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71"/>
  </p:notesMasterIdLst>
  <p:handoutMasterIdLst>
    <p:handoutMasterId r:id="rId72"/>
  </p:handoutMasterIdLst>
  <p:sldIdLst>
    <p:sldId id="256" r:id="rId2"/>
    <p:sldId id="268" r:id="rId3"/>
    <p:sldId id="269" r:id="rId4"/>
    <p:sldId id="270" r:id="rId5"/>
    <p:sldId id="300" r:id="rId6"/>
    <p:sldId id="257" r:id="rId7"/>
    <p:sldId id="271" r:id="rId8"/>
    <p:sldId id="279" r:id="rId9"/>
    <p:sldId id="317" r:id="rId10"/>
    <p:sldId id="272" r:id="rId11"/>
    <p:sldId id="302" r:id="rId12"/>
    <p:sldId id="318" r:id="rId13"/>
    <p:sldId id="319" r:id="rId14"/>
    <p:sldId id="280" r:id="rId15"/>
    <p:sldId id="324" r:id="rId16"/>
    <p:sldId id="281" r:id="rId17"/>
    <p:sldId id="282" r:id="rId18"/>
    <p:sldId id="283" r:id="rId19"/>
    <p:sldId id="284" r:id="rId20"/>
    <p:sldId id="285" r:id="rId21"/>
    <p:sldId id="286" r:id="rId22"/>
    <p:sldId id="258" r:id="rId23"/>
    <p:sldId id="259" r:id="rId24"/>
    <p:sldId id="288" r:id="rId25"/>
    <p:sldId id="289" r:id="rId26"/>
    <p:sldId id="290" r:id="rId27"/>
    <p:sldId id="291" r:id="rId28"/>
    <p:sldId id="310" r:id="rId29"/>
    <p:sldId id="260" r:id="rId30"/>
    <p:sldId id="292" r:id="rId31"/>
    <p:sldId id="293" r:id="rId32"/>
    <p:sldId id="312" r:id="rId33"/>
    <p:sldId id="313" r:id="rId34"/>
    <p:sldId id="314" r:id="rId35"/>
    <p:sldId id="315" r:id="rId36"/>
    <p:sldId id="316" r:id="rId37"/>
    <p:sldId id="261" r:id="rId38"/>
    <p:sldId id="311" r:id="rId39"/>
    <p:sldId id="262" r:id="rId40"/>
    <p:sldId id="266" r:id="rId41"/>
    <p:sldId id="263" r:id="rId42"/>
    <p:sldId id="273" r:id="rId43"/>
    <p:sldId id="274" r:id="rId44"/>
    <p:sldId id="275" r:id="rId45"/>
    <p:sldId id="264" r:id="rId46"/>
    <p:sldId id="276" r:id="rId47"/>
    <p:sldId id="301" r:id="rId48"/>
    <p:sldId id="277" r:id="rId49"/>
    <p:sldId id="294" r:id="rId50"/>
    <p:sldId id="295" r:id="rId51"/>
    <p:sldId id="296" r:id="rId52"/>
    <p:sldId id="297" r:id="rId53"/>
    <p:sldId id="298" r:id="rId54"/>
    <p:sldId id="299" r:id="rId55"/>
    <p:sldId id="322" r:id="rId56"/>
    <p:sldId id="323" r:id="rId57"/>
    <p:sldId id="321" r:id="rId58"/>
    <p:sldId id="325" r:id="rId59"/>
    <p:sldId id="308" r:id="rId60"/>
    <p:sldId id="309" r:id="rId61"/>
    <p:sldId id="304" r:id="rId62"/>
    <p:sldId id="305" r:id="rId63"/>
    <p:sldId id="306" r:id="rId64"/>
    <p:sldId id="307" r:id="rId65"/>
    <p:sldId id="326" r:id="rId66"/>
    <p:sldId id="278" r:id="rId67"/>
    <p:sldId id="287" r:id="rId68"/>
    <p:sldId id="320" r:id="rId69"/>
    <p:sldId id="265" r:id="rId7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tesh Gohil" initials="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5AA4"/>
    <a:srgbClr val="359ED2"/>
    <a:srgbClr val="AB0810"/>
    <a:srgbClr val="FDBE24"/>
    <a:srgbClr val="FA661C"/>
    <a:srgbClr val="90BDDB"/>
    <a:srgbClr val="335FFA"/>
    <a:srgbClr val="349A97"/>
    <a:srgbClr val="2C92B6"/>
    <a:srgbClr val="489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87" d="100"/>
          <a:sy n="187" d="100"/>
        </p:scale>
        <p:origin x="-800" y="-112"/>
      </p:cViewPr>
      <p:guideLst>
        <p:guide orient="horz" pos="307"/>
        <p:guide orient="horz" pos="3053"/>
        <p:guide pos="2741"/>
        <p:guide pos="2453"/>
        <p:guide pos="5558"/>
        <p:guide pos="39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6" d="100"/>
        <a:sy n="20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commentAuthors" Target="commentAuthors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322291338582677"/>
          <c:y val="0.0"/>
          <c:w val="0.94664593175853"/>
          <c:h val="0.8071237524671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Samsung Chromebook Running Chrome OS</c:v>
                </c:pt>
              </c:strCache>
            </c:strRef>
          </c:tx>
          <c:spPr>
            <a:solidFill>
              <a:srgbClr val="3CBBB9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Test Taking</c:v>
                </c:pt>
                <c:pt idx="1">
                  <c:v>Note Taking</c:v>
                </c:pt>
                <c:pt idx="2">
                  <c:v>Web Browsing</c:v>
                </c:pt>
                <c:pt idx="3">
                  <c:v>Music Manipulation</c:v>
                </c:pt>
                <c:pt idx="4">
                  <c:v>Video Manipulation</c:v>
                </c:pt>
                <c:pt idx="5">
                  <c:v>Photo Manipulation</c:v>
                </c:pt>
                <c:pt idx="6">
                  <c:v>Document Manipulation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10.0</c:v>
                </c:pt>
                <c:pt idx="1">
                  <c:v>10.0</c:v>
                </c:pt>
                <c:pt idx="2">
                  <c:v>4.75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  <c:pt idx="6">
                  <c:v>10.0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Asus VivoBook S200E Notebook Running Microsoft Windows 8</c:v>
                </c:pt>
              </c:strCache>
            </c:strRef>
          </c:tx>
          <c:spPr>
            <a:solidFill>
              <a:srgbClr val="272A48">
                <a:lumMod val="60000"/>
                <a:lumOff val="40000"/>
              </a:srgb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Test Taking</c:v>
                </c:pt>
                <c:pt idx="1">
                  <c:v>Note Taking</c:v>
                </c:pt>
                <c:pt idx="2">
                  <c:v>Web Browsing</c:v>
                </c:pt>
                <c:pt idx="3">
                  <c:v>Music Manipulation</c:v>
                </c:pt>
                <c:pt idx="4">
                  <c:v>Video Manipulation</c:v>
                </c:pt>
                <c:pt idx="5">
                  <c:v>Photo Manipulation</c:v>
                </c:pt>
                <c:pt idx="6">
                  <c:v>Document Manipulation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5.0</c:v>
                </c:pt>
                <c:pt idx="1">
                  <c:v>3.0</c:v>
                </c:pt>
                <c:pt idx="2">
                  <c:v>10.0</c:v>
                </c:pt>
                <c:pt idx="3">
                  <c:v>0.2</c:v>
                </c:pt>
                <c:pt idx="4">
                  <c:v>0.5</c:v>
                </c:pt>
                <c:pt idx="5">
                  <c:v>0.2</c:v>
                </c:pt>
                <c:pt idx="6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13958360"/>
        <c:axId val="1904549688"/>
      </c:barChart>
      <c:catAx>
        <c:axId val="1913958360"/>
        <c:scaling>
          <c:orientation val="minMax"/>
        </c:scaling>
        <c:delete val="0"/>
        <c:axPos val="l"/>
        <c:majorTickMark val="none"/>
        <c:minorTickMark val="none"/>
        <c:tickLblPos val="none"/>
        <c:crossAx val="1904549688"/>
        <c:crosses val="autoZero"/>
        <c:auto val="1"/>
        <c:lblAlgn val="ctr"/>
        <c:lblOffset val="100"/>
        <c:noMultiLvlLbl val="0"/>
      </c:catAx>
      <c:valAx>
        <c:axId val="1904549688"/>
        <c:scaling>
          <c:orientation val="minMax"/>
          <c:max val="10.0"/>
        </c:scaling>
        <c:delete val="0"/>
        <c:axPos val="b"/>
        <c:majorGridlines>
          <c:spPr>
            <a:ln>
              <a:solidFill>
                <a:srgbClr val="D3D3DA"/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  <c:crossAx val="191395836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n-US"/>
          </a:p>
        </c:txPr>
      </c:legendEntry>
      <c:layout>
        <c:manualLayout>
          <c:xMode val="edge"/>
          <c:yMode val="edge"/>
          <c:x val="0.0779014501015427"/>
          <c:y val="0.874110319912402"/>
          <c:w val="0.842138847578145"/>
          <c:h val="0.0842599948571305"/>
        </c:manualLayout>
      </c:layout>
      <c:overlay val="0"/>
      <c:txPr>
        <a:bodyPr/>
        <a:lstStyle/>
        <a:p>
          <a:pPr>
            <a:defRPr sz="1200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tx2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effectLst/>
          </c:spPr>
          <c:dPt>
            <c:idx val="0"/>
            <c:bubble3D val="0"/>
          </c:dPt>
          <c:dPt>
            <c:idx val="1"/>
            <c:bubble3D val="0"/>
            <c:spPr>
              <a:solidFill>
                <a:schemeClr val="tx2"/>
              </a:solidFill>
              <a:effectLst/>
            </c:spPr>
          </c:dPt>
          <c:dPt>
            <c:idx val="2"/>
            <c:bubble3D val="0"/>
            <c:spPr>
              <a:solidFill>
                <a:schemeClr val="accent4"/>
              </a:solidFill>
              <a:effectLst/>
            </c:spPr>
          </c:dPt>
          <c:dPt>
            <c:idx val="3"/>
            <c:bubble3D val="0"/>
            <c:spPr>
              <a:solidFill>
                <a:schemeClr val="accent6"/>
              </a:solidFill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effectLst/>
            </c:spPr>
          </c:dPt>
          <c:dPt>
            <c:idx val="5"/>
            <c:bubble3D val="0"/>
            <c:spPr>
              <a:solidFill>
                <a:schemeClr val="accent5"/>
              </a:solidFill>
              <a:effectLst/>
            </c:spPr>
          </c:dPt>
          <c:dPt>
            <c:idx val="6"/>
            <c:bubble3D val="0"/>
            <c:spPr>
              <a:solidFill>
                <a:schemeClr val="accent4"/>
              </a:solidFill>
              <a:effectLst/>
            </c:spPr>
          </c:dPt>
          <c:dPt>
            <c:idx val="7"/>
            <c:bubble3D val="0"/>
            <c:spPr>
              <a:solidFill>
                <a:schemeClr val="tx2"/>
              </a:solidFill>
              <a:effectLst/>
            </c:spPr>
          </c:dPt>
          <c:cat>
            <c:strRef>
              <c:f>Sheet1!$A$2:$A$9</c:f>
              <c:strCache>
                <c:ptCount val="8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1st Qtr</c:v>
                </c:pt>
                <c:pt idx="5">
                  <c:v>2nd Qtr</c:v>
                </c:pt>
                <c:pt idx="6">
                  <c:v>3rd Qtr</c:v>
                </c:pt>
                <c:pt idx="7">
                  <c:v>4th Qtr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5.0</c:v>
                </c:pt>
                <c:pt idx="1">
                  <c:v>5.0</c:v>
                </c:pt>
                <c:pt idx="2">
                  <c:v>5.0</c:v>
                </c:pt>
                <c:pt idx="3">
                  <c:v>5.0</c:v>
                </c:pt>
                <c:pt idx="4">
                  <c:v>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FE48B1C-1E6B-744F-8E6C-3836D33BC0D9}" type="datetimeFigureOut">
              <a:rPr lang="en-US"/>
              <a:pPr>
                <a:defRPr/>
              </a:pPr>
              <a:t>6/01/15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A8EAB7-F1BA-274C-91A9-46214A29E5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80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A637A29-4E7E-A24B-BAB1-D48C888F91E4}" type="datetimeFigureOut">
              <a:rPr lang="en-US"/>
              <a:pPr>
                <a:defRPr/>
              </a:pPr>
              <a:t>6/01/15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7A1FA6-25DE-9E4E-A34D-CF67DE7D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92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42">
              <a:spcBef>
                <a:spcPts val="1800"/>
              </a:spcBef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Retailers</a:t>
            </a:r>
            <a:r>
              <a:rPr lang="en-US" baseline="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are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42">
              <a:spcBef>
                <a:spcPts val="1800"/>
              </a:spcBef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42">
              <a:spcBef>
                <a:spcPts val="1800"/>
              </a:spcBef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Unable to increase shopper dwell time with fast guest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wi-fi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42">
              <a:spcBef>
                <a:spcPts val="1800"/>
              </a:spcBef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Can’t deliver successful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omnichannel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initiatives</a:t>
            </a:r>
          </a:p>
          <a:p>
            <a:pPr marL="57142">
              <a:spcBef>
                <a:spcPts val="1800"/>
              </a:spcBef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They also have slow to load interactive product catalogs</a:t>
            </a:r>
          </a:p>
          <a:p>
            <a:pPr marL="57142">
              <a:spcBef>
                <a:spcPts val="1800"/>
              </a:spcBef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42">
              <a:spcBef>
                <a:spcPts val="1800"/>
              </a:spcBef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Ineffective, slow online training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C09F6-2038-456A-9430-D3278C72B9D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5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42">
              <a:spcBef>
                <a:spcPts val="1800"/>
              </a:spcBef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Education providers…</a:t>
            </a:r>
          </a:p>
          <a:p>
            <a:pPr marL="57142">
              <a:spcBef>
                <a:spcPts val="1800"/>
              </a:spcBef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42">
              <a:spcBef>
                <a:spcPts val="1800"/>
              </a:spcBef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Can’t extend learning beyond classroom walls</a:t>
            </a:r>
          </a:p>
          <a:p>
            <a:pPr marL="57142">
              <a:spcBef>
                <a:spcPts val="1800"/>
              </a:spcBef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Unable to deliver HD content to tablets for students</a:t>
            </a:r>
          </a:p>
          <a:p>
            <a:pPr marL="57142">
              <a:spcBef>
                <a:spcPts val="1800"/>
              </a:spcBef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Inability to implement real-time online education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C09F6-2038-456A-9430-D3278C72B9D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53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Banks and insurers can’t…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C09F6-2038-456A-9430-D3278C72B9D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5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tiff"/><Relationship Id="rId3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CiscoSansTT"/>
                <a:cs typeface="CiscoSansTT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CiscoSansTT"/>
                <a:ea typeface="+mn-ea"/>
                <a:cs typeface="CiscoSansT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CiscoSansTT"/>
                <a:ea typeface="+mn-ea"/>
                <a:cs typeface="CiscoSansTT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CiscoSansTT"/>
                <a:cs typeface="CiscoSansT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 smtClean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CiscoSansTT"/>
                <a:cs typeface="CiscoSansTT"/>
              </a:defRPr>
            </a:lvl1pPr>
          </a:lstStyle>
          <a:p>
            <a:r>
              <a:rPr lang="en-GB" dirty="0" smtClean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94239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CiscoSansTT"/>
                <a:cs typeface="CiscoSansT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413717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180975" indent="-18097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CiscoSansTT Light"/>
                <a:cs typeface="CiscoSansTT Light"/>
              </a:defRPr>
            </a:lvl1pPr>
            <a:lvl2pPr marL="355600" indent="-17462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CiscoSansTT Light"/>
                <a:cs typeface="CiscoSansTT Light"/>
              </a:defRPr>
            </a:lvl2pPr>
            <a:lvl3pPr marL="536575" indent="-18097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CiscoSansTT Light"/>
                <a:cs typeface="CiscoSansTT Light"/>
              </a:defRPr>
            </a:lvl3pPr>
            <a:lvl4pPr marL="719138" indent="-182563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CiscoSansTT Light"/>
                <a:cs typeface="CiscoSansTT Light"/>
              </a:defRPr>
            </a:lvl4pPr>
            <a:lvl5pPr marL="900113" indent="-18097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iscoSansTT Light"/>
                <a:cs typeface="CiscoSansTT 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44334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 Light"/>
                <a:cs typeface="CiscoSansTT 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 Light"/>
                <a:cs typeface="CiscoSansTT 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 Light"/>
                <a:cs typeface="CiscoSansTT 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 Light"/>
                <a:cs typeface="CiscoSansTT 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 Light"/>
                <a:cs typeface="CiscoSansTT 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 Light"/>
                <a:cs typeface="CiscoSansTT 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 Light"/>
                <a:cs typeface="CiscoSansTT 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 Light"/>
                <a:cs typeface="CiscoSansTT 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532668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980967"/>
            <a:ext cx="0" cy="3931660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980967"/>
            <a:ext cx="3715995" cy="629730"/>
          </a:xfrm>
          <a:prstGeom prst="rect">
            <a:avLst/>
          </a:prstGeom>
        </p:spPr>
        <p:txBody>
          <a:bodyPr lIns="91420" tIns="45710" rIns="91420" bIns="45710" anchor="t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kern="1200" spc="-75" baseline="0" dirty="0">
                <a:solidFill>
                  <a:srgbClr val="676767"/>
                </a:solidFill>
                <a:latin typeface="CiscoSansTT"/>
                <a:ea typeface="+mj-ea"/>
                <a:cs typeface="CiscoSansTT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829533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 Light"/>
                <a:cs typeface="CiscoSansTT 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 Light"/>
                <a:cs typeface="CiscoSansTT 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 Light"/>
                <a:cs typeface="CiscoSansTT 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 Light"/>
                <a:cs typeface="CiscoSansTT 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829533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 Light"/>
                <a:cs typeface="CiscoSansTT 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 Light"/>
                <a:cs typeface="CiscoSansTT 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 Light"/>
                <a:cs typeface="CiscoSansTT 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 Light"/>
                <a:cs typeface="CiscoSansTT 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437766" y="980967"/>
            <a:ext cx="3715995" cy="629730"/>
          </a:xfrm>
          <a:prstGeom prst="rect">
            <a:avLst/>
          </a:prstGeom>
        </p:spPr>
        <p:txBody>
          <a:bodyPr lIns="91420" tIns="45710" rIns="91420" bIns="45710" anchor="t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400" b="0" i="0" kern="1200" spc="-75" baseline="0" dirty="0">
                <a:solidFill>
                  <a:srgbClr val="676767"/>
                </a:solidFill>
                <a:latin typeface="CiscoSansTT"/>
                <a:ea typeface="+mj-ea"/>
                <a:cs typeface="CiscoSansTT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5557864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1031431"/>
            <a:ext cx="0" cy="391298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1031431"/>
            <a:ext cx="0" cy="391298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1031431"/>
            <a:ext cx="2337109" cy="388699"/>
          </a:xfrm>
          <a:prstGeom prst="rect">
            <a:avLst/>
          </a:prstGeom>
        </p:spPr>
        <p:txBody>
          <a:bodyPr lIns="91420" tIns="45710" rIns="91420" bIns="45710" anchor="t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0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iscoSansTT"/>
                <a:ea typeface="+mj-ea"/>
                <a:cs typeface="CiscoSansTT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1038791"/>
            <a:ext cx="2337109" cy="388699"/>
          </a:xfrm>
          <a:prstGeom prst="rect">
            <a:avLst/>
          </a:prstGeom>
        </p:spPr>
        <p:txBody>
          <a:bodyPr lIns="91420" tIns="45710" rIns="91420" bIns="45710" anchor="t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0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iscoSansTT"/>
                <a:ea typeface="+mj-ea"/>
                <a:cs typeface="CiscoSansTT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1031431"/>
            <a:ext cx="2337109" cy="388699"/>
          </a:xfrm>
          <a:prstGeom prst="rect">
            <a:avLst/>
          </a:prstGeom>
        </p:spPr>
        <p:txBody>
          <a:bodyPr lIns="91420" tIns="45710" rIns="91420" bIns="45710" anchor="t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0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iscoSansTT"/>
                <a:ea typeface="+mj-ea"/>
                <a:cs typeface="CiscoSansTT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630285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8900" indent="-8890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CiscoSansTT Light"/>
                <a:cs typeface="CiscoSansTT Light"/>
              </a:defRPr>
            </a:lvl1pPr>
            <a:lvl2pPr marL="179388" indent="-90488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iscoSansTT Light"/>
                <a:cs typeface="CiscoSansTT Light"/>
              </a:defRPr>
            </a:lvl2pPr>
            <a:lvl3pPr marL="268288" indent="-8890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iscoSansTT Light"/>
                <a:cs typeface="CiscoSansTT Light"/>
              </a:defRPr>
            </a:lvl3pPr>
            <a:lvl4pPr marL="357188" indent="-88900"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iscoSansTT Light"/>
                <a:cs typeface="CiscoSansTT Light"/>
              </a:defRPr>
            </a:lvl4pPr>
            <a:lvl5pPr marL="446088" indent="-88900"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iscoSansTT Light"/>
                <a:cs typeface="CiscoSansTT 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629512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>
              <a:defRPr lang="en-GB" sz="1600" b="0" i="0" baseline="0" dirty="0" smtClean="0">
                <a:solidFill>
                  <a:srgbClr val="676767"/>
                </a:solidFill>
                <a:latin typeface="CiscoSansTT Light"/>
                <a:cs typeface="CiscoSansTT Light"/>
              </a:defRPr>
            </a:lvl1pPr>
            <a:lvl2pPr>
              <a:defRPr lang="en-GB" b="0" i="0" dirty="0" smtClean="0">
                <a:latin typeface="CiscoSansTT Light"/>
                <a:cs typeface="CiscoSansTT Light"/>
              </a:defRPr>
            </a:lvl2pPr>
            <a:lvl3pPr>
              <a:defRPr lang="en-GB" b="0" i="0" dirty="0" smtClean="0">
                <a:solidFill>
                  <a:srgbClr val="676767"/>
                </a:solidFill>
                <a:latin typeface="CiscoSansTT Light"/>
                <a:cs typeface="CiscoSansTT Light"/>
              </a:defRPr>
            </a:lvl3pPr>
            <a:lvl4pPr>
              <a:defRPr lang="en-GB" b="0" i="0" dirty="0" smtClean="0">
                <a:latin typeface="CiscoSansTT Light"/>
                <a:cs typeface="CiscoSansTT Light"/>
              </a:defRPr>
            </a:lvl4pPr>
            <a:lvl5pPr>
              <a:defRPr lang="en-US" b="0" i="0" dirty="0" smtClean="0">
                <a:latin typeface="CiscoSansTT Light"/>
                <a:cs typeface="CiscoSansTT Light"/>
              </a:defRPr>
            </a:lvl5pPr>
          </a:lstStyle>
          <a:p>
            <a:pPr marL="88900" lvl="0" indent="-88900">
              <a:spcBef>
                <a:spcPts val="1110"/>
              </a:spcBef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First level</a:t>
            </a:r>
          </a:p>
          <a:p>
            <a:pPr marL="179388" lvl="1" indent="-90488">
              <a:spcBef>
                <a:spcPts val="450"/>
              </a:spcBef>
              <a:buClr>
                <a:schemeClr val="tx1"/>
              </a:buClr>
              <a:buSzPct val="80000"/>
            </a:pPr>
            <a:r>
              <a:rPr lang="en-GB" dirty="0" smtClean="0"/>
              <a:t>Second level</a:t>
            </a:r>
          </a:p>
          <a:p>
            <a:pPr marL="268288" lvl="2" indent="-88900"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Third level</a:t>
            </a:r>
          </a:p>
          <a:p>
            <a:pPr marL="357188" lvl="3" indent="-88900">
              <a:buClr>
                <a:schemeClr val="tx1"/>
              </a:buClr>
              <a:buSzPct val="80000"/>
            </a:pPr>
            <a:r>
              <a:rPr lang="en-GB" dirty="0" smtClean="0"/>
              <a:t>Fourth level</a:t>
            </a:r>
          </a:p>
          <a:p>
            <a:pPr marL="446088" lvl="4" indent="-88900">
              <a:buClr>
                <a:schemeClr val="tx1"/>
              </a:buClr>
              <a:buSzPct val="80000"/>
            </a:pPr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629512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>
              <a:defRPr lang="en-GB" sz="1600" b="0" i="0" baseline="0" dirty="0" smtClean="0">
                <a:solidFill>
                  <a:srgbClr val="676767"/>
                </a:solidFill>
                <a:latin typeface="CiscoSansTT Light"/>
                <a:cs typeface="CiscoSansTT Light"/>
              </a:defRPr>
            </a:lvl1pPr>
            <a:lvl2pPr>
              <a:defRPr lang="en-GB" b="0" i="0" dirty="0" smtClean="0">
                <a:latin typeface="CiscoSansTT Light"/>
                <a:cs typeface="CiscoSansTT Light"/>
              </a:defRPr>
            </a:lvl2pPr>
            <a:lvl3pPr>
              <a:defRPr lang="en-GB" b="0" i="0" dirty="0" smtClean="0">
                <a:solidFill>
                  <a:srgbClr val="676767"/>
                </a:solidFill>
                <a:latin typeface="CiscoSansTT Light"/>
                <a:cs typeface="CiscoSansTT Light"/>
              </a:defRPr>
            </a:lvl3pPr>
            <a:lvl4pPr>
              <a:defRPr lang="en-GB" b="0" i="0" dirty="0" smtClean="0">
                <a:latin typeface="CiscoSansTT Light"/>
                <a:cs typeface="CiscoSansTT Light"/>
              </a:defRPr>
            </a:lvl4pPr>
            <a:lvl5pPr>
              <a:defRPr lang="en-US" b="0" i="0" dirty="0" smtClean="0">
                <a:latin typeface="CiscoSansTT Light"/>
                <a:cs typeface="CiscoSansTT Light"/>
              </a:defRPr>
            </a:lvl5pPr>
          </a:lstStyle>
          <a:p>
            <a:pPr marL="88900" lvl="0" indent="-88900">
              <a:spcBef>
                <a:spcPts val="1110"/>
              </a:spcBef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First level</a:t>
            </a:r>
          </a:p>
          <a:p>
            <a:pPr marL="179388" lvl="1" indent="-90488">
              <a:spcBef>
                <a:spcPts val="450"/>
              </a:spcBef>
              <a:buClr>
                <a:schemeClr val="tx1"/>
              </a:buClr>
              <a:buSzPct val="80000"/>
            </a:pPr>
            <a:r>
              <a:rPr lang="en-GB" dirty="0" smtClean="0"/>
              <a:t>Second level</a:t>
            </a:r>
          </a:p>
          <a:p>
            <a:pPr marL="268288" lvl="2" indent="-88900"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Third level</a:t>
            </a:r>
          </a:p>
          <a:p>
            <a:pPr marL="357188" lvl="3" indent="-88900">
              <a:buClr>
                <a:schemeClr val="tx1"/>
              </a:buClr>
              <a:buSzPct val="80000"/>
            </a:pPr>
            <a:r>
              <a:rPr lang="en-GB" dirty="0" smtClean="0"/>
              <a:t>Fourth level</a:t>
            </a:r>
          </a:p>
          <a:p>
            <a:pPr marL="446088" lvl="4" indent="-88900">
              <a:buClr>
                <a:schemeClr val="tx1"/>
              </a:buClr>
              <a:buSzPct val="80000"/>
            </a:pPr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581963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 anchor="t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CiscoSansTT"/>
                <a:ea typeface="+mj-ea"/>
                <a:cs typeface="CiscoSansTT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t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CiscoSansTT"/>
                <a:ea typeface="+mj-ea"/>
                <a:cs typeface="CiscoSansTT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 Light"/>
                <a:cs typeface="CiscoSansTT 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 Light"/>
                <a:cs typeface="CiscoSansTT 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 Light"/>
                <a:cs typeface="CiscoSansTT 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 Light"/>
                <a:cs typeface="CiscoSansTT 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CiscoSansTT Light"/>
                <a:cs typeface="CiscoSansTT 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CiscoSansTT Light"/>
                <a:cs typeface="CiscoSansTT 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CiscoSansTT Light"/>
                <a:cs typeface="CiscoSansTT 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CiscoSansTT Light"/>
                <a:cs typeface="CiscoSansTT 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60000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t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iscoSansTT"/>
                <a:ea typeface="+mj-ea"/>
                <a:cs typeface="CiscoSansTT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t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iscoSansTT"/>
                <a:ea typeface="+mj-ea"/>
                <a:cs typeface="CiscoSansTT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t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CiscoSansTT"/>
                <a:ea typeface="+mj-ea"/>
                <a:cs typeface="CiscoSansTT"/>
              </a:defRPr>
            </a:lvl1pPr>
          </a:lstStyle>
          <a:p>
            <a:pPr lvl="0"/>
            <a:r>
              <a:rPr lang="en-GB" dirty="0" smtClean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8900" indent="-8890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CiscoSansTT Light"/>
                <a:cs typeface="CiscoSansTT Light"/>
              </a:defRPr>
            </a:lvl1pPr>
            <a:lvl2pPr marL="179388" indent="-90488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iscoSansTT Light"/>
                <a:cs typeface="CiscoSansTT Light"/>
              </a:defRPr>
            </a:lvl2pPr>
            <a:lvl3pPr marL="268288" indent="-8890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CiscoSansTT Light"/>
                <a:cs typeface="CiscoSansTT Light"/>
              </a:defRPr>
            </a:lvl3pPr>
            <a:lvl4pPr marL="357188" indent="-88900"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iscoSansTT Light"/>
                <a:cs typeface="CiscoSansTT Light"/>
              </a:defRPr>
            </a:lvl4pPr>
            <a:lvl5pPr marL="446088" indent="-88900"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CiscoSansTT Light"/>
                <a:cs typeface="CiscoSansTT Light"/>
              </a:defRPr>
            </a:lvl5pPr>
          </a:lstStyle>
          <a:p>
            <a:pPr lvl="0"/>
            <a:r>
              <a:rPr lang="en-GB" dirty="0" smtClean="0"/>
              <a:t>First level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>
              <a:defRPr lang="en-GB" sz="1600" b="0" i="0" baseline="0" dirty="0" smtClean="0">
                <a:solidFill>
                  <a:srgbClr val="676767"/>
                </a:solidFill>
                <a:latin typeface="CiscoSansTT Light"/>
                <a:cs typeface="CiscoSansTT Light"/>
              </a:defRPr>
            </a:lvl1pPr>
            <a:lvl2pPr>
              <a:defRPr lang="en-GB" b="0" i="0" dirty="0" smtClean="0">
                <a:latin typeface="CiscoSansTT Light"/>
                <a:cs typeface="CiscoSansTT Light"/>
              </a:defRPr>
            </a:lvl2pPr>
            <a:lvl3pPr>
              <a:defRPr lang="en-GB" b="0" i="0" dirty="0" smtClean="0">
                <a:solidFill>
                  <a:srgbClr val="676767"/>
                </a:solidFill>
                <a:latin typeface="CiscoSansTT Light"/>
                <a:cs typeface="CiscoSansTT Light"/>
              </a:defRPr>
            </a:lvl3pPr>
            <a:lvl4pPr>
              <a:defRPr lang="en-GB" b="0" i="0" dirty="0" smtClean="0">
                <a:latin typeface="CiscoSansTT Light"/>
                <a:cs typeface="CiscoSansTT Light"/>
              </a:defRPr>
            </a:lvl4pPr>
            <a:lvl5pPr>
              <a:defRPr lang="en-US" b="0" i="0" dirty="0" smtClean="0">
                <a:latin typeface="CiscoSansTT Light"/>
                <a:cs typeface="CiscoSansTT Light"/>
              </a:defRPr>
            </a:lvl5pPr>
          </a:lstStyle>
          <a:p>
            <a:pPr marL="88900" lvl="0" indent="-88900">
              <a:spcBef>
                <a:spcPts val="1110"/>
              </a:spcBef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First level</a:t>
            </a:r>
          </a:p>
          <a:p>
            <a:pPr marL="179388" lvl="1" indent="-90488">
              <a:spcBef>
                <a:spcPts val="450"/>
              </a:spcBef>
              <a:buClr>
                <a:schemeClr val="tx1"/>
              </a:buClr>
              <a:buSzPct val="80000"/>
            </a:pPr>
            <a:r>
              <a:rPr lang="en-GB" dirty="0" smtClean="0"/>
              <a:t>Second level</a:t>
            </a:r>
          </a:p>
          <a:p>
            <a:pPr marL="268288" lvl="2" indent="-88900"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Third level</a:t>
            </a:r>
          </a:p>
          <a:p>
            <a:pPr marL="357188" lvl="3" indent="-88900">
              <a:buClr>
                <a:schemeClr val="tx1"/>
              </a:buClr>
              <a:buSzPct val="80000"/>
            </a:pPr>
            <a:r>
              <a:rPr lang="en-GB" dirty="0" smtClean="0"/>
              <a:t>Fourth level</a:t>
            </a:r>
          </a:p>
          <a:p>
            <a:pPr marL="446088" lvl="4" indent="-88900">
              <a:buClr>
                <a:schemeClr val="tx1"/>
              </a:buClr>
              <a:buSzPct val="80000"/>
            </a:pPr>
            <a:r>
              <a:rPr lang="en-GB" dirty="0" smtClean="0"/>
              <a:t>Fifth level</a:t>
            </a:r>
            <a:endParaRPr lang="en-US" dirty="0" smtClean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>
              <a:defRPr lang="en-GB" sz="1600" b="0" i="0" baseline="0" dirty="0" smtClean="0">
                <a:solidFill>
                  <a:srgbClr val="676767"/>
                </a:solidFill>
                <a:latin typeface="CiscoSansTT Light"/>
                <a:cs typeface="CiscoSansTT Light"/>
              </a:defRPr>
            </a:lvl1pPr>
            <a:lvl2pPr>
              <a:defRPr lang="en-GB" b="0" i="0" dirty="0" smtClean="0">
                <a:latin typeface="CiscoSansTT Light"/>
                <a:cs typeface="CiscoSansTT Light"/>
              </a:defRPr>
            </a:lvl2pPr>
            <a:lvl3pPr>
              <a:defRPr lang="en-GB" b="0" i="0" dirty="0" smtClean="0">
                <a:solidFill>
                  <a:srgbClr val="676767"/>
                </a:solidFill>
                <a:latin typeface="CiscoSansTT Light"/>
                <a:cs typeface="CiscoSansTT Light"/>
              </a:defRPr>
            </a:lvl3pPr>
            <a:lvl4pPr>
              <a:defRPr lang="en-GB" b="0" i="0" dirty="0" smtClean="0">
                <a:latin typeface="CiscoSansTT Light"/>
                <a:cs typeface="CiscoSansTT Light"/>
              </a:defRPr>
            </a:lvl4pPr>
            <a:lvl5pPr>
              <a:defRPr lang="en-US" b="0" i="0" dirty="0" smtClean="0">
                <a:latin typeface="CiscoSansTT Light"/>
                <a:cs typeface="CiscoSansTT Light"/>
              </a:defRPr>
            </a:lvl5pPr>
          </a:lstStyle>
          <a:p>
            <a:pPr marL="88900" lvl="0" indent="-88900">
              <a:spcBef>
                <a:spcPts val="1110"/>
              </a:spcBef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First level</a:t>
            </a:r>
          </a:p>
          <a:p>
            <a:pPr marL="179388" lvl="1" indent="-90488">
              <a:spcBef>
                <a:spcPts val="450"/>
              </a:spcBef>
              <a:buClr>
                <a:schemeClr val="tx1"/>
              </a:buClr>
              <a:buSzPct val="80000"/>
            </a:pPr>
            <a:r>
              <a:rPr lang="en-GB" dirty="0" smtClean="0"/>
              <a:t>Second level</a:t>
            </a:r>
          </a:p>
          <a:p>
            <a:pPr marL="268288" lvl="2" indent="-88900"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Third level</a:t>
            </a:r>
          </a:p>
          <a:p>
            <a:pPr marL="357188" lvl="3" indent="-88900">
              <a:buClr>
                <a:schemeClr val="tx1"/>
              </a:buClr>
              <a:buSzPct val="80000"/>
            </a:pPr>
            <a:r>
              <a:rPr lang="en-GB" dirty="0" smtClean="0"/>
              <a:t>Fourth level</a:t>
            </a:r>
          </a:p>
          <a:p>
            <a:pPr marL="446088" lvl="4" indent="-88900">
              <a:buClr>
                <a:schemeClr val="tx1"/>
              </a:buClr>
              <a:buSzPct val="80000"/>
            </a:pPr>
            <a:r>
              <a:rPr lang="en-GB" dirty="0" smtClean="0"/>
              <a:t>Fifth 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725828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i="0">
              <a:latin typeface="CiscoSansTT Light"/>
              <a:cs typeface="CiscoSansTT Ligh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b="0" i="0" kern="1200" baseline="0" dirty="0" smtClean="0">
                <a:solidFill>
                  <a:schemeClr val="tx2"/>
                </a:solidFill>
                <a:latin typeface="CiscoSansTT Light"/>
                <a:ea typeface="+mn-ea"/>
                <a:cs typeface="CiscoSansTT 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 b="0" i="0">
                <a:solidFill>
                  <a:schemeClr val="tx2"/>
                </a:solidFill>
                <a:latin typeface="CiscoSansTT Light"/>
                <a:cs typeface="CiscoSansTT Light"/>
              </a:defRPr>
            </a:lvl1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>
              <a:defRPr lang="en-GB" sz="2000" b="0" i="0" dirty="0" smtClean="0">
                <a:latin typeface="CiscoSansTT Light"/>
                <a:cs typeface="CiscoSansTT Light"/>
              </a:defRPr>
            </a:lvl1pPr>
            <a:lvl2pPr>
              <a:defRPr lang="en-GB" sz="1800" b="0" i="0" dirty="0" smtClean="0">
                <a:latin typeface="CiscoSansTT Light"/>
                <a:cs typeface="CiscoSansTT Light"/>
              </a:defRPr>
            </a:lvl2pPr>
            <a:lvl3pPr>
              <a:defRPr lang="en-GB" sz="1600" b="0" i="0" dirty="0" smtClean="0">
                <a:latin typeface="CiscoSansTT Light"/>
                <a:cs typeface="CiscoSansTT Light"/>
              </a:defRPr>
            </a:lvl3pPr>
            <a:lvl4pPr>
              <a:defRPr lang="en-GB" sz="1400" b="0" i="0" dirty="0" smtClean="0">
                <a:latin typeface="CiscoSansTT Light"/>
                <a:cs typeface="CiscoSansTT Light"/>
              </a:defRPr>
            </a:lvl4pPr>
            <a:lvl5pPr>
              <a:defRPr lang="en-US" sz="1200" b="0" i="0" dirty="0">
                <a:latin typeface="CiscoSansTT Light"/>
                <a:cs typeface="CiscoSansTT Light"/>
              </a:defRPr>
            </a:lvl5pPr>
          </a:lstStyle>
          <a:p>
            <a:pPr marL="228555" lvl="0" indent="-171415">
              <a:spcBef>
                <a:spcPts val="1110"/>
              </a:spcBef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First level</a:t>
            </a:r>
          </a:p>
          <a:p>
            <a:pPr marL="457105" lvl="1" indent="-215855">
              <a:spcBef>
                <a:spcPts val="450"/>
              </a:spcBef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Second level</a:t>
            </a:r>
          </a:p>
          <a:p>
            <a:pPr marL="628520" lvl="2" indent="-171415"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Third level</a:t>
            </a:r>
          </a:p>
          <a:p>
            <a:pPr marL="799934" lvl="3" indent="-171415"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Fourth level</a:t>
            </a:r>
          </a:p>
          <a:p>
            <a:pPr marL="971347" lvl="4" indent="-171415">
              <a:buClr>
                <a:schemeClr val="tx1"/>
              </a:buClr>
              <a:buSzPct val="80000"/>
              <a:buFont typeface="Arial"/>
            </a:pPr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4776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6724465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AU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02052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>
              <a:latin typeface="CiscoSansTT"/>
              <a:cs typeface="CiscoSansTT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>
              <a:latin typeface="CiscoSansTT"/>
              <a:cs typeface="CiscoSansT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CiscoSansTT"/>
                <a:ea typeface="+mn-ea"/>
                <a:cs typeface="CiscoSansTT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CiscoSansTT"/>
                <a:ea typeface="+mj-ea"/>
                <a:cs typeface="CiscoSansTT"/>
              </a:defRPr>
            </a:lvl1pPr>
          </a:lstStyle>
          <a:p>
            <a:r>
              <a:rPr lang="en-GB" dirty="0" smtClean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CiscoSansTT"/>
                <a:cs typeface="CiscoSansTT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85005480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CiscoSansTT Light"/>
                <a:cs typeface="CiscoSansTT 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0" spc="0" baseline="0">
                <a:solidFill>
                  <a:srgbClr val="3E6BB4"/>
                </a:solidFill>
                <a:latin typeface="CiscoSansTT"/>
                <a:cs typeface="CiscoSansTT"/>
              </a:defRPr>
            </a:lvl1pPr>
          </a:lstStyle>
          <a:p>
            <a:r>
              <a:rPr lang="en-GB" dirty="0" smtClean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401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i="0" kern="1200" spc="0" baseline="0" dirty="0">
                <a:solidFill>
                  <a:srgbClr val="2968AF"/>
                </a:solidFill>
                <a:latin typeface="CiscoSansTT Light"/>
                <a:ea typeface="+mj-ea"/>
                <a:cs typeface="CiscoSansTT Light"/>
              </a:defRPr>
            </a:lvl1pPr>
          </a:lstStyle>
          <a:p>
            <a:r>
              <a:rPr lang="en-GB" dirty="0" smtClean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="0" i="0" baseline="0">
                <a:solidFill>
                  <a:schemeClr val="tx1"/>
                </a:solidFill>
                <a:latin typeface="CiscoSansTT ExtraLight"/>
                <a:cs typeface="CiscoSansTT ExtraLigh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61399751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</a:lstStyle>
          <a:p>
            <a:pPr lvl="0"/>
            <a:r>
              <a:rPr lang="en-AU" noProof="0" smtClean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CiscoSansTT Light"/>
                <a:cs typeface="CiscoSansTT 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503203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</a:lstStyle>
          <a:p>
            <a:pPr lvl="0"/>
            <a:r>
              <a:rPr lang="en-AU" noProof="0" smtClean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CiscoSansTT Light"/>
                <a:cs typeface="CiscoSansTT 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 smtClean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2563678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</a:lstStyle>
          <a:p>
            <a:pPr lvl="0"/>
            <a:r>
              <a:rPr lang="en-AU" noProof="0" smtClean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129543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835746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smtClean="0">
              <a:latin typeface="CiscoSansTT Light"/>
              <a:cs typeface="CiscoSansTT Light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smtClean="0">
              <a:latin typeface="CiscoSansTT Light"/>
              <a:cs typeface="CiscoSansTT Light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 smtClean="0">
              <a:latin typeface="CiscoSansTT Light"/>
              <a:cs typeface="CiscoSansTT Light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CiscoSansTT Light"/>
                <a:cs typeface="CiscoSansTT 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CiscoSansTT Light"/>
                <a:cs typeface="CiscoSansTT 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CiscoSansTT Light"/>
                <a:cs typeface="CiscoSansTT 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iscoSansTT Light"/>
                <a:cs typeface="CiscoSansTT Light"/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iscoSansTT Light"/>
                <a:cs typeface="CiscoSansTT Light"/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CiscoSansTT Light"/>
                <a:cs typeface="CiscoSansTT Light"/>
              </a:defRPr>
            </a:lvl1pPr>
          </a:lstStyle>
          <a:p>
            <a:r>
              <a:rPr lang="en-US" dirty="0" smtClean="0"/>
              <a:t>Icon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20260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TT Light"/>
              <a:ea typeface="+mn-ea"/>
              <a:cs typeface="CiscoSansTT Light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TT Light"/>
              <a:ea typeface="+mn-ea"/>
              <a:cs typeface="CiscoSansTT Light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iscoSansTT Light"/>
              <a:ea typeface="+mn-ea"/>
              <a:cs typeface="CiscoSansTT Light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="0" i="0" baseline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</a:t>
            </a:r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="0" i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="0" i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</a:lstStyle>
          <a:p>
            <a:pPr lvl="0"/>
            <a:r>
              <a:rPr lang="en-US" noProof="0" dirty="0" smtClean="0"/>
              <a:t>	</a:t>
            </a:r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endParaRPr lang="en-US" noProof="0" dirty="0" smtClean="0"/>
          </a:p>
          <a:p>
            <a:pPr lvl="0"/>
            <a:r>
              <a:rPr lang="en-US" noProof="0" dirty="0" smtClean="0"/>
              <a:t>	Drag picture to placeholder or click icon to add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iscoSansTT Light"/>
                <a:cs typeface="CiscoSansTT 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19629538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b="0" i="0">
                <a:latin typeface="CiscoSansTT ExtraLight"/>
                <a:cs typeface="CiscoSansTT ExtraLight"/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172492827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="0" i="0" baseline="0">
                <a:solidFill>
                  <a:srgbClr val="676767"/>
                </a:solidFill>
                <a:latin typeface="CiscoSansTT ExtraLight"/>
                <a:cs typeface="CiscoSansTT ExtraLight"/>
              </a:defRPr>
            </a:lvl1pPr>
          </a:lstStyle>
          <a:p>
            <a:pPr lvl="0"/>
            <a:r>
              <a:rPr lang="en-GB" dirty="0" smtClean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73071393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CiscoSansTT"/>
                <a:cs typeface="CiscoSansTT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059221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2124705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8971332"/>
      </p:ext>
    </p:extLst>
  </p:cSld>
  <p:clrMapOvr>
    <a:masterClrMapping/>
  </p:clrMapOvr>
  <p:transition xmlns:p14="http://schemas.microsoft.com/office/powerpoint/2010/main"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 b="0" i="0">
                <a:solidFill>
                  <a:srgbClr val="676767"/>
                </a:solidFill>
                <a:latin typeface="CiscoSansTT ExtraLight"/>
                <a:cs typeface="CiscoSansTT ExtraLigh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26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>
                <a:solidFill>
                  <a:srgbClr val="676767"/>
                </a:solidFill>
                <a:latin typeface="CiscoSansTT"/>
                <a:cs typeface="CiscoSansT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2552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CiscoSansTT"/>
                <a:cs typeface="CiscoSansTT"/>
              </a:defRPr>
            </a:lvl1pPr>
          </a:lstStyle>
          <a:p>
            <a:r>
              <a:rPr lang="en-GB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887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AU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2761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4686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02052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AU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82704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AU" noProof="0" smtClean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31989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CiscoSansTT"/>
                <a:cs typeface="CiscoSansTT"/>
              </a:defRPr>
            </a:lvl1pPr>
          </a:lstStyle>
          <a:p>
            <a:r>
              <a:rPr lang="en-GB" dirty="0" smtClean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91514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pref_1-line_logo+tagline-rt-white-CMYK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89065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losing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16" y="-2571"/>
            <a:ext cx="9150431" cy="5148643"/>
          </a:xfrm>
          <a:prstGeom prst="rect">
            <a:avLst/>
          </a:prstGeom>
        </p:spPr>
      </p:pic>
      <p:pic>
        <p:nvPicPr>
          <p:cNvPr id="17" name="Picture 16" descr="pref_1-line_logo+tagline-rt-white-CMYK.ai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lum bright="-100000" contrast="-100000"/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45" y="1643634"/>
            <a:ext cx="8760510" cy="185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4585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CiscoSansTT"/>
                <a:cs typeface="CiscoSansT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iscoSansTT"/>
                <a:cs typeface="CiscoSansTT"/>
              </a:defRPr>
            </a:lvl1pPr>
          </a:lstStyle>
          <a:p>
            <a:pPr lvl="0"/>
            <a:r>
              <a:rPr lang="en-AU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167052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rgbClr val="FFFFFF"/>
                </a:solidFill>
                <a:latin typeface="CiscoSansTT"/>
                <a:cs typeface="CiscoSansTT"/>
              </a:defRPr>
            </a:lvl1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  <a:latin typeface="CiscoSansTT"/>
                <a:cs typeface="CiscoSansTT"/>
              </a:defRPr>
            </a:lvl1pPr>
          </a:lstStyle>
          <a:p>
            <a:pPr lvl="0"/>
            <a:r>
              <a:rPr lang="en-AU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63661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CiscoSansTT"/>
                <a:cs typeface="CiscoSansT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01120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CiscoSansTT"/>
                <a:cs typeface="CiscoSansT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425567"/>
      </p:ext>
    </p:extLst>
  </p:cSld>
  <p:clrMapOvr>
    <a:masterClrMapping/>
  </p:clrMapOvr>
  <p:transition xmlns:p14="http://schemas.microsoft.com/office/powerpoint/2010/main"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CiscoSansTT"/>
                <a:cs typeface="CiscoSansT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110407128"/>
      </p:ext>
    </p:extLst>
  </p:cSld>
  <p:clrMapOvr>
    <a:masterClrMapping/>
  </p:clrMapOvr>
  <p:transition xmlns:p14="http://schemas.microsoft.com/office/powerpoint/2010/main"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 Goes Here</a:t>
            </a:r>
            <a:endParaRPr lang="en-GB" dirty="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929857" y="4993230"/>
            <a:ext cx="214143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 b="0" i="0">
                <a:solidFill>
                  <a:srgbClr val="000000">
                    <a:alpha val="25000"/>
                  </a:srgbClr>
                </a:solidFill>
                <a:latin typeface="CiscoSansTT Thin"/>
                <a:ea typeface="+mn-ea"/>
                <a:cs typeface="CiscoSansTT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b="0" i="0" dirty="0">
              <a:solidFill>
                <a:srgbClr val="000000">
                  <a:alpha val="25000"/>
                </a:srgbClr>
              </a:solidFill>
              <a:latin typeface="CiscoSansTT Thin"/>
              <a:ea typeface="+mn-ea"/>
              <a:cs typeface="CiscoSansTT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6454" y="4988982"/>
            <a:ext cx="913754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marL="0" marR="0" indent="0" algn="l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86275" algn="ctr"/>
              </a:tabLst>
              <a:defRPr/>
            </a:pPr>
            <a:r>
              <a:rPr lang="en-US" sz="600" b="0" i="0" kern="1200" dirty="0" smtClean="0">
                <a:solidFill>
                  <a:srgbClr val="000000">
                    <a:alpha val="25000"/>
                  </a:srgbClr>
                </a:solidFill>
                <a:latin typeface="CiscoSansTT Thin"/>
                <a:ea typeface="ＭＳ Ｐゴシック" charset="0"/>
                <a:cs typeface="CiscoSansTT Thin"/>
              </a:rPr>
              <a:t>Cisco Confidential</a:t>
            </a:r>
            <a:r>
              <a:rPr lang="en-US" sz="600" b="0" i="0" dirty="0" smtClean="0">
                <a:solidFill>
                  <a:srgbClr val="000000">
                    <a:alpha val="25000"/>
                  </a:srgbClr>
                </a:solidFill>
                <a:latin typeface="CiscoSansTT Thin"/>
                <a:ea typeface="+mn-ea"/>
                <a:cs typeface="CiscoSansTT Thin"/>
              </a:rPr>
              <a:t>	© </a:t>
            </a:r>
            <a:r>
              <a:rPr lang="en-US" sz="600" b="0" i="0" dirty="0">
                <a:solidFill>
                  <a:srgbClr val="000000">
                    <a:alpha val="25000"/>
                  </a:srgbClr>
                </a:solidFill>
                <a:latin typeface="CiscoSansTT Thin"/>
                <a:ea typeface="+mn-ea"/>
                <a:cs typeface="CiscoSansTT Thin"/>
              </a:rPr>
              <a:t>2014  Cisco and/or its affiliates. All rights reserved</a:t>
            </a:r>
            <a:r>
              <a:rPr lang="en-US" sz="600" b="0" i="0" dirty="0" smtClean="0">
                <a:solidFill>
                  <a:srgbClr val="000000">
                    <a:alpha val="25000"/>
                  </a:srgbClr>
                </a:solidFill>
                <a:latin typeface="CiscoSansTT Thin"/>
                <a:ea typeface="+mn-ea"/>
                <a:cs typeface="CiscoSansTT Thin"/>
              </a:rPr>
              <a:t>.</a:t>
            </a:r>
            <a:endParaRPr lang="en-US" sz="600" b="0" i="0" dirty="0">
              <a:solidFill>
                <a:srgbClr val="000000">
                  <a:alpha val="25000"/>
                </a:srgbClr>
              </a:solidFill>
              <a:latin typeface="CiscoSansTT Thin"/>
              <a:ea typeface="+mn-ea"/>
              <a:cs typeface="CiscoSansTT Thi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7" r:id="rId3"/>
    <p:sldLayoutId id="2147483876" r:id="rId4"/>
    <p:sldLayoutId id="2147483878" r:id="rId5"/>
    <p:sldLayoutId id="2147483923" r:id="rId6"/>
    <p:sldLayoutId id="2147483881" r:id="rId7"/>
    <p:sldLayoutId id="2147483880" r:id="rId8"/>
    <p:sldLayoutId id="2147483905" r:id="rId9"/>
    <p:sldLayoutId id="2147483906" r:id="rId10"/>
    <p:sldLayoutId id="2147483879" r:id="rId11"/>
    <p:sldLayoutId id="2147483883" r:id="rId12"/>
    <p:sldLayoutId id="2147483927" r:id="rId13"/>
    <p:sldLayoutId id="2147483928" r:id="rId14"/>
    <p:sldLayoutId id="2147483886" r:id="rId15"/>
    <p:sldLayoutId id="2147483887" r:id="rId16"/>
    <p:sldLayoutId id="2147483884" r:id="rId17"/>
    <p:sldLayoutId id="2147483885" r:id="rId18"/>
    <p:sldLayoutId id="2147483924" r:id="rId19"/>
    <p:sldLayoutId id="2147483907" r:id="rId20"/>
    <p:sldLayoutId id="2147483889" r:id="rId21"/>
    <p:sldLayoutId id="2147483890" r:id="rId22"/>
    <p:sldLayoutId id="2147483891" r:id="rId23"/>
    <p:sldLayoutId id="2147483892" r:id="rId24"/>
    <p:sldLayoutId id="2147483893" r:id="rId25"/>
    <p:sldLayoutId id="2147483917" r:id="rId26"/>
    <p:sldLayoutId id="2147483918" r:id="rId27"/>
    <p:sldLayoutId id="2147483895" r:id="rId28"/>
    <p:sldLayoutId id="2147483871" r:id="rId29"/>
    <p:sldLayoutId id="2147483898" r:id="rId30"/>
    <p:sldLayoutId id="2147483908" r:id="rId31"/>
    <p:sldLayoutId id="2147483909" r:id="rId32"/>
    <p:sldLayoutId id="2147483910" r:id="rId33"/>
    <p:sldLayoutId id="2147483911" r:id="rId34"/>
    <p:sldLayoutId id="2147483914" r:id="rId35"/>
    <p:sldLayoutId id="2147483896" r:id="rId36"/>
    <p:sldLayoutId id="2147483925" r:id="rId37"/>
    <p:sldLayoutId id="2147483912" r:id="rId38"/>
    <p:sldLayoutId id="2147483913" r:id="rId39"/>
    <p:sldLayoutId id="2147483926" r:id="rId40"/>
    <p:sldLayoutId id="2147483920" r:id="rId41"/>
  </p:sldLayoutIdLst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CiscoSansTT"/>
          <a:ea typeface="ＭＳ Ｐゴシック" charset="0"/>
          <a:cs typeface="CiscoSansTT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png"/><Relationship Id="rId3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chart" Target="../charts/chart2.xml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7" Type="http://schemas.openxmlformats.org/officeDocument/2006/relationships/image" Target="../media/image28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44.png"/><Relationship Id="rId10" Type="http://schemas.openxmlformats.org/officeDocument/2006/relationships/image" Target="../media/image30.png"/><Relationship Id="rId11" Type="http://schemas.openxmlformats.org/officeDocument/2006/relationships/image" Target="../media/image31.emf"/><Relationship Id="rId12" Type="http://schemas.openxmlformats.org/officeDocument/2006/relationships/image" Target="../media/image32.emf"/><Relationship Id="rId13" Type="http://schemas.openxmlformats.org/officeDocument/2006/relationships/image" Target="../media/image33.emf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1" Type="http://schemas.openxmlformats.org/officeDocument/2006/relationships/tags" Target="../tags/tag5.xml"/><Relationship Id="rId2" Type="http://schemas.openxmlformats.org/officeDocument/2006/relationships/tags" Target="../tags/tag6.xml"/><Relationship Id="rId3" Type="http://schemas.openxmlformats.org/officeDocument/2006/relationships/tags" Target="../tags/tag7.xml"/><Relationship Id="rId4" Type="http://schemas.openxmlformats.org/officeDocument/2006/relationships/tags" Target="../tags/tag8.xml"/><Relationship Id="rId5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20" Type="http://schemas.openxmlformats.org/officeDocument/2006/relationships/image" Target="../media/image67.emf"/><Relationship Id="rId21" Type="http://schemas.openxmlformats.org/officeDocument/2006/relationships/image" Target="../media/image68.emf"/><Relationship Id="rId10" Type="http://schemas.openxmlformats.org/officeDocument/2006/relationships/image" Target="../media/image59.emf"/><Relationship Id="rId11" Type="http://schemas.openxmlformats.org/officeDocument/2006/relationships/image" Target="../media/image60.emf"/><Relationship Id="rId12" Type="http://schemas.openxmlformats.org/officeDocument/2006/relationships/image" Target="../media/image61.png"/><Relationship Id="rId13" Type="http://schemas.openxmlformats.org/officeDocument/2006/relationships/image" Target="../media/image62.png"/><Relationship Id="rId14" Type="http://schemas.openxmlformats.org/officeDocument/2006/relationships/image" Target="../media/image63.png"/><Relationship Id="rId15" Type="http://schemas.openxmlformats.org/officeDocument/2006/relationships/image" Target="../media/image64.emf"/><Relationship Id="rId16" Type="http://schemas.openxmlformats.org/officeDocument/2006/relationships/image" Target="../media/image65.emf"/><Relationship Id="rId17" Type="http://schemas.openxmlformats.org/officeDocument/2006/relationships/image" Target="../media/image66.emf"/><Relationship Id="rId18" Type="http://schemas.openxmlformats.org/officeDocument/2006/relationships/image" Target="../media/image30.png"/><Relationship Id="rId19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1.png"/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30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png"/><Relationship Id="rId6" Type="http://schemas.openxmlformats.org/officeDocument/2006/relationships/image" Target="../media/image73.emf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.png"/><Relationship Id="rId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3" Type="http://schemas.openxmlformats.org/officeDocument/2006/relationships/image" Target="../media/image88.png"/><Relationship Id="rId14" Type="http://schemas.openxmlformats.org/officeDocument/2006/relationships/image" Target="../media/image8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1.png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Relationship Id="rId14" Type="http://schemas.openxmlformats.org/officeDocument/2006/relationships/image" Target="../media/image98.png"/><Relationship Id="rId15" Type="http://schemas.openxmlformats.org/officeDocument/2006/relationships/image" Target="../media/image99.png"/><Relationship Id="rId16" Type="http://schemas.openxmlformats.org/officeDocument/2006/relationships/image" Target="../media/image100.png"/><Relationship Id="rId17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8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79.png"/><Relationship Id="rId7" Type="http://schemas.openxmlformats.org/officeDocument/2006/relationships/image" Target="../media/image93.png"/><Relationship Id="rId8" Type="http://schemas.openxmlformats.org/officeDocument/2006/relationships/image" Target="../media/image64.emf"/><Relationship Id="rId9" Type="http://schemas.openxmlformats.org/officeDocument/2006/relationships/image" Target="../media/image65.emf"/><Relationship Id="rId10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8.png"/><Relationship Id="rId3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30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102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9.png"/><Relationship Id="rId12" Type="http://schemas.openxmlformats.org/officeDocument/2006/relationships/image" Target="../media/image11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9.png"/><Relationship Id="rId3" Type="http://schemas.openxmlformats.org/officeDocument/2006/relationships/image" Target="../media/image32.emf"/><Relationship Id="rId4" Type="http://schemas.openxmlformats.org/officeDocument/2006/relationships/image" Target="../media/image103.emf"/><Relationship Id="rId5" Type="http://schemas.openxmlformats.org/officeDocument/2006/relationships/image" Target="../media/image104.emf"/><Relationship Id="rId6" Type="http://schemas.openxmlformats.org/officeDocument/2006/relationships/image" Target="../media/image33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9" Type="http://schemas.openxmlformats.org/officeDocument/2006/relationships/image" Target="../media/image107.png"/><Relationship Id="rId10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jpeg"/><Relationship Id="rId8" Type="http://schemas.openxmlformats.org/officeDocument/2006/relationships/image" Target="../media/image126.png"/><Relationship Id="rId9" Type="http://schemas.openxmlformats.org/officeDocument/2006/relationships/image" Target="../media/image127.png"/><Relationship Id="rId10" Type="http://schemas.openxmlformats.org/officeDocument/2006/relationships/image" Target="../media/image128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slideLayout" Target="../slideLayouts/slideLayout18.xml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28.png"/><Relationship Id="rId9" Type="http://schemas.openxmlformats.org/officeDocument/2006/relationships/image" Target="../media/image27.jpeg"/><Relationship Id="rId1" Type="http://schemas.openxmlformats.org/officeDocument/2006/relationships/tags" Target="../tags/tag10.xml"/><Relationship Id="rId2" Type="http://schemas.openxmlformats.org/officeDocument/2006/relationships/tags" Target="../tags/tag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emf"/><Relationship Id="rId7" Type="http://schemas.openxmlformats.org/officeDocument/2006/relationships/image" Target="../media/image137.png"/><Relationship Id="rId8" Type="http://schemas.openxmlformats.org/officeDocument/2006/relationships/image" Target="../media/image138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4" Type="http://schemas.openxmlformats.org/officeDocument/2006/relationships/image" Target="../media/image141.jpeg"/><Relationship Id="rId5" Type="http://schemas.openxmlformats.org/officeDocument/2006/relationships/image" Target="../media/image142.jpe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5.png"/><Relationship Id="rId3" Type="http://schemas.openxmlformats.org/officeDocument/2006/relationships/image" Target="../media/image146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5.png"/><Relationship Id="rId3" Type="http://schemas.openxmlformats.org/officeDocument/2006/relationships/image" Target="../media/image14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0.jpeg"/><Relationship Id="rId3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1.jpeg"/><Relationship Id="rId3" Type="http://schemas.microsoft.com/office/2007/relationships/hdphoto" Target="../media/hdphoto3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2.jpeg"/><Relationship Id="rId3" Type="http://schemas.microsoft.com/office/2007/relationships/hdphoto" Target="../media/hdphoto4.wdp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3.jpeg"/><Relationship Id="rId3" Type="http://schemas.microsoft.com/office/2007/relationships/hdphoto" Target="../media/hdphoto5.wdp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emf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Relationship Id="rId8" Type="http://schemas.openxmlformats.org/officeDocument/2006/relationships/image" Target="../media/image160.png"/><Relationship Id="rId9" Type="http://schemas.openxmlformats.org/officeDocument/2006/relationships/image" Target="../media/image161.png"/><Relationship Id="rId10" Type="http://schemas.openxmlformats.org/officeDocument/2006/relationships/image" Target="../media/image16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4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3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s://express.salire.com/signin.aspx?t=Cisco" TargetMode="External"/><Relationship Id="rId3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Mark Krischer</a:t>
            </a:r>
            <a:endParaRPr lang="en-US" dirty="0">
              <a:latin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January 2015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EN Perfect Pitch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Intelligent Branch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76083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Application Performance Impact</a:t>
            </a:r>
            <a:endParaRPr lang="en-AU" dirty="0"/>
          </a:p>
        </p:txBody>
      </p:sp>
      <p:sp>
        <p:nvSpPr>
          <p:cNvPr id="3" name="Rounded Rectangle 2"/>
          <p:cNvSpPr/>
          <p:nvPr/>
        </p:nvSpPr>
        <p:spPr>
          <a:xfrm flipV="1">
            <a:off x="259742" y="1401029"/>
            <a:ext cx="5680731" cy="3377599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rgbClr val="5F5F5F">
                  <a:alpha val="32000"/>
                </a:srgbClr>
              </a:gs>
              <a:gs pos="0">
                <a:schemeClr val="bg1">
                  <a:alpha val="32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8547" y="2922470"/>
            <a:ext cx="228600" cy="895942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2063994" y="3599153"/>
            <a:ext cx="228600" cy="21925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1559440" y="3407028"/>
            <a:ext cx="228600" cy="41138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054886" y="2634286"/>
            <a:ext cx="228600" cy="1184125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550332" y="3559427"/>
            <a:ext cx="228600" cy="258983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9" name="Freeform 8"/>
          <p:cNvSpPr/>
          <p:nvPr/>
        </p:nvSpPr>
        <p:spPr>
          <a:xfrm>
            <a:off x="708742" y="2219988"/>
            <a:ext cx="1966452" cy="1548580"/>
          </a:xfrm>
          <a:custGeom>
            <a:avLst/>
            <a:gdLst>
              <a:gd name="connsiteX0" fmla="*/ 1966452 w 1966452"/>
              <a:gd name="connsiteY0" fmla="*/ 1548580 h 1548580"/>
              <a:gd name="connsiteX1" fmla="*/ 1462548 w 1966452"/>
              <a:gd name="connsiteY1" fmla="*/ 1499419 h 1548580"/>
              <a:gd name="connsiteX2" fmla="*/ 958645 w 1966452"/>
              <a:gd name="connsiteY2" fmla="*/ 1466645 h 1548580"/>
              <a:gd name="connsiteX3" fmla="*/ 454742 w 1966452"/>
              <a:gd name="connsiteY3" fmla="*/ 1298677 h 1548580"/>
              <a:gd name="connsiteX4" fmla="*/ 0 w 1966452"/>
              <a:gd name="connsiteY4" fmla="*/ 0 h 154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6452" h="1548580">
                <a:moveTo>
                  <a:pt x="1966452" y="1548580"/>
                </a:moveTo>
                <a:lnTo>
                  <a:pt x="1462548" y="1499419"/>
                </a:lnTo>
                <a:lnTo>
                  <a:pt x="958645" y="1466645"/>
                </a:lnTo>
                <a:lnTo>
                  <a:pt x="454742" y="1298677"/>
                </a:lnTo>
                <a:lnTo>
                  <a:pt x="0" y="0"/>
                </a:lnTo>
              </a:path>
            </a:pathLst>
          </a:custGeom>
          <a:ln w="317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9742" y="949036"/>
            <a:ext cx="5680732" cy="451993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70416" y="1032682"/>
            <a:ext cx="1459385" cy="284701"/>
          </a:xfrm>
          <a:prstGeom prst="rect">
            <a:avLst/>
          </a:prstGeom>
          <a:noFill/>
        </p:spPr>
        <p:txBody>
          <a:bodyPr wrap="none" lIns="68586" tIns="34294" rIns="68586" bIns="34294" rtlCol="0" anchor="ctr">
            <a:spAutoFit/>
          </a:bodyPr>
          <a:lstStyle/>
          <a:p>
            <a:pPr algn="ctr" defTabSz="1304938"/>
            <a:r>
              <a:rPr lang="en-US" sz="1400" b="1" dirty="0">
                <a:solidFill>
                  <a:srgbClr val="FFFFFF"/>
                </a:solidFill>
              </a:rPr>
              <a:t>REVENUE LOSS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0691" y="1475139"/>
            <a:ext cx="99985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</a:t>
            </a:r>
            <a:r>
              <a:rPr lang="en-US" sz="7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Walmart</a:t>
            </a:r>
            <a:endParaRPr lang="en-US" sz="7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24530" y="1475139"/>
            <a:ext cx="141495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Gomez/Compuware</a:t>
            </a:r>
            <a:endParaRPr lang="en-US" sz="7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100106" y="1654428"/>
            <a:ext cx="2" cy="2898323"/>
          </a:xfrm>
          <a:prstGeom prst="line">
            <a:avLst/>
          </a:prstGeom>
          <a:ln w="12700" cap="rnd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741" y="1573661"/>
            <a:ext cx="2840365" cy="280828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accent1"/>
                </a:solidFill>
              </a:rPr>
              <a:t>Conversation Rate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00107" y="1602200"/>
            <a:ext cx="2840366" cy="280828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1400" dirty="0">
                <a:solidFill>
                  <a:schemeClr val="accent1"/>
                </a:solidFill>
              </a:rPr>
              <a:t>Abandonment Rate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99878" y="3898729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49636" y="3898729"/>
            <a:ext cx="196982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964129" y="3898729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28380" y="3898729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92631" y="3898729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56882" y="3898729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021133" y="3898729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85384" y="3898729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10743" y="3723030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10743" y="3434848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10743" y="3146665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10743" y="2858482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10743" y="2570299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10743" y="2282116"/>
            <a:ext cx="146857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2592334" y="2974905"/>
            <a:ext cx="1464430" cy="20003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Abandonment Rate </a:t>
            </a:r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(%)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46294" y="3895441"/>
            <a:ext cx="273106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&gt;15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4565" y="3895441"/>
            <a:ext cx="228600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0-1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30760" y="3895441"/>
            <a:ext cx="273106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3-4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64791" y="3895441"/>
            <a:ext cx="228600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7-8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017297" y="3895441"/>
            <a:ext cx="331954" cy="1211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11-12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50331" y="4145252"/>
            <a:ext cx="2246815" cy="20003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Page Load Time (sec)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04218" y="1884309"/>
            <a:ext cx="64222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Population %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93573" y="1884310"/>
            <a:ext cx="841155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Conversion Rate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746368" y="3783623"/>
            <a:ext cx="1968632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746368" y="3495441"/>
            <a:ext cx="1968632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746368" y="3207258"/>
            <a:ext cx="1968632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746368" y="2919075"/>
            <a:ext cx="1968632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746368" y="2630892"/>
            <a:ext cx="1968632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746368" y="2342709"/>
            <a:ext cx="1968632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1126256" y="3480457"/>
            <a:ext cx="78971" cy="78971"/>
          </a:xfrm>
          <a:prstGeom prst="ellipse">
            <a:avLst/>
          </a:prstGeom>
          <a:solidFill>
            <a:schemeClr val="accent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7" name="Oval 46"/>
          <p:cNvSpPr/>
          <p:nvPr/>
        </p:nvSpPr>
        <p:spPr>
          <a:xfrm>
            <a:off x="1631112" y="3650111"/>
            <a:ext cx="78971" cy="78971"/>
          </a:xfrm>
          <a:prstGeom prst="ellipse">
            <a:avLst/>
          </a:prstGeom>
          <a:solidFill>
            <a:schemeClr val="accent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8" name="Oval 47"/>
          <p:cNvSpPr/>
          <p:nvPr/>
        </p:nvSpPr>
        <p:spPr>
          <a:xfrm>
            <a:off x="2133600" y="3675619"/>
            <a:ext cx="78971" cy="78971"/>
          </a:xfrm>
          <a:prstGeom prst="ellipse">
            <a:avLst/>
          </a:prstGeom>
          <a:solidFill>
            <a:schemeClr val="accent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9" name="Oval 48"/>
          <p:cNvSpPr/>
          <p:nvPr/>
        </p:nvSpPr>
        <p:spPr>
          <a:xfrm>
            <a:off x="2639588" y="3728168"/>
            <a:ext cx="78971" cy="78971"/>
          </a:xfrm>
          <a:prstGeom prst="ellipse">
            <a:avLst/>
          </a:prstGeom>
          <a:solidFill>
            <a:schemeClr val="accent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0" name="Oval 49"/>
          <p:cNvSpPr/>
          <p:nvPr/>
        </p:nvSpPr>
        <p:spPr>
          <a:xfrm>
            <a:off x="668608" y="2186924"/>
            <a:ext cx="78971" cy="78971"/>
          </a:xfrm>
          <a:prstGeom prst="ellipse">
            <a:avLst/>
          </a:prstGeom>
          <a:solidFill>
            <a:schemeClr val="accent2"/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710635" y="1900361"/>
            <a:ext cx="101421" cy="85076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2" name="Rectangle 51"/>
          <p:cNvSpPr/>
          <p:nvPr/>
        </p:nvSpPr>
        <p:spPr>
          <a:xfrm>
            <a:off x="1700632" y="1900361"/>
            <a:ext cx="116054" cy="8109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3" name="Freeform 52"/>
          <p:cNvSpPr/>
          <p:nvPr/>
        </p:nvSpPr>
        <p:spPr>
          <a:xfrm>
            <a:off x="3736622" y="2395711"/>
            <a:ext cx="1964267" cy="1162756"/>
          </a:xfrm>
          <a:custGeom>
            <a:avLst/>
            <a:gdLst>
              <a:gd name="connsiteX0" fmla="*/ 0 w 1964267"/>
              <a:gd name="connsiteY0" fmla="*/ 1162756 h 1162756"/>
              <a:gd name="connsiteX1" fmla="*/ 304800 w 1964267"/>
              <a:gd name="connsiteY1" fmla="*/ 976489 h 1162756"/>
              <a:gd name="connsiteX2" fmla="*/ 570089 w 1964267"/>
              <a:gd name="connsiteY2" fmla="*/ 869245 h 1162756"/>
              <a:gd name="connsiteX3" fmla="*/ 824089 w 1964267"/>
              <a:gd name="connsiteY3" fmla="*/ 795867 h 1162756"/>
              <a:gd name="connsiteX4" fmla="*/ 1083734 w 1964267"/>
              <a:gd name="connsiteY4" fmla="*/ 609600 h 1162756"/>
              <a:gd name="connsiteX5" fmla="*/ 1371600 w 1964267"/>
              <a:gd name="connsiteY5" fmla="*/ 333023 h 1162756"/>
              <a:gd name="connsiteX6" fmla="*/ 1619956 w 1964267"/>
              <a:gd name="connsiteY6" fmla="*/ 152400 h 1162756"/>
              <a:gd name="connsiteX7" fmla="*/ 1964267 w 1964267"/>
              <a:gd name="connsiteY7" fmla="*/ 0 h 1162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64267" h="1162756">
                <a:moveTo>
                  <a:pt x="0" y="1162756"/>
                </a:moveTo>
                <a:lnTo>
                  <a:pt x="304800" y="976489"/>
                </a:lnTo>
                <a:lnTo>
                  <a:pt x="570089" y="869245"/>
                </a:lnTo>
                <a:lnTo>
                  <a:pt x="824089" y="795867"/>
                </a:lnTo>
                <a:lnTo>
                  <a:pt x="1083734" y="609600"/>
                </a:lnTo>
                <a:lnTo>
                  <a:pt x="1371600" y="333023"/>
                </a:lnTo>
                <a:lnTo>
                  <a:pt x="1619956" y="152400"/>
                </a:lnTo>
                <a:lnTo>
                  <a:pt x="1964267" y="0"/>
                </a:lnTo>
              </a:path>
            </a:pathLst>
          </a:custGeom>
          <a:ln w="34925" cap="rnd">
            <a:solidFill>
              <a:srgbClr val="F580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3602182" y="4145252"/>
            <a:ext cx="2098707" cy="200037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pPr algn="ctr" defTabSz="814115" eaLnBrk="0" fontAlgn="base" hangingPunct="0">
              <a:lnSpc>
                <a:spcPct val="85000"/>
              </a:lnSpc>
              <a:spcBef>
                <a:spcPts val="400"/>
              </a:spcBef>
              <a:spcAft>
                <a:spcPct val="0"/>
              </a:spcAft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Page Load Time (sec)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248183" y="1900361"/>
            <a:ext cx="544214" cy="107722"/>
            <a:chOff x="3566772" y="1827083"/>
            <a:chExt cx="544214" cy="107722"/>
          </a:xfrm>
        </p:grpSpPr>
        <p:sp>
          <p:nvSpPr>
            <p:cNvPr id="56" name="TextBox 55"/>
            <p:cNvSpPr txBox="1"/>
            <p:nvPr/>
          </p:nvSpPr>
          <p:spPr>
            <a:xfrm>
              <a:off x="3759713" y="1827083"/>
              <a:ext cx="351273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814115" eaLnBrk="0" fontAlgn="base" hangingPunct="0">
                <a:lnSpc>
                  <a:spcPct val="85000"/>
                </a:lnSpc>
                <a:spcBef>
                  <a:spcPts val="4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iPhone </a:t>
              </a:r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566772" y="1843134"/>
              <a:ext cx="116054" cy="81090"/>
            </a:xfrm>
            <a:prstGeom prst="rect">
              <a:avLst/>
            </a:prstGeom>
            <a:solidFill>
              <a:srgbClr val="F5802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092874" y="949036"/>
            <a:ext cx="2797985" cy="3829592"/>
            <a:chOff x="6092874" y="875758"/>
            <a:chExt cx="2797985" cy="3829592"/>
          </a:xfrm>
        </p:grpSpPr>
        <p:sp>
          <p:nvSpPr>
            <p:cNvPr id="59" name="Rounded Rectangle 58"/>
            <p:cNvSpPr/>
            <p:nvPr/>
          </p:nvSpPr>
          <p:spPr>
            <a:xfrm flipV="1">
              <a:off x="6092874" y="1327751"/>
              <a:ext cx="2797985" cy="337759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98667">
                  <a:srgbClr val="5F5F5F">
                    <a:alpha val="31000"/>
                  </a:srgbClr>
                </a:gs>
                <a:gs pos="0">
                  <a:schemeClr val="bg1">
                    <a:alpha val="31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6" rIns="91432" bIns="45716" rtlCol="0" anchor="ctr"/>
            <a:lstStyle/>
            <a:p>
              <a:pPr algn="ctr" defTabSz="457124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092874" y="875758"/>
              <a:ext cx="2796449" cy="451993"/>
            </a:xfrm>
            <a:prstGeom prst="rect">
              <a:avLst/>
            </a:prstGeom>
            <a:gradFill>
              <a:gsLst>
                <a:gs pos="100000">
                  <a:schemeClr val="accent6">
                    <a:lumMod val="50000"/>
                  </a:schemeClr>
                </a:gs>
                <a:gs pos="667">
                  <a:schemeClr val="accent6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6" tIns="34294" rIns="68586" bIns="34294" rtlCol="0" anchor="ctr"/>
            <a:lstStyle/>
            <a:p>
              <a:pPr algn="ctr" defTabSz="457124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293328" y="959404"/>
              <a:ext cx="2395540" cy="284701"/>
            </a:xfrm>
            <a:prstGeom prst="rect">
              <a:avLst/>
            </a:prstGeom>
            <a:noFill/>
          </p:spPr>
          <p:txBody>
            <a:bodyPr wrap="none" lIns="68586" tIns="34294" rIns="68586" bIns="34294" rtlCol="0" anchor="ctr">
              <a:spAutoFit/>
            </a:bodyPr>
            <a:lstStyle/>
            <a:p>
              <a:pPr defTabSz="457124"/>
              <a:r>
                <a:rPr lang="en-US" sz="1400" b="1" kern="0" dirty="0">
                  <a:solidFill>
                    <a:srgbClr val="FFFFFF"/>
                  </a:solidFill>
                  <a:ea typeface="Apple LiGothic Medium" pitchFamily="2" charset="-120"/>
                  <a:sym typeface="Arial" pitchFamily="34" charset="0"/>
                </a:rPr>
                <a:t>EMPLOYEE PRODUCTIVITY</a:t>
              </a:r>
              <a:endParaRPr lang="en-US" sz="1200" kern="0" dirty="0">
                <a:solidFill>
                  <a:srgbClr val="FFFFFF"/>
                </a:solidFill>
                <a:ea typeface="Apple LiGothic Medium" pitchFamily="2" charset="-120"/>
                <a:sym typeface="Arial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97540" y="1528922"/>
              <a:ext cx="2791783" cy="280828"/>
            </a:xfrm>
            <a:prstGeom prst="rect">
              <a:avLst/>
            </a:prstGeom>
            <a:noFill/>
          </p:spPr>
          <p:txBody>
            <a:bodyPr wrap="square" lIns="91420" tIns="45711" rIns="91420" bIns="45711" rtlCol="0">
              <a:spAutoFit/>
            </a:bodyPr>
            <a:lstStyle/>
            <a:p>
              <a:pPr algn="ctr" defTabSz="814115" eaLnBrk="0" fontAlgn="base" hangingPunct="0">
                <a:lnSpc>
                  <a:spcPct val="85000"/>
                </a:lnSpc>
                <a:spcBef>
                  <a:spcPts val="4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accent1"/>
                  </a:solidFill>
                </a:rPr>
                <a:t>Employee Experience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93328" y="1401861"/>
              <a:ext cx="1106194" cy="1077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700" i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Source: Aberdeen Group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6288231" y="3835842"/>
              <a:ext cx="2442048" cy="431528"/>
              <a:chOff x="6288231" y="3545261"/>
              <a:chExt cx="2442048" cy="431528"/>
            </a:xfrm>
          </p:grpSpPr>
          <p:sp>
            <p:nvSpPr>
              <p:cNvPr id="85" name="TextBox 84"/>
              <p:cNvSpPr txBox="1"/>
              <p:nvPr/>
            </p:nvSpPr>
            <p:spPr>
              <a:xfrm>
                <a:off x="6293328" y="3776752"/>
                <a:ext cx="2436951" cy="200037"/>
              </a:xfrm>
              <a:prstGeom prst="rect">
                <a:avLst/>
              </a:prstGeom>
              <a:noFill/>
            </p:spPr>
            <p:txBody>
              <a:bodyPr wrap="square" lIns="0" tIns="45711" rIns="91420" bIns="45711" rtlCol="0">
                <a:spAutoFit/>
              </a:bodyPr>
              <a:lstStyle/>
              <a:p>
                <a:pPr defTabSz="814115" eaLnBrk="0" fontAlgn="base" hangingPunct="0">
                  <a:lnSpc>
                    <a:spcPct val="85000"/>
                  </a:lnSpc>
                  <a:spcBef>
                    <a:spcPts val="40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Decreased employee satisfaction</a:t>
                </a:r>
              </a:p>
            </p:txBody>
          </p:sp>
          <p:grpSp>
            <p:nvGrpSpPr>
              <p:cNvPr id="86" name="Group 85"/>
              <p:cNvGrpSpPr/>
              <p:nvPr/>
            </p:nvGrpSpPr>
            <p:grpSpPr>
              <a:xfrm>
                <a:off x="6288231" y="3545261"/>
                <a:ext cx="2407270" cy="228600"/>
                <a:chOff x="6288231" y="3253698"/>
                <a:chExt cx="2407270" cy="2286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 rot="5400000">
                  <a:off x="7377566" y="2164363"/>
                  <a:ext cx="228600" cy="240727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8344753" y="3254515"/>
                  <a:ext cx="344115" cy="226967"/>
                </a:xfrm>
                <a:prstGeom prst="rect">
                  <a:avLst/>
                </a:prstGeom>
                <a:noFill/>
              </p:spPr>
              <p:txBody>
                <a:bodyPr wrap="square" lIns="0" tIns="45711" rIns="91420" bIns="45711" rtlCol="0">
                  <a:spAutoFit/>
                </a:bodyPr>
                <a:lstStyle/>
                <a:p>
                  <a:pPr algn="r" defTabSz="814115" eaLnBrk="0" fontAlgn="base" hangingPunct="0">
                    <a:lnSpc>
                      <a:spcPct val="85000"/>
                    </a:lnSpc>
                    <a:spcBef>
                      <a:spcPts val="40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chemeClr val="bg1"/>
                      </a:solidFill>
                      <a:latin typeface="CiscoSansTT"/>
                      <a:cs typeface="CiscoSansTT"/>
                    </a:rPr>
                    <a:t>58</a:t>
                  </a:r>
                  <a:r>
                    <a:rPr lang="en-US" sz="1000" dirty="0">
                      <a:solidFill>
                        <a:schemeClr val="bg1"/>
                      </a:solidFill>
                      <a:latin typeface="CiscoSansTT"/>
                      <a:cs typeface="CiscoSansTT"/>
                    </a:rPr>
                    <a:t>%</a:t>
                  </a:r>
                </a:p>
              </p:txBody>
            </p:sp>
          </p:grpSp>
        </p:grpSp>
        <p:grpSp>
          <p:nvGrpSpPr>
            <p:cNvPr id="65" name="Group 64"/>
            <p:cNvGrpSpPr/>
            <p:nvPr/>
          </p:nvGrpSpPr>
          <p:grpSpPr>
            <a:xfrm>
              <a:off x="6281598" y="3354014"/>
              <a:ext cx="2168557" cy="428637"/>
              <a:chOff x="6281598" y="2863574"/>
              <a:chExt cx="2168557" cy="428637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6288231" y="3092174"/>
                <a:ext cx="2098707" cy="200037"/>
              </a:xfrm>
              <a:prstGeom prst="rect">
                <a:avLst/>
              </a:prstGeom>
              <a:noFill/>
            </p:spPr>
            <p:txBody>
              <a:bodyPr wrap="square" lIns="0" tIns="45711" rIns="91420" bIns="45711" rtlCol="0">
                <a:spAutoFit/>
              </a:bodyPr>
              <a:lstStyle/>
              <a:p>
                <a:pPr defTabSz="814115" eaLnBrk="0" fontAlgn="base" hangingPunct="0">
                  <a:lnSpc>
                    <a:spcPct val="85000"/>
                  </a:lnSpc>
                  <a:spcBef>
                    <a:spcPts val="40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Lost Revenue opportunity</a:t>
                </a:r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6281598" y="2863574"/>
                <a:ext cx="2168557" cy="228600"/>
                <a:chOff x="6281598" y="2863574"/>
                <a:chExt cx="2168557" cy="228600"/>
              </a:xfrm>
            </p:grpSpPr>
            <p:sp>
              <p:nvSpPr>
                <p:cNvPr id="83" name="Rectangle 82"/>
                <p:cNvSpPr/>
                <p:nvPr/>
              </p:nvSpPr>
              <p:spPr>
                <a:xfrm rot="5400000">
                  <a:off x="7251577" y="1893595"/>
                  <a:ext cx="228600" cy="2168557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8099408" y="2864391"/>
                  <a:ext cx="344115" cy="213502"/>
                </a:xfrm>
                <a:prstGeom prst="rect">
                  <a:avLst/>
                </a:prstGeom>
                <a:noFill/>
              </p:spPr>
              <p:txBody>
                <a:bodyPr wrap="square" lIns="0" tIns="45711" rIns="91420" bIns="45711" rtlCol="0">
                  <a:spAutoFit/>
                </a:bodyPr>
                <a:lstStyle/>
                <a:p>
                  <a:pPr algn="r" defTabSz="814115" eaLnBrk="0" fontAlgn="base" hangingPunct="0">
                    <a:lnSpc>
                      <a:spcPct val="85000"/>
                    </a:lnSpc>
                    <a:spcBef>
                      <a:spcPts val="40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chemeClr val="bg1"/>
                      </a:solidFill>
                      <a:latin typeface="CiscoSansTT"/>
                      <a:cs typeface="CiscoSansTT"/>
                    </a:rPr>
                    <a:t>50%</a:t>
                  </a:r>
                  <a:endParaRPr lang="en-US" sz="1000" dirty="0">
                    <a:solidFill>
                      <a:schemeClr val="bg1"/>
                    </a:solidFill>
                    <a:latin typeface="CiscoSansTT"/>
                    <a:cs typeface="CiscoSansTT"/>
                  </a:endParaRPr>
                </a:p>
              </p:txBody>
            </p:sp>
          </p:grpSp>
        </p:grpSp>
        <p:grpSp>
          <p:nvGrpSpPr>
            <p:cNvPr id="66" name="Group 65"/>
            <p:cNvGrpSpPr/>
            <p:nvPr/>
          </p:nvGrpSpPr>
          <p:grpSpPr>
            <a:xfrm>
              <a:off x="6281596" y="2884180"/>
              <a:ext cx="2098707" cy="416643"/>
              <a:chOff x="6281596" y="2503908"/>
              <a:chExt cx="2098707" cy="416643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6281596" y="2720514"/>
                <a:ext cx="2098707" cy="200037"/>
              </a:xfrm>
              <a:prstGeom prst="rect">
                <a:avLst/>
              </a:prstGeom>
              <a:noFill/>
            </p:spPr>
            <p:txBody>
              <a:bodyPr wrap="square" lIns="0" tIns="45711" rIns="91420" bIns="45711" rtlCol="0">
                <a:spAutoFit/>
              </a:bodyPr>
              <a:lstStyle/>
              <a:p>
                <a:pPr defTabSz="814115" eaLnBrk="0" fontAlgn="base" hangingPunct="0">
                  <a:lnSpc>
                    <a:spcPct val="85000"/>
                  </a:lnSpc>
                  <a:spcBef>
                    <a:spcPts val="40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Decreased responsiveness to needs</a:t>
                </a:r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6281597" y="2503908"/>
                <a:ext cx="2061619" cy="228600"/>
                <a:chOff x="6281597" y="2503908"/>
                <a:chExt cx="2061619" cy="228600"/>
              </a:xfrm>
            </p:grpSpPr>
            <p:sp>
              <p:nvSpPr>
                <p:cNvPr id="79" name="Rectangle 78"/>
                <p:cNvSpPr/>
                <p:nvPr/>
              </p:nvSpPr>
              <p:spPr>
                <a:xfrm rot="5400000">
                  <a:off x="7198107" y="1587398"/>
                  <a:ext cx="228600" cy="206161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992469" y="2504725"/>
                  <a:ext cx="344115" cy="213502"/>
                </a:xfrm>
                <a:prstGeom prst="rect">
                  <a:avLst/>
                </a:prstGeom>
                <a:noFill/>
              </p:spPr>
              <p:txBody>
                <a:bodyPr wrap="square" lIns="0" tIns="45711" rIns="91420" bIns="45711" rtlCol="0">
                  <a:spAutoFit/>
                </a:bodyPr>
                <a:lstStyle/>
                <a:p>
                  <a:pPr algn="r" defTabSz="814115" eaLnBrk="0" fontAlgn="base" hangingPunct="0">
                    <a:lnSpc>
                      <a:spcPct val="85000"/>
                    </a:lnSpc>
                    <a:spcBef>
                      <a:spcPts val="40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chemeClr val="bg1"/>
                      </a:solidFill>
                      <a:latin typeface="CiscoSansTT"/>
                      <a:cs typeface="CiscoSansTT"/>
                    </a:rPr>
                    <a:t>47%</a:t>
                  </a:r>
                  <a:endParaRPr lang="en-US" sz="1000" dirty="0">
                    <a:solidFill>
                      <a:schemeClr val="bg1"/>
                    </a:solidFill>
                    <a:latin typeface="CiscoSansTT"/>
                    <a:cs typeface="CiscoSansTT"/>
                  </a:endParaRPr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6281596" y="2402352"/>
              <a:ext cx="2105342" cy="428637"/>
              <a:chOff x="6281596" y="2146710"/>
              <a:chExt cx="2105342" cy="428637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6288231" y="2375310"/>
                <a:ext cx="2098707" cy="200037"/>
              </a:xfrm>
              <a:prstGeom prst="rect">
                <a:avLst/>
              </a:prstGeom>
              <a:noFill/>
            </p:spPr>
            <p:txBody>
              <a:bodyPr wrap="square" lIns="0" tIns="45711" rIns="91420" bIns="45711" rtlCol="0">
                <a:spAutoFit/>
              </a:bodyPr>
              <a:lstStyle/>
              <a:p>
                <a:pPr defTabSz="814115" eaLnBrk="0" fontAlgn="base" hangingPunct="0">
                  <a:lnSpc>
                    <a:spcPct val="85000"/>
                  </a:lnSpc>
                  <a:spcBef>
                    <a:spcPts val="40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Damage to brand reputation</a:t>
                </a: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6281596" y="2146710"/>
                <a:ext cx="1605459" cy="228600"/>
                <a:chOff x="6281596" y="2146710"/>
                <a:chExt cx="1605459" cy="228600"/>
              </a:xfrm>
            </p:grpSpPr>
            <p:sp>
              <p:nvSpPr>
                <p:cNvPr id="75" name="Rectangle 74"/>
                <p:cNvSpPr/>
                <p:nvPr/>
              </p:nvSpPr>
              <p:spPr>
                <a:xfrm rot="5400000">
                  <a:off x="6970026" y="1458280"/>
                  <a:ext cx="228600" cy="1605459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7536308" y="2147527"/>
                  <a:ext cx="344115" cy="213502"/>
                </a:xfrm>
                <a:prstGeom prst="rect">
                  <a:avLst/>
                </a:prstGeom>
                <a:noFill/>
              </p:spPr>
              <p:txBody>
                <a:bodyPr wrap="square" lIns="0" tIns="45711" rIns="91420" bIns="45711" rtlCol="0">
                  <a:spAutoFit/>
                </a:bodyPr>
                <a:lstStyle/>
                <a:p>
                  <a:pPr algn="r" defTabSz="814115" eaLnBrk="0" fontAlgn="base" hangingPunct="0">
                    <a:lnSpc>
                      <a:spcPct val="85000"/>
                    </a:lnSpc>
                    <a:spcBef>
                      <a:spcPts val="40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chemeClr val="bg1"/>
                      </a:solidFill>
                      <a:latin typeface="CiscoSansTT"/>
                      <a:cs typeface="CiscoSansTT"/>
                    </a:rPr>
                    <a:t>32%</a:t>
                  </a:r>
                  <a:endParaRPr lang="en-US" sz="1000" dirty="0">
                    <a:solidFill>
                      <a:schemeClr val="bg1"/>
                    </a:solidFill>
                    <a:latin typeface="CiscoSansTT"/>
                    <a:cs typeface="CiscoSansTT"/>
                  </a:endParaRPr>
                </a:p>
              </p:txBody>
            </p:sp>
          </p:grpSp>
        </p:grpSp>
        <p:grpSp>
          <p:nvGrpSpPr>
            <p:cNvPr id="68" name="Group 67"/>
            <p:cNvGrpSpPr/>
            <p:nvPr/>
          </p:nvGrpSpPr>
          <p:grpSpPr>
            <a:xfrm>
              <a:off x="6281596" y="1934805"/>
              <a:ext cx="2362730" cy="414356"/>
              <a:chOff x="6281596" y="1843134"/>
              <a:chExt cx="2362730" cy="414356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6288231" y="2057453"/>
                <a:ext cx="2356095" cy="200037"/>
              </a:xfrm>
              <a:prstGeom prst="rect">
                <a:avLst/>
              </a:prstGeom>
              <a:noFill/>
            </p:spPr>
            <p:txBody>
              <a:bodyPr wrap="square" lIns="0" tIns="45711" rIns="91420" bIns="45711" rtlCol="0">
                <a:spAutoFit/>
              </a:bodyPr>
              <a:lstStyle/>
              <a:p>
                <a:pPr defTabSz="814115" eaLnBrk="0" fontAlgn="base" hangingPunct="0">
                  <a:lnSpc>
                    <a:spcPct val="85000"/>
                  </a:lnSpc>
                  <a:spcBef>
                    <a:spcPts val="400"/>
                  </a:spcBef>
                  <a:spcAft>
                    <a:spcPct val="0"/>
                  </a:spcAft>
                </a:pPr>
                <a:r>
                  <a:rPr lang="en-US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CiscoSansTT"/>
                  </a:rPr>
                  <a:t>Decreased effectiveness of IT staff</a:t>
                </a:r>
              </a:p>
            </p:txBody>
          </p:sp>
          <p:grpSp>
            <p:nvGrpSpPr>
              <p:cNvPr id="70" name="Group 69"/>
              <p:cNvGrpSpPr/>
              <p:nvPr/>
            </p:nvGrpSpPr>
            <p:grpSpPr>
              <a:xfrm>
                <a:off x="6281596" y="1843134"/>
                <a:ext cx="1586410" cy="228600"/>
                <a:chOff x="6281596" y="1843134"/>
                <a:chExt cx="1586410" cy="228600"/>
              </a:xfrm>
            </p:grpSpPr>
            <p:sp>
              <p:nvSpPr>
                <p:cNvPr id="71" name="Rectangle 70"/>
                <p:cNvSpPr/>
                <p:nvPr/>
              </p:nvSpPr>
              <p:spPr>
                <a:xfrm rot="5400000">
                  <a:off x="6960501" y="1164229"/>
                  <a:ext cx="228600" cy="1586410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7517258" y="1843951"/>
                  <a:ext cx="344115" cy="213502"/>
                </a:xfrm>
                <a:prstGeom prst="rect">
                  <a:avLst/>
                </a:prstGeom>
                <a:noFill/>
              </p:spPr>
              <p:txBody>
                <a:bodyPr wrap="square" lIns="0" tIns="45711" rIns="91420" bIns="45711" rtlCol="0">
                  <a:spAutoFit/>
                </a:bodyPr>
                <a:lstStyle/>
                <a:p>
                  <a:pPr algn="r" defTabSz="814115" eaLnBrk="0" fontAlgn="base" hangingPunct="0">
                    <a:lnSpc>
                      <a:spcPct val="85000"/>
                    </a:lnSpc>
                    <a:spcBef>
                      <a:spcPts val="400"/>
                    </a:spcBef>
                    <a:spcAft>
                      <a:spcPct val="0"/>
                    </a:spcAft>
                  </a:pPr>
                  <a:r>
                    <a:rPr lang="en-US" sz="900" dirty="0">
                      <a:solidFill>
                        <a:schemeClr val="bg1"/>
                      </a:solidFill>
                      <a:latin typeface="CiscoSansTT"/>
                      <a:cs typeface="CiscoSansTT"/>
                    </a:rPr>
                    <a:t>31%</a:t>
                  </a:r>
                </a:p>
              </p:txBody>
            </p:sp>
          </p:grpSp>
        </p:grpSp>
      </p:grpSp>
      <p:sp>
        <p:nvSpPr>
          <p:cNvPr id="89" name="Rectangle 88"/>
          <p:cNvSpPr/>
          <p:nvPr/>
        </p:nvSpPr>
        <p:spPr>
          <a:xfrm rot="10800000" flipH="1" flipV="1">
            <a:off x="0" y="4517270"/>
            <a:ext cx="9144000" cy="494194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3100108" y="3978940"/>
            <a:ext cx="102988" cy="423863"/>
            <a:chOff x="3124200" y="4248150"/>
            <a:chExt cx="102988" cy="423863"/>
          </a:xfrm>
        </p:grpSpPr>
        <p:cxnSp>
          <p:nvCxnSpPr>
            <p:cNvPr id="91" name="Straight Connector 90"/>
            <p:cNvCxnSpPr/>
            <p:nvPr/>
          </p:nvCxnSpPr>
          <p:spPr>
            <a:xfrm>
              <a:off x="3124200" y="4248150"/>
              <a:ext cx="0" cy="423863"/>
            </a:xfrm>
            <a:prstGeom prst="line">
              <a:avLst/>
            </a:prstGeom>
            <a:ln w="1270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Isosceles Triangle 91"/>
            <p:cNvSpPr/>
            <p:nvPr/>
          </p:nvSpPr>
          <p:spPr>
            <a:xfrm rot="16200000" flipH="1" flipV="1">
              <a:off x="3066135" y="4405836"/>
              <a:ext cx="219118" cy="102988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259741" y="4624339"/>
            <a:ext cx="5680734" cy="30776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Slower pages </a:t>
            </a:r>
            <a:r>
              <a:rPr lang="en-US" sz="1400" dirty="0" smtClean="0">
                <a:solidFill>
                  <a:srgbClr val="FFFFFF"/>
                </a:solidFill>
              </a:rPr>
              <a:t>= </a:t>
            </a:r>
            <a:r>
              <a:rPr lang="en-US" sz="1400" dirty="0">
                <a:solidFill>
                  <a:srgbClr val="FFFFFF"/>
                </a:solidFill>
              </a:rPr>
              <a:t>lower conversion &amp; higher </a:t>
            </a:r>
            <a:r>
              <a:rPr lang="en-US" sz="1400" dirty="0" smtClean="0">
                <a:solidFill>
                  <a:srgbClr val="FFFFFF"/>
                </a:solidFill>
              </a:rPr>
              <a:t>abandonment rates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6019800" y="4500012"/>
            <a:ext cx="1447799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Employee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Experience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440626" y="4500012"/>
            <a:ext cx="1447799" cy="523208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</a:rPr>
              <a:t>Customer </a:t>
            </a:r>
          </a:p>
          <a:p>
            <a:pPr algn="ctr"/>
            <a:r>
              <a:rPr lang="en-US" sz="1400" dirty="0">
                <a:solidFill>
                  <a:srgbClr val="FFFFFF"/>
                </a:solidFill>
              </a:rPr>
              <a:t>Satisfaction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7402619" y="4552436"/>
            <a:ext cx="102988" cy="423863"/>
            <a:chOff x="3124200" y="4248150"/>
            <a:chExt cx="102988" cy="423863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3124200" y="4248150"/>
              <a:ext cx="0" cy="423863"/>
            </a:xfrm>
            <a:prstGeom prst="line">
              <a:avLst/>
            </a:prstGeom>
            <a:ln w="12700" cap="rnd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Isosceles Triangle 97"/>
            <p:cNvSpPr/>
            <p:nvPr/>
          </p:nvSpPr>
          <p:spPr>
            <a:xfrm rot="16200000" flipH="1" flipV="1">
              <a:off x="3066135" y="4405836"/>
              <a:ext cx="219118" cy="102988"/>
            </a:xfrm>
            <a:prstGeom prst="triangl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8730922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01 4.30598E-6 L -2.22222E-6 4.30598E-6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701 4.30598E-6 L -2.22222E-6 4.30598E-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3" grpId="0"/>
      <p:bldP spid="94" grpId="0"/>
      <p:bldP spid="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Mobile Devices Expect to be Connected</a:t>
            </a:r>
            <a:endParaRPr lang="en-AU" dirty="0"/>
          </a:p>
        </p:txBody>
      </p:sp>
      <p:sp>
        <p:nvSpPr>
          <p:cNvPr id="3" name="Rounded Rectangle 2"/>
          <p:cNvSpPr/>
          <p:nvPr/>
        </p:nvSpPr>
        <p:spPr>
          <a:xfrm flipV="1">
            <a:off x="6" y="1018318"/>
            <a:ext cx="9143999" cy="3765809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chemeClr val="bg1">
                  <a:lumMod val="76000"/>
                  <a:alpha val="41000"/>
                </a:schemeClr>
              </a:gs>
              <a:gs pos="93000">
                <a:schemeClr val="bg1">
                  <a:lumMod val="87000"/>
                  <a:alpha val="48000"/>
                </a:schemeClr>
              </a:gs>
              <a:gs pos="1000">
                <a:srgbClr val="09938C">
                  <a:shade val="67500"/>
                  <a:satMod val="115000"/>
                  <a:lumMod val="32000"/>
                  <a:lumOff val="68000"/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endParaRPr lang="en-US" dirty="0" smtClean="0">
              <a:latin typeface="CiscoSansTT Light"/>
              <a:cs typeface="CiscoSansTT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7690" y="1165276"/>
            <a:ext cx="3086904" cy="3353132"/>
            <a:chOff x="107021" y="1553237"/>
            <a:chExt cx="2330429" cy="44708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59885"/>
            <a:stretch/>
          </p:blipFill>
          <p:spPr>
            <a:xfrm flipH="1">
              <a:off x="2338449" y="1909386"/>
              <a:ext cx="99001" cy="375367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2131"/>
            <a:stretch/>
          </p:blipFill>
          <p:spPr>
            <a:xfrm rot="10800000" flipH="1">
              <a:off x="107021" y="1909386"/>
              <a:ext cx="93458" cy="375367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 rot="10800000">
              <a:off x="200480" y="1553237"/>
              <a:ext cx="2137970" cy="447084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4000">
                  <a:schemeClr val="bg1"/>
                </a:gs>
                <a:gs pos="8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256384" y="1667256"/>
              <a:ext cx="2033400" cy="407411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91440" tIns="45720" rIns="91440" bIns="45720" rtlCol="0"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5000"/>
                </a:lnSpc>
                <a:spcBef>
                  <a:spcPts val="1440"/>
                </a:spcBef>
                <a:buClr>
                  <a:schemeClr val="tx2"/>
                </a:buClr>
                <a:buSzPct val="90000"/>
                <a:buFont typeface="Arial" pitchFamily="34" charset="0"/>
                <a:buChar char="•"/>
                <a:tabLst/>
                <a:defRPr lang="en-US" sz="2000" kern="1200" dirty="0" smtClean="0">
                  <a:solidFill>
                    <a:srgbClr val="546568"/>
                  </a:solidFill>
                  <a:latin typeface="+mj-lt"/>
                  <a:ea typeface="+mn-ea"/>
                  <a:cs typeface="+mn-cs"/>
                </a:defRPr>
              </a:lvl1pPr>
              <a:lvl2pPr marL="406400" indent="0" algn="l" defTabSz="914400" rtl="0" eaLnBrk="1" latinLnBrk="0" hangingPunct="1">
                <a:lnSpc>
                  <a:spcPct val="95000"/>
                </a:lnSpc>
                <a:spcBef>
                  <a:spcPts val="840"/>
                </a:spcBef>
                <a:buClr>
                  <a:schemeClr val="tx2"/>
                </a:buClr>
                <a:buFontTx/>
                <a:buNone/>
                <a:defRPr lang="en-US" sz="1800" kern="1200" dirty="0" smtClean="0">
                  <a:solidFill>
                    <a:srgbClr val="546568"/>
                  </a:solidFill>
                  <a:latin typeface="+mj-lt"/>
                  <a:ea typeface="+mn-ea"/>
                  <a:cs typeface="+mn-cs"/>
                </a:defRPr>
              </a:lvl2pPr>
              <a:lvl3pPr marL="571500" indent="-1588" algn="l" defTabSz="914400" rtl="0" eaLnBrk="1" latinLnBrk="0" hangingPunct="1">
                <a:lnSpc>
                  <a:spcPct val="95000"/>
                </a:lnSpc>
                <a:spcBef>
                  <a:spcPts val="840"/>
                </a:spcBef>
                <a:buFont typeface="Arial" pitchFamily="34" charset="0"/>
                <a:buNone/>
                <a:defRPr lang="en-US" sz="1600" kern="1200" dirty="0" smtClean="0">
                  <a:solidFill>
                    <a:srgbClr val="546568"/>
                  </a:solidFill>
                  <a:latin typeface="+mj-lt"/>
                  <a:ea typeface="+mn-ea"/>
                  <a:cs typeface="+mn-cs"/>
                </a:defRPr>
              </a:lvl3pPr>
              <a:lvl4pPr marL="688975" indent="0" algn="l" defTabSz="914400" rtl="0" eaLnBrk="1" latinLnBrk="0" hangingPunct="1">
                <a:lnSpc>
                  <a:spcPct val="95000"/>
                </a:lnSpc>
                <a:spcBef>
                  <a:spcPts val="840"/>
                </a:spcBef>
                <a:buFont typeface="Arial" pitchFamily="34" charset="0"/>
                <a:buNone/>
                <a:defRPr lang="en-US" sz="1400" kern="1200" dirty="0" smtClean="0">
                  <a:solidFill>
                    <a:srgbClr val="546568"/>
                  </a:solidFill>
                  <a:latin typeface="+mj-lt"/>
                  <a:ea typeface="+mn-ea"/>
                  <a:cs typeface="+mn-cs"/>
                </a:defRPr>
              </a:lvl4pPr>
              <a:lvl5pPr marL="801688" indent="0" algn="l" defTabSz="914400" rtl="0" eaLnBrk="1" latinLnBrk="0" hangingPunct="1">
                <a:lnSpc>
                  <a:spcPct val="95000"/>
                </a:lnSpc>
                <a:spcBef>
                  <a:spcPts val="840"/>
                </a:spcBef>
                <a:buFont typeface="Arial" pitchFamily="34" charset="0"/>
                <a:buNone/>
                <a:defRPr lang="en-US" sz="1400" kern="1200" dirty="0">
                  <a:solidFill>
                    <a:srgbClr val="546568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80000"/>
                </a:lnSpc>
                <a:spcBef>
                  <a:spcPts val="600"/>
                </a:spcBef>
                <a:buNone/>
                <a:defRPr/>
              </a:pPr>
              <a:r>
                <a:rPr lang="en-US" sz="1600" dirty="0">
                  <a:solidFill>
                    <a:srgbClr val="5B5DB5"/>
                  </a:solidFill>
                  <a:latin typeface="CiscoSansTT Light"/>
                  <a:cs typeface="CiscoSansTT Light"/>
                </a:rPr>
                <a:t>Third-Party Lab Test</a:t>
              </a:r>
            </a:p>
            <a:p>
              <a:pPr marL="0" indent="0">
                <a:lnSpc>
                  <a:spcPct val="80000"/>
                </a:lnSpc>
                <a:spcBef>
                  <a:spcPts val="600"/>
                </a:spcBef>
                <a:buNone/>
                <a:defRPr/>
              </a:pPr>
              <a:r>
                <a:rPr lang="en-US" sz="1800" dirty="0" err="1">
                  <a:solidFill>
                    <a:schemeClr val="accent6"/>
                  </a:solidFill>
                  <a:latin typeface="CiscoSansTT Light"/>
                  <a:cs typeface="CiscoSansTT Light"/>
                </a:rPr>
                <a:t>Chromebook</a:t>
              </a:r>
              <a:r>
                <a:rPr lang="en-US" sz="1800" dirty="0">
                  <a:solidFill>
                    <a:schemeClr val="accent6"/>
                  </a:solidFill>
                  <a:latin typeface="CiscoSansTT Light"/>
                  <a:cs typeface="CiscoSansTT Light"/>
                </a:rPr>
                <a:t> vs. </a:t>
              </a:r>
              <a:br>
                <a:rPr lang="en-US" sz="1800" dirty="0">
                  <a:solidFill>
                    <a:schemeClr val="accent6"/>
                  </a:solidFill>
                  <a:latin typeface="CiscoSansTT Light"/>
                  <a:cs typeface="CiscoSansTT Light"/>
                </a:rPr>
              </a:br>
              <a:r>
                <a:rPr lang="en-US" sz="1800" dirty="0">
                  <a:solidFill>
                    <a:schemeClr val="accent6"/>
                  </a:solidFill>
                  <a:latin typeface="CiscoSansTT Light"/>
                  <a:cs typeface="CiscoSansTT Light"/>
                </a:rPr>
                <a:t>Windows 8 Laptop</a:t>
              </a:r>
            </a:p>
            <a:p>
              <a:pPr marL="210688" lvl="1" indent="-167838" defTabSz="514298">
                <a:spcBef>
                  <a:spcPts val="45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Chromebook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 creates as </a:t>
              </a:r>
              <a:b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high as 692.2 times more network traffic</a:t>
              </a:r>
            </a:p>
            <a:p>
              <a:pPr marL="210688" lvl="1" indent="-167838" defTabSz="514298">
                <a:spcBef>
                  <a:spcPts val="450"/>
                </a:spcBef>
                <a:buSzPct val="80000"/>
                <a:buFont typeface="Wingdings" panose="05000000000000000000" pitchFamily="2" charset="2"/>
                <a:buChar char="§"/>
                <a:defRPr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On average, </a:t>
              </a: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Chromebook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 </a:t>
              </a:r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creates 152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times more network traffic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032151" y="1165273"/>
            <a:ext cx="6021364" cy="3353132"/>
            <a:chOff x="4041815" y="1553697"/>
            <a:chExt cx="8026394" cy="44708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59885"/>
            <a:stretch/>
          </p:blipFill>
          <p:spPr>
            <a:xfrm flipH="1">
              <a:off x="11893405" y="1909847"/>
              <a:ext cx="174804" cy="37536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2131"/>
            <a:stretch/>
          </p:blipFill>
          <p:spPr>
            <a:xfrm rot="10800000" flipH="1">
              <a:off x="4041815" y="1909847"/>
              <a:ext cx="165017" cy="375367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 rot="10800000">
              <a:off x="4206833" y="1553697"/>
              <a:ext cx="7686571" cy="447084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4000">
                  <a:schemeClr val="bg1"/>
                </a:gs>
                <a:gs pos="8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41886" y="1165285"/>
            <a:ext cx="5363561" cy="3584575"/>
            <a:chOff x="12558010" y="1834600"/>
            <a:chExt cx="7149551" cy="4779433"/>
          </a:xfrm>
        </p:grpSpPr>
        <p:graphicFrame>
          <p:nvGraphicFramePr>
            <p:cNvPr id="14" name="Chart 13"/>
            <p:cNvGraphicFramePr/>
            <p:nvPr>
              <p:extLst>
                <p:ext uri="{D42A27DB-BD31-4B8C-83A1-F6EECF244321}">
                  <p14:modId xmlns:p14="http://schemas.microsoft.com/office/powerpoint/2010/main" val="4183166942"/>
                </p:ext>
              </p:extLst>
            </p:nvPr>
          </p:nvGraphicFramePr>
          <p:xfrm>
            <a:off x="13561039" y="1834600"/>
            <a:ext cx="5611938" cy="47794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12558010" y="1871039"/>
              <a:ext cx="1095852" cy="3842045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 algn="r">
                <a:spcAft>
                  <a:spcPts val="1125"/>
                </a:spcAft>
              </a:pP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Document</a:t>
              </a:r>
              <a:b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Manipulation</a:t>
              </a:r>
            </a:p>
            <a:p>
              <a:pPr algn="r">
                <a:spcAft>
                  <a:spcPts val="1125"/>
                </a:spcAft>
              </a:pP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Photo</a:t>
              </a:r>
              <a:b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Manipulation</a:t>
              </a:r>
            </a:p>
            <a:p>
              <a:pPr algn="r">
                <a:spcAft>
                  <a:spcPts val="1125"/>
                </a:spcAft>
              </a:pP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Video</a:t>
              </a:r>
              <a:b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Manipulation</a:t>
              </a:r>
            </a:p>
            <a:p>
              <a:pPr algn="r">
                <a:spcAft>
                  <a:spcPts val="1125"/>
                </a:spcAft>
              </a:pP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Music</a:t>
              </a:r>
              <a:b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Manipulation</a:t>
              </a:r>
            </a:p>
            <a:p>
              <a:pPr algn="r">
                <a:spcAft>
                  <a:spcPts val="1125"/>
                </a:spcAft>
              </a:pP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Web</a:t>
              </a:r>
              <a:b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Browsing</a:t>
              </a:r>
            </a:p>
            <a:p>
              <a:pPr algn="r">
                <a:spcAft>
                  <a:spcPts val="1125"/>
                </a:spcAft>
              </a:pP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Note</a:t>
              </a:r>
              <a:b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Taking</a:t>
              </a:r>
            </a:p>
            <a:p>
              <a:pPr algn="r">
                <a:spcAft>
                  <a:spcPts val="1125"/>
                </a:spcAft>
              </a:pP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Test</a:t>
              </a:r>
              <a:b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Taking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844122" y="1884224"/>
              <a:ext cx="495660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0.14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827193" y="2439680"/>
              <a:ext cx="495660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0.27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990134" y="3010289"/>
              <a:ext cx="495660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2.73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822960" y="3552156"/>
              <a:ext cx="491143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0.21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315707" y="4646472"/>
              <a:ext cx="495660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6.06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362297" y="5201929"/>
              <a:ext cx="495660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5.00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040959" y="5357670"/>
              <a:ext cx="495660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8.65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040959" y="4815805"/>
              <a:ext cx="581131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18.30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040959" y="4096139"/>
              <a:ext cx="581131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77.39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040959" y="3698207"/>
              <a:ext cx="666602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145.56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040959" y="3147872"/>
              <a:ext cx="666602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211.29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9040959" y="2597540"/>
              <a:ext cx="581131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57.84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040959" y="2047208"/>
              <a:ext cx="581131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10.80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246799" y="4273938"/>
              <a:ext cx="581131" cy="266708"/>
            </a:xfrm>
            <a:prstGeom prst="rect">
              <a:avLst/>
            </a:prstGeom>
            <a:noFill/>
          </p:spPr>
          <p:txBody>
            <a:bodyPr wrap="none" lIns="76173" tIns="38088" rIns="76173" bIns="38088" rtlCol="0">
              <a:spAutoFit/>
            </a:bodyPr>
            <a:lstStyle/>
            <a:p>
              <a:pPr>
                <a:spcAft>
                  <a:spcPts val="1125"/>
                </a:spcAft>
              </a:pPr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41.33</a:t>
              </a:r>
            </a:p>
          </p:txBody>
        </p:sp>
      </p:grpSp>
      <p:sp>
        <p:nvSpPr>
          <p:cNvPr id="30" name="Text Placeholder 5"/>
          <p:cNvSpPr txBox="1">
            <a:spLocks/>
          </p:cNvSpPr>
          <p:nvPr/>
        </p:nvSpPr>
        <p:spPr>
          <a:xfrm>
            <a:off x="245742" y="4632448"/>
            <a:ext cx="8676649" cy="153866"/>
          </a:xfrm>
          <a:prstGeom prst="rect">
            <a:avLst/>
          </a:prstGeom>
        </p:spPr>
        <p:txBody>
          <a:bodyPr wrap="square" lIns="91396" tIns="0" rIns="91396" bIns="45698" anchor="b" anchorCtr="0">
            <a:spAutoFit/>
          </a:bodyPr>
          <a:lstStyle>
            <a:lvl1pPr marL="228581" indent="-228581" algn="l" defTabSz="804762" rtl="0" eaLnBrk="1" latinLnBrk="0" hangingPunct="1">
              <a:lnSpc>
                <a:spcPct val="100000"/>
              </a:lnSpc>
              <a:spcBef>
                <a:spcPct val="50000"/>
              </a:spcBef>
              <a:buClr>
                <a:schemeClr val="tx2"/>
              </a:buClr>
              <a:buSzPct val="90000"/>
              <a:buFont typeface="Arial" pitchFamily="34" charset="0"/>
              <a:buNone/>
              <a:tabLst/>
              <a:defRPr lang="en-US" sz="2100" b="0" i="0" kern="1200">
                <a:solidFill>
                  <a:schemeClr val="tx1"/>
                </a:solidFill>
                <a:latin typeface="+mj-lt"/>
                <a:ea typeface="+mn-ea"/>
                <a:cs typeface="CiscoSans ExtraLight"/>
              </a:defRPr>
            </a:lvl1pPr>
            <a:lvl2pPr marL="479896" indent="-287938" algn="l" defTabSz="914323" rtl="0" eaLnBrk="1" latinLnBrk="0" hangingPunct="1">
              <a:lnSpc>
                <a:spcPct val="95000"/>
              </a:lnSpc>
              <a:spcBef>
                <a:spcPts val="800"/>
              </a:spcBef>
              <a:buClr>
                <a:schemeClr val="tx2"/>
              </a:buClr>
              <a:buFont typeface="Arial" pitchFamily="34" charset="0"/>
              <a:buNone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CiscoSans"/>
              </a:defRPr>
            </a:lvl2pPr>
            <a:lvl3pPr marL="575875" indent="-228551" algn="l" defTabSz="914323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CiscoSans"/>
              </a:defRPr>
            </a:lvl3pPr>
            <a:lvl4pPr marL="671854" indent="-228551" algn="l" defTabSz="914323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CiscoSans"/>
              </a:defRPr>
            </a:lvl4pPr>
            <a:lvl5pPr marL="767834" indent="-228551" algn="l" defTabSz="914323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500" kern="1200">
                <a:solidFill>
                  <a:schemeClr val="tx1"/>
                </a:solidFill>
                <a:latin typeface="+mn-lt"/>
                <a:ea typeface="+mn-ea"/>
                <a:cs typeface="CiscoSans"/>
              </a:defRPr>
            </a:lvl5pPr>
            <a:lvl6pPr marL="1151750" indent="-228581" algn="l" defTabSz="914323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730" indent="-228551" algn="l" defTabSz="914323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33" indent="0" algn="l" defTabSz="914323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6" indent="-228581" algn="l" defTabSz="9143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sz="700" dirty="0">
                <a:latin typeface="CiscoSansTT Light"/>
                <a:cs typeface="CiscoSansTT Light"/>
              </a:rPr>
              <a:t>http://principledtechnologies.com/Microsoft/Chromebook_PC_network_traffic_0613.pdf</a:t>
            </a:r>
          </a:p>
        </p:txBody>
      </p:sp>
    </p:spTree>
    <p:extLst>
      <p:ext uri="{BB962C8B-B14F-4D97-AF65-F5344CB8AC3E}">
        <p14:creationId xmlns:p14="http://schemas.microsoft.com/office/powerpoint/2010/main" val="61418273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Branch Scaling Challenges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-8120" y="3544337"/>
            <a:ext cx="9152120" cy="1446299"/>
            <a:chOff x="-8120" y="3697201"/>
            <a:chExt cx="9152120" cy="1446299"/>
          </a:xfrm>
        </p:grpSpPr>
        <p:sp>
          <p:nvSpPr>
            <p:cNvPr id="4" name="Rectangle 3"/>
            <p:cNvSpPr/>
            <p:nvPr/>
          </p:nvSpPr>
          <p:spPr>
            <a:xfrm>
              <a:off x="1160" y="3697201"/>
              <a:ext cx="9142840" cy="14462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-8120" y="3697201"/>
              <a:ext cx="9144000" cy="0"/>
            </a:xfrm>
            <a:prstGeom prst="line">
              <a:avLst/>
            </a:prstGeom>
            <a:ln w="508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4389120" y="710230"/>
            <a:ext cx="4754880" cy="2743200"/>
            <a:chOff x="4389120" y="863110"/>
            <a:chExt cx="4754880" cy="3749040"/>
          </a:xfrm>
        </p:grpSpPr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>
              <a:off x="4389120" y="1092086"/>
              <a:ext cx="341345" cy="329108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802655" y="1092086"/>
              <a:ext cx="341345" cy="329108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730467" y="863110"/>
              <a:ext cx="4083810" cy="3749040"/>
            </a:xfrm>
            <a:prstGeom prst="rect">
              <a:avLst/>
            </a:prstGeom>
            <a:gradFill>
              <a:gsLst>
                <a:gs pos="72000">
                  <a:schemeClr val="bg1">
                    <a:lumMod val="95000"/>
                  </a:schemeClr>
                </a:gs>
                <a:gs pos="9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44000">
                    <a:schemeClr val="accent5">
                      <a:lumMod val="40000"/>
                      <a:lumOff val="60000"/>
                    </a:schemeClr>
                  </a:gs>
                  <a:gs pos="71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710230"/>
            <a:ext cx="4754880" cy="2743200"/>
            <a:chOff x="0" y="863110"/>
            <a:chExt cx="4754880" cy="3749040"/>
          </a:xfrm>
        </p:grpSpPr>
        <p:pic>
          <p:nvPicPr>
            <p:cNvPr id="11" name="Picture 10"/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413535" y="1092086"/>
              <a:ext cx="341345" cy="3291086"/>
            </a:xfrm>
            <a:prstGeom prst="rect">
              <a:avLst/>
            </a:prstGeom>
            <a:noFill/>
          </p:spPr>
        </p:pic>
        <p:pic>
          <p:nvPicPr>
            <p:cNvPr id="12" name="Picture 11"/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>
              <a:off x="0" y="1092086"/>
              <a:ext cx="341345" cy="3291086"/>
            </a:xfrm>
            <a:prstGeom prst="rect">
              <a:avLst/>
            </a:prstGeom>
            <a:noFill/>
          </p:spPr>
        </p:pic>
        <p:sp>
          <p:nvSpPr>
            <p:cNvPr id="13" name="Rectangle 12"/>
            <p:cNvSpPr/>
            <p:nvPr/>
          </p:nvSpPr>
          <p:spPr>
            <a:xfrm>
              <a:off x="341347" y="863110"/>
              <a:ext cx="4083810" cy="3749040"/>
            </a:xfrm>
            <a:prstGeom prst="rect">
              <a:avLst/>
            </a:prstGeom>
            <a:gradFill>
              <a:gsLst>
                <a:gs pos="72000">
                  <a:schemeClr val="bg1">
                    <a:lumMod val="95000"/>
                  </a:schemeClr>
                </a:gs>
                <a:gs pos="9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44000">
                    <a:schemeClr val="accent5">
                      <a:lumMod val="40000"/>
                      <a:lumOff val="60000"/>
                    </a:schemeClr>
                  </a:gs>
                  <a:gs pos="71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136826" y="3912119"/>
            <a:ext cx="793580" cy="315451"/>
          </a:xfrm>
          <a:prstGeom prst="rect">
            <a:avLst/>
          </a:prstGeom>
        </p:spPr>
        <p:txBody>
          <a:bodyPr wrap="none" lIns="68549" tIns="34280" rIns="68549" bIns="34280">
            <a:spAutoFit/>
          </a:bodyPr>
          <a:lstStyle/>
          <a:p>
            <a:pPr algn="r" defTabSz="685481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1,000s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763969" y="3927508"/>
            <a:ext cx="552083" cy="284673"/>
          </a:xfrm>
          <a:prstGeom prst="rect">
            <a:avLst/>
          </a:prstGeom>
        </p:spPr>
        <p:txBody>
          <a:bodyPr wrap="none" lIns="68549" tIns="34280" rIns="68549" bIns="34280">
            <a:spAutoFit/>
          </a:bodyPr>
          <a:lstStyle/>
          <a:p>
            <a:pPr algn="r" defTabSz="685481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100s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82676" y="3942880"/>
            <a:ext cx="407741" cy="253895"/>
          </a:xfrm>
          <a:prstGeom prst="rect">
            <a:avLst/>
          </a:prstGeom>
        </p:spPr>
        <p:txBody>
          <a:bodyPr wrap="none" lIns="68549" tIns="34280" rIns="68549" bIns="34280">
            <a:spAutoFit/>
          </a:bodyPr>
          <a:lstStyle/>
          <a:p>
            <a:pPr algn="r" defTabSz="685481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10s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0488" y="3950578"/>
            <a:ext cx="305149" cy="238507"/>
          </a:xfrm>
          <a:prstGeom prst="rect">
            <a:avLst/>
          </a:prstGeom>
        </p:spPr>
        <p:txBody>
          <a:bodyPr wrap="none" lIns="68549" tIns="34280" rIns="68549" bIns="34280">
            <a:spAutoFit/>
          </a:bodyPr>
          <a:lstStyle/>
          <a:p>
            <a:pPr algn="r" defTabSz="685481"/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0s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81173" y="3881325"/>
            <a:ext cx="1220761" cy="377006"/>
          </a:xfrm>
          <a:prstGeom prst="rect">
            <a:avLst/>
          </a:prstGeom>
        </p:spPr>
        <p:txBody>
          <a:bodyPr wrap="none" lIns="68549" tIns="34280" rIns="68549" bIns="34280">
            <a:spAutoFit/>
          </a:bodyPr>
          <a:lstStyle/>
          <a:p>
            <a:pPr algn="r" defTabSz="685481"/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IoE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 Scale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47205" y="3896730"/>
            <a:ext cx="1013970" cy="346228"/>
          </a:xfrm>
          <a:prstGeom prst="rect">
            <a:avLst/>
          </a:prstGeom>
        </p:spPr>
        <p:txBody>
          <a:bodyPr wrap="none" lIns="68549" tIns="34280" rIns="68549" bIns="34280">
            <a:spAutoFit/>
          </a:bodyPr>
          <a:lstStyle/>
          <a:p>
            <a:pPr algn="r" defTabSz="68548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10,000s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42083" y="4350563"/>
            <a:ext cx="8459867" cy="640073"/>
            <a:chOff x="342067" y="4503427"/>
            <a:chExt cx="8459867" cy="640073"/>
          </a:xfrm>
        </p:grpSpPr>
        <p:grpSp>
          <p:nvGrpSpPr>
            <p:cNvPr id="21" name="Group 20"/>
            <p:cNvGrpSpPr/>
            <p:nvPr/>
          </p:nvGrpSpPr>
          <p:grpSpPr>
            <a:xfrm>
              <a:off x="342067" y="4503427"/>
              <a:ext cx="2011680" cy="640073"/>
              <a:chOff x="340235" y="4503427"/>
              <a:chExt cx="2011680" cy="640073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40235" y="4503427"/>
                <a:ext cx="2011680" cy="63951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12700" dir="16200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t" anchorCtr="0"/>
              <a:lstStyle>
                <a:defPPr>
                  <a:defRPr lang="en-US"/>
                </a:defPPr>
                <a:lvl1pPr algn="ctr">
                  <a:defRPr sz="1200" spc="-51">
                    <a:solidFill>
                      <a:schemeClr val="lt1"/>
                    </a:solidFill>
                    <a:effectLst>
                      <a:outerShdw blurRad="88900" algn="ctr" rotWithShape="0">
                        <a:prstClr val="black">
                          <a:alpha val="44000"/>
                        </a:prstClr>
                      </a:outerShdw>
                    </a:effectLst>
                    <a:latin typeface="+mj-lt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chemeClr val="bg1"/>
                    </a:solidFill>
                    <a:effectLst/>
                    <a:latin typeface="CiscoSansTT Light"/>
                    <a:cs typeface="CiscoSansTT Light"/>
                  </a:rPr>
                  <a:t>Complex </a:t>
                </a:r>
                <a:br>
                  <a:rPr lang="en-US" dirty="0">
                    <a:solidFill>
                      <a:schemeClr val="bg1"/>
                    </a:solidFill>
                    <a:effectLst/>
                    <a:latin typeface="CiscoSansTT Light"/>
                    <a:cs typeface="CiscoSansTT Light"/>
                  </a:rPr>
                </a:br>
                <a:r>
                  <a:rPr lang="en-US" dirty="0" smtClean="0">
                    <a:solidFill>
                      <a:schemeClr val="bg1"/>
                    </a:solidFill>
                    <a:effectLst/>
                    <a:latin typeface="CiscoSansTT Light"/>
                    <a:cs typeface="CiscoSansTT Light"/>
                  </a:rPr>
                  <a:t>and </a:t>
                </a:r>
                <a:r>
                  <a:rPr lang="en-US" dirty="0">
                    <a:solidFill>
                      <a:schemeClr val="bg1"/>
                    </a:solidFill>
                    <a:effectLst/>
                    <a:latin typeface="CiscoSansTT Light"/>
                    <a:cs typeface="CiscoSansTT Light"/>
                  </a:rPr>
                  <a:t>Tedious</a:t>
                </a: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0236" y="4914820"/>
                <a:ext cx="2011679" cy="2286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2491463" y="4503427"/>
              <a:ext cx="2011680" cy="640073"/>
              <a:chOff x="340235" y="4503427"/>
              <a:chExt cx="2011680" cy="640073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340235" y="4503427"/>
                <a:ext cx="2011680" cy="63951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12700" dir="16200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t" anchorCtr="0"/>
              <a:lstStyle>
                <a:defPPr>
                  <a:defRPr lang="en-US"/>
                </a:defPPr>
                <a:lvl1pPr algn="ctr">
                  <a:defRPr sz="1200" spc="-51">
                    <a:solidFill>
                      <a:schemeClr val="lt1"/>
                    </a:solidFill>
                    <a:effectLst>
                      <a:outerShdw blurRad="88900" algn="ctr" rotWithShape="0">
                        <a:prstClr val="black">
                          <a:alpha val="44000"/>
                        </a:prstClr>
                      </a:outerShdw>
                    </a:effectLst>
                    <a:latin typeface="+mj-lt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chemeClr val="bg1"/>
                    </a:solidFill>
                    <a:effectLst/>
                    <a:latin typeface="CiscoSansTT Light"/>
                    <a:cs typeface="CiscoSansTT Light"/>
                  </a:rPr>
                  <a:t>Difficult to Provision Applications</a:t>
                </a: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0236" y="4914820"/>
                <a:ext cx="2011679" cy="2286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4640859" y="4503427"/>
              <a:ext cx="2011680" cy="640073"/>
              <a:chOff x="340235" y="4503427"/>
              <a:chExt cx="2011680" cy="640073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340235" y="4503427"/>
                <a:ext cx="2011680" cy="63951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12700" dir="16200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t" anchorCtr="0"/>
              <a:lstStyle>
                <a:defPPr>
                  <a:defRPr lang="en-US"/>
                </a:defPPr>
                <a:lvl1pPr algn="ctr">
                  <a:defRPr sz="1200" spc="-51">
                    <a:solidFill>
                      <a:schemeClr val="lt1"/>
                    </a:solidFill>
                    <a:effectLst>
                      <a:outerShdw blurRad="88900" algn="ctr" rotWithShape="0">
                        <a:prstClr val="black">
                          <a:alpha val="44000"/>
                        </a:prstClr>
                      </a:outerShdw>
                    </a:effectLst>
                    <a:latin typeface="+mj-lt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chemeClr val="bg1"/>
                    </a:solidFill>
                    <a:effectLst/>
                    <a:latin typeface="CiscoSansTT Light"/>
                    <a:cs typeface="CiscoSansTT Light"/>
                  </a:rPr>
                  <a:t>Difficult to 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chemeClr val="bg1"/>
                    </a:solidFill>
                    <a:effectLst/>
                    <a:latin typeface="CiscoSansTT Light"/>
                    <a:cs typeface="CiscoSansTT Light"/>
                  </a:rPr>
                  <a:t>Troubleshoot</a:t>
                </a: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0236" y="4914820"/>
                <a:ext cx="2011679" cy="2286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6790254" y="4503427"/>
              <a:ext cx="2011680" cy="640073"/>
              <a:chOff x="340235" y="4503427"/>
              <a:chExt cx="2011680" cy="640073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40235" y="4503427"/>
                <a:ext cx="2011680" cy="639517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outerShdw blurRad="50800" dist="12700" dir="16200000" algn="ct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91440" rIns="91440" bIns="91440" rtlCol="0" anchor="t" anchorCtr="0"/>
              <a:lstStyle>
                <a:defPPr>
                  <a:defRPr lang="en-US"/>
                </a:defPPr>
                <a:lvl1pPr algn="ctr">
                  <a:defRPr sz="1200" spc="-51">
                    <a:solidFill>
                      <a:schemeClr val="lt1"/>
                    </a:solidFill>
                    <a:effectLst>
                      <a:outerShdw blurRad="88900" algn="ctr" rotWithShape="0">
                        <a:prstClr val="black">
                          <a:alpha val="44000"/>
                        </a:prstClr>
                      </a:outerShdw>
                    </a:effectLst>
                    <a:latin typeface="+mj-lt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dirty="0">
                    <a:solidFill>
                      <a:schemeClr val="bg1"/>
                    </a:solidFill>
                    <a:effectLst/>
                    <a:latin typeface="CiscoSansTT Light"/>
                    <a:cs typeface="CiscoSansTT Light"/>
                  </a:rPr>
                  <a:t>Slow Deployment</a:t>
                </a:r>
                <a:br>
                  <a:rPr lang="en-US" dirty="0">
                    <a:solidFill>
                      <a:schemeClr val="bg1"/>
                    </a:solidFill>
                    <a:effectLst/>
                    <a:latin typeface="CiscoSansTT Light"/>
                    <a:cs typeface="CiscoSansTT Light"/>
                  </a:rPr>
                </a:br>
                <a:r>
                  <a:rPr lang="en-US" dirty="0">
                    <a:solidFill>
                      <a:schemeClr val="bg1"/>
                    </a:solidFill>
                    <a:effectLst/>
                    <a:latin typeface="CiscoSansTT Light"/>
                    <a:cs typeface="CiscoSansTT Light"/>
                  </a:rPr>
                  <a:t>of Services</a:t>
                </a: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0236" y="4914820"/>
                <a:ext cx="2011679" cy="2286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5349240" y="2334503"/>
            <a:ext cx="2834640" cy="922902"/>
            <a:chOff x="5372935" y="1720904"/>
            <a:chExt cx="2834640" cy="922902"/>
          </a:xfrm>
        </p:grpSpPr>
        <p:sp>
          <p:nvSpPr>
            <p:cNvPr id="34" name="Rectangle 33"/>
            <p:cNvSpPr/>
            <p:nvPr/>
          </p:nvSpPr>
          <p:spPr>
            <a:xfrm>
              <a:off x="5372935" y="2205289"/>
              <a:ext cx="2834640" cy="438517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Enabling Innovation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372935" y="1720904"/>
              <a:ext cx="2834640" cy="607794"/>
            </a:xfrm>
            <a:prstGeom prst="rect">
              <a:avLst/>
            </a:prstGeom>
          </p:spPr>
          <p:txBody>
            <a:bodyPr wrap="square" lIns="68514" tIns="34258" rIns="68514" bIns="34258" anchor="b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4000" dirty="0">
                  <a:solidFill>
                    <a:srgbClr val="33828D"/>
                  </a:solidFill>
                  <a:latin typeface="CiscoSansTT Light"/>
                  <a:cs typeface="CiscoSansTT Light"/>
                </a:rPr>
                <a:t>10–20%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03946" y="988292"/>
            <a:ext cx="1125228" cy="1125231"/>
            <a:chOff x="6209758" y="1141171"/>
            <a:chExt cx="1125228" cy="1125231"/>
          </a:xfrm>
        </p:grpSpPr>
        <p:sp>
          <p:nvSpPr>
            <p:cNvPr id="37" name="Oval 36"/>
            <p:cNvSpPr/>
            <p:nvPr/>
          </p:nvSpPr>
          <p:spPr>
            <a:xfrm>
              <a:off x="6209758" y="1141171"/>
              <a:ext cx="1125228" cy="1125231"/>
            </a:xfrm>
            <a:prstGeom prst="ellipse">
              <a:avLst/>
            </a:prstGeom>
            <a:gradFill flip="none" rotWithShape="1">
              <a:gsLst>
                <a:gs pos="0">
                  <a:srgbClr val="8FDCE2"/>
                </a:gs>
                <a:gs pos="100000">
                  <a:srgbClr val="28949C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</a:ln>
            <a:effectLst>
              <a:outerShdw blurRad="50800" dist="12700" dir="5400000" algn="t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32" tIns="45716" rIns="91432" bIns="457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721"/>
              <a:endParaRPr lang="en-US" sz="1400" kern="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8" name="Freeform 6"/>
            <p:cNvSpPr>
              <a:spLocks noEditPoints="1"/>
            </p:cNvSpPr>
            <p:nvPr/>
          </p:nvSpPr>
          <p:spPr bwMode="auto">
            <a:xfrm>
              <a:off x="6531202" y="1266406"/>
              <a:ext cx="482340" cy="817010"/>
            </a:xfrm>
            <a:custGeom>
              <a:avLst/>
              <a:gdLst/>
              <a:ahLst/>
              <a:cxnLst>
                <a:cxn ang="0">
                  <a:pos x="45" y="937"/>
                </a:cxn>
                <a:cxn ang="0">
                  <a:pos x="0" y="1030"/>
                </a:cxn>
                <a:cxn ang="0">
                  <a:pos x="608" y="982"/>
                </a:cxn>
                <a:cxn ang="0">
                  <a:pos x="99" y="835"/>
                </a:cxn>
                <a:cxn ang="0">
                  <a:pos x="62" y="910"/>
                </a:cxn>
                <a:cxn ang="0">
                  <a:pos x="546" y="872"/>
                </a:cxn>
                <a:cxn ang="0">
                  <a:pos x="99" y="835"/>
                </a:cxn>
                <a:cxn ang="0">
                  <a:pos x="417" y="283"/>
                </a:cxn>
                <a:cxn ang="0">
                  <a:pos x="424" y="208"/>
                </a:cxn>
                <a:cxn ang="0">
                  <a:pos x="412" y="201"/>
                </a:cxn>
                <a:cxn ang="0">
                  <a:pos x="405" y="275"/>
                </a:cxn>
                <a:cxn ang="0">
                  <a:pos x="383" y="811"/>
                </a:cxn>
                <a:cxn ang="0">
                  <a:pos x="383" y="811"/>
                </a:cxn>
                <a:cxn ang="0">
                  <a:pos x="223" y="811"/>
                </a:cxn>
                <a:cxn ang="0">
                  <a:pos x="223" y="811"/>
                </a:cxn>
                <a:cxn ang="0">
                  <a:pos x="215" y="438"/>
                </a:cxn>
                <a:cxn ang="0">
                  <a:pos x="283" y="255"/>
                </a:cxn>
                <a:cxn ang="0">
                  <a:pos x="339" y="351"/>
                </a:cxn>
                <a:cxn ang="0">
                  <a:pos x="520" y="588"/>
                </a:cxn>
                <a:cxn ang="0">
                  <a:pos x="550" y="619"/>
                </a:cxn>
                <a:cxn ang="0">
                  <a:pos x="380" y="343"/>
                </a:cxn>
                <a:cxn ang="0">
                  <a:pos x="391" y="255"/>
                </a:cxn>
                <a:cxn ang="0">
                  <a:pos x="361" y="229"/>
                </a:cxn>
                <a:cxn ang="0">
                  <a:pos x="390" y="86"/>
                </a:cxn>
                <a:cxn ang="0">
                  <a:pos x="218" y="86"/>
                </a:cxn>
                <a:cxn ang="0">
                  <a:pos x="228" y="343"/>
                </a:cxn>
                <a:cxn ang="0">
                  <a:pos x="58" y="619"/>
                </a:cxn>
                <a:cxn ang="0">
                  <a:pos x="287" y="229"/>
                </a:cxn>
                <a:cxn ang="0">
                  <a:pos x="304" y="172"/>
                </a:cxn>
                <a:cxn ang="0">
                  <a:pos x="321" y="229"/>
                </a:cxn>
                <a:cxn ang="0">
                  <a:pos x="234" y="86"/>
                </a:cxn>
                <a:cxn ang="0">
                  <a:pos x="373" y="86"/>
                </a:cxn>
                <a:cxn ang="0">
                  <a:pos x="341" y="103"/>
                </a:cxn>
                <a:cxn ang="0">
                  <a:pos x="310" y="155"/>
                </a:cxn>
                <a:cxn ang="0">
                  <a:pos x="298" y="155"/>
                </a:cxn>
                <a:cxn ang="0">
                  <a:pos x="267" y="103"/>
                </a:cxn>
                <a:cxn ang="0">
                  <a:pos x="234" y="86"/>
                </a:cxn>
              </a:cxnLst>
              <a:rect l="0" t="0" r="r" b="b"/>
              <a:pathLst>
                <a:path w="608" h="1030">
                  <a:moveTo>
                    <a:pt x="562" y="937"/>
                  </a:moveTo>
                  <a:cubicBezTo>
                    <a:pt x="45" y="937"/>
                    <a:pt x="45" y="937"/>
                    <a:pt x="45" y="937"/>
                  </a:cubicBezTo>
                  <a:cubicBezTo>
                    <a:pt x="20" y="937"/>
                    <a:pt x="0" y="957"/>
                    <a:pt x="0" y="982"/>
                  </a:cubicBezTo>
                  <a:cubicBezTo>
                    <a:pt x="0" y="1030"/>
                    <a:pt x="0" y="1030"/>
                    <a:pt x="0" y="1030"/>
                  </a:cubicBezTo>
                  <a:cubicBezTo>
                    <a:pt x="608" y="1030"/>
                    <a:pt x="608" y="1030"/>
                    <a:pt x="608" y="1030"/>
                  </a:cubicBezTo>
                  <a:cubicBezTo>
                    <a:pt x="608" y="982"/>
                    <a:pt x="608" y="982"/>
                    <a:pt x="608" y="982"/>
                  </a:cubicBezTo>
                  <a:cubicBezTo>
                    <a:pt x="608" y="957"/>
                    <a:pt x="588" y="937"/>
                    <a:pt x="562" y="937"/>
                  </a:cubicBezTo>
                  <a:close/>
                  <a:moveTo>
                    <a:pt x="99" y="835"/>
                  </a:moveTo>
                  <a:cubicBezTo>
                    <a:pt x="79" y="835"/>
                    <a:pt x="62" y="852"/>
                    <a:pt x="62" y="872"/>
                  </a:cubicBezTo>
                  <a:cubicBezTo>
                    <a:pt x="62" y="910"/>
                    <a:pt x="62" y="910"/>
                    <a:pt x="62" y="910"/>
                  </a:cubicBezTo>
                  <a:cubicBezTo>
                    <a:pt x="546" y="910"/>
                    <a:pt x="546" y="910"/>
                    <a:pt x="546" y="910"/>
                  </a:cubicBezTo>
                  <a:cubicBezTo>
                    <a:pt x="546" y="872"/>
                    <a:pt x="546" y="872"/>
                    <a:pt x="546" y="872"/>
                  </a:cubicBezTo>
                  <a:cubicBezTo>
                    <a:pt x="546" y="852"/>
                    <a:pt x="529" y="835"/>
                    <a:pt x="509" y="835"/>
                  </a:cubicBezTo>
                  <a:lnTo>
                    <a:pt x="99" y="835"/>
                  </a:lnTo>
                  <a:close/>
                  <a:moveTo>
                    <a:pt x="412" y="283"/>
                  </a:moveTo>
                  <a:cubicBezTo>
                    <a:pt x="417" y="283"/>
                    <a:pt x="417" y="283"/>
                    <a:pt x="417" y="283"/>
                  </a:cubicBezTo>
                  <a:cubicBezTo>
                    <a:pt x="421" y="283"/>
                    <a:pt x="424" y="279"/>
                    <a:pt x="424" y="275"/>
                  </a:cubicBezTo>
                  <a:cubicBezTo>
                    <a:pt x="424" y="208"/>
                    <a:pt x="424" y="208"/>
                    <a:pt x="424" y="208"/>
                  </a:cubicBezTo>
                  <a:cubicBezTo>
                    <a:pt x="424" y="204"/>
                    <a:pt x="421" y="201"/>
                    <a:pt x="417" y="201"/>
                  </a:cubicBezTo>
                  <a:cubicBezTo>
                    <a:pt x="412" y="201"/>
                    <a:pt x="412" y="201"/>
                    <a:pt x="412" y="201"/>
                  </a:cubicBezTo>
                  <a:cubicBezTo>
                    <a:pt x="408" y="201"/>
                    <a:pt x="405" y="204"/>
                    <a:pt x="405" y="208"/>
                  </a:cubicBezTo>
                  <a:cubicBezTo>
                    <a:pt x="405" y="275"/>
                    <a:pt x="405" y="275"/>
                    <a:pt x="405" y="275"/>
                  </a:cubicBezTo>
                  <a:cubicBezTo>
                    <a:pt x="405" y="279"/>
                    <a:pt x="408" y="283"/>
                    <a:pt x="412" y="283"/>
                  </a:cubicBezTo>
                  <a:close/>
                  <a:moveTo>
                    <a:pt x="383" y="811"/>
                  </a:moveTo>
                  <a:cubicBezTo>
                    <a:pt x="384" y="811"/>
                    <a:pt x="384" y="811"/>
                    <a:pt x="385" y="811"/>
                  </a:cubicBezTo>
                  <a:cubicBezTo>
                    <a:pt x="384" y="811"/>
                    <a:pt x="384" y="811"/>
                    <a:pt x="383" y="811"/>
                  </a:cubicBezTo>
                  <a:close/>
                  <a:moveTo>
                    <a:pt x="225" y="811"/>
                  </a:moveTo>
                  <a:cubicBezTo>
                    <a:pt x="224" y="811"/>
                    <a:pt x="224" y="811"/>
                    <a:pt x="223" y="811"/>
                  </a:cubicBezTo>
                  <a:cubicBezTo>
                    <a:pt x="224" y="811"/>
                    <a:pt x="224" y="811"/>
                    <a:pt x="225" y="811"/>
                  </a:cubicBezTo>
                  <a:close/>
                  <a:moveTo>
                    <a:pt x="223" y="811"/>
                  </a:moveTo>
                  <a:cubicBezTo>
                    <a:pt x="84" y="769"/>
                    <a:pt x="77" y="649"/>
                    <a:pt x="88" y="588"/>
                  </a:cubicBezTo>
                  <a:cubicBezTo>
                    <a:pt x="100" y="523"/>
                    <a:pt x="175" y="469"/>
                    <a:pt x="215" y="438"/>
                  </a:cubicBezTo>
                  <a:cubicBezTo>
                    <a:pt x="260" y="403"/>
                    <a:pt x="269" y="351"/>
                    <a:pt x="269" y="351"/>
                  </a:cubicBezTo>
                  <a:cubicBezTo>
                    <a:pt x="283" y="255"/>
                    <a:pt x="283" y="255"/>
                    <a:pt x="283" y="255"/>
                  </a:cubicBezTo>
                  <a:cubicBezTo>
                    <a:pt x="325" y="255"/>
                    <a:pt x="325" y="255"/>
                    <a:pt x="325" y="255"/>
                  </a:cubicBezTo>
                  <a:cubicBezTo>
                    <a:pt x="339" y="351"/>
                    <a:pt x="339" y="351"/>
                    <a:pt x="339" y="351"/>
                  </a:cubicBezTo>
                  <a:cubicBezTo>
                    <a:pt x="339" y="351"/>
                    <a:pt x="348" y="403"/>
                    <a:pt x="393" y="438"/>
                  </a:cubicBezTo>
                  <a:cubicBezTo>
                    <a:pt x="433" y="469"/>
                    <a:pt x="508" y="523"/>
                    <a:pt x="520" y="588"/>
                  </a:cubicBezTo>
                  <a:cubicBezTo>
                    <a:pt x="531" y="649"/>
                    <a:pt x="524" y="769"/>
                    <a:pt x="385" y="811"/>
                  </a:cubicBezTo>
                  <a:cubicBezTo>
                    <a:pt x="478" y="797"/>
                    <a:pt x="550" y="716"/>
                    <a:pt x="550" y="619"/>
                  </a:cubicBezTo>
                  <a:cubicBezTo>
                    <a:pt x="550" y="551"/>
                    <a:pt x="519" y="497"/>
                    <a:pt x="471" y="457"/>
                  </a:cubicBezTo>
                  <a:cubicBezTo>
                    <a:pt x="426" y="419"/>
                    <a:pt x="398" y="407"/>
                    <a:pt x="380" y="343"/>
                  </a:cubicBezTo>
                  <a:cubicBezTo>
                    <a:pt x="366" y="255"/>
                    <a:pt x="366" y="255"/>
                    <a:pt x="366" y="255"/>
                  </a:cubicBezTo>
                  <a:cubicBezTo>
                    <a:pt x="391" y="255"/>
                    <a:pt x="391" y="255"/>
                    <a:pt x="391" y="255"/>
                  </a:cubicBezTo>
                  <a:cubicBezTo>
                    <a:pt x="391" y="229"/>
                    <a:pt x="391" y="229"/>
                    <a:pt x="391" y="229"/>
                  </a:cubicBezTo>
                  <a:cubicBezTo>
                    <a:pt x="361" y="229"/>
                    <a:pt x="361" y="229"/>
                    <a:pt x="361" y="229"/>
                  </a:cubicBezTo>
                  <a:cubicBezTo>
                    <a:pt x="350" y="158"/>
                    <a:pt x="350" y="158"/>
                    <a:pt x="350" y="158"/>
                  </a:cubicBezTo>
                  <a:cubicBezTo>
                    <a:pt x="374" y="143"/>
                    <a:pt x="390" y="116"/>
                    <a:pt x="390" y="86"/>
                  </a:cubicBezTo>
                  <a:cubicBezTo>
                    <a:pt x="390" y="38"/>
                    <a:pt x="351" y="0"/>
                    <a:pt x="304" y="0"/>
                  </a:cubicBezTo>
                  <a:cubicBezTo>
                    <a:pt x="257" y="0"/>
                    <a:pt x="218" y="38"/>
                    <a:pt x="218" y="86"/>
                  </a:cubicBezTo>
                  <a:cubicBezTo>
                    <a:pt x="218" y="116"/>
                    <a:pt x="234" y="143"/>
                    <a:pt x="258" y="158"/>
                  </a:cubicBezTo>
                  <a:cubicBezTo>
                    <a:pt x="228" y="343"/>
                    <a:pt x="228" y="343"/>
                    <a:pt x="228" y="343"/>
                  </a:cubicBezTo>
                  <a:cubicBezTo>
                    <a:pt x="210" y="407"/>
                    <a:pt x="182" y="419"/>
                    <a:pt x="137" y="457"/>
                  </a:cubicBezTo>
                  <a:cubicBezTo>
                    <a:pt x="89" y="497"/>
                    <a:pt x="58" y="551"/>
                    <a:pt x="58" y="619"/>
                  </a:cubicBezTo>
                  <a:cubicBezTo>
                    <a:pt x="58" y="716"/>
                    <a:pt x="130" y="797"/>
                    <a:pt x="223" y="811"/>
                  </a:cubicBezTo>
                  <a:close/>
                  <a:moveTo>
                    <a:pt x="287" y="229"/>
                  </a:moveTo>
                  <a:cubicBezTo>
                    <a:pt x="296" y="171"/>
                    <a:pt x="296" y="171"/>
                    <a:pt x="296" y="171"/>
                  </a:cubicBezTo>
                  <a:cubicBezTo>
                    <a:pt x="298" y="171"/>
                    <a:pt x="301" y="172"/>
                    <a:pt x="304" y="172"/>
                  </a:cubicBezTo>
                  <a:cubicBezTo>
                    <a:pt x="307" y="172"/>
                    <a:pt x="309" y="171"/>
                    <a:pt x="312" y="171"/>
                  </a:cubicBezTo>
                  <a:cubicBezTo>
                    <a:pt x="321" y="229"/>
                    <a:pt x="321" y="229"/>
                    <a:pt x="321" y="229"/>
                  </a:cubicBezTo>
                  <a:lnTo>
                    <a:pt x="287" y="229"/>
                  </a:lnTo>
                  <a:close/>
                  <a:moveTo>
                    <a:pt x="234" y="86"/>
                  </a:moveTo>
                  <a:cubicBezTo>
                    <a:pt x="234" y="47"/>
                    <a:pt x="266" y="16"/>
                    <a:pt x="304" y="16"/>
                  </a:cubicBezTo>
                  <a:cubicBezTo>
                    <a:pt x="342" y="16"/>
                    <a:pt x="373" y="47"/>
                    <a:pt x="373" y="86"/>
                  </a:cubicBezTo>
                  <a:cubicBezTo>
                    <a:pt x="373" y="108"/>
                    <a:pt x="363" y="127"/>
                    <a:pt x="347" y="140"/>
                  </a:cubicBezTo>
                  <a:cubicBezTo>
                    <a:pt x="341" y="103"/>
                    <a:pt x="341" y="103"/>
                    <a:pt x="341" y="103"/>
                  </a:cubicBezTo>
                  <a:cubicBezTo>
                    <a:pt x="309" y="149"/>
                    <a:pt x="309" y="149"/>
                    <a:pt x="309" y="149"/>
                  </a:cubicBezTo>
                  <a:cubicBezTo>
                    <a:pt x="310" y="155"/>
                    <a:pt x="310" y="155"/>
                    <a:pt x="310" y="155"/>
                  </a:cubicBezTo>
                  <a:cubicBezTo>
                    <a:pt x="308" y="155"/>
                    <a:pt x="306" y="155"/>
                    <a:pt x="304" y="155"/>
                  </a:cubicBezTo>
                  <a:cubicBezTo>
                    <a:pt x="302" y="155"/>
                    <a:pt x="300" y="155"/>
                    <a:pt x="298" y="155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267" y="103"/>
                    <a:pt x="267" y="103"/>
                    <a:pt x="267" y="103"/>
                  </a:cubicBezTo>
                  <a:cubicBezTo>
                    <a:pt x="261" y="140"/>
                    <a:pt x="261" y="140"/>
                    <a:pt x="261" y="140"/>
                  </a:cubicBezTo>
                  <a:cubicBezTo>
                    <a:pt x="245" y="127"/>
                    <a:pt x="234" y="108"/>
                    <a:pt x="234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dist="12700" dir="5400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defTabSz="685481"/>
              <a:endParaRPr lang="en-US" sz="1400">
                <a:solidFill>
                  <a:srgbClr val="0096D6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48488" y="2334503"/>
            <a:ext cx="3257904" cy="922902"/>
            <a:chOff x="5161303" y="1720904"/>
            <a:chExt cx="3257904" cy="922902"/>
          </a:xfrm>
        </p:grpSpPr>
        <p:sp>
          <p:nvSpPr>
            <p:cNvPr id="40" name="Rectangle 39"/>
            <p:cNvSpPr/>
            <p:nvPr/>
          </p:nvSpPr>
          <p:spPr>
            <a:xfrm>
              <a:off x="5161303" y="2205289"/>
              <a:ext cx="3257904" cy="438517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iscoSansTT Light"/>
                  <a:cs typeface="CiscoSansTT Light"/>
                </a:rPr>
                <a:t>Network Operations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372935" y="1720904"/>
              <a:ext cx="2834640" cy="607794"/>
            </a:xfrm>
            <a:prstGeom prst="rect">
              <a:avLst/>
            </a:prstGeom>
          </p:spPr>
          <p:txBody>
            <a:bodyPr wrap="square" lIns="68514" tIns="34258" rIns="68514" bIns="34258" anchor="b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4000" dirty="0">
                  <a:solidFill>
                    <a:srgbClr val="33828D"/>
                  </a:solidFill>
                  <a:latin typeface="CiscoSansTT Light"/>
                  <a:cs typeface="CiscoSansTT Light"/>
                </a:rPr>
                <a:t>80–90%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814826" y="988292"/>
            <a:ext cx="1125228" cy="1125231"/>
            <a:chOff x="1082769" y="1141171"/>
            <a:chExt cx="1125228" cy="1125231"/>
          </a:xfrm>
        </p:grpSpPr>
        <p:sp>
          <p:nvSpPr>
            <p:cNvPr id="43" name="Oval 42"/>
            <p:cNvSpPr/>
            <p:nvPr/>
          </p:nvSpPr>
          <p:spPr>
            <a:xfrm>
              <a:off x="1082769" y="1141171"/>
              <a:ext cx="1125228" cy="1125231"/>
            </a:xfrm>
            <a:prstGeom prst="ellipse">
              <a:avLst/>
            </a:prstGeom>
            <a:gradFill flip="none" rotWithShape="1">
              <a:gsLst>
                <a:gs pos="0">
                  <a:srgbClr val="8FDCE2"/>
                </a:gs>
                <a:gs pos="100000">
                  <a:srgbClr val="28949C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</a:ln>
            <a:effectLst>
              <a:outerShdw blurRad="50800" dist="12700" dir="5400000" algn="t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32" tIns="45716" rIns="91432" bIns="457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721"/>
              <a:endParaRPr lang="en-US" sz="1400" kern="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254575" y="1291086"/>
              <a:ext cx="781616" cy="825400"/>
              <a:chOff x="9830694" y="1075951"/>
              <a:chExt cx="484485" cy="511626"/>
            </a:xfrm>
          </p:grpSpPr>
          <p:sp>
            <p:nvSpPr>
              <p:cNvPr id="45" name="Freeform 8"/>
              <p:cNvSpPr>
                <a:spLocks/>
              </p:cNvSpPr>
              <p:nvPr/>
            </p:nvSpPr>
            <p:spPr bwMode="auto">
              <a:xfrm>
                <a:off x="9830694" y="1075951"/>
                <a:ext cx="484485" cy="511626"/>
              </a:xfrm>
              <a:custGeom>
                <a:avLst/>
                <a:gdLst/>
                <a:ahLst/>
                <a:cxnLst>
                  <a:cxn ang="0">
                    <a:pos x="1036" y="263"/>
                  </a:cxn>
                  <a:cxn ang="0">
                    <a:pos x="1090" y="198"/>
                  </a:cxn>
                  <a:cxn ang="0">
                    <a:pos x="880" y="219"/>
                  </a:cxn>
                  <a:cxn ang="0">
                    <a:pos x="904" y="426"/>
                  </a:cxn>
                  <a:cxn ang="0">
                    <a:pos x="958" y="360"/>
                  </a:cxn>
                  <a:cxn ang="0">
                    <a:pos x="1013" y="937"/>
                  </a:cxn>
                  <a:cxn ang="0">
                    <a:pos x="692" y="1089"/>
                  </a:cxn>
                  <a:cxn ang="0">
                    <a:pos x="692" y="982"/>
                  </a:cxn>
                  <a:cxn ang="0">
                    <a:pos x="682" y="982"/>
                  </a:cxn>
                  <a:cxn ang="0">
                    <a:pos x="393" y="692"/>
                  </a:cxn>
                  <a:cxn ang="0">
                    <a:pos x="682" y="403"/>
                  </a:cxn>
                  <a:cxn ang="0">
                    <a:pos x="692" y="403"/>
                  </a:cxn>
                  <a:cxn ang="0">
                    <a:pos x="692" y="0"/>
                  </a:cxn>
                  <a:cxn ang="0">
                    <a:pos x="620" y="5"/>
                  </a:cxn>
                  <a:cxn ang="0">
                    <a:pos x="620" y="106"/>
                  </a:cxn>
                  <a:cxn ang="0">
                    <a:pos x="533" y="123"/>
                  </a:cxn>
                  <a:cxn ang="0">
                    <a:pos x="495" y="30"/>
                  </a:cxn>
                  <a:cxn ang="0">
                    <a:pos x="362" y="85"/>
                  </a:cxn>
                  <a:cxn ang="0">
                    <a:pos x="399" y="178"/>
                  </a:cxn>
                  <a:cxn ang="0">
                    <a:pos x="327" y="227"/>
                  </a:cxn>
                  <a:cxn ang="0">
                    <a:pos x="256" y="156"/>
                  </a:cxn>
                  <a:cxn ang="0">
                    <a:pos x="154" y="258"/>
                  </a:cxn>
                  <a:cxn ang="0">
                    <a:pos x="225" y="329"/>
                  </a:cxn>
                  <a:cxn ang="0">
                    <a:pos x="176" y="401"/>
                  </a:cxn>
                  <a:cxn ang="0">
                    <a:pos x="83" y="364"/>
                  </a:cxn>
                  <a:cxn ang="0">
                    <a:pos x="28" y="497"/>
                  </a:cxn>
                  <a:cxn ang="0">
                    <a:pos x="121" y="535"/>
                  </a:cxn>
                  <a:cxn ang="0">
                    <a:pos x="104" y="620"/>
                  </a:cxn>
                  <a:cxn ang="0">
                    <a:pos x="3" y="620"/>
                  </a:cxn>
                  <a:cxn ang="0">
                    <a:pos x="0" y="692"/>
                  </a:cxn>
                  <a:cxn ang="0">
                    <a:pos x="3" y="765"/>
                  </a:cxn>
                  <a:cxn ang="0">
                    <a:pos x="104" y="765"/>
                  </a:cxn>
                  <a:cxn ang="0">
                    <a:pos x="121" y="851"/>
                  </a:cxn>
                  <a:cxn ang="0">
                    <a:pos x="28" y="889"/>
                  </a:cxn>
                  <a:cxn ang="0">
                    <a:pos x="83" y="1022"/>
                  </a:cxn>
                  <a:cxn ang="0">
                    <a:pos x="176" y="985"/>
                  </a:cxn>
                  <a:cxn ang="0">
                    <a:pos x="225" y="1057"/>
                  </a:cxn>
                  <a:cxn ang="0">
                    <a:pos x="154" y="1128"/>
                  </a:cxn>
                  <a:cxn ang="0">
                    <a:pos x="256" y="1230"/>
                  </a:cxn>
                  <a:cxn ang="0">
                    <a:pos x="327" y="1159"/>
                  </a:cxn>
                  <a:cxn ang="0">
                    <a:pos x="399" y="1208"/>
                  </a:cxn>
                  <a:cxn ang="0">
                    <a:pos x="362" y="1301"/>
                  </a:cxn>
                  <a:cxn ang="0">
                    <a:pos x="495" y="1356"/>
                  </a:cxn>
                  <a:cxn ang="0">
                    <a:pos x="533" y="1263"/>
                  </a:cxn>
                  <a:cxn ang="0">
                    <a:pos x="620" y="1280"/>
                  </a:cxn>
                  <a:cxn ang="0">
                    <a:pos x="620" y="1381"/>
                  </a:cxn>
                  <a:cxn ang="0">
                    <a:pos x="692" y="1384"/>
                  </a:cxn>
                  <a:cxn ang="0">
                    <a:pos x="692" y="1215"/>
                  </a:cxn>
                  <a:cxn ang="0">
                    <a:pos x="1110" y="1016"/>
                  </a:cxn>
                  <a:cxn ang="0">
                    <a:pos x="1036" y="263"/>
                  </a:cxn>
                </a:cxnLst>
                <a:rect l="0" t="0" r="r" b="b"/>
                <a:pathLst>
                  <a:path w="1296" h="1384">
                    <a:moveTo>
                      <a:pt x="1036" y="263"/>
                    </a:moveTo>
                    <a:cubicBezTo>
                      <a:pt x="1090" y="198"/>
                      <a:pt x="1090" y="198"/>
                      <a:pt x="1090" y="198"/>
                    </a:cubicBezTo>
                    <a:cubicBezTo>
                      <a:pt x="880" y="219"/>
                      <a:pt x="880" y="219"/>
                      <a:pt x="880" y="219"/>
                    </a:cubicBezTo>
                    <a:cubicBezTo>
                      <a:pt x="904" y="426"/>
                      <a:pt x="904" y="426"/>
                      <a:pt x="904" y="426"/>
                    </a:cubicBezTo>
                    <a:cubicBezTo>
                      <a:pt x="958" y="360"/>
                      <a:pt x="958" y="360"/>
                      <a:pt x="958" y="360"/>
                    </a:cubicBezTo>
                    <a:cubicBezTo>
                      <a:pt x="1130" y="505"/>
                      <a:pt x="1156" y="761"/>
                      <a:pt x="1013" y="937"/>
                    </a:cubicBezTo>
                    <a:cubicBezTo>
                      <a:pt x="931" y="1038"/>
                      <a:pt x="812" y="1090"/>
                      <a:pt x="692" y="1089"/>
                    </a:cubicBezTo>
                    <a:cubicBezTo>
                      <a:pt x="692" y="982"/>
                      <a:pt x="692" y="982"/>
                      <a:pt x="692" y="982"/>
                    </a:cubicBezTo>
                    <a:cubicBezTo>
                      <a:pt x="682" y="982"/>
                      <a:pt x="682" y="982"/>
                      <a:pt x="682" y="982"/>
                    </a:cubicBezTo>
                    <a:cubicBezTo>
                      <a:pt x="522" y="982"/>
                      <a:pt x="393" y="851"/>
                      <a:pt x="393" y="692"/>
                    </a:cubicBezTo>
                    <a:cubicBezTo>
                      <a:pt x="393" y="532"/>
                      <a:pt x="522" y="403"/>
                      <a:pt x="682" y="403"/>
                    </a:cubicBezTo>
                    <a:cubicBezTo>
                      <a:pt x="692" y="403"/>
                      <a:pt x="692" y="403"/>
                      <a:pt x="692" y="403"/>
                    </a:cubicBezTo>
                    <a:cubicBezTo>
                      <a:pt x="692" y="0"/>
                      <a:pt x="692" y="0"/>
                      <a:pt x="692" y="0"/>
                    </a:cubicBezTo>
                    <a:cubicBezTo>
                      <a:pt x="667" y="0"/>
                      <a:pt x="643" y="2"/>
                      <a:pt x="620" y="5"/>
                    </a:cubicBezTo>
                    <a:cubicBezTo>
                      <a:pt x="620" y="106"/>
                      <a:pt x="620" y="106"/>
                      <a:pt x="620" y="106"/>
                    </a:cubicBezTo>
                    <a:cubicBezTo>
                      <a:pt x="590" y="110"/>
                      <a:pt x="561" y="115"/>
                      <a:pt x="533" y="123"/>
                    </a:cubicBezTo>
                    <a:cubicBezTo>
                      <a:pt x="495" y="30"/>
                      <a:pt x="495" y="30"/>
                      <a:pt x="495" y="30"/>
                    </a:cubicBezTo>
                    <a:cubicBezTo>
                      <a:pt x="448" y="43"/>
                      <a:pt x="403" y="62"/>
                      <a:pt x="362" y="85"/>
                    </a:cubicBezTo>
                    <a:cubicBezTo>
                      <a:pt x="399" y="178"/>
                      <a:pt x="399" y="178"/>
                      <a:pt x="399" y="178"/>
                    </a:cubicBezTo>
                    <a:cubicBezTo>
                      <a:pt x="374" y="192"/>
                      <a:pt x="351" y="209"/>
                      <a:pt x="327" y="227"/>
                    </a:cubicBezTo>
                    <a:cubicBezTo>
                      <a:pt x="256" y="156"/>
                      <a:pt x="256" y="156"/>
                      <a:pt x="256" y="156"/>
                    </a:cubicBezTo>
                    <a:cubicBezTo>
                      <a:pt x="219" y="186"/>
                      <a:pt x="184" y="220"/>
                      <a:pt x="154" y="258"/>
                    </a:cubicBezTo>
                    <a:cubicBezTo>
                      <a:pt x="225" y="329"/>
                      <a:pt x="225" y="329"/>
                      <a:pt x="225" y="329"/>
                    </a:cubicBezTo>
                    <a:cubicBezTo>
                      <a:pt x="208" y="352"/>
                      <a:pt x="192" y="376"/>
                      <a:pt x="176" y="401"/>
                    </a:cubicBezTo>
                    <a:cubicBezTo>
                      <a:pt x="83" y="364"/>
                      <a:pt x="83" y="364"/>
                      <a:pt x="83" y="364"/>
                    </a:cubicBezTo>
                    <a:cubicBezTo>
                      <a:pt x="60" y="404"/>
                      <a:pt x="43" y="450"/>
                      <a:pt x="28" y="497"/>
                    </a:cubicBezTo>
                    <a:cubicBezTo>
                      <a:pt x="121" y="535"/>
                      <a:pt x="121" y="535"/>
                      <a:pt x="121" y="535"/>
                    </a:cubicBezTo>
                    <a:cubicBezTo>
                      <a:pt x="113" y="563"/>
                      <a:pt x="109" y="591"/>
                      <a:pt x="104" y="620"/>
                    </a:cubicBezTo>
                    <a:cubicBezTo>
                      <a:pt x="3" y="620"/>
                      <a:pt x="3" y="620"/>
                      <a:pt x="3" y="620"/>
                    </a:cubicBezTo>
                    <a:cubicBezTo>
                      <a:pt x="0" y="645"/>
                      <a:pt x="0" y="668"/>
                      <a:pt x="0" y="692"/>
                    </a:cubicBezTo>
                    <a:cubicBezTo>
                      <a:pt x="0" y="717"/>
                      <a:pt x="0" y="741"/>
                      <a:pt x="3" y="765"/>
                    </a:cubicBezTo>
                    <a:cubicBezTo>
                      <a:pt x="104" y="765"/>
                      <a:pt x="104" y="765"/>
                      <a:pt x="104" y="765"/>
                    </a:cubicBezTo>
                    <a:cubicBezTo>
                      <a:pt x="109" y="794"/>
                      <a:pt x="113" y="823"/>
                      <a:pt x="121" y="851"/>
                    </a:cubicBezTo>
                    <a:cubicBezTo>
                      <a:pt x="28" y="889"/>
                      <a:pt x="28" y="889"/>
                      <a:pt x="28" y="889"/>
                    </a:cubicBezTo>
                    <a:cubicBezTo>
                      <a:pt x="43" y="936"/>
                      <a:pt x="60" y="982"/>
                      <a:pt x="83" y="1022"/>
                    </a:cubicBezTo>
                    <a:cubicBezTo>
                      <a:pt x="176" y="985"/>
                      <a:pt x="176" y="985"/>
                      <a:pt x="176" y="985"/>
                    </a:cubicBezTo>
                    <a:cubicBezTo>
                      <a:pt x="192" y="1010"/>
                      <a:pt x="208" y="1033"/>
                      <a:pt x="225" y="1057"/>
                    </a:cubicBezTo>
                    <a:cubicBezTo>
                      <a:pt x="154" y="1128"/>
                      <a:pt x="154" y="1128"/>
                      <a:pt x="154" y="1128"/>
                    </a:cubicBezTo>
                    <a:cubicBezTo>
                      <a:pt x="184" y="1166"/>
                      <a:pt x="219" y="1200"/>
                      <a:pt x="256" y="1230"/>
                    </a:cubicBezTo>
                    <a:cubicBezTo>
                      <a:pt x="327" y="1159"/>
                      <a:pt x="327" y="1159"/>
                      <a:pt x="327" y="1159"/>
                    </a:cubicBezTo>
                    <a:cubicBezTo>
                      <a:pt x="351" y="1176"/>
                      <a:pt x="374" y="1194"/>
                      <a:pt x="399" y="1208"/>
                    </a:cubicBezTo>
                    <a:cubicBezTo>
                      <a:pt x="362" y="1301"/>
                      <a:pt x="362" y="1301"/>
                      <a:pt x="362" y="1301"/>
                    </a:cubicBezTo>
                    <a:cubicBezTo>
                      <a:pt x="403" y="1324"/>
                      <a:pt x="448" y="1343"/>
                      <a:pt x="495" y="1356"/>
                    </a:cubicBezTo>
                    <a:cubicBezTo>
                      <a:pt x="533" y="1263"/>
                      <a:pt x="533" y="1263"/>
                      <a:pt x="533" y="1263"/>
                    </a:cubicBezTo>
                    <a:cubicBezTo>
                      <a:pt x="561" y="1271"/>
                      <a:pt x="590" y="1276"/>
                      <a:pt x="620" y="1280"/>
                    </a:cubicBezTo>
                    <a:cubicBezTo>
                      <a:pt x="620" y="1381"/>
                      <a:pt x="620" y="1381"/>
                      <a:pt x="620" y="1381"/>
                    </a:cubicBezTo>
                    <a:cubicBezTo>
                      <a:pt x="643" y="1384"/>
                      <a:pt x="667" y="1384"/>
                      <a:pt x="692" y="1384"/>
                    </a:cubicBezTo>
                    <a:cubicBezTo>
                      <a:pt x="692" y="1215"/>
                      <a:pt x="692" y="1215"/>
                      <a:pt x="692" y="1215"/>
                    </a:cubicBezTo>
                    <a:cubicBezTo>
                      <a:pt x="849" y="1215"/>
                      <a:pt x="1004" y="1147"/>
                      <a:pt x="1110" y="1016"/>
                    </a:cubicBezTo>
                    <a:cubicBezTo>
                      <a:pt x="1296" y="786"/>
                      <a:pt x="1263" y="451"/>
                      <a:pt x="1036" y="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85481"/>
                <a:endParaRPr lang="en-US" sz="140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46" name="Freeform 7"/>
              <p:cNvSpPr>
                <a:spLocks noEditPoints="1"/>
              </p:cNvSpPr>
              <p:nvPr/>
            </p:nvSpPr>
            <p:spPr bwMode="auto">
              <a:xfrm>
                <a:off x="9990976" y="1237468"/>
                <a:ext cx="189554" cy="187810"/>
              </a:xfrm>
              <a:custGeom>
                <a:avLst/>
                <a:gdLst/>
                <a:ahLst/>
                <a:cxnLst>
                  <a:cxn ang="0">
                    <a:pos x="253" y="0"/>
                  </a:cxn>
                  <a:cxn ang="0">
                    <a:pos x="0" y="255"/>
                  </a:cxn>
                  <a:cxn ang="0">
                    <a:pos x="253" y="508"/>
                  </a:cxn>
                  <a:cxn ang="0">
                    <a:pos x="507" y="255"/>
                  </a:cxn>
                  <a:cxn ang="0">
                    <a:pos x="253" y="0"/>
                  </a:cxn>
                  <a:cxn ang="0">
                    <a:pos x="206" y="439"/>
                  </a:cxn>
                  <a:cxn ang="0">
                    <a:pos x="38" y="293"/>
                  </a:cxn>
                  <a:cxn ang="0">
                    <a:pos x="81" y="244"/>
                  </a:cxn>
                  <a:cxn ang="0">
                    <a:pos x="201" y="351"/>
                  </a:cxn>
                  <a:cxn ang="0">
                    <a:pos x="409" y="115"/>
                  </a:cxn>
                  <a:cxn ang="0">
                    <a:pos x="455" y="156"/>
                  </a:cxn>
                  <a:cxn ang="0">
                    <a:pos x="206" y="439"/>
                  </a:cxn>
                </a:cxnLst>
                <a:rect l="0" t="0" r="r" b="b"/>
                <a:pathLst>
                  <a:path w="507" h="508">
                    <a:moveTo>
                      <a:pt x="253" y="0"/>
                    </a:moveTo>
                    <a:cubicBezTo>
                      <a:pt x="114" y="0"/>
                      <a:pt x="0" y="115"/>
                      <a:pt x="0" y="255"/>
                    </a:cubicBezTo>
                    <a:cubicBezTo>
                      <a:pt x="0" y="395"/>
                      <a:pt x="114" y="508"/>
                      <a:pt x="253" y="508"/>
                    </a:cubicBezTo>
                    <a:cubicBezTo>
                      <a:pt x="393" y="508"/>
                      <a:pt x="507" y="395"/>
                      <a:pt x="507" y="255"/>
                    </a:cubicBezTo>
                    <a:cubicBezTo>
                      <a:pt x="507" y="115"/>
                      <a:pt x="393" y="0"/>
                      <a:pt x="253" y="0"/>
                    </a:cubicBezTo>
                    <a:close/>
                    <a:moveTo>
                      <a:pt x="206" y="439"/>
                    </a:moveTo>
                    <a:cubicBezTo>
                      <a:pt x="38" y="293"/>
                      <a:pt x="38" y="293"/>
                      <a:pt x="38" y="293"/>
                    </a:cubicBezTo>
                    <a:cubicBezTo>
                      <a:pt x="81" y="244"/>
                      <a:pt x="81" y="244"/>
                      <a:pt x="81" y="244"/>
                    </a:cubicBezTo>
                    <a:cubicBezTo>
                      <a:pt x="201" y="351"/>
                      <a:pt x="201" y="351"/>
                      <a:pt x="201" y="351"/>
                    </a:cubicBezTo>
                    <a:cubicBezTo>
                      <a:pt x="409" y="115"/>
                      <a:pt x="409" y="115"/>
                      <a:pt x="409" y="115"/>
                    </a:cubicBezTo>
                    <a:cubicBezTo>
                      <a:pt x="455" y="156"/>
                      <a:pt x="455" y="156"/>
                      <a:pt x="455" y="156"/>
                    </a:cubicBezTo>
                    <a:lnTo>
                      <a:pt x="206" y="4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85481"/>
                <a:endParaRPr lang="en-US" sz="140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 rot="5400000">
            <a:off x="372473" y="3561882"/>
            <a:ext cx="332313" cy="393124"/>
            <a:chOff x="3805545" y="3844369"/>
            <a:chExt cx="442968" cy="524165"/>
          </a:xfrm>
        </p:grpSpPr>
        <p:sp>
          <p:nvSpPr>
            <p:cNvPr id="48" name="Chevron 47"/>
            <p:cNvSpPr/>
            <p:nvPr/>
          </p:nvSpPr>
          <p:spPr>
            <a:xfrm>
              <a:off x="3907118" y="3844369"/>
              <a:ext cx="341395" cy="524165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9" name="Chevron 48"/>
            <p:cNvSpPr/>
            <p:nvPr/>
          </p:nvSpPr>
          <p:spPr>
            <a:xfrm>
              <a:off x="3805545" y="3974029"/>
              <a:ext cx="172500" cy="26485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 rot="5400000">
            <a:off x="8024711" y="3561882"/>
            <a:ext cx="332313" cy="393124"/>
            <a:chOff x="3805545" y="3844369"/>
            <a:chExt cx="442968" cy="524165"/>
          </a:xfrm>
        </p:grpSpPr>
        <p:sp>
          <p:nvSpPr>
            <p:cNvPr id="51" name="Chevron 50"/>
            <p:cNvSpPr/>
            <p:nvPr/>
          </p:nvSpPr>
          <p:spPr>
            <a:xfrm>
              <a:off x="3907118" y="3844369"/>
              <a:ext cx="341395" cy="524165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52" name="Chevron 51"/>
            <p:cNvSpPr/>
            <p:nvPr/>
          </p:nvSpPr>
          <p:spPr>
            <a:xfrm>
              <a:off x="3805545" y="3974029"/>
              <a:ext cx="172500" cy="26485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 rot="5400000">
            <a:off x="6088946" y="3561885"/>
            <a:ext cx="332313" cy="393124"/>
            <a:chOff x="3805545" y="3844369"/>
            <a:chExt cx="442968" cy="524165"/>
          </a:xfrm>
        </p:grpSpPr>
        <p:sp>
          <p:nvSpPr>
            <p:cNvPr id="54" name="Chevron 53"/>
            <p:cNvSpPr/>
            <p:nvPr/>
          </p:nvSpPr>
          <p:spPr>
            <a:xfrm>
              <a:off x="3907118" y="3844369"/>
              <a:ext cx="341395" cy="524165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55" name="Chevron 54"/>
            <p:cNvSpPr/>
            <p:nvPr/>
          </p:nvSpPr>
          <p:spPr>
            <a:xfrm>
              <a:off x="3805545" y="3974029"/>
              <a:ext cx="172500" cy="26485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 rot="5400000">
            <a:off x="4366384" y="3561885"/>
            <a:ext cx="332313" cy="393124"/>
            <a:chOff x="3805545" y="3844369"/>
            <a:chExt cx="442968" cy="524165"/>
          </a:xfrm>
        </p:grpSpPr>
        <p:sp>
          <p:nvSpPr>
            <p:cNvPr id="57" name="Chevron 56"/>
            <p:cNvSpPr/>
            <p:nvPr/>
          </p:nvSpPr>
          <p:spPr>
            <a:xfrm>
              <a:off x="3907118" y="3844369"/>
              <a:ext cx="341395" cy="524165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58" name="Chevron 57"/>
            <p:cNvSpPr/>
            <p:nvPr/>
          </p:nvSpPr>
          <p:spPr>
            <a:xfrm>
              <a:off x="3805545" y="3974029"/>
              <a:ext cx="172500" cy="26485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 rot="5400000">
            <a:off x="2874647" y="3561885"/>
            <a:ext cx="332313" cy="393124"/>
            <a:chOff x="3805545" y="3844369"/>
            <a:chExt cx="442968" cy="524165"/>
          </a:xfrm>
        </p:grpSpPr>
        <p:sp>
          <p:nvSpPr>
            <p:cNvPr id="60" name="Chevron 59"/>
            <p:cNvSpPr/>
            <p:nvPr/>
          </p:nvSpPr>
          <p:spPr>
            <a:xfrm>
              <a:off x="3907118" y="3844369"/>
              <a:ext cx="341395" cy="524165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61" name="Chevron 60"/>
            <p:cNvSpPr/>
            <p:nvPr/>
          </p:nvSpPr>
          <p:spPr>
            <a:xfrm>
              <a:off x="3805545" y="3974029"/>
              <a:ext cx="172500" cy="26485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 rot="5400000">
            <a:off x="1584226" y="3561887"/>
            <a:ext cx="332313" cy="393124"/>
            <a:chOff x="3805545" y="3844369"/>
            <a:chExt cx="442968" cy="524165"/>
          </a:xfrm>
        </p:grpSpPr>
        <p:sp>
          <p:nvSpPr>
            <p:cNvPr id="63" name="Chevron 62"/>
            <p:cNvSpPr/>
            <p:nvPr/>
          </p:nvSpPr>
          <p:spPr>
            <a:xfrm>
              <a:off x="3907118" y="3844369"/>
              <a:ext cx="341395" cy="524165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64" name="Chevron 63"/>
            <p:cNvSpPr/>
            <p:nvPr/>
          </p:nvSpPr>
          <p:spPr>
            <a:xfrm>
              <a:off x="3805545" y="3974029"/>
              <a:ext cx="172500" cy="264850"/>
            </a:xfrm>
            <a:prstGeom prst="chevr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49493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Branch Requirements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-3598218" y="19874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4" name="Rounded Rectangle 3"/>
          <p:cNvSpPr/>
          <p:nvPr/>
        </p:nvSpPr>
        <p:spPr>
          <a:xfrm flipV="1">
            <a:off x="11" y="1180881"/>
            <a:ext cx="9143999" cy="3765809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chemeClr val="bg1">
                  <a:lumMod val="76000"/>
                  <a:alpha val="41000"/>
                </a:schemeClr>
              </a:gs>
              <a:gs pos="93000">
                <a:schemeClr val="bg1">
                  <a:lumMod val="87000"/>
                  <a:alpha val="48000"/>
                </a:schemeClr>
              </a:gs>
              <a:gs pos="1000">
                <a:srgbClr val="09938C">
                  <a:shade val="67500"/>
                  <a:satMod val="115000"/>
                  <a:lumMod val="32000"/>
                  <a:lumOff val="68000"/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2" tIns="45691" rIns="91382" bIns="45691" rtlCol="0" anchor="ctr"/>
          <a:lstStyle/>
          <a:p>
            <a:pPr algn="ctr"/>
            <a:endParaRPr lang="en-US" sz="1400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15737" y="2093031"/>
            <a:ext cx="8561445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7000">
                  <a:schemeClr val="bg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59751" y="2971858"/>
            <a:ext cx="8561445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7000">
                  <a:schemeClr val="bg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9751" y="4729511"/>
            <a:ext cx="8561445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7000">
                  <a:schemeClr val="bg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9751" y="3850684"/>
            <a:ext cx="8561445" cy="0"/>
          </a:xfrm>
          <a:prstGeom prst="line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97000">
                  <a:schemeClr val="bg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-417552" y="1300050"/>
            <a:ext cx="5129928" cy="662034"/>
            <a:chOff x="-556591" y="1516653"/>
            <a:chExt cx="6838123" cy="882712"/>
          </a:xfrm>
        </p:grpSpPr>
        <p:sp>
          <p:nvSpPr>
            <p:cNvPr id="10" name="Chevron 9"/>
            <p:cNvSpPr/>
            <p:nvPr/>
          </p:nvSpPr>
          <p:spPr>
            <a:xfrm>
              <a:off x="-556591" y="1516653"/>
              <a:ext cx="6838123" cy="882712"/>
            </a:xfrm>
            <a:prstGeom prst="chevron">
              <a:avLst>
                <a:gd name="adj" fmla="val 54651"/>
              </a:avLst>
            </a:prstGeom>
            <a:gradFill flip="none" rotWithShape="1">
              <a:gsLst>
                <a:gs pos="1000">
                  <a:srgbClr val="272848"/>
                </a:gs>
                <a:gs pos="100000">
                  <a:srgbClr val="3CBBB9"/>
                </a:gs>
                <a:gs pos="51000">
                  <a:schemeClr val="accent5"/>
                </a:gs>
              </a:gsLst>
              <a:lin ang="15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1053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44902" y="1727176"/>
              <a:ext cx="364904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Rising User Expectation 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43427" y="1624849"/>
              <a:ext cx="963900" cy="726458"/>
              <a:chOff x="448992" y="1553676"/>
              <a:chExt cx="1152769" cy="868803"/>
            </a:xfrm>
            <a:solidFill>
              <a:schemeClr val="bg1"/>
            </a:solidFill>
          </p:grpSpPr>
          <p:grpSp>
            <p:nvGrpSpPr>
              <p:cNvPr id="13" name="Group 384"/>
              <p:cNvGrpSpPr/>
              <p:nvPr/>
            </p:nvGrpSpPr>
            <p:grpSpPr>
              <a:xfrm>
                <a:off x="912250" y="1553676"/>
                <a:ext cx="239066" cy="868803"/>
                <a:chOff x="10585716" y="3379083"/>
                <a:chExt cx="54118" cy="196672"/>
              </a:xfrm>
              <a:grpFill/>
              <a:effectLst/>
            </p:grpSpPr>
            <p:sp>
              <p:nvSpPr>
                <p:cNvPr id="24" name="AutoShape 15"/>
                <p:cNvSpPr>
                  <a:spLocks noChangeArrowheads="1"/>
                </p:cNvSpPr>
                <p:nvPr/>
              </p:nvSpPr>
              <p:spPr bwMode="auto">
                <a:xfrm>
                  <a:off x="10588723" y="3379083"/>
                  <a:ext cx="48105" cy="44954"/>
                </a:xfrm>
                <a:custGeom>
                  <a:avLst/>
                  <a:gdLst>
                    <a:gd name="T0" fmla="*/ 1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1 h 21600"/>
                    <a:gd name="T6" fmla="*/ 0 w 21600"/>
                    <a:gd name="T7" fmla="*/ 2 h 21600"/>
                    <a:gd name="T8" fmla="*/ 1 w 21600"/>
                    <a:gd name="T9" fmla="*/ 3 h 21600"/>
                    <a:gd name="T10" fmla="*/ 2 w 21600"/>
                    <a:gd name="T11" fmla="*/ 2 h 21600"/>
                    <a:gd name="T12" fmla="*/ 3 w 21600"/>
                    <a:gd name="T13" fmla="*/ 1 h 21600"/>
                    <a:gd name="T14" fmla="*/ 2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50 w 21600"/>
                    <a:gd name="T25" fmla="*/ 3150 h 21600"/>
                    <a:gd name="T26" fmla="*/ 18450 w 21600"/>
                    <a:gd name="T27" fmla="*/ 1845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3600" y="10800"/>
                      </a:moveTo>
                      <a:cubicBezTo>
                        <a:pt x="3600" y="14776"/>
                        <a:pt x="6824" y="18000"/>
                        <a:pt x="10800" y="18000"/>
                      </a:cubicBezTo>
                      <a:cubicBezTo>
                        <a:pt x="14776" y="18000"/>
                        <a:pt x="18000" y="14776"/>
                        <a:pt x="18000" y="10800"/>
                      </a:cubicBezTo>
                      <a:cubicBezTo>
                        <a:pt x="18000" y="6824"/>
                        <a:pt x="14776" y="3600"/>
                        <a:pt x="10800" y="3600"/>
                      </a:cubicBezTo>
                      <a:cubicBezTo>
                        <a:pt x="6824" y="3600"/>
                        <a:pt x="3600" y="6824"/>
                        <a:pt x="3600" y="10800"/>
                      </a:cubicBezTo>
                      <a:close/>
                    </a:path>
                  </a:pathLst>
                </a:custGeom>
                <a:grpFill/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5" name="AutoShape 16"/>
                <p:cNvSpPr>
                  <a:spLocks noChangeArrowheads="1"/>
                </p:cNvSpPr>
                <p:nvPr/>
              </p:nvSpPr>
              <p:spPr bwMode="auto">
                <a:xfrm>
                  <a:off x="10585716" y="3428532"/>
                  <a:ext cx="54118" cy="69678"/>
                </a:xfrm>
                <a:prstGeom prst="roundRect">
                  <a:avLst>
                    <a:gd name="adj" fmla="val 16667"/>
                  </a:avLst>
                </a:prstGeom>
                <a:grpFill/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6" name="AutoShape 17"/>
                <p:cNvSpPr>
                  <a:spLocks noChangeArrowheads="1"/>
                </p:cNvSpPr>
                <p:nvPr/>
              </p:nvSpPr>
              <p:spPr bwMode="auto">
                <a:xfrm>
                  <a:off x="10594736" y="3484724"/>
                  <a:ext cx="36079" cy="76421"/>
                </a:xfrm>
                <a:custGeom>
                  <a:avLst/>
                  <a:gdLst>
                    <a:gd name="T0" fmla="*/ 1 w 21600"/>
                    <a:gd name="T1" fmla="*/ 4 h 21600"/>
                    <a:gd name="T2" fmla="*/ 1 w 21600"/>
                    <a:gd name="T3" fmla="*/ 8 h 21600"/>
                    <a:gd name="T4" fmla="*/ 0 w 21600"/>
                    <a:gd name="T5" fmla="*/ 4 h 21600"/>
                    <a:gd name="T6" fmla="*/ 1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20 w 21600"/>
                    <a:gd name="T13" fmla="*/ 3759 h 21600"/>
                    <a:gd name="T14" fmla="*/ 17880 w 21600"/>
                    <a:gd name="T15" fmla="*/ 1784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960" y="21600"/>
                      </a:lnTo>
                      <a:lnTo>
                        <a:pt x="1764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7" name="AutoShape 18"/>
                <p:cNvSpPr>
                  <a:spLocks noChangeArrowheads="1"/>
                </p:cNvSpPr>
                <p:nvPr/>
              </p:nvSpPr>
              <p:spPr bwMode="auto">
                <a:xfrm flipV="1">
                  <a:off x="10594736" y="3565640"/>
                  <a:ext cx="36079" cy="10115"/>
                </a:xfrm>
                <a:custGeom>
                  <a:avLst/>
                  <a:gdLst>
                    <a:gd name="T0" fmla="*/ 1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1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20 w 21600"/>
                    <a:gd name="T13" fmla="*/ 3600 h 21600"/>
                    <a:gd name="T14" fmla="*/ 17880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960" y="21600"/>
                      </a:lnTo>
                      <a:lnTo>
                        <a:pt x="1764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grpSp>
            <p:nvGrpSpPr>
              <p:cNvPr id="14" name="Group 384"/>
              <p:cNvGrpSpPr/>
              <p:nvPr/>
            </p:nvGrpSpPr>
            <p:grpSpPr>
              <a:xfrm>
                <a:off x="1362695" y="1553676"/>
                <a:ext cx="239066" cy="868803"/>
                <a:chOff x="10585716" y="3379083"/>
                <a:chExt cx="54118" cy="196672"/>
              </a:xfrm>
              <a:grpFill/>
              <a:effectLst/>
            </p:grpSpPr>
            <p:sp>
              <p:nvSpPr>
                <p:cNvPr id="20" name="AutoShape 15"/>
                <p:cNvSpPr>
                  <a:spLocks noChangeArrowheads="1"/>
                </p:cNvSpPr>
                <p:nvPr/>
              </p:nvSpPr>
              <p:spPr bwMode="auto">
                <a:xfrm>
                  <a:off x="10588723" y="3379083"/>
                  <a:ext cx="48105" cy="44954"/>
                </a:xfrm>
                <a:custGeom>
                  <a:avLst/>
                  <a:gdLst>
                    <a:gd name="T0" fmla="*/ 1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1 h 21600"/>
                    <a:gd name="T6" fmla="*/ 0 w 21600"/>
                    <a:gd name="T7" fmla="*/ 2 h 21600"/>
                    <a:gd name="T8" fmla="*/ 1 w 21600"/>
                    <a:gd name="T9" fmla="*/ 3 h 21600"/>
                    <a:gd name="T10" fmla="*/ 2 w 21600"/>
                    <a:gd name="T11" fmla="*/ 2 h 21600"/>
                    <a:gd name="T12" fmla="*/ 3 w 21600"/>
                    <a:gd name="T13" fmla="*/ 1 h 21600"/>
                    <a:gd name="T14" fmla="*/ 2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50 w 21600"/>
                    <a:gd name="T25" fmla="*/ 3150 h 21600"/>
                    <a:gd name="T26" fmla="*/ 18450 w 21600"/>
                    <a:gd name="T27" fmla="*/ 1845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3600" y="10800"/>
                      </a:moveTo>
                      <a:cubicBezTo>
                        <a:pt x="3600" y="14776"/>
                        <a:pt x="6824" y="18000"/>
                        <a:pt x="10800" y="18000"/>
                      </a:cubicBezTo>
                      <a:cubicBezTo>
                        <a:pt x="14776" y="18000"/>
                        <a:pt x="18000" y="14776"/>
                        <a:pt x="18000" y="10800"/>
                      </a:cubicBezTo>
                      <a:cubicBezTo>
                        <a:pt x="18000" y="6824"/>
                        <a:pt x="14776" y="3600"/>
                        <a:pt x="10800" y="3600"/>
                      </a:cubicBezTo>
                      <a:cubicBezTo>
                        <a:pt x="6824" y="3600"/>
                        <a:pt x="3600" y="6824"/>
                        <a:pt x="3600" y="10800"/>
                      </a:cubicBezTo>
                      <a:close/>
                    </a:path>
                  </a:pathLst>
                </a:custGeom>
                <a:grpFill/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1" name="AutoShape 16"/>
                <p:cNvSpPr>
                  <a:spLocks noChangeArrowheads="1"/>
                </p:cNvSpPr>
                <p:nvPr/>
              </p:nvSpPr>
              <p:spPr bwMode="auto">
                <a:xfrm>
                  <a:off x="10585716" y="3428532"/>
                  <a:ext cx="54118" cy="69678"/>
                </a:xfrm>
                <a:prstGeom prst="roundRect">
                  <a:avLst>
                    <a:gd name="adj" fmla="val 16667"/>
                  </a:avLst>
                </a:prstGeom>
                <a:grpFill/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2" name="AutoShape 17"/>
                <p:cNvSpPr>
                  <a:spLocks noChangeArrowheads="1"/>
                </p:cNvSpPr>
                <p:nvPr/>
              </p:nvSpPr>
              <p:spPr bwMode="auto">
                <a:xfrm>
                  <a:off x="10594736" y="3484724"/>
                  <a:ext cx="36079" cy="76421"/>
                </a:xfrm>
                <a:custGeom>
                  <a:avLst/>
                  <a:gdLst>
                    <a:gd name="T0" fmla="*/ 1 w 21600"/>
                    <a:gd name="T1" fmla="*/ 4 h 21600"/>
                    <a:gd name="T2" fmla="*/ 1 w 21600"/>
                    <a:gd name="T3" fmla="*/ 8 h 21600"/>
                    <a:gd name="T4" fmla="*/ 0 w 21600"/>
                    <a:gd name="T5" fmla="*/ 4 h 21600"/>
                    <a:gd name="T6" fmla="*/ 1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20 w 21600"/>
                    <a:gd name="T13" fmla="*/ 3759 h 21600"/>
                    <a:gd name="T14" fmla="*/ 17880 w 21600"/>
                    <a:gd name="T15" fmla="*/ 1784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960" y="21600"/>
                      </a:lnTo>
                      <a:lnTo>
                        <a:pt x="1764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3" name="AutoShape 18"/>
                <p:cNvSpPr>
                  <a:spLocks noChangeArrowheads="1"/>
                </p:cNvSpPr>
                <p:nvPr/>
              </p:nvSpPr>
              <p:spPr bwMode="auto">
                <a:xfrm flipV="1">
                  <a:off x="10594736" y="3565640"/>
                  <a:ext cx="36079" cy="10115"/>
                </a:xfrm>
                <a:custGeom>
                  <a:avLst/>
                  <a:gdLst>
                    <a:gd name="T0" fmla="*/ 1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1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20 w 21600"/>
                    <a:gd name="T13" fmla="*/ 3600 h 21600"/>
                    <a:gd name="T14" fmla="*/ 17880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960" y="21600"/>
                      </a:lnTo>
                      <a:lnTo>
                        <a:pt x="1764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grpSp>
            <p:nvGrpSpPr>
              <p:cNvPr id="15" name="Group 384"/>
              <p:cNvGrpSpPr/>
              <p:nvPr/>
            </p:nvGrpSpPr>
            <p:grpSpPr>
              <a:xfrm>
                <a:off x="448992" y="1553676"/>
                <a:ext cx="239066" cy="868803"/>
                <a:chOff x="10585716" y="3379083"/>
                <a:chExt cx="54118" cy="196672"/>
              </a:xfrm>
              <a:grpFill/>
              <a:effectLst/>
            </p:grpSpPr>
            <p:sp>
              <p:nvSpPr>
                <p:cNvPr id="16" name="AutoShape 15"/>
                <p:cNvSpPr>
                  <a:spLocks noChangeArrowheads="1"/>
                </p:cNvSpPr>
                <p:nvPr/>
              </p:nvSpPr>
              <p:spPr bwMode="auto">
                <a:xfrm>
                  <a:off x="10588723" y="3379083"/>
                  <a:ext cx="48105" cy="44954"/>
                </a:xfrm>
                <a:custGeom>
                  <a:avLst/>
                  <a:gdLst>
                    <a:gd name="T0" fmla="*/ 1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1 h 21600"/>
                    <a:gd name="T6" fmla="*/ 0 w 21600"/>
                    <a:gd name="T7" fmla="*/ 2 h 21600"/>
                    <a:gd name="T8" fmla="*/ 1 w 21600"/>
                    <a:gd name="T9" fmla="*/ 3 h 21600"/>
                    <a:gd name="T10" fmla="*/ 2 w 21600"/>
                    <a:gd name="T11" fmla="*/ 2 h 21600"/>
                    <a:gd name="T12" fmla="*/ 3 w 21600"/>
                    <a:gd name="T13" fmla="*/ 1 h 21600"/>
                    <a:gd name="T14" fmla="*/ 2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50 w 21600"/>
                    <a:gd name="T25" fmla="*/ 3150 h 21600"/>
                    <a:gd name="T26" fmla="*/ 18450 w 21600"/>
                    <a:gd name="T27" fmla="*/ 18450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3600" y="10800"/>
                      </a:moveTo>
                      <a:cubicBezTo>
                        <a:pt x="3600" y="14776"/>
                        <a:pt x="6824" y="18000"/>
                        <a:pt x="10800" y="18000"/>
                      </a:cubicBezTo>
                      <a:cubicBezTo>
                        <a:pt x="14776" y="18000"/>
                        <a:pt x="18000" y="14776"/>
                        <a:pt x="18000" y="10800"/>
                      </a:cubicBezTo>
                      <a:cubicBezTo>
                        <a:pt x="18000" y="6824"/>
                        <a:pt x="14776" y="3600"/>
                        <a:pt x="10800" y="3600"/>
                      </a:cubicBezTo>
                      <a:cubicBezTo>
                        <a:pt x="6824" y="3600"/>
                        <a:pt x="3600" y="6824"/>
                        <a:pt x="3600" y="10800"/>
                      </a:cubicBezTo>
                      <a:close/>
                    </a:path>
                  </a:pathLst>
                </a:custGeom>
                <a:grpFill/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7" name="AutoShape 16"/>
                <p:cNvSpPr>
                  <a:spLocks noChangeArrowheads="1"/>
                </p:cNvSpPr>
                <p:nvPr/>
              </p:nvSpPr>
              <p:spPr bwMode="auto">
                <a:xfrm>
                  <a:off x="10585716" y="3428532"/>
                  <a:ext cx="54118" cy="69678"/>
                </a:xfrm>
                <a:prstGeom prst="roundRect">
                  <a:avLst>
                    <a:gd name="adj" fmla="val 16667"/>
                  </a:avLst>
                </a:prstGeom>
                <a:grpFill/>
                <a:ln w="9525" algn="ctr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8" name="AutoShape 17"/>
                <p:cNvSpPr>
                  <a:spLocks noChangeArrowheads="1"/>
                </p:cNvSpPr>
                <p:nvPr/>
              </p:nvSpPr>
              <p:spPr bwMode="auto">
                <a:xfrm>
                  <a:off x="10594736" y="3484724"/>
                  <a:ext cx="36079" cy="76421"/>
                </a:xfrm>
                <a:custGeom>
                  <a:avLst/>
                  <a:gdLst>
                    <a:gd name="T0" fmla="*/ 1 w 21600"/>
                    <a:gd name="T1" fmla="*/ 4 h 21600"/>
                    <a:gd name="T2" fmla="*/ 1 w 21600"/>
                    <a:gd name="T3" fmla="*/ 8 h 21600"/>
                    <a:gd name="T4" fmla="*/ 0 w 21600"/>
                    <a:gd name="T5" fmla="*/ 4 h 21600"/>
                    <a:gd name="T6" fmla="*/ 1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20 w 21600"/>
                    <a:gd name="T13" fmla="*/ 3759 h 21600"/>
                    <a:gd name="T14" fmla="*/ 17880 w 21600"/>
                    <a:gd name="T15" fmla="*/ 1784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960" y="21600"/>
                      </a:lnTo>
                      <a:lnTo>
                        <a:pt x="1764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9" name="AutoShape 18"/>
                <p:cNvSpPr>
                  <a:spLocks noChangeArrowheads="1"/>
                </p:cNvSpPr>
                <p:nvPr/>
              </p:nvSpPr>
              <p:spPr bwMode="auto">
                <a:xfrm flipV="1">
                  <a:off x="10594736" y="3565640"/>
                  <a:ext cx="36079" cy="10115"/>
                </a:xfrm>
                <a:custGeom>
                  <a:avLst/>
                  <a:gdLst>
                    <a:gd name="T0" fmla="*/ 1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1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720 w 21600"/>
                    <a:gd name="T13" fmla="*/ 3600 h 21600"/>
                    <a:gd name="T14" fmla="*/ 17880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960" y="21600"/>
                      </a:lnTo>
                      <a:lnTo>
                        <a:pt x="1764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rot="10800000" wrap="none" anchor="ctr"/>
                <a:lstStyle/>
                <a:p>
                  <a:pPr defTabSz="685510">
                    <a:spcBef>
                      <a:spcPct val="0"/>
                    </a:spcBef>
                    <a:defRPr/>
                  </a:pPr>
                  <a:endParaRPr lang="en-US" sz="1400" kern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</p:grpSp>
      </p:grpSp>
      <p:grpSp>
        <p:nvGrpSpPr>
          <p:cNvPr id="28" name="Group 27"/>
          <p:cNvGrpSpPr/>
          <p:nvPr/>
        </p:nvGrpSpPr>
        <p:grpSpPr>
          <a:xfrm>
            <a:off x="-417552" y="2223979"/>
            <a:ext cx="5129928" cy="662034"/>
            <a:chOff x="-556591" y="2748559"/>
            <a:chExt cx="6838123" cy="882712"/>
          </a:xfrm>
        </p:grpSpPr>
        <p:sp>
          <p:nvSpPr>
            <p:cNvPr id="29" name="Chevron 28"/>
            <p:cNvSpPr/>
            <p:nvPr/>
          </p:nvSpPr>
          <p:spPr>
            <a:xfrm>
              <a:off x="-556591" y="2748559"/>
              <a:ext cx="6838123" cy="882712"/>
            </a:xfrm>
            <a:prstGeom prst="chevron">
              <a:avLst/>
            </a:prstGeom>
            <a:gradFill flip="none" rotWithShape="1">
              <a:gsLst>
                <a:gs pos="1000">
                  <a:srgbClr val="272848"/>
                </a:gs>
                <a:gs pos="100000">
                  <a:srgbClr val="3CBBB9"/>
                </a:gs>
                <a:gs pos="51000">
                  <a:schemeClr val="accent5"/>
                </a:gs>
              </a:gsLst>
              <a:lin ang="15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1053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44902" y="2959083"/>
              <a:ext cx="371889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Growing Security Attack </a:t>
              </a:r>
            </a:p>
          </p:txBody>
        </p:sp>
        <p:sp>
          <p:nvSpPr>
            <p:cNvPr id="31" name="Freeform 9"/>
            <p:cNvSpPr>
              <a:spLocks noEditPoints="1"/>
            </p:cNvSpPr>
            <p:nvPr/>
          </p:nvSpPr>
          <p:spPr bwMode="auto">
            <a:xfrm>
              <a:off x="652367" y="2823016"/>
              <a:ext cx="758831" cy="647260"/>
            </a:xfrm>
            <a:custGeom>
              <a:avLst/>
              <a:gdLst/>
              <a:ahLst/>
              <a:cxnLst>
                <a:cxn ang="0">
                  <a:pos x="442" y="333"/>
                </a:cxn>
                <a:cxn ang="0">
                  <a:pos x="252" y="19"/>
                </a:cxn>
                <a:cxn ang="0">
                  <a:pos x="223" y="0"/>
                </a:cxn>
                <a:cxn ang="0">
                  <a:pos x="194" y="19"/>
                </a:cxn>
                <a:cxn ang="0">
                  <a:pos x="6" y="333"/>
                </a:cxn>
                <a:cxn ang="0">
                  <a:pos x="0" y="354"/>
                </a:cxn>
                <a:cxn ang="0">
                  <a:pos x="10" y="375"/>
                </a:cxn>
                <a:cxn ang="0">
                  <a:pos x="34" y="383"/>
                </a:cxn>
                <a:cxn ang="0">
                  <a:pos x="414" y="383"/>
                </a:cxn>
                <a:cxn ang="0">
                  <a:pos x="439" y="375"/>
                </a:cxn>
                <a:cxn ang="0">
                  <a:pos x="449" y="354"/>
                </a:cxn>
                <a:cxn ang="0">
                  <a:pos x="442" y="333"/>
                </a:cxn>
                <a:cxn ang="0">
                  <a:pos x="426" y="360"/>
                </a:cxn>
                <a:cxn ang="0">
                  <a:pos x="414" y="363"/>
                </a:cxn>
                <a:cxn ang="0">
                  <a:pos x="34" y="363"/>
                </a:cxn>
                <a:cxn ang="0">
                  <a:pos x="23" y="360"/>
                </a:cxn>
                <a:cxn ang="0">
                  <a:pos x="20" y="354"/>
                </a:cxn>
                <a:cxn ang="0">
                  <a:pos x="24" y="343"/>
                </a:cxn>
                <a:cxn ang="0">
                  <a:pos x="211" y="29"/>
                </a:cxn>
                <a:cxn ang="0">
                  <a:pos x="223" y="20"/>
                </a:cxn>
                <a:cxn ang="0">
                  <a:pos x="235" y="29"/>
                </a:cxn>
                <a:cxn ang="0">
                  <a:pos x="425" y="344"/>
                </a:cxn>
                <a:cxn ang="0">
                  <a:pos x="429" y="354"/>
                </a:cxn>
                <a:cxn ang="0">
                  <a:pos x="426" y="360"/>
                </a:cxn>
                <a:cxn ang="0">
                  <a:pos x="205" y="336"/>
                </a:cxn>
                <a:cxn ang="0">
                  <a:pos x="243" y="336"/>
                </a:cxn>
                <a:cxn ang="0">
                  <a:pos x="243" y="294"/>
                </a:cxn>
                <a:cxn ang="0">
                  <a:pos x="205" y="294"/>
                </a:cxn>
                <a:cxn ang="0">
                  <a:pos x="205" y="336"/>
                </a:cxn>
                <a:cxn ang="0">
                  <a:pos x="209" y="271"/>
                </a:cxn>
                <a:cxn ang="0">
                  <a:pos x="240" y="271"/>
                </a:cxn>
                <a:cxn ang="0">
                  <a:pos x="249" y="107"/>
                </a:cxn>
                <a:cxn ang="0">
                  <a:pos x="200" y="107"/>
                </a:cxn>
                <a:cxn ang="0">
                  <a:pos x="209" y="271"/>
                </a:cxn>
              </a:cxnLst>
              <a:rect l="0" t="0" r="r" b="b"/>
              <a:pathLst>
                <a:path w="449" h="383">
                  <a:moveTo>
                    <a:pt x="442" y="333"/>
                  </a:moveTo>
                  <a:cubicBezTo>
                    <a:pt x="252" y="19"/>
                    <a:pt x="252" y="19"/>
                    <a:pt x="252" y="19"/>
                  </a:cubicBezTo>
                  <a:cubicBezTo>
                    <a:pt x="245" y="7"/>
                    <a:pt x="235" y="0"/>
                    <a:pt x="223" y="0"/>
                  </a:cubicBezTo>
                  <a:cubicBezTo>
                    <a:pt x="211" y="0"/>
                    <a:pt x="201" y="7"/>
                    <a:pt x="194" y="19"/>
                  </a:cubicBezTo>
                  <a:cubicBezTo>
                    <a:pt x="6" y="333"/>
                    <a:pt x="6" y="333"/>
                    <a:pt x="6" y="333"/>
                  </a:cubicBezTo>
                  <a:cubicBezTo>
                    <a:pt x="2" y="340"/>
                    <a:pt x="0" y="347"/>
                    <a:pt x="0" y="354"/>
                  </a:cubicBezTo>
                  <a:cubicBezTo>
                    <a:pt x="0" y="362"/>
                    <a:pt x="4" y="370"/>
                    <a:pt x="10" y="375"/>
                  </a:cubicBezTo>
                  <a:cubicBezTo>
                    <a:pt x="17" y="380"/>
                    <a:pt x="25" y="383"/>
                    <a:pt x="34" y="383"/>
                  </a:cubicBezTo>
                  <a:cubicBezTo>
                    <a:pt x="414" y="383"/>
                    <a:pt x="414" y="383"/>
                    <a:pt x="414" y="383"/>
                  </a:cubicBezTo>
                  <a:cubicBezTo>
                    <a:pt x="424" y="383"/>
                    <a:pt x="432" y="380"/>
                    <a:pt x="439" y="375"/>
                  </a:cubicBezTo>
                  <a:cubicBezTo>
                    <a:pt x="445" y="370"/>
                    <a:pt x="449" y="362"/>
                    <a:pt x="449" y="354"/>
                  </a:cubicBezTo>
                  <a:cubicBezTo>
                    <a:pt x="449" y="347"/>
                    <a:pt x="446" y="340"/>
                    <a:pt x="442" y="333"/>
                  </a:cubicBezTo>
                  <a:close/>
                  <a:moveTo>
                    <a:pt x="426" y="360"/>
                  </a:moveTo>
                  <a:cubicBezTo>
                    <a:pt x="424" y="361"/>
                    <a:pt x="421" y="363"/>
                    <a:pt x="414" y="363"/>
                  </a:cubicBezTo>
                  <a:cubicBezTo>
                    <a:pt x="34" y="363"/>
                    <a:pt x="34" y="363"/>
                    <a:pt x="34" y="363"/>
                  </a:cubicBezTo>
                  <a:cubicBezTo>
                    <a:pt x="28" y="363"/>
                    <a:pt x="25" y="361"/>
                    <a:pt x="23" y="360"/>
                  </a:cubicBezTo>
                  <a:cubicBezTo>
                    <a:pt x="21" y="358"/>
                    <a:pt x="20" y="357"/>
                    <a:pt x="20" y="354"/>
                  </a:cubicBezTo>
                  <a:cubicBezTo>
                    <a:pt x="20" y="351"/>
                    <a:pt x="21" y="348"/>
                    <a:pt x="24" y="343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16" y="22"/>
                    <a:pt x="220" y="20"/>
                    <a:pt x="223" y="20"/>
                  </a:cubicBezTo>
                  <a:cubicBezTo>
                    <a:pt x="226" y="20"/>
                    <a:pt x="230" y="22"/>
                    <a:pt x="235" y="29"/>
                  </a:cubicBezTo>
                  <a:cubicBezTo>
                    <a:pt x="425" y="344"/>
                    <a:pt x="425" y="344"/>
                    <a:pt x="425" y="344"/>
                  </a:cubicBezTo>
                  <a:cubicBezTo>
                    <a:pt x="428" y="348"/>
                    <a:pt x="429" y="352"/>
                    <a:pt x="429" y="354"/>
                  </a:cubicBezTo>
                  <a:cubicBezTo>
                    <a:pt x="429" y="357"/>
                    <a:pt x="428" y="358"/>
                    <a:pt x="426" y="360"/>
                  </a:cubicBezTo>
                  <a:close/>
                  <a:moveTo>
                    <a:pt x="205" y="336"/>
                  </a:moveTo>
                  <a:cubicBezTo>
                    <a:pt x="243" y="336"/>
                    <a:pt x="243" y="336"/>
                    <a:pt x="243" y="336"/>
                  </a:cubicBezTo>
                  <a:cubicBezTo>
                    <a:pt x="243" y="294"/>
                    <a:pt x="243" y="294"/>
                    <a:pt x="243" y="294"/>
                  </a:cubicBezTo>
                  <a:cubicBezTo>
                    <a:pt x="205" y="294"/>
                    <a:pt x="205" y="294"/>
                    <a:pt x="205" y="294"/>
                  </a:cubicBezTo>
                  <a:lnTo>
                    <a:pt x="205" y="336"/>
                  </a:lnTo>
                  <a:close/>
                  <a:moveTo>
                    <a:pt x="209" y="271"/>
                  </a:moveTo>
                  <a:cubicBezTo>
                    <a:pt x="240" y="271"/>
                    <a:pt x="240" y="271"/>
                    <a:pt x="240" y="271"/>
                  </a:cubicBezTo>
                  <a:cubicBezTo>
                    <a:pt x="249" y="107"/>
                    <a:pt x="249" y="107"/>
                    <a:pt x="249" y="107"/>
                  </a:cubicBezTo>
                  <a:cubicBezTo>
                    <a:pt x="200" y="107"/>
                    <a:pt x="200" y="107"/>
                    <a:pt x="200" y="107"/>
                  </a:cubicBezTo>
                  <a:lnTo>
                    <a:pt x="209" y="27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rgbClr val="000000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-417552" y="3090735"/>
            <a:ext cx="5129928" cy="662034"/>
            <a:chOff x="-556591" y="3904233"/>
            <a:chExt cx="6838123" cy="882712"/>
          </a:xfrm>
        </p:grpSpPr>
        <p:sp>
          <p:nvSpPr>
            <p:cNvPr id="33" name="Chevron 32"/>
            <p:cNvSpPr/>
            <p:nvPr/>
          </p:nvSpPr>
          <p:spPr>
            <a:xfrm>
              <a:off x="-556591" y="3904233"/>
              <a:ext cx="6838123" cy="882712"/>
            </a:xfrm>
            <a:prstGeom prst="chevron">
              <a:avLst/>
            </a:prstGeom>
            <a:gradFill flip="none" rotWithShape="1">
              <a:gsLst>
                <a:gs pos="1000">
                  <a:srgbClr val="272848"/>
                </a:gs>
                <a:gs pos="100000">
                  <a:srgbClr val="3CBBB9"/>
                </a:gs>
                <a:gs pos="51000">
                  <a:schemeClr val="accent5"/>
                </a:gs>
              </a:gsLst>
              <a:lin ang="15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1053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44902" y="4130852"/>
              <a:ext cx="3388119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Faster Time to Market 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66698" y="3980465"/>
              <a:ext cx="481262" cy="705198"/>
              <a:chOff x="12815888" y="793750"/>
              <a:chExt cx="388937" cy="569913"/>
            </a:xfrm>
            <a:solidFill>
              <a:schemeClr val="bg1"/>
            </a:solidFill>
          </p:grpSpPr>
          <p:sp>
            <p:nvSpPr>
              <p:cNvPr id="36" name="Freeform 37"/>
              <p:cNvSpPr>
                <a:spLocks noEditPoints="1"/>
              </p:cNvSpPr>
              <p:nvPr/>
            </p:nvSpPr>
            <p:spPr bwMode="auto">
              <a:xfrm>
                <a:off x="12815888" y="793750"/>
                <a:ext cx="388937" cy="569913"/>
              </a:xfrm>
              <a:custGeom>
                <a:avLst/>
                <a:gdLst/>
                <a:ahLst/>
                <a:cxnLst>
                  <a:cxn ang="0">
                    <a:pos x="57" y="48"/>
                  </a:cxn>
                  <a:cxn ang="0">
                    <a:pos x="57" y="43"/>
                  </a:cxn>
                  <a:cxn ang="0">
                    <a:pos x="59" y="43"/>
                  </a:cxn>
                  <a:cxn ang="0">
                    <a:pos x="60" y="42"/>
                  </a:cxn>
                  <a:cxn ang="0">
                    <a:pos x="60" y="37"/>
                  </a:cxn>
                  <a:cxn ang="0">
                    <a:pos x="72" y="20"/>
                  </a:cxn>
                  <a:cxn ang="0">
                    <a:pos x="52" y="0"/>
                  </a:cxn>
                  <a:cxn ang="0">
                    <a:pos x="32" y="20"/>
                  </a:cxn>
                  <a:cxn ang="0">
                    <a:pos x="44" y="37"/>
                  </a:cxn>
                  <a:cxn ang="0">
                    <a:pos x="44" y="42"/>
                  </a:cxn>
                  <a:cxn ang="0">
                    <a:pos x="45" y="43"/>
                  </a:cxn>
                  <a:cxn ang="0">
                    <a:pos x="47" y="43"/>
                  </a:cxn>
                  <a:cxn ang="0">
                    <a:pos x="47" y="48"/>
                  </a:cxn>
                  <a:cxn ang="0">
                    <a:pos x="17" y="61"/>
                  </a:cxn>
                  <a:cxn ang="0">
                    <a:pos x="15" y="59"/>
                  </a:cxn>
                  <a:cxn ang="0">
                    <a:pos x="15" y="59"/>
                  </a:cxn>
                  <a:cxn ang="0">
                    <a:pos x="15" y="58"/>
                  </a:cxn>
                  <a:cxn ang="0">
                    <a:pos x="11" y="54"/>
                  </a:cxn>
                  <a:cxn ang="0">
                    <a:pos x="12" y="54"/>
                  </a:cxn>
                  <a:cxn ang="0">
                    <a:pos x="12" y="52"/>
                  </a:cxn>
                  <a:cxn ang="0">
                    <a:pos x="10" y="52"/>
                  </a:cxn>
                  <a:cxn ang="0">
                    <a:pos x="3" y="59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5" y="60"/>
                  </a:cxn>
                  <a:cxn ang="0">
                    <a:pos x="9" y="64"/>
                  </a:cxn>
                  <a:cxn ang="0">
                    <a:pos x="10" y="64"/>
                  </a:cxn>
                  <a:cxn ang="0">
                    <a:pos x="11" y="64"/>
                  </a:cxn>
                  <a:cxn ang="0">
                    <a:pos x="13" y="65"/>
                  </a:cxn>
                  <a:cxn ang="0">
                    <a:pos x="0" y="100"/>
                  </a:cxn>
                  <a:cxn ang="0">
                    <a:pos x="52" y="152"/>
                  </a:cxn>
                  <a:cxn ang="0">
                    <a:pos x="104" y="100"/>
                  </a:cxn>
                  <a:cxn ang="0">
                    <a:pos x="57" y="48"/>
                  </a:cxn>
                  <a:cxn ang="0">
                    <a:pos x="45" y="28"/>
                  </a:cxn>
                  <a:cxn ang="0">
                    <a:pos x="44" y="29"/>
                  </a:cxn>
                  <a:cxn ang="0">
                    <a:pos x="44" y="33"/>
                  </a:cxn>
                  <a:cxn ang="0">
                    <a:pos x="36" y="20"/>
                  </a:cxn>
                  <a:cxn ang="0">
                    <a:pos x="52" y="4"/>
                  </a:cxn>
                  <a:cxn ang="0">
                    <a:pos x="67" y="20"/>
                  </a:cxn>
                  <a:cxn ang="0">
                    <a:pos x="60" y="33"/>
                  </a:cxn>
                  <a:cxn ang="0">
                    <a:pos x="60" y="29"/>
                  </a:cxn>
                  <a:cxn ang="0">
                    <a:pos x="59" y="28"/>
                  </a:cxn>
                  <a:cxn ang="0">
                    <a:pos x="45" y="28"/>
                  </a:cxn>
                  <a:cxn ang="0">
                    <a:pos x="52" y="140"/>
                  </a:cxn>
                  <a:cxn ang="0">
                    <a:pos x="12" y="100"/>
                  </a:cxn>
                  <a:cxn ang="0">
                    <a:pos x="52" y="60"/>
                  </a:cxn>
                  <a:cxn ang="0">
                    <a:pos x="92" y="100"/>
                  </a:cxn>
                  <a:cxn ang="0">
                    <a:pos x="52" y="140"/>
                  </a:cxn>
                </a:cxnLst>
                <a:rect l="0" t="0" r="r" b="b"/>
                <a:pathLst>
                  <a:path w="104" h="152">
                    <a:moveTo>
                      <a:pt x="57" y="48"/>
                    </a:moveTo>
                    <a:cubicBezTo>
                      <a:pt x="57" y="43"/>
                      <a:pt x="57" y="43"/>
                      <a:pt x="57" y="43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60" y="43"/>
                      <a:pt x="60" y="43"/>
                      <a:pt x="60" y="42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67" y="34"/>
                      <a:pt x="72" y="28"/>
                      <a:pt x="72" y="20"/>
                    </a:cubicBezTo>
                    <a:cubicBezTo>
                      <a:pt x="72" y="9"/>
                      <a:pt x="63" y="0"/>
                      <a:pt x="52" y="0"/>
                    </a:cubicBezTo>
                    <a:cubicBezTo>
                      <a:pt x="41" y="0"/>
                      <a:pt x="32" y="9"/>
                      <a:pt x="32" y="20"/>
                    </a:cubicBezTo>
                    <a:cubicBezTo>
                      <a:pt x="32" y="28"/>
                      <a:pt x="37" y="34"/>
                      <a:pt x="44" y="37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4" y="43"/>
                      <a:pt x="44" y="43"/>
                      <a:pt x="45" y="43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35" y="49"/>
                      <a:pt x="25" y="54"/>
                      <a:pt x="17" y="61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6" y="59"/>
                      <a:pt x="16" y="58"/>
                      <a:pt x="15" y="58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3"/>
                      <a:pt x="12" y="52"/>
                      <a:pt x="12" y="52"/>
                    </a:cubicBezTo>
                    <a:cubicBezTo>
                      <a:pt x="11" y="51"/>
                      <a:pt x="10" y="51"/>
                      <a:pt x="10" y="52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60"/>
                      <a:pt x="3" y="61"/>
                    </a:cubicBezTo>
                    <a:cubicBezTo>
                      <a:pt x="3" y="61"/>
                      <a:pt x="4" y="61"/>
                      <a:pt x="5" y="61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5" y="75"/>
                      <a:pt x="0" y="87"/>
                      <a:pt x="0" y="100"/>
                    </a:cubicBezTo>
                    <a:cubicBezTo>
                      <a:pt x="0" y="129"/>
                      <a:pt x="23" y="152"/>
                      <a:pt x="52" y="152"/>
                    </a:cubicBezTo>
                    <a:cubicBezTo>
                      <a:pt x="81" y="152"/>
                      <a:pt x="104" y="129"/>
                      <a:pt x="104" y="100"/>
                    </a:cubicBezTo>
                    <a:cubicBezTo>
                      <a:pt x="104" y="73"/>
                      <a:pt x="84" y="50"/>
                      <a:pt x="57" y="48"/>
                    </a:cubicBezTo>
                    <a:close/>
                    <a:moveTo>
                      <a:pt x="45" y="28"/>
                    </a:moveTo>
                    <a:cubicBezTo>
                      <a:pt x="44" y="28"/>
                      <a:pt x="44" y="28"/>
                      <a:pt x="44" y="29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39" y="30"/>
                      <a:pt x="36" y="25"/>
                      <a:pt x="36" y="20"/>
                    </a:cubicBezTo>
                    <a:cubicBezTo>
                      <a:pt x="36" y="11"/>
                      <a:pt x="43" y="4"/>
                      <a:pt x="52" y="4"/>
                    </a:cubicBezTo>
                    <a:cubicBezTo>
                      <a:pt x="61" y="4"/>
                      <a:pt x="67" y="11"/>
                      <a:pt x="67" y="20"/>
                    </a:cubicBezTo>
                    <a:cubicBezTo>
                      <a:pt x="67" y="25"/>
                      <a:pt x="65" y="30"/>
                      <a:pt x="60" y="33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0" y="28"/>
                      <a:pt x="60" y="28"/>
                      <a:pt x="59" y="28"/>
                    </a:cubicBezTo>
                    <a:lnTo>
                      <a:pt x="45" y="28"/>
                    </a:lnTo>
                    <a:close/>
                    <a:moveTo>
                      <a:pt x="52" y="140"/>
                    </a:moveTo>
                    <a:cubicBezTo>
                      <a:pt x="30" y="140"/>
                      <a:pt x="12" y="122"/>
                      <a:pt x="12" y="100"/>
                    </a:cubicBezTo>
                    <a:cubicBezTo>
                      <a:pt x="12" y="78"/>
                      <a:pt x="30" y="60"/>
                      <a:pt x="52" y="60"/>
                    </a:cubicBezTo>
                    <a:cubicBezTo>
                      <a:pt x="74" y="60"/>
                      <a:pt x="92" y="78"/>
                      <a:pt x="92" y="100"/>
                    </a:cubicBezTo>
                    <a:cubicBezTo>
                      <a:pt x="92" y="122"/>
                      <a:pt x="74" y="140"/>
                      <a:pt x="52" y="1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rgbClr val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37" name="Freeform 38"/>
              <p:cNvSpPr>
                <a:spLocks/>
              </p:cNvSpPr>
              <p:nvPr/>
            </p:nvSpPr>
            <p:spPr bwMode="auto">
              <a:xfrm>
                <a:off x="12958763" y="1055688"/>
                <a:ext cx="119062" cy="180975"/>
              </a:xfrm>
              <a:custGeom>
                <a:avLst/>
                <a:gdLst/>
                <a:ahLst/>
                <a:cxnLst>
                  <a:cxn ang="0">
                    <a:pos x="16" y="24"/>
                  </a:cxn>
                  <a:cxn ang="0">
                    <a:pos x="9" y="27"/>
                  </a:cxn>
                  <a:cxn ang="0">
                    <a:pos x="9" y="34"/>
                  </a:cxn>
                  <a:cxn ang="0">
                    <a:pos x="9" y="34"/>
                  </a:cxn>
                  <a:cxn ang="0">
                    <a:pos x="4" y="39"/>
                  </a:cxn>
                  <a:cxn ang="0">
                    <a:pos x="4" y="46"/>
                  </a:cxn>
                  <a:cxn ang="0">
                    <a:pos x="10" y="43"/>
                  </a:cxn>
                  <a:cxn ang="0">
                    <a:pos x="13" y="36"/>
                  </a:cxn>
                  <a:cxn ang="0">
                    <a:pos x="13" y="36"/>
                  </a:cxn>
                  <a:cxn ang="0">
                    <a:pos x="19" y="33"/>
                  </a:cxn>
                  <a:cxn ang="0">
                    <a:pos x="18" y="26"/>
                  </a:cxn>
                  <a:cxn ang="0">
                    <a:pos x="32" y="0"/>
                  </a:cxn>
                  <a:cxn ang="0">
                    <a:pos x="16" y="24"/>
                  </a:cxn>
                </a:cxnLst>
                <a:rect l="0" t="0" r="r" b="b"/>
                <a:pathLst>
                  <a:path w="32" h="48">
                    <a:moveTo>
                      <a:pt x="16" y="24"/>
                    </a:moveTo>
                    <a:cubicBezTo>
                      <a:pt x="13" y="23"/>
                      <a:pt x="10" y="24"/>
                      <a:pt x="9" y="27"/>
                    </a:cubicBezTo>
                    <a:cubicBezTo>
                      <a:pt x="7" y="29"/>
                      <a:pt x="8" y="32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6" y="37"/>
                      <a:pt x="6" y="38"/>
                      <a:pt x="4" y="39"/>
                    </a:cubicBezTo>
                    <a:cubicBezTo>
                      <a:pt x="0" y="43"/>
                      <a:pt x="4" y="46"/>
                      <a:pt x="4" y="46"/>
                    </a:cubicBezTo>
                    <a:cubicBezTo>
                      <a:pt x="4" y="46"/>
                      <a:pt x="8" y="48"/>
                      <a:pt x="10" y="43"/>
                    </a:cubicBezTo>
                    <a:cubicBezTo>
                      <a:pt x="11" y="40"/>
                      <a:pt x="12" y="40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5" y="36"/>
                      <a:pt x="18" y="35"/>
                      <a:pt x="19" y="33"/>
                    </a:cubicBezTo>
                    <a:cubicBezTo>
                      <a:pt x="21" y="31"/>
                      <a:pt x="20" y="28"/>
                      <a:pt x="18" y="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6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rgbClr val="000000"/>
                  </a:solidFill>
                  <a:latin typeface="CiscoSansTT Light"/>
                  <a:cs typeface="CiscoSansTT Light"/>
                </a:endParaRP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-417552" y="3959081"/>
            <a:ext cx="5129928" cy="662034"/>
            <a:chOff x="-556591" y="5062028"/>
            <a:chExt cx="6838123" cy="882712"/>
          </a:xfrm>
        </p:grpSpPr>
        <p:sp>
          <p:nvSpPr>
            <p:cNvPr id="39" name="Chevron 38"/>
            <p:cNvSpPr/>
            <p:nvPr/>
          </p:nvSpPr>
          <p:spPr>
            <a:xfrm>
              <a:off x="-556591" y="5062028"/>
              <a:ext cx="6838123" cy="882712"/>
            </a:xfrm>
            <a:prstGeom prst="chevron">
              <a:avLst/>
            </a:prstGeom>
            <a:gradFill flip="none" rotWithShape="1">
              <a:gsLst>
                <a:gs pos="1000">
                  <a:srgbClr val="272848"/>
                </a:gs>
                <a:gs pos="100000">
                  <a:srgbClr val="3CBBB9"/>
                </a:gs>
                <a:gs pos="51000">
                  <a:schemeClr val="accent5"/>
                </a:gs>
              </a:gsLst>
              <a:lin ang="150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10533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10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44902" y="5242483"/>
              <a:ext cx="281858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Cost Optimization </a:t>
              </a:r>
            </a:p>
          </p:txBody>
        </p:sp>
        <p:sp>
          <p:nvSpPr>
            <p:cNvPr id="41" name="Freeform 19"/>
            <p:cNvSpPr>
              <a:spLocks/>
            </p:cNvSpPr>
            <p:nvPr/>
          </p:nvSpPr>
          <p:spPr bwMode="auto">
            <a:xfrm>
              <a:off x="637062" y="5159107"/>
              <a:ext cx="658068" cy="660488"/>
            </a:xfrm>
            <a:custGeom>
              <a:avLst/>
              <a:gdLst>
                <a:gd name="T0" fmla="*/ 0 w 1382"/>
                <a:gd name="T1" fmla="*/ 0 h 1384"/>
                <a:gd name="T2" fmla="*/ 0 w 1382"/>
                <a:gd name="T3" fmla="*/ 0 h 1384"/>
                <a:gd name="T4" fmla="*/ 0 w 1382"/>
                <a:gd name="T5" fmla="*/ 0 h 1384"/>
                <a:gd name="T6" fmla="*/ 0 w 1382"/>
                <a:gd name="T7" fmla="*/ 0 h 1384"/>
                <a:gd name="T8" fmla="*/ 0 w 1382"/>
                <a:gd name="T9" fmla="*/ 0 h 1384"/>
                <a:gd name="T10" fmla="*/ 0 w 1382"/>
                <a:gd name="T11" fmla="*/ 0 h 1384"/>
                <a:gd name="T12" fmla="*/ 0 w 1382"/>
                <a:gd name="T13" fmla="*/ 0 h 1384"/>
                <a:gd name="T14" fmla="*/ 0 w 1382"/>
                <a:gd name="T15" fmla="*/ 0 h 1384"/>
                <a:gd name="T16" fmla="*/ 0 w 1382"/>
                <a:gd name="T17" fmla="*/ 0 h 1384"/>
                <a:gd name="T18" fmla="*/ 0 w 1382"/>
                <a:gd name="T19" fmla="*/ 0 h 1384"/>
                <a:gd name="T20" fmla="*/ 0 w 1382"/>
                <a:gd name="T21" fmla="*/ 0 h 1384"/>
                <a:gd name="T22" fmla="*/ 0 w 1382"/>
                <a:gd name="T23" fmla="*/ 0 h 1384"/>
                <a:gd name="T24" fmla="*/ 0 w 1382"/>
                <a:gd name="T25" fmla="*/ 0 h 1384"/>
                <a:gd name="T26" fmla="*/ 0 w 1382"/>
                <a:gd name="T27" fmla="*/ 0 h 1384"/>
                <a:gd name="T28" fmla="*/ 0 w 1382"/>
                <a:gd name="T29" fmla="*/ 0 h 1384"/>
                <a:gd name="T30" fmla="*/ 0 w 1382"/>
                <a:gd name="T31" fmla="*/ 0 h 1384"/>
                <a:gd name="T32" fmla="*/ 0 w 1382"/>
                <a:gd name="T33" fmla="*/ 0 h 1384"/>
                <a:gd name="T34" fmla="*/ 0 w 1382"/>
                <a:gd name="T35" fmla="*/ 0 h 1384"/>
                <a:gd name="T36" fmla="*/ 0 w 1382"/>
                <a:gd name="T37" fmla="*/ 0 h 1384"/>
                <a:gd name="T38" fmla="*/ 0 w 1382"/>
                <a:gd name="T39" fmla="*/ 0 h 1384"/>
                <a:gd name="T40" fmla="*/ 0 w 1382"/>
                <a:gd name="T41" fmla="*/ 0 h 1384"/>
                <a:gd name="T42" fmla="*/ 0 w 1382"/>
                <a:gd name="T43" fmla="*/ 0 h 1384"/>
                <a:gd name="T44" fmla="*/ 0 w 1382"/>
                <a:gd name="T45" fmla="*/ 0 h 1384"/>
                <a:gd name="T46" fmla="*/ 0 w 1382"/>
                <a:gd name="T47" fmla="*/ 0 h 1384"/>
                <a:gd name="T48" fmla="*/ 0 w 1382"/>
                <a:gd name="T49" fmla="*/ 0 h 1384"/>
                <a:gd name="T50" fmla="*/ 0 w 1382"/>
                <a:gd name="T51" fmla="*/ 0 h 1384"/>
                <a:gd name="T52" fmla="*/ 0 w 1382"/>
                <a:gd name="T53" fmla="*/ 0 h 1384"/>
                <a:gd name="T54" fmla="*/ 0 w 1382"/>
                <a:gd name="T55" fmla="*/ 0 h 1384"/>
                <a:gd name="T56" fmla="*/ 0 w 1382"/>
                <a:gd name="T57" fmla="*/ 0 h 1384"/>
                <a:gd name="T58" fmla="*/ 0 w 1382"/>
                <a:gd name="T59" fmla="*/ 0 h 1384"/>
                <a:gd name="T60" fmla="*/ 0 w 1382"/>
                <a:gd name="T61" fmla="*/ 0 h 1384"/>
                <a:gd name="T62" fmla="*/ 0 w 1382"/>
                <a:gd name="T63" fmla="*/ 0 h 1384"/>
                <a:gd name="T64" fmla="*/ 0 w 1382"/>
                <a:gd name="T65" fmla="*/ 0 h 1384"/>
                <a:gd name="T66" fmla="*/ 0 w 1382"/>
                <a:gd name="T67" fmla="*/ 0 h 1384"/>
                <a:gd name="T68" fmla="*/ 0 w 1382"/>
                <a:gd name="T69" fmla="*/ 0 h 1384"/>
                <a:gd name="T70" fmla="*/ 0 w 1382"/>
                <a:gd name="T71" fmla="*/ 0 h 1384"/>
                <a:gd name="T72" fmla="*/ 0 w 1382"/>
                <a:gd name="T73" fmla="*/ 0 h 1384"/>
                <a:gd name="T74" fmla="*/ 0 w 1382"/>
                <a:gd name="T75" fmla="*/ 0 h 1384"/>
                <a:gd name="T76" fmla="*/ 0 w 1382"/>
                <a:gd name="T77" fmla="*/ 0 h 1384"/>
                <a:gd name="T78" fmla="*/ 0 w 1382"/>
                <a:gd name="T79" fmla="*/ 0 h 1384"/>
                <a:gd name="T80" fmla="*/ 0 w 1382"/>
                <a:gd name="T81" fmla="*/ 0 h 1384"/>
                <a:gd name="T82" fmla="*/ 0 w 1382"/>
                <a:gd name="T83" fmla="*/ 0 h 1384"/>
                <a:gd name="T84" fmla="*/ 0 w 1382"/>
                <a:gd name="T85" fmla="*/ 0 h 1384"/>
                <a:gd name="T86" fmla="*/ 0 w 1382"/>
                <a:gd name="T87" fmla="*/ 0 h 1384"/>
                <a:gd name="T88" fmla="*/ 0 w 1382"/>
                <a:gd name="T89" fmla="*/ 0 h 1384"/>
                <a:gd name="T90" fmla="*/ 0 w 1382"/>
                <a:gd name="T91" fmla="*/ 0 h 1384"/>
                <a:gd name="T92" fmla="*/ 0 w 1382"/>
                <a:gd name="T93" fmla="*/ 0 h 1384"/>
                <a:gd name="T94" fmla="*/ 0 w 1382"/>
                <a:gd name="T95" fmla="*/ 0 h 1384"/>
                <a:gd name="T96" fmla="*/ 0 w 1382"/>
                <a:gd name="T97" fmla="*/ 0 h 1384"/>
                <a:gd name="T98" fmla="*/ 0 w 1382"/>
                <a:gd name="T99" fmla="*/ 0 h 1384"/>
                <a:gd name="T100" fmla="*/ 0 w 1382"/>
                <a:gd name="T101" fmla="*/ 0 h 1384"/>
                <a:gd name="T102" fmla="*/ 0 w 1382"/>
                <a:gd name="T103" fmla="*/ 0 h 1384"/>
                <a:gd name="T104" fmla="*/ 0 w 1382"/>
                <a:gd name="T105" fmla="*/ 0 h 1384"/>
                <a:gd name="T106" fmla="*/ 0 w 1382"/>
                <a:gd name="T107" fmla="*/ 0 h 1384"/>
                <a:gd name="T108" fmla="*/ 0 w 1382"/>
                <a:gd name="T109" fmla="*/ 0 h 1384"/>
                <a:gd name="T110" fmla="*/ 0 w 1382"/>
                <a:gd name="T111" fmla="*/ 0 h 1384"/>
                <a:gd name="T112" fmla="*/ 0 w 1382"/>
                <a:gd name="T113" fmla="*/ 0 h 1384"/>
                <a:gd name="T114" fmla="*/ 0 w 1382"/>
                <a:gd name="T115" fmla="*/ 0 h 1384"/>
                <a:gd name="T116" fmla="*/ 0 w 1382"/>
                <a:gd name="T117" fmla="*/ 0 h 1384"/>
                <a:gd name="T118" fmla="*/ 0 w 1382"/>
                <a:gd name="T119" fmla="*/ 0 h 1384"/>
                <a:gd name="T120" fmla="*/ 0 w 1382"/>
                <a:gd name="T121" fmla="*/ 0 h 13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382"/>
                <a:gd name="T184" fmla="*/ 0 h 1384"/>
                <a:gd name="T185" fmla="*/ 1382 w 1382"/>
                <a:gd name="T186" fmla="*/ 1384 h 13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382" h="1384">
                  <a:moveTo>
                    <a:pt x="645" y="171"/>
                  </a:moveTo>
                  <a:lnTo>
                    <a:pt x="609" y="171"/>
                  </a:lnTo>
                  <a:lnTo>
                    <a:pt x="609" y="282"/>
                  </a:lnTo>
                  <a:lnTo>
                    <a:pt x="594" y="284"/>
                  </a:lnTo>
                  <a:lnTo>
                    <a:pt x="576" y="287"/>
                  </a:lnTo>
                  <a:lnTo>
                    <a:pt x="558" y="292"/>
                  </a:lnTo>
                  <a:lnTo>
                    <a:pt x="538" y="299"/>
                  </a:lnTo>
                  <a:lnTo>
                    <a:pt x="517" y="307"/>
                  </a:lnTo>
                  <a:lnTo>
                    <a:pt x="496" y="320"/>
                  </a:lnTo>
                  <a:lnTo>
                    <a:pt x="476" y="335"/>
                  </a:lnTo>
                  <a:lnTo>
                    <a:pt x="456" y="354"/>
                  </a:lnTo>
                  <a:lnTo>
                    <a:pt x="442" y="371"/>
                  </a:lnTo>
                  <a:lnTo>
                    <a:pt x="432" y="390"/>
                  </a:lnTo>
                  <a:lnTo>
                    <a:pt x="423" y="408"/>
                  </a:lnTo>
                  <a:lnTo>
                    <a:pt x="416" y="427"/>
                  </a:lnTo>
                  <a:lnTo>
                    <a:pt x="410" y="445"/>
                  </a:lnTo>
                  <a:lnTo>
                    <a:pt x="407" y="464"/>
                  </a:lnTo>
                  <a:lnTo>
                    <a:pt x="406" y="482"/>
                  </a:lnTo>
                  <a:lnTo>
                    <a:pt x="404" y="500"/>
                  </a:lnTo>
                  <a:lnTo>
                    <a:pt x="406" y="526"/>
                  </a:lnTo>
                  <a:lnTo>
                    <a:pt x="409" y="550"/>
                  </a:lnTo>
                  <a:lnTo>
                    <a:pt x="416" y="572"/>
                  </a:lnTo>
                  <a:lnTo>
                    <a:pt x="424" y="592"/>
                  </a:lnTo>
                  <a:lnTo>
                    <a:pt x="434" y="609"/>
                  </a:lnTo>
                  <a:lnTo>
                    <a:pt x="446" y="625"/>
                  </a:lnTo>
                  <a:lnTo>
                    <a:pt x="458" y="640"/>
                  </a:lnTo>
                  <a:lnTo>
                    <a:pt x="473" y="654"/>
                  </a:lnTo>
                  <a:lnTo>
                    <a:pt x="490" y="665"/>
                  </a:lnTo>
                  <a:lnTo>
                    <a:pt x="506" y="677"/>
                  </a:lnTo>
                  <a:lnTo>
                    <a:pt x="523" y="686"/>
                  </a:lnTo>
                  <a:lnTo>
                    <a:pt x="541" y="695"/>
                  </a:lnTo>
                  <a:lnTo>
                    <a:pt x="560" y="703"/>
                  </a:lnTo>
                  <a:lnTo>
                    <a:pt x="578" y="711"/>
                  </a:lnTo>
                  <a:lnTo>
                    <a:pt x="597" y="718"/>
                  </a:lnTo>
                  <a:lnTo>
                    <a:pt x="615" y="725"/>
                  </a:lnTo>
                  <a:lnTo>
                    <a:pt x="644" y="737"/>
                  </a:lnTo>
                  <a:lnTo>
                    <a:pt x="669" y="746"/>
                  </a:lnTo>
                  <a:lnTo>
                    <a:pt x="691" y="755"/>
                  </a:lnTo>
                  <a:lnTo>
                    <a:pt x="711" y="763"/>
                  </a:lnTo>
                  <a:lnTo>
                    <a:pt x="727" y="771"/>
                  </a:lnTo>
                  <a:lnTo>
                    <a:pt x="741" y="779"/>
                  </a:lnTo>
                  <a:lnTo>
                    <a:pt x="752" y="789"/>
                  </a:lnTo>
                  <a:lnTo>
                    <a:pt x="761" y="798"/>
                  </a:lnTo>
                  <a:lnTo>
                    <a:pt x="772" y="813"/>
                  </a:lnTo>
                  <a:lnTo>
                    <a:pt x="779" y="830"/>
                  </a:lnTo>
                  <a:lnTo>
                    <a:pt x="784" y="849"/>
                  </a:lnTo>
                  <a:lnTo>
                    <a:pt x="786" y="867"/>
                  </a:lnTo>
                  <a:lnTo>
                    <a:pt x="783" y="891"/>
                  </a:lnTo>
                  <a:lnTo>
                    <a:pt x="776" y="911"/>
                  </a:lnTo>
                  <a:lnTo>
                    <a:pt x="765" y="928"/>
                  </a:lnTo>
                  <a:lnTo>
                    <a:pt x="751" y="942"/>
                  </a:lnTo>
                  <a:lnTo>
                    <a:pt x="735" y="952"/>
                  </a:lnTo>
                  <a:lnTo>
                    <a:pt x="716" y="960"/>
                  </a:lnTo>
                  <a:lnTo>
                    <a:pt x="697" y="965"/>
                  </a:lnTo>
                  <a:lnTo>
                    <a:pt x="677" y="966"/>
                  </a:lnTo>
                  <a:lnTo>
                    <a:pt x="659" y="965"/>
                  </a:lnTo>
                  <a:lnTo>
                    <a:pt x="642" y="961"/>
                  </a:lnTo>
                  <a:lnTo>
                    <a:pt x="624" y="956"/>
                  </a:lnTo>
                  <a:lnTo>
                    <a:pt x="608" y="949"/>
                  </a:lnTo>
                  <a:lnTo>
                    <a:pt x="593" y="940"/>
                  </a:lnTo>
                  <a:lnTo>
                    <a:pt x="579" y="929"/>
                  </a:lnTo>
                  <a:lnTo>
                    <a:pt x="568" y="917"/>
                  </a:lnTo>
                  <a:lnTo>
                    <a:pt x="558" y="904"/>
                  </a:lnTo>
                  <a:lnTo>
                    <a:pt x="548" y="889"/>
                  </a:lnTo>
                  <a:lnTo>
                    <a:pt x="541" y="874"/>
                  </a:lnTo>
                  <a:lnTo>
                    <a:pt x="536" y="859"/>
                  </a:lnTo>
                  <a:lnTo>
                    <a:pt x="531" y="844"/>
                  </a:lnTo>
                  <a:lnTo>
                    <a:pt x="528" y="829"/>
                  </a:lnTo>
                  <a:lnTo>
                    <a:pt x="525" y="816"/>
                  </a:lnTo>
                  <a:lnTo>
                    <a:pt x="523" y="804"/>
                  </a:lnTo>
                  <a:lnTo>
                    <a:pt x="522" y="794"/>
                  </a:lnTo>
                  <a:lnTo>
                    <a:pt x="403" y="794"/>
                  </a:lnTo>
                  <a:lnTo>
                    <a:pt x="403" y="1069"/>
                  </a:lnTo>
                  <a:lnTo>
                    <a:pt x="521" y="1069"/>
                  </a:lnTo>
                  <a:lnTo>
                    <a:pt x="523" y="998"/>
                  </a:lnTo>
                  <a:lnTo>
                    <a:pt x="531" y="1010"/>
                  </a:lnTo>
                  <a:lnTo>
                    <a:pt x="540" y="1019"/>
                  </a:lnTo>
                  <a:lnTo>
                    <a:pt x="548" y="1029"/>
                  </a:lnTo>
                  <a:lnTo>
                    <a:pt x="558" y="1038"/>
                  </a:lnTo>
                  <a:lnTo>
                    <a:pt x="568" y="1046"/>
                  </a:lnTo>
                  <a:lnTo>
                    <a:pt x="579" y="1053"/>
                  </a:lnTo>
                  <a:lnTo>
                    <a:pt x="593" y="1059"/>
                  </a:lnTo>
                  <a:lnTo>
                    <a:pt x="609" y="1065"/>
                  </a:lnTo>
                  <a:lnTo>
                    <a:pt x="609" y="1194"/>
                  </a:lnTo>
                  <a:lnTo>
                    <a:pt x="731" y="1194"/>
                  </a:lnTo>
                  <a:lnTo>
                    <a:pt x="731" y="1079"/>
                  </a:lnTo>
                  <a:lnTo>
                    <a:pt x="750" y="1077"/>
                  </a:lnTo>
                  <a:lnTo>
                    <a:pt x="769" y="1072"/>
                  </a:lnTo>
                  <a:lnTo>
                    <a:pt x="788" y="1066"/>
                  </a:lnTo>
                  <a:lnTo>
                    <a:pt x="807" y="1059"/>
                  </a:lnTo>
                  <a:lnTo>
                    <a:pt x="825" y="1051"/>
                  </a:lnTo>
                  <a:lnTo>
                    <a:pt x="843" y="1040"/>
                  </a:lnTo>
                  <a:lnTo>
                    <a:pt x="859" y="1027"/>
                  </a:lnTo>
                  <a:lnTo>
                    <a:pt x="875" y="1012"/>
                  </a:lnTo>
                  <a:lnTo>
                    <a:pt x="888" y="997"/>
                  </a:lnTo>
                  <a:lnTo>
                    <a:pt x="900" y="980"/>
                  </a:lnTo>
                  <a:lnTo>
                    <a:pt x="910" y="961"/>
                  </a:lnTo>
                  <a:lnTo>
                    <a:pt x="918" y="943"/>
                  </a:lnTo>
                  <a:lnTo>
                    <a:pt x="925" y="922"/>
                  </a:lnTo>
                  <a:lnTo>
                    <a:pt x="929" y="900"/>
                  </a:lnTo>
                  <a:lnTo>
                    <a:pt x="933" y="879"/>
                  </a:lnTo>
                  <a:lnTo>
                    <a:pt x="934" y="857"/>
                  </a:lnTo>
                  <a:lnTo>
                    <a:pt x="933" y="839"/>
                  </a:lnTo>
                  <a:lnTo>
                    <a:pt x="932" y="822"/>
                  </a:lnTo>
                  <a:lnTo>
                    <a:pt x="928" y="805"/>
                  </a:lnTo>
                  <a:lnTo>
                    <a:pt x="925" y="787"/>
                  </a:lnTo>
                  <a:lnTo>
                    <a:pt x="920" y="770"/>
                  </a:lnTo>
                  <a:lnTo>
                    <a:pt x="913" y="754"/>
                  </a:lnTo>
                  <a:lnTo>
                    <a:pt x="906" y="740"/>
                  </a:lnTo>
                  <a:lnTo>
                    <a:pt x="898" y="726"/>
                  </a:lnTo>
                  <a:lnTo>
                    <a:pt x="890" y="716"/>
                  </a:lnTo>
                  <a:lnTo>
                    <a:pt x="882" y="706"/>
                  </a:lnTo>
                  <a:lnTo>
                    <a:pt x="873" y="696"/>
                  </a:lnTo>
                  <a:lnTo>
                    <a:pt x="864" y="687"/>
                  </a:lnTo>
                  <a:lnTo>
                    <a:pt x="853" y="679"/>
                  </a:lnTo>
                  <a:lnTo>
                    <a:pt x="842" y="671"/>
                  </a:lnTo>
                  <a:lnTo>
                    <a:pt x="830" y="664"/>
                  </a:lnTo>
                  <a:lnTo>
                    <a:pt x="818" y="656"/>
                  </a:lnTo>
                  <a:lnTo>
                    <a:pt x="804" y="649"/>
                  </a:lnTo>
                  <a:lnTo>
                    <a:pt x="790" y="642"/>
                  </a:lnTo>
                  <a:lnTo>
                    <a:pt x="775" y="636"/>
                  </a:lnTo>
                  <a:lnTo>
                    <a:pt x="760" y="630"/>
                  </a:lnTo>
                  <a:lnTo>
                    <a:pt x="743" y="623"/>
                  </a:lnTo>
                  <a:lnTo>
                    <a:pt x="727" y="616"/>
                  </a:lnTo>
                  <a:lnTo>
                    <a:pt x="708" y="608"/>
                  </a:lnTo>
                  <a:lnTo>
                    <a:pt x="690" y="601"/>
                  </a:lnTo>
                  <a:lnTo>
                    <a:pt x="662" y="590"/>
                  </a:lnTo>
                  <a:lnTo>
                    <a:pt x="637" y="579"/>
                  </a:lnTo>
                  <a:lnTo>
                    <a:pt x="614" y="567"/>
                  </a:lnTo>
                  <a:lnTo>
                    <a:pt x="593" y="555"/>
                  </a:lnTo>
                  <a:lnTo>
                    <a:pt x="576" y="541"/>
                  </a:lnTo>
                  <a:lnTo>
                    <a:pt x="563" y="525"/>
                  </a:lnTo>
                  <a:lnTo>
                    <a:pt x="555" y="506"/>
                  </a:lnTo>
                  <a:lnTo>
                    <a:pt x="552" y="484"/>
                  </a:lnTo>
                  <a:lnTo>
                    <a:pt x="553" y="471"/>
                  </a:lnTo>
                  <a:lnTo>
                    <a:pt x="558" y="456"/>
                  </a:lnTo>
                  <a:lnTo>
                    <a:pt x="566" y="442"/>
                  </a:lnTo>
                  <a:lnTo>
                    <a:pt x="576" y="428"/>
                  </a:lnTo>
                  <a:lnTo>
                    <a:pt x="590" y="417"/>
                  </a:lnTo>
                  <a:lnTo>
                    <a:pt x="607" y="408"/>
                  </a:lnTo>
                  <a:lnTo>
                    <a:pt x="628" y="403"/>
                  </a:lnTo>
                  <a:lnTo>
                    <a:pt x="651" y="400"/>
                  </a:lnTo>
                  <a:lnTo>
                    <a:pt x="670" y="401"/>
                  </a:lnTo>
                  <a:lnTo>
                    <a:pt x="688" y="404"/>
                  </a:lnTo>
                  <a:lnTo>
                    <a:pt x="703" y="408"/>
                  </a:lnTo>
                  <a:lnTo>
                    <a:pt x="716" y="414"/>
                  </a:lnTo>
                  <a:lnTo>
                    <a:pt x="727" y="421"/>
                  </a:lnTo>
                  <a:lnTo>
                    <a:pt x="736" y="427"/>
                  </a:lnTo>
                  <a:lnTo>
                    <a:pt x="744" y="434"/>
                  </a:lnTo>
                  <a:lnTo>
                    <a:pt x="750" y="439"/>
                  </a:lnTo>
                  <a:lnTo>
                    <a:pt x="761" y="453"/>
                  </a:lnTo>
                  <a:lnTo>
                    <a:pt x="771" y="467"/>
                  </a:lnTo>
                  <a:lnTo>
                    <a:pt x="779" y="483"/>
                  </a:lnTo>
                  <a:lnTo>
                    <a:pt x="784" y="498"/>
                  </a:lnTo>
                  <a:lnTo>
                    <a:pt x="789" y="513"/>
                  </a:lnTo>
                  <a:lnTo>
                    <a:pt x="792" y="529"/>
                  </a:lnTo>
                  <a:lnTo>
                    <a:pt x="795" y="543"/>
                  </a:lnTo>
                  <a:lnTo>
                    <a:pt x="797" y="557"/>
                  </a:lnTo>
                  <a:lnTo>
                    <a:pt x="918" y="557"/>
                  </a:lnTo>
                  <a:lnTo>
                    <a:pt x="918" y="298"/>
                  </a:lnTo>
                  <a:lnTo>
                    <a:pt x="799" y="298"/>
                  </a:lnTo>
                  <a:lnTo>
                    <a:pt x="797" y="352"/>
                  </a:lnTo>
                  <a:lnTo>
                    <a:pt x="790" y="343"/>
                  </a:lnTo>
                  <a:lnTo>
                    <a:pt x="784" y="336"/>
                  </a:lnTo>
                  <a:lnTo>
                    <a:pt x="777" y="328"/>
                  </a:lnTo>
                  <a:lnTo>
                    <a:pt x="771" y="321"/>
                  </a:lnTo>
                  <a:lnTo>
                    <a:pt x="762" y="315"/>
                  </a:lnTo>
                  <a:lnTo>
                    <a:pt x="753" y="309"/>
                  </a:lnTo>
                  <a:lnTo>
                    <a:pt x="743" y="303"/>
                  </a:lnTo>
                  <a:lnTo>
                    <a:pt x="731" y="298"/>
                  </a:lnTo>
                  <a:lnTo>
                    <a:pt x="731" y="171"/>
                  </a:lnTo>
                  <a:lnTo>
                    <a:pt x="645" y="171"/>
                  </a:lnTo>
                  <a:lnTo>
                    <a:pt x="555" y="14"/>
                  </a:lnTo>
                  <a:lnTo>
                    <a:pt x="571" y="11"/>
                  </a:lnTo>
                  <a:lnTo>
                    <a:pt x="589" y="8"/>
                  </a:lnTo>
                  <a:lnTo>
                    <a:pt x="605" y="6"/>
                  </a:lnTo>
                  <a:lnTo>
                    <a:pt x="622" y="4"/>
                  </a:lnTo>
                  <a:lnTo>
                    <a:pt x="639" y="3"/>
                  </a:lnTo>
                  <a:lnTo>
                    <a:pt x="657" y="1"/>
                  </a:lnTo>
                  <a:lnTo>
                    <a:pt x="674" y="0"/>
                  </a:lnTo>
                  <a:lnTo>
                    <a:pt x="691" y="0"/>
                  </a:lnTo>
                  <a:lnTo>
                    <a:pt x="761" y="4"/>
                  </a:lnTo>
                  <a:lnTo>
                    <a:pt x="830" y="14"/>
                  </a:lnTo>
                  <a:lnTo>
                    <a:pt x="896" y="31"/>
                  </a:lnTo>
                  <a:lnTo>
                    <a:pt x="959" y="54"/>
                  </a:lnTo>
                  <a:lnTo>
                    <a:pt x="1020" y="83"/>
                  </a:lnTo>
                  <a:lnTo>
                    <a:pt x="1077" y="119"/>
                  </a:lnTo>
                  <a:lnTo>
                    <a:pt x="1131" y="158"/>
                  </a:lnTo>
                  <a:lnTo>
                    <a:pt x="1179" y="203"/>
                  </a:lnTo>
                  <a:lnTo>
                    <a:pt x="1224" y="252"/>
                  </a:lnTo>
                  <a:lnTo>
                    <a:pt x="1263" y="306"/>
                  </a:lnTo>
                  <a:lnTo>
                    <a:pt x="1299" y="362"/>
                  </a:lnTo>
                  <a:lnTo>
                    <a:pt x="1328" y="423"/>
                  </a:lnTo>
                  <a:lnTo>
                    <a:pt x="1351" y="487"/>
                  </a:lnTo>
                  <a:lnTo>
                    <a:pt x="1368" y="552"/>
                  </a:lnTo>
                  <a:lnTo>
                    <a:pt x="1379" y="621"/>
                  </a:lnTo>
                  <a:lnTo>
                    <a:pt x="1382" y="692"/>
                  </a:lnTo>
                  <a:lnTo>
                    <a:pt x="1379" y="762"/>
                  </a:lnTo>
                  <a:lnTo>
                    <a:pt x="1368" y="831"/>
                  </a:lnTo>
                  <a:lnTo>
                    <a:pt x="1351" y="898"/>
                  </a:lnTo>
                  <a:lnTo>
                    <a:pt x="1328" y="961"/>
                  </a:lnTo>
                  <a:lnTo>
                    <a:pt x="1299" y="1023"/>
                  </a:lnTo>
                  <a:lnTo>
                    <a:pt x="1263" y="1079"/>
                  </a:lnTo>
                  <a:lnTo>
                    <a:pt x="1224" y="1132"/>
                  </a:lnTo>
                  <a:lnTo>
                    <a:pt x="1179" y="1182"/>
                  </a:lnTo>
                  <a:lnTo>
                    <a:pt x="1131" y="1227"/>
                  </a:lnTo>
                  <a:lnTo>
                    <a:pt x="1077" y="1266"/>
                  </a:lnTo>
                  <a:lnTo>
                    <a:pt x="1020" y="1300"/>
                  </a:lnTo>
                  <a:lnTo>
                    <a:pt x="959" y="1330"/>
                  </a:lnTo>
                  <a:lnTo>
                    <a:pt x="896" y="1353"/>
                  </a:lnTo>
                  <a:lnTo>
                    <a:pt x="830" y="1371"/>
                  </a:lnTo>
                  <a:lnTo>
                    <a:pt x="761" y="1381"/>
                  </a:lnTo>
                  <a:lnTo>
                    <a:pt x="691" y="1384"/>
                  </a:lnTo>
                  <a:lnTo>
                    <a:pt x="621" y="1381"/>
                  </a:lnTo>
                  <a:lnTo>
                    <a:pt x="552" y="1371"/>
                  </a:lnTo>
                  <a:lnTo>
                    <a:pt x="486" y="1353"/>
                  </a:lnTo>
                  <a:lnTo>
                    <a:pt x="423" y="1330"/>
                  </a:lnTo>
                  <a:lnTo>
                    <a:pt x="362" y="1300"/>
                  </a:lnTo>
                  <a:lnTo>
                    <a:pt x="305" y="1266"/>
                  </a:lnTo>
                  <a:lnTo>
                    <a:pt x="251" y="1227"/>
                  </a:lnTo>
                  <a:lnTo>
                    <a:pt x="203" y="1182"/>
                  </a:lnTo>
                  <a:lnTo>
                    <a:pt x="158" y="1132"/>
                  </a:lnTo>
                  <a:lnTo>
                    <a:pt x="119" y="1079"/>
                  </a:lnTo>
                  <a:lnTo>
                    <a:pt x="83" y="1023"/>
                  </a:lnTo>
                  <a:lnTo>
                    <a:pt x="54" y="961"/>
                  </a:lnTo>
                  <a:lnTo>
                    <a:pt x="31" y="898"/>
                  </a:lnTo>
                  <a:lnTo>
                    <a:pt x="14" y="831"/>
                  </a:lnTo>
                  <a:lnTo>
                    <a:pt x="4" y="762"/>
                  </a:lnTo>
                  <a:lnTo>
                    <a:pt x="0" y="692"/>
                  </a:lnTo>
                  <a:lnTo>
                    <a:pt x="2" y="630"/>
                  </a:lnTo>
                  <a:lnTo>
                    <a:pt x="11" y="570"/>
                  </a:lnTo>
                  <a:lnTo>
                    <a:pt x="24" y="511"/>
                  </a:lnTo>
                  <a:lnTo>
                    <a:pt x="43" y="453"/>
                  </a:lnTo>
                  <a:lnTo>
                    <a:pt x="65" y="399"/>
                  </a:lnTo>
                  <a:lnTo>
                    <a:pt x="92" y="347"/>
                  </a:lnTo>
                  <a:lnTo>
                    <a:pt x="123" y="298"/>
                  </a:lnTo>
                  <a:lnTo>
                    <a:pt x="159" y="250"/>
                  </a:lnTo>
                  <a:lnTo>
                    <a:pt x="198" y="208"/>
                  </a:lnTo>
                  <a:lnTo>
                    <a:pt x="241" y="167"/>
                  </a:lnTo>
                  <a:lnTo>
                    <a:pt x="286" y="132"/>
                  </a:lnTo>
                  <a:lnTo>
                    <a:pt x="335" y="99"/>
                  </a:lnTo>
                  <a:lnTo>
                    <a:pt x="386" y="71"/>
                  </a:lnTo>
                  <a:lnTo>
                    <a:pt x="440" y="48"/>
                  </a:lnTo>
                  <a:lnTo>
                    <a:pt x="496" y="28"/>
                  </a:lnTo>
                  <a:lnTo>
                    <a:pt x="555" y="14"/>
                  </a:lnTo>
                  <a:lnTo>
                    <a:pt x="645" y="17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400">
                <a:solidFill>
                  <a:srgbClr val="000000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69867" y="1449498"/>
            <a:ext cx="2864552" cy="414052"/>
            <a:chOff x="6891345" y="1715914"/>
            <a:chExt cx="3818401" cy="552069"/>
          </a:xfrm>
        </p:grpSpPr>
        <p:sp>
          <p:nvSpPr>
            <p:cNvPr id="43" name="Rectangle 42"/>
            <p:cNvSpPr/>
            <p:nvPr/>
          </p:nvSpPr>
          <p:spPr>
            <a:xfrm>
              <a:off x="7907770" y="1727175"/>
              <a:ext cx="2801976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App Performance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6891345" y="1715914"/>
              <a:ext cx="717145" cy="552069"/>
              <a:chOff x="13260388" y="7042150"/>
              <a:chExt cx="8572500" cy="6599238"/>
            </a:xfrm>
            <a:solidFill>
              <a:srgbClr val="3D3F71"/>
            </a:solidFill>
          </p:grpSpPr>
          <p:sp>
            <p:nvSpPr>
              <p:cNvPr id="45" name="Freeform 7"/>
              <p:cNvSpPr>
                <a:spLocks/>
              </p:cNvSpPr>
              <p:nvPr/>
            </p:nvSpPr>
            <p:spPr bwMode="auto">
              <a:xfrm>
                <a:off x="16929100" y="9131300"/>
                <a:ext cx="1371600" cy="3351213"/>
              </a:xfrm>
              <a:custGeom>
                <a:avLst/>
                <a:gdLst>
                  <a:gd name="T0" fmla="*/ 176 w 366"/>
                  <a:gd name="T1" fmla="*/ 420 h 894"/>
                  <a:gd name="T2" fmla="*/ 163 w 366"/>
                  <a:gd name="T3" fmla="*/ 420 h 894"/>
                  <a:gd name="T4" fmla="*/ 5 w 366"/>
                  <a:gd name="T5" fmla="*/ 596 h 894"/>
                  <a:gd name="T6" fmla="*/ 74 w 366"/>
                  <a:gd name="T7" fmla="*/ 723 h 894"/>
                  <a:gd name="T8" fmla="*/ 41 w 366"/>
                  <a:gd name="T9" fmla="*/ 830 h 894"/>
                  <a:gd name="T10" fmla="*/ 71 w 366"/>
                  <a:gd name="T11" fmla="*/ 886 h 894"/>
                  <a:gd name="T12" fmla="*/ 127 w 366"/>
                  <a:gd name="T13" fmla="*/ 856 h 894"/>
                  <a:gd name="T14" fmla="*/ 159 w 366"/>
                  <a:gd name="T15" fmla="*/ 754 h 894"/>
                  <a:gd name="T16" fmla="*/ 181 w 366"/>
                  <a:gd name="T17" fmla="*/ 755 h 894"/>
                  <a:gd name="T18" fmla="*/ 340 w 366"/>
                  <a:gd name="T19" fmla="*/ 579 h 894"/>
                  <a:gd name="T20" fmla="*/ 278 w 366"/>
                  <a:gd name="T21" fmla="*/ 458 h 894"/>
                  <a:gd name="T22" fmla="*/ 366 w 366"/>
                  <a:gd name="T23" fmla="*/ 0 h 894"/>
                  <a:gd name="T24" fmla="*/ 176 w 366"/>
                  <a:gd name="T25" fmla="*/ 420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6" h="894">
                    <a:moveTo>
                      <a:pt x="176" y="420"/>
                    </a:moveTo>
                    <a:cubicBezTo>
                      <a:pt x="172" y="420"/>
                      <a:pt x="168" y="420"/>
                      <a:pt x="163" y="420"/>
                    </a:cubicBezTo>
                    <a:cubicBezTo>
                      <a:pt x="71" y="425"/>
                      <a:pt x="0" y="504"/>
                      <a:pt x="5" y="596"/>
                    </a:cubicBezTo>
                    <a:cubicBezTo>
                      <a:pt x="8" y="649"/>
                      <a:pt x="34" y="694"/>
                      <a:pt x="74" y="723"/>
                    </a:cubicBezTo>
                    <a:cubicBezTo>
                      <a:pt x="41" y="830"/>
                      <a:pt x="41" y="830"/>
                      <a:pt x="41" y="830"/>
                    </a:cubicBezTo>
                    <a:cubicBezTo>
                      <a:pt x="33" y="854"/>
                      <a:pt x="47" y="879"/>
                      <a:pt x="71" y="886"/>
                    </a:cubicBezTo>
                    <a:cubicBezTo>
                      <a:pt x="95" y="894"/>
                      <a:pt x="120" y="880"/>
                      <a:pt x="127" y="856"/>
                    </a:cubicBezTo>
                    <a:cubicBezTo>
                      <a:pt x="159" y="754"/>
                      <a:pt x="159" y="754"/>
                      <a:pt x="159" y="754"/>
                    </a:cubicBezTo>
                    <a:cubicBezTo>
                      <a:pt x="166" y="755"/>
                      <a:pt x="174" y="755"/>
                      <a:pt x="181" y="755"/>
                    </a:cubicBezTo>
                    <a:cubicBezTo>
                      <a:pt x="274" y="750"/>
                      <a:pt x="344" y="671"/>
                      <a:pt x="340" y="579"/>
                    </a:cubicBezTo>
                    <a:cubicBezTo>
                      <a:pt x="337" y="530"/>
                      <a:pt x="313" y="487"/>
                      <a:pt x="278" y="458"/>
                    </a:cubicBezTo>
                    <a:cubicBezTo>
                      <a:pt x="366" y="0"/>
                      <a:pt x="366" y="0"/>
                      <a:pt x="366" y="0"/>
                    </a:cubicBezTo>
                    <a:lnTo>
                      <a:pt x="176" y="42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rgbClr val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46" name="Freeform 8"/>
              <p:cNvSpPr>
                <a:spLocks noEditPoints="1"/>
              </p:cNvSpPr>
              <p:nvPr/>
            </p:nvSpPr>
            <p:spPr bwMode="auto">
              <a:xfrm>
                <a:off x="13260388" y="7042150"/>
                <a:ext cx="8572500" cy="6599238"/>
              </a:xfrm>
              <a:custGeom>
                <a:avLst/>
                <a:gdLst>
                  <a:gd name="T0" fmla="*/ 1143 w 2286"/>
                  <a:gd name="T1" fmla="*/ 0 h 1760"/>
                  <a:gd name="T2" fmla="*/ 0 w 2286"/>
                  <a:gd name="T3" fmla="*/ 1143 h 1760"/>
                  <a:gd name="T4" fmla="*/ 182 w 2286"/>
                  <a:gd name="T5" fmla="*/ 1760 h 1760"/>
                  <a:gd name="T6" fmla="*/ 189 w 2286"/>
                  <a:gd name="T7" fmla="*/ 1760 h 1760"/>
                  <a:gd name="T8" fmla="*/ 459 w 2286"/>
                  <a:gd name="T9" fmla="*/ 1760 h 1760"/>
                  <a:gd name="T10" fmla="*/ 1829 w 2286"/>
                  <a:gd name="T11" fmla="*/ 1760 h 1760"/>
                  <a:gd name="T12" fmla="*/ 2048 w 2286"/>
                  <a:gd name="T13" fmla="*/ 1760 h 1760"/>
                  <a:gd name="T14" fmla="*/ 2104 w 2286"/>
                  <a:gd name="T15" fmla="*/ 1760 h 1760"/>
                  <a:gd name="T16" fmla="*/ 2286 w 2286"/>
                  <a:gd name="T17" fmla="*/ 1143 h 1760"/>
                  <a:gd name="T18" fmla="*/ 1143 w 2286"/>
                  <a:gd name="T19" fmla="*/ 0 h 1760"/>
                  <a:gd name="T20" fmla="*/ 2069 w 2286"/>
                  <a:gd name="T21" fmla="*/ 1177 h 1760"/>
                  <a:gd name="T22" fmla="*/ 1973 w 2286"/>
                  <a:gd name="T23" fmla="*/ 1555 h 1760"/>
                  <a:gd name="T24" fmla="*/ 317 w 2286"/>
                  <a:gd name="T25" fmla="*/ 1555 h 1760"/>
                  <a:gd name="T26" fmla="*/ 217 w 2286"/>
                  <a:gd name="T27" fmla="*/ 1177 h 1760"/>
                  <a:gd name="T28" fmla="*/ 423 w 2286"/>
                  <a:gd name="T29" fmla="*/ 1177 h 1760"/>
                  <a:gd name="T30" fmla="*/ 423 w 2286"/>
                  <a:gd name="T31" fmla="*/ 1097 h 1760"/>
                  <a:gd name="T32" fmla="*/ 217 w 2286"/>
                  <a:gd name="T33" fmla="*/ 1097 h 1760"/>
                  <a:gd name="T34" fmla="*/ 309 w 2286"/>
                  <a:gd name="T35" fmla="*/ 738 h 1760"/>
                  <a:gd name="T36" fmla="*/ 451 w 2286"/>
                  <a:gd name="T37" fmla="*/ 828 h 1760"/>
                  <a:gd name="T38" fmla="*/ 494 w 2286"/>
                  <a:gd name="T39" fmla="*/ 761 h 1760"/>
                  <a:gd name="T40" fmla="*/ 348 w 2286"/>
                  <a:gd name="T41" fmla="*/ 668 h 1760"/>
                  <a:gd name="T42" fmla="*/ 491 w 2286"/>
                  <a:gd name="T43" fmla="*/ 492 h 1760"/>
                  <a:gd name="T44" fmla="*/ 637 w 2286"/>
                  <a:gd name="T45" fmla="*/ 373 h 1760"/>
                  <a:gd name="T46" fmla="*/ 713 w 2286"/>
                  <a:gd name="T47" fmla="*/ 534 h 1760"/>
                  <a:gd name="T48" fmla="*/ 785 w 2286"/>
                  <a:gd name="T49" fmla="*/ 500 h 1760"/>
                  <a:gd name="T50" fmla="*/ 706 w 2286"/>
                  <a:gd name="T51" fmla="*/ 331 h 1760"/>
                  <a:gd name="T52" fmla="*/ 1109 w 2286"/>
                  <a:gd name="T53" fmla="*/ 217 h 1760"/>
                  <a:gd name="T54" fmla="*/ 1109 w 2286"/>
                  <a:gd name="T55" fmla="*/ 412 h 1760"/>
                  <a:gd name="T56" fmla="*/ 1189 w 2286"/>
                  <a:gd name="T57" fmla="*/ 412 h 1760"/>
                  <a:gd name="T58" fmla="*/ 1189 w 2286"/>
                  <a:gd name="T59" fmla="*/ 217 h 1760"/>
                  <a:gd name="T60" fmla="*/ 1563 w 2286"/>
                  <a:gd name="T61" fmla="*/ 317 h 1760"/>
                  <a:gd name="T62" fmla="*/ 1487 w 2286"/>
                  <a:gd name="T63" fmla="*/ 479 h 1760"/>
                  <a:gd name="T64" fmla="*/ 1559 w 2286"/>
                  <a:gd name="T65" fmla="*/ 513 h 1760"/>
                  <a:gd name="T66" fmla="*/ 1633 w 2286"/>
                  <a:gd name="T67" fmla="*/ 357 h 1760"/>
                  <a:gd name="T68" fmla="*/ 1794 w 2286"/>
                  <a:gd name="T69" fmla="*/ 492 h 1760"/>
                  <a:gd name="T70" fmla="*/ 1925 w 2286"/>
                  <a:gd name="T71" fmla="*/ 647 h 1760"/>
                  <a:gd name="T72" fmla="*/ 1779 w 2286"/>
                  <a:gd name="T73" fmla="*/ 740 h 1760"/>
                  <a:gd name="T74" fmla="*/ 1821 w 2286"/>
                  <a:gd name="T75" fmla="*/ 807 h 1760"/>
                  <a:gd name="T76" fmla="*/ 1965 w 2286"/>
                  <a:gd name="T77" fmla="*/ 716 h 1760"/>
                  <a:gd name="T78" fmla="*/ 2069 w 2286"/>
                  <a:gd name="T79" fmla="*/ 1097 h 1760"/>
                  <a:gd name="T80" fmla="*/ 1863 w 2286"/>
                  <a:gd name="T81" fmla="*/ 1097 h 1760"/>
                  <a:gd name="T82" fmla="*/ 1863 w 2286"/>
                  <a:gd name="T83" fmla="*/ 1177 h 1760"/>
                  <a:gd name="T84" fmla="*/ 2069 w 2286"/>
                  <a:gd name="T85" fmla="*/ 1177 h 1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86" h="1760">
                    <a:moveTo>
                      <a:pt x="1143" y="0"/>
                    </a:moveTo>
                    <a:cubicBezTo>
                      <a:pt x="514" y="0"/>
                      <a:pt x="0" y="515"/>
                      <a:pt x="0" y="1143"/>
                    </a:cubicBezTo>
                    <a:cubicBezTo>
                      <a:pt x="0" y="1370"/>
                      <a:pt x="67" y="1582"/>
                      <a:pt x="182" y="1760"/>
                    </a:cubicBezTo>
                    <a:cubicBezTo>
                      <a:pt x="189" y="1760"/>
                      <a:pt x="189" y="1760"/>
                      <a:pt x="189" y="1760"/>
                    </a:cubicBezTo>
                    <a:cubicBezTo>
                      <a:pt x="459" y="1760"/>
                      <a:pt x="459" y="1760"/>
                      <a:pt x="459" y="1760"/>
                    </a:cubicBezTo>
                    <a:cubicBezTo>
                      <a:pt x="1829" y="1760"/>
                      <a:pt x="1829" y="1760"/>
                      <a:pt x="1829" y="1760"/>
                    </a:cubicBezTo>
                    <a:cubicBezTo>
                      <a:pt x="2048" y="1760"/>
                      <a:pt x="2048" y="1760"/>
                      <a:pt x="2048" y="1760"/>
                    </a:cubicBezTo>
                    <a:cubicBezTo>
                      <a:pt x="2104" y="1760"/>
                      <a:pt x="2104" y="1760"/>
                      <a:pt x="2104" y="1760"/>
                    </a:cubicBezTo>
                    <a:cubicBezTo>
                      <a:pt x="2219" y="1582"/>
                      <a:pt x="2286" y="1370"/>
                      <a:pt x="2286" y="1143"/>
                    </a:cubicBezTo>
                    <a:cubicBezTo>
                      <a:pt x="2286" y="515"/>
                      <a:pt x="1772" y="0"/>
                      <a:pt x="1143" y="0"/>
                    </a:cubicBezTo>
                    <a:close/>
                    <a:moveTo>
                      <a:pt x="2069" y="1177"/>
                    </a:moveTo>
                    <a:cubicBezTo>
                      <a:pt x="2062" y="1313"/>
                      <a:pt x="2030" y="1440"/>
                      <a:pt x="1973" y="1555"/>
                    </a:cubicBezTo>
                    <a:cubicBezTo>
                      <a:pt x="317" y="1555"/>
                      <a:pt x="317" y="1555"/>
                      <a:pt x="317" y="1555"/>
                    </a:cubicBezTo>
                    <a:cubicBezTo>
                      <a:pt x="259" y="1440"/>
                      <a:pt x="224" y="1313"/>
                      <a:pt x="217" y="1177"/>
                    </a:cubicBezTo>
                    <a:cubicBezTo>
                      <a:pt x="423" y="1177"/>
                      <a:pt x="423" y="1177"/>
                      <a:pt x="423" y="1177"/>
                    </a:cubicBezTo>
                    <a:cubicBezTo>
                      <a:pt x="423" y="1097"/>
                      <a:pt x="423" y="1097"/>
                      <a:pt x="423" y="1097"/>
                    </a:cubicBezTo>
                    <a:cubicBezTo>
                      <a:pt x="217" y="1097"/>
                      <a:pt x="217" y="1097"/>
                      <a:pt x="217" y="1097"/>
                    </a:cubicBezTo>
                    <a:cubicBezTo>
                      <a:pt x="223" y="969"/>
                      <a:pt x="256" y="847"/>
                      <a:pt x="309" y="738"/>
                    </a:cubicBezTo>
                    <a:cubicBezTo>
                      <a:pt x="451" y="828"/>
                      <a:pt x="451" y="828"/>
                      <a:pt x="451" y="828"/>
                    </a:cubicBezTo>
                    <a:cubicBezTo>
                      <a:pt x="494" y="761"/>
                      <a:pt x="494" y="761"/>
                      <a:pt x="494" y="761"/>
                    </a:cubicBezTo>
                    <a:cubicBezTo>
                      <a:pt x="348" y="668"/>
                      <a:pt x="348" y="668"/>
                      <a:pt x="348" y="668"/>
                    </a:cubicBezTo>
                    <a:cubicBezTo>
                      <a:pt x="388" y="602"/>
                      <a:pt x="436" y="543"/>
                      <a:pt x="491" y="492"/>
                    </a:cubicBezTo>
                    <a:cubicBezTo>
                      <a:pt x="536" y="447"/>
                      <a:pt x="585" y="407"/>
                      <a:pt x="637" y="373"/>
                    </a:cubicBezTo>
                    <a:cubicBezTo>
                      <a:pt x="713" y="534"/>
                      <a:pt x="713" y="534"/>
                      <a:pt x="713" y="534"/>
                    </a:cubicBezTo>
                    <a:cubicBezTo>
                      <a:pt x="785" y="500"/>
                      <a:pt x="785" y="500"/>
                      <a:pt x="785" y="500"/>
                    </a:cubicBezTo>
                    <a:cubicBezTo>
                      <a:pt x="706" y="331"/>
                      <a:pt x="706" y="331"/>
                      <a:pt x="706" y="331"/>
                    </a:cubicBezTo>
                    <a:cubicBezTo>
                      <a:pt x="827" y="265"/>
                      <a:pt x="963" y="224"/>
                      <a:pt x="1109" y="217"/>
                    </a:cubicBezTo>
                    <a:cubicBezTo>
                      <a:pt x="1109" y="412"/>
                      <a:pt x="1109" y="412"/>
                      <a:pt x="1109" y="412"/>
                    </a:cubicBezTo>
                    <a:cubicBezTo>
                      <a:pt x="1189" y="412"/>
                      <a:pt x="1189" y="412"/>
                      <a:pt x="1189" y="412"/>
                    </a:cubicBezTo>
                    <a:cubicBezTo>
                      <a:pt x="1189" y="217"/>
                      <a:pt x="1189" y="217"/>
                      <a:pt x="1189" y="217"/>
                    </a:cubicBezTo>
                    <a:cubicBezTo>
                      <a:pt x="1323" y="224"/>
                      <a:pt x="1451" y="259"/>
                      <a:pt x="1563" y="317"/>
                    </a:cubicBezTo>
                    <a:cubicBezTo>
                      <a:pt x="1487" y="479"/>
                      <a:pt x="1487" y="479"/>
                      <a:pt x="1487" y="479"/>
                    </a:cubicBezTo>
                    <a:cubicBezTo>
                      <a:pt x="1559" y="513"/>
                      <a:pt x="1559" y="513"/>
                      <a:pt x="1559" y="513"/>
                    </a:cubicBezTo>
                    <a:cubicBezTo>
                      <a:pt x="1633" y="357"/>
                      <a:pt x="1633" y="357"/>
                      <a:pt x="1633" y="357"/>
                    </a:cubicBezTo>
                    <a:cubicBezTo>
                      <a:pt x="1693" y="395"/>
                      <a:pt x="1747" y="441"/>
                      <a:pt x="1794" y="492"/>
                    </a:cubicBezTo>
                    <a:cubicBezTo>
                      <a:pt x="1844" y="537"/>
                      <a:pt x="1887" y="589"/>
                      <a:pt x="1925" y="647"/>
                    </a:cubicBezTo>
                    <a:cubicBezTo>
                      <a:pt x="1779" y="740"/>
                      <a:pt x="1779" y="740"/>
                      <a:pt x="1779" y="740"/>
                    </a:cubicBezTo>
                    <a:cubicBezTo>
                      <a:pt x="1821" y="807"/>
                      <a:pt x="1821" y="807"/>
                      <a:pt x="1821" y="807"/>
                    </a:cubicBezTo>
                    <a:cubicBezTo>
                      <a:pt x="1965" y="716"/>
                      <a:pt x="1965" y="716"/>
                      <a:pt x="1965" y="716"/>
                    </a:cubicBezTo>
                    <a:cubicBezTo>
                      <a:pt x="2025" y="830"/>
                      <a:pt x="2062" y="960"/>
                      <a:pt x="2069" y="1097"/>
                    </a:cubicBezTo>
                    <a:cubicBezTo>
                      <a:pt x="1863" y="1097"/>
                      <a:pt x="1863" y="1097"/>
                      <a:pt x="1863" y="1097"/>
                    </a:cubicBezTo>
                    <a:cubicBezTo>
                      <a:pt x="1863" y="1177"/>
                      <a:pt x="1863" y="1177"/>
                      <a:pt x="1863" y="1177"/>
                    </a:cubicBezTo>
                    <a:cubicBezTo>
                      <a:pt x="2069" y="1177"/>
                      <a:pt x="2069" y="1177"/>
                      <a:pt x="2069" y="11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rgbClr val="000000"/>
                  </a:solidFill>
                  <a:latin typeface="CiscoSansTT Light"/>
                  <a:cs typeface="CiscoSansTT Light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5169839" y="2188091"/>
            <a:ext cx="3749093" cy="641880"/>
            <a:chOff x="6891344" y="2700708"/>
            <a:chExt cx="4997487" cy="855840"/>
          </a:xfrm>
        </p:grpSpPr>
        <p:sp>
          <p:nvSpPr>
            <p:cNvPr id="48" name="Rectangle 47"/>
            <p:cNvSpPr/>
            <p:nvPr/>
          </p:nvSpPr>
          <p:spPr>
            <a:xfrm>
              <a:off x="7907771" y="2959083"/>
              <a:ext cx="3981060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Advanced Threat Defense</a:t>
              </a:r>
            </a:p>
          </p:txBody>
        </p:sp>
        <p:sp>
          <p:nvSpPr>
            <p:cNvPr id="49" name="Freeform 89"/>
            <p:cNvSpPr>
              <a:spLocks noEditPoints="1"/>
            </p:cNvSpPr>
            <p:nvPr/>
          </p:nvSpPr>
          <p:spPr bwMode="auto">
            <a:xfrm>
              <a:off x="6891344" y="2700708"/>
              <a:ext cx="717146" cy="855840"/>
            </a:xfrm>
            <a:custGeom>
              <a:avLst/>
              <a:gdLst/>
              <a:ahLst/>
              <a:cxnLst>
                <a:cxn ang="0">
                  <a:pos x="172" y="31"/>
                </a:cxn>
                <a:cxn ang="0">
                  <a:pos x="155" y="32"/>
                </a:cxn>
                <a:cxn ang="0">
                  <a:pos x="106" y="19"/>
                </a:cxn>
                <a:cxn ang="0">
                  <a:pos x="96" y="10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89" y="0"/>
                </a:cxn>
                <a:cxn ang="0">
                  <a:pos x="85" y="6"/>
                </a:cxn>
                <a:cxn ang="0">
                  <a:pos x="84" y="7"/>
                </a:cxn>
                <a:cxn ang="0">
                  <a:pos x="23" y="32"/>
                </a:cxn>
                <a:cxn ang="0">
                  <a:pos x="5" y="31"/>
                </a:cxn>
                <a:cxn ang="0">
                  <a:pos x="0" y="31"/>
                </a:cxn>
                <a:cxn ang="0">
                  <a:pos x="0" y="36"/>
                </a:cxn>
                <a:cxn ang="0">
                  <a:pos x="11" y="109"/>
                </a:cxn>
                <a:cxn ang="0">
                  <a:pos x="87" y="212"/>
                </a:cxn>
                <a:cxn ang="0">
                  <a:pos x="89" y="212"/>
                </a:cxn>
                <a:cxn ang="0">
                  <a:pos x="91" y="212"/>
                </a:cxn>
                <a:cxn ang="0">
                  <a:pos x="167" y="109"/>
                </a:cxn>
                <a:cxn ang="0">
                  <a:pos x="177" y="36"/>
                </a:cxn>
                <a:cxn ang="0">
                  <a:pos x="177" y="31"/>
                </a:cxn>
                <a:cxn ang="0">
                  <a:pos x="172" y="31"/>
                </a:cxn>
                <a:cxn ang="0">
                  <a:pos x="167" y="57"/>
                </a:cxn>
                <a:cxn ang="0">
                  <a:pos x="89" y="202"/>
                </a:cxn>
                <a:cxn ang="0">
                  <a:pos x="20" y="106"/>
                </a:cxn>
                <a:cxn ang="0">
                  <a:pos x="11" y="57"/>
                </a:cxn>
                <a:cxn ang="0">
                  <a:pos x="9" y="41"/>
                </a:cxn>
                <a:cxn ang="0">
                  <a:pos x="23" y="42"/>
                </a:cxn>
                <a:cxn ang="0">
                  <a:pos x="89" y="15"/>
                </a:cxn>
                <a:cxn ang="0">
                  <a:pos x="155" y="42"/>
                </a:cxn>
                <a:cxn ang="0">
                  <a:pos x="168" y="41"/>
                </a:cxn>
                <a:cxn ang="0">
                  <a:pos x="167" y="57"/>
                </a:cxn>
                <a:cxn ang="0">
                  <a:pos x="89" y="26"/>
                </a:cxn>
                <a:cxn ang="0">
                  <a:pos x="89" y="26"/>
                </a:cxn>
                <a:cxn ang="0">
                  <a:pos x="20" y="48"/>
                </a:cxn>
                <a:cxn ang="0">
                  <a:pos x="40" y="140"/>
                </a:cxn>
                <a:cxn ang="0">
                  <a:pos x="131" y="49"/>
                </a:cxn>
                <a:cxn ang="0">
                  <a:pos x="89" y="26"/>
                </a:cxn>
                <a:cxn ang="0">
                  <a:pos x="89" y="190"/>
                </a:cxn>
                <a:cxn ang="0">
                  <a:pos x="158" y="48"/>
                </a:cxn>
                <a:cxn ang="0">
                  <a:pos x="157" y="49"/>
                </a:cxn>
                <a:cxn ang="0">
                  <a:pos x="49" y="156"/>
                </a:cxn>
                <a:cxn ang="0">
                  <a:pos x="89" y="190"/>
                </a:cxn>
              </a:cxnLst>
              <a:rect l="0" t="0" r="r" b="b"/>
              <a:pathLst>
                <a:path w="177" h="212">
                  <a:moveTo>
                    <a:pt x="172" y="31"/>
                  </a:moveTo>
                  <a:cubicBezTo>
                    <a:pt x="166" y="32"/>
                    <a:pt x="160" y="32"/>
                    <a:pt x="155" y="32"/>
                  </a:cubicBezTo>
                  <a:cubicBezTo>
                    <a:pt x="132" y="32"/>
                    <a:pt x="116" y="26"/>
                    <a:pt x="106" y="19"/>
                  </a:cubicBezTo>
                  <a:cubicBezTo>
                    <a:pt x="101" y="15"/>
                    <a:pt x="98" y="12"/>
                    <a:pt x="96" y="10"/>
                  </a:cubicBezTo>
                  <a:cubicBezTo>
                    <a:pt x="95" y="8"/>
                    <a:pt x="94" y="7"/>
                    <a:pt x="93" y="7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4" y="7"/>
                  </a:cubicBezTo>
                  <a:cubicBezTo>
                    <a:pt x="80" y="11"/>
                    <a:pt x="63" y="32"/>
                    <a:pt x="23" y="32"/>
                  </a:cubicBezTo>
                  <a:cubicBezTo>
                    <a:pt x="17" y="32"/>
                    <a:pt x="11" y="32"/>
                    <a:pt x="5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70"/>
                    <a:pt x="11" y="109"/>
                  </a:cubicBezTo>
                  <a:cubicBezTo>
                    <a:pt x="21" y="148"/>
                    <a:pt x="43" y="192"/>
                    <a:pt x="87" y="212"/>
                  </a:cubicBezTo>
                  <a:cubicBezTo>
                    <a:pt x="89" y="212"/>
                    <a:pt x="89" y="212"/>
                    <a:pt x="89" y="212"/>
                  </a:cubicBezTo>
                  <a:cubicBezTo>
                    <a:pt x="91" y="212"/>
                    <a:pt x="91" y="212"/>
                    <a:pt x="91" y="212"/>
                  </a:cubicBezTo>
                  <a:cubicBezTo>
                    <a:pt x="135" y="192"/>
                    <a:pt x="156" y="148"/>
                    <a:pt x="167" y="109"/>
                  </a:cubicBezTo>
                  <a:cubicBezTo>
                    <a:pt x="177" y="70"/>
                    <a:pt x="177" y="36"/>
                    <a:pt x="177" y="36"/>
                  </a:cubicBezTo>
                  <a:cubicBezTo>
                    <a:pt x="177" y="31"/>
                    <a:pt x="177" y="31"/>
                    <a:pt x="177" y="31"/>
                  </a:cubicBezTo>
                  <a:lnTo>
                    <a:pt x="172" y="31"/>
                  </a:lnTo>
                  <a:close/>
                  <a:moveTo>
                    <a:pt x="167" y="57"/>
                  </a:moveTo>
                  <a:cubicBezTo>
                    <a:pt x="163" y="96"/>
                    <a:pt x="147" y="175"/>
                    <a:pt x="89" y="202"/>
                  </a:cubicBezTo>
                  <a:cubicBezTo>
                    <a:pt x="50" y="184"/>
                    <a:pt x="30" y="144"/>
                    <a:pt x="20" y="106"/>
                  </a:cubicBezTo>
                  <a:cubicBezTo>
                    <a:pt x="14" y="88"/>
                    <a:pt x="12" y="70"/>
                    <a:pt x="11" y="57"/>
                  </a:cubicBezTo>
                  <a:cubicBezTo>
                    <a:pt x="10" y="50"/>
                    <a:pt x="10" y="45"/>
                    <a:pt x="9" y="41"/>
                  </a:cubicBezTo>
                  <a:cubicBezTo>
                    <a:pt x="14" y="41"/>
                    <a:pt x="18" y="42"/>
                    <a:pt x="23" y="42"/>
                  </a:cubicBezTo>
                  <a:cubicBezTo>
                    <a:pt x="60" y="42"/>
                    <a:pt x="81" y="24"/>
                    <a:pt x="89" y="15"/>
                  </a:cubicBezTo>
                  <a:cubicBezTo>
                    <a:pt x="97" y="24"/>
                    <a:pt x="117" y="42"/>
                    <a:pt x="155" y="42"/>
                  </a:cubicBezTo>
                  <a:cubicBezTo>
                    <a:pt x="159" y="42"/>
                    <a:pt x="163" y="41"/>
                    <a:pt x="168" y="41"/>
                  </a:cubicBezTo>
                  <a:cubicBezTo>
                    <a:pt x="168" y="45"/>
                    <a:pt x="168" y="50"/>
                    <a:pt x="167" y="57"/>
                  </a:cubicBezTo>
                  <a:close/>
                  <a:moveTo>
                    <a:pt x="89" y="26"/>
                  </a:moveTo>
                  <a:cubicBezTo>
                    <a:pt x="89" y="26"/>
                    <a:pt x="89" y="26"/>
                    <a:pt x="89" y="26"/>
                  </a:cubicBezTo>
                  <a:cubicBezTo>
                    <a:pt x="89" y="26"/>
                    <a:pt x="70" y="55"/>
                    <a:pt x="20" y="48"/>
                  </a:cubicBezTo>
                  <a:cubicBezTo>
                    <a:pt x="20" y="48"/>
                    <a:pt x="20" y="98"/>
                    <a:pt x="40" y="140"/>
                  </a:cubicBezTo>
                  <a:cubicBezTo>
                    <a:pt x="131" y="49"/>
                    <a:pt x="131" y="49"/>
                    <a:pt x="131" y="49"/>
                  </a:cubicBezTo>
                  <a:cubicBezTo>
                    <a:pt x="101" y="45"/>
                    <a:pt x="89" y="26"/>
                    <a:pt x="89" y="26"/>
                  </a:cubicBezTo>
                  <a:close/>
                  <a:moveTo>
                    <a:pt x="89" y="190"/>
                  </a:moveTo>
                  <a:cubicBezTo>
                    <a:pt x="158" y="159"/>
                    <a:pt x="158" y="48"/>
                    <a:pt x="158" y="48"/>
                  </a:cubicBezTo>
                  <a:cubicBezTo>
                    <a:pt x="158" y="49"/>
                    <a:pt x="157" y="49"/>
                    <a:pt x="157" y="49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59" y="170"/>
                    <a:pt x="72" y="182"/>
                    <a:pt x="89" y="190"/>
                  </a:cubicBezTo>
                  <a:close/>
                </a:path>
              </a:pathLst>
            </a:custGeom>
            <a:solidFill>
              <a:srgbClr val="3D3F71"/>
            </a:solidFill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rgbClr val="000000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098254" y="3969563"/>
            <a:ext cx="3368703" cy="617175"/>
            <a:chOff x="6795903" y="5076001"/>
            <a:chExt cx="4490435" cy="822900"/>
          </a:xfrm>
        </p:grpSpPr>
        <p:sp>
          <p:nvSpPr>
            <p:cNvPr id="51" name="Rectangle 50"/>
            <p:cNvSpPr/>
            <p:nvPr/>
          </p:nvSpPr>
          <p:spPr>
            <a:xfrm>
              <a:off x="7907771" y="5242484"/>
              <a:ext cx="3378567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Operational Simplicity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795903" y="5076001"/>
              <a:ext cx="908028" cy="822900"/>
              <a:chOff x="14465300" y="1508125"/>
              <a:chExt cx="457201" cy="414338"/>
            </a:xfrm>
            <a:solidFill>
              <a:srgbClr val="3D3F71"/>
            </a:solidFill>
          </p:grpSpPr>
          <p:sp>
            <p:nvSpPr>
              <p:cNvPr id="53" name="Freeform 57"/>
              <p:cNvSpPr>
                <a:spLocks noEditPoints="1"/>
              </p:cNvSpPr>
              <p:nvPr/>
            </p:nvSpPr>
            <p:spPr bwMode="auto">
              <a:xfrm>
                <a:off x="14465300" y="1508125"/>
                <a:ext cx="298450" cy="298450"/>
              </a:xfrm>
              <a:custGeom>
                <a:avLst/>
                <a:gdLst/>
                <a:ahLst/>
                <a:cxnLst>
                  <a:cxn ang="0">
                    <a:pos x="153" y="80"/>
                  </a:cxn>
                  <a:cxn ang="0">
                    <a:pos x="137" y="70"/>
                  </a:cxn>
                  <a:cxn ang="0">
                    <a:pos x="155" y="61"/>
                  </a:cxn>
                  <a:cxn ang="0">
                    <a:pos x="146" y="38"/>
                  </a:cxn>
                  <a:cxn ang="0">
                    <a:pos x="140" y="36"/>
                  </a:cxn>
                  <a:cxn ang="0">
                    <a:pos x="121" y="38"/>
                  </a:cxn>
                  <a:cxn ang="0">
                    <a:pos x="130" y="20"/>
                  </a:cxn>
                  <a:cxn ang="0">
                    <a:pos x="110" y="6"/>
                  </a:cxn>
                  <a:cxn ang="0">
                    <a:pos x="95" y="22"/>
                  </a:cxn>
                  <a:cxn ang="0">
                    <a:pos x="87" y="4"/>
                  </a:cxn>
                  <a:cxn ang="0">
                    <a:pos x="82" y="0"/>
                  </a:cxn>
                  <a:cxn ang="0">
                    <a:pos x="57" y="7"/>
                  </a:cxn>
                  <a:cxn ang="0">
                    <a:pos x="53" y="26"/>
                  </a:cxn>
                  <a:cxn ang="0">
                    <a:pos x="36" y="13"/>
                  </a:cxn>
                  <a:cxn ang="0">
                    <a:pos x="18" y="29"/>
                  </a:cxn>
                  <a:cxn ang="0">
                    <a:pos x="30" y="45"/>
                  </a:cxn>
                  <a:cxn ang="0">
                    <a:pos x="10" y="47"/>
                  </a:cxn>
                  <a:cxn ang="0">
                    <a:pos x="5" y="50"/>
                  </a:cxn>
                  <a:cxn ang="0">
                    <a:pos x="1" y="74"/>
                  </a:cxn>
                  <a:cxn ang="0">
                    <a:pos x="20" y="80"/>
                  </a:cxn>
                  <a:cxn ang="0">
                    <a:pos x="5" y="93"/>
                  </a:cxn>
                  <a:cxn ang="0">
                    <a:pos x="11" y="118"/>
                  </a:cxn>
                  <a:cxn ang="0">
                    <a:pos x="17" y="121"/>
                  </a:cxn>
                  <a:cxn ang="0">
                    <a:pos x="37" y="119"/>
                  </a:cxn>
                  <a:cxn ang="0">
                    <a:pos x="29" y="140"/>
                  </a:cxn>
                  <a:cxn ang="0">
                    <a:pos x="51" y="151"/>
                  </a:cxn>
                  <a:cxn ang="0">
                    <a:pos x="62" y="134"/>
                  </a:cxn>
                  <a:cxn ang="0">
                    <a:pos x="70" y="153"/>
                  </a:cxn>
                  <a:cxn ang="0">
                    <a:pos x="73" y="157"/>
                  </a:cxn>
                  <a:cxn ang="0">
                    <a:pos x="96" y="155"/>
                  </a:cxn>
                  <a:cxn ang="0">
                    <a:pos x="100" y="150"/>
                  </a:cxn>
                  <a:cxn ang="0">
                    <a:pos x="104" y="131"/>
                  </a:cxn>
                  <a:cxn ang="0">
                    <a:pos x="119" y="145"/>
                  </a:cxn>
                  <a:cxn ang="0">
                    <a:pos x="138" y="130"/>
                  </a:cxn>
                  <a:cxn ang="0">
                    <a:pos x="138" y="124"/>
                  </a:cxn>
                  <a:cxn ang="0">
                    <a:pos x="130" y="106"/>
                  </a:cxn>
                  <a:cxn ang="0">
                    <a:pos x="150" y="109"/>
                  </a:cxn>
                  <a:cxn ang="0">
                    <a:pos x="157" y="86"/>
                  </a:cxn>
                  <a:cxn ang="0">
                    <a:pos x="99" y="83"/>
                  </a:cxn>
                  <a:cxn ang="0">
                    <a:pos x="58" y="74"/>
                  </a:cxn>
                  <a:cxn ang="0">
                    <a:pos x="99" y="83"/>
                  </a:cxn>
                </a:cxnLst>
                <a:rect l="0" t="0" r="r" b="b"/>
                <a:pathLst>
                  <a:path w="157" h="157">
                    <a:moveTo>
                      <a:pt x="156" y="82"/>
                    </a:moveTo>
                    <a:cubicBezTo>
                      <a:pt x="156" y="81"/>
                      <a:pt x="155" y="81"/>
                      <a:pt x="153" y="80"/>
                    </a:cubicBezTo>
                    <a:cubicBezTo>
                      <a:pt x="137" y="77"/>
                      <a:pt x="137" y="77"/>
                      <a:pt x="137" y="77"/>
                    </a:cubicBezTo>
                    <a:cubicBezTo>
                      <a:pt x="137" y="70"/>
                      <a:pt x="137" y="70"/>
                      <a:pt x="137" y="70"/>
                    </a:cubicBezTo>
                    <a:cubicBezTo>
                      <a:pt x="152" y="63"/>
                      <a:pt x="152" y="63"/>
                      <a:pt x="152" y="63"/>
                    </a:cubicBezTo>
                    <a:cubicBezTo>
                      <a:pt x="153" y="63"/>
                      <a:pt x="154" y="62"/>
                      <a:pt x="155" y="61"/>
                    </a:cubicBezTo>
                    <a:cubicBezTo>
                      <a:pt x="155" y="60"/>
                      <a:pt x="155" y="59"/>
                      <a:pt x="154" y="58"/>
                    </a:cubicBezTo>
                    <a:cubicBezTo>
                      <a:pt x="146" y="38"/>
                      <a:pt x="146" y="38"/>
                      <a:pt x="146" y="38"/>
                    </a:cubicBezTo>
                    <a:cubicBezTo>
                      <a:pt x="146" y="37"/>
                      <a:pt x="145" y="36"/>
                      <a:pt x="144" y="36"/>
                    </a:cubicBezTo>
                    <a:cubicBezTo>
                      <a:pt x="143" y="35"/>
                      <a:pt x="141" y="36"/>
                      <a:pt x="140" y="36"/>
                    </a:cubicBezTo>
                    <a:cubicBezTo>
                      <a:pt x="125" y="43"/>
                      <a:pt x="125" y="43"/>
                      <a:pt x="125" y="43"/>
                    </a:cubicBezTo>
                    <a:cubicBezTo>
                      <a:pt x="121" y="38"/>
                      <a:pt x="121" y="38"/>
                      <a:pt x="121" y="38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30" y="22"/>
                      <a:pt x="130" y="21"/>
                      <a:pt x="130" y="20"/>
                    </a:cubicBezTo>
                    <a:cubicBezTo>
                      <a:pt x="130" y="19"/>
                      <a:pt x="129" y="18"/>
                      <a:pt x="128" y="17"/>
                    </a:cubicBezTo>
                    <a:cubicBezTo>
                      <a:pt x="110" y="6"/>
                      <a:pt x="110" y="6"/>
                      <a:pt x="110" y="6"/>
                    </a:cubicBezTo>
                    <a:cubicBezTo>
                      <a:pt x="108" y="5"/>
                      <a:pt x="105" y="6"/>
                      <a:pt x="104" y="8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89" y="21"/>
                      <a:pt x="89" y="21"/>
                      <a:pt x="89" y="21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87" y="3"/>
                      <a:pt x="87" y="2"/>
                      <a:pt x="86" y="1"/>
                    </a:cubicBezTo>
                    <a:cubicBezTo>
                      <a:pt x="85" y="0"/>
                      <a:pt x="84" y="0"/>
                      <a:pt x="82" y="0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59" y="2"/>
                      <a:pt x="57" y="4"/>
                      <a:pt x="57" y="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0" y="11"/>
                      <a:pt x="37" y="11"/>
                      <a:pt x="36" y="13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9" y="27"/>
                      <a:pt x="18" y="28"/>
                      <a:pt x="18" y="29"/>
                    </a:cubicBezTo>
                    <a:cubicBezTo>
                      <a:pt x="18" y="31"/>
                      <a:pt x="19" y="32"/>
                      <a:pt x="19" y="33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7"/>
                      <a:pt x="8" y="47"/>
                      <a:pt x="7" y="48"/>
                    </a:cubicBezTo>
                    <a:cubicBezTo>
                      <a:pt x="6" y="48"/>
                      <a:pt x="5" y="49"/>
                      <a:pt x="5" y="50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0" y="72"/>
                      <a:pt x="1" y="73"/>
                      <a:pt x="1" y="74"/>
                    </a:cubicBezTo>
                    <a:cubicBezTo>
                      <a:pt x="2" y="75"/>
                      <a:pt x="3" y="76"/>
                      <a:pt x="4" y="76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1" y="86"/>
                      <a:pt x="21" y="86"/>
                      <a:pt x="21" y="86"/>
                    </a:cubicBezTo>
                    <a:cubicBezTo>
                      <a:pt x="5" y="93"/>
                      <a:pt x="5" y="93"/>
                      <a:pt x="5" y="93"/>
                    </a:cubicBezTo>
                    <a:cubicBezTo>
                      <a:pt x="3" y="94"/>
                      <a:pt x="2" y="97"/>
                      <a:pt x="3" y="99"/>
                    </a:cubicBezTo>
                    <a:cubicBezTo>
                      <a:pt x="11" y="118"/>
                      <a:pt x="11" y="118"/>
                      <a:pt x="11" y="118"/>
                    </a:cubicBezTo>
                    <a:cubicBezTo>
                      <a:pt x="12" y="119"/>
                      <a:pt x="13" y="120"/>
                      <a:pt x="14" y="121"/>
                    </a:cubicBezTo>
                    <a:cubicBezTo>
                      <a:pt x="15" y="121"/>
                      <a:pt x="16" y="121"/>
                      <a:pt x="17" y="121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7" y="119"/>
                      <a:pt x="37" y="119"/>
                      <a:pt x="37" y="119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27" y="136"/>
                      <a:pt x="27" y="138"/>
                      <a:pt x="29" y="140"/>
                    </a:cubicBezTo>
                    <a:cubicBezTo>
                      <a:pt x="48" y="150"/>
                      <a:pt x="48" y="150"/>
                      <a:pt x="48" y="150"/>
                    </a:cubicBezTo>
                    <a:cubicBezTo>
                      <a:pt x="49" y="151"/>
                      <a:pt x="50" y="151"/>
                      <a:pt x="51" y="151"/>
                    </a:cubicBezTo>
                    <a:cubicBezTo>
                      <a:pt x="52" y="150"/>
                      <a:pt x="53" y="150"/>
                      <a:pt x="54" y="149"/>
                    </a:cubicBezTo>
                    <a:cubicBezTo>
                      <a:pt x="62" y="134"/>
                      <a:pt x="62" y="134"/>
                      <a:pt x="62" y="134"/>
                    </a:cubicBezTo>
                    <a:cubicBezTo>
                      <a:pt x="69" y="136"/>
                      <a:pt x="69" y="136"/>
                      <a:pt x="69" y="136"/>
                    </a:cubicBezTo>
                    <a:cubicBezTo>
                      <a:pt x="70" y="153"/>
                      <a:pt x="70" y="153"/>
                      <a:pt x="70" y="153"/>
                    </a:cubicBezTo>
                    <a:cubicBezTo>
                      <a:pt x="70" y="154"/>
                      <a:pt x="71" y="155"/>
                      <a:pt x="72" y="156"/>
                    </a:cubicBezTo>
                    <a:cubicBezTo>
                      <a:pt x="72" y="156"/>
                      <a:pt x="73" y="157"/>
                      <a:pt x="73" y="157"/>
                    </a:cubicBezTo>
                    <a:cubicBezTo>
                      <a:pt x="74" y="157"/>
                      <a:pt x="74" y="157"/>
                      <a:pt x="75" y="157"/>
                    </a:cubicBezTo>
                    <a:cubicBezTo>
                      <a:pt x="96" y="155"/>
                      <a:pt x="96" y="155"/>
                      <a:pt x="96" y="155"/>
                    </a:cubicBezTo>
                    <a:cubicBezTo>
                      <a:pt x="97" y="155"/>
                      <a:pt x="98" y="154"/>
                      <a:pt x="99" y="153"/>
                    </a:cubicBezTo>
                    <a:cubicBezTo>
                      <a:pt x="100" y="152"/>
                      <a:pt x="100" y="151"/>
                      <a:pt x="100" y="150"/>
                    </a:cubicBezTo>
                    <a:cubicBezTo>
                      <a:pt x="98" y="133"/>
                      <a:pt x="98" y="133"/>
                      <a:pt x="98" y="133"/>
                    </a:cubicBezTo>
                    <a:cubicBezTo>
                      <a:pt x="104" y="131"/>
                      <a:pt x="104" y="131"/>
                      <a:pt x="104" y="131"/>
                    </a:cubicBezTo>
                    <a:cubicBezTo>
                      <a:pt x="116" y="144"/>
                      <a:pt x="116" y="144"/>
                      <a:pt x="116" y="144"/>
                    </a:cubicBezTo>
                    <a:cubicBezTo>
                      <a:pt x="116" y="144"/>
                      <a:pt x="117" y="145"/>
                      <a:pt x="119" y="145"/>
                    </a:cubicBezTo>
                    <a:cubicBezTo>
                      <a:pt x="120" y="145"/>
                      <a:pt x="121" y="145"/>
                      <a:pt x="122" y="144"/>
                    </a:cubicBezTo>
                    <a:cubicBezTo>
                      <a:pt x="138" y="130"/>
                      <a:pt x="138" y="130"/>
                      <a:pt x="138" y="130"/>
                    </a:cubicBezTo>
                    <a:cubicBezTo>
                      <a:pt x="138" y="129"/>
                      <a:pt x="139" y="128"/>
                      <a:pt x="139" y="127"/>
                    </a:cubicBezTo>
                    <a:cubicBezTo>
                      <a:pt x="139" y="126"/>
                      <a:pt x="139" y="125"/>
                      <a:pt x="138" y="124"/>
                    </a:cubicBezTo>
                    <a:cubicBezTo>
                      <a:pt x="127" y="111"/>
                      <a:pt x="127" y="111"/>
                      <a:pt x="127" y="111"/>
                    </a:cubicBezTo>
                    <a:cubicBezTo>
                      <a:pt x="130" y="106"/>
                      <a:pt x="130" y="106"/>
                      <a:pt x="130" y="106"/>
                    </a:cubicBezTo>
                    <a:cubicBezTo>
                      <a:pt x="147" y="109"/>
                      <a:pt x="147" y="109"/>
                      <a:pt x="147" y="109"/>
                    </a:cubicBezTo>
                    <a:cubicBezTo>
                      <a:pt x="148" y="110"/>
                      <a:pt x="149" y="109"/>
                      <a:pt x="150" y="109"/>
                    </a:cubicBezTo>
                    <a:cubicBezTo>
                      <a:pt x="151" y="108"/>
                      <a:pt x="152" y="107"/>
                      <a:pt x="152" y="106"/>
                    </a:cubicBezTo>
                    <a:cubicBezTo>
                      <a:pt x="157" y="86"/>
                      <a:pt x="157" y="86"/>
                      <a:pt x="157" y="86"/>
                    </a:cubicBezTo>
                    <a:cubicBezTo>
                      <a:pt x="157" y="84"/>
                      <a:pt x="157" y="83"/>
                      <a:pt x="156" y="82"/>
                    </a:cubicBezTo>
                    <a:close/>
                    <a:moveTo>
                      <a:pt x="99" y="83"/>
                    </a:moveTo>
                    <a:cubicBezTo>
                      <a:pt x="97" y="94"/>
                      <a:pt x="85" y="102"/>
                      <a:pt x="74" y="99"/>
                    </a:cubicBezTo>
                    <a:cubicBezTo>
                      <a:pt x="63" y="96"/>
                      <a:pt x="55" y="85"/>
                      <a:pt x="58" y="74"/>
                    </a:cubicBezTo>
                    <a:cubicBezTo>
                      <a:pt x="60" y="62"/>
                      <a:pt x="72" y="55"/>
                      <a:pt x="83" y="58"/>
                    </a:cubicBezTo>
                    <a:cubicBezTo>
                      <a:pt x="95" y="60"/>
                      <a:pt x="102" y="71"/>
                      <a:pt x="99" y="8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rgbClr val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4" name="Freeform 58"/>
              <p:cNvSpPr>
                <a:spLocks noEditPoints="1"/>
              </p:cNvSpPr>
              <p:nvPr/>
            </p:nvSpPr>
            <p:spPr bwMode="auto">
              <a:xfrm>
                <a:off x="14711363" y="1711325"/>
                <a:ext cx="211138" cy="211138"/>
              </a:xfrm>
              <a:custGeom>
                <a:avLst/>
                <a:gdLst/>
                <a:ahLst/>
                <a:cxnLst>
                  <a:cxn ang="0">
                    <a:pos x="98" y="87"/>
                  </a:cxn>
                  <a:cxn ang="0">
                    <a:pos x="92" y="74"/>
                  </a:cxn>
                  <a:cxn ang="0">
                    <a:pos x="106" y="76"/>
                  </a:cxn>
                  <a:cxn ang="0">
                    <a:pos x="111" y="60"/>
                  </a:cxn>
                  <a:cxn ang="0">
                    <a:pos x="108" y="56"/>
                  </a:cxn>
                  <a:cxn ang="0">
                    <a:pos x="96" y="49"/>
                  </a:cxn>
                  <a:cxn ang="0">
                    <a:pos x="109" y="43"/>
                  </a:cxn>
                  <a:cxn ang="0">
                    <a:pos x="103" y="27"/>
                  </a:cxn>
                  <a:cxn ang="0">
                    <a:pos x="88" y="30"/>
                  </a:cxn>
                  <a:cxn ang="0">
                    <a:pos x="91" y="16"/>
                  </a:cxn>
                  <a:cxn ang="0">
                    <a:pos x="89" y="12"/>
                  </a:cxn>
                  <a:cxn ang="0">
                    <a:pos x="72" y="6"/>
                  </a:cxn>
                  <a:cxn ang="0">
                    <a:pos x="62" y="15"/>
                  </a:cxn>
                  <a:cxn ang="0">
                    <a:pos x="57" y="0"/>
                  </a:cxn>
                  <a:cxn ang="0">
                    <a:pos x="40" y="3"/>
                  </a:cxn>
                  <a:cxn ang="0">
                    <a:pos x="41" y="17"/>
                  </a:cxn>
                  <a:cxn ang="0">
                    <a:pos x="29" y="10"/>
                  </a:cxn>
                  <a:cxn ang="0">
                    <a:pos x="24" y="10"/>
                  </a:cxn>
                  <a:cxn ang="0">
                    <a:pos x="12" y="22"/>
                  </a:cxn>
                  <a:cxn ang="0">
                    <a:pos x="21" y="33"/>
                  </a:cxn>
                  <a:cxn ang="0">
                    <a:pos x="7" y="34"/>
                  </a:cxn>
                  <a:cxn ang="0">
                    <a:pos x="0" y="51"/>
                  </a:cxn>
                  <a:cxn ang="0">
                    <a:pos x="3" y="55"/>
                  </a:cxn>
                  <a:cxn ang="0">
                    <a:pos x="15" y="62"/>
                  </a:cxn>
                  <a:cxn ang="0">
                    <a:pos x="2" y="71"/>
                  </a:cxn>
                  <a:cxn ang="0">
                    <a:pos x="10" y="86"/>
                  </a:cxn>
                  <a:cxn ang="0">
                    <a:pos x="23" y="81"/>
                  </a:cxn>
                  <a:cxn ang="0">
                    <a:pos x="20" y="95"/>
                  </a:cxn>
                  <a:cxn ang="0">
                    <a:pos x="21" y="99"/>
                  </a:cxn>
                  <a:cxn ang="0">
                    <a:pos x="34" y="107"/>
                  </a:cxn>
                  <a:cxn ang="0">
                    <a:pos x="39" y="106"/>
                  </a:cxn>
                  <a:cxn ang="0">
                    <a:pos x="49" y="97"/>
                  </a:cxn>
                  <a:cxn ang="0">
                    <a:pos x="51" y="111"/>
                  </a:cxn>
                  <a:cxn ang="0">
                    <a:pos x="69" y="110"/>
                  </a:cxn>
                  <a:cxn ang="0">
                    <a:pos x="71" y="106"/>
                  </a:cxn>
                  <a:cxn ang="0">
                    <a:pos x="74" y="93"/>
                  </a:cxn>
                  <a:cxn ang="0">
                    <a:pos x="84" y="102"/>
                  </a:cxn>
                  <a:cxn ang="0">
                    <a:pos x="98" y="92"/>
                  </a:cxn>
                  <a:cxn ang="0">
                    <a:pos x="66" y="67"/>
                  </a:cxn>
                  <a:cxn ang="0">
                    <a:pos x="45" y="45"/>
                  </a:cxn>
                  <a:cxn ang="0">
                    <a:pos x="66" y="67"/>
                  </a:cxn>
                </a:cxnLst>
                <a:rect l="0" t="0" r="r" b="b"/>
                <a:pathLst>
                  <a:path w="111" h="111">
                    <a:moveTo>
                      <a:pt x="99" y="89"/>
                    </a:moveTo>
                    <a:cubicBezTo>
                      <a:pt x="99" y="89"/>
                      <a:pt x="98" y="88"/>
                      <a:pt x="98" y="87"/>
                    </a:cubicBezTo>
                    <a:cubicBezTo>
                      <a:pt x="90" y="78"/>
                      <a:pt x="90" y="78"/>
                      <a:pt x="90" y="78"/>
                    </a:cubicBezTo>
                    <a:cubicBezTo>
                      <a:pt x="92" y="74"/>
                      <a:pt x="92" y="74"/>
                      <a:pt x="92" y="74"/>
                    </a:cubicBezTo>
                    <a:cubicBezTo>
                      <a:pt x="104" y="77"/>
                      <a:pt x="104" y="77"/>
                      <a:pt x="104" y="77"/>
                    </a:cubicBezTo>
                    <a:cubicBezTo>
                      <a:pt x="105" y="77"/>
                      <a:pt x="106" y="77"/>
                      <a:pt x="106" y="76"/>
                    </a:cubicBezTo>
                    <a:cubicBezTo>
                      <a:pt x="107" y="76"/>
                      <a:pt x="108" y="75"/>
                      <a:pt x="108" y="74"/>
                    </a:cubicBezTo>
                    <a:cubicBezTo>
                      <a:pt x="111" y="60"/>
                      <a:pt x="111" y="60"/>
                      <a:pt x="111" y="60"/>
                    </a:cubicBezTo>
                    <a:cubicBezTo>
                      <a:pt x="111" y="59"/>
                      <a:pt x="111" y="58"/>
                      <a:pt x="110" y="58"/>
                    </a:cubicBezTo>
                    <a:cubicBezTo>
                      <a:pt x="110" y="57"/>
                      <a:pt x="109" y="56"/>
                      <a:pt x="108" y="56"/>
                    </a:cubicBezTo>
                    <a:cubicBezTo>
                      <a:pt x="97" y="54"/>
                      <a:pt x="97" y="54"/>
                      <a:pt x="97" y="54"/>
                    </a:cubicBezTo>
                    <a:cubicBezTo>
                      <a:pt x="96" y="49"/>
                      <a:pt x="96" y="49"/>
                      <a:pt x="96" y="49"/>
                    </a:cubicBezTo>
                    <a:cubicBezTo>
                      <a:pt x="107" y="44"/>
                      <a:pt x="107" y="44"/>
                      <a:pt x="107" y="44"/>
                    </a:cubicBezTo>
                    <a:cubicBezTo>
                      <a:pt x="108" y="44"/>
                      <a:pt x="109" y="43"/>
                      <a:pt x="109" y="43"/>
                    </a:cubicBezTo>
                    <a:cubicBezTo>
                      <a:pt x="109" y="42"/>
                      <a:pt x="109" y="41"/>
                      <a:pt x="109" y="40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102" y="25"/>
                      <a:pt x="100" y="24"/>
                      <a:pt x="99" y="25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15"/>
                      <a:pt x="91" y="14"/>
                      <a:pt x="91" y="14"/>
                    </a:cubicBezTo>
                    <a:cubicBezTo>
                      <a:pt x="91" y="13"/>
                      <a:pt x="90" y="12"/>
                      <a:pt x="89" y="12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5" y="4"/>
                      <a:pt x="73" y="4"/>
                      <a:pt x="72" y="6"/>
                    </a:cubicBezTo>
                    <a:cubicBezTo>
                      <a:pt x="66" y="16"/>
                      <a:pt x="66" y="16"/>
                      <a:pt x="66" y="16"/>
                    </a:cubicBezTo>
                    <a:cubicBezTo>
                      <a:pt x="62" y="15"/>
                      <a:pt x="62" y="15"/>
                      <a:pt x="62" y="15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0" y="1"/>
                      <a:pt x="59" y="0"/>
                      <a:pt x="57" y="0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2"/>
                      <a:pt x="41" y="2"/>
                      <a:pt x="40" y="3"/>
                    </a:cubicBezTo>
                    <a:cubicBezTo>
                      <a:pt x="40" y="4"/>
                      <a:pt x="40" y="4"/>
                      <a:pt x="40" y="5"/>
                    </a:cubicBezTo>
                    <a:cubicBezTo>
                      <a:pt x="41" y="17"/>
                      <a:pt x="41" y="17"/>
                      <a:pt x="41" y="1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8" y="9"/>
                      <a:pt x="27" y="9"/>
                      <a:pt x="26" y="9"/>
                    </a:cubicBezTo>
                    <a:cubicBezTo>
                      <a:pt x="26" y="9"/>
                      <a:pt x="25" y="9"/>
                      <a:pt x="24" y="1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2" y="21"/>
                      <a:pt x="12" y="22"/>
                    </a:cubicBezTo>
                    <a:cubicBezTo>
                      <a:pt x="12" y="23"/>
                      <a:pt x="12" y="24"/>
                      <a:pt x="13" y="24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5" y="34"/>
                      <a:pt x="4" y="35"/>
                      <a:pt x="3" y="37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2"/>
                      <a:pt x="0" y="53"/>
                      <a:pt x="1" y="54"/>
                    </a:cubicBezTo>
                    <a:cubicBezTo>
                      <a:pt x="1" y="54"/>
                      <a:pt x="2" y="55"/>
                      <a:pt x="3" y="55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2" y="68"/>
                      <a:pt x="1" y="70"/>
                      <a:pt x="2" y="71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9" y="86"/>
                      <a:pt x="9" y="86"/>
                      <a:pt x="10" y="86"/>
                    </a:cubicBezTo>
                    <a:cubicBezTo>
                      <a:pt x="11" y="87"/>
                      <a:pt x="12" y="87"/>
                      <a:pt x="12" y="86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0" y="95"/>
                      <a:pt x="20" y="95"/>
                      <a:pt x="20" y="95"/>
                    </a:cubicBezTo>
                    <a:cubicBezTo>
                      <a:pt x="20" y="96"/>
                      <a:pt x="20" y="97"/>
                      <a:pt x="20" y="98"/>
                    </a:cubicBezTo>
                    <a:cubicBezTo>
                      <a:pt x="20" y="98"/>
                      <a:pt x="20" y="99"/>
                      <a:pt x="21" y="99"/>
                    </a:cubicBezTo>
                    <a:cubicBezTo>
                      <a:pt x="21" y="99"/>
                      <a:pt x="21" y="99"/>
                      <a:pt x="21" y="100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35" y="107"/>
                      <a:pt x="36" y="107"/>
                      <a:pt x="37" y="107"/>
                    </a:cubicBezTo>
                    <a:cubicBezTo>
                      <a:pt x="38" y="107"/>
                      <a:pt x="38" y="106"/>
                      <a:pt x="39" y="106"/>
                    </a:cubicBezTo>
                    <a:cubicBezTo>
                      <a:pt x="44" y="95"/>
                      <a:pt x="44" y="95"/>
                      <a:pt x="44" y="95"/>
                    </a:cubicBezTo>
                    <a:cubicBezTo>
                      <a:pt x="49" y="97"/>
                      <a:pt x="49" y="97"/>
                      <a:pt x="49" y="97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9"/>
                      <a:pt x="51" y="110"/>
                      <a:pt x="51" y="111"/>
                    </a:cubicBezTo>
                    <a:cubicBezTo>
                      <a:pt x="52" y="111"/>
                      <a:pt x="53" y="111"/>
                      <a:pt x="54" y="111"/>
                    </a:cubicBezTo>
                    <a:cubicBezTo>
                      <a:pt x="69" y="110"/>
                      <a:pt x="69" y="110"/>
                      <a:pt x="69" y="110"/>
                    </a:cubicBezTo>
                    <a:cubicBezTo>
                      <a:pt x="69" y="109"/>
                      <a:pt x="70" y="109"/>
                      <a:pt x="71" y="108"/>
                    </a:cubicBezTo>
                    <a:cubicBezTo>
                      <a:pt x="71" y="108"/>
                      <a:pt x="71" y="107"/>
                      <a:pt x="71" y="106"/>
                    </a:cubicBezTo>
                    <a:cubicBezTo>
                      <a:pt x="70" y="94"/>
                      <a:pt x="70" y="94"/>
                      <a:pt x="70" y="94"/>
                    </a:cubicBezTo>
                    <a:cubicBezTo>
                      <a:pt x="74" y="93"/>
                      <a:pt x="74" y="93"/>
                      <a:pt x="74" y="93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3" y="102"/>
                      <a:pt x="84" y="102"/>
                      <a:pt x="84" y="102"/>
                    </a:cubicBezTo>
                    <a:cubicBezTo>
                      <a:pt x="85" y="102"/>
                      <a:pt x="86" y="102"/>
                      <a:pt x="87" y="102"/>
                    </a:cubicBezTo>
                    <a:cubicBezTo>
                      <a:pt x="98" y="92"/>
                      <a:pt x="98" y="92"/>
                      <a:pt x="98" y="92"/>
                    </a:cubicBezTo>
                    <a:cubicBezTo>
                      <a:pt x="98" y="91"/>
                      <a:pt x="99" y="90"/>
                      <a:pt x="99" y="89"/>
                    </a:cubicBezTo>
                    <a:close/>
                    <a:moveTo>
                      <a:pt x="66" y="67"/>
                    </a:moveTo>
                    <a:cubicBezTo>
                      <a:pt x="59" y="72"/>
                      <a:pt x="50" y="72"/>
                      <a:pt x="44" y="66"/>
                    </a:cubicBezTo>
                    <a:cubicBezTo>
                      <a:pt x="39" y="60"/>
                      <a:pt x="39" y="50"/>
                      <a:pt x="45" y="45"/>
                    </a:cubicBezTo>
                    <a:cubicBezTo>
                      <a:pt x="51" y="39"/>
                      <a:pt x="61" y="39"/>
                      <a:pt x="67" y="46"/>
                    </a:cubicBezTo>
                    <a:cubicBezTo>
                      <a:pt x="72" y="52"/>
                      <a:pt x="72" y="61"/>
                      <a:pt x="66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rgbClr val="000000"/>
                  </a:solidFill>
                  <a:latin typeface="CiscoSansTT Light"/>
                  <a:cs typeface="CiscoSansTT Light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5117016" y="3164806"/>
            <a:ext cx="2787878" cy="465361"/>
            <a:chOff x="6820907" y="4002971"/>
            <a:chExt cx="3716193" cy="620481"/>
          </a:xfrm>
        </p:grpSpPr>
        <p:sp>
          <p:nvSpPr>
            <p:cNvPr id="56" name="Rectangle 55"/>
            <p:cNvSpPr/>
            <p:nvPr/>
          </p:nvSpPr>
          <p:spPr>
            <a:xfrm>
              <a:off x="7907768" y="4130851"/>
              <a:ext cx="2629332" cy="4924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Agility/Simplicity</a:t>
              </a:r>
            </a:p>
          </p:txBody>
        </p:sp>
        <p:sp>
          <p:nvSpPr>
            <p:cNvPr id="57" name="Freeform 11"/>
            <p:cNvSpPr>
              <a:spLocks noEditPoints="1"/>
            </p:cNvSpPr>
            <p:nvPr/>
          </p:nvSpPr>
          <p:spPr bwMode="auto">
            <a:xfrm>
              <a:off x="6820907" y="4002971"/>
              <a:ext cx="690534" cy="620481"/>
            </a:xfrm>
            <a:custGeom>
              <a:avLst/>
              <a:gdLst/>
              <a:ahLst/>
              <a:cxnLst>
                <a:cxn ang="0">
                  <a:pos x="187" y="206"/>
                </a:cxn>
                <a:cxn ang="0">
                  <a:pos x="173" y="160"/>
                </a:cxn>
                <a:cxn ang="0">
                  <a:pos x="149" y="172"/>
                </a:cxn>
                <a:cxn ang="0">
                  <a:pos x="179" y="210"/>
                </a:cxn>
                <a:cxn ang="0">
                  <a:pos x="149" y="172"/>
                </a:cxn>
                <a:cxn ang="0">
                  <a:pos x="130" y="220"/>
                </a:cxn>
                <a:cxn ang="0">
                  <a:pos x="140" y="174"/>
                </a:cxn>
                <a:cxn ang="0">
                  <a:pos x="182" y="153"/>
                </a:cxn>
                <a:cxn ang="0">
                  <a:pos x="211" y="188"/>
                </a:cxn>
                <a:cxn ang="0">
                  <a:pos x="225" y="172"/>
                </a:cxn>
                <a:cxn ang="0">
                  <a:pos x="182" y="153"/>
                </a:cxn>
                <a:cxn ang="0">
                  <a:pos x="53" y="184"/>
                </a:cxn>
                <a:cxn ang="0">
                  <a:pos x="67" y="197"/>
                </a:cxn>
                <a:cxn ang="0">
                  <a:pos x="91" y="158"/>
                </a:cxn>
                <a:cxn ang="0">
                  <a:pos x="114" y="171"/>
                </a:cxn>
                <a:cxn ang="0">
                  <a:pos x="121" y="219"/>
                </a:cxn>
                <a:cxn ang="0">
                  <a:pos x="114" y="171"/>
                </a:cxn>
                <a:cxn ang="0">
                  <a:pos x="27" y="135"/>
                </a:cxn>
                <a:cxn ang="0">
                  <a:pos x="73" y="131"/>
                </a:cxn>
                <a:cxn ang="0">
                  <a:pos x="77" y="140"/>
                </a:cxn>
                <a:cxn ang="0">
                  <a:pos x="47" y="177"/>
                </a:cxn>
                <a:cxn ang="0">
                  <a:pos x="77" y="140"/>
                </a:cxn>
                <a:cxn ang="0">
                  <a:pos x="230" y="164"/>
                </a:cxn>
                <a:cxn ang="0">
                  <a:pos x="194" y="131"/>
                </a:cxn>
                <a:cxn ang="0">
                  <a:pos x="194" y="87"/>
                </a:cxn>
                <a:cxn ang="0">
                  <a:pos x="231" y="58"/>
                </a:cxn>
                <a:cxn ang="0">
                  <a:pos x="194" y="87"/>
                </a:cxn>
                <a:cxn ang="0">
                  <a:pos x="128" y="0"/>
                </a:cxn>
                <a:cxn ang="0">
                  <a:pos x="120" y="47"/>
                </a:cxn>
                <a:cxn ang="0">
                  <a:pos x="143" y="46"/>
                </a:cxn>
                <a:cxn ang="0">
                  <a:pos x="137" y="0"/>
                </a:cxn>
                <a:cxn ang="0">
                  <a:pos x="143" y="46"/>
                </a:cxn>
                <a:cxn ang="0">
                  <a:pos x="241" y="136"/>
                </a:cxn>
                <a:cxn ang="0">
                  <a:pos x="198" y="114"/>
                </a:cxn>
                <a:cxn ang="0">
                  <a:pos x="159" y="50"/>
                </a:cxn>
                <a:cxn ang="0">
                  <a:pos x="165" y="4"/>
                </a:cxn>
                <a:cxn ang="0">
                  <a:pos x="159" y="50"/>
                </a:cxn>
                <a:cxn ang="0">
                  <a:pos x="25" y="126"/>
                </a:cxn>
                <a:cxn ang="0">
                  <a:pos x="70" y="107"/>
                </a:cxn>
                <a:cxn ang="0">
                  <a:pos x="94" y="110"/>
                </a:cxn>
                <a:cxn ang="0">
                  <a:pos x="0" y="95"/>
                </a:cxn>
                <a:cxn ang="0">
                  <a:pos x="185" y="71"/>
                </a:cxn>
                <a:cxn ang="0">
                  <a:pos x="214" y="34"/>
                </a:cxn>
                <a:cxn ang="0">
                  <a:pos x="185" y="71"/>
                </a:cxn>
                <a:cxn ang="0">
                  <a:pos x="99" y="164"/>
                </a:cxn>
                <a:cxn ang="0">
                  <a:pos x="92" y="212"/>
                </a:cxn>
                <a:cxn ang="0">
                  <a:pos x="198" y="104"/>
                </a:cxn>
                <a:cxn ang="0">
                  <a:pos x="241" y="85"/>
                </a:cxn>
                <a:cxn ang="0">
                  <a:pos x="198" y="104"/>
                </a:cxn>
                <a:cxn ang="0">
                  <a:pos x="191" y="16"/>
                </a:cxn>
                <a:cxn ang="0">
                  <a:pos x="173" y="59"/>
                </a:cxn>
              </a:cxnLst>
              <a:rect l="0" t="0" r="r" b="b"/>
              <a:pathLst>
                <a:path w="244" h="220">
                  <a:moveTo>
                    <a:pt x="166" y="165"/>
                  </a:moveTo>
                  <a:cubicBezTo>
                    <a:pt x="187" y="206"/>
                    <a:pt x="187" y="206"/>
                    <a:pt x="187" y="206"/>
                  </a:cubicBezTo>
                  <a:cubicBezTo>
                    <a:pt x="193" y="203"/>
                    <a:pt x="199" y="199"/>
                    <a:pt x="205" y="194"/>
                  </a:cubicBezTo>
                  <a:cubicBezTo>
                    <a:pt x="173" y="160"/>
                    <a:pt x="173" y="160"/>
                    <a:pt x="173" y="160"/>
                  </a:cubicBezTo>
                  <a:cubicBezTo>
                    <a:pt x="171" y="162"/>
                    <a:pt x="168" y="164"/>
                    <a:pt x="166" y="165"/>
                  </a:cubicBezTo>
                  <a:close/>
                  <a:moveTo>
                    <a:pt x="149" y="172"/>
                  </a:moveTo>
                  <a:cubicBezTo>
                    <a:pt x="159" y="217"/>
                    <a:pt x="159" y="217"/>
                    <a:pt x="159" y="217"/>
                  </a:cubicBezTo>
                  <a:cubicBezTo>
                    <a:pt x="166" y="215"/>
                    <a:pt x="173" y="213"/>
                    <a:pt x="179" y="210"/>
                  </a:cubicBezTo>
                  <a:cubicBezTo>
                    <a:pt x="157" y="169"/>
                    <a:pt x="157" y="169"/>
                    <a:pt x="157" y="169"/>
                  </a:cubicBezTo>
                  <a:cubicBezTo>
                    <a:pt x="155" y="170"/>
                    <a:pt x="152" y="171"/>
                    <a:pt x="149" y="172"/>
                  </a:cubicBezTo>
                  <a:close/>
                  <a:moveTo>
                    <a:pt x="131" y="174"/>
                  </a:moveTo>
                  <a:cubicBezTo>
                    <a:pt x="130" y="220"/>
                    <a:pt x="130" y="220"/>
                    <a:pt x="130" y="220"/>
                  </a:cubicBezTo>
                  <a:cubicBezTo>
                    <a:pt x="137" y="220"/>
                    <a:pt x="144" y="220"/>
                    <a:pt x="150" y="219"/>
                  </a:cubicBezTo>
                  <a:cubicBezTo>
                    <a:pt x="140" y="174"/>
                    <a:pt x="140" y="174"/>
                    <a:pt x="140" y="174"/>
                  </a:cubicBezTo>
                  <a:cubicBezTo>
                    <a:pt x="137" y="174"/>
                    <a:pt x="134" y="174"/>
                    <a:pt x="131" y="174"/>
                  </a:cubicBezTo>
                  <a:close/>
                  <a:moveTo>
                    <a:pt x="182" y="153"/>
                  </a:moveTo>
                  <a:cubicBezTo>
                    <a:pt x="181" y="153"/>
                    <a:pt x="180" y="154"/>
                    <a:pt x="180" y="154"/>
                  </a:cubicBezTo>
                  <a:cubicBezTo>
                    <a:pt x="211" y="188"/>
                    <a:pt x="211" y="188"/>
                    <a:pt x="211" y="188"/>
                  </a:cubicBezTo>
                  <a:cubicBezTo>
                    <a:pt x="213" y="186"/>
                    <a:pt x="214" y="185"/>
                    <a:pt x="216" y="183"/>
                  </a:cubicBezTo>
                  <a:cubicBezTo>
                    <a:pt x="219" y="180"/>
                    <a:pt x="222" y="176"/>
                    <a:pt x="225" y="172"/>
                  </a:cubicBezTo>
                  <a:cubicBezTo>
                    <a:pt x="186" y="147"/>
                    <a:pt x="186" y="147"/>
                    <a:pt x="186" y="147"/>
                  </a:cubicBezTo>
                  <a:cubicBezTo>
                    <a:pt x="184" y="149"/>
                    <a:pt x="183" y="151"/>
                    <a:pt x="182" y="153"/>
                  </a:cubicBezTo>
                  <a:close/>
                  <a:moveTo>
                    <a:pt x="86" y="153"/>
                  </a:moveTo>
                  <a:cubicBezTo>
                    <a:pt x="53" y="184"/>
                    <a:pt x="53" y="184"/>
                    <a:pt x="53" y="184"/>
                  </a:cubicBezTo>
                  <a:cubicBezTo>
                    <a:pt x="55" y="187"/>
                    <a:pt x="58" y="189"/>
                    <a:pt x="60" y="192"/>
                  </a:cubicBezTo>
                  <a:cubicBezTo>
                    <a:pt x="63" y="194"/>
                    <a:pt x="65" y="196"/>
                    <a:pt x="67" y="197"/>
                  </a:cubicBezTo>
                  <a:cubicBezTo>
                    <a:pt x="92" y="158"/>
                    <a:pt x="92" y="158"/>
                    <a:pt x="92" y="158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89" y="156"/>
                    <a:pt x="88" y="155"/>
                    <a:pt x="86" y="153"/>
                  </a:cubicBezTo>
                  <a:close/>
                  <a:moveTo>
                    <a:pt x="114" y="171"/>
                  </a:moveTo>
                  <a:cubicBezTo>
                    <a:pt x="101" y="215"/>
                    <a:pt x="101" y="215"/>
                    <a:pt x="101" y="215"/>
                  </a:cubicBezTo>
                  <a:cubicBezTo>
                    <a:pt x="108" y="217"/>
                    <a:pt x="114" y="218"/>
                    <a:pt x="121" y="219"/>
                  </a:cubicBezTo>
                  <a:cubicBezTo>
                    <a:pt x="122" y="173"/>
                    <a:pt x="122" y="173"/>
                    <a:pt x="122" y="173"/>
                  </a:cubicBezTo>
                  <a:cubicBezTo>
                    <a:pt x="120" y="172"/>
                    <a:pt x="117" y="172"/>
                    <a:pt x="114" y="171"/>
                  </a:cubicBezTo>
                  <a:close/>
                  <a:moveTo>
                    <a:pt x="71" y="125"/>
                  </a:moveTo>
                  <a:cubicBezTo>
                    <a:pt x="27" y="135"/>
                    <a:pt x="27" y="135"/>
                    <a:pt x="27" y="135"/>
                  </a:cubicBezTo>
                  <a:cubicBezTo>
                    <a:pt x="28" y="141"/>
                    <a:pt x="30" y="147"/>
                    <a:pt x="33" y="153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3" y="129"/>
                    <a:pt x="72" y="127"/>
                    <a:pt x="71" y="125"/>
                  </a:cubicBezTo>
                  <a:close/>
                  <a:moveTo>
                    <a:pt x="77" y="140"/>
                  </a:moveTo>
                  <a:cubicBezTo>
                    <a:pt x="37" y="161"/>
                    <a:pt x="37" y="161"/>
                    <a:pt x="37" y="161"/>
                  </a:cubicBezTo>
                  <a:cubicBezTo>
                    <a:pt x="39" y="167"/>
                    <a:pt x="43" y="172"/>
                    <a:pt x="47" y="177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79" y="144"/>
                    <a:pt x="78" y="142"/>
                    <a:pt x="77" y="140"/>
                  </a:cubicBezTo>
                  <a:close/>
                  <a:moveTo>
                    <a:pt x="191" y="140"/>
                  </a:moveTo>
                  <a:cubicBezTo>
                    <a:pt x="230" y="164"/>
                    <a:pt x="230" y="164"/>
                    <a:pt x="230" y="164"/>
                  </a:cubicBezTo>
                  <a:cubicBezTo>
                    <a:pt x="233" y="158"/>
                    <a:pt x="236" y="151"/>
                    <a:pt x="238" y="145"/>
                  </a:cubicBezTo>
                  <a:cubicBezTo>
                    <a:pt x="194" y="131"/>
                    <a:pt x="194" y="131"/>
                    <a:pt x="194" y="131"/>
                  </a:cubicBezTo>
                  <a:cubicBezTo>
                    <a:pt x="193" y="134"/>
                    <a:pt x="192" y="137"/>
                    <a:pt x="191" y="140"/>
                  </a:cubicBezTo>
                  <a:close/>
                  <a:moveTo>
                    <a:pt x="194" y="87"/>
                  </a:moveTo>
                  <a:cubicBezTo>
                    <a:pt x="239" y="76"/>
                    <a:pt x="239" y="76"/>
                    <a:pt x="239" y="76"/>
                  </a:cubicBezTo>
                  <a:cubicBezTo>
                    <a:pt x="237" y="70"/>
                    <a:pt x="234" y="64"/>
                    <a:pt x="231" y="58"/>
                  </a:cubicBezTo>
                  <a:cubicBezTo>
                    <a:pt x="190" y="79"/>
                    <a:pt x="190" y="79"/>
                    <a:pt x="190" y="79"/>
                  </a:cubicBezTo>
                  <a:cubicBezTo>
                    <a:pt x="192" y="82"/>
                    <a:pt x="193" y="84"/>
                    <a:pt x="194" y="87"/>
                  </a:cubicBezTo>
                  <a:close/>
                  <a:moveTo>
                    <a:pt x="126" y="46"/>
                  </a:moveTo>
                  <a:cubicBezTo>
                    <a:pt x="128" y="0"/>
                    <a:pt x="128" y="0"/>
                    <a:pt x="128" y="0"/>
                  </a:cubicBezTo>
                  <a:cubicBezTo>
                    <a:pt x="122" y="0"/>
                    <a:pt x="115" y="1"/>
                    <a:pt x="109" y="2"/>
                  </a:cubicBezTo>
                  <a:cubicBezTo>
                    <a:pt x="120" y="47"/>
                    <a:pt x="120" y="47"/>
                    <a:pt x="120" y="47"/>
                  </a:cubicBezTo>
                  <a:cubicBezTo>
                    <a:pt x="122" y="47"/>
                    <a:pt x="124" y="46"/>
                    <a:pt x="126" y="46"/>
                  </a:cubicBezTo>
                  <a:close/>
                  <a:moveTo>
                    <a:pt x="143" y="46"/>
                  </a:moveTo>
                  <a:cubicBezTo>
                    <a:pt x="156" y="2"/>
                    <a:pt x="156" y="2"/>
                    <a:pt x="156" y="2"/>
                  </a:cubicBezTo>
                  <a:cubicBezTo>
                    <a:pt x="150" y="1"/>
                    <a:pt x="143" y="0"/>
                    <a:pt x="137" y="0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8" y="46"/>
                    <a:pt x="140" y="46"/>
                    <a:pt x="143" y="46"/>
                  </a:cubicBezTo>
                  <a:close/>
                  <a:moveTo>
                    <a:pt x="197" y="122"/>
                  </a:moveTo>
                  <a:cubicBezTo>
                    <a:pt x="241" y="136"/>
                    <a:pt x="241" y="136"/>
                    <a:pt x="241" y="136"/>
                  </a:cubicBezTo>
                  <a:cubicBezTo>
                    <a:pt x="242" y="129"/>
                    <a:pt x="243" y="122"/>
                    <a:pt x="244" y="115"/>
                  </a:cubicBezTo>
                  <a:cubicBezTo>
                    <a:pt x="198" y="114"/>
                    <a:pt x="198" y="114"/>
                    <a:pt x="198" y="114"/>
                  </a:cubicBezTo>
                  <a:cubicBezTo>
                    <a:pt x="198" y="117"/>
                    <a:pt x="197" y="120"/>
                    <a:pt x="197" y="122"/>
                  </a:cubicBezTo>
                  <a:close/>
                  <a:moveTo>
                    <a:pt x="159" y="50"/>
                  </a:moveTo>
                  <a:cubicBezTo>
                    <a:pt x="183" y="11"/>
                    <a:pt x="183" y="11"/>
                    <a:pt x="183" y="11"/>
                  </a:cubicBezTo>
                  <a:cubicBezTo>
                    <a:pt x="177" y="8"/>
                    <a:pt x="171" y="6"/>
                    <a:pt x="165" y="4"/>
                  </a:cubicBezTo>
                  <a:cubicBezTo>
                    <a:pt x="152" y="48"/>
                    <a:pt x="152" y="48"/>
                    <a:pt x="152" y="48"/>
                  </a:cubicBezTo>
                  <a:cubicBezTo>
                    <a:pt x="154" y="49"/>
                    <a:pt x="156" y="50"/>
                    <a:pt x="159" y="50"/>
                  </a:cubicBezTo>
                  <a:close/>
                  <a:moveTo>
                    <a:pt x="24" y="99"/>
                  </a:moveTo>
                  <a:cubicBezTo>
                    <a:pt x="23" y="108"/>
                    <a:pt x="24" y="117"/>
                    <a:pt x="25" y="126"/>
                  </a:cubicBezTo>
                  <a:cubicBezTo>
                    <a:pt x="70" y="116"/>
                    <a:pt x="70" y="116"/>
                    <a:pt x="70" y="116"/>
                  </a:cubicBezTo>
                  <a:cubicBezTo>
                    <a:pt x="70" y="113"/>
                    <a:pt x="70" y="110"/>
                    <a:pt x="70" y="107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4" y="110"/>
                    <a:pt x="94" y="110"/>
                    <a:pt x="94" y="110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0" y="95"/>
                    <a:pt x="0" y="95"/>
                    <a:pt x="0" y="95"/>
                  </a:cubicBezTo>
                  <a:lnTo>
                    <a:pt x="24" y="99"/>
                  </a:lnTo>
                  <a:close/>
                  <a:moveTo>
                    <a:pt x="185" y="71"/>
                  </a:moveTo>
                  <a:cubicBezTo>
                    <a:pt x="226" y="50"/>
                    <a:pt x="226" y="50"/>
                    <a:pt x="226" y="50"/>
                  </a:cubicBezTo>
                  <a:cubicBezTo>
                    <a:pt x="222" y="44"/>
                    <a:pt x="218" y="39"/>
                    <a:pt x="214" y="34"/>
                  </a:cubicBezTo>
                  <a:cubicBezTo>
                    <a:pt x="180" y="65"/>
                    <a:pt x="180" y="65"/>
                    <a:pt x="180" y="65"/>
                  </a:cubicBezTo>
                  <a:cubicBezTo>
                    <a:pt x="182" y="67"/>
                    <a:pt x="184" y="69"/>
                    <a:pt x="185" y="71"/>
                  </a:cubicBezTo>
                  <a:close/>
                  <a:moveTo>
                    <a:pt x="106" y="168"/>
                  </a:moveTo>
                  <a:cubicBezTo>
                    <a:pt x="103" y="166"/>
                    <a:pt x="101" y="165"/>
                    <a:pt x="99" y="164"/>
                  </a:cubicBezTo>
                  <a:cubicBezTo>
                    <a:pt x="75" y="203"/>
                    <a:pt x="75" y="203"/>
                    <a:pt x="75" y="203"/>
                  </a:cubicBezTo>
                  <a:cubicBezTo>
                    <a:pt x="80" y="206"/>
                    <a:pt x="86" y="209"/>
                    <a:pt x="92" y="212"/>
                  </a:cubicBezTo>
                  <a:lnTo>
                    <a:pt x="106" y="168"/>
                  </a:lnTo>
                  <a:close/>
                  <a:moveTo>
                    <a:pt x="198" y="104"/>
                  </a:moveTo>
                  <a:cubicBezTo>
                    <a:pt x="244" y="106"/>
                    <a:pt x="244" y="106"/>
                    <a:pt x="244" y="106"/>
                  </a:cubicBezTo>
                  <a:cubicBezTo>
                    <a:pt x="244" y="99"/>
                    <a:pt x="243" y="92"/>
                    <a:pt x="241" y="85"/>
                  </a:cubicBezTo>
                  <a:cubicBezTo>
                    <a:pt x="196" y="96"/>
                    <a:pt x="196" y="96"/>
                    <a:pt x="196" y="96"/>
                  </a:cubicBezTo>
                  <a:cubicBezTo>
                    <a:pt x="197" y="99"/>
                    <a:pt x="197" y="101"/>
                    <a:pt x="198" y="104"/>
                  </a:cubicBezTo>
                  <a:close/>
                  <a:moveTo>
                    <a:pt x="207" y="27"/>
                  </a:moveTo>
                  <a:cubicBezTo>
                    <a:pt x="202" y="23"/>
                    <a:pt x="197" y="19"/>
                    <a:pt x="191" y="16"/>
                  </a:cubicBezTo>
                  <a:cubicBezTo>
                    <a:pt x="167" y="55"/>
                    <a:pt x="167" y="55"/>
                    <a:pt x="167" y="55"/>
                  </a:cubicBezTo>
                  <a:cubicBezTo>
                    <a:pt x="169" y="56"/>
                    <a:pt x="171" y="57"/>
                    <a:pt x="173" y="59"/>
                  </a:cubicBezTo>
                  <a:lnTo>
                    <a:pt x="207" y="27"/>
                  </a:lnTo>
                  <a:close/>
                </a:path>
              </a:pathLst>
            </a:custGeom>
            <a:solidFill>
              <a:srgbClr val="3D3F7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rgbClr val="000000"/>
                </a:solidFill>
                <a:latin typeface="CiscoSansTT Light"/>
                <a:cs typeface="CiscoSansTT Light"/>
              </a:endParaRPr>
            </a:p>
          </p:txBody>
        </p:sp>
      </p:grpSp>
      <p:sp>
        <p:nvSpPr>
          <p:cNvPr id="58" name="TextBox 57"/>
          <p:cNvSpPr txBox="1"/>
          <p:nvPr/>
        </p:nvSpPr>
        <p:spPr bwMode="auto">
          <a:xfrm>
            <a:off x="1737360" y="924561"/>
            <a:ext cx="1873327" cy="26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7341" tIns="28671" rIns="57341" bIns="28671" rtlCol="0" anchor="t">
            <a:spAutoFit/>
          </a:bodyPr>
          <a:lstStyle/>
          <a:p>
            <a:pPr defTabSz="914172">
              <a:lnSpc>
                <a:spcPct val="80000"/>
              </a:lnSpc>
              <a:spcBef>
                <a:spcPts val="800"/>
              </a:spcBef>
              <a:buClr>
                <a:schemeClr val="tx2"/>
              </a:buClr>
              <a:buSzPct val="90000"/>
            </a:pPr>
            <a:r>
              <a:rPr lang="en-US" sz="1600" dirty="0">
                <a:solidFill>
                  <a:schemeClr val="tx2"/>
                </a:solidFill>
                <a:latin typeface="CiscoSansTT Light"/>
                <a:cs typeface="CiscoSansTT Light"/>
              </a:rPr>
              <a:t>BUSINESS NEEDS</a:t>
            </a:r>
          </a:p>
        </p:txBody>
      </p:sp>
      <p:sp>
        <p:nvSpPr>
          <p:cNvPr id="59" name="TextBox 58"/>
          <p:cNvSpPr txBox="1"/>
          <p:nvPr/>
        </p:nvSpPr>
        <p:spPr bwMode="auto">
          <a:xfrm>
            <a:off x="6177281" y="924561"/>
            <a:ext cx="1940011" cy="26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57341" tIns="28671" rIns="57341" bIns="28671" rtlCol="0" anchor="t">
            <a:spAutoFit/>
          </a:bodyPr>
          <a:lstStyle/>
          <a:p>
            <a:pPr defTabSz="914172">
              <a:lnSpc>
                <a:spcPct val="80000"/>
              </a:lnSpc>
              <a:spcBef>
                <a:spcPts val="800"/>
              </a:spcBef>
              <a:buClr>
                <a:schemeClr val="tx2"/>
              </a:buClr>
              <a:buSzPct val="90000"/>
            </a:pPr>
            <a:r>
              <a:rPr lang="en-US" sz="1600" dirty="0">
                <a:solidFill>
                  <a:schemeClr val="tx2"/>
                </a:solidFill>
                <a:latin typeface="CiscoSansTT Light"/>
                <a:cs typeface="CiscoSansTT Light"/>
              </a:rPr>
              <a:t>IT REQUIREMENTS</a:t>
            </a:r>
          </a:p>
        </p:txBody>
      </p:sp>
    </p:spTree>
    <p:extLst>
      <p:ext uri="{BB962C8B-B14F-4D97-AF65-F5344CB8AC3E}">
        <p14:creationId xmlns:p14="http://schemas.microsoft.com/office/powerpoint/2010/main" val="5178443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Different Buyers Have Different Needs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962526" y="1073150"/>
            <a:ext cx="7109688" cy="795108"/>
            <a:chOff x="962526" y="1073150"/>
            <a:chExt cx="7109688" cy="795108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979330" y="1855212"/>
              <a:ext cx="7092884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2598730" y="1111128"/>
              <a:ext cx="420715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526">
                <a:lnSpc>
                  <a:spcPct val="90000"/>
                </a:lnSpc>
              </a:pPr>
              <a:r>
                <a:rPr lang="en-US" sz="2400" dirty="0" smtClean="0">
                  <a:solidFill>
                    <a:schemeClr val="accent6"/>
                  </a:solidFill>
                  <a:latin typeface="CiscoSansTT Light"/>
                  <a:cs typeface="CiscoSansTT Light"/>
                </a:rPr>
                <a:t>AN INTELLIGENT BRANCH</a:t>
              </a:r>
            </a:p>
            <a:p>
              <a:pPr algn="ctr" defTabSz="685526">
                <a:lnSpc>
                  <a:spcPct val="90000"/>
                </a:lnSpc>
              </a:pPr>
              <a:r>
                <a:rPr lang="en-US" sz="2400" dirty="0" smtClean="0">
                  <a:latin typeface="CiscoSansTT Light"/>
                  <a:cs typeface="CiscoSansTT Light"/>
                </a:rPr>
                <a:t>IS THE BRIDGE</a:t>
              </a:r>
              <a:endParaRPr lang="en-US" sz="2400" dirty="0">
                <a:latin typeface="CiscoSansTT Light"/>
                <a:cs typeface="CiscoSansTT Light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962526" y="1073150"/>
              <a:ext cx="7109688" cy="0"/>
            </a:xfrm>
            <a:prstGeom prst="line">
              <a:avLst/>
            </a:prstGeom>
            <a:ln>
              <a:solidFill>
                <a:schemeClr val="tx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7" name="Rectangle 6"/>
          <p:cNvSpPr/>
          <p:nvPr/>
        </p:nvSpPr>
        <p:spPr bwMode="white">
          <a:xfrm>
            <a:off x="0" y="4307758"/>
            <a:ext cx="9142413" cy="83574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iscoSansTT Light"/>
              <a:cs typeface="CiscoSansTT Light"/>
            </a:endParaRPr>
          </a:p>
        </p:txBody>
      </p:sp>
      <p:sp>
        <p:nvSpPr>
          <p:cNvPr id="8" name="Parallelogram 7"/>
          <p:cNvSpPr/>
          <p:nvPr/>
        </p:nvSpPr>
        <p:spPr>
          <a:xfrm>
            <a:off x="1777792" y="1891141"/>
            <a:ext cx="1803015" cy="417239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3" tIns="34280" rIns="137106" bIns="34280" rtlCol="0" anchor="ctr"/>
          <a:lstStyle/>
          <a:p>
            <a:pPr defTabSz="685526"/>
            <a:r>
              <a:rPr lang="en-US" spc="53" dirty="0">
                <a:solidFill>
                  <a:schemeClr val="accent6"/>
                </a:solidFill>
                <a:latin typeface="CiscoSansTT Light"/>
                <a:cs typeface="CiscoSansTT Light"/>
              </a:rPr>
              <a:t>LOB</a:t>
            </a:r>
            <a:endParaRPr lang="en-US" sz="1400" spc="53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556873" y="3592763"/>
            <a:ext cx="3930304" cy="998046"/>
            <a:chOff x="1970190" y="2774288"/>
            <a:chExt cx="4628535" cy="1175046"/>
          </a:xfrm>
        </p:grpSpPr>
        <p:cxnSp>
          <p:nvCxnSpPr>
            <p:cNvPr id="10" name="Straight Connector 9"/>
            <p:cNvCxnSpPr/>
            <p:nvPr/>
          </p:nvCxnSpPr>
          <p:spPr bwMode="auto">
            <a:xfrm flipH="1">
              <a:off x="2032324" y="3442053"/>
              <a:ext cx="503631" cy="1351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>
              <a:endCxn id="21" idx="1"/>
            </p:cNvCxnSpPr>
            <p:nvPr/>
          </p:nvCxnSpPr>
          <p:spPr bwMode="auto">
            <a:xfrm>
              <a:off x="2566417" y="3462083"/>
              <a:ext cx="206617" cy="153019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>
              <a:off x="2829856" y="3349833"/>
              <a:ext cx="170062" cy="8527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>
              <a:stCxn id="25" idx="7"/>
              <a:endCxn id="26" idx="3"/>
            </p:cNvCxnSpPr>
            <p:nvPr/>
          </p:nvCxnSpPr>
          <p:spPr bwMode="auto">
            <a:xfrm flipV="1">
              <a:off x="2462643" y="3474991"/>
              <a:ext cx="64396" cy="142483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25" idx="2"/>
            </p:cNvCxnSpPr>
            <p:nvPr/>
          </p:nvCxnSpPr>
          <p:spPr bwMode="auto">
            <a:xfrm flipH="1">
              <a:off x="1970190" y="3644415"/>
              <a:ext cx="427412" cy="20030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>
              <a:stCxn id="26" idx="0"/>
              <a:endCxn id="20" idx="4"/>
            </p:cNvCxnSpPr>
            <p:nvPr/>
          </p:nvCxnSpPr>
          <p:spPr bwMode="auto">
            <a:xfrm flipV="1">
              <a:off x="2553980" y="3219450"/>
              <a:ext cx="12717" cy="190500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>
              <a:stCxn id="27" idx="1"/>
              <a:endCxn id="20" idx="6"/>
            </p:cNvCxnSpPr>
            <p:nvPr/>
          </p:nvCxnSpPr>
          <p:spPr bwMode="auto">
            <a:xfrm flipH="1" flipV="1">
              <a:off x="2604797" y="3181350"/>
              <a:ext cx="192731" cy="129568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21" idx="0"/>
              <a:endCxn id="27" idx="4"/>
            </p:cNvCxnSpPr>
            <p:nvPr/>
          </p:nvCxnSpPr>
          <p:spPr bwMode="auto">
            <a:xfrm flipV="1">
              <a:off x="2799975" y="3375959"/>
              <a:ext cx="24494" cy="227984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22" idx="3"/>
              <a:endCxn id="27" idx="7"/>
            </p:cNvCxnSpPr>
            <p:nvPr/>
          </p:nvCxnSpPr>
          <p:spPr bwMode="auto">
            <a:xfrm flipH="1">
              <a:off x="2851410" y="3221122"/>
              <a:ext cx="207749" cy="89796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>
              <a:endCxn id="22" idx="6"/>
            </p:cNvCxnSpPr>
            <p:nvPr/>
          </p:nvCxnSpPr>
          <p:spPr bwMode="auto">
            <a:xfrm flipH="1" flipV="1">
              <a:off x="3124200" y="3194181"/>
              <a:ext cx="173503" cy="8386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Oval 19"/>
            <p:cNvSpPr/>
            <p:nvPr/>
          </p:nvSpPr>
          <p:spPr bwMode="auto">
            <a:xfrm>
              <a:off x="2528597" y="3143250"/>
              <a:ext cx="76200" cy="76200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2761875" y="3603943"/>
              <a:ext cx="76200" cy="76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3048000" y="3156081"/>
              <a:ext cx="76200" cy="76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3016135" y="3873134"/>
              <a:ext cx="76200" cy="76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2961818" y="3417047"/>
              <a:ext cx="76200" cy="76200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2397602" y="3606315"/>
              <a:ext cx="76200" cy="76200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2515880" y="3409950"/>
              <a:ext cx="76200" cy="76200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2786369" y="3299759"/>
              <a:ext cx="76200" cy="762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6286500" y="3194181"/>
              <a:ext cx="76200" cy="76200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5741014" y="3093328"/>
              <a:ext cx="76200" cy="76200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6090299" y="3527743"/>
              <a:ext cx="76200" cy="76200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854567" y="3752850"/>
              <a:ext cx="76200" cy="76200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918120" y="3335749"/>
              <a:ext cx="76200" cy="76200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6086557" y="3232281"/>
              <a:ext cx="76200" cy="76200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6324600" y="3694515"/>
              <a:ext cx="76200" cy="76200"/>
            </a:xfrm>
            <a:prstGeom prst="ellipse">
              <a:avLst/>
            </a:prstGeom>
            <a:solidFill>
              <a:srgbClr val="D9D9D9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algn="ctr" defTabSz="514061"/>
              <a:endParaRPr lang="en-US" sz="1400" dirty="0" err="1">
                <a:solidFill>
                  <a:prstClr val="white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cxnSp>
          <p:nvCxnSpPr>
            <p:cNvPr id="35" name="Straight Connector 34"/>
            <p:cNvCxnSpPr>
              <a:endCxn id="23" idx="1"/>
            </p:cNvCxnSpPr>
            <p:nvPr/>
          </p:nvCxnSpPr>
          <p:spPr bwMode="auto">
            <a:xfrm>
              <a:off x="2799610" y="3651625"/>
              <a:ext cx="227684" cy="232668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>
              <a:stCxn id="23" idx="7"/>
            </p:cNvCxnSpPr>
            <p:nvPr/>
          </p:nvCxnSpPr>
          <p:spPr bwMode="auto">
            <a:xfrm flipV="1">
              <a:off x="3081176" y="3790950"/>
              <a:ext cx="288357" cy="93343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/>
            <p:cNvCxnSpPr>
              <a:endCxn id="22" idx="0"/>
            </p:cNvCxnSpPr>
            <p:nvPr/>
          </p:nvCxnSpPr>
          <p:spPr bwMode="auto">
            <a:xfrm flipH="1">
              <a:off x="3086100" y="2775900"/>
              <a:ext cx="319002" cy="380181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>
              <a:stCxn id="24" idx="5"/>
            </p:cNvCxnSpPr>
            <p:nvPr/>
          </p:nvCxnSpPr>
          <p:spPr bwMode="auto">
            <a:xfrm>
              <a:off x="3026859" y="3482088"/>
              <a:ext cx="315298" cy="270762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>
              <a:stCxn id="26" idx="6"/>
              <a:endCxn id="24" idx="2"/>
            </p:cNvCxnSpPr>
            <p:nvPr/>
          </p:nvCxnSpPr>
          <p:spPr bwMode="auto">
            <a:xfrm>
              <a:off x="2592080" y="3448050"/>
              <a:ext cx="369738" cy="7097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V="1">
              <a:off x="2591177" y="2774288"/>
              <a:ext cx="753958" cy="395286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gradFill>
                <a:gsLst>
                  <a:gs pos="100000">
                    <a:schemeClr val="bg1">
                      <a:lumMod val="75000"/>
                      <a:alpha val="0"/>
                    </a:schemeClr>
                  </a:gs>
                  <a:gs pos="0">
                    <a:schemeClr val="bg1">
                      <a:lumMod val="75000"/>
                    </a:schemeClr>
                  </a:gs>
                </a:gsLst>
                <a:lin ang="5400000" scaled="1"/>
              </a:gra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>
              <a:stCxn id="28" idx="5"/>
            </p:cNvCxnSpPr>
            <p:nvPr/>
          </p:nvCxnSpPr>
          <p:spPr bwMode="auto">
            <a:xfrm>
              <a:off x="6351541" y="3259222"/>
              <a:ext cx="167590" cy="75893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/>
            <p:cNvCxnSpPr>
              <a:stCxn id="30" idx="6"/>
            </p:cNvCxnSpPr>
            <p:nvPr/>
          </p:nvCxnSpPr>
          <p:spPr bwMode="auto">
            <a:xfrm flipV="1">
              <a:off x="6166499" y="3504722"/>
              <a:ext cx="352632" cy="61121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/>
            <p:cNvCxnSpPr>
              <a:stCxn id="34" idx="7"/>
            </p:cNvCxnSpPr>
            <p:nvPr/>
          </p:nvCxnSpPr>
          <p:spPr bwMode="auto">
            <a:xfrm flipV="1">
              <a:off x="6389641" y="3559875"/>
              <a:ext cx="209084" cy="145799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75000"/>
                      <a:alpha val="0"/>
                    </a:schemeClr>
                  </a:gs>
                </a:gsLst>
                <a:lin ang="0" scaled="1"/>
                <a:tileRect/>
              </a:gra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/>
            <p:cNvCxnSpPr>
              <a:stCxn id="30" idx="0"/>
            </p:cNvCxnSpPr>
            <p:nvPr/>
          </p:nvCxnSpPr>
          <p:spPr bwMode="auto">
            <a:xfrm flipH="1" flipV="1">
              <a:off x="6120832" y="3275512"/>
              <a:ext cx="7567" cy="252231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>
              <a:endCxn id="33" idx="2"/>
            </p:cNvCxnSpPr>
            <p:nvPr/>
          </p:nvCxnSpPr>
          <p:spPr bwMode="auto">
            <a:xfrm>
              <a:off x="5610587" y="3266020"/>
              <a:ext cx="475970" cy="4361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/>
            <p:cNvCxnSpPr>
              <a:endCxn id="30" idx="2"/>
            </p:cNvCxnSpPr>
            <p:nvPr/>
          </p:nvCxnSpPr>
          <p:spPr bwMode="auto">
            <a:xfrm>
              <a:off x="5710652" y="3461164"/>
              <a:ext cx="379647" cy="104679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/>
            <p:cNvCxnSpPr>
              <a:stCxn id="31" idx="7"/>
              <a:endCxn id="30" idx="4"/>
            </p:cNvCxnSpPr>
            <p:nvPr/>
          </p:nvCxnSpPr>
          <p:spPr bwMode="auto">
            <a:xfrm flipV="1">
              <a:off x="5919608" y="3603943"/>
              <a:ext cx="208791" cy="160066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Straight Connector 47"/>
            <p:cNvCxnSpPr>
              <a:endCxn id="31" idx="2"/>
            </p:cNvCxnSpPr>
            <p:nvPr/>
          </p:nvCxnSpPr>
          <p:spPr bwMode="auto">
            <a:xfrm>
              <a:off x="5577369" y="3770715"/>
              <a:ext cx="277198" cy="20235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>
              <a:stCxn id="30" idx="5"/>
              <a:endCxn id="34" idx="2"/>
            </p:cNvCxnSpPr>
            <p:nvPr/>
          </p:nvCxnSpPr>
          <p:spPr bwMode="auto">
            <a:xfrm>
              <a:off x="6155340" y="3592784"/>
              <a:ext cx="169260" cy="139831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>
              <a:stCxn id="30" idx="7"/>
              <a:endCxn id="28" idx="4"/>
            </p:cNvCxnSpPr>
            <p:nvPr/>
          </p:nvCxnSpPr>
          <p:spPr bwMode="auto">
            <a:xfrm flipV="1">
              <a:off x="6155340" y="3270381"/>
              <a:ext cx="169260" cy="268521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>
              <a:endCxn id="28" idx="1"/>
            </p:cNvCxnSpPr>
            <p:nvPr/>
          </p:nvCxnSpPr>
          <p:spPr bwMode="auto">
            <a:xfrm>
              <a:off x="5791515" y="3130861"/>
              <a:ext cx="506144" cy="74479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/>
            <p:cNvCxnSpPr/>
            <p:nvPr/>
          </p:nvCxnSpPr>
          <p:spPr bwMode="auto">
            <a:xfrm flipV="1">
              <a:off x="5594315" y="3142063"/>
              <a:ext cx="184006" cy="104071"/>
            </a:xfrm>
            <a:prstGeom prst="line">
              <a:avLst/>
            </a:prstGeom>
            <a:solidFill>
              <a:srgbClr val="0183B7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3" name="Rectangle 52"/>
          <p:cNvSpPr/>
          <p:nvPr/>
        </p:nvSpPr>
        <p:spPr>
          <a:xfrm>
            <a:off x="5997208" y="2299977"/>
            <a:ext cx="1476392" cy="25581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3" tIns="34280" rIns="68553" bIns="34280" rtlCol="0" anchor="t"/>
          <a:lstStyle/>
          <a:p>
            <a:pPr defTabSz="685526">
              <a:lnSpc>
                <a:spcPct val="90000"/>
              </a:lnSpc>
              <a:spcAft>
                <a:spcPts val="1200"/>
              </a:spcAft>
            </a:pPr>
            <a:r>
              <a:rPr lang="en-US" sz="1400" dirty="0" smtClean="0">
                <a:solidFill>
                  <a:schemeClr val="tx1"/>
                </a:solidFill>
                <a:latin typeface="CiscoSansTT Light"/>
                <a:cs typeface="CiscoSansTT Light"/>
              </a:rPr>
              <a:t>WAN </a:t>
            </a:r>
            <a:r>
              <a:rPr lang="en-US" sz="1400" dirty="0">
                <a:solidFill>
                  <a:schemeClr val="tx1"/>
                </a:solidFill>
                <a:latin typeface="CiscoSansTT Light"/>
                <a:cs typeface="CiscoSansTT Light"/>
              </a:rPr>
              <a:t>Cost Reduction</a:t>
            </a:r>
          </a:p>
          <a:p>
            <a:pPr defTabSz="685526">
              <a:lnSpc>
                <a:spcPct val="90000"/>
              </a:lnSpc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CiscoSansTT Light"/>
                <a:cs typeface="CiscoSansTT Light"/>
              </a:rPr>
              <a:t>Application </a:t>
            </a:r>
            <a:r>
              <a:rPr lang="en-US" sz="1400" dirty="0" smtClean="0">
                <a:solidFill>
                  <a:schemeClr val="tx1"/>
                </a:solidFill>
                <a:latin typeface="CiscoSansTT Light"/>
                <a:cs typeface="CiscoSansTT Light"/>
              </a:rPr>
              <a:t>Visibility and Control</a:t>
            </a:r>
            <a:endParaRPr lang="en-US" sz="1400" dirty="0">
              <a:solidFill>
                <a:schemeClr val="tx1"/>
              </a:solidFill>
              <a:latin typeface="CiscoSansTT Light"/>
              <a:cs typeface="CiscoSansTT Light"/>
            </a:endParaRPr>
          </a:p>
          <a:p>
            <a:pPr defTabSz="685526">
              <a:lnSpc>
                <a:spcPct val="90000"/>
              </a:lnSpc>
              <a:spcAft>
                <a:spcPts val="1200"/>
              </a:spcAft>
            </a:pPr>
            <a:r>
              <a:rPr lang="en-US" sz="1400" dirty="0">
                <a:solidFill>
                  <a:schemeClr val="tx1"/>
                </a:solidFill>
                <a:latin typeface="CiscoSansTT Light"/>
                <a:cs typeface="CiscoSansTT Light"/>
              </a:rPr>
              <a:t>Simplification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925496" y="2299977"/>
            <a:ext cx="1651000" cy="223972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3" tIns="34280" rIns="68553" bIns="34280" rtlCol="0" anchor="t"/>
          <a:lstStyle/>
          <a:p>
            <a:pPr algn="l" defTabSz="685526">
              <a:lnSpc>
                <a:spcPct val="90000"/>
              </a:lnSpc>
              <a:spcAft>
                <a:spcPts val="1200"/>
              </a:spcAft>
              <a:buClr>
                <a:srgbClr val="130F65">
                  <a:lumMod val="60000"/>
                  <a:lumOff val="40000"/>
                </a:srgbClr>
              </a:buClr>
            </a:pPr>
            <a:r>
              <a:rPr lang="en-US" sz="1400" dirty="0" smtClean="0">
                <a:solidFill>
                  <a:schemeClr val="tx1"/>
                </a:solidFill>
                <a:latin typeface="CiscoSansTT Light"/>
                <a:cs typeface="CiscoSansTT Light"/>
              </a:rPr>
              <a:t>Personalized </a:t>
            </a:r>
            <a:r>
              <a:rPr lang="en-US" sz="1400" dirty="0">
                <a:solidFill>
                  <a:schemeClr val="tx1"/>
                </a:solidFill>
                <a:latin typeface="CiscoSansTT Light"/>
                <a:cs typeface="CiscoSansTT Light"/>
              </a:rPr>
              <a:t>Experience</a:t>
            </a:r>
          </a:p>
          <a:p>
            <a:pPr algn="l" defTabSz="685526">
              <a:lnSpc>
                <a:spcPct val="90000"/>
              </a:lnSpc>
              <a:spcAft>
                <a:spcPts val="1200"/>
              </a:spcAft>
              <a:buClr>
                <a:srgbClr val="130F65">
                  <a:lumMod val="60000"/>
                  <a:lumOff val="40000"/>
                </a:srgbClr>
              </a:buClr>
            </a:pPr>
            <a:r>
              <a:rPr lang="en-US" sz="1400" dirty="0">
                <a:solidFill>
                  <a:schemeClr val="tx1"/>
                </a:solidFill>
                <a:latin typeface="CiscoSansTT Light"/>
                <a:cs typeface="CiscoSansTT Light"/>
              </a:rPr>
              <a:t>Rich Content Delivery</a:t>
            </a:r>
          </a:p>
          <a:p>
            <a:pPr algn="l" defTabSz="685526">
              <a:lnSpc>
                <a:spcPct val="90000"/>
              </a:lnSpc>
              <a:spcAft>
                <a:spcPts val="1200"/>
              </a:spcAft>
              <a:buClr>
                <a:srgbClr val="130F65">
                  <a:lumMod val="60000"/>
                  <a:lumOff val="40000"/>
                </a:srgbClr>
              </a:buClr>
            </a:pPr>
            <a:r>
              <a:rPr lang="en-US" sz="1400" dirty="0">
                <a:solidFill>
                  <a:schemeClr val="tx1"/>
                </a:solidFill>
                <a:latin typeface="CiscoSansTT Light"/>
                <a:cs typeface="CiscoSansTT Light"/>
              </a:rPr>
              <a:t>Application </a:t>
            </a:r>
            <a:r>
              <a:rPr lang="en-US" sz="1400" dirty="0" smtClean="0">
                <a:solidFill>
                  <a:schemeClr val="tx1"/>
                </a:solidFill>
                <a:latin typeface="CiscoSansTT Light"/>
                <a:cs typeface="CiscoSansTT Light"/>
              </a:rPr>
              <a:t/>
            </a:r>
            <a:br>
              <a:rPr lang="en-US" sz="1400" dirty="0" smtClean="0">
                <a:solidFill>
                  <a:schemeClr val="tx1"/>
                </a:solidFill>
                <a:latin typeface="CiscoSansTT Light"/>
                <a:cs typeface="CiscoSansTT Light"/>
              </a:rPr>
            </a:br>
            <a:r>
              <a:rPr lang="en-US" sz="1400" dirty="0" smtClean="0">
                <a:solidFill>
                  <a:schemeClr val="tx1"/>
                </a:solidFill>
                <a:latin typeface="CiscoSansTT Light"/>
                <a:cs typeface="CiscoSansTT Light"/>
              </a:rPr>
              <a:t>Agility</a:t>
            </a:r>
            <a:endParaRPr lang="en-US" sz="1400" dirty="0">
              <a:solidFill>
                <a:schemeClr val="tx1"/>
              </a:solidFill>
              <a:latin typeface="CiscoSansTT Light"/>
              <a:cs typeface="CiscoSansTT Light"/>
            </a:endParaRPr>
          </a:p>
          <a:p>
            <a:pPr marL="214229" indent="-214229" algn="l" defTabSz="685526">
              <a:lnSpc>
                <a:spcPct val="90000"/>
              </a:lnSpc>
              <a:spcAft>
                <a:spcPts val="1200"/>
              </a:spcAft>
              <a:buClr>
                <a:srgbClr val="130F65">
                  <a:lumMod val="60000"/>
                  <a:lumOff val="40000"/>
                </a:srgbClr>
              </a:buClr>
              <a:buFont typeface="Wingdings" charset="2"/>
              <a:buChar char="ü"/>
            </a:pPr>
            <a:endParaRPr lang="en-US" sz="1400" dirty="0">
              <a:solidFill>
                <a:schemeClr val="tx1"/>
              </a:solidFill>
              <a:latin typeface="CiscoSansTT Light"/>
              <a:cs typeface="CiscoSansTT Light"/>
            </a:endParaRPr>
          </a:p>
        </p:txBody>
      </p:sp>
      <p:sp>
        <p:nvSpPr>
          <p:cNvPr id="55" name="Parallelogram 54"/>
          <p:cNvSpPr/>
          <p:nvPr/>
        </p:nvSpPr>
        <p:spPr>
          <a:xfrm>
            <a:off x="5860953" y="1891141"/>
            <a:ext cx="1720301" cy="417239"/>
          </a:xfrm>
          <a:prstGeom prst="parallelogram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53" tIns="34280" rIns="137106" bIns="34280" rtlCol="0" anchor="ctr"/>
          <a:lstStyle/>
          <a:p>
            <a:pPr defTabSz="685526"/>
            <a:r>
              <a:rPr lang="en-US" spc="53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IT</a:t>
            </a:r>
            <a:endParaRPr lang="en-US" sz="1400" spc="53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6058998" y="2802352"/>
            <a:ext cx="1877552" cy="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058998" y="3524350"/>
            <a:ext cx="1877552" cy="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979330" y="2802352"/>
            <a:ext cx="2292551" cy="513198"/>
            <a:chOff x="1388414" y="2802352"/>
            <a:chExt cx="1883467" cy="513198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394329" y="2802352"/>
              <a:ext cx="1877552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388414" y="3315550"/>
              <a:ext cx="1877552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" name="Picture 4" descr="woman"/>
          <p:cNvPicPr>
            <a:picLocks noChangeAspect="1" noChangeArrowheads="1"/>
          </p:cNvPicPr>
          <p:nvPr/>
        </p:nvPicPr>
        <p:blipFill rotWithShape="1">
          <a:blip r:embed="rId2" cstate="print"/>
          <a:srcRect r="5268"/>
          <a:stretch/>
        </p:blipFill>
        <p:spPr bwMode="auto">
          <a:xfrm flipH="1">
            <a:off x="-23150" y="1535016"/>
            <a:ext cx="2071658" cy="361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1" descr="HIK00512.png"/>
          <p:cNvPicPr>
            <a:picLocks noChangeAspect="1"/>
          </p:cNvPicPr>
          <p:nvPr/>
        </p:nvPicPr>
        <p:blipFill rotWithShape="1">
          <a:blip r:embed="rId3" cstate="print"/>
          <a:srcRect t="1" r="22076" b="38214"/>
          <a:stretch/>
        </p:blipFill>
        <p:spPr bwMode="auto">
          <a:xfrm>
            <a:off x="6678356" y="1524175"/>
            <a:ext cx="2473596" cy="362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3" name="Group 62"/>
          <p:cNvGrpSpPr/>
          <p:nvPr/>
        </p:nvGrpSpPr>
        <p:grpSpPr>
          <a:xfrm>
            <a:off x="3317297" y="2150796"/>
            <a:ext cx="2581338" cy="2581338"/>
            <a:chOff x="3628357" y="2276442"/>
            <a:chExt cx="2581338" cy="2581338"/>
          </a:xfrm>
        </p:grpSpPr>
        <p:sp>
          <p:nvSpPr>
            <p:cNvPr id="64" name="Oval 63"/>
            <p:cNvSpPr/>
            <p:nvPr/>
          </p:nvSpPr>
          <p:spPr>
            <a:xfrm>
              <a:off x="3628357" y="2276442"/>
              <a:ext cx="2581338" cy="2581338"/>
            </a:xfrm>
            <a:prstGeom prst="ellipse">
              <a:avLst/>
            </a:prstGeom>
            <a:solidFill>
              <a:schemeClr val="tx1">
                <a:alpha val="2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3716919" y="2365004"/>
              <a:ext cx="2404215" cy="24042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770" y="2404893"/>
            <a:ext cx="2358957" cy="22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159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Transform Your Business</a:t>
            </a:r>
            <a:br>
              <a:rPr lang="en-AU" dirty="0" smtClean="0"/>
            </a:br>
            <a:r>
              <a:rPr lang="en-AU" sz="2400" dirty="0" smtClean="0"/>
              <a:t>What if your WAN Could….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1063046"/>
            <a:ext cx="9144000" cy="4024397"/>
            <a:chOff x="0" y="863110"/>
            <a:chExt cx="9144000" cy="4024397"/>
          </a:xfrm>
        </p:grpSpPr>
        <p:pic>
          <p:nvPicPr>
            <p:cNvPr id="4" name="Picture 3"/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>
              <a:off x="4389120" y="1108904"/>
              <a:ext cx="341345" cy="353280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413535" y="1108904"/>
              <a:ext cx="341345" cy="3532808"/>
            </a:xfrm>
            <a:prstGeom prst="rect">
              <a:avLst/>
            </a:prstGeom>
            <a:noFill/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802655" y="1108904"/>
              <a:ext cx="341345" cy="353280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730467" y="863110"/>
              <a:ext cx="4083810" cy="4024397"/>
            </a:xfrm>
            <a:prstGeom prst="rect">
              <a:avLst/>
            </a:prstGeom>
            <a:gradFill>
              <a:gsLst>
                <a:gs pos="72000">
                  <a:schemeClr val="bg1">
                    <a:lumMod val="95000"/>
                  </a:schemeClr>
                </a:gs>
                <a:gs pos="9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44000">
                    <a:schemeClr val="accent5">
                      <a:lumMod val="40000"/>
                      <a:lumOff val="60000"/>
                    </a:schemeClr>
                  </a:gs>
                  <a:gs pos="71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8" name="Picture 7"/>
            <p:cNvPicPr>
              <a:picLocks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>
              <a:off x="0" y="1108904"/>
              <a:ext cx="341345" cy="3532808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341347" y="863110"/>
              <a:ext cx="4083810" cy="4024397"/>
            </a:xfrm>
            <a:prstGeom prst="rect">
              <a:avLst/>
            </a:prstGeom>
            <a:gradFill>
              <a:gsLst>
                <a:gs pos="72000">
                  <a:schemeClr val="bg1">
                    <a:lumMod val="95000"/>
                  </a:schemeClr>
                </a:gs>
                <a:gs pos="9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44000">
                    <a:schemeClr val="accent5">
                      <a:lumMod val="40000"/>
                      <a:lumOff val="60000"/>
                    </a:schemeClr>
                  </a:gs>
                  <a:gs pos="71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08734" y="1429885"/>
            <a:ext cx="8249188" cy="3290719"/>
            <a:chOff x="508732" y="1266260"/>
            <a:chExt cx="8249188" cy="3290719"/>
          </a:xfrm>
        </p:grpSpPr>
        <p:grpSp>
          <p:nvGrpSpPr>
            <p:cNvPr id="11" name="Group 10"/>
            <p:cNvGrpSpPr/>
            <p:nvPr/>
          </p:nvGrpSpPr>
          <p:grpSpPr>
            <a:xfrm>
              <a:off x="508732" y="1266260"/>
              <a:ext cx="8249188" cy="1500983"/>
              <a:chOff x="508732" y="991706"/>
              <a:chExt cx="8249188" cy="1500983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508732" y="991706"/>
                <a:ext cx="3749040" cy="1500983"/>
                <a:chOff x="508732" y="991706"/>
                <a:chExt cx="3749040" cy="1500983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548640" y="1655111"/>
                  <a:ext cx="3686420" cy="837578"/>
                  <a:chOff x="582284" y="1769411"/>
                  <a:chExt cx="3686420" cy="837578"/>
                </a:xfrm>
              </p:grpSpPr>
              <p:sp>
                <p:nvSpPr>
                  <p:cNvPr id="66" name="Pentagon 65"/>
                  <p:cNvSpPr/>
                  <p:nvPr/>
                </p:nvSpPr>
                <p:spPr>
                  <a:xfrm>
                    <a:off x="1227728" y="1925101"/>
                    <a:ext cx="2172264" cy="526199"/>
                  </a:xfrm>
                  <a:prstGeom prst="homePlate">
                    <a:avLst>
                      <a:gd name="adj" fmla="val 31058"/>
                    </a:avLst>
                  </a:prstGeom>
                  <a:gradFill>
                    <a:gsLst>
                      <a:gs pos="10000">
                        <a:schemeClr val="bg1">
                          <a:lumMod val="95000"/>
                        </a:schemeClr>
                      </a:gs>
                      <a:gs pos="0">
                        <a:schemeClr val="bg1">
                          <a:alpha val="0"/>
                        </a:schemeClr>
                      </a:gs>
                      <a:gs pos="70000">
                        <a:schemeClr val="tx2">
                          <a:alpha val="61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05840" tIns="34274" rIns="91440" bIns="34274" rtlCol="0" anchor="ctr"/>
                  <a:lstStyle/>
                  <a:p>
                    <a:r>
                      <a:rPr lang="en-US" sz="1600" b="1" dirty="0"/>
                      <a:t>Hours</a:t>
                    </a:r>
                  </a:p>
                </p:txBody>
              </p:sp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3399992" y="2051624"/>
                    <a:ext cx="868712" cy="273150"/>
                  </a:xfrm>
                  <a:prstGeom prst="rect">
                    <a:avLst/>
                  </a:prstGeom>
                  <a:noFill/>
                </p:spPr>
                <p:txBody>
                  <a:bodyPr wrap="square" lIns="57147" tIns="28574" rIns="57147" bIns="28574" rtlCol="0" anchor="ctr">
                    <a:spAutoFit/>
                  </a:bodyPr>
                  <a:lstStyle>
                    <a:defPPr>
                      <a:defRPr lang="en-US"/>
                    </a:defPPr>
                    <a:lvl1pPr>
                      <a:defRPr sz="1400" b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</a:defRPr>
                    </a:lvl1pPr>
                  </a:lstStyle>
                  <a:p>
                    <a:r>
                      <a:rPr lang="en-US" dirty="0" smtClean="0"/>
                      <a:t>Minutes</a:t>
                    </a:r>
                    <a:endParaRPr lang="en-US" dirty="0"/>
                  </a:p>
                </p:txBody>
              </p:sp>
              <p:grpSp>
                <p:nvGrpSpPr>
                  <p:cNvPr id="68" name="Group 67"/>
                  <p:cNvGrpSpPr/>
                  <p:nvPr/>
                </p:nvGrpSpPr>
                <p:grpSpPr>
                  <a:xfrm>
                    <a:off x="582284" y="1769411"/>
                    <a:ext cx="829536" cy="837578"/>
                    <a:chOff x="582284" y="1769411"/>
                    <a:chExt cx="829536" cy="837578"/>
                  </a:xfrm>
                </p:grpSpPr>
                <p:sp>
                  <p:nvSpPr>
                    <p:cNvPr id="69" name="Oval 26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82284" y="1769411"/>
                      <a:ext cx="829536" cy="837578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8FDCE2"/>
                        </a:gs>
                        <a:gs pos="100000">
                          <a:srgbClr val="28949C"/>
                        </a:gs>
                      </a:gsLst>
                      <a:lin ang="2700000" scaled="1"/>
                      <a:tileRect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50800" dist="12700" dir="5400000" algn="t" rotWithShape="0">
                        <a:prstClr val="black">
                          <a:alpha val="20000"/>
                        </a:prstClr>
                      </a:outerShdw>
                    </a:effectLst>
                  </p:spPr>
                  <p:txBody>
      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42721"/>
                      <a:endParaRPr lang="en-US" sz="1400" kern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grpSp>
                  <p:nvGrpSpPr>
                    <p:cNvPr id="70" name="Group 69"/>
                    <p:cNvGrpSpPr/>
                    <p:nvPr/>
                  </p:nvGrpSpPr>
                  <p:grpSpPr>
                    <a:xfrm>
                      <a:off x="636752" y="1909387"/>
                      <a:ext cx="720600" cy="557626"/>
                      <a:chOff x="4876800" y="456199"/>
                      <a:chExt cx="660401" cy="511175"/>
                    </a:xfrm>
                    <a:effectLst/>
                  </p:grpSpPr>
                  <p:sp>
                    <p:nvSpPr>
                      <p:cNvPr id="71" name="Freeform 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22851" y="643524"/>
                        <a:ext cx="76200" cy="746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8" y="18"/>
                          </a:cxn>
                          <a:cxn ang="0">
                            <a:pos x="18" y="47"/>
                          </a:cxn>
                          <a:cxn ang="0">
                            <a:pos x="0" y="30"/>
                          </a:cxn>
                          <a:cxn ang="0">
                            <a:pos x="31" y="0"/>
                          </a:cxn>
                          <a:cxn ang="0">
                            <a:pos x="48" y="18"/>
                          </a:cxn>
                        </a:cxnLst>
                        <a:rect l="0" t="0" r="r" b="b"/>
                        <a:pathLst>
                          <a:path w="48" h="47">
                            <a:moveTo>
                              <a:pt x="48" y="18"/>
                            </a:moveTo>
                            <a:lnTo>
                              <a:pt x="18" y="47"/>
                            </a:lnTo>
                            <a:lnTo>
                              <a:pt x="0" y="30"/>
                            </a:lnTo>
                            <a:lnTo>
                              <a:pt x="31" y="0"/>
                            </a:lnTo>
                            <a:lnTo>
                              <a:pt x="48" y="18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2" name="Freeform 6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5026026" y="456199"/>
                        <a:ext cx="246063" cy="24606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7" y="0"/>
                          </a:cxn>
                          <a:cxn ang="0">
                            <a:pos x="0" y="107"/>
                          </a:cxn>
                          <a:cxn ang="0">
                            <a:pos x="107" y="214"/>
                          </a:cxn>
                          <a:cxn ang="0">
                            <a:pos x="214" y="107"/>
                          </a:cxn>
                          <a:cxn ang="0">
                            <a:pos x="107" y="0"/>
                          </a:cxn>
                          <a:cxn ang="0">
                            <a:pos x="107" y="184"/>
                          </a:cxn>
                          <a:cxn ang="0">
                            <a:pos x="31" y="107"/>
                          </a:cxn>
                          <a:cxn ang="0">
                            <a:pos x="107" y="31"/>
                          </a:cxn>
                          <a:cxn ang="0">
                            <a:pos x="184" y="107"/>
                          </a:cxn>
                          <a:cxn ang="0">
                            <a:pos x="107" y="184"/>
                          </a:cxn>
                        </a:cxnLst>
                        <a:rect l="0" t="0" r="r" b="b"/>
                        <a:pathLst>
                          <a:path w="214" h="214">
                            <a:moveTo>
                              <a:pt x="107" y="0"/>
                            </a:moveTo>
                            <a:cubicBezTo>
                              <a:pt x="48" y="0"/>
                              <a:pt x="0" y="48"/>
                              <a:pt x="0" y="107"/>
                            </a:cubicBezTo>
                            <a:cubicBezTo>
                              <a:pt x="0" y="166"/>
                              <a:pt x="48" y="214"/>
                              <a:pt x="107" y="214"/>
                            </a:cubicBezTo>
                            <a:cubicBezTo>
                              <a:pt x="166" y="214"/>
                              <a:pt x="214" y="166"/>
                              <a:pt x="214" y="107"/>
                            </a:cubicBezTo>
                            <a:cubicBezTo>
                              <a:pt x="214" y="48"/>
                              <a:pt x="166" y="0"/>
                              <a:pt x="107" y="0"/>
                            </a:cubicBezTo>
                            <a:close/>
                            <a:moveTo>
                              <a:pt x="107" y="184"/>
                            </a:moveTo>
                            <a:cubicBezTo>
                              <a:pt x="65" y="184"/>
                              <a:pt x="31" y="149"/>
                              <a:pt x="31" y="107"/>
                            </a:cubicBezTo>
                            <a:cubicBezTo>
                              <a:pt x="31" y="65"/>
                              <a:pt x="65" y="31"/>
                              <a:pt x="107" y="31"/>
                            </a:cubicBezTo>
                            <a:cubicBezTo>
                              <a:pt x="149" y="31"/>
                              <a:pt x="184" y="65"/>
                              <a:pt x="184" y="107"/>
                            </a:cubicBezTo>
                            <a:cubicBezTo>
                              <a:pt x="184" y="149"/>
                              <a:pt x="149" y="184"/>
                              <a:pt x="107" y="184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3" name="Freeform 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73651" y="506999"/>
                        <a:ext cx="88900" cy="873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2" y="0"/>
                          </a:cxn>
                          <a:cxn ang="0">
                            <a:pos x="72" y="0"/>
                          </a:cxn>
                          <a:cxn ang="0">
                            <a:pos x="0" y="71"/>
                          </a:cxn>
                          <a:cxn ang="0">
                            <a:pos x="0" y="71"/>
                          </a:cxn>
                          <a:cxn ang="0">
                            <a:pos x="0" y="71"/>
                          </a:cxn>
                          <a:cxn ang="0">
                            <a:pos x="0" y="71"/>
                          </a:cxn>
                          <a:cxn ang="0">
                            <a:pos x="0" y="71"/>
                          </a:cxn>
                          <a:cxn ang="0">
                            <a:pos x="6" y="77"/>
                          </a:cxn>
                          <a:cxn ang="0">
                            <a:pos x="11" y="71"/>
                          </a:cxn>
                          <a:cxn ang="0">
                            <a:pos x="12" y="71"/>
                          </a:cxn>
                          <a:cxn ang="0">
                            <a:pos x="72" y="11"/>
                          </a:cxn>
                          <a:cxn ang="0">
                            <a:pos x="72" y="11"/>
                          </a:cxn>
                          <a:cxn ang="0">
                            <a:pos x="77" y="6"/>
                          </a:cxn>
                          <a:cxn ang="0">
                            <a:pos x="72" y="0"/>
                          </a:cxn>
                        </a:cxnLst>
                        <a:rect l="0" t="0" r="r" b="b"/>
                        <a:pathLst>
                          <a:path w="77" h="77">
                            <a:moveTo>
                              <a:pt x="72" y="0"/>
                            </a:moveTo>
                            <a:cubicBezTo>
                              <a:pt x="72" y="0"/>
                              <a:pt x="72" y="0"/>
                              <a:pt x="72" y="0"/>
                            </a:cubicBezTo>
                            <a:cubicBezTo>
                              <a:pt x="33" y="2"/>
                              <a:pt x="3" y="33"/>
                              <a:pt x="0" y="71"/>
                            </a:cubicBezTo>
                            <a:cubicBezTo>
                              <a:pt x="0" y="71"/>
                              <a:pt x="0" y="71"/>
                              <a:pt x="0" y="71"/>
                            </a:cubicBezTo>
                            <a:cubicBezTo>
                              <a:pt x="0" y="71"/>
                              <a:pt x="0" y="71"/>
                              <a:pt x="0" y="71"/>
                            </a:cubicBezTo>
                            <a:cubicBezTo>
                              <a:pt x="0" y="71"/>
                              <a:pt x="0" y="71"/>
                              <a:pt x="0" y="71"/>
                            </a:cubicBezTo>
                            <a:cubicBezTo>
                              <a:pt x="0" y="71"/>
                              <a:pt x="0" y="71"/>
                              <a:pt x="0" y="71"/>
                            </a:cubicBezTo>
                            <a:cubicBezTo>
                              <a:pt x="0" y="74"/>
                              <a:pt x="3" y="77"/>
                              <a:pt x="6" y="77"/>
                            </a:cubicBezTo>
                            <a:cubicBezTo>
                              <a:pt x="9" y="77"/>
                              <a:pt x="11" y="74"/>
                              <a:pt x="11" y="71"/>
                            </a:cubicBezTo>
                            <a:cubicBezTo>
                              <a:pt x="12" y="71"/>
                              <a:pt x="12" y="71"/>
                              <a:pt x="12" y="71"/>
                            </a:cubicBezTo>
                            <a:cubicBezTo>
                              <a:pt x="14" y="39"/>
                              <a:pt x="40" y="14"/>
                              <a:pt x="72" y="11"/>
                            </a:cubicBezTo>
                            <a:cubicBezTo>
                              <a:pt x="72" y="11"/>
                              <a:pt x="72" y="11"/>
                              <a:pt x="72" y="11"/>
                            </a:cubicBezTo>
                            <a:cubicBezTo>
                              <a:pt x="75" y="11"/>
                              <a:pt x="77" y="9"/>
                              <a:pt x="77" y="6"/>
                            </a:cubicBezTo>
                            <a:cubicBezTo>
                              <a:pt x="77" y="3"/>
                              <a:pt x="75" y="0"/>
                              <a:pt x="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4" name="Freeform 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76800" y="691149"/>
                        <a:ext cx="171450" cy="1714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7" y="0"/>
                          </a:cxn>
                          <a:cxn ang="0">
                            <a:pos x="12" y="92"/>
                          </a:cxn>
                          <a:cxn ang="0">
                            <a:pos x="12" y="135"/>
                          </a:cxn>
                          <a:cxn ang="0">
                            <a:pos x="55" y="136"/>
                          </a:cxn>
                          <a:cxn ang="0">
                            <a:pos x="150" y="44"/>
                          </a:cxn>
                          <a:cxn ang="0">
                            <a:pos x="107" y="0"/>
                          </a:cxn>
                        </a:cxnLst>
                        <a:rect l="0" t="0" r="r" b="b"/>
                        <a:pathLst>
                          <a:path w="150" h="148">
                            <a:moveTo>
                              <a:pt x="107" y="0"/>
                            </a:moveTo>
                            <a:cubicBezTo>
                              <a:pt x="12" y="92"/>
                              <a:pt x="12" y="92"/>
                              <a:pt x="12" y="92"/>
                            </a:cubicBezTo>
                            <a:cubicBezTo>
                              <a:pt x="0" y="104"/>
                              <a:pt x="0" y="123"/>
                              <a:pt x="12" y="135"/>
                            </a:cubicBezTo>
                            <a:cubicBezTo>
                              <a:pt x="23" y="147"/>
                              <a:pt x="43" y="148"/>
                              <a:pt x="55" y="136"/>
                            </a:cubicBezTo>
                            <a:cubicBezTo>
                              <a:pt x="150" y="44"/>
                              <a:pt x="150" y="44"/>
                              <a:pt x="150" y="44"/>
                            </a:cubicBezTo>
                            <a:lnTo>
                              <a:pt x="107" y="0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5" name="Freeform 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3351" y="694324"/>
                        <a:ext cx="22225" cy="396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4" y="4"/>
                          </a:cxn>
                          <a:cxn ang="0">
                            <a:pos x="10" y="6"/>
                          </a:cxn>
                          <a:cxn ang="0">
                            <a:pos x="9" y="7"/>
                          </a:cxn>
                          <a:cxn ang="0">
                            <a:pos x="6" y="9"/>
                          </a:cxn>
                          <a:cxn ang="0">
                            <a:pos x="4" y="10"/>
                          </a:cxn>
                          <a:cxn ang="0">
                            <a:pos x="3" y="10"/>
                          </a:cxn>
                          <a:cxn ang="0">
                            <a:pos x="0" y="35"/>
                          </a:cxn>
                          <a:cxn ang="0">
                            <a:pos x="13" y="35"/>
                          </a:cxn>
                          <a:cxn ang="0">
                            <a:pos x="18" y="0"/>
                          </a:cxn>
                          <a:cxn ang="0">
                            <a:pos x="15" y="2"/>
                          </a:cxn>
                          <a:cxn ang="0">
                            <a:pos x="14" y="4"/>
                          </a:cxn>
                        </a:cxnLst>
                        <a:rect l="0" t="0" r="r" b="b"/>
                        <a:pathLst>
                          <a:path w="18" h="35">
                            <a:moveTo>
                              <a:pt x="14" y="4"/>
                            </a:moveTo>
                            <a:cubicBezTo>
                              <a:pt x="13" y="5"/>
                              <a:pt x="12" y="5"/>
                              <a:pt x="10" y="6"/>
                            </a:cubicBezTo>
                            <a:cubicBezTo>
                              <a:pt x="10" y="6"/>
                              <a:pt x="10" y="7"/>
                              <a:pt x="9" y="7"/>
                            </a:cubicBezTo>
                            <a:cubicBezTo>
                              <a:pt x="8" y="8"/>
                              <a:pt x="7" y="8"/>
                              <a:pt x="6" y="9"/>
                            </a:cubicBezTo>
                            <a:cubicBezTo>
                              <a:pt x="5" y="9"/>
                              <a:pt x="5" y="10"/>
                              <a:pt x="4" y="10"/>
                            </a:cubicBezTo>
                            <a:cubicBezTo>
                              <a:pt x="4" y="10"/>
                              <a:pt x="3" y="9"/>
                              <a:pt x="3" y="10"/>
                            </a:cubicBezTo>
                            <a:cubicBezTo>
                              <a:pt x="2" y="18"/>
                              <a:pt x="1" y="27"/>
                              <a:pt x="0" y="35"/>
                            </a:cubicBezTo>
                            <a:cubicBezTo>
                              <a:pt x="13" y="35"/>
                              <a:pt x="13" y="35"/>
                              <a:pt x="13" y="35"/>
                            </a:cubicBezTo>
                            <a:cubicBezTo>
                              <a:pt x="14" y="23"/>
                              <a:pt x="15" y="12"/>
                              <a:pt x="18" y="0"/>
                            </a:cubicBezTo>
                            <a:cubicBezTo>
                              <a:pt x="17" y="1"/>
                              <a:pt x="16" y="2"/>
                              <a:pt x="15" y="2"/>
                            </a:cubicBezTo>
                            <a:cubicBezTo>
                              <a:pt x="15" y="3"/>
                              <a:pt x="14" y="3"/>
                              <a:pt x="14" y="4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6" name="Freeform 1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6051" y="824499"/>
                        <a:ext cx="47625" cy="873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1" y="76"/>
                          </a:cxn>
                          <a:cxn ang="0">
                            <a:pos x="41" y="55"/>
                          </a:cxn>
                          <a:cxn ang="0">
                            <a:pos x="12" y="0"/>
                          </a:cxn>
                          <a:cxn ang="0">
                            <a:pos x="0" y="5"/>
                          </a:cxn>
                          <a:cxn ang="0">
                            <a:pos x="41" y="76"/>
                          </a:cxn>
                        </a:cxnLst>
                        <a:rect l="0" t="0" r="r" b="b"/>
                        <a:pathLst>
                          <a:path w="41" h="76">
                            <a:moveTo>
                              <a:pt x="41" y="76"/>
                            </a:moveTo>
                            <a:cubicBezTo>
                              <a:pt x="41" y="55"/>
                              <a:pt x="41" y="55"/>
                              <a:pt x="41" y="55"/>
                            </a:cubicBezTo>
                            <a:cubicBezTo>
                              <a:pt x="29" y="39"/>
                              <a:pt x="19" y="20"/>
                              <a:pt x="12" y="0"/>
                            </a:cubicBezTo>
                            <a:cubicBezTo>
                              <a:pt x="8" y="1"/>
                              <a:pt x="4" y="3"/>
                              <a:pt x="0" y="5"/>
                            </a:cubicBezTo>
                            <a:cubicBezTo>
                              <a:pt x="9" y="33"/>
                              <a:pt x="25" y="57"/>
                              <a:pt x="41" y="76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7" name="Freeform 1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3351" y="753061"/>
                        <a:ext cx="23813" cy="603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8" y="53"/>
                          </a:cxn>
                          <a:cxn ang="0">
                            <a:pos x="20" y="47"/>
                          </a:cxn>
                          <a:cxn ang="0">
                            <a:pos x="13" y="0"/>
                          </a:cxn>
                          <a:cxn ang="0">
                            <a:pos x="0" y="0"/>
                          </a:cxn>
                          <a:cxn ang="0">
                            <a:pos x="8" y="53"/>
                          </a:cxn>
                        </a:cxnLst>
                        <a:rect l="0" t="0" r="r" b="b"/>
                        <a:pathLst>
                          <a:path w="20" h="53">
                            <a:moveTo>
                              <a:pt x="8" y="53"/>
                            </a:moveTo>
                            <a:cubicBezTo>
                              <a:pt x="12" y="51"/>
                              <a:pt x="16" y="49"/>
                              <a:pt x="20" y="47"/>
                            </a:cubicBezTo>
                            <a:cubicBezTo>
                              <a:pt x="16" y="32"/>
                              <a:pt x="14" y="16"/>
                              <a:pt x="13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1" y="20"/>
                              <a:pt x="4" y="36"/>
                              <a:pt x="8" y="53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8" name="Freeform 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56226" y="578436"/>
                        <a:ext cx="47625" cy="873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22"/>
                          </a:cxn>
                          <a:cxn ang="0">
                            <a:pos x="28" y="77"/>
                          </a:cxn>
                          <a:cxn ang="0">
                            <a:pos x="41" y="71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41" h="77">
                            <a:moveTo>
                              <a:pt x="0" y="0"/>
                            </a:moveTo>
                            <a:cubicBezTo>
                              <a:pt x="0" y="22"/>
                              <a:pt x="0" y="22"/>
                              <a:pt x="0" y="22"/>
                            </a:cubicBezTo>
                            <a:cubicBezTo>
                              <a:pt x="12" y="38"/>
                              <a:pt x="21" y="56"/>
                              <a:pt x="28" y="77"/>
                            </a:cubicBezTo>
                            <a:cubicBezTo>
                              <a:pt x="32" y="75"/>
                              <a:pt x="37" y="73"/>
                              <a:pt x="41" y="71"/>
                            </a:cubicBezTo>
                            <a:cubicBezTo>
                              <a:pt x="31" y="44"/>
                              <a:pt x="16" y="2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79" name="Freeform 1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56226" y="822911"/>
                        <a:ext cx="47625" cy="889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6"/>
                          </a:cxn>
                          <a:cxn ang="0">
                            <a:pos x="0" y="77"/>
                          </a:cxn>
                          <a:cxn ang="0">
                            <a:pos x="41" y="5"/>
                          </a:cxn>
                          <a:cxn ang="0">
                            <a:pos x="29" y="0"/>
                          </a:cxn>
                          <a:cxn ang="0">
                            <a:pos x="0" y="56"/>
                          </a:cxn>
                        </a:cxnLst>
                        <a:rect l="0" t="0" r="r" b="b"/>
                        <a:pathLst>
                          <a:path w="41" h="77">
                            <a:moveTo>
                              <a:pt x="0" y="56"/>
                            </a:moveTo>
                            <a:cubicBezTo>
                              <a:pt x="0" y="77"/>
                              <a:pt x="0" y="77"/>
                              <a:pt x="0" y="77"/>
                            </a:cubicBezTo>
                            <a:cubicBezTo>
                              <a:pt x="16" y="58"/>
                              <a:pt x="31" y="33"/>
                              <a:pt x="41" y="5"/>
                            </a:cubicBezTo>
                            <a:cubicBezTo>
                              <a:pt x="37" y="3"/>
                              <a:pt x="33" y="1"/>
                              <a:pt x="29" y="0"/>
                            </a:cubicBezTo>
                            <a:cubicBezTo>
                              <a:pt x="22" y="20"/>
                              <a:pt x="12" y="39"/>
                              <a:pt x="0" y="56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0" name="Freeform 1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92738" y="753061"/>
                        <a:ext cx="22225" cy="587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0"/>
                          </a:cxn>
                          <a:cxn ang="0">
                            <a:pos x="7" y="0"/>
                          </a:cxn>
                          <a:cxn ang="0">
                            <a:pos x="0" y="46"/>
                          </a:cxn>
                          <a:cxn ang="0">
                            <a:pos x="12" y="51"/>
                          </a:cxn>
                          <a:cxn ang="0">
                            <a:pos x="19" y="0"/>
                          </a:cxn>
                        </a:cxnLst>
                        <a:rect l="0" t="0" r="r" b="b"/>
                        <a:pathLst>
                          <a:path w="19" h="51">
                            <a:moveTo>
                              <a:pt x="19" y="0"/>
                            </a:moveTo>
                            <a:cubicBezTo>
                              <a:pt x="7" y="0"/>
                              <a:pt x="7" y="0"/>
                              <a:pt x="7" y="0"/>
                            </a:cubicBezTo>
                            <a:cubicBezTo>
                              <a:pt x="6" y="16"/>
                              <a:pt x="4" y="31"/>
                              <a:pt x="0" y="46"/>
                            </a:cubicBezTo>
                            <a:cubicBezTo>
                              <a:pt x="4" y="48"/>
                              <a:pt x="8" y="49"/>
                              <a:pt x="12" y="51"/>
                            </a:cubicBezTo>
                            <a:cubicBezTo>
                              <a:pt x="16" y="35"/>
                              <a:pt x="19" y="20"/>
                              <a:pt x="1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1" name="Freeform 1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92738" y="675274"/>
                        <a:ext cx="22225" cy="587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2" y="0"/>
                          </a:cxn>
                          <a:cxn ang="0">
                            <a:pos x="0" y="5"/>
                          </a:cxn>
                          <a:cxn ang="0">
                            <a:pos x="7" y="52"/>
                          </a:cxn>
                          <a:cxn ang="0">
                            <a:pos x="19" y="52"/>
                          </a:cxn>
                          <a:cxn ang="0">
                            <a:pos x="12" y="0"/>
                          </a:cxn>
                        </a:cxnLst>
                        <a:rect l="0" t="0" r="r" b="b"/>
                        <a:pathLst>
                          <a:path w="19" h="52">
                            <a:moveTo>
                              <a:pt x="12" y="0"/>
                            </a:moveTo>
                            <a:cubicBezTo>
                              <a:pt x="8" y="2"/>
                              <a:pt x="4" y="3"/>
                              <a:pt x="0" y="5"/>
                            </a:cubicBezTo>
                            <a:cubicBezTo>
                              <a:pt x="4" y="20"/>
                              <a:pt x="6" y="36"/>
                              <a:pt x="7" y="52"/>
                            </a:cubicBezTo>
                            <a:cubicBezTo>
                              <a:pt x="19" y="52"/>
                              <a:pt x="19" y="52"/>
                              <a:pt x="19" y="52"/>
                            </a:cubicBezTo>
                            <a:cubicBezTo>
                              <a:pt x="19" y="36"/>
                              <a:pt x="16" y="17"/>
                              <a:pt x="1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2" name="Freeform 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9226" y="734011"/>
                        <a:ext cx="30163" cy="190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6"/>
                          </a:cxn>
                          <a:cxn ang="0">
                            <a:pos x="27" y="16"/>
                          </a:cxn>
                          <a:cxn ang="0">
                            <a:pos x="27" y="0"/>
                          </a:cxn>
                          <a:cxn ang="0">
                            <a:pos x="0" y="0"/>
                          </a:cxn>
                          <a:cxn ang="0">
                            <a:pos x="0" y="8"/>
                          </a:cxn>
                          <a:cxn ang="0">
                            <a:pos x="0" y="16"/>
                          </a:cxn>
                        </a:cxnLst>
                        <a:rect l="0" t="0" r="r" b="b"/>
                        <a:pathLst>
                          <a:path w="27" h="16">
                            <a:moveTo>
                              <a:pt x="0" y="16"/>
                            </a:moveTo>
                            <a:cubicBezTo>
                              <a:pt x="27" y="16"/>
                              <a:pt x="27" y="16"/>
                              <a:pt x="27" y="16"/>
                            </a:cubicBezTo>
                            <a:cubicBezTo>
                              <a:pt x="27" y="0"/>
                              <a:pt x="27" y="0"/>
                              <a:pt x="27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4"/>
                              <a:pt x="0" y="5"/>
                              <a:pt x="0" y="8"/>
                            </a:cubicBezTo>
                            <a:cubicBezTo>
                              <a:pt x="0" y="11"/>
                              <a:pt x="0" y="16"/>
                              <a:pt x="0" y="16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3" name="Freeform 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40326" y="734011"/>
                        <a:ext cx="73025" cy="190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64" y="0"/>
                          </a:cxn>
                          <a:cxn ang="0">
                            <a:pos x="0" y="0"/>
                          </a:cxn>
                          <a:cxn ang="0">
                            <a:pos x="0" y="16"/>
                          </a:cxn>
                          <a:cxn ang="0">
                            <a:pos x="64" y="16"/>
                          </a:cxn>
                          <a:cxn ang="0">
                            <a:pos x="64" y="8"/>
                          </a:cxn>
                          <a:cxn ang="0">
                            <a:pos x="64" y="0"/>
                          </a:cxn>
                        </a:cxnLst>
                        <a:rect l="0" t="0" r="r" b="b"/>
                        <a:pathLst>
                          <a:path w="64" h="16">
                            <a:moveTo>
                              <a:pt x="64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16"/>
                              <a:pt x="0" y="16"/>
                              <a:pt x="0" y="16"/>
                            </a:cubicBezTo>
                            <a:cubicBezTo>
                              <a:pt x="64" y="16"/>
                              <a:pt x="64" y="16"/>
                              <a:pt x="64" y="16"/>
                            </a:cubicBezTo>
                            <a:cubicBezTo>
                              <a:pt x="64" y="16"/>
                              <a:pt x="64" y="11"/>
                              <a:pt x="64" y="8"/>
                            </a:cubicBezTo>
                            <a:cubicBezTo>
                              <a:pt x="64" y="5"/>
                              <a:pt x="64" y="4"/>
                              <a:pt x="6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4" name="Freeform 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3351" y="734011"/>
                        <a:ext cx="15875" cy="190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8"/>
                          </a:cxn>
                          <a:cxn ang="0">
                            <a:pos x="0" y="16"/>
                          </a:cxn>
                          <a:cxn ang="0">
                            <a:pos x="13" y="16"/>
                          </a:cxn>
                          <a:cxn ang="0">
                            <a:pos x="13" y="8"/>
                          </a:cxn>
                          <a:cxn ang="0">
                            <a:pos x="13" y="0"/>
                          </a:cxn>
                          <a:cxn ang="0">
                            <a:pos x="0" y="0"/>
                          </a:cxn>
                          <a:cxn ang="0">
                            <a:pos x="0" y="8"/>
                          </a:cxn>
                        </a:cxnLst>
                        <a:rect l="0" t="0" r="r" b="b"/>
                        <a:pathLst>
                          <a:path w="13" h="16">
                            <a:moveTo>
                              <a:pt x="0" y="8"/>
                            </a:moveTo>
                            <a:cubicBezTo>
                              <a:pt x="0" y="11"/>
                              <a:pt x="0" y="16"/>
                              <a:pt x="0" y="16"/>
                            </a:cubicBezTo>
                            <a:cubicBezTo>
                              <a:pt x="13" y="16"/>
                              <a:pt x="13" y="16"/>
                              <a:pt x="13" y="16"/>
                            </a:cubicBezTo>
                            <a:cubicBezTo>
                              <a:pt x="13" y="16"/>
                              <a:pt x="13" y="11"/>
                              <a:pt x="13" y="8"/>
                            </a:cubicBezTo>
                            <a:cubicBezTo>
                              <a:pt x="13" y="5"/>
                              <a:pt x="13" y="4"/>
                              <a:pt x="13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4"/>
                              <a:pt x="0" y="5"/>
                              <a:pt x="0" y="8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5" name="Freeform 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70513" y="734011"/>
                        <a:ext cx="31750" cy="190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7" y="0"/>
                          </a:cxn>
                          <a:cxn ang="0">
                            <a:pos x="0" y="0"/>
                          </a:cxn>
                          <a:cxn ang="0">
                            <a:pos x="0" y="16"/>
                          </a:cxn>
                          <a:cxn ang="0">
                            <a:pos x="27" y="16"/>
                          </a:cxn>
                          <a:cxn ang="0">
                            <a:pos x="27" y="8"/>
                          </a:cxn>
                          <a:cxn ang="0">
                            <a:pos x="27" y="0"/>
                          </a:cxn>
                        </a:cxnLst>
                        <a:rect l="0" t="0" r="r" b="b"/>
                        <a:pathLst>
                          <a:path w="27" h="16">
                            <a:moveTo>
                              <a:pt x="27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16"/>
                              <a:pt x="0" y="16"/>
                              <a:pt x="0" y="16"/>
                            </a:cubicBezTo>
                            <a:cubicBezTo>
                              <a:pt x="27" y="16"/>
                              <a:pt x="27" y="16"/>
                              <a:pt x="27" y="16"/>
                            </a:cubicBezTo>
                            <a:cubicBezTo>
                              <a:pt x="27" y="16"/>
                              <a:pt x="27" y="11"/>
                              <a:pt x="27" y="8"/>
                            </a:cubicBezTo>
                            <a:cubicBezTo>
                              <a:pt x="27" y="5"/>
                              <a:pt x="27" y="4"/>
                              <a:pt x="2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6" name="Freeform 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14963" y="734011"/>
                        <a:ext cx="74613" cy="190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6"/>
                          </a:cxn>
                          <a:cxn ang="0">
                            <a:pos x="65" y="16"/>
                          </a:cxn>
                          <a:cxn ang="0">
                            <a:pos x="65" y="0"/>
                          </a:cxn>
                          <a:cxn ang="0">
                            <a:pos x="0" y="0"/>
                          </a:cxn>
                          <a:cxn ang="0">
                            <a:pos x="1" y="8"/>
                          </a:cxn>
                          <a:cxn ang="0">
                            <a:pos x="0" y="16"/>
                          </a:cxn>
                        </a:cxnLst>
                        <a:rect l="0" t="0" r="r" b="b"/>
                        <a:pathLst>
                          <a:path w="65" h="16">
                            <a:moveTo>
                              <a:pt x="0" y="16"/>
                            </a:moveTo>
                            <a:cubicBezTo>
                              <a:pt x="65" y="16"/>
                              <a:pt x="65" y="16"/>
                              <a:pt x="65" y="16"/>
                            </a:cubicBezTo>
                            <a:cubicBezTo>
                              <a:pt x="65" y="0"/>
                              <a:pt x="65" y="0"/>
                              <a:pt x="65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1" y="4"/>
                              <a:pt x="1" y="5"/>
                              <a:pt x="1" y="8"/>
                            </a:cubicBezTo>
                            <a:cubicBezTo>
                              <a:pt x="1" y="11"/>
                              <a:pt x="1" y="16"/>
                              <a:pt x="0" y="16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7" name="Freeform 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02263" y="734011"/>
                        <a:ext cx="14288" cy="190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3" y="8"/>
                          </a:cxn>
                          <a:cxn ang="0">
                            <a:pos x="12" y="0"/>
                          </a:cxn>
                          <a:cxn ang="0">
                            <a:pos x="0" y="0"/>
                          </a:cxn>
                          <a:cxn ang="0">
                            <a:pos x="0" y="8"/>
                          </a:cxn>
                          <a:cxn ang="0">
                            <a:pos x="0" y="16"/>
                          </a:cxn>
                          <a:cxn ang="0">
                            <a:pos x="12" y="16"/>
                          </a:cxn>
                          <a:cxn ang="0">
                            <a:pos x="13" y="8"/>
                          </a:cxn>
                        </a:cxnLst>
                        <a:rect l="0" t="0" r="r" b="b"/>
                        <a:pathLst>
                          <a:path w="13" h="16">
                            <a:moveTo>
                              <a:pt x="13" y="8"/>
                            </a:moveTo>
                            <a:cubicBezTo>
                              <a:pt x="13" y="5"/>
                              <a:pt x="13" y="4"/>
                              <a:pt x="12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4"/>
                              <a:pt x="0" y="5"/>
                              <a:pt x="0" y="8"/>
                            </a:cubicBezTo>
                            <a:cubicBezTo>
                              <a:pt x="0" y="11"/>
                              <a:pt x="0" y="16"/>
                              <a:pt x="0" y="16"/>
                            </a:cubicBezTo>
                            <a:cubicBezTo>
                              <a:pt x="12" y="16"/>
                              <a:pt x="12" y="16"/>
                              <a:pt x="12" y="16"/>
                            </a:cubicBezTo>
                            <a:cubicBezTo>
                              <a:pt x="13" y="16"/>
                              <a:pt x="13" y="11"/>
                              <a:pt x="13" y="8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8" name="Rectangle 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305426" y="573674"/>
                        <a:ext cx="19050" cy="26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89" name="Rectangle 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305426" y="886411"/>
                        <a:ext cx="19050" cy="26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0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02263" y="637174"/>
                        <a:ext cx="58738" cy="381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2" y="0"/>
                          </a:cxn>
                          <a:cxn ang="0">
                            <a:pos x="30" y="0"/>
                          </a:cxn>
                          <a:cxn ang="0">
                            <a:pos x="0" y="19"/>
                          </a:cxn>
                          <a:cxn ang="0">
                            <a:pos x="5" y="33"/>
                          </a:cxn>
                          <a:cxn ang="0">
                            <a:pos x="52" y="0"/>
                          </a:cxn>
                        </a:cxnLst>
                        <a:rect l="0" t="0" r="r" b="b"/>
                        <a:pathLst>
                          <a:path w="52" h="33">
                            <a:moveTo>
                              <a:pt x="52" y="0"/>
                            </a:moveTo>
                            <a:cubicBezTo>
                              <a:pt x="30" y="0"/>
                              <a:pt x="30" y="0"/>
                              <a:pt x="30" y="0"/>
                            </a:cubicBezTo>
                            <a:cubicBezTo>
                              <a:pt x="21" y="8"/>
                              <a:pt x="11" y="14"/>
                              <a:pt x="0" y="19"/>
                            </a:cubicBezTo>
                            <a:cubicBezTo>
                              <a:pt x="2" y="24"/>
                              <a:pt x="3" y="29"/>
                              <a:pt x="5" y="33"/>
                            </a:cubicBezTo>
                            <a:cubicBezTo>
                              <a:pt x="22" y="24"/>
                              <a:pt x="38" y="12"/>
                              <a:pt x="5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1" name="Freeform 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43526" y="665749"/>
                        <a:ext cx="49213" cy="317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3"/>
                          </a:cxn>
                          <a:cxn ang="0">
                            <a:pos x="0" y="27"/>
                          </a:cxn>
                          <a:cxn ang="0">
                            <a:pos x="43" y="14"/>
                          </a:cxn>
                          <a:cxn ang="0">
                            <a:pos x="39" y="0"/>
                          </a:cxn>
                          <a:cxn ang="0">
                            <a:pos x="0" y="13"/>
                          </a:cxn>
                        </a:cxnLst>
                        <a:rect l="0" t="0" r="r" b="b"/>
                        <a:pathLst>
                          <a:path w="43" h="27">
                            <a:moveTo>
                              <a:pt x="0" y="13"/>
                            </a:moveTo>
                            <a:cubicBezTo>
                              <a:pt x="0" y="27"/>
                              <a:pt x="0" y="27"/>
                              <a:pt x="0" y="27"/>
                            </a:cubicBezTo>
                            <a:cubicBezTo>
                              <a:pt x="16" y="24"/>
                              <a:pt x="30" y="19"/>
                              <a:pt x="43" y="14"/>
                            </a:cubicBezTo>
                            <a:cubicBezTo>
                              <a:pt x="42" y="9"/>
                              <a:pt x="40" y="4"/>
                              <a:pt x="39" y="0"/>
                            </a:cubicBezTo>
                            <a:cubicBezTo>
                              <a:pt x="27" y="5"/>
                              <a:pt x="16" y="10"/>
                              <a:pt x="0" y="13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2" name="Freeform 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89563" y="659399"/>
                        <a:ext cx="17463" cy="238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1" y="0"/>
                          </a:cxn>
                          <a:cxn ang="0">
                            <a:pos x="0" y="6"/>
                          </a:cxn>
                          <a:cxn ang="0">
                            <a:pos x="4" y="20"/>
                          </a:cxn>
                          <a:cxn ang="0">
                            <a:pos x="16" y="14"/>
                          </a:cxn>
                          <a:cxn ang="0">
                            <a:pos x="11" y="0"/>
                          </a:cxn>
                        </a:cxnLst>
                        <a:rect l="0" t="0" r="r" b="b"/>
                        <a:pathLst>
                          <a:path w="16" h="20">
                            <a:moveTo>
                              <a:pt x="11" y="0"/>
                            </a:moveTo>
                            <a:cubicBezTo>
                              <a:pt x="8" y="2"/>
                              <a:pt x="4" y="4"/>
                              <a:pt x="0" y="6"/>
                            </a:cubicBezTo>
                            <a:cubicBezTo>
                              <a:pt x="1" y="10"/>
                              <a:pt x="2" y="15"/>
                              <a:pt x="4" y="20"/>
                            </a:cubicBezTo>
                            <a:cubicBezTo>
                              <a:pt x="8" y="18"/>
                              <a:pt x="12" y="16"/>
                              <a:pt x="16" y="14"/>
                            </a:cubicBezTo>
                            <a:cubicBezTo>
                              <a:pt x="14" y="9"/>
                              <a:pt x="13" y="5"/>
                              <a:pt x="1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3" name="Freeform 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8751" y="791161"/>
                        <a:ext cx="49213" cy="333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3" y="15"/>
                          </a:cxn>
                          <a:cxn ang="0">
                            <a:pos x="43" y="0"/>
                          </a:cxn>
                          <a:cxn ang="0">
                            <a:pos x="0" y="14"/>
                          </a:cxn>
                          <a:cxn ang="0">
                            <a:pos x="4" y="28"/>
                          </a:cxn>
                          <a:cxn ang="0">
                            <a:pos x="43" y="15"/>
                          </a:cxn>
                        </a:cxnLst>
                        <a:rect l="0" t="0" r="r" b="b"/>
                        <a:pathLst>
                          <a:path w="43" h="28">
                            <a:moveTo>
                              <a:pt x="43" y="15"/>
                            </a:moveTo>
                            <a:cubicBezTo>
                              <a:pt x="43" y="0"/>
                              <a:pt x="43" y="0"/>
                              <a:pt x="43" y="0"/>
                            </a:cubicBezTo>
                            <a:cubicBezTo>
                              <a:pt x="27" y="3"/>
                              <a:pt x="13" y="8"/>
                              <a:pt x="0" y="14"/>
                            </a:cubicBezTo>
                            <a:cubicBezTo>
                              <a:pt x="1" y="18"/>
                              <a:pt x="3" y="23"/>
                              <a:pt x="4" y="28"/>
                            </a:cubicBezTo>
                            <a:cubicBezTo>
                              <a:pt x="16" y="22"/>
                              <a:pt x="27" y="18"/>
                              <a:pt x="43" y="15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4" name="Freeform 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68901" y="814974"/>
                        <a:ext cx="58738" cy="396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34"/>
                          </a:cxn>
                          <a:cxn ang="0">
                            <a:pos x="22" y="34"/>
                          </a:cxn>
                          <a:cxn ang="0">
                            <a:pos x="51" y="14"/>
                          </a:cxn>
                          <a:cxn ang="0">
                            <a:pos x="47" y="0"/>
                          </a:cxn>
                          <a:cxn ang="0">
                            <a:pos x="0" y="34"/>
                          </a:cxn>
                        </a:cxnLst>
                        <a:rect l="0" t="0" r="r" b="b"/>
                        <a:pathLst>
                          <a:path w="51" h="34">
                            <a:moveTo>
                              <a:pt x="0" y="34"/>
                            </a:moveTo>
                            <a:cubicBezTo>
                              <a:pt x="22" y="34"/>
                              <a:pt x="22" y="34"/>
                              <a:pt x="22" y="34"/>
                            </a:cubicBezTo>
                            <a:cubicBezTo>
                              <a:pt x="31" y="26"/>
                              <a:pt x="41" y="19"/>
                              <a:pt x="51" y="14"/>
                            </a:cubicBezTo>
                            <a:cubicBezTo>
                              <a:pt x="50" y="9"/>
                              <a:pt x="48" y="5"/>
                              <a:pt x="47" y="0"/>
                            </a:cubicBezTo>
                            <a:cubicBezTo>
                              <a:pt x="30" y="9"/>
                              <a:pt x="14" y="22"/>
                              <a:pt x="0" y="34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" name="Freeform 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2876" y="808624"/>
                        <a:ext cx="19050" cy="206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" y="19"/>
                          </a:cxn>
                          <a:cxn ang="0">
                            <a:pos x="16" y="14"/>
                          </a:cxn>
                          <a:cxn ang="0">
                            <a:pos x="12" y="0"/>
                          </a:cxn>
                          <a:cxn ang="0">
                            <a:pos x="0" y="5"/>
                          </a:cxn>
                          <a:cxn ang="0">
                            <a:pos x="4" y="19"/>
                          </a:cxn>
                        </a:cxnLst>
                        <a:rect l="0" t="0" r="r" b="b"/>
                        <a:pathLst>
                          <a:path w="16" h="19">
                            <a:moveTo>
                              <a:pt x="4" y="19"/>
                            </a:moveTo>
                            <a:cubicBezTo>
                              <a:pt x="8" y="17"/>
                              <a:pt x="12" y="15"/>
                              <a:pt x="16" y="14"/>
                            </a:cubicBezTo>
                            <a:cubicBezTo>
                              <a:pt x="15" y="9"/>
                              <a:pt x="13" y="4"/>
                              <a:pt x="12" y="0"/>
                            </a:cubicBezTo>
                            <a:cubicBezTo>
                              <a:pt x="8" y="1"/>
                              <a:pt x="4" y="3"/>
                              <a:pt x="0" y="5"/>
                            </a:cubicBezTo>
                            <a:cubicBezTo>
                              <a:pt x="1" y="10"/>
                              <a:pt x="3" y="15"/>
                              <a:pt x="4" y="19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6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02263" y="813386"/>
                        <a:ext cx="60325" cy="4127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5"/>
                          </a:cxn>
                          <a:cxn ang="0">
                            <a:pos x="30" y="36"/>
                          </a:cxn>
                          <a:cxn ang="0">
                            <a:pos x="52" y="36"/>
                          </a:cxn>
                          <a:cxn ang="0">
                            <a:pos x="52" y="35"/>
                          </a:cxn>
                          <a:cxn ang="0">
                            <a:pos x="4" y="0"/>
                          </a:cxn>
                          <a:cxn ang="0">
                            <a:pos x="0" y="15"/>
                          </a:cxn>
                        </a:cxnLst>
                        <a:rect l="0" t="0" r="r" b="b"/>
                        <a:pathLst>
                          <a:path w="52" h="36">
                            <a:moveTo>
                              <a:pt x="0" y="15"/>
                            </a:moveTo>
                            <a:cubicBezTo>
                              <a:pt x="11" y="21"/>
                              <a:pt x="21" y="28"/>
                              <a:pt x="30" y="36"/>
                            </a:cubicBezTo>
                            <a:cubicBezTo>
                              <a:pt x="52" y="36"/>
                              <a:pt x="52" y="36"/>
                              <a:pt x="52" y="36"/>
                            </a:cubicBezTo>
                            <a:cubicBezTo>
                              <a:pt x="52" y="36"/>
                              <a:pt x="52" y="35"/>
                              <a:pt x="52" y="35"/>
                            </a:cubicBezTo>
                            <a:cubicBezTo>
                              <a:pt x="38" y="22"/>
                              <a:pt x="22" y="10"/>
                              <a:pt x="4" y="0"/>
                            </a:cubicBezTo>
                            <a:cubicBezTo>
                              <a:pt x="3" y="5"/>
                              <a:pt x="1" y="10"/>
                              <a:pt x="0" y="15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7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43526" y="791161"/>
                        <a:ext cx="49213" cy="3175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14"/>
                          </a:cxn>
                          <a:cxn ang="0">
                            <a:pos x="40" y="28"/>
                          </a:cxn>
                          <a:cxn ang="0">
                            <a:pos x="43" y="13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43" h="28">
                            <a:moveTo>
                              <a:pt x="0" y="0"/>
                            </a:moveTo>
                            <a:cubicBezTo>
                              <a:pt x="0" y="14"/>
                              <a:pt x="0" y="14"/>
                              <a:pt x="0" y="14"/>
                            </a:cubicBezTo>
                            <a:cubicBezTo>
                              <a:pt x="16" y="17"/>
                              <a:pt x="27" y="22"/>
                              <a:pt x="40" y="28"/>
                            </a:cubicBezTo>
                            <a:cubicBezTo>
                              <a:pt x="41" y="23"/>
                              <a:pt x="42" y="18"/>
                              <a:pt x="43" y="13"/>
                            </a:cubicBezTo>
                            <a:cubicBezTo>
                              <a:pt x="30" y="7"/>
                              <a:pt x="16" y="3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8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89563" y="805449"/>
                        <a:ext cx="17463" cy="238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" y="0"/>
                          </a:cxn>
                          <a:cxn ang="0">
                            <a:pos x="0" y="15"/>
                          </a:cxn>
                          <a:cxn ang="0">
                            <a:pos x="12" y="20"/>
                          </a:cxn>
                          <a:cxn ang="0">
                            <a:pos x="16" y="6"/>
                          </a:cxn>
                          <a:cxn ang="0">
                            <a:pos x="4" y="0"/>
                          </a:cxn>
                        </a:cxnLst>
                        <a:rect l="0" t="0" r="r" b="b"/>
                        <a:pathLst>
                          <a:path w="16" h="20">
                            <a:moveTo>
                              <a:pt x="4" y="0"/>
                            </a:moveTo>
                            <a:cubicBezTo>
                              <a:pt x="3" y="5"/>
                              <a:pt x="2" y="10"/>
                              <a:pt x="0" y="15"/>
                            </a:cubicBezTo>
                            <a:cubicBezTo>
                              <a:pt x="4" y="16"/>
                              <a:pt x="8" y="18"/>
                              <a:pt x="12" y="20"/>
                            </a:cubicBezTo>
                            <a:cubicBezTo>
                              <a:pt x="13" y="16"/>
                              <a:pt x="15" y="11"/>
                              <a:pt x="16" y="6"/>
                            </a:cubicBezTo>
                            <a:cubicBezTo>
                              <a:pt x="12" y="4"/>
                              <a:pt x="8" y="2"/>
                              <a:pt x="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9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97488" y="689561"/>
                        <a:ext cx="36513" cy="1539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" y="134"/>
                          </a:cxn>
                          <a:cxn ang="0">
                            <a:pos x="32" y="121"/>
                          </a:cxn>
                          <a:cxn ang="0">
                            <a:pos x="32" y="13"/>
                          </a:cxn>
                          <a:cxn ang="0">
                            <a:pos x="16" y="0"/>
                          </a:cxn>
                          <a:cxn ang="0">
                            <a:pos x="0" y="13"/>
                          </a:cxn>
                          <a:cxn ang="0">
                            <a:pos x="0" y="121"/>
                          </a:cxn>
                          <a:cxn ang="0">
                            <a:pos x="16" y="134"/>
                          </a:cxn>
                        </a:cxnLst>
                        <a:rect l="0" t="0" r="r" b="b"/>
                        <a:pathLst>
                          <a:path w="32" h="134">
                            <a:moveTo>
                              <a:pt x="16" y="134"/>
                            </a:moveTo>
                            <a:cubicBezTo>
                              <a:pt x="24" y="134"/>
                              <a:pt x="32" y="128"/>
                              <a:pt x="32" y="121"/>
                            </a:cubicBezTo>
                            <a:cubicBezTo>
                              <a:pt x="32" y="13"/>
                              <a:pt x="32" y="13"/>
                              <a:pt x="32" y="13"/>
                            </a:cubicBezTo>
                            <a:cubicBezTo>
                              <a:pt x="32" y="6"/>
                              <a:pt x="24" y="0"/>
                              <a:pt x="16" y="0"/>
                            </a:cubicBezTo>
                            <a:cubicBezTo>
                              <a:pt x="8" y="0"/>
                              <a:pt x="0" y="6"/>
                              <a:pt x="0" y="13"/>
                            </a:cubicBezTo>
                            <a:cubicBezTo>
                              <a:pt x="0" y="121"/>
                              <a:pt x="0" y="121"/>
                              <a:pt x="0" y="121"/>
                            </a:cubicBezTo>
                            <a:cubicBezTo>
                              <a:pt x="0" y="128"/>
                              <a:pt x="8" y="134"/>
                              <a:pt x="16" y="134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0" name="Oval 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97488" y="646699"/>
                        <a:ext cx="34925" cy="34925"/>
                      </a:xfrm>
                      <a:prstGeom prst="ellipse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1" name="Freeform 3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92701" y="522874"/>
                        <a:ext cx="444500" cy="4445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3" y="0"/>
                          </a:cxn>
                          <a:cxn ang="0">
                            <a:pos x="162" y="2"/>
                          </a:cxn>
                          <a:cxn ang="0">
                            <a:pos x="165" y="9"/>
                          </a:cxn>
                          <a:cxn ang="0">
                            <a:pos x="166" y="11"/>
                          </a:cxn>
                          <a:cxn ang="0">
                            <a:pos x="168" y="18"/>
                          </a:cxn>
                          <a:cxn ang="0">
                            <a:pos x="168" y="19"/>
                          </a:cxn>
                          <a:cxn ang="0">
                            <a:pos x="171" y="36"/>
                          </a:cxn>
                          <a:cxn ang="0">
                            <a:pos x="193" y="34"/>
                          </a:cxn>
                          <a:cxn ang="0">
                            <a:pos x="352" y="192"/>
                          </a:cxn>
                          <a:cxn ang="0">
                            <a:pos x="321" y="286"/>
                          </a:cxn>
                          <a:cxn ang="0">
                            <a:pos x="321" y="287"/>
                          </a:cxn>
                          <a:cxn ang="0">
                            <a:pos x="321" y="287"/>
                          </a:cxn>
                          <a:cxn ang="0">
                            <a:pos x="193" y="351"/>
                          </a:cxn>
                          <a:cxn ang="0">
                            <a:pos x="34" y="193"/>
                          </a:cxn>
                          <a:cxn ang="0">
                            <a:pos x="36" y="173"/>
                          </a:cxn>
                          <a:cxn ang="0">
                            <a:pos x="35" y="173"/>
                          </a:cxn>
                          <a:cxn ang="0">
                            <a:pos x="27" y="172"/>
                          </a:cxn>
                          <a:cxn ang="0">
                            <a:pos x="26" y="172"/>
                          </a:cxn>
                          <a:cxn ang="0">
                            <a:pos x="10" y="168"/>
                          </a:cxn>
                          <a:cxn ang="0">
                            <a:pos x="10" y="167"/>
                          </a:cxn>
                          <a:cxn ang="0">
                            <a:pos x="2" y="164"/>
                          </a:cxn>
                          <a:cxn ang="0">
                            <a:pos x="0" y="192"/>
                          </a:cxn>
                          <a:cxn ang="0">
                            <a:pos x="193" y="385"/>
                          </a:cxn>
                          <a:cxn ang="0">
                            <a:pos x="386" y="192"/>
                          </a:cxn>
                          <a:cxn ang="0">
                            <a:pos x="193" y="0"/>
                          </a:cxn>
                        </a:cxnLst>
                        <a:rect l="0" t="0" r="r" b="b"/>
                        <a:pathLst>
                          <a:path w="386" h="385">
                            <a:moveTo>
                              <a:pt x="193" y="0"/>
                            </a:moveTo>
                            <a:cubicBezTo>
                              <a:pt x="183" y="0"/>
                              <a:pt x="172" y="1"/>
                              <a:pt x="162" y="2"/>
                            </a:cubicBezTo>
                            <a:cubicBezTo>
                              <a:pt x="163" y="5"/>
                              <a:pt x="164" y="7"/>
                              <a:pt x="165" y="9"/>
                            </a:cubicBezTo>
                            <a:cubicBezTo>
                              <a:pt x="165" y="10"/>
                              <a:pt x="166" y="11"/>
                              <a:pt x="166" y="11"/>
                            </a:cubicBezTo>
                            <a:cubicBezTo>
                              <a:pt x="167" y="13"/>
                              <a:pt x="167" y="16"/>
                              <a:pt x="168" y="18"/>
                            </a:cubicBezTo>
                            <a:cubicBezTo>
                              <a:pt x="168" y="18"/>
                              <a:pt x="168" y="18"/>
                              <a:pt x="168" y="19"/>
                            </a:cubicBezTo>
                            <a:cubicBezTo>
                              <a:pt x="169" y="24"/>
                              <a:pt x="171" y="30"/>
                              <a:pt x="171" y="36"/>
                            </a:cubicBezTo>
                            <a:cubicBezTo>
                              <a:pt x="178" y="35"/>
                              <a:pt x="186" y="34"/>
                              <a:pt x="193" y="34"/>
                            </a:cubicBezTo>
                            <a:cubicBezTo>
                              <a:pt x="281" y="34"/>
                              <a:pt x="352" y="105"/>
                              <a:pt x="352" y="192"/>
                            </a:cubicBezTo>
                            <a:cubicBezTo>
                              <a:pt x="352" y="227"/>
                              <a:pt x="340" y="260"/>
                              <a:pt x="321" y="286"/>
                            </a:cubicBezTo>
                            <a:cubicBezTo>
                              <a:pt x="321" y="286"/>
                              <a:pt x="321" y="287"/>
                              <a:pt x="321" y="287"/>
                            </a:cubicBezTo>
                            <a:cubicBezTo>
                              <a:pt x="321" y="287"/>
                              <a:pt x="321" y="287"/>
                              <a:pt x="321" y="287"/>
                            </a:cubicBezTo>
                            <a:cubicBezTo>
                              <a:pt x="292" y="327"/>
                              <a:pt x="245" y="351"/>
                              <a:pt x="193" y="351"/>
                            </a:cubicBezTo>
                            <a:cubicBezTo>
                              <a:pt x="105" y="351"/>
                              <a:pt x="34" y="280"/>
                              <a:pt x="34" y="193"/>
                            </a:cubicBezTo>
                            <a:cubicBezTo>
                              <a:pt x="34" y="186"/>
                              <a:pt x="35" y="179"/>
                              <a:pt x="36" y="173"/>
                            </a:cubicBezTo>
                            <a:cubicBezTo>
                              <a:pt x="36" y="173"/>
                              <a:pt x="35" y="173"/>
                              <a:pt x="35" y="173"/>
                            </a:cubicBezTo>
                            <a:cubicBezTo>
                              <a:pt x="33" y="173"/>
                              <a:pt x="30" y="172"/>
                              <a:pt x="27" y="172"/>
                            </a:cubicBezTo>
                            <a:cubicBezTo>
                              <a:pt x="27" y="172"/>
                              <a:pt x="27" y="172"/>
                              <a:pt x="26" y="172"/>
                            </a:cubicBezTo>
                            <a:cubicBezTo>
                              <a:pt x="21" y="171"/>
                              <a:pt x="15" y="169"/>
                              <a:pt x="10" y="168"/>
                            </a:cubicBezTo>
                            <a:cubicBezTo>
                              <a:pt x="10" y="167"/>
                              <a:pt x="10" y="167"/>
                              <a:pt x="10" y="167"/>
                            </a:cubicBezTo>
                            <a:cubicBezTo>
                              <a:pt x="7" y="166"/>
                              <a:pt x="5" y="166"/>
                              <a:pt x="2" y="164"/>
                            </a:cubicBezTo>
                            <a:cubicBezTo>
                              <a:pt x="1" y="174"/>
                              <a:pt x="0" y="183"/>
                              <a:pt x="0" y="192"/>
                            </a:cubicBezTo>
                            <a:cubicBezTo>
                              <a:pt x="0" y="299"/>
                              <a:pt x="86" y="385"/>
                              <a:pt x="193" y="385"/>
                            </a:cubicBezTo>
                            <a:cubicBezTo>
                              <a:pt x="300" y="385"/>
                              <a:pt x="386" y="299"/>
                              <a:pt x="386" y="192"/>
                            </a:cubicBezTo>
                            <a:cubicBezTo>
                              <a:pt x="386" y="86"/>
                              <a:pt x="300" y="0"/>
                              <a:pt x="19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2" name="Freeform 3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62588" y="853074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>
                            <a:moveTo>
                              <a:pt x="0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3" name="Freeform 3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6688" y="673686"/>
                        <a:ext cx="41275" cy="238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1"/>
                          </a:cxn>
                          <a:cxn ang="0">
                            <a:pos x="36" y="21"/>
                          </a:cxn>
                          <a:cxn ang="0">
                            <a:pos x="36" y="7"/>
                          </a:cxn>
                          <a:cxn ang="0">
                            <a:pos x="11" y="0"/>
                          </a:cxn>
                          <a:cxn ang="0">
                            <a:pos x="0" y="11"/>
                          </a:cxn>
                        </a:cxnLst>
                        <a:rect l="0" t="0" r="r" b="b"/>
                        <a:pathLst>
                          <a:path w="36" h="21">
                            <a:moveTo>
                              <a:pt x="0" y="11"/>
                            </a:moveTo>
                            <a:cubicBezTo>
                              <a:pt x="11" y="15"/>
                              <a:pt x="24" y="19"/>
                              <a:pt x="36" y="21"/>
                            </a:cubicBezTo>
                            <a:cubicBezTo>
                              <a:pt x="36" y="7"/>
                              <a:pt x="36" y="7"/>
                              <a:pt x="36" y="7"/>
                            </a:cubicBezTo>
                            <a:cubicBezTo>
                              <a:pt x="28" y="5"/>
                              <a:pt x="19" y="3"/>
                              <a:pt x="11" y="0"/>
                            </a:cubicBezTo>
                            <a:cubicBezTo>
                              <a:pt x="7" y="4"/>
                              <a:pt x="4" y="7"/>
                              <a:pt x="0" y="11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4" name="Freeform 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35563" y="722899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>
                            <a:moveTo>
                              <a:pt x="0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5" name="Freeform 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41913" y="722899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>
                            <a:moveTo>
                              <a:pt x="0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6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40338" y="689561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" y="0"/>
                          </a:cxn>
                          <a:cxn ang="0">
                            <a:pos x="0" y="1"/>
                          </a:cxn>
                          <a:cxn ang="0">
                            <a:pos x="1" y="0"/>
                          </a:cxn>
                        </a:cxnLst>
                        <a:rect l="0" t="0" r="r" b="b"/>
                        <a:pathLst>
                          <a:path w="1" h="1">
                            <a:moveTo>
                              <a:pt x="1" y="0"/>
                            </a:moveTo>
                            <a:cubicBezTo>
                              <a:pt x="0" y="0"/>
                              <a:pt x="0" y="1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7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5576" y="694324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>
                            <a:moveTo>
                              <a:pt x="0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8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3351" y="708611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" y="0"/>
                          </a:cxn>
                          <a:cxn ang="0">
                            <a:pos x="0" y="1"/>
                          </a:cxn>
                          <a:cxn ang="0">
                            <a:pos x="2" y="0"/>
                          </a:cxn>
                        </a:cxnLst>
                        <a:rect l="0" t="0" r="r" b="b"/>
                        <a:pathLst>
                          <a:path w="2" h="1">
                            <a:moveTo>
                              <a:pt x="2" y="0"/>
                            </a:moveTo>
                            <a:cubicBezTo>
                              <a:pt x="1" y="0"/>
                              <a:pt x="0" y="0"/>
                              <a:pt x="0" y="1"/>
                            </a:cubicBezTo>
                            <a:cubicBezTo>
                              <a:pt x="0" y="0"/>
                              <a:pt x="1" y="0"/>
                              <a:pt x="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09" name="Freeform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67313" y="721311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0"/>
                          </a:cxn>
                          <a:cxn ang="0">
                            <a:pos x="0" y="1"/>
                          </a:cxn>
                          <a:cxn ang="0">
                            <a:pos x="3" y="0"/>
                          </a:cxn>
                        </a:cxnLst>
                        <a:rect l="0" t="0" r="r" b="b"/>
                        <a:pathLst>
                          <a:path w="3" h="1">
                            <a:moveTo>
                              <a:pt x="3" y="0"/>
                            </a:moveTo>
                            <a:cubicBezTo>
                              <a:pt x="2" y="0"/>
                              <a:pt x="1" y="1"/>
                              <a:pt x="0" y="1"/>
                            </a:cubicBezTo>
                            <a:cubicBezTo>
                              <a:pt x="1" y="1"/>
                              <a:pt x="2" y="0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0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80013" y="719724"/>
                        <a:ext cx="4763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0"/>
                          </a:cxn>
                          <a:cxn ang="0">
                            <a:pos x="0" y="1"/>
                          </a:cxn>
                          <a:cxn ang="0">
                            <a:pos x="3" y="0"/>
                          </a:cxn>
                        </a:cxnLst>
                        <a:rect l="0" t="0" r="r" b="b"/>
                        <a:pathLst>
                          <a:path w="3" h="1">
                            <a:moveTo>
                              <a:pt x="3" y="0"/>
                            </a:moveTo>
                            <a:cubicBezTo>
                              <a:pt x="2" y="0"/>
                              <a:pt x="1" y="0"/>
                              <a:pt x="0" y="1"/>
                            </a:cubicBezTo>
                            <a:cubicBezTo>
                              <a:pt x="1" y="0"/>
                              <a:pt x="2" y="0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1" name="Freeform 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87951" y="716549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" y="0"/>
                          </a:cxn>
                          <a:cxn ang="0">
                            <a:pos x="0" y="1"/>
                          </a:cxn>
                          <a:cxn ang="0">
                            <a:pos x="2" y="0"/>
                          </a:cxn>
                        </a:cxnLst>
                        <a:rect l="0" t="0" r="r" b="b"/>
                        <a:pathLst>
                          <a:path w="2" h="1">
                            <a:moveTo>
                              <a:pt x="2" y="0"/>
                            </a:moveTo>
                            <a:cubicBezTo>
                              <a:pt x="1" y="1"/>
                              <a:pt x="1" y="1"/>
                              <a:pt x="0" y="1"/>
                            </a:cubicBezTo>
                            <a:cubicBezTo>
                              <a:pt x="1" y="1"/>
                              <a:pt x="1" y="1"/>
                              <a:pt x="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2" name="Freeform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73663" y="721311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0"/>
                          </a:cxn>
                          <a:cxn ang="0">
                            <a:pos x="0" y="1"/>
                          </a:cxn>
                          <a:cxn ang="0">
                            <a:pos x="3" y="0"/>
                          </a:cxn>
                        </a:cxnLst>
                        <a:rect l="0" t="0" r="r" b="b"/>
                        <a:pathLst>
                          <a:path w="3" h="1">
                            <a:moveTo>
                              <a:pt x="3" y="0"/>
                            </a:moveTo>
                            <a:cubicBezTo>
                              <a:pt x="2" y="0"/>
                              <a:pt x="1" y="1"/>
                              <a:pt x="0" y="1"/>
                            </a:cubicBezTo>
                            <a:cubicBezTo>
                              <a:pt x="1" y="1"/>
                              <a:pt x="2" y="0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3" name="Freeform 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49851" y="722899"/>
                        <a:ext cx="6350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6" y="0"/>
                          </a:cxn>
                          <a:cxn ang="0">
                            <a:pos x="0" y="1"/>
                          </a:cxn>
                          <a:cxn ang="0">
                            <a:pos x="6" y="0"/>
                          </a:cxn>
                        </a:cxnLst>
                        <a:rect l="0" t="0" r="r" b="b"/>
                        <a:pathLst>
                          <a:path w="6" h="1">
                            <a:moveTo>
                              <a:pt x="6" y="0"/>
                            </a:moveTo>
                            <a:cubicBezTo>
                              <a:pt x="4" y="1"/>
                              <a:pt x="2" y="1"/>
                              <a:pt x="0" y="1"/>
                            </a:cubicBezTo>
                            <a:cubicBezTo>
                              <a:pt x="2" y="1"/>
                              <a:pt x="4" y="1"/>
                              <a:pt x="6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" name="Freeform 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92713" y="716549"/>
                        <a:ext cx="4763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0"/>
                          </a:cxn>
                          <a:cxn ang="0">
                            <a:pos x="0" y="0"/>
                          </a:cxn>
                          <a:cxn ang="0">
                            <a:pos x="3" y="0"/>
                          </a:cxn>
                        </a:cxnLst>
                        <a:rect l="0" t="0" r="r" b="b"/>
                        <a:pathLst>
                          <a:path w="3">
                            <a:moveTo>
                              <a:pt x="3" y="0"/>
                            </a:moveTo>
                            <a:cubicBezTo>
                              <a:pt x="2" y="0"/>
                              <a:pt x="1" y="0"/>
                              <a:pt x="0" y="0"/>
                            </a:cubicBezTo>
                            <a:cubicBezTo>
                              <a:pt x="1" y="0"/>
                              <a:pt x="2" y="0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5" name="Freeform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00651" y="713374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" y="0"/>
                          </a:cxn>
                          <a:cxn ang="0">
                            <a:pos x="0" y="0"/>
                          </a:cxn>
                          <a:cxn ang="0">
                            <a:pos x="2" y="0"/>
                          </a:cxn>
                        </a:cxnLst>
                        <a:rect l="0" t="0" r="r" b="b"/>
                        <a:pathLst>
                          <a:path w="2">
                            <a:moveTo>
                              <a:pt x="2" y="0"/>
                            </a:moveTo>
                            <a:cubicBezTo>
                              <a:pt x="2" y="0"/>
                              <a:pt x="1" y="0"/>
                              <a:pt x="0" y="0"/>
                            </a:cubicBezTo>
                            <a:cubicBezTo>
                              <a:pt x="1" y="0"/>
                              <a:pt x="2" y="0"/>
                              <a:pt x="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6" name="Freeform 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59376" y="722899"/>
                        <a:ext cx="4763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" y="0"/>
                          </a:cxn>
                          <a:cxn ang="0">
                            <a:pos x="0" y="0"/>
                          </a:cxn>
                          <a:cxn ang="0">
                            <a:pos x="4" y="0"/>
                          </a:cxn>
                        </a:cxnLst>
                        <a:rect l="0" t="0" r="r" b="b"/>
                        <a:pathLst>
                          <a:path w="4">
                            <a:moveTo>
                              <a:pt x="4" y="0"/>
                            </a:moveTo>
                            <a:cubicBezTo>
                              <a:pt x="3" y="0"/>
                              <a:pt x="1" y="0"/>
                              <a:pt x="0" y="0"/>
                            </a:cubicBezTo>
                            <a:cubicBezTo>
                              <a:pt x="1" y="0"/>
                              <a:pt x="3" y="0"/>
                              <a:pt x="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7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07001" y="710199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" y="0"/>
                          </a:cxn>
                          <a:cxn ang="0">
                            <a:pos x="0" y="1"/>
                          </a:cxn>
                          <a:cxn ang="0">
                            <a:pos x="2" y="0"/>
                          </a:cxn>
                        </a:cxnLst>
                        <a:rect l="0" t="0" r="r" b="b"/>
                        <a:pathLst>
                          <a:path w="2" h="1">
                            <a:moveTo>
                              <a:pt x="2" y="0"/>
                            </a:moveTo>
                            <a:cubicBezTo>
                              <a:pt x="1" y="1"/>
                              <a:pt x="0" y="1"/>
                              <a:pt x="0" y="1"/>
                            </a:cubicBezTo>
                            <a:cubicBezTo>
                              <a:pt x="0" y="1"/>
                              <a:pt x="1" y="1"/>
                              <a:pt x="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8" name="Freeform 5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8113" y="703849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"/>
                          </a:cxn>
                          <a:cxn ang="0">
                            <a:pos x="2" y="0"/>
                          </a:cxn>
                          <a:cxn ang="0">
                            <a:pos x="0" y="1"/>
                          </a:cxn>
                        </a:cxnLst>
                        <a:rect l="0" t="0" r="r" b="b"/>
                        <a:pathLst>
                          <a:path w="2" h="1">
                            <a:moveTo>
                              <a:pt x="0" y="1"/>
                            </a:moveTo>
                            <a:cubicBezTo>
                              <a:pt x="1" y="1"/>
                              <a:pt x="1" y="0"/>
                              <a:pt x="2" y="0"/>
                            </a:cubicBezTo>
                            <a:cubicBezTo>
                              <a:pt x="1" y="0"/>
                              <a:pt x="1" y="1"/>
                              <a:pt x="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9" name="Freeform 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4463" y="700674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"/>
                          </a:cxn>
                          <a:cxn ang="0">
                            <a:pos x="1" y="0"/>
                          </a:cxn>
                          <a:cxn ang="0">
                            <a:pos x="0" y="1"/>
                          </a:cxn>
                        </a:cxnLst>
                        <a:rect l="0" t="0" r="r" b="b"/>
                        <a:pathLst>
                          <a:path w="1" h="1">
                            <a:moveTo>
                              <a:pt x="0" y="1"/>
                            </a:moveTo>
                            <a:cubicBezTo>
                              <a:pt x="1" y="1"/>
                              <a:pt x="1" y="0"/>
                              <a:pt x="1" y="0"/>
                            </a:cubicBezTo>
                            <a:cubicBezTo>
                              <a:pt x="1" y="0"/>
                              <a:pt x="1" y="1"/>
                              <a:pt x="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0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0813" y="697499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"/>
                          </a:cxn>
                          <a:cxn ang="0">
                            <a:pos x="1" y="0"/>
                          </a:cxn>
                          <a:cxn ang="0">
                            <a:pos x="0" y="1"/>
                          </a:cxn>
                        </a:cxnLst>
                        <a:rect l="0" t="0" r="r" b="b"/>
                        <a:pathLst>
                          <a:path w="1" h="1">
                            <a:moveTo>
                              <a:pt x="0" y="1"/>
                            </a:moveTo>
                            <a:cubicBezTo>
                              <a:pt x="0" y="0"/>
                              <a:pt x="1" y="0"/>
                              <a:pt x="1" y="0"/>
                            </a:cubicBezTo>
                            <a:cubicBezTo>
                              <a:pt x="1" y="0"/>
                              <a:pt x="0" y="0"/>
                              <a:pt x="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1" name="Freeform 5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56201" y="722899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" y="0"/>
                          </a:cxn>
                          <a:cxn ang="0">
                            <a:pos x="0" y="0"/>
                          </a:cxn>
                          <a:cxn ang="0">
                            <a:pos x="2" y="0"/>
                          </a:cxn>
                        </a:cxnLst>
                        <a:rect l="0" t="0" r="r" b="b"/>
                        <a:pathLst>
                          <a:path w="2">
                            <a:moveTo>
                              <a:pt x="2" y="0"/>
                            </a:moveTo>
                            <a:cubicBezTo>
                              <a:pt x="1" y="0"/>
                              <a:pt x="1" y="0"/>
                              <a:pt x="0" y="0"/>
                            </a:cubicBezTo>
                            <a:cubicBezTo>
                              <a:pt x="1" y="0"/>
                              <a:pt x="1" y="0"/>
                              <a:pt x="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2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4938" y="707024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"/>
                          </a:cxn>
                          <a:cxn ang="0">
                            <a:pos x="2" y="0"/>
                          </a:cxn>
                          <a:cxn ang="0">
                            <a:pos x="2" y="0"/>
                          </a:cxn>
                          <a:cxn ang="0">
                            <a:pos x="0" y="1"/>
                          </a:cxn>
                        </a:cxnLst>
                        <a:rect l="0" t="0" r="r" b="b"/>
                        <a:pathLst>
                          <a:path w="2" h="1">
                            <a:moveTo>
                              <a:pt x="0" y="1"/>
                            </a:moveTo>
                            <a:cubicBezTo>
                              <a:pt x="0" y="0"/>
                              <a:pt x="1" y="0"/>
                              <a:pt x="2" y="0"/>
                            </a:cubicBezTo>
                            <a:cubicBezTo>
                              <a:pt x="2" y="0"/>
                              <a:pt x="2" y="0"/>
                              <a:pt x="2" y="0"/>
                            </a:cubicBezTo>
                            <a:cubicBezTo>
                              <a:pt x="1" y="0"/>
                              <a:pt x="0" y="0"/>
                              <a:pt x="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3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64138" y="722899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0"/>
                          </a:cxn>
                          <a:cxn ang="0">
                            <a:pos x="0" y="0"/>
                          </a:cxn>
                          <a:cxn ang="0">
                            <a:pos x="3" y="0"/>
                          </a:cxn>
                        </a:cxnLst>
                        <a:rect l="0" t="0" r="r" b="b"/>
                        <a:pathLst>
                          <a:path w="3">
                            <a:moveTo>
                              <a:pt x="3" y="0"/>
                            </a:moveTo>
                            <a:cubicBezTo>
                              <a:pt x="2" y="0"/>
                              <a:pt x="1" y="0"/>
                              <a:pt x="0" y="0"/>
                            </a:cubicBezTo>
                            <a:cubicBezTo>
                              <a:pt x="1" y="0"/>
                              <a:pt x="2" y="0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4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97476" y="713374"/>
                        <a:ext cx="3175" cy="317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0"/>
                          </a:cxn>
                          <a:cxn ang="0">
                            <a:pos x="0" y="2"/>
                          </a:cxn>
                          <a:cxn ang="0">
                            <a:pos x="3" y="0"/>
                          </a:cxn>
                        </a:cxnLst>
                        <a:rect l="0" t="0" r="r" b="b"/>
                        <a:pathLst>
                          <a:path w="3" h="2">
                            <a:moveTo>
                              <a:pt x="3" y="0"/>
                            </a:moveTo>
                            <a:cubicBezTo>
                              <a:pt x="2" y="1"/>
                              <a:pt x="1" y="1"/>
                              <a:pt x="0" y="2"/>
                            </a:cubicBezTo>
                            <a:cubicBezTo>
                              <a:pt x="1" y="1"/>
                              <a:pt x="2" y="1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5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02238" y="711786"/>
                        <a:ext cx="4763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" y="0"/>
                          </a:cxn>
                          <a:cxn ang="0">
                            <a:pos x="0" y="2"/>
                          </a:cxn>
                          <a:cxn ang="0">
                            <a:pos x="4" y="0"/>
                          </a:cxn>
                        </a:cxnLst>
                        <a:rect l="0" t="0" r="r" b="b"/>
                        <a:pathLst>
                          <a:path w="4" h="2">
                            <a:moveTo>
                              <a:pt x="4" y="0"/>
                            </a:moveTo>
                            <a:cubicBezTo>
                              <a:pt x="2" y="1"/>
                              <a:pt x="1" y="1"/>
                              <a:pt x="0" y="2"/>
                            </a:cubicBezTo>
                            <a:cubicBezTo>
                              <a:pt x="1" y="1"/>
                              <a:pt x="2" y="1"/>
                              <a:pt x="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6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89538" y="716549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0"/>
                          </a:cxn>
                          <a:cxn ang="0">
                            <a:pos x="0" y="1"/>
                          </a:cxn>
                          <a:cxn ang="0">
                            <a:pos x="3" y="0"/>
                          </a:cxn>
                        </a:cxnLst>
                        <a:rect l="0" t="0" r="r" b="b"/>
                        <a:pathLst>
                          <a:path w="3" h="1">
                            <a:moveTo>
                              <a:pt x="3" y="0"/>
                            </a:moveTo>
                            <a:cubicBezTo>
                              <a:pt x="2" y="1"/>
                              <a:pt x="1" y="1"/>
                              <a:pt x="0" y="1"/>
                            </a:cubicBezTo>
                            <a:cubicBezTo>
                              <a:pt x="1" y="1"/>
                              <a:pt x="2" y="1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7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5576" y="691149"/>
                        <a:ext cx="4763" cy="317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" y="0"/>
                          </a:cxn>
                          <a:cxn ang="0">
                            <a:pos x="0" y="3"/>
                          </a:cxn>
                          <a:cxn ang="0">
                            <a:pos x="4" y="0"/>
                          </a:cxn>
                        </a:cxnLst>
                        <a:rect l="0" t="0" r="r" b="b"/>
                        <a:pathLst>
                          <a:path w="4" h="3">
                            <a:moveTo>
                              <a:pt x="4" y="0"/>
                            </a:moveTo>
                            <a:cubicBezTo>
                              <a:pt x="3" y="1"/>
                              <a:pt x="2" y="2"/>
                              <a:pt x="0" y="3"/>
                            </a:cubicBezTo>
                            <a:cubicBezTo>
                              <a:pt x="2" y="2"/>
                              <a:pt x="3" y="1"/>
                              <a:pt x="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8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0176" y="708611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0"/>
                          </a:cxn>
                          <a:cxn ang="0">
                            <a:pos x="0" y="1"/>
                          </a:cxn>
                          <a:cxn ang="0">
                            <a:pos x="3" y="0"/>
                          </a:cxn>
                        </a:cxnLst>
                        <a:rect l="0" t="0" r="r" b="b"/>
                        <a:pathLst>
                          <a:path w="3" h="1">
                            <a:moveTo>
                              <a:pt x="3" y="0"/>
                            </a:moveTo>
                            <a:cubicBezTo>
                              <a:pt x="2" y="0"/>
                              <a:pt x="1" y="1"/>
                              <a:pt x="0" y="1"/>
                            </a:cubicBezTo>
                            <a:cubicBezTo>
                              <a:pt x="1" y="1"/>
                              <a:pt x="2" y="0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29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76838" y="721311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0"/>
                          </a:cxn>
                          <a:cxn ang="0">
                            <a:pos x="0" y="0"/>
                          </a:cxn>
                          <a:cxn ang="0">
                            <a:pos x="3" y="0"/>
                          </a:cxn>
                        </a:cxnLst>
                        <a:rect l="0" t="0" r="r" b="b"/>
                        <a:pathLst>
                          <a:path w="3">
                            <a:moveTo>
                              <a:pt x="3" y="0"/>
                            </a:moveTo>
                            <a:cubicBezTo>
                              <a:pt x="2" y="0"/>
                              <a:pt x="1" y="0"/>
                              <a:pt x="0" y="0"/>
                            </a:cubicBezTo>
                            <a:cubicBezTo>
                              <a:pt x="1" y="0"/>
                              <a:pt x="2" y="0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0" name="Freeform 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70488" y="721311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0"/>
                          </a:cxn>
                          <a:cxn ang="0">
                            <a:pos x="0" y="0"/>
                          </a:cxn>
                          <a:cxn ang="0">
                            <a:pos x="3" y="0"/>
                          </a:cxn>
                        </a:cxnLst>
                        <a:rect l="0" t="0" r="r" b="b"/>
                        <a:pathLst>
                          <a:path w="3">
                            <a:moveTo>
                              <a:pt x="3" y="0"/>
                            </a:moveTo>
                            <a:cubicBezTo>
                              <a:pt x="2" y="0"/>
                              <a:pt x="1" y="0"/>
                              <a:pt x="0" y="0"/>
                            </a:cubicBezTo>
                            <a:cubicBezTo>
                              <a:pt x="1" y="0"/>
                              <a:pt x="2" y="0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1" name="Freeform 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84776" y="718136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0"/>
                          </a:cxn>
                          <a:cxn ang="0">
                            <a:pos x="0" y="1"/>
                          </a:cxn>
                          <a:cxn ang="0">
                            <a:pos x="3" y="0"/>
                          </a:cxn>
                        </a:cxnLst>
                        <a:rect l="0" t="0" r="r" b="b"/>
                        <a:pathLst>
                          <a:path w="3" h="1">
                            <a:moveTo>
                              <a:pt x="3" y="0"/>
                            </a:moveTo>
                            <a:cubicBezTo>
                              <a:pt x="2" y="0"/>
                              <a:pt x="1" y="1"/>
                              <a:pt x="0" y="1"/>
                            </a:cubicBezTo>
                            <a:cubicBezTo>
                              <a:pt x="1" y="1"/>
                              <a:pt x="2" y="0"/>
                              <a:pt x="3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2" name="Freeform 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5576" y="694324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"/>
                          </a:cxn>
                          <a:cxn ang="0">
                            <a:pos x="1" y="0"/>
                          </a:cxn>
                          <a:cxn ang="0">
                            <a:pos x="0" y="1"/>
                          </a:cxn>
                          <a:cxn ang="0">
                            <a:pos x="0" y="1"/>
                          </a:cxn>
                        </a:cxnLst>
                        <a:rect l="0" t="0" r="r" b="b"/>
                        <a:pathLst>
                          <a:path w="1" h="1">
                            <a:moveTo>
                              <a:pt x="0" y="1"/>
                            </a:moveTo>
                            <a:cubicBezTo>
                              <a:pt x="0" y="1"/>
                              <a:pt x="0" y="1"/>
                              <a:pt x="1" y="0"/>
                            </a:cubicBezTo>
                            <a:cubicBezTo>
                              <a:pt x="0" y="1"/>
                              <a:pt x="0" y="1"/>
                              <a:pt x="0" y="1"/>
                            </a:cubicBezTo>
                            <a:cubicBezTo>
                              <a:pt x="0" y="1"/>
                              <a:pt x="0" y="1"/>
                              <a:pt x="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3" name="Freeform 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6051" y="699086"/>
                        <a:ext cx="4763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"/>
                          </a:cxn>
                          <a:cxn ang="0">
                            <a:pos x="4" y="0"/>
                          </a:cxn>
                          <a:cxn ang="0">
                            <a:pos x="0" y="2"/>
                          </a:cxn>
                        </a:cxnLst>
                        <a:rect l="0" t="0" r="r" b="b"/>
                        <a:pathLst>
                          <a:path w="4" h="2">
                            <a:moveTo>
                              <a:pt x="0" y="2"/>
                            </a:moveTo>
                            <a:cubicBezTo>
                              <a:pt x="2" y="1"/>
                              <a:pt x="3" y="1"/>
                              <a:pt x="4" y="0"/>
                            </a:cubicBezTo>
                            <a:cubicBezTo>
                              <a:pt x="3" y="1"/>
                              <a:pt x="2" y="1"/>
                              <a:pt x="0" y="2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4" name="Freeform 6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0813" y="695911"/>
                        <a:ext cx="4763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"/>
                          </a:cxn>
                          <a:cxn ang="0">
                            <a:pos x="3" y="0"/>
                          </a:cxn>
                          <a:cxn ang="0">
                            <a:pos x="3" y="0"/>
                          </a:cxn>
                          <a:cxn ang="0">
                            <a:pos x="0" y="2"/>
                          </a:cxn>
                        </a:cxnLst>
                        <a:rect l="0" t="0" r="r" b="b"/>
                        <a:pathLst>
                          <a:path w="3" h="2">
                            <a:moveTo>
                              <a:pt x="0" y="2"/>
                            </a:moveTo>
                            <a:cubicBezTo>
                              <a:pt x="1" y="1"/>
                              <a:pt x="2" y="1"/>
                              <a:pt x="3" y="0"/>
                            </a:cubicBezTo>
                            <a:cubicBezTo>
                              <a:pt x="3" y="0"/>
                              <a:pt x="3" y="0"/>
                              <a:pt x="3" y="0"/>
                            </a:cubicBezTo>
                            <a:cubicBezTo>
                              <a:pt x="2" y="1"/>
                              <a:pt x="1" y="1"/>
                              <a:pt x="0" y="2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5" name="Freeform 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18113" y="705436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"/>
                          </a:cxn>
                          <a:cxn ang="0">
                            <a:pos x="0" y="1"/>
                          </a:cxn>
                          <a:cxn ang="0">
                            <a:pos x="1" y="0"/>
                          </a:cxn>
                          <a:cxn ang="0">
                            <a:pos x="0" y="1"/>
                          </a:cxn>
                        </a:cxnLst>
                        <a:rect l="0" t="0" r="r" b="b"/>
                        <a:pathLst>
                          <a:path w="1" h="1">
                            <a:moveTo>
                              <a:pt x="0" y="1"/>
                            </a:moveTo>
                            <a:cubicBezTo>
                              <a:pt x="0" y="1"/>
                              <a:pt x="0" y="1"/>
                              <a:pt x="0" y="1"/>
                            </a:cubicBezTo>
                            <a:cubicBezTo>
                              <a:pt x="0" y="0"/>
                              <a:pt x="1" y="0"/>
                              <a:pt x="1" y="0"/>
                            </a:cubicBezTo>
                            <a:cubicBezTo>
                              <a:pt x="1" y="0"/>
                              <a:pt x="0" y="0"/>
                              <a:pt x="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6" name="Freeform 7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1288" y="702261"/>
                        <a:ext cx="317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"/>
                          </a:cxn>
                          <a:cxn ang="0">
                            <a:pos x="3" y="0"/>
                          </a:cxn>
                          <a:cxn ang="0">
                            <a:pos x="0" y="2"/>
                          </a:cxn>
                        </a:cxnLst>
                        <a:rect l="0" t="0" r="r" b="b"/>
                        <a:pathLst>
                          <a:path w="3" h="2">
                            <a:moveTo>
                              <a:pt x="0" y="2"/>
                            </a:moveTo>
                            <a:cubicBezTo>
                              <a:pt x="1" y="1"/>
                              <a:pt x="2" y="1"/>
                              <a:pt x="3" y="0"/>
                            </a:cubicBezTo>
                            <a:cubicBezTo>
                              <a:pt x="2" y="1"/>
                              <a:pt x="1" y="1"/>
                              <a:pt x="0" y="2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7" name="Freeform 7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4463" y="659399"/>
                        <a:ext cx="3175" cy="1111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0"/>
                          </a:cxn>
                          <a:cxn ang="0">
                            <a:pos x="3" y="2"/>
                          </a:cxn>
                          <a:cxn ang="0">
                            <a:pos x="2" y="0"/>
                          </a:cxn>
                        </a:cxnLst>
                        <a:rect l="0" t="0" r="r" b="b"/>
                        <a:pathLst>
                          <a:path w="3" h="10">
                            <a:moveTo>
                              <a:pt x="0" y="10"/>
                            </a:moveTo>
                            <a:cubicBezTo>
                              <a:pt x="1" y="7"/>
                              <a:pt x="2" y="4"/>
                              <a:pt x="3" y="2"/>
                            </a:cubicBezTo>
                            <a:cubicBezTo>
                              <a:pt x="3" y="1"/>
                              <a:pt x="2" y="0"/>
                              <a:pt x="2" y="0"/>
                            </a:cubicBezTo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8" name="Freeform 7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24463" y="662574"/>
                        <a:ext cx="4763" cy="95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" y="9"/>
                          </a:cxn>
                          <a:cxn ang="0">
                            <a:pos x="4" y="4"/>
                          </a:cxn>
                          <a:cxn ang="0">
                            <a:pos x="3" y="0"/>
                          </a:cxn>
                          <a:cxn ang="0">
                            <a:pos x="0" y="8"/>
                          </a:cxn>
                          <a:cxn ang="0">
                            <a:pos x="2" y="9"/>
                          </a:cxn>
                        </a:cxnLst>
                        <a:rect l="0" t="0" r="r" b="b"/>
                        <a:pathLst>
                          <a:path w="4" h="9">
                            <a:moveTo>
                              <a:pt x="2" y="9"/>
                            </a:moveTo>
                            <a:cubicBezTo>
                              <a:pt x="3" y="9"/>
                              <a:pt x="4" y="7"/>
                              <a:pt x="4" y="4"/>
                            </a:cubicBezTo>
                            <a:cubicBezTo>
                              <a:pt x="4" y="2"/>
                              <a:pt x="3" y="1"/>
                              <a:pt x="3" y="0"/>
                            </a:cubicBezTo>
                            <a:cubicBezTo>
                              <a:pt x="2" y="2"/>
                              <a:pt x="1" y="5"/>
                              <a:pt x="0" y="8"/>
                            </a:cubicBezTo>
                            <a:cubicBezTo>
                              <a:pt x="1" y="9"/>
                              <a:pt x="1" y="9"/>
                              <a:pt x="2" y="9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9" name="Freeform 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89551" y="565736"/>
                        <a:ext cx="1588" cy="79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" y="7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  <a:cxn ang="0">
                            <a:pos x="1" y="7"/>
                          </a:cxn>
                        </a:cxnLst>
                        <a:rect l="0" t="0" r="r" b="b"/>
                        <a:pathLst>
                          <a:path w="1" h="7">
                            <a:moveTo>
                              <a:pt x="1" y="7"/>
                            </a:moveTo>
                            <a:cubicBezTo>
                              <a:pt x="1" y="4"/>
                              <a:pt x="0" y="2"/>
                              <a:pt x="0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0" y="2"/>
                              <a:pt x="1" y="4"/>
                              <a:pt x="1" y="7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0" name="Freeform 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35563" y="722899"/>
                        <a:ext cx="6350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6" y="0"/>
                          </a:cxn>
                          <a:cxn ang="0">
                            <a:pos x="0" y="0"/>
                          </a:cxn>
                          <a:cxn ang="0">
                            <a:pos x="6" y="0"/>
                          </a:cxn>
                        </a:cxnLst>
                        <a:rect l="0" t="0" r="r" b="b"/>
                        <a:pathLst>
                          <a:path w="6">
                            <a:moveTo>
                              <a:pt x="6" y="0"/>
                            </a:moveTo>
                            <a:cubicBezTo>
                              <a:pt x="4" y="0"/>
                              <a:pt x="2" y="0"/>
                              <a:pt x="0" y="0"/>
                            </a:cubicBezTo>
                            <a:cubicBezTo>
                              <a:pt x="2" y="0"/>
                              <a:pt x="4" y="0"/>
                              <a:pt x="6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1" name="Freeform 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91138" y="573674"/>
                        <a:ext cx="1588" cy="79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7"/>
                          </a:cxn>
                          <a:cxn ang="0">
                            <a:pos x="0" y="0"/>
                          </a:cxn>
                          <a:cxn ang="0">
                            <a:pos x="0" y="7"/>
                          </a:cxn>
                        </a:cxnLst>
                        <a:rect l="0" t="0" r="r" b="b"/>
                        <a:pathLst>
                          <a:path h="7">
                            <a:moveTo>
                              <a:pt x="0" y="7"/>
                            </a:moveTo>
                            <a:cubicBezTo>
                              <a:pt x="0" y="5"/>
                              <a:pt x="0" y="2"/>
                              <a:pt x="0" y="0"/>
                            </a:cubicBezTo>
                            <a:cubicBezTo>
                              <a:pt x="0" y="2"/>
                              <a:pt x="0" y="5"/>
                              <a:pt x="0" y="7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2" name="Freeform 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41913" y="722899"/>
                        <a:ext cx="793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7" y="1"/>
                          </a:cxn>
                          <a:cxn ang="0">
                            <a:pos x="0" y="0"/>
                          </a:cxn>
                          <a:cxn ang="0">
                            <a:pos x="7" y="1"/>
                          </a:cxn>
                        </a:cxnLst>
                        <a:rect l="0" t="0" r="r" b="b"/>
                        <a:pathLst>
                          <a:path w="7" h="1">
                            <a:moveTo>
                              <a:pt x="7" y="1"/>
                            </a:moveTo>
                            <a:cubicBezTo>
                              <a:pt x="5" y="1"/>
                              <a:pt x="2" y="1"/>
                              <a:pt x="0" y="0"/>
                            </a:cubicBezTo>
                            <a:cubicBezTo>
                              <a:pt x="2" y="1"/>
                              <a:pt x="5" y="1"/>
                              <a:pt x="7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3" name="Freeform 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05401" y="716549"/>
                        <a:ext cx="17463" cy="476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6" y="4"/>
                          </a:cxn>
                          <a:cxn ang="0">
                            <a:pos x="0" y="0"/>
                          </a:cxn>
                          <a:cxn ang="0">
                            <a:pos x="16" y="4"/>
                          </a:cxn>
                        </a:cxnLst>
                        <a:rect l="0" t="0" r="r" b="b"/>
                        <a:pathLst>
                          <a:path w="16" h="4">
                            <a:moveTo>
                              <a:pt x="16" y="4"/>
                            </a:moveTo>
                            <a:cubicBezTo>
                              <a:pt x="11" y="3"/>
                              <a:pt x="5" y="1"/>
                              <a:pt x="0" y="0"/>
                            </a:cubicBezTo>
                            <a:cubicBezTo>
                              <a:pt x="5" y="1"/>
                              <a:pt x="11" y="3"/>
                              <a:pt x="16" y="4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4" name="Freeform 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95876" y="711786"/>
                        <a:ext cx="9525" cy="476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0"/>
                          </a:cxn>
                          <a:cxn ang="0">
                            <a:pos x="8" y="3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8" h="3">
                            <a:moveTo>
                              <a:pt x="0" y="0"/>
                            </a:move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3" y="2"/>
                              <a:pt x="5" y="2"/>
                              <a:pt x="8" y="3"/>
                            </a:cubicBezTo>
                            <a:cubicBezTo>
                              <a:pt x="5" y="2"/>
                              <a:pt x="3" y="2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5" name="Freeform 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80026" y="526049"/>
                        <a:ext cx="3175" cy="79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7"/>
                          </a:cxn>
                          <a:cxn ang="0">
                            <a:pos x="0" y="0"/>
                          </a:cxn>
                          <a:cxn ang="0">
                            <a:pos x="0" y="0"/>
                          </a:cxn>
                          <a:cxn ang="0">
                            <a:pos x="3" y="7"/>
                          </a:cxn>
                        </a:cxnLst>
                        <a:rect l="0" t="0" r="r" b="b"/>
                        <a:pathLst>
                          <a:path w="3" h="7">
                            <a:moveTo>
                              <a:pt x="3" y="7"/>
                            </a:moveTo>
                            <a:cubicBezTo>
                              <a:pt x="2" y="5"/>
                              <a:pt x="1" y="3"/>
                              <a:pt x="0" y="0"/>
                            </a:cubicBezTo>
                            <a:cubicBezTo>
                              <a:pt x="0" y="0"/>
                              <a:pt x="0" y="0"/>
                              <a:pt x="0" y="0"/>
                            </a:cubicBezTo>
                            <a:cubicBezTo>
                              <a:pt x="1" y="3"/>
                              <a:pt x="2" y="5"/>
                              <a:pt x="3" y="7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6" name="Freeform 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86376" y="545099"/>
                        <a:ext cx="3175" cy="206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17"/>
                          </a:cxn>
                          <a:cxn ang="0">
                            <a:pos x="0" y="0"/>
                          </a:cxn>
                          <a:cxn ang="0">
                            <a:pos x="3" y="17"/>
                          </a:cxn>
                        </a:cxnLst>
                        <a:rect l="0" t="0" r="r" b="b"/>
                        <a:pathLst>
                          <a:path w="3" h="17">
                            <a:moveTo>
                              <a:pt x="3" y="17"/>
                            </a:moveTo>
                            <a:cubicBezTo>
                              <a:pt x="3" y="11"/>
                              <a:pt x="1" y="5"/>
                              <a:pt x="0" y="0"/>
                            </a:cubicBezTo>
                            <a:cubicBezTo>
                              <a:pt x="1" y="5"/>
                              <a:pt x="3" y="11"/>
                              <a:pt x="3" y="17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7" name="Freeform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84788" y="535574"/>
                        <a:ext cx="1588" cy="95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" y="7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2" h="7">
                            <a:moveTo>
                              <a:pt x="0" y="0"/>
                            </a:moveTo>
                            <a:cubicBezTo>
                              <a:pt x="1" y="2"/>
                              <a:pt x="1" y="5"/>
                              <a:pt x="2" y="7"/>
                            </a:cubicBezTo>
                            <a:cubicBezTo>
                              <a:pt x="1" y="5"/>
                              <a:pt x="1" y="2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8" name="Freeform 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24451" y="721311"/>
                        <a:ext cx="9525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8" y="1"/>
                          </a:cxn>
                          <a:cxn ang="0">
                            <a:pos x="0" y="0"/>
                          </a:cxn>
                          <a:cxn ang="0">
                            <a:pos x="8" y="1"/>
                          </a:cxn>
                        </a:cxnLst>
                        <a:rect l="0" t="0" r="r" b="b"/>
                        <a:pathLst>
                          <a:path w="8" h="1">
                            <a:moveTo>
                              <a:pt x="8" y="1"/>
                            </a:moveTo>
                            <a:cubicBezTo>
                              <a:pt x="6" y="1"/>
                              <a:pt x="3" y="0"/>
                              <a:pt x="0" y="0"/>
                            </a:cubicBezTo>
                            <a:cubicBezTo>
                              <a:pt x="3" y="0"/>
                              <a:pt x="6" y="1"/>
                              <a:pt x="8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49" name="Freeform 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68901" y="637174"/>
                        <a:ext cx="1588" cy="158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0" y="1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h="1">
                            <a:moveTo>
                              <a:pt x="0" y="0"/>
                            </a:moveTo>
                            <a:cubicBezTo>
                              <a:pt x="0" y="0"/>
                              <a:pt x="0" y="1"/>
                              <a:pt x="0" y="1"/>
                            </a:cubicBezTo>
                            <a:cubicBezTo>
                              <a:pt x="0" y="1"/>
                              <a:pt x="0" y="0"/>
                              <a:pt x="0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0" name="Freeform 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235576" y="683211"/>
                        <a:ext cx="9525" cy="127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" y="10"/>
                          </a:cxn>
                          <a:cxn ang="0">
                            <a:pos x="1" y="10"/>
                          </a:cxn>
                          <a:cxn ang="0">
                            <a:pos x="5" y="7"/>
                          </a:cxn>
                          <a:cxn ang="0">
                            <a:pos x="6" y="6"/>
                          </a:cxn>
                          <a:cxn ang="0">
                            <a:pos x="9" y="3"/>
                          </a:cxn>
                          <a:cxn ang="0">
                            <a:pos x="2" y="0"/>
                          </a:cxn>
                          <a:cxn ang="0">
                            <a:pos x="0" y="11"/>
                          </a:cxn>
                          <a:cxn ang="0">
                            <a:pos x="1" y="10"/>
                          </a:cxn>
                        </a:cxnLst>
                        <a:rect l="0" t="0" r="r" b="b"/>
                        <a:pathLst>
                          <a:path w="9" h="11">
                            <a:moveTo>
                              <a:pt x="1" y="10"/>
                            </a:moveTo>
                            <a:cubicBezTo>
                              <a:pt x="1" y="10"/>
                              <a:pt x="1" y="10"/>
                              <a:pt x="1" y="10"/>
                            </a:cubicBezTo>
                            <a:cubicBezTo>
                              <a:pt x="3" y="9"/>
                              <a:pt x="4" y="8"/>
                              <a:pt x="5" y="7"/>
                            </a:cubicBezTo>
                            <a:cubicBezTo>
                              <a:pt x="5" y="7"/>
                              <a:pt x="5" y="6"/>
                              <a:pt x="6" y="6"/>
                            </a:cubicBezTo>
                            <a:cubicBezTo>
                              <a:pt x="7" y="5"/>
                              <a:pt x="8" y="4"/>
                              <a:pt x="9" y="3"/>
                            </a:cubicBezTo>
                            <a:cubicBezTo>
                              <a:pt x="7" y="2"/>
                              <a:pt x="5" y="1"/>
                              <a:pt x="2" y="0"/>
                            </a:cubicBezTo>
                            <a:cubicBezTo>
                              <a:pt x="1" y="4"/>
                              <a:pt x="0" y="7"/>
                              <a:pt x="0" y="11"/>
                            </a:cubicBezTo>
                            <a:cubicBezTo>
                              <a:pt x="0" y="11"/>
                              <a:pt x="0" y="11"/>
                              <a:pt x="1" y="10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59" name="Group 58"/>
                <p:cNvGrpSpPr/>
                <p:nvPr/>
              </p:nvGrpSpPr>
              <p:grpSpPr>
                <a:xfrm>
                  <a:off x="508732" y="991706"/>
                  <a:ext cx="3749040" cy="582815"/>
                  <a:chOff x="508732" y="1048856"/>
                  <a:chExt cx="3749040" cy="582815"/>
                </a:xfrm>
              </p:grpSpPr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1066444" y="1425838"/>
                    <a:ext cx="2633617" cy="205833"/>
                  </a:xfrm>
                  <a:prstGeom prst="rect">
                    <a:avLst/>
                  </a:prstGeom>
                </p:spPr>
                <p:txBody>
                  <a:bodyPr wrap="square" lIns="51441" tIns="25721" rIns="51441" bIns="25721" anchor="t">
                    <a:spAutoFit/>
                  </a:bodyPr>
                  <a:lstStyle>
                    <a:defPPr>
                      <a:defRPr lang="en-US"/>
                    </a:defPPr>
                    <a:lvl1pPr algn="ctr" defTabSz="571046">
                      <a:defRPr sz="800" kern="0">
                        <a:solidFill>
                          <a:srgbClr val="7A7A7A"/>
                        </a:solidFill>
                        <a:latin typeface="Arial"/>
                        <a:ea typeface="Apple LiGothic Medium"/>
                        <a:cs typeface="Apple LiGothic Medium"/>
                      </a:defRPr>
                    </a:lvl1pPr>
                    <a:lvl2pPr marL="456552" defTabSz="456552"/>
                    <a:lvl3pPr marL="913136" defTabSz="456552"/>
                    <a:lvl4pPr marL="1369701" defTabSz="456552"/>
                    <a:lvl5pPr marL="1826268" defTabSz="456552"/>
                    <a:lvl6pPr marL="2282818" defTabSz="456552"/>
                    <a:lvl7pPr marL="2739376" defTabSz="456552"/>
                    <a:lvl8pPr marL="3195945" defTabSz="456552"/>
                    <a:lvl9pPr marL="3652514" defTabSz="456552"/>
                  </a:lstStyle>
                  <a:p>
                    <a:r>
                      <a:rPr lang="en-US" sz="1000" dirty="0"/>
                      <a:t>Pinpoint Application Issues Instantly</a:t>
                    </a:r>
                  </a:p>
                </p:txBody>
              </p:sp>
              <p:grpSp>
                <p:nvGrpSpPr>
                  <p:cNvPr id="61" name="Group 60"/>
                  <p:cNvGrpSpPr/>
                  <p:nvPr/>
                </p:nvGrpSpPr>
                <p:grpSpPr>
                  <a:xfrm>
                    <a:off x="508732" y="1048856"/>
                    <a:ext cx="3749040" cy="361950"/>
                    <a:chOff x="849924" y="953606"/>
                    <a:chExt cx="7444158" cy="361950"/>
                  </a:xfrm>
                </p:grpSpPr>
                <p:grpSp>
                  <p:nvGrpSpPr>
                    <p:cNvPr id="62" name="Group 61"/>
                    <p:cNvGrpSpPr/>
                    <p:nvPr/>
                  </p:nvGrpSpPr>
                  <p:grpSpPr>
                    <a:xfrm>
                      <a:off x="849924" y="953606"/>
                      <a:ext cx="7444154" cy="361950"/>
                      <a:chOff x="1417587" y="1011378"/>
                      <a:chExt cx="6308827" cy="361950"/>
                    </a:xfrm>
                  </p:grpSpPr>
                  <p:cxnSp>
                    <p:nvCxnSpPr>
                      <p:cNvPr id="64" name="Straight Connector 63"/>
                      <p:cNvCxnSpPr/>
                      <p:nvPr/>
                    </p:nvCxnSpPr>
                    <p:spPr>
                      <a:xfrm>
                        <a:off x="1417587" y="1011378"/>
                        <a:ext cx="6308827" cy="0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5" name="Straight Connector 64"/>
                      <p:cNvCxnSpPr/>
                      <p:nvPr/>
                    </p:nvCxnSpPr>
                    <p:spPr>
                      <a:xfrm>
                        <a:off x="1417587" y="1373328"/>
                        <a:ext cx="6308827" cy="0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63" name="TextBox 62"/>
                    <p:cNvSpPr txBox="1"/>
                    <p:nvPr/>
                  </p:nvSpPr>
                  <p:spPr>
                    <a:xfrm>
                      <a:off x="849928" y="962256"/>
                      <a:ext cx="7444154" cy="31546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34286" rIns="0" bIns="34286" rtlCol="0" anchor="ctr">
                      <a:spAutoFit/>
                    </a:bodyPr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5"/>
                          </a:solidFill>
                        </a:rPr>
                        <a:t>Improve Your Application Performance</a:t>
                      </a:r>
                    </a:p>
                  </p:txBody>
                </p:sp>
              </p:grpSp>
            </p:grpSp>
          </p:grpSp>
          <p:grpSp>
            <p:nvGrpSpPr>
              <p:cNvPr id="44" name="Group 43"/>
              <p:cNvGrpSpPr/>
              <p:nvPr/>
            </p:nvGrpSpPr>
            <p:grpSpPr>
              <a:xfrm>
                <a:off x="4775200" y="991706"/>
                <a:ext cx="3982720" cy="1500983"/>
                <a:chOff x="4775200" y="991706"/>
                <a:chExt cx="3982720" cy="1500983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4937760" y="1655111"/>
                  <a:ext cx="3640606" cy="837578"/>
                  <a:chOff x="4776602" y="1913063"/>
                  <a:chExt cx="3640606" cy="837578"/>
                </a:xfrm>
              </p:grpSpPr>
              <p:sp>
                <p:nvSpPr>
                  <p:cNvPr id="53" name="Pentagon 52"/>
                  <p:cNvSpPr/>
                  <p:nvPr/>
                </p:nvSpPr>
                <p:spPr>
                  <a:xfrm>
                    <a:off x="5422046" y="2068753"/>
                    <a:ext cx="2172264" cy="526199"/>
                  </a:xfrm>
                  <a:prstGeom prst="homePlate">
                    <a:avLst>
                      <a:gd name="adj" fmla="val 31058"/>
                    </a:avLst>
                  </a:prstGeom>
                  <a:gradFill>
                    <a:gsLst>
                      <a:gs pos="10000">
                        <a:schemeClr val="bg1">
                          <a:lumMod val="95000"/>
                        </a:schemeClr>
                      </a:gs>
                      <a:gs pos="0">
                        <a:schemeClr val="bg1">
                          <a:alpha val="0"/>
                        </a:schemeClr>
                      </a:gs>
                      <a:gs pos="70000">
                        <a:schemeClr val="tx2">
                          <a:alpha val="61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05840" tIns="34274" rIns="91440" bIns="34274" rtlCol="0" anchor="ctr"/>
                  <a:lstStyle/>
                  <a:p>
                    <a:r>
                      <a:rPr lang="en-US" sz="1600" b="1" dirty="0"/>
                      <a:t>1x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7594310" y="2195276"/>
                    <a:ext cx="822898" cy="273150"/>
                  </a:xfrm>
                  <a:prstGeom prst="rect">
                    <a:avLst/>
                  </a:prstGeom>
                  <a:noFill/>
                </p:spPr>
                <p:txBody>
                  <a:bodyPr wrap="square" lIns="57147" tIns="28574" rIns="57147" bIns="28574" rtlCol="0" anchor="ctr">
                    <a:spAutoFit/>
                  </a:bodyPr>
                  <a:lstStyle>
                    <a:defPPr>
                      <a:defRPr lang="en-US"/>
                    </a:defPPr>
                    <a:lvl1pPr>
                      <a:defRPr sz="1400" b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</a:defRPr>
                    </a:lvl1pPr>
                  </a:lstStyle>
                  <a:p>
                    <a:r>
                      <a:rPr lang="en-US" dirty="0" smtClean="0"/>
                      <a:t>2x +</a:t>
                    </a:r>
                    <a:endParaRPr lang="en-US" dirty="0"/>
                  </a:p>
                </p:txBody>
              </p: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4776602" y="1913063"/>
                    <a:ext cx="829536" cy="837578"/>
                    <a:chOff x="1006502" y="2579964"/>
                    <a:chExt cx="1105760" cy="1116771"/>
                  </a:xfrm>
                </p:grpSpPr>
                <p:sp>
                  <p:nvSpPr>
                    <p:cNvPr id="56" name="Oval 26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006502" y="2579964"/>
                      <a:ext cx="1105760" cy="1116771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8FDCE2"/>
                        </a:gs>
                        <a:gs pos="100000">
                          <a:srgbClr val="28949C"/>
                        </a:gs>
                      </a:gsLst>
                      <a:lin ang="2700000" scaled="1"/>
                      <a:tileRect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50800" dist="12700" dir="5400000" algn="t" rotWithShape="0">
                        <a:prstClr val="black">
                          <a:alpha val="20000"/>
                        </a:prstClr>
                      </a:outerShdw>
                    </a:effectLst>
                  </p:spPr>
                  <p:txBody>
      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42721"/>
                      <a:endParaRPr lang="en-US" sz="1400" kern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57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143107" y="2720541"/>
                      <a:ext cx="832550" cy="835616"/>
                    </a:xfrm>
                    <a:custGeom>
                      <a:avLst/>
                      <a:gdLst>
                        <a:gd name="T0" fmla="*/ 0 w 1382"/>
                        <a:gd name="T1" fmla="*/ 0 h 1384"/>
                        <a:gd name="T2" fmla="*/ 0 w 1382"/>
                        <a:gd name="T3" fmla="*/ 0 h 1384"/>
                        <a:gd name="T4" fmla="*/ 0 w 1382"/>
                        <a:gd name="T5" fmla="*/ 0 h 1384"/>
                        <a:gd name="T6" fmla="*/ 0 w 1382"/>
                        <a:gd name="T7" fmla="*/ 0 h 1384"/>
                        <a:gd name="T8" fmla="*/ 0 w 1382"/>
                        <a:gd name="T9" fmla="*/ 0 h 1384"/>
                        <a:gd name="T10" fmla="*/ 0 w 1382"/>
                        <a:gd name="T11" fmla="*/ 0 h 1384"/>
                        <a:gd name="T12" fmla="*/ 0 w 1382"/>
                        <a:gd name="T13" fmla="*/ 0 h 1384"/>
                        <a:gd name="T14" fmla="*/ 0 w 1382"/>
                        <a:gd name="T15" fmla="*/ 0 h 1384"/>
                        <a:gd name="T16" fmla="*/ 0 w 1382"/>
                        <a:gd name="T17" fmla="*/ 0 h 1384"/>
                        <a:gd name="T18" fmla="*/ 0 w 1382"/>
                        <a:gd name="T19" fmla="*/ 0 h 1384"/>
                        <a:gd name="T20" fmla="*/ 0 w 1382"/>
                        <a:gd name="T21" fmla="*/ 0 h 1384"/>
                        <a:gd name="T22" fmla="*/ 0 w 1382"/>
                        <a:gd name="T23" fmla="*/ 0 h 1384"/>
                        <a:gd name="T24" fmla="*/ 0 w 1382"/>
                        <a:gd name="T25" fmla="*/ 0 h 1384"/>
                        <a:gd name="T26" fmla="*/ 0 w 1382"/>
                        <a:gd name="T27" fmla="*/ 0 h 1384"/>
                        <a:gd name="T28" fmla="*/ 0 w 1382"/>
                        <a:gd name="T29" fmla="*/ 0 h 1384"/>
                        <a:gd name="T30" fmla="*/ 0 w 1382"/>
                        <a:gd name="T31" fmla="*/ 0 h 1384"/>
                        <a:gd name="T32" fmla="*/ 0 w 1382"/>
                        <a:gd name="T33" fmla="*/ 0 h 1384"/>
                        <a:gd name="T34" fmla="*/ 0 w 1382"/>
                        <a:gd name="T35" fmla="*/ 0 h 1384"/>
                        <a:gd name="T36" fmla="*/ 0 w 1382"/>
                        <a:gd name="T37" fmla="*/ 0 h 1384"/>
                        <a:gd name="T38" fmla="*/ 0 w 1382"/>
                        <a:gd name="T39" fmla="*/ 0 h 1384"/>
                        <a:gd name="T40" fmla="*/ 0 w 1382"/>
                        <a:gd name="T41" fmla="*/ 0 h 1384"/>
                        <a:gd name="T42" fmla="*/ 0 w 1382"/>
                        <a:gd name="T43" fmla="*/ 0 h 1384"/>
                        <a:gd name="T44" fmla="*/ 0 w 1382"/>
                        <a:gd name="T45" fmla="*/ 0 h 1384"/>
                        <a:gd name="T46" fmla="*/ 0 w 1382"/>
                        <a:gd name="T47" fmla="*/ 0 h 1384"/>
                        <a:gd name="T48" fmla="*/ 0 w 1382"/>
                        <a:gd name="T49" fmla="*/ 0 h 1384"/>
                        <a:gd name="T50" fmla="*/ 0 w 1382"/>
                        <a:gd name="T51" fmla="*/ 0 h 1384"/>
                        <a:gd name="T52" fmla="*/ 0 w 1382"/>
                        <a:gd name="T53" fmla="*/ 0 h 1384"/>
                        <a:gd name="T54" fmla="*/ 0 w 1382"/>
                        <a:gd name="T55" fmla="*/ 0 h 1384"/>
                        <a:gd name="T56" fmla="*/ 0 w 1382"/>
                        <a:gd name="T57" fmla="*/ 0 h 1384"/>
                        <a:gd name="T58" fmla="*/ 0 w 1382"/>
                        <a:gd name="T59" fmla="*/ 0 h 1384"/>
                        <a:gd name="T60" fmla="*/ 0 w 1382"/>
                        <a:gd name="T61" fmla="*/ 0 h 1384"/>
                        <a:gd name="T62" fmla="*/ 0 w 1382"/>
                        <a:gd name="T63" fmla="*/ 0 h 1384"/>
                        <a:gd name="T64" fmla="*/ 0 w 1382"/>
                        <a:gd name="T65" fmla="*/ 0 h 1384"/>
                        <a:gd name="T66" fmla="*/ 0 w 1382"/>
                        <a:gd name="T67" fmla="*/ 0 h 1384"/>
                        <a:gd name="T68" fmla="*/ 0 w 1382"/>
                        <a:gd name="T69" fmla="*/ 0 h 1384"/>
                        <a:gd name="T70" fmla="*/ 0 w 1382"/>
                        <a:gd name="T71" fmla="*/ 0 h 1384"/>
                        <a:gd name="T72" fmla="*/ 0 w 1382"/>
                        <a:gd name="T73" fmla="*/ 0 h 1384"/>
                        <a:gd name="T74" fmla="*/ 0 w 1382"/>
                        <a:gd name="T75" fmla="*/ 0 h 1384"/>
                        <a:gd name="T76" fmla="*/ 0 w 1382"/>
                        <a:gd name="T77" fmla="*/ 0 h 1384"/>
                        <a:gd name="T78" fmla="*/ 0 w 1382"/>
                        <a:gd name="T79" fmla="*/ 0 h 1384"/>
                        <a:gd name="T80" fmla="*/ 0 w 1382"/>
                        <a:gd name="T81" fmla="*/ 0 h 1384"/>
                        <a:gd name="T82" fmla="*/ 0 w 1382"/>
                        <a:gd name="T83" fmla="*/ 0 h 1384"/>
                        <a:gd name="T84" fmla="*/ 0 w 1382"/>
                        <a:gd name="T85" fmla="*/ 0 h 1384"/>
                        <a:gd name="T86" fmla="*/ 0 w 1382"/>
                        <a:gd name="T87" fmla="*/ 0 h 1384"/>
                        <a:gd name="T88" fmla="*/ 0 w 1382"/>
                        <a:gd name="T89" fmla="*/ 0 h 1384"/>
                        <a:gd name="T90" fmla="*/ 0 w 1382"/>
                        <a:gd name="T91" fmla="*/ 0 h 1384"/>
                        <a:gd name="T92" fmla="*/ 0 w 1382"/>
                        <a:gd name="T93" fmla="*/ 0 h 1384"/>
                        <a:gd name="T94" fmla="*/ 0 w 1382"/>
                        <a:gd name="T95" fmla="*/ 0 h 1384"/>
                        <a:gd name="T96" fmla="*/ 0 w 1382"/>
                        <a:gd name="T97" fmla="*/ 0 h 1384"/>
                        <a:gd name="T98" fmla="*/ 0 w 1382"/>
                        <a:gd name="T99" fmla="*/ 0 h 1384"/>
                        <a:gd name="T100" fmla="*/ 0 w 1382"/>
                        <a:gd name="T101" fmla="*/ 0 h 1384"/>
                        <a:gd name="T102" fmla="*/ 0 w 1382"/>
                        <a:gd name="T103" fmla="*/ 0 h 1384"/>
                        <a:gd name="T104" fmla="*/ 0 w 1382"/>
                        <a:gd name="T105" fmla="*/ 0 h 1384"/>
                        <a:gd name="T106" fmla="*/ 0 w 1382"/>
                        <a:gd name="T107" fmla="*/ 0 h 1384"/>
                        <a:gd name="T108" fmla="*/ 0 w 1382"/>
                        <a:gd name="T109" fmla="*/ 0 h 1384"/>
                        <a:gd name="T110" fmla="*/ 0 w 1382"/>
                        <a:gd name="T111" fmla="*/ 0 h 1384"/>
                        <a:gd name="T112" fmla="*/ 0 w 1382"/>
                        <a:gd name="T113" fmla="*/ 0 h 1384"/>
                        <a:gd name="T114" fmla="*/ 0 w 1382"/>
                        <a:gd name="T115" fmla="*/ 0 h 1384"/>
                        <a:gd name="T116" fmla="*/ 0 w 1382"/>
                        <a:gd name="T117" fmla="*/ 0 h 1384"/>
                        <a:gd name="T118" fmla="*/ 0 w 1382"/>
                        <a:gd name="T119" fmla="*/ 0 h 1384"/>
                        <a:gd name="T120" fmla="*/ 0 w 1382"/>
                        <a:gd name="T121" fmla="*/ 0 h 1384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60000 65536"/>
                        <a:gd name="T160" fmla="*/ 0 60000 65536"/>
                        <a:gd name="T161" fmla="*/ 0 60000 65536"/>
                        <a:gd name="T162" fmla="*/ 0 60000 65536"/>
                        <a:gd name="T163" fmla="*/ 0 60000 65536"/>
                        <a:gd name="T164" fmla="*/ 0 60000 65536"/>
                        <a:gd name="T165" fmla="*/ 0 60000 65536"/>
                        <a:gd name="T166" fmla="*/ 0 60000 65536"/>
                        <a:gd name="T167" fmla="*/ 0 60000 65536"/>
                        <a:gd name="T168" fmla="*/ 0 60000 65536"/>
                        <a:gd name="T169" fmla="*/ 0 60000 65536"/>
                        <a:gd name="T170" fmla="*/ 0 60000 65536"/>
                        <a:gd name="T171" fmla="*/ 0 60000 65536"/>
                        <a:gd name="T172" fmla="*/ 0 60000 65536"/>
                        <a:gd name="T173" fmla="*/ 0 60000 65536"/>
                        <a:gd name="T174" fmla="*/ 0 60000 65536"/>
                        <a:gd name="T175" fmla="*/ 0 60000 65536"/>
                        <a:gd name="T176" fmla="*/ 0 60000 65536"/>
                        <a:gd name="T177" fmla="*/ 0 60000 65536"/>
                        <a:gd name="T178" fmla="*/ 0 60000 65536"/>
                        <a:gd name="T179" fmla="*/ 0 60000 65536"/>
                        <a:gd name="T180" fmla="*/ 0 60000 65536"/>
                        <a:gd name="T181" fmla="*/ 0 60000 65536"/>
                        <a:gd name="T182" fmla="*/ 0 60000 65536"/>
                        <a:gd name="T183" fmla="*/ 0 w 1382"/>
                        <a:gd name="T184" fmla="*/ 0 h 1384"/>
                        <a:gd name="T185" fmla="*/ 1382 w 1382"/>
                        <a:gd name="T186" fmla="*/ 1384 h 1384"/>
                      </a:gdLst>
                      <a:ahLst/>
                      <a:cxnLst>
                        <a:cxn ang="T122">
                          <a:pos x="T0" y="T1"/>
                        </a:cxn>
                        <a:cxn ang="T123">
                          <a:pos x="T2" y="T3"/>
                        </a:cxn>
                        <a:cxn ang="T124">
                          <a:pos x="T4" y="T5"/>
                        </a:cxn>
                        <a:cxn ang="T125">
                          <a:pos x="T6" y="T7"/>
                        </a:cxn>
                        <a:cxn ang="T126">
                          <a:pos x="T8" y="T9"/>
                        </a:cxn>
                        <a:cxn ang="T127">
                          <a:pos x="T10" y="T11"/>
                        </a:cxn>
                        <a:cxn ang="T128">
                          <a:pos x="T12" y="T13"/>
                        </a:cxn>
                        <a:cxn ang="T129">
                          <a:pos x="T14" y="T15"/>
                        </a:cxn>
                        <a:cxn ang="T130">
                          <a:pos x="T16" y="T17"/>
                        </a:cxn>
                        <a:cxn ang="T131">
                          <a:pos x="T18" y="T19"/>
                        </a:cxn>
                        <a:cxn ang="T132">
                          <a:pos x="T20" y="T21"/>
                        </a:cxn>
                        <a:cxn ang="T133">
                          <a:pos x="T22" y="T23"/>
                        </a:cxn>
                        <a:cxn ang="T134">
                          <a:pos x="T24" y="T25"/>
                        </a:cxn>
                        <a:cxn ang="T135">
                          <a:pos x="T26" y="T27"/>
                        </a:cxn>
                        <a:cxn ang="T136">
                          <a:pos x="T28" y="T29"/>
                        </a:cxn>
                        <a:cxn ang="T137">
                          <a:pos x="T30" y="T31"/>
                        </a:cxn>
                        <a:cxn ang="T138">
                          <a:pos x="T32" y="T33"/>
                        </a:cxn>
                        <a:cxn ang="T139">
                          <a:pos x="T34" y="T35"/>
                        </a:cxn>
                        <a:cxn ang="T140">
                          <a:pos x="T36" y="T37"/>
                        </a:cxn>
                        <a:cxn ang="T141">
                          <a:pos x="T38" y="T39"/>
                        </a:cxn>
                        <a:cxn ang="T142">
                          <a:pos x="T40" y="T41"/>
                        </a:cxn>
                        <a:cxn ang="T143">
                          <a:pos x="T42" y="T43"/>
                        </a:cxn>
                        <a:cxn ang="T144">
                          <a:pos x="T44" y="T45"/>
                        </a:cxn>
                        <a:cxn ang="T145">
                          <a:pos x="T46" y="T47"/>
                        </a:cxn>
                        <a:cxn ang="T146">
                          <a:pos x="T48" y="T49"/>
                        </a:cxn>
                        <a:cxn ang="T147">
                          <a:pos x="T50" y="T51"/>
                        </a:cxn>
                        <a:cxn ang="T148">
                          <a:pos x="T52" y="T53"/>
                        </a:cxn>
                        <a:cxn ang="T149">
                          <a:pos x="T54" y="T55"/>
                        </a:cxn>
                        <a:cxn ang="T150">
                          <a:pos x="T56" y="T57"/>
                        </a:cxn>
                        <a:cxn ang="T151">
                          <a:pos x="T58" y="T59"/>
                        </a:cxn>
                        <a:cxn ang="T152">
                          <a:pos x="T60" y="T61"/>
                        </a:cxn>
                        <a:cxn ang="T153">
                          <a:pos x="T62" y="T63"/>
                        </a:cxn>
                        <a:cxn ang="T154">
                          <a:pos x="T64" y="T65"/>
                        </a:cxn>
                        <a:cxn ang="T155">
                          <a:pos x="T66" y="T67"/>
                        </a:cxn>
                        <a:cxn ang="T156">
                          <a:pos x="T68" y="T69"/>
                        </a:cxn>
                        <a:cxn ang="T157">
                          <a:pos x="T70" y="T71"/>
                        </a:cxn>
                        <a:cxn ang="T158">
                          <a:pos x="T72" y="T73"/>
                        </a:cxn>
                        <a:cxn ang="T159">
                          <a:pos x="T74" y="T75"/>
                        </a:cxn>
                        <a:cxn ang="T160">
                          <a:pos x="T76" y="T77"/>
                        </a:cxn>
                        <a:cxn ang="T161">
                          <a:pos x="T78" y="T79"/>
                        </a:cxn>
                        <a:cxn ang="T162">
                          <a:pos x="T80" y="T81"/>
                        </a:cxn>
                        <a:cxn ang="T163">
                          <a:pos x="T82" y="T83"/>
                        </a:cxn>
                        <a:cxn ang="T164">
                          <a:pos x="T84" y="T85"/>
                        </a:cxn>
                        <a:cxn ang="T165">
                          <a:pos x="T86" y="T87"/>
                        </a:cxn>
                        <a:cxn ang="T166">
                          <a:pos x="T88" y="T89"/>
                        </a:cxn>
                        <a:cxn ang="T167">
                          <a:pos x="T90" y="T91"/>
                        </a:cxn>
                        <a:cxn ang="T168">
                          <a:pos x="T92" y="T93"/>
                        </a:cxn>
                        <a:cxn ang="T169">
                          <a:pos x="T94" y="T95"/>
                        </a:cxn>
                        <a:cxn ang="T170">
                          <a:pos x="T96" y="T97"/>
                        </a:cxn>
                        <a:cxn ang="T171">
                          <a:pos x="T98" y="T99"/>
                        </a:cxn>
                        <a:cxn ang="T172">
                          <a:pos x="T100" y="T101"/>
                        </a:cxn>
                        <a:cxn ang="T173">
                          <a:pos x="T102" y="T103"/>
                        </a:cxn>
                        <a:cxn ang="T174">
                          <a:pos x="T104" y="T105"/>
                        </a:cxn>
                        <a:cxn ang="T175">
                          <a:pos x="T106" y="T107"/>
                        </a:cxn>
                        <a:cxn ang="T176">
                          <a:pos x="T108" y="T109"/>
                        </a:cxn>
                        <a:cxn ang="T177">
                          <a:pos x="T110" y="T111"/>
                        </a:cxn>
                        <a:cxn ang="T178">
                          <a:pos x="T112" y="T113"/>
                        </a:cxn>
                        <a:cxn ang="T179">
                          <a:pos x="T114" y="T115"/>
                        </a:cxn>
                        <a:cxn ang="T180">
                          <a:pos x="T116" y="T117"/>
                        </a:cxn>
                        <a:cxn ang="T181">
                          <a:pos x="T118" y="T119"/>
                        </a:cxn>
                        <a:cxn ang="T182">
                          <a:pos x="T120" y="T121"/>
                        </a:cxn>
                      </a:cxnLst>
                      <a:rect l="T183" t="T184" r="T185" b="T186"/>
                      <a:pathLst>
                        <a:path w="1382" h="1384">
                          <a:moveTo>
                            <a:pt x="645" y="171"/>
                          </a:moveTo>
                          <a:lnTo>
                            <a:pt x="609" y="171"/>
                          </a:lnTo>
                          <a:lnTo>
                            <a:pt x="609" y="282"/>
                          </a:lnTo>
                          <a:lnTo>
                            <a:pt x="594" y="284"/>
                          </a:lnTo>
                          <a:lnTo>
                            <a:pt x="576" y="287"/>
                          </a:lnTo>
                          <a:lnTo>
                            <a:pt x="558" y="292"/>
                          </a:lnTo>
                          <a:lnTo>
                            <a:pt x="538" y="299"/>
                          </a:lnTo>
                          <a:lnTo>
                            <a:pt x="517" y="307"/>
                          </a:lnTo>
                          <a:lnTo>
                            <a:pt x="496" y="320"/>
                          </a:lnTo>
                          <a:lnTo>
                            <a:pt x="476" y="335"/>
                          </a:lnTo>
                          <a:lnTo>
                            <a:pt x="456" y="354"/>
                          </a:lnTo>
                          <a:lnTo>
                            <a:pt x="442" y="371"/>
                          </a:lnTo>
                          <a:lnTo>
                            <a:pt x="432" y="390"/>
                          </a:lnTo>
                          <a:lnTo>
                            <a:pt x="423" y="408"/>
                          </a:lnTo>
                          <a:lnTo>
                            <a:pt x="416" y="427"/>
                          </a:lnTo>
                          <a:lnTo>
                            <a:pt x="410" y="445"/>
                          </a:lnTo>
                          <a:lnTo>
                            <a:pt x="407" y="464"/>
                          </a:lnTo>
                          <a:lnTo>
                            <a:pt x="406" y="482"/>
                          </a:lnTo>
                          <a:lnTo>
                            <a:pt x="404" y="500"/>
                          </a:lnTo>
                          <a:lnTo>
                            <a:pt x="406" y="526"/>
                          </a:lnTo>
                          <a:lnTo>
                            <a:pt x="409" y="550"/>
                          </a:lnTo>
                          <a:lnTo>
                            <a:pt x="416" y="572"/>
                          </a:lnTo>
                          <a:lnTo>
                            <a:pt x="424" y="592"/>
                          </a:lnTo>
                          <a:lnTo>
                            <a:pt x="434" y="609"/>
                          </a:lnTo>
                          <a:lnTo>
                            <a:pt x="446" y="625"/>
                          </a:lnTo>
                          <a:lnTo>
                            <a:pt x="458" y="640"/>
                          </a:lnTo>
                          <a:lnTo>
                            <a:pt x="473" y="654"/>
                          </a:lnTo>
                          <a:lnTo>
                            <a:pt x="490" y="665"/>
                          </a:lnTo>
                          <a:lnTo>
                            <a:pt x="506" y="677"/>
                          </a:lnTo>
                          <a:lnTo>
                            <a:pt x="523" y="686"/>
                          </a:lnTo>
                          <a:lnTo>
                            <a:pt x="541" y="695"/>
                          </a:lnTo>
                          <a:lnTo>
                            <a:pt x="560" y="703"/>
                          </a:lnTo>
                          <a:lnTo>
                            <a:pt x="578" y="711"/>
                          </a:lnTo>
                          <a:lnTo>
                            <a:pt x="597" y="718"/>
                          </a:lnTo>
                          <a:lnTo>
                            <a:pt x="615" y="725"/>
                          </a:lnTo>
                          <a:lnTo>
                            <a:pt x="644" y="737"/>
                          </a:lnTo>
                          <a:lnTo>
                            <a:pt x="669" y="746"/>
                          </a:lnTo>
                          <a:lnTo>
                            <a:pt x="691" y="755"/>
                          </a:lnTo>
                          <a:lnTo>
                            <a:pt x="711" y="763"/>
                          </a:lnTo>
                          <a:lnTo>
                            <a:pt x="727" y="771"/>
                          </a:lnTo>
                          <a:lnTo>
                            <a:pt x="741" y="779"/>
                          </a:lnTo>
                          <a:lnTo>
                            <a:pt x="752" y="789"/>
                          </a:lnTo>
                          <a:lnTo>
                            <a:pt x="761" y="798"/>
                          </a:lnTo>
                          <a:lnTo>
                            <a:pt x="772" y="813"/>
                          </a:lnTo>
                          <a:lnTo>
                            <a:pt x="779" y="830"/>
                          </a:lnTo>
                          <a:lnTo>
                            <a:pt x="784" y="849"/>
                          </a:lnTo>
                          <a:lnTo>
                            <a:pt x="786" y="867"/>
                          </a:lnTo>
                          <a:lnTo>
                            <a:pt x="783" y="891"/>
                          </a:lnTo>
                          <a:lnTo>
                            <a:pt x="776" y="911"/>
                          </a:lnTo>
                          <a:lnTo>
                            <a:pt x="765" y="928"/>
                          </a:lnTo>
                          <a:lnTo>
                            <a:pt x="751" y="942"/>
                          </a:lnTo>
                          <a:lnTo>
                            <a:pt x="735" y="952"/>
                          </a:lnTo>
                          <a:lnTo>
                            <a:pt x="716" y="960"/>
                          </a:lnTo>
                          <a:lnTo>
                            <a:pt x="697" y="965"/>
                          </a:lnTo>
                          <a:lnTo>
                            <a:pt x="677" y="966"/>
                          </a:lnTo>
                          <a:lnTo>
                            <a:pt x="659" y="965"/>
                          </a:lnTo>
                          <a:lnTo>
                            <a:pt x="642" y="961"/>
                          </a:lnTo>
                          <a:lnTo>
                            <a:pt x="624" y="956"/>
                          </a:lnTo>
                          <a:lnTo>
                            <a:pt x="608" y="949"/>
                          </a:lnTo>
                          <a:lnTo>
                            <a:pt x="593" y="940"/>
                          </a:lnTo>
                          <a:lnTo>
                            <a:pt x="579" y="929"/>
                          </a:lnTo>
                          <a:lnTo>
                            <a:pt x="568" y="917"/>
                          </a:lnTo>
                          <a:lnTo>
                            <a:pt x="558" y="904"/>
                          </a:lnTo>
                          <a:lnTo>
                            <a:pt x="548" y="889"/>
                          </a:lnTo>
                          <a:lnTo>
                            <a:pt x="541" y="874"/>
                          </a:lnTo>
                          <a:lnTo>
                            <a:pt x="536" y="859"/>
                          </a:lnTo>
                          <a:lnTo>
                            <a:pt x="531" y="844"/>
                          </a:lnTo>
                          <a:lnTo>
                            <a:pt x="528" y="829"/>
                          </a:lnTo>
                          <a:lnTo>
                            <a:pt x="525" y="816"/>
                          </a:lnTo>
                          <a:lnTo>
                            <a:pt x="523" y="804"/>
                          </a:lnTo>
                          <a:lnTo>
                            <a:pt x="522" y="794"/>
                          </a:lnTo>
                          <a:lnTo>
                            <a:pt x="403" y="794"/>
                          </a:lnTo>
                          <a:lnTo>
                            <a:pt x="403" y="1069"/>
                          </a:lnTo>
                          <a:lnTo>
                            <a:pt x="521" y="1069"/>
                          </a:lnTo>
                          <a:lnTo>
                            <a:pt x="523" y="998"/>
                          </a:lnTo>
                          <a:lnTo>
                            <a:pt x="531" y="1010"/>
                          </a:lnTo>
                          <a:lnTo>
                            <a:pt x="540" y="1019"/>
                          </a:lnTo>
                          <a:lnTo>
                            <a:pt x="548" y="1029"/>
                          </a:lnTo>
                          <a:lnTo>
                            <a:pt x="558" y="1038"/>
                          </a:lnTo>
                          <a:lnTo>
                            <a:pt x="568" y="1046"/>
                          </a:lnTo>
                          <a:lnTo>
                            <a:pt x="579" y="1053"/>
                          </a:lnTo>
                          <a:lnTo>
                            <a:pt x="593" y="1059"/>
                          </a:lnTo>
                          <a:lnTo>
                            <a:pt x="609" y="1065"/>
                          </a:lnTo>
                          <a:lnTo>
                            <a:pt x="609" y="1194"/>
                          </a:lnTo>
                          <a:lnTo>
                            <a:pt x="731" y="1194"/>
                          </a:lnTo>
                          <a:lnTo>
                            <a:pt x="731" y="1079"/>
                          </a:lnTo>
                          <a:lnTo>
                            <a:pt x="750" y="1077"/>
                          </a:lnTo>
                          <a:lnTo>
                            <a:pt x="769" y="1072"/>
                          </a:lnTo>
                          <a:lnTo>
                            <a:pt x="788" y="1066"/>
                          </a:lnTo>
                          <a:lnTo>
                            <a:pt x="807" y="1059"/>
                          </a:lnTo>
                          <a:lnTo>
                            <a:pt x="825" y="1051"/>
                          </a:lnTo>
                          <a:lnTo>
                            <a:pt x="843" y="1040"/>
                          </a:lnTo>
                          <a:lnTo>
                            <a:pt x="859" y="1027"/>
                          </a:lnTo>
                          <a:lnTo>
                            <a:pt x="875" y="1012"/>
                          </a:lnTo>
                          <a:lnTo>
                            <a:pt x="888" y="997"/>
                          </a:lnTo>
                          <a:lnTo>
                            <a:pt x="900" y="980"/>
                          </a:lnTo>
                          <a:lnTo>
                            <a:pt x="910" y="961"/>
                          </a:lnTo>
                          <a:lnTo>
                            <a:pt x="918" y="943"/>
                          </a:lnTo>
                          <a:lnTo>
                            <a:pt x="925" y="922"/>
                          </a:lnTo>
                          <a:lnTo>
                            <a:pt x="929" y="900"/>
                          </a:lnTo>
                          <a:lnTo>
                            <a:pt x="933" y="879"/>
                          </a:lnTo>
                          <a:lnTo>
                            <a:pt x="934" y="857"/>
                          </a:lnTo>
                          <a:lnTo>
                            <a:pt x="933" y="839"/>
                          </a:lnTo>
                          <a:lnTo>
                            <a:pt x="932" y="822"/>
                          </a:lnTo>
                          <a:lnTo>
                            <a:pt x="928" y="805"/>
                          </a:lnTo>
                          <a:lnTo>
                            <a:pt x="925" y="787"/>
                          </a:lnTo>
                          <a:lnTo>
                            <a:pt x="920" y="770"/>
                          </a:lnTo>
                          <a:lnTo>
                            <a:pt x="913" y="754"/>
                          </a:lnTo>
                          <a:lnTo>
                            <a:pt x="906" y="740"/>
                          </a:lnTo>
                          <a:lnTo>
                            <a:pt x="898" y="726"/>
                          </a:lnTo>
                          <a:lnTo>
                            <a:pt x="890" y="716"/>
                          </a:lnTo>
                          <a:lnTo>
                            <a:pt x="882" y="706"/>
                          </a:lnTo>
                          <a:lnTo>
                            <a:pt x="873" y="696"/>
                          </a:lnTo>
                          <a:lnTo>
                            <a:pt x="864" y="687"/>
                          </a:lnTo>
                          <a:lnTo>
                            <a:pt x="853" y="679"/>
                          </a:lnTo>
                          <a:lnTo>
                            <a:pt x="842" y="671"/>
                          </a:lnTo>
                          <a:lnTo>
                            <a:pt x="830" y="664"/>
                          </a:lnTo>
                          <a:lnTo>
                            <a:pt x="818" y="656"/>
                          </a:lnTo>
                          <a:lnTo>
                            <a:pt x="804" y="649"/>
                          </a:lnTo>
                          <a:lnTo>
                            <a:pt x="790" y="642"/>
                          </a:lnTo>
                          <a:lnTo>
                            <a:pt x="775" y="636"/>
                          </a:lnTo>
                          <a:lnTo>
                            <a:pt x="760" y="630"/>
                          </a:lnTo>
                          <a:lnTo>
                            <a:pt x="743" y="623"/>
                          </a:lnTo>
                          <a:lnTo>
                            <a:pt x="727" y="616"/>
                          </a:lnTo>
                          <a:lnTo>
                            <a:pt x="708" y="608"/>
                          </a:lnTo>
                          <a:lnTo>
                            <a:pt x="690" y="601"/>
                          </a:lnTo>
                          <a:lnTo>
                            <a:pt x="662" y="590"/>
                          </a:lnTo>
                          <a:lnTo>
                            <a:pt x="637" y="579"/>
                          </a:lnTo>
                          <a:lnTo>
                            <a:pt x="614" y="567"/>
                          </a:lnTo>
                          <a:lnTo>
                            <a:pt x="593" y="555"/>
                          </a:lnTo>
                          <a:lnTo>
                            <a:pt x="576" y="541"/>
                          </a:lnTo>
                          <a:lnTo>
                            <a:pt x="563" y="525"/>
                          </a:lnTo>
                          <a:lnTo>
                            <a:pt x="555" y="506"/>
                          </a:lnTo>
                          <a:lnTo>
                            <a:pt x="552" y="484"/>
                          </a:lnTo>
                          <a:lnTo>
                            <a:pt x="553" y="471"/>
                          </a:lnTo>
                          <a:lnTo>
                            <a:pt x="558" y="456"/>
                          </a:lnTo>
                          <a:lnTo>
                            <a:pt x="566" y="442"/>
                          </a:lnTo>
                          <a:lnTo>
                            <a:pt x="576" y="428"/>
                          </a:lnTo>
                          <a:lnTo>
                            <a:pt x="590" y="417"/>
                          </a:lnTo>
                          <a:lnTo>
                            <a:pt x="607" y="408"/>
                          </a:lnTo>
                          <a:lnTo>
                            <a:pt x="628" y="403"/>
                          </a:lnTo>
                          <a:lnTo>
                            <a:pt x="651" y="400"/>
                          </a:lnTo>
                          <a:lnTo>
                            <a:pt x="670" y="401"/>
                          </a:lnTo>
                          <a:lnTo>
                            <a:pt x="688" y="404"/>
                          </a:lnTo>
                          <a:lnTo>
                            <a:pt x="703" y="408"/>
                          </a:lnTo>
                          <a:lnTo>
                            <a:pt x="716" y="414"/>
                          </a:lnTo>
                          <a:lnTo>
                            <a:pt x="727" y="421"/>
                          </a:lnTo>
                          <a:lnTo>
                            <a:pt x="736" y="427"/>
                          </a:lnTo>
                          <a:lnTo>
                            <a:pt x="744" y="434"/>
                          </a:lnTo>
                          <a:lnTo>
                            <a:pt x="750" y="439"/>
                          </a:lnTo>
                          <a:lnTo>
                            <a:pt x="761" y="453"/>
                          </a:lnTo>
                          <a:lnTo>
                            <a:pt x="771" y="467"/>
                          </a:lnTo>
                          <a:lnTo>
                            <a:pt x="779" y="483"/>
                          </a:lnTo>
                          <a:lnTo>
                            <a:pt x="784" y="498"/>
                          </a:lnTo>
                          <a:lnTo>
                            <a:pt x="789" y="513"/>
                          </a:lnTo>
                          <a:lnTo>
                            <a:pt x="792" y="529"/>
                          </a:lnTo>
                          <a:lnTo>
                            <a:pt x="795" y="543"/>
                          </a:lnTo>
                          <a:lnTo>
                            <a:pt x="797" y="557"/>
                          </a:lnTo>
                          <a:lnTo>
                            <a:pt x="918" y="557"/>
                          </a:lnTo>
                          <a:lnTo>
                            <a:pt x="918" y="298"/>
                          </a:lnTo>
                          <a:lnTo>
                            <a:pt x="799" y="298"/>
                          </a:lnTo>
                          <a:lnTo>
                            <a:pt x="797" y="352"/>
                          </a:lnTo>
                          <a:lnTo>
                            <a:pt x="790" y="343"/>
                          </a:lnTo>
                          <a:lnTo>
                            <a:pt x="784" y="336"/>
                          </a:lnTo>
                          <a:lnTo>
                            <a:pt x="777" y="328"/>
                          </a:lnTo>
                          <a:lnTo>
                            <a:pt x="771" y="321"/>
                          </a:lnTo>
                          <a:lnTo>
                            <a:pt x="762" y="315"/>
                          </a:lnTo>
                          <a:lnTo>
                            <a:pt x="753" y="309"/>
                          </a:lnTo>
                          <a:lnTo>
                            <a:pt x="743" y="303"/>
                          </a:lnTo>
                          <a:lnTo>
                            <a:pt x="731" y="298"/>
                          </a:lnTo>
                          <a:lnTo>
                            <a:pt x="731" y="171"/>
                          </a:lnTo>
                          <a:lnTo>
                            <a:pt x="645" y="171"/>
                          </a:lnTo>
                          <a:lnTo>
                            <a:pt x="555" y="14"/>
                          </a:lnTo>
                          <a:lnTo>
                            <a:pt x="571" y="11"/>
                          </a:lnTo>
                          <a:lnTo>
                            <a:pt x="589" y="8"/>
                          </a:lnTo>
                          <a:lnTo>
                            <a:pt x="605" y="6"/>
                          </a:lnTo>
                          <a:lnTo>
                            <a:pt x="622" y="4"/>
                          </a:lnTo>
                          <a:lnTo>
                            <a:pt x="639" y="3"/>
                          </a:lnTo>
                          <a:lnTo>
                            <a:pt x="657" y="1"/>
                          </a:lnTo>
                          <a:lnTo>
                            <a:pt x="674" y="0"/>
                          </a:lnTo>
                          <a:lnTo>
                            <a:pt x="691" y="0"/>
                          </a:lnTo>
                          <a:lnTo>
                            <a:pt x="761" y="4"/>
                          </a:lnTo>
                          <a:lnTo>
                            <a:pt x="830" y="14"/>
                          </a:lnTo>
                          <a:lnTo>
                            <a:pt x="896" y="31"/>
                          </a:lnTo>
                          <a:lnTo>
                            <a:pt x="959" y="54"/>
                          </a:lnTo>
                          <a:lnTo>
                            <a:pt x="1020" y="83"/>
                          </a:lnTo>
                          <a:lnTo>
                            <a:pt x="1077" y="119"/>
                          </a:lnTo>
                          <a:lnTo>
                            <a:pt x="1131" y="158"/>
                          </a:lnTo>
                          <a:lnTo>
                            <a:pt x="1179" y="203"/>
                          </a:lnTo>
                          <a:lnTo>
                            <a:pt x="1224" y="252"/>
                          </a:lnTo>
                          <a:lnTo>
                            <a:pt x="1263" y="306"/>
                          </a:lnTo>
                          <a:lnTo>
                            <a:pt x="1299" y="362"/>
                          </a:lnTo>
                          <a:lnTo>
                            <a:pt x="1328" y="423"/>
                          </a:lnTo>
                          <a:lnTo>
                            <a:pt x="1351" y="487"/>
                          </a:lnTo>
                          <a:lnTo>
                            <a:pt x="1368" y="552"/>
                          </a:lnTo>
                          <a:lnTo>
                            <a:pt x="1379" y="621"/>
                          </a:lnTo>
                          <a:lnTo>
                            <a:pt x="1382" y="692"/>
                          </a:lnTo>
                          <a:lnTo>
                            <a:pt x="1379" y="762"/>
                          </a:lnTo>
                          <a:lnTo>
                            <a:pt x="1368" y="831"/>
                          </a:lnTo>
                          <a:lnTo>
                            <a:pt x="1351" y="898"/>
                          </a:lnTo>
                          <a:lnTo>
                            <a:pt x="1328" y="961"/>
                          </a:lnTo>
                          <a:lnTo>
                            <a:pt x="1299" y="1023"/>
                          </a:lnTo>
                          <a:lnTo>
                            <a:pt x="1263" y="1079"/>
                          </a:lnTo>
                          <a:lnTo>
                            <a:pt x="1224" y="1132"/>
                          </a:lnTo>
                          <a:lnTo>
                            <a:pt x="1179" y="1182"/>
                          </a:lnTo>
                          <a:lnTo>
                            <a:pt x="1131" y="1227"/>
                          </a:lnTo>
                          <a:lnTo>
                            <a:pt x="1077" y="1266"/>
                          </a:lnTo>
                          <a:lnTo>
                            <a:pt x="1020" y="1300"/>
                          </a:lnTo>
                          <a:lnTo>
                            <a:pt x="959" y="1330"/>
                          </a:lnTo>
                          <a:lnTo>
                            <a:pt x="896" y="1353"/>
                          </a:lnTo>
                          <a:lnTo>
                            <a:pt x="830" y="1371"/>
                          </a:lnTo>
                          <a:lnTo>
                            <a:pt x="761" y="1381"/>
                          </a:lnTo>
                          <a:lnTo>
                            <a:pt x="691" y="1384"/>
                          </a:lnTo>
                          <a:lnTo>
                            <a:pt x="621" y="1381"/>
                          </a:lnTo>
                          <a:lnTo>
                            <a:pt x="552" y="1371"/>
                          </a:lnTo>
                          <a:lnTo>
                            <a:pt x="486" y="1353"/>
                          </a:lnTo>
                          <a:lnTo>
                            <a:pt x="423" y="1330"/>
                          </a:lnTo>
                          <a:lnTo>
                            <a:pt x="362" y="1300"/>
                          </a:lnTo>
                          <a:lnTo>
                            <a:pt x="305" y="1266"/>
                          </a:lnTo>
                          <a:lnTo>
                            <a:pt x="251" y="1227"/>
                          </a:lnTo>
                          <a:lnTo>
                            <a:pt x="203" y="1182"/>
                          </a:lnTo>
                          <a:lnTo>
                            <a:pt x="158" y="1132"/>
                          </a:lnTo>
                          <a:lnTo>
                            <a:pt x="119" y="1079"/>
                          </a:lnTo>
                          <a:lnTo>
                            <a:pt x="83" y="1023"/>
                          </a:lnTo>
                          <a:lnTo>
                            <a:pt x="54" y="961"/>
                          </a:lnTo>
                          <a:lnTo>
                            <a:pt x="31" y="898"/>
                          </a:lnTo>
                          <a:lnTo>
                            <a:pt x="14" y="831"/>
                          </a:lnTo>
                          <a:lnTo>
                            <a:pt x="4" y="762"/>
                          </a:lnTo>
                          <a:lnTo>
                            <a:pt x="0" y="692"/>
                          </a:lnTo>
                          <a:lnTo>
                            <a:pt x="2" y="630"/>
                          </a:lnTo>
                          <a:lnTo>
                            <a:pt x="11" y="570"/>
                          </a:lnTo>
                          <a:lnTo>
                            <a:pt x="24" y="511"/>
                          </a:lnTo>
                          <a:lnTo>
                            <a:pt x="43" y="453"/>
                          </a:lnTo>
                          <a:lnTo>
                            <a:pt x="65" y="399"/>
                          </a:lnTo>
                          <a:lnTo>
                            <a:pt x="92" y="347"/>
                          </a:lnTo>
                          <a:lnTo>
                            <a:pt x="123" y="298"/>
                          </a:lnTo>
                          <a:lnTo>
                            <a:pt x="159" y="250"/>
                          </a:lnTo>
                          <a:lnTo>
                            <a:pt x="198" y="208"/>
                          </a:lnTo>
                          <a:lnTo>
                            <a:pt x="241" y="167"/>
                          </a:lnTo>
                          <a:lnTo>
                            <a:pt x="286" y="132"/>
                          </a:lnTo>
                          <a:lnTo>
                            <a:pt x="335" y="99"/>
                          </a:lnTo>
                          <a:lnTo>
                            <a:pt x="386" y="71"/>
                          </a:lnTo>
                          <a:lnTo>
                            <a:pt x="440" y="48"/>
                          </a:lnTo>
                          <a:lnTo>
                            <a:pt x="496" y="28"/>
                          </a:lnTo>
                          <a:lnTo>
                            <a:pt x="555" y="14"/>
                          </a:lnTo>
                          <a:lnTo>
                            <a:pt x="645" y="171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63500" dist="12700" dir="5400000" algn="ctr" rotWithShape="0">
                        <a:prstClr val="black">
                          <a:alpha val="20000"/>
                        </a:prstClr>
                      </a:outerShdw>
                    </a:effec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46" name="Group 45"/>
                <p:cNvGrpSpPr/>
                <p:nvPr/>
              </p:nvGrpSpPr>
              <p:grpSpPr>
                <a:xfrm>
                  <a:off x="4775200" y="991706"/>
                  <a:ext cx="3982720" cy="582815"/>
                  <a:chOff x="4775200" y="1048856"/>
                  <a:chExt cx="3982720" cy="582815"/>
                </a:xfrm>
              </p:grpSpPr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5455564" y="1425838"/>
                    <a:ext cx="2633617" cy="205833"/>
                  </a:xfrm>
                  <a:prstGeom prst="rect">
                    <a:avLst/>
                  </a:prstGeom>
                </p:spPr>
                <p:txBody>
                  <a:bodyPr wrap="square" lIns="51441" tIns="25721" rIns="51441" bIns="25721" anchor="t">
                    <a:spAutoFit/>
                  </a:bodyPr>
                  <a:lstStyle>
                    <a:defPPr>
                      <a:defRPr lang="en-US"/>
                    </a:defPPr>
                    <a:lvl1pPr algn="ctr" defTabSz="571046">
                      <a:defRPr sz="800" kern="0">
                        <a:solidFill>
                          <a:srgbClr val="7A7A7A"/>
                        </a:solidFill>
                        <a:latin typeface="Arial"/>
                        <a:ea typeface="Apple LiGothic Medium"/>
                        <a:cs typeface="Apple LiGothic Medium"/>
                      </a:defRPr>
                    </a:lvl1pPr>
                    <a:lvl2pPr marL="456552" defTabSz="456552"/>
                    <a:lvl3pPr marL="913136" defTabSz="456552"/>
                    <a:lvl4pPr marL="1369701" defTabSz="456552"/>
                    <a:lvl5pPr marL="1826268" defTabSz="456552"/>
                    <a:lvl6pPr marL="2282818" defTabSz="456552"/>
                    <a:lvl7pPr marL="2739376" defTabSz="456552"/>
                    <a:lvl8pPr marL="3195945" defTabSz="456552"/>
                    <a:lvl9pPr marL="3652514" defTabSz="456552"/>
                  </a:lstStyle>
                  <a:p>
                    <a:r>
                      <a:rPr lang="en-US" sz="1000" dirty="0"/>
                      <a:t>Increase WAN Utilization</a:t>
                    </a:r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4775200" y="1048856"/>
                    <a:ext cx="3982720" cy="361950"/>
                    <a:chOff x="606384" y="953606"/>
                    <a:chExt cx="7908157" cy="361950"/>
                  </a:xfrm>
                </p:grpSpPr>
                <p:grpSp>
                  <p:nvGrpSpPr>
                    <p:cNvPr id="49" name="Group 48"/>
                    <p:cNvGrpSpPr/>
                    <p:nvPr/>
                  </p:nvGrpSpPr>
                  <p:grpSpPr>
                    <a:xfrm>
                      <a:off x="849924" y="953606"/>
                      <a:ext cx="7444154" cy="361950"/>
                      <a:chOff x="1417587" y="1011378"/>
                      <a:chExt cx="6308827" cy="361950"/>
                    </a:xfrm>
                  </p:grpSpPr>
                  <p:cxnSp>
                    <p:nvCxnSpPr>
                      <p:cNvPr id="51" name="Straight Connector 50"/>
                      <p:cNvCxnSpPr/>
                      <p:nvPr/>
                    </p:nvCxnSpPr>
                    <p:spPr>
                      <a:xfrm>
                        <a:off x="1417587" y="1011378"/>
                        <a:ext cx="6308827" cy="0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Straight Connector 51"/>
                      <p:cNvCxnSpPr/>
                      <p:nvPr/>
                    </p:nvCxnSpPr>
                    <p:spPr>
                      <a:xfrm>
                        <a:off x="1417587" y="1373328"/>
                        <a:ext cx="6308827" cy="0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606384" y="962256"/>
                      <a:ext cx="7908157" cy="31546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34286" rIns="0" bIns="34286" rtlCol="0" anchor="ctr">
                      <a:spAutoFit/>
                    </a:bodyPr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5"/>
                          </a:solidFill>
                        </a:rPr>
                        <a:t>Deliver More Bandwidth for Lower Cost</a:t>
                      </a:r>
                    </a:p>
                  </p:txBody>
                </p:sp>
              </p:grpSp>
            </p:grpSp>
          </p:grpSp>
        </p:grpSp>
        <p:grpSp>
          <p:nvGrpSpPr>
            <p:cNvPr id="12" name="Group 11"/>
            <p:cNvGrpSpPr/>
            <p:nvPr/>
          </p:nvGrpSpPr>
          <p:grpSpPr>
            <a:xfrm>
              <a:off x="508732" y="3042453"/>
              <a:ext cx="8138160" cy="1514526"/>
              <a:chOff x="508732" y="3042453"/>
              <a:chExt cx="8138160" cy="1514526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508732" y="3042453"/>
                <a:ext cx="3762979" cy="1514526"/>
                <a:chOff x="508732" y="3042453"/>
                <a:chExt cx="3762979" cy="1514526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548640" y="3719401"/>
                  <a:ext cx="3723071" cy="837578"/>
                  <a:chOff x="755072" y="3624151"/>
                  <a:chExt cx="3723071" cy="837578"/>
                </a:xfrm>
              </p:grpSpPr>
              <p:sp>
                <p:nvSpPr>
                  <p:cNvPr id="38" name="Pentagon 37"/>
                  <p:cNvSpPr/>
                  <p:nvPr/>
                </p:nvSpPr>
                <p:spPr>
                  <a:xfrm>
                    <a:off x="1400516" y="3779840"/>
                    <a:ext cx="2172264" cy="526199"/>
                  </a:xfrm>
                  <a:prstGeom prst="homePlate">
                    <a:avLst>
                      <a:gd name="adj" fmla="val 31058"/>
                    </a:avLst>
                  </a:prstGeom>
                  <a:gradFill>
                    <a:gsLst>
                      <a:gs pos="10000">
                        <a:schemeClr val="bg1">
                          <a:lumMod val="95000"/>
                        </a:schemeClr>
                      </a:gs>
                      <a:gs pos="0">
                        <a:schemeClr val="bg1">
                          <a:alpha val="0"/>
                        </a:schemeClr>
                      </a:gs>
                      <a:gs pos="70000">
                        <a:schemeClr val="tx2">
                          <a:alpha val="61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05840" tIns="34274" rIns="91440" bIns="34274" rtlCol="0" anchor="ctr"/>
                  <a:lstStyle/>
                  <a:p>
                    <a:r>
                      <a:rPr lang="en-US" sz="1600" b="1" dirty="0"/>
                      <a:t>Backhaul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572781" y="3906367"/>
                    <a:ext cx="905362" cy="273150"/>
                  </a:xfrm>
                  <a:prstGeom prst="rect">
                    <a:avLst/>
                  </a:prstGeom>
                  <a:noFill/>
                </p:spPr>
                <p:txBody>
                  <a:bodyPr wrap="square" lIns="57147" tIns="28574" rIns="57147" bIns="28574" rtlCol="0" anchor="ctr">
                    <a:spAutoFit/>
                  </a:bodyPr>
                  <a:lstStyle>
                    <a:defPPr>
                      <a:defRPr lang="en-US"/>
                    </a:defPPr>
                    <a:lvl1pPr>
                      <a:defRPr sz="1400" b="1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</a:defRPr>
                    </a:lvl1pPr>
                  </a:lstStyle>
                  <a:p>
                    <a:r>
                      <a:rPr lang="en-US" dirty="0"/>
                      <a:t>Off-load</a:t>
                    </a:r>
                  </a:p>
                </p:txBody>
              </p:sp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755072" y="3624151"/>
                    <a:ext cx="829536" cy="837578"/>
                    <a:chOff x="1006501" y="4519677"/>
                    <a:chExt cx="1105760" cy="1116771"/>
                  </a:xfrm>
                </p:grpSpPr>
                <p:sp>
                  <p:nvSpPr>
                    <p:cNvPr id="41" name="Oval 26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006501" y="4519677"/>
                      <a:ext cx="1105760" cy="1116771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8FDCE2"/>
                        </a:gs>
                        <a:gs pos="100000">
                          <a:srgbClr val="28949C"/>
                        </a:gs>
                      </a:gsLst>
                      <a:lin ang="2700000" scaled="1"/>
                      <a:tileRect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50800" dist="12700" dir="5400000" algn="t" rotWithShape="0">
                        <a:prstClr val="black">
                          <a:alpha val="20000"/>
                        </a:prstClr>
                      </a:outerShdw>
                    </a:effectLst>
                  </p:spPr>
                  <p:txBody>
      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42721"/>
                      <a:endParaRPr lang="en-US" sz="1400" kern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sp>
                  <p:nvSpPr>
                    <p:cNvPr id="42" name="Freeform 89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235183" y="4691167"/>
                      <a:ext cx="648396" cy="773790"/>
                    </a:xfrm>
                    <a:custGeom>
                      <a:avLst/>
                      <a:gdLst/>
                      <a:ahLst/>
                      <a:cxnLst>
                        <a:cxn ang="0">
                          <a:pos x="172" y="31"/>
                        </a:cxn>
                        <a:cxn ang="0">
                          <a:pos x="155" y="32"/>
                        </a:cxn>
                        <a:cxn ang="0">
                          <a:pos x="106" y="19"/>
                        </a:cxn>
                        <a:cxn ang="0">
                          <a:pos x="96" y="10"/>
                        </a:cxn>
                        <a:cxn ang="0">
                          <a:pos x="93" y="7"/>
                        </a:cxn>
                        <a:cxn ang="0">
                          <a:pos x="93" y="6"/>
                        </a:cxn>
                        <a:cxn ang="0">
                          <a:pos x="89" y="0"/>
                        </a:cxn>
                        <a:cxn ang="0">
                          <a:pos x="85" y="6"/>
                        </a:cxn>
                        <a:cxn ang="0">
                          <a:pos x="84" y="7"/>
                        </a:cxn>
                        <a:cxn ang="0">
                          <a:pos x="23" y="32"/>
                        </a:cxn>
                        <a:cxn ang="0">
                          <a:pos x="5" y="31"/>
                        </a:cxn>
                        <a:cxn ang="0">
                          <a:pos x="0" y="31"/>
                        </a:cxn>
                        <a:cxn ang="0">
                          <a:pos x="0" y="36"/>
                        </a:cxn>
                        <a:cxn ang="0">
                          <a:pos x="11" y="109"/>
                        </a:cxn>
                        <a:cxn ang="0">
                          <a:pos x="87" y="212"/>
                        </a:cxn>
                        <a:cxn ang="0">
                          <a:pos x="89" y="212"/>
                        </a:cxn>
                        <a:cxn ang="0">
                          <a:pos x="91" y="212"/>
                        </a:cxn>
                        <a:cxn ang="0">
                          <a:pos x="167" y="109"/>
                        </a:cxn>
                        <a:cxn ang="0">
                          <a:pos x="177" y="36"/>
                        </a:cxn>
                        <a:cxn ang="0">
                          <a:pos x="177" y="31"/>
                        </a:cxn>
                        <a:cxn ang="0">
                          <a:pos x="172" y="31"/>
                        </a:cxn>
                        <a:cxn ang="0">
                          <a:pos x="167" y="57"/>
                        </a:cxn>
                        <a:cxn ang="0">
                          <a:pos x="89" y="202"/>
                        </a:cxn>
                        <a:cxn ang="0">
                          <a:pos x="20" y="106"/>
                        </a:cxn>
                        <a:cxn ang="0">
                          <a:pos x="11" y="57"/>
                        </a:cxn>
                        <a:cxn ang="0">
                          <a:pos x="9" y="41"/>
                        </a:cxn>
                        <a:cxn ang="0">
                          <a:pos x="23" y="42"/>
                        </a:cxn>
                        <a:cxn ang="0">
                          <a:pos x="89" y="15"/>
                        </a:cxn>
                        <a:cxn ang="0">
                          <a:pos x="155" y="42"/>
                        </a:cxn>
                        <a:cxn ang="0">
                          <a:pos x="168" y="41"/>
                        </a:cxn>
                        <a:cxn ang="0">
                          <a:pos x="167" y="57"/>
                        </a:cxn>
                        <a:cxn ang="0">
                          <a:pos x="89" y="26"/>
                        </a:cxn>
                        <a:cxn ang="0">
                          <a:pos x="89" y="26"/>
                        </a:cxn>
                        <a:cxn ang="0">
                          <a:pos x="20" y="48"/>
                        </a:cxn>
                        <a:cxn ang="0">
                          <a:pos x="40" y="140"/>
                        </a:cxn>
                        <a:cxn ang="0">
                          <a:pos x="131" y="49"/>
                        </a:cxn>
                        <a:cxn ang="0">
                          <a:pos x="89" y="26"/>
                        </a:cxn>
                        <a:cxn ang="0">
                          <a:pos x="89" y="190"/>
                        </a:cxn>
                        <a:cxn ang="0">
                          <a:pos x="158" y="48"/>
                        </a:cxn>
                        <a:cxn ang="0">
                          <a:pos x="157" y="49"/>
                        </a:cxn>
                        <a:cxn ang="0">
                          <a:pos x="49" y="156"/>
                        </a:cxn>
                        <a:cxn ang="0">
                          <a:pos x="89" y="190"/>
                        </a:cxn>
                      </a:cxnLst>
                      <a:rect l="0" t="0" r="r" b="b"/>
                      <a:pathLst>
                        <a:path w="177" h="212">
                          <a:moveTo>
                            <a:pt x="172" y="31"/>
                          </a:moveTo>
                          <a:cubicBezTo>
                            <a:pt x="166" y="32"/>
                            <a:pt x="160" y="32"/>
                            <a:pt x="155" y="32"/>
                          </a:cubicBezTo>
                          <a:cubicBezTo>
                            <a:pt x="132" y="32"/>
                            <a:pt x="116" y="26"/>
                            <a:pt x="106" y="19"/>
                          </a:cubicBezTo>
                          <a:cubicBezTo>
                            <a:pt x="101" y="15"/>
                            <a:pt x="98" y="12"/>
                            <a:pt x="96" y="10"/>
                          </a:cubicBezTo>
                          <a:cubicBezTo>
                            <a:pt x="95" y="8"/>
                            <a:pt x="94" y="7"/>
                            <a:pt x="93" y="7"/>
                          </a:cubicBezTo>
                          <a:cubicBezTo>
                            <a:pt x="93" y="6"/>
                            <a:pt x="93" y="6"/>
                            <a:pt x="93" y="6"/>
                          </a:cubicBezTo>
                          <a:cubicBezTo>
                            <a:pt x="89" y="0"/>
                            <a:pt x="89" y="0"/>
                            <a:pt x="89" y="0"/>
                          </a:cubicBezTo>
                          <a:cubicBezTo>
                            <a:pt x="85" y="6"/>
                            <a:pt x="85" y="6"/>
                            <a:pt x="85" y="6"/>
                          </a:cubicBezTo>
                          <a:cubicBezTo>
                            <a:pt x="85" y="6"/>
                            <a:pt x="85" y="6"/>
                            <a:pt x="84" y="7"/>
                          </a:cubicBezTo>
                          <a:cubicBezTo>
                            <a:pt x="80" y="11"/>
                            <a:pt x="63" y="32"/>
                            <a:pt x="23" y="32"/>
                          </a:cubicBezTo>
                          <a:cubicBezTo>
                            <a:pt x="17" y="32"/>
                            <a:pt x="11" y="32"/>
                            <a:pt x="5" y="31"/>
                          </a:cubicBezTo>
                          <a:cubicBezTo>
                            <a:pt x="0" y="31"/>
                            <a:pt x="0" y="31"/>
                            <a:pt x="0" y="31"/>
                          </a:cubicBezTo>
                          <a:cubicBezTo>
                            <a:pt x="0" y="36"/>
                            <a:pt x="0" y="36"/>
                            <a:pt x="0" y="36"/>
                          </a:cubicBezTo>
                          <a:cubicBezTo>
                            <a:pt x="0" y="36"/>
                            <a:pt x="0" y="70"/>
                            <a:pt x="11" y="109"/>
                          </a:cubicBezTo>
                          <a:cubicBezTo>
                            <a:pt x="21" y="148"/>
                            <a:pt x="43" y="192"/>
                            <a:pt x="87" y="212"/>
                          </a:cubicBezTo>
                          <a:cubicBezTo>
                            <a:pt x="89" y="212"/>
                            <a:pt x="89" y="212"/>
                            <a:pt x="89" y="212"/>
                          </a:cubicBezTo>
                          <a:cubicBezTo>
                            <a:pt x="91" y="212"/>
                            <a:pt x="91" y="212"/>
                            <a:pt x="91" y="212"/>
                          </a:cubicBezTo>
                          <a:cubicBezTo>
                            <a:pt x="135" y="192"/>
                            <a:pt x="156" y="148"/>
                            <a:pt x="167" y="109"/>
                          </a:cubicBezTo>
                          <a:cubicBezTo>
                            <a:pt x="177" y="70"/>
                            <a:pt x="177" y="36"/>
                            <a:pt x="177" y="36"/>
                          </a:cubicBezTo>
                          <a:cubicBezTo>
                            <a:pt x="177" y="31"/>
                            <a:pt x="177" y="31"/>
                            <a:pt x="177" y="31"/>
                          </a:cubicBezTo>
                          <a:lnTo>
                            <a:pt x="172" y="31"/>
                          </a:lnTo>
                          <a:close/>
                          <a:moveTo>
                            <a:pt x="167" y="57"/>
                          </a:moveTo>
                          <a:cubicBezTo>
                            <a:pt x="163" y="96"/>
                            <a:pt x="147" y="175"/>
                            <a:pt x="89" y="202"/>
                          </a:cubicBezTo>
                          <a:cubicBezTo>
                            <a:pt x="50" y="184"/>
                            <a:pt x="30" y="144"/>
                            <a:pt x="20" y="106"/>
                          </a:cubicBezTo>
                          <a:cubicBezTo>
                            <a:pt x="14" y="88"/>
                            <a:pt x="12" y="70"/>
                            <a:pt x="11" y="57"/>
                          </a:cubicBezTo>
                          <a:cubicBezTo>
                            <a:pt x="10" y="50"/>
                            <a:pt x="10" y="45"/>
                            <a:pt x="9" y="41"/>
                          </a:cubicBezTo>
                          <a:cubicBezTo>
                            <a:pt x="14" y="41"/>
                            <a:pt x="18" y="42"/>
                            <a:pt x="23" y="42"/>
                          </a:cubicBezTo>
                          <a:cubicBezTo>
                            <a:pt x="60" y="42"/>
                            <a:pt x="81" y="24"/>
                            <a:pt x="89" y="15"/>
                          </a:cubicBezTo>
                          <a:cubicBezTo>
                            <a:pt x="97" y="24"/>
                            <a:pt x="117" y="42"/>
                            <a:pt x="155" y="42"/>
                          </a:cubicBezTo>
                          <a:cubicBezTo>
                            <a:pt x="159" y="42"/>
                            <a:pt x="163" y="41"/>
                            <a:pt x="168" y="41"/>
                          </a:cubicBezTo>
                          <a:cubicBezTo>
                            <a:pt x="168" y="45"/>
                            <a:pt x="168" y="50"/>
                            <a:pt x="167" y="57"/>
                          </a:cubicBezTo>
                          <a:close/>
                          <a:moveTo>
                            <a:pt x="89" y="26"/>
                          </a:moveTo>
                          <a:cubicBezTo>
                            <a:pt x="89" y="26"/>
                            <a:pt x="89" y="26"/>
                            <a:pt x="89" y="26"/>
                          </a:cubicBezTo>
                          <a:cubicBezTo>
                            <a:pt x="89" y="26"/>
                            <a:pt x="70" y="55"/>
                            <a:pt x="20" y="48"/>
                          </a:cubicBezTo>
                          <a:cubicBezTo>
                            <a:pt x="20" y="48"/>
                            <a:pt x="20" y="98"/>
                            <a:pt x="40" y="140"/>
                          </a:cubicBezTo>
                          <a:cubicBezTo>
                            <a:pt x="131" y="49"/>
                            <a:pt x="131" y="49"/>
                            <a:pt x="131" y="49"/>
                          </a:cubicBezTo>
                          <a:cubicBezTo>
                            <a:pt x="101" y="45"/>
                            <a:pt x="89" y="26"/>
                            <a:pt x="89" y="26"/>
                          </a:cubicBezTo>
                          <a:close/>
                          <a:moveTo>
                            <a:pt x="89" y="190"/>
                          </a:moveTo>
                          <a:cubicBezTo>
                            <a:pt x="158" y="159"/>
                            <a:pt x="158" y="48"/>
                            <a:pt x="158" y="48"/>
                          </a:cubicBezTo>
                          <a:cubicBezTo>
                            <a:pt x="158" y="49"/>
                            <a:pt x="157" y="49"/>
                            <a:pt x="157" y="49"/>
                          </a:cubicBezTo>
                          <a:cubicBezTo>
                            <a:pt x="49" y="156"/>
                            <a:pt x="49" y="156"/>
                            <a:pt x="49" y="156"/>
                          </a:cubicBezTo>
                          <a:cubicBezTo>
                            <a:pt x="59" y="170"/>
                            <a:pt x="72" y="182"/>
                            <a:pt x="89" y="190"/>
                          </a:cubicBez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  <a:effectLst>
                      <a:outerShdw blurRad="63500" dist="12700" dir="5400000" algn="ctr" rotWithShape="0">
                        <a:prstClr val="black">
                          <a:alpha val="20000"/>
                        </a:prstClr>
                      </a:outerShdw>
                    </a:effec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508732" y="3042453"/>
                  <a:ext cx="3749040" cy="586833"/>
                  <a:chOff x="508732" y="3099603"/>
                  <a:chExt cx="3749040" cy="586833"/>
                </a:xfrm>
              </p:grpSpPr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066444" y="3480603"/>
                    <a:ext cx="2633617" cy="205833"/>
                  </a:xfrm>
                  <a:prstGeom prst="rect">
                    <a:avLst/>
                  </a:prstGeom>
                </p:spPr>
                <p:txBody>
                  <a:bodyPr wrap="square" lIns="51441" tIns="25721" rIns="51441" bIns="25721" anchor="t">
                    <a:spAutoFit/>
                  </a:bodyPr>
                  <a:lstStyle>
                    <a:defPPr>
                      <a:defRPr lang="en-US"/>
                    </a:defPPr>
                    <a:lvl1pPr algn="ctr" defTabSz="571046">
                      <a:defRPr sz="800" kern="0">
                        <a:solidFill>
                          <a:srgbClr val="7A7A7A"/>
                        </a:solidFill>
                        <a:latin typeface="Arial"/>
                        <a:ea typeface="Apple LiGothic Medium"/>
                        <a:cs typeface="Apple LiGothic Medium"/>
                      </a:defRPr>
                    </a:lvl1pPr>
                    <a:lvl2pPr marL="456552" defTabSz="456552"/>
                    <a:lvl3pPr marL="913136" defTabSz="456552"/>
                    <a:lvl4pPr marL="1369701" defTabSz="456552"/>
                    <a:lvl5pPr marL="1826268" defTabSz="456552"/>
                    <a:lvl6pPr marL="2282818" defTabSz="456552"/>
                    <a:lvl7pPr marL="2739376" defTabSz="456552"/>
                    <a:lvl8pPr marL="3195945" defTabSz="456552"/>
                    <a:lvl9pPr marL="3652514" defTabSz="456552"/>
                  </a:lstStyle>
                  <a:p>
                    <a:r>
                      <a:rPr lang="en-US" sz="1000" dirty="0"/>
                      <a:t>Consistent Security Policies</a:t>
                    </a:r>
                  </a:p>
                </p:txBody>
              </p:sp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508732" y="3099603"/>
                    <a:ext cx="3749040" cy="361950"/>
                    <a:chOff x="849924" y="953606"/>
                    <a:chExt cx="7444158" cy="361950"/>
                  </a:xfrm>
                </p:grpSpPr>
                <p:grpSp>
                  <p:nvGrpSpPr>
                    <p:cNvPr id="34" name="Group 33"/>
                    <p:cNvGrpSpPr/>
                    <p:nvPr/>
                  </p:nvGrpSpPr>
                  <p:grpSpPr>
                    <a:xfrm>
                      <a:off x="849924" y="953606"/>
                      <a:ext cx="7444154" cy="361950"/>
                      <a:chOff x="1417587" y="1011378"/>
                      <a:chExt cx="6308827" cy="361950"/>
                    </a:xfrm>
                  </p:grpSpPr>
                  <p:cxnSp>
                    <p:nvCxnSpPr>
                      <p:cNvPr id="36" name="Straight Connector 35"/>
                      <p:cNvCxnSpPr/>
                      <p:nvPr/>
                    </p:nvCxnSpPr>
                    <p:spPr>
                      <a:xfrm>
                        <a:off x="1417587" y="1011378"/>
                        <a:ext cx="6308827" cy="0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Straight Connector 36"/>
                      <p:cNvCxnSpPr/>
                      <p:nvPr/>
                    </p:nvCxnSpPr>
                    <p:spPr>
                      <a:xfrm>
                        <a:off x="1417587" y="1373328"/>
                        <a:ext cx="6308827" cy="0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35" name="TextBox 34"/>
                    <p:cNvSpPr txBox="1"/>
                    <p:nvPr/>
                  </p:nvSpPr>
                  <p:spPr>
                    <a:xfrm>
                      <a:off x="849928" y="962255"/>
                      <a:ext cx="7444154" cy="31546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34286" rIns="0" bIns="34286" rtlCol="0" anchor="ctr">
                      <a:spAutoFit/>
                    </a:bodyPr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5"/>
                          </a:solidFill>
                        </a:rPr>
                        <a:t>Ensure Security Over Any Connection</a:t>
                      </a:r>
                    </a:p>
                  </p:txBody>
                </p:sp>
              </p:grpSp>
            </p:grpSp>
          </p:grpSp>
          <p:grpSp>
            <p:nvGrpSpPr>
              <p:cNvPr id="14" name="Group 13"/>
              <p:cNvGrpSpPr/>
              <p:nvPr/>
            </p:nvGrpSpPr>
            <p:grpSpPr>
              <a:xfrm>
                <a:off x="4897852" y="3042453"/>
                <a:ext cx="3749040" cy="1514526"/>
                <a:chOff x="4897852" y="3042453"/>
                <a:chExt cx="3749040" cy="1514526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4937760" y="3719401"/>
                  <a:ext cx="3640606" cy="837578"/>
                  <a:chOff x="4756803" y="3624151"/>
                  <a:chExt cx="3640606" cy="837578"/>
                </a:xfrm>
              </p:grpSpPr>
              <p:sp>
                <p:nvSpPr>
                  <p:cNvPr id="23" name="Pentagon 22"/>
                  <p:cNvSpPr/>
                  <p:nvPr/>
                </p:nvSpPr>
                <p:spPr>
                  <a:xfrm>
                    <a:off x="5402247" y="3779841"/>
                    <a:ext cx="2172264" cy="526199"/>
                  </a:xfrm>
                  <a:prstGeom prst="homePlate">
                    <a:avLst>
                      <a:gd name="adj" fmla="val 31058"/>
                    </a:avLst>
                  </a:prstGeom>
                  <a:gradFill>
                    <a:gsLst>
                      <a:gs pos="10000">
                        <a:schemeClr val="bg1">
                          <a:lumMod val="95000"/>
                        </a:schemeClr>
                      </a:gs>
                      <a:gs pos="0">
                        <a:schemeClr val="bg1">
                          <a:alpha val="0"/>
                        </a:schemeClr>
                      </a:gs>
                      <a:gs pos="70000">
                        <a:schemeClr val="tx2">
                          <a:alpha val="61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05840" tIns="34274" rIns="91440" bIns="34274" rtlCol="0" anchor="ctr"/>
                  <a:lstStyle/>
                  <a:p>
                    <a:r>
                      <a:rPr lang="en-US" sz="1600" b="1" dirty="0"/>
                      <a:t>Device-by-device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7574511" y="3906364"/>
                    <a:ext cx="822898" cy="273150"/>
                  </a:xfrm>
                  <a:prstGeom prst="rect">
                    <a:avLst/>
                  </a:prstGeom>
                  <a:noFill/>
                </p:spPr>
                <p:txBody>
                  <a:bodyPr wrap="square" lIns="57147" tIns="28574" rIns="57147" bIns="28574" rtlCol="0" anchor="ctr">
                    <a:spAutoFit/>
                  </a:bodyPr>
                  <a:lstStyle/>
                  <a:p>
                    <a:r>
                      <a:rPr lang="en-US" sz="1400" b="1" dirty="0">
                        <a:solidFill>
                          <a:srgbClr val="000000">
                            <a:lumMod val="75000"/>
                            <a:lumOff val="25000"/>
                          </a:srgbClr>
                        </a:solidFill>
                      </a:rPr>
                      <a:t>System</a:t>
                    </a:r>
                  </a:p>
                </p:txBody>
              </p: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4756803" y="3624151"/>
                    <a:ext cx="829536" cy="837578"/>
                    <a:chOff x="6340754" y="4519677"/>
                    <a:chExt cx="1105760" cy="1116771"/>
                  </a:xfrm>
                </p:grpSpPr>
                <p:sp>
                  <p:nvSpPr>
                    <p:cNvPr id="26" name="Oval 26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6340754" y="4519677"/>
                      <a:ext cx="1105760" cy="1116771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rgbClr val="8FDCE2"/>
                        </a:gs>
                        <a:gs pos="100000">
                          <a:srgbClr val="28949C"/>
                        </a:gs>
                      </a:gsLst>
                      <a:lin ang="2700000" scaled="1"/>
                      <a:tileRect/>
                    </a:gradFill>
                    <a:ln w="9525" cap="flat" cmpd="sng" algn="ctr">
                      <a:noFill/>
                      <a:prstDash val="solid"/>
                    </a:ln>
                    <a:effectLst>
                      <a:outerShdw blurRad="50800" dist="12700" dir="5400000" algn="t" rotWithShape="0">
                        <a:prstClr val="black">
                          <a:alpha val="20000"/>
                        </a:prstClr>
                      </a:outerShdw>
                    </a:effectLst>
                  </p:spPr>
                  <p:txBody>
      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 defTabSz="342721"/>
                      <a:endParaRPr lang="en-US" sz="1400" kern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p:txBody>
                </p:sp>
                <p:grpSp>
                  <p:nvGrpSpPr>
                    <p:cNvPr id="27" name="Group 26"/>
                    <p:cNvGrpSpPr/>
                    <p:nvPr/>
                  </p:nvGrpSpPr>
                  <p:grpSpPr>
                    <a:xfrm>
                      <a:off x="6440782" y="4606628"/>
                      <a:ext cx="905704" cy="966932"/>
                      <a:chOff x="-4616450" y="1059939"/>
                      <a:chExt cx="4860925" cy="5189537"/>
                    </a:xfrm>
                    <a:solidFill>
                      <a:schemeClr val="bg1"/>
                    </a:solidFill>
                  </p:grpSpPr>
                  <p:sp>
                    <p:nvSpPr>
                      <p:cNvPr id="28" name="Freeform 7"/>
                      <p:cNvSpPr>
                        <a:spLocks noEditPoints="1"/>
                      </p:cNvSpPr>
                      <p:nvPr/>
                    </p:nvSpPr>
                    <p:spPr bwMode="auto">
                      <a:xfrm>
                        <a:off x="-3008310" y="2698241"/>
                        <a:ext cx="1901822" cy="19050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53" y="0"/>
                          </a:cxn>
                          <a:cxn ang="0">
                            <a:pos x="0" y="255"/>
                          </a:cxn>
                          <a:cxn ang="0">
                            <a:pos x="253" y="508"/>
                          </a:cxn>
                          <a:cxn ang="0">
                            <a:pos x="507" y="255"/>
                          </a:cxn>
                          <a:cxn ang="0">
                            <a:pos x="253" y="0"/>
                          </a:cxn>
                          <a:cxn ang="0">
                            <a:pos x="206" y="439"/>
                          </a:cxn>
                          <a:cxn ang="0">
                            <a:pos x="38" y="293"/>
                          </a:cxn>
                          <a:cxn ang="0">
                            <a:pos x="81" y="244"/>
                          </a:cxn>
                          <a:cxn ang="0">
                            <a:pos x="201" y="351"/>
                          </a:cxn>
                          <a:cxn ang="0">
                            <a:pos x="409" y="115"/>
                          </a:cxn>
                          <a:cxn ang="0">
                            <a:pos x="455" y="156"/>
                          </a:cxn>
                          <a:cxn ang="0">
                            <a:pos x="206" y="439"/>
                          </a:cxn>
                        </a:cxnLst>
                        <a:rect l="0" t="0" r="r" b="b"/>
                        <a:pathLst>
                          <a:path w="507" h="508">
                            <a:moveTo>
                              <a:pt x="253" y="0"/>
                            </a:moveTo>
                            <a:cubicBezTo>
                              <a:pt x="114" y="0"/>
                              <a:pt x="0" y="115"/>
                              <a:pt x="0" y="255"/>
                            </a:cubicBezTo>
                            <a:cubicBezTo>
                              <a:pt x="0" y="395"/>
                              <a:pt x="114" y="508"/>
                              <a:pt x="253" y="508"/>
                            </a:cubicBezTo>
                            <a:cubicBezTo>
                              <a:pt x="393" y="508"/>
                              <a:pt x="507" y="395"/>
                              <a:pt x="507" y="255"/>
                            </a:cubicBezTo>
                            <a:cubicBezTo>
                              <a:pt x="507" y="115"/>
                              <a:pt x="393" y="0"/>
                              <a:pt x="253" y="0"/>
                            </a:cubicBezTo>
                            <a:close/>
                            <a:moveTo>
                              <a:pt x="206" y="439"/>
                            </a:moveTo>
                            <a:cubicBezTo>
                              <a:pt x="38" y="293"/>
                              <a:pt x="38" y="293"/>
                              <a:pt x="38" y="293"/>
                            </a:cubicBezTo>
                            <a:cubicBezTo>
                              <a:pt x="81" y="244"/>
                              <a:pt x="81" y="244"/>
                              <a:pt x="81" y="244"/>
                            </a:cubicBezTo>
                            <a:cubicBezTo>
                              <a:pt x="201" y="351"/>
                              <a:pt x="201" y="351"/>
                              <a:pt x="201" y="351"/>
                            </a:cubicBezTo>
                            <a:cubicBezTo>
                              <a:pt x="409" y="115"/>
                              <a:pt x="409" y="115"/>
                              <a:pt x="409" y="115"/>
                            </a:cubicBezTo>
                            <a:cubicBezTo>
                              <a:pt x="455" y="156"/>
                              <a:pt x="455" y="156"/>
                              <a:pt x="455" y="156"/>
                            </a:cubicBezTo>
                            <a:lnTo>
                              <a:pt x="206" y="439"/>
                            </a:ln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9" name="Freeform 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-4616450" y="1059939"/>
                        <a:ext cx="4860925" cy="518953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36" y="263"/>
                          </a:cxn>
                          <a:cxn ang="0">
                            <a:pos x="1090" y="198"/>
                          </a:cxn>
                          <a:cxn ang="0">
                            <a:pos x="880" y="219"/>
                          </a:cxn>
                          <a:cxn ang="0">
                            <a:pos x="904" y="426"/>
                          </a:cxn>
                          <a:cxn ang="0">
                            <a:pos x="958" y="360"/>
                          </a:cxn>
                          <a:cxn ang="0">
                            <a:pos x="1013" y="937"/>
                          </a:cxn>
                          <a:cxn ang="0">
                            <a:pos x="692" y="1089"/>
                          </a:cxn>
                          <a:cxn ang="0">
                            <a:pos x="692" y="982"/>
                          </a:cxn>
                          <a:cxn ang="0">
                            <a:pos x="682" y="982"/>
                          </a:cxn>
                          <a:cxn ang="0">
                            <a:pos x="393" y="692"/>
                          </a:cxn>
                          <a:cxn ang="0">
                            <a:pos x="682" y="403"/>
                          </a:cxn>
                          <a:cxn ang="0">
                            <a:pos x="692" y="403"/>
                          </a:cxn>
                          <a:cxn ang="0">
                            <a:pos x="692" y="0"/>
                          </a:cxn>
                          <a:cxn ang="0">
                            <a:pos x="620" y="5"/>
                          </a:cxn>
                          <a:cxn ang="0">
                            <a:pos x="620" y="106"/>
                          </a:cxn>
                          <a:cxn ang="0">
                            <a:pos x="533" y="123"/>
                          </a:cxn>
                          <a:cxn ang="0">
                            <a:pos x="495" y="30"/>
                          </a:cxn>
                          <a:cxn ang="0">
                            <a:pos x="362" y="85"/>
                          </a:cxn>
                          <a:cxn ang="0">
                            <a:pos x="399" y="178"/>
                          </a:cxn>
                          <a:cxn ang="0">
                            <a:pos x="327" y="227"/>
                          </a:cxn>
                          <a:cxn ang="0">
                            <a:pos x="256" y="156"/>
                          </a:cxn>
                          <a:cxn ang="0">
                            <a:pos x="154" y="258"/>
                          </a:cxn>
                          <a:cxn ang="0">
                            <a:pos x="225" y="329"/>
                          </a:cxn>
                          <a:cxn ang="0">
                            <a:pos x="176" y="401"/>
                          </a:cxn>
                          <a:cxn ang="0">
                            <a:pos x="83" y="364"/>
                          </a:cxn>
                          <a:cxn ang="0">
                            <a:pos x="28" y="497"/>
                          </a:cxn>
                          <a:cxn ang="0">
                            <a:pos x="121" y="535"/>
                          </a:cxn>
                          <a:cxn ang="0">
                            <a:pos x="104" y="620"/>
                          </a:cxn>
                          <a:cxn ang="0">
                            <a:pos x="3" y="620"/>
                          </a:cxn>
                          <a:cxn ang="0">
                            <a:pos x="0" y="692"/>
                          </a:cxn>
                          <a:cxn ang="0">
                            <a:pos x="3" y="765"/>
                          </a:cxn>
                          <a:cxn ang="0">
                            <a:pos x="104" y="765"/>
                          </a:cxn>
                          <a:cxn ang="0">
                            <a:pos x="121" y="851"/>
                          </a:cxn>
                          <a:cxn ang="0">
                            <a:pos x="28" y="889"/>
                          </a:cxn>
                          <a:cxn ang="0">
                            <a:pos x="83" y="1022"/>
                          </a:cxn>
                          <a:cxn ang="0">
                            <a:pos x="176" y="985"/>
                          </a:cxn>
                          <a:cxn ang="0">
                            <a:pos x="225" y="1057"/>
                          </a:cxn>
                          <a:cxn ang="0">
                            <a:pos x="154" y="1128"/>
                          </a:cxn>
                          <a:cxn ang="0">
                            <a:pos x="256" y="1230"/>
                          </a:cxn>
                          <a:cxn ang="0">
                            <a:pos x="327" y="1159"/>
                          </a:cxn>
                          <a:cxn ang="0">
                            <a:pos x="399" y="1208"/>
                          </a:cxn>
                          <a:cxn ang="0">
                            <a:pos x="362" y="1301"/>
                          </a:cxn>
                          <a:cxn ang="0">
                            <a:pos x="495" y="1356"/>
                          </a:cxn>
                          <a:cxn ang="0">
                            <a:pos x="533" y="1263"/>
                          </a:cxn>
                          <a:cxn ang="0">
                            <a:pos x="620" y="1280"/>
                          </a:cxn>
                          <a:cxn ang="0">
                            <a:pos x="620" y="1381"/>
                          </a:cxn>
                          <a:cxn ang="0">
                            <a:pos x="692" y="1384"/>
                          </a:cxn>
                          <a:cxn ang="0">
                            <a:pos x="692" y="1215"/>
                          </a:cxn>
                          <a:cxn ang="0">
                            <a:pos x="1110" y="1016"/>
                          </a:cxn>
                          <a:cxn ang="0">
                            <a:pos x="1036" y="263"/>
                          </a:cxn>
                        </a:cxnLst>
                        <a:rect l="0" t="0" r="r" b="b"/>
                        <a:pathLst>
                          <a:path w="1296" h="1384">
                            <a:moveTo>
                              <a:pt x="1036" y="263"/>
                            </a:moveTo>
                            <a:cubicBezTo>
                              <a:pt x="1090" y="198"/>
                              <a:pt x="1090" y="198"/>
                              <a:pt x="1090" y="198"/>
                            </a:cubicBezTo>
                            <a:cubicBezTo>
                              <a:pt x="880" y="219"/>
                              <a:pt x="880" y="219"/>
                              <a:pt x="880" y="219"/>
                            </a:cubicBezTo>
                            <a:cubicBezTo>
                              <a:pt x="904" y="426"/>
                              <a:pt x="904" y="426"/>
                              <a:pt x="904" y="426"/>
                            </a:cubicBezTo>
                            <a:cubicBezTo>
                              <a:pt x="958" y="360"/>
                              <a:pt x="958" y="360"/>
                              <a:pt x="958" y="360"/>
                            </a:cubicBezTo>
                            <a:cubicBezTo>
                              <a:pt x="1130" y="505"/>
                              <a:pt x="1156" y="761"/>
                              <a:pt x="1013" y="937"/>
                            </a:cubicBezTo>
                            <a:cubicBezTo>
                              <a:pt x="931" y="1038"/>
                              <a:pt x="812" y="1090"/>
                              <a:pt x="692" y="1089"/>
                            </a:cubicBezTo>
                            <a:cubicBezTo>
                              <a:pt x="692" y="982"/>
                              <a:pt x="692" y="982"/>
                              <a:pt x="692" y="982"/>
                            </a:cubicBezTo>
                            <a:cubicBezTo>
                              <a:pt x="682" y="982"/>
                              <a:pt x="682" y="982"/>
                              <a:pt x="682" y="982"/>
                            </a:cubicBezTo>
                            <a:cubicBezTo>
                              <a:pt x="522" y="982"/>
                              <a:pt x="393" y="851"/>
                              <a:pt x="393" y="692"/>
                            </a:cubicBezTo>
                            <a:cubicBezTo>
                              <a:pt x="393" y="532"/>
                              <a:pt x="522" y="403"/>
                              <a:pt x="682" y="403"/>
                            </a:cubicBezTo>
                            <a:cubicBezTo>
                              <a:pt x="692" y="403"/>
                              <a:pt x="692" y="403"/>
                              <a:pt x="692" y="403"/>
                            </a:cubicBezTo>
                            <a:cubicBezTo>
                              <a:pt x="692" y="0"/>
                              <a:pt x="692" y="0"/>
                              <a:pt x="692" y="0"/>
                            </a:cubicBezTo>
                            <a:cubicBezTo>
                              <a:pt x="667" y="0"/>
                              <a:pt x="643" y="2"/>
                              <a:pt x="620" y="5"/>
                            </a:cubicBezTo>
                            <a:cubicBezTo>
                              <a:pt x="620" y="106"/>
                              <a:pt x="620" y="106"/>
                              <a:pt x="620" y="106"/>
                            </a:cubicBezTo>
                            <a:cubicBezTo>
                              <a:pt x="590" y="110"/>
                              <a:pt x="561" y="115"/>
                              <a:pt x="533" y="123"/>
                            </a:cubicBezTo>
                            <a:cubicBezTo>
                              <a:pt x="495" y="30"/>
                              <a:pt x="495" y="30"/>
                              <a:pt x="495" y="30"/>
                            </a:cubicBezTo>
                            <a:cubicBezTo>
                              <a:pt x="448" y="43"/>
                              <a:pt x="403" y="62"/>
                              <a:pt x="362" y="85"/>
                            </a:cubicBezTo>
                            <a:cubicBezTo>
                              <a:pt x="399" y="178"/>
                              <a:pt x="399" y="178"/>
                              <a:pt x="399" y="178"/>
                            </a:cubicBezTo>
                            <a:cubicBezTo>
                              <a:pt x="374" y="192"/>
                              <a:pt x="351" y="209"/>
                              <a:pt x="327" y="227"/>
                            </a:cubicBezTo>
                            <a:cubicBezTo>
                              <a:pt x="256" y="156"/>
                              <a:pt x="256" y="156"/>
                              <a:pt x="256" y="156"/>
                            </a:cubicBezTo>
                            <a:cubicBezTo>
                              <a:pt x="219" y="186"/>
                              <a:pt x="184" y="220"/>
                              <a:pt x="154" y="258"/>
                            </a:cubicBezTo>
                            <a:cubicBezTo>
                              <a:pt x="225" y="329"/>
                              <a:pt x="225" y="329"/>
                              <a:pt x="225" y="329"/>
                            </a:cubicBezTo>
                            <a:cubicBezTo>
                              <a:pt x="208" y="352"/>
                              <a:pt x="192" y="376"/>
                              <a:pt x="176" y="401"/>
                            </a:cubicBezTo>
                            <a:cubicBezTo>
                              <a:pt x="83" y="364"/>
                              <a:pt x="83" y="364"/>
                              <a:pt x="83" y="364"/>
                            </a:cubicBezTo>
                            <a:cubicBezTo>
                              <a:pt x="60" y="404"/>
                              <a:pt x="43" y="450"/>
                              <a:pt x="28" y="497"/>
                            </a:cubicBezTo>
                            <a:cubicBezTo>
                              <a:pt x="121" y="535"/>
                              <a:pt x="121" y="535"/>
                              <a:pt x="121" y="535"/>
                            </a:cubicBezTo>
                            <a:cubicBezTo>
                              <a:pt x="113" y="563"/>
                              <a:pt x="109" y="591"/>
                              <a:pt x="104" y="620"/>
                            </a:cubicBezTo>
                            <a:cubicBezTo>
                              <a:pt x="3" y="620"/>
                              <a:pt x="3" y="620"/>
                              <a:pt x="3" y="620"/>
                            </a:cubicBezTo>
                            <a:cubicBezTo>
                              <a:pt x="0" y="645"/>
                              <a:pt x="0" y="668"/>
                              <a:pt x="0" y="692"/>
                            </a:cubicBezTo>
                            <a:cubicBezTo>
                              <a:pt x="0" y="717"/>
                              <a:pt x="0" y="741"/>
                              <a:pt x="3" y="765"/>
                            </a:cubicBezTo>
                            <a:cubicBezTo>
                              <a:pt x="104" y="765"/>
                              <a:pt x="104" y="765"/>
                              <a:pt x="104" y="765"/>
                            </a:cubicBezTo>
                            <a:cubicBezTo>
                              <a:pt x="109" y="794"/>
                              <a:pt x="113" y="823"/>
                              <a:pt x="121" y="851"/>
                            </a:cubicBezTo>
                            <a:cubicBezTo>
                              <a:pt x="28" y="889"/>
                              <a:pt x="28" y="889"/>
                              <a:pt x="28" y="889"/>
                            </a:cubicBezTo>
                            <a:cubicBezTo>
                              <a:pt x="43" y="936"/>
                              <a:pt x="60" y="982"/>
                              <a:pt x="83" y="1022"/>
                            </a:cubicBezTo>
                            <a:cubicBezTo>
                              <a:pt x="176" y="985"/>
                              <a:pt x="176" y="985"/>
                              <a:pt x="176" y="985"/>
                            </a:cubicBezTo>
                            <a:cubicBezTo>
                              <a:pt x="192" y="1010"/>
                              <a:pt x="208" y="1033"/>
                              <a:pt x="225" y="1057"/>
                            </a:cubicBezTo>
                            <a:cubicBezTo>
                              <a:pt x="154" y="1128"/>
                              <a:pt x="154" y="1128"/>
                              <a:pt x="154" y="1128"/>
                            </a:cubicBezTo>
                            <a:cubicBezTo>
                              <a:pt x="184" y="1166"/>
                              <a:pt x="219" y="1200"/>
                              <a:pt x="256" y="1230"/>
                            </a:cubicBezTo>
                            <a:cubicBezTo>
                              <a:pt x="327" y="1159"/>
                              <a:pt x="327" y="1159"/>
                              <a:pt x="327" y="1159"/>
                            </a:cubicBezTo>
                            <a:cubicBezTo>
                              <a:pt x="351" y="1176"/>
                              <a:pt x="374" y="1194"/>
                              <a:pt x="399" y="1208"/>
                            </a:cubicBezTo>
                            <a:cubicBezTo>
                              <a:pt x="362" y="1301"/>
                              <a:pt x="362" y="1301"/>
                              <a:pt x="362" y="1301"/>
                            </a:cubicBezTo>
                            <a:cubicBezTo>
                              <a:pt x="403" y="1324"/>
                              <a:pt x="448" y="1343"/>
                              <a:pt x="495" y="1356"/>
                            </a:cubicBezTo>
                            <a:cubicBezTo>
                              <a:pt x="533" y="1263"/>
                              <a:pt x="533" y="1263"/>
                              <a:pt x="533" y="1263"/>
                            </a:cubicBezTo>
                            <a:cubicBezTo>
                              <a:pt x="561" y="1271"/>
                              <a:pt x="590" y="1276"/>
                              <a:pt x="620" y="1280"/>
                            </a:cubicBezTo>
                            <a:cubicBezTo>
                              <a:pt x="620" y="1381"/>
                              <a:pt x="620" y="1381"/>
                              <a:pt x="620" y="1381"/>
                            </a:cubicBezTo>
                            <a:cubicBezTo>
                              <a:pt x="643" y="1384"/>
                              <a:pt x="667" y="1384"/>
                              <a:pt x="692" y="1384"/>
                            </a:cubicBezTo>
                            <a:cubicBezTo>
                              <a:pt x="692" y="1215"/>
                              <a:pt x="692" y="1215"/>
                              <a:pt x="692" y="1215"/>
                            </a:cubicBezTo>
                            <a:cubicBezTo>
                              <a:pt x="849" y="1215"/>
                              <a:pt x="1004" y="1147"/>
                              <a:pt x="1110" y="1016"/>
                            </a:cubicBezTo>
                            <a:cubicBezTo>
                              <a:pt x="1296" y="786"/>
                              <a:pt x="1263" y="451"/>
                              <a:pt x="1036" y="263"/>
                            </a:cubicBezTo>
                            <a:close/>
                          </a:path>
                        </a:pathLst>
                      </a:cu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blurRad="63500" dist="12700" dir="5400000" algn="ctr" rotWithShape="0">
                          <a:prstClr val="black">
                            <a:alpha val="20000"/>
                          </a:prstClr>
                        </a:outerShdw>
                      </a:effec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4897852" y="3042453"/>
                  <a:ext cx="3749040" cy="586833"/>
                  <a:chOff x="4897852" y="3099603"/>
                  <a:chExt cx="3749040" cy="586833"/>
                </a:xfrm>
              </p:grpSpPr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5455564" y="3480603"/>
                    <a:ext cx="2633617" cy="205833"/>
                  </a:xfrm>
                  <a:prstGeom prst="rect">
                    <a:avLst/>
                  </a:prstGeom>
                </p:spPr>
                <p:txBody>
                  <a:bodyPr wrap="square" lIns="51441" tIns="25721" rIns="51441" bIns="25721" anchor="t">
                    <a:spAutoFit/>
                  </a:bodyPr>
                  <a:lstStyle>
                    <a:defPPr>
                      <a:defRPr lang="en-US"/>
                    </a:defPPr>
                    <a:lvl1pPr algn="ctr" defTabSz="571046">
                      <a:defRPr sz="800" kern="0">
                        <a:solidFill>
                          <a:srgbClr val="7A7A7A"/>
                        </a:solidFill>
                        <a:latin typeface="Arial"/>
                        <a:ea typeface="Apple LiGothic Medium"/>
                        <a:cs typeface="Apple LiGothic Medium"/>
                      </a:defRPr>
                    </a:lvl1pPr>
                    <a:lvl2pPr marL="456552" defTabSz="456552"/>
                    <a:lvl3pPr marL="913136" defTabSz="456552"/>
                    <a:lvl4pPr marL="1369701" defTabSz="456552"/>
                    <a:lvl5pPr marL="1826268" defTabSz="456552"/>
                    <a:lvl6pPr marL="2282818" defTabSz="456552"/>
                    <a:lvl7pPr marL="2739376" defTabSz="456552"/>
                    <a:lvl8pPr marL="3195945" defTabSz="456552"/>
                    <a:lvl9pPr marL="3652514" defTabSz="456552"/>
                  </a:lstStyle>
                  <a:p>
                    <a:r>
                      <a:rPr lang="en-US" sz="1000" dirty="0"/>
                      <a:t>Abstract Network Complexity</a:t>
                    </a:r>
                  </a:p>
                </p:txBody>
              </p:sp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4897852" y="3099603"/>
                    <a:ext cx="3749040" cy="361950"/>
                    <a:chOff x="849924" y="953606"/>
                    <a:chExt cx="7444158" cy="361950"/>
                  </a:xfrm>
                </p:grpSpPr>
                <p:grpSp>
                  <p:nvGrpSpPr>
                    <p:cNvPr id="19" name="Group 18"/>
                    <p:cNvGrpSpPr/>
                    <p:nvPr/>
                  </p:nvGrpSpPr>
                  <p:grpSpPr>
                    <a:xfrm>
                      <a:off x="849924" y="953606"/>
                      <a:ext cx="7444154" cy="361950"/>
                      <a:chOff x="1417587" y="1011378"/>
                      <a:chExt cx="6308827" cy="361950"/>
                    </a:xfrm>
                  </p:grpSpPr>
                  <p:cxnSp>
                    <p:nvCxnSpPr>
                      <p:cNvPr id="21" name="Straight Connector 20"/>
                      <p:cNvCxnSpPr/>
                      <p:nvPr/>
                    </p:nvCxnSpPr>
                    <p:spPr>
                      <a:xfrm>
                        <a:off x="1417587" y="1011378"/>
                        <a:ext cx="6308827" cy="0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" name="Straight Connector 21"/>
                      <p:cNvCxnSpPr/>
                      <p:nvPr/>
                    </p:nvCxnSpPr>
                    <p:spPr>
                      <a:xfrm>
                        <a:off x="1417587" y="1373328"/>
                        <a:ext cx="6308827" cy="0"/>
                      </a:xfrm>
                      <a:prstGeom prst="line">
                        <a:avLst/>
                      </a:prstGeom>
                      <a:ln w="19050" cap="rnd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prstDash val="sysDot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849928" y="962255"/>
                      <a:ext cx="7444154" cy="31546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34286" rIns="0" bIns="34286" rtlCol="0" anchor="ctr">
                      <a:spAutoFit/>
                    </a:bodyPr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5"/>
                          </a:solidFill>
                        </a:rPr>
                        <a:t>Automate and Orchestrate IT</a:t>
                      </a:r>
                    </a:p>
                  </p:txBody>
                </p:sp>
              </p:grpSp>
            </p:grpSp>
          </p:grpSp>
        </p:grpSp>
      </p:grpSp>
    </p:spTree>
    <p:extLst>
      <p:ext uri="{BB962C8B-B14F-4D97-AF65-F5344CB8AC3E}">
        <p14:creationId xmlns:p14="http://schemas.microsoft.com/office/powerpoint/2010/main" val="30579876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Architecting the</a:t>
            </a:r>
            <a:br>
              <a:rPr lang="en-AU" dirty="0" smtClean="0"/>
            </a:br>
            <a:r>
              <a:rPr lang="en-AU" dirty="0" smtClean="0"/>
              <a:t>Intelligent Branch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6459275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Intelligent Branch Architectural Elements</a:t>
            </a:r>
            <a:endParaRPr lang="en-AU" dirty="0"/>
          </a:p>
        </p:txBody>
      </p:sp>
      <p:sp>
        <p:nvSpPr>
          <p:cNvPr id="4" name="Oval 3"/>
          <p:cNvSpPr/>
          <p:nvPr/>
        </p:nvSpPr>
        <p:spPr>
          <a:xfrm>
            <a:off x="2756900" y="1248350"/>
            <a:ext cx="3365333" cy="3365278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iscoSansTT Light"/>
              <a:cs typeface="CiscoSansTT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8403" y="3598065"/>
            <a:ext cx="2058058" cy="998029"/>
            <a:chOff x="3409766" y="2750834"/>
            <a:chExt cx="2058058" cy="998029"/>
          </a:xfrm>
        </p:grpSpPr>
        <p:sp>
          <p:nvSpPr>
            <p:cNvPr id="6" name="Rectangle 5"/>
            <p:cNvSpPr/>
            <p:nvPr/>
          </p:nvSpPr>
          <p:spPr>
            <a:xfrm>
              <a:off x="3409766" y="2750834"/>
              <a:ext cx="2058058" cy="493917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600" dirty="0" smtClean="0">
                  <a:solidFill>
                    <a:schemeClr val="accent5"/>
                  </a:solidFill>
                  <a:latin typeface="CiscoSansTT Light"/>
                  <a:cs typeface="CiscoSansTT Light"/>
                </a:rPr>
                <a:t>Branch Unified Communication</a:t>
              </a:r>
              <a:endParaRPr lang="en-US" sz="1600" dirty="0">
                <a:solidFill>
                  <a:schemeClr val="accent5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81325" y="3187217"/>
              <a:ext cx="1983010" cy="561646"/>
            </a:xfrm>
            <a:prstGeom prst="rect">
              <a:avLst/>
            </a:prstGeom>
            <a:noFill/>
          </p:spPr>
          <p:txBody>
            <a:bodyPr wrap="square" lIns="76153" tIns="38077" rIns="76153" bIns="38077" rtlCol="0">
              <a:spAutoFit/>
            </a:bodyPr>
            <a:lstStyle>
              <a:defPPr>
                <a:defRPr lang="en-US"/>
              </a:defPPr>
              <a:lvl1pPr algn="ctr">
                <a:defRPr sz="1000">
                  <a:solidFill>
                    <a:srgbClr val="000000">
                      <a:lumMod val="75000"/>
                      <a:lumOff val="25000"/>
                    </a:srgbClr>
                  </a:solidFill>
                </a:defRPr>
              </a:lvl1pPr>
            </a:lstStyle>
            <a:p>
              <a:pPr algn="r"/>
              <a:r>
                <a:rPr lang="en-US" sz="1050" dirty="0" smtClean="0">
                  <a:latin typeface="CiscoSansTT Light"/>
                  <a:cs typeface="CiscoSansTT Light"/>
                </a:rPr>
                <a:t>Voice with Survivability</a:t>
              </a:r>
            </a:p>
            <a:p>
              <a:pPr algn="r"/>
              <a:r>
                <a:rPr lang="en-US" sz="1050" dirty="0" smtClean="0">
                  <a:latin typeface="CiscoSansTT Light"/>
                  <a:cs typeface="CiscoSansTT Light"/>
                </a:rPr>
                <a:t>High Quality Video</a:t>
              </a:r>
            </a:p>
            <a:p>
              <a:pPr algn="r"/>
              <a:r>
                <a:rPr lang="en-US" sz="1050" dirty="0" smtClean="0">
                  <a:latin typeface="CiscoSansTT Light"/>
                  <a:cs typeface="CiscoSansTT Light"/>
                </a:rPr>
                <a:t>Session Border Controller</a:t>
              </a:r>
              <a:endParaRPr lang="en-US" sz="1050" dirty="0">
                <a:latin typeface="CiscoSansTT Light"/>
                <a:cs typeface="CiscoSansTT Light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2599044" y="3607506"/>
            <a:ext cx="899160" cy="898694"/>
          </a:xfrm>
          <a:prstGeom prst="ellipse">
            <a:avLst/>
          </a:prstGeom>
          <a:solidFill>
            <a:schemeClr val="accent5"/>
          </a:solidFill>
          <a:ln w="9525" cap="flat" cmpd="sng" algn="ctr">
            <a:noFill/>
            <a:prstDash val="solid"/>
          </a:ln>
          <a:effectLst>
            <a:outerShdw blurRad="50800" dist="12700" dir="5400000" algn="t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721"/>
            <a:endParaRPr lang="en-US" sz="1400" kern="0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427631" y="1581972"/>
            <a:ext cx="2058058" cy="1151660"/>
            <a:chOff x="6048256" y="2764541"/>
            <a:chExt cx="2058058" cy="1151660"/>
          </a:xfrm>
        </p:grpSpPr>
        <p:sp>
          <p:nvSpPr>
            <p:cNvPr id="10" name="Rectangle 9"/>
            <p:cNvSpPr/>
            <p:nvPr/>
          </p:nvSpPr>
          <p:spPr>
            <a:xfrm>
              <a:off x="6048256" y="2764541"/>
              <a:ext cx="2058058" cy="493917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600" dirty="0" smtClean="0">
                  <a:solidFill>
                    <a:schemeClr val="accent6"/>
                  </a:solidFill>
                  <a:latin typeface="CiscoSansTT Light"/>
                  <a:cs typeface="CiscoSansTT Light"/>
                </a:rPr>
                <a:t>Branch Compute </a:t>
              </a:r>
              <a:br>
                <a:rPr lang="en-US" sz="1600" dirty="0" smtClean="0">
                  <a:solidFill>
                    <a:schemeClr val="accent6"/>
                  </a:solidFill>
                  <a:latin typeface="CiscoSansTT Light"/>
                  <a:cs typeface="CiscoSansTT Light"/>
                </a:rPr>
              </a:br>
              <a:r>
                <a:rPr lang="en-US" sz="1600" dirty="0" smtClean="0">
                  <a:solidFill>
                    <a:schemeClr val="accent6"/>
                  </a:solidFill>
                  <a:latin typeface="CiscoSansTT Light"/>
                  <a:cs typeface="CiscoSansTT Light"/>
                </a:rPr>
                <a:t>and Storage</a:t>
              </a:r>
              <a:endParaRPr lang="en-US" sz="1600" dirty="0">
                <a:solidFill>
                  <a:schemeClr val="accent6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48256" y="3192973"/>
              <a:ext cx="2057342" cy="723228"/>
            </a:xfrm>
            <a:prstGeom prst="rect">
              <a:avLst/>
            </a:prstGeom>
            <a:noFill/>
          </p:spPr>
          <p:txBody>
            <a:bodyPr wrap="square" lIns="76153" tIns="38077" rIns="76153" bIns="38077" rtlCol="0">
              <a:spAutoFit/>
            </a:bodyPr>
            <a:lstStyle>
              <a:defPPr>
                <a:defRPr lang="en-US"/>
              </a:defPPr>
              <a:lvl1pPr algn="ctr">
                <a:defRPr sz="1000">
                  <a:solidFill>
                    <a:srgbClr val="000000">
                      <a:lumMod val="75000"/>
                      <a:lumOff val="25000"/>
                    </a:srgbClr>
                  </a:solidFill>
                </a:defRPr>
              </a:lvl1pPr>
            </a:lstStyle>
            <a:p>
              <a:pPr algn="l"/>
              <a:r>
                <a:rPr lang="en-US" sz="1050" dirty="0">
                  <a:latin typeface="CiscoSansTT Light"/>
                  <a:cs typeface="CiscoSansTT Light"/>
                </a:rPr>
                <a:t>Distributed </a:t>
              </a:r>
              <a:r>
                <a:rPr lang="en-US" sz="1050" dirty="0" smtClean="0">
                  <a:latin typeface="CiscoSansTT Light"/>
                  <a:cs typeface="CiscoSansTT Light"/>
                </a:rPr>
                <a:t>Server Virtualization</a:t>
              </a:r>
            </a:p>
            <a:p>
              <a:pPr algn="l"/>
              <a:r>
                <a:rPr lang="en-US" sz="1050" dirty="0" smtClean="0">
                  <a:latin typeface="CiscoSansTT Light"/>
                  <a:cs typeface="CiscoSansTT Light"/>
                </a:rPr>
                <a:t>Local Compute and Storage</a:t>
              </a:r>
            </a:p>
            <a:p>
              <a:pPr algn="l"/>
              <a:r>
                <a:rPr lang="en-US" sz="1050" dirty="0" smtClean="0">
                  <a:latin typeface="CiscoSansTT Light"/>
                  <a:cs typeface="CiscoSansTT Light"/>
                </a:rPr>
                <a:t>Seamless Management</a:t>
              </a:r>
            </a:p>
            <a:p>
              <a:pPr algn="l"/>
              <a:endParaRPr lang="en-US" sz="1050" dirty="0">
                <a:latin typeface="CiscoSansTT Light"/>
                <a:cs typeface="CiscoSansTT Light"/>
              </a:endParaRPr>
            </a:p>
          </p:txBody>
        </p:sp>
      </p:grpSp>
      <p:sp>
        <p:nvSpPr>
          <p:cNvPr id="12" name="Oval 11"/>
          <p:cNvSpPr/>
          <p:nvPr/>
        </p:nvSpPr>
        <p:spPr>
          <a:xfrm>
            <a:off x="5422248" y="1576473"/>
            <a:ext cx="899160" cy="898694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</a:ln>
          <a:effectLst>
            <a:outerShdw blurRad="50800" dist="12700" dir="5400000" algn="t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721"/>
            <a:endParaRPr lang="en-US" sz="1400" kern="0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415340" y="3453266"/>
            <a:ext cx="2058058" cy="1130407"/>
            <a:chOff x="6393130" y="3940752"/>
            <a:chExt cx="2058058" cy="1130407"/>
          </a:xfrm>
        </p:grpSpPr>
        <p:sp>
          <p:nvSpPr>
            <p:cNvPr id="14" name="Rectangle 13"/>
            <p:cNvSpPr/>
            <p:nvPr/>
          </p:nvSpPr>
          <p:spPr>
            <a:xfrm>
              <a:off x="6393130" y="3940752"/>
              <a:ext cx="2058058" cy="493917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600" dirty="0" smtClean="0">
                  <a:solidFill>
                    <a:schemeClr val="tx2"/>
                  </a:solidFill>
                  <a:latin typeface="CiscoSansTT Light"/>
                  <a:cs typeface="CiscoSansTT Light"/>
                </a:rPr>
                <a:t>Branch Security Services</a:t>
              </a:r>
              <a:endParaRPr lang="en-US" sz="1600" dirty="0">
                <a:solidFill>
                  <a:schemeClr val="tx2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93130" y="4347931"/>
              <a:ext cx="1791920" cy="723228"/>
            </a:xfrm>
            <a:prstGeom prst="rect">
              <a:avLst/>
            </a:prstGeom>
            <a:noFill/>
          </p:spPr>
          <p:txBody>
            <a:bodyPr wrap="square" lIns="76153" tIns="38077" rIns="76153" bIns="38077" rtlCol="0">
              <a:spAutoFit/>
            </a:bodyPr>
            <a:lstStyle>
              <a:defPPr>
                <a:defRPr lang="en-US"/>
              </a:defPPr>
              <a:lvl1pPr algn="ctr">
                <a:defRPr sz="1000">
                  <a:solidFill>
                    <a:srgbClr val="000000">
                      <a:lumMod val="75000"/>
                      <a:lumOff val="25000"/>
                    </a:srgbClr>
                  </a:solidFill>
                </a:defRPr>
              </a:lvl1pPr>
            </a:lstStyle>
            <a:p>
              <a:pPr algn="l"/>
              <a:r>
                <a:rPr lang="en-US" sz="1050" dirty="0" smtClean="0">
                  <a:latin typeface="CiscoSansTT Light"/>
                  <a:cs typeface="CiscoSansTT Light"/>
                </a:rPr>
                <a:t>High Performance VPN</a:t>
              </a:r>
            </a:p>
            <a:p>
              <a:pPr algn="l"/>
              <a:r>
                <a:rPr lang="en-US" sz="1050" dirty="0" smtClean="0">
                  <a:latin typeface="CiscoSansTT Light"/>
                  <a:cs typeface="CiscoSansTT Light"/>
                </a:rPr>
                <a:t>Advanced Threat Defense</a:t>
              </a:r>
            </a:p>
            <a:p>
              <a:pPr algn="l"/>
              <a:r>
                <a:rPr lang="en-US" sz="1050" dirty="0" smtClean="0">
                  <a:latin typeface="CiscoSansTT Light"/>
                  <a:cs typeface="CiscoSansTT Light"/>
                </a:rPr>
                <a:t>Policy Enforcement</a:t>
              </a:r>
            </a:p>
            <a:p>
              <a:pPr algn="l"/>
              <a:endParaRPr lang="en-US" sz="1050" dirty="0">
                <a:latin typeface="CiscoSansTT Light"/>
                <a:cs typeface="CiscoSansTT Light"/>
              </a:endParaRPr>
            </a:p>
          </p:txBody>
        </p:sp>
      </p:grpSp>
      <p:sp>
        <p:nvSpPr>
          <p:cNvPr id="16" name="Oval 15"/>
          <p:cNvSpPr/>
          <p:nvPr/>
        </p:nvSpPr>
        <p:spPr>
          <a:xfrm>
            <a:off x="5436128" y="3596651"/>
            <a:ext cx="899160" cy="898694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50800" dist="12700" dir="5400000" algn="t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721"/>
            <a:endParaRPr lang="en-US" sz="1400" kern="0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61265" y="1581972"/>
            <a:ext cx="1824416" cy="930876"/>
            <a:chOff x="3471244" y="1440611"/>
            <a:chExt cx="1824416" cy="930876"/>
          </a:xfrm>
        </p:grpSpPr>
        <p:sp>
          <p:nvSpPr>
            <p:cNvPr id="18" name="Rectangle 17"/>
            <p:cNvSpPr/>
            <p:nvPr/>
          </p:nvSpPr>
          <p:spPr>
            <a:xfrm>
              <a:off x="3518949" y="1440611"/>
              <a:ext cx="1759405" cy="284629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600" dirty="0" smtClean="0">
                  <a:solidFill>
                    <a:schemeClr val="accent4"/>
                  </a:solidFill>
                  <a:latin typeface="CiscoSansTT Light"/>
                  <a:cs typeface="CiscoSansTT Light"/>
                </a:rPr>
                <a:t>Intelligent WAN</a:t>
              </a:r>
              <a:endParaRPr lang="en-US" sz="1600" dirty="0">
                <a:solidFill>
                  <a:schemeClr val="accent4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71244" y="1648259"/>
              <a:ext cx="1824416" cy="723228"/>
            </a:xfrm>
            <a:prstGeom prst="rect">
              <a:avLst/>
            </a:prstGeom>
            <a:noFill/>
          </p:spPr>
          <p:txBody>
            <a:bodyPr wrap="square" lIns="76153" tIns="38077" rIns="76153" bIns="38077" rtlCol="0">
              <a:spAutoFit/>
            </a:bodyPr>
            <a:lstStyle/>
            <a:p>
              <a:pPr algn="r"/>
              <a:r>
                <a:rPr lang="en-US" sz="105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Transport Independence</a:t>
              </a:r>
            </a:p>
            <a:p>
              <a:pPr algn="r"/>
              <a:r>
                <a:rPr lang="en-US" sz="105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Intelligent Path Selection</a:t>
              </a:r>
            </a:p>
            <a:p>
              <a:pPr algn="r"/>
              <a:r>
                <a:rPr lang="en-US" sz="105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Application Optimization</a:t>
              </a:r>
            </a:p>
            <a:p>
              <a:pPr algn="r"/>
              <a:r>
                <a:rPr lang="en-US" sz="105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Secure Connectivity</a:t>
              </a:r>
              <a:endParaRPr lang="en-US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2551989" y="1540512"/>
            <a:ext cx="899160" cy="898693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>
            <a:outerShdw blurRad="50800" dist="12700" dir="5400000" algn="t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721"/>
            <a:endParaRPr lang="en-US" sz="1400" kern="0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21" name="Freeform 11"/>
          <p:cNvSpPr>
            <a:spLocks noChangeAspect="1" noEditPoints="1"/>
          </p:cNvSpPr>
          <p:nvPr/>
        </p:nvSpPr>
        <p:spPr bwMode="auto">
          <a:xfrm>
            <a:off x="2705228" y="1704246"/>
            <a:ext cx="562439" cy="561867"/>
          </a:xfrm>
          <a:custGeom>
            <a:avLst/>
            <a:gdLst/>
            <a:ahLst/>
            <a:cxnLst>
              <a:cxn ang="0">
                <a:pos x="495" y="3"/>
              </a:cxn>
              <a:cxn ang="0">
                <a:pos x="327" y="146"/>
              </a:cxn>
              <a:cxn ang="0">
                <a:pos x="425" y="182"/>
              </a:cxn>
              <a:cxn ang="0">
                <a:pos x="746" y="183"/>
              </a:cxn>
              <a:cxn ang="0">
                <a:pos x="558" y="0"/>
              </a:cxn>
              <a:cxn ang="0">
                <a:pos x="1036" y="320"/>
              </a:cxn>
              <a:cxn ang="0">
                <a:pos x="1011" y="232"/>
              </a:cxn>
              <a:cxn ang="0">
                <a:pos x="985" y="371"/>
              </a:cxn>
              <a:cxn ang="0">
                <a:pos x="564" y="805"/>
              </a:cxn>
              <a:cxn ang="0">
                <a:pos x="857" y="835"/>
              </a:cxn>
              <a:cxn ang="0">
                <a:pos x="1093" y="401"/>
              </a:cxn>
              <a:cxn ang="0">
                <a:pos x="985" y="371"/>
              </a:cxn>
              <a:cxn ang="0">
                <a:pos x="958" y="364"/>
              </a:cxn>
              <a:cxn ang="0">
                <a:pos x="796" y="259"/>
              </a:cxn>
              <a:cxn ang="0">
                <a:pos x="553" y="783"/>
              </a:cxn>
              <a:cxn ang="0">
                <a:pos x="515" y="768"/>
              </a:cxn>
              <a:cxn ang="0">
                <a:pos x="731" y="281"/>
              </a:cxn>
              <a:cxn ang="0">
                <a:pos x="425" y="206"/>
              </a:cxn>
              <a:cxn ang="0">
                <a:pos x="327" y="249"/>
              </a:cxn>
              <a:cxn ang="0">
                <a:pos x="148" y="602"/>
              </a:cxn>
              <a:cxn ang="0">
                <a:pos x="225" y="701"/>
              </a:cxn>
              <a:cxn ang="0">
                <a:pos x="945" y="288"/>
              </a:cxn>
              <a:cxn ang="0">
                <a:pos x="986" y="200"/>
              </a:cxn>
              <a:cxn ang="0">
                <a:pos x="769" y="186"/>
              </a:cxn>
              <a:cxn ang="0">
                <a:pos x="883" y="890"/>
              </a:cxn>
              <a:cxn ang="0">
                <a:pos x="1037" y="841"/>
              </a:cxn>
              <a:cxn ang="0">
                <a:pos x="865" y="873"/>
              </a:cxn>
              <a:cxn ang="0">
                <a:pos x="561" y="840"/>
              </a:cxn>
              <a:cxn ang="0">
                <a:pos x="369" y="1005"/>
              </a:cxn>
              <a:cxn ang="0">
                <a:pos x="807" y="931"/>
              </a:cxn>
              <a:cxn ang="0">
                <a:pos x="948" y="813"/>
              </a:cxn>
              <a:cxn ang="0">
                <a:pos x="1115" y="557"/>
              </a:cxn>
              <a:cxn ang="0">
                <a:pos x="463" y="819"/>
              </a:cxn>
              <a:cxn ang="0">
                <a:pos x="127" y="698"/>
              </a:cxn>
              <a:cxn ang="0">
                <a:pos x="142" y="929"/>
              </a:cxn>
              <a:cxn ang="0">
                <a:pos x="74" y="647"/>
              </a:cxn>
              <a:cxn ang="0">
                <a:pos x="0" y="557"/>
              </a:cxn>
              <a:cxn ang="0">
                <a:pos x="74" y="647"/>
              </a:cxn>
              <a:cxn ang="0">
                <a:pos x="182" y="430"/>
              </a:cxn>
              <a:cxn ang="0">
                <a:pos x="93" y="250"/>
              </a:cxn>
              <a:cxn ang="0">
                <a:pos x="125" y="596"/>
              </a:cxn>
              <a:cxn ang="0">
                <a:pos x="462" y="856"/>
              </a:cxn>
              <a:cxn ang="0">
                <a:pos x="353" y="987"/>
              </a:cxn>
            </a:cxnLst>
            <a:rect l="0" t="0" r="r" b="b"/>
            <a:pathLst>
              <a:path w="1115" h="1114">
                <a:moveTo>
                  <a:pt x="327" y="146"/>
                </a:moveTo>
                <a:cubicBezTo>
                  <a:pt x="335" y="146"/>
                  <a:pt x="342" y="148"/>
                  <a:pt x="348" y="151"/>
                </a:cubicBezTo>
                <a:cubicBezTo>
                  <a:pt x="394" y="94"/>
                  <a:pt x="443" y="44"/>
                  <a:pt x="495" y="3"/>
                </a:cubicBezTo>
                <a:cubicBezTo>
                  <a:pt x="340" y="21"/>
                  <a:pt x="204" y="101"/>
                  <a:pt x="114" y="219"/>
                </a:cubicBezTo>
                <a:cubicBezTo>
                  <a:pt x="166" y="206"/>
                  <a:pt x="221" y="197"/>
                  <a:pt x="277" y="190"/>
                </a:cubicBezTo>
                <a:cubicBezTo>
                  <a:pt x="280" y="165"/>
                  <a:pt x="301" y="146"/>
                  <a:pt x="327" y="146"/>
                </a:cubicBezTo>
                <a:close/>
                <a:moveTo>
                  <a:pt x="367" y="165"/>
                </a:moveTo>
                <a:cubicBezTo>
                  <a:pt x="371" y="170"/>
                  <a:pt x="374" y="176"/>
                  <a:pt x="376" y="183"/>
                </a:cubicBezTo>
                <a:cubicBezTo>
                  <a:pt x="392" y="182"/>
                  <a:pt x="409" y="182"/>
                  <a:pt x="425" y="182"/>
                </a:cubicBezTo>
                <a:cubicBezTo>
                  <a:pt x="445" y="182"/>
                  <a:pt x="464" y="182"/>
                  <a:pt x="484" y="183"/>
                </a:cubicBezTo>
                <a:cubicBezTo>
                  <a:pt x="560" y="186"/>
                  <a:pt x="635" y="196"/>
                  <a:pt x="705" y="211"/>
                </a:cubicBezTo>
                <a:cubicBezTo>
                  <a:pt x="713" y="196"/>
                  <a:pt x="728" y="185"/>
                  <a:pt x="746" y="183"/>
                </a:cubicBezTo>
                <a:cubicBezTo>
                  <a:pt x="750" y="145"/>
                  <a:pt x="752" y="108"/>
                  <a:pt x="752" y="72"/>
                </a:cubicBezTo>
                <a:cubicBezTo>
                  <a:pt x="752" y="59"/>
                  <a:pt x="751" y="47"/>
                  <a:pt x="751" y="34"/>
                </a:cubicBezTo>
                <a:cubicBezTo>
                  <a:pt x="691" y="12"/>
                  <a:pt x="626" y="0"/>
                  <a:pt x="558" y="0"/>
                </a:cubicBezTo>
                <a:cubicBezTo>
                  <a:pt x="551" y="0"/>
                  <a:pt x="545" y="0"/>
                  <a:pt x="539" y="0"/>
                </a:cubicBezTo>
                <a:cubicBezTo>
                  <a:pt x="478" y="44"/>
                  <a:pt x="420" y="99"/>
                  <a:pt x="367" y="165"/>
                </a:cubicBezTo>
                <a:close/>
                <a:moveTo>
                  <a:pt x="1036" y="320"/>
                </a:moveTo>
                <a:cubicBezTo>
                  <a:pt x="1036" y="325"/>
                  <a:pt x="1035" y="329"/>
                  <a:pt x="1034" y="333"/>
                </a:cubicBezTo>
                <a:cubicBezTo>
                  <a:pt x="1050" y="341"/>
                  <a:pt x="1064" y="350"/>
                  <a:pt x="1079" y="359"/>
                </a:cubicBezTo>
                <a:cubicBezTo>
                  <a:pt x="1062" y="314"/>
                  <a:pt x="1038" y="271"/>
                  <a:pt x="1011" y="232"/>
                </a:cubicBezTo>
                <a:cubicBezTo>
                  <a:pt x="1010" y="246"/>
                  <a:pt x="1009" y="260"/>
                  <a:pt x="1007" y="274"/>
                </a:cubicBezTo>
                <a:cubicBezTo>
                  <a:pt x="1024" y="282"/>
                  <a:pt x="1036" y="300"/>
                  <a:pt x="1036" y="320"/>
                </a:cubicBezTo>
                <a:close/>
                <a:moveTo>
                  <a:pt x="985" y="371"/>
                </a:moveTo>
                <a:cubicBezTo>
                  <a:pt x="983" y="371"/>
                  <a:pt x="982" y="371"/>
                  <a:pt x="981" y="371"/>
                </a:cubicBezTo>
                <a:cubicBezTo>
                  <a:pt x="955" y="437"/>
                  <a:pt x="914" y="504"/>
                  <a:pt x="860" y="567"/>
                </a:cubicBezTo>
                <a:cubicBezTo>
                  <a:pt x="784" y="655"/>
                  <a:pt x="683" y="737"/>
                  <a:pt x="564" y="805"/>
                </a:cubicBezTo>
                <a:cubicBezTo>
                  <a:pt x="565" y="808"/>
                  <a:pt x="566" y="812"/>
                  <a:pt x="566" y="817"/>
                </a:cubicBezTo>
                <a:cubicBezTo>
                  <a:pt x="641" y="829"/>
                  <a:pt x="720" y="836"/>
                  <a:pt x="802" y="836"/>
                </a:cubicBezTo>
                <a:cubicBezTo>
                  <a:pt x="821" y="836"/>
                  <a:pt x="839" y="836"/>
                  <a:pt x="857" y="835"/>
                </a:cubicBezTo>
                <a:cubicBezTo>
                  <a:pt x="862" y="811"/>
                  <a:pt x="883" y="793"/>
                  <a:pt x="908" y="793"/>
                </a:cubicBezTo>
                <a:cubicBezTo>
                  <a:pt x="915" y="793"/>
                  <a:pt x="923" y="795"/>
                  <a:pt x="930" y="798"/>
                </a:cubicBezTo>
                <a:cubicBezTo>
                  <a:pt x="1025" y="673"/>
                  <a:pt x="1081" y="533"/>
                  <a:pt x="1093" y="401"/>
                </a:cubicBezTo>
                <a:cubicBezTo>
                  <a:pt x="1092" y="399"/>
                  <a:pt x="1092" y="398"/>
                  <a:pt x="1091" y="396"/>
                </a:cubicBezTo>
                <a:cubicBezTo>
                  <a:pt x="1070" y="381"/>
                  <a:pt x="1047" y="367"/>
                  <a:pt x="1023" y="354"/>
                </a:cubicBezTo>
                <a:cubicBezTo>
                  <a:pt x="1014" y="365"/>
                  <a:pt x="1000" y="371"/>
                  <a:pt x="985" y="371"/>
                </a:cubicBezTo>
                <a:close/>
                <a:moveTo>
                  <a:pt x="553" y="783"/>
                </a:moveTo>
                <a:cubicBezTo>
                  <a:pt x="670" y="717"/>
                  <a:pt x="768" y="637"/>
                  <a:pt x="841" y="552"/>
                </a:cubicBezTo>
                <a:cubicBezTo>
                  <a:pt x="894" y="490"/>
                  <a:pt x="933" y="426"/>
                  <a:pt x="958" y="364"/>
                </a:cubicBezTo>
                <a:cubicBezTo>
                  <a:pt x="943" y="355"/>
                  <a:pt x="934" y="339"/>
                  <a:pt x="934" y="320"/>
                </a:cubicBezTo>
                <a:cubicBezTo>
                  <a:pt x="934" y="317"/>
                  <a:pt x="934" y="313"/>
                  <a:pt x="935" y="310"/>
                </a:cubicBezTo>
                <a:cubicBezTo>
                  <a:pt x="891" y="290"/>
                  <a:pt x="844" y="273"/>
                  <a:pt x="796" y="259"/>
                </a:cubicBezTo>
                <a:cubicBezTo>
                  <a:pt x="788" y="274"/>
                  <a:pt x="772" y="284"/>
                  <a:pt x="754" y="285"/>
                </a:cubicBezTo>
                <a:cubicBezTo>
                  <a:pt x="737" y="377"/>
                  <a:pt x="708" y="473"/>
                  <a:pt x="667" y="569"/>
                </a:cubicBezTo>
                <a:cubicBezTo>
                  <a:pt x="634" y="646"/>
                  <a:pt x="596" y="718"/>
                  <a:pt x="553" y="783"/>
                </a:cubicBezTo>
                <a:close/>
                <a:moveTo>
                  <a:pt x="225" y="701"/>
                </a:moveTo>
                <a:cubicBezTo>
                  <a:pt x="295" y="740"/>
                  <a:pt x="377" y="773"/>
                  <a:pt x="469" y="796"/>
                </a:cubicBezTo>
                <a:cubicBezTo>
                  <a:pt x="477" y="779"/>
                  <a:pt x="495" y="768"/>
                  <a:pt x="515" y="768"/>
                </a:cubicBezTo>
                <a:cubicBezTo>
                  <a:pt x="521" y="768"/>
                  <a:pt x="527" y="769"/>
                  <a:pt x="532" y="771"/>
                </a:cubicBezTo>
                <a:cubicBezTo>
                  <a:pt x="574" y="707"/>
                  <a:pt x="612" y="636"/>
                  <a:pt x="645" y="559"/>
                </a:cubicBezTo>
                <a:cubicBezTo>
                  <a:pt x="685" y="465"/>
                  <a:pt x="713" y="371"/>
                  <a:pt x="731" y="281"/>
                </a:cubicBezTo>
                <a:cubicBezTo>
                  <a:pt x="713" y="273"/>
                  <a:pt x="700" y="255"/>
                  <a:pt x="700" y="234"/>
                </a:cubicBezTo>
                <a:cubicBezTo>
                  <a:pt x="631" y="220"/>
                  <a:pt x="558" y="210"/>
                  <a:pt x="483" y="207"/>
                </a:cubicBezTo>
                <a:cubicBezTo>
                  <a:pt x="464" y="206"/>
                  <a:pt x="444" y="206"/>
                  <a:pt x="425" y="206"/>
                </a:cubicBezTo>
                <a:cubicBezTo>
                  <a:pt x="425" y="206"/>
                  <a:pt x="425" y="206"/>
                  <a:pt x="425" y="206"/>
                </a:cubicBezTo>
                <a:cubicBezTo>
                  <a:pt x="409" y="206"/>
                  <a:pt x="393" y="206"/>
                  <a:pt x="378" y="207"/>
                </a:cubicBezTo>
                <a:cubicBezTo>
                  <a:pt x="373" y="231"/>
                  <a:pt x="352" y="249"/>
                  <a:pt x="327" y="249"/>
                </a:cubicBezTo>
                <a:cubicBezTo>
                  <a:pt x="321" y="249"/>
                  <a:pt x="314" y="247"/>
                  <a:pt x="309" y="245"/>
                </a:cubicBezTo>
                <a:cubicBezTo>
                  <a:pt x="270" y="304"/>
                  <a:pt x="234" y="369"/>
                  <a:pt x="204" y="439"/>
                </a:cubicBezTo>
                <a:cubicBezTo>
                  <a:pt x="181" y="493"/>
                  <a:pt x="163" y="548"/>
                  <a:pt x="148" y="602"/>
                </a:cubicBezTo>
                <a:cubicBezTo>
                  <a:pt x="165" y="610"/>
                  <a:pt x="176" y="627"/>
                  <a:pt x="176" y="647"/>
                </a:cubicBezTo>
                <a:cubicBezTo>
                  <a:pt x="176" y="654"/>
                  <a:pt x="174" y="661"/>
                  <a:pt x="172" y="667"/>
                </a:cubicBezTo>
                <a:cubicBezTo>
                  <a:pt x="189" y="679"/>
                  <a:pt x="206" y="690"/>
                  <a:pt x="225" y="701"/>
                </a:cubicBezTo>
                <a:close/>
                <a:moveTo>
                  <a:pt x="802" y="234"/>
                </a:moveTo>
                <a:cubicBezTo>
                  <a:pt x="802" y="235"/>
                  <a:pt x="802" y="235"/>
                  <a:pt x="802" y="236"/>
                </a:cubicBezTo>
                <a:cubicBezTo>
                  <a:pt x="852" y="250"/>
                  <a:pt x="900" y="268"/>
                  <a:pt x="945" y="288"/>
                </a:cubicBezTo>
                <a:cubicBezTo>
                  <a:pt x="954" y="277"/>
                  <a:pt x="968" y="270"/>
                  <a:pt x="983" y="269"/>
                </a:cubicBezTo>
                <a:cubicBezTo>
                  <a:pt x="986" y="253"/>
                  <a:pt x="987" y="237"/>
                  <a:pt x="987" y="221"/>
                </a:cubicBezTo>
                <a:cubicBezTo>
                  <a:pt x="987" y="214"/>
                  <a:pt x="986" y="207"/>
                  <a:pt x="986" y="200"/>
                </a:cubicBezTo>
                <a:cubicBezTo>
                  <a:pt x="930" y="133"/>
                  <a:pt x="857" y="79"/>
                  <a:pt x="775" y="44"/>
                </a:cubicBezTo>
                <a:cubicBezTo>
                  <a:pt x="776" y="53"/>
                  <a:pt x="776" y="63"/>
                  <a:pt x="776" y="72"/>
                </a:cubicBezTo>
                <a:cubicBezTo>
                  <a:pt x="776" y="109"/>
                  <a:pt x="774" y="147"/>
                  <a:pt x="769" y="186"/>
                </a:cubicBezTo>
                <a:cubicBezTo>
                  <a:pt x="789" y="194"/>
                  <a:pt x="802" y="212"/>
                  <a:pt x="802" y="234"/>
                </a:cubicBezTo>
                <a:close/>
                <a:moveTo>
                  <a:pt x="908" y="896"/>
                </a:moveTo>
                <a:cubicBezTo>
                  <a:pt x="899" y="896"/>
                  <a:pt x="890" y="894"/>
                  <a:pt x="883" y="890"/>
                </a:cubicBezTo>
                <a:cubicBezTo>
                  <a:pt x="864" y="910"/>
                  <a:pt x="844" y="929"/>
                  <a:pt x="822" y="948"/>
                </a:cubicBezTo>
                <a:cubicBezTo>
                  <a:pt x="741" y="1021"/>
                  <a:pt x="652" y="1076"/>
                  <a:pt x="560" y="1114"/>
                </a:cubicBezTo>
                <a:cubicBezTo>
                  <a:pt x="763" y="1113"/>
                  <a:pt x="940" y="1004"/>
                  <a:pt x="1037" y="841"/>
                </a:cubicBezTo>
                <a:cubicBezTo>
                  <a:pt x="1011" y="846"/>
                  <a:pt x="985" y="849"/>
                  <a:pt x="958" y="852"/>
                </a:cubicBezTo>
                <a:cubicBezTo>
                  <a:pt x="955" y="877"/>
                  <a:pt x="933" y="896"/>
                  <a:pt x="908" y="896"/>
                </a:cubicBezTo>
                <a:close/>
                <a:moveTo>
                  <a:pt x="865" y="873"/>
                </a:moveTo>
                <a:cubicBezTo>
                  <a:pt x="862" y="869"/>
                  <a:pt x="860" y="864"/>
                  <a:pt x="859" y="859"/>
                </a:cubicBezTo>
                <a:cubicBezTo>
                  <a:pt x="840" y="860"/>
                  <a:pt x="821" y="860"/>
                  <a:pt x="802" y="860"/>
                </a:cubicBezTo>
                <a:cubicBezTo>
                  <a:pt x="718" y="860"/>
                  <a:pt x="638" y="853"/>
                  <a:pt x="561" y="840"/>
                </a:cubicBezTo>
                <a:cubicBezTo>
                  <a:pt x="553" y="858"/>
                  <a:pt x="535" y="870"/>
                  <a:pt x="515" y="870"/>
                </a:cubicBezTo>
                <a:cubicBezTo>
                  <a:pt x="508" y="870"/>
                  <a:pt x="501" y="869"/>
                  <a:pt x="495" y="866"/>
                </a:cubicBezTo>
                <a:cubicBezTo>
                  <a:pt x="455" y="918"/>
                  <a:pt x="413" y="965"/>
                  <a:pt x="369" y="1005"/>
                </a:cubicBezTo>
                <a:cubicBezTo>
                  <a:pt x="349" y="1023"/>
                  <a:pt x="329" y="1040"/>
                  <a:pt x="309" y="1056"/>
                </a:cubicBezTo>
                <a:cubicBezTo>
                  <a:pt x="367" y="1085"/>
                  <a:pt x="432" y="1104"/>
                  <a:pt x="500" y="1111"/>
                </a:cubicBezTo>
                <a:cubicBezTo>
                  <a:pt x="607" y="1075"/>
                  <a:pt x="712" y="1015"/>
                  <a:pt x="807" y="931"/>
                </a:cubicBezTo>
                <a:cubicBezTo>
                  <a:pt x="827" y="912"/>
                  <a:pt x="847" y="893"/>
                  <a:pt x="865" y="873"/>
                </a:cubicBezTo>
                <a:close/>
                <a:moveTo>
                  <a:pt x="1108" y="467"/>
                </a:moveTo>
                <a:cubicBezTo>
                  <a:pt x="1085" y="585"/>
                  <a:pt x="1031" y="705"/>
                  <a:pt x="948" y="813"/>
                </a:cubicBezTo>
                <a:cubicBezTo>
                  <a:pt x="952" y="818"/>
                  <a:pt x="954" y="823"/>
                  <a:pt x="956" y="828"/>
                </a:cubicBezTo>
                <a:cubicBezTo>
                  <a:pt x="989" y="824"/>
                  <a:pt x="1021" y="820"/>
                  <a:pt x="1052" y="814"/>
                </a:cubicBezTo>
                <a:cubicBezTo>
                  <a:pt x="1092" y="737"/>
                  <a:pt x="1115" y="650"/>
                  <a:pt x="1115" y="557"/>
                </a:cubicBezTo>
                <a:cubicBezTo>
                  <a:pt x="1115" y="526"/>
                  <a:pt x="1112" y="496"/>
                  <a:pt x="1108" y="467"/>
                </a:cubicBezTo>
                <a:close/>
                <a:moveTo>
                  <a:pt x="464" y="829"/>
                </a:moveTo>
                <a:cubicBezTo>
                  <a:pt x="464" y="826"/>
                  <a:pt x="464" y="823"/>
                  <a:pt x="463" y="819"/>
                </a:cubicBezTo>
                <a:cubicBezTo>
                  <a:pt x="370" y="796"/>
                  <a:pt x="285" y="762"/>
                  <a:pt x="213" y="722"/>
                </a:cubicBezTo>
                <a:cubicBezTo>
                  <a:pt x="194" y="711"/>
                  <a:pt x="175" y="699"/>
                  <a:pt x="157" y="687"/>
                </a:cubicBezTo>
                <a:cubicBezTo>
                  <a:pt x="149" y="693"/>
                  <a:pt x="138" y="698"/>
                  <a:pt x="127" y="698"/>
                </a:cubicBezTo>
                <a:cubicBezTo>
                  <a:pt x="117" y="757"/>
                  <a:pt x="111" y="815"/>
                  <a:pt x="111" y="871"/>
                </a:cubicBezTo>
                <a:cubicBezTo>
                  <a:pt x="111" y="878"/>
                  <a:pt x="111" y="884"/>
                  <a:pt x="112" y="891"/>
                </a:cubicBezTo>
                <a:cubicBezTo>
                  <a:pt x="121" y="904"/>
                  <a:pt x="132" y="917"/>
                  <a:pt x="142" y="929"/>
                </a:cubicBezTo>
                <a:cubicBezTo>
                  <a:pt x="242" y="913"/>
                  <a:pt x="348" y="882"/>
                  <a:pt x="452" y="834"/>
                </a:cubicBezTo>
                <a:cubicBezTo>
                  <a:pt x="456" y="832"/>
                  <a:pt x="460" y="831"/>
                  <a:pt x="464" y="829"/>
                </a:cubicBezTo>
                <a:close/>
                <a:moveTo>
                  <a:pt x="74" y="647"/>
                </a:moveTo>
                <a:cubicBezTo>
                  <a:pt x="74" y="638"/>
                  <a:pt x="76" y="630"/>
                  <a:pt x="80" y="623"/>
                </a:cubicBezTo>
                <a:cubicBezTo>
                  <a:pt x="47" y="591"/>
                  <a:pt x="21" y="556"/>
                  <a:pt x="1" y="520"/>
                </a:cubicBezTo>
                <a:cubicBezTo>
                  <a:pt x="1" y="532"/>
                  <a:pt x="0" y="544"/>
                  <a:pt x="0" y="557"/>
                </a:cubicBezTo>
                <a:cubicBezTo>
                  <a:pt x="0" y="667"/>
                  <a:pt x="32" y="770"/>
                  <a:pt x="88" y="857"/>
                </a:cubicBezTo>
                <a:cubicBezTo>
                  <a:pt x="88" y="804"/>
                  <a:pt x="94" y="749"/>
                  <a:pt x="103" y="694"/>
                </a:cubicBezTo>
                <a:cubicBezTo>
                  <a:pt x="86" y="685"/>
                  <a:pt x="74" y="668"/>
                  <a:pt x="74" y="647"/>
                </a:cubicBezTo>
                <a:close/>
                <a:moveTo>
                  <a:pt x="125" y="596"/>
                </a:moveTo>
                <a:cubicBezTo>
                  <a:pt x="125" y="596"/>
                  <a:pt x="125" y="596"/>
                  <a:pt x="125" y="596"/>
                </a:cubicBezTo>
                <a:cubicBezTo>
                  <a:pt x="140" y="541"/>
                  <a:pt x="159" y="485"/>
                  <a:pt x="182" y="430"/>
                </a:cubicBezTo>
                <a:cubicBezTo>
                  <a:pt x="213" y="358"/>
                  <a:pt x="249" y="292"/>
                  <a:pt x="289" y="232"/>
                </a:cubicBezTo>
                <a:cubicBezTo>
                  <a:pt x="285" y="227"/>
                  <a:pt x="281" y="221"/>
                  <a:pt x="279" y="214"/>
                </a:cubicBezTo>
                <a:cubicBezTo>
                  <a:pt x="214" y="221"/>
                  <a:pt x="152" y="233"/>
                  <a:pt x="93" y="250"/>
                </a:cubicBezTo>
                <a:cubicBezTo>
                  <a:pt x="49" y="315"/>
                  <a:pt x="19" y="391"/>
                  <a:pt x="7" y="472"/>
                </a:cubicBezTo>
                <a:cubicBezTo>
                  <a:pt x="24" y="519"/>
                  <a:pt x="54" y="564"/>
                  <a:pt x="96" y="605"/>
                </a:cubicBezTo>
                <a:cubicBezTo>
                  <a:pt x="104" y="599"/>
                  <a:pt x="114" y="596"/>
                  <a:pt x="125" y="596"/>
                </a:cubicBezTo>
                <a:close/>
                <a:moveTo>
                  <a:pt x="476" y="852"/>
                </a:moveTo>
                <a:cubicBezTo>
                  <a:pt x="475" y="852"/>
                  <a:pt x="475" y="851"/>
                  <a:pt x="474" y="851"/>
                </a:cubicBezTo>
                <a:cubicBezTo>
                  <a:pt x="470" y="852"/>
                  <a:pt x="466" y="854"/>
                  <a:pt x="462" y="856"/>
                </a:cubicBezTo>
                <a:cubicBezTo>
                  <a:pt x="361" y="902"/>
                  <a:pt x="260" y="933"/>
                  <a:pt x="162" y="950"/>
                </a:cubicBezTo>
                <a:cubicBezTo>
                  <a:pt x="198" y="986"/>
                  <a:pt x="240" y="1018"/>
                  <a:pt x="285" y="1043"/>
                </a:cubicBezTo>
                <a:cubicBezTo>
                  <a:pt x="308" y="1027"/>
                  <a:pt x="331" y="1008"/>
                  <a:pt x="353" y="987"/>
                </a:cubicBezTo>
                <a:cubicBezTo>
                  <a:pt x="395" y="948"/>
                  <a:pt x="437" y="903"/>
                  <a:pt x="476" y="8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2C2C2C"/>
              </a:solidFill>
              <a:latin typeface="CiscoSansTT Light"/>
              <a:cs typeface="CiscoSansTT Light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288063" y="1780084"/>
            <a:ext cx="2303006" cy="2301810"/>
            <a:chOff x="3352461" y="1790157"/>
            <a:chExt cx="2303006" cy="2301810"/>
          </a:xfrm>
        </p:grpSpPr>
        <p:grpSp>
          <p:nvGrpSpPr>
            <p:cNvPr id="23" name="Group 22"/>
            <p:cNvGrpSpPr/>
            <p:nvPr/>
          </p:nvGrpSpPr>
          <p:grpSpPr>
            <a:xfrm>
              <a:off x="3352461" y="1790157"/>
              <a:ext cx="2303006" cy="2301810"/>
              <a:chOff x="-533104" y="1658960"/>
              <a:chExt cx="899160" cy="898693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-533104" y="1658960"/>
                <a:ext cx="899160" cy="898693"/>
              </a:xfrm>
              <a:prstGeom prst="ellipse">
                <a:avLst/>
              </a:prstGeom>
              <a:solidFill>
                <a:schemeClr val="tx2"/>
              </a:solidFill>
              <a:ln w="9525" cap="flat" cmpd="sng" algn="ctr">
                <a:noFill/>
                <a:prstDash val="solid"/>
              </a:ln>
              <a:effectLst>
                <a:outerShdw blurRad="50800" dist="127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721"/>
                <a:endParaRPr lang="en-US" sz="1400" kern="0" dirty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26" name="Freeform 25"/>
              <p:cNvSpPr>
                <a:spLocks noChangeAspect="1" noEditPoints="1"/>
              </p:cNvSpPr>
              <p:nvPr/>
            </p:nvSpPr>
            <p:spPr bwMode="auto">
              <a:xfrm>
                <a:off x="-318486" y="1968434"/>
                <a:ext cx="469923" cy="399766"/>
              </a:xfrm>
              <a:custGeom>
                <a:avLst/>
                <a:gdLst>
                  <a:gd name="T0" fmla="*/ 4682 w 4682"/>
                  <a:gd name="T1" fmla="*/ 264 h 3983"/>
                  <a:gd name="T2" fmla="*/ 2159 w 4682"/>
                  <a:gd name="T3" fmla="*/ 434 h 3983"/>
                  <a:gd name="T4" fmla="*/ 2256 w 4682"/>
                  <a:gd name="T5" fmla="*/ 2837 h 3983"/>
                  <a:gd name="T6" fmla="*/ 2036 w 4682"/>
                  <a:gd name="T7" fmla="*/ 2126 h 3983"/>
                  <a:gd name="T8" fmla="*/ 123 w 4682"/>
                  <a:gd name="T9" fmla="*/ 3815 h 3983"/>
                  <a:gd name="T10" fmla="*/ 0 w 4682"/>
                  <a:gd name="T11" fmla="*/ 3983 h 3983"/>
                  <a:gd name="T12" fmla="*/ 4682 w 4682"/>
                  <a:gd name="T13" fmla="*/ 3815 h 3983"/>
                  <a:gd name="T14" fmla="*/ 4620 w 4682"/>
                  <a:gd name="T15" fmla="*/ 434 h 3983"/>
                  <a:gd name="T16" fmla="*/ 3810 w 4682"/>
                  <a:gd name="T17" fmla="*/ 1833 h 3983"/>
                  <a:gd name="T18" fmla="*/ 4254 w 4682"/>
                  <a:gd name="T19" fmla="*/ 1271 h 3983"/>
                  <a:gd name="T20" fmla="*/ 3810 w 4682"/>
                  <a:gd name="T21" fmla="*/ 1833 h 3983"/>
                  <a:gd name="T22" fmla="*/ 4254 w 4682"/>
                  <a:gd name="T23" fmla="*/ 2577 h 3983"/>
                  <a:gd name="T24" fmla="*/ 3810 w 4682"/>
                  <a:gd name="T25" fmla="*/ 2015 h 3983"/>
                  <a:gd name="T26" fmla="*/ 3810 w 4682"/>
                  <a:gd name="T27" fmla="*/ 1091 h 3983"/>
                  <a:gd name="T28" fmla="*/ 4254 w 4682"/>
                  <a:gd name="T29" fmla="*/ 529 h 3983"/>
                  <a:gd name="T30" fmla="*/ 3810 w 4682"/>
                  <a:gd name="T31" fmla="*/ 1091 h 3983"/>
                  <a:gd name="T32" fmla="*/ 2962 w 4682"/>
                  <a:gd name="T33" fmla="*/ 3815 h 3983"/>
                  <a:gd name="T34" fmla="*/ 3408 w 4682"/>
                  <a:gd name="T35" fmla="*/ 2969 h 3983"/>
                  <a:gd name="T36" fmla="*/ 3066 w 4682"/>
                  <a:gd name="T37" fmla="*/ 1271 h 3983"/>
                  <a:gd name="T38" fmla="*/ 2622 w 4682"/>
                  <a:gd name="T39" fmla="*/ 1833 h 3983"/>
                  <a:gd name="T40" fmla="*/ 3066 w 4682"/>
                  <a:gd name="T41" fmla="*/ 1271 h 3983"/>
                  <a:gd name="T42" fmla="*/ 2622 w 4682"/>
                  <a:gd name="T43" fmla="*/ 529 h 3983"/>
                  <a:gd name="T44" fmla="*/ 3066 w 4682"/>
                  <a:gd name="T45" fmla="*/ 1091 h 3983"/>
                  <a:gd name="T46" fmla="*/ 3066 w 4682"/>
                  <a:gd name="T47" fmla="*/ 2015 h 3983"/>
                  <a:gd name="T48" fmla="*/ 2622 w 4682"/>
                  <a:gd name="T49" fmla="*/ 2577 h 3983"/>
                  <a:gd name="T50" fmla="*/ 3066 w 4682"/>
                  <a:gd name="T51" fmla="*/ 2015 h 3983"/>
                  <a:gd name="T52" fmla="*/ 3215 w 4682"/>
                  <a:gd name="T53" fmla="*/ 2015 h 3983"/>
                  <a:gd name="T54" fmla="*/ 3659 w 4682"/>
                  <a:gd name="T55" fmla="*/ 2577 h 3983"/>
                  <a:gd name="T56" fmla="*/ 3215 w 4682"/>
                  <a:gd name="T57" fmla="*/ 1833 h 3983"/>
                  <a:gd name="T58" fmla="*/ 3659 w 4682"/>
                  <a:gd name="T59" fmla="*/ 1271 h 3983"/>
                  <a:gd name="T60" fmla="*/ 3215 w 4682"/>
                  <a:gd name="T61" fmla="*/ 1833 h 3983"/>
                  <a:gd name="T62" fmla="*/ 3215 w 4682"/>
                  <a:gd name="T63" fmla="*/ 529 h 3983"/>
                  <a:gd name="T64" fmla="*/ 3659 w 4682"/>
                  <a:gd name="T65" fmla="*/ 1091 h 3983"/>
                  <a:gd name="T66" fmla="*/ 1153 w 4682"/>
                  <a:gd name="T67" fmla="*/ 2374 h 3983"/>
                  <a:gd name="T68" fmla="*/ 1597 w 4682"/>
                  <a:gd name="T69" fmla="*/ 2936 h 3983"/>
                  <a:gd name="T70" fmla="*/ 1153 w 4682"/>
                  <a:gd name="T71" fmla="*/ 2374 h 3983"/>
                  <a:gd name="T72" fmla="*/ 1597 w 4682"/>
                  <a:gd name="T73" fmla="*/ 3092 h 3983"/>
                  <a:gd name="T74" fmla="*/ 1153 w 4682"/>
                  <a:gd name="T75" fmla="*/ 3654 h 3983"/>
                  <a:gd name="T76" fmla="*/ 560 w 4682"/>
                  <a:gd name="T77" fmla="*/ 2374 h 3983"/>
                  <a:gd name="T78" fmla="*/ 1004 w 4682"/>
                  <a:gd name="T79" fmla="*/ 2936 h 3983"/>
                  <a:gd name="T80" fmla="*/ 560 w 4682"/>
                  <a:gd name="T81" fmla="*/ 2374 h 3983"/>
                  <a:gd name="T82" fmla="*/ 1004 w 4682"/>
                  <a:gd name="T83" fmla="*/ 3092 h 3983"/>
                  <a:gd name="T84" fmla="*/ 560 w 4682"/>
                  <a:gd name="T85" fmla="*/ 3654 h 3983"/>
                  <a:gd name="T86" fmla="*/ 3467 w 4682"/>
                  <a:gd name="T87" fmla="*/ 3815 h 3983"/>
                  <a:gd name="T88" fmla="*/ 3912 w 4682"/>
                  <a:gd name="T89" fmla="*/ 2969 h 3983"/>
                  <a:gd name="T90" fmla="*/ 3467 w 4682"/>
                  <a:gd name="T91" fmla="*/ 3815 h 3983"/>
                  <a:gd name="T92" fmla="*/ 2480 w 4682"/>
                  <a:gd name="T93" fmla="*/ 217 h 3983"/>
                  <a:gd name="T94" fmla="*/ 4174 w 4682"/>
                  <a:gd name="T95" fmla="*/ 0 h 3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682" h="3983">
                    <a:moveTo>
                      <a:pt x="4682" y="434"/>
                    </a:moveTo>
                    <a:lnTo>
                      <a:pt x="4682" y="264"/>
                    </a:lnTo>
                    <a:lnTo>
                      <a:pt x="2159" y="264"/>
                    </a:lnTo>
                    <a:lnTo>
                      <a:pt x="2159" y="434"/>
                    </a:lnTo>
                    <a:lnTo>
                      <a:pt x="2256" y="434"/>
                    </a:lnTo>
                    <a:lnTo>
                      <a:pt x="2256" y="2837"/>
                    </a:lnTo>
                    <a:lnTo>
                      <a:pt x="2036" y="2837"/>
                    </a:lnTo>
                    <a:lnTo>
                      <a:pt x="2036" y="2126"/>
                    </a:lnTo>
                    <a:lnTo>
                      <a:pt x="123" y="2126"/>
                    </a:lnTo>
                    <a:lnTo>
                      <a:pt x="123" y="3815"/>
                    </a:lnTo>
                    <a:lnTo>
                      <a:pt x="0" y="3815"/>
                    </a:lnTo>
                    <a:lnTo>
                      <a:pt x="0" y="3983"/>
                    </a:lnTo>
                    <a:lnTo>
                      <a:pt x="4682" y="3983"/>
                    </a:lnTo>
                    <a:lnTo>
                      <a:pt x="4682" y="3815"/>
                    </a:lnTo>
                    <a:lnTo>
                      <a:pt x="4620" y="3815"/>
                    </a:lnTo>
                    <a:lnTo>
                      <a:pt x="4620" y="434"/>
                    </a:lnTo>
                    <a:lnTo>
                      <a:pt x="4682" y="434"/>
                    </a:lnTo>
                    <a:close/>
                    <a:moveTo>
                      <a:pt x="3810" y="1833"/>
                    </a:moveTo>
                    <a:lnTo>
                      <a:pt x="3810" y="1271"/>
                    </a:lnTo>
                    <a:lnTo>
                      <a:pt x="4254" y="1271"/>
                    </a:lnTo>
                    <a:lnTo>
                      <a:pt x="4254" y="1833"/>
                    </a:lnTo>
                    <a:lnTo>
                      <a:pt x="3810" y="1833"/>
                    </a:lnTo>
                    <a:close/>
                    <a:moveTo>
                      <a:pt x="4254" y="2015"/>
                    </a:moveTo>
                    <a:lnTo>
                      <a:pt x="4254" y="2577"/>
                    </a:lnTo>
                    <a:lnTo>
                      <a:pt x="3810" y="2577"/>
                    </a:lnTo>
                    <a:lnTo>
                      <a:pt x="3810" y="2015"/>
                    </a:lnTo>
                    <a:lnTo>
                      <a:pt x="4254" y="2015"/>
                    </a:lnTo>
                    <a:close/>
                    <a:moveTo>
                      <a:pt x="3810" y="1091"/>
                    </a:moveTo>
                    <a:lnTo>
                      <a:pt x="3810" y="529"/>
                    </a:lnTo>
                    <a:lnTo>
                      <a:pt x="4254" y="529"/>
                    </a:lnTo>
                    <a:lnTo>
                      <a:pt x="4254" y="1091"/>
                    </a:lnTo>
                    <a:lnTo>
                      <a:pt x="3810" y="1091"/>
                    </a:lnTo>
                    <a:close/>
                    <a:moveTo>
                      <a:pt x="3408" y="3815"/>
                    </a:moveTo>
                    <a:lnTo>
                      <a:pt x="2962" y="3815"/>
                    </a:lnTo>
                    <a:lnTo>
                      <a:pt x="2962" y="2969"/>
                    </a:lnTo>
                    <a:lnTo>
                      <a:pt x="3408" y="2969"/>
                    </a:lnTo>
                    <a:lnTo>
                      <a:pt x="3408" y="3815"/>
                    </a:lnTo>
                    <a:close/>
                    <a:moveTo>
                      <a:pt x="3066" y="1271"/>
                    </a:moveTo>
                    <a:lnTo>
                      <a:pt x="3066" y="1833"/>
                    </a:lnTo>
                    <a:lnTo>
                      <a:pt x="2622" y="1833"/>
                    </a:lnTo>
                    <a:lnTo>
                      <a:pt x="2622" y="1271"/>
                    </a:lnTo>
                    <a:lnTo>
                      <a:pt x="3066" y="1271"/>
                    </a:lnTo>
                    <a:close/>
                    <a:moveTo>
                      <a:pt x="2622" y="1091"/>
                    </a:moveTo>
                    <a:lnTo>
                      <a:pt x="2622" y="529"/>
                    </a:lnTo>
                    <a:lnTo>
                      <a:pt x="3066" y="529"/>
                    </a:lnTo>
                    <a:lnTo>
                      <a:pt x="3066" y="1091"/>
                    </a:lnTo>
                    <a:lnTo>
                      <a:pt x="2622" y="1091"/>
                    </a:lnTo>
                    <a:close/>
                    <a:moveTo>
                      <a:pt x="3066" y="2015"/>
                    </a:moveTo>
                    <a:lnTo>
                      <a:pt x="3066" y="2577"/>
                    </a:lnTo>
                    <a:lnTo>
                      <a:pt x="2622" y="2577"/>
                    </a:lnTo>
                    <a:lnTo>
                      <a:pt x="2622" y="2015"/>
                    </a:lnTo>
                    <a:lnTo>
                      <a:pt x="3066" y="2015"/>
                    </a:lnTo>
                    <a:close/>
                    <a:moveTo>
                      <a:pt x="3215" y="2577"/>
                    </a:moveTo>
                    <a:lnTo>
                      <a:pt x="3215" y="2015"/>
                    </a:lnTo>
                    <a:lnTo>
                      <a:pt x="3659" y="2015"/>
                    </a:lnTo>
                    <a:lnTo>
                      <a:pt x="3659" y="2577"/>
                    </a:lnTo>
                    <a:lnTo>
                      <a:pt x="3215" y="2577"/>
                    </a:lnTo>
                    <a:close/>
                    <a:moveTo>
                      <a:pt x="3215" y="1833"/>
                    </a:moveTo>
                    <a:lnTo>
                      <a:pt x="3215" y="1271"/>
                    </a:lnTo>
                    <a:lnTo>
                      <a:pt x="3659" y="1271"/>
                    </a:lnTo>
                    <a:lnTo>
                      <a:pt x="3659" y="1833"/>
                    </a:lnTo>
                    <a:lnTo>
                      <a:pt x="3215" y="1833"/>
                    </a:lnTo>
                    <a:close/>
                    <a:moveTo>
                      <a:pt x="3215" y="1091"/>
                    </a:moveTo>
                    <a:lnTo>
                      <a:pt x="3215" y="529"/>
                    </a:lnTo>
                    <a:lnTo>
                      <a:pt x="3659" y="529"/>
                    </a:lnTo>
                    <a:lnTo>
                      <a:pt x="3659" y="1091"/>
                    </a:lnTo>
                    <a:lnTo>
                      <a:pt x="3215" y="1091"/>
                    </a:lnTo>
                    <a:close/>
                    <a:moveTo>
                      <a:pt x="1153" y="2374"/>
                    </a:moveTo>
                    <a:lnTo>
                      <a:pt x="1597" y="2374"/>
                    </a:lnTo>
                    <a:lnTo>
                      <a:pt x="1597" y="2936"/>
                    </a:lnTo>
                    <a:lnTo>
                      <a:pt x="1153" y="2936"/>
                    </a:lnTo>
                    <a:lnTo>
                      <a:pt x="1153" y="2374"/>
                    </a:lnTo>
                    <a:close/>
                    <a:moveTo>
                      <a:pt x="1153" y="3092"/>
                    </a:moveTo>
                    <a:lnTo>
                      <a:pt x="1597" y="3092"/>
                    </a:lnTo>
                    <a:lnTo>
                      <a:pt x="1597" y="3654"/>
                    </a:lnTo>
                    <a:lnTo>
                      <a:pt x="1153" y="3654"/>
                    </a:lnTo>
                    <a:lnTo>
                      <a:pt x="1153" y="3092"/>
                    </a:lnTo>
                    <a:close/>
                    <a:moveTo>
                      <a:pt x="560" y="2374"/>
                    </a:moveTo>
                    <a:lnTo>
                      <a:pt x="1004" y="2374"/>
                    </a:lnTo>
                    <a:lnTo>
                      <a:pt x="1004" y="2936"/>
                    </a:lnTo>
                    <a:lnTo>
                      <a:pt x="560" y="2936"/>
                    </a:lnTo>
                    <a:lnTo>
                      <a:pt x="560" y="2374"/>
                    </a:lnTo>
                    <a:close/>
                    <a:moveTo>
                      <a:pt x="560" y="3092"/>
                    </a:moveTo>
                    <a:lnTo>
                      <a:pt x="1004" y="3092"/>
                    </a:lnTo>
                    <a:lnTo>
                      <a:pt x="1004" y="3654"/>
                    </a:lnTo>
                    <a:lnTo>
                      <a:pt x="560" y="3654"/>
                    </a:lnTo>
                    <a:lnTo>
                      <a:pt x="560" y="3092"/>
                    </a:lnTo>
                    <a:close/>
                    <a:moveTo>
                      <a:pt x="3467" y="3815"/>
                    </a:moveTo>
                    <a:lnTo>
                      <a:pt x="3467" y="2969"/>
                    </a:lnTo>
                    <a:lnTo>
                      <a:pt x="3912" y="2969"/>
                    </a:lnTo>
                    <a:lnTo>
                      <a:pt x="3912" y="3815"/>
                    </a:lnTo>
                    <a:lnTo>
                      <a:pt x="3467" y="3815"/>
                    </a:lnTo>
                    <a:close/>
                    <a:moveTo>
                      <a:pt x="4363" y="217"/>
                    </a:moveTo>
                    <a:lnTo>
                      <a:pt x="2480" y="217"/>
                    </a:lnTo>
                    <a:lnTo>
                      <a:pt x="2669" y="0"/>
                    </a:lnTo>
                    <a:lnTo>
                      <a:pt x="4174" y="0"/>
                    </a:lnTo>
                    <a:lnTo>
                      <a:pt x="4363" y="217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  <a:miter lim="800000"/>
              </a:ln>
              <a:effectLst/>
            </p:spPr>
            <p:txBody>
              <a:bodyPr spcFirstLastPara="0" vert="horz" wrap="square" lIns="132492" tIns="94392" rIns="132492" bIns="94392" numCol="1" spcCol="1270" anchor="t" anchorCtr="0">
                <a:noAutofit/>
              </a:bodyPr>
              <a:lstStyle/>
              <a:p>
                <a:pPr marL="0" marR="0" lvl="0" indent="0" algn="ctr" defTabSz="88863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27" name="Group 5"/>
              <p:cNvGrpSpPr>
                <a:grpSpLocks noChangeAspect="1"/>
              </p:cNvGrpSpPr>
              <p:nvPr/>
            </p:nvGrpSpPr>
            <p:grpSpPr bwMode="auto">
              <a:xfrm>
                <a:off x="-390625" y="1927643"/>
                <a:ext cx="239884" cy="263578"/>
                <a:chOff x="1327" y="678"/>
                <a:chExt cx="3188" cy="3502"/>
              </a:xfrm>
              <a:solidFill>
                <a:srgbClr val="FFFFFF"/>
              </a:solidFill>
            </p:grpSpPr>
            <p:sp>
              <p:nvSpPr>
                <p:cNvPr id="28" name="Freeform 6"/>
                <p:cNvSpPr>
                  <a:spLocks noEditPoints="1"/>
                </p:cNvSpPr>
                <p:nvPr/>
              </p:nvSpPr>
              <p:spPr bwMode="auto">
                <a:xfrm>
                  <a:off x="1327" y="2493"/>
                  <a:ext cx="1711" cy="1687"/>
                </a:xfrm>
                <a:custGeom>
                  <a:avLst/>
                  <a:gdLst>
                    <a:gd name="T0" fmla="*/ 723 w 724"/>
                    <a:gd name="T1" fmla="*/ 326 h 714"/>
                    <a:gd name="T2" fmla="*/ 714 w 724"/>
                    <a:gd name="T3" fmla="*/ 272 h 714"/>
                    <a:gd name="T4" fmla="*/ 698 w 724"/>
                    <a:gd name="T5" fmla="*/ 259 h 714"/>
                    <a:gd name="T6" fmla="*/ 645 w 724"/>
                    <a:gd name="T7" fmla="*/ 258 h 714"/>
                    <a:gd name="T8" fmla="*/ 594 w 724"/>
                    <a:gd name="T9" fmla="*/ 169 h 714"/>
                    <a:gd name="T10" fmla="*/ 619 w 724"/>
                    <a:gd name="T11" fmla="*/ 122 h 714"/>
                    <a:gd name="T12" fmla="*/ 616 w 724"/>
                    <a:gd name="T13" fmla="*/ 103 h 714"/>
                    <a:gd name="T14" fmla="*/ 574 w 724"/>
                    <a:gd name="T15" fmla="*/ 67 h 714"/>
                    <a:gd name="T16" fmla="*/ 553 w 724"/>
                    <a:gd name="T17" fmla="*/ 67 h 714"/>
                    <a:gd name="T18" fmla="*/ 512 w 724"/>
                    <a:gd name="T19" fmla="*/ 100 h 714"/>
                    <a:gd name="T20" fmla="*/ 416 w 724"/>
                    <a:gd name="T21" fmla="*/ 65 h 714"/>
                    <a:gd name="T22" fmla="*/ 405 w 724"/>
                    <a:gd name="T23" fmla="*/ 13 h 714"/>
                    <a:gd name="T24" fmla="*/ 390 w 724"/>
                    <a:gd name="T25" fmla="*/ 0 h 714"/>
                    <a:gd name="T26" fmla="*/ 335 w 724"/>
                    <a:gd name="T27" fmla="*/ 0 h 714"/>
                    <a:gd name="T28" fmla="*/ 319 w 724"/>
                    <a:gd name="T29" fmla="*/ 13 h 714"/>
                    <a:gd name="T30" fmla="*/ 309 w 724"/>
                    <a:gd name="T31" fmla="*/ 65 h 714"/>
                    <a:gd name="T32" fmla="*/ 212 w 724"/>
                    <a:gd name="T33" fmla="*/ 100 h 714"/>
                    <a:gd name="T34" fmla="*/ 171 w 724"/>
                    <a:gd name="T35" fmla="*/ 67 h 714"/>
                    <a:gd name="T36" fmla="*/ 151 w 724"/>
                    <a:gd name="T37" fmla="*/ 67 h 714"/>
                    <a:gd name="T38" fmla="*/ 109 w 724"/>
                    <a:gd name="T39" fmla="*/ 103 h 714"/>
                    <a:gd name="T40" fmla="*/ 105 w 724"/>
                    <a:gd name="T41" fmla="*/ 122 h 714"/>
                    <a:gd name="T42" fmla="*/ 130 w 724"/>
                    <a:gd name="T43" fmla="*/ 169 h 714"/>
                    <a:gd name="T44" fmla="*/ 79 w 724"/>
                    <a:gd name="T45" fmla="*/ 258 h 714"/>
                    <a:gd name="T46" fmla="*/ 26 w 724"/>
                    <a:gd name="T47" fmla="*/ 259 h 714"/>
                    <a:gd name="T48" fmla="*/ 11 w 724"/>
                    <a:gd name="T49" fmla="*/ 272 h 714"/>
                    <a:gd name="T50" fmla="*/ 1 w 724"/>
                    <a:gd name="T51" fmla="*/ 326 h 714"/>
                    <a:gd name="T52" fmla="*/ 11 w 724"/>
                    <a:gd name="T53" fmla="*/ 344 h 714"/>
                    <a:gd name="T54" fmla="*/ 60 w 724"/>
                    <a:gd name="T55" fmla="*/ 363 h 714"/>
                    <a:gd name="T56" fmla="*/ 78 w 724"/>
                    <a:gd name="T57" fmla="*/ 464 h 714"/>
                    <a:gd name="T58" fmla="*/ 38 w 724"/>
                    <a:gd name="T59" fmla="*/ 499 h 714"/>
                    <a:gd name="T60" fmla="*/ 35 w 724"/>
                    <a:gd name="T61" fmla="*/ 519 h 714"/>
                    <a:gd name="T62" fmla="*/ 63 w 724"/>
                    <a:gd name="T63" fmla="*/ 567 h 714"/>
                    <a:gd name="T64" fmla="*/ 81 w 724"/>
                    <a:gd name="T65" fmla="*/ 574 h 714"/>
                    <a:gd name="T66" fmla="*/ 132 w 724"/>
                    <a:gd name="T67" fmla="*/ 557 h 714"/>
                    <a:gd name="T68" fmla="*/ 210 w 724"/>
                    <a:gd name="T69" fmla="*/ 623 h 714"/>
                    <a:gd name="T70" fmla="*/ 202 w 724"/>
                    <a:gd name="T71" fmla="*/ 675 h 714"/>
                    <a:gd name="T72" fmla="*/ 213 w 724"/>
                    <a:gd name="T73" fmla="*/ 693 h 714"/>
                    <a:gd name="T74" fmla="*/ 264 w 724"/>
                    <a:gd name="T75" fmla="*/ 711 h 714"/>
                    <a:gd name="T76" fmla="*/ 283 w 724"/>
                    <a:gd name="T77" fmla="*/ 705 h 714"/>
                    <a:gd name="T78" fmla="*/ 311 w 724"/>
                    <a:gd name="T79" fmla="*/ 660 h 714"/>
                    <a:gd name="T80" fmla="*/ 362 w 724"/>
                    <a:gd name="T81" fmla="*/ 664 h 714"/>
                    <a:gd name="T82" fmla="*/ 413 w 724"/>
                    <a:gd name="T83" fmla="*/ 660 h 714"/>
                    <a:gd name="T84" fmla="*/ 441 w 724"/>
                    <a:gd name="T85" fmla="*/ 705 h 714"/>
                    <a:gd name="T86" fmla="*/ 460 w 724"/>
                    <a:gd name="T87" fmla="*/ 711 h 714"/>
                    <a:gd name="T88" fmla="*/ 512 w 724"/>
                    <a:gd name="T89" fmla="*/ 693 h 714"/>
                    <a:gd name="T90" fmla="*/ 522 w 724"/>
                    <a:gd name="T91" fmla="*/ 675 h 714"/>
                    <a:gd name="T92" fmla="*/ 514 w 724"/>
                    <a:gd name="T93" fmla="*/ 623 h 714"/>
                    <a:gd name="T94" fmla="*/ 593 w 724"/>
                    <a:gd name="T95" fmla="*/ 557 h 714"/>
                    <a:gd name="T96" fmla="*/ 643 w 724"/>
                    <a:gd name="T97" fmla="*/ 574 h 714"/>
                    <a:gd name="T98" fmla="*/ 662 w 724"/>
                    <a:gd name="T99" fmla="*/ 567 h 714"/>
                    <a:gd name="T100" fmla="*/ 689 w 724"/>
                    <a:gd name="T101" fmla="*/ 519 h 714"/>
                    <a:gd name="T102" fmla="*/ 686 w 724"/>
                    <a:gd name="T103" fmla="*/ 499 h 714"/>
                    <a:gd name="T104" fmla="*/ 646 w 724"/>
                    <a:gd name="T105" fmla="*/ 464 h 714"/>
                    <a:gd name="T106" fmla="*/ 664 w 724"/>
                    <a:gd name="T107" fmla="*/ 363 h 714"/>
                    <a:gd name="T108" fmla="*/ 713 w 724"/>
                    <a:gd name="T109" fmla="*/ 344 h 714"/>
                    <a:gd name="T110" fmla="*/ 723 w 724"/>
                    <a:gd name="T111" fmla="*/ 326 h 714"/>
                    <a:gd name="T112" fmla="*/ 362 w 724"/>
                    <a:gd name="T113" fmla="*/ 521 h 714"/>
                    <a:gd name="T114" fmla="*/ 204 w 724"/>
                    <a:gd name="T115" fmla="*/ 362 h 714"/>
                    <a:gd name="T116" fmla="*/ 362 w 724"/>
                    <a:gd name="T117" fmla="*/ 204 h 714"/>
                    <a:gd name="T118" fmla="*/ 521 w 724"/>
                    <a:gd name="T119" fmla="*/ 362 h 714"/>
                    <a:gd name="T120" fmla="*/ 362 w 724"/>
                    <a:gd name="T121" fmla="*/ 521 h 7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724" h="714">
                      <a:moveTo>
                        <a:pt x="723" y="326"/>
                      </a:moveTo>
                      <a:cubicBezTo>
                        <a:pt x="714" y="272"/>
                        <a:pt x="714" y="272"/>
                        <a:pt x="714" y="272"/>
                      </a:cubicBezTo>
                      <a:cubicBezTo>
                        <a:pt x="712" y="265"/>
                        <a:pt x="706" y="259"/>
                        <a:pt x="698" y="259"/>
                      </a:cubicBezTo>
                      <a:cubicBezTo>
                        <a:pt x="645" y="258"/>
                        <a:pt x="645" y="258"/>
                        <a:pt x="645" y="258"/>
                      </a:cubicBezTo>
                      <a:cubicBezTo>
                        <a:pt x="633" y="225"/>
                        <a:pt x="616" y="195"/>
                        <a:pt x="594" y="169"/>
                      </a:cubicBezTo>
                      <a:cubicBezTo>
                        <a:pt x="619" y="122"/>
                        <a:pt x="619" y="122"/>
                        <a:pt x="619" y="122"/>
                      </a:cubicBezTo>
                      <a:cubicBezTo>
                        <a:pt x="623" y="116"/>
                        <a:pt x="622" y="107"/>
                        <a:pt x="616" y="103"/>
                      </a:cubicBezTo>
                      <a:cubicBezTo>
                        <a:pt x="574" y="67"/>
                        <a:pt x="574" y="67"/>
                        <a:pt x="574" y="67"/>
                      </a:cubicBezTo>
                      <a:cubicBezTo>
                        <a:pt x="568" y="62"/>
                        <a:pt x="559" y="62"/>
                        <a:pt x="553" y="67"/>
                      </a:cubicBezTo>
                      <a:cubicBezTo>
                        <a:pt x="512" y="100"/>
                        <a:pt x="512" y="100"/>
                        <a:pt x="512" y="100"/>
                      </a:cubicBezTo>
                      <a:cubicBezTo>
                        <a:pt x="483" y="83"/>
                        <a:pt x="450" y="71"/>
                        <a:pt x="416" y="65"/>
                      </a:cubicBezTo>
                      <a:cubicBezTo>
                        <a:pt x="405" y="13"/>
                        <a:pt x="405" y="13"/>
                        <a:pt x="405" y="13"/>
                      </a:cubicBezTo>
                      <a:cubicBezTo>
                        <a:pt x="404" y="6"/>
                        <a:pt x="397" y="0"/>
                        <a:pt x="390" y="0"/>
                      </a:cubicBezTo>
                      <a:cubicBezTo>
                        <a:pt x="335" y="0"/>
                        <a:pt x="335" y="0"/>
                        <a:pt x="335" y="0"/>
                      </a:cubicBezTo>
                      <a:cubicBezTo>
                        <a:pt x="327" y="0"/>
                        <a:pt x="321" y="6"/>
                        <a:pt x="319" y="13"/>
                      </a:cubicBezTo>
                      <a:cubicBezTo>
                        <a:pt x="309" y="65"/>
                        <a:pt x="309" y="65"/>
                        <a:pt x="309" y="65"/>
                      </a:cubicBezTo>
                      <a:cubicBezTo>
                        <a:pt x="274" y="71"/>
                        <a:pt x="242" y="83"/>
                        <a:pt x="212" y="100"/>
                      </a:cubicBezTo>
                      <a:cubicBezTo>
                        <a:pt x="171" y="67"/>
                        <a:pt x="171" y="67"/>
                        <a:pt x="171" y="67"/>
                      </a:cubicBezTo>
                      <a:cubicBezTo>
                        <a:pt x="165" y="62"/>
                        <a:pt x="156" y="62"/>
                        <a:pt x="151" y="67"/>
                      </a:cubicBezTo>
                      <a:cubicBezTo>
                        <a:pt x="109" y="103"/>
                        <a:pt x="109" y="103"/>
                        <a:pt x="109" y="103"/>
                      </a:cubicBezTo>
                      <a:cubicBezTo>
                        <a:pt x="103" y="107"/>
                        <a:pt x="101" y="116"/>
                        <a:pt x="105" y="122"/>
                      </a:cubicBezTo>
                      <a:cubicBezTo>
                        <a:pt x="130" y="169"/>
                        <a:pt x="130" y="169"/>
                        <a:pt x="130" y="169"/>
                      </a:cubicBezTo>
                      <a:cubicBezTo>
                        <a:pt x="108" y="195"/>
                        <a:pt x="91" y="225"/>
                        <a:pt x="79" y="258"/>
                      </a:cubicBezTo>
                      <a:cubicBezTo>
                        <a:pt x="26" y="259"/>
                        <a:pt x="26" y="259"/>
                        <a:pt x="26" y="259"/>
                      </a:cubicBezTo>
                      <a:cubicBezTo>
                        <a:pt x="18" y="259"/>
                        <a:pt x="12" y="265"/>
                        <a:pt x="11" y="272"/>
                      </a:cubicBezTo>
                      <a:cubicBezTo>
                        <a:pt x="1" y="326"/>
                        <a:pt x="1" y="326"/>
                        <a:pt x="1" y="326"/>
                      </a:cubicBezTo>
                      <a:cubicBezTo>
                        <a:pt x="0" y="334"/>
                        <a:pt x="4" y="341"/>
                        <a:pt x="11" y="344"/>
                      </a:cubicBezTo>
                      <a:cubicBezTo>
                        <a:pt x="60" y="363"/>
                        <a:pt x="60" y="363"/>
                        <a:pt x="60" y="363"/>
                      </a:cubicBezTo>
                      <a:cubicBezTo>
                        <a:pt x="60" y="399"/>
                        <a:pt x="67" y="433"/>
                        <a:pt x="78" y="464"/>
                      </a:cubicBezTo>
                      <a:cubicBezTo>
                        <a:pt x="38" y="499"/>
                        <a:pt x="38" y="499"/>
                        <a:pt x="38" y="499"/>
                      </a:cubicBezTo>
                      <a:cubicBezTo>
                        <a:pt x="33" y="504"/>
                        <a:pt x="31" y="513"/>
                        <a:pt x="35" y="519"/>
                      </a:cubicBezTo>
                      <a:cubicBezTo>
                        <a:pt x="63" y="567"/>
                        <a:pt x="63" y="567"/>
                        <a:pt x="63" y="567"/>
                      </a:cubicBezTo>
                      <a:cubicBezTo>
                        <a:pt x="66" y="573"/>
                        <a:pt x="74" y="576"/>
                        <a:pt x="81" y="574"/>
                      </a:cubicBezTo>
                      <a:cubicBezTo>
                        <a:pt x="132" y="557"/>
                        <a:pt x="132" y="557"/>
                        <a:pt x="132" y="557"/>
                      </a:cubicBezTo>
                      <a:cubicBezTo>
                        <a:pt x="154" y="583"/>
                        <a:pt x="180" y="606"/>
                        <a:pt x="210" y="623"/>
                      </a:cubicBezTo>
                      <a:cubicBezTo>
                        <a:pt x="202" y="675"/>
                        <a:pt x="202" y="675"/>
                        <a:pt x="202" y="675"/>
                      </a:cubicBezTo>
                      <a:cubicBezTo>
                        <a:pt x="201" y="683"/>
                        <a:pt x="205" y="690"/>
                        <a:pt x="213" y="693"/>
                      </a:cubicBezTo>
                      <a:cubicBezTo>
                        <a:pt x="264" y="711"/>
                        <a:pt x="264" y="711"/>
                        <a:pt x="264" y="711"/>
                      </a:cubicBezTo>
                      <a:cubicBezTo>
                        <a:pt x="271" y="714"/>
                        <a:pt x="279" y="711"/>
                        <a:pt x="283" y="705"/>
                      </a:cubicBezTo>
                      <a:cubicBezTo>
                        <a:pt x="311" y="660"/>
                        <a:pt x="311" y="660"/>
                        <a:pt x="311" y="660"/>
                      </a:cubicBezTo>
                      <a:cubicBezTo>
                        <a:pt x="328" y="662"/>
                        <a:pt x="345" y="664"/>
                        <a:pt x="362" y="664"/>
                      </a:cubicBezTo>
                      <a:cubicBezTo>
                        <a:pt x="380" y="664"/>
                        <a:pt x="397" y="662"/>
                        <a:pt x="413" y="660"/>
                      </a:cubicBezTo>
                      <a:cubicBezTo>
                        <a:pt x="441" y="705"/>
                        <a:pt x="441" y="705"/>
                        <a:pt x="441" y="705"/>
                      </a:cubicBezTo>
                      <a:cubicBezTo>
                        <a:pt x="445" y="711"/>
                        <a:pt x="453" y="714"/>
                        <a:pt x="460" y="711"/>
                      </a:cubicBezTo>
                      <a:cubicBezTo>
                        <a:pt x="512" y="693"/>
                        <a:pt x="512" y="693"/>
                        <a:pt x="512" y="693"/>
                      </a:cubicBezTo>
                      <a:cubicBezTo>
                        <a:pt x="519" y="690"/>
                        <a:pt x="523" y="683"/>
                        <a:pt x="522" y="675"/>
                      </a:cubicBezTo>
                      <a:cubicBezTo>
                        <a:pt x="514" y="623"/>
                        <a:pt x="514" y="623"/>
                        <a:pt x="514" y="623"/>
                      </a:cubicBezTo>
                      <a:cubicBezTo>
                        <a:pt x="544" y="606"/>
                        <a:pt x="570" y="583"/>
                        <a:pt x="593" y="557"/>
                      </a:cubicBezTo>
                      <a:cubicBezTo>
                        <a:pt x="643" y="574"/>
                        <a:pt x="643" y="574"/>
                        <a:pt x="643" y="574"/>
                      </a:cubicBezTo>
                      <a:cubicBezTo>
                        <a:pt x="650" y="576"/>
                        <a:pt x="658" y="573"/>
                        <a:pt x="662" y="567"/>
                      </a:cubicBezTo>
                      <a:cubicBezTo>
                        <a:pt x="689" y="519"/>
                        <a:pt x="689" y="519"/>
                        <a:pt x="689" y="519"/>
                      </a:cubicBezTo>
                      <a:cubicBezTo>
                        <a:pt x="693" y="513"/>
                        <a:pt x="692" y="504"/>
                        <a:pt x="686" y="499"/>
                      </a:cubicBezTo>
                      <a:cubicBezTo>
                        <a:pt x="646" y="464"/>
                        <a:pt x="646" y="464"/>
                        <a:pt x="646" y="464"/>
                      </a:cubicBezTo>
                      <a:cubicBezTo>
                        <a:pt x="658" y="433"/>
                        <a:pt x="664" y="399"/>
                        <a:pt x="664" y="363"/>
                      </a:cubicBezTo>
                      <a:cubicBezTo>
                        <a:pt x="713" y="344"/>
                        <a:pt x="713" y="344"/>
                        <a:pt x="713" y="344"/>
                      </a:cubicBezTo>
                      <a:cubicBezTo>
                        <a:pt x="720" y="341"/>
                        <a:pt x="724" y="334"/>
                        <a:pt x="723" y="326"/>
                      </a:cubicBezTo>
                      <a:close/>
                      <a:moveTo>
                        <a:pt x="362" y="521"/>
                      </a:moveTo>
                      <a:cubicBezTo>
                        <a:pt x="275" y="521"/>
                        <a:pt x="204" y="450"/>
                        <a:pt x="204" y="362"/>
                      </a:cubicBezTo>
                      <a:cubicBezTo>
                        <a:pt x="204" y="275"/>
                        <a:pt x="275" y="204"/>
                        <a:pt x="362" y="204"/>
                      </a:cubicBezTo>
                      <a:cubicBezTo>
                        <a:pt x="450" y="204"/>
                        <a:pt x="521" y="275"/>
                        <a:pt x="521" y="362"/>
                      </a:cubicBezTo>
                      <a:cubicBezTo>
                        <a:pt x="521" y="450"/>
                        <a:pt x="450" y="521"/>
                        <a:pt x="362" y="5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0" cap="none" spc="0" normalizeH="0" baseline="0" noProof="0" smtClean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9" name="Freeform 7"/>
                <p:cNvSpPr>
                  <a:spLocks noEditPoints="1"/>
                </p:cNvSpPr>
                <p:nvPr/>
              </p:nvSpPr>
              <p:spPr bwMode="auto">
                <a:xfrm>
                  <a:off x="2292" y="678"/>
                  <a:ext cx="2223" cy="2346"/>
                </a:xfrm>
                <a:custGeom>
                  <a:avLst/>
                  <a:gdLst>
                    <a:gd name="T0" fmla="*/ 852 w 941"/>
                    <a:gd name="T1" fmla="*/ 621 h 993"/>
                    <a:gd name="T2" fmla="*/ 852 w 941"/>
                    <a:gd name="T3" fmla="*/ 372 h 993"/>
                    <a:gd name="T4" fmla="*/ 940 w 941"/>
                    <a:gd name="T5" fmla="*/ 316 h 993"/>
                    <a:gd name="T6" fmla="*/ 856 w 941"/>
                    <a:gd name="T7" fmla="*/ 179 h 993"/>
                    <a:gd name="T8" fmla="*/ 553 w 941"/>
                    <a:gd name="T9" fmla="*/ 104 h 993"/>
                    <a:gd name="T10" fmla="*/ 549 w 941"/>
                    <a:gd name="T11" fmla="*/ 0 h 993"/>
                    <a:gd name="T12" fmla="*/ 388 w 941"/>
                    <a:gd name="T13" fmla="*/ 4 h 993"/>
                    <a:gd name="T14" fmla="*/ 172 w 941"/>
                    <a:gd name="T15" fmla="*/ 229 h 993"/>
                    <a:gd name="T16" fmla="*/ 80 w 941"/>
                    <a:gd name="T17" fmla="*/ 180 h 993"/>
                    <a:gd name="T18" fmla="*/ 3 w 941"/>
                    <a:gd name="T19" fmla="*/ 322 h 993"/>
                    <a:gd name="T20" fmla="*/ 69 w 941"/>
                    <a:gd name="T21" fmla="*/ 496 h 993"/>
                    <a:gd name="T22" fmla="*/ 3 w 941"/>
                    <a:gd name="T23" fmla="*/ 671 h 993"/>
                    <a:gd name="T24" fmla="*/ 80 w 941"/>
                    <a:gd name="T25" fmla="*/ 813 h 993"/>
                    <a:gd name="T26" fmla="*/ 172 w 941"/>
                    <a:gd name="T27" fmla="*/ 764 h 993"/>
                    <a:gd name="T28" fmla="*/ 388 w 941"/>
                    <a:gd name="T29" fmla="*/ 989 h 993"/>
                    <a:gd name="T30" fmla="*/ 549 w 941"/>
                    <a:gd name="T31" fmla="*/ 993 h 993"/>
                    <a:gd name="T32" fmla="*/ 553 w 941"/>
                    <a:gd name="T33" fmla="*/ 889 h 993"/>
                    <a:gd name="T34" fmla="*/ 856 w 941"/>
                    <a:gd name="T35" fmla="*/ 814 h 993"/>
                    <a:gd name="T36" fmla="*/ 940 w 941"/>
                    <a:gd name="T37" fmla="*/ 676 h 993"/>
                    <a:gd name="T38" fmla="*/ 665 w 941"/>
                    <a:gd name="T39" fmla="*/ 588 h 993"/>
                    <a:gd name="T40" fmla="*/ 601 w 941"/>
                    <a:gd name="T41" fmla="*/ 597 h 993"/>
                    <a:gd name="T42" fmla="*/ 557 w 941"/>
                    <a:gd name="T43" fmla="*/ 693 h 993"/>
                    <a:gd name="T44" fmla="*/ 502 w 941"/>
                    <a:gd name="T45" fmla="*/ 659 h 993"/>
                    <a:gd name="T46" fmla="*/ 471 w 941"/>
                    <a:gd name="T47" fmla="*/ 711 h 993"/>
                    <a:gd name="T48" fmla="*/ 425 w 941"/>
                    <a:gd name="T49" fmla="*/ 656 h 993"/>
                    <a:gd name="T50" fmla="*/ 371 w 941"/>
                    <a:gd name="T51" fmla="*/ 687 h 993"/>
                    <a:gd name="T52" fmla="*/ 330 w 941"/>
                    <a:gd name="T53" fmla="*/ 591 h 993"/>
                    <a:gd name="T54" fmla="*/ 272 w 941"/>
                    <a:gd name="T55" fmla="*/ 578 h 993"/>
                    <a:gd name="T56" fmla="*/ 257 w 941"/>
                    <a:gd name="T57" fmla="*/ 473 h 993"/>
                    <a:gd name="T58" fmla="*/ 306 w 941"/>
                    <a:gd name="T59" fmla="*/ 441 h 993"/>
                    <a:gd name="T60" fmla="*/ 320 w 941"/>
                    <a:gd name="T61" fmla="*/ 343 h 993"/>
                    <a:gd name="T62" fmla="*/ 377 w 941"/>
                    <a:gd name="T63" fmla="*/ 349 h 993"/>
                    <a:gd name="T64" fmla="*/ 451 w 941"/>
                    <a:gd name="T65" fmla="*/ 283 h 993"/>
                    <a:gd name="T66" fmla="*/ 491 w 941"/>
                    <a:gd name="T67" fmla="*/ 325 h 993"/>
                    <a:gd name="T68" fmla="*/ 592 w 941"/>
                    <a:gd name="T69" fmla="*/ 319 h 993"/>
                    <a:gd name="T70" fmla="*/ 593 w 941"/>
                    <a:gd name="T71" fmla="*/ 380 h 993"/>
                    <a:gd name="T72" fmla="*/ 677 w 941"/>
                    <a:gd name="T73" fmla="*/ 439 h 993"/>
                    <a:gd name="T74" fmla="*/ 637 w 941"/>
                    <a:gd name="T75" fmla="*/ 487 h 993"/>
                    <a:gd name="T76" fmla="*/ 685 w 941"/>
                    <a:gd name="T77" fmla="*/ 496 h 9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941" h="993">
                      <a:moveTo>
                        <a:pt x="938" y="671"/>
                      </a:moveTo>
                      <a:cubicBezTo>
                        <a:pt x="852" y="621"/>
                        <a:pt x="852" y="621"/>
                        <a:pt x="852" y="621"/>
                      </a:cubicBezTo>
                      <a:cubicBezTo>
                        <a:pt x="865" y="582"/>
                        <a:pt x="872" y="540"/>
                        <a:pt x="872" y="496"/>
                      </a:cubicBezTo>
                      <a:cubicBezTo>
                        <a:pt x="872" y="453"/>
                        <a:pt x="865" y="411"/>
                        <a:pt x="852" y="372"/>
                      </a:cubicBezTo>
                      <a:cubicBezTo>
                        <a:pt x="938" y="322"/>
                        <a:pt x="938" y="322"/>
                        <a:pt x="938" y="322"/>
                      </a:cubicBezTo>
                      <a:cubicBezTo>
                        <a:pt x="940" y="321"/>
                        <a:pt x="941" y="318"/>
                        <a:pt x="940" y="316"/>
                      </a:cubicBezTo>
                      <a:cubicBezTo>
                        <a:pt x="861" y="180"/>
                        <a:pt x="861" y="180"/>
                        <a:pt x="861" y="180"/>
                      </a:cubicBezTo>
                      <a:cubicBezTo>
                        <a:pt x="860" y="178"/>
                        <a:pt x="858" y="177"/>
                        <a:pt x="856" y="179"/>
                      </a:cubicBezTo>
                      <a:cubicBezTo>
                        <a:pt x="769" y="229"/>
                        <a:pt x="769" y="229"/>
                        <a:pt x="769" y="229"/>
                      </a:cubicBezTo>
                      <a:cubicBezTo>
                        <a:pt x="713" y="166"/>
                        <a:pt x="638" y="122"/>
                        <a:pt x="553" y="104"/>
                      </a:cubicBezTo>
                      <a:cubicBezTo>
                        <a:pt x="553" y="4"/>
                        <a:pt x="553" y="4"/>
                        <a:pt x="553" y="4"/>
                      </a:cubicBezTo>
                      <a:cubicBezTo>
                        <a:pt x="553" y="2"/>
                        <a:pt x="552" y="0"/>
                        <a:pt x="549" y="0"/>
                      </a:cubicBezTo>
                      <a:cubicBezTo>
                        <a:pt x="392" y="0"/>
                        <a:pt x="392" y="0"/>
                        <a:pt x="392" y="0"/>
                      </a:cubicBezTo>
                      <a:cubicBezTo>
                        <a:pt x="390" y="0"/>
                        <a:pt x="388" y="2"/>
                        <a:pt x="388" y="4"/>
                      </a:cubicBezTo>
                      <a:cubicBezTo>
                        <a:pt x="388" y="104"/>
                        <a:pt x="388" y="104"/>
                        <a:pt x="388" y="104"/>
                      </a:cubicBezTo>
                      <a:cubicBezTo>
                        <a:pt x="303" y="122"/>
                        <a:pt x="228" y="166"/>
                        <a:pt x="172" y="229"/>
                      </a:cubicBezTo>
                      <a:cubicBezTo>
                        <a:pt x="86" y="179"/>
                        <a:pt x="86" y="179"/>
                        <a:pt x="86" y="179"/>
                      </a:cubicBezTo>
                      <a:cubicBezTo>
                        <a:pt x="84" y="177"/>
                        <a:pt x="81" y="178"/>
                        <a:pt x="80" y="180"/>
                      </a:cubicBezTo>
                      <a:cubicBezTo>
                        <a:pt x="1" y="316"/>
                        <a:pt x="1" y="316"/>
                        <a:pt x="1" y="316"/>
                      </a:cubicBezTo>
                      <a:cubicBezTo>
                        <a:pt x="0" y="318"/>
                        <a:pt x="1" y="321"/>
                        <a:pt x="3" y="322"/>
                      </a:cubicBezTo>
                      <a:cubicBezTo>
                        <a:pt x="89" y="372"/>
                        <a:pt x="89" y="372"/>
                        <a:pt x="89" y="372"/>
                      </a:cubicBezTo>
                      <a:cubicBezTo>
                        <a:pt x="76" y="411"/>
                        <a:pt x="69" y="453"/>
                        <a:pt x="69" y="496"/>
                      </a:cubicBezTo>
                      <a:cubicBezTo>
                        <a:pt x="69" y="540"/>
                        <a:pt x="76" y="582"/>
                        <a:pt x="89" y="621"/>
                      </a:cubicBezTo>
                      <a:cubicBezTo>
                        <a:pt x="3" y="671"/>
                        <a:pt x="3" y="671"/>
                        <a:pt x="3" y="671"/>
                      </a:cubicBezTo>
                      <a:cubicBezTo>
                        <a:pt x="1" y="672"/>
                        <a:pt x="0" y="675"/>
                        <a:pt x="1" y="676"/>
                      </a:cubicBezTo>
                      <a:cubicBezTo>
                        <a:pt x="80" y="813"/>
                        <a:pt x="80" y="813"/>
                        <a:pt x="80" y="813"/>
                      </a:cubicBezTo>
                      <a:cubicBezTo>
                        <a:pt x="81" y="815"/>
                        <a:pt x="84" y="815"/>
                        <a:pt x="86" y="814"/>
                      </a:cubicBezTo>
                      <a:cubicBezTo>
                        <a:pt x="172" y="764"/>
                        <a:pt x="172" y="764"/>
                        <a:pt x="172" y="764"/>
                      </a:cubicBezTo>
                      <a:cubicBezTo>
                        <a:pt x="228" y="827"/>
                        <a:pt x="303" y="871"/>
                        <a:pt x="388" y="889"/>
                      </a:cubicBezTo>
                      <a:cubicBezTo>
                        <a:pt x="388" y="989"/>
                        <a:pt x="388" y="989"/>
                        <a:pt x="388" y="989"/>
                      </a:cubicBezTo>
                      <a:cubicBezTo>
                        <a:pt x="388" y="991"/>
                        <a:pt x="390" y="993"/>
                        <a:pt x="392" y="993"/>
                      </a:cubicBezTo>
                      <a:cubicBezTo>
                        <a:pt x="549" y="993"/>
                        <a:pt x="549" y="993"/>
                        <a:pt x="549" y="993"/>
                      </a:cubicBezTo>
                      <a:cubicBezTo>
                        <a:pt x="552" y="993"/>
                        <a:pt x="553" y="991"/>
                        <a:pt x="553" y="989"/>
                      </a:cubicBezTo>
                      <a:cubicBezTo>
                        <a:pt x="553" y="889"/>
                        <a:pt x="553" y="889"/>
                        <a:pt x="553" y="889"/>
                      </a:cubicBezTo>
                      <a:cubicBezTo>
                        <a:pt x="638" y="871"/>
                        <a:pt x="713" y="827"/>
                        <a:pt x="769" y="764"/>
                      </a:cubicBezTo>
                      <a:cubicBezTo>
                        <a:pt x="856" y="814"/>
                        <a:pt x="856" y="814"/>
                        <a:pt x="856" y="814"/>
                      </a:cubicBezTo>
                      <a:cubicBezTo>
                        <a:pt x="858" y="815"/>
                        <a:pt x="860" y="815"/>
                        <a:pt x="861" y="813"/>
                      </a:cubicBezTo>
                      <a:cubicBezTo>
                        <a:pt x="940" y="676"/>
                        <a:pt x="940" y="676"/>
                        <a:pt x="940" y="676"/>
                      </a:cubicBezTo>
                      <a:cubicBezTo>
                        <a:pt x="941" y="675"/>
                        <a:pt x="940" y="672"/>
                        <a:pt x="938" y="671"/>
                      </a:cubicBezTo>
                      <a:close/>
                      <a:moveTo>
                        <a:pt x="665" y="588"/>
                      </a:moveTo>
                      <a:cubicBezTo>
                        <a:pt x="621" y="563"/>
                        <a:pt x="621" y="563"/>
                        <a:pt x="621" y="563"/>
                      </a:cubicBezTo>
                      <a:cubicBezTo>
                        <a:pt x="601" y="597"/>
                        <a:pt x="601" y="597"/>
                        <a:pt x="601" y="597"/>
                      </a:cubicBezTo>
                      <a:cubicBezTo>
                        <a:pt x="644" y="623"/>
                        <a:pt x="644" y="623"/>
                        <a:pt x="644" y="623"/>
                      </a:cubicBezTo>
                      <a:cubicBezTo>
                        <a:pt x="622" y="653"/>
                        <a:pt x="592" y="677"/>
                        <a:pt x="557" y="693"/>
                      </a:cubicBezTo>
                      <a:cubicBezTo>
                        <a:pt x="540" y="645"/>
                        <a:pt x="540" y="645"/>
                        <a:pt x="540" y="645"/>
                      </a:cubicBezTo>
                      <a:cubicBezTo>
                        <a:pt x="502" y="659"/>
                        <a:pt x="502" y="659"/>
                        <a:pt x="502" y="659"/>
                      </a:cubicBezTo>
                      <a:cubicBezTo>
                        <a:pt x="519" y="705"/>
                        <a:pt x="519" y="705"/>
                        <a:pt x="519" y="705"/>
                      </a:cubicBezTo>
                      <a:cubicBezTo>
                        <a:pt x="504" y="709"/>
                        <a:pt x="487" y="711"/>
                        <a:pt x="471" y="711"/>
                      </a:cubicBezTo>
                      <a:cubicBezTo>
                        <a:pt x="449" y="711"/>
                        <a:pt x="428" y="708"/>
                        <a:pt x="408" y="702"/>
                      </a:cubicBezTo>
                      <a:cubicBezTo>
                        <a:pt x="425" y="656"/>
                        <a:pt x="425" y="656"/>
                        <a:pt x="425" y="656"/>
                      </a:cubicBezTo>
                      <a:cubicBezTo>
                        <a:pt x="387" y="643"/>
                        <a:pt x="387" y="643"/>
                        <a:pt x="387" y="643"/>
                      </a:cubicBezTo>
                      <a:cubicBezTo>
                        <a:pt x="371" y="687"/>
                        <a:pt x="371" y="687"/>
                        <a:pt x="371" y="687"/>
                      </a:cubicBezTo>
                      <a:cubicBezTo>
                        <a:pt x="339" y="669"/>
                        <a:pt x="311" y="644"/>
                        <a:pt x="291" y="613"/>
                      </a:cubicBezTo>
                      <a:cubicBezTo>
                        <a:pt x="330" y="591"/>
                        <a:pt x="330" y="591"/>
                        <a:pt x="330" y="591"/>
                      </a:cubicBezTo>
                      <a:cubicBezTo>
                        <a:pt x="310" y="557"/>
                        <a:pt x="310" y="557"/>
                        <a:pt x="310" y="557"/>
                      </a:cubicBezTo>
                      <a:cubicBezTo>
                        <a:pt x="272" y="578"/>
                        <a:pt x="272" y="578"/>
                        <a:pt x="272" y="578"/>
                      </a:cubicBezTo>
                      <a:cubicBezTo>
                        <a:pt x="262" y="553"/>
                        <a:pt x="256" y="525"/>
                        <a:pt x="256" y="496"/>
                      </a:cubicBezTo>
                      <a:cubicBezTo>
                        <a:pt x="256" y="488"/>
                        <a:pt x="257" y="480"/>
                        <a:pt x="257" y="473"/>
                      </a:cubicBezTo>
                      <a:cubicBezTo>
                        <a:pt x="299" y="480"/>
                        <a:pt x="299" y="480"/>
                        <a:pt x="299" y="480"/>
                      </a:cubicBezTo>
                      <a:cubicBezTo>
                        <a:pt x="306" y="441"/>
                        <a:pt x="306" y="441"/>
                        <a:pt x="306" y="441"/>
                      </a:cubicBezTo>
                      <a:cubicBezTo>
                        <a:pt x="266" y="433"/>
                        <a:pt x="266" y="433"/>
                        <a:pt x="266" y="433"/>
                      </a:cubicBezTo>
                      <a:cubicBezTo>
                        <a:pt x="276" y="399"/>
                        <a:pt x="295" y="368"/>
                        <a:pt x="320" y="343"/>
                      </a:cubicBezTo>
                      <a:cubicBezTo>
                        <a:pt x="346" y="375"/>
                        <a:pt x="346" y="375"/>
                        <a:pt x="346" y="375"/>
                      </a:cubicBezTo>
                      <a:cubicBezTo>
                        <a:pt x="377" y="349"/>
                        <a:pt x="377" y="349"/>
                        <a:pt x="377" y="349"/>
                      </a:cubicBezTo>
                      <a:cubicBezTo>
                        <a:pt x="351" y="318"/>
                        <a:pt x="351" y="318"/>
                        <a:pt x="351" y="318"/>
                      </a:cubicBezTo>
                      <a:cubicBezTo>
                        <a:pt x="380" y="299"/>
                        <a:pt x="414" y="286"/>
                        <a:pt x="451" y="283"/>
                      </a:cubicBezTo>
                      <a:cubicBezTo>
                        <a:pt x="451" y="325"/>
                        <a:pt x="451" y="325"/>
                        <a:pt x="451" y="325"/>
                      </a:cubicBezTo>
                      <a:cubicBezTo>
                        <a:pt x="491" y="325"/>
                        <a:pt x="491" y="325"/>
                        <a:pt x="491" y="325"/>
                      </a:cubicBezTo>
                      <a:cubicBezTo>
                        <a:pt x="491" y="283"/>
                        <a:pt x="491" y="283"/>
                        <a:pt x="491" y="283"/>
                      </a:cubicBezTo>
                      <a:cubicBezTo>
                        <a:pt x="528" y="286"/>
                        <a:pt x="562" y="299"/>
                        <a:pt x="592" y="319"/>
                      </a:cubicBezTo>
                      <a:cubicBezTo>
                        <a:pt x="562" y="354"/>
                        <a:pt x="562" y="354"/>
                        <a:pt x="562" y="354"/>
                      </a:cubicBezTo>
                      <a:cubicBezTo>
                        <a:pt x="593" y="380"/>
                        <a:pt x="593" y="380"/>
                        <a:pt x="593" y="380"/>
                      </a:cubicBezTo>
                      <a:cubicBezTo>
                        <a:pt x="622" y="345"/>
                        <a:pt x="622" y="345"/>
                        <a:pt x="622" y="345"/>
                      </a:cubicBezTo>
                      <a:cubicBezTo>
                        <a:pt x="648" y="371"/>
                        <a:pt x="667" y="403"/>
                        <a:pt x="677" y="439"/>
                      </a:cubicBezTo>
                      <a:cubicBezTo>
                        <a:pt x="630" y="448"/>
                        <a:pt x="630" y="448"/>
                        <a:pt x="630" y="448"/>
                      </a:cubicBezTo>
                      <a:cubicBezTo>
                        <a:pt x="637" y="487"/>
                        <a:pt x="637" y="487"/>
                        <a:pt x="637" y="487"/>
                      </a:cubicBezTo>
                      <a:cubicBezTo>
                        <a:pt x="684" y="479"/>
                        <a:pt x="684" y="479"/>
                        <a:pt x="684" y="479"/>
                      </a:cubicBezTo>
                      <a:cubicBezTo>
                        <a:pt x="685" y="485"/>
                        <a:pt x="685" y="490"/>
                        <a:pt x="685" y="496"/>
                      </a:cubicBezTo>
                      <a:cubicBezTo>
                        <a:pt x="685" y="529"/>
                        <a:pt x="678" y="560"/>
                        <a:pt x="665" y="5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u="none" strike="noStrike" kern="0" cap="none" spc="0" normalizeH="0" baseline="0" noProof="0" smtClean="0">
                    <a:ln>
                      <a:noFill/>
                    </a:ln>
                    <a:solidFill>
                      <a:srgbClr val="2C2C2C"/>
                    </a:solidFill>
                    <a:effectLst/>
                    <a:uLnTx/>
                    <a:uFillTx/>
                    <a:latin typeface="CiscoSansTT Light"/>
                    <a:cs typeface="CiscoSansTT Light"/>
                  </a:endParaRPr>
                </a:p>
              </p:txBody>
            </p:sp>
          </p:grpSp>
        </p:grpSp>
        <p:sp>
          <p:nvSpPr>
            <p:cNvPr id="24" name="Rectangle 23"/>
            <p:cNvSpPr/>
            <p:nvPr/>
          </p:nvSpPr>
          <p:spPr>
            <a:xfrm>
              <a:off x="4054615" y="2045154"/>
              <a:ext cx="898694" cy="4483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45713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600" dirty="0" smtClean="0">
                  <a:solidFill>
                    <a:schemeClr val="bg1"/>
                  </a:solidFill>
                  <a:latin typeface="CiscoSansTT Light"/>
                  <a:ea typeface="+mj-ea"/>
                  <a:cs typeface="CiscoSansTT Light"/>
                </a:rPr>
                <a:t>Intelligent </a:t>
              </a:r>
              <a:br>
                <a:rPr lang="en-US" sz="1600" dirty="0" smtClean="0">
                  <a:solidFill>
                    <a:schemeClr val="bg1"/>
                  </a:solidFill>
                  <a:latin typeface="CiscoSansTT Light"/>
                  <a:ea typeface="+mj-ea"/>
                  <a:cs typeface="CiscoSansTT Light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iscoSansTT Light"/>
                  <a:ea typeface="+mj-ea"/>
                  <a:cs typeface="CiscoSansTT Light"/>
                </a:rPr>
                <a:t>Branch</a:t>
              </a:r>
              <a:endParaRPr lang="en-US" sz="1600" dirty="0">
                <a:solidFill>
                  <a:schemeClr val="bg1"/>
                </a:solidFill>
                <a:latin typeface="CiscoSansTT Light"/>
                <a:ea typeface="+mj-ea"/>
                <a:cs typeface="CiscoSansTT Light"/>
              </a:endParaRPr>
            </a:p>
          </p:txBody>
        </p:sp>
      </p:grpSp>
      <p:grpSp>
        <p:nvGrpSpPr>
          <p:cNvPr id="30" name="Group 29"/>
          <p:cNvGrpSpPr>
            <a:grpSpLocks noChangeAspect="1"/>
          </p:cNvGrpSpPr>
          <p:nvPr/>
        </p:nvGrpSpPr>
        <p:grpSpPr bwMode="auto">
          <a:xfrm>
            <a:off x="5627425" y="1780084"/>
            <a:ext cx="515204" cy="514179"/>
            <a:chOff x="1213" y="-377"/>
            <a:chExt cx="5268" cy="5095"/>
          </a:xfrm>
          <a:solidFill>
            <a:schemeClr val="bg1"/>
          </a:solidFill>
        </p:grpSpPr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1213" y="3022"/>
              <a:ext cx="3267" cy="477"/>
            </a:xfrm>
            <a:custGeom>
              <a:avLst/>
              <a:gdLst>
                <a:gd name="T0" fmla="*/ 1375 w 1383"/>
                <a:gd name="T1" fmla="*/ 105 h 202"/>
                <a:gd name="T2" fmla="*/ 1073 w 1383"/>
                <a:gd name="T3" fmla="*/ 117 h 202"/>
                <a:gd name="T4" fmla="*/ 772 w 1383"/>
                <a:gd name="T5" fmla="*/ 112 h 202"/>
                <a:gd name="T6" fmla="*/ 478 w 1383"/>
                <a:gd name="T7" fmla="*/ 89 h 202"/>
                <a:gd name="T8" fmla="*/ 190 w 1383"/>
                <a:gd name="T9" fmla="*/ 42 h 202"/>
                <a:gd name="T10" fmla="*/ 50 w 1383"/>
                <a:gd name="T11" fmla="*/ 0 h 202"/>
                <a:gd name="T12" fmla="*/ 8 w 1383"/>
                <a:gd name="T13" fmla="*/ 29 h 202"/>
                <a:gd name="T14" fmla="*/ 3 w 1383"/>
                <a:gd name="T15" fmla="*/ 43 h 202"/>
                <a:gd name="T16" fmla="*/ 26 w 1383"/>
                <a:gd name="T17" fmla="*/ 64 h 202"/>
                <a:gd name="T18" fmla="*/ 78 w 1383"/>
                <a:gd name="T19" fmla="*/ 90 h 202"/>
                <a:gd name="T20" fmla="*/ 191 w 1383"/>
                <a:gd name="T21" fmla="*/ 125 h 202"/>
                <a:gd name="T22" fmla="*/ 325 w 1383"/>
                <a:gd name="T23" fmla="*/ 152 h 202"/>
                <a:gd name="T24" fmla="*/ 582 w 1383"/>
                <a:gd name="T25" fmla="*/ 184 h 202"/>
                <a:gd name="T26" fmla="*/ 878 w 1383"/>
                <a:gd name="T27" fmla="*/ 200 h 202"/>
                <a:gd name="T28" fmla="*/ 1191 w 1383"/>
                <a:gd name="T29" fmla="*/ 199 h 202"/>
                <a:gd name="T30" fmla="*/ 1354 w 1383"/>
                <a:gd name="T31" fmla="*/ 191 h 202"/>
                <a:gd name="T32" fmla="*/ 1383 w 1383"/>
                <a:gd name="T33" fmla="*/ 105 h 202"/>
                <a:gd name="T34" fmla="*/ 1375 w 1383"/>
                <a:gd name="T35" fmla="*/ 105 h 202"/>
                <a:gd name="T36" fmla="*/ 1375 w 1383"/>
                <a:gd name="T37" fmla="*/ 10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83" h="202">
                  <a:moveTo>
                    <a:pt x="1375" y="105"/>
                  </a:moveTo>
                  <a:cubicBezTo>
                    <a:pt x="1275" y="112"/>
                    <a:pt x="1174" y="116"/>
                    <a:pt x="1073" y="117"/>
                  </a:cubicBezTo>
                  <a:cubicBezTo>
                    <a:pt x="972" y="118"/>
                    <a:pt x="872" y="116"/>
                    <a:pt x="772" y="112"/>
                  </a:cubicBezTo>
                  <a:cubicBezTo>
                    <a:pt x="674" y="107"/>
                    <a:pt x="576" y="100"/>
                    <a:pt x="478" y="89"/>
                  </a:cubicBezTo>
                  <a:cubicBezTo>
                    <a:pt x="382" y="79"/>
                    <a:pt x="285" y="65"/>
                    <a:pt x="190" y="42"/>
                  </a:cubicBezTo>
                  <a:cubicBezTo>
                    <a:pt x="143" y="31"/>
                    <a:pt x="95" y="18"/>
                    <a:pt x="50" y="0"/>
                  </a:cubicBezTo>
                  <a:cubicBezTo>
                    <a:pt x="35" y="8"/>
                    <a:pt x="19" y="16"/>
                    <a:pt x="8" y="29"/>
                  </a:cubicBezTo>
                  <a:cubicBezTo>
                    <a:pt x="4" y="33"/>
                    <a:pt x="0" y="37"/>
                    <a:pt x="3" y="43"/>
                  </a:cubicBezTo>
                  <a:cubicBezTo>
                    <a:pt x="8" y="52"/>
                    <a:pt x="17" y="58"/>
                    <a:pt x="26" y="64"/>
                  </a:cubicBezTo>
                  <a:cubicBezTo>
                    <a:pt x="42" y="75"/>
                    <a:pt x="60" y="83"/>
                    <a:pt x="78" y="90"/>
                  </a:cubicBezTo>
                  <a:cubicBezTo>
                    <a:pt x="115" y="105"/>
                    <a:pt x="153" y="116"/>
                    <a:pt x="191" y="125"/>
                  </a:cubicBezTo>
                  <a:cubicBezTo>
                    <a:pt x="235" y="136"/>
                    <a:pt x="280" y="145"/>
                    <a:pt x="325" y="152"/>
                  </a:cubicBezTo>
                  <a:cubicBezTo>
                    <a:pt x="410" y="167"/>
                    <a:pt x="496" y="176"/>
                    <a:pt x="582" y="184"/>
                  </a:cubicBezTo>
                  <a:cubicBezTo>
                    <a:pt x="681" y="192"/>
                    <a:pt x="779" y="197"/>
                    <a:pt x="878" y="200"/>
                  </a:cubicBezTo>
                  <a:cubicBezTo>
                    <a:pt x="982" y="202"/>
                    <a:pt x="1087" y="202"/>
                    <a:pt x="1191" y="199"/>
                  </a:cubicBezTo>
                  <a:cubicBezTo>
                    <a:pt x="1246" y="197"/>
                    <a:pt x="1300" y="194"/>
                    <a:pt x="1354" y="191"/>
                  </a:cubicBezTo>
                  <a:cubicBezTo>
                    <a:pt x="1361" y="161"/>
                    <a:pt x="1371" y="132"/>
                    <a:pt x="1383" y="105"/>
                  </a:cubicBezTo>
                  <a:cubicBezTo>
                    <a:pt x="1381" y="105"/>
                    <a:pt x="1378" y="105"/>
                    <a:pt x="1375" y="105"/>
                  </a:cubicBezTo>
                  <a:cubicBezTo>
                    <a:pt x="1372" y="105"/>
                    <a:pt x="1378" y="105"/>
                    <a:pt x="1375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rgbClr val="2C2C2C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1218" y="3327"/>
              <a:ext cx="3621" cy="1365"/>
            </a:xfrm>
            <a:custGeom>
              <a:avLst/>
              <a:gdLst>
                <a:gd name="T0" fmla="*/ 1339 w 1533"/>
                <a:gd name="T1" fmla="*/ 171 h 578"/>
                <a:gd name="T2" fmla="*/ 1341 w 1533"/>
                <a:gd name="T3" fmla="*/ 131 h 578"/>
                <a:gd name="T4" fmla="*/ 1033 w 1533"/>
                <a:gd name="T5" fmla="*/ 140 h 578"/>
                <a:gd name="T6" fmla="*/ 721 w 1533"/>
                <a:gd name="T7" fmla="*/ 133 h 578"/>
                <a:gd name="T8" fmla="*/ 437 w 1533"/>
                <a:gd name="T9" fmla="*/ 108 h 578"/>
                <a:gd name="T10" fmla="*/ 177 w 1533"/>
                <a:gd name="T11" fmla="*/ 63 h 578"/>
                <a:gd name="T12" fmla="*/ 84 w 1533"/>
                <a:gd name="T13" fmla="*/ 37 h 578"/>
                <a:gd name="T14" fmla="*/ 0 w 1533"/>
                <a:gd name="T15" fmla="*/ 0 h 578"/>
                <a:gd name="T16" fmla="*/ 0 w 1533"/>
                <a:gd name="T17" fmla="*/ 415 h 578"/>
                <a:gd name="T18" fmla="*/ 11 w 1533"/>
                <a:gd name="T19" fmla="*/ 430 h 578"/>
                <a:gd name="T20" fmla="*/ 55 w 1533"/>
                <a:gd name="T21" fmla="*/ 457 h 578"/>
                <a:gd name="T22" fmla="*/ 162 w 1533"/>
                <a:gd name="T23" fmla="*/ 494 h 578"/>
                <a:gd name="T24" fmla="*/ 419 w 1533"/>
                <a:gd name="T25" fmla="*/ 542 h 578"/>
                <a:gd name="T26" fmla="*/ 693 w 1533"/>
                <a:gd name="T27" fmla="*/ 568 h 578"/>
                <a:gd name="T28" fmla="*/ 999 w 1533"/>
                <a:gd name="T29" fmla="*/ 577 h 578"/>
                <a:gd name="T30" fmla="*/ 1308 w 1533"/>
                <a:gd name="T31" fmla="*/ 569 h 578"/>
                <a:gd name="T32" fmla="*/ 1533 w 1533"/>
                <a:gd name="T33" fmla="*/ 551 h 578"/>
                <a:gd name="T34" fmla="*/ 1339 w 1533"/>
                <a:gd name="T35" fmla="*/ 17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3" h="578">
                  <a:moveTo>
                    <a:pt x="1339" y="171"/>
                  </a:moveTo>
                  <a:cubicBezTo>
                    <a:pt x="1339" y="157"/>
                    <a:pt x="1340" y="144"/>
                    <a:pt x="1341" y="131"/>
                  </a:cubicBezTo>
                  <a:cubicBezTo>
                    <a:pt x="1238" y="137"/>
                    <a:pt x="1135" y="140"/>
                    <a:pt x="1033" y="140"/>
                  </a:cubicBezTo>
                  <a:cubicBezTo>
                    <a:pt x="929" y="141"/>
                    <a:pt x="825" y="138"/>
                    <a:pt x="721" y="133"/>
                  </a:cubicBezTo>
                  <a:cubicBezTo>
                    <a:pt x="626" y="128"/>
                    <a:pt x="531" y="120"/>
                    <a:pt x="437" y="108"/>
                  </a:cubicBezTo>
                  <a:cubicBezTo>
                    <a:pt x="350" y="98"/>
                    <a:pt x="262" y="84"/>
                    <a:pt x="177" y="63"/>
                  </a:cubicBezTo>
                  <a:cubicBezTo>
                    <a:pt x="145" y="56"/>
                    <a:pt x="114" y="47"/>
                    <a:pt x="84" y="37"/>
                  </a:cubicBezTo>
                  <a:cubicBezTo>
                    <a:pt x="55" y="27"/>
                    <a:pt x="26" y="15"/>
                    <a:pt x="0" y="0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21"/>
                    <a:pt x="7" y="426"/>
                    <a:pt x="11" y="430"/>
                  </a:cubicBezTo>
                  <a:cubicBezTo>
                    <a:pt x="24" y="441"/>
                    <a:pt x="39" y="450"/>
                    <a:pt x="55" y="457"/>
                  </a:cubicBezTo>
                  <a:cubicBezTo>
                    <a:pt x="89" y="473"/>
                    <a:pt x="126" y="484"/>
                    <a:pt x="162" y="494"/>
                  </a:cubicBezTo>
                  <a:cubicBezTo>
                    <a:pt x="246" y="517"/>
                    <a:pt x="333" y="531"/>
                    <a:pt x="419" y="542"/>
                  </a:cubicBezTo>
                  <a:cubicBezTo>
                    <a:pt x="510" y="554"/>
                    <a:pt x="602" y="562"/>
                    <a:pt x="693" y="568"/>
                  </a:cubicBezTo>
                  <a:cubicBezTo>
                    <a:pt x="795" y="574"/>
                    <a:pt x="897" y="577"/>
                    <a:pt x="999" y="577"/>
                  </a:cubicBezTo>
                  <a:cubicBezTo>
                    <a:pt x="1102" y="578"/>
                    <a:pt x="1205" y="575"/>
                    <a:pt x="1308" y="569"/>
                  </a:cubicBezTo>
                  <a:cubicBezTo>
                    <a:pt x="1383" y="565"/>
                    <a:pt x="1458" y="559"/>
                    <a:pt x="1533" y="551"/>
                  </a:cubicBezTo>
                  <a:cubicBezTo>
                    <a:pt x="1416" y="466"/>
                    <a:pt x="1339" y="327"/>
                    <a:pt x="1339" y="1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rgbClr val="2C2C2C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1213" y="1470"/>
              <a:ext cx="4800" cy="477"/>
            </a:xfrm>
            <a:custGeom>
              <a:avLst/>
              <a:gdLst>
                <a:gd name="T0" fmla="*/ 1981 w 2032"/>
                <a:gd name="T1" fmla="*/ 0 h 202"/>
                <a:gd name="T2" fmla="*/ 1850 w 2032"/>
                <a:gd name="T3" fmla="*/ 40 h 202"/>
                <a:gd name="T4" fmla="*/ 1706 w 2032"/>
                <a:gd name="T5" fmla="*/ 69 h 202"/>
                <a:gd name="T6" fmla="*/ 1421 w 2032"/>
                <a:gd name="T7" fmla="*/ 102 h 202"/>
                <a:gd name="T8" fmla="*/ 1124 w 2032"/>
                <a:gd name="T9" fmla="*/ 116 h 202"/>
                <a:gd name="T10" fmla="*/ 827 w 2032"/>
                <a:gd name="T11" fmla="*/ 114 h 202"/>
                <a:gd name="T12" fmla="*/ 533 w 2032"/>
                <a:gd name="T13" fmla="*/ 95 h 202"/>
                <a:gd name="T14" fmla="*/ 255 w 2032"/>
                <a:gd name="T15" fmla="*/ 56 h 202"/>
                <a:gd name="T16" fmla="*/ 50 w 2032"/>
                <a:gd name="T17" fmla="*/ 0 h 202"/>
                <a:gd name="T18" fmla="*/ 8 w 2032"/>
                <a:gd name="T19" fmla="*/ 29 h 202"/>
                <a:gd name="T20" fmla="*/ 3 w 2032"/>
                <a:gd name="T21" fmla="*/ 42 h 202"/>
                <a:gd name="T22" fmla="*/ 23 w 2032"/>
                <a:gd name="T23" fmla="*/ 62 h 202"/>
                <a:gd name="T24" fmla="*/ 74 w 2032"/>
                <a:gd name="T25" fmla="*/ 89 h 202"/>
                <a:gd name="T26" fmla="*/ 186 w 2032"/>
                <a:gd name="T27" fmla="*/ 124 h 202"/>
                <a:gd name="T28" fmla="*/ 320 w 2032"/>
                <a:gd name="T29" fmla="*/ 151 h 202"/>
                <a:gd name="T30" fmla="*/ 577 w 2032"/>
                <a:gd name="T31" fmla="*/ 183 h 202"/>
                <a:gd name="T32" fmla="*/ 872 w 2032"/>
                <a:gd name="T33" fmla="*/ 199 h 202"/>
                <a:gd name="T34" fmla="*/ 1185 w 2032"/>
                <a:gd name="T35" fmla="*/ 199 h 202"/>
                <a:gd name="T36" fmla="*/ 1494 w 2032"/>
                <a:gd name="T37" fmla="*/ 180 h 202"/>
                <a:gd name="T38" fmla="*/ 1768 w 2032"/>
                <a:gd name="T39" fmla="*/ 141 h 202"/>
                <a:gd name="T40" fmla="*/ 1901 w 2032"/>
                <a:gd name="T41" fmla="*/ 108 h 202"/>
                <a:gd name="T42" fmla="*/ 1969 w 2032"/>
                <a:gd name="T43" fmla="*/ 84 h 202"/>
                <a:gd name="T44" fmla="*/ 2016 w 2032"/>
                <a:gd name="T45" fmla="*/ 56 h 202"/>
                <a:gd name="T46" fmla="*/ 2028 w 2032"/>
                <a:gd name="T47" fmla="*/ 36 h 202"/>
                <a:gd name="T48" fmla="*/ 2016 w 2032"/>
                <a:gd name="T49" fmla="*/ 22 h 202"/>
                <a:gd name="T50" fmla="*/ 1981 w 2032"/>
                <a:gd name="T51" fmla="*/ 0 h 202"/>
                <a:gd name="T52" fmla="*/ 1981 w 2032"/>
                <a:gd name="T53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32" h="202">
                  <a:moveTo>
                    <a:pt x="1981" y="0"/>
                  </a:moveTo>
                  <a:cubicBezTo>
                    <a:pt x="1938" y="17"/>
                    <a:pt x="1894" y="30"/>
                    <a:pt x="1850" y="40"/>
                  </a:cubicBezTo>
                  <a:cubicBezTo>
                    <a:pt x="1802" y="52"/>
                    <a:pt x="1754" y="61"/>
                    <a:pt x="1706" y="69"/>
                  </a:cubicBezTo>
                  <a:cubicBezTo>
                    <a:pt x="1612" y="84"/>
                    <a:pt x="1516" y="94"/>
                    <a:pt x="1421" y="102"/>
                  </a:cubicBezTo>
                  <a:cubicBezTo>
                    <a:pt x="1322" y="109"/>
                    <a:pt x="1223" y="114"/>
                    <a:pt x="1124" y="116"/>
                  </a:cubicBezTo>
                  <a:cubicBezTo>
                    <a:pt x="1025" y="118"/>
                    <a:pt x="926" y="117"/>
                    <a:pt x="827" y="114"/>
                  </a:cubicBezTo>
                  <a:cubicBezTo>
                    <a:pt x="729" y="110"/>
                    <a:pt x="631" y="104"/>
                    <a:pt x="533" y="95"/>
                  </a:cubicBezTo>
                  <a:cubicBezTo>
                    <a:pt x="440" y="86"/>
                    <a:pt x="347" y="74"/>
                    <a:pt x="255" y="56"/>
                  </a:cubicBezTo>
                  <a:cubicBezTo>
                    <a:pt x="185" y="43"/>
                    <a:pt x="116" y="27"/>
                    <a:pt x="50" y="0"/>
                  </a:cubicBezTo>
                  <a:cubicBezTo>
                    <a:pt x="35" y="7"/>
                    <a:pt x="19" y="16"/>
                    <a:pt x="8" y="29"/>
                  </a:cubicBezTo>
                  <a:cubicBezTo>
                    <a:pt x="4" y="33"/>
                    <a:pt x="0" y="37"/>
                    <a:pt x="3" y="42"/>
                  </a:cubicBezTo>
                  <a:cubicBezTo>
                    <a:pt x="7" y="51"/>
                    <a:pt x="16" y="57"/>
                    <a:pt x="23" y="62"/>
                  </a:cubicBezTo>
                  <a:cubicBezTo>
                    <a:pt x="39" y="73"/>
                    <a:pt x="57" y="81"/>
                    <a:pt x="74" y="89"/>
                  </a:cubicBezTo>
                  <a:cubicBezTo>
                    <a:pt x="110" y="104"/>
                    <a:pt x="148" y="114"/>
                    <a:pt x="186" y="124"/>
                  </a:cubicBezTo>
                  <a:cubicBezTo>
                    <a:pt x="230" y="135"/>
                    <a:pt x="275" y="144"/>
                    <a:pt x="320" y="151"/>
                  </a:cubicBezTo>
                  <a:cubicBezTo>
                    <a:pt x="405" y="166"/>
                    <a:pt x="491" y="176"/>
                    <a:pt x="577" y="183"/>
                  </a:cubicBezTo>
                  <a:cubicBezTo>
                    <a:pt x="675" y="192"/>
                    <a:pt x="773" y="197"/>
                    <a:pt x="872" y="199"/>
                  </a:cubicBezTo>
                  <a:cubicBezTo>
                    <a:pt x="976" y="202"/>
                    <a:pt x="1080" y="202"/>
                    <a:pt x="1185" y="199"/>
                  </a:cubicBezTo>
                  <a:cubicBezTo>
                    <a:pt x="1288" y="196"/>
                    <a:pt x="1391" y="190"/>
                    <a:pt x="1494" y="180"/>
                  </a:cubicBezTo>
                  <a:cubicBezTo>
                    <a:pt x="1586" y="171"/>
                    <a:pt x="1678" y="159"/>
                    <a:pt x="1768" y="141"/>
                  </a:cubicBezTo>
                  <a:cubicBezTo>
                    <a:pt x="1813" y="132"/>
                    <a:pt x="1858" y="122"/>
                    <a:pt x="1901" y="108"/>
                  </a:cubicBezTo>
                  <a:cubicBezTo>
                    <a:pt x="1924" y="101"/>
                    <a:pt x="1947" y="93"/>
                    <a:pt x="1969" y="84"/>
                  </a:cubicBezTo>
                  <a:cubicBezTo>
                    <a:pt x="1985" y="76"/>
                    <a:pt x="2002" y="68"/>
                    <a:pt x="2016" y="56"/>
                  </a:cubicBezTo>
                  <a:cubicBezTo>
                    <a:pt x="2021" y="52"/>
                    <a:pt x="2032" y="43"/>
                    <a:pt x="2028" y="36"/>
                  </a:cubicBezTo>
                  <a:cubicBezTo>
                    <a:pt x="2026" y="30"/>
                    <a:pt x="2021" y="26"/>
                    <a:pt x="2016" y="22"/>
                  </a:cubicBezTo>
                  <a:cubicBezTo>
                    <a:pt x="2005" y="13"/>
                    <a:pt x="1993" y="6"/>
                    <a:pt x="1981" y="0"/>
                  </a:cubicBezTo>
                  <a:cubicBezTo>
                    <a:pt x="1981" y="0"/>
                    <a:pt x="2020" y="19"/>
                    <a:pt x="198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rgbClr val="2C2C2C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1216" y="-377"/>
              <a:ext cx="4792" cy="773"/>
            </a:xfrm>
            <a:custGeom>
              <a:avLst/>
              <a:gdLst>
                <a:gd name="T0" fmla="*/ 63 w 2029"/>
                <a:gd name="T1" fmla="*/ 209 h 327"/>
                <a:gd name="T2" fmla="*/ 169 w 2029"/>
                <a:gd name="T3" fmla="*/ 245 h 327"/>
                <a:gd name="T4" fmla="*/ 305 w 2029"/>
                <a:gd name="T5" fmla="*/ 274 h 327"/>
                <a:gd name="T6" fmla="*/ 559 w 2029"/>
                <a:gd name="T7" fmla="*/ 307 h 327"/>
                <a:gd name="T8" fmla="*/ 852 w 2029"/>
                <a:gd name="T9" fmla="*/ 324 h 327"/>
                <a:gd name="T10" fmla="*/ 1165 w 2029"/>
                <a:gd name="T11" fmla="*/ 324 h 327"/>
                <a:gd name="T12" fmla="*/ 1459 w 2029"/>
                <a:gd name="T13" fmla="*/ 308 h 327"/>
                <a:gd name="T14" fmla="*/ 1715 w 2029"/>
                <a:gd name="T15" fmla="*/ 275 h 327"/>
                <a:gd name="T16" fmla="*/ 1849 w 2029"/>
                <a:gd name="T17" fmla="*/ 247 h 327"/>
                <a:gd name="T18" fmla="*/ 1959 w 2029"/>
                <a:gd name="T19" fmla="*/ 212 h 327"/>
                <a:gd name="T20" fmla="*/ 2010 w 2029"/>
                <a:gd name="T21" fmla="*/ 185 h 327"/>
                <a:gd name="T22" fmla="*/ 2028 w 2029"/>
                <a:gd name="T23" fmla="*/ 166 h 327"/>
                <a:gd name="T24" fmla="*/ 2023 w 2029"/>
                <a:gd name="T25" fmla="*/ 154 h 327"/>
                <a:gd name="T26" fmla="*/ 1989 w 2029"/>
                <a:gd name="T27" fmla="*/ 129 h 327"/>
                <a:gd name="T28" fmla="*/ 1882 w 2029"/>
                <a:gd name="T29" fmla="*/ 89 h 327"/>
                <a:gd name="T30" fmla="*/ 1745 w 2029"/>
                <a:gd name="T31" fmla="*/ 57 h 327"/>
                <a:gd name="T32" fmla="*/ 1495 w 2029"/>
                <a:gd name="T33" fmla="*/ 23 h 327"/>
                <a:gd name="T34" fmla="*/ 1205 w 2029"/>
                <a:gd name="T35" fmla="*/ 4 h 327"/>
                <a:gd name="T36" fmla="*/ 892 w 2029"/>
                <a:gd name="T37" fmla="*/ 3 h 327"/>
                <a:gd name="T38" fmla="*/ 595 w 2029"/>
                <a:gd name="T39" fmla="*/ 18 h 327"/>
                <a:gd name="T40" fmla="*/ 335 w 2029"/>
                <a:gd name="T41" fmla="*/ 49 h 327"/>
                <a:gd name="T42" fmla="*/ 204 w 2029"/>
                <a:gd name="T43" fmla="*/ 74 h 327"/>
                <a:gd name="T44" fmla="*/ 86 w 2029"/>
                <a:gd name="T45" fmla="*/ 109 h 327"/>
                <a:gd name="T46" fmla="*/ 34 w 2029"/>
                <a:gd name="T47" fmla="*/ 133 h 327"/>
                <a:gd name="T48" fmla="*/ 5 w 2029"/>
                <a:gd name="T49" fmla="*/ 156 h 327"/>
                <a:gd name="T50" fmla="*/ 2 w 2029"/>
                <a:gd name="T51" fmla="*/ 168 h 327"/>
                <a:gd name="T52" fmla="*/ 24 w 2029"/>
                <a:gd name="T53" fmla="*/ 188 h 327"/>
                <a:gd name="T54" fmla="*/ 63 w 2029"/>
                <a:gd name="T55" fmla="*/ 209 h 327"/>
                <a:gd name="T56" fmla="*/ 63 w 2029"/>
                <a:gd name="T57" fmla="*/ 209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029" h="327">
                  <a:moveTo>
                    <a:pt x="63" y="209"/>
                  </a:moveTo>
                  <a:cubicBezTo>
                    <a:pt x="97" y="224"/>
                    <a:pt x="133" y="235"/>
                    <a:pt x="169" y="245"/>
                  </a:cubicBezTo>
                  <a:cubicBezTo>
                    <a:pt x="214" y="256"/>
                    <a:pt x="259" y="266"/>
                    <a:pt x="305" y="274"/>
                  </a:cubicBezTo>
                  <a:cubicBezTo>
                    <a:pt x="389" y="289"/>
                    <a:pt x="474" y="299"/>
                    <a:pt x="559" y="307"/>
                  </a:cubicBezTo>
                  <a:cubicBezTo>
                    <a:pt x="657" y="316"/>
                    <a:pt x="754" y="321"/>
                    <a:pt x="852" y="324"/>
                  </a:cubicBezTo>
                  <a:cubicBezTo>
                    <a:pt x="956" y="327"/>
                    <a:pt x="1061" y="327"/>
                    <a:pt x="1165" y="324"/>
                  </a:cubicBezTo>
                  <a:cubicBezTo>
                    <a:pt x="1263" y="322"/>
                    <a:pt x="1361" y="316"/>
                    <a:pt x="1459" y="308"/>
                  </a:cubicBezTo>
                  <a:cubicBezTo>
                    <a:pt x="1545" y="300"/>
                    <a:pt x="1630" y="290"/>
                    <a:pt x="1715" y="275"/>
                  </a:cubicBezTo>
                  <a:cubicBezTo>
                    <a:pt x="1760" y="268"/>
                    <a:pt x="1805" y="259"/>
                    <a:pt x="1849" y="247"/>
                  </a:cubicBezTo>
                  <a:cubicBezTo>
                    <a:pt x="1887" y="238"/>
                    <a:pt x="1924" y="227"/>
                    <a:pt x="1959" y="212"/>
                  </a:cubicBezTo>
                  <a:cubicBezTo>
                    <a:pt x="1977" y="205"/>
                    <a:pt x="1995" y="196"/>
                    <a:pt x="2010" y="185"/>
                  </a:cubicBezTo>
                  <a:cubicBezTo>
                    <a:pt x="2016" y="180"/>
                    <a:pt x="2025" y="174"/>
                    <a:pt x="2028" y="166"/>
                  </a:cubicBezTo>
                  <a:cubicBezTo>
                    <a:pt x="2029" y="162"/>
                    <a:pt x="2026" y="157"/>
                    <a:pt x="2023" y="154"/>
                  </a:cubicBezTo>
                  <a:cubicBezTo>
                    <a:pt x="2014" y="144"/>
                    <a:pt x="2001" y="136"/>
                    <a:pt x="1989" y="129"/>
                  </a:cubicBezTo>
                  <a:cubicBezTo>
                    <a:pt x="1955" y="111"/>
                    <a:pt x="1919" y="99"/>
                    <a:pt x="1882" y="89"/>
                  </a:cubicBezTo>
                  <a:cubicBezTo>
                    <a:pt x="1837" y="76"/>
                    <a:pt x="1791" y="66"/>
                    <a:pt x="1745" y="57"/>
                  </a:cubicBezTo>
                  <a:cubicBezTo>
                    <a:pt x="1662" y="42"/>
                    <a:pt x="1578" y="31"/>
                    <a:pt x="1495" y="23"/>
                  </a:cubicBezTo>
                  <a:cubicBezTo>
                    <a:pt x="1398" y="14"/>
                    <a:pt x="1301" y="8"/>
                    <a:pt x="1205" y="4"/>
                  </a:cubicBezTo>
                  <a:cubicBezTo>
                    <a:pt x="1101" y="1"/>
                    <a:pt x="996" y="0"/>
                    <a:pt x="892" y="3"/>
                  </a:cubicBezTo>
                  <a:cubicBezTo>
                    <a:pt x="793" y="5"/>
                    <a:pt x="694" y="10"/>
                    <a:pt x="595" y="18"/>
                  </a:cubicBezTo>
                  <a:cubicBezTo>
                    <a:pt x="508" y="25"/>
                    <a:pt x="421" y="35"/>
                    <a:pt x="335" y="49"/>
                  </a:cubicBezTo>
                  <a:cubicBezTo>
                    <a:pt x="291" y="56"/>
                    <a:pt x="247" y="64"/>
                    <a:pt x="204" y="74"/>
                  </a:cubicBezTo>
                  <a:cubicBezTo>
                    <a:pt x="164" y="84"/>
                    <a:pt x="125" y="94"/>
                    <a:pt x="86" y="109"/>
                  </a:cubicBezTo>
                  <a:cubicBezTo>
                    <a:pt x="68" y="116"/>
                    <a:pt x="51" y="123"/>
                    <a:pt x="34" y="133"/>
                  </a:cubicBezTo>
                  <a:cubicBezTo>
                    <a:pt x="23" y="139"/>
                    <a:pt x="12" y="146"/>
                    <a:pt x="5" y="156"/>
                  </a:cubicBezTo>
                  <a:cubicBezTo>
                    <a:pt x="2" y="160"/>
                    <a:pt x="0" y="163"/>
                    <a:pt x="2" y="168"/>
                  </a:cubicBezTo>
                  <a:cubicBezTo>
                    <a:pt x="7" y="176"/>
                    <a:pt x="16" y="183"/>
                    <a:pt x="24" y="188"/>
                  </a:cubicBezTo>
                  <a:cubicBezTo>
                    <a:pt x="36" y="196"/>
                    <a:pt x="49" y="203"/>
                    <a:pt x="63" y="209"/>
                  </a:cubicBezTo>
                  <a:cubicBezTo>
                    <a:pt x="113" y="231"/>
                    <a:pt x="12" y="187"/>
                    <a:pt x="63" y="20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rgbClr val="2C2C2C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1218" y="223"/>
              <a:ext cx="4788" cy="1363"/>
            </a:xfrm>
            <a:custGeom>
              <a:avLst/>
              <a:gdLst>
                <a:gd name="T0" fmla="*/ 2027 w 2027"/>
                <a:gd name="T1" fmla="*/ 415 h 577"/>
                <a:gd name="T2" fmla="*/ 2027 w 2027"/>
                <a:gd name="T3" fmla="*/ 0 h 577"/>
                <a:gd name="T4" fmla="*/ 1919 w 2027"/>
                <a:gd name="T5" fmla="*/ 44 h 577"/>
                <a:gd name="T6" fmla="*/ 1788 w 2027"/>
                <a:gd name="T7" fmla="*/ 77 h 577"/>
                <a:gd name="T8" fmla="*/ 1535 w 2027"/>
                <a:gd name="T9" fmla="*/ 114 h 577"/>
                <a:gd name="T10" fmla="*/ 1249 w 2027"/>
                <a:gd name="T11" fmla="*/ 135 h 577"/>
                <a:gd name="T12" fmla="*/ 938 w 2027"/>
                <a:gd name="T13" fmla="*/ 140 h 577"/>
                <a:gd name="T14" fmla="*/ 636 w 2027"/>
                <a:gd name="T15" fmla="*/ 127 h 577"/>
                <a:gd name="T16" fmla="*/ 368 w 2027"/>
                <a:gd name="T17" fmla="*/ 99 h 577"/>
                <a:gd name="T18" fmla="*/ 112 w 2027"/>
                <a:gd name="T19" fmla="*/ 46 h 577"/>
                <a:gd name="T20" fmla="*/ 0 w 2027"/>
                <a:gd name="T21" fmla="*/ 0 h 577"/>
                <a:gd name="T22" fmla="*/ 0 w 2027"/>
                <a:gd name="T23" fmla="*/ 415 h 577"/>
                <a:gd name="T24" fmla="*/ 11 w 2027"/>
                <a:gd name="T25" fmla="*/ 430 h 577"/>
                <a:gd name="T26" fmla="*/ 56 w 2027"/>
                <a:gd name="T27" fmla="*/ 457 h 577"/>
                <a:gd name="T28" fmla="*/ 168 w 2027"/>
                <a:gd name="T29" fmla="*/ 496 h 577"/>
                <a:gd name="T30" fmla="*/ 413 w 2027"/>
                <a:gd name="T31" fmla="*/ 542 h 577"/>
                <a:gd name="T32" fmla="*/ 716 w 2027"/>
                <a:gd name="T33" fmla="*/ 569 h 577"/>
                <a:gd name="T34" fmla="*/ 1028 w 2027"/>
                <a:gd name="T35" fmla="*/ 577 h 577"/>
                <a:gd name="T36" fmla="*/ 1331 w 2027"/>
                <a:gd name="T37" fmla="*/ 568 h 577"/>
                <a:gd name="T38" fmla="*/ 1600 w 2027"/>
                <a:gd name="T39" fmla="*/ 543 h 577"/>
                <a:gd name="T40" fmla="*/ 1820 w 2027"/>
                <a:gd name="T41" fmla="*/ 505 h 577"/>
                <a:gd name="T42" fmla="*/ 1906 w 2027"/>
                <a:gd name="T43" fmla="*/ 482 h 577"/>
                <a:gd name="T44" fmla="*/ 1983 w 2027"/>
                <a:gd name="T45" fmla="*/ 451 h 577"/>
                <a:gd name="T46" fmla="*/ 2018 w 2027"/>
                <a:gd name="T47" fmla="*/ 428 h 577"/>
                <a:gd name="T48" fmla="*/ 2027 w 2027"/>
                <a:gd name="T49" fmla="*/ 4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27" h="577">
                  <a:moveTo>
                    <a:pt x="2027" y="415"/>
                  </a:moveTo>
                  <a:cubicBezTo>
                    <a:pt x="2027" y="0"/>
                    <a:pt x="2027" y="0"/>
                    <a:pt x="2027" y="0"/>
                  </a:cubicBezTo>
                  <a:cubicBezTo>
                    <a:pt x="1994" y="19"/>
                    <a:pt x="1956" y="33"/>
                    <a:pt x="1919" y="44"/>
                  </a:cubicBezTo>
                  <a:cubicBezTo>
                    <a:pt x="1876" y="57"/>
                    <a:pt x="1832" y="68"/>
                    <a:pt x="1788" y="77"/>
                  </a:cubicBezTo>
                  <a:cubicBezTo>
                    <a:pt x="1705" y="94"/>
                    <a:pt x="1620" y="105"/>
                    <a:pt x="1535" y="114"/>
                  </a:cubicBezTo>
                  <a:cubicBezTo>
                    <a:pt x="1440" y="125"/>
                    <a:pt x="1345" y="131"/>
                    <a:pt x="1249" y="135"/>
                  </a:cubicBezTo>
                  <a:cubicBezTo>
                    <a:pt x="1146" y="140"/>
                    <a:pt x="1042" y="141"/>
                    <a:pt x="938" y="140"/>
                  </a:cubicBezTo>
                  <a:cubicBezTo>
                    <a:pt x="837" y="138"/>
                    <a:pt x="737" y="134"/>
                    <a:pt x="636" y="127"/>
                  </a:cubicBezTo>
                  <a:cubicBezTo>
                    <a:pt x="547" y="121"/>
                    <a:pt x="457" y="112"/>
                    <a:pt x="368" y="99"/>
                  </a:cubicBezTo>
                  <a:cubicBezTo>
                    <a:pt x="282" y="86"/>
                    <a:pt x="196" y="71"/>
                    <a:pt x="112" y="46"/>
                  </a:cubicBezTo>
                  <a:cubicBezTo>
                    <a:pt x="74" y="34"/>
                    <a:pt x="35" y="20"/>
                    <a:pt x="0" y="0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20"/>
                    <a:pt x="7" y="426"/>
                    <a:pt x="11" y="430"/>
                  </a:cubicBezTo>
                  <a:cubicBezTo>
                    <a:pt x="24" y="441"/>
                    <a:pt x="40" y="450"/>
                    <a:pt x="56" y="457"/>
                  </a:cubicBezTo>
                  <a:cubicBezTo>
                    <a:pt x="92" y="474"/>
                    <a:pt x="130" y="486"/>
                    <a:pt x="168" y="496"/>
                  </a:cubicBezTo>
                  <a:cubicBezTo>
                    <a:pt x="249" y="517"/>
                    <a:pt x="331" y="531"/>
                    <a:pt x="413" y="542"/>
                  </a:cubicBezTo>
                  <a:cubicBezTo>
                    <a:pt x="514" y="555"/>
                    <a:pt x="615" y="563"/>
                    <a:pt x="716" y="569"/>
                  </a:cubicBezTo>
                  <a:cubicBezTo>
                    <a:pt x="820" y="575"/>
                    <a:pt x="924" y="577"/>
                    <a:pt x="1028" y="577"/>
                  </a:cubicBezTo>
                  <a:cubicBezTo>
                    <a:pt x="1129" y="577"/>
                    <a:pt x="1230" y="574"/>
                    <a:pt x="1331" y="568"/>
                  </a:cubicBezTo>
                  <a:cubicBezTo>
                    <a:pt x="1421" y="562"/>
                    <a:pt x="1511" y="555"/>
                    <a:pt x="1600" y="543"/>
                  </a:cubicBezTo>
                  <a:cubicBezTo>
                    <a:pt x="1674" y="534"/>
                    <a:pt x="1747" y="522"/>
                    <a:pt x="1820" y="505"/>
                  </a:cubicBezTo>
                  <a:cubicBezTo>
                    <a:pt x="1849" y="499"/>
                    <a:pt x="1877" y="491"/>
                    <a:pt x="1906" y="482"/>
                  </a:cubicBezTo>
                  <a:cubicBezTo>
                    <a:pt x="1932" y="474"/>
                    <a:pt x="1958" y="464"/>
                    <a:pt x="1983" y="451"/>
                  </a:cubicBezTo>
                  <a:cubicBezTo>
                    <a:pt x="1995" y="445"/>
                    <a:pt x="2008" y="438"/>
                    <a:pt x="2018" y="428"/>
                  </a:cubicBezTo>
                  <a:cubicBezTo>
                    <a:pt x="2022" y="425"/>
                    <a:pt x="2027" y="420"/>
                    <a:pt x="2027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rgbClr val="2C2C2C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1218" y="1775"/>
              <a:ext cx="4788" cy="1365"/>
            </a:xfrm>
            <a:custGeom>
              <a:avLst/>
              <a:gdLst>
                <a:gd name="T0" fmla="*/ 1810 w 2027"/>
                <a:gd name="T1" fmla="*/ 357 h 578"/>
                <a:gd name="T2" fmla="*/ 2027 w 2027"/>
                <a:gd name="T3" fmla="*/ 411 h 578"/>
                <a:gd name="T4" fmla="*/ 2027 w 2027"/>
                <a:gd name="T5" fmla="*/ 0 h 578"/>
                <a:gd name="T6" fmla="*/ 1919 w 2027"/>
                <a:gd name="T7" fmla="*/ 44 h 578"/>
                <a:gd name="T8" fmla="*/ 1788 w 2027"/>
                <a:gd name="T9" fmla="*/ 77 h 578"/>
                <a:gd name="T10" fmla="*/ 1535 w 2027"/>
                <a:gd name="T11" fmla="*/ 115 h 578"/>
                <a:gd name="T12" fmla="*/ 1249 w 2027"/>
                <a:gd name="T13" fmla="*/ 135 h 578"/>
                <a:gd name="T14" fmla="*/ 938 w 2027"/>
                <a:gd name="T15" fmla="*/ 140 h 578"/>
                <a:gd name="T16" fmla="*/ 632 w 2027"/>
                <a:gd name="T17" fmla="*/ 127 h 578"/>
                <a:gd name="T18" fmla="*/ 360 w 2027"/>
                <a:gd name="T19" fmla="*/ 98 h 578"/>
                <a:gd name="T20" fmla="*/ 103 w 2027"/>
                <a:gd name="T21" fmla="*/ 43 h 578"/>
                <a:gd name="T22" fmla="*/ 0 w 2027"/>
                <a:gd name="T23" fmla="*/ 0 h 578"/>
                <a:gd name="T24" fmla="*/ 0 w 2027"/>
                <a:gd name="T25" fmla="*/ 415 h 578"/>
                <a:gd name="T26" fmla="*/ 11 w 2027"/>
                <a:gd name="T27" fmla="*/ 430 h 578"/>
                <a:gd name="T28" fmla="*/ 56 w 2027"/>
                <a:gd name="T29" fmla="*/ 457 h 578"/>
                <a:gd name="T30" fmla="*/ 137 w 2027"/>
                <a:gd name="T31" fmla="*/ 487 h 578"/>
                <a:gd name="T32" fmla="*/ 356 w 2027"/>
                <a:gd name="T33" fmla="*/ 534 h 578"/>
                <a:gd name="T34" fmla="*/ 642 w 2027"/>
                <a:gd name="T35" fmla="*/ 564 h 578"/>
                <a:gd name="T36" fmla="*/ 952 w 2027"/>
                <a:gd name="T37" fmla="*/ 577 h 578"/>
                <a:gd name="T38" fmla="*/ 1263 w 2027"/>
                <a:gd name="T39" fmla="*/ 572 h 578"/>
                <a:gd name="T40" fmla="*/ 1422 w 2027"/>
                <a:gd name="T41" fmla="*/ 562 h 578"/>
                <a:gd name="T42" fmla="*/ 1810 w 2027"/>
                <a:gd name="T43" fmla="*/ 357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27" h="578">
                  <a:moveTo>
                    <a:pt x="1810" y="357"/>
                  </a:moveTo>
                  <a:cubicBezTo>
                    <a:pt x="1888" y="357"/>
                    <a:pt x="1962" y="377"/>
                    <a:pt x="2027" y="411"/>
                  </a:cubicBezTo>
                  <a:cubicBezTo>
                    <a:pt x="2027" y="0"/>
                    <a:pt x="2027" y="0"/>
                    <a:pt x="2027" y="0"/>
                  </a:cubicBezTo>
                  <a:cubicBezTo>
                    <a:pt x="1994" y="19"/>
                    <a:pt x="1956" y="33"/>
                    <a:pt x="1919" y="44"/>
                  </a:cubicBezTo>
                  <a:cubicBezTo>
                    <a:pt x="1876" y="58"/>
                    <a:pt x="1832" y="68"/>
                    <a:pt x="1788" y="77"/>
                  </a:cubicBezTo>
                  <a:cubicBezTo>
                    <a:pt x="1705" y="94"/>
                    <a:pt x="1620" y="105"/>
                    <a:pt x="1535" y="115"/>
                  </a:cubicBezTo>
                  <a:cubicBezTo>
                    <a:pt x="1440" y="125"/>
                    <a:pt x="1345" y="131"/>
                    <a:pt x="1249" y="135"/>
                  </a:cubicBezTo>
                  <a:cubicBezTo>
                    <a:pt x="1146" y="140"/>
                    <a:pt x="1042" y="141"/>
                    <a:pt x="938" y="140"/>
                  </a:cubicBezTo>
                  <a:cubicBezTo>
                    <a:pt x="836" y="138"/>
                    <a:pt x="734" y="134"/>
                    <a:pt x="632" y="127"/>
                  </a:cubicBezTo>
                  <a:cubicBezTo>
                    <a:pt x="541" y="120"/>
                    <a:pt x="450" y="111"/>
                    <a:pt x="360" y="98"/>
                  </a:cubicBezTo>
                  <a:cubicBezTo>
                    <a:pt x="273" y="85"/>
                    <a:pt x="187" y="69"/>
                    <a:pt x="103" y="43"/>
                  </a:cubicBezTo>
                  <a:cubicBezTo>
                    <a:pt x="68" y="32"/>
                    <a:pt x="32" y="19"/>
                    <a:pt x="0" y="0"/>
                  </a:cubicBezTo>
                  <a:cubicBezTo>
                    <a:pt x="0" y="415"/>
                    <a:pt x="0" y="415"/>
                    <a:pt x="0" y="415"/>
                  </a:cubicBezTo>
                  <a:cubicBezTo>
                    <a:pt x="0" y="420"/>
                    <a:pt x="7" y="426"/>
                    <a:pt x="11" y="430"/>
                  </a:cubicBezTo>
                  <a:cubicBezTo>
                    <a:pt x="24" y="442"/>
                    <a:pt x="40" y="450"/>
                    <a:pt x="56" y="457"/>
                  </a:cubicBezTo>
                  <a:cubicBezTo>
                    <a:pt x="82" y="469"/>
                    <a:pt x="109" y="479"/>
                    <a:pt x="137" y="487"/>
                  </a:cubicBezTo>
                  <a:cubicBezTo>
                    <a:pt x="208" y="508"/>
                    <a:pt x="282" y="522"/>
                    <a:pt x="356" y="534"/>
                  </a:cubicBezTo>
                  <a:cubicBezTo>
                    <a:pt x="451" y="548"/>
                    <a:pt x="546" y="558"/>
                    <a:pt x="642" y="564"/>
                  </a:cubicBezTo>
                  <a:cubicBezTo>
                    <a:pt x="745" y="572"/>
                    <a:pt x="848" y="576"/>
                    <a:pt x="952" y="577"/>
                  </a:cubicBezTo>
                  <a:cubicBezTo>
                    <a:pt x="1056" y="578"/>
                    <a:pt x="1160" y="576"/>
                    <a:pt x="1263" y="572"/>
                  </a:cubicBezTo>
                  <a:cubicBezTo>
                    <a:pt x="1316" y="569"/>
                    <a:pt x="1369" y="566"/>
                    <a:pt x="1422" y="562"/>
                  </a:cubicBezTo>
                  <a:cubicBezTo>
                    <a:pt x="1507" y="438"/>
                    <a:pt x="1649" y="357"/>
                    <a:pt x="1810" y="3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rgbClr val="2C2C2C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7" name="Freeform 32"/>
            <p:cNvSpPr>
              <a:spLocks noEditPoints="1"/>
            </p:cNvSpPr>
            <p:nvPr/>
          </p:nvSpPr>
          <p:spPr bwMode="auto">
            <a:xfrm>
              <a:off x="4499" y="2760"/>
              <a:ext cx="1982" cy="1958"/>
            </a:xfrm>
            <a:custGeom>
              <a:avLst/>
              <a:gdLst>
                <a:gd name="T0" fmla="*/ 795 w 839"/>
                <a:gd name="T1" fmla="*/ 244 h 829"/>
                <a:gd name="T2" fmla="*/ 686 w 839"/>
                <a:gd name="T3" fmla="*/ 98 h 829"/>
                <a:gd name="T4" fmla="*/ 419 w 839"/>
                <a:gd name="T5" fmla="*/ 0 h 829"/>
                <a:gd name="T6" fmla="*/ 184 w 839"/>
                <a:gd name="T7" fmla="*/ 76 h 829"/>
                <a:gd name="T8" fmla="*/ 63 w 839"/>
                <a:gd name="T9" fmla="*/ 210 h 829"/>
                <a:gd name="T10" fmla="*/ 63 w 839"/>
                <a:gd name="T11" fmla="*/ 210 h 829"/>
                <a:gd name="T12" fmla="*/ 16 w 839"/>
                <a:gd name="T13" fmla="*/ 482 h 829"/>
                <a:gd name="T14" fmla="*/ 116 w 839"/>
                <a:gd name="T15" fmla="*/ 686 h 829"/>
                <a:gd name="T16" fmla="*/ 328 w 839"/>
                <a:gd name="T17" fmla="*/ 811 h 829"/>
                <a:gd name="T18" fmla="*/ 568 w 839"/>
                <a:gd name="T19" fmla="*/ 794 h 829"/>
                <a:gd name="T20" fmla="*/ 737 w 839"/>
                <a:gd name="T21" fmla="*/ 672 h 829"/>
                <a:gd name="T22" fmla="*/ 825 w 839"/>
                <a:gd name="T23" fmla="*/ 480 h 829"/>
                <a:gd name="T24" fmla="*/ 795 w 839"/>
                <a:gd name="T25" fmla="*/ 244 h 829"/>
                <a:gd name="T26" fmla="*/ 706 w 839"/>
                <a:gd name="T27" fmla="*/ 479 h 829"/>
                <a:gd name="T28" fmla="*/ 699 w 839"/>
                <a:gd name="T29" fmla="*/ 484 h 829"/>
                <a:gd name="T30" fmla="*/ 672 w 839"/>
                <a:gd name="T31" fmla="*/ 484 h 829"/>
                <a:gd name="T32" fmla="*/ 638 w 839"/>
                <a:gd name="T33" fmla="*/ 484 h 829"/>
                <a:gd name="T34" fmla="*/ 500 w 839"/>
                <a:gd name="T35" fmla="*/ 484 h 829"/>
                <a:gd name="T36" fmla="*/ 492 w 839"/>
                <a:gd name="T37" fmla="*/ 492 h 829"/>
                <a:gd name="T38" fmla="*/ 492 w 839"/>
                <a:gd name="T39" fmla="*/ 689 h 829"/>
                <a:gd name="T40" fmla="*/ 484 w 839"/>
                <a:gd name="T41" fmla="*/ 697 h 829"/>
                <a:gd name="T42" fmla="*/ 357 w 839"/>
                <a:gd name="T43" fmla="*/ 697 h 829"/>
                <a:gd name="T44" fmla="*/ 349 w 839"/>
                <a:gd name="T45" fmla="*/ 689 h 829"/>
                <a:gd name="T46" fmla="*/ 349 w 839"/>
                <a:gd name="T47" fmla="*/ 492 h 829"/>
                <a:gd name="T48" fmla="*/ 341 w 839"/>
                <a:gd name="T49" fmla="*/ 484 h 829"/>
                <a:gd name="T50" fmla="*/ 142 w 839"/>
                <a:gd name="T51" fmla="*/ 484 h 829"/>
                <a:gd name="T52" fmla="*/ 134 w 839"/>
                <a:gd name="T53" fmla="*/ 476 h 829"/>
                <a:gd name="T54" fmla="*/ 134 w 839"/>
                <a:gd name="T55" fmla="*/ 356 h 829"/>
                <a:gd name="T56" fmla="*/ 134 w 839"/>
                <a:gd name="T57" fmla="*/ 345 h 829"/>
                <a:gd name="T58" fmla="*/ 142 w 839"/>
                <a:gd name="T59" fmla="*/ 337 h 829"/>
                <a:gd name="T60" fmla="*/ 282 w 839"/>
                <a:gd name="T61" fmla="*/ 337 h 829"/>
                <a:gd name="T62" fmla="*/ 341 w 839"/>
                <a:gd name="T63" fmla="*/ 337 h 829"/>
                <a:gd name="T64" fmla="*/ 349 w 839"/>
                <a:gd name="T65" fmla="*/ 329 h 829"/>
                <a:gd name="T66" fmla="*/ 349 w 839"/>
                <a:gd name="T67" fmla="*/ 327 h 829"/>
                <a:gd name="T68" fmla="*/ 349 w 839"/>
                <a:gd name="T69" fmla="*/ 292 h 829"/>
                <a:gd name="T70" fmla="*/ 349 w 839"/>
                <a:gd name="T71" fmla="*/ 257 h 829"/>
                <a:gd name="T72" fmla="*/ 349 w 839"/>
                <a:gd name="T73" fmla="*/ 174 h 829"/>
                <a:gd name="T74" fmla="*/ 353 w 839"/>
                <a:gd name="T75" fmla="*/ 173 h 829"/>
                <a:gd name="T76" fmla="*/ 349 w 839"/>
                <a:gd name="T77" fmla="*/ 174 h 829"/>
                <a:gd name="T78" fmla="*/ 349 w 839"/>
                <a:gd name="T79" fmla="*/ 140 h 829"/>
                <a:gd name="T80" fmla="*/ 349 w 839"/>
                <a:gd name="T81" fmla="*/ 133 h 829"/>
                <a:gd name="T82" fmla="*/ 357 w 839"/>
                <a:gd name="T83" fmla="*/ 125 h 829"/>
                <a:gd name="T84" fmla="*/ 424 w 839"/>
                <a:gd name="T85" fmla="*/ 125 h 829"/>
                <a:gd name="T86" fmla="*/ 484 w 839"/>
                <a:gd name="T87" fmla="*/ 125 h 829"/>
                <a:gd name="T88" fmla="*/ 492 w 839"/>
                <a:gd name="T89" fmla="*/ 133 h 829"/>
                <a:gd name="T90" fmla="*/ 492 w 839"/>
                <a:gd name="T91" fmla="*/ 143 h 829"/>
                <a:gd name="T92" fmla="*/ 491 w 839"/>
                <a:gd name="T93" fmla="*/ 143 h 829"/>
                <a:gd name="T94" fmla="*/ 492 w 839"/>
                <a:gd name="T95" fmla="*/ 143 h 829"/>
                <a:gd name="T96" fmla="*/ 492 w 839"/>
                <a:gd name="T97" fmla="*/ 225 h 829"/>
                <a:gd name="T98" fmla="*/ 492 w 839"/>
                <a:gd name="T99" fmla="*/ 260 h 829"/>
                <a:gd name="T100" fmla="*/ 492 w 839"/>
                <a:gd name="T101" fmla="*/ 296 h 829"/>
                <a:gd name="T102" fmla="*/ 492 w 839"/>
                <a:gd name="T103" fmla="*/ 329 h 829"/>
                <a:gd name="T104" fmla="*/ 500 w 839"/>
                <a:gd name="T105" fmla="*/ 337 h 829"/>
                <a:gd name="T106" fmla="*/ 638 w 839"/>
                <a:gd name="T107" fmla="*/ 337 h 829"/>
                <a:gd name="T108" fmla="*/ 672 w 839"/>
                <a:gd name="T109" fmla="*/ 337 h 829"/>
                <a:gd name="T110" fmla="*/ 699 w 839"/>
                <a:gd name="T111" fmla="*/ 337 h 829"/>
                <a:gd name="T112" fmla="*/ 706 w 839"/>
                <a:gd name="T113" fmla="*/ 343 h 829"/>
                <a:gd name="T114" fmla="*/ 706 w 839"/>
                <a:gd name="T115" fmla="*/ 47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39" h="829">
                  <a:moveTo>
                    <a:pt x="795" y="244"/>
                  </a:moveTo>
                  <a:cubicBezTo>
                    <a:pt x="770" y="188"/>
                    <a:pt x="733" y="138"/>
                    <a:pt x="686" y="98"/>
                  </a:cubicBezTo>
                  <a:cubicBezTo>
                    <a:pt x="612" y="35"/>
                    <a:pt x="517" y="0"/>
                    <a:pt x="419" y="0"/>
                  </a:cubicBezTo>
                  <a:cubicBezTo>
                    <a:pt x="335" y="1"/>
                    <a:pt x="252" y="27"/>
                    <a:pt x="184" y="76"/>
                  </a:cubicBezTo>
                  <a:cubicBezTo>
                    <a:pt x="134" y="111"/>
                    <a:pt x="92" y="157"/>
                    <a:pt x="63" y="210"/>
                  </a:cubicBezTo>
                  <a:cubicBezTo>
                    <a:pt x="63" y="210"/>
                    <a:pt x="63" y="210"/>
                    <a:pt x="63" y="210"/>
                  </a:cubicBezTo>
                  <a:cubicBezTo>
                    <a:pt x="16" y="292"/>
                    <a:pt x="0" y="390"/>
                    <a:pt x="16" y="482"/>
                  </a:cubicBezTo>
                  <a:cubicBezTo>
                    <a:pt x="30" y="558"/>
                    <a:pt x="65" y="629"/>
                    <a:pt x="116" y="686"/>
                  </a:cubicBezTo>
                  <a:cubicBezTo>
                    <a:pt x="172" y="748"/>
                    <a:pt x="247" y="792"/>
                    <a:pt x="328" y="811"/>
                  </a:cubicBezTo>
                  <a:cubicBezTo>
                    <a:pt x="407" y="829"/>
                    <a:pt x="492" y="823"/>
                    <a:pt x="568" y="794"/>
                  </a:cubicBezTo>
                  <a:cubicBezTo>
                    <a:pt x="634" y="769"/>
                    <a:pt x="692" y="726"/>
                    <a:pt x="737" y="672"/>
                  </a:cubicBezTo>
                  <a:cubicBezTo>
                    <a:pt x="782" y="617"/>
                    <a:pt x="813" y="551"/>
                    <a:pt x="825" y="480"/>
                  </a:cubicBezTo>
                  <a:cubicBezTo>
                    <a:pt x="839" y="401"/>
                    <a:pt x="828" y="317"/>
                    <a:pt x="795" y="244"/>
                  </a:cubicBezTo>
                  <a:close/>
                  <a:moveTo>
                    <a:pt x="706" y="479"/>
                  </a:moveTo>
                  <a:cubicBezTo>
                    <a:pt x="705" y="482"/>
                    <a:pt x="702" y="484"/>
                    <a:pt x="699" y="484"/>
                  </a:cubicBezTo>
                  <a:cubicBezTo>
                    <a:pt x="672" y="484"/>
                    <a:pt x="672" y="484"/>
                    <a:pt x="672" y="484"/>
                  </a:cubicBezTo>
                  <a:cubicBezTo>
                    <a:pt x="638" y="484"/>
                    <a:pt x="638" y="484"/>
                    <a:pt x="638" y="484"/>
                  </a:cubicBezTo>
                  <a:cubicBezTo>
                    <a:pt x="500" y="484"/>
                    <a:pt x="500" y="484"/>
                    <a:pt x="500" y="484"/>
                  </a:cubicBezTo>
                  <a:cubicBezTo>
                    <a:pt x="495" y="484"/>
                    <a:pt x="492" y="488"/>
                    <a:pt x="492" y="492"/>
                  </a:cubicBezTo>
                  <a:cubicBezTo>
                    <a:pt x="492" y="689"/>
                    <a:pt x="492" y="689"/>
                    <a:pt x="492" y="689"/>
                  </a:cubicBezTo>
                  <a:cubicBezTo>
                    <a:pt x="492" y="693"/>
                    <a:pt x="488" y="697"/>
                    <a:pt x="484" y="697"/>
                  </a:cubicBezTo>
                  <a:cubicBezTo>
                    <a:pt x="357" y="697"/>
                    <a:pt x="357" y="697"/>
                    <a:pt x="357" y="697"/>
                  </a:cubicBezTo>
                  <a:cubicBezTo>
                    <a:pt x="352" y="697"/>
                    <a:pt x="349" y="693"/>
                    <a:pt x="349" y="689"/>
                  </a:cubicBezTo>
                  <a:cubicBezTo>
                    <a:pt x="349" y="492"/>
                    <a:pt x="349" y="492"/>
                    <a:pt x="349" y="492"/>
                  </a:cubicBezTo>
                  <a:cubicBezTo>
                    <a:pt x="349" y="488"/>
                    <a:pt x="345" y="484"/>
                    <a:pt x="341" y="484"/>
                  </a:cubicBezTo>
                  <a:cubicBezTo>
                    <a:pt x="142" y="484"/>
                    <a:pt x="142" y="484"/>
                    <a:pt x="142" y="484"/>
                  </a:cubicBezTo>
                  <a:cubicBezTo>
                    <a:pt x="138" y="484"/>
                    <a:pt x="134" y="481"/>
                    <a:pt x="134" y="476"/>
                  </a:cubicBezTo>
                  <a:cubicBezTo>
                    <a:pt x="134" y="356"/>
                    <a:pt x="134" y="356"/>
                    <a:pt x="134" y="356"/>
                  </a:cubicBezTo>
                  <a:cubicBezTo>
                    <a:pt x="134" y="345"/>
                    <a:pt x="134" y="345"/>
                    <a:pt x="134" y="345"/>
                  </a:cubicBezTo>
                  <a:cubicBezTo>
                    <a:pt x="134" y="341"/>
                    <a:pt x="138" y="337"/>
                    <a:pt x="142" y="337"/>
                  </a:cubicBezTo>
                  <a:cubicBezTo>
                    <a:pt x="282" y="337"/>
                    <a:pt x="282" y="337"/>
                    <a:pt x="282" y="337"/>
                  </a:cubicBezTo>
                  <a:cubicBezTo>
                    <a:pt x="341" y="337"/>
                    <a:pt x="341" y="337"/>
                    <a:pt x="341" y="337"/>
                  </a:cubicBezTo>
                  <a:cubicBezTo>
                    <a:pt x="345" y="337"/>
                    <a:pt x="349" y="334"/>
                    <a:pt x="349" y="329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49" y="292"/>
                    <a:pt x="349" y="292"/>
                    <a:pt x="349" y="292"/>
                  </a:cubicBezTo>
                  <a:cubicBezTo>
                    <a:pt x="349" y="257"/>
                    <a:pt x="349" y="257"/>
                    <a:pt x="349" y="257"/>
                  </a:cubicBezTo>
                  <a:cubicBezTo>
                    <a:pt x="349" y="174"/>
                    <a:pt x="349" y="174"/>
                    <a:pt x="349" y="174"/>
                  </a:cubicBezTo>
                  <a:cubicBezTo>
                    <a:pt x="350" y="174"/>
                    <a:pt x="352" y="174"/>
                    <a:pt x="353" y="173"/>
                  </a:cubicBezTo>
                  <a:cubicBezTo>
                    <a:pt x="352" y="174"/>
                    <a:pt x="350" y="174"/>
                    <a:pt x="349" y="174"/>
                  </a:cubicBezTo>
                  <a:cubicBezTo>
                    <a:pt x="349" y="140"/>
                    <a:pt x="349" y="140"/>
                    <a:pt x="349" y="140"/>
                  </a:cubicBezTo>
                  <a:cubicBezTo>
                    <a:pt x="349" y="133"/>
                    <a:pt x="349" y="133"/>
                    <a:pt x="349" y="133"/>
                  </a:cubicBezTo>
                  <a:cubicBezTo>
                    <a:pt x="349" y="128"/>
                    <a:pt x="352" y="125"/>
                    <a:pt x="357" y="125"/>
                  </a:cubicBezTo>
                  <a:cubicBezTo>
                    <a:pt x="424" y="125"/>
                    <a:pt x="424" y="125"/>
                    <a:pt x="424" y="125"/>
                  </a:cubicBezTo>
                  <a:cubicBezTo>
                    <a:pt x="484" y="125"/>
                    <a:pt x="484" y="125"/>
                    <a:pt x="484" y="125"/>
                  </a:cubicBezTo>
                  <a:cubicBezTo>
                    <a:pt x="488" y="125"/>
                    <a:pt x="492" y="128"/>
                    <a:pt x="492" y="133"/>
                  </a:cubicBezTo>
                  <a:cubicBezTo>
                    <a:pt x="492" y="143"/>
                    <a:pt x="492" y="143"/>
                    <a:pt x="492" y="143"/>
                  </a:cubicBezTo>
                  <a:cubicBezTo>
                    <a:pt x="491" y="143"/>
                    <a:pt x="491" y="143"/>
                    <a:pt x="491" y="143"/>
                  </a:cubicBezTo>
                  <a:cubicBezTo>
                    <a:pt x="491" y="143"/>
                    <a:pt x="491" y="143"/>
                    <a:pt x="492" y="143"/>
                  </a:cubicBezTo>
                  <a:cubicBezTo>
                    <a:pt x="492" y="225"/>
                    <a:pt x="492" y="225"/>
                    <a:pt x="492" y="225"/>
                  </a:cubicBezTo>
                  <a:cubicBezTo>
                    <a:pt x="492" y="260"/>
                    <a:pt x="492" y="260"/>
                    <a:pt x="492" y="260"/>
                  </a:cubicBezTo>
                  <a:cubicBezTo>
                    <a:pt x="492" y="296"/>
                    <a:pt x="492" y="296"/>
                    <a:pt x="492" y="296"/>
                  </a:cubicBezTo>
                  <a:cubicBezTo>
                    <a:pt x="492" y="329"/>
                    <a:pt x="492" y="329"/>
                    <a:pt x="492" y="329"/>
                  </a:cubicBezTo>
                  <a:cubicBezTo>
                    <a:pt x="492" y="334"/>
                    <a:pt x="495" y="337"/>
                    <a:pt x="500" y="337"/>
                  </a:cubicBezTo>
                  <a:cubicBezTo>
                    <a:pt x="638" y="337"/>
                    <a:pt x="638" y="337"/>
                    <a:pt x="638" y="337"/>
                  </a:cubicBezTo>
                  <a:cubicBezTo>
                    <a:pt x="672" y="337"/>
                    <a:pt x="672" y="337"/>
                    <a:pt x="672" y="337"/>
                  </a:cubicBezTo>
                  <a:cubicBezTo>
                    <a:pt x="699" y="337"/>
                    <a:pt x="699" y="337"/>
                    <a:pt x="699" y="337"/>
                  </a:cubicBezTo>
                  <a:cubicBezTo>
                    <a:pt x="702" y="337"/>
                    <a:pt x="705" y="340"/>
                    <a:pt x="706" y="343"/>
                  </a:cubicBezTo>
                  <a:lnTo>
                    <a:pt x="706" y="4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>
                <a:solidFill>
                  <a:srgbClr val="2C2C2C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678366" y="3787414"/>
            <a:ext cx="422496" cy="536034"/>
            <a:chOff x="5135774" y="3586395"/>
            <a:chExt cx="348098" cy="441643"/>
          </a:xfrm>
          <a:solidFill>
            <a:schemeClr val="bg1"/>
          </a:solidFill>
        </p:grpSpPr>
        <p:sp>
          <p:nvSpPr>
            <p:cNvPr id="39" name="Freeform 9"/>
            <p:cNvSpPr>
              <a:spLocks noEditPoints="1"/>
            </p:cNvSpPr>
            <p:nvPr/>
          </p:nvSpPr>
          <p:spPr bwMode="auto">
            <a:xfrm>
              <a:off x="5135774" y="3586395"/>
              <a:ext cx="348098" cy="441643"/>
            </a:xfrm>
            <a:custGeom>
              <a:avLst/>
              <a:gdLst/>
              <a:ahLst/>
              <a:cxnLst>
                <a:cxn ang="0">
                  <a:pos x="1441" y="342"/>
                </a:cxn>
                <a:cxn ang="0">
                  <a:pos x="1107" y="237"/>
                </a:cxn>
                <a:cxn ang="0">
                  <a:pos x="913" y="79"/>
                </a:cxn>
                <a:cxn ang="0">
                  <a:pos x="746" y="9"/>
                </a:cxn>
                <a:cxn ang="0">
                  <a:pos x="745" y="9"/>
                </a:cxn>
                <a:cxn ang="0">
                  <a:pos x="579" y="79"/>
                </a:cxn>
                <a:cxn ang="0">
                  <a:pos x="384" y="237"/>
                </a:cxn>
                <a:cxn ang="0">
                  <a:pos x="51" y="342"/>
                </a:cxn>
                <a:cxn ang="0">
                  <a:pos x="171" y="1158"/>
                </a:cxn>
                <a:cxn ang="0">
                  <a:pos x="746" y="1699"/>
                </a:cxn>
                <a:cxn ang="0">
                  <a:pos x="1320" y="1158"/>
                </a:cxn>
                <a:cxn ang="0">
                  <a:pos x="1441" y="342"/>
                </a:cxn>
                <a:cxn ang="0">
                  <a:pos x="1234" y="1110"/>
                </a:cxn>
                <a:cxn ang="0">
                  <a:pos x="746" y="1570"/>
                </a:cxn>
                <a:cxn ang="0">
                  <a:pos x="257" y="1110"/>
                </a:cxn>
                <a:cxn ang="0">
                  <a:pos x="155" y="417"/>
                </a:cxn>
                <a:cxn ang="0">
                  <a:pos x="438" y="327"/>
                </a:cxn>
                <a:cxn ang="0">
                  <a:pos x="604" y="193"/>
                </a:cxn>
                <a:cxn ang="0">
                  <a:pos x="745" y="133"/>
                </a:cxn>
                <a:cxn ang="0">
                  <a:pos x="746" y="133"/>
                </a:cxn>
                <a:cxn ang="0">
                  <a:pos x="887" y="193"/>
                </a:cxn>
                <a:cxn ang="0">
                  <a:pos x="1053" y="327"/>
                </a:cxn>
                <a:cxn ang="0">
                  <a:pos x="1336" y="417"/>
                </a:cxn>
                <a:cxn ang="0">
                  <a:pos x="1234" y="1110"/>
                </a:cxn>
              </a:cxnLst>
              <a:rect l="0" t="0" r="r" b="b"/>
              <a:pathLst>
                <a:path w="1484" h="1699">
                  <a:moveTo>
                    <a:pt x="1441" y="342"/>
                  </a:moveTo>
                  <a:cubicBezTo>
                    <a:pt x="1459" y="325"/>
                    <a:pt x="1218" y="281"/>
                    <a:pt x="1107" y="237"/>
                  </a:cubicBezTo>
                  <a:cubicBezTo>
                    <a:pt x="996" y="193"/>
                    <a:pt x="1005" y="158"/>
                    <a:pt x="913" y="79"/>
                  </a:cubicBezTo>
                  <a:cubicBezTo>
                    <a:pt x="820" y="0"/>
                    <a:pt x="746" y="9"/>
                    <a:pt x="746" y="9"/>
                  </a:cubicBezTo>
                  <a:cubicBezTo>
                    <a:pt x="745" y="9"/>
                    <a:pt x="745" y="9"/>
                    <a:pt x="745" y="9"/>
                  </a:cubicBezTo>
                  <a:cubicBezTo>
                    <a:pt x="745" y="9"/>
                    <a:pt x="671" y="0"/>
                    <a:pt x="579" y="79"/>
                  </a:cubicBezTo>
                  <a:cubicBezTo>
                    <a:pt x="486" y="158"/>
                    <a:pt x="495" y="193"/>
                    <a:pt x="384" y="237"/>
                  </a:cubicBezTo>
                  <a:cubicBezTo>
                    <a:pt x="273" y="281"/>
                    <a:pt x="32" y="325"/>
                    <a:pt x="51" y="342"/>
                  </a:cubicBezTo>
                  <a:cubicBezTo>
                    <a:pt x="51" y="342"/>
                    <a:pt x="0" y="861"/>
                    <a:pt x="171" y="1158"/>
                  </a:cubicBezTo>
                  <a:cubicBezTo>
                    <a:pt x="452" y="1647"/>
                    <a:pt x="746" y="1699"/>
                    <a:pt x="746" y="1699"/>
                  </a:cubicBezTo>
                  <a:cubicBezTo>
                    <a:pt x="746" y="1699"/>
                    <a:pt x="1058" y="1641"/>
                    <a:pt x="1320" y="1158"/>
                  </a:cubicBezTo>
                  <a:cubicBezTo>
                    <a:pt x="1484" y="857"/>
                    <a:pt x="1441" y="342"/>
                    <a:pt x="1441" y="342"/>
                  </a:cubicBezTo>
                  <a:close/>
                  <a:moveTo>
                    <a:pt x="1234" y="1110"/>
                  </a:moveTo>
                  <a:cubicBezTo>
                    <a:pt x="1011" y="1520"/>
                    <a:pt x="746" y="1570"/>
                    <a:pt x="746" y="1570"/>
                  </a:cubicBezTo>
                  <a:cubicBezTo>
                    <a:pt x="746" y="1570"/>
                    <a:pt x="496" y="1526"/>
                    <a:pt x="257" y="1110"/>
                  </a:cubicBezTo>
                  <a:cubicBezTo>
                    <a:pt x="112" y="857"/>
                    <a:pt x="155" y="417"/>
                    <a:pt x="155" y="417"/>
                  </a:cubicBezTo>
                  <a:cubicBezTo>
                    <a:pt x="139" y="402"/>
                    <a:pt x="344" y="364"/>
                    <a:pt x="438" y="327"/>
                  </a:cubicBezTo>
                  <a:cubicBezTo>
                    <a:pt x="533" y="290"/>
                    <a:pt x="525" y="260"/>
                    <a:pt x="604" y="193"/>
                  </a:cubicBezTo>
                  <a:cubicBezTo>
                    <a:pt x="682" y="126"/>
                    <a:pt x="745" y="133"/>
                    <a:pt x="745" y="133"/>
                  </a:cubicBezTo>
                  <a:cubicBezTo>
                    <a:pt x="746" y="133"/>
                    <a:pt x="746" y="133"/>
                    <a:pt x="746" y="133"/>
                  </a:cubicBezTo>
                  <a:cubicBezTo>
                    <a:pt x="746" y="133"/>
                    <a:pt x="809" y="126"/>
                    <a:pt x="887" y="193"/>
                  </a:cubicBezTo>
                  <a:cubicBezTo>
                    <a:pt x="966" y="260"/>
                    <a:pt x="958" y="290"/>
                    <a:pt x="1053" y="327"/>
                  </a:cubicBezTo>
                  <a:cubicBezTo>
                    <a:pt x="1147" y="364"/>
                    <a:pt x="1352" y="402"/>
                    <a:pt x="1336" y="417"/>
                  </a:cubicBezTo>
                  <a:cubicBezTo>
                    <a:pt x="1336" y="417"/>
                    <a:pt x="1373" y="854"/>
                    <a:pt x="1234" y="111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90000"/>
                </a:lnSpc>
                <a:defRPr/>
              </a:pPr>
              <a:endParaRPr lang="en-US" dirty="0">
                <a:solidFill>
                  <a:schemeClr val="lt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0" name="Freeform 93"/>
            <p:cNvSpPr>
              <a:spLocks noEditPoints="1"/>
            </p:cNvSpPr>
            <p:nvPr/>
          </p:nvSpPr>
          <p:spPr bwMode="auto">
            <a:xfrm>
              <a:off x="5226564" y="3657600"/>
              <a:ext cx="166519" cy="229832"/>
            </a:xfrm>
            <a:custGeom>
              <a:avLst/>
              <a:gdLst/>
              <a:ahLst/>
              <a:cxnLst>
                <a:cxn ang="0">
                  <a:pos x="54" y="54"/>
                </a:cxn>
                <a:cxn ang="0">
                  <a:pos x="81" y="27"/>
                </a:cxn>
                <a:cxn ang="0">
                  <a:pos x="107" y="54"/>
                </a:cxn>
                <a:cxn ang="0">
                  <a:pos x="107" y="75"/>
                </a:cxn>
                <a:cxn ang="0">
                  <a:pos x="135" y="75"/>
                </a:cxn>
                <a:cxn ang="0">
                  <a:pos x="135" y="54"/>
                </a:cxn>
                <a:cxn ang="0">
                  <a:pos x="81" y="0"/>
                </a:cxn>
                <a:cxn ang="0">
                  <a:pos x="27" y="54"/>
                </a:cxn>
                <a:cxn ang="0">
                  <a:pos x="27" y="75"/>
                </a:cxn>
                <a:cxn ang="0">
                  <a:pos x="54" y="75"/>
                </a:cxn>
                <a:cxn ang="0">
                  <a:pos x="54" y="54"/>
                </a:cxn>
                <a:cxn ang="0">
                  <a:pos x="145" y="87"/>
                </a:cxn>
                <a:cxn ang="0">
                  <a:pos x="17" y="87"/>
                </a:cxn>
                <a:cxn ang="0">
                  <a:pos x="0" y="104"/>
                </a:cxn>
                <a:cxn ang="0">
                  <a:pos x="0" y="206"/>
                </a:cxn>
                <a:cxn ang="0">
                  <a:pos x="17" y="222"/>
                </a:cxn>
                <a:cxn ang="0">
                  <a:pos x="145" y="222"/>
                </a:cxn>
                <a:cxn ang="0">
                  <a:pos x="161" y="206"/>
                </a:cxn>
                <a:cxn ang="0">
                  <a:pos x="161" y="104"/>
                </a:cxn>
                <a:cxn ang="0">
                  <a:pos x="145" y="87"/>
                </a:cxn>
                <a:cxn ang="0">
                  <a:pos x="95" y="170"/>
                </a:cxn>
                <a:cxn ang="0">
                  <a:pos x="81" y="182"/>
                </a:cxn>
                <a:cxn ang="0">
                  <a:pos x="67" y="170"/>
                </a:cxn>
                <a:cxn ang="0">
                  <a:pos x="67" y="131"/>
                </a:cxn>
                <a:cxn ang="0">
                  <a:pos x="81" y="118"/>
                </a:cxn>
                <a:cxn ang="0">
                  <a:pos x="95" y="131"/>
                </a:cxn>
                <a:cxn ang="0">
                  <a:pos x="95" y="170"/>
                </a:cxn>
              </a:cxnLst>
              <a:rect l="0" t="0" r="r" b="b"/>
              <a:pathLst>
                <a:path w="161" h="222">
                  <a:moveTo>
                    <a:pt x="54" y="54"/>
                  </a:moveTo>
                  <a:cubicBezTo>
                    <a:pt x="54" y="39"/>
                    <a:pt x="66" y="27"/>
                    <a:pt x="81" y="27"/>
                  </a:cubicBezTo>
                  <a:cubicBezTo>
                    <a:pt x="95" y="27"/>
                    <a:pt x="107" y="39"/>
                    <a:pt x="107" y="54"/>
                  </a:cubicBezTo>
                  <a:cubicBezTo>
                    <a:pt x="107" y="75"/>
                    <a:pt x="107" y="75"/>
                    <a:pt x="107" y="75"/>
                  </a:cubicBezTo>
                  <a:cubicBezTo>
                    <a:pt x="135" y="75"/>
                    <a:pt x="135" y="75"/>
                    <a:pt x="135" y="75"/>
                  </a:cubicBezTo>
                  <a:cubicBezTo>
                    <a:pt x="135" y="54"/>
                    <a:pt x="135" y="54"/>
                    <a:pt x="135" y="54"/>
                  </a:cubicBezTo>
                  <a:cubicBezTo>
                    <a:pt x="135" y="24"/>
                    <a:pt x="111" y="0"/>
                    <a:pt x="81" y="0"/>
                  </a:cubicBezTo>
                  <a:cubicBezTo>
                    <a:pt x="51" y="0"/>
                    <a:pt x="27" y="24"/>
                    <a:pt x="27" y="54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54" y="75"/>
                    <a:pt x="54" y="75"/>
                    <a:pt x="54" y="75"/>
                  </a:cubicBezTo>
                  <a:lnTo>
                    <a:pt x="54" y="54"/>
                  </a:lnTo>
                  <a:close/>
                  <a:moveTo>
                    <a:pt x="145" y="87"/>
                  </a:moveTo>
                  <a:cubicBezTo>
                    <a:pt x="17" y="87"/>
                    <a:pt x="17" y="87"/>
                    <a:pt x="17" y="87"/>
                  </a:cubicBezTo>
                  <a:cubicBezTo>
                    <a:pt x="8" y="87"/>
                    <a:pt x="0" y="95"/>
                    <a:pt x="0" y="104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215"/>
                    <a:pt x="8" y="222"/>
                    <a:pt x="17" y="222"/>
                  </a:cubicBezTo>
                  <a:cubicBezTo>
                    <a:pt x="145" y="222"/>
                    <a:pt x="145" y="222"/>
                    <a:pt x="145" y="222"/>
                  </a:cubicBezTo>
                  <a:cubicBezTo>
                    <a:pt x="154" y="222"/>
                    <a:pt x="161" y="215"/>
                    <a:pt x="161" y="206"/>
                  </a:cubicBezTo>
                  <a:cubicBezTo>
                    <a:pt x="161" y="104"/>
                    <a:pt x="161" y="104"/>
                    <a:pt x="161" y="104"/>
                  </a:cubicBezTo>
                  <a:cubicBezTo>
                    <a:pt x="161" y="95"/>
                    <a:pt x="154" y="87"/>
                    <a:pt x="145" y="87"/>
                  </a:cubicBezTo>
                  <a:close/>
                  <a:moveTo>
                    <a:pt x="95" y="170"/>
                  </a:moveTo>
                  <a:cubicBezTo>
                    <a:pt x="95" y="177"/>
                    <a:pt x="88" y="182"/>
                    <a:pt x="81" y="182"/>
                  </a:cubicBezTo>
                  <a:cubicBezTo>
                    <a:pt x="73" y="182"/>
                    <a:pt x="67" y="177"/>
                    <a:pt x="67" y="170"/>
                  </a:cubicBezTo>
                  <a:cubicBezTo>
                    <a:pt x="67" y="131"/>
                    <a:pt x="67" y="131"/>
                    <a:pt x="67" y="131"/>
                  </a:cubicBezTo>
                  <a:cubicBezTo>
                    <a:pt x="67" y="124"/>
                    <a:pt x="73" y="118"/>
                    <a:pt x="81" y="118"/>
                  </a:cubicBezTo>
                  <a:cubicBezTo>
                    <a:pt x="88" y="118"/>
                    <a:pt x="95" y="124"/>
                    <a:pt x="95" y="131"/>
                  </a:cubicBezTo>
                  <a:lnTo>
                    <a:pt x="95" y="1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iscoSansTT Light"/>
                <a:cs typeface="CiscoSansTT Ligh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760389" y="3866338"/>
            <a:ext cx="516652" cy="411668"/>
            <a:chOff x="457200" y="4754563"/>
            <a:chExt cx="992188" cy="790575"/>
          </a:xfrm>
          <a:solidFill>
            <a:schemeClr val="bg1"/>
          </a:solidFill>
        </p:grpSpPr>
        <p:sp>
          <p:nvSpPr>
            <p:cNvPr id="42" name="Freeform 274"/>
            <p:cNvSpPr>
              <a:spLocks/>
            </p:cNvSpPr>
            <p:nvPr/>
          </p:nvSpPr>
          <p:spPr bwMode="auto">
            <a:xfrm>
              <a:off x="942975" y="4754563"/>
              <a:ext cx="506413" cy="704850"/>
            </a:xfrm>
            <a:custGeom>
              <a:avLst/>
              <a:gdLst>
                <a:gd name="T0" fmla="*/ 761 w 761"/>
                <a:gd name="T1" fmla="*/ 437 h 1056"/>
                <a:gd name="T2" fmla="*/ 761 w 761"/>
                <a:gd name="T3" fmla="*/ 68 h 1056"/>
                <a:gd name="T4" fmla="*/ 761 w 761"/>
                <a:gd name="T5" fmla="*/ 62 h 1056"/>
                <a:gd name="T6" fmla="*/ 744 w 761"/>
                <a:gd name="T7" fmla="*/ 27 h 1056"/>
                <a:gd name="T8" fmla="*/ 741 w 761"/>
                <a:gd name="T9" fmla="*/ 21 h 1056"/>
                <a:gd name="T10" fmla="*/ 740 w 761"/>
                <a:gd name="T11" fmla="*/ 21 h 1056"/>
                <a:gd name="T12" fmla="*/ 740 w 761"/>
                <a:gd name="T13" fmla="*/ 21 h 1056"/>
                <a:gd name="T14" fmla="*/ 732 w 761"/>
                <a:gd name="T15" fmla="*/ 15 h 1056"/>
                <a:gd name="T16" fmla="*/ 699 w 761"/>
                <a:gd name="T17" fmla="*/ 0 h 1056"/>
                <a:gd name="T18" fmla="*/ 693 w 761"/>
                <a:gd name="T19" fmla="*/ 0 h 1056"/>
                <a:gd name="T20" fmla="*/ 325 w 761"/>
                <a:gd name="T21" fmla="*/ 0 h 1056"/>
                <a:gd name="T22" fmla="*/ 312 w 761"/>
                <a:gd name="T23" fmla="*/ 0 h 1056"/>
                <a:gd name="T24" fmla="*/ 312 w 761"/>
                <a:gd name="T25" fmla="*/ 0 h 1056"/>
                <a:gd name="T26" fmla="*/ 65 w 761"/>
                <a:gd name="T27" fmla="*/ 0 h 1056"/>
                <a:gd name="T28" fmla="*/ 19 w 761"/>
                <a:gd name="T29" fmla="*/ 19 h 1056"/>
                <a:gd name="T30" fmla="*/ 0 w 761"/>
                <a:gd name="T31" fmla="*/ 65 h 1056"/>
                <a:gd name="T32" fmla="*/ 19 w 761"/>
                <a:gd name="T33" fmla="*/ 112 h 1056"/>
                <a:gd name="T34" fmla="*/ 136 w 761"/>
                <a:gd name="T35" fmla="*/ 229 h 1056"/>
                <a:gd name="T36" fmla="*/ 191 w 761"/>
                <a:gd name="T37" fmla="*/ 229 h 1056"/>
                <a:gd name="T38" fmla="*/ 198 w 761"/>
                <a:gd name="T39" fmla="*/ 217 h 1056"/>
                <a:gd name="T40" fmla="*/ 191 w 761"/>
                <a:gd name="T41" fmla="*/ 175 h 1056"/>
                <a:gd name="T42" fmla="*/ 93 w 761"/>
                <a:gd name="T43" fmla="*/ 77 h 1056"/>
                <a:gd name="T44" fmla="*/ 684 w 761"/>
                <a:gd name="T45" fmla="*/ 77 h 1056"/>
                <a:gd name="T46" fmla="*/ 684 w 761"/>
                <a:gd name="T47" fmla="*/ 437 h 1056"/>
                <a:gd name="T48" fmla="*/ 684 w 761"/>
                <a:gd name="T49" fmla="*/ 668 h 1056"/>
                <a:gd name="T50" fmla="*/ 586 w 761"/>
                <a:gd name="T51" fmla="*/ 570 h 1056"/>
                <a:gd name="T52" fmla="*/ 559 w 761"/>
                <a:gd name="T53" fmla="*/ 559 h 1056"/>
                <a:gd name="T54" fmla="*/ 532 w 761"/>
                <a:gd name="T55" fmla="*/ 570 h 1056"/>
                <a:gd name="T56" fmla="*/ 154 w 761"/>
                <a:gd name="T57" fmla="*/ 948 h 1056"/>
                <a:gd name="T58" fmla="*/ 115 w 761"/>
                <a:gd name="T59" fmla="*/ 987 h 1056"/>
                <a:gd name="T60" fmla="*/ 115 w 761"/>
                <a:gd name="T61" fmla="*/ 1041 h 1056"/>
                <a:gd name="T62" fmla="*/ 170 w 761"/>
                <a:gd name="T63" fmla="*/ 1041 h 1056"/>
                <a:gd name="T64" fmla="*/ 559 w 761"/>
                <a:gd name="T65" fmla="*/ 652 h 1056"/>
                <a:gd name="T66" fmla="*/ 649 w 761"/>
                <a:gd name="T67" fmla="*/ 742 h 1056"/>
                <a:gd name="T68" fmla="*/ 696 w 761"/>
                <a:gd name="T69" fmla="*/ 761 h 1056"/>
                <a:gd name="T70" fmla="*/ 742 w 761"/>
                <a:gd name="T71" fmla="*/ 742 h 1056"/>
                <a:gd name="T72" fmla="*/ 761 w 761"/>
                <a:gd name="T73" fmla="*/ 696 h 1056"/>
                <a:gd name="T74" fmla="*/ 761 w 761"/>
                <a:gd name="T75" fmla="*/ 449 h 1056"/>
                <a:gd name="T76" fmla="*/ 761 w 761"/>
                <a:gd name="T77" fmla="*/ 449 h 1056"/>
                <a:gd name="T78" fmla="*/ 761 w 761"/>
                <a:gd name="T79" fmla="*/ 4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1" h="1056">
                  <a:moveTo>
                    <a:pt x="761" y="437"/>
                  </a:moveTo>
                  <a:cubicBezTo>
                    <a:pt x="761" y="68"/>
                    <a:pt x="761" y="68"/>
                    <a:pt x="761" y="68"/>
                  </a:cubicBezTo>
                  <a:cubicBezTo>
                    <a:pt x="761" y="66"/>
                    <a:pt x="761" y="64"/>
                    <a:pt x="761" y="62"/>
                  </a:cubicBezTo>
                  <a:cubicBezTo>
                    <a:pt x="759" y="49"/>
                    <a:pt x="753" y="37"/>
                    <a:pt x="744" y="27"/>
                  </a:cubicBezTo>
                  <a:cubicBezTo>
                    <a:pt x="743" y="25"/>
                    <a:pt x="742" y="23"/>
                    <a:pt x="741" y="21"/>
                  </a:cubicBezTo>
                  <a:cubicBezTo>
                    <a:pt x="740" y="21"/>
                    <a:pt x="740" y="21"/>
                    <a:pt x="740" y="21"/>
                  </a:cubicBezTo>
                  <a:cubicBezTo>
                    <a:pt x="740" y="21"/>
                    <a:pt x="740" y="21"/>
                    <a:pt x="740" y="21"/>
                  </a:cubicBezTo>
                  <a:cubicBezTo>
                    <a:pt x="738" y="19"/>
                    <a:pt x="735" y="17"/>
                    <a:pt x="732" y="15"/>
                  </a:cubicBezTo>
                  <a:cubicBezTo>
                    <a:pt x="722" y="8"/>
                    <a:pt x="711" y="2"/>
                    <a:pt x="699" y="0"/>
                  </a:cubicBezTo>
                  <a:cubicBezTo>
                    <a:pt x="697" y="0"/>
                    <a:pt x="695" y="0"/>
                    <a:pt x="693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48" y="0"/>
                    <a:pt x="31" y="7"/>
                    <a:pt x="19" y="19"/>
                  </a:cubicBezTo>
                  <a:cubicBezTo>
                    <a:pt x="6" y="31"/>
                    <a:pt x="0" y="48"/>
                    <a:pt x="0" y="65"/>
                  </a:cubicBezTo>
                  <a:cubicBezTo>
                    <a:pt x="0" y="83"/>
                    <a:pt x="7" y="100"/>
                    <a:pt x="19" y="112"/>
                  </a:cubicBezTo>
                  <a:cubicBezTo>
                    <a:pt x="19" y="112"/>
                    <a:pt x="136" y="229"/>
                    <a:pt x="136" y="229"/>
                  </a:cubicBezTo>
                  <a:cubicBezTo>
                    <a:pt x="151" y="244"/>
                    <a:pt x="176" y="244"/>
                    <a:pt x="191" y="229"/>
                  </a:cubicBezTo>
                  <a:cubicBezTo>
                    <a:pt x="194" y="226"/>
                    <a:pt x="197" y="222"/>
                    <a:pt x="198" y="217"/>
                  </a:cubicBezTo>
                  <a:cubicBezTo>
                    <a:pt x="205" y="203"/>
                    <a:pt x="202" y="186"/>
                    <a:pt x="191" y="175"/>
                  </a:cubicBezTo>
                  <a:cubicBezTo>
                    <a:pt x="93" y="77"/>
                    <a:pt x="93" y="77"/>
                    <a:pt x="93" y="77"/>
                  </a:cubicBezTo>
                  <a:cubicBezTo>
                    <a:pt x="684" y="77"/>
                    <a:pt x="684" y="77"/>
                    <a:pt x="684" y="77"/>
                  </a:cubicBezTo>
                  <a:cubicBezTo>
                    <a:pt x="684" y="437"/>
                    <a:pt x="684" y="437"/>
                    <a:pt x="684" y="437"/>
                  </a:cubicBezTo>
                  <a:cubicBezTo>
                    <a:pt x="684" y="668"/>
                    <a:pt x="684" y="668"/>
                    <a:pt x="684" y="668"/>
                  </a:cubicBezTo>
                  <a:cubicBezTo>
                    <a:pt x="651" y="635"/>
                    <a:pt x="586" y="570"/>
                    <a:pt x="586" y="570"/>
                  </a:cubicBezTo>
                  <a:cubicBezTo>
                    <a:pt x="579" y="563"/>
                    <a:pt x="569" y="559"/>
                    <a:pt x="559" y="559"/>
                  </a:cubicBezTo>
                  <a:cubicBezTo>
                    <a:pt x="549" y="559"/>
                    <a:pt x="539" y="563"/>
                    <a:pt x="532" y="570"/>
                  </a:cubicBezTo>
                  <a:cubicBezTo>
                    <a:pt x="154" y="948"/>
                    <a:pt x="154" y="948"/>
                    <a:pt x="154" y="948"/>
                  </a:cubicBezTo>
                  <a:cubicBezTo>
                    <a:pt x="115" y="987"/>
                    <a:pt x="115" y="987"/>
                    <a:pt x="115" y="987"/>
                  </a:cubicBezTo>
                  <a:cubicBezTo>
                    <a:pt x="100" y="1002"/>
                    <a:pt x="100" y="1026"/>
                    <a:pt x="115" y="1041"/>
                  </a:cubicBezTo>
                  <a:cubicBezTo>
                    <a:pt x="130" y="1056"/>
                    <a:pt x="155" y="1056"/>
                    <a:pt x="170" y="1041"/>
                  </a:cubicBezTo>
                  <a:cubicBezTo>
                    <a:pt x="559" y="652"/>
                    <a:pt x="559" y="652"/>
                    <a:pt x="559" y="652"/>
                  </a:cubicBezTo>
                  <a:cubicBezTo>
                    <a:pt x="649" y="742"/>
                    <a:pt x="649" y="742"/>
                    <a:pt x="649" y="742"/>
                  </a:cubicBezTo>
                  <a:cubicBezTo>
                    <a:pt x="662" y="755"/>
                    <a:pt x="678" y="761"/>
                    <a:pt x="696" y="761"/>
                  </a:cubicBezTo>
                  <a:cubicBezTo>
                    <a:pt x="713" y="761"/>
                    <a:pt x="730" y="755"/>
                    <a:pt x="742" y="742"/>
                  </a:cubicBezTo>
                  <a:cubicBezTo>
                    <a:pt x="754" y="730"/>
                    <a:pt x="761" y="713"/>
                    <a:pt x="761" y="696"/>
                  </a:cubicBezTo>
                  <a:cubicBezTo>
                    <a:pt x="761" y="449"/>
                    <a:pt x="761" y="449"/>
                    <a:pt x="761" y="449"/>
                  </a:cubicBezTo>
                  <a:cubicBezTo>
                    <a:pt x="761" y="449"/>
                    <a:pt x="761" y="449"/>
                    <a:pt x="761" y="449"/>
                  </a:cubicBezTo>
                  <a:lnTo>
                    <a:pt x="761" y="4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3" name="Freeform 275"/>
            <p:cNvSpPr>
              <a:spLocks/>
            </p:cNvSpPr>
            <p:nvPr/>
          </p:nvSpPr>
          <p:spPr bwMode="auto">
            <a:xfrm>
              <a:off x="457200" y="4887913"/>
              <a:ext cx="638175" cy="657225"/>
            </a:xfrm>
            <a:custGeom>
              <a:avLst/>
              <a:gdLst>
                <a:gd name="T0" fmla="*/ 953 w 959"/>
                <a:gd name="T1" fmla="*/ 346 h 986"/>
                <a:gd name="T2" fmla="*/ 932 w 959"/>
                <a:gd name="T3" fmla="*/ 308 h 986"/>
                <a:gd name="T4" fmla="*/ 805 w 959"/>
                <a:gd name="T5" fmla="*/ 181 h 986"/>
                <a:gd name="T6" fmla="*/ 655 w 959"/>
                <a:gd name="T7" fmla="*/ 32 h 986"/>
                <a:gd name="T8" fmla="*/ 539 w 959"/>
                <a:gd name="T9" fmla="*/ 32 h 986"/>
                <a:gd name="T10" fmla="*/ 171 w 959"/>
                <a:gd name="T11" fmla="*/ 399 h 986"/>
                <a:gd name="T12" fmla="*/ 48 w 959"/>
                <a:gd name="T13" fmla="*/ 276 h 986"/>
                <a:gd name="T14" fmla="*/ 8 w 959"/>
                <a:gd name="T15" fmla="*/ 276 h 986"/>
                <a:gd name="T16" fmla="*/ 0 w 959"/>
                <a:gd name="T17" fmla="*/ 296 h 986"/>
                <a:gd name="T18" fmla="*/ 0 w 959"/>
                <a:gd name="T19" fmla="*/ 955 h 986"/>
                <a:gd name="T20" fmla="*/ 10 w 959"/>
                <a:gd name="T21" fmla="*/ 976 h 986"/>
                <a:gd name="T22" fmla="*/ 31 w 959"/>
                <a:gd name="T23" fmla="*/ 986 h 986"/>
                <a:gd name="T24" fmla="*/ 690 w 959"/>
                <a:gd name="T25" fmla="*/ 986 h 986"/>
                <a:gd name="T26" fmla="*/ 710 w 959"/>
                <a:gd name="T27" fmla="*/ 977 h 986"/>
                <a:gd name="T28" fmla="*/ 710 w 959"/>
                <a:gd name="T29" fmla="*/ 937 h 986"/>
                <a:gd name="T30" fmla="*/ 710 w 959"/>
                <a:gd name="T31" fmla="*/ 937 h 986"/>
                <a:gd name="T32" fmla="*/ 564 w 959"/>
                <a:gd name="T33" fmla="*/ 792 h 986"/>
                <a:gd name="T34" fmla="*/ 932 w 959"/>
                <a:gd name="T35" fmla="*/ 425 h 986"/>
                <a:gd name="T36" fmla="*/ 941 w 959"/>
                <a:gd name="T37" fmla="*/ 413 h 986"/>
                <a:gd name="T38" fmla="*/ 953 w 959"/>
                <a:gd name="T39" fmla="*/ 346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9" h="986">
                  <a:moveTo>
                    <a:pt x="953" y="346"/>
                  </a:moveTo>
                  <a:cubicBezTo>
                    <a:pt x="950" y="332"/>
                    <a:pt x="943" y="319"/>
                    <a:pt x="932" y="308"/>
                  </a:cubicBezTo>
                  <a:cubicBezTo>
                    <a:pt x="805" y="181"/>
                    <a:pt x="805" y="181"/>
                    <a:pt x="805" y="181"/>
                  </a:cubicBezTo>
                  <a:cubicBezTo>
                    <a:pt x="655" y="32"/>
                    <a:pt x="655" y="32"/>
                    <a:pt x="655" y="32"/>
                  </a:cubicBezTo>
                  <a:cubicBezTo>
                    <a:pt x="623" y="0"/>
                    <a:pt x="571" y="0"/>
                    <a:pt x="539" y="32"/>
                  </a:cubicBezTo>
                  <a:cubicBezTo>
                    <a:pt x="171" y="399"/>
                    <a:pt x="171" y="399"/>
                    <a:pt x="171" y="399"/>
                  </a:cubicBezTo>
                  <a:cubicBezTo>
                    <a:pt x="48" y="276"/>
                    <a:pt x="48" y="276"/>
                    <a:pt x="48" y="276"/>
                  </a:cubicBezTo>
                  <a:cubicBezTo>
                    <a:pt x="37" y="265"/>
                    <a:pt x="19" y="265"/>
                    <a:pt x="8" y="276"/>
                  </a:cubicBezTo>
                  <a:cubicBezTo>
                    <a:pt x="3" y="282"/>
                    <a:pt x="0" y="289"/>
                    <a:pt x="0" y="296"/>
                  </a:cubicBezTo>
                  <a:cubicBezTo>
                    <a:pt x="0" y="955"/>
                    <a:pt x="0" y="955"/>
                    <a:pt x="0" y="955"/>
                  </a:cubicBezTo>
                  <a:cubicBezTo>
                    <a:pt x="1" y="963"/>
                    <a:pt x="4" y="970"/>
                    <a:pt x="10" y="976"/>
                  </a:cubicBezTo>
                  <a:cubicBezTo>
                    <a:pt x="16" y="981"/>
                    <a:pt x="23" y="985"/>
                    <a:pt x="31" y="986"/>
                  </a:cubicBezTo>
                  <a:cubicBezTo>
                    <a:pt x="690" y="986"/>
                    <a:pt x="690" y="986"/>
                    <a:pt x="690" y="986"/>
                  </a:cubicBezTo>
                  <a:cubicBezTo>
                    <a:pt x="697" y="986"/>
                    <a:pt x="704" y="983"/>
                    <a:pt x="710" y="977"/>
                  </a:cubicBezTo>
                  <a:cubicBezTo>
                    <a:pt x="721" y="966"/>
                    <a:pt x="721" y="948"/>
                    <a:pt x="710" y="937"/>
                  </a:cubicBezTo>
                  <a:cubicBezTo>
                    <a:pt x="710" y="937"/>
                    <a:pt x="710" y="937"/>
                    <a:pt x="710" y="937"/>
                  </a:cubicBezTo>
                  <a:cubicBezTo>
                    <a:pt x="564" y="792"/>
                    <a:pt x="564" y="792"/>
                    <a:pt x="564" y="792"/>
                  </a:cubicBezTo>
                  <a:cubicBezTo>
                    <a:pt x="932" y="425"/>
                    <a:pt x="932" y="425"/>
                    <a:pt x="932" y="425"/>
                  </a:cubicBezTo>
                  <a:cubicBezTo>
                    <a:pt x="935" y="421"/>
                    <a:pt x="939" y="417"/>
                    <a:pt x="941" y="413"/>
                  </a:cubicBezTo>
                  <a:cubicBezTo>
                    <a:pt x="955" y="393"/>
                    <a:pt x="959" y="369"/>
                    <a:pt x="953" y="3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771678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Intelligent WAN</a:t>
            </a:r>
            <a:endParaRPr lang="en-AU" dirty="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642470" y="804979"/>
            <a:ext cx="7860648" cy="4129959"/>
            <a:chOff x="-282" y="-283"/>
            <a:chExt cx="6325" cy="3804"/>
          </a:xfrm>
          <a:solidFill>
            <a:schemeClr val="bg1">
              <a:lumMod val="95000"/>
            </a:schemeClr>
          </a:solidFill>
        </p:grpSpPr>
        <p:grpSp>
          <p:nvGrpSpPr>
            <p:cNvPr id="4" name="Group 206"/>
            <p:cNvGrpSpPr>
              <a:grpSpLocks/>
            </p:cNvGrpSpPr>
            <p:nvPr/>
          </p:nvGrpSpPr>
          <p:grpSpPr bwMode="auto">
            <a:xfrm>
              <a:off x="136" y="-283"/>
              <a:ext cx="5709" cy="3534"/>
              <a:chOff x="136" y="-283"/>
              <a:chExt cx="5709" cy="3534"/>
            </a:xfrm>
            <a:grpFill/>
          </p:grpSpPr>
          <p:sp>
            <p:nvSpPr>
              <p:cNvPr id="461" name="Freeform 6"/>
              <p:cNvSpPr>
                <a:spLocks/>
              </p:cNvSpPr>
              <p:nvPr/>
            </p:nvSpPr>
            <p:spPr bwMode="auto">
              <a:xfrm>
                <a:off x="1229" y="442"/>
                <a:ext cx="50" cy="69"/>
              </a:xfrm>
              <a:custGeom>
                <a:avLst/>
                <a:gdLst>
                  <a:gd name="T0" fmla="*/ 12 w 50"/>
                  <a:gd name="T1" fmla="*/ 55 h 69"/>
                  <a:gd name="T2" fmla="*/ 15 w 50"/>
                  <a:gd name="T3" fmla="*/ 52 h 69"/>
                  <a:gd name="T4" fmla="*/ 17 w 50"/>
                  <a:gd name="T5" fmla="*/ 55 h 69"/>
                  <a:gd name="T6" fmla="*/ 19 w 50"/>
                  <a:gd name="T7" fmla="*/ 59 h 69"/>
                  <a:gd name="T8" fmla="*/ 19 w 50"/>
                  <a:gd name="T9" fmla="*/ 57 h 69"/>
                  <a:gd name="T10" fmla="*/ 22 w 50"/>
                  <a:gd name="T11" fmla="*/ 57 h 69"/>
                  <a:gd name="T12" fmla="*/ 24 w 50"/>
                  <a:gd name="T13" fmla="*/ 62 h 69"/>
                  <a:gd name="T14" fmla="*/ 29 w 50"/>
                  <a:gd name="T15" fmla="*/ 67 h 69"/>
                  <a:gd name="T16" fmla="*/ 36 w 50"/>
                  <a:gd name="T17" fmla="*/ 69 h 69"/>
                  <a:gd name="T18" fmla="*/ 43 w 50"/>
                  <a:gd name="T19" fmla="*/ 69 h 69"/>
                  <a:gd name="T20" fmla="*/ 50 w 50"/>
                  <a:gd name="T21" fmla="*/ 67 h 69"/>
                  <a:gd name="T22" fmla="*/ 50 w 50"/>
                  <a:gd name="T23" fmla="*/ 33 h 69"/>
                  <a:gd name="T24" fmla="*/ 45 w 50"/>
                  <a:gd name="T25" fmla="*/ 24 h 69"/>
                  <a:gd name="T26" fmla="*/ 45 w 50"/>
                  <a:gd name="T27" fmla="*/ 19 h 69"/>
                  <a:gd name="T28" fmla="*/ 43 w 50"/>
                  <a:gd name="T29" fmla="*/ 17 h 69"/>
                  <a:gd name="T30" fmla="*/ 38 w 50"/>
                  <a:gd name="T31" fmla="*/ 15 h 69"/>
                  <a:gd name="T32" fmla="*/ 36 w 50"/>
                  <a:gd name="T33" fmla="*/ 10 h 69"/>
                  <a:gd name="T34" fmla="*/ 26 w 50"/>
                  <a:gd name="T35" fmla="*/ 3 h 69"/>
                  <a:gd name="T36" fmla="*/ 24 w 50"/>
                  <a:gd name="T37" fmla="*/ 0 h 69"/>
                  <a:gd name="T38" fmla="*/ 15 w 50"/>
                  <a:gd name="T39" fmla="*/ 7 h 69"/>
                  <a:gd name="T40" fmla="*/ 10 w 50"/>
                  <a:gd name="T41" fmla="*/ 15 h 69"/>
                  <a:gd name="T42" fmla="*/ 8 w 50"/>
                  <a:gd name="T43" fmla="*/ 17 h 69"/>
                  <a:gd name="T44" fmla="*/ 15 w 50"/>
                  <a:gd name="T45" fmla="*/ 15 h 69"/>
                  <a:gd name="T46" fmla="*/ 12 w 50"/>
                  <a:gd name="T47" fmla="*/ 19 h 69"/>
                  <a:gd name="T48" fmla="*/ 10 w 50"/>
                  <a:gd name="T49" fmla="*/ 19 h 69"/>
                  <a:gd name="T50" fmla="*/ 12 w 50"/>
                  <a:gd name="T51" fmla="*/ 22 h 69"/>
                  <a:gd name="T52" fmla="*/ 3 w 50"/>
                  <a:gd name="T53" fmla="*/ 29 h 69"/>
                  <a:gd name="T54" fmla="*/ 3 w 50"/>
                  <a:gd name="T55" fmla="*/ 31 h 69"/>
                  <a:gd name="T56" fmla="*/ 0 w 50"/>
                  <a:gd name="T57" fmla="*/ 33 h 69"/>
                  <a:gd name="T58" fmla="*/ 5 w 50"/>
                  <a:gd name="T59" fmla="*/ 43 h 69"/>
                  <a:gd name="T60" fmla="*/ 8 w 50"/>
                  <a:gd name="T61" fmla="*/ 48 h 69"/>
                  <a:gd name="T62" fmla="*/ 10 w 50"/>
                  <a:gd name="T63" fmla="*/ 45 h 69"/>
                  <a:gd name="T64" fmla="*/ 10 w 50"/>
                  <a:gd name="T65" fmla="*/ 4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0" h="69">
                    <a:moveTo>
                      <a:pt x="10" y="48"/>
                    </a:moveTo>
                    <a:lnTo>
                      <a:pt x="12" y="55"/>
                    </a:lnTo>
                    <a:lnTo>
                      <a:pt x="15" y="55"/>
                    </a:lnTo>
                    <a:lnTo>
                      <a:pt x="15" y="52"/>
                    </a:lnTo>
                    <a:lnTo>
                      <a:pt x="17" y="55"/>
                    </a:lnTo>
                    <a:lnTo>
                      <a:pt x="17" y="55"/>
                    </a:lnTo>
                    <a:lnTo>
                      <a:pt x="17" y="57"/>
                    </a:lnTo>
                    <a:lnTo>
                      <a:pt x="19" y="59"/>
                    </a:lnTo>
                    <a:lnTo>
                      <a:pt x="19" y="59"/>
                    </a:lnTo>
                    <a:lnTo>
                      <a:pt x="19" y="57"/>
                    </a:lnTo>
                    <a:lnTo>
                      <a:pt x="19" y="55"/>
                    </a:lnTo>
                    <a:lnTo>
                      <a:pt x="22" y="57"/>
                    </a:lnTo>
                    <a:lnTo>
                      <a:pt x="24" y="59"/>
                    </a:lnTo>
                    <a:lnTo>
                      <a:pt x="24" y="62"/>
                    </a:lnTo>
                    <a:lnTo>
                      <a:pt x="29" y="64"/>
                    </a:lnTo>
                    <a:lnTo>
                      <a:pt x="29" y="67"/>
                    </a:lnTo>
                    <a:lnTo>
                      <a:pt x="31" y="69"/>
                    </a:lnTo>
                    <a:lnTo>
                      <a:pt x="36" y="69"/>
                    </a:lnTo>
                    <a:lnTo>
                      <a:pt x="38" y="69"/>
                    </a:lnTo>
                    <a:lnTo>
                      <a:pt x="43" y="69"/>
                    </a:lnTo>
                    <a:lnTo>
                      <a:pt x="48" y="69"/>
                    </a:lnTo>
                    <a:lnTo>
                      <a:pt x="50" y="67"/>
                    </a:lnTo>
                    <a:lnTo>
                      <a:pt x="50" y="64"/>
                    </a:lnTo>
                    <a:lnTo>
                      <a:pt x="50" y="33"/>
                    </a:lnTo>
                    <a:lnTo>
                      <a:pt x="50" y="31"/>
                    </a:lnTo>
                    <a:lnTo>
                      <a:pt x="45" y="24"/>
                    </a:lnTo>
                    <a:lnTo>
                      <a:pt x="45" y="24"/>
                    </a:lnTo>
                    <a:lnTo>
                      <a:pt x="45" y="19"/>
                    </a:lnTo>
                    <a:lnTo>
                      <a:pt x="41" y="24"/>
                    </a:lnTo>
                    <a:lnTo>
                      <a:pt x="43" y="17"/>
                    </a:lnTo>
                    <a:lnTo>
                      <a:pt x="41" y="15"/>
                    </a:lnTo>
                    <a:lnTo>
                      <a:pt x="38" y="15"/>
                    </a:lnTo>
                    <a:lnTo>
                      <a:pt x="38" y="12"/>
                    </a:lnTo>
                    <a:lnTo>
                      <a:pt x="36" y="10"/>
                    </a:lnTo>
                    <a:lnTo>
                      <a:pt x="34" y="7"/>
                    </a:lnTo>
                    <a:lnTo>
                      <a:pt x="26" y="3"/>
                    </a:lnTo>
                    <a:lnTo>
                      <a:pt x="26" y="3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5" y="7"/>
                    </a:lnTo>
                    <a:lnTo>
                      <a:pt x="15" y="15"/>
                    </a:lnTo>
                    <a:lnTo>
                      <a:pt x="10" y="15"/>
                    </a:lnTo>
                    <a:lnTo>
                      <a:pt x="8" y="15"/>
                    </a:lnTo>
                    <a:lnTo>
                      <a:pt x="8" y="17"/>
                    </a:lnTo>
                    <a:lnTo>
                      <a:pt x="10" y="15"/>
                    </a:lnTo>
                    <a:lnTo>
                      <a:pt x="15" y="15"/>
                    </a:lnTo>
                    <a:lnTo>
                      <a:pt x="15" y="19"/>
                    </a:lnTo>
                    <a:lnTo>
                      <a:pt x="12" y="19"/>
                    </a:lnTo>
                    <a:lnTo>
                      <a:pt x="10" y="17"/>
                    </a:lnTo>
                    <a:lnTo>
                      <a:pt x="10" y="19"/>
                    </a:lnTo>
                    <a:lnTo>
                      <a:pt x="10" y="22"/>
                    </a:lnTo>
                    <a:lnTo>
                      <a:pt x="12" y="22"/>
                    </a:lnTo>
                    <a:lnTo>
                      <a:pt x="12" y="24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3" y="31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3" y="43"/>
                    </a:lnTo>
                    <a:lnTo>
                      <a:pt x="5" y="43"/>
                    </a:lnTo>
                    <a:lnTo>
                      <a:pt x="5" y="48"/>
                    </a:lnTo>
                    <a:lnTo>
                      <a:pt x="8" y="48"/>
                    </a:lnTo>
                    <a:lnTo>
                      <a:pt x="10" y="41"/>
                    </a:lnTo>
                    <a:lnTo>
                      <a:pt x="10" y="45"/>
                    </a:lnTo>
                    <a:lnTo>
                      <a:pt x="10" y="43"/>
                    </a:lnTo>
                    <a:lnTo>
                      <a:pt x="10" y="45"/>
                    </a:lnTo>
                    <a:lnTo>
                      <a:pt x="10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2" name="Freeform 7"/>
              <p:cNvSpPr>
                <a:spLocks/>
              </p:cNvSpPr>
              <p:nvPr/>
            </p:nvSpPr>
            <p:spPr bwMode="auto">
              <a:xfrm>
                <a:off x="920" y="270"/>
                <a:ext cx="24" cy="28"/>
              </a:xfrm>
              <a:custGeom>
                <a:avLst/>
                <a:gdLst>
                  <a:gd name="T0" fmla="*/ 5 w 24"/>
                  <a:gd name="T1" fmla="*/ 16 h 28"/>
                  <a:gd name="T2" fmla="*/ 7 w 24"/>
                  <a:gd name="T3" fmla="*/ 14 h 28"/>
                  <a:gd name="T4" fmla="*/ 9 w 24"/>
                  <a:gd name="T5" fmla="*/ 24 h 28"/>
                  <a:gd name="T6" fmla="*/ 14 w 24"/>
                  <a:gd name="T7" fmla="*/ 28 h 28"/>
                  <a:gd name="T8" fmla="*/ 24 w 24"/>
                  <a:gd name="T9" fmla="*/ 24 h 28"/>
                  <a:gd name="T10" fmla="*/ 24 w 24"/>
                  <a:gd name="T11" fmla="*/ 21 h 28"/>
                  <a:gd name="T12" fmla="*/ 24 w 24"/>
                  <a:gd name="T13" fmla="*/ 16 h 28"/>
                  <a:gd name="T14" fmla="*/ 14 w 24"/>
                  <a:gd name="T15" fmla="*/ 7 h 28"/>
                  <a:gd name="T16" fmla="*/ 12 w 24"/>
                  <a:gd name="T17" fmla="*/ 2 h 28"/>
                  <a:gd name="T18" fmla="*/ 12 w 24"/>
                  <a:gd name="T19" fmla="*/ 2 h 28"/>
                  <a:gd name="T20" fmla="*/ 12 w 24"/>
                  <a:gd name="T21" fmla="*/ 0 h 28"/>
                  <a:gd name="T22" fmla="*/ 7 w 24"/>
                  <a:gd name="T23" fmla="*/ 2 h 28"/>
                  <a:gd name="T24" fmla="*/ 7 w 24"/>
                  <a:gd name="T25" fmla="*/ 5 h 28"/>
                  <a:gd name="T26" fmla="*/ 7 w 24"/>
                  <a:gd name="T27" fmla="*/ 7 h 28"/>
                  <a:gd name="T28" fmla="*/ 5 w 24"/>
                  <a:gd name="T29" fmla="*/ 7 h 28"/>
                  <a:gd name="T30" fmla="*/ 2 w 24"/>
                  <a:gd name="T31" fmla="*/ 7 h 28"/>
                  <a:gd name="T32" fmla="*/ 0 w 24"/>
                  <a:gd name="T33" fmla="*/ 9 h 28"/>
                  <a:gd name="T34" fmla="*/ 2 w 24"/>
                  <a:gd name="T35" fmla="*/ 12 h 28"/>
                  <a:gd name="T36" fmla="*/ 5 w 24"/>
                  <a:gd name="T37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4" h="28">
                    <a:moveTo>
                      <a:pt x="5" y="16"/>
                    </a:moveTo>
                    <a:lnTo>
                      <a:pt x="7" y="14"/>
                    </a:lnTo>
                    <a:lnTo>
                      <a:pt x="9" y="24"/>
                    </a:lnTo>
                    <a:lnTo>
                      <a:pt x="14" y="28"/>
                    </a:lnTo>
                    <a:lnTo>
                      <a:pt x="24" y="24"/>
                    </a:lnTo>
                    <a:lnTo>
                      <a:pt x="24" y="21"/>
                    </a:lnTo>
                    <a:lnTo>
                      <a:pt x="24" y="16"/>
                    </a:lnTo>
                    <a:lnTo>
                      <a:pt x="14" y="7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2" y="12"/>
                    </a:lnTo>
                    <a:lnTo>
                      <a:pt x="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3" name="Freeform 8"/>
              <p:cNvSpPr>
                <a:spLocks/>
              </p:cNvSpPr>
              <p:nvPr/>
            </p:nvSpPr>
            <p:spPr bwMode="auto">
              <a:xfrm>
                <a:off x="1095" y="374"/>
                <a:ext cx="26" cy="26"/>
              </a:xfrm>
              <a:custGeom>
                <a:avLst/>
                <a:gdLst>
                  <a:gd name="T0" fmla="*/ 12 w 26"/>
                  <a:gd name="T1" fmla="*/ 0 h 26"/>
                  <a:gd name="T2" fmla="*/ 7 w 26"/>
                  <a:gd name="T3" fmla="*/ 0 h 26"/>
                  <a:gd name="T4" fmla="*/ 2 w 26"/>
                  <a:gd name="T5" fmla="*/ 2 h 26"/>
                  <a:gd name="T6" fmla="*/ 0 w 26"/>
                  <a:gd name="T7" fmla="*/ 7 h 26"/>
                  <a:gd name="T8" fmla="*/ 0 w 26"/>
                  <a:gd name="T9" fmla="*/ 7 h 26"/>
                  <a:gd name="T10" fmla="*/ 2 w 26"/>
                  <a:gd name="T11" fmla="*/ 9 h 26"/>
                  <a:gd name="T12" fmla="*/ 2 w 26"/>
                  <a:gd name="T13" fmla="*/ 12 h 26"/>
                  <a:gd name="T14" fmla="*/ 2 w 26"/>
                  <a:gd name="T15" fmla="*/ 12 h 26"/>
                  <a:gd name="T16" fmla="*/ 5 w 26"/>
                  <a:gd name="T17" fmla="*/ 9 h 26"/>
                  <a:gd name="T18" fmla="*/ 5 w 26"/>
                  <a:gd name="T19" fmla="*/ 16 h 26"/>
                  <a:gd name="T20" fmla="*/ 5 w 26"/>
                  <a:gd name="T21" fmla="*/ 16 h 26"/>
                  <a:gd name="T22" fmla="*/ 7 w 26"/>
                  <a:gd name="T23" fmla="*/ 24 h 26"/>
                  <a:gd name="T24" fmla="*/ 16 w 26"/>
                  <a:gd name="T25" fmla="*/ 26 h 26"/>
                  <a:gd name="T26" fmla="*/ 26 w 26"/>
                  <a:gd name="T27" fmla="*/ 21 h 26"/>
                  <a:gd name="T28" fmla="*/ 26 w 26"/>
                  <a:gd name="T29" fmla="*/ 19 h 26"/>
                  <a:gd name="T30" fmla="*/ 23 w 26"/>
                  <a:gd name="T31" fmla="*/ 12 h 26"/>
                  <a:gd name="T32" fmla="*/ 19 w 26"/>
                  <a:gd name="T33" fmla="*/ 9 h 26"/>
                  <a:gd name="T34" fmla="*/ 19 w 26"/>
                  <a:gd name="T35" fmla="*/ 7 h 26"/>
                  <a:gd name="T36" fmla="*/ 14 w 26"/>
                  <a:gd name="T37" fmla="*/ 2 h 26"/>
                  <a:gd name="T38" fmla="*/ 12 w 26"/>
                  <a:gd name="T39" fmla="*/ 5 h 26"/>
                  <a:gd name="T40" fmla="*/ 12 w 26"/>
                  <a:gd name="T41" fmla="*/ 5 h 26"/>
                  <a:gd name="T42" fmla="*/ 12 w 26"/>
                  <a:gd name="T43" fmla="*/ 2 h 26"/>
                  <a:gd name="T44" fmla="*/ 12 w 26"/>
                  <a:gd name="T4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6" h="26">
                    <a:moveTo>
                      <a:pt x="12" y="0"/>
                    </a:moveTo>
                    <a:lnTo>
                      <a:pt x="7" y="0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5" y="9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7" y="24"/>
                    </a:lnTo>
                    <a:lnTo>
                      <a:pt x="16" y="26"/>
                    </a:lnTo>
                    <a:lnTo>
                      <a:pt x="26" y="21"/>
                    </a:lnTo>
                    <a:lnTo>
                      <a:pt x="26" y="19"/>
                    </a:lnTo>
                    <a:lnTo>
                      <a:pt x="23" y="12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4" y="2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4" name="Rectangle 9"/>
              <p:cNvSpPr>
                <a:spLocks noChangeArrowheads="1"/>
              </p:cNvSpPr>
              <p:nvPr/>
            </p:nvSpPr>
            <p:spPr bwMode="auto">
              <a:xfrm>
                <a:off x="1255" y="442"/>
                <a:ext cx="1" cy="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5" name="Freeform 10"/>
              <p:cNvSpPr>
                <a:spLocks/>
              </p:cNvSpPr>
              <p:nvPr/>
            </p:nvSpPr>
            <p:spPr bwMode="auto">
              <a:xfrm>
                <a:off x="1272" y="-283"/>
                <a:ext cx="569" cy="695"/>
              </a:xfrm>
              <a:custGeom>
                <a:avLst/>
                <a:gdLst>
                  <a:gd name="T0" fmla="*/ 39 w 241"/>
                  <a:gd name="T1" fmla="*/ 65 h 294"/>
                  <a:gd name="T2" fmla="*/ 39 w 241"/>
                  <a:gd name="T3" fmla="*/ 91 h 294"/>
                  <a:gd name="T4" fmla="*/ 77 w 241"/>
                  <a:gd name="T5" fmla="*/ 121 h 294"/>
                  <a:gd name="T6" fmla="*/ 105 w 241"/>
                  <a:gd name="T7" fmla="*/ 147 h 294"/>
                  <a:gd name="T8" fmla="*/ 54 w 241"/>
                  <a:gd name="T9" fmla="*/ 162 h 294"/>
                  <a:gd name="T10" fmla="*/ 57 w 241"/>
                  <a:gd name="T11" fmla="*/ 173 h 294"/>
                  <a:gd name="T12" fmla="*/ 69 w 241"/>
                  <a:gd name="T13" fmla="*/ 195 h 294"/>
                  <a:gd name="T14" fmla="*/ 66 w 241"/>
                  <a:gd name="T15" fmla="*/ 196 h 294"/>
                  <a:gd name="T16" fmla="*/ 84 w 241"/>
                  <a:gd name="T17" fmla="*/ 204 h 294"/>
                  <a:gd name="T18" fmla="*/ 83 w 241"/>
                  <a:gd name="T19" fmla="*/ 207 h 294"/>
                  <a:gd name="T20" fmla="*/ 82 w 241"/>
                  <a:gd name="T21" fmla="*/ 217 h 294"/>
                  <a:gd name="T22" fmla="*/ 59 w 241"/>
                  <a:gd name="T23" fmla="*/ 207 h 294"/>
                  <a:gd name="T24" fmla="*/ 46 w 241"/>
                  <a:gd name="T25" fmla="*/ 227 h 294"/>
                  <a:gd name="T26" fmla="*/ 54 w 241"/>
                  <a:gd name="T27" fmla="*/ 229 h 294"/>
                  <a:gd name="T28" fmla="*/ 60 w 241"/>
                  <a:gd name="T29" fmla="*/ 233 h 294"/>
                  <a:gd name="T30" fmla="*/ 64 w 241"/>
                  <a:gd name="T31" fmla="*/ 230 h 294"/>
                  <a:gd name="T32" fmla="*/ 62 w 241"/>
                  <a:gd name="T33" fmla="*/ 235 h 294"/>
                  <a:gd name="T34" fmla="*/ 64 w 241"/>
                  <a:gd name="T35" fmla="*/ 239 h 294"/>
                  <a:gd name="T36" fmla="*/ 61 w 241"/>
                  <a:gd name="T37" fmla="*/ 243 h 294"/>
                  <a:gd name="T38" fmla="*/ 68 w 241"/>
                  <a:gd name="T39" fmla="*/ 251 h 294"/>
                  <a:gd name="T40" fmla="*/ 80 w 241"/>
                  <a:gd name="T41" fmla="*/ 237 h 294"/>
                  <a:gd name="T42" fmla="*/ 70 w 241"/>
                  <a:gd name="T43" fmla="*/ 255 h 294"/>
                  <a:gd name="T44" fmla="*/ 56 w 241"/>
                  <a:gd name="T45" fmla="*/ 247 h 294"/>
                  <a:gd name="T46" fmla="*/ 40 w 241"/>
                  <a:gd name="T47" fmla="*/ 245 h 294"/>
                  <a:gd name="T48" fmla="*/ 47 w 241"/>
                  <a:gd name="T49" fmla="*/ 260 h 294"/>
                  <a:gd name="T50" fmla="*/ 48 w 241"/>
                  <a:gd name="T51" fmla="*/ 264 h 294"/>
                  <a:gd name="T52" fmla="*/ 39 w 241"/>
                  <a:gd name="T53" fmla="*/ 266 h 294"/>
                  <a:gd name="T54" fmla="*/ 36 w 241"/>
                  <a:gd name="T55" fmla="*/ 282 h 294"/>
                  <a:gd name="T56" fmla="*/ 44 w 241"/>
                  <a:gd name="T57" fmla="*/ 285 h 294"/>
                  <a:gd name="T58" fmla="*/ 62 w 241"/>
                  <a:gd name="T59" fmla="*/ 285 h 294"/>
                  <a:gd name="T60" fmla="*/ 76 w 241"/>
                  <a:gd name="T61" fmla="*/ 286 h 294"/>
                  <a:gd name="T62" fmla="*/ 90 w 241"/>
                  <a:gd name="T63" fmla="*/ 285 h 294"/>
                  <a:gd name="T64" fmla="*/ 111 w 241"/>
                  <a:gd name="T65" fmla="*/ 281 h 294"/>
                  <a:gd name="T66" fmla="*/ 104 w 241"/>
                  <a:gd name="T67" fmla="*/ 263 h 294"/>
                  <a:gd name="T68" fmla="*/ 84 w 241"/>
                  <a:gd name="T69" fmla="*/ 261 h 294"/>
                  <a:gd name="T70" fmla="*/ 106 w 241"/>
                  <a:gd name="T71" fmla="*/ 259 h 294"/>
                  <a:gd name="T72" fmla="*/ 112 w 241"/>
                  <a:gd name="T73" fmla="*/ 245 h 294"/>
                  <a:gd name="T74" fmla="*/ 124 w 241"/>
                  <a:gd name="T75" fmla="*/ 236 h 294"/>
                  <a:gd name="T76" fmla="*/ 132 w 241"/>
                  <a:gd name="T77" fmla="*/ 226 h 294"/>
                  <a:gd name="T78" fmla="*/ 136 w 241"/>
                  <a:gd name="T79" fmla="*/ 215 h 294"/>
                  <a:gd name="T80" fmla="*/ 127 w 241"/>
                  <a:gd name="T81" fmla="*/ 202 h 294"/>
                  <a:gd name="T82" fmla="*/ 125 w 241"/>
                  <a:gd name="T83" fmla="*/ 198 h 294"/>
                  <a:gd name="T84" fmla="*/ 128 w 241"/>
                  <a:gd name="T85" fmla="*/ 199 h 294"/>
                  <a:gd name="T86" fmla="*/ 115 w 241"/>
                  <a:gd name="T87" fmla="*/ 193 h 294"/>
                  <a:gd name="T88" fmla="*/ 119 w 241"/>
                  <a:gd name="T89" fmla="*/ 187 h 294"/>
                  <a:gd name="T90" fmla="*/ 132 w 241"/>
                  <a:gd name="T91" fmla="*/ 186 h 294"/>
                  <a:gd name="T92" fmla="*/ 143 w 241"/>
                  <a:gd name="T93" fmla="*/ 180 h 294"/>
                  <a:gd name="T94" fmla="*/ 148 w 241"/>
                  <a:gd name="T95" fmla="*/ 176 h 294"/>
                  <a:gd name="T96" fmla="*/ 160 w 241"/>
                  <a:gd name="T97" fmla="*/ 163 h 294"/>
                  <a:gd name="T98" fmla="*/ 161 w 241"/>
                  <a:gd name="T99" fmla="*/ 142 h 294"/>
                  <a:gd name="T100" fmla="*/ 179 w 241"/>
                  <a:gd name="T101" fmla="*/ 121 h 294"/>
                  <a:gd name="T102" fmla="*/ 206 w 241"/>
                  <a:gd name="T103" fmla="*/ 93 h 294"/>
                  <a:gd name="T104" fmla="*/ 194 w 241"/>
                  <a:gd name="T105" fmla="*/ 84 h 294"/>
                  <a:gd name="T106" fmla="*/ 237 w 241"/>
                  <a:gd name="T107" fmla="*/ 52 h 294"/>
                  <a:gd name="T108" fmla="*/ 197 w 241"/>
                  <a:gd name="T109" fmla="*/ 31 h 294"/>
                  <a:gd name="T110" fmla="*/ 133 w 241"/>
                  <a:gd name="T111" fmla="*/ 11 h 294"/>
                  <a:gd name="T112" fmla="*/ 92 w 241"/>
                  <a:gd name="T113" fmla="*/ 7 h 294"/>
                  <a:gd name="T114" fmla="*/ 40 w 241"/>
                  <a:gd name="T115" fmla="*/ 6 h 294"/>
                  <a:gd name="T116" fmla="*/ 1 w 241"/>
                  <a:gd name="T117" fmla="*/ 22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41" h="294">
                    <a:moveTo>
                      <a:pt x="8" y="39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19" y="54"/>
                      <a:pt x="23" y="55"/>
                      <a:pt x="25" y="55"/>
                    </a:cubicBezTo>
                    <a:cubicBezTo>
                      <a:pt x="25" y="55"/>
                      <a:pt x="26" y="55"/>
                      <a:pt x="26" y="55"/>
                    </a:cubicBezTo>
                    <a:cubicBezTo>
                      <a:pt x="26" y="54"/>
                      <a:pt x="27" y="54"/>
                      <a:pt x="29" y="54"/>
                    </a:cubicBezTo>
                    <a:cubicBezTo>
                      <a:pt x="31" y="54"/>
                      <a:pt x="34" y="55"/>
                      <a:pt x="34" y="55"/>
                    </a:cubicBezTo>
                    <a:cubicBezTo>
                      <a:pt x="39" y="60"/>
                      <a:pt x="39" y="60"/>
                      <a:pt x="39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23" y="65"/>
                      <a:pt x="23" y="65"/>
                      <a:pt x="28" y="65"/>
                    </a:cubicBezTo>
                    <a:cubicBezTo>
                      <a:pt x="33" y="65"/>
                      <a:pt x="39" y="65"/>
                      <a:pt x="39" y="65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70"/>
                      <a:pt x="32" y="70"/>
                      <a:pt x="27" y="70"/>
                    </a:cubicBezTo>
                    <a:cubicBezTo>
                      <a:pt x="22" y="70"/>
                      <a:pt x="19" y="83"/>
                      <a:pt x="19" y="83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7" y="83"/>
                      <a:pt x="27" y="83"/>
                      <a:pt x="31" y="83"/>
                    </a:cubicBezTo>
                    <a:cubicBezTo>
                      <a:pt x="33" y="83"/>
                      <a:pt x="35" y="84"/>
                      <a:pt x="37" y="84"/>
                    </a:cubicBezTo>
                    <a:cubicBezTo>
                      <a:pt x="39" y="84"/>
                      <a:pt x="41" y="83"/>
                      <a:pt x="43" y="81"/>
                    </a:cubicBezTo>
                    <a:cubicBezTo>
                      <a:pt x="45" y="80"/>
                      <a:pt x="46" y="79"/>
                      <a:pt x="46" y="79"/>
                    </a:cubicBezTo>
                    <a:cubicBezTo>
                      <a:pt x="47" y="79"/>
                      <a:pt x="47" y="81"/>
                      <a:pt x="47" y="81"/>
                    </a:cubicBezTo>
                    <a:cubicBezTo>
                      <a:pt x="47" y="81"/>
                      <a:pt x="45" y="86"/>
                      <a:pt x="42" y="89"/>
                    </a:cubicBezTo>
                    <a:cubicBezTo>
                      <a:pt x="41" y="90"/>
                      <a:pt x="40" y="91"/>
                      <a:pt x="39" y="91"/>
                    </a:cubicBezTo>
                    <a:cubicBezTo>
                      <a:pt x="37" y="91"/>
                      <a:pt x="35" y="89"/>
                      <a:pt x="33" y="89"/>
                    </a:cubicBezTo>
                    <a:cubicBezTo>
                      <a:pt x="30" y="89"/>
                      <a:pt x="33" y="92"/>
                      <a:pt x="33" y="96"/>
                    </a:cubicBezTo>
                    <a:cubicBezTo>
                      <a:pt x="33" y="100"/>
                      <a:pt x="39" y="109"/>
                      <a:pt x="39" y="109"/>
                    </a:cubicBezTo>
                    <a:cubicBezTo>
                      <a:pt x="39" y="109"/>
                      <a:pt x="39" y="103"/>
                      <a:pt x="41" y="100"/>
                    </a:cubicBezTo>
                    <a:cubicBezTo>
                      <a:pt x="43" y="99"/>
                      <a:pt x="48" y="98"/>
                      <a:pt x="51" y="98"/>
                    </a:cubicBezTo>
                    <a:cubicBezTo>
                      <a:pt x="54" y="98"/>
                      <a:pt x="55" y="99"/>
                      <a:pt x="54" y="100"/>
                    </a:cubicBezTo>
                    <a:cubicBezTo>
                      <a:pt x="51" y="103"/>
                      <a:pt x="43" y="104"/>
                      <a:pt x="43" y="112"/>
                    </a:cubicBezTo>
                    <a:cubicBezTo>
                      <a:pt x="43" y="119"/>
                      <a:pt x="49" y="130"/>
                      <a:pt x="49" y="130"/>
                    </a:cubicBezTo>
                    <a:cubicBezTo>
                      <a:pt x="49" y="130"/>
                      <a:pt x="56" y="130"/>
                      <a:pt x="61" y="130"/>
                    </a:cubicBezTo>
                    <a:cubicBezTo>
                      <a:pt x="67" y="130"/>
                      <a:pt x="65" y="127"/>
                      <a:pt x="72" y="127"/>
                    </a:cubicBezTo>
                    <a:cubicBezTo>
                      <a:pt x="78" y="127"/>
                      <a:pt x="77" y="121"/>
                      <a:pt x="77" y="121"/>
                    </a:cubicBezTo>
                    <a:cubicBezTo>
                      <a:pt x="77" y="121"/>
                      <a:pt x="80" y="118"/>
                      <a:pt x="88" y="118"/>
                    </a:cubicBezTo>
                    <a:cubicBezTo>
                      <a:pt x="95" y="118"/>
                      <a:pt x="93" y="112"/>
                      <a:pt x="93" y="112"/>
                    </a:cubicBezTo>
                    <a:cubicBezTo>
                      <a:pt x="93" y="112"/>
                      <a:pt x="100" y="105"/>
                      <a:pt x="105" y="105"/>
                    </a:cubicBezTo>
                    <a:cubicBezTo>
                      <a:pt x="111" y="105"/>
                      <a:pt x="105" y="105"/>
                      <a:pt x="105" y="110"/>
                    </a:cubicBezTo>
                    <a:cubicBezTo>
                      <a:pt x="105" y="115"/>
                      <a:pt x="105" y="118"/>
                      <a:pt x="113" y="118"/>
                    </a:cubicBezTo>
                    <a:cubicBezTo>
                      <a:pt x="120" y="118"/>
                      <a:pt x="123" y="118"/>
                      <a:pt x="123" y="118"/>
                    </a:cubicBezTo>
                    <a:cubicBezTo>
                      <a:pt x="123" y="118"/>
                      <a:pt x="119" y="122"/>
                      <a:pt x="113" y="122"/>
                    </a:cubicBezTo>
                    <a:cubicBezTo>
                      <a:pt x="108" y="122"/>
                      <a:pt x="107" y="127"/>
                      <a:pt x="102" y="131"/>
                    </a:cubicBezTo>
                    <a:cubicBezTo>
                      <a:pt x="99" y="134"/>
                      <a:pt x="99" y="134"/>
                      <a:pt x="99" y="134"/>
                    </a:cubicBezTo>
                    <a:cubicBezTo>
                      <a:pt x="96" y="137"/>
                      <a:pt x="97" y="139"/>
                      <a:pt x="97" y="139"/>
                    </a:cubicBezTo>
                    <a:cubicBezTo>
                      <a:pt x="97" y="139"/>
                      <a:pt x="102" y="144"/>
                      <a:pt x="105" y="147"/>
                    </a:cubicBezTo>
                    <a:cubicBezTo>
                      <a:pt x="108" y="150"/>
                      <a:pt x="110" y="152"/>
                      <a:pt x="110" y="152"/>
                    </a:cubicBezTo>
                    <a:cubicBezTo>
                      <a:pt x="110" y="152"/>
                      <a:pt x="107" y="153"/>
                      <a:pt x="103" y="153"/>
                    </a:cubicBezTo>
                    <a:cubicBezTo>
                      <a:pt x="101" y="153"/>
                      <a:pt x="99" y="153"/>
                      <a:pt x="98" y="152"/>
                    </a:cubicBezTo>
                    <a:cubicBezTo>
                      <a:pt x="90" y="144"/>
                      <a:pt x="90" y="144"/>
                      <a:pt x="90" y="144"/>
                    </a:cubicBezTo>
                    <a:cubicBezTo>
                      <a:pt x="87" y="141"/>
                      <a:pt x="80" y="139"/>
                      <a:pt x="80" y="139"/>
                    </a:cubicBezTo>
                    <a:cubicBezTo>
                      <a:pt x="80" y="139"/>
                      <a:pt x="65" y="138"/>
                      <a:pt x="57" y="138"/>
                    </a:cubicBezTo>
                    <a:cubicBezTo>
                      <a:pt x="50" y="138"/>
                      <a:pt x="50" y="146"/>
                      <a:pt x="50" y="150"/>
                    </a:cubicBezTo>
                    <a:cubicBezTo>
                      <a:pt x="50" y="152"/>
                      <a:pt x="50" y="156"/>
                      <a:pt x="51" y="159"/>
                    </a:cubicBezTo>
                    <a:cubicBezTo>
                      <a:pt x="60" y="159"/>
                      <a:pt x="60" y="159"/>
                      <a:pt x="60" y="159"/>
                    </a:cubicBezTo>
                    <a:cubicBezTo>
                      <a:pt x="60" y="159"/>
                      <a:pt x="60" y="160"/>
                      <a:pt x="60" y="162"/>
                    </a:cubicBezTo>
                    <a:cubicBezTo>
                      <a:pt x="54" y="162"/>
                      <a:pt x="54" y="162"/>
                      <a:pt x="54" y="162"/>
                    </a:cubicBezTo>
                    <a:cubicBezTo>
                      <a:pt x="59" y="163"/>
                      <a:pt x="59" y="163"/>
                      <a:pt x="59" y="163"/>
                    </a:cubicBezTo>
                    <a:cubicBezTo>
                      <a:pt x="60" y="165"/>
                      <a:pt x="60" y="165"/>
                      <a:pt x="60" y="165"/>
                    </a:cubicBezTo>
                    <a:cubicBezTo>
                      <a:pt x="60" y="165"/>
                      <a:pt x="60" y="165"/>
                      <a:pt x="60" y="165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55" y="164"/>
                      <a:pt x="55" y="164"/>
                      <a:pt x="55" y="164"/>
                    </a:cubicBezTo>
                    <a:cubicBezTo>
                      <a:pt x="54" y="163"/>
                      <a:pt x="54" y="163"/>
                      <a:pt x="54" y="163"/>
                    </a:cubicBezTo>
                    <a:cubicBezTo>
                      <a:pt x="53" y="163"/>
                      <a:pt x="53" y="163"/>
                      <a:pt x="53" y="163"/>
                    </a:cubicBezTo>
                    <a:cubicBezTo>
                      <a:pt x="52" y="163"/>
                      <a:pt x="52" y="163"/>
                      <a:pt x="52" y="163"/>
                    </a:cubicBezTo>
                    <a:cubicBezTo>
                      <a:pt x="52" y="169"/>
                      <a:pt x="52" y="169"/>
                      <a:pt x="52" y="169"/>
                    </a:cubicBezTo>
                    <a:cubicBezTo>
                      <a:pt x="54" y="171"/>
                      <a:pt x="54" y="171"/>
                      <a:pt x="54" y="171"/>
                    </a:cubicBezTo>
                    <a:cubicBezTo>
                      <a:pt x="57" y="173"/>
                      <a:pt x="57" y="173"/>
                      <a:pt x="57" y="173"/>
                    </a:cubicBezTo>
                    <a:cubicBezTo>
                      <a:pt x="58" y="173"/>
                      <a:pt x="58" y="173"/>
                      <a:pt x="58" y="173"/>
                    </a:cubicBezTo>
                    <a:cubicBezTo>
                      <a:pt x="62" y="176"/>
                      <a:pt x="62" y="176"/>
                      <a:pt x="62" y="176"/>
                    </a:cubicBezTo>
                    <a:cubicBezTo>
                      <a:pt x="63" y="180"/>
                      <a:pt x="63" y="180"/>
                      <a:pt x="63" y="180"/>
                    </a:cubicBezTo>
                    <a:cubicBezTo>
                      <a:pt x="66" y="185"/>
                      <a:pt x="66" y="185"/>
                      <a:pt x="66" y="185"/>
                    </a:cubicBezTo>
                    <a:cubicBezTo>
                      <a:pt x="67" y="190"/>
                      <a:pt x="67" y="190"/>
                      <a:pt x="67" y="190"/>
                    </a:cubicBezTo>
                    <a:cubicBezTo>
                      <a:pt x="67" y="191"/>
                      <a:pt x="67" y="191"/>
                      <a:pt x="67" y="191"/>
                    </a:cubicBezTo>
                    <a:cubicBezTo>
                      <a:pt x="68" y="194"/>
                      <a:pt x="68" y="194"/>
                      <a:pt x="68" y="194"/>
                    </a:cubicBezTo>
                    <a:cubicBezTo>
                      <a:pt x="69" y="194"/>
                      <a:pt x="69" y="194"/>
                      <a:pt x="69" y="194"/>
                    </a:cubicBezTo>
                    <a:cubicBezTo>
                      <a:pt x="70" y="192"/>
                      <a:pt x="70" y="192"/>
                      <a:pt x="70" y="192"/>
                    </a:cubicBezTo>
                    <a:cubicBezTo>
                      <a:pt x="70" y="194"/>
                      <a:pt x="70" y="194"/>
                      <a:pt x="70" y="194"/>
                    </a:cubicBezTo>
                    <a:cubicBezTo>
                      <a:pt x="69" y="195"/>
                      <a:pt x="69" y="195"/>
                      <a:pt x="69" y="195"/>
                    </a:cubicBezTo>
                    <a:cubicBezTo>
                      <a:pt x="71" y="197"/>
                      <a:pt x="71" y="197"/>
                      <a:pt x="71" y="197"/>
                    </a:cubicBezTo>
                    <a:cubicBezTo>
                      <a:pt x="72" y="197"/>
                      <a:pt x="72" y="197"/>
                      <a:pt x="72" y="197"/>
                    </a:cubicBezTo>
                    <a:cubicBezTo>
                      <a:pt x="72" y="199"/>
                      <a:pt x="72" y="199"/>
                      <a:pt x="72" y="199"/>
                    </a:cubicBezTo>
                    <a:cubicBezTo>
                      <a:pt x="73" y="200"/>
                      <a:pt x="73" y="200"/>
                      <a:pt x="73" y="200"/>
                    </a:cubicBezTo>
                    <a:cubicBezTo>
                      <a:pt x="75" y="200"/>
                      <a:pt x="75" y="200"/>
                      <a:pt x="75" y="200"/>
                    </a:cubicBezTo>
                    <a:cubicBezTo>
                      <a:pt x="74" y="201"/>
                      <a:pt x="74" y="201"/>
                      <a:pt x="74" y="201"/>
                    </a:cubicBezTo>
                    <a:cubicBezTo>
                      <a:pt x="71" y="201"/>
                      <a:pt x="71" y="201"/>
                      <a:pt x="71" y="201"/>
                    </a:cubicBezTo>
                    <a:cubicBezTo>
                      <a:pt x="70" y="200"/>
                      <a:pt x="70" y="200"/>
                      <a:pt x="70" y="200"/>
                    </a:cubicBezTo>
                    <a:cubicBezTo>
                      <a:pt x="68" y="198"/>
                      <a:pt x="68" y="198"/>
                      <a:pt x="68" y="198"/>
                    </a:cubicBezTo>
                    <a:cubicBezTo>
                      <a:pt x="67" y="197"/>
                      <a:pt x="67" y="197"/>
                      <a:pt x="67" y="197"/>
                    </a:cubicBezTo>
                    <a:cubicBezTo>
                      <a:pt x="66" y="196"/>
                      <a:pt x="66" y="196"/>
                      <a:pt x="66" y="196"/>
                    </a:cubicBezTo>
                    <a:cubicBezTo>
                      <a:pt x="65" y="196"/>
                      <a:pt x="65" y="196"/>
                      <a:pt x="65" y="196"/>
                    </a:cubicBezTo>
                    <a:cubicBezTo>
                      <a:pt x="64" y="198"/>
                      <a:pt x="64" y="198"/>
                      <a:pt x="64" y="198"/>
                    </a:cubicBezTo>
                    <a:cubicBezTo>
                      <a:pt x="65" y="200"/>
                      <a:pt x="65" y="200"/>
                      <a:pt x="65" y="200"/>
                    </a:cubicBezTo>
                    <a:cubicBezTo>
                      <a:pt x="66" y="201"/>
                      <a:pt x="66" y="201"/>
                      <a:pt x="66" y="201"/>
                    </a:cubicBezTo>
                    <a:cubicBezTo>
                      <a:pt x="68" y="204"/>
                      <a:pt x="68" y="204"/>
                      <a:pt x="68" y="204"/>
                    </a:cubicBezTo>
                    <a:cubicBezTo>
                      <a:pt x="76" y="204"/>
                      <a:pt x="76" y="204"/>
                      <a:pt x="76" y="204"/>
                    </a:cubicBezTo>
                    <a:cubicBezTo>
                      <a:pt x="79" y="206"/>
                      <a:pt x="79" y="206"/>
                      <a:pt x="79" y="206"/>
                    </a:cubicBezTo>
                    <a:cubicBezTo>
                      <a:pt x="83" y="206"/>
                      <a:pt x="83" y="206"/>
                      <a:pt x="83" y="206"/>
                    </a:cubicBezTo>
                    <a:cubicBezTo>
                      <a:pt x="83" y="205"/>
                      <a:pt x="83" y="205"/>
                      <a:pt x="83" y="205"/>
                    </a:cubicBezTo>
                    <a:cubicBezTo>
                      <a:pt x="83" y="205"/>
                      <a:pt x="83" y="205"/>
                      <a:pt x="83" y="205"/>
                    </a:cubicBezTo>
                    <a:cubicBezTo>
                      <a:pt x="84" y="204"/>
                      <a:pt x="84" y="204"/>
                      <a:pt x="84" y="204"/>
                    </a:cubicBezTo>
                    <a:cubicBezTo>
                      <a:pt x="86" y="202"/>
                      <a:pt x="86" y="202"/>
                      <a:pt x="86" y="202"/>
                    </a:cubicBezTo>
                    <a:cubicBezTo>
                      <a:pt x="87" y="202"/>
                      <a:pt x="87" y="202"/>
                      <a:pt x="87" y="202"/>
                    </a:cubicBezTo>
                    <a:cubicBezTo>
                      <a:pt x="87" y="202"/>
                      <a:pt x="87" y="202"/>
                      <a:pt x="87" y="202"/>
                    </a:cubicBezTo>
                    <a:cubicBezTo>
                      <a:pt x="86" y="204"/>
                      <a:pt x="86" y="204"/>
                      <a:pt x="86" y="204"/>
                    </a:cubicBezTo>
                    <a:cubicBezTo>
                      <a:pt x="86" y="206"/>
                      <a:pt x="86" y="206"/>
                      <a:pt x="86" y="206"/>
                    </a:cubicBezTo>
                    <a:cubicBezTo>
                      <a:pt x="86" y="207"/>
                      <a:pt x="86" y="207"/>
                      <a:pt x="86" y="207"/>
                    </a:cubicBezTo>
                    <a:cubicBezTo>
                      <a:pt x="85" y="208"/>
                      <a:pt x="85" y="208"/>
                      <a:pt x="85" y="208"/>
                    </a:cubicBezTo>
                    <a:cubicBezTo>
                      <a:pt x="85" y="208"/>
                      <a:pt x="85" y="208"/>
                      <a:pt x="85" y="208"/>
                    </a:cubicBezTo>
                    <a:cubicBezTo>
                      <a:pt x="84" y="209"/>
                      <a:pt x="84" y="209"/>
                      <a:pt x="84" y="209"/>
                    </a:cubicBezTo>
                    <a:cubicBezTo>
                      <a:pt x="84" y="209"/>
                      <a:pt x="84" y="209"/>
                      <a:pt x="84" y="209"/>
                    </a:cubicBezTo>
                    <a:cubicBezTo>
                      <a:pt x="83" y="207"/>
                      <a:pt x="83" y="207"/>
                      <a:pt x="83" y="207"/>
                    </a:cubicBezTo>
                    <a:cubicBezTo>
                      <a:pt x="82" y="208"/>
                      <a:pt x="82" y="208"/>
                      <a:pt x="82" y="208"/>
                    </a:cubicBezTo>
                    <a:cubicBezTo>
                      <a:pt x="76" y="207"/>
                      <a:pt x="76" y="207"/>
                      <a:pt x="76" y="207"/>
                    </a:cubicBezTo>
                    <a:cubicBezTo>
                      <a:pt x="75" y="208"/>
                      <a:pt x="75" y="208"/>
                      <a:pt x="75" y="208"/>
                    </a:cubicBezTo>
                    <a:cubicBezTo>
                      <a:pt x="76" y="210"/>
                      <a:pt x="76" y="210"/>
                      <a:pt x="76" y="210"/>
                    </a:cubicBezTo>
                    <a:cubicBezTo>
                      <a:pt x="77" y="211"/>
                      <a:pt x="77" y="211"/>
                      <a:pt x="77" y="211"/>
                    </a:cubicBezTo>
                    <a:cubicBezTo>
                      <a:pt x="78" y="211"/>
                      <a:pt x="78" y="211"/>
                      <a:pt x="78" y="211"/>
                    </a:cubicBezTo>
                    <a:cubicBezTo>
                      <a:pt x="79" y="212"/>
                      <a:pt x="79" y="212"/>
                      <a:pt x="79" y="212"/>
                    </a:cubicBezTo>
                    <a:cubicBezTo>
                      <a:pt x="82" y="212"/>
                      <a:pt x="82" y="212"/>
                      <a:pt x="82" y="212"/>
                    </a:cubicBezTo>
                    <a:cubicBezTo>
                      <a:pt x="82" y="213"/>
                      <a:pt x="82" y="213"/>
                      <a:pt x="82" y="213"/>
                    </a:cubicBezTo>
                    <a:cubicBezTo>
                      <a:pt x="80" y="213"/>
                      <a:pt x="80" y="213"/>
                      <a:pt x="80" y="213"/>
                    </a:cubicBezTo>
                    <a:cubicBezTo>
                      <a:pt x="82" y="217"/>
                      <a:pt x="82" y="217"/>
                      <a:pt x="82" y="217"/>
                    </a:cubicBezTo>
                    <a:cubicBezTo>
                      <a:pt x="82" y="218"/>
                      <a:pt x="82" y="218"/>
                      <a:pt x="82" y="218"/>
                    </a:cubicBezTo>
                    <a:cubicBezTo>
                      <a:pt x="79" y="216"/>
                      <a:pt x="79" y="216"/>
                      <a:pt x="79" y="216"/>
                    </a:cubicBezTo>
                    <a:cubicBezTo>
                      <a:pt x="79" y="215"/>
                      <a:pt x="79" y="215"/>
                      <a:pt x="79" y="215"/>
                    </a:cubicBezTo>
                    <a:cubicBezTo>
                      <a:pt x="78" y="213"/>
                      <a:pt x="78" y="213"/>
                      <a:pt x="78" y="213"/>
                    </a:cubicBezTo>
                    <a:cubicBezTo>
                      <a:pt x="76" y="213"/>
                      <a:pt x="76" y="213"/>
                      <a:pt x="76" y="213"/>
                    </a:cubicBezTo>
                    <a:cubicBezTo>
                      <a:pt x="71" y="207"/>
                      <a:pt x="71" y="207"/>
                      <a:pt x="71" y="207"/>
                    </a:cubicBezTo>
                    <a:cubicBezTo>
                      <a:pt x="65" y="206"/>
                      <a:pt x="65" y="206"/>
                      <a:pt x="65" y="206"/>
                    </a:cubicBezTo>
                    <a:cubicBezTo>
                      <a:pt x="62" y="204"/>
                      <a:pt x="62" y="204"/>
                      <a:pt x="62" y="204"/>
                    </a:cubicBezTo>
                    <a:cubicBezTo>
                      <a:pt x="60" y="204"/>
                      <a:pt x="60" y="204"/>
                      <a:pt x="60" y="204"/>
                    </a:cubicBezTo>
                    <a:cubicBezTo>
                      <a:pt x="60" y="205"/>
                      <a:pt x="60" y="205"/>
                      <a:pt x="60" y="205"/>
                    </a:cubicBezTo>
                    <a:cubicBezTo>
                      <a:pt x="59" y="207"/>
                      <a:pt x="59" y="207"/>
                      <a:pt x="59" y="207"/>
                    </a:cubicBezTo>
                    <a:cubicBezTo>
                      <a:pt x="51" y="209"/>
                      <a:pt x="51" y="209"/>
                      <a:pt x="51" y="209"/>
                    </a:cubicBezTo>
                    <a:cubicBezTo>
                      <a:pt x="50" y="209"/>
                      <a:pt x="50" y="209"/>
                      <a:pt x="50" y="209"/>
                    </a:cubicBezTo>
                    <a:cubicBezTo>
                      <a:pt x="48" y="216"/>
                      <a:pt x="48" y="216"/>
                      <a:pt x="48" y="216"/>
                    </a:cubicBezTo>
                    <a:cubicBezTo>
                      <a:pt x="49" y="217"/>
                      <a:pt x="49" y="217"/>
                      <a:pt x="49" y="217"/>
                    </a:cubicBezTo>
                    <a:cubicBezTo>
                      <a:pt x="49" y="217"/>
                      <a:pt x="49" y="217"/>
                      <a:pt x="49" y="217"/>
                    </a:cubicBezTo>
                    <a:cubicBezTo>
                      <a:pt x="47" y="218"/>
                      <a:pt x="47" y="218"/>
                      <a:pt x="47" y="218"/>
                    </a:cubicBezTo>
                    <a:cubicBezTo>
                      <a:pt x="46" y="220"/>
                      <a:pt x="46" y="220"/>
                      <a:pt x="46" y="220"/>
                    </a:cubicBezTo>
                    <a:cubicBezTo>
                      <a:pt x="44" y="222"/>
                      <a:pt x="44" y="222"/>
                      <a:pt x="44" y="222"/>
                    </a:cubicBezTo>
                    <a:cubicBezTo>
                      <a:pt x="45" y="224"/>
                      <a:pt x="45" y="224"/>
                      <a:pt x="45" y="224"/>
                    </a:cubicBezTo>
                    <a:cubicBezTo>
                      <a:pt x="45" y="226"/>
                      <a:pt x="45" y="226"/>
                      <a:pt x="45" y="226"/>
                    </a:cubicBezTo>
                    <a:cubicBezTo>
                      <a:pt x="46" y="227"/>
                      <a:pt x="46" y="227"/>
                      <a:pt x="46" y="227"/>
                    </a:cubicBezTo>
                    <a:cubicBezTo>
                      <a:pt x="45" y="229"/>
                      <a:pt x="45" y="229"/>
                      <a:pt x="45" y="229"/>
                    </a:cubicBezTo>
                    <a:cubicBezTo>
                      <a:pt x="47" y="229"/>
                      <a:pt x="47" y="229"/>
                      <a:pt x="47" y="229"/>
                    </a:cubicBezTo>
                    <a:cubicBezTo>
                      <a:pt x="48" y="230"/>
                      <a:pt x="48" y="230"/>
                      <a:pt x="48" y="230"/>
                    </a:cubicBezTo>
                    <a:cubicBezTo>
                      <a:pt x="47" y="230"/>
                      <a:pt x="47" y="230"/>
                      <a:pt x="47" y="230"/>
                    </a:cubicBezTo>
                    <a:cubicBezTo>
                      <a:pt x="46" y="231"/>
                      <a:pt x="46" y="231"/>
                      <a:pt x="46" y="231"/>
                    </a:cubicBezTo>
                    <a:cubicBezTo>
                      <a:pt x="45" y="232"/>
                      <a:pt x="45" y="232"/>
                      <a:pt x="45" y="232"/>
                    </a:cubicBezTo>
                    <a:cubicBezTo>
                      <a:pt x="46" y="232"/>
                      <a:pt x="46" y="232"/>
                      <a:pt x="46" y="232"/>
                    </a:cubicBezTo>
                    <a:cubicBezTo>
                      <a:pt x="49" y="233"/>
                      <a:pt x="49" y="233"/>
                      <a:pt x="49" y="233"/>
                    </a:cubicBezTo>
                    <a:cubicBezTo>
                      <a:pt x="52" y="231"/>
                      <a:pt x="52" y="231"/>
                      <a:pt x="52" y="231"/>
                    </a:cubicBezTo>
                    <a:cubicBezTo>
                      <a:pt x="53" y="229"/>
                      <a:pt x="53" y="229"/>
                      <a:pt x="53" y="229"/>
                    </a:cubicBezTo>
                    <a:cubicBezTo>
                      <a:pt x="54" y="229"/>
                      <a:pt x="54" y="229"/>
                      <a:pt x="54" y="229"/>
                    </a:cubicBezTo>
                    <a:cubicBezTo>
                      <a:pt x="55" y="229"/>
                      <a:pt x="55" y="229"/>
                      <a:pt x="55" y="229"/>
                    </a:cubicBezTo>
                    <a:cubicBezTo>
                      <a:pt x="55" y="226"/>
                      <a:pt x="55" y="226"/>
                      <a:pt x="55" y="226"/>
                    </a:cubicBezTo>
                    <a:cubicBezTo>
                      <a:pt x="57" y="224"/>
                      <a:pt x="57" y="224"/>
                      <a:pt x="57" y="224"/>
                    </a:cubicBezTo>
                    <a:cubicBezTo>
                      <a:pt x="56" y="228"/>
                      <a:pt x="56" y="228"/>
                      <a:pt x="56" y="228"/>
                    </a:cubicBezTo>
                    <a:cubicBezTo>
                      <a:pt x="54" y="231"/>
                      <a:pt x="54" y="231"/>
                      <a:pt x="54" y="231"/>
                    </a:cubicBezTo>
                    <a:cubicBezTo>
                      <a:pt x="54" y="232"/>
                      <a:pt x="54" y="232"/>
                      <a:pt x="54" y="232"/>
                    </a:cubicBezTo>
                    <a:cubicBezTo>
                      <a:pt x="54" y="233"/>
                      <a:pt x="54" y="233"/>
                      <a:pt x="54" y="233"/>
                    </a:cubicBezTo>
                    <a:cubicBezTo>
                      <a:pt x="55" y="233"/>
                      <a:pt x="55" y="233"/>
                      <a:pt x="55" y="233"/>
                    </a:cubicBezTo>
                    <a:cubicBezTo>
                      <a:pt x="56" y="234"/>
                      <a:pt x="56" y="234"/>
                      <a:pt x="56" y="234"/>
                    </a:cubicBezTo>
                    <a:cubicBezTo>
                      <a:pt x="59" y="232"/>
                      <a:pt x="59" y="232"/>
                      <a:pt x="59" y="232"/>
                    </a:cubicBezTo>
                    <a:cubicBezTo>
                      <a:pt x="60" y="233"/>
                      <a:pt x="60" y="233"/>
                      <a:pt x="60" y="233"/>
                    </a:cubicBezTo>
                    <a:cubicBezTo>
                      <a:pt x="60" y="232"/>
                      <a:pt x="60" y="232"/>
                      <a:pt x="60" y="232"/>
                    </a:cubicBezTo>
                    <a:cubicBezTo>
                      <a:pt x="65" y="216"/>
                      <a:pt x="65" y="216"/>
                      <a:pt x="65" y="216"/>
                    </a:cubicBezTo>
                    <a:cubicBezTo>
                      <a:pt x="64" y="223"/>
                      <a:pt x="64" y="223"/>
                      <a:pt x="64" y="223"/>
                    </a:cubicBezTo>
                    <a:cubicBezTo>
                      <a:pt x="64" y="224"/>
                      <a:pt x="64" y="224"/>
                      <a:pt x="64" y="224"/>
                    </a:cubicBezTo>
                    <a:cubicBezTo>
                      <a:pt x="65" y="225"/>
                      <a:pt x="65" y="225"/>
                      <a:pt x="65" y="225"/>
                    </a:cubicBezTo>
                    <a:cubicBezTo>
                      <a:pt x="66" y="224"/>
                      <a:pt x="66" y="224"/>
                      <a:pt x="66" y="224"/>
                    </a:cubicBezTo>
                    <a:cubicBezTo>
                      <a:pt x="66" y="225"/>
                      <a:pt x="66" y="225"/>
                      <a:pt x="66" y="225"/>
                    </a:cubicBezTo>
                    <a:cubicBezTo>
                      <a:pt x="64" y="226"/>
                      <a:pt x="64" y="226"/>
                      <a:pt x="64" y="226"/>
                    </a:cubicBezTo>
                    <a:cubicBezTo>
                      <a:pt x="64" y="227"/>
                      <a:pt x="64" y="227"/>
                      <a:pt x="64" y="227"/>
                    </a:cubicBezTo>
                    <a:cubicBezTo>
                      <a:pt x="64" y="230"/>
                      <a:pt x="64" y="230"/>
                      <a:pt x="64" y="230"/>
                    </a:cubicBezTo>
                    <a:cubicBezTo>
                      <a:pt x="64" y="230"/>
                      <a:pt x="64" y="230"/>
                      <a:pt x="64" y="230"/>
                    </a:cubicBezTo>
                    <a:cubicBezTo>
                      <a:pt x="66" y="229"/>
                      <a:pt x="66" y="229"/>
                      <a:pt x="66" y="229"/>
                    </a:cubicBezTo>
                    <a:cubicBezTo>
                      <a:pt x="68" y="230"/>
                      <a:pt x="68" y="230"/>
                      <a:pt x="68" y="230"/>
                    </a:cubicBezTo>
                    <a:cubicBezTo>
                      <a:pt x="69" y="231"/>
                      <a:pt x="69" y="231"/>
                      <a:pt x="69" y="231"/>
                    </a:cubicBezTo>
                    <a:cubicBezTo>
                      <a:pt x="69" y="230"/>
                      <a:pt x="69" y="230"/>
                      <a:pt x="69" y="230"/>
                    </a:cubicBezTo>
                    <a:cubicBezTo>
                      <a:pt x="69" y="231"/>
                      <a:pt x="69" y="231"/>
                      <a:pt x="69" y="231"/>
                    </a:cubicBezTo>
                    <a:cubicBezTo>
                      <a:pt x="69" y="232"/>
                      <a:pt x="69" y="232"/>
                      <a:pt x="69" y="232"/>
                    </a:cubicBezTo>
                    <a:cubicBezTo>
                      <a:pt x="66" y="231"/>
                      <a:pt x="66" y="231"/>
                      <a:pt x="66" y="231"/>
                    </a:cubicBezTo>
                    <a:cubicBezTo>
                      <a:pt x="63" y="232"/>
                      <a:pt x="63" y="232"/>
                      <a:pt x="63" y="232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3" y="235"/>
                      <a:pt x="63" y="235"/>
                      <a:pt x="63" y="235"/>
                    </a:cubicBezTo>
                    <a:cubicBezTo>
                      <a:pt x="62" y="236"/>
                      <a:pt x="62" y="236"/>
                      <a:pt x="62" y="236"/>
                    </a:cubicBezTo>
                    <a:cubicBezTo>
                      <a:pt x="60" y="235"/>
                      <a:pt x="60" y="235"/>
                      <a:pt x="60" y="235"/>
                    </a:cubicBezTo>
                    <a:cubicBezTo>
                      <a:pt x="60" y="236"/>
                      <a:pt x="60" y="236"/>
                      <a:pt x="60" y="236"/>
                    </a:cubicBezTo>
                    <a:cubicBezTo>
                      <a:pt x="57" y="239"/>
                      <a:pt x="57" y="239"/>
                      <a:pt x="57" y="239"/>
                    </a:cubicBezTo>
                    <a:cubicBezTo>
                      <a:pt x="57" y="239"/>
                      <a:pt x="57" y="239"/>
                      <a:pt x="57" y="239"/>
                    </a:cubicBezTo>
                    <a:cubicBezTo>
                      <a:pt x="58" y="239"/>
                      <a:pt x="58" y="239"/>
                      <a:pt x="58" y="239"/>
                    </a:cubicBezTo>
                    <a:cubicBezTo>
                      <a:pt x="59" y="241"/>
                      <a:pt x="59" y="241"/>
                      <a:pt x="59" y="241"/>
                    </a:cubicBezTo>
                    <a:cubicBezTo>
                      <a:pt x="60" y="240"/>
                      <a:pt x="60" y="240"/>
                      <a:pt x="60" y="240"/>
                    </a:cubicBezTo>
                    <a:cubicBezTo>
                      <a:pt x="63" y="239"/>
                      <a:pt x="63" y="239"/>
                      <a:pt x="63" y="239"/>
                    </a:cubicBezTo>
                    <a:cubicBezTo>
                      <a:pt x="64" y="239"/>
                      <a:pt x="64" y="239"/>
                      <a:pt x="64" y="239"/>
                    </a:cubicBezTo>
                    <a:cubicBezTo>
                      <a:pt x="64" y="239"/>
                      <a:pt x="64" y="239"/>
                      <a:pt x="64" y="239"/>
                    </a:cubicBezTo>
                    <a:cubicBezTo>
                      <a:pt x="64" y="240"/>
                      <a:pt x="64" y="240"/>
                      <a:pt x="64" y="240"/>
                    </a:cubicBezTo>
                    <a:cubicBezTo>
                      <a:pt x="64" y="240"/>
                      <a:pt x="64" y="240"/>
                      <a:pt x="64" y="240"/>
                    </a:cubicBezTo>
                    <a:cubicBezTo>
                      <a:pt x="63" y="241"/>
                      <a:pt x="63" y="241"/>
                      <a:pt x="63" y="241"/>
                    </a:cubicBezTo>
                    <a:cubicBezTo>
                      <a:pt x="63" y="241"/>
                      <a:pt x="63" y="241"/>
                      <a:pt x="63" y="241"/>
                    </a:cubicBezTo>
                    <a:cubicBezTo>
                      <a:pt x="62" y="240"/>
                      <a:pt x="62" y="240"/>
                      <a:pt x="62" y="240"/>
                    </a:cubicBezTo>
                    <a:cubicBezTo>
                      <a:pt x="60" y="241"/>
                      <a:pt x="60" y="241"/>
                      <a:pt x="60" y="241"/>
                    </a:cubicBezTo>
                    <a:cubicBezTo>
                      <a:pt x="60" y="241"/>
                      <a:pt x="60" y="241"/>
                      <a:pt x="60" y="241"/>
                    </a:cubicBezTo>
                    <a:cubicBezTo>
                      <a:pt x="60" y="242"/>
                      <a:pt x="60" y="242"/>
                      <a:pt x="60" y="242"/>
                    </a:cubicBezTo>
                    <a:cubicBezTo>
                      <a:pt x="62" y="242"/>
                      <a:pt x="62" y="242"/>
                      <a:pt x="62" y="242"/>
                    </a:cubicBezTo>
                    <a:cubicBezTo>
                      <a:pt x="61" y="243"/>
                      <a:pt x="61" y="243"/>
                      <a:pt x="61" y="243"/>
                    </a:cubicBezTo>
                    <a:cubicBezTo>
                      <a:pt x="61" y="245"/>
                      <a:pt x="61" y="245"/>
                      <a:pt x="61" y="245"/>
                    </a:cubicBezTo>
                    <a:cubicBezTo>
                      <a:pt x="61" y="247"/>
                      <a:pt x="61" y="247"/>
                      <a:pt x="61" y="247"/>
                    </a:cubicBezTo>
                    <a:cubicBezTo>
                      <a:pt x="63" y="249"/>
                      <a:pt x="63" y="249"/>
                      <a:pt x="63" y="249"/>
                    </a:cubicBezTo>
                    <a:cubicBezTo>
                      <a:pt x="65" y="247"/>
                      <a:pt x="65" y="247"/>
                      <a:pt x="65" y="247"/>
                    </a:cubicBezTo>
                    <a:cubicBezTo>
                      <a:pt x="65" y="245"/>
                      <a:pt x="65" y="245"/>
                      <a:pt x="65" y="245"/>
                    </a:cubicBezTo>
                    <a:cubicBezTo>
                      <a:pt x="65" y="244"/>
                      <a:pt x="65" y="244"/>
                      <a:pt x="65" y="244"/>
                    </a:cubicBezTo>
                    <a:cubicBezTo>
                      <a:pt x="65" y="246"/>
                      <a:pt x="65" y="246"/>
                      <a:pt x="65" y="246"/>
                    </a:cubicBezTo>
                    <a:cubicBezTo>
                      <a:pt x="64" y="249"/>
                      <a:pt x="64" y="249"/>
                      <a:pt x="64" y="249"/>
                    </a:cubicBezTo>
                    <a:cubicBezTo>
                      <a:pt x="64" y="251"/>
                      <a:pt x="64" y="251"/>
                      <a:pt x="64" y="251"/>
                    </a:cubicBezTo>
                    <a:cubicBezTo>
                      <a:pt x="66" y="252"/>
                      <a:pt x="66" y="252"/>
                      <a:pt x="66" y="252"/>
                    </a:cubicBezTo>
                    <a:cubicBezTo>
                      <a:pt x="68" y="251"/>
                      <a:pt x="68" y="251"/>
                      <a:pt x="68" y="251"/>
                    </a:cubicBezTo>
                    <a:cubicBezTo>
                      <a:pt x="71" y="252"/>
                      <a:pt x="71" y="252"/>
                      <a:pt x="71" y="252"/>
                    </a:cubicBezTo>
                    <a:cubicBezTo>
                      <a:pt x="73" y="251"/>
                      <a:pt x="73" y="251"/>
                      <a:pt x="73" y="251"/>
                    </a:cubicBezTo>
                    <a:cubicBezTo>
                      <a:pt x="75" y="249"/>
                      <a:pt x="75" y="249"/>
                      <a:pt x="75" y="249"/>
                    </a:cubicBezTo>
                    <a:cubicBezTo>
                      <a:pt x="76" y="243"/>
                      <a:pt x="76" y="243"/>
                      <a:pt x="76" y="243"/>
                    </a:cubicBezTo>
                    <a:cubicBezTo>
                      <a:pt x="77" y="242"/>
                      <a:pt x="77" y="242"/>
                      <a:pt x="77" y="242"/>
                    </a:cubicBezTo>
                    <a:cubicBezTo>
                      <a:pt x="78" y="238"/>
                      <a:pt x="78" y="238"/>
                      <a:pt x="78" y="238"/>
                    </a:cubicBezTo>
                    <a:cubicBezTo>
                      <a:pt x="78" y="237"/>
                      <a:pt x="78" y="237"/>
                      <a:pt x="78" y="237"/>
                    </a:cubicBezTo>
                    <a:cubicBezTo>
                      <a:pt x="79" y="236"/>
                      <a:pt x="79" y="236"/>
                      <a:pt x="79" y="236"/>
                    </a:cubicBezTo>
                    <a:cubicBezTo>
                      <a:pt x="80" y="235"/>
                      <a:pt x="80" y="235"/>
                      <a:pt x="80" y="235"/>
                    </a:cubicBezTo>
                    <a:cubicBezTo>
                      <a:pt x="81" y="235"/>
                      <a:pt x="81" y="235"/>
                      <a:pt x="81" y="235"/>
                    </a:cubicBezTo>
                    <a:cubicBezTo>
                      <a:pt x="80" y="237"/>
                      <a:pt x="80" y="237"/>
                      <a:pt x="80" y="237"/>
                    </a:cubicBezTo>
                    <a:cubicBezTo>
                      <a:pt x="80" y="239"/>
                      <a:pt x="80" y="239"/>
                      <a:pt x="80" y="239"/>
                    </a:cubicBezTo>
                    <a:cubicBezTo>
                      <a:pt x="74" y="251"/>
                      <a:pt x="74" y="251"/>
                      <a:pt x="74" y="251"/>
                    </a:cubicBezTo>
                    <a:cubicBezTo>
                      <a:pt x="74" y="251"/>
                      <a:pt x="74" y="251"/>
                      <a:pt x="74" y="251"/>
                    </a:cubicBezTo>
                    <a:cubicBezTo>
                      <a:pt x="72" y="254"/>
                      <a:pt x="72" y="254"/>
                      <a:pt x="72" y="254"/>
                    </a:cubicBezTo>
                    <a:cubicBezTo>
                      <a:pt x="72" y="254"/>
                      <a:pt x="72" y="254"/>
                      <a:pt x="72" y="254"/>
                    </a:cubicBezTo>
                    <a:cubicBezTo>
                      <a:pt x="72" y="255"/>
                      <a:pt x="72" y="255"/>
                      <a:pt x="72" y="255"/>
                    </a:cubicBezTo>
                    <a:cubicBezTo>
                      <a:pt x="74" y="255"/>
                      <a:pt x="74" y="255"/>
                      <a:pt x="74" y="255"/>
                    </a:cubicBezTo>
                    <a:cubicBezTo>
                      <a:pt x="74" y="256"/>
                      <a:pt x="74" y="256"/>
                      <a:pt x="74" y="256"/>
                    </a:cubicBezTo>
                    <a:cubicBezTo>
                      <a:pt x="73" y="257"/>
                      <a:pt x="73" y="257"/>
                      <a:pt x="73" y="257"/>
                    </a:cubicBezTo>
                    <a:cubicBezTo>
                      <a:pt x="71" y="256"/>
                      <a:pt x="71" y="256"/>
                      <a:pt x="71" y="256"/>
                    </a:cubicBezTo>
                    <a:cubicBezTo>
                      <a:pt x="70" y="255"/>
                      <a:pt x="70" y="255"/>
                      <a:pt x="70" y="255"/>
                    </a:cubicBezTo>
                    <a:cubicBezTo>
                      <a:pt x="66" y="256"/>
                      <a:pt x="66" y="256"/>
                      <a:pt x="66" y="256"/>
                    </a:cubicBezTo>
                    <a:cubicBezTo>
                      <a:pt x="67" y="257"/>
                      <a:pt x="67" y="257"/>
                      <a:pt x="67" y="257"/>
                    </a:cubicBezTo>
                    <a:cubicBezTo>
                      <a:pt x="67" y="258"/>
                      <a:pt x="67" y="258"/>
                      <a:pt x="67" y="258"/>
                    </a:cubicBezTo>
                    <a:cubicBezTo>
                      <a:pt x="67" y="259"/>
                      <a:pt x="67" y="259"/>
                      <a:pt x="67" y="259"/>
                    </a:cubicBezTo>
                    <a:cubicBezTo>
                      <a:pt x="66" y="259"/>
                      <a:pt x="66" y="259"/>
                      <a:pt x="66" y="259"/>
                    </a:cubicBezTo>
                    <a:cubicBezTo>
                      <a:pt x="63" y="256"/>
                      <a:pt x="63" y="256"/>
                      <a:pt x="63" y="256"/>
                    </a:cubicBezTo>
                    <a:cubicBezTo>
                      <a:pt x="60" y="256"/>
                      <a:pt x="60" y="256"/>
                      <a:pt x="60" y="256"/>
                    </a:cubicBezTo>
                    <a:cubicBezTo>
                      <a:pt x="58" y="254"/>
                      <a:pt x="58" y="254"/>
                      <a:pt x="58" y="254"/>
                    </a:cubicBezTo>
                    <a:cubicBezTo>
                      <a:pt x="58" y="254"/>
                      <a:pt x="58" y="254"/>
                      <a:pt x="58" y="254"/>
                    </a:cubicBezTo>
                    <a:cubicBezTo>
                      <a:pt x="58" y="253"/>
                      <a:pt x="58" y="253"/>
                      <a:pt x="58" y="253"/>
                    </a:cubicBezTo>
                    <a:cubicBezTo>
                      <a:pt x="56" y="247"/>
                      <a:pt x="56" y="247"/>
                      <a:pt x="56" y="247"/>
                    </a:cubicBezTo>
                    <a:cubicBezTo>
                      <a:pt x="55" y="246"/>
                      <a:pt x="55" y="246"/>
                      <a:pt x="55" y="246"/>
                    </a:cubicBezTo>
                    <a:cubicBezTo>
                      <a:pt x="54" y="244"/>
                      <a:pt x="54" y="244"/>
                      <a:pt x="54" y="244"/>
                    </a:cubicBezTo>
                    <a:cubicBezTo>
                      <a:pt x="52" y="241"/>
                      <a:pt x="52" y="241"/>
                      <a:pt x="52" y="241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42" y="242"/>
                      <a:pt x="42" y="242"/>
                      <a:pt x="42" y="242"/>
                    </a:cubicBezTo>
                    <a:cubicBezTo>
                      <a:pt x="41" y="242"/>
                      <a:pt x="41" y="242"/>
                      <a:pt x="41" y="242"/>
                    </a:cubicBezTo>
                    <a:cubicBezTo>
                      <a:pt x="40" y="243"/>
                      <a:pt x="40" y="243"/>
                      <a:pt x="40" y="243"/>
                    </a:cubicBezTo>
                    <a:cubicBezTo>
                      <a:pt x="39" y="243"/>
                      <a:pt x="39" y="243"/>
                      <a:pt x="39" y="243"/>
                    </a:cubicBezTo>
                    <a:cubicBezTo>
                      <a:pt x="40" y="245"/>
                      <a:pt x="40" y="245"/>
                      <a:pt x="40" y="245"/>
                    </a:cubicBezTo>
                    <a:cubicBezTo>
                      <a:pt x="39" y="245"/>
                      <a:pt x="39" y="245"/>
                      <a:pt x="39" y="245"/>
                    </a:cubicBezTo>
                    <a:cubicBezTo>
                      <a:pt x="40" y="245"/>
                      <a:pt x="40" y="245"/>
                      <a:pt x="40" y="245"/>
                    </a:cubicBezTo>
                    <a:cubicBezTo>
                      <a:pt x="40" y="249"/>
                      <a:pt x="40" y="249"/>
                      <a:pt x="40" y="249"/>
                    </a:cubicBezTo>
                    <a:cubicBezTo>
                      <a:pt x="42" y="250"/>
                      <a:pt x="42" y="250"/>
                      <a:pt x="42" y="250"/>
                    </a:cubicBezTo>
                    <a:cubicBezTo>
                      <a:pt x="42" y="251"/>
                      <a:pt x="42" y="251"/>
                      <a:pt x="42" y="251"/>
                    </a:cubicBezTo>
                    <a:cubicBezTo>
                      <a:pt x="43" y="253"/>
                      <a:pt x="43" y="253"/>
                      <a:pt x="43" y="253"/>
                    </a:cubicBezTo>
                    <a:cubicBezTo>
                      <a:pt x="43" y="256"/>
                      <a:pt x="43" y="256"/>
                      <a:pt x="43" y="256"/>
                    </a:cubicBezTo>
                    <a:cubicBezTo>
                      <a:pt x="44" y="258"/>
                      <a:pt x="44" y="258"/>
                      <a:pt x="44" y="258"/>
                    </a:cubicBezTo>
                    <a:cubicBezTo>
                      <a:pt x="46" y="259"/>
                      <a:pt x="46" y="259"/>
                      <a:pt x="46" y="259"/>
                    </a:cubicBezTo>
                    <a:cubicBezTo>
                      <a:pt x="47" y="257"/>
                      <a:pt x="47" y="257"/>
                      <a:pt x="47" y="257"/>
                    </a:cubicBezTo>
                    <a:cubicBezTo>
                      <a:pt x="49" y="257"/>
                      <a:pt x="49" y="257"/>
                      <a:pt x="49" y="257"/>
                    </a:cubicBezTo>
                    <a:cubicBezTo>
                      <a:pt x="49" y="258"/>
                      <a:pt x="49" y="258"/>
                      <a:pt x="49" y="258"/>
                    </a:cubicBezTo>
                    <a:cubicBezTo>
                      <a:pt x="47" y="260"/>
                      <a:pt x="47" y="260"/>
                      <a:pt x="47" y="260"/>
                    </a:cubicBezTo>
                    <a:cubicBezTo>
                      <a:pt x="47" y="260"/>
                      <a:pt x="47" y="260"/>
                      <a:pt x="47" y="260"/>
                    </a:cubicBezTo>
                    <a:cubicBezTo>
                      <a:pt x="48" y="260"/>
                      <a:pt x="48" y="260"/>
                      <a:pt x="48" y="260"/>
                    </a:cubicBezTo>
                    <a:cubicBezTo>
                      <a:pt x="48" y="261"/>
                      <a:pt x="48" y="261"/>
                      <a:pt x="48" y="261"/>
                    </a:cubicBezTo>
                    <a:cubicBezTo>
                      <a:pt x="47" y="262"/>
                      <a:pt x="47" y="262"/>
                      <a:pt x="47" y="262"/>
                    </a:cubicBezTo>
                    <a:cubicBezTo>
                      <a:pt x="47" y="263"/>
                      <a:pt x="47" y="263"/>
                      <a:pt x="47" y="263"/>
                    </a:cubicBezTo>
                    <a:cubicBezTo>
                      <a:pt x="47" y="263"/>
                      <a:pt x="47" y="263"/>
                      <a:pt x="47" y="263"/>
                    </a:cubicBezTo>
                    <a:cubicBezTo>
                      <a:pt x="48" y="263"/>
                      <a:pt x="48" y="263"/>
                      <a:pt x="48" y="263"/>
                    </a:cubicBezTo>
                    <a:cubicBezTo>
                      <a:pt x="50" y="263"/>
                      <a:pt x="50" y="263"/>
                      <a:pt x="50" y="263"/>
                    </a:cubicBezTo>
                    <a:cubicBezTo>
                      <a:pt x="49" y="264"/>
                      <a:pt x="49" y="264"/>
                      <a:pt x="49" y="264"/>
                    </a:cubicBezTo>
                    <a:cubicBezTo>
                      <a:pt x="49" y="265"/>
                      <a:pt x="49" y="265"/>
                      <a:pt x="49" y="265"/>
                    </a:cubicBezTo>
                    <a:cubicBezTo>
                      <a:pt x="48" y="264"/>
                      <a:pt x="48" y="264"/>
                      <a:pt x="48" y="264"/>
                    </a:cubicBezTo>
                    <a:cubicBezTo>
                      <a:pt x="48" y="263"/>
                      <a:pt x="48" y="263"/>
                      <a:pt x="48" y="263"/>
                    </a:cubicBezTo>
                    <a:cubicBezTo>
                      <a:pt x="46" y="264"/>
                      <a:pt x="46" y="264"/>
                      <a:pt x="46" y="264"/>
                    </a:cubicBezTo>
                    <a:cubicBezTo>
                      <a:pt x="45" y="265"/>
                      <a:pt x="45" y="265"/>
                      <a:pt x="45" y="265"/>
                    </a:cubicBezTo>
                    <a:cubicBezTo>
                      <a:pt x="46" y="266"/>
                      <a:pt x="46" y="266"/>
                      <a:pt x="46" y="266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44" y="265"/>
                      <a:pt x="44" y="265"/>
                      <a:pt x="44" y="265"/>
                    </a:cubicBezTo>
                    <a:cubicBezTo>
                      <a:pt x="44" y="265"/>
                      <a:pt x="44" y="265"/>
                      <a:pt x="44" y="265"/>
                    </a:cubicBezTo>
                    <a:cubicBezTo>
                      <a:pt x="42" y="266"/>
                      <a:pt x="42" y="266"/>
                      <a:pt x="42" y="266"/>
                    </a:cubicBezTo>
                    <a:cubicBezTo>
                      <a:pt x="41" y="266"/>
                      <a:pt x="41" y="266"/>
                      <a:pt x="41" y="266"/>
                    </a:cubicBezTo>
                    <a:cubicBezTo>
                      <a:pt x="40" y="265"/>
                      <a:pt x="40" y="265"/>
                      <a:pt x="40" y="265"/>
                    </a:cubicBezTo>
                    <a:cubicBezTo>
                      <a:pt x="39" y="266"/>
                      <a:pt x="39" y="266"/>
                      <a:pt x="39" y="266"/>
                    </a:cubicBezTo>
                    <a:cubicBezTo>
                      <a:pt x="39" y="267"/>
                      <a:pt x="39" y="267"/>
                      <a:pt x="39" y="267"/>
                    </a:cubicBezTo>
                    <a:cubicBezTo>
                      <a:pt x="37" y="269"/>
                      <a:pt x="37" y="269"/>
                      <a:pt x="37" y="269"/>
                    </a:cubicBezTo>
                    <a:cubicBezTo>
                      <a:pt x="36" y="270"/>
                      <a:pt x="36" y="270"/>
                      <a:pt x="36" y="270"/>
                    </a:cubicBezTo>
                    <a:cubicBezTo>
                      <a:pt x="32" y="273"/>
                      <a:pt x="32" y="273"/>
                      <a:pt x="32" y="273"/>
                    </a:cubicBezTo>
                    <a:cubicBezTo>
                      <a:pt x="31" y="276"/>
                      <a:pt x="31" y="276"/>
                      <a:pt x="31" y="276"/>
                    </a:cubicBezTo>
                    <a:cubicBezTo>
                      <a:pt x="31" y="279"/>
                      <a:pt x="31" y="279"/>
                      <a:pt x="31" y="279"/>
                    </a:cubicBezTo>
                    <a:cubicBezTo>
                      <a:pt x="31" y="282"/>
                      <a:pt x="31" y="282"/>
                      <a:pt x="31" y="282"/>
                    </a:cubicBezTo>
                    <a:cubicBezTo>
                      <a:pt x="33" y="286"/>
                      <a:pt x="33" y="286"/>
                      <a:pt x="33" y="286"/>
                    </a:cubicBezTo>
                    <a:cubicBezTo>
                      <a:pt x="34" y="287"/>
                      <a:pt x="34" y="287"/>
                      <a:pt x="34" y="287"/>
                    </a:cubicBezTo>
                    <a:cubicBezTo>
                      <a:pt x="36" y="284"/>
                      <a:pt x="36" y="284"/>
                      <a:pt x="36" y="284"/>
                    </a:cubicBezTo>
                    <a:cubicBezTo>
                      <a:pt x="36" y="282"/>
                      <a:pt x="36" y="282"/>
                      <a:pt x="36" y="282"/>
                    </a:cubicBezTo>
                    <a:cubicBezTo>
                      <a:pt x="36" y="286"/>
                      <a:pt x="36" y="286"/>
                      <a:pt x="36" y="286"/>
                    </a:cubicBezTo>
                    <a:cubicBezTo>
                      <a:pt x="37" y="283"/>
                      <a:pt x="37" y="283"/>
                      <a:pt x="37" y="283"/>
                    </a:cubicBezTo>
                    <a:cubicBezTo>
                      <a:pt x="36" y="276"/>
                      <a:pt x="36" y="276"/>
                      <a:pt x="36" y="276"/>
                    </a:cubicBezTo>
                    <a:cubicBezTo>
                      <a:pt x="37" y="275"/>
                      <a:pt x="37" y="275"/>
                      <a:pt x="37" y="275"/>
                    </a:cubicBezTo>
                    <a:cubicBezTo>
                      <a:pt x="38" y="287"/>
                      <a:pt x="38" y="287"/>
                      <a:pt x="38" y="287"/>
                    </a:cubicBezTo>
                    <a:cubicBezTo>
                      <a:pt x="41" y="287"/>
                      <a:pt x="41" y="287"/>
                      <a:pt x="41" y="287"/>
                    </a:cubicBezTo>
                    <a:cubicBezTo>
                      <a:pt x="41" y="288"/>
                      <a:pt x="41" y="288"/>
                      <a:pt x="41" y="288"/>
                    </a:cubicBezTo>
                    <a:cubicBezTo>
                      <a:pt x="43" y="288"/>
                      <a:pt x="43" y="288"/>
                      <a:pt x="43" y="288"/>
                    </a:cubicBezTo>
                    <a:cubicBezTo>
                      <a:pt x="44" y="285"/>
                      <a:pt x="44" y="285"/>
                      <a:pt x="44" y="285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44" y="285"/>
                      <a:pt x="44" y="285"/>
                      <a:pt x="44" y="285"/>
                    </a:cubicBezTo>
                    <a:cubicBezTo>
                      <a:pt x="46" y="286"/>
                      <a:pt x="46" y="286"/>
                      <a:pt x="46" y="286"/>
                    </a:cubicBezTo>
                    <a:cubicBezTo>
                      <a:pt x="47" y="288"/>
                      <a:pt x="47" y="288"/>
                      <a:pt x="47" y="288"/>
                    </a:cubicBezTo>
                    <a:cubicBezTo>
                      <a:pt x="49" y="288"/>
                      <a:pt x="49" y="288"/>
                      <a:pt x="49" y="288"/>
                    </a:cubicBezTo>
                    <a:cubicBezTo>
                      <a:pt x="49" y="286"/>
                      <a:pt x="49" y="286"/>
                      <a:pt x="49" y="286"/>
                    </a:cubicBezTo>
                    <a:cubicBezTo>
                      <a:pt x="51" y="284"/>
                      <a:pt x="51" y="284"/>
                      <a:pt x="51" y="284"/>
                    </a:cubicBezTo>
                    <a:cubicBezTo>
                      <a:pt x="52" y="285"/>
                      <a:pt x="52" y="285"/>
                      <a:pt x="52" y="285"/>
                    </a:cubicBezTo>
                    <a:cubicBezTo>
                      <a:pt x="56" y="290"/>
                      <a:pt x="56" y="290"/>
                      <a:pt x="56" y="290"/>
                    </a:cubicBezTo>
                    <a:cubicBezTo>
                      <a:pt x="59" y="290"/>
                      <a:pt x="59" y="290"/>
                      <a:pt x="59" y="290"/>
                    </a:cubicBezTo>
                    <a:cubicBezTo>
                      <a:pt x="60" y="292"/>
                      <a:pt x="60" y="292"/>
                      <a:pt x="60" y="292"/>
                    </a:cubicBezTo>
                    <a:cubicBezTo>
                      <a:pt x="66" y="291"/>
                      <a:pt x="66" y="291"/>
                      <a:pt x="66" y="291"/>
                    </a:cubicBezTo>
                    <a:cubicBezTo>
                      <a:pt x="62" y="285"/>
                      <a:pt x="62" y="285"/>
                      <a:pt x="62" y="285"/>
                    </a:cubicBezTo>
                    <a:cubicBezTo>
                      <a:pt x="61" y="282"/>
                      <a:pt x="61" y="282"/>
                      <a:pt x="61" y="282"/>
                    </a:cubicBezTo>
                    <a:cubicBezTo>
                      <a:pt x="63" y="286"/>
                      <a:pt x="63" y="286"/>
                      <a:pt x="63" y="286"/>
                    </a:cubicBezTo>
                    <a:cubicBezTo>
                      <a:pt x="65" y="286"/>
                      <a:pt x="65" y="286"/>
                      <a:pt x="65" y="286"/>
                    </a:cubicBezTo>
                    <a:cubicBezTo>
                      <a:pt x="67" y="284"/>
                      <a:pt x="67" y="284"/>
                      <a:pt x="67" y="284"/>
                    </a:cubicBezTo>
                    <a:cubicBezTo>
                      <a:pt x="67" y="280"/>
                      <a:pt x="67" y="280"/>
                      <a:pt x="67" y="280"/>
                    </a:cubicBezTo>
                    <a:cubicBezTo>
                      <a:pt x="70" y="285"/>
                      <a:pt x="70" y="285"/>
                      <a:pt x="70" y="285"/>
                    </a:cubicBezTo>
                    <a:cubicBezTo>
                      <a:pt x="73" y="287"/>
                      <a:pt x="73" y="287"/>
                      <a:pt x="73" y="287"/>
                    </a:cubicBezTo>
                    <a:cubicBezTo>
                      <a:pt x="75" y="286"/>
                      <a:pt x="75" y="286"/>
                      <a:pt x="75" y="286"/>
                    </a:cubicBezTo>
                    <a:cubicBezTo>
                      <a:pt x="75" y="282"/>
                      <a:pt x="75" y="282"/>
                      <a:pt x="75" y="282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6" y="286"/>
                      <a:pt x="76" y="286"/>
                      <a:pt x="76" y="286"/>
                    </a:cubicBezTo>
                    <a:cubicBezTo>
                      <a:pt x="78" y="288"/>
                      <a:pt x="78" y="288"/>
                      <a:pt x="78" y="288"/>
                    </a:cubicBezTo>
                    <a:cubicBezTo>
                      <a:pt x="82" y="287"/>
                      <a:pt x="82" y="287"/>
                      <a:pt x="82" y="287"/>
                    </a:cubicBezTo>
                    <a:cubicBezTo>
                      <a:pt x="83" y="284"/>
                      <a:pt x="83" y="284"/>
                      <a:pt x="83" y="284"/>
                    </a:cubicBezTo>
                    <a:cubicBezTo>
                      <a:pt x="80" y="279"/>
                      <a:pt x="80" y="279"/>
                      <a:pt x="80" y="279"/>
                    </a:cubicBezTo>
                    <a:cubicBezTo>
                      <a:pt x="81" y="280"/>
                      <a:pt x="81" y="280"/>
                      <a:pt x="81" y="280"/>
                    </a:cubicBezTo>
                    <a:cubicBezTo>
                      <a:pt x="83" y="280"/>
                      <a:pt x="83" y="280"/>
                      <a:pt x="83" y="280"/>
                    </a:cubicBezTo>
                    <a:cubicBezTo>
                      <a:pt x="83" y="283"/>
                      <a:pt x="83" y="283"/>
                      <a:pt x="83" y="283"/>
                    </a:cubicBezTo>
                    <a:cubicBezTo>
                      <a:pt x="84" y="285"/>
                      <a:pt x="84" y="285"/>
                      <a:pt x="84" y="285"/>
                    </a:cubicBezTo>
                    <a:cubicBezTo>
                      <a:pt x="87" y="285"/>
                      <a:pt x="87" y="285"/>
                      <a:pt x="87" y="285"/>
                    </a:cubicBezTo>
                    <a:cubicBezTo>
                      <a:pt x="89" y="284"/>
                      <a:pt x="89" y="284"/>
                      <a:pt x="89" y="284"/>
                    </a:cubicBezTo>
                    <a:cubicBezTo>
                      <a:pt x="90" y="285"/>
                      <a:pt x="90" y="285"/>
                      <a:pt x="90" y="285"/>
                    </a:cubicBezTo>
                    <a:cubicBezTo>
                      <a:pt x="91" y="286"/>
                      <a:pt x="91" y="286"/>
                      <a:pt x="91" y="286"/>
                    </a:cubicBezTo>
                    <a:cubicBezTo>
                      <a:pt x="91" y="288"/>
                      <a:pt x="91" y="288"/>
                      <a:pt x="91" y="288"/>
                    </a:cubicBezTo>
                    <a:cubicBezTo>
                      <a:pt x="91" y="291"/>
                      <a:pt x="91" y="291"/>
                      <a:pt x="91" y="291"/>
                    </a:cubicBezTo>
                    <a:cubicBezTo>
                      <a:pt x="90" y="293"/>
                      <a:pt x="90" y="293"/>
                      <a:pt x="90" y="293"/>
                    </a:cubicBezTo>
                    <a:cubicBezTo>
                      <a:pt x="91" y="294"/>
                      <a:pt x="91" y="294"/>
                      <a:pt x="91" y="294"/>
                    </a:cubicBezTo>
                    <a:cubicBezTo>
                      <a:pt x="100" y="290"/>
                      <a:pt x="100" y="290"/>
                      <a:pt x="100" y="290"/>
                    </a:cubicBezTo>
                    <a:cubicBezTo>
                      <a:pt x="105" y="282"/>
                      <a:pt x="105" y="282"/>
                      <a:pt x="105" y="282"/>
                    </a:cubicBezTo>
                    <a:cubicBezTo>
                      <a:pt x="106" y="286"/>
                      <a:pt x="106" y="286"/>
                      <a:pt x="106" y="286"/>
                    </a:cubicBezTo>
                    <a:cubicBezTo>
                      <a:pt x="108" y="284"/>
                      <a:pt x="108" y="284"/>
                      <a:pt x="108" y="284"/>
                    </a:cubicBezTo>
                    <a:cubicBezTo>
                      <a:pt x="109" y="282"/>
                      <a:pt x="109" y="282"/>
                      <a:pt x="109" y="282"/>
                    </a:cubicBezTo>
                    <a:cubicBezTo>
                      <a:pt x="111" y="281"/>
                      <a:pt x="111" y="281"/>
                      <a:pt x="111" y="281"/>
                    </a:cubicBezTo>
                    <a:cubicBezTo>
                      <a:pt x="112" y="272"/>
                      <a:pt x="112" y="272"/>
                      <a:pt x="112" y="272"/>
                    </a:cubicBezTo>
                    <a:cubicBezTo>
                      <a:pt x="111" y="270"/>
                      <a:pt x="111" y="270"/>
                      <a:pt x="111" y="270"/>
                    </a:cubicBezTo>
                    <a:cubicBezTo>
                      <a:pt x="108" y="270"/>
                      <a:pt x="108" y="270"/>
                      <a:pt x="108" y="270"/>
                    </a:cubicBezTo>
                    <a:cubicBezTo>
                      <a:pt x="106" y="274"/>
                      <a:pt x="106" y="274"/>
                      <a:pt x="106" y="274"/>
                    </a:cubicBezTo>
                    <a:cubicBezTo>
                      <a:pt x="104" y="274"/>
                      <a:pt x="104" y="274"/>
                      <a:pt x="104" y="274"/>
                    </a:cubicBezTo>
                    <a:cubicBezTo>
                      <a:pt x="104" y="272"/>
                      <a:pt x="104" y="272"/>
                      <a:pt x="104" y="272"/>
                    </a:cubicBezTo>
                    <a:cubicBezTo>
                      <a:pt x="102" y="270"/>
                      <a:pt x="102" y="270"/>
                      <a:pt x="102" y="270"/>
                    </a:cubicBezTo>
                    <a:cubicBezTo>
                      <a:pt x="102" y="269"/>
                      <a:pt x="102" y="269"/>
                      <a:pt x="102" y="269"/>
                    </a:cubicBezTo>
                    <a:cubicBezTo>
                      <a:pt x="104" y="268"/>
                      <a:pt x="104" y="268"/>
                      <a:pt x="104" y="268"/>
                    </a:cubicBezTo>
                    <a:cubicBezTo>
                      <a:pt x="105" y="266"/>
                      <a:pt x="105" y="266"/>
                      <a:pt x="105" y="266"/>
                    </a:cubicBezTo>
                    <a:cubicBezTo>
                      <a:pt x="104" y="263"/>
                      <a:pt x="104" y="263"/>
                      <a:pt x="104" y="263"/>
                    </a:cubicBezTo>
                    <a:cubicBezTo>
                      <a:pt x="102" y="263"/>
                      <a:pt x="102" y="263"/>
                      <a:pt x="102" y="263"/>
                    </a:cubicBezTo>
                    <a:cubicBezTo>
                      <a:pt x="100" y="263"/>
                      <a:pt x="100" y="263"/>
                      <a:pt x="100" y="263"/>
                    </a:cubicBezTo>
                    <a:cubicBezTo>
                      <a:pt x="96" y="267"/>
                      <a:pt x="96" y="267"/>
                      <a:pt x="96" y="267"/>
                    </a:cubicBezTo>
                    <a:cubicBezTo>
                      <a:pt x="95" y="267"/>
                      <a:pt x="95" y="267"/>
                      <a:pt x="95" y="267"/>
                    </a:cubicBezTo>
                    <a:cubicBezTo>
                      <a:pt x="97" y="264"/>
                      <a:pt x="97" y="264"/>
                      <a:pt x="97" y="264"/>
                    </a:cubicBezTo>
                    <a:cubicBezTo>
                      <a:pt x="97" y="263"/>
                      <a:pt x="97" y="263"/>
                      <a:pt x="97" y="263"/>
                    </a:cubicBezTo>
                    <a:cubicBezTo>
                      <a:pt x="91" y="262"/>
                      <a:pt x="91" y="262"/>
                      <a:pt x="91" y="262"/>
                    </a:cubicBezTo>
                    <a:cubicBezTo>
                      <a:pt x="88" y="262"/>
                      <a:pt x="88" y="262"/>
                      <a:pt x="88" y="262"/>
                    </a:cubicBezTo>
                    <a:cubicBezTo>
                      <a:pt x="85" y="266"/>
                      <a:pt x="85" y="266"/>
                      <a:pt x="85" y="266"/>
                    </a:cubicBezTo>
                    <a:cubicBezTo>
                      <a:pt x="84" y="262"/>
                      <a:pt x="84" y="262"/>
                      <a:pt x="84" y="262"/>
                    </a:cubicBezTo>
                    <a:cubicBezTo>
                      <a:pt x="84" y="261"/>
                      <a:pt x="84" y="261"/>
                      <a:pt x="84" y="261"/>
                    </a:cubicBezTo>
                    <a:cubicBezTo>
                      <a:pt x="85" y="261"/>
                      <a:pt x="85" y="261"/>
                      <a:pt x="85" y="261"/>
                    </a:cubicBezTo>
                    <a:cubicBezTo>
                      <a:pt x="89" y="260"/>
                      <a:pt x="89" y="260"/>
                      <a:pt x="89" y="260"/>
                    </a:cubicBezTo>
                    <a:cubicBezTo>
                      <a:pt x="89" y="259"/>
                      <a:pt x="89" y="259"/>
                      <a:pt x="89" y="259"/>
                    </a:cubicBezTo>
                    <a:cubicBezTo>
                      <a:pt x="87" y="257"/>
                      <a:pt x="87" y="257"/>
                      <a:pt x="87" y="257"/>
                    </a:cubicBezTo>
                    <a:cubicBezTo>
                      <a:pt x="87" y="255"/>
                      <a:pt x="87" y="255"/>
                      <a:pt x="87" y="255"/>
                    </a:cubicBezTo>
                    <a:cubicBezTo>
                      <a:pt x="87" y="254"/>
                      <a:pt x="87" y="254"/>
                      <a:pt x="87" y="254"/>
                    </a:cubicBezTo>
                    <a:cubicBezTo>
                      <a:pt x="90" y="258"/>
                      <a:pt x="90" y="258"/>
                      <a:pt x="90" y="258"/>
                    </a:cubicBezTo>
                    <a:cubicBezTo>
                      <a:pt x="94" y="261"/>
                      <a:pt x="94" y="261"/>
                      <a:pt x="94" y="261"/>
                    </a:cubicBezTo>
                    <a:cubicBezTo>
                      <a:pt x="105" y="260"/>
                      <a:pt x="105" y="260"/>
                      <a:pt x="105" y="260"/>
                    </a:cubicBezTo>
                    <a:cubicBezTo>
                      <a:pt x="105" y="259"/>
                      <a:pt x="105" y="259"/>
                      <a:pt x="105" y="259"/>
                    </a:cubicBezTo>
                    <a:cubicBezTo>
                      <a:pt x="106" y="259"/>
                      <a:pt x="106" y="259"/>
                      <a:pt x="106" y="259"/>
                    </a:cubicBezTo>
                    <a:cubicBezTo>
                      <a:pt x="106" y="260"/>
                      <a:pt x="106" y="260"/>
                      <a:pt x="106" y="260"/>
                    </a:cubicBezTo>
                    <a:cubicBezTo>
                      <a:pt x="106" y="260"/>
                      <a:pt x="106" y="260"/>
                      <a:pt x="106" y="260"/>
                    </a:cubicBezTo>
                    <a:cubicBezTo>
                      <a:pt x="110" y="258"/>
                      <a:pt x="110" y="258"/>
                      <a:pt x="110" y="258"/>
                    </a:cubicBezTo>
                    <a:cubicBezTo>
                      <a:pt x="112" y="254"/>
                      <a:pt x="112" y="254"/>
                      <a:pt x="112" y="254"/>
                    </a:cubicBezTo>
                    <a:cubicBezTo>
                      <a:pt x="112" y="252"/>
                      <a:pt x="112" y="252"/>
                      <a:pt x="112" y="252"/>
                    </a:cubicBezTo>
                    <a:cubicBezTo>
                      <a:pt x="112" y="251"/>
                      <a:pt x="112" y="251"/>
                      <a:pt x="112" y="251"/>
                    </a:cubicBezTo>
                    <a:cubicBezTo>
                      <a:pt x="114" y="250"/>
                      <a:pt x="114" y="250"/>
                      <a:pt x="114" y="250"/>
                    </a:cubicBezTo>
                    <a:cubicBezTo>
                      <a:pt x="114" y="250"/>
                      <a:pt x="114" y="250"/>
                      <a:pt x="114" y="250"/>
                    </a:cubicBezTo>
                    <a:cubicBezTo>
                      <a:pt x="112" y="247"/>
                      <a:pt x="112" y="247"/>
                      <a:pt x="112" y="247"/>
                    </a:cubicBezTo>
                    <a:cubicBezTo>
                      <a:pt x="112" y="246"/>
                      <a:pt x="112" y="246"/>
                      <a:pt x="112" y="246"/>
                    </a:cubicBezTo>
                    <a:cubicBezTo>
                      <a:pt x="112" y="245"/>
                      <a:pt x="112" y="245"/>
                      <a:pt x="112" y="245"/>
                    </a:cubicBezTo>
                    <a:cubicBezTo>
                      <a:pt x="111" y="243"/>
                      <a:pt x="111" y="243"/>
                      <a:pt x="111" y="243"/>
                    </a:cubicBezTo>
                    <a:cubicBezTo>
                      <a:pt x="110" y="242"/>
                      <a:pt x="110" y="242"/>
                      <a:pt x="110" y="242"/>
                    </a:cubicBezTo>
                    <a:cubicBezTo>
                      <a:pt x="111" y="242"/>
                      <a:pt x="111" y="242"/>
                      <a:pt x="111" y="242"/>
                    </a:cubicBezTo>
                    <a:cubicBezTo>
                      <a:pt x="111" y="240"/>
                      <a:pt x="111" y="240"/>
                      <a:pt x="111" y="240"/>
                    </a:cubicBezTo>
                    <a:cubicBezTo>
                      <a:pt x="110" y="239"/>
                      <a:pt x="110" y="239"/>
                      <a:pt x="110" y="239"/>
                    </a:cubicBezTo>
                    <a:cubicBezTo>
                      <a:pt x="110" y="238"/>
                      <a:pt x="110" y="238"/>
                      <a:pt x="110" y="238"/>
                    </a:cubicBezTo>
                    <a:cubicBezTo>
                      <a:pt x="112" y="239"/>
                      <a:pt x="112" y="239"/>
                      <a:pt x="112" y="239"/>
                    </a:cubicBezTo>
                    <a:cubicBezTo>
                      <a:pt x="118" y="239"/>
                      <a:pt x="118" y="239"/>
                      <a:pt x="118" y="239"/>
                    </a:cubicBezTo>
                    <a:cubicBezTo>
                      <a:pt x="118" y="240"/>
                      <a:pt x="118" y="240"/>
                      <a:pt x="118" y="240"/>
                    </a:cubicBezTo>
                    <a:cubicBezTo>
                      <a:pt x="121" y="239"/>
                      <a:pt x="121" y="239"/>
                      <a:pt x="121" y="239"/>
                    </a:cubicBezTo>
                    <a:cubicBezTo>
                      <a:pt x="124" y="236"/>
                      <a:pt x="124" y="236"/>
                      <a:pt x="124" y="236"/>
                    </a:cubicBezTo>
                    <a:cubicBezTo>
                      <a:pt x="126" y="237"/>
                      <a:pt x="126" y="237"/>
                      <a:pt x="126" y="237"/>
                    </a:cubicBezTo>
                    <a:cubicBezTo>
                      <a:pt x="126" y="238"/>
                      <a:pt x="126" y="238"/>
                      <a:pt x="126" y="238"/>
                    </a:cubicBezTo>
                    <a:cubicBezTo>
                      <a:pt x="128" y="235"/>
                      <a:pt x="128" y="235"/>
                      <a:pt x="128" y="235"/>
                    </a:cubicBezTo>
                    <a:cubicBezTo>
                      <a:pt x="128" y="235"/>
                      <a:pt x="128" y="235"/>
                      <a:pt x="128" y="235"/>
                    </a:cubicBezTo>
                    <a:cubicBezTo>
                      <a:pt x="129" y="233"/>
                      <a:pt x="129" y="233"/>
                      <a:pt x="129" y="233"/>
                    </a:cubicBezTo>
                    <a:cubicBezTo>
                      <a:pt x="119" y="230"/>
                      <a:pt x="119" y="230"/>
                      <a:pt x="119" y="230"/>
                    </a:cubicBezTo>
                    <a:cubicBezTo>
                      <a:pt x="121" y="228"/>
                      <a:pt x="121" y="228"/>
                      <a:pt x="121" y="228"/>
                    </a:cubicBezTo>
                    <a:cubicBezTo>
                      <a:pt x="124" y="229"/>
                      <a:pt x="124" y="229"/>
                      <a:pt x="124" y="229"/>
                    </a:cubicBezTo>
                    <a:cubicBezTo>
                      <a:pt x="128" y="231"/>
                      <a:pt x="128" y="231"/>
                      <a:pt x="128" y="231"/>
                    </a:cubicBezTo>
                    <a:cubicBezTo>
                      <a:pt x="130" y="227"/>
                      <a:pt x="130" y="227"/>
                      <a:pt x="130" y="227"/>
                    </a:cubicBezTo>
                    <a:cubicBezTo>
                      <a:pt x="132" y="226"/>
                      <a:pt x="132" y="226"/>
                      <a:pt x="132" y="226"/>
                    </a:cubicBezTo>
                    <a:cubicBezTo>
                      <a:pt x="133" y="225"/>
                      <a:pt x="133" y="225"/>
                      <a:pt x="133" y="225"/>
                    </a:cubicBezTo>
                    <a:cubicBezTo>
                      <a:pt x="131" y="223"/>
                      <a:pt x="131" y="223"/>
                      <a:pt x="131" y="223"/>
                    </a:cubicBezTo>
                    <a:cubicBezTo>
                      <a:pt x="130" y="221"/>
                      <a:pt x="130" y="221"/>
                      <a:pt x="130" y="221"/>
                    </a:cubicBezTo>
                    <a:cubicBezTo>
                      <a:pt x="127" y="221"/>
                      <a:pt x="127" y="221"/>
                      <a:pt x="127" y="221"/>
                    </a:cubicBezTo>
                    <a:cubicBezTo>
                      <a:pt x="125" y="220"/>
                      <a:pt x="125" y="220"/>
                      <a:pt x="125" y="220"/>
                    </a:cubicBezTo>
                    <a:cubicBezTo>
                      <a:pt x="123" y="219"/>
                      <a:pt x="123" y="219"/>
                      <a:pt x="123" y="219"/>
                    </a:cubicBezTo>
                    <a:cubicBezTo>
                      <a:pt x="124" y="218"/>
                      <a:pt x="124" y="218"/>
                      <a:pt x="124" y="218"/>
                    </a:cubicBezTo>
                    <a:cubicBezTo>
                      <a:pt x="131" y="218"/>
                      <a:pt x="131" y="218"/>
                      <a:pt x="131" y="218"/>
                    </a:cubicBezTo>
                    <a:cubicBezTo>
                      <a:pt x="133" y="218"/>
                      <a:pt x="133" y="218"/>
                      <a:pt x="133" y="218"/>
                    </a:cubicBezTo>
                    <a:cubicBezTo>
                      <a:pt x="134" y="217"/>
                      <a:pt x="134" y="217"/>
                      <a:pt x="134" y="217"/>
                    </a:cubicBezTo>
                    <a:cubicBezTo>
                      <a:pt x="136" y="215"/>
                      <a:pt x="136" y="215"/>
                      <a:pt x="136" y="215"/>
                    </a:cubicBezTo>
                    <a:cubicBezTo>
                      <a:pt x="135" y="214"/>
                      <a:pt x="135" y="214"/>
                      <a:pt x="135" y="214"/>
                    </a:cubicBezTo>
                    <a:cubicBezTo>
                      <a:pt x="135" y="213"/>
                      <a:pt x="135" y="213"/>
                      <a:pt x="135" y="213"/>
                    </a:cubicBezTo>
                    <a:cubicBezTo>
                      <a:pt x="135" y="212"/>
                      <a:pt x="135" y="212"/>
                      <a:pt x="135" y="212"/>
                    </a:cubicBezTo>
                    <a:cubicBezTo>
                      <a:pt x="135" y="207"/>
                      <a:pt x="135" y="207"/>
                      <a:pt x="135" y="207"/>
                    </a:cubicBezTo>
                    <a:cubicBezTo>
                      <a:pt x="133" y="206"/>
                      <a:pt x="133" y="206"/>
                      <a:pt x="133" y="206"/>
                    </a:cubicBezTo>
                    <a:cubicBezTo>
                      <a:pt x="130" y="204"/>
                      <a:pt x="130" y="204"/>
                      <a:pt x="130" y="204"/>
                    </a:cubicBezTo>
                    <a:cubicBezTo>
                      <a:pt x="124" y="205"/>
                      <a:pt x="124" y="205"/>
                      <a:pt x="124" y="205"/>
                    </a:cubicBezTo>
                    <a:cubicBezTo>
                      <a:pt x="124" y="204"/>
                      <a:pt x="124" y="204"/>
                      <a:pt x="124" y="204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27" y="202"/>
                      <a:pt x="127" y="202"/>
                      <a:pt x="127" y="202"/>
                    </a:cubicBezTo>
                    <a:cubicBezTo>
                      <a:pt x="127" y="202"/>
                      <a:pt x="127" y="202"/>
                      <a:pt x="127" y="202"/>
                    </a:cubicBezTo>
                    <a:cubicBezTo>
                      <a:pt x="127" y="200"/>
                      <a:pt x="127" y="200"/>
                      <a:pt x="127" y="200"/>
                    </a:cubicBezTo>
                    <a:cubicBezTo>
                      <a:pt x="117" y="201"/>
                      <a:pt x="117" y="201"/>
                      <a:pt x="117" y="201"/>
                    </a:cubicBezTo>
                    <a:cubicBezTo>
                      <a:pt x="116" y="202"/>
                      <a:pt x="116" y="202"/>
                      <a:pt x="116" y="202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4" y="204"/>
                      <a:pt x="114" y="204"/>
                      <a:pt x="114" y="204"/>
                    </a:cubicBezTo>
                    <a:cubicBezTo>
                      <a:pt x="115" y="200"/>
                      <a:pt x="115" y="200"/>
                      <a:pt x="115" y="200"/>
                    </a:cubicBezTo>
                    <a:cubicBezTo>
                      <a:pt x="113" y="200"/>
                      <a:pt x="113" y="200"/>
                      <a:pt x="113" y="200"/>
                    </a:cubicBezTo>
                    <a:cubicBezTo>
                      <a:pt x="113" y="199"/>
                      <a:pt x="113" y="199"/>
                      <a:pt x="113" y="199"/>
                    </a:cubicBezTo>
                    <a:cubicBezTo>
                      <a:pt x="116" y="200"/>
                      <a:pt x="116" y="200"/>
                      <a:pt x="116" y="200"/>
                    </a:cubicBezTo>
                    <a:cubicBezTo>
                      <a:pt x="122" y="198"/>
                      <a:pt x="122" y="198"/>
                      <a:pt x="122" y="198"/>
                    </a:cubicBezTo>
                    <a:cubicBezTo>
                      <a:pt x="125" y="198"/>
                      <a:pt x="125" y="198"/>
                      <a:pt x="125" y="198"/>
                    </a:cubicBezTo>
                    <a:cubicBezTo>
                      <a:pt x="125" y="197"/>
                      <a:pt x="125" y="197"/>
                      <a:pt x="125" y="197"/>
                    </a:cubicBezTo>
                    <a:cubicBezTo>
                      <a:pt x="122" y="196"/>
                      <a:pt x="122" y="196"/>
                      <a:pt x="122" y="196"/>
                    </a:cubicBezTo>
                    <a:cubicBezTo>
                      <a:pt x="114" y="196"/>
                      <a:pt x="114" y="196"/>
                      <a:pt x="114" y="196"/>
                    </a:cubicBezTo>
                    <a:cubicBezTo>
                      <a:pt x="113" y="195"/>
                      <a:pt x="113" y="195"/>
                      <a:pt x="113" y="195"/>
                    </a:cubicBezTo>
                    <a:cubicBezTo>
                      <a:pt x="115" y="194"/>
                      <a:pt x="115" y="194"/>
                      <a:pt x="115" y="194"/>
                    </a:cubicBezTo>
                    <a:cubicBezTo>
                      <a:pt x="121" y="194"/>
                      <a:pt x="121" y="194"/>
                      <a:pt x="121" y="194"/>
                    </a:cubicBezTo>
                    <a:cubicBezTo>
                      <a:pt x="122" y="193"/>
                      <a:pt x="122" y="193"/>
                      <a:pt x="122" y="193"/>
                    </a:cubicBezTo>
                    <a:cubicBezTo>
                      <a:pt x="126" y="194"/>
                      <a:pt x="126" y="194"/>
                      <a:pt x="126" y="194"/>
                    </a:cubicBezTo>
                    <a:cubicBezTo>
                      <a:pt x="127" y="195"/>
                      <a:pt x="127" y="195"/>
                      <a:pt x="127" y="195"/>
                    </a:cubicBezTo>
                    <a:cubicBezTo>
                      <a:pt x="127" y="197"/>
                      <a:pt x="127" y="197"/>
                      <a:pt x="127" y="197"/>
                    </a:cubicBezTo>
                    <a:cubicBezTo>
                      <a:pt x="128" y="199"/>
                      <a:pt x="128" y="199"/>
                      <a:pt x="128" y="199"/>
                    </a:cubicBezTo>
                    <a:cubicBezTo>
                      <a:pt x="129" y="199"/>
                      <a:pt x="129" y="199"/>
                      <a:pt x="129" y="199"/>
                    </a:cubicBezTo>
                    <a:cubicBezTo>
                      <a:pt x="135" y="200"/>
                      <a:pt x="135" y="200"/>
                      <a:pt x="135" y="200"/>
                    </a:cubicBezTo>
                    <a:cubicBezTo>
                      <a:pt x="137" y="200"/>
                      <a:pt x="137" y="200"/>
                      <a:pt x="137" y="200"/>
                    </a:cubicBezTo>
                    <a:cubicBezTo>
                      <a:pt x="137" y="198"/>
                      <a:pt x="137" y="198"/>
                      <a:pt x="137" y="198"/>
                    </a:cubicBezTo>
                    <a:cubicBezTo>
                      <a:pt x="137" y="197"/>
                      <a:pt x="137" y="197"/>
                      <a:pt x="137" y="197"/>
                    </a:cubicBezTo>
                    <a:cubicBezTo>
                      <a:pt x="135" y="194"/>
                      <a:pt x="135" y="194"/>
                      <a:pt x="135" y="194"/>
                    </a:cubicBezTo>
                    <a:cubicBezTo>
                      <a:pt x="136" y="192"/>
                      <a:pt x="136" y="192"/>
                      <a:pt x="136" y="192"/>
                    </a:cubicBezTo>
                    <a:cubicBezTo>
                      <a:pt x="135" y="191"/>
                      <a:pt x="135" y="191"/>
                      <a:pt x="135" y="191"/>
                    </a:cubicBezTo>
                    <a:cubicBezTo>
                      <a:pt x="127" y="192"/>
                      <a:pt x="127" y="192"/>
                      <a:pt x="127" y="192"/>
                    </a:cubicBezTo>
                    <a:cubicBezTo>
                      <a:pt x="126" y="191"/>
                      <a:pt x="126" y="191"/>
                      <a:pt x="126" y="191"/>
                    </a:cubicBezTo>
                    <a:cubicBezTo>
                      <a:pt x="115" y="193"/>
                      <a:pt x="115" y="193"/>
                      <a:pt x="115" y="193"/>
                    </a:cubicBezTo>
                    <a:cubicBezTo>
                      <a:pt x="116" y="192"/>
                      <a:pt x="116" y="192"/>
                      <a:pt x="116" y="192"/>
                    </a:cubicBezTo>
                    <a:cubicBezTo>
                      <a:pt x="117" y="191"/>
                      <a:pt x="117" y="191"/>
                      <a:pt x="117" y="191"/>
                    </a:cubicBezTo>
                    <a:cubicBezTo>
                      <a:pt x="114" y="190"/>
                      <a:pt x="114" y="190"/>
                      <a:pt x="114" y="190"/>
                    </a:cubicBezTo>
                    <a:cubicBezTo>
                      <a:pt x="113" y="189"/>
                      <a:pt x="113" y="189"/>
                      <a:pt x="113" y="189"/>
                    </a:cubicBezTo>
                    <a:cubicBezTo>
                      <a:pt x="115" y="188"/>
                      <a:pt x="115" y="188"/>
                      <a:pt x="115" y="188"/>
                    </a:cubicBezTo>
                    <a:cubicBezTo>
                      <a:pt x="118" y="189"/>
                      <a:pt x="118" y="189"/>
                      <a:pt x="118" y="189"/>
                    </a:cubicBezTo>
                    <a:cubicBezTo>
                      <a:pt x="117" y="186"/>
                      <a:pt x="117" y="186"/>
                      <a:pt x="117" y="186"/>
                    </a:cubicBezTo>
                    <a:cubicBezTo>
                      <a:pt x="117" y="185"/>
                      <a:pt x="117" y="185"/>
                      <a:pt x="117" y="185"/>
                    </a:cubicBezTo>
                    <a:cubicBezTo>
                      <a:pt x="117" y="184"/>
                      <a:pt x="117" y="184"/>
                      <a:pt x="117" y="184"/>
                    </a:cubicBezTo>
                    <a:cubicBezTo>
                      <a:pt x="118" y="185"/>
                      <a:pt x="118" y="185"/>
                      <a:pt x="118" y="185"/>
                    </a:cubicBezTo>
                    <a:cubicBezTo>
                      <a:pt x="119" y="187"/>
                      <a:pt x="119" y="187"/>
                      <a:pt x="119" y="187"/>
                    </a:cubicBezTo>
                    <a:cubicBezTo>
                      <a:pt x="120" y="188"/>
                      <a:pt x="120" y="188"/>
                      <a:pt x="120" y="188"/>
                    </a:cubicBezTo>
                    <a:cubicBezTo>
                      <a:pt x="126" y="188"/>
                      <a:pt x="126" y="188"/>
                      <a:pt x="126" y="188"/>
                    </a:cubicBezTo>
                    <a:cubicBezTo>
                      <a:pt x="127" y="187"/>
                      <a:pt x="127" y="187"/>
                      <a:pt x="127" y="187"/>
                    </a:cubicBezTo>
                    <a:cubicBezTo>
                      <a:pt x="125" y="186"/>
                      <a:pt x="125" y="186"/>
                      <a:pt x="125" y="186"/>
                    </a:cubicBezTo>
                    <a:cubicBezTo>
                      <a:pt x="125" y="185"/>
                      <a:pt x="125" y="185"/>
                      <a:pt x="125" y="185"/>
                    </a:cubicBezTo>
                    <a:cubicBezTo>
                      <a:pt x="119" y="183"/>
                      <a:pt x="119" y="183"/>
                      <a:pt x="119" y="183"/>
                    </a:cubicBezTo>
                    <a:cubicBezTo>
                      <a:pt x="118" y="182"/>
                      <a:pt x="118" y="182"/>
                      <a:pt x="118" y="182"/>
                    </a:cubicBezTo>
                    <a:cubicBezTo>
                      <a:pt x="119" y="182"/>
                      <a:pt x="119" y="182"/>
                      <a:pt x="119" y="182"/>
                    </a:cubicBezTo>
                    <a:cubicBezTo>
                      <a:pt x="123" y="182"/>
                      <a:pt x="123" y="182"/>
                      <a:pt x="123" y="182"/>
                    </a:cubicBezTo>
                    <a:cubicBezTo>
                      <a:pt x="128" y="186"/>
                      <a:pt x="128" y="186"/>
                      <a:pt x="128" y="186"/>
                    </a:cubicBezTo>
                    <a:cubicBezTo>
                      <a:pt x="132" y="186"/>
                      <a:pt x="132" y="186"/>
                      <a:pt x="132" y="186"/>
                    </a:cubicBezTo>
                    <a:cubicBezTo>
                      <a:pt x="133" y="185"/>
                      <a:pt x="133" y="185"/>
                      <a:pt x="133" y="185"/>
                    </a:cubicBezTo>
                    <a:cubicBezTo>
                      <a:pt x="133" y="183"/>
                      <a:pt x="133" y="183"/>
                      <a:pt x="133" y="183"/>
                    </a:cubicBezTo>
                    <a:cubicBezTo>
                      <a:pt x="134" y="184"/>
                      <a:pt x="134" y="184"/>
                      <a:pt x="134" y="184"/>
                    </a:cubicBezTo>
                    <a:cubicBezTo>
                      <a:pt x="138" y="184"/>
                      <a:pt x="138" y="184"/>
                      <a:pt x="138" y="184"/>
                    </a:cubicBezTo>
                    <a:cubicBezTo>
                      <a:pt x="139" y="183"/>
                      <a:pt x="139" y="183"/>
                      <a:pt x="139" y="183"/>
                    </a:cubicBezTo>
                    <a:cubicBezTo>
                      <a:pt x="139" y="181"/>
                      <a:pt x="139" y="181"/>
                      <a:pt x="139" y="181"/>
                    </a:cubicBezTo>
                    <a:cubicBezTo>
                      <a:pt x="139" y="182"/>
                      <a:pt x="139" y="182"/>
                      <a:pt x="139" y="182"/>
                    </a:cubicBezTo>
                    <a:cubicBezTo>
                      <a:pt x="140" y="180"/>
                      <a:pt x="140" y="180"/>
                      <a:pt x="140" y="180"/>
                    </a:cubicBezTo>
                    <a:cubicBezTo>
                      <a:pt x="141" y="182"/>
                      <a:pt x="141" y="182"/>
                      <a:pt x="141" y="182"/>
                    </a:cubicBezTo>
                    <a:cubicBezTo>
                      <a:pt x="143" y="182"/>
                      <a:pt x="143" y="182"/>
                      <a:pt x="143" y="182"/>
                    </a:cubicBezTo>
                    <a:cubicBezTo>
                      <a:pt x="143" y="180"/>
                      <a:pt x="143" y="180"/>
                      <a:pt x="143" y="180"/>
                    </a:cubicBezTo>
                    <a:cubicBezTo>
                      <a:pt x="142" y="173"/>
                      <a:pt x="142" y="173"/>
                      <a:pt x="142" y="173"/>
                    </a:cubicBezTo>
                    <a:cubicBezTo>
                      <a:pt x="135" y="172"/>
                      <a:pt x="135" y="172"/>
                      <a:pt x="135" y="172"/>
                    </a:cubicBezTo>
                    <a:cubicBezTo>
                      <a:pt x="135" y="170"/>
                      <a:pt x="135" y="170"/>
                      <a:pt x="135" y="170"/>
                    </a:cubicBezTo>
                    <a:cubicBezTo>
                      <a:pt x="137" y="169"/>
                      <a:pt x="137" y="169"/>
                      <a:pt x="137" y="169"/>
                    </a:cubicBezTo>
                    <a:cubicBezTo>
                      <a:pt x="140" y="171"/>
                      <a:pt x="140" y="171"/>
                      <a:pt x="140" y="171"/>
                    </a:cubicBezTo>
                    <a:cubicBezTo>
                      <a:pt x="144" y="172"/>
                      <a:pt x="144" y="172"/>
                      <a:pt x="144" y="172"/>
                    </a:cubicBezTo>
                    <a:cubicBezTo>
                      <a:pt x="144" y="173"/>
                      <a:pt x="144" y="173"/>
                      <a:pt x="144" y="173"/>
                    </a:cubicBezTo>
                    <a:cubicBezTo>
                      <a:pt x="144" y="175"/>
                      <a:pt x="144" y="175"/>
                      <a:pt x="144" y="175"/>
                    </a:cubicBezTo>
                    <a:cubicBezTo>
                      <a:pt x="146" y="176"/>
                      <a:pt x="146" y="176"/>
                      <a:pt x="146" y="176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48" y="176"/>
                      <a:pt x="148" y="176"/>
                      <a:pt x="148" y="176"/>
                    </a:cubicBezTo>
                    <a:cubicBezTo>
                      <a:pt x="151" y="175"/>
                      <a:pt x="151" y="175"/>
                      <a:pt x="151" y="175"/>
                    </a:cubicBezTo>
                    <a:cubicBezTo>
                      <a:pt x="154" y="176"/>
                      <a:pt x="154" y="176"/>
                      <a:pt x="154" y="176"/>
                    </a:cubicBezTo>
                    <a:cubicBezTo>
                      <a:pt x="155" y="174"/>
                      <a:pt x="155" y="174"/>
                      <a:pt x="155" y="174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59" y="169"/>
                      <a:pt x="159" y="169"/>
                      <a:pt x="159" y="169"/>
                    </a:cubicBezTo>
                    <a:cubicBezTo>
                      <a:pt x="158" y="169"/>
                      <a:pt x="158" y="169"/>
                      <a:pt x="158" y="169"/>
                    </a:cubicBezTo>
                    <a:cubicBezTo>
                      <a:pt x="156" y="169"/>
                      <a:pt x="156" y="169"/>
                      <a:pt x="156" y="169"/>
                    </a:cubicBezTo>
                    <a:cubicBezTo>
                      <a:pt x="156" y="167"/>
                      <a:pt x="156" y="167"/>
                      <a:pt x="156" y="167"/>
                    </a:cubicBezTo>
                    <a:cubicBezTo>
                      <a:pt x="157" y="165"/>
                      <a:pt x="157" y="165"/>
                      <a:pt x="157" y="165"/>
                    </a:cubicBezTo>
                    <a:cubicBezTo>
                      <a:pt x="160" y="164"/>
                      <a:pt x="160" y="164"/>
                      <a:pt x="160" y="164"/>
                    </a:cubicBezTo>
                    <a:cubicBezTo>
                      <a:pt x="160" y="163"/>
                      <a:pt x="160" y="163"/>
                      <a:pt x="160" y="163"/>
                    </a:cubicBezTo>
                    <a:cubicBezTo>
                      <a:pt x="162" y="162"/>
                      <a:pt x="162" y="162"/>
                      <a:pt x="162" y="162"/>
                    </a:cubicBezTo>
                    <a:cubicBezTo>
                      <a:pt x="156" y="162"/>
                      <a:pt x="156" y="162"/>
                      <a:pt x="156" y="162"/>
                    </a:cubicBezTo>
                    <a:cubicBezTo>
                      <a:pt x="157" y="160"/>
                      <a:pt x="159" y="159"/>
                      <a:pt x="160" y="159"/>
                    </a:cubicBezTo>
                    <a:cubicBezTo>
                      <a:pt x="162" y="159"/>
                      <a:pt x="162" y="157"/>
                      <a:pt x="162" y="157"/>
                    </a:cubicBezTo>
                    <a:cubicBezTo>
                      <a:pt x="160" y="155"/>
                      <a:pt x="160" y="155"/>
                      <a:pt x="160" y="155"/>
                    </a:cubicBezTo>
                    <a:cubicBezTo>
                      <a:pt x="165" y="150"/>
                      <a:pt x="165" y="150"/>
                      <a:pt x="165" y="150"/>
                    </a:cubicBezTo>
                    <a:cubicBezTo>
                      <a:pt x="165" y="150"/>
                      <a:pt x="167" y="147"/>
                      <a:pt x="165" y="147"/>
                    </a:cubicBezTo>
                    <a:cubicBezTo>
                      <a:pt x="163" y="147"/>
                      <a:pt x="162" y="146"/>
                      <a:pt x="161" y="145"/>
                    </a:cubicBezTo>
                    <a:cubicBezTo>
                      <a:pt x="160" y="144"/>
                      <a:pt x="160" y="144"/>
                      <a:pt x="159" y="142"/>
                    </a:cubicBezTo>
                    <a:cubicBezTo>
                      <a:pt x="158" y="142"/>
                      <a:pt x="158" y="141"/>
                      <a:pt x="157" y="140"/>
                    </a:cubicBezTo>
                    <a:cubicBezTo>
                      <a:pt x="158" y="141"/>
                      <a:pt x="161" y="142"/>
                      <a:pt x="161" y="142"/>
                    </a:cubicBezTo>
                    <a:cubicBezTo>
                      <a:pt x="161" y="142"/>
                      <a:pt x="162" y="144"/>
                      <a:pt x="163" y="144"/>
                    </a:cubicBezTo>
                    <a:cubicBezTo>
                      <a:pt x="164" y="144"/>
                      <a:pt x="165" y="145"/>
                      <a:pt x="166" y="145"/>
                    </a:cubicBezTo>
                    <a:cubicBezTo>
                      <a:pt x="167" y="145"/>
                      <a:pt x="167" y="144"/>
                      <a:pt x="167" y="144"/>
                    </a:cubicBezTo>
                    <a:cubicBezTo>
                      <a:pt x="168" y="143"/>
                      <a:pt x="169" y="139"/>
                      <a:pt x="169" y="139"/>
                    </a:cubicBezTo>
                    <a:cubicBezTo>
                      <a:pt x="172" y="137"/>
                      <a:pt x="172" y="137"/>
                      <a:pt x="172" y="137"/>
                    </a:cubicBezTo>
                    <a:cubicBezTo>
                      <a:pt x="172" y="137"/>
                      <a:pt x="174" y="136"/>
                      <a:pt x="172" y="134"/>
                    </a:cubicBezTo>
                    <a:cubicBezTo>
                      <a:pt x="170" y="133"/>
                      <a:pt x="170" y="131"/>
                      <a:pt x="170" y="131"/>
                    </a:cubicBezTo>
                    <a:cubicBezTo>
                      <a:pt x="174" y="131"/>
                      <a:pt x="174" y="131"/>
                      <a:pt x="174" y="131"/>
                    </a:cubicBezTo>
                    <a:cubicBezTo>
                      <a:pt x="174" y="131"/>
                      <a:pt x="176" y="131"/>
                      <a:pt x="176" y="128"/>
                    </a:cubicBezTo>
                    <a:cubicBezTo>
                      <a:pt x="176" y="126"/>
                      <a:pt x="179" y="123"/>
                      <a:pt x="179" y="123"/>
                    </a:cubicBezTo>
                    <a:cubicBezTo>
                      <a:pt x="179" y="121"/>
                      <a:pt x="179" y="121"/>
                      <a:pt x="179" y="121"/>
                    </a:cubicBezTo>
                    <a:cubicBezTo>
                      <a:pt x="179" y="121"/>
                      <a:pt x="179" y="119"/>
                      <a:pt x="181" y="117"/>
                    </a:cubicBezTo>
                    <a:cubicBezTo>
                      <a:pt x="182" y="116"/>
                      <a:pt x="185" y="113"/>
                      <a:pt x="186" y="111"/>
                    </a:cubicBezTo>
                    <a:cubicBezTo>
                      <a:pt x="187" y="110"/>
                      <a:pt x="187" y="109"/>
                      <a:pt x="189" y="107"/>
                    </a:cubicBezTo>
                    <a:cubicBezTo>
                      <a:pt x="191" y="105"/>
                      <a:pt x="192" y="103"/>
                      <a:pt x="193" y="102"/>
                    </a:cubicBezTo>
                    <a:cubicBezTo>
                      <a:pt x="194" y="102"/>
                      <a:pt x="198" y="101"/>
                      <a:pt x="198" y="100"/>
                    </a:cubicBezTo>
                    <a:cubicBezTo>
                      <a:pt x="199" y="100"/>
                      <a:pt x="204" y="97"/>
                      <a:pt x="205" y="97"/>
                    </a:cubicBezTo>
                    <a:cubicBezTo>
                      <a:pt x="207" y="97"/>
                      <a:pt x="207" y="96"/>
                      <a:pt x="207" y="94"/>
                    </a:cubicBezTo>
                    <a:cubicBezTo>
                      <a:pt x="207" y="94"/>
                      <a:pt x="207" y="94"/>
                      <a:pt x="207" y="94"/>
                    </a:cubicBezTo>
                    <a:cubicBezTo>
                      <a:pt x="207" y="94"/>
                      <a:pt x="206" y="94"/>
                      <a:pt x="206" y="94"/>
                    </a:cubicBezTo>
                    <a:cubicBezTo>
                      <a:pt x="206" y="94"/>
                      <a:pt x="206" y="94"/>
                      <a:pt x="206" y="94"/>
                    </a:cubicBezTo>
                    <a:cubicBezTo>
                      <a:pt x="206" y="94"/>
                      <a:pt x="206" y="94"/>
                      <a:pt x="206" y="93"/>
                    </a:cubicBezTo>
                    <a:cubicBezTo>
                      <a:pt x="206" y="90"/>
                      <a:pt x="205" y="89"/>
                      <a:pt x="205" y="89"/>
                    </a:cubicBezTo>
                    <a:cubicBezTo>
                      <a:pt x="205" y="89"/>
                      <a:pt x="204" y="88"/>
                      <a:pt x="203" y="88"/>
                    </a:cubicBezTo>
                    <a:cubicBezTo>
                      <a:pt x="202" y="88"/>
                      <a:pt x="202" y="88"/>
                      <a:pt x="201" y="89"/>
                    </a:cubicBezTo>
                    <a:cubicBezTo>
                      <a:pt x="200" y="90"/>
                      <a:pt x="200" y="95"/>
                      <a:pt x="195" y="95"/>
                    </a:cubicBezTo>
                    <a:cubicBezTo>
                      <a:pt x="189" y="95"/>
                      <a:pt x="182" y="97"/>
                      <a:pt x="180" y="97"/>
                    </a:cubicBezTo>
                    <a:cubicBezTo>
                      <a:pt x="178" y="97"/>
                      <a:pt x="173" y="99"/>
                      <a:pt x="173" y="99"/>
                    </a:cubicBezTo>
                    <a:cubicBezTo>
                      <a:pt x="168" y="99"/>
                      <a:pt x="168" y="99"/>
                      <a:pt x="168" y="99"/>
                    </a:cubicBezTo>
                    <a:cubicBezTo>
                      <a:pt x="168" y="99"/>
                      <a:pt x="167" y="95"/>
                      <a:pt x="170" y="95"/>
                    </a:cubicBezTo>
                    <a:cubicBezTo>
                      <a:pt x="173" y="95"/>
                      <a:pt x="180" y="91"/>
                      <a:pt x="183" y="91"/>
                    </a:cubicBezTo>
                    <a:cubicBezTo>
                      <a:pt x="186" y="91"/>
                      <a:pt x="184" y="90"/>
                      <a:pt x="188" y="89"/>
                    </a:cubicBezTo>
                    <a:cubicBezTo>
                      <a:pt x="192" y="88"/>
                      <a:pt x="194" y="86"/>
                      <a:pt x="194" y="84"/>
                    </a:cubicBezTo>
                    <a:cubicBezTo>
                      <a:pt x="194" y="83"/>
                      <a:pt x="194" y="82"/>
                      <a:pt x="191" y="82"/>
                    </a:cubicBezTo>
                    <a:cubicBezTo>
                      <a:pt x="189" y="82"/>
                      <a:pt x="186" y="80"/>
                      <a:pt x="186" y="80"/>
                    </a:cubicBezTo>
                    <a:cubicBezTo>
                      <a:pt x="186" y="80"/>
                      <a:pt x="190" y="80"/>
                      <a:pt x="193" y="80"/>
                    </a:cubicBezTo>
                    <a:cubicBezTo>
                      <a:pt x="194" y="80"/>
                      <a:pt x="195" y="80"/>
                      <a:pt x="196" y="80"/>
                    </a:cubicBezTo>
                    <a:cubicBezTo>
                      <a:pt x="198" y="80"/>
                      <a:pt x="200" y="80"/>
                      <a:pt x="201" y="79"/>
                    </a:cubicBezTo>
                    <a:cubicBezTo>
                      <a:pt x="202" y="77"/>
                      <a:pt x="205" y="76"/>
                      <a:pt x="208" y="72"/>
                    </a:cubicBezTo>
                    <a:cubicBezTo>
                      <a:pt x="210" y="68"/>
                      <a:pt x="214" y="67"/>
                      <a:pt x="215" y="66"/>
                    </a:cubicBezTo>
                    <a:cubicBezTo>
                      <a:pt x="215" y="66"/>
                      <a:pt x="225" y="62"/>
                      <a:pt x="225" y="62"/>
                    </a:cubicBezTo>
                    <a:cubicBezTo>
                      <a:pt x="225" y="62"/>
                      <a:pt x="228" y="58"/>
                      <a:pt x="229" y="57"/>
                    </a:cubicBezTo>
                    <a:cubicBezTo>
                      <a:pt x="230" y="56"/>
                      <a:pt x="232" y="55"/>
                      <a:pt x="234" y="54"/>
                    </a:cubicBezTo>
                    <a:cubicBezTo>
                      <a:pt x="235" y="53"/>
                      <a:pt x="236" y="52"/>
                      <a:pt x="237" y="52"/>
                    </a:cubicBezTo>
                    <a:cubicBezTo>
                      <a:pt x="238" y="50"/>
                      <a:pt x="241" y="48"/>
                      <a:pt x="240" y="47"/>
                    </a:cubicBezTo>
                    <a:cubicBezTo>
                      <a:pt x="239" y="46"/>
                      <a:pt x="236" y="44"/>
                      <a:pt x="234" y="43"/>
                    </a:cubicBezTo>
                    <a:cubicBezTo>
                      <a:pt x="232" y="43"/>
                      <a:pt x="230" y="42"/>
                      <a:pt x="229" y="42"/>
                    </a:cubicBezTo>
                    <a:cubicBezTo>
                      <a:pt x="225" y="42"/>
                      <a:pt x="221" y="41"/>
                      <a:pt x="220" y="40"/>
                    </a:cubicBezTo>
                    <a:cubicBezTo>
                      <a:pt x="219" y="39"/>
                      <a:pt x="219" y="37"/>
                      <a:pt x="217" y="37"/>
                    </a:cubicBezTo>
                    <a:cubicBezTo>
                      <a:pt x="214" y="37"/>
                      <a:pt x="213" y="36"/>
                      <a:pt x="212" y="36"/>
                    </a:cubicBezTo>
                    <a:cubicBezTo>
                      <a:pt x="211" y="36"/>
                      <a:pt x="207" y="31"/>
                      <a:pt x="206" y="31"/>
                    </a:cubicBezTo>
                    <a:cubicBezTo>
                      <a:pt x="206" y="31"/>
                      <a:pt x="205" y="31"/>
                      <a:pt x="205" y="31"/>
                    </a:cubicBezTo>
                    <a:cubicBezTo>
                      <a:pt x="204" y="32"/>
                      <a:pt x="203" y="33"/>
                      <a:pt x="201" y="35"/>
                    </a:cubicBezTo>
                    <a:cubicBezTo>
                      <a:pt x="199" y="36"/>
                      <a:pt x="193" y="37"/>
                      <a:pt x="193" y="37"/>
                    </a:cubicBezTo>
                    <a:cubicBezTo>
                      <a:pt x="193" y="37"/>
                      <a:pt x="194" y="34"/>
                      <a:pt x="197" y="31"/>
                    </a:cubicBezTo>
                    <a:cubicBezTo>
                      <a:pt x="199" y="29"/>
                      <a:pt x="202" y="28"/>
                      <a:pt x="195" y="25"/>
                    </a:cubicBezTo>
                    <a:cubicBezTo>
                      <a:pt x="187" y="23"/>
                      <a:pt x="186" y="21"/>
                      <a:pt x="184" y="19"/>
                    </a:cubicBezTo>
                    <a:cubicBezTo>
                      <a:pt x="182" y="18"/>
                      <a:pt x="174" y="17"/>
                      <a:pt x="174" y="17"/>
                    </a:cubicBezTo>
                    <a:cubicBezTo>
                      <a:pt x="174" y="14"/>
                      <a:pt x="174" y="14"/>
                      <a:pt x="174" y="14"/>
                    </a:cubicBezTo>
                    <a:cubicBezTo>
                      <a:pt x="162" y="11"/>
                      <a:pt x="162" y="11"/>
                      <a:pt x="162" y="11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7" y="8"/>
                      <a:pt x="147" y="11"/>
                      <a:pt x="144" y="11"/>
                    </a:cubicBezTo>
                    <a:cubicBezTo>
                      <a:pt x="142" y="11"/>
                      <a:pt x="142" y="10"/>
                      <a:pt x="142" y="10"/>
                    </a:cubicBezTo>
                    <a:cubicBezTo>
                      <a:pt x="142" y="10"/>
                      <a:pt x="142" y="11"/>
                      <a:pt x="141" y="11"/>
                    </a:cubicBezTo>
                    <a:cubicBezTo>
                      <a:pt x="140" y="12"/>
                      <a:pt x="139" y="12"/>
                      <a:pt x="138" y="12"/>
                    </a:cubicBezTo>
                    <a:cubicBezTo>
                      <a:pt x="136" y="12"/>
                      <a:pt x="133" y="11"/>
                      <a:pt x="133" y="11"/>
                    </a:cubicBezTo>
                    <a:cubicBezTo>
                      <a:pt x="131" y="9"/>
                      <a:pt x="131" y="9"/>
                      <a:pt x="131" y="9"/>
                    </a:cubicBezTo>
                    <a:cubicBezTo>
                      <a:pt x="128" y="9"/>
                      <a:pt x="128" y="9"/>
                      <a:pt x="128" y="9"/>
                    </a:cubicBezTo>
                    <a:cubicBezTo>
                      <a:pt x="128" y="9"/>
                      <a:pt x="124" y="6"/>
                      <a:pt x="122" y="6"/>
                    </a:cubicBezTo>
                    <a:cubicBezTo>
                      <a:pt x="122" y="6"/>
                      <a:pt x="121" y="6"/>
                      <a:pt x="121" y="6"/>
                    </a:cubicBezTo>
                    <a:cubicBezTo>
                      <a:pt x="119" y="8"/>
                      <a:pt x="114" y="10"/>
                      <a:pt x="114" y="10"/>
                    </a:cubicBezTo>
                    <a:cubicBezTo>
                      <a:pt x="110" y="10"/>
                      <a:pt x="107" y="7"/>
                      <a:pt x="107" y="7"/>
                    </a:cubicBezTo>
                    <a:cubicBezTo>
                      <a:pt x="107" y="7"/>
                      <a:pt x="106" y="5"/>
                      <a:pt x="105" y="5"/>
                    </a:cubicBezTo>
                    <a:cubicBezTo>
                      <a:pt x="105" y="5"/>
                      <a:pt x="104" y="6"/>
                      <a:pt x="103" y="7"/>
                    </a:cubicBezTo>
                    <a:cubicBezTo>
                      <a:pt x="99" y="10"/>
                      <a:pt x="99" y="10"/>
                      <a:pt x="99" y="10"/>
                    </a:cubicBezTo>
                    <a:cubicBezTo>
                      <a:pt x="95" y="7"/>
                      <a:pt x="95" y="7"/>
                      <a:pt x="95" y="7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2" y="7"/>
                      <a:pt x="91" y="7"/>
                      <a:pt x="89" y="7"/>
                    </a:cubicBezTo>
                    <a:cubicBezTo>
                      <a:pt x="88" y="7"/>
                      <a:pt x="86" y="7"/>
                      <a:pt x="83" y="4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2" y="2"/>
                      <a:pt x="69" y="4"/>
                    </a:cubicBezTo>
                    <a:cubicBezTo>
                      <a:pt x="66" y="7"/>
                      <a:pt x="64" y="5"/>
                      <a:pt x="66" y="7"/>
                    </a:cubicBezTo>
                    <a:cubicBezTo>
                      <a:pt x="69" y="9"/>
                      <a:pt x="75" y="13"/>
                      <a:pt x="72" y="13"/>
                    </a:cubicBezTo>
                    <a:cubicBezTo>
                      <a:pt x="68" y="13"/>
                      <a:pt x="65" y="13"/>
                      <a:pt x="65" y="13"/>
                    </a:cubicBezTo>
                    <a:cubicBezTo>
                      <a:pt x="59" y="7"/>
                      <a:pt x="59" y="7"/>
                      <a:pt x="59" y="7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9"/>
                      <a:pt x="43" y="6"/>
                      <a:pt x="40" y="6"/>
                    </a:cubicBezTo>
                    <a:cubicBezTo>
                      <a:pt x="39" y="6"/>
                      <a:pt x="38" y="6"/>
                      <a:pt x="38" y="8"/>
                    </a:cubicBezTo>
                    <a:cubicBezTo>
                      <a:pt x="38" y="14"/>
                      <a:pt x="41" y="11"/>
                      <a:pt x="38" y="14"/>
                    </a:cubicBezTo>
                    <a:cubicBezTo>
                      <a:pt x="36" y="16"/>
                      <a:pt x="34" y="18"/>
                      <a:pt x="31" y="18"/>
                    </a:cubicBezTo>
                    <a:cubicBezTo>
                      <a:pt x="31" y="18"/>
                      <a:pt x="30" y="18"/>
                      <a:pt x="29" y="17"/>
                    </a:cubicBezTo>
                    <a:cubicBezTo>
                      <a:pt x="26" y="14"/>
                      <a:pt x="24" y="9"/>
                      <a:pt x="24" y="9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2" y="13"/>
                      <a:pt x="12" y="17"/>
                    </a:cubicBezTo>
                    <a:cubicBezTo>
                      <a:pt x="12" y="21"/>
                      <a:pt x="18" y="27"/>
                      <a:pt x="18" y="27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3" y="33"/>
                      <a:pt x="8" y="28"/>
                    </a:cubicBezTo>
                    <a:cubicBezTo>
                      <a:pt x="4" y="25"/>
                      <a:pt x="2" y="22"/>
                      <a:pt x="1" y="22"/>
                    </a:cubicBezTo>
                    <a:cubicBezTo>
                      <a:pt x="0" y="22"/>
                      <a:pt x="0" y="23"/>
                      <a:pt x="1" y="25"/>
                    </a:cubicBezTo>
                    <a:cubicBezTo>
                      <a:pt x="3" y="31"/>
                      <a:pt x="8" y="39"/>
                      <a:pt x="8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6" name="Freeform 11"/>
              <p:cNvSpPr>
                <a:spLocks/>
              </p:cNvSpPr>
              <p:nvPr/>
            </p:nvSpPr>
            <p:spPr bwMode="auto">
              <a:xfrm>
                <a:off x="948" y="265"/>
                <a:ext cx="62" cy="59"/>
              </a:xfrm>
              <a:custGeom>
                <a:avLst/>
                <a:gdLst>
                  <a:gd name="T0" fmla="*/ 3 w 62"/>
                  <a:gd name="T1" fmla="*/ 40 h 59"/>
                  <a:gd name="T2" fmla="*/ 3 w 62"/>
                  <a:gd name="T3" fmla="*/ 45 h 59"/>
                  <a:gd name="T4" fmla="*/ 5 w 62"/>
                  <a:gd name="T5" fmla="*/ 47 h 59"/>
                  <a:gd name="T6" fmla="*/ 15 w 62"/>
                  <a:gd name="T7" fmla="*/ 50 h 59"/>
                  <a:gd name="T8" fmla="*/ 15 w 62"/>
                  <a:gd name="T9" fmla="*/ 55 h 59"/>
                  <a:gd name="T10" fmla="*/ 17 w 62"/>
                  <a:gd name="T11" fmla="*/ 57 h 59"/>
                  <a:gd name="T12" fmla="*/ 22 w 62"/>
                  <a:gd name="T13" fmla="*/ 59 h 59"/>
                  <a:gd name="T14" fmla="*/ 24 w 62"/>
                  <a:gd name="T15" fmla="*/ 59 h 59"/>
                  <a:gd name="T16" fmla="*/ 36 w 62"/>
                  <a:gd name="T17" fmla="*/ 52 h 59"/>
                  <a:gd name="T18" fmla="*/ 38 w 62"/>
                  <a:gd name="T19" fmla="*/ 52 h 59"/>
                  <a:gd name="T20" fmla="*/ 50 w 62"/>
                  <a:gd name="T21" fmla="*/ 50 h 59"/>
                  <a:gd name="T22" fmla="*/ 55 w 62"/>
                  <a:gd name="T23" fmla="*/ 45 h 59"/>
                  <a:gd name="T24" fmla="*/ 55 w 62"/>
                  <a:gd name="T25" fmla="*/ 26 h 59"/>
                  <a:gd name="T26" fmla="*/ 48 w 62"/>
                  <a:gd name="T27" fmla="*/ 29 h 59"/>
                  <a:gd name="T28" fmla="*/ 45 w 62"/>
                  <a:gd name="T29" fmla="*/ 26 h 59"/>
                  <a:gd name="T30" fmla="*/ 43 w 62"/>
                  <a:gd name="T31" fmla="*/ 24 h 59"/>
                  <a:gd name="T32" fmla="*/ 43 w 62"/>
                  <a:gd name="T33" fmla="*/ 26 h 59"/>
                  <a:gd name="T34" fmla="*/ 41 w 62"/>
                  <a:gd name="T35" fmla="*/ 31 h 59"/>
                  <a:gd name="T36" fmla="*/ 41 w 62"/>
                  <a:gd name="T37" fmla="*/ 31 h 59"/>
                  <a:gd name="T38" fmla="*/ 41 w 62"/>
                  <a:gd name="T39" fmla="*/ 29 h 59"/>
                  <a:gd name="T40" fmla="*/ 38 w 62"/>
                  <a:gd name="T41" fmla="*/ 29 h 59"/>
                  <a:gd name="T42" fmla="*/ 36 w 62"/>
                  <a:gd name="T43" fmla="*/ 31 h 59"/>
                  <a:gd name="T44" fmla="*/ 36 w 62"/>
                  <a:gd name="T45" fmla="*/ 29 h 59"/>
                  <a:gd name="T46" fmla="*/ 36 w 62"/>
                  <a:gd name="T47" fmla="*/ 26 h 59"/>
                  <a:gd name="T48" fmla="*/ 33 w 62"/>
                  <a:gd name="T49" fmla="*/ 29 h 59"/>
                  <a:gd name="T50" fmla="*/ 33 w 62"/>
                  <a:gd name="T51" fmla="*/ 26 h 59"/>
                  <a:gd name="T52" fmla="*/ 33 w 62"/>
                  <a:gd name="T53" fmla="*/ 24 h 59"/>
                  <a:gd name="T54" fmla="*/ 41 w 62"/>
                  <a:gd name="T55" fmla="*/ 24 h 59"/>
                  <a:gd name="T56" fmla="*/ 41 w 62"/>
                  <a:gd name="T57" fmla="*/ 21 h 59"/>
                  <a:gd name="T58" fmla="*/ 41 w 62"/>
                  <a:gd name="T59" fmla="*/ 21 h 59"/>
                  <a:gd name="T60" fmla="*/ 41 w 62"/>
                  <a:gd name="T61" fmla="*/ 19 h 59"/>
                  <a:gd name="T62" fmla="*/ 43 w 62"/>
                  <a:gd name="T63" fmla="*/ 17 h 59"/>
                  <a:gd name="T64" fmla="*/ 45 w 62"/>
                  <a:gd name="T65" fmla="*/ 17 h 59"/>
                  <a:gd name="T66" fmla="*/ 59 w 62"/>
                  <a:gd name="T67" fmla="*/ 14 h 59"/>
                  <a:gd name="T68" fmla="*/ 62 w 62"/>
                  <a:gd name="T69" fmla="*/ 10 h 59"/>
                  <a:gd name="T70" fmla="*/ 62 w 62"/>
                  <a:gd name="T71" fmla="*/ 5 h 59"/>
                  <a:gd name="T72" fmla="*/ 62 w 62"/>
                  <a:gd name="T73" fmla="*/ 3 h 59"/>
                  <a:gd name="T74" fmla="*/ 52 w 62"/>
                  <a:gd name="T75" fmla="*/ 0 h 59"/>
                  <a:gd name="T76" fmla="*/ 45 w 62"/>
                  <a:gd name="T77" fmla="*/ 0 h 59"/>
                  <a:gd name="T78" fmla="*/ 43 w 62"/>
                  <a:gd name="T79" fmla="*/ 5 h 59"/>
                  <a:gd name="T80" fmla="*/ 41 w 62"/>
                  <a:gd name="T81" fmla="*/ 5 h 59"/>
                  <a:gd name="T82" fmla="*/ 41 w 62"/>
                  <a:gd name="T83" fmla="*/ 3 h 59"/>
                  <a:gd name="T84" fmla="*/ 29 w 62"/>
                  <a:gd name="T85" fmla="*/ 5 h 59"/>
                  <a:gd name="T86" fmla="*/ 26 w 62"/>
                  <a:gd name="T87" fmla="*/ 5 h 59"/>
                  <a:gd name="T88" fmla="*/ 26 w 62"/>
                  <a:gd name="T89" fmla="*/ 7 h 59"/>
                  <a:gd name="T90" fmla="*/ 24 w 62"/>
                  <a:gd name="T91" fmla="*/ 5 h 59"/>
                  <a:gd name="T92" fmla="*/ 24 w 62"/>
                  <a:gd name="T93" fmla="*/ 7 h 59"/>
                  <a:gd name="T94" fmla="*/ 19 w 62"/>
                  <a:gd name="T95" fmla="*/ 7 h 59"/>
                  <a:gd name="T96" fmla="*/ 17 w 62"/>
                  <a:gd name="T97" fmla="*/ 10 h 59"/>
                  <a:gd name="T98" fmla="*/ 15 w 62"/>
                  <a:gd name="T99" fmla="*/ 10 h 59"/>
                  <a:gd name="T100" fmla="*/ 12 w 62"/>
                  <a:gd name="T101" fmla="*/ 12 h 59"/>
                  <a:gd name="T102" fmla="*/ 10 w 62"/>
                  <a:gd name="T103" fmla="*/ 14 h 59"/>
                  <a:gd name="T104" fmla="*/ 3 w 62"/>
                  <a:gd name="T105" fmla="*/ 17 h 59"/>
                  <a:gd name="T106" fmla="*/ 3 w 62"/>
                  <a:gd name="T107" fmla="*/ 19 h 59"/>
                  <a:gd name="T108" fmla="*/ 0 w 62"/>
                  <a:gd name="T109" fmla="*/ 24 h 59"/>
                  <a:gd name="T110" fmla="*/ 3 w 62"/>
                  <a:gd name="T111" fmla="*/ 38 h 59"/>
                  <a:gd name="T112" fmla="*/ 3 w 62"/>
                  <a:gd name="T113" fmla="*/ 4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2" h="59">
                    <a:moveTo>
                      <a:pt x="3" y="40"/>
                    </a:moveTo>
                    <a:lnTo>
                      <a:pt x="3" y="45"/>
                    </a:lnTo>
                    <a:lnTo>
                      <a:pt x="5" y="47"/>
                    </a:lnTo>
                    <a:lnTo>
                      <a:pt x="15" y="50"/>
                    </a:lnTo>
                    <a:lnTo>
                      <a:pt x="15" y="55"/>
                    </a:lnTo>
                    <a:lnTo>
                      <a:pt x="17" y="57"/>
                    </a:lnTo>
                    <a:lnTo>
                      <a:pt x="22" y="59"/>
                    </a:lnTo>
                    <a:lnTo>
                      <a:pt x="24" y="59"/>
                    </a:lnTo>
                    <a:lnTo>
                      <a:pt x="36" y="52"/>
                    </a:lnTo>
                    <a:lnTo>
                      <a:pt x="38" y="52"/>
                    </a:lnTo>
                    <a:lnTo>
                      <a:pt x="50" y="50"/>
                    </a:lnTo>
                    <a:lnTo>
                      <a:pt x="55" y="45"/>
                    </a:lnTo>
                    <a:lnTo>
                      <a:pt x="55" y="26"/>
                    </a:lnTo>
                    <a:lnTo>
                      <a:pt x="48" y="29"/>
                    </a:lnTo>
                    <a:lnTo>
                      <a:pt x="45" y="26"/>
                    </a:lnTo>
                    <a:lnTo>
                      <a:pt x="43" y="24"/>
                    </a:lnTo>
                    <a:lnTo>
                      <a:pt x="43" y="26"/>
                    </a:lnTo>
                    <a:lnTo>
                      <a:pt x="41" y="31"/>
                    </a:lnTo>
                    <a:lnTo>
                      <a:pt x="41" y="31"/>
                    </a:lnTo>
                    <a:lnTo>
                      <a:pt x="41" y="29"/>
                    </a:lnTo>
                    <a:lnTo>
                      <a:pt x="38" y="29"/>
                    </a:lnTo>
                    <a:lnTo>
                      <a:pt x="36" y="31"/>
                    </a:lnTo>
                    <a:lnTo>
                      <a:pt x="36" y="29"/>
                    </a:lnTo>
                    <a:lnTo>
                      <a:pt x="36" y="26"/>
                    </a:lnTo>
                    <a:lnTo>
                      <a:pt x="33" y="29"/>
                    </a:lnTo>
                    <a:lnTo>
                      <a:pt x="33" y="26"/>
                    </a:lnTo>
                    <a:lnTo>
                      <a:pt x="33" y="24"/>
                    </a:lnTo>
                    <a:lnTo>
                      <a:pt x="41" y="24"/>
                    </a:lnTo>
                    <a:lnTo>
                      <a:pt x="41" y="21"/>
                    </a:lnTo>
                    <a:lnTo>
                      <a:pt x="41" y="21"/>
                    </a:lnTo>
                    <a:lnTo>
                      <a:pt x="41" y="19"/>
                    </a:lnTo>
                    <a:lnTo>
                      <a:pt x="43" y="17"/>
                    </a:lnTo>
                    <a:lnTo>
                      <a:pt x="45" y="17"/>
                    </a:lnTo>
                    <a:lnTo>
                      <a:pt x="59" y="14"/>
                    </a:lnTo>
                    <a:lnTo>
                      <a:pt x="62" y="10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52" y="0"/>
                    </a:lnTo>
                    <a:lnTo>
                      <a:pt x="45" y="0"/>
                    </a:lnTo>
                    <a:lnTo>
                      <a:pt x="43" y="5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29" y="5"/>
                    </a:lnTo>
                    <a:lnTo>
                      <a:pt x="26" y="5"/>
                    </a:lnTo>
                    <a:lnTo>
                      <a:pt x="26" y="7"/>
                    </a:lnTo>
                    <a:lnTo>
                      <a:pt x="24" y="5"/>
                    </a:lnTo>
                    <a:lnTo>
                      <a:pt x="24" y="7"/>
                    </a:lnTo>
                    <a:lnTo>
                      <a:pt x="19" y="7"/>
                    </a:lnTo>
                    <a:lnTo>
                      <a:pt x="17" y="10"/>
                    </a:lnTo>
                    <a:lnTo>
                      <a:pt x="15" y="10"/>
                    </a:lnTo>
                    <a:lnTo>
                      <a:pt x="12" y="12"/>
                    </a:lnTo>
                    <a:lnTo>
                      <a:pt x="10" y="14"/>
                    </a:lnTo>
                    <a:lnTo>
                      <a:pt x="3" y="17"/>
                    </a:lnTo>
                    <a:lnTo>
                      <a:pt x="3" y="19"/>
                    </a:lnTo>
                    <a:lnTo>
                      <a:pt x="0" y="24"/>
                    </a:lnTo>
                    <a:lnTo>
                      <a:pt x="3" y="38"/>
                    </a:lnTo>
                    <a:lnTo>
                      <a:pt x="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7" name="Freeform 12"/>
              <p:cNvSpPr>
                <a:spLocks/>
              </p:cNvSpPr>
              <p:nvPr/>
            </p:nvSpPr>
            <p:spPr bwMode="auto">
              <a:xfrm>
                <a:off x="1126" y="372"/>
                <a:ext cx="89" cy="115"/>
              </a:xfrm>
              <a:custGeom>
                <a:avLst/>
                <a:gdLst>
                  <a:gd name="T0" fmla="*/ 40 w 89"/>
                  <a:gd name="T1" fmla="*/ 2 h 115"/>
                  <a:gd name="T2" fmla="*/ 30 w 89"/>
                  <a:gd name="T3" fmla="*/ 14 h 115"/>
                  <a:gd name="T4" fmla="*/ 42 w 89"/>
                  <a:gd name="T5" fmla="*/ 26 h 115"/>
                  <a:gd name="T6" fmla="*/ 37 w 89"/>
                  <a:gd name="T7" fmla="*/ 28 h 115"/>
                  <a:gd name="T8" fmla="*/ 49 w 89"/>
                  <a:gd name="T9" fmla="*/ 35 h 115"/>
                  <a:gd name="T10" fmla="*/ 51 w 89"/>
                  <a:gd name="T11" fmla="*/ 49 h 115"/>
                  <a:gd name="T12" fmla="*/ 40 w 89"/>
                  <a:gd name="T13" fmla="*/ 40 h 115"/>
                  <a:gd name="T14" fmla="*/ 33 w 89"/>
                  <a:gd name="T15" fmla="*/ 37 h 115"/>
                  <a:gd name="T16" fmla="*/ 26 w 89"/>
                  <a:gd name="T17" fmla="*/ 23 h 115"/>
                  <a:gd name="T18" fmla="*/ 16 w 89"/>
                  <a:gd name="T19" fmla="*/ 16 h 115"/>
                  <a:gd name="T20" fmla="*/ 9 w 89"/>
                  <a:gd name="T21" fmla="*/ 26 h 115"/>
                  <a:gd name="T22" fmla="*/ 14 w 89"/>
                  <a:gd name="T23" fmla="*/ 42 h 115"/>
                  <a:gd name="T24" fmla="*/ 23 w 89"/>
                  <a:gd name="T25" fmla="*/ 47 h 115"/>
                  <a:gd name="T26" fmla="*/ 26 w 89"/>
                  <a:gd name="T27" fmla="*/ 63 h 115"/>
                  <a:gd name="T28" fmla="*/ 14 w 89"/>
                  <a:gd name="T29" fmla="*/ 56 h 115"/>
                  <a:gd name="T30" fmla="*/ 9 w 89"/>
                  <a:gd name="T31" fmla="*/ 66 h 115"/>
                  <a:gd name="T32" fmla="*/ 4 w 89"/>
                  <a:gd name="T33" fmla="*/ 68 h 115"/>
                  <a:gd name="T34" fmla="*/ 2 w 89"/>
                  <a:gd name="T35" fmla="*/ 77 h 115"/>
                  <a:gd name="T36" fmla="*/ 18 w 89"/>
                  <a:gd name="T37" fmla="*/ 73 h 115"/>
                  <a:gd name="T38" fmla="*/ 40 w 89"/>
                  <a:gd name="T39" fmla="*/ 68 h 115"/>
                  <a:gd name="T40" fmla="*/ 51 w 89"/>
                  <a:gd name="T41" fmla="*/ 66 h 115"/>
                  <a:gd name="T42" fmla="*/ 63 w 89"/>
                  <a:gd name="T43" fmla="*/ 66 h 115"/>
                  <a:gd name="T44" fmla="*/ 51 w 89"/>
                  <a:gd name="T45" fmla="*/ 73 h 115"/>
                  <a:gd name="T46" fmla="*/ 47 w 89"/>
                  <a:gd name="T47" fmla="*/ 77 h 115"/>
                  <a:gd name="T48" fmla="*/ 42 w 89"/>
                  <a:gd name="T49" fmla="*/ 82 h 115"/>
                  <a:gd name="T50" fmla="*/ 35 w 89"/>
                  <a:gd name="T51" fmla="*/ 85 h 115"/>
                  <a:gd name="T52" fmla="*/ 42 w 89"/>
                  <a:gd name="T53" fmla="*/ 92 h 115"/>
                  <a:gd name="T54" fmla="*/ 37 w 89"/>
                  <a:gd name="T55" fmla="*/ 99 h 115"/>
                  <a:gd name="T56" fmla="*/ 40 w 89"/>
                  <a:gd name="T57" fmla="*/ 113 h 115"/>
                  <a:gd name="T58" fmla="*/ 54 w 89"/>
                  <a:gd name="T59" fmla="*/ 111 h 115"/>
                  <a:gd name="T60" fmla="*/ 59 w 89"/>
                  <a:gd name="T61" fmla="*/ 113 h 115"/>
                  <a:gd name="T62" fmla="*/ 63 w 89"/>
                  <a:gd name="T63" fmla="*/ 113 h 115"/>
                  <a:gd name="T64" fmla="*/ 70 w 89"/>
                  <a:gd name="T65" fmla="*/ 113 h 115"/>
                  <a:gd name="T66" fmla="*/ 75 w 89"/>
                  <a:gd name="T67" fmla="*/ 106 h 115"/>
                  <a:gd name="T68" fmla="*/ 77 w 89"/>
                  <a:gd name="T69" fmla="*/ 101 h 115"/>
                  <a:gd name="T70" fmla="*/ 77 w 89"/>
                  <a:gd name="T71" fmla="*/ 94 h 115"/>
                  <a:gd name="T72" fmla="*/ 77 w 89"/>
                  <a:gd name="T73" fmla="*/ 89 h 115"/>
                  <a:gd name="T74" fmla="*/ 80 w 89"/>
                  <a:gd name="T75" fmla="*/ 85 h 115"/>
                  <a:gd name="T76" fmla="*/ 82 w 89"/>
                  <a:gd name="T77" fmla="*/ 82 h 115"/>
                  <a:gd name="T78" fmla="*/ 80 w 89"/>
                  <a:gd name="T79" fmla="*/ 73 h 115"/>
                  <a:gd name="T80" fmla="*/ 89 w 89"/>
                  <a:gd name="T81" fmla="*/ 87 h 115"/>
                  <a:gd name="T82" fmla="*/ 82 w 89"/>
                  <a:gd name="T83" fmla="*/ 61 h 115"/>
                  <a:gd name="T84" fmla="*/ 85 w 89"/>
                  <a:gd name="T85" fmla="*/ 49 h 115"/>
                  <a:gd name="T86" fmla="*/ 82 w 89"/>
                  <a:gd name="T87" fmla="*/ 28 h 115"/>
                  <a:gd name="T88" fmla="*/ 73 w 89"/>
                  <a:gd name="T89" fmla="*/ 7 h 115"/>
                  <a:gd name="T90" fmla="*/ 66 w 89"/>
                  <a:gd name="T91" fmla="*/ 0 h 115"/>
                  <a:gd name="T92" fmla="*/ 63 w 89"/>
                  <a:gd name="T93" fmla="*/ 7 h 115"/>
                  <a:gd name="T94" fmla="*/ 61 w 89"/>
                  <a:gd name="T95" fmla="*/ 16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9" h="115">
                    <a:moveTo>
                      <a:pt x="56" y="9"/>
                    </a:moveTo>
                    <a:lnTo>
                      <a:pt x="51" y="2"/>
                    </a:lnTo>
                    <a:lnTo>
                      <a:pt x="47" y="4"/>
                    </a:lnTo>
                    <a:lnTo>
                      <a:pt x="40" y="2"/>
                    </a:lnTo>
                    <a:lnTo>
                      <a:pt x="35" y="7"/>
                    </a:lnTo>
                    <a:lnTo>
                      <a:pt x="33" y="11"/>
                    </a:lnTo>
                    <a:lnTo>
                      <a:pt x="30" y="11"/>
                    </a:lnTo>
                    <a:lnTo>
                      <a:pt x="30" y="14"/>
                    </a:lnTo>
                    <a:lnTo>
                      <a:pt x="33" y="18"/>
                    </a:lnTo>
                    <a:lnTo>
                      <a:pt x="35" y="23"/>
                    </a:lnTo>
                    <a:lnTo>
                      <a:pt x="40" y="23"/>
                    </a:lnTo>
                    <a:lnTo>
                      <a:pt x="42" y="26"/>
                    </a:lnTo>
                    <a:lnTo>
                      <a:pt x="44" y="26"/>
                    </a:lnTo>
                    <a:lnTo>
                      <a:pt x="42" y="26"/>
                    </a:lnTo>
                    <a:lnTo>
                      <a:pt x="42" y="28"/>
                    </a:lnTo>
                    <a:lnTo>
                      <a:pt x="37" y="28"/>
                    </a:lnTo>
                    <a:lnTo>
                      <a:pt x="37" y="30"/>
                    </a:lnTo>
                    <a:lnTo>
                      <a:pt x="40" y="33"/>
                    </a:lnTo>
                    <a:lnTo>
                      <a:pt x="47" y="33"/>
                    </a:lnTo>
                    <a:lnTo>
                      <a:pt x="49" y="35"/>
                    </a:lnTo>
                    <a:lnTo>
                      <a:pt x="42" y="35"/>
                    </a:lnTo>
                    <a:lnTo>
                      <a:pt x="49" y="49"/>
                    </a:lnTo>
                    <a:lnTo>
                      <a:pt x="51" y="47"/>
                    </a:lnTo>
                    <a:lnTo>
                      <a:pt x="51" y="49"/>
                    </a:lnTo>
                    <a:lnTo>
                      <a:pt x="49" y="52"/>
                    </a:lnTo>
                    <a:lnTo>
                      <a:pt x="44" y="49"/>
                    </a:lnTo>
                    <a:lnTo>
                      <a:pt x="37" y="42"/>
                    </a:lnTo>
                    <a:lnTo>
                      <a:pt x="40" y="40"/>
                    </a:lnTo>
                    <a:lnTo>
                      <a:pt x="37" y="40"/>
                    </a:lnTo>
                    <a:lnTo>
                      <a:pt x="35" y="40"/>
                    </a:lnTo>
                    <a:lnTo>
                      <a:pt x="33" y="40"/>
                    </a:lnTo>
                    <a:lnTo>
                      <a:pt x="33" y="37"/>
                    </a:lnTo>
                    <a:lnTo>
                      <a:pt x="28" y="28"/>
                    </a:lnTo>
                    <a:lnTo>
                      <a:pt x="30" y="26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6" y="18"/>
                    </a:lnTo>
                    <a:lnTo>
                      <a:pt x="23" y="18"/>
                    </a:lnTo>
                    <a:lnTo>
                      <a:pt x="23" y="18"/>
                    </a:lnTo>
                    <a:lnTo>
                      <a:pt x="16" y="16"/>
                    </a:lnTo>
                    <a:lnTo>
                      <a:pt x="14" y="16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9" y="26"/>
                    </a:lnTo>
                    <a:lnTo>
                      <a:pt x="11" y="33"/>
                    </a:lnTo>
                    <a:lnTo>
                      <a:pt x="14" y="33"/>
                    </a:lnTo>
                    <a:lnTo>
                      <a:pt x="14" y="37"/>
                    </a:lnTo>
                    <a:lnTo>
                      <a:pt x="14" y="42"/>
                    </a:lnTo>
                    <a:lnTo>
                      <a:pt x="16" y="44"/>
                    </a:lnTo>
                    <a:lnTo>
                      <a:pt x="16" y="49"/>
                    </a:lnTo>
                    <a:lnTo>
                      <a:pt x="23" y="47"/>
                    </a:lnTo>
                    <a:lnTo>
                      <a:pt x="23" y="47"/>
                    </a:lnTo>
                    <a:lnTo>
                      <a:pt x="21" y="52"/>
                    </a:lnTo>
                    <a:lnTo>
                      <a:pt x="21" y="54"/>
                    </a:lnTo>
                    <a:lnTo>
                      <a:pt x="26" y="56"/>
                    </a:lnTo>
                    <a:lnTo>
                      <a:pt x="26" y="63"/>
                    </a:lnTo>
                    <a:lnTo>
                      <a:pt x="21" y="63"/>
                    </a:lnTo>
                    <a:lnTo>
                      <a:pt x="21" y="61"/>
                    </a:lnTo>
                    <a:lnTo>
                      <a:pt x="14" y="56"/>
                    </a:lnTo>
                    <a:lnTo>
                      <a:pt x="14" y="56"/>
                    </a:lnTo>
                    <a:lnTo>
                      <a:pt x="9" y="59"/>
                    </a:lnTo>
                    <a:lnTo>
                      <a:pt x="9" y="63"/>
                    </a:lnTo>
                    <a:lnTo>
                      <a:pt x="11" y="63"/>
                    </a:lnTo>
                    <a:lnTo>
                      <a:pt x="9" y="66"/>
                    </a:lnTo>
                    <a:lnTo>
                      <a:pt x="11" y="66"/>
                    </a:lnTo>
                    <a:lnTo>
                      <a:pt x="11" y="68"/>
                    </a:lnTo>
                    <a:lnTo>
                      <a:pt x="7" y="68"/>
                    </a:lnTo>
                    <a:lnTo>
                      <a:pt x="4" y="68"/>
                    </a:lnTo>
                    <a:lnTo>
                      <a:pt x="2" y="70"/>
                    </a:lnTo>
                    <a:lnTo>
                      <a:pt x="2" y="73"/>
                    </a:lnTo>
                    <a:lnTo>
                      <a:pt x="0" y="73"/>
                    </a:lnTo>
                    <a:lnTo>
                      <a:pt x="2" y="77"/>
                    </a:lnTo>
                    <a:lnTo>
                      <a:pt x="4" y="80"/>
                    </a:lnTo>
                    <a:lnTo>
                      <a:pt x="9" y="77"/>
                    </a:lnTo>
                    <a:lnTo>
                      <a:pt x="16" y="77"/>
                    </a:lnTo>
                    <a:lnTo>
                      <a:pt x="18" y="73"/>
                    </a:lnTo>
                    <a:lnTo>
                      <a:pt x="21" y="75"/>
                    </a:lnTo>
                    <a:lnTo>
                      <a:pt x="23" y="73"/>
                    </a:lnTo>
                    <a:lnTo>
                      <a:pt x="28" y="73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47" y="66"/>
                    </a:lnTo>
                    <a:lnTo>
                      <a:pt x="49" y="68"/>
                    </a:lnTo>
                    <a:lnTo>
                      <a:pt x="51" y="66"/>
                    </a:lnTo>
                    <a:lnTo>
                      <a:pt x="54" y="66"/>
                    </a:lnTo>
                    <a:lnTo>
                      <a:pt x="61" y="66"/>
                    </a:lnTo>
                    <a:lnTo>
                      <a:pt x="63" y="63"/>
                    </a:lnTo>
                    <a:lnTo>
                      <a:pt x="63" y="66"/>
                    </a:lnTo>
                    <a:lnTo>
                      <a:pt x="61" y="66"/>
                    </a:lnTo>
                    <a:lnTo>
                      <a:pt x="49" y="68"/>
                    </a:lnTo>
                    <a:lnTo>
                      <a:pt x="49" y="70"/>
                    </a:lnTo>
                    <a:lnTo>
                      <a:pt x="51" y="73"/>
                    </a:lnTo>
                    <a:lnTo>
                      <a:pt x="51" y="73"/>
                    </a:lnTo>
                    <a:lnTo>
                      <a:pt x="47" y="75"/>
                    </a:lnTo>
                    <a:lnTo>
                      <a:pt x="47" y="77"/>
                    </a:lnTo>
                    <a:lnTo>
                      <a:pt x="47" y="77"/>
                    </a:lnTo>
                    <a:lnTo>
                      <a:pt x="42" y="80"/>
                    </a:lnTo>
                    <a:lnTo>
                      <a:pt x="49" y="80"/>
                    </a:lnTo>
                    <a:lnTo>
                      <a:pt x="49" y="82"/>
                    </a:lnTo>
                    <a:lnTo>
                      <a:pt x="42" y="82"/>
                    </a:lnTo>
                    <a:lnTo>
                      <a:pt x="44" y="82"/>
                    </a:lnTo>
                    <a:lnTo>
                      <a:pt x="42" y="85"/>
                    </a:lnTo>
                    <a:lnTo>
                      <a:pt x="40" y="85"/>
                    </a:lnTo>
                    <a:lnTo>
                      <a:pt x="35" y="85"/>
                    </a:lnTo>
                    <a:lnTo>
                      <a:pt x="40" y="89"/>
                    </a:lnTo>
                    <a:lnTo>
                      <a:pt x="35" y="92"/>
                    </a:lnTo>
                    <a:lnTo>
                      <a:pt x="35" y="94"/>
                    </a:lnTo>
                    <a:lnTo>
                      <a:pt x="42" y="92"/>
                    </a:lnTo>
                    <a:lnTo>
                      <a:pt x="40" y="96"/>
                    </a:lnTo>
                    <a:lnTo>
                      <a:pt x="44" y="99"/>
                    </a:lnTo>
                    <a:lnTo>
                      <a:pt x="42" y="99"/>
                    </a:lnTo>
                    <a:lnTo>
                      <a:pt x="37" y="99"/>
                    </a:lnTo>
                    <a:lnTo>
                      <a:pt x="35" y="101"/>
                    </a:lnTo>
                    <a:lnTo>
                      <a:pt x="37" y="103"/>
                    </a:lnTo>
                    <a:lnTo>
                      <a:pt x="37" y="111"/>
                    </a:lnTo>
                    <a:lnTo>
                      <a:pt x="40" y="113"/>
                    </a:lnTo>
                    <a:lnTo>
                      <a:pt x="44" y="115"/>
                    </a:lnTo>
                    <a:lnTo>
                      <a:pt x="51" y="115"/>
                    </a:lnTo>
                    <a:lnTo>
                      <a:pt x="54" y="108"/>
                    </a:lnTo>
                    <a:lnTo>
                      <a:pt x="54" y="111"/>
                    </a:lnTo>
                    <a:lnTo>
                      <a:pt x="54" y="113"/>
                    </a:lnTo>
                    <a:lnTo>
                      <a:pt x="56" y="111"/>
                    </a:lnTo>
                    <a:lnTo>
                      <a:pt x="59" y="111"/>
                    </a:lnTo>
                    <a:lnTo>
                      <a:pt x="59" y="113"/>
                    </a:lnTo>
                    <a:lnTo>
                      <a:pt x="61" y="113"/>
                    </a:lnTo>
                    <a:lnTo>
                      <a:pt x="61" y="111"/>
                    </a:lnTo>
                    <a:lnTo>
                      <a:pt x="63" y="111"/>
                    </a:lnTo>
                    <a:lnTo>
                      <a:pt x="63" y="113"/>
                    </a:lnTo>
                    <a:lnTo>
                      <a:pt x="63" y="113"/>
                    </a:lnTo>
                    <a:lnTo>
                      <a:pt x="66" y="113"/>
                    </a:lnTo>
                    <a:lnTo>
                      <a:pt x="68" y="111"/>
                    </a:lnTo>
                    <a:lnTo>
                      <a:pt x="70" y="113"/>
                    </a:lnTo>
                    <a:lnTo>
                      <a:pt x="77" y="113"/>
                    </a:lnTo>
                    <a:lnTo>
                      <a:pt x="77" y="108"/>
                    </a:lnTo>
                    <a:lnTo>
                      <a:pt x="75" y="106"/>
                    </a:lnTo>
                    <a:lnTo>
                      <a:pt x="75" y="106"/>
                    </a:lnTo>
                    <a:lnTo>
                      <a:pt x="75" y="103"/>
                    </a:lnTo>
                    <a:lnTo>
                      <a:pt x="75" y="101"/>
                    </a:lnTo>
                    <a:lnTo>
                      <a:pt x="77" y="101"/>
                    </a:lnTo>
                    <a:lnTo>
                      <a:pt x="77" y="101"/>
                    </a:lnTo>
                    <a:lnTo>
                      <a:pt x="80" y="106"/>
                    </a:lnTo>
                    <a:lnTo>
                      <a:pt x="82" y="106"/>
                    </a:lnTo>
                    <a:lnTo>
                      <a:pt x="82" y="106"/>
                    </a:lnTo>
                    <a:lnTo>
                      <a:pt x="77" y="94"/>
                    </a:lnTo>
                    <a:lnTo>
                      <a:pt x="75" y="94"/>
                    </a:lnTo>
                    <a:lnTo>
                      <a:pt x="75" y="92"/>
                    </a:lnTo>
                    <a:lnTo>
                      <a:pt x="77" y="87"/>
                    </a:lnTo>
                    <a:lnTo>
                      <a:pt x="77" y="89"/>
                    </a:lnTo>
                    <a:lnTo>
                      <a:pt x="80" y="89"/>
                    </a:lnTo>
                    <a:lnTo>
                      <a:pt x="77" y="87"/>
                    </a:lnTo>
                    <a:lnTo>
                      <a:pt x="77" y="85"/>
                    </a:lnTo>
                    <a:lnTo>
                      <a:pt x="80" y="85"/>
                    </a:lnTo>
                    <a:lnTo>
                      <a:pt x="77" y="82"/>
                    </a:lnTo>
                    <a:lnTo>
                      <a:pt x="77" y="80"/>
                    </a:lnTo>
                    <a:lnTo>
                      <a:pt x="80" y="80"/>
                    </a:lnTo>
                    <a:lnTo>
                      <a:pt x="82" y="82"/>
                    </a:lnTo>
                    <a:lnTo>
                      <a:pt x="82" y="80"/>
                    </a:lnTo>
                    <a:lnTo>
                      <a:pt x="82" y="77"/>
                    </a:lnTo>
                    <a:lnTo>
                      <a:pt x="80" y="75"/>
                    </a:lnTo>
                    <a:lnTo>
                      <a:pt x="80" y="73"/>
                    </a:lnTo>
                    <a:lnTo>
                      <a:pt x="82" y="75"/>
                    </a:lnTo>
                    <a:lnTo>
                      <a:pt x="82" y="73"/>
                    </a:lnTo>
                    <a:lnTo>
                      <a:pt x="85" y="75"/>
                    </a:lnTo>
                    <a:lnTo>
                      <a:pt x="89" y="87"/>
                    </a:lnTo>
                    <a:lnTo>
                      <a:pt x="87" y="63"/>
                    </a:lnTo>
                    <a:lnTo>
                      <a:pt x="87" y="66"/>
                    </a:lnTo>
                    <a:lnTo>
                      <a:pt x="80" y="63"/>
                    </a:lnTo>
                    <a:lnTo>
                      <a:pt x="82" y="61"/>
                    </a:lnTo>
                    <a:lnTo>
                      <a:pt x="85" y="56"/>
                    </a:lnTo>
                    <a:lnTo>
                      <a:pt x="85" y="49"/>
                    </a:lnTo>
                    <a:lnTo>
                      <a:pt x="85" y="49"/>
                    </a:lnTo>
                    <a:lnTo>
                      <a:pt x="85" y="49"/>
                    </a:lnTo>
                    <a:lnTo>
                      <a:pt x="85" y="44"/>
                    </a:lnTo>
                    <a:lnTo>
                      <a:pt x="87" y="37"/>
                    </a:lnTo>
                    <a:lnTo>
                      <a:pt x="85" y="33"/>
                    </a:lnTo>
                    <a:lnTo>
                      <a:pt x="82" y="28"/>
                    </a:lnTo>
                    <a:lnTo>
                      <a:pt x="85" y="16"/>
                    </a:lnTo>
                    <a:lnTo>
                      <a:pt x="80" y="11"/>
                    </a:lnTo>
                    <a:lnTo>
                      <a:pt x="75" y="9"/>
                    </a:lnTo>
                    <a:lnTo>
                      <a:pt x="73" y="7"/>
                    </a:lnTo>
                    <a:lnTo>
                      <a:pt x="77" y="7"/>
                    </a:lnTo>
                    <a:lnTo>
                      <a:pt x="73" y="4"/>
                    </a:lnTo>
                    <a:lnTo>
                      <a:pt x="73" y="0"/>
                    </a:lnTo>
                    <a:lnTo>
                      <a:pt x="66" y="0"/>
                    </a:lnTo>
                    <a:lnTo>
                      <a:pt x="70" y="2"/>
                    </a:lnTo>
                    <a:lnTo>
                      <a:pt x="70" y="7"/>
                    </a:lnTo>
                    <a:lnTo>
                      <a:pt x="66" y="4"/>
                    </a:lnTo>
                    <a:lnTo>
                      <a:pt x="63" y="7"/>
                    </a:lnTo>
                    <a:lnTo>
                      <a:pt x="66" y="11"/>
                    </a:lnTo>
                    <a:lnTo>
                      <a:pt x="66" y="16"/>
                    </a:lnTo>
                    <a:lnTo>
                      <a:pt x="61" y="14"/>
                    </a:lnTo>
                    <a:lnTo>
                      <a:pt x="61" y="16"/>
                    </a:lnTo>
                    <a:lnTo>
                      <a:pt x="61" y="14"/>
                    </a:lnTo>
                    <a:lnTo>
                      <a:pt x="61" y="11"/>
                    </a:lnTo>
                    <a:lnTo>
                      <a:pt x="5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8" name="Freeform 13"/>
              <p:cNvSpPr>
                <a:spLocks/>
              </p:cNvSpPr>
              <p:nvPr/>
            </p:nvSpPr>
            <p:spPr bwMode="auto">
              <a:xfrm>
                <a:off x="1222" y="343"/>
                <a:ext cx="286" cy="180"/>
              </a:xfrm>
              <a:custGeom>
                <a:avLst/>
                <a:gdLst>
                  <a:gd name="T0" fmla="*/ 126 w 286"/>
                  <a:gd name="T1" fmla="*/ 158 h 180"/>
                  <a:gd name="T2" fmla="*/ 135 w 286"/>
                  <a:gd name="T3" fmla="*/ 156 h 180"/>
                  <a:gd name="T4" fmla="*/ 144 w 286"/>
                  <a:gd name="T5" fmla="*/ 177 h 180"/>
                  <a:gd name="T6" fmla="*/ 156 w 286"/>
                  <a:gd name="T7" fmla="*/ 175 h 180"/>
                  <a:gd name="T8" fmla="*/ 168 w 286"/>
                  <a:gd name="T9" fmla="*/ 175 h 180"/>
                  <a:gd name="T10" fmla="*/ 187 w 286"/>
                  <a:gd name="T11" fmla="*/ 177 h 180"/>
                  <a:gd name="T12" fmla="*/ 194 w 286"/>
                  <a:gd name="T13" fmla="*/ 175 h 180"/>
                  <a:gd name="T14" fmla="*/ 222 w 286"/>
                  <a:gd name="T15" fmla="*/ 173 h 180"/>
                  <a:gd name="T16" fmla="*/ 227 w 286"/>
                  <a:gd name="T17" fmla="*/ 156 h 180"/>
                  <a:gd name="T18" fmla="*/ 239 w 286"/>
                  <a:gd name="T19" fmla="*/ 173 h 180"/>
                  <a:gd name="T20" fmla="*/ 260 w 286"/>
                  <a:gd name="T21" fmla="*/ 173 h 180"/>
                  <a:gd name="T22" fmla="*/ 277 w 286"/>
                  <a:gd name="T23" fmla="*/ 161 h 180"/>
                  <a:gd name="T24" fmla="*/ 274 w 286"/>
                  <a:gd name="T25" fmla="*/ 140 h 180"/>
                  <a:gd name="T26" fmla="*/ 286 w 286"/>
                  <a:gd name="T27" fmla="*/ 114 h 180"/>
                  <a:gd name="T28" fmla="*/ 277 w 286"/>
                  <a:gd name="T29" fmla="*/ 111 h 180"/>
                  <a:gd name="T30" fmla="*/ 270 w 286"/>
                  <a:gd name="T31" fmla="*/ 99 h 180"/>
                  <a:gd name="T32" fmla="*/ 258 w 286"/>
                  <a:gd name="T33" fmla="*/ 92 h 180"/>
                  <a:gd name="T34" fmla="*/ 225 w 286"/>
                  <a:gd name="T35" fmla="*/ 92 h 180"/>
                  <a:gd name="T36" fmla="*/ 206 w 286"/>
                  <a:gd name="T37" fmla="*/ 97 h 180"/>
                  <a:gd name="T38" fmla="*/ 196 w 286"/>
                  <a:gd name="T39" fmla="*/ 102 h 180"/>
                  <a:gd name="T40" fmla="*/ 189 w 286"/>
                  <a:gd name="T41" fmla="*/ 109 h 180"/>
                  <a:gd name="T42" fmla="*/ 178 w 286"/>
                  <a:gd name="T43" fmla="*/ 114 h 180"/>
                  <a:gd name="T44" fmla="*/ 178 w 286"/>
                  <a:gd name="T45" fmla="*/ 118 h 180"/>
                  <a:gd name="T46" fmla="*/ 163 w 286"/>
                  <a:gd name="T47" fmla="*/ 114 h 180"/>
                  <a:gd name="T48" fmla="*/ 152 w 286"/>
                  <a:gd name="T49" fmla="*/ 116 h 180"/>
                  <a:gd name="T50" fmla="*/ 144 w 286"/>
                  <a:gd name="T51" fmla="*/ 116 h 180"/>
                  <a:gd name="T52" fmla="*/ 140 w 286"/>
                  <a:gd name="T53" fmla="*/ 106 h 180"/>
                  <a:gd name="T54" fmla="*/ 130 w 286"/>
                  <a:gd name="T55" fmla="*/ 121 h 180"/>
                  <a:gd name="T56" fmla="*/ 121 w 286"/>
                  <a:gd name="T57" fmla="*/ 111 h 180"/>
                  <a:gd name="T58" fmla="*/ 126 w 286"/>
                  <a:gd name="T59" fmla="*/ 106 h 180"/>
                  <a:gd name="T60" fmla="*/ 116 w 286"/>
                  <a:gd name="T61" fmla="*/ 92 h 180"/>
                  <a:gd name="T62" fmla="*/ 111 w 286"/>
                  <a:gd name="T63" fmla="*/ 88 h 180"/>
                  <a:gd name="T64" fmla="*/ 102 w 286"/>
                  <a:gd name="T65" fmla="*/ 85 h 180"/>
                  <a:gd name="T66" fmla="*/ 97 w 286"/>
                  <a:gd name="T67" fmla="*/ 88 h 180"/>
                  <a:gd name="T68" fmla="*/ 102 w 286"/>
                  <a:gd name="T69" fmla="*/ 78 h 180"/>
                  <a:gd name="T70" fmla="*/ 97 w 286"/>
                  <a:gd name="T71" fmla="*/ 71 h 180"/>
                  <a:gd name="T72" fmla="*/ 90 w 286"/>
                  <a:gd name="T73" fmla="*/ 62 h 180"/>
                  <a:gd name="T74" fmla="*/ 109 w 286"/>
                  <a:gd name="T75" fmla="*/ 73 h 180"/>
                  <a:gd name="T76" fmla="*/ 126 w 286"/>
                  <a:gd name="T77" fmla="*/ 66 h 180"/>
                  <a:gd name="T78" fmla="*/ 109 w 286"/>
                  <a:gd name="T79" fmla="*/ 52 h 180"/>
                  <a:gd name="T80" fmla="*/ 90 w 286"/>
                  <a:gd name="T81" fmla="*/ 47 h 180"/>
                  <a:gd name="T82" fmla="*/ 100 w 286"/>
                  <a:gd name="T83" fmla="*/ 45 h 180"/>
                  <a:gd name="T84" fmla="*/ 107 w 286"/>
                  <a:gd name="T85" fmla="*/ 43 h 180"/>
                  <a:gd name="T86" fmla="*/ 92 w 286"/>
                  <a:gd name="T87" fmla="*/ 29 h 180"/>
                  <a:gd name="T88" fmla="*/ 76 w 286"/>
                  <a:gd name="T89" fmla="*/ 38 h 180"/>
                  <a:gd name="T90" fmla="*/ 55 w 286"/>
                  <a:gd name="T91" fmla="*/ 50 h 180"/>
                  <a:gd name="T92" fmla="*/ 59 w 286"/>
                  <a:gd name="T93" fmla="*/ 26 h 180"/>
                  <a:gd name="T94" fmla="*/ 50 w 286"/>
                  <a:gd name="T95" fmla="*/ 12 h 180"/>
                  <a:gd name="T96" fmla="*/ 33 w 286"/>
                  <a:gd name="T97" fmla="*/ 5 h 180"/>
                  <a:gd name="T98" fmla="*/ 7 w 286"/>
                  <a:gd name="T99" fmla="*/ 7 h 180"/>
                  <a:gd name="T100" fmla="*/ 3 w 286"/>
                  <a:gd name="T101" fmla="*/ 14 h 180"/>
                  <a:gd name="T102" fmla="*/ 3 w 286"/>
                  <a:gd name="T103" fmla="*/ 19 h 180"/>
                  <a:gd name="T104" fmla="*/ 7 w 286"/>
                  <a:gd name="T105" fmla="*/ 31 h 180"/>
                  <a:gd name="T106" fmla="*/ 22 w 286"/>
                  <a:gd name="T107" fmla="*/ 50 h 180"/>
                  <a:gd name="T108" fmla="*/ 36 w 286"/>
                  <a:gd name="T109" fmla="*/ 62 h 180"/>
                  <a:gd name="T110" fmla="*/ 55 w 286"/>
                  <a:gd name="T111" fmla="*/ 59 h 180"/>
                  <a:gd name="T112" fmla="*/ 62 w 286"/>
                  <a:gd name="T113" fmla="*/ 55 h 180"/>
                  <a:gd name="T114" fmla="*/ 81 w 286"/>
                  <a:gd name="T115" fmla="*/ 106 h 180"/>
                  <a:gd name="T116" fmla="*/ 81 w 286"/>
                  <a:gd name="T117" fmla="*/ 135 h 180"/>
                  <a:gd name="T118" fmla="*/ 85 w 286"/>
                  <a:gd name="T119" fmla="*/ 163 h 180"/>
                  <a:gd name="T120" fmla="*/ 100 w 286"/>
                  <a:gd name="T121" fmla="*/ 156 h 180"/>
                  <a:gd name="T122" fmla="*/ 109 w 286"/>
                  <a:gd name="T123" fmla="*/ 168 h 180"/>
                  <a:gd name="T124" fmla="*/ 121 w 286"/>
                  <a:gd name="T125" fmla="*/ 1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6" h="180">
                    <a:moveTo>
                      <a:pt x="126" y="168"/>
                    </a:moveTo>
                    <a:lnTo>
                      <a:pt x="126" y="168"/>
                    </a:lnTo>
                    <a:lnTo>
                      <a:pt x="123" y="163"/>
                    </a:lnTo>
                    <a:lnTo>
                      <a:pt x="123" y="161"/>
                    </a:lnTo>
                    <a:lnTo>
                      <a:pt x="126" y="158"/>
                    </a:lnTo>
                    <a:lnTo>
                      <a:pt x="128" y="161"/>
                    </a:lnTo>
                    <a:lnTo>
                      <a:pt x="128" y="156"/>
                    </a:lnTo>
                    <a:lnTo>
                      <a:pt x="130" y="166"/>
                    </a:lnTo>
                    <a:lnTo>
                      <a:pt x="135" y="161"/>
                    </a:lnTo>
                    <a:lnTo>
                      <a:pt x="135" y="156"/>
                    </a:lnTo>
                    <a:lnTo>
                      <a:pt x="135" y="156"/>
                    </a:lnTo>
                    <a:lnTo>
                      <a:pt x="140" y="161"/>
                    </a:lnTo>
                    <a:lnTo>
                      <a:pt x="137" y="177"/>
                    </a:lnTo>
                    <a:lnTo>
                      <a:pt x="142" y="180"/>
                    </a:lnTo>
                    <a:lnTo>
                      <a:pt x="144" y="177"/>
                    </a:lnTo>
                    <a:lnTo>
                      <a:pt x="147" y="180"/>
                    </a:lnTo>
                    <a:lnTo>
                      <a:pt x="149" y="177"/>
                    </a:lnTo>
                    <a:lnTo>
                      <a:pt x="152" y="180"/>
                    </a:lnTo>
                    <a:lnTo>
                      <a:pt x="156" y="177"/>
                    </a:lnTo>
                    <a:lnTo>
                      <a:pt x="156" y="175"/>
                    </a:lnTo>
                    <a:lnTo>
                      <a:pt x="159" y="175"/>
                    </a:lnTo>
                    <a:lnTo>
                      <a:pt x="159" y="177"/>
                    </a:lnTo>
                    <a:lnTo>
                      <a:pt x="168" y="180"/>
                    </a:lnTo>
                    <a:lnTo>
                      <a:pt x="170" y="177"/>
                    </a:lnTo>
                    <a:lnTo>
                      <a:pt x="168" y="175"/>
                    </a:lnTo>
                    <a:lnTo>
                      <a:pt x="173" y="177"/>
                    </a:lnTo>
                    <a:lnTo>
                      <a:pt x="175" y="175"/>
                    </a:lnTo>
                    <a:lnTo>
                      <a:pt x="178" y="173"/>
                    </a:lnTo>
                    <a:lnTo>
                      <a:pt x="180" y="180"/>
                    </a:lnTo>
                    <a:lnTo>
                      <a:pt x="187" y="177"/>
                    </a:lnTo>
                    <a:lnTo>
                      <a:pt x="189" y="175"/>
                    </a:lnTo>
                    <a:lnTo>
                      <a:pt x="189" y="166"/>
                    </a:lnTo>
                    <a:lnTo>
                      <a:pt x="192" y="175"/>
                    </a:lnTo>
                    <a:lnTo>
                      <a:pt x="194" y="177"/>
                    </a:lnTo>
                    <a:lnTo>
                      <a:pt x="194" y="175"/>
                    </a:lnTo>
                    <a:lnTo>
                      <a:pt x="199" y="173"/>
                    </a:lnTo>
                    <a:lnTo>
                      <a:pt x="196" y="168"/>
                    </a:lnTo>
                    <a:lnTo>
                      <a:pt x="196" y="163"/>
                    </a:lnTo>
                    <a:lnTo>
                      <a:pt x="199" y="175"/>
                    </a:lnTo>
                    <a:lnTo>
                      <a:pt x="222" y="173"/>
                    </a:lnTo>
                    <a:lnTo>
                      <a:pt x="227" y="161"/>
                    </a:lnTo>
                    <a:lnTo>
                      <a:pt x="222" y="158"/>
                    </a:lnTo>
                    <a:lnTo>
                      <a:pt x="220" y="151"/>
                    </a:lnTo>
                    <a:lnTo>
                      <a:pt x="225" y="151"/>
                    </a:lnTo>
                    <a:lnTo>
                      <a:pt x="227" y="156"/>
                    </a:lnTo>
                    <a:lnTo>
                      <a:pt x="229" y="156"/>
                    </a:lnTo>
                    <a:lnTo>
                      <a:pt x="229" y="170"/>
                    </a:lnTo>
                    <a:lnTo>
                      <a:pt x="234" y="175"/>
                    </a:lnTo>
                    <a:lnTo>
                      <a:pt x="239" y="175"/>
                    </a:lnTo>
                    <a:lnTo>
                      <a:pt x="239" y="173"/>
                    </a:lnTo>
                    <a:lnTo>
                      <a:pt x="241" y="175"/>
                    </a:lnTo>
                    <a:lnTo>
                      <a:pt x="246" y="177"/>
                    </a:lnTo>
                    <a:lnTo>
                      <a:pt x="251" y="180"/>
                    </a:lnTo>
                    <a:lnTo>
                      <a:pt x="253" y="175"/>
                    </a:lnTo>
                    <a:lnTo>
                      <a:pt x="260" y="173"/>
                    </a:lnTo>
                    <a:lnTo>
                      <a:pt x="270" y="173"/>
                    </a:lnTo>
                    <a:lnTo>
                      <a:pt x="274" y="170"/>
                    </a:lnTo>
                    <a:lnTo>
                      <a:pt x="277" y="170"/>
                    </a:lnTo>
                    <a:lnTo>
                      <a:pt x="277" y="161"/>
                    </a:lnTo>
                    <a:lnTo>
                      <a:pt x="277" y="161"/>
                    </a:lnTo>
                    <a:lnTo>
                      <a:pt x="277" y="158"/>
                    </a:lnTo>
                    <a:lnTo>
                      <a:pt x="277" y="154"/>
                    </a:lnTo>
                    <a:lnTo>
                      <a:pt x="272" y="149"/>
                    </a:lnTo>
                    <a:lnTo>
                      <a:pt x="272" y="142"/>
                    </a:lnTo>
                    <a:lnTo>
                      <a:pt x="274" y="140"/>
                    </a:lnTo>
                    <a:lnTo>
                      <a:pt x="277" y="137"/>
                    </a:lnTo>
                    <a:lnTo>
                      <a:pt x="279" y="132"/>
                    </a:lnTo>
                    <a:lnTo>
                      <a:pt x="284" y="130"/>
                    </a:lnTo>
                    <a:lnTo>
                      <a:pt x="286" y="125"/>
                    </a:lnTo>
                    <a:lnTo>
                      <a:pt x="286" y="114"/>
                    </a:lnTo>
                    <a:lnTo>
                      <a:pt x="286" y="114"/>
                    </a:lnTo>
                    <a:lnTo>
                      <a:pt x="284" y="114"/>
                    </a:lnTo>
                    <a:lnTo>
                      <a:pt x="284" y="111"/>
                    </a:lnTo>
                    <a:lnTo>
                      <a:pt x="284" y="109"/>
                    </a:lnTo>
                    <a:lnTo>
                      <a:pt x="277" y="111"/>
                    </a:lnTo>
                    <a:lnTo>
                      <a:pt x="274" y="109"/>
                    </a:lnTo>
                    <a:lnTo>
                      <a:pt x="277" y="106"/>
                    </a:lnTo>
                    <a:lnTo>
                      <a:pt x="277" y="104"/>
                    </a:lnTo>
                    <a:lnTo>
                      <a:pt x="277" y="104"/>
                    </a:lnTo>
                    <a:lnTo>
                      <a:pt x="270" y="99"/>
                    </a:lnTo>
                    <a:lnTo>
                      <a:pt x="267" y="102"/>
                    </a:lnTo>
                    <a:lnTo>
                      <a:pt x="260" y="99"/>
                    </a:lnTo>
                    <a:lnTo>
                      <a:pt x="263" y="95"/>
                    </a:lnTo>
                    <a:lnTo>
                      <a:pt x="260" y="92"/>
                    </a:lnTo>
                    <a:lnTo>
                      <a:pt x="258" y="92"/>
                    </a:lnTo>
                    <a:lnTo>
                      <a:pt x="241" y="88"/>
                    </a:lnTo>
                    <a:lnTo>
                      <a:pt x="237" y="90"/>
                    </a:lnTo>
                    <a:lnTo>
                      <a:pt x="229" y="95"/>
                    </a:lnTo>
                    <a:lnTo>
                      <a:pt x="225" y="95"/>
                    </a:lnTo>
                    <a:lnTo>
                      <a:pt x="225" y="92"/>
                    </a:lnTo>
                    <a:lnTo>
                      <a:pt x="220" y="92"/>
                    </a:lnTo>
                    <a:lnTo>
                      <a:pt x="218" y="90"/>
                    </a:lnTo>
                    <a:lnTo>
                      <a:pt x="215" y="90"/>
                    </a:lnTo>
                    <a:lnTo>
                      <a:pt x="213" y="95"/>
                    </a:lnTo>
                    <a:lnTo>
                      <a:pt x="206" y="97"/>
                    </a:lnTo>
                    <a:lnTo>
                      <a:pt x="204" y="99"/>
                    </a:lnTo>
                    <a:lnTo>
                      <a:pt x="204" y="102"/>
                    </a:lnTo>
                    <a:lnTo>
                      <a:pt x="204" y="104"/>
                    </a:lnTo>
                    <a:lnTo>
                      <a:pt x="199" y="102"/>
                    </a:lnTo>
                    <a:lnTo>
                      <a:pt x="196" y="102"/>
                    </a:lnTo>
                    <a:lnTo>
                      <a:pt x="194" y="106"/>
                    </a:lnTo>
                    <a:lnTo>
                      <a:pt x="192" y="104"/>
                    </a:lnTo>
                    <a:lnTo>
                      <a:pt x="194" y="111"/>
                    </a:lnTo>
                    <a:lnTo>
                      <a:pt x="192" y="109"/>
                    </a:lnTo>
                    <a:lnTo>
                      <a:pt x="189" y="109"/>
                    </a:lnTo>
                    <a:lnTo>
                      <a:pt x="189" y="106"/>
                    </a:lnTo>
                    <a:lnTo>
                      <a:pt x="185" y="109"/>
                    </a:lnTo>
                    <a:lnTo>
                      <a:pt x="182" y="109"/>
                    </a:lnTo>
                    <a:lnTo>
                      <a:pt x="178" y="111"/>
                    </a:lnTo>
                    <a:lnTo>
                      <a:pt x="178" y="114"/>
                    </a:lnTo>
                    <a:lnTo>
                      <a:pt x="180" y="116"/>
                    </a:lnTo>
                    <a:lnTo>
                      <a:pt x="187" y="118"/>
                    </a:lnTo>
                    <a:lnTo>
                      <a:pt x="187" y="121"/>
                    </a:lnTo>
                    <a:lnTo>
                      <a:pt x="185" y="118"/>
                    </a:lnTo>
                    <a:lnTo>
                      <a:pt x="178" y="118"/>
                    </a:lnTo>
                    <a:lnTo>
                      <a:pt x="168" y="123"/>
                    </a:lnTo>
                    <a:lnTo>
                      <a:pt x="166" y="123"/>
                    </a:lnTo>
                    <a:lnTo>
                      <a:pt x="173" y="118"/>
                    </a:lnTo>
                    <a:lnTo>
                      <a:pt x="170" y="116"/>
                    </a:lnTo>
                    <a:lnTo>
                      <a:pt x="163" y="114"/>
                    </a:lnTo>
                    <a:lnTo>
                      <a:pt x="161" y="109"/>
                    </a:lnTo>
                    <a:lnTo>
                      <a:pt x="156" y="106"/>
                    </a:lnTo>
                    <a:lnTo>
                      <a:pt x="154" y="111"/>
                    </a:lnTo>
                    <a:lnTo>
                      <a:pt x="154" y="114"/>
                    </a:lnTo>
                    <a:lnTo>
                      <a:pt x="152" y="116"/>
                    </a:lnTo>
                    <a:lnTo>
                      <a:pt x="152" y="111"/>
                    </a:lnTo>
                    <a:lnTo>
                      <a:pt x="149" y="109"/>
                    </a:lnTo>
                    <a:lnTo>
                      <a:pt x="147" y="111"/>
                    </a:lnTo>
                    <a:lnTo>
                      <a:pt x="144" y="114"/>
                    </a:lnTo>
                    <a:lnTo>
                      <a:pt x="144" y="116"/>
                    </a:lnTo>
                    <a:lnTo>
                      <a:pt x="142" y="116"/>
                    </a:lnTo>
                    <a:lnTo>
                      <a:pt x="142" y="111"/>
                    </a:lnTo>
                    <a:lnTo>
                      <a:pt x="142" y="111"/>
                    </a:lnTo>
                    <a:lnTo>
                      <a:pt x="140" y="109"/>
                    </a:lnTo>
                    <a:lnTo>
                      <a:pt x="140" y="106"/>
                    </a:lnTo>
                    <a:lnTo>
                      <a:pt x="135" y="102"/>
                    </a:lnTo>
                    <a:lnTo>
                      <a:pt x="133" y="104"/>
                    </a:lnTo>
                    <a:lnTo>
                      <a:pt x="133" y="109"/>
                    </a:lnTo>
                    <a:lnTo>
                      <a:pt x="133" y="116"/>
                    </a:lnTo>
                    <a:lnTo>
                      <a:pt x="130" y="121"/>
                    </a:lnTo>
                    <a:lnTo>
                      <a:pt x="130" y="118"/>
                    </a:lnTo>
                    <a:lnTo>
                      <a:pt x="128" y="111"/>
                    </a:lnTo>
                    <a:lnTo>
                      <a:pt x="123" y="109"/>
                    </a:lnTo>
                    <a:lnTo>
                      <a:pt x="121" y="111"/>
                    </a:lnTo>
                    <a:lnTo>
                      <a:pt x="121" y="111"/>
                    </a:lnTo>
                    <a:lnTo>
                      <a:pt x="121" y="109"/>
                    </a:lnTo>
                    <a:lnTo>
                      <a:pt x="121" y="109"/>
                    </a:lnTo>
                    <a:lnTo>
                      <a:pt x="118" y="109"/>
                    </a:lnTo>
                    <a:lnTo>
                      <a:pt x="118" y="106"/>
                    </a:lnTo>
                    <a:lnTo>
                      <a:pt x="126" y="106"/>
                    </a:lnTo>
                    <a:lnTo>
                      <a:pt x="126" y="97"/>
                    </a:lnTo>
                    <a:lnTo>
                      <a:pt x="126" y="95"/>
                    </a:lnTo>
                    <a:lnTo>
                      <a:pt x="123" y="92"/>
                    </a:lnTo>
                    <a:lnTo>
                      <a:pt x="118" y="95"/>
                    </a:lnTo>
                    <a:lnTo>
                      <a:pt x="116" y="92"/>
                    </a:lnTo>
                    <a:lnTo>
                      <a:pt x="118" y="90"/>
                    </a:lnTo>
                    <a:lnTo>
                      <a:pt x="116" y="85"/>
                    </a:lnTo>
                    <a:lnTo>
                      <a:pt x="114" y="83"/>
                    </a:lnTo>
                    <a:lnTo>
                      <a:pt x="111" y="85"/>
                    </a:lnTo>
                    <a:lnTo>
                      <a:pt x="111" y="88"/>
                    </a:lnTo>
                    <a:lnTo>
                      <a:pt x="109" y="85"/>
                    </a:lnTo>
                    <a:lnTo>
                      <a:pt x="104" y="88"/>
                    </a:lnTo>
                    <a:lnTo>
                      <a:pt x="107" y="83"/>
                    </a:lnTo>
                    <a:lnTo>
                      <a:pt x="104" y="85"/>
                    </a:lnTo>
                    <a:lnTo>
                      <a:pt x="102" y="85"/>
                    </a:lnTo>
                    <a:lnTo>
                      <a:pt x="102" y="83"/>
                    </a:lnTo>
                    <a:lnTo>
                      <a:pt x="100" y="88"/>
                    </a:lnTo>
                    <a:lnTo>
                      <a:pt x="92" y="95"/>
                    </a:lnTo>
                    <a:lnTo>
                      <a:pt x="95" y="88"/>
                    </a:lnTo>
                    <a:lnTo>
                      <a:pt x="97" y="88"/>
                    </a:lnTo>
                    <a:lnTo>
                      <a:pt x="97" y="85"/>
                    </a:lnTo>
                    <a:lnTo>
                      <a:pt x="95" y="83"/>
                    </a:lnTo>
                    <a:lnTo>
                      <a:pt x="109" y="81"/>
                    </a:lnTo>
                    <a:lnTo>
                      <a:pt x="104" y="78"/>
                    </a:lnTo>
                    <a:lnTo>
                      <a:pt x="102" y="78"/>
                    </a:lnTo>
                    <a:lnTo>
                      <a:pt x="100" y="76"/>
                    </a:lnTo>
                    <a:lnTo>
                      <a:pt x="100" y="76"/>
                    </a:lnTo>
                    <a:lnTo>
                      <a:pt x="100" y="73"/>
                    </a:lnTo>
                    <a:lnTo>
                      <a:pt x="100" y="73"/>
                    </a:lnTo>
                    <a:lnTo>
                      <a:pt x="97" y="71"/>
                    </a:lnTo>
                    <a:lnTo>
                      <a:pt x="92" y="71"/>
                    </a:lnTo>
                    <a:lnTo>
                      <a:pt x="88" y="69"/>
                    </a:lnTo>
                    <a:lnTo>
                      <a:pt x="92" y="66"/>
                    </a:lnTo>
                    <a:lnTo>
                      <a:pt x="90" y="64"/>
                    </a:lnTo>
                    <a:lnTo>
                      <a:pt x="90" y="62"/>
                    </a:lnTo>
                    <a:lnTo>
                      <a:pt x="95" y="69"/>
                    </a:lnTo>
                    <a:lnTo>
                      <a:pt x="100" y="69"/>
                    </a:lnTo>
                    <a:lnTo>
                      <a:pt x="102" y="69"/>
                    </a:lnTo>
                    <a:lnTo>
                      <a:pt x="107" y="73"/>
                    </a:lnTo>
                    <a:lnTo>
                      <a:pt x="109" y="73"/>
                    </a:lnTo>
                    <a:lnTo>
                      <a:pt x="107" y="71"/>
                    </a:lnTo>
                    <a:lnTo>
                      <a:pt x="109" y="71"/>
                    </a:lnTo>
                    <a:lnTo>
                      <a:pt x="118" y="71"/>
                    </a:lnTo>
                    <a:lnTo>
                      <a:pt x="123" y="71"/>
                    </a:lnTo>
                    <a:lnTo>
                      <a:pt x="126" y="66"/>
                    </a:lnTo>
                    <a:lnTo>
                      <a:pt x="128" y="62"/>
                    </a:lnTo>
                    <a:lnTo>
                      <a:pt x="128" y="59"/>
                    </a:lnTo>
                    <a:lnTo>
                      <a:pt x="121" y="59"/>
                    </a:lnTo>
                    <a:lnTo>
                      <a:pt x="118" y="59"/>
                    </a:lnTo>
                    <a:lnTo>
                      <a:pt x="109" y="52"/>
                    </a:lnTo>
                    <a:lnTo>
                      <a:pt x="107" y="52"/>
                    </a:lnTo>
                    <a:lnTo>
                      <a:pt x="107" y="55"/>
                    </a:lnTo>
                    <a:lnTo>
                      <a:pt x="104" y="52"/>
                    </a:lnTo>
                    <a:lnTo>
                      <a:pt x="100" y="47"/>
                    </a:lnTo>
                    <a:lnTo>
                      <a:pt x="90" y="47"/>
                    </a:lnTo>
                    <a:lnTo>
                      <a:pt x="90" y="45"/>
                    </a:lnTo>
                    <a:lnTo>
                      <a:pt x="90" y="45"/>
                    </a:lnTo>
                    <a:lnTo>
                      <a:pt x="97" y="45"/>
                    </a:lnTo>
                    <a:lnTo>
                      <a:pt x="100" y="43"/>
                    </a:lnTo>
                    <a:lnTo>
                      <a:pt x="100" y="45"/>
                    </a:lnTo>
                    <a:lnTo>
                      <a:pt x="102" y="47"/>
                    </a:lnTo>
                    <a:lnTo>
                      <a:pt x="104" y="47"/>
                    </a:lnTo>
                    <a:lnTo>
                      <a:pt x="107" y="47"/>
                    </a:lnTo>
                    <a:lnTo>
                      <a:pt x="107" y="45"/>
                    </a:lnTo>
                    <a:lnTo>
                      <a:pt x="107" y="43"/>
                    </a:lnTo>
                    <a:lnTo>
                      <a:pt x="104" y="40"/>
                    </a:lnTo>
                    <a:lnTo>
                      <a:pt x="97" y="33"/>
                    </a:lnTo>
                    <a:lnTo>
                      <a:pt x="95" y="33"/>
                    </a:lnTo>
                    <a:lnTo>
                      <a:pt x="92" y="31"/>
                    </a:lnTo>
                    <a:lnTo>
                      <a:pt x="92" y="29"/>
                    </a:lnTo>
                    <a:lnTo>
                      <a:pt x="90" y="29"/>
                    </a:lnTo>
                    <a:lnTo>
                      <a:pt x="88" y="31"/>
                    </a:lnTo>
                    <a:lnTo>
                      <a:pt x="83" y="33"/>
                    </a:lnTo>
                    <a:lnTo>
                      <a:pt x="78" y="36"/>
                    </a:lnTo>
                    <a:lnTo>
                      <a:pt x="76" y="38"/>
                    </a:lnTo>
                    <a:lnTo>
                      <a:pt x="74" y="36"/>
                    </a:lnTo>
                    <a:lnTo>
                      <a:pt x="71" y="38"/>
                    </a:lnTo>
                    <a:lnTo>
                      <a:pt x="64" y="36"/>
                    </a:lnTo>
                    <a:lnTo>
                      <a:pt x="59" y="45"/>
                    </a:lnTo>
                    <a:lnTo>
                      <a:pt x="55" y="50"/>
                    </a:lnTo>
                    <a:lnTo>
                      <a:pt x="55" y="47"/>
                    </a:lnTo>
                    <a:lnTo>
                      <a:pt x="55" y="45"/>
                    </a:lnTo>
                    <a:lnTo>
                      <a:pt x="59" y="38"/>
                    </a:lnTo>
                    <a:lnTo>
                      <a:pt x="59" y="33"/>
                    </a:lnTo>
                    <a:lnTo>
                      <a:pt x="59" y="26"/>
                    </a:lnTo>
                    <a:lnTo>
                      <a:pt x="59" y="26"/>
                    </a:lnTo>
                    <a:lnTo>
                      <a:pt x="59" y="21"/>
                    </a:lnTo>
                    <a:lnTo>
                      <a:pt x="57" y="19"/>
                    </a:lnTo>
                    <a:lnTo>
                      <a:pt x="55" y="12"/>
                    </a:lnTo>
                    <a:lnTo>
                      <a:pt x="50" y="12"/>
                    </a:lnTo>
                    <a:lnTo>
                      <a:pt x="50" y="10"/>
                    </a:lnTo>
                    <a:lnTo>
                      <a:pt x="48" y="12"/>
                    </a:lnTo>
                    <a:lnTo>
                      <a:pt x="43" y="14"/>
                    </a:lnTo>
                    <a:lnTo>
                      <a:pt x="43" y="10"/>
                    </a:lnTo>
                    <a:lnTo>
                      <a:pt x="33" y="5"/>
                    </a:lnTo>
                    <a:lnTo>
                      <a:pt x="31" y="5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3" y="10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12" y="21"/>
                    </a:lnTo>
                    <a:lnTo>
                      <a:pt x="12" y="24"/>
                    </a:lnTo>
                    <a:lnTo>
                      <a:pt x="7" y="24"/>
                    </a:lnTo>
                    <a:lnTo>
                      <a:pt x="3" y="19"/>
                    </a:lnTo>
                    <a:lnTo>
                      <a:pt x="0" y="21"/>
                    </a:lnTo>
                    <a:lnTo>
                      <a:pt x="0" y="26"/>
                    </a:lnTo>
                    <a:lnTo>
                      <a:pt x="3" y="26"/>
                    </a:lnTo>
                    <a:lnTo>
                      <a:pt x="7" y="29"/>
                    </a:lnTo>
                    <a:lnTo>
                      <a:pt x="7" y="31"/>
                    </a:lnTo>
                    <a:lnTo>
                      <a:pt x="12" y="33"/>
                    </a:lnTo>
                    <a:lnTo>
                      <a:pt x="12" y="31"/>
                    </a:lnTo>
                    <a:lnTo>
                      <a:pt x="15" y="38"/>
                    </a:lnTo>
                    <a:lnTo>
                      <a:pt x="17" y="36"/>
                    </a:lnTo>
                    <a:lnTo>
                      <a:pt x="22" y="50"/>
                    </a:lnTo>
                    <a:lnTo>
                      <a:pt x="29" y="52"/>
                    </a:lnTo>
                    <a:lnTo>
                      <a:pt x="31" y="55"/>
                    </a:lnTo>
                    <a:lnTo>
                      <a:pt x="33" y="64"/>
                    </a:lnTo>
                    <a:lnTo>
                      <a:pt x="33" y="59"/>
                    </a:lnTo>
                    <a:lnTo>
                      <a:pt x="36" y="62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2"/>
                    </a:lnTo>
                    <a:lnTo>
                      <a:pt x="52" y="59"/>
                    </a:lnTo>
                    <a:lnTo>
                      <a:pt x="55" y="59"/>
                    </a:lnTo>
                    <a:lnTo>
                      <a:pt x="55" y="59"/>
                    </a:lnTo>
                    <a:lnTo>
                      <a:pt x="59" y="57"/>
                    </a:lnTo>
                    <a:lnTo>
                      <a:pt x="59" y="55"/>
                    </a:lnTo>
                    <a:lnTo>
                      <a:pt x="59" y="52"/>
                    </a:lnTo>
                    <a:lnTo>
                      <a:pt x="62" y="55"/>
                    </a:lnTo>
                    <a:lnTo>
                      <a:pt x="69" y="81"/>
                    </a:lnTo>
                    <a:lnTo>
                      <a:pt x="71" y="83"/>
                    </a:lnTo>
                    <a:lnTo>
                      <a:pt x="78" y="92"/>
                    </a:lnTo>
                    <a:lnTo>
                      <a:pt x="78" y="104"/>
                    </a:lnTo>
                    <a:lnTo>
                      <a:pt x="81" y="106"/>
                    </a:lnTo>
                    <a:lnTo>
                      <a:pt x="74" y="121"/>
                    </a:lnTo>
                    <a:lnTo>
                      <a:pt x="74" y="121"/>
                    </a:lnTo>
                    <a:lnTo>
                      <a:pt x="74" y="132"/>
                    </a:lnTo>
                    <a:lnTo>
                      <a:pt x="74" y="137"/>
                    </a:lnTo>
                    <a:lnTo>
                      <a:pt x="81" y="135"/>
                    </a:lnTo>
                    <a:lnTo>
                      <a:pt x="78" y="147"/>
                    </a:lnTo>
                    <a:lnTo>
                      <a:pt x="78" y="156"/>
                    </a:lnTo>
                    <a:lnTo>
                      <a:pt x="83" y="161"/>
                    </a:lnTo>
                    <a:lnTo>
                      <a:pt x="88" y="163"/>
                    </a:lnTo>
                    <a:lnTo>
                      <a:pt x="85" y="163"/>
                    </a:lnTo>
                    <a:lnTo>
                      <a:pt x="85" y="168"/>
                    </a:lnTo>
                    <a:lnTo>
                      <a:pt x="88" y="168"/>
                    </a:lnTo>
                    <a:lnTo>
                      <a:pt x="92" y="168"/>
                    </a:lnTo>
                    <a:lnTo>
                      <a:pt x="92" y="163"/>
                    </a:lnTo>
                    <a:lnTo>
                      <a:pt x="100" y="156"/>
                    </a:lnTo>
                    <a:lnTo>
                      <a:pt x="97" y="163"/>
                    </a:lnTo>
                    <a:lnTo>
                      <a:pt x="102" y="170"/>
                    </a:lnTo>
                    <a:lnTo>
                      <a:pt x="102" y="161"/>
                    </a:lnTo>
                    <a:lnTo>
                      <a:pt x="104" y="168"/>
                    </a:lnTo>
                    <a:lnTo>
                      <a:pt x="109" y="168"/>
                    </a:lnTo>
                    <a:lnTo>
                      <a:pt x="107" y="173"/>
                    </a:lnTo>
                    <a:lnTo>
                      <a:pt x="111" y="173"/>
                    </a:lnTo>
                    <a:lnTo>
                      <a:pt x="111" y="170"/>
                    </a:lnTo>
                    <a:lnTo>
                      <a:pt x="111" y="175"/>
                    </a:lnTo>
                    <a:lnTo>
                      <a:pt x="121" y="175"/>
                    </a:lnTo>
                    <a:lnTo>
                      <a:pt x="126" y="16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9" name="Freeform 14"/>
              <p:cNvSpPr>
                <a:spLocks/>
              </p:cNvSpPr>
              <p:nvPr/>
            </p:nvSpPr>
            <p:spPr bwMode="auto">
              <a:xfrm>
                <a:off x="1097" y="398"/>
                <a:ext cx="33" cy="18"/>
              </a:xfrm>
              <a:custGeom>
                <a:avLst/>
                <a:gdLst>
                  <a:gd name="T0" fmla="*/ 31 w 33"/>
                  <a:gd name="T1" fmla="*/ 0 h 18"/>
                  <a:gd name="T2" fmla="*/ 26 w 33"/>
                  <a:gd name="T3" fmla="*/ 0 h 18"/>
                  <a:gd name="T4" fmla="*/ 24 w 33"/>
                  <a:gd name="T5" fmla="*/ 0 h 18"/>
                  <a:gd name="T6" fmla="*/ 10 w 33"/>
                  <a:gd name="T7" fmla="*/ 7 h 18"/>
                  <a:gd name="T8" fmla="*/ 3 w 33"/>
                  <a:gd name="T9" fmla="*/ 7 h 18"/>
                  <a:gd name="T10" fmla="*/ 3 w 33"/>
                  <a:gd name="T11" fmla="*/ 9 h 18"/>
                  <a:gd name="T12" fmla="*/ 0 w 33"/>
                  <a:gd name="T13" fmla="*/ 11 h 18"/>
                  <a:gd name="T14" fmla="*/ 3 w 33"/>
                  <a:gd name="T15" fmla="*/ 16 h 18"/>
                  <a:gd name="T16" fmla="*/ 5 w 33"/>
                  <a:gd name="T17" fmla="*/ 16 h 18"/>
                  <a:gd name="T18" fmla="*/ 7 w 33"/>
                  <a:gd name="T19" fmla="*/ 18 h 18"/>
                  <a:gd name="T20" fmla="*/ 10 w 33"/>
                  <a:gd name="T21" fmla="*/ 16 h 18"/>
                  <a:gd name="T22" fmla="*/ 10 w 33"/>
                  <a:gd name="T23" fmla="*/ 18 h 18"/>
                  <a:gd name="T24" fmla="*/ 10 w 33"/>
                  <a:gd name="T25" fmla="*/ 18 h 18"/>
                  <a:gd name="T26" fmla="*/ 21 w 33"/>
                  <a:gd name="T27" fmla="*/ 18 h 18"/>
                  <a:gd name="T28" fmla="*/ 31 w 33"/>
                  <a:gd name="T29" fmla="*/ 14 h 18"/>
                  <a:gd name="T30" fmla="*/ 33 w 33"/>
                  <a:gd name="T31" fmla="*/ 11 h 18"/>
                  <a:gd name="T32" fmla="*/ 33 w 33"/>
                  <a:gd name="T33" fmla="*/ 7 h 18"/>
                  <a:gd name="T34" fmla="*/ 31 w 33"/>
                  <a:gd name="T35" fmla="*/ 4 h 18"/>
                  <a:gd name="T36" fmla="*/ 31 w 33"/>
                  <a:gd name="T3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3" h="18">
                    <a:moveTo>
                      <a:pt x="31" y="0"/>
                    </a:moveTo>
                    <a:lnTo>
                      <a:pt x="26" y="0"/>
                    </a:lnTo>
                    <a:lnTo>
                      <a:pt x="24" y="0"/>
                    </a:lnTo>
                    <a:lnTo>
                      <a:pt x="10" y="7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0" y="11"/>
                    </a:lnTo>
                    <a:lnTo>
                      <a:pt x="3" y="16"/>
                    </a:lnTo>
                    <a:lnTo>
                      <a:pt x="5" y="16"/>
                    </a:lnTo>
                    <a:lnTo>
                      <a:pt x="7" y="18"/>
                    </a:lnTo>
                    <a:lnTo>
                      <a:pt x="10" y="16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21" y="18"/>
                    </a:lnTo>
                    <a:lnTo>
                      <a:pt x="31" y="14"/>
                    </a:lnTo>
                    <a:lnTo>
                      <a:pt x="33" y="11"/>
                    </a:lnTo>
                    <a:lnTo>
                      <a:pt x="33" y="7"/>
                    </a:lnTo>
                    <a:lnTo>
                      <a:pt x="31" y="4"/>
                    </a:ln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0" name="Freeform 15"/>
              <p:cNvSpPr>
                <a:spLocks/>
              </p:cNvSpPr>
              <p:nvPr/>
            </p:nvSpPr>
            <p:spPr bwMode="auto">
              <a:xfrm>
                <a:off x="1078" y="159"/>
                <a:ext cx="111" cy="130"/>
              </a:xfrm>
              <a:custGeom>
                <a:avLst/>
                <a:gdLst>
                  <a:gd name="T0" fmla="*/ 12 w 111"/>
                  <a:gd name="T1" fmla="*/ 28 h 130"/>
                  <a:gd name="T2" fmla="*/ 14 w 111"/>
                  <a:gd name="T3" fmla="*/ 35 h 130"/>
                  <a:gd name="T4" fmla="*/ 10 w 111"/>
                  <a:gd name="T5" fmla="*/ 45 h 130"/>
                  <a:gd name="T6" fmla="*/ 17 w 111"/>
                  <a:gd name="T7" fmla="*/ 47 h 130"/>
                  <a:gd name="T8" fmla="*/ 22 w 111"/>
                  <a:gd name="T9" fmla="*/ 35 h 130"/>
                  <a:gd name="T10" fmla="*/ 26 w 111"/>
                  <a:gd name="T11" fmla="*/ 33 h 130"/>
                  <a:gd name="T12" fmla="*/ 29 w 111"/>
                  <a:gd name="T13" fmla="*/ 40 h 130"/>
                  <a:gd name="T14" fmla="*/ 26 w 111"/>
                  <a:gd name="T15" fmla="*/ 45 h 130"/>
                  <a:gd name="T16" fmla="*/ 24 w 111"/>
                  <a:gd name="T17" fmla="*/ 52 h 130"/>
                  <a:gd name="T18" fmla="*/ 29 w 111"/>
                  <a:gd name="T19" fmla="*/ 50 h 130"/>
                  <a:gd name="T20" fmla="*/ 31 w 111"/>
                  <a:gd name="T21" fmla="*/ 54 h 130"/>
                  <a:gd name="T22" fmla="*/ 36 w 111"/>
                  <a:gd name="T23" fmla="*/ 54 h 130"/>
                  <a:gd name="T24" fmla="*/ 29 w 111"/>
                  <a:gd name="T25" fmla="*/ 61 h 130"/>
                  <a:gd name="T26" fmla="*/ 38 w 111"/>
                  <a:gd name="T27" fmla="*/ 66 h 130"/>
                  <a:gd name="T28" fmla="*/ 29 w 111"/>
                  <a:gd name="T29" fmla="*/ 73 h 130"/>
                  <a:gd name="T30" fmla="*/ 14 w 111"/>
                  <a:gd name="T31" fmla="*/ 68 h 130"/>
                  <a:gd name="T32" fmla="*/ 12 w 111"/>
                  <a:gd name="T33" fmla="*/ 80 h 130"/>
                  <a:gd name="T34" fmla="*/ 24 w 111"/>
                  <a:gd name="T35" fmla="*/ 92 h 130"/>
                  <a:gd name="T36" fmla="*/ 33 w 111"/>
                  <a:gd name="T37" fmla="*/ 92 h 130"/>
                  <a:gd name="T38" fmla="*/ 38 w 111"/>
                  <a:gd name="T39" fmla="*/ 87 h 130"/>
                  <a:gd name="T40" fmla="*/ 48 w 111"/>
                  <a:gd name="T41" fmla="*/ 85 h 130"/>
                  <a:gd name="T42" fmla="*/ 52 w 111"/>
                  <a:gd name="T43" fmla="*/ 92 h 130"/>
                  <a:gd name="T44" fmla="*/ 57 w 111"/>
                  <a:gd name="T45" fmla="*/ 90 h 130"/>
                  <a:gd name="T46" fmla="*/ 71 w 111"/>
                  <a:gd name="T47" fmla="*/ 94 h 130"/>
                  <a:gd name="T48" fmla="*/ 76 w 111"/>
                  <a:gd name="T49" fmla="*/ 97 h 130"/>
                  <a:gd name="T50" fmla="*/ 78 w 111"/>
                  <a:gd name="T51" fmla="*/ 97 h 130"/>
                  <a:gd name="T52" fmla="*/ 81 w 111"/>
                  <a:gd name="T53" fmla="*/ 104 h 130"/>
                  <a:gd name="T54" fmla="*/ 83 w 111"/>
                  <a:gd name="T55" fmla="*/ 118 h 130"/>
                  <a:gd name="T56" fmla="*/ 88 w 111"/>
                  <a:gd name="T57" fmla="*/ 127 h 130"/>
                  <a:gd name="T58" fmla="*/ 95 w 111"/>
                  <a:gd name="T59" fmla="*/ 130 h 130"/>
                  <a:gd name="T60" fmla="*/ 97 w 111"/>
                  <a:gd name="T61" fmla="*/ 125 h 130"/>
                  <a:gd name="T62" fmla="*/ 107 w 111"/>
                  <a:gd name="T63" fmla="*/ 125 h 130"/>
                  <a:gd name="T64" fmla="*/ 109 w 111"/>
                  <a:gd name="T65" fmla="*/ 116 h 130"/>
                  <a:gd name="T66" fmla="*/ 102 w 111"/>
                  <a:gd name="T67" fmla="*/ 92 h 130"/>
                  <a:gd name="T68" fmla="*/ 97 w 111"/>
                  <a:gd name="T69" fmla="*/ 85 h 130"/>
                  <a:gd name="T70" fmla="*/ 95 w 111"/>
                  <a:gd name="T71" fmla="*/ 73 h 130"/>
                  <a:gd name="T72" fmla="*/ 99 w 111"/>
                  <a:gd name="T73" fmla="*/ 64 h 130"/>
                  <a:gd name="T74" fmla="*/ 99 w 111"/>
                  <a:gd name="T75" fmla="*/ 59 h 130"/>
                  <a:gd name="T76" fmla="*/ 97 w 111"/>
                  <a:gd name="T77" fmla="*/ 57 h 130"/>
                  <a:gd name="T78" fmla="*/ 95 w 111"/>
                  <a:gd name="T79" fmla="*/ 54 h 130"/>
                  <a:gd name="T80" fmla="*/ 90 w 111"/>
                  <a:gd name="T81" fmla="*/ 54 h 130"/>
                  <a:gd name="T82" fmla="*/ 92 w 111"/>
                  <a:gd name="T83" fmla="*/ 47 h 130"/>
                  <a:gd name="T84" fmla="*/ 81 w 111"/>
                  <a:gd name="T85" fmla="*/ 35 h 130"/>
                  <a:gd name="T86" fmla="*/ 74 w 111"/>
                  <a:gd name="T87" fmla="*/ 40 h 130"/>
                  <a:gd name="T88" fmla="*/ 71 w 111"/>
                  <a:gd name="T89" fmla="*/ 42 h 130"/>
                  <a:gd name="T90" fmla="*/ 69 w 111"/>
                  <a:gd name="T91" fmla="*/ 38 h 130"/>
                  <a:gd name="T92" fmla="*/ 69 w 111"/>
                  <a:gd name="T93" fmla="*/ 26 h 130"/>
                  <a:gd name="T94" fmla="*/ 66 w 111"/>
                  <a:gd name="T95" fmla="*/ 26 h 130"/>
                  <a:gd name="T96" fmla="*/ 64 w 111"/>
                  <a:gd name="T97" fmla="*/ 26 h 130"/>
                  <a:gd name="T98" fmla="*/ 59 w 111"/>
                  <a:gd name="T99" fmla="*/ 21 h 130"/>
                  <a:gd name="T100" fmla="*/ 52 w 111"/>
                  <a:gd name="T101" fmla="*/ 14 h 130"/>
                  <a:gd name="T102" fmla="*/ 45 w 111"/>
                  <a:gd name="T103" fmla="*/ 24 h 130"/>
                  <a:gd name="T104" fmla="*/ 43 w 111"/>
                  <a:gd name="T105" fmla="*/ 35 h 130"/>
                  <a:gd name="T106" fmla="*/ 40 w 111"/>
                  <a:gd name="T107" fmla="*/ 9 h 130"/>
                  <a:gd name="T108" fmla="*/ 36 w 111"/>
                  <a:gd name="T109" fmla="*/ 7 h 130"/>
                  <a:gd name="T110" fmla="*/ 33 w 111"/>
                  <a:gd name="T111" fmla="*/ 5 h 130"/>
                  <a:gd name="T112" fmla="*/ 24 w 111"/>
                  <a:gd name="T113" fmla="*/ 0 h 130"/>
                  <a:gd name="T114" fmla="*/ 7 w 111"/>
                  <a:gd name="T115" fmla="*/ 7 h 130"/>
                  <a:gd name="T116" fmla="*/ 0 w 111"/>
                  <a:gd name="T117" fmla="*/ 16 h 130"/>
                  <a:gd name="T118" fmla="*/ 5 w 111"/>
                  <a:gd name="T119" fmla="*/ 33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1" h="130">
                    <a:moveTo>
                      <a:pt x="5" y="33"/>
                    </a:moveTo>
                    <a:lnTo>
                      <a:pt x="12" y="28"/>
                    </a:lnTo>
                    <a:lnTo>
                      <a:pt x="14" y="31"/>
                    </a:lnTo>
                    <a:lnTo>
                      <a:pt x="14" y="35"/>
                    </a:lnTo>
                    <a:lnTo>
                      <a:pt x="12" y="45"/>
                    </a:lnTo>
                    <a:lnTo>
                      <a:pt x="10" y="45"/>
                    </a:lnTo>
                    <a:lnTo>
                      <a:pt x="12" y="50"/>
                    </a:lnTo>
                    <a:lnTo>
                      <a:pt x="17" y="47"/>
                    </a:lnTo>
                    <a:lnTo>
                      <a:pt x="19" y="35"/>
                    </a:lnTo>
                    <a:lnTo>
                      <a:pt x="22" y="35"/>
                    </a:lnTo>
                    <a:lnTo>
                      <a:pt x="24" y="33"/>
                    </a:lnTo>
                    <a:lnTo>
                      <a:pt x="26" y="33"/>
                    </a:lnTo>
                    <a:lnTo>
                      <a:pt x="29" y="35"/>
                    </a:lnTo>
                    <a:lnTo>
                      <a:pt x="29" y="40"/>
                    </a:lnTo>
                    <a:lnTo>
                      <a:pt x="29" y="42"/>
                    </a:lnTo>
                    <a:lnTo>
                      <a:pt x="26" y="45"/>
                    </a:lnTo>
                    <a:lnTo>
                      <a:pt x="24" y="47"/>
                    </a:lnTo>
                    <a:lnTo>
                      <a:pt x="24" y="52"/>
                    </a:lnTo>
                    <a:lnTo>
                      <a:pt x="29" y="52"/>
                    </a:lnTo>
                    <a:lnTo>
                      <a:pt x="29" y="50"/>
                    </a:lnTo>
                    <a:lnTo>
                      <a:pt x="31" y="50"/>
                    </a:lnTo>
                    <a:lnTo>
                      <a:pt x="31" y="54"/>
                    </a:lnTo>
                    <a:lnTo>
                      <a:pt x="36" y="52"/>
                    </a:lnTo>
                    <a:lnTo>
                      <a:pt x="36" y="54"/>
                    </a:lnTo>
                    <a:lnTo>
                      <a:pt x="36" y="59"/>
                    </a:lnTo>
                    <a:lnTo>
                      <a:pt x="29" y="61"/>
                    </a:lnTo>
                    <a:lnTo>
                      <a:pt x="29" y="64"/>
                    </a:lnTo>
                    <a:lnTo>
                      <a:pt x="38" y="66"/>
                    </a:lnTo>
                    <a:lnTo>
                      <a:pt x="36" y="73"/>
                    </a:lnTo>
                    <a:lnTo>
                      <a:pt x="29" y="73"/>
                    </a:lnTo>
                    <a:lnTo>
                      <a:pt x="19" y="68"/>
                    </a:lnTo>
                    <a:lnTo>
                      <a:pt x="14" y="68"/>
                    </a:lnTo>
                    <a:lnTo>
                      <a:pt x="12" y="71"/>
                    </a:lnTo>
                    <a:lnTo>
                      <a:pt x="12" y="80"/>
                    </a:lnTo>
                    <a:lnTo>
                      <a:pt x="17" y="87"/>
                    </a:lnTo>
                    <a:lnTo>
                      <a:pt x="24" y="92"/>
                    </a:lnTo>
                    <a:lnTo>
                      <a:pt x="31" y="94"/>
                    </a:lnTo>
                    <a:lnTo>
                      <a:pt x="33" y="92"/>
                    </a:lnTo>
                    <a:lnTo>
                      <a:pt x="36" y="87"/>
                    </a:lnTo>
                    <a:lnTo>
                      <a:pt x="38" y="87"/>
                    </a:lnTo>
                    <a:lnTo>
                      <a:pt x="48" y="83"/>
                    </a:lnTo>
                    <a:lnTo>
                      <a:pt x="48" y="85"/>
                    </a:lnTo>
                    <a:lnTo>
                      <a:pt x="48" y="90"/>
                    </a:lnTo>
                    <a:lnTo>
                      <a:pt x="52" y="92"/>
                    </a:lnTo>
                    <a:lnTo>
                      <a:pt x="55" y="92"/>
                    </a:lnTo>
                    <a:lnTo>
                      <a:pt x="57" y="90"/>
                    </a:lnTo>
                    <a:lnTo>
                      <a:pt x="69" y="92"/>
                    </a:lnTo>
                    <a:lnTo>
                      <a:pt x="71" y="94"/>
                    </a:lnTo>
                    <a:lnTo>
                      <a:pt x="71" y="97"/>
                    </a:lnTo>
                    <a:lnTo>
                      <a:pt x="76" y="97"/>
                    </a:lnTo>
                    <a:lnTo>
                      <a:pt x="76" y="94"/>
                    </a:lnTo>
                    <a:lnTo>
                      <a:pt x="78" y="97"/>
                    </a:lnTo>
                    <a:lnTo>
                      <a:pt x="78" y="99"/>
                    </a:lnTo>
                    <a:lnTo>
                      <a:pt x="81" y="104"/>
                    </a:lnTo>
                    <a:lnTo>
                      <a:pt x="81" y="111"/>
                    </a:lnTo>
                    <a:lnTo>
                      <a:pt x="83" y="118"/>
                    </a:lnTo>
                    <a:lnTo>
                      <a:pt x="83" y="120"/>
                    </a:lnTo>
                    <a:lnTo>
                      <a:pt x="88" y="127"/>
                    </a:lnTo>
                    <a:lnTo>
                      <a:pt x="90" y="125"/>
                    </a:lnTo>
                    <a:lnTo>
                      <a:pt x="95" y="130"/>
                    </a:lnTo>
                    <a:lnTo>
                      <a:pt x="97" y="127"/>
                    </a:lnTo>
                    <a:lnTo>
                      <a:pt x="97" y="125"/>
                    </a:lnTo>
                    <a:lnTo>
                      <a:pt x="102" y="125"/>
                    </a:lnTo>
                    <a:lnTo>
                      <a:pt x="107" y="125"/>
                    </a:lnTo>
                    <a:lnTo>
                      <a:pt x="109" y="120"/>
                    </a:lnTo>
                    <a:lnTo>
                      <a:pt x="109" y="116"/>
                    </a:lnTo>
                    <a:lnTo>
                      <a:pt x="111" y="109"/>
                    </a:lnTo>
                    <a:lnTo>
                      <a:pt x="102" y="92"/>
                    </a:lnTo>
                    <a:lnTo>
                      <a:pt x="99" y="85"/>
                    </a:lnTo>
                    <a:lnTo>
                      <a:pt x="97" y="85"/>
                    </a:lnTo>
                    <a:lnTo>
                      <a:pt x="97" y="78"/>
                    </a:lnTo>
                    <a:lnTo>
                      <a:pt x="95" y="73"/>
                    </a:lnTo>
                    <a:lnTo>
                      <a:pt x="99" y="68"/>
                    </a:lnTo>
                    <a:lnTo>
                      <a:pt x="99" y="64"/>
                    </a:lnTo>
                    <a:lnTo>
                      <a:pt x="99" y="61"/>
                    </a:lnTo>
                    <a:lnTo>
                      <a:pt x="99" y="59"/>
                    </a:lnTo>
                    <a:lnTo>
                      <a:pt x="99" y="57"/>
                    </a:lnTo>
                    <a:lnTo>
                      <a:pt x="97" y="57"/>
                    </a:lnTo>
                    <a:lnTo>
                      <a:pt x="97" y="59"/>
                    </a:lnTo>
                    <a:lnTo>
                      <a:pt x="95" y="54"/>
                    </a:lnTo>
                    <a:lnTo>
                      <a:pt x="95" y="54"/>
                    </a:lnTo>
                    <a:lnTo>
                      <a:pt x="90" y="54"/>
                    </a:lnTo>
                    <a:lnTo>
                      <a:pt x="90" y="52"/>
                    </a:lnTo>
                    <a:lnTo>
                      <a:pt x="92" y="47"/>
                    </a:lnTo>
                    <a:lnTo>
                      <a:pt x="90" y="42"/>
                    </a:lnTo>
                    <a:lnTo>
                      <a:pt x="81" y="35"/>
                    </a:lnTo>
                    <a:lnTo>
                      <a:pt x="78" y="38"/>
                    </a:lnTo>
                    <a:lnTo>
                      <a:pt x="74" y="40"/>
                    </a:lnTo>
                    <a:lnTo>
                      <a:pt x="71" y="42"/>
                    </a:lnTo>
                    <a:lnTo>
                      <a:pt x="71" y="42"/>
                    </a:lnTo>
                    <a:lnTo>
                      <a:pt x="71" y="40"/>
                    </a:lnTo>
                    <a:lnTo>
                      <a:pt x="69" y="38"/>
                    </a:lnTo>
                    <a:lnTo>
                      <a:pt x="71" y="31"/>
                    </a:lnTo>
                    <a:lnTo>
                      <a:pt x="69" y="26"/>
                    </a:lnTo>
                    <a:lnTo>
                      <a:pt x="66" y="24"/>
                    </a:lnTo>
                    <a:lnTo>
                      <a:pt x="66" y="26"/>
                    </a:lnTo>
                    <a:lnTo>
                      <a:pt x="64" y="28"/>
                    </a:lnTo>
                    <a:lnTo>
                      <a:pt x="64" y="26"/>
                    </a:lnTo>
                    <a:lnTo>
                      <a:pt x="64" y="24"/>
                    </a:lnTo>
                    <a:lnTo>
                      <a:pt x="59" y="21"/>
                    </a:lnTo>
                    <a:lnTo>
                      <a:pt x="57" y="16"/>
                    </a:lnTo>
                    <a:lnTo>
                      <a:pt x="52" y="14"/>
                    </a:lnTo>
                    <a:lnTo>
                      <a:pt x="50" y="14"/>
                    </a:lnTo>
                    <a:lnTo>
                      <a:pt x="45" y="24"/>
                    </a:lnTo>
                    <a:lnTo>
                      <a:pt x="43" y="31"/>
                    </a:lnTo>
                    <a:lnTo>
                      <a:pt x="43" y="35"/>
                    </a:lnTo>
                    <a:lnTo>
                      <a:pt x="38" y="28"/>
                    </a:lnTo>
                    <a:lnTo>
                      <a:pt x="40" y="9"/>
                    </a:lnTo>
                    <a:lnTo>
                      <a:pt x="38" y="7"/>
                    </a:lnTo>
                    <a:lnTo>
                      <a:pt x="36" y="7"/>
                    </a:lnTo>
                    <a:lnTo>
                      <a:pt x="31" y="9"/>
                    </a:lnTo>
                    <a:lnTo>
                      <a:pt x="33" y="5"/>
                    </a:lnTo>
                    <a:lnTo>
                      <a:pt x="31" y="5"/>
                    </a:lnTo>
                    <a:lnTo>
                      <a:pt x="24" y="0"/>
                    </a:lnTo>
                    <a:lnTo>
                      <a:pt x="19" y="5"/>
                    </a:lnTo>
                    <a:lnTo>
                      <a:pt x="7" y="7"/>
                    </a:lnTo>
                    <a:lnTo>
                      <a:pt x="3" y="5"/>
                    </a:lnTo>
                    <a:lnTo>
                      <a:pt x="0" y="16"/>
                    </a:lnTo>
                    <a:lnTo>
                      <a:pt x="3" y="31"/>
                    </a:lnTo>
                    <a:lnTo>
                      <a:pt x="5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1" name="Freeform 16"/>
              <p:cNvSpPr>
                <a:spLocks/>
              </p:cNvSpPr>
              <p:nvPr/>
            </p:nvSpPr>
            <p:spPr bwMode="auto">
              <a:xfrm>
                <a:off x="1074" y="291"/>
                <a:ext cx="28" cy="50"/>
              </a:xfrm>
              <a:custGeom>
                <a:avLst/>
                <a:gdLst>
                  <a:gd name="T0" fmla="*/ 4 w 28"/>
                  <a:gd name="T1" fmla="*/ 21 h 50"/>
                  <a:gd name="T2" fmla="*/ 14 w 28"/>
                  <a:gd name="T3" fmla="*/ 45 h 50"/>
                  <a:gd name="T4" fmla="*/ 16 w 28"/>
                  <a:gd name="T5" fmla="*/ 45 h 50"/>
                  <a:gd name="T6" fmla="*/ 23 w 28"/>
                  <a:gd name="T7" fmla="*/ 50 h 50"/>
                  <a:gd name="T8" fmla="*/ 26 w 28"/>
                  <a:gd name="T9" fmla="*/ 47 h 50"/>
                  <a:gd name="T10" fmla="*/ 26 w 28"/>
                  <a:gd name="T11" fmla="*/ 47 h 50"/>
                  <a:gd name="T12" fmla="*/ 28 w 28"/>
                  <a:gd name="T13" fmla="*/ 45 h 50"/>
                  <a:gd name="T14" fmla="*/ 28 w 28"/>
                  <a:gd name="T15" fmla="*/ 40 h 50"/>
                  <a:gd name="T16" fmla="*/ 26 w 28"/>
                  <a:gd name="T17" fmla="*/ 38 h 50"/>
                  <a:gd name="T18" fmla="*/ 26 w 28"/>
                  <a:gd name="T19" fmla="*/ 36 h 50"/>
                  <a:gd name="T20" fmla="*/ 21 w 28"/>
                  <a:gd name="T21" fmla="*/ 29 h 50"/>
                  <a:gd name="T22" fmla="*/ 21 w 28"/>
                  <a:gd name="T23" fmla="*/ 29 h 50"/>
                  <a:gd name="T24" fmla="*/ 16 w 28"/>
                  <a:gd name="T25" fmla="*/ 26 h 50"/>
                  <a:gd name="T26" fmla="*/ 16 w 28"/>
                  <a:gd name="T27" fmla="*/ 24 h 50"/>
                  <a:gd name="T28" fmla="*/ 16 w 28"/>
                  <a:gd name="T29" fmla="*/ 19 h 50"/>
                  <a:gd name="T30" fmla="*/ 16 w 28"/>
                  <a:gd name="T31" fmla="*/ 17 h 50"/>
                  <a:gd name="T32" fmla="*/ 14 w 28"/>
                  <a:gd name="T33" fmla="*/ 17 h 50"/>
                  <a:gd name="T34" fmla="*/ 14 w 28"/>
                  <a:gd name="T35" fmla="*/ 12 h 50"/>
                  <a:gd name="T36" fmla="*/ 14 w 28"/>
                  <a:gd name="T37" fmla="*/ 12 h 50"/>
                  <a:gd name="T38" fmla="*/ 11 w 28"/>
                  <a:gd name="T39" fmla="*/ 10 h 50"/>
                  <a:gd name="T40" fmla="*/ 9 w 28"/>
                  <a:gd name="T41" fmla="*/ 5 h 50"/>
                  <a:gd name="T42" fmla="*/ 7 w 28"/>
                  <a:gd name="T43" fmla="*/ 3 h 50"/>
                  <a:gd name="T44" fmla="*/ 2 w 28"/>
                  <a:gd name="T45" fmla="*/ 3 h 50"/>
                  <a:gd name="T46" fmla="*/ 0 w 28"/>
                  <a:gd name="T47" fmla="*/ 0 h 50"/>
                  <a:gd name="T48" fmla="*/ 0 w 28"/>
                  <a:gd name="T49" fmla="*/ 3 h 50"/>
                  <a:gd name="T50" fmla="*/ 4 w 28"/>
                  <a:gd name="T51" fmla="*/ 19 h 50"/>
                  <a:gd name="T52" fmla="*/ 4 w 28"/>
                  <a:gd name="T53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8" h="50">
                    <a:moveTo>
                      <a:pt x="4" y="21"/>
                    </a:moveTo>
                    <a:lnTo>
                      <a:pt x="14" y="45"/>
                    </a:lnTo>
                    <a:lnTo>
                      <a:pt x="16" y="45"/>
                    </a:lnTo>
                    <a:lnTo>
                      <a:pt x="23" y="50"/>
                    </a:lnTo>
                    <a:lnTo>
                      <a:pt x="26" y="47"/>
                    </a:lnTo>
                    <a:lnTo>
                      <a:pt x="26" y="47"/>
                    </a:lnTo>
                    <a:lnTo>
                      <a:pt x="28" y="45"/>
                    </a:lnTo>
                    <a:lnTo>
                      <a:pt x="28" y="40"/>
                    </a:lnTo>
                    <a:lnTo>
                      <a:pt x="26" y="38"/>
                    </a:lnTo>
                    <a:lnTo>
                      <a:pt x="26" y="36"/>
                    </a:lnTo>
                    <a:lnTo>
                      <a:pt x="21" y="29"/>
                    </a:lnTo>
                    <a:lnTo>
                      <a:pt x="21" y="29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6" y="19"/>
                    </a:lnTo>
                    <a:lnTo>
                      <a:pt x="16" y="17"/>
                    </a:lnTo>
                    <a:lnTo>
                      <a:pt x="14" y="17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1" y="10"/>
                    </a:lnTo>
                    <a:lnTo>
                      <a:pt x="9" y="5"/>
                    </a:lnTo>
                    <a:lnTo>
                      <a:pt x="7" y="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4" y="19"/>
                    </a:lnTo>
                    <a:lnTo>
                      <a:pt x="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2" name="Freeform 17"/>
              <p:cNvSpPr>
                <a:spLocks/>
              </p:cNvSpPr>
              <p:nvPr/>
            </p:nvSpPr>
            <p:spPr bwMode="auto">
              <a:xfrm>
                <a:off x="1109" y="-205"/>
                <a:ext cx="312" cy="473"/>
              </a:xfrm>
              <a:custGeom>
                <a:avLst/>
                <a:gdLst>
                  <a:gd name="T0" fmla="*/ 14 w 132"/>
                  <a:gd name="T1" fmla="*/ 54 h 200"/>
                  <a:gd name="T2" fmla="*/ 25 w 132"/>
                  <a:gd name="T3" fmla="*/ 75 h 200"/>
                  <a:gd name="T4" fmla="*/ 46 w 132"/>
                  <a:gd name="T5" fmla="*/ 110 h 200"/>
                  <a:gd name="T6" fmla="*/ 55 w 132"/>
                  <a:gd name="T7" fmla="*/ 130 h 200"/>
                  <a:gd name="T8" fmla="*/ 57 w 132"/>
                  <a:gd name="T9" fmla="*/ 134 h 200"/>
                  <a:gd name="T10" fmla="*/ 57 w 132"/>
                  <a:gd name="T11" fmla="*/ 137 h 200"/>
                  <a:gd name="T12" fmla="*/ 66 w 132"/>
                  <a:gd name="T13" fmla="*/ 144 h 200"/>
                  <a:gd name="T14" fmla="*/ 68 w 132"/>
                  <a:gd name="T15" fmla="*/ 147 h 200"/>
                  <a:gd name="T16" fmla="*/ 60 w 132"/>
                  <a:gd name="T17" fmla="*/ 147 h 200"/>
                  <a:gd name="T18" fmla="*/ 60 w 132"/>
                  <a:gd name="T19" fmla="*/ 151 h 200"/>
                  <a:gd name="T20" fmla="*/ 64 w 132"/>
                  <a:gd name="T21" fmla="*/ 153 h 200"/>
                  <a:gd name="T22" fmla="*/ 65 w 132"/>
                  <a:gd name="T23" fmla="*/ 158 h 200"/>
                  <a:gd name="T24" fmla="*/ 69 w 132"/>
                  <a:gd name="T25" fmla="*/ 154 h 200"/>
                  <a:gd name="T26" fmla="*/ 73 w 132"/>
                  <a:gd name="T27" fmla="*/ 153 h 200"/>
                  <a:gd name="T28" fmla="*/ 72 w 132"/>
                  <a:gd name="T29" fmla="*/ 157 h 200"/>
                  <a:gd name="T30" fmla="*/ 75 w 132"/>
                  <a:gd name="T31" fmla="*/ 155 h 200"/>
                  <a:gd name="T32" fmla="*/ 76 w 132"/>
                  <a:gd name="T33" fmla="*/ 155 h 200"/>
                  <a:gd name="T34" fmla="*/ 79 w 132"/>
                  <a:gd name="T35" fmla="*/ 153 h 200"/>
                  <a:gd name="T36" fmla="*/ 90 w 132"/>
                  <a:gd name="T37" fmla="*/ 155 h 200"/>
                  <a:gd name="T38" fmla="*/ 83 w 132"/>
                  <a:gd name="T39" fmla="*/ 156 h 200"/>
                  <a:gd name="T40" fmla="*/ 82 w 132"/>
                  <a:gd name="T41" fmla="*/ 159 h 200"/>
                  <a:gd name="T42" fmla="*/ 94 w 132"/>
                  <a:gd name="T43" fmla="*/ 158 h 200"/>
                  <a:gd name="T44" fmla="*/ 77 w 132"/>
                  <a:gd name="T45" fmla="*/ 163 h 200"/>
                  <a:gd name="T46" fmla="*/ 73 w 132"/>
                  <a:gd name="T47" fmla="*/ 175 h 200"/>
                  <a:gd name="T48" fmla="*/ 76 w 132"/>
                  <a:gd name="T49" fmla="*/ 177 h 200"/>
                  <a:gd name="T50" fmla="*/ 75 w 132"/>
                  <a:gd name="T51" fmla="*/ 180 h 200"/>
                  <a:gd name="T52" fmla="*/ 77 w 132"/>
                  <a:gd name="T53" fmla="*/ 183 h 200"/>
                  <a:gd name="T54" fmla="*/ 85 w 132"/>
                  <a:gd name="T55" fmla="*/ 186 h 200"/>
                  <a:gd name="T56" fmla="*/ 79 w 132"/>
                  <a:gd name="T57" fmla="*/ 192 h 200"/>
                  <a:gd name="T58" fmla="*/ 82 w 132"/>
                  <a:gd name="T59" fmla="*/ 192 h 200"/>
                  <a:gd name="T60" fmla="*/ 83 w 132"/>
                  <a:gd name="T61" fmla="*/ 196 h 200"/>
                  <a:gd name="T62" fmla="*/ 92 w 132"/>
                  <a:gd name="T63" fmla="*/ 200 h 200"/>
                  <a:gd name="T64" fmla="*/ 94 w 132"/>
                  <a:gd name="T65" fmla="*/ 196 h 200"/>
                  <a:gd name="T66" fmla="*/ 99 w 132"/>
                  <a:gd name="T67" fmla="*/ 197 h 200"/>
                  <a:gd name="T68" fmla="*/ 96 w 132"/>
                  <a:gd name="T69" fmla="*/ 186 h 200"/>
                  <a:gd name="T70" fmla="*/ 102 w 132"/>
                  <a:gd name="T71" fmla="*/ 191 h 200"/>
                  <a:gd name="T72" fmla="*/ 107 w 132"/>
                  <a:gd name="T73" fmla="*/ 190 h 200"/>
                  <a:gd name="T74" fmla="*/ 106 w 132"/>
                  <a:gd name="T75" fmla="*/ 183 h 200"/>
                  <a:gd name="T76" fmla="*/ 111 w 132"/>
                  <a:gd name="T77" fmla="*/ 184 h 200"/>
                  <a:gd name="T78" fmla="*/ 110 w 132"/>
                  <a:gd name="T79" fmla="*/ 165 h 200"/>
                  <a:gd name="T80" fmla="*/ 117 w 132"/>
                  <a:gd name="T81" fmla="*/ 173 h 200"/>
                  <a:gd name="T82" fmla="*/ 120 w 132"/>
                  <a:gd name="T83" fmla="*/ 168 h 200"/>
                  <a:gd name="T84" fmla="*/ 132 w 132"/>
                  <a:gd name="T85" fmla="*/ 158 h 200"/>
                  <a:gd name="T86" fmla="*/ 130 w 132"/>
                  <a:gd name="T87" fmla="*/ 150 h 200"/>
                  <a:gd name="T88" fmla="*/ 125 w 132"/>
                  <a:gd name="T89" fmla="*/ 147 h 200"/>
                  <a:gd name="T90" fmla="*/ 123 w 132"/>
                  <a:gd name="T91" fmla="*/ 150 h 200"/>
                  <a:gd name="T92" fmla="*/ 121 w 132"/>
                  <a:gd name="T93" fmla="*/ 142 h 200"/>
                  <a:gd name="T94" fmla="*/ 116 w 132"/>
                  <a:gd name="T95" fmla="*/ 142 h 200"/>
                  <a:gd name="T96" fmla="*/ 115 w 132"/>
                  <a:gd name="T97" fmla="*/ 142 h 200"/>
                  <a:gd name="T98" fmla="*/ 116 w 132"/>
                  <a:gd name="T99" fmla="*/ 132 h 200"/>
                  <a:gd name="T100" fmla="*/ 111 w 132"/>
                  <a:gd name="T101" fmla="*/ 127 h 200"/>
                  <a:gd name="T102" fmla="*/ 102 w 132"/>
                  <a:gd name="T103" fmla="*/ 123 h 200"/>
                  <a:gd name="T104" fmla="*/ 109 w 132"/>
                  <a:gd name="T105" fmla="*/ 92 h 200"/>
                  <a:gd name="T106" fmla="*/ 94 w 132"/>
                  <a:gd name="T107" fmla="*/ 69 h 200"/>
                  <a:gd name="T108" fmla="*/ 88 w 132"/>
                  <a:gd name="T109" fmla="*/ 56 h 200"/>
                  <a:gd name="T110" fmla="*/ 87 w 132"/>
                  <a:gd name="T111" fmla="*/ 26 h 200"/>
                  <a:gd name="T112" fmla="*/ 63 w 132"/>
                  <a:gd name="T113" fmla="*/ 2 h 200"/>
                  <a:gd name="T114" fmla="*/ 51 w 132"/>
                  <a:gd name="T115" fmla="*/ 10 h 200"/>
                  <a:gd name="T116" fmla="*/ 59 w 132"/>
                  <a:gd name="T117" fmla="*/ 18 h 200"/>
                  <a:gd name="T118" fmla="*/ 45 w 132"/>
                  <a:gd name="T119" fmla="*/ 19 h 200"/>
                  <a:gd name="T120" fmla="*/ 27 w 132"/>
                  <a:gd name="T121" fmla="*/ 20 h 200"/>
                  <a:gd name="T122" fmla="*/ 16 w 132"/>
                  <a:gd name="T123" fmla="*/ 13 h 200"/>
                  <a:gd name="T124" fmla="*/ 13 w 132"/>
                  <a:gd name="T125" fmla="*/ 2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2" h="200">
                    <a:moveTo>
                      <a:pt x="13" y="26"/>
                    </a:moveTo>
                    <a:cubicBezTo>
                      <a:pt x="22" y="32"/>
                      <a:pt x="22" y="32"/>
                      <a:pt x="22" y="32"/>
                    </a:cubicBezTo>
                    <a:cubicBezTo>
                      <a:pt x="22" y="32"/>
                      <a:pt x="23" y="37"/>
                      <a:pt x="16" y="43"/>
                    </a:cubicBezTo>
                    <a:cubicBezTo>
                      <a:pt x="10" y="49"/>
                      <a:pt x="8" y="54"/>
                      <a:pt x="14" y="54"/>
                    </a:cubicBezTo>
                    <a:cubicBezTo>
                      <a:pt x="21" y="54"/>
                      <a:pt x="29" y="56"/>
                      <a:pt x="29" y="56"/>
                    </a:cubicBezTo>
                    <a:cubicBezTo>
                      <a:pt x="29" y="56"/>
                      <a:pt x="33" y="57"/>
                      <a:pt x="28" y="62"/>
                    </a:cubicBezTo>
                    <a:cubicBezTo>
                      <a:pt x="22" y="68"/>
                      <a:pt x="20" y="70"/>
                      <a:pt x="20" y="70"/>
                    </a:cubicBezTo>
                    <a:cubicBezTo>
                      <a:pt x="20" y="70"/>
                      <a:pt x="12" y="75"/>
                      <a:pt x="25" y="75"/>
                    </a:cubicBezTo>
                    <a:cubicBezTo>
                      <a:pt x="37" y="75"/>
                      <a:pt x="37" y="81"/>
                      <a:pt x="37" y="81"/>
                    </a:cubicBezTo>
                    <a:cubicBezTo>
                      <a:pt x="37" y="81"/>
                      <a:pt x="40" y="91"/>
                      <a:pt x="43" y="94"/>
                    </a:cubicBezTo>
                    <a:cubicBezTo>
                      <a:pt x="45" y="96"/>
                      <a:pt x="45" y="106"/>
                      <a:pt x="45" y="106"/>
                    </a:cubicBezTo>
                    <a:cubicBezTo>
                      <a:pt x="45" y="106"/>
                      <a:pt x="49" y="107"/>
                      <a:pt x="46" y="110"/>
                    </a:cubicBezTo>
                    <a:cubicBezTo>
                      <a:pt x="43" y="113"/>
                      <a:pt x="44" y="119"/>
                      <a:pt x="47" y="119"/>
                    </a:cubicBezTo>
                    <a:cubicBezTo>
                      <a:pt x="50" y="119"/>
                      <a:pt x="52" y="122"/>
                      <a:pt x="52" y="122"/>
                    </a:cubicBezTo>
                    <a:cubicBezTo>
                      <a:pt x="55" y="129"/>
                      <a:pt x="55" y="129"/>
                      <a:pt x="55" y="129"/>
                    </a:cubicBezTo>
                    <a:cubicBezTo>
                      <a:pt x="55" y="130"/>
                      <a:pt x="55" y="130"/>
                      <a:pt x="55" y="130"/>
                    </a:cubicBezTo>
                    <a:cubicBezTo>
                      <a:pt x="55" y="131"/>
                      <a:pt x="55" y="131"/>
                      <a:pt x="55" y="131"/>
                    </a:cubicBezTo>
                    <a:cubicBezTo>
                      <a:pt x="58" y="132"/>
                      <a:pt x="58" y="132"/>
                      <a:pt x="58" y="132"/>
                    </a:cubicBezTo>
                    <a:cubicBezTo>
                      <a:pt x="58" y="133"/>
                      <a:pt x="58" y="133"/>
                      <a:pt x="58" y="133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55" y="134"/>
                      <a:pt x="55" y="134"/>
                      <a:pt x="55" y="134"/>
                    </a:cubicBezTo>
                    <a:cubicBezTo>
                      <a:pt x="56" y="135"/>
                      <a:pt x="56" y="135"/>
                      <a:pt x="56" y="135"/>
                    </a:cubicBezTo>
                    <a:cubicBezTo>
                      <a:pt x="56" y="136"/>
                      <a:pt x="56" y="136"/>
                      <a:pt x="56" y="136"/>
                    </a:cubicBezTo>
                    <a:cubicBezTo>
                      <a:pt x="57" y="137"/>
                      <a:pt x="57" y="137"/>
                      <a:pt x="57" y="137"/>
                    </a:cubicBezTo>
                    <a:cubicBezTo>
                      <a:pt x="59" y="142"/>
                      <a:pt x="59" y="142"/>
                      <a:pt x="59" y="142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2" y="145"/>
                      <a:pt x="62" y="145"/>
                      <a:pt x="62" y="145"/>
                    </a:cubicBezTo>
                    <a:cubicBezTo>
                      <a:pt x="66" y="144"/>
                      <a:pt x="66" y="144"/>
                      <a:pt x="66" y="144"/>
                    </a:cubicBezTo>
                    <a:cubicBezTo>
                      <a:pt x="68" y="145"/>
                      <a:pt x="68" y="145"/>
                      <a:pt x="68" y="145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70" y="145"/>
                      <a:pt x="70" y="145"/>
                      <a:pt x="70" y="145"/>
                    </a:cubicBezTo>
                    <a:cubicBezTo>
                      <a:pt x="68" y="147"/>
                      <a:pt x="68" y="147"/>
                      <a:pt x="68" y="147"/>
                    </a:cubicBezTo>
                    <a:cubicBezTo>
                      <a:pt x="65" y="147"/>
                      <a:pt x="65" y="147"/>
                      <a:pt x="65" y="147"/>
                    </a:cubicBezTo>
                    <a:cubicBezTo>
                      <a:pt x="65" y="148"/>
                      <a:pt x="65" y="148"/>
                      <a:pt x="65" y="148"/>
                    </a:cubicBezTo>
                    <a:cubicBezTo>
                      <a:pt x="63" y="148"/>
                      <a:pt x="63" y="148"/>
                      <a:pt x="63" y="148"/>
                    </a:cubicBezTo>
                    <a:cubicBezTo>
                      <a:pt x="60" y="147"/>
                      <a:pt x="60" y="147"/>
                      <a:pt x="60" y="147"/>
                    </a:cubicBezTo>
                    <a:cubicBezTo>
                      <a:pt x="60" y="148"/>
                      <a:pt x="60" y="148"/>
                      <a:pt x="60" y="148"/>
                    </a:cubicBezTo>
                    <a:cubicBezTo>
                      <a:pt x="59" y="149"/>
                      <a:pt x="59" y="149"/>
                      <a:pt x="59" y="149"/>
                    </a:cubicBezTo>
                    <a:cubicBezTo>
                      <a:pt x="60" y="150"/>
                      <a:pt x="60" y="150"/>
                      <a:pt x="60" y="150"/>
                    </a:cubicBezTo>
                    <a:cubicBezTo>
                      <a:pt x="60" y="151"/>
                      <a:pt x="60" y="151"/>
                      <a:pt x="60" y="151"/>
                    </a:cubicBezTo>
                    <a:cubicBezTo>
                      <a:pt x="61" y="153"/>
                      <a:pt x="61" y="153"/>
                      <a:pt x="61" y="153"/>
                    </a:cubicBezTo>
                    <a:cubicBezTo>
                      <a:pt x="62" y="153"/>
                      <a:pt x="62" y="153"/>
                      <a:pt x="62" y="153"/>
                    </a:cubicBezTo>
                    <a:cubicBezTo>
                      <a:pt x="62" y="154"/>
                      <a:pt x="62" y="154"/>
                      <a:pt x="62" y="154"/>
                    </a:cubicBezTo>
                    <a:cubicBezTo>
                      <a:pt x="64" y="153"/>
                      <a:pt x="64" y="153"/>
                      <a:pt x="64" y="153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4" y="155"/>
                      <a:pt x="64" y="155"/>
                      <a:pt x="64" y="155"/>
                    </a:cubicBezTo>
                    <a:cubicBezTo>
                      <a:pt x="64" y="156"/>
                      <a:pt x="64" y="156"/>
                      <a:pt x="64" y="156"/>
                    </a:cubicBezTo>
                    <a:cubicBezTo>
                      <a:pt x="65" y="158"/>
                      <a:pt x="65" y="158"/>
                      <a:pt x="65" y="158"/>
                    </a:cubicBezTo>
                    <a:cubicBezTo>
                      <a:pt x="66" y="157"/>
                      <a:pt x="66" y="157"/>
                      <a:pt x="66" y="157"/>
                    </a:cubicBezTo>
                    <a:cubicBezTo>
                      <a:pt x="67" y="156"/>
                      <a:pt x="67" y="156"/>
                      <a:pt x="67" y="156"/>
                    </a:cubicBezTo>
                    <a:cubicBezTo>
                      <a:pt x="68" y="155"/>
                      <a:pt x="68" y="155"/>
                      <a:pt x="68" y="155"/>
                    </a:cubicBezTo>
                    <a:cubicBezTo>
                      <a:pt x="69" y="154"/>
                      <a:pt x="69" y="154"/>
                      <a:pt x="69" y="154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9" y="152"/>
                      <a:pt x="69" y="152"/>
                      <a:pt x="69" y="152"/>
                    </a:cubicBezTo>
                    <a:cubicBezTo>
                      <a:pt x="72" y="153"/>
                      <a:pt x="72" y="153"/>
                      <a:pt x="72" y="153"/>
                    </a:cubicBezTo>
                    <a:cubicBezTo>
                      <a:pt x="73" y="153"/>
                      <a:pt x="73" y="153"/>
                      <a:pt x="73" y="153"/>
                    </a:cubicBezTo>
                    <a:cubicBezTo>
                      <a:pt x="71" y="155"/>
                      <a:pt x="71" y="155"/>
                      <a:pt x="71" y="155"/>
                    </a:cubicBezTo>
                    <a:cubicBezTo>
                      <a:pt x="71" y="155"/>
                      <a:pt x="71" y="155"/>
                      <a:pt x="71" y="155"/>
                    </a:cubicBezTo>
                    <a:cubicBezTo>
                      <a:pt x="71" y="157"/>
                      <a:pt x="71" y="157"/>
                      <a:pt x="71" y="157"/>
                    </a:cubicBezTo>
                    <a:cubicBezTo>
                      <a:pt x="72" y="157"/>
                      <a:pt x="72" y="157"/>
                      <a:pt x="72" y="157"/>
                    </a:cubicBezTo>
                    <a:cubicBezTo>
                      <a:pt x="72" y="159"/>
                      <a:pt x="72" y="159"/>
                      <a:pt x="72" y="159"/>
                    </a:cubicBezTo>
                    <a:cubicBezTo>
                      <a:pt x="73" y="158"/>
                      <a:pt x="73" y="158"/>
                      <a:pt x="73" y="158"/>
                    </a:cubicBezTo>
                    <a:cubicBezTo>
                      <a:pt x="74" y="157"/>
                      <a:pt x="74" y="157"/>
                      <a:pt x="74" y="157"/>
                    </a:cubicBezTo>
                    <a:cubicBezTo>
                      <a:pt x="75" y="155"/>
                      <a:pt x="75" y="155"/>
                      <a:pt x="75" y="155"/>
                    </a:cubicBezTo>
                    <a:cubicBezTo>
                      <a:pt x="76" y="154"/>
                      <a:pt x="76" y="154"/>
                      <a:pt x="76" y="154"/>
                    </a:cubicBezTo>
                    <a:cubicBezTo>
                      <a:pt x="77" y="151"/>
                      <a:pt x="77" y="151"/>
                      <a:pt x="77" y="151"/>
                    </a:cubicBezTo>
                    <a:cubicBezTo>
                      <a:pt x="77" y="152"/>
                      <a:pt x="77" y="152"/>
                      <a:pt x="77" y="152"/>
                    </a:cubicBezTo>
                    <a:cubicBezTo>
                      <a:pt x="76" y="155"/>
                      <a:pt x="76" y="155"/>
                      <a:pt x="76" y="155"/>
                    </a:cubicBezTo>
                    <a:cubicBezTo>
                      <a:pt x="77" y="156"/>
                      <a:pt x="77" y="156"/>
                      <a:pt x="77" y="156"/>
                    </a:cubicBezTo>
                    <a:cubicBezTo>
                      <a:pt x="79" y="155"/>
                      <a:pt x="79" y="155"/>
                      <a:pt x="79" y="155"/>
                    </a:cubicBezTo>
                    <a:cubicBezTo>
                      <a:pt x="79" y="153"/>
                      <a:pt x="79" y="153"/>
                      <a:pt x="79" y="153"/>
                    </a:cubicBezTo>
                    <a:cubicBezTo>
                      <a:pt x="79" y="153"/>
                      <a:pt x="79" y="153"/>
                      <a:pt x="79" y="153"/>
                    </a:cubicBezTo>
                    <a:cubicBezTo>
                      <a:pt x="83" y="152"/>
                      <a:pt x="83" y="152"/>
                      <a:pt x="83" y="152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4" y="155"/>
                      <a:pt x="84" y="155"/>
                      <a:pt x="84" y="155"/>
                    </a:cubicBezTo>
                    <a:cubicBezTo>
                      <a:pt x="90" y="155"/>
                      <a:pt x="90" y="155"/>
                      <a:pt x="90" y="155"/>
                    </a:cubicBezTo>
                    <a:cubicBezTo>
                      <a:pt x="90" y="155"/>
                      <a:pt x="90" y="155"/>
                      <a:pt x="90" y="155"/>
                    </a:cubicBezTo>
                    <a:cubicBezTo>
                      <a:pt x="90" y="156"/>
                      <a:pt x="90" y="156"/>
                      <a:pt x="90" y="156"/>
                    </a:cubicBezTo>
                    <a:cubicBezTo>
                      <a:pt x="88" y="156"/>
                      <a:pt x="88" y="156"/>
                      <a:pt x="88" y="156"/>
                    </a:cubicBezTo>
                    <a:cubicBezTo>
                      <a:pt x="83" y="156"/>
                      <a:pt x="83" y="156"/>
                      <a:pt x="83" y="156"/>
                    </a:cubicBezTo>
                    <a:cubicBezTo>
                      <a:pt x="83" y="157"/>
                      <a:pt x="83" y="157"/>
                      <a:pt x="83" y="157"/>
                    </a:cubicBezTo>
                    <a:cubicBezTo>
                      <a:pt x="81" y="157"/>
                      <a:pt x="81" y="157"/>
                      <a:pt x="81" y="157"/>
                    </a:cubicBezTo>
                    <a:cubicBezTo>
                      <a:pt x="81" y="158"/>
                      <a:pt x="81" y="158"/>
                      <a:pt x="81" y="158"/>
                    </a:cubicBezTo>
                    <a:cubicBezTo>
                      <a:pt x="82" y="159"/>
                      <a:pt x="82" y="159"/>
                      <a:pt x="82" y="159"/>
                    </a:cubicBezTo>
                    <a:cubicBezTo>
                      <a:pt x="84" y="160"/>
                      <a:pt x="84" y="160"/>
                      <a:pt x="84" y="160"/>
                    </a:cubicBezTo>
                    <a:cubicBezTo>
                      <a:pt x="88" y="160"/>
                      <a:pt x="88" y="160"/>
                      <a:pt x="88" y="160"/>
                    </a:cubicBezTo>
                    <a:cubicBezTo>
                      <a:pt x="89" y="159"/>
                      <a:pt x="89" y="159"/>
                      <a:pt x="89" y="159"/>
                    </a:cubicBezTo>
                    <a:cubicBezTo>
                      <a:pt x="94" y="158"/>
                      <a:pt x="94" y="158"/>
                      <a:pt x="94" y="158"/>
                    </a:cubicBezTo>
                    <a:cubicBezTo>
                      <a:pt x="96" y="157"/>
                      <a:pt x="96" y="157"/>
                      <a:pt x="96" y="157"/>
                    </a:cubicBezTo>
                    <a:cubicBezTo>
                      <a:pt x="95" y="159"/>
                      <a:pt x="95" y="159"/>
                      <a:pt x="95" y="159"/>
                    </a:cubicBezTo>
                    <a:cubicBezTo>
                      <a:pt x="95" y="160"/>
                      <a:pt x="95" y="160"/>
                      <a:pt x="95" y="160"/>
                    </a:cubicBezTo>
                    <a:cubicBezTo>
                      <a:pt x="77" y="163"/>
                      <a:pt x="77" y="163"/>
                      <a:pt x="77" y="163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72" y="167"/>
                      <a:pt x="72" y="167"/>
                      <a:pt x="72" y="167"/>
                    </a:cubicBezTo>
                    <a:cubicBezTo>
                      <a:pt x="71" y="169"/>
                      <a:pt x="71" y="169"/>
                      <a:pt x="71" y="169"/>
                    </a:cubicBezTo>
                    <a:cubicBezTo>
                      <a:pt x="73" y="175"/>
                      <a:pt x="73" y="175"/>
                      <a:pt x="73" y="175"/>
                    </a:cubicBezTo>
                    <a:cubicBezTo>
                      <a:pt x="75" y="174"/>
                      <a:pt x="75" y="174"/>
                      <a:pt x="75" y="174"/>
                    </a:cubicBezTo>
                    <a:cubicBezTo>
                      <a:pt x="78" y="176"/>
                      <a:pt x="78" y="176"/>
                      <a:pt x="78" y="176"/>
                    </a:cubicBezTo>
                    <a:cubicBezTo>
                      <a:pt x="78" y="178"/>
                      <a:pt x="78" y="178"/>
                      <a:pt x="78" y="178"/>
                    </a:cubicBezTo>
                    <a:cubicBezTo>
                      <a:pt x="76" y="177"/>
                      <a:pt x="76" y="177"/>
                      <a:pt x="76" y="177"/>
                    </a:cubicBezTo>
                    <a:cubicBezTo>
                      <a:pt x="75" y="176"/>
                      <a:pt x="75" y="176"/>
                      <a:pt x="75" y="176"/>
                    </a:cubicBezTo>
                    <a:cubicBezTo>
                      <a:pt x="74" y="177"/>
                      <a:pt x="74" y="177"/>
                      <a:pt x="74" y="177"/>
                    </a:cubicBezTo>
                    <a:cubicBezTo>
                      <a:pt x="74" y="179"/>
                      <a:pt x="74" y="179"/>
                      <a:pt x="74" y="179"/>
                    </a:cubicBezTo>
                    <a:cubicBezTo>
                      <a:pt x="75" y="180"/>
                      <a:pt x="75" y="180"/>
                      <a:pt x="75" y="180"/>
                    </a:cubicBezTo>
                    <a:cubicBezTo>
                      <a:pt x="76" y="180"/>
                      <a:pt x="76" y="180"/>
                      <a:pt x="76" y="180"/>
                    </a:cubicBezTo>
                    <a:cubicBezTo>
                      <a:pt x="76" y="181"/>
                      <a:pt x="76" y="181"/>
                      <a:pt x="76" y="181"/>
                    </a:cubicBezTo>
                    <a:cubicBezTo>
                      <a:pt x="76" y="182"/>
                      <a:pt x="76" y="182"/>
                      <a:pt x="76" y="182"/>
                    </a:cubicBezTo>
                    <a:cubicBezTo>
                      <a:pt x="77" y="183"/>
                      <a:pt x="77" y="183"/>
                      <a:pt x="77" y="183"/>
                    </a:cubicBezTo>
                    <a:cubicBezTo>
                      <a:pt x="79" y="182"/>
                      <a:pt x="79" y="182"/>
                      <a:pt x="79" y="182"/>
                    </a:cubicBezTo>
                    <a:cubicBezTo>
                      <a:pt x="80" y="183"/>
                      <a:pt x="80" y="183"/>
                      <a:pt x="80" y="183"/>
                    </a:cubicBezTo>
                    <a:cubicBezTo>
                      <a:pt x="86" y="185"/>
                      <a:pt x="86" y="185"/>
                      <a:pt x="86" y="185"/>
                    </a:cubicBezTo>
                    <a:cubicBezTo>
                      <a:pt x="85" y="186"/>
                      <a:pt x="85" y="186"/>
                      <a:pt x="85" y="186"/>
                    </a:cubicBezTo>
                    <a:cubicBezTo>
                      <a:pt x="77" y="187"/>
                      <a:pt x="77" y="187"/>
                      <a:pt x="77" y="187"/>
                    </a:cubicBezTo>
                    <a:cubicBezTo>
                      <a:pt x="77" y="189"/>
                      <a:pt x="77" y="189"/>
                      <a:pt x="77" y="189"/>
                    </a:cubicBezTo>
                    <a:cubicBezTo>
                      <a:pt x="78" y="191"/>
                      <a:pt x="78" y="191"/>
                      <a:pt x="78" y="191"/>
                    </a:cubicBezTo>
                    <a:cubicBezTo>
                      <a:pt x="79" y="192"/>
                      <a:pt x="79" y="192"/>
                      <a:pt x="79" y="192"/>
                    </a:cubicBezTo>
                    <a:cubicBezTo>
                      <a:pt x="80" y="193"/>
                      <a:pt x="80" y="193"/>
                      <a:pt x="80" y="193"/>
                    </a:cubicBezTo>
                    <a:cubicBezTo>
                      <a:pt x="81" y="194"/>
                      <a:pt x="81" y="194"/>
                      <a:pt x="81" y="194"/>
                    </a:cubicBezTo>
                    <a:cubicBezTo>
                      <a:pt x="82" y="193"/>
                      <a:pt x="82" y="193"/>
                      <a:pt x="82" y="193"/>
                    </a:cubicBezTo>
                    <a:cubicBezTo>
                      <a:pt x="82" y="192"/>
                      <a:pt x="82" y="192"/>
                      <a:pt x="82" y="192"/>
                    </a:cubicBezTo>
                    <a:cubicBezTo>
                      <a:pt x="82" y="193"/>
                      <a:pt x="82" y="193"/>
                      <a:pt x="82" y="193"/>
                    </a:cubicBezTo>
                    <a:cubicBezTo>
                      <a:pt x="82" y="193"/>
                      <a:pt x="82" y="193"/>
                      <a:pt x="82" y="193"/>
                    </a:cubicBezTo>
                    <a:cubicBezTo>
                      <a:pt x="82" y="194"/>
                      <a:pt x="82" y="194"/>
                      <a:pt x="82" y="194"/>
                    </a:cubicBezTo>
                    <a:cubicBezTo>
                      <a:pt x="83" y="196"/>
                      <a:pt x="83" y="196"/>
                      <a:pt x="83" y="196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6" y="197"/>
                      <a:pt x="86" y="197"/>
                      <a:pt x="86" y="197"/>
                    </a:cubicBezTo>
                    <a:cubicBezTo>
                      <a:pt x="87" y="199"/>
                      <a:pt x="87" y="199"/>
                      <a:pt x="87" y="199"/>
                    </a:cubicBezTo>
                    <a:cubicBezTo>
                      <a:pt x="92" y="200"/>
                      <a:pt x="92" y="200"/>
                      <a:pt x="92" y="200"/>
                    </a:cubicBezTo>
                    <a:cubicBezTo>
                      <a:pt x="96" y="200"/>
                      <a:pt x="96" y="200"/>
                      <a:pt x="96" y="200"/>
                    </a:cubicBezTo>
                    <a:cubicBezTo>
                      <a:pt x="96" y="199"/>
                      <a:pt x="96" y="199"/>
                      <a:pt x="96" y="199"/>
                    </a:cubicBezTo>
                    <a:cubicBezTo>
                      <a:pt x="96" y="197"/>
                      <a:pt x="96" y="197"/>
                      <a:pt x="96" y="197"/>
                    </a:cubicBezTo>
                    <a:cubicBezTo>
                      <a:pt x="94" y="196"/>
                      <a:pt x="94" y="196"/>
                      <a:pt x="94" y="196"/>
                    </a:cubicBezTo>
                    <a:cubicBezTo>
                      <a:pt x="93" y="194"/>
                      <a:pt x="93" y="194"/>
                      <a:pt x="93" y="194"/>
                    </a:cubicBezTo>
                    <a:cubicBezTo>
                      <a:pt x="96" y="194"/>
                      <a:pt x="96" y="194"/>
                      <a:pt x="96" y="194"/>
                    </a:cubicBezTo>
                    <a:cubicBezTo>
                      <a:pt x="98" y="195"/>
                      <a:pt x="98" y="195"/>
                      <a:pt x="98" y="195"/>
                    </a:cubicBezTo>
                    <a:cubicBezTo>
                      <a:pt x="99" y="197"/>
                      <a:pt x="99" y="197"/>
                      <a:pt x="99" y="197"/>
                    </a:cubicBezTo>
                    <a:cubicBezTo>
                      <a:pt x="101" y="198"/>
                      <a:pt x="101" y="198"/>
                      <a:pt x="101" y="198"/>
                    </a:cubicBezTo>
                    <a:cubicBezTo>
                      <a:pt x="101" y="199"/>
                      <a:pt x="101" y="199"/>
                      <a:pt x="101" y="199"/>
                    </a:cubicBezTo>
                    <a:cubicBezTo>
                      <a:pt x="102" y="198"/>
                      <a:pt x="102" y="198"/>
                      <a:pt x="102" y="198"/>
                    </a:cubicBezTo>
                    <a:cubicBezTo>
                      <a:pt x="96" y="186"/>
                      <a:pt x="96" y="186"/>
                      <a:pt x="96" y="186"/>
                    </a:cubicBezTo>
                    <a:cubicBezTo>
                      <a:pt x="96" y="183"/>
                      <a:pt x="96" y="183"/>
                      <a:pt x="96" y="183"/>
                    </a:cubicBezTo>
                    <a:cubicBezTo>
                      <a:pt x="96" y="183"/>
                      <a:pt x="96" y="183"/>
                      <a:pt x="96" y="183"/>
                    </a:cubicBezTo>
                    <a:cubicBezTo>
                      <a:pt x="99" y="189"/>
                      <a:pt x="99" y="189"/>
                      <a:pt x="99" y="189"/>
                    </a:cubicBezTo>
                    <a:cubicBezTo>
                      <a:pt x="102" y="191"/>
                      <a:pt x="102" y="191"/>
                      <a:pt x="102" y="191"/>
                    </a:cubicBezTo>
                    <a:cubicBezTo>
                      <a:pt x="104" y="197"/>
                      <a:pt x="104" y="197"/>
                      <a:pt x="104" y="197"/>
                    </a:cubicBezTo>
                    <a:cubicBezTo>
                      <a:pt x="105" y="198"/>
                      <a:pt x="105" y="198"/>
                      <a:pt x="105" y="198"/>
                    </a:cubicBezTo>
                    <a:cubicBezTo>
                      <a:pt x="106" y="198"/>
                      <a:pt x="106" y="198"/>
                      <a:pt x="106" y="198"/>
                    </a:cubicBezTo>
                    <a:cubicBezTo>
                      <a:pt x="107" y="190"/>
                      <a:pt x="107" y="190"/>
                      <a:pt x="107" y="190"/>
                    </a:cubicBezTo>
                    <a:cubicBezTo>
                      <a:pt x="105" y="186"/>
                      <a:pt x="105" y="186"/>
                      <a:pt x="105" y="186"/>
                    </a:cubicBezTo>
                    <a:cubicBezTo>
                      <a:pt x="106" y="182"/>
                      <a:pt x="106" y="182"/>
                      <a:pt x="106" y="182"/>
                    </a:cubicBezTo>
                    <a:cubicBezTo>
                      <a:pt x="106" y="182"/>
                      <a:pt x="106" y="182"/>
                      <a:pt x="106" y="182"/>
                    </a:cubicBezTo>
                    <a:cubicBezTo>
                      <a:pt x="106" y="183"/>
                      <a:pt x="106" y="183"/>
                      <a:pt x="106" y="183"/>
                    </a:cubicBezTo>
                    <a:cubicBezTo>
                      <a:pt x="108" y="186"/>
                      <a:pt x="108" y="186"/>
                      <a:pt x="108" y="186"/>
                    </a:cubicBezTo>
                    <a:cubicBezTo>
                      <a:pt x="109" y="188"/>
                      <a:pt x="109" y="188"/>
                      <a:pt x="109" y="188"/>
                    </a:cubicBezTo>
                    <a:cubicBezTo>
                      <a:pt x="110" y="188"/>
                      <a:pt x="110" y="188"/>
                      <a:pt x="110" y="188"/>
                    </a:cubicBezTo>
                    <a:cubicBezTo>
                      <a:pt x="111" y="184"/>
                      <a:pt x="111" y="184"/>
                      <a:pt x="111" y="184"/>
                    </a:cubicBezTo>
                    <a:cubicBezTo>
                      <a:pt x="110" y="182"/>
                      <a:pt x="110" y="182"/>
                      <a:pt x="110" y="182"/>
                    </a:cubicBezTo>
                    <a:cubicBezTo>
                      <a:pt x="109" y="181"/>
                      <a:pt x="109" y="181"/>
                      <a:pt x="109" y="181"/>
                    </a:cubicBezTo>
                    <a:cubicBezTo>
                      <a:pt x="110" y="165"/>
                      <a:pt x="110" y="165"/>
                      <a:pt x="110" y="165"/>
                    </a:cubicBezTo>
                    <a:cubicBezTo>
                      <a:pt x="110" y="165"/>
                      <a:pt x="110" y="165"/>
                      <a:pt x="110" y="165"/>
                    </a:cubicBezTo>
                    <a:cubicBezTo>
                      <a:pt x="111" y="177"/>
                      <a:pt x="111" y="177"/>
                      <a:pt x="111" y="177"/>
                    </a:cubicBezTo>
                    <a:cubicBezTo>
                      <a:pt x="113" y="181"/>
                      <a:pt x="113" y="181"/>
                      <a:pt x="113" y="181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7" y="173"/>
                      <a:pt x="117" y="173"/>
                      <a:pt x="117" y="173"/>
                    </a:cubicBezTo>
                    <a:cubicBezTo>
                      <a:pt x="117" y="166"/>
                      <a:pt x="117" y="166"/>
                      <a:pt x="117" y="166"/>
                    </a:cubicBezTo>
                    <a:cubicBezTo>
                      <a:pt x="118" y="167"/>
                      <a:pt x="118" y="167"/>
                      <a:pt x="118" y="167"/>
                    </a:cubicBezTo>
                    <a:cubicBezTo>
                      <a:pt x="118" y="171"/>
                      <a:pt x="118" y="171"/>
                      <a:pt x="118" y="171"/>
                    </a:cubicBezTo>
                    <a:cubicBezTo>
                      <a:pt x="120" y="168"/>
                      <a:pt x="120" y="168"/>
                      <a:pt x="120" y="168"/>
                    </a:cubicBezTo>
                    <a:cubicBezTo>
                      <a:pt x="120" y="168"/>
                      <a:pt x="120" y="168"/>
                      <a:pt x="120" y="168"/>
                    </a:cubicBezTo>
                    <a:cubicBezTo>
                      <a:pt x="120" y="166"/>
                      <a:pt x="120" y="166"/>
                      <a:pt x="120" y="166"/>
                    </a:cubicBezTo>
                    <a:cubicBezTo>
                      <a:pt x="127" y="163"/>
                      <a:pt x="127" y="163"/>
                      <a:pt x="127" y="163"/>
                    </a:cubicBezTo>
                    <a:cubicBezTo>
                      <a:pt x="132" y="158"/>
                      <a:pt x="132" y="158"/>
                      <a:pt x="132" y="158"/>
                    </a:cubicBezTo>
                    <a:cubicBezTo>
                      <a:pt x="132" y="155"/>
                      <a:pt x="132" y="155"/>
                      <a:pt x="132" y="155"/>
                    </a:cubicBezTo>
                    <a:cubicBezTo>
                      <a:pt x="132" y="154"/>
                      <a:pt x="132" y="154"/>
                      <a:pt x="132" y="154"/>
                    </a:cubicBezTo>
                    <a:cubicBezTo>
                      <a:pt x="130" y="152"/>
                      <a:pt x="130" y="152"/>
                      <a:pt x="130" y="152"/>
                    </a:cubicBezTo>
                    <a:cubicBezTo>
                      <a:pt x="130" y="150"/>
                      <a:pt x="130" y="150"/>
                      <a:pt x="130" y="150"/>
                    </a:cubicBezTo>
                    <a:cubicBezTo>
                      <a:pt x="126" y="144"/>
                      <a:pt x="126" y="144"/>
                      <a:pt x="126" y="144"/>
                    </a:cubicBezTo>
                    <a:cubicBezTo>
                      <a:pt x="125" y="145"/>
                      <a:pt x="125" y="145"/>
                      <a:pt x="125" y="145"/>
                    </a:cubicBezTo>
                    <a:cubicBezTo>
                      <a:pt x="125" y="146"/>
                      <a:pt x="125" y="146"/>
                      <a:pt x="125" y="146"/>
                    </a:cubicBezTo>
                    <a:cubicBezTo>
                      <a:pt x="125" y="147"/>
                      <a:pt x="125" y="147"/>
                      <a:pt x="125" y="147"/>
                    </a:cubicBezTo>
                    <a:cubicBezTo>
                      <a:pt x="125" y="149"/>
                      <a:pt x="125" y="149"/>
                      <a:pt x="125" y="149"/>
                    </a:cubicBezTo>
                    <a:cubicBezTo>
                      <a:pt x="124" y="150"/>
                      <a:pt x="124" y="150"/>
                      <a:pt x="124" y="150"/>
                    </a:cubicBezTo>
                    <a:cubicBezTo>
                      <a:pt x="123" y="151"/>
                      <a:pt x="123" y="151"/>
                      <a:pt x="123" y="151"/>
                    </a:cubicBezTo>
                    <a:cubicBezTo>
                      <a:pt x="123" y="150"/>
                      <a:pt x="123" y="150"/>
                      <a:pt x="123" y="150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123" y="145"/>
                      <a:pt x="123" y="145"/>
                      <a:pt x="123" y="145"/>
                    </a:cubicBezTo>
                    <a:cubicBezTo>
                      <a:pt x="122" y="144"/>
                      <a:pt x="122" y="144"/>
                      <a:pt x="122" y="144"/>
                    </a:cubicBezTo>
                    <a:cubicBezTo>
                      <a:pt x="121" y="142"/>
                      <a:pt x="121" y="142"/>
                      <a:pt x="121" y="142"/>
                    </a:cubicBezTo>
                    <a:cubicBezTo>
                      <a:pt x="120" y="141"/>
                      <a:pt x="120" y="141"/>
                      <a:pt x="120" y="141"/>
                    </a:cubicBezTo>
                    <a:cubicBezTo>
                      <a:pt x="119" y="140"/>
                      <a:pt x="119" y="140"/>
                      <a:pt x="119" y="140"/>
                    </a:cubicBezTo>
                    <a:cubicBezTo>
                      <a:pt x="117" y="142"/>
                      <a:pt x="117" y="142"/>
                      <a:pt x="117" y="142"/>
                    </a:cubicBezTo>
                    <a:cubicBezTo>
                      <a:pt x="116" y="142"/>
                      <a:pt x="116" y="142"/>
                      <a:pt x="116" y="142"/>
                    </a:cubicBezTo>
                    <a:cubicBezTo>
                      <a:pt x="115" y="145"/>
                      <a:pt x="115" y="145"/>
                      <a:pt x="115" y="145"/>
                    </a:cubicBezTo>
                    <a:cubicBezTo>
                      <a:pt x="114" y="145"/>
                      <a:pt x="114" y="145"/>
                      <a:pt x="114" y="145"/>
                    </a:cubicBezTo>
                    <a:cubicBezTo>
                      <a:pt x="114" y="143"/>
                      <a:pt x="114" y="143"/>
                      <a:pt x="114" y="143"/>
                    </a:cubicBezTo>
                    <a:cubicBezTo>
                      <a:pt x="115" y="142"/>
                      <a:pt x="115" y="142"/>
                      <a:pt x="115" y="142"/>
                    </a:cubicBezTo>
                    <a:cubicBezTo>
                      <a:pt x="116" y="141"/>
                      <a:pt x="116" y="141"/>
                      <a:pt x="116" y="141"/>
                    </a:cubicBezTo>
                    <a:cubicBezTo>
                      <a:pt x="118" y="132"/>
                      <a:pt x="118" y="132"/>
                      <a:pt x="118" y="132"/>
                    </a:cubicBezTo>
                    <a:cubicBezTo>
                      <a:pt x="116" y="133"/>
                      <a:pt x="116" y="133"/>
                      <a:pt x="116" y="133"/>
                    </a:cubicBezTo>
                    <a:cubicBezTo>
                      <a:pt x="116" y="132"/>
                      <a:pt x="116" y="132"/>
                      <a:pt x="116" y="132"/>
                    </a:cubicBezTo>
                    <a:cubicBezTo>
                      <a:pt x="118" y="131"/>
                      <a:pt x="118" y="131"/>
                      <a:pt x="118" y="131"/>
                    </a:cubicBezTo>
                    <a:cubicBezTo>
                      <a:pt x="117" y="129"/>
                      <a:pt x="117" y="129"/>
                      <a:pt x="117" y="129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9" y="128"/>
                      <a:pt x="110" y="127"/>
                      <a:pt x="111" y="127"/>
                    </a:cubicBezTo>
                    <a:cubicBezTo>
                      <a:pt x="111" y="127"/>
                      <a:pt x="111" y="127"/>
                      <a:pt x="111" y="127"/>
                    </a:cubicBezTo>
                    <a:cubicBezTo>
                      <a:pt x="107" y="122"/>
                      <a:pt x="107" y="122"/>
                      <a:pt x="107" y="122"/>
                    </a:cubicBezTo>
                    <a:cubicBezTo>
                      <a:pt x="107" y="122"/>
                      <a:pt x="105" y="123"/>
                      <a:pt x="104" y="123"/>
                    </a:cubicBezTo>
                    <a:cubicBezTo>
                      <a:pt x="103" y="123"/>
                      <a:pt x="102" y="123"/>
                      <a:pt x="102" y="123"/>
                    </a:cubicBezTo>
                    <a:cubicBezTo>
                      <a:pt x="100" y="120"/>
                      <a:pt x="102" y="116"/>
                      <a:pt x="104" y="114"/>
                    </a:cubicBezTo>
                    <a:cubicBezTo>
                      <a:pt x="107" y="111"/>
                      <a:pt x="106" y="112"/>
                      <a:pt x="109" y="109"/>
                    </a:cubicBezTo>
                    <a:cubicBezTo>
                      <a:pt x="113" y="105"/>
                      <a:pt x="109" y="106"/>
                      <a:pt x="109" y="101"/>
                    </a:cubicBezTo>
                    <a:cubicBezTo>
                      <a:pt x="109" y="96"/>
                      <a:pt x="109" y="96"/>
                      <a:pt x="109" y="92"/>
                    </a:cubicBezTo>
                    <a:cubicBezTo>
                      <a:pt x="109" y="91"/>
                      <a:pt x="109" y="90"/>
                      <a:pt x="108" y="89"/>
                    </a:cubicBezTo>
                    <a:cubicBezTo>
                      <a:pt x="106" y="86"/>
                      <a:pt x="102" y="84"/>
                      <a:pt x="102" y="84"/>
                    </a:cubicBezTo>
                    <a:cubicBezTo>
                      <a:pt x="102" y="84"/>
                      <a:pt x="89" y="79"/>
                      <a:pt x="89" y="73"/>
                    </a:cubicBezTo>
                    <a:cubicBezTo>
                      <a:pt x="89" y="69"/>
                      <a:pt x="93" y="69"/>
                      <a:pt x="94" y="69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4" y="69"/>
                      <a:pt x="94" y="69"/>
                      <a:pt x="94" y="69"/>
                    </a:cubicBezTo>
                    <a:cubicBezTo>
                      <a:pt x="94" y="69"/>
                      <a:pt x="94" y="63"/>
                      <a:pt x="92" y="61"/>
                    </a:cubicBezTo>
                    <a:cubicBezTo>
                      <a:pt x="90" y="59"/>
                      <a:pt x="88" y="56"/>
                      <a:pt x="88" y="56"/>
                    </a:cubicBezTo>
                    <a:cubicBezTo>
                      <a:pt x="88" y="56"/>
                      <a:pt x="88" y="56"/>
                      <a:pt x="84" y="53"/>
                    </a:cubicBezTo>
                    <a:cubicBezTo>
                      <a:pt x="81" y="50"/>
                      <a:pt x="83" y="44"/>
                      <a:pt x="83" y="44"/>
                    </a:cubicBezTo>
                    <a:cubicBezTo>
                      <a:pt x="84" y="34"/>
                      <a:pt x="84" y="34"/>
                      <a:pt x="84" y="34"/>
                    </a:cubicBezTo>
                    <a:cubicBezTo>
                      <a:pt x="84" y="34"/>
                      <a:pt x="84" y="28"/>
                      <a:pt x="87" y="26"/>
                    </a:cubicBezTo>
                    <a:cubicBezTo>
                      <a:pt x="87" y="25"/>
                      <a:pt x="87" y="24"/>
                      <a:pt x="87" y="23"/>
                    </a:cubicBezTo>
                    <a:cubicBezTo>
                      <a:pt x="79" y="23"/>
                      <a:pt x="72" y="18"/>
                      <a:pt x="72" y="15"/>
                    </a:cubicBezTo>
                    <a:cubicBezTo>
                      <a:pt x="72" y="11"/>
                      <a:pt x="72" y="11"/>
                      <a:pt x="72" y="11"/>
                    </a:cubicBezTo>
                    <a:cubicBezTo>
                      <a:pt x="63" y="2"/>
                      <a:pt x="63" y="2"/>
                      <a:pt x="63" y="2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56" y="3"/>
                    </a:cubicBezTo>
                    <a:cubicBezTo>
                      <a:pt x="53" y="7"/>
                      <a:pt x="57" y="7"/>
                      <a:pt x="53" y="7"/>
                    </a:cubicBezTo>
                    <a:cubicBezTo>
                      <a:pt x="48" y="7"/>
                      <a:pt x="46" y="10"/>
                      <a:pt x="51" y="10"/>
                    </a:cubicBezTo>
                    <a:cubicBezTo>
                      <a:pt x="54" y="10"/>
                      <a:pt x="57" y="10"/>
                      <a:pt x="59" y="10"/>
                    </a:cubicBezTo>
                    <a:cubicBezTo>
                      <a:pt x="61" y="10"/>
                      <a:pt x="62" y="10"/>
                      <a:pt x="62" y="13"/>
                    </a:cubicBezTo>
                    <a:cubicBezTo>
                      <a:pt x="62" y="18"/>
                      <a:pt x="65" y="18"/>
                      <a:pt x="62" y="18"/>
                    </a:cubicBezTo>
                    <a:cubicBezTo>
                      <a:pt x="61" y="18"/>
                      <a:pt x="60" y="18"/>
                      <a:pt x="59" y="18"/>
                    </a:cubicBezTo>
                    <a:cubicBezTo>
                      <a:pt x="57" y="18"/>
                      <a:pt x="54" y="18"/>
                      <a:pt x="53" y="16"/>
                    </a:cubicBezTo>
                    <a:cubicBezTo>
                      <a:pt x="50" y="13"/>
                      <a:pt x="50" y="13"/>
                      <a:pt x="50" y="13"/>
                    </a:cubicBezTo>
                    <a:cubicBezTo>
                      <a:pt x="50" y="13"/>
                      <a:pt x="50" y="20"/>
                      <a:pt x="48" y="20"/>
                    </a:cubicBezTo>
                    <a:cubicBezTo>
                      <a:pt x="47" y="20"/>
                      <a:pt x="46" y="20"/>
                      <a:pt x="45" y="19"/>
                    </a:cubicBezTo>
                    <a:cubicBezTo>
                      <a:pt x="40" y="13"/>
                      <a:pt x="40" y="10"/>
                      <a:pt x="40" y="10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0" y="20"/>
                      <a:pt x="27" y="20"/>
                    </a:cubicBezTo>
                    <a:cubicBezTo>
                      <a:pt x="25" y="20"/>
                      <a:pt x="24" y="20"/>
                      <a:pt x="23" y="18"/>
                    </a:cubicBezTo>
                    <a:cubicBezTo>
                      <a:pt x="19" y="14"/>
                      <a:pt x="21" y="10"/>
                      <a:pt x="21" y="10"/>
                    </a:cubicBezTo>
                    <a:cubicBezTo>
                      <a:pt x="21" y="10"/>
                      <a:pt x="20" y="10"/>
                      <a:pt x="20" y="10"/>
                    </a:cubicBezTo>
                    <a:cubicBezTo>
                      <a:pt x="18" y="13"/>
                      <a:pt x="16" y="13"/>
                      <a:pt x="16" y="13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0" y="18"/>
                      <a:pt x="4" y="22"/>
                    </a:cubicBezTo>
                    <a:cubicBezTo>
                      <a:pt x="8" y="26"/>
                      <a:pt x="13" y="26"/>
                      <a:pt x="1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3" name="Freeform 18"/>
              <p:cNvSpPr>
                <a:spLocks/>
              </p:cNvSpPr>
              <p:nvPr/>
            </p:nvSpPr>
            <p:spPr bwMode="auto">
              <a:xfrm>
                <a:off x="948" y="211"/>
                <a:ext cx="67" cy="40"/>
              </a:xfrm>
              <a:custGeom>
                <a:avLst/>
                <a:gdLst>
                  <a:gd name="T0" fmla="*/ 3 w 67"/>
                  <a:gd name="T1" fmla="*/ 40 h 40"/>
                  <a:gd name="T2" fmla="*/ 5 w 67"/>
                  <a:gd name="T3" fmla="*/ 40 h 40"/>
                  <a:gd name="T4" fmla="*/ 10 w 67"/>
                  <a:gd name="T5" fmla="*/ 38 h 40"/>
                  <a:gd name="T6" fmla="*/ 10 w 67"/>
                  <a:gd name="T7" fmla="*/ 40 h 40"/>
                  <a:gd name="T8" fmla="*/ 10 w 67"/>
                  <a:gd name="T9" fmla="*/ 38 h 40"/>
                  <a:gd name="T10" fmla="*/ 10 w 67"/>
                  <a:gd name="T11" fmla="*/ 35 h 40"/>
                  <a:gd name="T12" fmla="*/ 15 w 67"/>
                  <a:gd name="T13" fmla="*/ 33 h 40"/>
                  <a:gd name="T14" fmla="*/ 17 w 67"/>
                  <a:gd name="T15" fmla="*/ 33 h 40"/>
                  <a:gd name="T16" fmla="*/ 17 w 67"/>
                  <a:gd name="T17" fmla="*/ 33 h 40"/>
                  <a:gd name="T18" fmla="*/ 17 w 67"/>
                  <a:gd name="T19" fmla="*/ 31 h 40"/>
                  <a:gd name="T20" fmla="*/ 19 w 67"/>
                  <a:gd name="T21" fmla="*/ 31 h 40"/>
                  <a:gd name="T22" fmla="*/ 19 w 67"/>
                  <a:gd name="T23" fmla="*/ 33 h 40"/>
                  <a:gd name="T24" fmla="*/ 24 w 67"/>
                  <a:gd name="T25" fmla="*/ 35 h 40"/>
                  <a:gd name="T26" fmla="*/ 26 w 67"/>
                  <a:gd name="T27" fmla="*/ 40 h 40"/>
                  <a:gd name="T28" fmla="*/ 33 w 67"/>
                  <a:gd name="T29" fmla="*/ 40 h 40"/>
                  <a:gd name="T30" fmla="*/ 33 w 67"/>
                  <a:gd name="T31" fmla="*/ 38 h 40"/>
                  <a:gd name="T32" fmla="*/ 36 w 67"/>
                  <a:gd name="T33" fmla="*/ 35 h 40"/>
                  <a:gd name="T34" fmla="*/ 33 w 67"/>
                  <a:gd name="T35" fmla="*/ 33 h 40"/>
                  <a:gd name="T36" fmla="*/ 33 w 67"/>
                  <a:gd name="T37" fmla="*/ 28 h 40"/>
                  <a:gd name="T38" fmla="*/ 33 w 67"/>
                  <a:gd name="T39" fmla="*/ 31 h 40"/>
                  <a:gd name="T40" fmla="*/ 36 w 67"/>
                  <a:gd name="T41" fmla="*/ 28 h 40"/>
                  <a:gd name="T42" fmla="*/ 38 w 67"/>
                  <a:gd name="T43" fmla="*/ 33 h 40"/>
                  <a:gd name="T44" fmla="*/ 41 w 67"/>
                  <a:gd name="T45" fmla="*/ 33 h 40"/>
                  <a:gd name="T46" fmla="*/ 45 w 67"/>
                  <a:gd name="T47" fmla="*/ 40 h 40"/>
                  <a:gd name="T48" fmla="*/ 50 w 67"/>
                  <a:gd name="T49" fmla="*/ 40 h 40"/>
                  <a:gd name="T50" fmla="*/ 57 w 67"/>
                  <a:gd name="T51" fmla="*/ 38 h 40"/>
                  <a:gd name="T52" fmla="*/ 59 w 67"/>
                  <a:gd name="T53" fmla="*/ 38 h 40"/>
                  <a:gd name="T54" fmla="*/ 64 w 67"/>
                  <a:gd name="T55" fmla="*/ 38 h 40"/>
                  <a:gd name="T56" fmla="*/ 67 w 67"/>
                  <a:gd name="T57" fmla="*/ 35 h 40"/>
                  <a:gd name="T58" fmla="*/ 67 w 67"/>
                  <a:gd name="T59" fmla="*/ 21 h 40"/>
                  <a:gd name="T60" fmla="*/ 64 w 67"/>
                  <a:gd name="T61" fmla="*/ 19 h 40"/>
                  <a:gd name="T62" fmla="*/ 64 w 67"/>
                  <a:gd name="T63" fmla="*/ 14 h 40"/>
                  <a:gd name="T64" fmla="*/ 59 w 67"/>
                  <a:gd name="T65" fmla="*/ 14 h 40"/>
                  <a:gd name="T66" fmla="*/ 57 w 67"/>
                  <a:gd name="T67" fmla="*/ 9 h 40"/>
                  <a:gd name="T68" fmla="*/ 57 w 67"/>
                  <a:gd name="T69" fmla="*/ 9 h 40"/>
                  <a:gd name="T70" fmla="*/ 57 w 67"/>
                  <a:gd name="T71" fmla="*/ 9 h 40"/>
                  <a:gd name="T72" fmla="*/ 52 w 67"/>
                  <a:gd name="T73" fmla="*/ 7 h 40"/>
                  <a:gd name="T74" fmla="*/ 52 w 67"/>
                  <a:gd name="T75" fmla="*/ 5 h 40"/>
                  <a:gd name="T76" fmla="*/ 50 w 67"/>
                  <a:gd name="T77" fmla="*/ 5 h 40"/>
                  <a:gd name="T78" fmla="*/ 50 w 67"/>
                  <a:gd name="T79" fmla="*/ 2 h 40"/>
                  <a:gd name="T80" fmla="*/ 50 w 67"/>
                  <a:gd name="T81" fmla="*/ 0 h 40"/>
                  <a:gd name="T82" fmla="*/ 43 w 67"/>
                  <a:gd name="T83" fmla="*/ 2 h 40"/>
                  <a:gd name="T84" fmla="*/ 38 w 67"/>
                  <a:gd name="T85" fmla="*/ 9 h 40"/>
                  <a:gd name="T86" fmla="*/ 36 w 67"/>
                  <a:gd name="T87" fmla="*/ 7 h 40"/>
                  <a:gd name="T88" fmla="*/ 33 w 67"/>
                  <a:gd name="T89" fmla="*/ 14 h 40"/>
                  <a:gd name="T90" fmla="*/ 17 w 67"/>
                  <a:gd name="T91" fmla="*/ 19 h 40"/>
                  <a:gd name="T92" fmla="*/ 12 w 67"/>
                  <a:gd name="T93" fmla="*/ 24 h 40"/>
                  <a:gd name="T94" fmla="*/ 12 w 67"/>
                  <a:gd name="T95" fmla="*/ 26 h 40"/>
                  <a:gd name="T96" fmla="*/ 10 w 67"/>
                  <a:gd name="T97" fmla="*/ 26 h 40"/>
                  <a:gd name="T98" fmla="*/ 7 w 67"/>
                  <a:gd name="T99" fmla="*/ 26 h 40"/>
                  <a:gd name="T100" fmla="*/ 3 w 67"/>
                  <a:gd name="T101" fmla="*/ 28 h 40"/>
                  <a:gd name="T102" fmla="*/ 0 w 67"/>
                  <a:gd name="T103" fmla="*/ 38 h 40"/>
                  <a:gd name="T104" fmla="*/ 3 w 67"/>
                  <a:gd name="T105" fmla="*/ 38 h 40"/>
                  <a:gd name="T106" fmla="*/ 3 w 67"/>
                  <a:gd name="T10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7" h="40">
                    <a:moveTo>
                      <a:pt x="3" y="40"/>
                    </a:moveTo>
                    <a:lnTo>
                      <a:pt x="5" y="40"/>
                    </a:lnTo>
                    <a:lnTo>
                      <a:pt x="10" y="38"/>
                    </a:lnTo>
                    <a:lnTo>
                      <a:pt x="10" y="40"/>
                    </a:lnTo>
                    <a:lnTo>
                      <a:pt x="10" y="38"/>
                    </a:lnTo>
                    <a:lnTo>
                      <a:pt x="10" y="35"/>
                    </a:lnTo>
                    <a:lnTo>
                      <a:pt x="15" y="33"/>
                    </a:lnTo>
                    <a:lnTo>
                      <a:pt x="17" y="33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19" y="31"/>
                    </a:lnTo>
                    <a:lnTo>
                      <a:pt x="19" y="33"/>
                    </a:lnTo>
                    <a:lnTo>
                      <a:pt x="24" y="35"/>
                    </a:lnTo>
                    <a:lnTo>
                      <a:pt x="26" y="40"/>
                    </a:lnTo>
                    <a:lnTo>
                      <a:pt x="33" y="40"/>
                    </a:lnTo>
                    <a:lnTo>
                      <a:pt x="33" y="38"/>
                    </a:lnTo>
                    <a:lnTo>
                      <a:pt x="36" y="35"/>
                    </a:lnTo>
                    <a:lnTo>
                      <a:pt x="33" y="33"/>
                    </a:lnTo>
                    <a:lnTo>
                      <a:pt x="33" y="28"/>
                    </a:lnTo>
                    <a:lnTo>
                      <a:pt x="33" y="31"/>
                    </a:lnTo>
                    <a:lnTo>
                      <a:pt x="36" y="28"/>
                    </a:lnTo>
                    <a:lnTo>
                      <a:pt x="38" y="33"/>
                    </a:lnTo>
                    <a:lnTo>
                      <a:pt x="41" y="33"/>
                    </a:lnTo>
                    <a:lnTo>
                      <a:pt x="45" y="40"/>
                    </a:lnTo>
                    <a:lnTo>
                      <a:pt x="50" y="40"/>
                    </a:lnTo>
                    <a:lnTo>
                      <a:pt x="57" y="38"/>
                    </a:lnTo>
                    <a:lnTo>
                      <a:pt x="59" y="38"/>
                    </a:lnTo>
                    <a:lnTo>
                      <a:pt x="64" y="38"/>
                    </a:lnTo>
                    <a:lnTo>
                      <a:pt x="67" y="35"/>
                    </a:lnTo>
                    <a:lnTo>
                      <a:pt x="67" y="21"/>
                    </a:lnTo>
                    <a:lnTo>
                      <a:pt x="64" y="19"/>
                    </a:lnTo>
                    <a:lnTo>
                      <a:pt x="64" y="14"/>
                    </a:lnTo>
                    <a:lnTo>
                      <a:pt x="59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2" y="7"/>
                    </a:lnTo>
                    <a:lnTo>
                      <a:pt x="52" y="5"/>
                    </a:lnTo>
                    <a:lnTo>
                      <a:pt x="50" y="5"/>
                    </a:lnTo>
                    <a:lnTo>
                      <a:pt x="50" y="2"/>
                    </a:lnTo>
                    <a:lnTo>
                      <a:pt x="50" y="0"/>
                    </a:lnTo>
                    <a:lnTo>
                      <a:pt x="43" y="2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3" y="14"/>
                    </a:lnTo>
                    <a:lnTo>
                      <a:pt x="17" y="19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0" y="26"/>
                    </a:lnTo>
                    <a:lnTo>
                      <a:pt x="7" y="26"/>
                    </a:lnTo>
                    <a:lnTo>
                      <a:pt x="3" y="28"/>
                    </a:lnTo>
                    <a:lnTo>
                      <a:pt x="0" y="38"/>
                    </a:lnTo>
                    <a:lnTo>
                      <a:pt x="3" y="38"/>
                    </a:lnTo>
                    <a:lnTo>
                      <a:pt x="3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4" name="Freeform 19"/>
              <p:cNvSpPr>
                <a:spLocks/>
              </p:cNvSpPr>
              <p:nvPr/>
            </p:nvSpPr>
            <p:spPr bwMode="auto">
              <a:xfrm>
                <a:off x="5087" y="407"/>
                <a:ext cx="108" cy="99"/>
              </a:xfrm>
              <a:custGeom>
                <a:avLst/>
                <a:gdLst>
                  <a:gd name="T0" fmla="*/ 0 w 108"/>
                  <a:gd name="T1" fmla="*/ 59 h 99"/>
                  <a:gd name="T2" fmla="*/ 12 w 108"/>
                  <a:gd name="T3" fmla="*/ 78 h 99"/>
                  <a:gd name="T4" fmla="*/ 21 w 108"/>
                  <a:gd name="T5" fmla="*/ 92 h 99"/>
                  <a:gd name="T6" fmla="*/ 33 w 108"/>
                  <a:gd name="T7" fmla="*/ 97 h 99"/>
                  <a:gd name="T8" fmla="*/ 42 w 108"/>
                  <a:gd name="T9" fmla="*/ 99 h 99"/>
                  <a:gd name="T10" fmla="*/ 47 w 108"/>
                  <a:gd name="T11" fmla="*/ 85 h 99"/>
                  <a:gd name="T12" fmla="*/ 45 w 108"/>
                  <a:gd name="T13" fmla="*/ 78 h 99"/>
                  <a:gd name="T14" fmla="*/ 49 w 108"/>
                  <a:gd name="T15" fmla="*/ 83 h 99"/>
                  <a:gd name="T16" fmla="*/ 54 w 108"/>
                  <a:gd name="T17" fmla="*/ 87 h 99"/>
                  <a:gd name="T18" fmla="*/ 49 w 108"/>
                  <a:gd name="T19" fmla="*/ 90 h 99"/>
                  <a:gd name="T20" fmla="*/ 54 w 108"/>
                  <a:gd name="T21" fmla="*/ 92 h 99"/>
                  <a:gd name="T22" fmla="*/ 68 w 108"/>
                  <a:gd name="T23" fmla="*/ 85 h 99"/>
                  <a:gd name="T24" fmla="*/ 85 w 108"/>
                  <a:gd name="T25" fmla="*/ 76 h 99"/>
                  <a:gd name="T26" fmla="*/ 87 w 108"/>
                  <a:gd name="T27" fmla="*/ 80 h 99"/>
                  <a:gd name="T28" fmla="*/ 92 w 108"/>
                  <a:gd name="T29" fmla="*/ 90 h 99"/>
                  <a:gd name="T30" fmla="*/ 94 w 108"/>
                  <a:gd name="T31" fmla="*/ 83 h 99"/>
                  <a:gd name="T32" fmla="*/ 108 w 108"/>
                  <a:gd name="T33" fmla="*/ 85 h 99"/>
                  <a:gd name="T34" fmla="*/ 108 w 108"/>
                  <a:gd name="T35" fmla="*/ 80 h 99"/>
                  <a:gd name="T36" fmla="*/ 97 w 108"/>
                  <a:gd name="T37" fmla="*/ 76 h 99"/>
                  <a:gd name="T38" fmla="*/ 90 w 108"/>
                  <a:gd name="T39" fmla="*/ 54 h 99"/>
                  <a:gd name="T40" fmla="*/ 94 w 108"/>
                  <a:gd name="T41" fmla="*/ 33 h 99"/>
                  <a:gd name="T42" fmla="*/ 90 w 108"/>
                  <a:gd name="T43" fmla="*/ 33 h 99"/>
                  <a:gd name="T44" fmla="*/ 80 w 108"/>
                  <a:gd name="T45" fmla="*/ 14 h 99"/>
                  <a:gd name="T46" fmla="*/ 71 w 108"/>
                  <a:gd name="T47" fmla="*/ 9 h 99"/>
                  <a:gd name="T48" fmla="*/ 68 w 108"/>
                  <a:gd name="T49" fmla="*/ 26 h 99"/>
                  <a:gd name="T50" fmla="*/ 68 w 108"/>
                  <a:gd name="T51" fmla="*/ 33 h 99"/>
                  <a:gd name="T52" fmla="*/ 68 w 108"/>
                  <a:gd name="T53" fmla="*/ 40 h 99"/>
                  <a:gd name="T54" fmla="*/ 64 w 108"/>
                  <a:gd name="T55" fmla="*/ 40 h 99"/>
                  <a:gd name="T56" fmla="*/ 59 w 108"/>
                  <a:gd name="T57" fmla="*/ 40 h 99"/>
                  <a:gd name="T58" fmla="*/ 59 w 108"/>
                  <a:gd name="T59" fmla="*/ 35 h 99"/>
                  <a:gd name="T60" fmla="*/ 59 w 108"/>
                  <a:gd name="T61" fmla="*/ 31 h 99"/>
                  <a:gd name="T62" fmla="*/ 59 w 108"/>
                  <a:gd name="T63" fmla="*/ 28 h 99"/>
                  <a:gd name="T64" fmla="*/ 54 w 108"/>
                  <a:gd name="T65" fmla="*/ 28 h 99"/>
                  <a:gd name="T66" fmla="*/ 54 w 108"/>
                  <a:gd name="T67" fmla="*/ 26 h 99"/>
                  <a:gd name="T68" fmla="*/ 49 w 108"/>
                  <a:gd name="T69" fmla="*/ 24 h 99"/>
                  <a:gd name="T70" fmla="*/ 49 w 108"/>
                  <a:gd name="T71" fmla="*/ 17 h 99"/>
                  <a:gd name="T72" fmla="*/ 45 w 108"/>
                  <a:gd name="T73" fmla="*/ 17 h 99"/>
                  <a:gd name="T74" fmla="*/ 35 w 108"/>
                  <a:gd name="T75" fmla="*/ 7 h 99"/>
                  <a:gd name="T76" fmla="*/ 35 w 108"/>
                  <a:gd name="T77" fmla="*/ 0 h 99"/>
                  <a:gd name="T78" fmla="*/ 30 w 108"/>
                  <a:gd name="T79" fmla="*/ 0 h 99"/>
                  <a:gd name="T80" fmla="*/ 23 w 108"/>
                  <a:gd name="T81" fmla="*/ 5 h 99"/>
                  <a:gd name="T82" fmla="*/ 12 w 108"/>
                  <a:gd name="T83" fmla="*/ 17 h 99"/>
                  <a:gd name="T84" fmla="*/ 7 w 108"/>
                  <a:gd name="T85" fmla="*/ 19 h 99"/>
                  <a:gd name="T86" fmla="*/ 12 w 108"/>
                  <a:gd name="T87" fmla="*/ 24 h 99"/>
                  <a:gd name="T88" fmla="*/ 12 w 108"/>
                  <a:gd name="T89" fmla="*/ 31 h 99"/>
                  <a:gd name="T90" fmla="*/ 5 w 108"/>
                  <a:gd name="T91" fmla="*/ 31 h 99"/>
                  <a:gd name="T92" fmla="*/ 7 w 108"/>
                  <a:gd name="T93" fmla="*/ 38 h 99"/>
                  <a:gd name="T94" fmla="*/ 5 w 108"/>
                  <a:gd name="T95" fmla="*/ 45 h 99"/>
                  <a:gd name="T96" fmla="*/ 2 w 108"/>
                  <a:gd name="T97" fmla="*/ 42 h 99"/>
                  <a:gd name="T98" fmla="*/ 7 w 108"/>
                  <a:gd name="T99" fmla="*/ 47 h 99"/>
                  <a:gd name="T100" fmla="*/ 5 w 108"/>
                  <a:gd name="T101" fmla="*/ 52 h 99"/>
                  <a:gd name="T102" fmla="*/ 5 w 108"/>
                  <a:gd name="T103" fmla="*/ 54 h 99"/>
                  <a:gd name="T104" fmla="*/ 9 w 108"/>
                  <a:gd name="T105" fmla="*/ 57 h 99"/>
                  <a:gd name="T106" fmla="*/ 2 w 108"/>
                  <a:gd name="T107" fmla="*/ 57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" h="99">
                    <a:moveTo>
                      <a:pt x="2" y="57"/>
                    </a:moveTo>
                    <a:lnTo>
                      <a:pt x="0" y="59"/>
                    </a:lnTo>
                    <a:lnTo>
                      <a:pt x="5" y="71"/>
                    </a:lnTo>
                    <a:lnTo>
                      <a:pt x="12" y="78"/>
                    </a:lnTo>
                    <a:lnTo>
                      <a:pt x="16" y="78"/>
                    </a:lnTo>
                    <a:lnTo>
                      <a:pt x="21" y="92"/>
                    </a:lnTo>
                    <a:lnTo>
                      <a:pt x="26" y="97"/>
                    </a:lnTo>
                    <a:lnTo>
                      <a:pt x="33" y="97"/>
                    </a:lnTo>
                    <a:lnTo>
                      <a:pt x="38" y="99"/>
                    </a:lnTo>
                    <a:lnTo>
                      <a:pt x="42" y="99"/>
                    </a:lnTo>
                    <a:lnTo>
                      <a:pt x="42" y="97"/>
                    </a:lnTo>
                    <a:lnTo>
                      <a:pt x="47" y="85"/>
                    </a:lnTo>
                    <a:lnTo>
                      <a:pt x="42" y="87"/>
                    </a:lnTo>
                    <a:lnTo>
                      <a:pt x="45" y="78"/>
                    </a:lnTo>
                    <a:lnTo>
                      <a:pt x="49" y="76"/>
                    </a:lnTo>
                    <a:lnTo>
                      <a:pt x="49" y="83"/>
                    </a:lnTo>
                    <a:lnTo>
                      <a:pt x="52" y="87"/>
                    </a:lnTo>
                    <a:lnTo>
                      <a:pt x="54" y="87"/>
                    </a:lnTo>
                    <a:lnTo>
                      <a:pt x="52" y="90"/>
                    </a:lnTo>
                    <a:lnTo>
                      <a:pt x="49" y="90"/>
                    </a:lnTo>
                    <a:lnTo>
                      <a:pt x="52" y="92"/>
                    </a:lnTo>
                    <a:lnTo>
                      <a:pt x="54" y="92"/>
                    </a:lnTo>
                    <a:lnTo>
                      <a:pt x="64" y="90"/>
                    </a:lnTo>
                    <a:lnTo>
                      <a:pt x="68" y="85"/>
                    </a:lnTo>
                    <a:lnTo>
                      <a:pt x="80" y="80"/>
                    </a:lnTo>
                    <a:lnTo>
                      <a:pt x="85" y="76"/>
                    </a:lnTo>
                    <a:lnTo>
                      <a:pt x="87" y="78"/>
                    </a:lnTo>
                    <a:lnTo>
                      <a:pt x="87" y="80"/>
                    </a:lnTo>
                    <a:lnTo>
                      <a:pt x="85" y="83"/>
                    </a:lnTo>
                    <a:lnTo>
                      <a:pt x="92" y="90"/>
                    </a:lnTo>
                    <a:lnTo>
                      <a:pt x="94" y="87"/>
                    </a:lnTo>
                    <a:lnTo>
                      <a:pt x="94" y="83"/>
                    </a:lnTo>
                    <a:lnTo>
                      <a:pt x="104" y="87"/>
                    </a:lnTo>
                    <a:lnTo>
                      <a:pt x="108" y="85"/>
                    </a:lnTo>
                    <a:lnTo>
                      <a:pt x="108" y="83"/>
                    </a:lnTo>
                    <a:lnTo>
                      <a:pt x="108" y="80"/>
                    </a:lnTo>
                    <a:lnTo>
                      <a:pt x="104" y="78"/>
                    </a:lnTo>
                    <a:lnTo>
                      <a:pt x="97" y="76"/>
                    </a:lnTo>
                    <a:lnTo>
                      <a:pt x="92" y="71"/>
                    </a:lnTo>
                    <a:lnTo>
                      <a:pt x="90" y="54"/>
                    </a:lnTo>
                    <a:lnTo>
                      <a:pt x="94" y="38"/>
                    </a:lnTo>
                    <a:lnTo>
                      <a:pt x="94" y="33"/>
                    </a:lnTo>
                    <a:lnTo>
                      <a:pt x="92" y="33"/>
                    </a:lnTo>
                    <a:lnTo>
                      <a:pt x="90" y="33"/>
                    </a:lnTo>
                    <a:lnTo>
                      <a:pt x="87" y="24"/>
                    </a:lnTo>
                    <a:lnTo>
                      <a:pt x="80" y="14"/>
                    </a:lnTo>
                    <a:lnTo>
                      <a:pt x="73" y="9"/>
                    </a:lnTo>
                    <a:lnTo>
                      <a:pt x="71" y="9"/>
                    </a:lnTo>
                    <a:lnTo>
                      <a:pt x="68" y="14"/>
                    </a:lnTo>
                    <a:lnTo>
                      <a:pt x="68" y="26"/>
                    </a:lnTo>
                    <a:lnTo>
                      <a:pt x="71" y="31"/>
                    </a:lnTo>
                    <a:lnTo>
                      <a:pt x="68" y="33"/>
                    </a:lnTo>
                    <a:lnTo>
                      <a:pt x="68" y="40"/>
                    </a:lnTo>
                    <a:lnTo>
                      <a:pt x="68" y="40"/>
                    </a:lnTo>
                    <a:lnTo>
                      <a:pt x="64" y="40"/>
                    </a:lnTo>
                    <a:lnTo>
                      <a:pt x="64" y="40"/>
                    </a:lnTo>
                    <a:lnTo>
                      <a:pt x="61" y="40"/>
                    </a:lnTo>
                    <a:lnTo>
                      <a:pt x="59" y="40"/>
                    </a:lnTo>
                    <a:lnTo>
                      <a:pt x="59" y="38"/>
                    </a:lnTo>
                    <a:lnTo>
                      <a:pt x="59" y="35"/>
                    </a:lnTo>
                    <a:lnTo>
                      <a:pt x="59" y="35"/>
                    </a:lnTo>
                    <a:lnTo>
                      <a:pt x="59" y="31"/>
                    </a:lnTo>
                    <a:lnTo>
                      <a:pt x="59" y="31"/>
                    </a:lnTo>
                    <a:lnTo>
                      <a:pt x="59" y="28"/>
                    </a:lnTo>
                    <a:lnTo>
                      <a:pt x="54" y="26"/>
                    </a:lnTo>
                    <a:lnTo>
                      <a:pt x="54" y="28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49" y="26"/>
                    </a:lnTo>
                    <a:lnTo>
                      <a:pt x="49" y="24"/>
                    </a:lnTo>
                    <a:lnTo>
                      <a:pt x="52" y="19"/>
                    </a:lnTo>
                    <a:lnTo>
                      <a:pt x="49" y="17"/>
                    </a:lnTo>
                    <a:lnTo>
                      <a:pt x="47" y="14"/>
                    </a:lnTo>
                    <a:lnTo>
                      <a:pt x="45" y="17"/>
                    </a:lnTo>
                    <a:lnTo>
                      <a:pt x="42" y="14"/>
                    </a:lnTo>
                    <a:lnTo>
                      <a:pt x="35" y="7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19" y="12"/>
                    </a:lnTo>
                    <a:lnTo>
                      <a:pt x="12" y="17"/>
                    </a:lnTo>
                    <a:lnTo>
                      <a:pt x="9" y="14"/>
                    </a:lnTo>
                    <a:lnTo>
                      <a:pt x="7" y="19"/>
                    </a:lnTo>
                    <a:lnTo>
                      <a:pt x="9" y="26"/>
                    </a:lnTo>
                    <a:lnTo>
                      <a:pt x="12" y="24"/>
                    </a:lnTo>
                    <a:lnTo>
                      <a:pt x="12" y="28"/>
                    </a:lnTo>
                    <a:lnTo>
                      <a:pt x="12" y="31"/>
                    </a:lnTo>
                    <a:lnTo>
                      <a:pt x="7" y="28"/>
                    </a:lnTo>
                    <a:lnTo>
                      <a:pt x="5" y="31"/>
                    </a:lnTo>
                    <a:lnTo>
                      <a:pt x="5" y="35"/>
                    </a:lnTo>
                    <a:lnTo>
                      <a:pt x="7" y="38"/>
                    </a:lnTo>
                    <a:lnTo>
                      <a:pt x="5" y="42"/>
                    </a:lnTo>
                    <a:lnTo>
                      <a:pt x="5" y="45"/>
                    </a:lnTo>
                    <a:lnTo>
                      <a:pt x="2" y="40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7" y="47"/>
                    </a:lnTo>
                    <a:lnTo>
                      <a:pt x="7" y="52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5" y="54"/>
                    </a:lnTo>
                    <a:lnTo>
                      <a:pt x="7" y="52"/>
                    </a:lnTo>
                    <a:lnTo>
                      <a:pt x="9" y="57"/>
                    </a:lnTo>
                    <a:lnTo>
                      <a:pt x="5" y="59"/>
                    </a:lnTo>
                    <a:lnTo>
                      <a:pt x="2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5" name="Freeform 20"/>
              <p:cNvSpPr>
                <a:spLocks/>
              </p:cNvSpPr>
              <p:nvPr/>
            </p:nvSpPr>
            <p:spPr bwMode="auto">
              <a:xfrm>
                <a:off x="1130" y="275"/>
                <a:ext cx="29" cy="19"/>
              </a:xfrm>
              <a:custGeom>
                <a:avLst/>
                <a:gdLst>
                  <a:gd name="T0" fmla="*/ 14 w 29"/>
                  <a:gd name="T1" fmla="*/ 0 h 19"/>
                  <a:gd name="T2" fmla="*/ 10 w 29"/>
                  <a:gd name="T3" fmla="*/ 2 h 19"/>
                  <a:gd name="T4" fmla="*/ 5 w 29"/>
                  <a:gd name="T5" fmla="*/ 2 h 19"/>
                  <a:gd name="T6" fmla="*/ 0 w 29"/>
                  <a:gd name="T7" fmla="*/ 4 h 19"/>
                  <a:gd name="T8" fmla="*/ 0 w 29"/>
                  <a:gd name="T9" fmla="*/ 9 h 19"/>
                  <a:gd name="T10" fmla="*/ 7 w 29"/>
                  <a:gd name="T11" fmla="*/ 19 h 19"/>
                  <a:gd name="T12" fmla="*/ 14 w 29"/>
                  <a:gd name="T13" fmla="*/ 16 h 19"/>
                  <a:gd name="T14" fmla="*/ 17 w 29"/>
                  <a:gd name="T15" fmla="*/ 14 h 19"/>
                  <a:gd name="T16" fmla="*/ 22 w 29"/>
                  <a:gd name="T17" fmla="*/ 14 h 19"/>
                  <a:gd name="T18" fmla="*/ 29 w 29"/>
                  <a:gd name="T19" fmla="*/ 14 h 19"/>
                  <a:gd name="T20" fmla="*/ 26 w 29"/>
                  <a:gd name="T21" fmla="*/ 11 h 19"/>
                  <a:gd name="T22" fmla="*/ 14 w 29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" h="19">
                    <a:moveTo>
                      <a:pt x="14" y="0"/>
                    </a:moveTo>
                    <a:lnTo>
                      <a:pt x="10" y="2"/>
                    </a:lnTo>
                    <a:lnTo>
                      <a:pt x="5" y="2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7" y="19"/>
                    </a:lnTo>
                    <a:lnTo>
                      <a:pt x="14" y="16"/>
                    </a:lnTo>
                    <a:lnTo>
                      <a:pt x="17" y="14"/>
                    </a:lnTo>
                    <a:lnTo>
                      <a:pt x="22" y="14"/>
                    </a:lnTo>
                    <a:lnTo>
                      <a:pt x="29" y="14"/>
                    </a:lnTo>
                    <a:lnTo>
                      <a:pt x="26" y="11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6" name="Freeform 21"/>
              <p:cNvSpPr>
                <a:spLocks/>
              </p:cNvSpPr>
              <p:nvPr/>
            </p:nvSpPr>
            <p:spPr bwMode="auto">
              <a:xfrm>
                <a:off x="1392" y="390"/>
                <a:ext cx="10" cy="10"/>
              </a:xfrm>
              <a:custGeom>
                <a:avLst/>
                <a:gdLst>
                  <a:gd name="T0" fmla="*/ 0 w 10"/>
                  <a:gd name="T1" fmla="*/ 8 h 10"/>
                  <a:gd name="T2" fmla="*/ 10 w 10"/>
                  <a:gd name="T3" fmla="*/ 10 h 10"/>
                  <a:gd name="T4" fmla="*/ 3 w 10"/>
                  <a:gd name="T5" fmla="*/ 0 h 10"/>
                  <a:gd name="T6" fmla="*/ 0 w 10"/>
                  <a:gd name="T7" fmla="*/ 5 h 10"/>
                  <a:gd name="T8" fmla="*/ 0 w 10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0" y="8"/>
                    </a:moveTo>
                    <a:lnTo>
                      <a:pt x="10" y="1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7" name="Freeform 22"/>
              <p:cNvSpPr>
                <a:spLocks/>
              </p:cNvSpPr>
              <p:nvPr/>
            </p:nvSpPr>
            <p:spPr bwMode="auto">
              <a:xfrm>
                <a:off x="1506" y="414"/>
                <a:ext cx="14" cy="24"/>
              </a:xfrm>
              <a:custGeom>
                <a:avLst/>
                <a:gdLst>
                  <a:gd name="T0" fmla="*/ 12 w 14"/>
                  <a:gd name="T1" fmla="*/ 5 h 24"/>
                  <a:gd name="T2" fmla="*/ 7 w 14"/>
                  <a:gd name="T3" fmla="*/ 0 h 24"/>
                  <a:gd name="T4" fmla="*/ 7 w 14"/>
                  <a:gd name="T5" fmla="*/ 0 h 24"/>
                  <a:gd name="T6" fmla="*/ 7 w 14"/>
                  <a:gd name="T7" fmla="*/ 2 h 24"/>
                  <a:gd name="T8" fmla="*/ 5 w 14"/>
                  <a:gd name="T9" fmla="*/ 5 h 24"/>
                  <a:gd name="T10" fmla="*/ 5 w 14"/>
                  <a:gd name="T11" fmla="*/ 7 h 24"/>
                  <a:gd name="T12" fmla="*/ 2 w 14"/>
                  <a:gd name="T13" fmla="*/ 14 h 24"/>
                  <a:gd name="T14" fmla="*/ 2 w 14"/>
                  <a:gd name="T15" fmla="*/ 17 h 24"/>
                  <a:gd name="T16" fmla="*/ 0 w 14"/>
                  <a:gd name="T17" fmla="*/ 19 h 24"/>
                  <a:gd name="T18" fmla="*/ 7 w 14"/>
                  <a:gd name="T19" fmla="*/ 24 h 24"/>
                  <a:gd name="T20" fmla="*/ 7 w 14"/>
                  <a:gd name="T21" fmla="*/ 21 h 24"/>
                  <a:gd name="T22" fmla="*/ 7 w 14"/>
                  <a:gd name="T23" fmla="*/ 19 h 24"/>
                  <a:gd name="T24" fmla="*/ 14 w 14"/>
                  <a:gd name="T25" fmla="*/ 19 h 24"/>
                  <a:gd name="T26" fmla="*/ 12 w 14"/>
                  <a:gd name="T27" fmla="*/ 17 h 24"/>
                  <a:gd name="T28" fmla="*/ 9 w 14"/>
                  <a:gd name="T29" fmla="*/ 14 h 24"/>
                  <a:gd name="T30" fmla="*/ 12 w 14"/>
                  <a:gd name="T31" fmla="*/ 5 h 24"/>
                  <a:gd name="T32" fmla="*/ 12 w 14"/>
                  <a:gd name="T33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4">
                    <a:moveTo>
                      <a:pt x="12" y="5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0" y="19"/>
                    </a:lnTo>
                    <a:lnTo>
                      <a:pt x="7" y="24"/>
                    </a:lnTo>
                    <a:lnTo>
                      <a:pt x="7" y="21"/>
                    </a:lnTo>
                    <a:lnTo>
                      <a:pt x="7" y="19"/>
                    </a:lnTo>
                    <a:lnTo>
                      <a:pt x="14" y="19"/>
                    </a:lnTo>
                    <a:lnTo>
                      <a:pt x="12" y="17"/>
                    </a:lnTo>
                    <a:lnTo>
                      <a:pt x="9" y="14"/>
                    </a:lnTo>
                    <a:lnTo>
                      <a:pt x="12" y="5"/>
                    </a:lnTo>
                    <a:lnTo>
                      <a:pt x="1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8" name="Freeform 23"/>
              <p:cNvSpPr>
                <a:spLocks/>
              </p:cNvSpPr>
              <p:nvPr/>
            </p:nvSpPr>
            <p:spPr bwMode="auto">
              <a:xfrm>
                <a:off x="4326" y="43"/>
                <a:ext cx="17" cy="12"/>
              </a:xfrm>
              <a:custGeom>
                <a:avLst/>
                <a:gdLst>
                  <a:gd name="T0" fmla="*/ 1 w 7"/>
                  <a:gd name="T1" fmla="*/ 5 h 5"/>
                  <a:gd name="T2" fmla="*/ 3 w 7"/>
                  <a:gd name="T3" fmla="*/ 4 h 5"/>
                  <a:gd name="T4" fmla="*/ 5 w 7"/>
                  <a:gd name="T5" fmla="*/ 4 h 5"/>
                  <a:gd name="T6" fmla="*/ 7 w 7"/>
                  <a:gd name="T7" fmla="*/ 3 h 5"/>
                  <a:gd name="T8" fmla="*/ 7 w 7"/>
                  <a:gd name="T9" fmla="*/ 0 h 5"/>
                  <a:gd name="T10" fmla="*/ 6 w 7"/>
                  <a:gd name="T11" fmla="*/ 0 h 5"/>
                  <a:gd name="T12" fmla="*/ 3 w 7"/>
                  <a:gd name="T13" fmla="*/ 0 h 5"/>
                  <a:gd name="T14" fmla="*/ 2 w 7"/>
                  <a:gd name="T15" fmla="*/ 1 h 5"/>
                  <a:gd name="T16" fmla="*/ 1 w 7"/>
                  <a:gd name="T17" fmla="*/ 5 h 5"/>
                  <a:gd name="T18" fmla="*/ 1 w 7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1" y="5"/>
                    </a:moveTo>
                    <a:cubicBezTo>
                      <a:pt x="2" y="5"/>
                      <a:pt x="2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2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3"/>
                      <a:pt x="0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9" name="Rectangle 24"/>
              <p:cNvSpPr>
                <a:spLocks noChangeArrowheads="1"/>
              </p:cNvSpPr>
              <p:nvPr/>
            </p:nvSpPr>
            <p:spPr bwMode="auto">
              <a:xfrm>
                <a:off x="4376" y="100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0" name="Freeform 25"/>
              <p:cNvSpPr>
                <a:spLocks/>
              </p:cNvSpPr>
              <p:nvPr/>
            </p:nvSpPr>
            <p:spPr bwMode="auto">
              <a:xfrm>
                <a:off x="4333" y="-9"/>
                <a:ext cx="76" cy="109"/>
              </a:xfrm>
              <a:custGeom>
                <a:avLst/>
                <a:gdLst>
                  <a:gd name="T0" fmla="*/ 8 w 32"/>
                  <a:gd name="T1" fmla="*/ 17 h 46"/>
                  <a:gd name="T2" fmla="*/ 5 w 32"/>
                  <a:gd name="T3" fmla="*/ 19 h 46"/>
                  <a:gd name="T4" fmla="*/ 12 w 32"/>
                  <a:gd name="T5" fmla="*/ 20 h 46"/>
                  <a:gd name="T6" fmla="*/ 12 w 32"/>
                  <a:gd name="T7" fmla="*/ 24 h 46"/>
                  <a:gd name="T8" fmla="*/ 14 w 32"/>
                  <a:gd name="T9" fmla="*/ 27 h 46"/>
                  <a:gd name="T10" fmla="*/ 13 w 32"/>
                  <a:gd name="T11" fmla="*/ 31 h 46"/>
                  <a:gd name="T12" fmla="*/ 12 w 32"/>
                  <a:gd name="T13" fmla="*/ 32 h 46"/>
                  <a:gd name="T14" fmla="*/ 11 w 32"/>
                  <a:gd name="T15" fmla="*/ 32 h 46"/>
                  <a:gd name="T16" fmla="*/ 10 w 32"/>
                  <a:gd name="T17" fmla="*/ 28 h 46"/>
                  <a:gd name="T18" fmla="*/ 10 w 32"/>
                  <a:gd name="T19" fmla="*/ 28 h 46"/>
                  <a:gd name="T20" fmla="*/ 8 w 32"/>
                  <a:gd name="T21" fmla="*/ 28 h 46"/>
                  <a:gd name="T22" fmla="*/ 7 w 32"/>
                  <a:gd name="T23" fmla="*/ 28 h 46"/>
                  <a:gd name="T24" fmla="*/ 3 w 32"/>
                  <a:gd name="T25" fmla="*/ 29 h 46"/>
                  <a:gd name="T26" fmla="*/ 1 w 32"/>
                  <a:gd name="T27" fmla="*/ 33 h 46"/>
                  <a:gd name="T28" fmla="*/ 0 w 32"/>
                  <a:gd name="T29" fmla="*/ 39 h 46"/>
                  <a:gd name="T30" fmla="*/ 1 w 32"/>
                  <a:gd name="T31" fmla="*/ 41 h 46"/>
                  <a:gd name="T32" fmla="*/ 2 w 32"/>
                  <a:gd name="T33" fmla="*/ 40 h 46"/>
                  <a:gd name="T34" fmla="*/ 9 w 32"/>
                  <a:gd name="T35" fmla="*/ 44 h 46"/>
                  <a:gd name="T36" fmla="*/ 14 w 32"/>
                  <a:gd name="T37" fmla="*/ 46 h 46"/>
                  <a:gd name="T38" fmla="*/ 16 w 32"/>
                  <a:gd name="T39" fmla="*/ 44 h 46"/>
                  <a:gd name="T40" fmla="*/ 17 w 32"/>
                  <a:gd name="T41" fmla="*/ 43 h 46"/>
                  <a:gd name="T42" fmla="*/ 18 w 32"/>
                  <a:gd name="T43" fmla="*/ 43 h 46"/>
                  <a:gd name="T44" fmla="*/ 18 w 32"/>
                  <a:gd name="T45" fmla="*/ 43 h 46"/>
                  <a:gd name="T46" fmla="*/ 21 w 32"/>
                  <a:gd name="T47" fmla="*/ 43 h 46"/>
                  <a:gd name="T48" fmla="*/ 21 w 32"/>
                  <a:gd name="T49" fmla="*/ 41 h 46"/>
                  <a:gd name="T50" fmla="*/ 22 w 32"/>
                  <a:gd name="T51" fmla="*/ 38 h 46"/>
                  <a:gd name="T52" fmla="*/ 24 w 32"/>
                  <a:gd name="T53" fmla="*/ 35 h 46"/>
                  <a:gd name="T54" fmla="*/ 27 w 32"/>
                  <a:gd name="T55" fmla="*/ 33 h 46"/>
                  <a:gd name="T56" fmla="*/ 29 w 32"/>
                  <a:gd name="T57" fmla="*/ 32 h 46"/>
                  <a:gd name="T58" fmla="*/ 31 w 32"/>
                  <a:gd name="T59" fmla="*/ 33 h 46"/>
                  <a:gd name="T60" fmla="*/ 31 w 32"/>
                  <a:gd name="T61" fmla="*/ 31 h 46"/>
                  <a:gd name="T62" fmla="*/ 32 w 32"/>
                  <a:gd name="T63" fmla="*/ 29 h 46"/>
                  <a:gd name="T64" fmla="*/ 32 w 32"/>
                  <a:gd name="T65" fmla="*/ 26 h 46"/>
                  <a:gd name="T66" fmla="*/ 31 w 32"/>
                  <a:gd name="T67" fmla="*/ 23 h 46"/>
                  <a:gd name="T68" fmla="*/ 31 w 32"/>
                  <a:gd name="T69" fmla="*/ 18 h 46"/>
                  <a:gd name="T70" fmla="*/ 30 w 32"/>
                  <a:gd name="T71" fmla="*/ 16 h 46"/>
                  <a:gd name="T72" fmla="*/ 29 w 32"/>
                  <a:gd name="T73" fmla="*/ 13 h 46"/>
                  <a:gd name="T74" fmla="*/ 31 w 32"/>
                  <a:gd name="T75" fmla="*/ 10 h 46"/>
                  <a:gd name="T76" fmla="*/ 31 w 32"/>
                  <a:gd name="T77" fmla="*/ 7 h 46"/>
                  <a:gd name="T78" fmla="*/ 30 w 32"/>
                  <a:gd name="T79" fmla="*/ 5 h 46"/>
                  <a:gd name="T80" fmla="*/ 26 w 32"/>
                  <a:gd name="T81" fmla="*/ 2 h 46"/>
                  <a:gd name="T82" fmla="*/ 24 w 32"/>
                  <a:gd name="T83" fmla="*/ 0 h 46"/>
                  <a:gd name="T84" fmla="*/ 21 w 32"/>
                  <a:gd name="T85" fmla="*/ 3 h 46"/>
                  <a:gd name="T86" fmla="*/ 20 w 32"/>
                  <a:gd name="T87" fmla="*/ 5 h 46"/>
                  <a:gd name="T88" fmla="*/ 19 w 32"/>
                  <a:gd name="T89" fmla="*/ 6 h 46"/>
                  <a:gd name="T90" fmla="*/ 19 w 32"/>
                  <a:gd name="T91" fmla="*/ 9 h 46"/>
                  <a:gd name="T92" fmla="*/ 18 w 32"/>
                  <a:gd name="T93" fmla="*/ 10 h 46"/>
                  <a:gd name="T94" fmla="*/ 17 w 32"/>
                  <a:gd name="T95" fmla="*/ 10 h 46"/>
                  <a:gd name="T96" fmla="*/ 14 w 32"/>
                  <a:gd name="T97" fmla="*/ 9 h 46"/>
                  <a:gd name="T98" fmla="*/ 11 w 32"/>
                  <a:gd name="T99" fmla="*/ 11 h 46"/>
                  <a:gd name="T100" fmla="*/ 8 w 32"/>
                  <a:gd name="T101" fmla="*/ 12 h 46"/>
                  <a:gd name="T102" fmla="*/ 8 w 32"/>
                  <a:gd name="T103" fmla="*/ 14 h 46"/>
                  <a:gd name="T104" fmla="*/ 8 w 32"/>
                  <a:gd name="T105" fmla="*/ 1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2" h="46">
                    <a:moveTo>
                      <a:pt x="8" y="17"/>
                    </a:moveTo>
                    <a:cubicBezTo>
                      <a:pt x="8" y="18"/>
                      <a:pt x="5" y="18"/>
                      <a:pt x="5" y="19"/>
                    </a:cubicBezTo>
                    <a:cubicBezTo>
                      <a:pt x="4" y="19"/>
                      <a:pt x="12" y="20"/>
                      <a:pt x="12" y="20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6"/>
                      <a:pt x="14" y="27"/>
                    </a:cubicBezTo>
                    <a:cubicBezTo>
                      <a:pt x="15" y="28"/>
                      <a:pt x="13" y="29"/>
                      <a:pt x="13" y="31"/>
                    </a:cubicBezTo>
                    <a:cubicBezTo>
                      <a:pt x="13" y="32"/>
                      <a:pt x="12" y="32"/>
                      <a:pt x="12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0" y="29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4" y="29"/>
                      <a:pt x="3" y="29"/>
                    </a:cubicBezTo>
                    <a:cubicBezTo>
                      <a:pt x="2" y="29"/>
                      <a:pt x="1" y="32"/>
                      <a:pt x="1" y="33"/>
                    </a:cubicBezTo>
                    <a:cubicBezTo>
                      <a:pt x="0" y="34"/>
                      <a:pt x="0" y="36"/>
                      <a:pt x="0" y="39"/>
                    </a:cubicBezTo>
                    <a:cubicBezTo>
                      <a:pt x="0" y="40"/>
                      <a:pt x="0" y="41"/>
                      <a:pt x="1" y="41"/>
                    </a:cubicBezTo>
                    <a:cubicBezTo>
                      <a:pt x="1" y="41"/>
                      <a:pt x="2" y="40"/>
                      <a:pt x="2" y="40"/>
                    </a:cubicBezTo>
                    <a:cubicBezTo>
                      <a:pt x="2" y="40"/>
                      <a:pt x="9" y="43"/>
                      <a:pt x="9" y="44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5" y="45"/>
                      <a:pt x="16" y="44"/>
                    </a:cubicBezTo>
                    <a:cubicBezTo>
                      <a:pt x="16" y="43"/>
                      <a:pt x="17" y="43"/>
                      <a:pt x="17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3"/>
                      <a:pt x="20" y="43"/>
                      <a:pt x="21" y="43"/>
                    </a:cubicBezTo>
                    <a:cubicBezTo>
                      <a:pt x="22" y="43"/>
                      <a:pt x="21" y="41"/>
                      <a:pt x="21" y="41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8"/>
                      <a:pt x="23" y="36"/>
                      <a:pt x="24" y="35"/>
                    </a:cubicBezTo>
                    <a:cubicBezTo>
                      <a:pt x="25" y="34"/>
                      <a:pt x="26" y="34"/>
                      <a:pt x="27" y="33"/>
                    </a:cubicBezTo>
                    <a:cubicBezTo>
                      <a:pt x="28" y="32"/>
                      <a:pt x="29" y="32"/>
                      <a:pt x="29" y="32"/>
                    </a:cubicBezTo>
                    <a:cubicBezTo>
                      <a:pt x="30" y="32"/>
                      <a:pt x="31" y="33"/>
                      <a:pt x="31" y="33"/>
                    </a:cubicBezTo>
                    <a:cubicBezTo>
                      <a:pt x="31" y="33"/>
                      <a:pt x="31" y="32"/>
                      <a:pt x="31" y="31"/>
                    </a:cubicBezTo>
                    <a:cubicBezTo>
                      <a:pt x="31" y="30"/>
                      <a:pt x="32" y="29"/>
                      <a:pt x="32" y="29"/>
                    </a:cubicBezTo>
                    <a:cubicBezTo>
                      <a:pt x="32" y="29"/>
                      <a:pt x="32" y="27"/>
                      <a:pt x="32" y="26"/>
                    </a:cubicBezTo>
                    <a:cubicBezTo>
                      <a:pt x="32" y="25"/>
                      <a:pt x="31" y="24"/>
                      <a:pt x="31" y="23"/>
                    </a:cubicBezTo>
                    <a:cubicBezTo>
                      <a:pt x="30" y="22"/>
                      <a:pt x="31" y="20"/>
                      <a:pt x="31" y="18"/>
                    </a:cubicBezTo>
                    <a:cubicBezTo>
                      <a:pt x="31" y="17"/>
                      <a:pt x="30" y="16"/>
                      <a:pt x="30" y="16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2"/>
                      <a:pt x="31" y="10"/>
                    </a:cubicBezTo>
                    <a:cubicBezTo>
                      <a:pt x="32" y="9"/>
                      <a:pt x="31" y="9"/>
                      <a:pt x="31" y="7"/>
                    </a:cubicBezTo>
                    <a:cubicBezTo>
                      <a:pt x="31" y="6"/>
                      <a:pt x="30" y="5"/>
                      <a:pt x="30" y="5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2" y="1"/>
                      <a:pt x="21" y="3"/>
                    </a:cubicBezTo>
                    <a:cubicBezTo>
                      <a:pt x="19" y="5"/>
                      <a:pt x="20" y="4"/>
                      <a:pt x="20" y="5"/>
                    </a:cubicBezTo>
                    <a:cubicBezTo>
                      <a:pt x="20" y="6"/>
                      <a:pt x="19" y="6"/>
                      <a:pt x="19" y="6"/>
                    </a:cubicBezTo>
                    <a:cubicBezTo>
                      <a:pt x="19" y="6"/>
                      <a:pt x="19" y="7"/>
                      <a:pt x="19" y="9"/>
                    </a:cubicBezTo>
                    <a:cubicBezTo>
                      <a:pt x="19" y="10"/>
                      <a:pt x="19" y="10"/>
                      <a:pt x="18" y="10"/>
                    </a:cubicBezTo>
                    <a:cubicBezTo>
                      <a:pt x="18" y="10"/>
                      <a:pt x="17" y="10"/>
                      <a:pt x="17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2" y="10"/>
                      <a:pt x="11" y="11"/>
                    </a:cubicBezTo>
                    <a:cubicBezTo>
                      <a:pt x="10" y="12"/>
                      <a:pt x="8" y="12"/>
                      <a:pt x="8" y="12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6"/>
                      <a:pt x="8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1" name="Freeform 26"/>
              <p:cNvSpPr>
                <a:spLocks/>
              </p:cNvSpPr>
              <p:nvPr/>
            </p:nvSpPr>
            <p:spPr bwMode="auto">
              <a:xfrm>
                <a:off x="4331" y="100"/>
                <a:ext cx="42" cy="33"/>
              </a:xfrm>
              <a:custGeom>
                <a:avLst/>
                <a:gdLst>
                  <a:gd name="T0" fmla="*/ 14 w 42"/>
                  <a:gd name="T1" fmla="*/ 26 h 33"/>
                  <a:gd name="T2" fmla="*/ 12 w 42"/>
                  <a:gd name="T3" fmla="*/ 28 h 33"/>
                  <a:gd name="T4" fmla="*/ 7 w 42"/>
                  <a:gd name="T5" fmla="*/ 23 h 33"/>
                  <a:gd name="T6" fmla="*/ 2 w 42"/>
                  <a:gd name="T7" fmla="*/ 23 h 33"/>
                  <a:gd name="T8" fmla="*/ 2 w 42"/>
                  <a:gd name="T9" fmla="*/ 26 h 33"/>
                  <a:gd name="T10" fmla="*/ 12 w 42"/>
                  <a:gd name="T11" fmla="*/ 33 h 33"/>
                  <a:gd name="T12" fmla="*/ 16 w 42"/>
                  <a:gd name="T13" fmla="*/ 28 h 33"/>
                  <a:gd name="T14" fmla="*/ 19 w 42"/>
                  <a:gd name="T15" fmla="*/ 28 h 33"/>
                  <a:gd name="T16" fmla="*/ 24 w 42"/>
                  <a:gd name="T17" fmla="*/ 31 h 33"/>
                  <a:gd name="T18" fmla="*/ 28 w 42"/>
                  <a:gd name="T19" fmla="*/ 26 h 33"/>
                  <a:gd name="T20" fmla="*/ 38 w 42"/>
                  <a:gd name="T21" fmla="*/ 16 h 33"/>
                  <a:gd name="T22" fmla="*/ 40 w 42"/>
                  <a:gd name="T23" fmla="*/ 14 h 33"/>
                  <a:gd name="T24" fmla="*/ 42 w 42"/>
                  <a:gd name="T25" fmla="*/ 9 h 33"/>
                  <a:gd name="T26" fmla="*/ 42 w 42"/>
                  <a:gd name="T27" fmla="*/ 7 h 33"/>
                  <a:gd name="T28" fmla="*/ 33 w 42"/>
                  <a:gd name="T29" fmla="*/ 0 h 33"/>
                  <a:gd name="T30" fmla="*/ 2 w 42"/>
                  <a:gd name="T31" fmla="*/ 0 h 33"/>
                  <a:gd name="T32" fmla="*/ 0 w 42"/>
                  <a:gd name="T33" fmla="*/ 2 h 33"/>
                  <a:gd name="T34" fmla="*/ 0 w 42"/>
                  <a:gd name="T35" fmla="*/ 7 h 33"/>
                  <a:gd name="T36" fmla="*/ 5 w 42"/>
                  <a:gd name="T37" fmla="*/ 7 h 33"/>
                  <a:gd name="T38" fmla="*/ 5 w 42"/>
                  <a:gd name="T39" fmla="*/ 14 h 33"/>
                  <a:gd name="T40" fmla="*/ 2 w 42"/>
                  <a:gd name="T41" fmla="*/ 14 h 33"/>
                  <a:gd name="T42" fmla="*/ 14 w 42"/>
                  <a:gd name="T43" fmla="*/ 19 h 33"/>
                  <a:gd name="T44" fmla="*/ 19 w 42"/>
                  <a:gd name="T45" fmla="*/ 23 h 33"/>
                  <a:gd name="T46" fmla="*/ 19 w 42"/>
                  <a:gd name="T47" fmla="*/ 26 h 33"/>
                  <a:gd name="T48" fmla="*/ 14 w 42"/>
                  <a:gd name="T49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2" h="33">
                    <a:moveTo>
                      <a:pt x="14" y="26"/>
                    </a:moveTo>
                    <a:lnTo>
                      <a:pt x="12" y="28"/>
                    </a:lnTo>
                    <a:lnTo>
                      <a:pt x="7" y="23"/>
                    </a:lnTo>
                    <a:lnTo>
                      <a:pt x="2" y="23"/>
                    </a:lnTo>
                    <a:lnTo>
                      <a:pt x="2" y="26"/>
                    </a:lnTo>
                    <a:lnTo>
                      <a:pt x="12" y="33"/>
                    </a:lnTo>
                    <a:lnTo>
                      <a:pt x="16" y="28"/>
                    </a:lnTo>
                    <a:lnTo>
                      <a:pt x="19" y="28"/>
                    </a:lnTo>
                    <a:lnTo>
                      <a:pt x="24" y="31"/>
                    </a:lnTo>
                    <a:lnTo>
                      <a:pt x="28" y="26"/>
                    </a:lnTo>
                    <a:lnTo>
                      <a:pt x="38" y="16"/>
                    </a:lnTo>
                    <a:lnTo>
                      <a:pt x="40" y="14"/>
                    </a:lnTo>
                    <a:lnTo>
                      <a:pt x="42" y="9"/>
                    </a:lnTo>
                    <a:lnTo>
                      <a:pt x="42" y="7"/>
                    </a:lnTo>
                    <a:lnTo>
                      <a:pt x="33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4"/>
                    </a:lnTo>
                    <a:lnTo>
                      <a:pt x="2" y="14"/>
                    </a:lnTo>
                    <a:lnTo>
                      <a:pt x="14" y="19"/>
                    </a:lnTo>
                    <a:lnTo>
                      <a:pt x="19" y="23"/>
                    </a:lnTo>
                    <a:lnTo>
                      <a:pt x="19" y="26"/>
                    </a:lnTo>
                    <a:lnTo>
                      <a:pt x="1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2" name="Freeform 27"/>
              <p:cNvSpPr>
                <a:spLocks/>
              </p:cNvSpPr>
              <p:nvPr/>
            </p:nvSpPr>
            <p:spPr bwMode="auto">
              <a:xfrm>
                <a:off x="4397" y="338"/>
                <a:ext cx="21" cy="22"/>
              </a:xfrm>
              <a:custGeom>
                <a:avLst/>
                <a:gdLst>
                  <a:gd name="T0" fmla="*/ 9 w 21"/>
                  <a:gd name="T1" fmla="*/ 19 h 22"/>
                  <a:gd name="T2" fmla="*/ 9 w 21"/>
                  <a:gd name="T3" fmla="*/ 22 h 22"/>
                  <a:gd name="T4" fmla="*/ 9 w 21"/>
                  <a:gd name="T5" fmla="*/ 22 h 22"/>
                  <a:gd name="T6" fmla="*/ 14 w 21"/>
                  <a:gd name="T7" fmla="*/ 19 h 22"/>
                  <a:gd name="T8" fmla="*/ 19 w 21"/>
                  <a:gd name="T9" fmla="*/ 12 h 22"/>
                  <a:gd name="T10" fmla="*/ 19 w 21"/>
                  <a:gd name="T11" fmla="*/ 12 h 22"/>
                  <a:gd name="T12" fmla="*/ 21 w 21"/>
                  <a:gd name="T13" fmla="*/ 12 h 22"/>
                  <a:gd name="T14" fmla="*/ 21 w 21"/>
                  <a:gd name="T15" fmla="*/ 12 h 22"/>
                  <a:gd name="T16" fmla="*/ 21 w 21"/>
                  <a:gd name="T17" fmla="*/ 5 h 22"/>
                  <a:gd name="T18" fmla="*/ 19 w 21"/>
                  <a:gd name="T19" fmla="*/ 0 h 22"/>
                  <a:gd name="T20" fmla="*/ 14 w 21"/>
                  <a:gd name="T21" fmla="*/ 8 h 22"/>
                  <a:gd name="T22" fmla="*/ 9 w 21"/>
                  <a:gd name="T23" fmla="*/ 12 h 22"/>
                  <a:gd name="T24" fmla="*/ 7 w 21"/>
                  <a:gd name="T25" fmla="*/ 12 h 22"/>
                  <a:gd name="T26" fmla="*/ 0 w 21"/>
                  <a:gd name="T27" fmla="*/ 17 h 22"/>
                  <a:gd name="T28" fmla="*/ 2 w 21"/>
                  <a:gd name="T29" fmla="*/ 19 h 22"/>
                  <a:gd name="T30" fmla="*/ 7 w 21"/>
                  <a:gd name="T31" fmla="*/ 19 h 22"/>
                  <a:gd name="T32" fmla="*/ 12 w 21"/>
                  <a:gd name="T33" fmla="*/ 15 h 22"/>
                  <a:gd name="T34" fmla="*/ 12 w 21"/>
                  <a:gd name="T35" fmla="*/ 17 h 22"/>
                  <a:gd name="T36" fmla="*/ 12 w 21"/>
                  <a:gd name="T37" fmla="*/ 19 h 22"/>
                  <a:gd name="T38" fmla="*/ 9 w 21"/>
                  <a:gd name="T39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1" h="22">
                    <a:moveTo>
                      <a:pt x="9" y="19"/>
                    </a:moveTo>
                    <a:lnTo>
                      <a:pt x="9" y="22"/>
                    </a:lnTo>
                    <a:lnTo>
                      <a:pt x="9" y="22"/>
                    </a:lnTo>
                    <a:lnTo>
                      <a:pt x="14" y="19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1" y="5"/>
                    </a:lnTo>
                    <a:lnTo>
                      <a:pt x="19" y="0"/>
                    </a:lnTo>
                    <a:lnTo>
                      <a:pt x="14" y="8"/>
                    </a:lnTo>
                    <a:lnTo>
                      <a:pt x="9" y="12"/>
                    </a:lnTo>
                    <a:lnTo>
                      <a:pt x="7" y="12"/>
                    </a:lnTo>
                    <a:lnTo>
                      <a:pt x="0" y="17"/>
                    </a:lnTo>
                    <a:lnTo>
                      <a:pt x="2" y="19"/>
                    </a:lnTo>
                    <a:lnTo>
                      <a:pt x="7" y="19"/>
                    </a:lnTo>
                    <a:lnTo>
                      <a:pt x="12" y="15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3" name="Freeform 28"/>
              <p:cNvSpPr>
                <a:spLocks/>
              </p:cNvSpPr>
              <p:nvPr/>
            </p:nvSpPr>
            <p:spPr bwMode="auto">
              <a:xfrm>
                <a:off x="4310" y="327"/>
                <a:ext cx="7" cy="14"/>
              </a:xfrm>
              <a:custGeom>
                <a:avLst/>
                <a:gdLst>
                  <a:gd name="T0" fmla="*/ 2 w 7"/>
                  <a:gd name="T1" fmla="*/ 14 h 14"/>
                  <a:gd name="T2" fmla="*/ 2 w 7"/>
                  <a:gd name="T3" fmla="*/ 11 h 14"/>
                  <a:gd name="T4" fmla="*/ 4 w 7"/>
                  <a:gd name="T5" fmla="*/ 14 h 14"/>
                  <a:gd name="T6" fmla="*/ 7 w 7"/>
                  <a:gd name="T7" fmla="*/ 11 h 14"/>
                  <a:gd name="T8" fmla="*/ 7 w 7"/>
                  <a:gd name="T9" fmla="*/ 7 h 14"/>
                  <a:gd name="T10" fmla="*/ 7 w 7"/>
                  <a:gd name="T11" fmla="*/ 7 h 14"/>
                  <a:gd name="T12" fmla="*/ 7 w 7"/>
                  <a:gd name="T13" fmla="*/ 4 h 14"/>
                  <a:gd name="T14" fmla="*/ 4 w 7"/>
                  <a:gd name="T15" fmla="*/ 4 h 14"/>
                  <a:gd name="T16" fmla="*/ 4 w 7"/>
                  <a:gd name="T17" fmla="*/ 0 h 14"/>
                  <a:gd name="T18" fmla="*/ 2 w 7"/>
                  <a:gd name="T19" fmla="*/ 2 h 14"/>
                  <a:gd name="T20" fmla="*/ 0 w 7"/>
                  <a:gd name="T21" fmla="*/ 4 h 14"/>
                  <a:gd name="T22" fmla="*/ 0 w 7"/>
                  <a:gd name="T23" fmla="*/ 7 h 14"/>
                  <a:gd name="T24" fmla="*/ 0 w 7"/>
                  <a:gd name="T25" fmla="*/ 11 h 14"/>
                  <a:gd name="T26" fmla="*/ 2 w 7"/>
                  <a:gd name="T2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14">
                    <a:moveTo>
                      <a:pt x="2" y="14"/>
                    </a:moveTo>
                    <a:lnTo>
                      <a:pt x="2" y="11"/>
                    </a:lnTo>
                    <a:lnTo>
                      <a:pt x="4" y="14"/>
                    </a:lnTo>
                    <a:lnTo>
                      <a:pt x="7" y="11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7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4" name="Freeform 29"/>
              <p:cNvSpPr>
                <a:spLocks/>
              </p:cNvSpPr>
              <p:nvPr/>
            </p:nvSpPr>
            <p:spPr bwMode="auto">
              <a:xfrm>
                <a:off x="4399" y="400"/>
                <a:ext cx="22" cy="12"/>
              </a:xfrm>
              <a:custGeom>
                <a:avLst/>
                <a:gdLst>
                  <a:gd name="T0" fmla="*/ 17 w 22"/>
                  <a:gd name="T1" fmla="*/ 2 h 12"/>
                  <a:gd name="T2" fmla="*/ 22 w 22"/>
                  <a:gd name="T3" fmla="*/ 5 h 12"/>
                  <a:gd name="T4" fmla="*/ 22 w 22"/>
                  <a:gd name="T5" fmla="*/ 9 h 12"/>
                  <a:gd name="T6" fmla="*/ 22 w 22"/>
                  <a:gd name="T7" fmla="*/ 5 h 12"/>
                  <a:gd name="T8" fmla="*/ 22 w 22"/>
                  <a:gd name="T9" fmla="*/ 5 h 12"/>
                  <a:gd name="T10" fmla="*/ 19 w 22"/>
                  <a:gd name="T11" fmla="*/ 2 h 12"/>
                  <a:gd name="T12" fmla="*/ 17 w 22"/>
                  <a:gd name="T13" fmla="*/ 0 h 12"/>
                  <a:gd name="T14" fmla="*/ 12 w 22"/>
                  <a:gd name="T15" fmla="*/ 5 h 12"/>
                  <a:gd name="T16" fmla="*/ 7 w 22"/>
                  <a:gd name="T17" fmla="*/ 0 h 12"/>
                  <a:gd name="T18" fmla="*/ 5 w 22"/>
                  <a:gd name="T19" fmla="*/ 2 h 12"/>
                  <a:gd name="T20" fmla="*/ 5 w 22"/>
                  <a:gd name="T21" fmla="*/ 5 h 12"/>
                  <a:gd name="T22" fmla="*/ 3 w 22"/>
                  <a:gd name="T23" fmla="*/ 7 h 12"/>
                  <a:gd name="T24" fmla="*/ 3 w 22"/>
                  <a:gd name="T25" fmla="*/ 5 h 12"/>
                  <a:gd name="T26" fmla="*/ 3 w 22"/>
                  <a:gd name="T27" fmla="*/ 2 h 12"/>
                  <a:gd name="T28" fmla="*/ 0 w 22"/>
                  <a:gd name="T29" fmla="*/ 2 h 12"/>
                  <a:gd name="T30" fmla="*/ 0 w 22"/>
                  <a:gd name="T31" fmla="*/ 7 h 12"/>
                  <a:gd name="T32" fmla="*/ 10 w 22"/>
                  <a:gd name="T33" fmla="*/ 12 h 12"/>
                  <a:gd name="T34" fmla="*/ 17 w 22"/>
                  <a:gd name="T35" fmla="*/ 12 h 12"/>
                  <a:gd name="T36" fmla="*/ 19 w 22"/>
                  <a:gd name="T37" fmla="*/ 7 h 12"/>
                  <a:gd name="T38" fmla="*/ 17 w 22"/>
                  <a:gd name="T39" fmla="*/ 7 h 12"/>
                  <a:gd name="T40" fmla="*/ 17 w 22"/>
                  <a:gd name="T41" fmla="*/ 5 h 12"/>
                  <a:gd name="T42" fmla="*/ 17 w 22"/>
                  <a:gd name="T43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" h="12">
                    <a:moveTo>
                      <a:pt x="17" y="2"/>
                    </a:moveTo>
                    <a:lnTo>
                      <a:pt x="22" y="5"/>
                    </a:lnTo>
                    <a:lnTo>
                      <a:pt x="22" y="9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12" y="5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10" y="12"/>
                    </a:lnTo>
                    <a:lnTo>
                      <a:pt x="17" y="12"/>
                    </a:lnTo>
                    <a:lnTo>
                      <a:pt x="19" y="7"/>
                    </a:lnTo>
                    <a:lnTo>
                      <a:pt x="17" y="7"/>
                    </a:lnTo>
                    <a:lnTo>
                      <a:pt x="17" y="5"/>
                    </a:lnTo>
                    <a:lnTo>
                      <a:pt x="1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5" name="Freeform 30"/>
              <p:cNvSpPr>
                <a:spLocks/>
              </p:cNvSpPr>
              <p:nvPr/>
            </p:nvSpPr>
            <p:spPr bwMode="auto">
              <a:xfrm>
                <a:off x="4329" y="10"/>
                <a:ext cx="7" cy="2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3 w 3"/>
                  <a:gd name="T5" fmla="*/ 1 h 1"/>
                  <a:gd name="T6" fmla="*/ 2 w 3"/>
                  <a:gd name="T7" fmla="*/ 0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6" name="Freeform 31"/>
              <p:cNvSpPr>
                <a:spLocks/>
              </p:cNvSpPr>
              <p:nvPr/>
            </p:nvSpPr>
            <p:spPr bwMode="auto">
              <a:xfrm>
                <a:off x="1237" y="289"/>
                <a:ext cx="49" cy="33"/>
              </a:xfrm>
              <a:custGeom>
                <a:avLst/>
                <a:gdLst>
                  <a:gd name="T0" fmla="*/ 21 w 49"/>
                  <a:gd name="T1" fmla="*/ 5 h 33"/>
                  <a:gd name="T2" fmla="*/ 21 w 49"/>
                  <a:gd name="T3" fmla="*/ 7 h 33"/>
                  <a:gd name="T4" fmla="*/ 18 w 49"/>
                  <a:gd name="T5" fmla="*/ 5 h 33"/>
                  <a:gd name="T6" fmla="*/ 16 w 49"/>
                  <a:gd name="T7" fmla="*/ 5 h 33"/>
                  <a:gd name="T8" fmla="*/ 14 w 49"/>
                  <a:gd name="T9" fmla="*/ 5 h 33"/>
                  <a:gd name="T10" fmla="*/ 14 w 49"/>
                  <a:gd name="T11" fmla="*/ 5 h 33"/>
                  <a:gd name="T12" fmla="*/ 11 w 49"/>
                  <a:gd name="T13" fmla="*/ 0 h 33"/>
                  <a:gd name="T14" fmla="*/ 9 w 49"/>
                  <a:gd name="T15" fmla="*/ 0 h 33"/>
                  <a:gd name="T16" fmla="*/ 9 w 49"/>
                  <a:gd name="T17" fmla="*/ 5 h 33"/>
                  <a:gd name="T18" fmla="*/ 2 w 49"/>
                  <a:gd name="T19" fmla="*/ 7 h 33"/>
                  <a:gd name="T20" fmla="*/ 0 w 49"/>
                  <a:gd name="T21" fmla="*/ 9 h 33"/>
                  <a:gd name="T22" fmla="*/ 0 w 49"/>
                  <a:gd name="T23" fmla="*/ 14 h 33"/>
                  <a:gd name="T24" fmla="*/ 0 w 49"/>
                  <a:gd name="T25" fmla="*/ 14 h 33"/>
                  <a:gd name="T26" fmla="*/ 0 w 49"/>
                  <a:gd name="T27" fmla="*/ 16 h 33"/>
                  <a:gd name="T28" fmla="*/ 2 w 49"/>
                  <a:gd name="T29" fmla="*/ 19 h 33"/>
                  <a:gd name="T30" fmla="*/ 4 w 49"/>
                  <a:gd name="T31" fmla="*/ 23 h 33"/>
                  <a:gd name="T32" fmla="*/ 7 w 49"/>
                  <a:gd name="T33" fmla="*/ 23 h 33"/>
                  <a:gd name="T34" fmla="*/ 9 w 49"/>
                  <a:gd name="T35" fmla="*/ 26 h 33"/>
                  <a:gd name="T36" fmla="*/ 16 w 49"/>
                  <a:gd name="T37" fmla="*/ 26 h 33"/>
                  <a:gd name="T38" fmla="*/ 18 w 49"/>
                  <a:gd name="T39" fmla="*/ 28 h 33"/>
                  <a:gd name="T40" fmla="*/ 18 w 49"/>
                  <a:gd name="T41" fmla="*/ 31 h 33"/>
                  <a:gd name="T42" fmla="*/ 23 w 49"/>
                  <a:gd name="T43" fmla="*/ 28 h 33"/>
                  <a:gd name="T44" fmla="*/ 23 w 49"/>
                  <a:gd name="T45" fmla="*/ 28 h 33"/>
                  <a:gd name="T46" fmla="*/ 30 w 49"/>
                  <a:gd name="T47" fmla="*/ 28 h 33"/>
                  <a:gd name="T48" fmla="*/ 30 w 49"/>
                  <a:gd name="T49" fmla="*/ 31 h 33"/>
                  <a:gd name="T50" fmla="*/ 37 w 49"/>
                  <a:gd name="T51" fmla="*/ 33 h 33"/>
                  <a:gd name="T52" fmla="*/ 44 w 49"/>
                  <a:gd name="T53" fmla="*/ 31 h 33"/>
                  <a:gd name="T54" fmla="*/ 44 w 49"/>
                  <a:gd name="T55" fmla="*/ 28 h 33"/>
                  <a:gd name="T56" fmla="*/ 44 w 49"/>
                  <a:gd name="T57" fmla="*/ 26 h 33"/>
                  <a:gd name="T58" fmla="*/ 44 w 49"/>
                  <a:gd name="T59" fmla="*/ 21 h 33"/>
                  <a:gd name="T60" fmla="*/ 44 w 49"/>
                  <a:gd name="T61" fmla="*/ 19 h 33"/>
                  <a:gd name="T62" fmla="*/ 44 w 49"/>
                  <a:gd name="T63" fmla="*/ 19 h 33"/>
                  <a:gd name="T64" fmla="*/ 44 w 49"/>
                  <a:gd name="T65" fmla="*/ 16 h 33"/>
                  <a:gd name="T66" fmla="*/ 49 w 49"/>
                  <a:gd name="T67" fmla="*/ 16 h 33"/>
                  <a:gd name="T68" fmla="*/ 49 w 49"/>
                  <a:gd name="T69" fmla="*/ 14 h 33"/>
                  <a:gd name="T70" fmla="*/ 47 w 49"/>
                  <a:gd name="T71" fmla="*/ 9 h 33"/>
                  <a:gd name="T72" fmla="*/ 44 w 49"/>
                  <a:gd name="T73" fmla="*/ 7 h 33"/>
                  <a:gd name="T74" fmla="*/ 42 w 49"/>
                  <a:gd name="T75" fmla="*/ 5 h 33"/>
                  <a:gd name="T76" fmla="*/ 40 w 49"/>
                  <a:gd name="T77" fmla="*/ 7 h 33"/>
                  <a:gd name="T78" fmla="*/ 37 w 49"/>
                  <a:gd name="T79" fmla="*/ 9 h 33"/>
                  <a:gd name="T80" fmla="*/ 33 w 49"/>
                  <a:gd name="T81" fmla="*/ 5 h 33"/>
                  <a:gd name="T82" fmla="*/ 30 w 49"/>
                  <a:gd name="T83" fmla="*/ 7 h 33"/>
                  <a:gd name="T84" fmla="*/ 26 w 49"/>
                  <a:gd name="T85" fmla="*/ 5 h 33"/>
                  <a:gd name="T86" fmla="*/ 26 w 49"/>
                  <a:gd name="T87" fmla="*/ 5 h 33"/>
                  <a:gd name="T88" fmla="*/ 21 w 49"/>
                  <a:gd name="T89" fmla="*/ 5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9" h="33">
                    <a:moveTo>
                      <a:pt x="21" y="5"/>
                    </a:moveTo>
                    <a:lnTo>
                      <a:pt x="21" y="7"/>
                    </a:lnTo>
                    <a:lnTo>
                      <a:pt x="18" y="5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9" y="5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7" y="23"/>
                    </a:lnTo>
                    <a:lnTo>
                      <a:pt x="9" y="26"/>
                    </a:lnTo>
                    <a:lnTo>
                      <a:pt x="16" y="26"/>
                    </a:lnTo>
                    <a:lnTo>
                      <a:pt x="18" y="28"/>
                    </a:lnTo>
                    <a:lnTo>
                      <a:pt x="18" y="31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30" y="28"/>
                    </a:lnTo>
                    <a:lnTo>
                      <a:pt x="30" y="31"/>
                    </a:lnTo>
                    <a:lnTo>
                      <a:pt x="37" y="33"/>
                    </a:lnTo>
                    <a:lnTo>
                      <a:pt x="44" y="31"/>
                    </a:lnTo>
                    <a:lnTo>
                      <a:pt x="44" y="28"/>
                    </a:lnTo>
                    <a:lnTo>
                      <a:pt x="44" y="26"/>
                    </a:lnTo>
                    <a:lnTo>
                      <a:pt x="44" y="21"/>
                    </a:lnTo>
                    <a:lnTo>
                      <a:pt x="44" y="19"/>
                    </a:lnTo>
                    <a:lnTo>
                      <a:pt x="44" y="19"/>
                    </a:lnTo>
                    <a:lnTo>
                      <a:pt x="44" y="16"/>
                    </a:lnTo>
                    <a:lnTo>
                      <a:pt x="49" y="16"/>
                    </a:lnTo>
                    <a:lnTo>
                      <a:pt x="49" y="14"/>
                    </a:lnTo>
                    <a:lnTo>
                      <a:pt x="47" y="9"/>
                    </a:lnTo>
                    <a:lnTo>
                      <a:pt x="44" y="7"/>
                    </a:lnTo>
                    <a:lnTo>
                      <a:pt x="42" y="5"/>
                    </a:lnTo>
                    <a:lnTo>
                      <a:pt x="40" y="7"/>
                    </a:lnTo>
                    <a:lnTo>
                      <a:pt x="37" y="9"/>
                    </a:lnTo>
                    <a:lnTo>
                      <a:pt x="33" y="5"/>
                    </a:lnTo>
                    <a:lnTo>
                      <a:pt x="30" y="7"/>
                    </a:lnTo>
                    <a:lnTo>
                      <a:pt x="26" y="5"/>
                    </a:lnTo>
                    <a:lnTo>
                      <a:pt x="26" y="5"/>
                    </a:lnTo>
                    <a:lnTo>
                      <a:pt x="21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7" name="Freeform 32"/>
              <p:cNvSpPr>
                <a:spLocks/>
              </p:cNvSpPr>
              <p:nvPr/>
            </p:nvSpPr>
            <p:spPr bwMode="auto">
              <a:xfrm>
                <a:off x="1220" y="440"/>
                <a:ext cx="19" cy="21"/>
              </a:xfrm>
              <a:custGeom>
                <a:avLst/>
                <a:gdLst>
                  <a:gd name="T0" fmla="*/ 12 w 19"/>
                  <a:gd name="T1" fmla="*/ 5 h 21"/>
                  <a:gd name="T2" fmla="*/ 12 w 19"/>
                  <a:gd name="T3" fmla="*/ 9 h 21"/>
                  <a:gd name="T4" fmla="*/ 14 w 19"/>
                  <a:gd name="T5" fmla="*/ 12 h 21"/>
                  <a:gd name="T6" fmla="*/ 17 w 19"/>
                  <a:gd name="T7" fmla="*/ 14 h 21"/>
                  <a:gd name="T8" fmla="*/ 19 w 19"/>
                  <a:gd name="T9" fmla="*/ 9 h 21"/>
                  <a:gd name="T10" fmla="*/ 19 w 19"/>
                  <a:gd name="T11" fmla="*/ 5 h 21"/>
                  <a:gd name="T12" fmla="*/ 12 w 19"/>
                  <a:gd name="T13" fmla="*/ 0 h 21"/>
                  <a:gd name="T14" fmla="*/ 12 w 19"/>
                  <a:gd name="T15" fmla="*/ 5 h 21"/>
                  <a:gd name="T16" fmla="*/ 9 w 19"/>
                  <a:gd name="T17" fmla="*/ 5 h 21"/>
                  <a:gd name="T18" fmla="*/ 7 w 19"/>
                  <a:gd name="T19" fmla="*/ 7 h 21"/>
                  <a:gd name="T20" fmla="*/ 5 w 19"/>
                  <a:gd name="T21" fmla="*/ 7 h 21"/>
                  <a:gd name="T22" fmla="*/ 0 w 19"/>
                  <a:gd name="T23" fmla="*/ 12 h 21"/>
                  <a:gd name="T24" fmla="*/ 0 w 19"/>
                  <a:gd name="T25" fmla="*/ 14 h 21"/>
                  <a:gd name="T26" fmla="*/ 2 w 19"/>
                  <a:gd name="T27" fmla="*/ 17 h 21"/>
                  <a:gd name="T28" fmla="*/ 2 w 19"/>
                  <a:gd name="T29" fmla="*/ 19 h 21"/>
                  <a:gd name="T30" fmla="*/ 2 w 19"/>
                  <a:gd name="T31" fmla="*/ 21 h 21"/>
                  <a:gd name="T32" fmla="*/ 7 w 19"/>
                  <a:gd name="T33" fmla="*/ 19 h 21"/>
                  <a:gd name="T34" fmla="*/ 7 w 19"/>
                  <a:gd name="T35" fmla="*/ 19 h 21"/>
                  <a:gd name="T36" fmla="*/ 7 w 19"/>
                  <a:gd name="T37" fmla="*/ 17 h 21"/>
                  <a:gd name="T38" fmla="*/ 9 w 19"/>
                  <a:gd name="T39" fmla="*/ 14 h 21"/>
                  <a:gd name="T40" fmla="*/ 9 w 19"/>
                  <a:gd name="T41" fmla="*/ 12 h 21"/>
                  <a:gd name="T42" fmla="*/ 9 w 19"/>
                  <a:gd name="T43" fmla="*/ 12 h 21"/>
                  <a:gd name="T44" fmla="*/ 12 w 19"/>
                  <a:gd name="T45" fmla="*/ 5 h 21"/>
                  <a:gd name="T46" fmla="*/ 12 w 19"/>
                  <a:gd name="T47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1">
                    <a:moveTo>
                      <a:pt x="12" y="5"/>
                    </a:moveTo>
                    <a:lnTo>
                      <a:pt x="12" y="9"/>
                    </a:lnTo>
                    <a:lnTo>
                      <a:pt x="14" y="12"/>
                    </a:lnTo>
                    <a:lnTo>
                      <a:pt x="17" y="14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9" y="5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7"/>
                    </a:lnTo>
                    <a:lnTo>
                      <a:pt x="2" y="19"/>
                    </a:lnTo>
                    <a:lnTo>
                      <a:pt x="2" y="21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8" name="Freeform 33"/>
              <p:cNvSpPr>
                <a:spLocks/>
              </p:cNvSpPr>
              <p:nvPr/>
            </p:nvSpPr>
            <p:spPr bwMode="auto">
              <a:xfrm>
                <a:off x="1201" y="197"/>
                <a:ext cx="59" cy="94"/>
              </a:xfrm>
              <a:custGeom>
                <a:avLst/>
                <a:gdLst>
                  <a:gd name="T0" fmla="*/ 38 w 59"/>
                  <a:gd name="T1" fmla="*/ 19 h 94"/>
                  <a:gd name="T2" fmla="*/ 36 w 59"/>
                  <a:gd name="T3" fmla="*/ 19 h 94"/>
                  <a:gd name="T4" fmla="*/ 31 w 59"/>
                  <a:gd name="T5" fmla="*/ 14 h 94"/>
                  <a:gd name="T6" fmla="*/ 28 w 59"/>
                  <a:gd name="T7" fmla="*/ 14 h 94"/>
                  <a:gd name="T8" fmla="*/ 14 w 59"/>
                  <a:gd name="T9" fmla="*/ 2 h 94"/>
                  <a:gd name="T10" fmla="*/ 5 w 59"/>
                  <a:gd name="T11" fmla="*/ 0 h 94"/>
                  <a:gd name="T12" fmla="*/ 0 w 59"/>
                  <a:gd name="T13" fmla="*/ 4 h 94"/>
                  <a:gd name="T14" fmla="*/ 0 w 59"/>
                  <a:gd name="T15" fmla="*/ 7 h 94"/>
                  <a:gd name="T16" fmla="*/ 0 w 59"/>
                  <a:gd name="T17" fmla="*/ 7 h 94"/>
                  <a:gd name="T18" fmla="*/ 2 w 59"/>
                  <a:gd name="T19" fmla="*/ 19 h 94"/>
                  <a:gd name="T20" fmla="*/ 2 w 59"/>
                  <a:gd name="T21" fmla="*/ 21 h 94"/>
                  <a:gd name="T22" fmla="*/ 5 w 59"/>
                  <a:gd name="T23" fmla="*/ 23 h 94"/>
                  <a:gd name="T24" fmla="*/ 2 w 59"/>
                  <a:gd name="T25" fmla="*/ 26 h 94"/>
                  <a:gd name="T26" fmla="*/ 0 w 59"/>
                  <a:gd name="T27" fmla="*/ 30 h 94"/>
                  <a:gd name="T28" fmla="*/ 2 w 59"/>
                  <a:gd name="T29" fmla="*/ 38 h 94"/>
                  <a:gd name="T30" fmla="*/ 5 w 59"/>
                  <a:gd name="T31" fmla="*/ 38 h 94"/>
                  <a:gd name="T32" fmla="*/ 5 w 59"/>
                  <a:gd name="T33" fmla="*/ 42 h 94"/>
                  <a:gd name="T34" fmla="*/ 5 w 59"/>
                  <a:gd name="T35" fmla="*/ 49 h 94"/>
                  <a:gd name="T36" fmla="*/ 10 w 59"/>
                  <a:gd name="T37" fmla="*/ 49 h 94"/>
                  <a:gd name="T38" fmla="*/ 10 w 59"/>
                  <a:gd name="T39" fmla="*/ 52 h 94"/>
                  <a:gd name="T40" fmla="*/ 7 w 59"/>
                  <a:gd name="T41" fmla="*/ 54 h 94"/>
                  <a:gd name="T42" fmla="*/ 7 w 59"/>
                  <a:gd name="T43" fmla="*/ 56 h 94"/>
                  <a:gd name="T44" fmla="*/ 12 w 59"/>
                  <a:gd name="T45" fmla="*/ 56 h 94"/>
                  <a:gd name="T46" fmla="*/ 14 w 59"/>
                  <a:gd name="T47" fmla="*/ 56 h 94"/>
                  <a:gd name="T48" fmla="*/ 24 w 59"/>
                  <a:gd name="T49" fmla="*/ 61 h 94"/>
                  <a:gd name="T50" fmla="*/ 24 w 59"/>
                  <a:gd name="T51" fmla="*/ 64 h 94"/>
                  <a:gd name="T52" fmla="*/ 26 w 59"/>
                  <a:gd name="T53" fmla="*/ 66 h 94"/>
                  <a:gd name="T54" fmla="*/ 24 w 59"/>
                  <a:gd name="T55" fmla="*/ 68 h 94"/>
                  <a:gd name="T56" fmla="*/ 10 w 59"/>
                  <a:gd name="T57" fmla="*/ 68 h 94"/>
                  <a:gd name="T58" fmla="*/ 10 w 59"/>
                  <a:gd name="T59" fmla="*/ 71 h 94"/>
                  <a:gd name="T60" fmla="*/ 21 w 59"/>
                  <a:gd name="T61" fmla="*/ 85 h 94"/>
                  <a:gd name="T62" fmla="*/ 19 w 59"/>
                  <a:gd name="T63" fmla="*/ 89 h 94"/>
                  <a:gd name="T64" fmla="*/ 19 w 59"/>
                  <a:gd name="T65" fmla="*/ 92 h 94"/>
                  <a:gd name="T66" fmla="*/ 24 w 59"/>
                  <a:gd name="T67" fmla="*/ 94 h 94"/>
                  <a:gd name="T68" fmla="*/ 28 w 59"/>
                  <a:gd name="T69" fmla="*/ 89 h 94"/>
                  <a:gd name="T70" fmla="*/ 28 w 59"/>
                  <a:gd name="T71" fmla="*/ 89 h 94"/>
                  <a:gd name="T72" fmla="*/ 26 w 59"/>
                  <a:gd name="T73" fmla="*/ 87 h 94"/>
                  <a:gd name="T74" fmla="*/ 26 w 59"/>
                  <a:gd name="T75" fmla="*/ 87 h 94"/>
                  <a:gd name="T76" fmla="*/ 31 w 59"/>
                  <a:gd name="T77" fmla="*/ 82 h 94"/>
                  <a:gd name="T78" fmla="*/ 36 w 59"/>
                  <a:gd name="T79" fmla="*/ 87 h 94"/>
                  <a:gd name="T80" fmla="*/ 38 w 59"/>
                  <a:gd name="T81" fmla="*/ 87 h 94"/>
                  <a:gd name="T82" fmla="*/ 50 w 59"/>
                  <a:gd name="T83" fmla="*/ 80 h 94"/>
                  <a:gd name="T84" fmla="*/ 54 w 59"/>
                  <a:gd name="T85" fmla="*/ 82 h 94"/>
                  <a:gd name="T86" fmla="*/ 54 w 59"/>
                  <a:gd name="T87" fmla="*/ 82 h 94"/>
                  <a:gd name="T88" fmla="*/ 57 w 59"/>
                  <a:gd name="T89" fmla="*/ 82 h 94"/>
                  <a:gd name="T90" fmla="*/ 59 w 59"/>
                  <a:gd name="T91" fmla="*/ 71 h 94"/>
                  <a:gd name="T92" fmla="*/ 57 w 59"/>
                  <a:gd name="T93" fmla="*/ 68 h 94"/>
                  <a:gd name="T94" fmla="*/ 54 w 59"/>
                  <a:gd name="T95" fmla="*/ 66 h 94"/>
                  <a:gd name="T96" fmla="*/ 54 w 59"/>
                  <a:gd name="T97" fmla="*/ 68 h 94"/>
                  <a:gd name="T98" fmla="*/ 54 w 59"/>
                  <a:gd name="T99" fmla="*/ 52 h 94"/>
                  <a:gd name="T100" fmla="*/ 59 w 59"/>
                  <a:gd name="T101" fmla="*/ 49 h 94"/>
                  <a:gd name="T102" fmla="*/ 59 w 59"/>
                  <a:gd name="T103" fmla="*/ 47 h 94"/>
                  <a:gd name="T104" fmla="*/ 54 w 59"/>
                  <a:gd name="T105" fmla="*/ 35 h 94"/>
                  <a:gd name="T106" fmla="*/ 45 w 59"/>
                  <a:gd name="T107" fmla="*/ 30 h 94"/>
                  <a:gd name="T108" fmla="*/ 40 w 59"/>
                  <a:gd name="T109" fmla="*/ 33 h 94"/>
                  <a:gd name="T110" fmla="*/ 38 w 59"/>
                  <a:gd name="T111" fmla="*/ 33 h 94"/>
                  <a:gd name="T112" fmla="*/ 38 w 59"/>
                  <a:gd name="T113" fmla="*/ 21 h 94"/>
                  <a:gd name="T114" fmla="*/ 38 w 59"/>
                  <a:gd name="T115" fmla="*/ 19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9" h="94">
                    <a:moveTo>
                      <a:pt x="38" y="19"/>
                    </a:moveTo>
                    <a:lnTo>
                      <a:pt x="36" y="19"/>
                    </a:lnTo>
                    <a:lnTo>
                      <a:pt x="31" y="14"/>
                    </a:lnTo>
                    <a:lnTo>
                      <a:pt x="28" y="14"/>
                    </a:lnTo>
                    <a:lnTo>
                      <a:pt x="14" y="2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19"/>
                    </a:lnTo>
                    <a:lnTo>
                      <a:pt x="2" y="21"/>
                    </a:lnTo>
                    <a:lnTo>
                      <a:pt x="5" y="23"/>
                    </a:lnTo>
                    <a:lnTo>
                      <a:pt x="2" y="26"/>
                    </a:lnTo>
                    <a:lnTo>
                      <a:pt x="0" y="30"/>
                    </a:lnTo>
                    <a:lnTo>
                      <a:pt x="2" y="38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9"/>
                    </a:lnTo>
                    <a:lnTo>
                      <a:pt x="10" y="49"/>
                    </a:lnTo>
                    <a:lnTo>
                      <a:pt x="10" y="52"/>
                    </a:lnTo>
                    <a:lnTo>
                      <a:pt x="7" y="54"/>
                    </a:lnTo>
                    <a:lnTo>
                      <a:pt x="7" y="56"/>
                    </a:lnTo>
                    <a:lnTo>
                      <a:pt x="12" y="56"/>
                    </a:lnTo>
                    <a:lnTo>
                      <a:pt x="14" y="56"/>
                    </a:lnTo>
                    <a:lnTo>
                      <a:pt x="24" y="61"/>
                    </a:lnTo>
                    <a:lnTo>
                      <a:pt x="24" y="64"/>
                    </a:lnTo>
                    <a:lnTo>
                      <a:pt x="26" y="66"/>
                    </a:lnTo>
                    <a:lnTo>
                      <a:pt x="24" y="68"/>
                    </a:lnTo>
                    <a:lnTo>
                      <a:pt x="10" y="68"/>
                    </a:lnTo>
                    <a:lnTo>
                      <a:pt x="10" y="71"/>
                    </a:lnTo>
                    <a:lnTo>
                      <a:pt x="21" y="85"/>
                    </a:lnTo>
                    <a:lnTo>
                      <a:pt x="19" y="89"/>
                    </a:lnTo>
                    <a:lnTo>
                      <a:pt x="19" y="92"/>
                    </a:lnTo>
                    <a:lnTo>
                      <a:pt x="24" y="94"/>
                    </a:lnTo>
                    <a:lnTo>
                      <a:pt x="28" y="89"/>
                    </a:lnTo>
                    <a:lnTo>
                      <a:pt x="28" y="89"/>
                    </a:lnTo>
                    <a:lnTo>
                      <a:pt x="26" y="87"/>
                    </a:lnTo>
                    <a:lnTo>
                      <a:pt x="26" y="87"/>
                    </a:lnTo>
                    <a:lnTo>
                      <a:pt x="31" y="82"/>
                    </a:lnTo>
                    <a:lnTo>
                      <a:pt x="36" y="87"/>
                    </a:lnTo>
                    <a:lnTo>
                      <a:pt x="38" y="87"/>
                    </a:lnTo>
                    <a:lnTo>
                      <a:pt x="50" y="80"/>
                    </a:lnTo>
                    <a:lnTo>
                      <a:pt x="54" y="82"/>
                    </a:lnTo>
                    <a:lnTo>
                      <a:pt x="54" y="82"/>
                    </a:lnTo>
                    <a:lnTo>
                      <a:pt x="57" y="82"/>
                    </a:lnTo>
                    <a:lnTo>
                      <a:pt x="59" y="71"/>
                    </a:lnTo>
                    <a:lnTo>
                      <a:pt x="57" y="68"/>
                    </a:lnTo>
                    <a:lnTo>
                      <a:pt x="54" y="66"/>
                    </a:lnTo>
                    <a:lnTo>
                      <a:pt x="54" y="68"/>
                    </a:lnTo>
                    <a:lnTo>
                      <a:pt x="54" y="52"/>
                    </a:lnTo>
                    <a:lnTo>
                      <a:pt x="59" y="49"/>
                    </a:lnTo>
                    <a:lnTo>
                      <a:pt x="59" y="47"/>
                    </a:lnTo>
                    <a:lnTo>
                      <a:pt x="54" y="35"/>
                    </a:lnTo>
                    <a:lnTo>
                      <a:pt x="45" y="30"/>
                    </a:lnTo>
                    <a:lnTo>
                      <a:pt x="40" y="33"/>
                    </a:lnTo>
                    <a:lnTo>
                      <a:pt x="38" y="33"/>
                    </a:lnTo>
                    <a:lnTo>
                      <a:pt x="38" y="21"/>
                    </a:lnTo>
                    <a:lnTo>
                      <a:pt x="38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9" name="Freeform 34"/>
              <p:cNvSpPr>
                <a:spLocks/>
              </p:cNvSpPr>
              <p:nvPr/>
            </p:nvSpPr>
            <p:spPr bwMode="auto">
              <a:xfrm>
                <a:off x="1144" y="367"/>
                <a:ext cx="19" cy="14"/>
              </a:xfrm>
              <a:custGeom>
                <a:avLst/>
                <a:gdLst>
                  <a:gd name="T0" fmla="*/ 12 w 19"/>
                  <a:gd name="T1" fmla="*/ 2 h 14"/>
                  <a:gd name="T2" fmla="*/ 10 w 19"/>
                  <a:gd name="T3" fmla="*/ 2 h 14"/>
                  <a:gd name="T4" fmla="*/ 5 w 19"/>
                  <a:gd name="T5" fmla="*/ 9 h 14"/>
                  <a:gd name="T6" fmla="*/ 0 w 19"/>
                  <a:gd name="T7" fmla="*/ 12 h 14"/>
                  <a:gd name="T8" fmla="*/ 0 w 19"/>
                  <a:gd name="T9" fmla="*/ 14 h 14"/>
                  <a:gd name="T10" fmla="*/ 8 w 19"/>
                  <a:gd name="T11" fmla="*/ 14 h 14"/>
                  <a:gd name="T12" fmla="*/ 15 w 19"/>
                  <a:gd name="T13" fmla="*/ 9 h 14"/>
                  <a:gd name="T14" fmla="*/ 19 w 19"/>
                  <a:gd name="T15" fmla="*/ 5 h 14"/>
                  <a:gd name="T16" fmla="*/ 17 w 19"/>
                  <a:gd name="T17" fmla="*/ 0 h 14"/>
                  <a:gd name="T18" fmla="*/ 12 w 19"/>
                  <a:gd name="T19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4">
                    <a:moveTo>
                      <a:pt x="12" y="2"/>
                    </a:moveTo>
                    <a:lnTo>
                      <a:pt x="10" y="2"/>
                    </a:lnTo>
                    <a:lnTo>
                      <a:pt x="5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8" y="14"/>
                    </a:lnTo>
                    <a:lnTo>
                      <a:pt x="15" y="9"/>
                    </a:lnTo>
                    <a:lnTo>
                      <a:pt x="19" y="5"/>
                    </a:lnTo>
                    <a:lnTo>
                      <a:pt x="17" y="0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0" name="Freeform 35"/>
              <p:cNvSpPr>
                <a:spLocks/>
              </p:cNvSpPr>
              <p:nvPr/>
            </p:nvSpPr>
            <p:spPr bwMode="auto">
              <a:xfrm>
                <a:off x="1180" y="100"/>
                <a:ext cx="21" cy="35"/>
              </a:xfrm>
              <a:custGeom>
                <a:avLst/>
                <a:gdLst>
                  <a:gd name="T0" fmla="*/ 2 w 21"/>
                  <a:gd name="T1" fmla="*/ 0 h 35"/>
                  <a:gd name="T2" fmla="*/ 0 w 21"/>
                  <a:gd name="T3" fmla="*/ 14 h 35"/>
                  <a:gd name="T4" fmla="*/ 9 w 21"/>
                  <a:gd name="T5" fmla="*/ 14 h 35"/>
                  <a:gd name="T6" fmla="*/ 12 w 21"/>
                  <a:gd name="T7" fmla="*/ 16 h 35"/>
                  <a:gd name="T8" fmla="*/ 12 w 21"/>
                  <a:gd name="T9" fmla="*/ 21 h 35"/>
                  <a:gd name="T10" fmla="*/ 12 w 21"/>
                  <a:gd name="T11" fmla="*/ 23 h 35"/>
                  <a:gd name="T12" fmla="*/ 16 w 21"/>
                  <a:gd name="T13" fmla="*/ 33 h 35"/>
                  <a:gd name="T14" fmla="*/ 19 w 21"/>
                  <a:gd name="T15" fmla="*/ 35 h 35"/>
                  <a:gd name="T16" fmla="*/ 21 w 21"/>
                  <a:gd name="T17" fmla="*/ 7 h 35"/>
                  <a:gd name="T18" fmla="*/ 21 w 21"/>
                  <a:gd name="T19" fmla="*/ 0 h 35"/>
                  <a:gd name="T20" fmla="*/ 2 w 21"/>
                  <a:gd name="T2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35">
                    <a:moveTo>
                      <a:pt x="2" y="0"/>
                    </a:moveTo>
                    <a:lnTo>
                      <a:pt x="0" y="14"/>
                    </a:lnTo>
                    <a:lnTo>
                      <a:pt x="9" y="14"/>
                    </a:lnTo>
                    <a:lnTo>
                      <a:pt x="12" y="16"/>
                    </a:lnTo>
                    <a:lnTo>
                      <a:pt x="12" y="21"/>
                    </a:lnTo>
                    <a:lnTo>
                      <a:pt x="12" y="23"/>
                    </a:lnTo>
                    <a:lnTo>
                      <a:pt x="16" y="33"/>
                    </a:lnTo>
                    <a:lnTo>
                      <a:pt x="19" y="35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1" name="Freeform 36"/>
              <p:cNvSpPr>
                <a:spLocks/>
              </p:cNvSpPr>
              <p:nvPr/>
            </p:nvSpPr>
            <p:spPr bwMode="auto">
              <a:xfrm>
                <a:off x="1116" y="421"/>
                <a:ext cx="21" cy="17"/>
              </a:xfrm>
              <a:custGeom>
                <a:avLst/>
                <a:gdLst>
                  <a:gd name="T0" fmla="*/ 5 w 21"/>
                  <a:gd name="T1" fmla="*/ 17 h 17"/>
                  <a:gd name="T2" fmla="*/ 10 w 21"/>
                  <a:gd name="T3" fmla="*/ 14 h 17"/>
                  <a:gd name="T4" fmla="*/ 14 w 21"/>
                  <a:gd name="T5" fmla="*/ 14 h 17"/>
                  <a:gd name="T6" fmla="*/ 14 w 21"/>
                  <a:gd name="T7" fmla="*/ 10 h 17"/>
                  <a:gd name="T8" fmla="*/ 21 w 21"/>
                  <a:gd name="T9" fmla="*/ 3 h 17"/>
                  <a:gd name="T10" fmla="*/ 19 w 21"/>
                  <a:gd name="T11" fmla="*/ 0 h 17"/>
                  <a:gd name="T12" fmla="*/ 7 w 21"/>
                  <a:gd name="T13" fmla="*/ 3 h 17"/>
                  <a:gd name="T14" fmla="*/ 7 w 21"/>
                  <a:gd name="T15" fmla="*/ 5 h 17"/>
                  <a:gd name="T16" fmla="*/ 5 w 21"/>
                  <a:gd name="T17" fmla="*/ 7 h 17"/>
                  <a:gd name="T18" fmla="*/ 0 w 21"/>
                  <a:gd name="T19" fmla="*/ 12 h 17"/>
                  <a:gd name="T20" fmla="*/ 0 w 21"/>
                  <a:gd name="T21" fmla="*/ 14 h 17"/>
                  <a:gd name="T22" fmla="*/ 2 w 21"/>
                  <a:gd name="T23" fmla="*/ 17 h 17"/>
                  <a:gd name="T24" fmla="*/ 5 w 21"/>
                  <a:gd name="T2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17">
                    <a:moveTo>
                      <a:pt x="5" y="17"/>
                    </a:moveTo>
                    <a:lnTo>
                      <a:pt x="10" y="14"/>
                    </a:lnTo>
                    <a:lnTo>
                      <a:pt x="14" y="14"/>
                    </a:lnTo>
                    <a:lnTo>
                      <a:pt x="14" y="10"/>
                    </a:lnTo>
                    <a:lnTo>
                      <a:pt x="21" y="3"/>
                    </a:lnTo>
                    <a:lnTo>
                      <a:pt x="19" y="0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5" y="7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7"/>
                    </a:lnTo>
                    <a:lnTo>
                      <a:pt x="5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2" name="Freeform 37"/>
              <p:cNvSpPr>
                <a:spLocks/>
              </p:cNvSpPr>
              <p:nvPr/>
            </p:nvSpPr>
            <p:spPr bwMode="auto">
              <a:xfrm>
                <a:off x="4359" y="74"/>
                <a:ext cx="123" cy="137"/>
              </a:xfrm>
              <a:custGeom>
                <a:avLst/>
                <a:gdLst>
                  <a:gd name="T0" fmla="*/ 18 w 52"/>
                  <a:gd name="T1" fmla="*/ 0 h 58"/>
                  <a:gd name="T2" fmla="*/ 14 w 52"/>
                  <a:gd name="T3" fmla="*/ 3 h 58"/>
                  <a:gd name="T4" fmla="*/ 11 w 52"/>
                  <a:gd name="T5" fmla="*/ 10 h 58"/>
                  <a:gd name="T6" fmla="*/ 11 w 52"/>
                  <a:gd name="T7" fmla="*/ 13 h 58"/>
                  <a:gd name="T8" fmla="*/ 10 w 52"/>
                  <a:gd name="T9" fmla="*/ 17 h 58"/>
                  <a:gd name="T10" fmla="*/ 11 w 52"/>
                  <a:gd name="T11" fmla="*/ 19 h 58"/>
                  <a:gd name="T12" fmla="*/ 7 w 52"/>
                  <a:gd name="T13" fmla="*/ 21 h 58"/>
                  <a:gd name="T14" fmla="*/ 2 w 52"/>
                  <a:gd name="T15" fmla="*/ 29 h 58"/>
                  <a:gd name="T16" fmla="*/ 2 w 52"/>
                  <a:gd name="T17" fmla="*/ 30 h 58"/>
                  <a:gd name="T18" fmla="*/ 3 w 52"/>
                  <a:gd name="T19" fmla="*/ 32 h 58"/>
                  <a:gd name="T20" fmla="*/ 4 w 52"/>
                  <a:gd name="T21" fmla="*/ 29 h 58"/>
                  <a:gd name="T22" fmla="*/ 6 w 52"/>
                  <a:gd name="T23" fmla="*/ 30 h 58"/>
                  <a:gd name="T24" fmla="*/ 7 w 52"/>
                  <a:gd name="T25" fmla="*/ 32 h 58"/>
                  <a:gd name="T26" fmla="*/ 9 w 52"/>
                  <a:gd name="T27" fmla="*/ 31 h 58"/>
                  <a:gd name="T28" fmla="*/ 11 w 52"/>
                  <a:gd name="T29" fmla="*/ 42 h 58"/>
                  <a:gd name="T30" fmla="*/ 13 w 52"/>
                  <a:gd name="T31" fmla="*/ 46 h 58"/>
                  <a:gd name="T32" fmla="*/ 15 w 52"/>
                  <a:gd name="T33" fmla="*/ 49 h 58"/>
                  <a:gd name="T34" fmla="*/ 21 w 52"/>
                  <a:gd name="T35" fmla="*/ 49 h 58"/>
                  <a:gd name="T36" fmla="*/ 22 w 52"/>
                  <a:gd name="T37" fmla="*/ 49 h 58"/>
                  <a:gd name="T38" fmla="*/ 24 w 52"/>
                  <a:gd name="T39" fmla="*/ 51 h 58"/>
                  <a:gd name="T40" fmla="*/ 30 w 52"/>
                  <a:gd name="T41" fmla="*/ 54 h 58"/>
                  <a:gd name="T42" fmla="*/ 33 w 52"/>
                  <a:gd name="T43" fmla="*/ 56 h 58"/>
                  <a:gd name="T44" fmla="*/ 42 w 52"/>
                  <a:gd name="T45" fmla="*/ 58 h 58"/>
                  <a:gd name="T46" fmla="*/ 45 w 52"/>
                  <a:gd name="T47" fmla="*/ 57 h 58"/>
                  <a:gd name="T48" fmla="*/ 47 w 52"/>
                  <a:gd name="T49" fmla="*/ 55 h 58"/>
                  <a:gd name="T50" fmla="*/ 48 w 52"/>
                  <a:gd name="T51" fmla="*/ 52 h 58"/>
                  <a:gd name="T52" fmla="*/ 48 w 52"/>
                  <a:gd name="T53" fmla="*/ 48 h 58"/>
                  <a:gd name="T54" fmla="*/ 47 w 52"/>
                  <a:gd name="T55" fmla="*/ 44 h 58"/>
                  <a:gd name="T56" fmla="*/ 43 w 52"/>
                  <a:gd name="T57" fmla="*/ 40 h 58"/>
                  <a:gd name="T58" fmla="*/ 47 w 52"/>
                  <a:gd name="T59" fmla="*/ 40 h 58"/>
                  <a:gd name="T60" fmla="*/ 48 w 52"/>
                  <a:gd name="T61" fmla="*/ 31 h 58"/>
                  <a:gd name="T62" fmla="*/ 50 w 52"/>
                  <a:gd name="T63" fmla="*/ 25 h 58"/>
                  <a:gd name="T64" fmla="*/ 51 w 52"/>
                  <a:gd name="T65" fmla="*/ 24 h 58"/>
                  <a:gd name="T66" fmla="*/ 49 w 52"/>
                  <a:gd name="T67" fmla="*/ 22 h 58"/>
                  <a:gd name="T68" fmla="*/ 49 w 52"/>
                  <a:gd name="T69" fmla="*/ 19 h 58"/>
                  <a:gd name="T70" fmla="*/ 47 w 52"/>
                  <a:gd name="T71" fmla="*/ 13 h 58"/>
                  <a:gd name="T72" fmla="*/ 46 w 52"/>
                  <a:gd name="T73" fmla="*/ 11 h 58"/>
                  <a:gd name="T74" fmla="*/ 43 w 52"/>
                  <a:gd name="T75" fmla="*/ 11 h 58"/>
                  <a:gd name="T76" fmla="*/ 39 w 52"/>
                  <a:gd name="T77" fmla="*/ 11 h 58"/>
                  <a:gd name="T78" fmla="*/ 39 w 52"/>
                  <a:gd name="T79" fmla="*/ 15 h 58"/>
                  <a:gd name="T80" fmla="*/ 34 w 52"/>
                  <a:gd name="T81" fmla="*/ 20 h 58"/>
                  <a:gd name="T82" fmla="*/ 30 w 52"/>
                  <a:gd name="T83" fmla="*/ 23 h 58"/>
                  <a:gd name="T84" fmla="*/ 33 w 52"/>
                  <a:gd name="T85" fmla="*/ 19 h 58"/>
                  <a:gd name="T86" fmla="*/ 34 w 52"/>
                  <a:gd name="T87" fmla="*/ 16 h 58"/>
                  <a:gd name="T88" fmla="*/ 37 w 52"/>
                  <a:gd name="T89" fmla="*/ 11 h 58"/>
                  <a:gd name="T90" fmla="*/ 36 w 52"/>
                  <a:gd name="T91" fmla="*/ 11 h 58"/>
                  <a:gd name="T92" fmla="*/ 37 w 52"/>
                  <a:gd name="T93" fmla="*/ 7 h 58"/>
                  <a:gd name="T94" fmla="*/ 34 w 52"/>
                  <a:gd name="T95" fmla="*/ 6 h 58"/>
                  <a:gd name="T96" fmla="*/ 32 w 52"/>
                  <a:gd name="T97" fmla="*/ 3 h 58"/>
                  <a:gd name="T98" fmla="*/ 24 w 52"/>
                  <a:gd name="T99" fmla="*/ 0 h 58"/>
                  <a:gd name="T100" fmla="*/ 22 w 52"/>
                  <a:gd name="T101" fmla="*/ 0 h 58"/>
                  <a:gd name="T102" fmla="*/ 18 w 52"/>
                  <a:gd name="T10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2" h="58">
                    <a:moveTo>
                      <a:pt x="18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7" y="0"/>
                      <a:pt x="16" y="1"/>
                    </a:cubicBezTo>
                    <a:cubicBezTo>
                      <a:pt x="15" y="3"/>
                      <a:pt x="14" y="2"/>
                      <a:pt x="14" y="3"/>
                    </a:cubicBezTo>
                    <a:cubicBezTo>
                      <a:pt x="14" y="4"/>
                      <a:pt x="14" y="3"/>
                      <a:pt x="13" y="5"/>
                    </a:cubicBezTo>
                    <a:cubicBezTo>
                      <a:pt x="12" y="6"/>
                      <a:pt x="11" y="10"/>
                      <a:pt x="11" y="10"/>
                    </a:cubicBezTo>
                    <a:cubicBezTo>
                      <a:pt x="11" y="10"/>
                      <a:pt x="11" y="11"/>
                      <a:pt x="12" y="1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42" y="58"/>
                      <a:pt x="42" y="58"/>
                      <a:pt x="42" y="58"/>
                    </a:cubicBezTo>
                    <a:cubicBezTo>
                      <a:pt x="43" y="57"/>
                      <a:pt x="43" y="57"/>
                      <a:pt x="43" y="57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5" y="56"/>
                      <a:pt x="45" y="56"/>
                      <a:pt x="45" y="56"/>
                    </a:cubicBezTo>
                    <a:cubicBezTo>
                      <a:pt x="47" y="55"/>
                      <a:pt x="47" y="55"/>
                      <a:pt x="47" y="55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8" y="51"/>
                      <a:pt x="48" y="51"/>
                      <a:pt x="48" y="51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6" y="44"/>
                      <a:pt x="46" y="44"/>
                      <a:pt x="46" y="44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50" y="25"/>
                      <a:pt x="50" y="25"/>
                      <a:pt x="50" y="25"/>
                    </a:cubicBezTo>
                    <a:cubicBezTo>
                      <a:pt x="52" y="24"/>
                      <a:pt x="52" y="24"/>
                      <a:pt x="52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49" y="24"/>
                      <a:pt x="49" y="24"/>
                      <a:pt x="49" y="24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18"/>
                      <a:pt x="50" y="18"/>
                      <a:pt x="50" y="18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9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6" y="7"/>
                      <a:pt x="35" y="7"/>
                      <a:pt x="34" y="6"/>
                    </a:cubicBezTo>
                    <a:cubicBezTo>
                      <a:pt x="33" y="5"/>
                      <a:pt x="33" y="4"/>
                      <a:pt x="33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5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9" y="0"/>
                      <a:pt x="19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3" name="Freeform 38"/>
              <p:cNvSpPr>
                <a:spLocks/>
              </p:cNvSpPr>
              <p:nvPr/>
            </p:nvSpPr>
            <p:spPr bwMode="auto">
              <a:xfrm>
                <a:off x="1107" y="414"/>
                <a:ext cx="26" cy="14"/>
              </a:xfrm>
              <a:custGeom>
                <a:avLst/>
                <a:gdLst>
                  <a:gd name="T0" fmla="*/ 26 w 26"/>
                  <a:gd name="T1" fmla="*/ 5 h 14"/>
                  <a:gd name="T2" fmla="*/ 26 w 26"/>
                  <a:gd name="T3" fmla="*/ 2 h 14"/>
                  <a:gd name="T4" fmla="*/ 21 w 26"/>
                  <a:gd name="T5" fmla="*/ 0 h 14"/>
                  <a:gd name="T6" fmla="*/ 16 w 26"/>
                  <a:gd name="T7" fmla="*/ 2 h 14"/>
                  <a:gd name="T8" fmla="*/ 2 w 26"/>
                  <a:gd name="T9" fmla="*/ 10 h 14"/>
                  <a:gd name="T10" fmla="*/ 0 w 26"/>
                  <a:gd name="T11" fmla="*/ 14 h 14"/>
                  <a:gd name="T12" fmla="*/ 23 w 26"/>
                  <a:gd name="T13" fmla="*/ 7 h 14"/>
                  <a:gd name="T14" fmla="*/ 26 w 26"/>
                  <a:gd name="T15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4">
                    <a:moveTo>
                      <a:pt x="26" y="5"/>
                    </a:moveTo>
                    <a:lnTo>
                      <a:pt x="26" y="2"/>
                    </a:lnTo>
                    <a:lnTo>
                      <a:pt x="21" y="0"/>
                    </a:lnTo>
                    <a:lnTo>
                      <a:pt x="16" y="2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23" y="7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4" name="Freeform 39"/>
              <p:cNvSpPr>
                <a:spLocks/>
              </p:cNvSpPr>
              <p:nvPr/>
            </p:nvSpPr>
            <p:spPr bwMode="auto">
              <a:xfrm>
                <a:off x="5066" y="431"/>
                <a:ext cx="9" cy="33"/>
              </a:xfrm>
              <a:custGeom>
                <a:avLst/>
                <a:gdLst>
                  <a:gd name="T0" fmla="*/ 0 w 9"/>
                  <a:gd name="T1" fmla="*/ 28 h 33"/>
                  <a:gd name="T2" fmla="*/ 0 w 9"/>
                  <a:gd name="T3" fmla="*/ 33 h 33"/>
                  <a:gd name="T4" fmla="*/ 4 w 9"/>
                  <a:gd name="T5" fmla="*/ 33 h 33"/>
                  <a:gd name="T6" fmla="*/ 7 w 9"/>
                  <a:gd name="T7" fmla="*/ 30 h 33"/>
                  <a:gd name="T8" fmla="*/ 4 w 9"/>
                  <a:gd name="T9" fmla="*/ 26 h 33"/>
                  <a:gd name="T10" fmla="*/ 7 w 9"/>
                  <a:gd name="T11" fmla="*/ 23 h 33"/>
                  <a:gd name="T12" fmla="*/ 7 w 9"/>
                  <a:gd name="T13" fmla="*/ 21 h 33"/>
                  <a:gd name="T14" fmla="*/ 9 w 9"/>
                  <a:gd name="T15" fmla="*/ 16 h 33"/>
                  <a:gd name="T16" fmla="*/ 7 w 9"/>
                  <a:gd name="T17" fmla="*/ 16 h 33"/>
                  <a:gd name="T18" fmla="*/ 4 w 9"/>
                  <a:gd name="T19" fmla="*/ 11 h 33"/>
                  <a:gd name="T20" fmla="*/ 4 w 9"/>
                  <a:gd name="T21" fmla="*/ 7 h 33"/>
                  <a:gd name="T22" fmla="*/ 2 w 9"/>
                  <a:gd name="T23" fmla="*/ 4 h 33"/>
                  <a:gd name="T24" fmla="*/ 2 w 9"/>
                  <a:gd name="T25" fmla="*/ 0 h 33"/>
                  <a:gd name="T26" fmla="*/ 0 w 9"/>
                  <a:gd name="T27" fmla="*/ 23 h 33"/>
                  <a:gd name="T28" fmla="*/ 0 w 9"/>
                  <a:gd name="T29" fmla="*/ 26 h 33"/>
                  <a:gd name="T30" fmla="*/ 0 w 9"/>
                  <a:gd name="T31" fmla="*/ 2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33">
                    <a:moveTo>
                      <a:pt x="0" y="28"/>
                    </a:moveTo>
                    <a:lnTo>
                      <a:pt x="0" y="33"/>
                    </a:lnTo>
                    <a:lnTo>
                      <a:pt x="4" y="33"/>
                    </a:lnTo>
                    <a:lnTo>
                      <a:pt x="7" y="30"/>
                    </a:lnTo>
                    <a:lnTo>
                      <a:pt x="4" y="26"/>
                    </a:lnTo>
                    <a:lnTo>
                      <a:pt x="7" y="23"/>
                    </a:lnTo>
                    <a:lnTo>
                      <a:pt x="7" y="21"/>
                    </a:lnTo>
                    <a:lnTo>
                      <a:pt x="9" y="16"/>
                    </a:lnTo>
                    <a:lnTo>
                      <a:pt x="7" y="16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5" name="Freeform 40"/>
              <p:cNvSpPr>
                <a:spLocks/>
              </p:cNvSpPr>
              <p:nvPr/>
            </p:nvSpPr>
            <p:spPr bwMode="auto">
              <a:xfrm>
                <a:off x="4468" y="152"/>
                <a:ext cx="101" cy="127"/>
              </a:xfrm>
              <a:custGeom>
                <a:avLst/>
                <a:gdLst>
                  <a:gd name="T0" fmla="*/ 14 w 101"/>
                  <a:gd name="T1" fmla="*/ 68 h 127"/>
                  <a:gd name="T2" fmla="*/ 12 w 101"/>
                  <a:gd name="T3" fmla="*/ 83 h 127"/>
                  <a:gd name="T4" fmla="*/ 9 w 101"/>
                  <a:gd name="T5" fmla="*/ 87 h 127"/>
                  <a:gd name="T6" fmla="*/ 9 w 101"/>
                  <a:gd name="T7" fmla="*/ 92 h 127"/>
                  <a:gd name="T8" fmla="*/ 0 w 101"/>
                  <a:gd name="T9" fmla="*/ 118 h 127"/>
                  <a:gd name="T10" fmla="*/ 2 w 101"/>
                  <a:gd name="T11" fmla="*/ 120 h 127"/>
                  <a:gd name="T12" fmla="*/ 0 w 101"/>
                  <a:gd name="T13" fmla="*/ 125 h 127"/>
                  <a:gd name="T14" fmla="*/ 12 w 101"/>
                  <a:gd name="T15" fmla="*/ 123 h 127"/>
                  <a:gd name="T16" fmla="*/ 24 w 101"/>
                  <a:gd name="T17" fmla="*/ 116 h 127"/>
                  <a:gd name="T18" fmla="*/ 26 w 101"/>
                  <a:gd name="T19" fmla="*/ 111 h 127"/>
                  <a:gd name="T20" fmla="*/ 40 w 101"/>
                  <a:gd name="T21" fmla="*/ 106 h 127"/>
                  <a:gd name="T22" fmla="*/ 45 w 101"/>
                  <a:gd name="T23" fmla="*/ 106 h 127"/>
                  <a:gd name="T24" fmla="*/ 57 w 101"/>
                  <a:gd name="T25" fmla="*/ 109 h 127"/>
                  <a:gd name="T26" fmla="*/ 59 w 101"/>
                  <a:gd name="T27" fmla="*/ 104 h 127"/>
                  <a:gd name="T28" fmla="*/ 64 w 101"/>
                  <a:gd name="T29" fmla="*/ 106 h 127"/>
                  <a:gd name="T30" fmla="*/ 73 w 101"/>
                  <a:gd name="T31" fmla="*/ 104 h 127"/>
                  <a:gd name="T32" fmla="*/ 90 w 101"/>
                  <a:gd name="T33" fmla="*/ 97 h 127"/>
                  <a:gd name="T34" fmla="*/ 94 w 101"/>
                  <a:gd name="T35" fmla="*/ 94 h 127"/>
                  <a:gd name="T36" fmla="*/ 99 w 101"/>
                  <a:gd name="T37" fmla="*/ 59 h 127"/>
                  <a:gd name="T38" fmla="*/ 87 w 101"/>
                  <a:gd name="T39" fmla="*/ 49 h 127"/>
                  <a:gd name="T40" fmla="*/ 80 w 101"/>
                  <a:gd name="T41" fmla="*/ 35 h 127"/>
                  <a:gd name="T42" fmla="*/ 80 w 101"/>
                  <a:gd name="T43" fmla="*/ 40 h 127"/>
                  <a:gd name="T44" fmla="*/ 78 w 101"/>
                  <a:gd name="T45" fmla="*/ 28 h 127"/>
                  <a:gd name="T46" fmla="*/ 73 w 101"/>
                  <a:gd name="T47" fmla="*/ 21 h 127"/>
                  <a:gd name="T48" fmla="*/ 71 w 101"/>
                  <a:gd name="T49" fmla="*/ 31 h 127"/>
                  <a:gd name="T50" fmla="*/ 68 w 101"/>
                  <a:gd name="T51" fmla="*/ 23 h 127"/>
                  <a:gd name="T52" fmla="*/ 64 w 101"/>
                  <a:gd name="T53" fmla="*/ 21 h 127"/>
                  <a:gd name="T54" fmla="*/ 57 w 101"/>
                  <a:gd name="T55" fmla="*/ 38 h 127"/>
                  <a:gd name="T56" fmla="*/ 59 w 101"/>
                  <a:gd name="T57" fmla="*/ 28 h 127"/>
                  <a:gd name="T58" fmla="*/ 61 w 101"/>
                  <a:gd name="T59" fmla="*/ 14 h 127"/>
                  <a:gd name="T60" fmla="*/ 59 w 101"/>
                  <a:gd name="T61" fmla="*/ 7 h 127"/>
                  <a:gd name="T62" fmla="*/ 57 w 101"/>
                  <a:gd name="T63" fmla="*/ 12 h 127"/>
                  <a:gd name="T64" fmla="*/ 50 w 101"/>
                  <a:gd name="T65" fmla="*/ 0 h 127"/>
                  <a:gd name="T66" fmla="*/ 45 w 101"/>
                  <a:gd name="T67" fmla="*/ 19 h 127"/>
                  <a:gd name="T68" fmla="*/ 38 w 101"/>
                  <a:gd name="T69" fmla="*/ 7 h 127"/>
                  <a:gd name="T70" fmla="*/ 38 w 101"/>
                  <a:gd name="T71" fmla="*/ 14 h 127"/>
                  <a:gd name="T72" fmla="*/ 31 w 101"/>
                  <a:gd name="T73" fmla="*/ 23 h 127"/>
                  <a:gd name="T74" fmla="*/ 33 w 101"/>
                  <a:gd name="T75" fmla="*/ 28 h 127"/>
                  <a:gd name="T76" fmla="*/ 26 w 101"/>
                  <a:gd name="T77" fmla="*/ 31 h 127"/>
                  <a:gd name="T78" fmla="*/ 28 w 101"/>
                  <a:gd name="T79" fmla="*/ 35 h 127"/>
                  <a:gd name="T80" fmla="*/ 24 w 101"/>
                  <a:gd name="T81" fmla="*/ 40 h 127"/>
                  <a:gd name="T82" fmla="*/ 28 w 101"/>
                  <a:gd name="T83" fmla="*/ 61 h 127"/>
                  <a:gd name="T84" fmla="*/ 19 w 101"/>
                  <a:gd name="T85" fmla="*/ 57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1" h="127">
                    <a:moveTo>
                      <a:pt x="19" y="57"/>
                    </a:moveTo>
                    <a:lnTo>
                      <a:pt x="14" y="68"/>
                    </a:lnTo>
                    <a:lnTo>
                      <a:pt x="14" y="73"/>
                    </a:lnTo>
                    <a:lnTo>
                      <a:pt x="12" y="83"/>
                    </a:lnTo>
                    <a:lnTo>
                      <a:pt x="12" y="85"/>
                    </a:lnTo>
                    <a:lnTo>
                      <a:pt x="9" y="87"/>
                    </a:lnTo>
                    <a:lnTo>
                      <a:pt x="9" y="90"/>
                    </a:lnTo>
                    <a:lnTo>
                      <a:pt x="9" y="92"/>
                    </a:lnTo>
                    <a:lnTo>
                      <a:pt x="0" y="111"/>
                    </a:lnTo>
                    <a:lnTo>
                      <a:pt x="0" y="118"/>
                    </a:lnTo>
                    <a:lnTo>
                      <a:pt x="2" y="118"/>
                    </a:lnTo>
                    <a:lnTo>
                      <a:pt x="2" y="120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9" y="127"/>
                    </a:lnTo>
                    <a:lnTo>
                      <a:pt x="12" y="123"/>
                    </a:lnTo>
                    <a:lnTo>
                      <a:pt x="14" y="120"/>
                    </a:lnTo>
                    <a:lnTo>
                      <a:pt x="24" y="116"/>
                    </a:lnTo>
                    <a:lnTo>
                      <a:pt x="26" y="113"/>
                    </a:lnTo>
                    <a:lnTo>
                      <a:pt x="26" y="111"/>
                    </a:lnTo>
                    <a:lnTo>
                      <a:pt x="28" y="106"/>
                    </a:lnTo>
                    <a:lnTo>
                      <a:pt x="40" y="106"/>
                    </a:lnTo>
                    <a:lnTo>
                      <a:pt x="42" y="104"/>
                    </a:lnTo>
                    <a:lnTo>
                      <a:pt x="45" y="106"/>
                    </a:lnTo>
                    <a:lnTo>
                      <a:pt x="52" y="104"/>
                    </a:lnTo>
                    <a:lnTo>
                      <a:pt x="57" y="109"/>
                    </a:lnTo>
                    <a:lnTo>
                      <a:pt x="59" y="109"/>
                    </a:lnTo>
                    <a:lnTo>
                      <a:pt x="59" y="104"/>
                    </a:lnTo>
                    <a:lnTo>
                      <a:pt x="61" y="104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3" y="104"/>
                    </a:lnTo>
                    <a:lnTo>
                      <a:pt x="83" y="97"/>
                    </a:lnTo>
                    <a:lnTo>
                      <a:pt x="90" y="97"/>
                    </a:lnTo>
                    <a:lnTo>
                      <a:pt x="92" y="97"/>
                    </a:lnTo>
                    <a:lnTo>
                      <a:pt x="94" y="94"/>
                    </a:lnTo>
                    <a:lnTo>
                      <a:pt x="101" y="85"/>
                    </a:lnTo>
                    <a:lnTo>
                      <a:pt x="99" y="59"/>
                    </a:lnTo>
                    <a:lnTo>
                      <a:pt x="97" y="57"/>
                    </a:lnTo>
                    <a:lnTo>
                      <a:pt x="87" y="49"/>
                    </a:lnTo>
                    <a:lnTo>
                      <a:pt x="83" y="33"/>
                    </a:lnTo>
                    <a:lnTo>
                      <a:pt x="80" y="35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78" y="35"/>
                    </a:lnTo>
                    <a:lnTo>
                      <a:pt x="78" y="28"/>
                    </a:lnTo>
                    <a:lnTo>
                      <a:pt x="78" y="23"/>
                    </a:lnTo>
                    <a:lnTo>
                      <a:pt x="73" y="21"/>
                    </a:lnTo>
                    <a:lnTo>
                      <a:pt x="73" y="26"/>
                    </a:lnTo>
                    <a:lnTo>
                      <a:pt x="71" y="31"/>
                    </a:lnTo>
                    <a:lnTo>
                      <a:pt x="71" y="28"/>
                    </a:lnTo>
                    <a:lnTo>
                      <a:pt x="68" y="23"/>
                    </a:lnTo>
                    <a:lnTo>
                      <a:pt x="66" y="19"/>
                    </a:lnTo>
                    <a:lnTo>
                      <a:pt x="64" y="21"/>
                    </a:lnTo>
                    <a:lnTo>
                      <a:pt x="64" y="26"/>
                    </a:lnTo>
                    <a:lnTo>
                      <a:pt x="57" y="38"/>
                    </a:lnTo>
                    <a:lnTo>
                      <a:pt x="57" y="33"/>
                    </a:lnTo>
                    <a:lnTo>
                      <a:pt x="59" y="28"/>
                    </a:lnTo>
                    <a:lnTo>
                      <a:pt x="59" y="23"/>
                    </a:lnTo>
                    <a:lnTo>
                      <a:pt x="61" y="14"/>
                    </a:lnTo>
                    <a:lnTo>
                      <a:pt x="61" y="9"/>
                    </a:lnTo>
                    <a:lnTo>
                      <a:pt x="59" y="7"/>
                    </a:lnTo>
                    <a:lnTo>
                      <a:pt x="59" y="9"/>
                    </a:lnTo>
                    <a:lnTo>
                      <a:pt x="57" y="12"/>
                    </a:lnTo>
                    <a:lnTo>
                      <a:pt x="57" y="5"/>
                    </a:lnTo>
                    <a:lnTo>
                      <a:pt x="50" y="0"/>
                    </a:lnTo>
                    <a:lnTo>
                      <a:pt x="45" y="5"/>
                    </a:lnTo>
                    <a:lnTo>
                      <a:pt x="45" y="19"/>
                    </a:lnTo>
                    <a:lnTo>
                      <a:pt x="40" y="16"/>
                    </a:lnTo>
                    <a:lnTo>
                      <a:pt x="38" y="7"/>
                    </a:lnTo>
                    <a:lnTo>
                      <a:pt x="35" y="9"/>
                    </a:lnTo>
                    <a:lnTo>
                      <a:pt x="38" y="14"/>
                    </a:lnTo>
                    <a:lnTo>
                      <a:pt x="35" y="16"/>
                    </a:lnTo>
                    <a:lnTo>
                      <a:pt x="31" y="23"/>
                    </a:lnTo>
                    <a:lnTo>
                      <a:pt x="31" y="26"/>
                    </a:lnTo>
                    <a:lnTo>
                      <a:pt x="33" y="28"/>
                    </a:lnTo>
                    <a:lnTo>
                      <a:pt x="28" y="28"/>
                    </a:lnTo>
                    <a:lnTo>
                      <a:pt x="26" y="31"/>
                    </a:lnTo>
                    <a:lnTo>
                      <a:pt x="26" y="35"/>
                    </a:lnTo>
                    <a:lnTo>
                      <a:pt x="28" y="35"/>
                    </a:lnTo>
                    <a:lnTo>
                      <a:pt x="26" y="35"/>
                    </a:lnTo>
                    <a:lnTo>
                      <a:pt x="24" y="40"/>
                    </a:lnTo>
                    <a:lnTo>
                      <a:pt x="24" y="57"/>
                    </a:lnTo>
                    <a:lnTo>
                      <a:pt x="28" y="61"/>
                    </a:lnTo>
                    <a:lnTo>
                      <a:pt x="24" y="61"/>
                    </a:lnTo>
                    <a:lnTo>
                      <a:pt x="19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6" name="Freeform 41"/>
              <p:cNvSpPr>
                <a:spLocks/>
              </p:cNvSpPr>
              <p:nvPr/>
            </p:nvSpPr>
            <p:spPr bwMode="auto">
              <a:xfrm>
                <a:off x="4586" y="258"/>
                <a:ext cx="21" cy="12"/>
              </a:xfrm>
              <a:custGeom>
                <a:avLst/>
                <a:gdLst>
                  <a:gd name="T0" fmla="*/ 19 w 21"/>
                  <a:gd name="T1" fmla="*/ 12 h 12"/>
                  <a:gd name="T2" fmla="*/ 19 w 21"/>
                  <a:gd name="T3" fmla="*/ 10 h 12"/>
                  <a:gd name="T4" fmla="*/ 21 w 21"/>
                  <a:gd name="T5" fmla="*/ 5 h 12"/>
                  <a:gd name="T6" fmla="*/ 21 w 21"/>
                  <a:gd name="T7" fmla="*/ 3 h 12"/>
                  <a:gd name="T8" fmla="*/ 19 w 21"/>
                  <a:gd name="T9" fmla="*/ 3 h 12"/>
                  <a:gd name="T10" fmla="*/ 19 w 21"/>
                  <a:gd name="T11" fmla="*/ 0 h 12"/>
                  <a:gd name="T12" fmla="*/ 17 w 21"/>
                  <a:gd name="T13" fmla="*/ 0 h 12"/>
                  <a:gd name="T14" fmla="*/ 12 w 21"/>
                  <a:gd name="T15" fmla="*/ 5 h 12"/>
                  <a:gd name="T16" fmla="*/ 9 w 21"/>
                  <a:gd name="T17" fmla="*/ 0 h 12"/>
                  <a:gd name="T18" fmla="*/ 5 w 21"/>
                  <a:gd name="T19" fmla="*/ 3 h 12"/>
                  <a:gd name="T20" fmla="*/ 5 w 21"/>
                  <a:gd name="T21" fmla="*/ 5 h 12"/>
                  <a:gd name="T22" fmla="*/ 2 w 21"/>
                  <a:gd name="T23" fmla="*/ 5 h 12"/>
                  <a:gd name="T24" fmla="*/ 0 w 21"/>
                  <a:gd name="T25" fmla="*/ 7 h 12"/>
                  <a:gd name="T26" fmla="*/ 17 w 21"/>
                  <a:gd name="T27" fmla="*/ 12 h 12"/>
                  <a:gd name="T28" fmla="*/ 19 w 21"/>
                  <a:gd name="T2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12">
                    <a:moveTo>
                      <a:pt x="19" y="12"/>
                    </a:moveTo>
                    <a:lnTo>
                      <a:pt x="19" y="10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19" y="3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2" y="5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17" y="12"/>
                    </a:lnTo>
                    <a:lnTo>
                      <a:pt x="1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7" name="Freeform 42"/>
              <p:cNvSpPr>
                <a:spLocks/>
              </p:cNvSpPr>
              <p:nvPr/>
            </p:nvSpPr>
            <p:spPr bwMode="auto">
              <a:xfrm>
                <a:off x="4336" y="-25"/>
                <a:ext cx="16" cy="14"/>
              </a:xfrm>
              <a:custGeom>
                <a:avLst/>
                <a:gdLst>
                  <a:gd name="T0" fmla="*/ 3 w 7"/>
                  <a:gd name="T1" fmla="*/ 6 h 6"/>
                  <a:gd name="T2" fmla="*/ 5 w 7"/>
                  <a:gd name="T3" fmla="*/ 6 h 6"/>
                  <a:gd name="T4" fmla="*/ 6 w 7"/>
                  <a:gd name="T5" fmla="*/ 6 h 6"/>
                  <a:gd name="T6" fmla="*/ 7 w 7"/>
                  <a:gd name="T7" fmla="*/ 5 h 6"/>
                  <a:gd name="T8" fmla="*/ 6 w 7"/>
                  <a:gd name="T9" fmla="*/ 0 h 6"/>
                  <a:gd name="T10" fmla="*/ 4 w 7"/>
                  <a:gd name="T11" fmla="*/ 1 h 6"/>
                  <a:gd name="T12" fmla="*/ 1 w 7"/>
                  <a:gd name="T13" fmla="*/ 3 h 6"/>
                  <a:gd name="T14" fmla="*/ 3 w 7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3" y="6"/>
                    </a:moveTo>
                    <a:cubicBezTo>
                      <a:pt x="3" y="6"/>
                      <a:pt x="4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7" y="4"/>
                      <a:pt x="6" y="0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0" y="3"/>
                      <a:pt x="1" y="3"/>
                    </a:cubicBezTo>
                    <a:cubicBezTo>
                      <a:pt x="2" y="4"/>
                      <a:pt x="3" y="6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8" name="Freeform 43"/>
              <p:cNvSpPr>
                <a:spLocks/>
              </p:cNvSpPr>
              <p:nvPr/>
            </p:nvSpPr>
            <p:spPr bwMode="auto">
              <a:xfrm>
                <a:off x="1735" y="100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0 w 7"/>
                  <a:gd name="T3" fmla="*/ 0 h 2"/>
                  <a:gd name="T4" fmla="*/ 2 w 7"/>
                  <a:gd name="T5" fmla="*/ 2 h 2"/>
                  <a:gd name="T6" fmla="*/ 7 w 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9" name="Freeform 44"/>
              <p:cNvSpPr>
                <a:spLocks/>
              </p:cNvSpPr>
              <p:nvPr/>
            </p:nvSpPr>
            <p:spPr bwMode="auto">
              <a:xfrm>
                <a:off x="925" y="357"/>
                <a:ext cx="21" cy="15"/>
              </a:xfrm>
              <a:custGeom>
                <a:avLst/>
                <a:gdLst>
                  <a:gd name="T0" fmla="*/ 14 w 21"/>
                  <a:gd name="T1" fmla="*/ 0 h 15"/>
                  <a:gd name="T2" fmla="*/ 0 w 21"/>
                  <a:gd name="T3" fmla="*/ 5 h 15"/>
                  <a:gd name="T4" fmla="*/ 0 w 21"/>
                  <a:gd name="T5" fmla="*/ 7 h 15"/>
                  <a:gd name="T6" fmla="*/ 2 w 21"/>
                  <a:gd name="T7" fmla="*/ 12 h 15"/>
                  <a:gd name="T8" fmla="*/ 14 w 21"/>
                  <a:gd name="T9" fmla="*/ 15 h 15"/>
                  <a:gd name="T10" fmla="*/ 21 w 21"/>
                  <a:gd name="T11" fmla="*/ 12 h 15"/>
                  <a:gd name="T12" fmla="*/ 21 w 21"/>
                  <a:gd name="T13" fmla="*/ 7 h 15"/>
                  <a:gd name="T14" fmla="*/ 16 w 21"/>
                  <a:gd name="T15" fmla="*/ 0 h 15"/>
                  <a:gd name="T16" fmla="*/ 14 w 21"/>
                  <a:gd name="T1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5">
                    <a:moveTo>
                      <a:pt x="14" y="0"/>
                    </a:moveTo>
                    <a:lnTo>
                      <a:pt x="0" y="5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14" y="15"/>
                    </a:lnTo>
                    <a:lnTo>
                      <a:pt x="21" y="12"/>
                    </a:lnTo>
                    <a:lnTo>
                      <a:pt x="21" y="7"/>
                    </a:lnTo>
                    <a:lnTo>
                      <a:pt x="16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0" name="Freeform 45"/>
              <p:cNvSpPr>
                <a:spLocks/>
              </p:cNvSpPr>
              <p:nvPr/>
            </p:nvSpPr>
            <p:spPr bwMode="auto">
              <a:xfrm>
                <a:off x="1688" y="320"/>
                <a:ext cx="49" cy="18"/>
              </a:xfrm>
              <a:custGeom>
                <a:avLst/>
                <a:gdLst>
                  <a:gd name="T0" fmla="*/ 14 w 49"/>
                  <a:gd name="T1" fmla="*/ 14 h 18"/>
                  <a:gd name="T2" fmla="*/ 19 w 49"/>
                  <a:gd name="T3" fmla="*/ 14 h 18"/>
                  <a:gd name="T4" fmla="*/ 37 w 49"/>
                  <a:gd name="T5" fmla="*/ 18 h 18"/>
                  <a:gd name="T6" fmla="*/ 47 w 49"/>
                  <a:gd name="T7" fmla="*/ 16 h 18"/>
                  <a:gd name="T8" fmla="*/ 49 w 49"/>
                  <a:gd name="T9" fmla="*/ 14 h 18"/>
                  <a:gd name="T10" fmla="*/ 49 w 49"/>
                  <a:gd name="T11" fmla="*/ 11 h 18"/>
                  <a:gd name="T12" fmla="*/ 42 w 49"/>
                  <a:gd name="T13" fmla="*/ 7 h 18"/>
                  <a:gd name="T14" fmla="*/ 40 w 49"/>
                  <a:gd name="T15" fmla="*/ 4 h 18"/>
                  <a:gd name="T16" fmla="*/ 35 w 49"/>
                  <a:gd name="T17" fmla="*/ 2 h 18"/>
                  <a:gd name="T18" fmla="*/ 28 w 49"/>
                  <a:gd name="T19" fmla="*/ 0 h 18"/>
                  <a:gd name="T20" fmla="*/ 9 w 49"/>
                  <a:gd name="T21" fmla="*/ 2 h 18"/>
                  <a:gd name="T22" fmla="*/ 4 w 49"/>
                  <a:gd name="T23" fmla="*/ 7 h 18"/>
                  <a:gd name="T24" fmla="*/ 0 w 49"/>
                  <a:gd name="T25" fmla="*/ 9 h 18"/>
                  <a:gd name="T26" fmla="*/ 0 w 49"/>
                  <a:gd name="T27" fmla="*/ 11 h 18"/>
                  <a:gd name="T28" fmla="*/ 9 w 49"/>
                  <a:gd name="T29" fmla="*/ 14 h 18"/>
                  <a:gd name="T30" fmla="*/ 14 w 49"/>
                  <a:gd name="T31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9" h="18">
                    <a:moveTo>
                      <a:pt x="14" y="14"/>
                    </a:moveTo>
                    <a:lnTo>
                      <a:pt x="19" y="14"/>
                    </a:lnTo>
                    <a:lnTo>
                      <a:pt x="37" y="18"/>
                    </a:lnTo>
                    <a:lnTo>
                      <a:pt x="47" y="16"/>
                    </a:lnTo>
                    <a:lnTo>
                      <a:pt x="49" y="14"/>
                    </a:lnTo>
                    <a:lnTo>
                      <a:pt x="49" y="11"/>
                    </a:lnTo>
                    <a:lnTo>
                      <a:pt x="42" y="7"/>
                    </a:lnTo>
                    <a:lnTo>
                      <a:pt x="40" y="4"/>
                    </a:lnTo>
                    <a:lnTo>
                      <a:pt x="35" y="2"/>
                    </a:lnTo>
                    <a:lnTo>
                      <a:pt x="28" y="0"/>
                    </a:lnTo>
                    <a:lnTo>
                      <a:pt x="9" y="2"/>
                    </a:lnTo>
                    <a:lnTo>
                      <a:pt x="4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9" y="14"/>
                    </a:lnTo>
                    <a:lnTo>
                      <a:pt x="1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1" name="Freeform 46"/>
              <p:cNvSpPr>
                <a:spLocks/>
              </p:cNvSpPr>
              <p:nvPr/>
            </p:nvSpPr>
            <p:spPr bwMode="auto">
              <a:xfrm>
                <a:off x="5162" y="412"/>
                <a:ext cx="69" cy="75"/>
              </a:xfrm>
              <a:custGeom>
                <a:avLst/>
                <a:gdLst>
                  <a:gd name="T0" fmla="*/ 22 w 69"/>
                  <a:gd name="T1" fmla="*/ 23 h 75"/>
                  <a:gd name="T2" fmla="*/ 24 w 69"/>
                  <a:gd name="T3" fmla="*/ 23 h 75"/>
                  <a:gd name="T4" fmla="*/ 17 w 69"/>
                  <a:gd name="T5" fmla="*/ 49 h 75"/>
                  <a:gd name="T6" fmla="*/ 24 w 69"/>
                  <a:gd name="T7" fmla="*/ 66 h 75"/>
                  <a:gd name="T8" fmla="*/ 29 w 69"/>
                  <a:gd name="T9" fmla="*/ 71 h 75"/>
                  <a:gd name="T10" fmla="*/ 41 w 69"/>
                  <a:gd name="T11" fmla="*/ 71 h 75"/>
                  <a:gd name="T12" fmla="*/ 43 w 69"/>
                  <a:gd name="T13" fmla="*/ 75 h 75"/>
                  <a:gd name="T14" fmla="*/ 50 w 69"/>
                  <a:gd name="T15" fmla="*/ 68 h 75"/>
                  <a:gd name="T16" fmla="*/ 52 w 69"/>
                  <a:gd name="T17" fmla="*/ 68 h 75"/>
                  <a:gd name="T18" fmla="*/ 55 w 69"/>
                  <a:gd name="T19" fmla="*/ 66 h 75"/>
                  <a:gd name="T20" fmla="*/ 57 w 69"/>
                  <a:gd name="T21" fmla="*/ 59 h 75"/>
                  <a:gd name="T22" fmla="*/ 59 w 69"/>
                  <a:gd name="T23" fmla="*/ 59 h 75"/>
                  <a:gd name="T24" fmla="*/ 57 w 69"/>
                  <a:gd name="T25" fmla="*/ 54 h 75"/>
                  <a:gd name="T26" fmla="*/ 57 w 69"/>
                  <a:gd name="T27" fmla="*/ 47 h 75"/>
                  <a:gd name="T28" fmla="*/ 57 w 69"/>
                  <a:gd name="T29" fmla="*/ 47 h 75"/>
                  <a:gd name="T30" fmla="*/ 59 w 69"/>
                  <a:gd name="T31" fmla="*/ 45 h 75"/>
                  <a:gd name="T32" fmla="*/ 62 w 69"/>
                  <a:gd name="T33" fmla="*/ 42 h 75"/>
                  <a:gd name="T34" fmla="*/ 64 w 69"/>
                  <a:gd name="T35" fmla="*/ 42 h 75"/>
                  <a:gd name="T36" fmla="*/ 69 w 69"/>
                  <a:gd name="T37" fmla="*/ 42 h 75"/>
                  <a:gd name="T38" fmla="*/ 69 w 69"/>
                  <a:gd name="T39" fmla="*/ 40 h 75"/>
                  <a:gd name="T40" fmla="*/ 67 w 69"/>
                  <a:gd name="T41" fmla="*/ 40 h 75"/>
                  <a:gd name="T42" fmla="*/ 62 w 69"/>
                  <a:gd name="T43" fmla="*/ 35 h 75"/>
                  <a:gd name="T44" fmla="*/ 48 w 69"/>
                  <a:gd name="T45" fmla="*/ 26 h 75"/>
                  <a:gd name="T46" fmla="*/ 43 w 69"/>
                  <a:gd name="T47" fmla="*/ 19 h 75"/>
                  <a:gd name="T48" fmla="*/ 36 w 69"/>
                  <a:gd name="T49" fmla="*/ 16 h 75"/>
                  <a:gd name="T50" fmla="*/ 33 w 69"/>
                  <a:gd name="T51" fmla="*/ 16 h 75"/>
                  <a:gd name="T52" fmla="*/ 29 w 69"/>
                  <a:gd name="T53" fmla="*/ 21 h 75"/>
                  <a:gd name="T54" fmla="*/ 22 w 69"/>
                  <a:gd name="T55" fmla="*/ 19 h 75"/>
                  <a:gd name="T56" fmla="*/ 5 w 69"/>
                  <a:gd name="T57" fmla="*/ 2 h 75"/>
                  <a:gd name="T58" fmla="*/ 0 w 69"/>
                  <a:gd name="T59" fmla="*/ 0 h 75"/>
                  <a:gd name="T60" fmla="*/ 19 w 69"/>
                  <a:gd name="T61" fmla="*/ 21 h 75"/>
                  <a:gd name="T62" fmla="*/ 22 w 69"/>
                  <a:gd name="T63" fmla="*/ 2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9" h="75">
                    <a:moveTo>
                      <a:pt x="22" y="23"/>
                    </a:moveTo>
                    <a:lnTo>
                      <a:pt x="24" y="23"/>
                    </a:lnTo>
                    <a:lnTo>
                      <a:pt x="17" y="49"/>
                    </a:lnTo>
                    <a:lnTo>
                      <a:pt x="24" y="66"/>
                    </a:lnTo>
                    <a:lnTo>
                      <a:pt x="29" y="71"/>
                    </a:lnTo>
                    <a:lnTo>
                      <a:pt x="41" y="71"/>
                    </a:lnTo>
                    <a:lnTo>
                      <a:pt x="43" y="75"/>
                    </a:lnTo>
                    <a:lnTo>
                      <a:pt x="50" y="68"/>
                    </a:lnTo>
                    <a:lnTo>
                      <a:pt x="52" y="68"/>
                    </a:lnTo>
                    <a:lnTo>
                      <a:pt x="55" y="66"/>
                    </a:lnTo>
                    <a:lnTo>
                      <a:pt x="57" y="59"/>
                    </a:lnTo>
                    <a:lnTo>
                      <a:pt x="59" y="59"/>
                    </a:lnTo>
                    <a:lnTo>
                      <a:pt x="57" y="54"/>
                    </a:lnTo>
                    <a:lnTo>
                      <a:pt x="57" y="47"/>
                    </a:lnTo>
                    <a:lnTo>
                      <a:pt x="57" y="47"/>
                    </a:lnTo>
                    <a:lnTo>
                      <a:pt x="59" y="45"/>
                    </a:lnTo>
                    <a:lnTo>
                      <a:pt x="62" y="42"/>
                    </a:lnTo>
                    <a:lnTo>
                      <a:pt x="64" y="42"/>
                    </a:lnTo>
                    <a:lnTo>
                      <a:pt x="69" y="42"/>
                    </a:lnTo>
                    <a:lnTo>
                      <a:pt x="69" y="40"/>
                    </a:lnTo>
                    <a:lnTo>
                      <a:pt x="67" y="40"/>
                    </a:lnTo>
                    <a:lnTo>
                      <a:pt x="62" y="35"/>
                    </a:lnTo>
                    <a:lnTo>
                      <a:pt x="48" y="26"/>
                    </a:lnTo>
                    <a:lnTo>
                      <a:pt x="43" y="19"/>
                    </a:lnTo>
                    <a:lnTo>
                      <a:pt x="36" y="16"/>
                    </a:lnTo>
                    <a:lnTo>
                      <a:pt x="33" y="16"/>
                    </a:lnTo>
                    <a:lnTo>
                      <a:pt x="29" y="21"/>
                    </a:lnTo>
                    <a:lnTo>
                      <a:pt x="22" y="19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19" y="21"/>
                    </a:lnTo>
                    <a:lnTo>
                      <a:pt x="22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2" name="Freeform 47"/>
              <p:cNvSpPr>
                <a:spLocks/>
              </p:cNvSpPr>
              <p:nvPr/>
            </p:nvSpPr>
            <p:spPr bwMode="auto">
              <a:xfrm>
                <a:off x="852" y="412"/>
                <a:ext cx="30" cy="42"/>
              </a:xfrm>
              <a:custGeom>
                <a:avLst/>
                <a:gdLst>
                  <a:gd name="T0" fmla="*/ 18 w 30"/>
                  <a:gd name="T1" fmla="*/ 7 h 42"/>
                  <a:gd name="T2" fmla="*/ 18 w 30"/>
                  <a:gd name="T3" fmla="*/ 9 h 42"/>
                  <a:gd name="T4" fmla="*/ 14 w 30"/>
                  <a:gd name="T5" fmla="*/ 12 h 42"/>
                  <a:gd name="T6" fmla="*/ 0 w 30"/>
                  <a:gd name="T7" fmla="*/ 28 h 42"/>
                  <a:gd name="T8" fmla="*/ 0 w 30"/>
                  <a:gd name="T9" fmla="*/ 30 h 42"/>
                  <a:gd name="T10" fmla="*/ 0 w 30"/>
                  <a:gd name="T11" fmla="*/ 35 h 42"/>
                  <a:gd name="T12" fmla="*/ 7 w 30"/>
                  <a:gd name="T13" fmla="*/ 37 h 42"/>
                  <a:gd name="T14" fmla="*/ 9 w 30"/>
                  <a:gd name="T15" fmla="*/ 42 h 42"/>
                  <a:gd name="T16" fmla="*/ 14 w 30"/>
                  <a:gd name="T17" fmla="*/ 40 h 42"/>
                  <a:gd name="T18" fmla="*/ 18 w 30"/>
                  <a:gd name="T19" fmla="*/ 35 h 42"/>
                  <a:gd name="T20" fmla="*/ 23 w 30"/>
                  <a:gd name="T21" fmla="*/ 21 h 42"/>
                  <a:gd name="T22" fmla="*/ 26 w 30"/>
                  <a:gd name="T23" fmla="*/ 19 h 42"/>
                  <a:gd name="T24" fmla="*/ 30 w 30"/>
                  <a:gd name="T25" fmla="*/ 7 h 42"/>
                  <a:gd name="T26" fmla="*/ 30 w 30"/>
                  <a:gd name="T27" fmla="*/ 2 h 42"/>
                  <a:gd name="T28" fmla="*/ 26 w 30"/>
                  <a:gd name="T29" fmla="*/ 0 h 42"/>
                  <a:gd name="T30" fmla="*/ 23 w 30"/>
                  <a:gd name="T31" fmla="*/ 2 h 42"/>
                  <a:gd name="T32" fmla="*/ 21 w 30"/>
                  <a:gd name="T33" fmla="*/ 4 h 42"/>
                  <a:gd name="T34" fmla="*/ 21 w 30"/>
                  <a:gd name="T35" fmla="*/ 7 h 42"/>
                  <a:gd name="T36" fmla="*/ 21 w 30"/>
                  <a:gd name="T37" fmla="*/ 4 h 42"/>
                  <a:gd name="T38" fmla="*/ 18 w 30"/>
                  <a:gd name="T39" fmla="*/ 7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0" h="42">
                    <a:moveTo>
                      <a:pt x="18" y="7"/>
                    </a:moveTo>
                    <a:lnTo>
                      <a:pt x="18" y="9"/>
                    </a:lnTo>
                    <a:lnTo>
                      <a:pt x="14" y="12"/>
                    </a:lnTo>
                    <a:lnTo>
                      <a:pt x="0" y="2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7" y="37"/>
                    </a:lnTo>
                    <a:lnTo>
                      <a:pt x="9" y="42"/>
                    </a:lnTo>
                    <a:lnTo>
                      <a:pt x="14" y="40"/>
                    </a:lnTo>
                    <a:lnTo>
                      <a:pt x="18" y="35"/>
                    </a:lnTo>
                    <a:lnTo>
                      <a:pt x="23" y="21"/>
                    </a:lnTo>
                    <a:lnTo>
                      <a:pt x="26" y="19"/>
                    </a:lnTo>
                    <a:lnTo>
                      <a:pt x="30" y="7"/>
                    </a:lnTo>
                    <a:lnTo>
                      <a:pt x="30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21" y="7"/>
                    </a:lnTo>
                    <a:lnTo>
                      <a:pt x="21" y="4"/>
                    </a:lnTo>
                    <a:lnTo>
                      <a:pt x="1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3" name="Freeform 48"/>
              <p:cNvSpPr>
                <a:spLocks/>
              </p:cNvSpPr>
              <p:nvPr/>
            </p:nvSpPr>
            <p:spPr bwMode="auto">
              <a:xfrm>
                <a:off x="880" y="360"/>
                <a:ext cx="203" cy="163"/>
              </a:xfrm>
              <a:custGeom>
                <a:avLst/>
                <a:gdLst>
                  <a:gd name="T0" fmla="*/ 42 w 203"/>
                  <a:gd name="T1" fmla="*/ 45 h 163"/>
                  <a:gd name="T2" fmla="*/ 23 w 203"/>
                  <a:gd name="T3" fmla="*/ 47 h 163"/>
                  <a:gd name="T4" fmla="*/ 16 w 203"/>
                  <a:gd name="T5" fmla="*/ 61 h 163"/>
                  <a:gd name="T6" fmla="*/ 16 w 203"/>
                  <a:gd name="T7" fmla="*/ 71 h 163"/>
                  <a:gd name="T8" fmla="*/ 23 w 203"/>
                  <a:gd name="T9" fmla="*/ 73 h 163"/>
                  <a:gd name="T10" fmla="*/ 16 w 203"/>
                  <a:gd name="T11" fmla="*/ 89 h 163"/>
                  <a:gd name="T12" fmla="*/ 42 w 203"/>
                  <a:gd name="T13" fmla="*/ 80 h 163"/>
                  <a:gd name="T14" fmla="*/ 26 w 203"/>
                  <a:gd name="T15" fmla="*/ 94 h 163"/>
                  <a:gd name="T16" fmla="*/ 2 w 203"/>
                  <a:gd name="T17" fmla="*/ 113 h 163"/>
                  <a:gd name="T18" fmla="*/ 23 w 203"/>
                  <a:gd name="T19" fmla="*/ 115 h 163"/>
                  <a:gd name="T20" fmla="*/ 33 w 203"/>
                  <a:gd name="T21" fmla="*/ 127 h 163"/>
                  <a:gd name="T22" fmla="*/ 40 w 203"/>
                  <a:gd name="T23" fmla="*/ 120 h 163"/>
                  <a:gd name="T24" fmla="*/ 52 w 203"/>
                  <a:gd name="T25" fmla="*/ 120 h 163"/>
                  <a:gd name="T26" fmla="*/ 54 w 203"/>
                  <a:gd name="T27" fmla="*/ 106 h 163"/>
                  <a:gd name="T28" fmla="*/ 66 w 203"/>
                  <a:gd name="T29" fmla="*/ 99 h 163"/>
                  <a:gd name="T30" fmla="*/ 64 w 203"/>
                  <a:gd name="T31" fmla="*/ 104 h 163"/>
                  <a:gd name="T32" fmla="*/ 59 w 203"/>
                  <a:gd name="T33" fmla="*/ 120 h 163"/>
                  <a:gd name="T34" fmla="*/ 73 w 203"/>
                  <a:gd name="T35" fmla="*/ 115 h 163"/>
                  <a:gd name="T36" fmla="*/ 83 w 203"/>
                  <a:gd name="T37" fmla="*/ 108 h 163"/>
                  <a:gd name="T38" fmla="*/ 87 w 203"/>
                  <a:gd name="T39" fmla="*/ 113 h 163"/>
                  <a:gd name="T40" fmla="*/ 106 w 203"/>
                  <a:gd name="T41" fmla="*/ 108 h 163"/>
                  <a:gd name="T42" fmla="*/ 106 w 203"/>
                  <a:gd name="T43" fmla="*/ 115 h 163"/>
                  <a:gd name="T44" fmla="*/ 94 w 203"/>
                  <a:gd name="T45" fmla="*/ 127 h 163"/>
                  <a:gd name="T46" fmla="*/ 73 w 203"/>
                  <a:gd name="T47" fmla="*/ 134 h 163"/>
                  <a:gd name="T48" fmla="*/ 64 w 203"/>
                  <a:gd name="T49" fmla="*/ 134 h 163"/>
                  <a:gd name="T50" fmla="*/ 52 w 203"/>
                  <a:gd name="T51" fmla="*/ 146 h 163"/>
                  <a:gd name="T52" fmla="*/ 83 w 203"/>
                  <a:gd name="T53" fmla="*/ 163 h 163"/>
                  <a:gd name="T54" fmla="*/ 104 w 203"/>
                  <a:gd name="T55" fmla="*/ 151 h 163"/>
                  <a:gd name="T56" fmla="*/ 116 w 203"/>
                  <a:gd name="T57" fmla="*/ 144 h 163"/>
                  <a:gd name="T58" fmla="*/ 127 w 203"/>
                  <a:gd name="T59" fmla="*/ 134 h 163"/>
                  <a:gd name="T60" fmla="*/ 144 w 203"/>
                  <a:gd name="T61" fmla="*/ 123 h 163"/>
                  <a:gd name="T62" fmla="*/ 151 w 203"/>
                  <a:gd name="T63" fmla="*/ 125 h 163"/>
                  <a:gd name="T64" fmla="*/ 165 w 203"/>
                  <a:gd name="T65" fmla="*/ 120 h 163"/>
                  <a:gd name="T66" fmla="*/ 182 w 203"/>
                  <a:gd name="T67" fmla="*/ 130 h 163"/>
                  <a:gd name="T68" fmla="*/ 198 w 203"/>
                  <a:gd name="T69" fmla="*/ 92 h 163"/>
                  <a:gd name="T70" fmla="*/ 203 w 203"/>
                  <a:gd name="T71" fmla="*/ 75 h 163"/>
                  <a:gd name="T72" fmla="*/ 179 w 203"/>
                  <a:gd name="T73" fmla="*/ 64 h 163"/>
                  <a:gd name="T74" fmla="*/ 179 w 203"/>
                  <a:gd name="T75" fmla="*/ 80 h 163"/>
                  <a:gd name="T76" fmla="*/ 160 w 203"/>
                  <a:gd name="T77" fmla="*/ 73 h 163"/>
                  <a:gd name="T78" fmla="*/ 168 w 203"/>
                  <a:gd name="T79" fmla="*/ 59 h 163"/>
                  <a:gd name="T80" fmla="*/ 153 w 203"/>
                  <a:gd name="T81" fmla="*/ 52 h 163"/>
                  <a:gd name="T82" fmla="*/ 158 w 203"/>
                  <a:gd name="T83" fmla="*/ 40 h 163"/>
                  <a:gd name="T84" fmla="*/ 151 w 203"/>
                  <a:gd name="T85" fmla="*/ 28 h 163"/>
                  <a:gd name="T86" fmla="*/ 149 w 203"/>
                  <a:gd name="T87" fmla="*/ 16 h 163"/>
                  <a:gd name="T88" fmla="*/ 144 w 203"/>
                  <a:gd name="T89" fmla="*/ 2 h 163"/>
                  <a:gd name="T90" fmla="*/ 132 w 203"/>
                  <a:gd name="T91" fmla="*/ 21 h 163"/>
                  <a:gd name="T92" fmla="*/ 127 w 203"/>
                  <a:gd name="T93" fmla="*/ 26 h 163"/>
                  <a:gd name="T94" fmla="*/ 120 w 203"/>
                  <a:gd name="T95" fmla="*/ 38 h 163"/>
                  <a:gd name="T96" fmla="*/ 135 w 203"/>
                  <a:gd name="T97" fmla="*/ 47 h 163"/>
                  <a:gd name="T98" fmla="*/ 135 w 203"/>
                  <a:gd name="T99" fmla="*/ 61 h 163"/>
                  <a:gd name="T100" fmla="*/ 135 w 203"/>
                  <a:gd name="T101" fmla="*/ 71 h 163"/>
                  <a:gd name="T102" fmla="*/ 144 w 203"/>
                  <a:gd name="T103" fmla="*/ 80 h 163"/>
                  <a:gd name="T104" fmla="*/ 120 w 203"/>
                  <a:gd name="T105" fmla="*/ 89 h 163"/>
                  <a:gd name="T106" fmla="*/ 111 w 203"/>
                  <a:gd name="T107" fmla="*/ 89 h 163"/>
                  <a:gd name="T108" fmla="*/ 104 w 203"/>
                  <a:gd name="T109" fmla="*/ 82 h 163"/>
                  <a:gd name="T110" fmla="*/ 101 w 203"/>
                  <a:gd name="T111" fmla="*/ 73 h 163"/>
                  <a:gd name="T112" fmla="*/ 90 w 203"/>
                  <a:gd name="T113" fmla="*/ 71 h 163"/>
                  <a:gd name="T114" fmla="*/ 90 w 203"/>
                  <a:gd name="T115" fmla="*/ 61 h 163"/>
                  <a:gd name="T116" fmla="*/ 78 w 203"/>
                  <a:gd name="T117" fmla="*/ 42 h 163"/>
                  <a:gd name="T118" fmla="*/ 57 w 203"/>
                  <a:gd name="T119" fmla="*/ 38 h 163"/>
                  <a:gd name="T120" fmla="*/ 49 w 203"/>
                  <a:gd name="T121" fmla="*/ 23 h 163"/>
                  <a:gd name="T122" fmla="*/ 31 w 203"/>
                  <a:gd name="T123" fmla="*/ 3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03" h="163">
                    <a:moveTo>
                      <a:pt x="31" y="30"/>
                    </a:moveTo>
                    <a:lnTo>
                      <a:pt x="28" y="40"/>
                    </a:lnTo>
                    <a:lnTo>
                      <a:pt x="31" y="42"/>
                    </a:lnTo>
                    <a:lnTo>
                      <a:pt x="42" y="45"/>
                    </a:lnTo>
                    <a:lnTo>
                      <a:pt x="45" y="47"/>
                    </a:lnTo>
                    <a:lnTo>
                      <a:pt x="47" y="47"/>
                    </a:lnTo>
                    <a:lnTo>
                      <a:pt x="47" y="49"/>
                    </a:lnTo>
                    <a:lnTo>
                      <a:pt x="23" y="47"/>
                    </a:lnTo>
                    <a:lnTo>
                      <a:pt x="19" y="49"/>
                    </a:lnTo>
                    <a:lnTo>
                      <a:pt x="14" y="54"/>
                    </a:lnTo>
                    <a:lnTo>
                      <a:pt x="16" y="56"/>
                    </a:lnTo>
                    <a:lnTo>
                      <a:pt x="16" y="61"/>
                    </a:lnTo>
                    <a:lnTo>
                      <a:pt x="16" y="61"/>
                    </a:lnTo>
                    <a:lnTo>
                      <a:pt x="14" y="64"/>
                    </a:lnTo>
                    <a:lnTo>
                      <a:pt x="14" y="68"/>
                    </a:lnTo>
                    <a:lnTo>
                      <a:pt x="16" y="71"/>
                    </a:lnTo>
                    <a:lnTo>
                      <a:pt x="47" y="66"/>
                    </a:lnTo>
                    <a:lnTo>
                      <a:pt x="42" y="68"/>
                    </a:lnTo>
                    <a:lnTo>
                      <a:pt x="31" y="71"/>
                    </a:lnTo>
                    <a:lnTo>
                      <a:pt x="23" y="73"/>
                    </a:lnTo>
                    <a:lnTo>
                      <a:pt x="9" y="75"/>
                    </a:lnTo>
                    <a:lnTo>
                      <a:pt x="7" y="82"/>
                    </a:lnTo>
                    <a:lnTo>
                      <a:pt x="7" y="89"/>
                    </a:lnTo>
                    <a:lnTo>
                      <a:pt x="16" y="89"/>
                    </a:lnTo>
                    <a:lnTo>
                      <a:pt x="26" y="87"/>
                    </a:lnTo>
                    <a:lnTo>
                      <a:pt x="31" y="85"/>
                    </a:lnTo>
                    <a:lnTo>
                      <a:pt x="35" y="82"/>
                    </a:lnTo>
                    <a:lnTo>
                      <a:pt x="42" y="80"/>
                    </a:lnTo>
                    <a:lnTo>
                      <a:pt x="38" y="85"/>
                    </a:lnTo>
                    <a:lnTo>
                      <a:pt x="31" y="89"/>
                    </a:lnTo>
                    <a:lnTo>
                      <a:pt x="28" y="94"/>
                    </a:lnTo>
                    <a:lnTo>
                      <a:pt x="26" y="94"/>
                    </a:lnTo>
                    <a:lnTo>
                      <a:pt x="7" y="94"/>
                    </a:lnTo>
                    <a:lnTo>
                      <a:pt x="2" y="99"/>
                    </a:lnTo>
                    <a:lnTo>
                      <a:pt x="0" y="108"/>
                    </a:lnTo>
                    <a:lnTo>
                      <a:pt x="2" y="113"/>
                    </a:lnTo>
                    <a:lnTo>
                      <a:pt x="16" y="118"/>
                    </a:lnTo>
                    <a:lnTo>
                      <a:pt x="19" y="113"/>
                    </a:lnTo>
                    <a:lnTo>
                      <a:pt x="23" y="113"/>
                    </a:lnTo>
                    <a:lnTo>
                      <a:pt x="23" y="115"/>
                    </a:lnTo>
                    <a:lnTo>
                      <a:pt x="26" y="118"/>
                    </a:lnTo>
                    <a:lnTo>
                      <a:pt x="23" y="123"/>
                    </a:lnTo>
                    <a:lnTo>
                      <a:pt x="31" y="127"/>
                    </a:lnTo>
                    <a:lnTo>
                      <a:pt x="33" y="127"/>
                    </a:lnTo>
                    <a:lnTo>
                      <a:pt x="33" y="118"/>
                    </a:lnTo>
                    <a:lnTo>
                      <a:pt x="38" y="118"/>
                    </a:lnTo>
                    <a:lnTo>
                      <a:pt x="40" y="115"/>
                    </a:lnTo>
                    <a:lnTo>
                      <a:pt x="40" y="120"/>
                    </a:lnTo>
                    <a:lnTo>
                      <a:pt x="42" y="125"/>
                    </a:lnTo>
                    <a:lnTo>
                      <a:pt x="47" y="127"/>
                    </a:lnTo>
                    <a:lnTo>
                      <a:pt x="52" y="120"/>
                    </a:lnTo>
                    <a:lnTo>
                      <a:pt x="52" y="120"/>
                    </a:lnTo>
                    <a:lnTo>
                      <a:pt x="54" y="113"/>
                    </a:lnTo>
                    <a:lnTo>
                      <a:pt x="52" y="111"/>
                    </a:lnTo>
                    <a:lnTo>
                      <a:pt x="52" y="106"/>
                    </a:lnTo>
                    <a:lnTo>
                      <a:pt x="54" y="106"/>
                    </a:lnTo>
                    <a:lnTo>
                      <a:pt x="57" y="111"/>
                    </a:lnTo>
                    <a:lnTo>
                      <a:pt x="57" y="111"/>
                    </a:lnTo>
                    <a:lnTo>
                      <a:pt x="59" y="99"/>
                    </a:lnTo>
                    <a:lnTo>
                      <a:pt x="66" y="99"/>
                    </a:lnTo>
                    <a:lnTo>
                      <a:pt x="68" y="97"/>
                    </a:lnTo>
                    <a:lnTo>
                      <a:pt x="71" y="97"/>
                    </a:lnTo>
                    <a:lnTo>
                      <a:pt x="68" y="101"/>
                    </a:lnTo>
                    <a:lnTo>
                      <a:pt x="64" y="104"/>
                    </a:lnTo>
                    <a:lnTo>
                      <a:pt x="64" y="113"/>
                    </a:lnTo>
                    <a:lnTo>
                      <a:pt x="64" y="113"/>
                    </a:lnTo>
                    <a:lnTo>
                      <a:pt x="61" y="118"/>
                    </a:lnTo>
                    <a:lnTo>
                      <a:pt x="59" y="120"/>
                    </a:lnTo>
                    <a:lnTo>
                      <a:pt x="61" y="125"/>
                    </a:lnTo>
                    <a:lnTo>
                      <a:pt x="66" y="120"/>
                    </a:lnTo>
                    <a:lnTo>
                      <a:pt x="71" y="120"/>
                    </a:lnTo>
                    <a:lnTo>
                      <a:pt x="73" y="115"/>
                    </a:lnTo>
                    <a:lnTo>
                      <a:pt x="75" y="118"/>
                    </a:lnTo>
                    <a:lnTo>
                      <a:pt x="78" y="118"/>
                    </a:lnTo>
                    <a:lnTo>
                      <a:pt x="80" y="113"/>
                    </a:lnTo>
                    <a:lnTo>
                      <a:pt x="83" y="108"/>
                    </a:lnTo>
                    <a:lnTo>
                      <a:pt x="83" y="108"/>
                    </a:lnTo>
                    <a:lnTo>
                      <a:pt x="83" y="113"/>
                    </a:lnTo>
                    <a:lnTo>
                      <a:pt x="87" y="111"/>
                    </a:lnTo>
                    <a:lnTo>
                      <a:pt x="87" y="113"/>
                    </a:lnTo>
                    <a:lnTo>
                      <a:pt x="87" y="115"/>
                    </a:lnTo>
                    <a:lnTo>
                      <a:pt x="99" y="113"/>
                    </a:lnTo>
                    <a:lnTo>
                      <a:pt x="104" y="113"/>
                    </a:lnTo>
                    <a:lnTo>
                      <a:pt x="106" y="108"/>
                    </a:lnTo>
                    <a:lnTo>
                      <a:pt x="111" y="108"/>
                    </a:lnTo>
                    <a:lnTo>
                      <a:pt x="111" y="111"/>
                    </a:lnTo>
                    <a:lnTo>
                      <a:pt x="109" y="113"/>
                    </a:lnTo>
                    <a:lnTo>
                      <a:pt x="106" y="115"/>
                    </a:lnTo>
                    <a:lnTo>
                      <a:pt x="104" y="120"/>
                    </a:lnTo>
                    <a:lnTo>
                      <a:pt x="101" y="123"/>
                    </a:lnTo>
                    <a:lnTo>
                      <a:pt x="99" y="127"/>
                    </a:lnTo>
                    <a:lnTo>
                      <a:pt x="94" y="127"/>
                    </a:lnTo>
                    <a:lnTo>
                      <a:pt x="94" y="125"/>
                    </a:lnTo>
                    <a:lnTo>
                      <a:pt x="75" y="125"/>
                    </a:lnTo>
                    <a:lnTo>
                      <a:pt x="73" y="132"/>
                    </a:lnTo>
                    <a:lnTo>
                      <a:pt x="73" y="134"/>
                    </a:lnTo>
                    <a:lnTo>
                      <a:pt x="71" y="137"/>
                    </a:lnTo>
                    <a:lnTo>
                      <a:pt x="68" y="137"/>
                    </a:lnTo>
                    <a:lnTo>
                      <a:pt x="66" y="134"/>
                    </a:lnTo>
                    <a:lnTo>
                      <a:pt x="64" y="134"/>
                    </a:lnTo>
                    <a:lnTo>
                      <a:pt x="59" y="139"/>
                    </a:lnTo>
                    <a:lnTo>
                      <a:pt x="57" y="139"/>
                    </a:lnTo>
                    <a:lnTo>
                      <a:pt x="54" y="141"/>
                    </a:lnTo>
                    <a:lnTo>
                      <a:pt x="52" y="146"/>
                    </a:lnTo>
                    <a:lnTo>
                      <a:pt x="52" y="146"/>
                    </a:lnTo>
                    <a:lnTo>
                      <a:pt x="54" y="151"/>
                    </a:lnTo>
                    <a:lnTo>
                      <a:pt x="68" y="160"/>
                    </a:lnTo>
                    <a:lnTo>
                      <a:pt x="83" y="163"/>
                    </a:lnTo>
                    <a:lnTo>
                      <a:pt x="97" y="156"/>
                    </a:lnTo>
                    <a:lnTo>
                      <a:pt x="99" y="153"/>
                    </a:lnTo>
                    <a:lnTo>
                      <a:pt x="104" y="153"/>
                    </a:lnTo>
                    <a:lnTo>
                      <a:pt x="104" y="151"/>
                    </a:lnTo>
                    <a:lnTo>
                      <a:pt x="109" y="151"/>
                    </a:lnTo>
                    <a:lnTo>
                      <a:pt x="113" y="146"/>
                    </a:lnTo>
                    <a:lnTo>
                      <a:pt x="113" y="146"/>
                    </a:lnTo>
                    <a:lnTo>
                      <a:pt x="116" y="144"/>
                    </a:lnTo>
                    <a:lnTo>
                      <a:pt x="116" y="141"/>
                    </a:lnTo>
                    <a:lnTo>
                      <a:pt x="116" y="139"/>
                    </a:lnTo>
                    <a:lnTo>
                      <a:pt x="125" y="134"/>
                    </a:lnTo>
                    <a:lnTo>
                      <a:pt x="127" y="134"/>
                    </a:lnTo>
                    <a:lnTo>
                      <a:pt x="135" y="132"/>
                    </a:lnTo>
                    <a:lnTo>
                      <a:pt x="139" y="127"/>
                    </a:lnTo>
                    <a:lnTo>
                      <a:pt x="142" y="127"/>
                    </a:lnTo>
                    <a:lnTo>
                      <a:pt x="144" y="123"/>
                    </a:lnTo>
                    <a:lnTo>
                      <a:pt x="146" y="120"/>
                    </a:lnTo>
                    <a:lnTo>
                      <a:pt x="149" y="118"/>
                    </a:lnTo>
                    <a:lnTo>
                      <a:pt x="149" y="120"/>
                    </a:lnTo>
                    <a:lnTo>
                      <a:pt x="151" y="125"/>
                    </a:lnTo>
                    <a:lnTo>
                      <a:pt x="149" y="127"/>
                    </a:lnTo>
                    <a:lnTo>
                      <a:pt x="153" y="130"/>
                    </a:lnTo>
                    <a:lnTo>
                      <a:pt x="158" y="130"/>
                    </a:lnTo>
                    <a:lnTo>
                      <a:pt x="165" y="120"/>
                    </a:lnTo>
                    <a:lnTo>
                      <a:pt x="165" y="125"/>
                    </a:lnTo>
                    <a:lnTo>
                      <a:pt x="170" y="130"/>
                    </a:lnTo>
                    <a:lnTo>
                      <a:pt x="172" y="130"/>
                    </a:lnTo>
                    <a:lnTo>
                      <a:pt x="182" y="130"/>
                    </a:lnTo>
                    <a:lnTo>
                      <a:pt x="184" y="125"/>
                    </a:lnTo>
                    <a:lnTo>
                      <a:pt x="186" y="123"/>
                    </a:lnTo>
                    <a:lnTo>
                      <a:pt x="191" y="123"/>
                    </a:lnTo>
                    <a:lnTo>
                      <a:pt x="198" y="92"/>
                    </a:lnTo>
                    <a:lnTo>
                      <a:pt x="201" y="89"/>
                    </a:lnTo>
                    <a:lnTo>
                      <a:pt x="203" y="80"/>
                    </a:lnTo>
                    <a:lnTo>
                      <a:pt x="203" y="78"/>
                    </a:lnTo>
                    <a:lnTo>
                      <a:pt x="203" y="75"/>
                    </a:lnTo>
                    <a:lnTo>
                      <a:pt x="198" y="66"/>
                    </a:lnTo>
                    <a:lnTo>
                      <a:pt x="191" y="59"/>
                    </a:lnTo>
                    <a:lnTo>
                      <a:pt x="182" y="56"/>
                    </a:lnTo>
                    <a:lnTo>
                      <a:pt x="179" y="64"/>
                    </a:lnTo>
                    <a:lnTo>
                      <a:pt x="182" y="71"/>
                    </a:lnTo>
                    <a:lnTo>
                      <a:pt x="182" y="73"/>
                    </a:lnTo>
                    <a:lnTo>
                      <a:pt x="179" y="73"/>
                    </a:lnTo>
                    <a:lnTo>
                      <a:pt x="179" y="80"/>
                    </a:lnTo>
                    <a:lnTo>
                      <a:pt x="175" y="66"/>
                    </a:lnTo>
                    <a:lnTo>
                      <a:pt x="170" y="66"/>
                    </a:lnTo>
                    <a:lnTo>
                      <a:pt x="163" y="68"/>
                    </a:lnTo>
                    <a:lnTo>
                      <a:pt x="160" y="73"/>
                    </a:lnTo>
                    <a:lnTo>
                      <a:pt x="160" y="71"/>
                    </a:lnTo>
                    <a:lnTo>
                      <a:pt x="163" y="66"/>
                    </a:lnTo>
                    <a:lnTo>
                      <a:pt x="165" y="66"/>
                    </a:lnTo>
                    <a:lnTo>
                      <a:pt x="168" y="59"/>
                    </a:lnTo>
                    <a:lnTo>
                      <a:pt x="160" y="54"/>
                    </a:lnTo>
                    <a:lnTo>
                      <a:pt x="153" y="56"/>
                    </a:lnTo>
                    <a:lnTo>
                      <a:pt x="151" y="54"/>
                    </a:lnTo>
                    <a:lnTo>
                      <a:pt x="153" y="52"/>
                    </a:lnTo>
                    <a:lnTo>
                      <a:pt x="156" y="47"/>
                    </a:lnTo>
                    <a:lnTo>
                      <a:pt x="158" y="45"/>
                    </a:lnTo>
                    <a:lnTo>
                      <a:pt x="158" y="42"/>
                    </a:lnTo>
                    <a:lnTo>
                      <a:pt x="158" y="40"/>
                    </a:lnTo>
                    <a:lnTo>
                      <a:pt x="158" y="38"/>
                    </a:lnTo>
                    <a:lnTo>
                      <a:pt x="153" y="30"/>
                    </a:lnTo>
                    <a:lnTo>
                      <a:pt x="151" y="30"/>
                    </a:lnTo>
                    <a:lnTo>
                      <a:pt x="151" y="28"/>
                    </a:lnTo>
                    <a:lnTo>
                      <a:pt x="151" y="23"/>
                    </a:lnTo>
                    <a:lnTo>
                      <a:pt x="151" y="21"/>
                    </a:lnTo>
                    <a:lnTo>
                      <a:pt x="149" y="19"/>
                    </a:lnTo>
                    <a:lnTo>
                      <a:pt x="149" y="16"/>
                    </a:lnTo>
                    <a:lnTo>
                      <a:pt x="151" y="12"/>
                    </a:lnTo>
                    <a:lnTo>
                      <a:pt x="151" y="9"/>
                    </a:lnTo>
                    <a:lnTo>
                      <a:pt x="146" y="0"/>
                    </a:lnTo>
                    <a:lnTo>
                      <a:pt x="144" y="2"/>
                    </a:lnTo>
                    <a:lnTo>
                      <a:pt x="139" y="2"/>
                    </a:lnTo>
                    <a:lnTo>
                      <a:pt x="137" y="2"/>
                    </a:lnTo>
                    <a:lnTo>
                      <a:pt x="132" y="19"/>
                    </a:lnTo>
                    <a:lnTo>
                      <a:pt x="132" y="21"/>
                    </a:lnTo>
                    <a:lnTo>
                      <a:pt x="130" y="26"/>
                    </a:lnTo>
                    <a:lnTo>
                      <a:pt x="127" y="26"/>
                    </a:lnTo>
                    <a:lnTo>
                      <a:pt x="127" y="26"/>
                    </a:lnTo>
                    <a:lnTo>
                      <a:pt x="127" y="26"/>
                    </a:lnTo>
                    <a:lnTo>
                      <a:pt x="125" y="28"/>
                    </a:lnTo>
                    <a:lnTo>
                      <a:pt x="118" y="28"/>
                    </a:lnTo>
                    <a:lnTo>
                      <a:pt x="120" y="30"/>
                    </a:lnTo>
                    <a:lnTo>
                      <a:pt x="120" y="38"/>
                    </a:lnTo>
                    <a:lnTo>
                      <a:pt x="127" y="42"/>
                    </a:lnTo>
                    <a:lnTo>
                      <a:pt x="132" y="45"/>
                    </a:lnTo>
                    <a:lnTo>
                      <a:pt x="132" y="45"/>
                    </a:lnTo>
                    <a:lnTo>
                      <a:pt x="135" y="47"/>
                    </a:lnTo>
                    <a:lnTo>
                      <a:pt x="137" y="49"/>
                    </a:lnTo>
                    <a:lnTo>
                      <a:pt x="139" y="59"/>
                    </a:lnTo>
                    <a:lnTo>
                      <a:pt x="135" y="59"/>
                    </a:lnTo>
                    <a:lnTo>
                      <a:pt x="135" y="61"/>
                    </a:lnTo>
                    <a:lnTo>
                      <a:pt x="127" y="66"/>
                    </a:lnTo>
                    <a:lnTo>
                      <a:pt x="130" y="71"/>
                    </a:lnTo>
                    <a:lnTo>
                      <a:pt x="132" y="68"/>
                    </a:lnTo>
                    <a:lnTo>
                      <a:pt x="135" y="71"/>
                    </a:lnTo>
                    <a:lnTo>
                      <a:pt x="135" y="71"/>
                    </a:lnTo>
                    <a:lnTo>
                      <a:pt x="139" y="71"/>
                    </a:lnTo>
                    <a:lnTo>
                      <a:pt x="142" y="75"/>
                    </a:lnTo>
                    <a:lnTo>
                      <a:pt x="144" y="80"/>
                    </a:lnTo>
                    <a:lnTo>
                      <a:pt x="144" y="92"/>
                    </a:lnTo>
                    <a:lnTo>
                      <a:pt x="142" y="92"/>
                    </a:lnTo>
                    <a:lnTo>
                      <a:pt x="125" y="89"/>
                    </a:lnTo>
                    <a:lnTo>
                      <a:pt x="120" y="89"/>
                    </a:lnTo>
                    <a:lnTo>
                      <a:pt x="118" y="87"/>
                    </a:lnTo>
                    <a:lnTo>
                      <a:pt x="113" y="89"/>
                    </a:lnTo>
                    <a:lnTo>
                      <a:pt x="111" y="89"/>
                    </a:lnTo>
                    <a:lnTo>
                      <a:pt x="111" y="89"/>
                    </a:lnTo>
                    <a:lnTo>
                      <a:pt x="109" y="92"/>
                    </a:lnTo>
                    <a:lnTo>
                      <a:pt x="106" y="89"/>
                    </a:lnTo>
                    <a:lnTo>
                      <a:pt x="104" y="87"/>
                    </a:lnTo>
                    <a:lnTo>
                      <a:pt x="104" y="82"/>
                    </a:lnTo>
                    <a:lnTo>
                      <a:pt x="101" y="78"/>
                    </a:lnTo>
                    <a:lnTo>
                      <a:pt x="101" y="78"/>
                    </a:lnTo>
                    <a:lnTo>
                      <a:pt x="104" y="75"/>
                    </a:lnTo>
                    <a:lnTo>
                      <a:pt x="101" y="73"/>
                    </a:lnTo>
                    <a:lnTo>
                      <a:pt x="101" y="71"/>
                    </a:lnTo>
                    <a:lnTo>
                      <a:pt x="101" y="71"/>
                    </a:lnTo>
                    <a:lnTo>
                      <a:pt x="92" y="73"/>
                    </a:lnTo>
                    <a:lnTo>
                      <a:pt x="90" y="71"/>
                    </a:lnTo>
                    <a:lnTo>
                      <a:pt x="90" y="68"/>
                    </a:lnTo>
                    <a:lnTo>
                      <a:pt x="97" y="64"/>
                    </a:lnTo>
                    <a:lnTo>
                      <a:pt x="94" y="61"/>
                    </a:lnTo>
                    <a:lnTo>
                      <a:pt x="90" y="61"/>
                    </a:lnTo>
                    <a:lnTo>
                      <a:pt x="87" y="54"/>
                    </a:lnTo>
                    <a:lnTo>
                      <a:pt x="85" y="47"/>
                    </a:lnTo>
                    <a:lnTo>
                      <a:pt x="78" y="45"/>
                    </a:lnTo>
                    <a:lnTo>
                      <a:pt x="78" y="42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57" y="45"/>
                    </a:lnTo>
                    <a:lnTo>
                      <a:pt x="57" y="38"/>
                    </a:lnTo>
                    <a:lnTo>
                      <a:pt x="57" y="35"/>
                    </a:lnTo>
                    <a:lnTo>
                      <a:pt x="57" y="30"/>
                    </a:lnTo>
                    <a:lnTo>
                      <a:pt x="54" y="26"/>
                    </a:lnTo>
                    <a:lnTo>
                      <a:pt x="49" y="23"/>
                    </a:lnTo>
                    <a:lnTo>
                      <a:pt x="45" y="23"/>
                    </a:lnTo>
                    <a:lnTo>
                      <a:pt x="40" y="28"/>
                    </a:lnTo>
                    <a:lnTo>
                      <a:pt x="33" y="28"/>
                    </a:lnTo>
                    <a:lnTo>
                      <a:pt x="3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4" name="Freeform 49"/>
              <p:cNvSpPr>
                <a:spLocks/>
              </p:cNvSpPr>
              <p:nvPr/>
            </p:nvSpPr>
            <p:spPr bwMode="auto">
              <a:xfrm>
                <a:off x="792" y="308"/>
                <a:ext cx="121" cy="125"/>
              </a:xfrm>
              <a:custGeom>
                <a:avLst/>
                <a:gdLst>
                  <a:gd name="T0" fmla="*/ 5 w 121"/>
                  <a:gd name="T1" fmla="*/ 113 h 125"/>
                  <a:gd name="T2" fmla="*/ 15 w 121"/>
                  <a:gd name="T3" fmla="*/ 111 h 125"/>
                  <a:gd name="T4" fmla="*/ 19 w 121"/>
                  <a:gd name="T5" fmla="*/ 106 h 125"/>
                  <a:gd name="T6" fmla="*/ 26 w 121"/>
                  <a:gd name="T7" fmla="*/ 113 h 125"/>
                  <a:gd name="T8" fmla="*/ 31 w 121"/>
                  <a:gd name="T9" fmla="*/ 99 h 125"/>
                  <a:gd name="T10" fmla="*/ 36 w 121"/>
                  <a:gd name="T11" fmla="*/ 106 h 125"/>
                  <a:gd name="T12" fmla="*/ 41 w 121"/>
                  <a:gd name="T13" fmla="*/ 120 h 125"/>
                  <a:gd name="T14" fmla="*/ 48 w 121"/>
                  <a:gd name="T15" fmla="*/ 120 h 125"/>
                  <a:gd name="T16" fmla="*/ 52 w 121"/>
                  <a:gd name="T17" fmla="*/ 113 h 125"/>
                  <a:gd name="T18" fmla="*/ 50 w 121"/>
                  <a:gd name="T19" fmla="*/ 106 h 125"/>
                  <a:gd name="T20" fmla="*/ 55 w 121"/>
                  <a:gd name="T21" fmla="*/ 99 h 125"/>
                  <a:gd name="T22" fmla="*/ 55 w 121"/>
                  <a:gd name="T23" fmla="*/ 90 h 125"/>
                  <a:gd name="T24" fmla="*/ 64 w 121"/>
                  <a:gd name="T25" fmla="*/ 104 h 125"/>
                  <a:gd name="T26" fmla="*/ 71 w 121"/>
                  <a:gd name="T27" fmla="*/ 92 h 125"/>
                  <a:gd name="T28" fmla="*/ 67 w 121"/>
                  <a:gd name="T29" fmla="*/ 80 h 125"/>
                  <a:gd name="T30" fmla="*/ 67 w 121"/>
                  <a:gd name="T31" fmla="*/ 73 h 125"/>
                  <a:gd name="T32" fmla="*/ 76 w 121"/>
                  <a:gd name="T33" fmla="*/ 75 h 125"/>
                  <a:gd name="T34" fmla="*/ 76 w 121"/>
                  <a:gd name="T35" fmla="*/ 64 h 125"/>
                  <a:gd name="T36" fmla="*/ 83 w 121"/>
                  <a:gd name="T37" fmla="*/ 56 h 125"/>
                  <a:gd name="T38" fmla="*/ 88 w 121"/>
                  <a:gd name="T39" fmla="*/ 94 h 125"/>
                  <a:gd name="T40" fmla="*/ 97 w 121"/>
                  <a:gd name="T41" fmla="*/ 87 h 125"/>
                  <a:gd name="T42" fmla="*/ 100 w 121"/>
                  <a:gd name="T43" fmla="*/ 73 h 125"/>
                  <a:gd name="T44" fmla="*/ 111 w 121"/>
                  <a:gd name="T45" fmla="*/ 59 h 125"/>
                  <a:gd name="T46" fmla="*/ 109 w 121"/>
                  <a:gd name="T47" fmla="*/ 52 h 125"/>
                  <a:gd name="T48" fmla="*/ 111 w 121"/>
                  <a:gd name="T49" fmla="*/ 49 h 125"/>
                  <a:gd name="T50" fmla="*/ 107 w 121"/>
                  <a:gd name="T51" fmla="*/ 38 h 125"/>
                  <a:gd name="T52" fmla="*/ 109 w 121"/>
                  <a:gd name="T53" fmla="*/ 28 h 125"/>
                  <a:gd name="T54" fmla="*/ 121 w 121"/>
                  <a:gd name="T55" fmla="*/ 23 h 125"/>
                  <a:gd name="T56" fmla="*/ 111 w 121"/>
                  <a:gd name="T57" fmla="*/ 7 h 125"/>
                  <a:gd name="T58" fmla="*/ 97 w 121"/>
                  <a:gd name="T59" fmla="*/ 2 h 125"/>
                  <a:gd name="T60" fmla="*/ 95 w 121"/>
                  <a:gd name="T61" fmla="*/ 12 h 125"/>
                  <a:gd name="T62" fmla="*/ 100 w 121"/>
                  <a:gd name="T63" fmla="*/ 16 h 125"/>
                  <a:gd name="T64" fmla="*/ 93 w 121"/>
                  <a:gd name="T65" fmla="*/ 21 h 125"/>
                  <a:gd name="T66" fmla="*/ 83 w 121"/>
                  <a:gd name="T67" fmla="*/ 14 h 125"/>
                  <a:gd name="T68" fmla="*/ 83 w 121"/>
                  <a:gd name="T69" fmla="*/ 23 h 125"/>
                  <a:gd name="T70" fmla="*/ 78 w 121"/>
                  <a:gd name="T71" fmla="*/ 14 h 125"/>
                  <a:gd name="T72" fmla="*/ 74 w 121"/>
                  <a:gd name="T73" fmla="*/ 19 h 125"/>
                  <a:gd name="T74" fmla="*/ 67 w 121"/>
                  <a:gd name="T75" fmla="*/ 19 h 125"/>
                  <a:gd name="T76" fmla="*/ 57 w 121"/>
                  <a:gd name="T77" fmla="*/ 28 h 125"/>
                  <a:gd name="T78" fmla="*/ 52 w 121"/>
                  <a:gd name="T79" fmla="*/ 33 h 125"/>
                  <a:gd name="T80" fmla="*/ 48 w 121"/>
                  <a:gd name="T81" fmla="*/ 42 h 125"/>
                  <a:gd name="T82" fmla="*/ 43 w 121"/>
                  <a:gd name="T83" fmla="*/ 52 h 125"/>
                  <a:gd name="T84" fmla="*/ 38 w 121"/>
                  <a:gd name="T85" fmla="*/ 61 h 125"/>
                  <a:gd name="T86" fmla="*/ 31 w 121"/>
                  <a:gd name="T87" fmla="*/ 66 h 125"/>
                  <a:gd name="T88" fmla="*/ 29 w 121"/>
                  <a:gd name="T89" fmla="*/ 71 h 125"/>
                  <a:gd name="T90" fmla="*/ 19 w 121"/>
                  <a:gd name="T91" fmla="*/ 82 h 125"/>
                  <a:gd name="T92" fmla="*/ 12 w 121"/>
                  <a:gd name="T93" fmla="*/ 80 h 125"/>
                  <a:gd name="T94" fmla="*/ 5 w 121"/>
                  <a:gd name="T95" fmla="*/ 87 h 125"/>
                  <a:gd name="T96" fmla="*/ 0 w 121"/>
                  <a:gd name="T97" fmla="*/ 9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1" h="125">
                    <a:moveTo>
                      <a:pt x="5" y="99"/>
                    </a:moveTo>
                    <a:lnTo>
                      <a:pt x="8" y="101"/>
                    </a:lnTo>
                    <a:lnTo>
                      <a:pt x="5" y="113"/>
                    </a:lnTo>
                    <a:lnTo>
                      <a:pt x="8" y="116"/>
                    </a:lnTo>
                    <a:lnTo>
                      <a:pt x="12" y="116"/>
                    </a:lnTo>
                    <a:lnTo>
                      <a:pt x="15" y="111"/>
                    </a:lnTo>
                    <a:lnTo>
                      <a:pt x="17" y="108"/>
                    </a:lnTo>
                    <a:lnTo>
                      <a:pt x="17" y="101"/>
                    </a:lnTo>
                    <a:lnTo>
                      <a:pt x="19" y="106"/>
                    </a:lnTo>
                    <a:lnTo>
                      <a:pt x="17" y="108"/>
                    </a:lnTo>
                    <a:lnTo>
                      <a:pt x="17" y="108"/>
                    </a:lnTo>
                    <a:lnTo>
                      <a:pt x="26" y="113"/>
                    </a:lnTo>
                    <a:lnTo>
                      <a:pt x="29" y="116"/>
                    </a:lnTo>
                    <a:lnTo>
                      <a:pt x="31" y="108"/>
                    </a:lnTo>
                    <a:lnTo>
                      <a:pt x="31" y="99"/>
                    </a:lnTo>
                    <a:lnTo>
                      <a:pt x="36" y="97"/>
                    </a:lnTo>
                    <a:lnTo>
                      <a:pt x="36" y="104"/>
                    </a:lnTo>
                    <a:lnTo>
                      <a:pt x="36" y="106"/>
                    </a:lnTo>
                    <a:lnTo>
                      <a:pt x="38" y="111"/>
                    </a:lnTo>
                    <a:lnTo>
                      <a:pt x="41" y="111"/>
                    </a:lnTo>
                    <a:lnTo>
                      <a:pt x="41" y="120"/>
                    </a:lnTo>
                    <a:lnTo>
                      <a:pt x="43" y="125"/>
                    </a:lnTo>
                    <a:lnTo>
                      <a:pt x="45" y="118"/>
                    </a:lnTo>
                    <a:lnTo>
                      <a:pt x="48" y="120"/>
                    </a:lnTo>
                    <a:lnTo>
                      <a:pt x="50" y="120"/>
                    </a:lnTo>
                    <a:lnTo>
                      <a:pt x="52" y="120"/>
                    </a:lnTo>
                    <a:lnTo>
                      <a:pt x="52" y="113"/>
                    </a:lnTo>
                    <a:lnTo>
                      <a:pt x="55" y="113"/>
                    </a:lnTo>
                    <a:lnTo>
                      <a:pt x="52" y="108"/>
                    </a:lnTo>
                    <a:lnTo>
                      <a:pt x="50" y="106"/>
                    </a:lnTo>
                    <a:lnTo>
                      <a:pt x="55" y="101"/>
                    </a:lnTo>
                    <a:lnTo>
                      <a:pt x="52" y="101"/>
                    </a:lnTo>
                    <a:lnTo>
                      <a:pt x="55" y="99"/>
                    </a:lnTo>
                    <a:lnTo>
                      <a:pt x="52" y="97"/>
                    </a:lnTo>
                    <a:lnTo>
                      <a:pt x="52" y="87"/>
                    </a:lnTo>
                    <a:lnTo>
                      <a:pt x="55" y="90"/>
                    </a:lnTo>
                    <a:lnTo>
                      <a:pt x="57" y="87"/>
                    </a:lnTo>
                    <a:lnTo>
                      <a:pt x="62" y="104"/>
                    </a:lnTo>
                    <a:lnTo>
                      <a:pt x="64" y="104"/>
                    </a:lnTo>
                    <a:lnTo>
                      <a:pt x="64" y="104"/>
                    </a:lnTo>
                    <a:lnTo>
                      <a:pt x="67" y="94"/>
                    </a:lnTo>
                    <a:lnTo>
                      <a:pt x="71" y="92"/>
                    </a:lnTo>
                    <a:lnTo>
                      <a:pt x="71" y="90"/>
                    </a:lnTo>
                    <a:lnTo>
                      <a:pt x="69" y="82"/>
                    </a:lnTo>
                    <a:lnTo>
                      <a:pt x="67" y="80"/>
                    </a:lnTo>
                    <a:lnTo>
                      <a:pt x="64" y="78"/>
                    </a:lnTo>
                    <a:lnTo>
                      <a:pt x="67" y="75"/>
                    </a:lnTo>
                    <a:lnTo>
                      <a:pt x="67" y="73"/>
                    </a:lnTo>
                    <a:lnTo>
                      <a:pt x="69" y="73"/>
                    </a:lnTo>
                    <a:lnTo>
                      <a:pt x="71" y="78"/>
                    </a:lnTo>
                    <a:lnTo>
                      <a:pt x="76" y="75"/>
                    </a:lnTo>
                    <a:lnTo>
                      <a:pt x="74" y="66"/>
                    </a:lnTo>
                    <a:lnTo>
                      <a:pt x="74" y="66"/>
                    </a:lnTo>
                    <a:lnTo>
                      <a:pt x="76" y="64"/>
                    </a:lnTo>
                    <a:lnTo>
                      <a:pt x="76" y="59"/>
                    </a:lnTo>
                    <a:lnTo>
                      <a:pt x="81" y="59"/>
                    </a:lnTo>
                    <a:lnTo>
                      <a:pt x="83" y="56"/>
                    </a:lnTo>
                    <a:lnTo>
                      <a:pt x="86" y="56"/>
                    </a:lnTo>
                    <a:lnTo>
                      <a:pt x="81" y="82"/>
                    </a:lnTo>
                    <a:lnTo>
                      <a:pt x="88" y="94"/>
                    </a:lnTo>
                    <a:lnTo>
                      <a:pt x="93" y="94"/>
                    </a:lnTo>
                    <a:lnTo>
                      <a:pt x="95" y="92"/>
                    </a:lnTo>
                    <a:lnTo>
                      <a:pt x="97" y="87"/>
                    </a:lnTo>
                    <a:lnTo>
                      <a:pt x="95" y="78"/>
                    </a:lnTo>
                    <a:lnTo>
                      <a:pt x="97" y="75"/>
                    </a:lnTo>
                    <a:lnTo>
                      <a:pt x="100" y="73"/>
                    </a:lnTo>
                    <a:lnTo>
                      <a:pt x="107" y="73"/>
                    </a:lnTo>
                    <a:lnTo>
                      <a:pt x="114" y="64"/>
                    </a:lnTo>
                    <a:lnTo>
                      <a:pt x="111" y="59"/>
                    </a:lnTo>
                    <a:lnTo>
                      <a:pt x="111" y="56"/>
                    </a:lnTo>
                    <a:lnTo>
                      <a:pt x="111" y="54"/>
                    </a:lnTo>
                    <a:lnTo>
                      <a:pt x="109" y="52"/>
                    </a:lnTo>
                    <a:lnTo>
                      <a:pt x="107" y="49"/>
                    </a:lnTo>
                    <a:lnTo>
                      <a:pt x="109" y="47"/>
                    </a:lnTo>
                    <a:lnTo>
                      <a:pt x="111" y="49"/>
                    </a:lnTo>
                    <a:lnTo>
                      <a:pt x="114" y="49"/>
                    </a:lnTo>
                    <a:lnTo>
                      <a:pt x="114" y="45"/>
                    </a:lnTo>
                    <a:lnTo>
                      <a:pt x="107" y="38"/>
                    </a:lnTo>
                    <a:lnTo>
                      <a:pt x="107" y="33"/>
                    </a:lnTo>
                    <a:lnTo>
                      <a:pt x="107" y="30"/>
                    </a:lnTo>
                    <a:lnTo>
                      <a:pt x="109" y="28"/>
                    </a:lnTo>
                    <a:lnTo>
                      <a:pt x="116" y="26"/>
                    </a:lnTo>
                    <a:lnTo>
                      <a:pt x="116" y="23"/>
                    </a:lnTo>
                    <a:lnTo>
                      <a:pt x="121" y="23"/>
                    </a:lnTo>
                    <a:lnTo>
                      <a:pt x="121" y="21"/>
                    </a:lnTo>
                    <a:lnTo>
                      <a:pt x="121" y="19"/>
                    </a:lnTo>
                    <a:lnTo>
                      <a:pt x="111" y="7"/>
                    </a:lnTo>
                    <a:lnTo>
                      <a:pt x="111" y="7"/>
                    </a:lnTo>
                    <a:lnTo>
                      <a:pt x="104" y="0"/>
                    </a:lnTo>
                    <a:lnTo>
                      <a:pt x="97" y="2"/>
                    </a:lnTo>
                    <a:lnTo>
                      <a:pt x="97" y="7"/>
                    </a:lnTo>
                    <a:lnTo>
                      <a:pt x="93" y="7"/>
                    </a:lnTo>
                    <a:lnTo>
                      <a:pt x="95" y="12"/>
                    </a:lnTo>
                    <a:lnTo>
                      <a:pt x="97" y="14"/>
                    </a:lnTo>
                    <a:lnTo>
                      <a:pt x="100" y="14"/>
                    </a:lnTo>
                    <a:lnTo>
                      <a:pt x="100" y="16"/>
                    </a:lnTo>
                    <a:lnTo>
                      <a:pt x="97" y="19"/>
                    </a:lnTo>
                    <a:lnTo>
                      <a:pt x="93" y="19"/>
                    </a:lnTo>
                    <a:lnTo>
                      <a:pt x="93" y="21"/>
                    </a:lnTo>
                    <a:lnTo>
                      <a:pt x="90" y="21"/>
                    </a:lnTo>
                    <a:lnTo>
                      <a:pt x="88" y="19"/>
                    </a:lnTo>
                    <a:lnTo>
                      <a:pt x="83" y="14"/>
                    </a:lnTo>
                    <a:lnTo>
                      <a:pt x="83" y="19"/>
                    </a:lnTo>
                    <a:lnTo>
                      <a:pt x="83" y="23"/>
                    </a:lnTo>
                    <a:lnTo>
                      <a:pt x="83" y="23"/>
                    </a:lnTo>
                    <a:lnTo>
                      <a:pt x="81" y="19"/>
                    </a:lnTo>
                    <a:lnTo>
                      <a:pt x="83" y="14"/>
                    </a:lnTo>
                    <a:lnTo>
                      <a:pt x="78" y="14"/>
                    </a:lnTo>
                    <a:lnTo>
                      <a:pt x="78" y="16"/>
                    </a:lnTo>
                    <a:lnTo>
                      <a:pt x="74" y="16"/>
                    </a:lnTo>
                    <a:lnTo>
                      <a:pt x="74" y="19"/>
                    </a:lnTo>
                    <a:lnTo>
                      <a:pt x="71" y="16"/>
                    </a:lnTo>
                    <a:lnTo>
                      <a:pt x="69" y="14"/>
                    </a:lnTo>
                    <a:lnTo>
                      <a:pt x="67" y="19"/>
                    </a:lnTo>
                    <a:lnTo>
                      <a:pt x="60" y="19"/>
                    </a:lnTo>
                    <a:lnTo>
                      <a:pt x="60" y="23"/>
                    </a:lnTo>
                    <a:lnTo>
                      <a:pt x="57" y="28"/>
                    </a:lnTo>
                    <a:lnTo>
                      <a:pt x="57" y="30"/>
                    </a:lnTo>
                    <a:lnTo>
                      <a:pt x="55" y="30"/>
                    </a:lnTo>
                    <a:lnTo>
                      <a:pt x="52" y="33"/>
                    </a:lnTo>
                    <a:lnTo>
                      <a:pt x="50" y="38"/>
                    </a:lnTo>
                    <a:lnTo>
                      <a:pt x="48" y="38"/>
                    </a:lnTo>
                    <a:lnTo>
                      <a:pt x="48" y="42"/>
                    </a:lnTo>
                    <a:lnTo>
                      <a:pt x="48" y="40"/>
                    </a:lnTo>
                    <a:lnTo>
                      <a:pt x="45" y="42"/>
                    </a:lnTo>
                    <a:lnTo>
                      <a:pt x="43" y="52"/>
                    </a:lnTo>
                    <a:lnTo>
                      <a:pt x="45" y="54"/>
                    </a:lnTo>
                    <a:lnTo>
                      <a:pt x="41" y="54"/>
                    </a:lnTo>
                    <a:lnTo>
                      <a:pt x="38" y="61"/>
                    </a:lnTo>
                    <a:lnTo>
                      <a:pt x="36" y="61"/>
                    </a:lnTo>
                    <a:lnTo>
                      <a:pt x="34" y="64"/>
                    </a:lnTo>
                    <a:lnTo>
                      <a:pt x="31" y="66"/>
                    </a:lnTo>
                    <a:lnTo>
                      <a:pt x="29" y="66"/>
                    </a:lnTo>
                    <a:lnTo>
                      <a:pt x="29" y="64"/>
                    </a:lnTo>
                    <a:lnTo>
                      <a:pt x="29" y="71"/>
                    </a:lnTo>
                    <a:lnTo>
                      <a:pt x="26" y="73"/>
                    </a:lnTo>
                    <a:lnTo>
                      <a:pt x="22" y="82"/>
                    </a:lnTo>
                    <a:lnTo>
                      <a:pt x="19" y="82"/>
                    </a:lnTo>
                    <a:lnTo>
                      <a:pt x="19" y="82"/>
                    </a:lnTo>
                    <a:lnTo>
                      <a:pt x="15" y="80"/>
                    </a:lnTo>
                    <a:lnTo>
                      <a:pt x="12" y="80"/>
                    </a:lnTo>
                    <a:lnTo>
                      <a:pt x="10" y="82"/>
                    </a:lnTo>
                    <a:lnTo>
                      <a:pt x="10" y="85"/>
                    </a:lnTo>
                    <a:lnTo>
                      <a:pt x="5" y="87"/>
                    </a:lnTo>
                    <a:lnTo>
                      <a:pt x="5" y="94"/>
                    </a:lnTo>
                    <a:lnTo>
                      <a:pt x="3" y="97"/>
                    </a:lnTo>
                    <a:lnTo>
                      <a:pt x="0" y="99"/>
                    </a:lnTo>
                    <a:lnTo>
                      <a:pt x="0" y="106"/>
                    </a:lnTo>
                    <a:lnTo>
                      <a:pt x="5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5" name="Freeform 50"/>
              <p:cNvSpPr>
                <a:spLocks/>
              </p:cNvSpPr>
              <p:nvPr/>
            </p:nvSpPr>
            <p:spPr bwMode="auto">
              <a:xfrm>
                <a:off x="4182" y="454"/>
                <a:ext cx="14" cy="21"/>
              </a:xfrm>
              <a:custGeom>
                <a:avLst/>
                <a:gdLst>
                  <a:gd name="T0" fmla="*/ 2 w 14"/>
                  <a:gd name="T1" fmla="*/ 7 h 21"/>
                  <a:gd name="T2" fmla="*/ 5 w 14"/>
                  <a:gd name="T3" fmla="*/ 10 h 21"/>
                  <a:gd name="T4" fmla="*/ 7 w 14"/>
                  <a:gd name="T5" fmla="*/ 12 h 21"/>
                  <a:gd name="T6" fmla="*/ 7 w 14"/>
                  <a:gd name="T7" fmla="*/ 10 h 21"/>
                  <a:gd name="T8" fmla="*/ 7 w 14"/>
                  <a:gd name="T9" fmla="*/ 17 h 21"/>
                  <a:gd name="T10" fmla="*/ 10 w 14"/>
                  <a:gd name="T11" fmla="*/ 21 h 21"/>
                  <a:gd name="T12" fmla="*/ 10 w 14"/>
                  <a:gd name="T13" fmla="*/ 14 h 21"/>
                  <a:gd name="T14" fmla="*/ 12 w 14"/>
                  <a:gd name="T15" fmla="*/ 10 h 21"/>
                  <a:gd name="T16" fmla="*/ 14 w 14"/>
                  <a:gd name="T17" fmla="*/ 12 h 21"/>
                  <a:gd name="T18" fmla="*/ 14 w 14"/>
                  <a:gd name="T19" fmla="*/ 7 h 21"/>
                  <a:gd name="T20" fmla="*/ 12 w 14"/>
                  <a:gd name="T21" fmla="*/ 7 h 21"/>
                  <a:gd name="T22" fmla="*/ 12 w 14"/>
                  <a:gd name="T23" fmla="*/ 3 h 21"/>
                  <a:gd name="T24" fmla="*/ 14 w 14"/>
                  <a:gd name="T25" fmla="*/ 0 h 21"/>
                  <a:gd name="T26" fmla="*/ 10 w 14"/>
                  <a:gd name="T27" fmla="*/ 0 h 21"/>
                  <a:gd name="T28" fmla="*/ 7 w 14"/>
                  <a:gd name="T29" fmla="*/ 0 h 21"/>
                  <a:gd name="T30" fmla="*/ 7 w 14"/>
                  <a:gd name="T31" fmla="*/ 3 h 21"/>
                  <a:gd name="T32" fmla="*/ 10 w 14"/>
                  <a:gd name="T33" fmla="*/ 0 h 21"/>
                  <a:gd name="T34" fmla="*/ 5 w 14"/>
                  <a:gd name="T35" fmla="*/ 7 h 21"/>
                  <a:gd name="T36" fmla="*/ 5 w 14"/>
                  <a:gd name="T37" fmla="*/ 5 h 21"/>
                  <a:gd name="T38" fmla="*/ 2 w 14"/>
                  <a:gd name="T39" fmla="*/ 3 h 21"/>
                  <a:gd name="T40" fmla="*/ 0 w 14"/>
                  <a:gd name="T41" fmla="*/ 5 h 21"/>
                  <a:gd name="T42" fmla="*/ 0 w 14"/>
                  <a:gd name="T43" fmla="*/ 10 h 21"/>
                  <a:gd name="T44" fmla="*/ 5 w 14"/>
                  <a:gd name="T45" fmla="*/ 19 h 21"/>
                  <a:gd name="T46" fmla="*/ 2 w 14"/>
                  <a:gd name="T47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21">
                    <a:moveTo>
                      <a:pt x="2" y="7"/>
                    </a:moveTo>
                    <a:lnTo>
                      <a:pt x="5" y="10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7" y="17"/>
                    </a:lnTo>
                    <a:lnTo>
                      <a:pt x="10" y="21"/>
                    </a:lnTo>
                    <a:lnTo>
                      <a:pt x="10" y="14"/>
                    </a:lnTo>
                    <a:lnTo>
                      <a:pt x="12" y="10"/>
                    </a:lnTo>
                    <a:lnTo>
                      <a:pt x="14" y="12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12" y="3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10" y="0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9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6" name="Freeform 51"/>
              <p:cNvSpPr>
                <a:spLocks/>
              </p:cNvSpPr>
              <p:nvPr/>
            </p:nvSpPr>
            <p:spPr bwMode="auto">
              <a:xfrm>
                <a:off x="5127" y="636"/>
                <a:ext cx="26" cy="17"/>
              </a:xfrm>
              <a:custGeom>
                <a:avLst/>
                <a:gdLst>
                  <a:gd name="T0" fmla="*/ 0 w 26"/>
                  <a:gd name="T1" fmla="*/ 12 h 17"/>
                  <a:gd name="T2" fmla="*/ 5 w 26"/>
                  <a:gd name="T3" fmla="*/ 17 h 17"/>
                  <a:gd name="T4" fmla="*/ 5 w 26"/>
                  <a:gd name="T5" fmla="*/ 17 h 17"/>
                  <a:gd name="T6" fmla="*/ 7 w 26"/>
                  <a:gd name="T7" fmla="*/ 14 h 17"/>
                  <a:gd name="T8" fmla="*/ 12 w 26"/>
                  <a:gd name="T9" fmla="*/ 14 h 17"/>
                  <a:gd name="T10" fmla="*/ 14 w 26"/>
                  <a:gd name="T11" fmla="*/ 12 h 17"/>
                  <a:gd name="T12" fmla="*/ 16 w 26"/>
                  <a:gd name="T13" fmla="*/ 14 h 17"/>
                  <a:gd name="T14" fmla="*/ 19 w 26"/>
                  <a:gd name="T15" fmla="*/ 14 h 17"/>
                  <a:gd name="T16" fmla="*/ 21 w 26"/>
                  <a:gd name="T17" fmla="*/ 7 h 17"/>
                  <a:gd name="T18" fmla="*/ 21 w 26"/>
                  <a:gd name="T19" fmla="*/ 12 h 17"/>
                  <a:gd name="T20" fmla="*/ 24 w 26"/>
                  <a:gd name="T21" fmla="*/ 10 h 17"/>
                  <a:gd name="T22" fmla="*/ 26 w 26"/>
                  <a:gd name="T23" fmla="*/ 0 h 17"/>
                  <a:gd name="T24" fmla="*/ 26 w 26"/>
                  <a:gd name="T25" fmla="*/ 0 h 17"/>
                  <a:gd name="T26" fmla="*/ 16 w 26"/>
                  <a:gd name="T27" fmla="*/ 2 h 17"/>
                  <a:gd name="T28" fmla="*/ 14 w 26"/>
                  <a:gd name="T29" fmla="*/ 0 h 17"/>
                  <a:gd name="T30" fmla="*/ 14 w 26"/>
                  <a:gd name="T31" fmla="*/ 0 h 17"/>
                  <a:gd name="T32" fmla="*/ 12 w 26"/>
                  <a:gd name="T33" fmla="*/ 0 h 17"/>
                  <a:gd name="T34" fmla="*/ 7 w 26"/>
                  <a:gd name="T35" fmla="*/ 0 h 17"/>
                  <a:gd name="T36" fmla="*/ 5 w 26"/>
                  <a:gd name="T37" fmla="*/ 0 h 17"/>
                  <a:gd name="T38" fmla="*/ 7 w 26"/>
                  <a:gd name="T39" fmla="*/ 5 h 17"/>
                  <a:gd name="T40" fmla="*/ 5 w 26"/>
                  <a:gd name="T41" fmla="*/ 5 h 17"/>
                  <a:gd name="T42" fmla="*/ 2 w 26"/>
                  <a:gd name="T43" fmla="*/ 7 h 17"/>
                  <a:gd name="T44" fmla="*/ 5 w 26"/>
                  <a:gd name="T45" fmla="*/ 10 h 17"/>
                  <a:gd name="T46" fmla="*/ 2 w 26"/>
                  <a:gd name="T47" fmla="*/ 12 h 17"/>
                  <a:gd name="T48" fmla="*/ 0 w 26"/>
                  <a:gd name="T4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17">
                    <a:moveTo>
                      <a:pt x="0" y="12"/>
                    </a:moveTo>
                    <a:lnTo>
                      <a:pt x="5" y="17"/>
                    </a:lnTo>
                    <a:lnTo>
                      <a:pt x="5" y="17"/>
                    </a:lnTo>
                    <a:lnTo>
                      <a:pt x="7" y="14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16" y="14"/>
                    </a:lnTo>
                    <a:lnTo>
                      <a:pt x="19" y="14"/>
                    </a:lnTo>
                    <a:lnTo>
                      <a:pt x="21" y="7"/>
                    </a:lnTo>
                    <a:lnTo>
                      <a:pt x="21" y="12"/>
                    </a:lnTo>
                    <a:lnTo>
                      <a:pt x="24" y="1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5" y="10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7" name="Freeform 52"/>
              <p:cNvSpPr>
                <a:spLocks/>
              </p:cNvSpPr>
              <p:nvPr/>
            </p:nvSpPr>
            <p:spPr bwMode="auto">
              <a:xfrm>
                <a:off x="4669" y="516"/>
                <a:ext cx="30" cy="28"/>
              </a:xfrm>
              <a:custGeom>
                <a:avLst/>
                <a:gdLst>
                  <a:gd name="T0" fmla="*/ 4 w 30"/>
                  <a:gd name="T1" fmla="*/ 14 h 28"/>
                  <a:gd name="T2" fmla="*/ 2 w 30"/>
                  <a:gd name="T3" fmla="*/ 11 h 28"/>
                  <a:gd name="T4" fmla="*/ 0 w 30"/>
                  <a:gd name="T5" fmla="*/ 11 h 28"/>
                  <a:gd name="T6" fmla="*/ 0 w 30"/>
                  <a:gd name="T7" fmla="*/ 14 h 28"/>
                  <a:gd name="T8" fmla="*/ 0 w 30"/>
                  <a:gd name="T9" fmla="*/ 14 h 28"/>
                  <a:gd name="T10" fmla="*/ 2 w 30"/>
                  <a:gd name="T11" fmla="*/ 19 h 28"/>
                  <a:gd name="T12" fmla="*/ 7 w 30"/>
                  <a:gd name="T13" fmla="*/ 21 h 28"/>
                  <a:gd name="T14" fmla="*/ 11 w 30"/>
                  <a:gd name="T15" fmla="*/ 26 h 28"/>
                  <a:gd name="T16" fmla="*/ 14 w 30"/>
                  <a:gd name="T17" fmla="*/ 26 h 28"/>
                  <a:gd name="T18" fmla="*/ 21 w 30"/>
                  <a:gd name="T19" fmla="*/ 28 h 28"/>
                  <a:gd name="T20" fmla="*/ 28 w 30"/>
                  <a:gd name="T21" fmla="*/ 21 h 28"/>
                  <a:gd name="T22" fmla="*/ 30 w 30"/>
                  <a:gd name="T23" fmla="*/ 7 h 28"/>
                  <a:gd name="T24" fmla="*/ 30 w 30"/>
                  <a:gd name="T25" fmla="*/ 4 h 28"/>
                  <a:gd name="T26" fmla="*/ 28 w 30"/>
                  <a:gd name="T27" fmla="*/ 4 h 28"/>
                  <a:gd name="T28" fmla="*/ 26 w 30"/>
                  <a:gd name="T29" fmla="*/ 2 h 28"/>
                  <a:gd name="T30" fmla="*/ 21 w 30"/>
                  <a:gd name="T31" fmla="*/ 2 h 28"/>
                  <a:gd name="T32" fmla="*/ 9 w 30"/>
                  <a:gd name="T33" fmla="*/ 0 h 28"/>
                  <a:gd name="T34" fmla="*/ 7 w 30"/>
                  <a:gd name="T35" fmla="*/ 2 h 28"/>
                  <a:gd name="T36" fmla="*/ 9 w 30"/>
                  <a:gd name="T37" fmla="*/ 9 h 28"/>
                  <a:gd name="T38" fmla="*/ 7 w 30"/>
                  <a:gd name="T39" fmla="*/ 11 h 28"/>
                  <a:gd name="T40" fmla="*/ 4 w 30"/>
                  <a:gd name="T41" fmla="*/ 1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28">
                    <a:moveTo>
                      <a:pt x="4" y="14"/>
                    </a:moveTo>
                    <a:lnTo>
                      <a:pt x="2" y="11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7" y="21"/>
                    </a:lnTo>
                    <a:lnTo>
                      <a:pt x="11" y="26"/>
                    </a:lnTo>
                    <a:lnTo>
                      <a:pt x="14" y="26"/>
                    </a:lnTo>
                    <a:lnTo>
                      <a:pt x="21" y="28"/>
                    </a:lnTo>
                    <a:lnTo>
                      <a:pt x="28" y="21"/>
                    </a:lnTo>
                    <a:lnTo>
                      <a:pt x="30" y="7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6" y="2"/>
                    </a:lnTo>
                    <a:lnTo>
                      <a:pt x="21" y="2"/>
                    </a:lnTo>
                    <a:lnTo>
                      <a:pt x="9" y="0"/>
                    </a:lnTo>
                    <a:lnTo>
                      <a:pt x="7" y="2"/>
                    </a:lnTo>
                    <a:lnTo>
                      <a:pt x="9" y="9"/>
                    </a:lnTo>
                    <a:lnTo>
                      <a:pt x="7" y="11"/>
                    </a:lnTo>
                    <a:lnTo>
                      <a:pt x="4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8" name="Freeform 53"/>
              <p:cNvSpPr>
                <a:spLocks/>
              </p:cNvSpPr>
              <p:nvPr/>
            </p:nvSpPr>
            <p:spPr bwMode="auto">
              <a:xfrm>
                <a:off x="856" y="587"/>
                <a:ext cx="303" cy="248"/>
              </a:xfrm>
              <a:custGeom>
                <a:avLst/>
                <a:gdLst>
                  <a:gd name="T0" fmla="*/ 291 w 303"/>
                  <a:gd name="T1" fmla="*/ 167 h 248"/>
                  <a:gd name="T2" fmla="*/ 267 w 303"/>
                  <a:gd name="T3" fmla="*/ 144 h 248"/>
                  <a:gd name="T4" fmla="*/ 255 w 303"/>
                  <a:gd name="T5" fmla="*/ 139 h 248"/>
                  <a:gd name="T6" fmla="*/ 244 w 303"/>
                  <a:gd name="T7" fmla="*/ 108 h 248"/>
                  <a:gd name="T8" fmla="*/ 234 w 303"/>
                  <a:gd name="T9" fmla="*/ 75 h 248"/>
                  <a:gd name="T10" fmla="*/ 225 w 303"/>
                  <a:gd name="T11" fmla="*/ 28 h 248"/>
                  <a:gd name="T12" fmla="*/ 206 w 303"/>
                  <a:gd name="T13" fmla="*/ 9 h 248"/>
                  <a:gd name="T14" fmla="*/ 201 w 303"/>
                  <a:gd name="T15" fmla="*/ 11 h 248"/>
                  <a:gd name="T16" fmla="*/ 182 w 303"/>
                  <a:gd name="T17" fmla="*/ 2 h 248"/>
                  <a:gd name="T18" fmla="*/ 182 w 303"/>
                  <a:gd name="T19" fmla="*/ 16 h 248"/>
                  <a:gd name="T20" fmla="*/ 187 w 303"/>
                  <a:gd name="T21" fmla="*/ 56 h 248"/>
                  <a:gd name="T22" fmla="*/ 194 w 303"/>
                  <a:gd name="T23" fmla="*/ 82 h 248"/>
                  <a:gd name="T24" fmla="*/ 180 w 303"/>
                  <a:gd name="T25" fmla="*/ 89 h 248"/>
                  <a:gd name="T26" fmla="*/ 173 w 303"/>
                  <a:gd name="T27" fmla="*/ 47 h 248"/>
                  <a:gd name="T28" fmla="*/ 163 w 303"/>
                  <a:gd name="T29" fmla="*/ 35 h 248"/>
                  <a:gd name="T30" fmla="*/ 144 w 303"/>
                  <a:gd name="T31" fmla="*/ 21 h 248"/>
                  <a:gd name="T32" fmla="*/ 147 w 303"/>
                  <a:gd name="T33" fmla="*/ 37 h 248"/>
                  <a:gd name="T34" fmla="*/ 147 w 303"/>
                  <a:gd name="T35" fmla="*/ 44 h 248"/>
                  <a:gd name="T36" fmla="*/ 135 w 303"/>
                  <a:gd name="T37" fmla="*/ 49 h 248"/>
                  <a:gd name="T38" fmla="*/ 125 w 303"/>
                  <a:gd name="T39" fmla="*/ 54 h 248"/>
                  <a:gd name="T40" fmla="*/ 123 w 303"/>
                  <a:gd name="T41" fmla="*/ 33 h 248"/>
                  <a:gd name="T42" fmla="*/ 95 w 303"/>
                  <a:gd name="T43" fmla="*/ 23 h 248"/>
                  <a:gd name="T44" fmla="*/ 83 w 303"/>
                  <a:gd name="T45" fmla="*/ 37 h 248"/>
                  <a:gd name="T46" fmla="*/ 78 w 303"/>
                  <a:gd name="T47" fmla="*/ 35 h 248"/>
                  <a:gd name="T48" fmla="*/ 78 w 303"/>
                  <a:gd name="T49" fmla="*/ 4 h 248"/>
                  <a:gd name="T50" fmla="*/ 12 w 303"/>
                  <a:gd name="T51" fmla="*/ 47 h 248"/>
                  <a:gd name="T52" fmla="*/ 17 w 303"/>
                  <a:gd name="T53" fmla="*/ 63 h 248"/>
                  <a:gd name="T54" fmla="*/ 12 w 303"/>
                  <a:gd name="T55" fmla="*/ 96 h 248"/>
                  <a:gd name="T56" fmla="*/ 14 w 303"/>
                  <a:gd name="T57" fmla="*/ 106 h 248"/>
                  <a:gd name="T58" fmla="*/ 24 w 303"/>
                  <a:gd name="T59" fmla="*/ 106 h 248"/>
                  <a:gd name="T60" fmla="*/ 38 w 303"/>
                  <a:gd name="T61" fmla="*/ 106 h 248"/>
                  <a:gd name="T62" fmla="*/ 55 w 303"/>
                  <a:gd name="T63" fmla="*/ 108 h 248"/>
                  <a:gd name="T64" fmla="*/ 14 w 303"/>
                  <a:gd name="T65" fmla="*/ 127 h 248"/>
                  <a:gd name="T66" fmla="*/ 36 w 303"/>
                  <a:gd name="T67" fmla="*/ 148 h 248"/>
                  <a:gd name="T68" fmla="*/ 88 w 303"/>
                  <a:gd name="T69" fmla="*/ 146 h 248"/>
                  <a:gd name="T70" fmla="*/ 111 w 303"/>
                  <a:gd name="T71" fmla="*/ 153 h 248"/>
                  <a:gd name="T72" fmla="*/ 111 w 303"/>
                  <a:gd name="T73" fmla="*/ 163 h 248"/>
                  <a:gd name="T74" fmla="*/ 38 w 303"/>
                  <a:gd name="T75" fmla="*/ 200 h 248"/>
                  <a:gd name="T76" fmla="*/ 71 w 303"/>
                  <a:gd name="T77" fmla="*/ 212 h 248"/>
                  <a:gd name="T78" fmla="*/ 92 w 303"/>
                  <a:gd name="T79" fmla="*/ 222 h 248"/>
                  <a:gd name="T80" fmla="*/ 97 w 303"/>
                  <a:gd name="T81" fmla="*/ 248 h 248"/>
                  <a:gd name="T82" fmla="*/ 133 w 303"/>
                  <a:gd name="T83" fmla="*/ 243 h 248"/>
                  <a:gd name="T84" fmla="*/ 159 w 303"/>
                  <a:gd name="T85" fmla="*/ 240 h 248"/>
                  <a:gd name="T86" fmla="*/ 201 w 303"/>
                  <a:gd name="T87" fmla="*/ 212 h 248"/>
                  <a:gd name="T88" fmla="*/ 210 w 303"/>
                  <a:gd name="T89" fmla="*/ 214 h 248"/>
                  <a:gd name="T90" fmla="*/ 234 w 303"/>
                  <a:gd name="T91" fmla="*/ 219 h 248"/>
                  <a:gd name="T92" fmla="*/ 253 w 303"/>
                  <a:gd name="T93" fmla="*/ 231 h 248"/>
                  <a:gd name="T94" fmla="*/ 272 w 303"/>
                  <a:gd name="T95" fmla="*/ 229 h 248"/>
                  <a:gd name="T96" fmla="*/ 288 w 303"/>
                  <a:gd name="T97" fmla="*/ 222 h 248"/>
                  <a:gd name="T98" fmla="*/ 284 w 303"/>
                  <a:gd name="T99" fmla="*/ 212 h 248"/>
                  <a:gd name="T100" fmla="*/ 284 w 303"/>
                  <a:gd name="T101" fmla="*/ 207 h 248"/>
                  <a:gd name="T102" fmla="*/ 270 w 303"/>
                  <a:gd name="T103" fmla="*/ 207 h 248"/>
                  <a:gd name="T104" fmla="*/ 272 w 303"/>
                  <a:gd name="T105" fmla="*/ 200 h 248"/>
                  <a:gd name="T106" fmla="*/ 279 w 303"/>
                  <a:gd name="T107" fmla="*/ 184 h 248"/>
                  <a:gd name="T108" fmla="*/ 286 w 303"/>
                  <a:gd name="T109" fmla="*/ 191 h 248"/>
                  <a:gd name="T110" fmla="*/ 298 w 303"/>
                  <a:gd name="T111" fmla="*/ 193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03" h="248">
                    <a:moveTo>
                      <a:pt x="300" y="170"/>
                    </a:moveTo>
                    <a:lnTo>
                      <a:pt x="300" y="170"/>
                    </a:lnTo>
                    <a:lnTo>
                      <a:pt x="298" y="170"/>
                    </a:lnTo>
                    <a:lnTo>
                      <a:pt x="296" y="170"/>
                    </a:lnTo>
                    <a:lnTo>
                      <a:pt x="296" y="170"/>
                    </a:lnTo>
                    <a:lnTo>
                      <a:pt x="291" y="170"/>
                    </a:lnTo>
                    <a:lnTo>
                      <a:pt x="291" y="167"/>
                    </a:lnTo>
                    <a:lnTo>
                      <a:pt x="293" y="165"/>
                    </a:lnTo>
                    <a:lnTo>
                      <a:pt x="291" y="163"/>
                    </a:lnTo>
                    <a:lnTo>
                      <a:pt x="286" y="163"/>
                    </a:lnTo>
                    <a:lnTo>
                      <a:pt x="272" y="151"/>
                    </a:lnTo>
                    <a:lnTo>
                      <a:pt x="274" y="148"/>
                    </a:lnTo>
                    <a:lnTo>
                      <a:pt x="272" y="146"/>
                    </a:lnTo>
                    <a:lnTo>
                      <a:pt x="267" y="144"/>
                    </a:lnTo>
                    <a:lnTo>
                      <a:pt x="267" y="146"/>
                    </a:lnTo>
                    <a:lnTo>
                      <a:pt x="267" y="148"/>
                    </a:lnTo>
                    <a:lnTo>
                      <a:pt x="265" y="148"/>
                    </a:lnTo>
                    <a:lnTo>
                      <a:pt x="265" y="146"/>
                    </a:lnTo>
                    <a:lnTo>
                      <a:pt x="260" y="146"/>
                    </a:lnTo>
                    <a:lnTo>
                      <a:pt x="258" y="146"/>
                    </a:lnTo>
                    <a:lnTo>
                      <a:pt x="255" y="139"/>
                    </a:lnTo>
                    <a:lnTo>
                      <a:pt x="251" y="139"/>
                    </a:lnTo>
                    <a:lnTo>
                      <a:pt x="246" y="127"/>
                    </a:lnTo>
                    <a:lnTo>
                      <a:pt x="241" y="125"/>
                    </a:lnTo>
                    <a:lnTo>
                      <a:pt x="241" y="120"/>
                    </a:lnTo>
                    <a:lnTo>
                      <a:pt x="241" y="118"/>
                    </a:lnTo>
                    <a:lnTo>
                      <a:pt x="241" y="108"/>
                    </a:lnTo>
                    <a:lnTo>
                      <a:pt x="244" y="108"/>
                    </a:lnTo>
                    <a:lnTo>
                      <a:pt x="244" y="108"/>
                    </a:lnTo>
                    <a:lnTo>
                      <a:pt x="244" y="101"/>
                    </a:lnTo>
                    <a:lnTo>
                      <a:pt x="244" y="101"/>
                    </a:lnTo>
                    <a:lnTo>
                      <a:pt x="244" y="99"/>
                    </a:lnTo>
                    <a:lnTo>
                      <a:pt x="241" y="94"/>
                    </a:lnTo>
                    <a:lnTo>
                      <a:pt x="234" y="82"/>
                    </a:lnTo>
                    <a:lnTo>
                      <a:pt x="234" y="75"/>
                    </a:lnTo>
                    <a:lnTo>
                      <a:pt x="232" y="75"/>
                    </a:lnTo>
                    <a:lnTo>
                      <a:pt x="227" y="37"/>
                    </a:lnTo>
                    <a:lnTo>
                      <a:pt x="225" y="37"/>
                    </a:lnTo>
                    <a:lnTo>
                      <a:pt x="227" y="33"/>
                    </a:lnTo>
                    <a:lnTo>
                      <a:pt x="227" y="33"/>
                    </a:lnTo>
                    <a:lnTo>
                      <a:pt x="225" y="30"/>
                    </a:lnTo>
                    <a:lnTo>
                      <a:pt x="225" y="28"/>
                    </a:lnTo>
                    <a:lnTo>
                      <a:pt x="222" y="25"/>
                    </a:lnTo>
                    <a:lnTo>
                      <a:pt x="218" y="23"/>
                    </a:lnTo>
                    <a:lnTo>
                      <a:pt x="218" y="21"/>
                    </a:lnTo>
                    <a:lnTo>
                      <a:pt x="210" y="16"/>
                    </a:lnTo>
                    <a:lnTo>
                      <a:pt x="210" y="14"/>
                    </a:lnTo>
                    <a:lnTo>
                      <a:pt x="208" y="9"/>
                    </a:lnTo>
                    <a:lnTo>
                      <a:pt x="206" y="9"/>
                    </a:lnTo>
                    <a:lnTo>
                      <a:pt x="206" y="7"/>
                    </a:lnTo>
                    <a:lnTo>
                      <a:pt x="201" y="4"/>
                    </a:lnTo>
                    <a:lnTo>
                      <a:pt x="201" y="4"/>
                    </a:lnTo>
                    <a:lnTo>
                      <a:pt x="201" y="9"/>
                    </a:lnTo>
                    <a:lnTo>
                      <a:pt x="203" y="9"/>
                    </a:lnTo>
                    <a:lnTo>
                      <a:pt x="203" y="11"/>
                    </a:lnTo>
                    <a:lnTo>
                      <a:pt x="201" y="11"/>
                    </a:lnTo>
                    <a:lnTo>
                      <a:pt x="196" y="11"/>
                    </a:lnTo>
                    <a:lnTo>
                      <a:pt x="192" y="4"/>
                    </a:lnTo>
                    <a:lnTo>
                      <a:pt x="192" y="4"/>
                    </a:lnTo>
                    <a:lnTo>
                      <a:pt x="184" y="2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2" y="7"/>
                    </a:lnTo>
                    <a:lnTo>
                      <a:pt x="184" y="9"/>
                    </a:lnTo>
                    <a:lnTo>
                      <a:pt x="184" y="11"/>
                    </a:lnTo>
                    <a:lnTo>
                      <a:pt x="182" y="11"/>
                    </a:lnTo>
                    <a:lnTo>
                      <a:pt x="180" y="11"/>
                    </a:lnTo>
                    <a:lnTo>
                      <a:pt x="180" y="16"/>
                    </a:lnTo>
                    <a:lnTo>
                      <a:pt x="182" y="16"/>
                    </a:lnTo>
                    <a:lnTo>
                      <a:pt x="182" y="18"/>
                    </a:lnTo>
                    <a:lnTo>
                      <a:pt x="180" y="18"/>
                    </a:lnTo>
                    <a:lnTo>
                      <a:pt x="182" y="21"/>
                    </a:lnTo>
                    <a:lnTo>
                      <a:pt x="187" y="49"/>
                    </a:lnTo>
                    <a:lnTo>
                      <a:pt x="187" y="51"/>
                    </a:lnTo>
                    <a:lnTo>
                      <a:pt x="187" y="54"/>
                    </a:lnTo>
                    <a:lnTo>
                      <a:pt x="187" y="56"/>
                    </a:lnTo>
                    <a:lnTo>
                      <a:pt x="187" y="56"/>
                    </a:lnTo>
                    <a:lnTo>
                      <a:pt x="187" y="68"/>
                    </a:lnTo>
                    <a:lnTo>
                      <a:pt x="189" y="68"/>
                    </a:lnTo>
                    <a:lnTo>
                      <a:pt x="189" y="73"/>
                    </a:lnTo>
                    <a:lnTo>
                      <a:pt x="189" y="75"/>
                    </a:lnTo>
                    <a:lnTo>
                      <a:pt x="194" y="80"/>
                    </a:lnTo>
                    <a:lnTo>
                      <a:pt x="194" y="82"/>
                    </a:lnTo>
                    <a:lnTo>
                      <a:pt x="192" y="85"/>
                    </a:lnTo>
                    <a:lnTo>
                      <a:pt x="192" y="87"/>
                    </a:lnTo>
                    <a:lnTo>
                      <a:pt x="189" y="89"/>
                    </a:lnTo>
                    <a:lnTo>
                      <a:pt x="184" y="92"/>
                    </a:lnTo>
                    <a:lnTo>
                      <a:pt x="184" y="94"/>
                    </a:lnTo>
                    <a:lnTo>
                      <a:pt x="182" y="94"/>
                    </a:lnTo>
                    <a:lnTo>
                      <a:pt x="180" y="89"/>
                    </a:lnTo>
                    <a:lnTo>
                      <a:pt x="177" y="89"/>
                    </a:lnTo>
                    <a:lnTo>
                      <a:pt x="177" y="82"/>
                    </a:lnTo>
                    <a:lnTo>
                      <a:pt x="180" y="77"/>
                    </a:lnTo>
                    <a:lnTo>
                      <a:pt x="175" y="75"/>
                    </a:lnTo>
                    <a:lnTo>
                      <a:pt x="175" y="66"/>
                    </a:lnTo>
                    <a:lnTo>
                      <a:pt x="173" y="61"/>
                    </a:lnTo>
                    <a:lnTo>
                      <a:pt x="173" y="47"/>
                    </a:lnTo>
                    <a:lnTo>
                      <a:pt x="170" y="42"/>
                    </a:lnTo>
                    <a:lnTo>
                      <a:pt x="168" y="42"/>
                    </a:lnTo>
                    <a:lnTo>
                      <a:pt x="168" y="40"/>
                    </a:lnTo>
                    <a:lnTo>
                      <a:pt x="168" y="40"/>
                    </a:lnTo>
                    <a:lnTo>
                      <a:pt x="166" y="37"/>
                    </a:lnTo>
                    <a:lnTo>
                      <a:pt x="166" y="35"/>
                    </a:lnTo>
                    <a:lnTo>
                      <a:pt x="163" y="35"/>
                    </a:lnTo>
                    <a:lnTo>
                      <a:pt x="161" y="35"/>
                    </a:lnTo>
                    <a:lnTo>
                      <a:pt x="159" y="33"/>
                    </a:lnTo>
                    <a:lnTo>
                      <a:pt x="159" y="28"/>
                    </a:lnTo>
                    <a:lnTo>
                      <a:pt x="159" y="25"/>
                    </a:lnTo>
                    <a:lnTo>
                      <a:pt x="154" y="28"/>
                    </a:lnTo>
                    <a:lnTo>
                      <a:pt x="154" y="23"/>
                    </a:lnTo>
                    <a:lnTo>
                      <a:pt x="144" y="21"/>
                    </a:lnTo>
                    <a:lnTo>
                      <a:pt x="142" y="21"/>
                    </a:lnTo>
                    <a:lnTo>
                      <a:pt x="142" y="23"/>
                    </a:lnTo>
                    <a:lnTo>
                      <a:pt x="147" y="30"/>
                    </a:lnTo>
                    <a:lnTo>
                      <a:pt x="149" y="33"/>
                    </a:lnTo>
                    <a:lnTo>
                      <a:pt x="151" y="37"/>
                    </a:lnTo>
                    <a:lnTo>
                      <a:pt x="151" y="40"/>
                    </a:lnTo>
                    <a:lnTo>
                      <a:pt x="147" y="37"/>
                    </a:lnTo>
                    <a:lnTo>
                      <a:pt x="147" y="37"/>
                    </a:lnTo>
                    <a:lnTo>
                      <a:pt x="147" y="40"/>
                    </a:lnTo>
                    <a:lnTo>
                      <a:pt x="151" y="42"/>
                    </a:lnTo>
                    <a:lnTo>
                      <a:pt x="151" y="44"/>
                    </a:lnTo>
                    <a:lnTo>
                      <a:pt x="149" y="47"/>
                    </a:lnTo>
                    <a:lnTo>
                      <a:pt x="147" y="44"/>
                    </a:lnTo>
                    <a:lnTo>
                      <a:pt x="147" y="44"/>
                    </a:lnTo>
                    <a:lnTo>
                      <a:pt x="147" y="44"/>
                    </a:lnTo>
                    <a:lnTo>
                      <a:pt x="149" y="49"/>
                    </a:lnTo>
                    <a:lnTo>
                      <a:pt x="147" y="49"/>
                    </a:lnTo>
                    <a:lnTo>
                      <a:pt x="144" y="44"/>
                    </a:lnTo>
                    <a:lnTo>
                      <a:pt x="142" y="47"/>
                    </a:lnTo>
                    <a:lnTo>
                      <a:pt x="137" y="44"/>
                    </a:lnTo>
                    <a:lnTo>
                      <a:pt x="135" y="49"/>
                    </a:lnTo>
                    <a:lnTo>
                      <a:pt x="133" y="49"/>
                    </a:lnTo>
                    <a:lnTo>
                      <a:pt x="133" y="56"/>
                    </a:lnTo>
                    <a:lnTo>
                      <a:pt x="130" y="59"/>
                    </a:lnTo>
                    <a:lnTo>
                      <a:pt x="128" y="56"/>
                    </a:lnTo>
                    <a:lnTo>
                      <a:pt x="130" y="54"/>
                    </a:lnTo>
                    <a:lnTo>
                      <a:pt x="130" y="51"/>
                    </a:lnTo>
                    <a:lnTo>
                      <a:pt x="125" y="54"/>
                    </a:lnTo>
                    <a:lnTo>
                      <a:pt x="123" y="56"/>
                    </a:lnTo>
                    <a:lnTo>
                      <a:pt x="118" y="59"/>
                    </a:lnTo>
                    <a:lnTo>
                      <a:pt x="118" y="59"/>
                    </a:lnTo>
                    <a:lnTo>
                      <a:pt x="130" y="44"/>
                    </a:lnTo>
                    <a:lnTo>
                      <a:pt x="128" y="40"/>
                    </a:lnTo>
                    <a:lnTo>
                      <a:pt x="125" y="35"/>
                    </a:lnTo>
                    <a:lnTo>
                      <a:pt x="123" y="33"/>
                    </a:lnTo>
                    <a:lnTo>
                      <a:pt x="121" y="30"/>
                    </a:lnTo>
                    <a:lnTo>
                      <a:pt x="118" y="28"/>
                    </a:lnTo>
                    <a:lnTo>
                      <a:pt x="109" y="25"/>
                    </a:lnTo>
                    <a:lnTo>
                      <a:pt x="99" y="18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23"/>
                    </a:lnTo>
                    <a:lnTo>
                      <a:pt x="92" y="25"/>
                    </a:lnTo>
                    <a:lnTo>
                      <a:pt x="90" y="30"/>
                    </a:lnTo>
                    <a:lnTo>
                      <a:pt x="90" y="33"/>
                    </a:lnTo>
                    <a:lnTo>
                      <a:pt x="92" y="35"/>
                    </a:lnTo>
                    <a:lnTo>
                      <a:pt x="90" y="40"/>
                    </a:lnTo>
                    <a:lnTo>
                      <a:pt x="85" y="42"/>
                    </a:lnTo>
                    <a:lnTo>
                      <a:pt x="83" y="37"/>
                    </a:lnTo>
                    <a:lnTo>
                      <a:pt x="83" y="37"/>
                    </a:lnTo>
                    <a:lnTo>
                      <a:pt x="73" y="44"/>
                    </a:lnTo>
                    <a:lnTo>
                      <a:pt x="73" y="42"/>
                    </a:lnTo>
                    <a:lnTo>
                      <a:pt x="73" y="40"/>
                    </a:lnTo>
                    <a:lnTo>
                      <a:pt x="76" y="40"/>
                    </a:lnTo>
                    <a:lnTo>
                      <a:pt x="78" y="37"/>
                    </a:lnTo>
                    <a:lnTo>
                      <a:pt x="78" y="35"/>
                    </a:lnTo>
                    <a:lnTo>
                      <a:pt x="78" y="35"/>
                    </a:lnTo>
                    <a:lnTo>
                      <a:pt x="78" y="30"/>
                    </a:lnTo>
                    <a:lnTo>
                      <a:pt x="83" y="28"/>
                    </a:lnTo>
                    <a:lnTo>
                      <a:pt x="83" y="9"/>
                    </a:lnTo>
                    <a:lnTo>
                      <a:pt x="81" y="7"/>
                    </a:lnTo>
                    <a:lnTo>
                      <a:pt x="81" y="4"/>
                    </a:lnTo>
                    <a:lnTo>
                      <a:pt x="78" y="4"/>
                    </a:lnTo>
                    <a:lnTo>
                      <a:pt x="76" y="2"/>
                    </a:lnTo>
                    <a:lnTo>
                      <a:pt x="73" y="0"/>
                    </a:lnTo>
                    <a:lnTo>
                      <a:pt x="50" y="14"/>
                    </a:lnTo>
                    <a:lnTo>
                      <a:pt x="45" y="14"/>
                    </a:lnTo>
                    <a:lnTo>
                      <a:pt x="43" y="18"/>
                    </a:lnTo>
                    <a:lnTo>
                      <a:pt x="40" y="18"/>
                    </a:lnTo>
                    <a:lnTo>
                      <a:pt x="12" y="47"/>
                    </a:lnTo>
                    <a:lnTo>
                      <a:pt x="10" y="51"/>
                    </a:lnTo>
                    <a:lnTo>
                      <a:pt x="10" y="56"/>
                    </a:lnTo>
                    <a:lnTo>
                      <a:pt x="12" y="59"/>
                    </a:lnTo>
                    <a:lnTo>
                      <a:pt x="14" y="59"/>
                    </a:lnTo>
                    <a:lnTo>
                      <a:pt x="17" y="59"/>
                    </a:lnTo>
                    <a:lnTo>
                      <a:pt x="17" y="61"/>
                    </a:lnTo>
                    <a:lnTo>
                      <a:pt x="17" y="63"/>
                    </a:lnTo>
                    <a:lnTo>
                      <a:pt x="10" y="66"/>
                    </a:lnTo>
                    <a:lnTo>
                      <a:pt x="3" y="77"/>
                    </a:lnTo>
                    <a:lnTo>
                      <a:pt x="0" y="82"/>
                    </a:lnTo>
                    <a:lnTo>
                      <a:pt x="3" y="96"/>
                    </a:lnTo>
                    <a:lnTo>
                      <a:pt x="10" y="94"/>
                    </a:lnTo>
                    <a:lnTo>
                      <a:pt x="10" y="94"/>
                    </a:lnTo>
                    <a:lnTo>
                      <a:pt x="12" y="96"/>
                    </a:lnTo>
                    <a:lnTo>
                      <a:pt x="12" y="99"/>
                    </a:lnTo>
                    <a:lnTo>
                      <a:pt x="17" y="96"/>
                    </a:lnTo>
                    <a:lnTo>
                      <a:pt x="22" y="94"/>
                    </a:lnTo>
                    <a:lnTo>
                      <a:pt x="22" y="101"/>
                    </a:lnTo>
                    <a:lnTo>
                      <a:pt x="17" y="101"/>
                    </a:lnTo>
                    <a:lnTo>
                      <a:pt x="14" y="103"/>
                    </a:lnTo>
                    <a:lnTo>
                      <a:pt x="14" y="106"/>
                    </a:lnTo>
                    <a:lnTo>
                      <a:pt x="14" y="108"/>
                    </a:lnTo>
                    <a:lnTo>
                      <a:pt x="17" y="108"/>
                    </a:lnTo>
                    <a:lnTo>
                      <a:pt x="19" y="108"/>
                    </a:lnTo>
                    <a:lnTo>
                      <a:pt x="22" y="108"/>
                    </a:lnTo>
                    <a:lnTo>
                      <a:pt x="26" y="108"/>
                    </a:lnTo>
                    <a:lnTo>
                      <a:pt x="26" y="106"/>
                    </a:lnTo>
                    <a:lnTo>
                      <a:pt x="24" y="106"/>
                    </a:lnTo>
                    <a:lnTo>
                      <a:pt x="26" y="103"/>
                    </a:lnTo>
                    <a:lnTo>
                      <a:pt x="29" y="103"/>
                    </a:lnTo>
                    <a:lnTo>
                      <a:pt x="29" y="106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33" y="106"/>
                    </a:lnTo>
                    <a:lnTo>
                      <a:pt x="38" y="106"/>
                    </a:lnTo>
                    <a:lnTo>
                      <a:pt x="40" y="103"/>
                    </a:lnTo>
                    <a:lnTo>
                      <a:pt x="59" y="101"/>
                    </a:lnTo>
                    <a:lnTo>
                      <a:pt x="59" y="101"/>
                    </a:lnTo>
                    <a:lnTo>
                      <a:pt x="57" y="103"/>
                    </a:lnTo>
                    <a:lnTo>
                      <a:pt x="52" y="103"/>
                    </a:lnTo>
                    <a:lnTo>
                      <a:pt x="50" y="106"/>
                    </a:lnTo>
                    <a:lnTo>
                      <a:pt x="55" y="108"/>
                    </a:lnTo>
                    <a:lnTo>
                      <a:pt x="57" y="108"/>
                    </a:lnTo>
                    <a:lnTo>
                      <a:pt x="55" y="111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0" y="108"/>
                    </a:lnTo>
                    <a:lnTo>
                      <a:pt x="19" y="120"/>
                    </a:lnTo>
                    <a:lnTo>
                      <a:pt x="14" y="127"/>
                    </a:lnTo>
                    <a:lnTo>
                      <a:pt x="14" y="132"/>
                    </a:lnTo>
                    <a:lnTo>
                      <a:pt x="22" y="141"/>
                    </a:lnTo>
                    <a:lnTo>
                      <a:pt x="26" y="144"/>
                    </a:lnTo>
                    <a:lnTo>
                      <a:pt x="26" y="144"/>
                    </a:lnTo>
                    <a:lnTo>
                      <a:pt x="26" y="146"/>
                    </a:lnTo>
                    <a:lnTo>
                      <a:pt x="31" y="146"/>
                    </a:lnTo>
                    <a:lnTo>
                      <a:pt x="36" y="148"/>
                    </a:lnTo>
                    <a:lnTo>
                      <a:pt x="47" y="146"/>
                    </a:lnTo>
                    <a:lnTo>
                      <a:pt x="50" y="148"/>
                    </a:lnTo>
                    <a:lnTo>
                      <a:pt x="52" y="151"/>
                    </a:lnTo>
                    <a:lnTo>
                      <a:pt x="57" y="151"/>
                    </a:lnTo>
                    <a:lnTo>
                      <a:pt x="59" y="151"/>
                    </a:lnTo>
                    <a:lnTo>
                      <a:pt x="85" y="144"/>
                    </a:lnTo>
                    <a:lnTo>
                      <a:pt x="88" y="146"/>
                    </a:lnTo>
                    <a:lnTo>
                      <a:pt x="90" y="146"/>
                    </a:lnTo>
                    <a:lnTo>
                      <a:pt x="95" y="146"/>
                    </a:lnTo>
                    <a:lnTo>
                      <a:pt x="97" y="148"/>
                    </a:lnTo>
                    <a:lnTo>
                      <a:pt x="102" y="151"/>
                    </a:lnTo>
                    <a:lnTo>
                      <a:pt x="104" y="151"/>
                    </a:lnTo>
                    <a:lnTo>
                      <a:pt x="107" y="153"/>
                    </a:lnTo>
                    <a:lnTo>
                      <a:pt x="111" y="153"/>
                    </a:lnTo>
                    <a:lnTo>
                      <a:pt x="114" y="155"/>
                    </a:lnTo>
                    <a:lnTo>
                      <a:pt x="116" y="158"/>
                    </a:lnTo>
                    <a:lnTo>
                      <a:pt x="116" y="160"/>
                    </a:lnTo>
                    <a:lnTo>
                      <a:pt x="114" y="160"/>
                    </a:lnTo>
                    <a:lnTo>
                      <a:pt x="111" y="158"/>
                    </a:lnTo>
                    <a:lnTo>
                      <a:pt x="111" y="160"/>
                    </a:lnTo>
                    <a:lnTo>
                      <a:pt x="111" y="163"/>
                    </a:lnTo>
                    <a:lnTo>
                      <a:pt x="109" y="165"/>
                    </a:lnTo>
                    <a:lnTo>
                      <a:pt x="81" y="160"/>
                    </a:lnTo>
                    <a:lnTo>
                      <a:pt x="29" y="177"/>
                    </a:lnTo>
                    <a:lnTo>
                      <a:pt x="33" y="189"/>
                    </a:lnTo>
                    <a:lnTo>
                      <a:pt x="36" y="191"/>
                    </a:lnTo>
                    <a:lnTo>
                      <a:pt x="36" y="198"/>
                    </a:lnTo>
                    <a:lnTo>
                      <a:pt x="38" y="200"/>
                    </a:lnTo>
                    <a:lnTo>
                      <a:pt x="43" y="200"/>
                    </a:lnTo>
                    <a:lnTo>
                      <a:pt x="43" y="203"/>
                    </a:lnTo>
                    <a:lnTo>
                      <a:pt x="52" y="212"/>
                    </a:lnTo>
                    <a:lnTo>
                      <a:pt x="59" y="212"/>
                    </a:lnTo>
                    <a:lnTo>
                      <a:pt x="62" y="214"/>
                    </a:lnTo>
                    <a:lnTo>
                      <a:pt x="69" y="214"/>
                    </a:lnTo>
                    <a:lnTo>
                      <a:pt x="71" y="212"/>
                    </a:lnTo>
                    <a:lnTo>
                      <a:pt x="78" y="212"/>
                    </a:lnTo>
                    <a:lnTo>
                      <a:pt x="85" y="212"/>
                    </a:lnTo>
                    <a:lnTo>
                      <a:pt x="85" y="214"/>
                    </a:lnTo>
                    <a:lnTo>
                      <a:pt x="88" y="217"/>
                    </a:lnTo>
                    <a:lnTo>
                      <a:pt x="88" y="219"/>
                    </a:lnTo>
                    <a:lnTo>
                      <a:pt x="88" y="219"/>
                    </a:lnTo>
                    <a:lnTo>
                      <a:pt x="92" y="222"/>
                    </a:lnTo>
                    <a:lnTo>
                      <a:pt x="92" y="222"/>
                    </a:lnTo>
                    <a:lnTo>
                      <a:pt x="90" y="226"/>
                    </a:lnTo>
                    <a:lnTo>
                      <a:pt x="90" y="229"/>
                    </a:lnTo>
                    <a:lnTo>
                      <a:pt x="95" y="240"/>
                    </a:lnTo>
                    <a:lnTo>
                      <a:pt x="102" y="245"/>
                    </a:lnTo>
                    <a:lnTo>
                      <a:pt x="97" y="248"/>
                    </a:lnTo>
                    <a:lnTo>
                      <a:pt x="97" y="248"/>
                    </a:lnTo>
                    <a:lnTo>
                      <a:pt x="118" y="248"/>
                    </a:lnTo>
                    <a:lnTo>
                      <a:pt x="118" y="248"/>
                    </a:lnTo>
                    <a:lnTo>
                      <a:pt x="130" y="245"/>
                    </a:lnTo>
                    <a:lnTo>
                      <a:pt x="130" y="245"/>
                    </a:lnTo>
                    <a:lnTo>
                      <a:pt x="128" y="245"/>
                    </a:lnTo>
                    <a:lnTo>
                      <a:pt x="130" y="243"/>
                    </a:lnTo>
                    <a:lnTo>
                      <a:pt x="133" y="243"/>
                    </a:lnTo>
                    <a:lnTo>
                      <a:pt x="137" y="240"/>
                    </a:lnTo>
                    <a:lnTo>
                      <a:pt x="140" y="243"/>
                    </a:lnTo>
                    <a:lnTo>
                      <a:pt x="142" y="240"/>
                    </a:lnTo>
                    <a:lnTo>
                      <a:pt x="147" y="243"/>
                    </a:lnTo>
                    <a:lnTo>
                      <a:pt x="151" y="240"/>
                    </a:lnTo>
                    <a:lnTo>
                      <a:pt x="151" y="243"/>
                    </a:lnTo>
                    <a:lnTo>
                      <a:pt x="159" y="240"/>
                    </a:lnTo>
                    <a:lnTo>
                      <a:pt x="173" y="233"/>
                    </a:lnTo>
                    <a:lnTo>
                      <a:pt x="175" y="229"/>
                    </a:lnTo>
                    <a:lnTo>
                      <a:pt x="173" y="226"/>
                    </a:lnTo>
                    <a:lnTo>
                      <a:pt x="194" y="224"/>
                    </a:lnTo>
                    <a:lnTo>
                      <a:pt x="199" y="217"/>
                    </a:lnTo>
                    <a:lnTo>
                      <a:pt x="201" y="214"/>
                    </a:lnTo>
                    <a:lnTo>
                      <a:pt x="201" y="212"/>
                    </a:lnTo>
                    <a:lnTo>
                      <a:pt x="201" y="207"/>
                    </a:lnTo>
                    <a:lnTo>
                      <a:pt x="203" y="205"/>
                    </a:lnTo>
                    <a:lnTo>
                      <a:pt x="206" y="200"/>
                    </a:lnTo>
                    <a:lnTo>
                      <a:pt x="210" y="203"/>
                    </a:lnTo>
                    <a:lnTo>
                      <a:pt x="213" y="210"/>
                    </a:lnTo>
                    <a:lnTo>
                      <a:pt x="210" y="212"/>
                    </a:lnTo>
                    <a:lnTo>
                      <a:pt x="210" y="214"/>
                    </a:lnTo>
                    <a:lnTo>
                      <a:pt x="218" y="217"/>
                    </a:lnTo>
                    <a:lnTo>
                      <a:pt x="220" y="217"/>
                    </a:lnTo>
                    <a:lnTo>
                      <a:pt x="225" y="217"/>
                    </a:lnTo>
                    <a:lnTo>
                      <a:pt x="225" y="219"/>
                    </a:lnTo>
                    <a:lnTo>
                      <a:pt x="229" y="219"/>
                    </a:lnTo>
                    <a:lnTo>
                      <a:pt x="232" y="219"/>
                    </a:lnTo>
                    <a:lnTo>
                      <a:pt x="234" y="219"/>
                    </a:lnTo>
                    <a:lnTo>
                      <a:pt x="229" y="226"/>
                    </a:lnTo>
                    <a:lnTo>
                      <a:pt x="229" y="226"/>
                    </a:lnTo>
                    <a:lnTo>
                      <a:pt x="241" y="229"/>
                    </a:lnTo>
                    <a:lnTo>
                      <a:pt x="244" y="226"/>
                    </a:lnTo>
                    <a:lnTo>
                      <a:pt x="246" y="226"/>
                    </a:lnTo>
                    <a:lnTo>
                      <a:pt x="246" y="229"/>
                    </a:lnTo>
                    <a:lnTo>
                      <a:pt x="253" y="231"/>
                    </a:lnTo>
                    <a:lnTo>
                      <a:pt x="253" y="233"/>
                    </a:lnTo>
                    <a:lnTo>
                      <a:pt x="262" y="236"/>
                    </a:lnTo>
                    <a:lnTo>
                      <a:pt x="265" y="233"/>
                    </a:lnTo>
                    <a:lnTo>
                      <a:pt x="267" y="236"/>
                    </a:lnTo>
                    <a:lnTo>
                      <a:pt x="270" y="233"/>
                    </a:lnTo>
                    <a:lnTo>
                      <a:pt x="270" y="233"/>
                    </a:lnTo>
                    <a:lnTo>
                      <a:pt x="272" y="229"/>
                    </a:lnTo>
                    <a:lnTo>
                      <a:pt x="272" y="231"/>
                    </a:lnTo>
                    <a:lnTo>
                      <a:pt x="277" y="231"/>
                    </a:lnTo>
                    <a:lnTo>
                      <a:pt x="277" y="229"/>
                    </a:lnTo>
                    <a:lnTo>
                      <a:pt x="284" y="226"/>
                    </a:lnTo>
                    <a:lnTo>
                      <a:pt x="286" y="226"/>
                    </a:lnTo>
                    <a:lnTo>
                      <a:pt x="286" y="224"/>
                    </a:lnTo>
                    <a:lnTo>
                      <a:pt x="288" y="222"/>
                    </a:lnTo>
                    <a:lnTo>
                      <a:pt x="288" y="219"/>
                    </a:lnTo>
                    <a:lnTo>
                      <a:pt x="288" y="222"/>
                    </a:lnTo>
                    <a:lnTo>
                      <a:pt x="291" y="222"/>
                    </a:lnTo>
                    <a:lnTo>
                      <a:pt x="291" y="217"/>
                    </a:lnTo>
                    <a:lnTo>
                      <a:pt x="291" y="214"/>
                    </a:lnTo>
                    <a:lnTo>
                      <a:pt x="286" y="214"/>
                    </a:lnTo>
                    <a:lnTo>
                      <a:pt x="284" y="212"/>
                    </a:lnTo>
                    <a:lnTo>
                      <a:pt x="284" y="217"/>
                    </a:lnTo>
                    <a:lnTo>
                      <a:pt x="281" y="214"/>
                    </a:lnTo>
                    <a:lnTo>
                      <a:pt x="279" y="212"/>
                    </a:lnTo>
                    <a:lnTo>
                      <a:pt x="281" y="210"/>
                    </a:lnTo>
                    <a:lnTo>
                      <a:pt x="281" y="210"/>
                    </a:lnTo>
                    <a:lnTo>
                      <a:pt x="281" y="210"/>
                    </a:lnTo>
                    <a:lnTo>
                      <a:pt x="284" y="207"/>
                    </a:lnTo>
                    <a:lnTo>
                      <a:pt x="284" y="205"/>
                    </a:lnTo>
                    <a:lnTo>
                      <a:pt x="286" y="203"/>
                    </a:lnTo>
                    <a:lnTo>
                      <a:pt x="281" y="203"/>
                    </a:lnTo>
                    <a:lnTo>
                      <a:pt x="281" y="200"/>
                    </a:lnTo>
                    <a:lnTo>
                      <a:pt x="274" y="200"/>
                    </a:lnTo>
                    <a:lnTo>
                      <a:pt x="274" y="203"/>
                    </a:lnTo>
                    <a:lnTo>
                      <a:pt x="270" y="207"/>
                    </a:lnTo>
                    <a:lnTo>
                      <a:pt x="267" y="212"/>
                    </a:lnTo>
                    <a:lnTo>
                      <a:pt x="267" y="205"/>
                    </a:lnTo>
                    <a:lnTo>
                      <a:pt x="265" y="200"/>
                    </a:lnTo>
                    <a:lnTo>
                      <a:pt x="265" y="198"/>
                    </a:lnTo>
                    <a:lnTo>
                      <a:pt x="267" y="198"/>
                    </a:lnTo>
                    <a:lnTo>
                      <a:pt x="272" y="198"/>
                    </a:lnTo>
                    <a:lnTo>
                      <a:pt x="272" y="200"/>
                    </a:lnTo>
                    <a:lnTo>
                      <a:pt x="274" y="198"/>
                    </a:lnTo>
                    <a:lnTo>
                      <a:pt x="274" y="191"/>
                    </a:lnTo>
                    <a:lnTo>
                      <a:pt x="274" y="191"/>
                    </a:lnTo>
                    <a:lnTo>
                      <a:pt x="274" y="189"/>
                    </a:lnTo>
                    <a:lnTo>
                      <a:pt x="277" y="186"/>
                    </a:lnTo>
                    <a:lnTo>
                      <a:pt x="279" y="186"/>
                    </a:lnTo>
                    <a:lnTo>
                      <a:pt x="279" y="184"/>
                    </a:lnTo>
                    <a:lnTo>
                      <a:pt x="281" y="184"/>
                    </a:lnTo>
                    <a:lnTo>
                      <a:pt x="281" y="184"/>
                    </a:lnTo>
                    <a:lnTo>
                      <a:pt x="284" y="181"/>
                    </a:lnTo>
                    <a:lnTo>
                      <a:pt x="284" y="186"/>
                    </a:lnTo>
                    <a:lnTo>
                      <a:pt x="284" y="189"/>
                    </a:lnTo>
                    <a:lnTo>
                      <a:pt x="286" y="191"/>
                    </a:lnTo>
                    <a:lnTo>
                      <a:pt x="286" y="191"/>
                    </a:lnTo>
                    <a:lnTo>
                      <a:pt x="288" y="191"/>
                    </a:lnTo>
                    <a:lnTo>
                      <a:pt x="291" y="193"/>
                    </a:lnTo>
                    <a:lnTo>
                      <a:pt x="291" y="193"/>
                    </a:lnTo>
                    <a:lnTo>
                      <a:pt x="293" y="181"/>
                    </a:lnTo>
                    <a:lnTo>
                      <a:pt x="293" y="186"/>
                    </a:lnTo>
                    <a:lnTo>
                      <a:pt x="296" y="193"/>
                    </a:lnTo>
                    <a:lnTo>
                      <a:pt x="298" y="193"/>
                    </a:lnTo>
                    <a:lnTo>
                      <a:pt x="300" y="193"/>
                    </a:lnTo>
                    <a:lnTo>
                      <a:pt x="303" y="189"/>
                    </a:lnTo>
                    <a:lnTo>
                      <a:pt x="300" y="181"/>
                    </a:lnTo>
                    <a:lnTo>
                      <a:pt x="303" y="177"/>
                    </a:lnTo>
                    <a:lnTo>
                      <a:pt x="300" y="1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9" name="Freeform 54"/>
              <p:cNvSpPr>
                <a:spLocks/>
              </p:cNvSpPr>
              <p:nvPr/>
            </p:nvSpPr>
            <p:spPr bwMode="auto">
              <a:xfrm>
                <a:off x="5136" y="553"/>
                <a:ext cx="64" cy="41"/>
              </a:xfrm>
              <a:custGeom>
                <a:avLst/>
                <a:gdLst>
                  <a:gd name="T0" fmla="*/ 26 w 64"/>
                  <a:gd name="T1" fmla="*/ 34 h 41"/>
                  <a:gd name="T2" fmla="*/ 31 w 64"/>
                  <a:gd name="T3" fmla="*/ 36 h 41"/>
                  <a:gd name="T4" fmla="*/ 33 w 64"/>
                  <a:gd name="T5" fmla="*/ 34 h 41"/>
                  <a:gd name="T6" fmla="*/ 36 w 64"/>
                  <a:gd name="T7" fmla="*/ 36 h 41"/>
                  <a:gd name="T8" fmla="*/ 43 w 64"/>
                  <a:gd name="T9" fmla="*/ 38 h 41"/>
                  <a:gd name="T10" fmla="*/ 50 w 64"/>
                  <a:gd name="T11" fmla="*/ 38 h 41"/>
                  <a:gd name="T12" fmla="*/ 55 w 64"/>
                  <a:gd name="T13" fmla="*/ 41 h 41"/>
                  <a:gd name="T14" fmla="*/ 57 w 64"/>
                  <a:gd name="T15" fmla="*/ 41 h 41"/>
                  <a:gd name="T16" fmla="*/ 59 w 64"/>
                  <a:gd name="T17" fmla="*/ 41 h 41"/>
                  <a:gd name="T18" fmla="*/ 64 w 64"/>
                  <a:gd name="T19" fmla="*/ 41 h 41"/>
                  <a:gd name="T20" fmla="*/ 62 w 64"/>
                  <a:gd name="T21" fmla="*/ 29 h 41"/>
                  <a:gd name="T22" fmla="*/ 57 w 64"/>
                  <a:gd name="T23" fmla="*/ 17 h 41"/>
                  <a:gd name="T24" fmla="*/ 50 w 64"/>
                  <a:gd name="T25" fmla="*/ 12 h 41"/>
                  <a:gd name="T26" fmla="*/ 48 w 64"/>
                  <a:gd name="T27" fmla="*/ 5 h 41"/>
                  <a:gd name="T28" fmla="*/ 43 w 64"/>
                  <a:gd name="T29" fmla="*/ 5 h 41"/>
                  <a:gd name="T30" fmla="*/ 41 w 64"/>
                  <a:gd name="T31" fmla="*/ 3 h 41"/>
                  <a:gd name="T32" fmla="*/ 38 w 64"/>
                  <a:gd name="T33" fmla="*/ 0 h 41"/>
                  <a:gd name="T34" fmla="*/ 33 w 64"/>
                  <a:gd name="T35" fmla="*/ 0 h 41"/>
                  <a:gd name="T36" fmla="*/ 26 w 64"/>
                  <a:gd name="T37" fmla="*/ 3 h 41"/>
                  <a:gd name="T38" fmla="*/ 19 w 64"/>
                  <a:gd name="T39" fmla="*/ 3 h 41"/>
                  <a:gd name="T40" fmla="*/ 17 w 64"/>
                  <a:gd name="T41" fmla="*/ 8 h 41"/>
                  <a:gd name="T42" fmla="*/ 17 w 64"/>
                  <a:gd name="T43" fmla="*/ 10 h 41"/>
                  <a:gd name="T44" fmla="*/ 10 w 64"/>
                  <a:gd name="T45" fmla="*/ 26 h 41"/>
                  <a:gd name="T46" fmla="*/ 3 w 64"/>
                  <a:gd name="T47" fmla="*/ 26 h 41"/>
                  <a:gd name="T48" fmla="*/ 0 w 64"/>
                  <a:gd name="T49" fmla="*/ 29 h 41"/>
                  <a:gd name="T50" fmla="*/ 3 w 64"/>
                  <a:gd name="T51" fmla="*/ 34 h 41"/>
                  <a:gd name="T52" fmla="*/ 5 w 64"/>
                  <a:gd name="T53" fmla="*/ 34 h 41"/>
                  <a:gd name="T54" fmla="*/ 15 w 64"/>
                  <a:gd name="T55" fmla="*/ 29 h 41"/>
                  <a:gd name="T56" fmla="*/ 19 w 64"/>
                  <a:gd name="T57" fmla="*/ 31 h 41"/>
                  <a:gd name="T58" fmla="*/ 26 w 64"/>
                  <a:gd name="T59" fmla="*/ 3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4" h="41">
                    <a:moveTo>
                      <a:pt x="26" y="34"/>
                    </a:moveTo>
                    <a:lnTo>
                      <a:pt x="31" y="36"/>
                    </a:lnTo>
                    <a:lnTo>
                      <a:pt x="33" y="34"/>
                    </a:lnTo>
                    <a:lnTo>
                      <a:pt x="36" y="36"/>
                    </a:lnTo>
                    <a:lnTo>
                      <a:pt x="43" y="38"/>
                    </a:lnTo>
                    <a:lnTo>
                      <a:pt x="50" y="38"/>
                    </a:lnTo>
                    <a:lnTo>
                      <a:pt x="55" y="41"/>
                    </a:lnTo>
                    <a:lnTo>
                      <a:pt x="57" y="41"/>
                    </a:lnTo>
                    <a:lnTo>
                      <a:pt x="59" y="41"/>
                    </a:lnTo>
                    <a:lnTo>
                      <a:pt x="64" y="41"/>
                    </a:lnTo>
                    <a:lnTo>
                      <a:pt x="62" y="29"/>
                    </a:lnTo>
                    <a:lnTo>
                      <a:pt x="57" y="17"/>
                    </a:lnTo>
                    <a:lnTo>
                      <a:pt x="50" y="12"/>
                    </a:lnTo>
                    <a:lnTo>
                      <a:pt x="48" y="5"/>
                    </a:lnTo>
                    <a:lnTo>
                      <a:pt x="43" y="5"/>
                    </a:lnTo>
                    <a:lnTo>
                      <a:pt x="41" y="3"/>
                    </a:lnTo>
                    <a:lnTo>
                      <a:pt x="38" y="0"/>
                    </a:lnTo>
                    <a:lnTo>
                      <a:pt x="33" y="0"/>
                    </a:lnTo>
                    <a:lnTo>
                      <a:pt x="26" y="3"/>
                    </a:lnTo>
                    <a:lnTo>
                      <a:pt x="19" y="3"/>
                    </a:lnTo>
                    <a:lnTo>
                      <a:pt x="17" y="8"/>
                    </a:lnTo>
                    <a:lnTo>
                      <a:pt x="17" y="10"/>
                    </a:lnTo>
                    <a:lnTo>
                      <a:pt x="10" y="26"/>
                    </a:lnTo>
                    <a:lnTo>
                      <a:pt x="3" y="26"/>
                    </a:lnTo>
                    <a:lnTo>
                      <a:pt x="0" y="29"/>
                    </a:lnTo>
                    <a:lnTo>
                      <a:pt x="3" y="34"/>
                    </a:lnTo>
                    <a:lnTo>
                      <a:pt x="5" y="34"/>
                    </a:lnTo>
                    <a:lnTo>
                      <a:pt x="15" y="29"/>
                    </a:lnTo>
                    <a:lnTo>
                      <a:pt x="19" y="31"/>
                    </a:lnTo>
                    <a:lnTo>
                      <a:pt x="26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0" name="Freeform 55"/>
              <p:cNvSpPr>
                <a:spLocks/>
              </p:cNvSpPr>
              <p:nvPr/>
            </p:nvSpPr>
            <p:spPr bwMode="auto">
              <a:xfrm>
                <a:off x="4109" y="631"/>
                <a:ext cx="21" cy="19"/>
              </a:xfrm>
              <a:custGeom>
                <a:avLst/>
                <a:gdLst>
                  <a:gd name="T0" fmla="*/ 14 w 21"/>
                  <a:gd name="T1" fmla="*/ 17 h 19"/>
                  <a:gd name="T2" fmla="*/ 16 w 21"/>
                  <a:gd name="T3" fmla="*/ 12 h 19"/>
                  <a:gd name="T4" fmla="*/ 21 w 21"/>
                  <a:gd name="T5" fmla="*/ 10 h 19"/>
                  <a:gd name="T6" fmla="*/ 21 w 21"/>
                  <a:gd name="T7" fmla="*/ 5 h 19"/>
                  <a:gd name="T8" fmla="*/ 19 w 21"/>
                  <a:gd name="T9" fmla="*/ 3 h 19"/>
                  <a:gd name="T10" fmla="*/ 9 w 21"/>
                  <a:gd name="T11" fmla="*/ 0 h 19"/>
                  <a:gd name="T12" fmla="*/ 7 w 21"/>
                  <a:gd name="T13" fmla="*/ 3 h 19"/>
                  <a:gd name="T14" fmla="*/ 5 w 21"/>
                  <a:gd name="T15" fmla="*/ 5 h 19"/>
                  <a:gd name="T16" fmla="*/ 0 w 21"/>
                  <a:gd name="T17" fmla="*/ 12 h 19"/>
                  <a:gd name="T18" fmla="*/ 0 w 21"/>
                  <a:gd name="T19" fmla="*/ 17 h 19"/>
                  <a:gd name="T20" fmla="*/ 0 w 21"/>
                  <a:gd name="T21" fmla="*/ 19 h 19"/>
                  <a:gd name="T22" fmla="*/ 14 w 21"/>
                  <a:gd name="T2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9">
                    <a:moveTo>
                      <a:pt x="14" y="17"/>
                    </a:moveTo>
                    <a:lnTo>
                      <a:pt x="16" y="12"/>
                    </a:lnTo>
                    <a:lnTo>
                      <a:pt x="21" y="10"/>
                    </a:lnTo>
                    <a:lnTo>
                      <a:pt x="21" y="5"/>
                    </a:lnTo>
                    <a:lnTo>
                      <a:pt x="19" y="3"/>
                    </a:lnTo>
                    <a:lnTo>
                      <a:pt x="9" y="0"/>
                    </a:lnTo>
                    <a:lnTo>
                      <a:pt x="7" y="3"/>
                    </a:lnTo>
                    <a:lnTo>
                      <a:pt x="5" y="5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1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1" name="Freeform 56"/>
              <p:cNvSpPr>
                <a:spLocks/>
              </p:cNvSpPr>
              <p:nvPr/>
            </p:nvSpPr>
            <p:spPr bwMode="auto">
              <a:xfrm>
                <a:off x="4062" y="603"/>
                <a:ext cx="11" cy="14"/>
              </a:xfrm>
              <a:custGeom>
                <a:avLst/>
                <a:gdLst>
                  <a:gd name="T0" fmla="*/ 7 w 11"/>
                  <a:gd name="T1" fmla="*/ 14 h 14"/>
                  <a:gd name="T2" fmla="*/ 9 w 11"/>
                  <a:gd name="T3" fmla="*/ 5 h 14"/>
                  <a:gd name="T4" fmla="*/ 11 w 11"/>
                  <a:gd name="T5" fmla="*/ 2 h 14"/>
                  <a:gd name="T6" fmla="*/ 11 w 11"/>
                  <a:gd name="T7" fmla="*/ 2 h 14"/>
                  <a:gd name="T8" fmla="*/ 4 w 11"/>
                  <a:gd name="T9" fmla="*/ 0 h 14"/>
                  <a:gd name="T10" fmla="*/ 2 w 11"/>
                  <a:gd name="T11" fmla="*/ 0 h 14"/>
                  <a:gd name="T12" fmla="*/ 0 w 11"/>
                  <a:gd name="T13" fmla="*/ 2 h 14"/>
                  <a:gd name="T14" fmla="*/ 0 w 11"/>
                  <a:gd name="T15" fmla="*/ 7 h 14"/>
                  <a:gd name="T16" fmla="*/ 7 w 11"/>
                  <a:gd name="T1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7" y="14"/>
                    </a:moveTo>
                    <a:lnTo>
                      <a:pt x="9" y="5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7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2" name="Freeform 57"/>
              <p:cNvSpPr>
                <a:spLocks/>
              </p:cNvSpPr>
              <p:nvPr/>
            </p:nvSpPr>
            <p:spPr bwMode="auto">
              <a:xfrm>
                <a:off x="4137" y="605"/>
                <a:ext cx="12" cy="22"/>
              </a:xfrm>
              <a:custGeom>
                <a:avLst/>
                <a:gdLst>
                  <a:gd name="T0" fmla="*/ 5 w 12"/>
                  <a:gd name="T1" fmla="*/ 19 h 22"/>
                  <a:gd name="T2" fmla="*/ 10 w 12"/>
                  <a:gd name="T3" fmla="*/ 19 h 22"/>
                  <a:gd name="T4" fmla="*/ 12 w 12"/>
                  <a:gd name="T5" fmla="*/ 22 h 22"/>
                  <a:gd name="T6" fmla="*/ 12 w 12"/>
                  <a:gd name="T7" fmla="*/ 19 h 22"/>
                  <a:gd name="T8" fmla="*/ 12 w 12"/>
                  <a:gd name="T9" fmla="*/ 7 h 22"/>
                  <a:gd name="T10" fmla="*/ 10 w 12"/>
                  <a:gd name="T11" fmla="*/ 5 h 22"/>
                  <a:gd name="T12" fmla="*/ 10 w 12"/>
                  <a:gd name="T13" fmla="*/ 3 h 22"/>
                  <a:gd name="T14" fmla="*/ 10 w 12"/>
                  <a:gd name="T15" fmla="*/ 0 h 22"/>
                  <a:gd name="T16" fmla="*/ 7 w 12"/>
                  <a:gd name="T17" fmla="*/ 0 h 22"/>
                  <a:gd name="T18" fmla="*/ 0 w 12"/>
                  <a:gd name="T19" fmla="*/ 12 h 22"/>
                  <a:gd name="T20" fmla="*/ 3 w 12"/>
                  <a:gd name="T21" fmla="*/ 17 h 22"/>
                  <a:gd name="T22" fmla="*/ 5 w 12"/>
                  <a:gd name="T23" fmla="*/ 19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22">
                    <a:moveTo>
                      <a:pt x="5" y="19"/>
                    </a:moveTo>
                    <a:lnTo>
                      <a:pt x="10" y="19"/>
                    </a:lnTo>
                    <a:lnTo>
                      <a:pt x="12" y="22"/>
                    </a:lnTo>
                    <a:lnTo>
                      <a:pt x="12" y="19"/>
                    </a:lnTo>
                    <a:lnTo>
                      <a:pt x="12" y="7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0" y="12"/>
                    </a:lnTo>
                    <a:lnTo>
                      <a:pt x="3" y="17"/>
                    </a:lnTo>
                    <a:lnTo>
                      <a:pt x="5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3" name="Freeform 58"/>
              <p:cNvSpPr>
                <a:spLocks/>
              </p:cNvSpPr>
              <p:nvPr/>
            </p:nvSpPr>
            <p:spPr bwMode="auto">
              <a:xfrm>
                <a:off x="3995" y="582"/>
                <a:ext cx="24" cy="26"/>
              </a:xfrm>
              <a:custGeom>
                <a:avLst/>
                <a:gdLst>
                  <a:gd name="T0" fmla="*/ 0 w 24"/>
                  <a:gd name="T1" fmla="*/ 26 h 26"/>
                  <a:gd name="T2" fmla="*/ 3 w 24"/>
                  <a:gd name="T3" fmla="*/ 26 h 26"/>
                  <a:gd name="T4" fmla="*/ 5 w 24"/>
                  <a:gd name="T5" fmla="*/ 19 h 26"/>
                  <a:gd name="T6" fmla="*/ 5 w 24"/>
                  <a:gd name="T7" fmla="*/ 23 h 26"/>
                  <a:gd name="T8" fmla="*/ 12 w 24"/>
                  <a:gd name="T9" fmla="*/ 21 h 26"/>
                  <a:gd name="T10" fmla="*/ 17 w 24"/>
                  <a:gd name="T11" fmla="*/ 21 h 26"/>
                  <a:gd name="T12" fmla="*/ 19 w 24"/>
                  <a:gd name="T13" fmla="*/ 16 h 26"/>
                  <a:gd name="T14" fmla="*/ 24 w 24"/>
                  <a:gd name="T15" fmla="*/ 16 h 26"/>
                  <a:gd name="T16" fmla="*/ 22 w 24"/>
                  <a:gd name="T17" fmla="*/ 12 h 26"/>
                  <a:gd name="T18" fmla="*/ 15 w 24"/>
                  <a:gd name="T19" fmla="*/ 12 h 26"/>
                  <a:gd name="T20" fmla="*/ 17 w 24"/>
                  <a:gd name="T21" fmla="*/ 5 h 26"/>
                  <a:gd name="T22" fmla="*/ 15 w 24"/>
                  <a:gd name="T23" fmla="*/ 0 h 26"/>
                  <a:gd name="T24" fmla="*/ 10 w 24"/>
                  <a:gd name="T25" fmla="*/ 0 h 26"/>
                  <a:gd name="T26" fmla="*/ 5 w 24"/>
                  <a:gd name="T27" fmla="*/ 0 h 26"/>
                  <a:gd name="T28" fmla="*/ 0 w 24"/>
                  <a:gd name="T29" fmla="*/ 9 h 26"/>
                  <a:gd name="T30" fmla="*/ 3 w 24"/>
                  <a:gd name="T31" fmla="*/ 19 h 26"/>
                  <a:gd name="T32" fmla="*/ 0 w 24"/>
                  <a:gd name="T33" fmla="*/ 23 h 26"/>
                  <a:gd name="T34" fmla="*/ 0 w 24"/>
                  <a:gd name="T35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6">
                    <a:moveTo>
                      <a:pt x="0" y="26"/>
                    </a:moveTo>
                    <a:lnTo>
                      <a:pt x="3" y="26"/>
                    </a:lnTo>
                    <a:lnTo>
                      <a:pt x="5" y="19"/>
                    </a:lnTo>
                    <a:lnTo>
                      <a:pt x="5" y="23"/>
                    </a:lnTo>
                    <a:lnTo>
                      <a:pt x="12" y="21"/>
                    </a:lnTo>
                    <a:lnTo>
                      <a:pt x="17" y="21"/>
                    </a:lnTo>
                    <a:lnTo>
                      <a:pt x="19" y="16"/>
                    </a:lnTo>
                    <a:lnTo>
                      <a:pt x="24" y="16"/>
                    </a:lnTo>
                    <a:lnTo>
                      <a:pt x="22" y="12"/>
                    </a:lnTo>
                    <a:lnTo>
                      <a:pt x="15" y="12"/>
                    </a:lnTo>
                    <a:lnTo>
                      <a:pt x="17" y="5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3" y="19"/>
                    </a:lnTo>
                    <a:lnTo>
                      <a:pt x="0" y="23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4" name="Freeform 59"/>
              <p:cNvSpPr>
                <a:spLocks/>
              </p:cNvSpPr>
              <p:nvPr/>
            </p:nvSpPr>
            <p:spPr bwMode="auto">
              <a:xfrm>
                <a:off x="3998" y="908"/>
                <a:ext cx="21" cy="14"/>
              </a:xfrm>
              <a:custGeom>
                <a:avLst/>
                <a:gdLst>
                  <a:gd name="T0" fmla="*/ 19 w 21"/>
                  <a:gd name="T1" fmla="*/ 0 h 14"/>
                  <a:gd name="T2" fmla="*/ 12 w 21"/>
                  <a:gd name="T3" fmla="*/ 0 h 14"/>
                  <a:gd name="T4" fmla="*/ 5 w 21"/>
                  <a:gd name="T5" fmla="*/ 7 h 14"/>
                  <a:gd name="T6" fmla="*/ 0 w 21"/>
                  <a:gd name="T7" fmla="*/ 7 h 14"/>
                  <a:gd name="T8" fmla="*/ 2 w 21"/>
                  <a:gd name="T9" fmla="*/ 12 h 14"/>
                  <a:gd name="T10" fmla="*/ 5 w 21"/>
                  <a:gd name="T11" fmla="*/ 14 h 14"/>
                  <a:gd name="T12" fmla="*/ 7 w 21"/>
                  <a:gd name="T13" fmla="*/ 14 h 14"/>
                  <a:gd name="T14" fmla="*/ 16 w 21"/>
                  <a:gd name="T15" fmla="*/ 7 h 14"/>
                  <a:gd name="T16" fmla="*/ 21 w 21"/>
                  <a:gd name="T17" fmla="*/ 7 h 14"/>
                  <a:gd name="T18" fmla="*/ 19 w 21"/>
                  <a:gd name="T19" fmla="*/ 0 h 14"/>
                  <a:gd name="T20" fmla="*/ 19 w 21"/>
                  <a:gd name="T2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4">
                    <a:moveTo>
                      <a:pt x="19" y="0"/>
                    </a:moveTo>
                    <a:lnTo>
                      <a:pt x="12" y="0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16" y="7"/>
                    </a:lnTo>
                    <a:lnTo>
                      <a:pt x="21" y="7"/>
                    </a:lnTo>
                    <a:lnTo>
                      <a:pt x="19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5" name="Freeform 60"/>
              <p:cNvSpPr>
                <a:spLocks/>
              </p:cNvSpPr>
              <p:nvPr/>
            </p:nvSpPr>
            <p:spPr bwMode="auto">
              <a:xfrm>
                <a:off x="1218" y="598"/>
                <a:ext cx="11" cy="17"/>
              </a:xfrm>
              <a:custGeom>
                <a:avLst/>
                <a:gdLst>
                  <a:gd name="T0" fmla="*/ 9 w 11"/>
                  <a:gd name="T1" fmla="*/ 0 h 17"/>
                  <a:gd name="T2" fmla="*/ 7 w 11"/>
                  <a:gd name="T3" fmla="*/ 0 h 17"/>
                  <a:gd name="T4" fmla="*/ 0 w 11"/>
                  <a:gd name="T5" fmla="*/ 5 h 17"/>
                  <a:gd name="T6" fmla="*/ 4 w 11"/>
                  <a:gd name="T7" fmla="*/ 17 h 17"/>
                  <a:gd name="T8" fmla="*/ 7 w 11"/>
                  <a:gd name="T9" fmla="*/ 14 h 17"/>
                  <a:gd name="T10" fmla="*/ 9 w 11"/>
                  <a:gd name="T11" fmla="*/ 14 h 17"/>
                  <a:gd name="T12" fmla="*/ 9 w 11"/>
                  <a:gd name="T13" fmla="*/ 12 h 17"/>
                  <a:gd name="T14" fmla="*/ 9 w 11"/>
                  <a:gd name="T15" fmla="*/ 10 h 17"/>
                  <a:gd name="T16" fmla="*/ 11 w 11"/>
                  <a:gd name="T17" fmla="*/ 7 h 17"/>
                  <a:gd name="T18" fmla="*/ 11 w 11"/>
                  <a:gd name="T19" fmla="*/ 5 h 17"/>
                  <a:gd name="T20" fmla="*/ 9 w 11"/>
                  <a:gd name="T2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7">
                    <a:moveTo>
                      <a:pt x="9" y="0"/>
                    </a:moveTo>
                    <a:lnTo>
                      <a:pt x="7" y="0"/>
                    </a:lnTo>
                    <a:lnTo>
                      <a:pt x="0" y="5"/>
                    </a:lnTo>
                    <a:lnTo>
                      <a:pt x="4" y="17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9" y="10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6" name="Freeform 61"/>
              <p:cNvSpPr>
                <a:spLocks/>
              </p:cNvSpPr>
              <p:nvPr/>
            </p:nvSpPr>
            <p:spPr bwMode="auto">
              <a:xfrm>
                <a:off x="4196" y="740"/>
                <a:ext cx="10" cy="17"/>
              </a:xfrm>
              <a:custGeom>
                <a:avLst/>
                <a:gdLst>
                  <a:gd name="T0" fmla="*/ 0 w 10"/>
                  <a:gd name="T1" fmla="*/ 2 h 17"/>
                  <a:gd name="T2" fmla="*/ 0 w 10"/>
                  <a:gd name="T3" fmla="*/ 5 h 17"/>
                  <a:gd name="T4" fmla="*/ 0 w 10"/>
                  <a:gd name="T5" fmla="*/ 7 h 17"/>
                  <a:gd name="T6" fmla="*/ 3 w 10"/>
                  <a:gd name="T7" fmla="*/ 14 h 17"/>
                  <a:gd name="T8" fmla="*/ 3 w 10"/>
                  <a:gd name="T9" fmla="*/ 14 h 17"/>
                  <a:gd name="T10" fmla="*/ 5 w 10"/>
                  <a:gd name="T11" fmla="*/ 17 h 17"/>
                  <a:gd name="T12" fmla="*/ 10 w 10"/>
                  <a:gd name="T13" fmla="*/ 12 h 17"/>
                  <a:gd name="T14" fmla="*/ 5 w 10"/>
                  <a:gd name="T15" fmla="*/ 0 h 17"/>
                  <a:gd name="T16" fmla="*/ 3 w 10"/>
                  <a:gd name="T17" fmla="*/ 0 h 17"/>
                  <a:gd name="T18" fmla="*/ 0 w 10"/>
                  <a:gd name="T1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7">
                    <a:moveTo>
                      <a:pt x="0" y="2"/>
                    </a:moveTo>
                    <a:lnTo>
                      <a:pt x="0" y="5"/>
                    </a:lnTo>
                    <a:lnTo>
                      <a:pt x="0" y="7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5" y="17"/>
                    </a:lnTo>
                    <a:lnTo>
                      <a:pt x="10" y="1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7" name="Freeform 62"/>
              <p:cNvSpPr>
                <a:spLocks/>
              </p:cNvSpPr>
              <p:nvPr/>
            </p:nvSpPr>
            <p:spPr bwMode="auto">
              <a:xfrm>
                <a:off x="1336" y="561"/>
                <a:ext cx="477" cy="538"/>
              </a:xfrm>
              <a:custGeom>
                <a:avLst/>
                <a:gdLst>
                  <a:gd name="T0" fmla="*/ 281 w 477"/>
                  <a:gd name="T1" fmla="*/ 137 h 538"/>
                  <a:gd name="T2" fmla="*/ 262 w 477"/>
                  <a:gd name="T3" fmla="*/ 115 h 538"/>
                  <a:gd name="T4" fmla="*/ 248 w 477"/>
                  <a:gd name="T5" fmla="*/ 80 h 538"/>
                  <a:gd name="T6" fmla="*/ 186 w 477"/>
                  <a:gd name="T7" fmla="*/ 85 h 538"/>
                  <a:gd name="T8" fmla="*/ 153 w 477"/>
                  <a:gd name="T9" fmla="*/ 103 h 538"/>
                  <a:gd name="T10" fmla="*/ 158 w 477"/>
                  <a:gd name="T11" fmla="*/ 44 h 538"/>
                  <a:gd name="T12" fmla="*/ 106 w 477"/>
                  <a:gd name="T13" fmla="*/ 30 h 538"/>
                  <a:gd name="T14" fmla="*/ 104 w 477"/>
                  <a:gd name="T15" fmla="*/ 47 h 538"/>
                  <a:gd name="T16" fmla="*/ 78 w 477"/>
                  <a:gd name="T17" fmla="*/ 51 h 538"/>
                  <a:gd name="T18" fmla="*/ 82 w 477"/>
                  <a:gd name="T19" fmla="*/ 89 h 538"/>
                  <a:gd name="T20" fmla="*/ 87 w 477"/>
                  <a:gd name="T21" fmla="*/ 137 h 538"/>
                  <a:gd name="T22" fmla="*/ 75 w 477"/>
                  <a:gd name="T23" fmla="*/ 144 h 538"/>
                  <a:gd name="T24" fmla="*/ 61 w 477"/>
                  <a:gd name="T25" fmla="*/ 47 h 538"/>
                  <a:gd name="T26" fmla="*/ 16 w 477"/>
                  <a:gd name="T27" fmla="*/ 49 h 538"/>
                  <a:gd name="T28" fmla="*/ 0 w 477"/>
                  <a:gd name="T29" fmla="*/ 103 h 538"/>
                  <a:gd name="T30" fmla="*/ 14 w 477"/>
                  <a:gd name="T31" fmla="*/ 155 h 538"/>
                  <a:gd name="T32" fmla="*/ 64 w 477"/>
                  <a:gd name="T33" fmla="*/ 198 h 538"/>
                  <a:gd name="T34" fmla="*/ 134 w 477"/>
                  <a:gd name="T35" fmla="*/ 210 h 538"/>
                  <a:gd name="T36" fmla="*/ 160 w 477"/>
                  <a:gd name="T37" fmla="*/ 205 h 538"/>
                  <a:gd name="T38" fmla="*/ 198 w 477"/>
                  <a:gd name="T39" fmla="*/ 196 h 538"/>
                  <a:gd name="T40" fmla="*/ 219 w 477"/>
                  <a:gd name="T41" fmla="*/ 222 h 538"/>
                  <a:gd name="T42" fmla="*/ 257 w 477"/>
                  <a:gd name="T43" fmla="*/ 250 h 538"/>
                  <a:gd name="T44" fmla="*/ 276 w 477"/>
                  <a:gd name="T45" fmla="*/ 285 h 538"/>
                  <a:gd name="T46" fmla="*/ 286 w 477"/>
                  <a:gd name="T47" fmla="*/ 340 h 538"/>
                  <a:gd name="T48" fmla="*/ 269 w 477"/>
                  <a:gd name="T49" fmla="*/ 403 h 538"/>
                  <a:gd name="T50" fmla="*/ 217 w 477"/>
                  <a:gd name="T51" fmla="*/ 406 h 538"/>
                  <a:gd name="T52" fmla="*/ 205 w 477"/>
                  <a:gd name="T53" fmla="*/ 444 h 538"/>
                  <a:gd name="T54" fmla="*/ 236 w 477"/>
                  <a:gd name="T55" fmla="*/ 439 h 538"/>
                  <a:gd name="T56" fmla="*/ 257 w 477"/>
                  <a:gd name="T57" fmla="*/ 427 h 538"/>
                  <a:gd name="T58" fmla="*/ 276 w 477"/>
                  <a:gd name="T59" fmla="*/ 441 h 538"/>
                  <a:gd name="T60" fmla="*/ 295 w 477"/>
                  <a:gd name="T61" fmla="*/ 465 h 538"/>
                  <a:gd name="T62" fmla="*/ 304 w 477"/>
                  <a:gd name="T63" fmla="*/ 481 h 538"/>
                  <a:gd name="T64" fmla="*/ 335 w 477"/>
                  <a:gd name="T65" fmla="*/ 500 h 538"/>
                  <a:gd name="T66" fmla="*/ 354 w 477"/>
                  <a:gd name="T67" fmla="*/ 519 h 538"/>
                  <a:gd name="T68" fmla="*/ 382 w 477"/>
                  <a:gd name="T69" fmla="*/ 531 h 538"/>
                  <a:gd name="T70" fmla="*/ 378 w 477"/>
                  <a:gd name="T71" fmla="*/ 503 h 538"/>
                  <a:gd name="T72" fmla="*/ 371 w 477"/>
                  <a:gd name="T73" fmla="*/ 477 h 538"/>
                  <a:gd name="T74" fmla="*/ 411 w 477"/>
                  <a:gd name="T75" fmla="*/ 498 h 538"/>
                  <a:gd name="T76" fmla="*/ 420 w 477"/>
                  <a:gd name="T77" fmla="*/ 500 h 538"/>
                  <a:gd name="T78" fmla="*/ 425 w 477"/>
                  <a:gd name="T79" fmla="*/ 484 h 538"/>
                  <a:gd name="T80" fmla="*/ 413 w 477"/>
                  <a:gd name="T81" fmla="*/ 439 h 538"/>
                  <a:gd name="T82" fmla="*/ 389 w 477"/>
                  <a:gd name="T83" fmla="*/ 425 h 538"/>
                  <a:gd name="T84" fmla="*/ 378 w 477"/>
                  <a:gd name="T85" fmla="*/ 399 h 538"/>
                  <a:gd name="T86" fmla="*/ 375 w 477"/>
                  <a:gd name="T87" fmla="*/ 375 h 538"/>
                  <a:gd name="T88" fmla="*/ 378 w 477"/>
                  <a:gd name="T89" fmla="*/ 356 h 538"/>
                  <a:gd name="T90" fmla="*/ 418 w 477"/>
                  <a:gd name="T91" fmla="*/ 403 h 538"/>
                  <a:gd name="T92" fmla="*/ 444 w 477"/>
                  <a:gd name="T93" fmla="*/ 411 h 538"/>
                  <a:gd name="T94" fmla="*/ 458 w 477"/>
                  <a:gd name="T95" fmla="*/ 375 h 538"/>
                  <a:gd name="T96" fmla="*/ 475 w 477"/>
                  <a:gd name="T97" fmla="*/ 352 h 538"/>
                  <a:gd name="T98" fmla="*/ 444 w 477"/>
                  <a:gd name="T99" fmla="*/ 330 h 538"/>
                  <a:gd name="T100" fmla="*/ 415 w 477"/>
                  <a:gd name="T101" fmla="*/ 302 h 538"/>
                  <a:gd name="T102" fmla="*/ 389 w 477"/>
                  <a:gd name="T103" fmla="*/ 281 h 538"/>
                  <a:gd name="T104" fmla="*/ 371 w 477"/>
                  <a:gd name="T105" fmla="*/ 252 h 538"/>
                  <a:gd name="T106" fmla="*/ 392 w 477"/>
                  <a:gd name="T107" fmla="*/ 243 h 538"/>
                  <a:gd name="T108" fmla="*/ 371 w 477"/>
                  <a:gd name="T109" fmla="*/ 217 h 538"/>
                  <a:gd name="T110" fmla="*/ 356 w 477"/>
                  <a:gd name="T111" fmla="*/ 196 h 538"/>
                  <a:gd name="T112" fmla="*/ 335 w 477"/>
                  <a:gd name="T113" fmla="*/ 170 h 538"/>
                  <a:gd name="T114" fmla="*/ 321 w 477"/>
                  <a:gd name="T115" fmla="*/ 17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77" h="538">
                    <a:moveTo>
                      <a:pt x="312" y="151"/>
                    </a:moveTo>
                    <a:lnTo>
                      <a:pt x="316" y="144"/>
                    </a:lnTo>
                    <a:lnTo>
                      <a:pt x="314" y="137"/>
                    </a:lnTo>
                    <a:lnTo>
                      <a:pt x="312" y="129"/>
                    </a:lnTo>
                    <a:lnTo>
                      <a:pt x="297" y="125"/>
                    </a:lnTo>
                    <a:lnTo>
                      <a:pt x="293" y="118"/>
                    </a:lnTo>
                    <a:lnTo>
                      <a:pt x="293" y="118"/>
                    </a:lnTo>
                    <a:lnTo>
                      <a:pt x="290" y="122"/>
                    </a:lnTo>
                    <a:lnTo>
                      <a:pt x="286" y="127"/>
                    </a:lnTo>
                    <a:lnTo>
                      <a:pt x="283" y="125"/>
                    </a:lnTo>
                    <a:lnTo>
                      <a:pt x="278" y="127"/>
                    </a:lnTo>
                    <a:lnTo>
                      <a:pt x="281" y="137"/>
                    </a:lnTo>
                    <a:lnTo>
                      <a:pt x="281" y="139"/>
                    </a:lnTo>
                    <a:lnTo>
                      <a:pt x="281" y="137"/>
                    </a:lnTo>
                    <a:lnTo>
                      <a:pt x="276" y="137"/>
                    </a:lnTo>
                    <a:lnTo>
                      <a:pt x="276" y="137"/>
                    </a:lnTo>
                    <a:lnTo>
                      <a:pt x="274" y="132"/>
                    </a:lnTo>
                    <a:lnTo>
                      <a:pt x="274" y="125"/>
                    </a:lnTo>
                    <a:lnTo>
                      <a:pt x="271" y="125"/>
                    </a:lnTo>
                    <a:lnTo>
                      <a:pt x="267" y="132"/>
                    </a:lnTo>
                    <a:lnTo>
                      <a:pt x="276" y="115"/>
                    </a:lnTo>
                    <a:lnTo>
                      <a:pt x="276" y="113"/>
                    </a:lnTo>
                    <a:lnTo>
                      <a:pt x="267" y="115"/>
                    </a:lnTo>
                    <a:lnTo>
                      <a:pt x="262" y="115"/>
                    </a:lnTo>
                    <a:lnTo>
                      <a:pt x="257" y="122"/>
                    </a:lnTo>
                    <a:lnTo>
                      <a:pt x="255" y="122"/>
                    </a:lnTo>
                    <a:lnTo>
                      <a:pt x="255" y="118"/>
                    </a:lnTo>
                    <a:lnTo>
                      <a:pt x="250" y="120"/>
                    </a:lnTo>
                    <a:lnTo>
                      <a:pt x="262" y="111"/>
                    </a:lnTo>
                    <a:lnTo>
                      <a:pt x="262" y="106"/>
                    </a:lnTo>
                    <a:lnTo>
                      <a:pt x="262" y="101"/>
                    </a:lnTo>
                    <a:lnTo>
                      <a:pt x="255" y="99"/>
                    </a:lnTo>
                    <a:lnTo>
                      <a:pt x="250" y="99"/>
                    </a:lnTo>
                    <a:lnTo>
                      <a:pt x="248" y="96"/>
                    </a:lnTo>
                    <a:lnTo>
                      <a:pt x="250" y="92"/>
                    </a:lnTo>
                    <a:lnTo>
                      <a:pt x="248" y="80"/>
                    </a:lnTo>
                    <a:lnTo>
                      <a:pt x="245" y="77"/>
                    </a:lnTo>
                    <a:lnTo>
                      <a:pt x="245" y="75"/>
                    </a:lnTo>
                    <a:lnTo>
                      <a:pt x="238" y="70"/>
                    </a:lnTo>
                    <a:lnTo>
                      <a:pt x="234" y="70"/>
                    </a:lnTo>
                    <a:lnTo>
                      <a:pt x="215" y="63"/>
                    </a:lnTo>
                    <a:lnTo>
                      <a:pt x="208" y="61"/>
                    </a:lnTo>
                    <a:lnTo>
                      <a:pt x="198" y="66"/>
                    </a:lnTo>
                    <a:lnTo>
                      <a:pt x="191" y="73"/>
                    </a:lnTo>
                    <a:lnTo>
                      <a:pt x="191" y="80"/>
                    </a:lnTo>
                    <a:lnTo>
                      <a:pt x="196" y="85"/>
                    </a:lnTo>
                    <a:lnTo>
                      <a:pt x="191" y="85"/>
                    </a:lnTo>
                    <a:lnTo>
                      <a:pt x="186" y="85"/>
                    </a:lnTo>
                    <a:lnTo>
                      <a:pt x="184" y="89"/>
                    </a:lnTo>
                    <a:lnTo>
                      <a:pt x="177" y="82"/>
                    </a:lnTo>
                    <a:lnTo>
                      <a:pt x="175" y="87"/>
                    </a:lnTo>
                    <a:lnTo>
                      <a:pt x="170" y="85"/>
                    </a:lnTo>
                    <a:lnTo>
                      <a:pt x="170" y="75"/>
                    </a:lnTo>
                    <a:lnTo>
                      <a:pt x="165" y="82"/>
                    </a:lnTo>
                    <a:lnTo>
                      <a:pt x="165" y="92"/>
                    </a:lnTo>
                    <a:lnTo>
                      <a:pt x="163" y="92"/>
                    </a:lnTo>
                    <a:lnTo>
                      <a:pt x="160" y="96"/>
                    </a:lnTo>
                    <a:lnTo>
                      <a:pt x="158" y="103"/>
                    </a:lnTo>
                    <a:lnTo>
                      <a:pt x="151" y="106"/>
                    </a:lnTo>
                    <a:lnTo>
                      <a:pt x="153" y="103"/>
                    </a:lnTo>
                    <a:lnTo>
                      <a:pt x="151" y="101"/>
                    </a:lnTo>
                    <a:lnTo>
                      <a:pt x="151" y="96"/>
                    </a:lnTo>
                    <a:lnTo>
                      <a:pt x="156" y="99"/>
                    </a:lnTo>
                    <a:lnTo>
                      <a:pt x="158" y="96"/>
                    </a:lnTo>
                    <a:lnTo>
                      <a:pt x="153" y="94"/>
                    </a:lnTo>
                    <a:lnTo>
                      <a:pt x="153" y="94"/>
                    </a:lnTo>
                    <a:lnTo>
                      <a:pt x="160" y="63"/>
                    </a:lnTo>
                    <a:lnTo>
                      <a:pt x="156" y="59"/>
                    </a:lnTo>
                    <a:lnTo>
                      <a:pt x="153" y="51"/>
                    </a:lnTo>
                    <a:lnTo>
                      <a:pt x="153" y="49"/>
                    </a:lnTo>
                    <a:lnTo>
                      <a:pt x="156" y="47"/>
                    </a:lnTo>
                    <a:lnTo>
                      <a:pt x="158" y="44"/>
                    </a:lnTo>
                    <a:lnTo>
                      <a:pt x="156" y="40"/>
                    </a:lnTo>
                    <a:lnTo>
                      <a:pt x="151" y="35"/>
                    </a:lnTo>
                    <a:lnTo>
                      <a:pt x="144" y="33"/>
                    </a:lnTo>
                    <a:lnTo>
                      <a:pt x="149" y="28"/>
                    </a:lnTo>
                    <a:lnTo>
                      <a:pt x="146" y="14"/>
                    </a:lnTo>
                    <a:lnTo>
                      <a:pt x="141" y="7"/>
                    </a:lnTo>
                    <a:lnTo>
                      <a:pt x="120" y="7"/>
                    </a:lnTo>
                    <a:lnTo>
                      <a:pt x="118" y="9"/>
                    </a:lnTo>
                    <a:lnTo>
                      <a:pt x="113" y="9"/>
                    </a:lnTo>
                    <a:lnTo>
                      <a:pt x="101" y="18"/>
                    </a:lnTo>
                    <a:lnTo>
                      <a:pt x="106" y="23"/>
                    </a:lnTo>
                    <a:lnTo>
                      <a:pt x="106" y="30"/>
                    </a:lnTo>
                    <a:lnTo>
                      <a:pt x="104" y="23"/>
                    </a:lnTo>
                    <a:lnTo>
                      <a:pt x="99" y="21"/>
                    </a:lnTo>
                    <a:lnTo>
                      <a:pt x="92" y="23"/>
                    </a:lnTo>
                    <a:lnTo>
                      <a:pt x="92" y="28"/>
                    </a:lnTo>
                    <a:lnTo>
                      <a:pt x="94" y="35"/>
                    </a:lnTo>
                    <a:lnTo>
                      <a:pt x="92" y="33"/>
                    </a:lnTo>
                    <a:lnTo>
                      <a:pt x="87" y="28"/>
                    </a:lnTo>
                    <a:lnTo>
                      <a:pt x="85" y="28"/>
                    </a:lnTo>
                    <a:lnTo>
                      <a:pt x="82" y="33"/>
                    </a:lnTo>
                    <a:lnTo>
                      <a:pt x="85" y="37"/>
                    </a:lnTo>
                    <a:lnTo>
                      <a:pt x="104" y="44"/>
                    </a:lnTo>
                    <a:lnTo>
                      <a:pt x="104" y="47"/>
                    </a:lnTo>
                    <a:lnTo>
                      <a:pt x="80" y="40"/>
                    </a:lnTo>
                    <a:lnTo>
                      <a:pt x="80" y="44"/>
                    </a:lnTo>
                    <a:lnTo>
                      <a:pt x="78" y="42"/>
                    </a:lnTo>
                    <a:lnTo>
                      <a:pt x="75" y="44"/>
                    </a:lnTo>
                    <a:lnTo>
                      <a:pt x="78" y="47"/>
                    </a:lnTo>
                    <a:lnTo>
                      <a:pt x="82" y="47"/>
                    </a:lnTo>
                    <a:lnTo>
                      <a:pt x="90" y="51"/>
                    </a:lnTo>
                    <a:lnTo>
                      <a:pt x="94" y="56"/>
                    </a:lnTo>
                    <a:lnTo>
                      <a:pt x="99" y="61"/>
                    </a:lnTo>
                    <a:lnTo>
                      <a:pt x="97" y="61"/>
                    </a:lnTo>
                    <a:lnTo>
                      <a:pt x="85" y="51"/>
                    </a:lnTo>
                    <a:lnTo>
                      <a:pt x="78" y="51"/>
                    </a:lnTo>
                    <a:lnTo>
                      <a:pt x="73" y="51"/>
                    </a:lnTo>
                    <a:lnTo>
                      <a:pt x="71" y="54"/>
                    </a:lnTo>
                    <a:lnTo>
                      <a:pt x="73" y="63"/>
                    </a:lnTo>
                    <a:lnTo>
                      <a:pt x="75" y="70"/>
                    </a:lnTo>
                    <a:lnTo>
                      <a:pt x="73" y="73"/>
                    </a:lnTo>
                    <a:lnTo>
                      <a:pt x="75" y="77"/>
                    </a:lnTo>
                    <a:lnTo>
                      <a:pt x="80" y="82"/>
                    </a:lnTo>
                    <a:lnTo>
                      <a:pt x="85" y="82"/>
                    </a:lnTo>
                    <a:lnTo>
                      <a:pt x="85" y="80"/>
                    </a:lnTo>
                    <a:lnTo>
                      <a:pt x="87" y="82"/>
                    </a:lnTo>
                    <a:lnTo>
                      <a:pt x="85" y="87"/>
                    </a:lnTo>
                    <a:lnTo>
                      <a:pt x="82" y="89"/>
                    </a:lnTo>
                    <a:lnTo>
                      <a:pt x="75" y="89"/>
                    </a:lnTo>
                    <a:lnTo>
                      <a:pt x="75" y="96"/>
                    </a:lnTo>
                    <a:lnTo>
                      <a:pt x="68" y="103"/>
                    </a:lnTo>
                    <a:lnTo>
                      <a:pt x="68" y="106"/>
                    </a:lnTo>
                    <a:lnTo>
                      <a:pt x="73" y="108"/>
                    </a:lnTo>
                    <a:lnTo>
                      <a:pt x="73" y="115"/>
                    </a:lnTo>
                    <a:lnTo>
                      <a:pt x="78" y="120"/>
                    </a:lnTo>
                    <a:lnTo>
                      <a:pt x="85" y="122"/>
                    </a:lnTo>
                    <a:lnTo>
                      <a:pt x="90" y="122"/>
                    </a:lnTo>
                    <a:lnTo>
                      <a:pt x="90" y="125"/>
                    </a:lnTo>
                    <a:lnTo>
                      <a:pt x="90" y="134"/>
                    </a:lnTo>
                    <a:lnTo>
                      <a:pt x="87" y="137"/>
                    </a:lnTo>
                    <a:lnTo>
                      <a:pt x="87" y="151"/>
                    </a:lnTo>
                    <a:lnTo>
                      <a:pt x="85" y="158"/>
                    </a:lnTo>
                    <a:lnTo>
                      <a:pt x="82" y="155"/>
                    </a:lnTo>
                    <a:lnTo>
                      <a:pt x="85" y="148"/>
                    </a:lnTo>
                    <a:lnTo>
                      <a:pt x="82" y="146"/>
                    </a:lnTo>
                    <a:lnTo>
                      <a:pt x="82" y="146"/>
                    </a:lnTo>
                    <a:lnTo>
                      <a:pt x="75" y="146"/>
                    </a:lnTo>
                    <a:lnTo>
                      <a:pt x="68" y="148"/>
                    </a:lnTo>
                    <a:lnTo>
                      <a:pt x="61" y="155"/>
                    </a:lnTo>
                    <a:lnTo>
                      <a:pt x="56" y="153"/>
                    </a:lnTo>
                    <a:lnTo>
                      <a:pt x="68" y="144"/>
                    </a:lnTo>
                    <a:lnTo>
                      <a:pt x="75" y="144"/>
                    </a:lnTo>
                    <a:lnTo>
                      <a:pt x="78" y="141"/>
                    </a:lnTo>
                    <a:lnTo>
                      <a:pt x="80" y="139"/>
                    </a:lnTo>
                    <a:lnTo>
                      <a:pt x="85" y="141"/>
                    </a:lnTo>
                    <a:lnTo>
                      <a:pt x="85" y="134"/>
                    </a:lnTo>
                    <a:lnTo>
                      <a:pt x="82" y="132"/>
                    </a:lnTo>
                    <a:lnTo>
                      <a:pt x="78" y="129"/>
                    </a:lnTo>
                    <a:lnTo>
                      <a:pt x="61" y="108"/>
                    </a:lnTo>
                    <a:lnTo>
                      <a:pt x="59" y="101"/>
                    </a:lnTo>
                    <a:lnTo>
                      <a:pt x="61" y="82"/>
                    </a:lnTo>
                    <a:lnTo>
                      <a:pt x="56" y="68"/>
                    </a:lnTo>
                    <a:lnTo>
                      <a:pt x="56" y="59"/>
                    </a:lnTo>
                    <a:lnTo>
                      <a:pt x="61" y="47"/>
                    </a:lnTo>
                    <a:lnTo>
                      <a:pt x="64" y="37"/>
                    </a:lnTo>
                    <a:lnTo>
                      <a:pt x="85" y="7"/>
                    </a:lnTo>
                    <a:lnTo>
                      <a:pt x="85" y="4"/>
                    </a:lnTo>
                    <a:lnTo>
                      <a:pt x="80" y="2"/>
                    </a:lnTo>
                    <a:lnTo>
                      <a:pt x="56" y="0"/>
                    </a:lnTo>
                    <a:lnTo>
                      <a:pt x="35" y="11"/>
                    </a:lnTo>
                    <a:lnTo>
                      <a:pt x="23" y="23"/>
                    </a:lnTo>
                    <a:lnTo>
                      <a:pt x="21" y="30"/>
                    </a:lnTo>
                    <a:lnTo>
                      <a:pt x="19" y="35"/>
                    </a:lnTo>
                    <a:lnTo>
                      <a:pt x="16" y="37"/>
                    </a:lnTo>
                    <a:lnTo>
                      <a:pt x="14" y="44"/>
                    </a:lnTo>
                    <a:lnTo>
                      <a:pt x="16" y="49"/>
                    </a:lnTo>
                    <a:lnTo>
                      <a:pt x="12" y="51"/>
                    </a:lnTo>
                    <a:lnTo>
                      <a:pt x="12" y="59"/>
                    </a:lnTo>
                    <a:lnTo>
                      <a:pt x="14" y="61"/>
                    </a:lnTo>
                    <a:lnTo>
                      <a:pt x="9" y="61"/>
                    </a:lnTo>
                    <a:lnTo>
                      <a:pt x="7" y="68"/>
                    </a:lnTo>
                    <a:lnTo>
                      <a:pt x="4" y="70"/>
                    </a:lnTo>
                    <a:lnTo>
                      <a:pt x="4" y="77"/>
                    </a:lnTo>
                    <a:lnTo>
                      <a:pt x="2" y="82"/>
                    </a:lnTo>
                    <a:lnTo>
                      <a:pt x="4" y="92"/>
                    </a:lnTo>
                    <a:lnTo>
                      <a:pt x="7" y="92"/>
                    </a:lnTo>
                    <a:lnTo>
                      <a:pt x="4" y="94"/>
                    </a:lnTo>
                    <a:lnTo>
                      <a:pt x="0" y="103"/>
                    </a:lnTo>
                    <a:lnTo>
                      <a:pt x="4" y="115"/>
                    </a:lnTo>
                    <a:lnTo>
                      <a:pt x="0" y="120"/>
                    </a:lnTo>
                    <a:lnTo>
                      <a:pt x="0" y="132"/>
                    </a:lnTo>
                    <a:lnTo>
                      <a:pt x="4" y="139"/>
                    </a:lnTo>
                    <a:lnTo>
                      <a:pt x="35" y="144"/>
                    </a:lnTo>
                    <a:lnTo>
                      <a:pt x="42" y="153"/>
                    </a:lnTo>
                    <a:lnTo>
                      <a:pt x="49" y="155"/>
                    </a:lnTo>
                    <a:lnTo>
                      <a:pt x="40" y="158"/>
                    </a:lnTo>
                    <a:lnTo>
                      <a:pt x="33" y="160"/>
                    </a:lnTo>
                    <a:lnTo>
                      <a:pt x="21" y="153"/>
                    </a:lnTo>
                    <a:lnTo>
                      <a:pt x="12" y="151"/>
                    </a:lnTo>
                    <a:lnTo>
                      <a:pt x="14" y="155"/>
                    </a:lnTo>
                    <a:lnTo>
                      <a:pt x="12" y="160"/>
                    </a:lnTo>
                    <a:lnTo>
                      <a:pt x="26" y="181"/>
                    </a:lnTo>
                    <a:lnTo>
                      <a:pt x="35" y="189"/>
                    </a:lnTo>
                    <a:lnTo>
                      <a:pt x="30" y="189"/>
                    </a:lnTo>
                    <a:lnTo>
                      <a:pt x="38" y="191"/>
                    </a:lnTo>
                    <a:lnTo>
                      <a:pt x="38" y="189"/>
                    </a:lnTo>
                    <a:lnTo>
                      <a:pt x="42" y="189"/>
                    </a:lnTo>
                    <a:lnTo>
                      <a:pt x="49" y="191"/>
                    </a:lnTo>
                    <a:lnTo>
                      <a:pt x="56" y="189"/>
                    </a:lnTo>
                    <a:lnTo>
                      <a:pt x="59" y="181"/>
                    </a:lnTo>
                    <a:lnTo>
                      <a:pt x="59" y="191"/>
                    </a:lnTo>
                    <a:lnTo>
                      <a:pt x="64" y="198"/>
                    </a:lnTo>
                    <a:lnTo>
                      <a:pt x="68" y="203"/>
                    </a:lnTo>
                    <a:lnTo>
                      <a:pt x="75" y="205"/>
                    </a:lnTo>
                    <a:lnTo>
                      <a:pt x="80" y="205"/>
                    </a:lnTo>
                    <a:lnTo>
                      <a:pt x="75" y="203"/>
                    </a:lnTo>
                    <a:lnTo>
                      <a:pt x="80" y="200"/>
                    </a:lnTo>
                    <a:lnTo>
                      <a:pt x="108" y="210"/>
                    </a:lnTo>
                    <a:lnTo>
                      <a:pt x="108" y="207"/>
                    </a:lnTo>
                    <a:lnTo>
                      <a:pt x="115" y="205"/>
                    </a:lnTo>
                    <a:lnTo>
                      <a:pt x="127" y="212"/>
                    </a:lnTo>
                    <a:lnTo>
                      <a:pt x="132" y="212"/>
                    </a:lnTo>
                    <a:lnTo>
                      <a:pt x="132" y="212"/>
                    </a:lnTo>
                    <a:lnTo>
                      <a:pt x="134" y="210"/>
                    </a:lnTo>
                    <a:lnTo>
                      <a:pt x="132" y="212"/>
                    </a:lnTo>
                    <a:lnTo>
                      <a:pt x="134" y="215"/>
                    </a:lnTo>
                    <a:lnTo>
                      <a:pt x="137" y="210"/>
                    </a:lnTo>
                    <a:lnTo>
                      <a:pt x="141" y="207"/>
                    </a:lnTo>
                    <a:lnTo>
                      <a:pt x="146" y="210"/>
                    </a:lnTo>
                    <a:lnTo>
                      <a:pt x="149" y="217"/>
                    </a:lnTo>
                    <a:lnTo>
                      <a:pt x="153" y="217"/>
                    </a:lnTo>
                    <a:lnTo>
                      <a:pt x="151" y="212"/>
                    </a:lnTo>
                    <a:lnTo>
                      <a:pt x="146" y="205"/>
                    </a:lnTo>
                    <a:lnTo>
                      <a:pt x="139" y="203"/>
                    </a:lnTo>
                    <a:lnTo>
                      <a:pt x="139" y="198"/>
                    </a:lnTo>
                    <a:lnTo>
                      <a:pt x="160" y="205"/>
                    </a:lnTo>
                    <a:lnTo>
                      <a:pt x="165" y="203"/>
                    </a:lnTo>
                    <a:lnTo>
                      <a:pt x="165" y="205"/>
                    </a:lnTo>
                    <a:lnTo>
                      <a:pt x="167" y="205"/>
                    </a:lnTo>
                    <a:lnTo>
                      <a:pt x="172" y="212"/>
                    </a:lnTo>
                    <a:lnTo>
                      <a:pt x="186" y="210"/>
                    </a:lnTo>
                    <a:lnTo>
                      <a:pt x="189" y="205"/>
                    </a:lnTo>
                    <a:lnTo>
                      <a:pt x="182" y="189"/>
                    </a:lnTo>
                    <a:lnTo>
                      <a:pt x="179" y="189"/>
                    </a:lnTo>
                    <a:lnTo>
                      <a:pt x="175" y="186"/>
                    </a:lnTo>
                    <a:lnTo>
                      <a:pt x="179" y="181"/>
                    </a:lnTo>
                    <a:lnTo>
                      <a:pt x="186" y="184"/>
                    </a:lnTo>
                    <a:lnTo>
                      <a:pt x="198" y="196"/>
                    </a:lnTo>
                    <a:lnTo>
                      <a:pt x="198" y="191"/>
                    </a:lnTo>
                    <a:lnTo>
                      <a:pt x="203" y="196"/>
                    </a:lnTo>
                    <a:lnTo>
                      <a:pt x="208" y="193"/>
                    </a:lnTo>
                    <a:lnTo>
                      <a:pt x="208" y="212"/>
                    </a:lnTo>
                    <a:lnTo>
                      <a:pt x="210" y="215"/>
                    </a:lnTo>
                    <a:lnTo>
                      <a:pt x="212" y="210"/>
                    </a:lnTo>
                    <a:lnTo>
                      <a:pt x="215" y="212"/>
                    </a:lnTo>
                    <a:lnTo>
                      <a:pt x="219" y="212"/>
                    </a:lnTo>
                    <a:lnTo>
                      <a:pt x="219" y="215"/>
                    </a:lnTo>
                    <a:lnTo>
                      <a:pt x="219" y="219"/>
                    </a:lnTo>
                    <a:lnTo>
                      <a:pt x="215" y="222"/>
                    </a:lnTo>
                    <a:lnTo>
                      <a:pt x="219" y="222"/>
                    </a:lnTo>
                    <a:lnTo>
                      <a:pt x="238" y="238"/>
                    </a:lnTo>
                    <a:lnTo>
                      <a:pt x="238" y="245"/>
                    </a:lnTo>
                    <a:lnTo>
                      <a:pt x="234" y="252"/>
                    </a:lnTo>
                    <a:lnTo>
                      <a:pt x="227" y="250"/>
                    </a:lnTo>
                    <a:lnTo>
                      <a:pt x="222" y="250"/>
                    </a:lnTo>
                    <a:lnTo>
                      <a:pt x="224" y="257"/>
                    </a:lnTo>
                    <a:lnTo>
                      <a:pt x="224" y="266"/>
                    </a:lnTo>
                    <a:lnTo>
                      <a:pt x="238" y="259"/>
                    </a:lnTo>
                    <a:lnTo>
                      <a:pt x="241" y="255"/>
                    </a:lnTo>
                    <a:lnTo>
                      <a:pt x="245" y="255"/>
                    </a:lnTo>
                    <a:lnTo>
                      <a:pt x="250" y="252"/>
                    </a:lnTo>
                    <a:lnTo>
                      <a:pt x="257" y="250"/>
                    </a:lnTo>
                    <a:lnTo>
                      <a:pt x="262" y="252"/>
                    </a:lnTo>
                    <a:lnTo>
                      <a:pt x="252" y="255"/>
                    </a:lnTo>
                    <a:lnTo>
                      <a:pt x="255" y="255"/>
                    </a:lnTo>
                    <a:lnTo>
                      <a:pt x="252" y="259"/>
                    </a:lnTo>
                    <a:lnTo>
                      <a:pt x="264" y="274"/>
                    </a:lnTo>
                    <a:lnTo>
                      <a:pt x="264" y="271"/>
                    </a:lnTo>
                    <a:lnTo>
                      <a:pt x="264" y="266"/>
                    </a:lnTo>
                    <a:lnTo>
                      <a:pt x="264" y="264"/>
                    </a:lnTo>
                    <a:lnTo>
                      <a:pt x="269" y="266"/>
                    </a:lnTo>
                    <a:lnTo>
                      <a:pt x="269" y="278"/>
                    </a:lnTo>
                    <a:lnTo>
                      <a:pt x="271" y="283"/>
                    </a:lnTo>
                    <a:lnTo>
                      <a:pt x="276" y="285"/>
                    </a:lnTo>
                    <a:lnTo>
                      <a:pt x="278" y="283"/>
                    </a:lnTo>
                    <a:lnTo>
                      <a:pt x="283" y="290"/>
                    </a:lnTo>
                    <a:lnTo>
                      <a:pt x="286" y="302"/>
                    </a:lnTo>
                    <a:lnTo>
                      <a:pt x="288" y="307"/>
                    </a:lnTo>
                    <a:lnTo>
                      <a:pt x="290" y="314"/>
                    </a:lnTo>
                    <a:lnTo>
                      <a:pt x="293" y="316"/>
                    </a:lnTo>
                    <a:lnTo>
                      <a:pt x="293" y="328"/>
                    </a:lnTo>
                    <a:lnTo>
                      <a:pt x="295" y="328"/>
                    </a:lnTo>
                    <a:lnTo>
                      <a:pt x="293" y="333"/>
                    </a:lnTo>
                    <a:lnTo>
                      <a:pt x="290" y="335"/>
                    </a:lnTo>
                    <a:lnTo>
                      <a:pt x="288" y="337"/>
                    </a:lnTo>
                    <a:lnTo>
                      <a:pt x="286" y="340"/>
                    </a:lnTo>
                    <a:lnTo>
                      <a:pt x="286" y="352"/>
                    </a:lnTo>
                    <a:lnTo>
                      <a:pt x="283" y="354"/>
                    </a:lnTo>
                    <a:lnTo>
                      <a:pt x="278" y="354"/>
                    </a:lnTo>
                    <a:lnTo>
                      <a:pt x="260" y="375"/>
                    </a:lnTo>
                    <a:lnTo>
                      <a:pt x="262" y="378"/>
                    </a:lnTo>
                    <a:lnTo>
                      <a:pt x="264" y="385"/>
                    </a:lnTo>
                    <a:lnTo>
                      <a:pt x="269" y="389"/>
                    </a:lnTo>
                    <a:lnTo>
                      <a:pt x="271" y="394"/>
                    </a:lnTo>
                    <a:lnTo>
                      <a:pt x="274" y="396"/>
                    </a:lnTo>
                    <a:lnTo>
                      <a:pt x="274" y="403"/>
                    </a:lnTo>
                    <a:lnTo>
                      <a:pt x="269" y="401"/>
                    </a:lnTo>
                    <a:lnTo>
                      <a:pt x="269" y="403"/>
                    </a:lnTo>
                    <a:lnTo>
                      <a:pt x="264" y="401"/>
                    </a:lnTo>
                    <a:lnTo>
                      <a:pt x="264" y="403"/>
                    </a:lnTo>
                    <a:lnTo>
                      <a:pt x="260" y="403"/>
                    </a:lnTo>
                    <a:lnTo>
                      <a:pt x="255" y="406"/>
                    </a:lnTo>
                    <a:lnTo>
                      <a:pt x="248" y="406"/>
                    </a:lnTo>
                    <a:lnTo>
                      <a:pt x="248" y="411"/>
                    </a:lnTo>
                    <a:lnTo>
                      <a:pt x="245" y="411"/>
                    </a:lnTo>
                    <a:lnTo>
                      <a:pt x="241" y="408"/>
                    </a:lnTo>
                    <a:lnTo>
                      <a:pt x="231" y="411"/>
                    </a:lnTo>
                    <a:lnTo>
                      <a:pt x="224" y="406"/>
                    </a:lnTo>
                    <a:lnTo>
                      <a:pt x="219" y="406"/>
                    </a:lnTo>
                    <a:lnTo>
                      <a:pt x="217" y="406"/>
                    </a:lnTo>
                    <a:lnTo>
                      <a:pt x="215" y="403"/>
                    </a:lnTo>
                    <a:lnTo>
                      <a:pt x="212" y="403"/>
                    </a:lnTo>
                    <a:lnTo>
                      <a:pt x="212" y="408"/>
                    </a:lnTo>
                    <a:lnTo>
                      <a:pt x="210" y="408"/>
                    </a:lnTo>
                    <a:lnTo>
                      <a:pt x="212" y="415"/>
                    </a:lnTo>
                    <a:lnTo>
                      <a:pt x="208" y="415"/>
                    </a:lnTo>
                    <a:lnTo>
                      <a:pt x="203" y="420"/>
                    </a:lnTo>
                    <a:lnTo>
                      <a:pt x="201" y="422"/>
                    </a:lnTo>
                    <a:lnTo>
                      <a:pt x="198" y="425"/>
                    </a:lnTo>
                    <a:lnTo>
                      <a:pt x="198" y="434"/>
                    </a:lnTo>
                    <a:lnTo>
                      <a:pt x="203" y="441"/>
                    </a:lnTo>
                    <a:lnTo>
                      <a:pt x="205" y="444"/>
                    </a:lnTo>
                    <a:lnTo>
                      <a:pt x="208" y="444"/>
                    </a:lnTo>
                    <a:lnTo>
                      <a:pt x="212" y="448"/>
                    </a:lnTo>
                    <a:lnTo>
                      <a:pt x="215" y="448"/>
                    </a:lnTo>
                    <a:lnTo>
                      <a:pt x="222" y="451"/>
                    </a:lnTo>
                    <a:lnTo>
                      <a:pt x="222" y="451"/>
                    </a:lnTo>
                    <a:lnTo>
                      <a:pt x="224" y="451"/>
                    </a:lnTo>
                    <a:lnTo>
                      <a:pt x="229" y="448"/>
                    </a:lnTo>
                    <a:lnTo>
                      <a:pt x="229" y="446"/>
                    </a:lnTo>
                    <a:lnTo>
                      <a:pt x="234" y="446"/>
                    </a:lnTo>
                    <a:lnTo>
                      <a:pt x="236" y="444"/>
                    </a:lnTo>
                    <a:lnTo>
                      <a:pt x="236" y="441"/>
                    </a:lnTo>
                    <a:lnTo>
                      <a:pt x="236" y="439"/>
                    </a:lnTo>
                    <a:lnTo>
                      <a:pt x="238" y="437"/>
                    </a:lnTo>
                    <a:lnTo>
                      <a:pt x="243" y="437"/>
                    </a:lnTo>
                    <a:lnTo>
                      <a:pt x="245" y="444"/>
                    </a:lnTo>
                    <a:lnTo>
                      <a:pt x="252" y="444"/>
                    </a:lnTo>
                    <a:lnTo>
                      <a:pt x="257" y="444"/>
                    </a:lnTo>
                    <a:lnTo>
                      <a:pt x="257" y="441"/>
                    </a:lnTo>
                    <a:lnTo>
                      <a:pt x="257" y="439"/>
                    </a:lnTo>
                    <a:lnTo>
                      <a:pt x="257" y="434"/>
                    </a:lnTo>
                    <a:lnTo>
                      <a:pt x="252" y="434"/>
                    </a:lnTo>
                    <a:lnTo>
                      <a:pt x="252" y="429"/>
                    </a:lnTo>
                    <a:lnTo>
                      <a:pt x="255" y="427"/>
                    </a:lnTo>
                    <a:lnTo>
                      <a:pt x="257" y="427"/>
                    </a:lnTo>
                    <a:lnTo>
                      <a:pt x="257" y="432"/>
                    </a:lnTo>
                    <a:lnTo>
                      <a:pt x="260" y="429"/>
                    </a:lnTo>
                    <a:lnTo>
                      <a:pt x="260" y="434"/>
                    </a:lnTo>
                    <a:lnTo>
                      <a:pt x="262" y="437"/>
                    </a:lnTo>
                    <a:lnTo>
                      <a:pt x="264" y="434"/>
                    </a:lnTo>
                    <a:lnTo>
                      <a:pt x="267" y="434"/>
                    </a:lnTo>
                    <a:lnTo>
                      <a:pt x="269" y="434"/>
                    </a:lnTo>
                    <a:lnTo>
                      <a:pt x="271" y="437"/>
                    </a:lnTo>
                    <a:lnTo>
                      <a:pt x="274" y="437"/>
                    </a:lnTo>
                    <a:lnTo>
                      <a:pt x="276" y="437"/>
                    </a:lnTo>
                    <a:lnTo>
                      <a:pt x="278" y="439"/>
                    </a:lnTo>
                    <a:lnTo>
                      <a:pt x="276" y="441"/>
                    </a:lnTo>
                    <a:lnTo>
                      <a:pt x="278" y="448"/>
                    </a:lnTo>
                    <a:lnTo>
                      <a:pt x="281" y="448"/>
                    </a:lnTo>
                    <a:lnTo>
                      <a:pt x="283" y="453"/>
                    </a:lnTo>
                    <a:lnTo>
                      <a:pt x="283" y="455"/>
                    </a:lnTo>
                    <a:lnTo>
                      <a:pt x="283" y="458"/>
                    </a:lnTo>
                    <a:lnTo>
                      <a:pt x="286" y="458"/>
                    </a:lnTo>
                    <a:lnTo>
                      <a:pt x="286" y="460"/>
                    </a:lnTo>
                    <a:lnTo>
                      <a:pt x="288" y="460"/>
                    </a:lnTo>
                    <a:lnTo>
                      <a:pt x="288" y="460"/>
                    </a:lnTo>
                    <a:lnTo>
                      <a:pt x="290" y="467"/>
                    </a:lnTo>
                    <a:lnTo>
                      <a:pt x="293" y="467"/>
                    </a:lnTo>
                    <a:lnTo>
                      <a:pt x="295" y="465"/>
                    </a:lnTo>
                    <a:lnTo>
                      <a:pt x="297" y="465"/>
                    </a:lnTo>
                    <a:lnTo>
                      <a:pt x="297" y="467"/>
                    </a:lnTo>
                    <a:lnTo>
                      <a:pt x="297" y="472"/>
                    </a:lnTo>
                    <a:lnTo>
                      <a:pt x="300" y="472"/>
                    </a:lnTo>
                    <a:lnTo>
                      <a:pt x="300" y="470"/>
                    </a:lnTo>
                    <a:lnTo>
                      <a:pt x="302" y="465"/>
                    </a:lnTo>
                    <a:lnTo>
                      <a:pt x="307" y="470"/>
                    </a:lnTo>
                    <a:lnTo>
                      <a:pt x="307" y="472"/>
                    </a:lnTo>
                    <a:lnTo>
                      <a:pt x="309" y="474"/>
                    </a:lnTo>
                    <a:lnTo>
                      <a:pt x="312" y="474"/>
                    </a:lnTo>
                    <a:lnTo>
                      <a:pt x="307" y="479"/>
                    </a:lnTo>
                    <a:lnTo>
                      <a:pt x="304" y="481"/>
                    </a:lnTo>
                    <a:lnTo>
                      <a:pt x="300" y="477"/>
                    </a:lnTo>
                    <a:lnTo>
                      <a:pt x="307" y="491"/>
                    </a:lnTo>
                    <a:lnTo>
                      <a:pt x="309" y="493"/>
                    </a:lnTo>
                    <a:lnTo>
                      <a:pt x="314" y="496"/>
                    </a:lnTo>
                    <a:lnTo>
                      <a:pt x="314" y="496"/>
                    </a:lnTo>
                    <a:lnTo>
                      <a:pt x="323" y="500"/>
                    </a:lnTo>
                    <a:lnTo>
                      <a:pt x="323" y="503"/>
                    </a:lnTo>
                    <a:lnTo>
                      <a:pt x="326" y="503"/>
                    </a:lnTo>
                    <a:lnTo>
                      <a:pt x="330" y="505"/>
                    </a:lnTo>
                    <a:lnTo>
                      <a:pt x="333" y="503"/>
                    </a:lnTo>
                    <a:lnTo>
                      <a:pt x="335" y="500"/>
                    </a:lnTo>
                    <a:lnTo>
                      <a:pt x="335" y="500"/>
                    </a:lnTo>
                    <a:lnTo>
                      <a:pt x="335" y="505"/>
                    </a:lnTo>
                    <a:lnTo>
                      <a:pt x="338" y="505"/>
                    </a:lnTo>
                    <a:lnTo>
                      <a:pt x="340" y="503"/>
                    </a:lnTo>
                    <a:lnTo>
                      <a:pt x="342" y="505"/>
                    </a:lnTo>
                    <a:lnTo>
                      <a:pt x="345" y="503"/>
                    </a:lnTo>
                    <a:lnTo>
                      <a:pt x="342" y="507"/>
                    </a:lnTo>
                    <a:lnTo>
                      <a:pt x="345" y="510"/>
                    </a:lnTo>
                    <a:lnTo>
                      <a:pt x="347" y="510"/>
                    </a:lnTo>
                    <a:lnTo>
                      <a:pt x="347" y="510"/>
                    </a:lnTo>
                    <a:lnTo>
                      <a:pt x="347" y="515"/>
                    </a:lnTo>
                    <a:lnTo>
                      <a:pt x="349" y="517"/>
                    </a:lnTo>
                    <a:lnTo>
                      <a:pt x="354" y="519"/>
                    </a:lnTo>
                    <a:lnTo>
                      <a:pt x="354" y="515"/>
                    </a:lnTo>
                    <a:lnTo>
                      <a:pt x="354" y="519"/>
                    </a:lnTo>
                    <a:lnTo>
                      <a:pt x="356" y="519"/>
                    </a:lnTo>
                    <a:lnTo>
                      <a:pt x="359" y="522"/>
                    </a:lnTo>
                    <a:lnTo>
                      <a:pt x="361" y="524"/>
                    </a:lnTo>
                    <a:lnTo>
                      <a:pt x="364" y="524"/>
                    </a:lnTo>
                    <a:lnTo>
                      <a:pt x="366" y="526"/>
                    </a:lnTo>
                    <a:lnTo>
                      <a:pt x="373" y="526"/>
                    </a:lnTo>
                    <a:lnTo>
                      <a:pt x="375" y="529"/>
                    </a:lnTo>
                    <a:lnTo>
                      <a:pt x="378" y="531"/>
                    </a:lnTo>
                    <a:lnTo>
                      <a:pt x="380" y="531"/>
                    </a:lnTo>
                    <a:lnTo>
                      <a:pt x="382" y="531"/>
                    </a:lnTo>
                    <a:lnTo>
                      <a:pt x="387" y="529"/>
                    </a:lnTo>
                    <a:lnTo>
                      <a:pt x="394" y="538"/>
                    </a:lnTo>
                    <a:lnTo>
                      <a:pt x="401" y="536"/>
                    </a:lnTo>
                    <a:lnTo>
                      <a:pt x="399" y="533"/>
                    </a:lnTo>
                    <a:lnTo>
                      <a:pt x="399" y="531"/>
                    </a:lnTo>
                    <a:lnTo>
                      <a:pt x="399" y="529"/>
                    </a:lnTo>
                    <a:lnTo>
                      <a:pt x="399" y="526"/>
                    </a:lnTo>
                    <a:lnTo>
                      <a:pt x="399" y="524"/>
                    </a:lnTo>
                    <a:lnTo>
                      <a:pt x="399" y="522"/>
                    </a:lnTo>
                    <a:lnTo>
                      <a:pt x="387" y="507"/>
                    </a:lnTo>
                    <a:lnTo>
                      <a:pt x="385" y="507"/>
                    </a:lnTo>
                    <a:lnTo>
                      <a:pt x="378" y="503"/>
                    </a:lnTo>
                    <a:lnTo>
                      <a:pt x="378" y="498"/>
                    </a:lnTo>
                    <a:lnTo>
                      <a:pt x="373" y="496"/>
                    </a:lnTo>
                    <a:lnTo>
                      <a:pt x="373" y="493"/>
                    </a:lnTo>
                    <a:lnTo>
                      <a:pt x="371" y="493"/>
                    </a:lnTo>
                    <a:lnTo>
                      <a:pt x="368" y="489"/>
                    </a:lnTo>
                    <a:lnTo>
                      <a:pt x="368" y="489"/>
                    </a:lnTo>
                    <a:lnTo>
                      <a:pt x="366" y="489"/>
                    </a:lnTo>
                    <a:lnTo>
                      <a:pt x="352" y="470"/>
                    </a:lnTo>
                    <a:lnTo>
                      <a:pt x="356" y="470"/>
                    </a:lnTo>
                    <a:lnTo>
                      <a:pt x="368" y="479"/>
                    </a:lnTo>
                    <a:lnTo>
                      <a:pt x="371" y="479"/>
                    </a:lnTo>
                    <a:lnTo>
                      <a:pt x="371" y="477"/>
                    </a:lnTo>
                    <a:lnTo>
                      <a:pt x="373" y="477"/>
                    </a:lnTo>
                    <a:lnTo>
                      <a:pt x="380" y="486"/>
                    </a:lnTo>
                    <a:lnTo>
                      <a:pt x="382" y="489"/>
                    </a:lnTo>
                    <a:lnTo>
                      <a:pt x="387" y="489"/>
                    </a:lnTo>
                    <a:lnTo>
                      <a:pt x="389" y="496"/>
                    </a:lnTo>
                    <a:lnTo>
                      <a:pt x="399" y="496"/>
                    </a:lnTo>
                    <a:lnTo>
                      <a:pt x="401" y="500"/>
                    </a:lnTo>
                    <a:lnTo>
                      <a:pt x="404" y="498"/>
                    </a:lnTo>
                    <a:lnTo>
                      <a:pt x="406" y="500"/>
                    </a:lnTo>
                    <a:lnTo>
                      <a:pt x="408" y="500"/>
                    </a:lnTo>
                    <a:lnTo>
                      <a:pt x="411" y="498"/>
                    </a:lnTo>
                    <a:lnTo>
                      <a:pt x="411" y="498"/>
                    </a:lnTo>
                    <a:lnTo>
                      <a:pt x="411" y="500"/>
                    </a:lnTo>
                    <a:lnTo>
                      <a:pt x="413" y="503"/>
                    </a:lnTo>
                    <a:lnTo>
                      <a:pt x="415" y="503"/>
                    </a:lnTo>
                    <a:lnTo>
                      <a:pt x="415" y="505"/>
                    </a:lnTo>
                    <a:lnTo>
                      <a:pt x="415" y="507"/>
                    </a:lnTo>
                    <a:lnTo>
                      <a:pt x="413" y="507"/>
                    </a:lnTo>
                    <a:lnTo>
                      <a:pt x="418" y="510"/>
                    </a:lnTo>
                    <a:lnTo>
                      <a:pt x="420" y="512"/>
                    </a:lnTo>
                    <a:lnTo>
                      <a:pt x="423" y="512"/>
                    </a:lnTo>
                    <a:lnTo>
                      <a:pt x="418" y="500"/>
                    </a:lnTo>
                    <a:lnTo>
                      <a:pt x="418" y="498"/>
                    </a:lnTo>
                    <a:lnTo>
                      <a:pt x="420" y="500"/>
                    </a:lnTo>
                    <a:lnTo>
                      <a:pt x="423" y="503"/>
                    </a:lnTo>
                    <a:lnTo>
                      <a:pt x="427" y="503"/>
                    </a:lnTo>
                    <a:lnTo>
                      <a:pt x="427" y="500"/>
                    </a:lnTo>
                    <a:lnTo>
                      <a:pt x="427" y="498"/>
                    </a:lnTo>
                    <a:lnTo>
                      <a:pt x="425" y="498"/>
                    </a:lnTo>
                    <a:lnTo>
                      <a:pt x="425" y="496"/>
                    </a:lnTo>
                    <a:lnTo>
                      <a:pt x="425" y="496"/>
                    </a:lnTo>
                    <a:lnTo>
                      <a:pt x="420" y="496"/>
                    </a:lnTo>
                    <a:lnTo>
                      <a:pt x="418" y="486"/>
                    </a:lnTo>
                    <a:lnTo>
                      <a:pt x="418" y="479"/>
                    </a:lnTo>
                    <a:lnTo>
                      <a:pt x="425" y="486"/>
                    </a:lnTo>
                    <a:lnTo>
                      <a:pt x="425" y="484"/>
                    </a:lnTo>
                    <a:lnTo>
                      <a:pt x="425" y="481"/>
                    </a:lnTo>
                    <a:lnTo>
                      <a:pt x="425" y="479"/>
                    </a:lnTo>
                    <a:lnTo>
                      <a:pt x="427" y="470"/>
                    </a:lnTo>
                    <a:lnTo>
                      <a:pt x="425" y="467"/>
                    </a:lnTo>
                    <a:lnTo>
                      <a:pt x="423" y="458"/>
                    </a:lnTo>
                    <a:lnTo>
                      <a:pt x="420" y="458"/>
                    </a:lnTo>
                    <a:lnTo>
                      <a:pt x="413" y="453"/>
                    </a:lnTo>
                    <a:lnTo>
                      <a:pt x="413" y="448"/>
                    </a:lnTo>
                    <a:lnTo>
                      <a:pt x="418" y="448"/>
                    </a:lnTo>
                    <a:lnTo>
                      <a:pt x="418" y="441"/>
                    </a:lnTo>
                    <a:lnTo>
                      <a:pt x="418" y="437"/>
                    </a:lnTo>
                    <a:lnTo>
                      <a:pt x="413" y="439"/>
                    </a:lnTo>
                    <a:lnTo>
                      <a:pt x="413" y="437"/>
                    </a:lnTo>
                    <a:lnTo>
                      <a:pt x="413" y="434"/>
                    </a:lnTo>
                    <a:lnTo>
                      <a:pt x="411" y="432"/>
                    </a:lnTo>
                    <a:lnTo>
                      <a:pt x="406" y="437"/>
                    </a:lnTo>
                    <a:lnTo>
                      <a:pt x="406" y="427"/>
                    </a:lnTo>
                    <a:lnTo>
                      <a:pt x="401" y="427"/>
                    </a:lnTo>
                    <a:lnTo>
                      <a:pt x="397" y="429"/>
                    </a:lnTo>
                    <a:lnTo>
                      <a:pt x="394" y="429"/>
                    </a:lnTo>
                    <a:lnTo>
                      <a:pt x="399" y="425"/>
                    </a:lnTo>
                    <a:lnTo>
                      <a:pt x="397" y="425"/>
                    </a:lnTo>
                    <a:lnTo>
                      <a:pt x="392" y="422"/>
                    </a:lnTo>
                    <a:lnTo>
                      <a:pt x="389" y="425"/>
                    </a:lnTo>
                    <a:lnTo>
                      <a:pt x="389" y="429"/>
                    </a:lnTo>
                    <a:lnTo>
                      <a:pt x="387" y="422"/>
                    </a:lnTo>
                    <a:lnTo>
                      <a:pt x="387" y="422"/>
                    </a:lnTo>
                    <a:lnTo>
                      <a:pt x="385" y="420"/>
                    </a:lnTo>
                    <a:lnTo>
                      <a:pt x="385" y="413"/>
                    </a:lnTo>
                    <a:lnTo>
                      <a:pt x="380" y="413"/>
                    </a:lnTo>
                    <a:lnTo>
                      <a:pt x="380" y="411"/>
                    </a:lnTo>
                    <a:lnTo>
                      <a:pt x="382" y="408"/>
                    </a:lnTo>
                    <a:lnTo>
                      <a:pt x="380" y="406"/>
                    </a:lnTo>
                    <a:lnTo>
                      <a:pt x="382" y="406"/>
                    </a:lnTo>
                    <a:lnTo>
                      <a:pt x="378" y="403"/>
                    </a:lnTo>
                    <a:lnTo>
                      <a:pt x="378" y="399"/>
                    </a:lnTo>
                    <a:lnTo>
                      <a:pt x="380" y="396"/>
                    </a:lnTo>
                    <a:lnTo>
                      <a:pt x="375" y="396"/>
                    </a:lnTo>
                    <a:lnTo>
                      <a:pt x="368" y="399"/>
                    </a:lnTo>
                    <a:lnTo>
                      <a:pt x="368" y="396"/>
                    </a:lnTo>
                    <a:lnTo>
                      <a:pt x="371" y="392"/>
                    </a:lnTo>
                    <a:lnTo>
                      <a:pt x="368" y="387"/>
                    </a:lnTo>
                    <a:lnTo>
                      <a:pt x="371" y="385"/>
                    </a:lnTo>
                    <a:lnTo>
                      <a:pt x="373" y="387"/>
                    </a:lnTo>
                    <a:lnTo>
                      <a:pt x="378" y="385"/>
                    </a:lnTo>
                    <a:lnTo>
                      <a:pt x="382" y="385"/>
                    </a:lnTo>
                    <a:lnTo>
                      <a:pt x="380" y="378"/>
                    </a:lnTo>
                    <a:lnTo>
                      <a:pt x="375" y="375"/>
                    </a:lnTo>
                    <a:lnTo>
                      <a:pt x="368" y="373"/>
                    </a:lnTo>
                    <a:lnTo>
                      <a:pt x="368" y="370"/>
                    </a:lnTo>
                    <a:lnTo>
                      <a:pt x="366" y="366"/>
                    </a:lnTo>
                    <a:lnTo>
                      <a:pt x="371" y="366"/>
                    </a:lnTo>
                    <a:lnTo>
                      <a:pt x="368" y="363"/>
                    </a:lnTo>
                    <a:lnTo>
                      <a:pt x="371" y="363"/>
                    </a:lnTo>
                    <a:lnTo>
                      <a:pt x="378" y="368"/>
                    </a:lnTo>
                    <a:lnTo>
                      <a:pt x="380" y="368"/>
                    </a:lnTo>
                    <a:lnTo>
                      <a:pt x="378" y="363"/>
                    </a:lnTo>
                    <a:lnTo>
                      <a:pt x="380" y="363"/>
                    </a:lnTo>
                    <a:lnTo>
                      <a:pt x="378" y="359"/>
                    </a:lnTo>
                    <a:lnTo>
                      <a:pt x="378" y="356"/>
                    </a:lnTo>
                    <a:lnTo>
                      <a:pt x="382" y="359"/>
                    </a:lnTo>
                    <a:lnTo>
                      <a:pt x="385" y="361"/>
                    </a:lnTo>
                    <a:lnTo>
                      <a:pt x="387" y="366"/>
                    </a:lnTo>
                    <a:lnTo>
                      <a:pt x="385" y="368"/>
                    </a:lnTo>
                    <a:lnTo>
                      <a:pt x="389" y="368"/>
                    </a:lnTo>
                    <a:lnTo>
                      <a:pt x="401" y="378"/>
                    </a:lnTo>
                    <a:lnTo>
                      <a:pt x="404" y="385"/>
                    </a:lnTo>
                    <a:lnTo>
                      <a:pt x="408" y="385"/>
                    </a:lnTo>
                    <a:lnTo>
                      <a:pt x="411" y="382"/>
                    </a:lnTo>
                    <a:lnTo>
                      <a:pt x="411" y="387"/>
                    </a:lnTo>
                    <a:lnTo>
                      <a:pt x="413" y="396"/>
                    </a:lnTo>
                    <a:lnTo>
                      <a:pt x="418" y="403"/>
                    </a:lnTo>
                    <a:lnTo>
                      <a:pt x="423" y="401"/>
                    </a:lnTo>
                    <a:lnTo>
                      <a:pt x="425" y="406"/>
                    </a:lnTo>
                    <a:lnTo>
                      <a:pt x="423" y="411"/>
                    </a:lnTo>
                    <a:lnTo>
                      <a:pt x="425" y="415"/>
                    </a:lnTo>
                    <a:lnTo>
                      <a:pt x="430" y="413"/>
                    </a:lnTo>
                    <a:lnTo>
                      <a:pt x="432" y="420"/>
                    </a:lnTo>
                    <a:lnTo>
                      <a:pt x="437" y="415"/>
                    </a:lnTo>
                    <a:lnTo>
                      <a:pt x="439" y="422"/>
                    </a:lnTo>
                    <a:lnTo>
                      <a:pt x="439" y="422"/>
                    </a:lnTo>
                    <a:lnTo>
                      <a:pt x="441" y="425"/>
                    </a:lnTo>
                    <a:lnTo>
                      <a:pt x="441" y="422"/>
                    </a:lnTo>
                    <a:lnTo>
                      <a:pt x="444" y="411"/>
                    </a:lnTo>
                    <a:lnTo>
                      <a:pt x="446" y="411"/>
                    </a:lnTo>
                    <a:lnTo>
                      <a:pt x="444" y="396"/>
                    </a:lnTo>
                    <a:lnTo>
                      <a:pt x="444" y="392"/>
                    </a:lnTo>
                    <a:lnTo>
                      <a:pt x="451" y="399"/>
                    </a:lnTo>
                    <a:lnTo>
                      <a:pt x="456" y="399"/>
                    </a:lnTo>
                    <a:lnTo>
                      <a:pt x="458" y="392"/>
                    </a:lnTo>
                    <a:lnTo>
                      <a:pt x="460" y="389"/>
                    </a:lnTo>
                    <a:lnTo>
                      <a:pt x="460" y="382"/>
                    </a:lnTo>
                    <a:lnTo>
                      <a:pt x="465" y="380"/>
                    </a:lnTo>
                    <a:lnTo>
                      <a:pt x="463" y="378"/>
                    </a:lnTo>
                    <a:lnTo>
                      <a:pt x="458" y="378"/>
                    </a:lnTo>
                    <a:lnTo>
                      <a:pt x="458" y="375"/>
                    </a:lnTo>
                    <a:lnTo>
                      <a:pt x="460" y="375"/>
                    </a:lnTo>
                    <a:lnTo>
                      <a:pt x="463" y="370"/>
                    </a:lnTo>
                    <a:lnTo>
                      <a:pt x="458" y="368"/>
                    </a:lnTo>
                    <a:lnTo>
                      <a:pt x="460" y="368"/>
                    </a:lnTo>
                    <a:lnTo>
                      <a:pt x="467" y="370"/>
                    </a:lnTo>
                    <a:lnTo>
                      <a:pt x="472" y="373"/>
                    </a:lnTo>
                    <a:lnTo>
                      <a:pt x="475" y="368"/>
                    </a:lnTo>
                    <a:lnTo>
                      <a:pt x="470" y="366"/>
                    </a:lnTo>
                    <a:lnTo>
                      <a:pt x="472" y="361"/>
                    </a:lnTo>
                    <a:lnTo>
                      <a:pt x="475" y="361"/>
                    </a:lnTo>
                    <a:lnTo>
                      <a:pt x="477" y="356"/>
                    </a:lnTo>
                    <a:lnTo>
                      <a:pt x="475" y="352"/>
                    </a:lnTo>
                    <a:lnTo>
                      <a:pt x="470" y="344"/>
                    </a:lnTo>
                    <a:lnTo>
                      <a:pt x="467" y="344"/>
                    </a:lnTo>
                    <a:lnTo>
                      <a:pt x="465" y="342"/>
                    </a:lnTo>
                    <a:lnTo>
                      <a:pt x="460" y="342"/>
                    </a:lnTo>
                    <a:lnTo>
                      <a:pt x="458" y="340"/>
                    </a:lnTo>
                    <a:lnTo>
                      <a:pt x="453" y="342"/>
                    </a:lnTo>
                    <a:lnTo>
                      <a:pt x="446" y="344"/>
                    </a:lnTo>
                    <a:lnTo>
                      <a:pt x="446" y="335"/>
                    </a:lnTo>
                    <a:lnTo>
                      <a:pt x="451" y="333"/>
                    </a:lnTo>
                    <a:lnTo>
                      <a:pt x="451" y="328"/>
                    </a:lnTo>
                    <a:lnTo>
                      <a:pt x="446" y="328"/>
                    </a:lnTo>
                    <a:lnTo>
                      <a:pt x="444" y="330"/>
                    </a:lnTo>
                    <a:lnTo>
                      <a:pt x="434" y="333"/>
                    </a:lnTo>
                    <a:lnTo>
                      <a:pt x="432" y="330"/>
                    </a:lnTo>
                    <a:lnTo>
                      <a:pt x="434" y="328"/>
                    </a:lnTo>
                    <a:lnTo>
                      <a:pt x="430" y="328"/>
                    </a:lnTo>
                    <a:lnTo>
                      <a:pt x="432" y="326"/>
                    </a:lnTo>
                    <a:lnTo>
                      <a:pt x="434" y="326"/>
                    </a:lnTo>
                    <a:lnTo>
                      <a:pt x="434" y="323"/>
                    </a:lnTo>
                    <a:lnTo>
                      <a:pt x="427" y="309"/>
                    </a:lnTo>
                    <a:lnTo>
                      <a:pt x="423" y="304"/>
                    </a:lnTo>
                    <a:lnTo>
                      <a:pt x="418" y="307"/>
                    </a:lnTo>
                    <a:lnTo>
                      <a:pt x="415" y="304"/>
                    </a:lnTo>
                    <a:lnTo>
                      <a:pt x="415" y="302"/>
                    </a:lnTo>
                    <a:lnTo>
                      <a:pt x="418" y="300"/>
                    </a:lnTo>
                    <a:lnTo>
                      <a:pt x="418" y="295"/>
                    </a:lnTo>
                    <a:lnTo>
                      <a:pt x="406" y="297"/>
                    </a:lnTo>
                    <a:lnTo>
                      <a:pt x="401" y="302"/>
                    </a:lnTo>
                    <a:lnTo>
                      <a:pt x="399" y="297"/>
                    </a:lnTo>
                    <a:lnTo>
                      <a:pt x="397" y="297"/>
                    </a:lnTo>
                    <a:lnTo>
                      <a:pt x="397" y="295"/>
                    </a:lnTo>
                    <a:lnTo>
                      <a:pt x="399" y="292"/>
                    </a:lnTo>
                    <a:lnTo>
                      <a:pt x="397" y="288"/>
                    </a:lnTo>
                    <a:lnTo>
                      <a:pt x="387" y="288"/>
                    </a:lnTo>
                    <a:lnTo>
                      <a:pt x="387" y="288"/>
                    </a:lnTo>
                    <a:lnTo>
                      <a:pt x="389" y="281"/>
                    </a:lnTo>
                    <a:lnTo>
                      <a:pt x="387" y="278"/>
                    </a:lnTo>
                    <a:lnTo>
                      <a:pt x="364" y="271"/>
                    </a:lnTo>
                    <a:lnTo>
                      <a:pt x="361" y="269"/>
                    </a:lnTo>
                    <a:lnTo>
                      <a:pt x="368" y="269"/>
                    </a:lnTo>
                    <a:lnTo>
                      <a:pt x="368" y="266"/>
                    </a:lnTo>
                    <a:lnTo>
                      <a:pt x="373" y="266"/>
                    </a:lnTo>
                    <a:lnTo>
                      <a:pt x="371" y="264"/>
                    </a:lnTo>
                    <a:lnTo>
                      <a:pt x="371" y="262"/>
                    </a:lnTo>
                    <a:lnTo>
                      <a:pt x="366" y="257"/>
                    </a:lnTo>
                    <a:lnTo>
                      <a:pt x="366" y="255"/>
                    </a:lnTo>
                    <a:lnTo>
                      <a:pt x="371" y="255"/>
                    </a:lnTo>
                    <a:lnTo>
                      <a:pt x="371" y="252"/>
                    </a:lnTo>
                    <a:lnTo>
                      <a:pt x="364" y="245"/>
                    </a:lnTo>
                    <a:lnTo>
                      <a:pt x="359" y="245"/>
                    </a:lnTo>
                    <a:lnTo>
                      <a:pt x="359" y="243"/>
                    </a:lnTo>
                    <a:lnTo>
                      <a:pt x="364" y="243"/>
                    </a:lnTo>
                    <a:lnTo>
                      <a:pt x="366" y="243"/>
                    </a:lnTo>
                    <a:lnTo>
                      <a:pt x="368" y="243"/>
                    </a:lnTo>
                    <a:lnTo>
                      <a:pt x="366" y="238"/>
                    </a:lnTo>
                    <a:lnTo>
                      <a:pt x="378" y="245"/>
                    </a:lnTo>
                    <a:lnTo>
                      <a:pt x="382" y="245"/>
                    </a:lnTo>
                    <a:lnTo>
                      <a:pt x="387" y="243"/>
                    </a:lnTo>
                    <a:lnTo>
                      <a:pt x="392" y="245"/>
                    </a:lnTo>
                    <a:lnTo>
                      <a:pt x="392" y="243"/>
                    </a:lnTo>
                    <a:lnTo>
                      <a:pt x="392" y="238"/>
                    </a:lnTo>
                    <a:lnTo>
                      <a:pt x="382" y="231"/>
                    </a:lnTo>
                    <a:lnTo>
                      <a:pt x="371" y="231"/>
                    </a:lnTo>
                    <a:lnTo>
                      <a:pt x="366" y="229"/>
                    </a:lnTo>
                    <a:lnTo>
                      <a:pt x="364" y="231"/>
                    </a:lnTo>
                    <a:lnTo>
                      <a:pt x="359" y="226"/>
                    </a:lnTo>
                    <a:lnTo>
                      <a:pt x="356" y="224"/>
                    </a:lnTo>
                    <a:lnTo>
                      <a:pt x="354" y="226"/>
                    </a:lnTo>
                    <a:lnTo>
                      <a:pt x="356" y="222"/>
                    </a:lnTo>
                    <a:lnTo>
                      <a:pt x="364" y="222"/>
                    </a:lnTo>
                    <a:lnTo>
                      <a:pt x="368" y="219"/>
                    </a:lnTo>
                    <a:lnTo>
                      <a:pt x="371" y="217"/>
                    </a:lnTo>
                    <a:lnTo>
                      <a:pt x="375" y="215"/>
                    </a:lnTo>
                    <a:lnTo>
                      <a:pt x="380" y="217"/>
                    </a:lnTo>
                    <a:lnTo>
                      <a:pt x="382" y="212"/>
                    </a:lnTo>
                    <a:lnTo>
                      <a:pt x="371" y="193"/>
                    </a:lnTo>
                    <a:lnTo>
                      <a:pt x="366" y="191"/>
                    </a:lnTo>
                    <a:lnTo>
                      <a:pt x="364" y="196"/>
                    </a:lnTo>
                    <a:lnTo>
                      <a:pt x="364" y="198"/>
                    </a:lnTo>
                    <a:lnTo>
                      <a:pt x="359" y="203"/>
                    </a:lnTo>
                    <a:lnTo>
                      <a:pt x="356" y="207"/>
                    </a:lnTo>
                    <a:lnTo>
                      <a:pt x="352" y="207"/>
                    </a:lnTo>
                    <a:lnTo>
                      <a:pt x="356" y="198"/>
                    </a:lnTo>
                    <a:lnTo>
                      <a:pt x="356" y="196"/>
                    </a:lnTo>
                    <a:lnTo>
                      <a:pt x="345" y="196"/>
                    </a:lnTo>
                    <a:lnTo>
                      <a:pt x="342" y="198"/>
                    </a:lnTo>
                    <a:lnTo>
                      <a:pt x="340" y="196"/>
                    </a:lnTo>
                    <a:lnTo>
                      <a:pt x="345" y="193"/>
                    </a:lnTo>
                    <a:lnTo>
                      <a:pt x="354" y="189"/>
                    </a:lnTo>
                    <a:lnTo>
                      <a:pt x="356" y="181"/>
                    </a:lnTo>
                    <a:lnTo>
                      <a:pt x="359" y="186"/>
                    </a:lnTo>
                    <a:lnTo>
                      <a:pt x="359" y="177"/>
                    </a:lnTo>
                    <a:lnTo>
                      <a:pt x="349" y="172"/>
                    </a:lnTo>
                    <a:lnTo>
                      <a:pt x="345" y="170"/>
                    </a:lnTo>
                    <a:lnTo>
                      <a:pt x="342" y="167"/>
                    </a:lnTo>
                    <a:lnTo>
                      <a:pt x="335" y="170"/>
                    </a:lnTo>
                    <a:lnTo>
                      <a:pt x="333" y="174"/>
                    </a:lnTo>
                    <a:lnTo>
                      <a:pt x="330" y="177"/>
                    </a:lnTo>
                    <a:lnTo>
                      <a:pt x="328" y="179"/>
                    </a:lnTo>
                    <a:lnTo>
                      <a:pt x="328" y="179"/>
                    </a:lnTo>
                    <a:lnTo>
                      <a:pt x="328" y="172"/>
                    </a:lnTo>
                    <a:lnTo>
                      <a:pt x="333" y="170"/>
                    </a:lnTo>
                    <a:lnTo>
                      <a:pt x="335" y="163"/>
                    </a:lnTo>
                    <a:lnTo>
                      <a:pt x="333" y="165"/>
                    </a:lnTo>
                    <a:lnTo>
                      <a:pt x="330" y="167"/>
                    </a:lnTo>
                    <a:lnTo>
                      <a:pt x="326" y="170"/>
                    </a:lnTo>
                    <a:lnTo>
                      <a:pt x="319" y="172"/>
                    </a:lnTo>
                    <a:lnTo>
                      <a:pt x="321" y="170"/>
                    </a:lnTo>
                    <a:lnTo>
                      <a:pt x="326" y="158"/>
                    </a:lnTo>
                    <a:lnTo>
                      <a:pt x="323" y="153"/>
                    </a:lnTo>
                    <a:lnTo>
                      <a:pt x="321" y="153"/>
                    </a:lnTo>
                    <a:lnTo>
                      <a:pt x="316" y="155"/>
                    </a:lnTo>
                    <a:lnTo>
                      <a:pt x="312" y="158"/>
                    </a:lnTo>
                    <a:lnTo>
                      <a:pt x="309" y="153"/>
                    </a:lnTo>
                    <a:lnTo>
                      <a:pt x="300" y="153"/>
                    </a:lnTo>
                    <a:lnTo>
                      <a:pt x="307" y="151"/>
                    </a:lnTo>
                    <a:lnTo>
                      <a:pt x="312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8" name="Freeform 63"/>
              <p:cNvSpPr>
                <a:spLocks/>
              </p:cNvSpPr>
              <p:nvPr/>
            </p:nvSpPr>
            <p:spPr bwMode="auto">
              <a:xfrm>
                <a:off x="1430" y="939"/>
                <a:ext cx="19" cy="18"/>
              </a:xfrm>
              <a:custGeom>
                <a:avLst/>
                <a:gdLst>
                  <a:gd name="T0" fmla="*/ 7 w 19"/>
                  <a:gd name="T1" fmla="*/ 11 h 18"/>
                  <a:gd name="T2" fmla="*/ 10 w 19"/>
                  <a:gd name="T3" fmla="*/ 14 h 18"/>
                  <a:gd name="T4" fmla="*/ 12 w 19"/>
                  <a:gd name="T5" fmla="*/ 18 h 18"/>
                  <a:gd name="T6" fmla="*/ 19 w 19"/>
                  <a:gd name="T7" fmla="*/ 18 h 18"/>
                  <a:gd name="T8" fmla="*/ 19 w 19"/>
                  <a:gd name="T9" fmla="*/ 16 h 18"/>
                  <a:gd name="T10" fmla="*/ 17 w 19"/>
                  <a:gd name="T11" fmla="*/ 14 h 18"/>
                  <a:gd name="T12" fmla="*/ 14 w 19"/>
                  <a:gd name="T13" fmla="*/ 14 h 18"/>
                  <a:gd name="T14" fmla="*/ 12 w 19"/>
                  <a:gd name="T15" fmla="*/ 7 h 18"/>
                  <a:gd name="T16" fmla="*/ 12 w 19"/>
                  <a:gd name="T17" fmla="*/ 7 h 18"/>
                  <a:gd name="T18" fmla="*/ 10 w 19"/>
                  <a:gd name="T19" fmla="*/ 4 h 18"/>
                  <a:gd name="T20" fmla="*/ 5 w 19"/>
                  <a:gd name="T21" fmla="*/ 0 h 18"/>
                  <a:gd name="T22" fmla="*/ 3 w 19"/>
                  <a:gd name="T23" fmla="*/ 0 h 18"/>
                  <a:gd name="T24" fmla="*/ 0 w 19"/>
                  <a:gd name="T25" fmla="*/ 0 h 18"/>
                  <a:gd name="T26" fmla="*/ 0 w 19"/>
                  <a:gd name="T27" fmla="*/ 0 h 18"/>
                  <a:gd name="T28" fmla="*/ 3 w 19"/>
                  <a:gd name="T29" fmla="*/ 4 h 18"/>
                  <a:gd name="T30" fmla="*/ 7 w 19"/>
                  <a:gd name="T31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18">
                    <a:moveTo>
                      <a:pt x="7" y="11"/>
                    </a:moveTo>
                    <a:lnTo>
                      <a:pt x="10" y="14"/>
                    </a:lnTo>
                    <a:lnTo>
                      <a:pt x="12" y="18"/>
                    </a:lnTo>
                    <a:lnTo>
                      <a:pt x="19" y="18"/>
                    </a:lnTo>
                    <a:lnTo>
                      <a:pt x="19" y="16"/>
                    </a:lnTo>
                    <a:lnTo>
                      <a:pt x="17" y="14"/>
                    </a:lnTo>
                    <a:lnTo>
                      <a:pt x="14" y="14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0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9" name="Freeform 64"/>
              <p:cNvSpPr>
                <a:spLocks/>
              </p:cNvSpPr>
              <p:nvPr/>
            </p:nvSpPr>
            <p:spPr bwMode="auto">
              <a:xfrm>
                <a:off x="1496" y="776"/>
                <a:ext cx="17" cy="14"/>
              </a:xfrm>
              <a:custGeom>
                <a:avLst/>
                <a:gdLst>
                  <a:gd name="T0" fmla="*/ 7 w 17"/>
                  <a:gd name="T1" fmla="*/ 7 h 14"/>
                  <a:gd name="T2" fmla="*/ 10 w 17"/>
                  <a:gd name="T3" fmla="*/ 9 h 14"/>
                  <a:gd name="T4" fmla="*/ 17 w 17"/>
                  <a:gd name="T5" fmla="*/ 7 h 14"/>
                  <a:gd name="T6" fmla="*/ 17 w 17"/>
                  <a:gd name="T7" fmla="*/ 2 h 14"/>
                  <a:gd name="T8" fmla="*/ 17 w 17"/>
                  <a:gd name="T9" fmla="*/ 0 h 14"/>
                  <a:gd name="T10" fmla="*/ 12 w 17"/>
                  <a:gd name="T11" fmla="*/ 0 h 14"/>
                  <a:gd name="T12" fmla="*/ 12 w 17"/>
                  <a:gd name="T13" fmla="*/ 0 h 14"/>
                  <a:gd name="T14" fmla="*/ 10 w 17"/>
                  <a:gd name="T15" fmla="*/ 2 h 14"/>
                  <a:gd name="T16" fmla="*/ 7 w 17"/>
                  <a:gd name="T17" fmla="*/ 2 h 14"/>
                  <a:gd name="T18" fmla="*/ 5 w 17"/>
                  <a:gd name="T19" fmla="*/ 2 h 14"/>
                  <a:gd name="T20" fmla="*/ 5 w 17"/>
                  <a:gd name="T21" fmla="*/ 0 h 14"/>
                  <a:gd name="T22" fmla="*/ 0 w 17"/>
                  <a:gd name="T23" fmla="*/ 0 h 14"/>
                  <a:gd name="T24" fmla="*/ 3 w 17"/>
                  <a:gd name="T25" fmla="*/ 7 h 14"/>
                  <a:gd name="T26" fmla="*/ 7 w 17"/>
                  <a:gd name="T27" fmla="*/ 14 h 14"/>
                  <a:gd name="T28" fmla="*/ 7 w 17"/>
                  <a:gd name="T2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4">
                    <a:moveTo>
                      <a:pt x="7" y="7"/>
                    </a:moveTo>
                    <a:lnTo>
                      <a:pt x="10" y="9"/>
                    </a:lnTo>
                    <a:lnTo>
                      <a:pt x="17" y="7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7" y="14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0" name="Freeform 65"/>
              <p:cNvSpPr>
                <a:spLocks/>
              </p:cNvSpPr>
              <p:nvPr/>
            </p:nvSpPr>
            <p:spPr bwMode="auto">
              <a:xfrm>
                <a:off x="1180" y="771"/>
                <a:ext cx="73" cy="66"/>
              </a:xfrm>
              <a:custGeom>
                <a:avLst/>
                <a:gdLst>
                  <a:gd name="T0" fmla="*/ 54 w 73"/>
                  <a:gd name="T1" fmla="*/ 30 h 66"/>
                  <a:gd name="T2" fmla="*/ 45 w 73"/>
                  <a:gd name="T3" fmla="*/ 19 h 66"/>
                  <a:gd name="T4" fmla="*/ 40 w 73"/>
                  <a:gd name="T5" fmla="*/ 12 h 66"/>
                  <a:gd name="T6" fmla="*/ 38 w 73"/>
                  <a:gd name="T7" fmla="*/ 9 h 66"/>
                  <a:gd name="T8" fmla="*/ 38 w 73"/>
                  <a:gd name="T9" fmla="*/ 5 h 66"/>
                  <a:gd name="T10" fmla="*/ 33 w 73"/>
                  <a:gd name="T11" fmla="*/ 0 h 66"/>
                  <a:gd name="T12" fmla="*/ 28 w 73"/>
                  <a:gd name="T13" fmla="*/ 0 h 66"/>
                  <a:gd name="T14" fmla="*/ 23 w 73"/>
                  <a:gd name="T15" fmla="*/ 7 h 66"/>
                  <a:gd name="T16" fmla="*/ 23 w 73"/>
                  <a:gd name="T17" fmla="*/ 16 h 66"/>
                  <a:gd name="T18" fmla="*/ 21 w 73"/>
                  <a:gd name="T19" fmla="*/ 14 h 66"/>
                  <a:gd name="T20" fmla="*/ 16 w 73"/>
                  <a:gd name="T21" fmla="*/ 16 h 66"/>
                  <a:gd name="T22" fmla="*/ 16 w 73"/>
                  <a:gd name="T23" fmla="*/ 21 h 66"/>
                  <a:gd name="T24" fmla="*/ 16 w 73"/>
                  <a:gd name="T25" fmla="*/ 28 h 66"/>
                  <a:gd name="T26" fmla="*/ 14 w 73"/>
                  <a:gd name="T27" fmla="*/ 33 h 66"/>
                  <a:gd name="T28" fmla="*/ 5 w 73"/>
                  <a:gd name="T29" fmla="*/ 35 h 66"/>
                  <a:gd name="T30" fmla="*/ 0 w 73"/>
                  <a:gd name="T31" fmla="*/ 40 h 66"/>
                  <a:gd name="T32" fmla="*/ 5 w 73"/>
                  <a:gd name="T33" fmla="*/ 49 h 66"/>
                  <a:gd name="T34" fmla="*/ 7 w 73"/>
                  <a:gd name="T35" fmla="*/ 47 h 66"/>
                  <a:gd name="T36" fmla="*/ 12 w 73"/>
                  <a:gd name="T37" fmla="*/ 45 h 66"/>
                  <a:gd name="T38" fmla="*/ 14 w 73"/>
                  <a:gd name="T39" fmla="*/ 49 h 66"/>
                  <a:gd name="T40" fmla="*/ 19 w 73"/>
                  <a:gd name="T41" fmla="*/ 52 h 66"/>
                  <a:gd name="T42" fmla="*/ 21 w 73"/>
                  <a:gd name="T43" fmla="*/ 49 h 66"/>
                  <a:gd name="T44" fmla="*/ 23 w 73"/>
                  <a:gd name="T45" fmla="*/ 54 h 66"/>
                  <a:gd name="T46" fmla="*/ 28 w 73"/>
                  <a:gd name="T47" fmla="*/ 54 h 66"/>
                  <a:gd name="T48" fmla="*/ 35 w 73"/>
                  <a:gd name="T49" fmla="*/ 61 h 66"/>
                  <a:gd name="T50" fmla="*/ 40 w 73"/>
                  <a:gd name="T51" fmla="*/ 64 h 66"/>
                  <a:gd name="T52" fmla="*/ 42 w 73"/>
                  <a:gd name="T53" fmla="*/ 61 h 66"/>
                  <a:gd name="T54" fmla="*/ 54 w 73"/>
                  <a:gd name="T55" fmla="*/ 66 h 66"/>
                  <a:gd name="T56" fmla="*/ 59 w 73"/>
                  <a:gd name="T57" fmla="*/ 59 h 66"/>
                  <a:gd name="T58" fmla="*/ 66 w 73"/>
                  <a:gd name="T59" fmla="*/ 54 h 66"/>
                  <a:gd name="T60" fmla="*/ 68 w 73"/>
                  <a:gd name="T61" fmla="*/ 54 h 66"/>
                  <a:gd name="T62" fmla="*/ 73 w 73"/>
                  <a:gd name="T63" fmla="*/ 49 h 66"/>
                  <a:gd name="T64" fmla="*/ 68 w 73"/>
                  <a:gd name="T65" fmla="*/ 52 h 66"/>
                  <a:gd name="T66" fmla="*/ 61 w 73"/>
                  <a:gd name="T67" fmla="*/ 42 h 66"/>
                  <a:gd name="T68" fmla="*/ 59 w 73"/>
                  <a:gd name="T69" fmla="*/ 33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3" h="66">
                    <a:moveTo>
                      <a:pt x="59" y="33"/>
                    </a:moveTo>
                    <a:lnTo>
                      <a:pt x="54" y="30"/>
                    </a:lnTo>
                    <a:lnTo>
                      <a:pt x="54" y="26"/>
                    </a:lnTo>
                    <a:lnTo>
                      <a:pt x="45" y="19"/>
                    </a:lnTo>
                    <a:lnTo>
                      <a:pt x="45" y="16"/>
                    </a:lnTo>
                    <a:lnTo>
                      <a:pt x="40" y="12"/>
                    </a:lnTo>
                    <a:lnTo>
                      <a:pt x="40" y="9"/>
                    </a:lnTo>
                    <a:lnTo>
                      <a:pt x="38" y="9"/>
                    </a:lnTo>
                    <a:lnTo>
                      <a:pt x="38" y="7"/>
                    </a:lnTo>
                    <a:lnTo>
                      <a:pt x="38" y="5"/>
                    </a:lnTo>
                    <a:lnTo>
                      <a:pt x="33" y="5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3" y="7"/>
                    </a:lnTo>
                    <a:lnTo>
                      <a:pt x="21" y="14"/>
                    </a:lnTo>
                    <a:lnTo>
                      <a:pt x="23" y="16"/>
                    </a:lnTo>
                    <a:lnTo>
                      <a:pt x="23" y="16"/>
                    </a:lnTo>
                    <a:lnTo>
                      <a:pt x="21" y="14"/>
                    </a:lnTo>
                    <a:lnTo>
                      <a:pt x="19" y="14"/>
                    </a:lnTo>
                    <a:lnTo>
                      <a:pt x="16" y="16"/>
                    </a:lnTo>
                    <a:lnTo>
                      <a:pt x="16" y="19"/>
                    </a:lnTo>
                    <a:lnTo>
                      <a:pt x="16" y="21"/>
                    </a:lnTo>
                    <a:lnTo>
                      <a:pt x="19" y="26"/>
                    </a:lnTo>
                    <a:lnTo>
                      <a:pt x="16" y="28"/>
                    </a:lnTo>
                    <a:lnTo>
                      <a:pt x="16" y="33"/>
                    </a:lnTo>
                    <a:lnTo>
                      <a:pt x="14" y="33"/>
                    </a:lnTo>
                    <a:lnTo>
                      <a:pt x="9" y="35"/>
                    </a:lnTo>
                    <a:lnTo>
                      <a:pt x="5" y="35"/>
                    </a:lnTo>
                    <a:lnTo>
                      <a:pt x="2" y="38"/>
                    </a:lnTo>
                    <a:lnTo>
                      <a:pt x="0" y="40"/>
                    </a:lnTo>
                    <a:lnTo>
                      <a:pt x="2" y="45"/>
                    </a:lnTo>
                    <a:lnTo>
                      <a:pt x="5" y="49"/>
                    </a:lnTo>
                    <a:lnTo>
                      <a:pt x="7" y="49"/>
                    </a:lnTo>
                    <a:lnTo>
                      <a:pt x="7" y="47"/>
                    </a:lnTo>
                    <a:lnTo>
                      <a:pt x="9" y="45"/>
                    </a:lnTo>
                    <a:lnTo>
                      <a:pt x="12" y="45"/>
                    </a:lnTo>
                    <a:lnTo>
                      <a:pt x="14" y="47"/>
                    </a:lnTo>
                    <a:lnTo>
                      <a:pt x="14" y="49"/>
                    </a:lnTo>
                    <a:lnTo>
                      <a:pt x="16" y="52"/>
                    </a:lnTo>
                    <a:lnTo>
                      <a:pt x="19" y="52"/>
                    </a:lnTo>
                    <a:lnTo>
                      <a:pt x="19" y="52"/>
                    </a:lnTo>
                    <a:lnTo>
                      <a:pt x="21" y="49"/>
                    </a:lnTo>
                    <a:lnTo>
                      <a:pt x="23" y="52"/>
                    </a:lnTo>
                    <a:lnTo>
                      <a:pt x="23" y="54"/>
                    </a:lnTo>
                    <a:lnTo>
                      <a:pt x="23" y="54"/>
                    </a:lnTo>
                    <a:lnTo>
                      <a:pt x="28" y="54"/>
                    </a:lnTo>
                    <a:lnTo>
                      <a:pt x="31" y="59"/>
                    </a:lnTo>
                    <a:lnTo>
                      <a:pt x="35" y="61"/>
                    </a:lnTo>
                    <a:lnTo>
                      <a:pt x="40" y="61"/>
                    </a:lnTo>
                    <a:lnTo>
                      <a:pt x="40" y="64"/>
                    </a:lnTo>
                    <a:lnTo>
                      <a:pt x="42" y="61"/>
                    </a:lnTo>
                    <a:lnTo>
                      <a:pt x="42" y="61"/>
                    </a:lnTo>
                    <a:lnTo>
                      <a:pt x="52" y="66"/>
                    </a:lnTo>
                    <a:lnTo>
                      <a:pt x="54" y="66"/>
                    </a:lnTo>
                    <a:lnTo>
                      <a:pt x="57" y="59"/>
                    </a:lnTo>
                    <a:lnTo>
                      <a:pt x="59" y="59"/>
                    </a:lnTo>
                    <a:lnTo>
                      <a:pt x="64" y="54"/>
                    </a:lnTo>
                    <a:lnTo>
                      <a:pt x="66" y="54"/>
                    </a:lnTo>
                    <a:lnTo>
                      <a:pt x="66" y="56"/>
                    </a:lnTo>
                    <a:lnTo>
                      <a:pt x="68" y="54"/>
                    </a:lnTo>
                    <a:lnTo>
                      <a:pt x="71" y="52"/>
                    </a:lnTo>
                    <a:lnTo>
                      <a:pt x="73" y="49"/>
                    </a:lnTo>
                    <a:lnTo>
                      <a:pt x="71" y="49"/>
                    </a:lnTo>
                    <a:lnTo>
                      <a:pt x="68" y="52"/>
                    </a:lnTo>
                    <a:lnTo>
                      <a:pt x="64" y="45"/>
                    </a:lnTo>
                    <a:lnTo>
                      <a:pt x="61" y="42"/>
                    </a:lnTo>
                    <a:lnTo>
                      <a:pt x="61" y="40"/>
                    </a:lnTo>
                    <a:lnTo>
                      <a:pt x="59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1" name="Freeform 66"/>
              <p:cNvSpPr>
                <a:spLocks/>
              </p:cNvSpPr>
              <p:nvPr/>
            </p:nvSpPr>
            <p:spPr bwMode="auto">
              <a:xfrm>
                <a:off x="1513" y="794"/>
                <a:ext cx="19" cy="24"/>
              </a:xfrm>
              <a:custGeom>
                <a:avLst/>
                <a:gdLst>
                  <a:gd name="T0" fmla="*/ 16 w 19"/>
                  <a:gd name="T1" fmla="*/ 7 h 24"/>
                  <a:gd name="T2" fmla="*/ 19 w 19"/>
                  <a:gd name="T3" fmla="*/ 7 h 24"/>
                  <a:gd name="T4" fmla="*/ 19 w 19"/>
                  <a:gd name="T5" fmla="*/ 7 h 24"/>
                  <a:gd name="T6" fmla="*/ 19 w 19"/>
                  <a:gd name="T7" fmla="*/ 3 h 24"/>
                  <a:gd name="T8" fmla="*/ 16 w 19"/>
                  <a:gd name="T9" fmla="*/ 0 h 24"/>
                  <a:gd name="T10" fmla="*/ 14 w 19"/>
                  <a:gd name="T11" fmla="*/ 0 h 24"/>
                  <a:gd name="T12" fmla="*/ 7 w 19"/>
                  <a:gd name="T13" fmla="*/ 12 h 24"/>
                  <a:gd name="T14" fmla="*/ 5 w 19"/>
                  <a:gd name="T15" fmla="*/ 15 h 24"/>
                  <a:gd name="T16" fmla="*/ 0 w 19"/>
                  <a:gd name="T17" fmla="*/ 19 h 24"/>
                  <a:gd name="T18" fmla="*/ 0 w 19"/>
                  <a:gd name="T19" fmla="*/ 24 h 24"/>
                  <a:gd name="T20" fmla="*/ 7 w 19"/>
                  <a:gd name="T21" fmla="*/ 22 h 24"/>
                  <a:gd name="T22" fmla="*/ 12 w 19"/>
                  <a:gd name="T23" fmla="*/ 19 h 24"/>
                  <a:gd name="T24" fmla="*/ 14 w 19"/>
                  <a:gd name="T25" fmla="*/ 10 h 24"/>
                  <a:gd name="T26" fmla="*/ 16 w 19"/>
                  <a:gd name="T27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24">
                    <a:moveTo>
                      <a:pt x="16" y="7"/>
                    </a:moveTo>
                    <a:lnTo>
                      <a:pt x="19" y="7"/>
                    </a:lnTo>
                    <a:lnTo>
                      <a:pt x="19" y="7"/>
                    </a:lnTo>
                    <a:lnTo>
                      <a:pt x="19" y="3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7" y="12"/>
                    </a:lnTo>
                    <a:lnTo>
                      <a:pt x="5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7" y="22"/>
                    </a:lnTo>
                    <a:lnTo>
                      <a:pt x="12" y="19"/>
                    </a:lnTo>
                    <a:lnTo>
                      <a:pt x="14" y="10"/>
                    </a:lnTo>
                    <a:lnTo>
                      <a:pt x="16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2" name="Freeform 67"/>
              <p:cNvSpPr>
                <a:spLocks/>
              </p:cNvSpPr>
              <p:nvPr/>
            </p:nvSpPr>
            <p:spPr bwMode="auto">
              <a:xfrm>
                <a:off x="5604" y="764"/>
                <a:ext cx="24" cy="23"/>
              </a:xfrm>
              <a:custGeom>
                <a:avLst/>
                <a:gdLst>
                  <a:gd name="T0" fmla="*/ 5 w 24"/>
                  <a:gd name="T1" fmla="*/ 12 h 23"/>
                  <a:gd name="T2" fmla="*/ 5 w 24"/>
                  <a:gd name="T3" fmla="*/ 14 h 23"/>
                  <a:gd name="T4" fmla="*/ 7 w 24"/>
                  <a:gd name="T5" fmla="*/ 16 h 23"/>
                  <a:gd name="T6" fmla="*/ 10 w 24"/>
                  <a:gd name="T7" fmla="*/ 21 h 23"/>
                  <a:gd name="T8" fmla="*/ 19 w 24"/>
                  <a:gd name="T9" fmla="*/ 23 h 23"/>
                  <a:gd name="T10" fmla="*/ 21 w 24"/>
                  <a:gd name="T11" fmla="*/ 23 h 23"/>
                  <a:gd name="T12" fmla="*/ 21 w 24"/>
                  <a:gd name="T13" fmla="*/ 14 h 23"/>
                  <a:gd name="T14" fmla="*/ 24 w 24"/>
                  <a:gd name="T15" fmla="*/ 14 h 23"/>
                  <a:gd name="T16" fmla="*/ 24 w 24"/>
                  <a:gd name="T17" fmla="*/ 12 h 23"/>
                  <a:gd name="T18" fmla="*/ 24 w 24"/>
                  <a:gd name="T19" fmla="*/ 9 h 23"/>
                  <a:gd name="T20" fmla="*/ 10 w 24"/>
                  <a:gd name="T21" fmla="*/ 0 h 23"/>
                  <a:gd name="T22" fmla="*/ 7 w 24"/>
                  <a:gd name="T23" fmla="*/ 0 h 23"/>
                  <a:gd name="T24" fmla="*/ 2 w 24"/>
                  <a:gd name="T25" fmla="*/ 2 h 23"/>
                  <a:gd name="T26" fmla="*/ 0 w 24"/>
                  <a:gd name="T27" fmla="*/ 2 h 23"/>
                  <a:gd name="T28" fmla="*/ 0 w 24"/>
                  <a:gd name="T29" fmla="*/ 7 h 23"/>
                  <a:gd name="T30" fmla="*/ 0 w 24"/>
                  <a:gd name="T31" fmla="*/ 9 h 23"/>
                  <a:gd name="T32" fmla="*/ 5 w 24"/>
                  <a:gd name="T33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" h="23">
                    <a:moveTo>
                      <a:pt x="5" y="12"/>
                    </a:moveTo>
                    <a:lnTo>
                      <a:pt x="5" y="14"/>
                    </a:lnTo>
                    <a:lnTo>
                      <a:pt x="7" y="16"/>
                    </a:lnTo>
                    <a:lnTo>
                      <a:pt x="10" y="21"/>
                    </a:lnTo>
                    <a:lnTo>
                      <a:pt x="19" y="23"/>
                    </a:lnTo>
                    <a:lnTo>
                      <a:pt x="21" y="23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4" y="9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3" name="Freeform 68"/>
              <p:cNvSpPr>
                <a:spLocks/>
              </p:cNvSpPr>
              <p:nvPr/>
            </p:nvSpPr>
            <p:spPr bwMode="auto">
              <a:xfrm>
                <a:off x="5779" y="686"/>
                <a:ext cx="66" cy="38"/>
              </a:xfrm>
              <a:custGeom>
                <a:avLst/>
                <a:gdLst>
                  <a:gd name="T0" fmla="*/ 5 w 66"/>
                  <a:gd name="T1" fmla="*/ 38 h 38"/>
                  <a:gd name="T2" fmla="*/ 12 w 66"/>
                  <a:gd name="T3" fmla="*/ 35 h 38"/>
                  <a:gd name="T4" fmla="*/ 12 w 66"/>
                  <a:gd name="T5" fmla="*/ 38 h 38"/>
                  <a:gd name="T6" fmla="*/ 19 w 66"/>
                  <a:gd name="T7" fmla="*/ 35 h 38"/>
                  <a:gd name="T8" fmla="*/ 19 w 66"/>
                  <a:gd name="T9" fmla="*/ 33 h 38"/>
                  <a:gd name="T10" fmla="*/ 21 w 66"/>
                  <a:gd name="T11" fmla="*/ 30 h 38"/>
                  <a:gd name="T12" fmla="*/ 23 w 66"/>
                  <a:gd name="T13" fmla="*/ 30 h 38"/>
                  <a:gd name="T14" fmla="*/ 33 w 66"/>
                  <a:gd name="T15" fmla="*/ 30 h 38"/>
                  <a:gd name="T16" fmla="*/ 35 w 66"/>
                  <a:gd name="T17" fmla="*/ 33 h 38"/>
                  <a:gd name="T18" fmla="*/ 40 w 66"/>
                  <a:gd name="T19" fmla="*/ 35 h 38"/>
                  <a:gd name="T20" fmla="*/ 66 w 66"/>
                  <a:gd name="T21" fmla="*/ 23 h 38"/>
                  <a:gd name="T22" fmla="*/ 66 w 66"/>
                  <a:gd name="T23" fmla="*/ 21 h 38"/>
                  <a:gd name="T24" fmla="*/ 66 w 66"/>
                  <a:gd name="T25" fmla="*/ 16 h 38"/>
                  <a:gd name="T26" fmla="*/ 57 w 66"/>
                  <a:gd name="T27" fmla="*/ 9 h 38"/>
                  <a:gd name="T28" fmla="*/ 57 w 66"/>
                  <a:gd name="T29" fmla="*/ 9 h 38"/>
                  <a:gd name="T30" fmla="*/ 57 w 66"/>
                  <a:gd name="T31" fmla="*/ 7 h 38"/>
                  <a:gd name="T32" fmla="*/ 57 w 66"/>
                  <a:gd name="T33" fmla="*/ 7 h 38"/>
                  <a:gd name="T34" fmla="*/ 42 w 66"/>
                  <a:gd name="T35" fmla="*/ 0 h 38"/>
                  <a:gd name="T36" fmla="*/ 40 w 66"/>
                  <a:gd name="T37" fmla="*/ 2 h 38"/>
                  <a:gd name="T38" fmla="*/ 40 w 66"/>
                  <a:gd name="T39" fmla="*/ 0 h 38"/>
                  <a:gd name="T40" fmla="*/ 35 w 66"/>
                  <a:gd name="T41" fmla="*/ 2 h 38"/>
                  <a:gd name="T42" fmla="*/ 31 w 66"/>
                  <a:gd name="T43" fmla="*/ 0 h 38"/>
                  <a:gd name="T44" fmla="*/ 28 w 66"/>
                  <a:gd name="T45" fmla="*/ 2 h 38"/>
                  <a:gd name="T46" fmla="*/ 26 w 66"/>
                  <a:gd name="T47" fmla="*/ 2 h 38"/>
                  <a:gd name="T48" fmla="*/ 26 w 66"/>
                  <a:gd name="T49" fmla="*/ 2 h 38"/>
                  <a:gd name="T50" fmla="*/ 21 w 66"/>
                  <a:gd name="T51" fmla="*/ 2 h 38"/>
                  <a:gd name="T52" fmla="*/ 19 w 66"/>
                  <a:gd name="T53" fmla="*/ 7 h 38"/>
                  <a:gd name="T54" fmla="*/ 16 w 66"/>
                  <a:gd name="T55" fmla="*/ 7 h 38"/>
                  <a:gd name="T56" fmla="*/ 14 w 66"/>
                  <a:gd name="T57" fmla="*/ 9 h 38"/>
                  <a:gd name="T58" fmla="*/ 12 w 66"/>
                  <a:gd name="T59" fmla="*/ 14 h 38"/>
                  <a:gd name="T60" fmla="*/ 5 w 66"/>
                  <a:gd name="T61" fmla="*/ 19 h 38"/>
                  <a:gd name="T62" fmla="*/ 5 w 66"/>
                  <a:gd name="T63" fmla="*/ 21 h 38"/>
                  <a:gd name="T64" fmla="*/ 2 w 66"/>
                  <a:gd name="T65" fmla="*/ 23 h 38"/>
                  <a:gd name="T66" fmla="*/ 0 w 66"/>
                  <a:gd name="T67" fmla="*/ 28 h 38"/>
                  <a:gd name="T68" fmla="*/ 5 w 66"/>
                  <a:gd name="T69" fmla="*/ 35 h 38"/>
                  <a:gd name="T70" fmla="*/ 5 w 66"/>
                  <a:gd name="T7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6" h="38">
                    <a:moveTo>
                      <a:pt x="5" y="38"/>
                    </a:moveTo>
                    <a:lnTo>
                      <a:pt x="12" y="35"/>
                    </a:lnTo>
                    <a:lnTo>
                      <a:pt x="12" y="38"/>
                    </a:lnTo>
                    <a:lnTo>
                      <a:pt x="19" y="35"/>
                    </a:lnTo>
                    <a:lnTo>
                      <a:pt x="19" y="33"/>
                    </a:lnTo>
                    <a:lnTo>
                      <a:pt x="21" y="30"/>
                    </a:lnTo>
                    <a:lnTo>
                      <a:pt x="23" y="30"/>
                    </a:lnTo>
                    <a:lnTo>
                      <a:pt x="33" y="30"/>
                    </a:lnTo>
                    <a:lnTo>
                      <a:pt x="35" y="33"/>
                    </a:lnTo>
                    <a:lnTo>
                      <a:pt x="40" y="35"/>
                    </a:lnTo>
                    <a:lnTo>
                      <a:pt x="66" y="23"/>
                    </a:lnTo>
                    <a:lnTo>
                      <a:pt x="66" y="21"/>
                    </a:lnTo>
                    <a:lnTo>
                      <a:pt x="66" y="16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7" y="7"/>
                    </a:lnTo>
                    <a:lnTo>
                      <a:pt x="57" y="7"/>
                    </a:lnTo>
                    <a:lnTo>
                      <a:pt x="42" y="0"/>
                    </a:lnTo>
                    <a:lnTo>
                      <a:pt x="40" y="2"/>
                    </a:lnTo>
                    <a:lnTo>
                      <a:pt x="40" y="0"/>
                    </a:lnTo>
                    <a:lnTo>
                      <a:pt x="35" y="2"/>
                    </a:lnTo>
                    <a:lnTo>
                      <a:pt x="31" y="0"/>
                    </a:lnTo>
                    <a:lnTo>
                      <a:pt x="28" y="2"/>
                    </a:lnTo>
                    <a:lnTo>
                      <a:pt x="26" y="2"/>
                    </a:lnTo>
                    <a:lnTo>
                      <a:pt x="26" y="2"/>
                    </a:lnTo>
                    <a:lnTo>
                      <a:pt x="21" y="2"/>
                    </a:lnTo>
                    <a:lnTo>
                      <a:pt x="19" y="7"/>
                    </a:lnTo>
                    <a:lnTo>
                      <a:pt x="16" y="7"/>
                    </a:lnTo>
                    <a:lnTo>
                      <a:pt x="14" y="9"/>
                    </a:lnTo>
                    <a:lnTo>
                      <a:pt x="12" y="14"/>
                    </a:lnTo>
                    <a:lnTo>
                      <a:pt x="5" y="19"/>
                    </a:lnTo>
                    <a:lnTo>
                      <a:pt x="5" y="21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5" y="35"/>
                    </a:lnTo>
                    <a:lnTo>
                      <a:pt x="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4" name="Freeform 69"/>
              <p:cNvSpPr>
                <a:spLocks/>
              </p:cNvSpPr>
              <p:nvPr/>
            </p:nvSpPr>
            <p:spPr bwMode="auto">
              <a:xfrm>
                <a:off x="1244" y="539"/>
                <a:ext cx="92" cy="125"/>
              </a:xfrm>
              <a:custGeom>
                <a:avLst/>
                <a:gdLst>
                  <a:gd name="T0" fmla="*/ 92 w 92"/>
                  <a:gd name="T1" fmla="*/ 17 h 125"/>
                  <a:gd name="T2" fmla="*/ 89 w 92"/>
                  <a:gd name="T3" fmla="*/ 17 h 125"/>
                  <a:gd name="T4" fmla="*/ 66 w 92"/>
                  <a:gd name="T5" fmla="*/ 10 h 125"/>
                  <a:gd name="T6" fmla="*/ 59 w 92"/>
                  <a:gd name="T7" fmla="*/ 12 h 125"/>
                  <a:gd name="T8" fmla="*/ 56 w 92"/>
                  <a:gd name="T9" fmla="*/ 12 h 125"/>
                  <a:gd name="T10" fmla="*/ 52 w 92"/>
                  <a:gd name="T11" fmla="*/ 5 h 125"/>
                  <a:gd name="T12" fmla="*/ 49 w 92"/>
                  <a:gd name="T13" fmla="*/ 5 h 125"/>
                  <a:gd name="T14" fmla="*/ 40 w 92"/>
                  <a:gd name="T15" fmla="*/ 0 h 125"/>
                  <a:gd name="T16" fmla="*/ 33 w 92"/>
                  <a:gd name="T17" fmla="*/ 0 h 125"/>
                  <a:gd name="T18" fmla="*/ 30 w 92"/>
                  <a:gd name="T19" fmla="*/ 5 h 125"/>
                  <a:gd name="T20" fmla="*/ 26 w 92"/>
                  <a:gd name="T21" fmla="*/ 3 h 125"/>
                  <a:gd name="T22" fmla="*/ 19 w 92"/>
                  <a:gd name="T23" fmla="*/ 5 h 125"/>
                  <a:gd name="T24" fmla="*/ 9 w 92"/>
                  <a:gd name="T25" fmla="*/ 10 h 125"/>
                  <a:gd name="T26" fmla="*/ 7 w 92"/>
                  <a:gd name="T27" fmla="*/ 17 h 125"/>
                  <a:gd name="T28" fmla="*/ 9 w 92"/>
                  <a:gd name="T29" fmla="*/ 19 h 125"/>
                  <a:gd name="T30" fmla="*/ 11 w 92"/>
                  <a:gd name="T31" fmla="*/ 22 h 125"/>
                  <a:gd name="T32" fmla="*/ 9 w 92"/>
                  <a:gd name="T33" fmla="*/ 22 h 125"/>
                  <a:gd name="T34" fmla="*/ 16 w 92"/>
                  <a:gd name="T35" fmla="*/ 29 h 125"/>
                  <a:gd name="T36" fmla="*/ 16 w 92"/>
                  <a:gd name="T37" fmla="*/ 31 h 125"/>
                  <a:gd name="T38" fmla="*/ 9 w 92"/>
                  <a:gd name="T39" fmla="*/ 29 h 125"/>
                  <a:gd name="T40" fmla="*/ 4 w 92"/>
                  <a:gd name="T41" fmla="*/ 24 h 125"/>
                  <a:gd name="T42" fmla="*/ 2 w 92"/>
                  <a:gd name="T43" fmla="*/ 26 h 125"/>
                  <a:gd name="T44" fmla="*/ 0 w 92"/>
                  <a:gd name="T45" fmla="*/ 31 h 125"/>
                  <a:gd name="T46" fmla="*/ 2 w 92"/>
                  <a:gd name="T47" fmla="*/ 33 h 125"/>
                  <a:gd name="T48" fmla="*/ 0 w 92"/>
                  <a:gd name="T49" fmla="*/ 36 h 125"/>
                  <a:gd name="T50" fmla="*/ 0 w 92"/>
                  <a:gd name="T51" fmla="*/ 43 h 125"/>
                  <a:gd name="T52" fmla="*/ 2 w 92"/>
                  <a:gd name="T53" fmla="*/ 52 h 125"/>
                  <a:gd name="T54" fmla="*/ 2 w 92"/>
                  <a:gd name="T55" fmla="*/ 62 h 125"/>
                  <a:gd name="T56" fmla="*/ 0 w 92"/>
                  <a:gd name="T57" fmla="*/ 66 h 125"/>
                  <a:gd name="T58" fmla="*/ 0 w 92"/>
                  <a:gd name="T59" fmla="*/ 78 h 125"/>
                  <a:gd name="T60" fmla="*/ 2 w 92"/>
                  <a:gd name="T61" fmla="*/ 81 h 125"/>
                  <a:gd name="T62" fmla="*/ 2 w 92"/>
                  <a:gd name="T63" fmla="*/ 85 h 125"/>
                  <a:gd name="T64" fmla="*/ 7 w 92"/>
                  <a:gd name="T65" fmla="*/ 90 h 125"/>
                  <a:gd name="T66" fmla="*/ 9 w 92"/>
                  <a:gd name="T67" fmla="*/ 99 h 125"/>
                  <a:gd name="T68" fmla="*/ 7 w 92"/>
                  <a:gd name="T69" fmla="*/ 114 h 125"/>
                  <a:gd name="T70" fmla="*/ 11 w 92"/>
                  <a:gd name="T71" fmla="*/ 116 h 125"/>
                  <a:gd name="T72" fmla="*/ 9 w 92"/>
                  <a:gd name="T73" fmla="*/ 118 h 125"/>
                  <a:gd name="T74" fmla="*/ 9 w 92"/>
                  <a:gd name="T75" fmla="*/ 125 h 125"/>
                  <a:gd name="T76" fmla="*/ 19 w 92"/>
                  <a:gd name="T77" fmla="*/ 123 h 125"/>
                  <a:gd name="T78" fmla="*/ 26 w 92"/>
                  <a:gd name="T79" fmla="*/ 125 h 125"/>
                  <a:gd name="T80" fmla="*/ 28 w 92"/>
                  <a:gd name="T81" fmla="*/ 121 h 125"/>
                  <a:gd name="T82" fmla="*/ 23 w 92"/>
                  <a:gd name="T83" fmla="*/ 123 h 125"/>
                  <a:gd name="T84" fmla="*/ 26 w 92"/>
                  <a:gd name="T85" fmla="*/ 118 h 125"/>
                  <a:gd name="T86" fmla="*/ 30 w 92"/>
                  <a:gd name="T87" fmla="*/ 107 h 125"/>
                  <a:gd name="T88" fmla="*/ 35 w 92"/>
                  <a:gd name="T89" fmla="*/ 104 h 125"/>
                  <a:gd name="T90" fmla="*/ 33 w 92"/>
                  <a:gd name="T91" fmla="*/ 90 h 125"/>
                  <a:gd name="T92" fmla="*/ 30 w 92"/>
                  <a:gd name="T93" fmla="*/ 85 h 125"/>
                  <a:gd name="T94" fmla="*/ 26 w 92"/>
                  <a:gd name="T95" fmla="*/ 83 h 125"/>
                  <a:gd name="T96" fmla="*/ 23 w 92"/>
                  <a:gd name="T97" fmla="*/ 85 h 125"/>
                  <a:gd name="T98" fmla="*/ 23 w 92"/>
                  <a:gd name="T99" fmla="*/ 81 h 125"/>
                  <a:gd name="T100" fmla="*/ 37 w 92"/>
                  <a:gd name="T101" fmla="*/ 81 h 125"/>
                  <a:gd name="T102" fmla="*/ 40 w 92"/>
                  <a:gd name="T103" fmla="*/ 78 h 125"/>
                  <a:gd name="T104" fmla="*/ 45 w 92"/>
                  <a:gd name="T105" fmla="*/ 83 h 125"/>
                  <a:gd name="T106" fmla="*/ 49 w 92"/>
                  <a:gd name="T107" fmla="*/ 83 h 125"/>
                  <a:gd name="T108" fmla="*/ 56 w 92"/>
                  <a:gd name="T109" fmla="*/ 85 h 125"/>
                  <a:gd name="T110" fmla="*/ 63 w 92"/>
                  <a:gd name="T111" fmla="*/ 78 h 125"/>
                  <a:gd name="T112" fmla="*/ 68 w 92"/>
                  <a:gd name="T113" fmla="*/ 69 h 125"/>
                  <a:gd name="T114" fmla="*/ 70 w 92"/>
                  <a:gd name="T115" fmla="*/ 57 h 125"/>
                  <a:gd name="T116" fmla="*/ 73 w 92"/>
                  <a:gd name="T117" fmla="*/ 55 h 125"/>
                  <a:gd name="T118" fmla="*/ 78 w 92"/>
                  <a:gd name="T119" fmla="*/ 36 h 125"/>
                  <a:gd name="T120" fmla="*/ 89 w 92"/>
                  <a:gd name="T121" fmla="*/ 22 h 125"/>
                  <a:gd name="T122" fmla="*/ 89 w 92"/>
                  <a:gd name="T123" fmla="*/ 1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2" h="125">
                    <a:moveTo>
                      <a:pt x="89" y="19"/>
                    </a:moveTo>
                    <a:lnTo>
                      <a:pt x="89" y="19"/>
                    </a:lnTo>
                    <a:lnTo>
                      <a:pt x="92" y="17"/>
                    </a:lnTo>
                    <a:lnTo>
                      <a:pt x="89" y="14"/>
                    </a:lnTo>
                    <a:lnTo>
                      <a:pt x="89" y="14"/>
                    </a:lnTo>
                    <a:lnTo>
                      <a:pt x="89" y="17"/>
                    </a:lnTo>
                    <a:lnTo>
                      <a:pt x="78" y="10"/>
                    </a:lnTo>
                    <a:lnTo>
                      <a:pt x="66" y="10"/>
                    </a:lnTo>
                    <a:lnTo>
                      <a:pt x="66" y="10"/>
                    </a:lnTo>
                    <a:lnTo>
                      <a:pt x="63" y="10"/>
                    </a:lnTo>
                    <a:lnTo>
                      <a:pt x="63" y="10"/>
                    </a:lnTo>
                    <a:lnTo>
                      <a:pt x="59" y="12"/>
                    </a:lnTo>
                    <a:lnTo>
                      <a:pt x="59" y="14"/>
                    </a:lnTo>
                    <a:lnTo>
                      <a:pt x="59" y="14"/>
                    </a:lnTo>
                    <a:lnTo>
                      <a:pt x="56" y="12"/>
                    </a:lnTo>
                    <a:lnTo>
                      <a:pt x="56" y="10"/>
                    </a:lnTo>
                    <a:lnTo>
                      <a:pt x="56" y="7"/>
                    </a:lnTo>
                    <a:lnTo>
                      <a:pt x="52" y="5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49" y="5"/>
                    </a:lnTo>
                    <a:lnTo>
                      <a:pt x="49" y="3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3" y="5"/>
                    </a:lnTo>
                    <a:lnTo>
                      <a:pt x="33" y="5"/>
                    </a:lnTo>
                    <a:lnTo>
                      <a:pt x="30" y="5"/>
                    </a:lnTo>
                    <a:lnTo>
                      <a:pt x="30" y="3"/>
                    </a:lnTo>
                    <a:lnTo>
                      <a:pt x="30" y="3"/>
                    </a:lnTo>
                    <a:lnTo>
                      <a:pt x="26" y="3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6" y="5"/>
                    </a:lnTo>
                    <a:lnTo>
                      <a:pt x="14" y="7"/>
                    </a:lnTo>
                    <a:lnTo>
                      <a:pt x="9" y="10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7" y="17"/>
                    </a:lnTo>
                    <a:lnTo>
                      <a:pt x="9" y="22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11" y="19"/>
                    </a:lnTo>
                    <a:lnTo>
                      <a:pt x="11" y="22"/>
                    </a:lnTo>
                    <a:lnTo>
                      <a:pt x="11" y="22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11" y="26"/>
                    </a:lnTo>
                    <a:lnTo>
                      <a:pt x="14" y="29"/>
                    </a:lnTo>
                    <a:lnTo>
                      <a:pt x="16" y="29"/>
                    </a:lnTo>
                    <a:lnTo>
                      <a:pt x="16" y="31"/>
                    </a:lnTo>
                    <a:lnTo>
                      <a:pt x="19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4" y="31"/>
                    </a:lnTo>
                    <a:lnTo>
                      <a:pt x="9" y="29"/>
                    </a:lnTo>
                    <a:lnTo>
                      <a:pt x="7" y="24"/>
                    </a:lnTo>
                    <a:lnTo>
                      <a:pt x="7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0" y="29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2" y="33"/>
                    </a:lnTo>
                    <a:lnTo>
                      <a:pt x="2" y="33"/>
                    </a:lnTo>
                    <a:lnTo>
                      <a:pt x="2" y="36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2" y="38"/>
                    </a:lnTo>
                    <a:lnTo>
                      <a:pt x="0" y="43"/>
                    </a:lnTo>
                    <a:lnTo>
                      <a:pt x="2" y="50"/>
                    </a:lnTo>
                    <a:lnTo>
                      <a:pt x="0" y="50"/>
                    </a:lnTo>
                    <a:lnTo>
                      <a:pt x="2" y="52"/>
                    </a:lnTo>
                    <a:lnTo>
                      <a:pt x="2" y="59"/>
                    </a:lnTo>
                    <a:lnTo>
                      <a:pt x="2" y="62"/>
                    </a:lnTo>
                    <a:lnTo>
                      <a:pt x="2" y="62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6"/>
                    </a:lnTo>
                    <a:lnTo>
                      <a:pt x="0" y="69"/>
                    </a:lnTo>
                    <a:lnTo>
                      <a:pt x="2" y="73"/>
                    </a:lnTo>
                    <a:lnTo>
                      <a:pt x="0" y="78"/>
                    </a:lnTo>
                    <a:lnTo>
                      <a:pt x="0" y="81"/>
                    </a:lnTo>
                    <a:lnTo>
                      <a:pt x="2" y="81"/>
                    </a:lnTo>
                    <a:lnTo>
                      <a:pt x="2" y="81"/>
                    </a:lnTo>
                    <a:lnTo>
                      <a:pt x="2" y="83"/>
                    </a:lnTo>
                    <a:lnTo>
                      <a:pt x="2" y="83"/>
                    </a:lnTo>
                    <a:lnTo>
                      <a:pt x="2" y="85"/>
                    </a:lnTo>
                    <a:lnTo>
                      <a:pt x="2" y="85"/>
                    </a:lnTo>
                    <a:lnTo>
                      <a:pt x="2" y="85"/>
                    </a:lnTo>
                    <a:lnTo>
                      <a:pt x="7" y="90"/>
                    </a:lnTo>
                    <a:lnTo>
                      <a:pt x="7" y="95"/>
                    </a:lnTo>
                    <a:lnTo>
                      <a:pt x="9" y="97"/>
                    </a:lnTo>
                    <a:lnTo>
                      <a:pt x="9" y="99"/>
                    </a:lnTo>
                    <a:lnTo>
                      <a:pt x="7" y="102"/>
                    </a:lnTo>
                    <a:lnTo>
                      <a:pt x="9" y="104"/>
                    </a:lnTo>
                    <a:lnTo>
                      <a:pt x="7" y="114"/>
                    </a:lnTo>
                    <a:lnTo>
                      <a:pt x="9" y="116"/>
                    </a:lnTo>
                    <a:lnTo>
                      <a:pt x="9" y="116"/>
                    </a:lnTo>
                    <a:lnTo>
                      <a:pt x="11" y="116"/>
                    </a:lnTo>
                    <a:lnTo>
                      <a:pt x="14" y="116"/>
                    </a:lnTo>
                    <a:lnTo>
                      <a:pt x="11" y="116"/>
                    </a:lnTo>
                    <a:lnTo>
                      <a:pt x="9" y="118"/>
                    </a:lnTo>
                    <a:lnTo>
                      <a:pt x="9" y="121"/>
                    </a:lnTo>
                    <a:lnTo>
                      <a:pt x="9" y="125"/>
                    </a:lnTo>
                    <a:lnTo>
                      <a:pt x="9" y="125"/>
                    </a:lnTo>
                    <a:lnTo>
                      <a:pt x="9" y="125"/>
                    </a:lnTo>
                    <a:lnTo>
                      <a:pt x="16" y="123"/>
                    </a:lnTo>
                    <a:lnTo>
                      <a:pt x="19" y="123"/>
                    </a:lnTo>
                    <a:lnTo>
                      <a:pt x="21" y="123"/>
                    </a:lnTo>
                    <a:lnTo>
                      <a:pt x="21" y="123"/>
                    </a:lnTo>
                    <a:lnTo>
                      <a:pt x="26" y="125"/>
                    </a:lnTo>
                    <a:lnTo>
                      <a:pt x="28" y="125"/>
                    </a:lnTo>
                    <a:lnTo>
                      <a:pt x="28" y="123"/>
                    </a:lnTo>
                    <a:lnTo>
                      <a:pt x="28" y="121"/>
                    </a:lnTo>
                    <a:lnTo>
                      <a:pt x="26" y="121"/>
                    </a:lnTo>
                    <a:lnTo>
                      <a:pt x="26" y="123"/>
                    </a:lnTo>
                    <a:lnTo>
                      <a:pt x="23" y="123"/>
                    </a:lnTo>
                    <a:lnTo>
                      <a:pt x="26" y="121"/>
                    </a:lnTo>
                    <a:lnTo>
                      <a:pt x="26" y="121"/>
                    </a:lnTo>
                    <a:lnTo>
                      <a:pt x="26" y="118"/>
                    </a:lnTo>
                    <a:lnTo>
                      <a:pt x="28" y="118"/>
                    </a:lnTo>
                    <a:lnTo>
                      <a:pt x="28" y="116"/>
                    </a:lnTo>
                    <a:lnTo>
                      <a:pt x="30" y="107"/>
                    </a:lnTo>
                    <a:lnTo>
                      <a:pt x="33" y="107"/>
                    </a:lnTo>
                    <a:lnTo>
                      <a:pt x="33" y="107"/>
                    </a:lnTo>
                    <a:lnTo>
                      <a:pt x="35" y="104"/>
                    </a:lnTo>
                    <a:lnTo>
                      <a:pt x="37" y="99"/>
                    </a:lnTo>
                    <a:lnTo>
                      <a:pt x="35" y="95"/>
                    </a:lnTo>
                    <a:lnTo>
                      <a:pt x="33" y="90"/>
                    </a:lnTo>
                    <a:lnTo>
                      <a:pt x="30" y="90"/>
                    </a:lnTo>
                    <a:lnTo>
                      <a:pt x="30" y="85"/>
                    </a:lnTo>
                    <a:lnTo>
                      <a:pt x="30" y="85"/>
                    </a:lnTo>
                    <a:lnTo>
                      <a:pt x="30" y="85"/>
                    </a:lnTo>
                    <a:lnTo>
                      <a:pt x="28" y="85"/>
                    </a:lnTo>
                    <a:lnTo>
                      <a:pt x="26" y="83"/>
                    </a:lnTo>
                    <a:lnTo>
                      <a:pt x="26" y="83"/>
                    </a:lnTo>
                    <a:lnTo>
                      <a:pt x="23" y="83"/>
                    </a:lnTo>
                    <a:lnTo>
                      <a:pt x="23" y="85"/>
                    </a:lnTo>
                    <a:lnTo>
                      <a:pt x="23" y="83"/>
                    </a:lnTo>
                    <a:lnTo>
                      <a:pt x="23" y="83"/>
                    </a:lnTo>
                    <a:lnTo>
                      <a:pt x="23" y="81"/>
                    </a:lnTo>
                    <a:lnTo>
                      <a:pt x="26" y="83"/>
                    </a:lnTo>
                    <a:lnTo>
                      <a:pt x="35" y="81"/>
                    </a:lnTo>
                    <a:lnTo>
                      <a:pt x="37" y="81"/>
                    </a:lnTo>
                    <a:lnTo>
                      <a:pt x="37" y="81"/>
                    </a:lnTo>
                    <a:lnTo>
                      <a:pt x="37" y="81"/>
                    </a:lnTo>
                    <a:lnTo>
                      <a:pt x="40" y="78"/>
                    </a:lnTo>
                    <a:lnTo>
                      <a:pt x="40" y="81"/>
                    </a:lnTo>
                    <a:lnTo>
                      <a:pt x="42" y="81"/>
                    </a:lnTo>
                    <a:lnTo>
                      <a:pt x="45" y="83"/>
                    </a:lnTo>
                    <a:lnTo>
                      <a:pt x="45" y="83"/>
                    </a:lnTo>
                    <a:lnTo>
                      <a:pt x="47" y="83"/>
                    </a:lnTo>
                    <a:lnTo>
                      <a:pt x="49" y="83"/>
                    </a:lnTo>
                    <a:lnTo>
                      <a:pt x="54" y="85"/>
                    </a:lnTo>
                    <a:lnTo>
                      <a:pt x="54" y="85"/>
                    </a:lnTo>
                    <a:lnTo>
                      <a:pt x="56" y="85"/>
                    </a:lnTo>
                    <a:lnTo>
                      <a:pt x="59" y="83"/>
                    </a:lnTo>
                    <a:lnTo>
                      <a:pt x="61" y="81"/>
                    </a:lnTo>
                    <a:lnTo>
                      <a:pt x="63" y="78"/>
                    </a:lnTo>
                    <a:lnTo>
                      <a:pt x="63" y="73"/>
                    </a:lnTo>
                    <a:lnTo>
                      <a:pt x="66" y="71"/>
                    </a:lnTo>
                    <a:lnTo>
                      <a:pt x="68" y="69"/>
                    </a:lnTo>
                    <a:lnTo>
                      <a:pt x="68" y="66"/>
                    </a:lnTo>
                    <a:lnTo>
                      <a:pt x="70" y="59"/>
                    </a:lnTo>
                    <a:lnTo>
                      <a:pt x="70" y="57"/>
                    </a:lnTo>
                    <a:lnTo>
                      <a:pt x="70" y="57"/>
                    </a:lnTo>
                    <a:lnTo>
                      <a:pt x="68" y="55"/>
                    </a:lnTo>
                    <a:lnTo>
                      <a:pt x="73" y="55"/>
                    </a:lnTo>
                    <a:lnTo>
                      <a:pt x="80" y="40"/>
                    </a:lnTo>
                    <a:lnTo>
                      <a:pt x="78" y="38"/>
                    </a:lnTo>
                    <a:lnTo>
                      <a:pt x="78" y="36"/>
                    </a:lnTo>
                    <a:lnTo>
                      <a:pt x="80" y="38"/>
                    </a:lnTo>
                    <a:lnTo>
                      <a:pt x="80" y="38"/>
                    </a:lnTo>
                    <a:lnTo>
                      <a:pt x="89" y="22"/>
                    </a:lnTo>
                    <a:lnTo>
                      <a:pt x="87" y="19"/>
                    </a:lnTo>
                    <a:lnTo>
                      <a:pt x="89" y="19"/>
                    </a:lnTo>
                    <a:lnTo>
                      <a:pt x="89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5" name="Freeform 70"/>
              <p:cNvSpPr>
                <a:spLocks/>
              </p:cNvSpPr>
              <p:nvPr/>
            </p:nvSpPr>
            <p:spPr bwMode="auto">
              <a:xfrm>
                <a:off x="1548" y="844"/>
                <a:ext cx="36" cy="47"/>
              </a:xfrm>
              <a:custGeom>
                <a:avLst/>
                <a:gdLst>
                  <a:gd name="T0" fmla="*/ 10 w 36"/>
                  <a:gd name="T1" fmla="*/ 47 h 47"/>
                  <a:gd name="T2" fmla="*/ 12 w 36"/>
                  <a:gd name="T3" fmla="*/ 47 h 47"/>
                  <a:gd name="T4" fmla="*/ 26 w 36"/>
                  <a:gd name="T5" fmla="*/ 45 h 47"/>
                  <a:gd name="T6" fmla="*/ 36 w 36"/>
                  <a:gd name="T7" fmla="*/ 35 h 47"/>
                  <a:gd name="T8" fmla="*/ 36 w 36"/>
                  <a:gd name="T9" fmla="*/ 9 h 47"/>
                  <a:gd name="T10" fmla="*/ 33 w 36"/>
                  <a:gd name="T11" fmla="*/ 5 h 47"/>
                  <a:gd name="T12" fmla="*/ 31 w 36"/>
                  <a:gd name="T13" fmla="*/ 5 h 47"/>
                  <a:gd name="T14" fmla="*/ 29 w 36"/>
                  <a:gd name="T15" fmla="*/ 5 h 47"/>
                  <a:gd name="T16" fmla="*/ 26 w 36"/>
                  <a:gd name="T17" fmla="*/ 0 h 47"/>
                  <a:gd name="T18" fmla="*/ 24 w 36"/>
                  <a:gd name="T19" fmla="*/ 0 h 47"/>
                  <a:gd name="T20" fmla="*/ 19 w 36"/>
                  <a:gd name="T21" fmla="*/ 2 h 47"/>
                  <a:gd name="T22" fmla="*/ 19 w 36"/>
                  <a:gd name="T23" fmla="*/ 0 h 47"/>
                  <a:gd name="T24" fmla="*/ 17 w 36"/>
                  <a:gd name="T25" fmla="*/ 0 h 47"/>
                  <a:gd name="T26" fmla="*/ 17 w 36"/>
                  <a:gd name="T27" fmla="*/ 0 h 47"/>
                  <a:gd name="T28" fmla="*/ 15 w 36"/>
                  <a:gd name="T29" fmla="*/ 2 h 47"/>
                  <a:gd name="T30" fmla="*/ 10 w 36"/>
                  <a:gd name="T31" fmla="*/ 2 h 47"/>
                  <a:gd name="T32" fmla="*/ 0 w 36"/>
                  <a:gd name="T33" fmla="*/ 21 h 47"/>
                  <a:gd name="T34" fmla="*/ 0 w 36"/>
                  <a:gd name="T35" fmla="*/ 33 h 47"/>
                  <a:gd name="T36" fmla="*/ 5 w 36"/>
                  <a:gd name="T37" fmla="*/ 45 h 47"/>
                  <a:gd name="T38" fmla="*/ 10 w 36"/>
                  <a:gd name="T39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6" h="47">
                    <a:moveTo>
                      <a:pt x="10" y="47"/>
                    </a:moveTo>
                    <a:lnTo>
                      <a:pt x="12" y="47"/>
                    </a:lnTo>
                    <a:lnTo>
                      <a:pt x="26" y="45"/>
                    </a:lnTo>
                    <a:lnTo>
                      <a:pt x="36" y="35"/>
                    </a:lnTo>
                    <a:lnTo>
                      <a:pt x="36" y="9"/>
                    </a:lnTo>
                    <a:lnTo>
                      <a:pt x="33" y="5"/>
                    </a:lnTo>
                    <a:lnTo>
                      <a:pt x="31" y="5"/>
                    </a:lnTo>
                    <a:lnTo>
                      <a:pt x="29" y="5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0" y="2"/>
                    </a:lnTo>
                    <a:lnTo>
                      <a:pt x="0" y="21"/>
                    </a:lnTo>
                    <a:lnTo>
                      <a:pt x="0" y="33"/>
                    </a:lnTo>
                    <a:lnTo>
                      <a:pt x="5" y="45"/>
                    </a:lnTo>
                    <a:lnTo>
                      <a:pt x="10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6" name="Freeform 71"/>
              <p:cNvSpPr>
                <a:spLocks/>
              </p:cNvSpPr>
              <p:nvPr/>
            </p:nvSpPr>
            <p:spPr bwMode="auto">
              <a:xfrm>
                <a:off x="1133" y="556"/>
                <a:ext cx="99" cy="146"/>
              </a:xfrm>
              <a:custGeom>
                <a:avLst/>
                <a:gdLst>
                  <a:gd name="T0" fmla="*/ 99 w 99"/>
                  <a:gd name="T1" fmla="*/ 82 h 146"/>
                  <a:gd name="T2" fmla="*/ 96 w 99"/>
                  <a:gd name="T3" fmla="*/ 71 h 146"/>
                  <a:gd name="T4" fmla="*/ 92 w 99"/>
                  <a:gd name="T5" fmla="*/ 71 h 146"/>
                  <a:gd name="T6" fmla="*/ 89 w 99"/>
                  <a:gd name="T7" fmla="*/ 68 h 146"/>
                  <a:gd name="T8" fmla="*/ 85 w 99"/>
                  <a:gd name="T9" fmla="*/ 66 h 146"/>
                  <a:gd name="T10" fmla="*/ 85 w 99"/>
                  <a:gd name="T11" fmla="*/ 56 h 146"/>
                  <a:gd name="T12" fmla="*/ 73 w 99"/>
                  <a:gd name="T13" fmla="*/ 52 h 146"/>
                  <a:gd name="T14" fmla="*/ 68 w 99"/>
                  <a:gd name="T15" fmla="*/ 49 h 146"/>
                  <a:gd name="T16" fmla="*/ 75 w 99"/>
                  <a:gd name="T17" fmla="*/ 40 h 146"/>
                  <a:gd name="T18" fmla="*/ 85 w 99"/>
                  <a:gd name="T19" fmla="*/ 33 h 146"/>
                  <a:gd name="T20" fmla="*/ 80 w 99"/>
                  <a:gd name="T21" fmla="*/ 23 h 146"/>
                  <a:gd name="T22" fmla="*/ 87 w 99"/>
                  <a:gd name="T23" fmla="*/ 16 h 146"/>
                  <a:gd name="T24" fmla="*/ 82 w 99"/>
                  <a:gd name="T25" fmla="*/ 2 h 146"/>
                  <a:gd name="T26" fmla="*/ 66 w 99"/>
                  <a:gd name="T27" fmla="*/ 9 h 146"/>
                  <a:gd name="T28" fmla="*/ 52 w 99"/>
                  <a:gd name="T29" fmla="*/ 12 h 146"/>
                  <a:gd name="T30" fmla="*/ 40 w 99"/>
                  <a:gd name="T31" fmla="*/ 2 h 146"/>
                  <a:gd name="T32" fmla="*/ 33 w 99"/>
                  <a:gd name="T33" fmla="*/ 5 h 146"/>
                  <a:gd name="T34" fmla="*/ 37 w 99"/>
                  <a:gd name="T35" fmla="*/ 9 h 146"/>
                  <a:gd name="T36" fmla="*/ 30 w 99"/>
                  <a:gd name="T37" fmla="*/ 9 h 146"/>
                  <a:gd name="T38" fmla="*/ 19 w 99"/>
                  <a:gd name="T39" fmla="*/ 14 h 146"/>
                  <a:gd name="T40" fmla="*/ 26 w 99"/>
                  <a:gd name="T41" fmla="*/ 21 h 146"/>
                  <a:gd name="T42" fmla="*/ 30 w 99"/>
                  <a:gd name="T43" fmla="*/ 28 h 146"/>
                  <a:gd name="T44" fmla="*/ 26 w 99"/>
                  <a:gd name="T45" fmla="*/ 26 h 146"/>
                  <a:gd name="T46" fmla="*/ 16 w 99"/>
                  <a:gd name="T47" fmla="*/ 26 h 146"/>
                  <a:gd name="T48" fmla="*/ 23 w 99"/>
                  <a:gd name="T49" fmla="*/ 38 h 146"/>
                  <a:gd name="T50" fmla="*/ 35 w 99"/>
                  <a:gd name="T51" fmla="*/ 35 h 146"/>
                  <a:gd name="T52" fmla="*/ 42 w 99"/>
                  <a:gd name="T53" fmla="*/ 45 h 146"/>
                  <a:gd name="T54" fmla="*/ 33 w 99"/>
                  <a:gd name="T55" fmla="*/ 42 h 146"/>
                  <a:gd name="T56" fmla="*/ 35 w 99"/>
                  <a:gd name="T57" fmla="*/ 54 h 146"/>
                  <a:gd name="T58" fmla="*/ 40 w 99"/>
                  <a:gd name="T59" fmla="*/ 61 h 146"/>
                  <a:gd name="T60" fmla="*/ 35 w 99"/>
                  <a:gd name="T61" fmla="*/ 59 h 146"/>
                  <a:gd name="T62" fmla="*/ 33 w 99"/>
                  <a:gd name="T63" fmla="*/ 71 h 146"/>
                  <a:gd name="T64" fmla="*/ 28 w 99"/>
                  <a:gd name="T65" fmla="*/ 73 h 146"/>
                  <a:gd name="T66" fmla="*/ 19 w 99"/>
                  <a:gd name="T67" fmla="*/ 68 h 146"/>
                  <a:gd name="T68" fmla="*/ 14 w 99"/>
                  <a:gd name="T69" fmla="*/ 64 h 146"/>
                  <a:gd name="T70" fmla="*/ 11 w 99"/>
                  <a:gd name="T71" fmla="*/ 59 h 146"/>
                  <a:gd name="T72" fmla="*/ 4 w 99"/>
                  <a:gd name="T73" fmla="*/ 54 h 146"/>
                  <a:gd name="T74" fmla="*/ 7 w 99"/>
                  <a:gd name="T75" fmla="*/ 82 h 146"/>
                  <a:gd name="T76" fmla="*/ 14 w 99"/>
                  <a:gd name="T77" fmla="*/ 92 h 146"/>
                  <a:gd name="T78" fmla="*/ 23 w 99"/>
                  <a:gd name="T79" fmla="*/ 97 h 146"/>
                  <a:gd name="T80" fmla="*/ 33 w 99"/>
                  <a:gd name="T81" fmla="*/ 101 h 146"/>
                  <a:gd name="T82" fmla="*/ 37 w 99"/>
                  <a:gd name="T83" fmla="*/ 106 h 146"/>
                  <a:gd name="T84" fmla="*/ 42 w 99"/>
                  <a:gd name="T85" fmla="*/ 116 h 146"/>
                  <a:gd name="T86" fmla="*/ 52 w 99"/>
                  <a:gd name="T87" fmla="*/ 127 h 146"/>
                  <a:gd name="T88" fmla="*/ 59 w 99"/>
                  <a:gd name="T89" fmla="*/ 144 h 146"/>
                  <a:gd name="T90" fmla="*/ 63 w 99"/>
                  <a:gd name="T91" fmla="*/ 146 h 146"/>
                  <a:gd name="T92" fmla="*/ 70 w 99"/>
                  <a:gd name="T93" fmla="*/ 142 h 146"/>
                  <a:gd name="T94" fmla="*/ 70 w 99"/>
                  <a:gd name="T95" fmla="*/ 130 h 146"/>
                  <a:gd name="T96" fmla="*/ 80 w 99"/>
                  <a:gd name="T97" fmla="*/ 127 h 146"/>
                  <a:gd name="T98" fmla="*/ 92 w 99"/>
                  <a:gd name="T99" fmla="*/ 118 h 146"/>
                  <a:gd name="T100" fmla="*/ 99 w 99"/>
                  <a:gd name="T101" fmla="*/ 116 h 146"/>
                  <a:gd name="T102" fmla="*/ 96 w 99"/>
                  <a:gd name="T103" fmla="*/ 104 h 146"/>
                  <a:gd name="T104" fmla="*/ 94 w 99"/>
                  <a:gd name="T105" fmla="*/ 92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146">
                    <a:moveTo>
                      <a:pt x="99" y="87"/>
                    </a:moveTo>
                    <a:lnTo>
                      <a:pt x="99" y="85"/>
                    </a:lnTo>
                    <a:lnTo>
                      <a:pt x="99" y="82"/>
                    </a:lnTo>
                    <a:lnTo>
                      <a:pt x="96" y="75"/>
                    </a:lnTo>
                    <a:lnTo>
                      <a:pt x="96" y="73"/>
                    </a:lnTo>
                    <a:lnTo>
                      <a:pt x="96" y="71"/>
                    </a:lnTo>
                    <a:lnTo>
                      <a:pt x="94" y="68"/>
                    </a:lnTo>
                    <a:lnTo>
                      <a:pt x="94" y="71"/>
                    </a:lnTo>
                    <a:lnTo>
                      <a:pt x="92" y="71"/>
                    </a:lnTo>
                    <a:lnTo>
                      <a:pt x="87" y="75"/>
                    </a:lnTo>
                    <a:lnTo>
                      <a:pt x="87" y="73"/>
                    </a:lnTo>
                    <a:lnTo>
                      <a:pt x="89" y="68"/>
                    </a:lnTo>
                    <a:lnTo>
                      <a:pt x="87" y="66"/>
                    </a:lnTo>
                    <a:lnTo>
                      <a:pt x="87" y="66"/>
                    </a:lnTo>
                    <a:lnTo>
                      <a:pt x="85" y="66"/>
                    </a:lnTo>
                    <a:lnTo>
                      <a:pt x="85" y="61"/>
                    </a:lnTo>
                    <a:lnTo>
                      <a:pt x="85" y="61"/>
                    </a:lnTo>
                    <a:lnTo>
                      <a:pt x="85" y="56"/>
                    </a:lnTo>
                    <a:lnTo>
                      <a:pt x="80" y="52"/>
                    </a:lnTo>
                    <a:lnTo>
                      <a:pt x="78" y="52"/>
                    </a:lnTo>
                    <a:lnTo>
                      <a:pt x="73" y="52"/>
                    </a:lnTo>
                    <a:lnTo>
                      <a:pt x="66" y="59"/>
                    </a:lnTo>
                    <a:lnTo>
                      <a:pt x="66" y="52"/>
                    </a:lnTo>
                    <a:lnTo>
                      <a:pt x="68" y="49"/>
                    </a:lnTo>
                    <a:lnTo>
                      <a:pt x="70" y="47"/>
                    </a:lnTo>
                    <a:lnTo>
                      <a:pt x="73" y="45"/>
                    </a:lnTo>
                    <a:lnTo>
                      <a:pt x="75" y="40"/>
                    </a:lnTo>
                    <a:lnTo>
                      <a:pt x="80" y="33"/>
                    </a:lnTo>
                    <a:lnTo>
                      <a:pt x="85" y="33"/>
                    </a:lnTo>
                    <a:lnTo>
                      <a:pt x="85" y="33"/>
                    </a:lnTo>
                    <a:lnTo>
                      <a:pt x="85" y="26"/>
                    </a:lnTo>
                    <a:lnTo>
                      <a:pt x="80" y="23"/>
                    </a:lnTo>
                    <a:lnTo>
                      <a:pt x="80" y="23"/>
                    </a:lnTo>
                    <a:lnTo>
                      <a:pt x="80" y="21"/>
                    </a:lnTo>
                    <a:lnTo>
                      <a:pt x="85" y="21"/>
                    </a:lnTo>
                    <a:lnTo>
                      <a:pt x="87" y="16"/>
                    </a:lnTo>
                    <a:lnTo>
                      <a:pt x="89" y="9"/>
                    </a:lnTo>
                    <a:lnTo>
                      <a:pt x="87" y="7"/>
                    </a:lnTo>
                    <a:lnTo>
                      <a:pt x="82" y="2"/>
                    </a:lnTo>
                    <a:lnTo>
                      <a:pt x="82" y="0"/>
                    </a:lnTo>
                    <a:lnTo>
                      <a:pt x="75" y="2"/>
                    </a:lnTo>
                    <a:lnTo>
                      <a:pt x="66" y="9"/>
                    </a:lnTo>
                    <a:lnTo>
                      <a:pt x="59" y="12"/>
                    </a:lnTo>
                    <a:lnTo>
                      <a:pt x="56" y="12"/>
                    </a:lnTo>
                    <a:lnTo>
                      <a:pt x="52" y="12"/>
                    </a:lnTo>
                    <a:lnTo>
                      <a:pt x="44" y="7"/>
                    </a:lnTo>
                    <a:lnTo>
                      <a:pt x="42" y="7"/>
                    </a:lnTo>
                    <a:lnTo>
                      <a:pt x="40" y="2"/>
                    </a:lnTo>
                    <a:lnTo>
                      <a:pt x="37" y="0"/>
                    </a:lnTo>
                    <a:lnTo>
                      <a:pt x="35" y="2"/>
                    </a:lnTo>
                    <a:lnTo>
                      <a:pt x="33" y="5"/>
                    </a:lnTo>
                    <a:lnTo>
                      <a:pt x="33" y="7"/>
                    </a:lnTo>
                    <a:lnTo>
                      <a:pt x="37" y="7"/>
                    </a:lnTo>
                    <a:lnTo>
                      <a:pt x="37" y="9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0" y="9"/>
                    </a:lnTo>
                    <a:lnTo>
                      <a:pt x="28" y="7"/>
                    </a:lnTo>
                    <a:lnTo>
                      <a:pt x="23" y="9"/>
                    </a:lnTo>
                    <a:lnTo>
                      <a:pt x="19" y="14"/>
                    </a:lnTo>
                    <a:lnTo>
                      <a:pt x="21" y="19"/>
                    </a:lnTo>
                    <a:lnTo>
                      <a:pt x="23" y="19"/>
                    </a:lnTo>
                    <a:lnTo>
                      <a:pt x="26" y="21"/>
                    </a:lnTo>
                    <a:lnTo>
                      <a:pt x="28" y="21"/>
                    </a:lnTo>
                    <a:lnTo>
                      <a:pt x="28" y="23"/>
                    </a:lnTo>
                    <a:lnTo>
                      <a:pt x="30" y="28"/>
                    </a:lnTo>
                    <a:lnTo>
                      <a:pt x="30" y="31"/>
                    </a:lnTo>
                    <a:lnTo>
                      <a:pt x="26" y="28"/>
                    </a:lnTo>
                    <a:lnTo>
                      <a:pt x="26" y="26"/>
                    </a:lnTo>
                    <a:lnTo>
                      <a:pt x="23" y="23"/>
                    </a:lnTo>
                    <a:lnTo>
                      <a:pt x="19" y="23"/>
                    </a:lnTo>
                    <a:lnTo>
                      <a:pt x="16" y="26"/>
                    </a:lnTo>
                    <a:lnTo>
                      <a:pt x="19" y="33"/>
                    </a:lnTo>
                    <a:lnTo>
                      <a:pt x="21" y="33"/>
                    </a:lnTo>
                    <a:lnTo>
                      <a:pt x="23" y="38"/>
                    </a:lnTo>
                    <a:lnTo>
                      <a:pt x="28" y="40"/>
                    </a:lnTo>
                    <a:lnTo>
                      <a:pt x="33" y="38"/>
                    </a:lnTo>
                    <a:lnTo>
                      <a:pt x="35" y="35"/>
                    </a:lnTo>
                    <a:lnTo>
                      <a:pt x="35" y="35"/>
                    </a:lnTo>
                    <a:lnTo>
                      <a:pt x="42" y="45"/>
                    </a:lnTo>
                    <a:lnTo>
                      <a:pt x="42" y="45"/>
                    </a:lnTo>
                    <a:lnTo>
                      <a:pt x="35" y="42"/>
                    </a:lnTo>
                    <a:lnTo>
                      <a:pt x="33" y="42"/>
                    </a:lnTo>
                    <a:lnTo>
                      <a:pt x="33" y="42"/>
                    </a:lnTo>
                    <a:lnTo>
                      <a:pt x="33" y="52"/>
                    </a:lnTo>
                    <a:lnTo>
                      <a:pt x="35" y="52"/>
                    </a:lnTo>
                    <a:lnTo>
                      <a:pt x="35" y="54"/>
                    </a:lnTo>
                    <a:lnTo>
                      <a:pt x="37" y="56"/>
                    </a:lnTo>
                    <a:lnTo>
                      <a:pt x="40" y="56"/>
                    </a:lnTo>
                    <a:lnTo>
                      <a:pt x="40" y="61"/>
                    </a:lnTo>
                    <a:lnTo>
                      <a:pt x="37" y="64"/>
                    </a:lnTo>
                    <a:lnTo>
                      <a:pt x="35" y="59"/>
                    </a:lnTo>
                    <a:lnTo>
                      <a:pt x="35" y="59"/>
                    </a:lnTo>
                    <a:lnTo>
                      <a:pt x="35" y="64"/>
                    </a:lnTo>
                    <a:lnTo>
                      <a:pt x="37" y="68"/>
                    </a:lnTo>
                    <a:lnTo>
                      <a:pt x="33" y="71"/>
                    </a:lnTo>
                    <a:lnTo>
                      <a:pt x="30" y="73"/>
                    </a:lnTo>
                    <a:lnTo>
                      <a:pt x="30" y="71"/>
                    </a:lnTo>
                    <a:lnTo>
                      <a:pt x="28" y="73"/>
                    </a:lnTo>
                    <a:lnTo>
                      <a:pt x="26" y="73"/>
                    </a:lnTo>
                    <a:lnTo>
                      <a:pt x="21" y="73"/>
                    </a:lnTo>
                    <a:lnTo>
                      <a:pt x="19" y="68"/>
                    </a:lnTo>
                    <a:lnTo>
                      <a:pt x="19" y="66"/>
                    </a:lnTo>
                    <a:lnTo>
                      <a:pt x="16" y="64"/>
                    </a:lnTo>
                    <a:lnTo>
                      <a:pt x="14" y="64"/>
                    </a:lnTo>
                    <a:lnTo>
                      <a:pt x="11" y="61"/>
                    </a:lnTo>
                    <a:lnTo>
                      <a:pt x="14" y="59"/>
                    </a:lnTo>
                    <a:lnTo>
                      <a:pt x="11" y="59"/>
                    </a:lnTo>
                    <a:lnTo>
                      <a:pt x="11" y="56"/>
                    </a:lnTo>
                    <a:lnTo>
                      <a:pt x="7" y="54"/>
                    </a:lnTo>
                    <a:lnTo>
                      <a:pt x="4" y="54"/>
                    </a:lnTo>
                    <a:lnTo>
                      <a:pt x="2" y="56"/>
                    </a:lnTo>
                    <a:lnTo>
                      <a:pt x="0" y="75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1" y="90"/>
                    </a:lnTo>
                    <a:lnTo>
                      <a:pt x="14" y="92"/>
                    </a:lnTo>
                    <a:lnTo>
                      <a:pt x="16" y="97"/>
                    </a:lnTo>
                    <a:lnTo>
                      <a:pt x="23" y="99"/>
                    </a:lnTo>
                    <a:lnTo>
                      <a:pt x="23" y="97"/>
                    </a:lnTo>
                    <a:lnTo>
                      <a:pt x="26" y="97"/>
                    </a:lnTo>
                    <a:lnTo>
                      <a:pt x="30" y="104"/>
                    </a:lnTo>
                    <a:lnTo>
                      <a:pt x="33" y="101"/>
                    </a:lnTo>
                    <a:lnTo>
                      <a:pt x="35" y="101"/>
                    </a:lnTo>
                    <a:lnTo>
                      <a:pt x="37" y="104"/>
                    </a:lnTo>
                    <a:lnTo>
                      <a:pt x="37" y="106"/>
                    </a:lnTo>
                    <a:lnTo>
                      <a:pt x="40" y="113"/>
                    </a:lnTo>
                    <a:lnTo>
                      <a:pt x="40" y="113"/>
                    </a:lnTo>
                    <a:lnTo>
                      <a:pt x="42" y="116"/>
                    </a:lnTo>
                    <a:lnTo>
                      <a:pt x="47" y="120"/>
                    </a:lnTo>
                    <a:lnTo>
                      <a:pt x="49" y="123"/>
                    </a:lnTo>
                    <a:lnTo>
                      <a:pt x="52" y="127"/>
                    </a:lnTo>
                    <a:lnTo>
                      <a:pt x="54" y="130"/>
                    </a:lnTo>
                    <a:lnTo>
                      <a:pt x="56" y="144"/>
                    </a:lnTo>
                    <a:lnTo>
                      <a:pt x="59" y="144"/>
                    </a:lnTo>
                    <a:lnTo>
                      <a:pt x="59" y="142"/>
                    </a:lnTo>
                    <a:lnTo>
                      <a:pt x="61" y="139"/>
                    </a:lnTo>
                    <a:lnTo>
                      <a:pt x="63" y="146"/>
                    </a:lnTo>
                    <a:lnTo>
                      <a:pt x="66" y="146"/>
                    </a:lnTo>
                    <a:lnTo>
                      <a:pt x="68" y="144"/>
                    </a:lnTo>
                    <a:lnTo>
                      <a:pt x="70" y="142"/>
                    </a:lnTo>
                    <a:lnTo>
                      <a:pt x="75" y="137"/>
                    </a:lnTo>
                    <a:lnTo>
                      <a:pt x="75" y="134"/>
                    </a:lnTo>
                    <a:lnTo>
                      <a:pt x="70" y="130"/>
                    </a:lnTo>
                    <a:lnTo>
                      <a:pt x="70" y="127"/>
                    </a:lnTo>
                    <a:lnTo>
                      <a:pt x="75" y="130"/>
                    </a:lnTo>
                    <a:lnTo>
                      <a:pt x="80" y="127"/>
                    </a:lnTo>
                    <a:lnTo>
                      <a:pt x="85" y="130"/>
                    </a:lnTo>
                    <a:lnTo>
                      <a:pt x="92" y="125"/>
                    </a:lnTo>
                    <a:lnTo>
                      <a:pt x="92" y="118"/>
                    </a:lnTo>
                    <a:lnTo>
                      <a:pt x="96" y="116"/>
                    </a:lnTo>
                    <a:lnTo>
                      <a:pt x="96" y="118"/>
                    </a:lnTo>
                    <a:lnTo>
                      <a:pt x="99" y="116"/>
                    </a:lnTo>
                    <a:lnTo>
                      <a:pt x="96" y="106"/>
                    </a:lnTo>
                    <a:lnTo>
                      <a:pt x="94" y="106"/>
                    </a:lnTo>
                    <a:lnTo>
                      <a:pt x="96" y="104"/>
                    </a:lnTo>
                    <a:lnTo>
                      <a:pt x="96" y="101"/>
                    </a:lnTo>
                    <a:lnTo>
                      <a:pt x="96" y="97"/>
                    </a:lnTo>
                    <a:lnTo>
                      <a:pt x="94" y="92"/>
                    </a:lnTo>
                    <a:lnTo>
                      <a:pt x="96" y="90"/>
                    </a:lnTo>
                    <a:lnTo>
                      <a:pt x="99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7" name="Freeform 72"/>
              <p:cNvSpPr>
                <a:spLocks/>
              </p:cNvSpPr>
              <p:nvPr/>
            </p:nvSpPr>
            <p:spPr bwMode="auto">
              <a:xfrm>
                <a:off x="5245" y="452"/>
                <a:ext cx="80" cy="52"/>
              </a:xfrm>
              <a:custGeom>
                <a:avLst/>
                <a:gdLst>
                  <a:gd name="T0" fmla="*/ 7 w 80"/>
                  <a:gd name="T1" fmla="*/ 14 h 52"/>
                  <a:gd name="T2" fmla="*/ 9 w 80"/>
                  <a:gd name="T3" fmla="*/ 19 h 52"/>
                  <a:gd name="T4" fmla="*/ 14 w 80"/>
                  <a:gd name="T5" fmla="*/ 23 h 52"/>
                  <a:gd name="T6" fmla="*/ 14 w 80"/>
                  <a:gd name="T7" fmla="*/ 33 h 52"/>
                  <a:gd name="T8" fmla="*/ 17 w 80"/>
                  <a:gd name="T9" fmla="*/ 35 h 52"/>
                  <a:gd name="T10" fmla="*/ 24 w 80"/>
                  <a:gd name="T11" fmla="*/ 35 h 52"/>
                  <a:gd name="T12" fmla="*/ 26 w 80"/>
                  <a:gd name="T13" fmla="*/ 40 h 52"/>
                  <a:gd name="T14" fmla="*/ 28 w 80"/>
                  <a:gd name="T15" fmla="*/ 40 h 52"/>
                  <a:gd name="T16" fmla="*/ 31 w 80"/>
                  <a:gd name="T17" fmla="*/ 45 h 52"/>
                  <a:gd name="T18" fmla="*/ 35 w 80"/>
                  <a:gd name="T19" fmla="*/ 47 h 52"/>
                  <a:gd name="T20" fmla="*/ 40 w 80"/>
                  <a:gd name="T21" fmla="*/ 45 h 52"/>
                  <a:gd name="T22" fmla="*/ 43 w 80"/>
                  <a:gd name="T23" fmla="*/ 49 h 52"/>
                  <a:gd name="T24" fmla="*/ 47 w 80"/>
                  <a:gd name="T25" fmla="*/ 52 h 52"/>
                  <a:gd name="T26" fmla="*/ 52 w 80"/>
                  <a:gd name="T27" fmla="*/ 52 h 52"/>
                  <a:gd name="T28" fmla="*/ 52 w 80"/>
                  <a:gd name="T29" fmla="*/ 49 h 52"/>
                  <a:gd name="T30" fmla="*/ 54 w 80"/>
                  <a:gd name="T31" fmla="*/ 52 h 52"/>
                  <a:gd name="T32" fmla="*/ 57 w 80"/>
                  <a:gd name="T33" fmla="*/ 52 h 52"/>
                  <a:gd name="T34" fmla="*/ 57 w 80"/>
                  <a:gd name="T35" fmla="*/ 49 h 52"/>
                  <a:gd name="T36" fmla="*/ 59 w 80"/>
                  <a:gd name="T37" fmla="*/ 52 h 52"/>
                  <a:gd name="T38" fmla="*/ 64 w 80"/>
                  <a:gd name="T39" fmla="*/ 52 h 52"/>
                  <a:gd name="T40" fmla="*/ 73 w 80"/>
                  <a:gd name="T41" fmla="*/ 45 h 52"/>
                  <a:gd name="T42" fmla="*/ 78 w 80"/>
                  <a:gd name="T43" fmla="*/ 40 h 52"/>
                  <a:gd name="T44" fmla="*/ 78 w 80"/>
                  <a:gd name="T45" fmla="*/ 31 h 52"/>
                  <a:gd name="T46" fmla="*/ 80 w 80"/>
                  <a:gd name="T47" fmla="*/ 28 h 52"/>
                  <a:gd name="T48" fmla="*/ 69 w 80"/>
                  <a:gd name="T49" fmla="*/ 26 h 52"/>
                  <a:gd name="T50" fmla="*/ 66 w 80"/>
                  <a:gd name="T51" fmla="*/ 23 h 52"/>
                  <a:gd name="T52" fmla="*/ 61 w 80"/>
                  <a:gd name="T53" fmla="*/ 21 h 52"/>
                  <a:gd name="T54" fmla="*/ 57 w 80"/>
                  <a:gd name="T55" fmla="*/ 23 h 52"/>
                  <a:gd name="T56" fmla="*/ 54 w 80"/>
                  <a:gd name="T57" fmla="*/ 19 h 52"/>
                  <a:gd name="T58" fmla="*/ 52 w 80"/>
                  <a:gd name="T59" fmla="*/ 16 h 52"/>
                  <a:gd name="T60" fmla="*/ 50 w 80"/>
                  <a:gd name="T61" fmla="*/ 16 h 52"/>
                  <a:gd name="T62" fmla="*/ 47 w 80"/>
                  <a:gd name="T63" fmla="*/ 19 h 52"/>
                  <a:gd name="T64" fmla="*/ 40 w 80"/>
                  <a:gd name="T65" fmla="*/ 19 h 52"/>
                  <a:gd name="T66" fmla="*/ 33 w 80"/>
                  <a:gd name="T67" fmla="*/ 19 h 52"/>
                  <a:gd name="T68" fmla="*/ 35 w 80"/>
                  <a:gd name="T69" fmla="*/ 16 h 52"/>
                  <a:gd name="T70" fmla="*/ 35 w 80"/>
                  <a:gd name="T71" fmla="*/ 14 h 52"/>
                  <a:gd name="T72" fmla="*/ 38 w 80"/>
                  <a:gd name="T73" fmla="*/ 14 h 52"/>
                  <a:gd name="T74" fmla="*/ 38 w 80"/>
                  <a:gd name="T75" fmla="*/ 12 h 52"/>
                  <a:gd name="T76" fmla="*/ 21 w 80"/>
                  <a:gd name="T77" fmla="*/ 9 h 52"/>
                  <a:gd name="T78" fmla="*/ 19 w 80"/>
                  <a:gd name="T79" fmla="*/ 9 h 52"/>
                  <a:gd name="T80" fmla="*/ 14 w 80"/>
                  <a:gd name="T81" fmla="*/ 9 h 52"/>
                  <a:gd name="T82" fmla="*/ 7 w 80"/>
                  <a:gd name="T83" fmla="*/ 7 h 52"/>
                  <a:gd name="T84" fmla="*/ 7 w 80"/>
                  <a:gd name="T85" fmla="*/ 2 h 52"/>
                  <a:gd name="T86" fmla="*/ 5 w 80"/>
                  <a:gd name="T87" fmla="*/ 2 h 52"/>
                  <a:gd name="T88" fmla="*/ 2 w 80"/>
                  <a:gd name="T89" fmla="*/ 0 h 52"/>
                  <a:gd name="T90" fmla="*/ 0 w 80"/>
                  <a:gd name="T91" fmla="*/ 0 h 52"/>
                  <a:gd name="T92" fmla="*/ 0 w 80"/>
                  <a:gd name="T93" fmla="*/ 0 h 52"/>
                  <a:gd name="T94" fmla="*/ 2 w 80"/>
                  <a:gd name="T95" fmla="*/ 5 h 52"/>
                  <a:gd name="T96" fmla="*/ 7 w 80"/>
                  <a:gd name="T97" fmla="*/ 1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0" h="52">
                    <a:moveTo>
                      <a:pt x="7" y="14"/>
                    </a:moveTo>
                    <a:lnTo>
                      <a:pt x="9" y="19"/>
                    </a:lnTo>
                    <a:lnTo>
                      <a:pt x="14" y="23"/>
                    </a:lnTo>
                    <a:lnTo>
                      <a:pt x="14" y="33"/>
                    </a:lnTo>
                    <a:lnTo>
                      <a:pt x="17" y="35"/>
                    </a:lnTo>
                    <a:lnTo>
                      <a:pt x="24" y="35"/>
                    </a:lnTo>
                    <a:lnTo>
                      <a:pt x="26" y="40"/>
                    </a:lnTo>
                    <a:lnTo>
                      <a:pt x="28" y="40"/>
                    </a:lnTo>
                    <a:lnTo>
                      <a:pt x="31" y="45"/>
                    </a:lnTo>
                    <a:lnTo>
                      <a:pt x="35" y="47"/>
                    </a:lnTo>
                    <a:lnTo>
                      <a:pt x="40" y="45"/>
                    </a:lnTo>
                    <a:lnTo>
                      <a:pt x="43" y="49"/>
                    </a:lnTo>
                    <a:lnTo>
                      <a:pt x="47" y="52"/>
                    </a:lnTo>
                    <a:lnTo>
                      <a:pt x="52" y="52"/>
                    </a:lnTo>
                    <a:lnTo>
                      <a:pt x="52" y="49"/>
                    </a:lnTo>
                    <a:lnTo>
                      <a:pt x="54" y="52"/>
                    </a:lnTo>
                    <a:lnTo>
                      <a:pt x="57" y="52"/>
                    </a:lnTo>
                    <a:lnTo>
                      <a:pt x="57" y="49"/>
                    </a:lnTo>
                    <a:lnTo>
                      <a:pt x="59" y="52"/>
                    </a:lnTo>
                    <a:lnTo>
                      <a:pt x="64" y="52"/>
                    </a:lnTo>
                    <a:lnTo>
                      <a:pt x="73" y="45"/>
                    </a:lnTo>
                    <a:lnTo>
                      <a:pt x="78" y="40"/>
                    </a:lnTo>
                    <a:lnTo>
                      <a:pt x="78" y="31"/>
                    </a:lnTo>
                    <a:lnTo>
                      <a:pt x="80" y="28"/>
                    </a:lnTo>
                    <a:lnTo>
                      <a:pt x="69" y="26"/>
                    </a:lnTo>
                    <a:lnTo>
                      <a:pt x="66" y="23"/>
                    </a:lnTo>
                    <a:lnTo>
                      <a:pt x="61" y="21"/>
                    </a:lnTo>
                    <a:lnTo>
                      <a:pt x="57" y="23"/>
                    </a:lnTo>
                    <a:lnTo>
                      <a:pt x="54" y="19"/>
                    </a:lnTo>
                    <a:lnTo>
                      <a:pt x="52" y="16"/>
                    </a:lnTo>
                    <a:lnTo>
                      <a:pt x="50" y="16"/>
                    </a:lnTo>
                    <a:lnTo>
                      <a:pt x="47" y="19"/>
                    </a:lnTo>
                    <a:lnTo>
                      <a:pt x="40" y="19"/>
                    </a:lnTo>
                    <a:lnTo>
                      <a:pt x="33" y="19"/>
                    </a:lnTo>
                    <a:lnTo>
                      <a:pt x="35" y="16"/>
                    </a:lnTo>
                    <a:lnTo>
                      <a:pt x="35" y="14"/>
                    </a:lnTo>
                    <a:lnTo>
                      <a:pt x="38" y="14"/>
                    </a:lnTo>
                    <a:lnTo>
                      <a:pt x="38" y="12"/>
                    </a:lnTo>
                    <a:lnTo>
                      <a:pt x="21" y="9"/>
                    </a:lnTo>
                    <a:lnTo>
                      <a:pt x="19" y="9"/>
                    </a:lnTo>
                    <a:lnTo>
                      <a:pt x="14" y="9"/>
                    </a:lnTo>
                    <a:lnTo>
                      <a:pt x="7" y="7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7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8" name="Freeform 73"/>
              <p:cNvSpPr>
                <a:spLocks/>
              </p:cNvSpPr>
              <p:nvPr/>
            </p:nvSpPr>
            <p:spPr bwMode="auto">
              <a:xfrm>
                <a:off x="1591" y="851"/>
                <a:ext cx="21" cy="19"/>
              </a:xfrm>
              <a:custGeom>
                <a:avLst/>
                <a:gdLst>
                  <a:gd name="T0" fmla="*/ 12 w 21"/>
                  <a:gd name="T1" fmla="*/ 17 h 19"/>
                  <a:gd name="T2" fmla="*/ 16 w 21"/>
                  <a:gd name="T3" fmla="*/ 19 h 19"/>
                  <a:gd name="T4" fmla="*/ 21 w 21"/>
                  <a:gd name="T5" fmla="*/ 17 h 19"/>
                  <a:gd name="T6" fmla="*/ 19 w 21"/>
                  <a:gd name="T7" fmla="*/ 7 h 19"/>
                  <a:gd name="T8" fmla="*/ 7 w 21"/>
                  <a:gd name="T9" fmla="*/ 5 h 19"/>
                  <a:gd name="T10" fmla="*/ 7 w 21"/>
                  <a:gd name="T11" fmla="*/ 0 h 19"/>
                  <a:gd name="T12" fmla="*/ 5 w 21"/>
                  <a:gd name="T13" fmla="*/ 2 h 19"/>
                  <a:gd name="T14" fmla="*/ 2 w 21"/>
                  <a:gd name="T15" fmla="*/ 5 h 19"/>
                  <a:gd name="T16" fmla="*/ 0 w 21"/>
                  <a:gd name="T17" fmla="*/ 7 h 19"/>
                  <a:gd name="T18" fmla="*/ 0 w 21"/>
                  <a:gd name="T19" fmla="*/ 12 h 19"/>
                  <a:gd name="T20" fmla="*/ 5 w 21"/>
                  <a:gd name="T21" fmla="*/ 17 h 19"/>
                  <a:gd name="T22" fmla="*/ 12 w 21"/>
                  <a:gd name="T2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9">
                    <a:moveTo>
                      <a:pt x="12" y="17"/>
                    </a:moveTo>
                    <a:lnTo>
                      <a:pt x="16" y="19"/>
                    </a:lnTo>
                    <a:lnTo>
                      <a:pt x="21" y="17"/>
                    </a:lnTo>
                    <a:lnTo>
                      <a:pt x="19" y="7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5" y="17"/>
                    </a:lnTo>
                    <a:lnTo>
                      <a:pt x="12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9" name="Freeform 74"/>
              <p:cNvSpPr>
                <a:spLocks/>
              </p:cNvSpPr>
              <p:nvPr/>
            </p:nvSpPr>
            <p:spPr bwMode="auto">
              <a:xfrm>
                <a:off x="1388" y="844"/>
                <a:ext cx="9" cy="24"/>
              </a:xfrm>
              <a:custGeom>
                <a:avLst/>
                <a:gdLst>
                  <a:gd name="T0" fmla="*/ 7 w 9"/>
                  <a:gd name="T1" fmla="*/ 2 h 24"/>
                  <a:gd name="T2" fmla="*/ 4 w 9"/>
                  <a:gd name="T3" fmla="*/ 0 h 24"/>
                  <a:gd name="T4" fmla="*/ 2 w 9"/>
                  <a:gd name="T5" fmla="*/ 2 h 24"/>
                  <a:gd name="T6" fmla="*/ 0 w 9"/>
                  <a:gd name="T7" fmla="*/ 19 h 24"/>
                  <a:gd name="T8" fmla="*/ 4 w 9"/>
                  <a:gd name="T9" fmla="*/ 24 h 24"/>
                  <a:gd name="T10" fmla="*/ 7 w 9"/>
                  <a:gd name="T11" fmla="*/ 24 h 24"/>
                  <a:gd name="T12" fmla="*/ 9 w 9"/>
                  <a:gd name="T13" fmla="*/ 19 h 24"/>
                  <a:gd name="T14" fmla="*/ 7 w 9"/>
                  <a:gd name="T15" fmla="*/ 2 h 24"/>
                  <a:gd name="T16" fmla="*/ 7 w 9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4">
                    <a:moveTo>
                      <a:pt x="7" y="2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7" y="24"/>
                    </a:lnTo>
                    <a:lnTo>
                      <a:pt x="9" y="19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0" name="Freeform 75"/>
              <p:cNvSpPr>
                <a:spLocks/>
              </p:cNvSpPr>
              <p:nvPr/>
            </p:nvSpPr>
            <p:spPr bwMode="auto">
              <a:xfrm>
                <a:off x="5066" y="535"/>
                <a:ext cx="14" cy="21"/>
              </a:xfrm>
              <a:custGeom>
                <a:avLst/>
                <a:gdLst>
                  <a:gd name="T0" fmla="*/ 2 w 14"/>
                  <a:gd name="T1" fmla="*/ 0 h 21"/>
                  <a:gd name="T2" fmla="*/ 0 w 14"/>
                  <a:gd name="T3" fmla="*/ 0 h 21"/>
                  <a:gd name="T4" fmla="*/ 0 w 14"/>
                  <a:gd name="T5" fmla="*/ 4 h 21"/>
                  <a:gd name="T6" fmla="*/ 4 w 14"/>
                  <a:gd name="T7" fmla="*/ 9 h 21"/>
                  <a:gd name="T8" fmla="*/ 4 w 14"/>
                  <a:gd name="T9" fmla="*/ 11 h 21"/>
                  <a:gd name="T10" fmla="*/ 9 w 14"/>
                  <a:gd name="T11" fmla="*/ 16 h 21"/>
                  <a:gd name="T12" fmla="*/ 11 w 14"/>
                  <a:gd name="T13" fmla="*/ 21 h 21"/>
                  <a:gd name="T14" fmla="*/ 14 w 14"/>
                  <a:gd name="T15" fmla="*/ 21 h 21"/>
                  <a:gd name="T16" fmla="*/ 14 w 14"/>
                  <a:gd name="T17" fmla="*/ 16 h 21"/>
                  <a:gd name="T18" fmla="*/ 11 w 14"/>
                  <a:gd name="T19" fmla="*/ 14 h 21"/>
                  <a:gd name="T20" fmla="*/ 9 w 14"/>
                  <a:gd name="T21" fmla="*/ 14 h 21"/>
                  <a:gd name="T22" fmla="*/ 9 w 14"/>
                  <a:gd name="T23" fmla="*/ 11 h 21"/>
                  <a:gd name="T24" fmla="*/ 9 w 14"/>
                  <a:gd name="T25" fmla="*/ 11 h 21"/>
                  <a:gd name="T26" fmla="*/ 2 w 14"/>
                  <a:gd name="T2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21">
                    <a:moveTo>
                      <a:pt x="2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4" y="9"/>
                    </a:lnTo>
                    <a:lnTo>
                      <a:pt x="4" y="11"/>
                    </a:lnTo>
                    <a:lnTo>
                      <a:pt x="9" y="16"/>
                    </a:lnTo>
                    <a:lnTo>
                      <a:pt x="11" y="21"/>
                    </a:lnTo>
                    <a:lnTo>
                      <a:pt x="14" y="21"/>
                    </a:lnTo>
                    <a:lnTo>
                      <a:pt x="14" y="16"/>
                    </a:lnTo>
                    <a:lnTo>
                      <a:pt x="11" y="14"/>
                    </a:lnTo>
                    <a:lnTo>
                      <a:pt x="9" y="14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1" name="Freeform 76"/>
              <p:cNvSpPr>
                <a:spLocks/>
              </p:cNvSpPr>
              <p:nvPr/>
            </p:nvSpPr>
            <p:spPr bwMode="auto">
              <a:xfrm>
                <a:off x="1182" y="544"/>
                <a:ext cx="26" cy="19"/>
              </a:xfrm>
              <a:custGeom>
                <a:avLst/>
                <a:gdLst>
                  <a:gd name="T0" fmla="*/ 14 w 26"/>
                  <a:gd name="T1" fmla="*/ 5 h 19"/>
                  <a:gd name="T2" fmla="*/ 10 w 26"/>
                  <a:gd name="T3" fmla="*/ 5 h 19"/>
                  <a:gd name="T4" fmla="*/ 7 w 26"/>
                  <a:gd name="T5" fmla="*/ 9 h 19"/>
                  <a:gd name="T6" fmla="*/ 7 w 26"/>
                  <a:gd name="T7" fmla="*/ 12 h 19"/>
                  <a:gd name="T8" fmla="*/ 0 w 26"/>
                  <a:gd name="T9" fmla="*/ 14 h 19"/>
                  <a:gd name="T10" fmla="*/ 0 w 26"/>
                  <a:gd name="T11" fmla="*/ 17 h 19"/>
                  <a:gd name="T12" fmla="*/ 5 w 26"/>
                  <a:gd name="T13" fmla="*/ 17 h 19"/>
                  <a:gd name="T14" fmla="*/ 7 w 26"/>
                  <a:gd name="T15" fmla="*/ 14 h 19"/>
                  <a:gd name="T16" fmla="*/ 7 w 26"/>
                  <a:gd name="T17" fmla="*/ 14 h 19"/>
                  <a:gd name="T18" fmla="*/ 10 w 26"/>
                  <a:gd name="T19" fmla="*/ 19 h 19"/>
                  <a:gd name="T20" fmla="*/ 10 w 26"/>
                  <a:gd name="T21" fmla="*/ 17 h 19"/>
                  <a:gd name="T22" fmla="*/ 12 w 26"/>
                  <a:gd name="T23" fmla="*/ 17 h 19"/>
                  <a:gd name="T24" fmla="*/ 12 w 26"/>
                  <a:gd name="T25" fmla="*/ 17 h 19"/>
                  <a:gd name="T26" fmla="*/ 19 w 26"/>
                  <a:gd name="T27" fmla="*/ 14 h 19"/>
                  <a:gd name="T28" fmla="*/ 26 w 26"/>
                  <a:gd name="T29" fmla="*/ 7 h 19"/>
                  <a:gd name="T30" fmla="*/ 26 w 26"/>
                  <a:gd name="T31" fmla="*/ 2 h 19"/>
                  <a:gd name="T32" fmla="*/ 26 w 26"/>
                  <a:gd name="T33" fmla="*/ 0 h 19"/>
                  <a:gd name="T34" fmla="*/ 21 w 26"/>
                  <a:gd name="T35" fmla="*/ 0 h 19"/>
                  <a:gd name="T36" fmla="*/ 14 w 26"/>
                  <a:gd name="T37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19">
                    <a:moveTo>
                      <a:pt x="14" y="5"/>
                    </a:moveTo>
                    <a:lnTo>
                      <a:pt x="10" y="5"/>
                    </a:lnTo>
                    <a:lnTo>
                      <a:pt x="7" y="9"/>
                    </a:lnTo>
                    <a:lnTo>
                      <a:pt x="7" y="12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5" y="17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10" y="19"/>
                    </a:lnTo>
                    <a:lnTo>
                      <a:pt x="10" y="17"/>
                    </a:lnTo>
                    <a:lnTo>
                      <a:pt x="12" y="17"/>
                    </a:lnTo>
                    <a:lnTo>
                      <a:pt x="12" y="17"/>
                    </a:lnTo>
                    <a:lnTo>
                      <a:pt x="19" y="14"/>
                    </a:lnTo>
                    <a:lnTo>
                      <a:pt x="26" y="7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1" y="0"/>
                    </a:lnTo>
                    <a:lnTo>
                      <a:pt x="1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2" name="Freeform 77"/>
              <p:cNvSpPr>
                <a:spLocks/>
              </p:cNvSpPr>
              <p:nvPr/>
            </p:nvSpPr>
            <p:spPr bwMode="auto">
              <a:xfrm>
                <a:off x="1057" y="563"/>
                <a:ext cx="40" cy="52"/>
              </a:xfrm>
              <a:custGeom>
                <a:avLst/>
                <a:gdLst>
                  <a:gd name="T0" fmla="*/ 26 w 40"/>
                  <a:gd name="T1" fmla="*/ 0 h 52"/>
                  <a:gd name="T2" fmla="*/ 19 w 40"/>
                  <a:gd name="T3" fmla="*/ 2 h 52"/>
                  <a:gd name="T4" fmla="*/ 9 w 40"/>
                  <a:gd name="T5" fmla="*/ 2 h 52"/>
                  <a:gd name="T6" fmla="*/ 7 w 40"/>
                  <a:gd name="T7" fmla="*/ 5 h 52"/>
                  <a:gd name="T8" fmla="*/ 0 w 40"/>
                  <a:gd name="T9" fmla="*/ 16 h 52"/>
                  <a:gd name="T10" fmla="*/ 0 w 40"/>
                  <a:gd name="T11" fmla="*/ 19 h 52"/>
                  <a:gd name="T12" fmla="*/ 7 w 40"/>
                  <a:gd name="T13" fmla="*/ 21 h 52"/>
                  <a:gd name="T14" fmla="*/ 21 w 40"/>
                  <a:gd name="T15" fmla="*/ 40 h 52"/>
                  <a:gd name="T16" fmla="*/ 21 w 40"/>
                  <a:gd name="T17" fmla="*/ 45 h 52"/>
                  <a:gd name="T18" fmla="*/ 26 w 40"/>
                  <a:gd name="T19" fmla="*/ 52 h 52"/>
                  <a:gd name="T20" fmla="*/ 28 w 40"/>
                  <a:gd name="T21" fmla="*/ 49 h 52"/>
                  <a:gd name="T22" fmla="*/ 28 w 40"/>
                  <a:gd name="T23" fmla="*/ 49 h 52"/>
                  <a:gd name="T24" fmla="*/ 28 w 40"/>
                  <a:gd name="T25" fmla="*/ 49 h 52"/>
                  <a:gd name="T26" fmla="*/ 33 w 40"/>
                  <a:gd name="T27" fmla="*/ 42 h 52"/>
                  <a:gd name="T28" fmla="*/ 33 w 40"/>
                  <a:gd name="T29" fmla="*/ 40 h 52"/>
                  <a:gd name="T30" fmla="*/ 33 w 40"/>
                  <a:gd name="T31" fmla="*/ 38 h 52"/>
                  <a:gd name="T32" fmla="*/ 38 w 40"/>
                  <a:gd name="T33" fmla="*/ 31 h 52"/>
                  <a:gd name="T34" fmla="*/ 40 w 40"/>
                  <a:gd name="T35" fmla="*/ 12 h 52"/>
                  <a:gd name="T36" fmla="*/ 40 w 40"/>
                  <a:gd name="T37" fmla="*/ 9 h 52"/>
                  <a:gd name="T38" fmla="*/ 38 w 40"/>
                  <a:gd name="T39" fmla="*/ 9 h 52"/>
                  <a:gd name="T40" fmla="*/ 35 w 40"/>
                  <a:gd name="T41" fmla="*/ 5 h 52"/>
                  <a:gd name="T42" fmla="*/ 28 w 40"/>
                  <a:gd name="T43" fmla="*/ 2 h 52"/>
                  <a:gd name="T44" fmla="*/ 26 w 40"/>
                  <a:gd name="T45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0" h="52">
                    <a:moveTo>
                      <a:pt x="26" y="0"/>
                    </a:moveTo>
                    <a:lnTo>
                      <a:pt x="19" y="2"/>
                    </a:lnTo>
                    <a:lnTo>
                      <a:pt x="9" y="2"/>
                    </a:lnTo>
                    <a:lnTo>
                      <a:pt x="7" y="5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7" y="21"/>
                    </a:lnTo>
                    <a:lnTo>
                      <a:pt x="21" y="40"/>
                    </a:lnTo>
                    <a:lnTo>
                      <a:pt x="21" y="45"/>
                    </a:lnTo>
                    <a:lnTo>
                      <a:pt x="26" y="52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28" y="49"/>
                    </a:lnTo>
                    <a:lnTo>
                      <a:pt x="33" y="42"/>
                    </a:lnTo>
                    <a:lnTo>
                      <a:pt x="33" y="40"/>
                    </a:lnTo>
                    <a:lnTo>
                      <a:pt x="33" y="38"/>
                    </a:lnTo>
                    <a:lnTo>
                      <a:pt x="38" y="31"/>
                    </a:lnTo>
                    <a:lnTo>
                      <a:pt x="40" y="12"/>
                    </a:lnTo>
                    <a:lnTo>
                      <a:pt x="40" y="9"/>
                    </a:lnTo>
                    <a:lnTo>
                      <a:pt x="38" y="9"/>
                    </a:lnTo>
                    <a:lnTo>
                      <a:pt x="35" y="5"/>
                    </a:lnTo>
                    <a:lnTo>
                      <a:pt x="28" y="2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3" name="Freeform 78"/>
              <p:cNvSpPr>
                <a:spLocks/>
              </p:cNvSpPr>
              <p:nvPr/>
            </p:nvSpPr>
            <p:spPr bwMode="auto">
              <a:xfrm>
                <a:off x="136" y="903"/>
                <a:ext cx="9" cy="10"/>
              </a:xfrm>
              <a:custGeom>
                <a:avLst/>
                <a:gdLst>
                  <a:gd name="T0" fmla="*/ 2 w 9"/>
                  <a:gd name="T1" fmla="*/ 10 h 10"/>
                  <a:gd name="T2" fmla="*/ 7 w 9"/>
                  <a:gd name="T3" fmla="*/ 10 h 10"/>
                  <a:gd name="T4" fmla="*/ 9 w 9"/>
                  <a:gd name="T5" fmla="*/ 7 h 10"/>
                  <a:gd name="T6" fmla="*/ 5 w 9"/>
                  <a:gd name="T7" fmla="*/ 0 h 10"/>
                  <a:gd name="T8" fmla="*/ 5 w 9"/>
                  <a:gd name="T9" fmla="*/ 0 h 10"/>
                  <a:gd name="T10" fmla="*/ 2 w 9"/>
                  <a:gd name="T11" fmla="*/ 2 h 10"/>
                  <a:gd name="T12" fmla="*/ 0 w 9"/>
                  <a:gd name="T13" fmla="*/ 0 h 10"/>
                  <a:gd name="T14" fmla="*/ 0 w 9"/>
                  <a:gd name="T15" fmla="*/ 0 h 10"/>
                  <a:gd name="T16" fmla="*/ 0 w 9"/>
                  <a:gd name="T17" fmla="*/ 2 h 10"/>
                  <a:gd name="T18" fmla="*/ 0 w 9"/>
                  <a:gd name="T19" fmla="*/ 5 h 10"/>
                  <a:gd name="T20" fmla="*/ 2 w 9"/>
                  <a:gd name="T21" fmla="*/ 7 h 10"/>
                  <a:gd name="T22" fmla="*/ 2 w 9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0">
                    <a:moveTo>
                      <a:pt x="2" y="10"/>
                    </a:moveTo>
                    <a:lnTo>
                      <a:pt x="7" y="10"/>
                    </a:lnTo>
                    <a:lnTo>
                      <a:pt x="9" y="7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4" name="Freeform 79"/>
              <p:cNvSpPr>
                <a:spLocks/>
              </p:cNvSpPr>
              <p:nvPr/>
            </p:nvSpPr>
            <p:spPr bwMode="auto">
              <a:xfrm>
                <a:off x="5087" y="683"/>
                <a:ext cx="21" cy="10"/>
              </a:xfrm>
              <a:custGeom>
                <a:avLst/>
                <a:gdLst>
                  <a:gd name="T0" fmla="*/ 12 w 21"/>
                  <a:gd name="T1" fmla="*/ 3 h 10"/>
                  <a:gd name="T2" fmla="*/ 9 w 21"/>
                  <a:gd name="T3" fmla="*/ 3 h 10"/>
                  <a:gd name="T4" fmla="*/ 7 w 21"/>
                  <a:gd name="T5" fmla="*/ 3 h 10"/>
                  <a:gd name="T6" fmla="*/ 5 w 21"/>
                  <a:gd name="T7" fmla="*/ 0 h 10"/>
                  <a:gd name="T8" fmla="*/ 2 w 21"/>
                  <a:gd name="T9" fmla="*/ 3 h 10"/>
                  <a:gd name="T10" fmla="*/ 0 w 21"/>
                  <a:gd name="T11" fmla="*/ 3 h 10"/>
                  <a:gd name="T12" fmla="*/ 0 w 21"/>
                  <a:gd name="T13" fmla="*/ 5 h 10"/>
                  <a:gd name="T14" fmla="*/ 12 w 21"/>
                  <a:gd name="T15" fmla="*/ 10 h 10"/>
                  <a:gd name="T16" fmla="*/ 14 w 21"/>
                  <a:gd name="T17" fmla="*/ 7 h 10"/>
                  <a:gd name="T18" fmla="*/ 16 w 21"/>
                  <a:gd name="T19" fmla="*/ 10 h 10"/>
                  <a:gd name="T20" fmla="*/ 21 w 21"/>
                  <a:gd name="T21" fmla="*/ 5 h 10"/>
                  <a:gd name="T22" fmla="*/ 19 w 21"/>
                  <a:gd name="T23" fmla="*/ 3 h 10"/>
                  <a:gd name="T24" fmla="*/ 12 w 21"/>
                  <a:gd name="T2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10">
                    <a:moveTo>
                      <a:pt x="12" y="3"/>
                    </a:moveTo>
                    <a:lnTo>
                      <a:pt x="9" y="3"/>
                    </a:lnTo>
                    <a:lnTo>
                      <a:pt x="7" y="3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2" y="10"/>
                    </a:lnTo>
                    <a:lnTo>
                      <a:pt x="14" y="7"/>
                    </a:lnTo>
                    <a:lnTo>
                      <a:pt x="16" y="10"/>
                    </a:lnTo>
                    <a:lnTo>
                      <a:pt x="21" y="5"/>
                    </a:lnTo>
                    <a:lnTo>
                      <a:pt x="19" y="3"/>
                    </a:lnTo>
                    <a:lnTo>
                      <a:pt x="1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5" name="Freeform 80"/>
              <p:cNvSpPr>
                <a:spLocks/>
              </p:cNvSpPr>
              <p:nvPr/>
            </p:nvSpPr>
            <p:spPr bwMode="auto">
              <a:xfrm>
                <a:off x="5106" y="681"/>
                <a:ext cx="19" cy="17"/>
              </a:xfrm>
              <a:custGeom>
                <a:avLst/>
                <a:gdLst>
                  <a:gd name="T0" fmla="*/ 2 w 19"/>
                  <a:gd name="T1" fmla="*/ 17 h 17"/>
                  <a:gd name="T2" fmla="*/ 4 w 19"/>
                  <a:gd name="T3" fmla="*/ 17 h 17"/>
                  <a:gd name="T4" fmla="*/ 7 w 19"/>
                  <a:gd name="T5" fmla="*/ 17 h 17"/>
                  <a:gd name="T6" fmla="*/ 11 w 19"/>
                  <a:gd name="T7" fmla="*/ 17 h 17"/>
                  <a:gd name="T8" fmla="*/ 19 w 19"/>
                  <a:gd name="T9" fmla="*/ 9 h 17"/>
                  <a:gd name="T10" fmla="*/ 19 w 19"/>
                  <a:gd name="T11" fmla="*/ 5 h 17"/>
                  <a:gd name="T12" fmla="*/ 16 w 19"/>
                  <a:gd name="T13" fmla="*/ 2 h 17"/>
                  <a:gd name="T14" fmla="*/ 14 w 19"/>
                  <a:gd name="T15" fmla="*/ 0 h 17"/>
                  <a:gd name="T16" fmla="*/ 11 w 19"/>
                  <a:gd name="T17" fmla="*/ 0 h 17"/>
                  <a:gd name="T18" fmla="*/ 11 w 19"/>
                  <a:gd name="T19" fmla="*/ 5 h 17"/>
                  <a:gd name="T20" fmla="*/ 9 w 19"/>
                  <a:gd name="T21" fmla="*/ 5 h 17"/>
                  <a:gd name="T22" fmla="*/ 9 w 19"/>
                  <a:gd name="T23" fmla="*/ 5 h 17"/>
                  <a:gd name="T24" fmla="*/ 7 w 19"/>
                  <a:gd name="T25" fmla="*/ 5 h 17"/>
                  <a:gd name="T26" fmla="*/ 2 w 19"/>
                  <a:gd name="T27" fmla="*/ 7 h 17"/>
                  <a:gd name="T28" fmla="*/ 2 w 19"/>
                  <a:gd name="T29" fmla="*/ 7 h 17"/>
                  <a:gd name="T30" fmla="*/ 2 w 19"/>
                  <a:gd name="T31" fmla="*/ 9 h 17"/>
                  <a:gd name="T32" fmla="*/ 0 w 19"/>
                  <a:gd name="T33" fmla="*/ 14 h 17"/>
                  <a:gd name="T34" fmla="*/ 0 w 19"/>
                  <a:gd name="T35" fmla="*/ 17 h 17"/>
                  <a:gd name="T36" fmla="*/ 2 w 19"/>
                  <a:gd name="T3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17">
                    <a:moveTo>
                      <a:pt x="2" y="17"/>
                    </a:moveTo>
                    <a:lnTo>
                      <a:pt x="4" y="17"/>
                    </a:lnTo>
                    <a:lnTo>
                      <a:pt x="7" y="17"/>
                    </a:lnTo>
                    <a:lnTo>
                      <a:pt x="11" y="17"/>
                    </a:lnTo>
                    <a:lnTo>
                      <a:pt x="19" y="9"/>
                    </a:lnTo>
                    <a:lnTo>
                      <a:pt x="19" y="5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6" name="Freeform 81"/>
              <p:cNvSpPr>
                <a:spLocks/>
              </p:cNvSpPr>
              <p:nvPr/>
            </p:nvSpPr>
            <p:spPr bwMode="auto">
              <a:xfrm>
                <a:off x="1092" y="459"/>
                <a:ext cx="22" cy="26"/>
              </a:xfrm>
              <a:custGeom>
                <a:avLst/>
                <a:gdLst>
                  <a:gd name="T0" fmla="*/ 0 w 22"/>
                  <a:gd name="T1" fmla="*/ 19 h 26"/>
                  <a:gd name="T2" fmla="*/ 3 w 22"/>
                  <a:gd name="T3" fmla="*/ 24 h 26"/>
                  <a:gd name="T4" fmla="*/ 12 w 22"/>
                  <a:gd name="T5" fmla="*/ 26 h 26"/>
                  <a:gd name="T6" fmla="*/ 17 w 22"/>
                  <a:gd name="T7" fmla="*/ 21 h 26"/>
                  <a:gd name="T8" fmla="*/ 22 w 22"/>
                  <a:gd name="T9" fmla="*/ 16 h 26"/>
                  <a:gd name="T10" fmla="*/ 17 w 22"/>
                  <a:gd name="T11" fmla="*/ 5 h 26"/>
                  <a:gd name="T12" fmla="*/ 15 w 22"/>
                  <a:gd name="T13" fmla="*/ 2 h 26"/>
                  <a:gd name="T14" fmla="*/ 15 w 22"/>
                  <a:gd name="T15" fmla="*/ 0 h 26"/>
                  <a:gd name="T16" fmla="*/ 12 w 22"/>
                  <a:gd name="T17" fmla="*/ 0 h 26"/>
                  <a:gd name="T18" fmla="*/ 5 w 22"/>
                  <a:gd name="T19" fmla="*/ 0 h 26"/>
                  <a:gd name="T20" fmla="*/ 0 w 22"/>
                  <a:gd name="T21" fmla="*/ 16 h 26"/>
                  <a:gd name="T22" fmla="*/ 0 w 22"/>
                  <a:gd name="T23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26">
                    <a:moveTo>
                      <a:pt x="0" y="19"/>
                    </a:moveTo>
                    <a:lnTo>
                      <a:pt x="3" y="24"/>
                    </a:lnTo>
                    <a:lnTo>
                      <a:pt x="12" y="26"/>
                    </a:lnTo>
                    <a:lnTo>
                      <a:pt x="17" y="21"/>
                    </a:lnTo>
                    <a:lnTo>
                      <a:pt x="22" y="16"/>
                    </a:lnTo>
                    <a:lnTo>
                      <a:pt x="17" y="5"/>
                    </a:lnTo>
                    <a:lnTo>
                      <a:pt x="15" y="2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16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7" name="Freeform 82"/>
              <p:cNvSpPr>
                <a:spLocks/>
              </p:cNvSpPr>
              <p:nvPr/>
            </p:nvSpPr>
            <p:spPr bwMode="auto">
              <a:xfrm>
                <a:off x="743" y="513"/>
                <a:ext cx="175" cy="196"/>
              </a:xfrm>
              <a:custGeom>
                <a:avLst/>
                <a:gdLst>
                  <a:gd name="T0" fmla="*/ 14 w 175"/>
                  <a:gd name="T1" fmla="*/ 154 h 196"/>
                  <a:gd name="T2" fmla="*/ 16 w 175"/>
                  <a:gd name="T3" fmla="*/ 159 h 196"/>
                  <a:gd name="T4" fmla="*/ 21 w 175"/>
                  <a:gd name="T5" fmla="*/ 156 h 196"/>
                  <a:gd name="T6" fmla="*/ 45 w 175"/>
                  <a:gd name="T7" fmla="*/ 196 h 196"/>
                  <a:gd name="T8" fmla="*/ 57 w 175"/>
                  <a:gd name="T9" fmla="*/ 189 h 196"/>
                  <a:gd name="T10" fmla="*/ 71 w 175"/>
                  <a:gd name="T11" fmla="*/ 177 h 196"/>
                  <a:gd name="T12" fmla="*/ 75 w 175"/>
                  <a:gd name="T13" fmla="*/ 182 h 196"/>
                  <a:gd name="T14" fmla="*/ 78 w 175"/>
                  <a:gd name="T15" fmla="*/ 175 h 196"/>
                  <a:gd name="T16" fmla="*/ 83 w 175"/>
                  <a:gd name="T17" fmla="*/ 177 h 196"/>
                  <a:gd name="T18" fmla="*/ 90 w 175"/>
                  <a:gd name="T19" fmla="*/ 166 h 196"/>
                  <a:gd name="T20" fmla="*/ 90 w 175"/>
                  <a:gd name="T21" fmla="*/ 154 h 196"/>
                  <a:gd name="T22" fmla="*/ 94 w 175"/>
                  <a:gd name="T23" fmla="*/ 135 h 196"/>
                  <a:gd name="T24" fmla="*/ 101 w 175"/>
                  <a:gd name="T25" fmla="*/ 135 h 196"/>
                  <a:gd name="T26" fmla="*/ 111 w 175"/>
                  <a:gd name="T27" fmla="*/ 116 h 196"/>
                  <a:gd name="T28" fmla="*/ 172 w 175"/>
                  <a:gd name="T29" fmla="*/ 59 h 196"/>
                  <a:gd name="T30" fmla="*/ 146 w 175"/>
                  <a:gd name="T31" fmla="*/ 29 h 196"/>
                  <a:gd name="T32" fmla="*/ 125 w 175"/>
                  <a:gd name="T33" fmla="*/ 17 h 196"/>
                  <a:gd name="T34" fmla="*/ 116 w 175"/>
                  <a:gd name="T35" fmla="*/ 29 h 196"/>
                  <a:gd name="T36" fmla="*/ 111 w 175"/>
                  <a:gd name="T37" fmla="*/ 36 h 196"/>
                  <a:gd name="T38" fmla="*/ 111 w 175"/>
                  <a:gd name="T39" fmla="*/ 24 h 196"/>
                  <a:gd name="T40" fmla="*/ 106 w 175"/>
                  <a:gd name="T41" fmla="*/ 26 h 196"/>
                  <a:gd name="T42" fmla="*/ 101 w 175"/>
                  <a:gd name="T43" fmla="*/ 26 h 196"/>
                  <a:gd name="T44" fmla="*/ 83 w 175"/>
                  <a:gd name="T45" fmla="*/ 3 h 196"/>
                  <a:gd name="T46" fmla="*/ 66 w 175"/>
                  <a:gd name="T47" fmla="*/ 5 h 196"/>
                  <a:gd name="T48" fmla="*/ 47 w 175"/>
                  <a:gd name="T49" fmla="*/ 5 h 196"/>
                  <a:gd name="T50" fmla="*/ 45 w 175"/>
                  <a:gd name="T51" fmla="*/ 10 h 196"/>
                  <a:gd name="T52" fmla="*/ 42 w 175"/>
                  <a:gd name="T53" fmla="*/ 5 h 196"/>
                  <a:gd name="T54" fmla="*/ 40 w 175"/>
                  <a:gd name="T55" fmla="*/ 5 h 196"/>
                  <a:gd name="T56" fmla="*/ 31 w 175"/>
                  <a:gd name="T57" fmla="*/ 7 h 196"/>
                  <a:gd name="T58" fmla="*/ 23 w 175"/>
                  <a:gd name="T59" fmla="*/ 10 h 196"/>
                  <a:gd name="T60" fmla="*/ 23 w 175"/>
                  <a:gd name="T61" fmla="*/ 19 h 196"/>
                  <a:gd name="T62" fmla="*/ 23 w 175"/>
                  <a:gd name="T63" fmla="*/ 26 h 196"/>
                  <a:gd name="T64" fmla="*/ 33 w 175"/>
                  <a:gd name="T65" fmla="*/ 40 h 196"/>
                  <a:gd name="T66" fmla="*/ 23 w 175"/>
                  <a:gd name="T67" fmla="*/ 62 h 196"/>
                  <a:gd name="T68" fmla="*/ 21 w 175"/>
                  <a:gd name="T69" fmla="*/ 69 h 196"/>
                  <a:gd name="T70" fmla="*/ 19 w 175"/>
                  <a:gd name="T71" fmla="*/ 83 h 196"/>
                  <a:gd name="T72" fmla="*/ 16 w 175"/>
                  <a:gd name="T73" fmla="*/ 88 h 196"/>
                  <a:gd name="T74" fmla="*/ 19 w 175"/>
                  <a:gd name="T75" fmla="*/ 92 h 196"/>
                  <a:gd name="T76" fmla="*/ 21 w 175"/>
                  <a:gd name="T77" fmla="*/ 97 h 196"/>
                  <a:gd name="T78" fmla="*/ 12 w 175"/>
                  <a:gd name="T79" fmla="*/ 99 h 196"/>
                  <a:gd name="T80" fmla="*/ 14 w 175"/>
                  <a:gd name="T81" fmla="*/ 109 h 196"/>
                  <a:gd name="T82" fmla="*/ 14 w 175"/>
                  <a:gd name="T83" fmla="*/ 114 h 196"/>
                  <a:gd name="T84" fmla="*/ 9 w 175"/>
                  <a:gd name="T85" fmla="*/ 121 h 196"/>
                  <a:gd name="T86" fmla="*/ 9 w 175"/>
                  <a:gd name="T87" fmla="*/ 123 h 196"/>
                  <a:gd name="T88" fmla="*/ 5 w 175"/>
                  <a:gd name="T89" fmla="*/ 133 h 196"/>
                  <a:gd name="T90" fmla="*/ 2 w 175"/>
                  <a:gd name="T91" fmla="*/ 137 h 196"/>
                  <a:gd name="T92" fmla="*/ 2 w 175"/>
                  <a:gd name="T93" fmla="*/ 140 h 196"/>
                  <a:gd name="T94" fmla="*/ 5 w 175"/>
                  <a:gd name="T95" fmla="*/ 144 h 196"/>
                  <a:gd name="T96" fmla="*/ 0 w 175"/>
                  <a:gd name="T97" fmla="*/ 15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75" h="196">
                    <a:moveTo>
                      <a:pt x="7" y="151"/>
                    </a:moveTo>
                    <a:lnTo>
                      <a:pt x="14" y="151"/>
                    </a:lnTo>
                    <a:lnTo>
                      <a:pt x="14" y="154"/>
                    </a:lnTo>
                    <a:lnTo>
                      <a:pt x="12" y="154"/>
                    </a:lnTo>
                    <a:lnTo>
                      <a:pt x="12" y="154"/>
                    </a:lnTo>
                    <a:lnTo>
                      <a:pt x="16" y="159"/>
                    </a:lnTo>
                    <a:lnTo>
                      <a:pt x="19" y="161"/>
                    </a:lnTo>
                    <a:lnTo>
                      <a:pt x="19" y="156"/>
                    </a:lnTo>
                    <a:lnTo>
                      <a:pt x="21" y="156"/>
                    </a:lnTo>
                    <a:lnTo>
                      <a:pt x="21" y="161"/>
                    </a:lnTo>
                    <a:lnTo>
                      <a:pt x="28" y="163"/>
                    </a:lnTo>
                    <a:lnTo>
                      <a:pt x="45" y="196"/>
                    </a:lnTo>
                    <a:lnTo>
                      <a:pt x="47" y="196"/>
                    </a:lnTo>
                    <a:lnTo>
                      <a:pt x="54" y="189"/>
                    </a:lnTo>
                    <a:lnTo>
                      <a:pt x="57" y="189"/>
                    </a:lnTo>
                    <a:lnTo>
                      <a:pt x="66" y="180"/>
                    </a:lnTo>
                    <a:lnTo>
                      <a:pt x="68" y="175"/>
                    </a:lnTo>
                    <a:lnTo>
                      <a:pt x="71" y="177"/>
                    </a:lnTo>
                    <a:lnTo>
                      <a:pt x="71" y="180"/>
                    </a:lnTo>
                    <a:lnTo>
                      <a:pt x="71" y="182"/>
                    </a:lnTo>
                    <a:lnTo>
                      <a:pt x="75" y="182"/>
                    </a:lnTo>
                    <a:lnTo>
                      <a:pt x="78" y="182"/>
                    </a:lnTo>
                    <a:lnTo>
                      <a:pt x="78" y="177"/>
                    </a:lnTo>
                    <a:lnTo>
                      <a:pt x="78" y="175"/>
                    </a:lnTo>
                    <a:lnTo>
                      <a:pt x="80" y="177"/>
                    </a:lnTo>
                    <a:lnTo>
                      <a:pt x="83" y="177"/>
                    </a:lnTo>
                    <a:lnTo>
                      <a:pt x="83" y="177"/>
                    </a:lnTo>
                    <a:lnTo>
                      <a:pt x="87" y="173"/>
                    </a:lnTo>
                    <a:lnTo>
                      <a:pt x="90" y="170"/>
                    </a:lnTo>
                    <a:lnTo>
                      <a:pt x="90" y="166"/>
                    </a:lnTo>
                    <a:lnTo>
                      <a:pt x="90" y="163"/>
                    </a:lnTo>
                    <a:lnTo>
                      <a:pt x="90" y="163"/>
                    </a:lnTo>
                    <a:lnTo>
                      <a:pt x="90" y="154"/>
                    </a:lnTo>
                    <a:lnTo>
                      <a:pt x="90" y="151"/>
                    </a:lnTo>
                    <a:lnTo>
                      <a:pt x="92" y="142"/>
                    </a:lnTo>
                    <a:lnTo>
                      <a:pt x="94" y="135"/>
                    </a:lnTo>
                    <a:lnTo>
                      <a:pt x="94" y="135"/>
                    </a:lnTo>
                    <a:lnTo>
                      <a:pt x="99" y="137"/>
                    </a:lnTo>
                    <a:lnTo>
                      <a:pt x="101" y="135"/>
                    </a:lnTo>
                    <a:lnTo>
                      <a:pt x="104" y="135"/>
                    </a:lnTo>
                    <a:lnTo>
                      <a:pt x="109" y="130"/>
                    </a:lnTo>
                    <a:lnTo>
                      <a:pt x="111" y="116"/>
                    </a:lnTo>
                    <a:lnTo>
                      <a:pt x="175" y="66"/>
                    </a:lnTo>
                    <a:lnTo>
                      <a:pt x="175" y="62"/>
                    </a:lnTo>
                    <a:lnTo>
                      <a:pt x="172" y="59"/>
                    </a:lnTo>
                    <a:lnTo>
                      <a:pt x="168" y="55"/>
                    </a:lnTo>
                    <a:lnTo>
                      <a:pt x="165" y="52"/>
                    </a:lnTo>
                    <a:lnTo>
                      <a:pt x="146" y="29"/>
                    </a:lnTo>
                    <a:lnTo>
                      <a:pt x="144" y="26"/>
                    </a:lnTo>
                    <a:lnTo>
                      <a:pt x="139" y="22"/>
                    </a:lnTo>
                    <a:lnTo>
                      <a:pt x="125" y="17"/>
                    </a:lnTo>
                    <a:lnTo>
                      <a:pt x="116" y="24"/>
                    </a:lnTo>
                    <a:lnTo>
                      <a:pt x="113" y="26"/>
                    </a:lnTo>
                    <a:lnTo>
                      <a:pt x="116" y="29"/>
                    </a:lnTo>
                    <a:lnTo>
                      <a:pt x="116" y="31"/>
                    </a:lnTo>
                    <a:lnTo>
                      <a:pt x="113" y="33"/>
                    </a:lnTo>
                    <a:lnTo>
                      <a:pt x="111" y="36"/>
                    </a:lnTo>
                    <a:lnTo>
                      <a:pt x="111" y="33"/>
                    </a:lnTo>
                    <a:lnTo>
                      <a:pt x="113" y="31"/>
                    </a:lnTo>
                    <a:lnTo>
                      <a:pt x="111" y="24"/>
                    </a:lnTo>
                    <a:lnTo>
                      <a:pt x="106" y="22"/>
                    </a:lnTo>
                    <a:lnTo>
                      <a:pt x="106" y="24"/>
                    </a:lnTo>
                    <a:lnTo>
                      <a:pt x="106" y="26"/>
                    </a:lnTo>
                    <a:lnTo>
                      <a:pt x="104" y="29"/>
                    </a:lnTo>
                    <a:lnTo>
                      <a:pt x="101" y="33"/>
                    </a:lnTo>
                    <a:lnTo>
                      <a:pt x="101" y="26"/>
                    </a:lnTo>
                    <a:lnTo>
                      <a:pt x="104" y="24"/>
                    </a:lnTo>
                    <a:lnTo>
                      <a:pt x="83" y="7"/>
                    </a:lnTo>
                    <a:lnTo>
                      <a:pt x="83" y="3"/>
                    </a:lnTo>
                    <a:lnTo>
                      <a:pt x="73" y="0"/>
                    </a:lnTo>
                    <a:lnTo>
                      <a:pt x="68" y="0"/>
                    </a:lnTo>
                    <a:lnTo>
                      <a:pt x="66" y="5"/>
                    </a:lnTo>
                    <a:lnTo>
                      <a:pt x="64" y="3"/>
                    </a:lnTo>
                    <a:lnTo>
                      <a:pt x="59" y="5"/>
                    </a:lnTo>
                    <a:lnTo>
                      <a:pt x="47" y="5"/>
                    </a:lnTo>
                    <a:lnTo>
                      <a:pt x="47" y="7"/>
                    </a:lnTo>
                    <a:lnTo>
                      <a:pt x="47" y="14"/>
                    </a:lnTo>
                    <a:lnTo>
                      <a:pt x="45" y="10"/>
                    </a:lnTo>
                    <a:lnTo>
                      <a:pt x="45" y="10"/>
                    </a:lnTo>
                    <a:lnTo>
                      <a:pt x="45" y="5"/>
                    </a:lnTo>
                    <a:lnTo>
                      <a:pt x="42" y="5"/>
                    </a:lnTo>
                    <a:lnTo>
                      <a:pt x="42" y="7"/>
                    </a:lnTo>
                    <a:lnTo>
                      <a:pt x="40" y="7"/>
                    </a:lnTo>
                    <a:lnTo>
                      <a:pt x="40" y="5"/>
                    </a:lnTo>
                    <a:lnTo>
                      <a:pt x="35" y="7"/>
                    </a:lnTo>
                    <a:lnTo>
                      <a:pt x="35" y="7"/>
                    </a:lnTo>
                    <a:lnTo>
                      <a:pt x="31" y="7"/>
                    </a:lnTo>
                    <a:lnTo>
                      <a:pt x="28" y="7"/>
                    </a:lnTo>
                    <a:lnTo>
                      <a:pt x="28" y="10"/>
                    </a:lnTo>
                    <a:lnTo>
                      <a:pt x="23" y="10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23" y="19"/>
                    </a:lnTo>
                    <a:lnTo>
                      <a:pt x="28" y="22"/>
                    </a:lnTo>
                    <a:lnTo>
                      <a:pt x="23" y="24"/>
                    </a:lnTo>
                    <a:lnTo>
                      <a:pt x="23" y="26"/>
                    </a:lnTo>
                    <a:lnTo>
                      <a:pt x="28" y="36"/>
                    </a:lnTo>
                    <a:lnTo>
                      <a:pt x="28" y="38"/>
                    </a:lnTo>
                    <a:lnTo>
                      <a:pt x="33" y="40"/>
                    </a:lnTo>
                    <a:lnTo>
                      <a:pt x="33" y="45"/>
                    </a:lnTo>
                    <a:lnTo>
                      <a:pt x="28" y="59"/>
                    </a:lnTo>
                    <a:lnTo>
                      <a:pt x="23" y="62"/>
                    </a:lnTo>
                    <a:lnTo>
                      <a:pt x="23" y="64"/>
                    </a:lnTo>
                    <a:lnTo>
                      <a:pt x="23" y="69"/>
                    </a:lnTo>
                    <a:lnTo>
                      <a:pt x="21" y="69"/>
                    </a:lnTo>
                    <a:lnTo>
                      <a:pt x="21" y="76"/>
                    </a:lnTo>
                    <a:lnTo>
                      <a:pt x="19" y="81"/>
                    </a:lnTo>
                    <a:lnTo>
                      <a:pt x="19" y="83"/>
                    </a:lnTo>
                    <a:lnTo>
                      <a:pt x="19" y="83"/>
                    </a:lnTo>
                    <a:lnTo>
                      <a:pt x="16" y="85"/>
                    </a:lnTo>
                    <a:lnTo>
                      <a:pt x="16" y="88"/>
                    </a:lnTo>
                    <a:lnTo>
                      <a:pt x="16" y="90"/>
                    </a:lnTo>
                    <a:lnTo>
                      <a:pt x="19" y="90"/>
                    </a:lnTo>
                    <a:lnTo>
                      <a:pt x="19" y="92"/>
                    </a:lnTo>
                    <a:lnTo>
                      <a:pt x="21" y="92"/>
                    </a:lnTo>
                    <a:lnTo>
                      <a:pt x="21" y="95"/>
                    </a:lnTo>
                    <a:lnTo>
                      <a:pt x="21" y="97"/>
                    </a:lnTo>
                    <a:lnTo>
                      <a:pt x="14" y="99"/>
                    </a:lnTo>
                    <a:lnTo>
                      <a:pt x="12" y="99"/>
                    </a:lnTo>
                    <a:lnTo>
                      <a:pt x="12" y="99"/>
                    </a:lnTo>
                    <a:lnTo>
                      <a:pt x="12" y="104"/>
                    </a:lnTo>
                    <a:lnTo>
                      <a:pt x="14" y="104"/>
                    </a:lnTo>
                    <a:lnTo>
                      <a:pt x="14" y="109"/>
                    </a:lnTo>
                    <a:lnTo>
                      <a:pt x="14" y="109"/>
                    </a:lnTo>
                    <a:lnTo>
                      <a:pt x="12" y="114"/>
                    </a:lnTo>
                    <a:lnTo>
                      <a:pt x="14" y="114"/>
                    </a:lnTo>
                    <a:lnTo>
                      <a:pt x="14" y="116"/>
                    </a:lnTo>
                    <a:lnTo>
                      <a:pt x="12" y="118"/>
                    </a:lnTo>
                    <a:lnTo>
                      <a:pt x="9" y="121"/>
                    </a:lnTo>
                    <a:lnTo>
                      <a:pt x="12" y="123"/>
                    </a:lnTo>
                    <a:lnTo>
                      <a:pt x="12" y="123"/>
                    </a:lnTo>
                    <a:lnTo>
                      <a:pt x="9" y="123"/>
                    </a:lnTo>
                    <a:lnTo>
                      <a:pt x="7" y="125"/>
                    </a:lnTo>
                    <a:lnTo>
                      <a:pt x="7" y="130"/>
                    </a:lnTo>
                    <a:lnTo>
                      <a:pt x="5" y="133"/>
                    </a:lnTo>
                    <a:lnTo>
                      <a:pt x="5" y="133"/>
                    </a:lnTo>
                    <a:lnTo>
                      <a:pt x="7" y="135"/>
                    </a:lnTo>
                    <a:lnTo>
                      <a:pt x="2" y="137"/>
                    </a:lnTo>
                    <a:lnTo>
                      <a:pt x="5" y="137"/>
                    </a:lnTo>
                    <a:lnTo>
                      <a:pt x="5" y="140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5" y="144"/>
                    </a:lnTo>
                    <a:lnTo>
                      <a:pt x="2" y="151"/>
                    </a:lnTo>
                    <a:lnTo>
                      <a:pt x="0" y="151"/>
                    </a:lnTo>
                    <a:lnTo>
                      <a:pt x="0" y="154"/>
                    </a:lnTo>
                    <a:lnTo>
                      <a:pt x="7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8" name="Freeform 83"/>
              <p:cNvSpPr>
                <a:spLocks/>
              </p:cNvSpPr>
              <p:nvPr/>
            </p:nvSpPr>
            <p:spPr bwMode="auto">
              <a:xfrm>
                <a:off x="587" y="776"/>
                <a:ext cx="24" cy="35"/>
              </a:xfrm>
              <a:custGeom>
                <a:avLst/>
                <a:gdLst>
                  <a:gd name="T0" fmla="*/ 2 w 24"/>
                  <a:gd name="T1" fmla="*/ 18 h 35"/>
                  <a:gd name="T2" fmla="*/ 2 w 24"/>
                  <a:gd name="T3" fmla="*/ 28 h 35"/>
                  <a:gd name="T4" fmla="*/ 7 w 24"/>
                  <a:gd name="T5" fmla="*/ 30 h 35"/>
                  <a:gd name="T6" fmla="*/ 12 w 24"/>
                  <a:gd name="T7" fmla="*/ 25 h 35"/>
                  <a:gd name="T8" fmla="*/ 9 w 24"/>
                  <a:gd name="T9" fmla="*/ 30 h 35"/>
                  <a:gd name="T10" fmla="*/ 7 w 24"/>
                  <a:gd name="T11" fmla="*/ 33 h 35"/>
                  <a:gd name="T12" fmla="*/ 5 w 24"/>
                  <a:gd name="T13" fmla="*/ 30 h 35"/>
                  <a:gd name="T14" fmla="*/ 5 w 24"/>
                  <a:gd name="T15" fmla="*/ 33 h 35"/>
                  <a:gd name="T16" fmla="*/ 7 w 24"/>
                  <a:gd name="T17" fmla="*/ 35 h 35"/>
                  <a:gd name="T18" fmla="*/ 7 w 24"/>
                  <a:gd name="T19" fmla="*/ 33 h 35"/>
                  <a:gd name="T20" fmla="*/ 7 w 24"/>
                  <a:gd name="T21" fmla="*/ 33 h 35"/>
                  <a:gd name="T22" fmla="*/ 9 w 24"/>
                  <a:gd name="T23" fmla="*/ 35 h 35"/>
                  <a:gd name="T24" fmla="*/ 24 w 24"/>
                  <a:gd name="T25" fmla="*/ 16 h 35"/>
                  <a:gd name="T26" fmla="*/ 24 w 24"/>
                  <a:gd name="T27" fmla="*/ 9 h 35"/>
                  <a:gd name="T28" fmla="*/ 24 w 24"/>
                  <a:gd name="T29" fmla="*/ 7 h 35"/>
                  <a:gd name="T30" fmla="*/ 19 w 24"/>
                  <a:gd name="T31" fmla="*/ 11 h 35"/>
                  <a:gd name="T32" fmla="*/ 19 w 24"/>
                  <a:gd name="T33" fmla="*/ 11 h 35"/>
                  <a:gd name="T34" fmla="*/ 16 w 24"/>
                  <a:gd name="T35" fmla="*/ 9 h 35"/>
                  <a:gd name="T36" fmla="*/ 16 w 24"/>
                  <a:gd name="T37" fmla="*/ 7 h 35"/>
                  <a:gd name="T38" fmla="*/ 14 w 24"/>
                  <a:gd name="T39" fmla="*/ 4 h 35"/>
                  <a:gd name="T40" fmla="*/ 14 w 24"/>
                  <a:gd name="T41" fmla="*/ 0 h 35"/>
                  <a:gd name="T42" fmla="*/ 12 w 24"/>
                  <a:gd name="T43" fmla="*/ 2 h 35"/>
                  <a:gd name="T44" fmla="*/ 12 w 24"/>
                  <a:gd name="T45" fmla="*/ 4 h 35"/>
                  <a:gd name="T46" fmla="*/ 14 w 24"/>
                  <a:gd name="T47" fmla="*/ 7 h 35"/>
                  <a:gd name="T48" fmla="*/ 12 w 24"/>
                  <a:gd name="T49" fmla="*/ 11 h 35"/>
                  <a:gd name="T50" fmla="*/ 12 w 24"/>
                  <a:gd name="T51" fmla="*/ 11 h 35"/>
                  <a:gd name="T52" fmla="*/ 12 w 24"/>
                  <a:gd name="T53" fmla="*/ 14 h 35"/>
                  <a:gd name="T54" fmla="*/ 14 w 24"/>
                  <a:gd name="T55" fmla="*/ 11 h 35"/>
                  <a:gd name="T56" fmla="*/ 14 w 24"/>
                  <a:gd name="T57" fmla="*/ 14 h 35"/>
                  <a:gd name="T58" fmla="*/ 12 w 24"/>
                  <a:gd name="T59" fmla="*/ 16 h 35"/>
                  <a:gd name="T60" fmla="*/ 9 w 24"/>
                  <a:gd name="T61" fmla="*/ 14 h 35"/>
                  <a:gd name="T62" fmla="*/ 9 w 24"/>
                  <a:gd name="T63" fmla="*/ 16 h 35"/>
                  <a:gd name="T64" fmla="*/ 7 w 24"/>
                  <a:gd name="T65" fmla="*/ 14 h 35"/>
                  <a:gd name="T66" fmla="*/ 5 w 24"/>
                  <a:gd name="T67" fmla="*/ 14 h 35"/>
                  <a:gd name="T68" fmla="*/ 7 w 24"/>
                  <a:gd name="T69" fmla="*/ 18 h 35"/>
                  <a:gd name="T70" fmla="*/ 7 w 24"/>
                  <a:gd name="T71" fmla="*/ 18 h 35"/>
                  <a:gd name="T72" fmla="*/ 5 w 24"/>
                  <a:gd name="T73" fmla="*/ 18 h 35"/>
                  <a:gd name="T74" fmla="*/ 2 w 24"/>
                  <a:gd name="T75" fmla="*/ 14 h 35"/>
                  <a:gd name="T76" fmla="*/ 0 w 24"/>
                  <a:gd name="T77" fmla="*/ 14 h 35"/>
                  <a:gd name="T78" fmla="*/ 0 w 24"/>
                  <a:gd name="T79" fmla="*/ 16 h 35"/>
                  <a:gd name="T80" fmla="*/ 0 w 24"/>
                  <a:gd name="T81" fmla="*/ 18 h 35"/>
                  <a:gd name="T82" fmla="*/ 2 w 24"/>
                  <a:gd name="T83" fmla="*/ 18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" h="35">
                    <a:moveTo>
                      <a:pt x="2" y="18"/>
                    </a:moveTo>
                    <a:lnTo>
                      <a:pt x="2" y="28"/>
                    </a:lnTo>
                    <a:lnTo>
                      <a:pt x="7" y="30"/>
                    </a:lnTo>
                    <a:lnTo>
                      <a:pt x="12" y="25"/>
                    </a:lnTo>
                    <a:lnTo>
                      <a:pt x="9" y="30"/>
                    </a:lnTo>
                    <a:lnTo>
                      <a:pt x="7" y="33"/>
                    </a:lnTo>
                    <a:lnTo>
                      <a:pt x="5" y="30"/>
                    </a:lnTo>
                    <a:lnTo>
                      <a:pt x="5" y="33"/>
                    </a:lnTo>
                    <a:lnTo>
                      <a:pt x="7" y="35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9" y="35"/>
                    </a:lnTo>
                    <a:lnTo>
                      <a:pt x="24" y="16"/>
                    </a:lnTo>
                    <a:lnTo>
                      <a:pt x="24" y="9"/>
                    </a:lnTo>
                    <a:lnTo>
                      <a:pt x="24" y="7"/>
                    </a:lnTo>
                    <a:lnTo>
                      <a:pt x="19" y="11"/>
                    </a:lnTo>
                    <a:lnTo>
                      <a:pt x="19" y="11"/>
                    </a:lnTo>
                    <a:lnTo>
                      <a:pt x="16" y="9"/>
                    </a:lnTo>
                    <a:lnTo>
                      <a:pt x="16" y="7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4"/>
                    </a:lnTo>
                    <a:lnTo>
                      <a:pt x="14" y="7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4"/>
                    </a:lnTo>
                    <a:lnTo>
                      <a:pt x="14" y="11"/>
                    </a:lnTo>
                    <a:lnTo>
                      <a:pt x="14" y="14"/>
                    </a:lnTo>
                    <a:lnTo>
                      <a:pt x="12" y="16"/>
                    </a:lnTo>
                    <a:lnTo>
                      <a:pt x="9" y="14"/>
                    </a:lnTo>
                    <a:lnTo>
                      <a:pt x="9" y="16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7" y="18"/>
                    </a:lnTo>
                    <a:lnTo>
                      <a:pt x="7" y="18"/>
                    </a:lnTo>
                    <a:lnTo>
                      <a:pt x="5" y="18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2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9" name="Freeform 84"/>
              <p:cNvSpPr>
                <a:spLocks/>
              </p:cNvSpPr>
              <p:nvPr/>
            </p:nvSpPr>
            <p:spPr bwMode="auto">
              <a:xfrm>
                <a:off x="575" y="799"/>
                <a:ext cx="17" cy="17"/>
              </a:xfrm>
              <a:custGeom>
                <a:avLst/>
                <a:gdLst>
                  <a:gd name="T0" fmla="*/ 5 w 17"/>
                  <a:gd name="T1" fmla="*/ 12 h 17"/>
                  <a:gd name="T2" fmla="*/ 7 w 17"/>
                  <a:gd name="T3" fmla="*/ 12 h 17"/>
                  <a:gd name="T4" fmla="*/ 10 w 17"/>
                  <a:gd name="T5" fmla="*/ 14 h 17"/>
                  <a:gd name="T6" fmla="*/ 14 w 17"/>
                  <a:gd name="T7" fmla="*/ 14 h 17"/>
                  <a:gd name="T8" fmla="*/ 14 w 17"/>
                  <a:gd name="T9" fmla="*/ 17 h 17"/>
                  <a:gd name="T10" fmla="*/ 14 w 17"/>
                  <a:gd name="T11" fmla="*/ 17 h 17"/>
                  <a:gd name="T12" fmla="*/ 17 w 17"/>
                  <a:gd name="T13" fmla="*/ 17 h 17"/>
                  <a:gd name="T14" fmla="*/ 17 w 17"/>
                  <a:gd name="T15" fmla="*/ 14 h 17"/>
                  <a:gd name="T16" fmla="*/ 14 w 17"/>
                  <a:gd name="T17" fmla="*/ 12 h 17"/>
                  <a:gd name="T18" fmla="*/ 10 w 17"/>
                  <a:gd name="T19" fmla="*/ 7 h 17"/>
                  <a:gd name="T20" fmla="*/ 12 w 17"/>
                  <a:gd name="T21" fmla="*/ 7 h 17"/>
                  <a:gd name="T22" fmla="*/ 7 w 17"/>
                  <a:gd name="T23" fmla="*/ 5 h 17"/>
                  <a:gd name="T24" fmla="*/ 5 w 17"/>
                  <a:gd name="T25" fmla="*/ 0 h 17"/>
                  <a:gd name="T26" fmla="*/ 5 w 17"/>
                  <a:gd name="T27" fmla="*/ 0 h 17"/>
                  <a:gd name="T28" fmla="*/ 3 w 17"/>
                  <a:gd name="T29" fmla="*/ 0 h 17"/>
                  <a:gd name="T30" fmla="*/ 3 w 17"/>
                  <a:gd name="T31" fmla="*/ 0 h 17"/>
                  <a:gd name="T32" fmla="*/ 0 w 17"/>
                  <a:gd name="T33" fmla="*/ 0 h 17"/>
                  <a:gd name="T34" fmla="*/ 0 w 17"/>
                  <a:gd name="T35" fmla="*/ 7 h 17"/>
                  <a:gd name="T36" fmla="*/ 5 w 17"/>
                  <a:gd name="T37" fmla="*/ 7 h 17"/>
                  <a:gd name="T38" fmla="*/ 5 w 17"/>
                  <a:gd name="T39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" h="17">
                    <a:moveTo>
                      <a:pt x="5" y="12"/>
                    </a:moveTo>
                    <a:lnTo>
                      <a:pt x="7" y="12"/>
                    </a:lnTo>
                    <a:lnTo>
                      <a:pt x="10" y="14"/>
                    </a:lnTo>
                    <a:lnTo>
                      <a:pt x="14" y="14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4" y="12"/>
                    </a:lnTo>
                    <a:lnTo>
                      <a:pt x="10" y="7"/>
                    </a:lnTo>
                    <a:lnTo>
                      <a:pt x="12" y="7"/>
                    </a:lnTo>
                    <a:lnTo>
                      <a:pt x="7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0" name="Freeform 85"/>
              <p:cNvSpPr>
                <a:spLocks/>
              </p:cNvSpPr>
              <p:nvPr/>
            </p:nvSpPr>
            <p:spPr bwMode="auto">
              <a:xfrm>
                <a:off x="5143" y="530"/>
                <a:ext cx="15" cy="26"/>
              </a:xfrm>
              <a:custGeom>
                <a:avLst/>
                <a:gdLst>
                  <a:gd name="T0" fmla="*/ 15 w 15"/>
                  <a:gd name="T1" fmla="*/ 5 h 26"/>
                  <a:gd name="T2" fmla="*/ 12 w 15"/>
                  <a:gd name="T3" fmla="*/ 2 h 26"/>
                  <a:gd name="T4" fmla="*/ 8 w 15"/>
                  <a:gd name="T5" fmla="*/ 0 h 26"/>
                  <a:gd name="T6" fmla="*/ 3 w 15"/>
                  <a:gd name="T7" fmla="*/ 2 h 26"/>
                  <a:gd name="T8" fmla="*/ 0 w 15"/>
                  <a:gd name="T9" fmla="*/ 7 h 26"/>
                  <a:gd name="T10" fmla="*/ 0 w 15"/>
                  <a:gd name="T11" fmla="*/ 23 h 26"/>
                  <a:gd name="T12" fmla="*/ 5 w 15"/>
                  <a:gd name="T13" fmla="*/ 26 h 26"/>
                  <a:gd name="T14" fmla="*/ 8 w 15"/>
                  <a:gd name="T15" fmla="*/ 26 h 26"/>
                  <a:gd name="T16" fmla="*/ 5 w 15"/>
                  <a:gd name="T17" fmla="*/ 23 h 26"/>
                  <a:gd name="T18" fmla="*/ 5 w 15"/>
                  <a:gd name="T19" fmla="*/ 23 h 26"/>
                  <a:gd name="T20" fmla="*/ 10 w 15"/>
                  <a:gd name="T21" fmla="*/ 21 h 26"/>
                  <a:gd name="T22" fmla="*/ 10 w 15"/>
                  <a:gd name="T23" fmla="*/ 19 h 26"/>
                  <a:gd name="T24" fmla="*/ 12 w 15"/>
                  <a:gd name="T25" fmla="*/ 19 h 26"/>
                  <a:gd name="T26" fmla="*/ 15 w 15"/>
                  <a:gd name="T27" fmla="*/ 16 h 26"/>
                  <a:gd name="T28" fmla="*/ 15 w 15"/>
                  <a:gd name="T29" fmla="*/ 14 h 26"/>
                  <a:gd name="T30" fmla="*/ 15 w 15"/>
                  <a:gd name="T31" fmla="*/ 14 h 26"/>
                  <a:gd name="T32" fmla="*/ 15 w 15"/>
                  <a:gd name="T33" fmla="*/ 12 h 26"/>
                  <a:gd name="T34" fmla="*/ 15 w 15"/>
                  <a:gd name="T35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26">
                    <a:moveTo>
                      <a:pt x="15" y="5"/>
                    </a:moveTo>
                    <a:lnTo>
                      <a:pt x="12" y="2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0" y="23"/>
                    </a:lnTo>
                    <a:lnTo>
                      <a:pt x="5" y="26"/>
                    </a:lnTo>
                    <a:lnTo>
                      <a:pt x="8" y="26"/>
                    </a:lnTo>
                    <a:lnTo>
                      <a:pt x="5" y="23"/>
                    </a:lnTo>
                    <a:lnTo>
                      <a:pt x="5" y="23"/>
                    </a:lnTo>
                    <a:lnTo>
                      <a:pt x="10" y="21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5" y="16"/>
                    </a:lnTo>
                    <a:lnTo>
                      <a:pt x="15" y="14"/>
                    </a:lnTo>
                    <a:lnTo>
                      <a:pt x="15" y="14"/>
                    </a:lnTo>
                    <a:lnTo>
                      <a:pt x="15" y="12"/>
                    </a:lnTo>
                    <a:lnTo>
                      <a:pt x="1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1" name="Freeform 86"/>
              <p:cNvSpPr>
                <a:spLocks/>
              </p:cNvSpPr>
              <p:nvPr/>
            </p:nvSpPr>
            <p:spPr bwMode="auto">
              <a:xfrm>
                <a:off x="1496" y="485"/>
                <a:ext cx="17" cy="14"/>
              </a:xfrm>
              <a:custGeom>
                <a:avLst/>
                <a:gdLst>
                  <a:gd name="T0" fmla="*/ 15 w 17"/>
                  <a:gd name="T1" fmla="*/ 12 h 14"/>
                  <a:gd name="T2" fmla="*/ 17 w 17"/>
                  <a:gd name="T3" fmla="*/ 12 h 14"/>
                  <a:gd name="T4" fmla="*/ 17 w 17"/>
                  <a:gd name="T5" fmla="*/ 7 h 14"/>
                  <a:gd name="T6" fmla="*/ 15 w 17"/>
                  <a:gd name="T7" fmla="*/ 7 h 14"/>
                  <a:gd name="T8" fmla="*/ 15 w 17"/>
                  <a:gd name="T9" fmla="*/ 0 h 14"/>
                  <a:gd name="T10" fmla="*/ 7 w 17"/>
                  <a:gd name="T11" fmla="*/ 2 h 14"/>
                  <a:gd name="T12" fmla="*/ 5 w 17"/>
                  <a:gd name="T13" fmla="*/ 2 h 14"/>
                  <a:gd name="T14" fmla="*/ 5 w 17"/>
                  <a:gd name="T15" fmla="*/ 5 h 14"/>
                  <a:gd name="T16" fmla="*/ 3 w 17"/>
                  <a:gd name="T17" fmla="*/ 5 h 14"/>
                  <a:gd name="T18" fmla="*/ 0 w 17"/>
                  <a:gd name="T19" fmla="*/ 7 h 14"/>
                  <a:gd name="T20" fmla="*/ 3 w 17"/>
                  <a:gd name="T21" fmla="*/ 12 h 14"/>
                  <a:gd name="T22" fmla="*/ 5 w 17"/>
                  <a:gd name="T23" fmla="*/ 14 h 14"/>
                  <a:gd name="T24" fmla="*/ 10 w 17"/>
                  <a:gd name="T25" fmla="*/ 14 h 14"/>
                  <a:gd name="T26" fmla="*/ 15 w 17"/>
                  <a:gd name="T27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4">
                    <a:moveTo>
                      <a:pt x="15" y="12"/>
                    </a:moveTo>
                    <a:lnTo>
                      <a:pt x="17" y="12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5" y="14"/>
                    </a:lnTo>
                    <a:lnTo>
                      <a:pt x="10" y="14"/>
                    </a:lnTo>
                    <a:lnTo>
                      <a:pt x="1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2" name="Freeform 87"/>
              <p:cNvSpPr>
                <a:spLocks/>
              </p:cNvSpPr>
              <p:nvPr/>
            </p:nvSpPr>
            <p:spPr bwMode="auto">
              <a:xfrm>
                <a:off x="1489" y="568"/>
                <a:ext cx="81" cy="56"/>
              </a:xfrm>
              <a:custGeom>
                <a:avLst/>
                <a:gdLst>
                  <a:gd name="T0" fmla="*/ 69 w 81"/>
                  <a:gd name="T1" fmla="*/ 26 h 56"/>
                  <a:gd name="T2" fmla="*/ 64 w 81"/>
                  <a:gd name="T3" fmla="*/ 23 h 56"/>
                  <a:gd name="T4" fmla="*/ 62 w 81"/>
                  <a:gd name="T5" fmla="*/ 21 h 56"/>
                  <a:gd name="T6" fmla="*/ 62 w 81"/>
                  <a:gd name="T7" fmla="*/ 16 h 56"/>
                  <a:gd name="T8" fmla="*/ 59 w 81"/>
                  <a:gd name="T9" fmla="*/ 14 h 56"/>
                  <a:gd name="T10" fmla="*/ 45 w 81"/>
                  <a:gd name="T11" fmla="*/ 4 h 56"/>
                  <a:gd name="T12" fmla="*/ 33 w 81"/>
                  <a:gd name="T13" fmla="*/ 4 h 56"/>
                  <a:gd name="T14" fmla="*/ 31 w 81"/>
                  <a:gd name="T15" fmla="*/ 7 h 56"/>
                  <a:gd name="T16" fmla="*/ 14 w 81"/>
                  <a:gd name="T17" fmla="*/ 2 h 56"/>
                  <a:gd name="T18" fmla="*/ 12 w 81"/>
                  <a:gd name="T19" fmla="*/ 2 h 56"/>
                  <a:gd name="T20" fmla="*/ 7 w 81"/>
                  <a:gd name="T21" fmla="*/ 0 h 56"/>
                  <a:gd name="T22" fmla="*/ 3 w 81"/>
                  <a:gd name="T23" fmla="*/ 0 h 56"/>
                  <a:gd name="T24" fmla="*/ 0 w 81"/>
                  <a:gd name="T25" fmla="*/ 4 h 56"/>
                  <a:gd name="T26" fmla="*/ 0 w 81"/>
                  <a:gd name="T27" fmla="*/ 11 h 56"/>
                  <a:gd name="T28" fmla="*/ 0 w 81"/>
                  <a:gd name="T29" fmla="*/ 14 h 56"/>
                  <a:gd name="T30" fmla="*/ 0 w 81"/>
                  <a:gd name="T31" fmla="*/ 21 h 56"/>
                  <a:gd name="T32" fmla="*/ 3 w 81"/>
                  <a:gd name="T33" fmla="*/ 28 h 56"/>
                  <a:gd name="T34" fmla="*/ 12 w 81"/>
                  <a:gd name="T35" fmla="*/ 30 h 56"/>
                  <a:gd name="T36" fmla="*/ 14 w 81"/>
                  <a:gd name="T37" fmla="*/ 49 h 56"/>
                  <a:gd name="T38" fmla="*/ 26 w 81"/>
                  <a:gd name="T39" fmla="*/ 56 h 56"/>
                  <a:gd name="T40" fmla="*/ 45 w 81"/>
                  <a:gd name="T41" fmla="*/ 47 h 56"/>
                  <a:gd name="T42" fmla="*/ 57 w 81"/>
                  <a:gd name="T43" fmla="*/ 47 h 56"/>
                  <a:gd name="T44" fmla="*/ 64 w 81"/>
                  <a:gd name="T45" fmla="*/ 52 h 56"/>
                  <a:gd name="T46" fmla="*/ 76 w 81"/>
                  <a:gd name="T47" fmla="*/ 52 h 56"/>
                  <a:gd name="T48" fmla="*/ 81 w 81"/>
                  <a:gd name="T49" fmla="*/ 47 h 56"/>
                  <a:gd name="T50" fmla="*/ 76 w 81"/>
                  <a:gd name="T51" fmla="*/ 44 h 56"/>
                  <a:gd name="T52" fmla="*/ 76 w 81"/>
                  <a:gd name="T53" fmla="*/ 40 h 56"/>
                  <a:gd name="T54" fmla="*/ 76 w 81"/>
                  <a:gd name="T55" fmla="*/ 37 h 56"/>
                  <a:gd name="T56" fmla="*/ 69 w 81"/>
                  <a:gd name="T57" fmla="*/ 2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81" h="56">
                    <a:moveTo>
                      <a:pt x="69" y="26"/>
                    </a:moveTo>
                    <a:lnTo>
                      <a:pt x="64" y="23"/>
                    </a:lnTo>
                    <a:lnTo>
                      <a:pt x="62" y="21"/>
                    </a:lnTo>
                    <a:lnTo>
                      <a:pt x="62" y="16"/>
                    </a:lnTo>
                    <a:lnTo>
                      <a:pt x="59" y="14"/>
                    </a:lnTo>
                    <a:lnTo>
                      <a:pt x="45" y="4"/>
                    </a:lnTo>
                    <a:lnTo>
                      <a:pt x="33" y="4"/>
                    </a:lnTo>
                    <a:lnTo>
                      <a:pt x="31" y="7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0" y="21"/>
                    </a:lnTo>
                    <a:lnTo>
                      <a:pt x="3" y="28"/>
                    </a:lnTo>
                    <a:lnTo>
                      <a:pt x="12" y="30"/>
                    </a:lnTo>
                    <a:lnTo>
                      <a:pt x="14" y="49"/>
                    </a:lnTo>
                    <a:lnTo>
                      <a:pt x="26" y="56"/>
                    </a:lnTo>
                    <a:lnTo>
                      <a:pt x="45" y="47"/>
                    </a:lnTo>
                    <a:lnTo>
                      <a:pt x="57" y="47"/>
                    </a:lnTo>
                    <a:lnTo>
                      <a:pt x="64" y="52"/>
                    </a:lnTo>
                    <a:lnTo>
                      <a:pt x="76" y="52"/>
                    </a:lnTo>
                    <a:lnTo>
                      <a:pt x="81" y="47"/>
                    </a:lnTo>
                    <a:lnTo>
                      <a:pt x="76" y="44"/>
                    </a:lnTo>
                    <a:lnTo>
                      <a:pt x="76" y="40"/>
                    </a:lnTo>
                    <a:lnTo>
                      <a:pt x="76" y="37"/>
                    </a:lnTo>
                    <a:lnTo>
                      <a:pt x="69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3" name="Freeform 88"/>
              <p:cNvSpPr>
                <a:spLocks/>
              </p:cNvSpPr>
              <p:nvPr/>
            </p:nvSpPr>
            <p:spPr bwMode="auto">
              <a:xfrm>
                <a:off x="3802" y="2058"/>
                <a:ext cx="7" cy="10"/>
              </a:xfrm>
              <a:custGeom>
                <a:avLst/>
                <a:gdLst>
                  <a:gd name="T0" fmla="*/ 5 w 7"/>
                  <a:gd name="T1" fmla="*/ 3 h 10"/>
                  <a:gd name="T2" fmla="*/ 5 w 7"/>
                  <a:gd name="T3" fmla="*/ 0 h 10"/>
                  <a:gd name="T4" fmla="*/ 5 w 7"/>
                  <a:gd name="T5" fmla="*/ 3 h 10"/>
                  <a:gd name="T6" fmla="*/ 2 w 7"/>
                  <a:gd name="T7" fmla="*/ 5 h 10"/>
                  <a:gd name="T8" fmla="*/ 2 w 7"/>
                  <a:gd name="T9" fmla="*/ 5 h 10"/>
                  <a:gd name="T10" fmla="*/ 2 w 7"/>
                  <a:gd name="T11" fmla="*/ 7 h 10"/>
                  <a:gd name="T12" fmla="*/ 2 w 7"/>
                  <a:gd name="T13" fmla="*/ 7 h 10"/>
                  <a:gd name="T14" fmla="*/ 0 w 7"/>
                  <a:gd name="T15" fmla="*/ 10 h 10"/>
                  <a:gd name="T16" fmla="*/ 2 w 7"/>
                  <a:gd name="T17" fmla="*/ 10 h 10"/>
                  <a:gd name="T18" fmla="*/ 2 w 7"/>
                  <a:gd name="T19" fmla="*/ 10 h 10"/>
                  <a:gd name="T20" fmla="*/ 2 w 7"/>
                  <a:gd name="T21" fmla="*/ 10 h 10"/>
                  <a:gd name="T22" fmla="*/ 2 w 7"/>
                  <a:gd name="T23" fmla="*/ 7 h 10"/>
                  <a:gd name="T24" fmla="*/ 2 w 7"/>
                  <a:gd name="T25" fmla="*/ 7 h 10"/>
                  <a:gd name="T26" fmla="*/ 5 w 7"/>
                  <a:gd name="T27" fmla="*/ 5 h 10"/>
                  <a:gd name="T28" fmla="*/ 5 w 7"/>
                  <a:gd name="T29" fmla="*/ 5 h 10"/>
                  <a:gd name="T30" fmla="*/ 7 w 7"/>
                  <a:gd name="T31" fmla="*/ 3 h 10"/>
                  <a:gd name="T32" fmla="*/ 5 w 7"/>
                  <a:gd name="T33" fmla="*/ 3 h 10"/>
                  <a:gd name="T34" fmla="*/ 5 w 7"/>
                  <a:gd name="T3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" h="10">
                    <a:moveTo>
                      <a:pt x="5" y="3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4" name="Rectangle 89"/>
              <p:cNvSpPr>
                <a:spLocks noChangeArrowheads="1"/>
              </p:cNvSpPr>
              <p:nvPr/>
            </p:nvSpPr>
            <p:spPr bwMode="auto">
              <a:xfrm>
                <a:off x="1905" y="1357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5" name="Freeform 90"/>
              <p:cNvSpPr>
                <a:spLocks/>
              </p:cNvSpPr>
              <p:nvPr/>
            </p:nvSpPr>
            <p:spPr bwMode="auto">
              <a:xfrm>
                <a:off x="3695" y="2205"/>
                <a:ext cx="8" cy="2"/>
              </a:xfrm>
              <a:custGeom>
                <a:avLst/>
                <a:gdLst>
                  <a:gd name="T0" fmla="*/ 5 w 8"/>
                  <a:gd name="T1" fmla="*/ 0 h 2"/>
                  <a:gd name="T2" fmla="*/ 0 w 8"/>
                  <a:gd name="T3" fmla="*/ 0 h 2"/>
                  <a:gd name="T4" fmla="*/ 0 w 8"/>
                  <a:gd name="T5" fmla="*/ 0 h 2"/>
                  <a:gd name="T6" fmla="*/ 0 w 8"/>
                  <a:gd name="T7" fmla="*/ 0 h 2"/>
                  <a:gd name="T8" fmla="*/ 3 w 8"/>
                  <a:gd name="T9" fmla="*/ 2 h 2"/>
                  <a:gd name="T10" fmla="*/ 3 w 8"/>
                  <a:gd name="T11" fmla="*/ 2 h 2"/>
                  <a:gd name="T12" fmla="*/ 3 w 8"/>
                  <a:gd name="T13" fmla="*/ 2 h 2"/>
                  <a:gd name="T14" fmla="*/ 5 w 8"/>
                  <a:gd name="T15" fmla="*/ 2 h 2"/>
                  <a:gd name="T16" fmla="*/ 5 w 8"/>
                  <a:gd name="T17" fmla="*/ 2 h 2"/>
                  <a:gd name="T18" fmla="*/ 8 w 8"/>
                  <a:gd name="T19" fmla="*/ 2 h 2"/>
                  <a:gd name="T20" fmla="*/ 5 w 8"/>
                  <a:gd name="T21" fmla="*/ 0 h 2"/>
                  <a:gd name="T22" fmla="*/ 5 w 8"/>
                  <a:gd name="T2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2">
                    <a:moveTo>
                      <a:pt x="5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6" name="Freeform 91"/>
              <p:cNvSpPr>
                <a:spLocks/>
              </p:cNvSpPr>
              <p:nvPr/>
            </p:nvSpPr>
            <p:spPr bwMode="auto">
              <a:xfrm>
                <a:off x="2564" y="2224"/>
                <a:ext cx="5" cy="2"/>
              </a:xfrm>
              <a:custGeom>
                <a:avLst/>
                <a:gdLst>
                  <a:gd name="T0" fmla="*/ 0 w 5"/>
                  <a:gd name="T1" fmla="*/ 2 h 2"/>
                  <a:gd name="T2" fmla="*/ 0 w 5"/>
                  <a:gd name="T3" fmla="*/ 2 h 2"/>
                  <a:gd name="T4" fmla="*/ 2 w 5"/>
                  <a:gd name="T5" fmla="*/ 2 h 2"/>
                  <a:gd name="T6" fmla="*/ 5 w 5"/>
                  <a:gd name="T7" fmla="*/ 0 h 2"/>
                  <a:gd name="T8" fmla="*/ 2 w 5"/>
                  <a:gd name="T9" fmla="*/ 0 h 2"/>
                  <a:gd name="T10" fmla="*/ 0 w 5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7" name="Freeform 92"/>
              <p:cNvSpPr>
                <a:spLocks/>
              </p:cNvSpPr>
              <p:nvPr/>
            </p:nvSpPr>
            <p:spPr bwMode="auto">
              <a:xfrm>
                <a:off x="2562" y="1829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  <a:gd name="T8" fmla="*/ 2 w 2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8" name="Freeform 93"/>
              <p:cNvSpPr>
                <a:spLocks/>
              </p:cNvSpPr>
              <p:nvPr/>
            </p:nvSpPr>
            <p:spPr bwMode="auto">
              <a:xfrm>
                <a:off x="3717" y="2198"/>
                <a:ext cx="19" cy="7"/>
              </a:xfrm>
              <a:custGeom>
                <a:avLst/>
                <a:gdLst>
                  <a:gd name="T0" fmla="*/ 12 w 19"/>
                  <a:gd name="T1" fmla="*/ 0 h 7"/>
                  <a:gd name="T2" fmla="*/ 7 w 19"/>
                  <a:gd name="T3" fmla="*/ 2 h 7"/>
                  <a:gd name="T4" fmla="*/ 4 w 19"/>
                  <a:gd name="T5" fmla="*/ 2 h 7"/>
                  <a:gd name="T6" fmla="*/ 2 w 19"/>
                  <a:gd name="T7" fmla="*/ 0 h 7"/>
                  <a:gd name="T8" fmla="*/ 2 w 19"/>
                  <a:gd name="T9" fmla="*/ 0 h 7"/>
                  <a:gd name="T10" fmla="*/ 0 w 19"/>
                  <a:gd name="T11" fmla="*/ 2 h 7"/>
                  <a:gd name="T12" fmla="*/ 2 w 19"/>
                  <a:gd name="T13" fmla="*/ 4 h 7"/>
                  <a:gd name="T14" fmla="*/ 9 w 19"/>
                  <a:gd name="T15" fmla="*/ 7 h 7"/>
                  <a:gd name="T16" fmla="*/ 16 w 19"/>
                  <a:gd name="T17" fmla="*/ 4 h 7"/>
                  <a:gd name="T18" fmla="*/ 19 w 19"/>
                  <a:gd name="T19" fmla="*/ 2 h 7"/>
                  <a:gd name="T20" fmla="*/ 19 w 19"/>
                  <a:gd name="T21" fmla="*/ 2 h 7"/>
                  <a:gd name="T22" fmla="*/ 16 w 19"/>
                  <a:gd name="T23" fmla="*/ 2 h 7"/>
                  <a:gd name="T24" fmla="*/ 12 w 19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" h="7">
                    <a:moveTo>
                      <a:pt x="12" y="0"/>
                    </a:moveTo>
                    <a:lnTo>
                      <a:pt x="7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9" y="7"/>
                    </a:lnTo>
                    <a:lnTo>
                      <a:pt x="16" y="4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6" y="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9" name="Freeform 94"/>
              <p:cNvSpPr>
                <a:spLocks/>
              </p:cNvSpPr>
              <p:nvPr/>
            </p:nvSpPr>
            <p:spPr bwMode="auto">
              <a:xfrm>
                <a:off x="2708" y="1090"/>
                <a:ext cx="5" cy="2"/>
              </a:xfrm>
              <a:custGeom>
                <a:avLst/>
                <a:gdLst>
                  <a:gd name="T0" fmla="*/ 5 w 5"/>
                  <a:gd name="T1" fmla="*/ 2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  <a:gd name="T8" fmla="*/ 0 w 5"/>
                  <a:gd name="T9" fmla="*/ 0 h 2"/>
                  <a:gd name="T10" fmla="*/ 0 w 5"/>
                  <a:gd name="T11" fmla="*/ 2 h 2"/>
                  <a:gd name="T12" fmla="*/ 5 w 5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0" name="Freeform 95"/>
              <p:cNvSpPr>
                <a:spLocks/>
              </p:cNvSpPr>
              <p:nvPr/>
            </p:nvSpPr>
            <p:spPr bwMode="auto">
              <a:xfrm>
                <a:off x="2708" y="1236"/>
                <a:ext cx="7" cy="5"/>
              </a:xfrm>
              <a:custGeom>
                <a:avLst/>
                <a:gdLst>
                  <a:gd name="T0" fmla="*/ 0 w 7"/>
                  <a:gd name="T1" fmla="*/ 3 h 5"/>
                  <a:gd name="T2" fmla="*/ 0 w 7"/>
                  <a:gd name="T3" fmla="*/ 3 h 5"/>
                  <a:gd name="T4" fmla="*/ 2 w 7"/>
                  <a:gd name="T5" fmla="*/ 5 h 5"/>
                  <a:gd name="T6" fmla="*/ 7 w 7"/>
                  <a:gd name="T7" fmla="*/ 5 h 5"/>
                  <a:gd name="T8" fmla="*/ 7 w 7"/>
                  <a:gd name="T9" fmla="*/ 3 h 5"/>
                  <a:gd name="T10" fmla="*/ 7 w 7"/>
                  <a:gd name="T11" fmla="*/ 3 h 5"/>
                  <a:gd name="T12" fmla="*/ 5 w 7"/>
                  <a:gd name="T13" fmla="*/ 0 h 5"/>
                  <a:gd name="T14" fmla="*/ 0 w 7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0" y="3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5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1" name="Freeform 96"/>
              <p:cNvSpPr>
                <a:spLocks/>
              </p:cNvSpPr>
              <p:nvPr/>
            </p:nvSpPr>
            <p:spPr bwMode="auto">
              <a:xfrm>
                <a:off x="2661" y="1307"/>
                <a:ext cx="80" cy="106"/>
              </a:xfrm>
              <a:custGeom>
                <a:avLst/>
                <a:gdLst>
                  <a:gd name="T0" fmla="*/ 2 w 80"/>
                  <a:gd name="T1" fmla="*/ 97 h 106"/>
                  <a:gd name="T2" fmla="*/ 5 w 80"/>
                  <a:gd name="T3" fmla="*/ 99 h 106"/>
                  <a:gd name="T4" fmla="*/ 12 w 80"/>
                  <a:gd name="T5" fmla="*/ 99 h 106"/>
                  <a:gd name="T6" fmla="*/ 7 w 80"/>
                  <a:gd name="T7" fmla="*/ 104 h 106"/>
                  <a:gd name="T8" fmla="*/ 14 w 80"/>
                  <a:gd name="T9" fmla="*/ 104 h 106"/>
                  <a:gd name="T10" fmla="*/ 12 w 80"/>
                  <a:gd name="T11" fmla="*/ 106 h 106"/>
                  <a:gd name="T12" fmla="*/ 16 w 80"/>
                  <a:gd name="T13" fmla="*/ 106 h 106"/>
                  <a:gd name="T14" fmla="*/ 21 w 80"/>
                  <a:gd name="T15" fmla="*/ 104 h 106"/>
                  <a:gd name="T16" fmla="*/ 33 w 80"/>
                  <a:gd name="T17" fmla="*/ 102 h 106"/>
                  <a:gd name="T18" fmla="*/ 35 w 80"/>
                  <a:gd name="T19" fmla="*/ 99 h 106"/>
                  <a:gd name="T20" fmla="*/ 42 w 80"/>
                  <a:gd name="T21" fmla="*/ 95 h 106"/>
                  <a:gd name="T22" fmla="*/ 45 w 80"/>
                  <a:gd name="T23" fmla="*/ 92 h 106"/>
                  <a:gd name="T24" fmla="*/ 64 w 80"/>
                  <a:gd name="T25" fmla="*/ 90 h 106"/>
                  <a:gd name="T26" fmla="*/ 66 w 80"/>
                  <a:gd name="T27" fmla="*/ 85 h 106"/>
                  <a:gd name="T28" fmla="*/ 71 w 80"/>
                  <a:gd name="T29" fmla="*/ 57 h 106"/>
                  <a:gd name="T30" fmla="*/ 66 w 80"/>
                  <a:gd name="T31" fmla="*/ 40 h 106"/>
                  <a:gd name="T32" fmla="*/ 68 w 80"/>
                  <a:gd name="T33" fmla="*/ 38 h 106"/>
                  <a:gd name="T34" fmla="*/ 78 w 80"/>
                  <a:gd name="T35" fmla="*/ 31 h 106"/>
                  <a:gd name="T36" fmla="*/ 80 w 80"/>
                  <a:gd name="T37" fmla="*/ 28 h 106"/>
                  <a:gd name="T38" fmla="*/ 78 w 80"/>
                  <a:gd name="T39" fmla="*/ 19 h 106"/>
                  <a:gd name="T40" fmla="*/ 75 w 80"/>
                  <a:gd name="T41" fmla="*/ 12 h 106"/>
                  <a:gd name="T42" fmla="*/ 57 w 80"/>
                  <a:gd name="T43" fmla="*/ 5 h 106"/>
                  <a:gd name="T44" fmla="*/ 52 w 80"/>
                  <a:gd name="T45" fmla="*/ 7 h 106"/>
                  <a:gd name="T46" fmla="*/ 52 w 80"/>
                  <a:gd name="T47" fmla="*/ 0 h 106"/>
                  <a:gd name="T48" fmla="*/ 49 w 80"/>
                  <a:gd name="T49" fmla="*/ 2 h 106"/>
                  <a:gd name="T50" fmla="*/ 47 w 80"/>
                  <a:gd name="T51" fmla="*/ 9 h 106"/>
                  <a:gd name="T52" fmla="*/ 47 w 80"/>
                  <a:gd name="T53" fmla="*/ 2 h 106"/>
                  <a:gd name="T54" fmla="*/ 42 w 80"/>
                  <a:gd name="T55" fmla="*/ 5 h 106"/>
                  <a:gd name="T56" fmla="*/ 33 w 80"/>
                  <a:gd name="T57" fmla="*/ 9 h 106"/>
                  <a:gd name="T58" fmla="*/ 33 w 80"/>
                  <a:gd name="T59" fmla="*/ 14 h 106"/>
                  <a:gd name="T60" fmla="*/ 28 w 80"/>
                  <a:gd name="T61" fmla="*/ 21 h 106"/>
                  <a:gd name="T62" fmla="*/ 33 w 80"/>
                  <a:gd name="T63" fmla="*/ 21 h 106"/>
                  <a:gd name="T64" fmla="*/ 35 w 80"/>
                  <a:gd name="T65" fmla="*/ 24 h 106"/>
                  <a:gd name="T66" fmla="*/ 31 w 80"/>
                  <a:gd name="T67" fmla="*/ 31 h 106"/>
                  <a:gd name="T68" fmla="*/ 12 w 80"/>
                  <a:gd name="T69" fmla="*/ 28 h 106"/>
                  <a:gd name="T70" fmla="*/ 7 w 80"/>
                  <a:gd name="T71" fmla="*/ 38 h 106"/>
                  <a:gd name="T72" fmla="*/ 14 w 80"/>
                  <a:gd name="T73" fmla="*/ 43 h 106"/>
                  <a:gd name="T74" fmla="*/ 7 w 80"/>
                  <a:gd name="T75" fmla="*/ 50 h 106"/>
                  <a:gd name="T76" fmla="*/ 7 w 80"/>
                  <a:gd name="T77" fmla="*/ 54 h 106"/>
                  <a:gd name="T78" fmla="*/ 12 w 80"/>
                  <a:gd name="T79" fmla="*/ 57 h 106"/>
                  <a:gd name="T80" fmla="*/ 24 w 80"/>
                  <a:gd name="T81" fmla="*/ 61 h 106"/>
                  <a:gd name="T82" fmla="*/ 16 w 80"/>
                  <a:gd name="T83" fmla="*/ 66 h 106"/>
                  <a:gd name="T84" fmla="*/ 9 w 80"/>
                  <a:gd name="T85" fmla="*/ 78 h 106"/>
                  <a:gd name="T86" fmla="*/ 26 w 80"/>
                  <a:gd name="T87" fmla="*/ 76 h 106"/>
                  <a:gd name="T88" fmla="*/ 12 w 80"/>
                  <a:gd name="T89" fmla="*/ 78 h 106"/>
                  <a:gd name="T90" fmla="*/ 9 w 80"/>
                  <a:gd name="T91" fmla="*/ 87 h 106"/>
                  <a:gd name="T92" fmla="*/ 2 w 80"/>
                  <a:gd name="T93" fmla="*/ 87 h 106"/>
                  <a:gd name="T94" fmla="*/ 7 w 80"/>
                  <a:gd name="T95" fmla="*/ 9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106">
                    <a:moveTo>
                      <a:pt x="9" y="92"/>
                    </a:moveTo>
                    <a:lnTo>
                      <a:pt x="5" y="95"/>
                    </a:lnTo>
                    <a:lnTo>
                      <a:pt x="2" y="97"/>
                    </a:lnTo>
                    <a:lnTo>
                      <a:pt x="2" y="99"/>
                    </a:lnTo>
                    <a:lnTo>
                      <a:pt x="5" y="97"/>
                    </a:lnTo>
                    <a:lnTo>
                      <a:pt x="5" y="99"/>
                    </a:lnTo>
                    <a:lnTo>
                      <a:pt x="5" y="99"/>
                    </a:lnTo>
                    <a:lnTo>
                      <a:pt x="12" y="97"/>
                    </a:lnTo>
                    <a:lnTo>
                      <a:pt x="12" y="99"/>
                    </a:lnTo>
                    <a:lnTo>
                      <a:pt x="9" y="102"/>
                    </a:lnTo>
                    <a:lnTo>
                      <a:pt x="5" y="104"/>
                    </a:lnTo>
                    <a:lnTo>
                      <a:pt x="7" y="104"/>
                    </a:lnTo>
                    <a:lnTo>
                      <a:pt x="14" y="102"/>
                    </a:lnTo>
                    <a:lnTo>
                      <a:pt x="14" y="102"/>
                    </a:lnTo>
                    <a:lnTo>
                      <a:pt x="14" y="104"/>
                    </a:lnTo>
                    <a:lnTo>
                      <a:pt x="12" y="104"/>
                    </a:lnTo>
                    <a:lnTo>
                      <a:pt x="9" y="106"/>
                    </a:lnTo>
                    <a:lnTo>
                      <a:pt x="12" y="106"/>
                    </a:lnTo>
                    <a:lnTo>
                      <a:pt x="12" y="106"/>
                    </a:lnTo>
                    <a:lnTo>
                      <a:pt x="14" y="106"/>
                    </a:lnTo>
                    <a:lnTo>
                      <a:pt x="16" y="106"/>
                    </a:lnTo>
                    <a:lnTo>
                      <a:pt x="16" y="106"/>
                    </a:lnTo>
                    <a:lnTo>
                      <a:pt x="19" y="106"/>
                    </a:lnTo>
                    <a:lnTo>
                      <a:pt x="21" y="104"/>
                    </a:lnTo>
                    <a:lnTo>
                      <a:pt x="24" y="106"/>
                    </a:lnTo>
                    <a:lnTo>
                      <a:pt x="31" y="102"/>
                    </a:lnTo>
                    <a:lnTo>
                      <a:pt x="33" y="102"/>
                    </a:lnTo>
                    <a:lnTo>
                      <a:pt x="33" y="97"/>
                    </a:lnTo>
                    <a:lnTo>
                      <a:pt x="35" y="97"/>
                    </a:lnTo>
                    <a:lnTo>
                      <a:pt x="35" y="99"/>
                    </a:lnTo>
                    <a:lnTo>
                      <a:pt x="35" y="99"/>
                    </a:lnTo>
                    <a:lnTo>
                      <a:pt x="40" y="97"/>
                    </a:lnTo>
                    <a:lnTo>
                      <a:pt x="42" y="95"/>
                    </a:lnTo>
                    <a:lnTo>
                      <a:pt x="45" y="95"/>
                    </a:lnTo>
                    <a:lnTo>
                      <a:pt x="45" y="95"/>
                    </a:lnTo>
                    <a:lnTo>
                      <a:pt x="45" y="92"/>
                    </a:lnTo>
                    <a:lnTo>
                      <a:pt x="47" y="90"/>
                    </a:lnTo>
                    <a:lnTo>
                      <a:pt x="61" y="87"/>
                    </a:lnTo>
                    <a:lnTo>
                      <a:pt x="64" y="90"/>
                    </a:lnTo>
                    <a:lnTo>
                      <a:pt x="66" y="90"/>
                    </a:lnTo>
                    <a:lnTo>
                      <a:pt x="66" y="87"/>
                    </a:lnTo>
                    <a:lnTo>
                      <a:pt x="66" y="85"/>
                    </a:lnTo>
                    <a:lnTo>
                      <a:pt x="71" y="69"/>
                    </a:lnTo>
                    <a:lnTo>
                      <a:pt x="68" y="57"/>
                    </a:lnTo>
                    <a:lnTo>
                      <a:pt x="71" y="57"/>
                    </a:lnTo>
                    <a:lnTo>
                      <a:pt x="71" y="52"/>
                    </a:lnTo>
                    <a:lnTo>
                      <a:pt x="66" y="43"/>
                    </a:lnTo>
                    <a:lnTo>
                      <a:pt x="66" y="40"/>
                    </a:lnTo>
                    <a:lnTo>
                      <a:pt x="68" y="38"/>
                    </a:lnTo>
                    <a:lnTo>
                      <a:pt x="68" y="38"/>
                    </a:lnTo>
                    <a:lnTo>
                      <a:pt x="68" y="38"/>
                    </a:lnTo>
                    <a:lnTo>
                      <a:pt x="73" y="35"/>
                    </a:lnTo>
                    <a:lnTo>
                      <a:pt x="73" y="33"/>
                    </a:lnTo>
                    <a:lnTo>
                      <a:pt x="78" y="31"/>
                    </a:lnTo>
                    <a:lnTo>
                      <a:pt x="80" y="31"/>
                    </a:lnTo>
                    <a:lnTo>
                      <a:pt x="78" y="24"/>
                    </a:lnTo>
                    <a:lnTo>
                      <a:pt x="80" y="28"/>
                    </a:lnTo>
                    <a:lnTo>
                      <a:pt x="80" y="24"/>
                    </a:lnTo>
                    <a:lnTo>
                      <a:pt x="78" y="21"/>
                    </a:lnTo>
                    <a:lnTo>
                      <a:pt x="78" y="19"/>
                    </a:lnTo>
                    <a:lnTo>
                      <a:pt x="73" y="21"/>
                    </a:lnTo>
                    <a:lnTo>
                      <a:pt x="75" y="17"/>
                    </a:lnTo>
                    <a:lnTo>
                      <a:pt x="75" y="12"/>
                    </a:lnTo>
                    <a:lnTo>
                      <a:pt x="71" y="5"/>
                    </a:lnTo>
                    <a:lnTo>
                      <a:pt x="66" y="2"/>
                    </a:lnTo>
                    <a:lnTo>
                      <a:pt x="57" y="5"/>
                    </a:lnTo>
                    <a:lnTo>
                      <a:pt x="57" y="7"/>
                    </a:lnTo>
                    <a:lnTo>
                      <a:pt x="54" y="7"/>
                    </a:lnTo>
                    <a:lnTo>
                      <a:pt x="52" y="7"/>
                    </a:lnTo>
                    <a:lnTo>
                      <a:pt x="57" y="2"/>
                    </a:lnTo>
                    <a:lnTo>
                      <a:pt x="54" y="2"/>
                    </a:lnTo>
                    <a:lnTo>
                      <a:pt x="52" y="0"/>
                    </a:lnTo>
                    <a:lnTo>
                      <a:pt x="49" y="0"/>
                    </a:lnTo>
                    <a:lnTo>
                      <a:pt x="49" y="2"/>
                    </a:lnTo>
                    <a:lnTo>
                      <a:pt x="49" y="2"/>
                    </a:lnTo>
                    <a:lnTo>
                      <a:pt x="47" y="5"/>
                    </a:lnTo>
                    <a:lnTo>
                      <a:pt x="49" y="9"/>
                    </a:lnTo>
                    <a:lnTo>
                      <a:pt x="47" y="9"/>
                    </a:lnTo>
                    <a:lnTo>
                      <a:pt x="47" y="12"/>
                    </a:lnTo>
                    <a:lnTo>
                      <a:pt x="47" y="14"/>
                    </a:lnTo>
                    <a:lnTo>
                      <a:pt x="47" y="2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2" y="5"/>
                    </a:lnTo>
                    <a:lnTo>
                      <a:pt x="40" y="5"/>
                    </a:lnTo>
                    <a:lnTo>
                      <a:pt x="35" y="9"/>
                    </a:lnTo>
                    <a:lnTo>
                      <a:pt x="33" y="9"/>
                    </a:lnTo>
                    <a:lnTo>
                      <a:pt x="33" y="12"/>
                    </a:lnTo>
                    <a:lnTo>
                      <a:pt x="33" y="14"/>
                    </a:lnTo>
                    <a:lnTo>
                      <a:pt x="33" y="14"/>
                    </a:lnTo>
                    <a:lnTo>
                      <a:pt x="31" y="17"/>
                    </a:lnTo>
                    <a:lnTo>
                      <a:pt x="26" y="19"/>
                    </a:lnTo>
                    <a:lnTo>
                      <a:pt x="28" y="21"/>
                    </a:lnTo>
                    <a:lnTo>
                      <a:pt x="31" y="21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5" y="21"/>
                    </a:lnTo>
                    <a:lnTo>
                      <a:pt x="38" y="21"/>
                    </a:lnTo>
                    <a:lnTo>
                      <a:pt x="35" y="24"/>
                    </a:lnTo>
                    <a:lnTo>
                      <a:pt x="31" y="28"/>
                    </a:lnTo>
                    <a:lnTo>
                      <a:pt x="31" y="28"/>
                    </a:lnTo>
                    <a:lnTo>
                      <a:pt x="31" y="31"/>
                    </a:lnTo>
                    <a:lnTo>
                      <a:pt x="19" y="33"/>
                    </a:lnTo>
                    <a:lnTo>
                      <a:pt x="19" y="31"/>
                    </a:lnTo>
                    <a:lnTo>
                      <a:pt x="12" y="28"/>
                    </a:lnTo>
                    <a:lnTo>
                      <a:pt x="7" y="35"/>
                    </a:lnTo>
                    <a:lnTo>
                      <a:pt x="9" y="40"/>
                    </a:lnTo>
                    <a:lnTo>
                      <a:pt x="7" y="38"/>
                    </a:lnTo>
                    <a:lnTo>
                      <a:pt x="5" y="40"/>
                    </a:lnTo>
                    <a:lnTo>
                      <a:pt x="7" y="43"/>
                    </a:lnTo>
                    <a:lnTo>
                      <a:pt x="14" y="43"/>
                    </a:lnTo>
                    <a:lnTo>
                      <a:pt x="14" y="45"/>
                    </a:lnTo>
                    <a:lnTo>
                      <a:pt x="9" y="47"/>
                    </a:lnTo>
                    <a:lnTo>
                      <a:pt x="7" y="50"/>
                    </a:lnTo>
                    <a:lnTo>
                      <a:pt x="5" y="52"/>
                    </a:lnTo>
                    <a:lnTo>
                      <a:pt x="5" y="52"/>
                    </a:lnTo>
                    <a:lnTo>
                      <a:pt x="7" y="54"/>
                    </a:lnTo>
                    <a:lnTo>
                      <a:pt x="9" y="57"/>
                    </a:lnTo>
                    <a:lnTo>
                      <a:pt x="9" y="57"/>
                    </a:lnTo>
                    <a:lnTo>
                      <a:pt x="12" y="57"/>
                    </a:lnTo>
                    <a:lnTo>
                      <a:pt x="14" y="59"/>
                    </a:lnTo>
                    <a:lnTo>
                      <a:pt x="24" y="59"/>
                    </a:lnTo>
                    <a:lnTo>
                      <a:pt x="24" y="61"/>
                    </a:lnTo>
                    <a:lnTo>
                      <a:pt x="24" y="61"/>
                    </a:lnTo>
                    <a:lnTo>
                      <a:pt x="19" y="64"/>
                    </a:lnTo>
                    <a:lnTo>
                      <a:pt x="16" y="66"/>
                    </a:lnTo>
                    <a:lnTo>
                      <a:pt x="16" y="71"/>
                    </a:lnTo>
                    <a:lnTo>
                      <a:pt x="14" y="73"/>
                    </a:lnTo>
                    <a:lnTo>
                      <a:pt x="9" y="78"/>
                    </a:lnTo>
                    <a:lnTo>
                      <a:pt x="19" y="76"/>
                    </a:lnTo>
                    <a:lnTo>
                      <a:pt x="24" y="71"/>
                    </a:lnTo>
                    <a:lnTo>
                      <a:pt x="26" y="76"/>
                    </a:lnTo>
                    <a:lnTo>
                      <a:pt x="28" y="76"/>
                    </a:lnTo>
                    <a:lnTo>
                      <a:pt x="28" y="76"/>
                    </a:lnTo>
                    <a:lnTo>
                      <a:pt x="12" y="78"/>
                    </a:lnTo>
                    <a:lnTo>
                      <a:pt x="9" y="83"/>
                    </a:lnTo>
                    <a:lnTo>
                      <a:pt x="9" y="85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5" y="87"/>
                    </a:lnTo>
                    <a:lnTo>
                      <a:pt x="2" y="87"/>
                    </a:lnTo>
                    <a:lnTo>
                      <a:pt x="0" y="87"/>
                    </a:lnTo>
                    <a:lnTo>
                      <a:pt x="0" y="92"/>
                    </a:lnTo>
                    <a:lnTo>
                      <a:pt x="7" y="90"/>
                    </a:lnTo>
                    <a:lnTo>
                      <a:pt x="9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2" name="Freeform 97"/>
              <p:cNvSpPr>
                <a:spLocks/>
              </p:cNvSpPr>
              <p:nvPr/>
            </p:nvSpPr>
            <p:spPr bwMode="auto">
              <a:xfrm>
                <a:off x="2602" y="1905"/>
                <a:ext cx="7" cy="7"/>
              </a:xfrm>
              <a:custGeom>
                <a:avLst/>
                <a:gdLst>
                  <a:gd name="T0" fmla="*/ 2 w 7"/>
                  <a:gd name="T1" fmla="*/ 4 h 7"/>
                  <a:gd name="T2" fmla="*/ 0 w 7"/>
                  <a:gd name="T3" fmla="*/ 7 h 7"/>
                  <a:gd name="T4" fmla="*/ 5 w 7"/>
                  <a:gd name="T5" fmla="*/ 4 h 7"/>
                  <a:gd name="T6" fmla="*/ 5 w 7"/>
                  <a:gd name="T7" fmla="*/ 4 h 7"/>
                  <a:gd name="T8" fmla="*/ 7 w 7"/>
                  <a:gd name="T9" fmla="*/ 0 h 7"/>
                  <a:gd name="T10" fmla="*/ 7 w 7"/>
                  <a:gd name="T11" fmla="*/ 0 h 7"/>
                  <a:gd name="T12" fmla="*/ 5 w 7"/>
                  <a:gd name="T13" fmla="*/ 2 h 7"/>
                  <a:gd name="T14" fmla="*/ 2 w 7"/>
                  <a:gd name="T15" fmla="*/ 2 h 7"/>
                  <a:gd name="T16" fmla="*/ 2 w 7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2" y="4"/>
                    </a:moveTo>
                    <a:lnTo>
                      <a:pt x="0" y="7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3" name="Freeform 98"/>
              <p:cNvSpPr>
                <a:spLocks/>
              </p:cNvSpPr>
              <p:nvPr/>
            </p:nvSpPr>
            <p:spPr bwMode="auto">
              <a:xfrm>
                <a:off x="2710" y="1083"/>
                <a:ext cx="10" cy="11"/>
              </a:xfrm>
              <a:custGeom>
                <a:avLst/>
                <a:gdLst>
                  <a:gd name="T0" fmla="*/ 5 w 10"/>
                  <a:gd name="T1" fmla="*/ 7 h 11"/>
                  <a:gd name="T2" fmla="*/ 8 w 10"/>
                  <a:gd name="T3" fmla="*/ 9 h 11"/>
                  <a:gd name="T4" fmla="*/ 8 w 10"/>
                  <a:gd name="T5" fmla="*/ 11 h 11"/>
                  <a:gd name="T6" fmla="*/ 8 w 10"/>
                  <a:gd name="T7" fmla="*/ 11 h 11"/>
                  <a:gd name="T8" fmla="*/ 10 w 10"/>
                  <a:gd name="T9" fmla="*/ 11 h 11"/>
                  <a:gd name="T10" fmla="*/ 10 w 10"/>
                  <a:gd name="T11" fmla="*/ 11 h 11"/>
                  <a:gd name="T12" fmla="*/ 10 w 10"/>
                  <a:gd name="T13" fmla="*/ 9 h 11"/>
                  <a:gd name="T14" fmla="*/ 5 w 10"/>
                  <a:gd name="T15" fmla="*/ 2 h 11"/>
                  <a:gd name="T16" fmla="*/ 3 w 10"/>
                  <a:gd name="T17" fmla="*/ 0 h 11"/>
                  <a:gd name="T18" fmla="*/ 0 w 10"/>
                  <a:gd name="T19" fmla="*/ 4 h 11"/>
                  <a:gd name="T20" fmla="*/ 0 w 10"/>
                  <a:gd name="T21" fmla="*/ 4 h 11"/>
                  <a:gd name="T22" fmla="*/ 5 w 10"/>
                  <a:gd name="T23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1">
                    <a:moveTo>
                      <a:pt x="5" y="7"/>
                    </a:moveTo>
                    <a:lnTo>
                      <a:pt x="8" y="9"/>
                    </a:lnTo>
                    <a:lnTo>
                      <a:pt x="8" y="11"/>
                    </a:lnTo>
                    <a:lnTo>
                      <a:pt x="8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4" name="Freeform 99"/>
              <p:cNvSpPr>
                <a:spLocks/>
              </p:cNvSpPr>
              <p:nvPr/>
            </p:nvSpPr>
            <p:spPr bwMode="auto">
              <a:xfrm>
                <a:off x="2103" y="1163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3 w 5"/>
                  <a:gd name="T3" fmla="*/ 5 h 5"/>
                  <a:gd name="T4" fmla="*/ 5 w 5"/>
                  <a:gd name="T5" fmla="*/ 5 h 5"/>
                  <a:gd name="T6" fmla="*/ 5 w 5"/>
                  <a:gd name="T7" fmla="*/ 2 h 5"/>
                  <a:gd name="T8" fmla="*/ 0 w 5"/>
                  <a:gd name="T9" fmla="*/ 0 h 5"/>
                  <a:gd name="T10" fmla="*/ 0 w 5"/>
                  <a:gd name="T11" fmla="*/ 0 h 5"/>
                  <a:gd name="T12" fmla="*/ 0 w 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lnTo>
                      <a:pt x="3" y="5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5" name="Freeform 100"/>
              <p:cNvSpPr>
                <a:spLocks/>
              </p:cNvSpPr>
              <p:nvPr/>
            </p:nvSpPr>
            <p:spPr bwMode="auto">
              <a:xfrm>
                <a:off x="2101" y="1163"/>
                <a:ext cx="0" cy="5"/>
              </a:xfrm>
              <a:custGeom>
                <a:avLst/>
                <a:gdLst>
                  <a:gd name="T0" fmla="*/ 5 h 5"/>
                  <a:gd name="T1" fmla="*/ 5 h 5"/>
                  <a:gd name="T2" fmla="*/ 5 h 5"/>
                  <a:gd name="T3" fmla="*/ 0 h 5"/>
                  <a:gd name="T4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6" name="Freeform 101"/>
              <p:cNvSpPr>
                <a:spLocks/>
              </p:cNvSpPr>
              <p:nvPr/>
            </p:nvSpPr>
            <p:spPr bwMode="auto">
              <a:xfrm>
                <a:off x="2595" y="1914"/>
                <a:ext cx="7" cy="12"/>
              </a:xfrm>
              <a:custGeom>
                <a:avLst/>
                <a:gdLst>
                  <a:gd name="T0" fmla="*/ 4 w 7"/>
                  <a:gd name="T1" fmla="*/ 10 h 12"/>
                  <a:gd name="T2" fmla="*/ 7 w 7"/>
                  <a:gd name="T3" fmla="*/ 7 h 12"/>
                  <a:gd name="T4" fmla="*/ 7 w 7"/>
                  <a:gd name="T5" fmla="*/ 5 h 12"/>
                  <a:gd name="T6" fmla="*/ 7 w 7"/>
                  <a:gd name="T7" fmla="*/ 0 h 12"/>
                  <a:gd name="T8" fmla="*/ 7 w 7"/>
                  <a:gd name="T9" fmla="*/ 0 h 12"/>
                  <a:gd name="T10" fmla="*/ 4 w 7"/>
                  <a:gd name="T11" fmla="*/ 0 h 12"/>
                  <a:gd name="T12" fmla="*/ 0 w 7"/>
                  <a:gd name="T13" fmla="*/ 10 h 12"/>
                  <a:gd name="T14" fmla="*/ 2 w 7"/>
                  <a:gd name="T15" fmla="*/ 10 h 12"/>
                  <a:gd name="T16" fmla="*/ 0 w 7"/>
                  <a:gd name="T17" fmla="*/ 12 h 12"/>
                  <a:gd name="T18" fmla="*/ 4 w 7"/>
                  <a:gd name="T1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2">
                    <a:moveTo>
                      <a:pt x="4" y="10"/>
                    </a:moveTo>
                    <a:lnTo>
                      <a:pt x="7" y="7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7" name="Freeform 102"/>
              <p:cNvSpPr>
                <a:spLocks/>
              </p:cNvSpPr>
              <p:nvPr/>
            </p:nvSpPr>
            <p:spPr bwMode="auto">
              <a:xfrm>
                <a:off x="2548" y="1834"/>
                <a:ext cx="9" cy="5"/>
              </a:xfrm>
              <a:custGeom>
                <a:avLst/>
                <a:gdLst>
                  <a:gd name="T0" fmla="*/ 7 w 9"/>
                  <a:gd name="T1" fmla="*/ 2 h 5"/>
                  <a:gd name="T2" fmla="*/ 4 w 9"/>
                  <a:gd name="T3" fmla="*/ 2 h 5"/>
                  <a:gd name="T4" fmla="*/ 4 w 9"/>
                  <a:gd name="T5" fmla="*/ 0 h 5"/>
                  <a:gd name="T6" fmla="*/ 4 w 9"/>
                  <a:gd name="T7" fmla="*/ 2 h 5"/>
                  <a:gd name="T8" fmla="*/ 2 w 9"/>
                  <a:gd name="T9" fmla="*/ 0 h 5"/>
                  <a:gd name="T10" fmla="*/ 0 w 9"/>
                  <a:gd name="T11" fmla="*/ 2 h 5"/>
                  <a:gd name="T12" fmla="*/ 2 w 9"/>
                  <a:gd name="T13" fmla="*/ 5 h 5"/>
                  <a:gd name="T14" fmla="*/ 7 w 9"/>
                  <a:gd name="T15" fmla="*/ 5 h 5"/>
                  <a:gd name="T16" fmla="*/ 9 w 9"/>
                  <a:gd name="T17" fmla="*/ 5 h 5"/>
                  <a:gd name="T18" fmla="*/ 7 w 9"/>
                  <a:gd name="T1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5">
                    <a:moveTo>
                      <a:pt x="7" y="2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8" name="Freeform 103"/>
              <p:cNvSpPr>
                <a:spLocks/>
              </p:cNvSpPr>
              <p:nvPr/>
            </p:nvSpPr>
            <p:spPr bwMode="auto">
              <a:xfrm>
                <a:off x="2103" y="1158"/>
                <a:ext cx="12" cy="5"/>
              </a:xfrm>
              <a:custGeom>
                <a:avLst/>
                <a:gdLst>
                  <a:gd name="T0" fmla="*/ 8 w 12"/>
                  <a:gd name="T1" fmla="*/ 5 h 5"/>
                  <a:gd name="T2" fmla="*/ 8 w 12"/>
                  <a:gd name="T3" fmla="*/ 5 h 5"/>
                  <a:gd name="T4" fmla="*/ 8 w 12"/>
                  <a:gd name="T5" fmla="*/ 3 h 5"/>
                  <a:gd name="T6" fmla="*/ 12 w 12"/>
                  <a:gd name="T7" fmla="*/ 3 h 5"/>
                  <a:gd name="T8" fmla="*/ 12 w 12"/>
                  <a:gd name="T9" fmla="*/ 3 h 5"/>
                  <a:gd name="T10" fmla="*/ 12 w 12"/>
                  <a:gd name="T11" fmla="*/ 3 h 5"/>
                  <a:gd name="T12" fmla="*/ 0 w 12"/>
                  <a:gd name="T13" fmla="*/ 0 h 5"/>
                  <a:gd name="T14" fmla="*/ 0 w 12"/>
                  <a:gd name="T15" fmla="*/ 0 h 5"/>
                  <a:gd name="T16" fmla="*/ 0 w 12"/>
                  <a:gd name="T17" fmla="*/ 3 h 5"/>
                  <a:gd name="T18" fmla="*/ 0 w 12"/>
                  <a:gd name="T19" fmla="*/ 5 h 5"/>
                  <a:gd name="T20" fmla="*/ 8 w 12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5">
                    <a:moveTo>
                      <a:pt x="8" y="5"/>
                    </a:moveTo>
                    <a:lnTo>
                      <a:pt x="8" y="5"/>
                    </a:lnTo>
                    <a:lnTo>
                      <a:pt x="8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1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8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9" name="Freeform 104"/>
              <p:cNvSpPr>
                <a:spLocks/>
              </p:cNvSpPr>
              <p:nvPr/>
            </p:nvSpPr>
            <p:spPr bwMode="auto">
              <a:xfrm>
                <a:off x="2425" y="920"/>
                <a:ext cx="182" cy="125"/>
              </a:xfrm>
              <a:custGeom>
                <a:avLst/>
                <a:gdLst>
                  <a:gd name="T0" fmla="*/ 125 w 182"/>
                  <a:gd name="T1" fmla="*/ 106 h 125"/>
                  <a:gd name="T2" fmla="*/ 153 w 182"/>
                  <a:gd name="T3" fmla="*/ 85 h 125"/>
                  <a:gd name="T4" fmla="*/ 165 w 182"/>
                  <a:gd name="T5" fmla="*/ 85 h 125"/>
                  <a:gd name="T6" fmla="*/ 165 w 182"/>
                  <a:gd name="T7" fmla="*/ 73 h 125"/>
                  <a:gd name="T8" fmla="*/ 177 w 182"/>
                  <a:gd name="T9" fmla="*/ 66 h 125"/>
                  <a:gd name="T10" fmla="*/ 182 w 182"/>
                  <a:gd name="T11" fmla="*/ 54 h 125"/>
                  <a:gd name="T12" fmla="*/ 174 w 182"/>
                  <a:gd name="T13" fmla="*/ 37 h 125"/>
                  <a:gd name="T14" fmla="*/ 170 w 182"/>
                  <a:gd name="T15" fmla="*/ 33 h 125"/>
                  <a:gd name="T16" fmla="*/ 158 w 182"/>
                  <a:gd name="T17" fmla="*/ 21 h 125"/>
                  <a:gd name="T18" fmla="*/ 163 w 182"/>
                  <a:gd name="T19" fmla="*/ 7 h 125"/>
                  <a:gd name="T20" fmla="*/ 151 w 182"/>
                  <a:gd name="T21" fmla="*/ 14 h 125"/>
                  <a:gd name="T22" fmla="*/ 144 w 182"/>
                  <a:gd name="T23" fmla="*/ 7 h 125"/>
                  <a:gd name="T24" fmla="*/ 132 w 182"/>
                  <a:gd name="T25" fmla="*/ 2 h 125"/>
                  <a:gd name="T26" fmla="*/ 125 w 182"/>
                  <a:gd name="T27" fmla="*/ 16 h 125"/>
                  <a:gd name="T28" fmla="*/ 115 w 182"/>
                  <a:gd name="T29" fmla="*/ 21 h 125"/>
                  <a:gd name="T30" fmla="*/ 104 w 182"/>
                  <a:gd name="T31" fmla="*/ 16 h 125"/>
                  <a:gd name="T32" fmla="*/ 99 w 182"/>
                  <a:gd name="T33" fmla="*/ 23 h 125"/>
                  <a:gd name="T34" fmla="*/ 97 w 182"/>
                  <a:gd name="T35" fmla="*/ 14 h 125"/>
                  <a:gd name="T36" fmla="*/ 85 w 182"/>
                  <a:gd name="T37" fmla="*/ 23 h 125"/>
                  <a:gd name="T38" fmla="*/ 73 w 182"/>
                  <a:gd name="T39" fmla="*/ 19 h 125"/>
                  <a:gd name="T40" fmla="*/ 66 w 182"/>
                  <a:gd name="T41" fmla="*/ 42 h 125"/>
                  <a:gd name="T42" fmla="*/ 56 w 182"/>
                  <a:gd name="T43" fmla="*/ 47 h 125"/>
                  <a:gd name="T44" fmla="*/ 52 w 182"/>
                  <a:gd name="T45" fmla="*/ 42 h 125"/>
                  <a:gd name="T46" fmla="*/ 45 w 182"/>
                  <a:gd name="T47" fmla="*/ 33 h 125"/>
                  <a:gd name="T48" fmla="*/ 52 w 182"/>
                  <a:gd name="T49" fmla="*/ 26 h 125"/>
                  <a:gd name="T50" fmla="*/ 42 w 182"/>
                  <a:gd name="T51" fmla="*/ 11 h 125"/>
                  <a:gd name="T52" fmla="*/ 28 w 182"/>
                  <a:gd name="T53" fmla="*/ 4 h 125"/>
                  <a:gd name="T54" fmla="*/ 23 w 182"/>
                  <a:gd name="T55" fmla="*/ 7 h 125"/>
                  <a:gd name="T56" fmla="*/ 30 w 182"/>
                  <a:gd name="T57" fmla="*/ 9 h 125"/>
                  <a:gd name="T58" fmla="*/ 26 w 182"/>
                  <a:gd name="T59" fmla="*/ 14 h 125"/>
                  <a:gd name="T60" fmla="*/ 33 w 182"/>
                  <a:gd name="T61" fmla="*/ 26 h 125"/>
                  <a:gd name="T62" fmla="*/ 23 w 182"/>
                  <a:gd name="T63" fmla="*/ 23 h 125"/>
                  <a:gd name="T64" fmla="*/ 16 w 182"/>
                  <a:gd name="T65" fmla="*/ 19 h 125"/>
                  <a:gd name="T66" fmla="*/ 16 w 182"/>
                  <a:gd name="T67" fmla="*/ 26 h 125"/>
                  <a:gd name="T68" fmla="*/ 21 w 182"/>
                  <a:gd name="T69" fmla="*/ 33 h 125"/>
                  <a:gd name="T70" fmla="*/ 4 w 182"/>
                  <a:gd name="T71" fmla="*/ 30 h 125"/>
                  <a:gd name="T72" fmla="*/ 11 w 182"/>
                  <a:gd name="T73" fmla="*/ 40 h 125"/>
                  <a:gd name="T74" fmla="*/ 7 w 182"/>
                  <a:gd name="T75" fmla="*/ 42 h 125"/>
                  <a:gd name="T76" fmla="*/ 23 w 182"/>
                  <a:gd name="T77" fmla="*/ 40 h 125"/>
                  <a:gd name="T78" fmla="*/ 37 w 182"/>
                  <a:gd name="T79" fmla="*/ 42 h 125"/>
                  <a:gd name="T80" fmla="*/ 45 w 182"/>
                  <a:gd name="T81" fmla="*/ 44 h 125"/>
                  <a:gd name="T82" fmla="*/ 40 w 182"/>
                  <a:gd name="T83" fmla="*/ 56 h 125"/>
                  <a:gd name="T84" fmla="*/ 35 w 182"/>
                  <a:gd name="T85" fmla="*/ 61 h 125"/>
                  <a:gd name="T86" fmla="*/ 21 w 182"/>
                  <a:gd name="T87" fmla="*/ 63 h 125"/>
                  <a:gd name="T88" fmla="*/ 11 w 182"/>
                  <a:gd name="T89" fmla="*/ 73 h 125"/>
                  <a:gd name="T90" fmla="*/ 28 w 182"/>
                  <a:gd name="T91" fmla="*/ 70 h 125"/>
                  <a:gd name="T92" fmla="*/ 37 w 182"/>
                  <a:gd name="T93" fmla="*/ 80 h 125"/>
                  <a:gd name="T94" fmla="*/ 42 w 182"/>
                  <a:gd name="T95" fmla="*/ 85 h 125"/>
                  <a:gd name="T96" fmla="*/ 35 w 182"/>
                  <a:gd name="T97" fmla="*/ 99 h 125"/>
                  <a:gd name="T98" fmla="*/ 33 w 182"/>
                  <a:gd name="T99" fmla="*/ 108 h 125"/>
                  <a:gd name="T100" fmla="*/ 54 w 182"/>
                  <a:gd name="T101" fmla="*/ 106 h 125"/>
                  <a:gd name="T102" fmla="*/ 75 w 182"/>
                  <a:gd name="T103" fmla="*/ 118 h 125"/>
                  <a:gd name="T104" fmla="*/ 92 w 182"/>
                  <a:gd name="T105" fmla="*/ 122 h 125"/>
                  <a:gd name="T106" fmla="*/ 120 w 182"/>
                  <a:gd name="T107" fmla="*/ 108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2" h="125">
                    <a:moveTo>
                      <a:pt x="120" y="108"/>
                    </a:moveTo>
                    <a:lnTo>
                      <a:pt x="120" y="106"/>
                    </a:lnTo>
                    <a:lnTo>
                      <a:pt x="123" y="106"/>
                    </a:lnTo>
                    <a:lnTo>
                      <a:pt x="123" y="104"/>
                    </a:lnTo>
                    <a:lnTo>
                      <a:pt x="125" y="106"/>
                    </a:lnTo>
                    <a:lnTo>
                      <a:pt x="127" y="104"/>
                    </a:lnTo>
                    <a:lnTo>
                      <a:pt x="132" y="104"/>
                    </a:lnTo>
                    <a:lnTo>
                      <a:pt x="151" y="89"/>
                    </a:lnTo>
                    <a:lnTo>
                      <a:pt x="151" y="85"/>
                    </a:lnTo>
                    <a:lnTo>
                      <a:pt x="153" y="85"/>
                    </a:lnTo>
                    <a:lnTo>
                      <a:pt x="156" y="87"/>
                    </a:lnTo>
                    <a:lnTo>
                      <a:pt x="156" y="89"/>
                    </a:lnTo>
                    <a:lnTo>
                      <a:pt x="158" y="92"/>
                    </a:lnTo>
                    <a:lnTo>
                      <a:pt x="160" y="87"/>
                    </a:lnTo>
                    <a:lnTo>
                      <a:pt x="165" y="85"/>
                    </a:lnTo>
                    <a:lnTo>
                      <a:pt x="170" y="75"/>
                    </a:lnTo>
                    <a:lnTo>
                      <a:pt x="167" y="78"/>
                    </a:lnTo>
                    <a:lnTo>
                      <a:pt x="165" y="78"/>
                    </a:lnTo>
                    <a:lnTo>
                      <a:pt x="167" y="75"/>
                    </a:lnTo>
                    <a:lnTo>
                      <a:pt x="165" y="73"/>
                    </a:lnTo>
                    <a:lnTo>
                      <a:pt x="170" y="73"/>
                    </a:lnTo>
                    <a:lnTo>
                      <a:pt x="170" y="70"/>
                    </a:lnTo>
                    <a:lnTo>
                      <a:pt x="174" y="70"/>
                    </a:lnTo>
                    <a:lnTo>
                      <a:pt x="177" y="66"/>
                    </a:lnTo>
                    <a:lnTo>
                      <a:pt x="177" y="66"/>
                    </a:lnTo>
                    <a:lnTo>
                      <a:pt x="177" y="63"/>
                    </a:lnTo>
                    <a:lnTo>
                      <a:pt x="182" y="61"/>
                    </a:lnTo>
                    <a:lnTo>
                      <a:pt x="182" y="56"/>
                    </a:lnTo>
                    <a:lnTo>
                      <a:pt x="182" y="52"/>
                    </a:lnTo>
                    <a:lnTo>
                      <a:pt x="182" y="54"/>
                    </a:lnTo>
                    <a:lnTo>
                      <a:pt x="179" y="54"/>
                    </a:lnTo>
                    <a:lnTo>
                      <a:pt x="177" y="49"/>
                    </a:lnTo>
                    <a:lnTo>
                      <a:pt x="179" y="49"/>
                    </a:lnTo>
                    <a:lnTo>
                      <a:pt x="179" y="44"/>
                    </a:lnTo>
                    <a:lnTo>
                      <a:pt x="174" y="37"/>
                    </a:lnTo>
                    <a:lnTo>
                      <a:pt x="174" y="35"/>
                    </a:lnTo>
                    <a:lnTo>
                      <a:pt x="174" y="40"/>
                    </a:lnTo>
                    <a:lnTo>
                      <a:pt x="170" y="37"/>
                    </a:lnTo>
                    <a:lnTo>
                      <a:pt x="167" y="35"/>
                    </a:lnTo>
                    <a:lnTo>
                      <a:pt x="170" y="33"/>
                    </a:lnTo>
                    <a:lnTo>
                      <a:pt x="160" y="33"/>
                    </a:lnTo>
                    <a:lnTo>
                      <a:pt x="160" y="30"/>
                    </a:lnTo>
                    <a:lnTo>
                      <a:pt x="163" y="26"/>
                    </a:lnTo>
                    <a:lnTo>
                      <a:pt x="163" y="19"/>
                    </a:lnTo>
                    <a:lnTo>
                      <a:pt x="158" y="21"/>
                    </a:lnTo>
                    <a:lnTo>
                      <a:pt x="156" y="21"/>
                    </a:lnTo>
                    <a:lnTo>
                      <a:pt x="156" y="19"/>
                    </a:lnTo>
                    <a:lnTo>
                      <a:pt x="160" y="9"/>
                    </a:lnTo>
                    <a:lnTo>
                      <a:pt x="165" y="7"/>
                    </a:lnTo>
                    <a:lnTo>
                      <a:pt x="163" y="7"/>
                    </a:lnTo>
                    <a:lnTo>
                      <a:pt x="160" y="7"/>
                    </a:lnTo>
                    <a:lnTo>
                      <a:pt x="158" y="7"/>
                    </a:lnTo>
                    <a:lnTo>
                      <a:pt x="156" y="11"/>
                    </a:lnTo>
                    <a:lnTo>
                      <a:pt x="151" y="11"/>
                    </a:lnTo>
                    <a:lnTo>
                      <a:pt x="151" y="14"/>
                    </a:lnTo>
                    <a:lnTo>
                      <a:pt x="151" y="16"/>
                    </a:lnTo>
                    <a:lnTo>
                      <a:pt x="148" y="14"/>
                    </a:lnTo>
                    <a:lnTo>
                      <a:pt x="144" y="11"/>
                    </a:lnTo>
                    <a:lnTo>
                      <a:pt x="144" y="9"/>
                    </a:lnTo>
                    <a:lnTo>
                      <a:pt x="144" y="7"/>
                    </a:lnTo>
                    <a:lnTo>
                      <a:pt x="141" y="4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4" y="2"/>
                    </a:lnTo>
                    <a:lnTo>
                      <a:pt x="132" y="2"/>
                    </a:lnTo>
                    <a:lnTo>
                      <a:pt x="132" y="4"/>
                    </a:lnTo>
                    <a:lnTo>
                      <a:pt x="134" y="16"/>
                    </a:lnTo>
                    <a:lnTo>
                      <a:pt x="130" y="16"/>
                    </a:lnTo>
                    <a:lnTo>
                      <a:pt x="127" y="19"/>
                    </a:lnTo>
                    <a:lnTo>
                      <a:pt x="125" y="16"/>
                    </a:lnTo>
                    <a:lnTo>
                      <a:pt x="123" y="14"/>
                    </a:lnTo>
                    <a:lnTo>
                      <a:pt x="120" y="14"/>
                    </a:lnTo>
                    <a:lnTo>
                      <a:pt x="120" y="16"/>
                    </a:lnTo>
                    <a:lnTo>
                      <a:pt x="118" y="21"/>
                    </a:lnTo>
                    <a:lnTo>
                      <a:pt x="115" y="21"/>
                    </a:lnTo>
                    <a:lnTo>
                      <a:pt x="113" y="21"/>
                    </a:lnTo>
                    <a:lnTo>
                      <a:pt x="111" y="19"/>
                    </a:lnTo>
                    <a:lnTo>
                      <a:pt x="108" y="16"/>
                    </a:lnTo>
                    <a:lnTo>
                      <a:pt x="104" y="14"/>
                    </a:lnTo>
                    <a:lnTo>
                      <a:pt x="104" y="16"/>
                    </a:lnTo>
                    <a:lnTo>
                      <a:pt x="104" y="19"/>
                    </a:lnTo>
                    <a:lnTo>
                      <a:pt x="106" y="28"/>
                    </a:lnTo>
                    <a:lnTo>
                      <a:pt x="106" y="35"/>
                    </a:lnTo>
                    <a:lnTo>
                      <a:pt x="101" y="26"/>
                    </a:lnTo>
                    <a:lnTo>
                      <a:pt x="99" y="23"/>
                    </a:lnTo>
                    <a:lnTo>
                      <a:pt x="99" y="19"/>
                    </a:lnTo>
                    <a:lnTo>
                      <a:pt x="97" y="19"/>
                    </a:lnTo>
                    <a:lnTo>
                      <a:pt x="97" y="16"/>
                    </a:lnTo>
                    <a:lnTo>
                      <a:pt x="97" y="16"/>
                    </a:lnTo>
                    <a:lnTo>
                      <a:pt x="97" y="14"/>
                    </a:lnTo>
                    <a:lnTo>
                      <a:pt x="92" y="16"/>
                    </a:lnTo>
                    <a:lnTo>
                      <a:pt x="89" y="21"/>
                    </a:lnTo>
                    <a:lnTo>
                      <a:pt x="87" y="19"/>
                    </a:lnTo>
                    <a:lnTo>
                      <a:pt x="85" y="21"/>
                    </a:lnTo>
                    <a:lnTo>
                      <a:pt x="85" y="23"/>
                    </a:lnTo>
                    <a:lnTo>
                      <a:pt x="85" y="33"/>
                    </a:lnTo>
                    <a:lnTo>
                      <a:pt x="82" y="33"/>
                    </a:lnTo>
                    <a:lnTo>
                      <a:pt x="80" y="33"/>
                    </a:lnTo>
                    <a:lnTo>
                      <a:pt x="80" y="28"/>
                    </a:lnTo>
                    <a:lnTo>
                      <a:pt x="73" y="19"/>
                    </a:lnTo>
                    <a:lnTo>
                      <a:pt x="71" y="16"/>
                    </a:lnTo>
                    <a:lnTo>
                      <a:pt x="68" y="19"/>
                    </a:lnTo>
                    <a:lnTo>
                      <a:pt x="71" y="30"/>
                    </a:lnTo>
                    <a:lnTo>
                      <a:pt x="68" y="40"/>
                    </a:lnTo>
                    <a:lnTo>
                      <a:pt x="66" y="42"/>
                    </a:lnTo>
                    <a:lnTo>
                      <a:pt x="63" y="35"/>
                    </a:lnTo>
                    <a:lnTo>
                      <a:pt x="61" y="35"/>
                    </a:lnTo>
                    <a:lnTo>
                      <a:pt x="61" y="40"/>
                    </a:lnTo>
                    <a:lnTo>
                      <a:pt x="61" y="47"/>
                    </a:lnTo>
                    <a:lnTo>
                      <a:pt x="56" y="47"/>
                    </a:lnTo>
                    <a:lnTo>
                      <a:pt x="56" y="49"/>
                    </a:lnTo>
                    <a:lnTo>
                      <a:pt x="54" y="54"/>
                    </a:lnTo>
                    <a:lnTo>
                      <a:pt x="54" y="44"/>
                    </a:lnTo>
                    <a:lnTo>
                      <a:pt x="52" y="44"/>
                    </a:lnTo>
                    <a:lnTo>
                      <a:pt x="52" y="42"/>
                    </a:lnTo>
                    <a:lnTo>
                      <a:pt x="52" y="37"/>
                    </a:lnTo>
                    <a:lnTo>
                      <a:pt x="49" y="40"/>
                    </a:lnTo>
                    <a:lnTo>
                      <a:pt x="49" y="37"/>
                    </a:lnTo>
                    <a:lnTo>
                      <a:pt x="47" y="35"/>
                    </a:lnTo>
                    <a:lnTo>
                      <a:pt x="45" y="33"/>
                    </a:lnTo>
                    <a:lnTo>
                      <a:pt x="49" y="35"/>
                    </a:lnTo>
                    <a:lnTo>
                      <a:pt x="52" y="33"/>
                    </a:lnTo>
                    <a:lnTo>
                      <a:pt x="52" y="33"/>
                    </a:lnTo>
                    <a:lnTo>
                      <a:pt x="52" y="30"/>
                    </a:lnTo>
                    <a:lnTo>
                      <a:pt x="52" y="26"/>
                    </a:lnTo>
                    <a:lnTo>
                      <a:pt x="49" y="23"/>
                    </a:lnTo>
                    <a:lnTo>
                      <a:pt x="52" y="21"/>
                    </a:lnTo>
                    <a:lnTo>
                      <a:pt x="49" y="19"/>
                    </a:lnTo>
                    <a:lnTo>
                      <a:pt x="47" y="19"/>
                    </a:lnTo>
                    <a:lnTo>
                      <a:pt x="42" y="11"/>
                    </a:lnTo>
                    <a:lnTo>
                      <a:pt x="37" y="9"/>
                    </a:lnTo>
                    <a:lnTo>
                      <a:pt x="33" y="4"/>
                    </a:lnTo>
                    <a:lnTo>
                      <a:pt x="33" y="4"/>
                    </a:lnTo>
                    <a:lnTo>
                      <a:pt x="30" y="4"/>
                    </a:lnTo>
                    <a:lnTo>
                      <a:pt x="28" y="4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3" y="2"/>
                    </a:lnTo>
                    <a:lnTo>
                      <a:pt x="23" y="7"/>
                    </a:lnTo>
                    <a:lnTo>
                      <a:pt x="23" y="7"/>
                    </a:lnTo>
                    <a:lnTo>
                      <a:pt x="23" y="9"/>
                    </a:lnTo>
                    <a:lnTo>
                      <a:pt x="26" y="9"/>
                    </a:lnTo>
                    <a:lnTo>
                      <a:pt x="28" y="7"/>
                    </a:lnTo>
                    <a:lnTo>
                      <a:pt x="30" y="7"/>
                    </a:lnTo>
                    <a:lnTo>
                      <a:pt x="30" y="9"/>
                    </a:lnTo>
                    <a:lnTo>
                      <a:pt x="33" y="11"/>
                    </a:lnTo>
                    <a:lnTo>
                      <a:pt x="33" y="11"/>
                    </a:lnTo>
                    <a:lnTo>
                      <a:pt x="30" y="11"/>
                    </a:lnTo>
                    <a:lnTo>
                      <a:pt x="28" y="9"/>
                    </a:lnTo>
                    <a:lnTo>
                      <a:pt x="26" y="14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35" y="23"/>
                    </a:lnTo>
                    <a:lnTo>
                      <a:pt x="33" y="28"/>
                    </a:lnTo>
                    <a:lnTo>
                      <a:pt x="33" y="26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28" y="21"/>
                    </a:lnTo>
                    <a:lnTo>
                      <a:pt x="26" y="23"/>
                    </a:lnTo>
                    <a:lnTo>
                      <a:pt x="23" y="23"/>
                    </a:lnTo>
                    <a:lnTo>
                      <a:pt x="23" y="23"/>
                    </a:lnTo>
                    <a:lnTo>
                      <a:pt x="23" y="19"/>
                    </a:lnTo>
                    <a:lnTo>
                      <a:pt x="16" y="14"/>
                    </a:lnTo>
                    <a:lnTo>
                      <a:pt x="14" y="16"/>
                    </a:lnTo>
                    <a:lnTo>
                      <a:pt x="16" y="19"/>
                    </a:lnTo>
                    <a:lnTo>
                      <a:pt x="14" y="19"/>
                    </a:lnTo>
                    <a:lnTo>
                      <a:pt x="16" y="21"/>
                    </a:lnTo>
                    <a:lnTo>
                      <a:pt x="14" y="23"/>
                    </a:lnTo>
                    <a:lnTo>
                      <a:pt x="11" y="21"/>
                    </a:lnTo>
                    <a:lnTo>
                      <a:pt x="16" y="26"/>
                    </a:lnTo>
                    <a:lnTo>
                      <a:pt x="11" y="28"/>
                    </a:lnTo>
                    <a:lnTo>
                      <a:pt x="11" y="28"/>
                    </a:lnTo>
                    <a:lnTo>
                      <a:pt x="14" y="30"/>
                    </a:lnTo>
                    <a:lnTo>
                      <a:pt x="21" y="30"/>
                    </a:lnTo>
                    <a:lnTo>
                      <a:pt x="21" y="33"/>
                    </a:lnTo>
                    <a:lnTo>
                      <a:pt x="19" y="33"/>
                    </a:lnTo>
                    <a:lnTo>
                      <a:pt x="21" y="35"/>
                    </a:lnTo>
                    <a:lnTo>
                      <a:pt x="16" y="37"/>
                    </a:lnTo>
                    <a:lnTo>
                      <a:pt x="11" y="33"/>
                    </a:lnTo>
                    <a:lnTo>
                      <a:pt x="4" y="30"/>
                    </a:lnTo>
                    <a:lnTo>
                      <a:pt x="7" y="33"/>
                    </a:lnTo>
                    <a:lnTo>
                      <a:pt x="9" y="35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1" y="40"/>
                    </a:lnTo>
                    <a:lnTo>
                      <a:pt x="9" y="42"/>
                    </a:lnTo>
                    <a:lnTo>
                      <a:pt x="4" y="40"/>
                    </a:lnTo>
                    <a:lnTo>
                      <a:pt x="2" y="37"/>
                    </a:lnTo>
                    <a:lnTo>
                      <a:pt x="0" y="44"/>
                    </a:lnTo>
                    <a:lnTo>
                      <a:pt x="7" y="42"/>
                    </a:lnTo>
                    <a:lnTo>
                      <a:pt x="11" y="44"/>
                    </a:lnTo>
                    <a:lnTo>
                      <a:pt x="14" y="44"/>
                    </a:lnTo>
                    <a:lnTo>
                      <a:pt x="19" y="42"/>
                    </a:lnTo>
                    <a:lnTo>
                      <a:pt x="21" y="42"/>
                    </a:lnTo>
                    <a:lnTo>
                      <a:pt x="23" y="40"/>
                    </a:lnTo>
                    <a:lnTo>
                      <a:pt x="26" y="37"/>
                    </a:lnTo>
                    <a:lnTo>
                      <a:pt x="35" y="40"/>
                    </a:lnTo>
                    <a:lnTo>
                      <a:pt x="35" y="42"/>
                    </a:lnTo>
                    <a:lnTo>
                      <a:pt x="35" y="40"/>
                    </a:lnTo>
                    <a:lnTo>
                      <a:pt x="37" y="42"/>
                    </a:lnTo>
                    <a:lnTo>
                      <a:pt x="37" y="44"/>
                    </a:lnTo>
                    <a:lnTo>
                      <a:pt x="40" y="44"/>
                    </a:lnTo>
                    <a:lnTo>
                      <a:pt x="40" y="42"/>
                    </a:lnTo>
                    <a:lnTo>
                      <a:pt x="45" y="44"/>
                    </a:lnTo>
                    <a:lnTo>
                      <a:pt x="45" y="44"/>
                    </a:lnTo>
                    <a:lnTo>
                      <a:pt x="37" y="49"/>
                    </a:lnTo>
                    <a:lnTo>
                      <a:pt x="35" y="52"/>
                    </a:lnTo>
                    <a:lnTo>
                      <a:pt x="33" y="54"/>
                    </a:lnTo>
                    <a:lnTo>
                      <a:pt x="33" y="56"/>
                    </a:lnTo>
                    <a:lnTo>
                      <a:pt x="40" y="56"/>
                    </a:lnTo>
                    <a:lnTo>
                      <a:pt x="42" y="59"/>
                    </a:lnTo>
                    <a:lnTo>
                      <a:pt x="42" y="54"/>
                    </a:lnTo>
                    <a:lnTo>
                      <a:pt x="45" y="54"/>
                    </a:lnTo>
                    <a:lnTo>
                      <a:pt x="42" y="61"/>
                    </a:lnTo>
                    <a:lnTo>
                      <a:pt x="35" y="61"/>
                    </a:lnTo>
                    <a:lnTo>
                      <a:pt x="33" y="59"/>
                    </a:lnTo>
                    <a:lnTo>
                      <a:pt x="30" y="61"/>
                    </a:lnTo>
                    <a:lnTo>
                      <a:pt x="28" y="61"/>
                    </a:lnTo>
                    <a:lnTo>
                      <a:pt x="26" y="63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19" y="66"/>
                    </a:lnTo>
                    <a:lnTo>
                      <a:pt x="9" y="66"/>
                    </a:lnTo>
                    <a:lnTo>
                      <a:pt x="9" y="70"/>
                    </a:lnTo>
                    <a:lnTo>
                      <a:pt x="11" y="73"/>
                    </a:lnTo>
                    <a:lnTo>
                      <a:pt x="14" y="70"/>
                    </a:lnTo>
                    <a:lnTo>
                      <a:pt x="16" y="70"/>
                    </a:lnTo>
                    <a:lnTo>
                      <a:pt x="23" y="68"/>
                    </a:lnTo>
                    <a:lnTo>
                      <a:pt x="26" y="68"/>
                    </a:lnTo>
                    <a:lnTo>
                      <a:pt x="28" y="70"/>
                    </a:lnTo>
                    <a:lnTo>
                      <a:pt x="33" y="68"/>
                    </a:lnTo>
                    <a:lnTo>
                      <a:pt x="35" y="68"/>
                    </a:lnTo>
                    <a:lnTo>
                      <a:pt x="35" y="78"/>
                    </a:lnTo>
                    <a:lnTo>
                      <a:pt x="37" y="78"/>
                    </a:lnTo>
                    <a:lnTo>
                      <a:pt x="37" y="80"/>
                    </a:lnTo>
                    <a:lnTo>
                      <a:pt x="40" y="82"/>
                    </a:lnTo>
                    <a:lnTo>
                      <a:pt x="42" y="80"/>
                    </a:lnTo>
                    <a:lnTo>
                      <a:pt x="45" y="78"/>
                    </a:lnTo>
                    <a:lnTo>
                      <a:pt x="42" y="82"/>
                    </a:lnTo>
                    <a:lnTo>
                      <a:pt x="42" y="85"/>
                    </a:lnTo>
                    <a:lnTo>
                      <a:pt x="42" y="87"/>
                    </a:lnTo>
                    <a:lnTo>
                      <a:pt x="40" y="89"/>
                    </a:lnTo>
                    <a:lnTo>
                      <a:pt x="45" y="87"/>
                    </a:lnTo>
                    <a:lnTo>
                      <a:pt x="45" y="94"/>
                    </a:lnTo>
                    <a:lnTo>
                      <a:pt x="35" y="99"/>
                    </a:lnTo>
                    <a:lnTo>
                      <a:pt x="33" y="101"/>
                    </a:lnTo>
                    <a:lnTo>
                      <a:pt x="28" y="99"/>
                    </a:lnTo>
                    <a:lnTo>
                      <a:pt x="30" y="101"/>
                    </a:lnTo>
                    <a:lnTo>
                      <a:pt x="30" y="108"/>
                    </a:lnTo>
                    <a:lnTo>
                      <a:pt x="33" y="108"/>
                    </a:lnTo>
                    <a:lnTo>
                      <a:pt x="35" y="106"/>
                    </a:lnTo>
                    <a:lnTo>
                      <a:pt x="42" y="106"/>
                    </a:lnTo>
                    <a:lnTo>
                      <a:pt x="45" y="106"/>
                    </a:lnTo>
                    <a:lnTo>
                      <a:pt x="52" y="108"/>
                    </a:lnTo>
                    <a:lnTo>
                      <a:pt x="54" y="106"/>
                    </a:lnTo>
                    <a:lnTo>
                      <a:pt x="66" y="113"/>
                    </a:lnTo>
                    <a:lnTo>
                      <a:pt x="68" y="115"/>
                    </a:lnTo>
                    <a:lnTo>
                      <a:pt x="73" y="115"/>
                    </a:lnTo>
                    <a:lnTo>
                      <a:pt x="75" y="118"/>
                    </a:lnTo>
                    <a:lnTo>
                      <a:pt x="75" y="118"/>
                    </a:lnTo>
                    <a:lnTo>
                      <a:pt x="78" y="118"/>
                    </a:lnTo>
                    <a:lnTo>
                      <a:pt x="85" y="120"/>
                    </a:lnTo>
                    <a:lnTo>
                      <a:pt x="87" y="120"/>
                    </a:lnTo>
                    <a:lnTo>
                      <a:pt x="92" y="125"/>
                    </a:lnTo>
                    <a:lnTo>
                      <a:pt x="92" y="122"/>
                    </a:lnTo>
                    <a:lnTo>
                      <a:pt x="97" y="125"/>
                    </a:lnTo>
                    <a:lnTo>
                      <a:pt x="99" y="122"/>
                    </a:lnTo>
                    <a:lnTo>
                      <a:pt x="106" y="120"/>
                    </a:lnTo>
                    <a:lnTo>
                      <a:pt x="115" y="111"/>
                    </a:lnTo>
                    <a:lnTo>
                      <a:pt x="120" y="10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0" name="Freeform 105"/>
              <p:cNvSpPr>
                <a:spLocks/>
              </p:cNvSpPr>
              <p:nvPr/>
            </p:nvSpPr>
            <p:spPr bwMode="auto">
              <a:xfrm>
                <a:off x="2101" y="1168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1" name="Freeform 106"/>
              <p:cNvSpPr>
                <a:spLocks/>
              </p:cNvSpPr>
              <p:nvPr/>
            </p:nvSpPr>
            <p:spPr bwMode="auto">
              <a:xfrm>
                <a:off x="2552" y="1917"/>
                <a:ext cx="12" cy="9"/>
              </a:xfrm>
              <a:custGeom>
                <a:avLst/>
                <a:gdLst>
                  <a:gd name="T0" fmla="*/ 5 w 12"/>
                  <a:gd name="T1" fmla="*/ 9 h 9"/>
                  <a:gd name="T2" fmla="*/ 7 w 12"/>
                  <a:gd name="T3" fmla="*/ 9 h 9"/>
                  <a:gd name="T4" fmla="*/ 7 w 12"/>
                  <a:gd name="T5" fmla="*/ 4 h 9"/>
                  <a:gd name="T6" fmla="*/ 12 w 12"/>
                  <a:gd name="T7" fmla="*/ 2 h 9"/>
                  <a:gd name="T8" fmla="*/ 12 w 12"/>
                  <a:gd name="T9" fmla="*/ 2 h 9"/>
                  <a:gd name="T10" fmla="*/ 12 w 12"/>
                  <a:gd name="T11" fmla="*/ 0 h 9"/>
                  <a:gd name="T12" fmla="*/ 12 w 12"/>
                  <a:gd name="T13" fmla="*/ 0 h 9"/>
                  <a:gd name="T14" fmla="*/ 10 w 12"/>
                  <a:gd name="T15" fmla="*/ 0 h 9"/>
                  <a:gd name="T16" fmla="*/ 5 w 12"/>
                  <a:gd name="T17" fmla="*/ 4 h 9"/>
                  <a:gd name="T18" fmla="*/ 0 w 12"/>
                  <a:gd name="T19" fmla="*/ 4 h 9"/>
                  <a:gd name="T20" fmla="*/ 3 w 12"/>
                  <a:gd name="T21" fmla="*/ 7 h 9"/>
                  <a:gd name="T22" fmla="*/ 5 w 12"/>
                  <a:gd name="T2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9">
                    <a:moveTo>
                      <a:pt x="5" y="9"/>
                    </a:moveTo>
                    <a:lnTo>
                      <a:pt x="7" y="9"/>
                    </a:lnTo>
                    <a:lnTo>
                      <a:pt x="7" y="4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3" y="7"/>
                    </a:lnTo>
                    <a:lnTo>
                      <a:pt x="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2" name="Freeform 107"/>
              <p:cNvSpPr>
                <a:spLocks/>
              </p:cNvSpPr>
              <p:nvPr/>
            </p:nvSpPr>
            <p:spPr bwMode="auto">
              <a:xfrm>
                <a:off x="2571" y="1924"/>
                <a:ext cx="7" cy="9"/>
              </a:xfrm>
              <a:custGeom>
                <a:avLst/>
                <a:gdLst>
                  <a:gd name="T0" fmla="*/ 2 w 7"/>
                  <a:gd name="T1" fmla="*/ 0 h 9"/>
                  <a:gd name="T2" fmla="*/ 0 w 7"/>
                  <a:gd name="T3" fmla="*/ 4 h 9"/>
                  <a:gd name="T4" fmla="*/ 0 w 7"/>
                  <a:gd name="T5" fmla="*/ 7 h 9"/>
                  <a:gd name="T6" fmla="*/ 0 w 7"/>
                  <a:gd name="T7" fmla="*/ 9 h 9"/>
                  <a:gd name="T8" fmla="*/ 2 w 7"/>
                  <a:gd name="T9" fmla="*/ 9 h 9"/>
                  <a:gd name="T10" fmla="*/ 5 w 7"/>
                  <a:gd name="T11" fmla="*/ 7 h 9"/>
                  <a:gd name="T12" fmla="*/ 5 w 7"/>
                  <a:gd name="T13" fmla="*/ 7 h 9"/>
                  <a:gd name="T14" fmla="*/ 7 w 7"/>
                  <a:gd name="T15" fmla="*/ 4 h 9"/>
                  <a:gd name="T16" fmla="*/ 7 w 7"/>
                  <a:gd name="T17" fmla="*/ 2 h 9"/>
                  <a:gd name="T18" fmla="*/ 5 w 7"/>
                  <a:gd name="T19" fmla="*/ 2 h 9"/>
                  <a:gd name="T20" fmla="*/ 2 w 7"/>
                  <a:gd name="T2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9">
                    <a:moveTo>
                      <a:pt x="2" y="0"/>
                    </a:move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3" name="Freeform 108"/>
              <p:cNvSpPr>
                <a:spLocks/>
              </p:cNvSpPr>
              <p:nvPr/>
            </p:nvSpPr>
            <p:spPr bwMode="auto">
              <a:xfrm>
                <a:off x="1813" y="1527"/>
                <a:ext cx="28" cy="33"/>
              </a:xfrm>
              <a:custGeom>
                <a:avLst/>
                <a:gdLst>
                  <a:gd name="T0" fmla="*/ 21 w 28"/>
                  <a:gd name="T1" fmla="*/ 30 h 33"/>
                  <a:gd name="T2" fmla="*/ 24 w 28"/>
                  <a:gd name="T3" fmla="*/ 26 h 33"/>
                  <a:gd name="T4" fmla="*/ 28 w 28"/>
                  <a:gd name="T5" fmla="*/ 23 h 33"/>
                  <a:gd name="T6" fmla="*/ 28 w 28"/>
                  <a:gd name="T7" fmla="*/ 23 h 33"/>
                  <a:gd name="T8" fmla="*/ 26 w 28"/>
                  <a:gd name="T9" fmla="*/ 23 h 33"/>
                  <a:gd name="T10" fmla="*/ 26 w 28"/>
                  <a:gd name="T11" fmla="*/ 19 h 33"/>
                  <a:gd name="T12" fmla="*/ 24 w 28"/>
                  <a:gd name="T13" fmla="*/ 16 h 33"/>
                  <a:gd name="T14" fmla="*/ 21 w 28"/>
                  <a:gd name="T15" fmla="*/ 21 h 33"/>
                  <a:gd name="T16" fmla="*/ 21 w 28"/>
                  <a:gd name="T17" fmla="*/ 19 h 33"/>
                  <a:gd name="T18" fmla="*/ 14 w 28"/>
                  <a:gd name="T19" fmla="*/ 21 h 33"/>
                  <a:gd name="T20" fmla="*/ 14 w 28"/>
                  <a:gd name="T21" fmla="*/ 21 h 33"/>
                  <a:gd name="T22" fmla="*/ 16 w 28"/>
                  <a:gd name="T23" fmla="*/ 16 h 33"/>
                  <a:gd name="T24" fmla="*/ 14 w 28"/>
                  <a:gd name="T25" fmla="*/ 16 h 33"/>
                  <a:gd name="T26" fmla="*/ 19 w 28"/>
                  <a:gd name="T27" fmla="*/ 4 h 33"/>
                  <a:gd name="T28" fmla="*/ 16 w 28"/>
                  <a:gd name="T29" fmla="*/ 0 h 33"/>
                  <a:gd name="T30" fmla="*/ 16 w 28"/>
                  <a:gd name="T31" fmla="*/ 0 h 33"/>
                  <a:gd name="T32" fmla="*/ 14 w 28"/>
                  <a:gd name="T33" fmla="*/ 0 h 33"/>
                  <a:gd name="T34" fmla="*/ 14 w 28"/>
                  <a:gd name="T35" fmla="*/ 0 h 33"/>
                  <a:gd name="T36" fmla="*/ 14 w 28"/>
                  <a:gd name="T37" fmla="*/ 0 h 33"/>
                  <a:gd name="T38" fmla="*/ 14 w 28"/>
                  <a:gd name="T39" fmla="*/ 2 h 33"/>
                  <a:gd name="T40" fmla="*/ 12 w 28"/>
                  <a:gd name="T41" fmla="*/ 7 h 33"/>
                  <a:gd name="T42" fmla="*/ 2 w 28"/>
                  <a:gd name="T43" fmla="*/ 21 h 33"/>
                  <a:gd name="T44" fmla="*/ 0 w 28"/>
                  <a:gd name="T45" fmla="*/ 28 h 33"/>
                  <a:gd name="T46" fmla="*/ 2 w 28"/>
                  <a:gd name="T47" fmla="*/ 33 h 33"/>
                  <a:gd name="T48" fmla="*/ 5 w 28"/>
                  <a:gd name="T49" fmla="*/ 33 h 33"/>
                  <a:gd name="T50" fmla="*/ 9 w 28"/>
                  <a:gd name="T51" fmla="*/ 33 h 33"/>
                  <a:gd name="T52" fmla="*/ 12 w 28"/>
                  <a:gd name="T53" fmla="*/ 33 h 33"/>
                  <a:gd name="T54" fmla="*/ 16 w 28"/>
                  <a:gd name="T55" fmla="*/ 33 h 33"/>
                  <a:gd name="T56" fmla="*/ 21 w 28"/>
                  <a:gd name="T57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8" h="33">
                    <a:moveTo>
                      <a:pt x="21" y="30"/>
                    </a:moveTo>
                    <a:lnTo>
                      <a:pt x="24" y="26"/>
                    </a:lnTo>
                    <a:lnTo>
                      <a:pt x="28" y="23"/>
                    </a:lnTo>
                    <a:lnTo>
                      <a:pt x="28" y="23"/>
                    </a:lnTo>
                    <a:lnTo>
                      <a:pt x="26" y="23"/>
                    </a:lnTo>
                    <a:lnTo>
                      <a:pt x="26" y="19"/>
                    </a:lnTo>
                    <a:lnTo>
                      <a:pt x="24" y="16"/>
                    </a:lnTo>
                    <a:lnTo>
                      <a:pt x="21" y="21"/>
                    </a:lnTo>
                    <a:lnTo>
                      <a:pt x="21" y="19"/>
                    </a:lnTo>
                    <a:lnTo>
                      <a:pt x="14" y="21"/>
                    </a:lnTo>
                    <a:lnTo>
                      <a:pt x="14" y="21"/>
                    </a:lnTo>
                    <a:lnTo>
                      <a:pt x="16" y="16"/>
                    </a:lnTo>
                    <a:lnTo>
                      <a:pt x="14" y="16"/>
                    </a:lnTo>
                    <a:lnTo>
                      <a:pt x="19" y="4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2" y="7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9" y="33"/>
                    </a:lnTo>
                    <a:lnTo>
                      <a:pt x="12" y="33"/>
                    </a:lnTo>
                    <a:lnTo>
                      <a:pt x="16" y="33"/>
                    </a:lnTo>
                    <a:lnTo>
                      <a:pt x="2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4" name="Freeform 109"/>
              <p:cNvSpPr>
                <a:spLocks/>
              </p:cNvSpPr>
              <p:nvPr/>
            </p:nvSpPr>
            <p:spPr bwMode="auto">
              <a:xfrm>
                <a:off x="1848" y="1409"/>
                <a:ext cx="109" cy="127"/>
              </a:xfrm>
              <a:custGeom>
                <a:avLst/>
                <a:gdLst>
                  <a:gd name="T0" fmla="*/ 62 w 109"/>
                  <a:gd name="T1" fmla="*/ 0 h 127"/>
                  <a:gd name="T2" fmla="*/ 55 w 109"/>
                  <a:gd name="T3" fmla="*/ 2 h 127"/>
                  <a:gd name="T4" fmla="*/ 43 w 109"/>
                  <a:gd name="T5" fmla="*/ 11 h 127"/>
                  <a:gd name="T6" fmla="*/ 40 w 109"/>
                  <a:gd name="T7" fmla="*/ 14 h 127"/>
                  <a:gd name="T8" fmla="*/ 38 w 109"/>
                  <a:gd name="T9" fmla="*/ 21 h 127"/>
                  <a:gd name="T10" fmla="*/ 31 w 109"/>
                  <a:gd name="T11" fmla="*/ 26 h 127"/>
                  <a:gd name="T12" fmla="*/ 31 w 109"/>
                  <a:gd name="T13" fmla="*/ 37 h 127"/>
                  <a:gd name="T14" fmla="*/ 29 w 109"/>
                  <a:gd name="T15" fmla="*/ 40 h 127"/>
                  <a:gd name="T16" fmla="*/ 24 w 109"/>
                  <a:gd name="T17" fmla="*/ 54 h 127"/>
                  <a:gd name="T18" fmla="*/ 19 w 109"/>
                  <a:gd name="T19" fmla="*/ 59 h 127"/>
                  <a:gd name="T20" fmla="*/ 22 w 109"/>
                  <a:gd name="T21" fmla="*/ 63 h 127"/>
                  <a:gd name="T22" fmla="*/ 22 w 109"/>
                  <a:gd name="T23" fmla="*/ 68 h 127"/>
                  <a:gd name="T24" fmla="*/ 10 w 109"/>
                  <a:gd name="T25" fmla="*/ 80 h 127"/>
                  <a:gd name="T26" fmla="*/ 3 w 109"/>
                  <a:gd name="T27" fmla="*/ 82 h 127"/>
                  <a:gd name="T28" fmla="*/ 15 w 109"/>
                  <a:gd name="T29" fmla="*/ 82 h 127"/>
                  <a:gd name="T30" fmla="*/ 0 w 109"/>
                  <a:gd name="T31" fmla="*/ 104 h 127"/>
                  <a:gd name="T32" fmla="*/ 31 w 109"/>
                  <a:gd name="T33" fmla="*/ 104 h 127"/>
                  <a:gd name="T34" fmla="*/ 55 w 109"/>
                  <a:gd name="T35" fmla="*/ 101 h 127"/>
                  <a:gd name="T36" fmla="*/ 55 w 109"/>
                  <a:gd name="T37" fmla="*/ 106 h 127"/>
                  <a:gd name="T38" fmla="*/ 57 w 109"/>
                  <a:gd name="T39" fmla="*/ 108 h 127"/>
                  <a:gd name="T40" fmla="*/ 69 w 109"/>
                  <a:gd name="T41" fmla="*/ 104 h 127"/>
                  <a:gd name="T42" fmla="*/ 69 w 109"/>
                  <a:gd name="T43" fmla="*/ 111 h 127"/>
                  <a:gd name="T44" fmla="*/ 57 w 109"/>
                  <a:gd name="T45" fmla="*/ 120 h 127"/>
                  <a:gd name="T46" fmla="*/ 76 w 109"/>
                  <a:gd name="T47" fmla="*/ 108 h 127"/>
                  <a:gd name="T48" fmla="*/ 85 w 109"/>
                  <a:gd name="T49" fmla="*/ 96 h 127"/>
                  <a:gd name="T50" fmla="*/ 85 w 109"/>
                  <a:gd name="T51" fmla="*/ 122 h 127"/>
                  <a:gd name="T52" fmla="*/ 97 w 109"/>
                  <a:gd name="T53" fmla="*/ 115 h 127"/>
                  <a:gd name="T54" fmla="*/ 97 w 109"/>
                  <a:gd name="T55" fmla="*/ 127 h 127"/>
                  <a:gd name="T56" fmla="*/ 109 w 109"/>
                  <a:gd name="T57" fmla="*/ 108 h 127"/>
                  <a:gd name="T58" fmla="*/ 104 w 109"/>
                  <a:gd name="T59" fmla="*/ 108 h 127"/>
                  <a:gd name="T60" fmla="*/ 104 w 109"/>
                  <a:gd name="T61" fmla="*/ 94 h 127"/>
                  <a:gd name="T62" fmla="*/ 100 w 109"/>
                  <a:gd name="T63" fmla="*/ 94 h 127"/>
                  <a:gd name="T64" fmla="*/ 92 w 109"/>
                  <a:gd name="T65" fmla="*/ 101 h 127"/>
                  <a:gd name="T66" fmla="*/ 92 w 109"/>
                  <a:gd name="T67" fmla="*/ 92 h 127"/>
                  <a:gd name="T68" fmla="*/ 97 w 109"/>
                  <a:gd name="T69" fmla="*/ 87 h 127"/>
                  <a:gd name="T70" fmla="*/ 104 w 109"/>
                  <a:gd name="T71" fmla="*/ 80 h 127"/>
                  <a:gd name="T72" fmla="*/ 92 w 109"/>
                  <a:gd name="T73" fmla="*/ 80 h 127"/>
                  <a:gd name="T74" fmla="*/ 92 w 109"/>
                  <a:gd name="T75" fmla="*/ 75 h 127"/>
                  <a:gd name="T76" fmla="*/ 90 w 109"/>
                  <a:gd name="T77" fmla="*/ 68 h 127"/>
                  <a:gd name="T78" fmla="*/ 95 w 109"/>
                  <a:gd name="T79" fmla="*/ 61 h 127"/>
                  <a:gd name="T80" fmla="*/ 81 w 109"/>
                  <a:gd name="T81" fmla="*/ 56 h 127"/>
                  <a:gd name="T82" fmla="*/ 69 w 109"/>
                  <a:gd name="T83" fmla="*/ 56 h 127"/>
                  <a:gd name="T84" fmla="*/ 64 w 109"/>
                  <a:gd name="T85" fmla="*/ 59 h 127"/>
                  <a:gd name="T86" fmla="*/ 57 w 109"/>
                  <a:gd name="T87" fmla="*/ 52 h 127"/>
                  <a:gd name="T88" fmla="*/ 62 w 109"/>
                  <a:gd name="T89" fmla="*/ 45 h 127"/>
                  <a:gd name="T90" fmla="*/ 52 w 109"/>
                  <a:gd name="T91" fmla="*/ 40 h 127"/>
                  <a:gd name="T92" fmla="*/ 43 w 109"/>
                  <a:gd name="T93" fmla="*/ 45 h 127"/>
                  <a:gd name="T94" fmla="*/ 52 w 109"/>
                  <a:gd name="T95" fmla="*/ 26 h 127"/>
                  <a:gd name="T96" fmla="*/ 52 w 109"/>
                  <a:gd name="T97" fmla="*/ 21 h 127"/>
                  <a:gd name="T98" fmla="*/ 57 w 109"/>
                  <a:gd name="T99" fmla="*/ 11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9" h="127">
                    <a:moveTo>
                      <a:pt x="59" y="9"/>
                    </a:moveTo>
                    <a:lnTo>
                      <a:pt x="62" y="2"/>
                    </a:lnTo>
                    <a:lnTo>
                      <a:pt x="62" y="0"/>
                    </a:lnTo>
                    <a:lnTo>
                      <a:pt x="59" y="2"/>
                    </a:lnTo>
                    <a:lnTo>
                      <a:pt x="59" y="2"/>
                    </a:lnTo>
                    <a:lnTo>
                      <a:pt x="55" y="2"/>
                    </a:lnTo>
                    <a:lnTo>
                      <a:pt x="52" y="4"/>
                    </a:lnTo>
                    <a:lnTo>
                      <a:pt x="45" y="9"/>
                    </a:lnTo>
                    <a:lnTo>
                      <a:pt x="43" y="11"/>
                    </a:lnTo>
                    <a:lnTo>
                      <a:pt x="43" y="11"/>
                    </a:lnTo>
                    <a:lnTo>
                      <a:pt x="43" y="14"/>
                    </a:lnTo>
                    <a:lnTo>
                      <a:pt x="40" y="14"/>
                    </a:lnTo>
                    <a:lnTo>
                      <a:pt x="40" y="16"/>
                    </a:lnTo>
                    <a:lnTo>
                      <a:pt x="38" y="16"/>
                    </a:lnTo>
                    <a:lnTo>
                      <a:pt x="38" y="21"/>
                    </a:lnTo>
                    <a:lnTo>
                      <a:pt x="36" y="23"/>
                    </a:lnTo>
                    <a:lnTo>
                      <a:pt x="33" y="23"/>
                    </a:lnTo>
                    <a:lnTo>
                      <a:pt x="31" y="26"/>
                    </a:lnTo>
                    <a:lnTo>
                      <a:pt x="36" y="28"/>
                    </a:lnTo>
                    <a:lnTo>
                      <a:pt x="33" y="30"/>
                    </a:lnTo>
                    <a:lnTo>
                      <a:pt x="31" y="37"/>
                    </a:lnTo>
                    <a:lnTo>
                      <a:pt x="31" y="37"/>
                    </a:lnTo>
                    <a:lnTo>
                      <a:pt x="33" y="40"/>
                    </a:lnTo>
                    <a:lnTo>
                      <a:pt x="29" y="40"/>
                    </a:lnTo>
                    <a:lnTo>
                      <a:pt x="24" y="49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6"/>
                    </a:lnTo>
                    <a:lnTo>
                      <a:pt x="22" y="56"/>
                    </a:lnTo>
                    <a:lnTo>
                      <a:pt x="19" y="59"/>
                    </a:lnTo>
                    <a:lnTo>
                      <a:pt x="19" y="61"/>
                    </a:lnTo>
                    <a:lnTo>
                      <a:pt x="19" y="63"/>
                    </a:lnTo>
                    <a:lnTo>
                      <a:pt x="22" y="63"/>
                    </a:lnTo>
                    <a:lnTo>
                      <a:pt x="22" y="63"/>
                    </a:lnTo>
                    <a:lnTo>
                      <a:pt x="19" y="66"/>
                    </a:lnTo>
                    <a:lnTo>
                      <a:pt x="22" y="68"/>
                    </a:lnTo>
                    <a:lnTo>
                      <a:pt x="15" y="66"/>
                    </a:lnTo>
                    <a:lnTo>
                      <a:pt x="12" y="78"/>
                    </a:lnTo>
                    <a:lnTo>
                      <a:pt x="10" y="80"/>
                    </a:lnTo>
                    <a:lnTo>
                      <a:pt x="7" y="78"/>
                    </a:lnTo>
                    <a:lnTo>
                      <a:pt x="3" y="80"/>
                    </a:lnTo>
                    <a:lnTo>
                      <a:pt x="3" y="82"/>
                    </a:lnTo>
                    <a:lnTo>
                      <a:pt x="10" y="80"/>
                    </a:lnTo>
                    <a:lnTo>
                      <a:pt x="12" y="80"/>
                    </a:lnTo>
                    <a:lnTo>
                      <a:pt x="15" y="82"/>
                    </a:lnTo>
                    <a:lnTo>
                      <a:pt x="0" y="96"/>
                    </a:lnTo>
                    <a:lnTo>
                      <a:pt x="0" y="101"/>
                    </a:lnTo>
                    <a:lnTo>
                      <a:pt x="0" y="104"/>
                    </a:lnTo>
                    <a:lnTo>
                      <a:pt x="5" y="104"/>
                    </a:lnTo>
                    <a:lnTo>
                      <a:pt x="22" y="101"/>
                    </a:lnTo>
                    <a:lnTo>
                      <a:pt x="31" y="104"/>
                    </a:lnTo>
                    <a:lnTo>
                      <a:pt x="33" y="104"/>
                    </a:lnTo>
                    <a:lnTo>
                      <a:pt x="52" y="104"/>
                    </a:lnTo>
                    <a:lnTo>
                      <a:pt x="55" y="101"/>
                    </a:lnTo>
                    <a:lnTo>
                      <a:pt x="59" y="99"/>
                    </a:lnTo>
                    <a:lnTo>
                      <a:pt x="59" y="104"/>
                    </a:lnTo>
                    <a:lnTo>
                      <a:pt x="55" y="106"/>
                    </a:lnTo>
                    <a:lnTo>
                      <a:pt x="52" y="106"/>
                    </a:lnTo>
                    <a:lnTo>
                      <a:pt x="57" y="106"/>
                    </a:lnTo>
                    <a:lnTo>
                      <a:pt x="57" y="108"/>
                    </a:lnTo>
                    <a:lnTo>
                      <a:pt x="64" y="106"/>
                    </a:lnTo>
                    <a:lnTo>
                      <a:pt x="66" y="101"/>
                    </a:lnTo>
                    <a:lnTo>
                      <a:pt x="69" y="104"/>
                    </a:lnTo>
                    <a:lnTo>
                      <a:pt x="74" y="104"/>
                    </a:lnTo>
                    <a:lnTo>
                      <a:pt x="76" y="104"/>
                    </a:lnTo>
                    <a:lnTo>
                      <a:pt x="69" y="111"/>
                    </a:lnTo>
                    <a:lnTo>
                      <a:pt x="64" y="115"/>
                    </a:lnTo>
                    <a:lnTo>
                      <a:pt x="57" y="118"/>
                    </a:lnTo>
                    <a:lnTo>
                      <a:pt x="57" y="120"/>
                    </a:lnTo>
                    <a:lnTo>
                      <a:pt x="59" y="120"/>
                    </a:lnTo>
                    <a:lnTo>
                      <a:pt x="66" y="120"/>
                    </a:lnTo>
                    <a:lnTo>
                      <a:pt x="76" y="108"/>
                    </a:lnTo>
                    <a:lnTo>
                      <a:pt x="81" y="108"/>
                    </a:lnTo>
                    <a:lnTo>
                      <a:pt x="81" y="108"/>
                    </a:lnTo>
                    <a:lnTo>
                      <a:pt x="85" y="96"/>
                    </a:lnTo>
                    <a:lnTo>
                      <a:pt x="88" y="96"/>
                    </a:lnTo>
                    <a:lnTo>
                      <a:pt x="90" y="111"/>
                    </a:lnTo>
                    <a:lnTo>
                      <a:pt x="85" y="122"/>
                    </a:lnTo>
                    <a:lnTo>
                      <a:pt x="88" y="122"/>
                    </a:lnTo>
                    <a:lnTo>
                      <a:pt x="95" y="113"/>
                    </a:lnTo>
                    <a:lnTo>
                      <a:pt x="97" y="115"/>
                    </a:lnTo>
                    <a:lnTo>
                      <a:pt x="95" y="120"/>
                    </a:lnTo>
                    <a:lnTo>
                      <a:pt x="95" y="125"/>
                    </a:lnTo>
                    <a:lnTo>
                      <a:pt x="97" y="127"/>
                    </a:lnTo>
                    <a:lnTo>
                      <a:pt x="100" y="125"/>
                    </a:lnTo>
                    <a:lnTo>
                      <a:pt x="104" y="125"/>
                    </a:lnTo>
                    <a:lnTo>
                      <a:pt x="109" y="108"/>
                    </a:lnTo>
                    <a:lnTo>
                      <a:pt x="109" y="101"/>
                    </a:lnTo>
                    <a:lnTo>
                      <a:pt x="109" y="99"/>
                    </a:lnTo>
                    <a:lnTo>
                      <a:pt x="104" y="108"/>
                    </a:lnTo>
                    <a:lnTo>
                      <a:pt x="102" y="106"/>
                    </a:lnTo>
                    <a:lnTo>
                      <a:pt x="102" y="101"/>
                    </a:lnTo>
                    <a:lnTo>
                      <a:pt x="104" y="94"/>
                    </a:lnTo>
                    <a:lnTo>
                      <a:pt x="107" y="92"/>
                    </a:lnTo>
                    <a:lnTo>
                      <a:pt x="107" y="89"/>
                    </a:lnTo>
                    <a:lnTo>
                      <a:pt x="100" y="94"/>
                    </a:lnTo>
                    <a:lnTo>
                      <a:pt x="97" y="101"/>
                    </a:lnTo>
                    <a:lnTo>
                      <a:pt x="95" y="104"/>
                    </a:lnTo>
                    <a:lnTo>
                      <a:pt x="92" y="101"/>
                    </a:lnTo>
                    <a:lnTo>
                      <a:pt x="92" y="99"/>
                    </a:lnTo>
                    <a:lnTo>
                      <a:pt x="92" y="94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0" y="89"/>
                    </a:lnTo>
                    <a:lnTo>
                      <a:pt x="97" y="87"/>
                    </a:lnTo>
                    <a:lnTo>
                      <a:pt x="100" y="82"/>
                    </a:lnTo>
                    <a:lnTo>
                      <a:pt x="102" y="82"/>
                    </a:lnTo>
                    <a:lnTo>
                      <a:pt x="104" y="80"/>
                    </a:lnTo>
                    <a:lnTo>
                      <a:pt x="102" y="78"/>
                    </a:lnTo>
                    <a:lnTo>
                      <a:pt x="95" y="80"/>
                    </a:lnTo>
                    <a:lnTo>
                      <a:pt x="92" y="80"/>
                    </a:lnTo>
                    <a:lnTo>
                      <a:pt x="88" y="82"/>
                    </a:lnTo>
                    <a:lnTo>
                      <a:pt x="88" y="82"/>
                    </a:lnTo>
                    <a:lnTo>
                      <a:pt x="92" y="75"/>
                    </a:lnTo>
                    <a:lnTo>
                      <a:pt x="90" y="73"/>
                    </a:lnTo>
                    <a:lnTo>
                      <a:pt x="88" y="73"/>
                    </a:lnTo>
                    <a:lnTo>
                      <a:pt x="90" y="68"/>
                    </a:lnTo>
                    <a:lnTo>
                      <a:pt x="95" y="66"/>
                    </a:lnTo>
                    <a:lnTo>
                      <a:pt x="97" y="61"/>
                    </a:lnTo>
                    <a:lnTo>
                      <a:pt x="95" y="61"/>
                    </a:lnTo>
                    <a:lnTo>
                      <a:pt x="88" y="59"/>
                    </a:lnTo>
                    <a:lnTo>
                      <a:pt x="83" y="59"/>
                    </a:lnTo>
                    <a:lnTo>
                      <a:pt x="81" y="56"/>
                    </a:lnTo>
                    <a:lnTo>
                      <a:pt x="69" y="61"/>
                    </a:lnTo>
                    <a:lnTo>
                      <a:pt x="66" y="61"/>
                    </a:lnTo>
                    <a:lnTo>
                      <a:pt x="69" y="56"/>
                    </a:lnTo>
                    <a:lnTo>
                      <a:pt x="69" y="54"/>
                    </a:lnTo>
                    <a:lnTo>
                      <a:pt x="66" y="56"/>
                    </a:lnTo>
                    <a:lnTo>
                      <a:pt x="64" y="59"/>
                    </a:lnTo>
                    <a:lnTo>
                      <a:pt x="64" y="56"/>
                    </a:lnTo>
                    <a:lnTo>
                      <a:pt x="57" y="56"/>
                    </a:lnTo>
                    <a:lnTo>
                      <a:pt x="57" y="52"/>
                    </a:lnTo>
                    <a:lnTo>
                      <a:pt x="55" y="52"/>
                    </a:lnTo>
                    <a:lnTo>
                      <a:pt x="64" y="45"/>
                    </a:lnTo>
                    <a:lnTo>
                      <a:pt x="62" y="45"/>
                    </a:lnTo>
                    <a:lnTo>
                      <a:pt x="52" y="45"/>
                    </a:lnTo>
                    <a:lnTo>
                      <a:pt x="55" y="40"/>
                    </a:lnTo>
                    <a:lnTo>
                      <a:pt x="52" y="40"/>
                    </a:lnTo>
                    <a:lnTo>
                      <a:pt x="43" y="52"/>
                    </a:lnTo>
                    <a:lnTo>
                      <a:pt x="40" y="49"/>
                    </a:lnTo>
                    <a:lnTo>
                      <a:pt x="43" y="45"/>
                    </a:lnTo>
                    <a:lnTo>
                      <a:pt x="43" y="42"/>
                    </a:lnTo>
                    <a:lnTo>
                      <a:pt x="52" y="28"/>
                    </a:lnTo>
                    <a:lnTo>
                      <a:pt x="52" y="26"/>
                    </a:lnTo>
                    <a:lnTo>
                      <a:pt x="52" y="23"/>
                    </a:lnTo>
                    <a:lnTo>
                      <a:pt x="52" y="21"/>
                    </a:lnTo>
                    <a:lnTo>
                      <a:pt x="52" y="21"/>
                    </a:lnTo>
                    <a:lnTo>
                      <a:pt x="57" y="21"/>
                    </a:lnTo>
                    <a:lnTo>
                      <a:pt x="59" y="14"/>
                    </a:lnTo>
                    <a:lnTo>
                      <a:pt x="57" y="11"/>
                    </a:lnTo>
                    <a:lnTo>
                      <a:pt x="57" y="9"/>
                    </a:lnTo>
                    <a:lnTo>
                      <a:pt x="59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5" name="Freeform 110"/>
              <p:cNvSpPr>
                <a:spLocks/>
              </p:cNvSpPr>
              <p:nvPr/>
            </p:nvSpPr>
            <p:spPr bwMode="auto">
              <a:xfrm>
                <a:off x="1898" y="1524"/>
                <a:ext cx="0" cy="7"/>
              </a:xfrm>
              <a:custGeom>
                <a:avLst/>
                <a:gdLst>
                  <a:gd name="T0" fmla="*/ 7 h 7"/>
                  <a:gd name="T1" fmla="*/ 7 h 7"/>
                  <a:gd name="T2" fmla="*/ 0 h 7"/>
                  <a:gd name="T3" fmla="*/ 0 h 7"/>
                  <a:gd name="T4" fmla="*/ 0 h 7"/>
                  <a:gd name="T5" fmla="*/ 7 h 7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7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6" name="Freeform 111"/>
              <p:cNvSpPr>
                <a:spLocks/>
              </p:cNvSpPr>
              <p:nvPr/>
            </p:nvSpPr>
            <p:spPr bwMode="auto">
              <a:xfrm>
                <a:off x="2892" y="1413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  <a:gd name="T8" fmla="*/ 0 w 3"/>
                  <a:gd name="T9" fmla="*/ 3 h 3"/>
                  <a:gd name="T10" fmla="*/ 3 w 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7" name="Freeform 112"/>
              <p:cNvSpPr>
                <a:spLocks/>
              </p:cNvSpPr>
              <p:nvPr/>
            </p:nvSpPr>
            <p:spPr bwMode="auto">
              <a:xfrm>
                <a:off x="3221" y="1780"/>
                <a:ext cx="47" cy="14"/>
              </a:xfrm>
              <a:custGeom>
                <a:avLst/>
                <a:gdLst>
                  <a:gd name="T0" fmla="*/ 4 w 47"/>
                  <a:gd name="T1" fmla="*/ 0 h 14"/>
                  <a:gd name="T2" fmla="*/ 4 w 47"/>
                  <a:gd name="T3" fmla="*/ 0 h 14"/>
                  <a:gd name="T4" fmla="*/ 4 w 47"/>
                  <a:gd name="T5" fmla="*/ 2 h 14"/>
                  <a:gd name="T6" fmla="*/ 2 w 47"/>
                  <a:gd name="T7" fmla="*/ 2 h 14"/>
                  <a:gd name="T8" fmla="*/ 0 w 47"/>
                  <a:gd name="T9" fmla="*/ 7 h 14"/>
                  <a:gd name="T10" fmla="*/ 16 w 47"/>
                  <a:gd name="T11" fmla="*/ 9 h 14"/>
                  <a:gd name="T12" fmla="*/ 19 w 47"/>
                  <a:gd name="T13" fmla="*/ 9 h 14"/>
                  <a:gd name="T14" fmla="*/ 21 w 47"/>
                  <a:gd name="T15" fmla="*/ 11 h 14"/>
                  <a:gd name="T16" fmla="*/ 21 w 47"/>
                  <a:gd name="T17" fmla="*/ 14 h 14"/>
                  <a:gd name="T18" fmla="*/ 40 w 47"/>
                  <a:gd name="T19" fmla="*/ 11 h 14"/>
                  <a:gd name="T20" fmla="*/ 45 w 47"/>
                  <a:gd name="T21" fmla="*/ 11 h 14"/>
                  <a:gd name="T22" fmla="*/ 47 w 47"/>
                  <a:gd name="T23" fmla="*/ 7 h 14"/>
                  <a:gd name="T24" fmla="*/ 47 w 47"/>
                  <a:gd name="T25" fmla="*/ 7 h 14"/>
                  <a:gd name="T26" fmla="*/ 40 w 47"/>
                  <a:gd name="T27" fmla="*/ 9 h 14"/>
                  <a:gd name="T28" fmla="*/ 38 w 47"/>
                  <a:gd name="T29" fmla="*/ 7 h 14"/>
                  <a:gd name="T30" fmla="*/ 38 w 47"/>
                  <a:gd name="T31" fmla="*/ 4 h 14"/>
                  <a:gd name="T32" fmla="*/ 28 w 47"/>
                  <a:gd name="T33" fmla="*/ 4 h 14"/>
                  <a:gd name="T34" fmla="*/ 26 w 47"/>
                  <a:gd name="T35" fmla="*/ 4 h 14"/>
                  <a:gd name="T36" fmla="*/ 26 w 47"/>
                  <a:gd name="T37" fmla="*/ 4 h 14"/>
                  <a:gd name="T38" fmla="*/ 23 w 47"/>
                  <a:gd name="T39" fmla="*/ 2 h 14"/>
                  <a:gd name="T40" fmla="*/ 14 w 47"/>
                  <a:gd name="T41" fmla="*/ 4 h 14"/>
                  <a:gd name="T42" fmla="*/ 12 w 47"/>
                  <a:gd name="T43" fmla="*/ 2 h 14"/>
                  <a:gd name="T44" fmla="*/ 12 w 47"/>
                  <a:gd name="T45" fmla="*/ 2 h 14"/>
                  <a:gd name="T46" fmla="*/ 12 w 47"/>
                  <a:gd name="T47" fmla="*/ 2 h 14"/>
                  <a:gd name="T48" fmla="*/ 12 w 47"/>
                  <a:gd name="T49" fmla="*/ 0 h 14"/>
                  <a:gd name="T50" fmla="*/ 9 w 47"/>
                  <a:gd name="T51" fmla="*/ 2 h 14"/>
                  <a:gd name="T52" fmla="*/ 4 w 47"/>
                  <a:gd name="T5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7" h="14">
                    <a:moveTo>
                      <a:pt x="4" y="0"/>
                    </a:move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16" y="9"/>
                    </a:lnTo>
                    <a:lnTo>
                      <a:pt x="19" y="9"/>
                    </a:lnTo>
                    <a:lnTo>
                      <a:pt x="21" y="11"/>
                    </a:lnTo>
                    <a:lnTo>
                      <a:pt x="21" y="14"/>
                    </a:lnTo>
                    <a:lnTo>
                      <a:pt x="40" y="11"/>
                    </a:lnTo>
                    <a:lnTo>
                      <a:pt x="45" y="11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0" y="9"/>
                    </a:lnTo>
                    <a:lnTo>
                      <a:pt x="38" y="7"/>
                    </a:lnTo>
                    <a:lnTo>
                      <a:pt x="38" y="4"/>
                    </a:lnTo>
                    <a:lnTo>
                      <a:pt x="28" y="4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23" y="2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8" name="Freeform 113"/>
              <p:cNvSpPr>
                <a:spLocks/>
              </p:cNvSpPr>
              <p:nvPr/>
            </p:nvSpPr>
            <p:spPr bwMode="auto">
              <a:xfrm>
                <a:off x="3247" y="1687"/>
                <a:ext cx="4" cy="5"/>
              </a:xfrm>
              <a:custGeom>
                <a:avLst/>
                <a:gdLst>
                  <a:gd name="T0" fmla="*/ 2 w 4"/>
                  <a:gd name="T1" fmla="*/ 3 h 5"/>
                  <a:gd name="T2" fmla="*/ 4 w 4"/>
                  <a:gd name="T3" fmla="*/ 5 h 5"/>
                  <a:gd name="T4" fmla="*/ 4 w 4"/>
                  <a:gd name="T5" fmla="*/ 3 h 5"/>
                  <a:gd name="T6" fmla="*/ 4 w 4"/>
                  <a:gd name="T7" fmla="*/ 3 h 5"/>
                  <a:gd name="T8" fmla="*/ 4 w 4"/>
                  <a:gd name="T9" fmla="*/ 0 h 5"/>
                  <a:gd name="T10" fmla="*/ 2 w 4"/>
                  <a:gd name="T11" fmla="*/ 0 h 5"/>
                  <a:gd name="T12" fmla="*/ 0 w 4"/>
                  <a:gd name="T13" fmla="*/ 0 h 5"/>
                  <a:gd name="T14" fmla="*/ 0 w 4"/>
                  <a:gd name="T15" fmla="*/ 3 h 5"/>
                  <a:gd name="T16" fmla="*/ 0 w 4"/>
                  <a:gd name="T17" fmla="*/ 5 h 5"/>
                  <a:gd name="T18" fmla="*/ 2 w 4"/>
                  <a:gd name="T1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lnTo>
                      <a:pt x="4" y="5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9" name="Freeform 114"/>
              <p:cNvSpPr>
                <a:spLocks/>
              </p:cNvSpPr>
              <p:nvPr/>
            </p:nvSpPr>
            <p:spPr bwMode="auto">
              <a:xfrm>
                <a:off x="3242" y="1730"/>
                <a:ext cx="5" cy="7"/>
              </a:xfrm>
              <a:custGeom>
                <a:avLst/>
                <a:gdLst>
                  <a:gd name="T0" fmla="*/ 0 w 5"/>
                  <a:gd name="T1" fmla="*/ 2 h 7"/>
                  <a:gd name="T2" fmla="*/ 2 w 5"/>
                  <a:gd name="T3" fmla="*/ 7 h 7"/>
                  <a:gd name="T4" fmla="*/ 2 w 5"/>
                  <a:gd name="T5" fmla="*/ 7 h 7"/>
                  <a:gd name="T6" fmla="*/ 5 w 5"/>
                  <a:gd name="T7" fmla="*/ 7 h 7"/>
                  <a:gd name="T8" fmla="*/ 5 w 5"/>
                  <a:gd name="T9" fmla="*/ 5 h 7"/>
                  <a:gd name="T10" fmla="*/ 2 w 5"/>
                  <a:gd name="T11" fmla="*/ 2 h 7"/>
                  <a:gd name="T12" fmla="*/ 2 w 5"/>
                  <a:gd name="T13" fmla="*/ 0 h 7"/>
                  <a:gd name="T14" fmla="*/ 0 w 5"/>
                  <a:gd name="T15" fmla="*/ 0 h 7"/>
                  <a:gd name="T16" fmla="*/ 0 w 5"/>
                  <a:gd name="T1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0" y="2"/>
                    </a:moveTo>
                    <a:lnTo>
                      <a:pt x="2" y="7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0" name="Freeform 115"/>
              <p:cNvSpPr>
                <a:spLocks/>
              </p:cNvSpPr>
              <p:nvPr/>
            </p:nvSpPr>
            <p:spPr bwMode="auto">
              <a:xfrm>
                <a:off x="3237" y="1671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0 w 5"/>
                  <a:gd name="T5" fmla="*/ 2 h 5"/>
                  <a:gd name="T6" fmla="*/ 0 w 5"/>
                  <a:gd name="T7" fmla="*/ 2 h 5"/>
                  <a:gd name="T8" fmla="*/ 3 w 5"/>
                  <a:gd name="T9" fmla="*/ 5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1" name="Freeform 116"/>
              <p:cNvSpPr>
                <a:spLocks/>
              </p:cNvSpPr>
              <p:nvPr/>
            </p:nvSpPr>
            <p:spPr bwMode="auto">
              <a:xfrm>
                <a:off x="3211" y="1709"/>
                <a:ext cx="29" cy="21"/>
              </a:xfrm>
              <a:custGeom>
                <a:avLst/>
                <a:gdLst>
                  <a:gd name="T0" fmla="*/ 19 w 29"/>
                  <a:gd name="T1" fmla="*/ 7 h 21"/>
                  <a:gd name="T2" fmla="*/ 12 w 29"/>
                  <a:gd name="T3" fmla="*/ 4 h 21"/>
                  <a:gd name="T4" fmla="*/ 7 w 29"/>
                  <a:gd name="T5" fmla="*/ 0 h 21"/>
                  <a:gd name="T6" fmla="*/ 7 w 29"/>
                  <a:gd name="T7" fmla="*/ 0 h 21"/>
                  <a:gd name="T8" fmla="*/ 5 w 29"/>
                  <a:gd name="T9" fmla="*/ 0 h 21"/>
                  <a:gd name="T10" fmla="*/ 0 w 29"/>
                  <a:gd name="T11" fmla="*/ 2 h 21"/>
                  <a:gd name="T12" fmla="*/ 5 w 29"/>
                  <a:gd name="T13" fmla="*/ 2 h 21"/>
                  <a:gd name="T14" fmla="*/ 10 w 29"/>
                  <a:gd name="T15" fmla="*/ 9 h 21"/>
                  <a:gd name="T16" fmla="*/ 12 w 29"/>
                  <a:gd name="T17" fmla="*/ 11 h 21"/>
                  <a:gd name="T18" fmla="*/ 14 w 29"/>
                  <a:gd name="T19" fmla="*/ 11 h 21"/>
                  <a:gd name="T20" fmla="*/ 17 w 29"/>
                  <a:gd name="T21" fmla="*/ 14 h 21"/>
                  <a:gd name="T22" fmla="*/ 22 w 29"/>
                  <a:gd name="T23" fmla="*/ 16 h 21"/>
                  <a:gd name="T24" fmla="*/ 22 w 29"/>
                  <a:gd name="T25" fmla="*/ 16 h 21"/>
                  <a:gd name="T26" fmla="*/ 22 w 29"/>
                  <a:gd name="T27" fmla="*/ 21 h 21"/>
                  <a:gd name="T28" fmla="*/ 24 w 29"/>
                  <a:gd name="T29" fmla="*/ 21 h 21"/>
                  <a:gd name="T30" fmla="*/ 29 w 29"/>
                  <a:gd name="T31" fmla="*/ 21 h 21"/>
                  <a:gd name="T32" fmla="*/ 29 w 29"/>
                  <a:gd name="T33" fmla="*/ 19 h 21"/>
                  <a:gd name="T34" fmla="*/ 29 w 29"/>
                  <a:gd name="T35" fmla="*/ 21 h 21"/>
                  <a:gd name="T36" fmla="*/ 29 w 29"/>
                  <a:gd name="T37" fmla="*/ 19 h 21"/>
                  <a:gd name="T38" fmla="*/ 24 w 29"/>
                  <a:gd name="T39" fmla="*/ 16 h 21"/>
                  <a:gd name="T40" fmla="*/ 22 w 29"/>
                  <a:gd name="T41" fmla="*/ 11 h 21"/>
                  <a:gd name="T42" fmla="*/ 22 w 29"/>
                  <a:gd name="T43" fmla="*/ 9 h 21"/>
                  <a:gd name="T44" fmla="*/ 19 w 29"/>
                  <a:gd name="T45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9" h="21">
                    <a:moveTo>
                      <a:pt x="19" y="7"/>
                    </a:moveTo>
                    <a:lnTo>
                      <a:pt x="12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5" y="2"/>
                    </a:lnTo>
                    <a:lnTo>
                      <a:pt x="10" y="9"/>
                    </a:lnTo>
                    <a:lnTo>
                      <a:pt x="12" y="11"/>
                    </a:lnTo>
                    <a:lnTo>
                      <a:pt x="14" y="11"/>
                    </a:lnTo>
                    <a:lnTo>
                      <a:pt x="17" y="14"/>
                    </a:lnTo>
                    <a:lnTo>
                      <a:pt x="22" y="16"/>
                    </a:lnTo>
                    <a:lnTo>
                      <a:pt x="22" y="16"/>
                    </a:lnTo>
                    <a:lnTo>
                      <a:pt x="22" y="21"/>
                    </a:lnTo>
                    <a:lnTo>
                      <a:pt x="24" y="21"/>
                    </a:lnTo>
                    <a:lnTo>
                      <a:pt x="29" y="21"/>
                    </a:lnTo>
                    <a:lnTo>
                      <a:pt x="29" y="19"/>
                    </a:lnTo>
                    <a:lnTo>
                      <a:pt x="29" y="21"/>
                    </a:lnTo>
                    <a:lnTo>
                      <a:pt x="29" y="19"/>
                    </a:lnTo>
                    <a:lnTo>
                      <a:pt x="24" y="16"/>
                    </a:lnTo>
                    <a:lnTo>
                      <a:pt x="22" y="11"/>
                    </a:lnTo>
                    <a:lnTo>
                      <a:pt x="22" y="9"/>
                    </a:lnTo>
                    <a:lnTo>
                      <a:pt x="19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2" name="Freeform 117"/>
              <p:cNvSpPr>
                <a:spLocks/>
              </p:cNvSpPr>
              <p:nvPr/>
            </p:nvSpPr>
            <p:spPr bwMode="auto">
              <a:xfrm>
                <a:off x="3367" y="1777"/>
                <a:ext cx="38" cy="21"/>
              </a:xfrm>
              <a:custGeom>
                <a:avLst/>
                <a:gdLst>
                  <a:gd name="T0" fmla="*/ 36 w 38"/>
                  <a:gd name="T1" fmla="*/ 5 h 21"/>
                  <a:gd name="T2" fmla="*/ 38 w 38"/>
                  <a:gd name="T3" fmla="*/ 3 h 21"/>
                  <a:gd name="T4" fmla="*/ 38 w 38"/>
                  <a:gd name="T5" fmla="*/ 0 h 21"/>
                  <a:gd name="T6" fmla="*/ 38 w 38"/>
                  <a:gd name="T7" fmla="*/ 0 h 21"/>
                  <a:gd name="T8" fmla="*/ 29 w 38"/>
                  <a:gd name="T9" fmla="*/ 5 h 21"/>
                  <a:gd name="T10" fmla="*/ 14 w 38"/>
                  <a:gd name="T11" fmla="*/ 7 h 21"/>
                  <a:gd name="T12" fmla="*/ 12 w 38"/>
                  <a:gd name="T13" fmla="*/ 7 h 21"/>
                  <a:gd name="T14" fmla="*/ 12 w 38"/>
                  <a:gd name="T15" fmla="*/ 10 h 21"/>
                  <a:gd name="T16" fmla="*/ 0 w 38"/>
                  <a:gd name="T17" fmla="*/ 14 h 21"/>
                  <a:gd name="T18" fmla="*/ 5 w 38"/>
                  <a:gd name="T19" fmla="*/ 19 h 21"/>
                  <a:gd name="T20" fmla="*/ 10 w 38"/>
                  <a:gd name="T21" fmla="*/ 21 h 21"/>
                  <a:gd name="T22" fmla="*/ 14 w 38"/>
                  <a:gd name="T23" fmla="*/ 21 h 21"/>
                  <a:gd name="T24" fmla="*/ 17 w 38"/>
                  <a:gd name="T25" fmla="*/ 21 h 21"/>
                  <a:gd name="T26" fmla="*/ 21 w 38"/>
                  <a:gd name="T27" fmla="*/ 19 h 21"/>
                  <a:gd name="T28" fmla="*/ 26 w 38"/>
                  <a:gd name="T29" fmla="*/ 17 h 21"/>
                  <a:gd name="T30" fmla="*/ 29 w 38"/>
                  <a:gd name="T31" fmla="*/ 14 h 21"/>
                  <a:gd name="T32" fmla="*/ 31 w 38"/>
                  <a:gd name="T33" fmla="*/ 12 h 21"/>
                  <a:gd name="T34" fmla="*/ 31 w 38"/>
                  <a:gd name="T35" fmla="*/ 12 h 21"/>
                  <a:gd name="T36" fmla="*/ 33 w 38"/>
                  <a:gd name="T37" fmla="*/ 7 h 21"/>
                  <a:gd name="T38" fmla="*/ 36 w 38"/>
                  <a:gd name="T39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" h="21">
                    <a:moveTo>
                      <a:pt x="36" y="5"/>
                    </a:moveTo>
                    <a:lnTo>
                      <a:pt x="38" y="3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29" y="5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12" y="10"/>
                    </a:lnTo>
                    <a:lnTo>
                      <a:pt x="0" y="14"/>
                    </a:lnTo>
                    <a:lnTo>
                      <a:pt x="5" y="19"/>
                    </a:lnTo>
                    <a:lnTo>
                      <a:pt x="10" y="21"/>
                    </a:lnTo>
                    <a:lnTo>
                      <a:pt x="14" y="21"/>
                    </a:lnTo>
                    <a:lnTo>
                      <a:pt x="17" y="21"/>
                    </a:lnTo>
                    <a:lnTo>
                      <a:pt x="21" y="19"/>
                    </a:lnTo>
                    <a:lnTo>
                      <a:pt x="26" y="17"/>
                    </a:lnTo>
                    <a:lnTo>
                      <a:pt x="29" y="14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3" y="7"/>
                    </a:lnTo>
                    <a:lnTo>
                      <a:pt x="36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3" name="Freeform 118"/>
              <p:cNvSpPr>
                <a:spLocks/>
              </p:cNvSpPr>
              <p:nvPr/>
            </p:nvSpPr>
            <p:spPr bwMode="auto">
              <a:xfrm>
                <a:off x="3251" y="1746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3 h 5"/>
                  <a:gd name="T4" fmla="*/ 0 w 5"/>
                  <a:gd name="T5" fmla="*/ 3 h 5"/>
                  <a:gd name="T6" fmla="*/ 0 w 5"/>
                  <a:gd name="T7" fmla="*/ 5 h 5"/>
                  <a:gd name="T8" fmla="*/ 3 w 5"/>
                  <a:gd name="T9" fmla="*/ 5 h 5"/>
                  <a:gd name="T10" fmla="*/ 5 w 5"/>
                  <a:gd name="T11" fmla="*/ 5 h 5"/>
                  <a:gd name="T12" fmla="*/ 5 w 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4" name="Freeform 119"/>
              <p:cNvSpPr>
                <a:spLocks/>
              </p:cNvSpPr>
              <p:nvPr/>
            </p:nvSpPr>
            <p:spPr bwMode="auto">
              <a:xfrm>
                <a:off x="2897" y="1685"/>
                <a:ext cx="7" cy="5"/>
              </a:xfrm>
              <a:custGeom>
                <a:avLst/>
                <a:gdLst>
                  <a:gd name="T0" fmla="*/ 5 w 7"/>
                  <a:gd name="T1" fmla="*/ 5 h 5"/>
                  <a:gd name="T2" fmla="*/ 7 w 7"/>
                  <a:gd name="T3" fmla="*/ 5 h 5"/>
                  <a:gd name="T4" fmla="*/ 7 w 7"/>
                  <a:gd name="T5" fmla="*/ 2 h 5"/>
                  <a:gd name="T6" fmla="*/ 5 w 7"/>
                  <a:gd name="T7" fmla="*/ 2 h 5"/>
                  <a:gd name="T8" fmla="*/ 5 w 7"/>
                  <a:gd name="T9" fmla="*/ 0 h 5"/>
                  <a:gd name="T10" fmla="*/ 5 w 7"/>
                  <a:gd name="T11" fmla="*/ 0 h 5"/>
                  <a:gd name="T12" fmla="*/ 0 w 7"/>
                  <a:gd name="T13" fmla="*/ 0 h 5"/>
                  <a:gd name="T14" fmla="*/ 0 w 7"/>
                  <a:gd name="T15" fmla="*/ 2 h 5"/>
                  <a:gd name="T16" fmla="*/ 2 w 7"/>
                  <a:gd name="T17" fmla="*/ 5 h 5"/>
                  <a:gd name="T18" fmla="*/ 5 w 7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lnTo>
                      <a:pt x="7" y="5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5" name="Freeform 120"/>
              <p:cNvSpPr>
                <a:spLocks/>
              </p:cNvSpPr>
              <p:nvPr/>
            </p:nvSpPr>
            <p:spPr bwMode="auto">
              <a:xfrm>
                <a:off x="3261" y="1716"/>
                <a:ext cx="5" cy="9"/>
              </a:xfrm>
              <a:custGeom>
                <a:avLst/>
                <a:gdLst>
                  <a:gd name="T0" fmla="*/ 0 w 5"/>
                  <a:gd name="T1" fmla="*/ 9 h 9"/>
                  <a:gd name="T2" fmla="*/ 0 w 5"/>
                  <a:gd name="T3" fmla="*/ 9 h 9"/>
                  <a:gd name="T4" fmla="*/ 2 w 5"/>
                  <a:gd name="T5" fmla="*/ 7 h 9"/>
                  <a:gd name="T6" fmla="*/ 5 w 5"/>
                  <a:gd name="T7" fmla="*/ 2 h 9"/>
                  <a:gd name="T8" fmla="*/ 2 w 5"/>
                  <a:gd name="T9" fmla="*/ 0 h 9"/>
                  <a:gd name="T10" fmla="*/ 0 w 5"/>
                  <a:gd name="T11" fmla="*/ 0 h 9"/>
                  <a:gd name="T12" fmla="*/ 0 w 5"/>
                  <a:gd name="T13" fmla="*/ 2 h 9"/>
                  <a:gd name="T14" fmla="*/ 2 w 5"/>
                  <a:gd name="T15" fmla="*/ 4 h 9"/>
                  <a:gd name="T16" fmla="*/ 0 w 5"/>
                  <a:gd name="T17" fmla="*/ 7 h 9"/>
                  <a:gd name="T18" fmla="*/ 0 w 5"/>
                  <a:gd name="T1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9">
                    <a:moveTo>
                      <a:pt x="0" y="9"/>
                    </a:moveTo>
                    <a:lnTo>
                      <a:pt x="0" y="9"/>
                    </a:lnTo>
                    <a:lnTo>
                      <a:pt x="2" y="7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0" y="7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6" name="Freeform 121"/>
              <p:cNvSpPr>
                <a:spLocks/>
              </p:cNvSpPr>
              <p:nvPr/>
            </p:nvSpPr>
            <p:spPr bwMode="auto">
              <a:xfrm>
                <a:off x="3261" y="1699"/>
                <a:ext cx="12" cy="10"/>
              </a:xfrm>
              <a:custGeom>
                <a:avLst/>
                <a:gdLst>
                  <a:gd name="T0" fmla="*/ 7 w 12"/>
                  <a:gd name="T1" fmla="*/ 10 h 10"/>
                  <a:gd name="T2" fmla="*/ 9 w 12"/>
                  <a:gd name="T3" fmla="*/ 7 h 10"/>
                  <a:gd name="T4" fmla="*/ 9 w 12"/>
                  <a:gd name="T5" fmla="*/ 7 h 10"/>
                  <a:gd name="T6" fmla="*/ 9 w 12"/>
                  <a:gd name="T7" fmla="*/ 7 h 10"/>
                  <a:gd name="T8" fmla="*/ 12 w 12"/>
                  <a:gd name="T9" fmla="*/ 7 h 10"/>
                  <a:gd name="T10" fmla="*/ 7 w 12"/>
                  <a:gd name="T11" fmla="*/ 0 h 10"/>
                  <a:gd name="T12" fmla="*/ 0 w 12"/>
                  <a:gd name="T13" fmla="*/ 3 h 10"/>
                  <a:gd name="T14" fmla="*/ 0 w 12"/>
                  <a:gd name="T15" fmla="*/ 7 h 10"/>
                  <a:gd name="T16" fmla="*/ 2 w 12"/>
                  <a:gd name="T17" fmla="*/ 7 h 10"/>
                  <a:gd name="T18" fmla="*/ 5 w 12"/>
                  <a:gd name="T19" fmla="*/ 5 h 10"/>
                  <a:gd name="T20" fmla="*/ 5 w 12"/>
                  <a:gd name="T21" fmla="*/ 5 h 10"/>
                  <a:gd name="T22" fmla="*/ 5 w 12"/>
                  <a:gd name="T23" fmla="*/ 7 h 10"/>
                  <a:gd name="T24" fmla="*/ 7 w 12"/>
                  <a:gd name="T2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0">
                    <a:moveTo>
                      <a:pt x="7" y="10"/>
                    </a:move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2" y="7"/>
                    </a:lnTo>
                    <a:lnTo>
                      <a:pt x="7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7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7" name="Freeform 122"/>
              <p:cNvSpPr>
                <a:spLocks/>
              </p:cNvSpPr>
              <p:nvPr/>
            </p:nvSpPr>
            <p:spPr bwMode="auto">
              <a:xfrm>
                <a:off x="3292" y="1763"/>
                <a:ext cx="9" cy="9"/>
              </a:xfrm>
              <a:custGeom>
                <a:avLst/>
                <a:gdLst>
                  <a:gd name="T0" fmla="*/ 7 w 9"/>
                  <a:gd name="T1" fmla="*/ 7 h 9"/>
                  <a:gd name="T2" fmla="*/ 7 w 9"/>
                  <a:gd name="T3" fmla="*/ 5 h 9"/>
                  <a:gd name="T4" fmla="*/ 9 w 9"/>
                  <a:gd name="T5" fmla="*/ 2 h 9"/>
                  <a:gd name="T6" fmla="*/ 9 w 9"/>
                  <a:gd name="T7" fmla="*/ 0 h 9"/>
                  <a:gd name="T8" fmla="*/ 4 w 9"/>
                  <a:gd name="T9" fmla="*/ 0 h 9"/>
                  <a:gd name="T10" fmla="*/ 0 w 9"/>
                  <a:gd name="T11" fmla="*/ 5 h 9"/>
                  <a:gd name="T12" fmla="*/ 0 w 9"/>
                  <a:gd name="T13" fmla="*/ 7 h 9"/>
                  <a:gd name="T14" fmla="*/ 0 w 9"/>
                  <a:gd name="T15" fmla="*/ 9 h 9"/>
                  <a:gd name="T16" fmla="*/ 4 w 9"/>
                  <a:gd name="T17" fmla="*/ 7 h 9"/>
                  <a:gd name="T18" fmla="*/ 7 w 9"/>
                  <a:gd name="T1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7" y="7"/>
                    </a:moveTo>
                    <a:lnTo>
                      <a:pt x="7" y="5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4" y="7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8" name="Freeform 123"/>
              <p:cNvSpPr>
                <a:spLocks/>
              </p:cNvSpPr>
              <p:nvPr/>
            </p:nvSpPr>
            <p:spPr bwMode="auto">
              <a:xfrm>
                <a:off x="3006" y="1813"/>
                <a:ext cx="4" cy="4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4 h 4"/>
                  <a:gd name="T4" fmla="*/ 4 w 4"/>
                  <a:gd name="T5" fmla="*/ 4 h 4"/>
                  <a:gd name="T6" fmla="*/ 4 w 4"/>
                  <a:gd name="T7" fmla="*/ 2 h 4"/>
                  <a:gd name="T8" fmla="*/ 4 w 4"/>
                  <a:gd name="T9" fmla="*/ 0 h 4"/>
                  <a:gd name="T10" fmla="*/ 2 w 4"/>
                  <a:gd name="T11" fmla="*/ 0 h 4"/>
                  <a:gd name="T12" fmla="*/ 0 w 4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9" name="Freeform 124"/>
              <p:cNvSpPr>
                <a:spLocks/>
              </p:cNvSpPr>
              <p:nvPr/>
            </p:nvSpPr>
            <p:spPr bwMode="auto">
              <a:xfrm>
                <a:off x="2968" y="1659"/>
                <a:ext cx="24" cy="52"/>
              </a:xfrm>
              <a:custGeom>
                <a:avLst/>
                <a:gdLst>
                  <a:gd name="T0" fmla="*/ 2 w 24"/>
                  <a:gd name="T1" fmla="*/ 9 h 52"/>
                  <a:gd name="T2" fmla="*/ 0 w 24"/>
                  <a:gd name="T3" fmla="*/ 7 h 52"/>
                  <a:gd name="T4" fmla="*/ 0 w 24"/>
                  <a:gd name="T5" fmla="*/ 7 h 52"/>
                  <a:gd name="T6" fmla="*/ 0 w 24"/>
                  <a:gd name="T7" fmla="*/ 14 h 52"/>
                  <a:gd name="T8" fmla="*/ 0 w 24"/>
                  <a:gd name="T9" fmla="*/ 17 h 52"/>
                  <a:gd name="T10" fmla="*/ 2 w 24"/>
                  <a:gd name="T11" fmla="*/ 17 h 52"/>
                  <a:gd name="T12" fmla="*/ 2 w 24"/>
                  <a:gd name="T13" fmla="*/ 17 h 52"/>
                  <a:gd name="T14" fmla="*/ 5 w 24"/>
                  <a:gd name="T15" fmla="*/ 28 h 52"/>
                  <a:gd name="T16" fmla="*/ 5 w 24"/>
                  <a:gd name="T17" fmla="*/ 31 h 52"/>
                  <a:gd name="T18" fmla="*/ 5 w 24"/>
                  <a:gd name="T19" fmla="*/ 31 h 52"/>
                  <a:gd name="T20" fmla="*/ 5 w 24"/>
                  <a:gd name="T21" fmla="*/ 33 h 52"/>
                  <a:gd name="T22" fmla="*/ 2 w 24"/>
                  <a:gd name="T23" fmla="*/ 38 h 52"/>
                  <a:gd name="T24" fmla="*/ 5 w 24"/>
                  <a:gd name="T25" fmla="*/ 40 h 52"/>
                  <a:gd name="T26" fmla="*/ 2 w 24"/>
                  <a:gd name="T27" fmla="*/ 43 h 52"/>
                  <a:gd name="T28" fmla="*/ 5 w 24"/>
                  <a:gd name="T29" fmla="*/ 45 h 52"/>
                  <a:gd name="T30" fmla="*/ 9 w 24"/>
                  <a:gd name="T31" fmla="*/ 52 h 52"/>
                  <a:gd name="T32" fmla="*/ 12 w 24"/>
                  <a:gd name="T33" fmla="*/ 52 h 52"/>
                  <a:gd name="T34" fmla="*/ 14 w 24"/>
                  <a:gd name="T35" fmla="*/ 50 h 52"/>
                  <a:gd name="T36" fmla="*/ 14 w 24"/>
                  <a:gd name="T37" fmla="*/ 47 h 52"/>
                  <a:gd name="T38" fmla="*/ 17 w 24"/>
                  <a:gd name="T39" fmla="*/ 45 h 52"/>
                  <a:gd name="T40" fmla="*/ 21 w 24"/>
                  <a:gd name="T41" fmla="*/ 45 h 52"/>
                  <a:gd name="T42" fmla="*/ 21 w 24"/>
                  <a:gd name="T43" fmla="*/ 45 h 52"/>
                  <a:gd name="T44" fmla="*/ 24 w 24"/>
                  <a:gd name="T45" fmla="*/ 43 h 52"/>
                  <a:gd name="T46" fmla="*/ 24 w 24"/>
                  <a:gd name="T47" fmla="*/ 40 h 52"/>
                  <a:gd name="T48" fmla="*/ 24 w 24"/>
                  <a:gd name="T49" fmla="*/ 12 h 52"/>
                  <a:gd name="T50" fmla="*/ 21 w 24"/>
                  <a:gd name="T51" fmla="*/ 2 h 52"/>
                  <a:gd name="T52" fmla="*/ 19 w 24"/>
                  <a:gd name="T53" fmla="*/ 2 h 52"/>
                  <a:gd name="T54" fmla="*/ 19 w 24"/>
                  <a:gd name="T55" fmla="*/ 0 h 52"/>
                  <a:gd name="T56" fmla="*/ 14 w 24"/>
                  <a:gd name="T57" fmla="*/ 0 h 52"/>
                  <a:gd name="T58" fmla="*/ 14 w 24"/>
                  <a:gd name="T59" fmla="*/ 2 h 52"/>
                  <a:gd name="T60" fmla="*/ 12 w 24"/>
                  <a:gd name="T61" fmla="*/ 2 h 52"/>
                  <a:gd name="T62" fmla="*/ 5 w 24"/>
                  <a:gd name="T63" fmla="*/ 9 h 52"/>
                  <a:gd name="T64" fmla="*/ 2 w 24"/>
                  <a:gd name="T65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" h="52">
                    <a:moveTo>
                      <a:pt x="2" y="9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5" y="28"/>
                    </a:lnTo>
                    <a:lnTo>
                      <a:pt x="5" y="31"/>
                    </a:lnTo>
                    <a:lnTo>
                      <a:pt x="5" y="31"/>
                    </a:lnTo>
                    <a:lnTo>
                      <a:pt x="5" y="33"/>
                    </a:lnTo>
                    <a:lnTo>
                      <a:pt x="2" y="38"/>
                    </a:lnTo>
                    <a:lnTo>
                      <a:pt x="5" y="40"/>
                    </a:lnTo>
                    <a:lnTo>
                      <a:pt x="2" y="43"/>
                    </a:lnTo>
                    <a:lnTo>
                      <a:pt x="5" y="45"/>
                    </a:lnTo>
                    <a:lnTo>
                      <a:pt x="9" y="52"/>
                    </a:lnTo>
                    <a:lnTo>
                      <a:pt x="12" y="52"/>
                    </a:lnTo>
                    <a:lnTo>
                      <a:pt x="14" y="50"/>
                    </a:lnTo>
                    <a:lnTo>
                      <a:pt x="14" y="47"/>
                    </a:lnTo>
                    <a:lnTo>
                      <a:pt x="17" y="45"/>
                    </a:lnTo>
                    <a:lnTo>
                      <a:pt x="21" y="45"/>
                    </a:lnTo>
                    <a:lnTo>
                      <a:pt x="21" y="45"/>
                    </a:lnTo>
                    <a:lnTo>
                      <a:pt x="24" y="43"/>
                    </a:lnTo>
                    <a:lnTo>
                      <a:pt x="24" y="40"/>
                    </a:lnTo>
                    <a:lnTo>
                      <a:pt x="24" y="12"/>
                    </a:lnTo>
                    <a:lnTo>
                      <a:pt x="21" y="2"/>
                    </a:lnTo>
                    <a:lnTo>
                      <a:pt x="19" y="2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5" y="9"/>
                    </a:lnTo>
                    <a:lnTo>
                      <a:pt x="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0" name="Freeform 125"/>
              <p:cNvSpPr>
                <a:spLocks/>
              </p:cNvSpPr>
              <p:nvPr/>
            </p:nvSpPr>
            <p:spPr bwMode="auto">
              <a:xfrm>
                <a:off x="3010" y="18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1" name="Freeform 126"/>
              <p:cNvSpPr>
                <a:spLocks/>
              </p:cNvSpPr>
              <p:nvPr/>
            </p:nvSpPr>
            <p:spPr bwMode="auto">
              <a:xfrm>
                <a:off x="2975" y="1621"/>
                <a:ext cx="14" cy="36"/>
              </a:xfrm>
              <a:custGeom>
                <a:avLst/>
                <a:gdLst>
                  <a:gd name="T0" fmla="*/ 5 w 14"/>
                  <a:gd name="T1" fmla="*/ 33 h 36"/>
                  <a:gd name="T2" fmla="*/ 7 w 14"/>
                  <a:gd name="T3" fmla="*/ 33 h 36"/>
                  <a:gd name="T4" fmla="*/ 7 w 14"/>
                  <a:gd name="T5" fmla="*/ 33 h 36"/>
                  <a:gd name="T6" fmla="*/ 10 w 14"/>
                  <a:gd name="T7" fmla="*/ 36 h 36"/>
                  <a:gd name="T8" fmla="*/ 14 w 14"/>
                  <a:gd name="T9" fmla="*/ 17 h 36"/>
                  <a:gd name="T10" fmla="*/ 12 w 14"/>
                  <a:gd name="T11" fmla="*/ 0 h 36"/>
                  <a:gd name="T12" fmla="*/ 12 w 14"/>
                  <a:gd name="T13" fmla="*/ 0 h 36"/>
                  <a:gd name="T14" fmla="*/ 12 w 14"/>
                  <a:gd name="T15" fmla="*/ 3 h 36"/>
                  <a:gd name="T16" fmla="*/ 10 w 14"/>
                  <a:gd name="T17" fmla="*/ 5 h 36"/>
                  <a:gd name="T18" fmla="*/ 7 w 14"/>
                  <a:gd name="T19" fmla="*/ 5 h 36"/>
                  <a:gd name="T20" fmla="*/ 2 w 14"/>
                  <a:gd name="T21" fmla="*/ 10 h 36"/>
                  <a:gd name="T22" fmla="*/ 0 w 14"/>
                  <a:gd name="T23" fmla="*/ 10 h 36"/>
                  <a:gd name="T24" fmla="*/ 0 w 14"/>
                  <a:gd name="T25" fmla="*/ 12 h 36"/>
                  <a:gd name="T26" fmla="*/ 0 w 14"/>
                  <a:gd name="T27" fmla="*/ 17 h 36"/>
                  <a:gd name="T28" fmla="*/ 0 w 14"/>
                  <a:gd name="T29" fmla="*/ 19 h 36"/>
                  <a:gd name="T30" fmla="*/ 2 w 14"/>
                  <a:gd name="T31" fmla="*/ 26 h 36"/>
                  <a:gd name="T32" fmla="*/ 2 w 14"/>
                  <a:gd name="T33" fmla="*/ 29 h 36"/>
                  <a:gd name="T34" fmla="*/ 2 w 14"/>
                  <a:gd name="T35" fmla="*/ 31 h 36"/>
                  <a:gd name="T36" fmla="*/ 5 w 14"/>
                  <a:gd name="T37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" h="36">
                    <a:moveTo>
                      <a:pt x="5" y="33"/>
                    </a:moveTo>
                    <a:lnTo>
                      <a:pt x="7" y="33"/>
                    </a:lnTo>
                    <a:lnTo>
                      <a:pt x="7" y="33"/>
                    </a:lnTo>
                    <a:lnTo>
                      <a:pt x="10" y="36"/>
                    </a:lnTo>
                    <a:lnTo>
                      <a:pt x="14" y="17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2" y="29"/>
                    </a:lnTo>
                    <a:lnTo>
                      <a:pt x="2" y="31"/>
                    </a:lnTo>
                    <a:lnTo>
                      <a:pt x="5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2" name="Freeform 127"/>
              <p:cNvSpPr>
                <a:spLocks/>
              </p:cNvSpPr>
              <p:nvPr/>
            </p:nvSpPr>
            <p:spPr bwMode="auto">
              <a:xfrm>
                <a:off x="3157" y="1692"/>
                <a:ext cx="7" cy="10"/>
              </a:xfrm>
              <a:custGeom>
                <a:avLst/>
                <a:gdLst>
                  <a:gd name="T0" fmla="*/ 5 w 7"/>
                  <a:gd name="T1" fmla="*/ 10 h 10"/>
                  <a:gd name="T2" fmla="*/ 7 w 7"/>
                  <a:gd name="T3" fmla="*/ 7 h 10"/>
                  <a:gd name="T4" fmla="*/ 7 w 7"/>
                  <a:gd name="T5" fmla="*/ 7 h 10"/>
                  <a:gd name="T6" fmla="*/ 5 w 7"/>
                  <a:gd name="T7" fmla="*/ 2 h 10"/>
                  <a:gd name="T8" fmla="*/ 2 w 7"/>
                  <a:gd name="T9" fmla="*/ 0 h 10"/>
                  <a:gd name="T10" fmla="*/ 0 w 7"/>
                  <a:gd name="T11" fmla="*/ 0 h 10"/>
                  <a:gd name="T12" fmla="*/ 2 w 7"/>
                  <a:gd name="T13" fmla="*/ 7 h 10"/>
                  <a:gd name="T14" fmla="*/ 5 w 7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0">
                    <a:moveTo>
                      <a:pt x="5" y="10"/>
                    </a:moveTo>
                    <a:lnTo>
                      <a:pt x="7" y="7"/>
                    </a:lnTo>
                    <a:lnTo>
                      <a:pt x="7" y="7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7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3" name="Freeform 128"/>
              <p:cNvSpPr>
                <a:spLocks/>
              </p:cNvSpPr>
              <p:nvPr/>
            </p:nvSpPr>
            <p:spPr bwMode="auto">
              <a:xfrm>
                <a:off x="3070" y="1772"/>
                <a:ext cx="4" cy="3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0 h 3"/>
                  <a:gd name="T4" fmla="*/ 2 w 4"/>
                  <a:gd name="T5" fmla="*/ 3 h 3"/>
                  <a:gd name="T6" fmla="*/ 2 w 4"/>
                  <a:gd name="T7" fmla="*/ 3 h 3"/>
                  <a:gd name="T8" fmla="*/ 4 w 4"/>
                  <a:gd name="T9" fmla="*/ 3 h 3"/>
                  <a:gd name="T10" fmla="*/ 2 w 4"/>
                  <a:gd name="T11" fmla="*/ 0 h 3"/>
                  <a:gd name="T12" fmla="*/ 2 w 4"/>
                  <a:gd name="T13" fmla="*/ 0 h 3"/>
                  <a:gd name="T14" fmla="*/ 0 w 4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4" name="Freeform 129"/>
              <p:cNvSpPr>
                <a:spLocks/>
              </p:cNvSpPr>
              <p:nvPr/>
            </p:nvSpPr>
            <p:spPr bwMode="auto">
              <a:xfrm>
                <a:off x="3169" y="1720"/>
                <a:ext cx="7" cy="8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5 h 8"/>
                  <a:gd name="T4" fmla="*/ 4 w 7"/>
                  <a:gd name="T5" fmla="*/ 5 h 8"/>
                  <a:gd name="T6" fmla="*/ 4 w 7"/>
                  <a:gd name="T7" fmla="*/ 0 h 8"/>
                  <a:gd name="T8" fmla="*/ 2 w 7"/>
                  <a:gd name="T9" fmla="*/ 3 h 8"/>
                  <a:gd name="T10" fmla="*/ 0 w 7"/>
                  <a:gd name="T11" fmla="*/ 5 h 8"/>
                  <a:gd name="T12" fmla="*/ 2 w 7"/>
                  <a:gd name="T13" fmla="*/ 8 h 8"/>
                  <a:gd name="T14" fmla="*/ 4 w 7"/>
                  <a:gd name="T15" fmla="*/ 8 h 8"/>
                  <a:gd name="T16" fmla="*/ 7 w 7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7" y="8"/>
                    </a:moveTo>
                    <a:lnTo>
                      <a:pt x="7" y="5"/>
                    </a:lnTo>
                    <a:lnTo>
                      <a:pt x="4" y="5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7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5" name="Freeform 130"/>
              <p:cNvSpPr>
                <a:spLocks/>
              </p:cNvSpPr>
              <p:nvPr/>
            </p:nvSpPr>
            <p:spPr bwMode="auto">
              <a:xfrm>
                <a:off x="3088" y="172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6" name="Freeform 131"/>
              <p:cNvSpPr>
                <a:spLocks/>
              </p:cNvSpPr>
              <p:nvPr/>
            </p:nvSpPr>
            <p:spPr bwMode="auto">
              <a:xfrm>
                <a:off x="3039" y="1723"/>
                <a:ext cx="49" cy="33"/>
              </a:xfrm>
              <a:custGeom>
                <a:avLst/>
                <a:gdLst>
                  <a:gd name="T0" fmla="*/ 45 w 49"/>
                  <a:gd name="T1" fmla="*/ 2 h 33"/>
                  <a:gd name="T2" fmla="*/ 45 w 49"/>
                  <a:gd name="T3" fmla="*/ 2 h 33"/>
                  <a:gd name="T4" fmla="*/ 38 w 49"/>
                  <a:gd name="T5" fmla="*/ 2 h 33"/>
                  <a:gd name="T6" fmla="*/ 33 w 49"/>
                  <a:gd name="T7" fmla="*/ 5 h 33"/>
                  <a:gd name="T8" fmla="*/ 19 w 49"/>
                  <a:gd name="T9" fmla="*/ 7 h 33"/>
                  <a:gd name="T10" fmla="*/ 19 w 49"/>
                  <a:gd name="T11" fmla="*/ 5 h 33"/>
                  <a:gd name="T12" fmla="*/ 12 w 49"/>
                  <a:gd name="T13" fmla="*/ 2 h 33"/>
                  <a:gd name="T14" fmla="*/ 7 w 49"/>
                  <a:gd name="T15" fmla="*/ 5 h 33"/>
                  <a:gd name="T16" fmla="*/ 5 w 49"/>
                  <a:gd name="T17" fmla="*/ 5 h 33"/>
                  <a:gd name="T18" fmla="*/ 2 w 49"/>
                  <a:gd name="T19" fmla="*/ 2 h 33"/>
                  <a:gd name="T20" fmla="*/ 2 w 49"/>
                  <a:gd name="T21" fmla="*/ 2 h 33"/>
                  <a:gd name="T22" fmla="*/ 0 w 49"/>
                  <a:gd name="T23" fmla="*/ 5 h 33"/>
                  <a:gd name="T24" fmla="*/ 0 w 49"/>
                  <a:gd name="T25" fmla="*/ 7 h 33"/>
                  <a:gd name="T26" fmla="*/ 0 w 49"/>
                  <a:gd name="T27" fmla="*/ 12 h 33"/>
                  <a:gd name="T28" fmla="*/ 2 w 49"/>
                  <a:gd name="T29" fmla="*/ 14 h 33"/>
                  <a:gd name="T30" fmla="*/ 12 w 49"/>
                  <a:gd name="T31" fmla="*/ 16 h 33"/>
                  <a:gd name="T32" fmla="*/ 21 w 49"/>
                  <a:gd name="T33" fmla="*/ 23 h 33"/>
                  <a:gd name="T34" fmla="*/ 28 w 49"/>
                  <a:gd name="T35" fmla="*/ 26 h 33"/>
                  <a:gd name="T36" fmla="*/ 35 w 49"/>
                  <a:gd name="T37" fmla="*/ 33 h 33"/>
                  <a:gd name="T38" fmla="*/ 42 w 49"/>
                  <a:gd name="T39" fmla="*/ 33 h 33"/>
                  <a:gd name="T40" fmla="*/ 45 w 49"/>
                  <a:gd name="T41" fmla="*/ 26 h 33"/>
                  <a:gd name="T42" fmla="*/ 45 w 49"/>
                  <a:gd name="T43" fmla="*/ 21 h 33"/>
                  <a:gd name="T44" fmla="*/ 42 w 49"/>
                  <a:gd name="T45" fmla="*/ 21 h 33"/>
                  <a:gd name="T46" fmla="*/ 42 w 49"/>
                  <a:gd name="T47" fmla="*/ 19 h 33"/>
                  <a:gd name="T48" fmla="*/ 49 w 49"/>
                  <a:gd name="T49" fmla="*/ 5 h 33"/>
                  <a:gd name="T50" fmla="*/ 49 w 49"/>
                  <a:gd name="T51" fmla="*/ 0 h 33"/>
                  <a:gd name="T52" fmla="*/ 49 w 49"/>
                  <a:gd name="T53" fmla="*/ 0 h 33"/>
                  <a:gd name="T54" fmla="*/ 49 w 49"/>
                  <a:gd name="T55" fmla="*/ 0 h 33"/>
                  <a:gd name="T56" fmla="*/ 45 w 49"/>
                  <a:gd name="T57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9" h="33">
                    <a:moveTo>
                      <a:pt x="45" y="2"/>
                    </a:moveTo>
                    <a:lnTo>
                      <a:pt x="45" y="2"/>
                    </a:lnTo>
                    <a:lnTo>
                      <a:pt x="38" y="2"/>
                    </a:lnTo>
                    <a:lnTo>
                      <a:pt x="33" y="5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2" y="2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12" y="16"/>
                    </a:lnTo>
                    <a:lnTo>
                      <a:pt x="21" y="23"/>
                    </a:lnTo>
                    <a:lnTo>
                      <a:pt x="28" y="26"/>
                    </a:lnTo>
                    <a:lnTo>
                      <a:pt x="35" y="33"/>
                    </a:lnTo>
                    <a:lnTo>
                      <a:pt x="42" y="33"/>
                    </a:lnTo>
                    <a:lnTo>
                      <a:pt x="45" y="26"/>
                    </a:lnTo>
                    <a:lnTo>
                      <a:pt x="45" y="21"/>
                    </a:lnTo>
                    <a:lnTo>
                      <a:pt x="42" y="21"/>
                    </a:lnTo>
                    <a:lnTo>
                      <a:pt x="42" y="19"/>
                    </a:lnTo>
                    <a:lnTo>
                      <a:pt x="49" y="5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4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7" name="Freeform 132"/>
              <p:cNvSpPr>
                <a:spLocks/>
              </p:cNvSpPr>
              <p:nvPr/>
            </p:nvSpPr>
            <p:spPr bwMode="auto">
              <a:xfrm>
                <a:off x="3183" y="1723"/>
                <a:ext cx="38" cy="40"/>
              </a:xfrm>
              <a:custGeom>
                <a:avLst/>
                <a:gdLst>
                  <a:gd name="T0" fmla="*/ 16 w 38"/>
                  <a:gd name="T1" fmla="*/ 2 h 40"/>
                  <a:gd name="T2" fmla="*/ 16 w 38"/>
                  <a:gd name="T3" fmla="*/ 2 h 40"/>
                  <a:gd name="T4" fmla="*/ 14 w 38"/>
                  <a:gd name="T5" fmla="*/ 0 h 40"/>
                  <a:gd name="T6" fmla="*/ 9 w 38"/>
                  <a:gd name="T7" fmla="*/ 0 h 40"/>
                  <a:gd name="T8" fmla="*/ 5 w 38"/>
                  <a:gd name="T9" fmla="*/ 5 h 40"/>
                  <a:gd name="T10" fmla="*/ 2 w 38"/>
                  <a:gd name="T11" fmla="*/ 2 h 40"/>
                  <a:gd name="T12" fmla="*/ 0 w 38"/>
                  <a:gd name="T13" fmla="*/ 9 h 40"/>
                  <a:gd name="T14" fmla="*/ 0 w 38"/>
                  <a:gd name="T15" fmla="*/ 12 h 40"/>
                  <a:gd name="T16" fmla="*/ 0 w 38"/>
                  <a:gd name="T17" fmla="*/ 16 h 40"/>
                  <a:gd name="T18" fmla="*/ 5 w 38"/>
                  <a:gd name="T19" fmla="*/ 16 h 40"/>
                  <a:gd name="T20" fmla="*/ 7 w 38"/>
                  <a:gd name="T21" fmla="*/ 21 h 40"/>
                  <a:gd name="T22" fmla="*/ 7 w 38"/>
                  <a:gd name="T23" fmla="*/ 26 h 40"/>
                  <a:gd name="T24" fmla="*/ 7 w 38"/>
                  <a:gd name="T25" fmla="*/ 31 h 40"/>
                  <a:gd name="T26" fmla="*/ 9 w 38"/>
                  <a:gd name="T27" fmla="*/ 33 h 40"/>
                  <a:gd name="T28" fmla="*/ 12 w 38"/>
                  <a:gd name="T29" fmla="*/ 33 h 40"/>
                  <a:gd name="T30" fmla="*/ 12 w 38"/>
                  <a:gd name="T31" fmla="*/ 31 h 40"/>
                  <a:gd name="T32" fmla="*/ 14 w 38"/>
                  <a:gd name="T33" fmla="*/ 28 h 40"/>
                  <a:gd name="T34" fmla="*/ 14 w 38"/>
                  <a:gd name="T35" fmla="*/ 28 h 40"/>
                  <a:gd name="T36" fmla="*/ 16 w 38"/>
                  <a:gd name="T37" fmla="*/ 31 h 40"/>
                  <a:gd name="T38" fmla="*/ 19 w 38"/>
                  <a:gd name="T39" fmla="*/ 40 h 40"/>
                  <a:gd name="T40" fmla="*/ 21 w 38"/>
                  <a:gd name="T41" fmla="*/ 40 h 40"/>
                  <a:gd name="T42" fmla="*/ 21 w 38"/>
                  <a:gd name="T43" fmla="*/ 33 h 40"/>
                  <a:gd name="T44" fmla="*/ 24 w 38"/>
                  <a:gd name="T45" fmla="*/ 33 h 40"/>
                  <a:gd name="T46" fmla="*/ 26 w 38"/>
                  <a:gd name="T47" fmla="*/ 35 h 40"/>
                  <a:gd name="T48" fmla="*/ 31 w 38"/>
                  <a:gd name="T49" fmla="*/ 40 h 40"/>
                  <a:gd name="T50" fmla="*/ 28 w 38"/>
                  <a:gd name="T51" fmla="*/ 23 h 40"/>
                  <a:gd name="T52" fmla="*/ 26 w 38"/>
                  <a:gd name="T53" fmla="*/ 21 h 40"/>
                  <a:gd name="T54" fmla="*/ 26 w 38"/>
                  <a:gd name="T55" fmla="*/ 16 h 40"/>
                  <a:gd name="T56" fmla="*/ 31 w 38"/>
                  <a:gd name="T57" fmla="*/ 21 h 40"/>
                  <a:gd name="T58" fmla="*/ 31 w 38"/>
                  <a:gd name="T59" fmla="*/ 21 h 40"/>
                  <a:gd name="T60" fmla="*/ 33 w 38"/>
                  <a:gd name="T61" fmla="*/ 21 h 40"/>
                  <a:gd name="T62" fmla="*/ 35 w 38"/>
                  <a:gd name="T63" fmla="*/ 19 h 40"/>
                  <a:gd name="T64" fmla="*/ 38 w 38"/>
                  <a:gd name="T65" fmla="*/ 19 h 40"/>
                  <a:gd name="T66" fmla="*/ 38 w 38"/>
                  <a:gd name="T67" fmla="*/ 16 h 40"/>
                  <a:gd name="T68" fmla="*/ 33 w 38"/>
                  <a:gd name="T69" fmla="*/ 14 h 40"/>
                  <a:gd name="T70" fmla="*/ 31 w 38"/>
                  <a:gd name="T71" fmla="*/ 9 h 40"/>
                  <a:gd name="T72" fmla="*/ 31 w 38"/>
                  <a:gd name="T73" fmla="*/ 7 h 40"/>
                  <a:gd name="T74" fmla="*/ 16 w 38"/>
                  <a:gd name="T75" fmla="*/ 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8" h="40">
                    <a:moveTo>
                      <a:pt x="16" y="2"/>
                    </a:moveTo>
                    <a:lnTo>
                      <a:pt x="16" y="2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5" y="5"/>
                    </a:lnTo>
                    <a:lnTo>
                      <a:pt x="2" y="2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5" y="16"/>
                    </a:lnTo>
                    <a:lnTo>
                      <a:pt x="7" y="21"/>
                    </a:lnTo>
                    <a:lnTo>
                      <a:pt x="7" y="26"/>
                    </a:lnTo>
                    <a:lnTo>
                      <a:pt x="7" y="31"/>
                    </a:lnTo>
                    <a:lnTo>
                      <a:pt x="9" y="33"/>
                    </a:lnTo>
                    <a:lnTo>
                      <a:pt x="12" y="33"/>
                    </a:lnTo>
                    <a:lnTo>
                      <a:pt x="12" y="31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6" y="31"/>
                    </a:lnTo>
                    <a:lnTo>
                      <a:pt x="19" y="40"/>
                    </a:lnTo>
                    <a:lnTo>
                      <a:pt x="21" y="40"/>
                    </a:lnTo>
                    <a:lnTo>
                      <a:pt x="21" y="33"/>
                    </a:lnTo>
                    <a:lnTo>
                      <a:pt x="24" y="33"/>
                    </a:lnTo>
                    <a:lnTo>
                      <a:pt x="26" y="35"/>
                    </a:lnTo>
                    <a:lnTo>
                      <a:pt x="31" y="40"/>
                    </a:lnTo>
                    <a:lnTo>
                      <a:pt x="28" y="23"/>
                    </a:lnTo>
                    <a:lnTo>
                      <a:pt x="26" y="21"/>
                    </a:lnTo>
                    <a:lnTo>
                      <a:pt x="26" y="16"/>
                    </a:lnTo>
                    <a:lnTo>
                      <a:pt x="31" y="21"/>
                    </a:lnTo>
                    <a:lnTo>
                      <a:pt x="31" y="21"/>
                    </a:lnTo>
                    <a:lnTo>
                      <a:pt x="33" y="21"/>
                    </a:lnTo>
                    <a:lnTo>
                      <a:pt x="35" y="19"/>
                    </a:lnTo>
                    <a:lnTo>
                      <a:pt x="38" y="19"/>
                    </a:lnTo>
                    <a:lnTo>
                      <a:pt x="38" y="16"/>
                    </a:lnTo>
                    <a:lnTo>
                      <a:pt x="33" y="14"/>
                    </a:lnTo>
                    <a:lnTo>
                      <a:pt x="31" y="9"/>
                    </a:lnTo>
                    <a:lnTo>
                      <a:pt x="31" y="7"/>
                    </a:lnTo>
                    <a:lnTo>
                      <a:pt x="16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8" name="Freeform 133"/>
              <p:cNvSpPr>
                <a:spLocks/>
              </p:cNvSpPr>
              <p:nvPr/>
            </p:nvSpPr>
            <p:spPr bwMode="auto">
              <a:xfrm>
                <a:off x="3131" y="1229"/>
                <a:ext cx="14" cy="28"/>
              </a:xfrm>
              <a:custGeom>
                <a:avLst/>
                <a:gdLst>
                  <a:gd name="T0" fmla="*/ 14 w 14"/>
                  <a:gd name="T1" fmla="*/ 2 h 28"/>
                  <a:gd name="T2" fmla="*/ 14 w 14"/>
                  <a:gd name="T3" fmla="*/ 0 h 28"/>
                  <a:gd name="T4" fmla="*/ 12 w 14"/>
                  <a:gd name="T5" fmla="*/ 0 h 28"/>
                  <a:gd name="T6" fmla="*/ 9 w 14"/>
                  <a:gd name="T7" fmla="*/ 0 h 28"/>
                  <a:gd name="T8" fmla="*/ 7 w 14"/>
                  <a:gd name="T9" fmla="*/ 0 h 28"/>
                  <a:gd name="T10" fmla="*/ 0 w 14"/>
                  <a:gd name="T11" fmla="*/ 10 h 28"/>
                  <a:gd name="T12" fmla="*/ 0 w 14"/>
                  <a:gd name="T13" fmla="*/ 21 h 28"/>
                  <a:gd name="T14" fmla="*/ 0 w 14"/>
                  <a:gd name="T15" fmla="*/ 21 h 28"/>
                  <a:gd name="T16" fmla="*/ 0 w 14"/>
                  <a:gd name="T17" fmla="*/ 24 h 28"/>
                  <a:gd name="T18" fmla="*/ 2 w 14"/>
                  <a:gd name="T19" fmla="*/ 24 h 28"/>
                  <a:gd name="T20" fmla="*/ 0 w 14"/>
                  <a:gd name="T21" fmla="*/ 26 h 28"/>
                  <a:gd name="T22" fmla="*/ 0 w 14"/>
                  <a:gd name="T23" fmla="*/ 28 h 28"/>
                  <a:gd name="T24" fmla="*/ 2 w 14"/>
                  <a:gd name="T25" fmla="*/ 28 h 28"/>
                  <a:gd name="T26" fmla="*/ 5 w 14"/>
                  <a:gd name="T27" fmla="*/ 24 h 28"/>
                  <a:gd name="T28" fmla="*/ 9 w 14"/>
                  <a:gd name="T29" fmla="*/ 19 h 28"/>
                  <a:gd name="T30" fmla="*/ 9 w 14"/>
                  <a:gd name="T31" fmla="*/ 17 h 28"/>
                  <a:gd name="T32" fmla="*/ 12 w 14"/>
                  <a:gd name="T33" fmla="*/ 14 h 28"/>
                  <a:gd name="T34" fmla="*/ 12 w 14"/>
                  <a:gd name="T35" fmla="*/ 5 h 28"/>
                  <a:gd name="T36" fmla="*/ 12 w 14"/>
                  <a:gd name="T37" fmla="*/ 5 h 28"/>
                  <a:gd name="T38" fmla="*/ 14 w 14"/>
                  <a:gd name="T39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" h="28">
                    <a:moveTo>
                      <a:pt x="14" y="2"/>
                    </a:move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0" y="10"/>
                    </a:lnTo>
                    <a:lnTo>
                      <a:pt x="0" y="21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4"/>
                    </a:lnTo>
                    <a:lnTo>
                      <a:pt x="0" y="26"/>
                    </a:lnTo>
                    <a:lnTo>
                      <a:pt x="0" y="28"/>
                    </a:lnTo>
                    <a:lnTo>
                      <a:pt x="2" y="28"/>
                    </a:lnTo>
                    <a:lnTo>
                      <a:pt x="5" y="24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12" y="14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1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9" name="Freeform 134"/>
              <p:cNvSpPr>
                <a:spLocks/>
              </p:cNvSpPr>
              <p:nvPr/>
            </p:nvSpPr>
            <p:spPr bwMode="auto">
              <a:xfrm>
                <a:off x="3157" y="1149"/>
                <a:ext cx="7" cy="12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7 h 12"/>
                  <a:gd name="T4" fmla="*/ 0 w 7"/>
                  <a:gd name="T5" fmla="*/ 9 h 12"/>
                  <a:gd name="T6" fmla="*/ 5 w 7"/>
                  <a:gd name="T7" fmla="*/ 9 h 12"/>
                  <a:gd name="T8" fmla="*/ 5 w 7"/>
                  <a:gd name="T9" fmla="*/ 12 h 12"/>
                  <a:gd name="T10" fmla="*/ 7 w 7"/>
                  <a:gd name="T11" fmla="*/ 9 h 12"/>
                  <a:gd name="T12" fmla="*/ 5 w 7"/>
                  <a:gd name="T13" fmla="*/ 9 h 12"/>
                  <a:gd name="T14" fmla="*/ 5 w 7"/>
                  <a:gd name="T15" fmla="*/ 7 h 12"/>
                  <a:gd name="T16" fmla="*/ 5 w 7"/>
                  <a:gd name="T17" fmla="*/ 7 h 12"/>
                  <a:gd name="T18" fmla="*/ 7 w 7"/>
                  <a:gd name="T19" fmla="*/ 4 h 12"/>
                  <a:gd name="T20" fmla="*/ 7 w 7"/>
                  <a:gd name="T21" fmla="*/ 2 h 12"/>
                  <a:gd name="T22" fmla="*/ 5 w 7"/>
                  <a:gd name="T23" fmla="*/ 0 h 12"/>
                  <a:gd name="T24" fmla="*/ 2 w 7"/>
                  <a:gd name="T25" fmla="*/ 0 h 12"/>
                  <a:gd name="T26" fmla="*/ 2 w 7"/>
                  <a:gd name="T27" fmla="*/ 0 h 12"/>
                  <a:gd name="T28" fmla="*/ 0 w 7"/>
                  <a:gd name="T29" fmla="*/ 0 h 12"/>
                  <a:gd name="T30" fmla="*/ 2 w 7"/>
                  <a:gd name="T31" fmla="*/ 2 h 12"/>
                  <a:gd name="T32" fmla="*/ 2 w 7"/>
                  <a:gd name="T33" fmla="*/ 4 h 12"/>
                  <a:gd name="T34" fmla="*/ 0 w 7"/>
                  <a:gd name="T35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lnTo>
                      <a:pt x="0" y="7"/>
                    </a:lnTo>
                    <a:lnTo>
                      <a:pt x="0" y="9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0" name="Freeform 135"/>
              <p:cNvSpPr>
                <a:spLocks/>
              </p:cNvSpPr>
              <p:nvPr/>
            </p:nvSpPr>
            <p:spPr bwMode="auto">
              <a:xfrm>
                <a:off x="3048" y="1326"/>
                <a:ext cx="7" cy="12"/>
              </a:xfrm>
              <a:custGeom>
                <a:avLst/>
                <a:gdLst>
                  <a:gd name="T0" fmla="*/ 0 w 7"/>
                  <a:gd name="T1" fmla="*/ 9 h 12"/>
                  <a:gd name="T2" fmla="*/ 3 w 7"/>
                  <a:gd name="T3" fmla="*/ 9 h 12"/>
                  <a:gd name="T4" fmla="*/ 5 w 7"/>
                  <a:gd name="T5" fmla="*/ 12 h 12"/>
                  <a:gd name="T6" fmla="*/ 5 w 7"/>
                  <a:gd name="T7" fmla="*/ 9 h 12"/>
                  <a:gd name="T8" fmla="*/ 7 w 7"/>
                  <a:gd name="T9" fmla="*/ 9 h 12"/>
                  <a:gd name="T10" fmla="*/ 7 w 7"/>
                  <a:gd name="T11" fmla="*/ 9 h 12"/>
                  <a:gd name="T12" fmla="*/ 7 w 7"/>
                  <a:gd name="T13" fmla="*/ 9 h 12"/>
                  <a:gd name="T14" fmla="*/ 7 w 7"/>
                  <a:gd name="T15" fmla="*/ 7 h 12"/>
                  <a:gd name="T16" fmla="*/ 7 w 7"/>
                  <a:gd name="T17" fmla="*/ 5 h 12"/>
                  <a:gd name="T18" fmla="*/ 7 w 7"/>
                  <a:gd name="T19" fmla="*/ 2 h 12"/>
                  <a:gd name="T20" fmla="*/ 7 w 7"/>
                  <a:gd name="T21" fmla="*/ 2 h 12"/>
                  <a:gd name="T22" fmla="*/ 5 w 7"/>
                  <a:gd name="T23" fmla="*/ 2 h 12"/>
                  <a:gd name="T24" fmla="*/ 5 w 7"/>
                  <a:gd name="T25" fmla="*/ 0 h 12"/>
                  <a:gd name="T26" fmla="*/ 3 w 7"/>
                  <a:gd name="T27" fmla="*/ 0 h 12"/>
                  <a:gd name="T28" fmla="*/ 3 w 7"/>
                  <a:gd name="T29" fmla="*/ 0 h 12"/>
                  <a:gd name="T30" fmla="*/ 3 w 7"/>
                  <a:gd name="T31" fmla="*/ 2 h 12"/>
                  <a:gd name="T32" fmla="*/ 5 w 7"/>
                  <a:gd name="T33" fmla="*/ 2 h 12"/>
                  <a:gd name="T34" fmla="*/ 5 w 7"/>
                  <a:gd name="T35" fmla="*/ 5 h 12"/>
                  <a:gd name="T36" fmla="*/ 0 w 7"/>
                  <a:gd name="T37" fmla="*/ 2 h 12"/>
                  <a:gd name="T38" fmla="*/ 0 w 7"/>
                  <a:gd name="T39" fmla="*/ 2 h 12"/>
                  <a:gd name="T40" fmla="*/ 0 w 7"/>
                  <a:gd name="T41" fmla="*/ 5 h 12"/>
                  <a:gd name="T42" fmla="*/ 0 w 7"/>
                  <a:gd name="T43" fmla="*/ 7 h 12"/>
                  <a:gd name="T44" fmla="*/ 0 w 7"/>
                  <a:gd name="T45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12">
                    <a:moveTo>
                      <a:pt x="0" y="9"/>
                    </a:moveTo>
                    <a:lnTo>
                      <a:pt x="3" y="9"/>
                    </a:lnTo>
                    <a:lnTo>
                      <a:pt x="5" y="12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1" name="Freeform 136"/>
              <p:cNvSpPr>
                <a:spLocks/>
              </p:cNvSpPr>
              <p:nvPr/>
            </p:nvSpPr>
            <p:spPr bwMode="auto">
              <a:xfrm>
                <a:off x="2715" y="1083"/>
                <a:ext cx="7" cy="9"/>
              </a:xfrm>
              <a:custGeom>
                <a:avLst/>
                <a:gdLst>
                  <a:gd name="T0" fmla="*/ 3 w 7"/>
                  <a:gd name="T1" fmla="*/ 4 h 9"/>
                  <a:gd name="T2" fmla="*/ 5 w 7"/>
                  <a:gd name="T3" fmla="*/ 9 h 9"/>
                  <a:gd name="T4" fmla="*/ 5 w 7"/>
                  <a:gd name="T5" fmla="*/ 9 h 9"/>
                  <a:gd name="T6" fmla="*/ 7 w 7"/>
                  <a:gd name="T7" fmla="*/ 9 h 9"/>
                  <a:gd name="T8" fmla="*/ 7 w 7"/>
                  <a:gd name="T9" fmla="*/ 7 h 9"/>
                  <a:gd name="T10" fmla="*/ 5 w 7"/>
                  <a:gd name="T11" fmla="*/ 2 h 9"/>
                  <a:gd name="T12" fmla="*/ 3 w 7"/>
                  <a:gd name="T13" fmla="*/ 2 h 9"/>
                  <a:gd name="T14" fmla="*/ 0 w 7"/>
                  <a:gd name="T15" fmla="*/ 0 h 9"/>
                  <a:gd name="T16" fmla="*/ 0 w 7"/>
                  <a:gd name="T17" fmla="*/ 0 h 9"/>
                  <a:gd name="T18" fmla="*/ 0 w 7"/>
                  <a:gd name="T19" fmla="*/ 2 h 9"/>
                  <a:gd name="T20" fmla="*/ 3 w 7"/>
                  <a:gd name="T2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9">
                    <a:moveTo>
                      <a:pt x="3" y="4"/>
                    </a:moveTo>
                    <a:lnTo>
                      <a:pt x="5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7" y="7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2" name="Freeform 137"/>
              <p:cNvSpPr>
                <a:spLocks/>
              </p:cNvSpPr>
              <p:nvPr/>
            </p:nvSpPr>
            <p:spPr bwMode="auto">
              <a:xfrm>
                <a:off x="3100" y="1246"/>
                <a:ext cx="12" cy="33"/>
              </a:xfrm>
              <a:custGeom>
                <a:avLst/>
                <a:gdLst>
                  <a:gd name="T0" fmla="*/ 12 w 12"/>
                  <a:gd name="T1" fmla="*/ 2 h 33"/>
                  <a:gd name="T2" fmla="*/ 12 w 12"/>
                  <a:gd name="T3" fmla="*/ 0 h 33"/>
                  <a:gd name="T4" fmla="*/ 10 w 12"/>
                  <a:gd name="T5" fmla="*/ 2 h 33"/>
                  <a:gd name="T6" fmla="*/ 0 w 12"/>
                  <a:gd name="T7" fmla="*/ 33 h 33"/>
                  <a:gd name="T8" fmla="*/ 3 w 12"/>
                  <a:gd name="T9" fmla="*/ 30 h 33"/>
                  <a:gd name="T10" fmla="*/ 12 w 12"/>
                  <a:gd name="T11" fmla="*/ 2 h 33"/>
                  <a:gd name="T12" fmla="*/ 12 w 12"/>
                  <a:gd name="T13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3">
                    <a:moveTo>
                      <a:pt x="12" y="2"/>
                    </a:moveTo>
                    <a:lnTo>
                      <a:pt x="12" y="0"/>
                    </a:lnTo>
                    <a:lnTo>
                      <a:pt x="10" y="2"/>
                    </a:lnTo>
                    <a:lnTo>
                      <a:pt x="0" y="33"/>
                    </a:lnTo>
                    <a:lnTo>
                      <a:pt x="3" y="30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3" name="Freeform 138"/>
              <p:cNvSpPr>
                <a:spLocks/>
              </p:cNvSpPr>
              <p:nvPr/>
            </p:nvSpPr>
            <p:spPr bwMode="auto">
              <a:xfrm>
                <a:off x="3190" y="1153"/>
                <a:ext cx="2" cy="5"/>
              </a:xfrm>
              <a:custGeom>
                <a:avLst/>
                <a:gdLst>
                  <a:gd name="T0" fmla="*/ 2 w 2"/>
                  <a:gd name="T1" fmla="*/ 3 h 5"/>
                  <a:gd name="T2" fmla="*/ 2 w 2"/>
                  <a:gd name="T3" fmla="*/ 0 h 5"/>
                  <a:gd name="T4" fmla="*/ 0 w 2"/>
                  <a:gd name="T5" fmla="*/ 0 h 5"/>
                  <a:gd name="T6" fmla="*/ 0 w 2"/>
                  <a:gd name="T7" fmla="*/ 3 h 5"/>
                  <a:gd name="T8" fmla="*/ 0 w 2"/>
                  <a:gd name="T9" fmla="*/ 5 h 5"/>
                  <a:gd name="T10" fmla="*/ 2 w 2"/>
                  <a:gd name="T11" fmla="*/ 5 h 5"/>
                  <a:gd name="T12" fmla="*/ 2 w 2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4" name="Freeform 139"/>
              <p:cNvSpPr>
                <a:spLocks/>
              </p:cNvSpPr>
              <p:nvPr/>
            </p:nvSpPr>
            <p:spPr bwMode="auto">
              <a:xfrm>
                <a:off x="2918" y="1163"/>
                <a:ext cx="3" cy="7"/>
              </a:xfrm>
              <a:custGeom>
                <a:avLst/>
                <a:gdLst>
                  <a:gd name="T0" fmla="*/ 3 w 3"/>
                  <a:gd name="T1" fmla="*/ 0 h 7"/>
                  <a:gd name="T2" fmla="*/ 0 w 3"/>
                  <a:gd name="T3" fmla="*/ 0 h 7"/>
                  <a:gd name="T4" fmla="*/ 0 w 3"/>
                  <a:gd name="T5" fmla="*/ 5 h 7"/>
                  <a:gd name="T6" fmla="*/ 3 w 3"/>
                  <a:gd name="T7" fmla="*/ 7 h 7"/>
                  <a:gd name="T8" fmla="*/ 3 w 3"/>
                  <a:gd name="T9" fmla="*/ 2 h 7"/>
                  <a:gd name="T10" fmla="*/ 3 w 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3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5" name="Freeform 140"/>
              <p:cNvSpPr>
                <a:spLocks/>
              </p:cNvSpPr>
              <p:nvPr/>
            </p:nvSpPr>
            <p:spPr bwMode="auto">
              <a:xfrm>
                <a:off x="3192" y="1205"/>
                <a:ext cx="24" cy="22"/>
              </a:xfrm>
              <a:custGeom>
                <a:avLst/>
                <a:gdLst>
                  <a:gd name="T0" fmla="*/ 0 w 24"/>
                  <a:gd name="T1" fmla="*/ 5 h 22"/>
                  <a:gd name="T2" fmla="*/ 0 w 24"/>
                  <a:gd name="T3" fmla="*/ 12 h 22"/>
                  <a:gd name="T4" fmla="*/ 3 w 24"/>
                  <a:gd name="T5" fmla="*/ 15 h 22"/>
                  <a:gd name="T6" fmla="*/ 5 w 24"/>
                  <a:gd name="T7" fmla="*/ 15 h 22"/>
                  <a:gd name="T8" fmla="*/ 5 w 24"/>
                  <a:gd name="T9" fmla="*/ 17 h 22"/>
                  <a:gd name="T10" fmla="*/ 3 w 24"/>
                  <a:gd name="T11" fmla="*/ 19 h 22"/>
                  <a:gd name="T12" fmla="*/ 3 w 24"/>
                  <a:gd name="T13" fmla="*/ 22 h 22"/>
                  <a:gd name="T14" fmla="*/ 7 w 24"/>
                  <a:gd name="T15" fmla="*/ 15 h 22"/>
                  <a:gd name="T16" fmla="*/ 10 w 24"/>
                  <a:gd name="T17" fmla="*/ 12 h 22"/>
                  <a:gd name="T18" fmla="*/ 12 w 24"/>
                  <a:gd name="T19" fmla="*/ 12 h 22"/>
                  <a:gd name="T20" fmla="*/ 15 w 24"/>
                  <a:gd name="T21" fmla="*/ 12 h 22"/>
                  <a:gd name="T22" fmla="*/ 15 w 24"/>
                  <a:gd name="T23" fmla="*/ 12 h 22"/>
                  <a:gd name="T24" fmla="*/ 17 w 24"/>
                  <a:gd name="T25" fmla="*/ 10 h 22"/>
                  <a:gd name="T26" fmla="*/ 19 w 24"/>
                  <a:gd name="T27" fmla="*/ 8 h 22"/>
                  <a:gd name="T28" fmla="*/ 22 w 24"/>
                  <a:gd name="T29" fmla="*/ 8 h 22"/>
                  <a:gd name="T30" fmla="*/ 24 w 24"/>
                  <a:gd name="T31" fmla="*/ 5 h 22"/>
                  <a:gd name="T32" fmla="*/ 24 w 24"/>
                  <a:gd name="T33" fmla="*/ 5 h 22"/>
                  <a:gd name="T34" fmla="*/ 22 w 24"/>
                  <a:gd name="T35" fmla="*/ 3 h 22"/>
                  <a:gd name="T36" fmla="*/ 19 w 24"/>
                  <a:gd name="T37" fmla="*/ 3 h 22"/>
                  <a:gd name="T38" fmla="*/ 19 w 24"/>
                  <a:gd name="T39" fmla="*/ 0 h 22"/>
                  <a:gd name="T40" fmla="*/ 10 w 24"/>
                  <a:gd name="T41" fmla="*/ 0 h 22"/>
                  <a:gd name="T42" fmla="*/ 7 w 24"/>
                  <a:gd name="T43" fmla="*/ 5 h 22"/>
                  <a:gd name="T44" fmla="*/ 5 w 24"/>
                  <a:gd name="T45" fmla="*/ 5 h 22"/>
                  <a:gd name="T46" fmla="*/ 5 w 24"/>
                  <a:gd name="T47" fmla="*/ 5 h 22"/>
                  <a:gd name="T48" fmla="*/ 0 w 24"/>
                  <a:gd name="T49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" h="22">
                    <a:moveTo>
                      <a:pt x="0" y="5"/>
                    </a:moveTo>
                    <a:lnTo>
                      <a:pt x="0" y="12"/>
                    </a:lnTo>
                    <a:lnTo>
                      <a:pt x="3" y="15"/>
                    </a:lnTo>
                    <a:lnTo>
                      <a:pt x="5" y="15"/>
                    </a:lnTo>
                    <a:lnTo>
                      <a:pt x="5" y="17"/>
                    </a:lnTo>
                    <a:lnTo>
                      <a:pt x="3" y="19"/>
                    </a:lnTo>
                    <a:lnTo>
                      <a:pt x="3" y="22"/>
                    </a:lnTo>
                    <a:lnTo>
                      <a:pt x="7" y="15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7" y="10"/>
                    </a:lnTo>
                    <a:lnTo>
                      <a:pt x="19" y="8"/>
                    </a:lnTo>
                    <a:lnTo>
                      <a:pt x="22" y="8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2" y="3"/>
                    </a:lnTo>
                    <a:lnTo>
                      <a:pt x="19" y="3"/>
                    </a:lnTo>
                    <a:lnTo>
                      <a:pt x="19" y="0"/>
                    </a:lnTo>
                    <a:lnTo>
                      <a:pt x="10" y="0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6" name="Freeform 141"/>
              <p:cNvSpPr>
                <a:spLocks/>
              </p:cNvSpPr>
              <p:nvPr/>
            </p:nvSpPr>
            <p:spPr bwMode="auto">
              <a:xfrm>
                <a:off x="3199" y="1151"/>
                <a:ext cx="10" cy="10"/>
              </a:xfrm>
              <a:custGeom>
                <a:avLst/>
                <a:gdLst>
                  <a:gd name="T0" fmla="*/ 5 w 10"/>
                  <a:gd name="T1" fmla="*/ 10 h 10"/>
                  <a:gd name="T2" fmla="*/ 8 w 10"/>
                  <a:gd name="T3" fmla="*/ 7 h 10"/>
                  <a:gd name="T4" fmla="*/ 10 w 10"/>
                  <a:gd name="T5" fmla="*/ 0 h 10"/>
                  <a:gd name="T6" fmla="*/ 8 w 10"/>
                  <a:gd name="T7" fmla="*/ 2 h 10"/>
                  <a:gd name="T8" fmla="*/ 3 w 10"/>
                  <a:gd name="T9" fmla="*/ 5 h 10"/>
                  <a:gd name="T10" fmla="*/ 3 w 10"/>
                  <a:gd name="T11" fmla="*/ 7 h 10"/>
                  <a:gd name="T12" fmla="*/ 3 w 10"/>
                  <a:gd name="T13" fmla="*/ 7 h 10"/>
                  <a:gd name="T14" fmla="*/ 0 w 10"/>
                  <a:gd name="T15" fmla="*/ 10 h 10"/>
                  <a:gd name="T16" fmla="*/ 5 w 10"/>
                  <a:gd name="T17" fmla="*/ 7 h 10"/>
                  <a:gd name="T18" fmla="*/ 5 w 10"/>
                  <a:gd name="T1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lnTo>
                      <a:pt x="8" y="7"/>
                    </a:lnTo>
                    <a:lnTo>
                      <a:pt x="10" y="0"/>
                    </a:lnTo>
                    <a:lnTo>
                      <a:pt x="8" y="2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0" y="10"/>
                    </a:lnTo>
                    <a:lnTo>
                      <a:pt x="5" y="7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7" name="Freeform 142"/>
              <p:cNvSpPr>
                <a:spLocks/>
              </p:cNvSpPr>
              <p:nvPr/>
            </p:nvSpPr>
            <p:spPr bwMode="auto">
              <a:xfrm>
                <a:off x="3197" y="1191"/>
                <a:ext cx="14" cy="12"/>
              </a:xfrm>
              <a:custGeom>
                <a:avLst/>
                <a:gdLst>
                  <a:gd name="T0" fmla="*/ 0 w 14"/>
                  <a:gd name="T1" fmla="*/ 5 h 12"/>
                  <a:gd name="T2" fmla="*/ 0 w 14"/>
                  <a:gd name="T3" fmla="*/ 7 h 12"/>
                  <a:gd name="T4" fmla="*/ 2 w 14"/>
                  <a:gd name="T5" fmla="*/ 7 h 12"/>
                  <a:gd name="T6" fmla="*/ 5 w 14"/>
                  <a:gd name="T7" fmla="*/ 12 h 12"/>
                  <a:gd name="T8" fmla="*/ 7 w 14"/>
                  <a:gd name="T9" fmla="*/ 12 h 12"/>
                  <a:gd name="T10" fmla="*/ 10 w 14"/>
                  <a:gd name="T11" fmla="*/ 10 h 12"/>
                  <a:gd name="T12" fmla="*/ 14 w 14"/>
                  <a:gd name="T13" fmla="*/ 7 h 12"/>
                  <a:gd name="T14" fmla="*/ 14 w 14"/>
                  <a:gd name="T15" fmla="*/ 5 h 12"/>
                  <a:gd name="T16" fmla="*/ 12 w 14"/>
                  <a:gd name="T17" fmla="*/ 3 h 12"/>
                  <a:gd name="T18" fmla="*/ 10 w 14"/>
                  <a:gd name="T19" fmla="*/ 3 h 12"/>
                  <a:gd name="T20" fmla="*/ 10 w 14"/>
                  <a:gd name="T21" fmla="*/ 0 h 12"/>
                  <a:gd name="T22" fmla="*/ 7 w 14"/>
                  <a:gd name="T23" fmla="*/ 0 h 12"/>
                  <a:gd name="T24" fmla="*/ 5 w 14"/>
                  <a:gd name="T25" fmla="*/ 3 h 12"/>
                  <a:gd name="T26" fmla="*/ 5 w 14"/>
                  <a:gd name="T27" fmla="*/ 5 h 12"/>
                  <a:gd name="T28" fmla="*/ 0 w 14"/>
                  <a:gd name="T29" fmla="*/ 5 h 12"/>
                  <a:gd name="T30" fmla="*/ 0 w 14"/>
                  <a:gd name="T3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12">
                    <a:moveTo>
                      <a:pt x="0" y="5"/>
                    </a:moveTo>
                    <a:lnTo>
                      <a:pt x="0" y="7"/>
                    </a:lnTo>
                    <a:lnTo>
                      <a:pt x="2" y="7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10" y="10"/>
                    </a:lnTo>
                    <a:lnTo>
                      <a:pt x="14" y="7"/>
                    </a:lnTo>
                    <a:lnTo>
                      <a:pt x="14" y="5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8" name="Freeform 143"/>
              <p:cNvSpPr>
                <a:spLocks/>
              </p:cNvSpPr>
              <p:nvPr/>
            </p:nvSpPr>
            <p:spPr bwMode="auto">
              <a:xfrm>
                <a:off x="2994" y="1298"/>
                <a:ext cx="19" cy="16"/>
              </a:xfrm>
              <a:custGeom>
                <a:avLst/>
                <a:gdLst>
                  <a:gd name="T0" fmla="*/ 16 w 19"/>
                  <a:gd name="T1" fmla="*/ 9 h 16"/>
                  <a:gd name="T2" fmla="*/ 16 w 19"/>
                  <a:gd name="T3" fmla="*/ 7 h 16"/>
                  <a:gd name="T4" fmla="*/ 16 w 19"/>
                  <a:gd name="T5" fmla="*/ 4 h 16"/>
                  <a:gd name="T6" fmla="*/ 14 w 19"/>
                  <a:gd name="T7" fmla="*/ 0 h 16"/>
                  <a:gd name="T8" fmla="*/ 12 w 19"/>
                  <a:gd name="T9" fmla="*/ 0 h 16"/>
                  <a:gd name="T10" fmla="*/ 12 w 19"/>
                  <a:gd name="T11" fmla="*/ 2 h 16"/>
                  <a:gd name="T12" fmla="*/ 12 w 19"/>
                  <a:gd name="T13" fmla="*/ 2 h 16"/>
                  <a:gd name="T14" fmla="*/ 9 w 19"/>
                  <a:gd name="T15" fmla="*/ 2 h 16"/>
                  <a:gd name="T16" fmla="*/ 5 w 19"/>
                  <a:gd name="T17" fmla="*/ 2 h 16"/>
                  <a:gd name="T18" fmla="*/ 5 w 19"/>
                  <a:gd name="T19" fmla="*/ 2 h 16"/>
                  <a:gd name="T20" fmla="*/ 2 w 19"/>
                  <a:gd name="T21" fmla="*/ 4 h 16"/>
                  <a:gd name="T22" fmla="*/ 0 w 19"/>
                  <a:gd name="T23" fmla="*/ 2 h 16"/>
                  <a:gd name="T24" fmla="*/ 0 w 19"/>
                  <a:gd name="T25" fmla="*/ 2 h 16"/>
                  <a:gd name="T26" fmla="*/ 0 w 19"/>
                  <a:gd name="T27" fmla="*/ 4 h 16"/>
                  <a:gd name="T28" fmla="*/ 0 w 19"/>
                  <a:gd name="T29" fmla="*/ 4 h 16"/>
                  <a:gd name="T30" fmla="*/ 0 w 19"/>
                  <a:gd name="T31" fmla="*/ 7 h 16"/>
                  <a:gd name="T32" fmla="*/ 0 w 19"/>
                  <a:gd name="T33" fmla="*/ 7 h 16"/>
                  <a:gd name="T34" fmla="*/ 0 w 19"/>
                  <a:gd name="T35" fmla="*/ 7 h 16"/>
                  <a:gd name="T36" fmla="*/ 0 w 19"/>
                  <a:gd name="T37" fmla="*/ 9 h 16"/>
                  <a:gd name="T38" fmla="*/ 2 w 19"/>
                  <a:gd name="T39" fmla="*/ 9 h 16"/>
                  <a:gd name="T40" fmla="*/ 2 w 19"/>
                  <a:gd name="T41" fmla="*/ 11 h 16"/>
                  <a:gd name="T42" fmla="*/ 5 w 19"/>
                  <a:gd name="T43" fmla="*/ 14 h 16"/>
                  <a:gd name="T44" fmla="*/ 7 w 19"/>
                  <a:gd name="T45" fmla="*/ 14 h 16"/>
                  <a:gd name="T46" fmla="*/ 5 w 19"/>
                  <a:gd name="T47" fmla="*/ 14 h 16"/>
                  <a:gd name="T48" fmla="*/ 5 w 19"/>
                  <a:gd name="T49" fmla="*/ 16 h 16"/>
                  <a:gd name="T50" fmla="*/ 7 w 19"/>
                  <a:gd name="T51" fmla="*/ 16 h 16"/>
                  <a:gd name="T52" fmla="*/ 12 w 19"/>
                  <a:gd name="T53" fmla="*/ 16 h 16"/>
                  <a:gd name="T54" fmla="*/ 12 w 19"/>
                  <a:gd name="T55" fmla="*/ 16 h 16"/>
                  <a:gd name="T56" fmla="*/ 14 w 19"/>
                  <a:gd name="T57" fmla="*/ 16 h 16"/>
                  <a:gd name="T58" fmla="*/ 16 w 19"/>
                  <a:gd name="T59" fmla="*/ 16 h 16"/>
                  <a:gd name="T60" fmla="*/ 16 w 19"/>
                  <a:gd name="T61" fmla="*/ 9 h 16"/>
                  <a:gd name="T62" fmla="*/ 19 w 19"/>
                  <a:gd name="T63" fmla="*/ 9 h 16"/>
                  <a:gd name="T64" fmla="*/ 19 w 19"/>
                  <a:gd name="T65" fmla="*/ 9 h 16"/>
                  <a:gd name="T66" fmla="*/ 16 w 19"/>
                  <a:gd name="T67" fmla="*/ 9 h 16"/>
                  <a:gd name="T68" fmla="*/ 16 w 19"/>
                  <a:gd name="T6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6">
                    <a:moveTo>
                      <a:pt x="16" y="9"/>
                    </a:moveTo>
                    <a:lnTo>
                      <a:pt x="16" y="7"/>
                    </a:lnTo>
                    <a:lnTo>
                      <a:pt x="16" y="4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6" y="9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6" y="9"/>
                    </a:ln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9" name="Freeform 144"/>
              <p:cNvSpPr>
                <a:spLocks/>
              </p:cNvSpPr>
              <p:nvPr/>
            </p:nvSpPr>
            <p:spPr bwMode="auto">
              <a:xfrm>
                <a:off x="3070" y="1569"/>
                <a:ext cx="4" cy="7"/>
              </a:xfrm>
              <a:custGeom>
                <a:avLst/>
                <a:gdLst>
                  <a:gd name="T0" fmla="*/ 4 w 4"/>
                  <a:gd name="T1" fmla="*/ 5 h 7"/>
                  <a:gd name="T2" fmla="*/ 4 w 4"/>
                  <a:gd name="T3" fmla="*/ 7 h 7"/>
                  <a:gd name="T4" fmla="*/ 4 w 4"/>
                  <a:gd name="T5" fmla="*/ 5 h 7"/>
                  <a:gd name="T6" fmla="*/ 2 w 4"/>
                  <a:gd name="T7" fmla="*/ 3 h 7"/>
                  <a:gd name="T8" fmla="*/ 2 w 4"/>
                  <a:gd name="T9" fmla="*/ 0 h 7"/>
                  <a:gd name="T10" fmla="*/ 2 w 4"/>
                  <a:gd name="T11" fmla="*/ 0 h 7"/>
                  <a:gd name="T12" fmla="*/ 0 w 4"/>
                  <a:gd name="T13" fmla="*/ 5 h 7"/>
                  <a:gd name="T14" fmla="*/ 2 w 4"/>
                  <a:gd name="T15" fmla="*/ 5 h 7"/>
                  <a:gd name="T16" fmla="*/ 4 w 4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7">
                    <a:moveTo>
                      <a:pt x="4" y="5"/>
                    </a:moveTo>
                    <a:lnTo>
                      <a:pt x="4" y="7"/>
                    </a:lnTo>
                    <a:lnTo>
                      <a:pt x="4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0" name="Freeform 145"/>
              <p:cNvSpPr>
                <a:spLocks/>
              </p:cNvSpPr>
              <p:nvPr/>
            </p:nvSpPr>
            <p:spPr bwMode="auto">
              <a:xfrm>
                <a:off x="2916" y="118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2 w 2"/>
                  <a:gd name="T3" fmla="*/ 0 h 5"/>
                  <a:gd name="T4" fmla="*/ 2 w 2"/>
                  <a:gd name="T5" fmla="*/ 0 h 5"/>
                  <a:gd name="T6" fmla="*/ 0 w 2"/>
                  <a:gd name="T7" fmla="*/ 5 h 5"/>
                  <a:gd name="T8" fmla="*/ 2 w 2"/>
                  <a:gd name="T9" fmla="*/ 5 h 5"/>
                  <a:gd name="T10" fmla="*/ 2 w 2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1" name="Freeform 146"/>
              <p:cNvSpPr>
                <a:spLocks/>
              </p:cNvSpPr>
              <p:nvPr/>
            </p:nvSpPr>
            <p:spPr bwMode="auto">
              <a:xfrm>
                <a:off x="3067" y="1572"/>
                <a:ext cx="5" cy="11"/>
              </a:xfrm>
              <a:custGeom>
                <a:avLst/>
                <a:gdLst>
                  <a:gd name="T0" fmla="*/ 0 w 5"/>
                  <a:gd name="T1" fmla="*/ 4 h 11"/>
                  <a:gd name="T2" fmla="*/ 0 w 5"/>
                  <a:gd name="T3" fmla="*/ 7 h 11"/>
                  <a:gd name="T4" fmla="*/ 5 w 5"/>
                  <a:gd name="T5" fmla="*/ 11 h 11"/>
                  <a:gd name="T6" fmla="*/ 3 w 5"/>
                  <a:gd name="T7" fmla="*/ 0 h 11"/>
                  <a:gd name="T8" fmla="*/ 3 w 5"/>
                  <a:gd name="T9" fmla="*/ 0 h 11"/>
                  <a:gd name="T10" fmla="*/ 0 w 5"/>
                  <a:gd name="T11" fmla="*/ 0 h 11"/>
                  <a:gd name="T12" fmla="*/ 0 w 5"/>
                  <a:gd name="T13" fmla="*/ 0 h 11"/>
                  <a:gd name="T14" fmla="*/ 3 w 5"/>
                  <a:gd name="T15" fmla="*/ 2 h 11"/>
                  <a:gd name="T16" fmla="*/ 3 w 5"/>
                  <a:gd name="T17" fmla="*/ 4 h 11"/>
                  <a:gd name="T18" fmla="*/ 0 w 5"/>
                  <a:gd name="T1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11">
                    <a:moveTo>
                      <a:pt x="0" y="4"/>
                    </a:moveTo>
                    <a:lnTo>
                      <a:pt x="0" y="7"/>
                    </a:lnTo>
                    <a:lnTo>
                      <a:pt x="5" y="1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2" name="Freeform 147"/>
              <p:cNvSpPr>
                <a:spLocks/>
              </p:cNvSpPr>
              <p:nvPr/>
            </p:nvSpPr>
            <p:spPr bwMode="auto">
              <a:xfrm>
                <a:off x="3103" y="1612"/>
                <a:ext cx="7" cy="2"/>
              </a:xfrm>
              <a:custGeom>
                <a:avLst/>
                <a:gdLst>
                  <a:gd name="T0" fmla="*/ 7 w 7"/>
                  <a:gd name="T1" fmla="*/ 2 h 2"/>
                  <a:gd name="T2" fmla="*/ 7 w 7"/>
                  <a:gd name="T3" fmla="*/ 0 h 2"/>
                  <a:gd name="T4" fmla="*/ 2 w 7"/>
                  <a:gd name="T5" fmla="*/ 0 h 2"/>
                  <a:gd name="T6" fmla="*/ 0 w 7"/>
                  <a:gd name="T7" fmla="*/ 0 h 2"/>
                  <a:gd name="T8" fmla="*/ 2 w 7"/>
                  <a:gd name="T9" fmla="*/ 2 h 2"/>
                  <a:gd name="T10" fmla="*/ 7 w 7"/>
                  <a:gd name="T11" fmla="*/ 2 h 2"/>
                  <a:gd name="T12" fmla="*/ 7 w 7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2">
                    <a:moveTo>
                      <a:pt x="7" y="2"/>
                    </a:moveTo>
                    <a:lnTo>
                      <a:pt x="7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3" name="Freeform 148"/>
              <p:cNvSpPr>
                <a:spLocks/>
              </p:cNvSpPr>
              <p:nvPr/>
            </p:nvSpPr>
            <p:spPr bwMode="auto">
              <a:xfrm>
                <a:off x="3008" y="1312"/>
                <a:ext cx="5" cy="12"/>
              </a:xfrm>
              <a:custGeom>
                <a:avLst/>
                <a:gdLst>
                  <a:gd name="T0" fmla="*/ 5 w 5"/>
                  <a:gd name="T1" fmla="*/ 0 h 12"/>
                  <a:gd name="T2" fmla="*/ 5 w 5"/>
                  <a:gd name="T3" fmla="*/ 2 h 12"/>
                  <a:gd name="T4" fmla="*/ 2 w 5"/>
                  <a:gd name="T5" fmla="*/ 2 h 12"/>
                  <a:gd name="T6" fmla="*/ 0 w 5"/>
                  <a:gd name="T7" fmla="*/ 7 h 12"/>
                  <a:gd name="T8" fmla="*/ 0 w 5"/>
                  <a:gd name="T9" fmla="*/ 7 h 12"/>
                  <a:gd name="T10" fmla="*/ 2 w 5"/>
                  <a:gd name="T11" fmla="*/ 9 h 12"/>
                  <a:gd name="T12" fmla="*/ 2 w 5"/>
                  <a:gd name="T13" fmla="*/ 12 h 12"/>
                  <a:gd name="T14" fmla="*/ 2 w 5"/>
                  <a:gd name="T15" fmla="*/ 12 h 12"/>
                  <a:gd name="T16" fmla="*/ 2 w 5"/>
                  <a:gd name="T17" fmla="*/ 9 h 12"/>
                  <a:gd name="T18" fmla="*/ 5 w 5"/>
                  <a:gd name="T19" fmla="*/ 9 h 12"/>
                  <a:gd name="T20" fmla="*/ 5 w 5"/>
                  <a:gd name="T21" fmla="*/ 7 h 12"/>
                  <a:gd name="T22" fmla="*/ 5 w 5"/>
                  <a:gd name="T23" fmla="*/ 4 h 12"/>
                  <a:gd name="T24" fmla="*/ 5 w 5"/>
                  <a:gd name="T25" fmla="*/ 0 h 12"/>
                  <a:gd name="T26" fmla="*/ 5 w 5"/>
                  <a:gd name="T27" fmla="*/ 0 h 12"/>
                  <a:gd name="T28" fmla="*/ 5 w 5"/>
                  <a:gd name="T2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lnTo>
                      <a:pt x="5" y="2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4" name="Freeform 149"/>
              <p:cNvSpPr>
                <a:spLocks/>
              </p:cNvSpPr>
              <p:nvPr/>
            </p:nvSpPr>
            <p:spPr bwMode="auto">
              <a:xfrm>
                <a:off x="3015" y="1316"/>
                <a:ext cx="12" cy="10"/>
              </a:xfrm>
              <a:custGeom>
                <a:avLst/>
                <a:gdLst>
                  <a:gd name="T0" fmla="*/ 0 w 12"/>
                  <a:gd name="T1" fmla="*/ 5 h 10"/>
                  <a:gd name="T2" fmla="*/ 0 w 12"/>
                  <a:gd name="T3" fmla="*/ 8 h 10"/>
                  <a:gd name="T4" fmla="*/ 3 w 12"/>
                  <a:gd name="T5" fmla="*/ 8 h 10"/>
                  <a:gd name="T6" fmla="*/ 7 w 12"/>
                  <a:gd name="T7" fmla="*/ 10 h 10"/>
                  <a:gd name="T8" fmla="*/ 7 w 12"/>
                  <a:gd name="T9" fmla="*/ 10 h 10"/>
                  <a:gd name="T10" fmla="*/ 7 w 12"/>
                  <a:gd name="T11" fmla="*/ 10 h 10"/>
                  <a:gd name="T12" fmla="*/ 12 w 12"/>
                  <a:gd name="T13" fmla="*/ 10 h 10"/>
                  <a:gd name="T14" fmla="*/ 12 w 12"/>
                  <a:gd name="T15" fmla="*/ 10 h 10"/>
                  <a:gd name="T16" fmla="*/ 12 w 12"/>
                  <a:gd name="T17" fmla="*/ 5 h 10"/>
                  <a:gd name="T18" fmla="*/ 10 w 12"/>
                  <a:gd name="T19" fmla="*/ 5 h 10"/>
                  <a:gd name="T20" fmla="*/ 10 w 12"/>
                  <a:gd name="T21" fmla="*/ 3 h 10"/>
                  <a:gd name="T22" fmla="*/ 10 w 12"/>
                  <a:gd name="T23" fmla="*/ 3 h 10"/>
                  <a:gd name="T24" fmla="*/ 10 w 12"/>
                  <a:gd name="T25" fmla="*/ 3 h 10"/>
                  <a:gd name="T26" fmla="*/ 7 w 12"/>
                  <a:gd name="T27" fmla="*/ 3 h 10"/>
                  <a:gd name="T28" fmla="*/ 7 w 12"/>
                  <a:gd name="T29" fmla="*/ 5 h 10"/>
                  <a:gd name="T30" fmla="*/ 7 w 12"/>
                  <a:gd name="T31" fmla="*/ 5 h 10"/>
                  <a:gd name="T32" fmla="*/ 5 w 12"/>
                  <a:gd name="T33" fmla="*/ 3 h 10"/>
                  <a:gd name="T34" fmla="*/ 5 w 12"/>
                  <a:gd name="T35" fmla="*/ 3 h 10"/>
                  <a:gd name="T36" fmla="*/ 5 w 12"/>
                  <a:gd name="T37" fmla="*/ 0 h 10"/>
                  <a:gd name="T38" fmla="*/ 3 w 12"/>
                  <a:gd name="T39" fmla="*/ 0 h 10"/>
                  <a:gd name="T40" fmla="*/ 3 w 12"/>
                  <a:gd name="T41" fmla="*/ 0 h 10"/>
                  <a:gd name="T42" fmla="*/ 0 w 12"/>
                  <a:gd name="T43" fmla="*/ 0 h 10"/>
                  <a:gd name="T44" fmla="*/ 0 w 12"/>
                  <a:gd name="T45" fmla="*/ 3 h 10"/>
                  <a:gd name="T46" fmla="*/ 0 w 12"/>
                  <a:gd name="T47" fmla="*/ 3 h 10"/>
                  <a:gd name="T48" fmla="*/ 0 w 12"/>
                  <a:gd name="T49" fmla="*/ 3 h 10"/>
                  <a:gd name="T50" fmla="*/ 0 w 12"/>
                  <a:gd name="T51" fmla="*/ 5 h 10"/>
                  <a:gd name="T52" fmla="*/ 0 w 12"/>
                  <a:gd name="T5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10">
                    <a:moveTo>
                      <a:pt x="0" y="5"/>
                    </a:moveTo>
                    <a:lnTo>
                      <a:pt x="0" y="8"/>
                    </a:lnTo>
                    <a:lnTo>
                      <a:pt x="3" y="8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5" name="Freeform 150"/>
              <p:cNvSpPr>
                <a:spLocks/>
              </p:cNvSpPr>
              <p:nvPr/>
            </p:nvSpPr>
            <p:spPr bwMode="auto">
              <a:xfrm>
                <a:off x="3013" y="1283"/>
                <a:ext cx="28" cy="33"/>
              </a:xfrm>
              <a:custGeom>
                <a:avLst/>
                <a:gdLst>
                  <a:gd name="T0" fmla="*/ 7 w 28"/>
                  <a:gd name="T1" fmla="*/ 8 h 33"/>
                  <a:gd name="T2" fmla="*/ 5 w 28"/>
                  <a:gd name="T3" fmla="*/ 12 h 33"/>
                  <a:gd name="T4" fmla="*/ 0 w 28"/>
                  <a:gd name="T5" fmla="*/ 12 h 33"/>
                  <a:gd name="T6" fmla="*/ 2 w 28"/>
                  <a:gd name="T7" fmla="*/ 12 h 33"/>
                  <a:gd name="T8" fmla="*/ 2 w 28"/>
                  <a:gd name="T9" fmla="*/ 15 h 33"/>
                  <a:gd name="T10" fmla="*/ 5 w 28"/>
                  <a:gd name="T11" fmla="*/ 15 h 33"/>
                  <a:gd name="T12" fmla="*/ 2 w 28"/>
                  <a:gd name="T13" fmla="*/ 22 h 33"/>
                  <a:gd name="T14" fmla="*/ 5 w 28"/>
                  <a:gd name="T15" fmla="*/ 24 h 33"/>
                  <a:gd name="T16" fmla="*/ 7 w 28"/>
                  <a:gd name="T17" fmla="*/ 26 h 33"/>
                  <a:gd name="T18" fmla="*/ 14 w 28"/>
                  <a:gd name="T19" fmla="*/ 29 h 33"/>
                  <a:gd name="T20" fmla="*/ 14 w 28"/>
                  <a:gd name="T21" fmla="*/ 29 h 33"/>
                  <a:gd name="T22" fmla="*/ 12 w 28"/>
                  <a:gd name="T23" fmla="*/ 31 h 33"/>
                  <a:gd name="T24" fmla="*/ 14 w 28"/>
                  <a:gd name="T25" fmla="*/ 31 h 33"/>
                  <a:gd name="T26" fmla="*/ 19 w 28"/>
                  <a:gd name="T27" fmla="*/ 33 h 33"/>
                  <a:gd name="T28" fmla="*/ 21 w 28"/>
                  <a:gd name="T29" fmla="*/ 31 h 33"/>
                  <a:gd name="T30" fmla="*/ 21 w 28"/>
                  <a:gd name="T31" fmla="*/ 31 h 33"/>
                  <a:gd name="T32" fmla="*/ 21 w 28"/>
                  <a:gd name="T33" fmla="*/ 29 h 33"/>
                  <a:gd name="T34" fmla="*/ 21 w 28"/>
                  <a:gd name="T35" fmla="*/ 26 h 33"/>
                  <a:gd name="T36" fmla="*/ 26 w 28"/>
                  <a:gd name="T37" fmla="*/ 22 h 33"/>
                  <a:gd name="T38" fmla="*/ 21 w 28"/>
                  <a:gd name="T39" fmla="*/ 19 h 33"/>
                  <a:gd name="T40" fmla="*/ 23 w 28"/>
                  <a:gd name="T41" fmla="*/ 15 h 33"/>
                  <a:gd name="T42" fmla="*/ 28 w 28"/>
                  <a:gd name="T43" fmla="*/ 15 h 33"/>
                  <a:gd name="T44" fmla="*/ 28 w 28"/>
                  <a:gd name="T45" fmla="*/ 10 h 33"/>
                  <a:gd name="T46" fmla="*/ 28 w 28"/>
                  <a:gd name="T47" fmla="*/ 8 h 33"/>
                  <a:gd name="T48" fmla="*/ 28 w 28"/>
                  <a:gd name="T49" fmla="*/ 5 h 33"/>
                  <a:gd name="T50" fmla="*/ 26 w 28"/>
                  <a:gd name="T51" fmla="*/ 3 h 33"/>
                  <a:gd name="T52" fmla="*/ 21 w 28"/>
                  <a:gd name="T53" fmla="*/ 0 h 33"/>
                  <a:gd name="T54" fmla="*/ 19 w 28"/>
                  <a:gd name="T55" fmla="*/ 0 h 33"/>
                  <a:gd name="T56" fmla="*/ 16 w 28"/>
                  <a:gd name="T57" fmla="*/ 5 h 33"/>
                  <a:gd name="T58" fmla="*/ 19 w 28"/>
                  <a:gd name="T59" fmla="*/ 5 h 33"/>
                  <a:gd name="T60" fmla="*/ 19 w 28"/>
                  <a:gd name="T61" fmla="*/ 12 h 33"/>
                  <a:gd name="T62" fmla="*/ 16 w 28"/>
                  <a:gd name="T63" fmla="*/ 12 h 33"/>
                  <a:gd name="T64" fmla="*/ 19 w 28"/>
                  <a:gd name="T65" fmla="*/ 12 h 33"/>
                  <a:gd name="T66" fmla="*/ 16 w 28"/>
                  <a:gd name="T67" fmla="*/ 8 h 33"/>
                  <a:gd name="T68" fmla="*/ 16 w 28"/>
                  <a:gd name="T69" fmla="*/ 8 h 33"/>
                  <a:gd name="T70" fmla="*/ 16 w 28"/>
                  <a:gd name="T71" fmla="*/ 10 h 33"/>
                  <a:gd name="T72" fmla="*/ 16 w 28"/>
                  <a:gd name="T73" fmla="*/ 12 h 33"/>
                  <a:gd name="T74" fmla="*/ 14 w 28"/>
                  <a:gd name="T75" fmla="*/ 10 h 33"/>
                  <a:gd name="T76" fmla="*/ 12 w 28"/>
                  <a:gd name="T77" fmla="*/ 10 h 33"/>
                  <a:gd name="T78" fmla="*/ 14 w 28"/>
                  <a:gd name="T79" fmla="*/ 8 h 33"/>
                  <a:gd name="T80" fmla="*/ 14 w 28"/>
                  <a:gd name="T81" fmla="*/ 5 h 33"/>
                  <a:gd name="T82" fmla="*/ 9 w 28"/>
                  <a:gd name="T83" fmla="*/ 5 h 33"/>
                  <a:gd name="T84" fmla="*/ 9 w 28"/>
                  <a:gd name="T85" fmla="*/ 8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8" h="33">
                    <a:moveTo>
                      <a:pt x="9" y="8"/>
                    </a:moveTo>
                    <a:lnTo>
                      <a:pt x="7" y="8"/>
                    </a:lnTo>
                    <a:lnTo>
                      <a:pt x="7" y="10"/>
                    </a:lnTo>
                    <a:lnTo>
                      <a:pt x="5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5" y="15"/>
                    </a:lnTo>
                    <a:lnTo>
                      <a:pt x="5" y="15"/>
                    </a:lnTo>
                    <a:lnTo>
                      <a:pt x="5" y="22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7" y="26"/>
                    </a:lnTo>
                    <a:lnTo>
                      <a:pt x="9" y="26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4" y="29"/>
                    </a:lnTo>
                    <a:lnTo>
                      <a:pt x="14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4" y="31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21" y="33"/>
                    </a:lnTo>
                    <a:lnTo>
                      <a:pt x="21" y="31"/>
                    </a:lnTo>
                    <a:lnTo>
                      <a:pt x="21" y="31"/>
                    </a:lnTo>
                    <a:lnTo>
                      <a:pt x="21" y="31"/>
                    </a:lnTo>
                    <a:lnTo>
                      <a:pt x="21" y="29"/>
                    </a:lnTo>
                    <a:lnTo>
                      <a:pt x="21" y="29"/>
                    </a:lnTo>
                    <a:lnTo>
                      <a:pt x="21" y="29"/>
                    </a:lnTo>
                    <a:lnTo>
                      <a:pt x="21" y="26"/>
                    </a:lnTo>
                    <a:lnTo>
                      <a:pt x="26" y="26"/>
                    </a:lnTo>
                    <a:lnTo>
                      <a:pt x="26" y="22"/>
                    </a:lnTo>
                    <a:lnTo>
                      <a:pt x="23" y="22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3" y="15"/>
                    </a:lnTo>
                    <a:lnTo>
                      <a:pt x="26" y="15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5"/>
                    </a:lnTo>
                    <a:lnTo>
                      <a:pt x="26" y="5"/>
                    </a:lnTo>
                    <a:lnTo>
                      <a:pt x="26" y="3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6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2"/>
                    </a:lnTo>
                    <a:lnTo>
                      <a:pt x="14" y="12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4" y="10"/>
                    </a:lnTo>
                    <a:lnTo>
                      <a:pt x="14" y="8"/>
                    </a:lnTo>
                    <a:lnTo>
                      <a:pt x="14" y="5"/>
                    </a:lnTo>
                    <a:lnTo>
                      <a:pt x="14" y="5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9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6" name="Freeform 151"/>
              <p:cNvSpPr>
                <a:spLocks/>
              </p:cNvSpPr>
              <p:nvPr/>
            </p:nvSpPr>
            <p:spPr bwMode="auto">
              <a:xfrm>
                <a:off x="3107" y="1621"/>
                <a:ext cx="7" cy="0"/>
              </a:xfrm>
              <a:custGeom>
                <a:avLst/>
                <a:gdLst>
                  <a:gd name="T0" fmla="*/ 7 w 7"/>
                  <a:gd name="T1" fmla="*/ 7 w 7"/>
                  <a:gd name="T2" fmla="*/ 7 w 7"/>
                  <a:gd name="T3" fmla="*/ 0 w 7"/>
                  <a:gd name="T4" fmla="*/ 0 w 7"/>
                  <a:gd name="T5" fmla="*/ 0 w 7"/>
                  <a:gd name="T6" fmla="*/ 7 w 7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7">
                    <a:moveTo>
                      <a:pt x="7" y="0"/>
                    </a:moveTo>
                    <a:lnTo>
                      <a:pt x="7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7" name="Freeform 152"/>
              <p:cNvSpPr>
                <a:spLocks/>
              </p:cNvSpPr>
              <p:nvPr/>
            </p:nvSpPr>
            <p:spPr bwMode="auto">
              <a:xfrm>
                <a:off x="3027" y="1316"/>
                <a:ext cx="5" cy="12"/>
              </a:xfrm>
              <a:custGeom>
                <a:avLst/>
                <a:gdLst>
                  <a:gd name="T0" fmla="*/ 5 w 5"/>
                  <a:gd name="T1" fmla="*/ 12 h 12"/>
                  <a:gd name="T2" fmla="*/ 5 w 5"/>
                  <a:gd name="T3" fmla="*/ 8 h 12"/>
                  <a:gd name="T4" fmla="*/ 5 w 5"/>
                  <a:gd name="T5" fmla="*/ 5 h 12"/>
                  <a:gd name="T6" fmla="*/ 5 w 5"/>
                  <a:gd name="T7" fmla="*/ 5 h 12"/>
                  <a:gd name="T8" fmla="*/ 2 w 5"/>
                  <a:gd name="T9" fmla="*/ 3 h 12"/>
                  <a:gd name="T10" fmla="*/ 2 w 5"/>
                  <a:gd name="T11" fmla="*/ 0 h 12"/>
                  <a:gd name="T12" fmla="*/ 2 w 5"/>
                  <a:gd name="T13" fmla="*/ 0 h 12"/>
                  <a:gd name="T14" fmla="*/ 0 w 5"/>
                  <a:gd name="T15" fmla="*/ 0 h 12"/>
                  <a:gd name="T16" fmla="*/ 0 w 5"/>
                  <a:gd name="T17" fmla="*/ 0 h 12"/>
                  <a:gd name="T18" fmla="*/ 0 w 5"/>
                  <a:gd name="T19" fmla="*/ 3 h 12"/>
                  <a:gd name="T20" fmla="*/ 0 w 5"/>
                  <a:gd name="T21" fmla="*/ 3 h 12"/>
                  <a:gd name="T22" fmla="*/ 0 w 5"/>
                  <a:gd name="T23" fmla="*/ 5 h 12"/>
                  <a:gd name="T24" fmla="*/ 2 w 5"/>
                  <a:gd name="T25" fmla="*/ 5 h 12"/>
                  <a:gd name="T26" fmla="*/ 2 w 5"/>
                  <a:gd name="T27" fmla="*/ 8 h 12"/>
                  <a:gd name="T28" fmla="*/ 2 w 5"/>
                  <a:gd name="T29" fmla="*/ 12 h 12"/>
                  <a:gd name="T30" fmla="*/ 5 w 5"/>
                  <a:gd name="T3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12">
                    <a:moveTo>
                      <a:pt x="5" y="12"/>
                    </a:moveTo>
                    <a:lnTo>
                      <a:pt x="5" y="8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8"/>
                    </a:lnTo>
                    <a:lnTo>
                      <a:pt x="2" y="12"/>
                    </a:lnTo>
                    <a:lnTo>
                      <a:pt x="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8" name="Freeform 153"/>
              <p:cNvSpPr>
                <a:spLocks/>
              </p:cNvSpPr>
              <p:nvPr/>
            </p:nvSpPr>
            <p:spPr bwMode="auto">
              <a:xfrm>
                <a:off x="3074" y="1307"/>
                <a:ext cx="5" cy="9"/>
              </a:xfrm>
              <a:custGeom>
                <a:avLst/>
                <a:gdLst>
                  <a:gd name="T0" fmla="*/ 5 w 5"/>
                  <a:gd name="T1" fmla="*/ 9 h 9"/>
                  <a:gd name="T2" fmla="*/ 5 w 5"/>
                  <a:gd name="T3" fmla="*/ 5 h 9"/>
                  <a:gd name="T4" fmla="*/ 3 w 5"/>
                  <a:gd name="T5" fmla="*/ 2 h 9"/>
                  <a:gd name="T6" fmla="*/ 0 w 5"/>
                  <a:gd name="T7" fmla="*/ 0 h 9"/>
                  <a:gd name="T8" fmla="*/ 0 w 5"/>
                  <a:gd name="T9" fmla="*/ 7 h 9"/>
                  <a:gd name="T10" fmla="*/ 0 w 5"/>
                  <a:gd name="T11" fmla="*/ 7 h 9"/>
                  <a:gd name="T12" fmla="*/ 3 w 5"/>
                  <a:gd name="T13" fmla="*/ 9 h 9"/>
                  <a:gd name="T14" fmla="*/ 5 w 5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9">
                    <a:moveTo>
                      <a:pt x="5" y="9"/>
                    </a:moveTo>
                    <a:lnTo>
                      <a:pt x="5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3" y="9"/>
                    </a:lnTo>
                    <a:lnTo>
                      <a:pt x="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9" name="Freeform 154"/>
              <p:cNvSpPr>
                <a:spLocks/>
              </p:cNvSpPr>
              <p:nvPr/>
            </p:nvSpPr>
            <p:spPr bwMode="auto">
              <a:xfrm>
                <a:off x="2732" y="1208"/>
                <a:ext cx="130" cy="246"/>
              </a:xfrm>
              <a:custGeom>
                <a:avLst/>
                <a:gdLst>
                  <a:gd name="T0" fmla="*/ 9 w 130"/>
                  <a:gd name="T1" fmla="*/ 40 h 246"/>
                  <a:gd name="T2" fmla="*/ 7 w 130"/>
                  <a:gd name="T3" fmla="*/ 47 h 246"/>
                  <a:gd name="T4" fmla="*/ 2 w 130"/>
                  <a:gd name="T5" fmla="*/ 57 h 246"/>
                  <a:gd name="T6" fmla="*/ 7 w 130"/>
                  <a:gd name="T7" fmla="*/ 66 h 246"/>
                  <a:gd name="T8" fmla="*/ 9 w 130"/>
                  <a:gd name="T9" fmla="*/ 78 h 246"/>
                  <a:gd name="T10" fmla="*/ 4 w 130"/>
                  <a:gd name="T11" fmla="*/ 99 h 246"/>
                  <a:gd name="T12" fmla="*/ 12 w 130"/>
                  <a:gd name="T13" fmla="*/ 80 h 246"/>
                  <a:gd name="T14" fmla="*/ 14 w 130"/>
                  <a:gd name="T15" fmla="*/ 83 h 246"/>
                  <a:gd name="T16" fmla="*/ 19 w 130"/>
                  <a:gd name="T17" fmla="*/ 83 h 246"/>
                  <a:gd name="T18" fmla="*/ 21 w 130"/>
                  <a:gd name="T19" fmla="*/ 90 h 246"/>
                  <a:gd name="T20" fmla="*/ 19 w 130"/>
                  <a:gd name="T21" fmla="*/ 111 h 246"/>
                  <a:gd name="T22" fmla="*/ 19 w 130"/>
                  <a:gd name="T23" fmla="*/ 118 h 246"/>
                  <a:gd name="T24" fmla="*/ 28 w 130"/>
                  <a:gd name="T25" fmla="*/ 116 h 246"/>
                  <a:gd name="T26" fmla="*/ 42 w 130"/>
                  <a:gd name="T27" fmla="*/ 111 h 246"/>
                  <a:gd name="T28" fmla="*/ 40 w 130"/>
                  <a:gd name="T29" fmla="*/ 125 h 246"/>
                  <a:gd name="T30" fmla="*/ 45 w 130"/>
                  <a:gd name="T31" fmla="*/ 130 h 246"/>
                  <a:gd name="T32" fmla="*/ 54 w 130"/>
                  <a:gd name="T33" fmla="*/ 132 h 246"/>
                  <a:gd name="T34" fmla="*/ 52 w 130"/>
                  <a:gd name="T35" fmla="*/ 146 h 246"/>
                  <a:gd name="T36" fmla="*/ 49 w 130"/>
                  <a:gd name="T37" fmla="*/ 156 h 246"/>
                  <a:gd name="T38" fmla="*/ 33 w 130"/>
                  <a:gd name="T39" fmla="*/ 168 h 246"/>
                  <a:gd name="T40" fmla="*/ 14 w 130"/>
                  <a:gd name="T41" fmla="*/ 196 h 246"/>
                  <a:gd name="T42" fmla="*/ 23 w 130"/>
                  <a:gd name="T43" fmla="*/ 198 h 246"/>
                  <a:gd name="T44" fmla="*/ 33 w 130"/>
                  <a:gd name="T45" fmla="*/ 203 h 246"/>
                  <a:gd name="T46" fmla="*/ 45 w 130"/>
                  <a:gd name="T47" fmla="*/ 208 h 246"/>
                  <a:gd name="T48" fmla="*/ 59 w 130"/>
                  <a:gd name="T49" fmla="*/ 201 h 246"/>
                  <a:gd name="T50" fmla="*/ 30 w 130"/>
                  <a:gd name="T51" fmla="*/ 217 h 246"/>
                  <a:gd name="T52" fmla="*/ 7 w 130"/>
                  <a:gd name="T53" fmla="*/ 246 h 246"/>
                  <a:gd name="T54" fmla="*/ 16 w 130"/>
                  <a:gd name="T55" fmla="*/ 246 h 246"/>
                  <a:gd name="T56" fmla="*/ 33 w 130"/>
                  <a:gd name="T57" fmla="*/ 236 h 246"/>
                  <a:gd name="T58" fmla="*/ 45 w 130"/>
                  <a:gd name="T59" fmla="*/ 229 h 246"/>
                  <a:gd name="T60" fmla="*/ 61 w 130"/>
                  <a:gd name="T61" fmla="*/ 229 h 246"/>
                  <a:gd name="T62" fmla="*/ 75 w 130"/>
                  <a:gd name="T63" fmla="*/ 227 h 246"/>
                  <a:gd name="T64" fmla="*/ 82 w 130"/>
                  <a:gd name="T65" fmla="*/ 224 h 246"/>
                  <a:gd name="T66" fmla="*/ 101 w 130"/>
                  <a:gd name="T67" fmla="*/ 224 h 246"/>
                  <a:gd name="T68" fmla="*/ 123 w 130"/>
                  <a:gd name="T69" fmla="*/ 210 h 246"/>
                  <a:gd name="T70" fmla="*/ 115 w 130"/>
                  <a:gd name="T71" fmla="*/ 203 h 246"/>
                  <a:gd name="T72" fmla="*/ 118 w 130"/>
                  <a:gd name="T73" fmla="*/ 198 h 246"/>
                  <a:gd name="T74" fmla="*/ 123 w 130"/>
                  <a:gd name="T75" fmla="*/ 194 h 246"/>
                  <a:gd name="T76" fmla="*/ 125 w 130"/>
                  <a:gd name="T77" fmla="*/ 170 h 246"/>
                  <a:gd name="T78" fmla="*/ 101 w 130"/>
                  <a:gd name="T79" fmla="*/ 170 h 246"/>
                  <a:gd name="T80" fmla="*/ 101 w 130"/>
                  <a:gd name="T81" fmla="*/ 151 h 246"/>
                  <a:gd name="T82" fmla="*/ 104 w 130"/>
                  <a:gd name="T83" fmla="*/ 149 h 246"/>
                  <a:gd name="T84" fmla="*/ 90 w 130"/>
                  <a:gd name="T85" fmla="*/ 123 h 246"/>
                  <a:gd name="T86" fmla="*/ 68 w 130"/>
                  <a:gd name="T87" fmla="*/ 87 h 246"/>
                  <a:gd name="T88" fmla="*/ 47 w 130"/>
                  <a:gd name="T89" fmla="*/ 80 h 246"/>
                  <a:gd name="T90" fmla="*/ 56 w 130"/>
                  <a:gd name="T91" fmla="*/ 73 h 246"/>
                  <a:gd name="T92" fmla="*/ 56 w 130"/>
                  <a:gd name="T93" fmla="*/ 64 h 246"/>
                  <a:gd name="T94" fmla="*/ 71 w 130"/>
                  <a:gd name="T95" fmla="*/ 38 h 246"/>
                  <a:gd name="T96" fmla="*/ 35 w 130"/>
                  <a:gd name="T97" fmla="*/ 33 h 246"/>
                  <a:gd name="T98" fmla="*/ 30 w 130"/>
                  <a:gd name="T99" fmla="*/ 31 h 246"/>
                  <a:gd name="T100" fmla="*/ 33 w 130"/>
                  <a:gd name="T101" fmla="*/ 21 h 246"/>
                  <a:gd name="T102" fmla="*/ 47 w 130"/>
                  <a:gd name="T103" fmla="*/ 7 h 246"/>
                  <a:gd name="T104" fmla="*/ 23 w 130"/>
                  <a:gd name="T105" fmla="*/ 0 h 246"/>
                  <a:gd name="T106" fmla="*/ 12 w 130"/>
                  <a:gd name="T107" fmla="*/ 16 h 246"/>
                  <a:gd name="T108" fmla="*/ 4 w 130"/>
                  <a:gd name="T109" fmla="*/ 31 h 246"/>
                  <a:gd name="T110" fmla="*/ 4 w 130"/>
                  <a:gd name="T111" fmla="*/ 38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30" h="246">
                    <a:moveTo>
                      <a:pt x="7" y="38"/>
                    </a:moveTo>
                    <a:lnTo>
                      <a:pt x="9" y="38"/>
                    </a:lnTo>
                    <a:lnTo>
                      <a:pt x="9" y="40"/>
                    </a:lnTo>
                    <a:lnTo>
                      <a:pt x="7" y="40"/>
                    </a:lnTo>
                    <a:lnTo>
                      <a:pt x="9" y="40"/>
                    </a:lnTo>
                    <a:lnTo>
                      <a:pt x="7" y="42"/>
                    </a:lnTo>
                    <a:lnTo>
                      <a:pt x="7" y="45"/>
                    </a:lnTo>
                    <a:lnTo>
                      <a:pt x="7" y="47"/>
                    </a:lnTo>
                    <a:lnTo>
                      <a:pt x="7" y="47"/>
                    </a:lnTo>
                    <a:lnTo>
                      <a:pt x="7" y="47"/>
                    </a:lnTo>
                    <a:lnTo>
                      <a:pt x="7" y="49"/>
                    </a:lnTo>
                    <a:lnTo>
                      <a:pt x="4" y="49"/>
                    </a:lnTo>
                    <a:lnTo>
                      <a:pt x="4" y="52"/>
                    </a:lnTo>
                    <a:lnTo>
                      <a:pt x="4" y="57"/>
                    </a:lnTo>
                    <a:lnTo>
                      <a:pt x="2" y="57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2" y="59"/>
                    </a:lnTo>
                    <a:lnTo>
                      <a:pt x="2" y="64"/>
                    </a:lnTo>
                    <a:lnTo>
                      <a:pt x="7" y="66"/>
                    </a:lnTo>
                    <a:lnTo>
                      <a:pt x="14" y="61"/>
                    </a:lnTo>
                    <a:lnTo>
                      <a:pt x="14" y="61"/>
                    </a:lnTo>
                    <a:lnTo>
                      <a:pt x="14" y="64"/>
                    </a:lnTo>
                    <a:lnTo>
                      <a:pt x="9" y="75"/>
                    </a:lnTo>
                    <a:lnTo>
                      <a:pt x="9" y="78"/>
                    </a:lnTo>
                    <a:lnTo>
                      <a:pt x="7" y="78"/>
                    </a:lnTo>
                    <a:lnTo>
                      <a:pt x="7" y="85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4" y="99"/>
                    </a:lnTo>
                    <a:lnTo>
                      <a:pt x="4" y="99"/>
                    </a:lnTo>
                    <a:lnTo>
                      <a:pt x="7" y="99"/>
                    </a:lnTo>
                    <a:lnTo>
                      <a:pt x="9" y="99"/>
                    </a:lnTo>
                    <a:lnTo>
                      <a:pt x="12" y="87"/>
                    </a:lnTo>
                    <a:lnTo>
                      <a:pt x="12" y="80"/>
                    </a:lnTo>
                    <a:lnTo>
                      <a:pt x="16" y="73"/>
                    </a:lnTo>
                    <a:lnTo>
                      <a:pt x="16" y="75"/>
                    </a:lnTo>
                    <a:lnTo>
                      <a:pt x="14" y="80"/>
                    </a:lnTo>
                    <a:lnTo>
                      <a:pt x="14" y="85"/>
                    </a:lnTo>
                    <a:lnTo>
                      <a:pt x="14" y="83"/>
                    </a:lnTo>
                    <a:lnTo>
                      <a:pt x="16" y="83"/>
                    </a:lnTo>
                    <a:lnTo>
                      <a:pt x="16" y="83"/>
                    </a:lnTo>
                    <a:lnTo>
                      <a:pt x="16" y="80"/>
                    </a:lnTo>
                    <a:lnTo>
                      <a:pt x="19" y="83"/>
                    </a:lnTo>
                    <a:lnTo>
                      <a:pt x="19" y="83"/>
                    </a:lnTo>
                    <a:lnTo>
                      <a:pt x="19" y="78"/>
                    </a:lnTo>
                    <a:lnTo>
                      <a:pt x="23" y="80"/>
                    </a:lnTo>
                    <a:lnTo>
                      <a:pt x="21" y="83"/>
                    </a:lnTo>
                    <a:lnTo>
                      <a:pt x="21" y="85"/>
                    </a:lnTo>
                    <a:lnTo>
                      <a:pt x="21" y="90"/>
                    </a:lnTo>
                    <a:lnTo>
                      <a:pt x="21" y="90"/>
                    </a:lnTo>
                    <a:lnTo>
                      <a:pt x="23" y="92"/>
                    </a:lnTo>
                    <a:lnTo>
                      <a:pt x="23" y="94"/>
                    </a:lnTo>
                    <a:lnTo>
                      <a:pt x="19" y="108"/>
                    </a:lnTo>
                    <a:lnTo>
                      <a:pt x="19" y="111"/>
                    </a:lnTo>
                    <a:lnTo>
                      <a:pt x="16" y="108"/>
                    </a:lnTo>
                    <a:lnTo>
                      <a:pt x="16" y="111"/>
                    </a:lnTo>
                    <a:lnTo>
                      <a:pt x="19" y="118"/>
                    </a:lnTo>
                    <a:lnTo>
                      <a:pt x="19" y="120"/>
                    </a:lnTo>
                    <a:lnTo>
                      <a:pt x="19" y="118"/>
                    </a:lnTo>
                    <a:lnTo>
                      <a:pt x="19" y="116"/>
                    </a:lnTo>
                    <a:lnTo>
                      <a:pt x="19" y="113"/>
                    </a:lnTo>
                    <a:lnTo>
                      <a:pt x="21" y="113"/>
                    </a:lnTo>
                    <a:lnTo>
                      <a:pt x="28" y="118"/>
                    </a:lnTo>
                    <a:lnTo>
                      <a:pt x="28" y="116"/>
                    </a:lnTo>
                    <a:lnTo>
                      <a:pt x="28" y="113"/>
                    </a:lnTo>
                    <a:lnTo>
                      <a:pt x="35" y="116"/>
                    </a:lnTo>
                    <a:lnTo>
                      <a:pt x="40" y="113"/>
                    </a:lnTo>
                    <a:lnTo>
                      <a:pt x="40" y="111"/>
                    </a:lnTo>
                    <a:lnTo>
                      <a:pt x="42" y="111"/>
                    </a:lnTo>
                    <a:lnTo>
                      <a:pt x="49" y="111"/>
                    </a:lnTo>
                    <a:lnTo>
                      <a:pt x="49" y="111"/>
                    </a:lnTo>
                    <a:lnTo>
                      <a:pt x="47" y="111"/>
                    </a:lnTo>
                    <a:lnTo>
                      <a:pt x="45" y="113"/>
                    </a:lnTo>
                    <a:lnTo>
                      <a:pt x="40" y="125"/>
                    </a:lnTo>
                    <a:lnTo>
                      <a:pt x="42" y="125"/>
                    </a:lnTo>
                    <a:lnTo>
                      <a:pt x="45" y="130"/>
                    </a:lnTo>
                    <a:lnTo>
                      <a:pt x="45" y="132"/>
                    </a:lnTo>
                    <a:lnTo>
                      <a:pt x="45" y="132"/>
                    </a:lnTo>
                    <a:lnTo>
                      <a:pt x="45" y="130"/>
                    </a:lnTo>
                    <a:lnTo>
                      <a:pt x="47" y="134"/>
                    </a:lnTo>
                    <a:lnTo>
                      <a:pt x="52" y="132"/>
                    </a:lnTo>
                    <a:lnTo>
                      <a:pt x="54" y="130"/>
                    </a:lnTo>
                    <a:lnTo>
                      <a:pt x="56" y="132"/>
                    </a:lnTo>
                    <a:lnTo>
                      <a:pt x="54" y="132"/>
                    </a:lnTo>
                    <a:lnTo>
                      <a:pt x="54" y="139"/>
                    </a:lnTo>
                    <a:lnTo>
                      <a:pt x="52" y="139"/>
                    </a:lnTo>
                    <a:lnTo>
                      <a:pt x="52" y="144"/>
                    </a:lnTo>
                    <a:lnTo>
                      <a:pt x="54" y="144"/>
                    </a:lnTo>
                    <a:lnTo>
                      <a:pt x="52" y="146"/>
                    </a:lnTo>
                    <a:lnTo>
                      <a:pt x="52" y="151"/>
                    </a:lnTo>
                    <a:lnTo>
                      <a:pt x="52" y="153"/>
                    </a:lnTo>
                    <a:lnTo>
                      <a:pt x="54" y="153"/>
                    </a:lnTo>
                    <a:lnTo>
                      <a:pt x="52" y="153"/>
                    </a:lnTo>
                    <a:lnTo>
                      <a:pt x="49" y="156"/>
                    </a:lnTo>
                    <a:lnTo>
                      <a:pt x="38" y="156"/>
                    </a:lnTo>
                    <a:lnTo>
                      <a:pt x="23" y="170"/>
                    </a:lnTo>
                    <a:lnTo>
                      <a:pt x="26" y="170"/>
                    </a:lnTo>
                    <a:lnTo>
                      <a:pt x="28" y="168"/>
                    </a:lnTo>
                    <a:lnTo>
                      <a:pt x="33" y="168"/>
                    </a:lnTo>
                    <a:lnTo>
                      <a:pt x="33" y="177"/>
                    </a:lnTo>
                    <a:lnTo>
                      <a:pt x="35" y="179"/>
                    </a:lnTo>
                    <a:lnTo>
                      <a:pt x="33" y="184"/>
                    </a:lnTo>
                    <a:lnTo>
                      <a:pt x="14" y="196"/>
                    </a:lnTo>
                    <a:lnTo>
                      <a:pt x="14" y="196"/>
                    </a:lnTo>
                    <a:lnTo>
                      <a:pt x="16" y="201"/>
                    </a:lnTo>
                    <a:lnTo>
                      <a:pt x="19" y="203"/>
                    </a:lnTo>
                    <a:lnTo>
                      <a:pt x="19" y="203"/>
                    </a:lnTo>
                    <a:lnTo>
                      <a:pt x="21" y="203"/>
                    </a:lnTo>
                    <a:lnTo>
                      <a:pt x="23" y="198"/>
                    </a:lnTo>
                    <a:lnTo>
                      <a:pt x="28" y="198"/>
                    </a:lnTo>
                    <a:lnTo>
                      <a:pt x="28" y="198"/>
                    </a:lnTo>
                    <a:lnTo>
                      <a:pt x="28" y="203"/>
                    </a:lnTo>
                    <a:lnTo>
                      <a:pt x="30" y="203"/>
                    </a:lnTo>
                    <a:lnTo>
                      <a:pt x="33" y="203"/>
                    </a:lnTo>
                    <a:lnTo>
                      <a:pt x="35" y="201"/>
                    </a:lnTo>
                    <a:lnTo>
                      <a:pt x="38" y="201"/>
                    </a:lnTo>
                    <a:lnTo>
                      <a:pt x="38" y="203"/>
                    </a:lnTo>
                    <a:lnTo>
                      <a:pt x="42" y="208"/>
                    </a:lnTo>
                    <a:lnTo>
                      <a:pt x="45" y="208"/>
                    </a:lnTo>
                    <a:lnTo>
                      <a:pt x="47" y="208"/>
                    </a:lnTo>
                    <a:lnTo>
                      <a:pt x="49" y="208"/>
                    </a:lnTo>
                    <a:lnTo>
                      <a:pt x="49" y="205"/>
                    </a:lnTo>
                    <a:lnTo>
                      <a:pt x="59" y="198"/>
                    </a:lnTo>
                    <a:lnTo>
                      <a:pt x="59" y="201"/>
                    </a:lnTo>
                    <a:lnTo>
                      <a:pt x="52" y="210"/>
                    </a:lnTo>
                    <a:lnTo>
                      <a:pt x="52" y="212"/>
                    </a:lnTo>
                    <a:lnTo>
                      <a:pt x="52" y="212"/>
                    </a:lnTo>
                    <a:lnTo>
                      <a:pt x="33" y="215"/>
                    </a:lnTo>
                    <a:lnTo>
                      <a:pt x="30" y="217"/>
                    </a:lnTo>
                    <a:lnTo>
                      <a:pt x="28" y="220"/>
                    </a:lnTo>
                    <a:lnTo>
                      <a:pt x="26" y="224"/>
                    </a:lnTo>
                    <a:lnTo>
                      <a:pt x="9" y="241"/>
                    </a:lnTo>
                    <a:lnTo>
                      <a:pt x="7" y="243"/>
                    </a:lnTo>
                    <a:lnTo>
                      <a:pt x="7" y="246"/>
                    </a:lnTo>
                    <a:lnTo>
                      <a:pt x="9" y="243"/>
                    </a:lnTo>
                    <a:lnTo>
                      <a:pt x="9" y="241"/>
                    </a:lnTo>
                    <a:lnTo>
                      <a:pt x="14" y="243"/>
                    </a:lnTo>
                    <a:lnTo>
                      <a:pt x="14" y="243"/>
                    </a:lnTo>
                    <a:lnTo>
                      <a:pt x="16" y="246"/>
                    </a:lnTo>
                    <a:lnTo>
                      <a:pt x="16" y="243"/>
                    </a:lnTo>
                    <a:lnTo>
                      <a:pt x="19" y="241"/>
                    </a:lnTo>
                    <a:lnTo>
                      <a:pt x="21" y="238"/>
                    </a:lnTo>
                    <a:lnTo>
                      <a:pt x="23" y="236"/>
                    </a:lnTo>
                    <a:lnTo>
                      <a:pt x="33" y="236"/>
                    </a:lnTo>
                    <a:lnTo>
                      <a:pt x="38" y="238"/>
                    </a:lnTo>
                    <a:lnTo>
                      <a:pt x="40" y="238"/>
                    </a:lnTo>
                    <a:lnTo>
                      <a:pt x="42" y="236"/>
                    </a:lnTo>
                    <a:lnTo>
                      <a:pt x="45" y="229"/>
                    </a:lnTo>
                    <a:lnTo>
                      <a:pt x="45" y="229"/>
                    </a:lnTo>
                    <a:lnTo>
                      <a:pt x="47" y="229"/>
                    </a:lnTo>
                    <a:lnTo>
                      <a:pt x="54" y="227"/>
                    </a:lnTo>
                    <a:lnTo>
                      <a:pt x="59" y="231"/>
                    </a:lnTo>
                    <a:lnTo>
                      <a:pt x="59" y="231"/>
                    </a:lnTo>
                    <a:lnTo>
                      <a:pt x="61" y="229"/>
                    </a:lnTo>
                    <a:lnTo>
                      <a:pt x="64" y="229"/>
                    </a:lnTo>
                    <a:lnTo>
                      <a:pt x="66" y="229"/>
                    </a:lnTo>
                    <a:lnTo>
                      <a:pt x="68" y="229"/>
                    </a:lnTo>
                    <a:lnTo>
                      <a:pt x="68" y="227"/>
                    </a:lnTo>
                    <a:lnTo>
                      <a:pt x="75" y="227"/>
                    </a:lnTo>
                    <a:lnTo>
                      <a:pt x="75" y="227"/>
                    </a:lnTo>
                    <a:lnTo>
                      <a:pt x="78" y="224"/>
                    </a:lnTo>
                    <a:lnTo>
                      <a:pt x="78" y="222"/>
                    </a:lnTo>
                    <a:lnTo>
                      <a:pt x="80" y="222"/>
                    </a:lnTo>
                    <a:lnTo>
                      <a:pt x="82" y="224"/>
                    </a:lnTo>
                    <a:lnTo>
                      <a:pt x="85" y="222"/>
                    </a:lnTo>
                    <a:lnTo>
                      <a:pt x="85" y="224"/>
                    </a:lnTo>
                    <a:lnTo>
                      <a:pt x="87" y="227"/>
                    </a:lnTo>
                    <a:lnTo>
                      <a:pt x="99" y="224"/>
                    </a:lnTo>
                    <a:lnTo>
                      <a:pt x="101" y="224"/>
                    </a:lnTo>
                    <a:lnTo>
                      <a:pt x="118" y="220"/>
                    </a:lnTo>
                    <a:lnTo>
                      <a:pt x="118" y="220"/>
                    </a:lnTo>
                    <a:lnTo>
                      <a:pt x="123" y="215"/>
                    </a:lnTo>
                    <a:lnTo>
                      <a:pt x="125" y="210"/>
                    </a:lnTo>
                    <a:lnTo>
                      <a:pt x="123" y="210"/>
                    </a:lnTo>
                    <a:lnTo>
                      <a:pt x="113" y="210"/>
                    </a:lnTo>
                    <a:lnTo>
                      <a:pt x="113" y="208"/>
                    </a:lnTo>
                    <a:lnTo>
                      <a:pt x="111" y="205"/>
                    </a:lnTo>
                    <a:lnTo>
                      <a:pt x="113" y="203"/>
                    </a:lnTo>
                    <a:lnTo>
                      <a:pt x="115" y="203"/>
                    </a:lnTo>
                    <a:lnTo>
                      <a:pt x="115" y="201"/>
                    </a:lnTo>
                    <a:lnTo>
                      <a:pt x="115" y="201"/>
                    </a:lnTo>
                    <a:lnTo>
                      <a:pt x="113" y="198"/>
                    </a:lnTo>
                    <a:lnTo>
                      <a:pt x="115" y="198"/>
                    </a:lnTo>
                    <a:lnTo>
                      <a:pt x="118" y="198"/>
                    </a:lnTo>
                    <a:lnTo>
                      <a:pt x="118" y="198"/>
                    </a:lnTo>
                    <a:lnTo>
                      <a:pt x="120" y="198"/>
                    </a:lnTo>
                    <a:lnTo>
                      <a:pt x="123" y="196"/>
                    </a:lnTo>
                    <a:lnTo>
                      <a:pt x="120" y="194"/>
                    </a:lnTo>
                    <a:lnTo>
                      <a:pt x="123" y="194"/>
                    </a:lnTo>
                    <a:lnTo>
                      <a:pt x="125" y="191"/>
                    </a:lnTo>
                    <a:lnTo>
                      <a:pt x="127" y="189"/>
                    </a:lnTo>
                    <a:lnTo>
                      <a:pt x="130" y="177"/>
                    </a:lnTo>
                    <a:lnTo>
                      <a:pt x="130" y="172"/>
                    </a:lnTo>
                    <a:lnTo>
                      <a:pt x="125" y="170"/>
                    </a:lnTo>
                    <a:lnTo>
                      <a:pt x="120" y="165"/>
                    </a:lnTo>
                    <a:lnTo>
                      <a:pt x="111" y="168"/>
                    </a:lnTo>
                    <a:lnTo>
                      <a:pt x="106" y="172"/>
                    </a:lnTo>
                    <a:lnTo>
                      <a:pt x="106" y="170"/>
                    </a:lnTo>
                    <a:lnTo>
                      <a:pt x="101" y="170"/>
                    </a:lnTo>
                    <a:lnTo>
                      <a:pt x="101" y="168"/>
                    </a:lnTo>
                    <a:lnTo>
                      <a:pt x="106" y="163"/>
                    </a:lnTo>
                    <a:lnTo>
                      <a:pt x="106" y="160"/>
                    </a:lnTo>
                    <a:lnTo>
                      <a:pt x="106" y="158"/>
                    </a:lnTo>
                    <a:lnTo>
                      <a:pt x="101" y="151"/>
                    </a:lnTo>
                    <a:lnTo>
                      <a:pt x="99" y="149"/>
                    </a:lnTo>
                    <a:lnTo>
                      <a:pt x="94" y="146"/>
                    </a:lnTo>
                    <a:lnTo>
                      <a:pt x="97" y="144"/>
                    </a:lnTo>
                    <a:lnTo>
                      <a:pt x="99" y="149"/>
                    </a:lnTo>
                    <a:lnTo>
                      <a:pt x="104" y="149"/>
                    </a:lnTo>
                    <a:lnTo>
                      <a:pt x="104" y="149"/>
                    </a:lnTo>
                    <a:lnTo>
                      <a:pt x="104" y="144"/>
                    </a:lnTo>
                    <a:lnTo>
                      <a:pt x="99" y="137"/>
                    </a:lnTo>
                    <a:lnTo>
                      <a:pt x="97" y="132"/>
                    </a:lnTo>
                    <a:lnTo>
                      <a:pt x="90" y="123"/>
                    </a:lnTo>
                    <a:lnTo>
                      <a:pt x="82" y="120"/>
                    </a:lnTo>
                    <a:lnTo>
                      <a:pt x="82" y="120"/>
                    </a:lnTo>
                    <a:lnTo>
                      <a:pt x="75" y="104"/>
                    </a:lnTo>
                    <a:lnTo>
                      <a:pt x="75" y="94"/>
                    </a:lnTo>
                    <a:lnTo>
                      <a:pt x="68" y="87"/>
                    </a:lnTo>
                    <a:lnTo>
                      <a:pt x="66" y="85"/>
                    </a:lnTo>
                    <a:lnTo>
                      <a:pt x="59" y="80"/>
                    </a:lnTo>
                    <a:lnTo>
                      <a:pt x="56" y="78"/>
                    </a:lnTo>
                    <a:lnTo>
                      <a:pt x="52" y="80"/>
                    </a:lnTo>
                    <a:lnTo>
                      <a:pt x="47" y="80"/>
                    </a:lnTo>
                    <a:lnTo>
                      <a:pt x="47" y="80"/>
                    </a:lnTo>
                    <a:lnTo>
                      <a:pt x="47" y="78"/>
                    </a:lnTo>
                    <a:lnTo>
                      <a:pt x="49" y="75"/>
                    </a:lnTo>
                    <a:lnTo>
                      <a:pt x="54" y="73"/>
                    </a:lnTo>
                    <a:lnTo>
                      <a:pt x="56" y="73"/>
                    </a:lnTo>
                    <a:lnTo>
                      <a:pt x="54" y="68"/>
                    </a:lnTo>
                    <a:lnTo>
                      <a:pt x="52" y="68"/>
                    </a:lnTo>
                    <a:lnTo>
                      <a:pt x="52" y="66"/>
                    </a:lnTo>
                    <a:lnTo>
                      <a:pt x="54" y="66"/>
                    </a:lnTo>
                    <a:lnTo>
                      <a:pt x="56" y="64"/>
                    </a:lnTo>
                    <a:lnTo>
                      <a:pt x="59" y="61"/>
                    </a:lnTo>
                    <a:lnTo>
                      <a:pt x="59" y="59"/>
                    </a:lnTo>
                    <a:lnTo>
                      <a:pt x="64" y="54"/>
                    </a:lnTo>
                    <a:lnTo>
                      <a:pt x="66" y="42"/>
                    </a:lnTo>
                    <a:lnTo>
                      <a:pt x="71" y="38"/>
                    </a:lnTo>
                    <a:lnTo>
                      <a:pt x="71" y="33"/>
                    </a:lnTo>
                    <a:lnTo>
                      <a:pt x="68" y="28"/>
                    </a:lnTo>
                    <a:lnTo>
                      <a:pt x="49" y="28"/>
                    </a:lnTo>
                    <a:lnTo>
                      <a:pt x="47" y="28"/>
                    </a:lnTo>
                    <a:lnTo>
                      <a:pt x="35" y="33"/>
                    </a:lnTo>
                    <a:lnTo>
                      <a:pt x="33" y="33"/>
                    </a:lnTo>
                    <a:lnTo>
                      <a:pt x="30" y="33"/>
                    </a:lnTo>
                    <a:lnTo>
                      <a:pt x="33" y="31"/>
                    </a:lnTo>
                    <a:lnTo>
                      <a:pt x="33" y="31"/>
                    </a:lnTo>
                    <a:lnTo>
                      <a:pt x="30" y="31"/>
                    </a:lnTo>
                    <a:lnTo>
                      <a:pt x="30" y="28"/>
                    </a:lnTo>
                    <a:lnTo>
                      <a:pt x="35" y="28"/>
                    </a:lnTo>
                    <a:lnTo>
                      <a:pt x="38" y="26"/>
                    </a:lnTo>
                    <a:lnTo>
                      <a:pt x="33" y="23"/>
                    </a:lnTo>
                    <a:lnTo>
                      <a:pt x="33" y="21"/>
                    </a:lnTo>
                    <a:lnTo>
                      <a:pt x="33" y="21"/>
                    </a:lnTo>
                    <a:lnTo>
                      <a:pt x="35" y="19"/>
                    </a:lnTo>
                    <a:lnTo>
                      <a:pt x="42" y="14"/>
                    </a:lnTo>
                    <a:lnTo>
                      <a:pt x="45" y="9"/>
                    </a:lnTo>
                    <a:lnTo>
                      <a:pt x="47" y="7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3" y="0"/>
                    </a:lnTo>
                    <a:lnTo>
                      <a:pt x="19" y="2"/>
                    </a:lnTo>
                    <a:lnTo>
                      <a:pt x="16" y="7"/>
                    </a:lnTo>
                    <a:lnTo>
                      <a:pt x="16" y="12"/>
                    </a:lnTo>
                    <a:lnTo>
                      <a:pt x="12" y="12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9"/>
                    </a:lnTo>
                    <a:lnTo>
                      <a:pt x="14" y="21"/>
                    </a:lnTo>
                    <a:lnTo>
                      <a:pt x="4" y="26"/>
                    </a:lnTo>
                    <a:lnTo>
                      <a:pt x="4" y="31"/>
                    </a:lnTo>
                    <a:lnTo>
                      <a:pt x="7" y="33"/>
                    </a:lnTo>
                    <a:lnTo>
                      <a:pt x="7" y="33"/>
                    </a:lnTo>
                    <a:lnTo>
                      <a:pt x="4" y="33"/>
                    </a:lnTo>
                    <a:lnTo>
                      <a:pt x="4" y="33"/>
                    </a:lnTo>
                    <a:lnTo>
                      <a:pt x="4" y="38"/>
                    </a:lnTo>
                    <a:lnTo>
                      <a:pt x="7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0" name="Freeform 155"/>
              <p:cNvSpPr>
                <a:spLocks/>
              </p:cNvSpPr>
              <p:nvPr/>
            </p:nvSpPr>
            <p:spPr bwMode="auto">
              <a:xfrm>
                <a:off x="2715" y="1106"/>
                <a:ext cx="5" cy="10"/>
              </a:xfrm>
              <a:custGeom>
                <a:avLst/>
                <a:gdLst>
                  <a:gd name="T0" fmla="*/ 3 w 5"/>
                  <a:gd name="T1" fmla="*/ 0 h 10"/>
                  <a:gd name="T2" fmla="*/ 0 w 5"/>
                  <a:gd name="T3" fmla="*/ 3 h 10"/>
                  <a:gd name="T4" fmla="*/ 3 w 5"/>
                  <a:gd name="T5" fmla="*/ 7 h 10"/>
                  <a:gd name="T6" fmla="*/ 3 w 5"/>
                  <a:gd name="T7" fmla="*/ 7 h 10"/>
                  <a:gd name="T8" fmla="*/ 3 w 5"/>
                  <a:gd name="T9" fmla="*/ 10 h 10"/>
                  <a:gd name="T10" fmla="*/ 5 w 5"/>
                  <a:gd name="T11" fmla="*/ 7 h 10"/>
                  <a:gd name="T12" fmla="*/ 5 w 5"/>
                  <a:gd name="T13" fmla="*/ 7 h 10"/>
                  <a:gd name="T14" fmla="*/ 5 w 5"/>
                  <a:gd name="T15" fmla="*/ 5 h 10"/>
                  <a:gd name="T16" fmla="*/ 3 w 5"/>
                  <a:gd name="T17" fmla="*/ 0 h 10"/>
                  <a:gd name="T18" fmla="*/ 3 w 5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10">
                    <a:moveTo>
                      <a:pt x="3" y="0"/>
                    </a:moveTo>
                    <a:lnTo>
                      <a:pt x="0" y="3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10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1" name="Freeform 156"/>
              <p:cNvSpPr>
                <a:spLocks/>
              </p:cNvSpPr>
              <p:nvPr/>
            </p:nvSpPr>
            <p:spPr bwMode="auto">
              <a:xfrm>
                <a:off x="2744" y="1298"/>
                <a:ext cx="4" cy="7"/>
              </a:xfrm>
              <a:custGeom>
                <a:avLst/>
                <a:gdLst>
                  <a:gd name="T0" fmla="*/ 4 w 4"/>
                  <a:gd name="T1" fmla="*/ 2 h 7"/>
                  <a:gd name="T2" fmla="*/ 4 w 4"/>
                  <a:gd name="T3" fmla="*/ 0 h 7"/>
                  <a:gd name="T4" fmla="*/ 0 w 4"/>
                  <a:gd name="T5" fmla="*/ 0 h 7"/>
                  <a:gd name="T6" fmla="*/ 0 w 4"/>
                  <a:gd name="T7" fmla="*/ 0 h 7"/>
                  <a:gd name="T8" fmla="*/ 0 w 4"/>
                  <a:gd name="T9" fmla="*/ 4 h 7"/>
                  <a:gd name="T10" fmla="*/ 2 w 4"/>
                  <a:gd name="T11" fmla="*/ 7 h 7"/>
                  <a:gd name="T12" fmla="*/ 4 w 4"/>
                  <a:gd name="T13" fmla="*/ 7 h 7"/>
                  <a:gd name="T14" fmla="*/ 4 w 4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4" y="2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2" name="Freeform 157"/>
              <p:cNvSpPr>
                <a:spLocks/>
              </p:cNvSpPr>
              <p:nvPr/>
            </p:nvSpPr>
            <p:spPr bwMode="auto">
              <a:xfrm>
                <a:off x="2777" y="1196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2 h 5"/>
                  <a:gd name="T4" fmla="*/ 2 w 2"/>
                  <a:gd name="T5" fmla="*/ 2 h 5"/>
                  <a:gd name="T6" fmla="*/ 2 w 2"/>
                  <a:gd name="T7" fmla="*/ 0 h 5"/>
                  <a:gd name="T8" fmla="*/ 0 w 2"/>
                  <a:gd name="T9" fmla="*/ 2 h 5"/>
                  <a:gd name="T10" fmla="*/ 0 w 2"/>
                  <a:gd name="T11" fmla="*/ 2 h 5"/>
                  <a:gd name="T12" fmla="*/ 0 w 2"/>
                  <a:gd name="T13" fmla="*/ 5 h 5"/>
                  <a:gd name="T14" fmla="*/ 2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3" name="Freeform 158"/>
              <p:cNvSpPr>
                <a:spLocks/>
              </p:cNvSpPr>
              <p:nvPr/>
            </p:nvSpPr>
            <p:spPr bwMode="auto">
              <a:xfrm>
                <a:off x="2779" y="1189"/>
                <a:ext cx="9" cy="7"/>
              </a:xfrm>
              <a:custGeom>
                <a:avLst/>
                <a:gdLst>
                  <a:gd name="T0" fmla="*/ 5 w 9"/>
                  <a:gd name="T1" fmla="*/ 7 h 7"/>
                  <a:gd name="T2" fmla="*/ 7 w 9"/>
                  <a:gd name="T3" fmla="*/ 7 h 7"/>
                  <a:gd name="T4" fmla="*/ 9 w 9"/>
                  <a:gd name="T5" fmla="*/ 7 h 7"/>
                  <a:gd name="T6" fmla="*/ 9 w 9"/>
                  <a:gd name="T7" fmla="*/ 7 h 7"/>
                  <a:gd name="T8" fmla="*/ 7 w 9"/>
                  <a:gd name="T9" fmla="*/ 7 h 7"/>
                  <a:gd name="T10" fmla="*/ 2 w 9"/>
                  <a:gd name="T11" fmla="*/ 5 h 7"/>
                  <a:gd name="T12" fmla="*/ 2 w 9"/>
                  <a:gd name="T13" fmla="*/ 2 h 7"/>
                  <a:gd name="T14" fmla="*/ 0 w 9"/>
                  <a:gd name="T15" fmla="*/ 0 h 7"/>
                  <a:gd name="T16" fmla="*/ 0 w 9"/>
                  <a:gd name="T17" fmla="*/ 0 h 7"/>
                  <a:gd name="T18" fmla="*/ 0 w 9"/>
                  <a:gd name="T19" fmla="*/ 7 h 7"/>
                  <a:gd name="T20" fmla="*/ 0 w 9"/>
                  <a:gd name="T21" fmla="*/ 7 h 7"/>
                  <a:gd name="T22" fmla="*/ 5 w 9"/>
                  <a:gd name="T2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7">
                    <a:moveTo>
                      <a:pt x="5" y="7"/>
                    </a:moveTo>
                    <a:lnTo>
                      <a:pt x="7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7" y="7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4" name="Freeform 159"/>
              <p:cNvSpPr>
                <a:spLocks/>
              </p:cNvSpPr>
              <p:nvPr/>
            </p:nvSpPr>
            <p:spPr bwMode="auto">
              <a:xfrm>
                <a:off x="2753" y="1335"/>
                <a:ext cx="7" cy="10"/>
              </a:xfrm>
              <a:custGeom>
                <a:avLst/>
                <a:gdLst>
                  <a:gd name="T0" fmla="*/ 0 w 7"/>
                  <a:gd name="T1" fmla="*/ 10 h 10"/>
                  <a:gd name="T2" fmla="*/ 2 w 7"/>
                  <a:gd name="T3" fmla="*/ 7 h 10"/>
                  <a:gd name="T4" fmla="*/ 7 w 7"/>
                  <a:gd name="T5" fmla="*/ 5 h 10"/>
                  <a:gd name="T6" fmla="*/ 7 w 7"/>
                  <a:gd name="T7" fmla="*/ 3 h 10"/>
                  <a:gd name="T8" fmla="*/ 7 w 7"/>
                  <a:gd name="T9" fmla="*/ 0 h 10"/>
                  <a:gd name="T10" fmla="*/ 7 w 7"/>
                  <a:gd name="T11" fmla="*/ 0 h 10"/>
                  <a:gd name="T12" fmla="*/ 0 w 7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10">
                    <a:moveTo>
                      <a:pt x="0" y="10"/>
                    </a:moveTo>
                    <a:lnTo>
                      <a:pt x="2" y="7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5" name="Freeform 160"/>
              <p:cNvSpPr>
                <a:spLocks/>
              </p:cNvSpPr>
              <p:nvPr/>
            </p:nvSpPr>
            <p:spPr bwMode="auto">
              <a:xfrm>
                <a:off x="2760" y="1361"/>
                <a:ext cx="5" cy="5"/>
              </a:xfrm>
              <a:custGeom>
                <a:avLst/>
                <a:gdLst>
                  <a:gd name="T0" fmla="*/ 2 w 5"/>
                  <a:gd name="T1" fmla="*/ 5 h 5"/>
                  <a:gd name="T2" fmla="*/ 5 w 5"/>
                  <a:gd name="T3" fmla="*/ 5 h 5"/>
                  <a:gd name="T4" fmla="*/ 2 w 5"/>
                  <a:gd name="T5" fmla="*/ 0 h 5"/>
                  <a:gd name="T6" fmla="*/ 0 w 5"/>
                  <a:gd name="T7" fmla="*/ 0 h 5"/>
                  <a:gd name="T8" fmla="*/ 2 w 5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lnTo>
                      <a:pt x="5" y="5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6" name="Freeform 161"/>
              <p:cNvSpPr>
                <a:spLocks/>
              </p:cNvSpPr>
              <p:nvPr/>
            </p:nvSpPr>
            <p:spPr bwMode="auto">
              <a:xfrm>
                <a:off x="2722" y="1236"/>
                <a:ext cx="14" cy="19"/>
              </a:xfrm>
              <a:custGeom>
                <a:avLst/>
                <a:gdLst>
                  <a:gd name="T0" fmla="*/ 7 w 14"/>
                  <a:gd name="T1" fmla="*/ 7 h 19"/>
                  <a:gd name="T2" fmla="*/ 7 w 14"/>
                  <a:gd name="T3" fmla="*/ 3 h 19"/>
                  <a:gd name="T4" fmla="*/ 5 w 14"/>
                  <a:gd name="T5" fmla="*/ 0 h 19"/>
                  <a:gd name="T6" fmla="*/ 5 w 14"/>
                  <a:gd name="T7" fmla="*/ 0 h 19"/>
                  <a:gd name="T8" fmla="*/ 5 w 14"/>
                  <a:gd name="T9" fmla="*/ 7 h 19"/>
                  <a:gd name="T10" fmla="*/ 3 w 14"/>
                  <a:gd name="T11" fmla="*/ 5 h 19"/>
                  <a:gd name="T12" fmla="*/ 0 w 14"/>
                  <a:gd name="T13" fmla="*/ 7 h 19"/>
                  <a:gd name="T14" fmla="*/ 0 w 14"/>
                  <a:gd name="T15" fmla="*/ 10 h 19"/>
                  <a:gd name="T16" fmla="*/ 0 w 14"/>
                  <a:gd name="T17" fmla="*/ 10 h 19"/>
                  <a:gd name="T18" fmla="*/ 3 w 14"/>
                  <a:gd name="T19" fmla="*/ 10 h 19"/>
                  <a:gd name="T20" fmla="*/ 5 w 14"/>
                  <a:gd name="T21" fmla="*/ 14 h 19"/>
                  <a:gd name="T22" fmla="*/ 5 w 14"/>
                  <a:gd name="T23" fmla="*/ 17 h 19"/>
                  <a:gd name="T24" fmla="*/ 5 w 14"/>
                  <a:gd name="T25" fmla="*/ 17 h 19"/>
                  <a:gd name="T26" fmla="*/ 12 w 14"/>
                  <a:gd name="T27" fmla="*/ 17 h 19"/>
                  <a:gd name="T28" fmla="*/ 12 w 14"/>
                  <a:gd name="T29" fmla="*/ 19 h 19"/>
                  <a:gd name="T30" fmla="*/ 14 w 14"/>
                  <a:gd name="T31" fmla="*/ 19 h 19"/>
                  <a:gd name="T32" fmla="*/ 14 w 14"/>
                  <a:gd name="T33" fmla="*/ 14 h 19"/>
                  <a:gd name="T34" fmla="*/ 12 w 14"/>
                  <a:gd name="T35" fmla="*/ 14 h 19"/>
                  <a:gd name="T36" fmla="*/ 10 w 14"/>
                  <a:gd name="T37" fmla="*/ 12 h 19"/>
                  <a:gd name="T38" fmla="*/ 10 w 14"/>
                  <a:gd name="T39" fmla="*/ 10 h 19"/>
                  <a:gd name="T40" fmla="*/ 7 w 14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4" h="19">
                    <a:moveTo>
                      <a:pt x="7" y="7"/>
                    </a:moveTo>
                    <a:lnTo>
                      <a:pt x="7" y="3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7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14"/>
                    </a:lnTo>
                    <a:lnTo>
                      <a:pt x="5" y="17"/>
                    </a:lnTo>
                    <a:lnTo>
                      <a:pt x="5" y="17"/>
                    </a:lnTo>
                    <a:lnTo>
                      <a:pt x="12" y="17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4"/>
                    </a:lnTo>
                    <a:lnTo>
                      <a:pt x="12" y="14"/>
                    </a:lnTo>
                    <a:lnTo>
                      <a:pt x="10" y="12"/>
                    </a:lnTo>
                    <a:lnTo>
                      <a:pt x="10" y="10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7" name="Freeform 162"/>
              <p:cNvSpPr>
                <a:spLocks/>
              </p:cNvSpPr>
              <p:nvPr/>
            </p:nvSpPr>
            <p:spPr bwMode="auto">
              <a:xfrm>
                <a:off x="2715" y="1213"/>
                <a:ext cx="14" cy="21"/>
              </a:xfrm>
              <a:custGeom>
                <a:avLst/>
                <a:gdLst>
                  <a:gd name="T0" fmla="*/ 5 w 14"/>
                  <a:gd name="T1" fmla="*/ 7 h 21"/>
                  <a:gd name="T2" fmla="*/ 5 w 14"/>
                  <a:gd name="T3" fmla="*/ 9 h 21"/>
                  <a:gd name="T4" fmla="*/ 3 w 14"/>
                  <a:gd name="T5" fmla="*/ 9 h 21"/>
                  <a:gd name="T6" fmla="*/ 3 w 14"/>
                  <a:gd name="T7" fmla="*/ 7 h 21"/>
                  <a:gd name="T8" fmla="*/ 0 w 14"/>
                  <a:gd name="T9" fmla="*/ 9 h 21"/>
                  <a:gd name="T10" fmla="*/ 0 w 14"/>
                  <a:gd name="T11" fmla="*/ 14 h 21"/>
                  <a:gd name="T12" fmla="*/ 3 w 14"/>
                  <a:gd name="T13" fmla="*/ 16 h 21"/>
                  <a:gd name="T14" fmla="*/ 0 w 14"/>
                  <a:gd name="T15" fmla="*/ 18 h 21"/>
                  <a:gd name="T16" fmla="*/ 0 w 14"/>
                  <a:gd name="T17" fmla="*/ 18 h 21"/>
                  <a:gd name="T18" fmla="*/ 3 w 14"/>
                  <a:gd name="T19" fmla="*/ 21 h 21"/>
                  <a:gd name="T20" fmla="*/ 5 w 14"/>
                  <a:gd name="T21" fmla="*/ 18 h 21"/>
                  <a:gd name="T22" fmla="*/ 5 w 14"/>
                  <a:gd name="T23" fmla="*/ 18 h 21"/>
                  <a:gd name="T24" fmla="*/ 7 w 14"/>
                  <a:gd name="T25" fmla="*/ 16 h 21"/>
                  <a:gd name="T26" fmla="*/ 7 w 14"/>
                  <a:gd name="T27" fmla="*/ 16 h 21"/>
                  <a:gd name="T28" fmla="*/ 10 w 14"/>
                  <a:gd name="T29" fmla="*/ 16 h 21"/>
                  <a:gd name="T30" fmla="*/ 12 w 14"/>
                  <a:gd name="T31" fmla="*/ 14 h 21"/>
                  <a:gd name="T32" fmla="*/ 12 w 14"/>
                  <a:gd name="T33" fmla="*/ 11 h 21"/>
                  <a:gd name="T34" fmla="*/ 12 w 14"/>
                  <a:gd name="T35" fmla="*/ 11 h 21"/>
                  <a:gd name="T36" fmla="*/ 12 w 14"/>
                  <a:gd name="T37" fmla="*/ 9 h 21"/>
                  <a:gd name="T38" fmla="*/ 12 w 14"/>
                  <a:gd name="T39" fmla="*/ 9 h 21"/>
                  <a:gd name="T40" fmla="*/ 14 w 14"/>
                  <a:gd name="T41" fmla="*/ 7 h 21"/>
                  <a:gd name="T42" fmla="*/ 14 w 14"/>
                  <a:gd name="T43" fmla="*/ 7 h 21"/>
                  <a:gd name="T44" fmla="*/ 14 w 14"/>
                  <a:gd name="T45" fmla="*/ 7 h 21"/>
                  <a:gd name="T46" fmla="*/ 14 w 14"/>
                  <a:gd name="T47" fmla="*/ 4 h 21"/>
                  <a:gd name="T48" fmla="*/ 14 w 14"/>
                  <a:gd name="T49" fmla="*/ 0 h 21"/>
                  <a:gd name="T50" fmla="*/ 12 w 14"/>
                  <a:gd name="T51" fmla="*/ 0 h 21"/>
                  <a:gd name="T52" fmla="*/ 5 w 14"/>
                  <a:gd name="T53" fmla="*/ 4 h 21"/>
                  <a:gd name="T54" fmla="*/ 5 w 14"/>
                  <a:gd name="T55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" h="21">
                    <a:moveTo>
                      <a:pt x="5" y="7"/>
                    </a:moveTo>
                    <a:lnTo>
                      <a:pt x="5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3" y="16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3" y="21"/>
                    </a:lnTo>
                    <a:lnTo>
                      <a:pt x="5" y="18"/>
                    </a:lnTo>
                    <a:lnTo>
                      <a:pt x="5" y="18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5" y="4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8" name="Freeform 163"/>
              <p:cNvSpPr>
                <a:spLocks/>
              </p:cNvSpPr>
              <p:nvPr/>
            </p:nvSpPr>
            <p:spPr bwMode="auto">
              <a:xfrm>
                <a:off x="2732" y="1286"/>
                <a:ext cx="4" cy="7"/>
              </a:xfrm>
              <a:custGeom>
                <a:avLst/>
                <a:gdLst>
                  <a:gd name="T0" fmla="*/ 4 w 4"/>
                  <a:gd name="T1" fmla="*/ 0 h 7"/>
                  <a:gd name="T2" fmla="*/ 4 w 4"/>
                  <a:gd name="T3" fmla="*/ 0 h 7"/>
                  <a:gd name="T4" fmla="*/ 2 w 4"/>
                  <a:gd name="T5" fmla="*/ 2 h 7"/>
                  <a:gd name="T6" fmla="*/ 2 w 4"/>
                  <a:gd name="T7" fmla="*/ 5 h 7"/>
                  <a:gd name="T8" fmla="*/ 0 w 4"/>
                  <a:gd name="T9" fmla="*/ 7 h 7"/>
                  <a:gd name="T10" fmla="*/ 0 w 4"/>
                  <a:gd name="T11" fmla="*/ 7 h 7"/>
                  <a:gd name="T12" fmla="*/ 2 w 4"/>
                  <a:gd name="T13" fmla="*/ 7 h 7"/>
                  <a:gd name="T14" fmla="*/ 4 w 4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4" y="0"/>
                    </a:moveTo>
                    <a:lnTo>
                      <a:pt x="4" y="0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9" name="Freeform 164"/>
              <p:cNvSpPr>
                <a:spLocks/>
              </p:cNvSpPr>
              <p:nvPr/>
            </p:nvSpPr>
            <p:spPr bwMode="auto">
              <a:xfrm>
                <a:off x="2727" y="1269"/>
                <a:ext cx="9" cy="12"/>
              </a:xfrm>
              <a:custGeom>
                <a:avLst/>
                <a:gdLst>
                  <a:gd name="T0" fmla="*/ 7 w 9"/>
                  <a:gd name="T1" fmla="*/ 10 h 12"/>
                  <a:gd name="T2" fmla="*/ 9 w 9"/>
                  <a:gd name="T3" fmla="*/ 7 h 12"/>
                  <a:gd name="T4" fmla="*/ 9 w 9"/>
                  <a:gd name="T5" fmla="*/ 7 h 12"/>
                  <a:gd name="T6" fmla="*/ 5 w 9"/>
                  <a:gd name="T7" fmla="*/ 3 h 12"/>
                  <a:gd name="T8" fmla="*/ 5 w 9"/>
                  <a:gd name="T9" fmla="*/ 0 h 12"/>
                  <a:gd name="T10" fmla="*/ 2 w 9"/>
                  <a:gd name="T11" fmla="*/ 0 h 12"/>
                  <a:gd name="T12" fmla="*/ 2 w 9"/>
                  <a:gd name="T13" fmla="*/ 3 h 12"/>
                  <a:gd name="T14" fmla="*/ 2 w 9"/>
                  <a:gd name="T15" fmla="*/ 3 h 12"/>
                  <a:gd name="T16" fmla="*/ 5 w 9"/>
                  <a:gd name="T17" fmla="*/ 5 h 12"/>
                  <a:gd name="T18" fmla="*/ 5 w 9"/>
                  <a:gd name="T19" fmla="*/ 7 h 12"/>
                  <a:gd name="T20" fmla="*/ 5 w 9"/>
                  <a:gd name="T21" fmla="*/ 7 h 12"/>
                  <a:gd name="T22" fmla="*/ 5 w 9"/>
                  <a:gd name="T23" fmla="*/ 10 h 12"/>
                  <a:gd name="T24" fmla="*/ 2 w 9"/>
                  <a:gd name="T25" fmla="*/ 10 h 12"/>
                  <a:gd name="T26" fmla="*/ 0 w 9"/>
                  <a:gd name="T27" fmla="*/ 10 h 12"/>
                  <a:gd name="T28" fmla="*/ 0 w 9"/>
                  <a:gd name="T29" fmla="*/ 10 h 12"/>
                  <a:gd name="T30" fmla="*/ 0 w 9"/>
                  <a:gd name="T31" fmla="*/ 10 h 12"/>
                  <a:gd name="T32" fmla="*/ 2 w 9"/>
                  <a:gd name="T33" fmla="*/ 12 h 12"/>
                  <a:gd name="T34" fmla="*/ 5 w 9"/>
                  <a:gd name="T35" fmla="*/ 12 h 12"/>
                  <a:gd name="T36" fmla="*/ 7 w 9"/>
                  <a:gd name="T3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12">
                    <a:moveTo>
                      <a:pt x="7" y="10"/>
                    </a:moveTo>
                    <a:lnTo>
                      <a:pt x="9" y="7"/>
                    </a:lnTo>
                    <a:lnTo>
                      <a:pt x="9" y="7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5" y="5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12"/>
                    </a:lnTo>
                    <a:lnTo>
                      <a:pt x="5" y="12"/>
                    </a:lnTo>
                    <a:lnTo>
                      <a:pt x="7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20" name="Freeform 165"/>
              <p:cNvSpPr>
                <a:spLocks/>
              </p:cNvSpPr>
              <p:nvPr/>
            </p:nvSpPr>
            <p:spPr bwMode="auto">
              <a:xfrm>
                <a:off x="2805" y="1142"/>
                <a:ext cx="9" cy="23"/>
              </a:xfrm>
              <a:custGeom>
                <a:avLst/>
                <a:gdLst>
                  <a:gd name="T0" fmla="*/ 2 w 9"/>
                  <a:gd name="T1" fmla="*/ 14 h 23"/>
                  <a:gd name="T2" fmla="*/ 2 w 9"/>
                  <a:gd name="T3" fmla="*/ 14 h 23"/>
                  <a:gd name="T4" fmla="*/ 5 w 9"/>
                  <a:gd name="T5" fmla="*/ 11 h 23"/>
                  <a:gd name="T6" fmla="*/ 5 w 9"/>
                  <a:gd name="T7" fmla="*/ 14 h 23"/>
                  <a:gd name="T8" fmla="*/ 5 w 9"/>
                  <a:gd name="T9" fmla="*/ 23 h 23"/>
                  <a:gd name="T10" fmla="*/ 9 w 9"/>
                  <a:gd name="T11" fmla="*/ 19 h 23"/>
                  <a:gd name="T12" fmla="*/ 9 w 9"/>
                  <a:gd name="T13" fmla="*/ 11 h 23"/>
                  <a:gd name="T14" fmla="*/ 9 w 9"/>
                  <a:gd name="T15" fmla="*/ 9 h 23"/>
                  <a:gd name="T16" fmla="*/ 9 w 9"/>
                  <a:gd name="T17" fmla="*/ 7 h 23"/>
                  <a:gd name="T18" fmla="*/ 7 w 9"/>
                  <a:gd name="T19" fmla="*/ 4 h 23"/>
                  <a:gd name="T20" fmla="*/ 5 w 9"/>
                  <a:gd name="T21" fmla="*/ 0 h 23"/>
                  <a:gd name="T22" fmla="*/ 5 w 9"/>
                  <a:gd name="T23" fmla="*/ 0 h 23"/>
                  <a:gd name="T24" fmla="*/ 5 w 9"/>
                  <a:gd name="T25" fmla="*/ 0 h 23"/>
                  <a:gd name="T26" fmla="*/ 2 w 9"/>
                  <a:gd name="T27" fmla="*/ 2 h 23"/>
                  <a:gd name="T28" fmla="*/ 2 w 9"/>
                  <a:gd name="T29" fmla="*/ 2 h 23"/>
                  <a:gd name="T30" fmla="*/ 2 w 9"/>
                  <a:gd name="T31" fmla="*/ 4 h 23"/>
                  <a:gd name="T32" fmla="*/ 2 w 9"/>
                  <a:gd name="T33" fmla="*/ 7 h 23"/>
                  <a:gd name="T34" fmla="*/ 5 w 9"/>
                  <a:gd name="T35" fmla="*/ 9 h 23"/>
                  <a:gd name="T36" fmla="*/ 0 w 9"/>
                  <a:gd name="T37" fmla="*/ 11 h 23"/>
                  <a:gd name="T38" fmla="*/ 2 w 9"/>
                  <a:gd name="T3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" h="23">
                    <a:moveTo>
                      <a:pt x="2" y="14"/>
                    </a:moveTo>
                    <a:lnTo>
                      <a:pt x="2" y="14"/>
                    </a:lnTo>
                    <a:lnTo>
                      <a:pt x="5" y="11"/>
                    </a:lnTo>
                    <a:lnTo>
                      <a:pt x="5" y="14"/>
                    </a:lnTo>
                    <a:lnTo>
                      <a:pt x="5" y="23"/>
                    </a:lnTo>
                    <a:lnTo>
                      <a:pt x="9" y="19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7" y="4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0" y="11"/>
                    </a:lnTo>
                    <a:lnTo>
                      <a:pt x="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21" name="Freeform 166"/>
              <p:cNvSpPr>
                <a:spLocks/>
              </p:cNvSpPr>
              <p:nvPr/>
            </p:nvSpPr>
            <p:spPr bwMode="auto">
              <a:xfrm>
                <a:off x="2725" y="1291"/>
                <a:ext cx="7" cy="9"/>
              </a:xfrm>
              <a:custGeom>
                <a:avLst/>
                <a:gdLst>
                  <a:gd name="T0" fmla="*/ 4 w 7"/>
                  <a:gd name="T1" fmla="*/ 2 h 9"/>
                  <a:gd name="T2" fmla="*/ 2 w 7"/>
                  <a:gd name="T3" fmla="*/ 2 h 9"/>
                  <a:gd name="T4" fmla="*/ 0 w 7"/>
                  <a:gd name="T5" fmla="*/ 4 h 9"/>
                  <a:gd name="T6" fmla="*/ 0 w 7"/>
                  <a:gd name="T7" fmla="*/ 7 h 9"/>
                  <a:gd name="T8" fmla="*/ 2 w 7"/>
                  <a:gd name="T9" fmla="*/ 4 h 9"/>
                  <a:gd name="T10" fmla="*/ 4 w 7"/>
                  <a:gd name="T11" fmla="*/ 9 h 9"/>
                  <a:gd name="T12" fmla="*/ 7 w 7"/>
                  <a:gd name="T13" fmla="*/ 7 h 9"/>
                  <a:gd name="T14" fmla="*/ 7 w 7"/>
                  <a:gd name="T15" fmla="*/ 4 h 9"/>
                  <a:gd name="T16" fmla="*/ 4 w 7"/>
                  <a:gd name="T17" fmla="*/ 0 h 9"/>
                  <a:gd name="T18" fmla="*/ 4 w 7"/>
                  <a:gd name="T19" fmla="*/ 0 h 9"/>
                  <a:gd name="T20" fmla="*/ 4 w 7"/>
                  <a:gd name="T21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9">
                    <a:moveTo>
                      <a:pt x="4" y="2"/>
                    </a:move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4" y="9"/>
                    </a:lnTo>
                    <a:lnTo>
                      <a:pt x="7" y="7"/>
                    </a:lnTo>
                    <a:lnTo>
                      <a:pt x="7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22" name="Freeform 167"/>
              <p:cNvSpPr>
                <a:spLocks/>
              </p:cNvSpPr>
              <p:nvPr/>
            </p:nvSpPr>
            <p:spPr bwMode="auto">
              <a:xfrm>
                <a:off x="2810" y="1435"/>
                <a:ext cx="4" cy="2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0 h 2"/>
                  <a:gd name="T4" fmla="*/ 0 w 4"/>
                  <a:gd name="T5" fmla="*/ 2 h 2"/>
                  <a:gd name="T6" fmla="*/ 0 w 4"/>
                  <a:gd name="T7" fmla="*/ 2 h 2"/>
                  <a:gd name="T8" fmla="*/ 2 w 4"/>
                  <a:gd name="T9" fmla="*/ 2 h 2"/>
                  <a:gd name="T10" fmla="*/ 4 w 4"/>
                  <a:gd name="T11" fmla="*/ 2 h 2"/>
                  <a:gd name="T12" fmla="*/ 4 w 4"/>
                  <a:gd name="T13" fmla="*/ 0 h 2"/>
                  <a:gd name="T14" fmla="*/ 4 w 4"/>
                  <a:gd name="T15" fmla="*/ 0 h 2"/>
                  <a:gd name="T16" fmla="*/ 2 w 4"/>
                  <a:gd name="T17" fmla="*/ 0 h 2"/>
                  <a:gd name="T18" fmla="*/ 2 w 4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23" name="Freeform 168"/>
              <p:cNvSpPr>
                <a:spLocks/>
              </p:cNvSpPr>
              <p:nvPr/>
            </p:nvSpPr>
            <p:spPr bwMode="auto">
              <a:xfrm>
                <a:off x="3178" y="1295"/>
                <a:ext cx="3" cy="10"/>
              </a:xfrm>
              <a:custGeom>
                <a:avLst/>
                <a:gdLst>
                  <a:gd name="T0" fmla="*/ 3 w 3"/>
                  <a:gd name="T1" fmla="*/ 0 h 10"/>
                  <a:gd name="T2" fmla="*/ 0 w 3"/>
                  <a:gd name="T3" fmla="*/ 10 h 10"/>
                  <a:gd name="T4" fmla="*/ 3 w 3"/>
                  <a:gd name="T5" fmla="*/ 10 h 10"/>
                  <a:gd name="T6" fmla="*/ 3 w 3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lnTo>
                      <a:pt x="0" y="10"/>
                    </a:lnTo>
                    <a:lnTo>
                      <a:pt x="3" y="1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24" name="Freeform 169"/>
              <p:cNvSpPr>
                <a:spLocks/>
              </p:cNvSpPr>
              <p:nvPr/>
            </p:nvSpPr>
            <p:spPr bwMode="auto">
              <a:xfrm>
                <a:off x="2895" y="1406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3 h 3"/>
                  <a:gd name="T8" fmla="*/ 4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3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25" name="Freeform 170"/>
              <p:cNvSpPr>
                <a:spLocks/>
              </p:cNvSpPr>
              <p:nvPr/>
            </p:nvSpPr>
            <p:spPr bwMode="auto">
              <a:xfrm>
                <a:off x="3178" y="130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26" name="Freeform 171"/>
              <p:cNvSpPr>
                <a:spLocks/>
              </p:cNvSpPr>
              <p:nvPr/>
            </p:nvSpPr>
            <p:spPr bwMode="auto">
              <a:xfrm>
                <a:off x="3747" y="1947"/>
                <a:ext cx="17" cy="7"/>
              </a:xfrm>
              <a:custGeom>
                <a:avLst/>
                <a:gdLst>
                  <a:gd name="T0" fmla="*/ 8 w 17"/>
                  <a:gd name="T1" fmla="*/ 3 h 7"/>
                  <a:gd name="T2" fmla="*/ 0 w 17"/>
                  <a:gd name="T3" fmla="*/ 7 h 7"/>
                  <a:gd name="T4" fmla="*/ 0 w 17"/>
                  <a:gd name="T5" fmla="*/ 7 h 7"/>
                  <a:gd name="T6" fmla="*/ 10 w 17"/>
                  <a:gd name="T7" fmla="*/ 5 h 7"/>
                  <a:gd name="T8" fmla="*/ 17 w 17"/>
                  <a:gd name="T9" fmla="*/ 0 h 7"/>
                  <a:gd name="T10" fmla="*/ 15 w 17"/>
                  <a:gd name="T11" fmla="*/ 0 h 7"/>
                  <a:gd name="T12" fmla="*/ 10 w 17"/>
                  <a:gd name="T13" fmla="*/ 0 h 7"/>
                  <a:gd name="T14" fmla="*/ 8 w 17"/>
                  <a:gd name="T1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7">
                    <a:moveTo>
                      <a:pt x="8" y="3"/>
                    </a:moveTo>
                    <a:lnTo>
                      <a:pt x="0" y="7"/>
                    </a:lnTo>
                    <a:lnTo>
                      <a:pt x="0" y="7"/>
                    </a:lnTo>
                    <a:lnTo>
                      <a:pt x="10" y="5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8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27" name="Freeform 172"/>
              <p:cNvSpPr>
                <a:spLocks/>
              </p:cNvSpPr>
              <p:nvPr/>
            </p:nvSpPr>
            <p:spPr bwMode="auto">
              <a:xfrm>
                <a:off x="2911" y="1123"/>
                <a:ext cx="3" cy="7"/>
              </a:xfrm>
              <a:custGeom>
                <a:avLst/>
                <a:gdLst>
                  <a:gd name="T0" fmla="*/ 0 w 3"/>
                  <a:gd name="T1" fmla="*/ 5 h 7"/>
                  <a:gd name="T2" fmla="*/ 3 w 3"/>
                  <a:gd name="T3" fmla="*/ 0 h 7"/>
                  <a:gd name="T4" fmla="*/ 3 w 3"/>
                  <a:gd name="T5" fmla="*/ 0 h 7"/>
                  <a:gd name="T6" fmla="*/ 0 w 3"/>
                  <a:gd name="T7" fmla="*/ 2 h 7"/>
                  <a:gd name="T8" fmla="*/ 0 w 3"/>
                  <a:gd name="T9" fmla="*/ 5 h 7"/>
                  <a:gd name="T10" fmla="*/ 0 w 3"/>
                  <a:gd name="T11" fmla="*/ 7 h 7"/>
                  <a:gd name="T12" fmla="*/ 0 w 3"/>
                  <a:gd name="T1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0" y="5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28" name="Freeform 173"/>
              <p:cNvSpPr>
                <a:spLocks/>
              </p:cNvSpPr>
              <p:nvPr/>
            </p:nvSpPr>
            <p:spPr bwMode="auto">
              <a:xfrm>
                <a:off x="2914" y="1099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2 w 2"/>
                  <a:gd name="T3" fmla="*/ 0 h 3"/>
                  <a:gd name="T4" fmla="*/ 0 w 2"/>
                  <a:gd name="T5" fmla="*/ 0 h 3"/>
                  <a:gd name="T6" fmla="*/ 0 w 2"/>
                  <a:gd name="T7" fmla="*/ 3 h 3"/>
                  <a:gd name="T8" fmla="*/ 0 w 2"/>
                  <a:gd name="T9" fmla="*/ 3 h 3"/>
                  <a:gd name="T10" fmla="*/ 2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29" name="Freeform 174"/>
              <p:cNvSpPr>
                <a:spLocks/>
              </p:cNvSpPr>
              <p:nvPr/>
            </p:nvSpPr>
            <p:spPr bwMode="auto">
              <a:xfrm>
                <a:off x="2928" y="1080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0 h 5"/>
                  <a:gd name="T4" fmla="*/ 2 w 2"/>
                  <a:gd name="T5" fmla="*/ 0 h 5"/>
                  <a:gd name="T6" fmla="*/ 0 w 2"/>
                  <a:gd name="T7" fmla="*/ 0 h 5"/>
                  <a:gd name="T8" fmla="*/ 0 w 2"/>
                  <a:gd name="T9" fmla="*/ 0 h 5"/>
                  <a:gd name="T10" fmla="*/ 0 w 2"/>
                  <a:gd name="T11" fmla="*/ 5 h 5"/>
                  <a:gd name="T12" fmla="*/ 2 w 2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30" name="Freeform 175"/>
              <p:cNvSpPr>
                <a:spLocks/>
              </p:cNvSpPr>
              <p:nvPr/>
            </p:nvSpPr>
            <p:spPr bwMode="auto">
              <a:xfrm>
                <a:off x="2911" y="1366"/>
                <a:ext cx="5" cy="10"/>
              </a:xfrm>
              <a:custGeom>
                <a:avLst/>
                <a:gdLst>
                  <a:gd name="T0" fmla="*/ 3 w 5"/>
                  <a:gd name="T1" fmla="*/ 7 h 10"/>
                  <a:gd name="T2" fmla="*/ 3 w 5"/>
                  <a:gd name="T3" fmla="*/ 5 h 10"/>
                  <a:gd name="T4" fmla="*/ 5 w 5"/>
                  <a:gd name="T5" fmla="*/ 2 h 10"/>
                  <a:gd name="T6" fmla="*/ 5 w 5"/>
                  <a:gd name="T7" fmla="*/ 0 h 10"/>
                  <a:gd name="T8" fmla="*/ 0 w 5"/>
                  <a:gd name="T9" fmla="*/ 10 h 10"/>
                  <a:gd name="T10" fmla="*/ 3 w 5"/>
                  <a:gd name="T11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10">
                    <a:moveTo>
                      <a:pt x="3" y="7"/>
                    </a:moveTo>
                    <a:lnTo>
                      <a:pt x="3" y="5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0" y="10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31" name="Freeform 176"/>
              <p:cNvSpPr>
                <a:spLocks/>
              </p:cNvSpPr>
              <p:nvPr/>
            </p:nvSpPr>
            <p:spPr bwMode="auto">
              <a:xfrm>
                <a:off x="2897" y="1406"/>
                <a:ext cx="7" cy="3"/>
              </a:xfrm>
              <a:custGeom>
                <a:avLst/>
                <a:gdLst>
                  <a:gd name="T0" fmla="*/ 7 w 7"/>
                  <a:gd name="T1" fmla="*/ 3 h 3"/>
                  <a:gd name="T2" fmla="*/ 5 w 7"/>
                  <a:gd name="T3" fmla="*/ 3 h 3"/>
                  <a:gd name="T4" fmla="*/ 2 w 7"/>
                  <a:gd name="T5" fmla="*/ 0 h 3"/>
                  <a:gd name="T6" fmla="*/ 0 w 7"/>
                  <a:gd name="T7" fmla="*/ 0 h 3"/>
                  <a:gd name="T8" fmla="*/ 2 w 7"/>
                  <a:gd name="T9" fmla="*/ 0 h 3"/>
                  <a:gd name="T10" fmla="*/ 7 w 7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">
                    <a:moveTo>
                      <a:pt x="7" y="3"/>
                    </a:moveTo>
                    <a:lnTo>
                      <a:pt x="5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32" name="Rectangle 177"/>
              <p:cNvSpPr>
                <a:spLocks noChangeArrowheads="1"/>
              </p:cNvSpPr>
              <p:nvPr/>
            </p:nvSpPr>
            <p:spPr bwMode="auto">
              <a:xfrm>
                <a:off x="3667" y="1959"/>
                <a:ext cx="3" cy="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33" name="Freeform 178"/>
              <p:cNvSpPr>
                <a:spLocks/>
              </p:cNvSpPr>
              <p:nvPr/>
            </p:nvSpPr>
            <p:spPr bwMode="auto">
              <a:xfrm>
                <a:off x="3721" y="1995"/>
                <a:ext cx="5" cy="2"/>
              </a:xfrm>
              <a:custGeom>
                <a:avLst/>
                <a:gdLst>
                  <a:gd name="T0" fmla="*/ 3 w 5"/>
                  <a:gd name="T1" fmla="*/ 2 h 2"/>
                  <a:gd name="T2" fmla="*/ 3 w 5"/>
                  <a:gd name="T3" fmla="*/ 0 h 2"/>
                  <a:gd name="T4" fmla="*/ 0 w 5"/>
                  <a:gd name="T5" fmla="*/ 2 h 2"/>
                  <a:gd name="T6" fmla="*/ 0 w 5"/>
                  <a:gd name="T7" fmla="*/ 2 h 2"/>
                  <a:gd name="T8" fmla="*/ 3 w 5"/>
                  <a:gd name="T9" fmla="*/ 2 h 2"/>
                  <a:gd name="T10" fmla="*/ 3 w 5"/>
                  <a:gd name="T11" fmla="*/ 2 h 2"/>
                  <a:gd name="T12" fmla="*/ 3 w 5"/>
                  <a:gd name="T13" fmla="*/ 2 h 2"/>
                  <a:gd name="T14" fmla="*/ 5 w 5"/>
                  <a:gd name="T15" fmla="*/ 2 h 2"/>
                  <a:gd name="T16" fmla="*/ 3 w 5"/>
                  <a:gd name="T17" fmla="*/ 2 h 2"/>
                  <a:gd name="T18" fmla="*/ 3 w 5"/>
                  <a:gd name="T19" fmla="*/ 2 h 2"/>
                  <a:gd name="T20" fmla="*/ 3 w 5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34" name="Rectangle 179"/>
              <p:cNvSpPr>
                <a:spLocks noChangeArrowheads="1"/>
              </p:cNvSpPr>
              <p:nvPr/>
            </p:nvSpPr>
            <p:spPr bwMode="auto">
              <a:xfrm>
                <a:off x="2916" y="1366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35" name="Freeform 180"/>
              <p:cNvSpPr>
                <a:spLocks/>
              </p:cNvSpPr>
              <p:nvPr/>
            </p:nvSpPr>
            <p:spPr bwMode="auto">
              <a:xfrm>
                <a:off x="2970" y="1033"/>
                <a:ext cx="15" cy="7"/>
              </a:xfrm>
              <a:custGeom>
                <a:avLst/>
                <a:gdLst>
                  <a:gd name="T0" fmla="*/ 3 w 15"/>
                  <a:gd name="T1" fmla="*/ 7 h 7"/>
                  <a:gd name="T2" fmla="*/ 7 w 15"/>
                  <a:gd name="T3" fmla="*/ 5 h 7"/>
                  <a:gd name="T4" fmla="*/ 15 w 15"/>
                  <a:gd name="T5" fmla="*/ 2 h 7"/>
                  <a:gd name="T6" fmla="*/ 15 w 15"/>
                  <a:gd name="T7" fmla="*/ 2 h 7"/>
                  <a:gd name="T8" fmla="*/ 12 w 15"/>
                  <a:gd name="T9" fmla="*/ 0 h 7"/>
                  <a:gd name="T10" fmla="*/ 12 w 15"/>
                  <a:gd name="T11" fmla="*/ 0 h 7"/>
                  <a:gd name="T12" fmla="*/ 10 w 15"/>
                  <a:gd name="T13" fmla="*/ 0 h 7"/>
                  <a:gd name="T14" fmla="*/ 7 w 15"/>
                  <a:gd name="T15" fmla="*/ 0 h 7"/>
                  <a:gd name="T16" fmla="*/ 5 w 15"/>
                  <a:gd name="T17" fmla="*/ 2 h 7"/>
                  <a:gd name="T18" fmla="*/ 5 w 15"/>
                  <a:gd name="T19" fmla="*/ 2 h 7"/>
                  <a:gd name="T20" fmla="*/ 3 w 15"/>
                  <a:gd name="T21" fmla="*/ 2 h 7"/>
                  <a:gd name="T22" fmla="*/ 3 w 15"/>
                  <a:gd name="T23" fmla="*/ 5 h 7"/>
                  <a:gd name="T24" fmla="*/ 0 w 15"/>
                  <a:gd name="T25" fmla="*/ 5 h 7"/>
                  <a:gd name="T26" fmla="*/ 3 w 15"/>
                  <a:gd name="T27" fmla="*/ 5 h 7"/>
                  <a:gd name="T28" fmla="*/ 3 w 15"/>
                  <a:gd name="T2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7">
                    <a:moveTo>
                      <a:pt x="3" y="7"/>
                    </a:moveTo>
                    <a:lnTo>
                      <a:pt x="7" y="5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36" name="Freeform 181"/>
              <p:cNvSpPr>
                <a:spLocks/>
              </p:cNvSpPr>
              <p:nvPr/>
            </p:nvSpPr>
            <p:spPr bwMode="auto">
              <a:xfrm>
                <a:off x="3535" y="215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3 h 3"/>
                  <a:gd name="T10" fmla="*/ 2 w 2"/>
                  <a:gd name="T11" fmla="*/ 0 h 3"/>
                  <a:gd name="T12" fmla="*/ 0 w 2"/>
                  <a:gd name="T13" fmla="*/ 0 h 3"/>
                  <a:gd name="T14" fmla="*/ 0 w 2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37" name="Freeform 182"/>
              <p:cNvSpPr>
                <a:spLocks/>
              </p:cNvSpPr>
              <p:nvPr/>
            </p:nvSpPr>
            <p:spPr bwMode="auto">
              <a:xfrm>
                <a:off x="3528" y="2127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2 h 5"/>
                  <a:gd name="T4" fmla="*/ 0 w 2"/>
                  <a:gd name="T5" fmla="*/ 2 h 5"/>
                  <a:gd name="T6" fmla="*/ 0 w 2"/>
                  <a:gd name="T7" fmla="*/ 2 h 5"/>
                  <a:gd name="T8" fmla="*/ 0 w 2"/>
                  <a:gd name="T9" fmla="*/ 5 h 5"/>
                  <a:gd name="T10" fmla="*/ 2 w 2"/>
                  <a:gd name="T11" fmla="*/ 2 h 5"/>
                  <a:gd name="T12" fmla="*/ 0 w 2"/>
                  <a:gd name="T13" fmla="*/ 2 h 5"/>
                  <a:gd name="T14" fmla="*/ 0 w 2"/>
                  <a:gd name="T15" fmla="*/ 0 h 5"/>
                  <a:gd name="T16" fmla="*/ 0 w 2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38" name="Freeform 183"/>
              <p:cNvSpPr>
                <a:spLocks/>
              </p:cNvSpPr>
              <p:nvPr/>
            </p:nvSpPr>
            <p:spPr bwMode="auto">
              <a:xfrm>
                <a:off x="3540" y="21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39" name="Freeform 184"/>
              <p:cNvSpPr>
                <a:spLocks/>
              </p:cNvSpPr>
              <p:nvPr/>
            </p:nvSpPr>
            <p:spPr bwMode="auto">
              <a:xfrm>
                <a:off x="3525" y="2124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0 h 3"/>
                  <a:gd name="T3" fmla="*/ 0 h 3"/>
                  <a:gd name="T4" fmla="*/ 3 h 3"/>
                  <a:gd name="T5" fmla="*/ 3 h 3"/>
                  <a:gd name="T6" fmla="*/ 3 h 3"/>
                  <a:gd name="T7" fmla="*/ 3 h 3"/>
                  <a:gd name="T8" fmla="*/ 3 h 3"/>
                  <a:gd name="T9" fmla="*/ 3 h 3"/>
                  <a:gd name="T10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  <a:cxn ang="0">
                    <a:pos x="0" y="T8"/>
                  </a:cxn>
                  <a:cxn ang="0">
                    <a:pos x="0" y="T9"/>
                  </a:cxn>
                  <a:cxn ang="0">
                    <a:pos x="0" y="T10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40" name="Freeform 185"/>
              <p:cNvSpPr>
                <a:spLocks/>
              </p:cNvSpPr>
              <p:nvPr/>
            </p:nvSpPr>
            <p:spPr bwMode="auto">
              <a:xfrm>
                <a:off x="3492" y="2143"/>
                <a:ext cx="10" cy="5"/>
              </a:xfrm>
              <a:custGeom>
                <a:avLst/>
                <a:gdLst>
                  <a:gd name="T0" fmla="*/ 0 w 10"/>
                  <a:gd name="T1" fmla="*/ 3 h 5"/>
                  <a:gd name="T2" fmla="*/ 0 w 10"/>
                  <a:gd name="T3" fmla="*/ 5 h 5"/>
                  <a:gd name="T4" fmla="*/ 3 w 10"/>
                  <a:gd name="T5" fmla="*/ 5 h 5"/>
                  <a:gd name="T6" fmla="*/ 5 w 10"/>
                  <a:gd name="T7" fmla="*/ 5 h 5"/>
                  <a:gd name="T8" fmla="*/ 5 w 10"/>
                  <a:gd name="T9" fmla="*/ 5 h 5"/>
                  <a:gd name="T10" fmla="*/ 7 w 10"/>
                  <a:gd name="T11" fmla="*/ 5 h 5"/>
                  <a:gd name="T12" fmla="*/ 7 w 10"/>
                  <a:gd name="T13" fmla="*/ 5 h 5"/>
                  <a:gd name="T14" fmla="*/ 10 w 10"/>
                  <a:gd name="T15" fmla="*/ 5 h 5"/>
                  <a:gd name="T16" fmla="*/ 7 w 10"/>
                  <a:gd name="T17" fmla="*/ 5 h 5"/>
                  <a:gd name="T18" fmla="*/ 7 w 10"/>
                  <a:gd name="T19" fmla="*/ 5 h 5"/>
                  <a:gd name="T20" fmla="*/ 7 w 10"/>
                  <a:gd name="T21" fmla="*/ 3 h 5"/>
                  <a:gd name="T22" fmla="*/ 5 w 10"/>
                  <a:gd name="T23" fmla="*/ 3 h 5"/>
                  <a:gd name="T24" fmla="*/ 5 w 10"/>
                  <a:gd name="T25" fmla="*/ 3 h 5"/>
                  <a:gd name="T26" fmla="*/ 5 w 10"/>
                  <a:gd name="T27" fmla="*/ 5 h 5"/>
                  <a:gd name="T28" fmla="*/ 5 w 10"/>
                  <a:gd name="T29" fmla="*/ 5 h 5"/>
                  <a:gd name="T30" fmla="*/ 5 w 10"/>
                  <a:gd name="T31" fmla="*/ 5 h 5"/>
                  <a:gd name="T32" fmla="*/ 5 w 10"/>
                  <a:gd name="T33" fmla="*/ 3 h 5"/>
                  <a:gd name="T34" fmla="*/ 3 w 10"/>
                  <a:gd name="T35" fmla="*/ 0 h 5"/>
                  <a:gd name="T36" fmla="*/ 3 w 10"/>
                  <a:gd name="T37" fmla="*/ 0 h 5"/>
                  <a:gd name="T38" fmla="*/ 0 w 10"/>
                  <a:gd name="T39" fmla="*/ 0 h 5"/>
                  <a:gd name="T40" fmla="*/ 0 w 10"/>
                  <a:gd name="T41" fmla="*/ 3 h 5"/>
                  <a:gd name="T42" fmla="*/ 0 w 10"/>
                  <a:gd name="T43" fmla="*/ 3 h 5"/>
                  <a:gd name="T44" fmla="*/ 3 w 10"/>
                  <a:gd name="T45" fmla="*/ 3 h 5"/>
                  <a:gd name="T46" fmla="*/ 3 w 10"/>
                  <a:gd name="T47" fmla="*/ 3 h 5"/>
                  <a:gd name="T48" fmla="*/ 3 w 10"/>
                  <a:gd name="T49" fmla="*/ 5 h 5"/>
                  <a:gd name="T50" fmla="*/ 3 w 10"/>
                  <a:gd name="T51" fmla="*/ 5 h 5"/>
                  <a:gd name="T52" fmla="*/ 0 w 10"/>
                  <a:gd name="T5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" h="5">
                    <a:moveTo>
                      <a:pt x="0" y="3"/>
                    </a:move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41" name="Freeform 186"/>
              <p:cNvSpPr>
                <a:spLocks/>
              </p:cNvSpPr>
              <p:nvPr/>
            </p:nvSpPr>
            <p:spPr bwMode="auto">
              <a:xfrm>
                <a:off x="2855" y="1706"/>
                <a:ext cx="4" cy="5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0 h 5"/>
                  <a:gd name="T4" fmla="*/ 2 w 4"/>
                  <a:gd name="T5" fmla="*/ 0 h 5"/>
                  <a:gd name="T6" fmla="*/ 0 w 4"/>
                  <a:gd name="T7" fmla="*/ 3 h 5"/>
                  <a:gd name="T8" fmla="*/ 0 w 4"/>
                  <a:gd name="T9" fmla="*/ 5 h 5"/>
                  <a:gd name="T10" fmla="*/ 2 w 4"/>
                  <a:gd name="T11" fmla="*/ 5 h 5"/>
                  <a:gd name="T12" fmla="*/ 4 w 4"/>
                  <a:gd name="T13" fmla="*/ 3 h 5"/>
                  <a:gd name="T14" fmla="*/ 4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42" name="Freeform 187"/>
              <p:cNvSpPr>
                <a:spLocks/>
              </p:cNvSpPr>
              <p:nvPr/>
            </p:nvSpPr>
            <p:spPr bwMode="auto">
              <a:xfrm>
                <a:off x="3523" y="2127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  <a:gd name="T8" fmla="*/ 2 w 2"/>
                  <a:gd name="T9" fmla="*/ 2 h 2"/>
                  <a:gd name="T10" fmla="*/ 2 w 2"/>
                  <a:gd name="T11" fmla="*/ 2 h 2"/>
                  <a:gd name="T12" fmla="*/ 2 w 2"/>
                  <a:gd name="T13" fmla="*/ 2 h 2"/>
                  <a:gd name="T14" fmla="*/ 2 w 2"/>
                  <a:gd name="T15" fmla="*/ 2 h 2"/>
                  <a:gd name="T16" fmla="*/ 0 w 2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43" name="Freeform 188"/>
              <p:cNvSpPr>
                <a:spLocks/>
              </p:cNvSpPr>
              <p:nvPr/>
            </p:nvSpPr>
            <p:spPr bwMode="auto">
              <a:xfrm>
                <a:off x="3492" y="2139"/>
                <a:ext cx="5" cy="2"/>
              </a:xfrm>
              <a:custGeom>
                <a:avLst/>
                <a:gdLst>
                  <a:gd name="T0" fmla="*/ 0 w 5"/>
                  <a:gd name="T1" fmla="*/ 2 h 2"/>
                  <a:gd name="T2" fmla="*/ 0 w 5"/>
                  <a:gd name="T3" fmla="*/ 2 h 2"/>
                  <a:gd name="T4" fmla="*/ 3 w 5"/>
                  <a:gd name="T5" fmla="*/ 2 h 2"/>
                  <a:gd name="T6" fmla="*/ 3 w 5"/>
                  <a:gd name="T7" fmla="*/ 2 h 2"/>
                  <a:gd name="T8" fmla="*/ 3 w 5"/>
                  <a:gd name="T9" fmla="*/ 2 h 2"/>
                  <a:gd name="T10" fmla="*/ 5 w 5"/>
                  <a:gd name="T11" fmla="*/ 2 h 2"/>
                  <a:gd name="T12" fmla="*/ 3 w 5"/>
                  <a:gd name="T13" fmla="*/ 0 h 2"/>
                  <a:gd name="T14" fmla="*/ 3 w 5"/>
                  <a:gd name="T15" fmla="*/ 0 h 2"/>
                  <a:gd name="T16" fmla="*/ 3 w 5"/>
                  <a:gd name="T17" fmla="*/ 0 h 2"/>
                  <a:gd name="T18" fmla="*/ 3 w 5"/>
                  <a:gd name="T19" fmla="*/ 2 h 2"/>
                  <a:gd name="T20" fmla="*/ 3 w 5"/>
                  <a:gd name="T21" fmla="*/ 2 h 2"/>
                  <a:gd name="T22" fmla="*/ 3 w 5"/>
                  <a:gd name="T23" fmla="*/ 2 h 2"/>
                  <a:gd name="T24" fmla="*/ 0 w 5"/>
                  <a:gd name="T2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2">
                    <a:moveTo>
                      <a:pt x="0" y="2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44" name="Freeform 189"/>
              <p:cNvSpPr>
                <a:spLocks/>
              </p:cNvSpPr>
              <p:nvPr/>
            </p:nvSpPr>
            <p:spPr bwMode="auto">
              <a:xfrm>
                <a:off x="3540" y="217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0 h 3"/>
                  <a:gd name="T3" fmla="*/ 0 h 3"/>
                  <a:gd name="T4" fmla="*/ 0 h 3"/>
                  <a:gd name="T5" fmla="*/ 3 h 3"/>
                  <a:gd name="T6" fmla="*/ 0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45" name="Freeform 190"/>
              <p:cNvSpPr>
                <a:spLocks/>
              </p:cNvSpPr>
              <p:nvPr/>
            </p:nvSpPr>
            <p:spPr bwMode="auto">
              <a:xfrm>
                <a:off x="2720" y="1083"/>
                <a:ext cx="5" cy="4"/>
              </a:xfrm>
              <a:custGeom>
                <a:avLst/>
                <a:gdLst>
                  <a:gd name="T0" fmla="*/ 2 w 5"/>
                  <a:gd name="T1" fmla="*/ 4 h 4"/>
                  <a:gd name="T2" fmla="*/ 5 w 5"/>
                  <a:gd name="T3" fmla="*/ 4 h 4"/>
                  <a:gd name="T4" fmla="*/ 5 w 5"/>
                  <a:gd name="T5" fmla="*/ 2 h 4"/>
                  <a:gd name="T6" fmla="*/ 5 w 5"/>
                  <a:gd name="T7" fmla="*/ 2 h 4"/>
                  <a:gd name="T8" fmla="*/ 0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  <a:gd name="T14" fmla="*/ 2 w 5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lnTo>
                      <a:pt x="5" y="4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46" name="Freeform 191"/>
              <p:cNvSpPr>
                <a:spLocks/>
              </p:cNvSpPr>
              <p:nvPr/>
            </p:nvSpPr>
            <p:spPr bwMode="auto">
              <a:xfrm>
                <a:off x="2873" y="1687"/>
                <a:ext cx="17" cy="15"/>
              </a:xfrm>
              <a:custGeom>
                <a:avLst/>
                <a:gdLst>
                  <a:gd name="T0" fmla="*/ 12 w 17"/>
                  <a:gd name="T1" fmla="*/ 0 h 15"/>
                  <a:gd name="T2" fmla="*/ 12 w 17"/>
                  <a:gd name="T3" fmla="*/ 0 h 15"/>
                  <a:gd name="T4" fmla="*/ 3 w 17"/>
                  <a:gd name="T5" fmla="*/ 5 h 15"/>
                  <a:gd name="T6" fmla="*/ 0 w 17"/>
                  <a:gd name="T7" fmla="*/ 10 h 15"/>
                  <a:gd name="T8" fmla="*/ 3 w 17"/>
                  <a:gd name="T9" fmla="*/ 12 h 15"/>
                  <a:gd name="T10" fmla="*/ 3 w 17"/>
                  <a:gd name="T11" fmla="*/ 10 h 15"/>
                  <a:gd name="T12" fmla="*/ 5 w 17"/>
                  <a:gd name="T13" fmla="*/ 10 h 15"/>
                  <a:gd name="T14" fmla="*/ 8 w 17"/>
                  <a:gd name="T15" fmla="*/ 12 h 15"/>
                  <a:gd name="T16" fmla="*/ 12 w 17"/>
                  <a:gd name="T17" fmla="*/ 15 h 15"/>
                  <a:gd name="T18" fmla="*/ 15 w 17"/>
                  <a:gd name="T19" fmla="*/ 12 h 15"/>
                  <a:gd name="T20" fmla="*/ 17 w 17"/>
                  <a:gd name="T21" fmla="*/ 7 h 15"/>
                  <a:gd name="T22" fmla="*/ 15 w 17"/>
                  <a:gd name="T23" fmla="*/ 5 h 15"/>
                  <a:gd name="T24" fmla="*/ 12 w 17"/>
                  <a:gd name="T25" fmla="*/ 5 h 15"/>
                  <a:gd name="T26" fmla="*/ 12 w 17"/>
                  <a:gd name="T27" fmla="*/ 3 h 15"/>
                  <a:gd name="T28" fmla="*/ 12 w 17"/>
                  <a:gd name="T29" fmla="*/ 0 h 15"/>
                  <a:gd name="T30" fmla="*/ 12 w 17"/>
                  <a:gd name="T3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5">
                    <a:moveTo>
                      <a:pt x="12" y="0"/>
                    </a:moveTo>
                    <a:lnTo>
                      <a:pt x="12" y="0"/>
                    </a:lnTo>
                    <a:lnTo>
                      <a:pt x="3" y="5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8" y="12"/>
                    </a:lnTo>
                    <a:lnTo>
                      <a:pt x="12" y="15"/>
                    </a:lnTo>
                    <a:lnTo>
                      <a:pt x="15" y="12"/>
                    </a:lnTo>
                    <a:lnTo>
                      <a:pt x="17" y="7"/>
                    </a:lnTo>
                    <a:lnTo>
                      <a:pt x="15" y="5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47" name="Freeform 192"/>
              <p:cNvSpPr>
                <a:spLocks/>
              </p:cNvSpPr>
              <p:nvPr/>
            </p:nvSpPr>
            <p:spPr bwMode="auto">
              <a:xfrm>
                <a:off x="2718" y="1097"/>
                <a:ext cx="4" cy="7"/>
              </a:xfrm>
              <a:custGeom>
                <a:avLst/>
                <a:gdLst>
                  <a:gd name="T0" fmla="*/ 2 w 4"/>
                  <a:gd name="T1" fmla="*/ 5 h 7"/>
                  <a:gd name="T2" fmla="*/ 4 w 4"/>
                  <a:gd name="T3" fmla="*/ 7 h 7"/>
                  <a:gd name="T4" fmla="*/ 4 w 4"/>
                  <a:gd name="T5" fmla="*/ 5 h 7"/>
                  <a:gd name="T6" fmla="*/ 4 w 4"/>
                  <a:gd name="T7" fmla="*/ 2 h 7"/>
                  <a:gd name="T8" fmla="*/ 4 w 4"/>
                  <a:gd name="T9" fmla="*/ 2 h 7"/>
                  <a:gd name="T10" fmla="*/ 2 w 4"/>
                  <a:gd name="T11" fmla="*/ 0 h 7"/>
                  <a:gd name="T12" fmla="*/ 0 w 4"/>
                  <a:gd name="T13" fmla="*/ 2 h 7"/>
                  <a:gd name="T14" fmla="*/ 0 w 4"/>
                  <a:gd name="T15" fmla="*/ 2 h 7"/>
                  <a:gd name="T16" fmla="*/ 2 w 4"/>
                  <a:gd name="T17" fmla="*/ 2 h 7"/>
                  <a:gd name="T18" fmla="*/ 2 w 4"/>
                  <a:gd name="T1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7">
                    <a:moveTo>
                      <a:pt x="2" y="5"/>
                    </a:moveTo>
                    <a:lnTo>
                      <a:pt x="4" y="7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48" name="Freeform 193"/>
              <p:cNvSpPr>
                <a:spLocks/>
              </p:cNvSpPr>
              <p:nvPr/>
            </p:nvSpPr>
            <p:spPr bwMode="auto">
              <a:xfrm>
                <a:off x="4458" y="2422"/>
                <a:ext cx="10" cy="14"/>
              </a:xfrm>
              <a:custGeom>
                <a:avLst/>
                <a:gdLst>
                  <a:gd name="T0" fmla="*/ 5 w 10"/>
                  <a:gd name="T1" fmla="*/ 2 h 14"/>
                  <a:gd name="T2" fmla="*/ 3 w 10"/>
                  <a:gd name="T3" fmla="*/ 0 h 14"/>
                  <a:gd name="T4" fmla="*/ 0 w 10"/>
                  <a:gd name="T5" fmla="*/ 2 h 14"/>
                  <a:gd name="T6" fmla="*/ 0 w 10"/>
                  <a:gd name="T7" fmla="*/ 5 h 14"/>
                  <a:gd name="T8" fmla="*/ 0 w 10"/>
                  <a:gd name="T9" fmla="*/ 7 h 14"/>
                  <a:gd name="T10" fmla="*/ 3 w 10"/>
                  <a:gd name="T11" fmla="*/ 12 h 14"/>
                  <a:gd name="T12" fmla="*/ 5 w 10"/>
                  <a:gd name="T13" fmla="*/ 14 h 14"/>
                  <a:gd name="T14" fmla="*/ 8 w 10"/>
                  <a:gd name="T15" fmla="*/ 14 h 14"/>
                  <a:gd name="T16" fmla="*/ 10 w 10"/>
                  <a:gd name="T17" fmla="*/ 14 h 14"/>
                  <a:gd name="T18" fmla="*/ 10 w 10"/>
                  <a:gd name="T19" fmla="*/ 12 h 14"/>
                  <a:gd name="T20" fmla="*/ 5 w 10"/>
                  <a:gd name="T21" fmla="*/ 5 h 14"/>
                  <a:gd name="T22" fmla="*/ 5 w 10"/>
                  <a:gd name="T2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4">
                    <a:moveTo>
                      <a:pt x="5" y="2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5" y="5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49" name="Freeform 194"/>
              <p:cNvSpPr>
                <a:spLocks/>
              </p:cNvSpPr>
              <p:nvPr/>
            </p:nvSpPr>
            <p:spPr bwMode="auto">
              <a:xfrm>
                <a:off x="4432" y="2382"/>
                <a:ext cx="15" cy="16"/>
              </a:xfrm>
              <a:custGeom>
                <a:avLst/>
                <a:gdLst>
                  <a:gd name="T0" fmla="*/ 5 w 15"/>
                  <a:gd name="T1" fmla="*/ 0 h 16"/>
                  <a:gd name="T2" fmla="*/ 0 w 15"/>
                  <a:gd name="T3" fmla="*/ 2 h 16"/>
                  <a:gd name="T4" fmla="*/ 0 w 15"/>
                  <a:gd name="T5" fmla="*/ 2 h 16"/>
                  <a:gd name="T6" fmla="*/ 12 w 15"/>
                  <a:gd name="T7" fmla="*/ 16 h 16"/>
                  <a:gd name="T8" fmla="*/ 12 w 15"/>
                  <a:gd name="T9" fmla="*/ 16 h 16"/>
                  <a:gd name="T10" fmla="*/ 15 w 15"/>
                  <a:gd name="T11" fmla="*/ 14 h 16"/>
                  <a:gd name="T12" fmla="*/ 12 w 15"/>
                  <a:gd name="T13" fmla="*/ 9 h 16"/>
                  <a:gd name="T14" fmla="*/ 5 w 15"/>
                  <a:gd name="T1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6">
                    <a:moveTo>
                      <a:pt x="5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5" y="14"/>
                    </a:lnTo>
                    <a:lnTo>
                      <a:pt x="12" y="9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50" name="Freeform 195"/>
              <p:cNvSpPr>
                <a:spLocks/>
              </p:cNvSpPr>
              <p:nvPr/>
            </p:nvSpPr>
            <p:spPr bwMode="auto">
              <a:xfrm>
                <a:off x="1603" y="3247"/>
                <a:ext cx="4" cy="4"/>
              </a:xfrm>
              <a:custGeom>
                <a:avLst/>
                <a:gdLst>
                  <a:gd name="T0" fmla="*/ 2 w 4"/>
                  <a:gd name="T1" fmla="*/ 2 h 4"/>
                  <a:gd name="T2" fmla="*/ 0 w 4"/>
                  <a:gd name="T3" fmla="*/ 0 h 4"/>
                  <a:gd name="T4" fmla="*/ 0 w 4"/>
                  <a:gd name="T5" fmla="*/ 2 h 4"/>
                  <a:gd name="T6" fmla="*/ 4 w 4"/>
                  <a:gd name="T7" fmla="*/ 4 h 4"/>
                  <a:gd name="T8" fmla="*/ 2 w 4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51" name="Freeform 196"/>
              <p:cNvSpPr>
                <a:spLocks/>
              </p:cNvSpPr>
              <p:nvPr/>
            </p:nvSpPr>
            <p:spPr bwMode="auto">
              <a:xfrm>
                <a:off x="1598" y="3239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2 w 7"/>
                  <a:gd name="T3" fmla="*/ 3 h 3"/>
                  <a:gd name="T4" fmla="*/ 7 w 7"/>
                  <a:gd name="T5" fmla="*/ 3 h 3"/>
                  <a:gd name="T6" fmla="*/ 7 w 7"/>
                  <a:gd name="T7" fmla="*/ 3 h 3"/>
                  <a:gd name="T8" fmla="*/ 7 w 7"/>
                  <a:gd name="T9" fmla="*/ 0 h 3"/>
                  <a:gd name="T10" fmla="*/ 5 w 7"/>
                  <a:gd name="T11" fmla="*/ 0 h 3"/>
                  <a:gd name="T12" fmla="*/ 0 w 7"/>
                  <a:gd name="T13" fmla="*/ 3 h 3"/>
                  <a:gd name="T14" fmla="*/ 0 w 7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0" y="3"/>
                    </a:moveTo>
                    <a:lnTo>
                      <a:pt x="2" y="3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52" name="Freeform 197"/>
              <p:cNvSpPr>
                <a:spLocks/>
              </p:cNvSpPr>
              <p:nvPr/>
            </p:nvSpPr>
            <p:spPr bwMode="auto">
              <a:xfrm>
                <a:off x="4399" y="2316"/>
                <a:ext cx="180" cy="189"/>
              </a:xfrm>
              <a:custGeom>
                <a:avLst/>
                <a:gdLst>
                  <a:gd name="T0" fmla="*/ 168 w 180"/>
                  <a:gd name="T1" fmla="*/ 184 h 189"/>
                  <a:gd name="T2" fmla="*/ 178 w 180"/>
                  <a:gd name="T3" fmla="*/ 189 h 189"/>
                  <a:gd name="T4" fmla="*/ 178 w 180"/>
                  <a:gd name="T5" fmla="*/ 153 h 189"/>
                  <a:gd name="T6" fmla="*/ 180 w 180"/>
                  <a:gd name="T7" fmla="*/ 142 h 189"/>
                  <a:gd name="T8" fmla="*/ 173 w 180"/>
                  <a:gd name="T9" fmla="*/ 132 h 189"/>
                  <a:gd name="T10" fmla="*/ 161 w 180"/>
                  <a:gd name="T11" fmla="*/ 130 h 189"/>
                  <a:gd name="T12" fmla="*/ 161 w 180"/>
                  <a:gd name="T13" fmla="*/ 125 h 189"/>
                  <a:gd name="T14" fmla="*/ 156 w 180"/>
                  <a:gd name="T15" fmla="*/ 123 h 189"/>
                  <a:gd name="T16" fmla="*/ 154 w 180"/>
                  <a:gd name="T17" fmla="*/ 111 h 189"/>
                  <a:gd name="T18" fmla="*/ 147 w 180"/>
                  <a:gd name="T19" fmla="*/ 108 h 189"/>
                  <a:gd name="T20" fmla="*/ 140 w 180"/>
                  <a:gd name="T21" fmla="*/ 106 h 189"/>
                  <a:gd name="T22" fmla="*/ 137 w 180"/>
                  <a:gd name="T23" fmla="*/ 101 h 189"/>
                  <a:gd name="T24" fmla="*/ 142 w 180"/>
                  <a:gd name="T25" fmla="*/ 97 h 189"/>
                  <a:gd name="T26" fmla="*/ 137 w 180"/>
                  <a:gd name="T27" fmla="*/ 94 h 189"/>
                  <a:gd name="T28" fmla="*/ 142 w 180"/>
                  <a:gd name="T29" fmla="*/ 87 h 189"/>
                  <a:gd name="T30" fmla="*/ 128 w 180"/>
                  <a:gd name="T31" fmla="*/ 87 h 189"/>
                  <a:gd name="T32" fmla="*/ 128 w 180"/>
                  <a:gd name="T33" fmla="*/ 87 h 189"/>
                  <a:gd name="T34" fmla="*/ 130 w 180"/>
                  <a:gd name="T35" fmla="*/ 82 h 189"/>
                  <a:gd name="T36" fmla="*/ 130 w 180"/>
                  <a:gd name="T37" fmla="*/ 80 h 189"/>
                  <a:gd name="T38" fmla="*/ 133 w 180"/>
                  <a:gd name="T39" fmla="*/ 78 h 189"/>
                  <a:gd name="T40" fmla="*/ 130 w 180"/>
                  <a:gd name="T41" fmla="*/ 75 h 189"/>
                  <a:gd name="T42" fmla="*/ 123 w 180"/>
                  <a:gd name="T43" fmla="*/ 75 h 189"/>
                  <a:gd name="T44" fmla="*/ 119 w 180"/>
                  <a:gd name="T45" fmla="*/ 71 h 189"/>
                  <a:gd name="T46" fmla="*/ 119 w 180"/>
                  <a:gd name="T47" fmla="*/ 73 h 189"/>
                  <a:gd name="T48" fmla="*/ 114 w 180"/>
                  <a:gd name="T49" fmla="*/ 68 h 189"/>
                  <a:gd name="T50" fmla="*/ 107 w 180"/>
                  <a:gd name="T51" fmla="*/ 66 h 189"/>
                  <a:gd name="T52" fmla="*/ 100 w 180"/>
                  <a:gd name="T53" fmla="*/ 56 h 189"/>
                  <a:gd name="T54" fmla="*/ 95 w 180"/>
                  <a:gd name="T55" fmla="*/ 54 h 189"/>
                  <a:gd name="T56" fmla="*/ 95 w 180"/>
                  <a:gd name="T57" fmla="*/ 59 h 189"/>
                  <a:gd name="T58" fmla="*/ 85 w 180"/>
                  <a:gd name="T59" fmla="*/ 52 h 189"/>
                  <a:gd name="T60" fmla="*/ 81 w 180"/>
                  <a:gd name="T61" fmla="*/ 47 h 189"/>
                  <a:gd name="T62" fmla="*/ 71 w 180"/>
                  <a:gd name="T63" fmla="*/ 35 h 189"/>
                  <a:gd name="T64" fmla="*/ 52 w 180"/>
                  <a:gd name="T65" fmla="*/ 23 h 189"/>
                  <a:gd name="T66" fmla="*/ 48 w 180"/>
                  <a:gd name="T67" fmla="*/ 16 h 189"/>
                  <a:gd name="T68" fmla="*/ 48 w 180"/>
                  <a:gd name="T69" fmla="*/ 14 h 189"/>
                  <a:gd name="T70" fmla="*/ 41 w 180"/>
                  <a:gd name="T71" fmla="*/ 7 h 189"/>
                  <a:gd name="T72" fmla="*/ 33 w 180"/>
                  <a:gd name="T73" fmla="*/ 7 h 189"/>
                  <a:gd name="T74" fmla="*/ 19 w 180"/>
                  <a:gd name="T75" fmla="*/ 5 h 189"/>
                  <a:gd name="T76" fmla="*/ 15 w 180"/>
                  <a:gd name="T77" fmla="*/ 5 h 189"/>
                  <a:gd name="T78" fmla="*/ 10 w 180"/>
                  <a:gd name="T79" fmla="*/ 0 h 189"/>
                  <a:gd name="T80" fmla="*/ 3 w 180"/>
                  <a:gd name="T81" fmla="*/ 0 h 189"/>
                  <a:gd name="T82" fmla="*/ 3 w 180"/>
                  <a:gd name="T83" fmla="*/ 0 h 189"/>
                  <a:gd name="T84" fmla="*/ 24 w 180"/>
                  <a:gd name="T85" fmla="*/ 31 h 189"/>
                  <a:gd name="T86" fmla="*/ 33 w 180"/>
                  <a:gd name="T87" fmla="*/ 35 h 189"/>
                  <a:gd name="T88" fmla="*/ 41 w 180"/>
                  <a:gd name="T89" fmla="*/ 45 h 189"/>
                  <a:gd name="T90" fmla="*/ 48 w 180"/>
                  <a:gd name="T91" fmla="*/ 54 h 189"/>
                  <a:gd name="T92" fmla="*/ 62 w 180"/>
                  <a:gd name="T93" fmla="*/ 64 h 189"/>
                  <a:gd name="T94" fmla="*/ 69 w 180"/>
                  <a:gd name="T95" fmla="*/ 87 h 189"/>
                  <a:gd name="T96" fmla="*/ 76 w 180"/>
                  <a:gd name="T97" fmla="*/ 92 h 189"/>
                  <a:gd name="T98" fmla="*/ 81 w 180"/>
                  <a:gd name="T99" fmla="*/ 99 h 189"/>
                  <a:gd name="T100" fmla="*/ 88 w 180"/>
                  <a:gd name="T101" fmla="*/ 111 h 189"/>
                  <a:gd name="T102" fmla="*/ 95 w 180"/>
                  <a:gd name="T103" fmla="*/ 127 h 189"/>
                  <a:gd name="T104" fmla="*/ 116 w 180"/>
                  <a:gd name="T105" fmla="*/ 151 h 189"/>
                  <a:gd name="T106" fmla="*/ 121 w 180"/>
                  <a:gd name="T107" fmla="*/ 158 h 189"/>
                  <a:gd name="T108" fmla="*/ 126 w 180"/>
                  <a:gd name="T109" fmla="*/ 160 h 189"/>
                  <a:gd name="T110" fmla="*/ 140 w 180"/>
                  <a:gd name="T111" fmla="*/ 172 h 189"/>
                  <a:gd name="T112" fmla="*/ 159 w 180"/>
                  <a:gd name="T113" fmla="*/ 189 h 189"/>
                  <a:gd name="T114" fmla="*/ 156 w 180"/>
                  <a:gd name="T115" fmla="*/ 184 h 189"/>
                  <a:gd name="T116" fmla="*/ 166 w 180"/>
                  <a:gd name="T117" fmla="*/ 186 h 189"/>
                  <a:gd name="T118" fmla="*/ 168 w 180"/>
                  <a:gd name="T119" fmla="*/ 184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0" h="189">
                    <a:moveTo>
                      <a:pt x="168" y="184"/>
                    </a:moveTo>
                    <a:lnTo>
                      <a:pt x="168" y="184"/>
                    </a:lnTo>
                    <a:lnTo>
                      <a:pt x="175" y="189"/>
                    </a:lnTo>
                    <a:lnTo>
                      <a:pt x="178" y="189"/>
                    </a:lnTo>
                    <a:lnTo>
                      <a:pt x="180" y="153"/>
                    </a:lnTo>
                    <a:lnTo>
                      <a:pt x="178" y="153"/>
                    </a:lnTo>
                    <a:lnTo>
                      <a:pt x="180" y="144"/>
                    </a:lnTo>
                    <a:lnTo>
                      <a:pt x="180" y="142"/>
                    </a:lnTo>
                    <a:lnTo>
                      <a:pt x="178" y="139"/>
                    </a:lnTo>
                    <a:lnTo>
                      <a:pt x="173" y="132"/>
                    </a:lnTo>
                    <a:lnTo>
                      <a:pt x="170" y="132"/>
                    </a:lnTo>
                    <a:lnTo>
                      <a:pt x="161" y="130"/>
                    </a:lnTo>
                    <a:lnTo>
                      <a:pt x="161" y="127"/>
                    </a:lnTo>
                    <a:lnTo>
                      <a:pt x="161" y="125"/>
                    </a:lnTo>
                    <a:lnTo>
                      <a:pt x="156" y="123"/>
                    </a:lnTo>
                    <a:lnTo>
                      <a:pt x="156" y="123"/>
                    </a:lnTo>
                    <a:lnTo>
                      <a:pt x="156" y="120"/>
                    </a:lnTo>
                    <a:lnTo>
                      <a:pt x="154" y="111"/>
                    </a:lnTo>
                    <a:lnTo>
                      <a:pt x="149" y="111"/>
                    </a:lnTo>
                    <a:lnTo>
                      <a:pt x="147" y="108"/>
                    </a:lnTo>
                    <a:lnTo>
                      <a:pt x="144" y="108"/>
                    </a:lnTo>
                    <a:lnTo>
                      <a:pt x="140" y="106"/>
                    </a:lnTo>
                    <a:lnTo>
                      <a:pt x="137" y="104"/>
                    </a:lnTo>
                    <a:lnTo>
                      <a:pt x="137" y="101"/>
                    </a:lnTo>
                    <a:lnTo>
                      <a:pt x="140" y="99"/>
                    </a:lnTo>
                    <a:lnTo>
                      <a:pt x="142" y="97"/>
                    </a:lnTo>
                    <a:lnTo>
                      <a:pt x="140" y="97"/>
                    </a:lnTo>
                    <a:lnTo>
                      <a:pt x="137" y="94"/>
                    </a:lnTo>
                    <a:lnTo>
                      <a:pt x="142" y="92"/>
                    </a:lnTo>
                    <a:lnTo>
                      <a:pt x="142" y="87"/>
                    </a:lnTo>
                    <a:lnTo>
                      <a:pt x="137" y="82"/>
                    </a:lnTo>
                    <a:lnTo>
                      <a:pt x="128" y="87"/>
                    </a:lnTo>
                    <a:lnTo>
                      <a:pt x="128" y="87"/>
                    </a:lnTo>
                    <a:lnTo>
                      <a:pt x="128" y="87"/>
                    </a:lnTo>
                    <a:lnTo>
                      <a:pt x="130" y="85"/>
                    </a:lnTo>
                    <a:lnTo>
                      <a:pt x="130" y="82"/>
                    </a:lnTo>
                    <a:lnTo>
                      <a:pt x="130" y="80"/>
                    </a:lnTo>
                    <a:lnTo>
                      <a:pt x="130" y="80"/>
                    </a:lnTo>
                    <a:lnTo>
                      <a:pt x="130" y="80"/>
                    </a:lnTo>
                    <a:lnTo>
                      <a:pt x="133" y="78"/>
                    </a:lnTo>
                    <a:lnTo>
                      <a:pt x="133" y="75"/>
                    </a:lnTo>
                    <a:lnTo>
                      <a:pt x="130" y="75"/>
                    </a:lnTo>
                    <a:lnTo>
                      <a:pt x="128" y="73"/>
                    </a:lnTo>
                    <a:lnTo>
                      <a:pt x="123" y="75"/>
                    </a:lnTo>
                    <a:lnTo>
                      <a:pt x="121" y="73"/>
                    </a:lnTo>
                    <a:lnTo>
                      <a:pt x="119" y="71"/>
                    </a:lnTo>
                    <a:lnTo>
                      <a:pt x="119" y="71"/>
                    </a:lnTo>
                    <a:lnTo>
                      <a:pt x="119" y="73"/>
                    </a:lnTo>
                    <a:lnTo>
                      <a:pt x="116" y="73"/>
                    </a:lnTo>
                    <a:lnTo>
                      <a:pt x="114" y="68"/>
                    </a:lnTo>
                    <a:lnTo>
                      <a:pt x="109" y="66"/>
                    </a:lnTo>
                    <a:lnTo>
                      <a:pt x="107" y="66"/>
                    </a:lnTo>
                    <a:lnTo>
                      <a:pt x="104" y="64"/>
                    </a:lnTo>
                    <a:lnTo>
                      <a:pt x="100" y="56"/>
                    </a:lnTo>
                    <a:lnTo>
                      <a:pt x="97" y="54"/>
                    </a:lnTo>
                    <a:lnTo>
                      <a:pt x="95" y="54"/>
                    </a:lnTo>
                    <a:lnTo>
                      <a:pt x="95" y="56"/>
                    </a:lnTo>
                    <a:lnTo>
                      <a:pt x="95" y="59"/>
                    </a:lnTo>
                    <a:lnTo>
                      <a:pt x="93" y="56"/>
                    </a:lnTo>
                    <a:lnTo>
                      <a:pt x="85" y="52"/>
                    </a:lnTo>
                    <a:lnTo>
                      <a:pt x="85" y="47"/>
                    </a:lnTo>
                    <a:lnTo>
                      <a:pt x="81" y="47"/>
                    </a:lnTo>
                    <a:lnTo>
                      <a:pt x="81" y="45"/>
                    </a:lnTo>
                    <a:lnTo>
                      <a:pt x="71" y="35"/>
                    </a:lnTo>
                    <a:lnTo>
                      <a:pt x="59" y="31"/>
                    </a:lnTo>
                    <a:lnTo>
                      <a:pt x="52" y="23"/>
                    </a:lnTo>
                    <a:lnTo>
                      <a:pt x="50" y="19"/>
                    </a:lnTo>
                    <a:lnTo>
                      <a:pt x="48" y="16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5" y="12"/>
                    </a:lnTo>
                    <a:lnTo>
                      <a:pt x="41" y="7"/>
                    </a:lnTo>
                    <a:lnTo>
                      <a:pt x="38" y="7"/>
                    </a:lnTo>
                    <a:lnTo>
                      <a:pt x="33" y="7"/>
                    </a:lnTo>
                    <a:lnTo>
                      <a:pt x="31" y="5"/>
                    </a:lnTo>
                    <a:lnTo>
                      <a:pt x="19" y="5"/>
                    </a:lnTo>
                    <a:lnTo>
                      <a:pt x="17" y="5"/>
                    </a:lnTo>
                    <a:lnTo>
                      <a:pt x="15" y="5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7"/>
                    </a:lnTo>
                    <a:lnTo>
                      <a:pt x="24" y="31"/>
                    </a:lnTo>
                    <a:lnTo>
                      <a:pt x="26" y="31"/>
                    </a:lnTo>
                    <a:lnTo>
                      <a:pt x="33" y="35"/>
                    </a:lnTo>
                    <a:lnTo>
                      <a:pt x="38" y="45"/>
                    </a:lnTo>
                    <a:lnTo>
                      <a:pt x="41" y="45"/>
                    </a:lnTo>
                    <a:lnTo>
                      <a:pt x="43" y="54"/>
                    </a:lnTo>
                    <a:lnTo>
                      <a:pt x="48" y="54"/>
                    </a:lnTo>
                    <a:lnTo>
                      <a:pt x="55" y="59"/>
                    </a:lnTo>
                    <a:lnTo>
                      <a:pt x="62" y="64"/>
                    </a:lnTo>
                    <a:lnTo>
                      <a:pt x="62" y="68"/>
                    </a:lnTo>
                    <a:lnTo>
                      <a:pt x="69" y="87"/>
                    </a:lnTo>
                    <a:lnTo>
                      <a:pt x="71" y="87"/>
                    </a:lnTo>
                    <a:lnTo>
                      <a:pt x="76" y="92"/>
                    </a:lnTo>
                    <a:lnTo>
                      <a:pt x="78" y="97"/>
                    </a:lnTo>
                    <a:lnTo>
                      <a:pt x="81" y="99"/>
                    </a:lnTo>
                    <a:lnTo>
                      <a:pt x="88" y="106"/>
                    </a:lnTo>
                    <a:lnTo>
                      <a:pt x="88" y="111"/>
                    </a:lnTo>
                    <a:lnTo>
                      <a:pt x="95" y="123"/>
                    </a:lnTo>
                    <a:lnTo>
                      <a:pt x="95" y="127"/>
                    </a:lnTo>
                    <a:lnTo>
                      <a:pt x="114" y="149"/>
                    </a:lnTo>
                    <a:lnTo>
                      <a:pt x="116" y="151"/>
                    </a:lnTo>
                    <a:lnTo>
                      <a:pt x="119" y="153"/>
                    </a:lnTo>
                    <a:lnTo>
                      <a:pt x="121" y="158"/>
                    </a:lnTo>
                    <a:lnTo>
                      <a:pt x="123" y="160"/>
                    </a:lnTo>
                    <a:lnTo>
                      <a:pt x="126" y="160"/>
                    </a:lnTo>
                    <a:lnTo>
                      <a:pt x="140" y="172"/>
                    </a:lnTo>
                    <a:lnTo>
                      <a:pt x="140" y="172"/>
                    </a:lnTo>
                    <a:lnTo>
                      <a:pt x="144" y="175"/>
                    </a:lnTo>
                    <a:lnTo>
                      <a:pt x="159" y="189"/>
                    </a:lnTo>
                    <a:lnTo>
                      <a:pt x="159" y="189"/>
                    </a:lnTo>
                    <a:lnTo>
                      <a:pt x="156" y="184"/>
                    </a:lnTo>
                    <a:lnTo>
                      <a:pt x="159" y="184"/>
                    </a:lnTo>
                    <a:lnTo>
                      <a:pt x="166" y="186"/>
                    </a:lnTo>
                    <a:lnTo>
                      <a:pt x="168" y="186"/>
                    </a:lnTo>
                    <a:lnTo>
                      <a:pt x="168" y="18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53" name="Freeform 198"/>
              <p:cNvSpPr>
                <a:spLocks/>
              </p:cNvSpPr>
              <p:nvPr/>
            </p:nvSpPr>
            <p:spPr bwMode="auto">
              <a:xfrm>
                <a:off x="1600" y="3244"/>
                <a:ext cx="7" cy="5"/>
              </a:xfrm>
              <a:custGeom>
                <a:avLst/>
                <a:gdLst>
                  <a:gd name="T0" fmla="*/ 7 w 7"/>
                  <a:gd name="T1" fmla="*/ 3 h 5"/>
                  <a:gd name="T2" fmla="*/ 7 w 7"/>
                  <a:gd name="T3" fmla="*/ 0 h 5"/>
                  <a:gd name="T4" fmla="*/ 0 w 7"/>
                  <a:gd name="T5" fmla="*/ 0 h 5"/>
                  <a:gd name="T6" fmla="*/ 0 w 7"/>
                  <a:gd name="T7" fmla="*/ 0 h 5"/>
                  <a:gd name="T8" fmla="*/ 0 w 7"/>
                  <a:gd name="T9" fmla="*/ 0 h 5"/>
                  <a:gd name="T10" fmla="*/ 5 w 7"/>
                  <a:gd name="T11" fmla="*/ 3 h 5"/>
                  <a:gd name="T12" fmla="*/ 7 w 7"/>
                  <a:gd name="T13" fmla="*/ 5 h 5"/>
                  <a:gd name="T14" fmla="*/ 7 w 7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7" y="3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7" y="5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54" name="Freeform 199"/>
              <p:cNvSpPr>
                <a:spLocks/>
              </p:cNvSpPr>
              <p:nvPr/>
            </p:nvSpPr>
            <p:spPr bwMode="auto">
              <a:xfrm>
                <a:off x="4373" y="2287"/>
                <a:ext cx="3" cy="8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0 h 8"/>
                  <a:gd name="T4" fmla="*/ 0 w 3"/>
                  <a:gd name="T5" fmla="*/ 3 h 8"/>
                  <a:gd name="T6" fmla="*/ 0 w 3"/>
                  <a:gd name="T7" fmla="*/ 5 h 8"/>
                  <a:gd name="T8" fmla="*/ 0 w 3"/>
                  <a:gd name="T9" fmla="*/ 8 h 8"/>
                  <a:gd name="T10" fmla="*/ 3 w 3"/>
                  <a:gd name="T11" fmla="*/ 8 h 8"/>
                  <a:gd name="T12" fmla="*/ 3 w 3"/>
                  <a:gd name="T13" fmla="*/ 3 h 8"/>
                  <a:gd name="T14" fmla="*/ 3 w 3"/>
                  <a:gd name="T15" fmla="*/ 0 h 8"/>
                  <a:gd name="T16" fmla="*/ 3 w 3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3" y="8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55" name="Freeform 200"/>
              <p:cNvSpPr>
                <a:spLocks/>
              </p:cNvSpPr>
              <p:nvPr/>
            </p:nvSpPr>
            <p:spPr bwMode="auto">
              <a:xfrm>
                <a:off x="4151" y="2245"/>
                <a:ext cx="38" cy="64"/>
              </a:xfrm>
              <a:custGeom>
                <a:avLst/>
                <a:gdLst>
                  <a:gd name="T0" fmla="*/ 33 w 38"/>
                  <a:gd name="T1" fmla="*/ 35 h 64"/>
                  <a:gd name="T2" fmla="*/ 29 w 38"/>
                  <a:gd name="T3" fmla="*/ 24 h 64"/>
                  <a:gd name="T4" fmla="*/ 29 w 38"/>
                  <a:gd name="T5" fmla="*/ 21 h 64"/>
                  <a:gd name="T6" fmla="*/ 26 w 38"/>
                  <a:gd name="T7" fmla="*/ 16 h 64"/>
                  <a:gd name="T8" fmla="*/ 22 w 38"/>
                  <a:gd name="T9" fmla="*/ 14 h 64"/>
                  <a:gd name="T10" fmla="*/ 22 w 38"/>
                  <a:gd name="T11" fmla="*/ 12 h 64"/>
                  <a:gd name="T12" fmla="*/ 19 w 38"/>
                  <a:gd name="T13" fmla="*/ 9 h 64"/>
                  <a:gd name="T14" fmla="*/ 12 w 38"/>
                  <a:gd name="T15" fmla="*/ 2 h 64"/>
                  <a:gd name="T16" fmla="*/ 10 w 38"/>
                  <a:gd name="T17" fmla="*/ 0 h 64"/>
                  <a:gd name="T18" fmla="*/ 7 w 38"/>
                  <a:gd name="T19" fmla="*/ 0 h 64"/>
                  <a:gd name="T20" fmla="*/ 5 w 38"/>
                  <a:gd name="T21" fmla="*/ 2 h 64"/>
                  <a:gd name="T22" fmla="*/ 7 w 38"/>
                  <a:gd name="T23" fmla="*/ 5 h 64"/>
                  <a:gd name="T24" fmla="*/ 10 w 38"/>
                  <a:gd name="T25" fmla="*/ 5 h 64"/>
                  <a:gd name="T26" fmla="*/ 12 w 38"/>
                  <a:gd name="T27" fmla="*/ 7 h 64"/>
                  <a:gd name="T28" fmla="*/ 10 w 38"/>
                  <a:gd name="T29" fmla="*/ 7 h 64"/>
                  <a:gd name="T30" fmla="*/ 7 w 38"/>
                  <a:gd name="T31" fmla="*/ 9 h 64"/>
                  <a:gd name="T32" fmla="*/ 7 w 38"/>
                  <a:gd name="T33" fmla="*/ 9 h 64"/>
                  <a:gd name="T34" fmla="*/ 7 w 38"/>
                  <a:gd name="T35" fmla="*/ 12 h 64"/>
                  <a:gd name="T36" fmla="*/ 5 w 38"/>
                  <a:gd name="T37" fmla="*/ 14 h 64"/>
                  <a:gd name="T38" fmla="*/ 3 w 38"/>
                  <a:gd name="T39" fmla="*/ 28 h 64"/>
                  <a:gd name="T40" fmla="*/ 3 w 38"/>
                  <a:gd name="T41" fmla="*/ 28 h 64"/>
                  <a:gd name="T42" fmla="*/ 0 w 38"/>
                  <a:gd name="T43" fmla="*/ 28 h 64"/>
                  <a:gd name="T44" fmla="*/ 3 w 38"/>
                  <a:gd name="T45" fmla="*/ 52 h 64"/>
                  <a:gd name="T46" fmla="*/ 7 w 38"/>
                  <a:gd name="T47" fmla="*/ 61 h 64"/>
                  <a:gd name="T48" fmla="*/ 10 w 38"/>
                  <a:gd name="T49" fmla="*/ 64 h 64"/>
                  <a:gd name="T50" fmla="*/ 19 w 38"/>
                  <a:gd name="T51" fmla="*/ 64 h 64"/>
                  <a:gd name="T52" fmla="*/ 33 w 38"/>
                  <a:gd name="T53" fmla="*/ 57 h 64"/>
                  <a:gd name="T54" fmla="*/ 36 w 38"/>
                  <a:gd name="T55" fmla="*/ 52 h 64"/>
                  <a:gd name="T56" fmla="*/ 38 w 38"/>
                  <a:gd name="T57" fmla="*/ 38 h 64"/>
                  <a:gd name="T58" fmla="*/ 36 w 38"/>
                  <a:gd name="T59" fmla="*/ 35 h 64"/>
                  <a:gd name="T60" fmla="*/ 33 w 38"/>
                  <a:gd name="T61" fmla="*/ 3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8" h="64">
                    <a:moveTo>
                      <a:pt x="33" y="35"/>
                    </a:moveTo>
                    <a:lnTo>
                      <a:pt x="29" y="24"/>
                    </a:lnTo>
                    <a:lnTo>
                      <a:pt x="29" y="21"/>
                    </a:lnTo>
                    <a:lnTo>
                      <a:pt x="26" y="16"/>
                    </a:lnTo>
                    <a:lnTo>
                      <a:pt x="22" y="14"/>
                    </a:lnTo>
                    <a:lnTo>
                      <a:pt x="22" y="12"/>
                    </a:lnTo>
                    <a:lnTo>
                      <a:pt x="19" y="9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7" y="5"/>
                    </a:lnTo>
                    <a:lnTo>
                      <a:pt x="10" y="5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12"/>
                    </a:lnTo>
                    <a:lnTo>
                      <a:pt x="5" y="14"/>
                    </a:lnTo>
                    <a:lnTo>
                      <a:pt x="3" y="28"/>
                    </a:lnTo>
                    <a:lnTo>
                      <a:pt x="3" y="28"/>
                    </a:lnTo>
                    <a:lnTo>
                      <a:pt x="0" y="28"/>
                    </a:lnTo>
                    <a:lnTo>
                      <a:pt x="3" y="52"/>
                    </a:lnTo>
                    <a:lnTo>
                      <a:pt x="7" y="61"/>
                    </a:lnTo>
                    <a:lnTo>
                      <a:pt x="10" y="64"/>
                    </a:lnTo>
                    <a:lnTo>
                      <a:pt x="19" y="64"/>
                    </a:lnTo>
                    <a:lnTo>
                      <a:pt x="33" y="57"/>
                    </a:lnTo>
                    <a:lnTo>
                      <a:pt x="36" y="52"/>
                    </a:lnTo>
                    <a:lnTo>
                      <a:pt x="38" y="38"/>
                    </a:lnTo>
                    <a:lnTo>
                      <a:pt x="36" y="35"/>
                    </a:lnTo>
                    <a:lnTo>
                      <a:pt x="33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56" name="Freeform 201"/>
              <p:cNvSpPr>
                <a:spLocks/>
              </p:cNvSpPr>
              <p:nvPr/>
            </p:nvSpPr>
            <p:spPr bwMode="auto">
              <a:xfrm>
                <a:off x="4565" y="2434"/>
                <a:ext cx="26" cy="26"/>
              </a:xfrm>
              <a:custGeom>
                <a:avLst/>
                <a:gdLst>
                  <a:gd name="T0" fmla="*/ 23 w 26"/>
                  <a:gd name="T1" fmla="*/ 16 h 26"/>
                  <a:gd name="T2" fmla="*/ 19 w 26"/>
                  <a:gd name="T3" fmla="*/ 14 h 26"/>
                  <a:gd name="T4" fmla="*/ 19 w 26"/>
                  <a:gd name="T5" fmla="*/ 12 h 26"/>
                  <a:gd name="T6" fmla="*/ 14 w 26"/>
                  <a:gd name="T7" fmla="*/ 0 h 26"/>
                  <a:gd name="T8" fmla="*/ 12 w 26"/>
                  <a:gd name="T9" fmla="*/ 0 h 26"/>
                  <a:gd name="T10" fmla="*/ 9 w 26"/>
                  <a:gd name="T11" fmla="*/ 0 h 26"/>
                  <a:gd name="T12" fmla="*/ 9 w 26"/>
                  <a:gd name="T13" fmla="*/ 2 h 26"/>
                  <a:gd name="T14" fmla="*/ 9 w 26"/>
                  <a:gd name="T15" fmla="*/ 2 h 26"/>
                  <a:gd name="T16" fmla="*/ 9 w 26"/>
                  <a:gd name="T17" fmla="*/ 2 h 26"/>
                  <a:gd name="T18" fmla="*/ 7 w 26"/>
                  <a:gd name="T19" fmla="*/ 0 h 26"/>
                  <a:gd name="T20" fmla="*/ 7 w 26"/>
                  <a:gd name="T21" fmla="*/ 0 h 26"/>
                  <a:gd name="T22" fmla="*/ 4 w 26"/>
                  <a:gd name="T23" fmla="*/ 0 h 26"/>
                  <a:gd name="T24" fmla="*/ 0 w 26"/>
                  <a:gd name="T25" fmla="*/ 5 h 26"/>
                  <a:gd name="T26" fmla="*/ 2 w 26"/>
                  <a:gd name="T27" fmla="*/ 7 h 26"/>
                  <a:gd name="T28" fmla="*/ 7 w 26"/>
                  <a:gd name="T29" fmla="*/ 7 h 26"/>
                  <a:gd name="T30" fmla="*/ 12 w 26"/>
                  <a:gd name="T31" fmla="*/ 9 h 26"/>
                  <a:gd name="T32" fmla="*/ 14 w 26"/>
                  <a:gd name="T33" fmla="*/ 14 h 26"/>
                  <a:gd name="T34" fmla="*/ 14 w 26"/>
                  <a:gd name="T35" fmla="*/ 16 h 26"/>
                  <a:gd name="T36" fmla="*/ 14 w 26"/>
                  <a:gd name="T37" fmla="*/ 19 h 26"/>
                  <a:gd name="T38" fmla="*/ 16 w 26"/>
                  <a:gd name="T39" fmla="*/ 21 h 26"/>
                  <a:gd name="T40" fmla="*/ 21 w 26"/>
                  <a:gd name="T41" fmla="*/ 24 h 26"/>
                  <a:gd name="T42" fmla="*/ 23 w 26"/>
                  <a:gd name="T43" fmla="*/ 26 h 26"/>
                  <a:gd name="T44" fmla="*/ 26 w 26"/>
                  <a:gd name="T45" fmla="*/ 24 h 26"/>
                  <a:gd name="T46" fmla="*/ 26 w 26"/>
                  <a:gd name="T47" fmla="*/ 21 h 26"/>
                  <a:gd name="T48" fmla="*/ 26 w 26"/>
                  <a:gd name="T49" fmla="*/ 16 h 26"/>
                  <a:gd name="T50" fmla="*/ 23 w 26"/>
                  <a:gd name="T51" fmla="*/ 1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6" h="26">
                    <a:moveTo>
                      <a:pt x="23" y="16"/>
                    </a:moveTo>
                    <a:lnTo>
                      <a:pt x="19" y="14"/>
                    </a:lnTo>
                    <a:lnTo>
                      <a:pt x="19" y="1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7" y="7"/>
                    </a:lnTo>
                    <a:lnTo>
                      <a:pt x="12" y="9"/>
                    </a:lnTo>
                    <a:lnTo>
                      <a:pt x="14" y="14"/>
                    </a:lnTo>
                    <a:lnTo>
                      <a:pt x="14" y="16"/>
                    </a:lnTo>
                    <a:lnTo>
                      <a:pt x="14" y="19"/>
                    </a:lnTo>
                    <a:lnTo>
                      <a:pt x="16" y="21"/>
                    </a:lnTo>
                    <a:lnTo>
                      <a:pt x="21" y="24"/>
                    </a:lnTo>
                    <a:lnTo>
                      <a:pt x="23" y="26"/>
                    </a:lnTo>
                    <a:lnTo>
                      <a:pt x="26" y="24"/>
                    </a:lnTo>
                    <a:lnTo>
                      <a:pt x="26" y="21"/>
                    </a:lnTo>
                    <a:lnTo>
                      <a:pt x="26" y="16"/>
                    </a:lnTo>
                    <a:lnTo>
                      <a:pt x="2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57" name="Freeform 202"/>
              <p:cNvSpPr>
                <a:spLocks/>
              </p:cNvSpPr>
              <p:nvPr/>
            </p:nvSpPr>
            <p:spPr bwMode="auto">
              <a:xfrm>
                <a:off x="4451" y="2273"/>
                <a:ext cx="3" cy="5"/>
              </a:xfrm>
              <a:custGeom>
                <a:avLst/>
                <a:gdLst>
                  <a:gd name="T0" fmla="*/ 3 w 3"/>
                  <a:gd name="T1" fmla="*/ 3 h 5"/>
                  <a:gd name="T2" fmla="*/ 0 w 3"/>
                  <a:gd name="T3" fmla="*/ 0 h 5"/>
                  <a:gd name="T4" fmla="*/ 0 w 3"/>
                  <a:gd name="T5" fmla="*/ 0 h 5"/>
                  <a:gd name="T6" fmla="*/ 0 w 3"/>
                  <a:gd name="T7" fmla="*/ 0 h 5"/>
                  <a:gd name="T8" fmla="*/ 0 w 3"/>
                  <a:gd name="T9" fmla="*/ 5 h 5"/>
                  <a:gd name="T10" fmla="*/ 0 w 3"/>
                  <a:gd name="T11" fmla="*/ 5 h 5"/>
                  <a:gd name="T12" fmla="*/ 3 w 3"/>
                  <a:gd name="T13" fmla="*/ 5 h 5"/>
                  <a:gd name="T14" fmla="*/ 3 w 3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3" y="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58" name="Freeform 203"/>
              <p:cNvSpPr>
                <a:spLocks/>
              </p:cNvSpPr>
              <p:nvPr/>
            </p:nvSpPr>
            <p:spPr bwMode="auto">
              <a:xfrm>
                <a:off x="4605" y="2450"/>
                <a:ext cx="12" cy="10"/>
              </a:xfrm>
              <a:custGeom>
                <a:avLst/>
                <a:gdLst>
                  <a:gd name="T0" fmla="*/ 2 w 12"/>
                  <a:gd name="T1" fmla="*/ 10 h 10"/>
                  <a:gd name="T2" fmla="*/ 5 w 12"/>
                  <a:gd name="T3" fmla="*/ 10 h 10"/>
                  <a:gd name="T4" fmla="*/ 7 w 12"/>
                  <a:gd name="T5" fmla="*/ 10 h 10"/>
                  <a:gd name="T6" fmla="*/ 7 w 12"/>
                  <a:gd name="T7" fmla="*/ 10 h 10"/>
                  <a:gd name="T8" fmla="*/ 9 w 12"/>
                  <a:gd name="T9" fmla="*/ 10 h 10"/>
                  <a:gd name="T10" fmla="*/ 12 w 12"/>
                  <a:gd name="T11" fmla="*/ 8 h 10"/>
                  <a:gd name="T12" fmla="*/ 12 w 12"/>
                  <a:gd name="T13" fmla="*/ 3 h 10"/>
                  <a:gd name="T14" fmla="*/ 9 w 12"/>
                  <a:gd name="T15" fmla="*/ 3 h 10"/>
                  <a:gd name="T16" fmla="*/ 7 w 12"/>
                  <a:gd name="T17" fmla="*/ 0 h 10"/>
                  <a:gd name="T18" fmla="*/ 2 w 12"/>
                  <a:gd name="T19" fmla="*/ 0 h 10"/>
                  <a:gd name="T20" fmla="*/ 2 w 12"/>
                  <a:gd name="T21" fmla="*/ 0 h 10"/>
                  <a:gd name="T22" fmla="*/ 2 w 12"/>
                  <a:gd name="T23" fmla="*/ 0 h 10"/>
                  <a:gd name="T24" fmla="*/ 0 w 12"/>
                  <a:gd name="T25" fmla="*/ 3 h 10"/>
                  <a:gd name="T26" fmla="*/ 0 w 12"/>
                  <a:gd name="T27" fmla="*/ 5 h 10"/>
                  <a:gd name="T28" fmla="*/ 2 w 12"/>
                  <a:gd name="T29" fmla="*/ 10 h 10"/>
                  <a:gd name="T30" fmla="*/ 2 w 12"/>
                  <a:gd name="T31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" h="10">
                    <a:moveTo>
                      <a:pt x="2" y="10"/>
                    </a:moveTo>
                    <a:lnTo>
                      <a:pt x="5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9" y="10"/>
                    </a:lnTo>
                    <a:lnTo>
                      <a:pt x="12" y="8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10"/>
                    </a:lnTo>
                    <a:lnTo>
                      <a:pt x="2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59" name="Freeform 204"/>
              <p:cNvSpPr>
                <a:spLocks/>
              </p:cNvSpPr>
              <p:nvPr/>
            </p:nvSpPr>
            <p:spPr bwMode="auto">
              <a:xfrm>
                <a:off x="4551" y="2415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2 w 4"/>
                  <a:gd name="T3" fmla="*/ 2 h 2"/>
                  <a:gd name="T4" fmla="*/ 2 w 4"/>
                  <a:gd name="T5" fmla="*/ 2 h 2"/>
                  <a:gd name="T6" fmla="*/ 4 w 4"/>
                  <a:gd name="T7" fmla="*/ 2 h 2"/>
                  <a:gd name="T8" fmla="*/ 4 w 4"/>
                  <a:gd name="T9" fmla="*/ 2 h 2"/>
                  <a:gd name="T10" fmla="*/ 2 w 4"/>
                  <a:gd name="T11" fmla="*/ 0 h 2"/>
                  <a:gd name="T12" fmla="*/ 2 w 4"/>
                  <a:gd name="T13" fmla="*/ 0 h 2"/>
                  <a:gd name="T14" fmla="*/ 0 w 4"/>
                  <a:gd name="T15" fmla="*/ 0 h 2"/>
                  <a:gd name="T16" fmla="*/ 0 w 4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60" name="Freeform 205"/>
              <p:cNvSpPr>
                <a:spLocks/>
              </p:cNvSpPr>
              <p:nvPr/>
            </p:nvSpPr>
            <p:spPr bwMode="auto">
              <a:xfrm>
                <a:off x="4541" y="2382"/>
                <a:ext cx="5" cy="5"/>
              </a:xfrm>
              <a:custGeom>
                <a:avLst/>
                <a:gdLst>
                  <a:gd name="T0" fmla="*/ 2 w 5"/>
                  <a:gd name="T1" fmla="*/ 5 h 5"/>
                  <a:gd name="T2" fmla="*/ 5 w 5"/>
                  <a:gd name="T3" fmla="*/ 2 h 5"/>
                  <a:gd name="T4" fmla="*/ 5 w 5"/>
                  <a:gd name="T5" fmla="*/ 0 h 5"/>
                  <a:gd name="T6" fmla="*/ 2 w 5"/>
                  <a:gd name="T7" fmla="*/ 0 h 5"/>
                  <a:gd name="T8" fmla="*/ 0 w 5"/>
                  <a:gd name="T9" fmla="*/ 2 h 5"/>
                  <a:gd name="T10" fmla="*/ 0 w 5"/>
                  <a:gd name="T11" fmla="*/ 5 h 5"/>
                  <a:gd name="T12" fmla="*/ 0 w 5"/>
                  <a:gd name="T13" fmla="*/ 5 h 5"/>
                  <a:gd name="T14" fmla="*/ 0 w 5"/>
                  <a:gd name="T15" fmla="*/ 5 h 5"/>
                  <a:gd name="T16" fmla="*/ 2 w 5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5" name="Group 407"/>
            <p:cNvGrpSpPr>
              <a:grpSpLocks/>
            </p:cNvGrpSpPr>
            <p:nvPr/>
          </p:nvGrpSpPr>
          <p:grpSpPr bwMode="auto">
            <a:xfrm>
              <a:off x="1015" y="-229"/>
              <a:ext cx="4962" cy="3750"/>
              <a:chOff x="1015" y="-229"/>
              <a:chExt cx="4962" cy="3750"/>
            </a:xfrm>
            <a:grpFill/>
          </p:grpSpPr>
          <p:sp>
            <p:nvSpPr>
              <p:cNvPr id="261" name="Freeform 207"/>
              <p:cNvSpPr>
                <a:spLocks/>
              </p:cNvSpPr>
              <p:nvPr/>
            </p:nvSpPr>
            <p:spPr bwMode="auto">
              <a:xfrm>
                <a:off x="4551" y="2389"/>
                <a:ext cx="7" cy="5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5 h 5"/>
                  <a:gd name="T4" fmla="*/ 7 w 7"/>
                  <a:gd name="T5" fmla="*/ 2 h 5"/>
                  <a:gd name="T6" fmla="*/ 7 w 7"/>
                  <a:gd name="T7" fmla="*/ 0 h 5"/>
                  <a:gd name="T8" fmla="*/ 4 w 7"/>
                  <a:gd name="T9" fmla="*/ 0 h 5"/>
                  <a:gd name="T10" fmla="*/ 4 w 7"/>
                  <a:gd name="T11" fmla="*/ 0 h 5"/>
                  <a:gd name="T12" fmla="*/ 2 w 7"/>
                  <a:gd name="T13" fmla="*/ 0 h 5"/>
                  <a:gd name="T14" fmla="*/ 0 w 7"/>
                  <a:gd name="T15" fmla="*/ 0 h 5"/>
                  <a:gd name="T16" fmla="*/ 0 w 7"/>
                  <a:gd name="T17" fmla="*/ 0 h 5"/>
                  <a:gd name="T18" fmla="*/ 2 w 7"/>
                  <a:gd name="T19" fmla="*/ 2 h 5"/>
                  <a:gd name="T20" fmla="*/ 2 w 7"/>
                  <a:gd name="T21" fmla="*/ 2 h 5"/>
                  <a:gd name="T22" fmla="*/ 4 w 7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lnTo>
                      <a:pt x="4" y="5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2" name="Freeform 208"/>
              <p:cNvSpPr>
                <a:spLocks/>
              </p:cNvSpPr>
              <p:nvPr/>
            </p:nvSpPr>
            <p:spPr bwMode="auto">
              <a:xfrm>
                <a:off x="4503" y="2372"/>
                <a:ext cx="7" cy="8"/>
              </a:xfrm>
              <a:custGeom>
                <a:avLst/>
                <a:gdLst>
                  <a:gd name="T0" fmla="*/ 5 w 7"/>
                  <a:gd name="T1" fmla="*/ 8 h 8"/>
                  <a:gd name="T2" fmla="*/ 5 w 7"/>
                  <a:gd name="T3" fmla="*/ 5 h 8"/>
                  <a:gd name="T4" fmla="*/ 7 w 7"/>
                  <a:gd name="T5" fmla="*/ 5 h 8"/>
                  <a:gd name="T6" fmla="*/ 7 w 7"/>
                  <a:gd name="T7" fmla="*/ 3 h 8"/>
                  <a:gd name="T8" fmla="*/ 5 w 7"/>
                  <a:gd name="T9" fmla="*/ 0 h 8"/>
                  <a:gd name="T10" fmla="*/ 3 w 7"/>
                  <a:gd name="T11" fmla="*/ 0 h 8"/>
                  <a:gd name="T12" fmla="*/ 3 w 7"/>
                  <a:gd name="T13" fmla="*/ 3 h 8"/>
                  <a:gd name="T14" fmla="*/ 0 w 7"/>
                  <a:gd name="T15" fmla="*/ 3 h 8"/>
                  <a:gd name="T16" fmla="*/ 0 w 7"/>
                  <a:gd name="T17" fmla="*/ 3 h 8"/>
                  <a:gd name="T18" fmla="*/ 3 w 7"/>
                  <a:gd name="T19" fmla="*/ 5 h 8"/>
                  <a:gd name="T20" fmla="*/ 3 w 7"/>
                  <a:gd name="T21" fmla="*/ 8 h 8"/>
                  <a:gd name="T22" fmla="*/ 5 w 7"/>
                  <a:gd name="T2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8">
                    <a:moveTo>
                      <a:pt x="5" y="8"/>
                    </a:moveTo>
                    <a:lnTo>
                      <a:pt x="5" y="5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5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3" name="Freeform 209"/>
              <p:cNvSpPr>
                <a:spLocks/>
              </p:cNvSpPr>
              <p:nvPr/>
            </p:nvSpPr>
            <p:spPr bwMode="auto">
              <a:xfrm>
                <a:off x="1600" y="3232"/>
                <a:ext cx="5" cy="5"/>
              </a:xfrm>
              <a:custGeom>
                <a:avLst/>
                <a:gdLst>
                  <a:gd name="T0" fmla="*/ 5 w 5"/>
                  <a:gd name="T1" fmla="*/ 3 h 5"/>
                  <a:gd name="T2" fmla="*/ 5 w 5"/>
                  <a:gd name="T3" fmla="*/ 3 h 5"/>
                  <a:gd name="T4" fmla="*/ 3 w 5"/>
                  <a:gd name="T5" fmla="*/ 0 h 5"/>
                  <a:gd name="T6" fmla="*/ 0 w 5"/>
                  <a:gd name="T7" fmla="*/ 0 h 5"/>
                  <a:gd name="T8" fmla="*/ 0 w 5"/>
                  <a:gd name="T9" fmla="*/ 3 h 5"/>
                  <a:gd name="T10" fmla="*/ 0 w 5"/>
                  <a:gd name="T11" fmla="*/ 5 h 5"/>
                  <a:gd name="T12" fmla="*/ 5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lnTo>
                      <a:pt x="5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4" name="Freeform 210"/>
              <p:cNvSpPr>
                <a:spLocks/>
              </p:cNvSpPr>
              <p:nvPr/>
            </p:nvSpPr>
            <p:spPr bwMode="auto">
              <a:xfrm>
                <a:off x="4567" y="2505"/>
                <a:ext cx="151" cy="49"/>
              </a:xfrm>
              <a:custGeom>
                <a:avLst/>
                <a:gdLst>
                  <a:gd name="T0" fmla="*/ 151 w 151"/>
                  <a:gd name="T1" fmla="*/ 47 h 49"/>
                  <a:gd name="T2" fmla="*/ 149 w 151"/>
                  <a:gd name="T3" fmla="*/ 42 h 49"/>
                  <a:gd name="T4" fmla="*/ 149 w 151"/>
                  <a:gd name="T5" fmla="*/ 30 h 49"/>
                  <a:gd name="T6" fmla="*/ 125 w 151"/>
                  <a:gd name="T7" fmla="*/ 28 h 49"/>
                  <a:gd name="T8" fmla="*/ 123 w 151"/>
                  <a:gd name="T9" fmla="*/ 21 h 49"/>
                  <a:gd name="T10" fmla="*/ 118 w 151"/>
                  <a:gd name="T11" fmla="*/ 16 h 49"/>
                  <a:gd name="T12" fmla="*/ 102 w 151"/>
                  <a:gd name="T13" fmla="*/ 12 h 49"/>
                  <a:gd name="T14" fmla="*/ 97 w 151"/>
                  <a:gd name="T15" fmla="*/ 14 h 49"/>
                  <a:gd name="T16" fmla="*/ 95 w 151"/>
                  <a:gd name="T17" fmla="*/ 9 h 49"/>
                  <a:gd name="T18" fmla="*/ 90 w 151"/>
                  <a:gd name="T19" fmla="*/ 9 h 49"/>
                  <a:gd name="T20" fmla="*/ 85 w 151"/>
                  <a:gd name="T21" fmla="*/ 16 h 49"/>
                  <a:gd name="T22" fmla="*/ 54 w 151"/>
                  <a:gd name="T23" fmla="*/ 14 h 49"/>
                  <a:gd name="T24" fmla="*/ 50 w 151"/>
                  <a:gd name="T25" fmla="*/ 7 h 49"/>
                  <a:gd name="T26" fmla="*/ 40 w 151"/>
                  <a:gd name="T27" fmla="*/ 5 h 49"/>
                  <a:gd name="T28" fmla="*/ 36 w 151"/>
                  <a:gd name="T29" fmla="*/ 2 h 49"/>
                  <a:gd name="T30" fmla="*/ 31 w 151"/>
                  <a:gd name="T31" fmla="*/ 0 h 49"/>
                  <a:gd name="T32" fmla="*/ 14 w 151"/>
                  <a:gd name="T33" fmla="*/ 0 h 49"/>
                  <a:gd name="T34" fmla="*/ 7 w 151"/>
                  <a:gd name="T35" fmla="*/ 9 h 49"/>
                  <a:gd name="T36" fmla="*/ 5 w 151"/>
                  <a:gd name="T37" fmla="*/ 12 h 49"/>
                  <a:gd name="T38" fmla="*/ 2 w 151"/>
                  <a:gd name="T39" fmla="*/ 14 h 49"/>
                  <a:gd name="T40" fmla="*/ 0 w 151"/>
                  <a:gd name="T41" fmla="*/ 12 h 49"/>
                  <a:gd name="T42" fmla="*/ 0 w 151"/>
                  <a:gd name="T43" fmla="*/ 14 h 49"/>
                  <a:gd name="T44" fmla="*/ 19 w 151"/>
                  <a:gd name="T45" fmla="*/ 19 h 49"/>
                  <a:gd name="T46" fmla="*/ 21 w 151"/>
                  <a:gd name="T47" fmla="*/ 19 h 49"/>
                  <a:gd name="T48" fmla="*/ 19 w 151"/>
                  <a:gd name="T49" fmla="*/ 23 h 49"/>
                  <a:gd name="T50" fmla="*/ 38 w 151"/>
                  <a:gd name="T51" fmla="*/ 28 h 49"/>
                  <a:gd name="T52" fmla="*/ 54 w 151"/>
                  <a:gd name="T53" fmla="*/ 33 h 49"/>
                  <a:gd name="T54" fmla="*/ 57 w 151"/>
                  <a:gd name="T55" fmla="*/ 30 h 49"/>
                  <a:gd name="T56" fmla="*/ 62 w 151"/>
                  <a:gd name="T57" fmla="*/ 30 h 49"/>
                  <a:gd name="T58" fmla="*/ 64 w 151"/>
                  <a:gd name="T59" fmla="*/ 30 h 49"/>
                  <a:gd name="T60" fmla="*/ 80 w 151"/>
                  <a:gd name="T61" fmla="*/ 33 h 49"/>
                  <a:gd name="T62" fmla="*/ 97 w 151"/>
                  <a:gd name="T63" fmla="*/ 40 h 49"/>
                  <a:gd name="T64" fmla="*/ 99 w 151"/>
                  <a:gd name="T65" fmla="*/ 40 h 49"/>
                  <a:gd name="T66" fmla="*/ 109 w 151"/>
                  <a:gd name="T67" fmla="*/ 40 h 49"/>
                  <a:gd name="T68" fmla="*/ 123 w 151"/>
                  <a:gd name="T69" fmla="*/ 42 h 49"/>
                  <a:gd name="T70" fmla="*/ 149 w 151"/>
                  <a:gd name="T71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1" h="49">
                    <a:moveTo>
                      <a:pt x="149" y="47"/>
                    </a:moveTo>
                    <a:lnTo>
                      <a:pt x="151" y="47"/>
                    </a:lnTo>
                    <a:lnTo>
                      <a:pt x="151" y="49"/>
                    </a:lnTo>
                    <a:lnTo>
                      <a:pt x="149" y="42"/>
                    </a:lnTo>
                    <a:lnTo>
                      <a:pt x="151" y="33"/>
                    </a:lnTo>
                    <a:lnTo>
                      <a:pt x="149" y="30"/>
                    </a:lnTo>
                    <a:lnTo>
                      <a:pt x="130" y="30"/>
                    </a:lnTo>
                    <a:lnTo>
                      <a:pt x="125" y="28"/>
                    </a:lnTo>
                    <a:lnTo>
                      <a:pt x="123" y="23"/>
                    </a:lnTo>
                    <a:lnTo>
                      <a:pt x="123" y="21"/>
                    </a:lnTo>
                    <a:lnTo>
                      <a:pt x="121" y="16"/>
                    </a:lnTo>
                    <a:lnTo>
                      <a:pt x="118" y="16"/>
                    </a:lnTo>
                    <a:lnTo>
                      <a:pt x="111" y="16"/>
                    </a:lnTo>
                    <a:lnTo>
                      <a:pt x="102" y="12"/>
                    </a:lnTo>
                    <a:lnTo>
                      <a:pt x="99" y="14"/>
                    </a:lnTo>
                    <a:lnTo>
                      <a:pt x="97" y="14"/>
                    </a:lnTo>
                    <a:lnTo>
                      <a:pt x="95" y="12"/>
                    </a:lnTo>
                    <a:lnTo>
                      <a:pt x="95" y="9"/>
                    </a:lnTo>
                    <a:lnTo>
                      <a:pt x="90" y="9"/>
                    </a:lnTo>
                    <a:lnTo>
                      <a:pt x="90" y="9"/>
                    </a:lnTo>
                    <a:lnTo>
                      <a:pt x="88" y="12"/>
                    </a:lnTo>
                    <a:lnTo>
                      <a:pt x="85" y="16"/>
                    </a:lnTo>
                    <a:lnTo>
                      <a:pt x="83" y="19"/>
                    </a:lnTo>
                    <a:lnTo>
                      <a:pt x="54" y="14"/>
                    </a:lnTo>
                    <a:lnTo>
                      <a:pt x="52" y="12"/>
                    </a:lnTo>
                    <a:lnTo>
                      <a:pt x="50" y="7"/>
                    </a:lnTo>
                    <a:lnTo>
                      <a:pt x="43" y="5"/>
                    </a:lnTo>
                    <a:lnTo>
                      <a:pt x="40" y="5"/>
                    </a:lnTo>
                    <a:lnTo>
                      <a:pt x="36" y="5"/>
                    </a:lnTo>
                    <a:lnTo>
                      <a:pt x="36" y="2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6" y="2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2" y="14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12" y="16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19" y="23"/>
                    </a:lnTo>
                    <a:lnTo>
                      <a:pt x="19" y="23"/>
                    </a:lnTo>
                    <a:lnTo>
                      <a:pt x="28" y="26"/>
                    </a:lnTo>
                    <a:lnTo>
                      <a:pt x="38" y="28"/>
                    </a:lnTo>
                    <a:lnTo>
                      <a:pt x="43" y="30"/>
                    </a:lnTo>
                    <a:lnTo>
                      <a:pt x="54" y="33"/>
                    </a:lnTo>
                    <a:lnTo>
                      <a:pt x="54" y="30"/>
                    </a:lnTo>
                    <a:lnTo>
                      <a:pt x="57" y="30"/>
                    </a:lnTo>
                    <a:lnTo>
                      <a:pt x="59" y="30"/>
                    </a:lnTo>
                    <a:lnTo>
                      <a:pt x="62" y="30"/>
                    </a:lnTo>
                    <a:lnTo>
                      <a:pt x="62" y="30"/>
                    </a:lnTo>
                    <a:lnTo>
                      <a:pt x="64" y="30"/>
                    </a:lnTo>
                    <a:lnTo>
                      <a:pt x="64" y="30"/>
                    </a:lnTo>
                    <a:lnTo>
                      <a:pt x="80" y="33"/>
                    </a:lnTo>
                    <a:lnTo>
                      <a:pt x="90" y="38"/>
                    </a:lnTo>
                    <a:lnTo>
                      <a:pt x="97" y="40"/>
                    </a:lnTo>
                    <a:lnTo>
                      <a:pt x="97" y="38"/>
                    </a:lnTo>
                    <a:lnTo>
                      <a:pt x="99" y="40"/>
                    </a:lnTo>
                    <a:lnTo>
                      <a:pt x="106" y="42"/>
                    </a:lnTo>
                    <a:lnTo>
                      <a:pt x="109" y="40"/>
                    </a:lnTo>
                    <a:lnTo>
                      <a:pt x="113" y="40"/>
                    </a:lnTo>
                    <a:lnTo>
                      <a:pt x="123" y="42"/>
                    </a:lnTo>
                    <a:lnTo>
                      <a:pt x="130" y="40"/>
                    </a:lnTo>
                    <a:lnTo>
                      <a:pt x="149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5" name="Freeform 211"/>
              <p:cNvSpPr>
                <a:spLocks/>
              </p:cNvSpPr>
              <p:nvPr/>
            </p:nvSpPr>
            <p:spPr bwMode="auto">
              <a:xfrm>
                <a:off x="4513" y="2380"/>
                <a:ext cx="9" cy="7"/>
              </a:xfrm>
              <a:custGeom>
                <a:avLst/>
                <a:gdLst>
                  <a:gd name="T0" fmla="*/ 7 w 9"/>
                  <a:gd name="T1" fmla="*/ 7 h 7"/>
                  <a:gd name="T2" fmla="*/ 9 w 9"/>
                  <a:gd name="T3" fmla="*/ 7 h 7"/>
                  <a:gd name="T4" fmla="*/ 7 w 9"/>
                  <a:gd name="T5" fmla="*/ 2 h 7"/>
                  <a:gd name="T6" fmla="*/ 5 w 9"/>
                  <a:gd name="T7" fmla="*/ 2 h 7"/>
                  <a:gd name="T8" fmla="*/ 2 w 9"/>
                  <a:gd name="T9" fmla="*/ 2 h 7"/>
                  <a:gd name="T10" fmla="*/ 2 w 9"/>
                  <a:gd name="T11" fmla="*/ 0 h 7"/>
                  <a:gd name="T12" fmla="*/ 0 w 9"/>
                  <a:gd name="T13" fmla="*/ 0 h 7"/>
                  <a:gd name="T14" fmla="*/ 2 w 9"/>
                  <a:gd name="T15" fmla="*/ 2 h 7"/>
                  <a:gd name="T16" fmla="*/ 7 w 9"/>
                  <a:gd name="T17" fmla="*/ 4 h 7"/>
                  <a:gd name="T18" fmla="*/ 7 w 9"/>
                  <a:gd name="T1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7">
                    <a:moveTo>
                      <a:pt x="7" y="7"/>
                    </a:moveTo>
                    <a:lnTo>
                      <a:pt x="9" y="7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7" y="4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6" name="Freeform 212"/>
              <p:cNvSpPr>
                <a:spLocks/>
              </p:cNvSpPr>
              <p:nvPr/>
            </p:nvSpPr>
            <p:spPr bwMode="auto">
              <a:xfrm>
                <a:off x="1579" y="3315"/>
                <a:ext cx="7" cy="14"/>
              </a:xfrm>
              <a:custGeom>
                <a:avLst/>
                <a:gdLst>
                  <a:gd name="T0" fmla="*/ 0 w 7"/>
                  <a:gd name="T1" fmla="*/ 0 h 14"/>
                  <a:gd name="T2" fmla="*/ 0 w 7"/>
                  <a:gd name="T3" fmla="*/ 2 h 14"/>
                  <a:gd name="T4" fmla="*/ 2 w 7"/>
                  <a:gd name="T5" fmla="*/ 7 h 14"/>
                  <a:gd name="T6" fmla="*/ 5 w 7"/>
                  <a:gd name="T7" fmla="*/ 10 h 14"/>
                  <a:gd name="T8" fmla="*/ 5 w 7"/>
                  <a:gd name="T9" fmla="*/ 12 h 14"/>
                  <a:gd name="T10" fmla="*/ 7 w 7"/>
                  <a:gd name="T11" fmla="*/ 14 h 14"/>
                  <a:gd name="T12" fmla="*/ 7 w 7"/>
                  <a:gd name="T13" fmla="*/ 12 h 14"/>
                  <a:gd name="T14" fmla="*/ 7 w 7"/>
                  <a:gd name="T15" fmla="*/ 12 h 14"/>
                  <a:gd name="T16" fmla="*/ 2 w 7"/>
                  <a:gd name="T17" fmla="*/ 0 h 14"/>
                  <a:gd name="T18" fmla="*/ 0 w 7"/>
                  <a:gd name="T1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4">
                    <a:moveTo>
                      <a:pt x="0" y="0"/>
                    </a:moveTo>
                    <a:lnTo>
                      <a:pt x="0" y="2"/>
                    </a:lnTo>
                    <a:lnTo>
                      <a:pt x="2" y="7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7" y="14"/>
                    </a:lnTo>
                    <a:lnTo>
                      <a:pt x="7" y="12"/>
                    </a:lnTo>
                    <a:lnTo>
                      <a:pt x="7" y="1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7" name="Freeform 213"/>
              <p:cNvSpPr>
                <a:spLocks/>
              </p:cNvSpPr>
              <p:nvPr/>
            </p:nvSpPr>
            <p:spPr bwMode="auto">
              <a:xfrm>
                <a:off x="1586" y="3315"/>
                <a:ext cx="5" cy="7"/>
              </a:xfrm>
              <a:custGeom>
                <a:avLst/>
                <a:gdLst>
                  <a:gd name="T0" fmla="*/ 0 w 5"/>
                  <a:gd name="T1" fmla="*/ 0 h 7"/>
                  <a:gd name="T2" fmla="*/ 0 w 5"/>
                  <a:gd name="T3" fmla="*/ 0 h 7"/>
                  <a:gd name="T4" fmla="*/ 2 w 5"/>
                  <a:gd name="T5" fmla="*/ 7 h 7"/>
                  <a:gd name="T6" fmla="*/ 5 w 5"/>
                  <a:gd name="T7" fmla="*/ 7 h 7"/>
                  <a:gd name="T8" fmla="*/ 5 w 5"/>
                  <a:gd name="T9" fmla="*/ 7 h 7"/>
                  <a:gd name="T10" fmla="*/ 5 w 5"/>
                  <a:gd name="T11" fmla="*/ 5 h 7"/>
                  <a:gd name="T12" fmla="*/ 5 w 5"/>
                  <a:gd name="T13" fmla="*/ 2 h 7"/>
                  <a:gd name="T14" fmla="*/ 0 w 5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0" y="0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8" name="Freeform 214"/>
              <p:cNvSpPr>
                <a:spLocks/>
              </p:cNvSpPr>
              <p:nvPr/>
            </p:nvSpPr>
            <p:spPr bwMode="auto">
              <a:xfrm>
                <a:off x="1591" y="3381"/>
                <a:ext cx="7" cy="14"/>
              </a:xfrm>
              <a:custGeom>
                <a:avLst/>
                <a:gdLst>
                  <a:gd name="T0" fmla="*/ 5 w 7"/>
                  <a:gd name="T1" fmla="*/ 3 h 14"/>
                  <a:gd name="T2" fmla="*/ 0 w 7"/>
                  <a:gd name="T3" fmla="*/ 0 h 14"/>
                  <a:gd name="T4" fmla="*/ 0 w 7"/>
                  <a:gd name="T5" fmla="*/ 0 h 14"/>
                  <a:gd name="T6" fmla="*/ 0 w 7"/>
                  <a:gd name="T7" fmla="*/ 7 h 14"/>
                  <a:gd name="T8" fmla="*/ 2 w 7"/>
                  <a:gd name="T9" fmla="*/ 14 h 14"/>
                  <a:gd name="T10" fmla="*/ 5 w 7"/>
                  <a:gd name="T11" fmla="*/ 14 h 14"/>
                  <a:gd name="T12" fmla="*/ 5 w 7"/>
                  <a:gd name="T13" fmla="*/ 12 h 14"/>
                  <a:gd name="T14" fmla="*/ 7 w 7"/>
                  <a:gd name="T15" fmla="*/ 7 h 14"/>
                  <a:gd name="T16" fmla="*/ 5 w 7"/>
                  <a:gd name="T17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4">
                    <a:moveTo>
                      <a:pt x="5" y="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" y="14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7" y="7"/>
                    </a:ln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9" name="Freeform 215"/>
              <p:cNvSpPr>
                <a:spLocks/>
              </p:cNvSpPr>
              <p:nvPr/>
            </p:nvSpPr>
            <p:spPr bwMode="auto">
              <a:xfrm>
                <a:off x="1581" y="3306"/>
                <a:ext cx="7" cy="4"/>
              </a:xfrm>
              <a:custGeom>
                <a:avLst/>
                <a:gdLst>
                  <a:gd name="T0" fmla="*/ 3 w 7"/>
                  <a:gd name="T1" fmla="*/ 2 h 4"/>
                  <a:gd name="T2" fmla="*/ 0 w 7"/>
                  <a:gd name="T3" fmla="*/ 4 h 4"/>
                  <a:gd name="T4" fmla="*/ 3 w 7"/>
                  <a:gd name="T5" fmla="*/ 4 h 4"/>
                  <a:gd name="T6" fmla="*/ 5 w 7"/>
                  <a:gd name="T7" fmla="*/ 4 h 4"/>
                  <a:gd name="T8" fmla="*/ 7 w 7"/>
                  <a:gd name="T9" fmla="*/ 2 h 4"/>
                  <a:gd name="T10" fmla="*/ 7 w 7"/>
                  <a:gd name="T11" fmla="*/ 0 h 4"/>
                  <a:gd name="T12" fmla="*/ 5 w 7"/>
                  <a:gd name="T13" fmla="*/ 0 h 4"/>
                  <a:gd name="T14" fmla="*/ 3 w 7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lnTo>
                      <a:pt x="0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0" name="Freeform 216"/>
              <p:cNvSpPr>
                <a:spLocks/>
              </p:cNvSpPr>
              <p:nvPr/>
            </p:nvSpPr>
            <p:spPr bwMode="auto">
              <a:xfrm>
                <a:off x="1584" y="3332"/>
                <a:ext cx="14" cy="33"/>
              </a:xfrm>
              <a:custGeom>
                <a:avLst/>
                <a:gdLst>
                  <a:gd name="T0" fmla="*/ 14 w 14"/>
                  <a:gd name="T1" fmla="*/ 30 h 33"/>
                  <a:gd name="T2" fmla="*/ 12 w 14"/>
                  <a:gd name="T3" fmla="*/ 2 h 33"/>
                  <a:gd name="T4" fmla="*/ 9 w 14"/>
                  <a:gd name="T5" fmla="*/ 0 h 33"/>
                  <a:gd name="T6" fmla="*/ 7 w 14"/>
                  <a:gd name="T7" fmla="*/ 0 h 33"/>
                  <a:gd name="T8" fmla="*/ 4 w 14"/>
                  <a:gd name="T9" fmla="*/ 0 h 33"/>
                  <a:gd name="T10" fmla="*/ 4 w 14"/>
                  <a:gd name="T11" fmla="*/ 2 h 33"/>
                  <a:gd name="T12" fmla="*/ 4 w 14"/>
                  <a:gd name="T13" fmla="*/ 4 h 33"/>
                  <a:gd name="T14" fmla="*/ 4 w 14"/>
                  <a:gd name="T15" fmla="*/ 7 h 33"/>
                  <a:gd name="T16" fmla="*/ 4 w 14"/>
                  <a:gd name="T17" fmla="*/ 7 h 33"/>
                  <a:gd name="T18" fmla="*/ 2 w 14"/>
                  <a:gd name="T19" fmla="*/ 9 h 33"/>
                  <a:gd name="T20" fmla="*/ 0 w 14"/>
                  <a:gd name="T21" fmla="*/ 9 h 33"/>
                  <a:gd name="T22" fmla="*/ 2 w 14"/>
                  <a:gd name="T23" fmla="*/ 11 h 33"/>
                  <a:gd name="T24" fmla="*/ 4 w 14"/>
                  <a:gd name="T25" fmla="*/ 11 h 33"/>
                  <a:gd name="T26" fmla="*/ 4 w 14"/>
                  <a:gd name="T27" fmla="*/ 16 h 33"/>
                  <a:gd name="T28" fmla="*/ 2 w 14"/>
                  <a:gd name="T29" fmla="*/ 14 h 33"/>
                  <a:gd name="T30" fmla="*/ 0 w 14"/>
                  <a:gd name="T31" fmla="*/ 14 h 33"/>
                  <a:gd name="T32" fmla="*/ 0 w 14"/>
                  <a:gd name="T33" fmla="*/ 14 h 33"/>
                  <a:gd name="T34" fmla="*/ 2 w 14"/>
                  <a:gd name="T35" fmla="*/ 19 h 33"/>
                  <a:gd name="T36" fmla="*/ 7 w 14"/>
                  <a:gd name="T37" fmla="*/ 21 h 33"/>
                  <a:gd name="T38" fmla="*/ 7 w 14"/>
                  <a:gd name="T39" fmla="*/ 21 h 33"/>
                  <a:gd name="T40" fmla="*/ 7 w 14"/>
                  <a:gd name="T41" fmla="*/ 23 h 33"/>
                  <a:gd name="T42" fmla="*/ 7 w 14"/>
                  <a:gd name="T43" fmla="*/ 30 h 33"/>
                  <a:gd name="T44" fmla="*/ 9 w 14"/>
                  <a:gd name="T45" fmla="*/ 33 h 33"/>
                  <a:gd name="T46" fmla="*/ 12 w 14"/>
                  <a:gd name="T47" fmla="*/ 33 h 33"/>
                  <a:gd name="T48" fmla="*/ 14 w 14"/>
                  <a:gd name="T49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33">
                    <a:moveTo>
                      <a:pt x="14" y="30"/>
                    </a:moveTo>
                    <a:lnTo>
                      <a:pt x="12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4" y="16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7" y="21"/>
                    </a:lnTo>
                    <a:lnTo>
                      <a:pt x="7" y="21"/>
                    </a:lnTo>
                    <a:lnTo>
                      <a:pt x="7" y="23"/>
                    </a:lnTo>
                    <a:lnTo>
                      <a:pt x="7" y="30"/>
                    </a:lnTo>
                    <a:lnTo>
                      <a:pt x="9" y="33"/>
                    </a:lnTo>
                    <a:lnTo>
                      <a:pt x="12" y="33"/>
                    </a:lnTo>
                    <a:lnTo>
                      <a:pt x="14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1" name="Freeform 217"/>
              <p:cNvSpPr>
                <a:spLocks/>
              </p:cNvSpPr>
              <p:nvPr/>
            </p:nvSpPr>
            <p:spPr bwMode="auto">
              <a:xfrm>
                <a:off x="1579" y="3325"/>
                <a:ext cx="5" cy="7"/>
              </a:xfrm>
              <a:custGeom>
                <a:avLst/>
                <a:gdLst>
                  <a:gd name="T0" fmla="*/ 0 w 5"/>
                  <a:gd name="T1" fmla="*/ 4 h 7"/>
                  <a:gd name="T2" fmla="*/ 0 w 5"/>
                  <a:gd name="T3" fmla="*/ 7 h 7"/>
                  <a:gd name="T4" fmla="*/ 2 w 5"/>
                  <a:gd name="T5" fmla="*/ 7 h 7"/>
                  <a:gd name="T6" fmla="*/ 2 w 5"/>
                  <a:gd name="T7" fmla="*/ 7 h 7"/>
                  <a:gd name="T8" fmla="*/ 5 w 5"/>
                  <a:gd name="T9" fmla="*/ 4 h 7"/>
                  <a:gd name="T10" fmla="*/ 2 w 5"/>
                  <a:gd name="T11" fmla="*/ 2 h 7"/>
                  <a:gd name="T12" fmla="*/ 2 w 5"/>
                  <a:gd name="T13" fmla="*/ 0 h 7"/>
                  <a:gd name="T14" fmla="*/ 0 w 5"/>
                  <a:gd name="T15" fmla="*/ 2 h 7"/>
                  <a:gd name="T16" fmla="*/ 0 w 5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0" y="4"/>
                    </a:moveTo>
                    <a:lnTo>
                      <a:pt x="0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5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2" name="Freeform 218"/>
              <p:cNvSpPr>
                <a:spLocks/>
              </p:cNvSpPr>
              <p:nvPr/>
            </p:nvSpPr>
            <p:spPr bwMode="auto">
              <a:xfrm>
                <a:off x="1588" y="3395"/>
                <a:ext cx="8" cy="7"/>
              </a:xfrm>
              <a:custGeom>
                <a:avLst/>
                <a:gdLst>
                  <a:gd name="T0" fmla="*/ 5 w 8"/>
                  <a:gd name="T1" fmla="*/ 0 h 7"/>
                  <a:gd name="T2" fmla="*/ 5 w 8"/>
                  <a:gd name="T3" fmla="*/ 0 h 7"/>
                  <a:gd name="T4" fmla="*/ 3 w 8"/>
                  <a:gd name="T5" fmla="*/ 5 h 7"/>
                  <a:gd name="T6" fmla="*/ 0 w 8"/>
                  <a:gd name="T7" fmla="*/ 7 h 7"/>
                  <a:gd name="T8" fmla="*/ 3 w 8"/>
                  <a:gd name="T9" fmla="*/ 5 h 7"/>
                  <a:gd name="T10" fmla="*/ 3 w 8"/>
                  <a:gd name="T11" fmla="*/ 7 h 7"/>
                  <a:gd name="T12" fmla="*/ 8 w 8"/>
                  <a:gd name="T13" fmla="*/ 5 h 7"/>
                  <a:gd name="T14" fmla="*/ 5 w 8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5" y="0"/>
                    </a:moveTo>
                    <a:lnTo>
                      <a:pt x="5" y="0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8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3" name="Freeform 219"/>
              <p:cNvSpPr>
                <a:spLocks/>
              </p:cNvSpPr>
              <p:nvPr/>
            </p:nvSpPr>
            <p:spPr bwMode="auto">
              <a:xfrm>
                <a:off x="1591" y="3410"/>
                <a:ext cx="5" cy="9"/>
              </a:xfrm>
              <a:custGeom>
                <a:avLst/>
                <a:gdLst>
                  <a:gd name="T0" fmla="*/ 5 w 5"/>
                  <a:gd name="T1" fmla="*/ 7 h 9"/>
                  <a:gd name="T2" fmla="*/ 5 w 5"/>
                  <a:gd name="T3" fmla="*/ 2 h 9"/>
                  <a:gd name="T4" fmla="*/ 2 w 5"/>
                  <a:gd name="T5" fmla="*/ 0 h 9"/>
                  <a:gd name="T6" fmla="*/ 2 w 5"/>
                  <a:gd name="T7" fmla="*/ 0 h 9"/>
                  <a:gd name="T8" fmla="*/ 2 w 5"/>
                  <a:gd name="T9" fmla="*/ 0 h 9"/>
                  <a:gd name="T10" fmla="*/ 2 w 5"/>
                  <a:gd name="T11" fmla="*/ 2 h 9"/>
                  <a:gd name="T12" fmla="*/ 0 w 5"/>
                  <a:gd name="T13" fmla="*/ 4 h 9"/>
                  <a:gd name="T14" fmla="*/ 0 w 5"/>
                  <a:gd name="T15" fmla="*/ 9 h 9"/>
                  <a:gd name="T16" fmla="*/ 2 w 5"/>
                  <a:gd name="T17" fmla="*/ 9 h 9"/>
                  <a:gd name="T18" fmla="*/ 2 w 5"/>
                  <a:gd name="T19" fmla="*/ 9 h 9"/>
                  <a:gd name="T20" fmla="*/ 5 w 5"/>
                  <a:gd name="T21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9">
                    <a:moveTo>
                      <a:pt x="5" y="7"/>
                    </a:moveTo>
                    <a:lnTo>
                      <a:pt x="5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4" name="Freeform 220"/>
              <p:cNvSpPr>
                <a:spLocks/>
              </p:cNvSpPr>
              <p:nvPr/>
            </p:nvSpPr>
            <p:spPr bwMode="auto">
              <a:xfrm>
                <a:off x="1581" y="3367"/>
                <a:ext cx="10" cy="10"/>
              </a:xfrm>
              <a:custGeom>
                <a:avLst/>
                <a:gdLst>
                  <a:gd name="T0" fmla="*/ 7 w 10"/>
                  <a:gd name="T1" fmla="*/ 7 h 10"/>
                  <a:gd name="T2" fmla="*/ 10 w 10"/>
                  <a:gd name="T3" fmla="*/ 2 h 10"/>
                  <a:gd name="T4" fmla="*/ 7 w 10"/>
                  <a:gd name="T5" fmla="*/ 0 h 10"/>
                  <a:gd name="T6" fmla="*/ 5 w 10"/>
                  <a:gd name="T7" fmla="*/ 2 h 10"/>
                  <a:gd name="T8" fmla="*/ 3 w 10"/>
                  <a:gd name="T9" fmla="*/ 2 h 10"/>
                  <a:gd name="T10" fmla="*/ 0 w 10"/>
                  <a:gd name="T11" fmla="*/ 2 h 10"/>
                  <a:gd name="T12" fmla="*/ 0 w 10"/>
                  <a:gd name="T13" fmla="*/ 5 h 10"/>
                  <a:gd name="T14" fmla="*/ 0 w 10"/>
                  <a:gd name="T15" fmla="*/ 5 h 10"/>
                  <a:gd name="T16" fmla="*/ 0 w 10"/>
                  <a:gd name="T17" fmla="*/ 7 h 10"/>
                  <a:gd name="T18" fmla="*/ 3 w 10"/>
                  <a:gd name="T19" fmla="*/ 7 h 10"/>
                  <a:gd name="T20" fmla="*/ 5 w 10"/>
                  <a:gd name="T21" fmla="*/ 7 h 10"/>
                  <a:gd name="T22" fmla="*/ 7 w 10"/>
                  <a:gd name="T23" fmla="*/ 10 h 10"/>
                  <a:gd name="T24" fmla="*/ 7 w 10"/>
                  <a:gd name="T25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0">
                    <a:moveTo>
                      <a:pt x="7" y="7"/>
                    </a:moveTo>
                    <a:lnTo>
                      <a:pt x="10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7" y="10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5" name="Freeform 221"/>
              <p:cNvSpPr>
                <a:spLocks/>
              </p:cNvSpPr>
              <p:nvPr/>
            </p:nvSpPr>
            <p:spPr bwMode="auto">
              <a:xfrm>
                <a:off x="1588" y="3410"/>
                <a:ext cx="3" cy="11"/>
              </a:xfrm>
              <a:custGeom>
                <a:avLst/>
                <a:gdLst>
                  <a:gd name="T0" fmla="*/ 0 w 3"/>
                  <a:gd name="T1" fmla="*/ 2 h 11"/>
                  <a:gd name="T2" fmla="*/ 0 w 3"/>
                  <a:gd name="T3" fmla="*/ 2 h 11"/>
                  <a:gd name="T4" fmla="*/ 0 w 3"/>
                  <a:gd name="T5" fmla="*/ 11 h 11"/>
                  <a:gd name="T6" fmla="*/ 3 w 3"/>
                  <a:gd name="T7" fmla="*/ 11 h 11"/>
                  <a:gd name="T8" fmla="*/ 3 w 3"/>
                  <a:gd name="T9" fmla="*/ 11 h 11"/>
                  <a:gd name="T10" fmla="*/ 3 w 3"/>
                  <a:gd name="T11" fmla="*/ 0 h 11"/>
                  <a:gd name="T12" fmla="*/ 3 w 3"/>
                  <a:gd name="T13" fmla="*/ 0 h 11"/>
                  <a:gd name="T14" fmla="*/ 0 w 3"/>
                  <a:gd name="T15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11">
                    <a:moveTo>
                      <a:pt x="0" y="2"/>
                    </a:moveTo>
                    <a:lnTo>
                      <a:pt x="0" y="2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6" name="Freeform 222"/>
              <p:cNvSpPr>
                <a:spLocks/>
              </p:cNvSpPr>
              <p:nvPr/>
            </p:nvSpPr>
            <p:spPr bwMode="auto">
              <a:xfrm>
                <a:off x="1593" y="3438"/>
                <a:ext cx="26" cy="16"/>
              </a:xfrm>
              <a:custGeom>
                <a:avLst/>
                <a:gdLst>
                  <a:gd name="T0" fmla="*/ 19 w 26"/>
                  <a:gd name="T1" fmla="*/ 16 h 16"/>
                  <a:gd name="T2" fmla="*/ 24 w 26"/>
                  <a:gd name="T3" fmla="*/ 16 h 16"/>
                  <a:gd name="T4" fmla="*/ 26 w 26"/>
                  <a:gd name="T5" fmla="*/ 16 h 16"/>
                  <a:gd name="T6" fmla="*/ 26 w 26"/>
                  <a:gd name="T7" fmla="*/ 16 h 16"/>
                  <a:gd name="T8" fmla="*/ 24 w 26"/>
                  <a:gd name="T9" fmla="*/ 14 h 16"/>
                  <a:gd name="T10" fmla="*/ 21 w 26"/>
                  <a:gd name="T11" fmla="*/ 12 h 16"/>
                  <a:gd name="T12" fmla="*/ 21 w 26"/>
                  <a:gd name="T13" fmla="*/ 12 h 16"/>
                  <a:gd name="T14" fmla="*/ 19 w 26"/>
                  <a:gd name="T15" fmla="*/ 12 h 16"/>
                  <a:gd name="T16" fmla="*/ 19 w 26"/>
                  <a:gd name="T17" fmla="*/ 12 h 16"/>
                  <a:gd name="T18" fmla="*/ 19 w 26"/>
                  <a:gd name="T19" fmla="*/ 12 h 16"/>
                  <a:gd name="T20" fmla="*/ 5 w 26"/>
                  <a:gd name="T21" fmla="*/ 5 h 16"/>
                  <a:gd name="T22" fmla="*/ 0 w 26"/>
                  <a:gd name="T23" fmla="*/ 0 h 16"/>
                  <a:gd name="T24" fmla="*/ 0 w 26"/>
                  <a:gd name="T25" fmla="*/ 0 h 16"/>
                  <a:gd name="T26" fmla="*/ 3 w 26"/>
                  <a:gd name="T27" fmla="*/ 7 h 16"/>
                  <a:gd name="T28" fmla="*/ 14 w 26"/>
                  <a:gd name="T29" fmla="*/ 12 h 16"/>
                  <a:gd name="T30" fmla="*/ 14 w 26"/>
                  <a:gd name="T31" fmla="*/ 12 h 16"/>
                  <a:gd name="T32" fmla="*/ 14 w 26"/>
                  <a:gd name="T33" fmla="*/ 12 h 16"/>
                  <a:gd name="T34" fmla="*/ 14 w 26"/>
                  <a:gd name="T35" fmla="*/ 9 h 16"/>
                  <a:gd name="T36" fmla="*/ 19 w 26"/>
                  <a:gd name="T3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16">
                    <a:moveTo>
                      <a:pt x="19" y="16"/>
                    </a:moveTo>
                    <a:lnTo>
                      <a:pt x="24" y="16"/>
                    </a:lnTo>
                    <a:lnTo>
                      <a:pt x="26" y="16"/>
                    </a:lnTo>
                    <a:lnTo>
                      <a:pt x="26" y="16"/>
                    </a:lnTo>
                    <a:lnTo>
                      <a:pt x="24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9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7" name="Freeform 223"/>
              <p:cNvSpPr>
                <a:spLocks/>
              </p:cNvSpPr>
              <p:nvPr/>
            </p:nvSpPr>
            <p:spPr bwMode="auto">
              <a:xfrm>
                <a:off x="1588" y="3325"/>
                <a:ext cx="8" cy="4"/>
              </a:xfrm>
              <a:custGeom>
                <a:avLst/>
                <a:gdLst>
                  <a:gd name="T0" fmla="*/ 5 w 8"/>
                  <a:gd name="T1" fmla="*/ 0 h 4"/>
                  <a:gd name="T2" fmla="*/ 0 w 8"/>
                  <a:gd name="T3" fmla="*/ 0 h 4"/>
                  <a:gd name="T4" fmla="*/ 0 w 8"/>
                  <a:gd name="T5" fmla="*/ 0 h 4"/>
                  <a:gd name="T6" fmla="*/ 0 w 8"/>
                  <a:gd name="T7" fmla="*/ 0 h 4"/>
                  <a:gd name="T8" fmla="*/ 3 w 8"/>
                  <a:gd name="T9" fmla="*/ 2 h 4"/>
                  <a:gd name="T10" fmla="*/ 8 w 8"/>
                  <a:gd name="T11" fmla="*/ 4 h 4"/>
                  <a:gd name="T12" fmla="*/ 8 w 8"/>
                  <a:gd name="T13" fmla="*/ 4 h 4"/>
                  <a:gd name="T14" fmla="*/ 5 w 8"/>
                  <a:gd name="T15" fmla="*/ 2 h 4"/>
                  <a:gd name="T16" fmla="*/ 5 w 8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4">
                    <a:moveTo>
                      <a:pt x="5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8" name="Freeform 224"/>
              <p:cNvSpPr>
                <a:spLocks/>
              </p:cNvSpPr>
              <p:nvPr/>
            </p:nvSpPr>
            <p:spPr bwMode="auto">
              <a:xfrm>
                <a:off x="1579" y="3355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2 w 5"/>
                  <a:gd name="T3" fmla="*/ 0 h 5"/>
                  <a:gd name="T4" fmla="*/ 0 w 5"/>
                  <a:gd name="T5" fmla="*/ 0 h 5"/>
                  <a:gd name="T6" fmla="*/ 0 w 5"/>
                  <a:gd name="T7" fmla="*/ 0 h 5"/>
                  <a:gd name="T8" fmla="*/ 0 w 5"/>
                  <a:gd name="T9" fmla="*/ 3 h 5"/>
                  <a:gd name="T10" fmla="*/ 0 w 5"/>
                  <a:gd name="T11" fmla="*/ 3 h 5"/>
                  <a:gd name="T12" fmla="*/ 2 w 5"/>
                  <a:gd name="T13" fmla="*/ 5 h 5"/>
                  <a:gd name="T14" fmla="*/ 5 w 5"/>
                  <a:gd name="T15" fmla="*/ 5 h 5"/>
                  <a:gd name="T16" fmla="*/ 5 w 5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9" name="Freeform 225"/>
              <p:cNvSpPr>
                <a:spLocks/>
              </p:cNvSpPr>
              <p:nvPr/>
            </p:nvSpPr>
            <p:spPr bwMode="auto">
              <a:xfrm>
                <a:off x="1473" y="2280"/>
                <a:ext cx="2" cy="7"/>
              </a:xfrm>
              <a:custGeom>
                <a:avLst/>
                <a:gdLst>
                  <a:gd name="T0" fmla="*/ 2 w 2"/>
                  <a:gd name="T1" fmla="*/ 0 h 7"/>
                  <a:gd name="T2" fmla="*/ 2 w 2"/>
                  <a:gd name="T3" fmla="*/ 0 h 7"/>
                  <a:gd name="T4" fmla="*/ 0 w 2"/>
                  <a:gd name="T5" fmla="*/ 3 h 7"/>
                  <a:gd name="T6" fmla="*/ 0 w 2"/>
                  <a:gd name="T7" fmla="*/ 5 h 7"/>
                  <a:gd name="T8" fmla="*/ 2 w 2"/>
                  <a:gd name="T9" fmla="*/ 7 h 7"/>
                  <a:gd name="T10" fmla="*/ 2 w 2"/>
                  <a:gd name="T11" fmla="*/ 0 h 7"/>
                  <a:gd name="T12" fmla="*/ 2 w 2"/>
                  <a:gd name="T13" fmla="*/ 0 h 7"/>
                  <a:gd name="T14" fmla="*/ 2 w 2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7">
                    <a:moveTo>
                      <a:pt x="2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0" name="Freeform 226"/>
              <p:cNvSpPr>
                <a:spLocks/>
              </p:cNvSpPr>
              <p:nvPr/>
            </p:nvSpPr>
            <p:spPr bwMode="auto">
              <a:xfrm>
                <a:off x="1015" y="28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0 w 2"/>
                  <a:gd name="T5" fmla="*/ 2 h 2"/>
                  <a:gd name="T6" fmla="*/ 2 w 2"/>
                  <a:gd name="T7" fmla="*/ 2 h 2"/>
                  <a:gd name="T8" fmla="*/ 2 w 2"/>
                  <a:gd name="T9" fmla="*/ 2 h 2"/>
                  <a:gd name="T10" fmla="*/ 2 w 2"/>
                  <a:gd name="T11" fmla="*/ 2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1" name="Freeform 227"/>
              <p:cNvSpPr>
                <a:spLocks/>
              </p:cNvSpPr>
              <p:nvPr/>
            </p:nvSpPr>
            <p:spPr bwMode="auto">
              <a:xfrm>
                <a:off x="1605" y="3428"/>
                <a:ext cx="5" cy="8"/>
              </a:xfrm>
              <a:custGeom>
                <a:avLst/>
                <a:gdLst>
                  <a:gd name="T0" fmla="*/ 0 w 5"/>
                  <a:gd name="T1" fmla="*/ 8 h 8"/>
                  <a:gd name="T2" fmla="*/ 2 w 5"/>
                  <a:gd name="T3" fmla="*/ 8 h 8"/>
                  <a:gd name="T4" fmla="*/ 2 w 5"/>
                  <a:gd name="T5" fmla="*/ 8 h 8"/>
                  <a:gd name="T6" fmla="*/ 5 w 5"/>
                  <a:gd name="T7" fmla="*/ 5 h 8"/>
                  <a:gd name="T8" fmla="*/ 5 w 5"/>
                  <a:gd name="T9" fmla="*/ 3 h 8"/>
                  <a:gd name="T10" fmla="*/ 5 w 5"/>
                  <a:gd name="T11" fmla="*/ 0 h 8"/>
                  <a:gd name="T12" fmla="*/ 0 w 5"/>
                  <a:gd name="T13" fmla="*/ 3 h 8"/>
                  <a:gd name="T14" fmla="*/ 0 w 5"/>
                  <a:gd name="T15" fmla="*/ 3 h 8"/>
                  <a:gd name="T16" fmla="*/ 0 w 5"/>
                  <a:gd name="T17" fmla="*/ 5 h 8"/>
                  <a:gd name="T18" fmla="*/ 2 w 5"/>
                  <a:gd name="T19" fmla="*/ 5 h 8"/>
                  <a:gd name="T20" fmla="*/ 2 w 5"/>
                  <a:gd name="T21" fmla="*/ 5 h 8"/>
                  <a:gd name="T22" fmla="*/ 2 w 5"/>
                  <a:gd name="T23" fmla="*/ 5 h 8"/>
                  <a:gd name="T24" fmla="*/ 0 w 5"/>
                  <a:gd name="T2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" h="8">
                    <a:moveTo>
                      <a:pt x="0" y="8"/>
                    </a:moveTo>
                    <a:lnTo>
                      <a:pt x="2" y="8"/>
                    </a:lnTo>
                    <a:lnTo>
                      <a:pt x="2" y="8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2" name="Freeform 228"/>
              <p:cNvSpPr>
                <a:spLocks/>
              </p:cNvSpPr>
              <p:nvPr/>
            </p:nvSpPr>
            <p:spPr bwMode="auto">
              <a:xfrm>
                <a:off x="1600" y="3405"/>
                <a:ext cx="7" cy="9"/>
              </a:xfrm>
              <a:custGeom>
                <a:avLst/>
                <a:gdLst>
                  <a:gd name="T0" fmla="*/ 3 w 7"/>
                  <a:gd name="T1" fmla="*/ 0 h 9"/>
                  <a:gd name="T2" fmla="*/ 0 w 7"/>
                  <a:gd name="T3" fmla="*/ 2 h 9"/>
                  <a:gd name="T4" fmla="*/ 0 w 7"/>
                  <a:gd name="T5" fmla="*/ 5 h 9"/>
                  <a:gd name="T6" fmla="*/ 3 w 7"/>
                  <a:gd name="T7" fmla="*/ 7 h 9"/>
                  <a:gd name="T8" fmla="*/ 5 w 7"/>
                  <a:gd name="T9" fmla="*/ 9 h 9"/>
                  <a:gd name="T10" fmla="*/ 7 w 7"/>
                  <a:gd name="T11" fmla="*/ 9 h 9"/>
                  <a:gd name="T12" fmla="*/ 3 w 7"/>
                  <a:gd name="T13" fmla="*/ 2 h 9"/>
                  <a:gd name="T14" fmla="*/ 3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3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3" name="Freeform 229"/>
              <p:cNvSpPr>
                <a:spLocks/>
              </p:cNvSpPr>
              <p:nvPr/>
            </p:nvSpPr>
            <p:spPr bwMode="auto">
              <a:xfrm>
                <a:off x="1605" y="3261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0 h 2"/>
                  <a:gd name="T4" fmla="*/ 2 w 2"/>
                  <a:gd name="T5" fmla="*/ 0 h 2"/>
                  <a:gd name="T6" fmla="*/ 2 w 2"/>
                  <a:gd name="T7" fmla="*/ 0 h 2"/>
                  <a:gd name="T8" fmla="*/ 0 w 2"/>
                  <a:gd name="T9" fmla="*/ 0 h 2"/>
                  <a:gd name="T10" fmla="*/ 2 w 2"/>
                  <a:gd name="T11" fmla="*/ 2 h 2"/>
                  <a:gd name="T12" fmla="*/ 2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4" name="Freeform 230"/>
              <p:cNvSpPr>
                <a:spLocks/>
              </p:cNvSpPr>
              <p:nvPr/>
            </p:nvSpPr>
            <p:spPr bwMode="auto">
              <a:xfrm>
                <a:off x="1593" y="3374"/>
                <a:ext cx="10" cy="12"/>
              </a:xfrm>
              <a:custGeom>
                <a:avLst/>
                <a:gdLst>
                  <a:gd name="T0" fmla="*/ 0 w 10"/>
                  <a:gd name="T1" fmla="*/ 0 h 12"/>
                  <a:gd name="T2" fmla="*/ 0 w 10"/>
                  <a:gd name="T3" fmla="*/ 0 h 12"/>
                  <a:gd name="T4" fmla="*/ 0 w 10"/>
                  <a:gd name="T5" fmla="*/ 0 h 12"/>
                  <a:gd name="T6" fmla="*/ 3 w 10"/>
                  <a:gd name="T7" fmla="*/ 5 h 12"/>
                  <a:gd name="T8" fmla="*/ 3 w 10"/>
                  <a:gd name="T9" fmla="*/ 7 h 12"/>
                  <a:gd name="T10" fmla="*/ 5 w 10"/>
                  <a:gd name="T11" fmla="*/ 7 h 12"/>
                  <a:gd name="T12" fmla="*/ 7 w 10"/>
                  <a:gd name="T13" fmla="*/ 12 h 12"/>
                  <a:gd name="T14" fmla="*/ 10 w 10"/>
                  <a:gd name="T15" fmla="*/ 12 h 12"/>
                  <a:gd name="T16" fmla="*/ 7 w 10"/>
                  <a:gd name="T17" fmla="*/ 7 h 12"/>
                  <a:gd name="T18" fmla="*/ 0 w 10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7" y="12"/>
                    </a:lnTo>
                    <a:lnTo>
                      <a:pt x="10" y="12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5" name="Freeform 231"/>
              <p:cNvSpPr>
                <a:spLocks/>
              </p:cNvSpPr>
              <p:nvPr/>
            </p:nvSpPr>
            <p:spPr bwMode="auto">
              <a:xfrm>
                <a:off x="1593" y="3303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7 w 7"/>
                  <a:gd name="T3" fmla="*/ 5 h 5"/>
                  <a:gd name="T4" fmla="*/ 5 w 7"/>
                  <a:gd name="T5" fmla="*/ 3 h 5"/>
                  <a:gd name="T6" fmla="*/ 3 w 7"/>
                  <a:gd name="T7" fmla="*/ 0 h 5"/>
                  <a:gd name="T8" fmla="*/ 3 w 7"/>
                  <a:gd name="T9" fmla="*/ 0 h 5"/>
                  <a:gd name="T10" fmla="*/ 0 w 7"/>
                  <a:gd name="T11" fmla="*/ 3 h 5"/>
                  <a:gd name="T12" fmla="*/ 0 w 7"/>
                  <a:gd name="T13" fmla="*/ 5 h 5"/>
                  <a:gd name="T14" fmla="*/ 3 w 7"/>
                  <a:gd name="T15" fmla="*/ 5 h 5"/>
                  <a:gd name="T16" fmla="*/ 7 w 7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7" y="5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6" name="Freeform 232"/>
              <p:cNvSpPr>
                <a:spLocks/>
              </p:cNvSpPr>
              <p:nvPr/>
            </p:nvSpPr>
            <p:spPr bwMode="auto">
              <a:xfrm>
                <a:off x="1605" y="3402"/>
                <a:ext cx="5" cy="8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2 w 5"/>
                  <a:gd name="T5" fmla="*/ 3 h 8"/>
                  <a:gd name="T6" fmla="*/ 0 w 5"/>
                  <a:gd name="T7" fmla="*/ 0 h 8"/>
                  <a:gd name="T8" fmla="*/ 0 w 5"/>
                  <a:gd name="T9" fmla="*/ 0 h 8"/>
                  <a:gd name="T10" fmla="*/ 2 w 5"/>
                  <a:gd name="T11" fmla="*/ 3 h 8"/>
                  <a:gd name="T12" fmla="*/ 5 w 5"/>
                  <a:gd name="T13" fmla="*/ 8 h 8"/>
                  <a:gd name="T14" fmla="*/ 5 w 5"/>
                  <a:gd name="T1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lnTo>
                      <a:pt x="5" y="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5" y="8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7" name="Freeform 233"/>
              <p:cNvSpPr>
                <a:spLocks/>
              </p:cNvSpPr>
              <p:nvPr/>
            </p:nvSpPr>
            <p:spPr bwMode="auto">
              <a:xfrm>
                <a:off x="1700" y="3497"/>
                <a:ext cx="18" cy="14"/>
              </a:xfrm>
              <a:custGeom>
                <a:avLst/>
                <a:gdLst>
                  <a:gd name="T0" fmla="*/ 18 w 18"/>
                  <a:gd name="T1" fmla="*/ 2 h 14"/>
                  <a:gd name="T2" fmla="*/ 7 w 18"/>
                  <a:gd name="T3" fmla="*/ 0 h 14"/>
                  <a:gd name="T4" fmla="*/ 0 w 18"/>
                  <a:gd name="T5" fmla="*/ 2 h 14"/>
                  <a:gd name="T6" fmla="*/ 0 w 18"/>
                  <a:gd name="T7" fmla="*/ 5 h 14"/>
                  <a:gd name="T8" fmla="*/ 2 w 18"/>
                  <a:gd name="T9" fmla="*/ 5 h 14"/>
                  <a:gd name="T10" fmla="*/ 2 w 18"/>
                  <a:gd name="T11" fmla="*/ 5 h 14"/>
                  <a:gd name="T12" fmla="*/ 4 w 18"/>
                  <a:gd name="T13" fmla="*/ 9 h 14"/>
                  <a:gd name="T14" fmla="*/ 9 w 18"/>
                  <a:gd name="T15" fmla="*/ 9 h 14"/>
                  <a:gd name="T16" fmla="*/ 9 w 18"/>
                  <a:gd name="T17" fmla="*/ 12 h 14"/>
                  <a:gd name="T18" fmla="*/ 9 w 18"/>
                  <a:gd name="T19" fmla="*/ 12 h 14"/>
                  <a:gd name="T20" fmla="*/ 11 w 18"/>
                  <a:gd name="T21" fmla="*/ 12 h 14"/>
                  <a:gd name="T22" fmla="*/ 11 w 18"/>
                  <a:gd name="T23" fmla="*/ 9 h 14"/>
                  <a:gd name="T24" fmla="*/ 11 w 18"/>
                  <a:gd name="T25" fmla="*/ 9 h 14"/>
                  <a:gd name="T26" fmla="*/ 14 w 18"/>
                  <a:gd name="T27" fmla="*/ 9 h 14"/>
                  <a:gd name="T28" fmla="*/ 14 w 18"/>
                  <a:gd name="T29" fmla="*/ 12 h 14"/>
                  <a:gd name="T30" fmla="*/ 14 w 18"/>
                  <a:gd name="T31" fmla="*/ 14 h 14"/>
                  <a:gd name="T32" fmla="*/ 16 w 18"/>
                  <a:gd name="T33" fmla="*/ 14 h 14"/>
                  <a:gd name="T34" fmla="*/ 18 w 18"/>
                  <a:gd name="T35" fmla="*/ 12 h 14"/>
                  <a:gd name="T36" fmla="*/ 18 w 18"/>
                  <a:gd name="T37" fmla="*/ 12 h 14"/>
                  <a:gd name="T38" fmla="*/ 18 w 18"/>
                  <a:gd name="T39" fmla="*/ 9 h 14"/>
                  <a:gd name="T40" fmla="*/ 18 w 18"/>
                  <a:gd name="T41" fmla="*/ 5 h 14"/>
                  <a:gd name="T42" fmla="*/ 18 w 18"/>
                  <a:gd name="T4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" h="14">
                    <a:moveTo>
                      <a:pt x="18" y="2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4" y="9"/>
                    </a:lnTo>
                    <a:lnTo>
                      <a:pt x="9" y="9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11" y="12"/>
                    </a:lnTo>
                    <a:lnTo>
                      <a:pt x="11" y="9"/>
                    </a:lnTo>
                    <a:lnTo>
                      <a:pt x="11" y="9"/>
                    </a:lnTo>
                    <a:lnTo>
                      <a:pt x="14" y="9"/>
                    </a:lnTo>
                    <a:lnTo>
                      <a:pt x="14" y="12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18" y="12"/>
                    </a:lnTo>
                    <a:lnTo>
                      <a:pt x="18" y="12"/>
                    </a:lnTo>
                    <a:lnTo>
                      <a:pt x="18" y="9"/>
                    </a:lnTo>
                    <a:lnTo>
                      <a:pt x="18" y="5"/>
                    </a:lnTo>
                    <a:lnTo>
                      <a:pt x="18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8" name="Freeform 234"/>
              <p:cNvSpPr>
                <a:spLocks/>
              </p:cNvSpPr>
              <p:nvPr/>
            </p:nvSpPr>
            <p:spPr bwMode="auto">
              <a:xfrm>
                <a:off x="1692" y="3436"/>
                <a:ext cx="59" cy="66"/>
              </a:xfrm>
              <a:custGeom>
                <a:avLst/>
                <a:gdLst>
                  <a:gd name="T0" fmla="*/ 55 w 59"/>
                  <a:gd name="T1" fmla="*/ 56 h 66"/>
                  <a:gd name="T2" fmla="*/ 48 w 59"/>
                  <a:gd name="T3" fmla="*/ 56 h 66"/>
                  <a:gd name="T4" fmla="*/ 33 w 59"/>
                  <a:gd name="T5" fmla="*/ 44 h 66"/>
                  <a:gd name="T6" fmla="*/ 31 w 59"/>
                  <a:gd name="T7" fmla="*/ 42 h 66"/>
                  <a:gd name="T8" fmla="*/ 29 w 59"/>
                  <a:gd name="T9" fmla="*/ 40 h 66"/>
                  <a:gd name="T10" fmla="*/ 26 w 59"/>
                  <a:gd name="T11" fmla="*/ 40 h 66"/>
                  <a:gd name="T12" fmla="*/ 26 w 59"/>
                  <a:gd name="T13" fmla="*/ 37 h 66"/>
                  <a:gd name="T14" fmla="*/ 24 w 59"/>
                  <a:gd name="T15" fmla="*/ 37 h 66"/>
                  <a:gd name="T16" fmla="*/ 12 w 59"/>
                  <a:gd name="T17" fmla="*/ 26 h 66"/>
                  <a:gd name="T18" fmla="*/ 8 w 59"/>
                  <a:gd name="T19" fmla="*/ 18 h 66"/>
                  <a:gd name="T20" fmla="*/ 8 w 59"/>
                  <a:gd name="T21" fmla="*/ 16 h 66"/>
                  <a:gd name="T22" fmla="*/ 5 w 59"/>
                  <a:gd name="T23" fmla="*/ 16 h 66"/>
                  <a:gd name="T24" fmla="*/ 3 w 59"/>
                  <a:gd name="T25" fmla="*/ 14 h 66"/>
                  <a:gd name="T26" fmla="*/ 5 w 59"/>
                  <a:gd name="T27" fmla="*/ 11 h 66"/>
                  <a:gd name="T28" fmla="*/ 5 w 59"/>
                  <a:gd name="T29" fmla="*/ 11 h 66"/>
                  <a:gd name="T30" fmla="*/ 8 w 59"/>
                  <a:gd name="T31" fmla="*/ 11 h 66"/>
                  <a:gd name="T32" fmla="*/ 10 w 59"/>
                  <a:gd name="T33" fmla="*/ 14 h 66"/>
                  <a:gd name="T34" fmla="*/ 10 w 59"/>
                  <a:gd name="T35" fmla="*/ 11 h 66"/>
                  <a:gd name="T36" fmla="*/ 3 w 59"/>
                  <a:gd name="T37" fmla="*/ 0 h 66"/>
                  <a:gd name="T38" fmla="*/ 0 w 59"/>
                  <a:gd name="T39" fmla="*/ 0 h 66"/>
                  <a:gd name="T40" fmla="*/ 3 w 59"/>
                  <a:gd name="T41" fmla="*/ 61 h 66"/>
                  <a:gd name="T42" fmla="*/ 3 w 59"/>
                  <a:gd name="T43" fmla="*/ 61 h 66"/>
                  <a:gd name="T44" fmla="*/ 8 w 59"/>
                  <a:gd name="T45" fmla="*/ 59 h 66"/>
                  <a:gd name="T46" fmla="*/ 12 w 59"/>
                  <a:gd name="T47" fmla="*/ 59 h 66"/>
                  <a:gd name="T48" fmla="*/ 15 w 59"/>
                  <a:gd name="T49" fmla="*/ 61 h 66"/>
                  <a:gd name="T50" fmla="*/ 31 w 59"/>
                  <a:gd name="T51" fmla="*/ 63 h 66"/>
                  <a:gd name="T52" fmla="*/ 36 w 59"/>
                  <a:gd name="T53" fmla="*/ 66 h 66"/>
                  <a:gd name="T54" fmla="*/ 38 w 59"/>
                  <a:gd name="T55" fmla="*/ 66 h 66"/>
                  <a:gd name="T56" fmla="*/ 41 w 59"/>
                  <a:gd name="T57" fmla="*/ 66 h 66"/>
                  <a:gd name="T58" fmla="*/ 48 w 59"/>
                  <a:gd name="T59" fmla="*/ 63 h 66"/>
                  <a:gd name="T60" fmla="*/ 52 w 59"/>
                  <a:gd name="T61" fmla="*/ 63 h 66"/>
                  <a:gd name="T62" fmla="*/ 57 w 59"/>
                  <a:gd name="T63" fmla="*/ 61 h 66"/>
                  <a:gd name="T64" fmla="*/ 59 w 59"/>
                  <a:gd name="T65" fmla="*/ 61 h 66"/>
                  <a:gd name="T66" fmla="*/ 59 w 59"/>
                  <a:gd name="T67" fmla="*/ 56 h 66"/>
                  <a:gd name="T68" fmla="*/ 59 w 59"/>
                  <a:gd name="T69" fmla="*/ 54 h 66"/>
                  <a:gd name="T70" fmla="*/ 55 w 59"/>
                  <a:gd name="T71" fmla="*/ 5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9" h="66">
                    <a:moveTo>
                      <a:pt x="55" y="56"/>
                    </a:moveTo>
                    <a:lnTo>
                      <a:pt x="48" y="56"/>
                    </a:lnTo>
                    <a:lnTo>
                      <a:pt x="33" y="44"/>
                    </a:lnTo>
                    <a:lnTo>
                      <a:pt x="31" y="42"/>
                    </a:lnTo>
                    <a:lnTo>
                      <a:pt x="29" y="40"/>
                    </a:lnTo>
                    <a:lnTo>
                      <a:pt x="26" y="40"/>
                    </a:lnTo>
                    <a:lnTo>
                      <a:pt x="26" y="37"/>
                    </a:lnTo>
                    <a:lnTo>
                      <a:pt x="24" y="37"/>
                    </a:lnTo>
                    <a:lnTo>
                      <a:pt x="12" y="26"/>
                    </a:lnTo>
                    <a:lnTo>
                      <a:pt x="8" y="18"/>
                    </a:lnTo>
                    <a:lnTo>
                      <a:pt x="8" y="16"/>
                    </a:lnTo>
                    <a:lnTo>
                      <a:pt x="5" y="16"/>
                    </a:lnTo>
                    <a:lnTo>
                      <a:pt x="3" y="14"/>
                    </a:lnTo>
                    <a:lnTo>
                      <a:pt x="5" y="11"/>
                    </a:lnTo>
                    <a:lnTo>
                      <a:pt x="5" y="11"/>
                    </a:lnTo>
                    <a:lnTo>
                      <a:pt x="8" y="11"/>
                    </a:lnTo>
                    <a:lnTo>
                      <a:pt x="10" y="14"/>
                    </a:lnTo>
                    <a:lnTo>
                      <a:pt x="10" y="11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61"/>
                    </a:lnTo>
                    <a:lnTo>
                      <a:pt x="3" y="61"/>
                    </a:lnTo>
                    <a:lnTo>
                      <a:pt x="8" y="59"/>
                    </a:lnTo>
                    <a:lnTo>
                      <a:pt x="12" y="59"/>
                    </a:lnTo>
                    <a:lnTo>
                      <a:pt x="15" y="61"/>
                    </a:lnTo>
                    <a:lnTo>
                      <a:pt x="31" y="63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41" y="66"/>
                    </a:lnTo>
                    <a:lnTo>
                      <a:pt x="48" y="63"/>
                    </a:lnTo>
                    <a:lnTo>
                      <a:pt x="52" y="63"/>
                    </a:lnTo>
                    <a:lnTo>
                      <a:pt x="57" y="61"/>
                    </a:lnTo>
                    <a:lnTo>
                      <a:pt x="59" y="61"/>
                    </a:lnTo>
                    <a:lnTo>
                      <a:pt x="59" y="56"/>
                    </a:lnTo>
                    <a:lnTo>
                      <a:pt x="59" y="54"/>
                    </a:lnTo>
                    <a:lnTo>
                      <a:pt x="55" y="5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9" name="Freeform 235"/>
              <p:cNvSpPr>
                <a:spLocks/>
              </p:cNvSpPr>
              <p:nvPr/>
            </p:nvSpPr>
            <p:spPr bwMode="auto">
              <a:xfrm>
                <a:off x="1721" y="3502"/>
                <a:ext cx="4" cy="2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  <a:gd name="T8" fmla="*/ 4 w 4"/>
                  <a:gd name="T9" fmla="*/ 2 h 2"/>
                  <a:gd name="T10" fmla="*/ 2 w 4"/>
                  <a:gd name="T11" fmla="*/ 2 h 2"/>
                  <a:gd name="T12" fmla="*/ 2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0" name="Freeform 236"/>
              <p:cNvSpPr>
                <a:spLocks/>
              </p:cNvSpPr>
              <p:nvPr/>
            </p:nvSpPr>
            <p:spPr bwMode="auto">
              <a:xfrm>
                <a:off x="1721" y="350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0 w 2"/>
                  <a:gd name="T7" fmla="*/ 2 h 2"/>
                  <a:gd name="T8" fmla="*/ 2 w 2"/>
                  <a:gd name="T9" fmla="*/ 2 h 2"/>
                  <a:gd name="T10" fmla="*/ 2 w 2"/>
                  <a:gd name="T11" fmla="*/ 0 h 2"/>
                  <a:gd name="T12" fmla="*/ 2 w 2"/>
                  <a:gd name="T13" fmla="*/ 0 h 2"/>
                  <a:gd name="T14" fmla="*/ 0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1" name="Freeform 237"/>
              <p:cNvSpPr>
                <a:spLocks/>
              </p:cNvSpPr>
              <p:nvPr/>
            </p:nvSpPr>
            <p:spPr bwMode="auto">
              <a:xfrm>
                <a:off x="1725" y="3506"/>
                <a:ext cx="5" cy="3"/>
              </a:xfrm>
              <a:custGeom>
                <a:avLst/>
                <a:gdLst>
                  <a:gd name="T0" fmla="*/ 3 w 5"/>
                  <a:gd name="T1" fmla="*/ 0 h 3"/>
                  <a:gd name="T2" fmla="*/ 0 w 5"/>
                  <a:gd name="T3" fmla="*/ 3 h 3"/>
                  <a:gd name="T4" fmla="*/ 3 w 5"/>
                  <a:gd name="T5" fmla="*/ 3 h 3"/>
                  <a:gd name="T6" fmla="*/ 3 w 5"/>
                  <a:gd name="T7" fmla="*/ 3 h 3"/>
                  <a:gd name="T8" fmla="*/ 5 w 5"/>
                  <a:gd name="T9" fmla="*/ 3 h 3"/>
                  <a:gd name="T10" fmla="*/ 5 w 5"/>
                  <a:gd name="T11" fmla="*/ 3 h 3"/>
                  <a:gd name="T12" fmla="*/ 3 w 5"/>
                  <a:gd name="T13" fmla="*/ 0 h 3"/>
                  <a:gd name="T14" fmla="*/ 3 w 5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2" name="Freeform 238"/>
              <p:cNvSpPr>
                <a:spLocks/>
              </p:cNvSpPr>
              <p:nvPr/>
            </p:nvSpPr>
            <p:spPr bwMode="auto">
              <a:xfrm>
                <a:off x="1612" y="3228"/>
                <a:ext cx="12" cy="11"/>
              </a:xfrm>
              <a:custGeom>
                <a:avLst/>
                <a:gdLst>
                  <a:gd name="T0" fmla="*/ 5 w 12"/>
                  <a:gd name="T1" fmla="*/ 11 h 11"/>
                  <a:gd name="T2" fmla="*/ 7 w 12"/>
                  <a:gd name="T3" fmla="*/ 11 h 11"/>
                  <a:gd name="T4" fmla="*/ 10 w 12"/>
                  <a:gd name="T5" fmla="*/ 11 h 11"/>
                  <a:gd name="T6" fmla="*/ 12 w 12"/>
                  <a:gd name="T7" fmla="*/ 9 h 11"/>
                  <a:gd name="T8" fmla="*/ 12 w 12"/>
                  <a:gd name="T9" fmla="*/ 7 h 11"/>
                  <a:gd name="T10" fmla="*/ 12 w 12"/>
                  <a:gd name="T11" fmla="*/ 4 h 11"/>
                  <a:gd name="T12" fmla="*/ 12 w 12"/>
                  <a:gd name="T13" fmla="*/ 4 h 11"/>
                  <a:gd name="T14" fmla="*/ 12 w 12"/>
                  <a:gd name="T15" fmla="*/ 2 h 11"/>
                  <a:gd name="T16" fmla="*/ 10 w 12"/>
                  <a:gd name="T17" fmla="*/ 0 h 11"/>
                  <a:gd name="T18" fmla="*/ 10 w 12"/>
                  <a:gd name="T19" fmla="*/ 0 h 11"/>
                  <a:gd name="T20" fmla="*/ 0 w 12"/>
                  <a:gd name="T21" fmla="*/ 4 h 11"/>
                  <a:gd name="T22" fmla="*/ 2 w 12"/>
                  <a:gd name="T23" fmla="*/ 7 h 11"/>
                  <a:gd name="T24" fmla="*/ 5 w 12"/>
                  <a:gd name="T2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1">
                    <a:moveTo>
                      <a:pt x="5" y="11"/>
                    </a:moveTo>
                    <a:lnTo>
                      <a:pt x="7" y="11"/>
                    </a:lnTo>
                    <a:lnTo>
                      <a:pt x="10" y="11"/>
                    </a:lnTo>
                    <a:lnTo>
                      <a:pt x="12" y="9"/>
                    </a:lnTo>
                    <a:lnTo>
                      <a:pt x="12" y="7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5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3" name="Freeform 239"/>
              <p:cNvSpPr>
                <a:spLocks/>
              </p:cNvSpPr>
              <p:nvPr/>
            </p:nvSpPr>
            <p:spPr bwMode="auto">
              <a:xfrm>
                <a:off x="1598" y="3166"/>
                <a:ext cx="16" cy="40"/>
              </a:xfrm>
              <a:custGeom>
                <a:avLst/>
                <a:gdLst>
                  <a:gd name="T0" fmla="*/ 12 w 16"/>
                  <a:gd name="T1" fmla="*/ 5 h 40"/>
                  <a:gd name="T2" fmla="*/ 9 w 16"/>
                  <a:gd name="T3" fmla="*/ 5 h 40"/>
                  <a:gd name="T4" fmla="*/ 9 w 16"/>
                  <a:gd name="T5" fmla="*/ 0 h 40"/>
                  <a:gd name="T6" fmla="*/ 7 w 16"/>
                  <a:gd name="T7" fmla="*/ 3 h 40"/>
                  <a:gd name="T8" fmla="*/ 7 w 16"/>
                  <a:gd name="T9" fmla="*/ 5 h 40"/>
                  <a:gd name="T10" fmla="*/ 5 w 16"/>
                  <a:gd name="T11" fmla="*/ 5 h 40"/>
                  <a:gd name="T12" fmla="*/ 0 w 16"/>
                  <a:gd name="T13" fmla="*/ 33 h 40"/>
                  <a:gd name="T14" fmla="*/ 2 w 16"/>
                  <a:gd name="T15" fmla="*/ 38 h 40"/>
                  <a:gd name="T16" fmla="*/ 9 w 16"/>
                  <a:gd name="T17" fmla="*/ 40 h 40"/>
                  <a:gd name="T18" fmla="*/ 12 w 16"/>
                  <a:gd name="T19" fmla="*/ 38 h 40"/>
                  <a:gd name="T20" fmla="*/ 9 w 16"/>
                  <a:gd name="T21" fmla="*/ 33 h 40"/>
                  <a:gd name="T22" fmla="*/ 14 w 16"/>
                  <a:gd name="T23" fmla="*/ 33 h 40"/>
                  <a:gd name="T24" fmla="*/ 12 w 16"/>
                  <a:gd name="T25" fmla="*/ 31 h 40"/>
                  <a:gd name="T26" fmla="*/ 12 w 16"/>
                  <a:gd name="T27" fmla="*/ 26 h 40"/>
                  <a:gd name="T28" fmla="*/ 14 w 16"/>
                  <a:gd name="T29" fmla="*/ 26 h 40"/>
                  <a:gd name="T30" fmla="*/ 14 w 16"/>
                  <a:gd name="T31" fmla="*/ 24 h 40"/>
                  <a:gd name="T32" fmla="*/ 12 w 16"/>
                  <a:gd name="T33" fmla="*/ 24 h 40"/>
                  <a:gd name="T34" fmla="*/ 9 w 16"/>
                  <a:gd name="T35" fmla="*/ 22 h 40"/>
                  <a:gd name="T36" fmla="*/ 12 w 16"/>
                  <a:gd name="T37" fmla="*/ 19 h 40"/>
                  <a:gd name="T38" fmla="*/ 12 w 16"/>
                  <a:gd name="T39" fmla="*/ 19 h 40"/>
                  <a:gd name="T40" fmla="*/ 14 w 16"/>
                  <a:gd name="T41" fmla="*/ 17 h 40"/>
                  <a:gd name="T42" fmla="*/ 16 w 16"/>
                  <a:gd name="T43" fmla="*/ 17 h 40"/>
                  <a:gd name="T44" fmla="*/ 12 w 16"/>
                  <a:gd name="T45" fmla="*/ 5 h 40"/>
                  <a:gd name="T46" fmla="*/ 12 w 16"/>
                  <a:gd name="T47" fmla="*/ 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" h="40">
                    <a:moveTo>
                      <a:pt x="12" y="5"/>
                    </a:moveTo>
                    <a:lnTo>
                      <a:pt x="9" y="5"/>
                    </a:lnTo>
                    <a:lnTo>
                      <a:pt x="9" y="0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0" y="33"/>
                    </a:lnTo>
                    <a:lnTo>
                      <a:pt x="2" y="38"/>
                    </a:lnTo>
                    <a:lnTo>
                      <a:pt x="9" y="40"/>
                    </a:lnTo>
                    <a:lnTo>
                      <a:pt x="12" y="38"/>
                    </a:lnTo>
                    <a:lnTo>
                      <a:pt x="9" y="33"/>
                    </a:lnTo>
                    <a:lnTo>
                      <a:pt x="14" y="33"/>
                    </a:lnTo>
                    <a:lnTo>
                      <a:pt x="12" y="31"/>
                    </a:lnTo>
                    <a:lnTo>
                      <a:pt x="12" y="26"/>
                    </a:lnTo>
                    <a:lnTo>
                      <a:pt x="14" y="26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9" y="22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2" y="5"/>
                    </a:lnTo>
                    <a:lnTo>
                      <a:pt x="1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4" name="Freeform 240"/>
              <p:cNvSpPr>
                <a:spLocks/>
              </p:cNvSpPr>
              <p:nvPr/>
            </p:nvSpPr>
            <p:spPr bwMode="auto">
              <a:xfrm>
                <a:off x="1610" y="3417"/>
                <a:ext cx="35" cy="42"/>
              </a:xfrm>
              <a:custGeom>
                <a:avLst/>
                <a:gdLst>
                  <a:gd name="T0" fmla="*/ 12 w 35"/>
                  <a:gd name="T1" fmla="*/ 9 h 42"/>
                  <a:gd name="T2" fmla="*/ 12 w 35"/>
                  <a:gd name="T3" fmla="*/ 4 h 42"/>
                  <a:gd name="T4" fmla="*/ 9 w 35"/>
                  <a:gd name="T5" fmla="*/ 4 h 42"/>
                  <a:gd name="T6" fmla="*/ 7 w 35"/>
                  <a:gd name="T7" fmla="*/ 4 h 42"/>
                  <a:gd name="T8" fmla="*/ 7 w 35"/>
                  <a:gd name="T9" fmla="*/ 7 h 42"/>
                  <a:gd name="T10" fmla="*/ 4 w 35"/>
                  <a:gd name="T11" fmla="*/ 4 h 42"/>
                  <a:gd name="T12" fmla="*/ 2 w 35"/>
                  <a:gd name="T13" fmla="*/ 4 h 42"/>
                  <a:gd name="T14" fmla="*/ 2 w 35"/>
                  <a:gd name="T15" fmla="*/ 4 h 42"/>
                  <a:gd name="T16" fmla="*/ 2 w 35"/>
                  <a:gd name="T17" fmla="*/ 4 h 42"/>
                  <a:gd name="T18" fmla="*/ 2 w 35"/>
                  <a:gd name="T19" fmla="*/ 7 h 42"/>
                  <a:gd name="T20" fmla="*/ 0 w 35"/>
                  <a:gd name="T21" fmla="*/ 21 h 42"/>
                  <a:gd name="T22" fmla="*/ 2 w 35"/>
                  <a:gd name="T23" fmla="*/ 21 h 42"/>
                  <a:gd name="T24" fmla="*/ 2 w 35"/>
                  <a:gd name="T25" fmla="*/ 21 h 42"/>
                  <a:gd name="T26" fmla="*/ 2 w 35"/>
                  <a:gd name="T27" fmla="*/ 23 h 42"/>
                  <a:gd name="T28" fmla="*/ 4 w 35"/>
                  <a:gd name="T29" fmla="*/ 23 h 42"/>
                  <a:gd name="T30" fmla="*/ 7 w 35"/>
                  <a:gd name="T31" fmla="*/ 26 h 42"/>
                  <a:gd name="T32" fmla="*/ 7 w 35"/>
                  <a:gd name="T33" fmla="*/ 26 h 42"/>
                  <a:gd name="T34" fmla="*/ 7 w 35"/>
                  <a:gd name="T35" fmla="*/ 28 h 42"/>
                  <a:gd name="T36" fmla="*/ 12 w 35"/>
                  <a:gd name="T37" fmla="*/ 28 h 42"/>
                  <a:gd name="T38" fmla="*/ 12 w 35"/>
                  <a:gd name="T39" fmla="*/ 28 h 42"/>
                  <a:gd name="T40" fmla="*/ 12 w 35"/>
                  <a:gd name="T41" fmla="*/ 26 h 42"/>
                  <a:gd name="T42" fmla="*/ 14 w 35"/>
                  <a:gd name="T43" fmla="*/ 30 h 42"/>
                  <a:gd name="T44" fmla="*/ 16 w 35"/>
                  <a:gd name="T45" fmla="*/ 30 h 42"/>
                  <a:gd name="T46" fmla="*/ 16 w 35"/>
                  <a:gd name="T47" fmla="*/ 33 h 42"/>
                  <a:gd name="T48" fmla="*/ 14 w 35"/>
                  <a:gd name="T49" fmla="*/ 33 h 42"/>
                  <a:gd name="T50" fmla="*/ 12 w 35"/>
                  <a:gd name="T51" fmla="*/ 33 h 42"/>
                  <a:gd name="T52" fmla="*/ 9 w 35"/>
                  <a:gd name="T53" fmla="*/ 33 h 42"/>
                  <a:gd name="T54" fmla="*/ 9 w 35"/>
                  <a:gd name="T55" fmla="*/ 33 h 42"/>
                  <a:gd name="T56" fmla="*/ 16 w 35"/>
                  <a:gd name="T57" fmla="*/ 40 h 42"/>
                  <a:gd name="T58" fmla="*/ 19 w 35"/>
                  <a:gd name="T59" fmla="*/ 42 h 42"/>
                  <a:gd name="T60" fmla="*/ 19 w 35"/>
                  <a:gd name="T61" fmla="*/ 40 h 42"/>
                  <a:gd name="T62" fmla="*/ 19 w 35"/>
                  <a:gd name="T63" fmla="*/ 37 h 42"/>
                  <a:gd name="T64" fmla="*/ 19 w 35"/>
                  <a:gd name="T65" fmla="*/ 35 h 42"/>
                  <a:gd name="T66" fmla="*/ 19 w 35"/>
                  <a:gd name="T67" fmla="*/ 35 h 42"/>
                  <a:gd name="T68" fmla="*/ 21 w 35"/>
                  <a:gd name="T69" fmla="*/ 33 h 42"/>
                  <a:gd name="T70" fmla="*/ 23 w 35"/>
                  <a:gd name="T71" fmla="*/ 33 h 42"/>
                  <a:gd name="T72" fmla="*/ 23 w 35"/>
                  <a:gd name="T73" fmla="*/ 33 h 42"/>
                  <a:gd name="T74" fmla="*/ 23 w 35"/>
                  <a:gd name="T75" fmla="*/ 30 h 42"/>
                  <a:gd name="T76" fmla="*/ 23 w 35"/>
                  <a:gd name="T77" fmla="*/ 30 h 42"/>
                  <a:gd name="T78" fmla="*/ 26 w 35"/>
                  <a:gd name="T79" fmla="*/ 30 h 42"/>
                  <a:gd name="T80" fmla="*/ 35 w 35"/>
                  <a:gd name="T81" fmla="*/ 23 h 42"/>
                  <a:gd name="T82" fmla="*/ 35 w 35"/>
                  <a:gd name="T83" fmla="*/ 21 h 42"/>
                  <a:gd name="T84" fmla="*/ 35 w 35"/>
                  <a:gd name="T85" fmla="*/ 19 h 42"/>
                  <a:gd name="T86" fmla="*/ 26 w 35"/>
                  <a:gd name="T87" fmla="*/ 19 h 42"/>
                  <a:gd name="T88" fmla="*/ 21 w 35"/>
                  <a:gd name="T89" fmla="*/ 26 h 42"/>
                  <a:gd name="T90" fmla="*/ 16 w 35"/>
                  <a:gd name="T91" fmla="*/ 23 h 42"/>
                  <a:gd name="T92" fmla="*/ 16 w 35"/>
                  <a:gd name="T93" fmla="*/ 21 h 42"/>
                  <a:gd name="T94" fmla="*/ 14 w 35"/>
                  <a:gd name="T95" fmla="*/ 19 h 42"/>
                  <a:gd name="T96" fmla="*/ 12 w 35"/>
                  <a:gd name="T97" fmla="*/ 16 h 42"/>
                  <a:gd name="T98" fmla="*/ 14 w 35"/>
                  <a:gd name="T99" fmla="*/ 11 h 42"/>
                  <a:gd name="T100" fmla="*/ 16 w 35"/>
                  <a:gd name="T101" fmla="*/ 9 h 42"/>
                  <a:gd name="T102" fmla="*/ 16 w 35"/>
                  <a:gd name="T103" fmla="*/ 2 h 42"/>
                  <a:gd name="T104" fmla="*/ 14 w 35"/>
                  <a:gd name="T105" fmla="*/ 2 h 42"/>
                  <a:gd name="T106" fmla="*/ 14 w 35"/>
                  <a:gd name="T107" fmla="*/ 0 h 42"/>
                  <a:gd name="T108" fmla="*/ 14 w 35"/>
                  <a:gd name="T109" fmla="*/ 2 h 42"/>
                  <a:gd name="T110" fmla="*/ 14 w 35"/>
                  <a:gd name="T111" fmla="*/ 4 h 42"/>
                  <a:gd name="T112" fmla="*/ 14 w 35"/>
                  <a:gd name="T113" fmla="*/ 7 h 42"/>
                  <a:gd name="T114" fmla="*/ 12 w 35"/>
                  <a:gd name="T115" fmla="*/ 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5" h="42">
                    <a:moveTo>
                      <a:pt x="12" y="9"/>
                    </a:moveTo>
                    <a:lnTo>
                      <a:pt x="12" y="4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7" y="7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0" y="21"/>
                    </a:lnTo>
                    <a:lnTo>
                      <a:pt x="2" y="21"/>
                    </a:lnTo>
                    <a:lnTo>
                      <a:pt x="2" y="21"/>
                    </a:lnTo>
                    <a:lnTo>
                      <a:pt x="2" y="23"/>
                    </a:lnTo>
                    <a:lnTo>
                      <a:pt x="4" y="23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7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6"/>
                    </a:lnTo>
                    <a:lnTo>
                      <a:pt x="14" y="30"/>
                    </a:lnTo>
                    <a:lnTo>
                      <a:pt x="16" y="30"/>
                    </a:lnTo>
                    <a:lnTo>
                      <a:pt x="16" y="33"/>
                    </a:lnTo>
                    <a:lnTo>
                      <a:pt x="14" y="33"/>
                    </a:lnTo>
                    <a:lnTo>
                      <a:pt x="12" y="33"/>
                    </a:lnTo>
                    <a:lnTo>
                      <a:pt x="9" y="33"/>
                    </a:lnTo>
                    <a:lnTo>
                      <a:pt x="9" y="33"/>
                    </a:lnTo>
                    <a:lnTo>
                      <a:pt x="16" y="40"/>
                    </a:lnTo>
                    <a:lnTo>
                      <a:pt x="19" y="42"/>
                    </a:lnTo>
                    <a:lnTo>
                      <a:pt x="19" y="40"/>
                    </a:lnTo>
                    <a:lnTo>
                      <a:pt x="19" y="37"/>
                    </a:lnTo>
                    <a:lnTo>
                      <a:pt x="19" y="35"/>
                    </a:lnTo>
                    <a:lnTo>
                      <a:pt x="19" y="35"/>
                    </a:lnTo>
                    <a:lnTo>
                      <a:pt x="21" y="33"/>
                    </a:lnTo>
                    <a:lnTo>
                      <a:pt x="23" y="33"/>
                    </a:lnTo>
                    <a:lnTo>
                      <a:pt x="23" y="33"/>
                    </a:lnTo>
                    <a:lnTo>
                      <a:pt x="23" y="30"/>
                    </a:lnTo>
                    <a:lnTo>
                      <a:pt x="23" y="30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35" y="21"/>
                    </a:lnTo>
                    <a:lnTo>
                      <a:pt x="35" y="19"/>
                    </a:lnTo>
                    <a:lnTo>
                      <a:pt x="26" y="19"/>
                    </a:lnTo>
                    <a:lnTo>
                      <a:pt x="21" y="26"/>
                    </a:lnTo>
                    <a:lnTo>
                      <a:pt x="16" y="23"/>
                    </a:lnTo>
                    <a:lnTo>
                      <a:pt x="16" y="21"/>
                    </a:lnTo>
                    <a:lnTo>
                      <a:pt x="14" y="19"/>
                    </a:lnTo>
                    <a:lnTo>
                      <a:pt x="12" y="16"/>
                    </a:lnTo>
                    <a:lnTo>
                      <a:pt x="14" y="11"/>
                    </a:lnTo>
                    <a:lnTo>
                      <a:pt x="16" y="9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1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5" name="Freeform 241"/>
              <p:cNvSpPr>
                <a:spLocks/>
              </p:cNvSpPr>
              <p:nvPr/>
            </p:nvSpPr>
            <p:spPr bwMode="auto">
              <a:xfrm>
                <a:off x="1815" y="3410"/>
                <a:ext cx="10" cy="7"/>
              </a:xfrm>
              <a:custGeom>
                <a:avLst/>
                <a:gdLst>
                  <a:gd name="T0" fmla="*/ 7 w 10"/>
                  <a:gd name="T1" fmla="*/ 7 h 7"/>
                  <a:gd name="T2" fmla="*/ 10 w 10"/>
                  <a:gd name="T3" fmla="*/ 2 h 7"/>
                  <a:gd name="T4" fmla="*/ 7 w 10"/>
                  <a:gd name="T5" fmla="*/ 2 h 7"/>
                  <a:gd name="T6" fmla="*/ 7 w 10"/>
                  <a:gd name="T7" fmla="*/ 2 h 7"/>
                  <a:gd name="T8" fmla="*/ 7 w 10"/>
                  <a:gd name="T9" fmla="*/ 2 h 7"/>
                  <a:gd name="T10" fmla="*/ 5 w 10"/>
                  <a:gd name="T11" fmla="*/ 2 h 7"/>
                  <a:gd name="T12" fmla="*/ 5 w 10"/>
                  <a:gd name="T13" fmla="*/ 2 h 7"/>
                  <a:gd name="T14" fmla="*/ 3 w 10"/>
                  <a:gd name="T15" fmla="*/ 2 h 7"/>
                  <a:gd name="T16" fmla="*/ 3 w 10"/>
                  <a:gd name="T17" fmla="*/ 4 h 7"/>
                  <a:gd name="T18" fmla="*/ 3 w 10"/>
                  <a:gd name="T19" fmla="*/ 2 h 7"/>
                  <a:gd name="T20" fmla="*/ 3 w 10"/>
                  <a:gd name="T21" fmla="*/ 2 h 7"/>
                  <a:gd name="T22" fmla="*/ 3 w 10"/>
                  <a:gd name="T23" fmla="*/ 0 h 7"/>
                  <a:gd name="T24" fmla="*/ 3 w 10"/>
                  <a:gd name="T25" fmla="*/ 0 h 7"/>
                  <a:gd name="T26" fmla="*/ 0 w 10"/>
                  <a:gd name="T27" fmla="*/ 0 h 7"/>
                  <a:gd name="T28" fmla="*/ 3 w 10"/>
                  <a:gd name="T29" fmla="*/ 2 h 7"/>
                  <a:gd name="T30" fmla="*/ 5 w 10"/>
                  <a:gd name="T31" fmla="*/ 7 h 7"/>
                  <a:gd name="T32" fmla="*/ 7 w 10"/>
                  <a:gd name="T33" fmla="*/ 7 h 7"/>
                  <a:gd name="T34" fmla="*/ 7 w 10"/>
                  <a:gd name="T3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7">
                    <a:moveTo>
                      <a:pt x="7" y="7"/>
                    </a:moveTo>
                    <a:lnTo>
                      <a:pt x="10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6" name="Freeform 242"/>
              <p:cNvSpPr>
                <a:spLocks/>
              </p:cNvSpPr>
              <p:nvPr/>
            </p:nvSpPr>
            <p:spPr bwMode="auto">
              <a:xfrm>
                <a:off x="1761" y="3492"/>
                <a:ext cx="14" cy="5"/>
              </a:xfrm>
              <a:custGeom>
                <a:avLst/>
                <a:gdLst>
                  <a:gd name="T0" fmla="*/ 9 w 14"/>
                  <a:gd name="T1" fmla="*/ 3 h 5"/>
                  <a:gd name="T2" fmla="*/ 7 w 14"/>
                  <a:gd name="T3" fmla="*/ 3 h 5"/>
                  <a:gd name="T4" fmla="*/ 2 w 14"/>
                  <a:gd name="T5" fmla="*/ 3 h 5"/>
                  <a:gd name="T6" fmla="*/ 0 w 14"/>
                  <a:gd name="T7" fmla="*/ 3 h 5"/>
                  <a:gd name="T8" fmla="*/ 0 w 14"/>
                  <a:gd name="T9" fmla="*/ 3 h 5"/>
                  <a:gd name="T10" fmla="*/ 0 w 14"/>
                  <a:gd name="T11" fmla="*/ 5 h 5"/>
                  <a:gd name="T12" fmla="*/ 2 w 14"/>
                  <a:gd name="T13" fmla="*/ 5 h 5"/>
                  <a:gd name="T14" fmla="*/ 5 w 14"/>
                  <a:gd name="T15" fmla="*/ 5 h 5"/>
                  <a:gd name="T16" fmla="*/ 7 w 14"/>
                  <a:gd name="T17" fmla="*/ 5 h 5"/>
                  <a:gd name="T18" fmla="*/ 7 w 14"/>
                  <a:gd name="T19" fmla="*/ 3 h 5"/>
                  <a:gd name="T20" fmla="*/ 9 w 14"/>
                  <a:gd name="T21" fmla="*/ 3 h 5"/>
                  <a:gd name="T22" fmla="*/ 14 w 14"/>
                  <a:gd name="T23" fmla="*/ 3 h 5"/>
                  <a:gd name="T24" fmla="*/ 14 w 14"/>
                  <a:gd name="T25" fmla="*/ 3 h 5"/>
                  <a:gd name="T26" fmla="*/ 14 w 14"/>
                  <a:gd name="T27" fmla="*/ 0 h 5"/>
                  <a:gd name="T28" fmla="*/ 14 w 14"/>
                  <a:gd name="T29" fmla="*/ 0 h 5"/>
                  <a:gd name="T30" fmla="*/ 9 w 14"/>
                  <a:gd name="T3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" h="5">
                    <a:moveTo>
                      <a:pt x="9" y="3"/>
                    </a:moveTo>
                    <a:lnTo>
                      <a:pt x="7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9" y="3"/>
                    </a:lnTo>
                    <a:lnTo>
                      <a:pt x="14" y="3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9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7" name="Freeform 243"/>
              <p:cNvSpPr>
                <a:spLocks/>
              </p:cNvSpPr>
              <p:nvPr/>
            </p:nvSpPr>
            <p:spPr bwMode="auto">
              <a:xfrm>
                <a:off x="1655" y="3499"/>
                <a:ext cx="2" cy="5"/>
              </a:xfrm>
              <a:custGeom>
                <a:avLst/>
                <a:gdLst>
                  <a:gd name="T0" fmla="*/ 0 w 2"/>
                  <a:gd name="T1" fmla="*/ 3 h 5"/>
                  <a:gd name="T2" fmla="*/ 0 w 2"/>
                  <a:gd name="T3" fmla="*/ 3 h 5"/>
                  <a:gd name="T4" fmla="*/ 0 w 2"/>
                  <a:gd name="T5" fmla="*/ 3 h 5"/>
                  <a:gd name="T6" fmla="*/ 0 w 2"/>
                  <a:gd name="T7" fmla="*/ 5 h 5"/>
                  <a:gd name="T8" fmla="*/ 2 w 2"/>
                  <a:gd name="T9" fmla="*/ 5 h 5"/>
                  <a:gd name="T10" fmla="*/ 2 w 2"/>
                  <a:gd name="T11" fmla="*/ 5 h 5"/>
                  <a:gd name="T12" fmla="*/ 2 w 2"/>
                  <a:gd name="T13" fmla="*/ 5 h 5"/>
                  <a:gd name="T14" fmla="*/ 2 w 2"/>
                  <a:gd name="T15" fmla="*/ 5 h 5"/>
                  <a:gd name="T16" fmla="*/ 2 w 2"/>
                  <a:gd name="T17" fmla="*/ 0 h 5"/>
                  <a:gd name="T18" fmla="*/ 0 w 2"/>
                  <a:gd name="T1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5">
                    <a:moveTo>
                      <a:pt x="0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8" name="Freeform 244"/>
              <p:cNvSpPr>
                <a:spLocks/>
              </p:cNvSpPr>
              <p:nvPr/>
            </p:nvSpPr>
            <p:spPr bwMode="auto">
              <a:xfrm>
                <a:off x="1659" y="3504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0 w 5"/>
                  <a:gd name="T5" fmla="*/ 0 h 5"/>
                  <a:gd name="T6" fmla="*/ 0 w 5"/>
                  <a:gd name="T7" fmla="*/ 2 h 5"/>
                  <a:gd name="T8" fmla="*/ 3 w 5"/>
                  <a:gd name="T9" fmla="*/ 2 h 5"/>
                  <a:gd name="T10" fmla="*/ 5 w 5"/>
                  <a:gd name="T11" fmla="*/ 5 h 5"/>
                  <a:gd name="T12" fmla="*/ 5 w 5"/>
                  <a:gd name="T13" fmla="*/ 5 h 5"/>
                  <a:gd name="T14" fmla="*/ 5 w 5"/>
                  <a:gd name="T15" fmla="*/ 2 h 5"/>
                  <a:gd name="T16" fmla="*/ 5 w 5"/>
                  <a:gd name="T17" fmla="*/ 0 h 5"/>
                  <a:gd name="T18" fmla="*/ 5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9" name="Freeform 245"/>
              <p:cNvSpPr>
                <a:spLocks/>
              </p:cNvSpPr>
              <p:nvPr/>
            </p:nvSpPr>
            <p:spPr bwMode="auto">
              <a:xfrm>
                <a:off x="1633" y="3469"/>
                <a:ext cx="22" cy="14"/>
              </a:xfrm>
              <a:custGeom>
                <a:avLst/>
                <a:gdLst>
                  <a:gd name="T0" fmla="*/ 15 w 22"/>
                  <a:gd name="T1" fmla="*/ 11 h 14"/>
                  <a:gd name="T2" fmla="*/ 17 w 22"/>
                  <a:gd name="T3" fmla="*/ 14 h 14"/>
                  <a:gd name="T4" fmla="*/ 19 w 22"/>
                  <a:gd name="T5" fmla="*/ 14 h 14"/>
                  <a:gd name="T6" fmla="*/ 22 w 22"/>
                  <a:gd name="T7" fmla="*/ 11 h 14"/>
                  <a:gd name="T8" fmla="*/ 22 w 22"/>
                  <a:gd name="T9" fmla="*/ 9 h 14"/>
                  <a:gd name="T10" fmla="*/ 19 w 22"/>
                  <a:gd name="T11" fmla="*/ 7 h 14"/>
                  <a:gd name="T12" fmla="*/ 19 w 22"/>
                  <a:gd name="T13" fmla="*/ 7 h 14"/>
                  <a:gd name="T14" fmla="*/ 17 w 22"/>
                  <a:gd name="T15" fmla="*/ 9 h 14"/>
                  <a:gd name="T16" fmla="*/ 17 w 22"/>
                  <a:gd name="T17" fmla="*/ 4 h 14"/>
                  <a:gd name="T18" fmla="*/ 15 w 22"/>
                  <a:gd name="T19" fmla="*/ 4 h 14"/>
                  <a:gd name="T20" fmla="*/ 15 w 22"/>
                  <a:gd name="T21" fmla="*/ 2 h 14"/>
                  <a:gd name="T22" fmla="*/ 12 w 22"/>
                  <a:gd name="T23" fmla="*/ 2 h 14"/>
                  <a:gd name="T24" fmla="*/ 10 w 22"/>
                  <a:gd name="T25" fmla="*/ 4 h 14"/>
                  <a:gd name="T26" fmla="*/ 10 w 22"/>
                  <a:gd name="T27" fmla="*/ 4 h 14"/>
                  <a:gd name="T28" fmla="*/ 10 w 22"/>
                  <a:gd name="T29" fmla="*/ 4 h 14"/>
                  <a:gd name="T30" fmla="*/ 10 w 22"/>
                  <a:gd name="T31" fmla="*/ 2 h 14"/>
                  <a:gd name="T32" fmla="*/ 10 w 22"/>
                  <a:gd name="T33" fmla="*/ 2 h 14"/>
                  <a:gd name="T34" fmla="*/ 10 w 22"/>
                  <a:gd name="T35" fmla="*/ 2 h 14"/>
                  <a:gd name="T36" fmla="*/ 7 w 22"/>
                  <a:gd name="T37" fmla="*/ 2 h 14"/>
                  <a:gd name="T38" fmla="*/ 7 w 22"/>
                  <a:gd name="T39" fmla="*/ 0 h 14"/>
                  <a:gd name="T40" fmla="*/ 5 w 22"/>
                  <a:gd name="T41" fmla="*/ 0 h 14"/>
                  <a:gd name="T42" fmla="*/ 5 w 22"/>
                  <a:gd name="T43" fmla="*/ 0 h 14"/>
                  <a:gd name="T44" fmla="*/ 5 w 22"/>
                  <a:gd name="T45" fmla="*/ 2 h 14"/>
                  <a:gd name="T46" fmla="*/ 3 w 22"/>
                  <a:gd name="T47" fmla="*/ 2 h 14"/>
                  <a:gd name="T48" fmla="*/ 0 w 22"/>
                  <a:gd name="T49" fmla="*/ 2 h 14"/>
                  <a:gd name="T50" fmla="*/ 3 w 22"/>
                  <a:gd name="T51" fmla="*/ 7 h 14"/>
                  <a:gd name="T52" fmla="*/ 5 w 22"/>
                  <a:gd name="T53" fmla="*/ 9 h 14"/>
                  <a:gd name="T54" fmla="*/ 5 w 22"/>
                  <a:gd name="T55" fmla="*/ 9 h 14"/>
                  <a:gd name="T56" fmla="*/ 7 w 22"/>
                  <a:gd name="T57" fmla="*/ 11 h 14"/>
                  <a:gd name="T58" fmla="*/ 10 w 22"/>
                  <a:gd name="T59" fmla="*/ 11 h 14"/>
                  <a:gd name="T60" fmla="*/ 10 w 22"/>
                  <a:gd name="T61" fmla="*/ 11 h 14"/>
                  <a:gd name="T62" fmla="*/ 10 w 22"/>
                  <a:gd name="T63" fmla="*/ 11 h 14"/>
                  <a:gd name="T64" fmla="*/ 10 w 22"/>
                  <a:gd name="T65" fmla="*/ 9 h 14"/>
                  <a:gd name="T66" fmla="*/ 15 w 22"/>
                  <a:gd name="T6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2" h="14">
                    <a:moveTo>
                      <a:pt x="15" y="11"/>
                    </a:moveTo>
                    <a:lnTo>
                      <a:pt x="17" y="14"/>
                    </a:lnTo>
                    <a:lnTo>
                      <a:pt x="19" y="14"/>
                    </a:lnTo>
                    <a:lnTo>
                      <a:pt x="22" y="11"/>
                    </a:lnTo>
                    <a:lnTo>
                      <a:pt x="22" y="9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7" y="9"/>
                    </a:lnTo>
                    <a:lnTo>
                      <a:pt x="17" y="4"/>
                    </a:lnTo>
                    <a:lnTo>
                      <a:pt x="15" y="4"/>
                    </a:lnTo>
                    <a:lnTo>
                      <a:pt x="15" y="2"/>
                    </a:lnTo>
                    <a:lnTo>
                      <a:pt x="12" y="2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3" y="7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7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0" y="9"/>
                    </a:lnTo>
                    <a:lnTo>
                      <a:pt x="15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0" name="Freeform 246"/>
              <p:cNvSpPr>
                <a:spLocks/>
              </p:cNvSpPr>
              <p:nvPr/>
            </p:nvSpPr>
            <p:spPr bwMode="auto">
              <a:xfrm>
                <a:off x="1610" y="3454"/>
                <a:ext cx="23" cy="22"/>
              </a:xfrm>
              <a:custGeom>
                <a:avLst/>
                <a:gdLst>
                  <a:gd name="T0" fmla="*/ 21 w 23"/>
                  <a:gd name="T1" fmla="*/ 10 h 22"/>
                  <a:gd name="T2" fmla="*/ 21 w 23"/>
                  <a:gd name="T3" fmla="*/ 8 h 22"/>
                  <a:gd name="T4" fmla="*/ 19 w 23"/>
                  <a:gd name="T5" fmla="*/ 8 h 22"/>
                  <a:gd name="T6" fmla="*/ 16 w 23"/>
                  <a:gd name="T7" fmla="*/ 8 h 22"/>
                  <a:gd name="T8" fmla="*/ 16 w 23"/>
                  <a:gd name="T9" fmla="*/ 8 h 22"/>
                  <a:gd name="T10" fmla="*/ 14 w 23"/>
                  <a:gd name="T11" fmla="*/ 3 h 22"/>
                  <a:gd name="T12" fmla="*/ 14 w 23"/>
                  <a:gd name="T13" fmla="*/ 5 h 22"/>
                  <a:gd name="T14" fmla="*/ 12 w 23"/>
                  <a:gd name="T15" fmla="*/ 3 h 22"/>
                  <a:gd name="T16" fmla="*/ 9 w 23"/>
                  <a:gd name="T17" fmla="*/ 3 h 22"/>
                  <a:gd name="T18" fmla="*/ 9 w 23"/>
                  <a:gd name="T19" fmla="*/ 3 h 22"/>
                  <a:gd name="T20" fmla="*/ 9 w 23"/>
                  <a:gd name="T21" fmla="*/ 5 h 22"/>
                  <a:gd name="T22" fmla="*/ 9 w 23"/>
                  <a:gd name="T23" fmla="*/ 5 h 22"/>
                  <a:gd name="T24" fmla="*/ 7 w 23"/>
                  <a:gd name="T25" fmla="*/ 3 h 22"/>
                  <a:gd name="T26" fmla="*/ 4 w 23"/>
                  <a:gd name="T27" fmla="*/ 3 h 22"/>
                  <a:gd name="T28" fmla="*/ 4 w 23"/>
                  <a:gd name="T29" fmla="*/ 0 h 22"/>
                  <a:gd name="T30" fmla="*/ 2 w 23"/>
                  <a:gd name="T31" fmla="*/ 0 h 22"/>
                  <a:gd name="T32" fmla="*/ 0 w 23"/>
                  <a:gd name="T33" fmla="*/ 0 h 22"/>
                  <a:gd name="T34" fmla="*/ 0 w 23"/>
                  <a:gd name="T35" fmla="*/ 3 h 22"/>
                  <a:gd name="T36" fmla="*/ 0 w 23"/>
                  <a:gd name="T37" fmla="*/ 3 h 22"/>
                  <a:gd name="T38" fmla="*/ 2 w 23"/>
                  <a:gd name="T39" fmla="*/ 8 h 22"/>
                  <a:gd name="T40" fmla="*/ 2 w 23"/>
                  <a:gd name="T41" fmla="*/ 12 h 22"/>
                  <a:gd name="T42" fmla="*/ 7 w 23"/>
                  <a:gd name="T43" fmla="*/ 12 h 22"/>
                  <a:gd name="T44" fmla="*/ 7 w 23"/>
                  <a:gd name="T45" fmla="*/ 17 h 22"/>
                  <a:gd name="T46" fmla="*/ 7 w 23"/>
                  <a:gd name="T47" fmla="*/ 19 h 22"/>
                  <a:gd name="T48" fmla="*/ 14 w 23"/>
                  <a:gd name="T49" fmla="*/ 19 h 22"/>
                  <a:gd name="T50" fmla="*/ 12 w 23"/>
                  <a:gd name="T51" fmla="*/ 22 h 22"/>
                  <a:gd name="T52" fmla="*/ 12 w 23"/>
                  <a:gd name="T53" fmla="*/ 22 h 22"/>
                  <a:gd name="T54" fmla="*/ 14 w 23"/>
                  <a:gd name="T55" fmla="*/ 22 h 22"/>
                  <a:gd name="T56" fmla="*/ 16 w 23"/>
                  <a:gd name="T57" fmla="*/ 22 h 22"/>
                  <a:gd name="T58" fmla="*/ 16 w 23"/>
                  <a:gd name="T59" fmla="*/ 22 h 22"/>
                  <a:gd name="T60" fmla="*/ 16 w 23"/>
                  <a:gd name="T61" fmla="*/ 19 h 22"/>
                  <a:gd name="T62" fmla="*/ 16 w 23"/>
                  <a:gd name="T63" fmla="*/ 19 h 22"/>
                  <a:gd name="T64" fmla="*/ 19 w 23"/>
                  <a:gd name="T65" fmla="*/ 19 h 22"/>
                  <a:gd name="T66" fmla="*/ 21 w 23"/>
                  <a:gd name="T67" fmla="*/ 19 h 22"/>
                  <a:gd name="T68" fmla="*/ 21 w 23"/>
                  <a:gd name="T69" fmla="*/ 19 h 22"/>
                  <a:gd name="T70" fmla="*/ 21 w 23"/>
                  <a:gd name="T71" fmla="*/ 15 h 22"/>
                  <a:gd name="T72" fmla="*/ 23 w 23"/>
                  <a:gd name="T73" fmla="*/ 15 h 22"/>
                  <a:gd name="T74" fmla="*/ 23 w 23"/>
                  <a:gd name="T75" fmla="*/ 12 h 22"/>
                  <a:gd name="T76" fmla="*/ 23 w 23"/>
                  <a:gd name="T77" fmla="*/ 10 h 22"/>
                  <a:gd name="T78" fmla="*/ 21 w 23"/>
                  <a:gd name="T79" fmla="*/ 1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2">
                    <a:moveTo>
                      <a:pt x="21" y="10"/>
                    </a:moveTo>
                    <a:lnTo>
                      <a:pt x="21" y="8"/>
                    </a:lnTo>
                    <a:lnTo>
                      <a:pt x="19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2" y="3"/>
                    </a:lnTo>
                    <a:lnTo>
                      <a:pt x="9" y="3"/>
                    </a:lnTo>
                    <a:lnTo>
                      <a:pt x="9" y="3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7" y="3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8"/>
                    </a:lnTo>
                    <a:lnTo>
                      <a:pt x="2" y="12"/>
                    </a:lnTo>
                    <a:lnTo>
                      <a:pt x="7" y="12"/>
                    </a:lnTo>
                    <a:lnTo>
                      <a:pt x="7" y="17"/>
                    </a:lnTo>
                    <a:lnTo>
                      <a:pt x="7" y="19"/>
                    </a:lnTo>
                    <a:lnTo>
                      <a:pt x="14" y="19"/>
                    </a:lnTo>
                    <a:lnTo>
                      <a:pt x="12" y="22"/>
                    </a:lnTo>
                    <a:lnTo>
                      <a:pt x="12" y="22"/>
                    </a:lnTo>
                    <a:lnTo>
                      <a:pt x="14" y="22"/>
                    </a:lnTo>
                    <a:lnTo>
                      <a:pt x="16" y="22"/>
                    </a:lnTo>
                    <a:lnTo>
                      <a:pt x="16" y="22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15"/>
                    </a:lnTo>
                    <a:lnTo>
                      <a:pt x="23" y="15"/>
                    </a:lnTo>
                    <a:lnTo>
                      <a:pt x="23" y="12"/>
                    </a:lnTo>
                    <a:lnTo>
                      <a:pt x="23" y="10"/>
                    </a:lnTo>
                    <a:lnTo>
                      <a:pt x="21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1" name="Freeform 247"/>
              <p:cNvSpPr>
                <a:spLocks/>
              </p:cNvSpPr>
              <p:nvPr/>
            </p:nvSpPr>
            <p:spPr bwMode="auto">
              <a:xfrm>
                <a:off x="1648" y="3428"/>
                <a:ext cx="47" cy="71"/>
              </a:xfrm>
              <a:custGeom>
                <a:avLst/>
                <a:gdLst>
                  <a:gd name="T0" fmla="*/ 40 w 47"/>
                  <a:gd name="T1" fmla="*/ 71 h 71"/>
                  <a:gd name="T2" fmla="*/ 42 w 47"/>
                  <a:gd name="T3" fmla="*/ 69 h 71"/>
                  <a:gd name="T4" fmla="*/ 44 w 47"/>
                  <a:gd name="T5" fmla="*/ 8 h 71"/>
                  <a:gd name="T6" fmla="*/ 40 w 47"/>
                  <a:gd name="T7" fmla="*/ 5 h 71"/>
                  <a:gd name="T8" fmla="*/ 35 w 47"/>
                  <a:gd name="T9" fmla="*/ 5 h 71"/>
                  <a:gd name="T10" fmla="*/ 28 w 47"/>
                  <a:gd name="T11" fmla="*/ 3 h 71"/>
                  <a:gd name="T12" fmla="*/ 23 w 47"/>
                  <a:gd name="T13" fmla="*/ 10 h 71"/>
                  <a:gd name="T14" fmla="*/ 21 w 47"/>
                  <a:gd name="T15" fmla="*/ 10 h 71"/>
                  <a:gd name="T16" fmla="*/ 18 w 47"/>
                  <a:gd name="T17" fmla="*/ 10 h 71"/>
                  <a:gd name="T18" fmla="*/ 21 w 47"/>
                  <a:gd name="T19" fmla="*/ 15 h 71"/>
                  <a:gd name="T20" fmla="*/ 18 w 47"/>
                  <a:gd name="T21" fmla="*/ 17 h 71"/>
                  <a:gd name="T22" fmla="*/ 16 w 47"/>
                  <a:gd name="T23" fmla="*/ 17 h 71"/>
                  <a:gd name="T24" fmla="*/ 16 w 47"/>
                  <a:gd name="T25" fmla="*/ 26 h 71"/>
                  <a:gd name="T26" fmla="*/ 26 w 47"/>
                  <a:gd name="T27" fmla="*/ 26 h 71"/>
                  <a:gd name="T28" fmla="*/ 33 w 47"/>
                  <a:gd name="T29" fmla="*/ 26 h 71"/>
                  <a:gd name="T30" fmla="*/ 33 w 47"/>
                  <a:gd name="T31" fmla="*/ 31 h 71"/>
                  <a:gd name="T32" fmla="*/ 23 w 47"/>
                  <a:gd name="T33" fmla="*/ 36 h 71"/>
                  <a:gd name="T34" fmla="*/ 21 w 47"/>
                  <a:gd name="T35" fmla="*/ 38 h 71"/>
                  <a:gd name="T36" fmla="*/ 23 w 47"/>
                  <a:gd name="T37" fmla="*/ 48 h 71"/>
                  <a:gd name="T38" fmla="*/ 33 w 47"/>
                  <a:gd name="T39" fmla="*/ 55 h 71"/>
                  <a:gd name="T40" fmla="*/ 30 w 47"/>
                  <a:gd name="T41" fmla="*/ 55 h 71"/>
                  <a:gd name="T42" fmla="*/ 26 w 47"/>
                  <a:gd name="T43" fmla="*/ 52 h 71"/>
                  <a:gd name="T44" fmla="*/ 21 w 47"/>
                  <a:gd name="T45" fmla="*/ 50 h 71"/>
                  <a:gd name="T46" fmla="*/ 18 w 47"/>
                  <a:gd name="T47" fmla="*/ 55 h 71"/>
                  <a:gd name="T48" fmla="*/ 21 w 47"/>
                  <a:gd name="T49" fmla="*/ 55 h 71"/>
                  <a:gd name="T50" fmla="*/ 18 w 47"/>
                  <a:gd name="T51" fmla="*/ 55 h 71"/>
                  <a:gd name="T52" fmla="*/ 7 w 47"/>
                  <a:gd name="T53" fmla="*/ 50 h 71"/>
                  <a:gd name="T54" fmla="*/ 11 w 47"/>
                  <a:gd name="T55" fmla="*/ 55 h 71"/>
                  <a:gd name="T56" fmla="*/ 9 w 47"/>
                  <a:gd name="T57" fmla="*/ 55 h 71"/>
                  <a:gd name="T58" fmla="*/ 4 w 47"/>
                  <a:gd name="T59" fmla="*/ 55 h 71"/>
                  <a:gd name="T60" fmla="*/ 0 w 47"/>
                  <a:gd name="T61" fmla="*/ 60 h 71"/>
                  <a:gd name="T62" fmla="*/ 2 w 47"/>
                  <a:gd name="T63" fmla="*/ 62 h 71"/>
                  <a:gd name="T64" fmla="*/ 4 w 47"/>
                  <a:gd name="T65" fmla="*/ 64 h 71"/>
                  <a:gd name="T66" fmla="*/ 9 w 47"/>
                  <a:gd name="T67" fmla="*/ 64 h 71"/>
                  <a:gd name="T68" fmla="*/ 7 w 47"/>
                  <a:gd name="T69" fmla="*/ 67 h 71"/>
                  <a:gd name="T70" fmla="*/ 9 w 47"/>
                  <a:gd name="T71" fmla="*/ 67 h 71"/>
                  <a:gd name="T72" fmla="*/ 11 w 47"/>
                  <a:gd name="T73" fmla="*/ 67 h 71"/>
                  <a:gd name="T74" fmla="*/ 18 w 47"/>
                  <a:gd name="T75" fmla="*/ 69 h 71"/>
                  <a:gd name="T76" fmla="*/ 23 w 47"/>
                  <a:gd name="T77" fmla="*/ 69 h 71"/>
                  <a:gd name="T78" fmla="*/ 40 w 47"/>
                  <a:gd name="T7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7" h="71">
                    <a:moveTo>
                      <a:pt x="40" y="71"/>
                    </a:moveTo>
                    <a:lnTo>
                      <a:pt x="40" y="71"/>
                    </a:lnTo>
                    <a:lnTo>
                      <a:pt x="44" y="71"/>
                    </a:lnTo>
                    <a:lnTo>
                      <a:pt x="42" y="69"/>
                    </a:lnTo>
                    <a:lnTo>
                      <a:pt x="47" y="69"/>
                    </a:lnTo>
                    <a:lnTo>
                      <a:pt x="44" y="8"/>
                    </a:lnTo>
                    <a:lnTo>
                      <a:pt x="44" y="3"/>
                    </a:lnTo>
                    <a:lnTo>
                      <a:pt x="40" y="5"/>
                    </a:lnTo>
                    <a:lnTo>
                      <a:pt x="37" y="8"/>
                    </a:lnTo>
                    <a:lnTo>
                      <a:pt x="35" y="5"/>
                    </a:lnTo>
                    <a:lnTo>
                      <a:pt x="33" y="0"/>
                    </a:lnTo>
                    <a:lnTo>
                      <a:pt x="28" y="3"/>
                    </a:lnTo>
                    <a:lnTo>
                      <a:pt x="26" y="10"/>
                    </a:lnTo>
                    <a:lnTo>
                      <a:pt x="23" y="10"/>
                    </a:lnTo>
                    <a:lnTo>
                      <a:pt x="23" y="10"/>
                    </a:lnTo>
                    <a:lnTo>
                      <a:pt x="21" y="10"/>
                    </a:lnTo>
                    <a:lnTo>
                      <a:pt x="16" y="10"/>
                    </a:lnTo>
                    <a:lnTo>
                      <a:pt x="18" y="10"/>
                    </a:lnTo>
                    <a:lnTo>
                      <a:pt x="18" y="12"/>
                    </a:lnTo>
                    <a:lnTo>
                      <a:pt x="21" y="15"/>
                    </a:lnTo>
                    <a:lnTo>
                      <a:pt x="21" y="17"/>
                    </a:lnTo>
                    <a:lnTo>
                      <a:pt x="18" y="17"/>
                    </a:lnTo>
                    <a:lnTo>
                      <a:pt x="16" y="15"/>
                    </a:lnTo>
                    <a:lnTo>
                      <a:pt x="16" y="17"/>
                    </a:lnTo>
                    <a:lnTo>
                      <a:pt x="14" y="24"/>
                    </a:lnTo>
                    <a:lnTo>
                      <a:pt x="16" y="26"/>
                    </a:lnTo>
                    <a:lnTo>
                      <a:pt x="21" y="29"/>
                    </a:lnTo>
                    <a:lnTo>
                      <a:pt x="26" y="26"/>
                    </a:lnTo>
                    <a:lnTo>
                      <a:pt x="30" y="24"/>
                    </a:lnTo>
                    <a:lnTo>
                      <a:pt x="33" y="26"/>
                    </a:lnTo>
                    <a:lnTo>
                      <a:pt x="33" y="29"/>
                    </a:lnTo>
                    <a:lnTo>
                      <a:pt x="33" y="31"/>
                    </a:lnTo>
                    <a:lnTo>
                      <a:pt x="26" y="34"/>
                    </a:lnTo>
                    <a:lnTo>
                      <a:pt x="23" y="36"/>
                    </a:lnTo>
                    <a:lnTo>
                      <a:pt x="21" y="36"/>
                    </a:lnTo>
                    <a:lnTo>
                      <a:pt x="21" y="38"/>
                    </a:lnTo>
                    <a:lnTo>
                      <a:pt x="21" y="48"/>
                    </a:lnTo>
                    <a:lnTo>
                      <a:pt x="23" y="48"/>
                    </a:lnTo>
                    <a:lnTo>
                      <a:pt x="33" y="52"/>
                    </a:lnTo>
                    <a:lnTo>
                      <a:pt x="33" y="55"/>
                    </a:lnTo>
                    <a:lnTo>
                      <a:pt x="30" y="55"/>
                    </a:lnTo>
                    <a:lnTo>
                      <a:pt x="30" y="55"/>
                    </a:lnTo>
                    <a:lnTo>
                      <a:pt x="28" y="52"/>
                    </a:lnTo>
                    <a:lnTo>
                      <a:pt x="26" y="52"/>
                    </a:lnTo>
                    <a:lnTo>
                      <a:pt x="23" y="55"/>
                    </a:lnTo>
                    <a:lnTo>
                      <a:pt x="21" y="50"/>
                    </a:lnTo>
                    <a:lnTo>
                      <a:pt x="18" y="52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1" y="55"/>
                    </a:lnTo>
                    <a:lnTo>
                      <a:pt x="18" y="57"/>
                    </a:lnTo>
                    <a:lnTo>
                      <a:pt x="18" y="55"/>
                    </a:lnTo>
                    <a:lnTo>
                      <a:pt x="7" y="48"/>
                    </a:lnTo>
                    <a:lnTo>
                      <a:pt x="7" y="50"/>
                    </a:lnTo>
                    <a:lnTo>
                      <a:pt x="9" y="52"/>
                    </a:lnTo>
                    <a:lnTo>
                      <a:pt x="11" y="55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7" y="55"/>
                    </a:lnTo>
                    <a:lnTo>
                      <a:pt x="4" y="55"/>
                    </a:lnTo>
                    <a:lnTo>
                      <a:pt x="4" y="57"/>
                    </a:lnTo>
                    <a:lnTo>
                      <a:pt x="0" y="60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0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9" y="64"/>
                    </a:lnTo>
                    <a:lnTo>
                      <a:pt x="7" y="64"/>
                    </a:lnTo>
                    <a:lnTo>
                      <a:pt x="7" y="67"/>
                    </a:lnTo>
                    <a:lnTo>
                      <a:pt x="9" y="67"/>
                    </a:lnTo>
                    <a:lnTo>
                      <a:pt x="9" y="67"/>
                    </a:lnTo>
                    <a:lnTo>
                      <a:pt x="7" y="67"/>
                    </a:lnTo>
                    <a:lnTo>
                      <a:pt x="11" y="67"/>
                    </a:lnTo>
                    <a:lnTo>
                      <a:pt x="11" y="67"/>
                    </a:lnTo>
                    <a:lnTo>
                      <a:pt x="18" y="69"/>
                    </a:lnTo>
                    <a:lnTo>
                      <a:pt x="23" y="69"/>
                    </a:lnTo>
                    <a:lnTo>
                      <a:pt x="23" y="69"/>
                    </a:lnTo>
                    <a:lnTo>
                      <a:pt x="35" y="69"/>
                    </a:lnTo>
                    <a:lnTo>
                      <a:pt x="40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2" name="Freeform 248"/>
              <p:cNvSpPr>
                <a:spLocks/>
              </p:cNvSpPr>
              <p:nvPr/>
            </p:nvSpPr>
            <p:spPr bwMode="auto">
              <a:xfrm>
                <a:off x="1671" y="3499"/>
                <a:ext cx="33" cy="22"/>
              </a:xfrm>
              <a:custGeom>
                <a:avLst/>
                <a:gdLst>
                  <a:gd name="T0" fmla="*/ 33 w 33"/>
                  <a:gd name="T1" fmla="*/ 17 h 22"/>
                  <a:gd name="T2" fmla="*/ 31 w 33"/>
                  <a:gd name="T3" fmla="*/ 17 h 22"/>
                  <a:gd name="T4" fmla="*/ 31 w 33"/>
                  <a:gd name="T5" fmla="*/ 15 h 22"/>
                  <a:gd name="T6" fmla="*/ 29 w 33"/>
                  <a:gd name="T7" fmla="*/ 12 h 22"/>
                  <a:gd name="T8" fmla="*/ 24 w 33"/>
                  <a:gd name="T9" fmla="*/ 12 h 22"/>
                  <a:gd name="T10" fmla="*/ 24 w 33"/>
                  <a:gd name="T11" fmla="*/ 12 h 22"/>
                  <a:gd name="T12" fmla="*/ 26 w 33"/>
                  <a:gd name="T13" fmla="*/ 10 h 22"/>
                  <a:gd name="T14" fmla="*/ 31 w 33"/>
                  <a:gd name="T15" fmla="*/ 10 h 22"/>
                  <a:gd name="T16" fmla="*/ 31 w 33"/>
                  <a:gd name="T17" fmla="*/ 10 h 22"/>
                  <a:gd name="T18" fmla="*/ 29 w 33"/>
                  <a:gd name="T19" fmla="*/ 7 h 22"/>
                  <a:gd name="T20" fmla="*/ 29 w 33"/>
                  <a:gd name="T21" fmla="*/ 7 h 22"/>
                  <a:gd name="T22" fmla="*/ 21 w 33"/>
                  <a:gd name="T23" fmla="*/ 7 h 22"/>
                  <a:gd name="T24" fmla="*/ 17 w 33"/>
                  <a:gd name="T25" fmla="*/ 5 h 22"/>
                  <a:gd name="T26" fmla="*/ 19 w 33"/>
                  <a:gd name="T27" fmla="*/ 5 h 22"/>
                  <a:gd name="T28" fmla="*/ 24 w 33"/>
                  <a:gd name="T29" fmla="*/ 5 h 22"/>
                  <a:gd name="T30" fmla="*/ 24 w 33"/>
                  <a:gd name="T31" fmla="*/ 5 h 22"/>
                  <a:gd name="T32" fmla="*/ 29 w 33"/>
                  <a:gd name="T33" fmla="*/ 5 h 22"/>
                  <a:gd name="T34" fmla="*/ 29 w 33"/>
                  <a:gd name="T35" fmla="*/ 3 h 22"/>
                  <a:gd name="T36" fmla="*/ 26 w 33"/>
                  <a:gd name="T37" fmla="*/ 0 h 22"/>
                  <a:gd name="T38" fmla="*/ 24 w 33"/>
                  <a:gd name="T39" fmla="*/ 0 h 22"/>
                  <a:gd name="T40" fmla="*/ 0 w 33"/>
                  <a:gd name="T41" fmla="*/ 5 h 22"/>
                  <a:gd name="T42" fmla="*/ 0 w 33"/>
                  <a:gd name="T43" fmla="*/ 7 h 22"/>
                  <a:gd name="T44" fmla="*/ 0 w 33"/>
                  <a:gd name="T45" fmla="*/ 7 h 22"/>
                  <a:gd name="T46" fmla="*/ 0 w 33"/>
                  <a:gd name="T47" fmla="*/ 10 h 22"/>
                  <a:gd name="T48" fmla="*/ 3 w 33"/>
                  <a:gd name="T49" fmla="*/ 10 h 22"/>
                  <a:gd name="T50" fmla="*/ 7 w 33"/>
                  <a:gd name="T51" fmla="*/ 10 h 22"/>
                  <a:gd name="T52" fmla="*/ 10 w 33"/>
                  <a:gd name="T53" fmla="*/ 7 h 22"/>
                  <a:gd name="T54" fmla="*/ 10 w 33"/>
                  <a:gd name="T55" fmla="*/ 7 h 22"/>
                  <a:gd name="T56" fmla="*/ 10 w 33"/>
                  <a:gd name="T57" fmla="*/ 7 h 22"/>
                  <a:gd name="T58" fmla="*/ 10 w 33"/>
                  <a:gd name="T59" fmla="*/ 10 h 22"/>
                  <a:gd name="T60" fmla="*/ 7 w 33"/>
                  <a:gd name="T61" fmla="*/ 12 h 22"/>
                  <a:gd name="T62" fmla="*/ 5 w 33"/>
                  <a:gd name="T63" fmla="*/ 12 h 22"/>
                  <a:gd name="T64" fmla="*/ 10 w 33"/>
                  <a:gd name="T65" fmla="*/ 15 h 22"/>
                  <a:gd name="T66" fmla="*/ 10 w 33"/>
                  <a:gd name="T67" fmla="*/ 15 h 22"/>
                  <a:gd name="T68" fmla="*/ 10 w 33"/>
                  <a:gd name="T69" fmla="*/ 17 h 22"/>
                  <a:gd name="T70" fmla="*/ 17 w 33"/>
                  <a:gd name="T71" fmla="*/ 17 h 22"/>
                  <a:gd name="T72" fmla="*/ 12 w 33"/>
                  <a:gd name="T73" fmla="*/ 12 h 22"/>
                  <a:gd name="T74" fmla="*/ 12 w 33"/>
                  <a:gd name="T75" fmla="*/ 10 h 22"/>
                  <a:gd name="T76" fmla="*/ 12 w 33"/>
                  <a:gd name="T77" fmla="*/ 10 h 22"/>
                  <a:gd name="T78" fmla="*/ 17 w 33"/>
                  <a:gd name="T79" fmla="*/ 10 h 22"/>
                  <a:gd name="T80" fmla="*/ 17 w 33"/>
                  <a:gd name="T81" fmla="*/ 10 h 22"/>
                  <a:gd name="T82" fmla="*/ 19 w 33"/>
                  <a:gd name="T83" fmla="*/ 12 h 22"/>
                  <a:gd name="T84" fmla="*/ 19 w 33"/>
                  <a:gd name="T85" fmla="*/ 12 h 22"/>
                  <a:gd name="T86" fmla="*/ 19 w 33"/>
                  <a:gd name="T87" fmla="*/ 15 h 22"/>
                  <a:gd name="T88" fmla="*/ 21 w 33"/>
                  <a:gd name="T89" fmla="*/ 17 h 22"/>
                  <a:gd name="T90" fmla="*/ 26 w 33"/>
                  <a:gd name="T91" fmla="*/ 15 h 22"/>
                  <a:gd name="T92" fmla="*/ 29 w 33"/>
                  <a:gd name="T93" fmla="*/ 17 h 22"/>
                  <a:gd name="T94" fmla="*/ 31 w 33"/>
                  <a:gd name="T95" fmla="*/ 17 h 22"/>
                  <a:gd name="T96" fmla="*/ 31 w 33"/>
                  <a:gd name="T97" fmla="*/ 19 h 22"/>
                  <a:gd name="T98" fmla="*/ 33 w 33"/>
                  <a:gd name="T99" fmla="*/ 22 h 22"/>
                  <a:gd name="T100" fmla="*/ 33 w 33"/>
                  <a:gd name="T101" fmla="*/ 22 h 22"/>
                  <a:gd name="T102" fmla="*/ 33 w 33"/>
                  <a:gd name="T103" fmla="*/ 22 h 22"/>
                  <a:gd name="T104" fmla="*/ 33 w 33"/>
                  <a:gd name="T105" fmla="*/ 19 h 22"/>
                  <a:gd name="T106" fmla="*/ 33 w 33"/>
                  <a:gd name="T107" fmla="*/ 1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3" h="22">
                    <a:moveTo>
                      <a:pt x="33" y="17"/>
                    </a:moveTo>
                    <a:lnTo>
                      <a:pt x="31" y="17"/>
                    </a:lnTo>
                    <a:lnTo>
                      <a:pt x="31" y="15"/>
                    </a:lnTo>
                    <a:lnTo>
                      <a:pt x="29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6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1" y="7"/>
                    </a:lnTo>
                    <a:lnTo>
                      <a:pt x="17" y="5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7" y="10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10" y="15"/>
                    </a:lnTo>
                    <a:lnTo>
                      <a:pt x="10" y="15"/>
                    </a:lnTo>
                    <a:lnTo>
                      <a:pt x="10" y="17"/>
                    </a:lnTo>
                    <a:lnTo>
                      <a:pt x="17" y="17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7" y="10"/>
                    </a:lnTo>
                    <a:lnTo>
                      <a:pt x="17" y="10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5"/>
                    </a:lnTo>
                    <a:lnTo>
                      <a:pt x="21" y="17"/>
                    </a:lnTo>
                    <a:lnTo>
                      <a:pt x="26" y="15"/>
                    </a:lnTo>
                    <a:lnTo>
                      <a:pt x="29" y="17"/>
                    </a:lnTo>
                    <a:lnTo>
                      <a:pt x="31" y="17"/>
                    </a:lnTo>
                    <a:lnTo>
                      <a:pt x="31" y="19"/>
                    </a:lnTo>
                    <a:lnTo>
                      <a:pt x="33" y="22"/>
                    </a:lnTo>
                    <a:lnTo>
                      <a:pt x="33" y="22"/>
                    </a:lnTo>
                    <a:lnTo>
                      <a:pt x="33" y="22"/>
                    </a:lnTo>
                    <a:lnTo>
                      <a:pt x="33" y="19"/>
                    </a:lnTo>
                    <a:lnTo>
                      <a:pt x="33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3" name="Freeform 249"/>
              <p:cNvSpPr>
                <a:spLocks/>
              </p:cNvSpPr>
              <p:nvPr/>
            </p:nvSpPr>
            <p:spPr bwMode="auto">
              <a:xfrm>
                <a:off x="1674" y="3497"/>
                <a:ext cx="11" cy="5"/>
              </a:xfrm>
              <a:custGeom>
                <a:avLst/>
                <a:gdLst>
                  <a:gd name="T0" fmla="*/ 4 w 11"/>
                  <a:gd name="T1" fmla="*/ 0 h 5"/>
                  <a:gd name="T2" fmla="*/ 2 w 11"/>
                  <a:gd name="T3" fmla="*/ 2 h 5"/>
                  <a:gd name="T4" fmla="*/ 0 w 11"/>
                  <a:gd name="T5" fmla="*/ 0 h 5"/>
                  <a:gd name="T6" fmla="*/ 0 w 11"/>
                  <a:gd name="T7" fmla="*/ 2 h 5"/>
                  <a:gd name="T8" fmla="*/ 0 w 11"/>
                  <a:gd name="T9" fmla="*/ 5 h 5"/>
                  <a:gd name="T10" fmla="*/ 0 w 11"/>
                  <a:gd name="T11" fmla="*/ 5 h 5"/>
                  <a:gd name="T12" fmla="*/ 0 w 11"/>
                  <a:gd name="T13" fmla="*/ 5 h 5"/>
                  <a:gd name="T14" fmla="*/ 11 w 11"/>
                  <a:gd name="T15" fmla="*/ 5 h 5"/>
                  <a:gd name="T16" fmla="*/ 11 w 11"/>
                  <a:gd name="T17" fmla="*/ 2 h 5"/>
                  <a:gd name="T18" fmla="*/ 9 w 11"/>
                  <a:gd name="T19" fmla="*/ 2 h 5"/>
                  <a:gd name="T20" fmla="*/ 4 w 11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5">
                    <a:moveTo>
                      <a:pt x="4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1" y="5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4" name="Freeform 250"/>
              <p:cNvSpPr>
                <a:spLocks/>
              </p:cNvSpPr>
              <p:nvPr/>
            </p:nvSpPr>
            <p:spPr bwMode="auto">
              <a:xfrm>
                <a:off x="1657" y="3462"/>
                <a:ext cx="7" cy="18"/>
              </a:xfrm>
              <a:custGeom>
                <a:avLst/>
                <a:gdLst>
                  <a:gd name="T0" fmla="*/ 0 w 7"/>
                  <a:gd name="T1" fmla="*/ 7 h 18"/>
                  <a:gd name="T2" fmla="*/ 0 w 7"/>
                  <a:gd name="T3" fmla="*/ 7 h 18"/>
                  <a:gd name="T4" fmla="*/ 0 w 7"/>
                  <a:gd name="T5" fmla="*/ 11 h 18"/>
                  <a:gd name="T6" fmla="*/ 0 w 7"/>
                  <a:gd name="T7" fmla="*/ 14 h 18"/>
                  <a:gd name="T8" fmla="*/ 5 w 7"/>
                  <a:gd name="T9" fmla="*/ 16 h 18"/>
                  <a:gd name="T10" fmla="*/ 5 w 7"/>
                  <a:gd name="T11" fmla="*/ 18 h 18"/>
                  <a:gd name="T12" fmla="*/ 7 w 7"/>
                  <a:gd name="T13" fmla="*/ 18 h 18"/>
                  <a:gd name="T14" fmla="*/ 7 w 7"/>
                  <a:gd name="T15" fmla="*/ 16 h 18"/>
                  <a:gd name="T16" fmla="*/ 5 w 7"/>
                  <a:gd name="T17" fmla="*/ 16 h 18"/>
                  <a:gd name="T18" fmla="*/ 5 w 7"/>
                  <a:gd name="T19" fmla="*/ 16 h 18"/>
                  <a:gd name="T20" fmla="*/ 2 w 7"/>
                  <a:gd name="T21" fmla="*/ 11 h 18"/>
                  <a:gd name="T22" fmla="*/ 2 w 7"/>
                  <a:gd name="T23" fmla="*/ 9 h 18"/>
                  <a:gd name="T24" fmla="*/ 5 w 7"/>
                  <a:gd name="T25" fmla="*/ 9 h 18"/>
                  <a:gd name="T26" fmla="*/ 7 w 7"/>
                  <a:gd name="T27" fmla="*/ 11 h 18"/>
                  <a:gd name="T28" fmla="*/ 7 w 7"/>
                  <a:gd name="T29" fmla="*/ 11 h 18"/>
                  <a:gd name="T30" fmla="*/ 7 w 7"/>
                  <a:gd name="T31" fmla="*/ 11 h 18"/>
                  <a:gd name="T32" fmla="*/ 5 w 7"/>
                  <a:gd name="T33" fmla="*/ 0 h 18"/>
                  <a:gd name="T34" fmla="*/ 5 w 7"/>
                  <a:gd name="T35" fmla="*/ 0 h 18"/>
                  <a:gd name="T36" fmla="*/ 2 w 7"/>
                  <a:gd name="T37" fmla="*/ 2 h 18"/>
                  <a:gd name="T38" fmla="*/ 2 w 7"/>
                  <a:gd name="T39" fmla="*/ 4 h 18"/>
                  <a:gd name="T40" fmla="*/ 2 w 7"/>
                  <a:gd name="T41" fmla="*/ 7 h 18"/>
                  <a:gd name="T42" fmla="*/ 2 w 7"/>
                  <a:gd name="T43" fmla="*/ 7 h 18"/>
                  <a:gd name="T44" fmla="*/ 0 w 7"/>
                  <a:gd name="T45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" h="18">
                    <a:moveTo>
                      <a:pt x="0" y="7"/>
                    </a:moveTo>
                    <a:lnTo>
                      <a:pt x="0" y="7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5" y="16"/>
                    </a:lnTo>
                    <a:lnTo>
                      <a:pt x="5" y="18"/>
                    </a:lnTo>
                    <a:lnTo>
                      <a:pt x="7" y="18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5" y="16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5" name="Freeform 251"/>
              <p:cNvSpPr>
                <a:spLocks/>
              </p:cNvSpPr>
              <p:nvPr/>
            </p:nvSpPr>
            <p:spPr bwMode="auto">
              <a:xfrm>
                <a:off x="4409" y="2361"/>
                <a:ext cx="12" cy="9"/>
              </a:xfrm>
              <a:custGeom>
                <a:avLst/>
                <a:gdLst>
                  <a:gd name="T0" fmla="*/ 2 w 12"/>
                  <a:gd name="T1" fmla="*/ 0 h 9"/>
                  <a:gd name="T2" fmla="*/ 0 w 12"/>
                  <a:gd name="T3" fmla="*/ 0 h 9"/>
                  <a:gd name="T4" fmla="*/ 0 w 12"/>
                  <a:gd name="T5" fmla="*/ 2 h 9"/>
                  <a:gd name="T6" fmla="*/ 2 w 12"/>
                  <a:gd name="T7" fmla="*/ 2 h 9"/>
                  <a:gd name="T8" fmla="*/ 9 w 12"/>
                  <a:gd name="T9" fmla="*/ 7 h 9"/>
                  <a:gd name="T10" fmla="*/ 12 w 12"/>
                  <a:gd name="T11" fmla="*/ 9 h 9"/>
                  <a:gd name="T12" fmla="*/ 12 w 12"/>
                  <a:gd name="T13" fmla="*/ 9 h 9"/>
                  <a:gd name="T14" fmla="*/ 9 w 12"/>
                  <a:gd name="T15" fmla="*/ 4 h 9"/>
                  <a:gd name="T16" fmla="*/ 2 w 12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9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9" y="7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9" y="4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6" name="Freeform 252"/>
              <p:cNvSpPr>
                <a:spLocks/>
              </p:cNvSpPr>
              <p:nvPr/>
            </p:nvSpPr>
            <p:spPr bwMode="auto">
              <a:xfrm>
                <a:off x="4900" y="2439"/>
                <a:ext cx="14" cy="2"/>
              </a:xfrm>
              <a:custGeom>
                <a:avLst/>
                <a:gdLst>
                  <a:gd name="T0" fmla="*/ 0 w 14"/>
                  <a:gd name="T1" fmla="*/ 0 h 2"/>
                  <a:gd name="T2" fmla="*/ 3 w 14"/>
                  <a:gd name="T3" fmla="*/ 2 h 2"/>
                  <a:gd name="T4" fmla="*/ 12 w 14"/>
                  <a:gd name="T5" fmla="*/ 0 h 2"/>
                  <a:gd name="T6" fmla="*/ 14 w 14"/>
                  <a:gd name="T7" fmla="*/ 0 h 2"/>
                  <a:gd name="T8" fmla="*/ 14 w 14"/>
                  <a:gd name="T9" fmla="*/ 0 h 2"/>
                  <a:gd name="T10" fmla="*/ 3 w 14"/>
                  <a:gd name="T11" fmla="*/ 0 h 2"/>
                  <a:gd name="T12" fmla="*/ 0 w 14"/>
                  <a:gd name="T13" fmla="*/ 0 h 2"/>
                  <a:gd name="T14" fmla="*/ 0 w 14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2">
                    <a:moveTo>
                      <a:pt x="0" y="0"/>
                    </a:moveTo>
                    <a:lnTo>
                      <a:pt x="3" y="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7" name="Freeform 253"/>
              <p:cNvSpPr>
                <a:spLocks/>
              </p:cNvSpPr>
              <p:nvPr/>
            </p:nvSpPr>
            <p:spPr bwMode="auto">
              <a:xfrm>
                <a:off x="5068" y="2434"/>
                <a:ext cx="21" cy="5"/>
              </a:xfrm>
              <a:custGeom>
                <a:avLst/>
                <a:gdLst>
                  <a:gd name="T0" fmla="*/ 0 w 21"/>
                  <a:gd name="T1" fmla="*/ 2 h 5"/>
                  <a:gd name="T2" fmla="*/ 0 w 21"/>
                  <a:gd name="T3" fmla="*/ 2 h 5"/>
                  <a:gd name="T4" fmla="*/ 12 w 21"/>
                  <a:gd name="T5" fmla="*/ 5 h 5"/>
                  <a:gd name="T6" fmla="*/ 21 w 21"/>
                  <a:gd name="T7" fmla="*/ 5 h 5"/>
                  <a:gd name="T8" fmla="*/ 21 w 21"/>
                  <a:gd name="T9" fmla="*/ 2 h 5"/>
                  <a:gd name="T10" fmla="*/ 19 w 21"/>
                  <a:gd name="T11" fmla="*/ 2 h 5"/>
                  <a:gd name="T12" fmla="*/ 0 w 21"/>
                  <a:gd name="T13" fmla="*/ 0 h 5"/>
                  <a:gd name="T14" fmla="*/ 0 w 21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5">
                    <a:moveTo>
                      <a:pt x="0" y="2"/>
                    </a:moveTo>
                    <a:lnTo>
                      <a:pt x="0" y="2"/>
                    </a:lnTo>
                    <a:lnTo>
                      <a:pt x="12" y="5"/>
                    </a:lnTo>
                    <a:lnTo>
                      <a:pt x="21" y="5"/>
                    </a:lnTo>
                    <a:lnTo>
                      <a:pt x="21" y="2"/>
                    </a:lnTo>
                    <a:lnTo>
                      <a:pt x="19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8" name="Freeform 254"/>
              <p:cNvSpPr>
                <a:spLocks/>
              </p:cNvSpPr>
              <p:nvPr/>
            </p:nvSpPr>
            <p:spPr bwMode="auto">
              <a:xfrm>
                <a:off x="4884" y="2436"/>
                <a:ext cx="14" cy="5"/>
              </a:xfrm>
              <a:custGeom>
                <a:avLst/>
                <a:gdLst>
                  <a:gd name="T0" fmla="*/ 14 w 14"/>
                  <a:gd name="T1" fmla="*/ 3 h 5"/>
                  <a:gd name="T2" fmla="*/ 14 w 14"/>
                  <a:gd name="T3" fmla="*/ 0 h 5"/>
                  <a:gd name="T4" fmla="*/ 11 w 14"/>
                  <a:gd name="T5" fmla="*/ 0 h 5"/>
                  <a:gd name="T6" fmla="*/ 7 w 14"/>
                  <a:gd name="T7" fmla="*/ 0 h 5"/>
                  <a:gd name="T8" fmla="*/ 4 w 14"/>
                  <a:gd name="T9" fmla="*/ 0 h 5"/>
                  <a:gd name="T10" fmla="*/ 0 w 14"/>
                  <a:gd name="T11" fmla="*/ 0 h 5"/>
                  <a:gd name="T12" fmla="*/ 0 w 14"/>
                  <a:gd name="T13" fmla="*/ 0 h 5"/>
                  <a:gd name="T14" fmla="*/ 0 w 14"/>
                  <a:gd name="T15" fmla="*/ 5 h 5"/>
                  <a:gd name="T16" fmla="*/ 2 w 14"/>
                  <a:gd name="T17" fmla="*/ 5 h 5"/>
                  <a:gd name="T18" fmla="*/ 4 w 14"/>
                  <a:gd name="T19" fmla="*/ 3 h 5"/>
                  <a:gd name="T20" fmla="*/ 9 w 14"/>
                  <a:gd name="T21" fmla="*/ 3 h 5"/>
                  <a:gd name="T22" fmla="*/ 11 w 14"/>
                  <a:gd name="T23" fmla="*/ 3 h 5"/>
                  <a:gd name="T24" fmla="*/ 14 w 14"/>
                  <a:gd name="T2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5">
                    <a:moveTo>
                      <a:pt x="14" y="3"/>
                    </a:moveTo>
                    <a:lnTo>
                      <a:pt x="14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9" name="Freeform 255"/>
              <p:cNvSpPr>
                <a:spLocks/>
              </p:cNvSpPr>
              <p:nvPr/>
            </p:nvSpPr>
            <p:spPr bwMode="auto">
              <a:xfrm>
                <a:off x="4907" y="2441"/>
                <a:ext cx="3" cy="7"/>
              </a:xfrm>
              <a:custGeom>
                <a:avLst/>
                <a:gdLst>
                  <a:gd name="T0" fmla="*/ 3 w 3"/>
                  <a:gd name="T1" fmla="*/ 0 h 7"/>
                  <a:gd name="T2" fmla="*/ 0 w 3"/>
                  <a:gd name="T3" fmla="*/ 0 h 7"/>
                  <a:gd name="T4" fmla="*/ 0 w 3"/>
                  <a:gd name="T5" fmla="*/ 0 h 7"/>
                  <a:gd name="T6" fmla="*/ 0 w 3"/>
                  <a:gd name="T7" fmla="*/ 2 h 7"/>
                  <a:gd name="T8" fmla="*/ 3 w 3"/>
                  <a:gd name="T9" fmla="*/ 7 h 7"/>
                  <a:gd name="T10" fmla="*/ 3 w 3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7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0" name="Freeform 256"/>
              <p:cNvSpPr>
                <a:spLocks/>
              </p:cNvSpPr>
              <p:nvPr/>
            </p:nvSpPr>
            <p:spPr bwMode="auto">
              <a:xfrm>
                <a:off x="4931" y="2415"/>
                <a:ext cx="9" cy="7"/>
              </a:xfrm>
              <a:custGeom>
                <a:avLst/>
                <a:gdLst>
                  <a:gd name="T0" fmla="*/ 2 w 9"/>
                  <a:gd name="T1" fmla="*/ 7 h 7"/>
                  <a:gd name="T2" fmla="*/ 7 w 9"/>
                  <a:gd name="T3" fmla="*/ 7 h 7"/>
                  <a:gd name="T4" fmla="*/ 7 w 9"/>
                  <a:gd name="T5" fmla="*/ 7 h 7"/>
                  <a:gd name="T6" fmla="*/ 9 w 9"/>
                  <a:gd name="T7" fmla="*/ 7 h 7"/>
                  <a:gd name="T8" fmla="*/ 7 w 9"/>
                  <a:gd name="T9" fmla="*/ 5 h 7"/>
                  <a:gd name="T10" fmla="*/ 5 w 9"/>
                  <a:gd name="T11" fmla="*/ 2 h 7"/>
                  <a:gd name="T12" fmla="*/ 5 w 9"/>
                  <a:gd name="T13" fmla="*/ 0 h 7"/>
                  <a:gd name="T14" fmla="*/ 2 w 9"/>
                  <a:gd name="T15" fmla="*/ 0 h 7"/>
                  <a:gd name="T16" fmla="*/ 0 w 9"/>
                  <a:gd name="T17" fmla="*/ 0 h 7"/>
                  <a:gd name="T18" fmla="*/ 2 w 9"/>
                  <a:gd name="T1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7">
                    <a:moveTo>
                      <a:pt x="2" y="7"/>
                    </a:moveTo>
                    <a:lnTo>
                      <a:pt x="7" y="7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7" y="5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1" name="Freeform 257"/>
              <p:cNvSpPr>
                <a:spLocks/>
              </p:cNvSpPr>
              <p:nvPr/>
            </p:nvSpPr>
            <p:spPr bwMode="auto">
              <a:xfrm>
                <a:off x="5368" y="23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2" name="Freeform 258"/>
              <p:cNvSpPr>
                <a:spLocks/>
              </p:cNvSpPr>
              <p:nvPr/>
            </p:nvSpPr>
            <p:spPr bwMode="auto">
              <a:xfrm>
                <a:off x="5363" y="2878"/>
                <a:ext cx="3" cy="5"/>
              </a:xfrm>
              <a:custGeom>
                <a:avLst/>
                <a:gdLst>
                  <a:gd name="T0" fmla="*/ 3 w 3"/>
                  <a:gd name="T1" fmla="*/ 0 h 5"/>
                  <a:gd name="T2" fmla="*/ 3 w 3"/>
                  <a:gd name="T3" fmla="*/ 0 h 5"/>
                  <a:gd name="T4" fmla="*/ 0 w 3"/>
                  <a:gd name="T5" fmla="*/ 0 h 5"/>
                  <a:gd name="T6" fmla="*/ 0 w 3"/>
                  <a:gd name="T7" fmla="*/ 0 h 5"/>
                  <a:gd name="T8" fmla="*/ 0 w 3"/>
                  <a:gd name="T9" fmla="*/ 5 h 5"/>
                  <a:gd name="T10" fmla="*/ 3 w 3"/>
                  <a:gd name="T11" fmla="*/ 5 h 5"/>
                  <a:gd name="T12" fmla="*/ 3 w 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3" name="Freeform 259"/>
              <p:cNvSpPr>
                <a:spLocks/>
              </p:cNvSpPr>
              <p:nvPr/>
            </p:nvSpPr>
            <p:spPr bwMode="auto">
              <a:xfrm>
                <a:off x="5082" y="2637"/>
                <a:ext cx="7" cy="10"/>
              </a:xfrm>
              <a:custGeom>
                <a:avLst/>
                <a:gdLst>
                  <a:gd name="T0" fmla="*/ 5 w 7"/>
                  <a:gd name="T1" fmla="*/ 0 h 10"/>
                  <a:gd name="T2" fmla="*/ 2 w 7"/>
                  <a:gd name="T3" fmla="*/ 2 h 10"/>
                  <a:gd name="T4" fmla="*/ 2 w 7"/>
                  <a:gd name="T5" fmla="*/ 0 h 10"/>
                  <a:gd name="T6" fmla="*/ 0 w 7"/>
                  <a:gd name="T7" fmla="*/ 2 h 10"/>
                  <a:gd name="T8" fmla="*/ 0 w 7"/>
                  <a:gd name="T9" fmla="*/ 0 h 10"/>
                  <a:gd name="T10" fmla="*/ 0 w 7"/>
                  <a:gd name="T11" fmla="*/ 0 h 10"/>
                  <a:gd name="T12" fmla="*/ 0 w 7"/>
                  <a:gd name="T13" fmla="*/ 7 h 10"/>
                  <a:gd name="T14" fmla="*/ 0 w 7"/>
                  <a:gd name="T15" fmla="*/ 10 h 10"/>
                  <a:gd name="T16" fmla="*/ 5 w 7"/>
                  <a:gd name="T17" fmla="*/ 10 h 10"/>
                  <a:gd name="T18" fmla="*/ 7 w 7"/>
                  <a:gd name="T19" fmla="*/ 10 h 10"/>
                  <a:gd name="T20" fmla="*/ 7 w 7"/>
                  <a:gd name="T21" fmla="*/ 7 h 10"/>
                  <a:gd name="T22" fmla="*/ 5 w 7"/>
                  <a:gd name="T2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10">
                    <a:moveTo>
                      <a:pt x="5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4" name="Freeform 260"/>
              <p:cNvSpPr>
                <a:spLocks/>
              </p:cNvSpPr>
              <p:nvPr/>
            </p:nvSpPr>
            <p:spPr bwMode="auto">
              <a:xfrm>
                <a:off x="4907" y="2533"/>
                <a:ext cx="17" cy="7"/>
              </a:xfrm>
              <a:custGeom>
                <a:avLst/>
                <a:gdLst>
                  <a:gd name="T0" fmla="*/ 0 w 17"/>
                  <a:gd name="T1" fmla="*/ 7 h 7"/>
                  <a:gd name="T2" fmla="*/ 0 w 17"/>
                  <a:gd name="T3" fmla="*/ 7 h 7"/>
                  <a:gd name="T4" fmla="*/ 3 w 17"/>
                  <a:gd name="T5" fmla="*/ 7 h 7"/>
                  <a:gd name="T6" fmla="*/ 5 w 17"/>
                  <a:gd name="T7" fmla="*/ 7 h 7"/>
                  <a:gd name="T8" fmla="*/ 10 w 17"/>
                  <a:gd name="T9" fmla="*/ 7 h 7"/>
                  <a:gd name="T10" fmla="*/ 17 w 17"/>
                  <a:gd name="T11" fmla="*/ 2 h 7"/>
                  <a:gd name="T12" fmla="*/ 14 w 17"/>
                  <a:gd name="T13" fmla="*/ 0 h 7"/>
                  <a:gd name="T14" fmla="*/ 12 w 17"/>
                  <a:gd name="T15" fmla="*/ 0 h 7"/>
                  <a:gd name="T16" fmla="*/ 7 w 17"/>
                  <a:gd name="T17" fmla="*/ 2 h 7"/>
                  <a:gd name="T18" fmla="*/ 3 w 17"/>
                  <a:gd name="T19" fmla="*/ 2 h 7"/>
                  <a:gd name="T20" fmla="*/ 0 w 17"/>
                  <a:gd name="T21" fmla="*/ 5 h 7"/>
                  <a:gd name="T22" fmla="*/ 0 w 17"/>
                  <a:gd name="T2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0" y="7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10" y="7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5" name="Freeform 261"/>
              <p:cNvSpPr>
                <a:spLocks/>
              </p:cNvSpPr>
              <p:nvPr/>
            </p:nvSpPr>
            <p:spPr bwMode="auto">
              <a:xfrm>
                <a:off x="4969" y="2538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2 w 4"/>
                  <a:gd name="T3" fmla="*/ 2 h 2"/>
                  <a:gd name="T4" fmla="*/ 2 w 4"/>
                  <a:gd name="T5" fmla="*/ 2 h 2"/>
                  <a:gd name="T6" fmla="*/ 4 w 4"/>
                  <a:gd name="T7" fmla="*/ 2 h 2"/>
                  <a:gd name="T8" fmla="*/ 4 w 4"/>
                  <a:gd name="T9" fmla="*/ 0 h 2"/>
                  <a:gd name="T10" fmla="*/ 0 w 4"/>
                  <a:gd name="T11" fmla="*/ 0 h 2"/>
                  <a:gd name="T12" fmla="*/ 0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6" name="Freeform 262"/>
              <p:cNvSpPr>
                <a:spLocks/>
              </p:cNvSpPr>
              <p:nvPr/>
            </p:nvSpPr>
            <p:spPr bwMode="auto">
              <a:xfrm>
                <a:off x="4952" y="2526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2 w 2"/>
                  <a:gd name="T5" fmla="*/ 2 h 2"/>
                  <a:gd name="T6" fmla="*/ 2 w 2"/>
                  <a:gd name="T7" fmla="*/ 0 h 2"/>
                  <a:gd name="T8" fmla="*/ 0 w 2"/>
                  <a:gd name="T9" fmla="*/ 0 h 2"/>
                  <a:gd name="T10" fmla="*/ 0 w 2"/>
                  <a:gd name="T11" fmla="*/ 0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7" name="Freeform 263"/>
              <p:cNvSpPr>
                <a:spLocks/>
              </p:cNvSpPr>
              <p:nvPr/>
            </p:nvSpPr>
            <p:spPr bwMode="auto">
              <a:xfrm>
                <a:off x="4921" y="2332"/>
                <a:ext cx="3" cy="10"/>
              </a:xfrm>
              <a:custGeom>
                <a:avLst/>
                <a:gdLst>
                  <a:gd name="T0" fmla="*/ 3 w 3"/>
                  <a:gd name="T1" fmla="*/ 0 h 10"/>
                  <a:gd name="T2" fmla="*/ 0 w 3"/>
                  <a:gd name="T3" fmla="*/ 0 h 10"/>
                  <a:gd name="T4" fmla="*/ 3 w 3"/>
                  <a:gd name="T5" fmla="*/ 10 h 10"/>
                  <a:gd name="T6" fmla="*/ 3 w 3"/>
                  <a:gd name="T7" fmla="*/ 10 h 10"/>
                  <a:gd name="T8" fmla="*/ 3 w 3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0">
                    <a:moveTo>
                      <a:pt x="3" y="0"/>
                    </a:moveTo>
                    <a:lnTo>
                      <a:pt x="0" y="0"/>
                    </a:lnTo>
                    <a:lnTo>
                      <a:pt x="3" y="10"/>
                    </a:lnTo>
                    <a:lnTo>
                      <a:pt x="3" y="1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8" name="Freeform 264"/>
              <p:cNvSpPr>
                <a:spLocks/>
              </p:cNvSpPr>
              <p:nvPr/>
            </p:nvSpPr>
            <p:spPr bwMode="auto">
              <a:xfrm>
                <a:off x="4825" y="2309"/>
                <a:ext cx="9" cy="4"/>
              </a:xfrm>
              <a:custGeom>
                <a:avLst/>
                <a:gdLst>
                  <a:gd name="T0" fmla="*/ 2 w 9"/>
                  <a:gd name="T1" fmla="*/ 0 h 4"/>
                  <a:gd name="T2" fmla="*/ 0 w 9"/>
                  <a:gd name="T3" fmla="*/ 2 h 4"/>
                  <a:gd name="T4" fmla="*/ 0 w 9"/>
                  <a:gd name="T5" fmla="*/ 2 h 4"/>
                  <a:gd name="T6" fmla="*/ 2 w 9"/>
                  <a:gd name="T7" fmla="*/ 2 h 4"/>
                  <a:gd name="T8" fmla="*/ 4 w 9"/>
                  <a:gd name="T9" fmla="*/ 2 h 4"/>
                  <a:gd name="T10" fmla="*/ 7 w 9"/>
                  <a:gd name="T11" fmla="*/ 4 h 4"/>
                  <a:gd name="T12" fmla="*/ 9 w 9"/>
                  <a:gd name="T13" fmla="*/ 2 h 4"/>
                  <a:gd name="T14" fmla="*/ 2 w 9"/>
                  <a:gd name="T15" fmla="*/ 0 h 4"/>
                  <a:gd name="T16" fmla="*/ 2 w 9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4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9" name="Freeform 265"/>
              <p:cNvSpPr>
                <a:spLocks/>
              </p:cNvSpPr>
              <p:nvPr/>
            </p:nvSpPr>
            <p:spPr bwMode="auto">
              <a:xfrm>
                <a:off x="4808" y="2321"/>
                <a:ext cx="5" cy="4"/>
              </a:xfrm>
              <a:custGeom>
                <a:avLst/>
                <a:gdLst>
                  <a:gd name="T0" fmla="*/ 0 w 5"/>
                  <a:gd name="T1" fmla="*/ 4 h 4"/>
                  <a:gd name="T2" fmla="*/ 5 w 5"/>
                  <a:gd name="T3" fmla="*/ 2 h 4"/>
                  <a:gd name="T4" fmla="*/ 5 w 5"/>
                  <a:gd name="T5" fmla="*/ 2 h 4"/>
                  <a:gd name="T6" fmla="*/ 2 w 5"/>
                  <a:gd name="T7" fmla="*/ 0 h 4"/>
                  <a:gd name="T8" fmla="*/ 0 w 5"/>
                  <a:gd name="T9" fmla="*/ 2 h 4"/>
                  <a:gd name="T10" fmla="*/ 0 w 5"/>
                  <a:gd name="T11" fmla="*/ 4 h 4"/>
                  <a:gd name="T12" fmla="*/ 0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lnTo>
                      <a:pt x="5" y="2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0" name="Freeform 266"/>
              <p:cNvSpPr>
                <a:spLocks/>
              </p:cNvSpPr>
              <p:nvPr/>
            </p:nvSpPr>
            <p:spPr bwMode="auto">
              <a:xfrm>
                <a:off x="5384" y="2491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2 h 4"/>
                  <a:gd name="T4" fmla="*/ 3 w 3"/>
                  <a:gd name="T5" fmla="*/ 4 h 4"/>
                  <a:gd name="T6" fmla="*/ 0 w 3"/>
                  <a:gd name="T7" fmla="*/ 0 h 4"/>
                  <a:gd name="T8" fmla="*/ 0 w 3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0" y="2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1" name="Freeform 267"/>
              <p:cNvSpPr>
                <a:spLocks/>
              </p:cNvSpPr>
              <p:nvPr/>
            </p:nvSpPr>
            <p:spPr bwMode="auto">
              <a:xfrm>
                <a:off x="4841" y="2297"/>
                <a:ext cx="7" cy="5"/>
              </a:xfrm>
              <a:custGeom>
                <a:avLst/>
                <a:gdLst>
                  <a:gd name="T0" fmla="*/ 5 w 7"/>
                  <a:gd name="T1" fmla="*/ 5 h 5"/>
                  <a:gd name="T2" fmla="*/ 7 w 7"/>
                  <a:gd name="T3" fmla="*/ 2 h 5"/>
                  <a:gd name="T4" fmla="*/ 5 w 7"/>
                  <a:gd name="T5" fmla="*/ 2 h 5"/>
                  <a:gd name="T6" fmla="*/ 2 w 7"/>
                  <a:gd name="T7" fmla="*/ 0 h 5"/>
                  <a:gd name="T8" fmla="*/ 0 w 7"/>
                  <a:gd name="T9" fmla="*/ 0 h 5"/>
                  <a:gd name="T10" fmla="*/ 0 w 7"/>
                  <a:gd name="T11" fmla="*/ 2 h 5"/>
                  <a:gd name="T12" fmla="*/ 2 w 7"/>
                  <a:gd name="T13" fmla="*/ 5 h 5"/>
                  <a:gd name="T14" fmla="*/ 5 w 7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lnTo>
                      <a:pt x="7" y="2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2" name="Freeform 268"/>
              <p:cNvSpPr>
                <a:spLocks/>
              </p:cNvSpPr>
              <p:nvPr/>
            </p:nvSpPr>
            <p:spPr bwMode="auto">
              <a:xfrm>
                <a:off x="4933" y="2432"/>
                <a:ext cx="12" cy="4"/>
              </a:xfrm>
              <a:custGeom>
                <a:avLst/>
                <a:gdLst>
                  <a:gd name="T0" fmla="*/ 12 w 12"/>
                  <a:gd name="T1" fmla="*/ 2 h 4"/>
                  <a:gd name="T2" fmla="*/ 12 w 12"/>
                  <a:gd name="T3" fmla="*/ 2 h 4"/>
                  <a:gd name="T4" fmla="*/ 3 w 12"/>
                  <a:gd name="T5" fmla="*/ 0 h 4"/>
                  <a:gd name="T6" fmla="*/ 0 w 12"/>
                  <a:gd name="T7" fmla="*/ 0 h 4"/>
                  <a:gd name="T8" fmla="*/ 0 w 12"/>
                  <a:gd name="T9" fmla="*/ 0 h 4"/>
                  <a:gd name="T10" fmla="*/ 0 w 12"/>
                  <a:gd name="T11" fmla="*/ 2 h 4"/>
                  <a:gd name="T12" fmla="*/ 0 w 12"/>
                  <a:gd name="T13" fmla="*/ 4 h 4"/>
                  <a:gd name="T14" fmla="*/ 3 w 12"/>
                  <a:gd name="T15" fmla="*/ 4 h 4"/>
                  <a:gd name="T16" fmla="*/ 12 w 12"/>
                  <a:gd name="T17" fmla="*/ 4 h 4"/>
                  <a:gd name="T18" fmla="*/ 12 w 12"/>
                  <a:gd name="T1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4">
                    <a:moveTo>
                      <a:pt x="12" y="2"/>
                    </a:moveTo>
                    <a:lnTo>
                      <a:pt x="12" y="2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3" y="4"/>
                    </a:lnTo>
                    <a:lnTo>
                      <a:pt x="12" y="4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3" name="Freeform 269"/>
              <p:cNvSpPr>
                <a:spLocks/>
              </p:cNvSpPr>
              <p:nvPr/>
            </p:nvSpPr>
            <p:spPr bwMode="auto">
              <a:xfrm>
                <a:off x="4943" y="2467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0 w 4"/>
                  <a:gd name="T3" fmla="*/ 2 h 5"/>
                  <a:gd name="T4" fmla="*/ 0 w 4"/>
                  <a:gd name="T5" fmla="*/ 5 h 5"/>
                  <a:gd name="T6" fmla="*/ 0 w 4"/>
                  <a:gd name="T7" fmla="*/ 5 h 5"/>
                  <a:gd name="T8" fmla="*/ 2 w 4"/>
                  <a:gd name="T9" fmla="*/ 2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0 h 5"/>
                  <a:gd name="T16" fmla="*/ 4 w 4"/>
                  <a:gd name="T17" fmla="*/ 0 h 5"/>
                  <a:gd name="T18" fmla="*/ 2 w 4"/>
                  <a:gd name="T19" fmla="*/ 0 h 5"/>
                  <a:gd name="T20" fmla="*/ 0 w 4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4" name="Freeform 270"/>
              <p:cNvSpPr>
                <a:spLocks/>
              </p:cNvSpPr>
              <p:nvPr/>
            </p:nvSpPr>
            <p:spPr bwMode="auto">
              <a:xfrm>
                <a:off x="4900" y="2347"/>
                <a:ext cx="3" cy="7"/>
              </a:xfrm>
              <a:custGeom>
                <a:avLst/>
                <a:gdLst>
                  <a:gd name="T0" fmla="*/ 0 w 3"/>
                  <a:gd name="T1" fmla="*/ 2 h 7"/>
                  <a:gd name="T2" fmla="*/ 0 w 3"/>
                  <a:gd name="T3" fmla="*/ 0 h 7"/>
                  <a:gd name="T4" fmla="*/ 0 w 3"/>
                  <a:gd name="T5" fmla="*/ 0 h 7"/>
                  <a:gd name="T6" fmla="*/ 3 w 3"/>
                  <a:gd name="T7" fmla="*/ 7 h 7"/>
                  <a:gd name="T8" fmla="*/ 0 w 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0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5" name="Freeform 271"/>
              <p:cNvSpPr>
                <a:spLocks/>
              </p:cNvSpPr>
              <p:nvPr/>
            </p:nvSpPr>
            <p:spPr bwMode="auto">
              <a:xfrm>
                <a:off x="5498" y="2578"/>
                <a:ext cx="16" cy="9"/>
              </a:xfrm>
              <a:custGeom>
                <a:avLst/>
                <a:gdLst>
                  <a:gd name="T0" fmla="*/ 14 w 16"/>
                  <a:gd name="T1" fmla="*/ 7 h 9"/>
                  <a:gd name="T2" fmla="*/ 12 w 16"/>
                  <a:gd name="T3" fmla="*/ 5 h 9"/>
                  <a:gd name="T4" fmla="*/ 12 w 16"/>
                  <a:gd name="T5" fmla="*/ 2 h 9"/>
                  <a:gd name="T6" fmla="*/ 2 w 16"/>
                  <a:gd name="T7" fmla="*/ 0 h 9"/>
                  <a:gd name="T8" fmla="*/ 0 w 16"/>
                  <a:gd name="T9" fmla="*/ 0 h 9"/>
                  <a:gd name="T10" fmla="*/ 2 w 16"/>
                  <a:gd name="T11" fmla="*/ 2 h 9"/>
                  <a:gd name="T12" fmla="*/ 5 w 16"/>
                  <a:gd name="T13" fmla="*/ 5 h 9"/>
                  <a:gd name="T14" fmla="*/ 7 w 16"/>
                  <a:gd name="T15" fmla="*/ 7 h 9"/>
                  <a:gd name="T16" fmla="*/ 14 w 16"/>
                  <a:gd name="T17" fmla="*/ 9 h 9"/>
                  <a:gd name="T18" fmla="*/ 16 w 16"/>
                  <a:gd name="T19" fmla="*/ 9 h 9"/>
                  <a:gd name="T20" fmla="*/ 14 w 16"/>
                  <a:gd name="T21" fmla="*/ 7 h 9"/>
                  <a:gd name="T22" fmla="*/ 14 w 16"/>
                  <a:gd name="T2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9">
                    <a:moveTo>
                      <a:pt x="14" y="7"/>
                    </a:moveTo>
                    <a:lnTo>
                      <a:pt x="12" y="5"/>
                    </a:lnTo>
                    <a:lnTo>
                      <a:pt x="1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5" y="5"/>
                    </a:lnTo>
                    <a:lnTo>
                      <a:pt x="7" y="7"/>
                    </a:lnTo>
                    <a:lnTo>
                      <a:pt x="14" y="9"/>
                    </a:lnTo>
                    <a:lnTo>
                      <a:pt x="16" y="9"/>
                    </a:lnTo>
                    <a:lnTo>
                      <a:pt x="14" y="7"/>
                    </a:lnTo>
                    <a:lnTo>
                      <a:pt x="1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6" name="Freeform 272"/>
              <p:cNvSpPr>
                <a:spLocks/>
              </p:cNvSpPr>
              <p:nvPr/>
            </p:nvSpPr>
            <p:spPr bwMode="auto">
              <a:xfrm>
                <a:off x="5571" y="3379"/>
                <a:ext cx="5" cy="9"/>
              </a:xfrm>
              <a:custGeom>
                <a:avLst/>
                <a:gdLst>
                  <a:gd name="T0" fmla="*/ 5 w 5"/>
                  <a:gd name="T1" fmla="*/ 2 h 9"/>
                  <a:gd name="T2" fmla="*/ 5 w 5"/>
                  <a:gd name="T3" fmla="*/ 0 h 9"/>
                  <a:gd name="T4" fmla="*/ 2 w 5"/>
                  <a:gd name="T5" fmla="*/ 0 h 9"/>
                  <a:gd name="T6" fmla="*/ 0 w 5"/>
                  <a:gd name="T7" fmla="*/ 7 h 9"/>
                  <a:gd name="T8" fmla="*/ 0 w 5"/>
                  <a:gd name="T9" fmla="*/ 7 h 9"/>
                  <a:gd name="T10" fmla="*/ 0 w 5"/>
                  <a:gd name="T11" fmla="*/ 9 h 9"/>
                  <a:gd name="T12" fmla="*/ 2 w 5"/>
                  <a:gd name="T13" fmla="*/ 9 h 9"/>
                  <a:gd name="T14" fmla="*/ 2 w 5"/>
                  <a:gd name="T15" fmla="*/ 9 h 9"/>
                  <a:gd name="T16" fmla="*/ 2 w 5"/>
                  <a:gd name="T17" fmla="*/ 9 h 9"/>
                  <a:gd name="T18" fmla="*/ 2 w 5"/>
                  <a:gd name="T19" fmla="*/ 9 h 9"/>
                  <a:gd name="T20" fmla="*/ 2 w 5"/>
                  <a:gd name="T21" fmla="*/ 7 h 9"/>
                  <a:gd name="T22" fmla="*/ 5 w 5"/>
                  <a:gd name="T23" fmla="*/ 7 h 9"/>
                  <a:gd name="T24" fmla="*/ 5 w 5"/>
                  <a:gd name="T25" fmla="*/ 7 h 9"/>
                  <a:gd name="T26" fmla="*/ 5 w 5"/>
                  <a:gd name="T27" fmla="*/ 7 h 9"/>
                  <a:gd name="T28" fmla="*/ 5 w 5"/>
                  <a:gd name="T2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9">
                    <a:moveTo>
                      <a:pt x="5" y="2"/>
                    </a:moveTo>
                    <a:lnTo>
                      <a:pt x="5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7" name="Freeform 273"/>
              <p:cNvSpPr>
                <a:spLocks/>
              </p:cNvSpPr>
              <p:nvPr/>
            </p:nvSpPr>
            <p:spPr bwMode="auto">
              <a:xfrm>
                <a:off x="5486" y="2545"/>
                <a:ext cx="14" cy="24"/>
              </a:xfrm>
              <a:custGeom>
                <a:avLst/>
                <a:gdLst>
                  <a:gd name="T0" fmla="*/ 14 w 14"/>
                  <a:gd name="T1" fmla="*/ 24 h 24"/>
                  <a:gd name="T2" fmla="*/ 14 w 14"/>
                  <a:gd name="T3" fmla="*/ 21 h 24"/>
                  <a:gd name="T4" fmla="*/ 14 w 14"/>
                  <a:gd name="T5" fmla="*/ 19 h 24"/>
                  <a:gd name="T6" fmla="*/ 14 w 14"/>
                  <a:gd name="T7" fmla="*/ 16 h 24"/>
                  <a:gd name="T8" fmla="*/ 9 w 14"/>
                  <a:gd name="T9" fmla="*/ 16 h 24"/>
                  <a:gd name="T10" fmla="*/ 9 w 14"/>
                  <a:gd name="T11" fmla="*/ 16 h 24"/>
                  <a:gd name="T12" fmla="*/ 9 w 14"/>
                  <a:gd name="T13" fmla="*/ 14 h 24"/>
                  <a:gd name="T14" fmla="*/ 7 w 14"/>
                  <a:gd name="T15" fmla="*/ 9 h 24"/>
                  <a:gd name="T16" fmla="*/ 5 w 14"/>
                  <a:gd name="T17" fmla="*/ 9 h 24"/>
                  <a:gd name="T18" fmla="*/ 5 w 14"/>
                  <a:gd name="T19" fmla="*/ 7 h 24"/>
                  <a:gd name="T20" fmla="*/ 2 w 14"/>
                  <a:gd name="T21" fmla="*/ 2 h 24"/>
                  <a:gd name="T22" fmla="*/ 0 w 14"/>
                  <a:gd name="T23" fmla="*/ 0 h 24"/>
                  <a:gd name="T24" fmla="*/ 0 w 14"/>
                  <a:gd name="T25" fmla="*/ 0 h 24"/>
                  <a:gd name="T26" fmla="*/ 0 w 14"/>
                  <a:gd name="T27" fmla="*/ 2 h 24"/>
                  <a:gd name="T28" fmla="*/ 0 w 14"/>
                  <a:gd name="T29" fmla="*/ 2 h 24"/>
                  <a:gd name="T30" fmla="*/ 0 w 14"/>
                  <a:gd name="T31" fmla="*/ 5 h 24"/>
                  <a:gd name="T32" fmla="*/ 7 w 14"/>
                  <a:gd name="T33" fmla="*/ 16 h 24"/>
                  <a:gd name="T34" fmla="*/ 12 w 14"/>
                  <a:gd name="T35" fmla="*/ 21 h 24"/>
                  <a:gd name="T36" fmla="*/ 14 w 14"/>
                  <a:gd name="T37" fmla="*/ 21 h 24"/>
                  <a:gd name="T38" fmla="*/ 14 w 14"/>
                  <a:gd name="T3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" h="24">
                    <a:moveTo>
                      <a:pt x="14" y="24"/>
                    </a:moveTo>
                    <a:lnTo>
                      <a:pt x="14" y="21"/>
                    </a:lnTo>
                    <a:lnTo>
                      <a:pt x="14" y="19"/>
                    </a:lnTo>
                    <a:lnTo>
                      <a:pt x="14" y="16"/>
                    </a:lnTo>
                    <a:lnTo>
                      <a:pt x="9" y="16"/>
                    </a:lnTo>
                    <a:lnTo>
                      <a:pt x="9" y="16"/>
                    </a:lnTo>
                    <a:lnTo>
                      <a:pt x="9" y="14"/>
                    </a:lnTo>
                    <a:lnTo>
                      <a:pt x="7" y="9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7" y="16"/>
                    </a:lnTo>
                    <a:lnTo>
                      <a:pt x="12" y="21"/>
                    </a:lnTo>
                    <a:lnTo>
                      <a:pt x="14" y="21"/>
                    </a:lnTo>
                    <a:lnTo>
                      <a:pt x="1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8" name="Freeform 274"/>
              <p:cNvSpPr>
                <a:spLocks/>
              </p:cNvSpPr>
              <p:nvPr/>
            </p:nvSpPr>
            <p:spPr bwMode="auto">
              <a:xfrm>
                <a:off x="5477" y="2557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2 h 2"/>
                  <a:gd name="T4" fmla="*/ 4 w 4"/>
                  <a:gd name="T5" fmla="*/ 0 h 2"/>
                  <a:gd name="T6" fmla="*/ 2 w 4"/>
                  <a:gd name="T7" fmla="*/ 0 h 2"/>
                  <a:gd name="T8" fmla="*/ 0 w 4"/>
                  <a:gd name="T9" fmla="*/ 0 h 2"/>
                  <a:gd name="T10" fmla="*/ 0 w 4"/>
                  <a:gd name="T11" fmla="*/ 0 h 2"/>
                  <a:gd name="T12" fmla="*/ 2 w 4"/>
                  <a:gd name="T13" fmla="*/ 2 h 2"/>
                  <a:gd name="T14" fmla="*/ 4 w 4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9" name="Freeform 275"/>
              <p:cNvSpPr>
                <a:spLocks/>
              </p:cNvSpPr>
              <p:nvPr/>
            </p:nvSpPr>
            <p:spPr bwMode="auto">
              <a:xfrm>
                <a:off x="5351" y="2557"/>
                <a:ext cx="7" cy="4"/>
              </a:xfrm>
              <a:custGeom>
                <a:avLst/>
                <a:gdLst>
                  <a:gd name="T0" fmla="*/ 0 w 7"/>
                  <a:gd name="T1" fmla="*/ 0 h 4"/>
                  <a:gd name="T2" fmla="*/ 3 w 7"/>
                  <a:gd name="T3" fmla="*/ 2 h 4"/>
                  <a:gd name="T4" fmla="*/ 5 w 7"/>
                  <a:gd name="T5" fmla="*/ 4 h 4"/>
                  <a:gd name="T6" fmla="*/ 7 w 7"/>
                  <a:gd name="T7" fmla="*/ 4 h 4"/>
                  <a:gd name="T8" fmla="*/ 7 w 7"/>
                  <a:gd name="T9" fmla="*/ 2 h 4"/>
                  <a:gd name="T10" fmla="*/ 0 w 7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4">
                    <a:moveTo>
                      <a:pt x="0" y="0"/>
                    </a:moveTo>
                    <a:lnTo>
                      <a:pt x="3" y="2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0" name="Freeform 276"/>
              <p:cNvSpPr>
                <a:spLocks/>
              </p:cNvSpPr>
              <p:nvPr/>
            </p:nvSpPr>
            <p:spPr bwMode="auto">
              <a:xfrm>
                <a:off x="5606" y="2665"/>
                <a:ext cx="3" cy="10"/>
              </a:xfrm>
              <a:custGeom>
                <a:avLst/>
                <a:gdLst>
                  <a:gd name="T0" fmla="*/ 0 w 3"/>
                  <a:gd name="T1" fmla="*/ 10 h 10"/>
                  <a:gd name="T2" fmla="*/ 3 w 3"/>
                  <a:gd name="T3" fmla="*/ 8 h 10"/>
                  <a:gd name="T4" fmla="*/ 3 w 3"/>
                  <a:gd name="T5" fmla="*/ 5 h 10"/>
                  <a:gd name="T6" fmla="*/ 0 w 3"/>
                  <a:gd name="T7" fmla="*/ 5 h 10"/>
                  <a:gd name="T8" fmla="*/ 0 w 3"/>
                  <a:gd name="T9" fmla="*/ 0 h 10"/>
                  <a:gd name="T10" fmla="*/ 0 w 3"/>
                  <a:gd name="T11" fmla="*/ 0 h 10"/>
                  <a:gd name="T12" fmla="*/ 0 w 3"/>
                  <a:gd name="T13" fmla="*/ 8 h 10"/>
                  <a:gd name="T14" fmla="*/ 0 w 3"/>
                  <a:gd name="T1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10">
                    <a:moveTo>
                      <a:pt x="0" y="10"/>
                    </a:moveTo>
                    <a:lnTo>
                      <a:pt x="3" y="8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1" name="Freeform 277"/>
              <p:cNvSpPr>
                <a:spLocks/>
              </p:cNvSpPr>
              <p:nvPr/>
            </p:nvSpPr>
            <p:spPr bwMode="auto">
              <a:xfrm>
                <a:off x="5467" y="2561"/>
                <a:ext cx="21" cy="12"/>
              </a:xfrm>
              <a:custGeom>
                <a:avLst/>
                <a:gdLst>
                  <a:gd name="T0" fmla="*/ 14 w 21"/>
                  <a:gd name="T1" fmla="*/ 3 h 12"/>
                  <a:gd name="T2" fmla="*/ 5 w 21"/>
                  <a:gd name="T3" fmla="*/ 3 h 12"/>
                  <a:gd name="T4" fmla="*/ 2 w 21"/>
                  <a:gd name="T5" fmla="*/ 0 h 12"/>
                  <a:gd name="T6" fmla="*/ 0 w 21"/>
                  <a:gd name="T7" fmla="*/ 0 h 12"/>
                  <a:gd name="T8" fmla="*/ 0 w 21"/>
                  <a:gd name="T9" fmla="*/ 3 h 12"/>
                  <a:gd name="T10" fmla="*/ 0 w 21"/>
                  <a:gd name="T11" fmla="*/ 5 h 12"/>
                  <a:gd name="T12" fmla="*/ 5 w 21"/>
                  <a:gd name="T13" fmla="*/ 10 h 12"/>
                  <a:gd name="T14" fmla="*/ 7 w 21"/>
                  <a:gd name="T15" fmla="*/ 10 h 12"/>
                  <a:gd name="T16" fmla="*/ 21 w 21"/>
                  <a:gd name="T17" fmla="*/ 12 h 12"/>
                  <a:gd name="T18" fmla="*/ 21 w 21"/>
                  <a:gd name="T19" fmla="*/ 10 h 12"/>
                  <a:gd name="T20" fmla="*/ 21 w 21"/>
                  <a:gd name="T21" fmla="*/ 8 h 12"/>
                  <a:gd name="T22" fmla="*/ 21 w 21"/>
                  <a:gd name="T23" fmla="*/ 8 h 12"/>
                  <a:gd name="T24" fmla="*/ 14 w 21"/>
                  <a:gd name="T2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12">
                    <a:moveTo>
                      <a:pt x="14" y="3"/>
                    </a:moveTo>
                    <a:lnTo>
                      <a:pt x="5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21" y="12"/>
                    </a:lnTo>
                    <a:lnTo>
                      <a:pt x="21" y="10"/>
                    </a:lnTo>
                    <a:lnTo>
                      <a:pt x="21" y="8"/>
                    </a:lnTo>
                    <a:lnTo>
                      <a:pt x="21" y="8"/>
                    </a:lnTo>
                    <a:lnTo>
                      <a:pt x="1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2" name="Freeform 278"/>
              <p:cNvSpPr>
                <a:spLocks/>
              </p:cNvSpPr>
              <p:nvPr/>
            </p:nvSpPr>
            <p:spPr bwMode="auto">
              <a:xfrm>
                <a:off x="5604" y="2677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0 h 5"/>
                  <a:gd name="T4" fmla="*/ 0 w 5"/>
                  <a:gd name="T5" fmla="*/ 3 h 5"/>
                  <a:gd name="T6" fmla="*/ 0 w 5"/>
                  <a:gd name="T7" fmla="*/ 3 h 5"/>
                  <a:gd name="T8" fmla="*/ 0 w 5"/>
                  <a:gd name="T9" fmla="*/ 3 h 5"/>
                  <a:gd name="T10" fmla="*/ 0 w 5"/>
                  <a:gd name="T11" fmla="*/ 5 h 5"/>
                  <a:gd name="T12" fmla="*/ 5 w 5"/>
                  <a:gd name="T13" fmla="*/ 5 h 5"/>
                  <a:gd name="T14" fmla="*/ 2 w 5"/>
                  <a:gd name="T15" fmla="*/ 3 h 5"/>
                  <a:gd name="T16" fmla="*/ 2 w 5"/>
                  <a:gd name="T17" fmla="*/ 0 h 5"/>
                  <a:gd name="T18" fmla="*/ 2 w 5"/>
                  <a:gd name="T19" fmla="*/ 0 h 5"/>
                  <a:gd name="T20" fmla="*/ 0 w 5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3" name="Freeform 279"/>
              <p:cNvSpPr>
                <a:spLocks/>
              </p:cNvSpPr>
              <p:nvPr/>
            </p:nvSpPr>
            <p:spPr bwMode="auto">
              <a:xfrm>
                <a:off x="5538" y="2748"/>
                <a:ext cx="50" cy="40"/>
              </a:xfrm>
              <a:custGeom>
                <a:avLst/>
                <a:gdLst>
                  <a:gd name="T0" fmla="*/ 45 w 50"/>
                  <a:gd name="T1" fmla="*/ 38 h 40"/>
                  <a:gd name="T2" fmla="*/ 45 w 50"/>
                  <a:gd name="T3" fmla="*/ 40 h 40"/>
                  <a:gd name="T4" fmla="*/ 47 w 50"/>
                  <a:gd name="T5" fmla="*/ 40 h 40"/>
                  <a:gd name="T6" fmla="*/ 47 w 50"/>
                  <a:gd name="T7" fmla="*/ 38 h 40"/>
                  <a:gd name="T8" fmla="*/ 47 w 50"/>
                  <a:gd name="T9" fmla="*/ 38 h 40"/>
                  <a:gd name="T10" fmla="*/ 50 w 50"/>
                  <a:gd name="T11" fmla="*/ 38 h 40"/>
                  <a:gd name="T12" fmla="*/ 47 w 50"/>
                  <a:gd name="T13" fmla="*/ 36 h 40"/>
                  <a:gd name="T14" fmla="*/ 45 w 50"/>
                  <a:gd name="T15" fmla="*/ 33 h 40"/>
                  <a:gd name="T16" fmla="*/ 42 w 50"/>
                  <a:gd name="T17" fmla="*/ 33 h 40"/>
                  <a:gd name="T18" fmla="*/ 42 w 50"/>
                  <a:gd name="T19" fmla="*/ 31 h 40"/>
                  <a:gd name="T20" fmla="*/ 38 w 50"/>
                  <a:gd name="T21" fmla="*/ 26 h 40"/>
                  <a:gd name="T22" fmla="*/ 31 w 50"/>
                  <a:gd name="T23" fmla="*/ 26 h 40"/>
                  <a:gd name="T24" fmla="*/ 31 w 50"/>
                  <a:gd name="T25" fmla="*/ 24 h 40"/>
                  <a:gd name="T26" fmla="*/ 28 w 50"/>
                  <a:gd name="T27" fmla="*/ 24 h 40"/>
                  <a:gd name="T28" fmla="*/ 26 w 50"/>
                  <a:gd name="T29" fmla="*/ 21 h 40"/>
                  <a:gd name="T30" fmla="*/ 26 w 50"/>
                  <a:gd name="T31" fmla="*/ 19 h 40"/>
                  <a:gd name="T32" fmla="*/ 24 w 50"/>
                  <a:gd name="T33" fmla="*/ 19 h 40"/>
                  <a:gd name="T34" fmla="*/ 24 w 50"/>
                  <a:gd name="T35" fmla="*/ 19 h 40"/>
                  <a:gd name="T36" fmla="*/ 21 w 50"/>
                  <a:gd name="T37" fmla="*/ 14 h 40"/>
                  <a:gd name="T38" fmla="*/ 21 w 50"/>
                  <a:gd name="T39" fmla="*/ 14 h 40"/>
                  <a:gd name="T40" fmla="*/ 19 w 50"/>
                  <a:gd name="T41" fmla="*/ 10 h 40"/>
                  <a:gd name="T42" fmla="*/ 14 w 50"/>
                  <a:gd name="T43" fmla="*/ 10 h 40"/>
                  <a:gd name="T44" fmla="*/ 12 w 50"/>
                  <a:gd name="T45" fmla="*/ 7 h 40"/>
                  <a:gd name="T46" fmla="*/ 12 w 50"/>
                  <a:gd name="T47" fmla="*/ 5 h 40"/>
                  <a:gd name="T48" fmla="*/ 9 w 50"/>
                  <a:gd name="T49" fmla="*/ 5 h 40"/>
                  <a:gd name="T50" fmla="*/ 7 w 50"/>
                  <a:gd name="T51" fmla="*/ 2 h 40"/>
                  <a:gd name="T52" fmla="*/ 5 w 50"/>
                  <a:gd name="T53" fmla="*/ 2 h 40"/>
                  <a:gd name="T54" fmla="*/ 2 w 50"/>
                  <a:gd name="T55" fmla="*/ 0 h 40"/>
                  <a:gd name="T56" fmla="*/ 0 w 50"/>
                  <a:gd name="T57" fmla="*/ 0 h 40"/>
                  <a:gd name="T58" fmla="*/ 2 w 50"/>
                  <a:gd name="T59" fmla="*/ 2 h 40"/>
                  <a:gd name="T60" fmla="*/ 2 w 50"/>
                  <a:gd name="T61" fmla="*/ 5 h 40"/>
                  <a:gd name="T62" fmla="*/ 5 w 50"/>
                  <a:gd name="T63" fmla="*/ 10 h 40"/>
                  <a:gd name="T64" fmla="*/ 7 w 50"/>
                  <a:gd name="T65" fmla="*/ 12 h 40"/>
                  <a:gd name="T66" fmla="*/ 7 w 50"/>
                  <a:gd name="T67" fmla="*/ 14 h 40"/>
                  <a:gd name="T68" fmla="*/ 12 w 50"/>
                  <a:gd name="T69" fmla="*/ 19 h 40"/>
                  <a:gd name="T70" fmla="*/ 19 w 50"/>
                  <a:gd name="T71" fmla="*/ 21 h 40"/>
                  <a:gd name="T72" fmla="*/ 19 w 50"/>
                  <a:gd name="T73" fmla="*/ 24 h 40"/>
                  <a:gd name="T74" fmla="*/ 19 w 50"/>
                  <a:gd name="T75" fmla="*/ 26 h 40"/>
                  <a:gd name="T76" fmla="*/ 21 w 50"/>
                  <a:gd name="T77" fmla="*/ 26 h 40"/>
                  <a:gd name="T78" fmla="*/ 24 w 50"/>
                  <a:gd name="T79" fmla="*/ 26 h 40"/>
                  <a:gd name="T80" fmla="*/ 26 w 50"/>
                  <a:gd name="T81" fmla="*/ 28 h 40"/>
                  <a:gd name="T82" fmla="*/ 28 w 50"/>
                  <a:gd name="T83" fmla="*/ 28 h 40"/>
                  <a:gd name="T84" fmla="*/ 28 w 50"/>
                  <a:gd name="T85" fmla="*/ 31 h 40"/>
                  <a:gd name="T86" fmla="*/ 31 w 50"/>
                  <a:gd name="T87" fmla="*/ 31 h 40"/>
                  <a:gd name="T88" fmla="*/ 31 w 50"/>
                  <a:gd name="T89" fmla="*/ 31 h 40"/>
                  <a:gd name="T90" fmla="*/ 31 w 50"/>
                  <a:gd name="T91" fmla="*/ 31 h 40"/>
                  <a:gd name="T92" fmla="*/ 33 w 50"/>
                  <a:gd name="T93" fmla="*/ 33 h 40"/>
                  <a:gd name="T94" fmla="*/ 33 w 50"/>
                  <a:gd name="T95" fmla="*/ 33 h 40"/>
                  <a:gd name="T96" fmla="*/ 35 w 50"/>
                  <a:gd name="T97" fmla="*/ 33 h 40"/>
                  <a:gd name="T98" fmla="*/ 35 w 50"/>
                  <a:gd name="T99" fmla="*/ 36 h 40"/>
                  <a:gd name="T100" fmla="*/ 38 w 50"/>
                  <a:gd name="T101" fmla="*/ 36 h 40"/>
                  <a:gd name="T102" fmla="*/ 40 w 50"/>
                  <a:gd name="T103" fmla="*/ 36 h 40"/>
                  <a:gd name="T104" fmla="*/ 42 w 50"/>
                  <a:gd name="T105" fmla="*/ 36 h 40"/>
                  <a:gd name="T106" fmla="*/ 42 w 50"/>
                  <a:gd name="T107" fmla="*/ 38 h 40"/>
                  <a:gd name="T108" fmla="*/ 45 w 50"/>
                  <a:gd name="T10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0" h="40">
                    <a:moveTo>
                      <a:pt x="45" y="38"/>
                    </a:moveTo>
                    <a:lnTo>
                      <a:pt x="45" y="40"/>
                    </a:lnTo>
                    <a:lnTo>
                      <a:pt x="47" y="40"/>
                    </a:lnTo>
                    <a:lnTo>
                      <a:pt x="47" y="38"/>
                    </a:lnTo>
                    <a:lnTo>
                      <a:pt x="47" y="38"/>
                    </a:lnTo>
                    <a:lnTo>
                      <a:pt x="50" y="38"/>
                    </a:lnTo>
                    <a:lnTo>
                      <a:pt x="47" y="36"/>
                    </a:lnTo>
                    <a:lnTo>
                      <a:pt x="45" y="33"/>
                    </a:lnTo>
                    <a:lnTo>
                      <a:pt x="42" y="33"/>
                    </a:lnTo>
                    <a:lnTo>
                      <a:pt x="42" y="31"/>
                    </a:lnTo>
                    <a:lnTo>
                      <a:pt x="38" y="26"/>
                    </a:lnTo>
                    <a:lnTo>
                      <a:pt x="31" y="26"/>
                    </a:lnTo>
                    <a:lnTo>
                      <a:pt x="31" y="24"/>
                    </a:lnTo>
                    <a:lnTo>
                      <a:pt x="28" y="24"/>
                    </a:lnTo>
                    <a:lnTo>
                      <a:pt x="26" y="21"/>
                    </a:lnTo>
                    <a:lnTo>
                      <a:pt x="26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1" y="14"/>
                    </a:lnTo>
                    <a:lnTo>
                      <a:pt x="21" y="14"/>
                    </a:lnTo>
                    <a:lnTo>
                      <a:pt x="19" y="10"/>
                    </a:lnTo>
                    <a:lnTo>
                      <a:pt x="14" y="10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9" y="5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5" y="10"/>
                    </a:lnTo>
                    <a:lnTo>
                      <a:pt x="7" y="12"/>
                    </a:lnTo>
                    <a:lnTo>
                      <a:pt x="7" y="14"/>
                    </a:lnTo>
                    <a:lnTo>
                      <a:pt x="12" y="19"/>
                    </a:lnTo>
                    <a:lnTo>
                      <a:pt x="19" y="21"/>
                    </a:lnTo>
                    <a:lnTo>
                      <a:pt x="19" y="24"/>
                    </a:lnTo>
                    <a:lnTo>
                      <a:pt x="19" y="26"/>
                    </a:lnTo>
                    <a:lnTo>
                      <a:pt x="21" y="26"/>
                    </a:lnTo>
                    <a:lnTo>
                      <a:pt x="24" y="26"/>
                    </a:lnTo>
                    <a:lnTo>
                      <a:pt x="26" y="28"/>
                    </a:lnTo>
                    <a:lnTo>
                      <a:pt x="28" y="28"/>
                    </a:lnTo>
                    <a:lnTo>
                      <a:pt x="28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1" y="31"/>
                    </a:lnTo>
                    <a:lnTo>
                      <a:pt x="33" y="33"/>
                    </a:lnTo>
                    <a:lnTo>
                      <a:pt x="33" y="33"/>
                    </a:lnTo>
                    <a:lnTo>
                      <a:pt x="35" y="33"/>
                    </a:lnTo>
                    <a:lnTo>
                      <a:pt x="35" y="36"/>
                    </a:lnTo>
                    <a:lnTo>
                      <a:pt x="38" y="36"/>
                    </a:lnTo>
                    <a:lnTo>
                      <a:pt x="40" y="36"/>
                    </a:lnTo>
                    <a:lnTo>
                      <a:pt x="42" y="36"/>
                    </a:lnTo>
                    <a:lnTo>
                      <a:pt x="42" y="38"/>
                    </a:lnTo>
                    <a:lnTo>
                      <a:pt x="45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4" name="Freeform 280"/>
              <p:cNvSpPr>
                <a:spLocks/>
              </p:cNvSpPr>
              <p:nvPr/>
            </p:nvSpPr>
            <p:spPr bwMode="auto">
              <a:xfrm>
                <a:off x="5606" y="2701"/>
                <a:ext cx="8" cy="5"/>
              </a:xfrm>
              <a:custGeom>
                <a:avLst/>
                <a:gdLst>
                  <a:gd name="T0" fmla="*/ 3 w 8"/>
                  <a:gd name="T1" fmla="*/ 5 h 5"/>
                  <a:gd name="T2" fmla="*/ 5 w 8"/>
                  <a:gd name="T3" fmla="*/ 5 h 5"/>
                  <a:gd name="T4" fmla="*/ 8 w 8"/>
                  <a:gd name="T5" fmla="*/ 5 h 5"/>
                  <a:gd name="T6" fmla="*/ 5 w 8"/>
                  <a:gd name="T7" fmla="*/ 2 h 5"/>
                  <a:gd name="T8" fmla="*/ 5 w 8"/>
                  <a:gd name="T9" fmla="*/ 2 h 5"/>
                  <a:gd name="T10" fmla="*/ 3 w 8"/>
                  <a:gd name="T11" fmla="*/ 0 h 5"/>
                  <a:gd name="T12" fmla="*/ 3 w 8"/>
                  <a:gd name="T13" fmla="*/ 2 h 5"/>
                  <a:gd name="T14" fmla="*/ 0 w 8"/>
                  <a:gd name="T15" fmla="*/ 2 h 5"/>
                  <a:gd name="T16" fmla="*/ 0 w 8"/>
                  <a:gd name="T17" fmla="*/ 5 h 5"/>
                  <a:gd name="T18" fmla="*/ 3 w 8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5">
                    <a:moveTo>
                      <a:pt x="3" y="5"/>
                    </a:moveTo>
                    <a:lnTo>
                      <a:pt x="5" y="5"/>
                    </a:lnTo>
                    <a:lnTo>
                      <a:pt x="8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5" name="Freeform 281"/>
              <p:cNvSpPr>
                <a:spLocks/>
              </p:cNvSpPr>
              <p:nvPr/>
            </p:nvSpPr>
            <p:spPr bwMode="auto">
              <a:xfrm>
                <a:off x="5417" y="2517"/>
                <a:ext cx="17" cy="11"/>
              </a:xfrm>
              <a:custGeom>
                <a:avLst/>
                <a:gdLst>
                  <a:gd name="T0" fmla="*/ 17 w 17"/>
                  <a:gd name="T1" fmla="*/ 11 h 11"/>
                  <a:gd name="T2" fmla="*/ 15 w 17"/>
                  <a:gd name="T3" fmla="*/ 9 h 11"/>
                  <a:gd name="T4" fmla="*/ 15 w 17"/>
                  <a:gd name="T5" fmla="*/ 9 h 11"/>
                  <a:gd name="T6" fmla="*/ 12 w 17"/>
                  <a:gd name="T7" fmla="*/ 7 h 11"/>
                  <a:gd name="T8" fmla="*/ 10 w 17"/>
                  <a:gd name="T9" fmla="*/ 7 h 11"/>
                  <a:gd name="T10" fmla="*/ 8 w 17"/>
                  <a:gd name="T11" fmla="*/ 4 h 11"/>
                  <a:gd name="T12" fmla="*/ 5 w 17"/>
                  <a:gd name="T13" fmla="*/ 2 h 11"/>
                  <a:gd name="T14" fmla="*/ 0 w 17"/>
                  <a:gd name="T15" fmla="*/ 0 h 11"/>
                  <a:gd name="T16" fmla="*/ 0 w 17"/>
                  <a:gd name="T17" fmla="*/ 0 h 11"/>
                  <a:gd name="T18" fmla="*/ 8 w 17"/>
                  <a:gd name="T19" fmla="*/ 9 h 11"/>
                  <a:gd name="T20" fmla="*/ 15 w 17"/>
                  <a:gd name="T21" fmla="*/ 11 h 11"/>
                  <a:gd name="T22" fmla="*/ 17 w 17"/>
                  <a:gd name="T2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11">
                    <a:moveTo>
                      <a:pt x="17" y="11"/>
                    </a:moveTo>
                    <a:lnTo>
                      <a:pt x="15" y="9"/>
                    </a:lnTo>
                    <a:lnTo>
                      <a:pt x="15" y="9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8" y="4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" y="9"/>
                    </a:lnTo>
                    <a:lnTo>
                      <a:pt x="15" y="11"/>
                    </a:lnTo>
                    <a:lnTo>
                      <a:pt x="1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6" name="Freeform 282"/>
              <p:cNvSpPr>
                <a:spLocks/>
              </p:cNvSpPr>
              <p:nvPr/>
            </p:nvSpPr>
            <p:spPr bwMode="auto">
              <a:xfrm>
                <a:off x="5425" y="2538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0 w 2"/>
                  <a:gd name="T5" fmla="*/ 2 h 5"/>
                  <a:gd name="T6" fmla="*/ 2 w 2"/>
                  <a:gd name="T7" fmla="*/ 5 h 5"/>
                  <a:gd name="T8" fmla="*/ 2 w 2"/>
                  <a:gd name="T9" fmla="*/ 2 h 5"/>
                  <a:gd name="T10" fmla="*/ 2 w 2"/>
                  <a:gd name="T11" fmla="*/ 2 h 5"/>
                  <a:gd name="T12" fmla="*/ 2 w 2"/>
                  <a:gd name="T13" fmla="*/ 0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7" name="Freeform 283"/>
              <p:cNvSpPr>
                <a:spLocks/>
              </p:cNvSpPr>
              <p:nvPr/>
            </p:nvSpPr>
            <p:spPr bwMode="auto">
              <a:xfrm>
                <a:off x="5472" y="2604"/>
                <a:ext cx="7" cy="2"/>
              </a:xfrm>
              <a:custGeom>
                <a:avLst/>
                <a:gdLst>
                  <a:gd name="T0" fmla="*/ 5 w 7"/>
                  <a:gd name="T1" fmla="*/ 0 h 2"/>
                  <a:gd name="T2" fmla="*/ 0 w 7"/>
                  <a:gd name="T3" fmla="*/ 0 h 2"/>
                  <a:gd name="T4" fmla="*/ 0 w 7"/>
                  <a:gd name="T5" fmla="*/ 0 h 2"/>
                  <a:gd name="T6" fmla="*/ 0 w 7"/>
                  <a:gd name="T7" fmla="*/ 0 h 2"/>
                  <a:gd name="T8" fmla="*/ 2 w 7"/>
                  <a:gd name="T9" fmla="*/ 0 h 2"/>
                  <a:gd name="T10" fmla="*/ 5 w 7"/>
                  <a:gd name="T11" fmla="*/ 2 h 2"/>
                  <a:gd name="T12" fmla="*/ 7 w 7"/>
                  <a:gd name="T13" fmla="*/ 2 h 2"/>
                  <a:gd name="T14" fmla="*/ 7 w 7"/>
                  <a:gd name="T15" fmla="*/ 0 h 2"/>
                  <a:gd name="T16" fmla="*/ 5 w 7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8" name="Freeform 284"/>
              <p:cNvSpPr>
                <a:spLocks/>
              </p:cNvSpPr>
              <p:nvPr/>
            </p:nvSpPr>
            <p:spPr bwMode="auto">
              <a:xfrm>
                <a:off x="5417" y="2533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0 h 5"/>
                  <a:gd name="T4" fmla="*/ 0 w 5"/>
                  <a:gd name="T5" fmla="*/ 2 h 5"/>
                  <a:gd name="T6" fmla="*/ 3 w 5"/>
                  <a:gd name="T7" fmla="*/ 5 h 5"/>
                  <a:gd name="T8" fmla="*/ 5 w 5"/>
                  <a:gd name="T9" fmla="*/ 2 h 5"/>
                  <a:gd name="T10" fmla="*/ 3 w 5"/>
                  <a:gd name="T11" fmla="*/ 0 h 5"/>
                  <a:gd name="T12" fmla="*/ 0 w 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9" name="Freeform 285"/>
              <p:cNvSpPr>
                <a:spLocks/>
              </p:cNvSpPr>
              <p:nvPr/>
            </p:nvSpPr>
            <p:spPr bwMode="auto">
              <a:xfrm>
                <a:off x="5429" y="254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  <a:gd name="T8" fmla="*/ 3 w 3"/>
                  <a:gd name="T9" fmla="*/ 3 h 3"/>
                  <a:gd name="T10" fmla="*/ 3 w 3"/>
                  <a:gd name="T11" fmla="*/ 0 h 3"/>
                  <a:gd name="T12" fmla="*/ 0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0" name="Freeform 286"/>
              <p:cNvSpPr>
                <a:spLocks/>
              </p:cNvSpPr>
              <p:nvPr/>
            </p:nvSpPr>
            <p:spPr bwMode="auto">
              <a:xfrm>
                <a:off x="5451" y="2533"/>
                <a:ext cx="21" cy="14"/>
              </a:xfrm>
              <a:custGeom>
                <a:avLst/>
                <a:gdLst>
                  <a:gd name="T0" fmla="*/ 21 w 21"/>
                  <a:gd name="T1" fmla="*/ 14 h 14"/>
                  <a:gd name="T2" fmla="*/ 21 w 21"/>
                  <a:gd name="T3" fmla="*/ 12 h 14"/>
                  <a:gd name="T4" fmla="*/ 0 w 21"/>
                  <a:gd name="T5" fmla="*/ 0 h 14"/>
                  <a:gd name="T6" fmla="*/ 0 w 21"/>
                  <a:gd name="T7" fmla="*/ 0 h 14"/>
                  <a:gd name="T8" fmla="*/ 2 w 21"/>
                  <a:gd name="T9" fmla="*/ 2 h 14"/>
                  <a:gd name="T10" fmla="*/ 21 w 21"/>
                  <a:gd name="T11" fmla="*/ 14 h 14"/>
                  <a:gd name="T12" fmla="*/ 21 w 21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4">
                    <a:moveTo>
                      <a:pt x="21" y="14"/>
                    </a:moveTo>
                    <a:lnTo>
                      <a:pt x="21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1" y="14"/>
                    </a:lnTo>
                    <a:lnTo>
                      <a:pt x="21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1" name="Freeform 287"/>
              <p:cNvSpPr>
                <a:spLocks/>
              </p:cNvSpPr>
              <p:nvPr/>
            </p:nvSpPr>
            <p:spPr bwMode="auto">
              <a:xfrm>
                <a:off x="5439" y="2550"/>
                <a:ext cx="4" cy="2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0 h 2"/>
                  <a:gd name="T4" fmla="*/ 0 w 4"/>
                  <a:gd name="T5" fmla="*/ 0 h 2"/>
                  <a:gd name="T6" fmla="*/ 2 w 4"/>
                  <a:gd name="T7" fmla="*/ 0 h 2"/>
                  <a:gd name="T8" fmla="*/ 2 w 4"/>
                  <a:gd name="T9" fmla="*/ 2 h 2"/>
                  <a:gd name="T10" fmla="*/ 4 w 4"/>
                  <a:gd name="T11" fmla="*/ 2 h 2"/>
                  <a:gd name="T12" fmla="*/ 4 w 4"/>
                  <a:gd name="T13" fmla="*/ 0 h 2"/>
                  <a:gd name="T14" fmla="*/ 4 w 4"/>
                  <a:gd name="T15" fmla="*/ 0 h 2"/>
                  <a:gd name="T16" fmla="*/ 2 w 4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2" name="Freeform 288"/>
              <p:cNvSpPr>
                <a:spLocks/>
              </p:cNvSpPr>
              <p:nvPr/>
            </p:nvSpPr>
            <p:spPr bwMode="auto">
              <a:xfrm>
                <a:off x="5429" y="2540"/>
                <a:ext cx="10" cy="10"/>
              </a:xfrm>
              <a:custGeom>
                <a:avLst/>
                <a:gdLst>
                  <a:gd name="T0" fmla="*/ 5 w 10"/>
                  <a:gd name="T1" fmla="*/ 3 h 10"/>
                  <a:gd name="T2" fmla="*/ 5 w 10"/>
                  <a:gd name="T3" fmla="*/ 0 h 10"/>
                  <a:gd name="T4" fmla="*/ 3 w 10"/>
                  <a:gd name="T5" fmla="*/ 0 h 10"/>
                  <a:gd name="T6" fmla="*/ 0 w 10"/>
                  <a:gd name="T7" fmla="*/ 0 h 10"/>
                  <a:gd name="T8" fmla="*/ 0 w 10"/>
                  <a:gd name="T9" fmla="*/ 3 h 10"/>
                  <a:gd name="T10" fmla="*/ 0 w 10"/>
                  <a:gd name="T11" fmla="*/ 3 h 10"/>
                  <a:gd name="T12" fmla="*/ 3 w 10"/>
                  <a:gd name="T13" fmla="*/ 5 h 10"/>
                  <a:gd name="T14" fmla="*/ 5 w 10"/>
                  <a:gd name="T15" fmla="*/ 5 h 10"/>
                  <a:gd name="T16" fmla="*/ 7 w 10"/>
                  <a:gd name="T17" fmla="*/ 10 h 10"/>
                  <a:gd name="T18" fmla="*/ 10 w 10"/>
                  <a:gd name="T19" fmla="*/ 10 h 10"/>
                  <a:gd name="T20" fmla="*/ 10 w 10"/>
                  <a:gd name="T21" fmla="*/ 5 h 10"/>
                  <a:gd name="T22" fmla="*/ 5 w 10"/>
                  <a:gd name="T23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5" y="3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7" y="10"/>
                    </a:lnTo>
                    <a:lnTo>
                      <a:pt x="10" y="10"/>
                    </a:lnTo>
                    <a:lnTo>
                      <a:pt x="10" y="5"/>
                    </a:ln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3" name="Freeform 289"/>
              <p:cNvSpPr>
                <a:spLocks/>
              </p:cNvSpPr>
              <p:nvPr/>
            </p:nvSpPr>
            <p:spPr bwMode="auto">
              <a:xfrm>
                <a:off x="4690" y="2521"/>
                <a:ext cx="21" cy="7"/>
              </a:xfrm>
              <a:custGeom>
                <a:avLst/>
                <a:gdLst>
                  <a:gd name="T0" fmla="*/ 2 w 21"/>
                  <a:gd name="T1" fmla="*/ 3 h 7"/>
                  <a:gd name="T2" fmla="*/ 0 w 21"/>
                  <a:gd name="T3" fmla="*/ 3 h 7"/>
                  <a:gd name="T4" fmla="*/ 0 w 21"/>
                  <a:gd name="T5" fmla="*/ 3 h 7"/>
                  <a:gd name="T6" fmla="*/ 0 w 21"/>
                  <a:gd name="T7" fmla="*/ 5 h 7"/>
                  <a:gd name="T8" fmla="*/ 2 w 21"/>
                  <a:gd name="T9" fmla="*/ 5 h 7"/>
                  <a:gd name="T10" fmla="*/ 12 w 21"/>
                  <a:gd name="T11" fmla="*/ 7 h 7"/>
                  <a:gd name="T12" fmla="*/ 21 w 21"/>
                  <a:gd name="T13" fmla="*/ 3 h 7"/>
                  <a:gd name="T14" fmla="*/ 19 w 21"/>
                  <a:gd name="T15" fmla="*/ 0 h 7"/>
                  <a:gd name="T16" fmla="*/ 5 w 21"/>
                  <a:gd name="T17" fmla="*/ 0 h 7"/>
                  <a:gd name="T18" fmla="*/ 2 w 21"/>
                  <a:gd name="T1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7">
                    <a:moveTo>
                      <a:pt x="2" y="3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12" y="7"/>
                    </a:lnTo>
                    <a:lnTo>
                      <a:pt x="21" y="3"/>
                    </a:lnTo>
                    <a:lnTo>
                      <a:pt x="19" y="0"/>
                    </a:lnTo>
                    <a:lnTo>
                      <a:pt x="5" y="0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4" name="Freeform 290"/>
              <p:cNvSpPr>
                <a:spLocks/>
              </p:cNvSpPr>
              <p:nvPr/>
            </p:nvSpPr>
            <p:spPr bwMode="auto">
              <a:xfrm>
                <a:off x="4980" y="2595"/>
                <a:ext cx="19" cy="11"/>
              </a:xfrm>
              <a:custGeom>
                <a:avLst/>
                <a:gdLst>
                  <a:gd name="T0" fmla="*/ 12 w 19"/>
                  <a:gd name="T1" fmla="*/ 11 h 11"/>
                  <a:gd name="T2" fmla="*/ 17 w 19"/>
                  <a:gd name="T3" fmla="*/ 9 h 11"/>
                  <a:gd name="T4" fmla="*/ 19 w 19"/>
                  <a:gd name="T5" fmla="*/ 4 h 11"/>
                  <a:gd name="T6" fmla="*/ 17 w 19"/>
                  <a:gd name="T7" fmla="*/ 2 h 11"/>
                  <a:gd name="T8" fmla="*/ 17 w 19"/>
                  <a:gd name="T9" fmla="*/ 0 h 11"/>
                  <a:gd name="T10" fmla="*/ 15 w 19"/>
                  <a:gd name="T11" fmla="*/ 0 h 11"/>
                  <a:gd name="T12" fmla="*/ 12 w 19"/>
                  <a:gd name="T13" fmla="*/ 2 h 11"/>
                  <a:gd name="T14" fmla="*/ 10 w 19"/>
                  <a:gd name="T15" fmla="*/ 2 h 11"/>
                  <a:gd name="T16" fmla="*/ 5 w 19"/>
                  <a:gd name="T17" fmla="*/ 4 h 11"/>
                  <a:gd name="T18" fmla="*/ 3 w 19"/>
                  <a:gd name="T19" fmla="*/ 2 h 11"/>
                  <a:gd name="T20" fmla="*/ 3 w 19"/>
                  <a:gd name="T21" fmla="*/ 2 h 11"/>
                  <a:gd name="T22" fmla="*/ 0 w 19"/>
                  <a:gd name="T23" fmla="*/ 2 h 11"/>
                  <a:gd name="T24" fmla="*/ 0 w 19"/>
                  <a:gd name="T25" fmla="*/ 0 h 11"/>
                  <a:gd name="T26" fmla="*/ 3 w 19"/>
                  <a:gd name="T27" fmla="*/ 7 h 11"/>
                  <a:gd name="T28" fmla="*/ 10 w 19"/>
                  <a:gd name="T29" fmla="*/ 11 h 11"/>
                  <a:gd name="T30" fmla="*/ 12 w 19"/>
                  <a:gd name="T31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11">
                    <a:moveTo>
                      <a:pt x="12" y="11"/>
                    </a:moveTo>
                    <a:lnTo>
                      <a:pt x="17" y="9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10" y="11"/>
                    </a:lnTo>
                    <a:lnTo>
                      <a:pt x="12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5" name="Freeform 291"/>
              <p:cNvSpPr>
                <a:spLocks/>
              </p:cNvSpPr>
              <p:nvPr/>
            </p:nvSpPr>
            <p:spPr bwMode="auto">
              <a:xfrm>
                <a:off x="5025" y="2495"/>
                <a:ext cx="3" cy="7"/>
              </a:xfrm>
              <a:custGeom>
                <a:avLst/>
                <a:gdLst>
                  <a:gd name="T0" fmla="*/ 0 w 3"/>
                  <a:gd name="T1" fmla="*/ 7 h 7"/>
                  <a:gd name="T2" fmla="*/ 0 w 3"/>
                  <a:gd name="T3" fmla="*/ 7 h 7"/>
                  <a:gd name="T4" fmla="*/ 3 w 3"/>
                  <a:gd name="T5" fmla="*/ 3 h 7"/>
                  <a:gd name="T6" fmla="*/ 3 w 3"/>
                  <a:gd name="T7" fmla="*/ 0 h 7"/>
                  <a:gd name="T8" fmla="*/ 0 w 3"/>
                  <a:gd name="T9" fmla="*/ 3 h 7"/>
                  <a:gd name="T10" fmla="*/ 0 w 3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0" y="7"/>
                    </a:moveTo>
                    <a:lnTo>
                      <a:pt x="0" y="7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6" name="Freeform 292"/>
              <p:cNvSpPr>
                <a:spLocks/>
              </p:cNvSpPr>
              <p:nvPr/>
            </p:nvSpPr>
            <p:spPr bwMode="auto">
              <a:xfrm>
                <a:off x="5044" y="2512"/>
                <a:ext cx="5" cy="12"/>
              </a:xfrm>
              <a:custGeom>
                <a:avLst/>
                <a:gdLst>
                  <a:gd name="T0" fmla="*/ 0 w 5"/>
                  <a:gd name="T1" fmla="*/ 7 h 12"/>
                  <a:gd name="T2" fmla="*/ 0 w 5"/>
                  <a:gd name="T3" fmla="*/ 5 h 12"/>
                  <a:gd name="T4" fmla="*/ 0 w 5"/>
                  <a:gd name="T5" fmla="*/ 7 h 12"/>
                  <a:gd name="T6" fmla="*/ 0 w 5"/>
                  <a:gd name="T7" fmla="*/ 9 h 12"/>
                  <a:gd name="T8" fmla="*/ 0 w 5"/>
                  <a:gd name="T9" fmla="*/ 9 h 12"/>
                  <a:gd name="T10" fmla="*/ 3 w 5"/>
                  <a:gd name="T11" fmla="*/ 12 h 12"/>
                  <a:gd name="T12" fmla="*/ 5 w 5"/>
                  <a:gd name="T13" fmla="*/ 9 h 12"/>
                  <a:gd name="T14" fmla="*/ 5 w 5"/>
                  <a:gd name="T15" fmla="*/ 9 h 12"/>
                  <a:gd name="T16" fmla="*/ 5 w 5"/>
                  <a:gd name="T17" fmla="*/ 5 h 12"/>
                  <a:gd name="T18" fmla="*/ 3 w 5"/>
                  <a:gd name="T19" fmla="*/ 0 h 12"/>
                  <a:gd name="T20" fmla="*/ 0 w 5"/>
                  <a:gd name="T21" fmla="*/ 0 h 12"/>
                  <a:gd name="T22" fmla="*/ 0 w 5"/>
                  <a:gd name="T23" fmla="*/ 2 h 12"/>
                  <a:gd name="T24" fmla="*/ 3 w 5"/>
                  <a:gd name="T25" fmla="*/ 2 h 12"/>
                  <a:gd name="T26" fmla="*/ 3 w 5"/>
                  <a:gd name="T27" fmla="*/ 2 h 12"/>
                  <a:gd name="T28" fmla="*/ 3 w 5"/>
                  <a:gd name="T29" fmla="*/ 7 h 12"/>
                  <a:gd name="T30" fmla="*/ 0 w 5"/>
                  <a:gd name="T31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12">
                    <a:moveTo>
                      <a:pt x="0" y="7"/>
                    </a:moveTo>
                    <a:lnTo>
                      <a:pt x="0" y="5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7" name="Freeform 293"/>
              <p:cNvSpPr>
                <a:spLocks/>
              </p:cNvSpPr>
              <p:nvPr/>
            </p:nvSpPr>
            <p:spPr bwMode="auto">
              <a:xfrm>
                <a:off x="5044" y="2498"/>
                <a:ext cx="10" cy="19"/>
              </a:xfrm>
              <a:custGeom>
                <a:avLst/>
                <a:gdLst>
                  <a:gd name="T0" fmla="*/ 10 w 10"/>
                  <a:gd name="T1" fmla="*/ 16 h 19"/>
                  <a:gd name="T2" fmla="*/ 10 w 10"/>
                  <a:gd name="T3" fmla="*/ 14 h 19"/>
                  <a:gd name="T4" fmla="*/ 10 w 10"/>
                  <a:gd name="T5" fmla="*/ 4 h 19"/>
                  <a:gd name="T6" fmla="*/ 10 w 10"/>
                  <a:gd name="T7" fmla="*/ 2 h 19"/>
                  <a:gd name="T8" fmla="*/ 7 w 10"/>
                  <a:gd name="T9" fmla="*/ 0 h 19"/>
                  <a:gd name="T10" fmla="*/ 3 w 10"/>
                  <a:gd name="T11" fmla="*/ 7 h 19"/>
                  <a:gd name="T12" fmla="*/ 5 w 10"/>
                  <a:gd name="T13" fmla="*/ 7 h 19"/>
                  <a:gd name="T14" fmla="*/ 5 w 10"/>
                  <a:gd name="T15" fmla="*/ 7 h 19"/>
                  <a:gd name="T16" fmla="*/ 3 w 10"/>
                  <a:gd name="T17" fmla="*/ 12 h 19"/>
                  <a:gd name="T18" fmla="*/ 5 w 10"/>
                  <a:gd name="T19" fmla="*/ 14 h 19"/>
                  <a:gd name="T20" fmla="*/ 5 w 10"/>
                  <a:gd name="T21" fmla="*/ 14 h 19"/>
                  <a:gd name="T22" fmla="*/ 5 w 10"/>
                  <a:gd name="T23" fmla="*/ 14 h 19"/>
                  <a:gd name="T24" fmla="*/ 3 w 10"/>
                  <a:gd name="T25" fmla="*/ 12 h 19"/>
                  <a:gd name="T26" fmla="*/ 0 w 10"/>
                  <a:gd name="T27" fmla="*/ 12 h 19"/>
                  <a:gd name="T28" fmla="*/ 3 w 10"/>
                  <a:gd name="T29" fmla="*/ 14 h 19"/>
                  <a:gd name="T30" fmla="*/ 3 w 10"/>
                  <a:gd name="T31" fmla="*/ 14 h 19"/>
                  <a:gd name="T32" fmla="*/ 5 w 10"/>
                  <a:gd name="T33" fmla="*/ 16 h 19"/>
                  <a:gd name="T34" fmla="*/ 7 w 10"/>
                  <a:gd name="T35" fmla="*/ 19 h 19"/>
                  <a:gd name="T36" fmla="*/ 7 w 10"/>
                  <a:gd name="T37" fmla="*/ 19 h 19"/>
                  <a:gd name="T38" fmla="*/ 7 w 10"/>
                  <a:gd name="T39" fmla="*/ 19 h 19"/>
                  <a:gd name="T40" fmla="*/ 7 w 10"/>
                  <a:gd name="T41" fmla="*/ 16 h 19"/>
                  <a:gd name="T42" fmla="*/ 7 w 10"/>
                  <a:gd name="T43" fmla="*/ 14 h 19"/>
                  <a:gd name="T44" fmla="*/ 7 w 10"/>
                  <a:gd name="T45" fmla="*/ 16 h 19"/>
                  <a:gd name="T46" fmla="*/ 10 w 10"/>
                  <a:gd name="T47" fmla="*/ 16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19">
                    <a:moveTo>
                      <a:pt x="10" y="16"/>
                    </a:moveTo>
                    <a:lnTo>
                      <a:pt x="10" y="14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12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3" y="12"/>
                    </a:lnTo>
                    <a:lnTo>
                      <a:pt x="0" y="12"/>
                    </a:lnTo>
                    <a:lnTo>
                      <a:pt x="3" y="14"/>
                    </a:lnTo>
                    <a:lnTo>
                      <a:pt x="3" y="14"/>
                    </a:lnTo>
                    <a:lnTo>
                      <a:pt x="5" y="16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8" name="Freeform 294"/>
              <p:cNvSpPr>
                <a:spLocks/>
              </p:cNvSpPr>
              <p:nvPr/>
            </p:nvSpPr>
            <p:spPr bwMode="auto">
              <a:xfrm>
                <a:off x="5323" y="2450"/>
                <a:ext cx="38" cy="36"/>
              </a:xfrm>
              <a:custGeom>
                <a:avLst/>
                <a:gdLst>
                  <a:gd name="T0" fmla="*/ 0 w 38"/>
                  <a:gd name="T1" fmla="*/ 3 h 36"/>
                  <a:gd name="T2" fmla="*/ 0 w 38"/>
                  <a:gd name="T3" fmla="*/ 3 h 36"/>
                  <a:gd name="T4" fmla="*/ 2 w 38"/>
                  <a:gd name="T5" fmla="*/ 3 h 36"/>
                  <a:gd name="T6" fmla="*/ 12 w 38"/>
                  <a:gd name="T7" fmla="*/ 10 h 36"/>
                  <a:gd name="T8" fmla="*/ 14 w 38"/>
                  <a:gd name="T9" fmla="*/ 10 h 36"/>
                  <a:gd name="T10" fmla="*/ 19 w 38"/>
                  <a:gd name="T11" fmla="*/ 15 h 36"/>
                  <a:gd name="T12" fmla="*/ 24 w 38"/>
                  <a:gd name="T13" fmla="*/ 15 h 36"/>
                  <a:gd name="T14" fmla="*/ 26 w 38"/>
                  <a:gd name="T15" fmla="*/ 17 h 36"/>
                  <a:gd name="T16" fmla="*/ 33 w 38"/>
                  <a:gd name="T17" fmla="*/ 36 h 36"/>
                  <a:gd name="T18" fmla="*/ 35 w 38"/>
                  <a:gd name="T19" fmla="*/ 36 h 36"/>
                  <a:gd name="T20" fmla="*/ 38 w 38"/>
                  <a:gd name="T21" fmla="*/ 31 h 36"/>
                  <a:gd name="T22" fmla="*/ 38 w 38"/>
                  <a:gd name="T23" fmla="*/ 29 h 36"/>
                  <a:gd name="T24" fmla="*/ 35 w 38"/>
                  <a:gd name="T25" fmla="*/ 24 h 36"/>
                  <a:gd name="T26" fmla="*/ 35 w 38"/>
                  <a:gd name="T27" fmla="*/ 24 h 36"/>
                  <a:gd name="T28" fmla="*/ 33 w 38"/>
                  <a:gd name="T29" fmla="*/ 22 h 36"/>
                  <a:gd name="T30" fmla="*/ 31 w 38"/>
                  <a:gd name="T31" fmla="*/ 22 h 36"/>
                  <a:gd name="T32" fmla="*/ 28 w 38"/>
                  <a:gd name="T33" fmla="*/ 19 h 36"/>
                  <a:gd name="T34" fmla="*/ 19 w 38"/>
                  <a:gd name="T35" fmla="*/ 12 h 36"/>
                  <a:gd name="T36" fmla="*/ 17 w 38"/>
                  <a:gd name="T37" fmla="*/ 12 h 36"/>
                  <a:gd name="T38" fmla="*/ 0 w 38"/>
                  <a:gd name="T39" fmla="*/ 0 h 36"/>
                  <a:gd name="T40" fmla="*/ 0 w 38"/>
                  <a:gd name="T41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36">
                    <a:moveTo>
                      <a:pt x="0" y="3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12" y="10"/>
                    </a:lnTo>
                    <a:lnTo>
                      <a:pt x="14" y="10"/>
                    </a:lnTo>
                    <a:lnTo>
                      <a:pt x="19" y="15"/>
                    </a:lnTo>
                    <a:lnTo>
                      <a:pt x="24" y="15"/>
                    </a:lnTo>
                    <a:lnTo>
                      <a:pt x="26" y="17"/>
                    </a:lnTo>
                    <a:lnTo>
                      <a:pt x="33" y="36"/>
                    </a:lnTo>
                    <a:lnTo>
                      <a:pt x="35" y="36"/>
                    </a:lnTo>
                    <a:lnTo>
                      <a:pt x="38" y="31"/>
                    </a:lnTo>
                    <a:lnTo>
                      <a:pt x="38" y="29"/>
                    </a:lnTo>
                    <a:lnTo>
                      <a:pt x="35" y="24"/>
                    </a:lnTo>
                    <a:lnTo>
                      <a:pt x="35" y="24"/>
                    </a:lnTo>
                    <a:lnTo>
                      <a:pt x="33" y="22"/>
                    </a:lnTo>
                    <a:lnTo>
                      <a:pt x="31" y="22"/>
                    </a:lnTo>
                    <a:lnTo>
                      <a:pt x="28" y="19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9" name="Freeform 295"/>
              <p:cNvSpPr>
                <a:spLocks/>
              </p:cNvSpPr>
              <p:nvPr/>
            </p:nvSpPr>
            <p:spPr bwMode="auto">
              <a:xfrm>
                <a:off x="4976" y="2597"/>
                <a:ext cx="7" cy="7"/>
              </a:xfrm>
              <a:custGeom>
                <a:avLst/>
                <a:gdLst>
                  <a:gd name="T0" fmla="*/ 2 w 7"/>
                  <a:gd name="T1" fmla="*/ 0 h 7"/>
                  <a:gd name="T2" fmla="*/ 2 w 7"/>
                  <a:gd name="T3" fmla="*/ 0 h 7"/>
                  <a:gd name="T4" fmla="*/ 0 w 7"/>
                  <a:gd name="T5" fmla="*/ 2 h 7"/>
                  <a:gd name="T6" fmla="*/ 0 w 7"/>
                  <a:gd name="T7" fmla="*/ 5 h 7"/>
                  <a:gd name="T8" fmla="*/ 0 w 7"/>
                  <a:gd name="T9" fmla="*/ 5 h 7"/>
                  <a:gd name="T10" fmla="*/ 0 w 7"/>
                  <a:gd name="T11" fmla="*/ 7 h 7"/>
                  <a:gd name="T12" fmla="*/ 0 w 7"/>
                  <a:gd name="T13" fmla="*/ 7 h 7"/>
                  <a:gd name="T14" fmla="*/ 7 w 7"/>
                  <a:gd name="T15" fmla="*/ 7 h 7"/>
                  <a:gd name="T16" fmla="*/ 4 w 7"/>
                  <a:gd name="T17" fmla="*/ 5 h 7"/>
                  <a:gd name="T18" fmla="*/ 2 w 7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2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4" y="5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0" name="Freeform 296"/>
              <p:cNvSpPr>
                <a:spLocks/>
              </p:cNvSpPr>
              <p:nvPr/>
            </p:nvSpPr>
            <p:spPr bwMode="auto">
              <a:xfrm>
                <a:off x="4980" y="2408"/>
                <a:ext cx="17" cy="7"/>
              </a:xfrm>
              <a:custGeom>
                <a:avLst/>
                <a:gdLst>
                  <a:gd name="T0" fmla="*/ 5 w 17"/>
                  <a:gd name="T1" fmla="*/ 5 h 7"/>
                  <a:gd name="T2" fmla="*/ 10 w 17"/>
                  <a:gd name="T3" fmla="*/ 7 h 7"/>
                  <a:gd name="T4" fmla="*/ 12 w 17"/>
                  <a:gd name="T5" fmla="*/ 7 h 7"/>
                  <a:gd name="T6" fmla="*/ 17 w 17"/>
                  <a:gd name="T7" fmla="*/ 5 h 7"/>
                  <a:gd name="T8" fmla="*/ 8 w 17"/>
                  <a:gd name="T9" fmla="*/ 0 h 7"/>
                  <a:gd name="T10" fmla="*/ 3 w 17"/>
                  <a:gd name="T11" fmla="*/ 2 h 7"/>
                  <a:gd name="T12" fmla="*/ 3 w 17"/>
                  <a:gd name="T13" fmla="*/ 2 h 7"/>
                  <a:gd name="T14" fmla="*/ 3 w 17"/>
                  <a:gd name="T15" fmla="*/ 2 h 7"/>
                  <a:gd name="T16" fmla="*/ 0 w 17"/>
                  <a:gd name="T17" fmla="*/ 2 h 7"/>
                  <a:gd name="T18" fmla="*/ 0 w 17"/>
                  <a:gd name="T19" fmla="*/ 5 h 7"/>
                  <a:gd name="T20" fmla="*/ 3 w 17"/>
                  <a:gd name="T21" fmla="*/ 5 h 7"/>
                  <a:gd name="T22" fmla="*/ 5 w 17"/>
                  <a:gd name="T2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7">
                    <a:moveTo>
                      <a:pt x="5" y="5"/>
                    </a:moveTo>
                    <a:lnTo>
                      <a:pt x="10" y="7"/>
                    </a:lnTo>
                    <a:lnTo>
                      <a:pt x="12" y="7"/>
                    </a:lnTo>
                    <a:lnTo>
                      <a:pt x="17" y="5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1" name="Freeform 297"/>
              <p:cNvSpPr>
                <a:spLocks/>
              </p:cNvSpPr>
              <p:nvPr/>
            </p:nvSpPr>
            <p:spPr bwMode="auto">
              <a:xfrm>
                <a:off x="5082" y="2592"/>
                <a:ext cx="2" cy="7"/>
              </a:xfrm>
              <a:custGeom>
                <a:avLst/>
                <a:gdLst>
                  <a:gd name="T0" fmla="*/ 0 w 2"/>
                  <a:gd name="T1" fmla="*/ 7 h 7"/>
                  <a:gd name="T2" fmla="*/ 0 w 2"/>
                  <a:gd name="T3" fmla="*/ 7 h 7"/>
                  <a:gd name="T4" fmla="*/ 2 w 2"/>
                  <a:gd name="T5" fmla="*/ 3 h 7"/>
                  <a:gd name="T6" fmla="*/ 2 w 2"/>
                  <a:gd name="T7" fmla="*/ 0 h 7"/>
                  <a:gd name="T8" fmla="*/ 2 w 2"/>
                  <a:gd name="T9" fmla="*/ 0 h 7"/>
                  <a:gd name="T10" fmla="*/ 0 w 2"/>
                  <a:gd name="T11" fmla="*/ 3 h 7"/>
                  <a:gd name="T12" fmla="*/ 0 w 2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lnTo>
                      <a:pt x="0" y="7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2" name="Freeform 298"/>
              <p:cNvSpPr>
                <a:spLocks/>
              </p:cNvSpPr>
              <p:nvPr/>
            </p:nvSpPr>
            <p:spPr bwMode="auto">
              <a:xfrm>
                <a:off x="4971" y="2436"/>
                <a:ext cx="12" cy="7"/>
              </a:xfrm>
              <a:custGeom>
                <a:avLst/>
                <a:gdLst>
                  <a:gd name="T0" fmla="*/ 9 w 12"/>
                  <a:gd name="T1" fmla="*/ 0 h 7"/>
                  <a:gd name="T2" fmla="*/ 7 w 12"/>
                  <a:gd name="T3" fmla="*/ 0 h 7"/>
                  <a:gd name="T4" fmla="*/ 2 w 12"/>
                  <a:gd name="T5" fmla="*/ 3 h 7"/>
                  <a:gd name="T6" fmla="*/ 0 w 12"/>
                  <a:gd name="T7" fmla="*/ 3 h 7"/>
                  <a:gd name="T8" fmla="*/ 2 w 12"/>
                  <a:gd name="T9" fmla="*/ 5 h 7"/>
                  <a:gd name="T10" fmla="*/ 5 w 12"/>
                  <a:gd name="T11" fmla="*/ 7 h 7"/>
                  <a:gd name="T12" fmla="*/ 9 w 12"/>
                  <a:gd name="T13" fmla="*/ 7 h 7"/>
                  <a:gd name="T14" fmla="*/ 12 w 12"/>
                  <a:gd name="T15" fmla="*/ 5 h 7"/>
                  <a:gd name="T16" fmla="*/ 9 w 12"/>
                  <a:gd name="T17" fmla="*/ 3 h 7"/>
                  <a:gd name="T18" fmla="*/ 12 w 12"/>
                  <a:gd name="T19" fmla="*/ 3 h 7"/>
                  <a:gd name="T20" fmla="*/ 9 w 12"/>
                  <a:gd name="T2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7">
                    <a:moveTo>
                      <a:pt x="9" y="0"/>
                    </a:moveTo>
                    <a:lnTo>
                      <a:pt x="7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5" y="7"/>
                    </a:lnTo>
                    <a:lnTo>
                      <a:pt x="9" y="7"/>
                    </a:lnTo>
                    <a:lnTo>
                      <a:pt x="12" y="5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3" name="Freeform 299"/>
              <p:cNvSpPr>
                <a:spLocks/>
              </p:cNvSpPr>
              <p:nvPr/>
            </p:nvSpPr>
            <p:spPr bwMode="auto">
              <a:xfrm>
                <a:off x="5356" y="2828"/>
                <a:ext cx="5" cy="19"/>
              </a:xfrm>
              <a:custGeom>
                <a:avLst/>
                <a:gdLst>
                  <a:gd name="T0" fmla="*/ 2 w 5"/>
                  <a:gd name="T1" fmla="*/ 19 h 19"/>
                  <a:gd name="T2" fmla="*/ 5 w 5"/>
                  <a:gd name="T3" fmla="*/ 10 h 19"/>
                  <a:gd name="T4" fmla="*/ 5 w 5"/>
                  <a:gd name="T5" fmla="*/ 5 h 19"/>
                  <a:gd name="T6" fmla="*/ 2 w 5"/>
                  <a:gd name="T7" fmla="*/ 0 h 19"/>
                  <a:gd name="T8" fmla="*/ 2 w 5"/>
                  <a:gd name="T9" fmla="*/ 3 h 19"/>
                  <a:gd name="T10" fmla="*/ 2 w 5"/>
                  <a:gd name="T11" fmla="*/ 5 h 19"/>
                  <a:gd name="T12" fmla="*/ 0 w 5"/>
                  <a:gd name="T13" fmla="*/ 10 h 19"/>
                  <a:gd name="T14" fmla="*/ 0 w 5"/>
                  <a:gd name="T15" fmla="*/ 19 h 19"/>
                  <a:gd name="T16" fmla="*/ 2 w 5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9">
                    <a:moveTo>
                      <a:pt x="2" y="19"/>
                    </a:moveTo>
                    <a:lnTo>
                      <a:pt x="5" y="10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2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4" name="Freeform 300"/>
              <p:cNvSpPr>
                <a:spLocks/>
              </p:cNvSpPr>
              <p:nvPr/>
            </p:nvSpPr>
            <p:spPr bwMode="auto">
              <a:xfrm>
                <a:off x="5318" y="2564"/>
                <a:ext cx="7" cy="5"/>
              </a:xfrm>
              <a:custGeom>
                <a:avLst/>
                <a:gdLst>
                  <a:gd name="T0" fmla="*/ 5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0 w 7"/>
                  <a:gd name="T7" fmla="*/ 5 h 5"/>
                  <a:gd name="T8" fmla="*/ 7 w 7"/>
                  <a:gd name="T9" fmla="*/ 5 h 5"/>
                  <a:gd name="T10" fmla="*/ 7 w 7"/>
                  <a:gd name="T11" fmla="*/ 2 h 5"/>
                  <a:gd name="T12" fmla="*/ 5 w 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">
                    <a:moveTo>
                      <a:pt x="5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5" name="Freeform 301"/>
              <p:cNvSpPr>
                <a:spLocks/>
              </p:cNvSpPr>
              <p:nvPr/>
            </p:nvSpPr>
            <p:spPr bwMode="auto">
              <a:xfrm>
                <a:off x="5273" y="2500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0 w 5"/>
                  <a:gd name="T3" fmla="*/ 0 h 5"/>
                  <a:gd name="T4" fmla="*/ 0 w 5"/>
                  <a:gd name="T5" fmla="*/ 2 h 5"/>
                  <a:gd name="T6" fmla="*/ 3 w 5"/>
                  <a:gd name="T7" fmla="*/ 5 h 5"/>
                  <a:gd name="T8" fmla="*/ 5 w 5"/>
                  <a:gd name="T9" fmla="*/ 5 h 5"/>
                  <a:gd name="T10" fmla="*/ 5 w 5"/>
                  <a:gd name="T11" fmla="*/ 0 h 5"/>
                  <a:gd name="T12" fmla="*/ 0 w 5"/>
                  <a:gd name="T13" fmla="*/ 0 h 5"/>
                  <a:gd name="T14" fmla="*/ 0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6" name="Freeform 302"/>
              <p:cNvSpPr>
                <a:spLocks/>
              </p:cNvSpPr>
              <p:nvPr/>
            </p:nvSpPr>
            <p:spPr bwMode="auto">
              <a:xfrm>
                <a:off x="5280" y="2476"/>
                <a:ext cx="69" cy="36"/>
              </a:xfrm>
              <a:custGeom>
                <a:avLst/>
                <a:gdLst>
                  <a:gd name="T0" fmla="*/ 3 w 69"/>
                  <a:gd name="T1" fmla="*/ 22 h 36"/>
                  <a:gd name="T2" fmla="*/ 0 w 69"/>
                  <a:gd name="T3" fmla="*/ 24 h 36"/>
                  <a:gd name="T4" fmla="*/ 3 w 69"/>
                  <a:gd name="T5" fmla="*/ 26 h 36"/>
                  <a:gd name="T6" fmla="*/ 5 w 69"/>
                  <a:gd name="T7" fmla="*/ 29 h 36"/>
                  <a:gd name="T8" fmla="*/ 10 w 69"/>
                  <a:gd name="T9" fmla="*/ 31 h 36"/>
                  <a:gd name="T10" fmla="*/ 15 w 69"/>
                  <a:gd name="T11" fmla="*/ 34 h 36"/>
                  <a:gd name="T12" fmla="*/ 19 w 69"/>
                  <a:gd name="T13" fmla="*/ 34 h 36"/>
                  <a:gd name="T14" fmla="*/ 22 w 69"/>
                  <a:gd name="T15" fmla="*/ 34 h 36"/>
                  <a:gd name="T16" fmla="*/ 24 w 69"/>
                  <a:gd name="T17" fmla="*/ 36 h 36"/>
                  <a:gd name="T18" fmla="*/ 41 w 69"/>
                  <a:gd name="T19" fmla="*/ 36 h 36"/>
                  <a:gd name="T20" fmla="*/ 52 w 69"/>
                  <a:gd name="T21" fmla="*/ 31 h 36"/>
                  <a:gd name="T22" fmla="*/ 55 w 69"/>
                  <a:gd name="T23" fmla="*/ 26 h 36"/>
                  <a:gd name="T24" fmla="*/ 55 w 69"/>
                  <a:gd name="T25" fmla="*/ 26 h 36"/>
                  <a:gd name="T26" fmla="*/ 57 w 69"/>
                  <a:gd name="T27" fmla="*/ 24 h 36"/>
                  <a:gd name="T28" fmla="*/ 60 w 69"/>
                  <a:gd name="T29" fmla="*/ 24 h 36"/>
                  <a:gd name="T30" fmla="*/ 62 w 69"/>
                  <a:gd name="T31" fmla="*/ 24 h 36"/>
                  <a:gd name="T32" fmla="*/ 64 w 69"/>
                  <a:gd name="T33" fmla="*/ 19 h 36"/>
                  <a:gd name="T34" fmla="*/ 64 w 69"/>
                  <a:gd name="T35" fmla="*/ 17 h 36"/>
                  <a:gd name="T36" fmla="*/ 64 w 69"/>
                  <a:gd name="T37" fmla="*/ 15 h 36"/>
                  <a:gd name="T38" fmla="*/ 67 w 69"/>
                  <a:gd name="T39" fmla="*/ 15 h 36"/>
                  <a:gd name="T40" fmla="*/ 69 w 69"/>
                  <a:gd name="T41" fmla="*/ 12 h 36"/>
                  <a:gd name="T42" fmla="*/ 69 w 69"/>
                  <a:gd name="T43" fmla="*/ 5 h 36"/>
                  <a:gd name="T44" fmla="*/ 67 w 69"/>
                  <a:gd name="T45" fmla="*/ 3 h 36"/>
                  <a:gd name="T46" fmla="*/ 64 w 69"/>
                  <a:gd name="T47" fmla="*/ 0 h 36"/>
                  <a:gd name="T48" fmla="*/ 62 w 69"/>
                  <a:gd name="T49" fmla="*/ 3 h 36"/>
                  <a:gd name="T50" fmla="*/ 62 w 69"/>
                  <a:gd name="T51" fmla="*/ 3 h 36"/>
                  <a:gd name="T52" fmla="*/ 60 w 69"/>
                  <a:gd name="T53" fmla="*/ 3 h 36"/>
                  <a:gd name="T54" fmla="*/ 57 w 69"/>
                  <a:gd name="T55" fmla="*/ 3 h 36"/>
                  <a:gd name="T56" fmla="*/ 55 w 69"/>
                  <a:gd name="T57" fmla="*/ 3 h 36"/>
                  <a:gd name="T58" fmla="*/ 55 w 69"/>
                  <a:gd name="T59" fmla="*/ 3 h 36"/>
                  <a:gd name="T60" fmla="*/ 57 w 69"/>
                  <a:gd name="T61" fmla="*/ 10 h 36"/>
                  <a:gd name="T62" fmla="*/ 57 w 69"/>
                  <a:gd name="T63" fmla="*/ 12 h 36"/>
                  <a:gd name="T64" fmla="*/ 55 w 69"/>
                  <a:gd name="T65" fmla="*/ 15 h 36"/>
                  <a:gd name="T66" fmla="*/ 52 w 69"/>
                  <a:gd name="T67" fmla="*/ 15 h 36"/>
                  <a:gd name="T68" fmla="*/ 50 w 69"/>
                  <a:gd name="T69" fmla="*/ 15 h 36"/>
                  <a:gd name="T70" fmla="*/ 45 w 69"/>
                  <a:gd name="T71" fmla="*/ 22 h 36"/>
                  <a:gd name="T72" fmla="*/ 43 w 69"/>
                  <a:gd name="T73" fmla="*/ 24 h 36"/>
                  <a:gd name="T74" fmla="*/ 41 w 69"/>
                  <a:gd name="T75" fmla="*/ 24 h 36"/>
                  <a:gd name="T76" fmla="*/ 38 w 69"/>
                  <a:gd name="T77" fmla="*/ 22 h 36"/>
                  <a:gd name="T78" fmla="*/ 31 w 69"/>
                  <a:gd name="T79" fmla="*/ 22 h 36"/>
                  <a:gd name="T80" fmla="*/ 31 w 69"/>
                  <a:gd name="T81" fmla="*/ 22 h 36"/>
                  <a:gd name="T82" fmla="*/ 31 w 69"/>
                  <a:gd name="T83" fmla="*/ 19 h 36"/>
                  <a:gd name="T84" fmla="*/ 31 w 69"/>
                  <a:gd name="T85" fmla="*/ 17 h 36"/>
                  <a:gd name="T86" fmla="*/ 31 w 69"/>
                  <a:gd name="T87" fmla="*/ 15 h 36"/>
                  <a:gd name="T88" fmla="*/ 29 w 69"/>
                  <a:gd name="T89" fmla="*/ 17 h 36"/>
                  <a:gd name="T90" fmla="*/ 29 w 69"/>
                  <a:gd name="T91" fmla="*/ 19 h 36"/>
                  <a:gd name="T92" fmla="*/ 29 w 69"/>
                  <a:gd name="T93" fmla="*/ 22 h 36"/>
                  <a:gd name="T94" fmla="*/ 26 w 69"/>
                  <a:gd name="T95" fmla="*/ 24 h 36"/>
                  <a:gd name="T96" fmla="*/ 5 w 69"/>
                  <a:gd name="T97" fmla="*/ 22 h 36"/>
                  <a:gd name="T98" fmla="*/ 3 w 69"/>
                  <a:gd name="T99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9" h="36">
                    <a:moveTo>
                      <a:pt x="3" y="22"/>
                    </a:moveTo>
                    <a:lnTo>
                      <a:pt x="0" y="24"/>
                    </a:lnTo>
                    <a:lnTo>
                      <a:pt x="3" y="26"/>
                    </a:lnTo>
                    <a:lnTo>
                      <a:pt x="5" y="29"/>
                    </a:lnTo>
                    <a:lnTo>
                      <a:pt x="10" y="31"/>
                    </a:lnTo>
                    <a:lnTo>
                      <a:pt x="15" y="34"/>
                    </a:lnTo>
                    <a:lnTo>
                      <a:pt x="19" y="34"/>
                    </a:lnTo>
                    <a:lnTo>
                      <a:pt x="22" y="34"/>
                    </a:lnTo>
                    <a:lnTo>
                      <a:pt x="24" y="36"/>
                    </a:lnTo>
                    <a:lnTo>
                      <a:pt x="41" y="36"/>
                    </a:lnTo>
                    <a:lnTo>
                      <a:pt x="52" y="31"/>
                    </a:lnTo>
                    <a:lnTo>
                      <a:pt x="55" y="26"/>
                    </a:lnTo>
                    <a:lnTo>
                      <a:pt x="55" y="26"/>
                    </a:lnTo>
                    <a:lnTo>
                      <a:pt x="57" y="24"/>
                    </a:lnTo>
                    <a:lnTo>
                      <a:pt x="60" y="24"/>
                    </a:lnTo>
                    <a:lnTo>
                      <a:pt x="62" y="24"/>
                    </a:lnTo>
                    <a:lnTo>
                      <a:pt x="64" y="19"/>
                    </a:lnTo>
                    <a:lnTo>
                      <a:pt x="64" y="17"/>
                    </a:lnTo>
                    <a:lnTo>
                      <a:pt x="64" y="15"/>
                    </a:lnTo>
                    <a:lnTo>
                      <a:pt x="67" y="15"/>
                    </a:lnTo>
                    <a:lnTo>
                      <a:pt x="69" y="12"/>
                    </a:lnTo>
                    <a:lnTo>
                      <a:pt x="69" y="5"/>
                    </a:lnTo>
                    <a:lnTo>
                      <a:pt x="67" y="3"/>
                    </a:lnTo>
                    <a:lnTo>
                      <a:pt x="64" y="0"/>
                    </a:lnTo>
                    <a:lnTo>
                      <a:pt x="62" y="3"/>
                    </a:lnTo>
                    <a:lnTo>
                      <a:pt x="62" y="3"/>
                    </a:lnTo>
                    <a:lnTo>
                      <a:pt x="60" y="3"/>
                    </a:lnTo>
                    <a:lnTo>
                      <a:pt x="57" y="3"/>
                    </a:lnTo>
                    <a:lnTo>
                      <a:pt x="55" y="3"/>
                    </a:lnTo>
                    <a:lnTo>
                      <a:pt x="55" y="3"/>
                    </a:lnTo>
                    <a:lnTo>
                      <a:pt x="57" y="10"/>
                    </a:lnTo>
                    <a:lnTo>
                      <a:pt x="57" y="12"/>
                    </a:lnTo>
                    <a:lnTo>
                      <a:pt x="55" y="15"/>
                    </a:lnTo>
                    <a:lnTo>
                      <a:pt x="52" y="15"/>
                    </a:lnTo>
                    <a:lnTo>
                      <a:pt x="50" y="15"/>
                    </a:lnTo>
                    <a:lnTo>
                      <a:pt x="45" y="22"/>
                    </a:lnTo>
                    <a:lnTo>
                      <a:pt x="43" y="24"/>
                    </a:lnTo>
                    <a:lnTo>
                      <a:pt x="41" y="24"/>
                    </a:lnTo>
                    <a:lnTo>
                      <a:pt x="38" y="22"/>
                    </a:lnTo>
                    <a:lnTo>
                      <a:pt x="31" y="22"/>
                    </a:lnTo>
                    <a:lnTo>
                      <a:pt x="31" y="22"/>
                    </a:lnTo>
                    <a:lnTo>
                      <a:pt x="31" y="19"/>
                    </a:lnTo>
                    <a:lnTo>
                      <a:pt x="31" y="17"/>
                    </a:lnTo>
                    <a:lnTo>
                      <a:pt x="31" y="15"/>
                    </a:lnTo>
                    <a:lnTo>
                      <a:pt x="29" y="17"/>
                    </a:lnTo>
                    <a:lnTo>
                      <a:pt x="29" y="19"/>
                    </a:lnTo>
                    <a:lnTo>
                      <a:pt x="29" y="22"/>
                    </a:lnTo>
                    <a:lnTo>
                      <a:pt x="26" y="24"/>
                    </a:lnTo>
                    <a:lnTo>
                      <a:pt x="5" y="22"/>
                    </a:lnTo>
                    <a:lnTo>
                      <a:pt x="3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7" name="Freeform 303"/>
              <p:cNvSpPr>
                <a:spLocks/>
              </p:cNvSpPr>
              <p:nvPr/>
            </p:nvSpPr>
            <p:spPr bwMode="auto">
              <a:xfrm>
                <a:off x="5323" y="2571"/>
                <a:ext cx="7" cy="5"/>
              </a:xfrm>
              <a:custGeom>
                <a:avLst/>
                <a:gdLst>
                  <a:gd name="T0" fmla="*/ 5 w 7"/>
                  <a:gd name="T1" fmla="*/ 5 h 5"/>
                  <a:gd name="T2" fmla="*/ 7 w 7"/>
                  <a:gd name="T3" fmla="*/ 5 h 5"/>
                  <a:gd name="T4" fmla="*/ 7 w 7"/>
                  <a:gd name="T5" fmla="*/ 2 h 5"/>
                  <a:gd name="T6" fmla="*/ 5 w 7"/>
                  <a:gd name="T7" fmla="*/ 2 h 5"/>
                  <a:gd name="T8" fmla="*/ 5 w 7"/>
                  <a:gd name="T9" fmla="*/ 2 h 5"/>
                  <a:gd name="T10" fmla="*/ 2 w 7"/>
                  <a:gd name="T11" fmla="*/ 2 h 5"/>
                  <a:gd name="T12" fmla="*/ 0 w 7"/>
                  <a:gd name="T13" fmla="*/ 0 h 5"/>
                  <a:gd name="T14" fmla="*/ 2 w 7"/>
                  <a:gd name="T15" fmla="*/ 2 h 5"/>
                  <a:gd name="T16" fmla="*/ 5 w 7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lnTo>
                      <a:pt x="7" y="5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8" name="Freeform 304"/>
              <p:cNvSpPr>
                <a:spLocks/>
              </p:cNvSpPr>
              <p:nvPr/>
            </p:nvSpPr>
            <p:spPr bwMode="auto">
              <a:xfrm>
                <a:off x="5259" y="2495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0 h 3"/>
                  <a:gd name="T4" fmla="*/ 3 w 5"/>
                  <a:gd name="T5" fmla="*/ 3 h 3"/>
                  <a:gd name="T6" fmla="*/ 3 w 5"/>
                  <a:gd name="T7" fmla="*/ 3 h 3"/>
                  <a:gd name="T8" fmla="*/ 5 w 5"/>
                  <a:gd name="T9" fmla="*/ 3 h 3"/>
                  <a:gd name="T10" fmla="*/ 3 w 5"/>
                  <a:gd name="T11" fmla="*/ 0 h 3"/>
                  <a:gd name="T12" fmla="*/ 3 w 5"/>
                  <a:gd name="T13" fmla="*/ 0 h 3"/>
                  <a:gd name="T14" fmla="*/ 0 w 5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9" name="Freeform 305"/>
              <p:cNvSpPr>
                <a:spLocks/>
              </p:cNvSpPr>
              <p:nvPr/>
            </p:nvSpPr>
            <p:spPr bwMode="auto">
              <a:xfrm>
                <a:off x="4992" y="2415"/>
                <a:ext cx="331" cy="170"/>
              </a:xfrm>
              <a:custGeom>
                <a:avLst/>
                <a:gdLst>
                  <a:gd name="T0" fmla="*/ 246 w 331"/>
                  <a:gd name="T1" fmla="*/ 73 h 170"/>
                  <a:gd name="T2" fmla="*/ 220 w 331"/>
                  <a:gd name="T3" fmla="*/ 54 h 170"/>
                  <a:gd name="T4" fmla="*/ 163 w 331"/>
                  <a:gd name="T5" fmla="*/ 35 h 170"/>
                  <a:gd name="T6" fmla="*/ 161 w 331"/>
                  <a:gd name="T7" fmla="*/ 33 h 170"/>
                  <a:gd name="T8" fmla="*/ 151 w 331"/>
                  <a:gd name="T9" fmla="*/ 31 h 170"/>
                  <a:gd name="T10" fmla="*/ 128 w 331"/>
                  <a:gd name="T11" fmla="*/ 24 h 170"/>
                  <a:gd name="T12" fmla="*/ 104 w 331"/>
                  <a:gd name="T13" fmla="*/ 24 h 170"/>
                  <a:gd name="T14" fmla="*/ 90 w 331"/>
                  <a:gd name="T15" fmla="*/ 35 h 170"/>
                  <a:gd name="T16" fmla="*/ 76 w 331"/>
                  <a:gd name="T17" fmla="*/ 50 h 170"/>
                  <a:gd name="T18" fmla="*/ 59 w 331"/>
                  <a:gd name="T19" fmla="*/ 35 h 170"/>
                  <a:gd name="T20" fmla="*/ 55 w 331"/>
                  <a:gd name="T21" fmla="*/ 19 h 170"/>
                  <a:gd name="T22" fmla="*/ 40 w 331"/>
                  <a:gd name="T23" fmla="*/ 7 h 170"/>
                  <a:gd name="T24" fmla="*/ 14 w 331"/>
                  <a:gd name="T25" fmla="*/ 5 h 170"/>
                  <a:gd name="T26" fmla="*/ 5 w 331"/>
                  <a:gd name="T27" fmla="*/ 19 h 170"/>
                  <a:gd name="T28" fmla="*/ 14 w 331"/>
                  <a:gd name="T29" fmla="*/ 19 h 170"/>
                  <a:gd name="T30" fmla="*/ 22 w 331"/>
                  <a:gd name="T31" fmla="*/ 31 h 170"/>
                  <a:gd name="T32" fmla="*/ 48 w 331"/>
                  <a:gd name="T33" fmla="*/ 28 h 170"/>
                  <a:gd name="T34" fmla="*/ 40 w 331"/>
                  <a:gd name="T35" fmla="*/ 35 h 170"/>
                  <a:gd name="T36" fmla="*/ 19 w 331"/>
                  <a:gd name="T37" fmla="*/ 38 h 170"/>
                  <a:gd name="T38" fmla="*/ 24 w 331"/>
                  <a:gd name="T39" fmla="*/ 43 h 170"/>
                  <a:gd name="T40" fmla="*/ 31 w 331"/>
                  <a:gd name="T41" fmla="*/ 52 h 170"/>
                  <a:gd name="T42" fmla="*/ 33 w 331"/>
                  <a:gd name="T43" fmla="*/ 61 h 170"/>
                  <a:gd name="T44" fmla="*/ 48 w 331"/>
                  <a:gd name="T45" fmla="*/ 45 h 170"/>
                  <a:gd name="T46" fmla="*/ 50 w 331"/>
                  <a:gd name="T47" fmla="*/ 54 h 170"/>
                  <a:gd name="T48" fmla="*/ 57 w 331"/>
                  <a:gd name="T49" fmla="*/ 59 h 170"/>
                  <a:gd name="T50" fmla="*/ 69 w 331"/>
                  <a:gd name="T51" fmla="*/ 66 h 170"/>
                  <a:gd name="T52" fmla="*/ 111 w 331"/>
                  <a:gd name="T53" fmla="*/ 78 h 170"/>
                  <a:gd name="T54" fmla="*/ 118 w 331"/>
                  <a:gd name="T55" fmla="*/ 83 h 170"/>
                  <a:gd name="T56" fmla="*/ 123 w 331"/>
                  <a:gd name="T57" fmla="*/ 90 h 170"/>
                  <a:gd name="T58" fmla="*/ 128 w 331"/>
                  <a:gd name="T59" fmla="*/ 109 h 170"/>
                  <a:gd name="T60" fmla="*/ 130 w 331"/>
                  <a:gd name="T61" fmla="*/ 113 h 170"/>
                  <a:gd name="T62" fmla="*/ 133 w 331"/>
                  <a:gd name="T63" fmla="*/ 118 h 170"/>
                  <a:gd name="T64" fmla="*/ 118 w 331"/>
                  <a:gd name="T65" fmla="*/ 123 h 170"/>
                  <a:gd name="T66" fmla="*/ 130 w 331"/>
                  <a:gd name="T67" fmla="*/ 132 h 170"/>
                  <a:gd name="T68" fmla="*/ 133 w 331"/>
                  <a:gd name="T69" fmla="*/ 128 h 170"/>
                  <a:gd name="T70" fmla="*/ 149 w 331"/>
                  <a:gd name="T71" fmla="*/ 128 h 170"/>
                  <a:gd name="T72" fmla="*/ 170 w 331"/>
                  <a:gd name="T73" fmla="*/ 144 h 170"/>
                  <a:gd name="T74" fmla="*/ 177 w 331"/>
                  <a:gd name="T75" fmla="*/ 144 h 170"/>
                  <a:gd name="T76" fmla="*/ 206 w 331"/>
                  <a:gd name="T77" fmla="*/ 142 h 170"/>
                  <a:gd name="T78" fmla="*/ 208 w 331"/>
                  <a:gd name="T79" fmla="*/ 130 h 170"/>
                  <a:gd name="T80" fmla="*/ 213 w 331"/>
                  <a:gd name="T81" fmla="*/ 125 h 170"/>
                  <a:gd name="T82" fmla="*/ 220 w 331"/>
                  <a:gd name="T83" fmla="*/ 120 h 170"/>
                  <a:gd name="T84" fmla="*/ 229 w 331"/>
                  <a:gd name="T85" fmla="*/ 118 h 170"/>
                  <a:gd name="T86" fmla="*/ 239 w 331"/>
                  <a:gd name="T87" fmla="*/ 123 h 170"/>
                  <a:gd name="T88" fmla="*/ 255 w 331"/>
                  <a:gd name="T89" fmla="*/ 130 h 170"/>
                  <a:gd name="T90" fmla="*/ 267 w 331"/>
                  <a:gd name="T91" fmla="*/ 146 h 170"/>
                  <a:gd name="T92" fmla="*/ 281 w 331"/>
                  <a:gd name="T93" fmla="*/ 161 h 170"/>
                  <a:gd name="T94" fmla="*/ 317 w 331"/>
                  <a:gd name="T95" fmla="*/ 170 h 170"/>
                  <a:gd name="T96" fmla="*/ 326 w 331"/>
                  <a:gd name="T97" fmla="*/ 165 h 170"/>
                  <a:gd name="T98" fmla="*/ 331 w 331"/>
                  <a:gd name="T99" fmla="*/ 163 h 170"/>
                  <a:gd name="T100" fmla="*/ 317 w 331"/>
                  <a:gd name="T101" fmla="*/ 154 h 170"/>
                  <a:gd name="T102" fmla="*/ 305 w 331"/>
                  <a:gd name="T103" fmla="*/ 144 h 170"/>
                  <a:gd name="T104" fmla="*/ 291 w 331"/>
                  <a:gd name="T105" fmla="*/ 137 h 170"/>
                  <a:gd name="T106" fmla="*/ 284 w 331"/>
                  <a:gd name="T107" fmla="*/ 125 h 170"/>
                  <a:gd name="T108" fmla="*/ 270 w 331"/>
                  <a:gd name="T109" fmla="*/ 106 h 170"/>
                  <a:gd name="T110" fmla="*/ 281 w 331"/>
                  <a:gd name="T111" fmla="*/ 99 h 170"/>
                  <a:gd name="T112" fmla="*/ 272 w 331"/>
                  <a:gd name="T113" fmla="*/ 92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31" h="170">
                    <a:moveTo>
                      <a:pt x="248" y="85"/>
                    </a:moveTo>
                    <a:lnTo>
                      <a:pt x="248" y="83"/>
                    </a:lnTo>
                    <a:lnTo>
                      <a:pt x="248" y="78"/>
                    </a:lnTo>
                    <a:lnTo>
                      <a:pt x="246" y="73"/>
                    </a:lnTo>
                    <a:lnTo>
                      <a:pt x="244" y="69"/>
                    </a:lnTo>
                    <a:lnTo>
                      <a:pt x="229" y="61"/>
                    </a:lnTo>
                    <a:lnTo>
                      <a:pt x="225" y="54"/>
                    </a:lnTo>
                    <a:lnTo>
                      <a:pt x="220" y="54"/>
                    </a:lnTo>
                    <a:lnTo>
                      <a:pt x="168" y="35"/>
                    </a:lnTo>
                    <a:lnTo>
                      <a:pt x="166" y="35"/>
                    </a:lnTo>
                    <a:lnTo>
                      <a:pt x="166" y="35"/>
                    </a:lnTo>
                    <a:lnTo>
                      <a:pt x="163" y="35"/>
                    </a:lnTo>
                    <a:lnTo>
                      <a:pt x="163" y="35"/>
                    </a:lnTo>
                    <a:lnTo>
                      <a:pt x="163" y="35"/>
                    </a:lnTo>
                    <a:lnTo>
                      <a:pt x="163" y="33"/>
                    </a:lnTo>
                    <a:lnTo>
                      <a:pt x="161" y="33"/>
                    </a:lnTo>
                    <a:lnTo>
                      <a:pt x="159" y="33"/>
                    </a:lnTo>
                    <a:lnTo>
                      <a:pt x="156" y="31"/>
                    </a:lnTo>
                    <a:lnTo>
                      <a:pt x="154" y="33"/>
                    </a:lnTo>
                    <a:lnTo>
                      <a:pt x="151" y="31"/>
                    </a:lnTo>
                    <a:lnTo>
                      <a:pt x="151" y="31"/>
                    </a:lnTo>
                    <a:lnTo>
                      <a:pt x="149" y="33"/>
                    </a:lnTo>
                    <a:lnTo>
                      <a:pt x="130" y="24"/>
                    </a:lnTo>
                    <a:lnTo>
                      <a:pt x="128" y="24"/>
                    </a:lnTo>
                    <a:lnTo>
                      <a:pt x="118" y="19"/>
                    </a:lnTo>
                    <a:lnTo>
                      <a:pt x="116" y="17"/>
                    </a:lnTo>
                    <a:lnTo>
                      <a:pt x="114" y="17"/>
                    </a:lnTo>
                    <a:lnTo>
                      <a:pt x="104" y="24"/>
                    </a:lnTo>
                    <a:lnTo>
                      <a:pt x="104" y="26"/>
                    </a:lnTo>
                    <a:lnTo>
                      <a:pt x="102" y="28"/>
                    </a:lnTo>
                    <a:lnTo>
                      <a:pt x="90" y="31"/>
                    </a:lnTo>
                    <a:lnTo>
                      <a:pt x="90" y="35"/>
                    </a:lnTo>
                    <a:lnTo>
                      <a:pt x="83" y="40"/>
                    </a:lnTo>
                    <a:lnTo>
                      <a:pt x="83" y="43"/>
                    </a:lnTo>
                    <a:lnTo>
                      <a:pt x="78" y="45"/>
                    </a:lnTo>
                    <a:lnTo>
                      <a:pt x="76" y="50"/>
                    </a:lnTo>
                    <a:lnTo>
                      <a:pt x="71" y="50"/>
                    </a:lnTo>
                    <a:lnTo>
                      <a:pt x="66" y="45"/>
                    </a:lnTo>
                    <a:lnTo>
                      <a:pt x="62" y="35"/>
                    </a:lnTo>
                    <a:lnTo>
                      <a:pt x="59" y="35"/>
                    </a:lnTo>
                    <a:lnTo>
                      <a:pt x="57" y="40"/>
                    </a:lnTo>
                    <a:lnTo>
                      <a:pt x="55" y="33"/>
                    </a:lnTo>
                    <a:lnTo>
                      <a:pt x="52" y="26"/>
                    </a:lnTo>
                    <a:lnTo>
                      <a:pt x="55" y="19"/>
                    </a:lnTo>
                    <a:lnTo>
                      <a:pt x="52" y="14"/>
                    </a:lnTo>
                    <a:lnTo>
                      <a:pt x="52" y="12"/>
                    </a:lnTo>
                    <a:lnTo>
                      <a:pt x="50" y="7"/>
                    </a:lnTo>
                    <a:lnTo>
                      <a:pt x="40" y="7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4" y="5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0" y="17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7" y="19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4" y="21"/>
                    </a:lnTo>
                    <a:lnTo>
                      <a:pt x="17" y="24"/>
                    </a:lnTo>
                    <a:lnTo>
                      <a:pt x="19" y="28"/>
                    </a:lnTo>
                    <a:lnTo>
                      <a:pt x="22" y="31"/>
                    </a:lnTo>
                    <a:lnTo>
                      <a:pt x="26" y="31"/>
                    </a:lnTo>
                    <a:lnTo>
                      <a:pt x="29" y="31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31"/>
                    </a:lnTo>
                    <a:lnTo>
                      <a:pt x="48" y="35"/>
                    </a:lnTo>
                    <a:lnTo>
                      <a:pt x="45" y="35"/>
                    </a:lnTo>
                    <a:lnTo>
                      <a:pt x="40" y="35"/>
                    </a:lnTo>
                    <a:lnTo>
                      <a:pt x="38" y="33"/>
                    </a:lnTo>
                    <a:lnTo>
                      <a:pt x="29" y="38"/>
                    </a:lnTo>
                    <a:lnTo>
                      <a:pt x="24" y="38"/>
                    </a:lnTo>
                    <a:lnTo>
                      <a:pt x="19" y="38"/>
                    </a:lnTo>
                    <a:lnTo>
                      <a:pt x="17" y="40"/>
                    </a:lnTo>
                    <a:lnTo>
                      <a:pt x="17" y="43"/>
                    </a:lnTo>
                    <a:lnTo>
                      <a:pt x="19" y="43"/>
                    </a:lnTo>
                    <a:lnTo>
                      <a:pt x="24" y="43"/>
                    </a:lnTo>
                    <a:lnTo>
                      <a:pt x="26" y="45"/>
                    </a:lnTo>
                    <a:lnTo>
                      <a:pt x="29" y="50"/>
                    </a:lnTo>
                    <a:lnTo>
                      <a:pt x="31" y="50"/>
                    </a:lnTo>
                    <a:lnTo>
                      <a:pt x="31" y="52"/>
                    </a:lnTo>
                    <a:lnTo>
                      <a:pt x="31" y="54"/>
                    </a:lnTo>
                    <a:lnTo>
                      <a:pt x="31" y="59"/>
                    </a:lnTo>
                    <a:lnTo>
                      <a:pt x="33" y="61"/>
                    </a:lnTo>
                    <a:lnTo>
                      <a:pt x="33" y="61"/>
                    </a:lnTo>
                    <a:lnTo>
                      <a:pt x="40" y="61"/>
                    </a:lnTo>
                    <a:lnTo>
                      <a:pt x="43" y="57"/>
                    </a:lnTo>
                    <a:lnTo>
                      <a:pt x="48" y="43"/>
                    </a:lnTo>
                    <a:lnTo>
                      <a:pt x="48" y="45"/>
                    </a:lnTo>
                    <a:lnTo>
                      <a:pt x="48" y="47"/>
                    </a:lnTo>
                    <a:lnTo>
                      <a:pt x="48" y="52"/>
                    </a:lnTo>
                    <a:lnTo>
                      <a:pt x="48" y="54"/>
                    </a:lnTo>
                    <a:lnTo>
                      <a:pt x="50" y="54"/>
                    </a:lnTo>
                    <a:lnTo>
                      <a:pt x="50" y="57"/>
                    </a:lnTo>
                    <a:lnTo>
                      <a:pt x="55" y="59"/>
                    </a:lnTo>
                    <a:lnTo>
                      <a:pt x="57" y="61"/>
                    </a:lnTo>
                    <a:lnTo>
                      <a:pt x="57" y="59"/>
                    </a:lnTo>
                    <a:lnTo>
                      <a:pt x="62" y="59"/>
                    </a:lnTo>
                    <a:lnTo>
                      <a:pt x="62" y="61"/>
                    </a:lnTo>
                    <a:lnTo>
                      <a:pt x="64" y="64"/>
                    </a:lnTo>
                    <a:lnTo>
                      <a:pt x="69" y="66"/>
                    </a:lnTo>
                    <a:lnTo>
                      <a:pt x="69" y="66"/>
                    </a:lnTo>
                    <a:lnTo>
                      <a:pt x="100" y="76"/>
                    </a:lnTo>
                    <a:lnTo>
                      <a:pt x="104" y="76"/>
                    </a:lnTo>
                    <a:lnTo>
                      <a:pt x="111" y="78"/>
                    </a:lnTo>
                    <a:lnTo>
                      <a:pt x="114" y="80"/>
                    </a:lnTo>
                    <a:lnTo>
                      <a:pt x="114" y="80"/>
                    </a:lnTo>
                    <a:lnTo>
                      <a:pt x="116" y="83"/>
                    </a:lnTo>
                    <a:lnTo>
                      <a:pt x="118" y="83"/>
                    </a:lnTo>
                    <a:lnTo>
                      <a:pt x="118" y="83"/>
                    </a:lnTo>
                    <a:lnTo>
                      <a:pt x="123" y="87"/>
                    </a:lnTo>
                    <a:lnTo>
                      <a:pt x="123" y="90"/>
                    </a:lnTo>
                    <a:lnTo>
                      <a:pt x="123" y="90"/>
                    </a:lnTo>
                    <a:lnTo>
                      <a:pt x="125" y="97"/>
                    </a:lnTo>
                    <a:lnTo>
                      <a:pt x="128" y="102"/>
                    </a:lnTo>
                    <a:lnTo>
                      <a:pt x="130" y="102"/>
                    </a:lnTo>
                    <a:lnTo>
                      <a:pt x="128" y="109"/>
                    </a:lnTo>
                    <a:lnTo>
                      <a:pt x="125" y="109"/>
                    </a:lnTo>
                    <a:lnTo>
                      <a:pt x="130" y="111"/>
                    </a:lnTo>
                    <a:lnTo>
                      <a:pt x="133" y="111"/>
                    </a:lnTo>
                    <a:lnTo>
                      <a:pt x="130" y="113"/>
                    </a:lnTo>
                    <a:lnTo>
                      <a:pt x="130" y="113"/>
                    </a:lnTo>
                    <a:lnTo>
                      <a:pt x="135" y="116"/>
                    </a:lnTo>
                    <a:lnTo>
                      <a:pt x="135" y="118"/>
                    </a:lnTo>
                    <a:lnTo>
                      <a:pt x="133" y="118"/>
                    </a:lnTo>
                    <a:lnTo>
                      <a:pt x="128" y="116"/>
                    </a:lnTo>
                    <a:lnTo>
                      <a:pt x="125" y="116"/>
                    </a:lnTo>
                    <a:lnTo>
                      <a:pt x="123" y="116"/>
                    </a:lnTo>
                    <a:lnTo>
                      <a:pt x="118" y="123"/>
                    </a:lnTo>
                    <a:lnTo>
                      <a:pt x="114" y="130"/>
                    </a:lnTo>
                    <a:lnTo>
                      <a:pt x="114" y="132"/>
                    </a:lnTo>
                    <a:lnTo>
                      <a:pt x="128" y="130"/>
                    </a:lnTo>
                    <a:lnTo>
                      <a:pt x="130" y="132"/>
                    </a:lnTo>
                    <a:lnTo>
                      <a:pt x="133" y="132"/>
                    </a:lnTo>
                    <a:lnTo>
                      <a:pt x="133" y="130"/>
                    </a:lnTo>
                    <a:lnTo>
                      <a:pt x="133" y="130"/>
                    </a:lnTo>
                    <a:lnTo>
                      <a:pt x="133" y="128"/>
                    </a:lnTo>
                    <a:lnTo>
                      <a:pt x="135" y="130"/>
                    </a:lnTo>
                    <a:lnTo>
                      <a:pt x="137" y="128"/>
                    </a:lnTo>
                    <a:lnTo>
                      <a:pt x="142" y="128"/>
                    </a:lnTo>
                    <a:lnTo>
                      <a:pt x="149" y="128"/>
                    </a:lnTo>
                    <a:lnTo>
                      <a:pt x="151" y="128"/>
                    </a:lnTo>
                    <a:lnTo>
                      <a:pt x="151" y="130"/>
                    </a:lnTo>
                    <a:lnTo>
                      <a:pt x="168" y="144"/>
                    </a:lnTo>
                    <a:lnTo>
                      <a:pt x="170" y="144"/>
                    </a:lnTo>
                    <a:lnTo>
                      <a:pt x="170" y="144"/>
                    </a:lnTo>
                    <a:lnTo>
                      <a:pt x="170" y="144"/>
                    </a:lnTo>
                    <a:lnTo>
                      <a:pt x="175" y="144"/>
                    </a:lnTo>
                    <a:lnTo>
                      <a:pt x="177" y="144"/>
                    </a:lnTo>
                    <a:lnTo>
                      <a:pt x="182" y="146"/>
                    </a:lnTo>
                    <a:lnTo>
                      <a:pt x="189" y="144"/>
                    </a:lnTo>
                    <a:lnTo>
                      <a:pt x="196" y="146"/>
                    </a:lnTo>
                    <a:lnTo>
                      <a:pt x="206" y="142"/>
                    </a:lnTo>
                    <a:lnTo>
                      <a:pt x="206" y="142"/>
                    </a:lnTo>
                    <a:lnTo>
                      <a:pt x="206" y="135"/>
                    </a:lnTo>
                    <a:lnTo>
                      <a:pt x="201" y="132"/>
                    </a:lnTo>
                    <a:lnTo>
                      <a:pt x="208" y="130"/>
                    </a:lnTo>
                    <a:lnTo>
                      <a:pt x="208" y="128"/>
                    </a:lnTo>
                    <a:lnTo>
                      <a:pt x="208" y="128"/>
                    </a:lnTo>
                    <a:lnTo>
                      <a:pt x="211" y="125"/>
                    </a:lnTo>
                    <a:lnTo>
                      <a:pt x="213" y="125"/>
                    </a:lnTo>
                    <a:lnTo>
                      <a:pt x="215" y="125"/>
                    </a:lnTo>
                    <a:lnTo>
                      <a:pt x="213" y="118"/>
                    </a:lnTo>
                    <a:lnTo>
                      <a:pt x="215" y="120"/>
                    </a:lnTo>
                    <a:lnTo>
                      <a:pt x="220" y="120"/>
                    </a:lnTo>
                    <a:lnTo>
                      <a:pt x="222" y="120"/>
                    </a:lnTo>
                    <a:lnTo>
                      <a:pt x="225" y="118"/>
                    </a:lnTo>
                    <a:lnTo>
                      <a:pt x="227" y="118"/>
                    </a:lnTo>
                    <a:lnTo>
                      <a:pt x="229" y="118"/>
                    </a:lnTo>
                    <a:lnTo>
                      <a:pt x="232" y="118"/>
                    </a:lnTo>
                    <a:lnTo>
                      <a:pt x="232" y="120"/>
                    </a:lnTo>
                    <a:lnTo>
                      <a:pt x="232" y="120"/>
                    </a:lnTo>
                    <a:lnTo>
                      <a:pt x="239" y="123"/>
                    </a:lnTo>
                    <a:lnTo>
                      <a:pt x="239" y="123"/>
                    </a:lnTo>
                    <a:lnTo>
                      <a:pt x="241" y="125"/>
                    </a:lnTo>
                    <a:lnTo>
                      <a:pt x="246" y="125"/>
                    </a:lnTo>
                    <a:lnTo>
                      <a:pt x="255" y="130"/>
                    </a:lnTo>
                    <a:lnTo>
                      <a:pt x="255" y="132"/>
                    </a:lnTo>
                    <a:lnTo>
                      <a:pt x="262" y="142"/>
                    </a:lnTo>
                    <a:lnTo>
                      <a:pt x="267" y="144"/>
                    </a:lnTo>
                    <a:lnTo>
                      <a:pt x="267" y="146"/>
                    </a:lnTo>
                    <a:lnTo>
                      <a:pt x="267" y="146"/>
                    </a:lnTo>
                    <a:lnTo>
                      <a:pt x="270" y="149"/>
                    </a:lnTo>
                    <a:lnTo>
                      <a:pt x="274" y="151"/>
                    </a:lnTo>
                    <a:lnTo>
                      <a:pt x="281" y="161"/>
                    </a:lnTo>
                    <a:lnTo>
                      <a:pt x="281" y="161"/>
                    </a:lnTo>
                    <a:lnTo>
                      <a:pt x="284" y="161"/>
                    </a:lnTo>
                    <a:lnTo>
                      <a:pt x="317" y="165"/>
                    </a:lnTo>
                    <a:lnTo>
                      <a:pt x="317" y="170"/>
                    </a:lnTo>
                    <a:lnTo>
                      <a:pt x="322" y="170"/>
                    </a:lnTo>
                    <a:lnTo>
                      <a:pt x="326" y="170"/>
                    </a:lnTo>
                    <a:lnTo>
                      <a:pt x="329" y="168"/>
                    </a:lnTo>
                    <a:lnTo>
                      <a:pt x="326" y="165"/>
                    </a:lnTo>
                    <a:lnTo>
                      <a:pt x="324" y="165"/>
                    </a:lnTo>
                    <a:lnTo>
                      <a:pt x="329" y="165"/>
                    </a:lnTo>
                    <a:lnTo>
                      <a:pt x="331" y="163"/>
                    </a:lnTo>
                    <a:lnTo>
                      <a:pt x="331" y="163"/>
                    </a:lnTo>
                    <a:lnTo>
                      <a:pt x="322" y="161"/>
                    </a:lnTo>
                    <a:lnTo>
                      <a:pt x="314" y="158"/>
                    </a:lnTo>
                    <a:lnTo>
                      <a:pt x="314" y="156"/>
                    </a:lnTo>
                    <a:lnTo>
                      <a:pt x="317" y="154"/>
                    </a:lnTo>
                    <a:lnTo>
                      <a:pt x="314" y="151"/>
                    </a:lnTo>
                    <a:lnTo>
                      <a:pt x="307" y="151"/>
                    </a:lnTo>
                    <a:lnTo>
                      <a:pt x="305" y="149"/>
                    </a:lnTo>
                    <a:lnTo>
                      <a:pt x="305" y="144"/>
                    </a:lnTo>
                    <a:lnTo>
                      <a:pt x="303" y="142"/>
                    </a:lnTo>
                    <a:lnTo>
                      <a:pt x="296" y="144"/>
                    </a:lnTo>
                    <a:lnTo>
                      <a:pt x="293" y="142"/>
                    </a:lnTo>
                    <a:lnTo>
                      <a:pt x="291" y="137"/>
                    </a:lnTo>
                    <a:lnTo>
                      <a:pt x="288" y="132"/>
                    </a:lnTo>
                    <a:lnTo>
                      <a:pt x="286" y="128"/>
                    </a:lnTo>
                    <a:lnTo>
                      <a:pt x="286" y="128"/>
                    </a:lnTo>
                    <a:lnTo>
                      <a:pt x="284" y="125"/>
                    </a:lnTo>
                    <a:lnTo>
                      <a:pt x="274" y="118"/>
                    </a:lnTo>
                    <a:lnTo>
                      <a:pt x="272" y="116"/>
                    </a:lnTo>
                    <a:lnTo>
                      <a:pt x="267" y="106"/>
                    </a:lnTo>
                    <a:lnTo>
                      <a:pt x="270" y="106"/>
                    </a:lnTo>
                    <a:lnTo>
                      <a:pt x="277" y="106"/>
                    </a:lnTo>
                    <a:lnTo>
                      <a:pt x="279" y="104"/>
                    </a:lnTo>
                    <a:lnTo>
                      <a:pt x="281" y="104"/>
                    </a:lnTo>
                    <a:lnTo>
                      <a:pt x="281" y="99"/>
                    </a:lnTo>
                    <a:lnTo>
                      <a:pt x="281" y="97"/>
                    </a:lnTo>
                    <a:lnTo>
                      <a:pt x="279" y="95"/>
                    </a:lnTo>
                    <a:lnTo>
                      <a:pt x="274" y="92"/>
                    </a:lnTo>
                    <a:lnTo>
                      <a:pt x="272" y="92"/>
                    </a:lnTo>
                    <a:lnTo>
                      <a:pt x="262" y="90"/>
                    </a:lnTo>
                    <a:lnTo>
                      <a:pt x="258" y="85"/>
                    </a:lnTo>
                    <a:lnTo>
                      <a:pt x="248" y="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0" name="Freeform 306"/>
              <p:cNvSpPr>
                <a:spLocks/>
              </p:cNvSpPr>
              <p:nvPr/>
            </p:nvSpPr>
            <p:spPr bwMode="auto">
              <a:xfrm>
                <a:off x="5252" y="2441"/>
                <a:ext cx="10" cy="5"/>
              </a:xfrm>
              <a:custGeom>
                <a:avLst/>
                <a:gdLst>
                  <a:gd name="T0" fmla="*/ 2 w 10"/>
                  <a:gd name="T1" fmla="*/ 0 h 5"/>
                  <a:gd name="T2" fmla="*/ 0 w 10"/>
                  <a:gd name="T3" fmla="*/ 0 h 5"/>
                  <a:gd name="T4" fmla="*/ 0 w 10"/>
                  <a:gd name="T5" fmla="*/ 0 h 5"/>
                  <a:gd name="T6" fmla="*/ 0 w 10"/>
                  <a:gd name="T7" fmla="*/ 0 h 5"/>
                  <a:gd name="T8" fmla="*/ 0 w 10"/>
                  <a:gd name="T9" fmla="*/ 2 h 5"/>
                  <a:gd name="T10" fmla="*/ 0 w 10"/>
                  <a:gd name="T11" fmla="*/ 2 h 5"/>
                  <a:gd name="T12" fmla="*/ 2 w 10"/>
                  <a:gd name="T13" fmla="*/ 5 h 5"/>
                  <a:gd name="T14" fmla="*/ 2 w 10"/>
                  <a:gd name="T15" fmla="*/ 2 h 5"/>
                  <a:gd name="T16" fmla="*/ 5 w 10"/>
                  <a:gd name="T17" fmla="*/ 2 h 5"/>
                  <a:gd name="T18" fmla="*/ 7 w 10"/>
                  <a:gd name="T19" fmla="*/ 5 h 5"/>
                  <a:gd name="T20" fmla="*/ 10 w 10"/>
                  <a:gd name="T21" fmla="*/ 0 h 5"/>
                  <a:gd name="T22" fmla="*/ 2 w 10"/>
                  <a:gd name="T23" fmla="*/ 0 h 5"/>
                  <a:gd name="T24" fmla="*/ 2 w 10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5" y="2"/>
                    </a:lnTo>
                    <a:lnTo>
                      <a:pt x="7" y="5"/>
                    </a:lnTo>
                    <a:lnTo>
                      <a:pt x="1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1" name="Freeform 307"/>
              <p:cNvSpPr>
                <a:spLocks/>
              </p:cNvSpPr>
              <p:nvPr/>
            </p:nvSpPr>
            <p:spPr bwMode="auto">
              <a:xfrm>
                <a:off x="5127" y="2682"/>
                <a:ext cx="12" cy="7"/>
              </a:xfrm>
              <a:custGeom>
                <a:avLst/>
                <a:gdLst>
                  <a:gd name="T0" fmla="*/ 5 w 12"/>
                  <a:gd name="T1" fmla="*/ 0 h 7"/>
                  <a:gd name="T2" fmla="*/ 5 w 12"/>
                  <a:gd name="T3" fmla="*/ 2 h 7"/>
                  <a:gd name="T4" fmla="*/ 2 w 12"/>
                  <a:gd name="T5" fmla="*/ 2 h 7"/>
                  <a:gd name="T6" fmla="*/ 0 w 12"/>
                  <a:gd name="T7" fmla="*/ 5 h 7"/>
                  <a:gd name="T8" fmla="*/ 2 w 12"/>
                  <a:gd name="T9" fmla="*/ 7 h 7"/>
                  <a:gd name="T10" fmla="*/ 5 w 12"/>
                  <a:gd name="T11" fmla="*/ 7 h 7"/>
                  <a:gd name="T12" fmla="*/ 7 w 12"/>
                  <a:gd name="T13" fmla="*/ 5 h 7"/>
                  <a:gd name="T14" fmla="*/ 7 w 12"/>
                  <a:gd name="T15" fmla="*/ 5 h 7"/>
                  <a:gd name="T16" fmla="*/ 9 w 12"/>
                  <a:gd name="T17" fmla="*/ 2 h 7"/>
                  <a:gd name="T18" fmla="*/ 12 w 12"/>
                  <a:gd name="T19" fmla="*/ 2 h 7"/>
                  <a:gd name="T20" fmla="*/ 9 w 12"/>
                  <a:gd name="T21" fmla="*/ 2 h 7"/>
                  <a:gd name="T22" fmla="*/ 7 w 12"/>
                  <a:gd name="T23" fmla="*/ 0 h 7"/>
                  <a:gd name="T24" fmla="*/ 5 w 12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7">
                    <a:moveTo>
                      <a:pt x="5" y="0"/>
                    </a:moveTo>
                    <a:lnTo>
                      <a:pt x="5" y="2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2" name="Freeform 308"/>
              <p:cNvSpPr>
                <a:spLocks/>
              </p:cNvSpPr>
              <p:nvPr/>
            </p:nvSpPr>
            <p:spPr bwMode="auto">
              <a:xfrm>
                <a:off x="5221" y="3145"/>
                <a:ext cx="59" cy="64"/>
              </a:xfrm>
              <a:custGeom>
                <a:avLst/>
                <a:gdLst>
                  <a:gd name="T0" fmla="*/ 57 w 59"/>
                  <a:gd name="T1" fmla="*/ 5 h 64"/>
                  <a:gd name="T2" fmla="*/ 55 w 59"/>
                  <a:gd name="T3" fmla="*/ 2 h 64"/>
                  <a:gd name="T4" fmla="*/ 52 w 59"/>
                  <a:gd name="T5" fmla="*/ 0 h 64"/>
                  <a:gd name="T6" fmla="*/ 52 w 59"/>
                  <a:gd name="T7" fmla="*/ 5 h 64"/>
                  <a:gd name="T8" fmla="*/ 48 w 59"/>
                  <a:gd name="T9" fmla="*/ 2 h 64"/>
                  <a:gd name="T10" fmla="*/ 43 w 59"/>
                  <a:gd name="T11" fmla="*/ 5 h 64"/>
                  <a:gd name="T12" fmla="*/ 38 w 59"/>
                  <a:gd name="T13" fmla="*/ 7 h 64"/>
                  <a:gd name="T14" fmla="*/ 31 w 59"/>
                  <a:gd name="T15" fmla="*/ 9 h 64"/>
                  <a:gd name="T16" fmla="*/ 19 w 59"/>
                  <a:gd name="T17" fmla="*/ 9 h 64"/>
                  <a:gd name="T18" fmla="*/ 8 w 59"/>
                  <a:gd name="T19" fmla="*/ 2 h 64"/>
                  <a:gd name="T20" fmla="*/ 8 w 59"/>
                  <a:gd name="T21" fmla="*/ 2 h 64"/>
                  <a:gd name="T22" fmla="*/ 5 w 59"/>
                  <a:gd name="T23" fmla="*/ 2 h 64"/>
                  <a:gd name="T24" fmla="*/ 0 w 59"/>
                  <a:gd name="T25" fmla="*/ 0 h 64"/>
                  <a:gd name="T26" fmla="*/ 0 w 59"/>
                  <a:gd name="T27" fmla="*/ 0 h 64"/>
                  <a:gd name="T28" fmla="*/ 0 w 59"/>
                  <a:gd name="T29" fmla="*/ 12 h 64"/>
                  <a:gd name="T30" fmla="*/ 10 w 59"/>
                  <a:gd name="T31" fmla="*/ 33 h 64"/>
                  <a:gd name="T32" fmla="*/ 12 w 59"/>
                  <a:gd name="T33" fmla="*/ 35 h 64"/>
                  <a:gd name="T34" fmla="*/ 10 w 59"/>
                  <a:gd name="T35" fmla="*/ 38 h 64"/>
                  <a:gd name="T36" fmla="*/ 8 w 59"/>
                  <a:gd name="T37" fmla="*/ 31 h 64"/>
                  <a:gd name="T38" fmla="*/ 10 w 59"/>
                  <a:gd name="T39" fmla="*/ 45 h 64"/>
                  <a:gd name="T40" fmla="*/ 17 w 59"/>
                  <a:gd name="T41" fmla="*/ 57 h 64"/>
                  <a:gd name="T42" fmla="*/ 22 w 59"/>
                  <a:gd name="T43" fmla="*/ 57 h 64"/>
                  <a:gd name="T44" fmla="*/ 24 w 59"/>
                  <a:gd name="T45" fmla="*/ 57 h 64"/>
                  <a:gd name="T46" fmla="*/ 22 w 59"/>
                  <a:gd name="T47" fmla="*/ 59 h 64"/>
                  <a:gd name="T48" fmla="*/ 19 w 59"/>
                  <a:gd name="T49" fmla="*/ 59 h 64"/>
                  <a:gd name="T50" fmla="*/ 22 w 59"/>
                  <a:gd name="T51" fmla="*/ 61 h 64"/>
                  <a:gd name="T52" fmla="*/ 24 w 59"/>
                  <a:gd name="T53" fmla="*/ 61 h 64"/>
                  <a:gd name="T54" fmla="*/ 26 w 59"/>
                  <a:gd name="T55" fmla="*/ 64 h 64"/>
                  <a:gd name="T56" fmla="*/ 29 w 59"/>
                  <a:gd name="T57" fmla="*/ 61 h 64"/>
                  <a:gd name="T58" fmla="*/ 31 w 59"/>
                  <a:gd name="T59" fmla="*/ 64 h 64"/>
                  <a:gd name="T60" fmla="*/ 33 w 59"/>
                  <a:gd name="T61" fmla="*/ 64 h 64"/>
                  <a:gd name="T62" fmla="*/ 36 w 59"/>
                  <a:gd name="T63" fmla="*/ 64 h 64"/>
                  <a:gd name="T64" fmla="*/ 36 w 59"/>
                  <a:gd name="T65" fmla="*/ 61 h 64"/>
                  <a:gd name="T66" fmla="*/ 38 w 59"/>
                  <a:gd name="T67" fmla="*/ 57 h 64"/>
                  <a:gd name="T68" fmla="*/ 38 w 59"/>
                  <a:gd name="T69" fmla="*/ 54 h 64"/>
                  <a:gd name="T70" fmla="*/ 41 w 59"/>
                  <a:gd name="T71" fmla="*/ 54 h 64"/>
                  <a:gd name="T72" fmla="*/ 43 w 59"/>
                  <a:gd name="T73" fmla="*/ 57 h 64"/>
                  <a:gd name="T74" fmla="*/ 43 w 59"/>
                  <a:gd name="T75" fmla="*/ 54 h 64"/>
                  <a:gd name="T76" fmla="*/ 45 w 59"/>
                  <a:gd name="T77" fmla="*/ 52 h 64"/>
                  <a:gd name="T78" fmla="*/ 45 w 59"/>
                  <a:gd name="T79" fmla="*/ 50 h 64"/>
                  <a:gd name="T80" fmla="*/ 45 w 59"/>
                  <a:gd name="T81" fmla="*/ 47 h 64"/>
                  <a:gd name="T82" fmla="*/ 45 w 59"/>
                  <a:gd name="T83" fmla="*/ 45 h 64"/>
                  <a:gd name="T84" fmla="*/ 50 w 59"/>
                  <a:gd name="T85" fmla="*/ 47 h 64"/>
                  <a:gd name="T86" fmla="*/ 52 w 59"/>
                  <a:gd name="T87" fmla="*/ 47 h 64"/>
                  <a:gd name="T88" fmla="*/ 52 w 59"/>
                  <a:gd name="T89" fmla="*/ 45 h 64"/>
                  <a:gd name="T90" fmla="*/ 52 w 59"/>
                  <a:gd name="T91" fmla="*/ 40 h 64"/>
                  <a:gd name="T92" fmla="*/ 55 w 59"/>
                  <a:gd name="T93" fmla="*/ 40 h 64"/>
                  <a:gd name="T94" fmla="*/ 55 w 59"/>
                  <a:gd name="T95" fmla="*/ 35 h 64"/>
                  <a:gd name="T96" fmla="*/ 57 w 59"/>
                  <a:gd name="T97" fmla="*/ 28 h 64"/>
                  <a:gd name="T98" fmla="*/ 59 w 59"/>
                  <a:gd name="T99" fmla="*/ 31 h 64"/>
                  <a:gd name="T100" fmla="*/ 59 w 59"/>
                  <a:gd name="T101" fmla="*/ 35 h 64"/>
                  <a:gd name="T102" fmla="*/ 59 w 59"/>
                  <a:gd name="T103" fmla="*/ 33 h 64"/>
                  <a:gd name="T104" fmla="*/ 59 w 59"/>
                  <a:gd name="T105" fmla="*/ 31 h 64"/>
                  <a:gd name="T106" fmla="*/ 57 w 59"/>
                  <a:gd name="T107" fmla="*/ 5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9" h="64">
                    <a:moveTo>
                      <a:pt x="57" y="5"/>
                    </a:moveTo>
                    <a:lnTo>
                      <a:pt x="55" y="2"/>
                    </a:lnTo>
                    <a:lnTo>
                      <a:pt x="52" y="0"/>
                    </a:lnTo>
                    <a:lnTo>
                      <a:pt x="52" y="5"/>
                    </a:lnTo>
                    <a:lnTo>
                      <a:pt x="48" y="2"/>
                    </a:lnTo>
                    <a:lnTo>
                      <a:pt x="43" y="5"/>
                    </a:lnTo>
                    <a:lnTo>
                      <a:pt x="38" y="7"/>
                    </a:lnTo>
                    <a:lnTo>
                      <a:pt x="31" y="9"/>
                    </a:lnTo>
                    <a:lnTo>
                      <a:pt x="19" y="9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10" y="33"/>
                    </a:lnTo>
                    <a:lnTo>
                      <a:pt x="12" y="35"/>
                    </a:lnTo>
                    <a:lnTo>
                      <a:pt x="10" y="38"/>
                    </a:lnTo>
                    <a:lnTo>
                      <a:pt x="8" y="31"/>
                    </a:lnTo>
                    <a:lnTo>
                      <a:pt x="10" y="45"/>
                    </a:lnTo>
                    <a:lnTo>
                      <a:pt x="17" y="57"/>
                    </a:lnTo>
                    <a:lnTo>
                      <a:pt x="22" y="57"/>
                    </a:lnTo>
                    <a:lnTo>
                      <a:pt x="24" y="57"/>
                    </a:lnTo>
                    <a:lnTo>
                      <a:pt x="22" y="59"/>
                    </a:lnTo>
                    <a:lnTo>
                      <a:pt x="19" y="59"/>
                    </a:lnTo>
                    <a:lnTo>
                      <a:pt x="22" y="61"/>
                    </a:lnTo>
                    <a:lnTo>
                      <a:pt x="24" y="61"/>
                    </a:lnTo>
                    <a:lnTo>
                      <a:pt x="26" y="64"/>
                    </a:lnTo>
                    <a:lnTo>
                      <a:pt x="29" y="61"/>
                    </a:lnTo>
                    <a:lnTo>
                      <a:pt x="31" y="64"/>
                    </a:lnTo>
                    <a:lnTo>
                      <a:pt x="33" y="64"/>
                    </a:lnTo>
                    <a:lnTo>
                      <a:pt x="36" y="64"/>
                    </a:lnTo>
                    <a:lnTo>
                      <a:pt x="36" y="61"/>
                    </a:lnTo>
                    <a:lnTo>
                      <a:pt x="38" y="57"/>
                    </a:lnTo>
                    <a:lnTo>
                      <a:pt x="38" y="54"/>
                    </a:lnTo>
                    <a:lnTo>
                      <a:pt x="41" y="54"/>
                    </a:lnTo>
                    <a:lnTo>
                      <a:pt x="43" y="57"/>
                    </a:lnTo>
                    <a:lnTo>
                      <a:pt x="43" y="54"/>
                    </a:lnTo>
                    <a:lnTo>
                      <a:pt x="45" y="52"/>
                    </a:lnTo>
                    <a:lnTo>
                      <a:pt x="45" y="50"/>
                    </a:lnTo>
                    <a:lnTo>
                      <a:pt x="45" y="47"/>
                    </a:lnTo>
                    <a:lnTo>
                      <a:pt x="45" y="45"/>
                    </a:lnTo>
                    <a:lnTo>
                      <a:pt x="50" y="47"/>
                    </a:lnTo>
                    <a:lnTo>
                      <a:pt x="52" y="47"/>
                    </a:lnTo>
                    <a:lnTo>
                      <a:pt x="52" y="45"/>
                    </a:lnTo>
                    <a:lnTo>
                      <a:pt x="52" y="40"/>
                    </a:lnTo>
                    <a:lnTo>
                      <a:pt x="55" y="40"/>
                    </a:lnTo>
                    <a:lnTo>
                      <a:pt x="55" y="35"/>
                    </a:lnTo>
                    <a:lnTo>
                      <a:pt x="57" y="28"/>
                    </a:lnTo>
                    <a:lnTo>
                      <a:pt x="59" y="31"/>
                    </a:lnTo>
                    <a:lnTo>
                      <a:pt x="59" y="35"/>
                    </a:lnTo>
                    <a:lnTo>
                      <a:pt x="59" y="33"/>
                    </a:lnTo>
                    <a:lnTo>
                      <a:pt x="59" y="31"/>
                    </a:lnTo>
                    <a:lnTo>
                      <a:pt x="5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3" name="Freeform 309"/>
              <p:cNvSpPr>
                <a:spLocks/>
              </p:cNvSpPr>
              <p:nvPr/>
            </p:nvSpPr>
            <p:spPr bwMode="auto">
              <a:xfrm>
                <a:off x="5271" y="3124"/>
                <a:ext cx="9" cy="12"/>
              </a:xfrm>
              <a:custGeom>
                <a:avLst/>
                <a:gdLst>
                  <a:gd name="T0" fmla="*/ 5 w 9"/>
                  <a:gd name="T1" fmla="*/ 7 h 12"/>
                  <a:gd name="T2" fmla="*/ 5 w 9"/>
                  <a:gd name="T3" fmla="*/ 12 h 12"/>
                  <a:gd name="T4" fmla="*/ 9 w 9"/>
                  <a:gd name="T5" fmla="*/ 9 h 12"/>
                  <a:gd name="T6" fmla="*/ 9 w 9"/>
                  <a:gd name="T7" fmla="*/ 9 h 12"/>
                  <a:gd name="T8" fmla="*/ 7 w 9"/>
                  <a:gd name="T9" fmla="*/ 4 h 12"/>
                  <a:gd name="T10" fmla="*/ 2 w 9"/>
                  <a:gd name="T11" fmla="*/ 0 h 12"/>
                  <a:gd name="T12" fmla="*/ 2 w 9"/>
                  <a:gd name="T13" fmla="*/ 2 h 12"/>
                  <a:gd name="T14" fmla="*/ 0 w 9"/>
                  <a:gd name="T15" fmla="*/ 2 h 12"/>
                  <a:gd name="T16" fmla="*/ 2 w 9"/>
                  <a:gd name="T17" fmla="*/ 4 h 12"/>
                  <a:gd name="T18" fmla="*/ 5 w 9"/>
                  <a:gd name="T1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2">
                    <a:moveTo>
                      <a:pt x="5" y="7"/>
                    </a:moveTo>
                    <a:lnTo>
                      <a:pt x="5" y="12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4" name="Freeform 310"/>
              <p:cNvSpPr>
                <a:spLocks/>
              </p:cNvSpPr>
              <p:nvPr/>
            </p:nvSpPr>
            <p:spPr bwMode="auto">
              <a:xfrm>
                <a:off x="4697" y="2585"/>
                <a:ext cx="669" cy="527"/>
              </a:xfrm>
              <a:custGeom>
                <a:avLst/>
                <a:gdLst>
                  <a:gd name="T0" fmla="*/ 657 w 669"/>
                  <a:gd name="T1" fmla="*/ 253 h 527"/>
                  <a:gd name="T2" fmla="*/ 621 w 669"/>
                  <a:gd name="T3" fmla="*/ 206 h 527"/>
                  <a:gd name="T4" fmla="*/ 605 w 669"/>
                  <a:gd name="T5" fmla="*/ 203 h 527"/>
                  <a:gd name="T6" fmla="*/ 591 w 669"/>
                  <a:gd name="T7" fmla="*/ 168 h 527"/>
                  <a:gd name="T8" fmla="*/ 567 w 669"/>
                  <a:gd name="T9" fmla="*/ 149 h 527"/>
                  <a:gd name="T10" fmla="*/ 548 w 669"/>
                  <a:gd name="T11" fmla="*/ 135 h 527"/>
                  <a:gd name="T12" fmla="*/ 532 w 669"/>
                  <a:gd name="T13" fmla="*/ 85 h 527"/>
                  <a:gd name="T14" fmla="*/ 510 w 669"/>
                  <a:gd name="T15" fmla="*/ 64 h 527"/>
                  <a:gd name="T16" fmla="*/ 496 w 669"/>
                  <a:gd name="T17" fmla="*/ 24 h 527"/>
                  <a:gd name="T18" fmla="*/ 482 w 669"/>
                  <a:gd name="T19" fmla="*/ 5 h 527"/>
                  <a:gd name="T20" fmla="*/ 470 w 669"/>
                  <a:gd name="T21" fmla="*/ 76 h 527"/>
                  <a:gd name="T22" fmla="*/ 399 w 669"/>
                  <a:gd name="T23" fmla="*/ 92 h 527"/>
                  <a:gd name="T24" fmla="*/ 371 w 669"/>
                  <a:gd name="T25" fmla="*/ 73 h 527"/>
                  <a:gd name="T26" fmla="*/ 380 w 669"/>
                  <a:gd name="T27" fmla="*/ 43 h 527"/>
                  <a:gd name="T28" fmla="*/ 387 w 669"/>
                  <a:gd name="T29" fmla="*/ 28 h 527"/>
                  <a:gd name="T30" fmla="*/ 376 w 669"/>
                  <a:gd name="T31" fmla="*/ 26 h 527"/>
                  <a:gd name="T32" fmla="*/ 359 w 669"/>
                  <a:gd name="T33" fmla="*/ 26 h 527"/>
                  <a:gd name="T34" fmla="*/ 338 w 669"/>
                  <a:gd name="T35" fmla="*/ 19 h 527"/>
                  <a:gd name="T36" fmla="*/ 319 w 669"/>
                  <a:gd name="T37" fmla="*/ 14 h 527"/>
                  <a:gd name="T38" fmla="*/ 307 w 669"/>
                  <a:gd name="T39" fmla="*/ 10 h 527"/>
                  <a:gd name="T40" fmla="*/ 298 w 669"/>
                  <a:gd name="T41" fmla="*/ 28 h 527"/>
                  <a:gd name="T42" fmla="*/ 279 w 669"/>
                  <a:gd name="T43" fmla="*/ 43 h 527"/>
                  <a:gd name="T44" fmla="*/ 274 w 669"/>
                  <a:gd name="T45" fmla="*/ 71 h 527"/>
                  <a:gd name="T46" fmla="*/ 250 w 669"/>
                  <a:gd name="T47" fmla="*/ 73 h 527"/>
                  <a:gd name="T48" fmla="*/ 232 w 669"/>
                  <a:gd name="T49" fmla="*/ 54 h 527"/>
                  <a:gd name="T50" fmla="*/ 213 w 669"/>
                  <a:gd name="T51" fmla="*/ 62 h 527"/>
                  <a:gd name="T52" fmla="*/ 198 w 669"/>
                  <a:gd name="T53" fmla="*/ 76 h 527"/>
                  <a:gd name="T54" fmla="*/ 187 w 669"/>
                  <a:gd name="T55" fmla="*/ 90 h 527"/>
                  <a:gd name="T56" fmla="*/ 170 w 669"/>
                  <a:gd name="T57" fmla="*/ 102 h 527"/>
                  <a:gd name="T58" fmla="*/ 156 w 669"/>
                  <a:gd name="T59" fmla="*/ 102 h 527"/>
                  <a:gd name="T60" fmla="*/ 142 w 669"/>
                  <a:gd name="T61" fmla="*/ 135 h 527"/>
                  <a:gd name="T62" fmla="*/ 80 w 669"/>
                  <a:gd name="T63" fmla="*/ 165 h 527"/>
                  <a:gd name="T64" fmla="*/ 28 w 669"/>
                  <a:gd name="T65" fmla="*/ 189 h 527"/>
                  <a:gd name="T66" fmla="*/ 12 w 669"/>
                  <a:gd name="T67" fmla="*/ 194 h 527"/>
                  <a:gd name="T68" fmla="*/ 12 w 669"/>
                  <a:gd name="T69" fmla="*/ 260 h 527"/>
                  <a:gd name="T70" fmla="*/ 7 w 669"/>
                  <a:gd name="T71" fmla="*/ 272 h 527"/>
                  <a:gd name="T72" fmla="*/ 0 w 669"/>
                  <a:gd name="T73" fmla="*/ 269 h 527"/>
                  <a:gd name="T74" fmla="*/ 28 w 669"/>
                  <a:gd name="T75" fmla="*/ 331 h 527"/>
                  <a:gd name="T76" fmla="*/ 33 w 669"/>
                  <a:gd name="T77" fmla="*/ 411 h 527"/>
                  <a:gd name="T78" fmla="*/ 73 w 669"/>
                  <a:gd name="T79" fmla="*/ 442 h 527"/>
                  <a:gd name="T80" fmla="*/ 106 w 669"/>
                  <a:gd name="T81" fmla="*/ 425 h 527"/>
                  <a:gd name="T82" fmla="*/ 163 w 669"/>
                  <a:gd name="T83" fmla="*/ 416 h 527"/>
                  <a:gd name="T84" fmla="*/ 213 w 669"/>
                  <a:gd name="T85" fmla="*/ 385 h 527"/>
                  <a:gd name="T86" fmla="*/ 335 w 669"/>
                  <a:gd name="T87" fmla="*/ 385 h 527"/>
                  <a:gd name="T88" fmla="*/ 359 w 669"/>
                  <a:gd name="T89" fmla="*/ 409 h 527"/>
                  <a:gd name="T90" fmla="*/ 369 w 669"/>
                  <a:gd name="T91" fmla="*/ 435 h 527"/>
                  <a:gd name="T92" fmla="*/ 387 w 669"/>
                  <a:gd name="T93" fmla="*/ 418 h 527"/>
                  <a:gd name="T94" fmla="*/ 409 w 669"/>
                  <a:gd name="T95" fmla="*/ 392 h 527"/>
                  <a:gd name="T96" fmla="*/ 402 w 669"/>
                  <a:gd name="T97" fmla="*/ 430 h 527"/>
                  <a:gd name="T98" fmla="*/ 409 w 669"/>
                  <a:gd name="T99" fmla="*/ 432 h 527"/>
                  <a:gd name="T100" fmla="*/ 432 w 669"/>
                  <a:gd name="T101" fmla="*/ 449 h 527"/>
                  <a:gd name="T102" fmla="*/ 451 w 669"/>
                  <a:gd name="T103" fmla="*/ 501 h 527"/>
                  <a:gd name="T104" fmla="*/ 520 w 669"/>
                  <a:gd name="T105" fmla="*/ 508 h 527"/>
                  <a:gd name="T106" fmla="*/ 529 w 669"/>
                  <a:gd name="T107" fmla="*/ 510 h 527"/>
                  <a:gd name="T108" fmla="*/ 550 w 669"/>
                  <a:gd name="T109" fmla="*/ 527 h 527"/>
                  <a:gd name="T110" fmla="*/ 557 w 669"/>
                  <a:gd name="T111" fmla="*/ 517 h 527"/>
                  <a:gd name="T112" fmla="*/ 609 w 669"/>
                  <a:gd name="T113" fmla="*/ 482 h 527"/>
                  <a:gd name="T114" fmla="*/ 631 w 669"/>
                  <a:gd name="T115" fmla="*/ 423 h 527"/>
                  <a:gd name="T116" fmla="*/ 645 w 669"/>
                  <a:gd name="T117" fmla="*/ 395 h 527"/>
                  <a:gd name="T118" fmla="*/ 664 w 669"/>
                  <a:gd name="T119" fmla="*/ 347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69" h="527">
                    <a:moveTo>
                      <a:pt x="661" y="293"/>
                    </a:moveTo>
                    <a:lnTo>
                      <a:pt x="661" y="291"/>
                    </a:lnTo>
                    <a:lnTo>
                      <a:pt x="661" y="288"/>
                    </a:lnTo>
                    <a:lnTo>
                      <a:pt x="661" y="286"/>
                    </a:lnTo>
                    <a:lnTo>
                      <a:pt x="664" y="288"/>
                    </a:lnTo>
                    <a:lnTo>
                      <a:pt x="661" y="274"/>
                    </a:lnTo>
                    <a:lnTo>
                      <a:pt x="661" y="269"/>
                    </a:lnTo>
                    <a:lnTo>
                      <a:pt x="661" y="265"/>
                    </a:lnTo>
                    <a:lnTo>
                      <a:pt x="659" y="267"/>
                    </a:lnTo>
                    <a:lnTo>
                      <a:pt x="657" y="262"/>
                    </a:lnTo>
                    <a:lnTo>
                      <a:pt x="657" y="253"/>
                    </a:lnTo>
                    <a:lnTo>
                      <a:pt x="652" y="253"/>
                    </a:lnTo>
                    <a:lnTo>
                      <a:pt x="652" y="251"/>
                    </a:lnTo>
                    <a:lnTo>
                      <a:pt x="650" y="246"/>
                    </a:lnTo>
                    <a:lnTo>
                      <a:pt x="650" y="243"/>
                    </a:lnTo>
                    <a:lnTo>
                      <a:pt x="647" y="243"/>
                    </a:lnTo>
                    <a:lnTo>
                      <a:pt x="643" y="241"/>
                    </a:lnTo>
                    <a:lnTo>
                      <a:pt x="640" y="236"/>
                    </a:lnTo>
                    <a:lnTo>
                      <a:pt x="638" y="232"/>
                    </a:lnTo>
                    <a:lnTo>
                      <a:pt x="633" y="232"/>
                    </a:lnTo>
                    <a:lnTo>
                      <a:pt x="624" y="222"/>
                    </a:lnTo>
                    <a:lnTo>
                      <a:pt x="621" y="206"/>
                    </a:lnTo>
                    <a:lnTo>
                      <a:pt x="621" y="203"/>
                    </a:lnTo>
                    <a:lnTo>
                      <a:pt x="621" y="201"/>
                    </a:lnTo>
                    <a:lnTo>
                      <a:pt x="619" y="201"/>
                    </a:lnTo>
                    <a:lnTo>
                      <a:pt x="619" y="206"/>
                    </a:lnTo>
                    <a:lnTo>
                      <a:pt x="612" y="201"/>
                    </a:lnTo>
                    <a:lnTo>
                      <a:pt x="612" y="196"/>
                    </a:lnTo>
                    <a:lnTo>
                      <a:pt x="609" y="199"/>
                    </a:lnTo>
                    <a:lnTo>
                      <a:pt x="609" y="203"/>
                    </a:lnTo>
                    <a:lnTo>
                      <a:pt x="607" y="203"/>
                    </a:lnTo>
                    <a:lnTo>
                      <a:pt x="605" y="203"/>
                    </a:lnTo>
                    <a:lnTo>
                      <a:pt x="605" y="203"/>
                    </a:lnTo>
                    <a:lnTo>
                      <a:pt x="605" y="201"/>
                    </a:lnTo>
                    <a:lnTo>
                      <a:pt x="602" y="201"/>
                    </a:lnTo>
                    <a:lnTo>
                      <a:pt x="602" y="199"/>
                    </a:lnTo>
                    <a:lnTo>
                      <a:pt x="602" y="196"/>
                    </a:lnTo>
                    <a:lnTo>
                      <a:pt x="600" y="187"/>
                    </a:lnTo>
                    <a:lnTo>
                      <a:pt x="600" y="184"/>
                    </a:lnTo>
                    <a:lnTo>
                      <a:pt x="598" y="180"/>
                    </a:lnTo>
                    <a:lnTo>
                      <a:pt x="593" y="175"/>
                    </a:lnTo>
                    <a:lnTo>
                      <a:pt x="591" y="175"/>
                    </a:lnTo>
                    <a:lnTo>
                      <a:pt x="588" y="173"/>
                    </a:lnTo>
                    <a:lnTo>
                      <a:pt x="591" y="168"/>
                    </a:lnTo>
                    <a:lnTo>
                      <a:pt x="593" y="170"/>
                    </a:lnTo>
                    <a:lnTo>
                      <a:pt x="591" y="165"/>
                    </a:lnTo>
                    <a:lnTo>
                      <a:pt x="586" y="161"/>
                    </a:lnTo>
                    <a:lnTo>
                      <a:pt x="583" y="163"/>
                    </a:lnTo>
                    <a:lnTo>
                      <a:pt x="579" y="158"/>
                    </a:lnTo>
                    <a:lnTo>
                      <a:pt x="576" y="158"/>
                    </a:lnTo>
                    <a:lnTo>
                      <a:pt x="574" y="156"/>
                    </a:lnTo>
                    <a:lnTo>
                      <a:pt x="572" y="156"/>
                    </a:lnTo>
                    <a:lnTo>
                      <a:pt x="569" y="156"/>
                    </a:lnTo>
                    <a:lnTo>
                      <a:pt x="567" y="147"/>
                    </a:lnTo>
                    <a:lnTo>
                      <a:pt x="567" y="149"/>
                    </a:lnTo>
                    <a:lnTo>
                      <a:pt x="565" y="149"/>
                    </a:lnTo>
                    <a:lnTo>
                      <a:pt x="555" y="147"/>
                    </a:lnTo>
                    <a:lnTo>
                      <a:pt x="555" y="144"/>
                    </a:lnTo>
                    <a:lnTo>
                      <a:pt x="550" y="144"/>
                    </a:lnTo>
                    <a:lnTo>
                      <a:pt x="550" y="139"/>
                    </a:lnTo>
                    <a:lnTo>
                      <a:pt x="550" y="139"/>
                    </a:lnTo>
                    <a:lnTo>
                      <a:pt x="548" y="137"/>
                    </a:lnTo>
                    <a:lnTo>
                      <a:pt x="550" y="137"/>
                    </a:lnTo>
                    <a:lnTo>
                      <a:pt x="550" y="135"/>
                    </a:lnTo>
                    <a:lnTo>
                      <a:pt x="548" y="137"/>
                    </a:lnTo>
                    <a:lnTo>
                      <a:pt x="548" y="135"/>
                    </a:lnTo>
                    <a:lnTo>
                      <a:pt x="548" y="135"/>
                    </a:lnTo>
                    <a:lnTo>
                      <a:pt x="546" y="132"/>
                    </a:lnTo>
                    <a:lnTo>
                      <a:pt x="546" y="130"/>
                    </a:lnTo>
                    <a:lnTo>
                      <a:pt x="546" y="125"/>
                    </a:lnTo>
                    <a:lnTo>
                      <a:pt x="541" y="106"/>
                    </a:lnTo>
                    <a:lnTo>
                      <a:pt x="539" y="106"/>
                    </a:lnTo>
                    <a:lnTo>
                      <a:pt x="536" y="102"/>
                    </a:lnTo>
                    <a:lnTo>
                      <a:pt x="534" y="92"/>
                    </a:lnTo>
                    <a:lnTo>
                      <a:pt x="534" y="90"/>
                    </a:lnTo>
                    <a:lnTo>
                      <a:pt x="534" y="88"/>
                    </a:lnTo>
                    <a:lnTo>
                      <a:pt x="532" y="85"/>
                    </a:lnTo>
                    <a:lnTo>
                      <a:pt x="532" y="78"/>
                    </a:lnTo>
                    <a:lnTo>
                      <a:pt x="532" y="78"/>
                    </a:lnTo>
                    <a:lnTo>
                      <a:pt x="532" y="73"/>
                    </a:lnTo>
                    <a:lnTo>
                      <a:pt x="529" y="71"/>
                    </a:lnTo>
                    <a:lnTo>
                      <a:pt x="527" y="71"/>
                    </a:lnTo>
                    <a:lnTo>
                      <a:pt x="524" y="66"/>
                    </a:lnTo>
                    <a:lnTo>
                      <a:pt x="522" y="66"/>
                    </a:lnTo>
                    <a:lnTo>
                      <a:pt x="520" y="62"/>
                    </a:lnTo>
                    <a:lnTo>
                      <a:pt x="517" y="62"/>
                    </a:lnTo>
                    <a:lnTo>
                      <a:pt x="515" y="62"/>
                    </a:lnTo>
                    <a:lnTo>
                      <a:pt x="510" y="64"/>
                    </a:lnTo>
                    <a:lnTo>
                      <a:pt x="508" y="64"/>
                    </a:lnTo>
                    <a:lnTo>
                      <a:pt x="506" y="62"/>
                    </a:lnTo>
                    <a:lnTo>
                      <a:pt x="503" y="52"/>
                    </a:lnTo>
                    <a:lnTo>
                      <a:pt x="503" y="47"/>
                    </a:lnTo>
                    <a:lnTo>
                      <a:pt x="501" y="38"/>
                    </a:lnTo>
                    <a:lnTo>
                      <a:pt x="498" y="38"/>
                    </a:lnTo>
                    <a:lnTo>
                      <a:pt x="498" y="33"/>
                    </a:lnTo>
                    <a:lnTo>
                      <a:pt x="498" y="33"/>
                    </a:lnTo>
                    <a:lnTo>
                      <a:pt x="496" y="28"/>
                    </a:lnTo>
                    <a:lnTo>
                      <a:pt x="494" y="28"/>
                    </a:lnTo>
                    <a:lnTo>
                      <a:pt x="496" y="24"/>
                    </a:lnTo>
                    <a:lnTo>
                      <a:pt x="494" y="21"/>
                    </a:lnTo>
                    <a:lnTo>
                      <a:pt x="491" y="21"/>
                    </a:lnTo>
                    <a:lnTo>
                      <a:pt x="489" y="5"/>
                    </a:lnTo>
                    <a:lnTo>
                      <a:pt x="489" y="5"/>
                    </a:lnTo>
                    <a:lnTo>
                      <a:pt x="489" y="2"/>
                    </a:lnTo>
                    <a:lnTo>
                      <a:pt x="489" y="2"/>
                    </a:lnTo>
                    <a:lnTo>
                      <a:pt x="487" y="0"/>
                    </a:lnTo>
                    <a:lnTo>
                      <a:pt x="487" y="2"/>
                    </a:lnTo>
                    <a:lnTo>
                      <a:pt x="484" y="5"/>
                    </a:lnTo>
                    <a:lnTo>
                      <a:pt x="482" y="5"/>
                    </a:lnTo>
                    <a:lnTo>
                      <a:pt x="482" y="5"/>
                    </a:lnTo>
                    <a:lnTo>
                      <a:pt x="482" y="10"/>
                    </a:lnTo>
                    <a:lnTo>
                      <a:pt x="477" y="14"/>
                    </a:lnTo>
                    <a:lnTo>
                      <a:pt x="475" y="24"/>
                    </a:lnTo>
                    <a:lnTo>
                      <a:pt x="472" y="24"/>
                    </a:lnTo>
                    <a:lnTo>
                      <a:pt x="470" y="33"/>
                    </a:lnTo>
                    <a:lnTo>
                      <a:pt x="472" y="33"/>
                    </a:lnTo>
                    <a:lnTo>
                      <a:pt x="472" y="36"/>
                    </a:lnTo>
                    <a:lnTo>
                      <a:pt x="470" y="40"/>
                    </a:lnTo>
                    <a:lnTo>
                      <a:pt x="470" y="45"/>
                    </a:lnTo>
                    <a:lnTo>
                      <a:pt x="468" y="50"/>
                    </a:lnTo>
                    <a:lnTo>
                      <a:pt x="470" y="76"/>
                    </a:lnTo>
                    <a:lnTo>
                      <a:pt x="458" y="116"/>
                    </a:lnTo>
                    <a:lnTo>
                      <a:pt x="458" y="118"/>
                    </a:lnTo>
                    <a:lnTo>
                      <a:pt x="444" y="121"/>
                    </a:lnTo>
                    <a:lnTo>
                      <a:pt x="430" y="114"/>
                    </a:lnTo>
                    <a:lnTo>
                      <a:pt x="428" y="109"/>
                    </a:lnTo>
                    <a:lnTo>
                      <a:pt x="425" y="106"/>
                    </a:lnTo>
                    <a:lnTo>
                      <a:pt x="418" y="104"/>
                    </a:lnTo>
                    <a:lnTo>
                      <a:pt x="416" y="102"/>
                    </a:lnTo>
                    <a:lnTo>
                      <a:pt x="413" y="102"/>
                    </a:lnTo>
                    <a:lnTo>
                      <a:pt x="409" y="97"/>
                    </a:lnTo>
                    <a:lnTo>
                      <a:pt x="399" y="92"/>
                    </a:lnTo>
                    <a:lnTo>
                      <a:pt x="399" y="90"/>
                    </a:lnTo>
                    <a:lnTo>
                      <a:pt x="395" y="90"/>
                    </a:lnTo>
                    <a:lnTo>
                      <a:pt x="387" y="88"/>
                    </a:lnTo>
                    <a:lnTo>
                      <a:pt x="385" y="90"/>
                    </a:lnTo>
                    <a:lnTo>
                      <a:pt x="385" y="88"/>
                    </a:lnTo>
                    <a:lnTo>
                      <a:pt x="383" y="80"/>
                    </a:lnTo>
                    <a:lnTo>
                      <a:pt x="378" y="78"/>
                    </a:lnTo>
                    <a:lnTo>
                      <a:pt x="376" y="76"/>
                    </a:lnTo>
                    <a:lnTo>
                      <a:pt x="373" y="78"/>
                    </a:lnTo>
                    <a:lnTo>
                      <a:pt x="371" y="76"/>
                    </a:lnTo>
                    <a:lnTo>
                      <a:pt x="371" y="73"/>
                    </a:lnTo>
                    <a:lnTo>
                      <a:pt x="371" y="71"/>
                    </a:lnTo>
                    <a:lnTo>
                      <a:pt x="376" y="59"/>
                    </a:lnTo>
                    <a:lnTo>
                      <a:pt x="376" y="57"/>
                    </a:lnTo>
                    <a:lnTo>
                      <a:pt x="378" y="52"/>
                    </a:lnTo>
                    <a:lnTo>
                      <a:pt x="376" y="52"/>
                    </a:lnTo>
                    <a:lnTo>
                      <a:pt x="376" y="45"/>
                    </a:lnTo>
                    <a:lnTo>
                      <a:pt x="378" y="45"/>
                    </a:lnTo>
                    <a:lnTo>
                      <a:pt x="380" y="47"/>
                    </a:lnTo>
                    <a:lnTo>
                      <a:pt x="380" y="47"/>
                    </a:lnTo>
                    <a:lnTo>
                      <a:pt x="380" y="45"/>
                    </a:lnTo>
                    <a:lnTo>
                      <a:pt x="380" y="43"/>
                    </a:lnTo>
                    <a:lnTo>
                      <a:pt x="380" y="43"/>
                    </a:lnTo>
                    <a:lnTo>
                      <a:pt x="383" y="45"/>
                    </a:lnTo>
                    <a:lnTo>
                      <a:pt x="385" y="43"/>
                    </a:lnTo>
                    <a:lnTo>
                      <a:pt x="387" y="40"/>
                    </a:lnTo>
                    <a:lnTo>
                      <a:pt x="385" y="38"/>
                    </a:lnTo>
                    <a:lnTo>
                      <a:pt x="385" y="36"/>
                    </a:lnTo>
                    <a:lnTo>
                      <a:pt x="387" y="38"/>
                    </a:lnTo>
                    <a:lnTo>
                      <a:pt x="387" y="36"/>
                    </a:lnTo>
                    <a:lnTo>
                      <a:pt x="392" y="28"/>
                    </a:lnTo>
                    <a:lnTo>
                      <a:pt x="390" y="26"/>
                    </a:lnTo>
                    <a:lnTo>
                      <a:pt x="387" y="28"/>
                    </a:lnTo>
                    <a:lnTo>
                      <a:pt x="385" y="28"/>
                    </a:lnTo>
                    <a:lnTo>
                      <a:pt x="385" y="24"/>
                    </a:lnTo>
                    <a:lnTo>
                      <a:pt x="385" y="24"/>
                    </a:lnTo>
                    <a:lnTo>
                      <a:pt x="385" y="21"/>
                    </a:lnTo>
                    <a:lnTo>
                      <a:pt x="380" y="24"/>
                    </a:lnTo>
                    <a:lnTo>
                      <a:pt x="380" y="28"/>
                    </a:lnTo>
                    <a:lnTo>
                      <a:pt x="380" y="28"/>
                    </a:lnTo>
                    <a:lnTo>
                      <a:pt x="380" y="31"/>
                    </a:lnTo>
                    <a:lnTo>
                      <a:pt x="376" y="33"/>
                    </a:lnTo>
                    <a:lnTo>
                      <a:pt x="376" y="31"/>
                    </a:lnTo>
                    <a:lnTo>
                      <a:pt x="376" y="26"/>
                    </a:lnTo>
                    <a:lnTo>
                      <a:pt x="376" y="26"/>
                    </a:lnTo>
                    <a:lnTo>
                      <a:pt x="376" y="26"/>
                    </a:lnTo>
                    <a:lnTo>
                      <a:pt x="373" y="26"/>
                    </a:lnTo>
                    <a:lnTo>
                      <a:pt x="373" y="26"/>
                    </a:lnTo>
                    <a:lnTo>
                      <a:pt x="376" y="21"/>
                    </a:lnTo>
                    <a:lnTo>
                      <a:pt x="371" y="24"/>
                    </a:lnTo>
                    <a:lnTo>
                      <a:pt x="369" y="24"/>
                    </a:lnTo>
                    <a:lnTo>
                      <a:pt x="366" y="24"/>
                    </a:lnTo>
                    <a:lnTo>
                      <a:pt x="364" y="28"/>
                    </a:lnTo>
                    <a:lnTo>
                      <a:pt x="361" y="26"/>
                    </a:lnTo>
                    <a:lnTo>
                      <a:pt x="359" y="26"/>
                    </a:lnTo>
                    <a:lnTo>
                      <a:pt x="357" y="26"/>
                    </a:lnTo>
                    <a:lnTo>
                      <a:pt x="354" y="24"/>
                    </a:lnTo>
                    <a:lnTo>
                      <a:pt x="354" y="24"/>
                    </a:lnTo>
                    <a:lnTo>
                      <a:pt x="352" y="24"/>
                    </a:lnTo>
                    <a:lnTo>
                      <a:pt x="350" y="24"/>
                    </a:lnTo>
                    <a:lnTo>
                      <a:pt x="347" y="24"/>
                    </a:lnTo>
                    <a:lnTo>
                      <a:pt x="345" y="21"/>
                    </a:lnTo>
                    <a:lnTo>
                      <a:pt x="340" y="21"/>
                    </a:lnTo>
                    <a:lnTo>
                      <a:pt x="340" y="21"/>
                    </a:lnTo>
                    <a:lnTo>
                      <a:pt x="340" y="19"/>
                    </a:lnTo>
                    <a:lnTo>
                      <a:pt x="338" y="19"/>
                    </a:lnTo>
                    <a:lnTo>
                      <a:pt x="335" y="21"/>
                    </a:lnTo>
                    <a:lnTo>
                      <a:pt x="335" y="19"/>
                    </a:lnTo>
                    <a:lnTo>
                      <a:pt x="333" y="19"/>
                    </a:lnTo>
                    <a:lnTo>
                      <a:pt x="333" y="19"/>
                    </a:lnTo>
                    <a:lnTo>
                      <a:pt x="328" y="19"/>
                    </a:lnTo>
                    <a:lnTo>
                      <a:pt x="326" y="17"/>
                    </a:lnTo>
                    <a:lnTo>
                      <a:pt x="326" y="14"/>
                    </a:lnTo>
                    <a:lnTo>
                      <a:pt x="324" y="14"/>
                    </a:lnTo>
                    <a:lnTo>
                      <a:pt x="321" y="14"/>
                    </a:lnTo>
                    <a:lnTo>
                      <a:pt x="321" y="17"/>
                    </a:lnTo>
                    <a:lnTo>
                      <a:pt x="319" y="14"/>
                    </a:lnTo>
                    <a:lnTo>
                      <a:pt x="317" y="10"/>
                    </a:lnTo>
                    <a:lnTo>
                      <a:pt x="317" y="12"/>
                    </a:lnTo>
                    <a:lnTo>
                      <a:pt x="314" y="10"/>
                    </a:lnTo>
                    <a:lnTo>
                      <a:pt x="314" y="10"/>
                    </a:lnTo>
                    <a:lnTo>
                      <a:pt x="314" y="12"/>
                    </a:lnTo>
                    <a:lnTo>
                      <a:pt x="312" y="14"/>
                    </a:lnTo>
                    <a:lnTo>
                      <a:pt x="312" y="10"/>
                    </a:lnTo>
                    <a:lnTo>
                      <a:pt x="309" y="10"/>
                    </a:lnTo>
                    <a:lnTo>
                      <a:pt x="309" y="10"/>
                    </a:lnTo>
                    <a:lnTo>
                      <a:pt x="309" y="12"/>
                    </a:lnTo>
                    <a:lnTo>
                      <a:pt x="307" y="10"/>
                    </a:lnTo>
                    <a:lnTo>
                      <a:pt x="307" y="12"/>
                    </a:lnTo>
                    <a:lnTo>
                      <a:pt x="307" y="12"/>
                    </a:lnTo>
                    <a:lnTo>
                      <a:pt x="309" y="12"/>
                    </a:lnTo>
                    <a:lnTo>
                      <a:pt x="312" y="17"/>
                    </a:lnTo>
                    <a:lnTo>
                      <a:pt x="314" y="14"/>
                    </a:lnTo>
                    <a:lnTo>
                      <a:pt x="319" y="17"/>
                    </a:lnTo>
                    <a:lnTo>
                      <a:pt x="319" y="17"/>
                    </a:lnTo>
                    <a:lnTo>
                      <a:pt x="321" y="24"/>
                    </a:lnTo>
                    <a:lnTo>
                      <a:pt x="312" y="28"/>
                    </a:lnTo>
                    <a:lnTo>
                      <a:pt x="298" y="28"/>
                    </a:lnTo>
                    <a:lnTo>
                      <a:pt x="298" y="28"/>
                    </a:lnTo>
                    <a:lnTo>
                      <a:pt x="295" y="28"/>
                    </a:lnTo>
                    <a:lnTo>
                      <a:pt x="293" y="31"/>
                    </a:lnTo>
                    <a:lnTo>
                      <a:pt x="291" y="31"/>
                    </a:lnTo>
                    <a:lnTo>
                      <a:pt x="293" y="33"/>
                    </a:lnTo>
                    <a:lnTo>
                      <a:pt x="293" y="36"/>
                    </a:lnTo>
                    <a:lnTo>
                      <a:pt x="293" y="33"/>
                    </a:lnTo>
                    <a:lnTo>
                      <a:pt x="291" y="33"/>
                    </a:lnTo>
                    <a:lnTo>
                      <a:pt x="288" y="31"/>
                    </a:lnTo>
                    <a:lnTo>
                      <a:pt x="286" y="33"/>
                    </a:lnTo>
                    <a:lnTo>
                      <a:pt x="281" y="36"/>
                    </a:lnTo>
                    <a:lnTo>
                      <a:pt x="279" y="43"/>
                    </a:lnTo>
                    <a:lnTo>
                      <a:pt x="281" y="43"/>
                    </a:lnTo>
                    <a:lnTo>
                      <a:pt x="281" y="47"/>
                    </a:lnTo>
                    <a:lnTo>
                      <a:pt x="281" y="50"/>
                    </a:lnTo>
                    <a:lnTo>
                      <a:pt x="274" y="50"/>
                    </a:lnTo>
                    <a:lnTo>
                      <a:pt x="274" y="50"/>
                    </a:lnTo>
                    <a:lnTo>
                      <a:pt x="274" y="52"/>
                    </a:lnTo>
                    <a:lnTo>
                      <a:pt x="269" y="57"/>
                    </a:lnTo>
                    <a:lnTo>
                      <a:pt x="269" y="59"/>
                    </a:lnTo>
                    <a:lnTo>
                      <a:pt x="267" y="59"/>
                    </a:lnTo>
                    <a:lnTo>
                      <a:pt x="267" y="64"/>
                    </a:lnTo>
                    <a:lnTo>
                      <a:pt x="274" y="71"/>
                    </a:lnTo>
                    <a:lnTo>
                      <a:pt x="274" y="71"/>
                    </a:lnTo>
                    <a:lnTo>
                      <a:pt x="272" y="73"/>
                    </a:lnTo>
                    <a:lnTo>
                      <a:pt x="272" y="78"/>
                    </a:lnTo>
                    <a:lnTo>
                      <a:pt x="269" y="78"/>
                    </a:lnTo>
                    <a:lnTo>
                      <a:pt x="262" y="71"/>
                    </a:lnTo>
                    <a:lnTo>
                      <a:pt x="255" y="71"/>
                    </a:lnTo>
                    <a:lnTo>
                      <a:pt x="253" y="71"/>
                    </a:lnTo>
                    <a:lnTo>
                      <a:pt x="253" y="71"/>
                    </a:lnTo>
                    <a:lnTo>
                      <a:pt x="253" y="73"/>
                    </a:lnTo>
                    <a:lnTo>
                      <a:pt x="250" y="73"/>
                    </a:lnTo>
                    <a:lnTo>
                      <a:pt x="250" y="73"/>
                    </a:lnTo>
                    <a:lnTo>
                      <a:pt x="248" y="73"/>
                    </a:lnTo>
                    <a:lnTo>
                      <a:pt x="248" y="76"/>
                    </a:lnTo>
                    <a:lnTo>
                      <a:pt x="248" y="76"/>
                    </a:lnTo>
                    <a:lnTo>
                      <a:pt x="246" y="78"/>
                    </a:lnTo>
                    <a:lnTo>
                      <a:pt x="246" y="78"/>
                    </a:lnTo>
                    <a:lnTo>
                      <a:pt x="246" y="78"/>
                    </a:lnTo>
                    <a:lnTo>
                      <a:pt x="246" y="78"/>
                    </a:lnTo>
                    <a:lnTo>
                      <a:pt x="246" y="69"/>
                    </a:lnTo>
                    <a:lnTo>
                      <a:pt x="241" y="66"/>
                    </a:lnTo>
                    <a:lnTo>
                      <a:pt x="236" y="59"/>
                    </a:lnTo>
                    <a:lnTo>
                      <a:pt x="232" y="54"/>
                    </a:lnTo>
                    <a:lnTo>
                      <a:pt x="229" y="54"/>
                    </a:lnTo>
                    <a:lnTo>
                      <a:pt x="227" y="54"/>
                    </a:lnTo>
                    <a:lnTo>
                      <a:pt x="224" y="54"/>
                    </a:lnTo>
                    <a:lnTo>
                      <a:pt x="222" y="54"/>
                    </a:lnTo>
                    <a:lnTo>
                      <a:pt x="224" y="57"/>
                    </a:lnTo>
                    <a:lnTo>
                      <a:pt x="220" y="59"/>
                    </a:lnTo>
                    <a:lnTo>
                      <a:pt x="217" y="59"/>
                    </a:lnTo>
                    <a:lnTo>
                      <a:pt x="217" y="57"/>
                    </a:lnTo>
                    <a:lnTo>
                      <a:pt x="215" y="57"/>
                    </a:lnTo>
                    <a:lnTo>
                      <a:pt x="215" y="59"/>
                    </a:lnTo>
                    <a:lnTo>
                      <a:pt x="213" y="62"/>
                    </a:lnTo>
                    <a:lnTo>
                      <a:pt x="213" y="59"/>
                    </a:lnTo>
                    <a:lnTo>
                      <a:pt x="210" y="57"/>
                    </a:lnTo>
                    <a:lnTo>
                      <a:pt x="210" y="59"/>
                    </a:lnTo>
                    <a:lnTo>
                      <a:pt x="213" y="59"/>
                    </a:lnTo>
                    <a:lnTo>
                      <a:pt x="213" y="62"/>
                    </a:lnTo>
                    <a:lnTo>
                      <a:pt x="210" y="66"/>
                    </a:lnTo>
                    <a:lnTo>
                      <a:pt x="206" y="69"/>
                    </a:lnTo>
                    <a:lnTo>
                      <a:pt x="206" y="66"/>
                    </a:lnTo>
                    <a:lnTo>
                      <a:pt x="198" y="69"/>
                    </a:lnTo>
                    <a:lnTo>
                      <a:pt x="198" y="71"/>
                    </a:lnTo>
                    <a:lnTo>
                      <a:pt x="198" y="76"/>
                    </a:lnTo>
                    <a:lnTo>
                      <a:pt x="198" y="76"/>
                    </a:lnTo>
                    <a:lnTo>
                      <a:pt x="194" y="73"/>
                    </a:lnTo>
                    <a:lnTo>
                      <a:pt x="194" y="76"/>
                    </a:lnTo>
                    <a:lnTo>
                      <a:pt x="194" y="78"/>
                    </a:lnTo>
                    <a:lnTo>
                      <a:pt x="194" y="80"/>
                    </a:lnTo>
                    <a:lnTo>
                      <a:pt x="194" y="83"/>
                    </a:lnTo>
                    <a:lnTo>
                      <a:pt x="191" y="80"/>
                    </a:lnTo>
                    <a:lnTo>
                      <a:pt x="189" y="80"/>
                    </a:lnTo>
                    <a:lnTo>
                      <a:pt x="187" y="83"/>
                    </a:lnTo>
                    <a:lnTo>
                      <a:pt x="189" y="88"/>
                    </a:lnTo>
                    <a:lnTo>
                      <a:pt x="187" y="90"/>
                    </a:lnTo>
                    <a:lnTo>
                      <a:pt x="184" y="92"/>
                    </a:lnTo>
                    <a:lnTo>
                      <a:pt x="184" y="97"/>
                    </a:lnTo>
                    <a:lnTo>
                      <a:pt x="187" y="97"/>
                    </a:lnTo>
                    <a:lnTo>
                      <a:pt x="184" y="99"/>
                    </a:lnTo>
                    <a:lnTo>
                      <a:pt x="180" y="99"/>
                    </a:lnTo>
                    <a:lnTo>
                      <a:pt x="177" y="95"/>
                    </a:lnTo>
                    <a:lnTo>
                      <a:pt x="175" y="95"/>
                    </a:lnTo>
                    <a:lnTo>
                      <a:pt x="170" y="92"/>
                    </a:lnTo>
                    <a:lnTo>
                      <a:pt x="170" y="95"/>
                    </a:lnTo>
                    <a:lnTo>
                      <a:pt x="170" y="99"/>
                    </a:lnTo>
                    <a:lnTo>
                      <a:pt x="170" y="102"/>
                    </a:lnTo>
                    <a:lnTo>
                      <a:pt x="170" y="102"/>
                    </a:lnTo>
                    <a:lnTo>
                      <a:pt x="172" y="106"/>
                    </a:lnTo>
                    <a:lnTo>
                      <a:pt x="175" y="109"/>
                    </a:lnTo>
                    <a:lnTo>
                      <a:pt x="172" y="109"/>
                    </a:lnTo>
                    <a:lnTo>
                      <a:pt x="170" y="109"/>
                    </a:lnTo>
                    <a:lnTo>
                      <a:pt x="170" y="114"/>
                    </a:lnTo>
                    <a:lnTo>
                      <a:pt x="170" y="118"/>
                    </a:lnTo>
                    <a:lnTo>
                      <a:pt x="168" y="116"/>
                    </a:lnTo>
                    <a:lnTo>
                      <a:pt x="158" y="97"/>
                    </a:lnTo>
                    <a:lnTo>
                      <a:pt x="158" y="99"/>
                    </a:lnTo>
                    <a:lnTo>
                      <a:pt x="156" y="102"/>
                    </a:lnTo>
                    <a:lnTo>
                      <a:pt x="158" y="104"/>
                    </a:lnTo>
                    <a:lnTo>
                      <a:pt x="156" y="104"/>
                    </a:lnTo>
                    <a:lnTo>
                      <a:pt x="154" y="106"/>
                    </a:lnTo>
                    <a:lnTo>
                      <a:pt x="154" y="109"/>
                    </a:lnTo>
                    <a:lnTo>
                      <a:pt x="151" y="106"/>
                    </a:lnTo>
                    <a:lnTo>
                      <a:pt x="149" y="109"/>
                    </a:lnTo>
                    <a:lnTo>
                      <a:pt x="146" y="111"/>
                    </a:lnTo>
                    <a:lnTo>
                      <a:pt x="146" y="116"/>
                    </a:lnTo>
                    <a:lnTo>
                      <a:pt x="149" y="125"/>
                    </a:lnTo>
                    <a:lnTo>
                      <a:pt x="151" y="125"/>
                    </a:lnTo>
                    <a:lnTo>
                      <a:pt x="142" y="135"/>
                    </a:lnTo>
                    <a:lnTo>
                      <a:pt x="142" y="135"/>
                    </a:lnTo>
                    <a:lnTo>
                      <a:pt x="142" y="135"/>
                    </a:lnTo>
                    <a:lnTo>
                      <a:pt x="137" y="139"/>
                    </a:lnTo>
                    <a:lnTo>
                      <a:pt x="137" y="144"/>
                    </a:lnTo>
                    <a:lnTo>
                      <a:pt x="137" y="144"/>
                    </a:lnTo>
                    <a:lnTo>
                      <a:pt x="128" y="154"/>
                    </a:lnTo>
                    <a:lnTo>
                      <a:pt x="104" y="161"/>
                    </a:lnTo>
                    <a:lnTo>
                      <a:pt x="99" y="158"/>
                    </a:lnTo>
                    <a:lnTo>
                      <a:pt x="97" y="158"/>
                    </a:lnTo>
                    <a:lnTo>
                      <a:pt x="90" y="165"/>
                    </a:lnTo>
                    <a:lnTo>
                      <a:pt x="80" y="165"/>
                    </a:lnTo>
                    <a:lnTo>
                      <a:pt x="73" y="170"/>
                    </a:lnTo>
                    <a:lnTo>
                      <a:pt x="69" y="173"/>
                    </a:lnTo>
                    <a:lnTo>
                      <a:pt x="59" y="170"/>
                    </a:lnTo>
                    <a:lnTo>
                      <a:pt x="57" y="170"/>
                    </a:lnTo>
                    <a:lnTo>
                      <a:pt x="57" y="170"/>
                    </a:lnTo>
                    <a:lnTo>
                      <a:pt x="43" y="177"/>
                    </a:lnTo>
                    <a:lnTo>
                      <a:pt x="40" y="182"/>
                    </a:lnTo>
                    <a:lnTo>
                      <a:pt x="38" y="182"/>
                    </a:lnTo>
                    <a:lnTo>
                      <a:pt x="38" y="184"/>
                    </a:lnTo>
                    <a:lnTo>
                      <a:pt x="35" y="187"/>
                    </a:lnTo>
                    <a:lnTo>
                      <a:pt x="28" y="189"/>
                    </a:lnTo>
                    <a:lnTo>
                      <a:pt x="28" y="191"/>
                    </a:lnTo>
                    <a:lnTo>
                      <a:pt x="21" y="194"/>
                    </a:lnTo>
                    <a:lnTo>
                      <a:pt x="17" y="203"/>
                    </a:lnTo>
                    <a:lnTo>
                      <a:pt x="14" y="206"/>
                    </a:lnTo>
                    <a:lnTo>
                      <a:pt x="12" y="203"/>
                    </a:lnTo>
                    <a:lnTo>
                      <a:pt x="14" y="201"/>
                    </a:lnTo>
                    <a:lnTo>
                      <a:pt x="12" y="199"/>
                    </a:lnTo>
                    <a:lnTo>
                      <a:pt x="12" y="199"/>
                    </a:lnTo>
                    <a:lnTo>
                      <a:pt x="14" y="196"/>
                    </a:lnTo>
                    <a:lnTo>
                      <a:pt x="14" y="191"/>
                    </a:lnTo>
                    <a:lnTo>
                      <a:pt x="12" y="194"/>
                    </a:lnTo>
                    <a:lnTo>
                      <a:pt x="9" y="194"/>
                    </a:lnTo>
                    <a:lnTo>
                      <a:pt x="5" y="208"/>
                    </a:lnTo>
                    <a:lnTo>
                      <a:pt x="7" y="210"/>
                    </a:lnTo>
                    <a:lnTo>
                      <a:pt x="7" y="222"/>
                    </a:lnTo>
                    <a:lnTo>
                      <a:pt x="2" y="227"/>
                    </a:lnTo>
                    <a:lnTo>
                      <a:pt x="2" y="229"/>
                    </a:lnTo>
                    <a:lnTo>
                      <a:pt x="2" y="239"/>
                    </a:lnTo>
                    <a:lnTo>
                      <a:pt x="9" y="255"/>
                    </a:lnTo>
                    <a:lnTo>
                      <a:pt x="9" y="258"/>
                    </a:lnTo>
                    <a:lnTo>
                      <a:pt x="9" y="258"/>
                    </a:lnTo>
                    <a:lnTo>
                      <a:pt x="12" y="260"/>
                    </a:lnTo>
                    <a:lnTo>
                      <a:pt x="14" y="262"/>
                    </a:lnTo>
                    <a:lnTo>
                      <a:pt x="14" y="269"/>
                    </a:lnTo>
                    <a:lnTo>
                      <a:pt x="14" y="272"/>
                    </a:lnTo>
                    <a:lnTo>
                      <a:pt x="12" y="274"/>
                    </a:lnTo>
                    <a:lnTo>
                      <a:pt x="9" y="274"/>
                    </a:lnTo>
                    <a:lnTo>
                      <a:pt x="9" y="269"/>
                    </a:lnTo>
                    <a:lnTo>
                      <a:pt x="7" y="272"/>
                    </a:lnTo>
                    <a:lnTo>
                      <a:pt x="5" y="260"/>
                    </a:lnTo>
                    <a:lnTo>
                      <a:pt x="2" y="260"/>
                    </a:lnTo>
                    <a:lnTo>
                      <a:pt x="2" y="262"/>
                    </a:lnTo>
                    <a:lnTo>
                      <a:pt x="7" y="272"/>
                    </a:lnTo>
                    <a:lnTo>
                      <a:pt x="9" y="274"/>
                    </a:lnTo>
                    <a:lnTo>
                      <a:pt x="9" y="277"/>
                    </a:lnTo>
                    <a:lnTo>
                      <a:pt x="7" y="279"/>
                    </a:lnTo>
                    <a:lnTo>
                      <a:pt x="5" y="279"/>
                    </a:lnTo>
                    <a:lnTo>
                      <a:pt x="5" y="277"/>
                    </a:lnTo>
                    <a:lnTo>
                      <a:pt x="5" y="277"/>
                    </a:lnTo>
                    <a:lnTo>
                      <a:pt x="2" y="274"/>
                    </a:lnTo>
                    <a:lnTo>
                      <a:pt x="2" y="272"/>
                    </a:lnTo>
                    <a:lnTo>
                      <a:pt x="2" y="272"/>
                    </a:lnTo>
                    <a:lnTo>
                      <a:pt x="0" y="272"/>
                    </a:lnTo>
                    <a:lnTo>
                      <a:pt x="0" y="269"/>
                    </a:lnTo>
                    <a:lnTo>
                      <a:pt x="0" y="272"/>
                    </a:lnTo>
                    <a:lnTo>
                      <a:pt x="0" y="274"/>
                    </a:lnTo>
                    <a:lnTo>
                      <a:pt x="2" y="277"/>
                    </a:lnTo>
                    <a:lnTo>
                      <a:pt x="2" y="279"/>
                    </a:lnTo>
                    <a:lnTo>
                      <a:pt x="7" y="284"/>
                    </a:lnTo>
                    <a:lnTo>
                      <a:pt x="12" y="286"/>
                    </a:lnTo>
                    <a:lnTo>
                      <a:pt x="14" y="298"/>
                    </a:lnTo>
                    <a:lnTo>
                      <a:pt x="14" y="305"/>
                    </a:lnTo>
                    <a:lnTo>
                      <a:pt x="21" y="314"/>
                    </a:lnTo>
                    <a:lnTo>
                      <a:pt x="24" y="319"/>
                    </a:lnTo>
                    <a:lnTo>
                      <a:pt x="28" y="331"/>
                    </a:lnTo>
                    <a:lnTo>
                      <a:pt x="31" y="354"/>
                    </a:lnTo>
                    <a:lnTo>
                      <a:pt x="35" y="359"/>
                    </a:lnTo>
                    <a:lnTo>
                      <a:pt x="43" y="378"/>
                    </a:lnTo>
                    <a:lnTo>
                      <a:pt x="43" y="390"/>
                    </a:lnTo>
                    <a:lnTo>
                      <a:pt x="40" y="392"/>
                    </a:lnTo>
                    <a:lnTo>
                      <a:pt x="40" y="392"/>
                    </a:lnTo>
                    <a:lnTo>
                      <a:pt x="40" y="397"/>
                    </a:lnTo>
                    <a:lnTo>
                      <a:pt x="43" y="399"/>
                    </a:lnTo>
                    <a:lnTo>
                      <a:pt x="43" y="402"/>
                    </a:lnTo>
                    <a:lnTo>
                      <a:pt x="38" y="411"/>
                    </a:lnTo>
                    <a:lnTo>
                      <a:pt x="33" y="411"/>
                    </a:lnTo>
                    <a:lnTo>
                      <a:pt x="31" y="411"/>
                    </a:lnTo>
                    <a:lnTo>
                      <a:pt x="31" y="411"/>
                    </a:lnTo>
                    <a:lnTo>
                      <a:pt x="31" y="425"/>
                    </a:lnTo>
                    <a:lnTo>
                      <a:pt x="38" y="425"/>
                    </a:lnTo>
                    <a:lnTo>
                      <a:pt x="47" y="437"/>
                    </a:lnTo>
                    <a:lnTo>
                      <a:pt x="52" y="437"/>
                    </a:lnTo>
                    <a:lnTo>
                      <a:pt x="52" y="437"/>
                    </a:lnTo>
                    <a:lnTo>
                      <a:pt x="54" y="437"/>
                    </a:lnTo>
                    <a:lnTo>
                      <a:pt x="57" y="440"/>
                    </a:lnTo>
                    <a:lnTo>
                      <a:pt x="71" y="440"/>
                    </a:lnTo>
                    <a:lnTo>
                      <a:pt x="73" y="442"/>
                    </a:lnTo>
                    <a:lnTo>
                      <a:pt x="76" y="442"/>
                    </a:lnTo>
                    <a:lnTo>
                      <a:pt x="78" y="442"/>
                    </a:lnTo>
                    <a:lnTo>
                      <a:pt x="78" y="440"/>
                    </a:lnTo>
                    <a:lnTo>
                      <a:pt x="80" y="440"/>
                    </a:lnTo>
                    <a:lnTo>
                      <a:pt x="83" y="440"/>
                    </a:lnTo>
                    <a:lnTo>
                      <a:pt x="85" y="437"/>
                    </a:lnTo>
                    <a:lnTo>
                      <a:pt x="87" y="435"/>
                    </a:lnTo>
                    <a:lnTo>
                      <a:pt x="95" y="430"/>
                    </a:lnTo>
                    <a:lnTo>
                      <a:pt x="102" y="428"/>
                    </a:lnTo>
                    <a:lnTo>
                      <a:pt x="104" y="425"/>
                    </a:lnTo>
                    <a:lnTo>
                      <a:pt x="106" y="425"/>
                    </a:lnTo>
                    <a:lnTo>
                      <a:pt x="104" y="423"/>
                    </a:lnTo>
                    <a:lnTo>
                      <a:pt x="106" y="423"/>
                    </a:lnTo>
                    <a:lnTo>
                      <a:pt x="109" y="418"/>
                    </a:lnTo>
                    <a:lnTo>
                      <a:pt x="113" y="418"/>
                    </a:lnTo>
                    <a:lnTo>
                      <a:pt x="125" y="418"/>
                    </a:lnTo>
                    <a:lnTo>
                      <a:pt x="130" y="416"/>
                    </a:lnTo>
                    <a:lnTo>
                      <a:pt x="139" y="418"/>
                    </a:lnTo>
                    <a:lnTo>
                      <a:pt x="146" y="416"/>
                    </a:lnTo>
                    <a:lnTo>
                      <a:pt x="146" y="416"/>
                    </a:lnTo>
                    <a:lnTo>
                      <a:pt x="149" y="418"/>
                    </a:lnTo>
                    <a:lnTo>
                      <a:pt x="163" y="416"/>
                    </a:lnTo>
                    <a:lnTo>
                      <a:pt x="165" y="418"/>
                    </a:lnTo>
                    <a:lnTo>
                      <a:pt x="168" y="418"/>
                    </a:lnTo>
                    <a:lnTo>
                      <a:pt x="172" y="416"/>
                    </a:lnTo>
                    <a:lnTo>
                      <a:pt x="180" y="399"/>
                    </a:lnTo>
                    <a:lnTo>
                      <a:pt x="184" y="399"/>
                    </a:lnTo>
                    <a:lnTo>
                      <a:pt x="189" y="397"/>
                    </a:lnTo>
                    <a:lnTo>
                      <a:pt x="191" y="397"/>
                    </a:lnTo>
                    <a:lnTo>
                      <a:pt x="194" y="395"/>
                    </a:lnTo>
                    <a:lnTo>
                      <a:pt x="198" y="392"/>
                    </a:lnTo>
                    <a:lnTo>
                      <a:pt x="210" y="385"/>
                    </a:lnTo>
                    <a:lnTo>
                      <a:pt x="213" y="385"/>
                    </a:lnTo>
                    <a:lnTo>
                      <a:pt x="229" y="385"/>
                    </a:lnTo>
                    <a:lnTo>
                      <a:pt x="248" y="383"/>
                    </a:lnTo>
                    <a:lnTo>
                      <a:pt x="265" y="373"/>
                    </a:lnTo>
                    <a:lnTo>
                      <a:pt x="300" y="371"/>
                    </a:lnTo>
                    <a:lnTo>
                      <a:pt x="307" y="373"/>
                    </a:lnTo>
                    <a:lnTo>
                      <a:pt x="314" y="380"/>
                    </a:lnTo>
                    <a:lnTo>
                      <a:pt x="317" y="380"/>
                    </a:lnTo>
                    <a:lnTo>
                      <a:pt x="321" y="380"/>
                    </a:lnTo>
                    <a:lnTo>
                      <a:pt x="321" y="380"/>
                    </a:lnTo>
                    <a:lnTo>
                      <a:pt x="331" y="385"/>
                    </a:lnTo>
                    <a:lnTo>
                      <a:pt x="335" y="385"/>
                    </a:lnTo>
                    <a:lnTo>
                      <a:pt x="333" y="383"/>
                    </a:lnTo>
                    <a:lnTo>
                      <a:pt x="335" y="383"/>
                    </a:lnTo>
                    <a:lnTo>
                      <a:pt x="343" y="390"/>
                    </a:lnTo>
                    <a:lnTo>
                      <a:pt x="350" y="392"/>
                    </a:lnTo>
                    <a:lnTo>
                      <a:pt x="347" y="397"/>
                    </a:lnTo>
                    <a:lnTo>
                      <a:pt x="347" y="395"/>
                    </a:lnTo>
                    <a:lnTo>
                      <a:pt x="347" y="399"/>
                    </a:lnTo>
                    <a:lnTo>
                      <a:pt x="350" y="402"/>
                    </a:lnTo>
                    <a:lnTo>
                      <a:pt x="354" y="404"/>
                    </a:lnTo>
                    <a:lnTo>
                      <a:pt x="357" y="404"/>
                    </a:lnTo>
                    <a:lnTo>
                      <a:pt x="359" y="409"/>
                    </a:lnTo>
                    <a:lnTo>
                      <a:pt x="359" y="414"/>
                    </a:lnTo>
                    <a:lnTo>
                      <a:pt x="364" y="416"/>
                    </a:lnTo>
                    <a:lnTo>
                      <a:pt x="366" y="421"/>
                    </a:lnTo>
                    <a:lnTo>
                      <a:pt x="366" y="423"/>
                    </a:lnTo>
                    <a:lnTo>
                      <a:pt x="369" y="425"/>
                    </a:lnTo>
                    <a:lnTo>
                      <a:pt x="369" y="430"/>
                    </a:lnTo>
                    <a:lnTo>
                      <a:pt x="369" y="432"/>
                    </a:lnTo>
                    <a:lnTo>
                      <a:pt x="364" y="430"/>
                    </a:lnTo>
                    <a:lnTo>
                      <a:pt x="364" y="432"/>
                    </a:lnTo>
                    <a:lnTo>
                      <a:pt x="366" y="432"/>
                    </a:lnTo>
                    <a:lnTo>
                      <a:pt x="369" y="435"/>
                    </a:lnTo>
                    <a:lnTo>
                      <a:pt x="371" y="437"/>
                    </a:lnTo>
                    <a:lnTo>
                      <a:pt x="373" y="440"/>
                    </a:lnTo>
                    <a:lnTo>
                      <a:pt x="376" y="440"/>
                    </a:lnTo>
                    <a:lnTo>
                      <a:pt x="378" y="442"/>
                    </a:lnTo>
                    <a:lnTo>
                      <a:pt x="378" y="435"/>
                    </a:lnTo>
                    <a:lnTo>
                      <a:pt x="376" y="435"/>
                    </a:lnTo>
                    <a:lnTo>
                      <a:pt x="376" y="432"/>
                    </a:lnTo>
                    <a:lnTo>
                      <a:pt x="383" y="425"/>
                    </a:lnTo>
                    <a:lnTo>
                      <a:pt x="385" y="421"/>
                    </a:lnTo>
                    <a:lnTo>
                      <a:pt x="387" y="421"/>
                    </a:lnTo>
                    <a:lnTo>
                      <a:pt x="387" y="418"/>
                    </a:lnTo>
                    <a:lnTo>
                      <a:pt x="392" y="416"/>
                    </a:lnTo>
                    <a:lnTo>
                      <a:pt x="392" y="416"/>
                    </a:lnTo>
                    <a:lnTo>
                      <a:pt x="395" y="414"/>
                    </a:lnTo>
                    <a:lnTo>
                      <a:pt x="397" y="416"/>
                    </a:lnTo>
                    <a:lnTo>
                      <a:pt x="399" y="411"/>
                    </a:lnTo>
                    <a:lnTo>
                      <a:pt x="399" y="411"/>
                    </a:lnTo>
                    <a:lnTo>
                      <a:pt x="404" y="399"/>
                    </a:lnTo>
                    <a:lnTo>
                      <a:pt x="406" y="399"/>
                    </a:lnTo>
                    <a:lnTo>
                      <a:pt x="406" y="392"/>
                    </a:lnTo>
                    <a:lnTo>
                      <a:pt x="406" y="390"/>
                    </a:lnTo>
                    <a:lnTo>
                      <a:pt x="409" y="392"/>
                    </a:lnTo>
                    <a:lnTo>
                      <a:pt x="409" y="395"/>
                    </a:lnTo>
                    <a:lnTo>
                      <a:pt x="409" y="397"/>
                    </a:lnTo>
                    <a:lnTo>
                      <a:pt x="409" y="399"/>
                    </a:lnTo>
                    <a:lnTo>
                      <a:pt x="411" y="404"/>
                    </a:lnTo>
                    <a:lnTo>
                      <a:pt x="409" y="404"/>
                    </a:lnTo>
                    <a:lnTo>
                      <a:pt x="409" y="411"/>
                    </a:lnTo>
                    <a:lnTo>
                      <a:pt x="409" y="414"/>
                    </a:lnTo>
                    <a:lnTo>
                      <a:pt x="406" y="416"/>
                    </a:lnTo>
                    <a:lnTo>
                      <a:pt x="402" y="423"/>
                    </a:lnTo>
                    <a:lnTo>
                      <a:pt x="402" y="430"/>
                    </a:lnTo>
                    <a:lnTo>
                      <a:pt x="402" y="430"/>
                    </a:lnTo>
                    <a:lnTo>
                      <a:pt x="402" y="437"/>
                    </a:lnTo>
                    <a:lnTo>
                      <a:pt x="397" y="440"/>
                    </a:lnTo>
                    <a:lnTo>
                      <a:pt x="395" y="440"/>
                    </a:lnTo>
                    <a:lnTo>
                      <a:pt x="392" y="444"/>
                    </a:lnTo>
                    <a:lnTo>
                      <a:pt x="395" y="447"/>
                    </a:lnTo>
                    <a:lnTo>
                      <a:pt x="397" y="444"/>
                    </a:lnTo>
                    <a:lnTo>
                      <a:pt x="402" y="444"/>
                    </a:lnTo>
                    <a:lnTo>
                      <a:pt x="404" y="442"/>
                    </a:lnTo>
                    <a:lnTo>
                      <a:pt x="406" y="444"/>
                    </a:lnTo>
                    <a:lnTo>
                      <a:pt x="406" y="442"/>
                    </a:lnTo>
                    <a:lnTo>
                      <a:pt x="409" y="432"/>
                    </a:lnTo>
                    <a:lnTo>
                      <a:pt x="413" y="425"/>
                    </a:lnTo>
                    <a:lnTo>
                      <a:pt x="416" y="425"/>
                    </a:lnTo>
                    <a:lnTo>
                      <a:pt x="418" y="430"/>
                    </a:lnTo>
                    <a:lnTo>
                      <a:pt x="418" y="435"/>
                    </a:lnTo>
                    <a:lnTo>
                      <a:pt x="420" y="440"/>
                    </a:lnTo>
                    <a:lnTo>
                      <a:pt x="418" y="444"/>
                    </a:lnTo>
                    <a:lnTo>
                      <a:pt x="413" y="454"/>
                    </a:lnTo>
                    <a:lnTo>
                      <a:pt x="416" y="454"/>
                    </a:lnTo>
                    <a:lnTo>
                      <a:pt x="418" y="454"/>
                    </a:lnTo>
                    <a:lnTo>
                      <a:pt x="428" y="449"/>
                    </a:lnTo>
                    <a:lnTo>
                      <a:pt x="432" y="449"/>
                    </a:lnTo>
                    <a:lnTo>
                      <a:pt x="432" y="449"/>
                    </a:lnTo>
                    <a:lnTo>
                      <a:pt x="432" y="454"/>
                    </a:lnTo>
                    <a:lnTo>
                      <a:pt x="439" y="463"/>
                    </a:lnTo>
                    <a:lnTo>
                      <a:pt x="442" y="473"/>
                    </a:lnTo>
                    <a:lnTo>
                      <a:pt x="442" y="477"/>
                    </a:lnTo>
                    <a:lnTo>
                      <a:pt x="439" y="480"/>
                    </a:lnTo>
                    <a:lnTo>
                      <a:pt x="439" y="482"/>
                    </a:lnTo>
                    <a:lnTo>
                      <a:pt x="444" y="491"/>
                    </a:lnTo>
                    <a:lnTo>
                      <a:pt x="446" y="491"/>
                    </a:lnTo>
                    <a:lnTo>
                      <a:pt x="449" y="496"/>
                    </a:lnTo>
                    <a:lnTo>
                      <a:pt x="451" y="501"/>
                    </a:lnTo>
                    <a:lnTo>
                      <a:pt x="456" y="503"/>
                    </a:lnTo>
                    <a:lnTo>
                      <a:pt x="461" y="503"/>
                    </a:lnTo>
                    <a:lnTo>
                      <a:pt x="468" y="506"/>
                    </a:lnTo>
                    <a:lnTo>
                      <a:pt x="470" y="510"/>
                    </a:lnTo>
                    <a:lnTo>
                      <a:pt x="472" y="508"/>
                    </a:lnTo>
                    <a:lnTo>
                      <a:pt x="475" y="508"/>
                    </a:lnTo>
                    <a:lnTo>
                      <a:pt x="498" y="517"/>
                    </a:lnTo>
                    <a:lnTo>
                      <a:pt x="501" y="520"/>
                    </a:lnTo>
                    <a:lnTo>
                      <a:pt x="510" y="515"/>
                    </a:lnTo>
                    <a:lnTo>
                      <a:pt x="513" y="510"/>
                    </a:lnTo>
                    <a:lnTo>
                      <a:pt x="520" y="508"/>
                    </a:lnTo>
                    <a:lnTo>
                      <a:pt x="522" y="506"/>
                    </a:lnTo>
                    <a:lnTo>
                      <a:pt x="522" y="506"/>
                    </a:lnTo>
                    <a:lnTo>
                      <a:pt x="517" y="503"/>
                    </a:lnTo>
                    <a:lnTo>
                      <a:pt x="520" y="503"/>
                    </a:lnTo>
                    <a:lnTo>
                      <a:pt x="524" y="499"/>
                    </a:lnTo>
                    <a:lnTo>
                      <a:pt x="529" y="501"/>
                    </a:lnTo>
                    <a:lnTo>
                      <a:pt x="529" y="506"/>
                    </a:lnTo>
                    <a:lnTo>
                      <a:pt x="527" y="508"/>
                    </a:lnTo>
                    <a:lnTo>
                      <a:pt x="524" y="508"/>
                    </a:lnTo>
                    <a:lnTo>
                      <a:pt x="524" y="510"/>
                    </a:lnTo>
                    <a:lnTo>
                      <a:pt x="529" y="510"/>
                    </a:lnTo>
                    <a:lnTo>
                      <a:pt x="532" y="510"/>
                    </a:lnTo>
                    <a:lnTo>
                      <a:pt x="534" y="506"/>
                    </a:lnTo>
                    <a:lnTo>
                      <a:pt x="536" y="508"/>
                    </a:lnTo>
                    <a:lnTo>
                      <a:pt x="536" y="513"/>
                    </a:lnTo>
                    <a:lnTo>
                      <a:pt x="536" y="513"/>
                    </a:lnTo>
                    <a:lnTo>
                      <a:pt x="539" y="517"/>
                    </a:lnTo>
                    <a:lnTo>
                      <a:pt x="541" y="517"/>
                    </a:lnTo>
                    <a:lnTo>
                      <a:pt x="543" y="520"/>
                    </a:lnTo>
                    <a:lnTo>
                      <a:pt x="546" y="520"/>
                    </a:lnTo>
                    <a:lnTo>
                      <a:pt x="548" y="520"/>
                    </a:lnTo>
                    <a:lnTo>
                      <a:pt x="550" y="527"/>
                    </a:lnTo>
                    <a:lnTo>
                      <a:pt x="553" y="525"/>
                    </a:lnTo>
                    <a:lnTo>
                      <a:pt x="555" y="517"/>
                    </a:lnTo>
                    <a:lnTo>
                      <a:pt x="553" y="517"/>
                    </a:lnTo>
                    <a:lnTo>
                      <a:pt x="550" y="520"/>
                    </a:lnTo>
                    <a:lnTo>
                      <a:pt x="550" y="522"/>
                    </a:lnTo>
                    <a:lnTo>
                      <a:pt x="548" y="520"/>
                    </a:lnTo>
                    <a:lnTo>
                      <a:pt x="548" y="517"/>
                    </a:lnTo>
                    <a:lnTo>
                      <a:pt x="550" y="517"/>
                    </a:lnTo>
                    <a:lnTo>
                      <a:pt x="553" y="517"/>
                    </a:lnTo>
                    <a:lnTo>
                      <a:pt x="557" y="515"/>
                    </a:lnTo>
                    <a:lnTo>
                      <a:pt x="557" y="517"/>
                    </a:lnTo>
                    <a:lnTo>
                      <a:pt x="560" y="515"/>
                    </a:lnTo>
                    <a:lnTo>
                      <a:pt x="562" y="513"/>
                    </a:lnTo>
                    <a:lnTo>
                      <a:pt x="565" y="510"/>
                    </a:lnTo>
                    <a:lnTo>
                      <a:pt x="567" y="508"/>
                    </a:lnTo>
                    <a:lnTo>
                      <a:pt x="583" y="499"/>
                    </a:lnTo>
                    <a:lnTo>
                      <a:pt x="605" y="496"/>
                    </a:lnTo>
                    <a:lnTo>
                      <a:pt x="607" y="491"/>
                    </a:lnTo>
                    <a:lnTo>
                      <a:pt x="607" y="491"/>
                    </a:lnTo>
                    <a:lnTo>
                      <a:pt x="609" y="494"/>
                    </a:lnTo>
                    <a:lnTo>
                      <a:pt x="612" y="489"/>
                    </a:lnTo>
                    <a:lnTo>
                      <a:pt x="609" y="482"/>
                    </a:lnTo>
                    <a:lnTo>
                      <a:pt x="614" y="468"/>
                    </a:lnTo>
                    <a:lnTo>
                      <a:pt x="612" y="465"/>
                    </a:lnTo>
                    <a:lnTo>
                      <a:pt x="614" y="454"/>
                    </a:lnTo>
                    <a:lnTo>
                      <a:pt x="617" y="454"/>
                    </a:lnTo>
                    <a:lnTo>
                      <a:pt x="617" y="451"/>
                    </a:lnTo>
                    <a:lnTo>
                      <a:pt x="619" y="449"/>
                    </a:lnTo>
                    <a:lnTo>
                      <a:pt x="621" y="442"/>
                    </a:lnTo>
                    <a:lnTo>
                      <a:pt x="624" y="444"/>
                    </a:lnTo>
                    <a:lnTo>
                      <a:pt x="628" y="428"/>
                    </a:lnTo>
                    <a:lnTo>
                      <a:pt x="631" y="425"/>
                    </a:lnTo>
                    <a:lnTo>
                      <a:pt x="631" y="423"/>
                    </a:lnTo>
                    <a:lnTo>
                      <a:pt x="631" y="421"/>
                    </a:lnTo>
                    <a:lnTo>
                      <a:pt x="633" y="418"/>
                    </a:lnTo>
                    <a:lnTo>
                      <a:pt x="633" y="414"/>
                    </a:lnTo>
                    <a:lnTo>
                      <a:pt x="631" y="414"/>
                    </a:lnTo>
                    <a:lnTo>
                      <a:pt x="631" y="411"/>
                    </a:lnTo>
                    <a:lnTo>
                      <a:pt x="633" y="411"/>
                    </a:lnTo>
                    <a:lnTo>
                      <a:pt x="633" y="411"/>
                    </a:lnTo>
                    <a:lnTo>
                      <a:pt x="640" y="399"/>
                    </a:lnTo>
                    <a:lnTo>
                      <a:pt x="647" y="397"/>
                    </a:lnTo>
                    <a:lnTo>
                      <a:pt x="645" y="395"/>
                    </a:lnTo>
                    <a:lnTo>
                      <a:pt x="645" y="395"/>
                    </a:lnTo>
                    <a:lnTo>
                      <a:pt x="647" y="395"/>
                    </a:lnTo>
                    <a:lnTo>
                      <a:pt x="652" y="390"/>
                    </a:lnTo>
                    <a:lnTo>
                      <a:pt x="652" y="388"/>
                    </a:lnTo>
                    <a:lnTo>
                      <a:pt x="652" y="385"/>
                    </a:lnTo>
                    <a:lnTo>
                      <a:pt x="652" y="383"/>
                    </a:lnTo>
                    <a:lnTo>
                      <a:pt x="659" y="369"/>
                    </a:lnTo>
                    <a:lnTo>
                      <a:pt x="659" y="366"/>
                    </a:lnTo>
                    <a:lnTo>
                      <a:pt x="661" y="364"/>
                    </a:lnTo>
                    <a:lnTo>
                      <a:pt x="661" y="352"/>
                    </a:lnTo>
                    <a:lnTo>
                      <a:pt x="664" y="347"/>
                    </a:lnTo>
                    <a:lnTo>
                      <a:pt x="664" y="347"/>
                    </a:lnTo>
                    <a:lnTo>
                      <a:pt x="669" y="310"/>
                    </a:lnTo>
                    <a:lnTo>
                      <a:pt x="664" y="293"/>
                    </a:lnTo>
                    <a:lnTo>
                      <a:pt x="661" y="29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5" name="Freeform 311"/>
              <p:cNvSpPr>
                <a:spLocks/>
              </p:cNvSpPr>
              <p:nvPr/>
            </p:nvSpPr>
            <p:spPr bwMode="auto">
              <a:xfrm>
                <a:off x="5084" y="3036"/>
                <a:ext cx="26" cy="12"/>
              </a:xfrm>
              <a:custGeom>
                <a:avLst/>
                <a:gdLst>
                  <a:gd name="T0" fmla="*/ 17 w 26"/>
                  <a:gd name="T1" fmla="*/ 5 h 12"/>
                  <a:gd name="T2" fmla="*/ 17 w 26"/>
                  <a:gd name="T3" fmla="*/ 3 h 12"/>
                  <a:gd name="T4" fmla="*/ 12 w 26"/>
                  <a:gd name="T5" fmla="*/ 0 h 12"/>
                  <a:gd name="T6" fmla="*/ 0 w 26"/>
                  <a:gd name="T7" fmla="*/ 5 h 12"/>
                  <a:gd name="T8" fmla="*/ 0 w 26"/>
                  <a:gd name="T9" fmla="*/ 5 h 12"/>
                  <a:gd name="T10" fmla="*/ 0 w 26"/>
                  <a:gd name="T11" fmla="*/ 7 h 12"/>
                  <a:gd name="T12" fmla="*/ 3 w 26"/>
                  <a:gd name="T13" fmla="*/ 10 h 12"/>
                  <a:gd name="T14" fmla="*/ 12 w 26"/>
                  <a:gd name="T15" fmla="*/ 10 h 12"/>
                  <a:gd name="T16" fmla="*/ 15 w 26"/>
                  <a:gd name="T17" fmla="*/ 12 h 12"/>
                  <a:gd name="T18" fmla="*/ 17 w 26"/>
                  <a:gd name="T19" fmla="*/ 10 h 12"/>
                  <a:gd name="T20" fmla="*/ 19 w 26"/>
                  <a:gd name="T21" fmla="*/ 7 h 12"/>
                  <a:gd name="T22" fmla="*/ 26 w 26"/>
                  <a:gd name="T23" fmla="*/ 7 h 12"/>
                  <a:gd name="T24" fmla="*/ 24 w 26"/>
                  <a:gd name="T25" fmla="*/ 5 h 12"/>
                  <a:gd name="T26" fmla="*/ 17 w 26"/>
                  <a:gd name="T2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12">
                    <a:moveTo>
                      <a:pt x="17" y="5"/>
                    </a:moveTo>
                    <a:lnTo>
                      <a:pt x="17" y="3"/>
                    </a:lnTo>
                    <a:lnTo>
                      <a:pt x="12" y="0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12" y="10"/>
                    </a:lnTo>
                    <a:lnTo>
                      <a:pt x="15" y="12"/>
                    </a:lnTo>
                    <a:lnTo>
                      <a:pt x="17" y="10"/>
                    </a:lnTo>
                    <a:lnTo>
                      <a:pt x="19" y="7"/>
                    </a:lnTo>
                    <a:lnTo>
                      <a:pt x="26" y="7"/>
                    </a:lnTo>
                    <a:lnTo>
                      <a:pt x="24" y="5"/>
                    </a:lnTo>
                    <a:lnTo>
                      <a:pt x="1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6" name="Freeform 312"/>
              <p:cNvSpPr>
                <a:spLocks/>
              </p:cNvSpPr>
              <p:nvPr/>
            </p:nvSpPr>
            <p:spPr bwMode="auto">
              <a:xfrm>
                <a:off x="5276" y="3136"/>
                <a:ext cx="7" cy="4"/>
              </a:xfrm>
              <a:custGeom>
                <a:avLst/>
                <a:gdLst>
                  <a:gd name="T0" fmla="*/ 4 w 7"/>
                  <a:gd name="T1" fmla="*/ 0 h 4"/>
                  <a:gd name="T2" fmla="*/ 0 w 7"/>
                  <a:gd name="T3" fmla="*/ 2 h 4"/>
                  <a:gd name="T4" fmla="*/ 0 w 7"/>
                  <a:gd name="T5" fmla="*/ 2 h 4"/>
                  <a:gd name="T6" fmla="*/ 4 w 7"/>
                  <a:gd name="T7" fmla="*/ 4 h 4"/>
                  <a:gd name="T8" fmla="*/ 7 w 7"/>
                  <a:gd name="T9" fmla="*/ 4 h 4"/>
                  <a:gd name="T10" fmla="*/ 7 w 7"/>
                  <a:gd name="T11" fmla="*/ 2 h 4"/>
                  <a:gd name="T12" fmla="*/ 4 w 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">
                    <a:moveTo>
                      <a:pt x="4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7" name="Freeform 313"/>
              <p:cNvSpPr>
                <a:spLocks/>
              </p:cNvSpPr>
              <p:nvPr/>
            </p:nvSpPr>
            <p:spPr bwMode="auto">
              <a:xfrm>
                <a:off x="4742" y="2545"/>
                <a:ext cx="14" cy="12"/>
              </a:xfrm>
              <a:custGeom>
                <a:avLst/>
                <a:gdLst>
                  <a:gd name="T0" fmla="*/ 2 w 14"/>
                  <a:gd name="T1" fmla="*/ 7 h 12"/>
                  <a:gd name="T2" fmla="*/ 0 w 14"/>
                  <a:gd name="T3" fmla="*/ 7 h 12"/>
                  <a:gd name="T4" fmla="*/ 0 w 14"/>
                  <a:gd name="T5" fmla="*/ 9 h 12"/>
                  <a:gd name="T6" fmla="*/ 2 w 14"/>
                  <a:gd name="T7" fmla="*/ 12 h 12"/>
                  <a:gd name="T8" fmla="*/ 9 w 14"/>
                  <a:gd name="T9" fmla="*/ 12 h 12"/>
                  <a:gd name="T10" fmla="*/ 12 w 14"/>
                  <a:gd name="T11" fmla="*/ 12 h 12"/>
                  <a:gd name="T12" fmla="*/ 12 w 14"/>
                  <a:gd name="T13" fmla="*/ 7 h 12"/>
                  <a:gd name="T14" fmla="*/ 14 w 14"/>
                  <a:gd name="T15" fmla="*/ 5 h 12"/>
                  <a:gd name="T16" fmla="*/ 14 w 14"/>
                  <a:gd name="T17" fmla="*/ 0 h 12"/>
                  <a:gd name="T18" fmla="*/ 12 w 14"/>
                  <a:gd name="T19" fmla="*/ 0 h 12"/>
                  <a:gd name="T20" fmla="*/ 7 w 14"/>
                  <a:gd name="T21" fmla="*/ 0 h 12"/>
                  <a:gd name="T22" fmla="*/ 2 w 14"/>
                  <a:gd name="T23" fmla="*/ 2 h 12"/>
                  <a:gd name="T24" fmla="*/ 2 w 14"/>
                  <a:gd name="T25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12">
                    <a:moveTo>
                      <a:pt x="2" y="7"/>
                    </a:moveTo>
                    <a:lnTo>
                      <a:pt x="0" y="7"/>
                    </a:lnTo>
                    <a:lnTo>
                      <a:pt x="0" y="9"/>
                    </a:lnTo>
                    <a:lnTo>
                      <a:pt x="2" y="12"/>
                    </a:lnTo>
                    <a:lnTo>
                      <a:pt x="9" y="12"/>
                    </a:lnTo>
                    <a:lnTo>
                      <a:pt x="12" y="12"/>
                    </a:lnTo>
                    <a:lnTo>
                      <a:pt x="12" y="7"/>
                    </a:lnTo>
                    <a:lnTo>
                      <a:pt x="14" y="5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2" y="2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8" name="Freeform 314"/>
              <p:cNvSpPr>
                <a:spLocks/>
              </p:cNvSpPr>
              <p:nvPr/>
            </p:nvSpPr>
            <p:spPr bwMode="auto">
              <a:xfrm>
                <a:off x="4744" y="2462"/>
                <a:ext cx="5" cy="12"/>
              </a:xfrm>
              <a:custGeom>
                <a:avLst/>
                <a:gdLst>
                  <a:gd name="T0" fmla="*/ 5 w 5"/>
                  <a:gd name="T1" fmla="*/ 10 h 12"/>
                  <a:gd name="T2" fmla="*/ 5 w 5"/>
                  <a:gd name="T3" fmla="*/ 0 h 12"/>
                  <a:gd name="T4" fmla="*/ 3 w 5"/>
                  <a:gd name="T5" fmla="*/ 0 h 12"/>
                  <a:gd name="T6" fmla="*/ 3 w 5"/>
                  <a:gd name="T7" fmla="*/ 0 h 12"/>
                  <a:gd name="T8" fmla="*/ 3 w 5"/>
                  <a:gd name="T9" fmla="*/ 0 h 12"/>
                  <a:gd name="T10" fmla="*/ 0 w 5"/>
                  <a:gd name="T11" fmla="*/ 5 h 12"/>
                  <a:gd name="T12" fmla="*/ 3 w 5"/>
                  <a:gd name="T13" fmla="*/ 12 h 12"/>
                  <a:gd name="T14" fmla="*/ 5 w 5"/>
                  <a:gd name="T15" fmla="*/ 12 h 12"/>
                  <a:gd name="T16" fmla="*/ 5 w 5"/>
                  <a:gd name="T1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2">
                    <a:moveTo>
                      <a:pt x="5" y="10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9" name="Freeform 315"/>
              <p:cNvSpPr>
                <a:spLocks/>
              </p:cNvSpPr>
              <p:nvPr/>
            </p:nvSpPr>
            <p:spPr bwMode="auto">
              <a:xfrm>
                <a:off x="4718" y="2540"/>
                <a:ext cx="19" cy="14"/>
              </a:xfrm>
              <a:custGeom>
                <a:avLst/>
                <a:gdLst>
                  <a:gd name="T0" fmla="*/ 10 w 19"/>
                  <a:gd name="T1" fmla="*/ 3 h 14"/>
                  <a:gd name="T2" fmla="*/ 10 w 19"/>
                  <a:gd name="T3" fmla="*/ 3 h 14"/>
                  <a:gd name="T4" fmla="*/ 3 w 19"/>
                  <a:gd name="T5" fmla="*/ 0 h 14"/>
                  <a:gd name="T6" fmla="*/ 0 w 19"/>
                  <a:gd name="T7" fmla="*/ 3 h 14"/>
                  <a:gd name="T8" fmla="*/ 3 w 19"/>
                  <a:gd name="T9" fmla="*/ 5 h 14"/>
                  <a:gd name="T10" fmla="*/ 3 w 19"/>
                  <a:gd name="T11" fmla="*/ 7 h 14"/>
                  <a:gd name="T12" fmla="*/ 7 w 19"/>
                  <a:gd name="T13" fmla="*/ 7 h 14"/>
                  <a:gd name="T14" fmla="*/ 10 w 19"/>
                  <a:gd name="T15" fmla="*/ 10 h 14"/>
                  <a:gd name="T16" fmla="*/ 12 w 19"/>
                  <a:gd name="T17" fmla="*/ 12 h 14"/>
                  <a:gd name="T18" fmla="*/ 12 w 19"/>
                  <a:gd name="T19" fmla="*/ 14 h 14"/>
                  <a:gd name="T20" fmla="*/ 14 w 19"/>
                  <a:gd name="T21" fmla="*/ 12 h 14"/>
                  <a:gd name="T22" fmla="*/ 19 w 19"/>
                  <a:gd name="T23" fmla="*/ 7 h 14"/>
                  <a:gd name="T24" fmla="*/ 19 w 19"/>
                  <a:gd name="T25" fmla="*/ 5 h 14"/>
                  <a:gd name="T26" fmla="*/ 19 w 19"/>
                  <a:gd name="T27" fmla="*/ 3 h 14"/>
                  <a:gd name="T28" fmla="*/ 12 w 19"/>
                  <a:gd name="T29" fmla="*/ 0 h 14"/>
                  <a:gd name="T30" fmla="*/ 10 w 19"/>
                  <a:gd name="T3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14">
                    <a:moveTo>
                      <a:pt x="10" y="3"/>
                    </a:moveTo>
                    <a:lnTo>
                      <a:pt x="10" y="3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10" y="10"/>
                    </a:lnTo>
                    <a:lnTo>
                      <a:pt x="12" y="12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lnTo>
                      <a:pt x="12" y="0"/>
                    </a:lnTo>
                    <a:lnTo>
                      <a:pt x="1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0" name="Freeform 316"/>
              <p:cNvSpPr>
                <a:spLocks/>
              </p:cNvSpPr>
              <p:nvPr/>
            </p:nvSpPr>
            <p:spPr bwMode="auto">
              <a:xfrm>
                <a:off x="4732" y="2519"/>
                <a:ext cx="5" cy="5"/>
              </a:xfrm>
              <a:custGeom>
                <a:avLst/>
                <a:gdLst>
                  <a:gd name="T0" fmla="*/ 5 w 5"/>
                  <a:gd name="T1" fmla="*/ 2 h 5"/>
                  <a:gd name="T2" fmla="*/ 3 w 5"/>
                  <a:gd name="T3" fmla="*/ 0 h 5"/>
                  <a:gd name="T4" fmla="*/ 0 w 5"/>
                  <a:gd name="T5" fmla="*/ 2 h 5"/>
                  <a:gd name="T6" fmla="*/ 0 w 5"/>
                  <a:gd name="T7" fmla="*/ 2 h 5"/>
                  <a:gd name="T8" fmla="*/ 0 w 5"/>
                  <a:gd name="T9" fmla="*/ 5 h 5"/>
                  <a:gd name="T10" fmla="*/ 5 w 5"/>
                  <a:gd name="T11" fmla="*/ 2 h 5"/>
                  <a:gd name="T12" fmla="*/ 5 w 5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5" y="2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1" name="Freeform 317"/>
              <p:cNvSpPr>
                <a:spLocks/>
              </p:cNvSpPr>
              <p:nvPr/>
            </p:nvSpPr>
            <p:spPr bwMode="auto">
              <a:xfrm>
                <a:off x="5599" y="2769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0 w 5"/>
                  <a:gd name="T5" fmla="*/ 0 h 5"/>
                  <a:gd name="T6" fmla="*/ 3 w 5"/>
                  <a:gd name="T7" fmla="*/ 0 h 5"/>
                  <a:gd name="T8" fmla="*/ 3 w 5"/>
                  <a:gd name="T9" fmla="*/ 3 h 5"/>
                  <a:gd name="T10" fmla="*/ 3 w 5"/>
                  <a:gd name="T11" fmla="*/ 5 h 5"/>
                  <a:gd name="T12" fmla="*/ 5 w 5"/>
                  <a:gd name="T13" fmla="*/ 5 h 5"/>
                  <a:gd name="T14" fmla="*/ 5 w 5"/>
                  <a:gd name="T15" fmla="*/ 3 h 5"/>
                  <a:gd name="T16" fmla="*/ 5 w 5"/>
                  <a:gd name="T17" fmla="*/ 0 h 5"/>
                  <a:gd name="T18" fmla="*/ 5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2" name="Freeform 318"/>
              <p:cNvSpPr>
                <a:spLocks/>
              </p:cNvSpPr>
              <p:nvPr/>
            </p:nvSpPr>
            <p:spPr bwMode="auto">
              <a:xfrm>
                <a:off x="5051" y="2280"/>
                <a:ext cx="3" cy="7"/>
              </a:xfrm>
              <a:custGeom>
                <a:avLst/>
                <a:gdLst>
                  <a:gd name="T0" fmla="*/ 0 w 3"/>
                  <a:gd name="T1" fmla="*/ 3 h 7"/>
                  <a:gd name="T2" fmla="*/ 0 w 3"/>
                  <a:gd name="T3" fmla="*/ 5 h 7"/>
                  <a:gd name="T4" fmla="*/ 0 w 3"/>
                  <a:gd name="T5" fmla="*/ 7 h 7"/>
                  <a:gd name="T6" fmla="*/ 3 w 3"/>
                  <a:gd name="T7" fmla="*/ 5 h 7"/>
                  <a:gd name="T8" fmla="*/ 3 w 3"/>
                  <a:gd name="T9" fmla="*/ 0 h 7"/>
                  <a:gd name="T10" fmla="*/ 3 w 3"/>
                  <a:gd name="T11" fmla="*/ 3 h 7"/>
                  <a:gd name="T12" fmla="*/ 0 w 3"/>
                  <a:gd name="T13" fmla="*/ 3 h 7"/>
                  <a:gd name="T14" fmla="*/ 0 w 3"/>
                  <a:gd name="T1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7">
                    <a:moveTo>
                      <a:pt x="0" y="3"/>
                    </a:moveTo>
                    <a:lnTo>
                      <a:pt x="0" y="5"/>
                    </a:lnTo>
                    <a:lnTo>
                      <a:pt x="0" y="7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3" name="Freeform 319"/>
              <p:cNvSpPr>
                <a:spLocks/>
              </p:cNvSpPr>
              <p:nvPr/>
            </p:nvSpPr>
            <p:spPr bwMode="auto">
              <a:xfrm>
                <a:off x="5309" y="2448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2 h 5"/>
                  <a:gd name="T4" fmla="*/ 5 w 7"/>
                  <a:gd name="T5" fmla="*/ 5 h 5"/>
                  <a:gd name="T6" fmla="*/ 7 w 7"/>
                  <a:gd name="T7" fmla="*/ 5 h 5"/>
                  <a:gd name="T8" fmla="*/ 7 w 7"/>
                  <a:gd name="T9" fmla="*/ 2 h 5"/>
                  <a:gd name="T10" fmla="*/ 7 w 7"/>
                  <a:gd name="T11" fmla="*/ 0 h 5"/>
                  <a:gd name="T12" fmla="*/ 0 w 7"/>
                  <a:gd name="T13" fmla="*/ 0 h 5"/>
                  <a:gd name="T14" fmla="*/ 0 w 7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0" y="2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4" name="Freeform 320"/>
              <p:cNvSpPr>
                <a:spLocks/>
              </p:cNvSpPr>
              <p:nvPr/>
            </p:nvSpPr>
            <p:spPr bwMode="auto">
              <a:xfrm>
                <a:off x="4995" y="2526"/>
                <a:ext cx="9" cy="14"/>
              </a:xfrm>
              <a:custGeom>
                <a:avLst/>
                <a:gdLst>
                  <a:gd name="T0" fmla="*/ 9 w 9"/>
                  <a:gd name="T1" fmla="*/ 7 h 14"/>
                  <a:gd name="T2" fmla="*/ 9 w 9"/>
                  <a:gd name="T3" fmla="*/ 2 h 14"/>
                  <a:gd name="T4" fmla="*/ 7 w 9"/>
                  <a:gd name="T5" fmla="*/ 0 h 14"/>
                  <a:gd name="T6" fmla="*/ 7 w 9"/>
                  <a:gd name="T7" fmla="*/ 0 h 14"/>
                  <a:gd name="T8" fmla="*/ 4 w 9"/>
                  <a:gd name="T9" fmla="*/ 2 h 14"/>
                  <a:gd name="T10" fmla="*/ 2 w 9"/>
                  <a:gd name="T11" fmla="*/ 7 h 14"/>
                  <a:gd name="T12" fmla="*/ 2 w 9"/>
                  <a:gd name="T13" fmla="*/ 9 h 14"/>
                  <a:gd name="T14" fmla="*/ 0 w 9"/>
                  <a:gd name="T15" fmla="*/ 9 h 14"/>
                  <a:gd name="T16" fmla="*/ 0 w 9"/>
                  <a:gd name="T17" fmla="*/ 12 h 14"/>
                  <a:gd name="T18" fmla="*/ 0 w 9"/>
                  <a:gd name="T19" fmla="*/ 12 h 14"/>
                  <a:gd name="T20" fmla="*/ 4 w 9"/>
                  <a:gd name="T21" fmla="*/ 14 h 14"/>
                  <a:gd name="T22" fmla="*/ 9 w 9"/>
                  <a:gd name="T2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4">
                    <a:moveTo>
                      <a:pt x="9" y="7"/>
                    </a:move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2" y="7"/>
                    </a:lnTo>
                    <a:lnTo>
                      <a:pt x="2" y="9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9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5" name="Freeform 321"/>
              <p:cNvSpPr>
                <a:spLocks/>
              </p:cNvSpPr>
              <p:nvPr/>
            </p:nvSpPr>
            <p:spPr bwMode="auto">
              <a:xfrm>
                <a:off x="4940" y="2455"/>
                <a:ext cx="50" cy="17"/>
              </a:xfrm>
              <a:custGeom>
                <a:avLst/>
                <a:gdLst>
                  <a:gd name="T0" fmla="*/ 7 w 50"/>
                  <a:gd name="T1" fmla="*/ 0 h 17"/>
                  <a:gd name="T2" fmla="*/ 3 w 50"/>
                  <a:gd name="T3" fmla="*/ 5 h 17"/>
                  <a:gd name="T4" fmla="*/ 3 w 50"/>
                  <a:gd name="T5" fmla="*/ 5 h 17"/>
                  <a:gd name="T6" fmla="*/ 0 w 50"/>
                  <a:gd name="T7" fmla="*/ 7 h 17"/>
                  <a:gd name="T8" fmla="*/ 0 w 50"/>
                  <a:gd name="T9" fmla="*/ 10 h 17"/>
                  <a:gd name="T10" fmla="*/ 3 w 50"/>
                  <a:gd name="T11" fmla="*/ 12 h 17"/>
                  <a:gd name="T12" fmla="*/ 5 w 50"/>
                  <a:gd name="T13" fmla="*/ 5 h 17"/>
                  <a:gd name="T14" fmla="*/ 7 w 50"/>
                  <a:gd name="T15" fmla="*/ 10 h 17"/>
                  <a:gd name="T16" fmla="*/ 12 w 50"/>
                  <a:gd name="T17" fmla="*/ 10 h 17"/>
                  <a:gd name="T18" fmla="*/ 14 w 50"/>
                  <a:gd name="T19" fmla="*/ 10 h 17"/>
                  <a:gd name="T20" fmla="*/ 14 w 50"/>
                  <a:gd name="T21" fmla="*/ 10 h 17"/>
                  <a:gd name="T22" fmla="*/ 17 w 50"/>
                  <a:gd name="T23" fmla="*/ 7 h 17"/>
                  <a:gd name="T24" fmla="*/ 19 w 50"/>
                  <a:gd name="T25" fmla="*/ 10 h 17"/>
                  <a:gd name="T26" fmla="*/ 26 w 50"/>
                  <a:gd name="T27" fmla="*/ 10 h 17"/>
                  <a:gd name="T28" fmla="*/ 29 w 50"/>
                  <a:gd name="T29" fmla="*/ 10 h 17"/>
                  <a:gd name="T30" fmla="*/ 29 w 50"/>
                  <a:gd name="T31" fmla="*/ 10 h 17"/>
                  <a:gd name="T32" fmla="*/ 33 w 50"/>
                  <a:gd name="T33" fmla="*/ 10 h 17"/>
                  <a:gd name="T34" fmla="*/ 48 w 50"/>
                  <a:gd name="T35" fmla="*/ 17 h 17"/>
                  <a:gd name="T36" fmla="*/ 50 w 50"/>
                  <a:gd name="T37" fmla="*/ 14 h 17"/>
                  <a:gd name="T38" fmla="*/ 50 w 50"/>
                  <a:gd name="T39" fmla="*/ 12 h 17"/>
                  <a:gd name="T40" fmla="*/ 48 w 50"/>
                  <a:gd name="T41" fmla="*/ 10 h 17"/>
                  <a:gd name="T42" fmla="*/ 45 w 50"/>
                  <a:gd name="T43" fmla="*/ 10 h 17"/>
                  <a:gd name="T44" fmla="*/ 43 w 50"/>
                  <a:gd name="T45" fmla="*/ 5 h 17"/>
                  <a:gd name="T46" fmla="*/ 40 w 50"/>
                  <a:gd name="T47" fmla="*/ 3 h 17"/>
                  <a:gd name="T48" fmla="*/ 38 w 50"/>
                  <a:gd name="T49" fmla="*/ 3 h 17"/>
                  <a:gd name="T50" fmla="*/ 33 w 50"/>
                  <a:gd name="T51" fmla="*/ 3 h 17"/>
                  <a:gd name="T52" fmla="*/ 29 w 50"/>
                  <a:gd name="T53" fmla="*/ 0 h 17"/>
                  <a:gd name="T54" fmla="*/ 22 w 50"/>
                  <a:gd name="T55" fmla="*/ 0 h 17"/>
                  <a:gd name="T56" fmla="*/ 19 w 50"/>
                  <a:gd name="T57" fmla="*/ 0 h 17"/>
                  <a:gd name="T58" fmla="*/ 17 w 50"/>
                  <a:gd name="T59" fmla="*/ 0 h 17"/>
                  <a:gd name="T60" fmla="*/ 7 w 50"/>
                  <a:gd name="T6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0" h="17">
                    <a:moveTo>
                      <a:pt x="7" y="0"/>
                    </a:moveTo>
                    <a:lnTo>
                      <a:pt x="3" y="5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5" y="5"/>
                    </a:lnTo>
                    <a:lnTo>
                      <a:pt x="7" y="10"/>
                    </a:lnTo>
                    <a:lnTo>
                      <a:pt x="12" y="1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17" y="7"/>
                    </a:lnTo>
                    <a:lnTo>
                      <a:pt x="19" y="10"/>
                    </a:lnTo>
                    <a:lnTo>
                      <a:pt x="26" y="10"/>
                    </a:lnTo>
                    <a:lnTo>
                      <a:pt x="29" y="10"/>
                    </a:lnTo>
                    <a:lnTo>
                      <a:pt x="29" y="10"/>
                    </a:lnTo>
                    <a:lnTo>
                      <a:pt x="33" y="10"/>
                    </a:lnTo>
                    <a:lnTo>
                      <a:pt x="48" y="17"/>
                    </a:lnTo>
                    <a:lnTo>
                      <a:pt x="50" y="14"/>
                    </a:lnTo>
                    <a:lnTo>
                      <a:pt x="50" y="12"/>
                    </a:lnTo>
                    <a:lnTo>
                      <a:pt x="48" y="10"/>
                    </a:lnTo>
                    <a:lnTo>
                      <a:pt x="45" y="10"/>
                    </a:lnTo>
                    <a:lnTo>
                      <a:pt x="43" y="5"/>
                    </a:lnTo>
                    <a:lnTo>
                      <a:pt x="40" y="3"/>
                    </a:lnTo>
                    <a:lnTo>
                      <a:pt x="38" y="3"/>
                    </a:lnTo>
                    <a:lnTo>
                      <a:pt x="33" y="3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6" name="Freeform 322"/>
              <p:cNvSpPr>
                <a:spLocks/>
              </p:cNvSpPr>
              <p:nvPr/>
            </p:nvSpPr>
            <p:spPr bwMode="auto">
              <a:xfrm>
                <a:off x="4988" y="2424"/>
                <a:ext cx="4" cy="5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5 h 5"/>
                  <a:gd name="T4" fmla="*/ 4 w 4"/>
                  <a:gd name="T5" fmla="*/ 0 h 5"/>
                  <a:gd name="T6" fmla="*/ 2 w 4"/>
                  <a:gd name="T7" fmla="*/ 0 h 5"/>
                  <a:gd name="T8" fmla="*/ 0 w 4"/>
                  <a:gd name="T9" fmla="*/ 0 h 5"/>
                  <a:gd name="T10" fmla="*/ 2 w 4"/>
                  <a:gd name="T11" fmla="*/ 5 h 5"/>
                  <a:gd name="T12" fmla="*/ 2 w 4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lnTo>
                      <a:pt x="4" y="5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7" name="Freeform 323"/>
              <p:cNvSpPr>
                <a:spLocks/>
              </p:cNvSpPr>
              <p:nvPr/>
            </p:nvSpPr>
            <p:spPr bwMode="auto">
              <a:xfrm>
                <a:off x="5066" y="2420"/>
                <a:ext cx="14" cy="9"/>
              </a:xfrm>
              <a:custGeom>
                <a:avLst/>
                <a:gdLst>
                  <a:gd name="T0" fmla="*/ 7 w 14"/>
                  <a:gd name="T1" fmla="*/ 0 h 9"/>
                  <a:gd name="T2" fmla="*/ 4 w 14"/>
                  <a:gd name="T3" fmla="*/ 0 h 9"/>
                  <a:gd name="T4" fmla="*/ 4 w 14"/>
                  <a:gd name="T5" fmla="*/ 0 h 9"/>
                  <a:gd name="T6" fmla="*/ 0 w 14"/>
                  <a:gd name="T7" fmla="*/ 0 h 9"/>
                  <a:gd name="T8" fmla="*/ 0 w 14"/>
                  <a:gd name="T9" fmla="*/ 0 h 9"/>
                  <a:gd name="T10" fmla="*/ 7 w 14"/>
                  <a:gd name="T11" fmla="*/ 4 h 9"/>
                  <a:gd name="T12" fmla="*/ 9 w 14"/>
                  <a:gd name="T13" fmla="*/ 7 h 9"/>
                  <a:gd name="T14" fmla="*/ 9 w 14"/>
                  <a:gd name="T15" fmla="*/ 9 h 9"/>
                  <a:gd name="T16" fmla="*/ 14 w 14"/>
                  <a:gd name="T17" fmla="*/ 7 h 9"/>
                  <a:gd name="T18" fmla="*/ 14 w 14"/>
                  <a:gd name="T19" fmla="*/ 7 h 9"/>
                  <a:gd name="T20" fmla="*/ 11 w 14"/>
                  <a:gd name="T21" fmla="*/ 4 h 9"/>
                  <a:gd name="T22" fmla="*/ 7 w 14"/>
                  <a:gd name="T2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9">
                    <a:moveTo>
                      <a:pt x="7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9" y="7"/>
                    </a:lnTo>
                    <a:lnTo>
                      <a:pt x="9" y="9"/>
                    </a:lnTo>
                    <a:lnTo>
                      <a:pt x="14" y="7"/>
                    </a:lnTo>
                    <a:lnTo>
                      <a:pt x="14" y="7"/>
                    </a:lnTo>
                    <a:lnTo>
                      <a:pt x="11" y="4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8" name="Freeform 324"/>
              <p:cNvSpPr>
                <a:spLocks/>
              </p:cNvSpPr>
              <p:nvPr/>
            </p:nvSpPr>
            <p:spPr bwMode="auto">
              <a:xfrm>
                <a:off x="5302" y="2429"/>
                <a:ext cx="2" cy="5"/>
              </a:xfrm>
              <a:custGeom>
                <a:avLst/>
                <a:gdLst>
                  <a:gd name="T0" fmla="*/ 0 w 2"/>
                  <a:gd name="T1" fmla="*/ 5 h 5"/>
                  <a:gd name="T2" fmla="*/ 2 w 2"/>
                  <a:gd name="T3" fmla="*/ 5 h 5"/>
                  <a:gd name="T4" fmla="*/ 2 w 2"/>
                  <a:gd name="T5" fmla="*/ 5 h 5"/>
                  <a:gd name="T6" fmla="*/ 0 w 2"/>
                  <a:gd name="T7" fmla="*/ 0 h 5"/>
                  <a:gd name="T8" fmla="*/ 0 w 2"/>
                  <a:gd name="T9" fmla="*/ 0 h 5"/>
                  <a:gd name="T10" fmla="*/ 0 w 2"/>
                  <a:gd name="T11" fmla="*/ 3 h 5"/>
                  <a:gd name="T12" fmla="*/ 0 w 2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lnTo>
                      <a:pt x="2" y="5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9" name="Freeform 325"/>
              <p:cNvSpPr>
                <a:spLocks/>
              </p:cNvSpPr>
              <p:nvPr/>
            </p:nvSpPr>
            <p:spPr bwMode="auto">
              <a:xfrm>
                <a:off x="4931" y="2372"/>
                <a:ext cx="26" cy="50"/>
              </a:xfrm>
              <a:custGeom>
                <a:avLst/>
                <a:gdLst>
                  <a:gd name="T0" fmla="*/ 2 w 26"/>
                  <a:gd name="T1" fmla="*/ 15 h 50"/>
                  <a:gd name="T2" fmla="*/ 2 w 26"/>
                  <a:gd name="T3" fmla="*/ 15 h 50"/>
                  <a:gd name="T4" fmla="*/ 0 w 26"/>
                  <a:gd name="T5" fmla="*/ 17 h 50"/>
                  <a:gd name="T6" fmla="*/ 2 w 26"/>
                  <a:gd name="T7" fmla="*/ 19 h 50"/>
                  <a:gd name="T8" fmla="*/ 5 w 26"/>
                  <a:gd name="T9" fmla="*/ 22 h 50"/>
                  <a:gd name="T10" fmla="*/ 5 w 26"/>
                  <a:gd name="T11" fmla="*/ 24 h 50"/>
                  <a:gd name="T12" fmla="*/ 5 w 26"/>
                  <a:gd name="T13" fmla="*/ 26 h 50"/>
                  <a:gd name="T14" fmla="*/ 7 w 26"/>
                  <a:gd name="T15" fmla="*/ 31 h 50"/>
                  <a:gd name="T16" fmla="*/ 7 w 26"/>
                  <a:gd name="T17" fmla="*/ 41 h 50"/>
                  <a:gd name="T18" fmla="*/ 16 w 26"/>
                  <a:gd name="T19" fmla="*/ 50 h 50"/>
                  <a:gd name="T20" fmla="*/ 16 w 26"/>
                  <a:gd name="T21" fmla="*/ 50 h 50"/>
                  <a:gd name="T22" fmla="*/ 12 w 26"/>
                  <a:gd name="T23" fmla="*/ 41 h 50"/>
                  <a:gd name="T24" fmla="*/ 9 w 26"/>
                  <a:gd name="T25" fmla="*/ 31 h 50"/>
                  <a:gd name="T26" fmla="*/ 12 w 26"/>
                  <a:gd name="T27" fmla="*/ 29 h 50"/>
                  <a:gd name="T28" fmla="*/ 19 w 26"/>
                  <a:gd name="T29" fmla="*/ 31 h 50"/>
                  <a:gd name="T30" fmla="*/ 23 w 26"/>
                  <a:gd name="T31" fmla="*/ 31 h 50"/>
                  <a:gd name="T32" fmla="*/ 26 w 26"/>
                  <a:gd name="T33" fmla="*/ 31 h 50"/>
                  <a:gd name="T34" fmla="*/ 23 w 26"/>
                  <a:gd name="T35" fmla="*/ 31 h 50"/>
                  <a:gd name="T36" fmla="*/ 23 w 26"/>
                  <a:gd name="T37" fmla="*/ 29 h 50"/>
                  <a:gd name="T38" fmla="*/ 21 w 26"/>
                  <a:gd name="T39" fmla="*/ 26 h 50"/>
                  <a:gd name="T40" fmla="*/ 16 w 26"/>
                  <a:gd name="T41" fmla="*/ 24 h 50"/>
                  <a:gd name="T42" fmla="*/ 16 w 26"/>
                  <a:gd name="T43" fmla="*/ 24 h 50"/>
                  <a:gd name="T44" fmla="*/ 23 w 26"/>
                  <a:gd name="T45" fmla="*/ 19 h 50"/>
                  <a:gd name="T46" fmla="*/ 23 w 26"/>
                  <a:gd name="T47" fmla="*/ 15 h 50"/>
                  <a:gd name="T48" fmla="*/ 21 w 26"/>
                  <a:gd name="T49" fmla="*/ 12 h 50"/>
                  <a:gd name="T50" fmla="*/ 21 w 26"/>
                  <a:gd name="T51" fmla="*/ 12 h 50"/>
                  <a:gd name="T52" fmla="*/ 19 w 26"/>
                  <a:gd name="T53" fmla="*/ 12 h 50"/>
                  <a:gd name="T54" fmla="*/ 16 w 26"/>
                  <a:gd name="T55" fmla="*/ 12 h 50"/>
                  <a:gd name="T56" fmla="*/ 12 w 26"/>
                  <a:gd name="T57" fmla="*/ 19 h 50"/>
                  <a:gd name="T58" fmla="*/ 7 w 26"/>
                  <a:gd name="T59" fmla="*/ 22 h 50"/>
                  <a:gd name="T60" fmla="*/ 5 w 26"/>
                  <a:gd name="T61" fmla="*/ 22 h 50"/>
                  <a:gd name="T62" fmla="*/ 5 w 26"/>
                  <a:gd name="T63" fmla="*/ 22 h 50"/>
                  <a:gd name="T64" fmla="*/ 12 w 26"/>
                  <a:gd name="T65" fmla="*/ 15 h 50"/>
                  <a:gd name="T66" fmla="*/ 12 w 26"/>
                  <a:gd name="T67" fmla="*/ 12 h 50"/>
                  <a:gd name="T68" fmla="*/ 9 w 26"/>
                  <a:gd name="T69" fmla="*/ 8 h 50"/>
                  <a:gd name="T70" fmla="*/ 9 w 26"/>
                  <a:gd name="T71" fmla="*/ 5 h 50"/>
                  <a:gd name="T72" fmla="*/ 9 w 26"/>
                  <a:gd name="T73" fmla="*/ 5 h 50"/>
                  <a:gd name="T74" fmla="*/ 9 w 26"/>
                  <a:gd name="T75" fmla="*/ 3 h 50"/>
                  <a:gd name="T76" fmla="*/ 12 w 26"/>
                  <a:gd name="T77" fmla="*/ 0 h 50"/>
                  <a:gd name="T78" fmla="*/ 12 w 26"/>
                  <a:gd name="T79" fmla="*/ 0 h 50"/>
                  <a:gd name="T80" fmla="*/ 12 w 26"/>
                  <a:gd name="T81" fmla="*/ 0 h 50"/>
                  <a:gd name="T82" fmla="*/ 9 w 26"/>
                  <a:gd name="T83" fmla="*/ 0 h 50"/>
                  <a:gd name="T84" fmla="*/ 5 w 26"/>
                  <a:gd name="T85" fmla="*/ 3 h 50"/>
                  <a:gd name="T86" fmla="*/ 2 w 26"/>
                  <a:gd name="T87" fmla="*/ 1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50">
                    <a:moveTo>
                      <a:pt x="2" y="15"/>
                    </a:moveTo>
                    <a:lnTo>
                      <a:pt x="2" y="15"/>
                    </a:lnTo>
                    <a:lnTo>
                      <a:pt x="0" y="17"/>
                    </a:lnTo>
                    <a:lnTo>
                      <a:pt x="2" y="19"/>
                    </a:lnTo>
                    <a:lnTo>
                      <a:pt x="5" y="22"/>
                    </a:lnTo>
                    <a:lnTo>
                      <a:pt x="5" y="24"/>
                    </a:lnTo>
                    <a:lnTo>
                      <a:pt x="5" y="26"/>
                    </a:lnTo>
                    <a:lnTo>
                      <a:pt x="7" y="31"/>
                    </a:lnTo>
                    <a:lnTo>
                      <a:pt x="7" y="41"/>
                    </a:lnTo>
                    <a:lnTo>
                      <a:pt x="16" y="50"/>
                    </a:lnTo>
                    <a:lnTo>
                      <a:pt x="16" y="50"/>
                    </a:lnTo>
                    <a:lnTo>
                      <a:pt x="12" y="41"/>
                    </a:lnTo>
                    <a:lnTo>
                      <a:pt x="9" y="31"/>
                    </a:lnTo>
                    <a:lnTo>
                      <a:pt x="12" y="29"/>
                    </a:lnTo>
                    <a:lnTo>
                      <a:pt x="19" y="31"/>
                    </a:lnTo>
                    <a:lnTo>
                      <a:pt x="23" y="31"/>
                    </a:lnTo>
                    <a:lnTo>
                      <a:pt x="26" y="31"/>
                    </a:lnTo>
                    <a:lnTo>
                      <a:pt x="23" y="31"/>
                    </a:lnTo>
                    <a:lnTo>
                      <a:pt x="23" y="29"/>
                    </a:lnTo>
                    <a:lnTo>
                      <a:pt x="21" y="26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3" y="19"/>
                    </a:lnTo>
                    <a:lnTo>
                      <a:pt x="23" y="15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6" y="12"/>
                    </a:lnTo>
                    <a:lnTo>
                      <a:pt x="12" y="19"/>
                    </a:lnTo>
                    <a:lnTo>
                      <a:pt x="7" y="22"/>
                    </a:lnTo>
                    <a:lnTo>
                      <a:pt x="5" y="22"/>
                    </a:lnTo>
                    <a:lnTo>
                      <a:pt x="5" y="22"/>
                    </a:lnTo>
                    <a:lnTo>
                      <a:pt x="12" y="15"/>
                    </a:lnTo>
                    <a:lnTo>
                      <a:pt x="12" y="12"/>
                    </a:lnTo>
                    <a:lnTo>
                      <a:pt x="9" y="8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2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0" name="Freeform 326"/>
              <p:cNvSpPr>
                <a:spLocks/>
              </p:cNvSpPr>
              <p:nvPr/>
            </p:nvSpPr>
            <p:spPr bwMode="auto">
              <a:xfrm>
                <a:off x="4947" y="2365"/>
                <a:ext cx="7" cy="10"/>
              </a:xfrm>
              <a:custGeom>
                <a:avLst/>
                <a:gdLst>
                  <a:gd name="T0" fmla="*/ 5 w 7"/>
                  <a:gd name="T1" fmla="*/ 5 h 10"/>
                  <a:gd name="T2" fmla="*/ 7 w 7"/>
                  <a:gd name="T3" fmla="*/ 3 h 10"/>
                  <a:gd name="T4" fmla="*/ 5 w 7"/>
                  <a:gd name="T5" fmla="*/ 3 h 10"/>
                  <a:gd name="T6" fmla="*/ 5 w 7"/>
                  <a:gd name="T7" fmla="*/ 0 h 10"/>
                  <a:gd name="T8" fmla="*/ 3 w 7"/>
                  <a:gd name="T9" fmla="*/ 0 h 10"/>
                  <a:gd name="T10" fmla="*/ 0 w 7"/>
                  <a:gd name="T11" fmla="*/ 3 h 10"/>
                  <a:gd name="T12" fmla="*/ 0 w 7"/>
                  <a:gd name="T13" fmla="*/ 5 h 10"/>
                  <a:gd name="T14" fmla="*/ 0 w 7"/>
                  <a:gd name="T15" fmla="*/ 10 h 10"/>
                  <a:gd name="T16" fmla="*/ 5 w 7"/>
                  <a:gd name="T17" fmla="*/ 10 h 10"/>
                  <a:gd name="T18" fmla="*/ 5 w 7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0">
                    <a:moveTo>
                      <a:pt x="5" y="5"/>
                    </a:moveTo>
                    <a:lnTo>
                      <a:pt x="7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1" name="Freeform 327"/>
              <p:cNvSpPr>
                <a:spLocks/>
              </p:cNvSpPr>
              <p:nvPr/>
            </p:nvSpPr>
            <p:spPr bwMode="auto">
              <a:xfrm>
                <a:off x="5387" y="2498"/>
                <a:ext cx="21" cy="23"/>
              </a:xfrm>
              <a:custGeom>
                <a:avLst/>
                <a:gdLst>
                  <a:gd name="T0" fmla="*/ 4 w 21"/>
                  <a:gd name="T1" fmla="*/ 0 h 23"/>
                  <a:gd name="T2" fmla="*/ 0 w 21"/>
                  <a:gd name="T3" fmla="*/ 0 h 23"/>
                  <a:gd name="T4" fmla="*/ 0 w 21"/>
                  <a:gd name="T5" fmla="*/ 4 h 23"/>
                  <a:gd name="T6" fmla="*/ 2 w 21"/>
                  <a:gd name="T7" fmla="*/ 9 h 23"/>
                  <a:gd name="T8" fmla="*/ 9 w 21"/>
                  <a:gd name="T9" fmla="*/ 14 h 23"/>
                  <a:gd name="T10" fmla="*/ 9 w 21"/>
                  <a:gd name="T11" fmla="*/ 19 h 23"/>
                  <a:gd name="T12" fmla="*/ 9 w 21"/>
                  <a:gd name="T13" fmla="*/ 21 h 23"/>
                  <a:gd name="T14" fmla="*/ 14 w 21"/>
                  <a:gd name="T15" fmla="*/ 23 h 23"/>
                  <a:gd name="T16" fmla="*/ 16 w 21"/>
                  <a:gd name="T17" fmla="*/ 23 h 23"/>
                  <a:gd name="T18" fmla="*/ 19 w 21"/>
                  <a:gd name="T19" fmla="*/ 23 h 23"/>
                  <a:gd name="T20" fmla="*/ 21 w 21"/>
                  <a:gd name="T21" fmla="*/ 21 h 23"/>
                  <a:gd name="T22" fmla="*/ 21 w 21"/>
                  <a:gd name="T23" fmla="*/ 21 h 23"/>
                  <a:gd name="T24" fmla="*/ 21 w 21"/>
                  <a:gd name="T25" fmla="*/ 16 h 23"/>
                  <a:gd name="T26" fmla="*/ 4 w 21"/>
                  <a:gd name="T2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3">
                    <a:moveTo>
                      <a:pt x="4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2" y="9"/>
                    </a:lnTo>
                    <a:lnTo>
                      <a:pt x="9" y="14"/>
                    </a:lnTo>
                    <a:lnTo>
                      <a:pt x="9" y="19"/>
                    </a:lnTo>
                    <a:lnTo>
                      <a:pt x="9" y="21"/>
                    </a:lnTo>
                    <a:lnTo>
                      <a:pt x="14" y="23"/>
                    </a:lnTo>
                    <a:lnTo>
                      <a:pt x="16" y="23"/>
                    </a:lnTo>
                    <a:lnTo>
                      <a:pt x="19" y="23"/>
                    </a:lnTo>
                    <a:lnTo>
                      <a:pt x="21" y="21"/>
                    </a:lnTo>
                    <a:lnTo>
                      <a:pt x="21" y="21"/>
                    </a:lnTo>
                    <a:lnTo>
                      <a:pt x="21" y="16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2" name="Freeform 328"/>
              <p:cNvSpPr>
                <a:spLocks/>
              </p:cNvSpPr>
              <p:nvPr/>
            </p:nvSpPr>
            <p:spPr bwMode="auto">
              <a:xfrm>
                <a:off x="5791" y="2550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2 h 2"/>
                  <a:gd name="T4" fmla="*/ 0 h 2"/>
                  <a:gd name="T5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3" name="Freeform 329"/>
              <p:cNvSpPr>
                <a:spLocks/>
              </p:cNvSpPr>
              <p:nvPr/>
            </p:nvSpPr>
            <p:spPr bwMode="auto">
              <a:xfrm>
                <a:off x="4877" y="2545"/>
                <a:ext cx="4" cy="5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2 h 5"/>
                  <a:gd name="T4" fmla="*/ 4 w 4"/>
                  <a:gd name="T5" fmla="*/ 0 h 5"/>
                  <a:gd name="T6" fmla="*/ 0 w 4"/>
                  <a:gd name="T7" fmla="*/ 2 h 5"/>
                  <a:gd name="T8" fmla="*/ 0 w 4"/>
                  <a:gd name="T9" fmla="*/ 2 h 5"/>
                  <a:gd name="T10" fmla="*/ 0 w 4"/>
                  <a:gd name="T11" fmla="*/ 5 h 5"/>
                  <a:gd name="T12" fmla="*/ 2 w 4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4" name="Freeform 330"/>
              <p:cNvSpPr>
                <a:spLocks/>
              </p:cNvSpPr>
              <p:nvPr/>
            </p:nvSpPr>
            <p:spPr bwMode="auto">
              <a:xfrm>
                <a:off x="5970" y="2724"/>
                <a:ext cx="0" cy="5"/>
              </a:xfrm>
              <a:custGeom>
                <a:avLst/>
                <a:gdLst>
                  <a:gd name="T0" fmla="*/ 0 h 5"/>
                  <a:gd name="T1" fmla="*/ 3 h 5"/>
                  <a:gd name="T2" fmla="*/ 5 h 5"/>
                  <a:gd name="T3" fmla="*/ 5 h 5"/>
                  <a:gd name="T4" fmla="*/ 3 h 5"/>
                  <a:gd name="T5" fmla="*/ 0 h 5"/>
                  <a:gd name="T6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5" name="Freeform 331"/>
              <p:cNvSpPr>
                <a:spLocks/>
              </p:cNvSpPr>
              <p:nvPr/>
            </p:nvSpPr>
            <p:spPr bwMode="auto">
              <a:xfrm>
                <a:off x="4792" y="2380"/>
                <a:ext cx="103" cy="122"/>
              </a:xfrm>
              <a:custGeom>
                <a:avLst/>
                <a:gdLst>
                  <a:gd name="T0" fmla="*/ 14 w 103"/>
                  <a:gd name="T1" fmla="*/ 42 h 122"/>
                  <a:gd name="T2" fmla="*/ 7 w 103"/>
                  <a:gd name="T3" fmla="*/ 49 h 122"/>
                  <a:gd name="T4" fmla="*/ 0 w 103"/>
                  <a:gd name="T5" fmla="*/ 73 h 122"/>
                  <a:gd name="T6" fmla="*/ 2 w 103"/>
                  <a:gd name="T7" fmla="*/ 87 h 122"/>
                  <a:gd name="T8" fmla="*/ 11 w 103"/>
                  <a:gd name="T9" fmla="*/ 94 h 122"/>
                  <a:gd name="T10" fmla="*/ 9 w 103"/>
                  <a:gd name="T11" fmla="*/ 115 h 122"/>
                  <a:gd name="T12" fmla="*/ 11 w 103"/>
                  <a:gd name="T13" fmla="*/ 122 h 122"/>
                  <a:gd name="T14" fmla="*/ 25 w 103"/>
                  <a:gd name="T15" fmla="*/ 120 h 122"/>
                  <a:gd name="T16" fmla="*/ 25 w 103"/>
                  <a:gd name="T17" fmla="*/ 106 h 122"/>
                  <a:gd name="T18" fmla="*/ 25 w 103"/>
                  <a:gd name="T19" fmla="*/ 85 h 122"/>
                  <a:gd name="T20" fmla="*/ 23 w 103"/>
                  <a:gd name="T21" fmla="*/ 75 h 122"/>
                  <a:gd name="T22" fmla="*/ 35 w 103"/>
                  <a:gd name="T23" fmla="*/ 73 h 122"/>
                  <a:gd name="T24" fmla="*/ 37 w 103"/>
                  <a:gd name="T25" fmla="*/ 80 h 122"/>
                  <a:gd name="T26" fmla="*/ 35 w 103"/>
                  <a:gd name="T27" fmla="*/ 89 h 122"/>
                  <a:gd name="T28" fmla="*/ 44 w 103"/>
                  <a:gd name="T29" fmla="*/ 96 h 122"/>
                  <a:gd name="T30" fmla="*/ 44 w 103"/>
                  <a:gd name="T31" fmla="*/ 106 h 122"/>
                  <a:gd name="T32" fmla="*/ 49 w 103"/>
                  <a:gd name="T33" fmla="*/ 108 h 122"/>
                  <a:gd name="T34" fmla="*/ 54 w 103"/>
                  <a:gd name="T35" fmla="*/ 104 h 122"/>
                  <a:gd name="T36" fmla="*/ 63 w 103"/>
                  <a:gd name="T37" fmla="*/ 101 h 122"/>
                  <a:gd name="T38" fmla="*/ 66 w 103"/>
                  <a:gd name="T39" fmla="*/ 96 h 122"/>
                  <a:gd name="T40" fmla="*/ 61 w 103"/>
                  <a:gd name="T41" fmla="*/ 96 h 122"/>
                  <a:gd name="T42" fmla="*/ 59 w 103"/>
                  <a:gd name="T43" fmla="*/ 92 h 122"/>
                  <a:gd name="T44" fmla="*/ 56 w 103"/>
                  <a:gd name="T45" fmla="*/ 87 h 122"/>
                  <a:gd name="T46" fmla="*/ 59 w 103"/>
                  <a:gd name="T47" fmla="*/ 82 h 122"/>
                  <a:gd name="T48" fmla="*/ 56 w 103"/>
                  <a:gd name="T49" fmla="*/ 80 h 122"/>
                  <a:gd name="T50" fmla="*/ 54 w 103"/>
                  <a:gd name="T51" fmla="*/ 75 h 122"/>
                  <a:gd name="T52" fmla="*/ 42 w 103"/>
                  <a:gd name="T53" fmla="*/ 61 h 122"/>
                  <a:gd name="T54" fmla="*/ 44 w 103"/>
                  <a:gd name="T55" fmla="*/ 59 h 122"/>
                  <a:gd name="T56" fmla="*/ 66 w 103"/>
                  <a:gd name="T57" fmla="*/ 44 h 122"/>
                  <a:gd name="T58" fmla="*/ 73 w 103"/>
                  <a:gd name="T59" fmla="*/ 44 h 122"/>
                  <a:gd name="T60" fmla="*/ 75 w 103"/>
                  <a:gd name="T61" fmla="*/ 40 h 122"/>
                  <a:gd name="T62" fmla="*/ 70 w 103"/>
                  <a:gd name="T63" fmla="*/ 37 h 122"/>
                  <a:gd name="T64" fmla="*/ 66 w 103"/>
                  <a:gd name="T65" fmla="*/ 42 h 122"/>
                  <a:gd name="T66" fmla="*/ 51 w 103"/>
                  <a:gd name="T67" fmla="*/ 44 h 122"/>
                  <a:gd name="T68" fmla="*/ 49 w 103"/>
                  <a:gd name="T69" fmla="*/ 44 h 122"/>
                  <a:gd name="T70" fmla="*/ 42 w 103"/>
                  <a:gd name="T71" fmla="*/ 44 h 122"/>
                  <a:gd name="T72" fmla="*/ 37 w 103"/>
                  <a:gd name="T73" fmla="*/ 52 h 122"/>
                  <a:gd name="T74" fmla="*/ 25 w 103"/>
                  <a:gd name="T75" fmla="*/ 44 h 122"/>
                  <a:gd name="T76" fmla="*/ 21 w 103"/>
                  <a:gd name="T77" fmla="*/ 40 h 122"/>
                  <a:gd name="T78" fmla="*/ 25 w 103"/>
                  <a:gd name="T79" fmla="*/ 21 h 122"/>
                  <a:gd name="T80" fmla="*/ 40 w 103"/>
                  <a:gd name="T81" fmla="*/ 21 h 122"/>
                  <a:gd name="T82" fmla="*/ 44 w 103"/>
                  <a:gd name="T83" fmla="*/ 21 h 122"/>
                  <a:gd name="T84" fmla="*/ 47 w 103"/>
                  <a:gd name="T85" fmla="*/ 21 h 122"/>
                  <a:gd name="T86" fmla="*/ 70 w 103"/>
                  <a:gd name="T87" fmla="*/ 21 h 122"/>
                  <a:gd name="T88" fmla="*/ 89 w 103"/>
                  <a:gd name="T89" fmla="*/ 23 h 122"/>
                  <a:gd name="T90" fmla="*/ 103 w 103"/>
                  <a:gd name="T91" fmla="*/ 7 h 122"/>
                  <a:gd name="T92" fmla="*/ 103 w 103"/>
                  <a:gd name="T93" fmla="*/ 2 h 122"/>
                  <a:gd name="T94" fmla="*/ 101 w 103"/>
                  <a:gd name="T95" fmla="*/ 0 h 122"/>
                  <a:gd name="T96" fmla="*/ 87 w 103"/>
                  <a:gd name="T97" fmla="*/ 11 h 122"/>
                  <a:gd name="T98" fmla="*/ 70 w 103"/>
                  <a:gd name="T99" fmla="*/ 11 h 122"/>
                  <a:gd name="T100" fmla="*/ 66 w 103"/>
                  <a:gd name="T101" fmla="*/ 14 h 122"/>
                  <a:gd name="T102" fmla="*/ 61 w 103"/>
                  <a:gd name="T103" fmla="*/ 14 h 122"/>
                  <a:gd name="T104" fmla="*/ 44 w 103"/>
                  <a:gd name="T105" fmla="*/ 9 h 122"/>
                  <a:gd name="T106" fmla="*/ 42 w 103"/>
                  <a:gd name="T107" fmla="*/ 7 h 122"/>
                  <a:gd name="T108" fmla="*/ 33 w 103"/>
                  <a:gd name="T109" fmla="*/ 7 h 122"/>
                  <a:gd name="T110" fmla="*/ 30 w 103"/>
                  <a:gd name="T111" fmla="*/ 11 h 122"/>
                  <a:gd name="T112" fmla="*/ 25 w 103"/>
                  <a:gd name="T113" fmla="*/ 16 h 122"/>
                  <a:gd name="T114" fmla="*/ 21 w 103"/>
                  <a:gd name="T115" fmla="*/ 14 h 122"/>
                  <a:gd name="T116" fmla="*/ 16 w 103"/>
                  <a:gd name="T117" fmla="*/ 21 h 122"/>
                  <a:gd name="T118" fmla="*/ 14 w 103"/>
                  <a:gd name="T119" fmla="*/ 28 h 122"/>
                  <a:gd name="T120" fmla="*/ 16 w 103"/>
                  <a:gd name="T121" fmla="*/ 30 h 122"/>
                  <a:gd name="T122" fmla="*/ 14 w 103"/>
                  <a:gd name="T123" fmla="*/ 3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03" h="122">
                    <a:moveTo>
                      <a:pt x="14" y="37"/>
                    </a:moveTo>
                    <a:lnTo>
                      <a:pt x="14" y="42"/>
                    </a:lnTo>
                    <a:lnTo>
                      <a:pt x="11" y="42"/>
                    </a:lnTo>
                    <a:lnTo>
                      <a:pt x="7" y="49"/>
                    </a:lnTo>
                    <a:lnTo>
                      <a:pt x="7" y="59"/>
                    </a:lnTo>
                    <a:lnTo>
                      <a:pt x="0" y="73"/>
                    </a:lnTo>
                    <a:lnTo>
                      <a:pt x="0" y="82"/>
                    </a:lnTo>
                    <a:lnTo>
                      <a:pt x="2" y="87"/>
                    </a:lnTo>
                    <a:lnTo>
                      <a:pt x="9" y="85"/>
                    </a:lnTo>
                    <a:lnTo>
                      <a:pt x="11" y="94"/>
                    </a:lnTo>
                    <a:lnTo>
                      <a:pt x="11" y="94"/>
                    </a:lnTo>
                    <a:lnTo>
                      <a:pt x="9" y="115"/>
                    </a:lnTo>
                    <a:lnTo>
                      <a:pt x="9" y="120"/>
                    </a:lnTo>
                    <a:lnTo>
                      <a:pt x="11" y="122"/>
                    </a:lnTo>
                    <a:lnTo>
                      <a:pt x="25" y="120"/>
                    </a:lnTo>
                    <a:lnTo>
                      <a:pt x="25" y="120"/>
                    </a:lnTo>
                    <a:lnTo>
                      <a:pt x="23" y="111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5" y="85"/>
                    </a:lnTo>
                    <a:lnTo>
                      <a:pt x="23" y="80"/>
                    </a:lnTo>
                    <a:lnTo>
                      <a:pt x="23" y="75"/>
                    </a:lnTo>
                    <a:lnTo>
                      <a:pt x="30" y="70"/>
                    </a:lnTo>
                    <a:lnTo>
                      <a:pt x="35" y="73"/>
                    </a:lnTo>
                    <a:lnTo>
                      <a:pt x="35" y="73"/>
                    </a:lnTo>
                    <a:lnTo>
                      <a:pt x="37" y="80"/>
                    </a:lnTo>
                    <a:lnTo>
                      <a:pt x="35" y="85"/>
                    </a:lnTo>
                    <a:lnTo>
                      <a:pt x="35" y="89"/>
                    </a:lnTo>
                    <a:lnTo>
                      <a:pt x="42" y="94"/>
                    </a:lnTo>
                    <a:lnTo>
                      <a:pt x="44" y="96"/>
                    </a:lnTo>
                    <a:lnTo>
                      <a:pt x="44" y="101"/>
                    </a:lnTo>
                    <a:lnTo>
                      <a:pt x="44" y="106"/>
                    </a:lnTo>
                    <a:lnTo>
                      <a:pt x="44" y="108"/>
                    </a:lnTo>
                    <a:lnTo>
                      <a:pt x="49" y="108"/>
                    </a:lnTo>
                    <a:lnTo>
                      <a:pt x="54" y="106"/>
                    </a:lnTo>
                    <a:lnTo>
                      <a:pt x="54" y="104"/>
                    </a:lnTo>
                    <a:lnTo>
                      <a:pt x="59" y="101"/>
                    </a:lnTo>
                    <a:lnTo>
                      <a:pt x="63" y="101"/>
                    </a:lnTo>
                    <a:lnTo>
                      <a:pt x="66" y="99"/>
                    </a:lnTo>
                    <a:lnTo>
                      <a:pt x="66" y="96"/>
                    </a:lnTo>
                    <a:lnTo>
                      <a:pt x="63" y="96"/>
                    </a:lnTo>
                    <a:lnTo>
                      <a:pt x="61" y="96"/>
                    </a:lnTo>
                    <a:lnTo>
                      <a:pt x="61" y="92"/>
                    </a:lnTo>
                    <a:lnTo>
                      <a:pt x="59" y="92"/>
                    </a:lnTo>
                    <a:lnTo>
                      <a:pt x="56" y="89"/>
                    </a:lnTo>
                    <a:lnTo>
                      <a:pt x="56" y="87"/>
                    </a:lnTo>
                    <a:lnTo>
                      <a:pt x="56" y="85"/>
                    </a:lnTo>
                    <a:lnTo>
                      <a:pt x="59" y="82"/>
                    </a:lnTo>
                    <a:lnTo>
                      <a:pt x="59" y="82"/>
                    </a:lnTo>
                    <a:lnTo>
                      <a:pt x="56" y="80"/>
                    </a:lnTo>
                    <a:lnTo>
                      <a:pt x="56" y="75"/>
                    </a:lnTo>
                    <a:lnTo>
                      <a:pt x="54" y="75"/>
                    </a:lnTo>
                    <a:lnTo>
                      <a:pt x="47" y="63"/>
                    </a:lnTo>
                    <a:lnTo>
                      <a:pt x="42" y="61"/>
                    </a:lnTo>
                    <a:lnTo>
                      <a:pt x="42" y="59"/>
                    </a:lnTo>
                    <a:lnTo>
                      <a:pt x="44" y="59"/>
                    </a:lnTo>
                    <a:lnTo>
                      <a:pt x="56" y="54"/>
                    </a:lnTo>
                    <a:lnTo>
                      <a:pt x="66" y="44"/>
                    </a:lnTo>
                    <a:lnTo>
                      <a:pt x="70" y="42"/>
                    </a:lnTo>
                    <a:lnTo>
                      <a:pt x="73" y="44"/>
                    </a:lnTo>
                    <a:lnTo>
                      <a:pt x="75" y="42"/>
                    </a:lnTo>
                    <a:lnTo>
                      <a:pt x="75" y="40"/>
                    </a:lnTo>
                    <a:lnTo>
                      <a:pt x="73" y="37"/>
                    </a:lnTo>
                    <a:lnTo>
                      <a:pt x="70" y="37"/>
                    </a:lnTo>
                    <a:lnTo>
                      <a:pt x="66" y="40"/>
                    </a:lnTo>
                    <a:lnTo>
                      <a:pt x="66" y="42"/>
                    </a:lnTo>
                    <a:lnTo>
                      <a:pt x="54" y="42"/>
                    </a:lnTo>
                    <a:lnTo>
                      <a:pt x="51" y="44"/>
                    </a:lnTo>
                    <a:lnTo>
                      <a:pt x="49" y="44"/>
                    </a:lnTo>
                    <a:lnTo>
                      <a:pt x="49" y="44"/>
                    </a:lnTo>
                    <a:lnTo>
                      <a:pt x="44" y="42"/>
                    </a:lnTo>
                    <a:lnTo>
                      <a:pt x="42" y="44"/>
                    </a:lnTo>
                    <a:lnTo>
                      <a:pt x="37" y="49"/>
                    </a:lnTo>
                    <a:lnTo>
                      <a:pt x="37" y="52"/>
                    </a:lnTo>
                    <a:lnTo>
                      <a:pt x="30" y="52"/>
                    </a:lnTo>
                    <a:lnTo>
                      <a:pt x="25" y="44"/>
                    </a:lnTo>
                    <a:lnTo>
                      <a:pt x="23" y="44"/>
                    </a:lnTo>
                    <a:lnTo>
                      <a:pt x="21" y="40"/>
                    </a:lnTo>
                    <a:lnTo>
                      <a:pt x="21" y="28"/>
                    </a:lnTo>
                    <a:lnTo>
                      <a:pt x="25" y="21"/>
                    </a:lnTo>
                    <a:lnTo>
                      <a:pt x="37" y="21"/>
                    </a:lnTo>
                    <a:lnTo>
                      <a:pt x="40" y="21"/>
                    </a:lnTo>
                    <a:lnTo>
                      <a:pt x="40" y="21"/>
                    </a:lnTo>
                    <a:lnTo>
                      <a:pt x="44" y="21"/>
                    </a:lnTo>
                    <a:lnTo>
                      <a:pt x="44" y="21"/>
                    </a:lnTo>
                    <a:lnTo>
                      <a:pt x="47" y="21"/>
                    </a:lnTo>
                    <a:lnTo>
                      <a:pt x="49" y="21"/>
                    </a:lnTo>
                    <a:lnTo>
                      <a:pt x="70" y="21"/>
                    </a:lnTo>
                    <a:lnTo>
                      <a:pt x="73" y="23"/>
                    </a:lnTo>
                    <a:lnTo>
                      <a:pt x="89" y="23"/>
                    </a:lnTo>
                    <a:lnTo>
                      <a:pt x="92" y="21"/>
                    </a:lnTo>
                    <a:lnTo>
                      <a:pt x="103" y="7"/>
                    </a:lnTo>
                    <a:lnTo>
                      <a:pt x="103" y="4"/>
                    </a:lnTo>
                    <a:lnTo>
                      <a:pt x="103" y="2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87" y="11"/>
                    </a:lnTo>
                    <a:lnTo>
                      <a:pt x="82" y="14"/>
                    </a:lnTo>
                    <a:lnTo>
                      <a:pt x="70" y="11"/>
                    </a:lnTo>
                    <a:lnTo>
                      <a:pt x="68" y="11"/>
                    </a:lnTo>
                    <a:lnTo>
                      <a:pt x="66" y="14"/>
                    </a:lnTo>
                    <a:lnTo>
                      <a:pt x="66" y="14"/>
                    </a:lnTo>
                    <a:lnTo>
                      <a:pt x="61" y="14"/>
                    </a:lnTo>
                    <a:lnTo>
                      <a:pt x="61" y="11"/>
                    </a:lnTo>
                    <a:lnTo>
                      <a:pt x="44" y="9"/>
                    </a:lnTo>
                    <a:lnTo>
                      <a:pt x="42" y="9"/>
                    </a:lnTo>
                    <a:lnTo>
                      <a:pt x="42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30" y="9"/>
                    </a:lnTo>
                    <a:lnTo>
                      <a:pt x="30" y="11"/>
                    </a:lnTo>
                    <a:lnTo>
                      <a:pt x="28" y="14"/>
                    </a:lnTo>
                    <a:lnTo>
                      <a:pt x="25" y="16"/>
                    </a:lnTo>
                    <a:lnTo>
                      <a:pt x="23" y="14"/>
                    </a:lnTo>
                    <a:lnTo>
                      <a:pt x="21" y="14"/>
                    </a:lnTo>
                    <a:lnTo>
                      <a:pt x="18" y="16"/>
                    </a:lnTo>
                    <a:lnTo>
                      <a:pt x="16" y="21"/>
                    </a:lnTo>
                    <a:lnTo>
                      <a:pt x="16" y="26"/>
                    </a:lnTo>
                    <a:lnTo>
                      <a:pt x="14" y="28"/>
                    </a:lnTo>
                    <a:lnTo>
                      <a:pt x="14" y="28"/>
                    </a:lnTo>
                    <a:lnTo>
                      <a:pt x="16" y="30"/>
                    </a:lnTo>
                    <a:lnTo>
                      <a:pt x="16" y="42"/>
                    </a:lnTo>
                    <a:lnTo>
                      <a:pt x="14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6" name="Freeform 332"/>
              <p:cNvSpPr>
                <a:spLocks/>
              </p:cNvSpPr>
              <p:nvPr/>
            </p:nvSpPr>
            <p:spPr bwMode="auto">
              <a:xfrm>
                <a:off x="5758" y="2699"/>
                <a:ext cx="21" cy="14"/>
              </a:xfrm>
              <a:custGeom>
                <a:avLst/>
                <a:gdLst>
                  <a:gd name="T0" fmla="*/ 19 w 21"/>
                  <a:gd name="T1" fmla="*/ 2 h 14"/>
                  <a:gd name="T2" fmla="*/ 16 w 21"/>
                  <a:gd name="T3" fmla="*/ 2 h 14"/>
                  <a:gd name="T4" fmla="*/ 14 w 21"/>
                  <a:gd name="T5" fmla="*/ 2 h 14"/>
                  <a:gd name="T6" fmla="*/ 14 w 21"/>
                  <a:gd name="T7" fmla="*/ 0 h 14"/>
                  <a:gd name="T8" fmla="*/ 11 w 21"/>
                  <a:gd name="T9" fmla="*/ 2 h 14"/>
                  <a:gd name="T10" fmla="*/ 9 w 21"/>
                  <a:gd name="T11" fmla="*/ 2 h 14"/>
                  <a:gd name="T12" fmla="*/ 9 w 21"/>
                  <a:gd name="T13" fmla="*/ 2 h 14"/>
                  <a:gd name="T14" fmla="*/ 7 w 21"/>
                  <a:gd name="T15" fmla="*/ 2 h 14"/>
                  <a:gd name="T16" fmla="*/ 4 w 21"/>
                  <a:gd name="T17" fmla="*/ 2 h 14"/>
                  <a:gd name="T18" fmla="*/ 0 w 21"/>
                  <a:gd name="T19" fmla="*/ 4 h 14"/>
                  <a:gd name="T20" fmla="*/ 0 w 21"/>
                  <a:gd name="T21" fmla="*/ 9 h 14"/>
                  <a:gd name="T22" fmla="*/ 0 w 21"/>
                  <a:gd name="T23" fmla="*/ 11 h 14"/>
                  <a:gd name="T24" fmla="*/ 2 w 21"/>
                  <a:gd name="T25" fmla="*/ 14 h 14"/>
                  <a:gd name="T26" fmla="*/ 7 w 21"/>
                  <a:gd name="T27" fmla="*/ 14 h 14"/>
                  <a:gd name="T28" fmla="*/ 7 w 21"/>
                  <a:gd name="T29" fmla="*/ 14 h 14"/>
                  <a:gd name="T30" fmla="*/ 14 w 21"/>
                  <a:gd name="T31" fmla="*/ 14 h 14"/>
                  <a:gd name="T32" fmla="*/ 16 w 21"/>
                  <a:gd name="T33" fmla="*/ 14 h 14"/>
                  <a:gd name="T34" fmla="*/ 21 w 21"/>
                  <a:gd name="T35" fmla="*/ 14 h 14"/>
                  <a:gd name="T36" fmla="*/ 21 w 21"/>
                  <a:gd name="T37" fmla="*/ 11 h 14"/>
                  <a:gd name="T38" fmla="*/ 19 w 21"/>
                  <a:gd name="T39" fmla="*/ 4 h 14"/>
                  <a:gd name="T40" fmla="*/ 19 w 21"/>
                  <a:gd name="T41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14">
                    <a:moveTo>
                      <a:pt x="19" y="2"/>
                    </a:moveTo>
                    <a:lnTo>
                      <a:pt x="16" y="2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4" y="2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2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14" y="14"/>
                    </a:lnTo>
                    <a:lnTo>
                      <a:pt x="16" y="14"/>
                    </a:lnTo>
                    <a:lnTo>
                      <a:pt x="21" y="14"/>
                    </a:lnTo>
                    <a:lnTo>
                      <a:pt x="21" y="11"/>
                    </a:lnTo>
                    <a:lnTo>
                      <a:pt x="19" y="4"/>
                    </a:lnTo>
                    <a:lnTo>
                      <a:pt x="19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7" name="Freeform 333"/>
              <p:cNvSpPr>
                <a:spLocks/>
              </p:cNvSpPr>
              <p:nvPr/>
            </p:nvSpPr>
            <p:spPr bwMode="auto">
              <a:xfrm>
                <a:off x="5777" y="2680"/>
                <a:ext cx="25" cy="11"/>
              </a:xfrm>
              <a:custGeom>
                <a:avLst/>
                <a:gdLst>
                  <a:gd name="T0" fmla="*/ 9 w 25"/>
                  <a:gd name="T1" fmla="*/ 4 h 11"/>
                  <a:gd name="T2" fmla="*/ 7 w 25"/>
                  <a:gd name="T3" fmla="*/ 4 h 11"/>
                  <a:gd name="T4" fmla="*/ 2 w 25"/>
                  <a:gd name="T5" fmla="*/ 7 h 11"/>
                  <a:gd name="T6" fmla="*/ 0 w 25"/>
                  <a:gd name="T7" fmla="*/ 7 h 11"/>
                  <a:gd name="T8" fmla="*/ 0 w 25"/>
                  <a:gd name="T9" fmla="*/ 9 h 11"/>
                  <a:gd name="T10" fmla="*/ 2 w 25"/>
                  <a:gd name="T11" fmla="*/ 9 h 11"/>
                  <a:gd name="T12" fmla="*/ 2 w 25"/>
                  <a:gd name="T13" fmla="*/ 11 h 11"/>
                  <a:gd name="T14" fmla="*/ 4 w 25"/>
                  <a:gd name="T15" fmla="*/ 11 h 11"/>
                  <a:gd name="T16" fmla="*/ 7 w 25"/>
                  <a:gd name="T17" fmla="*/ 11 h 11"/>
                  <a:gd name="T18" fmla="*/ 9 w 25"/>
                  <a:gd name="T19" fmla="*/ 11 h 11"/>
                  <a:gd name="T20" fmla="*/ 9 w 25"/>
                  <a:gd name="T21" fmla="*/ 11 h 11"/>
                  <a:gd name="T22" fmla="*/ 11 w 25"/>
                  <a:gd name="T23" fmla="*/ 9 h 11"/>
                  <a:gd name="T24" fmla="*/ 11 w 25"/>
                  <a:gd name="T25" fmla="*/ 7 h 11"/>
                  <a:gd name="T26" fmla="*/ 14 w 25"/>
                  <a:gd name="T27" fmla="*/ 7 h 11"/>
                  <a:gd name="T28" fmla="*/ 14 w 25"/>
                  <a:gd name="T29" fmla="*/ 9 h 11"/>
                  <a:gd name="T30" fmla="*/ 23 w 25"/>
                  <a:gd name="T31" fmla="*/ 9 h 11"/>
                  <a:gd name="T32" fmla="*/ 23 w 25"/>
                  <a:gd name="T33" fmla="*/ 7 h 11"/>
                  <a:gd name="T34" fmla="*/ 23 w 25"/>
                  <a:gd name="T35" fmla="*/ 4 h 11"/>
                  <a:gd name="T36" fmla="*/ 18 w 25"/>
                  <a:gd name="T37" fmla="*/ 7 h 11"/>
                  <a:gd name="T38" fmla="*/ 18 w 25"/>
                  <a:gd name="T39" fmla="*/ 4 h 11"/>
                  <a:gd name="T40" fmla="*/ 23 w 25"/>
                  <a:gd name="T41" fmla="*/ 0 h 11"/>
                  <a:gd name="T42" fmla="*/ 25 w 25"/>
                  <a:gd name="T43" fmla="*/ 0 h 11"/>
                  <a:gd name="T44" fmla="*/ 9 w 25"/>
                  <a:gd name="T45" fmla="*/ 4 h 11"/>
                  <a:gd name="T46" fmla="*/ 9 w 25"/>
                  <a:gd name="T4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11">
                    <a:moveTo>
                      <a:pt x="9" y="4"/>
                    </a:moveTo>
                    <a:lnTo>
                      <a:pt x="7" y="4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2" y="11"/>
                    </a:lnTo>
                    <a:lnTo>
                      <a:pt x="4" y="11"/>
                    </a:lnTo>
                    <a:lnTo>
                      <a:pt x="7" y="11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23" y="9"/>
                    </a:lnTo>
                    <a:lnTo>
                      <a:pt x="23" y="7"/>
                    </a:lnTo>
                    <a:lnTo>
                      <a:pt x="23" y="4"/>
                    </a:lnTo>
                    <a:lnTo>
                      <a:pt x="18" y="7"/>
                    </a:lnTo>
                    <a:lnTo>
                      <a:pt x="18" y="4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8" name="Freeform 334"/>
              <p:cNvSpPr>
                <a:spLocks/>
              </p:cNvSpPr>
              <p:nvPr/>
            </p:nvSpPr>
            <p:spPr bwMode="auto">
              <a:xfrm>
                <a:off x="4756" y="2543"/>
                <a:ext cx="40" cy="16"/>
              </a:xfrm>
              <a:custGeom>
                <a:avLst/>
                <a:gdLst>
                  <a:gd name="T0" fmla="*/ 38 w 40"/>
                  <a:gd name="T1" fmla="*/ 9 h 16"/>
                  <a:gd name="T2" fmla="*/ 40 w 40"/>
                  <a:gd name="T3" fmla="*/ 9 h 16"/>
                  <a:gd name="T4" fmla="*/ 40 w 40"/>
                  <a:gd name="T5" fmla="*/ 9 h 16"/>
                  <a:gd name="T6" fmla="*/ 38 w 40"/>
                  <a:gd name="T7" fmla="*/ 7 h 16"/>
                  <a:gd name="T8" fmla="*/ 36 w 40"/>
                  <a:gd name="T9" fmla="*/ 2 h 16"/>
                  <a:gd name="T10" fmla="*/ 33 w 40"/>
                  <a:gd name="T11" fmla="*/ 7 h 16"/>
                  <a:gd name="T12" fmla="*/ 33 w 40"/>
                  <a:gd name="T13" fmla="*/ 4 h 16"/>
                  <a:gd name="T14" fmla="*/ 31 w 40"/>
                  <a:gd name="T15" fmla="*/ 2 h 16"/>
                  <a:gd name="T16" fmla="*/ 26 w 40"/>
                  <a:gd name="T17" fmla="*/ 2 h 16"/>
                  <a:gd name="T18" fmla="*/ 24 w 40"/>
                  <a:gd name="T19" fmla="*/ 0 h 16"/>
                  <a:gd name="T20" fmla="*/ 19 w 40"/>
                  <a:gd name="T21" fmla="*/ 0 h 16"/>
                  <a:gd name="T22" fmla="*/ 19 w 40"/>
                  <a:gd name="T23" fmla="*/ 0 h 16"/>
                  <a:gd name="T24" fmla="*/ 19 w 40"/>
                  <a:gd name="T25" fmla="*/ 2 h 16"/>
                  <a:gd name="T26" fmla="*/ 24 w 40"/>
                  <a:gd name="T27" fmla="*/ 7 h 16"/>
                  <a:gd name="T28" fmla="*/ 24 w 40"/>
                  <a:gd name="T29" fmla="*/ 7 h 16"/>
                  <a:gd name="T30" fmla="*/ 21 w 40"/>
                  <a:gd name="T31" fmla="*/ 9 h 16"/>
                  <a:gd name="T32" fmla="*/ 19 w 40"/>
                  <a:gd name="T33" fmla="*/ 9 h 16"/>
                  <a:gd name="T34" fmla="*/ 19 w 40"/>
                  <a:gd name="T35" fmla="*/ 9 h 16"/>
                  <a:gd name="T36" fmla="*/ 17 w 40"/>
                  <a:gd name="T37" fmla="*/ 7 h 16"/>
                  <a:gd name="T38" fmla="*/ 14 w 40"/>
                  <a:gd name="T39" fmla="*/ 4 h 16"/>
                  <a:gd name="T40" fmla="*/ 10 w 40"/>
                  <a:gd name="T41" fmla="*/ 4 h 16"/>
                  <a:gd name="T42" fmla="*/ 5 w 40"/>
                  <a:gd name="T43" fmla="*/ 4 h 16"/>
                  <a:gd name="T44" fmla="*/ 5 w 40"/>
                  <a:gd name="T45" fmla="*/ 7 h 16"/>
                  <a:gd name="T46" fmla="*/ 0 w 40"/>
                  <a:gd name="T47" fmla="*/ 9 h 16"/>
                  <a:gd name="T48" fmla="*/ 2 w 40"/>
                  <a:gd name="T49" fmla="*/ 11 h 16"/>
                  <a:gd name="T50" fmla="*/ 2 w 40"/>
                  <a:gd name="T51" fmla="*/ 14 h 16"/>
                  <a:gd name="T52" fmla="*/ 5 w 40"/>
                  <a:gd name="T53" fmla="*/ 16 h 16"/>
                  <a:gd name="T54" fmla="*/ 10 w 40"/>
                  <a:gd name="T55" fmla="*/ 16 h 16"/>
                  <a:gd name="T56" fmla="*/ 28 w 40"/>
                  <a:gd name="T57" fmla="*/ 9 h 16"/>
                  <a:gd name="T58" fmla="*/ 28 w 40"/>
                  <a:gd name="T59" fmla="*/ 11 h 16"/>
                  <a:gd name="T60" fmla="*/ 31 w 40"/>
                  <a:gd name="T61" fmla="*/ 11 h 16"/>
                  <a:gd name="T62" fmla="*/ 36 w 40"/>
                  <a:gd name="T63" fmla="*/ 11 h 16"/>
                  <a:gd name="T64" fmla="*/ 36 w 40"/>
                  <a:gd name="T65" fmla="*/ 9 h 16"/>
                  <a:gd name="T66" fmla="*/ 36 w 40"/>
                  <a:gd name="T67" fmla="*/ 9 h 16"/>
                  <a:gd name="T68" fmla="*/ 38 w 40"/>
                  <a:gd name="T69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0" h="16">
                    <a:moveTo>
                      <a:pt x="38" y="9"/>
                    </a:moveTo>
                    <a:lnTo>
                      <a:pt x="40" y="9"/>
                    </a:lnTo>
                    <a:lnTo>
                      <a:pt x="40" y="9"/>
                    </a:lnTo>
                    <a:lnTo>
                      <a:pt x="38" y="7"/>
                    </a:lnTo>
                    <a:lnTo>
                      <a:pt x="36" y="2"/>
                    </a:lnTo>
                    <a:lnTo>
                      <a:pt x="33" y="7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26" y="2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1" y="9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17" y="7"/>
                    </a:lnTo>
                    <a:lnTo>
                      <a:pt x="14" y="4"/>
                    </a:lnTo>
                    <a:lnTo>
                      <a:pt x="10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5" y="16"/>
                    </a:lnTo>
                    <a:lnTo>
                      <a:pt x="10" y="16"/>
                    </a:lnTo>
                    <a:lnTo>
                      <a:pt x="28" y="9"/>
                    </a:lnTo>
                    <a:lnTo>
                      <a:pt x="28" y="11"/>
                    </a:lnTo>
                    <a:lnTo>
                      <a:pt x="31" y="11"/>
                    </a:lnTo>
                    <a:lnTo>
                      <a:pt x="36" y="11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38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9" name="Freeform 335"/>
              <p:cNvSpPr>
                <a:spLocks/>
              </p:cNvSpPr>
              <p:nvPr/>
            </p:nvSpPr>
            <p:spPr bwMode="auto">
              <a:xfrm>
                <a:off x="5682" y="3015"/>
                <a:ext cx="97" cy="149"/>
              </a:xfrm>
              <a:custGeom>
                <a:avLst/>
                <a:gdLst>
                  <a:gd name="T0" fmla="*/ 83 w 97"/>
                  <a:gd name="T1" fmla="*/ 66 h 149"/>
                  <a:gd name="T2" fmla="*/ 76 w 97"/>
                  <a:gd name="T3" fmla="*/ 73 h 149"/>
                  <a:gd name="T4" fmla="*/ 64 w 97"/>
                  <a:gd name="T5" fmla="*/ 69 h 149"/>
                  <a:gd name="T6" fmla="*/ 54 w 97"/>
                  <a:gd name="T7" fmla="*/ 64 h 149"/>
                  <a:gd name="T8" fmla="*/ 52 w 97"/>
                  <a:gd name="T9" fmla="*/ 52 h 149"/>
                  <a:gd name="T10" fmla="*/ 50 w 97"/>
                  <a:gd name="T11" fmla="*/ 47 h 149"/>
                  <a:gd name="T12" fmla="*/ 45 w 97"/>
                  <a:gd name="T13" fmla="*/ 43 h 149"/>
                  <a:gd name="T14" fmla="*/ 47 w 97"/>
                  <a:gd name="T15" fmla="*/ 54 h 149"/>
                  <a:gd name="T16" fmla="*/ 43 w 97"/>
                  <a:gd name="T17" fmla="*/ 50 h 149"/>
                  <a:gd name="T18" fmla="*/ 38 w 97"/>
                  <a:gd name="T19" fmla="*/ 50 h 149"/>
                  <a:gd name="T20" fmla="*/ 33 w 97"/>
                  <a:gd name="T21" fmla="*/ 50 h 149"/>
                  <a:gd name="T22" fmla="*/ 35 w 97"/>
                  <a:gd name="T23" fmla="*/ 47 h 149"/>
                  <a:gd name="T24" fmla="*/ 35 w 97"/>
                  <a:gd name="T25" fmla="*/ 43 h 149"/>
                  <a:gd name="T26" fmla="*/ 28 w 97"/>
                  <a:gd name="T27" fmla="*/ 28 h 149"/>
                  <a:gd name="T28" fmla="*/ 26 w 97"/>
                  <a:gd name="T29" fmla="*/ 28 h 149"/>
                  <a:gd name="T30" fmla="*/ 31 w 97"/>
                  <a:gd name="T31" fmla="*/ 28 h 149"/>
                  <a:gd name="T32" fmla="*/ 31 w 97"/>
                  <a:gd name="T33" fmla="*/ 24 h 149"/>
                  <a:gd name="T34" fmla="*/ 26 w 97"/>
                  <a:gd name="T35" fmla="*/ 19 h 149"/>
                  <a:gd name="T36" fmla="*/ 24 w 97"/>
                  <a:gd name="T37" fmla="*/ 17 h 149"/>
                  <a:gd name="T38" fmla="*/ 21 w 97"/>
                  <a:gd name="T39" fmla="*/ 12 h 149"/>
                  <a:gd name="T40" fmla="*/ 14 w 97"/>
                  <a:gd name="T41" fmla="*/ 10 h 149"/>
                  <a:gd name="T42" fmla="*/ 12 w 97"/>
                  <a:gd name="T43" fmla="*/ 7 h 149"/>
                  <a:gd name="T44" fmla="*/ 7 w 97"/>
                  <a:gd name="T45" fmla="*/ 7 h 149"/>
                  <a:gd name="T46" fmla="*/ 5 w 97"/>
                  <a:gd name="T47" fmla="*/ 0 h 149"/>
                  <a:gd name="T48" fmla="*/ 0 w 97"/>
                  <a:gd name="T49" fmla="*/ 0 h 149"/>
                  <a:gd name="T50" fmla="*/ 7 w 97"/>
                  <a:gd name="T51" fmla="*/ 14 h 149"/>
                  <a:gd name="T52" fmla="*/ 12 w 97"/>
                  <a:gd name="T53" fmla="*/ 19 h 149"/>
                  <a:gd name="T54" fmla="*/ 12 w 97"/>
                  <a:gd name="T55" fmla="*/ 21 h 149"/>
                  <a:gd name="T56" fmla="*/ 24 w 97"/>
                  <a:gd name="T57" fmla="*/ 35 h 149"/>
                  <a:gd name="T58" fmla="*/ 26 w 97"/>
                  <a:gd name="T59" fmla="*/ 33 h 149"/>
                  <a:gd name="T60" fmla="*/ 26 w 97"/>
                  <a:gd name="T61" fmla="*/ 38 h 149"/>
                  <a:gd name="T62" fmla="*/ 28 w 97"/>
                  <a:gd name="T63" fmla="*/ 43 h 149"/>
                  <a:gd name="T64" fmla="*/ 31 w 97"/>
                  <a:gd name="T65" fmla="*/ 52 h 149"/>
                  <a:gd name="T66" fmla="*/ 35 w 97"/>
                  <a:gd name="T67" fmla="*/ 52 h 149"/>
                  <a:gd name="T68" fmla="*/ 31 w 97"/>
                  <a:gd name="T69" fmla="*/ 54 h 149"/>
                  <a:gd name="T70" fmla="*/ 35 w 97"/>
                  <a:gd name="T71" fmla="*/ 59 h 149"/>
                  <a:gd name="T72" fmla="*/ 38 w 97"/>
                  <a:gd name="T73" fmla="*/ 66 h 149"/>
                  <a:gd name="T74" fmla="*/ 35 w 97"/>
                  <a:gd name="T75" fmla="*/ 76 h 149"/>
                  <a:gd name="T76" fmla="*/ 28 w 97"/>
                  <a:gd name="T77" fmla="*/ 92 h 149"/>
                  <a:gd name="T78" fmla="*/ 19 w 97"/>
                  <a:gd name="T79" fmla="*/ 102 h 149"/>
                  <a:gd name="T80" fmla="*/ 33 w 97"/>
                  <a:gd name="T81" fmla="*/ 111 h 149"/>
                  <a:gd name="T82" fmla="*/ 43 w 97"/>
                  <a:gd name="T83" fmla="*/ 123 h 149"/>
                  <a:gd name="T84" fmla="*/ 35 w 97"/>
                  <a:gd name="T85" fmla="*/ 137 h 149"/>
                  <a:gd name="T86" fmla="*/ 35 w 97"/>
                  <a:gd name="T87" fmla="*/ 144 h 149"/>
                  <a:gd name="T88" fmla="*/ 52 w 97"/>
                  <a:gd name="T89" fmla="*/ 144 h 149"/>
                  <a:gd name="T90" fmla="*/ 71 w 97"/>
                  <a:gd name="T91" fmla="*/ 104 h 149"/>
                  <a:gd name="T92" fmla="*/ 76 w 97"/>
                  <a:gd name="T93" fmla="*/ 95 h 149"/>
                  <a:gd name="T94" fmla="*/ 85 w 97"/>
                  <a:gd name="T95" fmla="*/ 95 h 149"/>
                  <a:gd name="T96" fmla="*/ 87 w 97"/>
                  <a:gd name="T97" fmla="*/ 95 h 149"/>
                  <a:gd name="T98" fmla="*/ 87 w 97"/>
                  <a:gd name="T99" fmla="*/ 92 h 149"/>
                  <a:gd name="T100" fmla="*/ 97 w 97"/>
                  <a:gd name="T101" fmla="*/ 6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7" h="149">
                    <a:moveTo>
                      <a:pt x="90" y="61"/>
                    </a:moveTo>
                    <a:lnTo>
                      <a:pt x="87" y="64"/>
                    </a:lnTo>
                    <a:lnTo>
                      <a:pt x="83" y="66"/>
                    </a:lnTo>
                    <a:lnTo>
                      <a:pt x="80" y="71"/>
                    </a:lnTo>
                    <a:lnTo>
                      <a:pt x="78" y="71"/>
                    </a:lnTo>
                    <a:lnTo>
                      <a:pt x="76" y="73"/>
                    </a:lnTo>
                    <a:lnTo>
                      <a:pt x="73" y="71"/>
                    </a:lnTo>
                    <a:lnTo>
                      <a:pt x="71" y="71"/>
                    </a:lnTo>
                    <a:lnTo>
                      <a:pt x="64" y="69"/>
                    </a:lnTo>
                    <a:lnTo>
                      <a:pt x="59" y="66"/>
                    </a:lnTo>
                    <a:lnTo>
                      <a:pt x="57" y="66"/>
                    </a:lnTo>
                    <a:lnTo>
                      <a:pt x="54" y="64"/>
                    </a:lnTo>
                    <a:lnTo>
                      <a:pt x="54" y="59"/>
                    </a:lnTo>
                    <a:lnTo>
                      <a:pt x="52" y="57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47"/>
                    </a:lnTo>
                    <a:lnTo>
                      <a:pt x="50" y="47"/>
                    </a:lnTo>
                    <a:lnTo>
                      <a:pt x="50" y="45"/>
                    </a:lnTo>
                    <a:lnTo>
                      <a:pt x="47" y="43"/>
                    </a:lnTo>
                    <a:lnTo>
                      <a:pt x="45" y="43"/>
                    </a:lnTo>
                    <a:lnTo>
                      <a:pt x="45" y="43"/>
                    </a:lnTo>
                    <a:lnTo>
                      <a:pt x="45" y="45"/>
                    </a:lnTo>
                    <a:lnTo>
                      <a:pt x="47" y="54"/>
                    </a:lnTo>
                    <a:lnTo>
                      <a:pt x="45" y="57"/>
                    </a:lnTo>
                    <a:lnTo>
                      <a:pt x="43" y="54"/>
                    </a:lnTo>
                    <a:lnTo>
                      <a:pt x="43" y="50"/>
                    </a:lnTo>
                    <a:lnTo>
                      <a:pt x="40" y="50"/>
                    </a:lnTo>
                    <a:lnTo>
                      <a:pt x="40" y="50"/>
                    </a:lnTo>
                    <a:lnTo>
                      <a:pt x="38" y="50"/>
                    </a:lnTo>
                    <a:lnTo>
                      <a:pt x="35" y="50"/>
                    </a:lnTo>
                    <a:lnTo>
                      <a:pt x="35" y="50"/>
                    </a:lnTo>
                    <a:lnTo>
                      <a:pt x="33" y="50"/>
                    </a:lnTo>
                    <a:lnTo>
                      <a:pt x="33" y="47"/>
                    </a:lnTo>
                    <a:lnTo>
                      <a:pt x="33" y="47"/>
                    </a:lnTo>
                    <a:lnTo>
                      <a:pt x="35" y="47"/>
                    </a:lnTo>
                    <a:lnTo>
                      <a:pt x="35" y="45"/>
                    </a:lnTo>
                    <a:lnTo>
                      <a:pt x="33" y="45"/>
                    </a:lnTo>
                    <a:lnTo>
                      <a:pt x="35" y="43"/>
                    </a:lnTo>
                    <a:lnTo>
                      <a:pt x="35" y="40"/>
                    </a:lnTo>
                    <a:lnTo>
                      <a:pt x="31" y="31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6" y="28"/>
                    </a:lnTo>
                    <a:lnTo>
                      <a:pt x="26" y="26"/>
                    </a:lnTo>
                    <a:lnTo>
                      <a:pt x="28" y="26"/>
                    </a:lnTo>
                    <a:lnTo>
                      <a:pt x="31" y="28"/>
                    </a:lnTo>
                    <a:lnTo>
                      <a:pt x="31" y="28"/>
                    </a:lnTo>
                    <a:lnTo>
                      <a:pt x="31" y="26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28" y="21"/>
                    </a:lnTo>
                    <a:lnTo>
                      <a:pt x="26" y="19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4" y="17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4" y="10"/>
                    </a:lnTo>
                    <a:lnTo>
                      <a:pt x="12" y="10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9" y="10"/>
                    </a:lnTo>
                    <a:lnTo>
                      <a:pt x="9" y="10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7" y="10"/>
                    </a:lnTo>
                    <a:lnTo>
                      <a:pt x="7" y="12"/>
                    </a:lnTo>
                    <a:lnTo>
                      <a:pt x="7" y="14"/>
                    </a:lnTo>
                    <a:lnTo>
                      <a:pt x="9" y="17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4" y="17"/>
                    </a:lnTo>
                    <a:lnTo>
                      <a:pt x="14" y="17"/>
                    </a:lnTo>
                    <a:lnTo>
                      <a:pt x="12" y="21"/>
                    </a:lnTo>
                    <a:lnTo>
                      <a:pt x="12" y="21"/>
                    </a:lnTo>
                    <a:lnTo>
                      <a:pt x="24" y="38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6" y="35"/>
                    </a:lnTo>
                    <a:lnTo>
                      <a:pt x="26" y="33"/>
                    </a:lnTo>
                    <a:lnTo>
                      <a:pt x="26" y="35"/>
                    </a:lnTo>
                    <a:lnTo>
                      <a:pt x="26" y="38"/>
                    </a:lnTo>
                    <a:lnTo>
                      <a:pt x="26" y="38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3"/>
                    </a:lnTo>
                    <a:lnTo>
                      <a:pt x="28" y="45"/>
                    </a:lnTo>
                    <a:lnTo>
                      <a:pt x="26" y="40"/>
                    </a:lnTo>
                    <a:lnTo>
                      <a:pt x="31" y="52"/>
                    </a:lnTo>
                    <a:lnTo>
                      <a:pt x="33" y="50"/>
                    </a:lnTo>
                    <a:lnTo>
                      <a:pt x="35" y="52"/>
                    </a:lnTo>
                    <a:lnTo>
                      <a:pt x="35" y="52"/>
                    </a:lnTo>
                    <a:lnTo>
                      <a:pt x="35" y="52"/>
                    </a:lnTo>
                    <a:lnTo>
                      <a:pt x="33" y="54"/>
                    </a:lnTo>
                    <a:lnTo>
                      <a:pt x="31" y="54"/>
                    </a:lnTo>
                    <a:lnTo>
                      <a:pt x="33" y="57"/>
                    </a:lnTo>
                    <a:lnTo>
                      <a:pt x="35" y="59"/>
                    </a:lnTo>
                    <a:lnTo>
                      <a:pt x="35" y="59"/>
                    </a:lnTo>
                    <a:lnTo>
                      <a:pt x="35" y="61"/>
                    </a:lnTo>
                    <a:lnTo>
                      <a:pt x="35" y="66"/>
                    </a:lnTo>
                    <a:lnTo>
                      <a:pt x="38" y="66"/>
                    </a:lnTo>
                    <a:lnTo>
                      <a:pt x="35" y="69"/>
                    </a:lnTo>
                    <a:lnTo>
                      <a:pt x="35" y="73"/>
                    </a:lnTo>
                    <a:lnTo>
                      <a:pt x="35" y="76"/>
                    </a:lnTo>
                    <a:lnTo>
                      <a:pt x="33" y="76"/>
                    </a:lnTo>
                    <a:lnTo>
                      <a:pt x="31" y="90"/>
                    </a:lnTo>
                    <a:lnTo>
                      <a:pt x="28" y="92"/>
                    </a:lnTo>
                    <a:lnTo>
                      <a:pt x="21" y="95"/>
                    </a:lnTo>
                    <a:lnTo>
                      <a:pt x="19" y="97"/>
                    </a:lnTo>
                    <a:lnTo>
                      <a:pt x="19" y="102"/>
                    </a:lnTo>
                    <a:lnTo>
                      <a:pt x="21" y="104"/>
                    </a:lnTo>
                    <a:lnTo>
                      <a:pt x="26" y="106"/>
                    </a:lnTo>
                    <a:lnTo>
                      <a:pt x="33" y="111"/>
                    </a:lnTo>
                    <a:lnTo>
                      <a:pt x="38" y="113"/>
                    </a:lnTo>
                    <a:lnTo>
                      <a:pt x="43" y="121"/>
                    </a:lnTo>
                    <a:lnTo>
                      <a:pt x="43" y="123"/>
                    </a:lnTo>
                    <a:lnTo>
                      <a:pt x="40" y="132"/>
                    </a:lnTo>
                    <a:lnTo>
                      <a:pt x="38" y="135"/>
                    </a:lnTo>
                    <a:lnTo>
                      <a:pt x="35" y="137"/>
                    </a:lnTo>
                    <a:lnTo>
                      <a:pt x="33" y="142"/>
                    </a:lnTo>
                    <a:lnTo>
                      <a:pt x="33" y="142"/>
                    </a:lnTo>
                    <a:lnTo>
                      <a:pt x="35" y="144"/>
                    </a:lnTo>
                    <a:lnTo>
                      <a:pt x="40" y="144"/>
                    </a:lnTo>
                    <a:lnTo>
                      <a:pt x="45" y="149"/>
                    </a:lnTo>
                    <a:lnTo>
                      <a:pt x="52" y="144"/>
                    </a:lnTo>
                    <a:lnTo>
                      <a:pt x="73" y="109"/>
                    </a:lnTo>
                    <a:lnTo>
                      <a:pt x="71" y="106"/>
                    </a:lnTo>
                    <a:lnTo>
                      <a:pt x="71" y="104"/>
                    </a:lnTo>
                    <a:lnTo>
                      <a:pt x="69" y="104"/>
                    </a:lnTo>
                    <a:lnTo>
                      <a:pt x="69" y="104"/>
                    </a:lnTo>
                    <a:lnTo>
                      <a:pt x="76" y="95"/>
                    </a:lnTo>
                    <a:lnTo>
                      <a:pt x="78" y="95"/>
                    </a:lnTo>
                    <a:lnTo>
                      <a:pt x="85" y="95"/>
                    </a:lnTo>
                    <a:lnTo>
                      <a:pt x="85" y="95"/>
                    </a:lnTo>
                    <a:lnTo>
                      <a:pt x="87" y="99"/>
                    </a:lnTo>
                    <a:lnTo>
                      <a:pt x="87" y="97"/>
                    </a:lnTo>
                    <a:lnTo>
                      <a:pt x="87" y="95"/>
                    </a:lnTo>
                    <a:lnTo>
                      <a:pt x="87" y="95"/>
                    </a:lnTo>
                    <a:lnTo>
                      <a:pt x="87" y="92"/>
                    </a:lnTo>
                    <a:lnTo>
                      <a:pt x="87" y="92"/>
                    </a:lnTo>
                    <a:lnTo>
                      <a:pt x="87" y="87"/>
                    </a:lnTo>
                    <a:lnTo>
                      <a:pt x="92" y="85"/>
                    </a:lnTo>
                    <a:lnTo>
                      <a:pt x="97" y="66"/>
                    </a:lnTo>
                    <a:lnTo>
                      <a:pt x="92" y="64"/>
                    </a:lnTo>
                    <a:lnTo>
                      <a:pt x="90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0" name="Freeform 336"/>
              <p:cNvSpPr>
                <a:spLocks/>
              </p:cNvSpPr>
              <p:nvPr/>
            </p:nvSpPr>
            <p:spPr bwMode="auto">
              <a:xfrm>
                <a:off x="4910" y="2458"/>
                <a:ext cx="19" cy="14"/>
              </a:xfrm>
              <a:custGeom>
                <a:avLst/>
                <a:gdLst>
                  <a:gd name="T0" fmla="*/ 11 w 19"/>
                  <a:gd name="T1" fmla="*/ 0 h 14"/>
                  <a:gd name="T2" fmla="*/ 2 w 19"/>
                  <a:gd name="T3" fmla="*/ 2 h 14"/>
                  <a:gd name="T4" fmla="*/ 0 w 19"/>
                  <a:gd name="T5" fmla="*/ 2 h 14"/>
                  <a:gd name="T6" fmla="*/ 0 w 19"/>
                  <a:gd name="T7" fmla="*/ 2 h 14"/>
                  <a:gd name="T8" fmla="*/ 0 w 19"/>
                  <a:gd name="T9" fmla="*/ 2 h 14"/>
                  <a:gd name="T10" fmla="*/ 0 w 19"/>
                  <a:gd name="T11" fmla="*/ 4 h 14"/>
                  <a:gd name="T12" fmla="*/ 0 w 19"/>
                  <a:gd name="T13" fmla="*/ 7 h 14"/>
                  <a:gd name="T14" fmla="*/ 4 w 19"/>
                  <a:gd name="T15" fmla="*/ 11 h 14"/>
                  <a:gd name="T16" fmla="*/ 11 w 19"/>
                  <a:gd name="T17" fmla="*/ 14 h 14"/>
                  <a:gd name="T18" fmla="*/ 19 w 19"/>
                  <a:gd name="T19" fmla="*/ 11 h 14"/>
                  <a:gd name="T20" fmla="*/ 19 w 19"/>
                  <a:gd name="T21" fmla="*/ 9 h 14"/>
                  <a:gd name="T22" fmla="*/ 19 w 19"/>
                  <a:gd name="T23" fmla="*/ 4 h 14"/>
                  <a:gd name="T24" fmla="*/ 16 w 19"/>
                  <a:gd name="T25" fmla="*/ 4 h 14"/>
                  <a:gd name="T26" fmla="*/ 16 w 19"/>
                  <a:gd name="T27" fmla="*/ 4 h 14"/>
                  <a:gd name="T28" fmla="*/ 11 w 19"/>
                  <a:gd name="T2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14">
                    <a:moveTo>
                      <a:pt x="11" y="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4" y="11"/>
                    </a:lnTo>
                    <a:lnTo>
                      <a:pt x="11" y="14"/>
                    </a:lnTo>
                    <a:lnTo>
                      <a:pt x="19" y="11"/>
                    </a:lnTo>
                    <a:lnTo>
                      <a:pt x="19" y="9"/>
                    </a:lnTo>
                    <a:lnTo>
                      <a:pt x="19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1" name="Freeform 337"/>
              <p:cNvSpPr>
                <a:spLocks/>
              </p:cNvSpPr>
              <p:nvPr/>
            </p:nvSpPr>
            <p:spPr bwMode="auto">
              <a:xfrm>
                <a:off x="4841" y="2493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2 w 2"/>
                  <a:gd name="T3" fmla="*/ 2 h 5"/>
                  <a:gd name="T4" fmla="*/ 2 w 2"/>
                  <a:gd name="T5" fmla="*/ 0 h 5"/>
                  <a:gd name="T6" fmla="*/ 0 w 2"/>
                  <a:gd name="T7" fmla="*/ 0 h 5"/>
                  <a:gd name="T8" fmla="*/ 0 w 2"/>
                  <a:gd name="T9" fmla="*/ 0 h 5"/>
                  <a:gd name="T10" fmla="*/ 0 w 2"/>
                  <a:gd name="T11" fmla="*/ 0 h 5"/>
                  <a:gd name="T12" fmla="*/ 0 w 2"/>
                  <a:gd name="T13" fmla="*/ 2 h 5"/>
                  <a:gd name="T14" fmla="*/ 2 w 2"/>
                  <a:gd name="T15" fmla="*/ 5 h 5"/>
                  <a:gd name="T16" fmla="*/ 2 w 2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5">
                    <a:moveTo>
                      <a:pt x="2" y="5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2" name="Freeform 338"/>
              <p:cNvSpPr>
                <a:spLocks/>
              </p:cNvSpPr>
              <p:nvPr/>
            </p:nvSpPr>
            <p:spPr bwMode="auto">
              <a:xfrm>
                <a:off x="5623" y="2734"/>
                <a:ext cx="2" cy="5"/>
              </a:xfrm>
              <a:custGeom>
                <a:avLst/>
                <a:gdLst>
                  <a:gd name="T0" fmla="*/ 2 w 2"/>
                  <a:gd name="T1" fmla="*/ 2 h 5"/>
                  <a:gd name="T2" fmla="*/ 2 w 2"/>
                  <a:gd name="T3" fmla="*/ 0 h 5"/>
                  <a:gd name="T4" fmla="*/ 0 w 2"/>
                  <a:gd name="T5" fmla="*/ 0 h 5"/>
                  <a:gd name="T6" fmla="*/ 0 w 2"/>
                  <a:gd name="T7" fmla="*/ 0 h 5"/>
                  <a:gd name="T8" fmla="*/ 0 w 2"/>
                  <a:gd name="T9" fmla="*/ 2 h 5"/>
                  <a:gd name="T10" fmla="*/ 2 w 2"/>
                  <a:gd name="T11" fmla="*/ 2 h 5"/>
                  <a:gd name="T12" fmla="*/ 2 w 2"/>
                  <a:gd name="T13" fmla="*/ 5 h 5"/>
                  <a:gd name="T14" fmla="*/ 2 w 2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3" name="Freeform 339"/>
              <p:cNvSpPr>
                <a:spLocks/>
              </p:cNvSpPr>
              <p:nvPr/>
            </p:nvSpPr>
            <p:spPr bwMode="auto">
              <a:xfrm>
                <a:off x="4858" y="2583"/>
                <a:ext cx="9" cy="7"/>
              </a:xfrm>
              <a:custGeom>
                <a:avLst/>
                <a:gdLst>
                  <a:gd name="T0" fmla="*/ 2 w 9"/>
                  <a:gd name="T1" fmla="*/ 7 h 7"/>
                  <a:gd name="T2" fmla="*/ 7 w 9"/>
                  <a:gd name="T3" fmla="*/ 2 h 7"/>
                  <a:gd name="T4" fmla="*/ 9 w 9"/>
                  <a:gd name="T5" fmla="*/ 2 h 7"/>
                  <a:gd name="T6" fmla="*/ 9 w 9"/>
                  <a:gd name="T7" fmla="*/ 0 h 7"/>
                  <a:gd name="T8" fmla="*/ 2 w 9"/>
                  <a:gd name="T9" fmla="*/ 4 h 7"/>
                  <a:gd name="T10" fmla="*/ 0 w 9"/>
                  <a:gd name="T11" fmla="*/ 4 h 7"/>
                  <a:gd name="T12" fmla="*/ 0 w 9"/>
                  <a:gd name="T13" fmla="*/ 7 h 7"/>
                  <a:gd name="T14" fmla="*/ 2 w 9"/>
                  <a:gd name="T15" fmla="*/ 7 h 7"/>
                  <a:gd name="T16" fmla="*/ 2 w 9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2" y="7"/>
                    </a:moveTo>
                    <a:lnTo>
                      <a:pt x="7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4" name="Freeform 340"/>
              <p:cNvSpPr>
                <a:spLocks/>
              </p:cNvSpPr>
              <p:nvPr/>
            </p:nvSpPr>
            <p:spPr bwMode="auto">
              <a:xfrm>
                <a:off x="5921" y="2632"/>
                <a:ext cx="11" cy="7"/>
              </a:xfrm>
              <a:custGeom>
                <a:avLst/>
                <a:gdLst>
                  <a:gd name="T0" fmla="*/ 4 w 11"/>
                  <a:gd name="T1" fmla="*/ 0 h 7"/>
                  <a:gd name="T2" fmla="*/ 0 w 11"/>
                  <a:gd name="T3" fmla="*/ 0 h 7"/>
                  <a:gd name="T4" fmla="*/ 0 w 11"/>
                  <a:gd name="T5" fmla="*/ 0 h 7"/>
                  <a:gd name="T6" fmla="*/ 0 w 11"/>
                  <a:gd name="T7" fmla="*/ 0 h 7"/>
                  <a:gd name="T8" fmla="*/ 0 w 11"/>
                  <a:gd name="T9" fmla="*/ 3 h 7"/>
                  <a:gd name="T10" fmla="*/ 2 w 11"/>
                  <a:gd name="T11" fmla="*/ 3 h 7"/>
                  <a:gd name="T12" fmla="*/ 2 w 11"/>
                  <a:gd name="T13" fmla="*/ 5 h 7"/>
                  <a:gd name="T14" fmla="*/ 4 w 11"/>
                  <a:gd name="T15" fmla="*/ 5 h 7"/>
                  <a:gd name="T16" fmla="*/ 7 w 11"/>
                  <a:gd name="T17" fmla="*/ 7 h 7"/>
                  <a:gd name="T18" fmla="*/ 9 w 11"/>
                  <a:gd name="T19" fmla="*/ 5 h 7"/>
                  <a:gd name="T20" fmla="*/ 11 w 11"/>
                  <a:gd name="T21" fmla="*/ 7 h 7"/>
                  <a:gd name="T22" fmla="*/ 11 w 11"/>
                  <a:gd name="T23" fmla="*/ 5 h 7"/>
                  <a:gd name="T24" fmla="*/ 9 w 11"/>
                  <a:gd name="T25" fmla="*/ 0 h 7"/>
                  <a:gd name="T26" fmla="*/ 4 w 11"/>
                  <a:gd name="T2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7">
                    <a:moveTo>
                      <a:pt x="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9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5" name="Freeform 341"/>
              <p:cNvSpPr>
                <a:spLocks/>
              </p:cNvSpPr>
              <p:nvPr/>
            </p:nvSpPr>
            <p:spPr bwMode="auto">
              <a:xfrm>
                <a:off x="5880" y="2765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2 h 2"/>
                  <a:gd name="T4" fmla="*/ 3 w 5"/>
                  <a:gd name="T5" fmla="*/ 2 h 2"/>
                  <a:gd name="T6" fmla="*/ 5 w 5"/>
                  <a:gd name="T7" fmla="*/ 2 h 2"/>
                  <a:gd name="T8" fmla="*/ 5 w 5"/>
                  <a:gd name="T9" fmla="*/ 2 h 2"/>
                  <a:gd name="T10" fmla="*/ 5 w 5"/>
                  <a:gd name="T11" fmla="*/ 0 h 2"/>
                  <a:gd name="T12" fmla="*/ 5 w 5"/>
                  <a:gd name="T13" fmla="*/ 0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6" name="Freeform 342"/>
              <p:cNvSpPr>
                <a:spLocks/>
              </p:cNvSpPr>
              <p:nvPr/>
            </p:nvSpPr>
            <p:spPr bwMode="auto">
              <a:xfrm>
                <a:off x="5921" y="24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7" name="Freeform 343"/>
              <p:cNvSpPr>
                <a:spLocks/>
              </p:cNvSpPr>
              <p:nvPr/>
            </p:nvSpPr>
            <p:spPr bwMode="auto">
              <a:xfrm>
                <a:off x="5961" y="246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8" name="Freeform 344"/>
              <p:cNvSpPr>
                <a:spLocks/>
              </p:cNvSpPr>
              <p:nvPr/>
            </p:nvSpPr>
            <p:spPr bwMode="auto">
              <a:xfrm>
                <a:off x="4848" y="2486"/>
                <a:ext cx="7" cy="12"/>
              </a:xfrm>
              <a:custGeom>
                <a:avLst/>
                <a:gdLst>
                  <a:gd name="T0" fmla="*/ 5 w 7"/>
                  <a:gd name="T1" fmla="*/ 0 h 12"/>
                  <a:gd name="T2" fmla="*/ 3 w 7"/>
                  <a:gd name="T3" fmla="*/ 0 h 12"/>
                  <a:gd name="T4" fmla="*/ 0 w 7"/>
                  <a:gd name="T5" fmla="*/ 0 h 12"/>
                  <a:gd name="T6" fmla="*/ 0 w 7"/>
                  <a:gd name="T7" fmla="*/ 9 h 12"/>
                  <a:gd name="T8" fmla="*/ 3 w 7"/>
                  <a:gd name="T9" fmla="*/ 12 h 12"/>
                  <a:gd name="T10" fmla="*/ 5 w 7"/>
                  <a:gd name="T11" fmla="*/ 9 h 12"/>
                  <a:gd name="T12" fmla="*/ 5 w 7"/>
                  <a:gd name="T13" fmla="*/ 12 h 12"/>
                  <a:gd name="T14" fmla="*/ 7 w 7"/>
                  <a:gd name="T15" fmla="*/ 5 h 12"/>
                  <a:gd name="T16" fmla="*/ 7 w 7"/>
                  <a:gd name="T17" fmla="*/ 0 h 12"/>
                  <a:gd name="T18" fmla="*/ 5 w 7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2">
                    <a:moveTo>
                      <a:pt x="5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5" y="9"/>
                    </a:lnTo>
                    <a:lnTo>
                      <a:pt x="5" y="12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9" name="Freeform 345"/>
              <p:cNvSpPr>
                <a:spLocks/>
              </p:cNvSpPr>
              <p:nvPr/>
            </p:nvSpPr>
            <p:spPr bwMode="auto">
              <a:xfrm>
                <a:off x="4869" y="2547"/>
                <a:ext cx="60" cy="33"/>
              </a:xfrm>
              <a:custGeom>
                <a:avLst/>
                <a:gdLst>
                  <a:gd name="T0" fmla="*/ 5 w 60"/>
                  <a:gd name="T1" fmla="*/ 33 h 33"/>
                  <a:gd name="T2" fmla="*/ 19 w 60"/>
                  <a:gd name="T3" fmla="*/ 29 h 33"/>
                  <a:gd name="T4" fmla="*/ 24 w 60"/>
                  <a:gd name="T5" fmla="*/ 22 h 33"/>
                  <a:gd name="T6" fmla="*/ 26 w 60"/>
                  <a:gd name="T7" fmla="*/ 19 h 33"/>
                  <a:gd name="T8" fmla="*/ 26 w 60"/>
                  <a:gd name="T9" fmla="*/ 19 h 33"/>
                  <a:gd name="T10" fmla="*/ 60 w 60"/>
                  <a:gd name="T11" fmla="*/ 5 h 33"/>
                  <a:gd name="T12" fmla="*/ 60 w 60"/>
                  <a:gd name="T13" fmla="*/ 0 h 33"/>
                  <a:gd name="T14" fmla="*/ 60 w 60"/>
                  <a:gd name="T15" fmla="*/ 0 h 33"/>
                  <a:gd name="T16" fmla="*/ 57 w 60"/>
                  <a:gd name="T17" fmla="*/ 0 h 33"/>
                  <a:gd name="T18" fmla="*/ 55 w 60"/>
                  <a:gd name="T19" fmla="*/ 0 h 33"/>
                  <a:gd name="T20" fmla="*/ 38 w 60"/>
                  <a:gd name="T21" fmla="*/ 3 h 33"/>
                  <a:gd name="T22" fmla="*/ 36 w 60"/>
                  <a:gd name="T23" fmla="*/ 3 h 33"/>
                  <a:gd name="T24" fmla="*/ 26 w 60"/>
                  <a:gd name="T25" fmla="*/ 5 h 33"/>
                  <a:gd name="T26" fmla="*/ 22 w 60"/>
                  <a:gd name="T27" fmla="*/ 10 h 33"/>
                  <a:gd name="T28" fmla="*/ 19 w 60"/>
                  <a:gd name="T29" fmla="*/ 12 h 33"/>
                  <a:gd name="T30" fmla="*/ 19 w 60"/>
                  <a:gd name="T31" fmla="*/ 12 h 33"/>
                  <a:gd name="T32" fmla="*/ 19 w 60"/>
                  <a:gd name="T33" fmla="*/ 12 h 33"/>
                  <a:gd name="T34" fmla="*/ 17 w 60"/>
                  <a:gd name="T35" fmla="*/ 12 h 33"/>
                  <a:gd name="T36" fmla="*/ 15 w 60"/>
                  <a:gd name="T37" fmla="*/ 12 h 33"/>
                  <a:gd name="T38" fmla="*/ 15 w 60"/>
                  <a:gd name="T39" fmla="*/ 12 h 33"/>
                  <a:gd name="T40" fmla="*/ 8 w 60"/>
                  <a:gd name="T41" fmla="*/ 17 h 33"/>
                  <a:gd name="T42" fmla="*/ 8 w 60"/>
                  <a:gd name="T43" fmla="*/ 17 h 33"/>
                  <a:gd name="T44" fmla="*/ 3 w 60"/>
                  <a:gd name="T45" fmla="*/ 22 h 33"/>
                  <a:gd name="T46" fmla="*/ 0 w 60"/>
                  <a:gd name="T47" fmla="*/ 24 h 33"/>
                  <a:gd name="T48" fmla="*/ 3 w 60"/>
                  <a:gd name="T49" fmla="*/ 26 h 33"/>
                  <a:gd name="T50" fmla="*/ 3 w 60"/>
                  <a:gd name="T51" fmla="*/ 29 h 33"/>
                  <a:gd name="T52" fmla="*/ 0 w 60"/>
                  <a:gd name="T53" fmla="*/ 31 h 33"/>
                  <a:gd name="T54" fmla="*/ 0 w 60"/>
                  <a:gd name="T55" fmla="*/ 33 h 33"/>
                  <a:gd name="T56" fmla="*/ 5 w 60"/>
                  <a:gd name="T5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0" h="33">
                    <a:moveTo>
                      <a:pt x="5" y="33"/>
                    </a:moveTo>
                    <a:lnTo>
                      <a:pt x="19" y="29"/>
                    </a:lnTo>
                    <a:lnTo>
                      <a:pt x="24" y="22"/>
                    </a:lnTo>
                    <a:lnTo>
                      <a:pt x="26" y="19"/>
                    </a:lnTo>
                    <a:lnTo>
                      <a:pt x="26" y="19"/>
                    </a:lnTo>
                    <a:lnTo>
                      <a:pt x="60" y="5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38" y="3"/>
                    </a:lnTo>
                    <a:lnTo>
                      <a:pt x="36" y="3"/>
                    </a:lnTo>
                    <a:lnTo>
                      <a:pt x="26" y="5"/>
                    </a:lnTo>
                    <a:lnTo>
                      <a:pt x="22" y="10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8" y="17"/>
                    </a:lnTo>
                    <a:lnTo>
                      <a:pt x="8" y="17"/>
                    </a:lnTo>
                    <a:lnTo>
                      <a:pt x="3" y="22"/>
                    </a:lnTo>
                    <a:lnTo>
                      <a:pt x="0" y="24"/>
                    </a:lnTo>
                    <a:lnTo>
                      <a:pt x="3" y="26"/>
                    </a:lnTo>
                    <a:lnTo>
                      <a:pt x="3" y="29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5" y="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0" name="Freeform 346"/>
              <p:cNvSpPr>
                <a:spLocks/>
              </p:cNvSpPr>
              <p:nvPr/>
            </p:nvSpPr>
            <p:spPr bwMode="auto">
              <a:xfrm>
                <a:off x="5942" y="2559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0 h 2"/>
                  <a:gd name="T3" fmla="*/ 2 h 2"/>
                  <a:gd name="T4" fmla="*/ 2 h 2"/>
                  <a:gd name="T5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1" name="Freeform 347"/>
              <p:cNvSpPr>
                <a:spLocks/>
              </p:cNvSpPr>
              <p:nvPr/>
            </p:nvSpPr>
            <p:spPr bwMode="auto">
              <a:xfrm>
                <a:off x="5932" y="2639"/>
                <a:ext cx="12" cy="3"/>
              </a:xfrm>
              <a:custGeom>
                <a:avLst/>
                <a:gdLst>
                  <a:gd name="T0" fmla="*/ 10 w 12"/>
                  <a:gd name="T1" fmla="*/ 0 h 3"/>
                  <a:gd name="T2" fmla="*/ 10 w 12"/>
                  <a:gd name="T3" fmla="*/ 0 h 3"/>
                  <a:gd name="T4" fmla="*/ 7 w 12"/>
                  <a:gd name="T5" fmla="*/ 0 h 3"/>
                  <a:gd name="T6" fmla="*/ 3 w 12"/>
                  <a:gd name="T7" fmla="*/ 0 h 3"/>
                  <a:gd name="T8" fmla="*/ 0 w 12"/>
                  <a:gd name="T9" fmla="*/ 0 h 3"/>
                  <a:gd name="T10" fmla="*/ 3 w 12"/>
                  <a:gd name="T11" fmla="*/ 3 h 3"/>
                  <a:gd name="T12" fmla="*/ 3 w 12"/>
                  <a:gd name="T13" fmla="*/ 3 h 3"/>
                  <a:gd name="T14" fmla="*/ 5 w 12"/>
                  <a:gd name="T15" fmla="*/ 3 h 3"/>
                  <a:gd name="T16" fmla="*/ 7 w 12"/>
                  <a:gd name="T17" fmla="*/ 3 h 3"/>
                  <a:gd name="T18" fmla="*/ 12 w 12"/>
                  <a:gd name="T19" fmla="*/ 3 h 3"/>
                  <a:gd name="T20" fmla="*/ 12 w 12"/>
                  <a:gd name="T21" fmla="*/ 0 h 3"/>
                  <a:gd name="T22" fmla="*/ 10 w 12"/>
                  <a:gd name="T2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3">
                    <a:moveTo>
                      <a:pt x="10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2" name="Freeform 348"/>
              <p:cNvSpPr>
                <a:spLocks/>
              </p:cNvSpPr>
              <p:nvPr/>
            </p:nvSpPr>
            <p:spPr bwMode="auto">
              <a:xfrm>
                <a:off x="4865" y="2543"/>
                <a:ext cx="7" cy="7"/>
              </a:xfrm>
              <a:custGeom>
                <a:avLst/>
                <a:gdLst>
                  <a:gd name="T0" fmla="*/ 4 w 7"/>
                  <a:gd name="T1" fmla="*/ 7 h 7"/>
                  <a:gd name="T2" fmla="*/ 7 w 7"/>
                  <a:gd name="T3" fmla="*/ 2 h 7"/>
                  <a:gd name="T4" fmla="*/ 7 w 7"/>
                  <a:gd name="T5" fmla="*/ 0 h 7"/>
                  <a:gd name="T6" fmla="*/ 4 w 7"/>
                  <a:gd name="T7" fmla="*/ 2 h 7"/>
                  <a:gd name="T8" fmla="*/ 4 w 7"/>
                  <a:gd name="T9" fmla="*/ 2 h 7"/>
                  <a:gd name="T10" fmla="*/ 2 w 7"/>
                  <a:gd name="T11" fmla="*/ 2 h 7"/>
                  <a:gd name="T12" fmla="*/ 2 w 7"/>
                  <a:gd name="T13" fmla="*/ 2 h 7"/>
                  <a:gd name="T14" fmla="*/ 2 w 7"/>
                  <a:gd name="T15" fmla="*/ 2 h 7"/>
                  <a:gd name="T16" fmla="*/ 0 w 7"/>
                  <a:gd name="T17" fmla="*/ 7 h 7"/>
                  <a:gd name="T18" fmla="*/ 2 w 7"/>
                  <a:gd name="T19" fmla="*/ 7 h 7"/>
                  <a:gd name="T20" fmla="*/ 2 w 7"/>
                  <a:gd name="T21" fmla="*/ 7 h 7"/>
                  <a:gd name="T22" fmla="*/ 4 w 7"/>
                  <a:gd name="T2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lnTo>
                      <a:pt x="7" y="2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3" name="Freeform 349"/>
              <p:cNvSpPr>
                <a:spLocks/>
              </p:cNvSpPr>
              <p:nvPr/>
            </p:nvSpPr>
            <p:spPr bwMode="auto">
              <a:xfrm>
                <a:off x="4884" y="2543"/>
                <a:ext cx="11" cy="4"/>
              </a:xfrm>
              <a:custGeom>
                <a:avLst/>
                <a:gdLst>
                  <a:gd name="T0" fmla="*/ 2 w 11"/>
                  <a:gd name="T1" fmla="*/ 4 h 4"/>
                  <a:gd name="T2" fmla="*/ 7 w 11"/>
                  <a:gd name="T3" fmla="*/ 4 h 4"/>
                  <a:gd name="T4" fmla="*/ 9 w 11"/>
                  <a:gd name="T5" fmla="*/ 4 h 4"/>
                  <a:gd name="T6" fmla="*/ 11 w 11"/>
                  <a:gd name="T7" fmla="*/ 2 h 4"/>
                  <a:gd name="T8" fmla="*/ 9 w 11"/>
                  <a:gd name="T9" fmla="*/ 0 h 4"/>
                  <a:gd name="T10" fmla="*/ 2 w 11"/>
                  <a:gd name="T11" fmla="*/ 0 h 4"/>
                  <a:gd name="T12" fmla="*/ 0 w 11"/>
                  <a:gd name="T13" fmla="*/ 0 h 4"/>
                  <a:gd name="T14" fmla="*/ 0 w 11"/>
                  <a:gd name="T15" fmla="*/ 2 h 4"/>
                  <a:gd name="T16" fmla="*/ 0 w 11"/>
                  <a:gd name="T17" fmla="*/ 4 h 4"/>
                  <a:gd name="T18" fmla="*/ 2 w 11"/>
                  <a:gd name="T1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4">
                    <a:moveTo>
                      <a:pt x="2" y="4"/>
                    </a:moveTo>
                    <a:lnTo>
                      <a:pt x="7" y="4"/>
                    </a:lnTo>
                    <a:lnTo>
                      <a:pt x="9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4" name="Freeform 350"/>
              <p:cNvSpPr>
                <a:spLocks/>
              </p:cNvSpPr>
              <p:nvPr/>
            </p:nvSpPr>
            <p:spPr bwMode="auto">
              <a:xfrm>
                <a:off x="5590" y="2760"/>
                <a:ext cx="5" cy="7"/>
              </a:xfrm>
              <a:custGeom>
                <a:avLst/>
                <a:gdLst>
                  <a:gd name="T0" fmla="*/ 0 w 5"/>
                  <a:gd name="T1" fmla="*/ 2 h 7"/>
                  <a:gd name="T2" fmla="*/ 2 w 5"/>
                  <a:gd name="T3" fmla="*/ 7 h 7"/>
                  <a:gd name="T4" fmla="*/ 5 w 5"/>
                  <a:gd name="T5" fmla="*/ 5 h 7"/>
                  <a:gd name="T6" fmla="*/ 5 w 5"/>
                  <a:gd name="T7" fmla="*/ 5 h 7"/>
                  <a:gd name="T8" fmla="*/ 5 w 5"/>
                  <a:gd name="T9" fmla="*/ 2 h 7"/>
                  <a:gd name="T10" fmla="*/ 2 w 5"/>
                  <a:gd name="T11" fmla="*/ 2 h 7"/>
                  <a:gd name="T12" fmla="*/ 2 w 5"/>
                  <a:gd name="T13" fmla="*/ 2 h 7"/>
                  <a:gd name="T14" fmla="*/ 2 w 5"/>
                  <a:gd name="T15" fmla="*/ 0 h 7"/>
                  <a:gd name="T16" fmla="*/ 0 w 5"/>
                  <a:gd name="T17" fmla="*/ 0 h 7"/>
                  <a:gd name="T18" fmla="*/ 0 w 5"/>
                  <a:gd name="T19" fmla="*/ 0 h 7"/>
                  <a:gd name="T20" fmla="*/ 0 w 5"/>
                  <a:gd name="T21" fmla="*/ 0 h 7"/>
                  <a:gd name="T22" fmla="*/ 0 w 5"/>
                  <a:gd name="T23" fmla="*/ 0 h 7"/>
                  <a:gd name="T24" fmla="*/ 0 w 5"/>
                  <a:gd name="T25" fmla="*/ 2 h 7"/>
                  <a:gd name="T26" fmla="*/ 0 w 5"/>
                  <a:gd name="T2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" h="7">
                    <a:moveTo>
                      <a:pt x="0" y="2"/>
                    </a:moveTo>
                    <a:lnTo>
                      <a:pt x="2" y="7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5" name="Freeform 351"/>
              <p:cNvSpPr>
                <a:spLocks/>
              </p:cNvSpPr>
              <p:nvPr/>
            </p:nvSpPr>
            <p:spPr bwMode="auto">
              <a:xfrm>
                <a:off x="5580" y="2654"/>
                <a:ext cx="10" cy="14"/>
              </a:xfrm>
              <a:custGeom>
                <a:avLst/>
                <a:gdLst>
                  <a:gd name="T0" fmla="*/ 8 w 10"/>
                  <a:gd name="T1" fmla="*/ 7 h 14"/>
                  <a:gd name="T2" fmla="*/ 8 w 10"/>
                  <a:gd name="T3" fmla="*/ 4 h 14"/>
                  <a:gd name="T4" fmla="*/ 8 w 10"/>
                  <a:gd name="T5" fmla="*/ 4 h 14"/>
                  <a:gd name="T6" fmla="*/ 8 w 10"/>
                  <a:gd name="T7" fmla="*/ 4 h 14"/>
                  <a:gd name="T8" fmla="*/ 5 w 10"/>
                  <a:gd name="T9" fmla="*/ 7 h 14"/>
                  <a:gd name="T10" fmla="*/ 5 w 10"/>
                  <a:gd name="T11" fmla="*/ 9 h 14"/>
                  <a:gd name="T12" fmla="*/ 3 w 10"/>
                  <a:gd name="T13" fmla="*/ 7 h 14"/>
                  <a:gd name="T14" fmla="*/ 3 w 10"/>
                  <a:gd name="T15" fmla="*/ 4 h 14"/>
                  <a:gd name="T16" fmla="*/ 0 w 10"/>
                  <a:gd name="T17" fmla="*/ 2 h 14"/>
                  <a:gd name="T18" fmla="*/ 0 w 10"/>
                  <a:gd name="T19" fmla="*/ 0 h 14"/>
                  <a:gd name="T20" fmla="*/ 0 w 10"/>
                  <a:gd name="T21" fmla="*/ 0 h 14"/>
                  <a:gd name="T22" fmla="*/ 0 w 10"/>
                  <a:gd name="T23" fmla="*/ 0 h 14"/>
                  <a:gd name="T24" fmla="*/ 3 w 10"/>
                  <a:gd name="T25" fmla="*/ 14 h 14"/>
                  <a:gd name="T26" fmla="*/ 5 w 10"/>
                  <a:gd name="T27" fmla="*/ 14 h 14"/>
                  <a:gd name="T28" fmla="*/ 8 w 10"/>
                  <a:gd name="T29" fmla="*/ 14 h 14"/>
                  <a:gd name="T30" fmla="*/ 10 w 10"/>
                  <a:gd name="T31" fmla="*/ 14 h 14"/>
                  <a:gd name="T32" fmla="*/ 10 w 10"/>
                  <a:gd name="T33" fmla="*/ 11 h 14"/>
                  <a:gd name="T34" fmla="*/ 10 w 10"/>
                  <a:gd name="T35" fmla="*/ 7 h 14"/>
                  <a:gd name="T36" fmla="*/ 8 w 10"/>
                  <a:gd name="T3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14">
                    <a:moveTo>
                      <a:pt x="8" y="7"/>
                    </a:move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8" y="14"/>
                    </a:lnTo>
                    <a:lnTo>
                      <a:pt x="10" y="14"/>
                    </a:lnTo>
                    <a:lnTo>
                      <a:pt x="10" y="11"/>
                    </a:lnTo>
                    <a:lnTo>
                      <a:pt x="10" y="7"/>
                    </a:lnTo>
                    <a:lnTo>
                      <a:pt x="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6" name="Freeform 352"/>
              <p:cNvSpPr>
                <a:spLocks/>
              </p:cNvSpPr>
              <p:nvPr/>
            </p:nvSpPr>
            <p:spPr bwMode="auto">
              <a:xfrm>
                <a:off x="4853" y="2481"/>
                <a:ext cx="9" cy="21"/>
              </a:xfrm>
              <a:custGeom>
                <a:avLst/>
                <a:gdLst>
                  <a:gd name="T0" fmla="*/ 5 w 9"/>
                  <a:gd name="T1" fmla="*/ 10 h 21"/>
                  <a:gd name="T2" fmla="*/ 2 w 9"/>
                  <a:gd name="T3" fmla="*/ 10 h 21"/>
                  <a:gd name="T4" fmla="*/ 0 w 9"/>
                  <a:gd name="T5" fmla="*/ 19 h 21"/>
                  <a:gd name="T6" fmla="*/ 2 w 9"/>
                  <a:gd name="T7" fmla="*/ 21 h 21"/>
                  <a:gd name="T8" fmla="*/ 9 w 9"/>
                  <a:gd name="T9" fmla="*/ 17 h 21"/>
                  <a:gd name="T10" fmla="*/ 9 w 9"/>
                  <a:gd name="T11" fmla="*/ 14 h 21"/>
                  <a:gd name="T12" fmla="*/ 9 w 9"/>
                  <a:gd name="T13" fmla="*/ 12 h 21"/>
                  <a:gd name="T14" fmla="*/ 7 w 9"/>
                  <a:gd name="T15" fmla="*/ 10 h 21"/>
                  <a:gd name="T16" fmla="*/ 7 w 9"/>
                  <a:gd name="T17" fmla="*/ 10 h 21"/>
                  <a:gd name="T18" fmla="*/ 7 w 9"/>
                  <a:gd name="T19" fmla="*/ 7 h 21"/>
                  <a:gd name="T20" fmla="*/ 9 w 9"/>
                  <a:gd name="T21" fmla="*/ 5 h 21"/>
                  <a:gd name="T22" fmla="*/ 9 w 9"/>
                  <a:gd name="T23" fmla="*/ 5 h 21"/>
                  <a:gd name="T24" fmla="*/ 9 w 9"/>
                  <a:gd name="T25" fmla="*/ 3 h 21"/>
                  <a:gd name="T26" fmla="*/ 7 w 9"/>
                  <a:gd name="T27" fmla="*/ 0 h 21"/>
                  <a:gd name="T28" fmla="*/ 5 w 9"/>
                  <a:gd name="T29" fmla="*/ 0 h 21"/>
                  <a:gd name="T30" fmla="*/ 5 w 9"/>
                  <a:gd name="T31" fmla="*/ 3 h 21"/>
                  <a:gd name="T32" fmla="*/ 5 w 9"/>
                  <a:gd name="T33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21">
                    <a:moveTo>
                      <a:pt x="5" y="10"/>
                    </a:moveTo>
                    <a:lnTo>
                      <a:pt x="2" y="10"/>
                    </a:lnTo>
                    <a:lnTo>
                      <a:pt x="0" y="19"/>
                    </a:lnTo>
                    <a:lnTo>
                      <a:pt x="2" y="21"/>
                    </a:lnTo>
                    <a:lnTo>
                      <a:pt x="9" y="17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7" name="Freeform 353"/>
              <p:cNvSpPr>
                <a:spLocks/>
              </p:cNvSpPr>
              <p:nvPr/>
            </p:nvSpPr>
            <p:spPr bwMode="auto">
              <a:xfrm>
                <a:off x="4626" y="2295"/>
                <a:ext cx="173" cy="181"/>
              </a:xfrm>
              <a:custGeom>
                <a:avLst/>
                <a:gdLst>
                  <a:gd name="T0" fmla="*/ 5 w 173"/>
                  <a:gd name="T1" fmla="*/ 111 h 181"/>
                  <a:gd name="T2" fmla="*/ 10 w 173"/>
                  <a:gd name="T3" fmla="*/ 122 h 181"/>
                  <a:gd name="T4" fmla="*/ 19 w 173"/>
                  <a:gd name="T5" fmla="*/ 141 h 181"/>
                  <a:gd name="T6" fmla="*/ 21 w 173"/>
                  <a:gd name="T7" fmla="*/ 158 h 181"/>
                  <a:gd name="T8" fmla="*/ 31 w 173"/>
                  <a:gd name="T9" fmla="*/ 163 h 181"/>
                  <a:gd name="T10" fmla="*/ 38 w 173"/>
                  <a:gd name="T11" fmla="*/ 163 h 181"/>
                  <a:gd name="T12" fmla="*/ 45 w 173"/>
                  <a:gd name="T13" fmla="*/ 160 h 181"/>
                  <a:gd name="T14" fmla="*/ 52 w 173"/>
                  <a:gd name="T15" fmla="*/ 170 h 181"/>
                  <a:gd name="T16" fmla="*/ 69 w 173"/>
                  <a:gd name="T17" fmla="*/ 165 h 181"/>
                  <a:gd name="T18" fmla="*/ 73 w 173"/>
                  <a:gd name="T19" fmla="*/ 165 h 181"/>
                  <a:gd name="T20" fmla="*/ 90 w 173"/>
                  <a:gd name="T21" fmla="*/ 170 h 181"/>
                  <a:gd name="T22" fmla="*/ 97 w 173"/>
                  <a:gd name="T23" fmla="*/ 181 h 181"/>
                  <a:gd name="T24" fmla="*/ 121 w 173"/>
                  <a:gd name="T25" fmla="*/ 167 h 181"/>
                  <a:gd name="T26" fmla="*/ 123 w 173"/>
                  <a:gd name="T27" fmla="*/ 163 h 181"/>
                  <a:gd name="T28" fmla="*/ 128 w 173"/>
                  <a:gd name="T29" fmla="*/ 155 h 181"/>
                  <a:gd name="T30" fmla="*/ 123 w 173"/>
                  <a:gd name="T31" fmla="*/ 144 h 181"/>
                  <a:gd name="T32" fmla="*/ 137 w 173"/>
                  <a:gd name="T33" fmla="*/ 132 h 181"/>
                  <a:gd name="T34" fmla="*/ 144 w 173"/>
                  <a:gd name="T35" fmla="*/ 111 h 181"/>
                  <a:gd name="T36" fmla="*/ 151 w 173"/>
                  <a:gd name="T37" fmla="*/ 99 h 181"/>
                  <a:gd name="T38" fmla="*/ 158 w 173"/>
                  <a:gd name="T39" fmla="*/ 99 h 181"/>
                  <a:gd name="T40" fmla="*/ 149 w 173"/>
                  <a:gd name="T41" fmla="*/ 80 h 181"/>
                  <a:gd name="T42" fmla="*/ 151 w 173"/>
                  <a:gd name="T43" fmla="*/ 75 h 181"/>
                  <a:gd name="T44" fmla="*/ 142 w 173"/>
                  <a:gd name="T45" fmla="*/ 61 h 181"/>
                  <a:gd name="T46" fmla="*/ 140 w 173"/>
                  <a:gd name="T47" fmla="*/ 54 h 181"/>
                  <a:gd name="T48" fmla="*/ 147 w 173"/>
                  <a:gd name="T49" fmla="*/ 52 h 181"/>
                  <a:gd name="T50" fmla="*/ 142 w 173"/>
                  <a:gd name="T51" fmla="*/ 47 h 181"/>
                  <a:gd name="T52" fmla="*/ 144 w 173"/>
                  <a:gd name="T53" fmla="*/ 44 h 181"/>
                  <a:gd name="T54" fmla="*/ 149 w 173"/>
                  <a:gd name="T55" fmla="*/ 42 h 181"/>
                  <a:gd name="T56" fmla="*/ 158 w 173"/>
                  <a:gd name="T57" fmla="*/ 40 h 181"/>
                  <a:gd name="T58" fmla="*/ 156 w 173"/>
                  <a:gd name="T59" fmla="*/ 33 h 181"/>
                  <a:gd name="T60" fmla="*/ 173 w 173"/>
                  <a:gd name="T61" fmla="*/ 28 h 181"/>
                  <a:gd name="T62" fmla="*/ 156 w 173"/>
                  <a:gd name="T63" fmla="*/ 18 h 181"/>
                  <a:gd name="T64" fmla="*/ 151 w 173"/>
                  <a:gd name="T65" fmla="*/ 18 h 181"/>
                  <a:gd name="T66" fmla="*/ 149 w 173"/>
                  <a:gd name="T67" fmla="*/ 14 h 181"/>
                  <a:gd name="T68" fmla="*/ 144 w 173"/>
                  <a:gd name="T69" fmla="*/ 16 h 181"/>
                  <a:gd name="T70" fmla="*/ 142 w 173"/>
                  <a:gd name="T71" fmla="*/ 4 h 181"/>
                  <a:gd name="T72" fmla="*/ 137 w 173"/>
                  <a:gd name="T73" fmla="*/ 0 h 181"/>
                  <a:gd name="T74" fmla="*/ 130 w 173"/>
                  <a:gd name="T75" fmla="*/ 4 h 181"/>
                  <a:gd name="T76" fmla="*/ 130 w 173"/>
                  <a:gd name="T77" fmla="*/ 0 h 181"/>
                  <a:gd name="T78" fmla="*/ 118 w 173"/>
                  <a:gd name="T79" fmla="*/ 14 h 181"/>
                  <a:gd name="T80" fmla="*/ 109 w 173"/>
                  <a:gd name="T81" fmla="*/ 26 h 181"/>
                  <a:gd name="T82" fmla="*/ 106 w 173"/>
                  <a:gd name="T83" fmla="*/ 33 h 181"/>
                  <a:gd name="T84" fmla="*/ 92 w 173"/>
                  <a:gd name="T85" fmla="*/ 35 h 181"/>
                  <a:gd name="T86" fmla="*/ 83 w 173"/>
                  <a:gd name="T87" fmla="*/ 42 h 181"/>
                  <a:gd name="T88" fmla="*/ 52 w 173"/>
                  <a:gd name="T89" fmla="*/ 66 h 181"/>
                  <a:gd name="T90" fmla="*/ 43 w 173"/>
                  <a:gd name="T91" fmla="*/ 70 h 181"/>
                  <a:gd name="T92" fmla="*/ 38 w 173"/>
                  <a:gd name="T93" fmla="*/ 75 h 181"/>
                  <a:gd name="T94" fmla="*/ 26 w 173"/>
                  <a:gd name="T95" fmla="*/ 85 h 181"/>
                  <a:gd name="T96" fmla="*/ 14 w 173"/>
                  <a:gd name="T97" fmla="*/ 77 h 181"/>
                  <a:gd name="T98" fmla="*/ 0 w 173"/>
                  <a:gd name="T99" fmla="*/ 99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3" h="181">
                    <a:moveTo>
                      <a:pt x="0" y="99"/>
                    </a:moveTo>
                    <a:lnTo>
                      <a:pt x="3" y="106"/>
                    </a:lnTo>
                    <a:lnTo>
                      <a:pt x="3" y="108"/>
                    </a:lnTo>
                    <a:lnTo>
                      <a:pt x="5" y="111"/>
                    </a:lnTo>
                    <a:lnTo>
                      <a:pt x="5" y="120"/>
                    </a:lnTo>
                    <a:lnTo>
                      <a:pt x="7" y="122"/>
                    </a:lnTo>
                    <a:lnTo>
                      <a:pt x="7" y="122"/>
                    </a:lnTo>
                    <a:lnTo>
                      <a:pt x="10" y="122"/>
                    </a:lnTo>
                    <a:lnTo>
                      <a:pt x="12" y="125"/>
                    </a:lnTo>
                    <a:lnTo>
                      <a:pt x="14" y="127"/>
                    </a:lnTo>
                    <a:lnTo>
                      <a:pt x="19" y="139"/>
                    </a:lnTo>
                    <a:lnTo>
                      <a:pt x="19" y="141"/>
                    </a:lnTo>
                    <a:lnTo>
                      <a:pt x="19" y="141"/>
                    </a:lnTo>
                    <a:lnTo>
                      <a:pt x="21" y="153"/>
                    </a:lnTo>
                    <a:lnTo>
                      <a:pt x="21" y="155"/>
                    </a:lnTo>
                    <a:lnTo>
                      <a:pt x="21" y="158"/>
                    </a:lnTo>
                    <a:lnTo>
                      <a:pt x="24" y="163"/>
                    </a:lnTo>
                    <a:lnTo>
                      <a:pt x="26" y="163"/>
                    </a:lnTo>
                    <a:lnTo>
                      <a:pt x="26" y="160"/>
                    </a:lnTo>
                    <a:lnTo>
                      <a:pt x="31" y="163"/>
                    </a:lnTo>
                    <a:lnTo>
                      <a:pt x="33" y="163"/>
                    </a:lnTo>
                    <a:lnTo>
                      <a:pt x="33" y="163"/>
                    </a:lnTo>
                    <a:lnTo>
                      <a:pt x="38" y="163"/>
                    </a:lnTo>
                    <a:lnTo>
                      <a:pt x="38" y="163"/>
                    </a:lnTo>
                    <a:lnTo>
                      <a:pt x="40" y="160"/>
                    </a:lnTo>
                    <a:lnTo>
                      <a:pt x="40" y="160"/>
                    </a:lnTo>
                    <a:lnTo>
                      <a:pt x="45" y="163"/>
                    </a:lnTo>
                    <a:lnTo>
                      <a:pt x="45" y="160"/>
                    </a:lnTo>
                    <a:lnTo>
                      <a:pt x="47" y="160"/>
                    </a:lnTo>
                    <a:lnTo>
                      <a:pt x="50" y="170"/>
                    </a:lnTo>
                    <a:lnTo>
                      <a:pt x="50" y="170"/>
                    </a:lnTo>
                    <a:lnTo>
                      <a:pt x="52" y="170"/>
                    </a:lnTo>
                    <a:lnTo>
                      <a:pt x="54" y="170"/>
                    </a:lnTo>
                    <a:lnTo>
                      <a:pt x="57" y="170"/>
                    </a:lnTo>
                    <a:lnTo>
                      <a:pt x="62" y="170"/>
                    </a:lnTo>
                    <a:lnTo>
                      <a:pt x="69" y="165"/>
                    </a:lnTo>
                    <a:lnTo>
                      <a:pt x="69" y="165"/>
                    </a:lnTo>
                    <a:lnTo>
                      <a:pt x="69" y="163"/>
                    </a:lnTo>
                    <a:lnTo>
                      <a:pt x="71" y="165"/>
                    </a:lnTo>
                    <a:lnTo>
                      <a:pt x="73" y="165"/>
                    </a:lnTo>
                    <a:lnTo>
                      <a:pt x="78" y="165"/>
                    </a:lnTo>
                    <a:lnTo>
                      <a:pt x="80" y="170"/>
                    </a:lnTo>
                    <a:lnTo>
                      <a:pt x="80" y="170"/>
                    </a:lnTo>
                    <a:lnTo>
                      <a:pt x="90" y="170"/>
                    </a:lnTo>
                    <a:lnTo>
                      <a:pt x="92" y="170"/>
                    </a:lnTo>
                    <a:lnTo>
                      <a:pt x="92" y="172"/>
                    </a:lnTo>
                    <a:lnTo>
                      <a:pt x="95" y="172"/>
                    </a:lnTo>
                    <a:lnTo>
                      <a:pt x="97" y="181"/>
                    </a:lnTo>
                    <a:lnTo>
                      <a:pt x="118" y="172"/>
                    </a:lnTo>
                    <a:lnTo>
                      <a:pt x="118" y="167"/>
                    </a:lnTo>
                    <a:lnTo>
                      <a:pt x="121" y="167"/>
                    </a:lnTo>
                    <a:lnTo>
                      <a:pt x="121" y="167"/>
                    </a:lnTo>
                    <a:lnTo>
                      <a:pt x="121" y="165"/>
                    </a:lnTo>
                    <a:lnTo>
                      <a:pt x="121" y="165"/>
                    </a:lnTo>
                    <a:lnTo>
                      <a:pt x="121" y="163"/>
                    </a:lnTo>
                    <a:lnTo>
                      <a:pt x="123" y="163"/>
                    </a:lnTo>
                    <a:lnTo>
                      <a:pt x="123" y="160"/>
                    </a:lnTo>
                    <a:lnTo>
                      <a:pt x="125" y="155"/>
                    </a:lnTo>
                    <a:lnTo>
                      <a:pt x="125" y="155"/>
                    </a:lnTo>
                    <a:lnTo>
                      <a:pt x="128" y="155"/>
                    </a:lnTo>
                    <a:lnTo>
                      <a:pt x="128" y="151"/>
                    </a:lnTo>
                    <a:lnTo>
                      <a:pt x="125" y="148"/>
                    </a:lnTo>
                    <a:lnTo>
                      <a:pt x="125" y="144"/>
                    </a:lnTo>
                    <a:lnTo>
                      <a:pt x="123" y="144"/>
                    </a:lnTo>
                    <a:lnTo>
                      <a:pt x="123" y="141"/>
                    </a:lnTo>
                    <a:lnTo>
                      <a:pt x="132" y="134"/>
                    </a:lnTo>
                    <a:lnTo>
                      <a:pt x="132" y="134"/>
                    </a:lnTo>
                    <a:lnTo>
                      <a:pt x="137" y="132"/>
                    </a:lnTo>
                    <a:lnTo>
                      <a:pt x="142" y="122"/>
                    </a:lnTo>
                    <a:lnTo>
                      <a:pt x="142" y="115"/>
                    </a:lnTo>
                    <a:lnTo>
                      <a:pt x="144" y="113"/>
                    </a:lnTo>
                    <a:lnTo>
                      <a:pt x="144" y="111"/>
                    </a:lnTo>
                    <a:lnTo>
                      <a:pt x="144" y="108"/>
                    </a:lnTo>
                    <a:lnTo>
                      <a:pt x="149" y="101"/>
                    </a:lnTo>
                    <a:lnTo>
                      <a:pt x="151" y="101"/>
                    </a:lnTo>
                    <a:lnTo>
                      <a:pt x="151" y="99"/>
                    </a:lnTo>
                    <a:lnTo>
                      <a:pt x="151" y="96"/>
                    </a:lnTo>
                    <a:lnTo>
                      <a:pt x="151" y="96"/>
                    </a:lnTo>
                    <a:lnTo>
                      <a:pt x="154" y="99"/>
                    </a:lnTo>
                    <a:lnTo>
                      <a:pt x="158" y="99"/>
                    </a:lnTo>
                    <a:lnTo>
                      <a:pt x="166" y="99"/>
                    </a:lnTo>
                    <a:lnTo>
                      <a:pt x="166" y="96"/>
                    </a:lnTo>
                    <a:lnTo>
                      <a:pt x="149" y="82"/>
                    </a:lnTo>
                    <a:lnTo>
                      <a:pt x="149" y="80"/>
                    </a:lnTo>
                    <a:lnTo>
                      <a:pt x="149" y="80"/>
                    </a:lnTo>
                    <a:lnTo>
                      <a:pt x="149" y="77"/>
                    </a:lnTo>
                    <a:lnTo>
                      <a:pt x="151" y="77"/>
                    </a:lnTo>
                    <a:lnTo>
                      <a:pt x="151" y="75"/>
                    </a:lnTo>
                    <a:lnTo>
                      <a:pt x="144" y="63"/>
                    </a:lnTo>
                    <a:lnTo>
                      <a:pt x="142" y="61"/>
                    </a:lnTo>
                    <a:lnTo>
                      <a:pt x="140" y="61"/>
                    </a:lnTo>
                    <a:lnTo>
                      <a:pt x="142" y="61"/>
                    </a:lnTo>
                    <a:lnTo>
                      <a:pt x="142" y="59"/>
                    </a:lnTo>
                    <a:lnTo>
                      <a:pt x="140" y="59"/>
                    </a:lnTo>
                    <a:lnTo>
                      <a:pt x="137" y="54"/>
                    </a:lnTo>
                    <a:lnTo>
                      <a:pt x="140" y="54"/>
                    </a:lnTo>
                    <a:lnTo>
                      <a:pt x="144" y="54"/>
                    </a:lnTo>
                    <a:lnTo>
                      <a:pt x="144" y="52"/>
                    </a:lnTo>
                    <a:lnTo>
                      <a:pt x="147" y="54"/>
                    </a:lnTo>
                    <a:lnTo>
                      <a:pt x="147" y="52"/>
                    </a:lnTo>
                    <a:lnTo>
                      <a:pt x="147" y="49"/>
                    </a:lnTo>
                    <a:lnTo>
                      <a:pt x="144" y="49"/>
                    </a:lnTo>
                    <a:lnTo>
                      <a:pt x="144" y="47"/>
                    </a:lnTo>
                    <a:lnTo>
                      <a:pt x="142" y="47"/>
                    </a:lnTo>
                    <a:lnTo>
                      <a:pt x="142" y="47"/>
                    </a:lnTo>
                    <a:lnTo>
                      <a:pt x="144" y="44"/>
                    </a:lnTo>
                    <a:lnTo>
                      <a:pt x="144" y="44"/>
                    </a:lnTo>
                    <a:lnTo>
                      <a:pt x="144" y="44"/>
                    </a:lnTo>
                    <a:lnTo>
                      <a:pt x="144" y="42"/>
                    </a:lnTo>
                    <a:lnTo>
                      <a:pt x="147" y="42"/>
                    </a:lnTo>
                    <a:lnTo>
                      <a:pt x="147" y="42"/>
                    </a:lnTo>
                    <a:lnTo>
                      <a:pt x="149" y="42"/>
                    </a:lnTo>
                    <a:lnTo>
                      <a:pt x="151" y="44"/>
                    </a:lnTo>
                    <a:lnTo>
                      <a:pt x="161" y="40"/>
                    </a:lnTo>
                    <a:lnTo>
                      <a:pt x="161" y="40"/>
                    </a:lnTo>
                    <a:lnTo>
                      <a:pt x="158" y="40"/>
                    </a:lnTo>
                    <a:lnTo>
                      <a:pt x="156" y="37"/>
                    </a:lnTo>
                    <a:lnTo>
                      <a:pt x="156" y="37"/>
                    </a:lnTo>
                    <a:lnTo>
                      <a:pt x="154" y="35"/>
                    </a:lnTo>
                    <a:lnTo>
                      <a:pt x="156" y="33"/>
                    </a:lnTo>
                    <a:lnTo>
                      <a:pt x="156" y="33"/>
                    </a:lnTo>
                    <a:lnTo>
                      <a:pt x="158" y="33"/>
                    </a:lnTo>
                    <a:lnTo>
                      <a:pt x="170" y="28"/>
                    </a:lnTo>
                    <a:lnTo>
                      <a:pt x="173" y="28"/>
                    </a:lnTo>
                    <a:lnTo>
                      <a:pt x="170" y="26"/>
                    </a:lnTo>
                    <a:lnTo>
                      <a:pt x="170" y="26"/>
                    </a:lnTo>
                    <a:lnTo>
                      <a:pt x="163" y="23"/>
                    </a:lnTo>
                    <a:lnTo>
                      <a:pt x="156" y="18"/>
                    </a:lnTo>
                    <a:lnTo>
                      <a:pt x="154" y="18"/>
                    </a:lnTo>
                    <a:lnTo>
                      <a:pt x="154" y="18"/>
                    </a:lnTo>
                    <a:lnTo>
                      <a:pt x="151" y="18"/>
                    </a:lnTo>
                    <a:lnTo>
                      <a:pt x="151" y="18"/>
                    </a:lnTo>
                    <a:lnTo>
                      <a:pt x="151" y="18"/>
                    </a:lnTo>
                    <a:lnTo>
                      <a:pt x="151" y="16"/>
                    </a:lnTo>
                    <a:lnTo>
                      <a:pt x="151" y="14"/>
                    </a:lnTo>
                    <a:lnTo>
                      <a:pt x="149" y="14"/>
                    </a:lnTo>
                    <a:lnTo>
                      <a:pt x="149" y="16"/>
                    </a:lnTo>
                    <a:lnTo>
                      <a:pt x="147" y="16"/>
                    </a:lnTo>
                    <a:lnTo>
                      <a:pt x="147" y="16"/>
                    </a:lnTo>
                    <a:lnTo>
                      <a:pt x="144" y="16"/>
                    </a:lnTo>
                    <a:lnTo>
                      <a:pt x="144" y="11"/>
                    </a:lnTo>
                    <a:lnTo>
                      <a:pt x="147" y="11"/>
                    </a:lnTo>
                    <a:lnTo>
                      <a:pt x="144" y="7"/>
                    </a:lnTo>
                    <a:lnTo>
                      <a:pt x="142" y="4"/>
                    </a:lnTo>
                    <a:lnTo>
                      <a:pt x="142" y="4"/>
                    </a:lnTo>
                    <a:lnTo>
                      <a:pt x="140" y="4"/>
                    </a:lnTo>
                    <a:lnTo>
                      <a:pt x="137" y="0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2" y="2"/>
                    </a:lnTo>
                    <a:lnTo>
                      <a:pt x="130" y="4"/>
                    </a:lnTo>
                    <a:lnTo>
                      <a:pt x="130" y="4"/>
                    </a:lnTo>
                    <a:lnTo>
                      <a:pt x="130" y="2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30" y="0"/>
                    </a:lnTo>
                    <a:lnTo>
                      <a:pt x="128" y="0"/>
                    </a:lnTo>
                    <a:lnTo>
                      <a:pt x="128" y="2"/>
                    </a:lnTo>
                    <a:lnTo>
                      <a:pt x="118" y="14"/>
                    </a:lnTo>
                    <a:lnTo>
                      <a:pt x="118" y="14"/>
                    </a:lnTo>
                    <a:lnTo>
                      <a:pt x="114" y="23"/>
                    </a:lnTo>
                    <a:lnTo>
                      <a:pt x="111" y="23"/>
                    </a:lnTo>
                    <a:lnTo>
                      <a:pt x="109" y="23"/>
                    </a:lnTo>
                    <a:lnTo>
                      <a:pt x="109" y="26"/>
                    </a:lnTo>
                    <a:lnTo>
                      <a:pt x="109" y="26"/>
                    </a:lnTo>
                    <a:lnTo>
                      <a:pt x="111" y="28"/>
                    </a:lnTo>
                    <a:lnTo>
                      <a:pt x="109" y="30"/>
                    </a:lnTo>
                    <a:lnTo>
                      <a:pt x="106" y="33"/>
                    </a:lnTo>
                    <a:lnTo>
                      <a:pt x="104" y="33"/>
                    </a:lnTo>
                    <a:lnTo>
                      <a:pt x="102" y="33"/>
                    </a:lnTo>
                    <a:lnTo>
                      <a:pt x="99" y="30"/>
                    </a:lnTo>
                    <a:lnTo>
                      <a:pt x="92" y="35"/>
                    </a:lnTo>
                    <a:lnTo>
                      <a:pt x="85" y="37"/>
                    </a:lnTo>
                    <a:lnTo>
                      <a:pt x="85" y="37"/>
                    </a:lnTo>
                    <a:lnTo>
                      <a:pt x="83" y="37"/>
                    </a:lnTo>
                    <a:lnTo>
                      <a:pt x="83" y="42"/>
                    </a:lnTo>
                    <a:lnTo>
                      <a:pt x="66" y="63"/>
                    </a:lnTo>
                    <a:lnTo>
                      <a:pt x="64" y="63"/>
                    </a:lnTo>
                    <a:lnTo>
                      <a:pt x="52" y="63"/>
                    </a:lnTo>
                    <a:lnTo>
                      <a:pt x="52" y="66"/>
                    </a:lnTo>
                    <a:lnTo>
                      <a:pt x="52" y="66"/>
                    </a:lnTo>
                    <a:lnTo>
                      <a:pt x="47" y="66"/>
                    </a:lnTo>
                    <a:lnTo>
                      <a:pt x="45" y="66"/>
                    </a:lnTo>
                    <a:lnTo>
                      <a:pt x="43" y="70"/>
                    </a:lnTo>
                    <a:lnTo>
                      <a:pt x="43" y="75"/>
                    </a:lnTo>
                    <a:lnTo>
                      <a:pt x="43" y="75"/>
                    </a:lnTo>
                    <a:lnTo>
                      <a:pt x="40" y="73"/>
                    </a:lnTo>
                    <a:lnTo>
                      <a:pt x="38" y="75"/>
                    </a:lnTo>
                    <a:lnTo>
                      <a:pt x="40" y="77"/>
                    </a:lnTo>
                    <a:lnTo>
                      <a:pt x="36" y="87"/>
                    </a:lnTo>
                    <a:lnTo>
                      <a:pt x="29" y="85"/>
                    </a:lnTo>
                    <a:lnTo>
                      <a:pt x="26" y="85"/>
                    </a:lnTo>
                    <a:lnTo>
                      <a:pt x="21" y="85"/>
                    </a:lnTo>
                    <a:lnTo>
                      <a:pt x="14" y="82"/>
                    </a:lnTo>
                    <a:lnTo>
                      <a:pt x="14" y="80"/>
                    </a:lnTo>
                    <a:lnTo>
                      <a:pt x="14" y="77"/>
                    </a:lnTo>
                    <a:lnTo>
                      <a:pt x="12" y="80"/>
                    </a:lnTo>
                    <a:lnTo>
                      <a:pt x="10" y="82"/>
                    </a:lnTo>
                    <a:lnTo>
                      <a:pt x="5" y="87"/>
                    </a:lnTo>
                    <a:lnTo>
                      <a:pt x="0" y="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8" name="Freeform 354"/>
              <p:cNvSpPr>
                <a:spLocks/>
              </p:cNvSpPr>
              <p:nvPr/>
            </p:nvSpPr>
            <p:spPr bwMode="auto">
              <a:xfrm>
                <a:off x="5618" y="2720"/>
                <a:ext cx="5" cy="7"/>
              </a:xfrm>
              <a:custGeom>
                <a:avLst/>
                <a:gdLst>
                  <a:gd name="T0" fmla="*/ 3 w 5"/>
                  <a:gd name="T1" fmla="*/ 2 h 7"/>
                  <a:gd name="T2" fmla="*/ 3 w 5"/>
                  <a:gd name="T3" fmla="*/ 0 h 7"/>
                  <a:gd name="T4" fmla="*/ 3 w 5"/>
                  <a:gd name="T5" fmla="*/ 0 h 7"/>
                  <a:gd name="T6" fmla="*/ 3 w 5"/>
                  <a:gd name="T7" fmla="*/ 2 h 7"/>
                  <a:gd name="T8" fmla="*/ 0 w 5"/>
                  <a:gd name="T9" fmla="*/ 2 h 7"/>
                  <a:gd name="T10" fmla="*/ 3 w 5"/>
                  <a:gd name="T11" fmla="*/ 4 h 7"/>
                  <a:gd name="T12" fmla="*/ 3 w 5"/>
                  <a:gd name="T13" fmla="*/ 7 h 7"/>
                  <a:gd name="T14" fmla="*/ 5 w 5"/>
                  <a:gd name="T15" fmla="*/ 7 h 7"/>
                  <a:gd name="T16" fmla="*/ 3 w 5"/>
                  <a:gd name="T17" fmla="*/ 2 h 7"/>
                  <a:gd name="T18" fmla="*/ 5 w 5"/>
                  <a:gd name="T19" fmla="*/ 2 h 7"/>
                  <a:gd name="T20" fmla="*/ 3 w 5"/>
                  <a:gd name="T2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7">
                    <a:moveTo>
                      <a:pt x="3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9" name="Freeform 355"/>
              <p:cNvSpPr>
                <a:spLocks/>
              </p:cNvSpPr>
              <p:nvPr/>
            </p:nvSpPr>
            <p:spPr bwMode="auto">
              <a:xfrm>
                <a:off x="4862" y="2429"/>
                <a:ext cx="5" cy="5"/>
              </a:xfrm>
              <a:custGeom>
                <a:avLst/>
                <a:gdLst>
                  <a:gd name="T0" fmla="*/ 3 w 5"/>
                  <a:gd name="T1" fmla="*/ 5 h 5"/>
                  <a:gd name="T2" fmla="*/ 5 w 5"/>
                  <a:gd name="T3" fmla="*/ 5 h 5"/>
                  <a:gd name="T4" fmla="*/ 5 w 5"/>
                  <a:gd name="T5" fmla="*/ 3 h 5"/>
                  <a:gd name="T6" fmla="*/ 5 w 5"/>
                  <a:gd name="T7" fmla="*/ 0 h 5"/>
                  <a:gd name="T8" fmla="*/ 5 w 5"/>
                  <a:gd name="T9" fmla="*/ 0 h 5"/>
                  <a:gd name="T10" fmla="*/ 3 w 5"/>
                  <a:gd name="T11" fmla="*/ 0 h 5"/>
                  <a:gd name="T12" fmla="*/ 3 w 5"/>
                  <a:gd name="T13" fmla="*/ 0 h 5"/>
                  <a:gd name="T14" fmla="*/ 0 w 5"/>
                  <a:gd name="T15" fmla="*/ 3 h 5"/>
                  <a:gd name="T16" fmla="*/ 0 w 5"/>
                  <a:gd name="T17" fmla="*/ 3 h 5"/>
                  <a:gd name="T18" fmla="*/ 0 w 5"/>
                  <a:gd name="T19" fmla="*/ 5 h 5"/>
                  <a:gd name="T20" fmla="*/ 3 w 5"/>
                  <a:gd name="T21" fmla="*/ 5 h 5"/>
                  <a:gd name="T22" fmla="*/ 3 w 5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lnTo>
                      <a:pt x="5" y="5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0" name="Freeform 356"/>
              <p:cNvSpPr>
                <a:spLocks/>
              </p:cNvSpPr>
              <p:nvPr/>
            </p:nvSpPr>
            <p:spPr bwMode="auto">
              <a:xfrm>
                <a:off x="4808" y="2540"/>
                <a:ext cx="52" cy="17"/>
              </a:xfrm>
              <a:custGeom>
                <a:avLst/>
                <a:gdLst>
                  <a:gd name="T0" fmla="*/ 26 w 52"/>
                  <a:gd name="T1" fmla="*/ 14 h 17"/>
                  <a:gd name="T2" fmla="*/ 35 w 52"/>
                  <a:gd name="T3" fmla="*/ 14 h 17"/>
                  <a:gd name="T4" fmla="*/ 38 w 52"/>
                  <a:gd name="T5" fmla="*/ 12 h 17"/>
                  <a:gd name="T6" fmla="*/ 43 w 52"/>
                  <a:gd name="T7" fmla="*/ 12 h 17"/>
                  <a:gd name="T8" fmla="*/ 47 w 52"/>
                  <a:gd name="T9" fmla="*/ 10 h 17"/>
                  <a:gd name="T10" fmla="*/ 52 w 52"/>
                  <a:gd name="T11" fmla="*/ 5 h 17"/>
                  <a:gd name="T12" fmla="*/ 52 w 52"/>
                  <a:gd name="T13" fmla="*/ 3 h 17"/>
                  <a:gd name="T14" fmla="*/ 50 w 52"/>
                  <a:gd name="T15" fmla="*/ 0 h 17"/>
                  <a:gd name="T16" fmla="*/ 50 w 52"/>
                  <a:gd name="T17" fmla="*/ 5 h 17"/>
                  <a:gd name="T18" fmla="*/ 50 w 52"/>
                  <a:gd name="T19" fmla="*/ 5 h 17"/>
                  <a:gd name="T20" fmla="*/ 47 w 52"/>
                  <a:gd name="T21" fmla="*/ 5 h 17"/>
                  <a:gd name="T22" fmla="*/ 47 w 52"/>
                  <a:gd name="T23" fmla="*/ 7 h 17"/>
                  <a:gd name="T24" fmla="*/ 45 w 52"/>
                  <a:gd name="T25" fmla="*/ 7 h 17"/>
                  <a:gd name="T26" fmla="*/ 43 w 52"/>
                  <a:gd name="T27" fmla="*/ 10 h 17"/>
                  <a:gd name="T28" fmla="*/ 43 w 52"/>
                  <a:gd name="T29" fmla="*/ 10 h 17"/>
                  <a:gd name="T30" fmla="*/ 35 w 52"/>
                  <a:gd name="T31" fmla="*/ 10 h 17"/>
                  <a:gd name="T32" fmla="*/ 35 w 52"/>
                  <a:gd name="T33" fmla="*/ 7 h 17"/>
                  <a:gd name="T34" fmla="*/ 28 w 52"/>
                  <a:gd name="T35" fmla="*/ 10 h 17"/>
                  <a:gd name="T36" fmla="*/ 26 w 52"/>
                  <a:gd name="T37" fmla="*/ 10 h 17"/>
                  <a:gd name="T38" fmla="*/ 21 w 52"/>
                  <a:gd name="T39" fmla="*/ 7 h 17"/>
                  <a:gd name="T40" fmla="*/ 21 w 52"/>
                  <a:gd name="T41" fmla="*/ 7 h 17"/>
                  <a:gd name="T42" fmla="*/ 14 w 52"/>
                  <a:gd name="T43" fmla="*/ 5 h 17"/>
                  <a:gd name="T44" fmla="*/ 12 w 52"/>
                  <a:gd name="T45" fmla="*/ 5 h 17"/>
                  <a:gd name="T46" fmla="*/ 5 w 52"/>
                  <a:gd name="T47" fmla="*/ 7 h 17"/>
                  <a:gd name="T48" fmla="*/ 2 w 52"/>
                  <a:gd name="T49" fmla="*/ 7 h 17"/>
                  <a:gd name="T50" fmla="*/ 2 w 52"/>
                  <a:gd name="T51" fmla="*/ 7 h 17"/>
                  <a:gd name="T52" fmla="*/ 0 w 52"/>
                  <a:gd name="T53" fmla="*/ 10 h 17"/>
                  <a:gd name="T54" fmla="*/ 0 w 52"/>
                  <a:gd name="T55" fmla="*/ 10 h 17"/>
                  <a:gd name="T56" fmla="*/ 0 w 52"/>
                  <a:gd name="T57" fmla="*/ 12 h 17"/>
                  <a:gd name="T58" fmla="*/ 0 w 52"/>
                  <a:gd name="T59" fmla="*/ 14 h 17"/>
                  <a:gd name="T60" fmla="*/ 12 w 52"/>
                  <a:gd name="T61" fmla="*/ 14 h 17"/>
                  <a:gd name="T62" fmla="*/ 21 w 52"/>
                  <a:gd name="T63" fmla="*/ 17 h 17"/>
                  <a:gd name="T64" fmla="*/ 26 w 52"/>
                  <a:gd name="T65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2" h="17">
                    <a:moveTo>
                      <a:pt x="26" y="14"/>
                    </a:moveTo>
                    <a:lnTo>
                      <a:pt x="35" y="14"/>
                    </a:lnTo>
                    <a:lnTo>
                      <a:pt x="38" y="12"/>
                    </a:lnTo>
                    <a:lnTo>
                      <a:pt x="43" y="12"/>
                    </a:lnTo>
                    <a:lnTo>
                      <a:pt x="47" y="10"/>
                    </a:lnTo>
                    <a:lnTo>
                      <a:pt x="52" y="5"/>
                    </a:lnTo>
                    <a:lnTo>
                      <a:pt x="52" y="3"/>
                    </a:lnTo>
                    <a:lnTo>
                      <a:pt x="50" y="0"/>
                    </a:lnTo>
                    <a:lnTo>
                      <a:pt x="50" y="5"/>
                    </a:lnTo>
                    <a:lnTo>
                      <a:pt x="50" y="5"/>
                    </a:lnTo>
                    <a:lnTo>
                      <a:pt x="47" y="5"/>
                    </a:lnTo>
                    <a:lnTo>
                      <a:pt x="47" y="7"/>
                    </a:lnTo>
                    <a:lnTo>
                      <a:pt x="45" y="7"/>
                    </a:lnTo>
                    <a:lnTo>
                      <a:pt x="43" y="10"/>
                    </a:lnTo>
                    <a:lnTo>
                      <a:pt x="43" y="10"/>
                    </a:lnTo>
                    <a:lnTo>
                      <a:pt x="35" y="10"/>
                    </a:lnTo>
                    <a:lnTo>
                      <a:pt x="35" y="7"/>
                    </a:lnTo>
                    <a:lnTo>
                      <a:pt x="28" y="10"/>
                    </a:lnTo>
                    <a:lnTo>
                      <a:pt x="26" y="10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12" y="14"/>
                    </a:lnTo>
                    <a:lnTo>
                      <a:pt x="21" y="17"/>
                    </a:lnTo>
                    <a:lnTo>
                      <a:pt x="26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1" name="Rectangle 357"/>
              <p:cNvSpPr>
                <a:spLocks noChangeArrowheads="1"/>
              </p:cNvSpPr>
              <p:nvPr/>
            </p:nvSpPr>
            <p:spPr bwMode="auto">
              <a:xfrm>
                <a:off x="5569" y="2587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2" name="Freeform 358"/>
              <p:cNvSpPr>
                <a:spLocks/>
              </p:cNvSpPr>
              <p:nvPr/>
            </p:nvSpPr>
            <p:spPr bwMode="auto">
              <a:xfrm>
                <a:off x="4855" y="2427"/>
                <a:ext cx="7" cy="7"/>
              </a:xfrm>
              <a:custGeom>
                <a:avLst/>
                <a:gdLst>
                  <a:gd name="T0" fmla="*/ 5 w 7"/>
                  <a:gd name="T1" fmla="*/ 0 h 7"/>
                  <a:gd name="T2" fmla="*/ 3 w 7"/>
                  <a:gd name="T3" fmla="*/ 2 h 7"/>
                  <a:gd name="T4" fmla="*/ 3 w 7"/>
                  <a:gd name="T5" fmla="*/ 2 h 7"/>
                  <a:gd name="T6" fmla="*/ 0 w 7"/>
                  <a:gd name="T7" fmla="*/ 5 h 7"/>
                  <a:gd name="T8" fmla="*/ 3 w 7"/>
                  <a:gd name="T9" fmla="*/ 7 h 7"/>
                  <a:gd name="T10" fmla="*/ 5 w 7"/>
                  <a:gd name="T11" fmla="*/ 7 h 7"/>
                  <a:gd name="T12" fmla="*/ 7 w 7"/>
                  <a:gd name="T13" fmla="*/ 2 h 7"/>
                  <a:gd name="T14" fmla="*/ 7 w 7"/>
                  <a:gd name="T15" fmla="*/ 0 h 7"/>
                  <a:gd name="T16" fmla="*/ 5 w 7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5" y="0"/>
                    </a:moveTo>
                    <a:lnTo>
                      <a:pt x="3" y="2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3" name="Freeform 359"/>
              <p:cNvSpPr>
                <a:spLocks/>
              </p:cNvSpPr>
              <p:nvPr/>
            </p:nvSpPr>
            <p:spPr bwMode="auto">
              <a:xfrm>
                <a:off x="4860" y="2474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0 h 5"/>
                  <a:gd name="T4" fmla="*/ 0 w 2"/>
                  <a:gd name="T5" fmla="*/ 0 h 5"/>
                  <a:gd name="T6" fmla="*/ 0 w 2"/>
                  <a:gd name="T7" fmla="*/ 0 h 5"/>
                  <a:gd name="T8" fmla="*/ 0 w 2"/>
                  <a:gd name="T9" fmla="*/ 2 h 5"/>
                  <a:gd name="T10" fmla="*/ 2 w 2"/>
                  <a:gd name="T11" fmla="*/ 5 h 5"/>
                  <a:gd name="T12" fmla="*/ 2 w 2"/>
                  <a:gd name="T13" fmla="*/ 5 h 5"/>
                  <a:gd name="T14" fmla="*/ 2 w 2"/>
                  <a:gd name="T15" fmla="*/ 2 h 5"/>
                  <a:gd name="T16" fmla="*/ 2 w 2"/>
                  <a:gd name="T17" fmla="*/ 0 h 5"/>
                  <a:gd name="T18" fmla="*/ 2 w 2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4" name="Freeform 360"/>
              <p:cNvSpPr>
                <a:spLocks/>
              </p:cNvSpPr>
              <p:nvPr/>
            </p:nvSpPr>
            <p:spPr bwMode="auto">
              <a:xfrm>
                <a:off x="4794" y="2561"/>
                <a:ext cx="31" cy="17"/>
              </a:xfrm>
              <a:custGeom>
                <a:avLst/>
                <a:gdLst>
                  <a:gd name="T0" fmla="*/ 9 w 31"/>
                  <a:gd name="T1" fmla="*/ 10 h 17"/>
                  <a:gd name="T2" fmla="*/ 19 w 31"/>
                  <a:gd name="T3" fmla="*/ 15 h 17"/>
                  <a:gd name="T4" fmla="*/ 21 w 31"/>
                  <a:gd name="T5" fmla="*/ 17 h 17"/>
                  <a:gd name="T6" fmla="*/ 26 w 31"/>
                  <a:gd name="T7" fmla="*/ 17 h 17"/>
                  <a:gd name="T8" fmla="*/ 28 w 31"/>
                  <a:gd name="T9" fmla="*/ 17 h 17"/>
                  <a:gd name="T10" fmla="*/ 31 w 31"/>
                  <a:gd name="T11" fmla="*/ 15 h 17"/>
                  <a:gd name="T12" fmla="*/ 28 w 31"/>
                  <a:gd name="T13" fmla="*/ 12 h 17"/>
                  <a:gd name="T14" fmla="*/ 19 w 31"/>
                  <a:gd name="T15" fmla="*/ 3 h 17"/>
                  <a:gd name="T16" fmla="*/ 19 w 31"/>
                  <a:gd name="T17" fmla="*/ 3 h 17"/>
                  <a:gd name="T18" fmla="*/ 16 w 31"/>
                  <a:gd name="T19" fmla="*/ 0 h 17"/>
                  <a:gd name="T20" fmla="*/ 14 w 31"/>
                  <a:gd name="T21" fmla="*/ 3 h 17"/>
                  <a:gd name="T22" fmla="*/ 5 w 31"/>
                  <a:gd name="T23" fmla="*/ 3 h 17"/>
                  <a:gd name="T24" fmla="*/ 0 w 31"/>
                  <a:gd name="T25" fmla="*/ 3 h 17"/>
                  <a:gd name="T26" fmla="*/ 0 w 31"/>
                  <a:gd name="T27" fmla="*/ 5 h 17"/>
                  <a:gd name="T28" fmla="*/ 2 w 31"/>
                  <a:gd name="T29" fmla="*/ 10 h 17"/>
                  <a:gd name="T30" fmla="*/ 9 w 31"/>
                  <a:gd name="T3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1" h="17">
                    <a:moveTo>
                      <a:pt x="9" y="10"/>
                    </a:moveTo>
                    <a:lnTo>
                      <a:pt x="19" y="15"/>
                    </a:lnTo>
                    <a:lnTo>
                      <a:pt x="21" y="17"/>
                    </a:lnTo>
                    <a:lnTo>
                      <a:pt x="26" y="17"/>
                    </a:lnTo>
                    <a:lnTo>
                      <a:pt x="28" y="17"/>
                    </a:lnTo>
                    <a:lnTo>
                      <a:pt x="31" y="15"/>
                    </a:lnTo>
                    <a:lnTo>
                      <a:pt x="28" y="12"/>
                    </a:lnTo>
                    <a:lnTo>
                      <a:pt x="19" y="3"/>
                    </a:lnTo>
                    <a:lnTo>
                      <a:pt x="19" y="3"/>
                    </a:lnTo>
                    <a:lnTo>
                      <a:pt x="16" y="0"/>
                    </a:lnTo>
                    <a:lnTo>
                      <a:pt x="14" y="3"/>
                    </a:lnTo>
                    <a:lnTo>
                      <a:pt x="5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10"/>
                    </a:lnTo>
                    <a:lnTo>
                      <a:pt x="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5" name="Freeform 361"/>
              <p:cNvSpPr>
                <a:spLocks/>
              </p:cNvSpPr>
              <p:nvPr/>
            </p:nvSpPr>
            <p:spPr bwMode="auto">
              <a:xfrm>
                <a:off x="5590" y="2673"/>
                <a:ext cx="9" cy="11"/>
              </a:xfrm>
              <a:custGeom>
                <a:avLst/>
                <a:gdLst>
                  <a:gd name="T0" fmla="*/ 2 w 9"/>
                  <a:gd name="T1" fmla="*/ 2 h 11"/>
                  <a:gd name="T2" fmla="*/ 2 w 9"/>
                  <a:gd name="T3" fmla="*/ 0 h 11"/>
                  <a:gd name="T4" fmla="*/ 0 w 9"/>
                  <a:gd name="T5" fmla="*/ 0 h 11"/>
                  <a:gd name="T6" fmla="*/ 0 w 9"/>
                  <a:gd name="T7" fmla="*/ 2 h 11"/>
                  <a:gd name="T8" fmla="*/ 2 w 9"/>
                  <a:gd name="T9" fmla="*/ 4 h 11"/>
                  <a:gd name="T10" fmla="*/ 2 w 9"/>
                  <a:gd name="T11" fmla="*/ 4 h 11"/>
                  <a:gd name="T12" fmla="*/ 5 w 9"/>
                  <a:gd name="T13" fmla="*/ 11 h 11"/>
                  <a:gd name="T14" fmla="*/ 9 w 9"/>
                  <a:gd name="T15" fmla="*/ 11 h 11"/>
                  <a:gd name="T16" fmla="*/ 9 w 9"/>
                  <a:gd name="T17" fmla="*/ 9 h 11"/>
                  <a:gd name="T18" fmla="*/ 9 w 9"/>
                  <a:gd name="T19" fmla="*/ 7 h 11"/>
                  <a:gd name="T20" fmla="*/ 7 w 9"/>
                  <a:gd name="T21" fmla="*/ 7 h 11"/>
                  <a:gd name="T22" fmla="*/ 5 w 9"/>
                  <a:gd name="T23" fmla="*/ 4 h 11"/>
                  <a:gd name="T24" fmla="*/ 5 w 9"/>
                  <a:gd name="T25" fmla="*/ 2 h 11"/>
                  <a:gd name="T26" fmla="*/ 2 w 9"/>
                  <a:gd name="T27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" h="11">
                    <a:moveTo>
                      <a:pt x="2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5" y="11"/>
                    </a:lnTo>
                    <a:lnTo>
                      <a:pt x="9" y="11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7" y="7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6" name="Freeform 362"/>
              <p:cNvSpPr>
                <a:spLocks/>
              </p:cNvSpPr>
              <p:nvPr/>
            </p:nvSpPr>
            <p:spPr bwMode="auto">
              <a:xfrm>
                <a:off x="5580" y="3143"/>
                <a:ext cx="128" cy="139"/>
              </a:xfrm>
              <a:custGeom>
                <a:avLst/>
                <a:gdLst>
                  <a:gd name="T0" fmla="*/ 126 w 128"/>
                  <a:gd name="T1" fmla="*/ 14 h 139"/>
                  <a:gd name="T2" fmla="*/ 126 w 128"/>
                  <a:gd name="T3" fmla="*/ 9 h 139"/>
                  <a:gd name="T4" fmla="*/ 121 w 128"/>
                  <a:gd name="T5" fmla="*/ 16 h 139"/>
                  <a:gd name="T6" fmla="*/ 121 w 128"/>
                  <a:gd name="T7" fmla="*/ 9 h 139"/>
                  <a:gd name="T8" fmla="*/ 121 w 128"/>
                  <a:gd name="T9" fmla="*/ 7 h 139"/>
                  <a:gd name="T10" fmla="*/ 116 w 128"/>
                  <a:gd name="T11" fmla="*/ 11 h 139"/>
                  <a:gd name="T12" fmla="*/ 109 w 128"/>
                  <a:gd name="T13" fmla="*/ 11 h 139"/>
                  <a:gd name="T14" fmla="*/ 104 w 128"/>
                  <a:gd name="T15" fmla="*/ 7 h 139"/>
                  <a:gd name="T16" fmla="*/ 102 w 128"/>
                  <a:gd name="T17" fmla="*/ 0 h 139"/>
                  <a:gd name="T18" fmla="*/ 100 w 128"/>
                  <a:gd name="T19" fmla="*/ 0 h 139"/>
                  <a:gd name="T20" fmla="*/ 95 w 128"/>
                  <a:gd name="T21" fmla="*/ 4 h 139"/>
                  <a:gd name="T22" fmla="*/ 93 w 128"/>
                  <a:gd name="T23" fmla="*/ 16 h 139"/>
                  <a:gd name="T24" fmla="*/ 81 w 128"/>
                  <a:gd name="T25" fmla="*/ 28 h 139"/>
                  <a:gd name="T26" fmla="*/ 67 w 128"/>
                  <a:gd name="T27" fmla="*/ 52 h 139"/>
                  <a:gd name="T28" fmla="*/ 41 w 128"/>
                  <a:gd name="T29" fmla="*/ 75 h 139"/>
                  <a:gd name="T30" fmla="*/ 34 w 128"/>
                  <a:gd name="T31" fmla="*/ 75 h 139"/>
                  <a:gd name="T32" fmla="*/ 29 w 128"/>
                  <a:gd name="T33" fmla="*/ 78 h 139"/>
                  <a:gd name="T34" fmla="*/ 24 w 128"/>
                  <a:gd name="T35" fmla="*/ 85 h 139"/>
                  <a:gd name="T36" fmla="*/ 19 w 128"/>
                  <a:gd name="T37" fmla="*/ 92 h 139"/>
                  <a:gd name="T38" fmla="*/ 17 w 128"/>
                  <a:gd name="T39" fmla="*/ 96 h 139"/>
                  <a:gd name="T40" fmla="*/ 15 w 128"/>
                  <a:gd name="T41" fmla="*/ 99 h 139"/>
                  <a:gd name="T42" fmla="*/ 15 w 128"/>
                  <a:gd name="T43" fmla="*/ 96 h 139"/>
                  <a:gd name="T44" fmla="*/ 10 w 128"/>
                  <a:gd name="T45" fmla="*/ 104 h 139"/>
                  <a:gd name="T46" fmla="*/ 12 w 128"/>
                  <a:gd name="T47" fmla="*/ 106 h 139"/>
                  <a:gd name="T48" fmla="*/ 8 w 128"/>
                  <a:gd name="T49" fmla="*/ 106 h 139"/>
                  <a:gd name="T50" fmla="*/ 8 w 128"/>
                  <a:gd name="T51" fmla="*/ 108 h 139"/>
                  <a:gd name="T52" fmla="*/ 5 w 128"/>
                  <a:gd name="T53" fmla="*/ 108 h 139"/>
                  <a:gd name="T54" fmla="*/ 8 w 128"/>
                  <a:gd name="T55" fmla="*/ 111 h 139"/>
                  <a:gd name="T56" fmla="*/ 5 w 128"/>
                  <a:gd name="T57" fmla="*/ 115 h 139"/>
                  <a:gd name="T58" fmla="*/ 0 w 128"/>
                  <a:gd name="T59" fmla="*/ 118 h 139"/>
                  <a:gd name="T60" fmla="*/ 3 w 128"/>
                  <a:gd name="T61" fmla="*/ 122 h 139"/>
                  <a:gd name="T62" fmla="*/ 3 w 128"/>
                  <a:gd name="T63" fmla="*/ 125 h 139"/>
                  <a:gd name="T64" fmla="*/ 3 w 128"/>
                  <a:gd name="T65" fmla="*/ 127 h 139"/>
                  <a:gd name="T66" fmla="*/ 15 w 128"/>
                  <a:gd name="T67" fmla="*/ 130 h 139"/>
                  <a:gd name="T68" fmla="*/ 22 w 128"/>
                  <a:gd name="T69" fmla="*/ 127 h 139"/>
                  <a:gd name="T70" fmla="*/ 29 w 128"/>
                  <a:gd name="T71" fmla="*/ 134 h 139"/>
                  <a:gd name="T72" fmla="*/ 31 w 128"/>
                  <a:gd name="T73" fmla="*/ 137 h 139"/>
                  <a:gd name="T74" fmla="*/ 34 w 128"/>
                  <a:gd name="T75" fmla="*/ 137 h 139"/>
                  <a:gd name="T76" fmla="*/ 38 w 128"/>
                  <a:gd name="T77" fmla="*/ 134 h 139"/>
                  <a:gd name="T78" fmla="*/ 45 w 128"/>
                  <a:gd name="T79" fmla="*/ 137 h 139"/>
                  <a:gd name="T80" fmla="*/ 55 w 128"/>
                  <a:gd name="T81" fmla="*/ 132 h 139"/>
                  <a:gd name="T82" fmla="*/ 62 w 128"/>
                  <a:gd name="T83" fmla="*/ 130 h 139"/>
                  <a:gd name="T84" fmla="*/ 69 w 128"/>
                  <a:gd name="T85" fmla="*/ 122 h 139"/>
                  <a:gd name="T86" fmla="*/ 69 w 128"/>
                  <a:gd name="T87" fmla="*/ 120 h 139"/>
                  <a:gd name="T88" fmla="*/ 74 w 128"/>
                  <a:gd name="T89" fmla="*/ 111 h 139"/>
                  <a:gd name="T90" fmla="*/ 78 w 128"/>
                  <a:gd name="T91" fmla="*/ 96 h 139"/>
                  <a:gd name="T92" fmla="*/ 83 w 128"/>
                  <a:gd name="T93" fmla="*/ 82 h 139"/>
                  <a:gd name="T94" fmla="*/ 85 w 128"/>
                  <a:gd name="T95" fmla="*/ 78 h 139"/>
                  <a:gd name="T96" fmla="*/ 95 w 128"/>
                  <a:gd name="T97" fmla="*/ 73 h 139"/>
                  <a:gd name="T98" fmla="*/ 97 w 128"/>
                  <a:gd name="T99" fmla="*/ 73 h 139"/>
                  <a:gd name="T100" fmla="*/ 107 w 128"/>
                  <a:gd name="T101" fmla="*/ 73 h 139"/>
                  <a:gd name="T102" fmla="*/ 109 w 128"/>
                  <a:gd name="T103" fmla="*/ 73 h 139"/>
                  <a:gd name="T104" fmla="*/ 104 w 128"/>
                  <a:gd name="T105" fmla="*/ 56 h 139"/>
                  <a:gd name="T106" fmla="*/ 109 w 128"/>
                  <a:gd name="T107" fmla="*/ 52 h 139"/>
                  <a:gd name="T108" fmla="*/ 116 w 128"/>
                  <a:gd name="T109" fmla="*/ 42 h 139"/>
                  <a:gd name="T110" fmla="*/ 123 w 128"/>
                  <a:gd name="T111" fmla="*/ 35 h 139"/>
                  <a:gd name="T112" fmla="*/ 128 w 128"/>
                  <a:gd name="T113" fmla="*/ 28 h 139"/>
                  <a:gd name="T114" fmla="*/ 128 w 128"/>
                  <a:gd name="T115" fmla="*/ 16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8" h="139">
                    <a:moveTo>
                      <a:pt x="128" y="16"/>
                    </a:moveTo>
                    <a:lnTo>
                      <a:pt x="126" y="14"/>
                    </a:lnTo>
                    <a:lnTo>
                      <a:pt x="126" y="14"/>
                    </a:lnTo>
                    <a:lnTo>
                      <a:pt x="128" y="11"/>
                    </a:lnTo>
                    <a:lnTo>
                      <a:pt x="126" y="9"/>
                    </a:lnTo>
                    <a:lnTo>
                      <a:pt x="126" y="9"/>
                    </a:lnTo>
                    <a:lnTo>
                      <a:pt x="123" y="11"/>
                    </a:lnTo>
                    <a:lnTo>
                      <a:pt x="123" y="14"/>
                    </a:lnTo>
                    <a:lnTo>
                      <a:pt x="121" y="16"/>
                    </a:lnTo>
                    <a:lnTo>
                      <a:pt x="123" y="11"/>
                    </a:lnTo>
                    <a:lnTo>
                      <a:pt x="121" y="9"/>
                    </a:lnTo>
                    <a:lnTo>
                      <a:pt x="121" y="9"/>
                    </a:lnTo>
                    <a:lnTo>
                      <a:pt x="123" y="7"/>
                    </a:lnTo>
                    <a:lnTo>
                      <a:pt x="123" y="7"/>
                    </a:lnTo>
                    <a:lnTo>
                      <a:pt x="121" y="7"/>
                    </a:lnTo>
                    <a:lnTo>
                      <a:pt x="119" y="9"/>
                    </a:lnTo>
                    <a:lnTo>
                      <a:pt x="116" y="11"/>
                    </a:lnTo>
                    <a:lnTo>
                      <a:pt x="116" y="11"/>
                    </a:lnTo>
                    <a:lnTo>
                      <a:pt x="111" y="16"/>
                    </a:lnTo>
                    <a:lnTo>
                      <a:pt x="109" y="14"/>
                    </a:lnTo>
                    <a:lnTo>
                      <a:pt x="109" y="11"/>
                    </a:lnTo>
                    <a:lnTo>
                      <a:pt x="109" y="7"/>
                    </a:lnTo>
                    <a:lnTo>
                      <a:pt x="107" y="4"/>
                    </a:lnTo>
                    <a:lnTo>
                      <a:pt x="104" y="7"/>
                    </a:lnTo>
                    <a:lnTo>
                      <a:pt x="104" y="4"/>
                    </a:lnTo>
                    <a:lnTo>
                      <a:pt x="102" y="4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9"/>
                    </a:lnTo>
                    <a:lnTo>
                      <a:pt x="93" y="9"/>
                    </a:lnTo>
                    <a:lnTo>
                      <a:pt x="93" y="16"/>
                    </a:lnTo>
                    <a:lnTo>
                      <a:pt x="88" y="23"/>
                    </a:lnTo>
                    <a:lnTo>
                      <a:pt x="88" y="23"/>
                    </a:lnTo>
                    <a:lnTo>
                      <a:pt x="81" y="28"/>
                    </a:lnTo>
                    <a:lnTo>
                      <a:pt x="76" y="42"/>
                    </a:lnTo>
                    <a:lnTo>
                      <a:pt x="69" y="52"/>
                    </a:lnTo>
                    <a:lnTo>
                      <a:pt x="67" y="52"/>
                    </a:lnTo>
                    <a:lnTo>
                      <a:pt x="62" y="56"/>
                    </a:lnTo>
                    <a:lnTo>
                      <a:pt x="60" y="59"/>
                    </a:lnTo>
                    <a:lnTo>
                      <a:pt x="41" y="75"/>
                    </a:lnTo>
                    <a:lnTo>
                      <a:pt x="38" y="75"/>
                    </a:lnTo>
                    <a:lnTo>
                      <a:pt x="36" y="75"/>
                    </a:lnTo>
                    <a:lnTo>
                      <a:pt x="34" y="75"/>
                    </a:lnTo>
                    <a:lnTo>
                      <a:pt x="31" y="75"/>
                    </a:lnTo>
                    <a:lnTo>
                      <a:pt x="29" y="78"/>
                    </a:lnTo>
                    <a:lnTo>
                      <a:pt x="29" y="78"/>
                    </a:lnTo>
                    <a:lnTo>
                      <a:pt x="26" y="82"/>
                    </a:lnTo>
                    <a:lnTo>
                      <a:pt x="24" y="82"/>
                    </a:lnTo>
                    <a:lnTo>
                      <a:pt x="24" y="85"/>
                    </a:lnTo>
                    <a:lnTo>
                      <a:pt x="22" y="89"/>
                    </a:lnTo>
                    <a:lnTo>
                      <a:pt x="22" y="89"/>
                    </a:lnTo>
                    <a:lnTo>
                      <a:pt x="19" y="92"/>
                    </a:lnTo>
                    <a:lnTo>
                      <a:pt x="17" y="94"/>
                    </a:lnTo>
                    <a:lnTo>
                      <a:pt x="17" y="94"/>
                    </a:lnTo>
                    <a:lnTo>
                      <a:pt x="17" y="96"/>
                    </a:lnTo>
                    <a:lnTo>
                      <a:pt x="17" y="99"/>
                    </a:lnTo>
                    <a:lnTo>
                      <a:pt x="17" y="99"/>
                    </a:lnTo>
                    <a:lnTo>
                      <a:pt x="15" y="99"/>
                    </a:lnTo>
                    <a:lnTo>
                      <a:pt x="15" y="99"/>
                    </a:lnTo>
                    <a:lnTo>
                      <a:pt x="15" y="96"/>
                    </a:lnTo>
                    <a:lnTo>
                      <a:pt x="15" y="96"/>
                    </a:lnTo>
                    <a:lnTo>
                      <a:pt x="12" y="96"/>
                    </a:lnTo>
                    <a:lnTo>
                      <a:pt x="10" y="99"/>
                    </a:lnTo>
                    <a:lnTo>
                      <a:pt x="10" y="104"/>
                    </a:lnTo>
                    <a:lnTo>
                      <a:pt x="10" y="106"/>
                    </a:lnTo>
                    <a:lnTo>
                      <a:pt x="12" y="106"/>
                    </a:lnTo>
                    <a:lnTo>
                      <a:pt x="12" y="106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8" y="106"/>
                    </a:lnTo>
                    <a:lnTo>
                      <a:pt x="8" y="106"/>
                    </a:lnTo>
                    <a:lnTo>
                      <a:pt x="8" y="106"/>
                    </a:lnTo>
                    <a:lnTo>
                      <a:pt x="8" y="108"/>
                    </a:lnTo>
                    <a:lnTo>
                      <a:pt x="8" y="108"/>
                    </a:lnTo>
                    <a:lnTo>
                      <a:pt x="8" y="108"/>
                    </a:lnTo>
                    <a:lnTo>
                      <a:pt x="5" y="108"/>
                    </a:lnTo>
                    <a:lnTo>
                      <a:pt x="5" y="111"/>
                    </a:lnTo>
                    <a:lnTo>
                      <a:pt x="8" y="111"/>
                    </a:lnTo>
                    <a:lnTo>
                      <a:pt x="8" y="111"/>
                    </a:lnTo>
                    <a:lnTo>
                      <a:pt x="8" y="113"/>
                    </a:lnTo>
                    <a:lnTo>
                      <a:pt x="5" y="115"/>
                    </a:lnTo>
                    <a:lnTo>
                      <a:pt x="5" y="115"/>
                    </a:lnTo>
                    <a:lnTo>
                      <a:pt x="8" y="115"/>
                    </a:lnTo>
                    <a:lnTo>
                      <a:pt x="5" y="118"/>
                    </a:lnTo>
                    <a:lnTo>
                      <a:pt x="0" y="118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3" y="122"/>
                    </a:lnTo>
                    <a:lnTo>
                      <a:pt x="3" y="120"/>
                    </a:lnTo>
                    <a:lnTo>
                      <a:pt x="5" y="120"/>
                    </a:lnTo>
                    <a:lnTo>
                      <a:pt x="3" y="125"/>
                    </a:lnTo>
                    <a:lnTo>
                      <a:pt x="3" y="125"/>
                    </a:lnTo>
                    <a:lnTo>
                      <a:pt x="8" y="120"/>
                    </a:lnTo>
                    <a:lnTo>
                      <a:pt x="3" y="127"/>
                    </a:lnTo>
                    <a:lnTo>
                      <a:pt x="5" y="127"/>
                    </a:lnTo>
                    <a:lnTo>
                      <a:pt x="12" y="130"/>
                    </a:lnTo>
                    <a:lnTo>
                      <a:pt x="15" y="130"/>
                    </a:lnTo>
                    <a:lnTo>
                      <a:pt x="17" y="127"/>
                    </a:lnTo>
                    <a:lnTo>
                      <a:pt x="19" y="127"/>
                    </a:lnTo>
                    <a:lnTo>
                      <a:pt x="22" y="127"/>
                    </a:lnTo>
                    <a:lnTo>
                      <a:pt x="22" y="132"/>
                    </a:lnTo>
                    <a:lnTo>
                      <a:pt x="26" y="132"/>
                    </a:lnTo>
                    <a:lnTo>
                      <a:pt x="29" y="134"/>
                    </a:lnTo>
                    <a:lnTo>
                      <a:pt x="31" y="132"/>
                    </a:lnTo>
                    <a:lnTo>
                      <a:pt x="31" y="134"/>
                    </a:lnTo>
                    <a:lnTo>
                      <a:pt x="31" y="137"/>
                    </a:lnTo>
                    <a:lnTo>
                      <a:pt x="34" y="137"/>
                    </a:lnTo>
                    <a:lnTo>
                      <a:pt x="34" y="137"/>
                    </a:lnTo>
                    <a:lnTo>
                      <a:pt x="34" y="137"/>
                    </a:lnTo>
                    <a:lnTo>
                      <a:pt x="36" y="137"/>
                    </a:lnTo>
                    <a:lnTo>
                      <a:pt x="38" y="134"/>
                    </a:lnTo>
                    <a:lnTo>
                      <a:pt x="38" y="134"/>
                    </a:lnTo>
                    <a:lnTo>
                      <a:pt x="41" y="139"/>
                    </a:lnTo>
                    <a:lnTo>
                      <a:pt x="41" y="139"/>
                    </a:lnTo>
                    <a:lnTo>
                      <a:pt x="45" y="137"/>
                    </a:lnTo>
                    <a:lnTo>
                      <a:pt x="45" y="139"/>
                    </a:lnTo>
                    <a:lnTo>
                      <a:pt x="52" y="134"/>
                    </a:lnTo>
                    <a:lnTo>
                      <a:pt x="55" y="132"/>
                    </a:lnTo>
                    <a:lnTo>
                      <a:pt x="55" y="132"/>
                    </a:lnTo>
                    <a:lnTo>
                      <a:pt x="55" y="132"/>
                    </a:lnTo>
                    <a:lnTo>
                      <a:pt x="62" y="130"/>
                    </a:lnTo>
                    <a:lnTo>
                      <a:pt x="64" y="125"/>
                    </a:lnTo>
                    <a:lnTo>
                      <a:pt x="67" y="122"/>
                    </a:lnTo>
                    <a:lnTo>
                      <a:pt x="69" y="122"/>
                    </a:lnTo>
                    <a:lnTo>
                      <a:pt x="71" y="120"/>
                    </a:lnTo>
                    <a:lnTo>
                      <a:pt x="69" y="120"/>
                    </a:lnTo>
                    <a:lnTo>
                      <a:pt x="69" y="120"/>
                    </a:lnTo>
                    <a:lnTo>
                      <a:pt x="69" y="118"/>
                    </a:lnTo>
                    <a:lnTo>
                      <a:pt x="71" y="115"/>
                    </a:lnTo>
                    <a:lnTo>
                      <a:pt x="74" y="111"/>
                    </a:lnTo>
                    <a:lnTo>
                      <a:pt x="74" y="104"/>
                    </a:lnTo>
                    <a:lnTo>
                      <a:pt x="78" y="101"/>
                    </a:lnTo>
                    <a:lnTo>
                      <a:pt x="78" y="96"/>
                    </a:lnTo>
                    <a:lnTo>
                      <a:pt x="78" y="96"/>
                    </a:lnTo>
                    <a:lnTo>
                      <a:pt x="81" y="87"/>
                    </a:lnTo>
                    <a:lnTo>
                      <a:pt x="83" y="82"/>
                    </a:lnTo>
                    <a:lnTo>
                      <a:pt x="83" y="75"/>
                    </a:lnTo>
                    <a:lnTo>
                      <a:pt x="85" y="78"/>
                    </a:lnTo>
                    <a:lnTo>
                      <a:pt x="85" y="78"/>
                    </a:lnTo>
                    <a:lnTo>
                      <a:pt x="85" y="78"/>
                    </a:lnTo>
                    <a:lnTo>
                      <a:pt x="95" y="75"/>
                    </a:lnTo>
                    <a:lnTo>
                      <a:pt x="95" y="73"/>
                    </a:lnTo>
                    <a:lnTo>
                      <a:pt x="95" y="73"/>
                    </a:lnTo>
                    <a:lnTo>
                      <a:pt x="97" y="73"/>
                    </a:lnTo>
                    <a:lnTo>
                      <a:pt x="97" y="73"/>
                    </a:lnTo>
                    <a:lnTo>
                      <a:pt x="97" y="71"/>
                    </a:lnTo>
                    <a:lnTo>
                      <a:pt x="100" y="71"/>
                    </a:lnTo>
                    <a:lnTo>
                      <a:pt x="107" y="73"/>
                    </a:lnTo>
                    <a:lnTo>
                      <a:pt x="107" y="71"/>
                    </a:lnTo>
                    <a:lnTo>
                      <a:pt x="109" y="73"/>
                    </a:lnTo>
                    <a:lnTo>
                      <a:pt x="109" y="73"/>
                    </a:lnTo>
                    <a:lnTo>
                      <a:pt x="109" y="71"/>
                    </a:lnTo>
                    <a:lnTo>
                      <a:pt x="104" y="68"/>
                    </a:lnTo>
                    <a:lnTo>
                      <a:pt x="104" y="56"/>
                    </a:lnTo>
                    <a:lnTo>
                      <a:pt x="104" y="56"/>
                    </a:lnTo>
                    <a:lnTo>
                      <a:pt x="109" y="54"/>
                    </a:lnTo>
                    <a:lnTo>
                      <a:pt x="109" y="52"/>
                    </a:lnTo>
                    <a:lnTo>
                      <a:pt x="111" y="52"/>
                    </a:lnTo>
                    <a:lnTo>
                      <a:pt x="114" y="49"/>
                    </a:lnTo>
                    <a:lnTo>
                      <a:pt x="116" y="42"/>
                    </a:lnTo>
                    <a:lnTo>
                      <a:pt x="121" y="37"/>
                    </a:lnTo>
                    <a:lnTo>
                      <a:pt x="121" y="37"/>
                    </a:lnTo>
                    <a:lnTo>
                      <a:pt x="123" y="35"/>
                    </a:lnTo>
                    <a:lnTo>
                      <a:pt x="123" y="33"/>
                    </a:lnTo>
                    <a:lnTo>
                      <a:pt x="126" y="30"/>
                    </a:lnTo>
                    <a:lnTo>
                      <a:pt x="128" y="28"/>
                    </a:lnTo>
                    <a:lnTo>
                      <a:pt x="128" y="26"/>
                    </a:lnTo>
                    <a:lnTo>
                      <a:pt x="126" y="21"/>
                    </a:lnTo>
                    <a:lnTo>
                      <a:pt x="128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7" name="Freeform 363"/>
              <p:cNvSpPr>
                <a:spLocks/>
              </p:cNvSpPr>
              <p:nvPr/>
            </p:nvSpPr>
            <p:spPr bwMode="auto">
              <a:xfrm>
                <a:off x="5597" y="3282"/>
                <a:ext cx="9" cy="14"/>
              </a:xfrm>
              <a:custGeom>
                <a:avLst/>
                <a:gdLst>
                  <a:gd name="T0" fmla="*/ 7 w 9"/>
                  <a:gd name="T1" fmla="*/ 7 h 14"/>
                  <a:gd name="T2" fmla="*/ 9 w 9"/>
                  <a:gd name="T3" fmla="*/ 5 h 14"/>
                  <a:gd name="T4" fmla="*/ 9 w 9"/>
                  <a:gd name="T5" fmla="*/ 5 h 14"/>
                  <a:gd name="T6" fmla="*/ 7 w 9"/>
                  <a:gd name="T7" fmla="*/ 2 h 14"/>
                  <a:gd name="T8" fmla="*/ 7 w 9"/>
                  <a:gd name="T9" fmla="*/ 0 h 14"/>
                  <a:gd name="T10" fmla="*/ 7 w 9"/>
                  <a:gd name="T11" fmla="*/ 0 h 14"/>
                  <a:gd name="T12" fmla="*/ 5 w 9"/>
                  <a:gd name="T13" fmla="*/ 0 h 14"/>
                  <a:gd name="T14" fmla="*/ 5 w 9"/>
                  <a:gd name="T15" fmla="*/ 0 h 14"/>
                  <a:gd name="T16" fmla="*/ 5 w 9"/>
                  <a:gd name="T17" fmla="*/ 5 h 14"/>
                  <a:gd name="T18" fmla="*/ 0 w 9"/>
                  <a:gd name="T19" fmla="*/ 9 h 14"/>
                  <a:gd name="T20" fmla="*/ 0 w 9"/>
                  <a:gd name="T21" fmla="*/ 12 h 14"/>
                  <a:gd name="T22" fmla="*/ 0 w 9"/>
                  <a:gd name="T23" fmla="*/ 14 h 14"/>
                  <a:gd name="T24" fmla="*/ 2 w 9"/>
                  <a:gd name="T25" fmla="*/ 14 h 14"/>
                  <a:gd name="T26" fmla="*/ 2 w 9"/>
                  <a:gd name="T27" fmla="*/ 12 h 14"/>
                  <a:gd name="T28" fmla="*/ 5 w 9"/>
                  <a:gd name="T29" fmla="*/ 12 h 14"/>
                  <a:gd name="T30" fmla="*/ 5 w 9"/>
                  <a:gd name="T31" fmla="*/ 12 h 14"/>
                  <a:gd name="T32" fmla="*/ 7 w 9"/>
                  <a:gd name="T33" fmla="*/ 12 h 14"/>
                  <a:gd name="T34" fmla="*/ 9 w 9"/>
                  <a:gd name="T35" fmla="*/ 9 h 14"/>
                  <a:gd name="T36" fmla="*/ 9 w 9"/>
                  <a:gd name="T37" fmla="*/ 9 h 14"/>
                  <a:gd name="T38" fmla="*/ 9 w 9"/>
                  <a:gd name="T39" fmla="*/ 7 h 14"/>
                  <a:gd name="T40" fmla="*/ 7 w 9"/>
                  <a:gd name="T41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14">
                    <a:moveTo>
                      <a:pt x="7" y="7"/>
                    </a:moveTo>
                    <a:lnTo>
                      <a:pt x="9" y="5"/>
                    </a:lnTo>
                    <a:lnTo>
                      <a:pt x="9" y="5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2"/>
                    </a:lnTo>
                    <a:lnTo>
                      <a:pt x="5" y="12"/>
                    </a:lnTo>
                    <a:lnTo>
                      <a:pt x="5" y="12"/>
                    </a:lnTo>
                    <a:lnTo>
                      <a:pt x="7" y="12"/>
                    </a:lnTo>
                    <a:lnTo>
                      <a:pt x="9" y="9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8" name="Freeform 364"/>
              <p:cNvSpPr>
                <a:spLocks/>
              </p:cNvSpPr>
              <p:nvPr/>
            </p:nvSpPr>
            <p:spPr bwMode="auto">
              <a:xfrm>
                <a:off x="5569" y="2585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2 h 2"/>
                  <a:gd name="T4" fmla="*/ 2 w 4"/>
                  <a:gd name="T5" fmla="*/ 2 h 2"/>
                  <a:gd name="T6" fmla="*/ 2 w 4"/>
                  <a:gd name="T7" fmla="*/ 2 h 2"/>
                  <a:gd name="T8" fmla="*/ 4 w 4"/>
                  <a:gd name="T9" fmla="*/ 2 h 2"/>
                  <a:gd name="T10" fmla="*/ 4 w 4"/>
                  <a:gd name="T11" fmla="*/ 2 h 2"/>
                  <a:gd name="T12" fmla="*/ 4 w 4"/>
                  <a:gd name="T13" fmla="*/ 0 h 2"/>
                  <a:gd name="T14" fmla="*/ 2 w 4"/>
                  <a:gd name="T15" fmla="*/ 0 h 2"/>
                  <a:gd name="T16" fmla="*/ 2 w 4"/>
                  <a:gd name="T17" fmla="*/ 0 h 2"/>
                  <a:gd name="T18" fmla="*/ 0 w 4"/>
                  <a:gd name="T19" fmla="*/ 2 h 2"/>
                  <a:gd name="T20" fmla="*/ 0 w 4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9" name="Freeform 365"/>
              <p:cNvSpPr>
                <a:spLocks/>
              </p:cNvSpPr>
              <p:nvPr/>
            </p:nvSpPr>
            <p:spPr bwMode="auto">
              <a:xfrm>
                <a:off x="1922" y="750"/>
                <a:ext cx="49" cy="49"/>
              </a:xfrm>
              <a:custGeom>
                <a:avLst/>
                <a:gdLst>
                  <a:gd name="T0" fmla="*/ 0 w 49"/>
                  <a:gd name="T1" fmla="*/ 23 h 49"/>
                  <a:gd name="T2" fmla="*/ 7 w 49"/>
                  <a:gd name="T3" fmla="*/ 30 h 49"/>
                  <a:gd name="T4" fmla="*/ 2 w 49"/>
                  <a:gd name="T5" fmla="*/ 28 h 49"/>
                  <a:gd name="T6" fmla="*/ 0 w 49"/>
                  <a:gd name="T7" fmla="*/ 30 h 49"/>
                  <a:gd name="T8" fmla="*/ 0 w 49"/>
                  <a:gd name="T9" fmla="*/ 35 h 49"/>
                  <a:gd name="T10" fmla="*/ 7 w 49"/>
                  <a:gd name="T11" fmla="*/ 37 h 49"/>
                  <a:gd name="T12" fmla="*/ 14 w 49"/>
                  <a:gd name="T13" fmla="*/ 37 h 49"/>
                  <a:gd name="T14" fmla="*/ 16 w 49"/>
                  <a:gd name="T15" fmla="*/ 35 h 49"/>
                  <a:gd name="T16" fmla="*/ 16 w 49"/>
                  <a:gd name="T17" fmla="*/ 37 h 49"/>
                  <a:gd name="T18" fmla="*/ 18 w 49"/>
                  <a:gd name="T19" fmla="*/ 37 h 49"/>
                  <a:gd name="T20" fmla="*/ 21 w 49"/>
                  <a:gd name="T21" fmla="*/ 40 h 49"/>
                  <a:gd name="T22" fmla="*/ 23 w 49"/>
                  <a:gd name="T23" fmla="*/ 37 h 49"/>
                  <a:gd name="T24" fmla="*/ 23 w 49"/>
                  <a:gd name="T25" fmla="*/ 40 h 49"/>
                  <a:gd name="T26" fmla="*/ 18 w 49"/>
                  <a:gd name="T27" fmla="*/ 42 h 49"/>
                  <a:gd name="T28" fmla="*/ 16 w 49"/>
                  <a:gd name="T29" fmla="*/ 42 h 49"/>
                  <a:gd name="T30" fmla="*/ 11 w 49"/>
                  <a:gd name="T31" fmla="*/ 42 h 49"/>
                  <a:gd name="T32" fmla="*/ 11 w 49"/>
                  <a:gd name="T33" fmla="*/ 44 h 49"/>
                  <a:gd name="T34" fmla="*/ 18 w 49"/>
                  <a:gd name="T35" fmla="*/ 49 h 49"/>
                  <a:gd name="T36" fmla="*/ 21 w 49"/>
                  <a:gd name="T37" fmla="*/ 49 h 49"/>
                  <a:gd name="T38" fmla="*/ 44 w 49"/>
                  <a:gd name="T39" fmla="*/ 42 h 49"/>
                  <a:gd name="T40" fmla="*/ 47 w 49"/>
                  <a:gd name="T41" fmla="*/ 37 h 49"/>
                  <a:gd name="T42" fmla="*/ 49 w 49"/>
                  <a:gd name="T43" fmla="*/ 28 h 49"/>
                  <a:gd name="T44" fmla="*/ 44 w 49"/>
                  <a:gd name="T45" fmla="*/ 26 h 49"/>
                  <a:gd name="T46" fmla="*/ 37 w 49"/>
                  <a:gd name="T47" fmla="*/ 23 h 49"/>
                  <a:gd name="T48" fmla="*/ 28 w 49"/>
                  <a:gd name="T49" fmla="*/ 7 h 49"/>
                  <a:gd name="T50" fmla="*/ 21 w 49"/>
                  <a:gd name="T51" fmla="*/ 2 h 49"/>
                  <a:gd name="T52" fmla="*/ 14 w 49"/>
                  <a:gd name="T53" fmla="*/ 2 h 49"/>
                  <a:gd name="T54" fmla="*/ 9 w 49"/>
                  <a:gd name="T55" fmla="*/ 0 h 49"/>
                  <a:gd name="T56" fmla="*/ 2 w 49"/>
                  <a:gd name="T57" fmla="*/ 4 h 49"/>
                  <a:gd name="T58" fmla="*/ 2 w 49"/>
                  <a:gd name="T59" fmla="*/ 9 h 49"/>
                  <a:gd name="T60" fmla="*/ 4 w 49"/>
                  <a:gd name="T61" fmla="*/ 16 h 49"/>
                  <a:gd name="T62" fmla="*/ 9 w 49"/>
                  <a:gd name="T63" fmla="*/ 21 h 49"/>
                  <a:gd name="T64" fmla="*/ 0 w 49"/>
                  <a:gd name="T65" fmla="*/ 21 h 49"/>
                  <a:gd name="T66" fmla="*/ 0 w 49"/>
                  <a:gd name="T6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9" h="49">
                    <a:moveTo>
                      <a:pt x="0" y="23"/>
                    </a:moveTo>
                    <a:lnTo>
                      <a:pt x="7" y="30"/>
                    </a:lnTo>
                    <a:lnTo>
                      <a:pt x="2" y="28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7" y="37"/>
                    </a:lnTo>
                    <a:lnTo>
                      <a:pt x="14" y="37"/>
                    </a:lnTo>
                    <a:lnTo>
                      <a:pt x="16" y="35"/>
                    </a:lnTo>
                    <a:lnTo>
                      <a:pt x="16" y="37"/>
                    </a:lnTo>
                    <a:lnTo>
                      <a:pt x="18" y="37"/>
                    </a:lnTo>
                    <a:lnTo>
                      <a:pt x="21" y="40"/>
                    </a:lnTo>
                    <a:lnTo>
                      <a:pt x="23" y="37"/>
                    </a:lnTo>
                    <a:lnTo>
                      <a:pt x="23" y="40"/>
                    </a:lnTo>
                    <a:lnTo>
                      <a:pt x="18" y="42"/>
                    </a:lnTo>
                    <a:lnTo>
                      <a:pt x="16" y="42"/>
                    </a:lnTo>
                    <a:lnTo>
                      <a:pt x="11" y="42"/>
                    </a:lnTo>
                    <a:lnTo>
                      <a:pt x="11" y="44"/>
                    </a:lnTo>
                    <a:lnTo>
                      <a:pt x="18" y="49"/>
                    </a:lnTo>
                    <a:lnTo>
                      <a:pt x="21" y="49"/>
                    </a:lnTo>
                    <a:lnTo>
                      <a:pt x="44" y="42"/>
                    </a:lnTo>
                    <a:lnTo>
                      <a:pt x="47" y="37"/>
                    </a:lnTo>
                    <a:lnTo>
                      <a:pt x="49" y="28"/>
                    </a:lnTo>
                    <a:lnTo>
                      <a:pt x="44" y="26"/>
                    </a:lnTo>
                    <a:lnTo>
                      <a:pt x="37" y="23"/>
                    </a:lnTo>
                    <a:lnTo>
                      <a:pt x="28" y="7"/>
                    </a:lnTo>
                    <a:lnTo>
                      <a:pt x="21" y="2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2" y="4"/>
                    </a:lnTo>
                    <a:lnTo>
                      <a:pt x="2" y="9"/>
                    </a:lnTo>
                    <a:lnTo>
                      <a:pt x="4" y="16"/>
                    </a:lnTo>
                    <a:lnTo>
                      <a:pt x="9" y="21"/>
                    </a:lnTo>
                    <a:lnTo>
                      <a:pt x="0" y="21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20" name="Freeform 366"/>
              <p:cNvSpPr>
                <a:spLocks/>
              </p:cNvSpPr>
              <p:nvPr/>
            </p:nvSpPr>
            <p:spPr bwMode="auto">
              <a:xfrm>
                <a:off x="2406" y="584"/>
                <a:ext cx="45" cy="24"/>
              </a:xfrm>
              <a:custGeom>
                <a:avLst/>
                <a:gdLst>
                  <a:gd name="T0" fmla="*/ 28 w 45"/>
                  <a:gd name="T1" fmla="*/ 12 h 24"/>
                  <a:gd name="T2" fmla="*/ 38 w 45"/>
                  <a:gd name="T3" fmla="*/ 12 h 24"/>
                  <a:gd name="T4" fmla="*/ 38 w 45"/>
                  <a:gd name="T5" fmla="*/ 10 h 24"/>
                  <a:gd name="T6" fmla="*/ 23 w 45"/>
                  <a:gd name="T7" fmla="*/ 3 h 24"/>
                  <a:gd name="T8" fmla="*/ 9 w 45"/>
                  <a:gd name="T9" fmla="*/ 0 h 24"/>
                  <a:gd name="T10" fmla="*/ 0 w 45"/>
                  <a:gd name="T11" fmla="*/ 12 h 24"/>
                  <a:gd name="T12" fmla="*/ 0 w 45"/>
                  <a:gd name="T13" fmla="*/ 17 h 24"/>
                  <a:gd name="T14" fmla="*/ 21 w 45"/>
                  <a:gd name="T15" fmla="*/ 24 h 24"/>
                  <a:gd name="T16" fmla="*/ 26 w 45"/>
                  <a:gd name="T17" fmla="*/ 24 h 24"/>
                  <a:gd name="T18" fmla="*/ 28 w 45"/>
                  <a:gd name="T19" fmla="*/ 21 h 24"/>
                  <a:gd name="T20" fmla="*/ 40 w 45"/>
                  <a:gd name="T21" fmla="*/ 19 h 24"/>
                  <a:gd name="T22" fmla="*/ 42 w 45"/>
                  <a:gd name="T23" fmla="*/ 19 h 24"/>
                  <a:gd name="T24" fmla="*/ 45 w 45"/>
                  <a:gd name="T25" fmla="*/ 14 h 24"/>
                  <a:gd name="T26" fmla="*/ 12 w 45"/>
                  <a:gd name="T27" fmla="*/ 7 h 24"/>
                  <a:gd name="T28" fmla="*/ 21 w 45"/>
                  <a:gd name="T29" fmla="*/ 7 h 24"/>
                  <a:gd name="T30" fmla="*/ 28 w 45"/>
                  <a:gd name="T3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5" h="24">
                    <a:moveTo>
                      <a:pt x="28" y="12"/>
                    </a:moveTo>
                    <a:lnTo>
                      <a:pt x="38" y="12"/>
                    </a:lnTo>
                    <a:lnTo>
                      <a:pt x="38" y="10"/>
                    </a:lnTo>
                    <a:lnTo>
                      <a:pt x="23" y="3"/>
                    </a:lnTo>
                    <a:lnTo>
                      <a:pt x="9" y="0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21" y="24"/>
                    </a:lnTo>
                    <a:lnTo>
                      <a:pt x="26" y="24"/>
                    </a:lnTo>
                    <a:lnTo>
                      <a:pt x="28" y="21"/>
                    </a:lnTo>
                    <a:lnTo>
                      <a:pt x="40" y="19"/>
                    </a:lnTo>
                    <a:lnTo>
                      <a:pt x="42" y="19"/>
                    </a:lnTo>
                    <a:lnTo>
                      <a:pt x="45" y="14"/>
                    </a:lnTo>
                    <a:lnTo>
                      <a:pt x="12" y="7"/>
                    </a:lnTo>
                    <a:lnTo>
                      <a:pt x="21" y="7"/>
                    </a:lnTo>
                    <a:lnTo>
                      <a:pt x="28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21" name="Freeform 367"/>
              <p:cNvSpPr>
                <a:spLocks/>
              </p:cNvSpPr>
              <p:nvPr/>
            </p:nvSpPr>
            <p:spPr bwMode="auto">
              <a:xfrm>
                <a:off x="2531" y="282"/>
                <a:ext cx="9" cy="19"/>
              </a:xfrm>
              <a:custGeom>
                <a:avLst/>
                <a:gdLst>
                  <a:gd name="T0" fmla="*/ 0 w 9"/>
                  <a:gd name="T1" fmla="*/ 19 h 19"/>
                  <a:gd name="T2" fmla="*/ 5 w 9"/>
                  <a:gd name="T3" fmla="*/ 19 h 19"/>
                  <a:gd name="T4" fmla="*/ 7 w 9"/>
                  <a:gd name="T5" fmla="*/ 14 h 19"/>
                  <a:gd name="T6" fmla="*/ 9 w 9"/>
                  <a:gd name="T7" fmla="*/ 4 h 19"/>
                  <a:gd name="T8" fmla="*/ 7 w 9"/>
                  <a:gd name="T9" fmla="*/ 0 h 19"/>
                  <a:gd name="T10" fmla="*/ 7 w 9"/>
                  <a:gd name="T11" fmla="*/ 0 h 19"/>
                  <a:gd name="T12" fmla="*/ 5 w 9"/>
                  <a:gd name="T13" fmla="*/ 2 h 19"/>
                  <a:gd name="T14" fmla="*/ 0 w 9"/>
                  <a:gd name="T15" fmla="*/ 14 h 19"/>
                  <a:gd name="T16" fmla="*/ 0 w 9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9">
                    <a:moveTo>
                      <a:pt x="0" y="19"/>
                    </a:moveTo>
                    <a:lnTo>
                      <a:pt x="5" y="19"/>
                    </a:lnTo>
                    <a:lnTo>
                      <a:pt x="7" y="14"/>
                    </a:lnTo>
                    <a:lnTo>
                      <a:pt x="9" y="4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0" y="14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22" name="Freeform 368"/>
              <p:cNvSpPr>
                <a:spLocks/>
              </p:cNvSpPr>
              <p:nvPr/>
            </p:nvSpPr>
            <p:spPr bwMode="auto">
              <a:xfrm>
                <a:off x="2422" y="605"/>
                <a:ext cx="45" cy="19"/>
              </a:xfrm>
              <a:custGeom>
                <a:avLst/>
                <a:gdLst>
                  <a:gd name="T0" fmla="*/ 26 w 45"/>
                  <a:gd name="T1" fmla="*/ 12 h 19"/>
                  <a:gd name="T2" fmla="*/ 33 w 45"/>
                  <a:gd name="T3" fmla="*/ 17 h 19"/>
                  <a:gd name="T4" fmla="*/ 33 w 45"/>
                  <a:gd name="T5" fmla="*/ 19 h 19"/>
                  <a:gd name="T6" fmla="*/ 40 w 45"/>
                  <a:gd name="T7" fmla="*/ 19 h 19"/>
                  <a:gd name="T8" fmla="*/ 45 w 45"/>
                  <a:gd name="T9" fmla="*/ 19 h 19"/>
                  <a:gd name="T10" fmla="*/ 40 w 45"/>
                  <a:gd name="T11" fmla="*/ 15 h 19"/>
                  <a:gd name="T12" fmla="*/ 40 w 45"/>
                  <a:gd name="T13" fmla="*/ 12 h 19"/>
                  <a:gd name="T14" fmla="*/ 43 w 45"/>
                  <a:gd name="T15" fmla="*/ 10 h 19"/>
                  <a:gd name="T16" fmla="*/ 43 w 45"/>
                  <a:gd name="T17" fmla="*/ 7 h 19"/>
                  <a:gd name="T18" fmla="*/ 36 w 45"/>
                  <a:gd name="T19" fmla="*/ 3 h 19"/>
                  <a:gd name="T20" fmla="*/ 33 w 45"/>
                  <a:gd name="T21" fmla="*/ 5 h 19"/>
                  <a:gd name="T22" fmla="*/ 29 w 45"/>
                  <a:gd name="T23" fmla="*/ 3 h 19"/>
                  <a:gd name="T24" fmla="*/ 26 w 45"/>
                  <a:gd name="T25" fmla="*/ 3 h 19"/>
                  <a:gd name="T26" fmla="*/ 22 w 45"/>
                  <a:gd name="T27" fmla="*/ 0 h 19"/>
                  <a:gd name="T28" fmla="*/ 0 w 45"/>
                  <a:gd name="T29" fmla="*/ 5 h 19"/>
                  <a:gd name="T30" fmla="*/ 3 w 45"/>
                  <a:gd name="T31" fmla="*/ 7 h 19"/>
                  <a:gd name="T32" fmla="*/ 26 w 45"/>
                  <a:gd name="T33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19">
                    <a:moveTo>
                      <a:pt x="26" y="12"/>
                    </a:moveTo>
                    <a:lnTo>
                      <a:pt x="33" y="17"/>
                    </a:lnTo>
                    <a:lnTo>
                      <a:pt x="33" y="19"/>
                    </a:lnTo>
                    <a:lnTo>
                      <a:pt x="40" y="19"/>
                    </a:lnTo>
                    <a:lnTo>
                      <a:pt x="45" y="19"/>
                    </a:lnTo>
                    <a:lnTo>
                      <a:pt x="40" y="15"/>
                    </a:lnTo>
                    <a:lnTo>
                      <a:pt x="40" y="12"/>
                    </a:lnTo>
                    <a:lnTo>
                      <a:pt x="43" y="10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33" y="5"/>
                    </a:lnTo>
                    <a:lnTo>
                      <a:pt x="29" y="3"/>
                    </a:lnTo>
                    <a:lnTo>
                      <a:pt x="26" y="3"/>
                    </a:lnTo>
                    <a:lnTo>
                      <a:pt x="22" y="0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23" name="Rectangle 369"/>
              <p:cNvSpPr>
                <a:spLocks noChangeArrowheads="1"/>
              </p:cNvSpPr>
              <p:nvPr/>
            </p:nvSpPr>
            <p:spPr bwMode="auto">
              <a:xfrm>
                <a:off x="2436" y="941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24" name="Freeform 370"/>
              <p:cNvSpPr>
                <a:spLocks/>
              </p:cNvSpPr>
              <p:nvPr/>
            </p:nvSpPr>
            <p:spPr bwMode="auto">
              <a:xfrm>
                <a:off x="2533" y="171"/>
                <a:ext cx="7" cy="19"/>
              </a:xfrm>
              <a:custGeom>
                <a:avLst/>
                <a:gdLst>
                  <a:gd name="T0" fmla="*/ 7 w 7"/>
                  <a:gd name="T1" fmla="*/ 7 h 19"/>
                  <a:gd name="T2" fmla="*/ 5 w 7"/>
                  <a:gd name="T3" fmla="*/ 0 h 19"/>
                  <a:gd name="T4" fmla="*/ 5 w 7"/>
                  <a:gd name="T5" fmla="*/ 2 h 19"/>
                  <a:gd name="T6" fmla="*/ 0 w 7"/>
                  <a:gd name="T7" fmla="*/ 9 h 19"/>
                  <a:gd name="T8" fmla="*/ 0 w 7"/>
                  <a:gd name="T9" fmla="*/ 19 h 19"/>
                  <a:gd name="T10" fmla="*/ 3 w 7"/>
                  <a:gd name="T11" fmla="*/ 19 h 19"/>
                  <a:gd name="T12" fmla="*/ 3 w 7"/>
                  <a:gd name="T13" fmla="*/ 16 h 19"/>
                  <a:gd name="T14" fmla="*/ 5 w 7"/>
                  <a:gd name="T15" fmla="*/ 16 h 19"/>
                  <a:gd name="T16" fmla="*/ 5 w 7"/>
                  <a:gd name="T17" fmla="*/ 14 h 19"/>
                  <a:gd name="T18" fmla="*/ 5 w 7"/>
                  <a:gd name="T19" fmla="*/ 12 h 19"/>
                  <a:gd name="T20" fmla="*/ 7 w 7"/>
                  <a:gd name="T21" fmla="*/ 9 h 19"/>
                  <a:gd name="T22" fmla="*/ 7 w 7"/>
                  <a:gd name="T23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19">
                    <a:moveTo>
                      <a:pt x="7" y="7"/>
                    </a:moveTo>
                    <a:lnTo>
                      <a:pt x="5" y="0"/>
                    </a:lnTo>
                    <a:lnTo>
                      <a:pt x="5" y="2"/>
                    </a:lnTo>
                    <a:lnTo>
                      <a:pt x="0" y="9"/>
                    </a:lnTo>
                    <a:lnTo>
                      <a:pt x="0" y="19"/>
                    </a:lnTo>
                    <a:lnTo>
                      <a:pt x="3" y="19"/>
                    </a:lnTo>
                    <a:lnTo>
                      <a:pt x="3" y="16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7" y="9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25" name="Freeform 371"/>
              <p:cNvSpPr>
                <a:spLocks/>
              </p:cNvSpPr>
              <p:nvPr/>
            </p:nvSpPr>
            <p:spPr bwMode="auto">
              <a:xfrm>
                <a:off x="2517" y="461"/>
                <a:ext cx="23" cy="31"/>
              </a:xfrm>
              <a:custGeom>
                <a:avLst/>
                <a:gdLst>
                  <a:gd name="T0" fmla="*/ 2 w 23"/>
                  <a:gd name="T1" fmla="*/ 29 h 31"/>
                  <a:gd name="T2" fmla="*/ 5 w 23"/>
                  <a:gd name="T3" fmla="*/ 26 h 31"/>
                  <a:gd name="T4" fmla="*/ 7 w 23"/>
                  <a:gd name="T5" fmla="*/ 29 h 31"/>
                  <a:gd name="T6" fmla="*/ 16 w 23"/>
                  <a:gd name="T7" fmla="*/ 26 h 31"/>
                  <a:gd name="T8" fmla="*/ 21 w 23"/>
                  <a:gd name="T9" fmla="*/ 31 h 31"/>
                  <a:gd name="T10" fmla="*/ 23 w 23"/>
                  <a:gd name="T11" fmla="*/ 26 h 31"/>
                  <a:gd name="T12" fmla="*/ 23 w 23"/>
                  <a:gd name="T13" fmla="*/ 24 h 31"/>
                  <a:gd name="T14" fmla="*/ 23 w 23"/>
                  <a:gd name="T15" fmla="*/ 17 h 31"/>
                  <a:gd name="T16" fmla="*/ 21 w 23"/>
                  <a:gd name="T17" fmla="*/ 19 h 31"/>
                  <a:gd name="T18" fmla="*/ 19 w 23"/>
                  <a:gd name="T19" fmla="*/ 22 h 31"/>
                  <a:gd name="T20" fmla="*/ 16 w 23"/>
                  <a:gd name="T21" fmla="*/ 22 h 31"/>
                  <a:gd name="T22" fmla="*/ 14 w 23"/>
                  <a:gd name="T23" fmla="*/ 17 h 31"/>
                  <a:gd name="T24" fmla="*/ 12 w 23"/>
                  <a:gd name="T25" fmla="*/ 14 h 31"/>
                  <a:gd name="T26" fmla="*/ 14 w 23"/>
                  <a:gd name="T27" fmla="*/ 12 h 31"/>
                  <a:gd name="T28" fmla="*/ 16 w 23"/>
                  <a:gd name="T29" fmla="*/ 10 h 31"/>
                  <a:gd name="T30" fmla="*/ 16 w 23"/>
                  <a:gd name="T31" fmla="*/ 7 h 31"/>
                  <a:gd name="T32" fmla="*/ 14 w 23"/>
                  <a:gd name="T33" fmla="*/ 0 h 31"/>
                  <a:gd name="T34" fmla="*/ 12 w 23"/>
                  <a:gd name="T35" fmla="*/ 3 h 31"/>
                  <a:gd name="T36" fmla="*/ 12 w 23"/>
                  <a:gd name="T37" fmla="*/ 5 h 31"/>
                  <a:gd name="T38" fmla="*/ 9 w 23"/>
                  <a:gd name="T39" fmla="*/ 7 h 31"/>
                  <a:gd name="T40" fmla="*/ 7 w 23"/>
                  <a:gd name="T41" fmla="*/ 5 h 31"/>
                  <a:gd name="T42" fmla="*/ 0 w 23"/>
                  <a:gd name="T43" fmla="*/ 5 h 31"/>
                  <a:gd name="T44" fmla="*/ 0 w 23"/>
                  <a:gd name="T45" fmla="*/ 7 h 31"/>
                  <a:gd name="T46" fmla="*/ 2 w 23"/>
                  <a:gd name="T47" fmla="*/ 10 h 31"/>
                  <a:gd name="T48" fmla="*/ 2 w 23"/>
                  <a:gd name="T49" fmla="*/ 2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3" h="31">
                    <a:moveTo>
                      <a:pt x="2" y="29"/>
                    </a:moveTo>
                    <a:lnTo>
                      <a:pt x="5" y="26"/>
                    </a:lnTo>
                    <a:lnTo>
                      <a:pt x="7" y="29"/>
                    </a:lnTo>
                    <a:lnTo>
                      <a:pt x="16" y="26"/>
                    </a:lnTo>
                    <a:lnTo>
                      <a:pt x="21" y="31"/>
                    </a:lnTo>
                    <a:lnTo>
                      <a:pt x="23" y="26"/>
                    </a:lnTo>
                    <a:lnTo>
                      <a:pt x="23" y="24"/>
                    </a:lnTo>
                    <a:lnTo>
                      <a:pt x="23" y="17"/>
                    </a:lnTo>
                    <a:lnTo>
                      <a:pt x="21" y="19"/>
                    </a:lnTo>
                    <a:lnTo>
                      <a:pt x="19" y="22"/>
                    </a:lnTo>
                    <a:lnTo>
                      <a:pt x="16" y="22"/>
                    </a:lnTo>
                    <a:lnTo>
                      <a:pt x="14" y="17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16" y="10"/>
                    </a:lnTo>
                    <a:lnTo>
                      <a:pt x="16" y="7"/>
                    </a:lnTo>
                    <a:lnTo>
                      <a:pt x="14" y="0"/>
                    </a:lnTo>
                    <a:lnTo>
                      <a:pt x="12" y="3"/>
                    </a:lnTo>
                    <a:lnTo>
                      <a:pt x="12" y="5"/>
                    </a:lnTo>
                    <a:lnTo>
                      <a:pt x="9" y="7"/>
                    </a:lnTo>
                    <a:lnTo>
                      <a:pt x="7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2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26" name="Freeform 372"/>
              <p:cNvSpPr>
                <a:spLocks/>
              </p:cNvSpPr>
              <p:nvPr/>
            </p:nvSpPr>
            <p:spPr bwMode="auto">
              <a:xfrm>
                <a:off x="2467" y="523"/>
                <a:ext cx="29" cy="21"/>
              </a:xfrm>
              <a:custGeom>
                <a:avLst/>
                <a:gdLst>
                  <a:gd name="T0" fmla="*/ 24 w 29"/>
                  <a:gd name="T1" fmla="*/ 7 h 21"/>
                  <a:gd name="T2" fmla="*/ 24 w 29"/>
                  <a:gd name="T3" fmla="*/ 2 h 21"/>
                  <a:gd name="T4" fmla="*/ 12 w 29"/>
                  <a:gd name="T5" fmla="*/ 0 h 21"/>
                  <a:gd name="T6" fmla="*/ 7 w 29"/>
                  <a:gd name="T7" fmla="*/ 2 h 21"/>
                  <a:gd name="T8" fmla="*/ 3 w 29"/>
                  <a:gd name="T9" fmla="*/ 4 h 21"/>
                  <a:gd name="T10" fmla="*/ 0 w 29"/>
                  <a:gd name="T11" fmla="*/ 9 h 21"/>
                  <a:gd name="T12" fmla="*/ 0 w 29"/>
                  <a:gd name="T13" fmla="*/ 14 h 21"/>
                  <a:gd name="T14" fmla="*/ 3 w 29"/>
                  <a:gd name="T15" fmla="*/ 16 h 21"/>
                  <a:gd name="T16" fmla="*/ 10 w 29"/>
                  <a:gd name="T17" fmla="*/ 19 h 21"/>
                  <a:gd name="T18" fmla="*/ 12 w 29"/>
                  <a:gd name="T19" fmla="*/ 21 h 21"/>
                  <a:gd name="T20" fmla="*/ 29 w 29"/>
                  <a:gd name="T21" fmla="*/ 19 h 21"/>
                  <a:gd name="T22" fmla="*/ 29 w 29"/>
                  <a:gd name="T23" fmla="*/ 14 h 21"/>
                  <a:gd name="T24" fmla="*/ 24 w 29"/>
                  <a:gd name="T25" fmla="*/ 12 h 21"/>
                  <a:gd name="T26" fmla="*/ 24 w 29"/>
                  <a:gd name="T27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" h="21">
                    <a:moveTo>
                      <a:pt x="24" y="7"/>
                    </a:moveTo>
                    <a:lnTo>
                      <a:pt x="24" y="2"/>
                    </a:lnTo>
                    <a:lnTo>
                      <a:pt x="12" y="0"/>
                    </a:lnTo>
                    <a:lnTo>
                      <a:pt x="7" y="2"/>
                    </a:lnTo>
                    <a:lnTo>
                      <a:pt x="3" y="4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3" y="16"/>
                    </a:lnTo>
                    <a:lnTo>
                      <a:pt x="10" y="19"/>
                    </a:lnTo>
                    <a:lnTo>
                      <a:pt x="12" y="21"/>
                    </a:lnTo>
                    <a:lnTo>
                      <a:pt x="29" y="19"/>
                    </a:lnTo>
                    <a:lnTo>
                      <a:pt x="29" y="14"/>
                    </a:lnTo>
                    <a:lnTo>
                      <a:pt x="24" y="12"/>
                    </a:lnTo>
                    <a:lnTo>
                      <a:pt x="2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27" name="Freeform 373"/>
              <p:cNvSpPr>
                <a:spLocks/>
              </p:cNvSpPr>
              <p:nvPr/>
            </p:nvSpPr>
            <p:spPr bwMode="auto">
              <a:xfrm>
                <a:off x="3802" y="100"/>
                <a:ext cx="21" cy="14"/>
              </a:xfrm>
              <a:custGeom>
                <a:avLst/>
                <a:gdLst>
                  <a:gd name="T0" fmla="*/ 5 w 21"/>
                  <a:gd name="T1" fmla="*/ 9 h 14"/>
                  <a:gd name="T2" fmla="*/ 5 w 21"/>
                  <a:gd name="T3" fmla="*/ 9 h 14"/>
                  <a:gd name="T4" fmla="*/ 7 w 21"/>
                  <a:gd name="T5" fmla="*/ 7 h 14"/>
                  <a:gd name="T6" fmla="*/ 9 w 21"/>
                  <a:gd name="T7" fmla="*/ 9 h 14"/>
                  <a:gd name="T8" fmla="*/ 9 w 21"/>
                  <a:gd name="T9" fmla="*/ 12 h 14"/>
                  <a:gd name="T10" fmla="*/ 9 w 21"/>
                  <a:gd name="T11" fmla="*/ 12 h 14"/>
                  <a:gd name="T12" fmla="*/ 9 w 21"/>
                  <a:gd name="T13" fmla="*/ 14 h 14"/>
                  <a:gd name="T14" fmla="*/ 16 w 21"/>
                  <a:gd name="T15" fmla="*/ 12 h 14"/>
                  <a:gd name="T16" fmla="*/ 16 w 21"/>
                  <a:gd name="T17" fmla="*/ 9 h 14"/>
                  <a:gd name="T18" fmla="*/ 19 w 21"/>
                  <a:gd name="T19" fmla="*/ 9 h 14"/>
                  <a:gd name="T20" fmla="*/ 21 w 21"/>
                  <a:gd name="T21" fmla="*/ 7 h 14"/>
                  <a:gd name="T22" fmla="*/ 19 w 21"/>
                  <a:gd name="T23" fmla="*/ 5 h 14"/>
                  <a:gd name="T24" fmla="*/ 19 w 21"/>
                  <a:gd name="T25" fmla="*/ 0 h 14"/>
                  <a:gd name="T26" fmla="*/ 19 w 21"/>
                  <a:gd name="T27" fmla="*/ 0 h 14"/>
                  <a:gd name="T28" fmla="*/ 5 w 21"/>
                  <a:gd name="T29" fmla="*/ 0 h 14"/>
                  <a:gd name="T30" fmla="*/ 2 w 21"/>
                  <a:gd name="T31" fmla="*/ 0 h 14"/>
                  <a:gd name="T32" fmla="*/ 0 w 21"/>
                  <a:gd name="T33" fmla="*/ 5 h 14"/>
                  <a:gd name="T34" fmla="*/ 5 w 21"/>
                  <a:gd name="T35" fmla="*/ 7 h 14"/>
                  <a:gd name="T36" fmla="*/ 5 w 21"/>
                  <a:gd name="T3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14">
                    <a:moveTo>
                      <a:pt x="5" y="9"/>
                    </a:moveTo>
                    <a:lnTo>
                      <a:pt x="5" y="9"/>
                    </a:lnTo>
                    <a:lnTo>
                      <a:pt x="7" y="7"/>
                    </a:lnTo>
                    <a:lnTo>
                      <a:pt x="9" y="9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9" y="9"/>
                    </a:lnTo>
                    <a:lnTo>
                      <a:pt x="21" y="7"/>
                    </a:lnTo>
                    <a:lnTo>
                      <a:pt x="19" y="5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28" name="Freeform 374"/>
              <p:cNvSpPr>
                <a:spLocks/>
              </p:cNvSpPr>
              <p:nvPr/>
            </p:nvSpPr>
            <p:spPr bwMode="auto">
              <a:xfrm>
                <a:off x="2425" y="615"/>
                <a:ext cx="42" cy="42"/>
              </a:xfrm>
              <a:custGeom>
                <a:avLst/>
                <a:gdLst>
                  <a:gd name="T0" fmla="*/ 35 w 42"/>
                  <a:gd name="T1" fmla="*/ 26 h 42"/>
                  <a:gd name="T2" fmla="*/ 37 w 42"/>
                  <a:gd name="T3" fmla="*/ 26 h 42"/>
                  <a:gd name="T4" fmla="*/ 42 w 42"/>
                  <a:gd name="T5" fmla="*/ 26 h 42"/>
                  <a:gd name="T6" fmla="*/ 40 w 42"/>
                  <a:gd name="T7" fmla="*/ 21 h 42"/>
                  <a:gd name="T8" fmla="*/ 37 w 42"/>
                  <a:gd name="T9" fmla="*/ 21 h 42"/>
                  <a:gd name="T10" fmla="*/ 35 w 42"/>
                  <a:gd name="T11" fmla="*/ 16 h 42"/>
                  <a:gd name="T12" fmla="*/ 28 w 42"/>
                  <a:gd name="T13" fmla="*/ 14 h 42"/>
                  <a:gd name="T14" fmla="*/ 23 w 42"/>
                  <a:gd name="T15" fmla="*/ 9 h 42"/>
                  <a:gd name="T16" fmla="*/ 21 w 42"/>
                  <a:gd name="T17" fmla="*/ 5 h 42"/>
                  <a:gd name="T18" fmla="*/ 16 w 42"/>
                  <a:gd name="T19" fmla="*/ 2 h 42"/>
                  <a:gd name="T20" fmla="*/ 14 w 42"/>
                  <a:gd name="T21" fmla="*/ 2 h 42"/>
                  <a:gd name="T22" fmla="*/ 4 w 42"/>
                  <a:gd name="T23" fmla="*/ 0 h 42"/>
                  <a:gd name="T24" fmla="*/ 0 w 42"/>
                  <a:gd name="T25" fmla="*/ 2 h 42"/>
                  <a:gd name="T26" fmla="*/ 0 w 42"/>
                  <a:gd name="T27" fmla="*/ 5 h 42"/>
                  <a:gd name="T28" fmla="*/ 0 w 42"/>
                  <a:gd name="T29" fmla="*/ 9 h 42"/>
                  <a:gd name="T30" fmla="*/ 2 w 42"/>
                  <a:gd name="T31" fmla="*/ 12 h 42"/>
                  <a:gd name="T32" fmla="*/ 2 w 42"/>
                  <a:gd name="T33" fmla="*/ 16 h 42"/>
                  <a:gd name="T34" fmla="*/ 7 w 42"/>
                  <a:gd name="T35" fmla="*/ 19 h 42"/>
                  <a:gd name="T36" fmla="*/ 9 w 42"/>
                  <a:gd name="T37" fmla="*/ 23 h 42"/>
                  <a:gd name="T38" fmla="*/ 21 w 42"/>
                  <a:gd name="T39" fmla="*/ 31 h 42"/>
                  <a:gd name="T40" fmla="*/ 28 w 42"/>
                  <a:gd name="T41" fmla="*/ 40 h 42"/>
                  <a:gd name="T42" fmla="*/ 33 w 42"/>
                  <a:gd name="T43" fmla="*/ 38 h 42"/>
                  <a:gd name="T44" fmla="*/ 33 w 42"/>
                  <a:gd name="T45" fmla="*/ 40 h 42"/>
                  <a:gd name="T46" fmla="*/ 35 w 42"/>
                  <a:gd name="T47" fmla="*/ 42 h 42"/>
                  <a:gd name="T48" fmla="*/ 37 w 42"/>
                  <a:gd name="T49" fmla="*/ 42 h 42"/>
                  <a:gd name="T50" fmla="*/ 37 w 42"/>
                  <a:gd name="T51" fmla="*/ 35 h 42"/>
                  <a:gd name="T52" fmla="*/ 35 w 42"/>
                  <a:gd name="T53" fmla="*/ 33 h 42"/>
                  <a:gd name="T54" fmla="*/ 33 w 42"/>
                  <a:gd name="T55" fmla="*/ 31 h 42"/>
                  <a:gd name="T56" fmla="*/ 28 w 42"/>
                  <a:gd name="T57" fmla="*/ 28 h 42"/>
                  <a:gd name="T58" fmla="*/ 30 w 42"/>
                  <a:gd name="T59" fmla="*/ 26 h 42"/>
                  <a:gd name="T60" fmla="*/ 35 w 42"/>
                  <a:gd name="T61" fmla="*/ 2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2" h="42">
                    <a:moveTo>
                      <a:pt x="35" y="26"/>
                    </a:moveTo>
                    <a:lnTo>
                      <a:pt x="37" y="26"/>
                    </a:lnTo>
                    <a:lnTo>
                      <a:pt x="42" y="26"/>
                    </a:lnTo>
                    <a:lnTo>
                      <a:pt x="40" y="21"/>
                    </a:lnTo>
                    <a:lnTo>
                      <a:pt x="37" y="21"/>
                    </a:lnTo>
                    <a:lnTo>
                      <a:pt x="35" y="16"/>
                    </a:lnTo>
                    <a:lnTo>
                      <a:pt x="28" y="14"/>
                    </a:lnTo>
                    <a:lnTo>
                      <a:pt x="23" y="9"/>
                    </a:lnTo>
                    <a:lnTo>
                      <a:pt x="21" y="5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2"/>
                    </a:lnTo>
                    <a:lnTo>
                      <a:pt x="2" y="16"/>
                    </a:lnTo>
                    <a:lnTo>
                      <a:pt x="7" y="19"/>
                    </a:lnTo>
                    <a:lnTo>
                      <a:pt x="9" y="23"/>
                    </a:lnTo>
                    <a:lnTo>
                      <a:pt x="21" y="31"/>
                    </a:lnTo>
                    <a:lnTo>
                      <a:pt x="28" y="40"/>
                    </a:lnTo>
                    <a:lnTo>
                      <a:pt x="33" y="38"/>
                    </a:lnTo>
                    <a:lnTo>
                      <a:pt x="33" y="40"/>
                    </a:lnTo>
                    <a:lnTo>
                      <a:pt x="35" y="42"/>
                    </a:lnTo>
                    <a:lnTo>
                      <a:pt x="37" y="42"/>
                    </a:lnTo>
                    <a:lnTo>
                      <a:pt x="37" y="35"/>
                    </a:lnTo>
                    <a:lnTo>
                      <a:pt x="35" y="33"/>
                    </a:lnTo>
                    <a:lnTo>
                      <a:pt x="33" y="31"/>
                    </a:lnTo>
                    <a:lnTo>
                      <a:pt x="28" y="28"/>
                    </a:lnTo>
                    <a:lnTo>
                      <a:pt x="30" y="26"/>
                    </a:lnTo>
                    <a:lnTo>
                      <a:pt x="35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29" name="Freeform 375"/>
              <p:cNvSpPr>
                <a:spLocks/>
              </p:cNvSpPr>
              <p:nvPr/>
            </p:nvSpPr>
            <p:spPr bwMode="auto">
              <a:xfrm>
                <a:off x="2366" y="712"/>
                <a:ext cx="45" cy="30"/>
              </a:xfrm>
              <a:custGeom>
                <a:avLst/>
                <a:gdLst>
                  <a:gd name="T0" fmla="*/ 37 w 45"/>
                  <a:gd name="T1" fmla="*/ 2 h 30"/>
                  <a:gd name="T2" fmla="*/ 35 w 45"/>
                  <a:gd name="T3" fmla="*/ 0 h 30"/>
                  <a:gd name="T4" fmla="*/ 28 w 45"/>
                  <a:gd name="T5" fmla="*/ 7 h 30"/>
                  <a:gd name="T6" fmla="*/ 16 w 45"/>
                  <a:gd name="T7" fmla="*/ 12 h 30"/>
                  <a:gd name="T8" fmla="*/ 14 w 45"/>
                  <a:gd name="T9" fmla="*/ 14 h 30"/>
                  <a:gd name="T10" fmla="*/ 2 w 45"/>
                  <a:gd name="T11" fmla="*/ 21 h 30"/>
                  <a:gd name="T12" fmla="*/ 0 w 45"/>
                  <a:gd name="T13" fmla="*/ 30 h 30"/>
                  <a:gd name="T14" fmla="*/ 2 w 45"/>
                  <a:gd name="T15" fmla="*/ 30 h 30"/>
                  <a:gd name="T16" fmla="*/ 28 w 45"/>
                  <a:gd name="T17" fmla="*/ 26 h 30"/>
                  <a:gd name="T18" fmla="*/ 33 w 45"/>
                  <a:gd name="T19" fmla="*/ 26 h 30"/>
                  <a:gd name="T20" fmla="*/ 35 w 45"/>
                  <a:gd name="T21" fmla="*/ 23 h 30"/>
                  <a:gd name="T22" fmla="*/ 37 w 45"/>
                  <a:gd name="T23" fmla="*/ 26 h 30"/>
                  <a:gd name="T24" fmla="*/ 40 w 45"/>
                  <a:gd name="T25" fmla="*/ 23 h 30"/>
                  <a:gd name="T26" fmla="*/ 45 w 45"/>
                  <a:gd name="T27" fmla="*/ 21 h 30"/>
                  <a:gd name="T28" fmla="*/ 42 w 45"/>
                  <a:gd name="T29" fmla="*/ 9 h 30"/>
                  <a:gd name="T30" fmla="*/ 42 w 45"/>
                  <a:gd name="T31" fmla="*/ 7 h 30"/>
                  <a:gd name="T32" fmla="*/ 37 w 45"/>
                  <a:gd name="T33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5" h="30">
                    <a:moveTo>
                      <a:pt x="37" y="2"/>
                    </a:moveTo>
                    <a:lnTo>
                      <a:pt x="35" y="0"/>
                    </a:lnTo>
                    <a:lnTo>
                      <a:pt x="28" y="7"/>
                    </a:lnTo>
                    <a:lnTo>
                      <a:pt x="16" y="12"/>
                    </a:lnTo>
                    <a:lnTo>
                      <a:pt x="14" y="14"/>
                    </a:lnTo>
                    <a:lnTo>
                      <a:pt x="2" y="21"/>
                    </a:lnTo>
                    <a:lnTo>
                      <a:pt x="0" y="30"/>
                    </a:lnTo>
                    <a:lnTo>
                      <a:pt x="2" y="30"/>
                    </a:lnTo>
                    <a:lnTo>
                      <a:pt x="28" y="26"/>
                    </a:lnTo>
                    <a:lnTo>
                      <a:pt x="33" y="26"/>
                    </a:lnTo>
                    <a:lnTo>
                      <a:pt x="35" y="23"/>
                    </a:lnTo>
                    <a:lnTo>
                      <a:pt x="37" y="26"/>
                    </a:lnTo>
                    <a:lnTo>
                      <a:pt x="40" y="23"/>
                    </a:lnTo>
                    <a:lnTo>
                      <a:pt x="45" y="21"/>
                    </a:lnTo>
                    <a:lnTo>
                      <a:pt x="42" y="9"/>
                    </a:lnTo>
                    <a:lnTo>
                      <a:pt x="42" y="7"/>
                    </a:lnTo>
                    <a:lnTo>
                      <a:pt x="3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30" name="Freeform 376"/>
              <p:cNvSpPr>
                <a:spLocks/>
              </p:cNvSpPr>
              <p:nvPr/>
            </p:nvSpPr>
            <p:spPr bwMode="auto">
              <a:xfrm>
                <a:off x="3292" y="194"/>
                <a:ext cx="30" cy="12"/>
              </a:xfrm>
              <a:custGeom>
                <a:avLst/>
                <a:gdLst>
                  <a:gd name="T0" fmla="*/ 4 w 30"/>
                  <a:gd name="T1" fmla="*/ 12 h 12"/>
                  <a:gd name="T2" fmla="*/ 4 w 30"/>
                  <a:gd name="T3" fmla="*/ 12 h 12"/>
                  <a:gd name="T4" fmla="*/ 9 w 30"/>
                  <a:gd name="T5" fmla="*/ 7 h 12"/>
                  <a:gd name="T6" fmla="*/ 14 w 30"/>
                  <a:gd name="T7" fmla="*/ 7 h 12"/>
                  <a:gd name="T8" fmla="*/ 11 w 30"/>
                  <a:gd name="T9" fmla="*/ 5 h 12"/>
                  <a:gd name="T10" fmla="*/ 14 w 30"/>
                  <a:gd name="T11" fmla="*/ 5 h 12"/>
                  <a:gd name="T12" fmla="*/ 16 w 30"/>
                  <a:gd name="T13" fmla="*/ 5 h 12"/>
                  <a:gd name="T14" fmla="*/ 21 w 30"/>
                  <a:gd name="T15" fmla="*/ 10 h 12"/>
                  <a:gd name="T16" fmla="*/ 26 w 30"/>
                  <a:gd name="T17" fmla="*/ 12 h 12"/>
                  <a:gd name="T18" fmla="*/ 26 w 30"/>
                  <a:gd name="T19" fmla="*/ 10 h 12"/>
                  <a:gd name="T20" fmla="*/ 30 w 30"/>
                  <a:gd name="T21" fmla="*/ 7 h 12"/>
                  <a:gd name="T22" fmla="*/ 30 w 30"/>
                  <a:gd name="T23" fmla="*/ 5 h 12"/>
                  <a:gd name="T24" fmla="*/ 28 w 30"/>
                  <a:gd name="T25" fmla="*/ 5 h 12"/>
                  <a:gd name="T26" fmla="*/ 26 w 30"/>
                  <a:gd name="T27" fmla="*/ 7 h 12"/>
                  <a:gd name="T28" fmla="*/ 23 w 30"/>
                  <a:gd name="T29" fmla="*/ 7 h 12"/>
                  <a:gd name="T30" fmla="*/ 21 w 30"/>
                  <a:gd name="T31" fmla="*/ 5 h 12"/>
                  <a:gd name="T32" fmla="*/ 21 w 30"/>
                  <a:gd name="T33" fmla="*/ 3 h 12"/>
                  <a:gd name="T34" fmla="*/ 16 w 30"/>
                  <a:gd name="T35" fmla="*/ 3 h 12"/>
                  <a:gd name="T36" fmla="*/ 14 w 30"/>
                  <a:gd name="T37" fmla="*/ 0 h 12"/>
                  <a:gd name="T38" fmla="*/ 11 w 30"/>
                  <a:gd name="T39" fmla="*/ 0 h 12"/>
                  <a:gd name="T40" fmla="*/ 11 w 30"/>
                  <a:gd name="T41" fmla="*/ 3 h 12"/>
                  <a:gd name="T42" fmla="*/ 9 w 30"/>
                  <a:gd name="T43" fmla="*/ 5 h 12"/>
                  <a:gd name="T44" fmla="*/ 7 w 30"/>
                  <a:gd name="T45" fmla="*/ 5 h 12"/>
                  <a:gd name="T46" fmla="*/ 4 w 30"/>
                  <a:gd name="T47" fmla="*/ 7 h 12"/>
                  <a:gd name="T48" fmla="*/ 4 w 30"/>
                  <a:gd name="T49" fmla="*/ 10 h 12"/>
                  <a:gd name="T50" fmla="*/ 0 w 30"/>
                  <a:gd name="T51" fmla="*/ 7 h 12"/>
                  <a:gd name="T52" fmla="*/ 0 w 30"/>
                  <a:gd name="T53" fmla="*/ 12 h 12"/>
                  <a:gd name="T54" fmla="*/ 4 w 30"/>
                  <a:gd name="T55" fmla="*/ 12 h 12"/>
                  <a:gd name="T56" fmla="*/ 4 w 30"/>
                  <a:gd name="T5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0" h="12">
                    <a:moveTo>
                      <a:pt x="4" y="12"/>
                    </a:moveTo>
                    <a:lnTo>
                      <a:pt x="4" y="12"/>
                    </a:lnTo>
                    <a:lnTo>
                      <a:pt x="9" y="7"/>
                    </a:lnTo>
                    <a:lnTo>
                      <a:pt x="14" y="7"/>
                    </a:lnTo>
                    <a:lnTo>
                      <a:pt x="11" y="5"/>
                    </a:lnTo>
                    <a:lnTo>
                      <a:pt x="14" y="5"/>
                    </a:lnTo>
                    <a:lnTo>
                      <a:pt x="16" y="5"/>
                    </a:lnTo>
                    <a:lnTo>
                      <a:pt x="21" y="10"/>
                    </a:lnTo>
                    <a:lnTo>
                      <a:pt x="26" y="12"/>
                    </a:lnTo>
                    <a:lnTo>
                      <a:pt x="26" y="10"/>
                    </a:lnTo>
                    <a:lnTo>
                      <a:pt x="30" y="7"/>
                    </a:lnTo>
                    <a:lnTo>
                      <a:pt x="30" y="5"/>
                    </a:lnTo>
                    <a:lnTo>
                      <a:pt x="28" y="5"/>
                    </a:lnTo>
                    <a:lnTo>
                      <a:pt x="26" y="7"/>
                    </a:lnTo>
                    <a:lnTo>
                      <a:pt x="23" y="7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16" y="3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3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4" y="7"/>
                    </a:lnTo>
                    <a:lnTo>
                      <a:pt x="4" y="10"/>
                    </a:lnTo>
                    <a:lnTo>
                      <a:pt x="0" y="7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31" name="Freeform 377"/>
              <p:cNvSpPr>
                <a:spLocks/>
              </p:cNvSpPr>
              <p:nvPr/>
            </p:nvSpPr>
            <p:spPr bwMode="auto">
              <a:xfrm>
                <a:off x="3006" y="201"/>
                <a:ext cx="26" cy="57"/>
              </a:xfrm>
              <a:custGeom>
                <a:avLst/>
                <a:gdLst>
                  <a:gd name="T0" fmla="*/ 2 w 26"/>
                  <a:gd name="T1" fmla="*/ 12 h 57"/>
                  <a:gd name="T2" fmla="*/ 9 w 26"/>
                  <a:gd name="T3" fmla="*/ 34 h 57"/>
                  <a:gd name="T4" fmla="*/ 12 w 26"/>
                  <a:gd name="T5" fmla="*/ 38 h 57"/>
                  <a:gd name="T6" fmla="*/ 14 w 26"/>
                  <a:gd name="T7" fmla="*/ 36 h 57"/>
                  <a:gd name="T8" fmla="*/ 19 w 26"/>
                  <a:gd name="T9" fmla="*/ 43 h 57"/>
                  <a:gd name="T10" fmla="*/ 19 w 26"/>
                  <a:gd name="T11" fmla="*/ 45 h 57"/>
                  <a:gd name="T12" fmla="*/ 21 w 26"/>
                  <a:gd name="T13" fmla="*/ 48 h 57"/>
                  <a:gd name="T14" fmla="*/ 21 w 26"/>
                  <a:gd name="T15" fmla="*/ 55 h 57"/>
                  <a:gd name="T16" fmla="*/ 26 w 26"/>
                  <a:gd name="T17" fmla="*/ 57 h 57"/>
                  <a:gd name="T18" fmla="*/ 26 w 26"/>
                  <a:gd name="T19" fmla="*/ 52 h 57"/>
                  <a:gd name="T20" fmla="*/ 26 w 26"/>
                  <a:gd name="T21" fmla="*/ 50 h 57"/>
                  <a:gd name="T22" fmla="*/ 23 w 26"/>
                  <a:gd name="T23" fmla="*/ 48 h 57"/>
                  <a:gd name="T24" fmla="*/ 21 w 26"/>
                  <a:gd name="T25" fmla="*/ 41 h 57"/>
                  <a:gd name="T26" fmla="*/ 21 w 26"/>
                  <a:gd name="T27" fmla="*/ 41 h 57"/>
                  <a:gd name="T28" fmla="*/ 21 w 26"/>
                  <a:gd name="T29" fmla="*/ 38 h 57"/>
                  <a:gd name="T30" fmla="*/ 21 w 26"/>
                  <a:gd name="T31" fmla="*/ 38 h 57"/>
                  <a:gd name="T32" fmla="*/ 14 w 26"/>
                  <a:gd name="T33" fmla="*/ 34 h 57"/>
                  <a:gd name="T34" fmla="*/ 14 w 26"/>
                  <a:gd name="T35" fmla="*/ 31 h 57"/>
                  <a:gd name="T36" fmla="*/ 12 w 26"/>
                  <a:gd name="T37" fmla="*/ 29 h 57"/>
                  <a:gd name="T38" fmla="*/ 14 w 26"/>
                  <a:gd name="T39" fmla="*/ 26 h 57"/>
                  <a:gd name="T40" fmla="*/ 12 w 26"/>
                  <a:gd name="T41" fmla="*/ 24 h 57"/>
                  <a:gd name="T42" fmla="*/ 9 w 26"/>
                  <a:gd name="T43" fmla="*/ 12 h 57"/>
                  <a:gd name="T44" fmla="*/ 4 w 26"/>
                  <a:gd name="T45" fmla="*/ 8 h 57"/>
                  <a:gd name="T46" fmla="*/ 4 w 26"/>
                  <a:gd name="T47" fmla="*/ 5 h 57"/>
                  <a:gd name="T48" fmla="*/ 4 w 26"/>
                  <a:gd name="T49" fmla="*/ 3 h 57"/>
                  <a:gd name="T50" fmla="*/ 0 w 26"/>
                  <a:gd name="T51" fmla="*/ 0 h 57"/>
                  <a:gd name="T52" fmla="*/ 0 w 26"/>
                  <a:gd name="T53" fmla="*/ 10 h 57"/>
                  <a:gd name="T54" fmla="*/ 0 w 26"/>
                  <a:gd name="T55" fmla="*/ 12 h 57"/>
                  <a:gd name="T56" fmla="*/ 2 w 26"/>
                  <a:gd name="T57" fmla="*/ 12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6" h="57">
                    <a:moveTo>
                      <a:pt x="2" y="12"/>
                    </a:moveTo>
                    <a:lnTo>
                      <a:pt x="9" y="34"/>
                    </a:lnTo>
                    <a:lnTo>
                      <a:pt x="12" y="38"/>
                    </a:lnTo>
                    <a:lnTo>
                      <a:pt x="14" y="36"/>
                    </a:lnTo>
                    <a:lnTo>
                      <a:pt x="19" y="43"/>
                    </a:lnTo>
                    <a:lnTo>
                      <a:pt x="19" y="45"/>
                    </a:lnTo>
                    <a:lnTo>
                      <a:pt x="21" y="48"/>
                    </a:lnTo>
                    <a:lnTo>
                      <a:pt x="21" y="55"/>
                    </a:lnTo>
                    <a:lnTo>
                      <a:pt x="26" y="57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3" y="48"/>
                    </a:lnTo>
                    <a:lnTo>
                      <a:pt x="21" y="41"/>
                    </a:lnTo>
                    <a:lnTo>
                      <a:pt x="21" y="41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4" y="34"/>
                    </a:lnTo>
                    <a:lnTo>
                      <a:pt x="14" y="31"/>
                    </a:lnTo>
                    <a:lnTo>
                      <a:pt x="12" y="29"/>
                    </a:lnTo>
                    <a:lnTo>
                      <a:pt x="14" y="26"/>
                    </a:lnTo>
                    <a:lnTo>
                      <a:pt x="12" y="24"/>
                    </a:lnTo>
                    <a:lnTo>
                      <a:pt x="9" y="12"/>
                    </a:lnTo>
                    <a:lnTo>
                      <a:pt x="4" y="8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32" name="Freeform 378"/>
              <p:cNvSpPr>
                <a:spLocks/>
              </p:cNvSpPr>
              <p:nvPr/>
            </p:nvSpPr>
            <p:spPr bwMode="auto">
              <a:xfrm>
                <a:off x="3171" y="754"/>
                <a:ext cx="5" cy="10"/>
              </a:xfrm>
              <a:custGeom>
                <a:avLst/>
                <a:gdLst>
                  <a:gd name="T0" fmla="*/ 5 w 5"/>
                  <a:gd name="T1" fmla="*/ 10 h 10"/>
                  <a:gd name="T2" fmla="*/ 5 w 5"/>
                  <a:gd name="T3" fmla="*/ 10 h 10"/>
                  <a:gd name="T4" fmla="*/ 5 w 5"/>
                  <a:gd name="T5" fmla="*/ 3 h 10"/>
                  <a:gd name="T6" fmla="*/ 5 w 5"/>
                  <a:gd name="T7" fmla="*/ 0 h 10"/>
                  <a:gd name="T8" fmla="*/ 2 w 5"/>
                  <a:gd name="T9" fmla="*/ 0 h 10"/>
                  <a:gd name="T10" fmla="*/ 0 w 5"/>
                  <a:gd name="T11" fmla="*/ 0 h 10"/>
                  <a:gd name="T12" fmla="*/ 0 w 5"/>
                  <a:gd name="T13" fmla="*/ 3 h 10"/>
                  <a:gd name="T14" fmla="*/ 0 w 5"/>
                  <a:gd name="T15" fmla="*/ 7 h 10"/>
                  <a:gd name="T16" fmla="*/ 2 w 5"/>
                  <a:gd name="T17" fmla="*/ 7 h 10"/>
                  <a:gd name="T18" fmla="*/ 2 w 5"/>
                  <a:gd name="T19" fmla="*/ 5 h 10"/>
                  <a:gd name="T20" fmla="*/ 2 w 5"/>
                  <a:gd name="T21" fmla="*/ 10 h 10"/>
                  <a:gd name="T22" fmla="*/ 5 w 5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0">
                    <a:moveTo>
                      <a:pt x="5" y="10"/>
                    </a:moveTo>
                    <a:lnTo>
                      <a:pt x="5" y="10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2" y="10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33" name="Freeform 379"/>
              <p:cNvSpPr>
                <a:spLocks/>
              </p:cNvSpPr>
              <p:nvPr/>
            </p:nvSpPr>
            <p:spPr bwMode="auto">
              <a:xfrm>
                <a:off x="3204" y="747"/>
                <a:ext cx="7" cy="7"/>
              </a:xfrm>
              <a:custGeom>
                <a:avLst/>
                <a:gdLst>
                  <a:gd name="T0" fmla="*/ 0 w 7"/>
                  <a:gd name="T1" fmla="*/ 0 h 7"/>
                  <a:gd name="T2" fmla="*/ 0 w 7"/>
                  <a:gd name="T3" fmla="*/ 3 h 7"/>
                  <a:gd name="T4" fmla="*/ 0 w 7"/>
                  <a:gd name="T5" fmla="*/ 5 h 7"/>
                  <a:gd name="T6" fmla="*/ 5 w 7"/>
                  <a:gd name="T7" fmla="*/ 7 h 7"/>
                  <a:gd name="T8" fmla="*/ 7 w 7"/>
                  <a:gd name="T9" fmla="*/ 7 h 7"/>
                  <a:gd name="T10" fmla="*/ 7 w 7"/>
                  <a:gd name="T11" fmla="*/ 5 h 7"/>
                  <a:gd name="T12" fmla="*/ 5 w 7"/>
                  <a:gd name="T13" fmla="*/ 3 h 7"/>
                  <a:gd name="T14" fmla="*/ 0 w 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0"/>
                    </a:moveTo>
                    <a:lnTo>
                      <a:pt x="0" y="3"/>
                    </a:lnTo>
                    <a:lnTo>
                      <a:pt x="0" y="5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7" y="5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34" name="Freeform 380"/>
              <p:cNvSpPr>
                <a:spLocks/>
              </p:cNvSpPr>
              <p:nvPr/>
            </p:nvSpPr>
            <p:spPr bwMode="auto">
              <a:xfrm>
                <a:off x="3088" y="797"/>
                <a:ext cx="12" cy="16"/>
              </a:xfrm>
              <a:custGeom>
                <a:avLst/>
                <a:gdLst>
                  <a:gd name="T0" fmla="*/ 3 w 12"/>
                  <a:gd name="T1" fmla="*/ 16 h 16"/>
                  <a:gd name="T2" fmla="*/ 8 w 12"/>
                  <a:gd name="T3" fmla="*/ 14 h 16"/>
                  <a:gd name="T4" fmla="*/ 12 w 12"/>
                  <a:gd name="T5" fmla="*/ 2 h 16"/>
                  <a:gd name="T6" fmla="*/ 10 w 12"/>
                  <a:gd name="T7" fmla="*/ 0 h 16"/>
                  <a:gd name="T8" fmla="*/ 8 w 12"/>
                  <a:gd name="T9" fmla="*/ 2 h 16"/>
                  <a:gd name="T10" fmla="*/ 5 w 12"/>
                  <a:gd name="T11" fmla="*/ 7 h 16"/>
                  <a:gd name="T12" fmla="*/ 5 w 12"/>
                  <a:gd name="T13" fmla="*/ 7 h 16"/>
                  <a:gd name="T14" fmla="*/ 5 w 12"/>
                  <a:gd name="T15" fmla="*/ 7 h 16"/>
                  <a:gd name="T16" fmla="*/ 0 w 12"/>
                  <a:gd name="T17" fmla="*/ 9 h 16"/>
                  <a:gd name="T18" fmla="*/ 0 w 12"/>
                  <a:gd name="T19" fmla="*/ 14 h 16"/>
                  <a:gd name="T20" fmla="*/ 0 w 12"/>
                  <a:gd name="T21" fmla="*/ 16 h 16"/>
                  <a:gd name="T22" fmla="*/ 3 w 12"/>
                  <a:gd name="T2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" h="16">
                    <a:moveTo>
                      <a:pt x="3" y="16"/>
                    </a:moveTo>
                    <a:lnTo>
                      <a:pt x="8" y="14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2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3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35" name="Freeform 381"/>
              <p:cNvSpPr>
                <a:spLocks/>
              </p:cNvSpPr>
              <p:nvPr/>
            </p:nvSpPr>
            <p:spPr bwMode="auto">
              <a:xfrm>
                <a:off x="3197" y="731"/>
                <a:ext cx="17" cy="11"/>
              </a:xfrm>
              <a:custGeom>
                <a:avLst/>
                <a:gdLst>
                  <a:gd name="T0" fmla="*/ 17 w 17"/>
                  <a:gd name="T1" fmla="*/ 4 h 11"/>
                  <a:gd name="T2" fmla="*/ 17 w 17"/>
                  <a:gd name="T3" fmla="*/ 4 h 11"/>
                  <a:gd name="T4" fmla="*/ 17 w 17"/>
                  <a:gd name="T5" fmla="*/ 2 h 11"/>
                  <a:gd name="T6" fmla="*/ 17 w 17"/>
                  <a:gd name="T7" fmla="*/ 2 h 11"/>
                  <a:gd name="T8" fmla="*/ 14 w 17"/>
                  <a:gd name="T9" fmla="*/ 0 h 11"/>
                  <a:gd name="T10" fmla="*/ 14 w 17"/>
                  <a:gd name="T11" fmla="*/ 0 h 11"/>
                  <a:gd name="T12" fmla="*/ 12 w 17"/>
                  <a:gd name="T13" fmla="*/ 0 h 11"/>
                  <a:gd name="T14" fmla="*/ 12 w 17"/>
                  <a:gd name="T15" fmla="*/ 2 h 11"/>
                  <a:gd name="T16" fmla="*/ 10 w 17"/>
                  <a:gd name="T17" fmla="*/ 2 h 11"/>
                  <a:gd name="T18" fmla="*/ 10 w 17"/>
                  <a:gd name="T19" fmla="*/ 0 h 11"/>
                  <a:gd name="T20" fmla="*/ 7 w 17"/>
                  <a:gd name="T21" fmla="*/ 0 h 11"/>
                  <a:gd name="T22" fmla="*/ 7 w 17"/>
                  <a:gd name="T23" fmla="*/ 0 h 11"/>
                  <a:gd name="T24" fmla="*/ 7 w 17"/>
                  <a:gd name="T25" fmla="*/ 0 h 11"/>
                  <a:gd name="T26" fmla="*/ 7 w 17"/>
                  <a:gd name="T27" fmla="*/ 2 h 11"/>
                  <a:gd name="T28" fmla="*/ 5 w 17"/>
                  <a:gd name="T29" fmla="*/ 2 h 11"/>
                  <a:gd name="T30" fmla="*/ 5 w 17"/>
                  <a:gd name="T31" fmla="*/ 2 h 11"/>
                  <a:gd name="T32" fmla="*/ 2 w 17"/>
                  <a:gd name="T33" fmla="*/ 2 h 11"/>
                  <a:gd name="T34" fmla="*/ 0 w 17"/>
                  <a:gd name="T35" fmla="*/ 4 h 11"/>
                  <a:gd name="T36" fmla="*/ 2 w 17"/>
                  <a:gd name="T37" fmla="*/ 7 h 11"/>
                  <a:gd name="T38" fmla="*/ 2 w 17"/>
                  <a:gd name="T39" fmla="*/ 11 h 11"/>
                  <a:gd name="T40" fmla="*/ 5 w 17"/>
                  <a:gd name="T41" fmla="*/ 9 h 11"/>
                  <a:gd name="T42" fmla="*/ 5 w 17"/>
                  <a:gd name="T43" fmla="*/ 9 h 11"/>
                  <a:gd name="T44" fmla="*/ 7 w 17"/>
                  <a:gd name="T45" fmla="*/ 9 h 11"/>
                  <a:gd name="T46" fmla="*/ 10 w 17"/>
                  <a:gd name="T47" fmla="*/ 9 h 11"/>
                  <a:gd name="T48" fmla="*/ 10 w 17"/>
                  <a:gd name="T49" fmla="*/ 9 h 11"/>
                  <a:gd name="T50" fmla="*/ 12 w 17"/>
                  <a:gd name="T51" fmla="*/ 7 h 11"/>
                  <a:gd name="T52" fmla="*/ 14 w 17"/>
                  <a:gd name="T53" fmla="*/ 9 h 11"/>
                  <a:gd name="T54" fmla="*/ 14 w 17"/>
                  <a:gd name="T55" fmla="*/ 7 h 11"/>
                  <a:gd name="T56" fmla="*/ 17 w 17"/>
                  <a:gd name="T5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" h="11">
                    <a:moveTo>
                      <a:pt x="17" y="4"/>
                    </a:moveTo>
                    <a:lnTo>
                      <a:pt x="17" y="4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2" y="11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7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2" y="7"/>
                    </a:lnTo>
                    <a:lnTo>
                      <a:pt x="14" y="9"/>
                    </a:lnTo>
                    <a:lnTo>
                      <a:pt x="14" y="7"/>
                    </a:lnTo>
                    <a:lnTo>
                      <a:pt x="1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36" name="Freeform 382"/>
              <p:cNvSpPr>
                <a:spLocks/>
              </p:cNvSpPr>
              <p:nvPr/>
            </p:nvSpPr>
            <p:spPr bwMode="auto">
              <a:xfrm>
                <a:off x="3070" y="813"/>
                <a:ext cx="16" cy="19"/>
              </a:xfrm>
              <a:custGeom>
                <a:avLst/>
                <a:gdLst>
                  <a:gd name="T0" fmla="*/ 0 w 16"/>
                  <a:gd name="T1" fmla="*/ 17 h 19"/>
                  <a:gd name="T2" fmla="*/ 2 w 16"/>
                  <a:gd name="T3" fmla="*/ 17 h 19"/>
                  <a:gd name="T4" fmla="*/ 7 w 16"/>
                  <a:gd name="T5" fmla="*/ 14 h 19"/>
                  <a:gd name="T6" fmla="*/ 9 w 16"/>
                  <a:gd name="T7" fmla="*/ 14 h 19"/>
                  <a:gd name="T8" fmla="*/ 11 w 16"/>
                  <a:gd name="T9" fmla="*/ 12 h 19"/>
                  <a:gd name="T10" fmla="*/ 9 w 16"/>
                  <a:gd name="T11" fmla="*/ 14 h 19"/>
                  <a:gd name="T12" fmla="*/ 7 w 16"/>
                  <a:gd name="T13" fmla="*/ 17 h 19"/>
                  <a:gd name="T14" fmla="*/ 9 w 16"/>
                  <a:gd name="T15" fmla="*/ 19 h 19"/>
                  <a:gd name="T16" fmla="*/ 11 w 16"/>
                  <a:gd name="T17" fmla="*/ 17 h 19"/>
                  <a:gd name="T18" fmla="*/ 14 w 16"/>
                  <a:gd name="T19" fmla="*/ 17 h 19"/>
                  <a:gd name="T20" fmla="*/ 16 w 16"/>
                  <a:gd name="T21" fmla="*/ 17 h 19"/>
                  <a:gd name="T22" fmla="*/ 14 w 16"/>
                  <a:gd name="T23" fmla="*/ 7 h 19"/>
                  <a:gd name="T24" fmla="*/ 11 w 16"/>
                  <a:gd name="T25" fmla="*/ 0 h 19"/>
                  <a:gd name="T26" fmla="*/ 11 w 16"/>
                  <a:gd name="T27" fmla="*/ 7 h 19"/>
                  <a:gd name="T28" fmla="*/ 9 w 16"/>
                  <a:gd name="T29" fmla="*/ 7 h 19"/>
                  <a:gd name="T30" fmla="*/ 7 w 16"/>
                  <a:gd name="T31" fmla="*/ 5 h 19"/>
                  <a:gd name="T32" fmla="*/ 7 w 16"/>
                  <a:gd name="T33" fmla="*/ 7 h 19"/>
                  <a:gd name="T34" fmla="*/ 7 w 16"/>
                  <a:gd name="T35" fmla="*/ 10 h 19"/>
                  <a:gd name="T36" fmla="*/ 4 w 16"/>
                  <a:gd name="T37" fmla="*/ 10 h 19"/>
                  <a:gd name="T38" fmla="*/ 2 w 16"/>
                  <a:gd name="T39" fmla="*/ 12 h 19"/>
                  <a:gd name="T40" fmla="*/ 2 w 16"/>
                  <a:gd name="T41" fmla="*/ 10 h 19"/>
                  <a:gd name="T42" fmla="*/ 2 w 16"/>
                  <a:gd name="T43" fmla="*/ 12 h 19"/>
                  <a:gd name="T44" fmla="*/ 2 w 16"/>
                  <a:gd name="T45" fmla="*/ 12 h 19"/>
                  <a:gd name="T46" fmla="*/ 2 w 16"/>
                  <a:gd name="T47" fmla="*/ 14 h 19"/>
                  <a:gd name="T48" fmla="*/ 0 w 16"/>
                  <a:gd name="T4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" h="19">
                    <a:moveTo>
                      <a:pt x="0" y="17"/>
                    </a:moveTo>
                    <a:lnTo>
                      <a:pt x="2" y="17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11" y="12"/>
                    </a:lnTo>
                    <a:lnTo>
                      <a:pt x="9" y="14"/>
                    </a:lnTo>
                    <a:lnTo>
                      <a:pt x="7" y="17"/>
                    </a:lnTo>
                    <a:lnTo>
                      <a:pt x="9" y="19"/>
                    </a:lnTo>
                    <a:lnTo>
                      <a:pt x="11" y="17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4" y="7"/>
                    </a:lnTo>
                    <a:lnTo>
                      <a:pt x="11" y="0"/>
                    </a:lnTo>
                    <a:lnTo>
                      <a:pt x="11" y="7"/>
                    </a:lnTo>
                    <a:lnTo>
                      <a:pt x="9" y="7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7" y="10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37" name="Freeform 383"/>
              <p:cNvSpPr>
                <a:spLocks/>
              </p:cNvSpPr>
              <p:nvPr/>
            </p:nvSpPr>
            <p:spPr bwMode="auto">
              <a:xfrm>
                <a:off x="3225" y="728"/>
                <a:ext cx="5" cy="12"/>
              </a:xfrm>
              <a:custGeom>
                <a:avLst/>
                <a:gdLst>
                  <a:gd name="T0" fmla="*/ 0 w 5"/>
                  <a:gd name="T1" fmla="*/ 3 h 12"/>
                  <a:gd name="T2" fmla="*/ 0 w 5"/>
                  <a:gd name="T3" fmla="*/ 0 h 12"/>
                  <a:gd name="T4" fmla="*/ 0 w 5"/>
                  <a:gd name="T5" fmla="*/ 3 h 12"/>
                  <a:gd name="T6" fmla="*/ 3 w 5"/>
                  <a:gd name="T7" fmla="*/ 12 h 12"/>
                  <a:gd name="T8" fmla="*/ 3 w 5"/>
                  <a:gd name="T9" fmla="*/ 12 h 12"/>
                  <a:gd name="T10" fmla="*/ 5 w 5"/>
                  <a:gd name="T11" fmla="*/ 12 h 12"/>
                  <a:gd name="T12" fmla="*/ 5 w 5"/>
                  <a:gd name="T13" fmla="*/ 10 h 12"/>
                  <a:gd name="T14" fmla="*/ 5 w 5"/>
                  <a:gd name="T15" fmla="*/ 5 h 12"/>
                  <a:gd name="T16" fmla="*/ 3 w 5"/>
                  <a:gd name="T17" fmla="*/ 3 h 12"/>
                  <a:gd name="T18" fmla="*/ 0 w 5"/>
                  <a:gd name="T1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12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38" name="Freeform 384"/>
              <p:cNvSpPr>
                <a:spLocks/>
              </p:cNvSpPr>
              <p:nvPr/>
            </p:nvSpPr>
            <p:spPr bwMode="auto">
              <a:xfrm>
                <a:off x="3211" y="738"/>
                <a:ext cx="12" cy="14"/>
              </a:xfrm>
              <a:custGeom>
                <a:avLst/>
                <a:gdLst>
                  <a:gd name="T0" fmla="*/ 3 w 12"/>
                  <a:gd name="T1" fmla="*/ 12 h 14"/>
                  <a:gd name="T2" fmla="*/ 3 w 12"/>
                  <a:gd name="T3" fmla="*/ 12 h 14"/>
                  <a:gd name="T4" fmla="*/ 5 w 12"/>
                  <a:gd name="T5" fmla="*/ 14 h 14"/>
                  <a:gd name="T6" fmla="*/ 7 w 12"/>
                  <a:gd name="T7" fmla="*/ 12 h 14"/>
                  <a:gd name="T8" fmla="*/ 7 w 12"/>
                  <a:gd name="T9" fmla="*/ 9 h 14"/>
                  <a:gd name="T10" fmla="*/ 7 w 12"/>
                  <a:gd name="T11" fmla="*/ 12 h 14"/>
                  <a:gd name="T12" fmla="*/ 12 w 12"/>
                  <a:gd name="T13" fmla="*/ 4 h 14"/>
                  <a:gd name="T14" fmla="*/ 12 w 12"/>
                  <a:gd name="T15" fmla="*/ 2 h 14"/>
                  <a:gd name="T16" fmla="*/ 10 w 12"/>
                  <a:gd name="T17" fmla="*/ 0 h 14"/>
                  <a:gd name="T18" fmla="*/ 7 w 12"/>
                  <a:gd name="T19" fmla="*/ 2 h 14"/>
                  <a:gd name="T20" fmla="*/ 5 w 12"/>
                  <a:gd name="T21" fmla="*/ 0 h 14"/>
                  <a:gd name="T22" fmla="*/ 3 w 12"/>
                  <a:gd name="T23" fmla="*/ 4 h 14"/>
                  <a:gd name="T24" fmla="*/ 3 w 12"/>
                  <a:gd name="T25" fmla="*/ 2 h 14"/>
                  <a:gd name="T26" fmla="*/ 0 w 12"/>
                  <a:gd name="T27" fmla="*/ 4 h 14"/>
                  <a:gd name="T28" fmla="*/ 3 w 12"/>
                  <a:gd name="T29" fmla="*/ 7 h 14"/>
                  <a:gd name="T30" fmla="*/ 0 w 12"/>
                  <a:gd name="T31" fmla="*/ 9 h 14"/>
                  <a:gd name="T32" fmla="*/ 3 w 12"/>
                  <a:gd name="T3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4">
                    <a:moveTo>
                      <a:pt x="3" y="12"/>
                    </a:moveTo>
                    <a:lnTo>
                      <a:pt x="3" y="12"/>
                    </a:lnTo>
                    <a:lnTo>
                      <a:pt x="5" y="14"/>
                    </a:lnTo>
                    <a:lnTo>
                      <a:pt x="7" y="12"/>
                    </a:lnTo>
                    <a:lnTo>
                      <a:pt x="7" y="9"/>
                    </a:lnTo>
                    <a:lnTo>
                      <a:pt x="7" y="12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4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3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39" name="Freeform 385"/>
              <p:cNvSpPr>
                <a:spLocks/>
              </p:cNvSpPr>
              <p:nvPr/>
            </p:nvSpPr>
            <p:spPr bwMode="auto">
              <a:xfrm>
                <a:off x="3008" y="83"/>
                <a:ext cx="180" cy="300"/>
              </a:xfrm>
              <a:custGeom>
                <a:avLst/>
                <a:gdLst>
                  <a:gd name="T0" fmla="*/ 5 w 180"/>
                  <a:gd name="T1" fmla="*/ 88 h 300"/>
                  <a:gd name="T2" fmla="*/ 14 w 180"/>
                  <a:gd name="T3" fmla="*/ 97 h 300"/>
                  <a:gd name="T4" fmla="*/ 24 w 180"/>
                  <a:gd name="T5" fmla="*/ 83 h 300"/>
                  <a:gd name="T6" fmla="*/ 17 w 180"/>
                  <a:gd name="T7" fmla="*/ 104 h 300"/>
                  <a:gd name="T8" fmla="*/ 17 w 180"/>
                  <a:gd name="T9" fmla="*/ 114 h 300"/>
                  <a:gd name="T10" fmla="*/ 17 w 180"/>
                  <a:gd name="T11" fmla="*/ 130 h 300"/>
                  <a:gd name="T12" fmla="*/ 43 w 180"/>
                  <a:gd name="T13" fmla="*/ 144 h 300"/>
                  <a:gd name="T14" fmla="*/ 38 w 180"/>
                  <a:gd name="T15" fmla="*/ 163 h 300"/>
                  <a:gd name="T16" fmla="*/ 47 w 180"/>
                  <a:gd name="T17" fmla="*/ 173 h 300"/>
                  <a:gd name="T18" fmla="*/ 59 w 180"/>
                  <a:gd name="T19" fmla="*/ 166 h 300"/>
                  <a:gd name="T20" fmla="*/ 62 w 180"/>
                  <a:gd name="T21" fmla="*/ 154 h 300"/>
                  <a:gd name="T22" fmla="*/ 76 w 180"/>
                  <a:gd name="T23" fmla="*/ 137 h 300"/>
                  <a:gd name="T24" fmla="*/ 80 w 180"/>
                  <a:gd name="T25" fmla="*/ 152 h 300"/>
                  <a:gd name="T26" fmla="*/ 97 w 180"/>
                  <a:gd name="T27" fmla="*/ 133 h 300"/>
                  <a:gd name="T28" fmla="*/ 97 w 180"/>
                  <a:gd name="T29" fmla="*/ 149 h 300"/>
                  <a:gd name="T30" fmla="*/ 104 w 180"/>
                  <a:gd name="T31" fmla="*/ 159 h 300"/>
                  <a:gd name="T32" fmla="*/ 102 w 180"/>
                  <a:gd name="T33" fmla="*/ 163 h 300"/>
                  <a:gd name="T34" fmla="*/ 80 w 180"/>
                  <a:gd name="T35" fmla="*/ 173 h 300"/>
                  <a:gd name="T36" fmla="*/ 71 w 180"/>
                  <a:gd name="T37" fmla="*/ 185 h 300"/>
                  <a:gd name="T38" fmla="*/ 54 w 180"/>
                  <a:gd name="T39" fmla="*/ 187 h 300"/>
                  <a:gd name="T40" fmla="*/ 57 w 180"/>
                  <a:gd name="T41" fmla="*/ 213 h 300"/>
                  <a:gd name="T42" fmla="*/ 69 w 180"/>
                  <a:gd name="T43" fmla="*/ 211 h 300"/>
                  <a:gd name="T44" fmla="*/ 85 w 180"/>
                  <a:gd name="T45" fmla="*/ 206 h 300"/>
                  <a:gd name="T46" fmla="*/ 102 w 180"/>
                  <a:gd name="T47" fmla="*/ 201 h 300"/>
                  <a:gd name="T48" fmla="*/ 95 w 180"/>
                  <a:gd name="T49" fmla="*/ 211 h 300"/>
                  <a:gd name="T50" fmla="*/ 71 w 180"/>
                  <a:gd name="T51" fmla="*/ 220 h 300"/>
                  <a:gd name="T52" fmla="*/ 76 w 180"/>
                  <a:gd name="T53" fmla="*/ 229 h 300"/>
                  <a:gd name="T54" fmla="*/ 57 w 180"/>
                  <a:gd name="T55" fmla="*/ 229 h 300"/>
                  <a:gd name="T56" fmla="*/ 73 w 180"/>
                  <a:gd name="T57" fmla="*/ 260 h 300"/>
                  <a:gd name="T58" fmla="*/ 88 w 180"/>
                  <a:gd name="T59" fmla="*/ 267 h 300"/>
                  <a:gd name="T60" fmla="*/ 88 w 180"/>
                  <a:gd name="T61" fmla="*/ 272 h 300"/>
                  <a:gd name="T62" fmla="*/ 97 w 180"/>
                  <a:gd name="T63" fmla="*/ 298 h 300"/>
                  <a:gd name="T64" fmla="*/ 106 w 180"/>
                  <a:gd name="T65" fmla="*/ 281 h 300"/>
                  <a:gd name="T66" fmla="*/ 111 w 180"/>
                  <a:gd name="T67" fmla="*/ 265 h 300"/>
                  <a:gd name="T68" fmla="*/ 116 w 180"/>
                  <a:gd name="T69" fmla="*/ 237 h 300"/>
                  <a:gd name="T70" fmla="*/ 130 w 180"/>
                  <a:gd name="T71" fmla="*/ 215 h 300"/>
                  <a:gd name="T72" fmla="*/ 137 w 180"/>
                  <a:gd name="T73" fmla="*/ 189 h 300"/>
                  <a:gd name="T74" fmla="*/ 144 w 180"/>
                  <a:gd name="T75" fmla="*/ 154 h 300"/>
                  <a:gd name="T76" fmla="*/ 163 w 180"/>
                  <a:gd name="T77" fmla="*/ 137 h 300"/>
                  <a:gd name="T78" fmla="*/ 177 w 180"/>
                  <a:gd name="T79" fmla="*/ 118 h 300"/>
                  <a:gd name="T80" fmla="*/ 144 w 180"/>
                  <a:gd name="T81" fmla="*/ 92 h 300"/>
                  <a:gd name="T82" fmla="*/ 130 w 180"/>
                  <a:gd name="T83" fmla="*/ 57 h 300"/>
                  <a:gd name="T84" fmla="*/ 118 w 180"/>
                  <a:gd name="T85" fmla="*/ 71 h 300"/>
                  <a:gd name="T86" fmla="*/ 114 w 180"/>
                  <a:gd name="T87" fmla="*/ 62 h 300"/>
                  <a:gd name="T88" fmla="*/ 102 w 180"/>
                  <a:gd name="T89" fmla="*/ 24 h 300"/>
                  <a:gd name="T90" fmla="*/ 95 w 180"/>
                  <a:gd name="T91" fmla="*/ 7 h 300"/>
                  <a:gd name="T92" fmla="*/ 90 w 180"/>
                  <a:gd name="T93" fmla="*/ 29 h 300"/>
                  <a:gd name="T94" fmla="*/ 97 w 180"/>
                  <a:gd name="T95" fmla="*/ 114 h 300"/>
                  <a:gd name="T96" fmla="*/ 78 w 180"/>
                  <a:gd name="T97" fmla="*/ 95 h 300"/>
                  <a:gd name="T98" fmla="*/ 64 w 180"/>
                  <a:gd name="T99" fmla="*/ 36 h 300"/>
                  <a:gd name="T100" fmla="*/ 57 w 180"/>
                  <a:gd name="T101" fmla="*/ 85 h 300"/>
                  <a:gd name="T102" fmla="*/ 45 w 180"/>
                  <a:gd name="T103" fmla="*/ 74 h 300"/>
                  <a:gd name="T104" fmla="*/ 33 w 180"/>
                  <a:gd name="T105" fmla="*/ 62 h 300"/>
                  <a:gd name="T106" fmla="*/ 45 w 180"/>
                  <a:gd name="T107" fmla="*/ 45 h 300"/>
                  <a:gd name="T108" fmla="*/ 43 w 180"/>
                  <a:gd name="T109" fmla="*/ 33 h 300"/>
                  <a:gd name="T110" fmla="*/ 26 w 180"/>
                  <a:gd name="T111" fmla="*/ 48 h 300"/>
                  <a:gd name="T112" fmla="*/ 12 w 180"/>
                  <a:gd name="T113" fmla="*/ 43 h 300"/>
                  <a:gd name="T114" fmla="*/ 5 w 180"/>
                  <a:gd name="T115" fmla="*/ 45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0" h="300">
                    <a:moveTo>
                      <a:pt x="2" y="59"/>
                    </a:moveTo>
                    <a:lnTo>
                      <a:pt x="0" y="62"/>
                    </a:lnTo>
                    <a:lnTo>
                      <a:pt x="0" y="64"/>
                    </a:lnTo>
                    <a:lnTo>
                      <a:pt x="2" y="66"/>
                    </a:lnTo>
                    <a:lnTo>
                      <a:pt x="2" y="81"/>
                    </a:lnTo>
                    <a:lnTo>
                      <a:pt x="5" y="78"/>
                    </a:lnTo>
                    <a:lnTo>
                      <a:pt x="5" y="88"/>
                    </a:lnTo>
                    <a:lnTo>
                      <a:pt x="5" y="83"/>
                    </a:lnTo>
                    <a:lnTo>
                      <a:pt x="7" y="88"/>
                    </a:lnTo>
                    <a:lnTo>
                      <a:pt x="7" y="90"/>
                    </a:lnTo>
                    <a:lnTo>
                      <a:pt x="10" y="92"/>
                    </a:lnTo>
                    <a:lnTo>
                      <a:pt x="10" y="97"/>
                    </a:lnTo>
                    <a:lnTo>
                      <a:pt x="10" y="100"/>
                    </a:lnTo>
                    <a:lnTo>
                      <a:pt x="14" y="97"/>
                    </a:lnTo>
                    <a:lnTo>
                      <a:pt x="17" y="90"/>
                    </a:lnTo>
                    <a:lnTo>
                      <a:pt x="12" y="83"/>
                    </a:lnTo>
                    <a:lnTo>
                      <a:pt x="17" y="85"/>
                    </a:lnTo>
                    <a:lnTo>
                      <a:pt x="19" y="88"/>
                    </a:lnTo>
                    <a:lnTo>
                      <a:pt x="19" y="85"/>
                    </a:lnTo>
                    <a:lnTo>
                      <a:pt x="21" y="85"/>
                    </a:lnTo>
                    <a:lnTo>
                      <a:pt x="24" y="83"/>
                    </a:lnTo>
                    <a:lnTo>
                      <a:pt x="21" y="88"/>
                    </a:lnTo>
                    <a:lnTo>
                      <a:pt x="21" y="90"/>
                    </a:lnTo>
                    <a:lnTo>
                      <a:pt x="19" y="92"/>
                    </a:lnTo>
                    <a:lnTo>
                      <a:pt x="19" y="95"/>
                    </a:lnTo>
                    <a:lnTo>
                      <a:pt x="19" y="100"/>
                    </a:lnTo>
                    <a:lnTo>
                      <a:pt x="17" y="100"/>
                    </a:lnTo>
                    <a:lnTo>
                      <a:pt x="17" y="104"/>
                    </a:lnTo>
                    <a:lnTo>
                      <a:pt x="21" y="107"/>
                    </a:lnTo>
                    <a:lnTo>
                      <a:pt x="21" y="111"/>
                    </a:lnTo>
                    <a:lnTo>
                      <a:pt x="24" y="111"/>
                    </a:lnTo>
                    <a:lnTo>
                      <a:pt x="28" y="109"/>
                    </a:lnTo>
                    <a:lnTo>
                      <a:pt x="28" y="114"/>
                    </a:lnTo>
                    <a:lnTo>
                      <a:pt x="28" y="118"/>
                    </a:lnTo>
                    <a:lnTo>
                      <a:pt x="17" y="114"/>
                    </a:lnTo>
                    <a:lnTo>
                      <a:pt x="14" y="111"/>
                    </a:lnTo>
                    <a:lnTo>
                      <a:pt x="12" y="111"/>
                    </a:lnTo>
                    <a:lnTo>
                      <a:pt x="19" y="121"/>
                    </a:lnTo>
                    <a:lnTo>
                      <a:pt x="21" y="123"/>
                    </a:lnTo>
                    <a:lnTo>
                      <a:pt x="21" y="123"/>
                    </a:lnTo>
                    <a:lnTo>
                      <a:pt x="19" y="126"/>
                    </a:lnTo>
                    <a:lnTo>
                      <a:pt x="17" y="130"/>
                    </a:lnTo>
                    <a:lnTo>
                      <a:pt x="21" y="135"/>
                    </a:lnTo>
                    <a:lnTo>
                      <a:pt x="21" y="137"/>
                    </a:lnTo>
                    <a:lnTo>
                      <a:pt x="21" y="140"/>
                    </a:lnTo>
                    <a:lnTo>
                      <a:pt x="24" y="142"/>
                    </a:lnTo>
                    <a:lnTo>
                      <a:pt x="33" y="147"/>
                    </a:lnTo>
                    <a:lnTo>
                      <a:pt x="38" y="147"/>
                    </a:lnTo>
                    <a:lnTo>
                      <a:pt x="43" y="144"/>
                    </a:lnTo>
                    <a:lnTo>
                      <a:pt x="43" y="149"/>
                    </a:lnTo>
                    <a:lnTo>
                      <a:pt x="38" y="152"/>
                    </a:lnTo>
                    <a:lnTo>
                      <a:pt x="31" y="152"/>
                    </a:lnTo>
                    <a:lnTo>
                      <a:pt x="28" y="154"/>
                    </a:lnTo>
                    <a:lnTo>
                      <a:pt x="33" y="159"/>
                    </a:lnTo>
                    <a:lnTo>
                      <a:pt x="33" y="161"/>
                    </a:lnTo>
                    <a:lnTo>
                      <a:pt x="38" y="163"/>
                    </a:lnTo>
                    <a:lnTo>
                      <a:pt x="38" y="161"/>
                    </a:lnTo>
                    <a:lnTo>
                      <a:pt x="40" y="168"/>
                    </a:lnTo>
                    <a:lnTo>
                      <a:pt x="38" y="170"/>
                    </a:lnTo>
                    <a:lnTo>
                      <a:pt x="40" y="173"/>
                    </a:lnTo>
                    <a:lnTo>
                      <a:pt x="40" y="173"/>
                    </a:lnTo>
                    <a:lnTo>
                      <a:pt x="45" y="175"/>
                    </a:lnTo>
                    <a:lnTo>
                      <a:pt x="47" y="173"/>
                    </a:lnTo>
                    <a:lnTo>
                      <a:pt x="47" y="175"/>
                    </a:lnTo>
                    <a:lnTo>
                      <a:pt x="47" y="173"/>
                    </a:lnTo>
                    <a:lnTo>
                      <a:pt x="52" y="175"/>
                    </a:lnTo>
                    <a:lnTo>
                      <a:pt x="54" y="173"/>
                    </a:lnTo>
                    <a:lnTo>
                      <a:pt x="57" y="173"/>
                    </a:lnTo>
                    <a:lnTo>
                      <a:pt x="59" y="168"/>
                    </a:lnTo>
                    <a:lnTo>
                      <a:pt x="59" y="166"/>
                    </a:lnTo>
                    <a:lnTo>
                      <a:pt x="59" y="161"/>
                    </a:lnTo>
                    <a:lnTo>
                      <a:pt x="64" y="161"/>
                    </a:lnTo>
                    <a:lnTo>
                      <a:pt x="66" y="161"/>
                    </a:lnTo>
                    <a:lnTo>
                      <a:pt x="66" y="161"/>
                    </a:lnTo>
                    <a:lnTo>
                      <a:pt x="66" y="156"/>
                    </a:lnTo>
                    <a:lnTo>
                      <a:pt x="64" y="154"/>
                    </a:lnTo>
                    <a:lnTo>
                      <a:pt x="62" y="154"/>
                    </a:lnTo>
                    <a:lnTo>
                      <a:pt x="66" y="133"/>
                    </a:lnTo>
                    <a:lnTo>
                      <a:pt x="69" y="130"/>
                    </a:lnTo>
                    <a:lnTo>
                      <a:pt x="69" y="133"/>
                    </a:lnTo>
                    <a:lnTo>
                      <a:pt x="69" y="137"/>
                    </a:lnTo>
                    <a:lnTo>
                      <a:pt x="71" y="142"/>
                    </a:lnTo>
                    <a:lnTo>
                      <a:pt x="73" y="142"/>
                    </a:lnTo>
                    <a:lnTo>
                      <a:pt x="76" y="137"/>
                    </a:lnTo>
                    <a:lnTo>
                      <a:pt x="76" y="128"/>
                    </a:lnTo>
                    <a:lnTo>
                      <a:pt x="78" y="123"/>
                    </a:lnTo>
                    <a:lnTo>
                      <a:pt x="80" y="126"/>
                    </a:lnTo>
                    <a:lnTo>
                      <a:pt x="80" y="133"/>
                    </a:lnTo>
                    <a:lnTo>
                      <a:pt x="76" y="144"/>
                    </a:lnTo>
                    <a:lnTo>
                      <a:pt x="78" y="152"/>
                    </a:lnTo>
                    <a:lnTo>
                      <a:pt x="80" y="152"/>
                    </a:lnTo>
                    <a:lnTo>
                      <a:pt x="83" y="156"/>
                    </a:lnTo>
                    <a:lnTo>
                      <a:pt x="90" y="152"/>
                    </a:lnTo>
                    <a:lnTo>
                      <a:pt x="90" y="149"/>
                    </a:lnTo>
                    <a:lnTo>
                      <a:pt x="92" y="147"/>
                    </a:lnTo>
                    <a:lnTo>
                      <a:pt x="95" y="144"/>
                    </a:lnTo>
                    <a:lnTo>
                      <a:pt x="95" y="135"/>
                    </a:lnTo>
                    <a:lnTo>
                      <a:pt x="97" y="133"/>
                    </a:lnTo>
                    <a:lnTo>
                      <a:pt x="99" y="130"/>
                    </a:lnTo>
                    <a:lnTo>
                      <a:pt x="99" y="133"/>
                    </a:lnTo>
                    <a:lnTo>
                      <a:pt x="99" y="135"/>
                    </a:lnTo>
                    <a:lnTo>
                      <a:pt x="102" y="137"/>
                    </a:lnTo>
                    <a:lnTo>
                      <a:pt x="99" y="142"/>
                    </a:lnTo>
                    <a:lnTo>
                      <a:pt x="97" y="144"/>
                    </a:lnTo>
                    <a:lnTo>
                      <a:pt x="97" y="149"/>
                    </a:lnTo>
                    <a:lnTo>
                      <a:pt x="95" y="149"/>
                    </a:lnTo>
                    <a:lnTo>
                      <a:pt x="95" y="154"/>
                    </a:lnTo>
                    <a:lnTo>
                      <a:pt x="95" y="156"/>
                    </a:lnTo>
                    <a:lnTo>
                      <a:pt x="97" y="156"/>
                    </a:lnTo>
                    <a:lnTo>
                      <a:pt x="99" y="154"/>
                    </a:lnTo>
                    <a:lnTo>
                      <a:pt x="102" y="159"/>
                    </a:lnTo>
                    <a:lnTo>
                      <a:pt x="104" y="159"/>
                    </a:lnTo>
                    <a:lnTo>
                      <a:pt x="111" y="156"/>
                    </a:lnTo>
                    <a:lnTo>
                      <a:pt x="111" y="156"/>
                    </a:lnTo>
                    <a:lnTo>
                      <a:pt x="111" y="159"/>
                    </a:lnTo>
                    <a:lnTo>
                      <a:pt x="106" y="159"/>
                    </a:lnTo>
                    <a:lnTo>
                      <a:pt x="104" y="161"/>
                    </a:lnTo>
                    <a:lnTo>
                      <a:pt x="102" y="163"/>
                    </a:lnTo>
                    <a:lnTo>
                      <a:pt x="102" y="163"/>
                    </a:lnTo>
                    <a:lnTo>
                      <a:pt x="95" y="163"/>
                    </a:lnTo>
                    <a:lnTo>
                      <a:pt x="92" y="161"/>
                    </a:lnTo>
                    <a:lnTo>
                      <a:pt x="85" y="163"/>
                    </a:lnTo>
                    <a:lnTo>
                      <a:pt x="80" y="168"/>
                    </a:lnTo>
                    <a:lnTo>
                      <a:pt x="83" y="173"/>
                    </a:lnTo>
                    <a:lnTo>
                      <a:pt x="83" y="175"/>
                    </a:lnTo>
                    <a:lnTo>
                      <a:pt x="80" y="173"/>
                    </a:lnTo>
                    <a:lnTo>
                      <a:pt x="78" y="173"/>
                    </a:lnTo>
                    <a:lnTo>
                      <a:pt x="76" y="175"/>
                    </a:lnTo>
                    <a:lnTo>
                      <a:pt x="76" y="175"/>
                    </a:lnTo>
                    <a:lnTo>
                      <a:pt x="73" y="180"/>
                    </a:lnTo>
                    <a:lnTo>
                      <a:pt x="73" y="180"/>
                    </a:lnTo>
                    <a:lnTo>
                      <a:pt x="73" y="185"/>
                    </a:lnTo>
                    <a:lnTo>
                      <a:pt x="71" y="185"/>
                    </a:lnTo>
                    <a:lnTo>
                      <a:pt x="69" y="185"/>
                    </a:lnTo>
                    <a:lnTo>
                      <a:pt x="59" y="187"/>
                    </a:lnTo>
                    <a:lnTo>
                      <a:pt x="59" y="189"/>
                    </a:lnTo>
                    <a:lnTo>
                      <a:pt x="59" y="192"/>
                    </a:lnTo>
                    <a:lnTo>
                      <a:pt x="59" y="194"/>
                    </a:lnTo>
                    <a:lnTo>
                      <a:pt x="57" y="194"/>
                    </a:lnTo>
                    <a:lnTo>
                      <a:pt x="54" y="187"/>
                    </a:lnTo>
                    <a:lnTo>
                      <a:pt x="50" y="187"/>
                    </a:lnTo>
                    <a:lnTo>
                      <a:pt x="50" y="189"/>
                    </a:lnTo>
                    <a:lnTo>
                      <a:pt x="52" y="208"/>
                    </a:lnTo>
                    <a:lnTo>
                      <a:pt x="52" y="211"/>
                    </a:lnTo>
                    <a:lnTo>
                      <a:pt x="52" y="213"/>
                    </a:lnTo>
                    <a:lnTo>
                      <a:pt x="54" y="213"/>
                    </a:lnTo>
                    <a:lnTo>
                      <a:pt x="57" y="213"/>
                    </a:lnTo>
                    <a:lnTo>
                      <a:pt x="59" y="211"/>
                    </a:lnTo>
                    <a:lnTo>
                      <a:pt x="62" y="211"/>
                    </a:lnTo>
                    <a:lnTo>
                      <a:pt x="66" y="211"/>
                    </a:lnTo>
                    <a:lnTo>
                      <a:pt x="66" y="208"/>
                    </a:lnTo>
                    <a:lnTo>
                      <a:pt x="66" y="208"/>
                    </a:lnTo>
                    <a:lnTo>
                      <a:pt x="69" y="211"/>
                    </a:lnTo>
                    <a:lnTo>
                      <a:pt x="69" y="211"/>
                    </a:lnTo>
                    <a:lnTo>
                      <a:pt x="71" y="208"/>
                    </a:lnTo>
                    <a:lnTo>
                      <a:pt x="71" y="211"/>
                    </a:lnTo>
                    <a:lnTo>
                      <a:pt x="76" y="208"/>
                    </a:lnTo>
                    <a:lnTo>
                      <a:pt x="78" y="203"/>
                    </a:lnTo>
                    <a:lnTo>
                      <a:pt x="80" y="203"/>
                    </a:lnTo>
                    <a:lnTo>
                      <a:pt x="83" y="203"/>
                    </a:lnTo>
                    <a:lnTo>
                      <a:pt x="85" y="206"/>
                    </a:lnTo>
                    <a:lnTo>
                      <a:pt x="92" y="203"/>
                    </a:lnTo>
                    <a:lnTo>
                      <a:pt x="95" y="206"/>
                    </a:lnTo>
                    <a:lnTo>
                      <a:pt x="99" y="203"/>
                    </a:lnTo>
                    <a:lnTo>
                      <a:pt x="99" y="199"/>
                    </a:lnTo>
                    <a:lnTo>
                      <a:pt x="102" y="199"/>
                    </a:lnTo>
                    <a:lnTo>
                      <a:pt x="104" y="201"/>
                    </a:lnTo>
                    <a:lnTo>
                      <a:pt x="102" y="201"/>
                    </a:lnTo>
                    <a:lnTo>
                      <a:pt x="104" y="203"/>
                    </a:lnTo>
                    <a:lnTo>
                      <a:pt x="104" y="208"/>
                    </a:lnTo>
                    <a:lnTo>
                      <a:pt x="102" y="208"/>
                    </a:lnTo>
                    <a:lnTo>
                      <a:pt x="97" y="208"/>
                    </a:lnTo>
                    <a:lnTo>
                      <a:pt x="97" y="208"/>
                    </a:lnTo>
                    <a:lnTo>
                      <a:pt x="95" y="206"/>
                    </a:lnTo>
                    <a:lnTo>
                      <a:pt x="95" y="211"/>
                    </a:lnTo>
                    <a:lnTo>
                      <a:pt x="90" y="211"/>
                    </a:lnTo>
                    <a:lnTo>
                      <a:pt x="90" y="213"/>
                    </a:lnTo>
                    <a:lnTo>
                      <a:pt x="88" y="213"/>
                    </a:lnTo>
                    <a:lnTo>
                      <a:pt x="85" y="213"/>
                    </a:lnTo>
                    <a:lnTo>
                      <a:pt x="71" y="218"/>
                    </a:lnTo>
                    <a:lnTo>
                      <a:pt x="69" y="218"/>
                    </a:lnTo>
                    <a:lnTo>
                      <a:pt x="71" y="220"/>
                    </a:lnTo>
                    <a:lnTo>
                      <a:pt x="73" y="222"/>
                    </a:lnTo>
                    <a:lnTo>
                      <a:pt x="88" y="225"/>
                    </a:lnTo>
                    <a:lnTo>
                      <a:pt x="88" y="229"/>
                    </a:lnTo>
                    <a:lnTo>
                      <a:pt x="88" y="232"/>
                    </a:lnTo>
                    <a:lnTo>
                      <a:pt x="78" y="229"/>
                    </a:lnTo>
                    <a:lnTo>
                      <a:pt x="78" y="227"/>
                    </a:lnTo>
                    <a:lnTo>
                      <a:pt x="76" y="229"/>
                    </a:lnTo>
                    <a:lnTo>
                      <a:pt x="71" y="227"/>
                    </a:lnTo>
                    <a:lnTo>
                      <a:pt x="69" y="227"/>
                    </a:lnTo>
                    <a:lnTo>
                      <a:pt x="69" y="232"/>
                    </a:lnTo>
                    <a:lnTo>
                      <a:pt x="66" y="232"/>
                    </a:lnTo>
                    <a:lnTo>
                      <a:pt x="64" y="225"/>
                    </a:lnTo>
                    <a:lnTo>
                      <a:pt x="59" y="225"/>
                    </a:lnTo>
                    <a:lnTo>
                      <a:pt x="57" y="229"/>
                    </a:lnTo>
                    <a:lnTo>
                      <a:pt x="57" y="234"/>
                    </a:lnTo>
                    <a:lnTo>
                      <a:pt x="57" y="239"/>
                    </a:lnTo>
                    <a:lnTo>
                      <a:pt x="59" y="248"/>
                    </a:lnTo>
                    <a:lnTo>
                      <a:pt x="62" y="251"/>
                    </a:lnTo>
                    <a:lnTo>
                      <a:pt x="62" y="255"/>
                    </a:lnTo>
                    <a:lnTo>
                      <a:pt x="71" y="260"/>
                    </a:lnTo>
                    <a:lnTo>
                      <a:pt x="73" y="260"/>
                    </a:lnTo>
                    <a:lnTo>
                      <a:pt x="76" y="263"/>
                    </a:lnTo>
                    <a:lnTo>
                      <a:pt x="76" y="267"/>
                    </a:lnTo>
                    <a:lnTo>
                      <a:pt x="78" y="267"/>
                    </a:lnTo>
                    <a:lnTo>
                      <a:pt x="83" y="267"/>
                    </a:lnTo>
                    <a:lnTo>
                      <a:pt x="85" y="267"/>
                    </a:lnTo>
                    <a:lnTo>
                      <a:pt x="85" y="267"/>
                    </a:lnTo>
                    <a:lnTo>
                      <a:pt x="88" y="267"/>
                    </a:lnTo>
                    <a:lnTo>
                      <a:pt x="90" y="267"/>
                    </a:lnTo>
                    <a:lnTo>
                      <a:pt x="92" y="270"/>
                    </a:lnTo>
                    <a:lnTo>
                      <a:pt x="95" y="267"/>
                    </a:lnTo>
                    <a:lnTo>
                      <a:pt x="95" y="270"/>
                    </a:lnTo>
                    <a:lnTo>
                      <a:pt x="92" y="274"/>
                    </a:lnTo>
                    <a:lnTo>
                      <a:pt x="92" y="272"/>
                    </a:lnTo>
                    <a:lnTo>
                      <a:pt x="88" y="272"/>
                    </a:lnTo>
                    <a:lnTo>
                      <a:pt x="83" y="277"/>
                    </a:lnTo>
                    <a:lnTo>
                      <a:pt x="83" y="279"/>
                    </a:lnTo>
                    <a:lnTo>
                      <a:pt x="95" y="289"/>
                    </a:lnTo>
                    <a:lnTo>
                      <a:pt x="95" y="298"/>
                    </a:lnTo>
                    <a:lnTo>
                      <a:pt x="95" y="298"/>
                    </a:lnTo>
                    <a:lnTo>
                      <a:pt x="97" y="296"/>
                    </a:lnTo>
                    <a:lnTo>
                      <a:pt x="97" y="298"/>
                    </a:lnTo>
                    <a:lnTo>
                      <a:pt x="99" y="300"/>
                    </a:lnTo>
                    <a:lnTo>
                      <a:pt x="102" y="298"/>
                    </a:lnTo>
                    <a:lnTo>
                      <a:pt x="106" y="296"/>
                    </a:lnTo>
                    <a:lnTo>
                      <a:pt x="106" y="291"/>
                    </a:lnTo>
                    <a:lnTo>
                      <a:pt x="106" y="291"/>
                    </a:lnTo>
                    <a:lnTo>
                      <a:pt x="106" y="284"/>
                    </a:lnTo>
                    <a:lnTo>
                      <a:pt x="106" y="281"/>
                    </a:lnTo>
                    <a:lnTo>
                      <a:pt x="106" y="279"/>
                    </a:lnTo>
                    <a:lnTo>
                      <a:pt x="106" y="277"/>
                    </a:lnTo>
                    <a:lnTo>
                      <a:pt x="111" y="274"/>
                    </a:lnTo>
                    <a:lnTo>
                      <a:pt x="111" y="270"/>
                    </a:lnTo>
                    <a:lnTo>
                      <a:pt x="111" y="270"/>
                    </a:lnTo>
                    <a:lnTo>
                      <a:pt x="111" y="267"/>
                    </a:lnTo>
                    <a:lnTo>
                      <a:pt x="111" y="265"/>
                    </a:lnTo>
                    <a:lnTo>
                      <a:pt x="111" y="258"/>
                    </a:lnTo>
                    <a:lnTo>
                      <a:pt x="111" y="248"/>
                    </a:lnTo>
                    <a:lnTo>
                      <a:pt x="111" y="246"/>
                    </a:lnTo>
                    <a:lnTo>
                      <a:pt x="116" y="241"/>
                    </a:lnTo>
                    <a:lnTo>
                      <a:pt x="118" y="239"/>
                    </a:lnTo>
                    <a:lnTo>
                      <a:pt x="118" y="237"/>
                    </a:lnTo>
                    <a:lnTo>
                      <a:pt x="116" y="237"/>
                    </a:lnTo>
                    <a:lnTo>
                      <a:pt x="116" y="234"/>
                    </a:lnTo>
                    <a:lnTo>
                      <a:pt x="123" y="232"/>
                    </a:lnTo>
                    <a:lnTo>
                      <a:pt x="125" y="232"/>
                    </a:lnTo>
                    <a:lnTo>
                      <a:pt x="125" y="232"/>
                    </a:lnTo>
                    <a:lnTo>
                      <a:pt x="125" y="229"/>
                    </a:lnTo>
                    <a:lnTo>
                      <a:pt x="128" y="227"/>
                    </a:lnTo>
                    <a:lnTo>
                      <a:pt x="130" y="215"/>
                    </a:lnTo>
                    <a:lnTo>
                      <a:pt x="128" y="215"/>
                    </a:lnTo>
                    <a:lnTo>
                      <a:pt x="130" y="194"/>
                    </a:lnTo>
                    <a:lnTo>
                      <a:pt x="130" y="192"/>
                    </a:lnTo>
                    <a:lnTo>
                      <a:pt x="130" y="189"/>
                    </a:lnTo>
                    <a:lnTo>
                      <a:pt x="132" y="189"/>
                    </a:lnTo>
                    <a:lnTo>
                      <a:pt x="137" y="189"/>
                    </a:lnTo>
                    <a:lnTo>
                      <a:pt x="137" y="189"/>
                    </a:lnTo>
                    <a:lnTo>
                      <a:pt x="137" y="175"/>
                    </a:lnTo>
                    <a:lnTo>
                      <a:pt x="139" y="173"/>
                    </a:lnTo>
                    <a:lnTo>
                      <a:pt x="139" y="170"/>
                    </a:lnTo>
                    <a:lnTo>
                      <a:pt x="139" y="170"/>
                    </a:lnTo>
                    <a:lnTo>
                      <a:pt x="139" y="156"/>
                    </a:lnTo>
                    <a:lnTo>
                      <a:pt x="144" y="156"/>
                    </a:lnTo>
                    <a:lnTo>
                      <a:pt x="144" y="154"/>
                    </a:lnTo>
                    <a:lnTo>
                      <a:pt x="147" y="154"/>
                    </a:lnTo>
                    <a:lnTo>
                      <a:pt x="149" y="147"/>
                    </a:lnTo>
                    <a:lnTo>
                      <a:pt x="147" y="144"/>
                    </a:lnTo>
                    <a:lnTo>
                      <a:pt x="151" y="142"/>
                    </a:lnTo>
                    <a:lnTo>
                      <a:pt x="154" y="144"/>
                    </a:lnTo>
                    <a:lnTo>
                      <a:pt x="158" y="137"/>
                    </a:lnTo>
                    <a:lnTo>
                      <a:pt x="163" y="137"/>
                    </a:lnTo>
                    <a:lnTo>
                      <a:pt x="168" y="135"/>
                    </a:lnTo>
                    <a:lnTo>
                      <a:pt x="173" y="137"/>
                    </a:lnTo>
                    <a:lnTo>
                      <a:pt x="177" y="135"/>
                    </a:lnTo>
                    <a:lnTo>
                      <a:pt x="177" y="135"/>
                    </a:lnTo>
                    <a:lnTo>
                      <a:pt x="180" y="128"/>
                    </a:lnTo>
                    <a:lnTo>
                      <a:pt x="180" y="121"/>
                    </a:lnTo>
                    <a:lnTo>
                      <a:pt x="177" y="118"/>
                    </a:lnTo>
                    <a:lnTo>
                      <a:pt x="173" y="118"/>
                    </a:lnTo>
                    <a:lnTo>
                      <a:pt x="161" y="114"/>
                    </a:lnTo>
                    <a:lnTo>
                      <a:pt x="158" y="111"/>
                    </a:lnTo>
                    <a:lnTo>
                      <a:pt x="151" y="109"/>
                    </a:lnTo>
                    <a:lnTo>
                      <a:pt x="149" y="97"/>
                    </a:lnTo>
                    <a:lnTo>
                      <a:pt x="147" y="95"/>
                    </a:lnTo>
                    <a:lnTo>
                      <a:pt x="144" y="92"/>
                    </a:lnTo>
                    <a:lnTo>
                      <a:pt x="135" y="92"/>
                    </a:lnTo>
                    <a:lnTo>
                      <a:pt x="135" y="85"/>
                    </a:lnTo>
                    <a:lnTo>
                      <a:pt x="135" y="81"/>
                    </a:lnTo>
                    <a:lnTo>
                      <a:pt x="135" y="78"/>
                    </a:lnTo>
                    <a:lnTo>
                      <a:pt x="135" y="78"/>
                    </a:lnTo>
                    <a:lnTo>
                      <a:pt x="135" y="74"/>
                    </a:lnTo>
                    <a:lnTo>
                      <a:pt x="130" y="57"/>
                    </a:lnTo>
                    <a:lnTo>
                      <a:pt x="125" y="57"/>
                    </a:lnTo>
                    <a:lnTo>
                      <a:pt x="125" y="52"/>
                    </a:lnTo>
                    <a:lnTo>
                      <a:pt x="123" y="55"/>
                    </a:lnTo>
                    <a:lnTo>
                      <a:pt x="121" y="59"/>
                    </a:lnTo>
                    <a:lnTo>
                      <a:pt x="121" y="64"/>
                    </a:lnTo>
                    <a:lnTo>
                      <a:pt x="123" y="66"/>
                    </a:lnTo>
                    <a:lnTo>
                      <a:pt x="118" y="71"/>
                    </a:lnTo>
                    <a:lnTo>
                      <a:pt x="114" y="78"/>
                    </a:lnTo>
                    <a:lnTo>
                      <a:pt x="114" y="76"/>
                    </a:lnTo>
                    <a:lnTo>
                      <a:pt x="116" y="74"/>
                    </a:lnTo>
                    <a:lnTo>
                      <a:pt x="118" y="69"/>
                    </a:lnTo>
                    <a:lnTo>
                      <a:pt x="116" y="62"/>
                    </a:lnTo>
                    <a:lnTo>
                      <a:pt x="116" y="62"/>
                    </a:lnTo>
                    <a:lnTo>
                      <a:pt x="114" y="62"/>
                    </a:lnTo>
                    <a:lnTo>
                      <a:pt x="114" y="59"/>
                    </a:lnTo>
                    <a:lnTo>
                      <a:pt x="116" y="57"/>
                    </a:lnTo>
                    <a:lnTo>
                      <a:pt x="118" y="48"/>
                    </a:lnTo>
                    <a:lnTo>
                      <a:pt x="121" y="48"/>
                    </a:lnTo>
                    <a:lnTo>
                      <a:pt x="121" y="40"/>
                    </a:lnTo>
                    <a:lnTo>
                      <a:pt x="106" y="22"/>
                    </a:lnTo>
                    <a:lnTo>
                      <a:pt x="102" y="24"/>
                    </a:lnTo>
                    <a:lnTo>
                      <a:pt x="104" y="29"/>
                    </a:lnTo>
                    <a:lnTo>
                      <a:pt x="102" y="31"/>
                    </a:lnTo>
                    <a:lnTo>
                      <a:pt x="99" y="29"/>
                    </a:lnTo>
                    <a:lnTo>
                      <a:pt x="99" y="29"/>
                    </a:lnTo>
                    <a:lnTo>
                      <a:pt x="97" y="22"/>
                    </a:lnTo>
                    <a:lnTo>
                      <a:pt x="97" y="12"/>
                    </a:lnTo>
                    <a:lnTo>
                      <a:pt x="95" y="7"/>
                    </a:lnTo>
                    <a:lnTo>
                      <a:pt x="90" y="0"/>
                    </a:lnTo>
                    <a:lnTo>
                      <a:pt x="88" y="3"/>
                    </a:lnTo>
                    <a:lnTo>
                      <a:pt x="85" y="7"/>
                    </a:lnTo>
                    <a:lnTo>
                      <a:pt x="88" y="17"/>
                    </a:lnTo>
                    <a:lnTo>
                      <a:pt x="88" y="22"/>
                    </a:lnTo>
                    <a:lnTo>
                      <a:pt x="88" y="24"/>
                    </a:lnTo>
                    <a:lnTo>
                      <a:pt x="90" y="29"/>
                    </a:lnTo>
                    <a:lnTo>
                      <a:pt x="85" y="29"/>
                    </a:lnTo>
                    <a:lnTo>
                      <a:pt x="83" y="45"/>
                    </a:lnTo>
                    <a:lnTo>
                      <a:pt x="85" y="45"/>
                    </a:lnTo>
                    <a:lnTo>
                      <a:pt x="88" y="85"/>
                    </a:lnTo>
                    <a:lnTo>
                      <a:pt x="88" y="85"/>
                    </a:lnTo>
                    <a:lnTo>
                      <a:pt x="90" y="95"/>
                    </a:lnTo>
                    <a:lnTo>
                      <a:pt x="97" y="114"/>
                    </a:lnTo>
                    <a:lnTo>
                      <a:pt x="97" y="116"/>
                    </a:lnTo>
                    <a:lnTo>
                      <a:pt x="95" y="114"/>
                    </a:lnTo>
                    <a:lnTo>
                      <a:pt x="90" y="111"/>
                    </a:lnTo>
                    <a:lnTo>
                      <a:pt x="83" y="92"/>
                    </a:lnTo>
                    <a:lnTo>
                      <a:pt x="80" y="92"/>
                    </a:lnTo>
                    <a:lnTo>
                      <a:pt x="80" y="95"/>
                    </a:lnTo>
                    <a:lnTo>
                      <a:pt x="78" y="95"/>
                    </a:lnTo>
                    <a:lnTo>
                      <a:pt x="78" y="95"/>
                    </a:lnTo>
                    <a:lnTo>
                      <a:pt x="80" y="90"/>
                    </a:lnTo>
                    <a:lnTo>
                      <a:pt x="76" y="48"/>
                    </a:lnTo>
                    <a:lnTo>
                      <a:pt x="73" y="45"/>
                    </a:lnTo>
                    <a:lnTo>
                      <a:pt x="73" y="43"/>
                    </a:lnTo>
                    <a:lnTo>
                      <a:pt x="69" y="40"/>
                    </a:lnTo>
                    <a:lnTo>
                      <a:pt x="64" y="36"/>
                    </a:lnTo>
                    <a:lnTo>
                      <a:pt x="62" y="43"/>
                    </a:lnTo>
                    <a:lnTo>
                      <a:pt x="59" y="48"/>
                    </a:lnTo>
                    <a:lnTo>
                      <a:pt x="57" y="50"/>
                    </a:lnTo>
                    <a:lnTo>
                      <a:pt x="57" y="52"/>
                    </a:lnTo>
                    <a:lnTo>
                      <a:pt x="54" y="57"/>
                    </a:lnTo>
                    <a:lnTo>
                      <a:pt x="52" y="59"/>
                    </a:lnTo>
                    <a:lnTo>
                      <a:pt x="57" y="85"/>
                    </a:lnTo>
                    <a:lnTo>
                      <a:pt x="59" y="90"/>
                    </a:lnTo>
                    <a:lnTo>
                      <a:pt x="57" y="88"/>
                    </a:lnTo>
                    <a:lnTo>
                      <a:pt x="52" y="78"/>
                    </a:lnTo>
                    <a:lnTo>
                      <a:pt x="50" y="71"/>
                    </a:lnTo>
                    <a:lnTo>
                      <a:pt x="47" y="66"/>
                    </a:lnTo>
                    <a:lnTo>
                      <a:pt x="45" y="71"/>
                    </a:lnTo>
                    <a:lnTo>
                      <a:pt x="45" y="74"/>
                    </a:lnTo>
                    <a:lnTo>
                      <a:pt x="43" y="71"/>
                    </a:lnTo>
                    <a:lnTo>
                      <a:pt x="43" y="66"/>
                    </a:lnTo>
                    <a:lnTo>
                      <a:pt x="43" y="64"/>
                    </a:lnTo>
                    <a:lnTo>
                      <a:pt x="45" y="62"/>
                    </a:lnTo>
                    <a:lnTo>
                      <a:pt x="47" y="57"/>
                    </a:lnTo>
                    <a:lnTo>
                      <a:pt x="40" y="57"/>
                    </a:lnTo>
                    <a:lnTo>
                      <a:pt x="33" y="62"/>
                    </a:lnTo>
                    <a:lnTo>
                      <a:pt x="28" y="59"/>
                    </a:lnTo>
                    <a:lnTo>
                      <a:pt x="28" y="57"/>
                    </a:lnTo>
                    <a:lnTo>
                      <a:pt x="36" y="55"/>
                    </a:lnTo>
                    <a:lnTo>
                      <a:pt x="38" y="50"/>
                    </a:lnTo>
                    <a:lnTo>
                      <a:pt x="40" y="48"/>
                    </a:lnTo>
                    <a:lnTo>
                      <a:pt x="43" y="48"/>
                    </a:lnTo>
                    <a:lnTo>
                      <a:pt x="45" y="45"/>
                    </a:lnTo>
                    <a:lnTo>
                      <a:pt x="47" y="48"/>
                    </a:lnTo>
                    <a:lnTo>
                      <a:pt x="52" y="45"/>
                    </a:lnTo>
                    <a:lnTo>
                      <a:pt x="52" y="43"/>
                    </a:lnTo>
                    <a:lnTo>
                      <a:pt x="54" y="38"/>
                    </a:lnTo>
                    <a:lnTo>
                      <a:pt x="52" y="33"/>
                    </a:lnTo>
                    <a:lnTo>
                      <a:pt x="50" y="31"/>
                    </a:lnTo>
                    <a:lnTo>
                      <a:pt x="43" y="33"/>
                    </a:lnTo>
                    <a:lnTo>
                      <a:pt x="38" y="38"/>
                    </a:lnTo>
                    <a:lnTo>
                      <a:pt x="31" y="40"/>
                    </a:lnTo>
                    <a:lnTo>
                      <a:pt x="31" y="40"/>
                    </a:lnTo>
                    <a:lnTo>
                      <a:pt x="28" y="38"/>
                    </a:lnTo>
                    <a:lnTo>
                      <a:pt x="26" y="33"/>
                    </a:lnTo>
                    <a:lnTo>
                      <a:pt x="24" y="33"/>
                    </a:lnTo>
                    <a:lnTo>
                      <a:pt x="26" y="48"/>
                    </a:lnTo>
                    <a:lnTo>
                      <a:pt x="26" y="48"/>
                    </a:lnTo>
                    <a:lnTo>
                      <a:pt x="24" y="45"/>
                    </a:lnTo>
                    <a:lnTo>
                      <a:pt x="24" y="48"/>
                    </a:lnTo>
                    <a:lnTo>
                      <a:pt x="17" y="33"/>
                    </a:lnTo>
                    <a:lnTo>
                      <a:pt x="14" y="36"/>
                    </a:lnTo>
                    <a:lnTo>
                      <a:pt x="14" y="38"/>
                    </a:lnTo>
                    <a:lnTo>
                      <a:pt x="12" y="43"/>
                    </a:lnTo>
                    <a:lnTo>
                      <a:pt x="10" y="38"/>
                    </a:lnTo>
                    <a:lnTo>
                      <a:pt x="7" y="40"/>
                    </a:lnTo>
                    <a:lnTo>
                      <a:pt x="7" y="43"/>
                    </a:lnTo>
                    <a:lnTo>
                      <a:pt x="12" y="50"/>
                    </a:lnTo>
                    <a:lnTo>
                      <a:pt x="10" y="52"/>
                    </a:lnTo>
                    <a:lnTo>
                      <a:pt x="7" y="52"/>
                    </a:lnTo>
                    <a:lnTo>
                      <a:pt x="5" y="45"/>
                    </a:lnTo>
                    <a:lnTo>
                      <a:pt x="2" y="45"/>
                    </a:lnTo>
                    <a:lnTo>
                      <a:pt x="2" y="52"/>
                    </a:lnTo>
                    <a:lnTo>
                      <a:pt x="5" y="59"/>
                    </a:lnTo>
                    <a:lnTo>
                      <a:pt x="5" y="62"/>
                    </a:lnTo>
                    <a:lnTo>
                      <a:pt x="2" y="5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0" name="Freeform 386"/>
              <p:cNvSpPr>
                <a:spLocks/>
              </p:cNvSpPr>
              <p:nvPr/>
            </p:nvSpPr>
            <p:spPr bwMode="auto">
              <a:xfrm>
                <a:off x="3131" y="771"/>
                <a:ext cx="14" cy="16"/>
              </a:xfrm>
              <a:custGeom>
                <a:avLst/>
                <a:gdLst>
                  <a:gd name="T0" fmla="*/ 0 w 14"/>
                  <a:gd name="T1" fmla="*/ 14 h 16"/>
                  <a:gd name="T2" fmla="*/ 0 w 14"/>
                  <a:gd name="T3" fmla="*/ 14 h 16"/>
                  <a:gd name="T4" fmla="*/ 5 w 14"/>
                  <a:gd name="T5" fmla="*/ 16 h 16"/>
                  <a:gd name="T6" fmla="*/ 12 w 14"/>
                  <a:gd name="T7" fmla="*/ 14 h 16"/>
                  <a:gd name="T8" fmla="*/ 12 w 14"/>
                  <a:gd name="T9" fmla="*/ 9 h 16"/>
                  <a:gd name="T10" fmla="*/ 14 w 14"/>
                  <a:gd name="T11" fmla="*/ 5 h 16"/>
                  <a:gd name="T12" fmla="*/ 14 w 14"/>
                  <a:gd name="T13" fmla="*/ 2 h 16"/>
                  <a:gd name="T14" fmla="*/ 12 w 14"/>
                  <a:gd name="T15" fmla="*/ 0 h 16"/>
                  <a:gd name="T16" fmla="*/ 12 w 14"/>
                  <a:gd name="T17" fmla="*/ 5 h 16"/>
                  <a:gd name="T18" fmla="*/ 9 w 14"/>
                  <a:gd name="T19" fmla="*/ 7 h 16"/>
                  <a:gd name="T20" fmla="*/ 9 w 14"/>
                  <a:gd name="T21" fmla="*/ 7 h 16"/>
                  <a:gd name="T22" fmla="*/ 7 w 14"/>
                  <a:gd name="T23" fmla="*/ 5 h 16"/>
                  <a:gd name="T24" fmla="*/ 7 w 14"/>
                  <a:gd name="T25" fmla="*/ 7 h 16"/>
                  <a:gd name="T26" fmla="*/ 7 w 14"/>
                  <a:gd name="T27" fmla="*/ 9 h 16"/>
                  <a:gd name="T28" fmla="*/ 2 w 14"/>
                  <a:gd name="T29" fmla="*/ 9 h 16"/>
                  <a:gd name="T30" fmla="*/ 2 w 14"/>
                  <a:gd name="T31" fmla="*/ 12 h 16"/>
                  <a:gd name="T32" fmla="*/ 2 w 14"/>
                  <a:gd name="T33" fmla="*/ 14 h 16"/>
                  <a:gd name="T34" fmla="*/ 0 w 14"/>
                  <a:gd name="T35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16">
                    <a:moveTo>
                      <a:pt x="0" y="14"/>
                    </a:moveTo>
                    <a:lnTo>
                      <a:pt x="0" y="14"/>
                    </a:lnTo>
                    <a:lnTo>
                      <a:pt x="5" y="16"/>
                    </a:lnTo>
                    <a:lnTo>
                      <a:pt x="12" y="14"/>
                    </a:lnTo>
                    <a:lnTo>
                      <a:pt x="12" y="9"/>
                    </a:lnTo>
                    <a:lnTo>
                      <a:pt x="14" y="5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7" y="9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1" name="Freeform 387"/>
              <p:cNvSpPr>
                <a:spLocks/>
              </p:cNvSpPr>
              <p:nvPr/>
            </p:nvSpPr>
            <p:spPr bwMode="auto">
              <a:xfrm>
                <a:off x="3074" y="861"/>
                <a:ext cx="12" cy="11"/>
              </a:xfrm>
              <a:custGeom>
                <a:avLst/>
                <a:gdLst>
                  <a:gd name="T0" fmla="*/ 0 w 12"/>
                  <a:gd name="T1" fmla="*/ 9 h 11"/>
                  <a:gd name="T2" fmla="*/ 3 w 12"/>
                  <a:gd name="T3" fmla="*/ 11 h 11"/>
                  <a:gd name="T4" fmla="*/ 5 w 12"/>
                  <a:gd name="T5" fmla="*/ 11 h 11"/>
                  <a:gd name="T6" fmla="*/ 7 w 12"/>
                  <a:gd name="T7" fmla="*/ 9 h 11"/>
                  <a:gd name="T8" fmla="*/ 10 w 12"/>
                  <a:gd name="T9" fmla="*/ 7 h 11"/>
                  <a:gd name="T10" fmla="*/ 10 w 12"/>
                  <a:gd name="T11" fmla="*/ 4 h 11"/>
                  <a:gd name="T12" fmla="*/ 12 w 12"/>
                  <a:gd name="T13" fmla="*/ 2 h 11"/>
                  <a:gd name="T14" fmla="*/ 10 w 12"/>
                  <a:gd name="T15" fmla="*/ 0 h 11"/>
                  <a:gd name="T16" fmla="*/ 7 w 12"/>
                  <a:gd name="T17" fmla="*/ 4 h 11"/>
                  <a:gd name="T18" fmla="*/ 5 w 12"/>
                  <a:gd name="T19" fmla="*/ 4 h 11"/>
                  <a:gd name="T20" fmla="*/ 3 w 12"/>
                  <a:gd name="T21" fmla="*/ 2 h 11"/>
                  <a:gd name="T22" fmla="*/ 5 w 12"/>
                  <a:gd name="T23" fmla="*/ 4 h 11"/>
                  <a:gd name="T24" fmla="*/ 5 w 12"/>
                  <a:gd name="T25" fmla="*/ 7 h 11"/>
                  <a:gd name="T26" fmla="*/ 5 w 12"/>
                  <a:gd name="T27" fmla="*/ 7 h 11"/>
                  <a:gd name="T28" fmla="*/ 3 w 12"/>
                  <a:gd name="T29" fmla="*/ 7 h 11"/>
                  <a:gd name="T30" fmla="*/ 0 w 12"/>
                  <a:gd name="T31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" h="11">
                    <a:moveTo>
                      <a:pt x="0" y="9"/>
                    </a:moveTo>
                    <a:lnTo>
                      <a:pt x="3" y="11"/>
                    </a:lnTo>
                    <a:lnTo>
                      <a:pt x="5" y="11"/>
                    </a:lnTo>
                    <a:lnTo>
                      <a:pt x="7" y="9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2" name="Freeform 388"/>
              <p:cNvSpPr>
                <a:spLocks/>
              </p:cNvSpPr>
              <p:nvPr/>
            </p:nvSpPr>
            <p:spPr bwMode="auto">
              <a:xfrm>
                <a:off x="3176" y="251"/>
                <a:ext cx="68" cy="80"/>
              </a:xfrm>
              <a:custGeom>
                <a:avLst/>
                <a:gdLst>
                  <a:gd name="T0" fmla="*/ 64 w 68"/>
                  <a:gd name="T1" fmla="*/ 45 h 80"/>
                  <a:gd name="T2" fmla="*/ 68 w 68"/>
                  <a:gd name="T3" fmla="*/ 45 h 80"/>
                  <a:gd name="T4" fmla="*/ 64 w 68"/>
                  <a:gd name="T5" fmla="*/ 43 h 80"/>
                  <a:gd name="T6" fmla="*/ 61 w 68"/>
                  <a:gd name="T7" fmla="*/ 40 h 80"/>
                  <a:gd name="T8" fmla="*/ 61 w 68"/>
                  <a:gd name="T9" fmla="*/ 35 h 80"/>
                  <a:gd name="T10" fmla="*/ 57 w 68"/>
                  <a:gd name="T11" fmla="*/ 31 h 80"/>
                  <a:gd name="T12" fmla="*/ 54 w 68"/>
                  <a:gd name="T13" fmla="*/ 33 h 80"/>
                  <a:gd name="T14" fmla="*/ 47 w 68"/>
                  <a:gd name="T15" fmla="*/ 35 h 80"/>
                  <a:gd name="T16" fmla="*/ 42 w 68"/>
                  <a:gd name="T17" fmla="*/ 31 h 80"/>
                  <a:gd name="T18" fmla="*/ 38 w 68"/>
                  <a:gd name="T19" fmla="*/ 26 h 80"/>
                  <a:gd name="T20" fmla="*/ 38 w 68"/>
                  <a:gd name="T21" fmla="*/ 19 h 80"/>
                  <a:gd name="T22" fmla="*/ 42 w 68"/>
                  <a:gd name="T23" fmla="*/ 17 h 80"/>
                  <a:gd name="T24" fmla="*/ 42 w 68"/>
                  <a:gd name="T25" fmla="*/ 12 h 80"/>
                  <a:gd name="T26" fmla="*/ 38 w 68"/>
                  <a:gd name="T27" fmla="*/ 7 h 80"/>
                  <a:gd name="T28" fmla="*/ 35 w 68"/>
                  <a:gd name="T29" fmla="*/ 2 h 80"/>
                  <a:gd name="T30" fmla="*/ 35 w 68"/>
                  <a:gd name="T31" fmla="*/ 0 h 80"/>
                  <a:gd name="T32" fmla="*/ 28 w 68"/>
                  <a:gd name="T33" fmla="*/ 5 h 80"/>
                  <a:gd name="T34" fmla="*/ 21 w 68"/>
                  <a:gd name="T35" fmla="*/ 7 h 80"/>
                  <a:gd name="T36" fmla="*/ 2 w 68"/>
                  <a:gd name="T37" fmla="*/ 14 h 80"/>
                  <a:gd name="T38" fmla="*/ 0 w 68"/>
                  <a:gd name="T39" fmla="*/ 19 h 80"/>
                  <a:gd name="T40" fmla="*/ 5 w 68"/>
                  <a:gd name="T41" fmla="*/ 21 h 80"/>
                  <a:gd name="T42" fmla="*/ 7 w 68"/>
                  <a:gd name="T43" fmla="*/ 26 h 80"/>
                  <a:gd name="T44" fmla="*/ 12 w 68"/>
                  <a:gd name="T45" fmla="*/ 33 h 80"/>
                  <a:gd name="T46" fmla="*/ 9 w 68"/>
                  <a:gd name="T47" fmla="*/ 40 h 80"/>
                  <a:gd name="T48" fmla="*/ 7 w 68"/>
                  <a:gd name="T49" fmla="*/ 45 h 80"/>
                  <a:gd name="T50" fmla="*/ 7 w 68"/>
                  <a:gd name="T51" fmla="*/ 50 h 80"/>
                  <a:gd name="T52" fmla="*/ 7 w 68"/>
                  <a:gd name="T53" fmla="*/ 52 h 80"/>
                  <a:gd name="T54" fmla="*/ 2 w 68"/>
                  <a:gd name="T55" fmla="*/ 57 h 80"/>
                  <a:gd name="T56" fmla="*/ 0 w 68"/>
                  <a:gd name="T57" fmla="*/ 59 h 80"/>
                  <a:gd name="T58" fmla="*/ 2 w 68"/>
                  <a:gd name="T59" fmla="*/ 64 h 80"/>
                  <a:gd name="T60" fmla="*/ 7 w 68"/>
                  <a:gd name="T61" fmla="*/ 66 h 80"/>
                  <a:gd name="T62" fmla="*/ 12 w 68"/>
                  <a:gd name="T63" fmla="*/ 64 h 80"/>
                  <a:gd name="T64" fmla="*/ 21 w 68"/>
                  <a:gd name="T65" fmla="*/ 64 h 80"/>
                  <a:gd name="T66" fmla="*/ 26 w 68"/>
                  <a:gd name="T67" fmla="*/ 59 h 80"/>
                  <a:gd name="T68" fmla="*/ 31 w 68"/>
                  <a:gd name="T69" fmla="*/ 57 h 80"/>
                  <a:gd name="T70" fmla="*/ 31 w 68"/>
                  <a:gd name="T71" fmla="*/ 59 h 80"/>
                  <a:gd name="T72" fmla="*/ 31 w 68"/>
                  <a:gd name="T73" fmla="*/ 64 h 80"/>
                  <a:gd name="T74" fmla="*/ 35 w 68"/>
                  <a:gd name="T75" fmla="*/ 59 h 80"/>
                  <a:gd name="T76" fmla="*/ 33 w 68"/>
                  <a:gd name="T77" fmla="*/ 64 h 80"/>
                  <a:gd name="T78" fmla="*/ 31 w 68"/>
                  <a:gd name="T79" fmla="*/ 66 h 80"/>
                  <a:gd name="T80" fmla="*/ 31 w 68"/>
                  <a:gd name="T81" fmla="*/ 71 h 80"/>
                  <a:gd name="T82" fmla="*/ 28 w 68"/>
                  <a:gd name="T83" fmla="*/ 80 h 80"/>
                  <a:gd name="T84" fmla="*/ 31 w 68"/>
                  <a:gd name="T85" fmla="*/ 80 h 80"/>
                  <a:gd name="T86" fmla="*/ 35 w 68"/>
                  <a:gd name="T87" fmla="*/ 76 h 80"/>
                  <a:gd name="T88" fmla="*/ 40 w 68"/>
                  <a:gd name="T89" fmla="*/ 71 h 80"/>
                  <a:gd name="T90" fmla="*/ 40 w 68"/>
                  <a:gd name="T91" fmla="*/ 69 h 80"/>
                  <a:gd name="T92" fmla="*/ 42 w 68"/>
                  <a:gd name="T93" fmla="*/ 71 h 80"/>
                  <a:gd name="T94" fmla="*/ 45 w 68"/>
                  <a:gd name="T95" fmla="*/ 69 h 80"/>
                  <a:gd name="T96" fmla="*/ 47 w 68"/>
                  <a:gd name="T97" fmla="*/ 69 h 80"/>
                  <a:gd name="T98" fmla="*/ 49 w 68"/>
                  <a:gd name="T99" fmla="*/ 64 h 80"/>
                  <a:gd name="T100" fmla="*/ 52 w 68"/>
                  <a:gd name="T101" fmla="*/ 57 h 80"/>
                  <a:gd name="T102" fmla="*/ 57 w 68"/>
                  <a:gd name="T103" fmla="*/ 5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8" h="80">
                    <a:moveTo>
                      <a:pt x="57" y="50"/>
                    </a:moveTo>
                    <a:lnTo>
                      <a:pt x="64" y="45"/>
                    </a:lnTo>
                    <a:lnTo>
                      <a:pt x="68" y="45"/>
                    </a:lnTo>
                    <a:lnTo>
                      <a:pt x="68" y="45"/>
                    </a:lnTo>
                    <a:lnTo>
                      <a:pt x="68" y="43"/>
                    </a:lnTo>
                    <a:lnTo>
                      <a:pt x="64" y="43"/>
                    </a:lnTo>
                    <a:lnTo>
                      <a:pt x="64" y="40"/>
                    </a:lnTo>
                    <a:lnTo>
                      <a:pt x="61" y="40"/>
                    </a:lnTo>
                    <a:lnTo>
                      <a:pt x="61" y="38"/>
                    </a:lnTo>
                    <a:lnTo>
                      <a:pt x="61" y="35"/>
                    </a:lnTo>
                    <a:lnTo>
                      <a:pt x="59" y="35"/>
                    </a:lnTo>
                    <a:lnTo>
                      <a:pt x="57" y="31"/>
                    </a:lnTo>
                    <a:lnTo>
                      <a:pt x="57" y="31"/>
                    </a:lnTo>
                    <a:lnTo>
                      <a:pt x="54" y="33"/>
                    </a:lnTo>
                    <a:lnTo>
                      <a:pt x="49" y="38"/>
                    </a:lnTo>
                    <a:lnTo>
                      <a:pt x="47" y="35"/>
                    </a:lnTo>
                    <a:lnTo>
                      <a:pt x="45" y="33"/>
                    </a:lnTo>
                    <a:lnTo>
                      <a:pt x="42" y="31"/>
                    </a:lnTo>
                    <a:lnTo>
                      <a:pt x="40" y="26"/>
                    </a:lnTo>
                    <a:lnTo>
                      <a:pt x="38" y="26"/>
                    </a:lnTo>
                    <a:lnTo>
                      <a:pt x="38" y="21"/>
                    </a:lnTo>
                    <a:lnTo>
                      <a:pt x="38" y="19"/>
                    </a:lnTo>
                    <a:lnTo>
                      <a:pt x="40" y="14"/>
                    </a:lnTo>
                    <a:lnTo>
                      <a:pt x="42" y="17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0" y="5"/>
                    </a:lnTo>
                    <a:lnTo>
                      <a:pt x="38" y="7"/>
                    </a:lnTo>
                    <a:lnTo>
                      <a:pt x="35" y="5"/>
                    </a:lnTo>
                    <a:lnTo>
                      <a:pt x="35" y="2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3" y="5"/>
                    </a:lnTo>
                    <a:lnTo>
                      <a:pt x="28" y="5"/>
                    </a:lnTo>
                    <a:lnTo>
                      <a:pt x="28" y="7"/>
                    </a:lnTo>
                    <a:lnTo>
                      <a:pt x="21" y="7"/>
                    </a:lnTo>
                    <a:lnTo>
                      <a:pt x="16" y="7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7" y="26"/>
                    </a:lnTo>
                    <a:lnTo>
                      <a:pt x="14" y="31"/>
                    </a:lnTo>
                    <a:lnTo>
                      <a:pt x="12" y="33"/>
                    </a:lnTo>
                    <a:lnTo>
                      <a:pt x="12" y="35"/>
                    </a:lnTo>
                    <a:lnTo>
                      <a:pt x="9" y="40"/>
                    </a:lnTo>
                    <a:lnTo>
                      <a:pt x="9" y="43"/>
                    </a:lnTo>
                    <a:lnTo>
                      <a:pt x="7" y="45"/>
                    </a:lnTo>
                    <a:lnTo>
                      <a:pt x="7" y="50"/>
                    </a:lnTo>
                    <a:lnTo>
                      <a:pt x="7" y="50"/>
                    </a:lnTo>
                    <a:lnTo>
                      <a:pt x="7" y="52"/>
                    </a:lnTo>
                    <a:lnTo>
                      <a:pt x="7" y="52"/>
                    </a:lnTo>
                    <a:lnTo>
                      <a:pt x="2" y="57"/>
                    </a:lnTo>
                    <a:lnTo>
                      <a:pt x="2" y="57"/>
                    </a:lnTo>
                    <a:lnTo>
                      <a:pt x="2" y="59"/>
                    </a:lnTo>
                    <a:lnTo>
                      <a:pt x="0" y="59"/>
                    </a:lnTo>
                    <a:lnTo>
                      <a:pt x="2" y="61"/>
                    </a:lnTo>
                    <a:lnTo>
                      <a:pt x="2" y="64"/>
                    </a:lnTo>
                    <a:lnTo>
                      <a:pt x="5" y="66"/>
                    </a:lnTo>
                    <a:lnTo>
                      <a:pt x="7" y="66"/>
                    </a:lnTo>
                    <a:lnTo>
                      <a:pt x="9" y="66"/>
                    </a:lnTo>
                    <a:lnTo>
                      <a:pt x="12" y="64"/>
                    </a:lnTo>
                    <a:lnTo>
                      <a:pt x="21" y="64"/>
                    </a:lnTo>
                    <a:lnTo>
                      <a:pt x="21" y="64"/>
                    </a:lnTo>
                    <a:lnTo>
                      <a:pt x="23" y="61"/>
                    </a:lnTo>
                    <a:lnTo>
                      <a:pt x="26" y="59"/>
                    </a:lnTo>
                    <a:lnTo>
                      <a:pt x="28" y="57"/>
                    </a:lnTo>
                    <a:lnTo>
                      <a:pt x="31" y="57"/>
                    </a:lnTo>
                    <a:lnTo>
                      <a:pt x="31" y="59"/>
                    </a:lnTo>
                    <a:lnTo>
                      <a:pt x="31" y="59"/>
                    </a:lnTo>
                    <a:lnTo>
                      <a:pt x="31" y="61"/>
                    </a:lnTo>
                    <a:lnTo>
                      <a:pt x="31" y="64"/>
                    </a:lnTo>
                    <a:lnTo>
                      <a:pt x="33" y="59"/>
                    </a:lnTo>
                    <a:lnTo>
                      <a:pt x="35" y="59"/>
                    </a:lnTo>
                    <a:lnTo>
                      <a:pt x="33" y="61"/>
                    </a:lnTo>
                    <a:lnTo>
                      <a:pt x="33" y="64"/>
                    </a:lnTo>
                    <a:lnTo>
                      <a:pt x="31" y="64"/>
                    </a:lnTo>
                    <a:lnTo>
                      <a:pt x="31" y="66"/>
                    </a:lnTo>
                    <a:lnTo>
                      <a:pt x="31" y="71"/>
                    </a:lnTo>
                    <a:lnTo>
                      <a:pt x="31" y="71"/>
                    </a:lnTo>
                    <a:lnTo>
                      <a:pt x="26" y="76"/>
                    </a:lnTo>
                    <a:lnTo>
                      <a:pt x="28" y="80"/>
                    </a:lnTo>
                    <a:lnTo>
                      <a:pt x="31" y="78"/>
                    </a:lnTo>
                    <a:lnTo>
                      <a:pt x="31" y="80"/>
                    </a:lnTo>
                    <a:lnTo>
                      <a:pt x="35" y="78"/>
                    </a:lnTo>
                    <a:lnTo>
                      <a:pt x="35" y="76"/>
                    </a:lnTo>
                    <a:lnTo>
                      <a:pt x="35" y="76"/>
                    </a:lnTo>
                    <a:lnTo>
                      <a:pt x="40" y="71"/>
                    </a:lnTo>
                    <a:lnTo>
                      <a:pt x="40" y="71"/>
                    </a:lnTo>
                    <a:lnTo>
                      <a:pt x="40" y="69"/>
                    </a:lnTo>
                    <a:lnTo>
                      <a:pt x="40" y="71"/>
                    </a:lnTo>
                    <a:lnTo>
                      <a:pt x="42" y="71"/>
                    </a:lnTo>
                    <a:lnTo>
                      <a:pt x="45" y="71"/>
                    </a:lnTo>
                    <a:lnTo>
                      <a:pt x="45" y="69"/>
                    </a:lnTo>
                    <a:lnTo>
                      <a:pt x="45" y="69"/>
                    </a:lnTo>
                    <a:lnTo>
                      <a:pt x="47" y="69"/>
                    </a:lnTo>
                    <a:lnTo>
                      <a:pt x="47" y="66"/>
                    </a:lnTo>
                    <a:lnTo>
                      <a:pt x="49" y="64"/>
                    </a:lnTo>
                    <a:lnTo>
                      <a:pt x="52" y="61"/>
                    </a:lnTo>
                    <a:lnTo>
                      <a:pt x="52" y="57"/>
                    </a:lnTo>
                    <a:lnTo>
                      <a:pt x="52" y="54"/>
                    </a:lnTo>
                    <a:lnTo>
                      <a:pt x="57" y="52"/>
                    </a:lnTo>
                    <a:lnTo>
                      <a:pt x="57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3" name="Freeform 389"/>
              <p:cNvSpPr>
                <a:spLocks/>
              </p:cNvSpPr>
              <p:nvPr/>
            </p:nvSpPr>
            <p:spPr bwMode="auto">
              <a:xfrm>
                <a:off x="3140" y="761"/>
                <a:ext cx="17" cy="15"/>
              </a:xfrm>
              <a:custGeom>
                <a:avLst/>
                <a:gdLst>
                  <a:gd name="T0" fmla="*/ 12 w 17"/>
                  <a:gd name="T1" fmla="*/ 12 h 15"/>
                  <a:gd name="T2" fmla="*/ 17 w 17"/>
                  <a:gd name="T3" fmla="*/ 5 h 15"/>
                  <a:gd name="T4" fmla="*/ 12 w 17"/>
                  <a:gd name="T5" fmla="*/ 3 h 15"/>
                  <a:gd name="T6" fmla="*/ 10 w 17"/>
                  <a:gd name="T7" fmla="*/ 5 h 15"/>
                  <a:gd name="T8" fmla="*/ 10 w 17"/>
                  <a:gd name="T9" fmla="*/ 5 h 15"/>
                  <a:gd name="T10" fmla="*/ 7 w 17"/>
                  <a:gd name="T11" fmla="*/ 5 h 15"/>
                  <a:gd name="T12" fmla="*/ 10 w 17"/>
                  <a:gd name="T13" fmla="*/ 3 h 15"/>
                  <a:gd name="T14" fmla="*/ 7 w 17"/>
                  <a:gd name="T15" fmla="*/ 0 h 15"/>
                  <a:gd name="T16" fmla="*/ 7 w 17"/>
                  <a:gd name="T17" fmla="*/ 0 h 15"/>
                  <a:gd name="T18" fmla="*/ 3 w 17"/>
                  <a:gd name="T19" fmla="*/ 0 h 15"/>
                  <a:gd name="T20" fmla="*/ 3 w 17"/>
                  <a:gd name="T21" fmla="*/ 0 h 15"/>
                  <a:gd name="T22" fmla="*/ 0 w 17"/>
                  <a:gd name="T23" fmla="*/ 0 h 15"/>
                  <a:gd name="T24" fmla="*/ 3 w 17"/>
                  <a:gd name="T25" fmla="*/ 3 h 15"/>
                  <a:gd name="T26" fmla="*/ 3 w 17"/>
                  <a:gd name="T27" fmla="*/ 5 h 15"/>
                  <a:gd name="T28" fmla="*/ 5 w 17"/>
                  <a:gd name="T29" fmla="*/ 3 h 15"/>
                  <a:gd name="T30" fmla="*/ 5 w 17"/>
                  <a:gd name="T31" fmla="*/ 3 h 15"/>
                  <a:gd name="T32" fmla="*/ 5 w 17"/>
                  <a:gd name="T33" fmla="*/ 7 h 15"/>
                  <a:gd name="T34" fmla="*/ 3 w 17"/>
                  <a:gd name="T35" fmla="*/ 5 h 15"/>
                  <a:gd name="T36" fmla="*/ 3 w 17"/>
                  <a:gd name="T37" fmla="*/ 7 h 15"/>
                  <a:gd name="T38" fmla="*/ 10 w 17"/>
                  <a:gd name="T39" fmla="*/ 15 h 15"/>
                  <a:gd name="T40" fmla="*/ 12 w 17"/>
                  <a:gd name="T41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5">
                    <a:moveTo>
                      <a:pt x="12" y="12"/>
                    </a:moveTo>
                    <a:lnTo>
                      <a:pt x="17" y="5"/>
                    </a:lnTo>
                    <a:lnTo>
                      <a:pt x="12" y="3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lnTo>
                      <a:pt x="3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7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10" y="15"/>
                    </a:lnTo>
                    <a:lnTo>
                      <a:pt x="12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4" name="Freeform 390"/>
              <p:cNvSpPr>
                <a:spLocks/>
              </p:cNvSpPr>
              <p:nvPr/>
            </p:nvSpPr>
            <p:spPr bwMode="auto">
              <a:xfrm>
                <a:off x="2514" y="369"/>
                <a:ext cx="8" cy="57"/>
              </a:xfrm>
              <a:custGeom>
                <a:avLst/>
                <a:gdLst>
                  <a:gd name="T0" fmla="*/ 8 w 8"/>
                  <a:gd name="T1" fmla="*/ 57 h 57"/>
                  <a:gd name="T2" fmla="*/ 8 w 8"/>
                  <a:gd name="T3" fmla="*/ 17 h 57"/>
                  <a:gd name="T4" fmla="*/ 8 w 8"/>
                  <a:gd name="T5" fmla="*/ 12 h 57"/>
                  <a:gd name="T6" fmla="*/ 3 w 8"/>
                  <a:gd name="T7" fmla="*/ 0 h 57"/>
                  <a:gd name="T8" fmla="*/ 3 w 8"/>
                  <a:gd name="T9" fmla="*/ 10 h 57"/>
                  <a:gd name="T10" fmla="*/ 5 w 8"/>
                  <a:gd name="T11" fmla="*/ 12 h 57"/>
                  <a:gd name="T12" fmla="*/ 0 w 8"/>
                  <a:gd name="T13" fmla="*/ 14 h 57"/>
                  <a:gd name="T14" fmla="*/ 8 w 8"/>
                  <a:gd name="T15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7">
                    <a:moveTo>
                      <a:pt x="8" y="57"/>
                    </a:moveTo>
                    <a:lnTo>
                      <a:pt x="8" y="17"/>
                    </a:lnTo>
                    <a:lnTo>
                      <a:pt x="8" y="12"/>
                    </a:lnTo>
                    <a:lnTo>
                      <a:pt x="3" y="0"/>
                    </a:lnTo>
                    <a:lnTo>
                      <a:pt x="3" y="10"/>
                    </a:lnTo>
                    <a:lnTo>
                      <a:pt x="5" y="12"/>
                    </a:lnTo>
                    <a:lnTo>
                      <a:pt x="0" y="14"/>
                    </a:lnTo>
                    <a:lnTo>
                      <a:pt x="8" y="5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5" name="Freeform 391"/>
              <p:cNvSpPr>
                <a:spLocks/>
              </p:cNvSpPr>
              <p:nvPr/>
            </p:nvSpPr>
            <p:spPr bwMode="auto">
              <a:xfrm>
                <a:off x="3067" y="816"/>
                <a:ext cx="38" cy="33"/>
              </a:xfrm>
              <a:custGeom>
                <a:avLst/>
                <a:gdLst>
                  <a:gd name="T0" fmla="*/ 21 w 38"/>
                  <a:gd name="T1" fmla="*/ 26 h 33"/>
                  <a:gd name="T2" fmla="*/ 24 w 38"/>
                  <a:gd name="T3" fmla="*/ 28 h 33"/>
                  <a:gd name="T4" fmla="*/ 24 w 38"/>
                  <a:gd name="T5" fmla="*/ 26 h 33"/>
                  <a:gd name="T6" fmla="*/ 24 w 38"/>
                  <a:gd name="T7" fmla="*/ 23 h 33"/>
                  <a:gd name="T8" fmla="*/ 29 w 38"/>
                  <a:gd name="T9" fmla="*/ 19 h 33"/>
                  <a:gd name="T10" fmla="*/ 29 w 38"/>
                  <a:gd name="T11" fmla="*/ 23 h 33"/>
                  <a:gd name="T12" fmla="*/ 31 w 38"/>
                  <a:gd name="T13" fmla="*/ 19 h 33"/>
                  <a:gd name="T14" fmla="*/ 33 w 38"/>
                  <a:gd name="T15" fmla="*/ 16 h 33"/>
                  <a:gd name="T16" fmla="*/ 36 w 38"/>
                  <a:gd name="T17" fmla="*/ 16 h 33"/>
                  <a:gd name="T18" fmla="*/ 38 w 38"/>
                  <a:gd name="T19" fmla="*/ 14 h 33"/>
                  <a:gd name="T20" fmla="*/ 38 w 38"/>
                  <a:gd name="T21" fmla="*/ 11 h 33"/>
                  <a:gd name="T22" fmla="*/ 38 w 38"/>
                  <a:gd name="T23" fmla="*/ 7 h 33"/>
                  <a:gd name="T24" fmla="*/ 36 w 38"/>
                  <a:gd name="T25" fmla="*/ 4 h 33"/>
                  <a:gd name="T26" fmla="*/ 33 w 38"/>
                  <a:gd name="T27" fmla="*/ 2 h 33"/>
                  <a:gd name="T28" fmla="*/ 31 w 38"/>
                  <a:gd name="T29" fmla="*/ 4 h 33"/>
                  <a:gd name="T30" fmla="*/ 33 w 38"/>
                  <a:gd name="T31" fmla="*/ 7 h 33"/>
                  <a:gd name="T32" fmla="*/ 31 w 38"/>
                  <a:gd name="T33" fmla="*/ 9 h 33"/>
                  <a:gd name="T34" fmla="*/ 29 w 38"/>
                  <a:gd name="T35" fmla="*/ 14 h 33"/>
                  <a:gd name="T36" fmla="*/ 26 w 38"/>
                  <a:gd name="T37" fmla="*/ 14 h 33"/>
                  <a:gd name="T38" fmla="*/ 26 w 38"/>
                  <a:gd name="T39" fmla="*/ 16 h 33"/>
                  <a:gd name="T40" fmla="*/ 29 w 38"/>
                  <a:gd name="T41" fmla="*/ 9 h 33"/>
                  <a:gd name="T42" fmla="*/ 26 w 38"/>
                  <a:gd name="T43" fmla="*/ 7 h 33"/>
                  <a:gd name="T44" fmla="*/ 26 w 38"/>
                  <a:gd name="T45" fmla="*/ 7 h 33"/>
                  <a:gd name="T46" fmla="*/ 26 w 38"/>
                  <a:gd name="T47" fmla="*/ 4 h 33"/>
                  <a:gd name="T48" fmla="*/ 26 w 38"/>
                  <a:gd name="T49" fmla="*/ 0 h 33"/>
                  <a:gd name="T50" fmla="*/ 24 w 38"/>
                  <a:gd name="T51" fmla="*/ 0 h 33"/>
                  <a:gd name="T52" fmla="*/ 21 w 38"/>
                  <a:gd name="T53" fmla="*/ 2 h 33"/>
                  <a:gd name="T54" fmla="*/ 21 w 38"/>
                  <a:gd name="T55" fmla="*/ 9 h 33"/>
                  <a:gd name="T56" fmla="*/ 21 w 38"/>
                  <a:gd name="T57" fmla="*/ 9 h 33"/>
                  <a:gd name="T58" fmla="*/ 21 w 38"/>
                  <a:gd name="T59" fmla="*/ 14 h 33"/>
                  <a:gd name="T60" fmla="*/ 17 w 38"/>
                  <a:gd name="T61" fmla="*/ 19 h 33"/>
                  <a:gd name="T62" fmla="*/ 17 w 38"/>
                  <a:gd name="T63" fmla="*/ 19 h 33"/>
                  <a:gd name="T64" fmla="*/ 12 w 38"/>
                  <a:gd name="T65" fmla="*/ 21 h 33"/>
                  <a:gd name="T66" fmla="*/ 10 w 38"/>
                  <a:gd name="T67" fmla="*/ 23 h 33"/>
                  <a:gd name="T68" fmla="*/ 7 w 38"/>
                  <a:gd name="T69" fmla="*/ 23 h 33"/>
                  <a:gd name="T70" fmla="*/ 5 w 38"/>
                  <a:gd name="T71" fmla="*/ 26 h 33"/>
                  <a:gd name="T72" fmla="*/ 5 w 38"/>
                  <a:gd name="T73" fmla="*/ 26 h 33"/>
                  <a:gd name="T74" fmla="*/ 3 w 38"/>
                  <a:gd name="T75" fmla="*/ 28 h 33"/>
                  <a:gd name="T76" fmla="*/ 0 w 38"/>
                  <a:gd name="T77" fmla="*/ 28 h 33"/>
                  <a:gd name="T78" fmla="*/ 0 w 38"/>
                  <a:gd name="T79" fmla="*/ 33 h 33"/>
                  <a:gd name="T80" fmla="*/ 0 w 38"/>
                  <a:gd name="T81" fmla="*/ 33 h 33"/>
                  <a:gd name="T82" fmla="*/ 7 w 38"/>
                  <a:gd name="T83" fmla="*/ 33 h 33"/>
                  <a:gd name="T84" fmla="*/ 7 w 38"/>
                  <a:gd name="T85" fmla="*/ 28 h 33"/>
                  <a:gd name="T86" fmla="*/ 10 w 38"/>
                  <a:gd name="T87" fmla="*/ 28 h 33"/>
                  <a:gd name="T88" fmla="*/ 10 w 38"/>
                  <a:gd name="T89" fmla="*/ 33 h 33"/>
                  <a:gd name="T90" fmla="*/ 17 w 38"/>
                  <a:gd name="T91" fmla="*/ 28 h 33"/>
                  <a:gd name="T92" fmla="*/ 21 w 38"/>
                  <a:gd name="T93" fmla="*/ 21 h 33"/>
                  <a:gd name="T94" fmla="*/ 21 w 38"/>
                  <a:gd name="T95" fmla="*/ 23 h 33"/>
                  <a:gd name="T96" fmla="*/ 21 w 38"/>
                  <a:gd name="T97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8" h="33">
                    <a:moveTo>
                      <a:pt x="21" y="26"/>
                    </a:moveTo>
                    <a:lnTo>
                      <a:pt x="24" y="28"/>
                    </a:lnTo>
                    <a:lnTo>
                      <a:pt x="24" y="26"/>
                    </a:lnTo>
                    <a:lnTo>
                      <a:pt x="24" y="23"/>
                    </a:lnTo>
                    <a:lnTo>
                      <a:pt x="29" y="19"/>
                    </a:lnTo>
                    <a:lnTo>
                      <a:pt x="29" y="23"/>
                    </a:lnTo>
                    <a:lnTo>
                      <a:pt x="31" y="19"/>
                    </a:lnTo>
                    <a:lnTo>
                      <a:pt x="33" y="16"/>
                    </a:lnTo>
                    <a:lnTo>
                      <a:pt x="36" y="16"/>
                    </a:lnTo>
                    <a:lnTo>
                      <a:pt x="38" y="14"/>
                    </a:lnTo>
                    <a:lnTo>
                      <a:pt x="38" y="11"/>
                    </a:lnTo>
                    <a:lnTo>
                      <a:pt x="38" y="7"/>
                    </a:lnTo>
                    <a:lnTo>
                      <a:pt x="36" y="4"/>
                    </a:lnTo>
                    <a:lnTo>
                      <a:pt x="33" y="2"/>
                    </a:lnTo>
                    <a:lnTo>
                      <a:pt x="31" y="4"/>
                    </a:lnTo>
                    <a:lnTo>
                      <a:pt x="33" y="7"/>
                    </a:lnTo>
                    <a:lnTo>
                      <a:pt x="31" y="9"/>
                    </a:lnTo>
                    <a:lnTo>
                      <a:pt x="29" y="14"/>
                    </a:lnTo>
                    <a:lnTo>
                      <a:pt x="26" y="14"/>
                    </a:lnTo>
                    <a:lnTo>
                      <a:pt x="26" y="16"/>
                    </a:lnTo>
                    <a:lnTo>
                      <a:pt x="29" y="9"/>
                    </a:lnTo>
                    <a:lnTo>
                      <a:pt x="26" y="7"/>
                    </a:lnTo>
                    <a:lnTo>
                      <a:pt x="26" y="7"/>
                    </a:lnTo>
                    <a:lnTo>
                      <a:pt x="26" y="4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2"/>
                    </a:lnTo>
                    <a:lnTo>
                      <a:pt x="21" y="9"/>
                    </a:lnTo>
                    <a:lnTo>
                      <a:pt x="21" y="9"/>
                    </a:lnTo>
                    <a:lnTo>
                      <a:pt x="21" y="14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2" y="21"/>
                    </a:lnTo>
                    <a:lnTo>
                      <a:pt x="10" y="23"/>
                    </a:lnTo>
                    <a:lnTo>
                      <a:pt x="7" y="23"/>
                    </a:lnTo>
                    <a:lnTo>
                      <a:pt x="5" y="26"/>
                    </a:lnTo>
                    <a:lnTo>
                      <a:pt x="5" y="26"/>
                    </a:lnTo>
                    <a:lnTo>
                      <a:pt x="3" y="28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7" y="33"/>
                    </a:lnTo>
                    <a:lnTo>
                      <a:pt x="7" y="28"/>
                    </a:lnTo>
                    <a:lnTo>
                      <a:pt x="10" y="28"/>
                    </a:lnTo>
                    <a:lnTo>
                      <a:pt x="10" y="33"/>
                    </a:lnTo>
                    <a:lnTo>
                      <a:pt x="17" y="28"/>
                    </a:lnTo>
                    <a:lnTo>
                      <a:pt x="21" y="21"/>
                    </a:lnTo>
                    <a:lnTo>
                      <a:pt x="21" y="23"/>
                    </a:lnTo>
                    <a:lnTo>
                      <a:pt x="21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6" name="Freeform 392"/>
              <p:cNvSpPr>
                <a:spLocks/>
              </p:cNvSpPr>
              <p:nvPr/>
            </p:nvSpPr>
            <p:spPr bwMode="auto">
              <a:xfrm>
                <a:off x="3110" y="785"/>
                <a:ext cx="19" cy="26"/>
              </a:xfrm>
              <a:custGeom>
                <a:avLst/>
                <a:gdLst>
                  <a:gd name="T0" fmla="*/ 0 w 19"/>
                  <a:gd name="T1" fmla="*/ 24 h 26"/>
                  <a:gd name="T2" fmla="*/ 2 w 19"/>
                  <a:gd name="T3" fmla="*/ 26 h 26"/>
                  <a:gd name="T4" fmla="*/ 2 w 19"/>
                  <a:gd name="T5" fmla="*/ 24 h 26"/>
                  <a:gd name="T6" fmla="*/ 9 w 19"/>
                  <a:gd name="T7" fmla="*/ 24 h 26"/>
                  <a:gd name="T8" fmla="*/ 9 w 19"/>
                  <a:gd name="T9" fmla="*/ 19 h 26"/>
                  <a:gd name="T10" fmla="*/ 12 w 19"/>
                  <a:gd name="T11" fmla="*/ 19 h 26"/>
                  <a:gd name="T12" fmla="*/ 12 w 19"/>
                  <a:gd name="T13" fmla="*/ 21 h 26"/>
                  <a:gd name="T14" fmla="*/ 19 w 19"/>
                  <a:gd name="T15" fmla="*/ 19 h 26"/>
                  <a:gd name="T16" fmla="*/ 19 w 19"/>
                  <a:gd name="T17" fmla="*/ 14 h 26"/>
                  <a:gd name="T18" fmla="*/ 19 w 19"/>
                  <a:gd name="T19" fmla="*/ 9 h 26"/>
                  <a:gd name="T20" fmla="*/ 19 w 19"/>
                  <a:gd name="T21" fmla="*/ 7 h 26"/>
                  <a:gd name="T22" fmla="*/ 16 w 19"/>
                  <a:gd name="T23" fmla="*/ 0 h 26"/>
                  <a:gd name="T24" fmla="*/ 14 w 19"/>
                  <a:gd name="T25" fmla="*/ 0 h 26"/>
                  <a:gd name="T26" fmla="*/ 12 w 19"/>
                  <a:gd name="T27" fmla="*/ 5 h 26"/>
                  <a:gd name="T28" fmla="*/ 12 w 19"/>
                  <a:gd name="T29" fmla="*/ 0 h 26"/>
                  <a:gd name="T30" fmla="*/ 12 w 19"/>
                  <a:gd name="T31" fmla="*/ 5 h 26"/>
                  <a:gd name="T32" fmla="*/ 12 w 19"/>
                  <a:gd name="T33" fmla="*/ 7 h 26"/>
                  <a:gd name="T34" fmla="*/ 9 w 19"/>
                  <a:gd name="T35" fmla="*/ 5 h 26"/>
                  <a:gd name="T36" fmla="*/ 7 w 19"/>
                  <a:gd name="T37" fmla="*/ 5 h 26"/>
                  <a:gd name="T38" fmla="*/ 9 w 19"/>
                  <a:gd name="T39" fmla="*/ 7 h 26"/>
                  <a:gd name="T40" fmla="*/ 7 w 19"/>
                  <a:gd name="T41" fmla="*/ 9 h 26"/>
                  <a:gd name="T42" fmla="*/ 4 w 19"/>
                  <a:gd name="T43" fmla="*/ 9 h 26"/>
                  <a:gd name="T44" fmla="*/ 2 w 19"/>
                  <a:gd name="T45" fmla="*/ 12 h 26"/>
                  <a:gd name="T46" fmla="*/ 2 w 19"/>
                  <a:gd name="T47" fmla="*/ 12 h 26"/>
                  <a:gd name="T48" fmla="*/ 2 w 19"/>
                  <a:gd name="T49" fmla="*/ 14 h 26"/>
                  <a:gd name="T50" fmla="*/ 4 w 19"/>
                  <a:gd name="T51" fmla="*/ 14 h 26"/>
                  <a:gd name="T52" fmla="*/ 2 w 19"/>
                  <a:gd name="T53" fmla="*/ 16 h 26"/>
                  <a:gd name="T54" fmla="*/ 2 w 19"/>
                  <a:gd name="T55" fmla="*/ 16 h 26"/>
                  <a:gd name="T56" fmla="*/ 0 w 19"/>
                  <a:gd name="T57" fmla="*/ 16 h 26"/>
                  <a:gd name="T58" fmla="*/ 2 w 19"/>
                  <a:gd name="T59" fmla="*/ 19 h 26"/>
                  <a:gd name="T60" fmla="*/ 4 w 19"/>
                  <a:gd name="T61" fmla="*/ 19 h 26"/>
                  <a:gd name="T62" fmla="*/ 2 w 19"/>
                  <a:gd name="T63" fmla="*/ 21 h 26"/>
                  <a:gd name="T64" fmla="*/ 0 w 19"/>
                  <a:gd name="T65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9" h="26">
                    <a:moveTo>
                      <a:pt x="0" y="24"/>
                    </a:moveTo>
                    <a:lnTo>
                      <a:pt x="2" y="26"/>
                    </a:lnTo>
                    <a:lnTo>
                      <a:pt x="2" y="24"/>
                    </a:lnTo>
                    <a:lnTo>
                      <a:pt x="9" y="24"/>
                    </a:lnTo>
                    <a:lnTo>
                      <a:pt x="9" y="19"/>
                    </a:lnTo>
                    <a:lnTo>
                      <a:pt x="12" y="19"/>
                    </a:lnTo>
                    <a:lnTo>
                      <a:pt x="12" y="21"/>
                    </a:lnTo>
                    <a:lnTo>
                      <a:pt x="19" y="19"/>
                    </a:lnTo>
                    <a:lnTo>
                      <a:pt x="19" y="14"/>
                    </a:lnTo>
                    <a:lnTo>
                      <a:pt x="19" y="9"/>
                    </a:lnTo>
                    <a:lnTo>
                      <a:pt x="19" y="7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12" y="7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9" y="7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7" name="Freeform 393"/>
              <p:cNvSpPr>
                <a:spLocks/>
              </p:cNvSpPr>
              <p:nvPr/>
            </p:nvSpPr>
            <p:spPr bwMode="auto">
              <a:xfrm>
                <a:off x="3155" y="754"/>
                <a:ext cx="9" cy="10"/>
              </a:xfrm>
              <a:custGeom>
                <a:avLst/>
                <a:gdLst>
                  <a:gd name="T0" fmla="*/ 7 w 9"/>
                  <a:gd name="T1" fmla="*/ 10 h 10"/>
                  <a:gd name="T2" fmla="*/ 9 w 9"/>
                  <a:gd name="T3" fmla="*/ 7 h 10"/>
                  <a:gd name="T4" fmla="*/ 7 w 9"/>
                  <a:gd name="T5" fmla="*/ 5 h 10"/>
                  <a:gd name="T6" fmla="*/ 7 w 9"/>
                  <a:gd name="T7" fmla="*/ 5 h 10"/>
                  <a:gd name="T8" fmla="*/ 7 w 9"/>
                  <a:gd name="T9" fmla="*/ 3 h 10"/>
                  <a:gd name="T10" fmla="*/ 4 w 9"/>
                  <a:gd name="T11" fmla="*/ 3 h 10"/>
                  <a:gd name="T12" fmla="*/ 4 w 9"/>
                  <a:gd name="T13" fmla="*/ 5 h 10"/>
                  <a:gd name="T14" fmla="*/ 2 w 9"/>
                  <a:gd name="T15" fmla="*/ 0 h 10"/>
                  <a:gd name="T16" fmla="*/ 2 w 9"/>
                  <a:gd name="T17" fmla="*/ 0 h 10"/>
                  <a:gd name="T18" fmla="*/ 0 w 9"/>
                  <a:gd name="T19" fmla="*/ 0 h 10"/>
                  <a:gd name="T20" fmla="*/ 4 w 9"/>
                  <a:gd name="T21" fmla="*/ 7 h 10"/>
                  <a:gd name="T22" fmla="*/ 7 w 9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10">
                    <a:moveTo>
                      <a:pt x="7" y="10"/>
                    </a:moveTo>
                    <a:lnTo>
                      <a:pt x="9" y="7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7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8" name="Freeform 394"/>
              <p:cNvSpPr>
                <a:spLocks/>
              </p:cNvSpPr>
              <p:nvPr/>
            </p:nvSpPr>
            <p:spPr bwMode="auto">
              <a:xfrm>
                <a:off x="3721" y="355"/>
                <a:ext cx="256" cy="239"/>
              </a:xfrm>
              <a:custGeom>
                <a:avLst/>
                <a:gdLst>
                  <a:gd name="T0" fmla="*/ 19 w 256"/>
                  <a:gd name="T1" fmla="*/ 215 h 239"/>
                  <a:gd name="T2" fmla="*/ 17 w 256"/>
                  <a:gd name="T3" fmla="*/ 217 h 239"/>
                  <a:gd name="T4" fmla="*/ 12 w 256"/>
                  <a:gd name="T5" fmla="*/ 232 h 239"/>
                  <a:gd name="T6" fmla="*/ 29 w 256"/>
                  <a:gd name="T7" fmla="*/ 234 h 239"/>
                  <a:gd name="T8" fmla="*/ 50 w 256"/>
                  <a:gd name="T9" fmla="*/ 239 h 239"/>
                  <a:gd name="T10" fmla="*/ 57 w 256"/>
                  <a:gd name="T11" fmla="*/ 227 h 239"/>
                  <a:gd name="T12" fmla="*/ 62 w 256"/>
                  <a:gd name="T13" fmla="*/ 222 h 239"/>
                  <a:gd name="T14" fmla="*/ 60 w 256"/>
                  <a:gd name="T15" fmla="*/ 208 h 239"/>
                  <a:gd name="T16" fmla="*/ 67 w 256"/>
                  <a:gd name="T17" fmla="*/ 210 h 239"/>
                  <a:gd name="T18" fmla="*/ 67 w 256"/>
                  <a:gd name="T19" fmla="*/ 198 h 239"/>
                  <a:gd name="T20" fmla="*/ 64 w 256"/>
                  <a:gd name="T21" fmla="*/ 187 h 239"/>
                  <a:gd name="T22" fmla="*/ 76 w 256"/>
                  <a:gd name="T23" fmla="*/ 196 h 239"/>
                  <a:gd name="T24" fmla="*/ 81 w 256"/>
                  <a:gd name="T25" fmla="*/ 189 h 239"/>
                  <a:gd name="T26" fmla="*/ 86 w 256"/>
                  <a:gd name="T27" fmla="*/ 182 h 239"/>
                  <a:gd name="T28" fmla="*/ 86 w 256"/>
                  <a:gd name="T29" fmla="*/ 168 h 239"/>
                  <a:gd name="T30" fmla="*/ 88 w 256"/>
                  <a:gd name="T31" fmla="*/ 163 h 239"/>
                  <a:gd name="T32" fmla="*/ 90 w 256"/>
                  <a:gd name="T33" fmla="*/ 156 h 239"/>
                  <a:gd name="T34" fmla="*/ 97 w 256"/>
                  <a:gd name="T35" fmla="*/ 149 h 239"/>
                  <a:gd name="T36" fmla="*/ 109 w 256"/>
                  <a:gd name="T37" fmla="*/ 146 h 239"/>
                  <a:gd name="T38" fmla="*/ 114 w 256"/>
                  <a:gd name="T39" fmla="*/ 130 h 239"/>
                  <a:gd name="T40" fmla="*/ 128 w 256"/>
                  <a:gd name="T41" fmla="*/ 130 h 239"/>
                  <a:gd name="T42" fmla="*/ 161 w 256"/>
                  <a:gd name="T43" fmla="*/ 94 h 239"/>
                  <a:gd name="T44" fmla="*/ 168 w 256"/>
                  <a:gd name="T45" fmla="*/ 92 h 239"/>
                  <a:gd name="T46" fmla="*/ 194 w 256"/>
                  <a:gd name="T47" fmla="*/ 78 h 239"/>
                  <a:gd name="T48" fmla="*/ 213 w 256"/>
                  <a:gd name="T49" fmla="*/ 69 h 239"/>
                  <a:gd name="T50" fmla="*/ 239 w 256"/>
                  <a:gd name="T51" fmla="*/ 54 h 239"/>
                  <a:gd name="T52" fmla="*/ 256 w 256"/>
                  <a:gd name="T53" fmla="*/ 33 h 239"/>
                  <a:gd name="T54" fmla="*/ 251 w 256"/>
                  <a:gd name="T55" fmla="*/ 14 h 239"/>
                  <a:gd name="T56" fmla="*/ 237 w 256"/>
                  <a:gd name="T57" fmla="*/ 0 h 239"/>
                  <a:gd name="T58" fmla="*/ 215 w 256"/>
                  <a:gd name="T59" fmla="*/ 7 h 239"/>
                  <a:gd name="T60" fmla="*/ 201 w 256"/>
                  <a:gd name="T61" fmla="*/ 19 h 239"/>
                  <a:gd name="T62" fmla="*/ 192 w 256"/>
                  <a:gd name="T63" fmla="*/ 35 h 239"/>
                  <a:gd name="T64" fmla="*/ 175 w 256"/>
                  <a:gd name="T65" fmla="*/ 45 h 239"/>
                  <a:gd name="T66" fmla="*/ 166 w 256"/>
                  <a:gd name="T67" fmla="*/ 45 h 239"/>
                  <a:gd name="T68" fmla="*/ 142 w 256"/>
                  <a:gd name="T69" fmla="*/ 50 h 239"/>
                  <a:gd name="T70" fmla="*/ 123 w 256"/>
                  <a:gd name="T71" fmla="*/ 50 h 239"/>
                  <a:gd name="T72" fmla="*/ 123 w 256"/>
                  <a:gd name="T73" fmla="*/ 64 h 239"/>
                  <a:gd name="T74" fmla="*/ 114 w 256"/>
                  <a:gd name="T75" fmla="*/ 59 h 239"/>
                  <a:gd name="T76" fmla="*/ 83 w 256"/>
                  <a:gd name="T77" fmla="*/ 83 h 239"/>
                  <a:gd name="T78" fmla="*/ 71 w 256"/>
                  <a:gd name="T79" fmla="*/ 97 h 239"/>
                  <a:gd name="T80" fmla="*/ 64 w 256"/>
                  <a:gd name="T81" fmla="*/ 116 h 239"/>
                  <a:gd name="T82" fmla="*/ 41 w 256"/>
                  <a:gd name="T83" fmla="*/ 130 h 239"/>
                  <a:gd name="T84" fmla="*/ 31 w 256"/>
                  <a:gd name="T85" fmla="*/ 128 h 239"/>
                  <a:gd name="T86" fmla="*/ 36 w 256"/>
                  <a:gd name="T87" fmla="*/ 135 h 239"/>
                  <a:gd name="T88" fmla="*/ 34 w 256"/>
                  <a:gd name="T89" fmla="*/ 149 h 239"/>
                  <a:gd name="T90" fmla="*/ 50 w 256"/>
                  <a:gd name="T91" fmla="*/ 154 h 239"/>
                  <a:gd name="T92" fmla="*/ 29 w 256"/>
                  <a:gd name="T93" fmla="*/ 156 h 239"/>
                  <a:gd name="T94" fmla="*/ 36 w 256"/>
                  <a:gd name="T95" fmla="*/ 170 h 239"/>
                  <a:gd name="T96" fmla="*/ 26 w 256"/>
                  <a:gd name="T97" fmla="*/ 182 h 239"/>
                  <a:gd name="T98" fmla="*/ 36 w 256"/>
                  <a:gd name="T99" fmla="*/ 194 h 239"/>
                  <a:gd name="T100" fmla="*/ 17 w 256"/>
                  <a:gd name="T101" fmla="*/ 196 h 239"/>
                  <a:gd name="T102" fmla="*/ 0 w 256"/>
                  <a:gd name="T103" fmla="*/ 20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56" h="239">
                    <a:moveTo>
                      <a:pt x="5" y="215"/>
                    </a:moveTo>
                    <a:lnTo>
                      <a:pt x="5" y="217"/>
                    </a:lnTo>
                    <a:lnTo>
                      <a:pt x="12" y="220"/>
                    </a:lnTo>
                    <a:lnTo>
                      <a:pt x="17" y="215"/>
                    </a:lnTo>
                    <a:lnTo>
                      <a:pt x="19" y="215"/>
                    </a:lnTo>
                    <a:lnTo>
                      <a:pt x="22" y="213"/>
                    </a:lnTo>
                    <a:lnTo>
                      <a:pt x="24" y="215"/>
                    </a:lnTo>
                    <a:lnTo>
                      <a:pt x="24" y="215"/>
                    </a:lnTo>
                    <a:lnTo>
                      <a:pt x="19" y="217"/>
                    </a:lnTo>
                    <a:lnTo>
                      <a:pt x="17" y="217"/>
                    </a:lnTo>
                    <a:lnTo>
                      <a:pt x="12" y="222"/>
                    </a:lnTo>
                    <a:lnTo>
                      <a:pt x="10" y="224"/>
                    </a:lnTo>
                    <a:lnTo>
                      <a:pt x="10" y="227"/>
                    </a:lnTo>
                    <a:lnTo>
                      <a:pt x="12" y="229"/>
                    </a:lnTo>
                    <a:lnTo>
                      <a:pt x="12" y="232"/>
                    </a:lnTo>
                    <a:lnTo>
                      <a:pt x="8" y="234"/>
                    </a:lnTo>
                    <a:lnTo>
                      <a:pt x="12" y="234"/>
                    </a:lnTo>
                    <a:lnTo>
                      <a:pt x="19" y="229"/>
                    </a:lnTo>
                    <a:lnTo>
                      <a:pt x="24" y="229"/>
                    </a:lnTo>
                    <a:lnTo>
                      <a:pt x="29" y="234"/>
                    </a:lnTo>
                    <a:lnTo>
                      <a:pt x="36" y="234"/>
                    </a:lnTo>
                    <a:lnTo>
                      <a:pt x="41" y="239"/>
                    </a:lnTo>
                    <a:lnTo>
                      <a:pt x="45" y="236"/>
                    </a:lnTo>
                    <a:lnTo>
                      <a:pt x="48" y="239"/>
                    </a:lnTo>
                    <a:lnTo>
                      <a:pt x="50" y="239"/>
                    </a:lnTo>
                    <a:lnTo>
                      <a:pt x="52" y="236"/>
                    </a:lnTo>
                    <a:lnTo>
                      <a:pt x="55" y="236"/>
                    </a:lnTo>
                    <a:lnTo>
                      <a:pt x="57" y="232"/>
                    </a:lnTo>
                    <a:lnTo>
                      <a:pt x="60" y="229"/>
                    </a:lnTo>
                    <a:lnTo>
                      <a:pt x="57" y="227"/>
                    </a:lnTo>
                    <a:lnTo>
                      <a:pt x="55" y="224"/>
                    </a:lnTo>
                    <a:lnTo>
                      <a:pt x="52" y="215"/>
                    </a:lnTo>
                    <a:lnTo>
                      <a:pt x="57" y="217"/>
                    </a:lnTo>
                    <a:lnTo>
                      <a:pt x="57" y="220"/>
                    </a:lnTo>
                    <a:lnTo>
                      <a:pt x="62" y="222"/>
                    </a:lnTo>
                    <a:lnTo>
                      <a:pt x="62" y="220"/>
                    </a:lnTo>
                    <a:lnTo>
                      <a:pt x="64" y="220"/>
                    </a:lnTo>
                    <a:lnTo>
                      <a:pt x="64" y="217"/>
                    </a:lnTo>
                    <a:lnTo>
                      <a:pt x="64" y="215"/>
                    </a:lnTo>
                    <a:lnTo>
                      <a:pt x="60" y="208"/>
                    </a:lnTo>
                    <a:lnTo>
                      <a:pt x="55" y="208"/>
                    </a:lnTo>
                    <a:lnTo>
                      <a:pt x="52" y="206"/>
                    </a:lnTo>
                    <a:lnTo>
                      <a:pt x="55" y="203"/>
                    </a:lnTo>
                    <a:lnTo>
                      <a:pt x="64" y="206"/>
                    </a:lnTo>
                    <a:lnTo>
                      <a:pt x="67" y="210"/>
                    </a:lnTo>
                    <a:lnTo>
                      <a:pt x="69" y="210"/>
                    </a:lnTo>
                    <a:lnTo>
                      <a:pt x="69" y="203"/>
                    </a:lnTo>
                    <a:lnTo>
                      <a:pt x="69" y="203"/>
                    </a:lnTo>
                    <a:lnTo>
                      <a:pt x="71" y="201"/>
                    </a:lnTo>
                    <a:lnTo>
                      <a:pt x="67" y="198"/>
                    </a:lnTo>
                    <a:lnTo>
                      <a:pt x="67" y="196"/>
                    </a:lnTo>
                    <a:lnTo>
                      <a:pt x="64" y="194"/>
                    </a:lnTo>
                    <a:lnTo>
                      <a:pt x="60" y="191"/>
                    </a:lnTo>
                    <a:lnTo>
                      <a:pt x="64" y="191"/>
                    </a:lnTo>
                    <a:lnTo>
                      <a:pt x="64" y="187"/>
                    </a:lnTo>
                    <a:lnTo>
                      <a:pt x="64" y="182"/>
                    </a:lnTo>
                    <a:lnTo>
                      <a:pt x="71" y="194"/>
                    </a:lnTo>
                    <a:lnTo>
                      <a:pt x="74" y="194"/>
                    </a:lnTo>
                    <a:lnTo>
                      <a:pt x="74" y="196"/>
                    </a:lnTo>
                    <a:lnTo>
                      <a:pt x="76" y="196"/>
                    </a:lnTo>
                    <a:lnTo>
                      <a:pt x="76" y="191"/>
                    </a:lnTo>
                    <a:lnTo>
                      <a:pt x="76" y="189"/>
                    </a:lnTo>
                    <a:lnTo>
                      <a:pt x="78" y="191"/>
                    </a:lnTo>
                    <a:lnTo>
                      <a:pt x="81" y="189"/>
                    </a:lnTo>
                    <a:lnTo>
                      <a:pt x="81" y="189"/>
                    </a:lnTo>
                    <a:lnTo>
                      <a:pt x="78" y="184"/>
                    </a:lnTo>
                    <a:lnTo>
                      <a:pt x="81" y="184"/>
                    </a:lnTo>
                    <a:lnTo>
                      <a:pt x="83" y="187"/>
                    </a:lnTo>
                    <a:lnTo>
                      <a:pt x="83" y="182"/>
                    </a:lnTo>
                    <a:lnTo>
                      <a:pt x="86" y="182"/>
                    </a:lnTo>
                    <a:lnTo>
                      <a:pt x="86" y="180"/>
                    </a:lnTo>
                    <a:lnTo>
                      <a:pt x="81" y="168"/>
                    </a:lnTo>
                    <a:lnTo>
                      <a:pt x="76" y="165"/>
                    </a:lnTo>
                    <a:lnTo>
                      <a:pt x="76" y="161"/>
                    </a:lnTo>
                    <a:lnTo>
                      <a:pt x="86" y="168"/>
                    </a:lnTo>
                    <a:lnTo>
                      <a:pt x="86" y="172"/>
                    </a:lnTo>
                    <a:lnTo>
                      <a:pt x="88" y="170"/>
                    </a:lnTo>
                    <a:lnTo>
                      <a:pt x="90" y="170"/>
                    </a:lnTo>
                    <a:lnTo>
                      <a:pt x="88" y="165"/>
                    </a:lnTo>
                    <a:lnTo>
                      <a:pt x="88" y="163"/>
                    </a:lnTo>
                    <a:lnTo>
                      <a:pt x="93" y="165"/>
                    </a:lnTo>
                    <a:lnTo>
                      <a:pt x="90" y="163"/>
                    </a:lnTo>
                    <a:lnTo>
                      <a:pt x="90" y="161"/>
                    </a:lnTo>
                    <a:lnTo>
                      <a:pt x="90" y="158"/>
                    </a:lnTo>
                    <a:lnTo>
                      <a:pt x="90" y="156"/>
                    </a:lnTo>
                    <a:lnTo>
                      <a:pt x="93" y="156"/>
                    </a:lnTo>
                    <a:lnTo>
                      <a:pt x="104" y="163"/>
                    </a:lnTo>
                    <a:lnTo>
                      <a:pt x="100" y="156"/>
                    </a:lnTo>
                    <a:lnTo>
                      <a:pt x="97" y="151"/>
                    </a:lnTo>
                    <a:lnTo>
                      <a:pt x="97" y="149"/>
                    </a:lnTo>
                    <a:lnTo>
                      <a:pt x="100" y="151"/>
                    </a:lnTo>
                    <a:lnTo>
                      <a:pt x="104" y="154"/>
                    </a:lnTo>
                    <a:lnTo>
                      <a:pt x="109" y="154"/>
                    </a:lnTo>
                    <a:lnTo>
                      <a:pt x="109" y="151"/>
                    </a:lnTo>
                    <a:lnTo>
                      <a:pt x="109" y="146"/>
                    </a:lnTo>
                    <a:lnTo>
                      <a:pt x="116" y="139"/>
                    </a:lnTo>
                    <a:lnTo>
                      <a:pt x="116" y="137"/>
                    </a:lnTo>
                    <a:lnTo>
                      <a:pt x="114" y="137"/>
                    </a:lnTo>
                    <a:lnTo>
                      <a:pt x="111" y="135"/>
                    </a:lnTo>
                    <a:lnTo>
                      <a:pt x="114" y="130"/>
                    </a:lnTo>
                    <a:lnTo>
                      <a:pt x="114" y="130"/>
                    </a:lnTo>
                    <a:lnTo>
                      <a:pt x="119" y="130"/>
                    </a:lnTo>
                    <a:lnTo>
                      <a:pt x="119" y="132"/>
                    </a:lnTo>
                    <a:lnTo>
                      <a:pt x="121" y="130"/>
                    </a:lnTo>
                    <a:lnTo>
                      <a:pt x="128" y="130"/>
                    </a:lnTo>
                    <a:lnTo>
                      <a:pt x="142" y="109"/>
                    </a:lnTo>
                    <a:lnTo>
                      <a:pt x="145" y="111"/>
                    </a:lnTo>
                    <a:lnTo>
                      <a:pt x="147" y="106"/>
                    </a:lnTo>
                    <a:lnTo>
                      <a:pt x="154" y="104"/>
                    </a:lnTo>
                    <a:lnTo>
                      <a:pt x="161" y="94"/>
                    </a:lnTo>
                    <a:lnTo>
                      <a:pt x="163" y="92"/>
                    </a:lnTo>
                    <a:lnTo>
                      <a:pt x="163" y="92"/>
                    </a:lnTo>
                    <a:lnTo>
                      <a:pt x="163" y="87"/>
                    </a:lnTo>
                    <a:lnTo>
                      <a:pt x="166" y="87"/>
                    </a:lnTo>
                    <a:lnTo>
                      <a:pt x="168" y="92"/>
                    </a:lnTo>
                    <a:lnTo>
                      <a:pt x="171" y="92"/>
                    </a:lnTo>
                    <a:lnTo>
                      <a:pt x="187" y="83"/>
                    </a:lnTo>
                    <a:lnTo>
                      <a:pt x="189" y="78"/>
                    </a:lnTo>
                    <a:lnTo>
                      <a:pt x="189" y="80"/>
                    </a:lnTo>
                    <a:lnTo>
                      <a:pt x="194" y="78"/>
                    </a:lnTo>
                    <a:lnTo>
                      <a:pt x="194" y="76"/>
                    </a:lnTo>
                    <a:lnTo>
                      <a:pt x="197" y="73"/>
                    </a:lnTo>
                    <a:lnTo>
                      <a:pt x="204" y="71"/>
                    </a:lnTo>
                    <a:lnTo>
                      <a:pt x="206" y="71"/>
                    </a:lnTo>
                    <a:lnTo>
                      <a:pt x="213" y="69"/>
                    </a:lnTo>
                    <a:lnTo>
                      <a:pt x="215" y="69"/>
                    </a:lnTo>
                    <a:lnTo>
                      <a:pt x="223" y="66"/>
                    </a:lnTo>
                    <a:lnTo>
                      <a:pt x="234" y="54"/>
                    </a:lnTo>
                    <a:lnTo>
                      <a:pt x="237" y="54"/>
                    </a:lnTo>
                    <a:lnTo>
                      <a:pt x="239" y="54"/>
                    </a:lnTo>
                    <a:lnTo>
                      <a:pt x="244" y="57"/>
                    </a:lnTo>
                    <a:lnTo>
                      <a:pt x="241" y="52"/>
                    </a:lnTo>
                    <a:lnTo>
                      <a:pt x="251" y="38"/>
                    </a:lnTo>
                    <a:lnTo>
                      <a:pt x="256" y="35"/>
                    </a:lnTo>
                    <a:lnTo>
                      <a:pt x="256" y="33"/>
                    </a:lnTo>
                    <a:lnTo>
                      <a:pt x="251" y="33"/>
                    </a:lnTo>
                    <a:lnTo>
                      <a:pt x="253" y="26"/>
                    </a:lnTo>
                    <a:lnTo>
                      <a:pt x="256" y="26"/>
                    </a:lnTo>
                    <a:lnTo>
                      <a:pt x="256" y="21"/>
                    </a:lnTo>
                    <a:lnTo>
                      <a:pt x="251" y="14"/>
                    </a:lnTo>
                    <a:lnTo>
                      <a:pt x="253" y="9"/>
                    </a:lnTo>
                    <a:lnTo>
                      <a:pt x="251" y="7"/>
                    </a:lnTo>
                    <a:lnTo>
                      <a:pt x="249" y="5"/>
                    </a:lnTo>
                    <a:lnTo>
                      <a:pt x="246" y="2"/>
                    </a:lnTo>
                    <a:lnTo>
                      <a:pt x="237" y="0"/>
                    </a:lnTo>
                    <a:lnTo>
                      <a:pt x="227" y="0"/>
                    </a:lnTo>
                    <a:lnTo>
                      <a:pt x="220" y="5"/>
                    </a:lnTo>
                    <a:lnTo>
                      <a:pt x="215" y="2"/>
                    </a:lnTo>
                    <a:lnTo>
                      <a:pt x="215" y="5"/>
                    </a:lnTo>
                    <a:lnTo>
                      <a:pt x="215" y="7"/>
                    </a:lnTo>
                    <a:lnTo>
                      <a:pt x="211" y="12"/>
                    </a:lnTo>
                    <a:lnTo>
                      <a:pt x="208" y="12"/>
                    </a:lnTo>
                    <a:lnTo>
                      <a:pt x="206" y="14"/>
                    </a:lnTo>
                    <a:lnTo>
                      <a:pt x="204" y="17"/>
                    </a:lnTo>
                    <a:lnTo>
                      <a:pt x="201" y="19"/>
                    </a:lnTo>
                    <a:lnTo>
                      <a:pt x="201" y="28"/>
                    </a:lnTo>
                    <a:lnTo>
                      <a:pt x="201" y="31"/>
                    </a:lnTo>
                    <a:lnTo>
                      <a:pt x="199" y="33"/>
                    </a:lnTo>
                    <a:lnTo>
                      <a:pt x="194" y="31"/>
                    </a:lnTo>
                    <a:lnTo>
                      <a:pt x="192" y="35"/>
                    </a:lnTo>
                    <a:lnTo>
                      <a:pt x="187" y="35"/>
                    </a:lnTo>
                    <a:lnTo>
                      <a:pt x="180" y="43"/>
                    </a:lnTo>
                    <a:lnTo>
                      <a:pt x="178" y="43"/>
                    </a:lnTo>
                    <a:lnTo>
                      <a:pt x="178" y="45"/>
                    </a:lnTo>
                    <a:lnTo>
                      <a:pt x="175" y="45"/>
                    </a:lnTo>
                    <a:lnTo>
                      <a:pt x="173" y="47"/>
                    </a:lnTo>
                    <a:lnTo>
                      <a:pt x="171" y="47"/>
                    </a:lnTo>
                    <a:lnTo>
                      <a:pt x="171" y="47"/>
                    </a:lnTo>
                    <a:lnTo>
                      <a:pt x="168" y="45"/>
                    </a:lnTo>
                    <a:lnTo>
                      <a:pt x="166" y="45"/>
                    </a:lnTo>
                    <a:lnTo>
                      <a:pt x="152" y="54"/>
                    </a:lnTo>
                    <a:lnTo>
                      <a:pt x="149" y="52"/>
                    </a:lnTo>
                    <a:lnTo>
                      <a:pt x="147" y="57"/>
                    </a:lnTo>
                    <a:lnTo>
                      <a:pt x="142" y="54"/>
                    </a:lnTo>
                    <a:lnTo>
                      <a:pt x="142" y="50"/>
                    </a:lnTo>
                    <a:lnTo>
                      <a:pt x="128" y="47"/>
                    </a:lnTo>
                    <a:lnTo>
                      <a:pt x="128" y="45"/>
                    </a:lnTo>
                    <a:lnTo>
                      <a:pt x="123" y="47"/>
                    </a:lnTo>
                    <a:lnTo>
                      <a:pt x="123" y="47"/>
                    </a:lnTo>
                    <a:lnTo>
                      <a:pt x="123" y="50"/>
                    </a:lnTo>
                    <a:lnTo>
                      <a:pt x="121" y="50"/>
                    </a:lnTo>
                    <a:lnTo>
                      <a:pt x="121" y="54"/>
                    </a:lnTo>
                    <a:lnTo>
                      <a:pt x="121" y="59"/>
                    </a:lnTo>
                    <a:lnTo>
                      <a:pt x="123" y="59"/>
                    </a:lnTo>
                    <a:lnTo>
                      <a:pt x="123" y="64"/>
                    </a:lnTo>
                    <a:lnTo>
                      <a:pt x="116" y="66"/>
                    </a:lnTo>
                    <a:lnTo>
                      <a:pt x="116" y="69"/>
                    </a:lnTo>
                    <a:lnTo>
                      <a:pt x="111" y="69"/>
                    </a:lnTo>
                    <a:lnTo>
                      <a:pt x="116" y="59"/>
                    </a:lnTo>
                    <a:lnTo>
                      <a:pt x="114" y="59"/>
                    </a:lnTo>
                    <a:lnTo>
                      <a:pt x="107" y="64"/>
                    </a:lnTo>
                    <a:lnTo>
                      <a:pt x="104" y="69"/>
                    </a:lnTo>
                    <a:lnTo>
                      <a:pt x="102" y="71"/>
                    </a:lnTo>
                    <a:lnTo>
                      <a:pt x="86" y="80"/>
                    </a:lnTo>
                    <a:lnTo>
                      <a:pt x="83" y="83"/>
                    </a:lnTo>
                    <a:lnTo>
                      <a:pt x="81" y="90"/>
                    </a:lnTo>
                    <a:lnTo>
                      <a:pt x="81" y="90"/>
                    </a:lnTo>
                    <a:lnTo>
                      <a:pt x="78" y="92"/>
                    </a:lnTo>
                    <a:lnTo>
                      <a:pt x="76" y="92"/>
                    </a:lnTo>
                    <a:lnTo>
                      <a:pt x="71" y="97"/>
                    </a:lnTo>
                    <a:lnTo>
                      <a:pt x="71" y="99"/>
                    </a:lnTo>
                    <a:lnTo>
                      <a:pt x="69" y="102"/>
                    </a:lnTo>
                    <a:lnTo>
                      <a:pt x="69" y="104"/>
                    </a:lnTo>
                    <a:lnTo>
                      <a:pt x="69" y="109"/>
                    </a:lnTo>
                    <a:lnTo>
                      <a:pt x="64" y="116"/>
                    </a:lnTo>
                    <a:lnTo>
                      <a:pt x="55" y="113"/>
                    </a:lnTo>
                    <a:lnTo>
                      <a:pt x="50" y="116"/>
                    </a:lnTo>
                    <a:lnTo>
                      <a:pt x="50" y="120"/>
                    </a:lnTo>
                    <a:lnTo>
                      <a:pt x="48" y="125"/>
                    </a:lnTo>
                    <a:lnTo>
                      <a:pt x="41" y="130"/>
                    </a:lnTo>
                    <a:lnTo>
                      <a:pt x="38" y="128"/>
                    </a:lnTo>
                    <a:lnTo>
                      <a:pt x="38" y="123"/>
                    </a:lnTo>
                    <a:lnTo>
                      <a:pt x="34" y="123"/>
                    </a:lnTo>
                    <a:lnTo>
                      <a:pt x="31" y="125"/>
                    </a:lnTo>
                    <a:lnTo>
                      <a:pt x="31" y="128"/>
                    </a:lnTo>
                    <a:lnTo>
                      <a:pt x="29" y="130"/>
                    </a:lnTo>
                    <a:lnTo>
                      <a:pt x="31" y="132"/>
                    </a:lnTo>
                    <a:lnTo>
                      <a:pt x="31" y="137"/>
                    </a:lnTo>
                    <a:lnTo>
                      <a:pt x="34" y="132"/>
                    </a:lnTo>
                    <a:lnTo>
                      <a:pt x="36" y="135"/>
                    </a:lnTo>
                    <a:lnTo>
                      <a:pt x="36" y="137"/>
                    </a:lnTo>
                    <a:lnTo>
                      <a:pt x="38" y="137"/>
                    </a:lnTo>
                    <a:lnTo>
                      <a:pt x="34" y="144"/>
                    </a:lnTo>
                    <a:lnTo>
                      <a:pt x="31" y="146"/>
                    </a:lnTo>
                    <a:lnTo>
                      <a:pt x="34" y="149"/>
                    </a:lnTo>
                    <a:lnTo>
                      <a:pt x="38" y="149"/>
                    </a:lnTo>
                    <a:lnTo>
                      <a:pt x="43" y="149"/>
                    </a:lnTo>
                    <a:lnTo>
                      <a:pt x="45" y="154"/>
                    </a:lnTo>
                    <a:lnTo>
                      <a:pt x="45" y="154"/>
                    </a:lnTo>
                    <a:lnTo>
                      <a:pt x="50" y="154"/>
                    </a:lnTo>
                    <a:lnTo>
                      <a:pt x="45" y="156"/>
                    </a:lnTo>
                    <a:lnTo>
                      <a:pt x="38" y="154"/>
                    </a:lnTo>
                    <a:lnTo>
                      <a:pt x="34" y="158"/>
                    </a:lnTo>
                    <a:lnTo>
                      <a:pt x="31" y="156"/>
                    </a:lnTo>
                    <a:lnTo>
                      <a:pt x="29" y="156"/>
                    </a:lnTo>
                    <a:lnTo>
                      <a:pt x="31" y="161"/>
                    </a:lnTo>
                    <a:lnTo>
                      <a:pt x="34" y="165"/>
                    </a:lnTo>
                    <a:lnTo>
                      <a:pt x="36" y="168"/>
                    </a:lnTo>
                    <a:lnTo>
                      <a:pt x="38" y="170"/>
                    </a:lnTo>
                    <a:lnTo>
                      <a:pt x="36" y="170"/>
                    </a:lnTo>
                    <a:lnTo>
                      <a:pt x="26" y="172"/>
                    </a:lnTo>
                    <a:lnTo>
                      <a:pt x="26" y="175"/>
                    </a:lnTo>
                    <a:lnTo>
                      <a:pt x="34" y="180"/>
                    </a:lnTo>
                    <a:lnTo>
                      <a:pt x="31" y="182"/>
                    </a:lnTo>
                    <a:lnTo>
                      <a:pt x="26" y="182"/>
                    </a:lnTo>
                    <a:lnTo>
                      <a:pt x="24" y="182"/>
                    </a:lnTo>
                    <a:lnTo>
                      <a:pt x="26" y="184"/>
                    </a:lnTo>
                    <a:lnTo>
                      <a:pt x="38" y="189"/>
                    </a:lnTo>
                    <a:lnTo>
                      <a:pt x="41" y="194"/>
                    </a:lnTo>
                    <a:lnTo>
                      <a:pt x="36" y="194"/>
                    </a:lnTo>
                    <a:lnTo>
                      <a:pt x="31" y="189"/>
                    </a:lnTo>
                    <a:lnTo>
                      <a:pt x="26" y="189"/>
                    </a:lnTo>
                    <a:lnTo>
                      <a:pt x="24" y="187"/>
                    </a:lnTo>
                    <a:lnTo>
                      <a:pt x="19" y="191"/>
                    </a:lnTo>
                    <a:lnTo>
                      <a:pt x="17" y="196"/>
                    </a:lnTo>
                    <a:lnTo>
                      <a:pt x="19" y="198"/>
                    </a:lnTo>
                    <a:lnTo>
                      <a:pt x="10" y="201"/>
                    </a:lnTo>
                    <a:lnTo>
                      <a:pt x="5" y="208"/>
                    </a:lnTo>
                    <a:lnTo>
                      <a:pt x="3" y="208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3" y="213"/>
                    </a:lnTo>
                    <a:lnTo>
                      <a:pt x="5" y="2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9" name="Freeform 395"/>
              <p:cNvSpPr>
                <a:spLocks/>
              </p:cNvSpPr>
              <p:nvPr/>
            </p:nvSpPr>
            <p:spPr bwMode="auto">
              <a:xfrm>
                <a:off x="3698" y="698"/>
                <a:ext cx="16" cy="23"/>
              </a:xfrm>
              <a:custGeom>
                <a:avLst/>
                <a:gdLst>
                  <a:gd name="T0" fmla="*/ 16 w 16"/>
                  <a:gd name="T1" fmla="*/ 7 h 23"/>
                  <a:gd name="T2" fmla="*/ 12 w 16"/>
                  <a:gd name="T3" fmla="*/ 2 h 23"/>
                  <a:gd name="T4" fmla="*/ 12 w 16"/>
                  <a:gd name="T5" fmla="*/ 4 h 23"/>
                  <a:gd name="T6" fmla="*/ 9 w 16"/>
                  <a:gd name="T7" fmla="*/ 0 h 23"/>
                  <a:gd name="T8" fmla="*/ 5 w 16"/>
                  <a:gd name="T9" fmla="*/ 0 h 23"/>
                  <a:gd name="T10" fmla="*/ 0 w 16"/>
                  <a:gd name="T11" fmla="*/ 2 h 23"/>
                  <a:gd name="T12" fmla="*/ 0 w 16"/>
                  <a:gd name="T13" fmla="*/ 2 h 23"/>
                  <a:gd name="T14" fmla="*/ 2 w 16"/>
                  <a:gd name="T15" fmla="*/ 4 h 23"/>
                  <a:gd name="T16" fmla="*/ 9 w 16"/>
                  <a:gd name="T17" fmla="*/ 7 h 23"/>
                  <a:gd name="T18" fmla="*/ 14 w 16"/>
                  <a:gd name="T19" fmla="*/ 23 h 23"/>
                  <a:gd name="T20" fmla="*/ 16 w 16"/>
                  <a:gd name="T21" fmla="*/ 23 h 23"/>
                  <a:gd name="T22" fmla="*/ 14 w 16"/>
                  <a:gd name="T23" fmla="*/ 16 h 23"/>
                  <a:gd name="T24" fmla="*/ 14 w 16"/>
                  <a:gd name="T25" fmla="*/ 14 h 23"/>
                  <a:gd name="T26" fmla="*/ 16 w 16"/>
                  <a:gd name="T27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23">
                    <a:moveTo>
                      <a:pt x="16" y="7"/>
                    </a:moveTo>
                    <a:lnTo>
                      <a:pt x="12" y="2"/>
                    </a:lnTo>
                    <a:lnTo>
                      <a:pt x="12" y="4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9" y="7"/>
                    </a:lnTo>
                    <a:lnTo>
                      <a:pt x="14" y="23"/>
                    </a:lnTo>
                    <a:lnTo>
                      <a:pt x="16" y="23"/>
                    </a:lnTo>
                    <a:lnTo>
                      <a:pt x="14" y="16"/>
                    </a:lnTo>
                    <a:lnTo>
                      <a:pt x="14" y="14"/>
                    </a:lnTo>
                    <a:lnTo>
                      <a:pt x="16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0" name="Freeform 396"/>
              <p:cNvSpPr>
                <a:spLocks/>
              </p:cNvSpPr>
              <p:nvPr/>
            </p:nvSpPr>
            <p:spPr bwMode="auto">
              <a:xfrm>
                <a:off x="3802" y="742"/>
                <a:ext cx="33" cy="38"/>
              </a:xfrm>
              <a:custGeom>
                <a:avLst/>
                <a:gdLst>
                  <a:gd name="T0" fmla="*/ 21 w 33"/>
                  <a:gd name="T1" fmla="*/ 38 h 38"/>
                  <a:gd name="T2" fmla="*/ 26 w 33"/>
                  <a:gd name="T3" fmla="*/ 38 h 38"/>
                  <a:gd name="T4" fmla="*/ 26 w 33"/>
                  <a:gd name="T5" fmla="*/ 36 h 38"/>
                  <a:gd name="T6" fmla="*/ 28 w 33"/>
                  <a:gd name="T7" fmla="*/ 38 h 38"/>
                  <a:gd name="T8" fmla="*/ 30 w 33"/>
                  <a:gd name="T9" fmla="*/ 38 h 38"/>
                  <a:gd name="T10" fmla="*/ 33 w 33"/>
                  <a:gd name="T11" fmla="*/ 34 h 38"/>
                  <a:gd name="T12" fmla="*/ 33 w 33"/>
                  <a:gd name="T13" fmla="*/ 31 h 38"/>
                  <a:gd name="T14" fmla="*/ 21 w 33"/>
                  <a:gd name="T15" fmla="*/ 15 h 38"/>
                  <a:gd name="T16" fmla="*/ 16 w 33"/>
                  <a:gd name="T17" fmla="*/ 12 h 38"/>
                  <a:gd name="T18" fmla="*/ 14 w 33"/>
                  <a:gd name="T19" fmla="*/ 8 h 38"/>
                  <a:gd name="T20" fmla="*/ 12 w 33"/>
                  <a:gd name="T21" fmla="*/ 8 h 38"/>
                  <a:gd name="T22" fmla="*/ 9 w 33"/>
                  <a:gd name="T23" fmla="*/ 0 h 38"/>
                  <a:gd name="T24" fmla="*/ 5 w 33"/>
                  <a:gd name="T25" fmla="*/ 3 h 38"/>
                  <a:gd name="T26" fmla="*/ 2 w 33"/>
                  <a:gd name="T27" fmla="*/ 10 h 38"/>
                  <a:gd name="T28" fmla="*/ 2 w 33"/>
                  <a:gd name="T29" fmla="*/ 10 h 38"/>
                  <a:gd name="T30" fmla="*/ 7 w 33"/>
                  <a:gd name="T31" fmla="*/ 12 h 38"/>
                  <a:gd name="T32" fmla="*/ 2 w 33"/>
                  <a:gd name="T33" fmla="*/ 15 h 38"/>
                  <a:gd name="T34" fmla="*/ 0 w 33"/>
                  <a:gd name="T35" fmla="*/ 12 h 38"/>
                  <a:gd name="T36" fmla="*/ 0 w 33"/>
                  <a:gd name="T37" fmla="*/ 15 h 38"/>
                  <a:gd name="T38" fmla="*/ 2 w 33"/>
                  <a:gd name="T39" fmla="*/ 17 h 38"/>
                  <a:gd name="T40" fmla="*/ 2 w 33"/>
                  <a:gd name="T41" fmla="*/ 19 h 38"/>
                  <a:gd name="T42" fmla="*/ 5 w 33"/>
                  <a:gd name="T43" fmla="*/ 24 h 38"/>
                  <a:gd name="T44" fmla="*/ 5 w 33"/>
                  <a:gd name="T45" fmla="*/ 24 h 38"/>
                  <a:gd name="T46" fmla="*/ 12 w 33"/>
                  <a:gd name="T47" fmla="*/ 36 h 38"/>
                  <a:gd name="T48" fmla="*/ 12 w 33"/>
                  <a:gd name="T49" fmla="*/ 34 h 38"/>
                  <a:gd name="T50" fmla="*/ 7 w 33"/>
                  <a:gd name="T51" fmla="*/ 26 h 38"/>
                  <a:gd name="T52" fmla="*/ 14 w 33"/>
                  <a:gd name="T53" fmla="*/ 31 h 38"/>
                  <a:gd name="T54" fmla="*/ 16 w 33"/>
                  <a:gd name="T55" fmla="*/ 31 h 38"/>
                  <a:gd name="T56" fmla="*/ 19 w 33"/>
                  <a:gd name="T57" fmla="*/ 34 h 38"/>
                  <a:gd name="T58" fmla="*/ 19 w 33"/>
                  <a:gd name="T59" fmla="*/ 36 h 38"/>
                  <a:gd name="T60" fmla="*/ 21 w 33"/>
                  <a:gd name="T6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3" h="38">
                    <a:moveTo>
                      <a:pt x="21" y="38"/>
                    </a:moveTo>
                    <a:lnTo>
                      <a:pt x="26" y="38"/>
                    </a:lnTo>
                    <a:lnTo>
                      <a:pt x="26" y="36"/>
                    </a:lnTo>
                    <a:lnTo>
                      <a:pt x="28" y="38"/>
                    </a:lnTo>
                    <a:lnTo>
                      <a:pt x="30" y="38"/>
                    </a:lnTo>
                    <a:lnTo>
                      <a:pt x="33" y="34"/>
                    </a:lnTo>
                    <a:lnTo>
                      <a:pt x="33" y="31"/>
                    </a:lnTo>
                    <a:lnTo>
                      <a:pt x="21" y="15"/>
                    </a:lnTo>
                    <a:lnTo>
                      <a:pt x="16" y="12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7" y="12"/>
                    </a:lnTo>
                    <a:lnTo>
                      <a:pt x="2" y="15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2" y="19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12" y="36"/>
                    </a:lnTo>
                    <a:lnTo>
                      <a:pt x="12" y="34"/>
                    </a:lnTo>
                    <a:lnTo>
                      <a:pt x="7" y="26"/>
                    </a:lnTo>
                    <a:lnTo>
                      <a:pt x="14" y="31"/>
                    </a:lnTo>
                    <a:lnTo>
                      <a:pt x="16" y="31"/>
                    </a:lnTo>
                    <a:lnTo>
                      <a:pt x="19" y="34"/>
                    </a:lnTo>
                    <a:lnTo>
                      <a:pt x="19" y="36"/>
                    </a:lnTo>
                    <a:lnTo>
                      <a:pt x="21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1" name="Freeform 397"/>
              <p:cNvSpPr>
                <a:spLocks/>
              </p:cNvSpPr>
              <p:nvPr/>
            </p:nvSpPr>
            <p:spPr bwMode="auto">
              <a:xfrm>
                <a:off x="3686" y="587"/>
                <a:ext cx="102" cy="153"/>
              </a:xfrm>
              <a:custGeom>
                <a:avLst/>
                <a:gdLst>
                  <a:gd name="T0" fmla="*/ 12 w 102"/>
                  <a:gd name="T1" fmla="*/ 103 h 153"/>
                  <a:gd name="T2" fmla="*/ 17 w 102"/>
                  <a:gd name="T3" fmla="*/ 103 h 153"/>
                  <a:gd name="T4" fmla="*/ 21 w 102"/>
                  <a:gd name="T5" fmla="*/ 99 h 153"/>
                  <a:gd name="T6" fmla="*/ 26 w 102"/>
                  <a:gd name="T7" fmla="*/ 106 h 153"/>
                  <a:gd name="T8" fmla="*/ 31 w 102"/>
                  <a:gd name="T9" fmla="*/ 101 h 153"/>
                  <a:gd name="T10" fmla="*/ 40 w 102"/>
                  <a:gd name="T11" fmla="*/ 106 h 153"/>
                  <a:gd name="T12" fmla="*/ 33 w 102"/>
                  <a:gd name="T13" fmla="*/ 115 h 153"/>
                  <a:gd name="T14" fmla="*/ 43 w 102"/>
                  <a:gd name="T15" fmla="*/ 120 h 153"/>
                  <a:gd name="T16" fmla="*/ 47 w 102"/>
                  <a:gd name="T17" fmla="*/ 125 h 153"/>
                  <a:gd name="T18" fmla="*/ 40 w 102"/>
                  <a:gd name="T19" fmla="*/ 125 h 153"/>
                  <a:gd name="T20" fmla="*/ 35 w 102"/>
                  <a:gd name="T21" fmla="*/ 127 h 153"/>
                  <a:gd name="T22" fmla="*/ 38 w 102"/>
                  <a:gd name="T23" fmla="*/ 139 h 153"/>
                  <a:gd name="T24" fmla="*/ 40 w 102"/>
                  <a:gd name="T25" fmla="*/ 139 h 153"/>
                  <a:gd name="T26" fmla="*/ 52 w 102"/>
                  <a:gd name="T27" fmla="*/ 141 h 153"/>
                  <a:gd name="T28" fmla="*/ 52 w 102"/>
                  <a:gd name="T29" fmla="*/ 141 h 153"/>
                  <a:gd name="T30" fmla="*/ 61 w 102"/>
                  <a:gd name="T31" fmla="*/ 151 h 153"/>
                  <a:gd name="T32" fmla="*/ 64 w 102"/>
                  <a:gd name="T33" fmla="*/ 146 h 153"/>
                  <a:gd name="T34" fmla="*/ 71 w 102"/>
                  <a:gd name="T35" fmla="*/ 146 h 153"/>
                  <a:gd name="T36" fmla="*/ 73 w 102"/>
                  <a:gd name="T37" fmla="*/ 148 h 153"/>
                  <a:gd name="T38" fmla="*/ 83 w 102"/>
                  <a:gd name="T39" fmla="*/ 151 h 153"/>
                  <a:gd name="T40" fmla="*/ 78 w 102"/>
                  <a:gd name="T41" fmla="*/ 146 h 153"/>
                  <a:gd name="T42" fmla="*/ 83 w 102"/>
                  <a:gd name="T43" fmla="*/ 144 h 153"/>
                  <a:gd name="T44" fmla="*/ 85 w 102"/>
                  <a:gd name="T45" fmla="*/ 146 h 153"/>
                  <a:gd name="T46" fmla="*/ 92 w 102"/>
                  <a:gd name="T47" fmla="*/ 151 h 153"/>
                  <a:gd name="T48" fmla="*/ 90 w 102"/>
                  <a:gd name="T49" fmla="*/ 146 h 153"/>
                  <a:gd name="T50" fmla="*/ 99 w 102"/>
                  <a:gd name="T51" fmla="*/ 144 h 153"/>
                  <a:gd name="T52" fmla="*/ 97 w 102"/>
                  <a:gd name="T53" fmla="*/ 139 h 153"/>
                  <a:gd name="T54" fmla="*/ 76 w 102"/>
                  <a:gd name="T55" fmla="*/ 118 h 153"/>
                  <a:gd name="T56" fmla="*/ 66 w 102"/>
                  <a:gd name="T57" fmla="*/ 82 h 153"/>
                  <a:gd name="T58" fmla="*/ 66 w 102"/>
                  <a:gd name="T59" fmla="*/ 68 h 153"/>
                  <a:gd name="T60" fmla="*/ 66 w 102"/>
                  <a:gd name="T61" fmla="*/ 54 h 153"/>
                  <a:gd name="T62" fmla="*/ 66 w 102"/>
                  <a:gd name="T63" fmla="*/ 47 h 153"/>
                  <a:gd name="T64" fmla="*/ 73 w 102"/>
                  <a:gd name="T65" fmla="*/ 40 h 153"/>
                  <a:gd name="T66" fmla="*/ 66 w 102"/>
                  <a:gd name="T67" fmla="*/ 33 h 153"/>
                  <a:gd name="T68" fmla="*/ 78 w 102"/>
                  <a:gd name="T69" fmla="*/ 30 h 153"/>
                  <a:gd name="T70" fmla="*/ 73 w 102"/>
                  <a:gd name="T71" fmla="*/ 25 h 153"/>
                  <a:gd name="T72" fmla="*/ 80 w 102"/>
                  <a:gd name="T73" fmla="*/ 23 h 153"/>
                  <a:gd name="T74" fmla="*/ 83 w 102"/>
                  <a:gd name="T75" fmla="*/ 16 h 153"/>
                  <a:gd name="T76" fmla="*/ 76 w 102"/>
                  <a:gd name="T77" fmla="*/ 9 h 153"/>
                  <a:gd name="T78" fmla="*/ 61 w 102"/>
                  <a:gd name="T79" fmla="*/ 2 h 153"/>
                  <a:gd name="T80" fmla="*/ 47 w 102"/>
                  <a:gd name="T81" fmla="*/ 4 h 153"/>
                  <a:gd name="T82" fmla="*/ 35 w 102"/>
                  <a:gd name="T83" fmla="*/ 7 h 153"/>
                  <a:gd name="T84" fmla="*/ 26 w 102"/>
                  <a:gd name="T85" fmla="*/ 18 h 153"/>
                  <a:gd name="T86" fmla="*/ 26 w 102"/>
                  <a:gd name="T87" fmla="*/ 23 h 153"/>
                  <a:gd name="T88" fmla="*/ 31 w 102"/>
                  <a:gd name="T89" fmla="*/ 25 h 153"/>
                  <a:gd name="T90" fmla="*/ 21 w 102"/>
                  <a:gd name="T91" fmla="*/ 28 h 153"/>
                  <a:gd name="T92" fmla="*/ 19 w 102"/>
                  <a:gd name="T93" fmla="*/ 42 h 153"/>
                  <a:gd name="T94" fmla="*/ 21 w 102"/>
                  <a:gd name="T95" fmla="*/ 47 h 153"/>
                  <a:gd name="T96" fmla="*/ 24 w 102"/>
                  <a:gd name="T97" fmla="*/ 49 h 153"/>
                  <a:gd name="T98" fmla="*/ 19 w 102"/>
                  <a:gd name="T99" fmla="*/ 56 h 153"/>
                  <a:gd name="T100" fmla="*/ 19 w 102"/>
                  <a:gd name="T101" fmla="*/ 61 h 153"/>
                  <a:gd name="T102" fmla="*/ 14 w 102"/>
                  <a:gd name="T103" fmla="*/ 70 h 153"/>
                  <a:gd name="T104" fmla="*/ 12 w 102"/>
                  <a:gd name="T105" fmla="*/ 70 h 153"/>
                  <a:gd name="T106" fmla="*/ 5 w 102"/>
                  <a:gd name="T107" fmla="*/ 70 h 153"/>
                  <a:gd name="T108" fmla="*/ 0 w 102"/>
                  <a:gd name="T109" fmla="*/ 94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153">
                    <a:moveTo>
                      <a:pt x="5" y="103"/>
                    </a:moveTo>
                    <a:lnTo>
                      <a:pt x="7" y="103"/>
                    </a:lnTo>
                    <a:lnTo>
                      <a:pt x="12" y="103"/>
                    </a:lnTo>
                    <a:lnTo>
                      <a:pt x="12" y="101"/>
                    </a:lnTo>
                    <a:lnTo>
                      <a:pt x="14" y="99"/>
                    </a:lnTo>
                    <a:lnTo>
                      <a:pt x="17" y="103"/>
                    </a:lnTo>
                    <a:lnTo>
                      <a:pt x="17" y="101"/>
                    </a:lnTo>
                    <a:lnTo>
                      <a:pt x="19" y="96"/>
                    </a:lnTo>
                    <a:lnTo>
                      <a:pt x="21" y="99"/>
                    </a:lnTo>
                    <a:lnTo>
                      <a:pt x="21" y="106"/>
                    </a:lnTo>
                    <a:lnTo>
                      <a:pt x="24" y="106"/>
                    </a:lnTo>
                    <a:lnTo>
                      <a:pt x="26" y="106"/>
                    </a:lnTo>
                    <a:lnTo>
                      <a:pt x="26" y="103"/>
                    </a:lnTo>
                    <a:lnTo>
                      <a:pt x="28" y="106"/>
                    </a:lnTo>
                    <a:lnTo>
                      <a:pt x="31" y="101"/>
                    </a:lnTo>
                    <a:lnTo>
                      <a:pt x="31" y="115"/>
                    </a:lnTo>
                    <a:lnTo>
                      <a:pt x="35" y="108"/>
                    </a:lnTo>
                    <a:lnTo>
                      <a:pt x="40" y="106"/>
                    </a:lnTo>
                    <a:lnTo>
                      <a:pt x="35" y="113"/>
                    </a:lnTo>
                    <a:lnTo>
                      <a:pt x="35" y="115"/>
                    </a:lnTo>
                    <a:lnTo>
                      <a:pt x="33" y="115"/>
                    </a:lnTo>
                    <a:lnTo>
                      <a:pt x="33" y="118"/>
                    </a:lnTo>
                    <a:lnTo>
                      <a:pt x="35" y="120"/>
                    </a:lnTo>
                    <a:lnTo>
                      <a:pt x="43" y="120"/>
                    </a:lnTo>
                    <a:lnTo>
                      <a:pt x="45" y="122"/>
                    </a:lnTo>
                    <a:lnTo>
                      <a:pt x="43" y="122"/>
                    </a:lnTo>
                    <a:lnTo>
                      <a:pt x="47" y="125"/>
                    </a:lnTo>
                    <a:lnTo>
                      <a:pt x="45" y="125"/>
                    </a:lnTo>
                    <a:lnTo>
                      <a:pt x="43" y="127"/>
                    </a:lnTo>
                    <a:lnTo>
                      <a:pt x="40" y="125"/>
                    </a:lnTo>
                    <a:lnTo>
                      <a:pt x="40" y="127"/>
                    </a:lnTo>
                    <a:lnTo>
                      <a:pt x="40" y="129"/>
                    </a:lnTo>
                    <a:lnTo>
                      <a:pt x="35" y="127"/>
                    </a:lnTo>
                    <a:lnTo>
                      <a:pt x="35" y="127"/>
                    </a:lnTo>
                    <a:lnTo>
                      <a:pt x="38" y="129"/>
                    </a:lnTo>
                    <a:lnTo>
                      <a:pt x="38" y="139"/>
                    </a:lnTo>
                    <a:lnTo>
                      <a:pt x="38" y="139"/>
                    </a:lnTo>
                    <a:lnTo>
                      <a:pt x="40" y="141"/>
                    </a:lnTo>
                    <a:lnTo>
                      <a:pt x="40" y="139"/>
                    </a:lnTo>
                    <a:lnTo>
                      <a:pt x="43" y="141"/>
                    </a:lnTo>
                    <a:lnTo>
                      <a:pt x="45" y="144"/>
                    </a:lnTo>
                    <a:lnTo>
                      <a:pt x="52" y="141"/>
                    </a:lnTo>
                    <a:lnTo>
                      <a:pt x="57" y="141"/>
                    </a:lnTo>
                    <a:lnTo>
                      <a:pt x="57" y="141"/>
                    </a:lnTo>
                    <a:lnTo>
                      <a:pt x="52" y="141"/>
                    </a:lnTo>
                    <a:lnTo>
                      <a:pt x="54" y="144"/>
                    </a:lnTo>
                    <a:lnTo>
                      <a:pt x="61" y="151"/>
                    </a:lnTo>
                    <a:lnTo>
                      <a:pt x="61" y="151"/>
                    </a:lnTo>
                    <a:lnTo>
                      <a:pt x="61" y="148"/>
                    </a:lnTo>
                    <a:lnTo>
                      <a:pt x="64" y="146"/>
                    </a:lnTo>
                    <a:lnTo>
                      <a:pt x="64" y="146"/>
                    </a:lnTo>
                    <a:lnTo>
                      <a:pt x="66" y="144"/>
                    </a:lnTo>
                    <a:lnTo>
                      <a:pt x="69" y="146"/>
                    </a:lnTo>
                    <a:lnTo>
                      <a:pt x="71" y="146"/>
                    </a:lnTo>
                    <a:lnTo>
                      <a:pt x="73" y="148"/>
                    </a:lnTo>
                    <a:lnTo>
                      <a:pt x="73" y="151"/>
                    </a:lnTo>
                    <a:lnTo>
                      <a:pt x="73" y="148"/>
                    </a:lnTo>
                    <a:lnTo>
                      <a:pt x="76" y="148"/>
                    </a:lnTo>
                    <a:lnTo>
                      <a:pt x="78" y="151"/>
                    </a:lnTo>
                    <a:lnTo>
                      <a:pt x="83" y="151"/>
                    </a:lnTo>
                    <a:lnTo>
                      <a:pt x="80" y="146"/>
                    </a:lnTo>
                    <a:lnTo>
                      <a:pt x="80" y="148"/>
                    </a:lnTo>
                    <a:lnTo>
                      <a:pt x="78" y="146"/>
                    </a:lnTo>
                    <a:lnTo>
                      <a:pt x="78" y="146"/>
                    </a:lnTo>
                    <a:lnTo>
                      <a:pt x="78" y="144"/>
                    </a:lnTo>
                    <a:lnTo>
                      <a:pt x="83" y="144"/>
                    </a:lnTo>
                    <a:lnTo>
                      <a:pt x="85" y="141"/>
                    </a:lnTo>
                    <a:lnTo>
                      <a:pt x="85" y="146"/>
                    </a:lnTo>
                    <a:lnTo>
                      <a:pt x="85" y="146"/>
                    </a:lnTo>
                    <a:lnTo>
                      <a:pt x="90" y="151"/>
                    </a:lnTo>
                    <a:lnTo>
                      <a:pt x="92" y="153"/>
                    </a:lnTo>
                    <a:lnTo>
                      <a:pt x="92" y="151"/>
                    </a:lnTo>
                    <a:lnTo>
                      <a:pt x="95" y="151"/>
                    </a:lnTo>
                    <a:lnTo>
                      <a:pt x="87" y="148"/>
                    </a:lnTo>
                    <a:lnTo>
                      <a:pt x="90" y="146"/>
                    </a:lnTo>
                    <a:lnTo>
                      <a:pt x="97" y="148"/>
                    </a:lnTo>
                    <a:lnTo>
                      <a:pt x="99" y="146"/>
                    </a:lnTo>
                    <a:lnTo>
                      <a:pt x="99" y="144"/>
                    </a:lnTo>
                    <a:lnTo>
                      <a:pt x="102" y="144"/>
                    </a:lnTo>
                    <a:lnTo>
                      <a:pt x="97" y="139"/>
                    </a:lnTo>
                    <a:lnTo>
                      <a:pt x="97" y="139"/>
                    </a:lnTo>
                    <a:lnTo>
                      <a:pt x="87" y="132"/>
                    </a:lnTo>
                    <a:lnTo>
                      <a:pt x="85" y="132"/>
                    </a:lnTo>
                    <a:lnTo>
                      <a:pt x="76" y="118"/>
                    </a:lnTo>
                    <a:lnTo>
                      <a:pt x="73" y="113"/>
                    </a:lnTo>
                    <a:lnTo>
                      <a:pt x="69" y="103"/>
                    </a:lnTo>
                    <a:lnTo>
                      <a:pt x="66" y="82"/>
                    </a:lnTo>
                    <a:lnTo>
                      <a:pt x="64" y="80"/>
                    </a:lnTo>
                    <a:lnTo>
                      <a:pt x="64" y="77"/>
                    </a:lnTo>
                    <a:lnTo>
                      <a:pt x="66" y="68"/>
                    </a:lnTo>
                    <a:lnTo>
                      <a:pt x="66" y="63"/>
                    </a:lnTo>
                    <a:lnTo>
                      <a:pt x="64" y="54"/>
                    </a:lnTo>
                    <a:lnTo>
                      <a:pt x="66" y="54"/>
                    </a:lnTo>
                    <a:lnTo>
                      <a:pt x="66" y="49"/>
                    </a:lnTo>
                    <a:lnTo>
                      <a:pt x="66" y="49"/>
                    </a:lnTo>
                    <a:lnTo>
                      <a:pt x="66" y="47"/>
                    </a:lnTo>
                    <a:lnTo>
                      <a:pt x="69" y="47"/>
                    </a:lnTo>
                    <a:lnTo>
                      <a:pt x="71" y="42"/>
                    </a:lnTo>
                    <a:lnTo>
                      <a:pt x="73" y="40"/>
                    </a:lnTo>
                    <a:lnTo>
                      <a:pt x="71" y="35"/>
                    </a:lnTo>
                    <a:lnTo>
                      <a:pt x="66" y="35"/>
                    </a:lnTo>
                    <a:lnTo>
                      <a:pt x="66" y="33"/>
                    </a:lnTo>
                    <a:lnTo>
                      <a:pt x="73" y="35"/>
                    </a:lnTo>
                    <a:lnTo>
                      <a:pt x="76" y="33"/>
                    </a:lnTo>
                    <a:lnTo>
                      <a:pt x="78" y="30"/>
                    </a:lnTo>
                    <a:lnTo>
                      <a:pt x="80" y="28"/>
                    </a:lnTo>
                    <a:lnTo>
                      <a:pt x="78" y="25"/>
                    </a:lnTo>
                    <a:lnTo>
                      <a:pt x="73" y="25"/>
                    </a:lnTo>
                    <a:lnTo>
                      <a:pt x="69" y="25"/>
                    </a:lnTo>
                    <a:lnTo>
                      <a:pt x="76" y="21"/>
                    </a:lnTo>
                    <a:lnTo>
                      <a:pt x="80" y="23"/>
                    </a:lnTo>
                    <a:lnTo>
                      <a:pt x="80" y="21"/>
                    </a:lnTo>
                    <a:lnTo>
                      <a:pt x="73" y="18"/>
                    </a:lnTo>
                    <a:lnTo>
                      <a:pt x="83" y="16"/>
                    </a:lnTo>
                    <a:lnTo>
                      <a:pt x="83" y="14"/>
                    </a:lnTo>
                    <a:lnTo>
                      <a:pt x="80" y="9"/>
                    </a:lnTo>
                    <a:lnTo>
                      <a:pt x="76" y="9"/>
                    </a:lnTo>
                    <a:lnTo>
                      <a:pt x="69" y="4"/>
                    </a:lnTo>
                    <a:lnTo>
                      <a:pt x="66" y="4"/>
                    </a:lnTo>
                    <a:lnTo>
                      <a:pt x="61" y="2"/>
                    </a:lnTo>
                    <a:lnTo>
                      <a:pt x="59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45" y="7"/>
                    </a:lnTo>
                    <a:lnTo>
                      <a:pt x="38" y="4"/>
                    </a:lnTo>
                    <a:lnTo>
                      <a:pt x="35" y="7"/>
                    </a:lnTo>
                    <a:lnTo>
                      <a:pt x="31" y="9"/>
                    </a:lnTo>
                    <a:lnTo>
                      <a:pt x="26" y="16"/>
                    </a:lnTo>
                    <a:lnTo>
                      <a:pt x="26" y="18"/>
                    </a:lnTo>
                    <a:lnTo>
                      <a:pt x="28" y="18"/>
                    </a:lnTo>
                    <a:lnTo>
                      <a:pt x="28" y="21"/>
                    </a:lnTo>
                    <a:lnTo>
                      <a:pt x="26" y="23"/>
                    </a:lnTo>
                    <a:lnTo>
                      <a:pt x="26" y="23"/>
                    </a:lnTo>
                    <a:lnTo>
                      <a:pt x="28" y="25"/>
                    </a:lnTo>
                    <a:lnTo>
                      <a:pt x="31" y="25"/>
                    </a:lnTo>
                    <a:lnTo>
                      <a:pt x="26" y="28"/>
                    </a:lnTo>
                    <a:lnTo>
                      <a:pt x="24" y="28"/>
                    </a:lnTo>
                    <a:lnTo>
                      <a:pt x="21" y="28"/>
                    </a:lnTo>
                    <a:lnTo>
                      <a:pt x="17" y="33"/>
                    </a:lnTo>
                    <a:lnTo>
                      <a:pt x="14" y="37"/>
                    </a:lnTo>
                    <a:lnTo>
                      <a:pt x="19" y="42"/>
                    </a:lnTo>
                    <a:lnTo>
                      <a:pt x="21" y="42"/>
                    </a:lnTo>
                    <a:lnTo>
                      <a:pt x="21" y="47"/>
                    </a:lnTo>
                    <a:lnTo>
                      <a:pt x="21" y="47"/>
                    </a:lnTo>
                    <a:lnTo>
                      <a:pt x="26" y="44"/>
                    </a:lnTo>
                    <a:lnTo>
                      <a:pt x="24" y="47"/>
                    </a:lnTo>
                    <a:lnTo>
                      <a:pt x="24" y="49"/>
                    </a:lnTo>
                    <a:lnTo>
                      <a:pt x="21" y="51"/>
                    </a:lnTo>
                    <a:lnTo>
                      <a:pt x="19" y="51"/>
                    </a:lnTo>
                    <a:lnTo>
                      <a:pt x="19" y="56"/>
                    </a:lnTo>
                    <a:lnTo>
                      <a:pt x="17" y="56"/>
                    </a:lnTo>
                    <a:lnTo>
                      <a:pt x="19" y="59"/>
                    </a:lnTo>
                    <a:lnTo>
                      <a:pt x="19" y="61"/>
                    </a:lnTo>
                    <a:lnTo>
                      <a:pt x="17" y="61"/>
                    </a:lnTo>
                    <a:lnTo>
                      <a:pt x="17" y="68"/>
                    </a:lnTo>
                    <a:lnTo>
                      <a:pt x="14" y="70"/>
                    </a:lnTo>
                    <a:lnTo>
                      <a:pt x="14" y="75"/>
                    </a:lnTo>
                    <a:lnTo>
                      <a:pt x="12" y="73"/>
                    </a:lnTo>
                    <a:lnTo>
                      <a:pt x="12" y="70"/>
                    </a:lnTo>
                    <a:lnTo>
                      <a:pt x="9" y="70"/>
                    </a:lnTo>
                    <a:lnTo>
                      <a:pt x="7" y="73"/>
                    </a:lnTo>
                    <a:lnTo>
                      <a:pt x="5" y="70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5" y="101"/>
                    </a:lnTo>
                    <a:lnTo>
                      <a:pt x="5" y="1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2" name="Freeform 398"/>
              <p:cNvSpPr>
                <a:spLocks/>
              </p:cNvSpPr>
              <p:nvPr/>
            </p:nvSpPr>
            <p:spPr bwMode="auto">
              <a:xfrm>
                <a:off x="2680" y="707"/>
                <a:ext cx="19" cy="17"/>
              </a:xfrm>
              <a:custGeom>
                <a:avLst/>
                <a:gdLst>
                  <a:gd name="T0" fmla="*/ 5 w 19"/>
                  <a:gd name="T1" fmla="*/ 14 h 17"/>
                  <a:gd name="T2" fmla="*/ 16 w 19"/>
                  <a:gd name="T3" fmla="*/ 9 h 17"/>
                  <a:gd name="T4" fmla="*/ 19 w 19"/>
                  <a:gd name="T5" fmla="*/ 5 h 17"/>
                  <a:gd name="T6" fmla="*/ 19 w 19"/>
                  <a:gd name="T7" fmla="*/ 0 h 17"/>
                  <a:gd name="T8" fmla="*/ 16 w 19"/>
                  <a:gd name="T9" fmla="*/ 0 h 17"/>
                  <a:gd name="T10" fmla="*/ 12 w 19"/>
                  <a:gd name="T11" fmla="*/ 5 h 17"/>
                  <a:gd name="T12" fmla="*/ 9 w 19"/>
                  <a:gd name="T13" fmla="*/ 7 h 17"/>
                  <a:gd name="T14" fmla="*/ 2 w 19"/>
                  <a:gd name="T15" fmla="*/ 12 h 17"/>
                  <a:gd name="T16" fmla="*/ 0 w 19"/>
                  <a:gd name="T17" fmla="*/ 17 h 17"/>
                  <a:gd name="T18" fmla="*/ 0 w 19"/>
                  <a:gd name="T19" fmla="*/ 17 h 17"/>
                  <a:gd name="T20" fmla="*/ 2 w 19"/>
                  <a:gd name="T21" fmla="*/ 17 h 17"/>
                  <a:gd name="T22" fmla="*/ 5 w 19"/>
                  <a:gd name="T23" fmla="*/ 1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7">
                    <a:moveTo>
                      <a:pt x="5" y="14"/>
                    </a:moveTo>
                    <a:lnTo>
                      <a:pt x="16" y="9"/>
                    </a:lnTo>
                    <a:lnTo>
                      <a:pt x="19" y="5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2" y="5"/>
                    </a:lnTo>
                    <a:lnTo>
                      <a:pt x="9" y="7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5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3" name="Freeform 399"/>
              <p:cNvSpPr>
                <a:spLocks/>
              </p:cNvSpPr>
              <p:nvPr/>
            </p:nvSpPr>
            <p:spPr bwMode="auto">
              <a:xfrm>
                <a:off x="1622" y="-229"/>
                <a:ext cx="937" cy="1390"/>
              </a:xfrm>
              <a:custGeom>
                <a:avLst/>
                <a:gdLst>
                  <a:gd name="T0" fmla="*/ 350 w 397"/>
                  <a:gd name="T1" fmla="*/ 422 h 588"/>
                  <a:gd name="T2" fmla="*/ 316 w 397"/>
                  <a:gd name="T3" fmla="*/ 419 h 588"/>
                  <a:gd name="T4" fmla="*/ 327 w 397"/>
                  <a:gd name="T5" fmla="*/ 389 h 588"/>
                  <a:gd name="T6" fmla="*/ 354 w 397"/>
                  <a:gd name="T7" fmla="*/ 404 h 588"/>
                  <a:gd name="T8" fmla="*/ 353 w 397"/>
                  <a:gd name="T9" fmla="*/ 394 h 588"/>
                  <a:gd name="T10" fmla="*/ 334 w 397"/>
                  <a:gd name="T11" fmla="*/ 373 h 588"/>
                  <a:gd name="T12" fmla="*/ 328 w 397"/>
                  <a:gd name="T13" fmla="*/ 350 h 588"/>
                  <a:gd name="T14" fmla="*/ 359 w 397"/>
                  <a:gd name="T15" fmla="*/ 345 h 588"/>
                  <a:gd name="T16" fmla="*/ 365 w 397"/>
                  <a:gd name="T17" fmla="*/ 318 h 588"/>
                  <a:gd name="T18" fmla="*/ 361 w 397"/>
                  <a:gd name="T19" fmla="*/ 292 h 588"/>
                  <a:gd name="T20" fmla="*/ 364 w 397"/>
                  <a:gd name="T21" fmla="*/ 267 h 588"/>
                  <a:gd name="T22" fmla="*/ 355 w 397"/>
                  <a:gd name="T23" fmla="*/ 253 h 588"/>
                  <a:gd name="T24" fmla="*/ 376 w 397"/>
                  <a:gd name="T25" fmla="*/ 235 h 588"/>
                  <a:gd name="T26" fmla="*/ 358 w 397"/>
                  <a:gd name="T27" fmla="*/ 221 h 588"/>
                  <a:gd name="T28" fmla="*/ 377 w 397"/>
                  <a:gd name="T29" fmla="*/ 170 h 588"/>
                  <a:gd name="T30" fmla="*/ 369 w 397"/>
                  <a:gd name="T31" fmla="*/ 140 h 588"/>
                  <a:gd name="T32" fmla="*/ 380 w 397"/>
                  <a:gd name="T33" fmla="*/ 86 h 588"/>
                  <a:gd name="T34" fmla="*/ 334 w 397"/>
                  <a:gd name="T35" fmla="*/ 63 h 588"/>
                  <a:gd name="T36" fmla="*/ 282 w 397"/>
                  <a:gd name="T37" fmla="*/ 76 h 588"/>
                  <a:gd name="T38" fmla="*/ 242 w 397"/>
                  <a:gd name="T39" fmla="*/ 40 h 588"/>
                  <a:gd name="T40" fmla="*/ 226 w 397"/>
                  <a:gd name="T41" fmla="*/ 14 h 588"/>
                  <a:gd name="T42" fmla="*/ 183 w 397"/>
                  <a:gd name="T43" fmla="*/ 16 h 588"/>
                  <a:gd name="T44" fmla="*/ 172 w 397"/>
                  <a:gd name="T45" fmla="*/ 27 h 588"/>
                  <a:gd name="T46" fmla="*/ 157 w 397"/>
                  <a:gd name="T47" fmla="*/ 43 h 588"/>
                  <a:gd name="T48" fmla="*/ 122 w 397"/>
                  <a:gd name="T49" fmla="*/ 50 h 588"/>
                  <a:gd name="T50" fmla="*/ 80 w 397"/>
                  <a:gd name="T51" fmla="*/ 87 h 588"/>
                  <a:gd name="T52" fmla="*/ 57 w 397"/>
                  <a:gd name="T53" fmla="*/ 147 h 588"/>
                  <a:gd name="T54" fmla="*/ 26 w 397"/>
                  <a:gd name="T55" fmla="*/ 182 h 588"/>
                  <a:gd name="T56" fmla="*/ 5 w 397"/>
                  <a:gd name="T57" fmla="*/ 212 h 588"/>
                  <a:gd name="T58" fmla="*/ 41 w 397"/>
                  <a:gd name="T59" fmla="*/ 227 h 588"/>
                  <a:gd name="T60" fmla="*/ 48 w 397"/>
                  <a:gd name="T61" fmla="*/ 241 h 588"/>
                  <a:gd name="T62" fmla="*/ 24 w 397"/>
                  <a:gd name="T63" fmla="*/ 264 h 588"/>
                  <a:gd name="T64" fmla="*/ 67 w 397"/>
                  <a:gd name="T65" fmla="*/ 270 h 588"/>
                  <a:gd name="T66" fmla="*/ 103 w 397"/>
                  <a:gd name="T67" fmla="*/ 288 h 588"/>
                  <a:gd name="T68" fmla="*/ 118 w 397"/>
                  <a:gd name="T69" fmla="*/ 323 h 588"/>
                  <a:gd name="T70" fmla="*/ 128 w 397"/>
                  <a:gd name="T71" fmla="*/ 361 h 588"/>
                  <a:gd name="T72" fmla="*/ 136 w 397"/>
                  <a:gd name="T73" fmla="*/ 381 h 588"/>
                  <a:gd name="T74" fmla="*/ 148 w 397"/>
                  <a:gd name="T75" fmla="*/ 398 h 588"/>
                  <a:gd name="T76" fmla="*/ 151 w 397"/>
                  <a:gd name="T77" fmla="*/ 420 h 588"/>
                  <a:gd name="T78" fmla="*/ 154 w 397"/>
                  <a:gd name="T79" fmla="*/ 443 h 588"/>
                  <a:gd name="T80" fmla="*/ 152 w 397"/>
                  <a:gd name="T81" fmla="*/ 456 h 588"/>
                  <a:gd name="T82" fmla="*/ 135 w 397"/>
                  <a:gd name="T83" fmla="*/ 470 h 588"/>
                  <a:gd name="T84" fmla="*/ 139 w 397"/>
                  <a:gd name="T85" fmla="*/ 498 h 588"/>
                  <a:gd name="T86" fmla="*/ 147 w 397"/>
                  <a:gd name="T87" fmla="*/ 517 h 588"/>
                  <a:gd name="T88" fmla="*/ 151 w 397"/>
                  <a:gd name="T89" fmla="*/ 535 h 588"/>
                  <a:gd name="T90" fmla="*/ 164 w 397"/>
                  <a:gd name="T91" fmla="*/ 558 h 588"/>
                  <a:gd name="T92" fmla="*/ 169 w 397"/>
                  <a:gd name="T93" fmla="*/ 569 h 588"/>
                  <a:gd name="T94" fmla="*/ 179 w 397"/>
                  <a:gd name="T95" fmla="*/ 575 h 588"/>
                  <a:gd name="T96" fmla="*/ 192 w 397"/>
                  <a:gd name="T97" fmla="*/ 579 h 588"/>
                  <a:gd name="T98" fmla="*/ 209 w 397"/>
                  <a:gd name="T99" fmla="*/ 585 h 588"/>
                  <a:gd name="T100" fmla="*/ 215 w 397"/>
                  <a:gd name="T101" fmla="*/ 553 h 588"/>
                  <a:gd name="T102" fmla="*/ 220 w 397"/>
                  <a:gd name="T103" fmla="*/ 541 h 588"/>
                  <a:gd name="T104" fmla="*/ 226 w 397"/>
                  <a:gd name="T105" fmla="*/ 526 h 588"/>
                  <a:gd name="T106" fmla="*/ 229 w 397"/>
                  <a:gd name="T107" fmla="*/ 511 h 588"/>
                  <a:gd name="T108" fmla="*/ 244 w 397"/>
                  <a:gd name="T109" fmla="*/ 501 h 588"/>
                  <a:gd name="T110" fmla="*/ 251 w 397"/>
                  <a:gd name="T111" fmla="*/ 490 h 588"/>
                  <a:gd name="T112" fmla="*/ 260 w 397"/>
                  <a:gd name="T113" fmla="*/ 494 h 588"/>
                  <a:gd name="T114" fmla="*/ 273 w 397"/>
                  <a:gd name="T115" fmla="*/ 482 h 588"/>
                  <a:gd name="T116" fmla="*/ 285 w 397"/>
                  <a:gd name="T117" fmla="*/ 462 h 588"/>
                  <a:gd name="T118" fmla="*/ 290 w 397"/>
                  <a:gd name="T119" fmla="*/ 458 h 588"/>
                  <a:gd name="T120" fmla="*/ 301 w 397"/>
                  <a:gd name="T121" fmla="*/ 453 h 588"/>
                  <a:gd name="T122" fmla="*/ 320 w 397"/>
                  <a:gd name="T123" fmla="*/ 449 h 588"/>
                  <a:gd name="T124" fmla="*/ 336 w 397"/>
                  <a:gd name="T125" fmla="*/ 439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97" h="588">
                    <a:moveTo>
                      <a:pt x="341" y="432"/>
                    </a:moveTo>
                    <a:cubicBezTo>
                      <a:pt x="342" y="432"/>
                      <a:pt x="342" y="432"/>
                      <a:pt x="342" y="432"/>
                    </a:cubicBezTo>
                    <a:cubicBezTo>
                      <a:pt x="342" y="431"/>
                      <a:pt x="342" y="431"/>
                      <a:pt x="342" y="431"/>
                    </a:cubicBezTo>
                    <a:cubicBezTo>
                      <a:pt x="343" y="431"/>
                      <a:pt x="343" y="431"/>
                      <a:pt x="343" y="431"/>
                    </a:cubicBezTo>
                    <a:cubicBezTo>
                      <a:pt x="342" y="430"/>
                      <a:pt x="342" y="430"/>
                      <a:pt x="342" y="430"/>
                    </a:cubicBezTo>
                    <a:cubicBezTo>
                      <a:pt x="341" y="430"/>
                      <a:pt x="341" y="430"/>
                      <a:pt x="341" y="430"/>
                    </a:cubicBezTo>
                    <a:cubicBezTo>
                      <a:pt x="342" y="429"/>
                      <a:pt x="342" y="429"/>
                      <a:pt x="342" y="429"/>
                    </a:cubicBezTo>
                    <a:cubicBezTo>
                      <a:pt x="343" y="429"/>
                      <a:pt x="343" y="429"/>
                      <a:pt x="343" y="429"/>
                    </a:cubicBezTo>
                    <a:cubicBezTo>
                      <a:pt x="343" y="428"/>
                      <a:pt x="343" y="428"/>
                      <a:pt x="343" y="428"/>
                    </a:cubicBezTo>
                    <a:cubicBezTo>
                      <a:pt x="344" y="429"/>
                      <a:pt x="344" y="429"/>
                      <a:pt x="344" y="429"/>
                    </a:cubicBezTo>
                    <a:cubicBezTo>
                      <a:pt x="345" y="430"/>
                      <a:pt x="345" y="430"/>
                      <a:pt x="345" y="430"/>
                    </a:cubicBezTo>
                    <a:cubicBezTo>
                      <a:pt x="346" y="429"/>
                      <a:pt x="346" y="429"/>
                      <a:pt x="346" y="429"/>
                    </a:cubicBezTo>
                    <a:cubicBezTo>
                      <a:pt x="345" y="428"/>
                      <a:pt x="345" y="428"/>
                      <a:pt x="345" y="428"/>
                    </a:cubicBezTo>
                    <a:cubicBezTo>
                      <a:pt x="346" y="428"/>
                      <a:pt x="346" y="428"/>
                      <a:pt x="346" y="428"/>
                    </a:cubicBezTo>
                    <a:cubicBezTo>
                      <a:pt x="344" y="426"/>
                      <a:pt x="344" y="426"/>
                      <a:pt x="344" y="426"/>
                    </a:cubicBezTo>
                    <a:cubicBezTo>
                      <a:pt x="346" y="425"/>
                      <a:pt x="346" y="425"/>
                      <a:pt x="346" y="425"/>
                    </a:cubicBezTo>
                    <a:cubicBezTo>
                      <a:pt x="348" y="425"/>
                      <a:pt x="348" y="425"/>
                      <a:pt x="348" y="425"/>
                    </a:cubicBezTo>
                    <a:cubicBezTo>
                      <a:pt x="348" y="424"/>
                      <a:pt x="348" y="424"/>
                      <a:pt x="348" y="424"/>
                    </a:cubicBezTo>
                    <a:cubicBezTo>
                      <a:pt x="351" y="425"/>
                      <a:pt x="351" y="425"/>
                      <a:pt x="351" y="425"/>
                    </a:cubicBezTo>
                    <a:cubicBezTo>
                      <a:pt x="350" y="424"/>
                      <a:pt x="350" y="424"/>
                      <a:pt x="350" y="424"/>
                    </a:cubicBezTo>
                    <a:cubicBezTo>
                      <a:pt x="349" y="424"/>
                      <a:pt x="349" y="424"/>
                      <a:pt x="349" y="424"/>
                    </a:cubicBezTo>
                    <a:cubicBezTo>
                      <a:pt x="349" y="423"/>
                      <a:pt x="349" y="423"/>
                      <a:pt x="349" y="423"/>
                    </a:cubicBezTo>
                    <a:cubicBezTo>
                      <a:pt x="350" y="423"/>
                      <a:pt x="350" y="423"/>
                      <a:pt x="350" y="423"/>
                    </a:cubicBezTo>
                    <a:cubicBezTo>
                      <a:pt x="350" y="422"/>
                      <a:pt x="350" y="422"/>
                      <a:pt x="350" y="422"/>
                    </a:cubicBezTo>
                    <a:cubicBezTo>
                      <a:pt x="351" y="422"/>
                      <a:pt x="351" y="422"/>
                      <a:pt x="351" y="422"/>
                    </a:cubicBezTo>
                    <a:cubicBezTo>
                      <a:pt x="352" y="421"/>
                      <a:pt x="352" y="421"/>
                      <a:pt x="352" y="421"/>
                    </a:cubicBezTo>
                    <a:cubicBezTo>
                      <a:pt x="352" y="422"/>
                      <a:pt x="352" y="422"/>
                      <a:pt x="352" y="422"/>
                    </a:cubicBezTo>
                    <a:cubicBezTo>
                      <a:pt x="353" y="422"/>
                      <a:pt x="353" y="422"/>
                      <a:pt x="353" y="422"/>
                    </a:cubicBezTo>
                    <a:cubicBezTo>
                      <a:pt x="354" y="421"/>
                      <a:pt x="354" y="421"/>
                      <a:pt x="354" y="421"/>
                    </a:cubicBezTo>
                    <a:cubicBezTo>
                      <a:pt x="355" y="422"/>
                      <a:pt x="355" y="422"/>
                      <a:pt x="355" y="422"/>
                    </a:cubicBezTo>
                    <a:cubicBezTo>
                      <a:pt x="356" y="419"/>
                      <a:pt x="356" y="419"/>
                      <a:pt x="356" y="419"/>
                    </a:cubicBezTo>
                    <a:cubicBezTo>
                      <a:pt x="357" y="418"/>
                      <a:pt x="357" y="418"/>
                      <a:pt x="357" y="418"/>
                    </a:cubicBezTo>
                    <a:cubicBezTo>
                      <a:pt x="357" y="418"/>
                      <a:pt x="357" y="418"/>
                      <a:pt x="357" y="418"/>
                    </a:cubicBezTo>
                    <a:cubicBezTo>
                      <a:pt x="354" y="419"/>
                      <a:pt x="354" y="419"/>
                      <a:pt x="354" y="419"/>
                    </a:cubicBezTo>
                    <a:cubicBezTo>
                      <a:pt x="345" y="418"/>
                      <a:pt x="345" y="418"/>
                      <a:pt x="345" y="418"/>
                    </a:cubicBezTo>
                    <a:cubicBezTo>
                      <a:pt x="337" y="415"/>
                      <a:pt x="337" y="415"/>
                      <a:pt x="337" y="415"/>
                    </a:cubicBezTo>
                    <a:cubicBezTo>
                      <a:pt x="337" y="415"/>
                      <a:pt x="337" y="415"/>
                      <a:pt x="337" y="415"/>
                    </a:cubicBezTo>
                    <a:cubicBezTo>
                      <a:pt x="337" y="413"/>
                      <a:pt x="337" y="413"/>
                      <a:pt x="337" y="413"/>
                    </a:cubicBezTo>
                    <a:cubicBezTo>
                      <a:pt x="335" y="414"/>
                      <a:pt x="335" y="414"/>
                      <a:pt x="335" y="414"/>
                    </a:cubicBezTo>
                    <a:cubicBezTo>
                      <a:pt x="334" y="415"/>
                      <a:pt x="334" y="415"/>
                      <a:pt x="334" y="415"/>
                    </a:cubicBezTo>
                    <a:cubicBezTo>
                      <a:pt x="333" y="413"/>
                      <a:pt x="333" y="413"/>
                      <a:pt x="333" y="413"/>
                    </a:cubicBezTo>
                    <a:cubicBezTo>
                      <a:pt x="327" y="417"/>
                      <a:pt x="327" y="417"/>
                      <a:pt x="327" y="417"/>
                    </a:cubicBezTo>
                    <a:cubicBezTo>
                      <a:pt x="324" y="416"/>
                      <a:pt x="324" y="416"/>
                      <a:pt x="324" y="416"/>
                    </a:cubicBezTo>
                    <a:cubicBezTo>
                      <a:pt x="321" y="417"/>
                      <a:pt x="321" y="417"/>
                      <a:pt x="321" y="417"/>
                    </a:cubicBezTo>
                    <a:cubicBezTo>
                      <a:pt x="320" y="420"/>
                      <a:pt x="320" y="420"/>
                      <a:pt x="320" y="420"/>
                    </a:cubicBezTo>
                    <a:cubicBezTo>
                      <a:pt x="311" y="420"/>
                      <a:pt x="311" y="420"/>
                      <a:pt x="311" y="420"/>
                    </a:cubicBezTo>
                    <a:cubicBezTo>
                      <a:pt x="313" y="418"/>
                      <a:pt x="313" y="418"/>
                      <a:pt x="313" y="418"/>
                    </a:cubicBezTo>
                    <a:cubicBezTo>
                      <a:pt x="316" y="419"/>
                      <a:pt x="316" y="419"/>
                      <a:pt x="316" y="419"/>
                    </a:cubicBezTo>
                    <a:cubicBezTo>
                      <a:pt x="321" y="415"/>
                      <a:pt x="321" y="415"/>
                      <a:pt x="321" y="415"/>
                    </a:cubicBezTo>
                    <a:cubicBezTo>
                      <a:pt x="324" y="415"/>
                      <a:pt x="324" y="415"/>
                      <a:pt x="324" y="415"/>
                    </a:cubicBezTo>
                    <a:cubicBezTo>
                      <a:pt x="326" y="414"/>
                      <a:pt x="326" y="414"/>
                      <a:pt x="326" y="414"/>
                    </a:cubicBezTo>
                    <a:cubicBezTo>
                      <a:pt x="325" y="412"/>
                      <a:pt x="325" y="412"/>
                      <a:pt x="325" y="412"/>
                    </a:cubicBezTo>
                    <a:cubicBezTo>
                      <a:pt x="312" y="412"/>
                      <a:pt x="312" y="412"/>
                      <a:pt x="312" y="412"/>
                    </a:cubicBezTo>
                    <a:cubicBezTo>
                      <a:pt x="311" y="411"/>
                      <a:pt x="311" y="411"/>
                      <a:pt x="311" y="411"/>
                    </a:cubicBezTo>
                    <a:cubicBezTo>
                      <a:pt x="309" y="411"/>
                      <a:pt x="309" y="411"/>
                      <a:pt x="309" y="411"/>
                    </a:cubicBezTo>
                    <a:cubicBezTo>
                      <a:pt x="313" y="409"/>
                      <a:pt x="313" y="409"/>
                      <a:pt x="313" y="409"/>
                    </a:cubicBezTo>
                    <a:cubicBezTo>
                      <a:pt x="314" y="407"/>
                      <a:pt x="314" y="407"/>
                      <a:pt x="314" y="407"/>
                    </a:cubicBezTo>
                    <a:cubicBezTo>
                      <a:pt x="315" y="404"/>
                      <a:pt x="315" y="404"/>
                      <a:pt x="315" y="404"/>
                    </a:cubicBezTo>
                    <a:cubicBezTo>
                      <a:pt x="313" y="402"/>
                      <a:pt x="313" y="402"/>
                      <a:pt x="313" y="402"/>
                    </a:cubicBezTo>
                    <a:cubicBezTo>
                      <a:pt x="314" y="401"/>
                      <a:pt x="314" y="401"/>
                      <a:pt x="314" y="401"/>
                    </a:cubicBezTo>
                    <a:cubicBezTo>
                      <a:pt x="316" y="400"/>
                      <a:pt x="316" y="400"/>
                      <a:pt x="316" y="400"/>
                    </a:cubicBezTo>
                    <a:cubicBezTo>
                      <a:pt x="317" y="401"/>
                      <a:pt x="317" y="401"/>
                      <a:pt x="317" y="401"/>
                    </a:cubicBezTo>
                    <a:cubicBezTo>
                      <a:pt x="318" y="398"/>
                      <a:pt x="318" y="398"/>
                      <a:pt x="318" y="398"/>
                    </a:cubicBezTo>
                    <a:cubicBezTo>
                      <a:pt x="320" y="401"/>
                      <a:pt x="320" y="401"/>
                      <a:pt x="320" y="401"/>
                    </a:cubicBezTo>
                    <a:cubicBezTo>
                      <a:pt x="325" y="400"/>
                      <a:pt x="325" y="400"/>
                      <a:pt x="325" y="400"/>
                    </a:cubicBezTo>
                    <a:cubicBezTo>
                      <a:pt x="329" y="398"/>
                      <a:pt x="329" y="398"/>
                      <a:pt x="329" y="398"/>
                    </a:cubicBezTo>
                    <a:cubicBezTo>
                      <a:pt x="331" y="396"/>
                      <a:pt x="331" y="396"/>
                      <a:pt x="331" y="396"/>
                    </a:cubicBezTo>
                    <a:cubicBezTo>
                      <a:pt x="330" y="394"/>
                      <a:pt x="330" y="394"/>
                      <a:pt x="330" y="394"/>
                    </a:cubicBezTo>
                    <a:cubicBezTo>
                      <a:pt x="332" y="395"/>
                      <a:pt x="332" y="395"/>
                      <a:pt x="332" y="395"/>
                    </a:cubicBezTo>
                    <a:cubicBezTo>
                      <a:pt x="332" y="392"/>
                      <a:pt x="332" y="392"/>
                      <a:pt x="332" y="392"/>
                    </a:cubicBezTo>
                    <a:cubicBezTo>
                      <a:pt x="330" y="389"/>
                      <a:pt x="330" y="389"/>
                      <a:pt x="330" y="389"/>
                    </a:cubicBezTo>
                    <a:cubicBezTo>
                      <a:pt x="327" y="389"/>
                      <a:pt x="327" y="389"/>
                      <a:pt x="327" y="389"/>
                    </a:cubicBezTo>
                    <a:cubicBezTo>
                      <a:pt x="325" y="390"/>
                      <a:pt x="325" y="390"/>
                      <a:pt x="325" y="390"/>
                    </a:cubicBezTo>
                    <a:cubicBezTo>
                      <a:pt x="322" y="388"/>
                      <a:pt x="322" y="388"/>
                      <a:pt x="322" y="388"/>
                    </a:cubicBezTo>
                    <a:cubicBezTo>
                      <a:pt x="320" y="389"/>
                      <a:pt x="320" y="389"/>
                      <a:pt x="320" y="389"/>
                    </a:cubicBezTo>
                    <a:cubicBezTo>
                      <a:pt x="320" y="388"/>
                      <a:pt x="320" y="388"/>
                      <a:pt x="320" y="388"/>
                    </a:cubicBezTo>
                    <a:cubicBezTo>
                      <a:pt x="317" y="386"/>
                      <a:pt x="317" y="386"/>
                      <a:pt x="317" y="386"/>
                    </a:cubicBezTo>
                    <a:cubicBezTo>
                      <a:pt x="319" y="385"/>
                      <a:pt x="319" y="385"/>
                      <a:pt x="319" y="385"/>
                    </a:cubicBezTo>
                    <a:cubicBezTo>
                      <a:pt x="318" y="382"/>
                      <a:pt x="318" y="382"/>
                      <a:pt x="318" y="382"/>
                    </a:cubicBezTo>
                    <a:cubicBezTo>
                      <a:pt x="321" y="384"/>
                      <a:pt x="321" y="384"/>
                      <a:pt x="321" y="384"/>
                    </a:cubicBezTo>
                    <a:cubicBezTo>
                      <a:pt x="323" y="387"/>
                      <a:pt x="323" y="387"/>
                      <a:pt x="323" y="387"/>
                    </a:cubicBezTo>
                    <a:cubicBezTo>
                      <a:pt x="325" y="387"/>
                      <a:pt x="325" y="387"/>
                      <a:pt x="325" y="387"/>
                    </a:cubicBezTo>
                    <a:cubicBezTo>
                      <a:pt x="327" y="386"/>
                      <a:pt x="327" y="386"/>
                      <a:pt x="327" y="386"/>
                    </a:cubicBezTo>
                    <a:cubicBezTo>
                      <a:pt x="329" y="387"/>
                      <a:pt x="329" y="387"/>
                      <a:pt x="329" y="387"/>
                    </a:cubicBezTo>
                    <a:cubicBezTo>
                      <a:pt x="331" y="388"/>
                      <a:pt x="331" y="388"/>
                      <a:pt x="331" y="388"/>
                    </a:cubicBezTo>
                    <a:cubicBezTo>
                      <a:pt x="336" y="393"/>
                      <a:pt x="336" y="393"/>
                      <a:pt x="336" y="393"/>
                    </a:cubicBezTo>
                    <a:cubicBezTo>
                      <a:pt x="338" y="392"/>
                      <a:pt x="338" y="392"/>
                      <a:pt x="338" y="392"/>
                    </a:cubicBezTo>
                    <a:cubicBezTo>
                      <a:pt x="339" y="393"/>
                      <a:pt x="339" y="393"/>
                      <a:pt x="339" y="393"/>
                    </a:cubicBezTo>
                    <a:cubicBezTo>
                      <a:pt x="340" y="396"/>
                      <a:pt x="340" y="396"/>
                      <a:pt x="340" y="396"/>
                    </a:cubicBezTo>
                    <a:cubicBezTo>
                      <a:pt x="342" y="398"/>
                      <a:pt x="342" y="398"/>
                      <a:pt x="342" y="398"/>
                    </a:cubicBezTo>
                    <a:cubicBezTo>
                      <a:pt x="343" y="405"/>
                      <a:pt x="343" y="405"/>
                      <a:pt x="343" y="405"/>
                    </a:cubicBezTo>
                    <a:cubicBezTo>
                      <a:pt x="345" y="408"/>
                      <a:pt x="345" y="408"/>
                      <a:pt x="345" y="408"/>
                    </a:cubicBezTo>
                    <a:cubicBezTo>
                      <a:pt x="347" y="411"/>
                      <a:pt x="347" y="411"/>
                      <a:pt x="347" y="411"/>
                    </a:cubicBezTo>
                    <a:cubicBezTo>
                      <a:pt x="350" y="412"/>
                      <a:pt x="350" y="412"/>
                      <a:pt x="350" y="412"/>
                    </a:cubicBezTo>
                    <a:cubicBezTo>
                      <a:pt x="353" y="411"/>
                      <a:pt x="353" y="411"/>
                      <a:pt x="353" y="411"/>
                    </a:cubicBezTo>
                    <a:cubicBezTo>
                      <a:pt x="354" y="404"/>
                      <a:pt x="354" y="404"/>
                      <a:pt x="354" y="404"/>
                    </a:cubicBezTo>
                    <a:cubicBezTo>
                      <a:pt x="354" y="404"/>
                      <a:pt x="354" y="404"/>
                      <a:pt x="354" y="404"/>
                    </a:cubicBezTo>
                    <a:cubicBezTo>
                      <a:pt x="355" y="410"/>
                      <a:pt x="355" y="410"/>
                      <a:pt x="355" y="410"/>
                    </a:cubicBezTo>
                    <a:cubicBezTo>
                      <a:pt x="357" y="410"/>
                      <a:pt x="357" y="410"/>
                      <a:pt x="357" y="410"/>
                    </a:cubicBezTo>
                    <a:cubicBezTo>
                      <a:pt x="358" y="412"/>
                      <a:pt x="358" y="412"/>
                      <a:pt x="358" y="412"/>
                    </a:cubicBezTo>
                    <a:cubicBezTo>
                      <a:pt x="360" y="411"/>
                      <a:pt x="360" y="411"/>
                      <a:pt x="360" y="411"/>
                    </a:cubicBezTo>
                    <a:cubicBezTo>
                      <a:pt x="360" y="409"/>
                      <a:pt x="360" y="409"/>
                      <a:pt x="360" y="409"/>
                    </a:cubicBezTo>
                    <a:cubicBezTo>
                      <a:pt x="359" y="408"/>
                      <a:pt x="359" y="408"/>
                      <a:pt x="359" y="408"/>
                    </a:cubicBezTo>
                    <a:cubicBezTo>
                      <a:pt x="359" y="406"/>
                      <a:pt x="359" y="406"/>
                      <a:pt x="359" y="406"/>
                    </a:cubicBezTo>
                    <a:cubicBezTo>
                      <a:pt x="358" y="404"/>
                      <a:pt x="358" y="404"/>
                      <a:pt x="358" y="404"/>
                    </a:cubicBezTo>
                    <a:cubicBezTo>
                      <a:pt x="359" y="403"/>
                      <a:pt x="359" y="403"/>
                      <a:pt x="359" y="403"/>
                    </a:cubicBezTo>
                    <a:cubicBezTo>
                      <a:pt x="359" y="400"/>
                      <a:pt x="359" y="400"/>
                      <a:pt x="359" y="400"/>
                    </a:cubicBezTo>
                    <a:cubicBezTo>
                      <a:pt x="359" y="400"/>
                      <a:pt x="359" y="400"/>
                      <a:pt x="359" y="400"/>
                    </a:cubicBezTo>
                    <a:cubicBezTo>
                      <a:pt x="358" y="398"/>
                      <a:pt x="358" y="398"/>
                      <a:pt x="358" y="398"/>
                    </a:cubicBezTo>
                    <a:cubicBezTo>
                      <a:pt x="357" y="398"/>
                      <a:pt x="357" y="398"/>
                      <a:pt x="357" y="398"/>
                    </a:cubicBezTo>
                    <a:cubicBezTo>
                      <a:pt x="358" y="397"/>
                      <a:pt x="358" y="397"/>
                      <a:pt x="358" y="397"/>
                    </a:cubicBezTo>
                    <a:cubicBezTo>
                      <a:pt x="359" y="395"/>
                      <a:pt x="359" y="395"/>
                      <a:pt x="359" y="395"/>
                    </a:cubicBezTo>
                    <a:cubicBezTo>
                      <a:pt x="358" y="394"/>
                      <a:pt x="358" y="394"/>
                      <a:pt x="358" y="394"/>
                    </a:cubicBezTo>
                    <a:cubicBezTo>
                      <a:pt x="359" y="393"/>
                      <a:pt x="359" y="393"/>
                      <a:pt x="359" y="393"/>
                    </a:cubicBezTo>
                    <a:cubicBezTo>
                      <a:pt x="359" y="389"/>
                      <a:pt x="359" y="389"/>
                      <a:pt x="359" y="389"/>
                    </a:cubicBezTo>
                    <a:cubicBezTo>
                      <a:pt x="358" y="388"/>
                      <a:pt x="358" y="388"/>
                      <a:pt x="358" y="388"/>
                    </a:cubicBezTo>
                    <a:cubicBezTo>
                      <a:pt x="356" y="390"/>
                      <a:pt x="356" y="390"/>
                      <a:pt x="356" y="390"/>
                    </a:cubicBezTo>
                    <a:cubicBezTo>
                      <a:pt x="355" y="390"/>
                      <a:pt x="355" y="390"/>
                      <a:pt x="355" y="390"/>
                    </a:cubicBezTo>
                    <a:cubicBezTo>
                      <a:pt x="354" y="393"/>
                      <a:pt x="354" y="393"/>
                      <a:pt x="354" y="393"/>
                    </a:cubicBezTo>
                    <a:cubicBezTo>
                      <a:pt x="353" y="394"/>
                      <a:pt x="353" y="394"/>
                      <a:pt x="353" y="394"/>
                    </a:cubicBezTo>
                    <a:cubicBezTo>
                      <a:pt x="354" y="390"/>
                      <a:pt x="354" y="390"/>
                      <a:pt x="354" y="390"/>
                    </a:cubicBezTo>
                    <a:cubicBezTo>
                      <a:pt x="356" y="386"/>
                      <a:pt x="356" y="386"/>
                      <a:pt x="356" y="386"/>
                    </a:cubicBezTo>
                    <a:cubicBezTo>
                      <a:pt x="357" y="384"/>
                      <a:pt x="357" y="384"/>
                      <a:pt x="357" y="384"/>
                    </a:cubicBezTo>
                    <a:cubicBezTo>
                      <a:pt x="356" y="384"/>
                      <a:pt x="356" y="384"/>
                      <a:pt x="356" y="384"/>
                    </a:cubicBezTo>
                    <a:cubicBezTo>
                      <a:pt x="354" y="386"/>
                      <a:pt x="354" y="386"/>
                      <a:pt x="354" y="386"/>
                    </a:cubicBezTo>
                    <a:cubicBezTo>
                      <a:pt x="353" y="387"/>
                      <a:pt x="353" y="387"/>
                      <a:pt x="353" y="387"/>
                    </a:cubicBezTo>
                    <a:cubicBezTo>
                      <a:pt x="354" y="384"/>
                      <a:pt x="354" y="384"/>
                      <a:pt x="354" y="384"/>
                    </a:cubicBezTo>
                    <a:cubicBezTo>
                      <a:pt x="354" y="383"/>
                      <a:pt x="354" y="383"/>
                      <a:pt x="354" y="383"/>
                    </a:cubicBezTo>
                    <a:cubicBezTo>
                      <a:pt x="351" y="384"/>
                      <a:pt x="351" y="384"/>
                      <a:pt x="351" y="384"/>
                    </a:cubicBezTo>
                    <a:cubicBezTo>
                      <a:pt x="350" y="387"/>
                      <a:pt x="350" y="387"/>
                      <a:pt x="350" y="387"/>
                    </a:cubicBezTo>
                    <a:cubicBezTo>
                      <a:pt x="349" y="387"/>
                      <a:pt x="349" y="387"/>
                      <a:pt x="349" y="387"/>
                    </a:cubicBezTo>
                    <a:cubicBezTo>
                      <a:pt x="350" y="384"/>
                      <a:pt x="350" y="384"/>
                      <a:pt x="350" y="384"/>
                    </a:cubicBezTo>
                    <a:cubicBezTo>
                      <a:pt x="352" y="382"/>
                      <a:pt x="352" y="382"/>
                      <a:pt x="352" y="382"/>
                    </a:cubicBezTo>
                    <a:cubicBezTo>
                      <a:pt x="352" y="381"/>
                      <a:pt x="352" y="381"/>
                      <a:pt x="352" y="381"/>
                    </a:cubicBezTo>
                    <a:cubicBezTo>
                      <a:pt x="353" y="380"/>
                      <a:pt x="353" y="380"/>
                      <a:pt x="353" y="380"/>
                    </a:cubicBezTo>
                    <a:cubicBezTo>
                      <a:pt x="349" y="378"/>
                      <a:pt x="349" y="378"/>
                      <a:pt x="349" y="378"/>
                    </a:cubicBezTo>
                    <a:cubicBezTo>
                      <a:pt x="349" y="376"/>
                      <a:pt x="349" y="376"/>
                      <a:pt x="349" y="376"/>
                    </a:cubicBezTo>
                    <a:cubicBezTo>
                      <a:pt x="345" y="375"/>
                      <a:pt x="345" y="375"/>
                      <a:pt x="345" y="375"/>
                    </a:cubicBezTo>
                    <a:cubicBezTo>
                      <a:pt x="345" y="373"/>
                      <a:pt x="345" y="373"/>
                      <a:pt x="345" y="373"/>
                    </a:cubicBezTo>
                    <a:cubicBezTo>
                      <a:pt x="339" y="368"/>
                      <a:pt x="339" y="368"/>
                      <a:pt x="339" y="368"/>
                    </a:cubicBezTo>
                    <a:cubicBezTo>
                      <a:pt x="337" y="368"/>
                      <a:pt x="337" y="368"/>
                      <a:pt x="337" y="368"/>
                    </a:cubicBezTo>
                    <a:cubicBezTo>
                      <a:pt x="335" y="369"/>
                      <a:pt x="335" y="369"/>
                      <a:pt x="335" y="369"/>
                    </a:cubicBezTo>
                    <a:cubicBezTo>
                      <a:pt x="334" y="371"/>
                      <a:pt x="334" y="371"/>
                      <a:pt x="334" y="371"/>
                    </a:cubicBezTo>
                    <a:cubicBezTo>
                      <a:pt x="334" y="373"/>
                      <a:pt x="334" y="373"/>
                      <a:pt x="334" y="373"/>
                    </a:cubicBezTo>
                    <a:cubicBezTo>
                      <a:pt x="333" y="375"/>
                      <a:pt x="333" y="375"/>
                      <a:pt x="333" y="375"/>
                    </a:cubicBezTo>
                    <a:cubicBezTo>
                      <a:pt x="334" y="369"/>
                      <a:pt x="334" y="369"/>
                      <a:pt x="334" y="369"/>
                    </a:cubicBezTo>
                    <a:cubicBezTo>
                      <a:pt x="332" y="369"/>
                      <a:pt x="332" y="369"/>
                      <a:pt x="332" y="369"/>
                    </a:cubicBezTo>
                    <a:cubicBezTo>
                      <a:pt x="332" y="368"/>
                      <a:pt x="332" y="368"/>
                      <a:pt x="332" y="368"/>
                    </a:cubicBezTo>
                    <a:cubicBezTo>
                      <a:pt x="338" y="366"/>
                      <a:pt x="338" y="366"/>
                      <a:pt x="338" y="366"/>
                    </a:cubicBezTo>
                    <a:cubicBezTo>
                      <a:pt x="337" y="362"/>
                      <a:pt x="337" y="362"/>
                      <a:pt x="337" y="362"/>
                    </a:cubicBezTo>
                    <a:cubicBezTo>
                      <a:pt x="333" y="359"/>
                      <a:pt x="333" y="359"/>
                      <a:pt x="333" y="359"/>
                    </a:cubicBezTo>
                    <a:cubicBezTo>
                      <a:pt x="331" y="359"/>
                      <a:pt x="331" y="359"/>
                      <a:pt x="331" y="359"/>
                    </a:cubicBezTo>
                    <a:cubicBezTo>
                      <a:pt x="327" y="363"/>
                      <a:pt x="327" y="363"/>
                      <a:pt x="327" y="363"/>
                    </a:cubicBezTo>
                    <a:cubicBezTo>
                      <a:pt x="326" y="363"/>
                      <a:pt x="326" y="363"/>
                      <a:pt x="326" y="363"/>
                    </a:cubicBezTo>
                    <a:cubicBezTo>
                      <a:pt x="326" y="361"/>
                      <a:pt x="326" y="361"/>
                      <a:pt x="326" y="361"/>
                    </a:cubicBezTo>
                    <a:cubicBezTo>
                      <a:pt x="324" y="361"/>
                      <a:pt x="324" y="361"/>
                      <a:pt x="324" y="361"/>
                    </a:cubicBezTo>
                    <a:cubicBezTo>
                      <a:pt x="325" y="360"/>
                      <a:pt x="325" y="360"/>
                      <a:pt x="325" y="360"/>
                    </a:cubicBezTo>
                    <a:cubicBezTo>
                      <a:pt x="325" y="360"/>
                      <a:pt x="325" y="360"/>
                      <a:pt x="325" y="360"/>
                    </a:cubicBezTo>
                    <a:cubicBezTo>
                      <a:pt x="324" y="359"/>
                      <a:pt x="324" y="359"/>
                      <a:pt x="324" y="359"/>
                    </a:cubicBezTo>
                    <a:cubicBezTo>
                      <a:pt x="328" y="359"/>
                      <a:pt x="328" y="359"/>
                      <a:pt x="328" y="359"/>
                    </a:cubicBezTo>
                    <a:cubicBezTo>
                      <a:pt x="331" y="358"/>
                      <a:pt x="331" y="358"/>
                      <a:pt x="331" y="358"/>
                    </a:cubicBezTo>
                    <a:cubicBezTo>
                      <a:pt x="332" y="357"/>
                      <a:pt x="332" y="357"/>
                      <a:pt x="332" y="357"/>
                    </a:cubicBezTo>
                    <a:cubicBezTo>
                      <a:pt x="335" y="356"/>
                      <a:pt x="335" y="356"/>
                      <a:pt x="335" y="356"/>
                    </a:cubicBezTo>
                    <a:cubicBezTo>
                      <a:pt x="336" y="353"/>
                      <a:pt x="336" y="353"/>
                      <a:pt x="336" y="353"/>
                    </a:cubicBezTo>
                    <a:cubicBezTo>
                      <a:pt x="335" y="353"/>
                      <a:pt x="335" y="353"/>
                      <a:pt x="335" y="353"/>
                    </a:cubicBezTo>
                    <a:cubicBezTo>
                      <a:pt x="332" y="352"/>
                      <a:pt x="332" y="352"/>
                      <a:pt x="332" y="352"/>
                    </a:cubicBezTo>
                    <a:cubicBezTo>
                      <a:pt x="331" y="351"/>
                      <a:pt x="331" y="351"/>
                      <a:pt x="331" y="351"/>
                    </a:cubicBezTo>
                    <a:cubicBezTo>
                      <a:pt x="328" y="350"/>
                      <a:pt x="328" y="350"/>
                      <a:pt x="328" y="350"/>
                    </a:cubicBezTo>
                    <a:cubicBezTo>
                      <a:pt x="325" y="350"/>
                      <a:pt x="325" y="350"/>
                      <a:pt x="325" y="350"/>
                    </a:cubicBezTo>
                    <a:cubicBezTo>
                      <a:pt x="324" y="352"/>
                      <a:pt x="324" y="352"/>
                      <a:pt x="324" y="352"/>
                    </a:cubicBezTo>
                    <a:cubicBezTo>
                      <a:pt x="322" y="351"/>
                      <a:pt x="322" y="351"/>
                      <a:pt x="322" y="351"/>
                    </a:cubicBezTo>
                    <a:cubicBezTo>
                      <a:pt x="325" y="350"/>
                      <a:pt x="325" y="350"/>
                      <a:pt x="325" y="350"/>
                    </a:cubicBezTo>
                    <a:cubicBezTo>
                      <a:pt x="326" y="348"/>
                      <a:pt x="326" y="348"/>
                      <a:pt x="326" y="348"/>
                    </a:cubicBezTo>
                    <a:cubicBezTo>
                      <a:pt x="323" y="347"/>
                      <a:pt x="323" y="347"/>
                      <a:pt x="323" y="347"/>
                    </a:cubicBezTo>
                    <a:cubicBezTo>
                      <a:pt x="326" y="346"/>
                      <a:pt x="326" y="346"/>
                      <a:pt x="326" y="346"/>
                    </a:cubicBezTo>
                    <a:cubicBezTo>
                      <a:pt x="328" y="348"/>
                      <a:pt x="328" y="348"/>
                      <a:pt x="328" y="348"/>
                    </a:cubicBezTo>
                    <a:cubicBezTo>
                      <a:pt x="330" y="349"/>
                      <a:pt x="330" y="349"/>
                      <a:pt x="330" y="349"/>
                    </a:cubicBezTo>
                    <a:cubicBezTo>
                      <a:pt x="333" y="346"/>
                      <a:pt x="333" y="346"/>
                      <a:pt x="333" y="346"/>
                    </a:cubicBezTo>
                    <a:cubicBezTo>
                      <a:pt x="334" y="344"/>
                      <a:pt x="334" y="344"/>
                      <a:pt x="334" y="344"/>
                    </a:cubicBezTo>
                    <a:cubicBezTo>
                      <a:pt x="337" y="342"/>
                      <a:pt x="337" y="342"/>
                      <a:pt x="337" y="342"/>
                    </a:cubicBezTo>
                    <a:cubicBezTo>
                      <a:pt x="336" y="338"/>
                      <a:pt x="336" y="338"/>
                      <a:pt x="336" y="338"/>
                    </a:cubicBezTo>
                    <a:cubicBezTo>
                      <a:pt x="339" y="340"/>
                      <a:pt x="339" y="340"/>
                      <a:pt x="339" y="340"/>
                    </a:cubicBezTo>
                    <a:cubicBezTo>
                      <a:pt x="340" y="341"/>
                      <a:pt x="340" y="341"/>
                      <a:pt x="340" y="341"/>
                    </a:cubicBezTo>
                    <a:cubicBezTo>
                      <a:pt x="341" y="336"/>
                      <a:pt x="341" y="336"/>
                      <a:pt x="341" y="336"/>
                    </a:cubicBezTo>
                    <a:cubicBezTo>
                      <a:pt x="342" y="335"/>
                      <a:pt x="342" y="335"/>
                      <a:pt x="342" y="335"/>
                    </a:cubicBezTo>
                    <a:cubicBezTo>
                      <a:pt x="343" y="335"/>
                      <a:pt x="343" y="335"/>
                      <a:pt x="343" y="335"/>
                    </a:cubicBezTo>
                    <a:cubicBezTo>
                      <a:pt x="343" y="339"/>
                      <a:pt x="343" y="339"/>
                      <a:pt x="343" y="339"/>
                    </a:cubicBezTo>
                    <a:cubicBezTo>
                      <a:pt x="350" y="346"/>
                      <a:pt x="350" y="346"/>
                      <a:pt x="350" y="346"/>
                    </a:cubicBezTo>
                    <a:cubicBezTo>
                      <a:pt x="354" y="348"/>
                      <a:pt x="354" y="348"/>
                      <a:pt x="354" y="348"/>
                    </a:cubicBezTo>
                    <a:cubicBezTo>
                      <a:pt x="356" y="348"/>
                      <a:pt x="356" y="348"/>
                      <a:pt x="356" y="348"/>
                    </a:cubicBezTo>
                    <a:cubicBezTo>
                      <a:pt x="357" y="346"/>
                      <a:pt x="357" y="346"/>
                      <a:pt x="357" y="346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61" y="342"/>
                      <a:pt x="361" y="342"/>
                      <a:pt x="361" y="342"/>
                    </a:cubicBezTo>
                    <a:cubicBezTo>
                      <a:pt x="364" y="343"/>
                      <a:pt x="364" y="343"/>
                      <a:pt x="364" y="343"/>
                    </a:cubicBezTo>
                    <a:cubicBezTo>
                      <a:pt x="367" y="343"/>
                      <a:pt x="367" y="343"/>
                      <a:pt x="367" y="343"/>
                    </a:cubicBezTo>
                    <a:cubicBezTo>
                      <a:pt x="368" y="342"/>
                      <a:pt x="368" y="342"/>
                      <a:pt x="368" y="342"/>
                    </a:cubicBezTo>
                    <a:cubicBezTo>
                      <a:pt x="368" y="341"/>
                      <a:pt x="368" y="341"/>
                      <a:pt x="368" y="341"/>
                    </a:cubicBezTo>
                    <a:cubicBezTo>
                      <a:pt x="368" y="337"/>
                      <a:pt x="368" y="337"/>
                      <a:pt x="368" y="337"/>
                    </a:cubicBezTo>
                    <a:cubicBezTo>
                      <a:pt x="369" y="335"/>
                      <a:pt x="369" y="335"/>
                      <a:pt x="369" y="335"/>
                    </a:cubicBezTo>
                    <a:cubicBezTo>
                      <a:pt x="369" y="334"/>
                      <a:pt x="369" y="334"/>
                      <a:pt x="369" y="334"/>
                    </a:cubicBezTo>
                    <a:cubicBezTo>
                      <a:pt x="361" y="330"/>
                      <a:pt x="361" y="330"/>
                      <a:pt x="361" y="330"/>
                    </a:cubicBezTo>
                    <a:cubicBezTo>
                      <a:pt x="360" y="329"/>
                      <a:pt x="360" y="329"/>
                      <a:pt x="360" y="329"/>
                    </a:cubicBezTo>
                    <a:cubicBezTo>
                      <a:pt x="357" y="329"/>
                      <a:pt x="357" y="329"/>
                      <a:pt x="357" y="329"/>
                    </a:cubicBezTo>
                    <a:cubicBezTo>
                      <a:pt x="354" y="329"/>
                      <a:pt x="354" y="329"/>
                      <a:pt x="354" y="329"/>
                    </a:cubicBezTo>
                    <a:cubicBezTo>
                      <a:pt x="355" y="328"/>
                      <a:pt x="355" y="328"/>
                      <a:pt x="355" y="328"/>
                    </a:cubicBezTo>
                    <a:cubicBezTo>
                      <a:pt x="355" y="327"/>
                      <a:pt x="355" y="327"/>
                      <a:pt x="355" y="327"/>
                    </a:cubicBezTo>
                    <a:cubicBezTo>
                      <a:pt x="355" y="326"/>
                      <a:pt x="355" y="326"/>
                      <a:pt x="355" y="326"/>
                    </a:cubicBezTo>
                    <a:cubicBezTo>
                      <a:pt x="357" y="324"/>
                      <a:pt x="357" y="324"/>
                      <a:pt x="357" y="324"/>
                    </a:cubicBezTo>
                    <a:cubicBezTo>
                      <a:pt x="356" y="323"/>
                      <a:pt x="356" y="323"/>
                      <a:pt x="356" y="323"/>
                    </a:cubicBezTo>
                    <a:cubicBezTo>
                      <a:pt x="354" y="322"/>
                      <a:pt x="354" y="322"/>
                      <a:pt x="354" y="322"/>
                    </a:cubicBezTo>
                    <a:cubicBezTo>
                      <a:pt x="358" y="320"/>
                      <a:pt x="358" y="320"/>
                      <a:pt x="358" y="320"/>
                    </a:cubicBezTo>
                    <a:cubicBezTo>
                      <a:pt x="357" y="316"/>
                      <a:pt x="357" y="316"/>
                      <a:pt x="357" y="316"/>
                    </a:cubicBezTo>
                    <a:cubicBezTo>
                      <a:pt x="358" y="316"/>
                      <a:pt x="358" y="316"/>
                      <a:pt x="358" y="316"/>
                    </a:cubicBezTo>
                    <a:cubicBezTo>
                      <a:pt x="360" y="318"/>
                      <a:pt x="360" y="318"/>
                      <a:pt x="360" y="318"/>
                    </a:cubicBezTo>
                    <a:cubicBezTo>
                      <a:pt x="363" y="317"/>
                      <a:pt x="363" y="317"/>
                      <a:pt x="363" y="317"/>
                    </a:cubicBezTo>
                    <a:cubicBezTo>
                      <a:pt x="365" y="318"/>
                      <a:pt x="365" y="318"/>
                      <a:pt x="365" y="318"/>
                    </a:cubicBezTo>
                    <a:cubicBezTo>
                      <a:pt x="367" y="318"/>
                      <a:pt x="367" y="318"/>
                      <a:pt x="367" y="318"/>
                    </a:cubicBezTo>
                    <a:cubicBezTo>
                      <a:pt x="369" y="318"/>
                      <a:pt x="369" y="318"/>
                      <a:pt x="369" y="318"/>
                    </a:cubicBezTo>
                    <a:cubicBezTo>
                      <a:pt x="371" y="323"/>
                      <a:pt x="371" y="323"/>
                      <a:pt x="371" y="323"/>
                    </a:cubicBezTo>
                    <a:cubicBezTo>
                      <a:pt x="374" y="324"/>
                      <a:pt x="374" y="324"/>
                      <a:pt x="374" y="324"/>
                    </a:cubicBezTo>
                    <a:cubicBezTo>
                      <a:pt x="378" y="319"/>
                      <a:pt x="378" y="319"/>
                      <a:pt x="378" y="319"/>
                    </a:cubicBezTo>
                    <a:cubicBezTo>
                      <a:pt x="377" y="317"/>
                      <a:pt x="377" y="317"/>
                      <a:pt x="377" y="317"/>
                    </a:cubicBezTo>
                    <a:cubicBezTo>
                      <a:pt x="376" y="315"/>
                      <a:pt x="376" y="315"/>
                      <a:pt x="376" y="315"/>
                    </a:cubicBezTo>
                    <a:cubicBezTo>
                      <a:pt x="375" y="313"/>
                      <a:pt x="375" y="313"/>
                      <a:pt x="375" y="313"/>
                    </a:cubicBezTo>
                    <a:cubicBezTo>
                      <a:pt x="372" y="314"/>
                      <a:pt x="372" y="314"/>
                      <a:pt x="372" y="314"/>
                    </a:cubicBezTo>
                    <a:cubicBezTo>
                      <a:pt x="370" y="313"/>
                      <a:pt x="370" y="313"/>
                      <a:pt x="370" y="313"/>
                    </a:cubicBezTo>
                    <a:cubicBezTo>
                      <a:pt x="367" y="312"/>
                      <a:pt x="367" y="312"/>
                      <a:pt x="367" y="312"/>
                    </a:cubicBezTo>
                    <a:cubicBezTo>
                      <a:pt x="364" y="313"/>
                      <a:pt x="364" y="313"/>
                      <a:pt x="364" y="313"/>
                    </a:cubicBezTo>
                    <a:cubicBezTo>
                      <a:pt x="364" y="312"/>
                      <a:pt x="364" y="312"/>
                      <a:pt x="364" y="312"/>
                    </a:cubicBezTo>
                    <a:cubicBezTo>
                      <a:pt x="366" y="311"/>
                      <a:pt x="366" y="311"/>
                      <a:pt x="366" y="311"/>
                    </a:cubicBezTo>
                    <a:cubicBezTo>
                      <a:pt x="366" y="303"/>
                      <a:pt x="366" y="303"/>
                      <a:pt x="366" y="303"/>
                    </a:cubicBezTo>
                    <a:cubicBezTo>
                      <a:pt x="365" y="302"/>
                      <a:pt x="365" y="302"/>
                      <a:pt x="365" y="302"/>
                    </a:cubicBezTo>
                    <a:cubicBezTo>
                      <a:pt x="364" y="302"/>
                      <a:pt x="364" y="302"/>
                      <a:pt x="364" y="302"/>
                    </a:cubicBezTo>
                    <a:cubicBezTo>
                      <a:pt x="362" y="303"/>
                      <a:pt x="362" y="303"/>
                      <a:pt x="362" y="303"/>
                    </a:cubicBezTo>
                    <a:cubicBezTo>
                      <a:pt x="360" y="304"/>
                      <a:pt x="360" y="304"/>
                      <a:pt x="360" y="304"/>
                    </a:cubicBezTo>
                    <a:cubicBezTo>
                      <a:pt x="362" y="301"/>
                      <a:pt x="362" y="301"/>
                      <a:pt x="362" y="301"/>
                    </a:cubicBezTo>
                    <a:cubicBezTo>
                      <a:pt x="365" y="300"/>
                      <a:pt x="365" y="300"/>
                      <a:pt x="365" y="300"/>
                    </a:cubicBezTo>
                    <a:cubicBezTo>
                      <a:pt x="367" y="300"/>
                      <a:pt x="367" y="300"/>
                      <a:pt x="367" y="300"/>
                    </a:cubicBezTo>
                    <a:cubicBezTo>
                      <a:pt x="367" y="298"/>
                      <a:pt x="367" y="298"/>
                      <a:pt x="367" y="298"/>
                    </a:cubicBezTo>
                    <a:cubicBezTo>
                      <a:pt x="361" y="292"/>
                      <a:pt x="361" y="292"/>
                      <a:pt x="361" y="292"/>
                    </a:cubicBezTo>
                    <a:cubicBezTo>
                      <a:pt x="358" y="292"/>
                      <a:pt x="358" y="292"/>
                      <a:pt x="358" y="292"/>
                    </a:cubicBezTo>
                    <a:cubicBezTo>
                      <a:pt x="357" y="290"/>
                      <a:pt x="357" y="290"/>
                      <a:pt x="357" y="290"/>
                    </a:cubicBezTo>
                    <a:cubicBezTo>
                      <a:pt x="361" y="290"/>
                      <a:pt x="361" y="290"/>
                      <a:pt x="361" y="290"/>
                    </a:cubicBezTo>
                    <a:cubicBezTo>
                      <a:pt x="358" y="288"/>
                      <a:pt x="358" y="288"/>
                      <a:pt x="358" y="288"/>
                    </a:cubicBezTo>
                    <a:cubicBezTo>
                      <a:pt x="370" y="294"/>
                      <a:pt x="370" y="294"/>
                      <a:pt x="370" y="294"/>
                    </a:cubicBezTo>
                    <a:cubicBezTo>
                      <a:pt x="371" y="296"/>
                      <a:pt x="371" y="296"/>
                      <a:pt x="371" y="296"/>
                    </a:cubicBezTo>
                    <a:cubicBezTo>
                      <a:pt x="372" y="299"/>
                      <a:pt x="372" y="299"/>
                      <a:pt x="372" y="299"/>
                    </a:cubicBezTo>
                    <a:cubicBezTo>
                      <a:pt x="373" y="300"/>
                      <a:pt x="373" y="300"/>
                      <a:pt x="373" y="300"/>
                    </a:cubicBezTo>
                    <a:cubicBezTo>
                      <a:pt x="374" y="299"/>
                      <a:pt x="374" y="299"/>
                      <a:pt x="374" y="299"/>
                    </a:cubicBezTo>
                    <a:cubicBezTo>
                      <a:pt x="375" y="283"/>
                      <a:pt x="375" y="283"/>
                      <a:pt x="375" y="283"/>
                    </a:cubicBezTo>
                    <a:cubicBezTo>
                      <a:pt x="371" y="278"/>
                      <a:pt x="371" y="278"/>
                      <a:pt x="371" y="278"/>
                    </a:cubicBezTo>
                    <a:cubicBezTo>
                      <a:pt x="369" y="279"/>
                      <a:pt x="369" y="279"/>
                      <a:pt x="369" y="279"/>
                    </a:cubicBezTo>
                    <a:cubicBezTo>
                      <a:pt x="368" y="278"/>
                      <a:pt x="368" y="278"/>
                      <a:pt x="368" y="278"/>
                    </a:cubicBezTo>
                    <a:cubicBezTo>
                      <a:pt x="367" y="277"/>
                      <a:pt x="367" y="277"/>
                      <a:pt x="367" y="277"/>
                    </a:cubicBezTo>
                    <a:cubicBezTo>
                      <a:pt x="364" y="277"/>
                      <a:pt x="364" y="277"/>
                      <a:pt x="364" y="277"/>
                    </a:cubicBezTo>
                    <a:cubicBezTo>
                      <a:pt x="364" y="276"/>
                      <a:pt x="364" y="276"/>
                      <a:pt x="364" y="276"/>
                    </a:cubicBezTo>
                    <a:cubicBezTo>
                      <a:pt x="370" y="275"/>
                      <a:pt x="370" y="275"/>
                      <a:pt x="370" y="275"/>
                    </a:cubicBezTo>
                    <a:cubicBezTo>
                      <a:pt x="371" y="274"/>
                      <a:pt x="371" y="274"/>
                      <a:pt x="371" y="274"/>
                    </a:cubicBezTo>
                    <a:cubicBezTo>
                      <a:pt x="373" y="274"/>
                      <a:pt x="373" y="274"/>
                      <a:pt x="373" y="274"/>
                    </a:cubicBezTo>
                    <a:cubicBezTo>
                      <a:pt x="373" y="272"/>
                      <a:pt x="373" y="272"/>
                      <a:pt x="373" y="272"/>
                    </a:cubicBezTo>
                    <a:cubicBezTo>
                      <a:pt x="372" y="269"/>
                      <a:pt x="372" y="269"/>
                      <a:pt x="372" y="269"/>
                    </a:cubicBezTo>
                    <a:cubicBezTo>
                      <a:pt x="370" y="269"/>
                      <a:pt x="370" y="269"/>
                      <a:pt x="370" y="269"/>
                    </a:cubicBezTo>
                    <a:cubicBezTo>
                      <a:pt x="368" y="269"/>
                      <a:pt x="368" y="269"/>
                      <a:pt x="368" y="269"/>
                    </a:cubicBezTo>
                    <a:cubicBezTo>
                      <a:pt x="364" y="267"/>
                      <a:pt x="364" y="267"/>
                      <a:pt x="364" y="267"/>
                    </a:cubicBezTo>
                    <a:cubicBezTo>
                      <a:pt x="367" y="271"/>
                      <a:pt x="367" y="271"/>
                      <a:pt x="367" y="271"/>
                    </a:cubicBezTo>
                    <a:cubicBezTo>
                      <a:pt x="366" y="271"/>
                      <a:pt x="366" y="271"/>
                      <a:pt x="366" y="271"/>
                    </a:cubicBezTo>
                    <a:cubicBezTo>
                      <a:pt x="364" y="269"/>
                      <a:pt x="364" y="269"/>
                      <a:pt x="364" y="269"/>
                    </a:cubicBezTo>
                    <a:cubicBezTo>
                      <a:pt x="363" y="268"/>
                      <a:pt x="363" y="268"/>
                      <a:pt x="363" y="268"/>
                    </a:cubicBezTo>
                    <a:cubicBezTo>
                      <a:pt x="364" y="270"/>
                      <a:pt x="364" y="270"/>
                      <a:pt x="364" y="270"/>
                    </a:cubicBezTo>
                    <a:cubicBezTo>
                      <a:pt x="362" y="270"/>
                      <a:pt x="362" y="270"/>
                      <a:pt x="362" y="270"/>
                    </a:cubicBezTo>
                    <a:cubicBezTo>
                      <a:pt x="361" y="269"/>
                      <a:pt x="361" y="269"/>
                      <a:pt x="361" y="269"/>
                    </a:cubicBezTo>
                    <a:cubicBezTo>
                      <a:pt x="360" y="269"/>
                      <a:pt x="360" y="269"/>
                      <a:pt x="360" y="269"/>
                    </a:cubicBezTo>
                    <a:cubicBezTo>
                      <a:pt x="360" y="265"/>
                      <a:pt x="360" y="265"/>
                      <a:pt x="360" y="265"/>
                    </a:cubicBezTo>
                    <a:cubicBezTo>
                      <a:pt x="360" y="265"/>
                      <a:pt x="360" y="265"/>
                      <a:pt x="360" y="265"/>
                    </a:cubicBezTo>
                    <a:cubicBezTo>
                      <a:pt x="360" y="263"/>
                      <a:pt x="360" y="263"/>
                      <a:pt x="360" y="263"/>
                    </a:cubicBezTo>
                    <a:cubicBezTo>
                      <a:pt x="356" y="264"/>
                      <a:pt x="356" y="264"/>
                      <a:pt x="356" y="264"/>
                    </a:cubicBezTo>
                    <a:cubicBezTo>
                      <a:pt x="353" y="262"/>
                      <a:pt x="353" y="262"/>
                      <a:pt x="353" y="262"/>
                    </a:cubicBezTo>
                    <a:cubicBezTo>
                      <a:pt x="354" y="262"/>
                      <a:pt x="354" y="262"/>
                      <a:pt x="354" y="262"/>
                    </a:cubicBezTo>
                    <a:cubicBezTo>
                      <a:pt x="359" y="263"/>
                      <a:pt x="359" y="263"/>
                      <a:pt x="359" y="263"/>
                    </a:cubicBezTo>
                    <a:cubicBezTo>
                      <a:pt x="358" y="262"/>
                      <a:pt x="358" y="262"/>
                      <a:pt x="358" y="262"/>
                    </a:cubicBezTo>
                    <a:cubicBezTo>
                      <a:pt x="359" y="260"/>
                      <a:pt x="359" y="260"/>
                      <a:pt x="359" y="260"/>
                    </a:cubicBezTo>
                    <a:cubicBezTo>
                      <a:pt x="357" y="260"/>
                      <a:pt x="357" y="260"/>
                      <a:pt x="357" y="260"/>
                    </a:cubicBezTo>
                    <a:cubicBezTo>
                      <a:pt x="356" y="258"/>
                      <a:pt x="356" y="258"/>
                      <a:pt x="356" y="258"/>
                    </a:cubicBezTo>
                    <a:cubicBezTo>
                      <a:pt x="355" y="258"/>
                      <a:pt x="355" y="258"/>
                      <a:pt x="355" y="258"/>
                    </a:cubicBezTo>
                    <a:cubicBezTo>
                      <a:pt x="354" y="260"/>
                      <a:pt x="354" y="260"/>
                      <a:pt x="354" y="260"/>
                    </a:cubicBezTo>
                    <a:cubicBezTo>
                      <a:pt x="354" y="258"/>
                      <a:pt x="354" y="258"/>
                      <a:pt x="354" y="258"/>
                    </a:cubicBezTo>
                    <a:cubicBezTo>
                      <a:pt x="353" y="255"/>
                      <a:pt x="353" y="255"/>
                      <a:pt x="353" y="255"/>
                    </a:cubicBezTo>
                    <a:cubicBezTo>
                      <a:pt x="355" y="253"/>
                      <a:pt x="355" y="253"/>
                      <a:pt x="355" y="253"/>
                    </a:cubicBezTo>
                    <a:cubicBezTo>
                      <a:pt x="355" y="252"/>
                      <a:pt x="355" y="252"/>
                      <a:pt x="355" y="252"/>
                    </a:cubicBezTo>
                    <a:cubicBezTo>
                      <a:pt x="357" y="251"/>
                      <a:pt x="357" y="251"/>
                      <a:pt x="357" y="251"/>
                    </a:cubicBezTo>
                    <a:cubicBezTo>
                      <a:pt x="359" y="256"/>
                      <a:pt x="359" y="256"/>
                      <a:pt x="359" y="256"/>
                    </a:cubicBezTo>
                    <a:cubicBezTo>
                      <a:pt x="362" y="254"/>
                      <a:pt x="362" y="254"/>
                      <a:pt x="362" y="254"/>
                    </a:cubicBezTo>
                    <a:cubicBezTo>
                      <a:pt x="363" y="252"/>
                      <a:pt x="363" y="252"/>
                      <a:pt x="363" y="252"/>
                    </a:cubicBezTo>
                    <a:cubicBezTo>
                      <a:pt x="366" y="251"/>
                      <a:pt x="366" y="251"/>
                      <a:pt x="366" y="251"/>
                    </a:cubicBezTo>
                    <a:cubicBezTo>
                      <a:pt x="360" y="250"/>
                      <a:pt x="360" y="250"/>
                      <a:pt x="360" y="250"/>
                    </a:cubicBezTo>
                    <a:cubicBezTo>
                      <a:pt x="361" y="249"/>
                      <a:pt x="361" y="249"/>
                      <a:pt x="361" y="249"/>
                    </a:cubicBezTo>
                    <a:cubicBezTo>
                      <a:pt x="365" y="250"/>
                      <a:pt x="365" y="250"/>
                      <a:pt x="365" y="250"/>
                    </a:cubicBezTo>
                    <a:cubicBezTo>
                      <a:pt x="367" y="249"/>
                      <a:pt x="367" y="249"/>
                      <a:pt x="367" y="249"/>
                    </a:cubicBezTo>
                    <a:cubicBezTo>
                      <a:pt x="366" y="248"/>
                      <a:pt x="366" y="248"/>
                      <a:pt x="366" y="248"/>
                    </a:cubicBezTo>
                    <a:cubicBezTo>
                      <a:pt x="360" y="246"/>
                      <a:pt x="360" y="246"/>
                      <a:pt x="360" y="246"/>
                    </a:cubicBezTo>
                    <a:cubicBezTo>
                      <a:pt x="373" y="248"/>
                      <a:pt x="373" y="248"/>
                      <a:pt x="373" y="248"/>
                    </a:cubicBezTo>
                    <a:cubicBezTo>
                      <a:pt x="382" y="252"/>
                      <a:pt x="382" y="252"/>
                      <a:pt x="382" y="252"/>
                    </a:cubicBezTo>
                    <a:cubicBezTo>
                      <a:pt x="384" y="249"/>
                      <a:pt x="384" y="249"/>
                      <a:pt x="384" y="249"/>
                    </a:cubicBezTo>
                    <a:cubicBezTo>
                      <a:pt x="384" y="235"/>
                      <a:pt x="384" y="235"/>
                      <a:pt x="384" y="235"/>
                    </a:cubicBezTo>
                    <a:cubicBezTo>
                      <a:pt x="383" y="235"/>
                      <a:pt x="383" y="235"/>
                      <a:pt x="383" y="235"/>
                    </a:cubicBezTo>
                    <a:cubicBezTo>
                      <a:pt x="383" y="236"/>
                      <a:pt x="383" y="236"/>
                      <a:pt x="383" y="236"/>
                    </a:cubicBezTo>
                    <a:cubicBezTo>
                      <a:pt x="380" y="233"/>
                      <a:pt x="380" y="233"/>
                      <a:pt x="380" y="233"/>
                    </a:cubicBezTo>
                    <a:cubicBezTo>
                      <a:pt x="378" y="235"/>
                      <a:pt x="378" y="235"/>
                      <a:pt x="378" y="235"/>
                    </a:cubicBezTo>
                    <a:cubicBezTo>
                      <a:pt x="379" y="238"/>
                      <a:pt x="379" y="238"/>
                      <a:pt x="379" y="238"/>
                    </a:cubicBezTo>
                    <a:cubicBezTo>
                      <a:pt x="378" y="238"/>
                      <a:pt x="378" y="238"/>
                      <a:pt x="378" y="238"/>
                    </a:cubicBezTo>
                    <a:cubicBezTo>
                      <a:pt x="376" y="237"/>
                      <a:pt x="376" y="237"/>
                      <a:pt x="376" y="237"/>
                    </a:cubicBezTo>
                    <a:cubicBezTo>
                      <a:pt x="376" y="235"/>
                      <a:pt x="376" y="235"/>
                      <a:pt x="376" y="235"/>
                    </a:cubicBezTo>
                    <a:cubicBezTo>
                      <a:pt x="373" y="233"/>
                      <a:pt x="373" y="233"/>
                      <a:pt x="373" y="233"/>
                    </a:cubicBezTo>
                    <a:cubicBezTo>
                      <a:pt x="368" y="233"/>
                      <a:pt x="368" y="233"/>
                      <a:pt x="368" y="233"/>
                    </a:cubicBezTo>
                    <a:cubicBezTo>
                      <a:pt x="370" y="232"/>
                      <a:pt x="370" y="232"/>
                      <a:pt x="370" y="232"/>
                    </a:cubicBezTo>
                    <a:cubicBezTo>
                      <a:pt x="370" y="231"/>
                      <a:pt x="370" y="231"/>
                      <a:pt x="370" y="231"/>
                    </a:cubicBezTo>
                    <a:cubicBezTo>
                      <a:pt x="367" y="229"/>
                      <a:pt x="367" y="229"/>
                      <a:pt x="367" y="229"/>
                    </a:cubicBezTo>
                    <a:cubicBezTo>
                      <a:pt x="368" y="229"/>
                      <a:pt x="368" y="229"/>
                      <a:pt x="368" y="229"/>
                    </a:cubicBezTo>
                    <a:cubicBezTo>
                      <a:pt x="368" y="228"/>
                      <a:pt x="368" y="228"/>
                      <a:pt x="368" y="228"/>
                    </a:cubicBezTo>
                    <a:cubicBezTo>
                      <a:pt x="370" y="228"/>
                      <a:pt x="370" y="228"/>
                      <a:pt x="370" y="228"/>
                    </a:cubicBezTo>
                    <a:cubicBezTo>
                      <a:pt x="367" y="225"/>
                      <a:pt x="367" y="225"/>
                      <a:pt x="367" y="225"/>
                    </a:cubicBezTo>
                    <a:cubicBezTo>
                      <a:pt x="366" y="224"/>
                      <a:pt x="366" y="224"/>
                      <a:pt x="366" y="224"/>
                    </a:cubicBezTo>
                    <a:cubicBezTo>
                      <a:pt x="368" y="222"/>
                      <a:pt x="368" y="222"/>
                      <a:pt x="368" y="222"/>
                    </a:cubicBezTo>
                    <a:cubicBezTo>
                      <a:pt x="370" y="223"/>
                      <a:pt x="370" y="223"/>
                      <a:pt x="370" y="223"/>
                    </a:cubicBezTo>
                    <a:cubicBezTo>
                      <a:pt x="373" y="223"/>
                      <a:pt x="373" y="223"/>
                      <a:pt x="373" y="223"/>
                    </a:cubicBezTo>
                    <a:cubicBezTo>
                      <a:pt x="377" y="227"/>
                      <a:pt x="377" y="227"/>
                      <a:pt x="377" y="227"/>
                    </a:cubicBezTo>
                    <a:cubicBezTo>
                      <a:pt x="379" y="226"/>
                      <a:pt x="379" y="226"/>
                      <a:pt x="379" y="226"/>
                    </a:cubicBezTo>
                    <a:cubicBezTo>
                      <a:pt x="378" y="223"/>
                      <a:pt x="378" y="223"/>
                      <a:pt x="378" y="223"/>
                    </a:cubicBezTo>
                    <a:cubicBezTo>
                      <a:pt x="377" y="221"/>
                      <a:pt x="377" y="221"/>
                      <a:pt x="377" y="221"/>
                    </a:cubicBezTo>
                    <a:cubicBezTo>
                      <a:pt x="368" y="216"/>
                      <a:pt x="368" y="216"/>
                      <a:pt x="368" y="216"/>
                    </a:cubicBezTo>
                    <a:cubicBezTo>
                      <a:pt x="367" y="214"/>
                      <a:pt x="367" y="214"/>
                      <a:pt x="367" y="214"/>
                    </a:cubicBezTo>
                    <a:cubicBezTo>
                      <a:pt x="366" y="213"/>
                      <a:pt x="366" y="213"/>
                      <a:pt x="366" y="213"/>
                    </a:cubicBezTo>
                    <a:cubicBezTo>
                      <a:pt x="365" y="215"/>
                      <a:pt x="365" y="215"/>
                      <a:pt x="365" y="215"/>
                    </a:cubicBezTo>
                    <a:cubicBezTo>
                      <a:pt x="361" y="224"/>
                      <a:pt x="361" y="224"/>
                      <a:pt x="361" y="224"/>
                    </a:cubicBezTo>
                    <a:cubicBezTo>
                      <a:pt x="360" y="224"/>
                      <a:pt x="360" y="224"/>
                      <a:pt x="360" y="224"/>
                    </a:cubicBezTo>
                    <a:cubicBezTo>
                      <a:pt x="358" y="221"/>
                      <a:pt x="358" y="221"/>
                      <a:pt x="358" y="221"/>
                    </a:cubicBezTo>
                    <a:cubicBezTo>
                      <a:pt x="360" y="213"/>
                      <a:pt x="360" y="213"/>
                      <a:pt x="360" y="213"/>
                    </a:cubicBezTo>
                    <a:cubicBezTo>
                      <a:pt x="362" y="210"/>
                      <a:pt x="362" y="210"/>
                      <a:pt x="362" y="210"/>
                    </a:cubicBezTo>
                    <a:cubicBezTo>
                      <a:pt x="362" y="209"/>
                      <a:pt x="362" y="209"/>
                      <a:pt x="362" y="209"/>
                    </a:cubicBezTo>
                    <a:cubicBezTo>
                      <a:pt x="362" y="207"/>
                      <a:pt x="362" y="207"/>
                      <a:pt x="362" y="207"/>
                    </a:cubicBezTo>
                    <a:cubicBezTo>
                      <a:pt x="365" y="191"/>
                      <a:pt x="365" y="191"/>
                      <a:pt x="365" y="191"/>
                    </a:cubicBezTo>
                    <a:cubicBezTo>
                      <a:pt x="363" y="191"/>
                      <a:pt x="363" y="191"/>
                      <a:pt x="363" y="191"/>
                    </a:cubicBezTo>
                    <a:cubicBezTo>
                      <a:pt x="362" y="190"/>
                      <a:pt x="362" y="190"/>
                      <a:pt x="362" y="190"/>
                    </a:cubicBezTo>
                    <a:cubicBezTo>
                      <a:pt x="364" y="190"/>
                      <a:pt x="364" y="190"/>
                      <a:pt x="364" y="190"/>
                    </a:cubicBezTo>
                    <a:cubicBezTo>
                      <a:pt x="364" y="187"/>
                      <a:pt x="364" y="187"/>
                      <a:pt x="364" y="187"/>
                    </a:cubicBezTo>
                    <a:cubicBezTo>
                      <a:pt x="364" y="186"/>
                      <a:pt x="364" y="186"/>
                      <a:pt x="364" y="186"/>
                    </a:cubicBezTo>
                    <a:cubicBezTo>
                      <a:pt x="364" y="184"/>
                      <a:pt x="364" y="184"/>
                      <a:pt x="364" y="184"/>
                    </a:cubicBezTo>
                    <a:cubicBezTo>
                      <a:pt x="365" y="185"/>
                      <a:pt x="365" y="185"/>
                      <a:pt x="365" y="185"/>
                    </a:cubicBezTo>
                    <a:cubicBezTo>
                      <a:pt x="368" y="183"/>
                      <a:pt x="368" y="183"/>
                      <a:pt x="368" y="183"/>
                    </a:cubicBezTo>
                    <a:cubicBezTo>
                      <a:pt x="370" y="184"/>
                      <a:pt x="370" y="184"/>
                      <a:pt x="370" y="184"/>
                    </a:cubicBezTo>
                    <a:cubicBezTo>
                      <a:pt x="373" y="181"/>
                      <a:pt x="373" y="181"/>
                      <a:pt x="373" y="181"/>
                    </a:cubicBezTo>
                    <a:cubicBezTo>
                      <a:pt x="372" y="173"/>
                      <a:pt x="372" y="173"/>
                      <a:pt x="372" y="173"/>
                    </a:cubicBezTo>
                    <a:cubicBezTo>
                      <a:pt x="373" y="174"/>
                      <a:pt x="373" y="174"/>
                      <a:pt x="373" y="174"/>
                    </a:cubicBezTo>
                    <a:cubicBezTo>
                      <a:pt x="374" y="173"/>
                      <a:pt x="374" y="173"/>
                      <a:pt x="374" y="173"/>
                    </a:cubicBezTo>
                    <a:cubicBezTo>
                      <a:pt x="374" y="173"/>
                      <a:pt x="374" y="173"/>
                      <a:pt x="374" y="173"/>
                    </a:cubicBezTo>
                    <a:cubicBezTo>
                      <a:pt x="375" y="173"/>
                      <a:pt x="375" y="173"/>
                      <a:pt x="375" y="173"/>
                    </a:cubicBezTo>
                    <a:cubicBezTo>
                      <a:pt x="375" y="170"/>
                      <a:pt x="375" y="170"/>
                      <a:pt x="375" y="170"/>
                    </a:cubicBezTo>
                    <a:cubicBezTo>
                      <a:pt x="376" y="168"/>
                      <a:pt x="376" y="168"/>
                      <a:pt x="376" y="168"/>
                    </a:cubicBezTo>
                    <a:cubicBezTo>
                      <a:pt x="377" y="168"/>
                      <a:pt x="377" y="168"/>
                      <a:pt x="377" y="168"/>
                    </a:cubicBezTo>
                    <a:cubicBezTo>
                      <a:pt x="377" y="170"/>
                      <a:pt x="377" y="170"/>
                      <a:pt x="377" y="170"/>
                    </a:cubicBezTo>
                    <a:cubicBezTo>
                      <a:pt x="378" y="166"/>
                      <a:pt x="378" y="166"/>
                      <a:pt x="378" y="166"/>
                    </a:cubicBezTo>
                    <a:cubicBezTo>
                      <a:pt x="375" y="166"/>
                      <a:pt x="375" y="166"/>
                      <a:pt x="375" y="166"/>
                    </a:cubicBezTo>
                    <a:cubicBezTo>
                      <a:pt x="373" y="172"/>
                      <a:pt x="373" y="172"/>
                      <a:pt x="373" y="172"/>
                    </a:cubicBezTo>
                    <a:cubicBezTo>
                      <a:pt x="374" y="162"/>
                      <a:pt x="374" y="162"/>
                      <a:pt x="374" y="162"/>
                    </a:cubicBezTo>
                    <a:cubicBezTo>
                      <a:pt x="374" y="161"/>
                      <a:pt x="374" y="161"/>
                      <a:pt x="374" y="161"/>
                    </a:cubicBezTo>
                    <a:cubicBezTo>
                      <a:pt x="375" y="152"/>
                      <a:pt x="375" y="152"/>
                      <a:pt x="375" y="152"/>
                    </a:cubicBezTo>
                    <a:cubicBezTo>
                      <a:pt x="376" y="149"/>
                      <a:pt x="376" y="149"/>
                      <a:pt x="376" y="149"/>
                    </a:cubicBezTo>
                    <a:cubicBezTo>
                      <a:pt x="377" y="148"/>
                      <a:pt x="377" y="148"/>
                      <a:pt x="377" y="148"/>
                    </a:cubicBezTo>
                    <a:cubicBezTo>
                      <a:pt x="382" y="150"/>
                      <a:pt x="382" y="150"/>
                      <a:pt x="382" y="150"/>
                    </a:cubicBezTo>
                    <a:cubicBezTo>
                      <a:pt x="385" y="149"/>
                      <a:pt x="385" y="149"/>
                      <a:pt x="385" y="149"/>
                    </a:cubicBezTo>
                    <a:cubicBezTo>
                      <a:pt x="387" y="146"/>
                      <a:pt x="387" y="146"/>
                      <a:pt x="387" y="146"/>
                    </a:cubicBezTo>
                    <a:cubicBezTo>
                      <a:pt x="387" y="144"/>
                      <a:pt x="387" y="144"/>
                      <a:pt x="387" y="144"/>
                    </a:cubicBezTo>
                    <a:cubicBezTo>
                      <a:pt x="388" y="141"/>
                      <a:pt x="388" y="141"/>
                      <a:pt x="388" y="141"/>
                    </a:cubicBezTo>
                    <a:cubicBezTo>
                      <a:pt x="389" y="139"/>
                      <a:pt x="389" y="139"/>
                      <a:pt x="389" y="139"/>
                    </a:cubicBezTo>
                    <a:cubicBezTo>
                      <a:pt x="389" y="139"/>
                      <a:pt x="389" y="139"/>
                      <a:pt x="389" y="139"/>
                    </a:cubicBezTo>
                    <a:cubicBezTo>
                      <a:pt x="374" y="139"/>
                      <a:pt x="374" y="139"/>
                      <a:pt x="374" y="139"/>
                    </a:cubicBezTo>
                    <a:cubicBezTo>
                      <a:pt x="372" y="142"/>
                      <a:pt x="372" y="142"/>
                      <a:pt x="372" y="142"/>
                    </a:cubicBezTo>
                    <a:cubicBezTo>
                      <a:pt x="371" y="145"/>
                      <a:pt x="371" y="145"/>
                      <a:pt x="371" y="145"/>
                    </a:cubicBezTo>
                    <a:cubicBezTo>
                      <a:pt x="371" y="147"/>
                      <a:pt x="371" y="147"/>
                      <a:pt x="371" y="147"/>
                    </a:cubicBezTo>
                    <a:cubicBezTo>
                      <a:pt x="372" y="147"/>
                      <a:pt x="372" y="147"/>
                      <a:pt x="372" y="147"/>
                    </a:cubicBezTo>
                    <a:cubicBezTo>
                      <a:pt x="370" y="149"/>
                      <a:pt x="370" y="149"/>
                      <a:pt x="370" y="149"/>
                    </a:cubicBezTo>
                    <a:cubicBezTo>
                      <a:pt x="369" y="145"/>
                      <a:pt x="369" y="145"/>
                      <a:pt x="369" y="145"/>
                    </a:cubicBezTo>
                    <a:cubicBezTo>
                      <a:pt x="367" y="145"/>
                      <a:pt x="367" y="145"/>
                      <a:pt x="367" y="145"/>
                    </a:cubicBezTo>
                    <a:cubicBezTo>
                      <a:pt x="369" y="140"/>
                      <a:pt x="369" y="140"/>
                      <a:pt x="369" y="140"/>
                    </a:cubicBezTo>
                    <a:cubicBezTo>
                      <a:pt x="368" y="139"/>
                      <a:pt x="368" y="139"/>
                      <a:pt x="368" y="139"/>
                    </a:cubicBezTo>
                    <a:cubicBezTo>
                      <a:pt x="368" y="139"/>
                      <a:pt x="368" y="139"/>
                      <a:pt x="368" y="139"/>
                    </a:cubicBezTo>
                    <a:cubicBezTo>
                      <a:pt x="368" y="137"/>
                      <a:pt x="368" y="136"/>
                      <a:pt x="369" y="136"/>
                    </a:cubicBezTo>
                    <a:cubicBezTo>
                      <a:pt x="370" y="134"/>
                      <a:pt x="371" y="134"/>
                      <a:pt x="371" y="134"/>
                    </a:cubicBezTo>
                    <a:cubicBezTo>
                      <a:pt x="366" y="130"/>
                      <a:pt x="366" y="130"/>
                      <a:pt x="366" y="130"/>
                    </a:cubicBezTo>
                    <a:cubicBezTo>
                      <a:pt x="366" y="130"/>
                      <a:pt x="367" y="128"/>
                      <a:pt x="369" y="127"/>
                    </a:cubicBezTo>
                    <a:cubicBezTo>
                      <a:pt x="370" y="126"/>
                      <a:pt x="370" y="126"/>
                      <a:pt x="371" y="126"/>
                    </a:cubicBezTo>
                    <a:cubicBezTo>
                      <a:pt x="373" y="126"/>
                      <a:pt x="375" y="126"/>
                      <a:pt x="378" y="126"/>
                    </a:cubicBezTo>
                    <a:cubicBezTo>
                      <a:pt x="383" y="126"/>
                      <a:pt x="385" y="127"/>
                      <a:pt x="387" y="127"/>
                    </a:cubicBezTo>
                    <a:cubicBezTo>
                      <a:pt x="388" y="127"/>
                      <a:pt x="390" y="126"/>
                      <a:pt x="392" y="126"/>
                    </a:cubicBezTo>
                    <a:cubicBezTo>
                      <a:pt x="394" y="126"/>
                      <a:pt x="397" y="116"/>
                      <a:pt x="397" y="116"/>
                    </a:cubicBezTo>
                    <a:cubicBezTo>
                      <a:pt x="393" y="107"/>
                      <a:pt x="393" y="107"/>
                      <a:pt x="393" y="107"/>
                    </a:cubicBezTo>
                    <a:cubicBezTo>
                      <a:pt x="393" y="107"/>
                      <a:pt x="391" y="104"/>
                      <a:pt x="388" y="104"/>
                    </a:cubicBezTo>
                    <a:cubicBezTo>
                      <a:pt x="386" y="104"/>
                      <a:pt x="386" y="107"/>
                      <a:pt x="386" y="110"/>
                    </a:cubicBezTo>
                    <a:cubicBezTo>
                      <a:pt x="386" y="112"/>
                      <a:pt x="383" y="112"/>
                      <a:pt x="380" y="112"/>
                    </a:cubicBezTo>
                    <a:cubicBezTo>
                      <a:pt x="377" y="112"/>
                      <a:pt x="372" y="111"/>
                      <a:pt x="369" y="111"/>
                    </a:cubicBezTo>
                    <a:cubicBezTo>
                      <a:pt x="364" y="111"/>
                      <a:pt x="356" y="115"/>
                      <a:pt x="356" y="115"/>
                    </a:cubicBezTo>
                    <a:cubicBezTo>
                      <a:pt x="356" y="115"/>
                      <a:pt x="358" y="111"/>
                      <a:pt x="359" y="109"/>
                    </a:cubicBezTo>
                    <a:cubicBezTo>
                      <a:pt x="361" y="107"/>
                      <a:pt x="364" y="107"/>
                      <a:pt x="368" y="107"/>
                    </a:cubicBezTo>
                    <a:cubicBezTo>
                      <a:pt x="372" y="107"/>
                      <a:pt x="372" y="105"/>
                      <a:pt x="373" y="105"/>
                    </a:cubicBezTo>
                    <a:cubicBezTo>
                      <a:pt x="374" y="105"/>
                      <a:pt x="378" y="99"/>
                      <a:pt x="379" y="97"/>
                    </a:cubicBezTo>
                    <a:cubicBezTo>
                      <a:pt x="379" y="97"/>
                      <a:pt x="374" y="96"/>
                      <a:pt x="374" y="93"/>
                    </a:cubicBezTo>
                    <a:cubicBezTo>
                      <a:pt x="374" y="91"/>
                      <a:pt x="374" y="91"/>
                      <a:pt x="374" y="91"/>
                    </a:cubicBezTo>
                    <a:cubicBezTo>
                      <a:pt x="374" y="91"/>
                      <a:pt x="378" y="88"/>
                      <a:pt x="380" y="86"/>
                    </a:cubicBezTo>
                    <a:cubicBezTo>
                      <a:pt x="383" y="83"/>
                      <a:pt x="378" y="81"/>
                      <a:pt x="377" y="79"/>
                    </a:cubicBezTo>
                    <a:cubicBezTo>
                      <a:pt x="375" y="78"/>
                      <a:pt x="377" y="76"/>
                      <a:pt x="377" y="76"/>
                    </a:cubicBezTo>
                    <a:cubicBezTo>
                      <a:pt x="377" y="76"/>
                      <a:pt x="377" y="72"/>
                      <a:pt x="380" y="72"/>
                    </a:cubicBezTo>
                    <a:cubicBezTo>
                      <a:pt x="384" y="72"/>
                      <a:pt x="382" y="72"/>
                      <a:pt x="382" y="69"/>
                    </a:cubicBezTo>
                    <a:cubicBezTo>
                      <a:pt x="382" y="68"/>
                      <a:pt x="382" y="67"/>
                      <a:pt x="381" y="67"/>
                    </a:cubicBezTo>
                    <a:cubicBezTo>
                      <a:pt x="381" y="67"/>
                      <a:pt x="380" y="69"/>
                      <a:pt x="379" y="69"/>
                    </a:cubicBezTo>
                    <a:cubicBezTo>
                      <a:pt x="377" y="69"/>
                      <a:pt x="378" y="64"/>
                      <a:pt x="380" y="64"/>
                    </a:cubicBezTo>
                    <a:cubicBezTo>
                      <a:pt x="381" y="64"/>
                      <a:pt x="385" y="62"/>
                      <a:pt x="385" y="62"/>
                    </a:cubicBezTo>
                    <a:cubicBezTo>
                      <a:pt x="385" y="62"/>
                      <a:pt x="387" y="57"/>
                      <a:pt x="387" y="55"/>
                    </a:cubicBezTo>
                    <a:cubicBezTo>
                      <a:pt x="387" y="53"/>
                      <a:pt x="390" y="45"/>
                      <a:pt x="390" y="41"/>
                    </a:cubicBezTo>
                    <a:cubicBezTo>
                      <a:pt x="390" y="36"/>
                      <a:pt x="377" y="33"/>
                      <a:pt x="374" y="31"/>
                    </a:cubicBezTo>
                    <a:cubicBezTo>
                      <a:pt x="373" y="30"/>
                      <a:pt x="371" y="30"/>
                      <a:pt x="369" y="30"/>
                    </a:cubicBezTo>
                    <a:cubicBezTo>
                      <a:pt x="365" y="30"/>
                      <a:pt x="361" y="31"/>
                      <a:pt x="361" y="31"/>
                    </a:cubicBezTo>
                    <a:cubicBezTo>
                      <a:pt x="357" y="38"/>
                      <a:pt x="357" y="38"/>
                      <a:pt x="357" y="38"/>
                    </a:cubicBezTo>
                    <a:cubicBezTo>
                      <a:pt x="357" y="38"/>
                      <a:pt x="355" y="45"/>
                      <a:pt x="355" y="46"/>
                    </a:cubicBezTo>
                    <a:cubicBezTo>
                      <a:pt x="355" y="48"/>
                      <a:pt x="351" y="53"/>
                      <a:pt x="353" y="55"/>
                    </a:cubicBezTo>
                    <a:cubicBezTo>
                      <a:pt x="354" y="57"/>
                      <a:pt x="353" y="61"/>
                      <a:pt x="353" y="61"/>
                    </a:cubicBezTo>
                    <a:cubicBezTo>
                      <a:pt x="353" y="61"/>
                      <a:pt x="355" y="67"/>
                      <a:pt x="352" y="70"/>
                    </a:cubicBezTo>
                    <a:cubicBezTo>
                      <a:pt x="351" y="71"/>
                      <a:pt x="351" y="71"/>
                      <a:pt x="350" y="71"/>
                    </a:cubicBezTo>
                    <a:cubicBezTo>
                      <a:pt x="349" y="71"/>
                      <a:pt x="349" y="67"/>
                      <a:pt x="349" y="67"/>
                    </a:cubicBezTo>
                    <a:cubicBezTo>
                      <a:pt x="342" y="66"/>
                      <a:pt x="342" y="66"/>
                      <a:pt x="342" y="66"/>
                    </a:cubicBezTo>
                    <a:cubicBezTo>
                      <a:pt x="339" y="68"/>
                      <a:pt x="339" y="68"/>
                      <a:pt x="339" y="68"/>
                    </a:cubicBezTo>
                    <a:cubicBezTo>
                      <a:pt x="336" y="71"/>
                      <a:pt x="336" y="71"/>
                      <a:pt x="336" y="71"/>
                    </a:cubicBezTo>
                    <a:cubicBezTo>
                      <a:pt x="336" y="71"/>
                      <a:pt x="334" y="65"/>
                      <a:pt x="334" y="63"/>
                    </a:cubicBezTo>
                    <a:cubicBezTo>
                      <a:pt x="334" y="61"/>
                      <a:pt x="332" y="59"/>
                      <a:pt x="331" y="58"/>
                    </a:cubicBezTo>
                    <a:cubicBezTo>
                      <a:pt x="330" y="57"/>
                      <a:pt x="326" y="52"/>
                      <a:pt x="326" y="50"/>
                    </a:cubicBezTo>
                    <a:cubicBezTo>
                      <a:pt x="326" y="49"/>
                      <a:pt x="326" y="49"/>
                      <a:pt x="326" y="49"/>
                    </a:cubicBezTo>
                    <a:cubicBezTo>
                      <a:pt x="326" y="49"/>
                      <a:pt x="324" y="52"/>
                      <a:pt x="324" y="52"/>
                    </a:cubicBezTo>
                    <a:cubicBezTo>
                      <a:pt x="326" y="55"/>
                      <a:pt x="326" y="55"/>
                      <a:pt x="326" y="55"/>
                    </a:cubicBezTo>
                    <a:cubicBezTo>
                      <a:pt x="326" y="55"/>
                      <a:pt x="328" y="58"/>
                      <a:pt x="328" y="60"/>
                    </a:cubicBezTo>
                    <a:cubicBezTo>
                      <a:pt x="328" y="61"/>
                      <a:pt x="326" y="71"/>
                      <a:pt x="326" y="71"/>
                    </a:cubicBezTo>
                    <a:cubicBezTo>
                      <a:pt x="322" y="78"/>
                      <a:pt x="322" y="78"/>
                      <a:pt x="322" y="78"/>
                    </a:cubicBezTo>
                    <a:cubicBezTo>
                      <a:pt x="322" y="78"/>
                      <a:pt x="319" y="81"/>
                      <a:pt x="319" y="84"/>
                    </a:cubicBezTo>
                    <a:cubicBezTo>
                      <a:pt x="319" y="87"/>
                      <a:pt x="319" y="87"/>
                      <a:pt x="319" y="89"/>
                    </a:cubicBezTo>
                    <a:cubicBezTo>
                      <a:pt x="319" y="91"/>
                      <a:pt x="313" y="106"/>
                      <a:pt x="313" y="106"/>
                    </a:cubicBezTo>
                    <a:cubicBezTo>
                      <a:pt x="313" y="106"/>
                      <a:pt x="314" y="99"/>
                      <a:pt x="314" y="97"/>
                    </a:cubicBezTo>
                    <a:cubicBezTo>
                      <a:pt x="314" y="96"/>
                      <a:pt x="313" y="86"/>
                      <a:pt x="313" y="82"/>
                    </a:cubicBezTo>
                    <a:cubicBezTo>
                      <a:pt x="313" y="78"/>
                      <a:pt x="317" y="72"/>
                      <a:pt x="317" y="69"/>
                    </a:cubicBezTo>
                    <a:cubicBezTo>
                      <a:pt x="317" y="66"/>
                      <a:pt x="316" y="62"/>
                      <a:pt x="316" y="62"/>
                    </a:cubicBezTo>
                    <a:cubicBezTo>
                      <a:pt x="312" y="55"/>
                      <a:pt x="312" y="55"/>
                      <a:pt x="312" y="55"/>
                    </a:cubicBezTo>
                    <a:cubicBezTo>
                      <a:pt x="312" y="55"/>
                      <a:pt x="314" y="47"/>
                      <a:pt x="312" y="46"/>
                    </a:cubicBezTo>
                    <a:cubicBezTo>
                      <a:pt x="310" y="44"/>
                      <a:pt x="310" y="41"/>
                      <a:pt x="310" y="41"/>
                    </a:cubicBezTo>
                    <a:cubicBezTo>
                      <a:pt x="303" y="41"/>
                      <a:pt x="303" y="41"/>
                      <a:pt x="303" y="41"/>
                    </a:cubicBezTo>
                    <a:cubicBezTo>
                      <a:pt x="303" y="41"/>
                      <a:pt x="302" y="48"/>
                      <a:pt x="305" y="50"/>
                    </a:cubicBezTo>
                    <a:cubicBezTo>
                      <a:pt x="307" y="52"/>
                      <a:pt x="305" y="55"/>
                      <a:pt x="303" y="59"/>
                    </a:cubicBezTo>
                    <a:cubicBezTo>
                      <a:pt x="302" y="63"/>
                      <a:pt x="302" y="65"/>
                      <a:pt x="299" y="67"/>
                    </a:cubicBezTo>
                    <a:cubicBezTo>
                      <a:pt x="297" y="70"/>
                      <a:pt x="290" y="73"/>
                      <a:pt x="288" y="73"/>
                    </a:cubicBezTo>
                    <a:cubicBezTo>
                      <a:pt x="286" y="73"/>
                      <a:pt x="282" y="76"/>
                      <a:pt x="282" y="76"/>
                    </a:cubicBezTo>
                    <a:cubicBezTo>
                      <a:pt x="282" y="76"/>
                      <a:pt x="283" y="71"/>
                      <a:pt x="283" y="70"/>
                    </a:cubicBezTo>
                    <a:cubicBezTo>
                      <a:pt x="283" y="68"/>
                      <a:pt x="290" y="67"/>
                      <a:pt x="292" y="65"/>
                    </a:cubicBezTo>
                    <a:cubicBezTo>
                      <a:pt x="295" y="63"/>
                      <a:pt x="292" y="63"/>
                      <a:pt x="294" y="62"/>
                    </a:cubicBezTo>
                    <a:cubicBezTo>
                      <a:pt x="295" y="61"/>
                      <a:pt x="294" y="58"/>
                      <a:pt x="294" y="53"/>
                    </a:cubicBezTo>
                    <a:cubicBezTo>
                      <a:pt x="294" y="50"/>
                      <a:pt x="294" y="49"/>
                      <a:pt x="293" y="49"/>
                    </a:cubicBezTo>
                    <a:cubicBezTo>
                      <a:pt x="293" y="49"/>
                      <a:pt x="293" y="49"/>
                      <a:pt x="293" y="49"/>
                    </a:cubicBezTo>
                    <a:cubicBezTo>
                      <a:pt x="293" y="49"/>
                      <a:pt x="286" y="48"/>
                      <a:pt x="283" y="48"/>
                    </a:cubicBezTo>
                    <a:cubicBezTo>
                      <a:pt x="281" y="48"/>
                      <a:pt x="279" y="47"/>
                      <a:pt x="277" y="47"/>
                    </a:cubicBezTo>
                    <a:cubicBezTo>
                      <a:pt x="276" y="47"/>
                      <a:pt x="274" y="48"/>
                      <a:pt x="272" y="49"/>
                    </a:cubicBezTo>
                    <a:cubicBezTo>
                      <a:pt x="269" y="52"/>
                      <a:pt x="268" y="57"/>
                      <a:pt x="267" y="58"/>
                    </a:cubicBezTo>
                    <a:cubicBezTo>
                      <a:pt x="266" y="59"/>
                      <a:pt x="265" y="60"/>
                      <a:pt x="265" y="60"/>
                    </a:cubicBezTo>
                    <a:cubicBezTo>
                      <a:pt x="265" y="60"/>
                      <a:pt x="260" y="62"/>
                      <a:pt x="260" y="64"/>
                    </a:cubicBezTo>
                    <a:cubicBezTo>
                      <a:pt x="260" y="65"/>
                      <a:pt x="258" y="67"/>
                      <a:pt x="258" y="67"/>
                    </a:cubicBezTo>
                    <a:cubicBezTo>
                      <a:pt x="258" y="67"/>
                      <a:pt x="256" y="62"/>
                      <a:pt x="260" y="59"/>
                    </a:cubicBezTo>
                    <a:cubicBezTo>
                      <a:pt x="261" y="57"/>
                      <a:pt x="261" y="57"/>
                      <a:pt x="261" y="57"/>
                    </a:cubicBezTo>
                    <a:cubicBezTo>
                      <a:pt x="261" y="57"/>
                      <a:pt x="261" y="57"/>
                      <a:pt x="261" y="57"/>
                    </a:cubicBezTo>
                    <a:cubicBezTo>
                      <a:pt x="261" y="57"/>
                      <a:pt x="260" y="57"/>
                      <a:pt x="260" y="57"/>
                    </a:cubicBezTo>
                    <a:cubicBezTo>
                      <a:pt x="260" y="57"/>
                      <a:pt x="260" y="57"/>
                      <a:pt x="260" y="56"/>
                    </a:cubicBezTo>
                    <a:cubicBezTo>
                      <a:pt x="260" y="54"/>
                      <a:pt x="264" y="51"/>
                      <a:pt x="265" y="49"/>
                    </a:cubicBezTo>
                    <a:cubicBezTo>
                      <a:pt x="267" y="48"/>
                      <a:pt x="267" y="46"/>
                      <a:pt x="267" y="46"/>
                    </a:cubicBezTo>
                    <a:cubicBezTo>
                      <a:pt x="267" y="46"/>
                      <a:pt x="264" y="44"/>
                      <a:pt x="260" y="44"/>
                    </a:cubicBezTo>
                    <a:cubicBezTo>
                      <a:pt x="255" y="44"/>
                      <a:pt x="244" y="44"/>
                      <a:pt x="241" y="44"/>
                    </a:cubicBezTo>
                    <a:cubicBezTo>
                      <a:pt x="238" y="44"/>
                      <a:pt x="232" y="38"/>
                      <a:pt x="232" y="38"/>
                    </a:cubicBezTo>
                    <a:cubicBezTo>
                      <a:pt x="232" y="38"/>
                      <a:pt x="240" y="40"/>
                      <a:pt x="242" y="40"/>
                    </a:cubicBezTo>
                    <a:cubicBezTo>
                      <a:pt x="243" y="40"/>
                      <a:pt x="255" y="40"/>
                      <a:pt x="260" y="38"/>
                    </a:cubicBezTo>
                    <a:cubicBezTo>
                      <a:pt x="261" y="37"/>
                      <a:pt x="261" y="37"/>
                      <a:pt x="262" y="37"/>
                    </a:cubicBezTo>
                    <a:cubicBezTo>
                      <a:pt x="263" y="37"/>
                      <a:pt x="262" y="40"/>
                      <a:pt x="264" y="40"/>
                    </a:cubicBezTo>
                    <a:cubicBezTo>
                      <a:pt x="267" y="40"/>
                      <a:pt x="264" y="40"/>
                      <a:pt x="269" y="38"/>
                    </a:cubicBezTo>
                    <a:cubicBezTo>
                      <a:pt x="274" y="37"/>
                      <a:pt x="271" y="37"/>
                      <a:pt x="276" y="35"/>
                    </a:cubicBezTo>
                    <a:cubicBezTo>
                      <a:pt x="280" y="33"/>
                      <a:pt x="281" y="33"/>
                      <a:pt x="282" y="33"/>
                    </a:cubicBezTo>
                    <a:cubicBezTo>
                      <a:pt x="282" y="33"/>
                      <a:pt x="282" y="33"/>
                      <a:pt x="282" y="33"/>
                    </a:cubicBezTo>
                    <a:cubicBezTo>
                      <a:pt x="283" y="33"/>
                      <a:pt x="283" y="33"/>
                      <a:pt x="283" y="33"/>
                    </a:cubicBezTo>
                    <a:cubicBezTo>
                      <a:pt x="285" y="33"/>
                      <a:pt x="291" y="30"/>
                      <a:pt x="291" y="30"/>
                    </a:cubicBezTo>
                    <a:cubicBezTo>
                      <a:pt x="291" y="30"/>
                      <a:pt x="294" y="29"/>
                      <a:pt x="296" y="27"/>
                    </a:cubicBezTo>
                    <a:cubicBezTo>
                      <a:pt x="297" y="26"/>
                      <a:pt x="303" y="22"/>
                      <a:pt x="303" y="20"/>
                    </a:cubicBezTo>
                    <a:cubicBezTo>
                      <a:pt x="303" y="18"/>
                      <a:pt x="298" y="15"/>
                      <a:pt x="298" y="15"/>
                    </a:cubicBezTo>
                    <a:cubicBezTo>
                      <a:pt x="298" y="15"/>
                      <a:pt x="292" y="15"/>
                      <a:pt x="289" y="15"/>
                    </a:cubicBezTo>
                    <a:cubicBezTo>
                      <a:pt x="287" y="15"/>
                      <a:pt x="287" y="18"/>
                      <a:pt x="287" y="18"/>
                    </a:cubicBezTo>
                    <a:cubicBezTo>
                      <a:pt x="285" y="18"/>
                      <a:pt x="285" y="18"/>
                      <a:pt x="285" y="18"/>
                    </a:cubicBezTo>
                    <a:cubicBezTo>
                      <a:pt x="284" y="11"/>
                      <a:pt x="284" y="11"/>
                      <a:pt x="284" y="11"/>
                    </a:cubicBezTo>
                    <a:cubicBezTo>
                      <a:pt x="279" y="16"/>
                      <a:pt x="279" y="16"/>
                      <a:pt x="279" y="16"/>
                    </a:cubicBezTo>
                    <a:cubicBezTo>
                      <a:pt x="279" y="16"/>
                      <a:pt x="279" y="16"/>
                      <a:pt x="279" y="16"/>
                    </a:cubicBezTo>
                    <a:cubicBezTo>
                      <a:pt x="277" y="16"/>
                      <a:pt x="272" y="16"/>
                      <a:pt x="271" y="15"/>
                    </a:cubicBezTo>
                    <a:cubicBezTo>
                      <a:pt x="270" y="14"/>
                      <a:pt x="267" y="14"/>
                      <a:pt x="264" y="14"/>
                    </a:cubicBezTo>
                    <a:cubicBezTo>
                      <a:pt x="262" y="14"/>
                      <a:pt x="261" y="14"/>
                      <a:pt x="261" y="14"/>
                    </a:cubicBezTo>
                    <a:cubicBezTo>
                      <a:pt x="261" y="14"/>
                      <a:pt x="249" y="17"/>
                      <a:pt x="242" y="17"/>
                    </a:cubicBezTo>
                    <a:cubicBezTo>
                      <a:pt x="235" y="17"/>
                      <a:pt x="224" y="18"/>
                      <a:pt x="224" y="18"/>
                    </a:cubicBezTo>
                    <a:cubicBezTo>
                      <a:pt x="226" y="14"/>
                      <a:pt x="226" y="14"/>
                      <a:pt x="226" y="14"/>
                    </a:cubicBezTo>
                    <a:cubicBezTo>
                      <a:pt x="233" y="12"/>
                      <a:pt x="233" y="12"/>
                      <a:pt x="233" y="12"/>
                    </a:cubicBezTo>
                    <a:cubicBezTo>
                      <a:pt x="233" y="12"/>
                      <a:pt x="241" y="11"/>
                      <a:pt x="242" y="10"/>
                    </a:cubicBezTo>
                    <a:cubicBezTo>
                      <a:pt x="244" y="8"/>
                      <a:pt x="247" y="8"/>
                      <a:pt x="249" y="8"/>
                    </a:cubicBezTo>
                    <a:cubicBezTo>
                      <a:pt x="250" y="8"/>
                      <a:pt x="252" y="10"/>
                      <a:pt x="256" y="10"/>
                    </a:cubicBezTo>
                    <a:cubicBezTo>
                      <a:pt x="261" y="10"/>
                      <a:pt x="258" y="9"/>
                      <a:pt x="260" y="9"/>
                    </a:cubicBezTo>
                    <a:cubicBezTo>
                      <a:pt x="261" y="9"/>
                      <a:pt x="258" y="8"/>
                      <a:pt x="258" y="7"/>
                    </a:cubicBezTo>
                    <a:cubicBezTo>
                      <a:pt x="258" y="5"/>
                      <a:pt x="255" y="4"/>
                      <a:pt x="255" y="4"/>
                    </a:cubicBezTo>
                    <a:cubicBezTo>
                      <a:pt x="255" y="4"/>
                      <a:pt x="245" y="4"/>
                      <a:pt x="244" y="3"/>
                    </a:cubicBezTo>
                    <a:cubicBezTo>
                      <a:pt x="243" y="2"/>
                      <a:pt x="242" y="1"/>
                      <a:pt x="239" y="1"/>
                    </a:cubicBezTo>
                    <a:cubicBezTo>
                      <a:pt x="237" y="1"/>
                      <a:pt x="226" y="0"/>
                      <a:pt x="223" y="0"/>
                    </a:cubicBezTo>
                    <a:cubicBezTo>
                      <a:pt x="219" y="0"/>
                      <a:pt x="210" y="0"/>
                      <a:pt x="210" y="0"/>
                    </a:cubicBezTo>
                    <a:cubicBezTo>
                      <a:pt x="210" y="0"/>
                      <a:pt x="210" y="2"/>
                      <a:pt x="210" y="8"/>
                    </a:cubicBezTo>
                    <a:cubicBezTo>
                      <a:pt x="210" y="11"/>
                      <a:pt x="211" y="11"/>
                      <a:pt x="211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3" y="12"/>
                      <a:pt x="203" y="12"/>
                      <a:pt x="203" y="12"/>
                    </a:cubicBezTo>
                    <a:cubicBezTo>
                      <a:pt x="201" y="9"/>
                      <a:pt x="201" y="9"/>
                      <a:pt x="201" y="9"/>
                    </a:cubicBezTo>
                    <a:cubicBezTo>
                      <a:pt x="201" y="9"/>
                      <a:pt x="198" y="9"/>
                      <a:pt x="195" y="9"/>
                    </a:cubicBezTo>
                    <a:cubicBezTo>
                      <a:pt x="191" y="9"/>
                      <a:pt x="191" y="9"/>
                      <a:pt x="190" y="8"/>
                    </a:cubicBezTo>
                    <a:cubicBezTo>
                      <a:pt x="189" y="7"/>
                      <a:pt x="187" y="5"/>
                      <a:pt x="187" y="5"/>
                    </a:cubicBezTo>
                    <a:cubicBezTo>
                      <a:pt x="181" y="6"/>
                      <a:pt x="181" y="6"/>
                      <a:pt x="181" y="6"/>
                    </a:cubicBezTo>
                    <a:cubicBezTo>
                      <a:pt x="178" y="9"/>
                      <a:pt x="178" y="9"/>
                      <a:pt x="178" y="9"/>
                    </a:cubicBezTo>
                    <a:cubicBezTo>
                      <a:pt x="179" y="13"/>
                      <a:pt x="179" y="13"/>
                      <a:pt x="179" y="13"/>
                    </a:cubicBezTo>
                    <a:cubicBezTo>
                      <a:pt x="179" y="16"/>
                      <a:pt x="179" y="16"/>
                      <a:pt x="179" y="16"/>
                    </a:cubicBezTo>
                    <a:cubicBezTo>
                      <a:pt x="183" y="16"/>
                      <a:pt x="183" y="16"/>
                      <a:pt x="183" y="16"/>
                    </a:cubicBezTo>
                    <a:cubicBezTo>
                      <a:pt x="189" y="16"/>
                      <a:pt x="189" y="16"/>
                      <a:pt x="189" y="16"/>
                    </a:cubicBezTo>
                    <a:cubicBezTo>
                      <a:pt x="189" y="16"/>
                      <a:pt x="196" y="15"/>
                      <a:pt x="198" y="15"/>
                    </a:cubicBezTo>
                    <a:cubicBezTo>
                      <a:pt x="200" y="15"/>
                      <a:pt x="202" y="19"/>
                      <a:pt x="202" y="19"/>
                    </a:cubicBezTo>
                    <a:cubicBezTo>
                      <a:pt x="202" y="19"/>
                      <a:pt x="199" y="26"/>
                      <a:pt x="199" y="31"/>
                    </a:cubicBezTo>
                    <a:cubicBezTo>
                      <a:pt x="199" y="35"/>
                      <a:pt x="199" y="35"/>
                      <a:pt x="199" y="35"/>
                    </a:cubicBezTo>
                    <a:cubicBezTo>
                      <a:pt x="197" y="31"/>
                      <a:pt x="197" y="31"/>
                      <a:pt x="197" y="31"/>
                    </a:cubicBezTo>
                    <a:cubicBezTo>
                      <a:pt x="197" y="31"/>
                      <a:pt x="195" y="28"/>
                      <a:pt x="195" y="26"/>
                    </a:cubicBezTo>
                    <a:cubicBezTo>
                      <a:pt x="195" y="25"/>
                      <a:pt x="195" y="19"/>
                      <a:pt x="195" y="19"/>
                    </a:cubicBezTo>
                    <a:cubicBezTo>
                      <a:pt x="195" y="19"/>
                      <a:pt x="192" y="28"/>
                      <a:pt x="192" y="29"/>
                    </a:cubicBezTo>
                    <a:cubicBezTo>
                      <a:pt x="192" y="30"/>
                      <a:pt x="192" y="30"/>
                      <a:pt x="192" y="30"/>
                    </a:cubicBezTo>
                    <a:cubicBezTo>
                      <a:pt x="191" y="30"/>
                      <a:pt x="190" y="27"/>
                      <a:pt x="190" y="27"/>
                    </a:cubicBezTo>
                    <a:cubicBezTo>
                      <a:pt x="188" y="22"/>
                      <a:pt x="188" y="22"/>
                      <a:pt x="188" y="22"/>
                    </a:cubicBezTo>
                    <a:cubicBezTo>
                      <a:pt x="181" y="21"/>
                      <a:pt x="181" y="21"/>
                      <a:pt x="181" y="21"/>
                    </a:cubicBezTo>
                    <a:cubicBezTo>
                      <a:pt x="180" y="24"/>
                      <a:pt x="180" y="24"/>
                      <a:pt x="180" y="24"/>
                    </a:cubicBezTo>
                    <a:cubicBezTo>
                      <a:pt x="181" y="29"/>
                      <a:pt x="181" y="29"/>
                      <a:pt x="181" y="29"/>
                    </a:cubicBezTo>
                    <a:cubicBezTo>
                      <a:pt x="181" y="29"/>
                      <a:pt x="182" y="33"/>
                      <a:pt x="184" y="35"/>
                    </a:cubicBezTo>
                    <a:cubicBezTo>
                      <a:pt x="186" y="37"/>
                      <a:pt x="187" y="39"/>
                      <a:pt x="188" y="40"/>
                    </a:cubicBezTo>
                    <a:cubicBezTo>
                      <a:pt x="189" y="41"/>
                      <a:pt x="188" y="44"/>
                      <a:pt x="188" y="44"/>
                    </a:cubicBezTo>
                    <a:cubicBezTo>
                      <a:pt x="185" y="43"/>
                      <a:pt x="185" y="43"/>
                      <a:pt x="185" y="43"/>
                    </a:cubicBezTo>
                    <a:cubicBezTo>
                      <a:pt x="182" y="43"/>
                      <a:pt x="182" y="43"/>
                      <a:pt x="182" y="43"/>
                    </a:cubicBezTo>
                    <a:cubicBezTo>
                      <a:pt x="180" y="39"/>
                      <a:pt x="180" y="39"/>
                      <a:pt x="180" y="39"/>
                    </a:cubicBezTo>
                    <a:cubicBezTo>
                      <a:pt x="177" y="36"/>
                      <a:pt x="177" y="36"/>
                      <a:pt x="177" y="36"/>
                    </a:cubicBezTo>
                    <a:cubicBezTo>
                      <a:pt x="177" y="36"/>
                      <a:pt x="178" y="32"/>
                      <a:pt x="176" y="30"/>
                    </a:cubicBezTo>
                    <a:cubicBezTo>
                      <a:pt x="174" y="28"/>
                      <a:pt x="172" y="27"/>
                      <a:pt x="172" y="27"/>
                    </a:cubicBezTo>
                    <a:cubicBezTo>
                      <a:pt x="169" y="30"/>
                      <a:pt x="169" y="30"/>
                      <a:pt x="169" y="30"/>
                    </a:cubicBezTo>
                    <a:cubicBezTo>
                      <a:pt x="170" y="33"/>
                      <a:pt x="170" y="33"/>
                      <a:pt x="170" y="33"/>
                    </a:cubicBezTo>
                    <a:cubicBezTo>
                      <a:pt x="170" y="35"/>
                      <a:pt x="170" y="35"/>
                      <a:pt x="170" y="35"/>
                    </a:cubicBezTo>
                    <a:cubicBezTo>
                      <a:pt x="174" y="36"/>
                      <a:pt x="174" y="36"/>
                      <a:pt x="174" y="36"/>
                    </a:cubicBezTo>
                    <a:cubicBezTo>
                      <a:pt x="171" y="39"/>
                      <a:pt x="171" y="39"/>
                      <a:pt x="171" y="39"/>
                    </a:cubicBezTo>
                    <a:cubicBezTo>
                      <a:pt x="177" y="43"/>
                      <a:pt x="177" y="43"/>
                      <a:pt x="177" y="43"/>
                    </a:cubicBezTo>
                    <a:cubicBezTo>
                      <a:pt x="180" y="43"/>
                      <a:pt x="180" y="43"/>
                      <a:pt x="180" y="43"/>
                    </a:cubicBezTo>
                    <a:cubicBezTo>
                      <a:pt x="181" y="49"/>
                      <a:pt x="181" y="49"/>
                      <a:pt x="181" y="49"/>
                    </a:cubicBezTo>
                    <a:cubicBezTo>
                      <a:pt x="185" y="49"/>
                      <a:pt x="185" y="49"/>
                      <a:pt x="185" y="49"/>
                    </a:cubicBezTo>
                    <a:cubicBezTo>
                      <a:pt x="185" y="60"/>
                      <a:pt x="185" y="60"/>
                      <a:pt x="185" y="60"/>
                    </a:cubicBezTo>
                    <a:cubicBezTo>
                      <a:pt x="183" y="68"/>
                      <a:pt x="183" y="68"/>
                      <a:pt x="183" y="68"/>
                    </a:cubicBezTo>
                    <a:cubicBezTo>
                      <a:pt x="181" y="65"/>
                      <a:pt x="181" y="65"/>
                      <a:pt x="181" y="65"/>
                    </a:cubicBezTo>
                    <a:cubicBezTo>
                      <a:pt x="181" y="60"/>
                      <a:pt x="181" y="60"/>
                      <a:pt x="181" y="60"/>
                    </a:cubicBezTo>
                    <a:cubicBezTo>
                      <a:pt x="181" y="60"/>
                      <a:pt x="179" y="60"/>
                      <a:pt x="176" y="60"/>
                    </a:cubicBezTo>
                    <a:cubicBezTo>
                      <a:pt x="176" y="60"/>
                      <a:pt x="176" y="56"/>
                      <a:pt x="175" y="55"/>
                    </a:cubicBezTo>
                    <a:cubicBezTo>
                      <a:pt x="174" y="54"/>
                      <a:pt x="172" y="49"/>
                      <a:pt x="172" y="49"/>
                    </a:cubicBezTo>
                    <a:cubicBezTo>
                      <a:pt x="168" y="49"/>
                      <a:pt x="168" y="49"/>
                      <a:pt x="168" y="49"/>
                    </a:cubicBezTo>
                    <a:cubicBezTo>
                      <a:pt x="166" y="47"/>
                      <a:pt x="166" y="47"/>
                      <a:pt x="166" y="47"/>
                    </a:cubicBezTo>
                    <a:cubicBezTo>
                      <a:pt x="166" y="44"/>
                      <a:pt x="166" y="44"/>
                      <a:pt x="166" y="44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2" y="36"/>
                      <a:pt x="162" y="36"/>
                      <a:pt x="162" y="36"/>
                    </a:cubicBezTo>
                    <a:cubicBezTo>
                      <a:pt x="160" y="33"/>
                      <a:pt x="160" y="33"/>
                      <a:pt x="160" y="33"/>
                    </a:cubicBezTo>
                    <a:cubicBezTo>
                      <a:pt x="157" y="39"/>
                      <a:pt x="157" y="39"/>
                      <a:pt x="157" y="39"/>
                    </a:cubicBezTo>
                    <a:cubicBezTo>
                      <a:pt x="157" y="43"/>
                      <a:pt x="157" y="43"/>
                      <a:pt x="157" y="43"/>
                    </a:cubicBezTo>
                    <a:cubicBezTo>
                      <a:pt x="161" y="43"/>
                      <a:pt x="161" y="43"/>
                      <a:pt x="161" y="43"/>
                    </a:cubicBezTo>
                    <a:cubicBezTo>
                      <a:pt x="158" y="44"/>
                      <a:pt x="158" y="44"/>
                      <a:pt x="158" y="44"/>
                    </a:cubicBezTo>
                    <a:cubicBezTo>
                      <a:pt x="159" y="47"/>
                      <a:pt x="159" y="47"/>
                      <a:pt x="159" y="47"/>
                    </a:cubicBezTo>
                    <a:cubicBezTo>
                      <a:pt x="163" y="51"/>
                      <a:pt x="163" y="51"/>
                      <a:pt x="163" y="51"/>
                    </a:cubicBezTo>
                    <a:cubicBezTo>
                      <a:pt x="169" y="51"/>
                      <a:pt x="169" y="51"/>
                      <a:pt x="169" y="51"/>
                    </a:cubicBezTo>
                    <a:cubicBezTo>
                      <a:pt x="171" y="61"/>
                      <a:pt x="171" y="61"/>
                      <a:pt x="171" y="61"/>
                    </a:cubicBezTo>
                    <a:cubicBezTo>
                      <a:pt x="171" y="67"/>
                      <a:pt x="171" y="67"/>
                      <a:pt x="171" y="67"/>
                    </a:cubicBezTo>
                    <a:cubicBezTo>
                      <a:pt x="167" y="69"/>
                      <a:pt x="167" y="69"/>
                      <a:pt x="167" y="69"/>
                    </a:cubicBezTo>
                    <a:cubicBezTo>
                      <a:pt x="167" y="65"/>
                      <a:pt x="167" y="65"/>
                      <a:pt x="167" y="65"/>
                    </a:cubicBezTo>
                    <a:cubicBezTo>
                      <a:pt x="162" y="59"/>
                      <a:pt x="162" y="59"/>
                      <a:pt x="162" y="59"/>
                    </a:cubicBezTo>
                    <a:cubicBezTo>
                      <a:pt x="149" y="59"/>
                      <a:pt x="149" y="59"/>
                      <a:pt x="149" y="59"/>
                    </a:cubicBezTo>
                    <a:cubicBezTo>
                      <a:pt x="149" y="47"/>
                      <a:pt x="149" y="47"/>
                      <a:pt x="149" y="47"/>
                    </a:cubicBezTo>
                    <a:cubicBezTo>
                      <a:pt x="140" y="42"/>
                      <a:pt x="140" y="42"/>
                      <a:pt x="140" y="42"/>
                    </a:cubicBezTo>
                    <a:cubicBezTo>
                      <a:pt x="140" y="32"/>
                      <a:pt x="140" y="32"/>
                      <a:pt x="140" y="32"/>
                    </a:cubicBezTo>
                    <a:cubicBezTo>
                      <a:pt x="130" y="37"/>
                      <a:pt x="130" y="37"/>
                      <a:pt x="130" y="37"/>
                    </a:cubicBezTo>
                    <a:cubicBezTo>
                      <a:pt x="138" y="44"/>
                      <a:pt x="138" y="44"/>
                      <a:pt x="138" y="44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44" y="47"/>
                      <a:pt x="143" y="55"/>
                      <a:pt x="143" y="58"/>
                    </a:cubicBezTo>
                    <a:cubicBezTo>
                      <a:pt x="143" y="59"/>
                      <a:pt x="142" y="60"/>
                      <a:pt x="141" y="60"/>
                    </a:cubicBezTo>
                    <a:cubicBezTo>
                      <a:pt x="139" y="60"/>
                      <a:pt x="135" y="58"/>
                      <a:pt x="135" y="58"/>
                    </a:cubicBezTo>
                    <a:cubicBezTo>
                      <a:pt x="129" y="58"/>
                      <a:pt x="129" y="58"/>
                      <a:pt x="129" y="58"/>
                    </a:cubicBezTo>
                    <a:cubicBezTo>
                      <a:pt x="124" y="46"/>
                      <a:pt x="124" y="46"/>
                      <a:pt x="124" y="46"/>
                    </a:cubicBezTo>
                    <a:cubicBezTo>
                      <a:pt x="119" y="43"/>
                      <a:pt x="119" y="43"/>
                      <a:pt x="119" y="43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1" y="59"/>
                      <a:pt x="121" y="59"/>
                      <a:pt x="121" y="59"/>
                    </a:cubicBezTo>
                    <a:cubicBezTo>
                      <a:pt x="121" y="65"/>
                      <a:pt x="121" y="65"/>
                      <a:pt x="121" y="65"/>
                    </a:cubicBezTo>
                    <a:cubicBezTo>
                      <a:pt x="115" y="59"/>
                      <a:pt x="115" y="59"/>
                      <a:pt x="115" y="59"/>
                    </a:cubicBezTo>
                    <a:cubicBezTo>
                      <a:pt x="115" y="54"/>
                      <a:pt x="115" y="54"/>
                      <a:pt x="115" y="54"/>
                    </a:cubicBezTo>
                    <a:cubicBezTo>
                      <a:pt x="110" y="54"/>
                      <a:pt x="110" y="54"/>
                      <a:pt x="110" y="54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05" y="76"/>
                      <a:pt x="105" y="76"/>
                      <a:pt x="105" y="76"/>
                    </a:cubicBezTo>
                    <a:cubicBezTo>
                      <a:pt x="107" y="60"/>
                      <a:pt x="107" y="60"/>
                      <a:pt x="107" y="60"/>
                    </a:cubicBezTo>
                    <a:cubicBezTo>
                      <a:pt x="107" y="60"/>
                      <a:pt x="98" y="54"/>
                      <a:pt x="94" y="54"/>
                    </a:cubicBezTo>
                    <a:cubicBezTo>
                      <a:pt x="94" y="54"/>
                      <a:pt x="93" y="54"/>
                      <a:pt x="93" y="55"/>
                    </a:cubicBezTo>
                    <a:cubicBezTo>
                      <a:pt x="90" y="57"/>
                      <a:pt x="93" y="55"/>
                      <a:pt x="93" y="58"/>
                    </a:cubicBezTo>
                    <a:cubicBezTo>
                      <a:pt x="93" y="61"/>
                      <a:pt x="95" y="67"/>
                      <a:pt x="95" y="67"/>
                    </a:cubicBezTo>
                    <a:cubicBezTo>
                      <a:pt x="95" y="67"/>
                      <a:pt x="98" y="77"/>
                      <a:pt x="98" y="82"/>
                    </a:cubicBezTo>
                    <a:cubicBezTo>
                      <a:pt x="98" y="83"/>
                      <a:pt x="98" y="83"/>
                      <a:pt x="97" y="83"/>
                    </a:cubicBezTo>
                    <a:cubicBezTo>
                      <a:pt x="96" y="83"/>
                      <a:pt x="90" y="72"/>
                      <a:pt x="90" y="72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6" y="62"/>
                      <a:pt x="86" y="62"/>
                      <a:pt x="86" y="62"/>
                    </a:cubicBezTo>
                    <a:cubicBezTo>
                      <a:pt x="85" y="62"/>
                      <a:pt x="85" y="62"/>
                      <a:pt x="85" y="62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82" y="72"/>
                      <a:pt x="82" y="72"/>
                      <a:pt x="82" y="72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3" y="87"/>
                      <a:pt x="83" y="87"/>
                      <a:pt x="83" y="87"/>
                    </a:cubicBezTo>
                    <a:cubicBezTo>
                      <a:pt x="80" y="87"/>
                      <a:pt x="80" y="87"/>
                      <a:pt x="80" y="87"/>
                    </a:cubicBezTo>
                    <a:cubicBezTo>
                      <a:pt x="76" y="93"/>
                      <a:pt x="76" y="93"/>
                      <a:pt x="76" y="93"/>
                    </a:cubicBezTo>
                    <a:cubicBezTo>
                      <a:pt x="72" y="89"/>
                      <a:pt x="72" y="89"/>
                      <a:pt x="72" y="89"/>
                    </a:cubicBezTo>
                    <a:cubicBezTo>
                      <a:pt x="67" y="95"/>
                      <a:pt x="67" y="95"/>
                      <a:pt x="67" y="95"/>
                    </a:cubicBezTo>
                    <a:cubicBezTo>
                      <a:pt x="71" y="99"/>
                      <a:pt x="71" y="99"/>
                      <a:pt x="71" y="99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55" y="109"/>
                      <a:pt x="55" y="109"/>
                      <a:pt x="55" y="109"/>
                    </a:cubicBezTo>
                    <a:cubicBezTo>
                      <a:pt x="51" y="114"/>
                      <a:pt x="51" y="114"/>
                      <a:pt x="51" y="114"/>
                    </a:cubicBezTo>
                    <a:cubicBezTo>
                      <a:pt x="44" y="114"/>
                      <a:pt x="44" y="114"/>
                      <a:pt x="44" y="114"/>
                    </a:cubicBezTo>
                    <a:cubicBezTo>
                      <a:pt x="44" y="124"/>
                      <a:pt x="44" y="124"/>
                      <a:pt x="44" y="124"/>
                    </a:cubicBezTo>
                    <a:cubicBezTo>
                      <a:pt x="46" y="126"/>
                      <a:pt x="46" y="126"/>
                      <a:pt x="46" y="126"/>
                    </a:cubicBezTo>
                    <a:cubicBezTo>
                      <a:pt x="50" y="127"/>
                      <a:pt x="50" y="127"/>
                      <a:pt x="50" y="127"/>
                    </a:cubicBezTo>
                    <a:cubicBezTo>
                      <a:pt x="54" y="131"/>
                      <a:pt x="54" y="131"/>
                      <a:pt x="54" y="131"/>
                    </a:cubicBezTo>
                    <a:cubicBezTo>
                      <a:pt x="54" y="131"/>
                      <a:pt x="58" y="128"/>
                      <a:pt x="61" y="125"/>
                    </a:cubicBezTo>
                    <a:cubicBezTo>
                      <a:pt x="61" y="125"/>
                      <a:pt x="62" y="125"/>
                      <a:pt x="62" y="125"/>
                    </a:cubicBezTo>
                    <a:cubicBezTo>
                      <a:pt x="63" y="125"/>
                      <a:pt x="63" y="128"/>
                      <a:pt x="63" y="128"/>
                    </a:cubicBezTo>
                    <a:cubicBezTo>
                      <a:pt x="63" y="134"/>
                      <a:pt x="63" y="134"/>
                      <a:pt x="63" y="134"/>
                    </a:cubicBezTo>
                    <a:cubicBezTo>
                      <a:pt x="58" y="134"/>
                      <a:pt x="58" y="134"/>
                      <a:pt x="58" y="134"/>
                    </a:cubicBezTo>
                    <a:cubicBezTo>
                      <a:pt x="58" y="139"/>
                      <a:pt x="58" y="139"/>
                      <a:pt x="58" y="139"/>
                    </a:cubicBezTo>
                    <a:cubicBezTo>
                      <a:pt x="55" y="141"/>
                      <a:pt x="55" y="141"/>
                      <a:pt x="55" y="141"/>
                    </a:cubicBezTo>
                    <a:cubicBezTo>
                      <a:pt x="57" y="142"/>
                      <a:pt x="57" y="142"/>
                      <a:pt x="57" y="142"/>
                    </a:cubicBezTo>
                    <a:cubicBezTo>
                      <a:pt x="58" y="142"/>
                      <a:pt x="58" y="142"/>
                      <a:pt x="58" y="142"/>
                    </a:cubicBezTo>
                    <a:cubicBezTo>
                      <a:pt x="60" y="145"/>
                      <a:pt x="60" y="145"/>
                      <a:pt x="60" y="145"/>
                    </a:cubicBezTo>
                    <a:cubicBezTo>
                      <a:pt x="59" y="147"/>
                      <a:pt x="59" y="147"/>
                      <a:pt x="59" y="147"/>
                    </a:cubicBezTo>
                    <a:cubicBezTo>
                      <a:pt x="57" y="147"/>
                      <a:pt x="57" y="147"/>
                      <a:pt x="57" y="147"/>
                    </a:cubicBezTo>
                    <a:cubicBezTo>
                      <a:pt x="55" y="147"/>
                      <a:pt x="55" y="147"/>
                      <a:pt x="55" y="147"/>
                    </a:cubicBezTo>
                    <a:cubicBezTo>
                      <a:pt x="54" y="151"/>
                      <a:pt x="54" y="151"/>
                      <a:pt x="54" y="151"/>
                    </a:cubicBezTo>
                    <a:cubicBezTo>
                      <a:pt x="55" y="152"/>
                      <a:pt x="55" y="152"/>
                      <a:pt x="55" y="152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59"/>
                      <a:pt x="57" y="159"/>
                      <a:pt x="57" y="159"/>
                    </a:cubicBezTo>
                    <a:cubicBezTo>
                      <a:pt x="55" y="162"/>
                      <a:pt x="55" y="162"/>
                      <a:pt x="55" y="162"/>
                    </a:cubicBezTo>
                    <a:cubicBezTo>
                      <a:pt x="54" y="165"/>
                      <a:pt x="54" y="165"/>
                      <a:pt x="54" y="165"/>
                    </a:cubicBezTo>
                    <a:cubicBezTo>
                      <a:pt x="52" y="166"/>
                      <a:pt x="52" y="166"/>
                      <a:pt x="52" y="166"/>
                    </a:cubicBezTo>
                    <a:cubicBezTo>
                      <a:pt x="48" y="174"/>
                      <a:pt x="48" y="174"/>
                      <a:pt x="48" y="174"/>
                    </a:cubicBezTo>
                    <a:cubicBezTo>
                      <a:pt x="47" y="175"/>
                      <a:pt x="47" y="175"/>
                      <a:pt x="47" y="175"/>
                    </a:cubicBezTo>
                    <a:cubicBezTo>
                      <a:pt x="47" y="174"/>
                      <a:pt x="47" y="174"/>
                      <a:pt x="47" y="174"/>
                    </a:cubicBezTo>
                    <a:cubicBezTo>
                      <a:pt x="45" y="174"/>
                      <a:pt x="45" y="174"/>
                      <a:pt x="45" y="174"/>
                    </a:cubicBezTo>
                    <a:cubicBezTo>
                      <a:pt x="43" y="173"/>
                      <a:pt x="43" y="173"/>
                      <a:pt x="43" y="173"/>
                    </a:cubicBezTo>
                    <a:cubicBezTo>
                      <a:pt x="41" y="174"/>
                      <a:pt x="41" y="174"/>
                      <a:pt x="41" y="174"/>
                    </a:cubicBezTo>
                    <a:cubicBezTo>
                      <a:pt x="40" y="172"/>
                      <a:pt x="40" y="172"/>
                      <a:pt x="40" y="172"/>
                    </a:cubicBezTo>
                    <a:cubicBezTo>
                      <a:pt x="35" y="174"/>
                      <a:pt x="35" y="174"/>
                      <a:pt x="35" y="174"/>
                    </a:cubicBezTo>
                    <a:cubicBezTo>
                      <a:pt x="35" y="175"/>
                      <a:pt x="35" y="175"/>
                      <a:pt x="35" y="175"/>
                    </a:cubicBezTo>
                    <a:cubicBezTo>
                      <a:pt x="34" y="174"/>
                      <a:pt x="34" y="174"/>
                      <a:pt x="34" y="174"/>
                    </a:cubicBezTo>
                    <a:cubicBezTo>
                      <a:pt x="30" y="175"/>
                      <a:pt x="30" y="175"/>
                      <a:pt x="30" y="175"/>
                    </a:cubicBezTo>
                    <a:cubicBezTo>
                      <a:pt x="25" y="179"/>
                      <a:pt x="25" y="179"/>
                      <a:pt x="25" y="179"/>
                    </a:cubicBezTo>
                    <a:cubicBezTo>
                      <a:pt x="26" y="180"/>
                      <a:pt x="26" y="180"/>
                      <a:pt x="26" y="180"/>
                    </a:cubicBezTo>
                    <a:cubicBezTo>
                      <a:pt x="28" y="181"/>
                      <a:pt x="28" y="181"/>
                      <a:pt x="28" y="181"/>
                    </a:cubicBezTo>
                    <a:cubicBezTo>
                      <a:pt x="28" y="183"/>
                      <a:pt x="28" y="183"/>
                      <a:pt x="28" y="183"/>
                    </a:cubicBezTo>
                    <a:cubicBezTo>
                      <a:pt x="26" y="182"/>
                      <a:pt x="26" y="182"/>
                      <a:pt x="26" y="182"/>
                    </a:cubicBezTo>
                    <a:cubicBezTo>
                      <a:pt x="25" y="182"/>
                      <a:pt x="25" y="182"/>
                      <a:pt x="25" y="182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84"/>
                      <a:pt x="24" y="184"/>
                      <a:pt x="24" y="184"/>
                    </a:cubicBezTo>
                    <a:cubicBezTo>
                      <a:pt x="20" y="184"/>
                      <a:pt x="20" y="184"/>
                      <a:pt x="20" y="184"/>
                    </a:cubicBezTo>
                    <a:cubicBezTo>
                      <a:pt x="18" y="186"/>
                      <a:pt x="18" y="186"/>
                      <a:pt x="18" y="186"/>
                    </a:cubicBezTo>
                    <a:cubicBezTo>
                      <a:pt x="15" y="187"/>
                      <a:pt x="15" y="187"/>
                      <a:pt x="15" y="187"/>
                    </a:cubicBezTo>
                    <a:cubicBezTo>
                      <a:pt x="14" y="191"/>
                      <a:pt x="14" y="191"/>
                      <a:pt x="14" y="191"/>
                    </a:cubicBezTo>
                    <a:cubicBezTo>
                      <a:pt x="11" y="190"/>
                      <a:pt x="11" y="190"/>
                      <a:pt x="11" y="190"/>
                    </a:cubicBezTo>
                    <a:cubicBezTo>
                      <a:pt x="9" y="191"/>
                      <a:pt x="9" y="191"/>
                      <a:pt x="9" y="191"/>
                    </a:cubicBezTo>
                    <a:cubicBezTo>
                      <a:pt x="7" y="193"/>
                      <a:pt x="7" y="193"/>
                      <a:pt x="7" y="193"/>
                    </a:cubicBezTo>
                    <a:cubicBezTo>
                      <a:pt x="4" y="194"/>
                      <a:pt x="4" y="194"/>
                      <a:pt x="4" y="194"/>
                    </a:cubicBezTo>
                    <a:cubicBezTo>
                      <a:pt x="3" y="195"/>
                      <a:pt x="3" y="195"/>
                      <a:pt x="3" y="195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8"/>
                      <a:pt x="2" y="198"/>
                      <a:pt x="2" y="198"/>
                    </a:cubicBezTo>
                    <a:cubicBezTo>
                      <a:pt x="1" y="201"/>
                      <a:pt x="1" y="201"/>
                      <a:pt x="1" y="201"/>
                    </a:cubicBezTo>
                    <a:cubicBezTo>
                      <a:pt x="1" y="202"/>
                      <a:pt x="1" y="202"/>
                      <a:pt x="1" y="202"/>
                    </a:cubicBezTo>
                    <a:cubicBezTo>
                      <a:pt x="4" y="203"/>
                      <a:pt x="4" y="203"/>
                      <a:pt x="4" y="203"/>
                    </a:cubicBezTo>
                    <a:cubicBezTo>
                      <a:pt x="2" y="203"/>
                      <a:pt x="2" y="203"/>
                      <a:pt x="2" y="203"/>
                    </a:cubicBezTo>
                    <a:cubicBezTo>
                      <a:pt x="1" y="206"/>
                      <a:pt x="1" y="206"/>
                      <a:pt x="1" y="206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1" y="208"/>
                      <a:pt x="1" y="208"/>
                      <a:pt x="1" y="208"/>
                    </a:cubicBezTo>
                    <a:cubicBezTo>
                      <a:pt x="3" y="210"/>
                      <a:pt x="3" y="210"/>
                      <a:pt x="3" y="210"/>
                    </a:cubicBezTo>
                    <a:cubicBezTo>
                      <a:pt x="4" y="211"/>
                      <a:pt x="4" y="211"/>
                      <a:pt x="4" y="211"/>
                    </a:cubicBezTo>
                    <a:cubicBezTo>
                      <a:pt x="5" y="212"/>
                      <a:pt x="5" y="212"/>
                      <a:pt x="5" y="212"/>
                    </a:cubicBezTo>
                    <a:cubicBezTo>
                      <a:pt x="5" y="214"/>
                      <a:pt x="5" y="214"/>
                      <a:pt x="5" y="214"/>
                    </a:cubicBezTo>
                    <a:cubicBezTo>
                      <a:pt x="5" y="214"/>
                      <a:pt x="5" y="214"/>
                      <a:pt x="5" y="214"/>
                    </a:cubicBezTo>
                    <a:cubicBezTo>
                      <a:pt x="8" y="216"/>
                      <a:pt x="8" y="216"/>
                      <a:pt x="8" y="216"/>
                    </a:cubicBezTo>
                    <a:cubicBezTo>
                      <a:pt x="8" y="215"/>
                      <a:pt x="8" y="215"/>
                      <a:pt x="8" y="215"/>
                    </a:cubicBezTo>
                    <a:cubicBezTo>
                      <a:pt x="10" y="216"/>
                      <a:pt x="10" y="216"/>
                      <a:pt x="10" y="216"/>
                    </a:cubicBezTo>
                    <a:cubicBezTo>
                      <a:pt x="12" y="216"/>
                      <a:pt x="12" y="216"/>
                      <a:pt x="12" y="216"/>
                    </a:cubicBezTo>
                    <a:cubicBezTo>
                      <a:pt x="11" y="218"/>
                      <a:pt x="11" y="218"/>
                      <a:pt x="11" y="218"/>
                    </a:cubicBezTo>
                    <a:cubicBezTo>
                      <a:pt x="12" y="220"/>
                      <a:pt x="12" y="220"/>
                      <a:pt x="12" y="220"/>
                    </a:cubicBezTo>
                    <a:cubicBezTo>
                      <a:pt x="20" y="217"/>
                      <a:pt x="20" y="217"/>
                      <a:pt x="20" y="217"/>
                    </a:cubicBezTo>
                    <a:cubicBezTo>
                      <a:pt x="17" y="221"/>
                      <a:pt x="17" y="221"/>
                      <a:pt x="17" y="221"/>
                    </a:cubicBezTo>
                    <a:cubicBezTo>
                      <a:pt x="17" y="223"/>
                      <a:pt x="17" y="223"/>
                      <a:pt x="17" y="223"/>
                    </a:cubicBezTo>
                    <a:cubicBezTo>
                      <a:pt x="21" y="223"/>
                      <a:pt x="21" y="223"/>
                      <a:pt x="21" y="223"/>
                    </a:cubicBezTo>
                    <a:cubicBezTo>
                      <a:pt x="23" y="222"/>
                      <a:pt x="23" y="222"/>
                      <a:pt x="23" y="222"/>
                    </a:cubicBezTo>
                    <a:cubicBezTo>
                      <a:pt x="23" y="223"/>
                      <a:pt x="23" y="223"/>
                      <a:pt x="23" y="223"/>
                    </a:cubicBezTo>
                    <a:cubicBezTo>
                      <a:pt x="20" y="225"/>
                      <a:pt x="20" y="225"/>
                      <a:pt x="20" y="225"/>
                    </a:cubicBezTo>
                    <a:cubicBezTo>
                      <a:pt x="20" y="227"/>
                      <a:pt x="20" y="227"/>
                      <a:pt x="20" y="227"/>
                    </a:cubicBezTo>
                    <a:cubicBezTo>
                      <a:pt x="28" y="230"/>
                      <a:pt x="28" y="230"/>
                      <a:pt x="28" y="230"/>
                    </a:cubicBezTo>
                    <a:cubicBezTo>
                      <a:pt x="30" y="228"/>
                      <a:pt x="30" y="228"/>
                      <a:pt x="30" y="228"/>
                    </a:cubicBezTo>
                    <a:cubicBezTo>
                      <a:pt x="31" y="226"/>
                      <a:pt x="31" y="226"/>
                      <a:pt x="31" y="226"/>
                    </a:cubicBezTo>
                    <a:cubicBezTo>
                      <a:pt x="30" y="224"/>
                      <a:pt x="30" y="224"/>
                      <a:pt x="30" y="224"/>
                    </a:cubicBezTo>
                    <a:cubicBezTo>
                      <a:pt x="31" y="223"/>
                      <a:pt x="31" y="223"/>
                      <a:pt x="31" y="223"/>
                    </a:cubicBezTo>
                    <a:cubicBezTo>
                      <a:pt x="33" y="225"/>
                      <a:pt x="33" y="225"/>
                      <a:pt x="33" y="225"/>
                    </a:cubicBezTo>
                    <a:cubicBezTo>
                      <a:pt x="33" y="228"/>
                      <a:pt x="33" y="228"/>
                      <a:pt x="33" y="228"/>
                    </a:cubicBezTo>
                    <a:cubicBezTo>
                      <a:pt x="41" y="227"/>
                      <a:pt x="41" y="227"/>
                      <a:pt x="41" y="227"/>
                    </a:cubicBezTo>
                    <a:cubicBezTo>
                      <a:pt x="42" y="224"/>
                      <a:pt x="42" y="224"/>
                      <a:pt x="42" y="224"/>
                    </a:cubicBezTo>
                    <a:cubicBezTo>
                      <a:pt x="44" y="222"/>
                      <a:pt x="44" y="222"/>
                      <a:pt x="44" y="222"/>
                    </a:cubicBezTo>
                    <a:cubicBezTo>
                      <a:pt x="46" y="221"/>
                      <a:pt x="46" y="221"/>
                      <a:pt x="46" y="221"/>
                    </a:cubicBezTo>
                    <a:cubicBezTo>
                      <a:pt x="46" y="223"/>
                      <a:pt x="46" y="223"/>
                      <a:pt x="46" y="223"/>
                    </a:cubicBezTo>
                    <a:cubicBezTo>
                      <a:pt x="44" y="224"/>
                      <a:pt x="44" y="224"/>
                      <a:pt x="44" y="224"/>
                    </a:cubicBezTo>
                    <a:cubicBezTo>
                      <a:pt x="44" y="225"/>
                      <a:pt x="44" y="225"/>
                      <a:pt x="44" y="225"/>
                    </a:cubicBezTo>
                    <a:cubicBezTo>
                      <a:pt x="45" y="225"/>
                      <a:pt x="45" y="225"/>
                      <a:pt x="45" y="225"/>
                    </a:cubicBezTo>
                    <a:cubicBezTo>
                      <a:pt x="46" y="223"/>
                      <a:pt x="46" y="223"/>
                      <a:pt x="46" y="223"/>
                    </a:cubicBezTo>
                    <a:cubicBezTo>
                      <a:pt x="48" y="222"/>
                      <a:pt x="48" y="222"/>
                      <a:pt x="48" y="222"/>
                    </a:cubicBezTo>
                    <a:cubicBezTo>
                      <a:pt x="49" y="224"/>
                      <a:pt x="49" y="224"/>
                      <a:pt x="49" y="224"/>
                    </a:cubicBezTo>
                    <a:cubicBezTo>
                      <a:pt x="49" y="225"/>
                      <a:pt x="49" y="225"/>
                      <a:pt x="49" y="225"/>
                    </a:cubicBezTo>
                    <a:cubicBezTo>
                      <a:pt x="51" y="227"/>
                      <a:pt x="51" y="227"/>
                      <a:pt x="51" y="227"/>
                    </a:cubicBezTo>
                    <a:cubicBezTo>
                      <a:pt x="50" y="229"/>
                      <a:pt x="50" y="229"/>
                      <a:pt x="50" y="229"/>
                    </a:cubicBezTo>
                    <a:cubicBezTo>
                      <a:pt x="49" y="230"/>
                      <a:pt x="49" y="230"/>
                      <a:pt x="49" y="230"/>
                    </a:cubicBezTo>
                    <a:cubicBezTo>
                      <a:pt x="47" y="230"/>
                      <a:pt x="47" y="230"/>
                      <a:pt x="47" y="230"/>
                    </a:cubicBezTo>
                    <a:cubicBezTo>
                      <a:pt x="46" y="231"/>
                      <a:pt x="46" y="231"/>
                      <a:pt x="46" y="231"/>
                    </a:cubicBezTo>
                    <a:cubicBezTo>
                      <a:pt x="46" y="233"/>
                      <a:pt x="46" y="233"/>
                      <a:pt x="46" y="233"/>
                    </a:cubicBezTo>
                    <a:cubicBezTo>
                      <a:pt x="47" y="234"/>
                      <a:pt x="47" y="234"/>
                      <a:pt x="47" y="234"/>
                    </a:cubicBezTo>
                    <a:cubicBezTo>
                      <a:pt x="51" y="236"/>
                      <a:pt x="51" y="236"/>
                      <a:pt x="51" y="236"/>
                    </a:cubicBezTo>
                    <a:cubicBezTo>
                      <a:pt x="51" y="237"/>
                      <a:pt x="51" y="237"/>
                      <a:pt x="51" y="237"/>
                    </a:cubicBezTo>
                    <a:cubicBezTo>
                      <a:pt x="51" y="238"/>
                      <a:pt x="51" y="238"/>
                      <a:pt x="51" y="238"/>
                    </a:cubicBezTo>
                    <a:cubicBezTo>
                      <a:pt x="50" y="239"/>
                      <a:pt x="50" y="239"/>
                      <a:pt x="50" y="239"/>
                    </a:cubicBezTo>
                    <a:cubicBezTo>
                      <a:pt x="48" y="240"/>
                      <a:pt x="48" y="240"/>
                      <a:pt x="48" y="240"/>
                    </a:cubicBezTo>
                    <a:cubicBezTo>
                      <a:pt x="48" y="241"/>
                      <a:pt x="48" y="241"/>
                      <a:pt x="48" y="241"/>
                    </a:cubicBezTo>
                    <a:cubicBezTo>
                      <a:pt x="46" y="241"/>
                      <a:pt x="46" y="241"/>
                      <a:pt x="46" y="241"/>
                    </a:cubicBezTo>
                    <a:cubicBezTo>
                      <a:pt x="37" y="239"/>
                      <a:pt x="37" y="239"/>
                      <a:pt x="37" y="239"/>
                    </a:cubicBezTo>
                    <a:cubicBezTo>
                      <a:pt x="33" y="240"/>
                      <a:pt x="33" y="240"/>
                      <a:pt x="33" y="240"/>
                    </a:cubicBezTo>
                    <a:cubicBezTo>
                      <a:pt x="19" y="238"/>
                      <a:pt x="19" y="238"/>
                      <a:pt x="19" y="238"/>
                    </a:cubicBezTo>
                    <a:cubicBezTo>
                      <a:pt x="15" y="239"/>
                      <a:pt x="15" y="239"/>
                      <a:pt x="15" y="239"/>
                    </a:cubicBezTo>
                    <a:cubicBezTo>
                      <a:pt x="15" y="241"/>
                      <a:pt x="15" y="241"/>
                      <a:pt x="15" y="241"/>
                    </a:cubicBezTo>
                    <a:cubicBezTo>
                      <a:pt x="14" y="241"/>
                      <a:pt x="14" y="241"/>
                      <a:pt x="14" y="241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1" y="246"/>
                      <a:pt x="11" y="246"/>
                      <a:pt x="11" y="246"/>
                    </a:cubicBezTo>
                    <a:cubicBezTo>
                      <a:pt x="14" y="248"/>
                      <a:pt x="14" y="248"/>
                      <a:pt x="14" y="248"/>
                    </a:cubicBezTo>
                    <a:cubicBezTo>
                      <a:pt x="15" y="249"/>
                      <a:pt x="15" y="249"/>
                      <a:pt x="15" y="249"/>
                    </a:cubicBezTo>
                    <a:cubicBezTo>
                      <a:pt x="15" y="250"/>
                      <a:pt x="15" y="250"/>
                      <a:pt x="15" y="250"/>
                    </a:cubicBezTo>
                    <a:cubicBezTo>
                      <a:pt x="17" y="252"/>
                      <a:pt x="17" y="252"/>
                      <a:pt x="17" y="252"/>
                    </a:cubicBezTo>
                    <a:cubicBezTo>
                      <a:pt x="19" y="251"/>
                      <a:pt x="19" y="251"/>
                      <a:pt x="19" y="251"/>
                    </a:cubicBezTo>
                    <a:cubicBezTo>
                      <a:pt x="22" y="245"/>
                      <a:pt x="22" y="245"/>
                      <a:pt x="22" y="245"/>
                    </a:cubicBezTo>
                    <a:cubicBezTo>
                      <a:pt x="23" y="245"/>
                      <a:pt x="23" y="245"/>
                      <a:pt x="23" y="245"/>
                    </a:cubicBezTo>
                    <a:cubicBezTo>
                      <a:pt x="21" y="250"/>
                      <a:pt x="21" y="250"/>
                      <a:pt x="21" y="250"/>
                    </a:cubicBezTo>
                    <a:cubicBezTo>
                      <a:pt x="22" y="253"/>
                      <a:pt x="22" y="253"/>
                      <a:pt x="22" y="253"/>
                    </a:cubicBezTo>
                    <a:cubicBezTo>
                      <a:pt x="30" y="256"/>
                      <a:pt x="30" y="256"/>
                      <a:pt x="30" y="256"/>
                    </a:cubicBezTo>
                    <a:cubicBezTo>
                      <a:pt x="34" y="255"/>
                      <a:pt x="34" y="255"/>
                      <a:pt x="34" y="255"/>
                    </a:cubicBezTo>
                    <a:cubicBezTo>
                      <a:pt x="34" y="257"/>
                      <a:pt x="34" y="257"/>
                      <a:pt x="34" y="257"/>
                    </a:cubicBezTo>
                    <a:cubicBezTo>
                      <a:pt x="31" y="259"/>
                      <a:pt x="31" y="259"/>
                      <a:pt x="31" y="259"/>
                    </a:cubicBezTo>
                    <a:cubicBezTo>
                      <a:pt x="29" y="259"/>
                      <a:pt x="29" y="259"/>
                      <a:pt x="29" y="259"/>
                    </a:cubicBezTo>
                    <a:cubicBezTo>
                      <a:pt x="24" y="264"/>
                      <a:pt x="24" y="264"/>
                      <a:pt x="24" y="264"/>
                    </a:cubicBezTo>
                    <a:cubicBezTo>
                      <a:pt x="34" y="275"/>
                      <a:pt x="34" y="275"/>
                      <a:pt x="34" y="275"/>
                    </a:cubicBezTo>
                    <a:cubicBezTo>
                      <a:pt x="47" y="279"/>
                      <a:pt x="47" y="279"/>
                      <a:pt x="47" y="279"/>
                    </a:cubicBezTo>
                    <a:cubicBezTo>
                      <a:pt x="42" y="273"/>
                      <a:pt x="42" y="273"/>
                      <a:pt x="42" y="273"/>
                    </a:cubicBezTo>
                    <a:cubicBezTo>
                      <a:pt x="40" y="271"/>
                      <a:pt x="40" y="271"/>
                      <a:pt x="40" y="271"/>
                    </a:cubicBezTo>
                    <a:cubicBezTo>
                      <a:pt x="42" y="269"/>
                      <a:pt x="42" y="269"/>
                      <a:pt x="42" y="269"/>
                    </a:cubicBezTo>
                    <a:cubicBezTo>
                      <a:pt x="44" y="269"/>
                      <a:pt x="44" y="269"/>
                      <a:pt x="44" y="269"/>
                    </a:cubicBezTo>
                    <a:cubicBezTo>
                      <a:pt x="46" y="272"/>
                      <a:pt x="46" y="272"/>
                      <a:pt x="46" y="272"/>
                    </a:cubicBezTo>
                    <a:cubicBezTo>
                      <a:pt x="47" y="272"/>
                      <a:pt x="47" y="272"/>
                      <a:pt x="47" y="272"/>
                    </a:cubicBezTo>
                    <a:cubicBezTo>
                      <a:pt x="48" y="270"/>
                      <a:pt x="48" y="270"/>
                      <a:pt x="48" y="270"/>
                    </a:cubicBezTo>
                    <a:cubicBezTo>
                      <a:pt x="49" y="267"/>
                      <a:pt x="49" y="267"/>
                      <a:pt x="49" y="267"/>
                    </a:cubicBezTo>
                    <a:cubicBezTo>
                      <a:pt x="53" y="269"/>
                      <a:pt x="53" y="269"/>
                      <a:pt x="53" y="269"/>
                    </a:cubicBezTo>
                    <a:cubicBezTo>
                      <a:pt x="52" y="270"/>
                      <a:pt x="52" y="270"/>
                      <a:pt x="52" y="270"/>
                    </a:cubicBezTo>
                    <a:cubicBezTo>
                      <a:pt x="52" y="274"/>
                      <a:pt x="52" y="274"/>
                      <a:pt x="52" y="274"/>
                    </a:cubicBezTo>
                    <a:cubicBezTo>
                      <a:pt x="54" y="276"/>
                      <a:pt x="54" y="276"/>
                      <a:pt x="54" y="276"/>
                    </a:cubicBezTo>
                    <a:cubicBezTo>
                      <a:pt x="55" y="275"/>
                      <a:pt x="55" y="275"/>
                      <a:pt x="55" y="275"/>
                    </a:cubicBezTo>
                    <a:cubicBezTo>
                      <a:pt x="57" y="272"/>
                      <a:pt x="57" y="272"/>
                      <a:pt x="57" y="272"/>
                    </a:cubicBezTo>
                    <a:cubicBezTo>
                      <a:pt x="58" y="271"/>
                      <a:pt x="58" y="271"/>
                      <a:pt x="58" y="271"/>
                    </a:cubicBezTo>
                    <a:cubicBezTo>
                      <a:pt x="59" y="272"/>
                      <a:pt x="59" y="272"/>
                      <a:pt x="59" y="272"/>
                    </a:cubicBezTo>
                    <a:cubicBezTo>
                      <a:pt x="60" y="270"/>
                      <a:pt x="60" y="270"/>
                      <a:pt x="60" y="270"/>
                    </a:cubicBezTo>
                    <a:cubicBezTo>
                      <a:pt x="61" y="268"/>
                      <a:pt x="61" y="268"/>
                      <a:pt x="61" y="268"/>
                    </a:cubicBezTo>
                    <a:cubicBezTo>
                      <a:pt x="63" y="267"/>
                      <a:pt x="63" y="267"/>
                      <a:pt x="63" y="267"/>
                    </a:cubicBezTo>
                    <a:cubicBezTo>
                      <a:pt x="63" y="269"/>
                      <a:pt x="63" y="269"/>
                      <a:pt x="63" y="269"/>
                    </a:cubicBezTo>
                    <a:cubicBezTo>
                      <a:pt x="65" y="272"/>
                      <a:pt x="65" y="272"/>
                      <a:pt x="65" y="272"/>
                    </a:cubicBezTo>
                    <a:cubicBezTo>
                      <a:pt x="67" y="270"/>
                      <a:pt x="67" y="270"/>
                      <a:pt x="67" y="270"/>
                    </a:cubicBezTo>
                    <a:cubicBezTo>
                      <a:pt x="69" y="266"/>
                      <a:pt x="69" y="266"/>
                      <a:pt x="69" y="266"/>
                    </a:cubicBezTo>
                    <a:cubicBezTo>
                      <a:pt x="71" y="266"/>
                      <a:pt x="71" y="266"/>
                      <a:pt x="71" y="266"/>
                    </a:cubicBezTo>
                    <a:cubicBezTo>
                      <a:pt x="72" y="269"/>
                      <a:pt x="72" y="269"/>
                      <a:pt x="72" y="269"/>
                    </a:cubicBezTo>
                    <a:cubicBezTo>
                      <a:pt x="74" y="270"/>
                      <a:pt x="74" y="270"/>
                      <a:pt x="74" y="270"/>
                    </a:cubicBezTo>
                    <a:cubicBezTo>
                      <a:pt x="75" y="269"/>
                      <a:pt x="75" y="269"/>
                      <a:pt x="75" y="269"/>
                    </a:cubicBezTo>
                    <a:cubicBezTo>
                      <a:pt x="84" y="272"/>
                      <a:pt x="84" y="272"/>
                      <a:pt x="84" y="272"/>
                    </a:cubicBezTo>
                    <a:cubicBezTo>
                      <a:pt x="85" y="274"/>
                      <a:pt x="85" y="274"/>
                      <a:pt x="85" y="274"/>
                    </a:cubicBezTo>
                    <a:cubicBezTo>
                      <a:pt x="86" y="275"/>
                      <a:pt x="86" y="275"/>
                      <a:pt x="86" y="275"/>
                    </a:cubicBezTo>
                    <a:cubicBezTo>
                      <a:pt x="86" y="275"/>
                      <a:pt x="86" y="275"/>
                      <a:pt x="86" y="275"/>
                    </a:cubicBezTo>
                    <a:cubicBezTo>
                      <a:pt x="86" y="276"/>
                      <a:pt x="86" y="276"/>
                      <a:pt x="86" y="276"/>
                    </a:cubicBezTo>
                    <a:cubicBezTo>
                      <a:pt x="86" y="274"/>
                      <a:pt x="86" y="274"/>
                      <a:pt x="86" y="274"/>
                    </a:cubicBezTo>
                    <a:cubicBezTo>
                      <a:pt x="86" y="274"/>
                      <a:pt x="86" y="274"/>
                      <a:pt x="86" y="274"/>
                    </a:cubicBezTo>
                    <a:cubicBezTo>
                      <a:pt x="92" y="277"/>
                      <a:pt x="92" y="277"/>
                      <a:pt x="92" y="277"/>
                    </a:cubicBezTo>
                    <a:cubicBezTo>
                      <a:pt x="93" y="277"/>
                      <a:pt x="93" y="277"/>
                      <a:pt x="93" y="277"/>
                    </a:cubicBezTo>
                    <a:cubicBezTo>
                      <a:pt x="93" y="278"/>
                      <a:pt x="93" y="278"/>
                      <a:pt x="93" y="278"/>
                    </a:cubicBezTo>
                    <a:cubicBezTo>
                      <a:pt x="93" y="282"/>
                      <a:pt x="93" y="282"/>
                      <a:pt x="93" y="282"/>
                    </a:cubicBezTo>
                    <a:cubicBezTo>
                      <a:pt x="95" y="281"/>
                      <a:pt x="95" y="281"/>
                      <a:pt x="95" y="281"/>
                    </a:cubicBezTo>
                    <a:cubicBezTo>
                      <a:pt x="96" y="279"/>
                      <a:pt x="96" y="279"/>
                      <a:pt x="96" y="279"/>
                    </a:cubicBezTo>
                    <a:cubicBezTo>
                      <a:pt x="97" y="282"/>
                      <a:pt x="97" y="282"/>
                      <a:pt x="97" y="282"/>
                    </a:cubicBezTo>
                    <a:cubicBezTo>
                      <a:pt x="98" y="282"/>
                      <a:pt x="98" y="282"/>
                      <a:pt x="98" y="282"/>
                    </a:cubicBezTo>
                    <a:cubicBezTo>
                      <a:pt x="99" y="284"/>
                      <a:pt x="99" y="284"/>
                      <a:pt x="99" y="284"/>
                    </a:cubicBezTo>
                    <a:cubicBezTo>
                      <a:pt x="101" y="283"/>
                      <a:pt x="101" y="283"/>
                      <a:pt x="101" y="283"/>
                    </a:cubicBezTo>
                    <a:cubicBezTo>
                      <a:pt x="102" y="286"/>
                      <a:pt x="102" y="286"/>
                      <a:pt x="102" y="286"/>
                    </a:cubicBezTo>
                    <a:cubicBezTo>
                      <a:pt x="103" y="288"/>
                      <a:pt x="103" y="288"/>
                      <a:pt x="103" y="288"/>
                    </a:cubicBezTo>
                    <a:cubicBezTo>
                      <a:pt x="103" y="288"/>
                      <a:pt x="103" y="288"/>
                      <a:pt x="103" y="288"/>
                    </a:cubicBezTo>
                    <a:cubicBezTo>
                      <a:pt x="103" y="290"/>
                      <a:pt x="103" y="290"/>
                      <a:pt x="103" y="290"/>
                    </a:cubicBezTo>
                    <a:cubicBezTo>
                      <a:pt x="101" y="294"/>
                      <a:pt x="101" y="294"/>
                      <a:pt x="101" y="294"/>
                    </a:cubicBezTo>
                    <a:cubicBezTo>
                      <a:pt x="103" y="292"/>
                      <a:pt x="103" y="292"/>
                      <a:pt x="103" y="292"/>
                    </a:cubicBezTo>
                    <a:cubicBezTo>
                      <a:pt x="103" y="294"/>
                      <a:pt x="103" y="294"/>
                      <a:pt x="103" y="294"/>
                    </a:cubicBezTo>
                    <a:cubicBezTo>
                      <a:pt x="103" y="295"/>
                      <a:pt x="103" y="295"/>
                      <a:pt x="103" y="295"/>
                    </a:cubicBezTo>
                    <a:cubicBezTo>
                      <a:pt x="104" y="297"/>
                      <a:pt x="104" y="297"/>
                      <a:pt x="104" y="297"/>
                    </a:cubicBezTo>
                    <a:cubicBezTo>
                      <a:pt x="105" y="300"/>
                      <a:pt x="105" y="300"/>
                      <a:pt x="105" y="300"/>
                    </a:cubicBezTo>
                    <a:cubicBezTo>
                      <a:pt x="106" y="302"/>
                      <a:pt x="106" y="302"/>
                      <a:pt x="106" y="302"/>
                    </a:cubicBezTo>
                    <a:cubicBezTo>
                      <a:pt x="113" y="307"/>
                      <a:pt x="113" y="307"/>
                      <a:pt x="113" y="307"/>
                    </a:cubicBezTo>
                    <a:cubicBezTo>
                      <a:pt x="113" y="308"/>
                      <a:pt x="113" y="308"/>
                      <a:pt x="113" y="308"/>
                    </a:cubicBezTo>
                    <a:cubicBezTo>
                      <a:pt x="112" y="309"/>
                      <a:pt x="112" y="309"/>
                      <a:pt x="112" y="309"/>
                    </a:cubicBezTo>
                    <a:cubicBezTo>
                      <a:pt x="111" y="310"/>
                      <a:pt x="111" y="310"/>
                      <a:pt x="111" y="310"/>
                    </a:cubicBezTo>
                    <a:cubicBezTo>
                      <a:pt x="112" y="311"/>
                      <a:pt x="112" y="311"/>
                      <a:pt x="112" y="311"/>
                    </a:cubicBezTo>
                    <a:cubicBezTo>
                      <a:pt x="114" y="312"/>
                      <a:pt x="114" y="312"/>
                      <a:pt x="114" y="312"/>
                    </a:cubicBezTo>
                    <a:cubicBezTo>
                      <a:pt x="117" y="317"/>
                      <a:pt x="117" y="317"/>
                      <a:pt x="117" y="317"/>
                    </a:cubicBezTo>
                    <a:cubicBezTo>
                      <a:pt x="116" y="317"/>
                      <a:pt x="116" y="317"/>
                      <a:pt x="116" y="317"/>
                    </a:cubicBezTo>
                    <a:cubicBezTo>
                      <a:pt x="113" y="318"/>
                      <a:pt x="113" y="318"/>
                      <a:pt x="113" y="318"/>
                    </a:cubicBezTo>
                    <a:cubicBezTo>
                      <a:pt x="116" y="319"/>
                      <a:pt x="116" y="319"/>
                      <a:pt x="116" y="319"/>
                    </a:cubicBezTo>
                    <a:cubicBezTo>
                      <a:pt x="117" y="319"/>
                      <a:pt x="117" y="319"/>
                      <a:pt x="117" y="319"/>
                    </a:cubicBezTo>
                    <a:cubicBezTo>
                      <a:pt x="117" y="321"/>
                      <a:pt x="117" y="321"/>
                      <a:pt x="117" y="321"/>
                    </a:cubicBezTo>
                    <a:cubicBezTo>
                      <a:pt x="114" y="321"/>
                      <a:pt x="114" y="321"/>
                      <a:pt x="114" y="321"/>
                    </a:cubicBezTo>
                    <a:cubicBezTo>
                      <a:pt x="117" y="322"/>
                      <a:pt x="117" y="322"/>
                      <a:pt x="117" y="322"/>
                    </a:cubicBezTo>
                    <a:cubicBezTo>
                      <a:pt x="118" y="323"/>
                      <a:pt x="118" y="323"/>
                      <a:pt x="118" y="323"/>
                    </a:cubicBezTo>
                    <a:cubicBezTo>
                      <a:pt x="117" y="328"/>
                      <a:pt x="117" y="328"/>
                      <a:pt x="117" y="328"/>
                    </a:cubicBezTo>
                    <a:cubicBezTo>
                      <a:pt x="118" y="328"/>
                      <a:pt x="118" y="328"/>
                      <a:pt x="118" y="328"/>
                    </a:cubicBezTo>
                    <a:cubicBezTo>
                      <a:pt x="119" y="329"/>
                      <a:pt x="119" y="329"/>
                      <a:pt x="119" y="329"/>
                    </a:cubicBezTo>
                    <a:cubicBezTo>
                      <a:pt x="118" y="331"/>
                      <a:pt x="118" y="331"/>
                      <a:pt x="118" y="331"/>
                    </a:cubicBezTo>
                    <a:cubicBezTo>
                      <a:pt x="121" y="333"/>
                      <a:pt x="121" y="333"/>
                      <a:pt x="121" y="333"/>
                    </a:cubicBezTo>
                    <a:cubicBezTo>
                      <a:pt x="120" y="336"/>
                      <a:pt x="120" y="336"/>
                      <a:pt x="120" y="336"/>
                    </a:cubicBezTo>
                    <a:cubicBezTo>
                      <a:pt x="120" y="337"/>
                      <a:pt x="120" y="337"/>
                      <a:pt x="120" y="337"/>
                    </a:cubicBezTo>
                    <a:cubicBezTo>
                      <a:pt x="119" y="336"/>
                      <a:pt x="119" y="336"/>
                      <a:pt x="119" y="336"/>
                    </a:cubicBezTo>
                    <a:cubicBezTo>
                      <a:pt x="119" y="339"/>
                      <a:pt x="119" y="339"/>
                      <a:pt x="119" y="339"/>
                    </a:cubicBezTo>
                    <a:cubicBezTo>
                      <a:pt x="122" y="341"/>
                      <a:pt x="122" y="341"/>
                      <a:pt x="122" y="341"/>
                    </a:cubicBezTo>
                    <a:cubicBezTo>
                      <a:pt x="123" y="343"/>
                      <a:pt x="123" y="343"/>
                      <a:pt x="123" y="343"/>
                    </a:cubicBezTo>
                    <a:cubicBezTo>
                      <a:pt x="122" y="346"/>
                      <a:pt x="122" y="346"/>
                      <a:pt x="122" y="346"/>
                    </a:cubicBezTo>
                    <a:cubicBezTo>
                      <a:pt x="123" y="346"/>
                      <a:pt x="123" y="346"/>
                      <a:pt x="123" y="346"/>
                    </a:cubicBezTo>
                    <a:cubicBezTo>
                      <a:pt x="125" y="344"/>
                      <a:pt x="125" y="344"/>
                      <a:pt x="125" y="344"/>
                    </a:cubicBezTo>
                    <a:cubicBezTo>
                      <a:pt x="124" y="345"/>
                      <a:pt x="124" y="345"/>
                      <a:pt x="124" y="345"/>
                    </a:cubicBezTo>
                    <a:cubicBezTo>
                      <a:pt x="123" y="348"/>
                      <a:pt x="123" y="348"/>
                      <a:pt x="123" y="348"/>
                    </a:cubicBezTo>
                    <a:cubicBezTo>
                      <a:pt x="125" y="349"/>
                      <a:pt x="125" y="349"/>
                      <a:pt x="125" y="349"/>
                    </a:cubicBezTo>
                    <a:cubicBezTo>
                      <a:pt x="123" y="350"/>
                      <a:pt x="123" y="350"/>
                      <a:pt x="123" y="350"/>
                    </a:cubicBezTo>
                    <a:cubicBezTo>
                      <a:pt x="123" y="352"/>
                      <a:pt x="123" y="352"/>
                      <a:pt x="123" y="352"/>
                    </a:cubicBezTo>
                    <a:cubicBezTo>
                      <a:pt x="121" y="353"/>
                      <a:pt x="121" y="353"/>
                      <a:pt x="121" y="353"/>
                    </a:cubicBezTo>
                    <a:cubicBezTo>
                      <a:pt x="128" y="355"/>
                      <a:pt x="128" y="355"/>
                      <a:pt x="128" y="355"/>
                    </a:cubicBezTo>
                    <a:cubicBezTo>
                      <a:pt x="129" y="357"/>
                      <a:pt x="129" y="357"/>
                      <a:pt x="129" y="357"/>
                    </a:cubicBezTo>
                    <a:cubicBezTo>
                      <a:pt x="129" y="360"/>
                      <a:pt x="129" y="360"/>
                      <a:pt x="129" y="360"/>
                    </a:cubicBezTo>
                    <a:cubicBezTo>
                      <a:pt x="128" y="361"/>
                      <a:pt x="128" y="361"/>
                      <a:pt x="128" y="361"/>
                    </a:cubicBezTo>
                    <a:cubicBezTo>
                      <a:pt x="129" y="367"/>
                      <a:pt x="129" y="367"/>
                      <a:pt x="129" y="367"/>
                    </a:cubicBezTo>
                    <a:cubicBezTo>
                      <a:pt x="127" y="367"/>
                      <a:pt x="127" y="367"/>
                      <a:pt x="127" y="367"/>
                    </a:cubicBezTo>
                    <a:cubicBezTo>
                      <a:pt x="128" y="369"/>
                      <a:pt x="128" y="369"/>
                      <a:pt x="128" y="369"/>
                    </a:cubicBezTo>
                    <a:cubicBezTo>
                      <a:pt x="127" y="370"/>
                      <a:pt x="127" y="370"/>
                      <a:pt x="127" y="370"/>
                    </a:cubicBezTo>
                    <a:cubicBezTo>
                      <a:pt x="126" y="372"/>
                      <a:pt x="126" y="372"/>
                      <a:pt x="126" y="372"/>
                    </a:cubicBezTo>
                    <a:cubicBezTo>
                      <a:pt x="124" y="376"/>
                      <a:pt x="124" y="376"/>
                      <a:pt x="124" y="376"/>
                    </a:cubicBezTo>
                    <a:cubicBezTo>
                      <a:pt x="122" y="377"/>
                      <a:pt x="122" y="377"/>
                      <a:pt x="122" y="377"/>
                    </a:cubicBezTo>
                    <a:cubicBezTo>
                      <a:pt x="124" y="379"/>
                      <a:pt x="124" y="379"/>
                      <a:pt x="124" y="379"/>
                    </a:cubicBezTo>
                    <a:cubicBezTo>
                      <a:pt x="127" y="378"/>
                      <a:pt x="127" y="378"/>
                      <a:pt x="127" y="378"/>
                    </a:cubicBezTo>
                    <a:cubicBezTo>
                      <a:pt x="124" y="382"/>
                      <a:pt x="124" y="382"/>
                      <a:pt x="124" y="382"/>
                    </a:cubicBezTo>
                    <a:cubicBezTo>
                      <a:pt x="122" y="383"/>
                      <a:pt x="122" y="383"/>
                      <a:pt x="122" y="383"/>
                    </a:cubicBezTo>
                    <a:cubicBezTo>
                      <a:pt x="121" y="385"/>
                      <a:pt x="121" y="385"/>
                      <a:pt x="121" y="385"/>
                    </a:cubicBezTo>
                    <a:cubicBezTo>
                      <a:pt x="123" y="391"/>
                      <a:pt x="123" y="391"/>
                      <a:pt x="123" y="391"/>
                    </a:cubicBezTo>
                    <a:cubicBezTo>
                      <a:pt x="125" y="389"/>
                      <a:pt x="125" y="389"/>
                      <a:pt x="125" y="389"/>
                    </a:cubicBezTo>
                    <a:cubicBezTo>
                      <a:pt x="127" y="391"/>
                      <a:pt x="127" y="391"/>
                      <a:pt x="127" y="391"/>
                    </a:cubicBezTo>
                    <a:cubicBezTo>
                      <a:pt x="129" y="392"/>
                      <a:pt x="129" y="392"/>
                      <a:pt x="129" y="392"/>
                    </a:cubicBezTo>
                    <a:cubicBezTo>
                      <a:pt x="133" y="390"/>
                      <a:pt x="133" y="390"/>
                      <a:pt x="133" y="390"/>
                    </a:cubicBezTo>
                    <a:cubicBezTo>
                      <a:pt x="133" y="387"/>
                      <a:pt x="133" y="387"/>
                      <a:pt x="133" y="387"/>
                    </a:cubicBezTo>
                    <a:cubicBezTo>
                      <a:pt x="132" y="386"/>
                      <a:pt x="132" y="386"/>
                      <a:pt x="132" y="386"/>
                    </a:cubicBezTo>
                    <a:cubicBezTo>
                      <a:pt x="132" y="384"/>
                      <a:pt x="132" y="384"/>
                      <a:pt x="132" y="384"/>
                    </a:cubicBezTo>
                    <a:cubicBezTo>
                      <a:pt x="133" y="385"/>
                      <a:pt x="133" y="385"/>
                      <a:pt x="133" y="385"/>
                    </a:cubicBezTo>
                    <a:cubicBezTo>
                      <a:pt x="134" y="384"/>
                      <a:pt x="134" y="384"/>
                      <a:pt x="134" y="384"/>
                    </a:cubicBezTo>
                    <a:cubicBezTo>
                      <a:pt x="134" y="383"/>
                      <a:pt x="134" y="383"/>
                      <a:pt x="134" y="383"/>
                    </a:cubicBezTo>
                    <a:cubicBezTo>
                      <a:pt x="136" y="381"/>
                      <a:pt x="136" y="381"/>
                      <a:pt x="136" y="381"/>
                    </a:cubicBezTo>
                    <a:cubicBezTo>
                      <a:pt x="136" y="377"/>
                      <a:pt x="136" y="377"/>
                      <a:pt x="136" y="377"/>
                    </a:cubicBezTo>
                    <a:cubicBezTo>
                      <a:pt x="138" y="382"/>
                      <a:pt x="138" y="382"/>
                      <a:pt x="138" y="382"/>
                    </a:cubicBezTo>
                    <a:cubicBezTo>
                      <a:pt x="140" y="380"/>
                      <a:pt x="140" y="380"/>
                      <a:pt x="140" y="380"/>
                    </a:cubicBezTo>
                    <a:cubicBezTo>
                      <a:pt x="139" y="382"/>
                      <a:pt x="139" y="382"/>
                      <a:pt x="139" y="382"/>
                    </a:cubicBezTo>
                    <a:cubicBezTo>
                      <a:pt x="139" y="384"/>
                      <a:pt x="139" y="384"/>
                      <a:pt x="139" y="384"/>
                    </a:cubicBezTo>
                    <a:cubicBezTo>
                      <a:pt x="142" y="385"/>
                      <a:pt x="142" y="385"/>
                      <a:pt x="142" y="385"/>
                    </a:cubicBezTo>
                    <a:cubicBezTo>
                      <a:pt x="142" y="386"/>
                      <a:pt x="142" y="386"/>
                      <a:pt x="142" y="386"/>
                    </a:cubicBezTo>
                    <a:cubicBezTo>
                      <a:pt x="143" y="386"/>
                      <a:pt x="143" y="386"/>
                      <a:pt x="143" y="386"/>
                    </a:cubicBezTo>
                    <a:cubicBezTo>
                      <a:pt x="148" y="385"/>
                      <a:pt x="148" y="385"/>
                      <a:pt x="148" y="385"/>
                    </a:cubicBezTo>
                    <a:cubicBezTo>
                      <a:pt x="146" y="387"/>
                      <a:pt x="146" y="387"/>
                      <a:pt x="146" y="387"/>
                    </a:cubicBezTo>
                    <a:cubicBezTo>
                      <a:pt x="142" y="389"/>
                      <a:pt x="142" y="389"/>
                      <a:pt x="142" y="389"/>
                    </a:cubicBezTo>
                    <a:cubicBezTo>
                      <a:pt x="140" y="391"/>
                      <a:pt x="140" y="391"/>
                      <a:pt x="140" y="391"/>
                    </a:cubicBezTo>
                    <a:cubicBezTo>
                      <a:pt x="144" y="391"/>
                      <a:pt x="144" y="391"/>
                      <a:pt x="144" y="391"/>
                    </a:cubicBezTo>
                    <a:cubicBezTo>
                      <a:pt x="148" y="390"/>
                      <a:pt x="148" y="390"/>
                      <a:pt x="148" y="390"/>
                    </a:cubicBezTo>
                    <a:cubicBezTo>
                      <a:pt x="145" y="391"/>
                      <a:pt x="145" y="391"/>
                      <a:pt x="145" y="391"/>
                    </a:cubicBezTo>
                    <a:cubicBezTo>
                      <a:pt x="145" y="394"/>
                      <a:pt x="145" y="394"/>
                      <a:pt x="145" y="394"/>
                    </a:cubicBezTo>
                    <a:cubicBezTo>
                      <a:pt x="143" y="396"/>
                      <a:pt x="143" y="396"/>
                      <a:pt x="143" y="396"/>
                    </a:cubicBezTo>
                    <a:cubicBezTo>
                      <a:pt x="149" y="392"/>
                      <a:pt x="149" y="392"/>
                      <a:pt x="149" y="392"/>
                    </a:cubicBezTo>
                    <a:cubicBezTo>
                      <a:pt x="146" y="397"/>
                      <a:pt x="146" y="397"/>
                      <a:pt x="146" y="397"/>
                    </a:cubicBezTo>
                    <a:cubicBezTo>
                      <a:pt x="151" y="396"/>
                      <a:pt x="151" y="396"/>
                      <a:pt x="151" y="396"/>
                    </a:cubicBezTo>
                    <a:cubicBezTo>
                      <a:pt x="151" y="398"/>
                      <a:pt x="151" y="398"/>
                      <a:pt x="151" y="398"/>
                    </a:cubicBezTo>
                    <a:cubicBezTo>
                      <a:pt x="152" y="399"/>
                      <a:pt x="152" y="399"/>
                      <a:pt x="152" y="399"/>
                    </a:cubicBezTo>
                    <a:cubicBezTo>
                      <a:pt x="151" y="400"/>
                      <a:pt x="151" y="400"/>
                      <a:pt x="151" y="400"/>
                    </a:cubicBezTo>
                    <a:cubicBezTo>
                      <a:pt x="148" y="398"/>
                      <a:pt x="148" y="398"/>
                      <a:pt x="148" y="398"/>
                    </a:cubicBezTo>
                    <a:cubicBezTo>
                      <a:pt x="150" y="400"/>
                      <a:pt x="150" y="400"/>
                      <a:pt x="150" y="400"/>
                    </a:cubicBezTo>
                    <a:cubicBezTo>
                      <a:pt x="154" y="402"/>
                      <a:pt x="154" y="402"/>
                      <a:pt x="154" y="402"/>
                    </a:cubicBezTo>
                    <a:cubicBezTo>
                      <a:pt x="155" y="404"/>
                      <a:pt x="155" y="404"/>
                      <a:pt x="155" y="404"/>
                    </a:cubicBezTo>
                    <a:cubicBezTo>
                      <a:pt x="156" y="406"/>
                      <a:pt x="156" y="406"/>
                      <a:pt x="156" y="406"/>
                    </a:cubicBezTo>
                    <a:cubicBezTo>
                      <a:pt x="153" y="405"/>
                      <a:pt x="153" y="405"/>
                      <a:pt x="153" y="405"/>
                    </a:cubicBezTo>
                    <a:cubicBezTo>
                      <a:pt x="155" y="407"/>
                      <a:pt x="155" y="407"/>
                      <a:pt x="155" y="407"/>
                    </a:cubicBezTo>
                    <a:cubicBezTo>
                      <a:pt x="155" y="408"/>
                      <a:pt x="155" y="408"/>
                      <a:pt x="155" y="408"/>
                    </a:cubicBezTo>
                    <a:cubicBezTo>
                      <a:pt x="154" y="408"/>
                      <a:pt x="154" y="408"/>
                      <a:pt x="154" y="408"/>
                    </a:cubicBezTo>
                    <a:cubicBezTo>
                      <a:pt x="154" y="409"/>
                      <a:pt x="154" y="409"/>
                      <a:pt x="154" y="409"/>
                    </a:cubicBezTo>
                    <a:cubicBezTo>
                      <a:pt x="152" y="408"/>
                      <a:pt x="152" y="408"/>
                      <a:pt x="152" y="408"/>
                    </a:cubicBezTo>
                    <a:cubicBezTo>
                      <a:pt x="153" y="410"/>
                      <a:pt x="153" y="410"/>
                      <a:pt x="153" y="410"/>
                    </a:cubicBezTo>
                    <a:cubicBezTo>
                      <a:pt x="154" y="412"/>
                      <a:pt x="154" y="412"/>
                      <a:pt x="154" y="412"/>
                    </a:cubicBezTo>
                    <a:cubicBezTo>
                      <a:pt x="156" y="411"/>
                      <a:pt x="156" y="411"/>
                      <a:pt x="156" y="411"/>
                    </a:cubicBezTo>
                    <a:cubicBezTo>
                      <a:pt x="157" y="412"/>
                      <a:pt x="157" y="412"/>
                      <a:pt x="157" y="412"/>
                    </a:cubicBezTo>
                    <a:cubicBezTo>
                      <a:pt x="157" y="414"/>
                      <a:pt x="157" y="414"/>
                      <a:pt x="157" y="414"/>
                    </a:cubicBezTo>
                    <a:cubicBezTo>
                      <a:pt x="149" y="411"/>
                      <a:pt x="149" y="411"/>
                      <a:pt x="149" y="411"/>
                    </a:cubicBezTo>
                    <a:cubicBezTo>
                      <a:pt x="141" y="405"/>
                      <a:pt x="141" y="405"/>
                      <a:pt x="141" y="405"/>
                    </a:cubicBezTo>
                    <a:cubicBezTo>
                      <a:pt x="133" y="404"/>
                      <a:pt x="133" y="404"/>
                      <a:pt x="133" y="404"/>
                    </a:cubicBezTo>
                    <a:cubicBezTo>
                      <a:pt x="131" y="404"/>
                      <a:pt x="131" y="404"/>
                      <a:pt x="131" y="404"/>
                    </a:cubicBezTo>
                    <a:cubicBezTo>
                      <a:pt x="130" y="406"/>
                      <a:pt x="130" y="406"/>
                      <a:pt x="130" y="406"/>
                    </a:cubicBezTo>
                    <a:cubicBezTo>
                      <a:pt x="134" y="412"/>
                      <a:pt x="134" y="412"/>
                      <a:pt x="134" y="412"/>
                    </a:cubicBezTo>
                    <a:cubicBezTo>
                      <a:pt x="141" y="415"/>
                      <a:pt x="141" y="415"/>
                      <a:pt x="141" y="415"/>
                    </a:cubicBezTo>
                    <a:cubicBezTo>
                      <a:pt x="144" y="419"/>
                      <a:pt x="144" y="419"/>
                      <a:pt x="144" y="419"/>
                    </a:cubicBezTo>
                    <a:cubicBezTo>
                      <a:pt x="151" y="420"/>
                      <a:pt x="151" y="420"/>
                      <a:pt x="151" y="420"/>
                    </a:cubicBezTo>
                    <a:cubicBezTo>
                      <a:pt x="152" y="420"/>
                      <a:pt x="152" y="420"/>
                      <a:pt x="152" y="420"/>
                    </a:cubicBezTo>
                    <a:cubicBezTo>
                      <a:pt x="154" y="420"/>
                      <a:pt x="154" y="420"/>
                      <a:pt x="154" y="420"/>
                    </a:cubicBezTo>
                    <a:cubicBezTo>
                      <a:pt x="154" y="421"/>
                      <a:pt x="154" y="421"/>
                      <a:pt x="154" y="421"/>
                    </a:cubicBezTo>
                    <a:cubicBezTo>
                      <a:pt x="158" y="420"/>
                      <a:pt x="158" y="420"/>
                      <a:pt x="158" y="420"/>
                    </a:cubicBezTo>
                    <a:cubicBezTo>
                      <a:pt x="158" y="422"/>
                      <a:pt x="158" y="422"/>
                      <a:pt x="158" y="422"/>
                    </a:cubicBezTo>
                    <a:cubicBezTo>
                      <a:pt x="159" y="424"/>
                      <a:pt x="159" y="424"/>
                      <a:pt x="159" y="424"/>
                    </a:cubicBezTo>
                    <a:cubicBezTo>
                      <a:pt x="157" y="425"/>
                      <a:pt x="157" y="425"/>
                      <a:pt x="157" y="425"/>
                    </a:cubicBezTo>
                    <a:cubicBezTo>
                      <a:pt x="157" y="427"/>
                      <a:pt x="157" y="427"/>
                      <a:pt x="157" y="427"/>
                    </a:cubicBezTo>
                    <a:cubicBezTo>
                      <a:pt x="155" y="428"/>
                      <a:pt x="155" y="428"/>
                      <a:pt x="155" y="428"/>
                    </a:cubicBezTo>
                    <a:cubicBezTo>
                      <a:pt x="156" y="430"/>
                      <a:pt x="156" y="430"/>
                      <a:pt x="156" y="430"/>
                    </a:cubicBezTo>
                    <a:cubicBezTo>
                      <a:pt x="156" y="431"/>
                      <a:pt x="156" y="431"/>
                      <a:pt x="156" y="431"/>
                    </a:cubicBezTo>
                    <a:cubicBezTo>
                      <a:pt x="154" y="432"/>
                      <a:pt x="154" y="432"/>
                      <a:pt x="154" y="432"/>
                    </a:cubicBezTo>
                    <a:cubicBezTo>
                      <a:pt x="154" y="435"/>
                      <a:pt x="154" y="435"/>
                      <a:pt x="154" y="435"/>
                    </a:cubicBezTo>
                    <a:cubicBezTo>
                      <a:pt x="156" y="436"/>
                      <a:pt x="156" y="436"/>
                      <a:pt x="156" y="436"/>
                    </a:cubicBezTo>
                    <a:cubicBezTo>
                      <a:pt x="158" y="435"/>
                      <a:pt x="158" y="435"/>
                      <a:pt x="158" y="435"/>
                    </a:cubicBezTo>
                    <a:cubicBezTo>
                      <a:pt x="159" y="437"/>
                      <a:pt x="159" y="437"/>
                      <a:pt x="159" y="437"/>
                    </a:cubicBezTo>
                    <a:cubicBezTo>
                      <a:pt x="157" y="438"/>
                      <a:pt x="157" y="438"/>
                      <a:pt x="157" y="438"/>
                    </a:cubicBezTo>
                    <a:cubicBezTo>
                      <a:pt x="158" y="439"/>
                      <a:pt x="158" y="439"/>
                      <a:pt x="158" y="439"/>
                    </a:cubicBezTo>
                    <a:cubicBezTo>
                      <a:pt x="157" y="440"/>
                      <a:pt x="157" y="440"/>
                      <a:pt x="157" y="440"/>
                    </a:cubicBezTo>
                    <a:cubicBezTo>
                      <a:pt x="156" y="438"/>
                      <a:pt x="156" y="438"/>
                      <a:pt x="156" y="438"/>
                    </a:cubicBezTo>
                    <a:cubicBezTo>
                      <a:pt x="154" y="437"/>
                      <a:pt x="154" y="437"/>
                      <a:pt x="154" y="437"/>
                    </a:cubicBezTo>
                    <a:cubicBezTo>
                      <a:pt x="153" y="438"/>
                      <a:pt x="153" y="438"/>
                      <a:pt x="153" y="438"/>
                    </a:cubicBezTo>
                    <a:cubicBezTo>
                      <a:pt x="153" y="442"/>
                      <a:pt x="153" y="442"/>
                      <a:pt x="153" y="442"/>
                    </a:cubicBezTo>
                    <a:cubicBezTo>
                      <a:pt x="154" y="443"/>
                      <a:pt x="154" y="443"/>
                      <a:pt x="154" y="443"/>
                    </a:cubicBezTo>
                    <a:cubicBezTo>
                      <a:pt x="152" y="445"/>
                      <a:pt x="152" y="445"/>
                      <a:pt x="152" y="445"/>
                    </a:cubicBezTo>
                    <a:cubicBezTo>
                      <a:pt x="153" y="446"/>
                      <a:pt x="153" y="446"/>
                      <a:pt x="153" y="446"/>
                    </a:cubicBezTo>
                    <a:cubicBezTo>
                      <a:pt x="154" y="445"/>
                      <a:pt x="154" y="445"/>
                      <a:pt x="154" y="445"/>
                    </a:cubicBezTo>
                    <a:cubicBezTo>
                      <a:pt x="154" y="446"/>
                      <a:pt x="154" y="446"/>
                      <a:pt x="154" y="446"/>
                    </a:cubicBezTo>
                    <a:cubicBezTo>
                      <a:pt x="153" y="449"/>
                      <a:pt x="153" y="449"/>
                      <a:pt x="153" y="449"/>
                    </a:cubicBezTo>
                    <a:cubicBezTo>
                      <a:pt x="150" y="450"/>
                      <a:pt x="150" y="450"/>
                      <a:pt x="150" y="450"/>
                    </a:cubicBezTo>
                    <a:cubicBezTo>
                      <a:pt x="148" y="449"/>
                      <a:pt x="148" y="449"/>
                      <a:pt x="148" y="449"/>
                    </a:cubicBezTo>
                    <a:cubicBezTo>
                      <a:pt x="146" y="449"/>
                      <a:pt x="146" y="449"/>
                      <a:pt x="146" y="449"/>
                    </a:cubicBezTo>
                    <a:cubicBezTo>
                      <a:pt x="143" y="449"/>
                      <a:pt x="143" y="449"/>
                      <a:pt x="143" y="449"/>
                    </a:cubicBezTo>
                    <a:cubicBezTo>
                      <a:pt x="143" y="450"/>
                      <a:pt x="143" y="450"/>
                      <a:pt x="143" y="450"/>
                    </a:cubicBezTo>
                    <a:cubicBezTo>
                      <a:pt x="141" y="452"/>
                      <a:pt x="141" y="452"/>
                      <a:pt x="141" y="452"/>
                    </a:cubicBezTo>
                    <a:cubicBezTo>
                      <a:pt x="141" y="454"/>
                      <a:pt x="141" y="454"/>
                      <a:pt x="141" y="454"/>
                    </a:cubicBezTo>
                    <a:cubicBezTo>
                      <a:pt x="141" y="454"/>
                      <a:pt x="141" y="454"/>
                      <a:pt x="141" y="454"/>
                    </a:cubicBezTo>
                    <a:cubicBezTo>
                      <a:pt x="141" y="455"/>
                      <a:pt x="141" y="455"/>
                      <a:pt x="141" y="455"/>
                    </a:cubicBezTo>
                    <a:cubicBezTo>
                      <a:pt x="143" y="455"/>
                      <a:pt x="143" y="455"/>
                      <a:pt x="143" y="455"/>
                    </a:cubicBezTo>
                    <a:cubicBezTo>
                      <a:pt x="145" y="456"/>
                      <a:pt x="145" y="456"/>
                      <a:pt x="145" y="456"/>
                    </a:cubicBezTo>
                    <a:cubicBezTo>
                      <a:pt x="152" y="454"/>
                      <a:pt x="152" y="454"/>
                      <a:pt x="152" y="454"/>
                    </a:cubicBezTo>
                    <a:cubicBezTo>
                      <a:pt x="150" y="451"/>
                      <a:pt x="150" y="451"/>
                      <a:pt x="150" y="451"/>
                    </a:cubicBezTo>
                    <a:cubicBezTo>
                      <a:pt x="153" y="451"/>
                      <a:pt x="153" y="451"/>
                      <a:pt x="153" y="451"/>
                    </a:cubicBezTo>
                    <a:cubicBezTo>
                      <a:pt x="153" y="452"/>
                      <a:pt x="153" y="452"/>
                      <a:pt x="153" y="452"/>
                    </a:cubicBezTo>
                    <a:cubicBezTo>
                      <a:pt x="153" y="453"/>
                      <a:pt x="153" y="453"/>
                      <a:pt x="153" y="453"/>
                    </a:cubicBezTo>
                    <a:cubicBezTo>
                      <a:pt x="151" y="454"/>
                      <a:pt x="151" y="454"/>
                      <a:pt x="151" y="454"/>
                    </a:cubicBezTo>
                    <a:cubicBezTo>
                      <a:pt x="154" y="456"/>
                      <a:pt x="154" y="456"/>
                      <a:pt x="154" y="456"/>
                    </a:cubicBezTo>
                    <a:cubicBezTo>
                      <a:pt x="152" y="456"/>
                      <a:pt x="152" y="456"/>
                      <a:pt x="152" y="456"/>
                    </a:cubicBezTo>
                    <a:cubicBezTo>
                      <a:pt x="152" y="457"/>
                      <a:pt x="152" y="457"/>
                      <a:pt x="152" y="457"/>
                    </a:cubicBezTo>
                    <a:cubicBezTo>
                      <a:pt x="154" y="458"/>
                      <a:pt x="154" y="458"/>
                      <a:pt x="154" y="458"/>
                    </a:cubicBezTo>
                    <a:cubicBezTo>
                      <a:pt x="154" y="459"/>
                      <a:pt x="154" y="459"/>
                      <a:pt x="154" y="459"/>
                    </a:cubicBezTo>
                    <a:cubicBezTo>
                      <a:pt x="152" y="458"/>
                      <a:pt x="152" y="458"/>
                      <a:pt x="152" y="458"/>
                    </a:cubicBezTo>
                    <a:cubicBezTo>
                      <a:pt x="150" y="459"/>
                      <a:pt x="150" y="459"/>
                      <a:pt x="150" y="459"/>
                    </a:cubicBezTo>
                    <a:cubicBezTo>
                      <a:pt x="148" y="459"/>
                      <a:pt x="148" y="459"/>
                      <a:pt x="148" y="459"/>
                    </a:cubicBezTo>
                    <a:cubicBezTo>
                      <a:pt x="143" y="456"/>
                      <a:pt x="143" y="456"/>
                      <a:pt x="143" y="456"/>
                    </a:cubicBezTo>
                    <a:cubicBezTo>
                      <a:pt x="141" y="457"/>
                      <a:pt x="141" y="457"/>
                      <a:pt x="141" y="457"/>
                    </a:cubicBezTo>
                    <a:cubicBezTo>
                      <a:pt x="141" y="458"/>
                      <a:pt x="141" y="458"/>
                      <a:pt x="141" y="458"/>
                    </a:cubicBezTo>
                    <a:cubicBezTo>
                      <a:pt x="138" y="457"/>
                      <a:pt x="138" y="457"/>
                      <a:pt x="138" y="457"/>
                    </a:cubicBezTo>
                    <a:cubicBezTo>
                      <a:pt x="137" y="458"/>
                      <a:pt x="137" y="458"/>
                      <a:pt x="137" y="458"/>
                    </a:cubicBezTo>
                    <a:cubicBezTo>
                      <a:pt x="140" y="458"/>
                      <a:pt x="140" y="458"/>
                      <a:pt x="140" y="458"/>
                    </a:cubicBezTo>
                    <a:cubicBezTo>
                      <a:pt x="142" y="460"/>
                      <a:pt x="142" y="460"/>
                      <a:pt x="142" y="460"/>
                    </a:cubicBezTo>
                    <a:cubicBezTo>
                      <a:pt x="141" y="460"/>
                      <a:pt x="141" y="460"/>
                      <a:pt x="141" y="460"/>
                    </a:cubicBezTo>
                    <a:cubicBezTo>
                      <a:pt x="139" y="459"/>
                      <a:pt x="139" y="459"/>
                      <a:pt x="139" y="459"/>
                    </a:cubicBezTo>
                    <a:cubicBezTo>
                      <a:pt x="140" y="461"/>
                      <a:pt x="140" y="461"/>
                      <a:pt x="140" y="461"/>
                    </a:cubicBezTo>
                    <a:cubicBezTo>
                      <a:pt x="138" y="461"/>
                      <a:pt x="138" y="461"/>
                      <a:pt x="138" y="461"/>
                    </a:cubicBezTo>
                    <a:cubicBezTo>
                      <a:pt x="136" y="462"/>
                      <a:pt x="136" y="462"/>
                      <a:pt x="136" y="462"/>
                    </a:cubicBezTo>
                    <a:cubicBezTo>
                      <a:pt x="137" y="466"/>
                      <a:pt x="137" y="466"/>
                      <a:pt x="137" y="466"/>
                    </a:cubicBezTo>
                    <a:cubicBezTo>
                      <a:pt x="137" y="466"/>
                      <a:pt x="137" y="466"/>
                      <a:pt x="137" y="466"/>
                    </a:cubicBezTo>
                    <a:cubicBezTo>
                      <a:pt x="136" y="468"/>
                      <a:pt x="136" y="468"/>
                      <a:pt x="136" y="468"/>
                    </a:cubicBezTo>
                    <a:cubicBezTo>
                      <a:pt x="137" y="469"/>
                      <a:pt x="137" y="469"/>
                      <a:pt x="137" y="469"/>
                    </a:cubicBezTo>
                    <a:cubicBezTo>
                      <a:pt x="138" y="468"/>
                      <a:pt x="138" y="468"/>
                      <a:pt x="138" y="468"/>
                    </a:cubicBezTo>
                    <a:cubicBezTo>
                      <a:pt x="135" y="470"/>
                      <a:pt x="135" y="470"/>
                      <a:pt x="135" y="470"/>
                    </a:cubicBezTo>
                    <a:cubicBezTo>
                      <a:pt x="135" y="472"/>
                      <a:pt x="135" y="472"/>
                      <a:pt x="135" y="472"/>
                    </a:cubicBezTo>
                    <a:cubicBezTo>
                      <a:pt x="135" y="472"/>
                      <a:pt x="135" y="472"/>
                      <a:pt x="135" y="472"/>
                    </a:cubicBezTo>
                    <a:cubicBezTo>
                      <a:pt x="134" y="473"/>
                      <a:pt x="134" y="473"/>
                      <a:pt x="134" y="473"/>
                    </a:cubicBezTo>
                    <a:cubicBezTo>
                      <a:pt x="134" y="477"/>
                      <a:pt x="134" y="477"/>
                      <a:pt x="134" y="477"/>
                    </a:cubicBezTo>
                    <a:cubicBezTo>
                      <a:pt x="136" y="478"/>
                      <a:pt x="136" y="478"/>
                      <a:pt x="136" y="478"/>
                    </a:cubicBezTo>
                    <a:cubicBezTo>
                      <a:pt x="136" y="480"/>
                      <a:pt x="136" y="480"/>
                      <a:pt x="136" y="480"/>
                    </a:cubicBezTo>
                    <a:cubicBezTo>
                      <a:pt x="138" y="480"/>
                      <a:pt x="138" y="480"/>
                      <a:pt x="138" y="480"/>
                    </a:cubicBezTo>
                    <a:cubicBezTo>
                      <a:pt x="140" y="480"/>
                      <a:pt x="140" y="480"/>
                      <a:pt x="140" y="480"/>
                    </a:cubicBezTo>
                    <a:cubicBezTo>
                      <a:pt x="140" y="482"/>
                      <a:pt x="140" y="482"/>
                      <a:pt x="140" y="482"/>
                    </a:cubicBezTo>
                    <a:cubicBezTo>
                      <a:pt x="139" y="483"/>
                      <a:pt x="139" y="483"/>
                      <a:pt x="139" y="483"/>
                    </a:cubicBezTo>
                    <a:cubicBezTo>
                      <a:pt x="137" y="485"/>
                      <a:pt x="137" y="485"/>
                      <a:pt x="137" y="485"/>
                    </a:cubicBezTo>
                    <a:cubicBezTo>
                      <a:pt x="139" y="487"/>
                      <a:pt x="139" y="487"/>
                      <a:pt x="139" y="487"/>
                    </a:cubicBezTo>
                    <a:cubicBezTo>
                      <a:pt x="137" y="486"/>
                      <a:pt x="137" y="486"/>
                      <a:pt x="137" y="486"/>
                    </a:cubicBezTo>
                    <a:cubicBezTo>
                      <a:pt x="136" y="488"/>
                      <a:pt x="136" y="488"/>
                      <a:pt x="136" y="488"/>
                    </a:cubicBezTo>
                    <a:cubicBezTo>
                      <a:pt x="136" y="491"/>
                      <a:pt x="136" y="491"/>
                      <a:pt x="136" y="491"/>
                    </a:cubicBezTo>
                    <a:cubicBezTo>
                      <a:pt x="138" y="491"/>
                      <a:pt x="138" y="491"/>
                      <a:pt x="138" y="491"/>
                    </a:cubicBezTo>
                    <a:cubicBezTo>
                      <a:pt x="137" y="492"/>
                      <a:pt x="137" y="492"/>
                      <a:pt x="137" y="492"/>
                    </a:cubicBezTo>
                    <a:cubicBezTo>
                      <a:pt x="138" y="493"/>
                      <a:pt x="138" y="493"/>
                      <a:pt x="138" y="493"/>
                    </a:cubicBezTo>
                    <a:cubicBezTo>
                      <a:pt x="139" y="493"/>
                      <a:pt x="139" y="493"/>
                      <a:pt x="139" y="493"/>
                    </a:cubicBezTo>
                    <a:cubicBezTo>
                      <a:pt x="141" y="492"/>
                      <a:pt x="141" y="492"/>
                      <a:pt x="141" y="492"/>
                    </a:cubicBezTo>
                    <a:cubicBezTo>
                      <a:pt x="137" y="495"/>
                      <a:pt x="137" y="495"/>
                      <a:pt x="137" y="495"/>
                    </a:cubicBezTo>
                    <a:cubicBezTo>
                      <a:pt x="137" y="497"/>
                      <a:pt x="137" y="497"/>
                      <a:pt x="137" y="497"/>
                    </a:cubicBezTo>
                    <a:cubicBezTo>
                      <a:pt x="139" y="497"/>
                      <a:pt x="139" y="497"/>
                      <a:pt x="139" y="497"/>
                    </a:cubicBezTo>
                    <a:cubicBezTo>
                      <a:pt x="139" y="498"/>
                      <a:pt x="139" y="498"/>
                      <a:pt x="139" y="498"/>
                    </a:cubicBezTo>
                    <a:cubicBezTo>
                      <a:pt x="141" y="497"/>
                      <a:pt x="141" y="497"/>
                      <a:pt x="141" y="497"/>
                    </a:cubicBezTo>
                    <a:cubicBezTo>
                      <a:pt x="141" y="498"/>
                      <a:pt x="141" y="498"/>
                      <a:pt x="141" y="498"/>
                    </a:cubicBezTo>
                    <a:cubicBezTo>
                      <a:pt x="140" y="499"/>
                      <a:pt x="140" y="499"/>
                      <a:pt x="140" y="499"/>
                    </a:cubicBezTo>
                    <a:cubicBezTo>
                      <a:pt x="140" y="500"/>
                      <a:pt x="140" y="500"/>
                      <a:pt x="140" y="500"/>
                    </a:cubicBezTo>
                    <a:cubicBezTo>
                      <a:pt x="139" y="501"/>
                      <a:pt x="139" y="501"/>
                      <a:pt x="139" y="501"/>
                    </a:cubicBezTo>
                    <a:cubicBezTo>
                      <a:pt x="141" y="501"/>
                      <a:pt x="141" y="501"/>
                      <a:pt x="141" y="501"/>
                    </a:cubicBezTo>
                    <a:cubicBezTo>
                      <a:pt x="142" y="500"/>
                      <a:pt x="142" y="500"/>
                      <a:pt x="142" y="500"/>
                    </a:cubicBezTo>
                    <a:cubicBezTo>
                      <a:pt x="142" y="504"/>
                      <a:pt x="142" y="504"/>
                      <a:pt x="142" y="504"/>
                    </a:cubicBezTo>
                    <a:cubicBezTo>
                      <a:pt x="144" y="504"/>
                      <a:pt x="144" y="504"/>
                      <a:pt x="144" y="504"/>
                    </a:cubicBezTo>
                    <a:cubicBezTo>
                      <a:pt x="144" y="505"/>
                      <a:pt x="144" y="505"/>
                      <a:pt x="144" y="505"/>
                    </a:cubicBezTo>
                    <a:cubicBezTo>
                      <a:pt x="146" y="505"/>
                      <a:pt x="146" y="505"/>
                      <a:pt x="146" y="505"/>
                    </a:cubicBezTo>
                    <a:cubicBezTo>
                      <a:pt x="144" y="508"/>
                      <a:pt x="144" y="508"/>
                      <a:pt x="144" y="508"/>
                    </a:cubicBezTo>
                    <a:cubicBezTo>
                      <a:pt x="144" y="509"/>
                      <a:pt x="144" y="509"/>
                      <a:pt x="144" y="509"/>
                    </a:cubicBezTo>
                    <a:cubicBezTo>
                      <a:pt x="146" y="508"/>
                      <a:pt x="146" y="508"/>
                      <a:pt x="146" y="508"/>
                    </a:cubicBezTo>
                    <a:cubicBezTo>
                      <a:pt x="146" y="509"/>
                      <a:pt x="146" y="509"/>
                      <a:pt x="146" y="509"/>
                    </a:cubicBezTo>
                    <a:cubicBezTo>
                      <a:pt x="145" y="510"/>
                      <a:pt x="145" y="510"/>
                      <a:pt x="145" y="510"/>
                    </a:cubicBezTo>
                    <a:cubicBezTo>
                      <a:pt x="145" y="512"/>
                      <a:pt x="145" y="512"/>
                      <a:pt x="145" y="512"/>
                    </a:cubicBezTo>
                    <a:cubicBezTo>
                      <a:pt x="146" y="513"/>
                      <a:pt x="146" y="513"/>
                      <a:pt x="146" y="513"/>
                    </a:cubicBezTo>
                    <a:cubicBezTo>
                      <a:pt x="146" y="513"/>
                      <a:pt x="146" y="513"/>
                      <a:pt x="146" y="513"/>
                    </a:cubicBezTo>
                    <a:cubicBezTo>
                      <a:pt x="147" y="516"/>
                      <a:pt x="147" y="516"/>
                      <a:pt x="147" y="516"/>
                    </a:cubicBezTo>
                    <a:cubicBezTo>
                      <a:pt x="148" y="515"/>
                      <a:pt x="148" y="515"/>
                      <a:pt x="148" y="515"/>
                    </a:cubicBezTo>
                    <a:cubicBezTo>
                      <a:pt x="148" y="515"/>
                      <a:pt x="148" y="515"/>
                      <a:pt x="148" y="515"/>
                    </a:cubicBezTo>
                    <a:cubicBezTo>
                      <a:pt x="148" y="516"/>
                      <a:pt x="148" y="516"/>
                      <a:pt x="148" y="516"/>
                    </a:cubicBezTo>
                    <a:cubicBezTo>
                      <a:pt x="147" y="517"/>
                      <a:pt x="147" y="517"/>
                      <a:pt x="147" y="517"/>
                    </a:cubicBezTo>
                    <a:cubicBezTo>
                      <a:pt x="147" y="525"/>
                      <a:pt x="147" y="525"/>
                      <a:pt x="147" y="525"/>
                    </a:cubicBezTo>
                    <a:cubicBezTo>
                      <a:pt x="148" y="524"/>
                      <a:pt x="148" y="524"/>
                      <a:pt x="148" y="524"/>
                    </a:cubicBezTo>
                    <a:cubicBezTo>
                      <a:pt x="149" y="524"/>
                      <a:pt x="149" y="524"/>
                      <a:pt x="149" y="524"/>
                    </a:cubicBezTo>
                    <a:cubicBezTo>
                      <a:pt x="153" y="518"/>
                      <a:pt x="153" y="518"/>
                      <a:pt x="153" y="518"/>
                    </a:cubicBezTo>
                    <a:cubicBezTo>
                      <a:pt x="154" y="518"/>
                      <a:pt x="154" y="518"/>
                      <a:pt x="154" y="518"/>
                    </a:cubicBezTo>
                    <a:cubicBezTo>
                      <a:pt x="155" y="518"/>
                      <a:pt x="155" y="518"/>
                      <a:pt x="155" y="518"/>
                    </a:cubicBezTo>
                    <a:cubicBezTo>
                      <a:pt x="156" y="516"/>
                      <a:pt x="156" y="516"/>
                      <a:pt x="156" y="516"/>
                    </a:cubicBezTo>
                    <a:cubicBezTo>
                      <a:pt x="159" y="517"/>
                      <a:pt x="159" y="517"/>
                      <a:pt x="159" y="517"/>
                    </a:cubicBezTo>
                    <a:cubicBezTo>
                      <a:pt x="160" y="517"/>
                      <a:pt x="160" y="517"/>
                      <a:pt x="160" y="517"/>
                    </a:cubicBezTo>
                    <a:cubicBezTo>
                      <a:pt x="161" y="519"/>
                      <a:pt x="161" y="519"/>
                      <a:pt x="161" y="519"/>
                    </a:cubicBezTo>
                    <a:cubicBezTo>
                      <a:pt x="157" y="518"/>
                      <a:pt x="157" y="518"/>
                      <a:pt x="157" y="518"/>
                    </a:cubicBezTo>
                    <a:cubicBezTo>
                      <a:pt x="156" y="519"/>
                      <a:pt x="156" y="519"/>
                      <a:pt x="156" y="519"/>
                    </a:cubicBezTo>
                    <a:cubicBezTo>
                      <a:pt x="156" y="520"/>
                      <a:pt x="156" y="520"/>
                      <a:pt x="156" y="520"/>
                    </a:cubicBezTo>
                    <a:cubicBezTo>
                      <a:pt x="158" y="521"/>
                      <a:pt x="158" y="521"/>
                      <a:pt x="158" y="521"/>
                    </a:cubicBezTo>
                    <a:cubicBezTo>
                      <a:pt x="160" y="521"/>
                      <a:pt x="160" y="521"/>
                      <a:pt x="160" y="521"/>
                    </a:cubicBezTo>
                    <a:cubicBezTo>
                      <a:pt x="155" y="523"/>
                      <a:pt x="155" y="523"/>
                      <a:pt x="155" y="523"/>
                    </a:cubicBezTo>
                    <a:cubicBezTo>
                      <a:pt x="154" y="525"/>
                      <a:pt x="154" y="525"/>
                      <a:pt x="154" y="525"/>
                    </a:cubicBezTo>
                    <a:cubicBezTo>
                      <a:pt x="153" y="526"/>
                      <a:pt x="153" y="526"/>
                      <a:pt x="153" y="526"/>
                    </a:cubicBezTo>
                    <a:cubicBezTo>
                      <a:pt x="151" y="526"/>
                      <a:pt x="151" y="526"/>
                      <a:pt x="151" y="526"/>
                    </a:cubicBezTo>
                    <a:cubicBezTo>
                      <a:pt x="150" y="527"/>
                      <a:pt x="150" y="527"/>
                      <a:pt x="150" y="527"/>
                    </a:cubicBezTo>
                    <a:cubicBezTo>
                      <a:pt x="151" y="530"/>
                      <a:pt x="151" y="530"/>
                      <a:pt x="151" y="530"/>
                    </a:cubicBezTo>
                    <a:cubicBezTo>
                      <a:pt x="151" y="533"/>
                      <a:pt x="151" y="533"/>
                      <a:pt x="151" y="533"/>
                    </a:cubicBezTo>
                    <a:cubicBezTo>
                      <a:pt x="152" y="533"/>
                      <a:pt x="152" y="533"/>
                      <a:pt x="152" y="533"/>
                    </a:cubicBezTo>
                    <a:cubicBezTo>
                      <a:pt x="151" y="535"/>
                      <a:pt x="151" y="535"/>
                      <a:pt x="151" y="535"/>
                    </a:cubicBezTo>
                    <a:cubicBezTo>
                      <a:pt x="153" y="538"/>
                      <a:pt x="153" y="538"/>
                      <a:pt x="153" y="538"/>
                    </a:cubicBezTo>
                    <a:cubicBezTo>
                      <a:pt x="153" y="538"/>
                      <a:pt x="153" y="538"/>
                      <a:pt x="153" y="538"/>
                    </a:cubicBezTo>
                    <a:cubicBezTo>
                      <a:pt x="154" y="540"/>
                      <a:pt x="154" y="540"/>
                      <a:pt x="154" y="540"/>
                    </a:cubicBezTo>
                    <a:cubicBezTo>
                      <a:pt x="155" y="543"/>
                      <a:pt x="155" y="543"/>
                      <a:pt x="155" y="543"/>
                    </a:cubicBezTo>
                    <a:cubicBezTo>
                      <a:pt x="156" y="543"/>
                      <a:pt x="156" y="543"/>
                      <a:pt x="156" y="543"/>
                    </a:cubicBezTo>
                    <a:cubicBezTo>
                      <a:pt x="156" y="544"/>
                      <a:pt x="156" y="544"/>
                      <a:pt x="156" y="544"/>
                    </a:cubicBezTo>
                    <a:cubicBezTo>
                      <a:pt x="156" y="545"/>
                      <a:pt x="156" y="545"/>
                      <a:pt x="156" y="545"/>
                    </a:cubicBezTo>
                    <a:cubicBezTo>
                      <a:pt x="158" y="545"/>
                      <a:pt x="158" y="545"/>
                      <a:pt x="158" y="545"/>
                    </a:cubicBezTo>
                    <a:cubicBezTo>
                      <a:pt x="158" y="547"/>
                      <a:pt x="158" y="547"/>
                      <a:pt x="158" y="547"/>
                    </a:cubicBezTo>
                    <a:cubicBezTo>
                      <a:pt x="159" y="548"/>
                      <a:pt x="159" y="548"/>
                      <a:pt x="159" y="548"/>
                    </a:cubicBezTo>
                    <a:cubicBezTo>
                      <a:pt x="159" y="549"/>
                      <a:pt x="159" y="549"/>
                      <a:pt x="159" y="549"/>
                    </a:cubicBezTo>
                    <a:cubicBezTo>
                      <a:pt x="160" y="548"/>
                      <a:pt x="160" y="548"/>
                      <a:pt x="160" y="548"/>
                    </a:cubicBezTo>
                    <a:cubicBezTo>
                      <a:pt x="161" y="548"/>
                      <a:pt x="161" y="548"/>
                      <a:pt x="161" y="548"/>
                    </a:cubicBezTo>
                    <a:cubicBezTo>
                      <a:pt x="160" y="550"/>
                      <a:pt x="160" y="550"/>
                      <a:pt x="160" y="550"/>
                    </a:cubicBezTo>
                    <a:cubicBezTo>
                      <a:pt x="160" y="552"/>
                      <a:pt x="160" y="552"/>
                      <a:pt x="160" y="552"/>
                    </a:cubicBezTo>
                    <a:cubicBezTo>
                      <a:pt x="160" y="552"/>
                      <a:pt x="160" y="552"/>
                      <a:pt x="160" y="552"/>
                    </a:cubicBezTo>
                    <a:cubicBezTo>
                      <a:pt x="162" y="553"/>
                      <a:pt x="162" y="553"/>
                      <a:pt x="162" y="553"/>
                    </a:cubicBezTo>
                    <a:cubicBezTo>
                      <a:pt x="163" y="553"/>
                      <a:pt x="163" y="553"/>
                      <a:pt x="163" y="553"/>
                    </a:cubicBezTo>
                    <a:cubicBezTo>
                      <a:pt x="162" y="554"/>
                      <a:pt x="162" y="554"/>
                      <a:pt x="162" y="554"/>
                    </a:cubicBezTo>
                    <a:cubicBezTo>
                      <a:pt x="162" y="555"/>
                      <a:pt x="162" y="555"/>
                      <a:pt x="162" y="555"/>
                    </a:cubicBezTo>
                    <a:cubicBezTo>
                      <a:pt x="164" y="556"/>
                      <a:pt x="164" y="556"/>
                      <a:pt x="164" y="556"/>
                    </a:cubicBezTo>
                    <a:cubicBezTo>
                      <a:pt x="165" y="556"/>
                      <a:pt x="165" y="556"/>
                      <a:pt x="165" y="556"/>
                    </a:cubicBezTo>
                    <a:cubicBezTo>
                      <a:pt x="164" y="557"/>
                      <a:pt x="164" y="557"/>
                      <a:pt x="164" y="557"/>
                    </a:cubicBezTo>
                    <a:cubicBezTo>
                      <a:pt x="164" y="558"/>
                      <a:pt x="164" y="558"/>
                      <a:pt x="164" y="558"/>
                    </a:cubicBezTo>
                    <a:cubicBezTo>
                      <a:pt x="165" y="557"/>
                      <a:pt x="165" y="557"/>
                      <a:pt x="165" y="557"/>
                    </a:cubicBezTo>
                    <a:cubicBezTo>
                      <a:pt x="164" y="558"/>
                      <a:pt x="164" y="558"/>
                      <a:pt x="164" y="558"/>
                    </a:cubicBezTo>
                    <a:cubicBezTo>
                      <a:pt x="163" y="558"/>
                      <a:pt x="163" y="558"/>
                      <a:pt x="163" y="558"/>
                    </a:cubicBezTo>
                    <a:cubicBezTo>
                      <a:pt x="164" y="559"/>
                      <a:pt x="164" y="559"/>
                      <a:pt x="164" y="559"/>
                    </a:cubicBezTo>
                    <a:cubicBezTo>
                      <a:pt x="164" y="560"/>
                      <a:pt x="164" y="560"/>
                      <a:pt x="164" y="560"/>
                    </a:cubicBezTo>
                    <a:cubicBezTo>
                      <a:pt x="165" y="559"/>
                      <a:pt x="165" y="559"/>
                      <a:pt x="165" y="559"/>
                    </a:cubicBezTo>
                    <a:cubicBezTo>
                      <a:pt x="168" y="558"/>
                      <a:pt x="168" y="558"/>
                      <a:pt x="168" y="558"/>
                    </a:cubicBezTo>
                    <a:cubicBezTo>
                      <a:pt x="168" y="558"/>
                      <a:pt x="168" y="558"/>
                      <a:pt x="168" y="558"/>
                    </a:cubicBezTo>
                    <a:cubicBezTo>
                      <a:pt x="169" y="559"/>
                      <a:pt x="169" y="559"/>
                      <a:pt x="169" y="559"/>
                    </a:cubicBezTo>
                    <a:cubicBezTo>
                      <a:pt x="166" y="561"/>
                      <a:pt x="166" y="561"/>
                      <a:pt x="166" y="561"/>
                    </a:cubicBezTo>
                    <a:cubicBezTo>
                      <a:pt x="166" y="562"/>
                      <a:pt x="166" y="562"/>
                      <a:pt x="166" y="562"/>
                    </a:cubicBezTo>
                    <a:cubicBezTo>
                      <a:pt x="167" y="563"/>
                      <a:pt x="167" y="563"/>
                      <a:pt x="167" y="563"/>
                    </a:cubicBezTo>
                    <a:cubicBezTo>
                      <a:pt x="168" y="564"/>
                      <a:pt x="168" y="564"/>
                      <a:pt x="168" y="564"/>
                    </a:cubicBezTo>
                    <a:cubicBezTo>
                      <a:pt x="168" y="564"/>
                      <a:pt x="168" y="564"/>
                      <a:pt x="168" y="564"/>
                    </a:cubicBezTo>
                    <a:cubicBezTo>
                      <a:pt x="169" y="564"/>
                      <a:pt x="169" y="564"/>
                      <a:pt x="169" y="564"/>
                    </a:cubicBezTo>
                    <a:cubicBezTo>
                      <a:pt x="168" y="565"/>
                      <a:pt x="168" y="565"/>
                      <a:pt x="168" y="565"/>
                    </a:cubicBezTo>
                    <a:cubicBezTo>
                      <a:pt x="166" y="566"/>
                      <a:pt x="166" y="566"/>
                      <a:pt x="166" y="566"/>
                    </a:cubicBezTo>
                    <a:cubicBezTo>
                      <a:pt x="167" y="567"/>
                      <a:pt x="167" y="567"/>
                      <a:pt x="167" y="567"/>
                    </a:cubicBezTo>
                    <a:cubicBezTo>
                      <a:pt x="168" y="568"/>
                      <a:pt x="168" y="568"/>
                      <a:pt x="168" y="568"/>
                    </a:cubicBezTo>
                    <a:cubicBezTo>
                      <a:pt x="172" y="566"/>
                      <a:pt x="172" y="566"/>
                      <a:pt x="172" y="566"/>
                    </a:cubicBezTo>
                    <a:cubicBezTo>
                      <a:pt x="172" y="566"/>
                      <a:pt x="172" y="566"/>
                      <a:pt x="172" y="566"/>
                    </a:cubicBezTo>
                    <a:cubicBezTo>
                      <a:pt x="174" y="567"/>
                      <a:pt x="174" y="567"/>
                      <a:pt x="174" y="567"/>
                    </a:cubicBezTo>
                    <a:cubicBezTo>
                      <a:pt x="168" y="569"/>
                      <a:pt x="168" y="569"/>
                      <a:pt x="168" y="569"/>
                    </a:cubicBezTo>
                    <a:cubicBezTo>
                      <a:pt x="169" y="569"/>
                      <a:pt x="169" y="569"/>
                      <a:pt x="169" y="569"/>
                    </a:cubicBezTo>
                    <a:cubicBezTo>
                      <a:pt x="169" y="569"/>
                      <a:pt x="169" y="569"/>
                      <a:pt x="169" y="569"/>
                    </a:cubicBezTo>
                    <a:cubicBezTo>
                      <a:pt x="171" y="569"/>
                      <a:pt x="171" y="569"/>
                      <a:pt x="171" y="569"/>
                    </a:cubicBezTo>
                    <a:cubicBezTo>
                      <a:pt x="171" y="569"/>
                      <a:pt x="171" y="569"/>
                      <a:pt x="171" y="569"/>
                    </a:cubicBezTo>
                    <a:cubicBezTo>
                      <a:pt x="171" y="569"/>
                      <a:pt x="171" y="569"/>
                      <a:pt x="171" y="569"/>
                    </a:cubicBezTo>
                    <a:cubicBezTo>
                      <a:pt x="171" y="571"/>
                      <a:pt x="171" y="571"/>
                      <a:pt x="171" y="571"/>
                    </a:cubicBezTo>
                    <a:cubicBezTo>
                      <a:pt x="172" y="571"/>
                      <a:pt x="172" y="571"/>
                      <a:pt x="172" y="571"/>
                    </a:cubicBezTo>
                    <a:cubicBezTo>
                      <a:pt x="172" y="571"/>
                      <a:pt x="172" y="571"/>
                      <a:pt x="172" y="571"/>
                    </a:cubicBezTo>
                    <a:cubicBezTo>
                      <a:pt x="174" y="571"/>
                      <a:pt x="174" y="571"/>
                      <a:pt x="174" y="571"/>
                    </a:cubicBezTo>
                    <a:cubicBezTo>
                      <a:pt x="174" y="571"/>
                      <a:pt x="174" y="571"/>
                      <a:pt x="174" y="571"/>
                    </a:cubicBezTo>
                    <a:cubicBezTo>
                      <a:pt x="175" y="572"/>
                      <a:pt x="175" y="572"/>
                      <a:pt x="175" y="572"/>
                    </a:cubicBezTo>
                    <a:cubicBezTo>
                      <a:pt x="175" y="572"/>
                      <a:pt x="175" y="572"/>
                      <a:pt x="175" y="572"/>
                    </a:cubicBezTo>
                    <a:cubicBezTo>
                      <a:pt x="176" y="573"/>
                      <a:pt x="176" y="573"/>
                      <a:pt x="176" y="573"/>
                    </a:cubicBezTo>
                    <a:cubicBezTo>
                      <a:pt x="177" y="573"/>
                      <a:pt x="177" y="573"/>
                      <a:pt x="177" y="573"/>
                    </a:cubicBezTo>
                    <a:cubicBezTo>
                      <a:pt x="178" y="573"/>
                      <a:pt x="178" y="573"/>
                      <a:pt x="178" y="573"/>
                    </a:cubicBezTo>
                    <a:cubicBezTo>
                      <a:pt x="178" y="574"/>
                      <a:pt x="178" y="574"/>
                      <a:pt x="178" y="574"/>
                    </a:cubicBezTo>
                    <a:cubicBezTo>
                      <a:pt x="178" y="574"/>
                      <a:pt x="178" y="574"/>
                      <a:pt x="178" y="574"/>
                    </a:cubicBezTo>
                    <a:cubicBezTo>
                      <a:pt x="175" y="576"/>
                      <a:pt x="175" y="576"/>
                      <a:pt x="175" y="576"/>
                    </a:cubicBezTo>
                    <a:cubicBezTo>
                      <a:pt x="174" y="577"/>
                      <a:pt x="174" y="577"/>
                      <a:pt x="174" y="577"/>
                    </a:cubicBezTo>
                    <a:cubicBezTo>
                      <a:pt x="176" y="576"/>
                      <a:pt x="176" y="576"/>
                      <a:pt x="176" y="576"/>
                    </a:cubicBezTo>
                    <a:cubicBezTo>
                      <a:pt x="176" y="577"/>
                      <a:pt x="176" y="577"/>
                      <a:pt x="176" y="577"/>
                    </a:cubicBezTo>
                    <a:cubicBezTo>
                      <a:pt x="179" y="576"/>
                      <a:pt x="179" y="576"/>
                      <a:pt x="179" y="576"/>
                    </a:cubicBezTo>
                    <a:cubicBezTo>
                      <a:pt x="179" y="575"/>
                      <a:pt x="179" y="575"/>
                      <a:pt x="179" y="575"/>
                    </a:cubicBezTo>
                    <a:cubicBezTo>
                      <a:pt x="179" y="575"/>
                      <a:pt x="179" y="575"/>
                      <a:pt x="179" y="575"/>
                    </a:cubicBezTo>
                    <a:cubicBezTo>
                      <a:pt x="179" y="575"/>
                      <a:pt x="179" y="575"/>
                      <a:pt x="179" y="575"/>
                    </a:cubicBezTo>
                    <a:cubicBezTo>
                      <a:pt x="181" y="575"/>
                      <a:pt x="181" y="575"/>
                      <a:pt x="181" y="575"/>
                    </a:cubicBezTo>
                    <a:cubicBezTo>
                      <a:pt x="182" y="575"/>
                      <a:pt x="182" y="575"/>
                      <a:pt x="182" y="575"/>
                    </a:cubicBezTo>
                    <a:cubicBezTo>
                      <a:pt x="185" y="575"/>
                      <a:pt x="185" y="575"/>
                      <a:pt x="185" y="575"/>
                    </a:cubicBezTo>
                    <a:cubicBezTo>
                      <a:pt x="187" y="574"/>
                      <a:pt x="187" y="574"/>
                      <a:pt x="187" y="574"/>
                    </a:cubicBezTo>
                    <a:cubicBezTo>
                      <a:pt x="188" y="574"/>
                      <a:pt x="188" y="574"/>
                      <a:pt x="188" y="574"/>
                    </a:cubicBezTo>
                    <a:cubicBezTo>
                      <a:pt x="190" y="573"/>
                      <a:pt x="190" y="573"/>
                      <a:pt x="190" y="573"/>
                    </a:cubicBezTo>
                    <a:cubicBezTo>
                      <a:pt x="189" y="575"/>
                      <a:pt x="189" y="575"/>
                      <a:pt x="189" y="575"/>
                    </a:cubicBezTo>
                    <a:cubicBezTo>
                      <a:pt x="190" y="575"/>
                      <a:pt x="190" y="575"/>
                      <a:pt x="190" y="575"/>
                    </a:cubicBezTo>
                    <a:cubicBezTo>
                      <a:pt x="192" y="575"/>
                      <a:pt x="192" y="575"/>
                      <a:pt x="192" y="575"/>
                    </a:cubicBezTo>
                    <a:cubicBezTo>
                      <a:pt x="192" y="575"/>
                      <a:pt x="192" y="575"/>
                      <a:pt x="192" y="575"/>
                    </a:cubicBezTo>
                    <a:cubicBezTo>
                      <a:pt x="188" y="577"/>
                      <a:pt x="188" y="577"/>
                      <a:pt x="188" y="577"/>
                    </a:cubicBezTo>
                    <a:cubicBezTo>
                      <a:pt x="189" y="577"/>
                      <a:pt x="189" y="577"/>
                      <a:pt x="189" y="577"/>
                    </a:cubicBezTo>
                    <a:cubicBezTo>
                      <a:pt x="188" y="578"/>
                      <a:pt x="188" y="578"/>
                      <a:pt x="188" y="578"/>
                    </a:cubicBezTo>
                    <a:cubicBezTo>
                      <a:pt x="189" y="578"/>
                      <a:pt x="189" y="578"/>
                      <a:pt x="189" y="578"/>
                    </a:cubicBezTo>
                    <a:cubicBezTo>
                      <a:pt x="189" y="578"/>
                      <a:pt x="189" y="578"/>
                      <a:pt x="189" y="578"/>
                    </a:cubicBezTo>
                    <a:cubicBezTo>
                      <a:pt x="190" y="577"/>
                      <a:pt x="190" y="577"/>
                      <a:pt x="190" y="577"/>
                    </a:cubicBezTo>
                    <a:cubicBezTo>
                      <a:pt x="191" y="577"/>
                      <a:pt x="191" y="577"/>
                      <a:pt x="191" y="577"/>
                    </a:cubicBezTo>
                    <a:cubicBezTo>
                      <a:pt x="193" y="576"/>
                      <a:pt x="193" y="576"/>
                      <a:pt x="193" y="576"/>
                    </a:cubicBezTo>
                    <a:cubicBezTo>
                      <a:pt x="193" y="575"/>
                      <a:pt x="193" y="575"/>
                      <a:pt x="193" y="575"/>
                    </a:cubicBezTo>
                    <a:cubicBezTo>
                      <a:pt x="194" y="575"/>
                      <a:pt x="194" y="575"/>
                      <a:pt x="194" y="575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192" y="578"/>
                      <a:pt x="192" y="578"/>
                      <a:pt x="192" y="578"/>
                    </a:cubicBezTo>
                    <a:cubicBezTo>
                      <a:pt x="191" y="579"/>
                      <a:pt x="191" y="579"/>
                      <a:pt x="191" y="579"/>
                    </a:cubicBezTo>
                    <a:cubicBezTo>
                      <a:pt x="192" y="579"/>
                      <a:pt x="192" y="579"/>
                      <a:pt x="192" y="579"/>
                    </a:cubicBezTo>
                    <a:cubicBezTo>
                      <a:pt x="192" y="580"/>
                      <a:pt x="192" y="580"/>
                      <a:pt x="192" y="580"/>
                    </a:cubicBezTo>
                    <a:cubicBezTo>
                      <a:pt x="192" y="581"/>
                      <a:pt x="192" y="581"/>
                      <a:pt x="192" y="581"/>
                    </a:cubicBezTo>
                    <a:cubicBezTo>
                      <a:pt x="193" y="582"/>
                      <a:pt x="193" y="582"/>
                      <a:pt x="193" y="582"/>
                    </a:cubicBezTo>
                    <a:cubicBezTo>
                      <a:pt x="194" y="580"/>
                      <a:pt x="194" y="580"/>
                      <a:pt x="194" y="580"/>
                    </a:cubicBezTo>
                    <a:cubicBezTo>
                      <a:pt x="194" y="579"/>
                      <a:pt x="194" y="579"/>
                      <a:pt x="194" y="579"/>
                    </a:cubicBezTo>
                    <a:cubicBezTo>
                      <a:pt x="195" y="579"/>
                      <a:pt x="195" y="579"/>
                      <a:pt x="195" y="579"/>
                    </a:cubicBezTo>
                    <a:cubicBezTo>
                      <a:pt x="194" y="582"/>
                      <a:pt x="194" y="582"/>
                      <a:pt x="194" y="582"/>
                    </a:cubicBezTo>
                    <a:cubicBezTo>
                      <a:pt x="195" y="582"/>
                      <a:pt x="195" y="582"/>
                      <a:pt x="195" y="582"/>
                    </a:cubicBezTo>
                    <a:cubicBezTo>
                      <a:pt x="196" y="582"/>
                      <a:pt x="196" y="582"/>
                      <a:pt x="196" y="582"/>
                    </a:cubicBezTo>
                    <a:cubicBezTo>
                      <a:pt x="197" y="581"/>
                      <a:pt x="197" y="581"/>
                      <a:pt x="197" y="581"/>
                    </a:cubicBezTo>
                    <a:cubicBezTo>
                      <a:pt x="197" y="583"/>
                      <a:pt x="197" y="583"/>
                      <a:pt x="197" y="583"/>
                    </a:cubicBezTo>
                    <a:cubicBezTo>
                      <a:pt x="195" y="585"/>
                      <a:pt x="195" y="585"/>
                      <a:pt x="195" y="585"/>
                    </a:cubicBezTo>
                    <a:cubicBezTo>
                      <a:pt x="195" y="586"/>
                      <a:pt x="195" y="586"/>
                      <a:pt x="195" y="586"/>
                    </a:cubicBezTo>
                    <a:cubicBezTo>
                      <a:pt x="195" y="586"/>
                      <a:pt x="195" y="586"/>
                      <a:pt x="195" y="586"/>
                    </a:cubicBezTo>
                    <a:cubicBezTo>
                      <a:pt x="196" y="587"/>
                      <a:pt x="196" y="587"/>
                      <a:pt x="196" y="587"/>
                    </a:cubicBezTo>
                    <a:cubicBezTo>
                      <a:pt x="196" y="587"/>
                      <a:pt x="196" y="587"/>
                      <a:pt x="196" y="587"/>
                    </a:cubicBezTo>
                    <a:cubicBezTo>
                      <a:pt x="198" y="587"/>
                      <a:pt x="198" y="587"/>
                      <a:pt x="198" y="587"/>
                    </a:cubicBezTo>
                    <a:cubicBezTo>
                      <a:pt x="199" y="588"/>
                      <a:pt x="199" y="588"/>
                      <a:pt x="199" y="588"/>
                    </a:cubicBezTo>
                    <a:cubicBezTo>
                      <a:pt x="200" y="588"/>
                      <a:pt x="200" y="588"/>
                      <a:pt x="200" y="588"/>
                    </a:cubicBezTo>
                    <a:cubicBezTo>
                      <a:pt x="203" y="585"/>
                      <a:pt x="203" y="585"/>
                      <a:pt x="203" y="585"/>
                    </a:cubicBezTo>
                    <a:cubicBezTo>
                      <a:pt x="203" y="586"/>
                      <a:pt x="203" y="586"/>
                      <a:pt x="203" y="586"/>
                    </a:cubicBezTo>
                    <a:cubicBezTo>
                      <a:pt x="210" y="587"/>
                      <a:pt x="210" y="587"/>
                      <a:pt x="210" y="587"/>
                    </a:cubicBezTo>
                    <a:cubicBezTo>
                      <a:pt x="210" y="586"/>
                      <a:pt x="210" y="586"/>
                      <a:pt x="210" y="586"/>
                    </a:cubicBezTo>
                    <a:cubicBezTo>
                      <a:pt x="209" y="585"/>
                      <a:pt x="209" y="585"/>
                      <a:pt x="209" y="585"/>
                    </a:cubicBezTo>
                    <a:cubicBezTo>
                      <a:pt x="210" y="585"/>
                      <a:pt x="210" y="585"/>
                      <a:pt x="210" y="585"/>
                    </a:cubicBezTo>
                    <a:cubicBezTo>
                      <a:pt x="209" y="583"/>
                      <a:pt x="209" y="583"/>
                      <a:pt x="209" y="583"/>
                    </a:cubicBezTo>
                    <a:cubicBezTo>
                      <a:pt x="208" y="582"/>
                      <a:pt x="208" y="582"/>
                      <a:pt x="208" y="582"/>
                    </a:cubicBezTo>
                    <a:cubicBezTo>
                      <a:pt x="206" y="581"/>
                      <a:pt x="206" y="581"/>
                      <a:pt x="206" y="581"/>
                    </a:cubicBezTo>
                    <a:cubicBezTo>
                      <a:pt x="208" y="581"/>
                      <a:pt x="208" y="581"/>
                      <a:pt x="208" y="581"/>
                    </a:cubicBezTo>
                    <a:cubicBezTo>
                      <a:pt x="209" y="581"/>
                      <a:pt x="209" y="581"/>
                      <a:pt x="209" y="581"/>
                    </a:cubicBezTo>
                    <a:cubicBezTo>
                      <a:pt x="210" y="581"/>
                      <a:pt x="210" y="581"/>
                      <a:pt x="210" y="581"/>
                    </a:cubicBezTo>
                    <a:cubicBezTo>
                      <a:pt x="211" y="581"/>
                      <a:pt x="211" y="581"/>
                      <a:pt x="211" y="581"/>
                    </a:cubicBezTo>
                    <a:cubicBezTo>
                      <a:pt x="211" y="580"/>
                      <a:pt x="211" y="580"/>
                      <a:pt x="211" y="580"/>
                    </a:cubicBezTo>
                    <a:cubicBezTo>
                      <a:pt x="212" y="576"/>
                      <a:pt x="212" y="576"/>
                      <a:pt x="212" y="576"/>
                    </a:cubicBezTo>
                    <a:cubicBezTo>
                      <a:pt x="212" y="575"/>
                      <a:pt x="212" y="575"/>
                      <a:pt x="212" y="575"/>
                    </a:cubicBezTo>
                    <a:cubicBezTo>
                      <a:pt x="213" y="571"/>
                      <a:pt x="213" y="571"/>
                      <a:pt x="213" y="571"/>
                    </a:cubicBezTo>
                    <a:cubicBezTo>
                      <a:pt x="213" y="570"/>
                      <a:pt x="213" y="570"/>
                      <a:pt x="213" y="570"/>
                    </a:cubicBezTo>
                    <a:cubicBezTo>
                      <a:pt x="213" y="570"/>
                      <a:pt x="213" y="570"/>
                      <a:pt x="213" y="570"/>
                    </a:cubicBezTo>
                    <a:cubicBezTo>
                      <a:pt x="214" y="569"/>
                      <a:pt x="214" y="569"/>
                      <a:pt x="214" y="569"/>
                    </a:cubicBezTo>
                    <a:cubicBezTo>
                      <a:pt x="215" y="567"/>
                      <a:pt x="215" y="567"/>
                      <a:pt x="215" y="567"/>
                    </a:cubicBezTo>
                    <a:cubicBezTo>
                      <a:pt x="214" y="567"/>
                      <a:pt x="214" y="567"/>
                      <a:pt x="214" y="567"/>
                    </a:cubicBezTo>
                    <a:cubicBezTo>
                      <a:pt x="216" y="563"/>
                      <a:pt x="216" y="563"/>
                      <a:pt x="216" y="563"/>
                    </a:cubicBezTo>
                    <a:cubicBezTo>
                      <a:pt x="217" y="563"/>
                      <a:pt x="217" y="563"/>
                      <a:pt x="217" y="563"/>
                    </a:cubicBezTo>
                    <a:cubicBezTo>
                      <a:pt x="216" y="562"/>
                      <a:pt x="216" y="562"/>
                      <a:pt x="216" y="562"/>
                    </a:cubicBezTo>
                    <a:cubicBezTo>
                      <a:pt x="217" y="561"/>
                      <a:pt x="217" y="561"/>
                      <a:pt x="217" y="561"/>
                    </a:cubicBezTo>
                    <a:cubicBezTo>
                      <a:pt x="216" y="559"/>
                      <a:pt x="216" y="559"/>
                      <a:pt x="216" y="559"/>
                    </a:cubicBezTo>
                    <a:cubicBezTo>
                      <a:pt x="216" y="559"/>
                      <a:pt x="216" y="559"/>
                      <a:pt x="216" y="559"/>
                    </a:cubicBezTo>
                    <a:cubicBezTo>
                      <a:pt x="215" y="553"/>
                      <a:pt x="215" y="553"/>
                      <a:pt x="215" y="553"/>
                    </a:cubicBezTo>
                    <a:cubicBezTo>
                      <a:pt x="214" y="553"/>
                      <a:pt x="214" y="553"/>
                      <a:pt x="214" y="553"/>
                    </a:cubicBezTo>
                    <a:cubicBezTo>
                      <a:pt x="215" y="552"/>
                      <a:pt x="215" y="552"/>
                      <a:pt x="215" y="552"/>
                    </a:cubicBezTo>
                    <a:cubicBezTo>
                      <a:pt x="214" y="550"/>
                      <a:pt x="214" y="550"/>
                      <a:pt x="214" y="550"/>
                    </a:cubicBezTo>
                    <a:cubicBezTo>
                      <a:pt x="212" y="550"/>
                      <a:pt x="212" y="550"/>
                      <a:pt x="212" y="550"/>
                    </a:cubicBezTo>
                    <a:cubicBezTo>
                      <a:pt x="214" y="549"/>
                      <a:pt x="214" y="549"/>
                      <a:pt x="214" y="549"/>
                    </a:cubicBezTo>
                    <a:cubicBezTo>
                      <a:pt x="214" y="548"/>
                      <a:pt x="214" y="548"/>
                      <a:pt x="214" y="548"/>
                    </a:cubicBezTo>
                    <a:cubicBezTo>
                      <a:pt x="214" y="548"/>
                      <a:pt x="214" y="548"/>
                      <a:pt x="214" y="548"/>
                    </a:cubicBezTo>
                    <a:cubicBezTo>
                      <a:pt x="214" y="547"/>
                      <a:pt x="214" y="547"/>
                      <a:pt x="214" y="547"/>
                    </a:cubicBezTo>
                    <a:cubicBezTo>
                      <a:pt x="215" y="547"/>
                      <a:pt x="215" y="547"/>
                      <a:pt x="215" y="547"/>
                    </a:cubicBezTo>
                    <a:cubicBezTo>
                      <a:pt x="216" y="547"/>
                      <a:pt x="216" y="547"/>
                      <a:pt x="216" y="547"/>
                    </a:cubicBezTo>
                    <a:cubicBezTo>
                      <a:pt x="219" y="547"/>
                      <a:pt x="219" y="547"/>
                      <a:pt x="219" y="547"/>
                    </a:cubicBezTo>
                    <a:cubicBezTo>
                      <a:pt x="220" y="546"/>
                      <a:pt x="220" y="546"/>
                      <a:pt x="220" y="546"/>
                    </a:cubicBezTo>
                    <a:cubicBezTo>
                      <a:pt x="221" y="546"/>
                      <a:pt x="221" y="546"/>
                      <a:pt x="221" y="546"/>
                    </a:cubicBezTo>
                    <a:cubicBezTo>
                      <a:pt x="221" y="544"/>
                      <a:pt x="221" y="544"/>
                      <a:pt x="221" y="544"/>
                    </a:cubicBezTo>
                    <a:cubicBezTo>
                      <a:pt x="220" y="545"/>
                      <a:pt x="220" y="545"/>
                      <a:pt x="220" y="545"/>
                    </a:cubicBezTo>
                    <a:cubicBezTo>
                      <a:pt x="217" y="542"/>
                      <a:pt x="217" y="542"/>
                      <a:pt x="217" y="542"/>
                    </a:cubicBezTo>
                    <a:cubicBezTo>
                      <a:pt x="217" y="542"/>
                      <a:pt x="217" y="542"/>
                      <a:pt x="217" y="542"/>
                    </a:cubicBezTo>
                    <a:cubicBezTo>
                      <a:pt x="218" y="543"/>
                      <a:pt x="218" y="543"/>
                      <a:pt x="218" y="543"/>
                    </a:cubicBezTo>
                    <a:cubicBezTo>
                      <a:pt x="219" y="543"/>
                      <a:pt x="219" y="543"/>
                      <a:pt x="219" y="543"/>
                    </a:cubicBezTo>
                    <a:cubicBezTo>
                      <a:pt x="222" y="544"/>
                      <a:pt x="222" y="544"/>
                      <a:pt x="222" y="544"/>
                    </a:cubicBezTo>
                    <a:cubicBezTo>
                      <a:pt x="222" y="543"/>
                      <a:pt x="222" y="543"/>
                      <a:pt x="222" y="543"/>
                    </a:cubicBezTo>
                    <a:cubicBezTo>
                      <a:pt x="220" y="542"/>
                      <a:pt x="220" y="542"/>
                      <a:pt x="220" y="542"/>
                    </a:cubicBezTo>
                    <a:cubicBezTo>
                      <a:pt x="220" y="541"/>
                      <a:pt x="220" y="541"/>
                      <a:pt x="220" y="541"/>
                    </a:cubicBezTo>
                    <a:cubicBezTo>
                      <a:pt x="220" y="541"/>
                      <a:pt x="220" y="541"/>
                      <a:pt x="220" y="541"/>
                    </a:cubicBezTo>
                    <a:cubicBezTo>
                      <a:pt x="221" y="541"/>
                      <a:pt x="221" y="541"/>
                      <a:pt x="221" y="541"/>
                    </a:cubicBezTo>
                    <a:cubicBezTo>
                      <a:pt x="220" y="540"/>
                      <a:pt x="220" y="540"/>
                      <a:pt x="220" y="540"/>
                    </a:cubicBezTo>
                    <a:cubicBezTo>
                      <a:pt x="220" y="539"/>
                      <a:pt x="220" y="539"/>
                      <a:pt x="220" y="539"/>
                    </a:cubicBezTo>
                    <a:cubicBezTo>
                      <a:pt x="222" y="541"/>
                      <a:pt x="222" y="541"/>
                      <a:pt x="222" y="541"/>
                    </a:cubicBezTo>
                    <a:cubicBezTo>
                      <a:pt x="223" y="541"/>
                      <a:pt x="223" y="541"/>
                      <a:pt x="223" y="541"/>
                    </a:cubicBezTo>
                    <a:cubicBezTo>
                      <a:pt x="223" y="540"/>
                      <a:pt x="223" y="540"/>
                      <a:pt x="223" y="540"/>
                    </a:cubicBezTo>
                    <a:cubicBezTo>
                      <a:pt x="224" y="539"/>
                      <a:pt x="224" y="539"/>
                      <a:pt x="224" y="539"/>
                    </a:cubicBezTo>
                    <a:cubicBezTo>
                      <a:pt x="223" y="539"/>
                      <a:pt x="223" y="539"/>
                      <a:pt x="223" y="539"/>
                    </a:cubicBezTo>
                    <a:cubicBezTo>
                      <a:pt x="223" y="538"/>
                      <a:pt x="223" y="538"/>
                      <a:pt x="223" y="538"/>
                    </a:cubicBezTo>
                    <a:cubicBezTo>
                      <a:pt x="224" y="538"/>
                      <a:pt x="224" y="538"/>
                      <a:pt x="224" y="538"/>
                    </a:cubicBezTo>
                    <a:cubicBezTo>
                      <a:pt x="225" y="538"/>
                      <a:pt x="225" y="538"/>
                      <a:pt x="225" y="538"/>
                    </a:cubicBezTo>
                    <a:cubicBezTo>
                      <a:pt x="225" y="537"/>
                      <a:pt x="225" y="537"/>
                      <a:pt x="225" y="537"/>
                    </a:cubicBezTo>
                    <a:cubicBezTo>
                      <a:pt x="225" y="536"/>
                      <a:pt x="225" y="536"/>
                      <a:pt x="225" y="536"/>
                    </a:cubicBezTo>
                    <a:cubicBezTo>
                      <a:pt x="226" y="536"/>
                      <a:pt x="226" y="536"/>
                      <a:pt x="226" y="536"/>
                    </a:cubicBezTo>
                    <a:cubicBezTo>
                      <a:pt x="226" y="534"/>
                      <a:pt x="226" y="534"/>
                      <a:pt x="226" y="534"/>
                    </a:cubicBezTo>
                    <a:cubicBezTo>
                      <a:pt x="226" y="534"/>
                      <a:pt x="226" y="534"/>
                      <a:pt x="226" y="534"/>
                    </a:cubicBezTo>
                    <a:cubicBezTo>
                      <a:pt x="221" y="533"/>
                      <a:pt x="221" y="533"/>
                      <a:pt x="221" y="533"/>
                    </a:cubicBezTo>
                    <a:cubicBezTo>
                      <a:pt x="221" y="532"/>
                      <a:pt x="221" y="532"/>
                      <a:pt x="221" y="532"/>
                    </a:cubicBezTo>
                    <a:cubicBezTo>
                      <a:pt x="225" y="533"/>
                      <a:pt x="225" y="533"/>
                      <a:pt x="225" y="533"/>
                    </a:cubicBezTo>
                    <a:cubicBezTo>
                      <a:pt x="227" y="533"/>
                      <a:pt x="227" y="533"/>
                      <a:pt x="227" y="533"/>
                    </a:cubicBezTo>
                    <a:cubicBezTo>
                      <a:pt x="226" y="529"/>
                      <a:pt x="226" y="529"/>
                      <a:pt x="226" y="529"/>
                    </a:cubicBezTo>
                    <a:cubicBezTo>
                      <a:pt x="227" y="528"/>
                      <a:pt x="227" y="528"/>
                      <a:pt x="227" y="528"/>
                    </a:cubicBezTo>
                    <a:cubicBezTo>
                      <a:pt x="227" y="527"/>
                      <a:pt x="227" y="527"/>
                      <a:pt x="227" y="527"/>
                    </a:cubicBezTo>
                    <a:cubicBezTo>
                      <a:pt x="226" y="526"/>
                      <a:pt x="226" y="526"/>
                      <a:pt x="226" y="526"/>
                    </a:cubicBezTo>
                    <a:cubicBezTo>
                      <a:pt x="221" y="526"/>
                      <a:pt x="221" y="526"/>
                      <a:pt x="221" y="526"/>
                    </a:cubicBezTo>
                    <a:cubicBezTo>
                      <a:pt x="221" y="524"/>
                      <a:pt x="221" y="524"/>
                      <a:pt x="221" y="524"/>
                    </a:cubicBezTo>
                    <a:cubicBezTo>
                      <a:pt x="222" y="524"/>
                      <a:pt x="222" y="524"/>
                      <a:pt x="222" y="524"/>
                    </a:cubicBezTo>
                    <a:cubicBezTo>
                      <a:pt x="225" y="522"/>
                      <a:pt x="225" y="522"/>
                      <a:pt x="225" y="522"/>
                    </a:cubicBezTo>
                    <a:cubicBezTo>
                      <a:pt x="227" y="522"/>
                      <a:pt x="227" y="522"/>
                      <a:pt x="227" y="522"/>
                    </a:cubicBezTo>
                    <a:cubicBezTo>
                      <a:pt x="229" y="523"/>
                      <a:pt x="229" y="523"/>
                      <a:pt x="229" y="523"/>
                    </a:cubicBezTo>
                    <a:cubicBezTo>
                      <a:pt x="229" y="522"/>
                      <a:pt x="229" y="522"/>
                      <a:pt x="229" y="522"/>
                    </a:cubicBezTo>
                    <a:cubicBezTo>
                      <a:pt x="228" y="522"/>
                      <a:pt x="228" y="522"/>
                      <a:pt x="228" y="522"/>
                    </a:cubicBezTo>
                    <a:cubicBezTo>
                      <a:pt x="227" y="521"/>
                      <a:pt x="227" y="521"/>
                      <a:pt x="227" y="521"/>
                    </a:cubicBezTo>
                    <a:cubicBezTo>
                      <a:pt x="226" y="518"/>
                      <a:pt x="226" y="518"/>
                      <a:pt x="226" y="518"/>
                    </a:cubicBezTo>
                    <a:cubicBezTo>
                      <a:pt x="225" y="517"/>
                      <a:pt x="225" y="517"/>
                      <a:pt x="225" y="517"/>
                    </a:cubicBezTo>
                    <a:cubicBezTo>
                      <a:pt x="225" y="516"/>
                      <a:pt x="225" y="516"/>
                      <a:pt x="225" y="516"/>
                    </a:cubicBezTo>
                    <a:cubicBezTo>
                      <a:pt x="224" y="515"/>
                      <a:pt x="224" y="515"/>
                      <a:pt x="224" y="515"/>
                    </a:cubicBezTo>
                    <a:cubicBezTo>
                      <a:pt x="224" y="514"/>
                      <a:pt x="224" y="514"/>
                      <a:pt x="224" y="514"/>
                    </a:cubicBezTo>
                    <a:cubicBezTo>
                      <a:pt x="222" y="514"/>
                      <a:pt x="222" y="514"/>
                      <a:pt x="222" y="514"/>
                    </a:cubicBezTo>
                    <a:cubicBezTo>
                      <a:pt x="222" y="513"/>
                      <a:pt x="222" y="513"/>
                      <a:pt x="222" y="513"/>
                    </a:cubicBezTo>
                    <a:cubicBezTo>
                      <a:pt x="223" y="511"/>
                      <a:pt x="223" y="511"/>
                      <a:pt x="223" y="511"/>
                    </a:cubicBezTo>
                    <a:cubicBezTo>
                      <a:pt x="224" y="512"/>
                      <a:pt x="224" y="512"/>
                      <a:pt x="224" y="512"/>
                    </a:cubicBezTo>
                    <a:cubicBezTo>
                      <a:pt x="226" y="511"/>
                      <a:pt x="226" y="511"/>
                      <a:pt x="226" y="511"/>
                    </a:cubicBezTo>
                    <a:cubicBezTo>
                      <a:pt x="227" y="512"/>
                      <a:pt x="227" y="512"/>
                      <a:pt x="227" y="512"/>
                    </a:cubicBezTo>
                    <a:cubicBezTo>
                      <a:pt x="227" y="511"/>
                      <a:pt x="227" y="511"/>
                      <a:pt x="227" y="511"/>
                    </a:cubicBezTo>
                    <a:cubicBezTo>
                      <a:pt x="228" y="511"/>
                      <a:pt x="228" y="511"/>
                      <a:pt x="228" y="511"/>
                    </a:cubicBezTo>
                    <a:cubicBezTo>
                      <a:pt x="228" y="512"/>
                      <a:pt x="228" y="512"/>
                      <a:pt x="228" y="512"/>
                    </a:cubicBezTo>
                    <a:cubicBezTo>
                      <a:pt x="229" y="511"/>
                      <a:pt x="229" y="511"/>
                      <a:pt x="229" y="511"/>
                    </a:cubicBezTo>
                    <a:cubicBezTo>
                      <a:pt x="230" y="512"/>
                      <a:pt x="230" y="512"/>
                      <a:pt x="230" y="512"/>
                    </a:cubicBezTo>
                    <a:cubicBezTo>
                      <a:pt x="231" y="511"/>
                      <a:pt x="231" y="511"/>
                      <a:pt x="231" y="511"/>
                    </a:cubicBezTo>
                    <a:cubicBezTo>
                      <a:pt x="231" y="510"/>
                      <a:pt x="231" y="510"/>
                      <a:pt x="231" y="510"/>
                    </a:cubicBezTo>
                    <a:cubicBezTo>
                      <a:pt x="232" y="508"/>
                      <a:pt x="232" y="508"/>
                      <a:pt x="232" y="508"/>
                    </a:cubicBezTo>
                    <a:cubicBezTo>
                      <a:pt x="232" y="507"/>
                      <a:pt x="232" y="507"/>
                      <a:pt x="232" y="507"/>
                    </a:cubicBezTo>
                    <a:cubicBezTo>
                      <a:pt x="232" y="506"/>
                      <a:pt x="232" y="506"/>
                      <a:pt x="232" y="506"/>
                    </a:cubicBezTo>
                    <a:cubicBezTo>
                      <a:pt x="232" y="505"/>
                      <a:pt x="232" y="505"/>
                      <a:pt x="232" y="505"/>
                    </a:cubicBezTo>
                    <a:cubicBezTo>
                      <a:pt x="230" y="504"/>
                      <a:pt x="230" y="504"/>
                      <a:pt x="230" y="504"/>
                    </a:cubicBezTo>
                    <a:cubicBezTo>
                      <a:pt x="231" y="504"/>
                      <a:pt x="231" y="504"/>
                      <a:pt x="231" y="504"/>
                    </a:cubicBezTo>
                    <a:cubicBezTo>
                      <a:pt x="231" y="503"/>
                      <a:pt x="231" y="503"/>
                      <a:pt x="231" y="503"/>
                    </a:cubicBezTo>
                    <a:cubicBezTo>
                      <a:pt x="232" y="504"/>
                      <a:pt x="232" y="504"/>
                      <a:pt x="232" y="504"/>
                    </a:cubicBezTo>
                    <a:cubicBezTo>
                      <a:pt x="233" y="501"/>
                      <a:pt x="233" y="501"/>
                      <a:pt x="233" y="501"/>
                    </a:cubicBezTo>
                    <a:cubicBezTo>
                      <a:pt x="234" y="502"/>
                      <a:pt x="234" y="502"/>
                      <a:pt x="234" y="502"/>
                    </a:cubicBezTo>
                    <a:cubicBezTo>
                      <a:pt x="234" y="503"/>
                      <a:pt x="234" y="503"/>
                      <a:pt x="234" y="503"/>
                    </a:cubicBezTo>
                    <a:cubicBezTo>
                      <a:pt x="235" y="503"/>
                      <a:pt x="235" y="503"/>
                      <a:pt x="235" y="503"/>
                    </a:cubicBezTo>
                    <a:cubicBezTo>
                      <a:pt x="236" y="501"/>
                      <a:pt x="236" y="501"/>
                      <a:pt x="236" y="501"/>
                    </a:cubicBezTo>
                    <a:cubicBezTo>
                      <a:pt x="237" y="502"/>
                      <a:pt x="237" y="502"/>
                      <a:pt x="237" y="502"/>
                    </a:cubicBezTo>
                    <a:cubicBezTo>
                      <a:pt x="238" y="503"/>
                      <a:pt x="238" y="503"/>
                      <a:pt x="238" y="503"/>
                    </a:cubicBezTo>
                    <a:cubicBezTo>
                      <a:pt x="241" y="502"/>
                      <a:pt x="241" y="502"/>
                      <a:pt x="241" y="502"/>
                    </a:cubicBezTo>
                    <a:cubicBezTo>
                      <a:pt x="240" y="501"/>
                      <a:pt x="240" y="501"/>
                      <a:pt x="240" y="501"/>
                    </a:cubicBezTo>
                    <a:cubicBezTo>
                      <a:pt x="242" y="501"/>
                      <a:pt x="242" y="501"/>
                      <a:pt x="242" y="501"/>
                    </a:cubicBezTo>
                    <a:cubicBezTo>
                      <a:pt x="243" y="502"/>
                      <a:pt x="243" y="502"/>
                      <a:pt x="243" y="502"/>
                    </a:cubicBezTo>
                    <a:cubicBezTo>
                      <a:pt x="243" y="501"/>
                      <a:pt x="243" y="501"/>
                      <a:pt x="243" y="501"/>
                    </a:cubicBezTo>
                    <a:cubicBezTo>
                      <a:pt x="244" y="501"/>
                      <a:pt x="244" y="501"/>
                      <a:pt x="244" y="501"/>
                    </a:cubicBezTo>
                    <a:cubicBezTo>
                      <a:pt x="244" y="500"/>
                      <a:pt x="244" y="500"/>
                      <a:pt x="244" y="500"/>
                    </a:cubicBezTo>
                    <a:cubicBezTo>
                      <a:pt x="244" y="499"/>
                      <a:pt x="244" y="499"/>
                      <a:pt x="244" y="499"/>
                    </a:cubicBezTo>
                    <a:cubicBezTo>
                      <a:pt x="243" y="499"/>
                      <a:pt x="243" y="499"/>
                      <a:pt x="243" y="499"/>
                    </a:cubicBezTo>
                    <a:cubicBezTo>
                      <a:pt x="243" y="499"/>
                      <a:pt x="243" y="499"/>
                      <a:pt x="243" y="499"/>
                    </a:cubicBezTo>
                    <a:cubicBezTo>
                      <a:pt x="242" y="498"/>
                      <a:pt x="242" y="498"/>
                      <a:pt x="242" y="498"/>
                    </a:cubicBezTo>
                    <a:cubicBezTo>
                      <a:pt x="242" y="496"/>
                      <a:pt x="242" y="496"/>
                      <a:pt x="242" y="496"/>
                    </a:cubicBezTo>
                    <a:cubicBezTo>
                      <a:pt x="244" y="497"/>
                      <a:pt x="244" y="497"/>
                      <a:pt x="244" y="497"/>
                    </a:cubicBezTo>
                    <a:cubicBezTo>
                      <a:pt x="244" y="496"/>
                      <a:pt x="244" y="496"/>
                      <a:pt x="244" y="496"/>
                    </a:cubicBezTo>
                    <a:cubicBezTo>
                      <a:pt x="244" y="497"/>
                      <a:pt x="244" y="497"/>
                      <a:pt x="244" y="497"/>
                    </a:cubicBezTo>
                    <a:cubicBezTo>
                      <a:pt x="245" y="497"/>
                      <a:pt x="245" y="497"/>
                      <a:pt x="245" y="497"/>
                    </a:cubicBezTo>
                    <a:cubicBezTo>
                      <a:pt x="245" y="495"/>
                      <a:pt x="245" y="495"/>
                      <a:pt x="245" y="495"/>
                    </a:cubicBezTo>
                    <a:cubicBezTo>
                      <a:pt x="244" y="494"/>
                      <a:pt x="244" y="494"/>
                      <a:pt x="244" y="494"/>
                    </a:cubicBezTo>
                    <a:cubicBezTo>
                      <a:pt x="246" y="493"/>
                      <a:pt x="246" y="493"/>
                      <a:pt x="246" y="493"/>
                    </a:cubicBezTo>
                    <a:cubicBezTo>
                      <a:pt x="245" y="492"/>
                      <a:pt x="245" y="492"/>
                      <a:pt x="245" y="492"/>
                    </a:cubicBezTo>
                    <a:cubicBezTo>
                      <a:pt x="246" y="491"/>
                      <a:pt x="246" y="491"/>
                      <a:pt x="246" y="491"/>
                    </a:cubicBezTo>
                    <a:cubicBezTo>
                      <a:pt x="247" y="492"/>
                      <a:pt x="247" y="492"/>
                      <a:pt x="247" y="492"/>
                    </a:cubicBezTo>
                    <a:cubicBezTo>
                      <a:pt x="245" y="490"/>
                      <a:pt x="245" y="490"/>
                      <a:pt x="245" y="490"/>
                    </a:cubicBezTo>
                    <a:cubicBezTo>
                      <a:pt x="245" y="489"/>
                      <a:pt x="245" y="489"/>
                      <a:pt x="245" y="489"/>
                    </a:cubicBezTo>
                    <a:cubicBezTo>
                      <a:pt x="246" y="490"/>
                      <a:pt x="246" y="490"/>
                      <a:pt x="246" y="490"/>
                    </a:cubicBezTo>
                    <a:cubicBezTo>
                      <a:pt x="246" y="488"/>
                      <a:pt x="246" y="488"/>
                      <a:pt x="246" y="488"/>
                    </a:cubicBezTo>
                    <a:cubicBezTo>
                      <a:pt x="248" y="490"/>
                      <a:pt x="248" y="490"/>
                      <a:pt x="248" y="490"/>
                    </a:cubicBezTo>
                    <a:cubicBezTo>
                      <a:pt x="249" y="490"/>
                      <a:pt x="249" y="490"/>
                      <a:pt x="249" y="490"/>
                    </a:cubicBezTo>
                    <a:cubicBezTo>
                      <a:pt x="250" y="490"/>
                      <a:pt x="250" y="490"/>
                      <a:pt x="250" y="490"/>
                    </a:cubicBezTo>
                    <a:cubicBezTo>
                      <a:pt x="251" y="490"/>
                      <a:pt x="251" y="490"/>
                      <a:pt x="251" y="490"/>
                    </a:cubicBezTo>
                    <a:cubicBezTo>
                      <a:pt x="248" y="493"/>
                      <a:pt x="248" y="493"/>
                      <a:pt x="248" y="493"/>
                    </a:cubicBezTo>
                    <a:cubicBezTo>
                      <a:pt x="248" y="494"/>
                      <a:pt x="248" y="494"/>
                      <a:pt x="248" y="494"/>
                    </a:cubicBezTo>
                    <a:cubicBezTo>
                      <a:pt x="247" y="495"/>
                      <a:pt x="247" y="495"/>
                      <a:pt x="247" y="495"/>
                    </a:cubicBezTo>
                    <a:cubicBezTo>
                      <a:pt x="247" y="496"/>
                      <a:pt x="247" y="496"/>
                      <a:pt x="247" y="496"/>
                    </a:cubicBezTo>
                    <a:cubicBezTo>
                      <a:pt x="247" y="497"/>
                      <a:pt x="247" y="497"/>
                      <a:pt x="247" y="497"/>
                    </a:cubicBezTo>
                    <a:cubicBezTo>
                      <a:pt x="247" y="497"/>
                      <a:pt x="247" y="497"/>
                      <a:pt x="247" y="497"/>
                    </a:cubicBezTo>
                    <a:cubicBezTo>
                      <a:pt x="248" y="497"/>
                      <a:pt x="248" y="497"/>
                      <a:pt x="248" y="497"/>
                    </a:cubicBezTo>
                    <a:cubicBezTo>
                      <a:pt x="250" y="499"/>
                      <a:pt x="250" y="499"/>
                      <a:pt x="250" y="499"/>
                    </a:cubicBezTo>
                    <a:cubicBezTo>
                      <a:pt x="251" y="498"/>
                      <a:pt x="251" y="498"/>
                      <a:pt x="251" y="498"/>
                    </a:cubicBezTo>
                    <a:cubicBezTo>
                      <a:pt x="250" y="497"/>
                      <a:pt x="250" y="497"/>
                      <a:pt x="250" y="497"/>
                    </a:cubicBezTo>
                    <a:cubicBezTo>
                      <a:pt x="251" y="497"/>
                      <a:pt x="251" y="497"/>
                      <a:pt x="251" y="497"/>
                    </a:cubicBezTo>
                    <a:cubicBezTo>
                      <a:pt x="251" y="494"/>
                      <a:pt x="251" y="494"/>
                      <a:pt x="251" y="494"/>
                    </a:cubicBezTo>
                    <a:cubicBezTo>
                      <a:pt x="252" y="495"/>
                      <a:pt x="252" y="495"/>
                      <a:pt x="252" y="495"/>
                    </a:cubicBezTo>
                    <a:cubicBezTo>
                      <a:pt x="253" y="497"/>
                      <a:pt x="253" y="497"/>
                      <a:pt x="253" y="497"/>
                    </a:cubicBezTo>
                    <a:cubicBezTo>
                      <a:pt x="254" y="497"/>
                      <a:pt x="254" y="497"/>
                      <a:pt x="254" y="497"/>
                    </a:cubicBezTo>
                    <a:cubicBezTo>
                      <a:pt x="255" y="499"/>
                      <a:pt x="255" y="499"/>
                      <a:pt x="255" y="499"/>
                    </a:cubicBezTo>
                    <a:cubicBezTo>
                      <a:pt x="256" y="495"/>
                      <a:pt x="256" y="495"/>
                      <a:pt x="256" y="495"/>
                    </a:cubicBezTo>
                    <a:cubicBezTo>
                      <a:pt x="257" y="495"/>
                      <a:pt x="257" y="495"/>
                      <a:pt x="257" y="495"/>
                    </a:cubicBezTo>
                    <a:cubicBezTo>
                      <a:pt x="257" y="497"/>
                      <a:pt x="257" y="497"/>
                      <a:pt x="257" y="497"/>
                    </a:cubicBezTo>
                    <a:cubicBezTo>
                      <a:pt x="257" y="496"/>
                      <a:pt x="257" y="496"/>
                      <a:pt x="257" y="496"/>
                    </a:cubicBezTo>
                    <a:cubicBezTo>
                      <a:pt x="258" y="497"/>
                      <a:pt x="258" y="497"/>
                      <a:pt x="258" y="497"/>
                    </a:cubicBezTo>
                    <a:cubicBezTo>
                      <a:pt x="258" y="496"/>
                      <a:pt x="258" y="496"/>
                      <a:pt x="258" y="496"/>
                    </a:cubicBezTo>
                    <a:cubicBezTo>
                      <a:pt x="259" y="497"/>
                      <a:pt x="259" y="497"/>
                      <a:pt x="259" y="497"/>
                    </a:cubicBezTo>
                    <a:cubicBezTo>
                      <a:pt x="260" y="494"/>
                      <a:pt x="260" y="494"/>
                      <a:pt x="260" y="494"/>
                    </a:cubicBezTo>
                    <a:cubicBezTo>
                      <a:pt x="261" y="494"/>
                      <a:pt x="261" y="494"/>
                      <a:pt x="261" y="494"/>
                    </a:cubicBezTo>
                    <a:cubicBezTo>
                      <a:pt x="261" y="493"/>
                      <a:pt x="261" y="493"/>
                      <a:pt x="261" y="493"/>
                    </a:cubicBezTo>
                    <a:cubicBezTo>
                      <a:pt x="262" y="492"/>
                      <a:pt x="262" y="492"/>
                      <a:pt x="262" y="492"/>
                    </a:cubicBezTo>
                    <a:cubicBezTo>
                      <a:pt x="260" y="489"/>
                      <a:pt x="260" y="489"/>
                      <a:pt x="260" y="489"/>
                    </a:cubicBezTo>
                    <a:cubicBezTo>
                      <a:pt x="261" y="488"/>
                      <a:pt x="261" y="488"/>
                      <a:pt x="261" y="488"/>
                    </a:cubicBezTo>
                    <a:cubicBezTo>
                      <a:pt x="262" y="490"/>
                      <a:pt x="262" y="490"/>
                      <a:pt x="262" y="490"/>
                    </a:cubicBezTo>
                    <a:cubicBezTo>
                      <a:pt x="265" y="491"/>
                      <a:pt x="265" y="491"/>
                      <a:pt x="265" y="491"/>
                    </a:cubicBezTo>
                    <a:cubicBezTo>
                      <a:pt x="266" y="491"/>
                      <a:pt x="266" y="491"/>
                      <a:pt x="266" y="491"/>
                    </a:cubicBezTo>
                    <a:cubicBezTo>
                      <a:pt x="265" y="490"/>
                      <a:pt x="265" y="490"/>
                      <a:pt x="265" y="490"/>
                    </a:cubicBezTo>
                    <a:cubicBezTo>
                      <a:pt x="266" y="488"/>
                      <a:pt x="266" y="488"/>
                      <a:pt x="266" y="488"/>
                    </a:cubicBezTo>
                    <a:cubicBezTo>
                      <a:pt x="266" y="490"/>
                      <a:pt x="266" y="490"/>
                      <a:pt x="266" y="490"/>
                    </a:cubicBezTo>
                    <a:cubicBezTo>
                      <a:pt x="267" y="490"/>
                      <a:pt x="267" y="490"/>
                      <a:pt x="267" y="490"/>
                    </a:cubicBezTo>
                    <a:cubicBezTo>
                      <a:pt x="267" y="489"/>
                      <a:pt x="267" y="489"/>
                      <a:pt x="267" y="489"/>
                    </a:cubicBezTo>
                    <a:cubicBezTo>
                      <a:pt x="268" y="489"/>
                      <a:pt x="268" y="489"/>
                      <a:pt x="268" y="489"/>
                    </a:cubicBezTo>
                    <a:cubicBezTo>
                      <a:pt x="269" y="489"/>
                      <a:pt x="269" y="489"/>
                      <a:pt x="269" y="489"/>
                    </a:cubicBezTo>
                    <a:cubicBezTo>
                      <a:pt x="269" y="487"/>
                      <a:pt x="269" y="487"/>
                      <a:pt x="269" y="487"/>
                    </a:cubicBezTo>
                    <a:cubicBezTo>
                      <a:pt x="269" y="487"/>
                      <a:pt x="269" y="487"/>
                      <a:pt x="269" y="487"/>
                    </a:cubicBezTo>
                    <a:cubicBezTo>
                      <a:pt x="270" y="482"/>
                      <a:pt x="270" y="482"/>
                      <a:pt x="270" y="482"/>
                    </a:cubicBezTo>
                    <a:cubicBezTo>
                      <a:pt x="271" y="484"/>
                      <a:pt x="271" y="484"/>
                      <a:pt x="271" y="484"/>
                    </a:cubicBezTo>
                    <a:cubicBezTo>
                      <a:pt x="271" y="483"/>
                      <a:pt x="271" y="483"/>
                      <a:pt x="271" y="483"/>
                    </a:cubicBezTo>
                    <a:cubicBezTo>
                      <a:pt x="272" y="485"/>
                      <a:pt x="272" y="485"/>
                      <a:pt x="272" y="485"/>
                    </a:cubicBezTo>
                    <a:cubicBezTo>
                      <a:pt x="273" y="482"/>
                      <a:pt x="273" y="482"/>
                      <a:pt x="273" y="482"/>
                    </a:cubicBezTo>
                    <a:cubicBezTo>
                      <a:pt x="272" y="482"/>
                      <a:pt x="272" y="482"/>
                      <a:pt x="272" y="482"/>
                    </a:cubicBezTo>
                    <a:cubicBezTo>
                      <a:pt x="273" y="482"/>
                      <a:pt x="273" y="482"/>
                      <a:pt x="273" y="482"/>
                    </a:cubicBezTo>
                    <a:cubicBezTo>
                      <a:pt x="273" y="481"/>
                      <a:pt x="273" y="481"/>
                      <a:pt x="273" y="481"/>
                    </a:cubicBezTo>
                    <a:cubicBezTo>
                      <a:pt x="274" y="482"/>
                      <a:pt x="274" y="482"/>
                      <a:pt x="274" y="482"/>
                    </a:cubicBezTo>
                    <a:cubicBezTo>
                      <a:pt x="273" y="480"/>
                      <a:pt x="273" y="480"/>
                      <a:pt x="273" y="480"/>
                    </a:cubicBezTo>
                    <a:cubicBezTo>
                      <a:pt x="273" y="479"/>
                      <a:pt x="273" y="479"/>
                      <a:pt x="273" y="479"/>
                    </a:cubicBezTo>
                    <a:cubicBezTo>
                      <a:pt x="274" y="479"/>
                      <a:pt x="274" y="479"/>
                      <a:pt x="274" y="479"/>
                    </a:cubicBezTo>
                    <a:cubicBezTo>
                      <a:pt x="275" y="478"/>
                      <a:pt x="275" y="478"/>
                      <a:pt x="275" y="478"/>
                    </a:cubicBezTo>
                    <a:cubicBezTo>
                      <a:pt x="276" y="477"/>
                      <a:pt x="276" y="477"/>
                      <a:pt x="276" y="477"/>
                    </a:cubicBezTo>
                    <a:cubicBezTo>
                      <a:pt x="277" y="474"/>
                      <a:pt x="277" y="474"/>
                      <a:pt x="277" y="474"/>
                    </a:cubicBezTo>
                    <a:cubicBezTo>
                      <a:pt x="277" y="474"/>
                      <a:pt x="277" y="474"/>
                      <a:pt x="277" y="474"/>
                    </a:cubicBezTo>
                    <a:cubicBezTo>
                      <a:pt x="277" y="472"/>
                      <a:pt x="277" y="472"/>
                      <a:pt x="277" y="472"/>
                    </a:cubicBezTo>
                    <a:cubicBezTo>
                      <a:pt x="276" y="471"/>
                      <a:pt x="276" y="471"/>
                      <a:pt x="276" y="471"/>
                    </a:cubicBezTo>
                    <a:cubicBezTo>
                      <a:pt x="277" y="471"/>
                      <a:pt x="277" y="471"/>
                      <a:pt x="277" y="471"/>
                    </a:cubicBezTo>
                    <a:cubicBezTo>
                      <a:pt x="277" y="470"/>
                      <a:pt x="277" y="470"/>
                      <a:pt x="277" y="470"/>
                    </a:cubicBezTo>
                    <a:cubicBezTo>
                      <a:pt x="278" y="468"/>
                      <a:pt x="278" y="468"/>
                      <a:pt x="278" y="468"/>
                    </a:cubicBezTo>
                    <a:cubicBezTo>
                      <a:pt x="279" y="468"/>
                      <a:pt x="279" y="468"/>
                      <a:pt x="279" y="468"/>
                    </a:cubicBezTo>
                    <a:cubicBezTo>
                      <a:pt x="279" y="466"/>
                      <a:pt x="279" y="466"/>
                      <a:pt x="279" y="466"/>
                    </a:cubicBezTo>
                    <a:cubicBezTo>
                      <a:pt x="279" y="465"/>
                      <a:pt x="279" y="465"/>
                      <a:pt x="279" y="465"/>
                    </a:cubicBezTo>
                    <a:cubicBezTo>
                      <a:pt x="280" y="466"/>
                      <a:pt x="280" y="466"/>
                      <a:pt x="280" y="466"/>
                    </a:cubicBezTo>
                    <a:cubicBezTo>
                      <a:pt x="281" y="465"/>
                      <a:pt x="281" y="465"/>
                      <a:pt x="281" y="465"/>
                    </a:cubicBezTo>
                    <a:cubicBezTo>
                      <a:pt x="283" y="463"/>
                      <a:pt x="283" y="463"/>
                      <a:pt x="283" y="463"/>
                    </a:cubicBezTo>
                    <a:cubicBezTo>
                      <a:pt x="283" y="462"/>
                      <a:pt x="283" y="462"/>
                      <a:pt x="283" y="462"/>
                    </a:cubicBezTo>
                    <a:cubicBezTo>
                      <a:pt x="284" y="461"/>
                      <a:pt x="284" y="461"/>
                      <a:pt x="284" y="461"/>
                    </a:cubicBezTo>
                    <a:cubicBezTo>
                      <a:pt x="284" y="462"/>
                      <a:pt x="284" y="462"/>
                      <a:pt x="284" y="462"/>
                    </a:cubicBezTo>
                    <a:cubicBezTo>
                      <a:pt x="285" y="462"/>
                      <a:pt x="285" y="462"/>
                      <a:pt x="285" y="462"/>
                    </a:cubicBezTo>
                    <a:cubicBezTo>
                      <a:pt x="286" y="462"/>
                      <a:pt x="286" y="462"/>
                      <a:pt x="286" y="462"/>
                    </a:cubicBezTo>
                    <a:cubicBezTo>
                      <a:pt x="286" y="461"/>
                      <a:pt x="286" y="461"/>
                      <a:pt x="286" y="461"/>
                    </a:cubicBezTo>
                    <a:cubicBezTo>
                      <a:pt x="286" y="461"/>
                      <a:pt x="286" y="461"/>
                      <a:pt x="286" y="461"/>
                    </a:cubicBezTo>
                    <a:cubicBezTo>
                      <a:pt x="286" y="459"/>
                      <a:pt x="286" y="459"/>
                      <a:pt x="286" y="459"/>
                    </a:cubicBezTo>
                    <a:cubicBezTo>
                      <a:pt x="287" y="458"/>
                      <a:pt x="287" y="458"/>
                      <a:pt x="287" y="458"/>
                    </a:cubicBezTo>
                    <a:cubicBezTo>
                      <a:pt x="287" y="457"/>
                      <a:pt x="287" y="457"/>
                      <a:pt x="287" y="457"/>
                    </a:cubicBezTo>
                    <a:cubicBezTo>
                      <a:pt x="284" y="456"/>
                      <a:pt x="284" y="456"/>
                      <a:pt x="284" y="456"/>
                    </a:cubicBezTo>
                    <a:cubicBezTo>
                      <a:pt x="285" y="456"/>
                      <a:pt x="285" y="456"/>
                      <a:pt x="285" y="456"/>
                    </a:cubicBezTo>
                    <a:cubicBezTo>
                      <a:pt x="282" y="450"/>
                      <a:pt x="282" y="450"/>
                      <a:pt x="282" y="450"/>
                    </a:cubicBezTo>
                    <a:cubicBezTo>
                      <a:pt x="282" y="450"/>
                      <a:pt x="282" y="450"/>
                      <a:pt x="282" y="450"/>
                    </a:cubicBezTo>
                    <a:cubicBezTo>
                      <a:pt x="284" y="449"/>
                      <a:pt x="284" y="449"/>
                      <a:pt x="284" y="449"/>
                    </a:cubicBezTo>
                    <a:cubicBezTo>
                      <a:pt x="283" y="448"/>
                      <a:pt x="283" y="448"/>
                      <a:pt x="283" y="448"/>
                    </a:cubicBezTo>
                    <a:cubicBezTo>
                      <a:pt x="285" y="449"/>
                      <a:pt x="285" y="449"/>
                      <a:pt x="285" y="449"/>
                    </a:cubicBezTo>
                    <a:cubicBezTo>
                      <a:pt x="285" y="452"/>
                      <a:pt x="285" y="452"/>
                      <a:pt x="285" y="452"/>
                    </a:cubicBezTo>
                    <a:cubicBezTo>
                      <a:pt x="286" y="450"/>
                      <a:pt x="286" y="450"/>
                      <a:pt x="286" y="450"/>
                    </a:cubicBezTo>
                    <a:cubicBezTo>
                      <a:pt x="286" y="451"/>
                      <a:pt x="286" y="451"/>
                      <a:pt x="286" y="451"/>
                    </a:cubicBezTo>
                    <a:cubicBezTo>
                      <a:pt x="286" y="452"/>
                      <a:pt x="286" y="452"/>
                      <a:pt x="286" y="452"/>
                    </a:cubicBezTo>
                    <a:cubicBezTo>
                      <a:pt x="287" y="453"/>
                      <a:pt x="287" y="453"/>
                      <a:pt x="287" y="453"/>
                    </a:cubicBezTo>
                    <a:cubicBezTo>
                      <a:pt x="287" y="454"/>
                      <a:pt x="287" y="454"/>
                      <a:pt x="287" y="454"/>
                    </a:cubicBezTo>
                    <a:cubicBezTo>
                      <a:pt x="290" y="455"/>
                      <a:pt x="290" y="455"/>
                      <a:pt x="290" y="455"/>
                    </a:cubicBezTo>
                    <a:cubicBezTo>
                      <a:pt x="289" y="456"/>
                      <a:pt x="289" y="456"/>
                      <a:pt x="289" y="456"/>
                    </a:cubicBezTo>
                    <a:cubicBezTo>
                      <a:pt x="288" y="456"/>
                      <a:pt x="288" y="456"/>
                      <a:pt x="288" y="456"/>
                    </a:cubicBezTo>
                    <a:cubicBezTo>
                      <a:pt x="288" y="457"/>
                      <a:pt x="288" y="457"/>
                      <a:pt x="288" y="457"/>
                    </a:cubicBezTo>
                    <a:cubicBezTo>
                      <a:pt x="290" y="458"/>
                      <a:pt x="290" y="458"/>
                      <a:pt x="290" y="458"/>
                    </a:cubicBezTo>
                    <a:cubicBezTo>
                      <a:pt x="290" y="459"/>
                      <a:pt x="290" y="459"/>
                      <a:pt x="290" y="459"/>
                    </a:cubicBezTo>
                    <a:cubicBezTo>
                      <a:pt x="291" y="458"/>
                      <a:pt x="291" y="458"/>
                      <a:pt x="291" y="458"/>
                    </a:cubicBezTo>
                    <a:cubicBezTo>
                      <a:pt x="292" y="458"/>
                      <a:pt x="292" y="458"/>
                      <a:pt x="292" y="458"/>
                    </a:cubicBezTo>
                    <a:cubicBezTo>
                      <a:pt x="294" y="459"/>
                      <a:pt x="294" y="459"/>
                      <a:pt x="294" y="459"/>
                    </a:cubicBezTo>
                    <a:cubicBezTo>
                      <a:pt x="293" y="457"/>
                      <a:pt x="293" y="457"/>
                      <a:pt x="293" y="457"/>
                    </a:cubicBezTo>
                    <a:cubicBezTo>
                      <a:pt x="293" y="457"/>
                      <a:pt x="293" y="457"/>
                      <a:pt x="293" y="457"/>
                    </a:cubicBezTo>
                    <a:cubicBezTo>
                      <a:pt x="293" y="456"/>
                      <a:pt x="293" y="456"/>
                      <a:pt x="293" y="456"/>
                    </a:cubicBezTo>
                    <a:cubicBezTo>
                      <a:pt x="294" y="456"/>
                      <a:pt x="294" y="456"/>
                      <a:pt x="294" y="456"/>
                    </a:cubicBezTo>
                    <a:cubicBezTo>
                      <a:pt x="294" y="457"/>
                      <a:pt x="294" y="457"/>
                      <a:pt x="294" y="457"/>
                    </a:cubicBezTo>
                    <a:cubicBezTo>
                      <a:pt x="297" y="458"/>
                      <a:pt x="297" y="458"/>
                      <a:pt x="297" y="458"/>
                    </a:cubicBezTo>
                    <a:cubicBezTo>
                      <a:pt x="298" y="458"/>
                      <a:pt x="298" y="458"/>
                      <a:pt x="298" y="458"/>
                    </a:cubicBezTo>
                    <a:cubicBezTo>
                      <a:pt x="298" y="457"/>
                      <a:pt x="298" y="457"/>
                      <a:pt x="298" y="457"/>
                    </a:cubicBezTo>
                    <a:cubicBezTo>
                      <a:pt x="296" y="456"/>
                      <a:pt x="296" y="456"/>
                      <a:pt x="296" y="456"/>
                    </a:cubicBezTo>
                    <a:cubicBezTo>
                      <a:pt x="296" y="455"/>
                      <a:pt x="296" y="455"/>
                      <a:pt x="296" y="455"/>
                    </a:cubicBezTo>
                    <a:cubicBezTo>
                      <a:pt x="297" y="455"/>
                      <a:pt x="297" y="455"/>
                      <a:pt x="297" y="455"/>
                    </a:cubicBezTo>
                    <a:cubicBezTo>
                      <a:pt x="299" y="455"/>
                      <a:pt x="299" y="455"/>
                      <a:pt x="299" y="455"/>
                    </a:cubicBezTo>
                    <a:cubicBezTo>
                      <a:pt x="299" y="457"/>
                      <a:pt x="299" y="457"/>
                      <a:pt x="299" y="457"/>
                    </a:cubicBezTo>
                    <a:cubicBezTo>
                      <a:pt x="300" y="458"/>
                      <a:pt x="300" y="458"/>
                      <a:pt x="300" y="458"/>
                    </a:cubicBezTo>
                    <a:cubicBezTo>
                      <a:pt x="301" y="457"/>
                      <a:pt x="301" y="457"/>
                      <a:pt x="301" y="457"/>
                    </a:cubicBezTo>
                    <a:cubicBezTo>
                      <a:pt x="300" y="456"/>
                      <a:pt x="300" y="456"/>
                      <a:pt x="300" y="456"/>
                    </a:cubicBezTo>
                    <a:cubicBezTo>
                      <a:pt x="300" y="455"/>
                      <a:pt x="300" y="455"/>
                      <a:pt x="300" y="455"/>
                    </a:cubicBezTo>
                    <a:cubicBezTo>
                      <a:pt x="301" y="455"/>
                      <a:pt x="301" y="455"/>
                      <a:pt x="301" y="455"/>
                    </a:cubicBezTo>
                    <a:cubicBezTo>
                      <a:pt x="301" y="454"/>
                      <a:pt x="301" y="454"/>
                      <a:pt x="301" y="454"/>
                    </a:cubicBezTo>
                    <a:cubicBezTo>
                      <a:pt x="301" y="453"/>
                      <a:pt x="301" y="453"/>
                      <a:pt x="301" y="453"/>
                    </a:cubicBezTo>
                    <a:cubicBezTo>
                      <a:pt x="302" y="452"/>
                      <a:pt x="302" y="452"/>
                      <a:pt x="302" y="452"/>
                    </a:cubicBezTo>
                    <a:cubicBezTo>
                      <a:pt x="302" y="452"/>
                      <a:pt x="302" y="452"/>
                      <a:pt x="302" y="452"/>
                    </a:cubicBezTo>
                    <a:cubicBezTo>
                      <a:pt x="303" y="454"/>
                      <a:pt x="303" y="454"/>
                      <a:pt x="303" y="454"/>
                    </a:cubicBezTo>
                    <a:cubicBezTo>
                      <a:pt x="305" y="455"/>
                      <a:pt x="305" y="455"/>
                      <a:pt x="305" y="455"/>
                    </a:cubicBezTo>
                    <a:cubicBezTo>
                      <a:pt x="305" y="455"/>
                      <a:pt x="305" y="455"/>
                      <a:pt x="305" y="455"/>
                    </a:cubicBezTo>
                    <a:cubicBezTo>
                      <a:pt x="306" y="454"/>
                      <a:pt x="306" y="454"/>
                      <a:pt x="306" y="454"/>
                    </a:cubicBezTo>
                    <a:cubicBezTo>
                      <a:pt x="306" y="454"/>
                      <a:pt x="306" y="454"/>
                      <a:pt x="306" y="454"/>
                    </a:cubicBezTo>
                    <a:cubicBezTo>
                      <a:pt x="307" y="454"/>
                      <a:pt x="307" y="454"/>
                      <a:pt x="307" y="454"/>
                    </a:cubicBezTo>
                    <a:cubicBezTo>
                      <a:pt x="307" y="453"/>
                      <a:pt x="307" y="453"/>
                      <a:pt x="307" y="453"/>
                    </a:cubicBezTo>
                    <a:cubicBezTo>
                      <a:pt x="311" y="452"/>
                      <a:pt x="311" y="452"/>
                      <a:pt x="311" y="452"/>
                    </a:cubicBezTo>
                    <a:cubicBezTo>
                      <a:pt x="312" y="451"/>
                      <a:pt x="312" y="451"/>
                      <a:pt x="312" y="451"/>
                    </a:cubicBezTo>
                    <a:cubicBezTo>
                      <a:pt x="313" y="452"/>
                      <a:pt x="313" y="452"/>
                      <a:pt x="313" y="452"/>
                    </a:cubicBezTo>
                    <a:cubicBezTo>
                      <a:pt x="313" y="450"/>
                      <a:pt x="313" y="450"/>
                      <a:pt x="313" y="450"/>
                    </a:cubicBezTo>
                    <a:cubicBezTo>
                      <a:pt x="314" y="451"/>
                      <a:pt x="314" y="451"/>
                      <a:pt x="314" y="451"/>
                    </a:cubicBezTo>
                    <a:cubicBezTo>
                      <a:pt x="315" y="451"/>
                      <a:pt x="315" y="451"/>
                      <a:pt x="315" y="451"/>
                    </a:cubicBezTo>
                    <a:cubicBezTo>
                      <a:pt x="315" y="449"/>
                      <a:pt x="315" y="449"/>
                      <a:pt x="315" y="449"/>
                    </a:cubicBezTo>
                    <a:cubicBezTo>
                      <a:pt x="316" y="450"/>
                      <a:pt x="316" y="450"/>
                      <a:pt x="316" y="450"/>
                    </a:cubicBezTo>
                    <a:cubicBezTo>
                      <a:pt x="317" y="451"/>
                      <a:pt x="317" y="451"/>
                      <a:pt x="317" y="451"/>
                    </a:cubicBezTo>
                    <a:cubicBezTo>
                      <a:pt x="317" y="451"/>
                      <a:pt x="317" y="451"/>
                      <a:pt x="317" y="451"/>
                    </a:cubicBezTo>
                    <a:cubicBezTo>
                      <a:pt x="317" y="450"/>
                      <a:pt x="317" y="450"/>
                      <a:pt x="317" y="450"/>
                    </a:cubicBezTo>
                    <a:cubicBezTo>
                      <a:pt x="319" y="449"/>
                      <a:pt x="319" y="449"/>
                      <a:pt x="319" y="449"/>
                    </a:cubicBezTo>
                    <a:cubicBezTo>
                      <a:pt x="320" y="450"/>
                      <a:pt x="320" y="450"/>
                      <a:pt x="320" y="450"/>
                    </a:cubicBezTo>
                    <a:cubicBezTo>
                      <a:pt x="320" y="450"/>
                      <a:pt x="320" y="450"/>
                      <a:pt x="320" y="450"/>
                    </a:cubicBezTo>
                    <a:cubicBezTo>
                      <a:pt x="320" y="449"/>
                      <a:pt x="320" y="449"/>
                      <a:pt x="320" y="449"/>
                    </a:cubicBezTo>
                    <a:cubicBezTo>
                      <a:pt x="321" y="448"/>
                      <a:pt x="321" y="448"/>
                      <a:pt x="321" y="448"/>
                    </a:cubicBezTo>
                    <a:cubicBezTo>
                      <a:pt x="322" y="448"/>
                      <a:pt x="322" y="448"/>
                      <a:pt x="322" y="448"/>
                    </a:cubicBezTo>
                    <a:cubicBezTo>
                      <a:pt x="322" y="449"/>
                      <a:pt x="322" y="449"/>
                      <a:pt x="322" y="449"/>
                    </a:cubicBezTo>
                    <a:cubicBezTo>
                      <a:pt x="323" y="447"/>
                      <a:pt x="323" y="447"/>
                      <a:pt x="323" y="447"/>
                    </a:cubicBezTo>
                    <a:cubicBezTo>
                      <a:pt x="323" y="447"/>
                      <a:pt x="323" y="447"/>
                      <a:pt x="323" y="447"/>
                    </a:cubicBezTo>
                    <a:cubicBezTo>
                      <a:pt x="325" y="446"/>
                      <a:pt x="325" y="446"/>
                      <a:pt x="325" y="446"/>
                    </a:cubicBezTo>
                    <a:cubicBezTo>
                      <a:pt x="325" y="447"/>
                      <a:pt x="325" y="447"/>
                      <a:pt x="325" y="447"/>
                    </a:cubicBezTo>
                    <a:cubicBezTo>
                      <a:pt x="325" y="447"/>
                      <a:pt x="325" y="447"/>
                      <a:pt x="325" y="447"/>
                    </a:cubicBezTo>
                    <a:cubicBezTo>
                      <a:pt x="327" y="447"/>
                      <a:pt x="327" y="447"/>
                      <a:pt x="327" y="447"/>
                    </a:cubicBezTo>
                    <a:cubicBezTo>
                      <a:pt x="327" y="446"/>
                      <a:pt x="327" y="446"/>
                      <a:pt x="327" y="446"/>
                    </a:cubicBezTo>
                    <a:cubicBezTo>
                      <a:pt x="327" y="445"/>
                      <a:pt x="327" y="445"/>
                      <a:pt x="327" y="445"/>
                    </a:cubicBezTo>
                    <a:cubicBezTo>
                      <a:pt x="330" y="445"/>
                      <a:pt x="330" y="445"/>
                      <a:pt x="330" y="445"/>
                    </a:cubicBezTo>
                    <a:cubicBezTo>
                      <a:pt x="330" y="444"/>
                      <a:pt x="330" y="444"/>
                      <a:pt x="330" y="444"/>
                    </a:cubicBezTo>
                    <a:cubicBezTo>
                      <a:pt x="330" y="443"/>
                      <a:pt x="330" y="443"/>
                      <a:pt x="330" y="443"/>
                    </a:cubicBezTo>
                    <a:cubicBezTo>
                      <a:pt x="331" y="443"/>
                      <a:pt x="331" y="443"/>
                      <a:pt x="331" y="443"/>
                    </a:cubicBezTo>
                    <a:cubicBezTo>
                      <a:pt x="332" y="441"/>
                      <a:pt x="332" y="441"/>
                      <a:pt x="332" y="441"/>
                    </a:cubicBezTo>
                    <a:cubicBezTo>
                      <a:pt x="333" y="441"/>
                      <a:pt x="333" y="441"/>
                      <a:pt x="333" y="441"/>
                    </a:cubicBezTo>
                    <a:cubicBezTo>
                      <a:pt x="332" y="441"/>
                      <a:pt x="332" y="441"/>
                      <a:pt x="332" y="441"/>
                    </a:cubicBezTo>
                    <a:cubicBezTo>
                      <a:pt x="332" y="440"/>
                      <a:pt x="332" y="440"/>
                      <a:pt x="332" y="440"/>
                    </a:cubicBezTo>
                    <a:cubicBezTo>
                      <a:pt x="332" y="439"/>
                      <a:pt x="332" y="439"/>
                      <a:pt x="332" y="439"/>
                    </a:cubicBezTo>
                    <a:cubicBezTo>
                      <a:pt x="334" y="440"/>
                      <a:pt x="334" y="440"/>
                      <a:pt x="334" y="440"/>
                    </a:cubicBezTo>
                    <a:cubicBezTo>
                      <a:pt x="334" y="439"/>
                      <a:pt x="334" y="439"/>
                      <a:pt x="334" y="439"/>
                    </a:cubicBezTo>
                    <a:cubicBezTo>
                      <a:pt x="335" y="438"/>
                      <a:pt x="335" y="438"/>
                      <a:pt x="335" y="438"/>
                    </a:cubicBezTo>
                    <a:cubicBezTo>
                      <a:pt x="336" y="439"/>
                      <a:pt x="336" y="439"/>
                      <a:pt x="336" y="439"/>
                    </a:cubicBezTo>
                    <a:cubicBezTo>
                      <a:pt x="336" y="438"/>
                      <a:pt x="336" y="438"/>
                      <a:pt x="336" y="438"/>
                    </a:cubicBezTo>
                    <a:cubicBezTo>
                      <a:pt x="336" y="437"/>
                      <a:pt x="336" y="437"/>
                      <a:pt x="336" y="437"/>
                    </a:cubicBezTo>
                    <a:cubicBezTo>
                      <a:pt x="336" y="437"/>
                      <a:pt x="336" y="437"/>
                      <a:pt x="336" y="437"/>
                    </a:cubicBezTo>
                    <a:cubicBezTo>
                      <a:pt x="334" y="436"/>
                      <a:pt x="334" y="436"/>
                      <a:pt x="334" y="436"/>
                    </a:cubicBezTo>
                    <a:cubicBezTo>
                      <a:pt x="336" y="435"/>
                      <a:pt x="336" y="435"/>
                      <a:pt x="336" y="435"/>
                    </a:cubicBezTo>
                    <a:cubicBezTo>
                      <a:pt x="337" y="435"/>
                      <a:pt x="337" y="435"/>
                      <a:pt x="337" y="435"/>
                    </a:cubicBezTo>
                    <a:cubicBezTo>
                      <a:pt x="338" y="436"/>
                      <a:pt x="338" y="436"/>
                      <a:pt x="338" y="436"/>
                    </a:cubicBezTo>
                    <a:cubicBezTo>
                      <a:pt x="338" y="436"/>
                      <a:pt x="338" y="436"/>
                      <a:pt x="338" y="436"/>
                    </a:cubicBezTo>
                    <a:cubicBezTo>
                      <a:pt x="337" y="436"/>
                      <a:pt x="337" y="436"/>
                      <a:pt x="337" y="436"/>
                    </a:cubicBezTo>
                    <a:cubicBezTo>
                      <a:pt x="338" y="435"/>
                      <a:pt x="338" y="435"/>
                      <a:pt x="338" y="435"/>
                    </a:cubicBezTo>
                    <a:cubicBezTo>
                      <a:pt x="339" y="434"/>
                      <a:pt x="339" y="434"/>
                      <a:pt x="339" y="434"/>
                    </a:cubicBezTo>
                    <a:cubicBezTo>
                      <a:pt x="339" y="433"/>
                      <a:pt x="339" y="433"/>
                      <a:pt x="339" y="433"/>
                    </a:cubicBezTo>
                    <a:cubicBezTo>
                      <a:pt x="341" y="433"/>
                      <a:pt x="341" y="433"/>
                      <a:pt x="341" y="433"/>
                    </a:cubicBezTo>
                    <a:lnTo>
                      <a:pt x="341" y="4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4" name="Freeform 400"/>
              <p:cNvSpPr>
                <a:spLocks/>
              </p:cNvSpPr>
              <p:nvPr/>
            </p:nvSpPr>
            <p:spPr bwMode="auto">
              <a:xfrm>
                <a:off x="2540" y="296"/>
                <a:ext cx="3437" cy="2724"/>
              </a:xfrm>
              <a:custGeom>
                <a:avLst/>
                <a:gdLst>
                  <a:gd name="T0" fmla="*/ 3343 w 3437"/>
                  <a:gd name="T1" fmla="*/ 574 h 2724"/>
                  <a:gd name="T2" fmla="*/ 2993 w 3437"/>
                  <a:gd name="T3" fmla="*/ 484 h 2724"/>
                  <a:gd name="T4" fmla="*/ 2613 w 3437"/>
                  <a:gd name="T5" fmla="*/ 342 h 2724"/>
                  <a:gd name="T6" fmla="*/ 2426 w 3437"/>
                  <a:gd name="T7" fmla="*/ 354 h 2724"/>
                  <a:gd name="T8" fmla="*/ 2197 w 3437"/>
                  <a:gd name="T9" fmla="*/ 272 h 2724"/>
                  <a:gd name="T10" fmla="*/ 2051 w 3437"/>
                  <a:gd name="T11" fmla="*/ 293 h 2724"/>
                  <a:gd name="T12" fmla="*/ 2074 w 3437"/>
                  <a:gd name="T13" fmla="*/ 78 h 2724"/>
                  <a:gd name="T14" fmla="*/ 1921 w 3437"/>
                  <a:gd name="T15" fmla="*/ 99 h 2724"/>
                  <a:gd name="T16" fmla="*/ 1751 w 3437"/>
                  <a:gd name="T17" fmla="*/ 184 h 2724"/>
                  <a:gd name="T18" fmla="*/ 1649 w 3437"/>
                  <a:gd name="T19" fmla="*/ 352 h 2724"/>
                  <a:gd name="T20" fmla="*/ 1531 w 3437"/>
                  <a:gd name="T21" fmla="*/ 324 h 2724"/>
                  <a:gd name="T22" fmla="*/ 1460 w 3437"/>
                  <a:gd name="T23" fmla="*/ 617 h 2724"/>
                  <a:gd name="T24" fmla="*/ 1420 w 3437"/>
                  <a:gd name="T25" fmla="*/ 498 h 2724"/>
                  <a:gd name="T26" fmla="*/ 1165 w 3437"/>
                  <a:gd name="T27" fmla="*/ 539 h 2724"/>
                  <a:gd name="T28" fmla="*/ 903 w 3437"/>
                  <a:gd name="T29" fmla="*/ 685 h 2724"/>
                  <a:gd name="T30" fmla="*/ 874 w 3437"/>
                  <a:gd name="T31" fmla="*/ 505 h 2724"/>
                  <a:gd name="T32" fmla="*/ 754 w 3437"/>
                  <a:gd name="T33" fmla="*/ 446 h 2724"/>
                  <a:gd name="T34" fmla="*/ 636 w 3437"/>
                  <a:gd name="T35" fmla="*/ 477 h 2724"/>
                  <a:gd name="T36" fmla="*/ 537 w 3437"/>
                  <a:gd name="T37" fmla="*/ 581 h 2724"/>
                  <a:gd name="T38" fmla="*/ 473 w 3437"/>
                  <a:gd name="T39" fmla="*/ 735 h 2724"/>
                  <a:gd name="T40" fmla="*/ 381 w 3437"/>
                  <a:gd name="T41" fmla="*/ 829 h 2724"/>
                  <a:gd name="T42" fmla="*/ 397 w 3437"/>
                  <a:gd name="T43" fmla="*/ 881 h 2724"/>
                  <a:gd name="T44" fmla="*/ 504 w 3437"/>
                  <a:gd name="T45" fmla="*/ 1009 h 2724"/>
                  <a:gd name="T46" fmla="*/ 567 w 3437"/>
                  <a:gd name="T47" fmla="*/ 860 h 2724"/>
                  <a:gd name="T48" fmla="*/ 669 w 3437"/>
                  <a:gd name="T49" fmla="*/ 650 h 2724"/>
                  <a:gd name="T50" fmla="*/ 714 w 3437"/>
                  <a:gd name="T51" fmla="*/ 855 h 2724"/>
                  <a:gd name="T52" fmla="*/ 638 w 3437"/>
                  <a:gd name="T53" fmla="*/ 987 h 2724"/>
                  <a:gd name="T54" fmla="*/ 449 w 3437"/>
                  <a:gd name="T55" fmla="*/ 1006 h 2724"/>
                  <a:gd name="T56" fmla="*/ 381 w 3437"/>
                  <a:gd name="T57" fmla="*/ 1080 h 2724"/>
                  <a:gd name="T58" fmla="*/ 227 w 3437"/>
                  <a:gd name="T59" fmla="*/ 1209 h 2724"/>
                  <a:gd name="T60" fmla="*/ 232 w 3437"/>
                  <a:gd name="T61" fmla="*/ 1460 h 2724"/>
                  <a:gd name="T62" fmla="*/ 556 w 3437"/>
                  <a:gd name="T63" fmla="*/ 1422 h 2724"/>
                  <a:gd name="T64" fmla="*/ 589 w 3437"/>
                  <a:gd name="T65" fmla="*/ 1330 h 2724"/>
                  <a:gd name="T66" fmla="*/ 726 w 3437"/>
                  <a:gd name="T67" fmla="*/ 1382 h 2724"/>
                  <a:gd name="T68" fmla="*/ 872 w 3437"/>
                  <a:gd name="T69" fmla="*/ 1283 h 2724"/>
                  <a:gd name="T70" fmla="*/ 900 w 3437"/>
                  <a:gd name="T71" fmla="*/ 1273 h 2724"/>
                  <a:gd name="T72" fmla="*/ 735 w 3437"/>
                  <a:gd name="T73" fmla="*/ 1429 h 2724"/>
                  <a:gd name="T74" fmla="*/ 818 w 3437"/>
                  <a:gd name="T75" fmla="*/ 1564 h 2724"/>
                  <a:gd name="T76" fmla="*/ 437 w 3437"/>
                  <a:gd name="T77" fmla="*/ 1455 h 2724"/>
                  <a:gd name="T78" fmla="*/ 3 w 3437"/>
                  <a:gd name="T79" fmla="*/ 1866 h 2724"/>
                  <a:gd name="T80" fmla="*/ 152 w 3437"/>
                  <a:gd name="T81" fmla="*/ 2036 h 2724"/>
                  <a:gd name="T82" fmla="*/ 489 w 3437"/>
                  <a:gd name="T83" fmla="*/ 2197 h 2724"/>
                  <a:gd name="T84" fmla="*/ 702 w 3437"/>
                  <a:gd name="T85" fmla="*/ 2714 h 2724"/>
                  <a:gd name="T86" fmla="*/ 945 w 3437"/>
                  <a:gd name="T87" fmla="*/ 2242 h 2724"/>
                  <a:gd name="T88" fmla="*/ 1052 w 3437"/>
                  <a:gd name="T89" fmla="*/ 1932 h 2724"/>
                  <a:gd name="T90" fmla="*/ 912 w 3437"/>
                  <a:gd name="T91" fmla="*/ 1798 h 2724"/>
                  <a:gd name="T92" fmla="*/ 995 w 3437"/>
                  <a:gd name="T93" fmla="*/ 1826 h 2724"/>
                  <a:gd name="T94" fmla="*/ 1229 w 3437"/>
                  <a:gd name="T95" fmla="*/ 1696 h 2724"/>
                  <a:gd name="T96" fmla="*/ 1132 w 3437"/>
                  <a:gd name="T97" fmla="*/ 1689 h 2724"/>
                  <a:gd name="T98" fmla="*/ 1321 w 3437"/>
                  <a:gd name="T99" fmla="*/ 1682 h 2724"/>
                  <a:gd name="T100" fmla="*/ 1585 w 3437"/>
                  <a:gd name="T101" fmla="*/ 1970 h 2724"/>
                  <a:gd name="T102" fmla="*/ 1845 w 3437"/>
                  <a:gd name="T103" fmla="*/ 1805 h 2724"/>
                  <a:gd name="T104" fmla="*/ 1987 w 3437"/>
                  <a:gd name="T105" fmla="*/ 1921 h 2724"/>
                  <a:gd name="T106" fmla="*/ 2105 w 3437"/>
                  <a:gd name="T107" fmla="*/ 1772 h 2724"/>
                  <a:gd name="T108" fmla="*/ 2292 w 3437"/>
                  <a:gd name="T109" fmla="*/ 1628 h 2724"/>
                  <a:gd name="T110" fmla="*/ 2237 w 3437"/>
                  <a:gd name="T111" fmla="*/ 1410 h 2724"/>
                  <a:gd name="T112" fmla="*/ 2377 w 3437"/>
                  <a:gd name="T113" fmla="*/ 1502 h 2724"/>
                  <a:gd name="T114" fmla="*/ 2615 w 3437"/>
                  <a:gd name="T115" fmla="*/ 1120 h 2724"/>
                  <a:gd name="T116" fmla="*/ 2726 w 3437"/>
                  <a:gd name="T117" fmla="*/ 891 h 2724"/>
                  <a:gd name="T118" fmla="*/ 2979 w 3437"/>
                  <a:gd name="T119" fmla="*/ 808 h 2724"/>
                  <a:gd name="T120" fmla="*/ 2984 w 3437"/>
                  <a:gd name="T121" fmla="*/ 947 h 2724"/>
                  <a:gd name="T122" fmla="*/ 3156 w 3437"/>
                  <a:gd name="T123" fmla="*/ 810 h 2724"/>
                  <a:gd name="T124" fmla="*/ 3284 w 3437"/>
                  <a:gd name="T125" fmla="*/ 645 h 2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437" h="2724">
                    <a:moveTo>
                      <a:pt x="3390" y="690"/>
                    </a:moveTo>
                    <a:lnTo>
                      <a:pt x="3392" y="687"/>
                    </a:lnTo>
                    <a:lnTo>
                      <a:pt x="3397" y="685"/>
                    </a:lnTo>
                    <a:lnTo>
                      <a:pt x="3392" y="678"/>
                    </a:lnTo>
                    <a:lnTo>
                      <a:pt x="3390" y="678"/>
                    </a:lnTo>
                    <a:lnTo>
                      <a:pt x="3388" y="676"/>
                    </a:lnTo>
                    <a:lnTo>
                      <a:pt x="3395" y="676"/>
                    </a:lnTo>
                    <a:lnTo>
                      <a:pt x="3395" y="673"/>
                    </a:lnTo>
                    <a:lnTo>
                      <a:pt x="3395" y="668"/>
                    </a:lnTo>
                    <a:lnTo>
                      <a:pt x="3399" y="666"/>
                    </a:lnTo>
                    <a:lnTo>
                      <a:pt x="3404" y="666"/>
                    </a:lnTo>
                    <a:lnTo>
                      <a:pt x="3414" y="666"/>
                    </a:lnTo>
                    <a:lnTo>
                      <a:pt x="3414" y="666"/>
                    </a:lnTo>
                    <a:lnTo>
                      <a:pt x="3414" y="664"/>
                    </a:lnTo>
                    <a:lnTo>
                      <a:pt x="3409" y="659"/>
                    </a:lnTo>
                    <a:lnTo>
                      <a:pt x="3407" y="654"/>
                    </a:lnTo>
                    <a:lnTo>
                      <a:pt x="3409" y="652"/>
                    </a:lnTo>
                    <a:lnTo>
                      <a:pt x="3411" y="657"/>
                    </a:lnTo>
                    <a:lnTo>
                      <a:pt x="3416" y="659"/>
                    </a:lnTo>
                    <a:lnTo>
                      <a:pt x="3416" y="661"/>
                    </a:lnTo>
                    <a:lnTo>
                      <a:pt x="3421" y="661"/>
                    </a:lnTo>
                    <a:lnTo>
                      <a:pt x="3421" y="659"/>
                    </a:lnTo>
                    <a:lnTo>
                      <a:pt x="3421" y="657"/>
                    </a:lnTo>
                    <a:lnTo>
                      <a:pt x="3423" y="650"/>
                    </a:lnTo>
                    <a:lnTo>
                      <a:pt x="3425" y="647"/>
                    </a:lnTo>
                    <a:lnTo>
                      <a:pt x="3428" y="645"/>
                    </a:lnTo>
                    <a:lnTo>
                      <a:pt x="3433" y="645"/>
                    </a:lnTo>
                    <a:lnTo>
                      <a:pt x="3435" y="645"/>
                    </a:lnTo>
                    <a:lnTo>
                      <a:pt x="3437" y="643"/>
                    </a:lnTo>
                    <a:lnTo>
                      <a:pt x="3433" y="640"/>
                    </a:lnTo>
                    <a:lnTo>
                      <a:pt x="3433" y="643"/>
                    </a:lnTo>
                    <a:lnTo>
                      <a:pt x="3430" y="640"/>
                    </a:lnTo>
                    <a:lnTo>
                      <a:pt x="3428" y="640"/>
                    </a:lnTo>
                    <a:lnTo>
                      <a:pt x="3428" y="638"/>
                    </a:lnTo>
                    <a:lnTo>
                      <a:pt x="3425" y="633"/>
                    </a:lnTo>
                    <a:lnTo>
                      <a:pt x="3421" y="638"/>
                    </a:lnTo>
                    <a:lnTo>
                      <a:pt x="3421" y="635"/>
                    </a:lnTo>
                    <a:lnTo>
                      <a:pt x="3423" y="635"/>
                    </a:lnTo>
                    <a:lnTo>
                      <a:pt x="3423" y="633"/>
                    </a:lnTo>
                    <a:lnTo>
                      <a:pt x="3416" y="628"/>
                    </a:lnTo>
                    <a:lnTo>
                      <a:pt x="3414" y="624"/>
                    </a:lnTo>
                    <a:lnTo>
                      <a:pt x="3409" y="621"/>
                    </a:lnTo>
                    <a:lnTo>
                      <a:pt x="3407" y="617"/>
                    </a:lnTo>
                    <a:lnTo>
                      <a:pt x="3407" y="614"/>
                    </a:lnTo>
                    <a:lnTo>
                      <a:pt x="3404" y="612"/>
                    </a:lnTo>
                    <a:lnTo>
                      <a:pt x="3402" y="607"/>
                    </a:lnTo>
                    <a:lnTo>
                      <a:pt x="3388" y="605"/>
                    </a:lnTo>
                    <a:lnTo>
                      <a:pt x="3385" y="605"/>
                    </a:lnTo>
                    <a:lnTo>
                      <a:pt x="3390" y="607"/>
                    </a:lnTo>
                    <a:lnTo>
                      <a:pt x="3390" y="609"/>
                    </a:lnTo>
                    <a:lnTo>
                      <a:pt x="3388" y="609"/>
                    </a:lnTo>
                    <a:lnTo>
                      <a:pt x="3383" y="609"/>
                    </a:lnTo>
                    <a:lnTo>
                      <a:pt x="3378" y="605"/>
                    </a:lnTo>
                    <a:lnTo>
                      <a:pt x="3378" y="609"/>
                    </a:lnTo>
                    <a:lnTo>
                      <a:pt x="3378" y="612"/>
                    </a:lnTo>
                    <a:lnTo>
                      <a:pt x="3376" y="612"/>
                    </a:lnTo>
                    <a:lnTo>
                      <a:pt x="3376" y="609"/>
                    </a:lnTo>
                    <a:lnTo>
                      <a:pt x="3374" y="607"/>
                    </a:lnTo>
                    <a:lnTo>
                      <a:pt x="3374" y="605"/>
                    </a:lnTo>
                    <a:lnTo>
                      <a:pt x="3376" y="602"/>
                    </a:lnTo>
                    <a:lnTo>
                      <a:pt x="3374" y="602"/>
                    </a:lnTo>
                    <a:lnTo>
                      <a:pt x="3371" y="602"/>
                    </a:lnTo>
                    <a:lnTo>
                      <a:pt x="3371" y="600"/>
                    </a:lnTo>
                    <a:lnTo>
                      <a:pt x="3369" y="598"/>
                    </a:lnTo>
                    <a:lnTo>
                      <a:pt x="3369" y="600"/>
                    </a:lnTo>
                    <a:lnTo>
                      <a:pt x="3369" y="605"/>
                    </a:lnTo>
                    <a:lnTo>
                      <a:pt x="3366" y="605"/>
                    </a:lnTo>
                    <a:lnTo>
                      <a:pt x="3366" y="602"/>
                    </a:lnTo>
                    <a:lnTo>
                      <a:pt x="3362" y="600"/>
                    </a:lnTo>
                    <a:lnTo>
                      <a:pt x="3359" y="600"/>
                    </a:lnTo>
                    <a:lnTo>
                      <a:pt x="3355" y="602"/>
                    </a:lnTo>
                    <a:lnTo>
                      <a:pt x="3357" y="605"/>
                    </a:lnTo>
                    <a:lnTo>
                      <a:pt x="3357" y="602"/>
                    </a:lnTo>
                    <a:lnTo>
                      <a:pt x="3362" y="602"/>
                    </a:lnTo>
                    <a:lnTo>
                      <a:pt x="3362" y="602"/>
                    </a:lnTo>
                    <a:lnTo>
                      <a:pt x="3359" y="605"/>
                    </a:lnTo>
                    <a:lnTo>
                      <a:pt x="3364" y="605"/>
                    </a:lnTo>
                    <a:lnTo>
                      <a:pt x="3362" y="621"/>
                    </a:lnTo>
                    <a:lnTo>
                      <a:pt x="3364" y="621"/>
                    </a:lnTo>
                    <a:lnTo>
                      <a:pt x="3366" y="619"/>
                    </a:lnTo>
                    <a:lnTo>
                      <a:pt x="3366" y="621"/>
                    </a:lnTo>
                    <a:lnTo>
                      <a:pt x="3369" y="624"/>
                    </a:lnTo>
                    <a:lnTo>
                      <a:pt x="3369" y="631"/>
                    </a:lnTo>
                    <a:lnTo>
                      <a:pt x="3366" y="631"/>
                    </a:lnTo>
                    <a:lnTo>
                      <a:pt x="3364" y="633"/>
                    </a:lnTo>
                    <a:lnTo>
                      <a:pt x="3364" y="631"/>
                    </a:lnTo>
                    <a:lnTo>
                      <a:pt x="3364" y="628"/>
                    </a:lnTo>
                    <a:lnTo>
                      <a:pt x="3364" y="624"/>
                    </a:lnTo>
                    <a:lnTo>
                      <a:pt x="3362" y="624"/>
                    </a:lnTo>
                    <a:lnTo>
                      <a:pt x="3359" y="624"/>
                    </a:lnTo>
                    <a:lnTo>
                      <a:pt x="3357" y="621"/>
                    </a:lnTo>
                    <a:lnTo>
                      <a:pt x="3357" y="619"/>
                    </a:lnTo>
                    <a:lnTo>
                      <a:pt x="3355" y="617"/>
                    </a:lnTo>
                    <a:lnTo>
                      <a:pt x="3352" y="614"/>
                    </a:lnTo>
                    <a:lnTo>
                      <a:pt x="3355" y="609"/>
                    </a:lnTo>
                    <a:lnTo>
                      <a:pt x="3350" y="591"/>
                    </a:lnTo>
                    <a:lnTo>
                      <a:pt x="3348" y="588"/>
                    </a:lnTo>
                    <a:lnTo>
                      <a:pt x="3348" y="586"/>
                    </a:lnTo>
                    <a:lnTo>
                      <a:pt x="3350" y="588"/>
                    </a:lnTo>
                    <a:lnTo>
                      <a:pt x="3350" y="591"/>
                    </a:lnTo>
                    <a:lnTo>
                      <a:pt x="3352" y="591"/>
                    </a:lnTo>
                    <a:lnTo>
                      <a:pt x="3350" y="588"/>
                    </a:lnTo>
                    <a:lnTo>
                      <a:pt x="3343" y="581"/>
                    </a:lnTo>
                    <a:lnTo>
                      <a:pt x="3343" y="579"/>
                    </a:lnTo>
                    <a:lnTo>
                      <a:pt x="3343" y="574"/>
                    </a:lnTo>
                    <a:lnTo>
                      <a:pt x="3333" y="572"/>
                    </a:lnTo>
                    <a:lnTo>
                      <a:pt x="3333" y="572"/>
                    </a:lnTo>
                    <a:lnTo>
                      <a:pt x="3338" y="581"/>
                    </a:lnTo>
                    <a:lnTo>
                      <a:pt x="3338" y="581"/>
                    </a:lnTo>
                    <a:lnTo>
                      <a:pt x="3340" y="583"/>
                    </a:lnTo>
                    <a:lnTo>
                      <a:pt x="3340" y="586"/>
                    </a:lnTo>
                    <a:lnTo>
                      <a:pt x="3329" y="579"/>
                    </a:lnTo>
                    <a:lnTo>
                      <a:pt x="3326" y="576"/>
                    </a:lnTo>
                    <a:lnTo>
                      <a:pt x="3324" y="574"/>
                    </a:lnTo>
                    <a:lnTo>
                      <a:pt x="3326" y="574"/>
                    </a:lnTo>
                    <a:lnTo>
                      <a:pt x="3329" y="572"/>
                    </a:lnTo>
                    <a:lnTo>
                      <a:pt x="3329" y="569"/>
                    </a:lnTo>
                    <a:lnTo>
                      <a:pt x="3329" y="569"/>
                    </a:lnTo>
                    <a:lnTo>
                      <a:pt x="3324" y="567"/>
                    </a:lnTo>
                    <a:lnTo>
                      <a:pt x="3319" y="567"/>
                    </a:lnTo>
                    <a:lnTo>
                      <a:pt x="3317" y="565"/>
                    </a:lnTo>
                    <a:lnTo>
                      <a:pt x="3314" y="565"/>
                    </a:lnTo>
                    <a:lnTo>
                      <a:pt x="3314" y="562"/>
                    </a:lnTo>
                    <a:lnTo>
                      <a:pt x="3317" y="562"/>
                    </a:lnTo>
                    <a:lnTo>
                      <a:pt x="3317" y="560"/>
                    </a:lnTo>
                    <a:lnTo>
                      <a:pt x="3314" y="557"/>
                    </a:lnTo>
                    <a:lnTo>
                      <a:pt x="3310" y="557"/>
                    </a:lnTo>
                    <a:lnTo>
                      <a:pt x="3312" y="555"/>
                    </a:lnTo>
                    <a:lnTo>
                      <a:pt x="3310" y="550"/>
                    </a:lnTo>
                    <a:lnTo>
                      <a:pt x="3307" y="553"/>
                    </a:lnTo>
                    <a:lnTo>
                      <a:pt x="3305" y="550"/>
                    </a:lnTo>
                    <a:lnTo>
                      <a:pt x="3303" y="548"/>
                    </a:lnTo>
                    <a:lnTo>
                      <a:pt x="3298" y="550"/>
                    </a:lnTo>
                    <a:lnTo>
                      <a:pt x="3296" y="548"/>
                    </a:lnTo>
                    <a:lnTo>
                      <a:pt x="3298" y="546"/>
                    </a:lnTo>
                    <a:lnTo>
                      <a:pt x="3298" y="546"/>
                    </a:lnTo>
                    <a:lnTo>
                      <a:pt x="3296" y="541"/>
                    </a:lnTo>
                    <a:lnTo>
                      <a:pt x="3291" y="539"/>
                    </a:lnTo>
                    <a:lnTo>
                      <a:pt x="3296" y="543"/>
                    </a:lnTo>
                    <a:lnTo>
                      <a:pt x="3291" y="541"/>
                    </a:lnTo>
                    <a:lnTo>
                      <a:pt x="3288" y="541"/>
                    </a:lnTo>
                    <a:lnTo>
                      <a:pt x="3286" y="539"/>
                    </a:lnTo>
                    <a:lnTo>
                      <a:pt x="3284" y="527"/>
                    </a:lnTo>
                    <a:lnTo>
                      <a:pt x="3281" y="527"/>
                    </a:lnTo>
                    <a:lnTo>
                      <a:pt x="3274" y="524"/>
                    </a:lnTo>
                    <a:lnTo>
                      <a:pt x="3272" y="522"/>
                    </a:lnTo>
                    <a:lnTo>
                      <a:pt x="3267" y="522"/>
                    </a:lnTo>
                    <a:lnTo>
                      <a:pt x="3265" y="520"/>
                    </a:lnTo>
                    <a:lnTo>
                      <a:pt x="3265" y="520"/>
                    </a:lnTo>
                    <a:lnTo>
                      <a:pt x="3244" y="501"/>
                    </a:lnTo>
                    <a:lnTo>
                      <a:pt x="3239" y="498"/>
                    </a:lnTo>
                    <a:lnTo>
                      <a:pt x="3239" y="496"/>
                    </a:lnTo>
                    <a:lnTo>
                      <a:pt x="3237" y="498"/>
                    </a:lnTo>
                    <a:lnTo>
                      <a:pt x="3225" y="491"/>
                    </a:lnTo>
                    <a:lnTo>
                      <a:pt x="3220" y="487"/>
                    </a:lnTo>
                    <a:lnTo>
                      <a:pt x="3218" y="487"/>
                    </a:lnTo>
                    <a:lnTo>
                      <a:pt x="3208" y="484"/>
                    </a:lnTo>
                    <a:lnTo>
                      <a:pt x="3199" y="475"/>
                    </a:lnTo>
                    <a:lnTo>
                      <a:pt x="3180" y="475"/>
                    </a:lnTo>
                    <a:lnTo>
                      <a:pt x="3180" y="477"/>
                    </a:lnTo>
                    <a:lnTo>
                      <a:pt x="3175" y="477"/>
                    </a:lnTo>
                    <a:lnTo>
                      <a:pt x="3173" y="475"/>
                    </a:lnTo>
                    <a:lnTo>
                      <a:pt x="3168" y="475"/>
                    </a:lnTo>
                    <a:lnTo>
                      <a:pt x="3163" y="475"/>
                    </a:lnTo>
                    <a:lnTo>
                      <a:pt x="3156" y="475"/>
                    </a:lnTo>
                    <a:lnTo>
                      <a:pt x="3151" y="477"/>
                    </a:lnTo>
                    <a:lnTo>
                      <a:pt x="3147" y="475"/>
                    </a:lnTo>
                    <a:lnTo>
                      <a:pt x="3140" y="470"/>
                    </a:lnTo>
                    <a:lnTo>
                      <a:pt x="3137" y="472"/>
                    </a:lnTo>
                    <a:lnTo>
                      <a:pt x="3109" y="465"/>
                    </a:lnTo>
                    <a:lnTo>
                      <a:pt x="3107" y="468"/>
                    </a:lnTo>
                    <a:lnTo>
                      <a:pt x="3107" y="472"/>
                    </a:lnTo>
                    <a:lnTo>
                      <a:pt x="3107" y="475"/>
                    </a:lnTo>
                    <a:lnTo>
                      <a:pt x="3107" y="482"/>
                    </a:lnTo>
                    <a:lnTo>
                      <a:pt x="3102" y="484"/>
                    </a:lnTo>
                    <a:lnTo>
                      <a:pt x="3100" y="487"/>
                    </a:lnTo>
                    <a:lnTo>
                      <a:pt x="3109" y="489"/>
                    </a:lnTo>
                    <a:lnTo>
                      <a:pt x="3111" y="501"/>
                    </a:lnTo>
                    <a:lnTo>
                      <a:pt x="3114" y="503"/>
                    </a:lnTo>
                    <a:lnTo>
                      <a:pt x="3116" y="513"/>
                    </a:lnTo>
                    <a:lnTo>
                      <a:pt x="3107" y="522"/>
                    </a:lnTo>
                    <a:lnTo>
                      <a:pt x="3100" y="527"/>
                    </a:lnTo>
                    <a:lnTo>
                      <a:pt x="3092" y="527"/>
                    </a:lnTo>
                    <a:lnTo>
                      <a:pt x="3090" y="524"/>
                    </a:lnTo>
                    <a:lnTo>
                      <a:pt x="3088" y="515"/>
                    </a:lnTo>
                    <a:lnTo>
                      <a:pt x="3083" y="513"/>
                    </a:lnTo>
                    <a:lnTo>
                      <a:pt x="3083" y="510"/>
                    </a:lnTo>
                    <a:lnTo>
                      <a:pt x="3078" y="508"/>
                    </a:lnTo>
                    <a:lnTo>
                      <a:pt x="3071" y="508"/>
                    </a:lnTo>
                    <a:lnTo>
                      <a:pt x="3069" y="505"/>
                    </a:lnTo>
                    <a:lnTo>
                      <a:pt x="3069" y="489"/>
                    </a:lnTo>
                    <a:lnTo>
                      <a:pt x="3064" y="487"/>
                    </a:lnTo>
                    <a:lnTo>
                      <a:pt x="3064" y="484"/>
                    </a:lnTo>
                    <a:lnTo>
                      <a:pt x="3066" y="484"/>
                    </a:lnTo>
                    <a:lnTo>
                      <a:pt x="3066" y="482"/>
                    </a:lnTo>
                    <a:lnTo>
                      <a:pt x="3062" y="480"/>
                    </a:lnTo>
                    <a:lnTo>
                      <a:pt x="3059" y="480"/>
                    </a:lnTo>
                    <a:lnTo>
                      <a:pt x="3048" y="494"/>
                    </a:lnTo>
                    <a:lnTo>
                      <a:pt x="3045" y="494"/>
                    </a:lnTo>
                    <a:lnTo>
                      <a:pt x="3045" y="494"/>
                    </a:lnTo>
                    <a:lnTo>
                      <a:pt x="3038" y="494"/>
                    </a:lnTo>
                    <a:lnTo>
                      <a:pt x="3031" y="489"/>
                    </a:lnTo>
                    <a:lnTo>
                      <a:pt x="3022" y="489"/>
                    </a:lnTo>
                    <a:lnTo>
                      <a:pt x="3017" y="489"/>
                    </a:lnTo>
                    <a:lnTo>
                      <a:pt x="3017" y="491"/>
                    </a:lnTo>
                    <a:lnTo>
                      <a:pt x="3017" y="489"/>
                    </a:lnTo>
                    <a:lnTo>
                      <a:pt x="3010" y="489"/>
                    </a:lnTo>
                    <a:lnTo>
                      <a:pt x="3005" y="487"/>
                    </a:lnTo>
                    <a:lnTo>
                      <a:pt x="3000" y="480"/>
                    </a:lnTo>
                    <a:lnTo>
                      <a:pt x="2993" y="484"/>
                    </a:lnTo>
                    <a:lnTo>
                      <a:pt x="2984" y="482"/>
                    </a:lnTo>
                    <a:lnTo>
                      <a:pt x="2979" y="484"/>
                    </a:lnTo>
                    <a:lnTo>
                      <a:pt x="2974" y="484"/>
                    </a:lnTo>
                    <a:lnTo>
                      <a:pt x="2972" y="484"/>
                    </a:lnTo>
                    <a:lnTo>
                      <a:pt x="2972" y="484"/>
                    </a:lnTo>
                    <a:lnTo>
                      <a:pt x="2970" y="487"/>
                    </a:lnTo>
                    <a:lnTo>
                      <a:pt x="2967" y="487"/>
                    </a:lnTo>
                    <a:lnTo>
                      <a:pt x="2967" y="491"/>
                    </a:lnTo>
                    <a:lnTo>
                      <a:pt x="2963" y="491"/>
                    </a:lnTo>
                    <a:lnTo>
                      <a:pt x="2960" y="496"/>
                    </a:lnTo>
                    <a:lnTo>
                      <a:pt x="2955" y="498"/>
                    </a:lnTo>
                    <a:lnTo>
                      <a:pt x="2953" y="498"/>
                    </a:lnTo>
                    <a:lnTo>
                      <a:pt x="2955" y="494"/>
                    </a:lnTo>
                    <a:lnTo>
                      <a:pt x="2953" y="489"/>
                    </a:lnTo>
                    <a:lnTo>
                      <a:pt x="2951" y="491"/>
                    </a:lnTo>
                    <a:lnTo>
                      <a:pt x="2948" y="491"/>
                    </a:lnTo>
                    <a:lnTo>
                      <a:pt x="2944" y="484"/>
                    </a:lnTo>
                    <a:lnTo>
                      <a:pt x="2941" y="482"/>
                    </a:lnTo>
                    <a:lnTo>
                      <a:pt x="2934" y="482"/>
                    </a:lnTo>
                    <a:lnTo>
                      <a:pt x="2932" y="480"/>
                    </a:lnTo>
                    <a:lnTo>
                      <a:pt x="2927" y="480"/>
                    </a:lnTo>
                    <a:lnTo>
                      <a:pt x="2927" y="475"/>
                    </a:lnTo>
                    <a:lnTo>
                      <a:pt x="2934" y="458"/>
                    </a:lnTo>
                    <a:lnTo>
                      <a:pt x="2934" y="449"/>
                    </a:lnTo>
                    <a:lnTo>
                      <a:pt x="2929" y="442"/>
                    </a:lnTo>
                    <a:lnTo>
                      <a:pt x="2929" y="442"/>
                    </a:lnTo>
                    <a:lnTo>
                      <a:pt x="2920" y="428"/>
                    </a:lnTo>
                    <a:lnTo>
                      <a:pt x="2915" y="425"/>
                    </a:lnTo>
                    <a:lnTo>
                      <a:pt x="2913" y="423"/>
                    </a:lnTo>
                    <a:lnTo>
                      <a:pt x="2868" y="420"/>
                    </a:lnTo>
                    <a:lnTo>
                      <a:pt x="2866" y="420"/>
                    </a:lnTo>
                    <a:lnTo>
                      <a:pt x="2859" y="420"/>
                    </a:lnTo>
                    <a:lnTo>
                      <a:pt x="2856" y="423"/>
                    </a:lnTo>
                    <a:lnTo>
                      <a:pt x="2854" y="423"/>
                    </a:lnTo>
                    <a:lnTo>
                      <a:pt x="2847" y="420"/>
                    </a:lnTo>
                    <a:lnTo>
                      <a:pt x="2844" y="420"/>
                    </a:lnTo>
                    <a:lnTo>
                      <a:pt x="2842" y="423"/>
                    </a:lnTo>
                    <a:lnTo>
                      <a:pt x="2837" y="425"/>
                    </a:lnTo>
                    <a:lnTo>
                      <a:pt x="2835" y="423"/>
                    </a:lnTo>
                    <a:lnTo>
                      <a:pt x="2828" y="423"/>
                    </a:lnTo>
                    <a:lnTo>
                      <a:pt x="2826" y="425"/>
                    </a:lnTo>
                    <a:lnTo>
                      <a:pt x="2823" y="423"/>
                    </a:lnTo>
                    <a:lnTo>
                      <a:pt x="2816" y="428"/>
                    </a:lnTo>
                    <a:lnTo>
                      <a:pt x="2811" y="428"/>
                    </a:lnTo>
                    <a:lnTo>
                      <a:pt x="2811" y="430"/>
                    </a:lnTo>
                    <a:lnTo>
                      <a:pt x="2802" y="423"/>
                    </a:lnTo>
                    <a:lnTo>
                      <a:pt x="2800" y="423"/>
                    </a:lnTo>
                    <a:lnTo>
                      <a:pt x="2797" y="420"/>
                    </a:lnTo>
                    <a:lnTo>
                      <a:pt x="2804" y="418"/>
                    </a:lnTo>
                    <a:lnTo>
                      <a:pt x="2807" y="416"/>
                    </a:lnTo>
                    <a:lnTo>
                      <a:pt x="2807" y="411"/>
                    </a:lnTo>
                    <a:lnTo>
                      <a:pt x="2795" y="402"/>
                    </a:lnTo>
                    <a:lnTo>
                      <a:pt x="2795" y="399"/>
                    </a:lnTo>
                    <a:lnTo>
                      <a:pt x="2795" y="397"/>
                    </a:lnTo>
                    <a:lnTo>
                      <a:pt x="2783" y="399"/>
                    </a:lnTo>
                    <a:lnTo>
                      <a:pt x="2778" y="399"/>
                    </a:lnTo>
                    <a:lnTo>
                      <a:pt x="2778" y="397"/>
                    </a:lnTo>
                    <a:lnTo>
                      <a:pt x="2778" y="394"/>
                    </a:lnTo>
                    <a:lnTo>
                      <a:pt x="2774" y="390"/>
                    </a:lnTo>
                    <a:lnTo>
                      <a:pt x="2771" y="387"/>
                    </a:lnTo>
                    <a:lnTo>
                      <a:pt x="2769" y="387"/>
                    </a:lnTo>
                    <a:lnTo>
                      <a:pt x="2764" y="383"/>
                    </a:lnTo>
                    <a:lnTo>
                      <a:pt x="2762" y="385"/>
                    </a:lnTo>
                    <a:lnTo>
                      <a:pt x="2759" y="385"/>
                    </a:lnTo>
                    <a:lnTo>
                      <a:pt x="2757" y="385"/>
                    </a:lnTo>
                    <a:lnTo>
                      <a:pt x="2752" y="383"/>
                    </a:lnTo>
                    <a:lnTo>
                      <a:pt x="2750" y="385"/>
                    </a:lnTo>
                    <a:lnTo>
                      <a:pt x="2750" y="383"/>
                    </a:lnTo>
                    <a:lnTo>
                      <a:pt x="2757" y="373"/>
                    </a:lnTo>
                    <a:lnTo>
                      <a:pt x="2759" y="373"/>
                    </a:lnTo>
                    <a:lnTo>
                      <a:pt x="2762" y="376"/>
                    </a:lnTo>
                    <a:lnTo>
                      <a:pt x="2764" y="378"/>
                    </a:lnTo>
                    <a:lnTo>
                      <a:pt x="2769" y="376"/>
                    </a:lnTo>
                    <a:lnTo>
                      <a:pt x="2769" y="368"/>
                    </a:lnTo>
                    <a:lnTo>
                      <a:pt x="2764" y="359"/>
                    </a:lnTo>
                    <a:lnTo>
                      <a:pt x="2755" y="352"/>
                    </a:lnTo>
                    <a:lnTo>
                      <a:pt x="2750" y="352"/>
                    </a:lnTo>
                    <a:lnTo>
                      <a:pt x="2748" y="350"/>
                    </a:lnTo>
                    <a:lnTo>
                      <a:pt x="2743" y="347"/>
                    </a:lnTo>
                    <a:lnTo>
                      <a:pt x="2736" y="347"/>
                    </a:lnTo>
                    <a:lnTo>
                      <a:pt x="2736" y="350"/>
                    </a:lnTo>
                    <a:lnTo>
                      <a:pt x="2736" y="347"/>
                    </a:lnTo>
                    <a:lnTo>
                      <a:pt x="2724" y="347"/>
                    </a:lnTo>
                    <a:lnTo>
                      <a:pt x="2719" y="347"/>
                    </a:lnTo>
                    <a:lnTo>
                      <a:pt x="2712" y="347"/>
                    </a:lnTo>
                    <a:lnTo>
                      <a:pt x="2710" y="342"/>
                    </a:lnTo>
                    <a:lnTo>
                      <a:pt x="2705" y="342"/>
                    </a:lnTo>
                    <a:lnTo>
                      <a:pt x="2698" y="338"/>
                    </a:lnTo>
                    <a:lnTo>
                      <a:pt x="2696" y="338"/>
                    </a:lnTo>
                    <a:lnTo>
                      <a:pt x="2684" y="335"/>
                    </a:lnTo>
                    <a:lnTo>
                      <a:pt x="2677" y="331"/>
                    </a:lnTo>
                    <a:lnTo>
                      <a:pt x="2665" y="331"/>
                    </a:lnTo>
                    <a:lnTo>
                      <a:pt x="2660" y="328"/>
                    </a:lnTo>
                    <a:lnTo>
                      <a:pt x="2629" y="328"/>
                    </a:lnTo>
                    <a:lnTo>
                      <a:pt x="2627" y="326"/>
                    </a:lnTo>
                    <a:lnTo>
                      <a:pt x="2625" y="324"/>
                    </a:lnTo>
                    <a:lnTo>
                      <a:pt x="2622" y="321"/>
                    </a:lnTo>
                    <a:lnTo>
                      <a:pt x="2618" y="321"/>
                    </a:lnTo>
                    <a:lnTo>
                      <a:pt x="2615" y="324"/>
                    </a:lnTo>
                    <a:lnTo>
                      <a:pt x="2615" y="326"/>
                    </a:lnTo>
                    <a:lnTo>
                      <a:pt x="2618" y="328"/>
                    </a:lnTo>
                    <a:lnTo>
                      <a:pt x="2618" y="331"/>
                    </a:lnTo>
                    <a:lnTo>
                      <a:pt x="2620" y="335"/>
                    </a:lnTo>
                    <a:lnTo>
                      <a:pt x="2618" y="335"/>
                    </a:lnTo>
                    <a:lnTo>
                      <a:pt x="2613" y="342"/>
                    </a:lnTo>
                    <a:lnTo>
                      <a:pt x="2613" y="350"/>
                    </a:lnTo>
                    <a:lnTo>
                      <a:pt x="2608" y="357"/>
                    </a:lnTo>
                    <a:lnTo>
                      <a:pt x="2603" y="357"/>
                    </a:lnTo>
                    <a:lnTo>
                      <a:pt x="2599" y="361"/>
                    </a:lnTo>
                    <a:lnTo>
                      <a:pt x="2599" y="366"/>
                    </a:lnTo>
                    <a:lnTo>
                      <a:pt x="2596" y="368"/>
                    </a:lnTo>
                    <a:lnTo>
                      <a:pt x="2599" y="371"/>
                    </a:lnTo>
                    <a:lnTo>
                      <a:pt x="2599" y="376"/>
                    </a:lnTo>
                    <a:lnTo>
                      <a:pt x="2596" y="376"/>
                    </a:lnTo>
                    <a:lnTo>
                      <a:pt x="2596" y="380"/>
                    </a:lnTo>
                    <a:lnTo>
                      <a:pt x="2599" y="385"/>
                    </a:lnTo>
                    <a:lnTo>
                      <a:pt x="2601" y="387"/>
                    </a:lnTo>
                    <a:lnTo>
                      <a:pt x="2601" y="390"/>
                    </a:lnTo>
                    <a:lnTo>
                      <a:pt x="2601" y="394"/>
                    </a:lnTo>
                    <a:lnTo>
                      <a:pt x="2601" y="397"/>
                    </a:lnTo>
                    <a:lnTo>
                      <a:pt x="2599" y="397"/>
                    </a:lnTo>
                    <a:lnTo>
                      <a:pt x="2592" y="392"/>
                    </a:lnTo>
                    <a:lnTo>
                      <a:pt x="2589" y="399"/>
                    </a:lnTo>
                    <a:lnTo>
                      <a:pt x="2587" y="397"/>
                    </a:lnTo>
                    <a:lnTo>
                      <a:pt x="2585" y="399"/>
                    </a:lnTo>
                    <a:lnTo>
                      <a:pt x="2585" y="397"/>
                    </a:lnTo>
                    <a:lnTo>
                      <a:pt x="2577" y="402"/>
                    </a:lnTo>
                    <a:lnTo>
                      <a:pt x="2577" y="404"/>
                    </a:lnTo>
                    <a:lnTo>
                      <a:pt x="2573" y="406"/>
                    </a:lnTo>
                    <a:lnTo>
                      <a:pt x="2573" y="411"/>
                    </a:lnTo>
                    <a:lnTo>
                      <a:pt x="2568" y="409"/>
                    </a:lnTo>
                    <a:lnTo>
                      <a:pt x="2568" y="411"/>
                    </a:lnTo>
                    <a:lnTo>
                      <a:pt x="2566" y="409"/>
                    </a:lnTo>
                    <a:lnTo>
                      <a:pt x="2563" y="409"/>
                    </a:lnTo>
                    <a:lnTo>
                      <a:pt x="2563" y="406"/>
                    </a:lnTo>
                    <a:lnTo>
                      <a:pt x="2563" y="404"/>
                    </a:lnTo>
                    <a:lnTo>
                      <a:pt x="2559" y="404"/>
                    </a:lnTo>
                    <a:lnTo>
                      <a:pt x="2559" y="399"/>
                    </a:lnTo>
                    <a:lnTo>
                      <a:pt x="2556" y="399"/>
                    </a:lnTo>
                    <a:lnTo>
                      <a:pt x="2554" y="399"/>
                    </a:lnTo>
                    <a:lnTo>
                      <a:pt x="2544" y="392"/>
                    </a:lnTo>
                    <a:lnTo>
                      <a:pt x="2542" y="392"/>
                    </a:lnTo>
                    <a:lnTo>
                      <a:pt x="2535" y="390"/>
                    </a:lnTo>
                    <a:lnTo>
                      <a:pt x="2535" y="387"/>
                    </a:lnTo>
                    <a:lnTo>
                      <a:pt x="2533" y="387"/>
                    </a:lnTo>
                    <a:lnTo>
                      <a:pt x="2528" y="385"/>
                    </a:lnTo>
                    <a:lnTo>
                      <a:pt x="2518" y="387"/>
                    </a:lnTo>
                    <a:lnTo>
                      <a:pt x="2516" y="392"/>
                    </a:lnTo>
                    <a:lnTo>
                      <a:pt x="2514" y="397"/>
                    </a:lnTo>
                    <a:lnTo>
                      <a:pt x="2516" y="399"/>
                    </a:lnTo>
                    <a:lnTo>
                      <a:pt x="2516" y="402"/>
                    </a:lnTo>
                    <a:lnTo>
                      <a:pt x="2511" y="397"/>
                    </a:lnTo>
                    <a:lnTo>
                      <a:pt x="2511" y="399"/>
                    </a:lnTo>
                    <a:lnTo>
                      <a:pt x="2502" y="397"/>
                    </a:lnTo>
                    <a:lnTo>
                      <a:pt x="2500" y="399"/>
                    </a:lnTo>
                    <a:lnTo>
                      <a:pt x="2497" y="397"/>
                    </a:lnTo>
                    <a:lnTo>
                      <a:pt x="2492" y="392"/>
                    </a:lnTo>
                    <a:lnTo>
                      <a:pt x="2490" y="390"/>
                    </a:lnTo>
                    <a:lnTo>
                      <a:pt x="2488" y="383"/>
                    </a:lnTo>
                    <a:lnTo>
                      <a:pt x="2483" y="380"/>
                    </a:lnTo>
                    <a:lnTo>
                      <a:pt x="2481" y="368"/>
                    </a:lnTo>
                    <a:lnTo>
                      <a:pt x="2481" y="368"/>
                    </a:lnTo>
                    <a:lnTo>
                      <a:pt x="2478" y="368"/>
                    </a:lnTo>
                    <a:lnTo>
                      <a:pt x="2469" y="392"/>
                    </a:lnTo>
                    <a:lnTo>
                      <a:pt x="2469" y="411"/>
                    </a:lnTo>
                    <a:lnTo>
                      <a:pt x="2466" y="411"/>
                    </a:lnTo>
                    <a:lnTo>
                      <a:pt x="2464" y="418"/>
                    </a:lnTo>
                    <a:lnTo>
                      <a:pt x="2462" y="420"/>
                    </a:lnTo>
                    <a:lnTo>
                      <a:pt x="2462" y="425"/>
                    </a:lnTo>
                    <a:lnTo>
                      <a:pt x="2459" y="430"/>
                    </a:lnTo>
                    <a:lnTo>
                      <a:pt x="2457" y="435"/>
                    </a:lnTo>
                    <a:lnTo>
                      <a:pt x="2455" y="432"/>
                    </a:lnTo>
                    <a:lnTo>
                      <a:pt x="2452" y="423"/>
                    </a:lnTo>
                    <a:lnTo>
                      <a:pt x="2450" y="423"/>
                    </a:lnTo>
                    <a:lnTo>
                      <a:pt x="2450" y="425"/>
                    </a:lnTo>
                    <a:lnTo>
                      <a:pt x="2448" y="428"/>
                    </a:lnTo>
                    <a:lnTo>
                      <a:pt x="2445" y="423"/>
                    </a:lnTo>
                    <a:lnTo>
                      <a:pt x="2443" y="425"/>
                    </a:lnTo>
                    <a:lnTo>
                      <a:pt x="2440" y="423"/>
                    </a:lnTo>
                    <a:lnTo>
                      <a:pt x="2440" y="420"/>
                    </a:lnTo>
                    <a:lnTo>
                      <a:pt x="2440" y="418"/>
                    </a:lnTo>
                    <a:lnTo>
                      <a:pt x="2436" y="416"/>
                    </a:lnTo>
                    <a:lnTo>
                      <a:pt x="2436" y="418"/>
                    </a:lnTo>
                    <a:lnTo>
                      <a:pt x="2433" y="416"/>
                    </a:lnTo>
                    <a:lnTo>
                      <a:pt x="2433" y="413"/>
                    </a:lnTo>
                    <a:lnTo>
                      <a:pt x="2431" y="406"/>
                    </a:lnTo>
                    <a:lnTo>
                      <a:pt x="2429" y="406"/>
                    </a:lnTo>
                    <a:lnTo>
                      <a:pt x="2426" y="406"/>
                    </a:lnTo>
                    <a:lnTo>
                      <a:pt x="2424" y="394"/>
                    </a:lnTo>
                    <a:lnTo>
                      <a:pt x="2424" y="394"/>
                    </a:lnTo>
                    <a:lnTo>
                      <a:pt x="2424" y="390"/>
                    </a:lnTo>
                    <a:lnTo>
                      <a:pt x="2422" y="385"/>
                    </a:lnTo>
                    <a:lnTo>
                      <a:pt x="2422" y="387"/>
                    </a:lnTo>
                    <a:lnTo>
                      <a:pt x="2417" y="387"/>
                    </a:lnTo>
                    <a:lnTo>
                      <a:pt x="2417" y="385"/>
                    </a:lnTo>
                    <a:lnTo>
                      <a:pt x="2417" y="383"/>
                    </a:lnTo>
                    <a:lnTo>
                      <a:pt x="2417" y="380"/>
                    </a:lnTo>
                    <a:lnTo>
                      <a:pt x="2414" y="380"/>
                    </a:lnTo>
                    <a:lnTo>
                      <a:pt x="2414" y="373"/>
                    </a:lnTo>
                    <a:lnTo>
                      <a:pt x="2419" y="364"/>
                    </a:lnTo>
                    <a:lnTo>
                      <a:pt x="2422" y="366"/>
                    </a:lnTo>
                    <a:lnTo>
                      <a:pt x="2424" y="366"/>
                    </a:lnTo>
                    <a:lnTo>
                      <a:pt x="2422" y="364"/>
                    </a:lnTo>
                    <a:lnTo>
                      <a:pt x="2422" y="361"/>
                    </a:lnTo>
                    <a:lnTo>
                      <a:pt x="2426" y="359"/>
                    </a:lnTo>
                    <a:lnTo>
                      <a:pt x="2429" y="359"/>
                    </a:lnTo>
                    <a:lnTo>
                      <a:pt x="2426" y="359"/>
                    </a:lnTo>
                    <a:lnTo>
                      <a:pt x="2426" y="357"/>
                    </a:lnTo>
                    <a:lnTo>
                      <a:pt x="2426" y="357"/>
                    </a:lnTo>
                    <a:lnTo>
                      <a:pt x="2426" y="354"/>
                    </a:lnTo>
                    <a:lnTo>
                      <a:pt x="2426" y="352"/>
                    </a:lnTo>
                    <a:lnTo>
                      <a:pt x="2429" y="347"/>
                    </a:lnTo>
                    <a:lnTo>
                      <a:pt x="2422" y="342"/>
                    </a:lnTo>
                    <a:lnTo>
                      <a:pt x="2424" y="340"/>
                    </a:lnTo>
                    <a:lnTo>
                      <a:pt x="2426" y="338"/>
                    </a:lnTo>
                    <a:lnTo>
                      <a:pt x="2422" y="335"/>
                    </a:lnTo>
                    <a:lnTo>
                      <a:pt x="2424" y="333"/>
                    </a:lnTo>
                    <a:lnTo>
                      <a:pt x="2426" y="331"/>
                    </a:lnTo>
                    <a:lnTo>
                      <a:pt x="2424" y="326"/>
                    </a:lnTo>
                    <a:lnTo>
                      <a:pt x="2426" y="326"/>
                    </a:lnTo>
                    <a:lnTo>
                      <a:pt x="2424" y="326"/>
                    </a:lnTo>
                    <a:lnTo>
                      <a:pt x="2424" y="324"/>
                    </a:lnTo>
                    <a:lnTo>
                      <a:pt x="2424" y="321"/>
                    </a:lnTo>
                    <a:lnTo>
                      <a:pt x="2424" y="319"/>
                    </a:lnTo>
                    <a:lnTo>
                      <a:pt x="2426" y="319"/>
                    </a:lnTo>
                    <a:lnTo>
                      <a:pt x="2426" y="316"/>
                    </a:lnTo>
                    <a:lnTo>
                      <a:pt x="2426" y="314"/>
                    </a:lnTo>
                    <a:lnTo>
                      <a:pt x="2429" y="314"/>
                    </a:lnTo>
                    <a:lnTo>
                      <a:pt x="2426" y="312"/>
                    </a:lnTo>
                    <a:lnTo>
                      <a:pt x="2426" y="309"/>
                    </a:lnTo>
                    <a:lnTo>
                      <a:pt x="2422" y="307"/>
                    </a:lnTo>
                    <a:lnTo>
                      <a:pt x="2419" y="305"/>
                    </a:lnTo>
                    <a:lnTo>
                      <a:pt x="2417" y="300"/>
                    </a:lnTo>
                    <a:lnTo>
                      <a:pt x="2417" y="300"/>
                    </a:lnTo>
                    <a:lnTo>
                      <a:pt x="2410" y="295"/>
                    </a:lnTo>
                    <a:lnTo>
                      <a:pt x="2412" y="293"/>
                    </a:lnTo>
                    <a:lnTo>
                      <a:pt x="2410" y="291"/>
                    </a:lnTo>
                    <a:lnTo>
                      <a:pt x="2407" y="291"/>
                    </a:lnTo>
                    <a:lnTo>
                      <a:pt x="2405" y="288"/>
                    </a:lnTo>
                    <a:lnTo>
                      <a:pt x="2407" y="288"/>
                    </a:lnTo>
                    <a:lnTo>
                      <a:pt x="2405" y="286"/>
                    </a:lnTo>
                    <a:lnTo>
                      <a:pt x="2400" y="283"/>
                    </a:lnTo>
                    <a:lnTo>
                      <a:pt x="2396" y="283"/>
                    </a:lnTo>
                    <a:lnTo>
                      <a:pt x="2391" y="283"/>
                    </a:lnTo>
                    <a:lnTo>
                      <a:pt x="2386" y="281"/>
                    </a:lnTo>
                    <a:lnTo>
                      <a:pt x="2386" y="281"/>
                    </a:lnTo>
                    <a:lnTo>
                      <a:pt x="2384" y="286"/>
                    </a:lnTo>
                    <a:lnTo>
                      <a:pt x="2381" y="286"/>
                    </a:lnTo>
                    <a:lnTo>
                      <a:pt x="2379" y="288"/>
                    </a:lnTo>
                    <a:lnTo>
                      <a:pt x="2379" y="288"/>
                    </a:lnTo>
                    <a:lnTo>
                      <a:pt x="2379" y="286"/>
                    </a:lnTo>
                    <a:lnTo>
                      <a:pt x="2372" y="279"/>
                    </a:lnTo>
                    <a:lnTo>
                      <a:pt x="2370" y="281"/>
                    </a:lnTo>
                    <a:lnTo>
                      <a:pt x="2367" y="279"/>
                    </a:lnTo>
                    <a:lnTo>
                      <a:pt x="2365" y="281"/>
                    </a:lnTo>
                    <a:lnTo>
                      <a:pt x="2363" y="276"/>
                    </a:lnTo>
                    <a:lnTo>
                      <a:pt x="2363" y="279"/>
                    </a:lnTo>
                    <a:lnTo>
                      <a:pt x="2360" y="276"/>
                    </a:lnTo>
                    <a:lnTo>
                      <a:pt x="2360" y="279"/>
                    </a:lnTo>
                    <a:lnTo>
                      <a:pt x="2355" y="276"/>
                    </a:lnTo>
                    <a:lnTo>
                      <a:pt x="2355" y="272"/>
                    </a:lnTo>
                    <a:lnTo>
                      <a:pt x="2353" y="272"/>
                    </a:lnTo>
                    <a:lnTo>
                      <a:pt x="2353" y="272"/>
                    </a:lnTo>
                    <a:lnTo>
                      <a:pt x="2351" y="267"/>
                    </a:lnTo>
                    <a:lnTo>
                      <a:pt x="2348" y="269"/>
                    </a:lnTo>
                    <a:lnTo>
                      <a:pt x="2346" y="267"/>
                    </a:lnTo>
                    <a:lnTo>
                      <a:pt x="2339" y="267"/>
                    </a:lnTo>
                    <a:lnTo>
                      <a:pt x="2337" y="262"/>
                    </a:lnTo>
                    <a:lnTo>
                      <a:pt x="2334" y="262"/>
                    </a:lnTo>
                    <a:lnTo>
                      <a:pt x="2334" y="267"/>
                    </a:lnTo>
                    <a:lnTo>
                      <a:pt x="2334" y="272"/>
                    </a:lnTo>
                    <a:lnTo>
                      <a:pt x="2332" y="272"/>
                    </a:lnTo>
                    <a:lnTo>
                      <a:pt x="2327" y="272"/>
                    </a:lnTo>
                    <a:lnTo>
                      <a:pt x="2325" y="267"/>
                    </a:lnTo>
                    <a:lnTo>
                      <a:pt x="2322" y="286"/>
                    </a:lnTo>
                    <a:lnTo>
                      <a:pt x="2322" y="286"/>
                    </a:lnTo>
                    <a:lnTo>
                      <a:pt x="2322" y="288"/>
                    </a:lnTo>
                    <a:lnTo>
                      <a:pt x="2322" y="291"/>
                    </a:lnTo>
                    <a:lnTo>
                      <a:pt x="2327" y="305"/>
                    </a:lnTo>
                    <a:lnTo>
                      <a:pt x="2325" y="307"/>
                    </a:lnTo>
                    <a:lnTo>
                      <a:pt x="2322" y="309"/>
                    </a:lnTo>
                    <a:lnTo>
                      <a:pt x="2315" y="312"/>
                    </a:lnTo>
                    <a:lnTo>
                      <a:pt x="2311" y="314"/>
                    </a:lnTo>
                    <a:lnTo>
                      <a:pt x="2308" y="314"/>
                    </a:lnTo>
                    <a:lnTo>
                      <a:pt x="2308" y="314"/>
                    </a:lnTo>
                    <a:lnTo>
                      <a:pt x="2306" y="314"/>
                    </a:lnTo>
                    <a:lnTo>
                      <a:pt x="2301" y="314"/>
                    </a:lnTo>
                    <a:lnTo>
                      <a:pt x="2299" y="314"/>
                    </a:lnTo>
                    <a:lnTo>
                      <a:pt x="2289" y="314"/>
                    </a:lnTo>
                    <a:lnTo>
                      <a:pt x="2287" y="316"/>
                    </a:lnTo>
                    <a:lnTo>
                      <a:pt x="2273" y="309"/>
                    </a:lnTo>
                    <a:lnTo>
                      <a:pt x="2270" y="309"/>
                    </a:lnTo>
                    <a:lnTo>
                      <a:pt x="2270" y="312"/>
                    </a:lnTo>
                    <a:lnTo>
                      <a:pt x="2268" y="314"/>
                    </a:lnTo>
                    <a:lnTo>
                      <a:pt x="2244" y="302"/>
                    </a:lnTo>
                    <a:lnTo>
                      <a:pt x="2244" y="300"/>
                    </a:lnTo>
                    <a:lnTo>
                      <a:pt x="2244" y="295"/>
                    </a:lnTo>
                    <a:lnTo>
                      <a:pt x="2244" y="295"/>
                    </a:lnTo>
                    <a:lnTo>
                      <a:pt x="2244" y="291"/>
                    </a:lnTo>
                    <a:lnTo>
                      <a:pt x="2244" y="288"/>
                    </a:lnTo>
                    <a:lnTo>
                      <a:pt x="2247" y="286"/>
                    </a:lnTo>
                    <a:lnTo>
                      <a:pt x="2249" y="286"/>
                    </a:lnTo>
                    <a:lnTo>
                      <a:pt x="2249" y="286"/>
                    </a:lnTo>
                    <a:lnTo>
                      <a:pt x="2252" y="286"/>
                    </a:lnTo>
                    <a:lnTo>
                      <a:pt x="2252" y="283"/>
                    </a:lnTo>
                    <a:lnTo>
                      <a:pt x="2249" y="281"/>
                    </a:lnTo>
                    <a:lnTo>
                      <a:pt x="2240" y="281"/>
                    </a:lnTo>
                    <a:lnTo>
                      <a:pt x="2237" y="279"/>
                    </a:lnTo>
                    <a:lnTo>
                      <a:pt x="2233" y="281"/>
                    </a:lnTo>
                    <a:lnTo>
                      <a:pt x="2223" y="279"/>
                    </a:lnTo>
                    <a:lnTo>
                      <a:pt x="2221" y="276"/>
                    </a:lnTo>
                    <a:lnTo>
                      <a:pt x="2216" y="276"/>
                    </a:lnTo>
                    <a:lnTo>
                      <a:pt x="2214" y="276"/>
                    </a:lnTo>
                    <a:lnTo>
                      <a:pt x="2209" y="276"/>
                    </a:lnTo>
                    <a:lnTo>
                      <a:pt x="2197" y="272"/>
                    </a:lnTo>
                    <a:lnTo>
                      <a:pt x="2192" y="274"/>
                    </a:lnTo>
                    <a:lnTo>
                      <a:pt x="2192" y="276"/>
                    </a:lnTo>
                    <a:lnTo>
                      <a:pt x="2181" y="279"/>
                    </a:lnTo>
                    <a:lnTo>
                      <a:pt x="2174" y="279"/>
                    </a:lnTo>
                    <a:lnTo>
                      <a:pt x="2162" y="283"/>
                    </a:lnTo>
                    <a:lnTo>
                      <a:pt x="2166" y="291"/>
                    </a:lnTo>
                    <a:lnTo>
                      <a:pt x="2169" y="295"/>
                    </a:lnTo>
                    <a:lnTo>
                      <a:pt x="2159" y="300"/>
                    </a:lnTo>
                    <a:lnTo>
                      <a:pt x="2155" y="298"/>
                    </a:lnTo>
                    <a:lnTo>
                      <a:pt x="2157" y="298"/>
                    </a:lnTo>
                    <a:lnTo>
                      <a:pt x="2162" y="298"/>
                    </a:lnTo>
                    <a:lnTo>
                      <a:pt x="2162" y="295"/>
                    </a:lnTo>
                    <a:lnTo>
                      <a:pt x="2157" y="293"/>
                    </a:lnTo>
                    <a:lnTo>
                      <a:pt x="2157" y="291"/>
                    </a:lnTo>
                    <a:lnTo>
                      <a:pt x="2157" y="288"/>
                    </a:lnTo>
                    <a:lnTo>
                      <a:pt x="2159" y="281"/>
                    </a:lnTo>
                    <a:lnTo>
                      <a:pt x="2159" y="276"/>
                    </a:lnTo>
                    <a:lnTo>
                      <a:pt x="2157" y="272"/>
                    </a:lnTo>
                    <a:lnTo>
                      <a:pt x="2157" y="269"/>
                    </a:lnTo>
                    <a:lnTo>
                      <a:pt x="2157" y="265"/>
                    </a:lnTo>
                    <a:lnTo>
                      <a:pt x="2150" y="253"/>
                    </a:lnTo>
                    <a:lnTo>
                      <a:pt x="2152" y="262"/>
                    </a:lnTo>
                    <a:lnTo>
                      <a:pt x="2150" y="267"/>
                    </a:lnTo>
                    <a:lnTo>
                      <a:pt x="2150" y="272"/>
                    </a:lnTo>
                    <a:lnTo>
                      <a:pt x="2143" y="272"/>
                    </a:lnTo>
                    <a:lnTo>
                      <a:pt x="2136" y="272"/>
                    </a:lnTo>
                    <a:lnTo>
                      <a:pt x="2131" y="272"/>
                    </a:lnTo>
                    <a:lnTo>
                      <a:pt x="2131" y="272"/>
                    </a:lnTo>
                    <a:lnTo>
                      <a:pt x="2124" y="265"/>
                    </a:lnTo>
                    <a:lnTo>
                      <a:pt x="2124" y="257"/>
                    </a:lnTo>
                    <a:lnTo>
                      <a:pt x="2124" y="255"/>
                    </a:lnTo>
                    <a:lnTo>
                      <a:pt x="2126" y="257"/>
                    </a:lnTo>
                    <a:lnTo>
                      <a:pt x="2129" y="253"/>
                    </a:lnTo>
                    <a:lnTo>
                      <a:pt x="2129" y="250"/>
                    </a:lnTo>
                    <a:lnTo>
                      <a:pt x="2122" y="253"/>
                    </a:lnTo>
                    <a:lnTo>
                      <a:pt x="2119" y="255"/>
                    </a:lnTo>
                    <a:lnTo>
                      <a:pt x="2119" y="257"/>
                    </a:lnTo>
                    <a:lnTo>
                      <a:pt x="2117" y="260"/>
                    </a:lnTo>
                    <a:lnTo>
                      <a:pt x="2115" y="257"/>
                    </a:lnTo>
                    <a:lnTo>
                      <a:pt x="2112" y="255"/>
                    </a:lnTo>
                    <a:lnTo>
                      <a:pt x="2110" y="253"/>
                    </a:lnTo>
                    <a:lnTo>
                      <a:pt x="2100" y="255"/>
                    </a:lnTo>
                    <a:lnTo>
                      <a:pt x="2100" y="260"/>
                    </a:lnTo>
                    <a:lnTo>
                      <a:pt x="2096" y="265"/>
                    </a:lnTo>
                    <a:lnTo>
                      <a:pt x="2096" y="269"/>
                    </a:lnTo>
                    <a:lnTo>
                      <a:pt x="2098" y="276"/>
                    </a:lnTo>
                    <a:lnTo>
                      <a:pt x="2100" y="276"/>
                    </a:lnTo>
                    <a:lnTo>
                      <a:pt x="2098" y="274"/>
                    </a:lnTo>
                    <a:lnTo>
                      <a:pt x="2098" y="272"/>
                    </a:lnTo>
                    <a:lnTo>
                      <a:pt x="2100" y="274"/>
                    </a:lnTo>
                    <a:lnTo>
                      <a:pt x="2107" y="274"/>
                    </a:lnTo>
                    <a:lnTo>
                      <a:pt x="2107" y="272"/>
                    </a:lnTo>
                    <a:lnTo>
                      <a:pt x="2112" y="269"/>
                    </a:lnTo>
                    <a:lnTo>
                      <a:pt x="2112" y="267"/>
                    </a:lnTo>
                    <a:lnTo>
                      <a:pt x="2117" y="269"/>
                    </a:lnTo>
                    <a:lnTo>
                      <a:pt x="2117" y="274"/>
                    </a:lnTo>
                    <a:lnTo>
                      <a:pt x="2110" y="279"/>
                    </a:lnTo>
                    <a:lnTo>
                      <a:pt x="2107" y="281"/>
                    </a:lnTo>
                    <a:lnTo>
                      <a:pt x="2105" y="281"/>
                    </a:lnTo>
                    <a:lnTo>
                      <a:pt x="2098" y="288"/>
                    </a:lnTo>
                    <a:lnTo>
                      <a:pt x="2096" y="288"/>
                    </a:lnTo>
                    <a:lnTo>
                      <a:pt x="2089" y="281"/>
                    </a:lnTo>
                    <a:lnTo>
                      <a:pt x="2093" y="288"/>
                    </a:lnTo>
                    <a:lnTo>
                      <a:pt x="2091" y="288"/>
                    </a:lnTo>
                    <a:lnTo>
                      <a:pt x="2091" y="286"/>
                    </a:lnTo>
                    <a:lnTo>
                      <a:pt x="2091" y="288"/>
                    </a:lnTo>
                    <a:lnTo>
                      <a:pt x="2089" y="291"/>
                    </a:lnTo>
                    <a:lnTo>
                      <a:pt x="2079" y="295"/>
                    </a:lnTo>
                    <a:lnTo>
                      <a:pt x="2074" y="295"/>
                    </a:lnTo>
                    <a:lnTo>
                      <a:pt x="2074" y="298"/>
                    </a:lnTo>
                    <a:lnTo>
                      <a:pt x="2077" y="300"/>
                    </a:lnTo>
                    <a:lnTo>
                      <a:pt x="2070" y="298"/>
                    </a:lnTo>
                    <a:lnTo>
                      <a:pt x="2065" y="305"/>
                    </a:lnTo>
                    <a:lnTo>
                      <a:pt x="2063" y="302"/>
                    </a:lnTo>
                    <a:lnTo>
                      <a:pt x="2053" y="302"/>
                    </a:lnTo>
                    <a:lnTo>
                      <a:pt x="2051" y="305"/>
                    </a:lnTo>
                    <a:lnTo>
                      <a:pt x="2044" y="302"/>
                    </a:lnTo>
                    <a:lnTo>
                      <a:pt x="2039" y="305"/>
                    </a:lnTo>
                    <a:lnTo>
                      <a:pt x="2041" y="309"/>
                    </a:lnTo>
                    <a:lnTo>
                      <a:pt x="2041" y="314"/>
                    </a:lnTo>
                    <a:lnTo>
                      <a:pt x="2053" y="319"/>
                    </a:lnTo>
                    <a:lnTo>
                      <a:pt x="2051" y="321"/>
                    </a:lnTo>
                    <a:lnTo>
                      <a:pt x="2041" y="316"/>
                    </a:lnTo>
                    <a:lnTo>
                      <a:pt x="2039" y="314"/>
                    </a:lnTo>
                    <a:lnTo>
                      <a:pt x="2037" y="319"/>
                    </a:lnTo>
                    <a:lnTo>
                      <a:pt x="2034" y="319"/>
                    </a:lnTo>
                    <a:lnTo>
                      <a:pt x="2032" y="324"/>
                    </a:lnTo>
                    <a:lnTo>
                      <a:pt x="2029" y="326"/>
                    </a:lnTo>
                    <a:lnTo>
                      <a:pt x="2025" y="326"/>
                    </a:lnTo>
                    <a:lnTo>
                      <a:pt x="2013" y="338"/>
                    </a:lnTo>
                    <a:lnTo>
                      <a:pt x="2015" y="335"/>
                    </a:lnTo>
                    <a:lnTo>
                      <a:pt x="2013" y="335"/>
                    </a:lnTo>
                    <a:lnTo>
                      <a:pt x="2011" y="335"/>
                    </a:lnTo>
                    <a:lnTo>
                      <a:pt x="2008" y="338"/>
                    </a:lnTo>
                    <a:lnTo>
                      <a:pt x="2008" y="338"/>
                    </a:lnTo>
                    <a:lnTo>
                      <a:pt x="2006" y="335"/>
                    </a:lnTo>
                    <a:lnTo>
                      <a:pt x="2013" y="328"/>
                    </a:lnTo>
                    <a:lnTo>
                      <a:pt x="2015" y="328"/>
                    </a:lnTo>
                    <a:lnTo>
                      <a:pt x="2018" y="326"/>
                    </a:lnTo>
                    <a:lnTo>
                      <a:pt x="2020" y="324"/>
                    </a:lnTo>
                    <a:lnTo>
                      <a:pt x="2025" y="324"/>
                    </a:lnTo>
                    <a:lnTo>
                      <a:pt x="2029" y="321"/>
                    </a:lnTo>
                    <a:lnTo>
                      <a:pt x="2041" y="295"/>
                    </a:lnTo>
                    <a:lnTo>
                      <a:pt x="2044" y="295"/>
                    </a:lnTo>
                    <a:lnTo>
                      <a:pt x="2051" y="293"/>
                    </a:lnTo>
                    <a:lnTo>
                      <a:pt x="2051" y="288"/>
                    </a:lnTo>
                    <a:lnTo>
                      <a:pt x="2055" y="281"/>
                    </a:lnTo>
                    <a:lnTo>
                      <a:pt x="2055" y="276"/>
                    </a:lnTo>
                    <a:lnTo>
                      <a:pt x="2067" y="276"/>
                    </a:lnTo>
                    <a:lnTo>
                      <a:pt x="2072" y="276"/>
                    </a:lnTo>
                    <a:lnTo>
                      <a:pt x="2072" y="279"/>
                    </a:lnTo>
                    <a:lnTo>
                      <a:pt x="2081" y="262"/>
                    </a:lnTo>
                    <a:lnTo>
                      <a:pt x="2081" y="257"/>
                    </a:lnTo>
                    <a:lnTo>
                      <a:pt x="2091" y="250"/>
                    </a:lnTo>
                    <a:lnTo>
                      <a:pt x="2096" y="248"/>
                    </a:lnTo>
                    <a:lnTo>
                      <a:pt x="2103" y="239"/>
                    </a:lnTo>
                    <a:lnTo>
                      <a:pt x="2103" y="234"/>
                    </a:lnTo>
                    <a:lnTo>
                      <a:pt x="2110" y="227"/>
                    </a:lnTo>
                    <a:lnTo>
                      <a:pt x="2110" y="227"/>
                    </a:lnTo>
                    <a:lnTo>
                      <a:pt x="2110" y="224"/>
                    </a:lnTo>
                    <a:lnTo>
                      <a:pt x="2115" y="222"/>
                    </a:lnTo>
                    <a:lnTo>
                      <a:pt x="2117" y="222"/>
                    </a:lnTo>
                    <a:lnTo>
                      <a:pt x="2115" y="220"/>
                    </a:lnTo>
                    <a:lnTo>
                      <a:pt x="2117" y="220"/>
                    </a:lnTo>
                    <a:lnTo>
                      <a:pt x="2117" y="220"/>
                    </a:lnTo>
                    <a:lnTo>
                      <a:pt x="2122" y="220"/>
                    </a:lnTo>
                    <a:lnTo>
                      <a:pt x="2122" y="215"/>
                    </a:lnTo>
                    <a:lnTo>
                      <a:pt x="2124" y="215"/>
                    </a:lnTo>
                    <a:lnTo>
                      <a:pt x="2129" y="210"/>
                    </a:lnTo>
                    <a:lnTo>
                      <a:pt x="2133" y="215"/>
                    </a:lnTo>
                    <a:lnTo>
                      <a:pt x="2133" y="210"/>
                    </a:lnTo>
                    <a:lnTo>
                      <a:pt x="2136" y="208"/>
                    </a:lnTo>
                    <a:lnTo>
                      <a:pt x="2133" y="205"/>
                    </a:lnTo>
                    <a:lnTo>
                      <a:pt x="2143" y="203"/>
                    </a:lnTo>
                    <a:lnTo>
                      <a:pt x="2138" y="201"/>
                    </a:lnTo>
                    <a:lnTo>
                      <a:pt x="2140" y="198"/>
                    </a:lnTo>
                    <a:lnTo>
                      <a:pt x="2145" y="196"/>
                    </a:lnTo>
                    <a:lnTo>
                      <a:pt x="2145" y="198"/>
                    </a:lnTo>
                    <a:lnTo>
                      <a:pt x="2148" y="196"/>
                    </a:lnTo>
                    <a:lnTo>
                      <a:pt x="2150" y="196"/>
                    </a:lnTo>
                    <a:lnTo>
                      <a:pt x="2152" y="194"/>
                    </a:lnTo>
                    <a:lnTo>
                      <a:pt x="2150" y="191"/>
                    </a:lnTo>
                    <a:lnTo>
                      <a:pt x="2152" y="189"/>
                    </a:lnTo>
                    <a:lnTo>
                      <a:pt x="2155" y="189"/>
                    </a:lnTo>
                    <a:lnTo>
                      <a:pt x="2157" y="187"/>
                    </a:lnTo>
                    <a:lnTo>
                      <a:pt x="2159" y="182"/>
                    </a:lnTo>
                    <a:lnTo>
                      <a:pt x="2162" y="177"/>
                    </a:lnTo>
                    <a:lnTo>
                      <a:pt x="2164" y="175"/>
                    </a:lnTo>
                    <a:lnTo>
                      <a:pt x="2164" y="172"/>
                    </a:lnTo>
                    <a:lnTo>
                      <a:pt x="2164" y="168"/>
                    </a:lnTo>
                    <a:lnTo>
                      <a:pt x="2164" y="168"/>
                    </a:lnTo>
                    <a:lnTo>
                      <a:pt x="2164" y="163"/>
                    </a:lnTo>
                    <a:lnTo>
                      <a:pt x="2166" y="163"/>
                    </a:lnTo>
                    <a:lnTo>
                      <a:pt x="2164" y="158"/>
                    </a:lnTo>
                    <a:lnTo>
                      <a:pt x="2162" y="158"/>
                    </a:lnTo>
                    <a:lnTo>
                      <a:pt x="2157" y="153"/>
                    </a:lnTo>
                    <a:lnTo>
                      <a:pt x="2157" y="149"/>
                    </a:lnTo>
                    <a:lnTo>
                      <a:pt x="2155" y="151"/>
                    </a:lnTo>
                    <a:lnTo>
                      <a:pt x="2152" y="153"/>
                    </a:lnTo>
                    <a:lnTo>
                      <a:pt x="2152" y="153"/>
                    </a:lnTo>
                    <a:lnTo>
                      <a:pt x="2150" y="151"/>
                    </a:lnTo>
                    <a:lnTo>
                      <a:pt x="2150" y="151"/>
                    </a:lnTo>
                    <a:lnTo>
                      <a:pt x="2150" y="146"/>
                    </a:lnTo>
                    <a:lnTo>
                      <a:pt x="2150" y="144"/>
                    </a:lnTo>
                    <a:lnTo>
                      <a:pt x="2145" y="142"/>
                    </a:lnTo>
                    <a:lnTo>
                      <a:pt x="2143" y="139"/>
                    </a:lnTo>
                    <a:lnTo>
                      <a:pt x="2145" y="137"/>
                    </a:lnTo>
                    <a:lnTo>
                      <a:pt x="2148" y="137"/>
                    </a:lnTo>
                    <a:lnTo>
                      <a:pt x="2152" y="144"/>
                    </a:lnTo>
                    <a:lnTo>
                      <a:pt x="2162" y="149"/>
                    </a:lnTo>
                    <a:lnTo>
                      <a:pt x="2159" y="153"/>
                    </a:lnTo>
                    <a:lnTo>
                      <a:pt x="2162" y="153"/>
                    </a:lnTo>
                    <a:lnTo>
                      <a:pt x="2166" y="139"/>
                    </a:lnTo>
                    <a:lnTo>
                      <a:pt x="2166" y="130"/>
                    </a:lnTo>
                    <a:lnTo>
                      <a:pt x="2164" y="132"/>
                    </a:lnTo>
                    <a:lnTo>
                      <a:pt x="2162" y="130"/>
                    </a:lnTo>
                    <a:lnTo>
                      <a:pt x="2159" y="123"/>
                    </a:lnTo>
                    <a:lnTo>
                      <a:pt x="2162" y="118"/>
                    </a:lnTo>
                    <a:lnTo>
                      <a:pt x="2157" y="111"/>
                    </a:lnTo>
                    <a:lnTo>
                      <a:pt x="2152" y="111"/>
                    </a:lnTo>
                    <a:lnTo>
                      <a:pt x="2155" y="116"/>
                    </a:lnTo>
                    <a:lnTo>
                      <a:pt x="2152" y="118"/>
                    </a:lnTo>
                    <a:lnTo>
                      <a:pt x="2152" y="120"/>
                    </a:lnTo>
                    <a:lnTo>
                      <a:pt x="2150" y="120"/>
                    </a:lnTo>
                    <a:lnTo>
                      <a:pt x="2148" y="113"/>
                    </a:lnTo>
                    <a:lnTo>
                      <a:pt x="2145" y="111"/>
                    </a:lnTo>
                    <a:lnTo>
                      <a:pt x="2148" y="109"/>
                    </a:lnTo>
                    <a:lnTo>
                      <a:pt x="2148" y="104"/>
                    </a:lnTo>
                    <a:lnTo>
                      <a:pt x="2140" y="97"/>
                    </a:lnTo>
                    <a:lnTo>
                      <a:pt x="2138" y="97"/>
                    </a:lnTo>
                    <a:lnTo>
                      <a:pt x="2138" y="94"/>
                    </a:lnTo>
                    <a:lnTo>
                      <a:pt x="2133" y="87"/>
                    </a:lnTo>
                    <a:lnTo>
                      <a:pt x="2126" y="83"/>
                    </a:lnTo>
                    <a:lnTo>
                      <a:pt x="2129" y="80"/>
                    </a:lnTo>
                    <a:lnTo>
                      <a:pt x="2126" y="80"/>
                    </a:lnTo>
                    <a:lnTo>
                      <a:pt x="2124" y="78"/>
                    </a:lnTo>
                    <a:lnTo>
                      <a:pt x="2122" y="80"/>
                    </a:lnTo>
                    <a:lnTo>
                      <a:pt x="2122" y="78"/>
                    </a:lnTo>
                    <a:lnTo>
                      <a:pt x="2122" y="76"/>
                    </a:lnTo>
                    <a:lnTo>
                      <a:pt x="2117" y="76"/>
                    </a:lnTo>
                    <a:lnTo>
                      <a:pt x="2107" y="73"/>
                    </a:lnTo>
                    <a:lnTo>
                      <a:pt x="2103" y="78"/>
                    </a:lnTo>
                    <a:lnTo>
                      <a:pt x="2100" y="78"/>
                    </a:lnTo>
                    <a:lnTo>
                      <a:pt x="2098" y="78"/>
                    </a:lnTo>
                    <a:lnTo>
                      <a:pt x="2093" y="73"/>
                    </a:lnTo>
                    <a:lnTo>
                      <a:pt x="2089" y="76"/>
                    </a:lnTo>
                    <a:lnTo>
                      <a:pt x="2086" y="76"/>
                    </a:lnTo>
                    <a:lnTo>
                      <a:pt x="2079" y="78"/>
                    </a:lnTo>
                    <a:lnTo>
                      <a:pt x="2077" y="76"/>
                    </a:lnTo>
                    <a:lnTo>
                      <a:pt x="2074" y="78"/>
                    </a:lnTo>
                    <a:lnTo>
                      <a:pt x="2074" y="76"/>
                    </a:lnTo>
                    <a:lnTo>
                      <a:pt x="2074" y="73"/>
                    </a:lnTo>
                    <a:lnTo>
                      <a:pt x="2074" y="73"/>
                    </a:lnTo>
                    <a:lnTo>
                      <a:pt x="2072" y="73"/>
                    </a:lnTo>
                    <a:lnTo>
                      <a:pt x="2072" y="76"/>
                    </a:lnTo>
                    <a:lnTo>
                      <a:pt x="2070" y="76"/>
                    </a:lnTo>
                    <a:lnTo>
                      <a:pt x="2067" y="80"/>
                    </a:lnTo>
                    <a:lnTo>
                      <a:pt x="2070" y="80"/>
                    </a:lnTo>
                    <a:lnTo>
                      <a:pt x="2070" y="83"/>
                    </a:lnTo>
                    <a:lnTo>
                      <a:pt x="2067" y="83"/>
                    </a:lnTo>
                    <a:lnTo>
                      <a:pt x="2067" y="87"/>
                    </a:lnTo>
                    <a:lnTo>
                      <a:pt x="2065" y="90"/>
                    </a:lnTo>
                    <a:lnTo>
                      <a:pt x="2063" y="92"/>
                    </a:lnTo>
                    <a:lnTo>
                      <a:pt x="2060" y="90"/>
                    </a:lnTo>
                    <a:lnTo>
                      <a:pt x="2060" y="94"/>
                    </a:lnTo>
                    <a:lnTo>
                      <a:pt x="2053" y="94"/>
                    </a:lnTo>
                    <a:lnTo>
                      <a:pt x="2051" y="94"/>
                    </a:lnTo>
                    <a:lnTo>
                      <a:pt x="2046" y="94"/>
                    </a:lnTo>
                    <a:lnTo>
                      <a:pt x="2039" y="94"/>
                    </a:lnTo>
                    <a:lnTo>
                      <a:pt x="2039" y="92"/>
                    </a:lnTo>
                    <a:lnTo>
                      <a:pt x="2039" y="92"/>
                    </a:lnTo>
                    <a:lnTo>
                      <a:pt x="2044" y="87"/>
                    </a:lnTo>
                    <a:lnTo>
                      <a:pt x="2046" y="90"/>
                    </a:lnTo>
                    <a:lnTo>
                      <a:pt x="2048" y="80"/>
                    </a:lnTo>
                    <a:lnTo>
                      <a:pt x="2051" y="78"/>
                    </a:lnTo>
                    <a:lnTo>
                      <a:pt x="2051" y="73"/>
                    </a:lnTo>
                    <a:lnTo>
                      <a:pt x="2055" y="73"/>
                    </a:lnTo>
                    <a:lnTo>
                      <a:pt x="2058" y="66"/>
                    </a:lnTo>
                    <a:lnTo>
                      <a:pt x="2058" y="66"/>
                    </a:lnTo>
                    <a:lnTo>
                      <a:pt x="2055" y="64"/>
                    </a:lnTo>
                    <a:lnTo>
                      <a:pt x="2058" y="61"/>
                    </a:lnTo>
                    <a:lnTo>
                      <a:pt x="2060" y="64"/>
                    </a:lnTo>
                    <a:lnTo>
                      <a:pt x="2060" y="61"/>
                    </a:lnTo>
                    <a:lnTo>
                      <a:pt x="2058" y="59"/>
                    </a:lnTo>
                    <a:lnTo>
                      <a:pt x="2058" y="57"/>
                    </a:lnTo>
                    <a:lnTo>
                      <a:pt x="2058" y="57"/>
                    </a:lnTo>
                    <a:lnTo>
                      <a:pt x="2051" y="54"/>
                    </a:lnTo>
                    <a:lnTo>
                      <a:pt x="2048" y="54"/>
                    </a:lnTo>
                    <a:lnTo>
                      <a:pt x="2046" y="52"/>
                    </a:lnTo>
                    <a:lnTo>
                      <a:pt x="2041" y="52"/>
                    </a:lnTo>
                    <a:lnTo>
                      <a:pt x="2039" y="54"/>
                    </a:lnTo>
                    <a:lnTo>
                      <a:pt x="2037" y="50"/>
                    </a:lnTo>
                    <a:lnTo>
                      <a:pt x="2032" y="54"/>
                    </a:lnTo>
                    <a:lnTo>
                      <a:pt x="2034" y="50"/>
                    </a:lnTo>
                    <a:lnTo>
                      <a:pt x="2034" y="45"/>
                    </a:lnTo>
                    <a:lnTo>
                      <a:pt x="2032" y="50"/>
                    </a:lnTo>
                    <a:lnTo>
                      <a:pt x="2025" y="50"/>
                    </a:lnTo>
                    <a:lnTo>
                      <a:pt x="2008" y="59"/>
                    </a:lnTo>
                    <a:lnTo>
                      <a:pt x="2013" y="52"/>
                    </a:lnTo>
                    <a:lnTo>
                      <a:pt x="2015" y="52"/>
                    </a:lnTo>
                    <a:lnTo>
                      <a:pt x="2022" y="40"/>
                    </a:lnTo>
                    <a:lnTo>
                      <a:pt x="2025" y="35"/>
                    </a:lnTo>
                    <a:lnTo>
                      <a:pt x="2029" y="35"/>
                    </a:lnTo>
                    <a:lnTo>
                      <a:pt x="2032" y="31"/>
                    </a:lnTo>
                    <a:lnTo>
                      <a:pt x="2032" y="28"/>
                    </a:lnTo>
                    <a:lnTo>
                      <a:pt x="2037" y="28"/>
                    </a:lnTo>
                    <a:lnTo>
                      <a:pt x="2039" y="31"/>
                    </a:lnTo>
                    <a:lnTo>
                      <a:pt x="2037" y="26"/>
                    </a:lnTo>
                    <a:lnTo>
                      <a:pt x="2032" y="14"/>
                    </a:lnTo>
                    <a:lnTo>
                      <a:pt x="2029" y="12"/>
                    </a:lnTo>
                    <a:lnTo>
                      <a:pt x="2027" y="16"/>
                    </a:lnTo>
                    <a:lnTo>
                      <a:pt x="2022" y="14"/>
                    </a:lnTo>
                    <a:lnTo>
                      <a:pt x="2018" y="12"/>
                    </a:lnTo>
                    <a:lnTo>
                      <a:pt x="2013" y="2"/>
                    </a:lnTo>
                    <a:lnTo>
                      <a:pt x="2011" y="7"/>
                    </a:lnTo>
                    <a:lnTo>
                      <a:pt x="2008" y="5"/>
                    </a:lnTo>
                    <a:lnTo>
                      <a:pt x="2008" y="5"/>
                    </a:lnTo>
                    <a:lnTo>
                      <a:pt x="2008" y="2"/>
                    </a:lnTo>
                    <a:lnTo>
                      <a:pt x="2006" y="0"/>
                    </a:lnTo>
                    <a:lnTo>
                      <a:pt x="2003" y="2"/>
                    </a:lnTo>
                    <a:lnTo>
                      <a:pt x="1999" y="5"/>
                    </a:lnTo>
                    <a:lnTo>
                      <a:pt x="1996" y="9"/>
                    </a:lnTo>
                    <a:lnTo>
                      <a:pt x="1994" y="9"/>
                    </a:lnTo>
                    <a:lnTo>
                      <a:pt x="1987" y="7"/>
                    </a:lnTo>
                    <a:lnTo>
                      <a:pt x="1987" y="12"/>
                    </a:lnTo>
                    <a:lnTo>
                      <a:pt x="1975" y="28"/>
                    </a:lnTo>
                    <a:lnTo>
                      <a:pt x="1973" y="31"/>
                    </a:lnTo>
                    <a:lnTo>
                      <a:pt x="1966" y="38"/>
                    </a:lnTo>
                    <a:lnTo>
                      <a:pt x="1966" y="40"/>
                    </a:lnTo>
                    <a:lnTo>
                      <a:pt x="1959" y="52"/>
                    </a:lnTo>
                    <a:lnTo>
                      <a:pt x="1956" y="54"/>
                    </a:lnTo>
                    <a:lnTo>
                      <a:pt x="1959" y="57"/>
                    </a:lnTo>
                    <a:lnTo>
                      <a:pt x="1956" y="59"/>
                    </a:lnTo>
                    <a:lnTo>
                      <a:pt x="1954" y="59"/>
                    </a:lnTo>
                    <a:lnTo>
                      <a:pt x="1954" y="61"/>
                    </a:lnTo>
                    <a:lnTo>
                      <a:pt x="1952" y="68"/>
                    </a:lnTo>
                    <a:lnTo>
                      <a:pt x="1952" y="68"/>
                    </a:lnTo>
                    <a:lnTo>
                      <a:pt x="1952" y="71"/>
                    </a:lnTo>
                    <a:lnTo>
                      <a:pt x="1954" y="73"/>
                    </a:lnTo>
                    <a:lnTo>
                      <a:pt x="1959" y="76"/>
                    </a:lnTo>
                    <a:lnTo>
                      <a:pt x="1959" y="80"/>
                    </a:lnTo>
                    <a:lnTo>
                      <a:pt x="1961" y="80"/>
                    </a:lnTo>
                    <a:lnTo>
                      <a:pt x="1961" y="83"/>
                    </a:lnTo>
                    <a:lnTo>
                      <a:pt x="1956" y="80"/>
                    </a:lnTo>
                    <a:lnTo>
                      <a:pt x="1956" y="78"/>
                    </a:lnTo>
                    <a:lnTo>
                      <a:pt x="1956" y="87"/>
                    </a:lnTo>
                    <a:lnTo>
                      <a:pt x="1956" y="87"/>
                    </a:lnTo>
                    <a:lnTo>
                      <a:pt x="1956" y="87"/>
                    </a:lnTo>
                    <a:lnTo>
                      <a:pt x="1942" y="94"/>
                    </a:lnTo>
                    <a:lnTo>
                      <a:pt x="1937" y="94"/>
                    </a:lnTo>
                    <a:lnTo>
                      <a:pt x="1933" y="94"/>
                    </a:lnTo>
                    <a:lnTo>
                      <a:pt x="1918" y="92"/>
                    </a:lnTo>
                    <a:lnTo>
                      <a:pt x="1918" y="94"/>
                    </a:lnTo>
                    <a:lnTo>
                      <a:pt x="1918" y="97"/>
                    </a:lnTo>
                    <a:lnTo>
                      <a:pt x="1921" y="99"/>
                    </a:lnTo>
                    <a:lnTo>
                      <a:pt x="1921" y="102"/>
                    </a:lnTo>
                    <a:lnTo>
                      <a:pt x="1926" y="102"/>
                    </a:lnTo>
                    <a:lnTo>
                      <a:pt x="1928" y="104"/>
                    </a:lnTo>
                    <a:lnTo>
                      <a:pt x="1928" y="106"/>
                    </a:lnTo>
                    <a:lnTo>
                      <a:pt x="1933" y="106"/>
                    </a:lnTo>
                    <a:lnTo>
                      <a:pt x="1935" y="109"/>
                    </a:lnTo>
                    <a:lnTo>
                      <a:pt x="1935" y="111"/>
                    </a:lnTo>
                    <a:lnTo>
                      <a:pt x="1933" y="116"/>
                    </a:lnTo>
                    <a:lnTo>
                      <a:pt x="1933" y="120"/>
                    </a:lnTo>
                    <a:lnTo>
                      <a:pt x="1933" y="125"/>
                    </a:lnTo>
                    <a:lnTo>
                      <a:pt x="1928" y="123"/>
                    </a:lnTo>
                    <a:lnTo>
                      <a:pt x="1928" y="118"/>
                    </a:lnTo>
                    <a:lnTo>
                      <a:pt x="1928" y="118"/>
                    </a:lnTo>
                    <a:lnTo>
                      <a:pt x="1921" y="116"/>
                    </a:lnTo>
                    <a:lnTo>
                      <a:pt x="1921" y="116"/>
                    </a:lnTo>
                    <a:lnTo>
                      <a:pt x="1923" y="111"/>
                    </a:lnTo>
                    <a:lnTo>
                      <a:pt x="1921" y="111"/>
                    </a:lnTo>
                    <a:lnTo>
                      <a:pt x="1916" y="111"/>
                    </a:lnTo>
                    <a:lnTo>
                      <a:pt x="1916" y="109"/>
                    </a:lnTo>
                    <a:lnTo>
                      <a:pt x="1914" y="109"/>
                    </a:lnTo>
                    <a:lnTo>
                      <a:pt x="1904" y="116"/>
                    </a:lnTo>
                    <a:lnTo>
                      <a:pt x="1904" y="118"/>
                    </a:lnTo>
                    <a:lnTo>
                      <a:pt x="1904" y="120"/>
                    </a:lnTo>
                    <a:lnTo>
                      <a:pt x="1904" y="120"/>
                    </a:lnTo>
                    <a:lnTo>
                      <a:pt x="1902" y="120"/>
                    </a:lnTo>
                    <a:lnTo>
                      <a:pt x="1900" y="120"/>
                    </a:lnTo>
                    <a:lnTo>
                      <a:pt x="1897" y="123"/>
                    </a:lnTo>
                    <a:lnTo>
                      <a:pt x="1900" y="123"/>
                    </a:lnTo>
                    <a:lnTo>
                      <a:pt x="1900" y="125"/>
                    </a:lnTo>
                    <a:lnTo>
                      <a:pt x="1902" y="128"/>
                    </a:lnTo>
                    <a:lnTo>
                      <a:pt x="1900" y="128"/>
                    </a:lnTo>
                    <a:lnTo>
                      <a:pt x="1895" y="128"/>
                    </a:lnTo>
                    <a:lnTo>
                      <a:pt x="1890" y="130"/>
                    </a:lnTo>
                    <a:lnTo>
                      <a:pt x="1890" y="128"/>
                    </a:lnTo>
                    <a:lnTo>
                      <a:pt x="1890" y="125"/>
                    </a:lnTo>
                    <a:lnTo>
                      <a:pt x="1888" y="128"/>
                    </a:lnTo>
                    <a:lnTo>
                      <a:pt x="1885" y="132"/>
                    </a:lnTo>
                    <a:lnTo>
                      <a:pt x="1883" y="132"/>
                    </a:lnTo>
                    <a:lnTo>
                      <a:pt x="1878" y="135"/>
                    </a:lnTo>
                    <a:lnTo>
                      <a:pt x="1878" y="135"/>
                    </a:lnTo>
                    <a:lnTo>
                      <a:pt x="1881" y="130"/>
                    </a:lnTo>
                    <a:lnTo>
                      <a:pt x="1881" y="128"/>
                    </a:lnTo>
                    <a:lnTo>
                      <a:pt x="1878" y="128"/>
                    </a:lnTo>
                    <a:lnTo>
                      <a:pt x="1878" y="125"/>
                    </a:lnTo>
                    <a:lnTo>
                      <a:pt x="1876" y="128"/>
                    </a:lnTo>
                    <a:lnTo>
                      <a:pt x="1871" y="130"/>
                    </a:lnTo>
                    <a:lnTo>
                      <a:pt x="1869" y="135"/>
                    </a:lnTo>
                    <a:lnTo>
                      <a:pt x="1866" y="135"/>
                    </a:lnTo>
                    <a:lnTo>
                      <a:pt x="1864" y="132"/>
                    </a:lnTo>
                    <a:lnTo>
                      <a:pt x="1871" y="125"/>
                    </a:lnTo>
                    <a:lnTo>
                      <a:pt x="1871" y="120"/>
                    </a:lnTo>
                    <a:lnTo>
                      <a:pt x="1866" y="116"/>
                    </a:lnTo>
                    <a:lnTo>
                      <a:pt x="1859" y="116"/>
                    </a:lnTo>
                    <a:lnTo>
                      <a:pt x="1857" y="118"/>
                    </a:lnTo>
                    <a:lnTo>
                      <a:pt x="1857" y="120"/>
                    </a:lnTo>
                    <a:lnTo>
                      <a:pt x="1848" y="118"/>
                    </a:lnTo>
                    <a:lnTo>
                      <a:pt x="1848" y="118"/>
                    </a:lnTo>
                    <a:lnTo>
                      <a:pt x="1843" y="123"/>
                    </a:lnTo>
                    <a:lnTo>
                      <a:pt x="1841" y="118"/>
                    </a:lnTo>
                    <a:lnTo>
                      <a:pt x="1833" y="118"/>
                    </a:lnTo>
                    <a:lnTo>
                      <a:pt x="1831" y="120"/>
                    </a:lnTo>
                    <a:lnTo>
                      <a:pt x="1833" y="123"/>
                    </a:lnTo>
                    <a:lnTo>
                      <a:pt x="1833" y="123"/>
                    </a:lnTo>
                    <a:lnTo>
                      <a:pt x="1826" y="125"/>
                    </a:lnTo>
                    <a:lnTo>
                      <a:pt x="1826" y="123"/>
                    </a:lnTo>
                    <a:lnTo>
                      <a:pt x="1826" y="120"/>
                    </a:lnTo>
                    <a:lnTo>
                      <a:pt x="1824" y="123"/>
                    </a:lnTo>
                    <a:lnTo>
                      <a:pt x="1822" y="125"/>
                    </a:lnTo>
                    <a:lnTo>
                      <a:pt x="1819" y="123"/>
                    </a:lnTo>
                    <a:lnTo>
                      <a:pt x="1819" y="123"/>
                    </a:lnTo>
                    <a:lnTo>
                      <a:pt x="1819" y="130"/>
                    </a:lnTo>
                    <a:lnTo>
                      <a:pt x="1819" y="130"/>
                    </a:lnTo>
                    <a:lnTo>
                      <a:pt x="1824" y="128"/>
                    </a:lnTo>
                    <a:lnTo>
                      <a:pt x="1826" y="130"/>
                    </a:lnTo>
                    <a:lnTo>
                      <a:pt x="1826" y="132"/>
                    </a:lnTo>
                    <a:lnTo>
                      <a:pt x="1826" y="132"/>
                    </a:lnTo>
                    <a:lnTo>
                      <a:pt x="1826" y="130"/>
                    </a:lnTo>
                    <a:lnTo>
                      <a:pt x="1829" y="130"/>
                    </a:lnTo>
                    <a:lnTo>
                      <a:pt x="1829" y="130"/>
                    </a:lnTo>
                    <a:lnTo>
                      <a:pt x="1829" y="132"/>
                    </a:lnTo>
                    <a:lnTo>
                      <a:pt x="1829" y="135"/>
                    </a:lnTo>
                    <a:lnTo>
                      <a:pt x="1800" y="144"/>
                    </a:lnTo>
                    <a:lnTo>
                      <a:pt x="1798" y="144"/>
                    </a:lnTo>
                    <a:lnTo>
                      <a:pt x="1798" y="146"/>
                    </a:lnTo>
                    <a:lnTo>
                      <a:pt x="1798" y="149"/>
                    </a:lnTo>
                    <a:lnTo>
                      <a:pt x="1793" y="149"/>
                    </a:lnTo>
                    <a:lnTo>
                      <a:pt x="1789" y="151"/>
                    </a:lnTo>
                    <a:lnTo>
                      <a:pt x="1786" y="149"/>
                    </a:lnTo>
                    <a:lnTo>
                      <a:pt x="1779" y="153"/>
                    </a:lnTo>
                    <a:lnTo>
                      <a:pt x="1774" y="153"/>
                    </a:lnTo>
                    <a:lnTo>
                      <a:pt x="1772" y="156"/>
                    </a:lnTo>
                    <a:lnTo>
                      <a:pt x="1772" y="163"/>
                    </a:lnTo>
                    <a:lnTo>
                      <a:pt x="1770" y="161"/>
                    </a:lnTo>
                    <a:lnTo>
                      <a:pt x="1767" y="163"/>
                    </a:lnTo>
                    <a:lnTo>
                      <a:pt x="1765" y="165"/>
                    </a:lnTo>
                    <a:lnTo>
                      <a:pt x="1765" y="165"/>
                    </a:lnTo>
                    <a:lnTo>
                      <a:pt x="1765" y="165"/>
                    </a:lnTo>
                    <a:lnTo>
                      <a:pt x="1767" y="168"/>
                    </a:lnTo>
                    <a:lnTo>
                      <a:pt x="1763" y="170"/>
                    </a:lnTo>
                    <a:lnTo>
                      <a:pt x="1760" y="172"/>
                    </a:lnTo>
                    <a:lnTo>
                      <a:pt x="1758" y="172"/>
                    </a:lnTo>
                    <a:lnTo>
                      <a:pt x="1755" y="177"/>
                    </a:lnTo>
                    <a:lnTo>
                      <a:pt x="1751" y="179"/>
                    </a:lnTo>
                    <a:lnTo>
                      <a:pt x="1751" y="182"/>
                    </a:lnTo>
                    <a:lnTo>
                      <a:pt x="1751" y="184"/>
                    </a:lnTo>
                    <a:lnTo>
                      <a:pt x="1751" y="184"/>
                    </a:lnTo>
                    <a:lnTo>
                      <a:pt x="1746" y="187"/>
                    </a:lnTo>
                    <a:lnTo>
                      <a:pt x="1744" y="184"/>
                    </a:lnTo>
                    <a:lnTo>
                      <a:pt x="1734" y="182"/>
                    </a:lnTo>
                    <a:lnTo>
                      <a:pt x="1732" y="187"/>
                    </a:lnTo>
                    <a:lnTo>
                      <a:pt x="1739" y="191"/>
                    </a:lnTo>
                    <a:lnTo>
                      <a:pt x="1746" y="191"/>
                    </a:lnTo>
                    <a:lnTo>
                      <a:pt x="1744" y="194"/>
                    </a:lnTo>
                    <a:lnTo>
                      <a:pt x="1741" y="196"/>
                    </a:lnTo>
                    <a:lnTo>
                      <a:pt x="1739" y="194"/>
                    </a:lnTo>
                    <a:lnTo>
                      <a:pt x="1739" y="194"/>
                    </a:lnTo>
                    <a:lnTo>
                      <a:pt x="1737" y="194"/>
                    </a:lnTo>
                    <a:lnTo>
                      <a:pt x="1737" y="196"/>
                    </a:lnTo>
                    <a:lnTo>
                      <a:pt x="1732" y="208"/>
                    </a:lnTo>
                    <a:lnTo>
                      <a:pt x="1729" y="208"/>
                    </a:lnTo>
                    <a:lnTo>
                      <a:pt x="1729" y="210"/>
                    </a:lnTo>
                    <a:lnTo>
                      <a:pt x="1729" y="213"/>
                    </a:lnTo>
                    <a:lnTo>
                      <a:pt x="1727" y="215"/>
                    </a:lnTo>
                    <a:lnTo>
                      <a:pt x="1725" y="210"/>
                    </a:lnTo>
                    <a:lnTo>
                      <a:pt x="1722" y="208"/>
                    </a:lnTo>
                    <a:lnTo>
                      <a:pt x="1720" y="205"/>
                    </a:lnTo>
                    <a:lnTo>
                      <a:pt x="1715" y="203"/>
                    </a:lnTo>
                    <a:lnTo>
                      <a:pt x="1715" y="203"/>
                    </a:lnTo>
                    <a:lnTo>
                      <a:pt x="1718" y="208"/>
                    </a:lnTo>
                    <a:lnTo>
                      <a:pt x="1713" y="210"/>
                    </a:lnTo>
                    <a:lnTo>
                      <a:pt x="1713" y="213"/>
                    </a:lnTo>
                    <a:lnTo>
                      <a:pt x="1713" y="213"/>
                    </a:lnTo>
                    <a:lnTo>
                      <a:pt x="1713" y="215"/>
                    </a:lnTo>
                    <a:lnTo>
                      <a:pt x="1722" y="215"/>
                    </a:lnTo>
                    <a:lnTo>
                      <a:pt x="1722" y="217"/>
                    </a:lnTo>
                    <a:lnTo>
                      <a:pt x="1727" y="220"/>
                    </a:lnTo>
                    <a:lnTo>
                      <a:pt x="1727" y="222"/>
                    </a:lnTo>
                    <a:lnTo>
                      <a:pt x="1727" y="224"/>
                    </a:lnTo>
                    <a:lnTo>
                      <a:pt x="1727" y="224"/>
                    </a:lnTo>
                    <a:lnTo>
                      <a:pt x="1727" y="227"/>
                    </a:lnTo>
                    <a:lnTo>
                      <a:pt x="1722" y="224"/>
                    </a:lnTo>
                    <a:lnTo>
                      <a:pt x="1722" y="227"/>
                    </a:lnTo>
                    <a:lnTo>
                      <a:pt x="1718" y="227"/>
                    </a:lnTo>
                    <a:lnTo>
                      <a:pt x="1718" y="229"/>
                    </a:lnTo>
                    <a:lnTo>
                      <a:pt x="1715" y="229"/>
                    </a:lnTo>
                    <a:lnTo>
                      <a:pt x="1715" y="231"/>
                    </a:lnTo>
                    <a:lnTo>
                      <a:pt x="1715" y="234"/>
                    </a:lnTo>
                    <a:lnTo>
                      <a:pt x="1718" y="236"/>
                    </a:lnTo>
                    <a:lnTo>
                      <a:pt x="1727" y="239"/>
                    </a:lnTo>
                    <a:lnTo>
                      <a:pt x="1729" y="250"/>
                    </a:lnTo>
                    <a:lnTo>
                      <a:pt x="1732" y="250"/>
                    </a:lnTo>
                    <a:lnTo>
                      <a:pt x="1732" y="253"/>
                    </a:lnTo>
                    <a:lnTo>
                      <a:pt x="1727" y="250"/>
                    </a:lnTo>
                    <a:lnTo>
                      <a:pt x="1727" y="253"/>
                    </a:lnTo>
                    <a:lnTo>
                      <a:pt x="1727" y="255"/>
                    </a:lnTo>
                    <a:lnTo>
                      <a:pt x="1727" y="255"/>
                    </a:lnTo>
                    <a:lnTo>
                      <a:pt x="1727" y="257"/>
                    </a:lnTo>
                    <a:lnTo>
                      <a:pt x="1729" y="257"/>
                    </a:lnTo>
                    <a:lnTo>
                      <a:pt x="1729" y="260"/>
                    </a:lnTo>
                    <a:lnTo>
                      <a:pt x="1725" y="262"/>
                    </a:lnTo>
                    <a:lnTo>
                      <a:pt x="1718" y="262"/>
                    </a:lnTo>
                    <a:lnTo>
                      <a:pt x="1715" y="265"/>
                    </a:lnTo>
                    <a:lnTo>
                      <a:pt x="1711" y="265"/>
                    </a:lnTo>
                    <a:lnTo>
                      <a:pt x="1708" y="265"/>
                    </a:lnTo>
                    <a:lnTo>
                      <a:pt x="1708" y="269"/>
                    </a:lnTo>
                    <a:lnTo>
                      <a:pt x="1704" y="272"/>
                    </a:lnTo>
                    <a:lnTo>
                      <a:pt x="1699" y="269"/>
                    </a:lnTo>
                    <a:lnTo>
                      <a:pt x="1699" y="269"/>
                    </a:lnTo>
                    <a:lnTo>
                      <a:pt x="1696" y="267"/>
                    </a:lnTo>
                    <a:lnTo>
                      <a:pt x="1663" y="274"/>
                    </a:lnTo>
                    <a:lnTo>
                      <a:pt x="1661" y="274"/>
                    </a:lnTo>
                    <a:lnTo>
                      <a:pt x="1656" y="274"/>
                    </a:lnTo>
                    <a:lnTo>
                      <a:pt x="1652" y="274"/>
                    </a:lnTo>
                    <a:lnTo>
                      <a:pt x="1640" y="276"/>
                    </a:lnTo>
                    <a:lnTo>
                      <a:pt x="1640" y="279"/>
                    </a:lnTo>
                    <a:lnTo>
                      <a:pt x="1640" y="279"/>
                    </a:lnTo>
                    <a:lnTo>
                      <a:pt x="1635" y="276"/>
                    </a:lnTo>
                    <a:lnTo>
                      <a:pt x="1633" y="279"/>
                    </a:lnTo>
                    <a:lnTo>
                      <a:pt x="1633" y="281"/>
                    </a:lnTo>
                    <a:lnTo>
                      <a:pt x="1628" y="281"/>
                    </a:lnTo>
                    <a:lnTo>
                      <a:pt x="1628" y="283"/>
                    </a:lnTo>
                    <a:lnTo>
                      <a:pt x="1628" y="286"/>
                    </a:lnTo>
                    <a:lnTo>
                      <a:pt x="1630" y="286"/>
                    </a:lnTo>
                    <a:lnTo>
                      <a:pt x="1630" y="286"/>
                    </a:lnTo>
                    <a:lnTo>
                      <a:pt x="1633" y="286"/>
                    </a:lnTo>
                    <a:lnTo>
                      <a:pt x="1630" y="288"/>
                    </a:lnTo>
                    <a:lnTo>
                      <a:pt x="1628" y="291"/>
                    </a:lnTo>
                    <a:lnTo>
                      <a:pt x="1628" y="293"/>
                    </a:lnTo>
                    <a:lnTo>
                      <a:pt x="1626" y="291"/>
                    </a:lnTo>
                    <a:lnTo>
                      <a:pt x="1623" y="293"/>
                    </a:lnTo>
                    <a:lnTo>
                      <a:pt x="1626" y="295"/>
                    </a:lnTo>
                    <a:lnTo>
                      <a:pt x="1628" y="298"/>
                    </a:lnTo>
                    <a:lnTo>
                      <a:pt x="1628" y="300"/>
                    </a:lnTo>
                    <a:lnTo>
                      <a:pt x="1623" y="302"/>
                    </a:lnTo>
                    <a:lnTo>
                      <a:pt x="1628" y="307"/>
                    </a:lnTo>
                    <a:lnTo>
                      <a:pt x="1628" y="307"/>
                    </a:lnTo>
                    <a:lnTo>
                      <a:pt x="1630" y="309"/>
                    </a:lnTo>
                    <a:lnTo>
                      <a:pt x="1633" y="309"/>
                    </a:lnTo>
                    <a:lnTo>
                      <a:pt x="1633" y="316"/>
                    </a:lnTo>
                    <a:lnTo>
                      <a:pt x="1635" y="316"/>
                    </a:lnTo>
                    <a:lnTo>
                      <a:pt x="1635" y="319"/>
                    </a:lnTo>
                    <a:lnTo>
                      <a:pt x="1633" y="321"/>
                    </a:lnTo>
                    <a:lnTo>
                      <a:pt x="1633" y="324"/>
                    </a:lnTo>
                    <a:lnTo>
                      <a:pt x="1630" y="328"/>
                    </a:lnTo>
                    <a:lnTo>
                      <a:pt x="1630" y="333"/>
                    </a:lnTo>
                    <a:lnTo>
                      <a:pt x="1633" y="335"/>
                    </a:lnTo>
                    <a:lnTo>
                      <a:pt x="1633" y="340"/>
                    </a:lnTo>
                    <a:lnTo>
                      <a:pt x="1635" y="345"/>
                    </a:lnTo>
                    <a:lnTo>
                      <a:pt x="1637" y="350"/>
                    </a:lnTo>
                    <a:lnTo>
                      <a:pt x="1649" y="352"/>
                    </a:lnTo>
                    <a:lnTo>
                      <a:pt x="1654" y="354"/>
                    </a:lnTo>
                    <a:lnTo>
                      <a:pt x="1656" y="354"/>
                    </a:lnTo>
                    <a:lnTo>
                      <a:pt x="1659" y="359"/>
                    </a:lnTo>
                    <a:lnTo>
                      <a:pt x="1656" y="364"/>
                    </a:lnTo>
                    <a:lnTo>
                      <a:pt x="1656" y="364"/>
                    </a:lnTo>
                    <a:lnTo>
                      <a:pt x="1659" y="366"/>
                    </a:lnTo>
                    <a:lnTo>
                      <a:pt x="1661" y="366"/>
                    </a:lnTo>
                    <a:lnTo>
                      <a:pt x="1663" y="373"/>
                    </a:lnTo>
                    <a:lnTo>
                      <a:pt x="1666" y="373"/>
                    </a:lnTo>
                    <a:lnTo>
                      <a:pt x="1673" y="376"/>
                    </a:lnTo>
                    <a:lnTo>
                      <a:pt x="1675" y="378"/>
                    </a:lnTo>
                    <a:lnTo>
                      <a:pt x="1675" y="376"/>
                    </a:lnTo>
                    <a:lnTo>
                      <a:pt x="1680" y="385"/>
                    </a:lnTo>
                    <a:lnTo>
                      <a:pt x="1678" y="394"/>
                    </a:lnTo>
                    <a:lnTo>
                      <a:pt x="1675" y="397"/>
                    </a:lnTo>
                    <a:lnTo>
                      <a:pt x="1675" y="404"/>
                    </a:lnTo>
                    <a:lnTo>
                      <a:pt x="1673" y="406"/>
                    </a:lnTo>
                    <a:lnTo>
                      <a:pt x="1673" y="411"/>
                    </a:lnTo>
                    <a:lnTo>
                      <a:pt x="1673" y="416"/>
                    </a:lnTo>
                    <a:lnTo>
                      <a:pt x="1678" y="423"/>
                    </a:lnTo>
                    <a:lnTo>
                      <a:pt x="1682" y="442"/>
                    </a:lnTo>
                    <a:lnTo>
                      <a:pt x="1680" y="451"/>
                    </a:lnTo>
                    <a:lnTo>
                      <a:pt x="1678" y="456"/>
                    </a:lnTo>
                    <a:lnTo>
                      <a:pt x="1673" y="456"/>
                    </a:lnTo>
                    <a:lnTo>
                      <a:pt x="1670" y="456"/>
                    </a:lnTo>
                    <a:lnTo>
                      <a:pt x="1670" y="458"/>
                    </a:lnTo>
                    <a:lnTo>
                      <a:pt x="1673" y="463"/>
                    </a:lnTo>
                    <a:lnTo>
                      <a:pt x="1673" y="465"/>
                    </a:lnTo>
                    <a:lnTo>
                      <a:pt x="1663" y="463"/>
                    </a:lnTo>
                    <a:lnTo>
                      <a:pt x="1659" y="463"/>
                    </a:lnTo>
                    <a:lnTo>
                      <a:pt x="1656" y="461"/>
                    </a:lnTo>
                    <a:lnTo>
                      <a:pt x="1656" y="442"/>
                    </a:lnTo>
                    <a:lnTo>
                      <a:pt x="1659" y="432"/>
                    </a:lnTo>
                    <a:lnTo>
                      <a:pt x="1656" y="432"/>
                    </a:lnTo>
                    <a:lnTo>
                      <a:pt x="1656" y="411"/>
                    </a:lnTo>
                    <a:lnTo>
                      <a:pt x="1659" y="406"/>
                    </a:lnTo>
                    <a:lnTo>
                      <a:pt x="1668" y="399"/>
                    </a:lnTo>
                    <a:lnTo>
                      <a:pt x="1670" y="390"/>
                    </a:lnTo>
                    <a:lnTo>
                      <a:pt x="1673" y="390"/>
                    </a:lnTo>
                    <a:lnTo>
                      <a:pt x="1673" y="385"/>
                    </a:lnTo>
                    <a:lnTo>
                      <a:pt x="1666" y="380"/>
                    </a:lnTo>
                    <a:lnTo>
                      <a:pt x="1649" y="385"/>
                    </a:lnTo>
                    <a:lnTo>
                      <a:pt x="1644" y="383"/>
                    </a:lnTo>
                    <a:lnTo>
                      <a:pt x="1640" y="378"/>
                    </a:lnTo>
                    <a:lnTo>
                      <a:pt x="1640" y="380"/>
                    </a:lnTo>
                    <a:lnTo>
                      <a:pt x="1633" y="368"/>
                    </a:lnTo>
                    <a:lnTo>
                      <a:pt x="1633" y="366"/>
                    </a:lnTo>
                    <a:lnTo>
                      <a:pt x="1618" y="357"/>
                    </a:lnTo>
                    <a:lnTo>
                      <a:pt x="1616" y="352"/>
                    </a:lnTo>
                    <a:lnTo>
                      <a:pt x="1607" y="350"/>
                    </a:lnTo>
                    <a:lnTo>
                      <a:pt x="1585" y="350"/>
                    </a:lnTo>
                    <a:lnTo>
                      <a:pt x="1583" y="357"/>
                    </a:lnTo>
                    <a:lnTo>
                      <a:pt x="1576" y="359"/>
                    </a:lnTo>
                    <a:lnTo>
                      <a:pt x="1574" y="364"/>
                    </a:lnTo>
                    <a:lnTo>
                      <a:pt x="1583" y="364"/>
                    </a:lnTo>
                    <a:lnTo>
                      <a:pt x="1588" y="368"/>
                    </a:lnTo>
                    <a:lnTo>
                      <a:pt x="1585" y="373"/>
                    </a:lnTo>
                    <a:lnTo>
                      <a:pt x="1583" y="376"/>
                    </a:lnTo>
                    <a:lnTo>
                      <a:pt x="1576" y="378"/>
                    </a:lnTo>
                    <a:lnTo>
                      <a:pt x="1571" y="383"/>
                    </a:lnTo>
                    <a:lnTo>
                      <a:pt x="1567" y="383"/>
                    </a:lnTo>
                    <a:lnTo>
                      <a:pt x="1567" y="378"/>
                    </a:lnTo>
                    <a:lnTo>
                      <a:pt x="1557" y="368"/>
                    </a:lnTo>
                    <a:lnTo>
                      <a:pt x="1555" y="368"/>
                    </a:lnTo>
                    <a:lnTo>
                      <a:pt x="1552" y="373"/>
                    </a:lnTo>
                    <a:lnTo>
                      <a:pt x="1555" y="376"/>
                    </a:lnTo>
                    <a:lnTo>
                      <a:pt x="1557" y="390"/>
                    </a:lnTo>
                    <a:lnTo>
                      <a:pt x="1559" y="392"/>
                    </a:lnTo>
                    <a:lnTo>
                      <a:pt x="1567" y="397"/>
                    </a:lnTo>
                    <a:lnTo>
                      <a:pt x="1571" y="399"/>
                    </a:lnTo>
                    <a:lnTo>
                      <a:pt x="1574" y="402"/>
                    </a:lnTo>
                    <a:lnTo>
                      <a:pt x="1576" y="404"/>
                    </a:lnTo>
                    <a:lnTo>
                      <a:pt x="1578" y="404"/>
                    </a:lnTo>
                    <a:lnTo>
                      <a:pt x="1581" y="404"/>
                    </a:lnTo>
                    <a:lnTo>
                      <a:pt x="1583" y="399"/>
                    </a:lnTo>
                    <a:lnTo>
                      <a:pt x="1583" y="404"/>
                    </a:lnTo>
                    <a:lnTo>
                      <a:pt x="1583" y="406"/>
                    </a:lnTo>
                    <a:lnTo>
                      <a:pt x="1588" y="406"/>
                    </a:lnTo>
                    <a:lnTo>
                      <a:pt x="1588" y="413"/>
                    </a:lnTo>
                    <a:lnTo>
                      <a:pt x="1592" y="418"/>
                    </a:lnTo>
                    <a:lnTo>
                      <a:pt x="1592" y="423"/>
                    </a:lnTo>
                    <a:lnTo>
                      <a:pt x="1588" y="420"/>
                    </a:lnTo>
                    <a:lnTo>
                      <a:pt x="1583" y="420"/>
                    </a:lnTo>
                    <a:lnTo>
                      <a:pt x="1581" y="418"/>
                    </a:lnTo>
                    <a:lnTo>
                      <a:pt x="1581" y="413"/>
                    </a:lnTo>
                    <a:lnTo>
                      <a:pt x="1578" y="411"/>
                    </a:lnTo>
                    <a:lnTo>
                      <a:pt x="1543" y="404"/>
                    </a:lnTo>
                    <a:lnTo>
                      <a:pt x="1538" y="397"/>
                    </a:lnTo>
                    <a:lnTo>
                      <a:pt x="1538" y="397"/>
                    </a:lnTo>
                    <a:lnTo>
                      <a:pt x="1543" y="397"/>
                    </a:lnTo>
                    <a:lnTo>
                      <a:pt x="1543" y="387"/>
                    </a:lnTo>
                    <a:lnTo>
                      <a:pt x="1541" y="380"/>
                    </a:lnTo>
                    <a:lnTo>
                      <a:pt x="1538" y="378"/>
                    </a:lnTo>
                    <a:lnTo>
                      <a:pt x="1541" y="371"/>
                    </a:lnTo>
                    <a:lnTo>
                      <a:pt x="1538" y="366"/>
                    </a:lnTo>
                    <a:lnTo>
                      <a:pt x="1541" y="364"/>
                    </a:lnTo>
                    <a:lnTo>
                      <a:pt x="1545" y="352"/>
                    </a:lnTo>
                    <a:lnTo>
                      <a:pt x="1543" y="340"/>
                    </a:lnTo>
                    <a:lnTo>
                      <a:pt x="1545" y="338"/>
                    </a:lnTo>
                    <a:lnTo>
                      <a:pt x="1543" y="333"/>
                    </a:lnTo>
                    <a:lnTo>
                      <a:pt x="1541" y="331"/>
                    </a:lnTo>
                    <a:lnTo>
                      <a:pt x="1543" y="328"/>
                    </a:lnTo>
                    <a:lnTo>
                      <a:pt x="1536" y="324"/>
                    </a:lnTo>
                    <a:lnTo>
                      <a:pt x="1536" y="321"/>
                    </a:lnTo>
                    <a:lnTo>
                      <a:pt x="1531" y="324"/>
                    </a:lnTo>
                    <a:lnTo>
                      <a:pt x="1531" y="326"/>
                    </a:lnTo>
                    <a:lnTo>
                      <a:pt x="1533" y="333"/>
                    </a:lnTo>
                    <a:lnTo>
                      <a:pt x="1536" y="352"/>
                    </a:lnTo>
                    <a:lnTo>
                      <a:pt x="1533" y="357"/>
                    </a:lnTo>
                    <a:lnTo>
                      <a:pt x="1507" y="376"/>
                    </a:lnTo>
                    <a:lnTo>
                      <a:pt x="1507" y="380"/>
                    </a:lnTo>
                    <a:lnTo>
                      <a:pt x="1507" y="385"/>
                    </a:lnTo>
                    <a:lnTo>
                      <a:pt x="1503" y="392"/>
                    </a:lnTo>
                    <a:lnTo>
                      <a:pt x="1503" y="394"/>
                    </a:lnTo>
                    <a:lnTo>
                      <a:pt x="1515" y="413"/>
                    </a:lnTo>
                    <a:lnTo>
                      <a:pt x="1517" y="423"/>
                    </a:lnTo>
                    <a:lnTo>
                      <a:pt x="1524" y="437"/>
                    </a:lnTo>
                    <a:lnTo>
                      <a:pt x="1519" y="454"/>
                    </a:lnTo>
                    <a:lnTo>
                      <a:pt x="1515" y="458"/>
                    </a:lnTo>
                    <a:lnTo>
                      <a:pt x="1515" y="468"/>
                    </a:lnTo>
                    <a:lnTo>
                      <a:pt x="1512" y="472"/>
                    </a:lnTo>
                    <a:lnTo>
                      <a:pt x="1512" y="482"/>
                    </a:lnTo>
                    <a:lnTo>
                      <a:pt x="1517" y="494"/>
                    </a:lnTo>
                    <a:lnTo>
                      <a:pt x="1515" y="508"/>
                    </a:lnTo>
                    <a:lnTo>
                      <a:pt x="1517" y="513"/>
                    </a:lnTo>
                    <a:lnTo>
                      <a:pt x="1519" y="513"/>
                    </a:lnTo>
                    <a:lnTo>
                      <a:pt x="1526" y="510"/>
                    </a:lnTo>
                    <a:lnTo>
                      <a:pt x="1529" y="510"/>
                    </a:lnTo>
                    <a:lnTo>
                      <a:pt x="1538" y="513"/>
                    </a:lnTo>
                    <a:lnTo>
                      <a:pt x="1538" y="510"/>
                    </a:lnTo>
                    <a:lnTo>
                      <a:pt x="1545" y="505"/>
                    </a:lnTo>
                    <a:lnTo>
                      <a:pt x="1552" y="505"/>
                    </a:lnTo>
                    <a:lnTo>
                      <a:pt x="1578" y="522"/>
                    </a:lnTo>
                    <a:lnTo>
                      <a:pt x="1581" y="527"/>
                    </a:lnTo>
                    <a:lnTo>
                      <a:pt x="1581" y="534"/>
                    </a:lnTo>
                    <a:lnTo>
                      <a:pt x="1585" y="546"/>
                    </a:lnTo>
                    <a:lnTo>
                      <a:pt x="1588" y="546"/>
                    </a:lnTo>
                    <a:lnTo>
                      <a:pt x="1588" y="550"/>
                    </a:lnTo>
                    <a:lnTo>
                      <a:pt x="1585" y="553"/>
                    </a:lnTo>
                    <a:lnTo>
                      <a:pt x="1581" y="553"/>
                    </a:lnTo>
                    <a:lnTo>
                      <a:pt x="1578" y="555"/>
                    </a:lnTo>
                    <a:lnTo>
                      <a:pt x="1576" y="560"/>
                    </a:lnTo>
                    <a:lnTo>
                      <a:pt x="1578" y="572"/>
                    </a:lnTo>
                    <a:lnTo>
                      <a:pt x="1578" y="574"/>
                    </a:lnTo>
                    <a:lnTo>
                      <a:pt x="1583" y="574"/>
                    </a:lnTo>
                    <a:lnTo>
                      <a:pt x="1588" y="576"/>
                    </a:lnTo>
                    <a:lnTo>
                      <a:pt x="1592" y="576"/>
                    </a:lnTo>
                    <a:lnTo>
                      <a:pt x="1600" y="581"/>
                    </a:lnTo>
                    <a:lnTo>
                      <a:pt x="1600" y="581"/>
                    </a:lnTo>
                    <a:lnTo>
                      <a:pt x="1590" y="583"/>
                    </a:lnTo>
                    <a:lnTo>
                      <a:pt x="1588" y="581"/>
                    </a:lnTo>
                    <a:lnTo>
                      <a:pt x="1581" y="581"/>
                    </a:lnTo>
                    <a:lnTo>
                      <a:pt x="1578" y="576"/>
                    </a:lnTo>
                    <a:lnTo>
                      <a:pt x="1571" y="574"/>
                    </a:lnTo>
                    <a:lnTo>
                      <a:pt x="1571" y="572"/>
                    </a:lnTo>
                    <a:lnTo>
                      <a:pt x="1571" y="569"/>
                    </a:lnTo>
                    <a:lnTo>
                      <a:pt x="1574" y="557"/>
                    </a:lnTo>
                    <a:lnTo>
                      <a:pt x="1576" y="553"/>
                    </a:lnTo>
                    <a:lnTo>
                      <a:pt x="1574" y="553"/>
                    </a:lnTo>
                    <a:lnTo>
                      <a:pt x="1571" y="553"/>
                    </a:lnTo>
                    <a:lnTo>
                      <a:pt x="1571" y="550"/>
                    </a:lnTo>
                    <a:lnTo>
                      <a:pt x="1574" y="546"/>
                    </a:lnTo>
                    <a:lnTo>
                      <a:pt x="1574" y="546"/>
                    </a:lnTo>
                    <a:lnTo>
                      <a:pt x="1574" y="543"/>
                    </a:lnTo>
                    <a:lnTo>
                      <a:pt x="1574" y="541"/>
                    </a:lnTo>
                    <a:lnTo>
                      <a:pt x="1574" y="539"/>
                    </a:lnTo>
                    <a:lnTo>
                      <a:pt x="1571" y="536"/>
                    </a:lnTo>
                    <a:lnTo>
                      <a:pt x="1569" y="534"/>
                    </a:lnTo>
                    <a:lnTo>
                      <a:pt x="1567" y="531"/>
                    </a:lnTo>
                    <a:lnTo>
                      <a:pt x="1564" y="529"/>
                    </a:lnTo>
                    <a:lnTo>
                      <a:pt x="1562" y="527"/>
                    </a:lnTo>
                    <a:lnTo>
                      <a:pt x="1564" y="524"/>
                    </a:lnTo>
                    <a:lnTo>
                      <a:pt x="1562" y="517"/>
                    </a:lnTo>
                    <a:lnTo>
                      <a:pt x="1538" y="522"/>
                    </a:lnTo>
                    <a:lnTo>
                      <a:pt x="1524" y="531"/>
                    </a:lnTo>
                    <a:lnTo>
                      <a:pt x="1526" y="536"/>
                    </a:lnTo>
                    <a:lnTo>
                      <a:pt x="1524" y="543"/>
                    </a:lnTo>
                    <a:lnTo>
                      <a:pt x="1524" y="548"/>
                    </a:lnTo>
                    <a:lnTo>
                      <a:pt x="1526" y="548"/>
                    </a:lnTo>
                    <a:lnTo>
                      <a:pt x="1526" y="550"/>
                    </a:lnTo>
                    <a:lnTo>
                      <a:pt x="1529" y="553"/>
                    </a:lnTo>
                    <a:lnTo>
                      <a:pt x="1529" y="555"/>
                    </a:lnTo>
                    <a:lnTo>
                      <a:pt x="1529" y="557"/>
                    </a:lnTo>
                    <a:lnTo>
                      <a:pt x="1531" y="562"/>
                    </a:lnTo>
                    <a:lnTo>
                      <a:pt x="1529" y="576"/>
                    </a:lnTo>
                    <a:lnTo>
                      <a:pt x="1517" y="591"/>
                    </a:lnTo>
                    <a:lnTo>
                      <a:pt x="1515" y="602"/>
                    </a:lnTo>
                    <a:lnTo>
                      <a:pt x="1510" y="609"/>
                    </a:lnTo>
                    <a:lnTo>
                      <a:pt x="1503" y="617"/>
                    </a:lnTo>
                    <a:lnTo>
                      <a:pt x="1500" y="619"/>
                    </a:lnTo>
                    <a:lnTo>
                      <a:pt x="1491" y="621"/>
                    </a:lnTo>
                    <a:lnTo>
                      <a:pt x="1491" y="624"/>
                    </a:lnTo>
                    <a:lnTo>
                      <a:pt x="1493" y="631"/>
                    </a:lnTo>
                    <a:lnTo>
                      <a:pt x="1491" y="635"/>
                    </a:lnTo>
                    <a:lnTo>
                      <a:pt x="1486" y="638"/>
                    </a:lnTo>
                    <a:lnTo>
                      <a:pt x="1474" y="631"/>
                    </a:lnTo>
                    <a:lnTo>
                      <a:pt x="1470" y="631"/>
                    </a:lnTo>
                    <a:lnTo>
                      <a:pt x="1465" y="633"/>
                    </a:lnTo>
                    <a:lnTo>
                      <a:pt x="1453" y="631"/>
                    </a:lnTo>
                    <a:lnTo>
                      <a:pt x="1453" y="631"/>
                    </a:lnTo>
                    <a:lnTo>
                      <a:pt x="1453" y="628"/>
                    </a:lnTo>
                    <a:lnTo>
                      <a:pt x="1453" y="626"/>
                    </a:lnTo>
                    <a:lnTo>
                      <a:pt x="1453" y="619"/>
                    </a:lnTo>
                    <a:lnTo>
                      <a:pt x="1448" y="617"/>
                    </a:lnTo>
                    <a:lnTo>
                      <a:pt x="1448" y="614"/>
                    </a:lnTo>
                    <a:lnTo>
                      <a:pt x="1448" y="614"/>
                    </a:lnTo>
                    <a:lnTo>
                      <a:pt x="1451" y="612"/>
                    </a:lnTo>
                    <a:lnTo>
                      <a:pt x="1455" y="614"/>
                    </a:lnTo>
                    <a:lnTo>
                      <a:pt x="1455" y="617"/>
                    </a:lnTo>
                    <a:lnTo>
                      <a:pt x="1460" y="617"/>
                    </a:lnTo>
                    <a:lnTo>
                      <a:pt x="1463" y="614"/>
                    </a:lnTo>
                    <a:lnTo>
                      <a:pt x="1465" y="614"/>
                    </a:lnTo>
                    <a:lnTo>
                      <a:pt x="1467" y="609"/>
                    </a:lnTo>
                    <a:lnTo>
                      <a:pt x="1470" y="612"/>
                    </a:lnTo>
                    <a:lnTo>
                      <a:pt x="1474" y="609"/>
                    </a:lnTo>
                    <a:lnTo>
                      <a:pt x="1474" y="607"/>
                    </a:lnTo>
                    <a:lnTo>
                      <a:pt x="1477" y="607"/>
                    </a:lnTo>
                    <a:lnTo>
                      <a:pt x="1479" y="607"/>
                    </a:lnTo>
                    <a:lnTo>
                      <a:pt x="1484" y="607"/>
                    </a:lnTo>
                    <a:lnTo>
                      <a:pt x="1486" y="605"/>
                    </a:lnTo>
                    <a:lnTo>
                      <a:pt x="1484" y="602"/>
                    </a:lnTo>
                    <a:lnTo>
                      <a:pt x="1479" y="602"/>
                    </a:lnTo>
                    <a:lnTo>
                      <a:pt x="1477" y="602"/>
                    </a:lnTo>
                    <a:lnTo>
                      <a:pt x="1474" y="600"/>
                    </a:lnTo>
                    <a:lnTo>
                      <a:pt x="1474" y="598"/>
                    </a:lnTo>
                    <a:lnTo>
                      <a:pt x="1481" y="600"/>
                    </a:lnTo>
                    <a:lnTo>
                      <a:pt x="1486" y="600"/>
                    </a:lnTo>
                    <a:lnTo>
                      <a:pt x="1489" y="598"/>
                    </a:lnTo>
                    <a:lnTo>
                      <a:pt x="1489" y="593"/>
                    </a:lnTo>
                    <a:lnTo>
                      <a:pt x="1491" y="593"/>
                    </a:lnTo>
                    <a:lnTo>
                      <a:pt x="1493" y="591"/>
                    </a:lnTo>
                    <a:lnTo>
                      <a:pt x="1493" y="586"/>
                    </a:lnTo>
                    <a:lnTo>
                      <a:pt x="1496" y="581"/>
                    </a:lnTo>
                    <a:lnTo>
                      <a:pt x="1500" y="579"/>
                    </a:lnTo>
                    <a:lnTo>
                      <a:pt x="1503" y="574"/>
                    </a:lnTo>
                    <a:lnTo>
                      <a:pt x="1503" y="572"/>
                    </a:lnTo>
                    <a:lnTo>
                      <a:pt x="1505" y="569"/>
                    </a:lnTo>
                    <a:lnTo>
                      <a:pt x="1505" y="550"/>
                    </a:lnTo>
                    <a:lnTo>
                      <a:pt x="1510" y="543"/>
                    </a:lnTo>
                    <a:lnTo>
                      <a:pt x="1510" y="534"/>
                    </a:lnTo>
                    <a:lnTo>
                      <a:pt x="1493" y="515"/>
                    </a:lnTo>
                    <a:lnTo>
                      <a:pt x="1496" y="503"/>
                    </a:lnTo>
                    <a:lnTo>
                      <a:pt x="1493" y="498"/>
                    </a:lnTo>
                    <a:lnTo>
                      <a:pt x="1496" y="494"/>
                    </a:lnTo>
                    <a:lnTo>
                      <a:pt x="1496" y="487"/>
                    </a:lnTo>
                    <a:lnTo>
                      <a:pt x="1496" y="482"/>
                    </a:lnTo>
                    <a:lnTo>
                      <a:pt x="1496" y="477"/>
                    </a:lnTo>
                    <a:lnTo>
                      <a:pt x="1496" y="475"/>
                    </a:lnTo>
                    <a:lnTo>
                      <a:pt x="1496" y="472"/>
                    </a:lnTo>
                    <a:lnTo>
                      <a:pt x="1493" y="472"/>
                    </a:lnTo>
                    <a:lnTo>
                      <a:pt x="1493" y="468"/>
                    </a:lnTo>
                    <a:lnTo>
                      <a:pt x="1496" y="463"/>
                    </a:lnTo>
                    <a:lnTo>
                      <a:pt x="1496" y="463"/>
                    </a:lnTo>
                    <a:lnTo>
                      <a:pt x="1493" y="461"/>
                    </a:lnTo>
                    <a:lnTo>
                      <a:pt x="1493" y="456"/>
                    </a:lnTo>
                    <a:lnTo>
                      <a:pt x="1493" y="454"/>
                    </a:lnTo>
                    <a:lnTo>
                      <a:pt x="1498" y="449"/>
                    </a:lnTo>
                    <a:lnTo>
                      <a:pt x="1496" y="437"/>
                    </a:lnTo>
                    <a:lnTo>
                      <a:pt x="1498" y="432"/>
                    </a:lnTo>
                    <a:lnTo>
                      <a:pt x="1498" y="428"/>
                    </a:lnTo>
                    <a:lnTo>
                      <a:pt x="1493" y="416"/>
                    </a:lnTo>
                    <a:lnTo>
                      <a:pt x="1496" y="409"/>
                    </a:lnTo>
                    <a:lnTo>
                      <a:pt x="1489" y="404"/>
                    </a:lnTo>
                    <a:lnTo>
                      <a:pt x="1481" y="392"/>
                    </a:lnTo>
                    <a:lnTo>
                      <a:pt x="1481" y="390"/>
                    </a:lnTo>
                    <a:lnTo>
                      <a:pt x="1481" y="387"/>
                    </a:lnTo>
                    <a:lnTo>
                      <a:pt x="1486" y="385"/>
                    </a:lnTo>
                    <a:lnTo>
                      <a:pt x="1486" y="383"/>
                    </a:lnTo>
                    <a:lnTo>
                      <a:pt x="1489" y="380"/>
                    </a:lnTo>
                    <a:lnTo>
                      <a:pt x="1489" y="373"/>
                    </a:lnTo>
                    <a:lnTo>
                      <a:pt x="1496" y="347"/>
                    </a:lnTo>
                    <a:lnTo>
                      <a:pt x="1496" y="331"/>
                    </a:lnTo>
                    <a:lnTo>
                      <a:pt x="1493" y="328"/>
                    </a:lnTo>
                    <a:lnTo>
                      <a:pt x="1496" y="328"/>
                    </a:lnTo>
                    <a:lnTo>
                      <a:pt x="1481" y="321"/>
                    </a:lnTo>
                    <a:lnTo>
                      <a:pt x="1479" y="316"/>
                    </a:lnTo>
                    <a:lnTo>
                      <a:pt x="1451" y="319"/>
                    </a:lnTo>
                    <a:lnTo>
                      <a:pt x="1448" y="316"/>
                    </a:lnTo>
                    <a:lnTo>
                      <a:pt x="1451" y="314"/>
                    </a:lnTo>
                    <a:lnTo>
                      <a:pt x="1441" y="316"/>
                    </a:lnTo>
                    <a:lnTo>
                      <a:pt x="1439" y="319"/>
                    </a:lnTo>
                    <a:lnTo>
                      <a:pt x="1425" y="378"/>
                    </a:lnTo>
                    <a:lnTo>
                      <a:pt x="1408" y="402"/>
                    </a:lnTo>
                    <a:lnTo>
                      <a:pt x="1399" y="406"/>
                    </a:lnTo>
                    <a:lnTo>
                      <a:pt x="1396" y="416"/>
                    </a:lnTo>
                    <a:lnTo>
                      <a:pt x="1399" y="418"/>
                    </a:lnTo>
                    <a:lnTo>
                      <a:pt x="1401" y="411"/>
                    </a:lnTo>
                    <a:lnTo>
                      <a:pt x="1404" y="413"/>
                    </a:lnTo>
                    <a:lnTo>
                      <a:pt x="1404" y="418"/>
                    </a:lnTo>
                    <a:lnTo>
                      <a:pt x="1401" y="420"/>
                    </a:lnTo>
                    <a:lnTo>
                      <a:pt x="1396" y="423"/>
                    </a:lnTo>
                    <a:lnTo>
                      <a:pt x="1396" y="423"/>
                    </a:lnTo>
                    <a:lnTo>
                      <a:pt x="1394" y="430"/>
                    </a:lnTo>
                    <a:lnTo>
                      <a:pt x="1396" y="432"/>
                    </a:lnTo>
                    <a:lnTo>
                      <a:pt x="1396" y="432"/>
                    </a:lnTo>
                    <a:lnTo>
                      <a:pt x="1401" y="432"/>
                    </a:lnTo>
                    <a:lnTo>
                      <a:pt x="1404" y="430"/>
                    </a:lnTo>
                    <a:lnTo>
                      <a:pt x="1408" y="430"/>
                    </a:lnTo>
                    <a:lnTo>
                      <a:pt x="1411" y="435"/>
                    </a:lnTo>
                    <a:lnTo>
                      <a:pt x="1408" y="439"/>
                    </a:lnTo>
                    <a:lnTo>
                      <a:pt x="1408" y="451"/>
                    </a:lnTo>
                    <a:lnTo>
                      <a:pt x="1406" y="456"/>
                    </a:lnTo>
                    <a:lnTo>
                      <a:pt x="1406" y="461"/>
                    </a:lnTo>
                    <a:lnTo>
                      <a:pt x="1408" y="465"/>
                    </a:lnTo>
                    <a:lnTo>
                      <a:pt x="1406" y="470"/>
                    </a:lnTo>
                    <a:lnTo>
                      <a:pt x="1404" y="470"/>
                    </a:lnTo>
                    <a:lnTo>
                      <a:pt x="1401" y="468"/>
                    </a:lnTo>
                    <a:lnTo>
                      <a:pt x="1401" y="487"/>
                    </a:lnTo>
                    <a:lnTo>
                      <a:pt x="1401" y="491"/>
                    </a:lnTo>
                    <a:lnTo>
                      <a:pt x="1401" y="487"/>
                    </a:lnTo>
                    <a:lnTo>
                      <a:pt x="1406" y="484"/>
                    </a:lnTo>
                    <a:lnTo>
                      <a:pt x="1418" y="494"/>
                    </a:lnTo>
                    <a:lnTo>
                      <a:pt x="1420" y="491"/>
                    </a:lnTo>
                    <a:lnTo>
                      <a:pt x="1420" y="494"/>
                    </a:lnTo>
                    <a:lnTo>
                      <a:pt x="1420" y="498"/>
                    </a:lnTo>
                    <a:lnTo>
                      <a:pt x="1427" y="517"/>
                    </a:lnTo>
                    <a:lnTo>
                      <a:pt x="1432" y="520"/>
                    </a:lnTo>
                    <a:lnTo>
                      <a:pt x="1437" y="520"/>
                    </a:lnTo>
                    <a:lnTo>
                      <a:pt x="1437" y="522"/>
                    </a:lnTo>
                    <a:lnTo>
                      <a:pt x="1437" y="524"/>
                    </a:lnTo>
                    <a:lnTo>
                      <a:pt x="1434" y="529"/>
                    </a:lnTo>
                    <a:lnTo>
                      <a:pt x="1427" y="548"/>
                    </a:lnTo>
                    <a:lnTo>
                      <a:pt x="1425" y="553"/>
                    </a:lnTo>
                    <a:lnTo>
                      <a:pt x="1422" y="550"/>
                    </a:lnTo>
                    <a:lnTo>
                      <a:pt x="1422" y="546"/>
                    </a:lnTo>
                    <a:lnTo>
                      <a:pt x="1420" y="541"/>
                    </a:lnTo>
                    <a:lnTo>
                      <a:pt x="1413" y="539"/>
                    </a:lnTo>
                    <a:lnTo>
                      <a:pt x="1401" y="522"/>
                    </a:lnTo>
                    <a:lnTo>
                      <a:pt x="1396" y="522"/>
                    </a:lnTo>
                    <a:lnTo>
                      <a:pt x="1394" y="522"/>
                    </a:lnTo>
                    <a:lnTo>
                      <a:pt x="1387" y="515"/>
                    </a:lnTo>
                    <a:lnTo>
                      <a:pt x="1380" y="513"/>
                    </a:lnTo>
                    <a:lnTo>
                      <a:pt x="1380" y="510"/>
                    </a:lnTo>
                    <a:lnTo>
                      <a:pt x="1382" y="510"/>
                    </a:lnTo>
                    <a:lnTo>
                      <a:pt x="1380" y="508"/>
                    </a:lnTo>
                    <a:lnTo>
                      <a:pt x="1375" y="508"/>
                    </a:lnTo>
                    <a:lnTo>
                      <a:pt x="1368" y="503"/>
                    </a:lnTo>
                    <a:lnTo>
                      <a:pt x="1363" y="501"/>
                    </a:lnTo>
                    <a:lnTo>
                      <a:pt x="1354" y="491"/>
                    </a:lnTo>
                    <a:lnTo>
                      <a:pt x="1340" y="487"/>
                    </a:lnTo>
                    <a:lnTo>
                      <a:pt x="1337" y="487"/>
                    </a:lnTo>
                    <a:lnTo>
                      <a:pt x="1333" y="482"/>
                    </a:lnTo>
                    <a:lnTo>
                      <a:pt x="1311" y="482"/>
                    </a:lnTo>
                    <a:lnTo>
                      <a:pt x="1311" y="480"/>
                    </a:lnTo>
                    <a:lnTo>
                      <a:pt x="1304" y="477"/>
                    </a:lnTo>
                    <a:lnTo>
                      <a:pt x="1302" y="477"/>
                    </a:lnTo>
                    <a:lnTo>
                      <a:pt x="1300" y="477"/>
                    </a:lnTo>
                    <a:lnTo>
                      <a:pt x="1300" y="482"/>
                    </a:lnTo>
                    <a:lnTo>
                      <a:pt x="1297" y="484"/>
                    </a:lnTo>
                    <a:lnTo>
                      <a:pt x="1292" y="487"/>
                    </a:lnTo>
                    <a:lnTo>
                      <a:pt x="1292" y="491"/>
                    </a:lnTo>
                    <a:lnTo>
                      <a:pt x="1302" y="513"/>
                    </a:lnTo>
                    <a:lnTo>
                      <a:pt x="1300" y="510"/>
                    </a:lnTo>
                    <a:lnTo>
                      <a:pt x="1302" y="510"/>
                    </a:lnTo>
                    <a:lnTo>
                      <a:pt x="1300" y="522"/>
                    </a:lnTo>
                    <a:lnTo>
                      <a:pt x="1295" y="529"/>
                    </a:lnTo>
                    <a:lnTo>
                      <a:pt x="1285" y="529"/>
                    </a:lnTo>
                    <a:lnTo>
                      <a:pt x="1285" y="534"/>
                    </a:lnTo>
                    <a:lnTo>
                      <a:pt x="1285" y="539"/>
                    </a:lnTo>
                    <a:lnTo>
                      <a:pt x="1285" y="541"/>
                    </a:lnTo>
                    <a:lnTo>
                      <a:pt x="1283" y="546"/>
                    </a:lnTo>
                    <a:lnTo>
                      <a:pt x="1278" y="548"/>
                    </a:lnTo>
                    <a:lnTo>
                      <a:pt x="1276" y="546"/>
                    </a:lnTo>
                    <a:lnTo>
                      <a:pt x="1271" y="541"/>
                    </a:lnTo>
                    <a:lnTo>
                      <a:pt x="1271" y="536"/>
                    </a:lnTo>
                    <a:lnTo>
                      <a:pt x="1274" y="534"/>
                    </a:lnTo>
                    <a:lnTo>
                      <a:pt x="1276" y="531"/>
                    </a:lnTo>
                    <a:lnTo>
                      <a:pt x="1278" y="529"/>
                    </a:lnTo>
                    <a:lnTo>
                      <a:pt x="1271" y="520"/>
                    </a:lnTo>
                    <a:lnTo>
                      <a:pt x="1271" y="517"/>
                    </a:lnTo>
                    <a:lnTo>
                      <a:pt x="1269" y="517"/>
                    </a:lnTo>
                    <a:lnTo>
                      <a:pt x="1257" y="522"/>
                    </a:lnTo>
                    <a:lnTo>
                      <a:pt x="1252" y="527"/>
                    </a:lnTo>
                    <a:lnTo>
                      <a:pt x="1248" y="529"/>
                    </a:lnTo>
                    <a:lnTo>
                      <a:pt x="1243" y="539"/>
                    </a:lnTo>
                    <a:lnTo>
                      <a:pt x="1238" y="539"/>
                    </a:lnTo>
                    <a:lnTo>
                      <a:pt x="1236" y="536"/>
                    </a:lnTo>
                    <a:lnTo>
                      <a:pt x="1233" y="534"/>
                    </a:lnTo>
                    <a:lnTo>
                      <a:pt x="1226" y="536"/>
                    </a:lnTo>
                    <a:lnTo>
                      <a:pt x="1222" y="534"/>
                    </a:lnTo>
                    <a:lnTo>
                      <a:pt x="1215" y="536"/>
                    </a:lnTo>
                    <a:lnTo>
                      <a:pt x="1210" y="536"/>
                    </a:lnTo>
                    <a:lnTo>
                      <a:pt x="1203" y="543"/>
                    </a:lnTo>
                    <a:lnTo>
                      <a:pt x="1203" y="546"/>
                    </a:lnTo>
                    <a:lnTo>
                      <a:pt x="1200" y="555"/>
                    </a:lnTo>
                    <a:lnTo>
                      <a:pt x="1198" y="555"/>
                    </a:lnTo>
                    <a:lnTo>
                      <a:pt x="1196" y="553"/>
                    </a:lnTo>
                    <a:lnTo>
                      <a:pt x="1193" y="550"/>
                    </a:lnTo>
                    <a:lnTo>
                      <a:pt x="1191" y="553"/>
                    </a:lnTo>
                    <a:lnTo>
                      <a:pt x="1186" y="548"/>
                    </a:lnTo>
                    <a:lnTo>
                      <a:pt x="1186" y="539"/>
                    </a:lnTo>
                    <a:lnTo>
                      <a:pt x="1186" y="539"/>
                    </a:lnTo>
                    <a:lnTo>
                      <a:pt x="1186" y="536"/>
                    </a:lnTo>
                    <a:lnTo>
                      <a:pt x="1186" y="531"/>
                    </a:lnTo>
                    <a:lnTo>
                      <a:pt x="1189" y="527"/>
                    </a:lnTo>
                    <a:lnTo>
                      <a:pt x="1186" y="522"/>
                    </a:lnTo>
                    <a:lnTo>
                      <a:pt x="1184" y="522"/>
                    </a:lnTo>
                    <a:lnTo>
                      <a:pt x="1184" y="524"/>
                    </a:lnTo>
                    <a:lnTo>
                      <a:pt x="1184" y="524"/>
                    </a:lnTo>
                    <a:lnTo>
                      <a:pt x="1184" y="522"/>
                    </a:lnTo>
                    <a:lnTo>
                      <a:pt x="1186" y="520"/>
                    </a:lnTo>
                    <a:lnTo>
                      <a:pt x="1193" y="520"/>
                    </a:lnTo>
                    <a:lnTo>
                      <a:pt x="1196" y="517"/>
                    </a:lnTo>
                    <a:lnTo>
                      <a:pt x="1198" y="517"/>
                    </a:lnTo>
                    <a:lnTo>
                      <a:pt x="1191" y="520"/>
                    </a:lnTo>
                    <a:lnTo>
                      <a:pt x="1189" y="520"/>
                    </a:lnTo>
                    <a:lnTo>
                      <a:pt x="1184" y="520"/>
                    </a:lnTo>
                    <a:lnTo>
                      <a:pt x="1177" y="522"/>
                    </a:lnTo>
                    <a:lnTo>
                      <a:pt x="1177" y="524"/>
                    </a:lnTo>
                    <a:lnTo>
                      <a:pt x="1174" y="527"/>
                    </a:lnTo>
                    <a:lnTo>
                      <a:pt x="1174" y="527"/>
                    </a:lnTo>
                    <a:lnTo>
                      <a:pt x="1174" y="534"/>
                    </a:lnTo>
                    <a:lnTo>
                      <a:pt x="1172" y="534"/>
                    </a:lnTo>
                    <a:lnTo>
                      <a:pt x="1170" y="534"/>
                    </a:lnTo>
                    <a:lnTo>
                      <a:pt x="1167" y="531"/>
                    </a:lnTo>
                    <a:lnTo>
                      <a:pt x="1170" y="529"/>
                    </a:lnTo>
                    <a:lnTo>
                      <a:pt x="1167" y="529"/>
                    </a:lnTo>
                    <a:lnTo>
                      <a:pt x="1160" y="536"/>
                    </a:lnTo>
                    <a:lnTo>
                      <a:pt x="1163" y="536"/>
                    </a:lnTo>
                    <a:lnTo>
                      <a:pt x="1165" y="539"/>
                    </a:lnTo>
                    <a:lnTo>
                      <a:pt x="1165" y="543"/>
                    </a:lnTo>
                    <a:lnTo>
                      <a:pt x="1160" y="546"/>
                    </a:lnTo>
                    <a:lnTo>
                      <a:pt x="1160" y="546"/>
                    </a:lnTo>
                    <a:lnTo>
                      <a:pt x="1155" y="539"/>
                    </a:lnTo>
                    <a:lnTo>
                      <a:pt x="1148" y="541"/>
                    </a:lnTo>
                    <a:lnTo>
                      <a:pt x="1148" y="543"/>
                    </a:lnTo>
                    <a:lnTo>
                      <a:pt x="1137" y="548"/>
                    </a:lnTo>
                    <a:lnTo>
                      <a:pt x="1137" y="546"/>
                    </a:lnTo>
                    <a:lnTo>
                      <a:pt x="1104" y="569"/>
                    </a:lnTo>
                    <a:lnTo>
                      <a:pt x="1101" y="569"/>
                    </a:lnTo>
                    <a:lnTo>
                      <a:pt x="1101" y="574"/>
                    </a:lnTo>
                    <a:lnTo>
                      <a:pt x="1101" y="574"/>
                    </a:lnTo>
                    <a:lnTo>
                      <a:pt x="1099" y="576"/>
                    </a:lnTo>
                    <a:lnTo>
                      <a:pt x="1092" y="579"/>
                    </a:lnTo>
                    <a:lnTo>
                      <a:pt x="1089" y="581"/>
                    </a:lnTo>
                    <a:lnTo>
                      <a:pt x="1087" y="579"/>
                    </a:lnTo>
                    <a:lnTo>
                      <a:pt x="1082" y="598"/>
                    </a:lnTo>
                    <a:lnTo>
                      <a:pt x="1082" y="605"/>
                    </a:lnTo>
                    <a:lnTo>
                      <a:pt x="1080" y="609"/>
                    </a:lnTo>
                    <a:lnTo>
                      <a:pt x="1075" y="612"/>
                    </a:lnTo>
                    <a:lnTo>
                      <a:pt x="1073" y="609"/>
                    </a:lnTo>
                    <a:lnTo>
                      <a:pt x="1066" y="614"/>
                    </a:lnTo>
                    <a:lnTo>
                      <a:pt x="1066" y="619"/>
                    </a:lnTo>
                    <a:lnTo>
                      <a:pt x="1063" y="612"/>
                    </a:lnTo>
                    <a:lnTo>
                      <a:pt x="1059" y="614"/>
                    </a:lnTo>
                    <a:lnTo>
                      <a:pt x="1056" y="614"/>
                    </a:lnTo>
                    <a:lnTo>
                      <a:pt x="1054" y="612"/>
                    </a:lnTo>
                    <a:lnTo>
                      <a:pt x="1049" y="602"/>
                    </a:lnTo>
                    <a:lnTo>
                      <a:pt x="1040" y="591"/>
                    </a:lnTo>
                    <a:lnTo>
                      <a:pt x="1037" y="586"/>
                    </a:lnTo>
                    <a:lnTo>
                      <a:pt x="1037" y="581"/>
                    </a:lnTo>
                    <a:lnTo>
                      <a:pt x="1040" y="581"/>
                    </a:lnTo>
                    <a:lnTo>
                      <a:pt x="1042" y="579"/>
                    </a:lnTo>
                    <a:lnTo>
                      <a:pt x="1044" y="574"/>
                    </a:lnTo>
                    <a:lnTo>
                      <a:pt x="1066" y="569"/>
                    </a:lnTo>
                    <a:lnTo>
                      <a:pt x="1063" y="565"/>
                    </a:lnTo>
                    <a:lnTo>
                      <a:pt x="1061" y="553"/>
                    </a:lnTo>
                    <a:lnTo>
                      <a:pt x="1059" y="555"/>
                    </a:lnTo>
                    <a:lnTo>
                      <a:pt x="1056" y="550"/>
                    </a:lnTo>
                    <a:lnTo>
                      <a:pt x="1054" y="548"/>
                    </a:lnTo>
                    <a:lnTo>
                      <a:pt x="1054" y="543"/>
                    </a:lnTo>
                    <a:lnTo>
                      <a:pt x="1049" y="541"/>
                    </a:lnTo>
                    <a:lnTo>
                      <a:pt x="1042" y="539"/>
                    </a:lnTo>
                    <a:lnTo>
                      <a:pt x="1028" y="539"/>
                    </a:lnTo>
                    <a:lnTo>
                      <a:pt x="1026" y="539"/>
                    </a:lnTo>
                    <a:lnTo>
                      <a:pt x="1009" y="531"/>
                    </a:lnTo>
                    <a:lnTo>
                      <a:pt x="1009" y="534"/>
                    </a:lnTo>
                    <a:lnTo>
                      <a:pt x="1023" y="548"/>
                    </a:lnTo>
                    <a:lnTo>
                      <a:pt x="1026" y="562"/>
                    </a:lnTo>
                    <a:lnTo>
                      <a:pt x="1023" y="567"/>
                    </a:lnTo>
                    <a:lnTo>
                      <a:pt x="1023" y="572"/>
                    </a:lnTo>
                    <a:lnTo>
                      <a:pt x="1018" y="588"/>
                    </a:lnTo>
                    <a:lnTo>
                      <a:pt x="1018" y="598"/>
                    </a:lnTo>
                    <a:lnTo>
                      <a:pt x="1021" y="598"/>
                    </a:lnTo>
                    <a:lnTo>
                      <a:pt x="1026" y="598"/>
                    </a:lnTo>
                    <a:lnTo>
                      <a:pt x="1028" y="600"/>
                    </a:lnTo>
                    <a:lnTo>
                      <a:pt x="1030" y="607"/>
                    </a:lnTo>
                    <a:lnTo>
                      <a:pt x="1028" y="614"/>
                    </a:lnTo>
                    <a:lnTo>
                      <a:pt x="1030" y="617"/>
                    </a:lnTo>
                    <a:lnTo>
                      <a:pt x="1028" y="624"/>
                    </a:lnTo>
                    <a:lnTo>
                      <a:pt x="1026" y="628"/>
                    </a:lnTo>
                    <a:lnTo>
                      <a:pt x="1023" y="635"/>
                    </a:lnTo>
                    <a:lnTo>
                      <a:pt x="1026" y="640"/>
                    </a:lnTo>
                    <a:lnTo>
                      <a:pt x="1023" y="652"/>
                    </a:lnTo>
                    <a:lnTo>
                      <a:pt x="1021" y="647"/>
                    </a:lnTo>
                    <a:lnTo>
                      <a:pt x="1021" y="643"/>
                    </a:lnTo>
                    <a:lnTo>
                      <a:pt x="1018" y="640"/>
                    </a:lnTo>
                    <a:lnTo>
                      <a:pt x="1016" y="640"/>
                    </a:lnTo>
                    <a:lnTo>
                      <a:pt x="1011" y="645"/>
                    </a:lnTo>
                    <a:lnTo>
                      <a:pt x="1014" y="640"/>
                    </a:lnTo>
                    <a:lnTo>
                      <a:pt x="1014" y="635"/>
                    </a:lnTo>
                    <a:lnTo>
                      <a:pt x="1007" y="631"/>
                    </a:lnTo>
                    <a:lnTo>
                      <a:pt x="1000" y="631"/>
                    </a:lnTo>
                    <a:lnTo>
                      <a:pt x="993" y="624"/>
                    </a:lnTo>
                    <a:lnTo>
                      <a:pt x="990" y="628"/>
                    </a:lnTo>
                    <a:lnTo>
                      <a:pt x="990" y="631"/>
                    </a:lnTo>
                    <a:lnTo>
                      <a:pt x="978" y="645"/>
                    </a:lnTo>
                    <a:lnTo>
                      <a:pt x="971" y="647"/>
                    </a:lnTo>
                    <a:lnTo>
                      <a:pt x="969" y="647"/>
                    </a:lnTo>
                    <a:lnTo>
                      <a:pt x="964" y="650"/>
                    </a:lnTo>
                    <a:lnTo>
                      <a:pt x="964" y="654"/>
                    </a:lnTo>
                    <a:lnTo>
                      <a:pt x="957" y="661"/>
                    </a:lnTo>
                    <a:lnTo>
                      <a:pt x="952" y="661"/>
                    </a:lnTo>
                    <a:lnTo>
                      <a:pt x="952" y="673"/>
                    </a:lnTo>
                    <a:lnTo>
                      <a:pt x="962" y="687"/>
                    </a:lnTo>
                    <a:lnTo>
                      <a:pt x="969" y="706"/>
                    </a:lnTo>
                    <a:lnTo>
                      <a:pt x="969" y="709"/>
                    </a:lnTo>
                    <a:lnTo>
                      <a:pt x="964" y="704"/>
                    </a:lnTo>
                    <a:lnTo>
                      <a:pt x="962" y="704"/>
                    </a:lnTo>
                    <a:lnTo>
                      <a:pt x="955" y="702"/>
                    </a:lnTo>
                    <a:lnTo>
                      <a:pt x="955" y="704"/>
                    </a:lnTo>
                    <a:lnTo>
                      <a:pt x="952" y="704"/>
                    </a:lnTo>
                    <a:lnTo>
                      <a:pt x="950" y="704"/>
                    </a:lnTo>
                    <a:lnTo>
                      <a:pt x="938" y="697"/>
                    </a:lnTo>
                    <a:lnTo>
                      <a:pt x="933" y="697"/>
                    </a:lnTo>
                    <a:lnTo>
                      <a:pt x="931" y="694"/>
                    </a:lnTo>
                    <a:lnTo>
                      <a:pt x="926" y="699"/>
                    </a:lnTo>
                    <a:lnTo>
                      <a:pt x="924" y="702"/>
                    </a:lnTo>
                    <a:lnTo>
                      <a:pt x="924" y="697"/>
                    </a:lnTo>
                    <a:lnTo>
                      <a:pt x="929" y="692"/>
                    </a:lnTo>
                    <a:lnTo>
                      <a:pt x="919" y="690"/>
                    </a:lnTo>
                    <a:lnTo>
                      <a:pt x="919" y="687"/>
                    </a:lnTo>
                    <a:lnTo>
                      <a:pt x="917" y="687"/>
                    </a:lnTo>
                    <a:lnTo>
                      <a:pt x="905" y="680"/>
                    </a:lnTo>
                    <a:lnTo>
                      <a:pt x="903" y="685"/>
                    </a:lnTo>
                    <a:lnTo>
                      <a:pt x="900" y="687"/>
                    </a:lnTo>
                    <a:lnTo>
                      <a:pt x="900" y="690"/>
                    </a:lnTo>
                    <a:lnTo>
                      <a:pt x="898" y="690"/>
                    </a:lnTo>
                    <a:lnTo>
                      <a:pt x="900" y="699"/>
                    </a:lnTo>
                    <a:lnTo>
                      <a:pt x="903" y="699"/>
                    </a:lnTo>
                    <a:lnTo>
                      <a:pt x="905" y="706"/>
                    </a:lnTo>
                    <a:lnTo>
                      <a:pt x="910" y="711"/>
                    </a:lnTo>
                    <a:lnTo>
                      <a:pt x="919" y="709"/>
                    </a:lnTo>
                    <a:lnTo>
                      <a:pt x="924" y="728"/>
                    </a:lnTo>
                    <a:lnTo>
                      <a:pt x="926" y="730"/>
                    </a:lnTo>
                    <a:lnTo>
                      <a:pt x="919" y="728"/>
                    </a:lnTo>
                    <a:lnTo>
                      <a:pt x="917" y="730"/>
                    </a:lnTo>
                    <a:lnTo>
                      <a:pt x="915" y="732"/>
                    </a:lnTo>
                    <a:lnTo>
                      <a:pt x="915" y="732"/>
                    </a:lnTo>
                    <a:lnTo>
                      <a:pt x="893" y="725"/>
                    </a:lnTo>
                    <a:lnTo>
                      <a:pt x="891" y="718"/>
                    </a:lnTo>
                    <a:lnTo>
                      <a:pt x="889" y="716"/>
                    </a:lnTo>
                    <a:lnTo>
                      <a:pt x="886" y="713"/>
                    </a:lnTo>
                    <a:lnTo>
                      <a:pt x="881" y="711"/>
                    </a:lnTo>
                    <a:lnTo>
                      <a:pt x="881" y="713"/>
                    </a:lnTo>
                    <a:lnTo>
                      <a:pt x="877" y="713"/>
                    </a:lnTo>
                    <a:lnTo>
                      <a:pt x="872" y="709"/>
                    </a:lnTo>
                    <a:lnTo>
                      <a:pt x="870" y="706"/>
                    </a:lnTo>
                    <a:lnTo>
                      <a:pt x="867" y="709"/>
                    </a:lnTo>
                    <a:lnTo>
                      <a:pt x="867" y="706"/>
                    </a:lnTo>
                    <a:lnTo>
                      <a:pt x="870" y="702"/>
                    </a:lnTo>
                    <a:lnTo>
                      <a:pt x="870" y="692"/>
                    </a:lnTo>
                    <a:lnTo>
                      <a:pt x="867" y="687"/>
                    </a:lnTo>
                    <a:lnTo>
                      <a:pt x="867" y="687"/>
                    </a:lnTo>
                    <a:lnTo>
                      <a:pt x="867" y="685"/>
                    </a:lnTo>
                    <a:lnTo>
                      <a:pt x="863" y="673"/>
                    </a:lnTo>
                    <a:lnTo>
                      <a:pt x="863" y="671"/>
                    </a:lnTo>
                    <a:lnTo>
                      <a:pt x="867" y="668"/>
                    </a:lnTo>
                    <a:lnTo>
                      <a:pt x="870" y="654"/>
                    </a:lnTo>
                    <a:lnTo>
                      <a:pt x="867" y="652"/>
                    </a:lnTo>
                    <a:lnTo>
                      <a:pt x="865" y="650"/>
                    </a:lnTo>
                    <a:lnTo>
                      <a:pt x="865" y="643"/>
                    </a:lnTo>
                    <a:lnTo>
                      <a:pt x="863" y="643"/>
                    </a:lnTo>
                    <a:lnTo>
                      <a:pt x="858" y="640"/>
                    </a:lnTo>
                    <a:lnTo>
                      <a:pt x="856" y="635"/>
                    </a:lnTo>
                    <a:lnTo>
                      <a:pt x="853" y="635"/>
                    </a:lnTo>
                    <a:lnTo>
                      <a:pt x="848" y="635"/>
                    </a:lnTo>
                    <a:lnTo>
                      <a:pt x="848" y="631"/>
                    </a:lnTo>
                    <a:lnTo>
                      <a:pt x="848" y="628"/>
                    </a:lnTo>
                    <a:lnTo>
                      <a:pt x="844" y="628"/>
                    </a:lnTo>
                    <a:lnTo>
                      <a:pt x="832" y="619"/>
                    </a:lnTo>
                    <a:lnTo>
                      <a:pt x="834" y="617"/>
                    </a:lnTo>
                    <a:lnTo>
                      <a:pt x="830" y="612"/>
                    </a:lnTo>
                    <a:lnTo>
                      <a:pt x="830" y="607"/>
                    </a:lnTo>
                    <a:lnTo>
                      <a:pt x="827" y="605"/>
                    </a:lnTo>
                    <a:lnTo>
                      <a:pt x="822" y="602"/>
                    </a:lnTo>
                    <a:lnTo>
                      <a:pt x="825" y="600"/>
                    </a:lnTo>
                    <a:lnTo>
                      <a:pt x="830" y="598"/>
                    </a:lnTo>
                    <a:lnTo>
                      <a:pt x="837" y="602"/>
                    </a:lnTo>
                    <a:lnTo>
                      <a:pt x="837" y="605"/>
                    </a:lnTo>
                    <a:lnTo>
                      <a:pt x="839" y="609"/>
                    </a:lnTo>
                    <a:lnTo>
                      <a:pt x="848" y="617"/>
                    </a:lnTo>
                    <a:lnTo>
                      <a:pt x="848" y="614"/>
                    </a:lnTo>
                    <a:lnTo>
                      <a:pt x="851" y="612"/>
                    </a:lnTo>
                    <a:lnTo>
                      <a:pt x="853" y="617"/>
                    </a:lnTo>
                    <a:lnTo>
                      <a:pt x="856" y="619"/>
                    </a:lnTo>
                    <a:lnTo>
                      <a:pt x="858" y="617"/>
                    </a:lnTo>
                    <a:lnTo>
                      <a:pt x="858" y="619"/>
                    </a:lnTo>
                    <a:lnTo>
                      <a:pt x="860" y="617"/>
                    </a:lnTo>
                    <a:lnTo>
                      <a:pt x="863" y="617"/>
                    </a:lnTo>
                    <a:lnTo>
                      <a:pt x="863" y="624"/>
                    </a:lnTo>
                    <a:lnTo>
                      <a:pt x="867" y="621"/>
                    </a:lnTo>
                    <a:lnTo>
                      <a:pt x="874" y="624"/>
                    </a:lnTo>
                    <a:lnTo>
                      <a:pt x="874" y="626"/>
                    </a:lnTo>
                    <a:lnTo>
                      <a:pt x="879" y="626"/>
                    </a:lnTo>
                    <a:lnTo>
                      <a:pt x="881" y="631"/>
                    </a:lnTo>
                    <a:lnTo>
                      <a:pt x="896" y="635"/>
                    </a:lnTo>
                    <a:lnTo>
                      <a:pt x="905" y="635"/>
                    </a:lnTo>
                    <a:lnTo>
                      <a:pt x="912" y="638"/>
                    </a:lnTo>
                    <a:lnTo>
                      <a:pt x="915" y="640"/>
                    </a:lnTo>
                    <a:lnTo>
                      <a:pt x="936" y="643"/>
                    </a:lnTo>
                    <a:lnTo>
                      <a:pt x="938" y="643"/>
                    </a:lnTo>
                    <a:lnTo>
                      <a:pt x="943" y="640"/>
                    </a:lnTo>
                    <a:lnTo>
                      <a:pt x="957" y="635"/>
                    </a:lnTo>
                    <a:lnTo>
                      <a:pt x="974" y="614"/>
                    </a:lnTo>
                    <a:lnTo>
                      <a:pt x="978" y="598"/>
                    </a:lnTo>
                    <a:lnTo>
                      <a:pt x="976" y="598"/>
                    </a:lnTo>
                    <a:lnTo>
                      <a:pt x="974" y="595"/>
                    </a:lnTo>
                    <a:lnTo>
                      <a:pt x="971" y="579"/>
                    </a:lnTo>
                    <a:lnTo>
                      <a:pt x="969" y="574"/>
                    </a:lnTo>
                    <a:lnTo>
                      <a:pt x="964" y="572"/>
                    </a:lnTo>
                    <a:lnTo>
                      <a:pt x="964" y="574"/>
                    </a:lnTo>
                    <a:lnTo>
                      <a:pt x="962" y="572"/>
                    </a:lnTo>
                    <a:lnTo>
                      <a:pt x="962" y="567"/>
                    </a:lnTo>
                    <a:lnTo>
                      <a:pt x="957" y="562"/>
                    </a:lnTo>
                    <a:lnTo>
                      <a:pt x="955" y="560"/>
                    </a:lnTo>
                    <a:lnTo>
                      <a:pt x="950" y="555"/>
                    </a:lnTo>
                    <a:lnTo>
                      <a:pt x="952" y="560"/>
                    </a:lnTo>
                    <a:lnTo>
                      <a:pt x="950" y="562"/>
                    </a:lnTo>
                    <a:lnTo>
                      <a:pt x="941" y="553"/>
                    </a:lnTo>
                    <a:lnTo>
                      <a:pt x="941" y="555"/>
                    </a:lnTo>
                    <a:lnTo>
                      <a:pt x="938" y="555"/>
                    </a:lnTo>
                    <a:lnTo>
                      <a:pt x="938" y="550"/>
                    </a:lnTo>
                    <a:lnTo>
                      <a:pt x="933" y="546"/>
                    </a:lnTo>
                    <a:lnTo>
                      <a:pt x="936" y="550"/>
                    </a:lnTo>
                    <a:lnTo>
                      <a:pt x="929" y="548"/>
                    </a:lnTo>
                    <a:lnTo>
                      <a:pt x="926" y="546"/>
                    </a:lnTo>
                    <a:lnTo>
                      <a:pt x="926" y="543"/>
                    </a:lnTo>
                    <a:lnTo>
                      <a:pt x="886" y="508"/>
                    </a:lnTo>
                    <a:lnTo>
                      <a:pt x="874" y="505"/>
                    </a:lnTo>
                    <a:lnTo>
                      <a:pt x="877" y="508"/>
                    </a:lnTo>
                    <a:lnTo>
                      <a:pt x="874" y="510"/>
                    </a:lnTo>
                    <a:lnTo>
                      <a:pt x="874" y="510"/>
                    </a:lnTo>
                    <a:lnTo>
                      <a:pt x="853" y="501"/>
                    </a:lnTo>
                    <a:lnTo>
                      <a:pt x="853" y="503"/>
                    </a:lnTo>
                    <a:lnTo>
                      <a:pt x="846" y="505"/>
                    </a:lnTo>
                    <a:lnTo>
                      <a:pt x="846" y="505"/>
                    </a:lnTo>
                    <a:lnTo>
                      <a:pt x="844" y="503"/>
                    </a:lnTo>
                    <a:lnTo>
                      <a:pt x="844" y="503"/>
                    </a:lnTo>
                    <a:lnTo>
                      <a:pt x="844" y="498"/>
                    </a:lnTo>
                    <a:lnTo>
                      <a:pt x="844" y="498"/>
                    </a:lnTo>
                    <a:lnTo>
                      <a:pt x="837" y="503"/>
                    </a:lnTo>
                    <a:lnTo>
                      <a:pt x="839" y="496"/>
                    </a:lnTo>
                    <a:lnTo>
                      <a:pt x="834" y="498"/>
                    </a:lnTo>
                    <a:lnTo>
                      <a:pt x="837" y="496"/>
                    </a:lnTo>
                    <a:lnTo>
                      <a:pt x="834" y="494"/>
                    </a:lnTo>
                    <a:lnTo>
                      <a:pt x="832" y="494"/>
                    </a:lnTo>
                    <a:lnTo>
                      <a:pt x="827" y="496"/>
                    </a:lnTo>
                    <a:lnTo>
                      <a:pt x="830" y="494"/>
                    </a:lnTo>
                    <a:lnTo>
                      <a:pt x="827" y="491"/>
                    </a:lnTo>
                    <a:lnTo>
                      <a:pt x="822" y="491"/>
                    </a:lnTo>
                    <a:lnTo>
                      <a:pt x="825" y="482"/>
                    </a:lnTo>
                    <a:lnTo>
                      <a:pt x="825" y="487"/>
                    </a:lnTo>
                    <a:lnTo>
                      <a:pt x="827" y="487"/>
                    </a:lnTo>
                    <a:lnTo>
                      <a:pt x="830" y="487"/>
                    </a:lnTo>
                    <a:lnTo>
                      <a:pt x="832" y="489"/>
                    </a:lnTo>
                    <a:lnTo>
                      <a:pt x="834" y="489"/>
                    </a:lnTo>
                    <a:lnTo>
                      <a:pt x="837" y="489"/>
                    </a:lnTo>
                    <a:lnTo>
                      <a:pt x="839" y="484"/>
                    </a:lnTo>
                    <a:lnTo>
                      <a:pt x="839" y="482"/>
                    </a:lnTo>
                    <a:lnTo>
                      <a:pt x="834" y="480"/>
                    </a:lnTo>
                    <a:lnTo>
                      <a:pt x="832" y="480"/>
                    </a:lnTo>
                    <a:lnTo>
                      <a:pt x="830" y="480"/>
                    </a:lnTo>
                    <a:lnTo>
                      <a:pt x="830" y="477"/>
                    </a:lnTo>
                    <a:lnTo>
                      <a:pt x="820" y="472"/>
                    </a:lnTo>
                    <a:lnTo>
                      <a:pt x="822" y="475"/>
                    </a:lnTo>
                    <a:lnTo>
                      <a:pt x="822" y="480"/>
                    </a:lnTo>
                    <a:lnTo>
                      <a:pt x="820" y="480"/>
                    </a:lnTo>
                    <a:lnTo>
                      <a:pt x="818" y="480"/>
                    </a:lnTo>
                    <a:lnTo>
                      <a:pt x="818" y="482"/>
                    </a:lnTo>
                    <a:lnTo>
                      <a:pt x="818" y="484"/>
                    </a:lnTo>
                    <a:lnTo>
                      <a:pt x="815" y="487"/>
                    </a:lnTo>
                    <a:lnTo>
                      <a:pt x="813" y="487"/>
                    </a:lnTo>
                    <a:lnTo>
                      <a:pt x="811" y="482"/>
                    </a:lnTo>
                    <a:lnTo>
                      <a:pt x="804" y="480"/>
                    </a:lnTo>
                    <a:lnTo>
                      <a:pt x="804" y="480"/>
                    </a:lnTo>
                    <a:lnTo>
                      <a:pt x="804" y="482"/>
                    </a:lnTo>
                    <a:lnTo>
                      <a:pt x="804" y="482"/>
                    </a:lnTo>
                    <a:lnTo>
                      <a:pt x="804" y="480"/>
                    </a:lnTo>
                    <a:lnTo>
                      <a:pt x="796" y="480"/>
                    </a:lnTo>
                    <a:lnTo>
                      <a:pt x="796" y="484"/>
                    </a:lnTo>
                    <a:lnTo>
                      <a:pt x="794" y="484"/>
                    </a:lnTo>
                    <a:lnTo>
                      <a:pt x="794" y="484"/>
                    </a:lnTo>
                    <a:lnTo>
                      <a:pt x="792" y="484"/>
                    </a:lnTo>
                    <a:lnTo>
                      <a:pt x="789" y="482"/>
                    </a:lnTo>
                    <a:lnTo>
                      <a:pt x="789" y="484"/>
                    </a:lnTo>
                    <a:lnTo>
                      <a:pt x="789" y="487"/>
                    </a:lnTo>
                    <a:lnTo>
                      <a:pt x="789" y="482"/>
                    </a:lnTo>
                    <a:lnTo>
                      <a:pt x="785" y="484"/>
                    </a:lnTo>
                    <a:lnTo>
                      <a:pt x="782" y="487"/>
                    </a:lnTo>
                    <a:lnTo>
                      <a:pt x="782" y="482"/>
                    </a:lnTo>
                    <a:lnTo>
                      <a:pt x="785" y="480"/>
                    </a:lnTo>
                    <a:lnTo>
                      <a:pt x="787" y="480"/>
                    </a:lnTo>
                    <a:lnTo>
                      <a:pt x="787" y="477"/>
                    </a:lnTo>
                    <a:lnTo>
                      <a:pt x="787" y="475"/>
                    </a:lnTo>
                    <a:lnTo>
                      <a:pt x="787" y="475"/>
                    </a:lnTo>
                    <a:lnTo>
                      <a:pt x="780" y="475"/>
                    </a:lnTo>
                    <a:lnTo>
                      <a:pt x="780" y="472"/>
                    </a:lnTo>
                    <a:lnTo>
                      <a:pt x="773" y="465"/>
                    </a:lnTo>
                    <a:lnTo>
                      <a:pt x="768" y="465"/>
                    </a:lnTo>
                    <a:lnTo>
                      <a:pt x="766" y="463"/>
                    </a:lnTo>
                    <a:lnTo>
                      <a:pt x="766" y="461"/>
                    </a:lnTo>
                    <a:lnTo>
                      <a:pt x="766" y="461"/>
                    </a:lnTo>
                    <a:lnTo>
                      <a:pt x="789" y="465"/>
                    </a:lnTo>
                    <a:lnTo>
                      <a:pt x="799" y="456"/>
                    </a:lnTo>
                    <a:lnTo>
                      <a:pt x="804" y="456"/>
                    </a:lnTo>
                    <a:lnTo>
                      <a:pt x="806" y="454"/>
                    </a:lnTo>
                    <a:lnTo>
                      <a:pt x="806" y="449"/>
                    </a:lnTo>
                    <a:lnTo>
                      <a:pt x="801" y="446"/>
                    </a:lnTo>
                    <a:lnTo>
                      <a:pt x="799" y="444"/>
                    </a:lnTo>
                    <a:lnTo>
                      <a:pt x="794" y="442"/>
                    </a:lnTo>
                    <a:lnTo>
                      <a:pt x="792" y="442"/>
                    </a:lnTo>
                    <a:lnTo>
                      <a:pt x="794" y="439"/>
                    </a:lnTo>
                    <a:lnTo>
                      <a:pt x="789" y="437"/>
                    </a:lnTo>
                    <a:lnTo>
                      <a:pt x="787" y="435"/>
                    </a:lnTo>
                    <a:lnTo>
                      <a:pt x="787" y="437"/>
                    </a:lnTo>
                    <a:lnTo>
                      <a:pt x="785" y="437"/>
                    </a:lnTo>
                    <a:lnTo>
                      <a:pt x="785" y="435"/>
                    </a:lnTo>
                    <a:lnTo>
                      <a:pt x="782" y="435"/>
                    </a:lnTo>
                    <a:lnTo>
                      <a:pt x="778" y="437"/>
                    </a:lnTo>
                    <a:lnTo>
                      <a:pt x="778" y="435"/>
                    </a:lnTo>
                    <a:lnTo>
                      <a:pt x="778" y="435"/>
                    </a:lnTo>
                    <a:lnTo>
                      <a:pt x="778" y="432"/>
                    </a:lnTo>
                    <a:lnTo>
                      <a:pt x="778" y="430"/>
                    </a:lnTo>
                    <a:lnTo>
                      <a:pt x="775" y="430"/>
                    </a:lnTo>
                    <a:lnTo>
                      <a:pt x="775" y="428"/>
                    </a:lnTo>
                    <a:lnTo>
                      <a:pt x="773" y="428"/>
                    </a:lnTo>
                    <a:lnTo>
                      <a:pt x="770" y="428"/>
                    </a:lnTo>
                    <a:lnTo>
                      <a:pt x="768" y="428"/>
                    </a:lnTo>
                    <a:lnTo>
                      <a:pt x="766" y="432"/>
                    </a:lnTo>
                    <a:lnTo>
                      <a:pt x="766" y="446"/>
                    </a:lnTo>
                    <a:lnTo>
                      <a:pt x="761" y="449"/>
                    </a:lnTo>
                    <a:lnTo>
                      <a:pt x="759" y="446"/>
                    </a:lnTo>
                    <a:lnTo>
                      <a:pt x="756" y="446"/>
                    </a:lnTo>
                    <a:lnTo>
                      <a:pt x="754" y="446"/>
                    </a:lnTo>
                    <a:lnTo>
                      <a:pt x="759" y="442"/>
                    </a:lnTo>
                    <a:lnTo>
                      <a:pt x="761" y="439"/>
                    </a:lnTo>
                    <a:lnTo>
                      <a:pt x="759" y="435"/>
                    </a:lnTo>
                    <a:lnTo>
                      <a:pt x="754" y="439"/>
                    </a:lnTo>
                    <a:lnTo>
                      <a:pt x="752" y="439"/>
                    </a:lnTo>
                    <a:lnTo>
                      <a:pt x="756" y="435"/>
                    </a:lnTo>
                    <a:lnTo>
                      <a:pt x="754" y="432"/>
                    </a:lnTo>
                    <a:lnTo>
                      <a:pt x="756" y="430"/>
                    </a:lnTo>
                    <a:lnTo>
                      <a:pt x="761" y="430"/>
                    </a:lnTo>
                    <a:lnTo>
                      <a:pt x="763" y="425"/>
                    </a:lnTo>
                    <a:lnTo>
                      <a:pt x="763" y="420"/>
                    </a:lnTo>
                    <a:lnTo>
                      <a:pt x="759" y="420"/>
                    </a:lnTo>
                    <a:lnTo>
                      <a:pt x="761" y="418"/>
                    </a:lnTo>
                    <a:lnTo>
                      <a:pt x="759" y="416"/>
                    </a:lnTo>
                    <a:lnTo>
                      <a:pt x="756" y="416"/>
                    </a:lnTo>
                    <a:lnTo>
                      <a:pt x="752" y="418"/>
                    </a:lnTo>
                    <a:lnTo>
                      <a:pt x="749" y="416"/>
                    </a:lnTo>
                    <a:lnTo>
                      <a:pt x="744" y="430"/>
                    </a:lnTo>
                    <a:lnTo>
                      <a:pt x="742" y="432"/>
                    </a:lnTo>
                    <a:lnTo>
                      <a:pt x="742" y="435"/>
                    </a:lnTo>
                    <a:lnTo>
                      <a:pt x="742" y="439"/>
                    </a:lnTo>
                    <a:lnTo>
                      <a:pt x="740" y="439"/>
                    </a:lnTo>
                    <a:lnTo>
                      <a:pt x="740" y="442"/>
                    </a:lnTo>
                    <a:lnTo>
                      <a:pt x="740" y="446"/>
                    </a:lnTo>
                    <a:lnTo>
                      <a:pt x="735" y="446"/>
                    </a:lnTo>
                    <a:lnTo>
                      <a:pt x="733" y="451"/>
                    </a:lnTo>
                    <a:lnTo>
                      <a:pt x="733" y="442"/>
                    </a:lnTo>
                    <a:lnTo>
                      <a:pt x="730" y="437"/>
                    </a:lnTo>
                    <a:lnTo>
                      <a:pt x="733" y="435"/>
                    </a:lnTo>
                    <a:lnTo>
                      <a:pt x="733" y="423"/>
                    </a:lnTo>
                    <a:lnTo>
                      <a:pt x="733" y="423"/>
                    </a:lnTo>
                    <a:lnTo>
                      <a:pt x="730" y="425"/>
                    </a:lnTo>
                    <a:lnTo>
                      <a:pt x="711" y="458"/>
                    </a:lnTo>
                    <a:lnTo>
                      <a:pt x="714" y="456"/>
                    </a:lnTo>
                    <a:lnTo>
                      <a:pt x="707" y="465"/>
                    </a:lnTo>
                    <a:lnTo>
                      <a:pt x="704" y="468"/>
                    </a:lnTo>
                    <a:lnTo>
                      <a:pt x="704" y="461"/>
                    </a:lnTo>
                    <a:lnTo>
                      <a:pt x="707" y="458"/>
                    </a:lnTo>
                    <a:lnTo>
                      <a:pt x="709" y="456"/>
                    </a:lnTo>
                    <a:lnTo>
                      <a:pt x="709" y="449"/>
                    </a:lnTo>
                    <a:lnTo>
                      <a:pt x="709" y="446"/>
                    </a:lnTo>
                    <a:lnTo>
                      <a:pt x="719" y="428"/>
                    </a:lnTo>
                    <a:lnTo>
                      <a:pt x="716" y="425"/>
                    </a:lnTo>
                    <a:lnTo>
                      <a:pt x="711" y="430"/>
                    </a:lnTo>
                    <a:lnTo>
                      <a:pt x="709" y="430"/>
                    </a:lnTo>
                    <a:lnTo>
                      <a:pt x="709" y="428"/>
                    </a:lnTo>
                    <a:lnTo>
                      <a:pt x="707" y="425"/>
                    </a:lnTo>
                    <a:lnTo>
                      <a:pt x="707" y="423"/>
                    </a:lnTo>
                    <a:lnTo>
                      <a:pt x="704" y="420"/>
                    </a:lnTo>
                    <a:lnTo>
                      <a:pt x="702" y="425"/>
                    </a:lnTo>
                    <a:lnTo>
                      <a:pt x="702" y="423"/>
                    </a:lnTo>
                    <a:lnTo>
                      <a:pt x="700" y="423"/>
                    </a:lnTo>
                    <a:lnTo>
                      <a:pt x="700" y="430"/>
                    </a:lnTo>
                    <a:lnTo>
                      <a:pt x="695" y="430"/>
                    </a:lnTo>
                    <a:lnTo>
                      <a:pt x="697" y="432"/>
                    </a:lnTo>
                    <a:lnTo>
                      <a:pt x="700" y="435"/>
                    </a:lnTo>
                    <a:lnTo>
                      <a:pt x="700" y="437"/>
                    </a:lnTo>
                    <a:lnTo>
                      <a:pt x="695" y="439"/>
                    </a:lnTo>
                    <a:lnTo>
                      <a:pt x="693" y="442"/>
                    </a:lnTo>
                    <a:lnTo>
                      <a:pt x="695" y="446"/>
                    </a:lnTo>
                    <a:lnTo>
                      <a:pt x="685" y="446"/>
                    </a:lnTo>
                    <a:lnTo>
                      <a:pt x="683" y="451"/>
                    </a:lnTo>
                    <a:lnTo>
                      <a:pt x="681" y="454"/>
                    </a:lnTo>
                    <a:lnTo>
                      <a:pt x="678" y="458"/>
                    </a:lnTo>
                    <a:lnTo>
                      <a:pt x="676" y="461"/>
                    </a:lnTo>
                    <a:lnTo>
                      <a:pt x="678" y="463"/>
                    </a:lnTo>
                    <a:lnTo>
                      <a:pt x="676" y="470"/>
                    </a:lnTo>
                    <a:lnTo>
                      <a:pt x="674" y="470"/>
                    </a:lnTo>
                    <a:lnTo>
                      <a:pt x="674" y="470"/>
                    </a:lnTo>
                    <a:lnTo>
                      <a:pt x="674" y="465"/>
                    </a:lnTo>
                    <a:lnTo>
                      <a:pt x="674" y="465"/>
                    </a:lnTo>
                    <a:lnTo>
                      <a:pt x="671" y="465"/>
                    </a:lnTo>
                    <a:lnTo>
                      <a:pt x="671" y="461"/>
                    </a:lnTo>
                    <a:lnTo>
                      <a:pt x="671" y="461"/>
                    </a:lnTo>
                    <a:lnTo>
                      <a:pt x="662" y="458"/>
                    </a:lnTo>
                    <a:lnTo>
                      <a:pt x="664" y="463"/>
                    </a:lnTo>
                    <a:lnTo>
                      <a:pt x="662" y="463"/>
                    </a:lnTo>
                    <a:lnTo>
                      <a:pt x="659" y="463"/>
                    </a:lnTo>
                    <a:lnTo>
                      <a:pt x="659" y="461"/>
                    </a:lnTo>
                    <a:lnTo>
                      <a:pt x="659" y="458"/>
                    </a:lnTo>
                    <a:lnTo>
                      <a:pt x="657" y="458"/>
                    </a:lnTo>
                    <a:lnTo>
                      <a:pt x="657" y="456"/>
                    </a:lnTo>
                    <a:lnTo>
                      <a:pt x="655" y="456"/>
                    </a:lnTo>
                    <a:lnTo>
                      <a:pt x="655" y="456"/>
                    </a:lnTo>
                    <a:lnTo>
                      <a:pt x="652" y="456"/>
                    </a:lnTo>
                    <a:lnTo>
                      <a:pt x="652" y="463"/>
                    </a:lnTo>
                    <a:lnTo>
                      <a:pt x="650" y="456"/>
                    </a:lnTo>
                    <a:lnTo>
                      <a:pt x="648" y="456"/>
                    </a:lnTo>
                    <a:lnTo>
                      <a:pt x="648" y="463"/>
                    </a:lnTo>
                    <a:lnTo>
                      <a:pt x="655" y="465"/>
                    </a:lnTo>
                    <a:lnTo>
                      <a:pt x="655" y="465"/>
                    </a:lnTo>
                    <a:lnTo>
                      <a:pt x="655" y="475"/>
                    </a:lnTo>
                    <a:lnTo>
                      <a:pt x="657" y="480"/>
                    </a:lnTo>
                    <a:lnTo>
                      <a:pt x="657" y="484"/>
                    </a:lnTo>
                    <a:lnTo>
                      <a:pt x="643" y="468"/>
                    </a:lnTo>
                    <a:lnTo>
                      <a:pt x="645" y="475"/>
                    </a:lnTo>
                    <a:lnTo>
                      <a:pt x="643" y="475"/>
                    </a:lnTo>
                    <a:lnTo>
                      <a:pt x="643" y="477"/>
                    </a:lnTo>
                    <a:lnTo>
                      <a:pt x="641" y="477"/>
                    </a:lnTo>
                    <a:lnTo>
                      <a:pt x="641" y="480"/>
                    </a:lnTo>
                    <a:lnTo>
                      <a:pt x="638" y="477"/>
                    </a:lnTo>
                    <a:lnTo>
                      <a:pt x="638" y="477"/>
                    </a:lnTo>
                    <a:lnTo>
                      <a:pt x="641" y="472"/>
                    </a:lnTo>
                    <a:lnTo>
                      <a:pt x="638" y="475"/>
                    </a:lnTo>
                    <a:lnTo>
                      <a:pt x="636" y="477"/>
                    </a:lnTo>
                    <a:lnTo>
                      <a:pt x="633" y="482"/>
                    </a:lnTo>
                    <a:lnTo>
                      <a:pt x="633" y="482"/>
                    </a:lnTo>
                    <a:lnTo>
                      <a:pt x="633" y="489"/>
                    </a:lnTo>
                    <a:lnTo>
                      <a:pt x="629" y="494"/>
                    </a:lnTo>
                    <a:lnTo>
                      <a:pt x="626" y="498"/>
                    </a:lnTo>
                    <a:lnTo>
                      <a:pt x="624" y="501"/>
                    </a:lnTo>
                    <a:lnTo>
                      <a:pt x="626" y="496"/>
                    </a:lnTo>
                    <a:lnTo>
                      <a:pt x="629" y="472"/>
                    </a:lnTo>
                    <a:lnTo>
                      <a:pt x="624" y="475"/>
                    </a:lnTo>
                    <a:lnTo>
                      <a:pt x="619" y="482"/>
                    </a:lnTo>
                    <a:lnTo>
                      <a:pt x="617" y="496"/>
                    </a:lnTo>
                    <a:lnTo>
                      <a:pt x="617" y="480"/>
                    </a:lnTo>
                    <a:lnTo>
                      <a:pt x="610" y="482"/>
                    </a:lnTo>
                    <a:lnTo>
                      <a:pt x="607" y="487"/>
                    </a:lnTo>
                    <a:lnTo>
                      <a:pt x="607" y="494"/>
                    </a:lnTo>
                    <a:lnTo>
                      <a:pt x="610" y="498"/>
                    </a:lnTo>
                    <a:lnTo>
                      <a:pt x="612" y="498"/>
                    </a:lnTo>
                    <a:lnTo>
                      <a:pt x="615" y="503"/>
                    </a:lnTo>
                    <a:lnTo>
                      <a:pt x="615" y="505"/>
                    </a:lnTo>
                    <a:lnTo>
                      <a:pt x="612" y="505"/>
                    </a:lnTo>
                    <a:lnTo>
                      <a:pt x="610" y="501"/>
                    </a:lnTo>
                    <a:lnTo>
                      <a:pt x="607" y="498"/>
                    </a:lnTo>
                    <a:lnTo>
                      <a:pt x="600" y="491"/>
                    </a:lnTo>
                    <a:lnTo>
                      <a:pt x="598" y="491"/>
                    </a:lnTo>
                    <a:lnTo>
                      <a:pt x="600" y="498"/>
                    </a:lnTo>
                    <a:lnTo>
                      <a:pt x="603" y="501"/>
                    </a:lnTo>
                    <a:lnTo>
                      <a:pt x="600" y="503"/>
                    </a:lnTo>
                    <a:lnTo>
                      <a:pt x="598" y="501"/>
                    </a:lnTo>
                    <a:lnTo>
                      <a:pt x="598" y="503"/>
                    </a:lnTo>
                    <a:lnTo>
                      <a:pt x="596" y="501"/>
                    </a:lnTo>
                    <a:lnTo>
                      <a:pt x="593" y="501"/>
                    </a:lnTo>
                    <a:lnTo>
                      <a:pt x="593" y="501"/>
                    </a:lnTo>
                    <a:lnTo>
                      <a:pt x="596" y="496"/>
                    </a:lnTo>
                    <a:lnTo>
                      <a:pt x="593" y="494"/>
                    </a:lnTo>
                    <a:lnTo>
                      <a:pt x="591" y="503"/>
                    </a:lnTo>
                    <a:lnTo>
                      <a:pt x="591" y="505"/>
                    </a:lnTo>
                    <a:lnTo>
                      <a:pt x="591" y="508"/>
                    </a:lnTo>
                    <a:lnTo>
                      <a:pt x="584" y="513"/>
                    </a:lnTo>
                    <a:lnTo>
                      <a:pt x="582" y="520"/>
                    </a:lnTo>
                    <a:lnTo>
                      <a:pt x="582" y="522"/>
                    </a:lnTo>
                    <a:lnTo>
                      <a:pt x="586" y="520"/>
                    </a:lnTo>
                    <a:lnTo>
                      <a:pt x="586" y="522"/>
                    </a:lnTo>
                    <a:lnTo>
                      <a:pt x="584" y="522"/>
                    </a:lnTo>
                    <a:lnTo>
                      <a:pt x="584" y="529"/>
                    </a:lnTo>
                    <a:lnTo>
                      <a:pt x="582" y="527"/>
                    </a:lnTo>
                    <a:lnTo>
                      <a:pt x="579" y="527"/>
                    </a:lnTo>
                    <a:lnTo>
                      <a:pt x="582" y="529"/>
                    </a:lnTo>
                    <a:lnTo>
                      <a:pt x="579" y="531"/>
                    </a:lnTo>
                    <a:lnTo>
                      <a:pt x="577" y="529"/>
                    </a:lnTo>
                    <a:lnTo>
                      <a:pt x="577" y="531"/>
                    </a:lnTo>
                    <a:lnTo>
                      <a:pt x="574" y="531"/>
                    </a:lnTo>
                    <a:lnTo>
                      <a:pt x="570" y="534"/>
                    </a:lnTo>
                    <a:lnTo>
                      <a:pt x="567" y="536"/>
                    </a:lnTo>
                    <a:lnTo>
                      <a:pt x="565" y="536"/>
                    </a:lnTo>
                    <a:lnTo>
                      <a:pt x="565" y="539"/>
                    </a:lnTo>
                    <a:lnTo>
                      <a:pt x="567" y="541"/>
                    </a:lnTo>
                    <a:lnTo>
                      <a:pt x="572" y="539"/>
                    </a:lnTo>
                    <a:lnTo>
                      <a:pt x="572" y="539"/>
                    </a:lnTo>
                    <a:lnTo>
                      <a:pt x="577" y="541"/>
                    </a:lnTo>
                    <a:lnTo>
                      <a:pt x="582" y="539"/>
                    </a:lnTo>
                    <a:lnTo>
                      <a:pt x="582" y="539"/>
                    </a:lnTo>
                    <a:lnTo>
                      <a:pt x="584" y="541"/>
                    </a:lnTo>
                    <a:lnTo>
                      <a:pt x="579" y="541"/>
                    </a:lnTo>
                    <a:lnTo>
                      <a:pt x="579" y="543"/>
                    </a:lnTo>
                    <a:lnTo>
                      <a:pt x="579" y="548"/>
                    </a:lnTo>
                    <a:lnTo>
                      <a:pt x="574" y="546"/>
                    </a:lnTo>
                    <a:lnTo>
                      <a:pt x="570" y="546"/>
                    </a:lnTo>
                    <a:lnTo>
                      <a:pt x="570" y="543"/>
                    </a:lnTo>
                    <a:lnTo>
                      <a:pt x="565" y="543"/>
                    </a:lnTo>
                    <a:lnTo>
                      <a:pt x="563" y="546"/>
                    </a:lnTo>
                    <a:lnTo>
                      <a:pt x="560" y="548"/>
                    </a:lnTo>
                    <a:lnTo>
                      <a:pt x="563" y="553"/>
                    </a:lnTo>
                    <a:lnTo>
                      <a:pt x="563" y="555"/>
                    </a:lnTo>
                    <a:lnTo>
                      <a:pt x="563" y="555"/>
                    </a:lnTo>
                    <a:lnTo>
                      <a:pt x="563" y="560"/>
                    </a:lnTo>
                    <a:lnTo>
                      <a:pt x="563" y="562"/>
                    </a:lnTo>
                    <a:lnTo>
                      <a:pt x="560" y="562"/>
                    </a:lnTo>
                    <a:lnTo>
                      <a:pt x="560" y="565"/>
                    </a:lnTo>
                    <a:lnTo>
                      <a:pt x="558" y="565"/>
                    </a:lnTo>
                    <a:lnTo>
                      <a:pt x="558" y="553"/>
                    </a:lnTo>
                    <a:lnTo>
                      <a:pt x="556" y="555"/>
                    </a:lnTo>
                    <a:lnTo>
                      <a:pt x="553" y="557"/>
                    </a:lnTo>
                    <a:lnTo>
                      <a:pt x="551" y="557"/>
                    </a:lnTo>
                    <a:lnTo>
                      <a:pt x="551" y="560"/>
                    </a:lnTo>
                    <a:lnTo>
                      <a:pt x="553" y="560"/>
                    </a:lnTo>
                    <a:lnTo>
                      <a:pt x="553" y="562"/>
                    </a:lnTo>
                    <a:lnTo>
                      <a:pt x="551" y="562"/>
                    </a:lnTo>
                    <a:lnTo>
                      <a:pt x="548" y="565"/>
                    </a:lnTo>
                    <a:lnTo>
                      <a:pt x="548" y="567"/>
                    </a:lnTo>
                    <a:lnTo>
                      <a:pt x="548" y="569"/>
                    </a:lnTo>
                    <a:lnTo>
                      <a:pt x="551" y="572"/>
                    </a:lnTo>
                    <a:lnTo>
                      <a:pt x="548" y="572"/>
                    </a:lnTo>
                    <a:lnTo>
                      <a:pt x="551" y="574"/>
                    </a:lnTo>
                    <a:lnTo>
                      <a:pt x="548" y="574"/>
                    </a:lnTo>
                    <a:lnTo>
                      <a:pt x="546" y="579"/>
                    </a:lnTo>
                    <a:lnTo>
                      <a:pt x="546" y="579"/>
                    </a:lnTo>
                    <a:lnTo>
                      <a:pt x="544" y="579"/>
                    </a:lnTo>
                    <a:lnTo>
                      <a:pt x="544" y="581"/>
                    </a:lnTo>
                    <a:lnTo>
                      <a:pt x="546" y="581"/>
                    </a:lnTo>
                    <a:lnTo>
                      <a:pt x="553" y="579"/>
                    </a:lnTo>
                    <a:lnTo>
                      <a:pt x="546" y="586"/>
                    </a:lnTo>
                    <a:lnTo>
                      <a:pt x="541" y="583"/>
                    </a:lnTo>
                    <a:lnTo>
                      <a:pt x="539" y="583"/>
                    </a:lnTo>
                    <a:lnTo>
                      <a:pt x="539" y="581"/>
                    </a:lnTo>
                    <a:lnTo>
                      <a:pt x="537" y="581"/>
                    </a:lnTo>
                    <a:lnTo>
                      <a:pt x="534" y="583"/>
                    </a:lnTo>
                    <a:lnTo>
                      <a:pt x="532" y="588"/>
                    </a:lnTo>
                    <a:lnTo>
                      <a:pt x="530" y="591"/>
                    </a:lnTo>
                    <a:lnTo>
                      <a:pt x="530" y="593"/>
                    </a:lnTo>
                    <a:lnTo>
                      <a:pt x="532" y="593"/>
                    </a:lnTo>
                    <a:lnTo>
                      <a:pt x="530" y="598"/>
                    </a:lnTo>
                    <a:lnTo>
                      <a:pt x="527" y="600"/>
                    </a:lnTo>
                    <a:lnTo>
                      <a:pt x="527" y="605"/>
                    </a:lnTo>
                    <a:lnTo>
                      <a:pt x="525" y="605"/>
                    </a:lnTo>
                    <a:lnTo>
                      <a:pt x="522" y="605"/>
                    </a:lnTo>
                    <a:lnTo>
                      <a:pt x="520" y="605"/>
                    </a:lnTo>
                    <a:lnTo>
                      <a:pt x="518" y="609"/>
                    </a:lnTo>
                    <a:lnTo>
                      <a:pt x="520" y="612"/>
                    </a:lnTo>
                    <a:lnTo>
                      <a:pt x="518" y="614"/>
                    </a:lnTo>
                    <a:lnTo>
                      <a:pt x="515" y="614"/>
                    </a:lnTo>
                    <a:lnTo>
                      <a:pt x="515" y="617"/>
                    </a:lnTo>
                    <a:lnTo>
                      <a:pt x="513" y="617"/>
                    </a:lnTo>
                    <a:lnTo>
                      <a:pt x="513" y="619"/>
                    </a:lnTo>
                    <a:lnTo>
                      <a:pt x="511" y="619"/>
                    </a:lnTo>
                    <a:lnTo>
                      <a:pt x="511" y="624"/>
                    </a:lnTo>
                    <a:lnTo>
                      <a:pt x="515" y="624"/>
                    </a:lnTo>
                    <a:lnTo>
                      <a:pt x="513" y="626"/>
                    </a:lnTo>
                    <a:lnTo>
                      <a:pt x="511" y="626"/>
                    </a:lnTo>
                    <a:lnTo>
                      <a:pt x="511" y="626"/>
                    </a:lnTo>
                    <a:lnTo>
                      <a:pt x="508" y="626"/>
                    </a:lnTo>
                    <a:lnTo>
                      <a:pt x="511" y="631"/>
                    </a:lnTo>
                    <a:lnTo>
                      <a:pt x="511" y="633"/>
                    </a:lnTo>
                    <a:lnTo>
                      <a:pt x="513" y="631"/>
                    </a:lnTo>
                    <a:lnTo>
                      <a:pt x="515" y="633"/>
                    </a:lnTo>
                    <a:lnTo>
                      <a:pt x="513" y="635"/>
                    </a:lnTo>
                    <a:lnTo>
                      <a:pt x="508" y="635"/>
                    </a:lnTo>
                    <a:lnTo>
                      <a:pt x="506" y="638"/>
                    </a:lnTo>
                    <a:lnTo>
                      <a:pt x="506" y="643"/>
                    </a:lnTo>
                    <a:lnTo>
                      <a:pt x="504" y="643"/>
                    </a:lnTo>
                    <a:lnTo>
                      <a:pt x="501" y="645"/>
                    </a:lnTo>
                    <a:lnTo>
                      <a:pt x="499" y="650"/>
                    </a:lnTo>
                    <a:lnTo>
                      <a:pt x="501" y="647"/>
                    </a:lnTo>
                    <a:lnTo>
                      <a:pt x="504" y="645"/>
                    </a:lnTo>
                    <a:lnTo>
                      <a:pt x="508" y="645"/>
                    </a:lnTo>
                    <a:lnTo>
                      <a:pt x="508" y="647"/>
                    </a:lnTo>
                    <a:lnTo>
                      <a:pt x="508" y="652"/>
                    </a:lnTo>
                    <a:lnTo>
                      <a:pt x="504" y="650"/>
                    </a:lnTo>
                    <a:lnTo>
                      <a:pt x="504" y="652"/>
                    </a:lnTo>
                    <a:lnTo>
                      <a:pt x="504" y="652"/>
                    </a:lnTo>
                    <a:lnTo>
                      <a:pt x="501" y="654"/>
                    </a:lnTo>
                    <a:lnTo>
                      <a:pt x="501" y="657"/>
                    </a:lnTo>
                    <a:lnTo>
                      <a:pt x="501" y="659"/>
                    </a:lnTo>
                    <a:lnTo>
                      <a:pt x="501" y="659"/>
                    </a:lnTo>
                    <a:lnTo>
                      <a:pt x="499" y="659"/>
                    </a:lnTo>
                    <a:lnTo>
                      <a:pt x="499" y="661"/>
                    </a:lnTo>
                    <a:lnTo>
                      <a:pt x="499" y="664"/>
                    </a:lnTo>
                    <a:lnTo>
                      <a:pt x="501" y="664"/>
                    </a:lnTo>
                    <a:lnTo>
                      <a:pt x="501" y="671"/>
                    </a:lnTo>
                    <a:lnTo>
                      <a:pt x="499" y="668"/>
                    </a:lnTo>
                    <a:lnTo>
                      <a:pt x="496" y="668"/>
                    </a:lnTo>
                    <a:lnTo>
                      <a:pt x="494" y="664"/>
                    </a:lnTo>
                    <a:lnTo>
                      <a:pt x="496" y="668"/>
                    </a:lnTo>
                    <a:lnTo>
                      <a:pt x="494" y="671"/>
                    </a:lnTo>
                    <a:lnTo>
                      <a:pt x="492" y="671"/>
                    </a:lnTo>
                    <a:lnTo>
                      <a:pt x="492" y="673"/>
                    </a:lnTo>
                    <a:lnTo>
                      <a:pt x="494" y="676"/>
                    </a:lnTo>
                    <a:lnTo>
                      <a:pt x="494" y="673"/>
                    </a:lnTo>
                    <a:lnTo>
                      <a:pt x="496" y="671"/>
                    </a:lnTo>
                    <a:lnTo>
                      <a:pt x="496" y="673"/>
                    </a:lnTo>
                    <a:lnTo>
                      <a:pt x="496" y="673"/>
                    </a:lnTo>
                    <a:lnTo>
                      <a:pt x="496" y="678"/>
                    </a:lnTo>
                    <a:lnTo>
                      <a:pt x="494" y="680"/>
                    </a:lnTo>
                    <a:lnTo>
                      <a:pt x="492" y="678"/>
                    </a:lnTo>
                    <a:lnTo>
                      <a:pt x="489" y="680"/>
                    </a:lnTo>
                    <a:lnTo>
                      <a:pt x="487" y="680"/>
                    </a:lnTo>
                    <a:lnTo>
                      <a:pt x="485" y="683"/>
                    </a:lnTo>
                    <a:lnTo>
                      <a:pt x="485" y="685"/>
                    </a:lnTo>
                    <a:lnTo>
                      <a:pt x="482" y="687"/>
                    </a:lnTo>
                    <a:lnTo>
                      <a:pt x="482" y="687"/>
                    </a:lnTo>
                    <a:lnTo>
                      <a:pt x="480" y="690"/>
                    </a:lnTo>
                    <a:lnTo>
                      <a:pt x="480" y="694"/>
                    </a:lnTo>
                    <a:lnTo>
                      <a:pt x="482" y="694"/>
                    </a:lnTo>
                    <a:lnTo>
                      <a:pt x="485" y="692"/>
                    </a:lnTo>
                    <a:lnTo>
                      <a:pt x="487" y="694"/>
                    </a:lnTo>
                    <a:lnTo>
                      <a:pt x="480" y="694"/>
                    </a:lnTo>
                    <a:lnTo>
                      <a:pt x="480" y="699"/>
                    </a:lnTo>
                    <a:lnTo>
                      <a:pt x="482" y="702"/>
                    </a:lnTo>
                    <a:lnTo>
                      <a:pt x="480" y="704"/>
                    </a:lnTo>
                    <a:lnTo>
                      <a:pt x="478" y="706"/>
                    </a:lnTo>
                    <a:lnTo>
                      <a:pt x="473" y="702"/>
                    </a:lnTo>
                    <a:lnTo>
                      <a:pt x="473" y="702"/>
                    </a:lnTo>
                    <a:lnTo>
                      <a:pt x="470" y="706"/>
                    </a:lnTo>
                    <a:lnTo>
                      <a:pt x="466" y="709"/>
                    </a:lnTo>
                    <a:lnTo>
                      <a:pt x="466" y="711"/>
                    </a:lnTo>
                    <a:lnTo>
                      <a:pt x="459" y="720"/>
                    </a:lnTo>
                    <a:lnTo>
                      <a:pt x="459" y="725"/>
                    </a:lnTo>
                    <a:lnTo>
                      <a:pt x="459" y="725"/>
                    </a:lnTo>
                    <a:lnTo>
                      <a:pt x="452" y="730"/>
                    </a:lnTo>
                    <a:lnTo>
                      <a:pt x="452" y="732"/>
                    </a:lnTo>
                    <a:lnTo>
                      <a:pt x="454" y="735"/>
                    </a:lnTo>
                    <a:lnTo>
                      <a:pt x="456" y="732"/>
                    </a:lnTo>
                    <a:lnTo>
                      <a:pt x="456" y="737"/>
                    </a:lnTo>
                    <a:lnTo>
                      <a:pt x="459" y="742"/>
                    </a:lnTo>
                    <a:lnTo>
                      <a:pt x="459" y="742"/>
                    </a:lnTo>
                    <a:lnTo>
                      <a:pt x="478" y="730"/>
                    </a:lnTo>
                    <a:lnTo>
                      <a:pt x="480" y="728"/>
                    </a:lnTo>
                    <a:lnTo>
                      <a:pt x="480" y="730"/>
                    </a:lnTo>
                    <a:lnTo>
                      <a:pt x="480" y="730"/>
                    </a:lnTo>
                    <a:lnTo>
                      <a:pt x="475" y="732"/>
                    </a:lnTo>
                    <a:lnTo>
                      <a:pt x="473" y="735"/>
                    </a:lnTo>
                    <a:lnTo>
                      <a:pt x="468" y="739"/>
                    </a:lnTo>
                    <a:lnTo>
                      <a:pt x="468" y="742"/>
                    </a:lnTo>
                    <a:lnTo>
                      <a:pt x="468" y="742"/>
                    </a:lnTo>
                    <a:lnTo>
                      <a:pt x="463" y="744"/>
                    </a:lnTo>
                    <a:lnTo>
                      <a:pt x="461" y="744"/>
                    </a:lnTo>
                    <a:lnTo>
                      <a:pt x="459" y="744"/>
                    </a:lnTo>
                    <a:lnTo>
                      <a:pt x="461" y="746"/>
                    </a:lnTo>
                    <a:lnTo>
                      <a:pt x="459" y="746"/>
                    </a:lnTo>
                    <a:lnTo>
                      <a:pt x="456" y="746"/>
                    </a:lnTo>
                    <a:lnTo>
                      <a:pt x="456" y="744"/>
                    </a:lnTo>
                    <a:lnTo>
                      <a:pt x="452" y="737"/>
                    </a:lnTo>
                    <a:lnTo>
                      <a:pt x="452" y="737"/>
                    </a:lnTo>
                    <a:lnTo>
                      <a:pt x="449" y="739"/>
                    </a:lnTo>
                    <a:lnTo>
                      <a:pt x="447" y="739"/>
                    </a:lnTo>
                    <a:lnTo>
                      <a:pt x="445" y="742"/>
                    </a:lnTo>
                    <a:lnTo>
                      <a:pt x="445" y="744"/>
                    </a:lnTo>
                    <a:lnTo>
                      <a:pt x="447" y="746"/>
                    </a:lnTo>
                    <a:lnTo>
                      <a:pt x="447" y="746"/>
                    </a:lnTo>
                    <a:lnTo>
                      <a:pt x="445" y="749"/>
                    </a:lnTo>
                    <a:lnTo>
                      <a:pt x="442" y="746"/>
                    </a:lnTo>
                    <a:lnTo>
                      <a:pt x="442" y="744"/>
                    </a:lnTo>
                    <a:lnTo>
                      <a:pt x="442" y="742"/>
                    </a:lnTo>
                    <a:lnTo>
                      <a:pt x="435" y="746"/>
                    </a:lnTo>
                    <a:lnTo>
                      <a:pt x="433" y="746"/>
                    </a:lnTo>
                    <a:lnTo>
                      <a:pt x="433" y="751"/>
                    </a:lnTo>
                    <a:lnTo>
                      <a:pt x="430" y="751"/>
                    </a:lnTo>
                    <a:lnTo>
                      <a:pt x="430" y="754"/>
                    </a:lnTo>
                    <a:lnTo>
                      <a:pt x="430" y="754"/>
                    </a:lnTo>
                    <a:lnTo>
                      <a:pt x="428" y="754"/>
                    </a:lnTo>
                    <a:lnTo>
                      <a:pt x="428" y="754"/>
                    </a:lnTo>
                    <a:lnTo>
                      <a:pt x="426" y="751"/>
                    </a:lnTo>
                    <a:lnTo>
                      <a:pt x="426" y="751"/>
                    </a:lnTo>
                    <a:lnTo>
                      <a:pt x="426" y="754"/>
                    </a:lnTo>
                    <a:lnTo>
                      <a:pt x="426" y="754"/>
                    </a:lnTo>
                    <a:lnTo>
                      <a:pt x="423" y="756"/>
                    </a:lnTo>
                    <a:lnTo>
                      <a:pt x="421" y="756"/>
                    </a:lnTo>
                    <a:lnTo>
                      <a:pt x="416" y="758"/>
                    </a:lnTo>
                    <a:lnTo>
                      <a:pt x="416" y="765"/>
                    </a:lnTo>
                    <a:lnTo>
                      <a:pt x="414" y="763"/>
                    </a:lnTo>
                    <a:lnTo>
                      <a:pt x="409" y="763"/>
                    </a:lnTo>
                    <a:lnTo>
                      <a:pt x="407" y="765"/>
                    </a:lnTo>
                    <a:lnTo>
                      <a:pt x="407" y="768"/>
                    </a:lnTo>
                    <a:lnTo>
                      <a:pt x="409" y="770"/>
                    </a:lnTo>
                    <a:lnTo>
                      <a:pt x="409" y="770"/>
                    </a:lnTo>
                    <a:lnTo>
                      <a:pt x="411" y="772"/>
                    </a:lnTo>
                    <a:lnTo>
                      <a:pt x="414" y="770"/>
                    </a:lnTo>
                    <a:lnTo>
                      <a:pt x="416" y="772"/>
                    </a:lnTo>
                    <a:lnTo>
                      <a:pt x="416" y="772"/>
                    </a:lnTo>
                    <a:lnTo>
                      <a:pt x="416" y="775"/>
                    </a:lnTo>
                    <a:lnTo>
                      <a:pt x="416" y="777"/>
                    </a:lnTo>
                    <a:lnTo>
                      <a:pt x="414" y="777"/>
                    </a:lnTo>
                    <a:lnTo>
                      <a:pt x="402" y="775"/>
                    </a:lnTo>
                    <a:lnTo>
                      <a:pt x="400" y="777"/>
                    </a:lnTo>
                    <a:lnTo>
                      <a:pt x="397" y="777"/>
                    </a:lnTo>
                    <a:lnTo>
                      <a:pt x="397" y="780"/>
                    </a:lnTo>
                    <a:lnTo>
                      <a:pt x="397" y="780"/>
                    </a:lnTo>
                    <a:lnTo>
                      <a:pt x="400" y="780"/>
                    </a:lnTo>
                    <a:lnTo>
                      <a:pt x="397" y="780"/>
                    </a:lnTo>
                    <a:lnTo>
                      <a:pt x="397" y="782"/>
                    </a:lnTo>
                    <a:lnTo>
                      <a:pt x="400" y="782"/>
                    </a:lnTo>
                    <a:lnTo>
                      <a:pt x="402" y="782"/>
                    </a:lnTo>
                    <a:lnTo>
                      <a:pt x="400" y="784"/>
                    </a:lnTo>
                    <a:lnTo>
                      <a:pt x="400" y="791"/>
                    </a:lnTo>
                    <a:lnTo>
                      <a:pt x="400" y="791"/>
                    </a:lnTo>
                    <a:lnTo>
                      <a:pt x="397" y="787"/>
                    </a:lnTo>
                    <a:lnTo>
                      <a:pt x="397" y="787"/>
                    </a:lnTo>
                    <a:lnTo>
                      <a:pt x="393" y="787"/>
                    </a:lnTo>
                    <a:lnTo>
                      <a:pt x="390" y="794"/>
                    </a:lnTo>
                    <a:lnTo>
                      <a:pt x="393" y="794"/>
                    </a:lnTo>
                    <a:lnTo>
                      <a:pt x="393" y="796"/>
                    </a:lnTo>
                    <a:lnTo>
                      <a:pt x="390" y="794"/>
                    </a:lnTo>
                    <a:lnTo>
                      <a:pt x="390" y="791"/>
                    </a:lnTo>
                    <a:lnTo>
                      <a:pt x="388" y="794"/>
                    </a:lnTo>
                    <a:lnTo>
                      <a:pt x="383" y="794"/>
                    </a:lnTo>
                    <a:lnTo>
                      <a:pt x="383" y="794"/>
                    </a:lnTo>
                    <a:lnTo>
                      <a:pt x="383" y="796"/>
                    </a:lnTo>
                    <a:lnTo>
                      <a:pt x="378" y="791"/>
                    </a:lnTo>
                    <a:lnTo>
                      <a:pt x="376" y="794"/>
                    </a:lnTo>
                    <a:lnTo>
                      <a:pt x="378" y="798"/>
                    </a:lnTo>
                    <a:lnTo>
                      <a:pt x="378" y="801"/>
                    </a:lnTo>
                    <a:lnTo>
                      <a:pt x="378" y="801"/>
                    </a:lnTo>
                    <a:lnTo>
                      <a:pt x="395" y="798"/>
                    </a:lnTo>
                    <a:lnTo>
                      <a:pt x="390" y="801"/>
                    </a:lnTo>
                    <a:lnTo>
                      <a:pt x="390" y="803"/>
                    </a:lnTo>
                    <a:lnTo>
                      <a:pt x="397" y="801"/>
                    </a:lnTo>
                    <a:lnTo>
                      <a:pt x="397" y="801"/>
                    </a:lnTo>
                    <a:lnTo>
                      <a:pt x="395" y="803"/>
                    </a:lnTo>
                    <a:lnTo>
                      <a:pt x="385" y="803"/>
                    </a:lnTo>
                    <a:lnTo>
                      <a:pt x="383" y="803"/>
                    </a:lnTo>
                    <a:lnTo>
                      <a:pt x="381" y="803"/>
                    </a:lnTo>
                    <a:lnTo>
                      <a:pt x="378" y="806"/>
                    </a:lnTo>
                    <a:lnTo>
                      <a:pt x="378" y="808"/>
                    </a:lnTo>
                    <a:lnTo>
                      <a:pt x="376" y="808"/>
                    </a:lnTo>
                    <a:lnTo>
                      <a:pt x="374" y="808"/>
                    </a:lnTo>
                    <a:lnTo>
                      <a:pt x="374" y="810"/>
                    </a:lnTo>
                    <a:lnTo>
                      <a:pt x="378" y="810"/>
                    </a:lnTo>
                    <a:lnTo>
                      <a:pt x="378" y="813"/>
                    </a:lnTo>
                    <a:lnTo>
                      <a:pt x="378" y="815"/>
                    </a:lnTo>
                    <a:lnTo>
                      <a:pt x="376" y="820"/>
                    </a:lnTo>
                    <a:lnTo>
                      <a:pt x="376" y="822"/>
                    </a:lnTo>
                    <a:lnTo>
                      <a:pt x="376" y="822"/>
                    </a:lnTo>
                    <a:lnTo>
                      <a:pt x="376" y="824"/>
                    </a:lnTo>
                    <a:lnTo>
                      <a:pt x="376" y="827"/>
                    </a:lnTo>
                    <a:lnTo>
                      <a:pt x="376" y="829"/>
                    </a:lnTo>
                    <a:lnTo>
                      <a:pt x="381" y="829"/>
                    </a:lnTo>
                    <a:lnTo>
                      <a:pt x="390" y="824"/>
                    </a:lnTo>
                    <a:lnTo>
                      <a:pt x="393" y="827"/>
                    </a:lnTo>
                    <a:lnTo>
                      <a:pt x="395" y="827"/>
                    </a:lnTo>
                    <a:lnTo>
                      <a:pt x="400" y="817"/>
                    </a:lnTo>
                    <a:lnTo>
                      <a:pt x="400" y="822"/>
                    </a:lnTo>
                    <a:lnTo>
                      <a:pt x="400" y="824"/>
                    </a:lnTo>
                    <a:lnTo>
                      <a:pt x="400" y="827"/>
                    </a:lnTo>
                    <a:lnTo>
                      <a:pt x="404" y="827"/>
                    </a:lnTo>
                    <a:lnTo>
                      <a:pt x="407" y="824"/>
                    </a:lnTo>
                    <a:lnTo>
                      <a:pt x="407" y="827"/>
                    </a:lnTo>
                    <a:lnTo>
                      <a:pt x="411" y="822"/>
                    </a:lnTo>
                    <a:lnTo>
                      <a:pt x="411" y="815"/>
                    </a:lnTo>
                    <a:lnTo>
                      <a:pt x="416" y="815"/>
                    </a:lnTo>
                    <a:lnTo>
                      <a:pt x="416" y="815"/>
                    </a:lnTo>
                    <a:lnTo>
                      <a:pt x="414" y="820"/>
                    </a:lnTo>
                    <a:lnTo>
                      <a:pt x="414" y="824"/>
                    </a:lnTo>
                    <a:lnTo>
                      <a:pt x="414" y="824"/>
                    </a:lnTo>
                    <a:lnTo>
                      <a:pt x="416" y="822"/>
                    </a:lnTo>
                    <a:lnTo>
                      <a:pt x="419" y="824"/>
                    </a:lnTo>
                    <a:lnTo>
                      <a:pt x="414" y="827"/>
                    </a:lnTo>
                    <a:lnTo>
                      <a:pt x="409" y="829"/>
                    </a:lnTo>
                    <a:lnTo>
                      <a:pt x="409" y="832"/>
                    </a:lnTo>
                    <a:lnTo>
                      <a:pt x="409" y="834"/>
                    </a:lnTo>
                    <a:lnTo>
                      <a:pt x="407" y="836"/>
                    </a:lnTo>
                    <a:lnTo>
                      <a:pt x="407" y="834"/>
                    </a:lnTo>
                    <a:lnTo>
                      <a:pt x="404" y="832"/>
                    </a:lnTo>
                    <a:lnTo>
                      <a:pt x="402" y="829"/>
                    </a:lnTo>
                    <a:lnTo>
                      <a:pt x="400" y="829"/>
                    </a:lnTo>
                    <a:lnTo>
                      <a:pt x="395" y="829"/>
                    </a:lnTo>
                    <a:lnTo>
                      <a:pt x="393" y="829"/>
                    </a:lnTo>
                    <a:lnTo>
                      <a:pt x="388" y="829"/>
                    </a:lnTo>
                    <a:lnTo>
                      <a:pt x="385" y="829"/>
                    </a:lnTo>
                    <a:lnTo>
                      <a:pt x="383" y="832"/>
                    </a:lnTo>
                    <a:lnTo>
                      <a:pt x="378" y="832"/>
                    </a:lnTo>
                    <a:lnTo>
                      <a:pt x="376" y="834"/>
                    </a:lnTo>
                    <a:lnTo>
                      <a:pt x="376" y="839"/>
                    </a:lnTo>
                    <a:lnTo>
                      <a:pt x="378" y="839"/>
                    </a:lnTo>
                    <a:lnTo>
                      <a:pt x="378" y="836"/>
                    </a:lnTo>
                    <a:lnTo>
                      <a:pt x="381" y="841"/>
                    </a:lnTo>
                    <a:lnTo>
                      <a:pt x="376" y="841"/>
                    </a:lnTo>
                    <a:lnTo>
                      <a:pt x="376" y="839"/>
                    </a:lnTo>
                    <a:lnTo>
                      <a:pt x="374" y="839"/>
                    </a:lnTo>
                    <a:lnTo>
                      <a:pt x="374" y="839"/>
                    </a:lnTo>
                    <a:lnTo>
                      <a:pt x="374" y="841"/>
                    </a:lnTo>
                    <a:lnTo>
                      <a:pt x="378" y="846"/>
                    </a:lnTo>
                    <a:lnTo>
                      <a:pt x="378" y="846"/>
                    </a:lnTo>
                    <a:lnTo>
                      <a:pt x="383" y="843"/>
                    </a:lnTo>
                    <a:lnTo>
                      <a:pt x="385" y="843"/>
                    </a:lnTo>
                    <a:lnTo>
                      <a:pt x="381" y="850"/>
                    </a:lnTo>
                    <a:lnTo>
                      <a:pt x="381" y="850"/>
                    </a:lnTo>
                    <a:lnTo>
                      <a:pt x="378" y="853"/>
                    </a:lnTo>
                    <a:lnTo>
                      <a:pt x="376" y="855"/>
                    </a:lnTo>
                    <a:lnTo>
                      <a:pt x="378" y="857"/>
                    </a:lnTo>
                    <a:lnTo>
                      <a:pt x="378" y="857"/>
                    </a:lnTo>
                    <a:lnTo>
                      <a:pt x="381" y="860"/>
                    </a:lnTo>
                    <a:lnTo>
                      <a:pt x="383" y="857"/>
                    </a:lnTo>
                    <a:lnTo>
                      <a:pt x="383" y="860"/>
                    </a:lnTo>
                    <a:lnTo>
                      <a:pt x="385" y="865"/>
                    </a:lnTo>
                    <a:lnTo>
                      <a:pt x="383" y="865"/>
                    </a:lnTo>
                    <a:lnTo>
                      <a:pt x="381" y="867"/>
                    </a:lnTo>
                    <a:lnTo>
                      <a:pt x="381" y="867"/>
                    </a:lnTo>
                    <a:lnTo>
                      <a:pt x="383" y="869"/>
                    </a:lnTo>
                    <a:lnTo>
                      <a:pt x="385" y="867"/>
                    </a:lnTo>
                    <a:lnTo>
                      <a:pt x="388" y="862"/>
                    </a:lnTo>
                    <a:lnTo>
                      <a:pt x="388" y="860"/>
                    </a:lnTo>
                    <a:lnTo>
                      <a:pt x="390" y="857"/>
                    </a:lnTo>
                    <a:lnTo>
                      <a:pt x="397" y="848"/>
                    </a:lnTo>
                    <a:lnTo>
                      <a:pt x="400" y="846"/>
                    </a:lnTo>
                    <a:lnTo>
                      <a:pt x="400" y="848"/>
                    </a:lnTo>
                    <a:lnTo>
                      <a:pt x="400" y="848"/>
                    </a:lnTo>
                    <a:lnTo>
                      <a:pt x="404" y="848"/>
                    </a:lnTo>
                    <a:lnTo>
                      <a:pt x="407" y="848"/>
                    </a:lnTo>
                    <a:lnTo>
                      <a:pt x="402" y="850"/>
                    </a:lnTo>
                    <a:lnTo>
                      <a:pt x="402" y="855"/>
                    </a:lnTo>
                    <a:lnTo>
                      <a:pt x="400" y="853"/>
                    </a:lnTo>
                    <a:lnTo>
                      <a:pt x="400" y="850"/>
                    </a:lnTo>
                    <a:lnTo>
                      <a:pt x="393" y="860"/>
                    </a:lnTo>
                    <a:lnTo>
                      <a:pt x="395" y="860"/>
                    </a:lnTo>
                    <a:lnTo>
                      <a:pt x="395" y="862"/>
                    </a:lnTo>
                    <a:lnTo>
                      <a:pt x="393" y="862"/>
                    </a:lnTo>
                    <a:lnTo>
                      <a:pt x="385" y="872"/>
                    </a:lnTo>
                    <a:lnTo>
                      <a:pt x="388" y="872"/>
                    </a:lnTo>
                    <a:lnTo>
                      <a:pt x="395" y="872"/>
                    </a:lnTo>
                    <a:lnTo>
                      <a:pt x="395" y="872"/>
                    </a:lnTo>
                    <a:lnTo>
                      <a:pt x="397" y="872"/>
                    </a:lnTo>
                    <a:lnTo>
                      <a:pt x="390" y="874"/>
                    </a:lnTo>
                    <a:lnTo>
                      <a:pt x="388" y="876"/>
                    </a:lnTo>
                    <a:lnTo>
                      <a:pt x="388" y="876"/>
                    </a:lnTo>
                    <a:lnTo>
                      <a:pt x="385" y="876"/>
                    </a:lnTo>
                    <a:lnTo>
                      <a:pt x="383" y="879"/>
                    </a:lnTo>
                    <a:lnTo>
                      <a:pt x="383" y="876"/>
                    </a:lnTo>
                    <a:lnTo>
                      <a:pt x="378" y="883"/>
                    </a:lnTo>
                    <a:lnTo>
                      <a:pt x="378" y="886"/>
                    </a:lnTo>
                    <a:lnTo>
                      <a:pt x="378" y="888"/>
                    </a:lnTo>
                    <a:lnTo>
                      <a:pt x="381" y="888"/>
                    </a:lnTo>
                    <a:lnTo>
                      <a:pt x="383" y="888"/>
                    </a:lnTo>
                    <a:lnTo>
                      <a:pt x="383" y="886"/>
                    </a:lnTo>
                    <a:lnTo>
                      <a:pt x="383" y="888"/>
                    </a:lnTo>
                    <a:lnTo>
                      <a:pt x="385" y="888"/>
                    </a:lnTo>
                    <a:lnTo>
                      <a:pt x="388" y="886"/>
                    </a:lnTo>
                    <a:lnTo>
                      <a:pt x="385" y="883"/>
                    </a:lnTo>
                    <a:lnTo>
                      <a:pt x="388" y="886"/>
                    </a:lnTo>
                    <a:lnTo>
                      <a:pt x="393" y="883"/>
                    </a:lnTo>
                    <a:lnTo>
                      <a:pt x="395" y="881"/>
                    </a:lnTo>
                    <a:lnTo>
                      <a:pt x="397" y="881"/>
                    </a:lnTo>
                    <a:lnTo>
                      <a:pt x="393" y="888"/>
                    </a:lnTo>
                    <a:lnTo>
                      <a:pt x="393" y="888"/>
                    </a:lnTo>
                    <a:lnTo>
                      <a:pt x="393" y="891"/>
                    </a:lnTo>
                    <a:lnTo>
                      <a:pt x="390" y="895"/>
                    </a:lnTo>
                    <a:lnTo>
                      <a:pt x="390" y="898"/>
                    </a:lnTo>
                    <a:lnTo>
                      <a:pt x="390" y="900"/>
                    </a:lnTo>
                    <a:lnTo>
                      <a:pt x="390" y="900"/>
                    </a:lnTo>
                    <a:lnTo>
                      <a:pt x="388" y="900"/>
                    </a:lnTo>
                    <a:lnTo>
                      <a:pt x="385" y="900"/>
                    </a:lnTo>
                    <a:lnTo>
                      <a:pt x="385" y="898"/>
                    </a:lnTo>
                    <a:lnTo>
                      <a:pt x="383" y="898"/>
                    </a:lnTo>
                    <a:lnTo>
                      <a:pt x="381" y="909"/>
                    </a:lnTo>
                    <a:lnTo>
                      <a:pt x="397" y="921"/>
                    </a:lnTo>
                    <a:lnTo>
                      <a:pt x="400" y="921"/>
                    </a:lnTo>
                    <a:lnTo>
                      <a:pt x="402" y="919"/>
                    </a:lnTo>
                    <a:lnTo>
                      <a:pt x="402" y="928"/>
                    </a:lnTo>
                    <a:lnTo>
                      <a:pt x="404" y="926"/>
                    </a:lnTo>
                    <a:lnTo>
                      <a:pt x="407" y="928"/>
                    </a:lnTo>
                    <a:lnTo>
                      <a:pt x="407" y="926"/>
                    </a:lnTo>
                    <a:lnTo>
                      <a:pt x="411" y="926"/>
                    </a:lnTo>
                    <a:lnTo>
                      <a:pt x="409" y="928"/>
                    </a:lnTo>
                    <a:lnTo>
                      <a:pt x="414" y="931"/>
                    </a:lnTo>
                    <a:lnTo>
                      <a:pt x="419" y="928"/>
                    </a:lnTo>
                    <a:lnTo>
                      <a:pt x="421" y="926"/>
                    </a:lnTo>
                    <a:lnTo>
                      <a:pt x="423" y="921"/>
                    </a:lnTo>
                    <a:lnTo>
                      <a:pt x="426" y="924"/>
                    </a:lnTo>
                    <a:lnTo>
                      <a:pt x="433" y="921"/>
                    </a:lnTo>
                    <a:lnTo>
                      <a:pt x="437" y="912"/>
                    </a:lnTo>
                    <a:lnTo>
                      <a:pt x="442" y="909"/>
                    </a:lnTo>
                    <a:lnTo>
                      <a:pt x="442" y="907"/>
                    </a:lnTo>
                    <a:lnTo>
                      <a:pt x="445" y="905"/>
                    </a:lnTo>
                    <a:lnTo>
                      <a:pt x="445" y="905"/>
                    </a:lnTo>
                    <a:lnTo>
                      <a:pt x="449" y="898"/>
                    </a:lnTo>
                    <a:lnTo>
                      <a:pt x="449" y="895"/>
                    </a:lnTo>
                    <a:lnTo>
                      <a:pt x="454" y="898"/>
                    </a:lnTo>
                    <a:lnTo>
                      <a:pt x="456" y="898"/>
                    </a:lnTo>
                    <a:lnTo>
                      <a:pt x="459" y="898"/>
                    </a:lnTo>
                    <a:lnTo>
                      <a:pt x="461" y="891"/>
                    </a:lnTo>
                    <a:lnTo>
                      <a:pt x="463" y="888"/>
                    </a:lnTo>
                    <a:lnTo>
                      <a:pt x="463" y="886"/>
                    </a:lnTo>
                    <a:lnTo>
                      <a:pt x="461" y="883"/>
                    </a:lnTo>
                    <a:lnTo>
                      <a:pt x="459" y="881"/>
                    </a:lnTo>
                    <a:lnTo>
                      <a:pt x="461" y="881"/>
                    </a:lnTo>
                    <a:lnTo>
                      <a:pt x="461" y="879"/>
                    </a:lnTo>
                    <a:lnTo>
                      <a:pt x="461" y="876"/>
                    </a:lnTo>
                    <a:lnTo>
                      <a:pt x="461" y="876"/>
                    </a:lnTo>
                    <a:lnTo>
                      <a:pt x="463" y="879"/>
                    </a:lnTo>
                    <a:lnTo>
                      <a:pt x="463" y="881"/>
                    </a:lnTo>
                    <a:lnTo>
                      <a:pt x="466" y="881"/>
                    </a:lnTo>
                    <a:lnTo>
                      <a:pt x="466" y="879"/>
                    </a:lnTo>
                    <a:lnTo>
                      <a:pt x="463" y="876"/>
                    </a:lnTo>
                    <a:lnTo>
                      <a:pt x="463" y="872"/>
                    </a:lnTo>
                    <a:lnTo>
                      <a:pt x="463" y="872"/>
                    </a:lnTo>
                    <a:lnTo>
                      <a:pt x="466" y="872"/>
                    </a:lnTo>
                    <a:lnTo>
                      <a:pt x="466" y="869"/>
                    </a:lnTo>
                    <a:lnTo>
                      <a:pt x="468" y="872"/>
                    </a:lnTo>
                    <a:lnTo>
                      <a:pt x="468" y="872"/>
                    </a:lnTo>
                    <a:lnTo>
                      <a:pt x="466" y="874"/>
                    </a:lnTo>
                    <a:lnTo>
                      <a:pt x="468" y="891"/>
                    </a:lnTo>
                    <a:lnTo>
                      <a:pt x="470" y="891"/>
                    </a:lnTo>
                    <a:lnTo>
                      <a:pt x="473" y="893"/>
                    </a:lnTo>
                    <a:lnTo>
                      <a:pt x="475" y="893"/>
                    </a:lnTo>
                    <a:lnTo>
                      <a:pt x="478" y="895"/>
                    </a:lnTo>
                    <a:lnTo>
                      <a:pt x="475" y="895"/>
                    </a:lnTo>
                    <a:lnTo>
                      <a:pt x="475" y="900"/>
                    </a:lnTo>
                    <a:lnTo>
                      <a:pt x="478" y="917"/>
                    </a:lnTo>
                    <a:lnTo>
                      <a:pt x="478" y="917"/>
                    </a:lnTo>
                    <a:lnTo>
                      <a:pt x="478" y="919"/>
                    </a:lnTo>
                    <a:lnTo>
                      <a:pt x="478" y="921"/>
                    </a:lnTo>
                    <a:lnTo>
                      <a:pt x="478" y="921"/>
                    </a:lnTo>
                    <a:lnTo>
                      <a:pt x="480" y="919"/>
                    </a:lnTo>
                    <a:lnTo>
                      <a:pt x="480" y="917"/>
                    </a:lnTo>
                    <a:lnTo>
                      <a:pt x="482" y="919"/>
                    </a:lnTo>
                    <a:lnTo>
                      <a:pt x="480" y="921"/>
                    </a:lnTo>
                    <a:lnTo>
                      <a:pt x="482" y="921"/>
                    </a:lnTo>
                    <a:lnTo>
                      <a:pt x="482" y="921"/>
                    </a:lnTo>
                    <a:lnTo>
                      <a:pt x="482" y="924"/>
                    </a:lnTo>
                    <a:lnTo>
                      <a:pt x="480" y="926"/>
                    </a:lnTo>
                    <a:lnTo>
                      <a:pt x="485" y="928"/>
                    </a:lnTo>
                    <a:lnTo>
                      <a:pt x="485" y="931"/>
                    </a:lnTo>
                    <a:lnTo>
                      <a:pt x="485" y="935"/>
                    </a:lnTo>
                    <a:lnTo>
                      <a:pt x="487" y="935"/>
                    </a:lnTo>
                    <a:lnTo>
                      <a:pt x="487" y="938"/>
                    </a:lnTo>
                    <a:lnTo>
                      <a:pt x="487" y="940"/>
                    </a:lnTo>
                    <a:lnTo>
                      <a:pt x="487" y="945"/>
                    </a:lnTo>
                    <a:lnTo>
                      <a:pt x="487" y="950"/>
                    </a:lnTo>
                    <a:lnTo>
                      <a:pt x="489" y="950"/>
                    </a:lnTo>
                    <a:lnTo>
                      <a:pt x="494" y="961"/>
                    </a:lnTo>
                    <a:lnTo>
                      <a:pt x="496" y="966"/>
                    </a:lnTo>
                    <a:lnTo>
                      <a:pt x="499" y="969"/>
                    </a:lnTo>
                    <a:lnTo>
                      <a:pt x="501" y="971"/>
                    </a:lnTo>
                    <a:lnTo>
                      <a:pt x="504" y="976"/>
                    </a:lnTo>
                    <a:lnTo>
                      <a:pt x="504" y="978"/>
                    </a:lnTo>
                    <a:lnTo>
                      <a:pt x="501" y="978"/>
                    </a:lnTo>
                    <a:lnTo>
                      <a:pt x="499" y="978"/>
                    </a:lnTo>
                    <a:lnTo>
                      <a:pt x="499" y="978"/>
                    </a:lnTo>
                    <a:lnTo>
                      <a:pt x="501" y="983"/>
                    </a:lnTo>
                    <a:lnTo>
                      <a:pt x="499" y="983"/>
                    </a:lnTo>
                    <a:lnTo>
                      <a:pt x="496" y="983"/>
                    </a:lnTo>
                    <a:lnTo>
                      <a:pt x="496" y="985"/>
                    </a:lnTo>
                    <a:lnTo>
                      <a:pt x="506" y="1002"/>
                    </a:lnTo>
                    <a:lnTo>
                      <a:pt x="504" y="1004"/>
                    </a:lnTo>
                    <a:lnTo>
                      <a:pt x="504" y="1006"/>
                    </a:lnTo>
                    <a:lnTo>
                      <a:pt x="504" y="1006"/>
                    </a:lnTo>
                    <a:lnTo>
                      <a:pt x="504" y="1009"/>
                    </a:lnTo>
                    <a:lnTo>
                      <a:pt x="506" y="1009"/>
                    </a:lnTo>
                    <a:lnTo>
                      <a:pt x="511" y="1009"/>
                    </a:lnTo>
                    <a:lnTo>
                      <a:pt x="515" y="1006"/>
                    </a:lnTo>
                    <a:lnTo>
                      <a:pt x="520" y="1006"/>
                    </a:lnTo>
                    <a:lnTo>
                      <a:pt x="522" y="1009"/>
                    </a:lnTo>
                    <a:lnTo>
                      <a:pt x="525" y="1006"/>
                    </a:lnTo>
                    <a:lnTo>
                      <a:pt x="527" y="1004"/>
                    </a:lnTo>
                    <a:lnTo>
                      <a:pt x="525" y="997"/>
                    </a:lnTo>
                    <a:lnTo>
                      <a:pt x="530" y="990"/>
                    </a:lnTo>
                    <a:lnTo>
                      <a:pt x="532" y="990"/>
                    </a:lnTo>
                    <a:lnTo>
                      <a:pt x="532" y="987"/>
                    </a:lnTo>
                    <a:lnTo>
                      <a:pt x="537" y="985"/>
                    </a:lnTo>
                    <a:lnTo>
                      <a:pt x="541" y="985"/>
                    </a:lnTo>
                    <a:lnTo>
                      <a:pt x="544" y="985"/>
                    </a:lnTo>
                    <a:lnTo>
                      <a:pt x="546" y="985"/>
                    </a:lnTo>
                    <a:lnTo>
                      <a:pt x="551" y="985"/>
                    </a:lnTo>
                    <a:lnTo>
                      <a:pt x="553" y="985"/>
                    </a:lnTo>
                    <a:lnTo>
                      <a:pt x="560" y="969"/>
                    </a:lnTo>
                    <a:lnTo>
                      <a:pt x="560" y="961"/>
                    </a:lnTo>
                    <a:lnTo>
                      <a:pt x="563" y="959"/>
                    </a:lnTo>
                    <a:lnTo>
                      <a:pt x="563" y="954"/>
                    </a:lnTo>
                    <a:lnTo>
                      <a:pt x="565" y="947"/>
                    </a:lnTo>
                    <a:lnTo>
                      <a:pt x="565" y="945"/>
                    </a:lnTo>
                    <a:lnTo>
                      <a:pt x="563" y="943"/>
                    </a:lnTo>
                    <a:lnTo>
                      <a:pt x="565" y="938"/>
                    </a:lnTo>
                    <a:lnTo>
                      <a:pt x="565" y="935"/>
                    </a:lnTo>
                    <a:lnTo>
                      <a:pt x="563" y="933"/>
                    </a:lnTo>
                    <a:lnTo>
                      <a:pt x="563" y="933"/>
                    </a:lnTo>
                    <a:lnTo>
                      <a:pt x="563" y="931"/>
                    </a:lnTo>
                    <a:lnTo>
                      <a:pt x="565" y="933"/>
                    </a:lnTo>
                    <a:lnTo>
                      <a:pt x="567" y="931"/>
                    </a:lnTo>
                    <a:lnTo>
                      <a:pt x="565" y="931"/>
                    </a:lnTo>
                    <a:lnTo>
                      <a:pt x="565" y="928"/>
                    </a:lnTo>
                    <a:lnTo>
                      <a:pt x="567" y="926"/>
                    </a:lnTo>
                    <a:lnTo>
                      <a:pt x="567" y="926"/>
                    </a:lnTo>
                    <a:lnTo>
                      <a:pt x="567" y="919"/>
                    </a:lnTo>
                    <a:lnTo>
                      <a:pt x="567" y="919"/>
                    </a:lnTo>
                    <a:lnTo>
                      <a:pt x="563" y="914"/>
                    </a:lnTo>
                    <a:lnTo>
                      <a:pt x="563" y="914"/>
                    </a:lnTo>
                    <a:lnTo>
                      <a:pt x="565" y="917"/>
                    </a:lnTo>
                    <a:lnTo>
                      <a:pt x="567" y="914"/>
                    </a:lnTo>
                    <a:lnTo>
                      <a:pt x="570" y="914"/>
                    </a:lnTo>
                    <a:lnTo>
                      <a:pt x="565" y="912"/>
                    </a:lnTo>
                    <a:lnTo>
                      <a:pt x="558" y="909"/>
                    </a:lnTo>
                    <a:lnTo>
                      <a:pt x="558" y="909"/>
                    </a:lnTo>
                    <a:lnTo>
                      <a:pt x="565" y="909"/>
                    </a:lnTo>
                    <a:lnTo>
                      <a:pt x="567" y="909"/>
                    </a:lnTo>
                    <a:lnTo>
                      <a:pt x="570" y="909"/>
                    </a:lnTo>
                    <a:lnTo>
                      <a:pt x="572" y="905"/>
                    </a:lnTo>
                    <a:lnTo>
                      <a:pt x="574" y="905"/>
                    </a:lnTo>
                    <a:lnTo>
                      <a:pt x="582" y="900"/>
                    </a:lnTo>
                    <a:lnTo>
                      <a:pt x="582" y="895"/>
                    </a:lnTo>
                    <a:lnTo>
                      <a:pt x="582" y="898"/>
                    </a:lnTo>
                    <a:lnTo>
                      <a:pt x="582" y="900"/>
                    </a:lnTo>
                    <a:lnTo>
                      <a:pt x="586" y="900"/>
                    </a:lnTo>
                    <a:lnTo>
                      <a:pt x="589" y="898"/>
                    </a:lnTo>
                    <a:lnTo>
                      <a:pt x="593" y="893"/>
                    </a:lnTo>
                    <a:lnTo>
                      <a:pt x="591" y="888"/>
                    </a:lnTo>
                    <a:lnTo>
                      <a:pt x="593" y="891"/>
                    </a:lnTo>
                    <a:lnTo>
                      <a:pt x="596" y="891"/>
                    </a:lnTo>
                    <a:lnTo>
                      <a:pt x="596" y="888"/>
                    </a:lnTo>
                    <a:lnTo>
                      <a:pt x="598" y="888"/>
                    </a:lnTo>
                    <a:lnTo>
                      <a:pt x="598" y="886"/>
                    </a:lnTo>
                    <a:lnTo>
                      <a:pt x="582" y="888"/>
                    </a:lnTo>
                    <a:lnTo>
                      <a:pt x="577" y="888"/>
                    </a:lnTo>
                    <a:lnTo>
                      <a:pt x="577" y="891"/>
                    </a:lnTo>
                    <a:lnTo>
                      <a:pt x="574" y="888"/>
                    </a:lnTo>
                    <a:lnTo>
                      <a:pt x="574" y="886"/>
                    </a:lnTo>
                    <a:lnTo>
                      <a:pt x="565" y="883"/>
                    </a:lnTo>
                    <a:lnTo>
                      <a:pt x="563" y="883"/>
                    </a:lnTo>
                    <a:lnTo>
                      <a:pt x="560" y="883"/>
                    </a:lnTo>
                    <a:lnTo>
                      <a:pt x="563" y="881"/>
                    </a:lnTo>
                    <a:lnTo>
                      <a:pt x="563" y="879"/>
                    </a:lnTo>
                    <a:lnTo>
                      <a:pt x="565" y="881"/>
                    </a:lnTo>
                    <a:lnTo>
                      <a:pt x="567" y="879"/>
                    </a:lnTo>
                    <a:lnTo>
                      <a:pt x="572" y="879"/>
                    </a:lnTo>
                    <a:lnTo>
                      <a:pt x="572" y="879"/>
                    </a:lnTo>
                    <a:lnTo>
                      <a:pt x="574" y="883"/>
                    </a:lnTo>
                    <a:lnTo>
                      <a:pt x="577" y="881"/>
                    </a:lnTo>
                    <a:lnTo>
                      <a:pt x="577" y="881"/>
                    </a:lnTo>
                    <a:lnTo>
                      <a:pt x="579" y="881"/>
                    </a:lnTo>
                    <a:lnTo>
                      <a:pt x="582" y="883"/>
                    </a:lnTo>
                    <a:lnTo>
                      <a:pt x="582" y="881"/>
                    </a:lnTo>
                    <a:lnTo>
                      <a:pt x="584" y="881"/>
                    </a:lnTo>
                    <a:lnTo>
                      <a:pt x="584" y="886"/>
                    </a:lnTo>
                    <a:lnTo>
                      <a:pt x="586" y="886"/>
                    </a:lnTo>
                    <a:lnTo>
                      <a:pt x="596" y="881"/>
                    </a:lnTo>
                    <a:lnTo>
                      <a:pt x="600" y="876"/>
                    </a:lnTo>
                    <a:lnTo>
                      <a:pt x="600" y="874"/>
                    </a:lnTo>
                    <a:lnTo>
                      <a:pt x="603" y="869"/>
                    </a:lnTo>
                    <a:lnTo>
                      <a:pt x="600" y="865"/>
                    </a:lnTo>
                    <a:lnTo>
                      <a:pt x="596" y="862"/>
                    </a:lnTo>
                    <a:lnTo>
                      <a:pt x="593" y="857"/>
                    </a:lnTo>
                    <a:lnTo>
                      <a:pt x="596" y="857"/>
                    </a:lnTo>
                    <a:lnTo>
                      <a:pt x="596" y="855"/>
                    </a:lnTo>
                    <a:lnTo>
                      <a:pt x="589" y="853"/>
                    </a:lnTo>
                    <a:lnTo>
                      <a:pt x="589" y="850"/>
                    </a:lnTo>
                    <a:lnTo>
                      <a:pt x="589" y="846"/>
                    </a:lnTo>
                    <a:lnTo>
                      <a:pt x="582" y="848"/>
                    </a:lnTo>
                    <a:lnTo>
                      <a:pt x="582" y="846"/>
                    </a:lnTo>
                    <a:lnTo>
                      <a:pt x="582" y="843"/>
                    </a:lnTo>
                    <a:lnTo>
                      <a:pt x="579" y="843"/>
                    </a:lnTo>
                    <a:lnTo>
                      <a:pt x="579" y="846"/>
                    </a:lnTo>
                    <a:lnTo>
                      <a:pt x="577" y="850"/>
                    </a:lnTo>
                    <a:lnTo>
                      <a:pt x="567" y="860"/>
                    </a:lnTo>
                    <a:lnTo>
                      <a:pt x="565" y="860"/>
                    </a:lnTo>
                    <a:lnTo>
                      <a:pt x="560" y="862"/>
                    </a:lnTo>
                    <a:lnTo>
                      <a:pt x="558" y="860"/>
                    </a:lnTo>
                    <a:lnTo>
                      <a:pt x="563" y="860"/>
                    </a:lnTo>
                    <a:lnTo>
                      <a:pt x="565" y="857"/>
                    </a:lnTo>
                    <a:lnTo>
                      <a:pt x="567" y="855"/>
                    </a:lnTo>
                    <a:lnTo>
                      <a:pt x="570" y="853"/>
                    </a:lnTo>
                    <a:lnTo>
                      <a:pt x="577" y="848"/>
                    </a:lnTo>
                    <a:lnTo>
                      <a:pt x="577" y="846"/>
                    </a:lnTo>
                    <a:lnTo>
                      <a:pt x="577" y="843"/>
                    </a:lnTo>
                    <a:lnTo>
                      <a:pt x="574" y="841"/>
                    </a:lnTo>
                    <a:lnTo>
                      <a:pt x="574" y="839"/>
                    </a:lnTo>
                    <a:lnTo>
                      <a:pt x="574" y="836"/>
                    </a:lnTo>
                    <a:lnTo>
                      <a:pt x="574" y="834"/>
                    </a:lnTo>
                    <a:lnTo>
                      <a:pt x="572" y="813"/>
                    </a:lnTo>
                    <a:lnTo>
                      <a:pt x="574" y="808"/>
                    </a:lnTo>
                    <a:lnTo>
                      <a:pt x="574" y="806"/>
                    </a:lnTo>
                    <a:lnTo>
                      <a:pt x="579" y="810"/>
                    </a:lnTo>
                    <a:lnTo>
                      <a:pt x="579" y="806"/>
                    </a:lnTo>
                    <a:lnTo>
                      <a:pt x="577" y="801"/>
                    </a:lnTo>
                    <a:lnTo>
                      <a:pt x="579" y="789"/>
                    </a:lnTo>
                    <a:lnTo>
                      <a:pt x="577" y="787"/>
                    </a:lnTo>
                    <a:lnTo>
                      <a:pt x="577" y="782"/>
                    </a:lnTo>
                    <a:lnTo>
                      <a:pt x="577" y="780"/>
                    </a:lnTo>
                    <a:lnTo>
                      <a:pt x="582" y="782"/>
                    </a:lnTo>
                    <a:lnTo>
                      <a:pt x="582" y="780"/>
                    </a:lnTo>
                    <a:lnTo>
                      <a:pt x="584" y="780"/>
                    </a:lnTo>
                    <a:lnTo>
                      <a:pt x="586" y="777"/>
                    </a:lnTo>
                    <a:lnTo>
                      <a:pt x="586" y="775"/>
                    </a:lnTo>
                    <a:lnTo>
                      <a:pt x="586" y="775"/>
                    </a:lnTo>
                    <a:lnTo>
                      <a:pt x="586" y="770"/>
                    </a:lnTo>
                    <a:lnTo>
                      <a:pt x="584" y="768"/>
                    </a:lnTo>
                    <a:lnTo>
                      <a:pt x="584" y="765"/>
                    </a:lnTo>
                    <a:lnTo>
                      <a:pt x="586" y="768"/>
                    </a:lnTo>
                    <a:lnTo>
                      <a:pt x="589" y="770"/>
                    </a:lnTo>
                    <a:lnTo>
                      <a:pt x="589" y="770"/>
                    </a:lnTo>
                    <a:lnTo>
                      <a:pt x="591" y="765"/>
                    </a:lnTo>
                    <a:lnTo>
                      <a:pt x="593" y="768"/>
                    </a:lnTo>
                    <a:lnTo>
                      <a:pt x="593" y="765"/>
                    </a:lnTo>
                    <a:lnTo>
                      <a:pt x="596" y="763"/>
                    </a:lnTo>
                    <a:lnTo>
                      <a:pt x="591" y="761"/>
                    </a:lnTo>
                    <a:lnTo>
                      <a:pt x="593" y="761"/>
                    </a:lnTo>
                    <a:lnTo>
                      <a:pt x="596" y="761"/>
                    </a:lnTo>
                    <a:lnTo>
                      <a:pt x="596" y="758"/>
                    </a:lnTo>
                    <a:lnTo>
                      <a:pt x="598" y="758"/>
                    </a:lnTo>
                    <a:lnTo>
                      <a:pt x="598" y="754"/>
                    </a:lnTo>
                    <a:lnTo>
                      <a:pt x="600" y="754"/>
                    </a:lnTo>
                    <a:lnTo>
                      <a:pt x="600" y="751"/>
                    </a:lnTo>
                    <a:lnTo>
                      <a:pt x="603" y="749"/>
                    </a:lnTo>
                    <a:lnTo>
                      <a:pt x="605" y="751"/>
                    </a:lnTo>
                    <a:lnTo>
                      <a:pt x="610" y="749"/>
                    </a:lnTo>
                    <a:lnTo>
                      <a:pt x="610" y="744"/>
                    </a:lnTo>
                    <a:lnTo>
                      <a:pt x="615" y="742"/>
                    </a:lnTo>
                    <a:lnTo>
                      <a:pt x="617" y="742"/>
                    </a:lnTo>
                    <a:lnTo>
                      <a:pt x="619" y="742"/>
                    </a:lnTo>
                    <a:lnTo>
                      <a:pt x="622" y="737"/>
                    </a:lnTo>
                    <a:lnTo>
                      <a:pt x="624" y="735"/>
                    </a:lnTo>
                    <a:lnTo>
                      <a:pt x="626" y="737"/>
                    </a:lnTo>
                    <a:lnTo>
                      <a:pt x="626" y="735"/>
                    </a:lnTo>
                    <a:lnTo>
                      <a:pt x="631" y="732"/>
                    </a:lnTo>
                    <a:lnTo>
                      <a:pt x="631" y="730"/>
                    </a:lnTo>
                    <a:lnTo>
                      <a:pt x="633" y="730"/>
                    </a:lnTo>
                    <a:lnTo>
                      <a:pt x="645" y="709"/>
                    </a:lnTo>
                    <a:lnTo>
                      <a:pt x="645" y="711"/>
                    </a:lnTo>
                    <a:lnTo>
                      <a:pt x="645" y="713"/>
                    </a:lnTo>
                    <a:lnTo>
                      <a:pt x="650" y="709"/>
                    </a:lnTo>
                    <a:lnTo>
                      <a:pt x="648" y="706"/>
                    </a:lnTo>
                    <a:lnTo>
                      <a:pt x="648" y="704"/>
                    </a:lnTo>
                    <a:lnTo>
                      <a:pt x="643" y="699"/>
                    </a:lnTo>
                    <a:lnTo>
                      <a:pt x="643" y="697"/>
                    </a:lnTo>
                    <a:lnTo>
                      <a:pt x="643" y="697"/>
                    </a:lnTo>
                    <a:lnTo>
                      <a:pt x="643" y="694"/>
                    </a:lnTo>
                    <a:lnTo>
                      <a:pt x="641" y="694"/>
                    </a:lnTo>
                    <a:lnTo>
                      <a:pt x="641" y="692"/>
                    </a:lnTo>
                    <a:lnTo>
                      <a:pt x="643" y="692"/>
                    </a:lnTo>
                    <a:lnTo>
                      <a:pt x="643" y="690"/>
                    </a:lnTo>
                    <a:lnTo>
                      <a:pt x="645" y="687"/>
                    </a:lnTo>
                    <a:lnTo>
                      <a:pt x="645" y="687"/>
                    </a:lnTo>
                    <a:lnTo>
                      <a:pt x="650" y="678"/>
                    </a:lnTo>
                    <a:lnTo>
                      <a:pt x="645" y="673"/>
                    </a:lnTo>
                    <a:lnTo>
                      <a:pt x="645" y="673"/>
                    </a:lnTo>
                    <a:lnTo>
                      <a:pt x="650" y="671"/>
                    </a:lnTo>
                    <a:lnTo>
                      <a:pt x="650" y="668"/>
                    </a:lnTo>
                    <a:lnTo>
                      <a:pt x="650" y="668"/>
                    </a:lnTo>
                    <a:lnTo>
                      <a:pt x="652" y="668"/>
                    </a:lnTo>
                    <a:lnTo>
                      <a:pt x="655" y="668"/>
                    </a:lnTo>
                    <a:lnTo>
                      <a:pt x="655" y="666"/>
                    </a:lnTo>
                    <a:lnTo>
                      <a:pt x="655" y="664"/>
                    </a:lnTo>
                    <a:lnTo>
                      <a:pt x="657" y="664"/>
                    </a:lnTo>
                    <a:lnTo>
                      <a:pt x="657" y="664"/>
                    </a:lnTo>
                    <a:lnTo>
                      <a:pt x="655" y="659"/>
                    </a:lnTo>
                    <a:lnTo>
                      <a:pt x="655" y="657"/>
                    </a:lnTo>
                    <a:lnTo>
                      <a:pt x="657" y="659"/>
                    </a:lnTo>
                    <a:lnTo>
                      <a:pt x="659" y="661"/>
                    </a:lnTo>
                    <a:lnTo>
                      <a:pt x="659" y="661"/>
                    </a:lnTo>
                    <a:lnTo>
                      <a:pt x="659" y="657"/>
                    </a:lnTo>
                    <a:lnTo>
                      <a:pt x="659" y="657"/>
                    </a:lnTo>
                    <a:lnTo>
                      <a:pt x="662" y="657"/>
                    </a:lnTo>
                    <a:lnTo>
                      <a:pt x="662" y="650"/>
                    </a:lnTo>
                    <a:lnTo>
                      <a:pt x="662" y="650"/>
                    </a:lnTo>
                    <a:lnTo>
                      <a:pt x="664" y="650"/>
                    </a:lnTo>
                    <a:lnTo>
                      <a:pt x="664" y="652"/>
                    </a:lnTo>
                    <a:lnTo>
                      <a:pt x="664" y="654"/>
                    </a:lnTo>
                    <a:lnTo>
                      <a:pt x="667" y="654"/>
                    </a:lnTo>
                    <a:lnTo>
                      <a:pt x="669" y="650"/>
                    </a:lnTo>
                    <a:lnTo>
                      <a:pt x="669" y="652"/>
                    </a:lnTo>
                    <a:lnTo>
                      <a:pt x="671" y="654"/>
                    </a:lnTo>
                    <a:lnTo>
                      <a:pt x="671" y="654"/>
                    </a:lnTo>
                    <a:lnTo>
                      <a:pt x="674" y="657"/>
                    </a:lnTo>
                    <a:lnTo>
                      <a:pt x="676" y="652"/>
                    </a:lnTo>
                    <a:lnTo>
                      <a:pt x="683" y="652"/>
                    </a:lnTo>
                    <a:lnTo>
                      <a:pt x="685" y="654"/>
                    </a:lnTo>
                    <a:lnTo>
                      <a:pt x="688" y="657"/>
                    </a:lnTo>
                    <a:lnTo>
                      <a:pt x="690" y="654"/>
                    </a:lnTo>
                    <a:lnTo>
                      <a:pt x="690" y="652"/>
                    </a:lnTo>
                    <a:lnTo>
                      <a:pt x="683" y="633"/>
                    </a:lnTo>
                    <a:lnTo>
                      <a:pt x="690" y="650"/>
                    </a:lnTo>
                    <a:lnTo>
                      <a:pt x="693" y="652"/>
                    </a:lnTo>
                    <a:lnTo>
                      <a:pt x="693" y="652"/>
                    </a:lnTo>
                    <a:lnTo>
                      <a:pt x="695" y="654"/>
                    </a:lnTo>
                    <a:lnTo>
                      <a:pt x="697" y="654"/>
                    </a:lnTo>
                    <a:lnTo>
                      <a:pt x="697" y="654"/>
                    </a:lnTo>
                    <a:lnTo>
                      <a:pt x="700" y="654"/>
                    </a:lnTo>
                    <a:lnTo>
                      <a:pt x="700" y="659"/>
                    </a:lnTo>
                    <a:lnTo>
                      <a:pt x="704" y="661"/>
                    </a:lnTo>
                    <a:lnTo>
                      <a:pt x="709" y="668"/>
                    </a:lnTo>
                    <a:lnTo>
                      <a:pt x="711" y="673"/>
                    </a:lnTo>
                    <a:lnTo>
                      <a:pt x="711" y="683"/>
                    </a:lnTo>
                    <a:lnTo>
                      <a:pt x="714" y="687"/>
                    </a:lnTo>
                    <a:lnTo>
                      <a:pt x="711" y="687"/>
                    </a:lnTo>
                    <a:lnTo>
                      <a:pt x="711" y="687"/>
                    </a:lnTo>
                    <a:lnTo>
                      <a:pt x="711" y="690"/>
                    </a:lnTo>
                    <a:lnTo>
                      <a:pt x="711" y="692"/>
                    </a:lnTo>
                    <a:lnTo>
                      <a:pt x="709" y="690"/>
                    </a:lnTo>
                    <a:lnTo>
                      <a:pt x="704" y="692"/>
                    </a:lnTo>
                    <a:lnTo>
                      <a:pt x="700" y="694"/>
                    </a:lnTo>
                    <a:lnTo>
                      <a:pt x="697" y="704"/>
                    </a:lnTo>
                    <a:lnTo>
                      <a:pt x="669" y="744"/>
                    </a:lnTo>
                    <a:lnTo>
                      <a:pt x="664" y="746"/>
                    </a:lnTo>
                    <a:lnTo>
                      <a:pt x="664" y="749"/>
                    </a:lnTo>
                    <a:lnTo>
                      <a:pt x="662" y="749"/>
                    </a:lnTo>
                    <a:lnTo>
                      <a:pt x="659" y="754"/>
                    </a:lnTo>
                    <a:lnTo>
                      <a:pt x="655" y="754"/>
                    </a:lnTo>
                    <a:lnTo>
                      <a:pt x="650" y="754"/>
                    </a:lnTo>
                    <a:lnTo>
                      <a:pt x="650" y="756"/>
                    </a:lnTo>
                    <a:lnTo>
                      <a:pt x="652" y="761"/>
                    </a:lnTo>
                    <a:lnTo>
                      <a:pt x="650" y="761"/>
                    </a:lnTo>
                    <a:lnTo>
                      <a:pt x="645" y="761"/>
                    </a:lnTo>
                    <a:lnTo>
                      <a:pt x="645" y="763"/>
                    </a:lnTo>
                    <a:lnTo>
                      <a:pt x="645" y="765"/>
                    </a:lnTo>
                    <a:lnTo>
                      <a:pt x="643" y="765"/>
                    </a:lnTo>
                    <a:lnTo>
                      <a:pt x="641" y="765"/>
                    </a:lnTo>
                    <a:lnTo>
                      <a:pt x="638" y="775"/>
                    </a:lnTo>
                    <a:lnTo>
                      <a:pt x="641" y="782"/>
                    </a:lnTo>
                    <a:lnTo>
                      <a:pt x="641" y="784"/>
                    </a:lnTo>
                    <a:lnTo>
                      <a:pt x="643" y="789"/>
                    </a:lnTo>
                    <a:lnTo>
                      <a:pt x="641" y="796"/>
                    </a:lnTo>
                    <a:lnTo>
                      <a:pt x="643" y="798"/>
                    </a:lnTo>
                    <a:lnTo>
                      <a:pt x="645" y="801"/>
                    </a:lnTo>
                    <a:lnTo>
                      <a:pt x="648" y="810"/>
                    </a:lnTo>
                    <a:lnTo>
                      <a:pt x="648" y="813"/>
                    </a:lnTo>
                    <a:lnTo>
                      <a:pt x="650" y="813"/>
                    </a:lnTo>
                    <a:lnTo>
                      <a:pt x="650" y="815"/>
                    </a:lnTo>
                    <a:lnTo>
                      <a:pt x="648" y="813"/>
                    </a:lnTo>
                    <a:lnTo>
                      <a:pt x="648" y="813"/>
                    </a:lnTo>
                    <a:lnTo>
                      <a:pt x="645" y="815"/>
                    </a:lnTo>
                    <a:lnTo>
                      <a:pt x="645" y="824"/>
                    </a:lnTo>
                    <a:lnTo>
                      <a:pt x="645" y="829"/>
                    </a:lnTo>
                    <a:lnTo>
                      <a:pt x="643" y="829"/>
                    </a:lnTo>
                    <a:lnTo>
                      <a:pt x="643" y="832"/>
                    </a:lnTo>
                    <a:lnTo>
                      <a:pt x="643" y="834"/>
                    </a:lnTo>
                    <a:lnTo>
                      <a:pt x="643" y="836"/>
                    </a:lnTo>
                    <a:lnTo>
                      <a:pt x="643" y="836"/>
                    </a:lnTo>
                    <a:lnTo>
                      <a:pt x="643" y="839"/>
                    </a:lnTo>
                    <a:lnTo>
                      <a:pt x="645" y="841"/>
                    </a:lnTo>
                    <a:lnTo>
                      <a:pt x="645" y="841"/>
                    </a:lnTo>
                    <a:lnTo>
                      <a:pt x="643" y="841"/>
                    </a:lnTo>
                    <a:lnTo>
                      <a:pt x="645" y="843"/>
                    </a:lnTo>
                    <a:lnTo>
                      <a:pt x="648" y="843"/>
                    </a:lnTo>
                    <a:lnTo>
                      <a:pt x="652" y="848"/>
                    </a:lnTo>
                    <a:lnTo>
                      <a:pt x="662" y="850"/>
                    </a:lnTo>
                    <a:lnTo>
                      <a:pt x="662" y="853"/>
                    </a:lnTo>
                    <a:lnTo>
                      <a:pt x="662" y="855"/>
                    </a:lnTo>
                    <a:lnTo>
                      <a:pt x="664" y="857"/>
                    </a:lnTo>
                    <a:lnTo>
                      <a:pt x="669" y="853"/>
                    </a:lnTo>
                    <a:lnTo>
                      <a:pt x="669" y="855"/>
                    </a:lnTo>
                    <a:lnTo>
                      <a:pt x="669" y="860"/>
                    </a:lnTo>
                    <a:lnTo>
                      <a:pt x="671" y="862"/>
                    </a:lnTo>
                    <a:lnTo>
                      <a:pt x="671" y="865"/>
                    </a:lnTo>
                    <a:lnTo>
                      <a:pt x="674" y="867"/>
                    </a:lnTo>
                    <a:lnTo>
                      <a:pt x="674" y="869"/>
                    </a:lnTo>
                    <a:lnTo>
                      <a:pt x="671" y="869"/>
                    </a:lnTo>
                    <a:lnTo>
                      <a:pt x="671" y="872"/>
                    </a:lnTo>
                    <a:lnTo>
                      <a:pt x="674" y="869"/>
                    </a:lnTo>
                    <a:lnTo>
                      <a:pt x="678" y="862"/>
                    </a:lnTo>
                    <a:lnTo>
                      <a:pt x="678" y="865"/>
                    </a:lnTo>
                    <a:lnTo>
                      <a:pt x="678" y="867"/>
                    </a:lnTo>
                    <a:lnTo>
                      <a:pt x="681" y="867"/>
                    </a:lnTo>
                    <a:lnTo>
                      <a:pt x="688" y="862"/>
                    </a:lnTo>
                    <a:lnTo>
                      <a:pt x="690" y="862"/>
                    </a:lnTo>
                    <a:lnTo>
                      <a:pt x="693" y="862"/>
                    </a:lnTo>
                    <a:lnTo>
                      <a:pt x="693" y="865"/>
                    </a:lnTo>
                    <a:lnTo>
                      <a:pt x="695" y="865"/>
                    </a:lnTo>
                    <a:lnTo>
                      <a:pt x="700" y="860"/>
                    </a:lnTo>
                    <a:lnTo>
                      <a:pt x="702" y="857"/>
                    </a:lnTo>
                    <a:lnTo>
                      <a:pt x="704" y="860"/>
                    </a:lnTo>
                    <a:lnTo>
                      <a:pt x="709" y="857"/>
                    </a:lnTo>
                    <a:lnTo>
                      <a:pt x="711" y="855"/>
                    </a:lnTo>
                    <a:lnTo>
                      <a:pt x="714" y="853"/>
                    </a:lnTo>
                    <a:lnTo>
                      <a:pt x="714" y="855"/>
                    </a:lnTo>
                    <a:lnTo>
                      <a:pt x="721" y="853"/>
                    </a:lnTo>
                    <a:lnTo>
                      <a:pt x="719" y="850"/>
                    </a:lnTo>
                    <a:lnTo>
                      <a:pt x="721" y="850"/>
                    </a:lnTo>
                    <a:lnTo>
                      <a:pt x="723" y="850"/>
                    </a:lnTo>
                    <a:lnTo>
                      <a:pt x="726" y="850"/>
                    </a:lnTo>
                    <a:lnTo>
                      <a:pt x="726" y="850"/>
                    </a:lnTo>
                    <a:lnTo>
                      <a:pt x="733" y="850"/>
                    </a:lnTo>
                    <a:lnTo>
                      <a:pt x="740" y="846"/>
                    </a:lnTo>
                    <a:lnTo>
                      <a:pt x="742" y="848"/>
                    </a:lnTo>
                    <a:lnTo>
                      <a:pt x="747" y="848"/>
                    </a:lnTo>
                    <a:lnTo>
                      <a:pt x="749" y="848"/>
                    </a:lnTo>
                    <a:lnTo>
                      <a:pt x="749" y="846"/>
                    </a:lnTo>
                    <a:lnTo>
                      <a:pt x="749" y="846"/>
                    </a:lnTo>
                    <a:lnTo>
                      <a:pt x="756" y="848"/>
                    </a:lnTo>
                    <a:lnTo>
                      <a:pt x="761" y="843"/>
                    </a:lnTo>
                    <a:lnTo>
                      <a:pt x="766" y="841"/>
                    </a:lnTo>
                    <a:lnTo>
                      <a:pt x="766" y="843"/>
                    </a:lnTo>
                    <a:lnTo>
                      <a:pt x="766" y="843"/>
                    </a:lnTo>
                    <a:lnTo>
                      <a:pt x="766" y="850"/>
                    </a:lnTo>
                    <a:lnTo>
                      <a:pt x="763" y="848"/>
                    </a:lnTo>
                    <a:lnTo>
                      <a:pt x="763" y="848"/>
                    </a:lnTo>
                    <a:lnTo>
                      <a:pt x="763" y="850"/>
                    </a:lnTo>
                    <a:lnTo>
                      <a:pt x="763" y="855"/>
                    </a:lnTo>
                    <a:lnTo>
                      <a:pt x="766" y="855"/>
                    </a:lnTo>
                    <a:lnTo>
                      <a:pt x="773" y="860"/>
                    </a:lnTo>
                    <a:lnTo>
                      <a:pt x="782" y="857"/>
                    </a:lnTo>
                    <a:lnTo>
                      <a:pt x="785" y="860"/>
                    </a:lnTo>
                    <a:lnTo>
                      <a:pt x="787" y="862"/>
                    </a:lnTo>
                    <a:lnTo>
                      <a:pt x="787" y="865"/>
                    </a:lnTo>
                    <a:lnTo>
                      <a:pt x="789" y="865"/>
                    </a:lnTo>
                    <a:lnTo>
                      <a:pt x="792" y="867"/>
                    </a:lnTo>
                    <a:lnTo>
                      <a:pt x="792" y="867"/>
                    </a:lnTo>
                    <a:lnTo>
                      <a:pt x="789" y="869"/>
                    </a:lnTo>
                    <a:lnTo>
                      <a:pt x="773" y="867"/>
                    </a:lnTo>
                    <a:lnTo>
                      <a:pt x="773" y="867"/>
                    </a:lnTo>
                    <a:lnTo>
                      <a:pt x="770" y="869"/>
                    </a:lnTo>
                    <a:lnTo>
                      <a:pt x="768" y="872"/>
                    </a:lnTo>
                    <a:lnTo>
                      <a:pt x="766" y="872"/>
                    </a:lnTo>
                    <a:lnTo>
                      <a:pt x="763" y="872"/>
                    </a:lnTo>
                    <a:lnTo>
                      <a:pt x="761" y="874"/>
                    </a:lnTo>
                    <a:lnTo>
                      <a:pt x="759" y="876"/>
                    </a:lnTo>
                    <a:lnTo>
                      <a:pt x="759" y="874"/>
                    </a:lnTo>
                    <a:lnTo>
                      <a:pt x="756" y="874"/>
                    </a:lnTo>
                    <a:lnTo>
                      <a:pt x="754" y="876"/>
                    </a:lnTo>
                    <a:lnTo>
                      <a:pt x="756" y="881"/>
                    </a:lnTo>
                    <a:lnTo>
                      <a:pt x="754" y="883"/>
                    </a:lnTo>
                    <a:lnTo>
                      <a:pt x="752" y="883"/>
                    </a:lnTo>
                    <a:lnTo>
                      <a:pt x="737" y="883"/>
                    </a:lnTo>
                    <a:lnTo>
                      <a:pt x="735" y="883"/>
                    </a:lnTo>
                    <a:lnTo>
                      <a:pt x="733" y="881"/>
                    </a:lnTo>
                    <a:lnTo>
                      <a:pt x="721" y="879"/>
                    </a:lnTo>
                    <a:lnTo>
                      <a:pt x="719" y="879"/>
                    </a:lnTo>
                    <a:lnTo>
                      <a:pt x="716" y="876"/>
                    </a:lnTo>
                    <a:lnTo>
                      <a:pt x="716" y="879"/>
                    </a:lnTo>
                    <a:lnTo>
                      <a:pt x="714" y="879"/>
                    </a:lnTo>
                    <a:lnTo>
                      <a:pt x="714" y="879"/>
                    </a:lnTo>
                    <a:lnTo>
                      <a:pt x="711" y="881"/>
                    </a:lnTo>
                    <a:lnTo>
                      <a:pt x="704" y="881"/>
                    </a:lnTo>
                    <a:lnTo>
                      <a:pt x="702" y="879"/>
                    </a:lnTo>
                    <a:lnTo>
                      <a:pt x="702" y="883"/>
                    </a:lnTo>
                    <a:lnTo>
                      <a:pt x="695" y="883"/>
                    </a:lnTo>
                    <a:lnTo>
                      <a:pt x="693" y="883"/>
                    </a:lnTo>
                    <a:lnTo>
                      <a:pt x="690" y="886"/>
                    </a:lnTo>
                    <a:lnTo>
                      <a:pt x="690" y="886"/>
                    </a:lnTo>
                    <a:lnTo>
                      <a:pt x="690" y="888"/>
                    </a:lnTo>
                    <a:lnTo>
                      <a:pt x="681" y="891"/>
                    </a:lnTo>
                    <a:lnTo>
                      <a:pt x="681" y="891"/>
                    </a:lnTo>
                    <a:lnTo>
                      <a:pt x="678" y="898"/>
                    </a:lnTo>
                    <a:lnTo>
                      <a:pt x="681" y="898"/>
                    </a:lnTo>
                    <a:lnTo>
                      <a:pt x="681" y="900"/>
                    </a:lnTo>
                    <a:lnTo>
                      <a:pt x="681" y="900"/>
                    </a:lnTo>
                    <a:lnTo>
                      <a:pt x="681" y="905"/>
                    </a:lnTo>
                    <a:lnTo>
                      <a:pt x="683" y="905"/>
                    </a:lnTo>
                    <a:lnTo>
                      <a:pt x="685" y="905"/>
                    </a:lnTo>
                    <a:lnTo>
                      <a:pt x="681" y="907"/>
                    </a:lnTo>
                    <a:lnTo>
                      <a:pt x="681" y="909"/>
                    </a:lnTo>
                    <a:lnTo>
                      <a:pt x="681" y="912"/>
                    </a:lnTo>
                    <a:lnTo>
                      <a:pt x="683" y="914"/>
                    </a:lnTo>
                    <a:lnTo>
                      <a:pt x="683" y="919"/>
                    </a:lnTo>
                    <a:lnTo>
                      <a:pt x="685" y="919"/>
                    </a:lnTo>
                    <a:lnTo>
                      <a:pt x="688" y="919"/>
                    </a:lnTo>
                    <a:lnTo>
                      <a:pt x="690" y="921"/>
                    </a:lnTo>
                    <a:lnTo>
                      <a:pt x="693" y="919"/>
                    </a:lnTo>
                    <a:lnTo>
                      <a:pt x="693" y="917"/>
                    </a:lnTo>
                    <a:lnTo>
                      <a:pt x="697" y="919"/>
                    </a:lnTo>
                    <a:lnTo>
                      <a:pt x="697" y="919"/>
                    </a:lnTo>
                    <a:lnTo>
                      <a:pt x="695" y="933"/>
                    </a:lnTo>
                    <a:lnTo>
                      <a:pt x="695" y="954"/>
                    </a:lnTo>
                    <a:lnTo>
                      <a:pt x="693" y="957"/>
                    </a:lnTo>
                    <a:lnTo>
                      <a:pt x="690" y="961"/>
                    </a:lnTo>
                    <a:lnTo>
                      <a:pt x="690" y="959"/>
                    </a:lnTo>
                    <a:lnTo>
                      <a:pt x="690" y="959"/>
                    </a:lnTo>
                    <a:lnTo>
                      <a:pt x="685" y="961"/>
                    </a:lnTo>
                    <a:lnTo>
                      <a:pt x="683" y="961"/>
                    </a:lnTo>
                    <a:lnTo>
                      <a:pt x="678" y="957"/>
                    </a:lnTo>
                    <a:lnTo>
                      <a:pt x="676" y="954"/>
                    </a:lnTo>
                    <a:lnTo>
                      <a:pt x="674" y="950"/>
                    </a:lnTo>
                    <a:lnTo>
                      <a:pt x="674" y="954"/>
                    </a:lnTo>
                    <a:lnTo>
                      <a:pt x="674" y="947"/>
                    </a:lnTo>
                    <a:lnTo>
                      <a:pt x="664" y="938"/>
                    </a:lnTo>
                    <a:lnTo>
                      <a:pt x="655" y="940"/>
                    </a:lnTo>
                    <a:lnTo>
                      <a:pt x="648" y="947"/>
                    </a:lnTo>
                    <a:lnTo>
                      <a:pt x="641" y="969"/>
                    </a:lnTo>
                    <a:lnTo>
                      <a:pt x="638" y="983"/>
                    </a:lnTo>
                    <a:lnTo>
                      <a:pt x="638" y="987"/>
                    </a:lnTo>
                    <a:lnTo>
                      <a:pt x="641" y="999"/>
                    </a:lnTo>
                    <a:lnTo>
                      <a:pt x="641" y="992"/>
                    </a:lnTo>
                    <a:lnTo>
                      <a:pt x="643" y="1009"/>
                    </a:lnTo>
                    <a:lnTo>
                      <a:pt x="643" y="1009"/>
                    </a:lnTo>
                    <a:lnTo>
                      <a:pt x="643" y="1011"/>
                    </a:lnTo>
                    <a:lnTo>
                      <a:pt x="643" y="1013"/>
                    </a:lnTo>
                    <a:lnTo>
                      <a:pt x="643" y="1013"/>
                    </a:lnTo>
                    <a:lnTo>
                      <a:pt x="643" y="1023"/>
                    </a:lnTo>
                    <a:lnTo>
                      <a:pt x="638" y="1023"/>
                    </a:lnTo>
                    <a:lnTo>
                      <a:pt x="636" y="1020"/>
                    </a:lnTo>
                    <a:lnTo>
                      <a:pt x="633" y="1020"/>
                    </a:lnTo>
                    <a:lnTo>
                      <a:pt x="633" y="1018"/>
                    </a:lnTo>
                    <a:lnTo>
                      <a:pt x="638" y="1011"/>
                    </a:lnTo>
                    <a:lnTo>
                      <a:pt x="629" y="1020"/>
                    </a:lnTo>
                    <a:lnTo>
                      <a:pt x="624" y="1020"/>
                    </a:lnTo>
                    <a:lnTo>
                      <a:pt x="622" y="1023"/>
                    </a:lnTo>
                    <a:lnTo>
                      <a:pt x="622" y="1025"/>
                    </a:lnTo>
                    <a:lnTo>
                      <a:pt x="619" y="1032"/>
                    </a:lnTo>
                    <a:lnTo>
                      <a:pt x="617" y="1035"/>
                    </a:lnTo>
                    <a:lnTo>
                      <a:pt x="615" y="1035"/>
                    </a:lnTo>
                    <a:lnTo>
                      <a:pt x="612" y="1037"/>
                    </a:lnTo>
                    <a:lnTo>
                      <a:pt x="605" y="1039"/>
                    </a:lnTo>
                    <a:lnTo>
                      <a:pt x="605" y="1037"/>
                    </a:lnTo>
                    <a:lnTo>
                      <a:pt x="603" y="1039"/>
                    </a:lnTo>
                    <a:lnTo>
                      <a:pt x="603" y="1039"/>
                    </a:lnTo>
                    <a:lnTo>
                      <a:pt x="600" y="1039"/>
                    </a:lnTo>
                    <a:lnTo>
                      <a:pt x="596" y="1028"/>
                    </a:lnTo>
                    <a:lnTo>
                      <a:pt x="603" y="1030"/>
                    </a:lnTo>
                    <a:lnTo>
                      <a:pt x="603" y="1028"/>
                    </a:lnTo>
                    <a:lnTo>
                      <a:pt x="600" y="1025"/>
                    </a:lnTo>
                    <a:lnTo>
                      <a:pt x="593" y="1025"/>
                    </a:lnTo>
                    <a:lnTo>
                      <a:pt x="577" y="1028"/>
                    </a:lnTo>
                    <a:lnTo>
                      <a:pt x="565" y="1032"/>
                    </a:lnTo>
                    <a:lnTo>
                      <a:pt x="556" y="1039"/>
                    </a:lnTo>
                    <a:lnTo>
                      <a:pt x="537" y="1046"/>
                    </a:lnTo>
                    <a:lnTo>
                      <a:pt x="532" y="1051"/>
                    </a:lnTo>
                    <a:lnTo>
                      <a:pt x="532" y="1049"/>
                    </a:lnTo>
                    <a:lnTo>
                      <a:pt x="530" y="1051"/>
                    </a:lnTo>
                    <a:lnTo>
                      <a:pt x="527" y="1051"/>
                    </a:lnTo>
                    <a:lnTo>
                      <a:pt x="532" y="1054"/>
                    </a:lnTo>
                    <a:lnTo>
                      <a:pt x="532" y="1056"/>
                    </a:lnTo>
                    <a:lnTo>
                      <a:pt x="530" y="1058"/>
                    </a:lnTo>
                    <a:lnTo>
                      <a:pt x="525" y="1056"/>
                    </a:lnTo>
                    <a:lnTo>
                      <a:pt x="518" y="1054"/>
                    </a:lnTo>
                    <a:lnTo>
                      <a:pt x="518" y="1049"/>
                    </a:lnTo>
                    <a:lnTo>
                      <a:pt x="515" y="1044"/>
                    </a:lnTo>
                    <a:lnTo>
                      <a:pt x="513" y="1044"/>
                    </a:lnTo>
                    <a:lnTo>
                      <a:pt x="511" y="1044"/>
                    </a:lnTo>
                    <a:lnTo>
                      <a:pt x="511" y="1044"/>
                    </a:lnTo>
                    <a:lnTo>
                      <a:pt x="508" y="1042"/>
                    </a:lnTo>
                    <a:lnTo>
                      <a:pt x="506" y="1039"/>
                    </a:lnTo>
                    <a:lnTo>
                      <a:pt x="506" y="1037"/>
                    </a:lnTo>
                    <a:lnTo>
                      <a:pt x="496" y="1039"/>
                    </a:lnTo>
                    <a:lnTo>
                      <a:pt x="496" y="1042"/>
                    </a:lnTo>
                    <a:lnTo>
                      <a:pt x="496" y="1039"/>
                    </a:lnTo>
                    <a:lnTo>
                      <a:pt x="501" y="1035"/>
                    </a:lnTo>
                    <a:lnTo>
                      <a:pt x="499" y="1035"/>
                    </a:lnTo>
                    <a:lnTo>
                      <a:pt x="496" y="1037"/>
                    </a:lnTo>
                    <a:lnTo>
                      <a:pt x="492" y="1042"/>
                    </a:lnTo>
                    <a:lnTo>
                      <a:pt x="492" y="1044"/>
                    </a:lnTo>
                    <a:lnTo>
                      <a:pt x="489" y="1044"/>
                    </a:lnTo>
                    <a:lnTo>
                      <a:pt x="489" y="1042"/>
                    </a:lnTo>
                    <a:lnTo>
                      <a:pt x="485" y="1044"/>
                    </a:lnTo>
                    <a:lnTo>
                      <a:pt x="480" y="1049"/>
                    </a:lnTo>
                    <a:lnTo>
                      <a:pt x="480" y="1049"/>
                    </a:lnTo>
                    <a:lnTo>
                      <a:pt x="478" y="1049"/>
                    </a:lnTo>
                    <a:lnTo>
                      <a:pt x="473" y="1049"/>
                    </a:lnTo>
                    <a:lnTo>
                      <a:pt x="470" y="1051"/>
                    </a:lnTo>
                    <a:lnTo>
                      <a:pt x="468" y="1049"/>
                    </a:lnTo>
                    <a:lnTo>
                      <a:pt x="468" y="1049"/>
                    </a:lnTo>
                    <a:lnTo>
                      <a:pt x="470" y="1046"/>
                    </a:lnTo>
                    <a:lnTo>
                      <a:pt x="473" y="1042"/>
                    </a:lnTo>
                    <a:lnTo>
                      <a:pt x="473" y="1039"/>
                    </a:lnTo>
                    <a:lnTo>
                      <a:pt x="473" y="1037"/>
                    </a:lnTo>
                    <a:lnTo>
                      <a:pt x="466" y="1039"/>
                    </a:lnTo>
                    <a:lnTo>
                      <a:pt x="466" y="1039"/>
                    </a:lnTo>
                    <a:lnTo>
                      <a:pt x="463" y="1037"/>
                    </a:lnTo>
                    <a:lnTo>
                      <a:pt x="461" y="1037"/>
                    </a:lnTo>
                    <a:lnTo>
                      <a:pt x="459" y="1037"/>
                    </a:lnTo>
                    <a:lnTo>
                      <a:pt x="456" y="1037"/>
                    </a:lnTo>
                    <a:lnTo>
                      <a:pt x="456" y="1035"/>
                    </a:lnTo>
                    <a:lnTo>
                      <a:pt x="454" y="1035"/>
                    </a:lnTo>
                    <a:lnTo>
                      <a:pt x="454" y="1035"/>
                    </a:lnTo>
                    <a:lnTo>
                      <a:pt x="456" y="1032"/>
                    </a:lnTo>
                    <a:lnTo>
                      <a:pt x="456" y="1030"/>
                    </a:lnTo>
                    <a:lnTo>
                      <a:pt x="454" y="1025"/>
                    </a:lnTo>
                    <a:lnTo>
                      <a:pt x="449" y="1025"/>
                    </a:lnTo>
                    <a:lnTo>
                      <a:pt x="447" y="1025"/>
                    </a:lnTo>
                    <a:lnTo>
                      <a:pt x="447" y="1023"/>
                    </a:lnTo>
                    <a:lnTo>
                      <a:pt x="449" y="1023"/>
                    </a:lnTo>
                    <a:lnTo>
                      <a:pt x="449" y="1023"/>
                    </a:lnTo>
                    <a:lnTo>
                      <a:pt x="449" y="1023"/>
                    </a:lnTo>
                    <a:lnTo>
                      <a:pt x="449" y="1023"/>
                    </a:lnTo>
                    <a:lnTo>
                      <a:pt x="452" y="1023"/>
                    </a:lnTo>
                    <a:lnTo>
                      <a:pt x="452" y="1023"/>
                    </a:lnTo>
                    <a:lnTo>
                      <a:pt x="452" y="1020"/>
                    </a:lnTo>
                    <a:lnTo>
                      <a:pt x="449" y="1020"/>
                    </a:lnTo>
                    <a:lnTo>
                      <a:pt x="447" y="1020"/>
                    </a:lnTo>
                    <a:lnTo>
                      <a:pt x="447" y="1016"/>
                    </a:lnTo>
                    <a:lnTo>
                      <a:pt x="449" y="1013"/>
                    </a:lnTo>
                    <a:lnTo>
                      <a:pt x="449" y="1013"/>
                    </a:lnTo>
                    <a:lnTo>
                      <a:pt x="449" y="1013"/>
                    </a:lnTo>
                    <a:lnTo>
                      <a:pt x="449" y="1011"/>
                    </a:lnTo>
                    <a:lnTo>
                      <a:pt x="449" y="1006"/>
                    </a:lnTo>
                    <a:lnTo>
                      <a:pt x="449" y="1006"/>
                    </a:lnTo>
                    <a:lnTo>
                      <a:pt x="452" y="1002"/>
                    </a:lnTo>
                    <a:lnTo>
                      <a:pt x="452" y="1002"/>
                    </a:lnTo>
                    <a:lnTo>
                      <a:pt x="449" y="999"/>
                    </a:lnTo>
                    <a:lnTo>
                      <a:pt x="452" y="999"/>
                    </a:lnTo>
                    <a:lnTo>
                      <a:pt x="456" y="999"/>
                    </a:lnTo>
                    <a:lnTo>
                      <a:pt x="456" y="997"/>
                    </a:lnTo>
                    <a:lnTo>
                      <a:pt x="454" y="995"/>
                    </a:lnTo>
                    <a:lnTo>
                      <a:pt x="456" y="995"/>
                    </a:lnTo>
                    <a:lnTo>
                      <a:pt x="459" y="995"/>
                    </a:lnTo>
                    <a:lnTo>
                      <a:pt x="461" y="992"/>
                    </a:lnTo>
                    <a:lnTo>
                      <a:pt x="461" y="987"/>
                    </a:lnTo>
                    <a:lnTo>
                      <a:pt x="461" y="985"/>
                    </a:lnTo>
                    <a:lnTo>
                      <a:pt x="463" y="985"/>
                    </a:lnTo>
                    <a:lnTo>
                      <a:pt x="463" y="985"/>
                    </a:lnTo>
                    <a:lnTo>
                      <a:pt x="463" y="987"/>
                    </a:lnTo>
                    <a:lnTo>
                      <a:pt x="466" y="985"/>
                    </a:lnTo>
                    <a:lnTo>
                      <a:pt x="466" y="985"/>
                    </a:lnTo>
                    <a:lnTo>
                      <a:pt x="470" y="983"/>
                    </a:lnTo>
                    <a:lnTo>
                      <a:pt x="470" y="978"/>
                    </a:lnTo>
                    <a:lnTo>
                      <a:pt x="470" y="976"/>
                    </a:lnTo>
                    <a:lnTo>
                      <a:pt x="468" y="976"/>
                    </a:lnTo>
                    <a:lnTo>
                      <a:pt x="466" y="976"/>
                    </a:lnTo>
                    <a:lnTo>
                      <a:pt x="463" y="978"/>
                    </a:lnTo>
                    <a:lnTo>
                      <a:pt x="463" y="976"/>
                    </a:lnTo>
                    <a:lnTo>
                      <a:pt x="461" y="976"/>
                    </a:lnTo>
                    <a:lnTo>
                      <a:pt x="459" y="978"/>
                    </a:lnTo>
                    <a:lnTo>
                      <a:pt x="459" y="976"/>
                    </a:lnTo>
                    <a:lnTo>
                      <a:pt x="459" y="973"/>
                    </a:lnTo>
                    <a:lnTo>
                      <a:pt x="461" y="971"/>
                    </a:lnTo>
                    <a:lnTo>
                      <a:pt x="461" y="971"/>
                    </a:lnTo>
                    <a:lnTo>
                      <a:pt x="456" y="973"/>
                    </a:lnTo>
                    <a:lnTo>
                      <a:pt x="456" y="971"/>
                    </a:lnTo>
                    <a:lnTo>
                      <a:pt x="459" y="969"/>
                    </a:lnTo>
                    <a:lnTo>
                      <a:pt x="459" y="966"/>
                    </a:lnTo>
                    <a:lnTo>
                      <a:pt x="461" y="966"/>
                    </a:lnTo>
                    <a:lnTo>
                      <a:pt x="461" y="964"/>
                    </a:lnTo>
                    <a:lnTo>
                      <a:pt x="463" y="954"/>
                    </a:lnTo>
                    <a:lnTo>
                      <a:pt x="463" y="950"/>
                    </a:lnTo>
                    <a:lnTo>
                      <a:pt x="463" y="945"/>
                    </a:lnTo>
                    <a:lnTo>
                      <a:pt x="463" y="940"/>
                    </a:lnTo>
                    <a:lnTo>
                      <a:pt x="463" y="940"/>
                    </a:lnTo>
                    <a:lnTo>
                      <a:pt x="454" y="945"/>
                    </a:lnTo>
                    <a:lnTo>
                      <a:pt x="449" y="950"/>
                    </a:lnTo>
                    <a:lnTo>
                      <a:pt x="449" y="952"/>
                    </a:lnTo>
                    <a:lnTo>
                      <a:pt x="447" y="954"/>
                    </a:lnTo>
                    <a:lnTo>
                      <a:pt x="433" y="957"/>
                    </a:lnTo>
                    <a:lnTo>
                      <a:pt x="430" y="961"/>
                    </a:lnTo>
                    <a:lnTo>
                      <a:pt x="426" y="980"/>
                    </a:lnTo>
                    <a:lnTo>
                      <a:pt x="426" y="992"/>
                    </a:lnTo>
                    <a:lnTo>
                      <a:pt x="426" y="995"/>
                    </a:lnTo>
                    <a:lnTo>
                      <a:pt x="426" y="1004"/>
                    </a:lnTo>
                    <a:lnTo>
                      <a:pt x="428" y="1004"/>
                    </a:lnTo>
                    <a:lnTo>
                      <a:pt x="428" y="1004"/>
                    </a:lnTo>
                    <a:lnTo>
                      <a:pt x="430" y="1004"/>
                    </a:lnTo>
                    <a:lnTo>
                      <a:pt x="433" y="1006"/>
                    </a:lnTo>
                    <a:lnTo>
                      <a:pt x="435" y="1011"/>
                    </a:lnTo>
                    <a:lnTo>
                      <a:pt x="435" y="1023"/>
                    </a:lnTo>
                    <a:lnTo>
                      <a:pt x="435" y="1025"/>
                    </a:lnTo>
                    <a:lnTo>
                      <a:pt x="440" y="1035"/>
                    </a:lnTo>
                    <a:lnTo>
                      <a:pt x="435" y="1037"/>
                    </a:lnTo>
                    <a:lnTo>
                      <a:pt x="435" y="1037"/>
                    </a:lnTo>
                    <a:lnTo>
                      <a:pt x="435" y="1039"/>
                    </a:lnTo>
                    <a:lnTo>
                      <a:pt x="437" y="1039"/>
                    </a:lnTo>
                    <a:lnTo>
                      <a:pt x="437" y="1039"/>
                    </a:lnTo>
                    <a:lnTo>
                      <a:pt x="437" y="1042"/>
                    </a:lnTo>
                    <a:lnTo>
                      <a:pt x="437" y="1044"/>
                    </a:lnTo>
                    <a:lnTo>
                      <a:pt x="440" y="1046"/>
                    </a:lnTo>
                    <a:lnTo>
                      <a:pt x="440" y="1046"/>
                    </a:lnTo>
                    <a:lnTo>
                      <a:pt x="437" y="1046"/>
                    </a:lnTo>
                    <a:lnTo>
                      <a:pt x="437" y="1049"/>
                    </a:lnTo>
                    <a:lnTo>
                      <a:pt x="442" y="1051"/>
                    </a:lnTo>
                    <a:lnTo>
                      <a:pt x="442" y="1054"/>
                    </a:lnTo>
                    <a:lnTo>
                      <a:pt x="435" y="1054"/>
                    </a:lnTo>
                    <a:lnTo>
                      <a:pt x="433" y="1056"/>
                    </a:lnTo>
                    <a:lnTo>
                      <a:pt x="433" y="1061"/>
                    </a:lnTo>
                    <a:lnTo>
                      <a:pt x="435" y="1068"/>
                    </a:lnTo>
                    <a:lnTo>
                      <a:pt x="430" y="1063"/>
                    </a:lnTo>
                    <a:lnTo>
                      <a:pt x="428" y="1061"/>
                    </a:lnTo>
                    <a:lnTo>
                      <a:pt x="428" y="1065"/>
                    </a:lnTo>
                    <a:lnTo>
                      <a:pt x="426" y="1065"/>
                    </a:lnTo>
                    <a:lnTo>
                      <a:pt x="426" y="1061"/>
                    </a:lnTo>
                    <a:lnTo>
                      <a:pt x="423" y="1058"/>
                    </a:lnTo>
                    <a:lnTo>
                      <a:pt x="419" y="1056"/>
                    </a:lnTo>
                    <a:lnTo>
                      <a:pt x="411" y="1058"/>
                    </a:lnTo>
                    <a:lnTo>
                      <a:pt x="411" y="1061"/>
                    </a:lnTo>
                    <a:lnTo>
                      <a:pt x="409" y="1063"/>
                    </a:lnTo>
                    <a:lnTo>
                      <a:pt x="409" y="1065"/>
                    </a:lnTo>
                    <a:lnTo>
                      <a:pt x="409" y="1065"/>
                    </a:lnTo>
                    <a:lnTo>
                      <a:pt x="411" y="1065"/>
                    </a:lnTo>
                    <a:lnTo>
                      <a:pt x="414" y="1068"/>
                    </a:lnTo>
                    <a:lnTo>
                      <a:pt x="416" y="1072"/>
                    </a:lnTo>
                    <a:lnTo>
                      <a:pt x="414" y="1070"/>
                    </a:lnTo>
                    <a:lnTo>
                      <a:pt x="414" y="1068"/>
                    </a:lnTo>
                    <a:lnTo>
                      <a:pt x="409" y="1070"/>
                    </a:lnTo>
                    <a:lnTo>
                      <a:pt x="404" y="1065"/>
                    </a:lnTo>
                    <a:lnTo>
                      <a:pt x="402" y="1065"/>
                    </a:lnTo>
                    <a:lnTo>
                      <a:pt x="400" y="1065"/>
                    </a:lnTo>
                    <a:lnTo>
                      <a:pt x="395" y="1068"/>
                    </a:lnTo>
                    <a:lnTo>
                      <a:pt x="393" y="1065"/>
                    </a:lnTo>
                    <a:lnTo>
                      <a:pt x="388" y="1065"/>
                    </a:lnTo>
                    <a:lnTo>
                      <a:pt x="383" y="1070"/>
                    </a:lnTo>
                    <a:lnTo>
                      <a:pt x="381" y="1072"/>
                    </a:lnTo>
                    <a:lnTo>
                      <a:pt x="381" y="1075"/>
                    </a:lnTo>
                    <a:lnTo>
                      <a:pt x="381" y="1080"/>
                    </a:lnTo>
                    <a:lnTo>
                      <a:pt x="381" y="1080"/>
                    </a:lnTo>
                    <a:lnTo>
                      <a:pt x="383" y="1080"/>
                    </a:lnTo>
                    <a:lnTo>
                      <a:pt x="385" y="1080"/>
                    </a:lnTo>
                    <a:lnTo>
                      <a:pt x="383" y="1089"/>
                    </a:lnTo>
                    <a:lnTo>
                      <a:pt x="381" y="1089"/>
                    </a:lnTo>
                    <a:lnTo>
                      <a:pt x="381" y="1089"/>
                    </a:lnTo>
                    <a:lnTo>
                      <a:pt x="381" y="1091"/>
                    </a:lnTo>
                    <a:lnTo>
                      <a:pt x="381" y="1094"/>
                    </a:lnTo>
                    <a:lnTo>
                      <a:pt x="381" y="1096"/>
                    </a:lnTo>
                    <a:lnTo>
                      <a:pt x="381" y="1096"/>
                    </a:lnTo>
                    <a:lnTo>
                      <a:pt x="381" y="1096"/>
                    </a:lnTo>
                    <a:lnTo>
                      <a:pt x="376" y="1094"/>
                    </a:lnTo>
                    <a:lnTo>
                      <a:pt x="376" y="1094"/>
                    </a:lnTo>
                    <a:lnTo>
                      <a:pt x="376" y="1091"/>
                    </a:lnTo>
                    <a:lnTo>
                      <a:pt x="374" y="1089"/>
                    </a:lnTo>
                    <a:lnTo>
                      <a:pt x="376" y="1087"/>
                    </a:lnTo>
                    <a:lnTo>
                      <a:pt x="376" y="1087"/>
                    </a:lnTo>
                    <a:lnTo>
                      <a:pt x="378" y="1084"/>
                    </a:lnTo>
                    <a:lnTo>
                      <a:pt x="378" y="1084"/>
                    </a:lnTo>
                    <a:lnTo>
                      <a:pt x="378" y="1084"/>
                    </a:lnTo>
                    <a:lnTo>
                      <a:pt x="376" y="1082"/>
                    </a:lnTo>
                    <a:lnTo>
                      <a:pt x="376" y="1080"/>
                    </a:lnTo>
                    <a:lnTo>
                      <a:pt x="371" y="1080"/>
                    </a:lnTo>
                    <a:lnTo>
                      <a:pt x="369" y="1096"/>
                    </a:lnTo>
                    <a:lnTo>
                      <a:pt x="362" y="1106"/>
                    </a:lnTo>
                    <a:lnTo>
                      <a:pt x="362" y="1110"/>
                    </a:lnTo>
                    <a:lnTo>
                      <a:pt x="364" y="1110"/>
                    </a:lnTo>
                    <a:lnTo>
                      <a:pt x="367" y="1113"/>
                    </a:lnTo>
                    <a:lnTo>
                      <a:pt x="369" y="1113"/>
                    </a:lnTo>
                    <a:lnTo>
                      <a:pt x="371" y="1110"/>
                    </a:lnTo>
                    <a:lnTo>
                      <a:pt x="374" y="1113"/>
                    </a:lnTo>
                    <a:lnTo>
                      <a:pt x="371" y="1113"/>
                    </a:lnTo>
                    <a:lnTo>
                      <a:pt x="367" y="1115"/>
                    </a:lnTo>
                    <a:lnTo>
                      <a:pt x="362" y="1115"/>
                    </a:lnTo>
                    <a:lnTo>
                      <a:pt x="357" y="1117"/>
                    </a:lnTo>
                    <a:lnTo>
                      <a:pt x="355" y="1120"/>
                    </a:lnTo>
                    <a:lnTo>
                      <a:pt x="357" y="1120"/>
                    </a:lnTo>
                    <a:lnTo>
                      <a:pt x="359" y="1120"/>
                    </a:lnTo>
                    <a:lnTo>
                      <a:pt x="362" y="1120"/>
                    </a:lnTo>
                    <a:lnTo>
                      <a:pt x="362" y="1122"/>
                    </a:lnTo>
                    <a:lnTo>
                      <a:pt x="359" y="1122"/>
                    </a:lnTo>
                    <a:lnTo>
                      <a:pt x="357" y="1122"/>
                    </a:lnTo>
                    <a:lnTo>
                      <a:pt x="352" y="1120"/>
                    </a:lnTo>
                    <a:lnTo>
                      <a:pt x="350" y="1120"/>
                    </a:lnTo>
                    <a:lnTo>
                      <a:pt x="350" y="1122"/>
                    </a:lnTo>
                    <a:lnTo>
                      <a:pt x="350" y="1122"/>
                    </a:lnTo>
                    <a:lnTo>
                      <a:pt x="348" y="1122"/>
                    </a:lnTo>
                    <a:lnTo>
                      <a:pt x="338" y="1127"/>
                    </a:lnTo>
                    <a:lnTo>
                      <a:pt x="338" y="1136"/>
                    </a:lnTo>
                    <a:lnTo>
                      <a:pt x="338" y="1134"/>
                    </a:lnTo>
                    <a:lnTo>
                      <a:pt x="338" y="1127"/>
                    </a:lnTo>
                    <a:lnTo>
                      <a:pt x="336" y="1129"/>
                    </a:lnTo>
                    <a:lnTo>
                      <a:pt x="322" y="1134"/>
                    </a:lnTo>
                    <a:lnTo>
                      <a:pt x="319" y="1148"/>
                    </a:lnTo>
                    <a:lnTo>
                      <a:pt x="319" y="1148"/>
                    </a:lnTo>
                    <a:lnTo>
                      <a:pt x="319" y="1150"/>
                    </a:lnTo>
                    <a:lnTo>
                      <a:pt x="312" y="1158"/>
                    </a:lnTo>
                    <a:lnTo>
                      <a:pt x="298" y="1165"/>
                    </a:lnTo>
                    <a:lnTo>
                      <a:pt x="296" y="1167"/>
                    </a:lnTo>
                    <a:lnTo>
                      <a:pt x="296" y="1169"/>
                    </a:lnTo>
                    <a:lnTo>
                      <a:pt x="300" y="1169"/>
                    </a:lnTo>
                    <a:lnTo>
                      <a:pt x="303" y="1169"/>
                    </a:lnTo>
                    <a:lnTo>
                      <a:pt x="300" y="1172"/>
                    </a:lnTo>
                    <a:lnTo>
                      <a:pt x="296" y="1172"/>
                    </a:lnTo>
                    <a:lnTo>
                      <a:pt x="293" y="1174"/>
                    </a:lnTo>
                    <a:lnTo>
                      <a:pt x="286" y="1174"/>
                    </a:lnTo>
                    <a:lnTo>
                      <a:pt x="277" y="1172"/>
                    </a:lnTo>
                    <a:lnTo>
                      <a:pt x="277" y="1174"/>
                    </a:lnTo>
                    <a:lnTo>
                      <a:pt x="272" y="1167"/>
                    </a:lnTo>
                    <a:lnTo>
                      <a:pt x="272" y="1165"/>
                    </a:lnTo>
                    <a:lnTo>
                      <a:pt x="272" y="1165"/>
                    </a:lnTo>
                    <a:lnTo>
                      <a:pt x="265" y="1165"/>
                    </a:lnTo>
                    <a:lnTo>
                      <a:pt x="263" y="1165"/>
                    </a:lnTo>
                    <a:lnTo>
                      <a:pt x="263" y="1174"/>
                    </a:lnTo>
                    <a:lnTo>
                      <a:pt x="265" y="1174"/>
                    </a:lnTo>
                    <a:lnTo>
                      <a:pt x="267" y="1188"/>
                    </a:lnTo>
                    <a:lnTo>
                      <a:pt x="270" y="1191"/>
                    </a:lnTo>
                    <a:lnTo>
                      <a:pt x="270" y="1191"/>
                    </a:lnTo>
                    <a:lnTo>
                      <a:pt x="265" y="1193"/>
                    </a:lnTo>
                    <a:lnTo>
                      <a:pt x="265" y="1191"/>
                    </a:lnTo>
                    <a:lnTo>
                      <a:pt x="263" y="1191"/>
                    </a:lnTo>
                    <a:lnTo>
                      <a:pt x="258" y="1191"/>
                    </a:lnTo>
                    <a:lnTo>
                      <a:pt x="256" y="1191"/>
                    </a:lnTo>
                    <a:lnTo>
                      <a:pt x="251" y="1193"/>
                    </a:lnTo>
                    <a:lnTo>
                      <a:pt x="244" y="1186"/>
                    </a:lnTo>
                    <a:lnTo>
                      <a:pt x="237" y="1186"/>
                    </a:lnTo>
                    <a:lnTo>
                      <a:pt x="237" y="1186"/>
                    </a:lnTo>
                    <a:lnTo>
                      <a:pt x="234" y="1188"/>
                    </a:lnTo>
                    <a:lnTo>
                      <a:pt x="234" y="1188"/>
                    </a:lnTo>
                    <a:lnTo>
                      <a:pt x="215" y="1195"/>
                    </a:lnTo>
                    <a:lnTo>
                      <a:pt x="215" y="1198"/>
                    </a:lnTo>
                    <a:lnTo>
                      <a:pt x="215" y="1198"/>
                    </a:lnTo>
                    <a:lnTo>
                      <a:pt x="220" y="1198"/>
                    </a:lnTo>
                    <a:lnTo>
                      <a:pt x="220" y="1200"/>
                    </a:lnTo>
                    <a:lnTo>
                      <a:pt x="218" y="1200"/>
                    </a:lnTo>
                    <a:lnTo>
                      <a:pt x="218" y="1202"/>
                    </a:lnTo>
                    <a:lnTo>
                      <a:pt x="218" y="1202"/>
                    </a:lnTo>
                    <a:lnTo>
                      <a:pt x="222" y="1202"/>
                    </a:lnTo>
                    <a:lnTo>
                      <a:pt x="222" y="1205"/>
                    </a:lnTo>
                    <a:lnTo>
                      <a:pt x="215" y="1207"/>
                    </a:lnTo>
                    <a:lnTo>
                      <a:pt x="218" y="1207"/>
                    </a:lnTo>
                    <a:lnTo>
                      <a:pt x="222" y="1209"/>
                    </a:lnTo>
                    <a:lnTo>
                      <a:pt x="222" y="1212"/>
                    </a:lnTo>
                    <a:lnTo>
                      <a:pt x="225" y="1212"/>
                    </a:lnTo>
                    <a:lnTo>
                      <a:pt x="225" y="1212"/>
                    </a:lnTo>
                    <a:lnTo>
                      <a:pt x="227" y="1209"/>
                    </a:lnTo>
                    <a:lnTo>
                      <a:pt x="239" y="1217"/>
                    </a:lnTo>
                    <a:lnTo>
                      <a:pt x="241" y="1217"/>
                    </a:lnTo>
                    <a:lnTo>
                      <a:pt x="241" y="1219"/>
                    </a:lnTo>
                    <a:lnTo>
                      <a:pt x="246" y="1217"/>
                    </a:lnTo>
                    <a:lnTo>
                      <a:pt x="248" y="1217"/>
                    </a:lnTo>
                    <a:lnTo>
                      <a:pt x="246" y="1219"/>
                    </a:lnTo>
                    <a:lnTo>
                      <a:pt x="251" y="1219"/>
                    </a:lnTo>
                    <a:lnTo>
                      <a:pt x="253" y="1219"/>
                    </a:lnTo>
                    <a:lnTo>
                      <a:pt x="253" y="1219"/>
                    </a:lnTo>
                    <a:lnTo>
                      <a:pt x="253" y="1224"/>
                    </a:lnTo>
                    <a:lnTo>
                      <a:pt x="258" y="1226"/>
                    </a:lnTo>
                    <a:lnTo>
                      <a:pt x="260" y="1224"/>
                    </a:lnTo>
                    <a:lnTo>
                      <a:pt x="265" y="1226"/>
                    </a:lnTo>
                    <a:lnTo>
                      <a:pt x="260" y="1228"/>
                    </a:lnTo>
                    <a:lnTo>
                      <a:pt x="260" y="1228"/>
                    </a:lnTo>
                    <a:lnTo>
                      <a:pt x="260" y="1231"/>
                    </a:lnTo>
                    <a:lnTo>
                      <a:pt x="260" y="1233"/>
                    </a:lnTo>
                    <a:lnTo>
                      <a:pt x="258" y="1231"/>
                    </a:lnTo>
                    <a:lnTo>
                      <a:pt x="258" y="1233"/>
                    </a:lnTo>
                    <a:lnTo>
                      <a:pt x="263" y="1240"/>
                    </a:lnTo>
                    <a:lnTo>
                      <a:pt x="265" y="1243"/>
                    </a:lnTo>
                    <a:lnTo>
                      <a:pt x="272" y="1247"/>
                    </a:lnTo>
                    <a:lnTo>
                      <a:pt x="277" y="1250"/>
                    </a:lnTo>
                    <a:lnTo>
                      <a:pt x="274" y="1252"/>
                    </a:lnTo>
                    <a:lnTo>
                      <a:pt x="277" y="1254"/>
                    </a:lnTo>
                    <a:lnTo>
                      <a:pt x="277" y="1257"/>
                    </a:lnTo>
                    <a:lnTo>
                      <a:pt x="274" y="1261"/>
                    </a:lnTo>
                    <a:lnTo>
                      <a:pt x="277" y="1264"/>
                    </a:lnTo>
                    <a:lnTo>
                      <a:pt x="279" y="1266"/>
                    </a:lnTo>
                    <a:lnTo>
                      <a:pt x="282" y="1269"/>
                    </a:lnTo>
                    <a:lnTo>
                      <a:pt x="282" y="1273"/>
                    </a:lnTo>
                    <a:lnTo>
                      <a:pt x="277" y="1266"/>
                    </a:lnTo>
                    <a:lnTo>
                      <a:pt x="277" y="1269"/>
                    </a:lnTo>
                    <a:lnTo>
                      <a:pt x="274" y="1287"/>
                    </a:lnTo>
                    <a:lnTo>
                      <a:pt x="277" y="1285"/>
                    </a:lnTo>
                    <a:lnTo>
                      <a:pt x="277" y="1287"/>
                    </a:lnTo>
                    <a:lnTo>
                      <a:pt x="274" y="1290"/>
                    </a:lnTo>
                    <a:lnTo>
                      <a:pt x="270" y="1316"/>
                    </a:lnTo>
                    <a:lnTo>
                      <a:pt x="267" y="1316"/>
                    </a:lnTo>
                    <a:lnTo>
                      <a:pt x="263" y="1316"/>
                    </a:lnTo>
                    <a:lnTo>
                      <a:pt x="263" y="1318"/>
                    </a:lnTo>
                    <a:lnTo>
                      <a:pt x="263" y="1316"/>
                    </a:lnTo>
                    <a:lnTo>
                      <a:pt x="260" y="1318"/>
                    </a:lnTo>
                    <a:lnTo>
                      <a:pt x="194" y="1311"/>
                    </a:lnTo>
                    <a:lnTo>
                      <a:pt x="192" y="1313"/>
                    </a:lnTo>
                    <a:lnTo>
                      <a:pt x="173" y="1311"/>
                    </a:lnTo>
                    <a:lnTo>
                      <a:pt x="166" y="1309"/>
                    </a:lnTo>
                    <a:lnTo>
                      <a:pt x="159" y="1311"/>
                    </a:lnTo>
                    <a:lnTo>
                      <a:pt x="156" y="1313"/>
                    </a:lnTo>
                    <a:lnTo>
                      <a:pt x="156" y="1316"/>
                    </a:lnTo>
                    <a:lnTo>
                      <a:pt x="154" y="1318"/>
                    </a:lnTo>
                    <a:lnTo>
                      <a:pt x="149" y="1318"/>
                    </a:lnTo>
                    <a:lnTo>
                      <a:pt x="145" y="1318"/>
                    </a:lnTo>
                    <a:lnTo>
                      <a:pt x="142" y="1321"/>
                    </a:lnTo>
                    <a:lnTo>
                      <a:pt x="140" y="1325"/>
                    </a:lnTo>
                    <a:lnTo>
                      <a:pt x="145" y="1330"/>
                    </a:lnTo>
                    <a:lnTo>
                      <a:pt x="145" y="1332"/>
                    </a:lnTo>
                    <a:lnTo>
                      <a:pt x="147" y="1335"/>
                    </a:lnTo>
                    <a:lnTo>
                      <a:pt x="147" y="1332"/>
                    </a:lnTo>
                    <a:lnTo>
                      <a:pt x="147" y="1337"/>
                    </a:lnTo>
                    <a:lnTo>
                      <a:pt x="149" y="1339"/>
                    </a:lnTo>
                    <a:lnTo>
                      <a:pt x="147" y="1342"/>
                    </a:lnTo>
                    <a:lnTo>
                      <a:pt x="149" y="1342"/>
                    </a:lnTo>
                    <a:lnTo>
                      <a:pt x="149" y="1344"/>
                    </a:lnTo>
                    <a:lnTo>
                      <a:pt x="147" y="1347"/>
                    </a:lnTo>
                    <a:lnTo>
                      <a:pt x="147" y="1349"/>
                    </a:lnTo>
                    <a:lnTo>
                      <a:pt x="147" y="1351"/>
                    </a:lnTo>
                    <a:lnTo>
                      <a:pt x="152" y="1368"/>
                    </a:lnTo>
                    <a:lnTo>
                      <a:pt x="145" y="1398"/>
                    </a:lnTo>
                    <a:lnTo>
                      <a:pt x="137" y="1408"/>
                    </a:lnTo>
                    <a:lnTo>
                      <a:pt x="137" y="1413"/>
                    </a:lnTo>
                    <a:lnTo>
                      <a:pt x="137" y="1417"/>
                    </a:lnTo>
                    <a:lnTo>
                      <a:pt x="137" y="1417"/>
                    </a:lnTo>
                    <a:lnTo>
                      <a:pt x="140" y="1420"/>
                    </a:lnTo>
                    <a:lnTo>
                      <a:pt x="142" y="1424"/>
                    </a:lnTo>
                    <a:lnTo>
                      <a:pt x="149" y="1422"/>
                    </a:lnTo>
                    <a:lnTo>
                      <a:pt x="149" y="1424"/>
                    </a:lnTo>
                    <a:lnTo>
                      <a:pt x="149" y="1424"/>
                    </a:lnTo>
                    <a:lnTo>
                      <a:pt x="149" y="1441"/>
                    </a:lnTo>
                    <a:lnTo>
                      <a:pt x="147" y="1448"/>
                    </a:lnTo>
                    <a:lnTo>
                      <a:pt x="147" y="1453"/>
                    </a:lnTo>
                    <a:lnTo>
                      <a:pt x="147" y="1453"/>
                    </a:lnTo>
                    <a:lnTo>
                      <a:pt x="149" y="1453"/>
                    </a:lnTo>
                    <a:lnTo>
                      <a:pt x="159" y="1453"/>
                    </a:lnTo>
                    <a:lnTo>
                      <a:pt x="161" y="1453"/>
                    </a:lnTo>
                    <a:lnTo>
                      <a:pt x="163" y="1453"/>
                    </a:lnTo>
                    <a:lnTo>
                      <a:pt x="170" y="1450"/>
                    </a:lnTo>
                    <a:lnTo>
                      <a:pt x="170" y="1450"/>
                    </a:lnTo>
                    <a:lnTo>
                      <a:pt x="178" y="1450"/>
                    </a:lnTo>
                    <a:lnTo>
                      <a:pt x="185" y="1453"/>
                    </a:lnTo>
                    <a:lnTo>
                      <a:pt x="187" y="1455"/>
                    </a:lnTo>
                    <a:lnTo>
                      <a:pt x="189" y="1460"/>
                    </a:lnTo>
                    <a:lnTo>
                      <a:pt x="192" y="1462"/>
                    </a:lnTo>
                    <a:lnTo>
                      <a:pt x="192" y="1465"/>
                    </a:lnTo>
                    <a:lnTo>
                      <a:pt x="194" y="1469"/>
                    </a:lnTo>
                    <a:lnTo>
                      <a:pt x="199" y="1472"/>
                    </a:lnTo>
                    <a:lnTo>
                      <a:pt x="204" y="1474"/>
                    </a:lnTo>
                    <a:lnTo>
                      <a:pt x="206" y="1472"/>
                    </a:lnTo>
                    <a:lnTo>
                      <a:pt x="208" y="1472"/>
                    </a:lnTo>
                    <a:lnTo>
                      <a:pt x="208" y="1469"/>
                    </a:lnTo>
                    <a:lnTo>
                      <a:pt x="211" y="1467"/>
                    </a:lnTo>
                    <a:lnTo>
                      <a:pt x="213" y="1465"/>
                    </a:lnTo>
                    <a:lnTo>
                      <a:pt x="218" y="1465"/>
                    </a:lnTo>
                    <a:lnTo>
                      <a:pt x="222" y="1460"/>
                    </a:lnTo>
                    <a:lnTo>
                      <a:pt x="232" y="1460"/>
                    </a:lnTo>
                    <a:lnTo>
                      <a:pt x="237" y="1460"/>
                    </a:lnTo>
                    <a:lnTo>
                      <a:pt x="241" y="1460"/>
                    </a:lnTo>
                    <a:lnTo>
                      <a:pt x="251" y="1460"/>
                    </a:lnTo>
                    <a:lnTo>
                      <a:pt x="253" y="1458"/>
                    </a:lnTo>
                    <a:lnTo>
                      <a:pt x="258" y="1460"/>
                    </a:lnTo>
                    <a:lnTo>
                      <a:pt x="260" y="1460"/>
                    </a:lnTo>
                    <a:lnTo>
                      <a:pt x="263" y="1458"/>
                    </a:lnTo>
                    <a:lnTo>
                      <a:pt x="265" y="1448"/>
                    </a:lnTo>
                    <a:lnTo>
                      <a:pt x="272" y="1443"/>
                    </a:lnTo>
                    <a:lnTo>
                      <a:pt x="282" y="1441"/>
                    </a:lnTo>
                    <a:lnTo>
                      <a:pt x="282" y="1441"/>
                    </a:lnTo>
                    <a:lnTo>
                      <a:pt x="282" y="1436"/>
                    </a:lnTo>
                    <a:lnTo>
                      <a:pt x="282" y="1434"/>
                    </a:lnTo>
                    <a:lnTo>
                      <a:pt x="284" y="1432"/>
                    </a:lnTo>
                    <a:lnTo>
                      <a:pt x="289" y="1424"/>
                    </a:lnTo>
                    <a:lnTo>
                      <a:pt x="296" y="1420"/>
                    </a:lnTo>
                    <a:lnTo>
                      <a:pt x="296" y="1417"/>
                    </a:lnTo>
                    <a:lnTo>
                      <a:pt x="296" y="1415"/>
                    </a:lnTo>
                    <a:lnTo>
                      <a:pt x="293" y="1415"/>
                    </a:lnTo>
                    <a:lnTo>
                      <a:pt x="291" y="1415"/>
                    </a:lnTo>
                    <a:lnTo>
                      <a:pt x="291" y="1413"/>
                    </a:lnTo>
                    <a:lnTo>
                      <a:pt x="289" y="1408"/>
                    </a:lnTo>
                    <a:lnTo>
                      <a:pt x="289" y="1406"/>
                    </a:lnTo>
                    <a:lnTo>
                      <a:pt x="289" y="1406"/>
                    </a:lnTo>
                    <a:lnTo>
                      <a:pt x="289" y="1398"/>
                    </a:lnTo>
                    <a:lnTo>
                      <a:pt x="307" y="1377"/>
                    </a:lnTo>
                    <a:lnTo>
                      <a:pt x="307" y="1375"/>
                    </a:lnTo>
                    <a:lnTo>
                      <a:pt x="310" y="1370"/>
                    </a:lnTo>
                    <a:lnTo>
                      <a:pt x="343" y="1351"/>
                    </a:lnTo>
                    <a:lnTo>
                      <a:pt x="348" y="1349"/>
                    </a:lnTo>
                    <a:lnTo>
                      <a:pt x="345" y="1347"/>
                    </a:lnTo>
                    <a:lnTo>
                      <a:pt x="345" y="1344"/>
                    </a:lnTo>
                    <a:lnTo>
                      <a:pt x="348" y="1342"/>
                    </a:lnTo>
                    <a:lnTo>
                      <a:pt x="348" y="1339"/>
                    </a:lnTo>
                    <a:lnTo>
                      <a:pt x="345" y="1339"/>
                    </a:lnTo>
                    <a:lnTo>
                      <a:pt x="345" y="1339"/>
                    </a:lnTo>
                    <a:lnTo>
                      <a:pt x="343" y="1330"/>
                    </a:lnTo>
                    <a:lnTo>
                      <a:pt x="343" y="1328"/>
                    </a:lnTo>
                    <a:lnTo>
                      <a:pt x="343" y="1325"/>
                    </a:lnTo>
                    <a:lnTo>
                      <a:pt x="345" y="1321"/>
                    </a:lnTo>
                    <a:lnTo>
                      <a:pt x="355" y="1316"/>
                    </a:lnTo>
                    <a:lnTo>
                      <a:pt x="357" y="1313"/>
                    </a:lnTo>
                    <a:lnTo>
                      <a:pt x="359" y="1313"/>
                    </a:lnTo>
                    <a:lnTo>
                      <a:pt x="362" y="1313"/>
                    </a:lnTo>
                    <a:lnTo>
                      <a:pt x="362" y="1313"/>
                    </a:lnTo>
                    <a:lnTo>
                      <a:pt x="367" y="1316"/>
                    </a:lnTo>
                    <a:lnTo>
                      <a:pt x="367" y="1316"/>
                    </a:lnTo>
                    <a:lnTo>
                      <a:pt x="369" y="1316"/>
                    </a:lnTo>
                    <a:lnTo>
                      <a:pt x="374" y="1318"/>
                    </a:lnTo>
                    <a:lnTo>
                      <a:pt x="374" y="1316"/>
                    </a:lnTo>
                    <a:lnTo>
                      <a:pt x="376" y="1316"/>
                    </a:lnTo>
                    <a:lnTo>
                      <a:pt x="378" y="1316"/>
                    </a:lnTo>
                    <a:lnTo>
                      <a:pt x="381" y="1318"/>
                    </a:lnTo>
                    <a:lnTo>
                      <a:pt x="381" y="1318"/>
                    </a:lnTo>
                    <a:lnTo>
                      <a:pt x="381" y="1318"/>
                    </a:lnTo>
                    <a:lnTo>
                      <a:pt x="383" y="1321"/>
                    </a:lnTo>
                    <a:lnTo>
                      <a:pt x="385" y="1321"/>
                    </a:lnTo>
                    <a:lnTo>
                      <a:pt x="390" y="1323"/>
                    </a:lnTo>
                    <a:lnTo>
                      <a:pt x="395" y="1323"/>
                    </a:lnTo>
                    <a:lnTo>
                      <a:pt x="402" y="1321"/>
                    </a:lnTo>
                    <a:lnTo>
                      <a:pt x="402" y="1318"/>
                    </a:lnTo>
                    <a:lnTo>
                      <a:pt x="402" y="1318"/>
                    </a:lnTo>
                    <a:lnTo>
                      <a:pt x="409" y="1311"/>
                    </a:lnTo>
                    <a:lnTo>
                      <a:pt x="411" y="1309"/>
                    </a:lnTo>
                    <a:lnTo>
                      <a:pt x="416" y="1306"/>
                    </a:lnTo>
                    <a:lnTo>
                      <a:pt x="416" y="1306"/>
                    </a:lnTo>
                    <a:lnTo>
                      <a:pt x="421" y="1306"/>
                    </a:lnTo>
                    <a:lnTo>
                      <a:pt x="426" y="1304"/>
                    </a:lnTo>
                    <a:lnTo>
                      <a:pt x="428" y="1302"/>
                    </a:lnTo>
                    <a:lnTo>
                      <a:pt x="430" y="1297"/>
                    </a:lnTo>
                    <a:lnTo>
                      <a:pt x="430" y="1297"/>
                    </a:lnTo>
                    <a:lnTo>
                      <a:pt x="433" y="1295"/>
                    </a:lnTo>
                    <a:lnTo>
                      <a:pt x="437" y="1292"/>
                    </a:lnTo>
                    <a:lnTo>
                      <a:pt x="442" y="1292"/>
                    </a:lnTo>
                    <a:lnTo>
                      <a:pt x="461" y="1302"/>
                    </a:lnTo>
                    <a:lnTo>
                      <a:pt x="466" y="1321"/>
                    </a:lnTo>
                    <a:lnTo>
                      <a:pt x="466" y="1323"/>
                    </a:lnTo>
                    <a:lnTo>
                      <a:pt x="475" y="1335"/>
                    </a:lnTo>
                    <a:lnTo>
                      <a:pt x="478" y="1337"/>
                    </a:lnTo>
                    <a:lnTo>
                      <a:pt x="480" y="1337"/>
                    </a:lnTo>
                    <a:lnTo>
                      <a:pt x="480" y="1337"/>
                    </a:lnTo>
                    <a:lnTo>
                      <a:pt x="485" y="1339"/>
                    </a:lnTo>
                    <a:lnTo>
                      <a:pt x="487" y="1347"/>
                    </a:lnTo>
                    <a:lnTo>
                      <a:pt x="492" y="1347"/>
                    </a:lnTo>
                    <a:lnTo>
                      <a:pt x="508" y="1363"/>
                    </a:lnTo>
                    <a:lnTo>
                      <a:pt x="508" y="1363"/>
                    </a:lnTo>
                    <a:lnTo>
                      <a:pt x="520" y="1363"/>
                    </a:lnTo>
                    <a:lnTo>
                      <a:pt x="522" y="1368"/>
                    </a:lnTo>
                    <a:lnTo>
                      <a:pt x="525" y="1372"/>
                    </a:lnTo>
                    <a:lnTo>
                      <a:pt x="530" y="1375"/>
                    </a:lnTo>
                    <a:lnTo>
                      <a:pt x="530" y="1375"/>
                    </a:lnTo>
                    <a:lnTo>
                      <a:pt x="530" y="1377"/>
                    </a:lnTo>
                    <a:lnTo>
                      <a:pt x="537" y="1377"/>
                    </a:lnTo>
                    <a:lnTo>
                      <a:pt x="537" y="1377"/>
                    </a:lnTo>
                    <a:lnTo>
                      <a:pt x="539" y="1380"/>
                    </a:lnTo>
                    <a:lnTo>
                      <a:pt x="539" y="1382"/>
                    </a:lnTo>
                    <a:lnTo>
                      <a:pt x="539" y="1384"/>
                    </a:lnTo>
                    <a:lnTo>
                      <a:pt x="541" y="1387"/>
                    </a:lnTo>
                    <a:lnTo>
                      <a:pt x="544" y="1387"/>
                    </a:lnTo>
                    <a:lnTo>
                      <a:pt x="546" y="1391"/>
                    </a:lnTo>
                    <a:lnTo>
                      <a:pt x="548" y="1389"/>
                    </a:lnTo>
                    <a:lnTo>
                      <a:pt x="551" y="1389"/>
                    </a:lnTo>
                    <a:lnTo>
                      <a:pt x="560" y="1415"/>
                    </a:lnTo>
                    <a:lnTo>
                      <a:pt x="553" y="1420"/>
                    </a:lnTo>
                    <a:lnTo>
                      <a:pt x="556" y="1422"/>
                    </a:lnTo>
                    <a:lnTo>
                      <a:pt x="551" y="1429"/>
                    </a:lnTo>
                    <a:lnTo>
                      <a:pt x="551" y="1432"/>
                    </a:lnTo>
                    <a:lnTo>
                      <a:pt x="553" y="1434"/>
                    </a:lnTo>
                    <a:lnTo>
                      <a:pt x="553" y="1434"/>
                    </a:lnTo>
                    <a:lnTo>
                      <a:pt x="553" y="1434"/>
                    </a:lnTo>
                    <a:lnTo>
                      <a:pt x="558" y="1434"/>
                    </a:lnTo>
                    <a:lnTo>
                      <a:pt x="558" y="1434"/>
                    </a:lnTo>
                    <a:lnTo>
                      <a:pt x="563" y="1427"/>
                    </a:lnTo>
                    <a:lnTo>
                      <a:pt x="563" y="1427"/>
                    </a:lnTo>
                    <a:lnTo>
                      <a:pt x="565" y="1424"/>
                    </a:lnTo>
                    <a:lnTo>
                      <a:pt x="567" y="1424"/>
                    </a:lnTo>
                    <a:lnTo>
                      <a:pt x="567" y="1417"/>
                    </a:lnTo>
                    <a:lnTo>
                      <a:pt x="567" y="1415"/>
                    </a:lnTo>
                    <a:lnTo>
                      <a:pt x="572" y="1413"/>
                    </a:lnTo>
                    <a:lnTo>
                      <a:pt x="574" y="1413"/>
                    </a:lnTo>
                    <a:lnTo>
                      <a:pt x="574" y="1413"/>
                    </a:lnTo>
                    <a:lnTo>
                      <a:pt x="574" y="1403"/>
                    </a:lnTo>
                    <a:lnTo>
                      <a:pt x="572" y="1401"/>
                    </a:lnTo>
                    <a:lnTo>
                      <a:pt x="570" y="1398"/>
                    </a:lnTo>
                    <a:lnTo>
                      <a:pt x="570" y="1398"/>
                    </a:lnTo>
                    <a:lnTo>
                      <a:pt x="565" y="1396"/>
                    </a:lnTo>
                    <a:lnTo>
                      <a:pt x="567" y="1387"/>
                    </a:lnTo>
                    <a:lnTo>
                      <a:pt x="572" y="1380"/>
                    </a:lnTo>
                    <a:lnTo>
                      <a:pt x="577" y="1380"/>
                    </a:lnTo>
                    <a:lnTo>
                      <a:pt x="582" y="1382"/>
                    </a:lnTo>
                    <a:lnTo>
                      <a:pt x="589" y="1387"/>
                    </a:lnTo>
                    <a:lnTo>
                      <a:pt x="591" y="1391"/>
                    </a:lnTo>
                    <a:lnTo>
                      <a:pt x="596" y="1394"/>
                    </a:lnTo>
                    <a:lnTo>
                      <a:pt x="596" y="1394"/>
                    </a:lnTo>
                    <a:lnTo>
                      <a:pt x="598" y="1389"/>
                    </a:lnTo>
                    <a:lnTo>
                      <a:pt x="589" y="1375"/>
                    </a:lnTo>
                    <a:lnTo>
                      <a:pt x="577" y="1370"/>
                    </a:lnTo>
                    <a:lnTo>
                      <a:pt x="574" y="1368"/>
                    </a:lnTo>
                    <a:lnTo>
                      <a:pt x="558" y="1358"/>
                    </a:lnTo>
                    <a:lnTo>
                      <a:pt x="556" y="1358"/>
                    </a:lnTo>
                    <a:lnTo>
                      <a:pt x="556" y="1358"/>
                    </a:lnTo>
                    <a:lnTo>
                      <a:pt x="556" y="1356"/>
                    </a:lnTo>
                    <a:lnTo>
                      <a:pt x="558" y="1354"/>
                    </a:lnTo>
                    <a:lnTo>
                      <a:pt x="558" y="1349"/>
                    </a:lnTo>
                    <a:lnTo>
                      <a:pt x="558" y="1347"/>
                    </a:lnTo>
                    <a:lnTo>
                      <a:pt x="553" y="1349"/>
                    </a:lnTo>
                    <a:lnTo>
                      <a:pt x="553" y="1349"/>
                    </a:lnTo>
                    <a:lnTo>
                      <a:pt x="544" y="1349"/>
                    </a:lnTo>
                    <a:lnTo>
                      <a:pt x="544" y="1351"/>
                    </a:lnTo>
                    <a:lnTo>
                      <a:pt x="537" y="1344"/>
                    </a:lnTo>
                    <a:lnTo>
                      <a:pt x="534" y="1344"/>
                    </a:lnTo>
                    <a:lnTo>
                      <a:pt x="534" y="1342"/>
                    </a:lnTo>
                    <a:lnTo>
                      <a:pt x="532" y="1342"/>
                    </a:lnTo>
                    <a:lnTo>
                      <a:pt x="525" y="1335"/>
                    </a:lnTo>
                    <a:lnTo>
                      <a:pt x="520" y="1323"/>
                    </a:lnTo>
                    <a:lnTo>
                      <a:pt x="520" y="1323"/>
                    </a:lnTo>
                    <a:lnTo>
                      <a:pt x="515" y="1311"/>
                    </a:lnTo>
                    <a:lnTo>
                      <a:pt x="515" y="1309"/>
                    </a:lnTo>
                    <a:lnTo>
                      <a:pt x="513" y="1309"/>
                    </a:lnTo>
                    <a:lnTo>
                      <a:pt x="513" y="1309"/>
                    </a:lnTo>
                    <a:lnTo>
                      <a:pt x="499" y="1302"/>
                    </a:lnTo>
                    <a:lnTo>
                      <a:pt x="496" y="1295"/>
                    </a:lnTo>
                    <a:lnTo>
                      <a:pt x="494" y="1292"/>
                    </a:lnTo>
                    <a:lnTo>
                      <a:pt x="496" y="1283"/>
                    </a:lnTo>
                    <a:lnTo>
                      <a:pt x="496" y="1280"/>
                    </a:lnTo>
                    <a:lnTo>
                      <a:pt x="499" y="1278"/>
                    </a:lnTo>
                    <a:lnTo>
                      <a:pt x="496" y="1278"/>
                    </a:lnTo>
                    <a:lnTo>
                      <a:pt x="494" y="1276"/>
                    </a:lnTo>
                    <a:lnTo>
                      <a:pt x="494" y="1271"/>
                    </a:lnTo>
                    <a:lnTo>
                      <a:pt x="494" y="1269"/>
                    </a:lnTo>
                    <a:lnTo>
                      <a:pt x="499" y="1266"/>
                    </a:lnTo>
                    <a:lnTo>
                      <a:pt x="499" y="1266"/>
                    </a:lnTo>
                    <a:lnTo>
                      <a:pt x="499" y="1269"/>
                    </a:lnTo>
                    <a:lnTo>
                      <a:pt x="511" y="1261"/>
                    </a:lnTo>
                    <a:lnTo>
                      <a:pt x="513" y="1261"/>
                    </a:lnTo>
                    <a:lnTo>
                      <a:pt x="515" y="1261"/>
                    </a:lnTo>
                    <a:lnTo>
                      <a:pt x="518" y="1261"/>
                    </a:lnTo>
                    <a:lnTo>
                      <a:pt x="518" y="1264"/>
                    </a:lnTo>
                    <a:lnTo>
                      <a:pt x="518" y="1266"/>
                    </a:lnTo>
                    <a:lnTo>
                      <a:pt x="518" y="1266"/>
                    </a:lnTo>
                    <a:lnTo>
                      <a:pt x="515" y="1266"/>
                    </a:lnTo>
                    <a:lnTo>
                      <a:pt x="515" y="1273"/>
                    </a:lnTo>
                    <a:lnTo>
                      <a:pt x="520" y="1283"/>
                    </a:lnTo>
                    <a:lnTo>
                      <a:pt x="522" y="1283"/>
                    </a:lnTo>
                    <a:lnTo>
                      <a:pt x="522" y="1283"/>
                    </a:lnTo>
                    <a:lnTo>
                      <a:pt x="530" y="1271"/>
                    </a:lnTo>
                    <a:lnTo>
                      <a:pt x="532" y="1273"/>
                    </a:lnTo>
                    <a:lnTo>
                      <a:pt x="534" y="1276"/>
                    </a:lnTo>
                    <a:lnTo>
                      <a:pt x="537" y="1276"/>
                    </a:lnTo>
                    <a:lnTo>
                      <a:pt x="537" y="1278"/>
                    </a:lnTo>
                    <a:lnTo>
                      <a:pt x="539" y="1280"/>
                    </a:lnTo>
                    <a:lnTo>
                      <a:pt x="539" y="1285"/>
                    </a:lnTo>
                    <a:lnTo>
                      <a:pt x="541" y="1290"/>
                    </a:lnTo>
                    <a:lnTo>
                      <a:pt x="546" y="1295"/>
                    </a:lnTo>
                    <a:lnTo>
                      <a:pt x="544" y="1295"/>
                    </a:lnTo>
                    <a:lnTo>
                      <a:pt x="544" y="1297"/>
                    </a:lnTo>
                    <a:lnTo>
                      <a:pt x="544" y="1297"/>
                    </a:lnTo>
                    <a:lnTo>
                      <a:pt x="546" y="1302"/>
                    </a:lnTo>
                    <a:lnTo>
                      <a:pt x="556" y="1309"/>
                    </a:lnTo>
                    <a:lnTo>
                      <a:pt x="556" y="1313"/>
                    </a:lnTo>
                    <a:lnTo>
                      <a:pt x="565" y="1313"/>
                    </a:lnTo>
                    <a:lnTo>
                      <a:pt x="582" y="1325"/>
                    </a:lnTo>
                    <a:lnTo>
                      <a:pt x="582" y="1325"/>
                    </a:lnTo>
                    <a:lnTo>
                      <a:pt x="582" y="1325"/>
                    </a:lnTo>
                    <a:lnTo>
                      <a:pt x="579" y="1323"/>
                    </a:lnTo>
                    <a:lnTo>
                      <a:pt x="574" y="1323"/>
                    </a:lnTo>
                    <a:lnTo>
                      <a:pt x="574" y="1325"/>
                    </a:lnTo>
                    <a:lnTo>
                      <a:pt x="579" y="1325"/>
                    </a:lnTo>
                    <a:lnTo>
                      <a:pt x="584" y="1328"/>
                    </a:lnTo>
                    <a:lnTo>
                      <a:pt x="589" y="1330"/>
                    </a:lnTo>
                    <a:lnTo>
                      <a:pt x="598" y="1335"/>
                    </a:lnTo>
                    <a:lnTo>
                      <a:pt x="607" y="1344"/>
                    </a:lnTo>
                    <a:lnTo>
                      <a:pt x="610" y="1349"/>
                    </a:lnTo>
                    <a:lnTo>
                      <a:pt x="612" y="1349"/>
                    </a:lnTo>
                    <a:lnTo>
                      <a:pt x="615" y="1351"/>
                    </a:lnTo>
                    <a:lnTo>
                      <a:pt x="615" y="1351"/>
                    </a:lnTo>
                    <a:lnTo>
                      <a:pt x="612" y="1361"/>
                    </a:lnTo>
                    <a:lnTo>
                      <a:pt x="615" y="1365"/>
                    </a:lnTo>
                    <a:lnTo>
                      <a:pt x="615" y="1368"/>
                    </a:lnTo>
                    <a:lnTo>
                      <a:pt x="615" y="1370"/>
                    </a:lnTo>
                    <a:lnTo>
                      <a:pt x="612" y="1370"/>
                    </a:lnTo>
                    <a:lnTo>
                      <a:pt x="612" y="1375"/>
                    </a:lnTo>
                    <a:lnTo>
                      <a:pt x="612" y="1382"/>
                    </a:lnTo>
                    <a:lnTo>
                      <a:pt x="610" y="1382"/>
                    </a:lnTo>
                    <a:lnTo>
                      <a:pt x="615" y="1389"/>
                    </a:lnTo>
                    <a:lnTo>
                      <a:pt x="619" y="1389"/>
                    </a:lnTo>
                    <a:lnTo>
                      <a:pt x="622" y="1394"/>
                    </a:lnTo>
                    <a:lnTo>
                      <a:pt x="624" y="1396"/>
                    </a:lnTo>
                    <a:lnTo>
                      <a:pt x="626" y="1398"/>
                    </a:lnTo>
                    <a:lnTo>
                      <a:pt x="626" y="1398"/>
                    </a:lnTo>
                    <a:lnTo>
                      <a:pt x="626" y="1398"/>
                    </a:lnTo>
                    <a:lnTo>
                      <a:pt x="626" y="1398"/>
                    </a:lnTo>
                    <a:lnTo>
                      <a:pt x="629" y="1403"/>
                    </a:lnTo>
                    <a:lnTo>
                      <a:pt x="631" y="1406"/>
                    </a:lnTo>
                    <a:lnTo>
                      <a:pt x="636" y="1413"/>
                    </a:lnTo>
                    <a:lnTo>
                      <a:pt x="636" y="1410"/>
                    </a:lnTo>
                    <a:lnTo>
                      <a:pt x="641" y="1413"/>
                    </a:lnTo>
                    <a:lnTo>
                      <a:pt x="641" y="1415"/>
                    </a:lnTo>
                    <a:lnTo>
                      <a:pt x="638" y="1415"/>
                    </a:lnTo>
                    <a:lnTo>
                      <a:pt x="636" y="1415"/>
                    </a:lnTo>
                    <a:lnTo>
                      <a:pt x="643" y="1427"/>
                    </a:lnTo>
                    <a:lnTo>
                      <a:pt x="643" y="1427"/>
                    </a:lnTo>
                    <a:lnTo>
                      <a:pt x="645" y="1424"/>
                    </a:lnTo>
                    <a:lnTo>
                      <a:pt x="645" y="1424"/>
                    </a:lnTo>
                    <a:lnTo>
                      <a:pt x="650" y="1427"/>
                    </a:lnTo>
                    <a:lnTo>
                      <a:pt x="655" y="1427"/>
                    </a:lnTo>
                    <a:lnTo>
                      <a:pt x="659" y="1427"/>
                    </a:lnTo>
                    <a:lnTo>
                      <a:pt x="662" y="1427"/>
                    </a:lnTo>
                    <a:lnTo>
                      <a:pt x="667" y="1427"/>
                    </a:lnTo>
                    <a:lnTo>
                      <a:pt x="667" y="1424"/>
                    </a:lnTo>
                    <a:lnTo>
                      <a:pt x="671" y="1429"/>
                    </a:lnTo>
                    <a:lnTo>
                      <a:pt x="676" y="1429"/>
                    </a:lnTo>
                    <a:lnTo>
                      <a:pt x="674" y="1432"/>
                    </a:lnTo>
                    <a:lnTo>
                      <a:pt x="671" y="1434"/>
                    </a:lnTo>
                    <a:lnTo>
                      <a:pt x="674" y="1434"/>
                    </a:lnTo>
                    <a:lnTo>
                      <a:pt x="683" y="1434"/>
                    </a:lnTo>
                    <a:lnTo>
                      <a:pt x="685" y="1439"/>
                    </a:lnTo>
                    <a:lnTo>
                      <a:pt x="690" y="1441"/>
                    </a:lnTo>
                    <a:lnTo>
                      <a:pt x="690" y="1429"/>
                    </a:lnTo>
                    <a:lnTo>
                      <a:pt x="688" y="1427"/>
                    </a:lnTo>
                    <a:lnTo>
                      <a:pt x="685" y="1427"/>
                    </a:lnTo>
                    <a:lnTo>
                      <a:pt x="681" y="1422"/>
                    </a:lnTo>
                    <a:lnTo>
                      <a:pt x="678" y="1422"/>
                    </a:lnTo>
                    <a:lnTo>
                      <a:pt x="678" y="1420"/>
                    </a:lnTo>
                    <a:lnTo>
                      <a:pt x="676" y="1420"/>
                    </a:lnTo>
                    <a:lnTo>
                      <a:pt x="667" y="1415"/>
                    </a:lnTo>
                    <a:lnTo>
                      <a:pt x="664" y="1415"/>
                    </a:lnTo>
                    <a:lnTo>
                      <a:pt x="671" y="1413"/>
                    </a:lnTo>
                    <a:lnTo>
                      <a:pt x="671" y="1413"/>
                    </a:lnTo>
                    <a:lnTo>
                      <a:pt x="671" y="1408"/>
                    </a:lnTo>
                    <a:lnTo>
                      <a:pt x="671" y="1406"/>
                    </a:lnTo>
                    <a:lnTo>
                      <a:pt x="674" y="1406"/>
                    </a:lnTo>
                    <a:lnTo>
                      <a:pt x="676" y="1408"/>
                    </a:lnTo>
                    <a:lnTo>
                      <a:pt x="676" y="1410"/>
                    </a:lnTo>
                    <a:lnTo>
                      <a:pt x="676" y="1410"/>
                    </a:lnTo>
                    <a:lnTo>
                      <a:pt x="678" y="1410"/>
                    </a:lnTo>
                    <a:lnTo>
                      <a:pt x="676" y="1403"/>
                    </a:lnTo>
                    <a:lnTo>
                      <a:pt x="671" y="1398"/>
                    </a:lnTo>
                    <a:lnTo>
                      <a:pt x="669" y="1394"/>
                    </a:lnTo>
                    <a:lnTo>
                      <a:pt x="667" y="1391"/>
                    </a:lnTo>
                    <a:lnTo>
                      <a:pt x="667" y="1380"/>
                    </a:lnTo>
                    <a:lnTo>
                      <a:pt x="671" y="1377"/>
                    </a:lnTo>
                    <a:lnTo>
                      <a:pt x="671" y="1380"/>
                    </a:lnTo>
                    <a:lnTo>
                      <a:pt x="671" y="1382"/>
                    </a:lnTo>
                    <a:lnTo>
                      <a:pt x="678" y="1387"/>
                    </a:lnTo>
                    <a:lnTo>
                      <a:pt x="678" y="1389"/>
                    </a:lnTo>
                    <a:lnTo>
                      <a:pt x="683" y="1391"/>
                    </a:lnTo>
                    <a:lnTo>
                      <a:pt x="683" y="1391"/>
                    </a:lnTo>
                    <a:lnTo>
                      <a:pt x="681" y="1389"/>
                    </a:lnTo>
                    <a:lnTo>
                      <a:pt x="681" y="1387"/>
                    </a:lnTo>
                    <a:lnTo>
                      <a:pt x="681" y="1387"/>
                    </a:lnTo>
                    <a:lnTo>
                      <a:pt x="685" y="1387"/>
                    </a:lnTo>
                    <a:lnTo>
                      <a:pt x="688" y="1391"/>
                    </a:lnTo>
                    <a:lnTo>
                      <a:pt x="688" y="1389"/>
                    </a:lnTo>
                    <a:lnTo>
                      <a:pt x="685" y="1387"/>
                    </a:lnTo>
                    <a:lnTo>
                      <a:pt x="685" y="1382"/>
                    </a:lnTo>
                    <a:lnTo>
                      <a:pt x="690" y="1384"/>
                    </a:lnTo>
                    <a:lnTo>
                      <a:pt x="695" y="1387"/>
                    </a:lnTo>
                    <a:lnTo>
                      <a:pt x="693" y="1384"/>
                    </a:lnTo>
                    <a:lnTo>
                      <a:pt x="690" y="1382"/>
                    </a:lnTo>
                    <a:lnTo>
                      <a:pt x="685" y="1380"/>
                    </a:lnTo>
                    <a:lnTo>
                      <a:pt x="683" y="1377"/>
                    </a:lnTo>
                    <a:lnTo>
                      <a:pt x="688" y="1375"/>
                    </a:lnTo>
                    <a:lnTo>
                      <a:pt x="693" y="1375"/>
                    </a:lnTo>
                    <a:lnTo>
                      <a:pt x="697" y="1370"/>
                    </a:lnTo>
                    <a:lnTo>
                      <a:pt x="700" y="1372"/>
                    </a:lnTo>
                    <a:lnTo>
                      <a:pt x="702" y="1372"/>
                    </a:lnTo>
                    <a:lnTo>
                      <a:pt x="707" y="1370"/>
                    </a:lnTo>
                    <a:lnTo>
                      <a:pt x="721" y="1372"/>
                    </a:lnTo>
                    <a:lnTo>
                      <a:pt x="723" y="1375"/>
                    </a:lnTo>
                    <a:lnTo>
                      <a:pt x="723" y="1377"/>
                    </a:lnTo>
                    <a:lnTo>
                      <a:pt x="726" y="1377"/>
                    </a:lnTo>
                    <a:lnTo>
                      <a:pt x="737" y="1377"/>
                    </a:lnTo>
                    <a:lnTo>
                      <a:pt x="735" y="1380"/>
                    </a:lnTo>
                    <a:lnTo>
                      <a:pt x="726" y="1382"/>
                    </a:lnTo>
                    <a:lnTo>
                      <a:pt x="726" y="1389"/>
                    </a:lnTo>
                    <a:lnTo>
                      <a:pt x="728" y="1387"/>
                    </a:lnTo>
                    <a:lnTo>
                      <a:pt x="730" y="1384"/>
                    </a:lnTo>
                    <a:lnTo>
                      <a:pt x="749" y="1370"/>
                    </a:lnTo>
                    <a:lnTo>
                      <a:pt x="766" y="1368"/>
                    </a:lnTo>
                    <a:lnTo>
                      <a:pt x="768" y="1370"/>
                    </a:lnTo>
                    <a:lnTo>
                      <a:pt x="773" y="1368"/>
                    </a:lnTo>
                    <a:lnTo>
                      <a:pt x="773" y="1365"/>
                    </a:lnTo>
                    <a:lnTo>
                      <a:pt x="773" y="1363"/>
                    </a:lnTo>
                    <a:lnTo>
                      <a:pt x="770" y="1363"/>
                    </a:lnTo>
                    <a:lnTo>
                      <a:pt x="761" y="1358"/>
                    </a:lnTo>
                    <a:lnTo>
                      <a:pt x="756" y="1354"/>
                    </a:lnTo>
                    <a:lnTo>
                      <a:pt x="756" y="1351"/>
                    </a:lnTo>
                    <a:lnTo>
                      <a:pt x="756" y="1349"/>
                    </a:lnTo>
                    <a:lnTo>
                      <a:pt x="756" y="1347"/>
                    </a:lnTo>
                    <a:lnTo>
                      <a:pt x="749" y="1337"/>
                    </a:lnTo>
                    <a:lnTo>
                      <a:pt x="749" y="1337"/>
                    </a:lnTo>
                    <a:lnTo>
                      <a:pt x="747" y="1335"/>
                    </a:lnTo>
                    <a:lnTo>
                      <a:pt x="752" y="1332"/>
                    </a:lnTo>
                    <a:lnTo>
                      <a:pt x="752" y="1330"/>
                    </a:lnTo>
                    <a:lnTo>
                      <a:pt x="754" y="1330"/>
                    </a:lnTo>
                    <a:lnTo>
                      <a:pt x="754" y="1321"/>
                    </a:lnTo>
                    <a:lnTo>
                      <a:pt x="759" y="1316"/>
                    </a:lnTo>
                    <a:lnTo>
                      <a:pt x="763" y="1316"/>
                    </a:lnTo>
                    <a:lnTo>
                      <a:pt x="766" y="1311"/>
                    </a:lnTo>
                    <a:lnTo>
                      <a:pt x="766" y="1306"/>
                    </a:lnTo>
                    <a:lnTo>
                      <a:pt x="768" y="1290"/>
                    </a:lnTo>
                    <a:lnTo>
                      <a:pt x="770" y="1292"/>
                    </a:lnTo>
                    <a:lnTo>
                      <a:pt x="778" y="1283"/>
                    </a:lnTo>
                    <a:lnTo>
                      <a:pt x="780" y="1283"/>
                    </a:lnTo>
                    <a:lnTo>
                      <a:pt x="782" y="1280"/>
                    </a:lnTo>
                    <a:lnTo>
                      <a:pt x="785" y="1271"/>
                    </a:lnTo>
                    <a:lnTo>
                      <a:pt x="782" y="1269"/>
                    </a:lnTo>
                    <a:lnTo>
                      <a:pt x="785" y="1269"/>
                    </a:lnTo>
                    <a:lnTo>
                      <a:pt x="782" y="1259"/>
                    </a:lnTo>
                    <a:lnTo>
                      <a:pt x="785" y="1259"/>
                    </a:lnTo>
                    <a:lnTo>
                      <a:pt x="785" y="1261"/>
                    </a:lnTo>
                    <a:lnTo>
                      <a:pt x="785" y="1264"/>
                    </a:lnTo>
                    <a:lnTo>
                      <a:pt x="785" y="1261"/>
                    </a:lnTo>
                    <a:lnTo>
                      <a:pt x="787" y="1259"/>
                    </a:lnTo>
                    <a:lnTo>
                      <a:pt x="789" y="1259"/>
                    </a:lnTo>
                    <a:lnTo>
                      <a:pt x="792" y="1259"/>
                    </a:lnTo>
                    <a:lnTo>
                      <a:pt x="796" y="1254"/>
                    </a:lnTo>
                    <a:lnTo>
                      <a:pt x="794" y="1250"/>
                    </a:lnTo>
                    <a:lnTo>
                      <a:pt x="792" y="1247"/>
                    </a:lnTo>
                    <a:lnTo>
                      <a:pt x="792" y="1245"/>
                    </a:lnTo>
                    <a:lnTo>
                      <a:pt x="792" y="1247"/>
                    </a:lnTo>
                    <a:lnTo>
                      <a:pt x="796" y="1247"/>
                    </a:lnTo>
                    <a:lnTo>
                      <a:pt x="796" y="1250"/>
                    </a:lnTo>
                    <a:lnTo>
                      <a:pt x="799" y="1250"/>
                    </a:lnTo>
                    <a:lnTo>
                      <a:pt x="801" y="1245"/>
                    </a:lnTo>
                    <a:lnTo>
                      <a:pt x="801" y="1243"/>
                    </a:lnTo>
                    <a:lnTo>
                      <a:pt x="811" y="1240"/>
                    </a:lnTo>
                    <a:lnTo>
                      <a:pt x="815" y="1238"/>
                    </a:lnTo>
                    <a:lnTo>
                      <a:pt x="815" y="1240"/>
                    </a:lnTo>
                    <a:lnTo>
                      <a:pt x="820" y="1238"/>
                    </a:lnTo>
                    <a:lnTo>
                      <a:pt x="820" y="1235"/>
                    </a:lnTo>
                    <a:lnTo>
                      <a:pt x="825" y="1240"/>
                    </a:lnTo>
                    <a:lnTo>
                      <a:pt x="827" y="1243"/>
                    </a:lnTo>
                    <a:lnTo>
                      <a:pt x="827" y="1243"/>
                    </a:lnTo>
                    <a:lnTo>
                      <a:pt x="827" y="1243"/>
                    </a:lnTo>
                    <a:lnTo>
                      <a:pt x="820" y="1243"/>
                    </a:lnTo>
                    <a:lnTo>
                      <a:pt x="818" y="1243"/>
                    </a:lnTo>
                    <a:lnTo>
                      <a:pt x="818" y="1245"/>
                    </a:lnTo>
                    <a:lnTo>
                      <a:pt x="822" y="1245"/>
                    </a:lnTo>
                    <a:lnTo>
                      <a:pt x="825" y="1245"/>
                    </a:lnTo>
                    <a:lnTo>
                      <a:pt x="820" y="1247"/>
                    </a:lnTo>
                    <a:lnTo>
                      <a:pt x="820" y="1250"/>
                    </a:lnTo>
                    <a:lnTo>
                      <a:pt x="822" y="1250"/>
                    </a:lnTo>
                    <a:lnTo>
                      <a:pt x="825" y="1250"/>
                    </a:lnTo>
                    <a:lnTo>
                      <a:pt x="827" y="1252"/>
                    </a:lnTo>
                    <a:lnTo>
                      <a:pt x="832" y="1254"/>
                    </a:lnTo>
                    <a:lnTo>
                      <a:pt x="841" y="1252"/>
                    </a:lnTo>
                    <a:lnTo>
                      <a:pt x="841" y="1252"/>
                    </a:lnTo>
                    <a:lnTo>
                      <a:pt x="844" y="1250"/>
                    </a:lnTo>
                    <a:lnTo>
                      <a:pt x="844" y="1252"/>
                    </a:lnTo>
                    <a:lnTo>
                      <a:pt x="846" y="1254"/>
                    </a:lnTo>
                    <a:lnTo>
                      <a:pt x="848" y="1252"/>
                    </a:lnTo>
                    <a:lnTo>
                      <a:pt x="851" y="1252"/>
                    </a:lnTo>
                    <a:lnTo>
                      <a:pt x="851" y="1254"/>
                    </a:lnTo>
                    <a:lnTo>
                      <a:pt x="853" y="1257"/>
                    </a:lnTo>
                    <a:lnTo>
                      <a:pt x="851" y="1257"/>
                    </a:lnTo>
                    <a:lnTo>
                      <a:pt x="841" y="1259"/>
                    </a:lnTo>
                    <a:lnTo>
                      <a:pt x="832" y="1266"/>
                    </a:lnTo>
                    <a:lnTo>
                      <a:pt x="832" y="1269"/>
                    </a:lnTo>
                    <a:lnTo>
                      <a:pt x="832" y="1269"/>
                    </a:lnTo>
                    <a:lnTo>
                      <a:pt x="837" y="1269"/>
                    </a:lnTo>
                    <a:lnTo>
                      <a:pt x="844" y="1273"/>
                    </a:lnTo>
                    <a:lnTo>
                      <a:pt x="844" y="1273"/>
                    </a:lnTo>
                    <a:lnTo>
                      <a:pt x="846" y="1276"/>
                    </a:lnTo>
                    <a:lnTo>
                      <a:pt x="848" y="1278"/>
                    </a:lnTo>
                    <a:lnTo>
                      <a:pt x="848" y="1285"/>
                    </a:lnTo>
                    <a:lnTo>
                      <a:pt x="846" y="1287"/>
                    </a:lnTo>
                    <a:lnTo>
                      <a:pt x="851" y="1292"/>
                    </a:lnTo>
                    <a:lnTo>
                      <a:pt x="851" y="1292"/>
                    </a:lnTo>
                    <a:lnTo>
                      <a:pt x="856" y="1292"/>
                    </a:lnTo>
                    <a:lnTo>
                      <a:pt x="860" y="1290"/>
                    </a:lnTo>
                    <a:lnTo>
                      <a:pt x="863" y="1290"/>
                    </a:lnTo>
                    <a:lnTo>
                      <a:pt x="863" y="1287"/>
                    </a:lnTo>
                    <a:lnTo>
                      <a:pt x="863" y="1287"/>
                    </a:lnTo>
                    <a:lnTo>
                      <a:pt x="865" y="1285"/>
                    </a:lnTo>
                    <a:lnTo>
                      <a:pt x="867" y="1285"/>
                    </a:lnTo>
                    <a:lnTo>
                      <a:pt x="865" y="1283"/>
                    </a:lnTo>
                    <a:lnTo>
                      <a:pt x="870" y="1283"/>
                    </a:lnTo>
                    <a:lnTo>
                      <a:pt x="872" y="1283"/>
                    </a:lnTo>
                    <a:lnTo>
                      <a:pt x="881" y="1276"/>
                    </a:lnTo>
                    <a:lnTo>
                      <a:pt x="891" y="1278"/>
                    </a:lnTo>
                    <a:lnTo>
                      <a:pt x="891" y="1278"/>
                    </a:lnTo>
                    <a:lnTo>
                      <a:pt x="898" y="1276"/>
                    </a:lnTo>
                    <a:lnTo>
                      <a:pt x="898" y="1271"/>
                    </a:lnTo>
                    <a:lnTo>
                      <a:pt x="898" y="1271"/>
                    </a:lnTo>
                    <a:lnTo>
                      <a:pt x="898" y="1269"/>
                    </a:lnTo>
                    <a:lnTo>
                      <a:pt x="896" y="1266"/>
                    </a:lnTo>
                    <a:lnTo>
                      <a:pt x="889" y="1269"/>
                    </a:lnTo>
                    <a:lnTo>
                      <a:pt x="889" y="1269"/>
                    </a:lnTo>
                    <a:lnTo>
                      <a:pt x="886" y="1269"/>
                    </a:lnTo>
                    <a:lnTo>
                      <a:pt x="884" y="1271"/>
                    </a:lnTo>
                    <a:lnTo>
                      <a:pt x="881" y="1269"/>
                    </a:lnTo>
                    <a:lnTo>
                      <a:pt x="879" y="1271"/>
                    </a:lnTo>
                    <a:lnTo>
                      <a:pt x="874" y="1269"/>
                    </a:lnTo>
                    <a:lnTo>
                      <a:pt x="874" y="1271"/>
                    </a:lnTo>
                    <a:lnTo>
                      <a:pt x="872" y="1264"/>
                    </a:lnTo>
                    <a:lnTo>
                      <a:pt x="872" y="1261"/>
                    </a:lnTo>
                    <a:lnTo>
                      <a:pt x="867" y="1261"/>
                    </a:lnTo>
                    <a:lnTo>
                      <a:pt x="867" y="1259"/>
                    </a:lnTo>
                    <a:lnTo>
                      <a:pt x="867" y="1259"/>
                    </a:lnTo>
                    <a:lnTo>
                      <a:pt x="865" y="1261"/>
                    </a:lnTo>
                    <a:lnTo>
                      <a:pt x="865" y="1259"/>
                    </a:lnTo>
                    <a:lnTo>
                      <a:pt x="865" y="1257"/>
                    </a:lnTo>
                    <a:lnTo>
                      <a:pt x="865" y="1257"/>
                    </a:lnTo>
                    <a:lnTo>
                      <a:pt x="863" y="1254"/>
                    </a:lnTo>
                    <a:lnTo>
                      <a:pt x="860" y="1254"/>
                    </a:lnTo>
                    <a:lnTo>
                      <a:pt x="860" y="1257"/>
                    </a:lnTo>
                    <a:lnTo>
                      <a:pt x="858" y="1257"/>
                    </a:lnTo>
                    <a:lnTo>
                      <a:pt x="858" y="1257"/>
                    </a:lnTo>
                    <a:lnTo>
                      <a:pt x="858" y="1254"/>
                    </a:lnTo>
                    <a:lnTo>
                      <a:pt x="858" y="1252"/>
                    </a:lnTo>
                    <a:lnTo>
                      <a:pt x="856" y="1252"/>
                    </a:lnTo>
                    <a:lnTo>
                      <a:pt x="856" y="1252"/>
                    </a:lnTo>
                    <a:lnTo>
                      <a:pt x="853" y="1250"/>
                    </a:lnTo>
                    <a:lnTo>
                      <a:pt x="851" y="1250"/>
                    </a:lnTo>
                    <a:lnTo>
                      <a:pt x="858" y="1252"/>
                    </a:lnTo>
                    <a:lnTo>
                      <a:pt x="858" y="1250"/>
                    </a:lnTo>
                    <a:lnTo>
                      <a:pt x="858" y="1247"/>
                    </a:lnTo>
                    <a:lnTo>
                      <a:pt x="860" y="1247"/>
                    </a:lnTo>
                    <a:lnTo>
                      <a:pt x="860" y="1250"/>
                    </a:lnTo>
                    <a:lnTo>
                      <a:pt x="860" y="1252"/>
                    </a:lnTo>
                    <a:lnTo>
                      <a:pt x="865" y="1252"/>
                    </a:lnTo>
                    <a:lnTo>
                      <a:pt x="865" y="1252"/>
                    </a:lnTo>
                    <a:lnTo>
                      <a:pt x="865" y="1254"/>
                    </a:lnTo>
                    <a:lnTo>
                      <a:pt x="865" y="1254"/>
                    </a:lnTo>
                    <a:lnTo>
                      <a:pt x="865" y="1252"/>
                    </a:lnTo>
                    <a:lnTo>
                      <a:pt x="867" y="1252"/>
                    </a:lnTo>
                    <a:lnTo>
                      <a:pt x="870" y="1252"/>
                    </a:lnTo>
                    <a:lnTo>
                      <a:pt x="867" y="1254"/>
                    </a:lnTo>
                    <a:lnTo>
                      <a:pt x="870" y="1257"/>
                    </a:lnTo>
                    <a:lnTo>
                      <a:pt x="870" y="1259"/>
                    </a:lnTo>
                    <a:lnTo>
                      <a:pt x="872" y="1259"/>
                    </a:lnTo>
                    <a:lnTo>
                      <a:pt x="870" y="1252"/>
                    </a:lnTo>
                    <a:lnTo>
                      <a:pt x="874" y="1247"/>
                    </a:lnTo>
                    <a:lnTo>
                      <a:pt x="874" y="1243"/>
                    </a:lnTo>
                    <a:lnTo>
                      <a:pt x="877" y="1243"/>
                    </a:lnTo>
                    <a:lnTo>
                      <a:pt x="877" y="1247"/>
                    </a:lnTo>
                    <a:lnTo>
                      <a:pt x="877" y="1250"/>
                    </a:lnTo>
                    <a:lnTo>
                      <a:pt x="874" y="1250"/>
                    </a:lnTo>
                    <a:lnTo>
                      <a:pt x="874" y="1252"/>
                    </a:lnTo>
                    <a:lnTo>
                      <a:pt x="877" y="1252"/>
                    </a:lnTo>
                    <a:lnTo>
                      <a:pt x="879" y="1245"/>
                    </a:lnTo>
                    <a:lnTo>
                      <a:pt x="881" y="1245"/>
                    </a:lnTo>
                    <a:lnTo>
                      <a:pt x="886" y="1240"/>
                    </a:lnTo>
                    <a:lnTo>
                      <a:pt x="889" y="1240"/>
                    </a:lnTo>
                    <a:lnTo>
                      <a:pt x="891" y="1238"/>
                    </a:lnTo>
                    <a:lnTo>
                      <a:pt x="891" y="1240"/>
                    </a:lnTo>
                    <a:lnTo>
                      <a:pt x="893" y="1238"/>
                    </a:lnTo>
                    <a:lnTo>
                      <a:pt x="900" y="1235"/>
                    </a:lnTo>
                    <a:lnTo>
                      <a:pt x="903" y="1238"/>
                    </a:lnTo>
                    <a:lnTo>
                      <a:pt x="905" y="1233"/>
                    </a:lnTo>
                    <a:lnTo>
                      <a:pt x="910" y="1231"/>
                    </a:lnTo>
                    <a:lnTo>
                      <a:pt x="912" y="1231"/>
                    </a:lnTo>
                    <a:lnTo>
                      <a:pt x="915" y="1228"/>
                    </a:lnTo>
                    <a:lnTo>
                      <a:pt x="926" y="1226"/>
                    </a:lnTo>
                    <a:lnTo>
                      <a:pt x="931" y="1226"/>
                    </a:lnTo>
                    <a:lnTo>
                      <a:pt x="933" y="1226"/>
                    </a:lnTo>
                    <a:lnTo>
                      <a:pt x="936" y="1224"/>
                    </a:lnTo>
                    <a:lnTo>
                      <a:pt x="941" y="1224"/>
                    </a:lnTo>
                    <a:lnTo>
                      <a:pt x="941" y="1224"/>
                    </a:lnTo>
                    <a:lnTo>
                      <a:pt x="941" y="1226"/>
                    </a:lnTo>
                    <a:lnTo>
                      <a:pt x="943" y="1226"/>
                    </a:lnTo>
                    <a:lnTo>
                      <a:pt x="945" y="1228"/>
                    </a:lnTo>
                    <a:lnTo>
                      <a:pt x="945" y="1228"/>
                    </a:lnTo>
                    <a:lnTo>
                      <a:pt x="941" y="1228"/>
                    </a:lnTo>
                    <a:lnTo>
                      <a:pt x="929" y="1233"/>
                    </a:lnTo>
                    <a:lnTo>
                      <a:pt x="929" y="1235"/>
                    </a:lnTo>
                    <a:lnTo>
                      <a:pt x="931" y="1238"/>
                    </a:lnTo>
                    <a:lnTo>
                      <a:pt x="929" y="1238"/>
                    </a:lnTo>
                    <a:lnTo>
                      <a:pt x="926" y="1238"/>
                    </a:lnTo>
                    <a:lnTo>
                      <a:pt x="919" y="1238"/>
                    </a:lnTo>
                    <a:lnTo>
                      <a:pt x="917" y="1240"/>
                    </a:lnTo>
                    <a:lnTo>
                      <a:pt x="922" y="1243"/>
                    </a:lnTo>
                    <a:lnTo>
                      <a:pt x="924" y="1245"/>
                    </a:lnTo>
                    <a:lnTo>
                      <a:pt x="931" y="1252"/>
                    </a:lnTo>
                    <a:lnTo>
                      <a:pt x="929" y="1252"/>
                    </a:lnTo>
                    <a:lnTo>
                      <a:pt x="926" y="1252"/>
                    </a:lnTo>
                    <a:lnTo>
                      <a:pt x="924" y="1254"/>
                    </a:lnTo>
                    <a:lnTo>
                      <a:pt x="922" y="1254"/>
                    </a:lnTo>
                    <a:lnTo>
                      <a:pt x="912" y="1269"/>
                    </a:lnTo>
                    <a:lnTo>
                      <a:pt x="903" y="1269"/>
                    </a:lnTo>
                    <a:lnTo>
                      <a:pt x="903" y="1271"/>
                    </a:lnTo>
                    <a:lnTo>
                      <a:pt x="903" y="1271"/>
                    </a:lnTo>
                    <a:lnTo>
                      <a:pt x="900" y="1273"/>
                    </a:lnTo>
                    <a:lnTo>
                      <a:pt x="907" y="1278"/>
                    </a:lnTo>
                    <a:lnTo>
                      <a:pt x="910" y="1283"/>
                    </a:lnTo>
                    <a:lnTo>
                      <a:pt x="912" y="1285"/>
                    </a:lnTo>
                    <a:lnTo>
                      <a:pt x="915" y="1285"/>
                    </a:lnTo>
                    <a:lnTo>
                      <a:pt x="917" y="1285"/>
                    </a:lnTo>
                    <a:lnTo>
                      <a:pt x="922" y="1290"/>
                    </a:lnTo>
                    <a:lnTo>
                      <a:pt x="936" y="1297"/>
                    </a:lnTo>
                    <a:lnTo>
                      <a:pt x="943" y="1302"/>
                    </a:lnTo>
                    <a:lnTo>
                      <a:pt x="948" y="1309"/>
                    </a:lnTo>
                    <a:lnTo>
                      <a:pt x="950" y="1309"/>
                    </a:lnTo>
                    <a:lnTo>
                      <a:pt x="952" y="1313"/>
                    </a:lnTo>
                    <a:lnTo>
                      <a:pt x="959" y="1318"/>
                    </a:lnTo>
                    <a:lnTo>
                      <a:pt x="969" y="1323"/>
                    </a:lnTo>
                    <a:lnTo>
                      <a:pt x="976" y="1328"/>
                    </a:lnTo>
                    <a:lnTo>
                      <a:pt x="978" y="1330"/>
                    </a:lnTo>
                    <a:lnTo>
                      <a:pt x="981" y="1342"/>
                    </a:lnTo>
                    <a:lnTo>
                      <a:pt x="983" y="1344"/>
                    </a:lnTo>
                    <a:lnTo>
                      <a:pt x="983" y="1354"/>
                    </a:lnTo>
                    <a:lnTo>
                      <a:pt x="981" y="1354"/>
                    </a:lnTo>
                    <a:lnTo>
                      <a:pt x="981" y="1356"/>
                    </a:lnTo>
                    <a:lnTo>
                      <a:pt x="978" y="1356"/>
                    </a:lnTo>
                    <a:lnTo>
                      <a:pt x="962" y="1368"/>
                    </a:lnTo>
                    <a:lnTo>
                      <a:pt x="955" y="1368"/>
                    </a:lnTo>
                    <a:lnTo>
                      <a:pt x="945" y="1368"/>
                    </a:lnTo>
                    <a:lnTo>
                      <a:pt x="924" y="1370"/>
                    </a:lnTo>
                    <a:lnTo>
                      <a:pt x="917" y="1368"/>
                    </a:lnTo>
                    <a:lnTo>
                      <a:pt x="915" y="1370"/>
                    </a:lnTo>
                    <a:lnTo>
                      <a:pt x="903" y="1363"/>
                    </a:lnTo>
                    <a:lnTo>
                      <a:pt x="896" y="1363"/>
                    </a:lnTo>
                    <a:lnTo>
                      <a:pt x="891" y="1354"/>
                    </a:lnTo>
                    <a:lnTo>
                      <a:pt x="886" y="1356"/>
                    </a:lnTo>
                    <a:lnTo>
                      <a:pt x="879" y="1351"/>
                    </a:lnTo>
                    <a:lnTo>
                      <a:pt x="877" y="1349"/>
                    </a:lnTo>
                    <a:lnTo>
                      <a:pt x="877" y="1347"/>
                    </a:lnTo>
                    <a:lnTo>
                      <a:pt x="874" y="1344"/>
                    </a:lnTo>
                    <a:lnTo>
                      <a:pt x="872" y="1344"/>
                    </a:lnTo>
                    <a:lnTo>
                      <a:pt x="870" y="1347"/>
                    </a:lnTo>
                    <a:lnTo>
                      <a:pt x="846" y="1347"/>
                    </a:lnTo>
                    <a:lnTo>
                      <a:pt x="832" y="1351"/>
                    </a:lnTo>
                    <a:lnTo>
                      <a:pt x="825" y="1356"/>
                    </a:lnTo>
                    <a:lnTo>
                      <a:pt x="822" y="1356"/>
                    </a:lnTo>
                    <a:lnTo>
                      <a:pt x="815" y="1363"/>
                    </a:lnTo>
                    <a:lnTo>
                      <a:pt x="813" y="1365"/>
                    </a:lnTo>
                    <a:lnTo>
                      <a:pt x="808" y="1368"/>
                    </a:lnTo>
                    <a:lnTo>
                      <a:pt x="801" y="1368"/>
                    </a:lnTo>
                    <a:lnTo>
                      <a:pt x="801" y="1368"/>
                    </a:lnTo>
                    <a:lnTo>
                      <a:pt x="794" y="1365"/>
                    </a:lnTo>
                    <a:lnTo>
                      <a:pt x="785" y="1365"/>
                    </a:lnTo>
                    <a:lnTo>
                      <a:pt x="780" y="1365"/>
                    </a:lnTo>
                    <a:lnTo>
                      <a:pt x="778" y="1365"/>
                    </a:lnTo>
                    <a:lnTo>
                      <a:pt x="778" y="1363"/>
                    </a:lnTo>
                    <a:lnTo>
                      <a:pt x="775" y="1368"/>
                    </a:lnTo>
                    <a:lnTo>
                      <a:pt x="775" y="1370"/>
                    </a:lnTo>
                    <a:lnTo>
                      <a:pt x="778" y="1372"/>
                    </a:lnTo>
                    <a:lnTo>
                      <a:pt x="778" y="1372"/>
                    </a:lnTo>
                    <a:lnTo>
                      <a:pt x="778" y="1372"/>
                    </a:lnTo>
                    <a:lnTo>
                      <a:pt x="782" y="1375"/>
                    </a:lnTo>
                    <a:lnTo>
                      <a:pt x="785" y="1372"/>
                    </a:lnTo>
                    <a:lnTo>
                      <a:pt x="787" y="1375"/>
                    </a:lnTo>
                    <a:lnTo>
                      <a:pt x="787" y="1375"/>
                    </a:lnTo>
                    <a:lnTo>
                      <a:pt x="773" y="1377"/>
                    </a:lnTo>
                    <a:lnTo>
                      <a:pt x="770" y="1377"/>
                    </a:lnTo>
                    <a:lnTo>
                      <a:pt x="770" y="1380"/>
                    </a:lnTo>
                    <a:lnTo>
                      <a:pt x="773" y="1380"/>
                    </a:lnTo>
                    <a:lnTo>
                      <a:pt x="775" y="1382"/>
                    </a:lnTo>
                    <a:lnTo>
                      <a:pt x="756" y="1382"/>
                    </a:lnTo>
                    <a:lnTo>
                      <a:pt x="756" y="1380"/>
                    </a:lnTo>
                    <a:lnTo>
                      <a:pt x="754" y="1380"/>
                    </a:lnTo>
                    <a:lnTo>
                      <a:pt x="752" y="1380"/>
                    </a:lnTo>
                    <a:lnTo>
                      <a:pt x="754" y="1382"/>
                    </a:lnTo>
                    <a:lnTo>
                      <a:pt x="749" y="1384"/>
                    </a:lnTo>
                    <a:lnTo>
                      <a:pt x="747" y="1382"/>
                    </a:lnTo>
                    <a:lnTo>
                      <a:pt x="744" y="1380"/>
                    </a:lnTo>
                    <a:lnTo>
                      <a:pt x="740" y="1382"/>
                    </a:lnTo>
                    <a:lnTo>
                      <a:pt x="735" y="1382"/>
                    </a:lnTo>
                    <a:lnTo>
                      <a:pt x="730" y="1389"/>
                    </a:lnTo>
                    <a:lnTo>
                      <a:pt x="728" y="1391"/>
                    </a:lnTo>
                    <a:lnTo>
                      <a:pt x="726" y="1394"/>
                    </a:lnTo>
                    <a:lnTo>
                      <a:pt x="726" y="1398"/>
                    </a:lnTo>
                    <a:lnTo>
                      <a:pt x="726" y="1401"/>
                    </a:lnTo>
                    <a:lnTo>
                      <a:pt x="737" y="1401"/>
                    </a:lnTo>
                    <a:lnTo>
                      <a:pt x="737" y="1401"/>
                    </a:lnTo>
                    <a:lnTo>
                      <a:pt x="735" y="1403"/>
                    </a:lnTo>
                    <a:lnTo>
                      <a:pt x="735" y="1408"/>
                    </a:lnTo>
                    <a:lnTo>
                      <a:pt x="737" y="1410"/>
                    </a:lnTo>
                    <a:lnTo>
                      <a:pt x="737" y="1410"/>
                    </a:lnTo>
                    <a:lnTo>
                      <a:pt x="740" y="1413"/>
                    </a:lnTo>
                    <a:lnTo>
                      <a:pt x="740" y="1415"/>
                    </a:lnTo>
                    <a:lnTo>
                      <a:pt x="737" y="1417"/>
                    </a:lnTo>
                    <a:lnTo>
                      <a:pt x="737" y="1420"/>
                    </a:lnTo>
                    <a:lnTo>
                      <a:pt x="737" y="1422"/>
                    </a:lnTo>
                    <a:lnTo>
                      <a:pt x="742" y="1422"/>
                    </a:lnTo>
                    <a:lnTo>
                      <a:pt x="742" y="1424"/>
                    </a:lnTo>
                    <a:lnTo>
                      <a:pt x="735" y="1424"/>
                    </a:lnTo>
                    <a:lnTo>
                      <a:pt x="735" y="1424"/>
                    </a:lnTo>
                    <a:lnTo>
                      <a:pt x="733" y="1420"/>
                    </a:lnTo>
                    <a:lnTo>
                      <a:pt x="730" y="1420"/>
                    </a:lnTo>
                    <a:lnTo>
                      <a:pt x="730" y="1420"/>
                    </a:lnTo>
                    <a:lnTo>
                      <a:pt x="730" y="1422"/>
                    </a:lnTo>
                    <a:lnTo>
                      <a:pt x="730" y="1424"/>
                    </a:lnTo>
                    <a:lnTo>
                      <a:pt x="728" y="1427"/>
                    </a:lnTo>
                    <a:lnTo>
                      <a:pt x="728" y="1427"/>
                    </a:lnTo>
                    <a:lnTo>
                      <a:pt x="730" y="1429"/>
                    </a:lnTo>
                    <a:lnTo>
                      <a:pt x="733" y="1429"/>
                    </a:lnTo>
                    <a:lnTo>
                      <a:pt x="735" y="1429"/>
                    </a:lnTo>
                    <a:lnTo>
                      <a:pt x="737" y="1432"/>
                    </a:lnTo>
                    <a:lnTo>
                      <a:pt x="740" y="1432"/>
                    </a:lnTo>
                    <a:lnTo>
                      <a:pt x="742" y="1434"/>
                    </a:lnTo>
                    <a:lnTo>
                      <a:pt x="744" y="1436"/>
                    </a:lnTo>
                    <a:lnTo>
                      <a:pt x="742" y="1439"/>
                    </a:lnTo>
                    <a:lnTo>
                      <a:pt x="742" y="1439"/>
                    </a:lnTo>
                    <a:lnTo>
                      <a:pt x="742" y="1441"/>
                    </a:lnTo>
                    <a:lnTo>
                      <a:pt x="744" y="1441"/>
                    </a:lnTo>
                    <a:lnTo>
                      <a:pt x="747" y="1441"/>
                    </a:lnTo>
                    <a:lnTo>
                      <a:pt x="747" y="1441"/>
                    </a:lnTo>
                    <a:lnTo>
                      <a:pt x="744" y="1443"/>
                    </a:lnTo>
                    <a:lnTo>
                      <a:pt x="744" y="1446"/>
                    </a:lnTo>
                    <a:lnTo>
                      <a:pt x="747" y="1446"/>
                    </a:lnTo>
                    <a:lnTo>
                      <a:pt x="749" y="1448"/>
                    </a:lnTo>
                    <a:lnTo>
                      <a:pt x="744" y="1453"/>
                    </a:lnTo>
                    <a:lnTo>
                      <a:pt x="747" y="1453"/>
                    </a:lnTo>
                    <a:lnTo>
                      <a:pt x="761" y="1453"/>
                    </a:lnTo>
                    <a:lnTo>
                      <a:pt x="761" y="1455"/>
                    </a:lnTo>
                    <a:lnTo>
                      <a:pt x="759" y="1455"/>
                    </a:lnTo>
                    <a:lnTo>
                      <a:pt x="759" y="1455"/>
                    </a:lnTo>
                    <a:lnTo>
                      <a:pt x="756" y="1458"/>
                    </a:lnTo>
                    <a:lnTo>
                      <a:pt x="752" y="1458"/>
                    </a:lnTo>
                    <a:lnTo>
                      <a:pt x="749" y="1460"/>
                    </a:lnTo>
                    <a:lnTo>
                      <a:pt x="747" y="1462"/>
                    </a:lnTo>
                    <a:lnTo>
                      <a:pt x="759" y="1458"/>
                    </a:lnTo>
                    <a:lnTo>
                      <a:pt x="759" y="1460"/>
                    </a:lnTo>
                    <a:lnTo>
                      <a:pt x="756" y="1462"/>
                    </a:lnTo>
                    <a:lnTo>
                      <a:pt x="759" y="1462"/>
                    </a:lnTo>
                    <a:lnTo>
                      <a:pt x="761" y="1460"/>
                    </a:lnTo>
                    <a:lnTo>
                      <a:pt x="761" y="1458"/>
                    </a:lnTo>
                    <a:lnTo>
                      <a:pt x="766" y="1458"/>
                    </a:lnTo>
                    <a:lnTo>
                      <a:pt x="766" y="1458"/>
                    </a:lnTo>
                    <a:lnTo>
                      <a:pt x="768" y="1460"/>
                    </a:lnTo>
                    <a:lnTo>
                      <a:pt x="770" y="1462"/>
                    </a:lnTo>
                    <a:lnTo>
                      <a:pt x="773" y="1462"/>
                    </a:lnTo>
                    <a:lnTo>
                      <a:pt x="773" y="1460"/>
                    </a:lnTo>
                    <a:lnTo>
                      <a:pt x="773" y="1460"/>
                    </a:lnTo>
                    <a:lnTo>
                      <a:pt x="775" y="1460"/>
                    </a:lnTo>
                    <a:lnTo>
                      <a:pt x="775" y="1467"/>
                    </a:lnTo>
                    <a:lnTo>
                      <a:pt x="778" y="1469"/>
                    </a:lnTo>
                    <a:lnTo>
                      <a:pt x="782" y="1469"/>
                    </a:lnTo>
                    <a:lnTo>
                      <a:pt x="787" y="1472"/>
                    </a:lnTo>
                    <a:lnTo>
                      <a:pt x="799" y="1467"/>
                    </a:lnTo>
                    <a:lnTo>
                      <a:pt x="799" y="1465"/>
                    </a:lnTo>
                    <a:lnTo>
                      <a:pt x="799" y="1462"/>
                    </a:lnTo>
                    <a:lnTo>
                      <a:pt x="799" y="1460"/>
                    </a:lnTo>
                    <a:lnTo>
                      <a:pt x="801" y="1458"/>
                    </a:lnTo>
                    <a:lnTo>
                      <a:pt x="811" y="1458"/>
                    </a:lnTo>
                    <a:lnTo>
                      <a:pt x="827" y="1467"/>
                    </a:lnTo>
                    <a:lnTo>
                      <a:pt x="827" y="1469"/>
                    </a:lnTo>
                    <a:lnTo>
                      <a:pt x="832" y="1472"/>
                    </a:lnTo>
                    <a:lnTo>
                      <a:pt x="837" y="1474"/>
                    </a:lnTo>
                    <a:lnTo>
                      <a:pt x="846" y="1472"/>
                    </a:lnTo>
                    <a:lnTo>
                      <a:pt x="848" y="1472"/>
                    </a:lnTo>
                    <a:lnTo>
                      <a:pt x="853" y="1469"/>
                    </a:lnTo>
                    <a:lnTo>
                      <a:pt x="856" y="1467"/>
                    </a:lnTo>
                    <a:lnTo>
                      <a:pt x="858" y="1467"/>
                    </a:lnTo>
                    <a:lnTo>
                      <a:pt x="858" y="1465"/>
                    </a:lnTo>
                    <a:lnTo>
                      <a:pt x="865" y="1460"/>
                    </a:lnTo>
                    <a:lnTo>
                      <a:pt x="867" y="1458"/>
                    </a:lnTo>
                    <a:lnTo>
                      <a:pt x="870" y="1458"/>
                    </a:lnTo>
                    <a:lnTo>
                      <a:pt x="872" y="1458"/>
                    </a:lnTo>
                    <a:lnTo>
                      <a:pt x="877" y="1462"/>
                    </a:lnTo>
                    <a:lnTo>
                      <a:pt x="881" y="1462"/>
                    </a:lnTo>
                    <a:lnTo>
                      <a:pt x="884" y="1462"/>
                    </a:lnTo>
                    <a:lnTo>
                      <a:pt x="884" y="1460"/>
                    </a:lnTo>
                    <a:lnTo>
                      <a:pt x="889" y="1458"/>
                    </a:lnTo>
                    <a:lnTo>
                      <a:pt x="893" y="1460"/>
                    </a:lnTo>
                    <a:lnTo>
                      <a:pt x="891" y="1462"/>
                    </a:lnTo>
                    <a:lnTo>
                      <a:pt x="889" y="1465"/>
                    </a:lnTo>
                    <a:lnTo>
                      <a:pt x="886" y="1469"/>
                    </a:lnTo>
                    <a:lnTo>
                      <a:pt x="889" y="1474"/>
                    </a:lnTo>
                    <a:lnTo>
                      <a:pt x="889" y="1474"/>
                    </a:lnTo>
                    <a:lnTo>
                      <a:pt x="886" y="1479"/>
                    </a:lnTo>
                    <a:lnTo>
                      <a:pt x="886" y="1484"/>
                    </a:lnTo>
                    <a:lnTo>
                      <a:pt x="886" y="1484"/>
                    </a:lnTo>
                    <a:lnTo>
                      <a:pt x="889" y="1488"/>
                    </a:lnTo>
                    <a:lnTo>
                      <a:pt x="889" y="1493"/>
                    </a:lnTo>
                    <a:lnTo>
                      <a:pt x="889" y="1498"/>
                    </a:lnTo>
                    <a:lnTo>
                      <a:pt x="889" y="1500"/>
                    </a:lnTo>
                    <a:lnTo>
                      <a:pt x="889" y="1505"/>
                    </a:lnTo>
                    <a:lnTo>
                      <a:pt x="884" y="1507"/>
                    </a:lnTo>
                    <a:lnTo>
                      <a:pt x="881" y="1517"/>
                    </a:lnTo>
                    <a:lnTo>
                      <a:pt x="879" y="1517"/>
                    </a:lnTo>
                    <a:lnTo>
                      <a:pt x="879" y="1517"/>
                    </a:lnTo>
                    <a:lnTo>
                      <a:pt x="879" y="1517"/>
                    </a:lnTo>
                    <a:lnTo>
                      <a:pt x="877" y="1521"/>
                    </a:lnTo>
                    <a:lnTo>
                      <a:pt x="877" y="1524"/>
                    </a:lnTo>
                    <a:lnTo>
                      <a:pt x="872" y="1533"/>
                    </a:lnTo>
                    <a:lnTo>
                      <a:pt x="863" y="1561"/>
                    </a:lnTo>
                    <a:lnTo>
                      <a:pt x="860" y="1564"/>
                    </a:lnTo>
                    <a:lnTo>
                      <a:pt x="856" y="1569"/>
                    </a:lnTo>
                    <a:lnTo>
                      <a:pt x="846" y="1573"/>
                    </a:lnTo>
                    <a:lnTo>
                      <a:pt x="841" y="1573"/>
                    </a:lnTo>
                    <a:lnTo>
                      <a:pt x="839" y="1571"/>
                    </a:lnTo>
                    <a:lnTo>
                      <a:pt x="837" y="1573"/>
                    </a:lnTo>
                    <a:lnTo>
                      <a:pt x="837" y="1573"/>
                    </a:lnTo>
                    <a:lnTo>
                      <a:pt x="830" y="1573"/>
                    </a:lnTo>
                    <a:lnTo>
                      <a:pt x="827" y="1571"/>
                    </a:lnTo>
                    <a:lnTo>
                      <a:pt x="825" y="1569"/>
                    </a:lnTo>
                    <a:lnTo>
                      <a:pt x="822" y="1566"/>
                    </a:lnTo>
                    <a:lnTo>
                      <a:pt x="820" y="1566"/>
                    </a:lnTo>
                    <a:lnTo>
                      <a:pt x="820" y="1564"/>
                    </a:lnTo>
                    <a:lnTo>
                      <a:pt x="820" y="1564"/>
                    </a:lnTo>
                    <a:lnTo>
                      <a:pt x="818" y="1564"/>
                    </a:lnTo>
                    <a:lnTo>
                      <a:pt x="808" y="1564"/>
                    </a:lnTo>
                    <a:lnTo>
                      <a:pt x="806" y="1564"/>
                    </a:lnTo>
                    <a:lnTo>
                      <a:pt x="804" y="1566"/>
                    </a:lnTo>
                    <a:lnTo>
                      <a:pt x="804" y="1566"/>
                    </a:lnTo>
                    <a:lnTo>
                      <a:pt x="796" y="1569"/>
                    </a:lnTo>
                    <a:lnTo>
                      <a:pt x="796" y="1569"/>
                    </a:lnTo>
                    <a:lnTo>
                      <a:pt x="796" y="1566"/>
                    </a:lnTo>
                    <a:lnTo>
                      <a:pt x="801" y="1566"/>
                    </a:lnTo>
                    <a:lnTo>
                      <a:pt x="801" y="1564"/>
                    </a:lnTo>
                    <a:lnTo>
                      <a:pt x="799" y="1564"/>
                    </a:lnTo>
                    <a:lnTo>
                      <a:pt x="792" y="1566"/>
                    </a:lnTo>
                    <a:lnTo>
                      <a:pt x="770" y="1578"/>
                    </a:lnTo>
                    <a:lnTo>
                      <a:pt x="763" y="1573"/>
                    </a:lnTo>
                    <a:lnTo>
                      <a:pt x="754" y="1573"/>
                    </a:lnTo>
                    <a:lnTo>
                      <a:pt x="752" y="1571"/>
                    </a:lnTo>
                    <a:lnTo>
                      <a:pt x="744" y="1571"/>
                    </a:lnTo>
                    <a:lnTo>
                      <a:pt x="735" y="1566"/>
                    </a:lnTo>
                    <a:lnTo>
                      <a:pt x="719" y="1561"/>
                    </a:lnTo>
                    <a:lnTo>
                      <a:pt x="709" y="1564"/>
                    </a:lnTo>
                    <a:lnTo>
                      <a:pt x="707" y="1564"/>
                    </a:lnTo>
                    <a:lnTo>
                      <a:pt x="707" y="1561"/>
                    </a:lnTo>
                    <a:lnTo>
                      <a:pt x="707" y="1561"/>
                    </a:lnTo>
                    <a:lnTo>
                      <a:pt x="704" y="1557"/>
                    </a:lnTo>
                    <a:lnTo>
                      <a:pt x="702" y="1557"/>
                    </a:lnTo>
                    <a:lnTo>
                      <a:pt x="676" y="1552"/>
                    </a:lnTo>
                    <a:lnTo>
                      <a:pt x="676" y="1552"/>
                    </a:lnTo>
                    <a:lnTo>
                      <a:pt x="674" y="1552"/>
                    </a:lnTo>
                    <a:lnTo>
                      <a:pt x="671" y="1550"/>
                    </a:lnTo>
                    <a:lnTo>
                      <a:pt x="671" y="1547"/>
                    </a:lnTo>
                    <a:lnTo>
                      <a:pt x="671" y="1547"/>
                    </a:lnTo>
                    <a:lnTo>
                      <a:pt x="671" y="1545"/>
                    </a:lnTo>
                    <a:lnTo>
                      <a:pt x="671" y="1543"/>
                    </a:lnTo>
                    <a:lnTo>
                      <a:pt x="669" y="1543"/>
                    </a:lnTo>
                    <a:lnTo>
                      <a:pt x="667" y="1540"/>
                    </a:lnTo>
                    <a:lnTo>
                      <a:pt x="655" y="1538"/>
                    </a:lnTo>
                    <a:lnTo>
                      <a:pt x="638" y="1540"/>
                    </a:lnTo>
                    <a:lnTo>
                      <a:pt x="619" y="1554"/>
                    </a:lnTo>
                    <a:lnTo>
                      <a:pt x="619" y="1557"/>
                    </a:lnTo>
                    <a:lnTo>
                      <a:pt x="619" y="1561"/>
                    </a:lnTo>
                    <a:lnTo>
                      <a:pt x="622" y="1564"/>
                    </a:lnTo>
                    <a:lnTo>
                      <a:pt x="622" y="1569"/>
                    </a:lnTo>
                    <a:lnTo>
                      <a:pt x="622" y="1571"/>
                    </a:lnTo>
                    <a:lnTo>
                      <a:pt x="622" y="1573"/>
                    </a:lnTo>
                    <a:lnTo>
                      <a:pt x="615" y="1583"/>
                    </a:lnTo>
                    <a:lnTo>
                      <a:pt x="607" y="1587"/>
                    </a:lnTo>
                    <a:lnTo>
                      <a:pt x="603" y="1587"/>
                    </a:lnTo>
                    <a:lnTo>
                      <a:pt x="598" y="1585"/>
                    </a:lnTo>
                    <a:lnTo>
                      <a:pt x="591" y="1578"/>
                    </a:lnTo>
                    <a:lnTo>
                      <a:pt x="551" y="1566"/>
                    </a:lnTo>
                    <a:lnTo>
                      <a:pt x="544" y="1557"/>
                    </a:lnTo>
                    <a:lnTo>
                      <a:pt x="544" y="1550"/>
                    </a:lnTo>
                    <a:lnTo>
                      <a:pt x="541" y="1547"/>
                    </a:lnTo>
                    <a:lnTo>
                      <a:pt x="518" y="1540"/>
                    </a:lnTo>
                    <a:lnTo>
                      <a:pt x="515" y="1540"/>
                    </a:lnTo>
                    <a:lnTo>
                      <a:pt x="511" y="1538"/>
                    </a:lnTo>
                    <a:lnTo>
                      <a:pt x="506" y="1538"/>
                    </a:lnTo>
                    <a:lnTo>
                      <a:pt x="501" y="1540"/>
                    </a:lnTo>
                    <a:lnTo>
                      <a:pt x="494" y="1538"/>
                    </a:lnTo>
                    <a:lnTo>
                      <a:pt x="480" y="1533"/>
                    </a:lnTo>
                    <a:lnTo>
                      <a:pt x="478" y="1531"/>
                    </a:lnTo>
                    <a:lnTo>
                      <a:pt x="475" y="1531"/>
                    </a:lnTo>
                    <a:lnTo>
                      <a:pt x="475" y="1531"/>
                    </a:lnTo>
                    <a:lnTo>
                      <a:pt x="473" y="1531"/>
                    </a:lnTo>
                    <a:lnTo>
                      <a:pt x="473" y="1528"/>
                    </a:lnTo>
                    <a:lnTo>
                      <a:pt x="470" y="1524"/>
                    </a:lnTo>
                    <a:lnTo>
                      <a:pt x="470" y="1524"/>
                    </a:lnTo>
                    <a:lnTo>
                      <a:pt x="466" y="1526"/>
                    </a:lnTo>
                    <a:lnTo>
                      <a:pt x="466" y="1524"/>
                    </a:lnTo>
                    <a:lnTo>
                      <a:pt x="466" y="1521"/>
                    </a:lnTo>
                    <a:lnTo>
                      <a:pt x="463" y="1521"/>
                    </a:lnTo>
                    <a:lnTo>
                      <a:pt x="461" y="1521"/>
                    </a:lnTo>
                    <a:lnTo>
                      <a:pt x="456" y="1519"/>
                    </a:lnTo>
                    <a:lnTo>
                      <a:pt x="454" y="1517"/>
                    </a:lnTo>
                    <a:lnTo>
                      <a:pt x="454" y="1512"/>
                    </a:lnTo>
                    <a:lnTo>
                      <a:pt x="459" y="1514"/>
                    </a:lnTo>
                    <a:lnTo>
                      <a:pt x="459" y="1510"/>
                    </a:lnTo>
                    <a:lnTo>
                      <a:pt x="461" y="1507"/>
                    </a:lnTo>
                    <a:lnTo>
                      <a:pt x="463" y="1507"/>
                    </a:lnTo>
                    <a:lnTo>
                      <a:pt x="466" y="1505"/>
                    </a:lnTo>
                    <a:lnTo>
                      <a:pt x="470" y="1500"/>
                    </a:lnTo>
                    <a:lnTo>
                      <a:pt x="475" y="1491"/>
                    </a:lnTo>
                    <a:lnTo>
                      <a:pt x="475" y="1484"/>
                    </a:lnTo>
                    <a:lnTo>
                      <a:pt x="473" y="1481"/>
                    </a:lnTo>
                    <a:lnTo>
                      <a:pt x="470" y="1479"/>
                    </a:lnTo>
                    <a:lnTo>
                      <a:pt x="468" y="1479"/>
                    </a:lnTo>
                    <a:lnTo>
                      <a:pt x="466" y="1476"/>
                    </a:lnTo>
                    <a:lnTo>
                      <a:pt x="466" y="1472"/>
                    </a:lnTo>
                    <a:lnTo>
                      <a:pt x="466" y="1467"/>
                    </a:lnTo>
                    <a:lnTo>
                      <a:pt x="468" y="1465"/>
                    </a:lnTo>
                    <a:lnTo>
                      <a:pt x="473" y="1465"/>
                    </a:lnTo>
                    <a:lnTo>
                      <a:pt x="475" y="1458"/>
                    </a:lnTo>
                    <a:lnTo>
                      <a:pt x="473" y="1453"/>
                    </a:lnTo>
                    <a:lnTo>
                      <a:pt x="473" y="1453"/>
                    </a:lnTo>
                    <a:lnTo>
                      <a:pt x="470" y="1455"/>
                    </a:lnTo>
                    <a:lnTo>
                      <a:pt x="468" y="1458"/>
                    </a:lnTo>
                    <a:lnTo>
                      <a:pt x="466" y="1458"/>
                    </a:lnTo>
                    <a:lnTo>
                      <a:pt x="466" y="1460"/>
                    </a:lnTo>
                    <a:lnTo>
                      <a:pt x="461" y="1458"/>
                    </a:lnTo>
                    <a:lnTo>
                      <a:pt x="461" y="1455"/>
                    </a:lnTo>
                    <a:lnTo>
                      <a:pt x="461" y="1450"/>
                    </a:lnTo>
                    <a:lnTo>
                      <a:pt x="461" y="1450"/>
                    </a:lnTo>
                    <a:lnTo>
                      <a:pt x="454" y="1448"/>
                    </a:lnTo>
                    <a:lnTo>
                      <a:pt x="447" y="1448"/>
                    </a:lnTo>
                    <a:lnTo>
                      <a:pt x="437" y="1453"/>
                    </a:lnTo>
                    <a:lnTo>
                      <a:pt x="437" y="1455"/>
                    </a:lnTo>
                    <a:lnTo>
                      <a:pt x="435" y="1455"/>
                    </a:lnTo>
                    <a:lnTo>
                      <a:pt x="433" y="1455"/>
                    </a:lnTo>
                    <a:lnTo>
                      <a:pt x="428" y="1455"/>
                    </a:lnTo>
                    <a:lnTo>
                      <a:pt x="426" y="1455"/>
                    </a:lnTo>
                    <a:lnTo>
                      <a:pt x="421" y="1458"/>
                    </a:lnTo>
                    <a:lnTo>
                      <a:pt x="419" y="1455"/>
                    </a:lnTo>
                    <a:lnTo>
                      <a:pt x="414" y="1453"/>
                    </a:lnTo>
                    <a:lnTo>
                      <a:pt x="411" y="1455"/>
                    </a:lnTo>
                    <a:lnTo>
                      <a:pt x="407" y="1455"/>
                    </a:lnTo>
                    <a:lnTo>
                      <a:pt x="404" y="1455"/>
                    </a:lnTo>
                    <a:lnTo>
                      <a:pt x="404" y="1455"/>
                    </a:lnTo>
                    <a:lnTo>
                      <a:pt x="397" y="1453"/>
                    </a:lnTo>
                    <a:lnTo>
                      <a:pt x="395" y="1455"/>
                    </a:lnTo>
                    <a:lnTo>
                      <a:pt x="381" y="1460"/>
                    </a:lnTo>
                    <a:lnTo>
                      <a:pt x="376" y="1460"/>
                    </a:lnTo>
                    <a:lnTo>
                      <a:pt x="374" y="1458"/>
                    </a:lnTo>
                    <a:lnTo>
                      <a:pt x="357" y="1455"/>
                    </a:lnTo>
                    <a:lnTo>
                      <a:pt x="352" y="1458"/>
                    </a:lnTo>
                    <a:lnTo>
                      <a:pt x="350" y="1460"/>
                    </a:lnTo>
                    <a:lnTo>
                      <a:pt x="348" y="1458"/>
                    </a:lnTo>
                    <a:lnTo>
                      <a:pt x="345" y="1458"/>
                    </a:lnTo>
                    <a:lnTo>
                      <a:pt x="343" y="1458"/>
                    </a:lnTo>
                    <a:lnTo>
                      <a:pt x="336" y="1462"/>
                    </a:lnTo>
                    <a:lnTo>
                      <a:pt x="317" y="1462"/>
                    </a:lnTo>
                    <a:lnTo>
                      <a:pt x="305" y="1467"/>
                    </a:lnTo>
                    <a:lnTo>
                      <a:pt x="303" y="1469"/>
                    </a:lnTo>
                    <a:lnTo>
                      <a:pt x="298" y="1472"/>
                    </a:lnTo>
                    <a:lnTo>
                      <a:pt x="293" y="1476"/>
                    </a:lnTo>
                    <a:lnTo>
                      <a:pt x="291" y="1479"/>
                    </a:lnTo>
                    <a:lnTo>
                      <a:pt x="286" y="1476"/>
                    </a:lnTo>
                    <a:lnTo>
                      <a:pt x="284" y="1479"/>
                    </a:lnTo>
                    <a:lnTo>
                      <a:pt x="282" y="1479"/>
                    </a:lnTo>
                    <a:lnTo>
                      <a:pt x="279" y="1479"/>
                    </a:lnTo>
                    <a:lnTo>
                      <a:pt x="274" y="1481"/>
                    </a:lnTo>
                    <a:lnTo>
                      <a:pt x="270" y="1488"/>
                    </a:lnTo>
                    <a:lnTo>
                      <a:pt x="260" y="1493"/>
                    </a:lnTo>
                    <a:lnTo>
                      <a:pt x="260" y="1493"/>
                    </a:lnTo>
                    <a:lnTo>
                      <a:pt x="253" y="1493"/>
                    </a:lnTo>
                    <a:lnTo>
                      <a:pt x="251" y="1493"/>
                    </a:lnTo>
                    <a:lnTo>
                      <a:pt x="246" y="1493"/>
                    </a:lnTo>
                    <a:lnTo>
                      <a:pt x="241" y="1488"/>
                    </a:lnTo>
                    <a:lnTo>
                      <a:pt x="241" y="1491"/>
                    </a:lnTo>
                    <a:lnTo>
                      <a:pt x="227" y="1491"/>
                    </a:lnTo>
                    <a:lnTo>
                      <a:pt x="220" y="1493"/>
                    </a:lnTo>
                    <a:lnTo>
                      <a:pt x="218" y="1491"/>
                    </a:lnTo>
                    <a:lnTo>
                      <a:pt x="206" y="1481"/>
                    </a:lnTo>
                    <a:lnTo>
                      <a:pt x="204" y="1476"/>
                    </a:lnTo>
                    <a:lnTo>
                      <a:pt x="196" y="1479"/>
                    </a:lnTo>
                    <a:lnTo>
                      <a:pt x="196" y="1481"/>
                    </a:lnTo>
                    <a:lnTo>
                      <a:pt x="178" y="1517"/>
                    </a:lnTo>
                    <a:lnTo>
                      <a:pt x="154" y="1528"/>
                    </a:lnTo>
                    <a:lnTo>
                      <a:pt x="140" y="1545"/>
                    </a:lnTo>
                    <a:lnTo>
                      <a:pt x="142" y="1547"/>
                    </a:lnTo>
                    <a:lnTo>
                      <a:pt x="137" y="1554"/>
                    </a:lnTo>
                    <a:lnTo>
                      <a:pt x="135" y="1557"/>
                    </a:lnTo>
                    <a:lnTo>
                      <a:pt x="135" y="1557"/>
                    </a:lnTo>
                    <a:lnTo>
                      <a:pt x="130" y="1566"/>
                    </a:lnTo>
                    <a:lnTo>
                      <a:pt x="128" y="1580"/>
                    </a:lnTo>
                    <a:lnTo>
                      <a:pt x="133" y="1585"/>
                    </a:lnTo>
                    <a:lnTo>
                      <a:pt x="133" y="1592"/>
                    </a:lnTo>
                    <a:lnTo>
                      <a:pt x="123" y="1606"/>
                    </a:lnTo>
                    <a:lnTo>
                      <a:pt x="121" y="1609"/>
                    </a:lnTo>
                    <a:lnTo>
                      <a:pt x="119" y="1611"/>
                    </a:lnTo>
                    <a:lnTo>
                      <a:pt x="116" y="1616"/>
                    </a:lnTo>
                    <a:lnTo>
                      <a:pt x="111" y="1616"/>
                    </a:lnTo>
                    <a:lnTo>
                      <a:pt x="100" y="1628"/>
                    </a:lnTo>
                    <a:lnTo>
                      <a:pt x="78" y="1632"/>
                    </a:lnTo>
                    <a:lnTo>
                      <a:pt x="76" y="1637"/>
                    </a:lnTo>
                    <a:lnTo>
                      <a:pt x="76" y="1637"/>
                    </a:lnTo>
                    <a:lnTo>
                      <a:pt x="69" y="1654"/>
                    </a:lnTo>
                    <a:lnTo>
                      <a:pt x="57" y="1661"/>
                    </a:lnTo>
                    <a:lnTo>
                      <a:pt x="52" y="1665"/>
                    </a:lnTo>
                    <a:lnTo>
                      <a:pt x="48" y="1684"/>
                    </a:lnTo>
                    <a:lnTo>
                      <a:pt x="33" y="1706"/>
                    </a:lnTo>
                    <a:lnTo>
                      <a:pt x="31" y="1708"/>
                    </a:lnTo>
                    <a:lnTo>
                      <a:pt x="24" y="1720"/>
                    </a:lnTo>
                    <a:lnTo>
                      <a:pt x="24" y="1722"/>
                    </a:lnTo>
                    <a:lnTo>
                      <a:pt x="19" y="1734"/>
                    </a:lnTo>
                    <a:lnTo>
                      <a:pt x="15" y="1736"/>
                    </a:lnTo>
                    <a:lnTo>
                      <a:pt x="12" y="1743"/>
                    </a:lnTo>
                    <a:lnTo>
                      <a:pt x="10" y="1758"/>
                    </a:lnTo>
                    <a:lnTo>
                      <a:pt x="10" y="1758"/>
                    </a:lnTo>
                    <a:lnTo>
                      <a:pt x="10" y="1758"/>
                    </a:lnTo>
                    <a:lnTo>
                      <a:pt x="15" y="1755"/>
                    </a:lnTo>
                    <a:lnTo>
                      <a:pt x="17" y="1765"/>
                    </a:lnTo>
                    <a:lnTo>
                      <a:pt x="17" y="1765"/>
                    </a:lnTo>
                    <a:lnTo>
                      <a:pt x="19" y="1765"/>
                    </a:lnTo>
                    <a:lnTo>
                      <a:pt x="24" y="1772"/>
                    </a:lnTo>
                    <a:lnTo>
                      <a:pt x="24" y="1779"/>
                    </a:lnTo>
                    <a:lnTo>
                      <a:pt x="22" y="1784"/>
                    </a:lnTo>
                    <a:lnTo>
                      <a:pt x="22" y="1784"/>
                    </a:lnTo>
                    <a:lnTo>
                      <a:pt x="19" y="1784"/>
                    </a:lnTo>
                    <a:lnTo>
                      <a:pt x="19" y="1786"/>
                    </a:lnTo>
                    <a:lnTo>
                      <a:pt x="24" y="1793"/>
                    </a:lnTo>
                    <a:lnTo>
                      <a:pt x="26" y="1817"/>
                    </a:lnTo>
                    <a:lnTo>
                      <a:pt x="17" y="1843"/>
                    </a:lnTo>
                    <a:lnTo>
                      <a:pt x="17" y="1850"/>
                    </a:lnTo>
                    <a:lnTo>
                      <a:pt x="12" y="1859"/>
                    </a:lnTo>
                    <a:lnTo>
                      <a:pt x="5" y="1864"/>
                    </a:lnTo>
                    <a:lnTo>
                      <a:pt x="3" y="1864"/>
                    </a:lnTo>
                    <a:lnTo>
                      <a:pt x="0" y="1864"/>
                    </a:lnTo>
                    <a:lnTo>
                      <a:pt x="0" y="1866"/>
                    </a:lnTo>
                    <a:lnTo>
                      <a:pt x="0" y="1866"/>
                    </a:lnTo>
                    <a:lnTo>
                      <a:pt x="3" y="1869"/>
                    </a:lnTo>
                    <a:lnTo>
                      <a:pt x="3" y="1866"/>
                    </a:lnTo>
                    <a:lnTo>
                      <a:pt x="3" y="1866"/>
                    </a:lnTo>
                    <a:lnTo>
                      <a:pt x="5" y="1866"/>
                    </a:lnTo>
                    <a:lnTo>
                      <a:pt x="5" y="1869"/>
                    </a:lnTo>
                    <a:lnTo>
                      <a:pt x="10" y="1871"/>
                    </a:lnTo>
                    <a:lnTo>
                      <a:pt x="10" y="1873"/>
                    </a:lnTo>
                    <a:lnTo>
                      <a:pt x="12" y="1876"/>
                    </a:lnTo>
                    <a:lnTo>
                      <a:pt x="12" y="1878"/>
                    </a:lnTo>
                    <a:lnTo>
                      <a:pt x="15" y="1880"/>
                    </a:lnTo>
                    <a:lnTo>
                      <a:pt x="17" y="1885"/>
                    </a:lnTo>
                    <a:lnTo>
                      <a:pt x="17" y="1887"/>
                    </a:lnTo>
                    <a:lnTo>
                      <a:pt x="17" y="1887"/>
                    </a:lnTo>
                    <a:lnTo>
                      <a:pt x="15" y="1887"/>
                    </a:lnTo>
                    <a:lnTo>
                      <a:pt x="15" y="1887"/>
                    </a:lnTo>
                    <a:lnTo>
                      <a:pt x="15" y="1890"/>
                    </a:lnTo>
                    <a:lnTo>
                      <a:pt x="12" y="1890"/>
                    </a:lnTo>
                    <a:lnTo>
                      <a:pt x="12" y="1895"/>
                    </a:lnTo>
                    <a:lnTo>
                      <a:pt x="12" y="1895"/>
                    </a:lnTo>
                    <a:lnTo>
                      <a:pt x="15" y="1895"/>
                    </a:lnTo>
                    <a:lnTo>
                      <a:pt x="12" y="1904"/>
                    </a:lnTo>
                    <a:lnTo>
                      <a:pt x="15" y="1906"/>
                    </a:lnTo>
                    <a:lnTo>
                      <a:pt x="15" y="1906"/>
                    </a:lnTo>
                    <a:lnTo>
                      <a:pt x="15" y="1906"/>
                    </a:lnTo>
                    <a:lnTo>
                      <a:pt x="12" y="1906"/>
                    </a:lnTo>
                    <a:lnTo>
                      <a:pt x="15" y="1909"/>
                    </a:lnTo>
                    <a:lnTo>
                      <a:pt x="22" y="1911"/>
                    </a:lnTo>
                    <a:lnTo>
                      <a:pt x="22" y="1913"/>
                    </a:lnTo>
                    <a:lnTo>
                      <a:pt x="24" y="1916"/>
                    </a:lnTo>
                    <a:lnTo>
                      <a:pt x="26" y="1916"/>
                    </a:lnTo>
                    <a:lnTo>
                      <a:pt x="29" y="1916"/>
                    </a:lnTo>
                    <a:lnTo>
                      <a:pt x="29" y="1918"/>
                    </a:lnTo>
                    <a:lnTo>
                      <a:pt x="29" y="1918"/>
                    </a:lnTo>
                    <a:lnTo>
                      <a:pt x="31" y="1918"/>
                    </a:lnTo>
                    <a:lnTo>
                      <a:pt x="36" y="1916"/>
                    </a:lnTo>
                    <a:lnTo>
                      <a:pt x="45" y="1913"/>
                    </a:lnTo>
                    <a:lnTo>
                      <a:pt x="45" y="1916"/>
                    </a:lnTo>
                    <a:lnTo>
                      <a:pt x="38" y="1916"/>
                    </a:lnTo>
                    <a:lnTo>
                      <a:pt x="36" y="1918"/>
                    </a:lnTo>
                    <a:lnTo>
                      <a:pt x="38" y="1921"/>
                    </a:lnTo>
                    <a:lnTo>
                      <a:pt x="36" y="1925"/>
                    </a:lnTo>
                    <a:lnTo>
                      <a:pt x="36" y="1925"/>
                    </a:lnTo>
                    <a:lnTo>
                      <a:pt x="38" y="1928"/>
                    </a:lnTo>
                    <a:lnTo>
                      <a:pt x="41" y="1928"/>
                    </a:lnTo>
                    <a:lnTo>
                      <a:pt x="43" y="1928"/>
                    </a:lnTo>
                    <a:lnTo>
                      <a:pt x="41" y="1930"/>
                    </a:lnTo>
                    <a:lnTo>
                      <a:pt x="43" y="1930"/>
                    </a:lnTo>
                    <a:lnTo>
                      <a:pt x="43" y="1932"/>
                    </a:lnTo>
                    <a:lnTo>
                      <a:pt x="43" y="1932"/>
                    </a:lnTo>
                    <a:lnTo>
                      <a:pt x="43" y="1932"/>
                    </a:lnTo>
                    <a:lnTo>
                      <a:pt x="45" y="1932"/>
                    </a:lnTo>
                    <a:lnTo>
                      <a:pt x="45" y="1930"/>
                    </a:lnTo>
                    <a:lnTo>
                      <a:pt x="48" y="1930"/>
                    </a:lnTo>
                    <a:lnTo>
                      <a:pt x="48" y="1930"/>
                    </a:lnTo>
                    <a:lnTo>
                      <a:pt x="48" y="1935"/>
                    </a:lnTo>
                    <a:lnTo>
                      <a:pt x="50" y="1935"/>
                    </a:lnTo>
                    <a:lnTo>
                      <a:pt x="50" y="1935"/>
                    </a:lnTo>
                    <a:lnTo>
                      <a:pt x="50" y="1939"/>
                    </a:lnTo>
                    <a:lnTo>
                      <a:pt x="52" y="1942"/>
                    </a:lnTo>
                    <a:lnTo>
                      <a:pt x="55" y="1944"/>
                    </a:lnTo>
                    <a:lnTo>
                      <a:pt x="62" y="1949"/>
                    </a:lnTo>
                    <a:lnTo>
                      <a:pt x="64" y="1951"/>
                    </a:lnTo>
                    <a:lnTo>
                      <a:pt x="64" y="1954"/>
                    </a:lnTo>
                    <a:lnTo>
                      <a:pt x="67" y="1956"/>
                    </a:lnTo>
                    <a:lnTo>
                      <a:pt x="69" y="1956"/>
                    </a:lnTo>
                    <a:lnTo>
                      <a:pt x="69" y="1958"/>
                    </a:lnTo>
                    <a:lnTo>
                      <a:pt x="69" y="1958"/>
                    </a:lnTo>
                    <a:lnTo>
                      <a:pt x="69" y="1958"/>
                    </a:lnTo>
                    <a:lnTo>
                      <a:pt x="69" y="1958"/>
                    </a:lnTo>
                    <a:lnTo>
                      <a:pt x="71" y="1961"/>
                    </a:lnTo>
                    <a:lnTo>
                      <a:pt x="71" y="1961"/>
                    </a:lnTo>
                    <a:lnTo>
                      <a:pt x="71" y="1963"/>
                    </a:lnTo>
                    <a:lnTo>
                      <a:pt x="71" y="1963"/>
                    </a:lnTo>
                    <a:lnTo>
                      <a:pt x="71" y="1965"/>
                    </a:lnTo>
                    <a:lnTo>
                      <a:pt x="71" y="1965"/>
                    </a:lnTo>
                    <a:lnTo>
                      <a:pt x="74" y="1968"/>
                    </a:lnTo>
                    <a:lnTo>
                      <a:pt x="71" y="1970"/>
                    </a:lnTo>
                    <a:lnTo>
                      <a:pt x="74" y="1970"/>
                    </a:lnTo>
                    <a:lnTo>
                      <a:pt x="74" y="1970"/>
                    </a:lnTo>
                    <a:lnTo>
                      <a:pt x="74" y="1973"/>
                    </a:lnTo>
                    <a:lnTo>
                      <a:pt x="74" y="1973"/>
                    </a:lnTo>
                    <a:lnTo>
                      <a:pt x="74" y="1973"/>
                    </a:lnTo>
                    <a:lnTo>
                      <a:pt x="74" y="1973"/>
                    </a:lnTo>
                    <a:lnTo>
                      <a:pt x="71" y="1973"/>
                    </a:lnTo>
                    <a:lnTo>
                      <a:pt x="71" y="1975"/>
                    </a:lnTo>
                    <a:lnTo>
                      <a:pt x="74" y="1977"/>
                    </a:lnTo>
                    <a:lnTo>
                      <a:pt x="76" y="1977"/>
                    </a:lnTo>
                    <a:lnTo>
                      <a:pt x="78" y="1977"/>
                    </a:lnTo>
                    <a:lnTo>
                      <a:pt x="78" y="1980"/>
                    </a:lnTo>
                    <a:lnTo>
                      <a:pt x="78" y="1980"/>
                    </a:lnTo>
                    <a:lnTo>
                      <a:pt x="78" y="1982"/>
                    </a:lnTo>
                    <a:lnTo>
                      <a:pt x="85" y="1987"/>
                    </a:lnTo>
                    <a:lnTo>
                      <a:pt x="85" y="1989"/>
                    </a:lnTo>
                    <a:lnTo>
                      <a:pt x="85" y="1989"/>
                    </a:lnTo>
                    <a:lnTo>
                      <a:pt x="102" y="1996"/>
                    </a:lnTo>
                    <a:lnTo>
                      <a:pt x="102" y="1996"/>
                    </a:lnTo>
                    <a:lnTo>
                      <a:pt x="100" y="1996"/>
                    </a:lnTo>
                    <a:lnTo>
                      <a:pt x="102" y="1996"/>
                    </a:lnTo>
                    <a:lnTo>
                      <a:pt x="102" y="1999"/>
                    </a:lnTo>
                    <a:lnTo>
                      <a:pt x="104" y="1999"/>
                    </a:lnTo>
                    <a:lnTo>
                      <a:pt x="107" y="2001"/>
                    </a:lnTo>
                    <a:lnTo>
                      <a:pt x="104" y="2001"/>
                    </a:lnTo>
                    <a:lnTo>
                      <a:pt x="107" y="2003"/>
                    </a:lnTo>
                    <a:lnTo>
                      <a:pt x="109" y="2003"/>
                    </a:lnTo>
                    <a:lnTo>
                      <a:pt x="111" y="2008"/>
                    </a:lnTo>
                    <a:lnTo>
                      <a:pt x="119" y="2010"/>
                    </a:lnTo>
                    <a:lnTo>
                      <a:pt x="152" y="2036"/>
                    </a:lnTo>
                    <a:lnTo>
                      <a:pt x="156" y="2036"/>
                    </a:lnTo>
                    <a:lnTo>
                      <a:pt x="161" y="2039"/>
                    </a:lnTo>
                    <a:lnTo>
                      <a:pt x="166" y="2039"/>
                    </a:lnTo>
                    <a:lnTo>
                      <a:pt x="166" y="2041"/>
                    </a:lnTo>
                    <a:lnTo>
                      <a:pt x="173" y="2041"/>
                    </a:lnTo>
                    <a:lnTo>
                      <a:pt x="222" y="2027"/>
                    </a:lnTo>
                    <a:lnTo>
                      <a:pt x="239" y="2029"/>
                    </a:lnTo>
                    <a:lnTo>
                      <a:pt x="241" y="2027"/>
                    </a:lnTo>
                    <a:lnTo>
                      <a:pt x="241" y="2029"/>
                    </a:lnTo>
                    <a:lnTo>
                      <a:pt x="260" y="2034"/>
                    </a:lnTo>
                    <a:lnTo>
                      <a:pt x="265" y="2032"/>
                    </a:lnTo>
                    <a:lnTo>
                      <a:pt x="267" y="2029"/>
                    </a:lnTo>
                    <a:lnTo>
                      <a:pt x="296" y="2017"/>
                    </a:lnTo>
                    <a:lnTo>
                      <a:pt x="305" y="2017"/>
                    </a:lnTo>
                    <a:lnTo>
                      <a:pt x="305" y="2017"/>
                    </a:lnTo>
                    <a:lnTo>
                      <a:pt x="307" y="2017"/>
                    </a:lnTo>
                    <a:lnTo>
                      <a:pt x="312" y="2013"/>
                    </a:lnTo>
                    <a:lnTo>
                      <a:pt x="312" y="2013"/>
                    </a:lnTo>
                    <a:lnTo>
                      <a:pt x="324" y="2008"/>
                    </a:lnTo>
                    <a:lnTo>
                      <a:pt x="322" y="2008"/>
                    </a:lnTo>
                    <a:lnTo>
                      <a:pt x="338" y="2008"/>
                    </a:lnTo>
                    <a:lnTo>
                      <a:pt x="362" y="2008"/>
                    </a:lnTo>
                    <a:lnTo>
                      <a:pt x="371" y="2010"/>
                    </a:lnTo>
                    <a:lnTo>
                      <a:pt x="374" y="2015"/>
                    </a:lnTo>
                    <a:lnTo>
                      <a:pt x="374" y="2015"/>
                    </a:lnTo>
                    <a:lnTo>
                      <a:pt x="376" y="2017"/>
                    </a:lnTo>
                    <a:lnTo>
                      <a:pt x="376" y="2017"/>
                    </a:lnTo>
                    <a:lnTo>
                      <a:pt x="378" y="2020"/>
                    </a:lnTo>
                    <a:lnTo>
                      <a:pt x="378" y="2022"/>
                    </a:lnTo>
                    <a:lnTo>
                      <a:pt x="381" y="2022"/>
                    </a:lnTo>
                    <a:lnTo>
                      <a:pt x="381" y="2022"/>
                    </a:lnTo>
                    <a:lnTo>
                      <a:pt x="381" y="2025"/>
                    </a:lnTo>
                    <a:lnTo>
                      <a:pt x="381" y="2034"/>
                    </a:lnTo>
                    <a:lnTo>
                      <a:pt x="385" y="2036"/>
                    </a:lnTo>
                    <a:lnTo>
                      <a:pt x="388" y="2039"/>
                    </a:lnTo>
                    <a:lnTo>
                      <a:pt x="390" y="2041"/>
                    </a:lnTo>
                    <a:lnTo>
                      <a:pt x="390" y="2041"/>
                    </a:lnTo>
                    <a:lnTo>
                      <a:pt x="393" y="2041"/>
                    </a:lnTo>
                    <a:lnTo>
                      <a:pt x="395" y="2043"/>
                    </a:lnTo>
                    <a:lnTo>
                      <a:pt x="400" y="2041"/>
                    </a:lnTo>
                    <a:lnTo>
                      <a:pt x="400" y="2041"/>
                    </a:lnTo>
                    <a:lnTo>
                      <a:pt x="402" y="2039"/>
                    </a:lnTo>
                    <a:lnTo>
                      <a:pt x="402" y="2041"/>
                    </a:lnTo>
                    <a:lnTo>
                      <a:pt x="404" y="2041"/>
                    </a:lnTo>
                    <a:lnTo>
                      <a:pt x="404" y="2041"/>
                    </a:lnTo>
                    <a:lnTo>
                      <a:pt x="407" y="2039"/>
                    </a:lnTo>
                    <a:lnTo>
                      <a:pt x="407" y="2039"/>
                    </a:lnTo>
                    <a:lnTo>
                      <a:pt x="409" y="2036"/>
                    </a:lnTo>
                    <a:lnTo>
                      <a:pt x="409" y="2036"/>
                    </a:lnTo>
                    <a:lnTo>
                      <a:pt x="416" y="2039"/>
                    </a:lnTo>
                    <a:lnTo>
                      <a:pt x="426" y="2039"/>
                    </a:lnTo>
                    <a:lnTo>
                      <a:pt x="428" y="2034"/>
                    </a:lnTo>
                    <a:lnTo>
                      <a:pt x="428" y="2032"/>
                    </a:lnTo>
                    <a:lnTo>
                      <a:pt x="430" y="2032"/>
                    </a:lnTo>
                    <a:lnTo>
                      <a:pt x="430" y="2034"/>
                    </a:lnTo>
                    <a:lnTo>
                      <a:pt x="430" y="2034"/>
                    </a:lnTo>
                    <a:lnTo>
                      <a:pt x="430" y="2036"/>
                    </a:lnTo>
                    <a:lnTo>
                      <a:pt x="433" y="2039"/>
                    </a:lnTo>
                    <a:lnTo>
                      <a:pt x="435" y="2036"/>
                    </a:lnTo>
                    <a:lnTo>
                      <a:pt x="437" y="2036"/>
                    </a:lnTo>
                    <a:lnTo>
                      <a:pt x="440" y="2046"/>
                    </a:lnTo>
                    <a:lnTo>
                      <a:pt x="447" y="2048"/>
                    </a:lnTo>
                    <a:lnTo>
                      <a:pt x="447" y="2046"/>
                    </a:lnTo>
                    <a:lnTo>
                      <a:pt x="449" y="2046"/>
                    </a:lnTo>
                    <a:lnTo>
                      <a:pt x="449" y="2046"/>
                    </a:lnTo>
                    <a:lnTo>
                      <a:pt x="452" y="2046"/>
                    </a:lnTo>
                    <a:lnTo>
                      <a:pt x="452" y="2048"/>
                    </a:lnTo>
                    <a:lnTo>
                      <a:pt x="452" y="2051"/>
                    </a:lnTo>
                    <a:lnTo>
                      <a:pt x="449" y="2051"/>
                    </a:lnTo>
                    <a:lnTo>
                      <a:pt x="449" y="2051"/>
                    </a:lnTo>
                    <a:lnTo>
                      <a:pt x="452" y="2053"/>
                    </a:lnTo>
                    <a:lnTo>
                      <a:pt x="452" y="2055"/>
                    </a:lnTo>
                    <a:lnTo>
                      <a:pt x="456" y="2060"/>
                    </a:lnTo>
                    <a:lnTo>
                      <a:pt x="454" y="2060"/>
                    </a:lnTo>
                    <a:lnTo>
                      <a:pt x="452" y="2076"/>
                    </a:lnTo>
                    <a:lnTo>
                      <a:pt x="452" y="2079"/>
                    </a:lnTo>
                    <a:lnTo>
                      <a:pt x="449" y="2084"/>
                    </a:lnTo>
                    <a:lnTo>
                      <a:pt x="449" y="2086"/>
                    </a:lnTo>
                    <a:lnTo>
                      <a:pt x="447" y="2093"/>
                    </a:lnTo>
                    <a:lnTo>
                      <a:pt x="449" y="2095"/>
                    </a:lnTo>
                    <a:lnTo>
                      <a:pt x="449" y="2095"/>
                    </a:lnTo>
                    <a:lnTo>
                      <a:pt x="449" y="2095"/>
                    </a:lnTo>
                    <a:lnTo>
                      <a:pt x="449" y="2095"/>
                    </a:lnTo>
                    <a:lnTo>
                      <a:pt x="449" y="2100"/>
                    </a:lnTo>
                    <a:lnTo>
                      <a:pt x="449" y="2102"/>
                    </a:lnTo>
                    <a:lnTo>
                      <a:pt x="447" y="2102"/>
                    </a:lnTo>
                    <a:lnTo>
                      <a:pt x="447" y="2105"/>
                    </a:lnTo>
                    <a:lnTo>
                      <a:pt x="447" y="2105"/>
                    </a:lnTo>
                    <a:lnTo>
                      <a:pt x="452" y="2110"/>
                    </a:lnTo>
                    <a:lnTo>
                      <a:pt x="454" y="2110"/>
                    </a:lnTo>
                    <a:lnTo>
                      <a:pt x="454" y="2110"/>
                    </a:lnTo>
                    <a:lnTo>
                      <a:pt x="454" y="2112"/>
                    </a:lnTo>
                    <a:lnTo>
                      <a:pt x="449" y="2112"/>
                    </a:lnTo>
                    <a:lnTo>
                      <a:pt x="447" y="2110"/>
                    </a:lnTo>
                    <a:lnTo>
                      <a:pt x="447" y="2107"/>
                    </a:lnTo>
                    <a:lnTo>
                      <a:pt x="445" y="2107"/>
                    </a:lnTo>
                    <a:lnTo>
                      <a:pt x="445" y="2119"/>
                    </a:lnTo>
                    <a:lnTo>
                      <a:pt x="440" y="2124"/>
                    </a:lnTo>
                    <a:lnTo>
                      <a:pt x="437" y="2124"/>
                    </a:lnTo>
                    <a:lnTo>
                      <a:pt x="445" y="2145"/>
                    </a:lnTo>
                    <a:lnTo>
                      <a:pt x="473" y="2173"/>
                    </a:lnTo>
                    <a:lnTo>
                      <a:pt x="475" y="2178"/>
                    </a:lnTo>
                    <a:lnTo>
                      <a:pt x="478" y="2180"/>
                    </a:lnTo>
                    <a:lnTo>
                      <a:pt x="487" y="2190"/>
                    </a:lnTo>
                    <a:lnTo>
                      <a:pt x="489" y="2197"/>
                    </a:lnTo>
                    <a:lnTo>
                      <a:pt x="492" y="2197"/>
                    </a:lnTo>
                    <a:lnTo>
                      <a:pt x="492" y="2206"/>
                    </a:lnTo>
                    <a:lnTo>
                      <a:pt x="494" y="2209"/>
                    </a:lnTo>
                    <a:lnTo>
                      <a:pt x="496" y="2211"/>
                    </a:lnTo>
                    <a:lnTo>
                      <a:pt x="494" y="2214"/>
                    </a:lnTo>
                    <a:lnTo>
                      <a:pt x="494" y="2216"/>
                    </a:lnTo>
                    <a:lnTo>
                      <a:pt x="494" y="2216"/>
                    </a:lnTo>
                    <a:lnTo>
                      <a:pt x="504" y="2228"/>
                    </a:lnTo>
                    <a:lnTo>
                      <a:pt x="508" y="2247"/>
                    </a:lnTo>
                    <a:lnTo>
                      <a:pt x="511" y="2249"/>
                    </a:lnTo>
                    <a:lnTo>
                      <a:pt x="511" y="2258"/>
                    </a:lnTo>
                    <a:lnTo>
                      <a:pt x="508" y="2263"/>
                    </a:lnTo>
                    <a:lnTo>
                      <a:pt x="508" y="2265"/>
                    </a:lnTo>
                    <a:lnTo>
                      <a:pt x="511" y="2277"/>
                    </a:lnTo>
                    <a:lnTo>
                      <a:pt x="513" y="2280"/>
                    </a:lnTo>
                    <a:lnTo>
                      <a:pt x="515" y="2284"/>
                    </a:lnTo>
                    <a:lnTo>
                      <a:pt x="518" y="2287"/>
                    </a:lnTo>
                    <a:lnTo>
                      <a:pt x="520" y="2294"/>
                    </a:lnTo>
                    <a:lnTo>
                      <a:pt x="518" y="2296"/>
                    </a:lnTo>
                    <a:lnTo>
                      <a:pt x="518" y="2301"/>
                    </a:lnTo>
                    <a:lnTo>
                      <a:pt x="518" y="2303"/>
                    </a:lnTo>
                    <a:lnTo>
                      <a:pt x="518" y="2308"/>
                    </a:lnTo>
                    <a:lnTo>
                      <a:pt x="515" y="2315"/>
                    </a:lnTo>
                    <a:lnTo>
                      <a:pt x="511" y="2322"/>
                    </a:lnTo>
                    <a:lnTo>
                      <a:pt x="504" y="2325"/>
                    </a:lnTo>
                    <a:lnTo>
                      <a:pt x="504" y="2329"/>
                    </a:lnTo>
                    <a:lnTo>
                      <a:pt x="499" y="2334"/>
                    </a:lnTo>
                    <a:lnTo>
                      <a:pt x="496" y="2339"/>
                    </a:lnTo>
                    <a:lnTo>
                      <a:pt x="496" y="2341"/>
                    </a:lnTo>
                    <a:lnTo>
                      <a:pt x="496" y="2341"/>
                    </a:lnTo>
                    <a:lnTo>
                      <a:pt x="496" y="2343"/>
                    </a:lnTo>
                    <a:lnTo>
                      <a:pt x="487" y="2377"/>
                    </a:lnTo>
                    <a:lnTo>
                      <a:pt x="485" y="2379"/>
                    </a:lnTo>
                    <a:lnTo>
                      <a:pt x="485" y="2388"/>
                    </a:lnTo>
                    <a:lnTo>
                      <a:pt x="485" y="2391"/>
                    </a:lnTo>
                    <a:lnTo>
                      <a:pt x="482" y="2391"/>
                    </a:lnTo>
                    <a:lnTo>
                      <a:pt x="485" y="2403"/>
                    </a:lnTo>
                    <a:lnTo>
                      <a:pt x="485" y="2412"/>
                    </a:lnTo>
                    <a:lnTo>
                      <a:pt x="485" y="2414"/>
                    </a:lnTo>
                    <a:lnTo>
                      <a:pt x="485" y="2417"/>
                    </a:lnTo>
                    <a:lnTo>
                      <a:pt x="489" y="2426"/>
                    </a:lnTo>
                    <a:lnTo>
                      <a:pt x="492" y="2426"/>
                    </a:lnTo>
                    <a:lnTo>
                      <a:pt x="520" y="2476"/>
                    </a:lnTo>
                    <a:lnTo>
                      <a:pt x="520" y="2478"/>
                    </a:lnTo>
                    <a:lnTo>
                      <a:pt x="530" y="2495"/>
                    </a:lnTo>
                    <a:lnTo>
                      <a:pt x="530" y="2525"/>
                    </a:lnTo>
                    <a:lnTo>
                      <a:pt x="537" y="2540"/>
                    </a:lnTo>
                    <a:lnTo>
                      <a:pt x="537" y="2551"/>
                    </a:lnTo>
                    <a:lnTo>
                      <a:pt x="539" y="2558"/>
                    </a:lnTo>
                    <a:lnTo>
                      <a:pt x="539" y="2563"/>
                    </a:lnTo>
                    <a:lnTo>
                      <a:pt x="544" y="2582"/>
                    </a:lnTo>
                    <a:lnTo>
                      <a:pt x="563" y="2606"/>
                    </a:lnTo>
                    <a:lnTo>
                      <a:pt x="563" y="2606"/>
                    </a:lnTo>
                    <a:lnTo>
                      <a:pt x="565" y="2606"/>
                    </a:lnTo>
                    <a:lnTo>
                      <a:pt x="565" y="2608"/>
                    </a:lnTo>
                    <a:lnTo>
                      <a:pt x="565" y="2610"/>
                    </a:lnTo>
                    <a:lnTo>
                      <a:pt x="567" y="2613"/>
                    </a:lnTo>
                    <a:lnTo>
                      <a:pt x="593" y="2669"/>
                    </a:lnTo>
                    <a:lnTo>
                      <a:pt x="593" y="2681"/>
                    </a:lnTo>
                    <a:lnTo>
                      <a:pt x="591" y="2686"/>
                    </a:lnTo>
                    <a:lnTo>
                      <a:pt x="589" y="2684"/>
                    </a:lnTo>
                    <a:lnTo>
                      <a:pt x="586" y="2686"/>
                    </a:lnTo>
                    <a:lnTo>
                      <a:pt x="586" y="2691"/>
                    </a:lnTo>
                    <a:lnTo>
                      <a:pt x="586" y="2691"/>
                    </a:lnTo>
                    <a:lnTo>
                      <a:pt x="589" y="2691"/>
                    </a:lnTo>
                    <a:lnTo>
                      <a:pt x="591" y="2693"/>
                    </a:lnTo>
                    <a:lnTo>
                      <a:pt x="589" y="2693"/>
                    </a:lnTo>
                    <a:lnTo>
                      <a:pt x="591" y="2698"/>
                    </a:lnTo>
                    <a:lnTo>
                      <a:pt x="591" y="2698"/>
                    </a:lnTo>
                    <a:lnTo>
                      <a:pt x="596" y="2705"/>
                    </a:lnTo>
                    <a:lnTo>
                      <a:pt x="596" y="2707"/>
                    </a:lnTo>
                    <a:lnTo>
                      <a:pt x="596" y="2710"/>
                    </a:lnTo>
                    <a:lnTo>
                      <a:pt x="596" y="2714"/>
                    </a:lnTo>
                    <a:lnTo>
                      <a:pt x="596" y="2717"/>
                    </a:lnTo>
                    <a:lnTo>
                      <a:pt x="598" y="2717"/>
                    </a:lnTo>
                    <a:lnTo>
                      <a:pt x="598" y="2712"/>
                    </a:lnTo>
                    <a:lnTo>
                      <a:pt x="598" y="2712"/>
                    </a:lnTo>
                    <a:lnTo>
                      <a:pt x="603" y="2712"/>
                    </a:lnTo>
                    <a:lnTo>
                      <a:pt x="603" y="2717"/>
                    </a:lnTo>
                    <a:lnTo>
                      <a:pt x="603" y="2719"/>
                    </a:lnTo>
                    <a:lnTo>
                      <a:pt x="610" y="2717"/>
                    </a:lnTo>
                    <a:lnTo>
                      <a:pt x="610" y="2719"/>
                    </a:lnTo>
                    <a:lnTo>
                      <a:pt x="610" y="2721"/>
                    </a:lnTo>
                    <a:lnTo>
                      <a:pt x="615" y="2724"/>
                    </a:lnTo>
                    <a:lnTo>
                      <a:pt x="617" y="2724"/>
                    </a:lnTo>
                    <a:lnTo>
                      <a:pt x="619" y="2724"/>
                    </a:lnTo>
                    <a:lnTo>
                      <a:pt x="622" y="2724"/>
                    </a:lnTo>
                    <a:lnTo>
                      <a:pt x="626" y="2724"/>
                    </a:lnTo>
                    <a:lnTo>
                      <a:pt x="629" y="2719"/>
                    </a:lnTo>
                    <a:lnTo>
                      <a:pt x="633" y="2719"/>
                    </a:lnTo>
                    <a:lnTo>
                      <a:pt x="636" y="2719"/>
                    </a:lnTo>
                    <a:lnTo>
                      <a:pt x="638" y="2717"/>
                    </a:lnTo>
                    <a:lnTo>
                      <a:pt x="643" y="2719"/>
                    </a:lnTo>
                    <a:lnTo>
                      <a:pt x="645" y="2717"/>
                    </a:lnTo>
                    <a:lnTo>
                      <a:pt x="650" y="2717"/>
                    </a:lnTo>
                    <a:lnTo>
                      <a:pt x="652" y="2717"/>
                    </a:lnTo>
                    <a:lnTo>
                      <a:pt x="652" y="2714"/>
                    </a:lnTo>
                    <a:lnTo>
                      <a:pt x="657" y="2712"/>
                    </a:lnTo>
                    <a:lnTo>
                      <a:pt x="659" y="2712"/>
                    </a:lnTo>
                    <a:lnTo>
                      <a:pt x="667" y="2710"/>
                    </a:lnTo>
                    <a:lnTo>
                      <a:pt x="674" y="2712"/>
                    </a:lnTo>
                    <a:lnTo>
                      <a:pt x="676" y="2712"/>
                    </a:lnTo>
                    <a:lnTo>
                      <a:pt x="678" y="2710"/>
                    </a:lnTo>
                    <a:lnTo>
                      <a:pt x="683" y="2710"/>
                    </a:lnTo>
                    <a:lnTo>
                      <a:pt x="702" y="2714"/>
                    </a:lnTo>
                    <a:lnTo>
                      <a:pt x="704" y="2710"/>
                    </a:lnTo>
                    <a:lnTo>
                      <a:pt x="709" y="2710"/>
                    </a:lnTo>
                    <a:lnTo>
                      <a:pt x="716" y="2712"/>
                    </a:lnTo>
                    <a:lnTo>
                      <a:pt x="719" y="2710"/>
                    </a:lnTo>
                    <a:lnTo>
                      <a:pt x="716" y="2707"/>
                    </a:lnTo>
                    <a:lnTo>
                      <a:pt x="719" y="2705"/>
                    </a:lnTo>
                    <a:lnTo>
                      <a:pt x="735" y="2705"/>
                    </a:lnTo>
                    <a:lnTo>
                      <a:pt x="818" y="2613"/>
                    </a:lnTo>
                    <a:lnTo>
                      <a:pt x="820" y="2610"/>
                    </a:lnTo>
                    <a:lnTo>
                      <a:pt x="825" y="2606"/>
                    </a:lnTo>
                    <a:lnTo>
                      <a:pt x="827" y="2601"/>
                    </a:lnTo>
                    <a:lnTo>
                      <a:pt x="837" y="2570"/>
                    </a:lnTo>
                    <a:lnTo>
                      <a:pt x="822" y="2570"/>
                    </a:lnTo>
                    <a:lnTo>
                      <a:pt x="837" y="2570"/>
                    </a:lnTo>
                    <a:lnTo>
                      <a:pt x="837" y="2558"/>
                    </a:lnTo>
                    <a:lnTo>
                      <a:pt x="837" y="2561"/>
                    </a:lnTo>
                    <a:lnTo>
                      <a:pt x="834" y="2561"/>
                    </a:lnTo>
                    <a:lnTo>
                      <a:pt x="830" y="2556"/>
                    </a:lnTo>
                    <a:lnTo>
                      <a:pt x="830" y="2556"/>
                    </a:lnTo>
                    <a:lnTo>
                      <a:pt x="837" y="2547"/>
                    </a:lnTo>
                    <a:lnTo>
                      <a:pt x="872" y="2532"/>
                    </a:lnTo>
                    <a:lnTo>
                      <a:pt x="877" y="2523"/>
                    </a:lnTo>
                    <a:lnTo>
                      <a:pt x="879" y="2518"/>
                    </a:lnTo>
                    <a:lnTo>
                      <a:pt x="877" y="2521"/>
                    </a:lnTo>
                    <a:lnTo>
                      <a:pt x="874" y="2523"/>
                    </a:lnTo>
                    <a:lnTo>
                      <a:pt x="874" y="2521"/>
                    </a:lnTo>
                    <a:lnTo>
                      <a:pt x="879" y="2488"/>
                    </a:lnTo>
                    <a:lnTo>
                      <a:pt x="879" y="2488"/>
                    </a:lnTo>
                    <a:lnTo>
                      <a:pt x="877" y="2488"/>
                    </a:lnTo>
                    <a:lnTo>
                      <a:pt x="872" y="2469"/>
                    </a:lnTo>
                    <a:lnTo>
                      <a:pt x="872" y="2466"/>
                    </a:lnTo>
                    <a:lnTo>
                      <a:pt x="870" y="2464"/>
                    </a:lnTo>
                    <a:lnTo>
                      <a:pt x="870" y="2464"/>
                    </a:lnTo>
                    <a:lnTo>
                      <a:pt x="865" y="2459"/>
                    </a:lnTo>
                    <a:lnTo>
                      <a:pt x="865" y="2457"/>
                    </a:lnTo>
                    <a:lnTo>
                      <a:pt x="865" y="2447"/>
                    </a:lnTo>
                    <a:lnTo>
                      <a:pt x="870" y="2447"/>
                    </a:lnTo>
                    <a:lnTo>
                      <a:pt x="884" y="2431"/>
                    </a:lnTo>
                    <a:lnTo>
                      <a:pt x="886" y="2431"/>
                    </a:lnTo>
                    <a:lnTo>
                      <a:pt x="889" y="2426"/>
                    </a:lnTo>
                    <a:lnTo>
                      <a:pt x="889" y="2428"/>
                    </a:lnTo>
                    <a:lnTo>
                      <a:pt x="891" y="2428"/>
                    </a:lnTo>
                    <a:lnTo>
                      <a:pt x="898" y="2419"/>
                    </a:lnTo>
                    <a:lnTo>
                      <a:pt x="896" y="2419"/>
                    </a:lnTo>
                    <a:lnTo>
                      <a:pt x="898" y="2419"/>
                    </a:lnTo>
                    <a:lnTo>
                      <a:pt x="900" y="2417"/>
                    </a:lnTo>
                    <a:lnTo>
                      <a:pt x="903" y="2417"/>
                    </a:lnTo>
                    <a:lnTo>
                      <a:pt x="903" y="2414"/>
                    </a:lnTo>
                    <a:lnTo>
                      <a:pt x="929" y="2400"/>
                    </a:lnTo>
                    <a:lnTo>
                      <a:pt x="933" y="2400"/>
                    </a:lnTo>
                    <a:lnTo>
                      <a:pt x="938" y="2398"/>
                    </a:lnTo>
                    <a:lnTo>
                      <a:pt x="938" y="2393"/>
                    </a:lnTo>
                    <a:lnTo>
                      <a:pt x="948" y="2388"/>
                    </a:lnTo>
                    <a:lnTo>
                      <a:pt x="950" y="2386"/>
                    </a:lnTo>
                    <a:lnTo>
                      <a:pt x="948" y="2384"/>
                    </a:lnTo>
                    <a:lnTo>
                      <a:pt x="952" y="2381"/>
                    </a:lnTo>
                    <a:lnTo>
                      <a:pt x="955" y="2379"/>
                    </a:lnTo>
                    <a:lnTo>
                      <a:pt x="959" y="2372"/>
                    </a:lnTo>
                    <a:lnTo>
                      <a:pt x="962" y="2372"/>
                    </a:lnTo>
                    <a:lnTo>
                      <a:pt x="962" y="2367"/>
                    </a:lnTo>
                    <a:lnTo>
                      <a:pt x="959" y="2367"/>
                    </a:lnTo>
                    <a:lnTo>
                      <a:pt x="964" y="2362"/>
                    </a:lnTo>
                    <a:lnTo>
                      <a:pt x="967" y="2358"/>
                    </a:lnTo>
                    <a:lnTo>
                      <a:pt x="967" y="2355"/>
                    </a:lnTo>
                    <a:lnTo>
                      <a:pt x="964" y="2353"/>
                    </a:lnTo>
                    <a:lnTo>
                      <a:pt x="962" y="2353"/>
                    </a:lnTo>
                    <a:lnTo>
                      <a:pt x="964" y="2351"/>
                    </a:lnTo>
                    <a:lnTo>
                      <a:pt x="964" y="2348"/>
                    </a:lnTo>
                    <a:lnTo>
                      <a:pt x="962" y="2351"/>
                    </a:lnTo>
                    <a:lnTo>
                      <a:pt x="962" y="2348"/>
                    </a:lnTo>
                    <a:lnTo>
                      <a:pt x="962" y="2346"/>
                    </a:lnTo>
                    <a:lnTo>
                      <a:pt x="962" y="2329"/>
                    </a:lnTo>
                    <a:lnTo>
                      <a:pt x="959" y="2329"/>
                    </a:lnTo>
                    <a:lnTo>
                      <a:pt x="959" y="2327"/>
                    </a:lnTo>
                    <a:lnTo>
                      <a:pt x="962" y="2325"/>
                    </a:lnTo>
                    <a:lnTo>
                      <a:pt x="959" y="2308"/>
                    </a:lnTo>
                    <a:lnTo>
                      <a:pt x="967" y="2294"/>
                    </a:lnTo>
                    <a:lnTo>
                      <a:pt x="967" y="2289"/>
                    </a:lnTo>
                    <a:lnTo>
                      <a:pt x="967" y="2289"/>
                    </a:lnTo>
                    <a:lnTo>
                      <a:pt x="967" y="2287"/>
                    </a:lnTo>
                    <a:lnTo>
                      <a:pt x="964" y="2287"/>
                    </a:lnTo>
                    <a:lnTo>
                      <a:pt x="957" y="2291"/>
                    </a:lnTo>
                    <a:lnTo>
                      <a:pt x="964" y="2287"/>
                    </a:lnTo>
                    <a:lnTo>
                      <a:pt x="964" y="2284"/>
                    </a:lnTo>
                    <a:lnTo>
                      <a:pt x="962" y="2284"/>
                    </a:lnTo>
                    <a:lnTo>
                      <a:pt x="962" y="2284"/>
                    </a:lnTo>
                    <a:lnTo>
                      <a:pt x="959" y="2282"/>
                    </a:lnTo>
                    <a:lnTo>
                      <a:pt x="957" y="2280"/>
                    </a:lnTo>
                    <a:lnTo>
                      <a:pt x="952" y="2277"/>
                    </a:lnTo>
                    <a:lnTo>
                      <a:pt x="952" y="2275"/>
                    </a:lnTo>
                    <a:lnTo>
                      <a:pt x="952" y="2275"/>
                    </a:lnTo>
                    <a:lnTo>
                      <a:pt x="952" y="2273"/>
                    </a:lnTo>
                    <a:lnTo>
                      <a:pt x="952" y="2270"/>
                    </a:lnTo>
                    <a:lnTo>
                      <a:pt x="950" y="2270"/>
                    </a:lnTo>
                    <a:lnTo>
                      <a:pt x="950" y="2268"/>
                    </a:lnTo>
                    <a:lnTo>
                      <a:pt x="950" y="2265"/>
                    </a:lnTo>
                    <a:lnTo>
                      <a:pt x="945" y="2258"/>
                    </a:lnTo>
                    <a:lnTo>
                      <a:pt x="948" y="2258"/>
                    </a:lnTo>
                    <a:lnTo>
                      <a:pt x="948" y="2258"/>
                    </a:lnTo>
                    <a:lnTo>
                      <a:pt x="945" y="2256"/>
                    </a:lnTo>
                    <a:lnTo>
                      <a:pt x="943" y="2249"/>
                    </a:lnTo>
                    <a:lnTo>
                      <a:pt x="945" y="2247"/>
                    </a:lnTo>
                    <a:lnTo>
                      <a:pt x="945" y="2247"/>
                    </a:lnTo>
                    <a:lnTo>
                      <a:pt x="945" y="2244"/>
                    </a:lnTo>
                    <a:lnTo>
                      <a:pt x="945" y="2242"/>
                    </a:lnTo>
                    <a:lnTo>
                      <a:pt x="945" y="2242"/>
                    </a:lnTo>
                    <a:lnTo>
                      <a:pt x="945" y="2239"/>
                    </a:lnTo>
                    <a:lnTo>
                      <a:pt x="945" y="2232"/>
                    </a:lnTo>
                    <a:lnTo>
                      <a:pt x="948" y="2232"/>
                    </a:lnTo>
                    <a:lnTo>
                      <a:pt x="948" y="2230"/>
                    </a:lnTo>
                    <a:lnTo>
                      <a:pt x="948" y="2230"/>
                    </a:lnTo>
                    <a:lnTo>
                      <a:pt x="945" y="2225"/>
                    </a:lnTo>
                    <a:lnTo>
                      <a:pt x="938" y="2218"/>
                    </a:lnTo>
                    <a:lnTo>
                      <a:pt x="936" y="2214"/>
                    </a:lnTo>
                    <a:lnTo>
                      <a:pt x="943" y="2188"/>
                    </a:lnTo>
                    <a:lnTo>
                      <a:pt x="948" y="2188"/>
                    </a:lnTo>
                    <a:lnTo>
                      <a:pt x="962" y="2154"/>
                    </a:lnTo>
                    <a:lnTo>
                      <a:pt x="969" y="2152"/>
                    </a:lnTo>
                    <a:lnTo>
                      <a:pt x="971" y="2147"/>
                    </a:lnTo>
                    <a:lnTo>
                      <a:pt x="971" y="2145"/>
                    </a:lnTo>
                    <a:lnTo>
                      <a:pt x="974" y="2145"/>
                    </a:lnTo>
                    <a:lnTo>
                      <a:pt x="976" y="2145"/>
                    </a:lnTo>
                    <a:lnTo>
                      <a:pt x="981" y="2140"/>
                    </a:lnTo>
                    <a:lnTo>
                      <a:pt x="981" y="2140"/>
                    </a:lnTo>
                    <a:lnTo>
                      <a:pt x="997" y="2121"/>
                    </a:lnTo>
                    <a:lnTo>
                      <a:pt x="997" y="2119"/>
                    </a:lnTo>
                    <a:lnTo>
                      <a:pt x="997" y="2119"/>
                    </a:lnTo>
                    <a:lnTo>
                      <a:pt x="1000" y="2117"/>
                    </a:lnTo>
                    <a:lnTo>
                      <a:pt x="997" y="2117"/>
                    </a:lnTo>
                    <a:lnTo>
                      <a:pt x="997" y="2117"/>
                    </a:lnTo>
                    <a:lnTo>
                      <a:pt x="997" y="2114"/>
                    </a:lnTo>
                    <a:lnTo>
                      <a:pt x="1000" y="2117"/>
                    </a:lnTo>
                    <a:lnTo>
                      <a:pt x="1002" y="2114"/>
                    </a:lnTo>
                    <a:lnTo>
                      <a:pt x="1040" y="2081"/>
                    </a:lnTo>
                    <a:lnTo>
                      <a:pt x="1047" y="2079"/>
                    </a:lnTo>
                    <a:lnTo>
                      <a:pt x="1056" y="2072"/>
                    </a:lnTo>
                    <a:lnTo>
                      <a:pt x="1061" y="2065"/>
                    </a:lnTo>
                    <a:lnTo>
                      <a:pt x="1061" y="2065"/>
                    </a:lnTo>
                    <a:lnTo>
                      <a:pt x="1082" y="2046"/>
                    </a:lnTo>
                    <a:lnTo>
                      <a:pt x="1082" y="2046"/>
                    </a:lnTo>
                    <a:lnTo>
                      <a:pt x="1089" y="2034"/>
                    </a:lnTo>
                    <a:lnTo>
                      <a:pt x="1089" y="2032"/>
                    </a:lnTo>
                    <a:lnTo>
                      <a:pt x="1092" y="2029"/>
                    </a:lnTo>
                    <a:lnTo>
                      <a:pt x="1096" y="2025"/>
                    </a:lnTo>
                    <a:lnTo>
                      <a:pt x="1099" y="2022"/>
                    </a:lnTo>
                    <a:lnTo>
                      <a:pt x="1099" y="2022"/>
                    </a:lnTo>
                    <a:lnTo>
                      <a:pt x="1099" y="2022"/>
                    </a:lnTo>
                    <a:lnTo>
                      <a:pt x="1101" y="2020"/>
                    </a:lnTo>
                    <a:lnTo>
                      <a:pt x="1118" y="1987"/>
                    </a:lnTo>
                    <a:lnTo>
                      <a:pt x="1118" y="1984"/>
                    </a:lnTo>
                    <a:lnTo>
                      <a:pt x="1118" y="1980"/>
                    </a:lnTo>
                    <a:lnTo>
                      <a:pt x="1122" y="1977"/>
                    </a:lnTo>
                    <a:lnTo>
                      <a:pt x="1122" y="1977"/>
                    </a:lnTo>
                    <a:lnTo>
                      <a:pt x="1130" y="1965"/>
                    </a:lnTo>
                    <a:lnTo>
                      <a:pt x="1132" y="1963"/>
                    </a:lnTo>
                    <a:lnTo>
                      <a:pt x="1132" y="1958"/>
                    </a:lnTo>
                    <a:lnTo>
                      <a:pt x="1132" y="1958"/>
                    </a:lnTo>
                    <a:lnTo>
                      <a:pt x="1132" y="1958"/>
                    </a:lnTo>
                    <a:lnTo>
                      <a:pt x="1134" y="1942"/>
                    </a:lnTo>
                    <a:lnTo>
                      <a:pt x="1134" y="1942"/>
                    </a:lnTo>
                    <a:lnTo>
                      <a:pt x="1137" y="1942"/>
                    </a:lnTo>
                    <a:lnTo>
                      <a:pt x="1139" y="1942"/>
                    </a:lnTo>
                    <a:lnTo>
                      <a:pt x="1141" y="1942"/>
                    </a:lnTo>
                    <a:lnTo>
                      <a:pt x="1141" y="1942"/>
                    </a:lnTo>
                    <a:lnTo>
                      <a:pt x="1141" y="1942"/>
                    </a:lnTo>
                    <a:lnTo>
                      <a:pt x="1141" y="1942"/>
                    </a:lnTo>
                    <a:lnTo>
                      <a:pt x="1139" y="1939"/>
                    </a:lnTo>
                    <a:lnTo>
                      <a:pt x="1139" y="1939"/>
                    </a:lnTo>
                    <a:lnTo>
                      <a:pt x="1139" y="1939"/>
                    </a:lnTo>
                    <a:lnTo>
                      <a:pt x="1139" y="1942"/>
                    </a:lnTo>
                    <a:lnTo>
                      <a:pt x="1137" y="1942"/>
                    </a:lnTo>
                    <a:lnTo>
                      <a:pt x="1137" y="1939"/>
                    </a:lnTo>
                    <a:lnTo>
                      <a:pt x="1139" y="1939"/>
                    </a:lnTo>
                    <a:lnTo>
                      <a:pt x="1139" y="1937"/>
                    </a:lnTo>
                    <a:lnTo>
                      <a:pt x="1139" y="1935"/>
                    </a:lnTo>
                    <a:lnTo>
                      <a:pt x="1139" y="1932"/>
                    </a:lnTo>
                    <a:lnTo>
                      <a:pt x="1139" y="1930"/>
                    </a:lnTo>
                    <a:lnTo>
                      <a:pt x="1139" y="1930"/>
                    </a:lnTo>
                    <a:lnTo>
                      <a:pt x="1137" y="1928"/>
                    </a:lnTo>
                    <a:lnTo>
                      <a:pt x="1137" y="1925"/>
                    </a:lnTo>
                    <a:lnTo>
                      <a:pt x="1139" y="1923"/>
                    </a:lnTo>
                    <a:lnTo>
                      <a:pt x="1139" y="1921"/>
                    </a:lnTo>
                    <a:lnTo>
                      <a:pt x="1139" y="1918"/>
                    </a:lnTo>
                    <a:lnTo>
                      <a:pt x="1141" y="1918"/>
                    </a:lnTo>
                    <a:lnTo>
                      <a:pt x="1139" y="1918"/>
                    </a:lnTo>
                    <a:lnTo>
                      <a:pt x="1137" y="1918"/>
                    </a:lnTo>
                    <a:lnTo>
                      <a:pt x="1134" y="1916"/>
                    </a:lnTo>
                    <a:lnTo>
                      <a:pt x="1132" y="1916"/>
                    </a:lnTo>
                    <a:lnTo>
                      <a:pt x="1130" y="1916"/>
                    </a:lnTo>
                    <a:lnTo>
                      <a:pt x="1127" y="1918"/>
                    </a:lnTo>
                    <a:lnTo>
                      <a:pt x="1122" y="1921"/>
                    </a:lnTo>
                    <a:lnTo>
                      <a:pt x="1111" y="1923"/>
                    </a:lnTo>
                    <a:lnTo>
                      <a:pt x="1111" y="1923"/>
                    </a:lnTo>
                    <a:lnTo>
                      <a:pt x="1108" y="1923"/>
                    </a:lnTo>
                    <a:lnTo>
                      <a:pt x="1101" y="1925"/>
                    </a:lnTo>
                    <a:lnTo>
                      <a:pt x="1096" y="1925"/>
                    </a:lnTo>
                    <a:lnTo>
                      <a:pt x="1092" y="1928"/>
                    </a:lnTo>
                    <a:lnTo>
                      <a:pt x="1082" y="1930"/>
                    </a:lnTo>
                    <a:lnTo>
                      <a:pt x="1080" y="1928"/>
                    </a:lnTo>
                    <a:lnTo>
                      <a:pt x="1075" y="1928"/>
                    </a:lnTo>
                    <a:lnTo>
                      <a:pt x="1073" y="1930"/>
                    </a:lnTo>
                    <a:lnTo>
                      <a:pt x="1073" y="1932"/>
                    </a:lnTo>
                    <a:lnTo>
                      <a:pt x="1068" y="1932"/>
                    </a:lnTo>
                    <a:lnTo>
                      <a:pt x="1066" y="1935"/>
                    </a:lnTo>
                    <a:lnTo>
                      <a:pt x="1061" y="1935"/>
                    </a:lnTo>
                    <a:lnTo>
                      <a:pt x="1059" y="1935"/>
                    </a:lnTo>
                    <a:lnTo>
                      <a:pt x="1054" y="1935"/>
                    </a:lnTo>
                    <a:lnTo>
                      <a:pt x="1054" y="1932"/>
                    </a:lnTo>
                    <a:lnTo>
                      <a:pt x="1052" y="1932"/>
                    </a:lnTo>
                    <a:lnTo>
                      <a:pt x="1052" y="1932"/>
                    </a:lnTo>
                    <a:lnTo>
                      <a:pt x="1049" y="1932"/>
                    </a:lnTo>
                    <a:lnTo>
                      <a:pt x="1049" y="1932"/>
                    </a:lnTo>
                    <a:lnTo>
                      <a:pt x="1049" y="1935"/>
                    </a:lnTo>
                    <a:lnTo>
                      <a:pt x="1037" y="1939"/>
                    </a:lnTo>
                    <a:lnTo>
                      <a:pt x="1030" y="1939"/>
                    </a:lnTo>
                    <a:lnTo>
                      <a:pt x="1028" y="1939"/>
                    </a:lnTo>
                    <a:lnTo>
                      <a:pt x="1026" y="1939"/>
                    </a:lnTo>
                    <a:lnTo>
                      <a:pt x="1023" y="1937"/>
                    </a:lnTo>
                    <a:lnTo>
                      <a:pt x="1011" y="1923"/>
                    </a:lnTo>
                    <a:lnTo>
                      <a:pt x="1009" y="1923"/>
                    </a:lnTo>
                    <a:lnTo>
                      <a:pt x="1009" y="1923"/>
                    </a:lnTo>
                    <a:lnTo>
                      <a:pt x="1009" y="1921"/>
                    </a:lnTo>
                    <a:lnTo>
                      <a:pt x="1007" y="1921"/>
                    </a:lnTo>
                    <a:lnTo>
                      <a:pt x="1007" y="1921"/>
                    </a:lnTo>
                    <a:lnTo>
                      <a:pt x="1004" y="1921"/>
                    </a:lnTo>
                    <a:lnTo>
                      <a:pt x="1002" y="1921"/>
                    </a:lnTo>
                    <a:lnTo>
                      <a:pt x="1000" y="1921"/>
                    </a:lnTo>
                    <a:lnTo>
                      <a:pt x="1000" y="1923"/>
                    </a:lnTo>
                    <a:lnTo>
                      <a:pt x="1000" y="1923"/>
                    </a:lnTo>
                    <a:lnTo>
                      <a:pt x="997" y="1923"/>
                    </a:lnTo>
                    <a:lnTo>
                      <a:pt x="997" y="1921"/>
                    </a:lnTo>
                    <a:lnTo>
                      <a:pt x="997" y="1921"/>
                    </a:lnTo>
                    <a:lnTo>
                      <a:pt x="1000" y="1921"/>
                    </a:lnTo>
                    <a:lnTo>
                      <a:pt x="1000" y="1921"/>
                    </a:lnTo>
                    <a:lnTo>
                      <a:pt x="1000" y="1921"/>
                    </a:lnTo>
                    <a:lnTo>
                      <a:pt x="1002" y="1918"/>
                    </a:lnTo>
                    <a:lnTo>
                      <a:pt x="1002" y="1916"/>
                    </a:lnTo>
                    <a:lnTo>
                      <a:pt x="1004" y="1916"/>
                    </a:lnTo>
                    <a:lnTo>
                      <a:pt x="1004" y="1916"/>
                    </a:lnTo>
                    <a:lnTo>
                      <a:pt x="1009" y="1913"/>
                    </a:lnTo>
                    <a:lnTo>
                      <a:pt x="1011" y="1913"/>
                    </a:lnTo>
                    <a:lnTo>
                      <a:pt x="1011" y="1911"/>
                    </a:lnTo>
                    <a:lnTo>
                      <a:pt x="1009" y="1906"/>
                    </a:lnTo>
                    <a:lnTo>
                      <a:pt x="1009" y="1904"/>
                    </a:lnTo>
                    <a:lnTo>
                      <a:pt x="1007" y="1902"/>
                    </a:lnTo>
                    <a:lnTo>
                      <a:pt x="1004" y="1902"/>
                    </a:lnTo>
                    <a:lnTo>
                      <a:pt x="1004" y="1899"/>
                    </a:lnTo>
                    <a:lnTo>
                      <a:pt x="1004" y="1897"/>
                    </a:lnTo>
                    <a:lnTo>
                      <a:pt x="1002" y="1899"/>
                    </a:lnTo>
                    <a:lnTo>
                      <a:pt x="1000" y="1897"/>
                    </a:lnTo>
                    <a:lnTo>
                      <a:pt x="1000" y="1897"/>
                    </a:lnTo>
                    <a:lnTo>
                      <a:pt x="1000" y="1895"/>
                    </a:lnTo>
                    <a:lnTo>
                      <a:pt x="1000" y="1895"/>
                    </a:lnTo>
                    <a:lnTo>
                      <a:pt x="995" y="1895"/>
                    </a:lnTo>
                    <a:lnTo>
                      <a:pt x="995" y="1892"/>
                    </a:lnTo>
                    <a:lnTo>
                      <a:pt x="993" y="1890"/>
                    </a:lnTo>
                    <a:lnTo>
                      <a:pt x="993" y="1887"/>
                    </a:lnTo>
                    <a:lnTo>
                      <a:pt x="993" y="1887"/>
                    </a:lnTo>
                    <a:lnTo>
                      <a:pt x="990" y="1887"/>
                    </a:lnTo>
                    <a:lnTo>
                      <a:pt x="988" y="1885"/>
                    </a:lnTo>
                    <a:lnTo>
                      <a:pt x="988" y="1883"/>
                    </a:lnTo>
                    <a:lnTo>
                      <a:pt x="988" y="1883"/>
                    </a:lnTo>
                    <a:lnTo>
                      <a:pt x="985" y="1883"/>
                    </a:lnTo>
                    <a:lnTo>
                      <a:pt x="983" y="1880"/>
                    </a:lnTo>
                    <a:lnTo>
                      <a:pt x="983" y="1880"/>
                    </a:lnTo>
                    <a:lnTo>
                      <a:pt x="983" y="1880"/>
                    </a:lnTo>
                    <a:lnTo>
                      <a:pt x="983" y="1880"/>
                    </a:lnTo>
                    <a:lnTo>
                      <a:pt x="976" y="1871"/>
                    </a:lnTo>
                    <a:lnTo>
                      <a:pt x="974" y="1869"/>
                    </a:lnTo>
                    <a:lnTo>
                      <a:pt x="971" y="1869"/>
                    </a:lnTo>
                    <a:lnTo>
                      <a:pt x="969" y="1869"/>
                    </a:lnTo>
                    <a:lnTo>
                      <a:pt x="967" y="1866"/>
                    </a:lnTo>
                    <a:lnTo>
                      <a:pt x="967" y="1866"/>
                    </a:lnTo>
                    <a:lnTo>
                      <a:pt x="964" y="1864"/>
                    </a:lnTo>
                    <a:lnTo>
                      <a:pt x="964" y="1864"/>
                    </a:lnTo>
                    <a:lnTo>
                      <a:pt x="962" y="1864"/>
                    </a:lnTo>
                    <a:lnTo>
                      <a:pt x="962" y="1862"/>
                    </a:lnTo>
                    <a:lnTo>
                      <a:pt x="959" y="1864"/>
                    </a:lnTo>
                    <a:lnTo>
                      <a:pt x="959" y="1864"/>
                    </a:lnTo>
                    <a:lnTo>
                      <a:pt x="957" y="1864"/>
                    </a:lnTo>
                    <a:lnTo>
                      <a:pt x="957" y="1862"/>
                    </a:lnTo>
                    <a:lnTo>
                      <a:pt x="955" y="1859"/>
                    </a:lnTo>
                    <a:lnTo>
                      <a:pt x="955" y="1859"/>
                    </a:lnTo>
                    <a:lnTo>
                      <a:pt x="955" y="1857"/>
                    </a:lnTo>
                    <a:lnTo>
                      <a:pt x="955" y="1857"/>
                    </a:lnTo>
                    <a:lnTo>
                      <a:pt x="955" y="1854"/>
                    </a:lnTo>
                    <a:lnTo>
                      <a:pt x="952" y="1854"/>
                    </a:lnTo>
                    <a:lnTo>
                      <a:pt x="952" y="1854"/>
                    </a:lnTo>
                    <a:lnTo>
                      <a:pt x="950" y="1854"/>
                    </a:lnTo>
                    <a:lnTo>
                      <a:pt x="950" y="1857"/>
                    </a:lnTo>
                    <a:lnTo>
                      <a:pt x="952" y="1859"/>
                    </a:lnTo>
                    <a:lnTo>
                      <a:pt x="952" y="1859"/>
                    </a:lnTo>
                    <a:lnTo>
                      <a:pt x="950" y="1859"/>
                    </a:lnTo>
                    <a:lnTo>
                      <a:pt x="950" y="1859"/>
                    </a:lnTo>
                    <a:lnTo>
                      <a:pt x="950" y="1859"/>
                    </a:lnTo>
                    <a:lnTo>
                      <a:pt x="950" y="1857"/>
                    </a:lnTo>
                    <a:lnTo>
                      <a:pt x="948" y="1857"/>
                    </a:lnTo>
                    <a:lnTo>
                      <a:pt x="948" y="1852"/>
                    </a:lnTo>
                    <a:lnTo>
                      <a:pt x="948" y="1852"/>
                    </a:lnTo>
                    <a:lnTo>
                      <a:pt x="945" y="1852"/>
                    </a:lnTo>
                    <a:lnTo>
                      <a:pt x="945" y="1852"/>
                    </a:lnTo>
                    <a:lnTo>
                      <a:pt x="945" y="1850"/>
                    </a:lnTo>
                    <a:lnTo>
                      <a:pt x="945" y="1850"/>
                    </a:lnTo>
                    <a:lnTo>
                      <a:pt x="945" y="1847"/>
                    </a:lnTo>
                    <a:lnTo>
                      <a:pt x="941" y="1845"/>
                    </a:lnTo>
                    <a:lnTo>
                      <a:pt x="936" y="1819"/>
                    </a:lnTo>
                    <a:lnTo>
                      <a:pt x="931" y="1810"/>
                    </a:lnTo>
                    <a:lnTo>
                      <a:pt x="929" y="1810"/>
                    </a:lnTo>
                    <a:lnTo>
                      <a:pt x="929" y="1807"/>
                    </a:lnTo>
                    <a:lnTo>
                      <a:pt x="926" y="1807"/>
                    </a:lnTo>
                    <a:lnTo>
                      <a:pt x="926" y="1805"/>
                    </a:lnTo>
                    <a:lnTo>
                      <a:pt x="924" y="1805"/>
                    </a:lnTo>
                    <a:lnTo>
                      <a:pt x="922" y="1802"/>
                    </a:lnTo>
                    <a:lnTo>
                      <a:pt x="922" y="1800"/>
                    </a:lnTo>
                    <a:lnTo>
                      <a:pt x="912" y="1798"/>
                    </a:lnTo>
                    <a:lnTo>
                      <a:pt x="910" y="1795"/>
                    </a:lnTo>
                    <a:lnTo>
                      <a:pt x="907" y="1755"/>
                    </a:lnTo>
                    <a:lnTo>
                      <a:pt x="907" y="1755"/>
                    </a:lnTo>
                    <a:lnTo>
                      <a:pt x="907" y="1755"/>
                    </a:lnTo>
                    <a:lnTo>
                      <a:pt x="903" y="1748"/>
                    </a:lnTo>
                    <a:lnTo>
                      <a:pt x="903" y="1741"/>
                    </a:lnTo>
                    <a:lnTo>
                      <a:pt x="898" y="1736"/>
                    </a:lnTo>
                    <a:lnTo>
                      <a:pt x="896" y="1734"/>
                    </a:lnTo>
                    <a:lnTo>
                      <a:pt x="893" y="1729"/>
                    </a:lnTo>
                    <a:lnTo>
                      <a:pt x="884" y="1727"/>
                    </a:lnTo>
                    <a:lnTo>
                      <a:pt x="881" y="1720"/>
                    </a:lnTo>
                    <a:lnTo>
                      <a:pt x="879" y="1717"/>
                    </a:lnTo>
                    <a:lnTo>
                      <a:pt x="879" y="1710"/>
                    </a:lnTo>
                    <a:lnTo>
                      <a:pt x="879" y="1706"/>
                    </a:lnTo>
                    <a:lnTo>
                      <a:pt x="879" y="1706"/>
                    </a:lnTo>
                    <a:lnTo>
                      <a:pt x="879" y="1706"/>
                    </a:lnTo>
                    <a:lnTo>
                      <a:pt x="884" y="1706"/>
                    </a:lnTo>
                    <a:lnTo>
                      <a:pt x="884" y="1706"/>
                    </a:lnTo>
                    <a:lnTo>
                      <a:pt x="881" y="1703"/>
                    </a:lnTo>
                    <a:lnTo>
                      <a:pt x="881" y="1703"/>
                    </a:lnTo>
                    <a:lnTo>
                      <a:pt x="874" y="1696"/>
                    </a:lnTo>
                    <a:lnTo>
                      <a:pt x="846" y="1639"/>
                    </a:lnTo>
                    <a:lnTo>
                      <a:pt x="846" y="1632"/>
                    </a:lnTo>
                    <a:lnTo>
                      <a:pt x="844" y="1632"/>
                    </a:lnTo>
                    <a:lnTo>
                      <a:pt x="837" y="1623"/>
                    </a:lnTo>
                    <a:lnTo>
                      <a:pt x="832" y="1611"/>
                    </a:lnTo>
                    <a:lnTo>
                      <a:pt x="832" y="1609"/>
                    </a:lnTo>
                    <a:lnTo>
                      <a:pt x="832" y="1604"/>
                    </a:lnTo>
                    <a:lnTo>
                      <a:pt x="827" y="1602"/>
                    </a:lnTo>
                    <a:lnTo>
                      <a:pt x="827" y="1602"/>
                    </a:lnTo>
                    <a:lnTo>
                      <a:pt x="830" y="1597"/>
                    </a:lnTo>
                    <a:lnTo>
                      <a:pt x="830" y="1597"/>
                    </a:lnTo>
                    <a:lnTo>
                      <a:pt x="830" y="1595"/>
                    </a:lnTo>
                    <a:lnTo>
                      <a:pt x="832" y="1592"/>
                    </a:lnTo>
                    <a:lnTo>
                      <a:pt x="832" y="1595"/>
                    </a:lnTo>
                    <a:lnTo>
                      <a:pt x="832" y="1595"/>
                    </a:lnTo>
                    <a:lnTo>
                      <a:pt x="832" y="1597"/>
                    </a:lnTo>
                    <a:lnTo>
                      <a:pt x="834" y="1602"/>
                    </a:lnTo>
                    <a:lnTo>
                      <a:pt x="841" y="1616"/>
                    </a:lnTo>
                    <a:lnTo>
                      <a:pt x="841" y="1618"/>
                    </a:lnTo>
                    <a:lnTo>
                      <a:pt x="856" y="1635"/>
                    </a:lnTo>
                    <a:lnTo>
                      <a:pt x="858" y="1635"/>
                    </a:lnTo>
                    <a:lnTo>
                      <a:pt x="860" y="1635"/>
                    </a:lnTo>
                    <a:lnTo>
                      <a:pt x="860" y="1632"/>
                    </a:lnTo>
                    <a:lnTo>
                      <a:pt x="863" y="1630"/>
                    </a:lnTo>
                    <a:lnTo>
                      <a:pt x="863" y="1628"/>
                    </a:lnTo>
                    <a:lnTo>
                      <a:pt x="870" y="1606"/>
                    </a:lnTo>
                    <a:lnTo>
                      <a:pt x="870" y="1606"/>
                    </a:lnTo>
                    <a:lnTo>
                      <a:pt x="870" y="1604"/>
                    </a:lnTo>
                    <a:lnTo>
                      <a:pt x="870" y="1606"/>
                    </a:lnTo>
                    <a:lnTo>
                      <a:pt x="889" y="1609"/>
                    </a:lnTo>
                    <a:lnTo>
                      <a:pt x="870" y="1606"/>
                    </a:lnTo>
                    <a:lnTo>
                      <a:pt x="870" y="1604"/>
                    </a:lnTo>
                    <a:lnTo>
                      <a:pt x="870" y="1609"/>
                    </a:lnTo>
                    <a:lnTo>
                      <a:pt x="870" y="1611"/>
                    </a:lnTo>
                    <a:lnTo>
                      <a:pt x="867" y="1621"/>
                    </a:lnTo>
                    <a:lnTo>
                      <a:pt x="865" y="1630"/>
                    </a:lnTo>
                    <a:lnTo>
                      <a:pt x="865" y="1628"/>
                    </a:lnTo>
                    <a:lnTo>
                      <a:pt x="867" y="1628"/>
                    </a:lnTo>
                    <a:lnTo>
                      <a:pt x="867" y="1628"/>
                    </a:lnTo>
                    <a:lnTo>
                      <a:pt x="872" y="1628"/>
                    </a:lnTo>
                    <a:lnTo>
                      <a:pt x="874" y="1630"/>
                    </a:lnTo>
                    <a:lnTo>
                      <a:pt x="884" y="1647"/>
                    </a:lnTo>
                    <a:lnTo>
                      <a:pt x="884" y="1647"/>
                    </a:lnTo>
                    <a:lnTo>
                      <a:pt x="886" y="1651"/>
                    </a:lnTo>
                    <a:lnTo>
                      <a:pt x="889" y="1654"/>
                    </a:lnTo>
                    <a:lnTo>
                      <a:pt x="891" y="1656"/>
                    </a:lnTo>
                    <a:lnTo>
                      <a:pt x="893" y="1663"/>
                    </a:lnTo>
                    <a:lnTo>
                      <a:pt x="898" y="1668"/>
                    </a:lnTo>
                    <a:lnTo>
                      <a:pt x="898" y="1670"/>
                    </a:lnTo>
                    <a:lnTo>
                      <a:pt x="898" y="1673"/>
                    </a:lnTo>
                    <a:lnTo>
                      <a:pt x="900" y="1673"/>
                    </a:lnTo>
                    <a:lnTo>
                      <a:pt x="907" y="1687"/>
                    </a:lnTo>
                    <a:lnTo>
                      <a:pt x="907" y="1689"/>
                    </a:lnTo>
                    <a:lnTo>
                      <a:pt x="907" y="1691"/>
                    </a:lnTo>
                    <a:lnTo>
                      <a:pt x="910" y="1696"/>
                    </a:lnTo>
                    <a:lnTo>
                      <a:pt x="912" y="1699"/>
                    </a:lnTo>
                    <a:lnTo>
                      <a:pt x="912" y="1699"/>
                    </a:lnTo>
                    <a:lnTo>
                      <a:pt x="915" y="1699"/>
                    </a:lnTo>
                    <a:lnTo>
                      <a:pt x="917" y="1699"/>
                    </a:lnTo>
                    <a:lnTo>
                      <a:pt x="919" y="1699"/>
                    </a:lnTo>
                    <a:lnTo>
                      <a:pt x="919" y="1701"/>
                    </a:lnTo>
                    <a:lnTo>
                      <a:pt x="919" y="1701"/>
                    </a:lnTo>
                    <a:lnTo>
                      <a:pt x="926" y="1708"/>
                    </a:lnTo>
                    <a:lnTo>
                      <a:pt x="936" y="1724"/>
                    </a:lnTo>
                    <a:lnTo>
                      <a:pt x="936" y="1727"/>
                    </a:lnTo>
                    <a:lnTo>
                      <a:pt x="938" y="1734"/>
                    </a:lnTo>
                    <a:lnTo>
                      <a:pt x="938" y="1739"/>
                    </a:lnTo>
                    <a:lnTo>
                      <a:pt x="938" y="1741"/>
                    </a:lnTo>
                    <a:lnTo>
                      <a:pt x="938" y="1741"/>
                    </a:lnTo>
                    <a:lnTo>
                      <a:pt x="938" y="1743"/>
                    </a:lnTo>
                    <a:lnTo>
                      <a:pt x="943" y="1762"/>
                    </a:lnTo>
                    <a:lnTo>
                      <a:pt x="948" y="1767"/>
                    </a:lnTo>
                    <a:lnTo>
                      <a:pt x="952" y="1769"/>
                    </a:lnTo>
                    <a:lnTo>
                      <a:pt x="955" y="1769"/>
                    </a:lnTo>
                    <a:lnTo>
                      <a:pt x="962" y="1776"/>
                    </a:lnTo>
                    <a:lnTo>
                      <a:pt x="971" y="1791"/>
                    </a:lnTo>
                    <a:lnTo>
                      <a:pt x="971" y="1793"/>
                    </a:lnTo>
                    <a:lnTo>
                      <a:pt x="974" y="1798"/>
                    </a:lnTo>
                    <a:lnTo>
                      <a:pt x="976" y="1800"/>
                    </a:lnTo>
                    <a:lnTo>
                      <a:pt x="983" y="1812"/>
                    </a:lnTo>
                    <a:lnTo>
                      <a:pt x="985" y="1814"/>
                    </a:lnTo>
                    <a:lnTo>
                      <a:pt x="990" y="1819"/>
                    </a:lnTo>
                    <a:lnTo>
                      <a:pt x="993" y="1824"/>
                    </a:lnTo>
                    <a:lnTo>
                      <a:pt x="995" y="1826"/>
                    </a:lnTo>
                    <a:lnTo>
                      <a:pt x="995" y="1826"/>
                    </a:lnTo>
                    <a:lnTo>
                      <a:pt x="1000" y="1833"/>
                    </a:lnTo>
                    <a:lnTo>
                      <a:pt x="1000" y="1836"/>
                    </a:lnTo>
                    <a:lnTo>
                      <a:pt x="1000" y="1838"/>
                    </a:lnTo>
                    <a:lnTo>
                      <a:pt x="1000" y="1838"/>
                    </a:lnTo>
                    <a:lnTo>
                      <a:pt x="1000" y="1838"/>
                    </a:lnTo>
                    <a:lnTo>
                      <a:pt x="1000" y="1847"/>
                    </a:lnTo>
                    <a:lnTo>
                      <a:pt x="1000" y="1847"/>
                    </a:lnTo>
                    <a:lnTo>
                      <a:pt x="1000" y="1850"/>
                    </a:lnTo>
                    <a:lnTo>
                      <a:pt x="1000" y="1852"/>
                    </a:lnTo>
                    <a:lnTo>
                      <a:pt x="1000" y="1854"/>
                    </a:lnTo>
                    <a:lnTo>
                      <a:pt x="1000" y="1854"/>
                    </a:lnTo>
                    <a:lnTo>
                      <a:pt x="1000" y="1857"/>
                    </a:lnTo>
                    <a:lnTo>
                      <a:pt x="1000" y="1857"/>
                    </a:lnTo>
                    <a:lnTo>
                      <a:pt x="997" y="1857"/>
                    </a:lnTo>
                    <a:lnTo>
                      <a:pt x="1000" y="1857"/>
                    </a:lnTo>
                    <a:lnTo>
                      <a:pt x="1002" y="1862"/>
                    </a:lnTo>
                    <a:lnTo>
                      <a:pt x="1007" y="1880"/>
                    </a:lnTo>
                    <a:lnTo>
                      <a:pt x="1007" y="1883"/>
                    </a:lnTo>
                    <a:lnTo>
                      <a:pt x="1009" y="1892"/>
                    </a:lnTo>
                    <a:lnTo>
                      <a:pt x="1011" y="1897"/>
                    </a:lnTo>
                    <a:lnTo>
                      <a:pt x="1011" y="1902"/>
                    </a:lnTo>
                    <a:lnTo>
                      <a:pt x="1016" y="1902"/>
                    </a:lnTo>
                    <a:lnTo>
                      <a:pt x="1018" y="1902"/>
                    </a:lnTo>
                    <a:lnTo>
                      <a:pt x="1021" y="1902"/>
                    </a:lnTo>
                    <a:lnTo>
                      <a:pt x="1023" y="1902"/>
                    </a:lnTo>
                    <a:lnTo>
                      <a:pt x="1028" y="1902"/>
                    </a:lnTo>
                    <a:lnTo>
                      <a:pt x="1035" y="1902"/>
                    </a:lnTo>
                    <a:lnTo>
                      <a:pt x="1044" y="1897"/>
                    </a:lnTo>
                    <a:lnTo>
                      <a:pt x="1047" y="1892"/>
                    </a:lnTo>
                    <a:lnTo>
                      <a:pt x="1052" y="1890"/>
                    </a:lnTo>
                    <a:lnTo>
                      <a:pt x="1061" y="1890"/>
                    </a:lnTo>
                    <a:lnTo>
                      <a:pt x="1063" y="1890"/>
                    </a:lnTo>
                    <a:lnTo>
                      <a:pt x="1068" y="1890"/>
                    </a:lnTo>
                    <a:lnTo>
                      <a:pt x="1080" y="1885"/>
                    </a:lnTo>
                    <a:lnTo>
                      <a:pt x="1080" y="1883"/>
                    </a:lnTo>
                    <a:lnTo>
                      <a:pt x="1085" y="1880"/>
                    </a:lnTo>
                    <a:lnTo>
                      <a:pt x="1096" y="1880"/>
                    </a:lnTo>
                    <a:lnTo>
                      <a:pt x="1096" y="1880"/>
                    </a:lnTo>
                    <a:lnTo>
                      <a:pt x="1104" y="1876"/>
                    </a:lnTo>
                    <a:lnTo>
                      <a:pt x="1106" y="1871"/>
                    </a:lnTo>
                    <a:lnTo>
                      <a:pt x="1146" y="1857"/>
                    </a:lnTo>
                    <a:lnTo>
                      <a:pt x="1148" y="1854"/>
                    </a:lnTo>
                    <a:lnTo>
                      <a:pt x="1153" y="1852"/>
                    </a:lnTo>
                    <a:lnTo>
                      <a:pt x="1155" y="1852"/>
                    </a:lnTo>
                    <a:lnTo>
                      <a:pt x="1158" y="1852"/>
                    </a:lnTo>
                    <a:lnTo>
                      <a:pt x="1158" y="1852"/>
                    </a:lnTo>
                    <a:lnTo>
                      <a:pt x="1158" y="1852"/>
                    </a:lnTo>
                    <a:lnTo>
                      <a:pt x="1158" y="1847"/>
                    </a:lnTo>
                    <a:lnTo>
                      <a:pt x="1160" y="1843"/>
                    </a:lnTo>
                    <a:lnTo>
                      <a:pt x="1163" y="1840"/>
                    </a:lnTo>
                    <a:lnTo>
                      <a:pt x="1170" y="1836"/>
                    </a:lnTo>
                    <a:lnTo>
                      <a:pt x="1189" y="1828"/>
                    </a:lnTo>
                    <a:lnTo>
                      <a:pt x="1198" y="1828"/>
                    </a:lnTo>
                    <a:lnTo>
                      <a:pt x="1200" y="1828"/>
                    </a:lnTo>
                    <a:lnTo>
                      <a:pt x="1203" y="1828"/>
                    </a:lnTo>
                    <a:lnTo>
                      <a:pt x="1205" y="1826"/>
                    </a:lnTo>
                    <a:lnTo>
                      <a:pt x="1207" y="1824"/>
                    </a:lnTo>
                    <a:lnTo>
                      <a:pt x="1207" y="1819"/>
                    </a:lnTo>
                    <a:lnTo>
                      <a:pt x="1212" y="1814"/>
                    </a:lnTo>
                    <a:lnTo>
                      <a:pt x="1224" y="1812"/>
                    </a:lnTo>
                    <a:lnTo>
                      <a:pt x="1226" y="1812"/>
                    </a:lnTo>
                    <a:lnTo>
                      <a:pt x="1229" y="1807"/>
                    </a:lnTo>
                    <a:lnTo>
                      <a:pt x="1231" y="1800"/>
                    </a:lnTo>
                    <a:lnTo>
                      <a:pt x="1233" y="1798"/>
                    </a:lnTo>
                    <a:lnTo>
                      <a:pt x="1236" y="1795"/>
                    </a:lnTo>
                    <a:lnTo>
                      <a:pt x="1238" y="1795"/>
                    </a:lnTo>
                    <a:lnTo>
                      <a:pt x="1238" y="1793"/>
                    </a:lnTo>
                    <a:lnTo>
                      <a:pt x="1241" y="1793"/>
                    </a:lnTo>
                    <a:lnTo>
                      <a:pt x="1248" y="1793"/>
                    </a:lnTo>
                    <a:lnTo>
                      <a:pt x="1250" y="1793"/>
                    </a:lnTo>
                    <a:lnTo>
                      <a:pt x="1250" y="1791"/>
                    </a:lnTo>
                    <a:lnTo>
                      <a:pt x="1250" y="1788"/>
                    </a:lnTo>
                    <a:lnTo>
                      <a:pt x="1248" y="1786"/>
                    </a:lnTo>
                    <a:lnTo>
                      <a:pt x="1248" y="1781"/>
                    </a:lnTo>
                    <a:lnTo>
                      <a:pt x="1248" y="1776"/>
                    </a:lnTo>
                    <a:lnTo>
                      <a:pt x="1248" y="1774"/>
                    </a:lnTo>
                    <a:lnTo>
                      <a:pt x="1255" y="1767"/>
                    </a:lnTo>
                    <a:lnTo>
                      <a:pt x="1257" y="1765"/>
                    </a:lnTo>
                    <a:lnTo>
                      <a:pt x="1257" y="1767"/>
                    </a:lnTo>
                    <a:lnTo>
                      <a:pt x="1257" y="1767"/>
                    </a:lnTo>
                    <a:lnTo>
                      <a:pt x="1257" y="1769"/>
                    </a:lnTo>
                    <a:lnTo>
                      <a:pt x="1259" y="1769"/>
                    </a:lnTo>
                    <a:lnTo>
                      <a:pt x="1262" y="1767"/>
                    </a:lnTo>
                    <a:lnTo>
                      <a:pt x="1269" y="1755"/>
                    </a:lnTo>
                    <a:lnTo>
                      <a:pt x="1274" y="1750"/>
                    </a:lnTo>
                    <a:lnTo>
                      <a:pt x="1281" y="1739"/>
                    </a:lnTo>
                    <a:lnTo>
                      <a:pt x="1283" y="1732"/>
                    </a:lnTo>
                    <a:lnTo>
                      <a:pt x="1281" y="1732"/>
                    </a:lnTo>
                    <a:lnTo>
                      <a:pt x="1281" y="1729"/>
                    </a:lnTo>
                    <a:lnTo>
                      <a:pt x="1281" y="1729"/>
                    </a:lnTo>
                    <a:lnTo>
                      <a:pt x="1276" y="1729"/>
                    </a:lnTo>
                    <a:lnTo>
                      <a:pt x="1274" y="1727"/>
                    </a:lnTo>
                    <a:lnTo>
                      <a:pt x="1271" y="1722"/>
                    </a:lnTo>
                    <a:lnTo>
                      <a:pt x="1269" y="1720"/>
                    </a:lnTo>
                    <a:lnTo>
                      <a:pt x="1269" y="1717"/>
                    </a:lnTo>
                    <a:lnTo>
                      <a:pt x="1264" y="1713"/>
                    </a:lnTo>
                    <a:lnTo>
                      <a:pt x="1262" y="1710"/>
                    </a:lnTo>
                    <a:lnTo>
                      <a:pt x="1259" y="1710"/>
                    </a:lnTo>
                    <a:lnTo>
                      <a:pt x="1255" y="1708"/>
                    </a:lnTo>
                    <a:lnTo>
                      <a:pt x="1248" y="1708"/>
                    </a:lnTo>
                    <a:lnTo>
                      <a:pt x="1241" y="1706"/>
                    </a:lnTo>
                    <a:lnTo>
                      <a:pt x="1236" y="1701"/>
                    </a:lnTo>
                    <a:lnTo>
                      <a:pt x="1233" y="1701"/>
                    </a:lnTo>
                    <a:lnTo>
                      <a:pt x="1229" y="1696"/>
                    </a:lnTo>
                    <a:lnTo>
                      <a:pt x="1229" y="1694"/>
                    </a:lnTo>
                    <a:lnTo>
                      <a:pt x="1226" y="1691"/>
                    </a:lnTo>
                    <a:lnTo>
                      <a:pt x="1224" y="1689"/>
                    </a:lnTo>
                    <a:lnTo>
                      <a:pt x="1224" y="1675"/>
                    </a:lnTo>
                    <a:lnTo>
                      <a:pt x="1224" y="1675"/>
                    </a:lnTo>
                    <a:lnTo>
                      <a:pt x="1224" y="1673"/>
                    </a:lnTo>
                    <a:lnTo>
                      <a:pt x="1226" y="1670"/>
                    </a:lnTo>
                    <a:lnTo>
                      <a:pt x="1226" y="1668"/>
                    </a:lnTo>
                    <a:lnTo>
                      <a:pt x="1226" y="1668"/>
                    </a:lnTo>
                    <a:lnTo>
                      <a:pt x="1224" y="1665"/>
                    </a:lnTo>
                    <a:lnTo>
                      <a:pt x="1226" y="1665"/>
                    </a:lnTo>
                    <a:lnTo>
                      <a:pt x="1226" y="1663"/>
                    </a:lnTo>
                    <a:lnTo>
                      <a:pt x="1226" y="1663"/>
                    </a:lnTo>
                    <a:lnTo>
                      <a:pt x="1224" y="1663"/>
                    </a:lnTo>
                    <a:lnTo>
                      <a:pt x="1222" y="1663"/>
                    </a:lnTo>
                    <a:lnTo>
                      <a:pt x="1219" y="1668"/>
                    </a:lnTo>
                    <a:lnTo>
                      <a:pt x="1219" y="1670"/>
                    </a:lnTo>
                    <a:lnTo>
                      <a:pt x="1217" y="1673"/>
                    </a:lnTo>
                    <a:lnTo>
                      <a:pt x="1212" y="1675"/>
                    </a:lnTo>
                    <a:lnTo>
                      <a:pt x="1212" y="1675"/>
                    </a:lnTo>
                    <a:lnTo>
                      <a:pt x="1212" y="1677"/>
                    </a:lnTo>
                    <a:lnTo>
                      <a:pt x="1212" y="1677"/>
                    </a:lnTo>
                    <a:lnTo>
                      <a:pt x="1210" y="1680"/>
                    </a:lnTo>
                    <a:lnTo>
                      <a:pt x="1210" y="1680"/>
                    </a:lnTo>
                    <a:lnTo>
                      <a:pt x="1210" y="1680"/>
                    </a:lnTo>
                    <a:lnTo>
                      <a:pt x="1210" y="1680"/>
                    </a:lnTo>
                    <a:lnTo>
                      <a:pt x="1207" y="1682"/>
                    </a:lnTo>
                    <a:lnTo>
                      <a:pt x="1207" y="1682"/>
                    </a:lnTo>
                    <a:lnTo>
                      <a:pt x="1205" y="1684"/>
                    </a:lnTo>
                    <a:lnTo>
                      <a:pt x="1203" y="1687"/>
                    </a:lnTo>
                    <a:lnTo>
                      <a:pt x="1203" y="1687"/>
                    </a:lnTo>
                    <a:lnTo>
                      <a:pt x="1200" y="1689"/>
                    </a:lnTo>
                    <a:lnTo>
                      <a:pt x="1198" y="1689"/>
                    </a:lnTo>
                    <a:lnTo>
                      <a:pt x="1198" y="1691"/>
                    </a:lnTo>
                    <a:lnTo>
                      <a:pt x="1198" y="1691"/>
                    </a:lnTo>
                    <a:lnTo>
                      <a:pt x="1196" y="1694"/>
                    </a:lnTo>
                    <a:lnTo>
                      <a:pt x="1196" y="1694"/>
                    </a:lnTo>
                    <a:lnTo>
                      <a:pt x="1196" y="1694"/>
                    </a:lnTo>
                    <a:lnTo>
                      <a:pt x="1196" y="1696"/>
                    </a:lnTo>
                    <a:lnTo>
                      <a:pt x="1193" y="1696"/>
                    </a:lnTo>
                    <a:lnTo>
                      <a:pt x="1193" y="1696"/>
                    </a:lnTo>
                    <a:lnTo>
                      <a:pt x="1193" y="1696"/>
                    </a:lnTo>
                    <a:lnTo>
                      <a:pt x="1193" y="1699"/>
                    </a:lnTo>
                    <a:lnTo>
                      <a:pt x="1193" y="1699"/>
                    </a:lnTo>
                    <a:lnTo>
                      <a:pt x="1191" y="1699"/>
                    </a:lnTo>
                    <a:lnTo>
                      <a:pt x="1191" y="1699"/>
                    </a:lnTo>
                    <a:lnTo>
                      <a:pt x="1189" y="1701"/>
                    </a:lnTo>
                    <a:lnTo>
                      <a:pt x="1189" y="1701"/>
                    </a:lnTo>
                    <a:lnTo>
                      <a:pt x="1186" y="1703"/>
                    </a:lnTo>
                    <a:lnTo>
                      <a:pt x="1179" y="1703"/>
                    </a:lnTo>
                    <a:lnTo>
                      <a:pt x="1174" y="1703"/>
                    </a:lnTo>
                    <a:lnTo>
                      <a:pt x="1174" y="1703"/>
                    </a:lnTo>
                    <a:lnTo>
                      <a:pt x="1172" y="1701"/>
                    </a:lnTo>
                    <a:lnTo>
                      <a:pt x="1165" y="1701"/>
                    </a:lnTo>
                    <a:lnTo>
                      <a:pt x="1163" y="1703"/>
                    </a:lnTo>
                    <a:lnTo>
                      <a:pt x="1160" y="1703"/>
                    </a:lnTo>
                    <a:lnTo>
                      <a:pt x="1158" y="1703"/>
                    </a:lnTo>
                    <a:lnTo>
                      <a:pt x="1151" y="1703"/>
                    </a:lnTo>
                    <a:lnTo>
                      <a:pt x="1148" y="1703"/>
                    </a:lnTo>
                    <a:lnTo>
                      <a:pt x="1148" y="1699"/>
                    </a:lnTo>
                    <a:lnTo>
                      <a:pt x="1148" y="1699"/>
                    </a:lnTo>
                    <a:lnTo>
                      <a:pt x="1146" y="1701"/>
                    </a:lnTo>
                    <a:lnTo>
                      <a:pt x="1146" y="1701"/>
                    </a:lnTo>
                    <a:lnTo>
                      <a:pt x="1146" y="1699"/>
                    </a:lnTo>
                    <a:lnTo>
                      <a:pt x="1144" y="1699"/>
                    </a:lnTo>
                    <a:lnTo>
                      <a:pt x="1144" y="1696"/>
                    </a:lnTo>
                    <a:lnTo>
                      <a:pt x="1144" y="1696"/>
                    </a:lnTo>
                    <a:lnTo>
                      <a:pt x="1144" y="1694"/>
                    </a:lnTo>
                    <a:lnTo>
                      <a:pt x="1144" y="1694"/>
                    </a:lnTo>
                    <a:lnTo>
                      <a:pt x="1144" y="1691"/>
                    </a:lnTo>
                    <a:lnTo>
                      <a:pt x="1137" y="1694"/>
                    </a:lnTo>
                    <a:lnTo>
                      <a:pt x="1144" y="1691"/>
                    </a:lnTo>
                    <a:lnTo>
                      <a:pt x="1144" y="1691"/>
                    </a:lnTo>
                    <a:lnTo>
                      <a:pt x="1144" y="1689"/>
                    </a:lnTo>
                    <a:lnTo>
                      <a:pt x="1146" y="1687"/>
                    </a:lnTo>
                    <a:lnTo>
                      <a:pt x="1146" y="1687"/>
                    </a:lnTo>
                    <a:lnTo>
                      <a:pt x="1146" y="1682"/>
                    </a:lnTo>
                    <a:lnTo>
                      <a:pt x="1146" y="1680"/>
                    </a:lnTo>
                    <a:lnTo>
                      <a:pt x="1146" y="1675"/>
                    </a:lnTo>
                    <a:lnTo>
                      <a:pt x="1146" y="1675"/>
                    </a:lnTo>
                    <a:lnTo>
                      <a:pt x="1146" y="1675"/>
                    </a:lnTo>
                    <a:lnTo>
                      <a:pt x="1146" y="1673"/>
                    </a:lnTo>
                    <a:lnTo>
                      <a:pt x="1146" y="1670"/>
                    </a:lnTo>
                    <a:lnTo>
                      <a:pt x="1146" y="1670"/>
                    </a:lnTo>
                    <a:lnTo>
                      <a:pt x="1146" y="1670"/>
                    </a:lnTo>
                    <a:lnTo>
                      <a:pt x="1144" y="1668"/>
                    </a:lnTo>
                    <a:lnTo>
                      <a:pt x="1144" y="1668"/>
                    </a:lnTo>
                    <a:lnTo>
                      <a:pt x="1144" y="1668"/>
                    </a:lnTo>
                    <a:lnTo>
                      <a:pt x="1141" y="1665"/>
                    </a:lnTo>
                    <a:lnTo>
                      <a:pt x="1139" y="1665"/>
                    </a:lnTo>
                    <a:lnTo>
                      <a:pt x="1139" y="1665"/>
                    </a:lnTo>
                    <a:lnTo>
                      <a:pt x="1137" y="1668"/>
                    </a:lnTo>
                    <a:lnTo>
                      <a:pt x="1134" y="1675"/>
                    </a:lnTo>
                    <a:lnTo>
                      <a:pt x="1132" y="1677"/>
                    </a:lnTo>
                    <a:lnTo>
                      <a:pt x="1132" y="1680"/>
                    </a:lnTo>
                    <a:lnTo>
                      <a:pt x="1132" y="1682"/>
                    </a:lnTo>
                    <a:lnTo>
                      <a:pt x="1134" y="1682"/>
                    </a:lnTo>
                    <a:lnTo>
                      <a:pt x="1132" y="1684"/>
                    </a:lnTo>
                    <a:lnTo>
                      <a:pt x="1134" y="1687"/>
                    </a:lnTo>
                    <a:lnTo>
                      <a:pt x="1134" y="1689"/>
                    </a:lnTo>
                    <a:lnTo>
                      <a:pt x="1134" y="1689"/>
                    </a:lnTo>
                    <a:lnTo>
                      <a:pt x="1134" y="1689"/>
                    </a:lnTo>
                    <a:lnTo>
                      <a:pt x="1134" y="1691"/>
                    </a:lnTo>
                    <a:lnTo>
                      <a:pt x="1132" y="1691"/>
                    </a:lnTo>
                    <a:lnTo>
                      <a:pt x="1132" y="1689"/>
                    </a:lnTo>
                    <a:lnTo>
                      <a:pt x="1132" y="1689"/>
                    </a:lnTo>
                    <a:lnTo>
                      <a:pt x="1132" y="1687"/>
                    </a:lnTo>
                    <a:lnTo>
                      <a:pt x="1130" y="1684"/>
                    </a:lnTo>
                    <a:lnTo>
                      <a:pt x="1130" y="1680"/>
                    </a:lnTo>
                    <a:lnTo>
                      <a:pt x="1122" y="1670"/>
                    </a:lnTo>
                    <a:lnTo>
                      <a:pt x="1122" y="1668"/>
                    </a:lnTo>
                    <a:lnTo>
                      <a:pt x="1122" y="1665"/>
                    </a:lnTo>
                    <a:lnTo>
                      <a:pt x="1122" y="1665"/>
                    </a:lnTo>
                    <a:lnTo>
                      <a:pt x="1122" y="1663"/>
                    </a:lnTo>
                    <a:lnTo>
                      <a:pt x="1120" y="1658"/>
                    </a:lnTo>
                    <a:lnTo>
                      <a:pt x="1120" y="1656"/>
                    </a:lnTo>
                    <a:lnTo>
                      <a:pt x="1120" y="1654"/>
                    </a:lnTo>
                    <a:lnTo>
                      <a:pt x="1113" y="1647"/>
                    </a:lnTo>
                    <a:lnTo>
                      <a:pt x="1108" y="1647"/>
                    </a:lnTo>
                    <a:lnTo>
                      <a:pt x="1108" y="1644"/>
                    </a:lnTo>
                    <a:lnTo>
                      <a:pt x="1108" y="1642"/>
                    </a:lnTo>
                    <a:lnTo>
                      <a:pt x="1108" y="1642"/>
                    </a:lnTo>
                    <a:lnTo>
                      <a:pt x="1108" y="1642"/>
                    </a:lnTo>
                    <a:lnTo>
                      <a:pt x="1104" y="1637"/>
                    </a:lnTo>
                    <a:lnTo>
                      <a:pt x="1101" y="1635"/>
                    </a:lnTo>
                    <a:lnTo>
                      <a:pt x="1099" y="1635"/>
                    </a:lnTo>
                    <a:lnTo>
                      <a:pt x="1092" y="1621"/>
                    </a:lnTo>
                    <a:lnTo>
                      <a:pt x="1092" y="1616"/>
                    </a:lnTo>
                    <a:lnTo>
                      <a:pt x="1092" y="1616"/>
                    </a:lnTo>
                    <a:lnTo>
                      <a:pt x="1089" y="1606"/>
                    </a:lnTo>
                    <a:lnTo>
                      <a:pt x="1087" y="1606"/>
                    </a:lnTo>
                    <a:lnTo>
                      <a:pt x="1082" y="1606"/>
                    </a:lnTo>
                    <a:lnTo>
                      <a:pt x="1082" y="1604"/>
                    </a:lnTo>
                    <a:lnTo>
                      <a:pt x="1087" y="1602"/>
                    </a:lnTo>
                    <a:lnTo>
                      <a:pt x="1089" y="1602"/>
                    </a:lnTo>
                    <a:lnTo>
                      <a:pt x="1092" y="1599"/>
                    </a:lnTo>
                    <a:lnTo>
                      <a:pt x="1092" y="1599"/>
                    </a:lnTo>
                    <a:lnTo>
                      <a:pt x="1092" y="1597"/>
                    </a:lnTo>
                    <a:lnTo>
                      <a:pt x="1087" y="1595"/>
                    </a:lnTo>
                    <a:lnTo>
                      <a:pt x="1087" y="1595"/>
                    </a:lnTo>
                    <a:lnTo>
                      <a:pt x="1087" y="1592"/>
                    </a:lnTo>
                    <a:lnTo>
                      <a:pt x="1087" y="1592"/>
                    </a:lnTo>
                    <a:lnTo>
                      <a:pt x="1089" y="1592"/>
                    </a:lnTo>
                    <a:lnTo>
                      <a:pt x="1089" y="1592"/>
                    </a:lnTo>
                    <a:lnTo>
                      <a:pt x="1094" y="1595"/>
                    </a:lnTo>
                    <a:lnTo>
                      <a:pt x="1096" y="1592"/>
                    </a:lnTo>
                    <a:lnTo>
                      <a:pt x="1096" y="1592"/>
                    </a:lnTo>
                    <a:lnTo>
                      <a:pt x="1099" y="1590"/>
                    </a:lnTo>
                    <a:lnTo>
                      <a:pt x="1101" y="1590"/>
                    </a:lnTo>
                    <a:lnTo>
                      <a:pt x="1099" y="1587"/>
                    </a:lnTo>
                    <a:lnTo>
                      <a:pt x="1101" y="1585"/>
                    </a:lnTo>
                    <a:lnTo>
                      <a:pt x="1099" y="1583"/>
                    </a:lnTo>
                    <a:lnTo>
                      <a:pt x="1101" y="1583"/>
                    </a:lnTo>
                    <a:lnTo>
                      <a:pt x="1104" y="1583"/>
                    </a:lnTo>
                    <a:lnTo>
                      <a:pt x="1106" y="1585"/>
                    </a:lnTo>
                    <a:lnTo>
                      <a:pt x="1106" y="1587"/>
                    </a:lnTo>
                    <a:lnTo>
                      <a:pt x="1108" y="1590"/>
                    </a:lnTo>
                    <a:lnTo>
                      <a:pt x="1111" y="1592"/>
                    </a:lnTo>
                    <a:lnTo>
                      <a:pt x="1111" y="1592"/>
                    </a:lnTo>
                    <a:lnTo>
                      <a:pt x="1113" y="1595"/>
                    </a:lnTo>
                    <a:lnTo>
                      <a:pt x="1113" y="1595"/>
                    </a:lnTo>
                    <a:lnTo>
                      <a:pt x="1115" y="1592"/>
                    </a:lnTo>
                    <a:lnTo>
                      <a:pt x="1118" y="1590"/>
                    </a:lnTo>
                    <a:lnTo>
                      <a:pt x="1120" y="1592"/>
                    </a:lnTo>
                    <a:lnTo>
                      <a:pt x="1122" y="1595"/>
                    </a:lnTo>
                    <a:lnTo>
                      <a:pt x="1122" y="1597"/>
                    </a:lnTo>
                    <a:lnTo>
                      <a:pt x="1125" y="1602"/>
                    </a:lnTo>
                    <a:lnTo>
                      <a:pt x="1127" y="1602"/>
                    </a:lnTo>
                    <a:lnTo>
                      <a:pt x="1130" y="1609"/>
                    </a:lnTo>
                    <a:lnTo>
                      <a:pt x="1137" y="1613"/>
                    </a:lnTo>
                    <a:lnTo>
                      <a:pt x="1141" y="1630"/>
                    </a:lnTo>
                    <a:lnTo>
                      <a:pt x="1144" y="1635"/>
                    </a:lnTo>
                    <a:lnTo>
                      <a:pt x="1148" y="1635"/>
                    </a:lnTo>
                    <a:lnTo>
                      <a:pt x="1153" y="1635"/>
                    </a:lnTo>
                    <a:lnTo>
                      <a:pt x="1160" y="1639"/>
                    </a:lnTo>
                    <a:lnTo>
                      <a:pt x="1163" y="1642"/>
                    </a:lnTo>
                    <a:lnTo>
                      <a:pt x="1163" y="1644"/>
                    </a:lnTo>
                    <a:lnTo>
                      <a:pt x="1165" y="1647"/>
                    </a:lnTo>
                    <a:lnTo>
                      <a:pt x="1179" y="1651"/>
                    </a:lnTo>
                    <a:lnTo>
                      <a:pt x="1179" y="1654"/>
                    </a:lnTo>
                    <a:lnTo>
                      <a:pt x="1177" y="1654"/>
                    </a:lnTo>
                    <a:lnTo>
                      <a:pt x="1179" y="1656"/>
                    </a:lnTo>
                    <a:lnTo>
                      <a:pt x="1186" y="1656"/>
                    </a:lnTo>
                    <a:lnTo>
                      <a:pt x="1191" y="1656"/>
                    </a:lnTo>
                    <a:lnTo>
                      <a:pt x="1193" y="1658"/>
                    </a:lnTo>
                    <a:lnTo>
                      <a:pt x="1198" y="1658"/>
                    </a:lnTo>
                    <a:lnTo>
                      <a:pt x="1200" y="1658"/>
                    </a:lnTo>
                    <a:lnTo>
                      <a:pt x="1205" y="1656"/>
                    </a:lnTo>
                    <a:lnTo>
                      <a:pt x="1207" y="1656"/>
                    </a:lnTo>
                    <a:lnTo>
                      <a:pt x="1212" y="1654"/>
                    </a:lnTo>
                    <a:lnTo>
                      <a:pt x="1212" y="1651"/>
                    </a:lnTo>
                    <a:lnTo>
                      <a:pt x="1224" y="1647"/>
                    </a:lnTo>
                    <a:lnTo>
                      <a:pt x="1226" y="1647"/>
                    </a:lnTo>
                    <a:lnTo>
                      <a:pt x="1236" y="1651"/>
                    </a:lnTo>
                    <a:lnTo>
                      <a:pt x="1243" y="1673"/>
                    </a:lnTo>
                    <a:lnTo>
                      <a:pt x="1267" y="1677"/>
                    </a:lnTo>
                    <a:lnTo>
                      <a:pt x="1271" y="1680"/>
                    </a:lnTo>
                    <a:lnTo>
                      <a:pt x="1271" y="1677"/>
                    </a:lnTo>
                    <a:lnTo>
                      <a:pt x="1274" y="1677"/>
                    </a:lnTo>
                    <a:lnTo>
                      <a:pt x="1292" y="1680"/>
                    </a:lnTo>
                    <a:lnTo>
                      <a:pt x="1295" y="1680"/>
                    </a:lnTo>
                    <a:lnTo>
                      <a:pt x="1297" y="1682"/>
                    </a:lnTo>
                    <a:lnTo>
                      <a:pt x="1311" y="1684"/>
                    </a:lnTo>
                    <a:lnTo>
                      <a:pt x="1311" y="1684"/>
                    </a:lnTo>
                    <a:lnTo>
                      <a:pt x="1314" y="1684"/>
                    </a:lnTo>
                    <a:lnTo>
                      <a:pt x="1314" y="1684"/>
                    </a:lnTo>
                    <a:lnTo>
                      <a:pt x="1316" y="1687"/>
                    </a:lnTo>
                    <a:lnTo>
                      <a:pt x="1316" y="1684"/>
                    </a:lnTo>
                    <a:lnTo>
                      <a:pt x="1318" y="1684"/>
                    </a:lnTo>
                    <a:lnTo>
                      <a:pt x="1321" y="1682"/>
                    </a:lnTo>
                    <a:lnTo>
                      <a:pt x="1323" y="1684"/>
                    </a:lnTo>
                    <a:lnTo>
                      <a:pt x="1328" y="1682"/>
                    </a:lnTo>
                    <a:lnTo>
                      <a:pt x="1344" y="1682"/>
                    </a:lnTo>
                    <a:lnTo>
                      <a:pt x="1347" y="1680"/>
                    </a:lnTo>
                    <a:lnTo>
                      <a:pt x="1354" y="1680"/>
                    </a:lnTo>
                    <a:lnTo>
                      <a:pt x="1356" y="1682"/>
                    </a:lnTo>
                    <a:lnTo>
                      <a:pt x="1361" y="1682"/>
                    </a:lnTo>
                    <a:lnTo>
                      <a:pt x="1363" y="1684"/>
                    </a:lnTo>
                    <a:lnTo>
                      <a:pt x="1366" y="1680"/>
                    </a:lnTo>
                    <a:lnTo>
                      <a:pt x="1373" y="1682"/>
                    </a:lnTo>
                    <a:lnTo>
                      <a:pt x="1378" y="1680"/>
                    </a:lnTo>
                    <a:lnTo>
                      <a:pt x="1392" y="1680"/>
                    </a:lnTo>
                    <a:lnTo>
                      <a:pt x="1396" y="1682"/>
                    </a:lnTo>
                    <a:lnTo>
                      <a:pt x="1396" y="1682"/>
                    </a:lnTo>
                    <a:lnTo>
                      <a:pt x="1396" y="1682"/>
                    </a:lnTo>
                    <a:lnTo>
                      <a:pt x="1399" y="1689"/>
                    </a:lnTo>
                    <a:lnTo>
                      <a:pt x="1404" y="1691"/>
                    </a:lnTo>
                    <a:lnTo>
                      <a:pt x="1404" y="1691"/>
                    </a:lnTo>
                    <a:lnTo>
                      <a:pt x="1406" y="1694"/>
                    </a:lnTo>
                    <a:lnTo>
                      <a:pt x="1408" y="1703"/>
                    </a:lnTo>
                    <a:lnTo>
                      <a:pt x="1411" y="1703"/>
                    </a:lnTo>
                    <a:lnTo>
                      <a:pt x="1411" y="1706"/>
                    </a:lnTo>
                    <a:lnTo>
                      <a:pt x="1411" y="1708"/>
                    </a:lnTo>
                    <a:lnTo>
                      <a:pt x="1415" y="1708"/>
                    </a:lnTo>
                    <a:lnTo>
                      <a:pt x="1420" y="1708"/>
                    </a:lnTo>
                    <a:lnTo>
                      <a:pt x="1420" y="1708"/>
                    </a:lnTo>
                    <a:lnTo>
                      <a:pt x="1420" y="1713"/>
                    </a:lnTo>
                    <a:lnTo>
                      <a:pt x="1422" y="1713"/>
                    </a:lnTo>
                    <a:lnTo>
                      <a:pt x="1425" y="1715"/>
                    </a:lnTo>
                    <a:lnTo>
                      <a:pt x="1432" y="1724"/>
                    </a:lnTo>
                    <a:lnTo>
                      <a:pt x="1434" y="1724"/>
                    </a:lnTo>
                    <a:lnTo>
                      <a:pt x="1446" y="1724"/>
                    </a:lnTo>
                    <a:lnTo>
                      <a:pt x="1455" y="1722"/>
                    </a:lnTo>
                    <a:lnTo>
                      <a:pt x="1455" y="1720"/>
                    </a:lnTo>
                    <a:lnTo>
                      <a:pt x="1458" y="1720"/>
                    </a:lnTo>
                    <a:lnTo>
                      <a:pt x="1458" y="1722"/>
                    </a:lnTo>
                    <a:lnTo>
                      <a:pt x="1455" y="1727"/>
                    </a:lnTo>
                    <a:lnTo>
                      <a:pt x="1448" y="1732"/>
                    </a:lnTo>
                    <a:lnTo>
                      <a:pt x="1439" y="1734"/>
                    </a:lnTo>
                    <a:lnTo>
                      <a:pt x="1437" y="1732"/>
                    </a:lnTo>
                    <a:lnTo>
                      <a:pt x="1434" y="1734"/>
                    </a:lnTo>
                    <a:lnTo>
                      <a:pt x="1434" y="1739"/>
                    </a:lnTo>
                    <a:lnTo>
                      <a:pt x="1458" y="1762"/>
                    </a:lnTo>
                    <a:lnTo>
                      <a:pt x="1467" y="1762"/>
                    </a:lnTo>
                    <a:lnTo>
                      <a:pt x="1472" y="1760"/>
                    </a:lnTo>
                    <a:lnTo>
                      <a:pt x="1477" y="1758"/>
                    </a:lnTo>
                    <a:lnTo>
                      <a:pt x="1477" y="1758"/>
                    </a:lnTo>
                    <a:lnTo>
                      <a:pt x="1481" y="1755"/>
                    </a:lnTo>
                    <a:lnTo>
                      <a:pt x="1486" y="1750"/>
                    </a:lnTo>
                    <a:lnTo>
                      <a:pt x="1489" y="1734"/>
                    </a:lnTo>
                    <a:lnTo>
                      <a:pt x="1489" y="1734"/>
                    </a:lnTo>
                    <a:lnTo>
                      <a:pt x="1489" y="1734"/>
                    </a:lnTo>
                    <a:lnTo>
                      <a:pt x="1498" y="1734"/>
                    </a:lnTo>
                    <a:lnTo>
                      <a:pt x="1498" y="1736"/>
                    </a:lnTo>
                    <a:lnTo>
                      <a:pt x="1498" y="1739"/>
                    </a:lnTo>
                    <a:lnTo>
                      <a:pt x="1493" y="1739"/>
                    </a:lnTo>
                    <a:lnTo>
                      <a:pt x="1493" y="1741"/>
                    </a:lnTo>
                    <a:lnTo>
                      <a:pt x="1493" y="1741"/>
                    </a:lnTo>
                    <a:lnTo>
                      <a:pt x="1493" y="1746"/>
                    </a:lnTo>
                    <a:lnTo>
                      <a:pt x="1493" y="1746"/>
                    </a:lnTo>
                    <a:lnTo>
                      <a:pt x="1496" y="1748"/>
                    </a:lnTo>
                    <a:lnTo>
                      <a:pt x="1493" y="1750"/>
                    </a:lnTo>
                    <a:lnTo>
                      <a:pt x="1493" y="1755"/>
                    </a:lnTo>
                    <a:lnTo>
                      <a:pt x="1496" y="1755"/>
                    </a:lnTo>
                    <a:lnTo>
                      <a:pt x="1496" y="1755"/>
                    </a:lnTo>
                    <a:lnTo>
                      <a:pt x="1496" y="1758"/>
                    </a:lnTo>
                    <a:lnTo>
                      <a:pt x="1498" y="1769"/>
                    </a:lnTo>
                    <a:lnTo>
                      <a:pt x="1496" y="1776"/>
                    </a:lnTo>
                    <a:lnTo>
                      <a:pt x="1496" y="1786"/>
                    </a:lnTo>
                    <a:lnTo>
                      <a:pt x="1496" y="1788"/>
                    </a:lnTo>
                    <a:lnTo>
                      <a:pt x="1498" y="1793"/>
                    </a:lnTo>
                    <a:lnTo>
                      <a:pt x="1498" y="1791"/>
                    </a:lnTo>
                    <a:lnTo>
                      <a:pt x="1498" y="1791"/>
                    </a:lnTo>
                    <a:lnTo>
                      <a:pt x="1500" y="1791"/>
                    </a:lnTo>
                    <a:lnTo>
                      <a:pt x="1500" y="1793"/>
                    </a:lnTo>
                    <a:lnTo>
                      <a:pt x="1498" y="1795"/>
                    </a:lnTo>
                    <a:lnTo>
                      <a:pt x="1498" y="1802"/>
                    </a:lnTo>
                    <a:lnTo>
                      <a:pt x="1500" y="1807"/>
                    </a:lnTo>
                    <a:lnTo>
                      <a:pt x="1500" y="1807"/>
                    </a:lnTo>
                    <a:lnTo>
                      <a:pt x="1500" y="1812"/>
                    </a:lnTo>
                    <a:lnTo>
                      <a:pt x="1500" y="1812"/>
                    </a:lnTo>
                    <a:lnTo>
                      <a:pt x="1507" y="1843"/>
                    </a:lnTo>
                    <a:lnTo>
                      <a:pt x="1507" y="1843"/>
                    </a:lnTo>
                    <a:lnTo>
                      <a:pt x="1510" y="1847"/>
                    </a:lnTo>
                    <a:lnTo>
                      <a:pt x="1512" y="1850"/>
                    </a:lnTo>
                    <a:lnTo>
                      <a:pt x="1515" y="1854"/>
                    </a:lnTo>
                    <a:lnTo>
                      <a:pt x="1515" y="1854"/>
                    </a:lnTo>
                    <a:lnTo>
                      <a:pt x="1515" y="1854"/>
                    </a:lnTo>
                    <a:lnTo>
                      <a:pt x="1517" y="1854"/>
                    </a:lnTo>
                    <a:lnTo>
                      <a:pt x="1515" y="1854"/>
                    </a:lnTo>
                    <a:lnTo>
                      <a:pt x="1515" y="1857"/>
                    </a:lnTo>
                    <a:lnTo>
                      <a:pt x="1517" y="1864"/>
                    </a:lnTo>
                    <a:lnTo>
                      <a:pt x="1519" y="1866"/>
                    </a:lnTo>
                    <a:lnTo>
                      <a:pt x="1522" y="1869"/>
                    </a:lnTo>
                    <a:lnTo>
                      <a:pt x="1536" y="1909"/>
                    </a:lnTo>
                    <a:lnTo>
                      <a:pt x="1548" y="1921"/>
                    </a:lnTo>
                    <a:lnTo>
                      <a:pt x="1559" y="1958"/>
                    </a:lnTo>
                    <a:lnTo>
                      <a:pt x="1559" y="1958"/>
                    </a:lnTo>
                    <a:lnTo>
                      <a:pt x="1574" y="1977"/>
                    </a:lnTo>
                    <a:lnTo>
                      <a:pt x="1578" y="1977"/>
                    </a:lnTo>
                    <a:lnTo>
                      <a:pt x="1581" y="1975"/>
                    </a:lnTo>
                    <a:lnTo>
                      <a:pt x="1581" y="1975"/>
                    </a:lnTo>
                    <a:lnTo>
                      <a:pt x="1583" y="1975"/>
                    </a:lnTo>
                    <a:lnTo>
                      <a:pt x="1585" y="1973"/>
                    </a:lnTo>
                    <a:lnTo>
                      <a:pt x="1585" y="1970"/>
                    </a:lnTo>
                    <a:lnTo>
                      <a:pt x="1585" y="1968"/>
                    </a:lnTo>
                    <a:lnTo>
                      <a:pt x="1588" y="1963"/>
                    </a:lnTo>
                    <a:lnTo>
                      <a:pt x="1595" y="1961"/>
                    </a:lnTo>
                    <a:lnTo>
                      <a:pt x="1600" y="1958"/>
                    </a:lnTo>
                    <a:lnTo>
                      <a:pt x="1600" y="1954"/>
                    </a:lnTo>
                    <a:lnTo>
                      <a:pt x="1607" y="1942"/>
                    </a:lnTo>
                    <a:lnTo>
                      <a:pt x="1609" y="1942"/>
                    </a:lnTo>
                    <a:lnTo>
                      <a:pt x="1611" y="1942"/>
                    </a:lnTo>
                    <a:lnTo>
                      <a:pt x="1614" y="1942"/>
                    </a:lnTo>
                    <a:lnTo>
                      <a:pt x="1614" y="1916"/>
                    </a:lnTo>
                    <a:lnTo>
                      <a:pt x="1623" y="1895"/>
                    </a:lnTo>
                    <a:lnTo>
                      <a:pt x="1621" y="1890"/>
                    </a:lnTo>
                    <a:lnTo>
                      <a:pt x="1621" y="1887"/>
                    </a:lnTo>
                    <a:lnTo>
                      <a:pt x="1621" y="1887"/>
                    </a:lnTo>
                    <a:lnTo>
                      <a:pt x="1618" y="1885"/>
                    </a:lnTo>
                    <a:lnTo>
                      <a:pt x="1621" y="1885"/>
                    </a:lnTo>
                    <a:lnTo>
                      <a:pt x="1621" y="1885"/>
                    </a:lnTo>
                    <a:lnTo>
                      <a:pt x="1618" y="1876"/>
                    </a:lnTo>
                    <a:lnTo>
                      <a:pt x="1618" y="1873"/>
                    </a:lnTo>
                    <a:lnTo>
                      <a:pt x="1618" y="1869"/>
                    </a:lnTo>
                    <a:lnTo>
                      <a:pt x="1618" y="1869"/>
                    </a:lnTo>
                    <a:lnTo>
                      <a:pt x="1618" y="1857"/>
                    </a:lnTo>
                    <a:lnTo>
                      <a:pt x="1623" y="1850"/>
                    </a:lnTo>
                    <a:lnTo>
                      <a:pt x="1626" y="1847"/>
                    </a:lnTo>
                    <a:lnTo>
                      <a:pt x="1628" y="1847"/>
                    </a:lnTo>
                    <a:lnTo>
                      <a:pt x="1630" y="1850"/>
                    </a:lnTo>
                    <a:lnTo>
                      <a:pt x="1633" y="1850"/>
                    </a:lnTo>
                    <a:lnTo>
                      <a:pt x="1637" y="1840"/>
                    </a:lnTo>
                    <a:lnTo>
                      <a:pt x="1654" y="1836"/>
                    </a:lnTo>
                    <a:lnTo>
                      <a:pt x="1654" y="1833"/>
                    </a:lnTo>
                    <a:lnTo>
                      <a:pt x="1654" y="1831"/>
                    </a:lnTo>
                    <a:lnTo>
                      <a:pt x="1656" y="1828"/>
                    </a:lnTo>
                    <a:lnTo>
                      <a:pt x="1685" y="1805"/>
                    </a:lnTo>
                    <a:lnTo>
                      <a:pt x="1685" y="1805"/>
                    </a:lnTo>
                    <a:lnTo>
                      <a:pt x="1687" y="1805"/>
                    </a:lnTo>
                    <a:lnTo>
                      <a:pt x="1699" y="1788"/>
                    </a:lnTo>
                    <a:lnTo>
                      <a:pt x="1722" y="1776"/>
                    </a:lnTo>
                    <a:lnTo>
                      <a:pt x="1722" y="1776"/>
                    </a:lnTo>
                    <a:lnTo>
                      <a:pt x="1729" y="1769"/>
                    </a:lnTo>
                    <a:lnTo>
                      <a:pt x="1729" y="1767"/>
                    </a:lnTo>
                    <a:lnTo>
                      <a:pt x="1734" y="1765"/>
                    </a:lnTo>
                    <a:lnTo>
                      <a:pt x="1732" y="1758"/>
                    </a:lnTo>
                    <a:lnTo>
                      <a:pt x="1734" y="1753"/>
                    </a:lnTo>
                    <a:lnTo>
                      <a:pt x="1748" y="1743"/>
                    </a:lnTo>
                    <a:lnTo>
                      <a:pt x="1751" y="1741"/>
                    </a:lnTo>
                    <a:lnTo>
                      <a:pt x="1751" y="1739"/>
                    </a:lnTo>
                    <a:lnTo>
                      <a:pt x="1753" y="1739"/>
                    </a:lnTo>
                    <a:lnTo>
                      <a:pt x="1753" y="1746"/>
                    </a:lnTo>
                    <a:lnTo>
                      <a:pt x="1753" y="1746"/>
                    </a:lnTo>
                    <a:lnTo>
                      <a:pt x="1753" y="1746"/>
                    </a:lnTo>
                    <a:lnTo>
                      <a:pt x="1753" y="1746"/>
                    </a:lnTo>
                    <a:lnTo>
                      <a:pt x="1755" y="1748"/>
                    </a:lnTo>
                    <a:lnTo>
                      <a:pt x="1758" y="1748"/>
                    </a:lnTo>
                    <a:lnTo>
                      <a:pt x="1760" y="1748"/>
                    </a:lnTo>
                    <a:lnTo>
                      <a:pt x="1760" y="1748"/>
                    </a:lnTo>
                    <a:lnTo>
                      <a:pt x="1760" y="1746"/>
                    </a:lnTo>
                    <a:lnTo>
                      <a:pt x="1760" y="1743"/>
                    </a:lnTo>
                    <a:lnTo>
                      <a:pt x="1763" y="1746"/>
                    </a:lnTo>
                    <a:lnTo>
                      <a:pt x="1763" y="1748"/>
                    </a:lnTo>
                    <a:lnTo>
                      <a:pt x="1765" y="1748"/>
                    </a:lnTo>
                    <a:lnTo>
                      <a:pt x="1767" y="1748"/>
                    </a:lnTo>
                    <a:lnTo>
                      <a:pt x="1770" y="1746"/>
                    </a:lnTo>
                    <a:lnTo>
                      <a:pt x="1770" y="1746"/>
                    </a:lnTo>
                    <a:lnTo>
                      <a:pt x="1770" y="1746"/>
                    </a:lnTo>
                    <a:lnTo>
                      <a:pt x="1772" y="1746"/>
                    </a:lnTo>
                    <a:lnTo>
                      <a:pt x="1772" y="1743"/>
                    </a:lnTo>
                    <a:lnTo>
                      <a:pt x="1774" y="1746"/>
                    </a:lnTo>
                    <a:lnTo>
                      <a:pt x="1777" y="1743"/>
                    </a:lnTo>
                    <a:lnTo>
                      <a:pt x="1777" y="1746"/>
                    </a:lnTo>
                    <a:lnTo>
                      <a:pt x="1781" y="1743"/>
                    </a:lnTo>
                    <a:lnTo>
                      <a:pt x="1781" y="1741"/>
                    </a:lnTo>
                    <a:lnTo>
                      <a:pt x="1784" y="1739"/>
                    </a:lnTo>
                    <a:lnTo>
                      <a:pt x="1784" y="1741"/>
                    </a:lnTo>
                    <a:lnTo>
                      <a:pt x="1784" y="1734"/>
                    </a:lnTo>
                    <a:lnTo>
                      <a:pt x="1784" y="1736"/>
                    </a:lnTo>
                    <a:lnTo>
                      <a:pt x="1786" y="1734"/>
                    </a:lnTo>
                    <a:lnTo>
                      <a:pt x="1786" y="1732"/>
                    </a:lnTo>
                    <a:lnTo>
                      <a:pt x="1784" y="1727"/>
                    </a:lnTo>
                    <a:lnTo>
                      <a:pt x="1784" y="1727"/>
                    </a:lnTo>
                    <a:lnTo>
                      <a:pt x="1784" y="1724"/>
                    </a:lnTo>
                    <a:lnTo>
                      <a:pt x="1784" y="1724"/>
                    </a:lnTo>
                    <a:lnTo>
                      <a:pt x="1786" y="1727"/>
                    </a:lnTo>
                    <a:lnTo>
                      <a:pt x="1789" y="1727"/>
                    </a:lnTo>
                    <a:lnTo>
                      <a:pt x="1796" y="1727"/>
                    </a:lnTo>
                    <a:lnTo>
                      <a:pt x="1798" y="1727"/>
                    </a:lnTo>
                    <a:lnTo>
                      <a:pt x="1803" y="1736"/>
                    </a:lnTo>
                    <a:lnTo>
                      <a:pt x="1810" y="1760"/>
                    </a:lnTo>
                    <a:lnTo>
                      <a:pt x="1810" y="1760"/>
                    </a:lnTo>
                    <a:lnTo>
                      <a:pt x="1815" y="1767"/>
                    </a:lnTo>
                    <a:lnTo>
                      <a:pt x="1817" y="1769"/>
                    </a:lnTo>
                    <a:lnTo>
                      <a:pt x="1817" y="1769"/>
                    </a:lnTo>
                    <a:lnTo>
                      <a:pt x="1819" y="1772"/>
                    </a:lnTo>
                    <a:lnTo>
                      <a:pt x="1822" y="1772"/>
                    </a:lnTo>
                    <a:lnTo>
                      <a:pt x="1822" y="1774"/>
                    </a:lnTo>
                    <a:lnTo>
                      <a:pt x="1833" y="1781"/>
                    </a:lnTo>
                    <a:lnTo>
                      <a:pt x="1833" y="1784"/>
                    </a:lnTo>
                    <a:lnTo>
                      <a:pt x="1833" y="1784"/>
                    </a:lnTo>
                    <a:lnTo>
                      <a:pt x="1836" y="1786"/>
                    </a:lnTo>
                    <a:lnTo>
                      <a:pt x="1836" y="1788"/>
                    </a:lnTo>
                    <a:lnTo>
                      <a:pt x="1831" y="1786"/>
                    </a:lnTo>
                    <a:lnTo>
                      <a:pt x="1831" y="1788"/>
                    </a:lnTo>
                    <a:lnTo>
                      <a:pt x="1833" y="1793"/>
                    </a:lnTo>
                    <a:lnTo>
                      <a:pt x="1836" y="1795"/>
                    </a:lnTo>
                    <a:lnTo>
                      <a:pt x="1838" y="1791"/>
                    </a:lnTo>
                    <a:lnTo>
                      <a:pt x="1845" y="1805"/>
                    </a:lnTo>
                    <a:lnTo>
                      <a:pt x="1845" y="1807"/>
                    </a:lnTo>
                    <a:lnTo>
                      <a:pt x="1845" y="1810"/>
                    </a:lnTo>
                    <a:lnTo>
                      <a:pt x="1848" y="1824"/>
                    </a:lnTo>
                    <a:lnTo>
                      <a:pt x="1843" y="1838"/>
                    </a:lnTo>
                    <a:lnTo>
                      <a:pt x="1843" y="1845"/>
                    </a:lnTo>
                    <a:lnTo>
                      <a:pt x="1845" y="1845"/>
                    </a:lnTo>
                    <a:lnTo>
                      <a:pt x="1848" y="1843"/>
                    </a:lnTo>
                    <a:lnTo>
                      <a:pt x="1848" y="1845"/>
                    </a:lnTo>
                    <a:lnTo>
                      <a:pt x="1848" y="1847"/>
                    </a:lnTo>
                    <a:lnTo>
                      <a:pt x="1855" y="1850"/>
                    </a:lnTo>
                    <a:lnTo>
                      <a:pt x="1857" y="1847"/>
                    </a:lnTo>
                    <a:lnTo>
                      <a:pt x="1857" y="1847"/>
                    </a:lnTo>
                    <a:lnTo>
                      <a:pt x="1859" y="1847"/>
                    </a:lnTo>
                    <a:lnTo>
                      <a:pt x="1862" y="1850"/>
                    </a:lnTo>
                    <a:lnTo>
                      <a:pt x="1883" y="1833"/>
                    </a:lnTo>
                    <a:lnTo>
                      <a:pt x="1883" y="1821"/>
                    </a:lnTo>
                    <a:lnTo>
                      <a:pt x="1888" y="1828"/>
                    </a:lnTo>
                    <a:lnTo>
                      <a:pt x="1888" y="1828"/>
                    </a:lnTo>
                    <a:lnTo>
                      <a:pt x="1890" y="1831"/>
                    </a:lnTo>
                    <a:lnTo>
                      <a:pt x="1897" y="1836"/>
                    </a:lnTo>
                    <a:lnTo>
                      <a:pt x="1900" y="1836"/>
                    </a:lnTo>
                    <a:lnTo>
                      <a:pt x="1909" y="1885"/>
                    </a:lnTo>
                    <a:lnTo>
                      <a:pt x="1909" y="1885"/>
                    </a:lnTo>
                    <a:lnTo>
                      <a:pt x="1911" y="1883"/>
                    </a:lnTo>
                    <a:lnTo>
                      <a:pt x="1916" y="1904"/>
                    </a:lnTo>
                    <a:lnTo>
                      <a:pt x="1916" y="1909"/>
                    </a:lnTo>
                    <a:lnTo>
                      <a:pt x="1916" y="1913"/>
                    </a:lnTo>
                    <a:lnTo>
                      <a:pt x="1914" y="1911"/>
                    </a:lnTo>
                    <a:lnTo>
                      <a:pt x="1914" y="1913"/>
                    </a:lnTo>
                    <a:lnTo>
                      <a:pt x="1918" y="1918"/>
                    </a:lnTo>
                    <a:lnTo>
                      <a:pt x="1914" y="1942"/>
                    </a:lnTo>
                    <a:lnTo>
                      <a:pt x="1916" y="1944"/>
                    </a:lnTo>
                    <a:lnTo>
                      <a:pt x="1916" y="1942"/>
                    </a:lnTo>
                    <a:lnTo>
                      <a:pt x="1918" y="1939"/>
                    </a:lnTo>
                    <a:lnTo>
                      <a:pt x="1921" y="1932"/>
                    </a:lnTo>
                    <a:lnTo>
                      <a:pt x="1923" y="1928"/>
                    </a:lnTo>
                    <a:lnTo>
                      <a:pt x="1911" y="1973"/>
                    </a:lnTo>
                    <a:lnTo>
                      <a:pt x="1911" y="1977"/>
                    </a:lnTo>
                    <a:lnTo>
                      <a:pt x="1916" y="1975"/>
                    </a:lnTo>
                    <a:lnTo>
                      <a:pt x="1923" y="1982"/>
                    </a:lnTo>
                    <a:lnTo>
                      <a:pt x="1926" y="1984"/>
                    </a:lnTo>
                    <a:lnTo>
                      <a:pt x="1933" y="1994"/>
                    </a:lnTo>
                    <a:lnTo>
                      <a:pt x="1935" y="1996"/>
                    </a:lnTo>
                    <a:lnTo>
                      <a:pt x="1942" y="2006"/>
                    </a:lnTo>
                    <a:lnTo>
                      <a:pt x="1942" y="2006"/>
                    </a:lnTo>
                    <a:lnTo>
                      <a:pt x="1947" y="2032"/>
                    </a:lnTo>
                    <a:lnTo>
                      <a:pt x="1949" y="2032"/>
                    </a:lnTo>
                    <a:lnTo>
                      <a:pt x="1949" y="2041"/>
                    </a:lnTo>
                    <a:lnTo>
                      <a:pt x="1952" y="2043"/>
                    </a:lnTo>
                    <a:lnTo>
                      <a:pt x="1952" y="2046"/>
                    </a:lnTo>
                    <a:lnTo>
                      <a:pt x="1961" y="2060"/>
                    </a:lnTo>
                    <a:lnTo>
                      <a:pt x="1961" y="2065"/>
                    </a:lnTo>
                    <a:lnTo>
                      <a:pt x="1994" y="2088"/>
                    </a:lnTo>
                    <a:lnTo>
                      <a:pt x="1996" y="2088"/>
                    </a:lnTo>
                    <a:lnTo>
                      <a:pt x="1996" y="2088"/>
                    </a:lnTo>
                    <a:lnTo>
                      <a:pt x="1999" y="2088"/>
                    </a:lnTo>
                    <a:lnTo>
                      <a:pt x="1999" y="2086"/>
                    </a:lnTo>
                    <a:lnTo>
                      <a:pt x="2001" y="2086"/>
                    </a:lnTo>
                    <a:lnTo>
                      <a:pt x="2006" y="2086"/>
                    </a:lnTo>
                    <a:lnTo>
                      <a:pt x="2008" y="2088"/>
                    </a:lnTo>
                    <a:lnTo>
                      <a:pt x="2008" y="2086"/>
                    </a:lnTo>
                    <a:lnTo>
                      <a:pt x="2011" y="2081"/>
                    </a:lnTo>
                    <a:lnTo>
                      <a:pt x="2003" y="2069"/>
                    </a:lnTo>
                    <a:lnTo>
                      <a:pt x="1999" y="2065"/>
                    </a:lnTo>
                    <a:lnTo>
                      <a:pt x="1996" y="2029"/>
                    </a:lnTo>
                    <a:lnTo>
                      <a:pt x="1989" y="2020"/>
                    </a:lnTo>
                    <a:lnTo>
                      <a:pt x="1978" y="2010"/>
                    </a:lnTo>
                    <a:lnTo>
                      <a:pt x="1975" y="2010"/>
                    </a:lnTo>
                    <a:lnTo>
                      <a:pt x="1963" y="1999"/>
                    </a:lnTo>
                    <a:lnTo>
                      <a:pt x="1954" y="1996"/>
                    </a:lnTo>
                    <a:lnTo>
                      <a:pt x="1949" y="1991"/>
                    </a:lnTo>
                    <a:lnTo>
                      <a:pt x="1949" y="1991"/>
                    </a:lnTo>
                    <a:lnTo>
                      <a:pt x="1944" y="1977"/>
                    </a:lnTo>
                    <a:lnTo>
                      <a:pt x="1940" y="1973"/>
                    </a:lnTo>
                    <a:lnTo>
                      <a:pt x="1937" y="1963"/>
                    </a:lnTo>
                    <a:lnTo>
                      <a:pt x="1937" y="1958"/>
                    </a:lnTo>
                    <a:lnTo>
                      <a:pt x="1933" y="1958"/>
                    </a:lnTo>
                    <a:lnTo>
                      <a:pt x="1930" y="1961"/>
                    </a:lnTo>
                    <a:lnTo>
                      <a:pt x="1928" y="1958"/>
                    </a:lnTo>
                    <a:lnTo>
                      <a:pt x="1926" y="1958"/>
                    </a:lnTo>
                    <a:lnTo>
                      <a:pt x="1926" y="1942"/>
                    </a:lnTo>
                    <a:lnTo>
                      <a:pt x="1928" y="1937"/>
                    </a:lnTo>
                    <a:lnTo>
                      <a:pt x="1928" y="1935"/>
                    </a:lnTo>
                    <a:lnTo>
                      <a:pt x="1928" y="1932"/>
                    </a:lnTo>
                    <a:lnTo>
                      <a:pt x="1930" y="1930"/>
                    </a:lnTo>
                    <a:lnTo>
                      <a:pt x="1930" y="1928"/>
                    </a:lnTo>
                    <a:lnTo>
                      <a:pt x="1937" y="1911"/>
                    </a:lnTo>
                    <a:lnTo>
                      <a:pt x="1940" y="1895"/>
                    </a:lnTo>
                    <a:lnTo>
                      <a:pt x="1937" y="1887"/>
                    </a:lnTo>
                    <a:lnTo>
                      <a:pt x="1942" y="1887"/>
                    </a:lnTo>
                    <a:lnTo>
                      <a:pt x="1947" y="1887"/>
                    </a:lnTo>
                    <a:lnTo>
                      <a:pt x="1954" y="1887"/>
                    </a:lnTo>
                    <a:lnTo>
                      <a:pt x="1954" y="1890"/>
                    </a:lnTo>
                    <a:lnTo>
                      <a:pt x="1954" y="1899"/>
                    </a:lnTo>
                    <a:lnTo>
                      <a:pt x="1954" y="1902"/>
                    </a:lnTo>
                    <a:lnTo>
                      <a:pt x="1956" y="1902"/>
                    </a:lnTo>
                    <a:lnTo>
                      <a:pt x="1954" y="1902"/>
                    </a:lnTo>
                    <a:lnTo>
                      <a:pt x="1970" y="1902"/>
                    </a:lnTo>
                    <a:lnTo>
                      <a:pt x="1978" y="1909"/>
                    </a:lnTo>
                    <a:lnTo>
                      <a:pt x="1980" y="1911"/>
                    </a:lnTo>
                    <a:lnTo>
                      <a:pt x="1982" y="1911"/>
                    </a:lnTo>
                    <a:lnTo>
                      <a:pt x="1982" y="1911"/>
                    </a:lnTo>
                    <a:lnTo>
                      <a:pt x="1985" y="1918"/>
                    </a:lnTo>
                    <a:lnTo>
                      <a:pt x="1987" y="1918"/>
                    </a:lnTo>
                    <a:lnTo>
                      <a:pt x="1987" y="1921"/>
                    </a:lnTo>
                    <a:lnTo>
                      <a:pt x="1989" y="1923"/>
                    </a:lnTo>
                    <a:lnTo>
                      <a:pt x="1989" y="1925"/>
                    </a:lnTo>
                    <a:lnTo>
                      <a:pt x="1989" y="1923"/>
                    </a:lnTo>
                    <a:lnTo>
                      <a:pt x="1989" y="1923"/>
                    </a:lnTo>
                    <a:lnTo>
                      <a:pt x="1992" y="1932"/>
                    </a:lnTo>
                    <a:lnTo>
                      <a:pt x="1994" y="1930"/>
                    </a:lnTo>
                    <a:lnTo>
                      <a:pt x="1996" y="1928"/>
                    </a:lnTo>
                    <a:lnTo>
                      <a:pt x="1996" y="1928"/>
                    </a:lnTo>
                    <a:lnTo>
                      <a:pt x="1999" y="1930"/>
                    </a:lnTo>
                    <a:lnTo>
                      <a:pt x="1999" y="1932"/>
                    </a:lnTo>
                    <a:lnTo>
                      <a:pt x="1999" y="1935"/>
                    </a:lnTo>
                    <a:lnTo>
                      <a:pt x="1999" y="1937"/>
                    </a:lnTo>
                    <a:lnTo>
                      <a:pt x="2001" y="1937"/>
                    </a:lnTo>
                    <a:lnTo>
                      <a:pt x="2003" y="1937"/>
                    </a:lnTo>
                    <a:lnTo>
                      <a:pt x="2008" y="1937"/>
                    </a:lnTo>
                    <a:lnTo>
                      <a:pt x="2011" y="1937"/>
                    </a:lnTo>
                    <a:lnTo>
                      <a:pt x="2011" y="1939"/>
                    </a:lnTo>
                    <a:lnTo>
                      <a:pt x="2013" y="1939"/>
                    </a:lnTo>
                    <a:lnTo>
                      <a:pt x="2015" y="1942"/>
                    </a:lnTo>
                    <a:lnTo>
                      <a:pt x="2020" y="1944"/>
                    </a:lnTo>
                    <a:lnTo>
                      <a:pt x="2022" y="1947"/>
                    </a:lnTo>
                    <a:lnTo>
                      <a:pt x="2018" y="1951"/>
                    </a:lnTo>
                    <a:lnTo>
                      <a:pt x="2018" y="1958"/>
                    </a:lnTo>
                    <a:lnTo>
                      <a:pt x="2018" y="1961"/>
                    </a:lnTo>
                    <a:lnTo>
                      <a:pt x="2020" y="1968"/>
                    </a:lnTo>
                    <a:lnTo>
                      <a:pt x="2020" y="1968"/>
                    </a:lnTo>
                    <a:lnTo>
                      <a:pt x="2020" y="1970"/>
                    </a:lnTo>
                    <a:lnTo>
                      <a:pt x="2022" y="1970"/>
                    </a:lnTo>
                    <a:lnTo>
                      <a:pt x="2032" y="1961"/>
                    </a:lnTo>
                    <a:lnTo>
                      <a:pt x="2037" y="1958"/>
                    </a:lnTo>
                    <a:lnTo>
                      <a:pt x="2039" y="1958"/>
                    </a:lnTo>
                    <a:lnTo>
                      <a:pt x="2039" y="1956"/>
                    </a:lnTo>
                    <a:lnTo>
                      <a:pt x="2039" y="1954"/>
                    </a:lnTo>
                    <a:lnTo>
                      <a:pt x="2044" y="1954"/>
                    </a:lnTo>
                    <a:lnTo>
                      <a:pt x="2046" y="1954"/>
                    </a:lnTo>
                    <a:lnTo>
                      <a:pt x="2046" y="1951"/>
                    </a:lnTo>
                    <a:lnTo>
                      <a:pt x="2046" y="1949"/>
                    </a:lnTo>
                    <a:lnTo>
                      <a:pt x="2046" y="1947"/>
                    </a:lnTo>
                    <a:lnTo>
                      <a:pt x="2048" y="1947"/>
                    </a:lnTo>
                    <a:lnTo>
                      <a:pt x="2048" y="1944"/>
                    </a:lnTo>
                    <a:lnTo>
                      <a:pt x="2048" y="1944"/>
                    </a:lnTo>
                    <a:lnTo>
                      <a:pt x="2048" y="1942"/>
                    </a:lnTo>
                    <a:lnTo>
                      <a:pt x="2051" y="1942"/>
                    </a:lnTo>
                    <a:lnTo>
                      <a:pt x="2051" y="1939"/>
                    </a:lnTo>
                    <a:lnTo>
                      <a:pt x="2055" y="1939"/>
                    </a:lnTo>
                    <a:lnTo>
                      <a:pt x="2058" y="1939"/>
                    </a:lnTo>
                    <a:lnTo>
                      <a:pt x="2060" y="1939"/>
                    </a:lnTo>
                    <a:lnTo>
                      <a:pt x="2070" y="1935"/>
                    </a:lnTo>
                    <a:lnTo>
                      <a:pt x="2072" y="1930"/>
                    </a:lnTo>
                    <a:lnTo>
                      <a:pt x="2081" y="1928"/>
                    </a:lnTo>
                    <a:lnTo>
                      <a:pt x="2084" y="1925"/>
                    </a:lnTo>
                    <a:lnTo>
                      <a:pt x="2086" y="1925"/>
                    </a:lnTo>
                    <a:lnTo>
                      <a:pt x="2089" y="1921"/>
                    </a:lnTo>
                    <a:lnTo>
                      <a:pt x="2091" y="1918"/>
                    </a:lnTo>
                    <a:lnTo>
                      <a:pt x="2091" y="1916"/>
                    </a:lnTo>
                    <a:lnTo>
                      <a:pt x="2089" y="1916"/>
                    </a:lnTo>
                    <a:lnTo>
                      <a:pt x="2091" y="1913"/>
                    </a:lnTo>
                    <a:lnTo>
                      <a:pt x="2091" y="1913"/>
                    </a:lnTo>
                    <a:lnTo>
                      <a:pt x="2089" y="1906"/>
                    </a:lnTo>
                    <a:lnTo>
                      <a:pt x="2089" y="1904"/>
                    </a:lnTo>
                    <a:lnTo>
                      <a:pt x="2091" y="1906"/>
                    </a:lnTo>
                    <a:lnTo>
                      <a:pt x="2091" y="1902"/>
                    </a:lnTo>
                    <a:lnTo>
                      <a:pt x="2091" y="1902"/>
                    </a:lnTo>
                    <a:lnTo>
                      <a:pt x="2093" y="1902"/>
                    </a:lnTo>
                    <a:lnTo>
                      <a:pt x="2093" y="1897"/>
                    </a:lnTo>
                    <a:lnTo>
                      <a:pt x="2091" y="1895"/>
                    </a:lnTo>
                    <a:lnTo>
                      <a:pt x="2084" y="1857"/>
                    </a:lnTo>
                    <a:lnTo>
                      <a:pt x="2074" y="1847"/>
                    </a:lnTo>
                    <a:lnTo>
                      <a:pt x="2074" y="1843"/>
                    </a:lnTo>
                    <a:lnTo>
                      <a:pt x="2074" y="1845"/>
                    </a:lnTo>
                    <a:lnTo>
                      <a:pt x="2072" y="1845"/>
                    </a:lnTo>
                    <a:lnTo>
                      <a:pt x="2072" y="1843"/>
                    </a:lnTo>
                    <a:lnTo>
                      <a:pt x="2072" y="1840"/>
                    </a:lnTo>
                    <a:lnTo>
                      <a:pt x="2065" y="1838"/>
                    </a:lnTo>
                    <a:lnTo>
                      <a:pt x="2044" y="1817"/>
                    </a:lnTo>
                    <a:lnTo>
                      <a:pt x="2044" y="1810"/>
                    </a:lnTo>
                    <a:lnTo>
                      <a:pt x="2032" y="1800"/>
                    </a:lnTo>
                    <a:lnTo>
                      <a:pt x="2032" y="1798"/>
                    </a:lnTo>
                    <a:lnTo>
                      <a:pt x="2037" y="1779"/>
                    </a:lnTo>
                    <a:lnTo>
                      <a:pt x="2046" y="1769"/>
                    </a:lnTo>
                    <a:lnTo>
                      <a:pt x="2046" y="1769"/>
                    </a:lnTo>
                    <a:lnTo>
                      <a:pt x="2048" y="1765"/>
                    </a:lnTo>
                    <a:lnTo>
                      <a:pt x="2051" y="1760"/>
                    </a:lnTo>
                    <a:lnTo>
                      <a:pt x="2058" y="1758"/>
                    </a:lnTo>
                    <a:lnTo>
                      <a:pt x="2060" y="1755"/>
                    </a:lnTo>
                    <a:lnTo>
                      <a:pt x="2060" y="1753"/>
                    </a:lnTo>
                    <a:lnTo>
                      <a:pt x="2067" y="1750"/>
                    </a:lnTo>
                    <a:lnTo>
                      <a:pt x="2070" y="1750"/>
                    </a:lnTo>
                    <a:lnTo>
                      <a:pt x="2070" y="1750"/>
                    </a:lnTo>
                    <a:lnTo>
                      <a:pt x="2070" y="1750"/>
                    </a:lnTo>
                    <a:lnTo>
                      <a:pt x="2074" y="1748"/>
                    </a:lnTo>
                    <a:lnTo>
                      <a:pt x="2074" y="1750"/>
                    </a:lnTo>
                    <a:lnTo>
                      <a:pt x="2074" y="1748"/>
                    </a:lnTo>
                    <a:lnTo>
                      <a:pt x="2077" y="1748"/>
                    </a:lnTo>
                    <a:lnTo>
                      <a:pt x="2079" y="1746"/>
                    </a:lnTo>
                    <a:lnTo>
                      <a:pt x="2079" y="1746"/>
                    </a:lnTo>
                    <a:lnTo>
                      <a:pt x="2089" y="1748"/>
                    </a:lnTo>
                    <a:lnTo>
                      <a:pt x="2089" y="1750"/>
                    </a:lnTo>
                    <a:lnTo>
                      <a:pt x="2091" y="1750"/>
                    </a:lnTo>
                    <a:lnTo>
                      <a:pt x="2093" y="1750"/>
                    </a:lnTo>
                    <a:lnTo>
                      <a:pt x="2098" y="1748"/>
                    </a:lnTo>
                    <a:lnTo>
                      <a:pt x="2100" y="1750"/>
                    </a:lnTo>
                    <a:lnTo>
                      <a:pt x="2098" y="1758"/>
                    </a:lnTo>
                    <a:lnTo>
                      <a:pt x="2103" y="1769"/>
                    </a:lnTo>
                    <a:lnTo>
                      <a:pt x="2105" y="1772"/>
                    </a:lnTo>
                    <a:lnTo>
                      <a:pt x="2110" y="1769"/>
                    </a:lnTo>
                    <a:lnTo>
                      <a:pt x="2110" y="1765"/>
                    </a:lnTo>
                    <a:lnTo>
                      <a:pt x="2107" y="1760"/>
                    </a:lnTo>
                    <a:lnTo>
                      <a:pt x="2110" y="1750"/>
                    </a:lnTo>
                    <a:lnTo>
                      <a:pt x="2112" y="1753"/>
                    </a:lnTo>
                    <a:lnTo>
                      <a:pt x="2119" y="1750"/>
                    </a:lnTo>
                    <a:lnTo>
                      <a:pt x="2122" y="1748"/>
                    </a:lnTo>
                    <a:lnTo>
                      <a:pt x="2131" y="1748"/>
                    </a:lnTo>
                    <a:lnTo>
                      <a:pt x="2133" y="1746"/>
                    </a:lnTo>
                    <a:lnTo>
                      <a:pt x="2138" y="1743"/>
                    </a:lnTo>
                    <a:lnTo>
                      <a:pt x="2138" y="1746"/>
                    </a:lnTo>
                    <a:lnTo>
                      <a:pt x="2140" y="1746"/>
                    </a:lnTo>
                    <a:lnTo>
                      <a:pt x="2143" y="1743"/>
                    </a:lnTo>
                    <a:lnTo>
                      <a:pt x="2145" y="1743"/>
                    </a:lnTo>
                    <a:lnTo>
                      <a:pt x="2150" y="1741"/>
                    </a:lnTo>
                    <a:lnTo>
                      <a:pt x="2152" y="1741"/>
                    </a:lnTo>
                    <a:lnTo>
                      <a:pt x="2152" y="1741"/>
                    </a:lnTo>
                    <a:lnTo>
                      <a:pt x="2152" y="1736"/>
                    </a:lnTo>
                    <a:lnTo>
                      <a:pt x="2155" y="1729"/>
                    </a:lnTo>
                    <a:lnTo>
                      <a:pt x="2155" y="1732"/>
                    </a:lnTo>
                    <a:lnTo>
                      <a:pt x="2159" y="1736"/>
                    </a:lnTo>
                    <a:lnTo>
                      <a:pt x="2162" y="1736"/>
                    </a:lnTo>
                    <a:lnTo>
                      <a:pt x="2162" y="1736"/>
                    </a:lnTo>
                    <a:lnTo>
                      <a:pt x="2162" y="1724"/>
                    </a:lnTo>
                    <a:lnTo>
                      <a:pt x="2164" y="1727"/>
                    </a:lnTo>
                    <a:lnTo>
                      <a:pt x="2166" y="1729"/>
                    </a:lnTo>
                    <a:lnTo>
                      <a:pt x="2169" y="1732"/>
                    </a:lnTo>
                    <a:lnTo>
                      <a:pt x="2169" y="1732"/>
                    </a:lnTo>
                    <a:lnTo>
                      <a:pt x="2169" y="1732"/>
                    </a:lnTo>
                    <a:lnTo>
                      <a:pt x="2169" y="1734"/>
                    </a:lnTo>
                    <a:lnTo>
                      <a:pt x="2176" y="1734"/>
                    </a:lnTo>
                    <a:lnTo>
                      <a:pt x="2174" y="1732"/>
                    </a:lnTo>
                    <a:lnTo>
                      <a:pt x="2174" y="1732"/>
                    </a:lnTo>
                    <a:lnTo>
                      <a:pt x="2176" y="1729"/>
                    </a:lnTo>
                    <a:lnTo>
                      <a:pt x="2178" y="1732"/>
                    </a:lnTo>
                    <a:lnTo>
                      <a:pt x="2178" y="1732"/>
                    </a:lnTo>
                    <a:lnTo>
                      <a:pt x="2178" y="1732"/>
                    </a:lnTo>
                    <a:lnTo>
                      <a:pt x="2181" y="1732"/>
                    </a:lnTo>
                    <a:lnTo>
                      <a:pt x="2181" y="1732"/>
                    </a:lnTo>
                    <a:lnTo>
                      <a:pt x="2181" y="1727"/>
                    </a:lnTo>
                    <a:lnTo>
                      <a:pt x="2183" y="1727"/>
                    </a:lnTo>
                    <a:lnTo>
                      <a:pt x="2183" y="1727"/>
                    </a:lnTo>
                    <a:lnTo>
                      <a:pt x="2183" y="1729"/>
                    </a:lnTo>
                    <a:lnTo>
                      <a:pt x="2185" y="1729"/>
                    </a:lnTo>
                    <a:lnTo>
                      <a:pt x="2188" y="1727"/>
                    </a:lnTo>
                    <a:lnTo>
                      <a:pt x="2190" y="1724"/>
                    </a:lnTo>
                    <a:lnTo>
                      <a:pt x="2192" y="1727"/>
                    </a:lnTo>
                    <a:lnTo>
                      <a:pt x="2192" y="1727"/>
                    </a:lnTo>
                    <a:lnTo>
                      <a:pt x="2195" y="1729"/>
                    </a:lnTo>
                    <a:lnTo>
                      <a:pt x="2195" y="1727"/>
                    </a:lnTo>
                    <a:lnTo>
                      <a:pt x="2197" y="1727"/>
                    </a:lnTo>
                    <a:lnTo>
                      <a:pt x="2197" y="1724"/>
                    </a:lnTo>
                    <a:lnTo>
                      <a:pt x="2202" y="1727"/>
                    </a:lnTo>
                    <a:lnTo>
                      <a:pt x="2214" y="1722"/>
                    </a:lnTo>
                    <a:lnTo>
                      <a:pt x="2218" y="1713"/>
                    </a:lnTo>
                    <a:lnTo>
                      <a:pt x="2221" y="1713"/>
                    </a:lnTo>
                    <a:lnTo>
                      <a:pt x="2223" y="1713"/>
                    </a:lnTo>
                    <a:lnTo>
                      <a:pt x="2226" y="1710"/>
                    </a:lnTo>
                    <a:lnTo>
                      <a:pt x="2226" y="1710"/>
                    </a:lnTo>
                    <a:lnTo>
                      <a:pt x="2228" y="1710"/>
                    </a:lnTo>
                    <a:lnTo>
                      <a:pt x="2228" y="1708"/>
                    </a:lnTo>
                    <a:lnTo>
                      <a:pt x="2230" y="1706"/>
                    </a:lnTo>
                    <a:lnTo>
                      <a:pt x="2230" y="1708"/>
                    </a:lnTo>
                    <a:lnTo>
                      <a:pt x="2230" y="1706"/>
                    </a:lnTo>
                    <a:lnTo>
                      <a:pt x="2233" y="1706"/>
                    </a:lnTo>
                    <a:lnTo>
                      <a:pt x="2237" y="1701"/>
                    </a:lnTo>
                    <a:lnTo>
                      <a:pt x="2237" y="1699"/>
                    </a:lnTo>
                    <a:lnTo>
                      <a:pt x="2237" y="1696"/>
                    </a:lnTo>
                    <a:lnTo>
                      <a:pt x="2237" y="1696"/>
                    </a:lnTo>
                    <a:lnTo>
                      <a:pt x="2240" y="1694"/>
                    </a:lnTo>
                    <a:lnTo>
                      <a:pt x="2242" y="1694"/>
                    </a:lnTo>
                    <a:lnTo>
                      <a:pt x="2247" y="1694"/>
                    </a:lnTo>
                    <a:lnTo>
                      <a:pt x="2247" y="1691"/>
                    </a:lnTo>
                    <a:lnTo>
                      <a:pt x="2249" y="1689"/>
                    </a:lnTo>
                    <a:lnTo>
                      <a:pt x="2252" y="1687"/>
                    </a:lnTo>
                    <a:lnTo>
                      <a:pt x="2252" y="1682"/>
                    </a:lnTo>
                    <a:lnTo>
                      <a:pt x="2254" y="1682"/>
                    </a:lnTo>
                    <a:lnTo>
                      <a:pt x="2256" y="1684"/>
                    </a:lnTo>
                    <a:lnTo>
                      <a:pt x="2256" y="1682"/>
                    </a:lnTo>
                    <a:lnTo>
                      <a:pt x="2256" y="1680"/>
                    </a:lnTo>
                    <a:lnTo>
                      <a:pt x="2256" y="1677"/>
                    </a:lnTo>
                    <a:lnTo>
                      <a:pt x="2259" y="1677"/>
                    </a:lnTo>
                    <a:lnTo>
                      <a:pt x="2261" y="1680"/>
                    </a:lnTo>
                    <a:lnTo>
                      <a:pt x="2261" y="1677"/>
                    </a:lnTo>
                    <a:lnTo>
                      <a:pt x="2261" y="1675"/>
                    </a:lnTo>
                    <a:lnTo>
                      <a:pt x="2261" y="1673"/>
                    </a:lnTo>
                    <a:lnTo>
                      <a:pt x="2261" y="1673"/>
                    </a:lnTo>
                    <a:lnTo>
                      <a:pt x="2263" y="1670"/>
                    </a:lnTo>
                    <a:lnTo>
                      <a:pt x="2263" y="1668"/>
                    </a:lnTo>
                    <a:lnTo>
                      <a:pt x="2263" y="1668"/>
                    </a:lnTo>
                    <a:lnTo>
                      <a:pt x="2266" y="1663"/>
                    </a:lnTo>
                    <a:lnTo>
                      <a:pt x="2266" y="1661"/>
                    </a:lnTo>
                    <a:lnTo>
                      <a:pt x="2263" y="1656"/>
                    </a:lnTo>
                    <a:lnTo>
                      <a:pt x="2266" y="1654"/>
                    </a:lnTo>
                    <a:lnTo>
                      <a:pt x="2268" y="1654"/>
                    </a:lnTo>
                    <a:lnTo>
                      <a:pt x="2268" y="1658"/>
                    </a:lnTo>
                    <a:lnTo>
                      <a:pt x="2268" y="1658"/>
                    </a:lnTo>
                    <a:lnTo>
                      <a:pt x="2270" y="1656"/>
                    </a:lnTo>
                    <a:lnTo>
                      <a:pt x="2270" y="1651"/>
                    </a:lnTo>
                    <a:lnTo>
                      <a:pt x="2275" y="1649"/>
                    </a:lnTo>
                    <a:lnTo>
                      <a:pt x="2277" y="1642"/>
                    </a:lnTo>
                    <a:lnTo>
                      <a:pt x="2280" y="1637"/>
                    </a:lnTo>
                    <a:lnTo>
                      <a:pt x="2287" y="1628"/>
                    </a:lnTo>
                    <a:lnTo>
                      <a:pt x="2289" y="1625"/>
                    </a:lnTo>
                    <a:lnTo>
                      <a:pt x="2292" y="1628"/>
                    </a:lnTo>
                    <a:lnTo>
                      <a:pt x="2292" y="1628"/>
                    </a:lnTo>
                    <a:lnTo>
                      <a:pt x="2294" y="1625"/>
                    </a:lnTo>
                    <a:lnTo>
                      <a:pt x="2294" y="1618"/>
                    </a:lnTo>
                    <a:lnTo>
                      <a:pt x="2294" y="1618"/>
                    </a:lnTo>
                    <a:lnTo>
                      <a:pt x="2296" y="1613"/>
                    </a:lnTo>
                    <a:lnTo>
                      <a:pt x="2294" y="1611"/>
                    </a:lnTo>
                    <a:lnTo>
                      <a:pt x="2294" y="1609"/>
                    </a:lnTo>
                    <a:lnTo>
                      <a:pt x="2299" y="1609"/>
                    </a:lnTo>
                    <a:lnTo>
                      <a:pt x="2299" y="1606"/>
                    </a:lnTo>
                    <a:lnTo>
                      <a:pt x="2301" y="1609"/>
                    </a:lnTo>
                    <a:lnTo>
                      <a:pt x="2301" y="1602"/>
                    </a:lnTo>
                    <a:lnTo>
                      <a:pt x="2296" y="1604"/>
                    </a:lnTo>
                    <a:lnTo>
                      <a:pt x="2294" y="1604"/>
                    </a:lnTo>
                    <a:lnTo>
                      <a:pt x="2296" y="1602"/>
                    </a:lnTo>
                    <a:lnTo>
                      <a:pt x="2303" y="1597"/>
                    </a:lnTo>
                    <a:lnTo>
                      <a:pt x="2301" y="1595"/>
                    </a:lnTo>
                    <a:lnTo>
                      <a:pt x="2299" y="1595"/>
                    </a:lnTo>
                    <a:lnTo>
                      <a:pt x="2296" y="1595"/>
                    </a:lnTo>
                    <a:lnTo>
                      <a:pt x="2294" y="1592"/>
                    </a:lnTo>
                    <a:lnTo>
                      <a:pt x="2292" y="1590"/>
                    </a:lnTo>
                    <a:lnTo>
                      <a:pt x="2289" y="1590"/>
                    </a:lnTo>
                    <a:lnTo>
                      <a:pt x="2282" y="1592"/>
                    </a:lnTo>
                    <a:lnTo>
                      <a:pt x="2275" y="1590"/>
                    </a:lnTo>
                    <a:lnTo>
                      <a:pt x="2273" y="1590"/>
                    </a:lnTo>
                    <a:lnTo>
                      <a:pt x="2275" y="1587"/>
                    </a:lnTo>
                    <a:lnTo>
                      <a:pt x="2285" y="1587"/>
                    </a:lnTo>
                    <a:lnTo>
                      <a:pt x="2287" y="1585"/>
                    </a:lnTo>
                    <a:lnTo>
                      <a:pt x="2289" y="1583"/>
                    </a:lnTo>
                    <a:lnTo>
                      <a:pt x="2294" y="1580"/>
                    </a:lnTo>
                    <a:lnTo>
                      <a:pt x="2296" y="1578"/>
                    </a:lnTo>
                    <a:lnTo>
                      <a:pt x="2301" y="1578"/>
                    </a:lnTo>
                    <a:lnTo>
                      <a:pt x="2301" y="1576"/>
                    </a:lnTo>
                    <a:lnTo>
                      <a:pt x="2296" y="1569"/>
                    </a:lnTo>
                    <a:lnTo>
                      <a:pt x="2292" y="1566"/>
                    </a:lnTo>
                    <a:lnTo>
                      <a:pt x="2289" y="1561"/>
                    </a:lnTo>
                    <a:lnTo>
                      <a:pt x="2287" y="1559"/>
                    </a:lnTo>
                    <a:lnTo>
                      <a:pt x="2282" y="1559"/>
                    </a:lnTo>
                    <a:lnTo>
                      <a:pt x="2282" y="1557"/>
                    </a:lnTo>
                    <a:lnTo>
                      <a:pt x="2280" y="1557"/>
                    </a:lnTo>
                    <a:lnTo>
                      <a:pt x="2273" y="1557"/>
                    </a:lnTo>
                    <a:lnTo>
                      <a:pt x="2273" y="1557"/>
                    </a:lnTo>
                    <a:lnTo>
                      <a:pt x="2280" y="1554"/>
                    </a:lnTo>
                    <a:lnTo>
                      <a:pt x="2301" y="1561"/>
                    </a:lnTo>
                    <a:lnTo>
                      <a:pt x="2301" y="1561"/>
                    </a:lnTo>
                    <a:lnTo>
                      <a:pt x="2292" y="1552"/>
                    </a:lnTo>
                    <a:lnTo>
                      <a:pt x="2292" y="1547"/>
                    </a:lnTo>
                    <a:lnTo>
                      <a:pt x="2289" y="1545"/>
                    </a:lnTo>
                    <a:lnTo>
                      <a:pt x="2285" y="1543"/>
                    </a:lnTo>
                    <a:lnTo>
                      <a:pt x="2280" y="1521"/>
                    </a:lnTo>
                    <a:lnTo>
                      <a:pt x="2277" y="1517"/>
                    </a:lnTo>
                    <a:lnTo>
                      <a:pt x="2275" y="1512"/>
                    </a:lnTo>
                    <a:lnTo>
                      <a:pt x="2273" y="1510"/>
                    </a:lnTo>
                    <a:lnTo>
                      <a:pt x="2259" y="1502"/>
                    </a:lnTo>
                    <a:lnTo>
                      <a:pt x="2256" y="1500"/>
                    </a:lnTo>
                    <a:lnTo>
                      <a:pt x="2266" y="1486"/>
                    </a:lnTo>
                    <a:lnTo>
                      <a:pt x="2270" y="1481"/>
                    </a:lnTo>
                    <a:lnTo>
                      <a:pt x="2273" y="1476"/>
                    </a:lnTo>
                    <a:lnTo>
                      <a:pt x="2270" y="1474"/>
                    </a:lnTo>
                    <a:lnTo>
                      <a:pt x="2273" y="1472"/>
                    </a:lnTo>
                    <a:lnTo>
                      <a:pt x="2277" y="1472"/>
                    </a:lnTo>
                    <a:lnTo>
                      <a:pt x="2277" y="1474"/>
                    </a:lnTo>
                    <a:lnTo>
                      <a:pt x="2280" y="1474"/>
                    </a:lnTo>
                    <a:lnTo>
                      <a:pt x="2282" y="1469"/>
                    </a:lnTo>
                    <a:lnTo>
                      <a:pt x="2285" y="1467"/>
                    </a:lnTo>
                    <a:lnTo>
                      <a:pt x="2285" y="1467"/>
                    </a:lnTo>
                    <a:lnTo>
                      <a:pt x="2285" y="1465"/>
                    </a:lnTo>
                    <a:lnTo>
                      <a:pt x="2287" y="1465"/>
                    </a:lnTo>
                    <a:lnTo>
                      <a:pt x="2292" y="1462"/>
                    </a:lnTo>
                    <a:lnTo>
                      <a:pt x="2299" y="1460"/>
                    </a:lnTo>
                    <a:lnTo>
                      <a:pt x="2301" y="1458"/>
                    </a:lnTo>
                    <a:lnTo>
                      <a:pt x="2303" y="1455"/>
                    </a:lnTo>
                    <a:lnTo>
                      <a:pt x="2303" y="1458"/>
                    </a:lnTo>
                    <a:lnTo>
                      <a:pt x="2306" y="1455"/>
                    </a:lnTo>
                    <a:lnTo>
                      <a:pt x="2308" y="1458"/>
                    </a:lnTo>
                    <a:lnTo>
                      <a:pt x="2308" y="1460"/>
                    </a:lnTo>
                    <a:lnTo>
                      <a:pt x="2311" y="1455"/>
                    </a:lnTo>
                    <a:lnTo>
                      <a:pt x="2311" y="1455"/>
                    </a:lnTo>
                    <a:lnTo>
                      <a:pt x="2313" y="1453"/>
                    </a:lnTo>
                    <a:lnTo>
                      <a:pt x="2313" y="1448"/>
                    </a:lnTo>
                    <a:lnTo>
                      <a:pt x="2313" y="1448"/>
                    </a:lnTo>
                    <a:lnTo>
                      <a:pt x="2308" y="1446"/>
                    </a:lnTo>
                    <a:lnTo>
                      <a:pt x="2306" y="1446"/>
                    </a:lnTo>
                    <a:lnTo>
                      <a:pt x="2301" y="1446"/>
                    </a:lnTo>
                    <a:lnTo>
                      <a:pt x="2296" y="1446"/>
                    </a:lnTo>
                    <a:lnTo>
                      <a:pt x="2294" y="1443"/>
                    </a:lnTo>
                    <a:lnTo>
                      <a:pt x="2292" y="1443"/>
                    </a:lnTo>
                    <a:lnTo>
                      <a:pt x="2285" y="1439"/>
                    </a:lnTo>
                    <a:lnTo>
                      <a:pt x="2282" y="1439"/>
                    </a:lnTo>
                    <a:lnTo>
                      <a:pt x="2275" y="1443"/>
                    </a:lnTo>
                    <a:lnTo>
                      <a:pt x="2273" y="1446"/>
                    </a:lnTo>
                    <a:lnTo>
                      <a:pt x="2270" y="1448"/>
                    </a:lnTo>
                    <a:lnTo>
                      <a:pt x="2266" y="1453"/>
                    </a:lnTo>
                    <a:lnTo>
                      <a:pt x="2263" y="1453"/>
                    </a:lnTo>
                    <a:lnTo>
                      <a:pt x="2254" y="1450"/>
                    </a:lnTo>
                    <a:lnTo>
                      <a:pt x="2252" y="1448"/>
                    </a:lnTo>
                    <a:lnTo>
                      <a:pt x="2252" y="1441"/>
                    </a:lnTo>
                    <a:lnTo>
                      <a:pt x="2247" y="1439"/>
                    </a:lnTo>
                    <a:lnTo>
                      <a:pt x="2247" y="1436"/>
                    </a:lnTo>
                    <a:lnTo>
                      <a:pt x="2244" y="1436"/>
                    </a:lnTo>
                    <a:lnTo>
                      <a:pt x="2242" y="1434"/>
                    </a:lnTo>
                    <a:lnTo>
                      <a:pt x="2240" y="1434"/>
                    </a:lnTo>
                    <a:lnTo>
                      <a:pt x="2237" y="1432"/>
                    </a:lnTo>
                    <a:lnTo>
                      <a:pt x="2230" y="1424"/>
                    </a:lnTo>
                    <a:lnTo>
                      <a:pt x="2235" y="1413"/>
                    </a:lnTo>
                    <a:lnTo>
                      <a:pt x="2237" y="1410"/>
                    </a:lnTo>
                    <a:lnTo>
                      <a:pt x="2240" y="1410"/>
                    </a:lnTo>
                    <a:lnTo>
                      <a:pt x="2242" y="1413"/>
                    </a:lnTo>
                    <a:lnTo>
                      <a:pt x="2254" y="1410"/>
                    </a:lnTo>
                    <a:lnTo>
                      <a:pt x="2259" y="1406"/>
                    </a:lnTo>
                    <a:lnTo>
                      <a:pt x="2261" y="1396"/>
                    </a:lnTo>
                    <a:lnTo>
                      <a:pt x="2277" y="1389"/>
                    </a:lnTo>
                    <a:lnTo>
                      <a:pt x="2289" y="1372"/>
                    </a:lnTo>
                    <a:lnTo>
                      <a:pt x="2292" y="1372"/>
                    </a:lnTo>
                    <a:lnTo>
                      <a:pt x="2299" y="1372"/>
                    </a:lnTo>
                    <a:lnTo>
                      <a:pt x="2301" y="1370"/>
                    </a:lnTo>
                    <a:lnTo>
                      <a:pt x="2301" y="1372"/>
                    </a:lnTo>
                    <a:lnTo>
                      <a:pt x="2303" y="1375"/>
                    </a:lnTo>
                    <a:lnTo>
                      <a:pt x="2306" y="1380"/>
                    </a:lnTo>
                    <a:lnTo>
                      <a:pt x="2308" y="1382"/>
                    </a:lnTo>
                    <a:lnTo>
                      <a:pt x="2299" y="1394"/>
                    </a:lnTo>
                    <a:lnTo>
                      <a:pt x="2296" y="1396"/>
                    </a:lnTo>
                    <a:lnTo>
                      <a:pt x="2294" y="1401"/>
                    </a:lnTo>
                    <a:lnTo>
                      <a:pt x="2292" y="1403"/>
                    </a:lnTo>
                    <a:lnTo>
                      <a:pt x="2299" y="1406"/>
                    </a:lnTo>
                    <a:lnTo>
                      <a:pt x="2296" y="1413"/>
                    </a:lnTo>
                    <a:lnTo>
                      <a:pt x="2292" y="1415"/>
                    </a:lnTo>
                    <a:lnTo>
                      <a:pt x="2289" y="1417"/>
                    </a:lnTo>
                    <a:lnTo>
                      <a:pt x="2292" y="1420"/>
                    </a:lnTo>
                    <a:lnTo>
                      <a:pt x="2296" y="1415"/>
                    </a:lnTo>
                    <a:lnTo>
                      <a:pt x="2299" y="1415"/>
                    </a:lnTo>
                    <a:lnTo>
                      <a:pt x="2301" y="1415"/>
                    </a:lnTo>
                    <a:lnTo>
                      <a:pt x="2306" y="1413"/>
                    </a:lnTo>
                    <a:lnTo>
                      <a:pt x="2306" y="1408"/>
                    </a:lnTo>
                    <a:lnTo>
                      <a:pt x="2311" y="1406"/>
                    </a:lnTo>
                    <a:lnTo>
                      <a:pt x="2325" y="1398"/>
                    </a:lnTo>
                    <a:lnTo>
                      <a:pt x="2327" y="1396"/>
                    </a:lnTo>
                    <a:lnTo>
                      <a:pt x="2327" y="1398"/>
                    </a:lnTo>
                    <a:lnTo>
                      <a:pt x="2341" y="1394"/>
                    </a:lnTo>
                    <a:lnTo>
                      <a:pt x="2346" y="1398"/>
                    </a:lnTo>
                    <a:lnTo>
                      <a:pt x="2346" y="1401"/>
                    </a:lnTo>
                    <a:lnTo>
                      <a:pt x="2351" y="1398"/>
                    </a:lnTo>
                    <a:lnTo>
                      <a:pt x="2360" y="1401"/>
                    </a:lnTo>
                    <a:lnTo>
                      <a:pt x="2360" y="1401"/>
                    </a:lnTo>
                    <a:lnTo>
                      <a:pt x="2358" y="1417"/>
                    </a:lnTo>
                    <a:lnTo>
                      <a:pt x="2358" y="1420"/>
                    </a:lnTo>
                    <a:lnTo>
                      <a:pt x="2360" y="1420"/>
                    </a:lnTo>
                    <a:lnTo>
                      <a:pt x="2355" y="1422"/>
                    </a:lnTo>
                    <a:lnTo>
                      <a:pt x="2355" y="1422"/>
                    </a:lnTo>
                    <a:lnTo>
                      <a:pt x="2353" y="1424"/>
                    </a:lnTo>
                    <a:lnTo>
                      <a:pt x="2348" y="1434"/>
                    </a:lnTo>
                    <a:lnTo>
                      <a:pt x="2353" y="1434"/>
                    </a:lnTo>
                    <a:lnTo>
                      <a:pt x="2358" y="1432"/>
                    </a:lnTo>
                    <a:lnTo>
                      <a:pt x="2358" y="1434"/>
                    </a:lnTo>
                    <a:lnTo>
                      <a:pt x="2355" y="1436"/>
                    </a:lnTo>
                    <a:lnTo>
                      <a:pt x="2353" y="1436"/>
                    </a:lnTo>
                    <a:lnTo>
                      <a:pt x="2355" y="1439"/>
                    </a:lnTo>
                    <a:lnTo>
                      <a:pt x="2355" y="1436"/>
                    </a:lnTo>
                    <a:lnTo>
                      <a:pt x="2358" y="1441"/>
                    </a:lnTo>
                    <a:lnTo>
                      <a:pt x="2358" y="1441"/>
                    </a:lnTo>
                    <a:lnTo>
                      <a:pt x="2360" y="1441"/>
                    </a:lnTo>
                    <a:lnTo>
                      <a:pt x="2363" y="1439"/>
                    </a:lnTo>
                    <a:lnTo>
                      <a:pt x="2363" y="1439"/>
                    </a:lnTo>
                    <a:lnTo>
                      <a:pt x="2365" y="1436"/>
                    </a:lnTo>
                    <a:lnTo>
                      <a:pt x="2363" y="1434"/>
                    </a:lnTo>
                    <a:lnTo>
                      <a:pt x="2365" y="1434"/>
                    </a:lnTo>
                    <a:lnTo>
                      <a:pt x="2367" y="1436"/>
                    </a:lnTo>
                    <a:lnTo>
                      <a:pt x="2370" y="1439"/>
                    </a:lnTo>
                    <a:lnTo>
                      <a:pt x="2372" y="1439"/>
                    </a:lnTo>
                    <a:lnTo>
                      <a:pt x="2374" y="1439"/>
                    </a:lnTo>
                    <a:lnTo>
                      <a:pt x="2377" y="1436"/>
                    </a:lnTo>
                    <a:lnTo>
                      <a:pt x="2379" y="1439"/>
                    </a:lnTo>
                    <a:lnTo>
                      <a:pt x="2377" y="1439"/>
                    </a:lnTo>
                    <a:lnTo>
                      <a:pt x="2377" y="1441"/>
                    </a:lnTo>
                    <a:lnTo>
                      <a:pt x="2379" y="1443"/>
                    </a:lnTo>
                    <a:lnTo>
                      <a:pt x="2379" y="1443"/>
                    </a:lnTo>
                    <a:lnTo>
                      <a:pt x="2379" y="1446"/>
                    </a:lnTo>
                    <a:lnTo>
                      <a:pt x="2379" y="1446"/>
                    </a:lnTo>
                    <a:lnTo>
                      <a:pt x="2381" y="1448"/>
                    </a:lnTo>
                    <a:lnTo>
                      <a:pt x="2381" y="1448"/>
                    </a:lnTo>
                    <a:lnTo>
                      <a:pt x="2384" y="1448"/>
                    </a:lnTo>
                    <a:lnTo>
                      <a:pt x="2381" y="1450"/>
                    </a:lnTo>
                    <a:lnTo>
                      <a:pt x="2381" y="1450"/>
                    </a:lnTo>
                    <a:lnTo>
                      <a:pt x="2384" y="1453"/>
                    </a:lnTo>
                    <a:lnTo>
                      <a:pt x="2384" y="1455"/>
                    </a:lnTo>
                    <a:lnTo>
                      <a:pt x="2384" y="1458"/>
                    </a:lnTo>
                    <a:lnTo>
                      <a:pt x="2384" y="1458"/>
                    </a:lnTo>
                    <a:lnTo>
                      <a:pt x="2381" y="1455"/>
                    </a:lnTo>
                    <a:lnTo>
                      <a:pt x="2377" y="1458"/>
                    </a:lnTo>
                    <a:lnTo>
                      <a:pt x="2374" y="1458"/>
                    </a:lnTo>
                    <a:lnTo>
                      <a:pt x="2372" y="1460"/>
                    </a:lnTo>
                    <a:lnTo>
                      <a:pt x="2372" y="1462"/>
                    </a:lnTo>
                    <a:lnTo>
                      <a:pt x="2374" y="1462"/>
                    </a:lnTo>
                    <a:lnTo>
                      <a:pt x="2374" y="1467"/>
                    </a:lnTo>
                    <a:lnTo>
                      <a:pt x="2377" y="1465"/>
                    </a:lnTo>
                    <a:lnTo>
                      <a:pt x="2374" y="1462"/>
                    </a:lnTo>
                    <a:lnTo>
                      <a:pt x="2377" y="1462"/>
                    </a:lnTo>
                    <a:lnTo>
                      <a:pt x="2379" y="1474"/>
                    </a:lnTo>
                    <a:lnTo>
                      <a:pt x="2381" y="1476"/>
                    </a:lnTo>
                    <a:lnTo>
                      <a:pt x="2381" y="1476"/>
                    </a:lnTo>
                    <a:lnTo>
                      <a:pt x="2381" y="1479"/>
                    </a:lnTo>
                    <a:lnTo>
                      <a:pt x="2381" y="1481"/>
                    </a:lnTo>
                    <a:lnTo>
                      <a:pt x="2379" y="1484"/>
                    </a:lnTo>
                    <a:lnTo>
                      <a:pt x="2379" y="1484"/>
                    </a:lnTo>
                    <a:lnTo>
                      <a:pt x="2377" y="1491"/>
                    </a:lnTo>
                    <a:lnTo>
                      <a:pt x="2377" y="1493"/>
                    </a:lnTo>
                    <a:lnTo>
                      <a:pt x="2374" y="1498"/>
                    </a:lnTo>
                    <a:lnTo>
                      <a:pt x="2377" y="1500"/>
                    </a:lnTo>
                    <a:lnTo>
                      <a:pt x="2377" y="1498"/>
                    </a:lnTo>
                    <a:lnTo>
                      <a:pt x="2379" y="1500"/>
                    </a:lnTo>
                    <a:lnTo>
                      <a:pt x="2377" y="1502"/>
                    </a:lnTo>
                    <a:lnTo>
                      <a:pt x="2379" y="1505"/>
                    </a:lnTo>
                    <a:lnTo>
                      <a:pt x="2374" y="1502"/>
                    </a:lnTo>
                    <a:lnTo>
                      <a:pt x="2374" y="1505"/>
                    </a:lnTo>
                    <a:lnTo>
                      <a:pt x="2374" y="1507"/>
                    </a:lnTo>
                    <a:lnTo>
                      <a:pt x="2374" y="1510"/>
                    </a:lnTo>
                    <a:lnTo>
                      <a:pt x="2374" y="1507"/>
                    </a:lnTo>
                    <a:lnTo>
                      <a:pt x="2377" y="1507"/>
                    </a:lnTo>
                    <a:lnTo>
                      <a:pt x="2379" y="1510"/>
                    </a:lnTo>
                    <a:lnTo>
                      <a:pt x="2381" y="1505"/>
                    </a:lnTo>
                    <a:lnTo>
                      <a:pt x="2384" y="1507"/>
                    </a:lnTo>
                    <a:lnTo>
                      <a:pt x="2384" y="1507"/>
                    </a:lnTo>
                    <a:lnTo>
                      <a:pt x="2386" y="1502"/>
                    </a:lnTo>
                    <a:lnTo>
                      <a:pt x="2389" y="1502"/>
                    </a:lnTo>
                    <a:lnTo>
                      <a:pt x="2391" y="1500"/>
                    </a:lnTo>
                    <a:lnTo>
                      <a:pt x="2391" y="1502"/>
                    </a:lnTo>
                    <a:lnTo>
                      <a:pt x="2389" y="1505"/>
                    </a:lnTo>
                    <a:lnTo>
                      <a:pt x="2391" y="1505"/>
                    </a:lnTo>
                    <a:lnTo>
                      <a:pt x="2391" y="1505"/>
                    </a:lnTo>
                    <a:lnTo>
                      <a:pt x="2393" y="1505"/>
                    </a:lnTo>
                    <a:lnTo>
                      <a:pt x="2393" y="1500"/>
                    </a:lnTo>
                    <a:lnTo>
                      <a:pt x="2396" y="1500"/>
                    </a:lnTo>
                    <a:lnTo>
                      <a:pt x="2396" y="1502"/>
                    </a:lnTo>
                    <a:lnTo>
                      <a:pt x="2398" y="1502"/>
                    </a:lnTo>
                    <a:lnTo>
                      <a:pt x="2398" y="1500"/>
                    </a:lnTo>
                    <a:lnTo>
                      <a:pt x="2398" y="1498"/>
                    </a:lnTo>
                    <a:lnTo>
                      <a:pt x="2403" y="1495"/>
                    </a:lnTo>
                    <a:lnTo>
                      <a:pt x="2405" y="1498"/>
                    </a:lnTo>
                    <a:lnTo>
                      <a:pt x="2407" y="1498"/>
                    </a:lnTo>
                    <a:lnTo>
                      <a:pt x="2407" y="1500"/>
                    </a:lnTo>
                    <a:lnTo>
                      <a:pt x="2412" y="1493"/>
                    </a:lnTo>
                    <a:lnTo>
                      <a:pt x="2414" y="1493"/>
                    </a:lnTo>
                    <a:lnTo>
                      <a:pt x="2422" y="1491"/>
                    </a:lnTo>
                    <a:lnTo>
                      <a:pt x="2424" y="1488"/>
                    </a:lnTo>
                    <a:lnTo>
                      <a:pt x="2429" y="1474"/>
                    </a:lnTo>
                    <a:lnTo>
                      <a:pt x="2426" y="1474"/>
                    </a:lnTo>
                    <a:lnTo>
                      <a:pt x="2426" y="1450"/>
                    </a:lnTo>
                    <a:lnTo>
                      <a:pt x="2410" y="1422"/>
                    </a:lnTo>
                    <a:lnTo>
                      <a:pt x="2410" y="1420"/>
                    </a:lnTo>
                    <a:lnTo>
                      <a:pt x="2398" y="1410"/>
                    </a:lnTo>
                    <a:lnTo>
                      <a:pt x="2393" y="1408"/>
                    </a:lnTo>
                    <a:lnTo>
                      <a:pt x="2393" y="1408"/>
                    </a:lnTo>
                    <a:lnTo>
                      <a:pt x="2396" y="1403"/>
                    </a:lnTo>
                    <a:lnTo>
                      <a:pt x="2396" y="1406"/>
                    </a:lnTo>
                    <a:lnTo>
                      <a:pt x="2396" y="1396"/>
                    </a:lnTo>
                    <a:lnTo>
                      <a:pt x="2400" y="1394"/>
                    </a:lnTo>
                    <a:lnTo>
                      <a:pt x="2403" y="1391"/>
                    </a:lnTo>
                    <a:lnTo>
                      <a:pt x="2410" y="1389"/>
                    </a:lnTo>
                    <a:lnTo>
                      <a:pt x="2412" y="1387"/>
                    </a:lnTo>
                    <a:lnTo>
                      <a:pt x="2414" y="1387"/>
                    </a:lnTo>
                    <a:lnTo>
                      <a:pt x="2426" y="1375"/>
                    </a:lnTo>
                    <a:lnTo>
                      <a:pt x="2429" y="1372"/>
                    </a:lnTo>
                    <a:lnTo>
                      <a:pt x="2431" y="1372"/>
                    </a:lnTo>
                    <a:lnTo>
                      <a:pt x="2431" y="1363"/>
                    </a:lnTo>
                    <a:lnTo>
                      <a:pt x="2431" y="1361"/>
                    </a:lnTo>
                    <a:lnTo>
                      <a:pt x="2431" y="1358"/>
                    </a:lnTo>
                    <a:lnTo>
                      <a:pt x="2443" y="1342"/>
                    </a:lnTo>
                    <a:lnTo>
                      <a:pt x="2445" y="1342"/>
                    </a:lnTo>
                    <a:lnTo>
                      <a:pt x="2448" y="1342"/>
                    </a:lnTo>
                    <a:lnTo>
                      <a:pt x="2448" y="1339"/>
                    </a:lnTo>
                    <a:lnTo>
                      <a:pt x="2448" y="1339"/>
                    </a:lnTo>
                    <a:lnTo>
                      <a:pt x="2450" y="1337"/>
                    </a:lnTo>
                    <a:lnTo>
                      <a:pt x="2450" y="1335"/>
                    </a:lnTo>
                    <a:lnTo>
                      <a:pt x="2448" y="1335"/>
                    </a:lnTo>
                    <a:lnTo>
                      <a:pt x="2457" y="1335"/>
                    </a:lnTo>
                    <a:lnTo>
                      <a:pt x="2459" y="1330"/>
                    </a:lnTo>
                    <a:lnTo>
                      <a:pt x="2459" y="1330"/>
                    </a:lnTo>
                    <a:lnTo>
                      <a:pt x="2462" y="1328"/>
                    </a:lnTo>
                    <a:lnTo>
                      <a:pt x="2464" y="1323"/>
                    </a:lnTo>
                    <a:lnTo>
                      <a:pt x="2466" y="1316"/>
                    </a:lnTo>
                    <a:lnTo>
                      <a:pt x="2466" y="1318"/>
                    </a:lnTo>
                    <a:lnTo>
                      <a:pt x="2471" y="1318"/>
                    </a:lnTo>
                    <a:lnTo>
                      <a:pt x="2469" y="1323"/>
                    </a:lnTo>
                    <a:lnTo>
                      <a:pt x="2469" y="1323"/>
                    </a:lnTo>
                    <a:lnTo>
                      <a:pt x="2476" y="1321"/>
                    </a:lnTo>
                    <a:lnTo>
                      <a:pt x="2476" y="1328"/>
                    </a:lnTo>
                    <a:lnTo>
                      <a:pt x="2476" y="1328"/>
                    </a:lnTo>
                    <a:lnTo>
                      <a:pt x="2481" y="1330"/>
                    </a:lnTo>
                    <a:lnTo>
                      <a:pt x="2483" y="1330"/>
                    </a:lnTo>
                    <a:lnTo>
                      <a:pt x="2485" y="1330"/>
                    </a:lnTo>
                    <a:lnTo>
                      <a:pt x="2488" y="1332"/>
                    </a:lnTo>
                    <a:lnTo>
                      <a:pt x="2490" y="1332"/>
                    </a:lnTo>
                    <a:lnTo>
                      <a:pt x="2497" y="1330"/>
                    </a:lnTo>
                    <a:lnTo>
                      <a:pt x="2500" y="1330"/>
                    </a:lnTo>
                    <a:lnTo>
                      <a:pt x="2523" y="1311"/>
                    </a:lnTo>
                    <a:lnTo>
                      <a:pt x="2530" y="1302"/>
                    </a:lnTo>
                    <a:lnTo>
                      <a:pt x="2530" y="1299"/>
                    </a:lnTo>
                    <a:lnTo>
                      <a:pt x="2537" y="1292"/>
                    </a:lnTo>
                    <a:lnTo>
                      <a:pt x="2540" y="1290"/>
                    </a:lnTo>
                    <a:lnTo>
                      <a:pt x="2601" y="1200"/>
                    </a:lnTo>
                    <a:lnTo>
                      <a:pt x="2603" y="1198"/>
                    </a:lnTo>
                    <a:lnTo>
                      <a:pt x="2606" y="1195"/>
                    </a:lnTo>
                    <a:lnTo>
                      <a:pt x="2608" y="1184"/>
                    </a:lnTo>
                    <a:lnTo>
                      <a:pt x="2608" y="1181"/>
                    </a:lnTo>
                    <a:lnTo>
                      <a:pt x="2611" y="1172"/>
                    </a:lnTo>
                    <a:lnTo>
                      <a:pt x="2611" y="1160"/>
                    </a:lnTo>
                    <a:lnTo>
                      <a:pt x="2613" y="1155"/>
                    </a:lnTo>
                    <a:lnTo>
                      <a:pt x="2613" y="1153"/>
                    </a:lnTo>
                    <a:lnTo>
                      <a:pt x="2611" y="1153"/>
                    </a:lnTo>
                    <a:lnTo>
                      <a:pt x="2611" y="1139"/>
                    </a:lnTo>
                    <a:lnTo>
                      <a:pt x="2611" y="1134"/>
                    </a:lnTo>
                    <a:lnTo>
                      <a:pt x="2613" y="1124"/>
                    </a:lnTo>
                    <a:lnTo>
                      <a:pt x="2613" y="1124"/>
                    </a:lnTo>
                    <a:lnTo>
                      <a:pt x="2615" y="1122"/>
                    </a:lnTo>
                    <a:lnTo>
                      <a:pt x="2615" y="1122"/>
                    </a:lnTo>
                    <a:lnTo>
                      <a:pt x="2615" y="1120"/>
                    </a:lnTo>
                    <a:lnTo>
                      <a:pt x="2620" y="1113"/>
                    </a:lnTo>
                    <a:lnTo>
                      <a:pt x="2620" y="1113"/>
                    </a:lnTo>
                    <a:lnTo>
                      <a:pt x="2625" y="1106"/>
                    </a:lnTo>
                    <a:lnTo>
                      <a:pt x="2625" y="1103"/>
                    </a:lnTo>
                    <a:lnTo>
                      <a:pt x="2627" y="1098"/>
                    </a:lnTo>
                    <a:lnTo>
                      <a:pt x="2620" y="1094"/>
                    </a:lnTo>
                    <a:lnTo>
                      <a:pt x="2622" y="1087"/>
                    </a:lnTo>
                    <a:lnTo>
                      <a:pt x="2620" y="1080"/>
                    </a:lnTo>
                    <a:lnTo>
                      <a:pt x="2615" y="1075"/>
                    </a:lnTo>
                    <a:lnTo>
                      <a:pt x="2611" y="1075"/>
                    </a:lnTo>
                    <a:lnTo>
                      <a:pt x="2606" y="1072"/>
                    </a:lnTo>
                    <a:lnTo>
                      <a:pt x="2603" y="1070"/>
                    </a:lnTo>
                    <a:lnTo>
                      <a:pt x="2601" y="1072"/>
                    </a:lnTo>
                    <a:lnTo>
                      <a:pt x="2601" y="1070"/>
                    </a:lnTo>
                    <a:lnTo>
                      <a:pt x="2606" y="1070"/>
                    </a:lnTo>
                    <a:lnTo>
                      <a:pt x="2611" y="1072"/>
                    </a:lnTo>
                    <a:lnTo>
                      <a:pt x="2613" y="1072"/>
                    </a:lnTo>
                    <a:lnTo>
                      <a:pt x="2615" y="1072"/>
                    </a:lnTo>
                    <a:lnTo>
                      <a:pt x="2620" y="1077"/>
                    </a:lnTo>
                    <a:lnTo>
                      <a:pt x="2622" y="1075"/>
                    </a:lnTo>
                    <a:lnTo>
                      <a:pt x="2625" y="1072"/>
                    </a:lnTo>
                    <a:lnTo>
                      <a:pt x="2625" y="1068"/>
                    </a:lnTo>
                    <a:lnTo>
                      <a:pt x="2622" y="1068"/>
                    </a:lnTo>
                    <a:lnTo>
                      <a:pt x="2608" y="1056"/>
                    </a:lnTo>
                    <a:lnTo>
                      <a:pt x="2606" y="1054"/>
                    </a:lnTo>
                    <a:lnTo>
                      <a:pt x="2606" y="1051"/>
                    </a:lnTo>
                    <a:lnTo>
                      <a:pt x="2601" y="1046"/>
                    </a:lnTo>
                    <a:lnTo>
                      <a:pt x="2599" y="1044"/>
                    </a:lnTo>
                    <a:lnTo>
                      <a:pt x="2599" y="1044"/>
                    </a:lnTo>
                    <a:lnTo>
                      <a:pt x="2599" y="1042"/>
                    </a:lnTo>
                    <a:lnTo>
                      <a:pt x="2594" y="1042"/>
                    </a:lnTo>
                    <a:lnTo>
                      <a:pt x="2589" y="1044"/>
                    </a:lnTo>
                    <a:lnTo>
                      <a:pt x="2587" y="1044"/>
                    </a:lnTo>
                    <a:lnTo>
                      <a:pt x="2580" y="1042"/>
                    </a:lnTo>
                    <a:lnTo>
                      <a:pt x="2580" y="1046"/>
                    </a:lnTo>
                    <a:lnTo>
                      <a:pt x="2582" y="1046"/>
                    </a:lnTo>
                    <a:lnTo>
                      <a:pt x="2577" y="1061"/>
                    </a:lnTo>
                    <a:lnTo>
                      <a:pt x="2575" y="1063"/>
                    </a:lnTo>
                    <a:lnTo>
                      <a:pt x="2575" y="1058"/>
                    </a:lnTo>
                    <a:lnTo>
                      <a:pt x="2577" y="1054"/>
                    </a:lnTo>
                    <a:lnTo>
                      <a:pt x="2577" y="1051"/>
                    </a:lnTo>
                    <a:lnTo>
                      <a:pt x="2570" y="1058"/>
                    </a:lnTo>
                    <a:lnTo>
                      <a:pt x="2561" y="1061"/>
                    </a:lnTo>
                    <a:lnTo>
                      <a:pt x="2556" y="1061"/>
                    </a:lnTo>
                    <a:lnTo>
                      <a:pt x="2556" y="1061"/>
                    </a:lnTo>
                    <a:lnTo>
                      <a:pt x="2559" y="1058"/>
                    </a:lnTo>
                    <a:lnTo>
                      <a:pt x="2563" y="1054"/>
                    </a:lnTo>
                    <a:lnTo>
                      <a:pt x="2563" y="1051"/>
                    </a:lnTo>
                    <a:lnTo>
                      <a:pt x="2559" y="1049"/>
                    </a:lnTo>
                    <a:lnTo>
                      <a:pt x="2559" y="1046"/>
                    </a:lnTo>
                    <a:lnTo>
                      <a:pt x="2561" y="1046"/>
                    </a:lnTo>
                    <a:lnTo>
                      <a:pt x="2563" y="1042"/>
                    </a:lnTo>
                    <a:lnTo>
                      <a:pt x="2563" y="1042"/>
                    </a:lnTo>
                    <a:lnTo>
                      <a:pt x="2559" y="1042"/>
                    </a:lnTo>
                    <a:lnTo>
                      <a:pt x="2556" y="1044"/>
                    </a:lnTo>
                    <a:lnTo>
                      <a:pt x="2554" y="1046"/>
                    </a:lnTo>
                    <a:lnTo>
                      <a:pt x="2556" y="1049"/>
                    </a:lnTo>
                    <a:lnTo>
                      <a:pt x="2556" y="1051"/>
                    </a:lnTo>
                    <a:lnTo>
                      <a:pt x="2552" y="1054"/>
                    </a:lnTo>
                    <a:lnTo>
                      <a:pt x="2549" y="1054"/>
                    </a:lnTo>
                    <a:lnTo>
                      <a:pt x="2549" y="1056"/>
                    </a:lnTo>
                    <a:lnTo>
                      <a:pt x="2547" y="1056"/>
                    </a:lnTo>
                    <a:lnTo>
                      <a:pt x="2549" y="1039"/>
                    </a:lnTo>
                    <a:lnTo>
                      <a:pt x="2549" y="1039"/>
                    </a:lnTo>
                    <a:lnTo>
                      <a:pt x="2549" y="1035"/>
                    </a:lnTo>
                    <a:lnTo>
                      <a:pt x="2549" y="1032"/>
                    </a:lnTo>
                    <a:lnTo>
                      <a:pt x="2544" y="1032"/>
                    </a:lnTo>
                    <a:lnTo>
                      <a:pt x="2530" y="1035"/>
                    </a:lnTo>
                    <a:lnTo>
                      <a:pt x="2528" y="1030"/>
                    </a:lnTo>
                    <a:lnTo>
                      <a:pt x="2523" y="1028"/>
                    </a:lnTo>
                    <a:lnTo>
                      <a:pt x="2523" y="1023"/>
                    </a:lnTo>
                    <a:lnTo>
                      <a:pt x="2533" y="1016"/>
                    </a:lnTo>
                    <a:lnTo>
                      <a:pt x="2535" y="1016"/>
                    </a:lnTo>
                    <a:lnTo>
                      <a:pt x="2540" y="1011"/>
                    </a:lnTo>
                    <a:lnTo>
                      <a:pt x="2542" y="1006"/>
                    </a:lnTo>
                    <a:lnTo>
                      <a:pt x="2544" y="1004"/>
                    </a:lnTo>
                    <a:lnTo>
                      <a:pt x="2547" y="1004"/>
                    </a:lnTo>
                    <a:lnTo>
                      <a:pt x="2549" y="1002"/>
                    </a:lnTo>
                    <a:lnTo>
                      <a:pt x="2563" y="987"/>
                    </a:lnTo>
                    <a:lnTo>
                      <a:pt x="2566" y="983"/>
                    </a:lnTo>
                    <a:lnTo>
                      <a:pt x="2568" y="980"/>
                    </a:lnTo>
                    <a:lnTo>
                      <a:pt x="2570" y="978"/>
                    </a:lnTo>
                    <a:lnTo>
                      <a:pt x="2570" y="976"/>
                    </a:lnTo>
                    <a:lnTo>
                      <a:pt x="2575" y="971"/>
                    </a:lnTo>
                    <a:lnTo>
                      <a:pt x="2575" y="966"/>
                    </a:lnTo>
                    <a:lnTo>
                      <a:pt x="2577" y="969"/>
                    </a:lnTo>
                    <a:lnTo>
                      <a:pt x="2580" y="964"/>
                    </a:lnTo>
                    <a:lnTo>
                      <a:pt x="2589" y="952"/>
                    </a:lnTo>
                    <a:lnTo>
                      <a:pt x="2592" y="952"/>
                    </a:lnTo>
                    <a:lnTo>
                      <a:pt x="2599" y="947"/>
                    </a:lnTo>
                    <a:lnTo>
                      <a:pt x="2599" y="943"/>
                    </a:lnTo>
                    <a:lnTo>
                      <a:pt x="2601" y="943"/>
                    </a:lnTo>
                    <a:lnTo>
                      <a:pt x="2608" y="938"/>
                    </a:lnTo>
                    <a:lnTo>
                      <a:pt x="2611" y="933"/>
                    </a:lnTo>
                    <a:lnTo>
                      <a:pt x="2611" y="928"/>
                    </a:lnTo>
                    <a:lnTo>
                      <a:pt x="2653" y="888"/>
                    </a:lnTo>
                    <a:lnTo>
                      <a:pt x="2700" y="888"/>
                    </a:lnTo>
                    <a:lnTo>
                      <a:pt x="2700" y="891"/>
                    </a:lnTo>
                    <a:lnTo>
                      <a:pt x="2700" y="893"/>
                    </a:lnTo>
                    <a:lnTo>
                      <a:pt x="2703" y="893"/>
                    </a:lnTo>
                    <a:lnTo>
                      <a:pt x="2705" y="893"/>
                    </a:lnTo>
                    <a:lnTo>
                      <a:pt x="2707" y="891"/>
                    </a:lnTo>
                    <a:lnTo>
                      <a:pt x="2707" y="886"/>
                    </a:lnTo>
                    <a:lnTo>
                      <a:pt x="2710" y="883"/>
                    </a:lnTo>
                    <a:lnTo>
                      <a:pt x="2726" y="891"/>
                    </a:lnTo>
                    <a:lnTo>
                      <a:pt x="2731" y="891"/>
                    </a:lnTo>
                    <a:lnTo>
                      <a:pt x="2731" y="888"/>
                    </a:lnTo>
                    <a:lnTo>
                      <a:pt x="2733" y="886"/>
                    </a:lnTo>
                    <a:lnTo>
                      <a:pt x="2740" y="886"/>
                    </a:lnTo>
                    <a:lnTo>
                      <a:pt x="2743" y="891"/>
                    </a:lnTo>
                    <a:lnTo>
                      <a:pt x="2745" y="893"/>
                    </a:lnTo>
                    <a:lnTo>
                      <a:pt x="2750" y="891"/>
                    </a:lnTo>
                    <a:lnTo>
                      <a:pt x="2750" y="888"/>
                    </a:lnTo>
                    <a:lnTo>
                      <a:pt x="2748" y="888"/>
                    </a:lnTo>
                    <a:lnTo>
                      <a:pt x="2748" y="886"/>
                    </a:lnTo>
                    <a:lnTo>
                      <a:pt x="2750" y="883"/>
                    </a:lnTo>
                    <a:lnTo>
                      <a:pt x="2752" y="883"/>
                    </a:lnTo>
                    <a:lnTo>
                      <a:pt x="2752" y="881"/>
                    </a:lnTo>
                    <a:lnTo>
                      <a:pt x="2752" y="879"/>
                    </a:lnTo>
                    <a:lnTo>
                      <a:pt x="2752" y="879"/>
                    </a:lnTo>
                    <a:lnTo>
                      <a:pt x="2755" y="876"/>
                    </a:lnTo>
                    <a:lnTo>
                      <a:pt x="2759" y="876"/>
                    </a:lnTo>
                    <a:lnTo>
                      <a:pt x="2774" y="879"/>
                    </a:lnTo>
                    <a:lnTo>
                      <a:pt x="2776" y="879"/>
                    </a:lnTo>
                    <a:lnTo>
                      <a:pt x="2781" y="883"/>
                    </a:lnTo>
                    <a:lnTo>
                      <a:pt x="2781" y="883"/>
                    </a:lnTo>
                    <a:lnTo>
                      <a:pt x="2783" y="883"/>
                    </a:lnTo>
                    <a:lnTo>
                      <a:pt x="2783" y="881"/>
                    </a:lnTo>
                    <a:lnTo>
                      <a:pt x="2788" y="881"/>
                    </a:lnTo>
                    <a:lnTo>
                      <a:pt x="2790" y="881"/>
                    </a:lnTo>
                    <a:lnTo>
                      <a:pt x="2797" y="886"/>
                    </a:lnTo>
                    <a:lnTo>
                      <a:pt x="2797" y="888"/>
                    </a:lnTo>
                    <a:lnTo>
                      <a:pt x="2804" y="891"/>
                    </a:lnTo>
                    <a:lnTo>
                      <a:pt x="2804" y="893"/>
                    </a:lnTo>
                    <a:lnTo>
                      <a:pt x="2802" y="895"/>
                    </a:lnTo>
                    <a:lnTo>
                      <a:pt x="2790" y="895"/>
                    </a:lnTo>
                    <a:lnTo>
                      <a:pt x="2788" y="895"/>
                    </a:lnTo>
                    <a:lnTo>
                      <a:pt x="2788" y="898"/>
                    </a:lnTo>
                    <a:lnTo>
                      <a:pt x="2792" y="905"/>
                    </a:lnTo>
                    <a:lnTo>
                      <a:pt x="2800" y="905"/>
                    </a:lnTo>
                    <a:lnTo>
                      <a:pt x="2804" y="902"/>
                    </a:lnTo>
                    <a:lnTo>
                      <a:pt x="2807" y="900"/>
                    </a:lnTo>
                    <a:lnTo>
                      <a:pt x="2809" y="898"/>
                    </a:lnTo>
                    <a:lnTo>
                      <a:pt x="2811" y="900"/>
                    </a:lnTo>
                    <a:lnTo>
                      <a:pt x="2816" y="902"/>
                    </a:lnTo>
                    <a:lnTo>
                      <a:pt x="2818" y="900"/>
                    </a:lnTo>
                    <a:lnTo>
                      <a:pt x="2818" y="898"/>
                    </a:lnTo>
                    <a:lnTo>
                      <a:pt x="2823" y="895"/>
                    </a:lnTo>
                    <a:lnTo>
                      <a:pt x="2823" y="895"/>
                    </a:lnTo>
                    <a:lnTo>
                      <a:pt x="2828" y="893"/>
                    </a:lnTo>
                    <a:lnTo>
                      <a:pt x="2833" y="893"/>
                    </a:lnTo>
                    <a:lnTo>
                      <a:pt x="2835" y="898"/>
                    </a:lnTo>
                    <a:lnTo>
                      <a:pt x="2837" y="898"/>
                    </a:lnTo>
                    <a:lnTo>
                      <a:pt x="2842" y="895"/>
                    </a:lnTo>
                    <a:lnTo>
                      <a:pt x="2842" y="893"/>
                    </a:lnTo>
                    <a:lnTo>
                      <a:pt x="2847" y="893"/>
                    </a:lnTo>
                    <a:lnTo>
                      <a:pt x="2849" y="895"/>
                    </a:lnTo>
                    <a:lnTo>
                      <a:pt x="2849" y="893"/>
                    </a:lnTo>
                    <a:lnTo>
                      <a:pt x="2851" y="893"/>
                    </a:lnTo>
                    <a:lnTo>
                      <a:pt x="2854" y="891"/>
                    </a:lnTo>
                    <a:lnTo>
                      <a:pt x="2851" y="888"/>
                    </a:lnTo>
                    <a:lnTo>
                      <a:pt x="2849" y="886"/>
                    </a:lnTo>
                    <a:lnTo>
                      <a:pt x="2844" y="883"/>
                    </a:lnTo>
                    <a:lnTo>
                      <a:pt x="2837" y="883"/>
                    </a:lnTo>
                    <a:lnTo>
                      <a:pt x="2837" y="881"/>
                    </a:lnTo>
                    <a:lnTo>
                      <a:pt x="2840" y="879"/>
                    </a:lnTo>
                    <a:lnTo>
                      <a:pt x="2837" y="872"/>
                    </a:lnTo>
                    <a:lnTo>
                      <a:pt x="2837" y="872"/>
                    </a:lnTo>
                    <a:lnTo>
                      <a:pt x="2840" y="872"/>
                    </a:lnTo>
                    <a:lnTo>
                      <a:pt x="2840" y="872"/>
                    </a:lnTo>
                    <a:lnTo>
                      <a:pt x="2847" y="857"/>
                    </a:lnTo>
                    <a:lnTo>
                      <a:pt x="2851" y="853"/>
                    </a:lnTo>
                    <a:lnTo>
                      <a:pt x="2856" y="850"/>
                    </a:lnTo>
                    <a:lnTo>
                      <a:pt x="2866" y="841"/>
                    </a:lnTo>
                    <a:lnTo>
                      <a:pt x="2866" y="839"/>
                    </a:lnTo>
                    <a:lnTo>
                      <a:pt x="2868" y="836"/>
                    </a:lnTo>
                    <a:lnTo>
                      <a:pt x="2877" y="824"/>
                    </a:lnTo>
                    <a:lnTo>
                      <a:pt x="2880" y="817"/>
                    </a:lnTo>
                    <a:lnTo>
                      <a:pt x="2887" y="808"/>
                    </a:lnTo>
                    <a:lnTo>
                      <a:pt x="2892" y="808"/>
                    </a:lnTo>
                    <a:lnTo>
                      <a:pt x="2894" y="806"/>
                    </a:lnTo>
                    <a:lnTo>
                      <a:pt x="2901" y="806"/>
                    </a:lnTo>
                    <a:lnTo>
                      <a:pt x="2913" y="803"/>
                    </a:lnTo>
                    <a:lnTo>
                      <a:pt x="2915" y="803"/>
                    </a:lnTo>
                    <a:lnTo>
                      <a:pt x="2918" y="801"/>
                    </a:lnTo>
                    <a:lnTo>
                      <a:pt x="2920" y="801"/>
                    </a:lnTo>
                    <a:lnTo>
                      <a:pt x="2922" y="803"/>
                    </a:lnTo>
                    <a:lnTo>
                      <a:pt x="2925" y="806"/>
                    </a:lnTo>
                    <a:lnTo>
                      <a:pt x="2927" y="808"/>
                    </a:lnTo>
                    <a:lnTo>
                      <a:pt x="2929" y="808"/>
                    </a:lnTo>
                    <a:lnTo>
                      <a:pt x="2939" y="798"/>
                    </a:lnTo>
                    <a:lnTo>
                      <a:pt x="2937" y="813"/>
                    </a:lnTo>
                    <a:lnTo>
                      <a:pt x="2934" y="815"/>
                    </a:lnTo>
                    <a:lnTo>
                      <a:pt x="2932" y="822"/>
                    </a:lnTo>
                    <a:lnTo>
                      <a:pt x="2932" y="824"/>
                    </a:lnTo>
                    <a:lnTo>
                      <a:pt x="2934" y="827"/>
                    </a:lnTo>
                    <a:lnTo>
                      <a:pt x="2932" y="829"/>
                    </a:lnTo>
                    <a:lnTo>
                      <a:pt x="2932" y="832"/>
                    </a:lnTo>
                    <a:lnTo>
                      <a:pt x="2932" y="834"/>
                    </a:lnTo>
                    <a:lnTo>
                      <a:pt x="2932" y="834"/>
                    </a:lnTo>
                    <a:lnTo>
                      <a:pt x="2941" y="832"/>
                    </a:lnTo>
                    <a:lnTo>
                      <a:pt x="2937" y="843"/>
                    </a:lnTo>
                    <a:lnTo>
                      <a:pt x="2937" y="848"/>
                    </a:lnTo>
                    <a:lnTo>
                      <a:pt x="2939" y="846"/>
                    </a:lnTo>
                    <a:lnTo>
                      <a:pt x="2944" y="841"/>
                    </a:lnTo>
                    <a:lnTo>
                      <a:pt x="2946" y="841"/>
                    </a:lnTo>
                    <a:lnTo>
                      <a:pt x="2972" y="813"/>
                    </a:lnTo>
                    <a:lnTo>
                      <a:pt x="2977" y="810"/>
                    </a:lnTo>
                    <a:lnTo>
                      <a:pt x="2979" y="810"/>
                    </a:lnTo>
                    <a:lnTo>
                      <a:pt x="2979" y="808"/>
                    </a:lnTo>
                    <a:lnTo>
                      <a:pt x="2981" y="810"/>
                    </a:lnTo>
                    <a:lnTo>
                      <a:pt x="2981" y="813"/>
                    </a:lnTo>
                    <a:lnTo>
                      <a:pt x="2981" y="815"/>
                    </a:lnTo>
                    <a:lnTo>
                      <a:pt x="2984" y="815"/>
                    </a:lnTo>
                    <a:lnTo>
                      <a:pt x="2986" y="808"/>
                    </a:lnTo>
                    <a:lnTo>
                      <a:pt x="2984" y="808"/>
                    </a:lnTo>
                    <a:lnTo>
                      <a:pt x="2984" y="806"/>
                    </a:lnTo>
                    <a:lnTo>
                      <a:pt x="2984" y="796"/>
                    </a:lnTo>
                    <a:lnTo>
                      <a:pt x="2984" y="794"/>
                    </a:lnTo>
                    <a:lnTo>
                      <a:pt x="2988" y="789"/>
                    </a:lnTo>
                    <a:lnTo>
                      <a:pt x="2988" y="784"/>
                    </a:lnTo>
                    <a:lnTo>
                      <a:pt x="2988" y="782"/>
                    </a:lnTo>
                    <a:lnTo>
                      <a:pt x="2993" y="777"/>
                    </a:lnTo>
                    <a:lnTo>
                      <a:pt x="3007" y="772"/>
                    </a:lnTo>
                    <a:lnTo>
                      <a:pt x="3012" y="775"/>
                    </a:lnTo>
                    <a:lnTo>
                      <a:pt x="3017" y="780"/>
                    </a:lnTo>
                    <a:lnTo>
                      <a:pt x="3014" y="782"/>
                    </a:lnTo>
                    <a:lnTo>
                      <a:pt x="3010" y="782"/>
                    </a:lnTo>
                    <a:lnTo>
                      <a:pt x="3003" y="789"/>
                    </a:lnTo>
                    <a:lnTo>
                      <a:pt x="3000" y="808"/>
                    </a:lnTo>
                    <a:lnTo>
                      <a:pt x="2996" y="813"/>
                    </a:lnTo>
                    <a:lnTo>
                      <a:pt x="2996" y="817"/>
                    </a:lnTo>
                    <a:lnTo>
                      <a:pt x="2998" y="820"/>
                    </a:lnTo>
                    <a:lnTo>
                      <a:pt x="2998" y="824"/>
                    </a:lnTo>
                    <a:lnTo>
                      <a:pt x="2996" y="827"/>
                    </a:lnTo>
                    <a:lnTo>
                      <a:pt x="2993" y="827"/>
                    </a:lnTo>
                    <a:lnTo>
                      <a:pt x="2993" y="832"/>
                    </a:lnTo>
                    <a:lnTo>
                      <a:pt x="2996" y="834"/>
                    </a:lnTo>
                    <a:lnTo>
                      <a:pt x="2996" y="836"/>
                    </a:lnTo>
                    <a:lnTo>
                      <a:pt x="2988" y="841"/>
                    </a:lnTo>
                    <a:lnTo>
                      <a:pt x="2984" y="841"/>
                    </a:lnTo>
                    <a:lnTo>
                      <a:pt x="2981" y="841"/>
                    </a:lnTo>
                    <a:lnTo>
                      <a:pt x="2977" y="848"/>
                    </a:lnTo>
                    <a:lnTo>
                      <a:pt x="2974" y="848"/>
                    </a:lnTo>
                    <a:lnTo>
                      <a:pt x="2965" y="850"/>
                    </a:lnTo>
                    <a:lnTo>
                      <a:pt x="2965" y="853"/>
                    </a:lnTo>
                    <a:lnTo>
                      <a:pt x="2965" y="855"/>
                    </a:lnTo>
                    <a:lnTo>
                      <a:pt x="2963" y="860"/>
                    </a:lnTo>
                    <a:lnTo>
                      <a:pt x="2948" y="876"/>
                    </a:lnTo>
                    <a:lnTo>
                      <a:pt x="2941" y="881"/>
                    </a:lnTo>
                    <a:lnTo>
                      <a:pt x="2939" y="888"/>
                    </a:lnTo>
                    <a:lnTo>
                      <a:pt x="2937" y="888"/>
                    </a:lnTo>
                    <a:lnTo>
                      <a:pt x="2929" y="895"/>
                    </a:lnTo>
                    <a:lnTo>
                      <a:pt x="2929" y="902"/>
                    </a:lnTo>
                    <a:lnTo>
                      <a:pt x="2906" y="928"/>
                    </a:lnTo>
                    <a:lnTo>
                      <a:pt x="2901" y="931"/>
                    </a:lnTo>
                    <a:lnTo>
                      <a:pt x="2896" y="931"/>
                    </a:lnTo>
                    <a:lnTo>
                      <a:pt x="2892" y="938"/>
                    </a:lnTo>
                    <a:lnTo>
                      <a:pt x="2885" y="935"/>
                    </a:lnTo>
                    <a:lnTo>
                      <a:pt x="2882" y="935"/>
                    </a:lnTo>
                    <a:lnTo>
                      <a:pt x="2885" y="945"/>
                    </a:lnTo>
                    <a:lnTo>
                      <a:pt x="2880" y="959"/>
                    </a:lnTo>
                    <a:lnTo>
                      <a:pt x="2868" y="966"/>
                    </a:lnTo>
                    <a:lnTo>
                      <a:pt x="2861" y="992"/>
                    </a:lnTo>
                    <a:lnTo>
                      <a:pt x="2866" y="1049"/>
                    </a:lnTo>
                    <a:lnTo>
                      <a:pt x="2866" y="1049"/>
                    </a:lnTo>
                    <a:lnTo>
                      <a:pt x="2880" y="1134"/>
                    </a:lnTo>
                    <a:lnTo>
                      <a:pt x="2903" y="1108"/>
                    </a:lnTo>
                    <a:lnTo>
                      <a:pt x="2908" y="1094"/>
                    </a:lnTo>
                    <a:lnTo>
                      <a:pt x="2908" y="1089"/>
                    </a:lnTo>
                    <a:lnTo>
                      <a:pt x="2908" y="1087"/>
                    </a:lnTo>
                    <a:lnTo>
                      <a:pt x="2911" y="1082"/>
                    </a:lnTo>
                    <a:lnTo>
                      <a:pt x="2908" y="1082"/>
                    </a:lnTo>
                    <a:lnTo>
                      <a:pt x="2911" y="1080"/>
                    </a:lnTo>
                    <a:lnTo>
                      <a:pt x="2911" y="1080"/>
                    </a:lnTo>
                    <a:lnTo>
                      <a:pt x="2913" y="1080"/>
                    </a:lnTo>
                    <a:lnTo>
                      <a:pt x="2920" y="1072"/>
                    </a:lnTo>
                    <a:lnTo>
                      <a:pt x="2927" y="1070"/>
                    </a:lnTo>
                    <a:lnTo>
                      <a:pt x="2934" y="1072"/>
                    </a:lnTo>
                    <a:lnTo>
                      <a:pt x="2932" y="1070"/>
                    </a:lnTo>
                    <a:lnTo>
                      <a:pt x="2932" y="1068"/>
                    </a:lnTo>
                    <a:lnTo>
                      <a:pt x="2932" y="1049"/>
                    </a:lnTo>
                    <a:lnTo>
                      <a:pt x="2944" y="1037"/>
                    </a:lnTo>
                    <a:lnTo>
                      <a:pt x="2948" y="1032"/>
                    </a:lnTo>
                    <a:lnTo>
                      <a:pt x="2953" y="1032"/>
                    </a:lnTo>
                    <a:lnTo>
                      <a:pt x="2955" y="1035"/>
                    </a:lnTo>
                    <a:lnTo>
                      <a:pt x="2960" y="1035"/>
                    </a:lnTo>
                    <a:lnTo>
                      <a:pt x="2963" y="1035"/>
                    </a:lnTo>
                    <a:lnTo>
                      <a:pt x="2967" y="1030"/>
                    </a:lnTo>
                    <a:lnTo>
                      <a:pt x="2967" y="1028"/>
                    </a:lnTo>
                    <a:lnTo>
                      <a:pt x="2963" y="1018"/>
                    </a:lnTo>
                    <a:lnTo>
                      <a:pt x="2960" y="1009"/>
                    </a:lnTo>
                    <a:lnTo>
                      <a:pt x="2965" y="992"/>
                    </a:lnTo>
                    <a:lnTo>
                      <a:pt x="2967" y="990"/>
                    </a:lnTo>
                    <a:lnTo>
                      <a:pt x="2972" y="985"/>
                    </a:lnTo>
                    <a:lnTo>
                      <a:pt x="2970" y="983"/>
                    </a:lnTo>
                    <a:lnTo>
                      <a:pt x="2970" y="980"/>
                    </a:lnTo>
                    <a:lnTo>
                      <a:pt x="2979" y="978"/>
                    </a:lnTo>
                    <a:lnTo>
                      <a:pt x="2981" y="976"/>
                    </a:lnTo>
                    <a:lnTo>
                      <a:pt x="2981" y="978"/>
                    </a:lnTo>
                    <a:lnTo>
                      <a:pt x="2981" y="980"/>
                    </a:lnTo>
                    <a:lnTo>
                      <a:pt x="2979" y="983"/>
                    </a:lnTo>
                    <a:lnTo>
                      <a:pt x="2977" y="985"/>
                    </a:lnTo>
                    <a:lnTo>
                      <a:pt x="2979" y="990"/>
                    </a:lnTo>
                    <a:lnTo>
                      <a:pt x="2981" y="992"/>
                    </a:lnTo>
                    <a:lnTo>
                      <a:pt x="2984" y="992"/>
                    </a:lnTo>
                    <a:lnTo>
                      <a:pt x="2986" y="987"/>
                    </a:lnTo>
                    <a:lnTo>
                      <a:pt x="2986" y="983"/>
                    </a:lnTo>
                    <a:lnTo>
                      <a:pt x="2986" y="973"/>
                    </a:lnTo>
                    <a:lnTo>
                      <a:pt x="2984" y="971"/>
                    </a:lnTo>
                    <a:lnTo>
                      <a:pt x="2979" y="971"/>
                    </a:lnTo>
                    <a:lnTo>
                      <a:pt x="2979" y="971"/>
                    </a:lnTo>
                    <a:lnTo>
                      <a:pt x="2979" y="952"/>
                    </a:lnTo>
                    <a:lnTo>
                      <a:pt x="2979" y="950"/>
                    </a:lnTo>
                    <a:lnTo>
                      <a:pt x="2984" y="947"/>
                    </a:lnTo>
                    <a:lnTo>
                      <a:pt x="2986" y="940"/>
                    </a:lnTo>
                    <a:lnTo>
                      <a:pt x="2986" y="938"/>
                    </a:lnTo>
                    <a:lnTo>
                      <a:pt x="2977" y="933"/>
                    </a:lnTo>
                    <a:lnTo>
                      <a:pt x="2974" y="933"/>
                    </a:lnTo>
                    <a:lnTo>
                      <a:pt x="2972" y="938"/>
                    </a:lnTo>
                    <a:lnTo>
                      <a:pt x="2972" y="940"/>
                    </a:lnTo>
                    <a:lnTo>
                      <a:pt x="2970" y="938"/>
                    </a:lnTo>
                    <a:lnTo>
                      <a:pt x="2967" y="935"/>
                    </a:lnTo>
                    <a:lnTo>
                      <a:pt x="2965" y="933"/>
                    </a:lnTo>
                    <a:lnTo>
                      <a:pt x="2965" y="928"/>
                    </a:lnTo>
                    <a:lnTo>
                      <a:pt x="2981" y="900"/>
                    </a:lnTo>
                    <a:lnTo>
                      <a:pt x="2981" y="895"/>
                    </a:lnTo>
                    <a:lnTo>
                      <a:pt x="2981" y="895"/>
                    </a:lnTo>
                    <a:lnTo>
                      <a:pt x="2984" y="895"/>
                    </a:lnTo>
                    <a:lnTo>
                      <a:pt x="2984" y="893"/>
                    </a:lnTo>
                    <a:lnTo>
                      <a:pt x="2984" y="891"/>
                    </a:lnTo>
                    <a:lnTo>
                      <a:pt x="2986" y="891"/>
                    </a:lnTo>
                    <a:lnTo>
                      <a:pt x="2988" y="888"/>
                    </a:lnTo>
                    <a:lnTo>
                      <a:pt x="2986" y="883"/>
                    </a:lnTo>
                    <a:lnTo>
                      <a:pt x="2986" y="879"/>
                    </a:lnTo>
                    <a:lnTo>
                      <a:pt x="2988" y="876"/>
                    </a:lnTo>
                    <a:lnTo>
                      <a:pt x="2991" y="872"/>
                    </a:lnTo>
                    <a:lnTo>
                      <a:pt x="2991" y="872"/>
                    </a:lnTo>
                    <a:lnTo>
                      <a:pt x="2996" y="869"/>
                    </a:lnTo>
                    <a:lnTo>
                      <a:pt x="2998" y="867"/>
                    </a:lnTo>
                    <a:lnTo>
                      <a:pt x="3000" y="869"/>
                    </a:lnTo>
                    <a:lnTo>
                      <a:pt x="3003" y="872"/>
                    </a:lnTo>
                    <a:lnTo>
                      <a:pt x="3005" y="867"/>
                    </a:lnTo>
                    <a:lnTo>
                      <a:pt x="3010" y="865"/>
                    </a:lnTo>
                    <a:lnTo>
                      <a:pt x="3012" y="867"/>
                    </a:lnTo>
                    <a:lnTo>
                      <a:pt x="3012" y="872"/>
                    </a:lnTo>
                    <a:lnTo>
                      <a:pt x="3017" y="872"/>
                    </a:lnTo>
                    <a:lnTo>
                      <a:pt x="3017" y="867"/>
                    </a:lnTo>
                    <a:lnTo>
                      <a:pt x="3017" y="865"/>
                    </a:lnTo>
                    <a:lnTo>
                      <a:pt x="3019" y="860"/>
                    </a:lnTo>
                    <a:lnTo>
                      <a:pt x="3022" y="860"/>
                    </a:lnTo>
                    <a:lnTo>
                      <a:pt x="3029" y="857"/>
                    </a:lnTo>
                    <a:lnTo>
                      <a:pt x="3031" y="855"/>
                    </a:lnTo>
                    <a:lnTo>
                      <a:pt x="3036" y="848"/>
                    </a:lnTo>
                    <a:lnTo>
                      <a:pt x="3036" y="850"/>
                    </a:lnTo>
                    <a:lnTo>
                      <a:pt x="3038" y="853"/>
                    </a:lnTo>
                    <a:lnTo>
                      <a:pt x="3036" y="855"/>
                    </a:lnTo>
                    <a:lnTo>
                      <a:pt x="3036" y="860"/>
                    </a:lnTo>
                    <a:lnTo>
                      <a:pt x="3036" y="869"/>
                    </a:lnTo>
                    <a:lnTo>
                      <a:pt x="3033" y="872"/>
                    </a:lnTo>
                    <a:lnTo>
                      <a:pt x="3033" y="872"/>
                    </a:lnTo>
                    <a:lnTo>
                      <a:pt x="3036" y="872"/>
                    </a:lnTo>
                    <a:lnTo>
                      <a:pt x="3048" y="857"/>
                    </a:lnTo>
                    <a:lnTo>
                      <a:pt x="3048" y="857"/>
                    </a:lnTo>
                    <a:lnTo>
                      <a:pt x="3048" y="853"/>
                    </a:lnTo>
                    <a:lnTo>
                      <a:pt x="3048" y="853"/>
                    </a:lnTo>
                    <a:lnTo>
                      <a:pt x="3052" y="855"/>
                    </a:lnTo>
                    <a:lnTo>
                      <a:pt x="3055" y="853"/>
                    </a:lnTo>
                    <a:lnTo>
                      <a:pt x="3057" y="853"/>
                    </a:lnTo>
                    <a:lnTo>
                      <a:pt x="3062" y="848"/>
                    </a:lnTo>
                    <a:lnTo>
                      <a:pt x="3066" y="848"/>
                    </a:lnTo>
                    <a:lnTo>
                      <a:pt x="3069" y="846"/>
                    </a:lnTo>
                    <a:lnTo>
                      <a:pt x="3069" y="846"/>
                    </a:lnTo>
                    <a:lnTo>
                      <a:pt x="3081" y="846"/>
                    </a:lnTo>
                    <a:lnTo>
                      <a:pt x="3088" y="850"/>
                    </a:lnTo>
                    <a:lnTo>
                      <a:pt x="3092" y="853"/>
                    </a:lnTo>
                    <a:lnTo>
                      <a:pt x="3095" y="855"/>
                    </a:lnTo>
                    <a:lnTo>
                      <a:pt x="3100" y="865"/>
                    </a:lnTo>
                    <a:lnTo>
                      <a:pt x="3100" y="867"/>
                    </a:lnTo>
                    <a:lnTo>
                      <a:pt x="3104" y="867"/>
                    </a:lnTo>
                    <a:lnTo>
                      <a:pt x="3104" y="867"/>
                    </a:lnTo>
                    <a:lnTo>
                      <a:pt x="3104" y="862"/>
                    </a:lnTo>
                    <a:lnTo>
                      <a:pt x="3109" y="855"/>
                    </a:lnTo>
                    <a:lnTo>
                      <a:pt x="3109" y="853"/>
                    </a:lnTo>
                    <a:lnTo>
                      <a:pt x="3107" y="853"/>
                    </a:lnTo>
                    <a:lnTo>
                      <a:pt x="3114" y="848"/>
                    </a:lnTo>
                    <a:lnTo>
                      <a:pt x="3116" y="848"/>
                    </a:lnTo>
                    <a:lnTo>
                      <a:pt x="3116" y="846"/>
                    </a:lnTo>
                    <a:lnTo>
                      <a:pt x="3118" y="846"/>
                    </a:lnTo>
                    <a:lnTo>
                      <a:pt x="3121" y="846"/>
                    </a:lnTo>
                    <a:lnTo>
                      <a:pt x="3123" y="841"/>
                    </a:lnTo>
                    <a:lnTo>
                      <a:pt x="3125" y="841"/>
                    </a:lnTo>
                    <a:lnTo>
                      <a:pt x="3125" y="839"/>
                    </a:lnTo>
                    <a:lnTo>
                      <a:pt x="3128" y="839"/>
                    </a:lnTo>
                    <a:lnTo>
                      <a:pt x="3130" y="836"/>
                    </a:lnTo>
                    <a:lnTo>
                      <a:pt x="3133" y="836"/>
                    </a:lnTo>
                    <a:lnTo>
                      <a:pt x="3133" y="836"/>
                    </a:lnTo>
                    <a:lnTo>
                      <a:pt x="3135" y="834"/>
                    </a:lnTo>
                    <a:lnTo>
                      <a:pt x="3133" y="832"/>
                    </a:lnTo>
                    <a:lnTo>
                      <a:pt x="3133" y="832"/>
                    </a:lnTo>
                    <a:lnTo>
                      <a:pt x="3133" y="829"/>
                    </a:lnTo>
                    <a:lnTo>
                      <a:pt x="3135" y="832"/>
                    </a:lnTo>
                    <a:lnTo>
                      <a:pt x="3137" y="832"/>
                    </a:lnTo>
                    <a:lnTo>
                      <a:pt x="3137" y="832"/>
                    </a:lnTo>
                    <a:lnTo>
                      <a:pt x="3140" y="827"/>
                    </a:lnTo>
                    <a:lnTo>
                      <a:pt x="3137" y="827"/>
                    </a:lnTo>
                    <a:lnTo>
                      <a:pt x="3142" y="827"/>
                    </a:lnTo>
                    <a:lnTo>
                      <a:pt x="3144" y="824"/>
                    </a:lnTo>
                    <a:lnTo>
                      <a:pt x="3144" y="824"/>
                    </a:lnTo>
                    <a:lnTo>
                      <a:pt x="3147" y="822"/>
                    </a:lnTo>
                    <a:lnTo>
                      <a:pt x="3144" y="820"/>
                    </a:lnTo>
                    <a:lnTo>
                      <a:pt x="3147" y="817"/>
                    </a:lnTo>
                    <a:lnTo>
                      <a:pt x="3147" y="820"/>
                    </a:lnTo>
                    <a:lnTo>
                      <a:pt x="3149" y="820"/>
                    </a:lnTo>
                    <a:lnTo>
                      <a:pt x="3151" y="817"/>
                    </a:lnTo>
                    <a:lnTo>
                      <a:pt x="3151" y="817"/>
                    </a:lnTo>
                    <a:lnTo>
                      <a:pt x="3154" y="815"/>
                    </a:lnTo>
                    <a:lnTo>
                      <a:pt x="3154" y="815"/>
                    </a:lnTo>
                    <a:lnTo>
                      <a:pt x="3156" y="813"/>
                    </a:lnTo>
                    <a:lnTo>
                      <a:pt x="3156" y="810"/>
                    </a:lnTo>
                    <a:lnTo>
                      <a:pt x="3156" y="808"/>
                    </a:lnTo>
                    <a:lnTo>
                      <a:pt x="3159" y="808"/>
                    </a:lnTo>
                    <a:lnTo>
                      <a:pt x="3159" y="810"/>
                    </a:lnTo>
                    <a:lnTo>
                      <a:pt x="3161" y="810"/>
                    </a:lnTo>
                    <a:lnTo>
                      <a:pt x="3163" y="810"/>
                    </a:lnTo>
                    <a:lnTo>
                      <a:pt x="3166" y="806"/>
                    </a:lnTo>
                    <a:lnTo>
                      <a:pt x="3175" y="803"/>
                    </a:lnTo>
                    <a:lnTo>
                      <a:pt x="3177" y="801"/>
                    </a:lnTo>
                    <a:lnTo>
                      <a:pt x="3182" y="798"/>
                    </a:lnTo>
                    <a:lnTo>
                      <a:pt x="3182" y="796"/>
                    </a:lnTo>
                    <a:lnTo>
                      <a:pt x="3182" y="794"/>
                    </a:lnTo>
                    <a:lnTo>
                      <a:pt x="3182" y="791"/>
                    </a:lnTo>
                    <a:lnTo>
                      <a:pt x="3185" y="791"/>
                    </a:lnTo>
                    <a:lnTo>
                      <a:pt x="3185" y="796"/>
                    </a:lnTo>
                    <a:lnTo>
                      <a:pt x="3185" y="796"/>
                    </a:lnTo>
                    <a:lnTo>
                      <a:pt x="3194" y="791"/>
                    </a:lnTo>
                    <a:lnTo>
                      <a:pt x="3194" y="791"/>
                    </a:lnTo>
                    <a:lnTo>
                      <a:pt x="3208" y="782"/>
                    </a:lnTo>
                    <a:lnTo>
                      <a:pt x="3218" y="780"/>
                    </a:lnTo>
                    <a:lnTo>
                      <a:pt x="3218" y="777"/>
                    </a:lnTo>
                    <a:lnTo>
                      <a:pt x="3218" y="777"/>
                    </a:lnTo>
                    <a:lnTo>
                      <a:pt x="3218" y="775"/>
                    </a:lnTo>
                    <a:lnTo>
                      <a:pt x="3213" y="768"/>
                    </a:lnTo>
                    <a:lnTo>
                      <a:pt x="3215" y="765"/>
                    </a:lnTo>
                    <a:lnTo>
                      <a:pt x="3220" y="775"/>
                    </a:lnTo>
                    <a:lnTo>
                      <a:pt x="3220" y="775"/>
                    </a:lnTo>
                    <a:lnTo>
                      <a:pt x="3220" y="777"/>
                    </a:lnTo>
                    <a:lnTo>
                      <a:pt x="3222" y="777"/>
                    </a:lnTo>
                    <a:lnTo>
                      <a:pt x="3225" y="777"/>
                    </a:lnTo>
                    <a:lnTo>
                      <a:pt x="3225" y="775"/>
                    </a:lnTo>
                    <a:lnTo>
                      <a:pt x="3222" y="772"/>
                    </a:lnTo>
                    <a:lnTo>
                      <a:pt x="3225" y="772"/>
                    </a:lnTo>
                    <a:lnTo>
                      <a:pt x="3227" y="775"/>
                    </a:lnTo>
                    <a:lnTo>
                      <a:pt x="3227" y="777"/>
                    </a:lnTo>
                    <a:lnTo>
                      <a:pt x="3234" y="780"/>
                    </a:lnTo>
                    <a:lnTo>
                      <a:pt x="3241" y="784"/>
                    </a:lnTo>
                    <a:lnTo>
                      <a:pt x="3246" y="787"/>
                    </a:lnTo>
                    <a:lnTo>
                      <a:pt x="3248" y="787"/>
                    </a:lnTo>
                    <a:lnTo>
                      <a:pt x="3248" y="782"/>
                    </a:lnTo>
                    <a:lnTo>
                      <a:pt x="3251" y="782"/>
                    </a:lnTo>
                    <a:lnTo>
                      <a:pt x="3255" y="775"/>
                    </a:lnTo>
                    <a:lnTo>
                      <a:pt x="3255" y="770"/>
                    </a:lnTo>
                    <a:lnTo>
                      <a:pt x="3255" y="768"/>
                    </a:lnTo>
                    <a:lnTo>
                      <a:pt x="3253" y="765"/>
                    </a:lnTo>
                    <a:lnTo>
                      <a:pt x="3248" y="763"/>
                    </a:lnTo>
                    <a:lnTo>
                      <a:pt x="3248" y="763"/>
                    </a:lnTo>
                    <a:lnTo>
                      <a:pt x="3248" y="761"/>
                    </a:lnTo>
                    <a:lnTo>
                      <a:pt x="3248" y="761"/>
                    </a:lnTo>
                    <a:lnTo>
                      <a:pt x="3251" y="761"/>
                    </a:lnTo>
                    <a:lnTo>
                      <a:pt x="3253" y="761"/>
                    </a:lnTo>
                    <a:lnTo>
                      <a:pt x="3255" y="758"/>
                    </a:lnTo>
                    <a:lnTo>
                      <a:pt x="3253" y="754"/>
                    </a:lnTo>
                    <a:lnTo>
                      <a:pt x="3251" y="754"/>
                    </a:lnTo>
                    <a:lnTo>
                      <a:pt x="3246" y="746"/>
                    </a:lnTo>
                    <a:lnTo>
                      <a:pt x="3244" y="725"/>
                    </a:lnTo>
                    <a:lnTo>
                      <a:pt x="3239" y="728"/>
                    </a:lnTo>
                    <a:lnTo>
                      <a:pt x="3237" y="725"/>
                    </a:lnTo>
                    <a:lnTo>
                      <a:pt x="3237" y="723"/>
                    </a:lnTo>
                    <a:lnTo>
                      <a:pt x="3239" y="720"/>
                    </a:lnTo>
                    <a:lnTo>
                      <a:pt x="3241" y="723"/>
                    </a:lnTo>
                    <a:lnTo>
                      <a:pt x="3237" y="711"/>
                    </a:lnTo>
                    <a:lnTo>
                      <a:pt x="3234" y="716"/>
                    </a:lnTo>
                    <a:lnTo>
                      <a:pt x="3234" y="716"/>
                    </a:lnTo>
                    <a:lnTo>
                      <a:pt x="3229" y="713"/>
                    </a:lnTo>
                    <a:lnTo>
                      <a:pt x="3227" y="711"/>
                    </a:lnTo>
                    <a:lnTo>
                      <a:pt x="3225" y="711"/>
                    </a:lnTo>
                    <a:lnTo>
                      <a:pt x="3222" y="706"/>
                    </a:lnTo>
                    <a:lnTo>
                      <a:pt x="3222" y="697"/>
                    </a:lnTo>
                    <a:lnTo>
                      <a:pt x="3225" y="694"/>
                    </a:lnTo>
                    <a:lnTo>
                      <a:pt x="3227" y="697"/>
                    </a:lnTo>
                    <a:lnTo>
                      <a:pt x="3232" y="699"/>
                    </a:lnTo>
                    <a:lnTo>
                      <a:pt x="3234" y="697"/>
                    </a:lnTo>
                    <a:lnTo>
                      <a:pt x="3234" y="697"/>
                    </a:lnTo>
                    <a:lnTo>
                      <a:pt x="3237" y="699"/>
                    </a:lnTo>
                    <a:lnTo>
                      <a:pt x="3241" y="699"/>
                    </a:lnTo>
                    <a:lnTo>
                      <a:pt x="3241" y="702"/>
                    </a:lnTo>
                    <a:lnTo>
                      <a:pt x="3241" y="702"/>
                    </a:lnTo>
                    <a:lnTo>
                      <a:pt x="3244" y="699"/>
                    </a:lnTo>
                    <a:lnTo>
                      <a:pt x="3246" y="697"/>
                    </a:lnTo>
                    <a:lnTo>
                      <a:pt x="3255" y="694"/>
                    </a:lnTo>
                    <a:lnTo>
                      <a:pt x="3260" y="687"/>
                    </a:lnTo>
                    <a:lnTo>
                      <a:pt x="3265" y="683"/>
                    </a:lnTo>
                    <a:lnTo>
                      <a:pt x="3265" y="683"/>
                    </a:lnTo>
                    <a:lnTo>
                      <a:pt x="3274" y="673"/>
                    </a:lnTo>
                    <a:lnTo>
                      <a:pt x="3274" y="668"/>
                    </a:lnTo>
                    <a:lnTo>
                      <a:pt x="3277" y="666"/>
                    </a:lnTo>
                    <a:lnTo>
                      <a:pt x="3277" y="661"/>
                    </a:lnTo>
                    <a:lnTo>
                      <a:pt x="3267" y="652"/>
                    </a:lnTo>
                    <a:lnTo>
                      <a:pt x="3267" y="640"/>
                    </a:lnTo>
                    <a:lnTo>
                      <a:pt x="3270" y="640"/>
                    </a:lnTo>
                    <a:lnTo>
                      <a:pt x="3270" y="640"/>
                    </a:lnTo>
                    <a:lnTo>
                      <a:pt x="3272" y="643"/>
                    </a:lnTo>
                    <a:lnTo>
                      <a:pt x="3277" y="640"/>
                    </a:lnTo>
                    <a:lnTo>
                      <a:pt x="3277" y="633"/>
                    </a:lnTo>
                    <a:lnTo>
                      <a:pt x="3279" y="635"/>
                    </a:lnTo>
                    <a:lnTo>
                      <a:pt x="3279" y="633"/>
                    </a:lnTo>
                    <a:lnTo>
                      <a:pt x="3279" y="635"/>
                    </a:lnTo>
                    <a:lnTo>
                      <a:pt x="3284" y="640"/>
                    </a:lnTo>
                    <a:lnTo>
                      <a:pt x="3286" y="638"/>
                    </a:lnTo>
                    <a:lnTo>
                      <a:pt x="3288" y="633"/>
                    </a:lnTo>
                    <a:lnTo>
                      <a:pt x="3288" y="631"/>
                    </a:lnTo>
                    <a:lnTo>
                      <a:pt x="3291" y="633"/>
                    </a:lnTo>
                    <a:lnTo>
                      <a:pt x="3288" y="643"/>
                    </a:lnTo>
                    <a:lnTo>
                      <a:pt x="3286" y="645"/>
                    </a:lnTo>
                    <a:lnTo>
                      <a:pt x="3284" y="645"/>
                    </a:lnTo>
                    <a:lnTo>
                      <a:pt x="3281" y="643"/>
                    </a:lnTo>
                    <a:lnTo>
                      <a:pt x="3286" y="654"/>
                    </a:lnTo>
                    <a:lnTo>
                      <a:pt x="3288" y="654"/>
                    </a:lnTo>
                    <a:lnTo>
                      <a:pt x="3291" y="659"/>
                    </a:lnTo>
                    <a:lnTo>
                      <a:pt x="3291" y="664"/>
                    </a:lnTo>
                    <a:lnTo>
                      <a:pt x="3293" y="666"/>
                    </a:lnTo>
                    <a:lnTo>
                      <a:pt x="3303" y="666"/>
                    </a:lnTo>
                    <a:lnTo>
                      <a:pt x="3310" y="666"/>
                    </a:lnTo>
                    <a:lnTo>
                      <a:pt x="3310" y="661"/>
                    </a:lnTo>
                    <a:lnTo>
                      <a:pt x="3314" y="661"/>
                    </a:lnTo>
                    <a:lnTo>
                      <a:pt x="3319" y="664"/>
                    </a:lnTo>
                    <a:lnTo>
                      <a:pt x="3324" y="661"/>
                    </a:lnTo>
                    <a:lnTo>
                      <a:pt x="3326" y="666"/>
                    </a:lnTo>
                    <a:lnTo>
                      <a:pt x="3329" y="666"/>
                    </a:lnTo>
                    <a:lnTo>
                      <a:pt x="3333" y="668"/>
                    </a:lnTo>
                    <a:lnTo>
                      <a:pt x="3333" y="673"/>
                    </a:lnTo>
                    <a:lnTo>
                      <a:pt x="3333" y="678"/>
                    </a:lnTo>
                    <a:lnTo>
                      <a:pt x="3333" y="685"/>
                    </a:lnTo>
                    <a:lnTo>
                      <a:pt x="3338" y="687"/>
                    </a:lnTo>
                    <a:lnTo>
                      <a:pt x="3340" y="690"/>
                    </a:lnTo>
                    <a:lnTo>
                      <a:pt x="3343" y="692"/>
                    </a:lnTo>
                    <a:lnTo>
                      <a:pt x="3343" y="694"/>
                    </a:lnTo>
                    <a:lnTo>
                      <a:pt x="3345" y="694"/>
                    </a:lnTo>
                    <a:lnTo>
                      <a:pt x="3348" y="697"/>
                    </a:lnTo>
                    <a:lnTo>
                      <a:pt x="3350" y="697"/>
                    </a:lnTo>
                    <a:lnTo>
                      <a:pt x="3348" y="694"/>
                    </a:lnTo>
                    <a:lnTo>
                      <a:pt x="3350" y="692"/>
                    </a:lnTo>
                    <a:lnTo>
                      <a:pt x="3350" y="692"/>
                    </a:lnTo>
                    <a:lnTo>
                      <a:pt x="3352" y="694"/>
                    </a:lnTo>
                    <a:lnTo>
                      <a:pt x="3352" y="690"/>
                    </a:lnTo>
                    <a:lnTo>
                      <a:pt x="3352" y="687"/>
                    </a:lnTo>
                    <a:lnTo>
                      <a:pt x="3355" y="687"/>
                    </a:lnTo>
                    <a:lnTo>
                      <a:pt x="3355" y="687"/>
                    </a:lnTo>
                    <a:lnTo>
                      <a:pt x="3355" y="692"/>
                    </a:lnTo>
                    <a:lnTo>
                      <a:pt x="3352" y="697"/>
                    </a:lnTo>
                    <a:lnTo>
                      <a:pt x="3357" y="699"/>
                    </a:lnTo>
                    <a:lnTo>
                      <a:pt x="3359" y="699"/>
                    </a:lnTo>
                    <a:lnTo>
                      <a:pt x="3362" y="702"/>
                    </a:lnTo>
                    <a:lnTo>
                      <a:pt x="3362" y="702"/>
                    </a:lnTo>
                    <a:lnTo>
                      <a:pt x="3364" y="706"/>
                    </a:lnTo>
                    <a:lnTo>
                      <a:pt x="3364" y="709"/>
                    </a:lnTo>
                    <a:lnTo>
                      <a:pt x="3369" y="709"/>
                    </a:lnTo>
                    <a:lnTo>
                      <a:pt x="3369" y="706"/>
                    </a:lnTo>
                    <a:lnTo>
                      <a:pt x="3369" y="711"/>
                    </a:lnTo>
                    <a:lnTo>
                      <a:pt x="3371" y="711"/>
                    </a:lnTo>
                    <a:lnTo>
                      <a:pt x="3374" y="711"/>
                    </a:lnTo>
                    <a:lnTo>
                      <a:pt x="3376" y="706"/>
                    </a:lnTo>
                    <a:lnTo>
                      <a:pt x="3376" y="702"/>
                    </a:lnTo>
                    <a:lnTo>
                      <a:pt x="3378" y="704"/>
                    </a:lnTo>
                    <a:lnTo>
                      <a:pt x="3376" y="713"/>
                    </a:lnTo>
                    <a:lnTo>
                      <a:pt x="3378" y="716"/>
                    </a:lnTo>
                    <a:lnTo>
                      <a:pt x="3381" y="716"/>
                    </a:lnTo>
                    <a:lnTo>
                      <a:pt x="3381" y="716"/>
                    </a:lnTo>
                    <a:lnTo>
                      <a:pt x="3383" y="713"/>
                    </a:lnTo>
                    <a:lnTo>
                      <a:pt x="3383" y="709"/>
                    </a:lnTo>
                    <a:lnTo>
                      <a:pt x="3381" y="706"/>
                    </a:lnTo>
                    <a:lnTo>
                      <a:pt x="3381" y="706"/>
                    </a:lnTo>
                    <a:lnTo>
                      <a:pt x="3383" y="706"/>
                    </a:lnTo>
                    <a:lnTo>
                      <a:pt x="3385" y="706"/>
                    </a:lnTo>
                    <a:lnTo>
                      <a:pt x="3388" y="709"/>
                    </a:lnTo>
                    <a:lnTo>
                      <a:pt x="3392" y="709"/>
                    </a:lnTo>
                    <a:lnTo>
                      <a:pt x="3390" y="702"/>
                    </a:lnTo>
                    <a:lnTo>
                      <a:pt x="3390" y="702"/>
                    </a:lnTo>
                    <a:lnTo>
                      <a:pt x="3388" y="699"/>
                    </a:lnTo>
                    <a:lnTo>
                      <a:pt x="3383" y="702"/>
                    </a:lnTo>
                    <a:lnTo>
                      <a:pt x="3383" y="699"/>
                    </a:lnTo>
                    <a:lnTo>
                      <a:pt x="3383" y="699"/>
                    </a:lnTo>
                    <a:lnTo>
                      <a:pt x="3383" y="697"/>
                    </a:lnTo>
                    <a:lnTo>
                      <a:pt x="3385" y="697"/>
                    </a:lnTo>
                    <a:lnTo>
                      <a:pt x="3385" y="694"/>
                    </a:lnTo>
                    <a:lnTo>
                      <a:pt x="3383" y="692"/>
                    </a:lnTo>
                    <a:lnTo>
                      <a:pt x="3381" y="694"/>
                    </a:lnTo>
                    <a:lnTo>
                      <a:pt x="3383" y="692"/>
                    </a:lnTo>
                    <a:lnTo>
                      <a:pt x="3385" y="692"/>
                    </a:lnTo>
                    <a:lnTo>
                      <a:pt x="3388" y="690"/>
                    </a:lnTo>
                    <a:lnTo>
                      <a:pt x="3388" y="687"/>
                    </a:lnTo>
                    <a:lnTo>
                      <a:pt x="3388" y="687"/>
                    </a:lnTo>
                    <a:lnTo>
                      <a:pt x="3388" y="687"/>
                    </a:lnTo>
                    <a:lnTo>
                      <a:pt x="3390" y="6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5" name="Freeform 401"/>
              <p:cNvSpPr>
                <a:spLocks/>
              </p:cNvSpPr>
              <p:nvPr/>
            </p:nvSpPr>
            <p:spPr bwMode="auto">
              <a:xfrm>
                <a:off x="3166" y="223"/>
                <a:ext cx="38" cy="35"/>
              </a:xfrm>
              <a:custGeom>
                <a:avLst/>
                <a:gdLst>
                  <a:gd name="T0" fmla="*/ 12 w 38"/>
                  <a:gd name="T1" fmla="*/ 35 h 35"/>
                  <a:gd name="T2" fmla="*/ 17 w 38"/>
                  <a:gd name="T3" fmla="*/ 35 h 35"/>
                  <a:gd name="T4" fmla="*/ 17 w 38"/>
                  <a:gd name="T5" fmla="*/ 33 h 35"/>
                  <a:gd name="T6" fmla="*/ 19 w 38"/>
                  <a:gd name="T7" fmla="*/ 33 h 35"/>
                  <a:gd name="T8" fmla="*/ 24 w 38"/>
                  <a:gd name="T9" fmla="*/ 30 h 35"/>
                  <a:gd name="T10" fmla="*/ 31 w 38"/>
                  <a:gd name="T11" fmla="*/ 30 h 35"/>
                  <a:gd name="T12" fmla="*/ 33 w 38"/>
                  <a:gd name="T13" fmla="*/ 16 h 35"/>
                  <a:gd name="T14" fmla="*/ 38 w 38"/>
                  <a:gd name="T15" fmla="*/ 12 h 35"/>
                  <a:gd name="T16" fmla="*/ 33 w 38"/>
                  <a:gd name="T17" fmla="*/ 7 h 35"/>
                  <a:gd name="T18" fmla="*/ 33 w 38"/>
                  <a:gd name="T19" fmla="*/ 4 h 35"/>
                  <a:gd name="T20" fmla="*/ 31 w 38"/>
                  <a:gd name="T21" fmla="*/ 2 h 35"/>
                  <a:gd name="T22" fmla="*/ 19 w 38"/>
                  <a:gd name="T23" fmla="*/ 4 h 35"/>
                  <a:gd name="T24" fmla="*/ 19 w 38"/>
                  <a:gd name="T25" fmla="*/ 4 h 35"/>
                  <a:gd name="T26" fmla="*/ 19 w 38"/>
                  <a:gd name="T27" fmla="*/ 2 h 35"/>
                  <a:gd name="T28" fmla="*/ 22 w 38"/>
                  <a:gd name="T29" fmla="*/ 0 h 35"/>
                  <a:gd name="T30" fmla="*/ 19 w 38"/>
                  <a:gd name="T31" fmla="*/ 0 h 35"/>
                  <a:gd name="T32" fmla="*/ 15 w 38"/>
                  <a:gd name="T33" fmla="*/ 2 h 35"/>
                  <a:gd name="T34" fmla="*/ 15 w 38"/>
                  <a:gd name="T35" fmla="*/ 7 h 35"/>
                  <a:gd name="T36" fmla="*/ 12 w 38"/>
                  <a:gd name="T37" fmla="*/ 7 h 35"/>
                  <a:gd name="T38" fmla="*/ 10 w 38"/>
                  <a:gd name="T39" fmla="*/ 7 h 35"/>
                  <a:gd name="T40" fmla="*/ 7 w 38"/>
                  <a:gd name="T41" fmla="*/ 9 h 35"/>
                  <a:gd name="T42" fmla="*/ 0 w 38"/>
                  <a:gd name="T43" fmla="*/ 12 h 35"/>
                  <a:gd name="T44" fmla="*/ 3 w 38"/>
                  <a:gd name="T45" fmla="*/ 16 h 35"/>
                  <a:gd name="T46" fmla="*/ 7 w 38"/>
                  <a:gd name="T47" fmla="*/ 16 h 35"/>
                  <a:gd name="T48" fmla="*/ 7 w 38"/>
                  <a:gd name="T49" fmla="*/ 26 h 35"/>
                  <a:gd name="T50" fmla="*/ 10 w 38"/>
                  <a:gd name="T51" fmla="*/ 30 h 35"/>
                  <a:gd name="T52" fmla="*/ 10 w 38"/>
                  <a:gd name="T53" fmla="*/ 33 h 35"/>
                  <a:gd name="T54" fmla="*/ 12 w 38"/>
                  <a:gd name="T55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8" h="35">
                    <a:moveTo>
                      <a:pt x="12" y="35"/>
                    </a:moveTo>
                    <a:lnTo>
                      <a:pt x="17" y="35"/>
                    </a:lnTo>
                    <a:lnTo>
                      <a:pt x="17" y="33"/>
                    </a:lnTo>
                    <a:lnTo>
                      <a:pt x="19" y="33"/>
                    </a:lnTo>
                    <a:lnTo>
                      <a:pt x="24" y="30"/>
                    </a:lnTo>
                    <a:lnTo>
                      <a:pt x="31" y="30"/>
                    </a:lnTo>
                    <a:lnTo>
                      <a:pt x="33" y="16"/>
                    </a:lnTo>
                    <a:lnTo>
                      <a:pt x="38" y="12"/>
                    </a:lnTo>
                    <a:lnTo>
                      <a:pt x="33" y="7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2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5" y="7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7" y="9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7" y="16"/>
                    </a:lnTo>
                    <a:lnTo>
                      <a:pt x="7" y="26"/>
                    </a:lnTo>
                    <a:lnTo>
                      <a:pt x="10" y="30"/>
                    </a:lnTo>
                    <a:lnTo>
                      <a:pt x="10" y="33"/>
                    </a:lnTo>
                    <a:lnTo>
                      <a:pt x="12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6" name="Freeform 402"/>
              <p:cNvSpPr>
                <a:spLocks/>
              </p:cNvSpPr>
              <p:nvPr/>
            </p:nvSpPr>
            <p:spPr bwMode="auto">
              <a:xfrm>
                <a:off x="3629" y="790"/>
                <a:ext cx="36" cy="37"/>
              </a:xfrm>
              <a:custGeom>
                <a:avLst/>
                <a:gdLst>
                  <a:gd name="T0" fmla="*/ 3 w 36"/>
                  <a:gd name="T1" fmla="*/ 37 h 37"/>
                  <a:gd name="T2" fmla="*/ 3 w 36"/>
                  <a:gd name="T3" fmla="*/ 35 h 37"/>
                  <a:gd name="T4" fmla="*/ 3 w 36"/>
                  <a:gd name="T5" fmla="*/ 30 h 37"/>
                  <a:gd name="T6" fmla="*/ 5 w 36"/>
                  <a:gd name="T7" fmla="*/ 30 h 37"/>
                  <a:gd name="T8" fmla="*/ 7 w 36"/>
                  <a:gd name="T9" fmla="*/ 35 h 37"/>
                  <a:gd name="T10" fmla="*/ 10 w 36"/>
                  <a:gd name="T11" fmla="*/ 37 h 37"/>
                  <a:gd name="T12" fmla="*/ 10 w 36"/>
                  <a:gd name="T13" fmla="*/ 35 h 37"/>
                  <a:gd name="T14" fmla="*/ 12 w 36"/>
                  <a:gd name="T15" fmla="*/ 37 h 37"/>
                  <a:gd name="T16" fmla="*/ 15 w 36"/>
                  <a:gd name="T17" fmla="*/ 35 h 37"/>
                  <a:gd name="T18" fmla="*/ 17 w 36"/>
                  <a:gd name="T19" fmla="*/ 33 h 37"/>
                  <a:gd name="T20" fmla="*/ 22 w 36"/>
                  <a:gd name="T21" fmla="*/ 33 h 37"/>
                  <a:gd name="T22" fmla="*/ 24 w 36"/>
                  <a:gd name="T23" fmla="*/ 30 h 37"/>
                  <a:gd name="T24" fmla="*/ 33 w 36"/>
                  <a:gd name="T25" fmla="*/ 19 h 37"/>
                  <a:gd name="T26" fmla="*/ 36 w 36"/>
                  <a:gd name="T27" fmla="*/ 23 h 37"/>
                  <a:gd name="T28" fmla="*/ 36 w 36"/>
                  <a:gd name="T29" fmla="*/ 19 h 37"/>
                  <a:gd name="T30" fmla="*/ 33 w 36"/>
                  <a:gd name="T31" fmla="*/ 9 h 37"/>
                  <a:gd name="T32" fmla="*/ 33 w 36"/>
                  <a:gd name="T33" fmla="*/ 14 h 37"/>
                  <a:gd name="T34" fmla="*/ 31 w 36"/>
                  <a:gd name="T35" fmla="*/ 14 h 37"/>
                  <a:gd name="T36" fmla="*/ 29 w 36"/>
                  <a:gd name="T37" fmla="*/ 9 h 37"/>
                  <a:gd name="T38" fmla="*/ 17 w 36"/>
                  <a:gd name="T39" fmla="*/ 0 h 37"/>
                  <a:gd name="T40" fmla="*/ 17 w 36"/>
                  <a:gd name="T41" fmla="*/ 0 h 37"/>
                  <a:gd name="T42" fmla="*/ 12 w 36"/>
                  <a:gd name="T43" fmla="*/ 2 h 37"/>
                  <a:gd name="T44" fmla="*/ 12 w 36"/>
                  <a:gd name="T45" fmla="*/ 0 h 37"/>
                  <a:gd name="T46" fmla="*/ 10 w 36"/>
                  <a:gd name="T47" fmla="*/ 0 h 37"/>
                  <a:gd name="T48" fmla="*/ 10 w 36"/>
                  <a:gd name="T49" fmla="*/ 2 h 37"/>
                  <a:gd name="T50" fmla="*/ 7 w 36"/>
                  <a:gd name="T51" fmla="*/ 4 h 37"/>
                  <a:gd name="T52" fmla="*/ 3 w 36"/>
                  <a:gd name="T53" fmla="*/ 16 h 37"/>
                  <a:gd name="T54" fmla="*/ 0 w 36"/>
                  <a:gd name="T55" fmla="*/ 30 h 37"/>
                  <a:gd name="T56" fmla="*/ 3 w 36"/>
                  <a:gd name="T57" fmla="*/ 33 h 37"/>
                  <a:gd name="T58" fmla="*/ 3 w 36"/>
                  <a:gd name="T5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6" h="37">
                    <a:moveTo>
                      <a:pt x="3" y="37"/>
                    </a:moveTo>
                    <a:lnTo>
                      <a:pt x="3" y="35"/>
                    </a:lnTo>
                    <a:lnTo>
                      <a:pt x="3" y="30"/>
                    </a:lnTo>
                    <a:lnTo>
                      <a:pt x="5" y="30"/>
                    </a:lnTo>
                    <a:lnTo>
                      <a:pt x="7" y="35"/>
                    </a:lnTo>
                    <a:lnTo>
                      <a:pt x="10" y="37"/>
                    </a:lnTo>
                    <a:lnTo>
                      <a:pt x="10" y="35"/>
                    </a:lnTo>
                    <a:lnTo>
                      <a:pt x="12" y="37"/>
                    </a:lnTo>
                    <a:lnTo>
                      <a:pt x="15" y="35"/>
                    </a:lnTo>
                    <a:lnTo>
                      <a:pt x="17" y="33"/>
                    </a:lnTo>
                    <a:lnTo>
                      <a:pt x="22" y="33"/>
                    </a:lnTo>
                    <a:lnTo>
                      <a:pt x="24" y="30"/>
                    </a:lnTo>
                    <a:lnTo>
                      <a:pt x="33" y="19"/>
                    </a:lnTo>
                    <a:lnTo>
                      <a:pt x="36" y="23"/>
                    </a:lnTo>
                    <a:lnTo>
                      <a:pt x="36" y="19"/>
                    </a:lnTo>
                    <a:lnTo>
                      <a:pt x="33" y="9"/>
                    </a:lnTo>
                    <a:lnTo>
                      <a:pt x="33" y="14"/>
                    </a:lnTo>
                    <a:lnTo>
                      <a:pt x="31" y="14"/>
                    </a:lnTo>
                    <a:lnTo>
                      <a:pt x="29" y="9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7" y="4"/>
                    </a:lnTo>
                    <a:lnTo>
                      <a:pt x="3" y="16"/>
                    </a:lnTo>
                    <a:lnTo>
                      <a:pt x="0" y="30"/>
                    </a:lnTo>
                    <a:lnTo>
                      <a:pt x="3" y="33"/>
                    </a:lnTo>
                    <a:lnTo>
                      <a:pt x="3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7" name="Freeform 403"/>
              <p:cNvSpPr>
                <a:spLocks/>
              </p:cNvSpPr>
              <p:nvPr/>
            </p:nvSpPr>
            <p:spPr bwMode="auto">
              <a:xfrm>
                <a:off x="3268" y="206"/>
                <a:ext cx="9" cy="17"/>
              </a:xfrm>
              <a:custGeom>
                <a:avLst/>
                <a:gdLst>
                  <a:gd name="T0" fmla="*/ 5 w 9"/>
                  <a:gd name="T1" fmla="*/ 7 h 17"/>
                  <a:gd name="T2" fmla="*/ 5 w 9"/>
                  <a:gd name="T3" fmla="*/ 3 h 17"/>
                  <a:gd name="T4" fmla="*/ 2 w 9"/>
                  <a:gd name="T5" fmla="*/ 0 h 17"/>
                  <a:gd name="T6" fmla="*/ 2 w 9"/>
                  <a:gd name="T7" fmla="*/ 0 h 17"/>
                  <a:gd name="T8" fmla="*/ 2 w 9"/>
                  <a:gd name="T9" fmla="*/ 3 h 17"/>
                  <a:gd name="T10" fmla="*/ 0 w 9"/>
                  <a:gd name="T11" fmla="*/ 5 h 17"/>
                  <a:gd name="T12" fmla="*/ 2 w 9"/>
                  <a:gd name="T13" fmla="*/ 10 h 17"/>
                  <a:gd name="T14" fmla="*/ 2 w 9"/>
                  <a:gd name="T15" fmla="*/ 10 h 17"/>
                  <a:gd name="T16" fmla="*/ 2 w 9"/>
                  <a:gd name="T17" fmla="*/ 14 h 17"/>
                  <a:gd name="T18" fmla="*/ 5 w 9"/>
                  <a:gd name="T19" fmla="*/ 17 h 17"/>
                  <a:gd name="T20" fmla="*/ 9 w 9"/>
                  <a:gd name="T21" fmla="*/ 14 h 17"/>
                  <a:gd name="T22" fmla="*/ 9 w 9"/>
                  <a:gd name="T23" fmla="*/ 12 h 17"/>
                  <a:gd name="T24" fmla="*/ 9 w 9"/>
                  <a:gd name="T25" fmla="*/ 12 h 17"/>
                  <a:gd name="T26" fmla="*/ 7 w 9"/>
                  <a:gd name="T27" fmla="*/ 7 h 17"/>
                  <a:gd name="T28" fmla="*/ 5 w 9"/>
                  <a:gd name="T2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17">
                    <a:moveTo>
                      <a:pt x="5" y="7"/>
                    </a:moveTo>
                    <a:lnTo>
                      <a:pt x="5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4"/>
                    </a:lnTo>
                    <a:lnTo>
                      <a:pt x="5" y="17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9" y="12"/>
                    </a:lnTo>
                    <a:lnTo>
                      <a:pt x="7" y="7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8" name="Freeform 404"/>
              <p:cNvSpPr>
                <a:spLocks/>
              </p:cNvSpPr>
              <p:nvPr/>
            </p:nvSpPr>
            <p:spPr bwMode="auto">
              <a:xfrm>
                <a:off x="3251" y="709"/>
                <a:ext cx="12" cy="10"/>
              </a:xfrm>
              <a:custGeom>
                <a:avLst/>
                <a:gdLst>
                  <a:gd name="T0" fmla="*/ 0 w 12"/>
                  <a:gd name="T1" fmla="*/ 7 h 10"/>
                  <a:gd name="T2" fmla="*/ 3 w 12"/>
                  <a:gd name="T3" fmla="*/ 10 h 10"/>
                  <a:gd name="T4" fmla="*/ 5 w 12"/>
                  <a:gd name="T5" fmla="*/ 10 h 10"/>
                  <a:gd name="T6" fmla="*/ 8 w 12"/>
                  <a:gd name="T7" fmla="*/ 10 h 10"/>
                  <a:gd name="T8" fmla="*/ 10 w 12"/>
                  <a:gd name="T9" fmla="*/ 7 h 10"/>
                  <a:gd name="T10" fmla="*/ 12 w 12"/>
                  <a:gd name="T11" fmla="*/ 10 h 10"/>
                  <a:gd name="T12" fmla="*/ 12 w 12"/>
                  <a:gd name="T13" fmla="*/ 7 h 10"/>
                  <a:gd name="T14" fmla="*/ 10 w 12"/>
                  <a:gd name="T15" fmla="*/ 3 h 10"/>
                  <a:gd name="T16" fmla="*/ 5 w 12"/>
                  <a:gd name="T17" fmla="*/ 0 h 10"/>
                  <a:gd name="T18" fmla="*/ 5 w 12"/>
                  <a:gd name="T19" fmla="*/ 3 h 10"/>
                  <a:gd name="T20" fmla="*/ 5 w 12"/>
                  <a:gd name="T21" fmla="*/ 5 h 10"/>
                  <a:gd name="T22" fmla="*/ 3 w 12"/>
                  <a:gd name="T23" fmla="*/ 3 h 10"/>
                  <a:gd name="T24" fmla="*/ 0 w 12"/>
                  <a:gd name="T25" fmla="*/ 3 h 10"/>
                  <a:gd name="T26" fmla="*/ 0 w 12"/>
                  <a:gd name="T27" fmla="*/ 5 h 10"/>
                  <a:gd name="T28" fmla="*/ 5 w 12"/>
                  <a:gd name="T29" fmla="*/ 5 h 10"/>
                  <a:gd name="T30" fmla="*/ 3 w 12"/>
                  <a:gd name="T31" fmla="*/ 7 h 10"/>
                  <a:gd name="T32" fmla="*/ 0 w 12"/>
                  <a:gd name="T33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10">
                    <a:moveTo>
                      <a:pt x="0" y="7"/>
                    </a:moveTo>
                    <a:lnTo>
                      <a:pt x="3" y="10"/>
                    </a:lnTo>
                    <a:lnTo>
                      <a:pt x="5" y="10"/>
                    </a:lnTo>
                    <a:lnTo>
                      <a:pt x="8" y="10"/>
                    </a:lnTo>
                    <a:lnTo>
                      <a:pt x="10" y="7"/>
                    </a:lnTo>
                    <a:lnTo>
                      <a:pt x="12" y="10"/>
                    </a:lnTo>
                    <a:lnTo>
                      <a:pt x="12" y="7"/>
                    </a:lnTo>
                    <a:lnTo>
                      <a:pt x="10" y="3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3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9" name="Rectangle 405"/>
              <p:cNvSpPr>
                <a:spLocks noChangeArrowheads="1"/>
              </p:cNvSpPr>
              <p:nvPr/>
            </p:nvSpPr>
            <p:spPr bwMode="auto">
              <a:xfrm>
                <a:off x="3218" y="265"/>
                <a:ext cx="1" cy="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0" name="Freeform 406"/>
              <p:cNvSpPr>
                <a:spLocks/>
              </p:cNvSpPr>
              <p:nvPr/>
            </p:nvSpPr>
            <p:spPr bwMode="auto">
              <a:xfrm>
                <a:off x="3131" y="29"/>
                <a:ext cx="153" cy="149"/>
              </a:xfrm>
              <a:custGeom>
                <a:avLst/>
                <a:gdLst>
                  <a:gd name="T0" fmla="*/ 4 w 65"/>
                  <a:gd name="T1" fmla="*/ 25 h 63"/>
                  <a:gd name="T2" fmla="*/ 5 w 65"/>
                  <a:gd name="T3" fmla="*/ 30 h 63"/>
                  <a:gd name="T4" fmla="*/ 3 w 65"/>
                  <a:gd name="T5" fmla="*/ 31 h 63"/>
                  <a:gd name="T6" fmla="*/ 2 w 65"/>
                  <a:gd name="T7" fmla="*/ 32 h 63"/>
                  <a:gd name="T8" fmla="*/ 2 w 65"/>
                  <a:gd name="T9" fmla="*/ 37 h 63"/>
                  <a:gd name="T10" fmla="*/ 3 w 65"/>
                  <a:gd name="T11" fmla="*/ 39 h 63"/>
                  <a:gd name="T12" fmla="*/ 5 w 65"/>
                  <a:gd name="T13" fmla="*/ 39 h 63"/>
                  <a:gd name="T14" fmla="*/ 10 w 65"/>
                  <a:gd name="T15" fmla="*/ 41 h 63"/>
                  <a:gd name="T16" fmla="*/ 12 w 65"/>
                  <a:gd name="T17" fmla="*/ 41 h 63"/>
                  <a:gd name="T18" fmla="*/ 16 w 65"/>
                  <a:gd name="T19" fmla="*/ 39 h 63"/>
                  <a:gd name="T20" fmla="*/ 25 w 65"/>
                  <a:gd name="T21" fmla="*/ 38 h 63"/>
                  <a:gd name="T22" fmla="*/ 26 w 65"/>
                  <a:gd name="T23" fmla="*/ 39 h 63"/>
                  <a:gd name="T24" fmla="*/ 26 w 65"/>
                  <a:gd name="T25" fmla="*/ 41 h 63"/>
                  <a:gd name="T26" fmla="*/ 21 w 65"/>
                  <a:gd name="T27" fmla="*/ 42 h 63"/>
                  <a:gd name="T28" fmla="*/ 18 w 65"/>
                  <a:gd name="T29" fmla="*/ 43 h 63"/>
                  <a:gd name="T30" fmla="*/ 19 w 65"/>
                  <a:gd name="T31" fmla="*/ 46 h 63"/>
                  <a:gd name="T32" fmla="*/ 21 w 65"/>
                  <a:gd name="T33" fmla="*/ 48 h 63"/>
                  <a:gd name="T34" fmla="*/ 16 w 65"/>
                  <a:gd name="T35" fmla="*/ 46 h 63"/>
                  <a:gd name="T36" fmla="*/ 11 w 65"/>
                  <a:gd name="T37" fmla="*/ 46 h 63"/>
                  <a:gd name="T38" fmla="*/ 13 w 65"/>
                  <a:gd name="T39" fmla="*/ 49 h 63"/>
                  <a:gd name="T40" fmla="*/ 19 w 65"/>
                  <a:gd name="T41" fmla="*/ 53 h 63"/>
                  <a:gd name="T42" fmla="*/ 21 w 65"/>
                  <a:gd name="T43" fmla="*/ 55 h 63"/>
                  <a:gd name="T44" fmla="*/ 24 w 65"/>
                  <a:gd name="T45" fmla="*/ 53 h 63"/>
                  <a:gd name="T46" fmla="*/ 28 w 65"/>
                  <a:gd name="T47" fmla="*/ 53 h 63"/>
                  <a:gd name="T48" fmla="*/ 33 w 65"/>
                  <a:gd name="T49" fmla="*/ 54 h 63"/>
                  <a:gd name="T50" fmla="*/ 33 w 65"/>
                  <a:gd name="T51" fmla="*/ 59 h 63"/>
                  <a:gd name="T52" fmla="*/ 34 w 65"/>
                  <a:gd name="T53" fmla="*/ 61 h 63"/>
                  <a:gd name="T54" fmla="*/ 37 w 65"/>
                  <a:gd name="T55" fmla="*/ 63 h 63"/>
                  <a:gd name="T56" fmla="*/ 43 w 65"/>
                  <a:gd name="T57" fmla="*/ 61 h 63"/>
                  <a:gd name="T58" fmla="*/ 46 w 65"/>
                  <a:gd name="T59" fmla="*/ 57 h 63"/>
                  <a:gd name="T60" fmla="*/ 49 w 65"/>
                  <a:gd name="T61" fmla="*/ 57 h 63"/>
                  <a:gd name="T62" fmla="*/ 54 w 65"/>
                  <a:gd name="T63" fmla="*/ 54 h 63"/>
                  <a:gd name="T64" fmla="*/ 55 w 65"/>
                  <a:gd name="T65" fmla="*/ 51 h 63"/>
                  <a:gd name="T66" fmla="*/ 55 w 65"/>
                  <a:gd name="T67" fmla="*/ 48 h 63"/>
                  <a:gd name="T68" fmla="*/ 56 w 65"/>
                  <a:gd name="T69" fmla="*/ 44 h 63"/>
                  <a:gd name="T70" fmla="*/ 59 w 65"/>
                  <a:gd name="T71" fmla="*/ 41 h 63"/>
                  <a:gd name="T72" fmla="*/ 61 w 65"/>
                  <a:gd name="T73" fmla="*/ 38 h 63"/>
                  <a:gd name="T74" fmla="*/ 63 w 65"/>
                  <a:gd name="T75" fmla="*/ 33 h 63"/>
                  <a:gd name="T76" fmla="*/ 63 w 65"/>
                  <a:gd name="T77" fmla="*/ 30 h 63"/>
                  <a:gd name="T78" fmla="*/ 64 w 65"/>
                  <a:gd name="T79" fmla="*/ 25 h 63"/>
                  <a:gd name="T80" fmla="*/ 62 w 65"/>
                  <a:gd name="T81" fmla="*/ 14 h 63"/>
                  <a:gd name="T82" fmla="*/ 54 w 65"/>
                  <a:gd name="T83" fmla="*/ 11 h 63"/>
                  <a:gd name="T84" fmla="*/ 49 w 65"/>
                  <a:gd name="T85" fmla="*/ 10 h 63"/>
                  <a:gd name="T86" fmla="*/ 44 w 65"/>
                  <a:gd name="T87" fmla="*/ 9 h 63"/>
                  <a:gd name="T88" fmla="*/ 41 w 65"/>
                  <a:gd name="T89" fmla="*/ 8 h 63"/>
                  <a:gd name="T90" fmla="*/ 38 w 65"/>
                  <a:gd name="T91" fmla="*/ 0 h 63"/>
                  <a:gd name="T92" fmla="*/ 30 w 65"/>
                  <a:gd name="T93" fmla="*/ 9 h 63"/>
                  <a:gd name="T94" fmla="*/ 20 w 65"/>
                  <a:gd name="T95" fmla="*/ 2 h 63"/>
                  <a:gd name="T96" fmla="*/ 18 w 65"/>
                  <a:gd name="T97" fmla="*/ 5 h 63"/>
                  <a:gd name="T98" fmla="*/ 17 w 65"/>
                  <a:gd name="T99" fmla="*/ 11 h 63"/>
                  <a:gd name="T100" fmla="*/ 4 w 65"/>
                  <a:gd name="T101" fmla="*/ 13 h 63"/>
                  <a:gd name="T102" fmla="*/ 1 w 65"/>
                  <a:gd name="T103" fmla="*/ 2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5" h="63">
                    <a:moveTo>
                      <a:pt x="1" y="22"/>
                    </a:moveTo>
                    <a:cubicBezTo>
                      <a:pt x="3" y="22"/>
                      <a:pt x="6" y="23"/>
                      <a:pt x="6" y="23"/>
                    </a:cubicBezTo>
                    <a:cubicBezTo>
                      <a:pt x="5" y="24"/>
                      <a:pt x="6" y="26"/>
                      <a:pt x="5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6"/>
                    </a:cubicBezTo>
                    <a:cubicBezTo>
                      <a:pt x="4" y="27"/>
                      <a:pt x="5" y="28"/>
                      <a:pt x="5" y="28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7" y="37"/>
                      <a:pt x="27" y="37"/>
                      <a:pt x="27" y="37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7" y="55"/>
                      <a:pt x="27" y="55"/>
                      <a:pt x="27" y="55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2" y="58"/>
                      <a:pt x="32" y="58"/>
                      <a:pt x="32" y="58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6" y="62"/>
                      <a:pt x="36" y="62"/>
                      <a:pt x="36" y="62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7" y="62"/>
                      <a:pt x="37" y="62"/>
                      <a:pt x="37" y="62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41" y="62"/>
                      <a:pt x="41" y="62"/>
                      <a:pt x="41" y="62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3" y="58"/>
                      <a:pt x="43" y="58"/>
                      <a:pt x="43" y="58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8" y="55"/>
                      <a:pt x="48" y="55"/>
                      <a:pt x="48" y="55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7"/>
                      <a:pt x="49" y="57"/>
                      <a:pt x="49" y="57"/>
                    </a:cubicBezTo>
                    <a:cubicBezTo>
                      <a:pt x="50" y="56"/>
                      <a:pt x="50" y="56"/>
                      <a:pt x="50" y="56"/>
                    </a:cubicBezTo>
                    <a:cubicBezTo>
                      <a:pt x="51" y="56"/>
                      <a:pt x="51" y="56"/>
                      <a:pt x="51" y="56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54" y="54"/>
                      <a:pt x="54" y="54"/>
                      <a:pt x="54" y="54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4" y="52"/>
                      <a:pt x="54" y="52"/>
                      <a:pt x="54" y="52"/>
                    </a:cubicBezTo>
                    <a:cubicBezTo>
                      <a:pt x="54" y="51"/>
                      <a:pt x="54" y="51"/>
                      <a:pt x="54" y="51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5" y="49"/>
                      <a:pt x="55" y="49"/>
                      <a:pt x="55" y="49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5" y="48"/>
                      <a:pt x="55" y="48"/>
                      <a:pt x="55" y="48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6" y="44"/>
                      <a:pt x="56" y="44"/>
                      <a:pt x="56" y="44"/>
                    </a:cubicBezTo>
                    <a:cubicBezTo>
                      <a:pt x="57" y="44"/>
                      <a:pt x="57" y="44"/>
                      <a:pt x="57" y="44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9" y="42"/>
                      <a:pt x="59" y="42"/>
                      <a:pt x="59" y="42"/>
                    </a:cubicBezTo>
                    <a:cubicBezTo>
                      <a:pt x="59" y="41"/>
                      <a:pt x="59" y="41"/>
                      <a:pt x="59" y="41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0" y="40"/>
                      <a:pt x="60" y="40"/>
                      <a:pt x="60" y="40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3" y="37"/>
                      <a:pt x="63" y="37"/>
                      <a:pt x="63" y="37"/>
                    </a:cubicBezTo>
                    <a:cubicBezTo>
                      <a:pt x="64" y="34"/>
                      <a:pt x="64" y="34"/>
                      <a:pt x="64" y="34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3"/>
                      <a:pt x="63" y="33"/>
                      <a:pt x="63" y="33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64" y="26"/>
                      <a:pt x="64" y="26"/>
                      <a:pt x="64" y="26"/>
                    </a:cubicBezTo>
                    <a:cubicBezTo>
                      <a:pt x="64" y="26"/>
                      <a:pt x="65" y="26"/>
                      <a:pt x="64" y="25"/>
                    </a:cubicBezTo>
                    <a:cubicBezTo>
                      <a:pt x="62" y="24"/>
                      <a:pt x="62" y="23"/>
                      <a:pt x="62" y="23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18"/>
                      <a:pt x="63" y="14"/>
                      <a:pt x="62" y="14"/>
                    </a:cubicBezTo>
                    <a:cubicBezTo>
                      <a:pt x="61" y="14"/>
                      <a:pt x="60" y="14"/>
                      <a:pt x="60" y="14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59" y="14"/>
                      <a:pt x="57" y="14"/>
                      <a:pt x="57" y="14"/>
                    </a:cubicBezTo>
                    <a:cubicBezTo>
                      <a:pt x="56" y="13"/>
                      <a:pt x="54" y="11"/>
                      <a:pt x="54" y="11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53" y="10"/>
                      <a:pt x="52" y="10"/>
                    </a:cubicBezTo>
                    <a:cubicBezTo>
                      <a:pt x="51" y="10"/>
                      <a:pt x="51" y="10"/>
                      <a:pt x="50" y="10"/>
                    </a:cubicBezTo>
                    <a:cubicBezTo>
                      <a:pt x="50" y="10"/>
                      <a:pt x="50" y="10"/>
                      <a:pt x="49" y="10"/>
                    </a:cubicBezTo>
                    <a:cubicBezTo>
                      <a:pt x="48" y="9"/>
                      <a:pt x="48" y="7"/>
                      <a:pt x="48" y="7"/>
                    </a:cubicBezTo>
                    <a:cubicBezTo>
                      <a:pt x="48" y="7"/>
                      <a:pt x="47" y="7"/>
                      <a:pt x="47" y="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5" y="8"/>
                      <a:pt x="44" y="9"/>
                      <a:pt x="44" y="9"/>
                    </a:cubicBezTo>
                    <a:cubicBezTo>
                      <a:pt x="44" y="9"/>
                      <a:pt x="45" y="10"/>
                      <a:pt x="45" y="10"/>
                    </a:cubicBezTo>
                    <a:cubicBezTo>
                      <a:pt x="44" y="11"/>
                      <a:pt x="43" y="12"/>
                      <a:pt x="43" y="12"/>
                    </a:cubicBezTo>
                    <a:cubicBezTo>
                      <a:pt x="43" y="12"/>
                      <a:pt x="42" y="12"/>
                      <a:pt x="41" y="11"/>
                    </a:cubicBezTo>
                    <a:cubicBezTo>
                      <a:pt x="40" y="10"/>
                      <a:pt x="41" y="9"/>
                      <a:pt x="41" y="8"/>
                    </a:cubicBezTo>
                    <a:cubicBezTo>
                      <a:pt x="41" y="7"/>
                      <a:pt x="41" y="8"/>
                      <a:pt x="41" y="6"/>
                    </a:cubicBezTo>
                    <a:cubicBezTo>
                      <a:pt x="41" y="4"/>
                      <a:pt x="42" y="2"/>
                      <a:pt x="42" y="2"/>
                    </a:cubicBezTo>
                    <a:cubicBezTo>
                      <a:pt x="42" y="2"/>
                      <a:pt x="41" y="0"/>
                      <a:pt x="39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5" y="1"/>
                      <a:pt x="34" y="0"/>
                      <a:pt x="34" y="2"/>
                    </a:cubicBezTo>
                    <a:cubicBezTo>
                      <a:pt x="34" y="4"/>
                      <a:pt x="33" y="6"/>
                      <a:pt x="33" y="6"/>
                    </a:cubicBezTo>
                    <a:cubicBezTo>
                      <a:pt x="33" y="6"/>
                      <a:pt x="34" y="6"/>
                      <a:pt x="33" y="7"/>
                    </a:cubicBezTo>
                    <a:cubicBezTo>
                      <a:pt x="32" y="9"/>
                      <a:pt x="30" y="9"/>
                      <a:pt x="30" y="9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7" y="3"/>
                      <a:pt x="25" y="3"/>
                    </a:cubicBezTo>
                    <a:cubicBezTo>
                      <a:pt x="23" y="3"/>
                      <a:pt x="21" y="2"/>
                      <a:pt x="21" y="2"/>
                    </a:cubicBezTo>
                    <a:cubicBezTo>
                      <a:pt x="21" y="2"/>
                      <a:pt x="21" y="2"/>
                      <a:pt x="20" y="2"/>
                    </a:cubicBezTo>
                    <a:cubicBezTo>
                      <a:pt x="19" y="2"/>
                      <a:pt x="18" y="2"/>
                      <a:pt x="17" y="3"/>
                    </a:cubicBezTo>
                    <a:cubicBezTo>
                      <a:pt x="16" y="4"/>
                      <a:pt x="15" y="5"/>
                      <a:pt x="15" y="5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5" y="10"/>
                      <a:pt x="23" y="10"/>
                    </a:cubicBezTo>
                    <a:cubicBezTo>
                      <a:pt x="21" y="10"/>
                      <a:pt x="19" y="11"/>
                      <a:pt x="18" y="11"/>
                    </a:cubicBezTo>
                    <a:cubicBezTo>
                      <a:pt x="17" y="11"/>
                      <a:pt x="18" y="11"/>
                      <a:pt x="17" y="11"/>
                    </a:cubicBezTo>
                    <a:cubicBezTo>
                      <a:pt x="17" y="11"/>
                      <a:pt x="16" y="11"/>
                      <a:pt x="15" y="11"/>
                    </a:cubicBezTo>
                    <a:cubicBezTo>
                      <a:pt x="11" y="9"/>
                      <a:pt x="10" y="7"/>
                      <a:pt x="10" y="7"/>
                    </a:cubicBezTo>
                    <a:cubicBezTo>
                      <a:pt x="10" y="7"/>
                      <a:pt x="8" y="11"/>
                      <a:pt x="7" y="11"/>
                    </a:cubicBezTo>
                    <a:cubicBezTo>
                      <a:pt x="6" y="12"/>
                      <a:pt x="4" y="13"/>
                      <a:pt x="4" y="13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2" y="18"/>
                      <a:pt x="1" y="19"/>
                    </a:cubicBezTo>
                    <a:cubicBezTo>
                      <a:pt x="0" y="20"/>
                      <a:pt x="0" y="22"/>
                      <a:pt x="1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6" name="Group 608"/>
            <p:cNvGrpSpPr>
              <a:grpSpLocks/>
            </p:cNvGrpSpPr>
            <p:nvPr/>
          </p:nvGrpSpPr>
          <p:grpSpPr bwMode="auto">
            <a:xfrm>
              <a:off x="-282" y="100"/>
              <a:ext cx="6325" cy="3189"/>
              <a:chOff x="-282" y="100"/>
              <a:chExt cx="6325" cy="3189"/>
            </a:xfrm>
            <a:grpFill/>
          </p:grpSpPr>
          <p:sp>
            <p:nvSpPr>
              <p:cNvPr id="61" name="Freeform 408"/>
              <p:cNvSpPr>
                <a:spLocks/>
              </p:cNvSpPr>
              <p:nvPr/>
            </p:nvSpPr>
            <p:spPr bwMode="auto">
              <a:xfrm>
                <a:off x="3622" y="100"/>
                <a:ext cx="5" cy="2"/>
              </a:xfrm>
              <a:custGeom>
                <a:avLst/>
                <a:gdLst>
                  <a:gd name="T0" fmla="*/ 5 w 5"/>
                  <a:gd name="T1" fmla="*/ 0 h 2"/>
                  <a:gd name="T2" fmla="*/ 5 w 5"/>
                  <a:gd name="T3" fmla="*/ 0 h 2"/>
                  <a:gd name="T4" fmla="*/ 0 w 5"/>
                  <a:gd name="T5" fmla="*/ 0 h 2"/>
                  <a:gd name="T6" fmla="*/ 0 w 5"/>
                  <a:gd name="T7" fmla="*/ 2 h 2"/>
                  <a:gd name="T8" fmla="*/ 5 w 5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2" name="Freeform 409"/>
              <p:cNvSpPr>
                <a:spLocks/>
              </p:cNvSpPr>
              <p:nvPr/>
            </p:nvSpPr>
            <p:spPr bwMode="auto">
              <a:xfrm>
                <a:off x="5939" y="1028"/>
                <a:ext cx="52" cy="29"/>
              </a:xfrm>
              <a:custGeom>
                <a:avLst/>
                <a:gdLst>
                  <a:gd name="T0" fmla="*/ 50 w 52"/>
                  <a:gd name="T1" fmla="*/ 19 h 29"/>
                  <a:gd name="T2" fmla="*/ 48 w 52"/>
                  <a:gd name="T3" fmla="*/ 17 h 29"/>
                  <a:gd name="T4" fmla="*/ 45 w 52"/>
                  <a:gd name="T5" fmla="*/ 17 h 29"/>
                  <a:gd name="T6" fmla="*/ 43 w 52"/>
                  <a:gd name="T7" fmla="*/ 19 h 29"/>
                  <a:gd name="T8" fmla="*/ 38 w 52"/>
                  <a:gd name="T9" fmla="*/ 17 h 29"/>
                  <a:gd name="T10" fmla="*/ 38 w 52"/>
                  <a:gd name="T11" fmla="*/ 14 h 29"/>
                  <a:gd name="T12" fmla="*/ 31 w 52"/>
                  <a:gd name="T13" fmla="*/ 12 h 29"/>
                  <a:gd name="T14" fmla="*/ 31 w 52"/>
                  <a:gd name="T15" fmla="*/ 10 h 29"/>
                  <a:gd name="T16" fmla="*/ 29 w 52"/>
                  <a:gd name="T17" fmla="*/ 7 h 29"/>
                  <a:gd name="T18" fmla="*/ 29 w 52"/>
                  <a:gd name="T19" fmla="*/ 7 h 29"/>
                  <a:gd name="T20" fmla="*/ 26 w 52"/>
                  <a:gd name="T21" fmla="*/ 5 h 29"/>
                  <a:gd name="T22" fmla="*/ 24 w 52"/>
                  <a:gd name="T23" fmla="*/ 5 h 29"/>
                  <a:gd name="T24" fmla="*/ 22 w 52"/>
                  <a:gd name="T25" fmla="*/ 5 h 29"/>
                  <a:gd name="T26" fmla="*/ 22 w 52"/>
                  <a:gd name="T27" fmla="*/ 5 h 29"/>
                  <a:gd name="T28" fmla="*/ 19 w 52"/>
                  <a:gd name="T29" fmla="*/ 5 h 29"/>
                  <a:gd name="T30" fmla="*/ 17 w 52"/>
                  <a:gd name="T31" fmla="*/ 7 h 29"/>
                  <a:gd name="T32" fmla="*/ 15 w 52"/>
                  <a:gd name="T33" fmla="*/ 7 h 29"/>
                  <a:gd name="T34" fmla="*/ 12 w 52"/>
                  <a:gd name="T35" fmla="*/ 5 h 29"/>
                  <a:gd name="T36" fmla="*/ 5 w 52"/>
                  <a:gd name="T37" fmla="*/ 5 h 29"/>
                  <a:gd name="T38" fmla="*/ 3 w 52"/>
                  <a:gd name="T39" fmla="*/ 0 h 29"/>
                  <a:gd name="T40" fmla="*/ 3 w 52"/>
                  <a:gd name="T41" fmla="*/ 3 h 29"/>
                  <a:gd name="T42" fmla="*/ 0 w 52"/>
                  <a:gd name="T43" fmla="*/ 12 h 29"/>
                  <a:gd name="T44" fmla="*/ 3 w 52"/>
                  <a:gd name="T45" fmla="*/ 17 h 29"/>
                  <a:gd name="T46" fmla="*/ 5 w 52"/>
                  <a:gd name="T47" fmla="*/ 17 h 29"/>
                  <a:gd name="T48" fmla="*/ 8 w 52"/>
                  <a:gd name="T49" fmla="*/ 19 h 29"/>
                  <a:gd name="T50" fmla="*/ 10 w 52"/>
                  <a:gd name="T51" fmla="*/ 17 h 29"/>
                  <a:gd name="T52" fmla="*/ 12 w 52"/>
                  <a:gd name="T53" fmla="*/ 17 h 29"/>
                  <a:gd name="T54" fmla="*/ 17 w 52"/>
                  <a:gd name="T55" fmla="*/ 17 h 29"/>
                  <a:gd name="T56" fmla="*/ 19 w 52"/>
                  <a:gd name="T57" fmla="*/ 17 h 29"/>
                  <a:gd name="T58" fmla="*/ 26 w 52"/>
                  <a:gd name="T59" fmla="*/ 22 h 29"/>
                  <a:gd name="T60" fmla="*/ 34 w 52"/>
                  <a:gd name="T61" fmla="*/ 26 h 29"/>
                  <a:gd name="T62" fmla="*/ 36 w 52"/>
                  <a:gd name="T63" fmla="*/ 26 h 29"/>
                  <a:gd name="T64" fmla="*/ 36 w 52"/>
                  <a:gd name="T65" fmla="*/ 29 h 29"/>
                  <a:gd name="T66" fmla="*/ 38 w 52"/>
                  <a:gd name="T67" fmla="*/ 29 h 29"/>
                  <a:gd name="T68" fmla="*/ 41 w 52"/>
                  <a:gd name="T69" fmla="*/ 26 h 29"/>
                  <a:gd name="T70" fmla="*/ 43 w 52"/>
                  <a:gd name="T71" fmla="*/ 24 h 29"/>
                  <a:gd name="T72" fmla="*/ 45 w 52"/>
                  <a:gd name="T73" fmla="*/ 24 h 29"/>
                  <a:gd name="T74" fmla="*/ 50 w 52"/>
                  <a:gd name="T75" fmla="*/ 24 h 29"/>
                  <a:gd name="T76" fmla="*/ 52 w 52"/>
                  <a:gd name="T77" fmla="*/ 24 h 29"/>
                  <a:gd name="T78" fmla="*/ 52 w 52"/>
                  <a:gd name="T79" fmla="*/ 22 h 29"/>
                  <a:gd name="T80" fmla="*/ 52 w 52"/>
                  <a:gd name="T81" fmla="*/ 19 h 29"/>
                  <a:gd name="T82" fmla="*/ 52 w 52"/>
                  <a:gd name="T83" fmla="*/ 19 h 29"/>
                  <a:gd name="T84" fmla="*/ 50 w 52"/>
                  <a:gd name="T85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2" h="29">
                    <a:moveTo>
                      <a:pt x="50" y="19"/>
                    </a:moveTo>
                    <a:lnTo>
                      <a:pt x="48" y="17"/>
                    </a:lnTo>
                    <a:lnTo>
                      <a:pt x="45" y="17"/>
                    </a:lnTo>
                    <a:lnTo>
                      <a:pt x="43" y="19"/>
                    </a:lnTo>
                    <a:lnTo>
                      <a:pt x="38" y="17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31" y="10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6" y="5"/>
                    </a:lnTo>
                    <a:lnTo>
                      <a:pt x="24" y="5"/>
                    </a:lnTo>
                    <a:lnTo>
                      <a:pt x="22" y="5"/>
                    </a:lnTo>
                    <a:lnTo>
                      <a:pt x="22" y="5"/>
                    </a:lnTo>
                    <a:lnTo>
                      <a:pt x="19" y="5"/>
                    </a:lnTo>
                    <a:lnTo>
                      <a:pt x="17" y="7"/>
                    </a:lnTo>
                    <a:lnTo>
                      <a:pt x="15" y="7"/>
                    </a:lnTo>
                    <a:lnTo>
                      <a:pt x="12" y="5"/>
                    </a:lnTo>
                    <a:lnTo>
                      <a:pt x="5" y="5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12"/>
                    </a:lnTo>
                    <a:lnTo>
                      <a:pt x="3" y="17"/>
                    </a:lnTo>
                    <a:lnTo>
                      <a:pt x="5" y="17"/>
                    </a:lnTo>
                    <a:lnTo>
                      <a:pt x="8" y="19"/>
                    </a:lnTo>
                    <a:lnTo>
                      <a:pt x="10" y="17"/>
                    </a:lnTo>
                    <a:lnTo>
                      <a:pt x="12" y="17"/>
                    </a:lnTo>
                    <a:lnTo>
                      <a:pt x="17" y="17"/>
                    </a:lnTo>
                    <a:lnTo>
                      <a:pt x="19" y="17"/>
                    </a:lnTo>
                    <a:lnTo>
                      <a:pt x="26" y="22"/>
                    </a:lnTo>
                    <a:lnTo>
                      <a:pt x="34" y="26"/>
                    </a:lnTo>
                    <a:lnTo>
                      <a:pt x="36" y="26"/>
                    </a:lnTo>
                    <a:lnTo>
                      <a:pt x="36" y="29"/>
                    </a:lnTo>
                    <a:lnTo>
                      <a:pt x="38" y="29"/>
                    </a:lnTo>
                    <a:lnTo>
                      <a:pt x="41" y="26"/>
                    </a:lnTo>
                    <a:lnTo>
                      <a:pt x="43" y="24"/>
                    </a:lnTo>
                    <a:lnTo>
                      <a:pt x="45" y="24"/>
                    </a:lnTo>
                    <a:lnTo>
                      <a:pt x="50" y="24"/>
                    </a:lnTo>
                    <a:lnTo>
                      <a:pt x="52" y="24"/>
                    </a:lnTo>
                    <a:lnTo>
                      <a:pt x="52" y="22"/>
                    </a:lnTo>
                    <a:lnTo>
                      <a:pt x="52" y="19"/>
                    </a:lnTo>
                    <a:lnTo>
                      <a:pt x="52" y="19"/>
                    </a:lnTo>
                    <a:lnTo>
                      <a:pt x="5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3" name="Freeform 410"/>
              <p:cNvSpPr>
                <a:spLocks/>
              </p:cNvSpPr>
              <p:nvPr/>
            </p:nvSpPr>
            <p:spPr bwMode="auto">
              <a:xfrm>
                <a:off x="6013" y="1149"/>
                <a:ext cx="30" cy="19"/>
              </a:xfrm>
              <a:custGeom>
                <a:avLst/>
                <a:gdLst>
                  <a:gd name="T0" fmla="*/ 30 w 30"/>
                  <a:gd name="T1" fmla="*/ 9 h 19"/>
                  <a:gd name="T2" fmla="*/ 28 w 30"/>
                  <a:gd name="T3" fmla="*/ 9 h 19"/>
                  <a:gd name="T4" fmla="*/ 28 w 30"/>
                  <a:gd name="T5" fmla="*/ 2 h 19"/>
                  <a:gd name="T6" fmla="*/ 28 w 30"/>
                  <a:gd name="T7" fmla="*/ 2 h 19"/>
                  <a:gd name="T8" fmla="*/ 21 w 30"/>
                  <a:gd name="T9" fmla="*/ 2 h 19"/>
                  <a:gd name="T10" fmla="*/ 19 w 30"/>
                  <a:gd name="T11" fmla="*/ 0 h 19"/>
                  <a:gd name="T12" fmla="*/ 16 w 30"/>
                  <a:gd name="T13" fmla="*/ 0 h 19"/>
                  <a:gd name="T14" fmla="*/ 9 w 30"/>
                  <a:gd name="T15" fmla="*/ 4 h 19"/>
                  <a:gd name="T16" fmla="*/ 0 w 30"/>
                  <a:gd name="T17" fmla="*/ 4 h 19"/>
                  <a:gd name="T18" fmla="*/ 0 w 30"/>
                  <a:gd name="T19" fmla="*/ 4 h 19"/>
                  <a:gd name="T20" fmla="*/ 0 w 30"/>
                  <a:gd name="T21" fmla="*/ 7 h 19"/>
                  <a:gd name="T22" fmla="*/ 0 w 30"/>
                  <a:gd name="T23" fmla="*/ 9 h 19"/>
                  <a:gd name="T24" fmla="*/ 4 w 30"/>
                  <a:gd name="T25" fmla="*/ 14 h 19"/>
                  <a:gd name="T26" fmla="*/ 7 w 30"/>
                  <a:gd name="T27" fmla="*/ 14 h 19"/>
                  <a:gd name="T28" fmla="*/ 9 w 30"/>
                  <a:gd name="T29" fmla="*/ 14 h 19"/>
                  <a:gd name="T30" fmla="*/ 21 w 30"/>
                  <a:gd name="T31" fmla="*/ 19 h 19"/>
                  <a:gd name="T32" fmla="*/ 21 w 30"/>
                  <a:gd name="T33" fmla="*/ 16 h 19"/>
                  <a:gd name="T34" fmla="*/ 23 w 30"/>
                  <a:gd name="T35" fmla="*/ 16 h 19"/>
                  <a:gd name="T36" fmla="*/ 26 w 30"/>
                  <a:gd name="T37" fmla="*/ 14 h 19"/>
                  <a:gd name="T38" fmla="*/ 26 w 30"/>
                  <a:gd name="T39" fmla="*/ 14 h 19"/>
                  <a:gd name="T40" fmla="*/ 28 w 30"/>
                  <a:gd name="T41" fmla="*/ 14 h 19"/>
                  <a:gd name="T42" fmla="*/ 30 w 30"/>
                  <a:gd name="T43" fmla="*/ 12 h 19"/>
                  <a:gd name="T44" fmla="*/ 30 w 30"/>
                  <a:gd name="T45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0" h="19">
                    <a:moveTo>
                      <a:pt x="30" y="9"/>
                    </a:moveTo>
                    <a:lnTo>
                      <a:pt x="28" y="9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9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21" y="19"/>
                    </a:lnTo>
                    <a:lnTo>
                      <a:pt x="21" y="16"/>
                    </a:lnTo>
                    <a:lnTo>
                      <a:pt x="23" y="16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28" y="14"/>
                    </a:lnTo>
                    <a:lnTo>
                      <a:pt x="30" y="12"/>
                    </a:lnTo>
                    <a:lnTo>
                      <a:pt x="3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4" name="Freeform 411"/>
              <p:cNvSpPr>
                <a:spLocks/>
              </p:cNvSpPr>
              <p:nvPr/>
            </p:nvSpPr>
            <p:spPr bwMode="auto">
              <a:xfrm>
                <a:off x="-20" y="1028"/>
                <a:ext cx="52" cy="29"/>
              </a:xfrm>
              <a:custGeom>
                <a:avLst/>
                <a:gdLst>
                  <a:gd name="T0" fmla="*/ 50 w 52"/>
                  <a:gd name="T1" fmla="*/ 24 h 29"/>
                  <a:gd name="T2" fmla="*/ 52 w 52"/>
                  <a:gd name="T3" fmla="*/ 24 h 29"/>
                  <a:gd name="T4" fmla="*/ 52 w 52"/>
                  <a:gd name="T5" fmla="*/ 22 h 29"/>
                  <a:gd name="T6" fmla="*/ 52 w 52"/>
                  <a:gd name="T7" fmla="*/ 19 h 29"/>
                  <a:gd name="T8" fmla="*/ 52 w 52"/>
                  <a:gd name="T9" fmla="*/ 19 h 29"/>
                  <a:gd name="T10" fmla="*/ 50 w 52"/>
                  <a:gd name="T11" fmla="*/ 19 h 29"/>
                  <a:gd name="T12" fmla="*/ 47 w 52"/>
                  <a:gd name="T13" fmla="*/ 17 h 29"/>
                  <a:gd name="T14" fmla="*/ 45 w 52"/>
                  <a:gd name="T15" fmla="*/ 17 h 29"/>
                  <a:gd name="T16" fmla="*/ 45 w 52"/>
                  <a:gd name="T17" fmla="*/ 19 h 29"/>
                  <a:gd name="T18" fmla="*/ 40 w 52"/>
                  <a:gd name="T19" fmla="*/ 17 h 29"/>
                  <a:gd name="T20" fmla="*/ 38 w 52"/>
                  <a:gd name="T21" fmla="*/ 14 h 29"/>
                  <a:gd name="T22" fmla="*/ 31 w 52"/>
                  <a:gd name="T23" fmla="*/ 12 h 29"/>
                  <a:gd name="T24" fmla="*/ 31 w 52"/>
                  <a:gd name="T25" fmla="*/ 10 h 29"/>
                  <a:gd name="T26" fmla="*/ 31 w 52"/>
                  <a:gd name="T27" fmla="*/ 7 h 29"/>
                  <a:gd name="T28" fmla="*/ 28 w 52"/>
                  <a:gd name="T29" fmla="*/ 7 h 29"/>
                  <a:gd name="T30" fmla="*/ 26 w 52"/>
                  <a:gd name="T31" fmla="*/ 5 h 29"/>
                  <a:gd name="T32" fmla="*/ 24 w 52"/>
                  <a:gd name="T33" fmla="*/ 5 h 29"/>
                  <a:gd name="T34" fmla="*/ 21 w 52"/>
                  <a:gd name="T35" fmla="*/ 5 h 29"/>
                  <a:gd name="T36" fmla="*/ 21 w 52"/>
                  <a:gd name="T37" fmla="*/ 5 h 29"/>
                  <a:gd name="T38" fmla="*/ 19 w 52"/>
                  <a:gd name="T39" fmla="*/ 5 h 29"/>
                  <a:gd name="T40" fmla="*/ 16 w 52"/>
                  <a:gd name="T41" fmla="*/ 7 h 29"/>
                  <a:gd name="T42" fmla="*/ 14 w 52"/>
                  <a:gd name="T43" fmla="*/ 7 h 29"/>
                  <a:gd name="T44" fmla="*/ 12 w 52"/>
                  <a:gd name="T45" fmla="*/ 5 h 29"/>
                  <a:gd name="T46" fmla="*/ 5 w 52"/>
                  <a:gd name="T47" fmla="*/ 5 h 29"/>
                  <a:gd name="T48" fmla="*/ 2 w 52"/>
                  <a:gd name="T49" fmla="*/ 0 h 29"/>
                  <a:gd name="T50" fmla="*/ 2 w 52"/>
                  <a:gd name="T51" fmla="*/ 3 h 29"/>
                  <a:gd name="T52" fmla="*/ 0 w 52"/>
                  <a:gd name="T53" fmla="*/ 12 h 29"/>
                  <a:gd name="T54" fmla="*/ 2 w 52"/>
                  <a:gd name="T55" fmla="*/ 17 h 29"/>
                  <a:gd name="T56" fmla="*/ 5 w 52"/>
                  <a:gd name="T57" fmla="*/ 17 h 29"/>
                  <a:gd name="T58" fmla="*/ 7 w 52"/>
                  <a:gd name="T59" fmla="*/ 19 h 29"/>
                  <a:gd name="T60" fmla="*/ 9 w 52"/>
                  <a:gd name="T61" fmla="*/ 17 h 29"/>
                  <a:gd name="T62" fmla="*/ 12 w 52"/>
                  <a:gd name="T63" fmla="*/ 17 h 29"/>
                  <a:gd name="T64" fmla="*/ 16 w 52"/>
                  <a:gd name="T65" fmla="*/ 17 h 29"/>
                  <a:gd name="T66" fmla="*/ 19 w 52"/>
                  <a:gd name="T67" fmla="*/ 17 h 29"/>
                  <a:gd name="T68" fmla="*/ 26 w 52"/>
                  <a:gd name="T69" fmla="*/ 22 h 29"/>
                  <a:gd name="T70" fmla="*/ 33 w 52"/>
                  <a:gd name="T71" fmla="*/ 26 h 29"/>
                  <a:gd name="T72" fmla="*/ 35 w 52"/>
                  <a:gd name="T73" fmla="*/ 26 h 29"/>
                  <a:gd name="T74" fmla="*/ 35 w 52"/>
                  <a:gd name="T75" fmla="*/ 29 h 29"/>
                  <a:gd name="T76" fmla="*/ 40 w 52"/>
                  <a:gd name="T77" fmla="*/ 29 h 29"/>
                  <a:gd name="T78" fmla="*/ 40 w 52"/>
                  <a:gd name="T79" fmla="*/ 26 h 29"/>
                  <a:gd name="T80" fmla="*/ 42 w 52"/>
                  <a:gd name="T81" fmla="*/ 24 h 29"/>
                  <a:gd name="T82" fmla="*/ 45 w 52"/>
                  <a:gd name="T83" fmla="*/ 24 h 29"/>
                  <a:gd name="T84" fmla="*/ 50 w 52"/>
                  <a:gd name="T85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2" h="29">
                    <a:moveTo>
                      <a:pt x="50" y="24"/>
                    </a:moveTo>
                    <a:lnTo>
                      <a:pt x="52" y="24"/>
                    </a:lnTo>
                    <a:lnTo>
                      <a:pt x="52" y="22"/>
                    </a:lnTo>
                    <a:lnTo>
                      <a:pt x="52" y="19"/>
                    </a:lnTo>
                    <a:lnTo>
                      <a:pt x="52" y="19"/>
                    </a:lnTo>
                    <a:lnTo>
                      <a:pt x="50" y="19"/>
                    </a:lnTo>
                    <a:lnTo>
                      <a:pt x="47" y="17"/>
                    </a:lnTo>
                    <a:lnTo>
                      <a:pt x="45" y="17"/>
                    </a:lnTo>
                    <a:lnTo>
                      <a:pt x="45" y="19"/>
                    </a:lnTo>
                    <a:lnTo>
                      <a:pt x="40" y="17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8" y="7"/>
                    </a:lnTo>
                    <a:lnTo>
                      <a:pt x="26" y="5"/>
                    </a:lnTo>
                    <a:lnTo>
                      <a:pt x="24" y="5"/>
                    </a:lnTo>
                    <a:lnTo>
                      <a:pt x="21" y="5"/>
                    </a:lnTo>
                    <a:lnTo>
                      <a:pt x="21" y="5"/>
                    </a:lnTo>
                    <a:lnTo>
                      <a:pt x="19" y="5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12" y="5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17"/>
                    </a:lnTo>
                    <a:lnTo>
                      <a:pt x="7" y="19"/>
                    </a:lnTo>
                    <a:lnTo>
                      <a:pt x="9" y="17"/>
                    </a:lnTo>
                    <a:lnTo>
                      <a:pt x="12" y="17"/>
                    </a:lnTo>
                    <a:lnTo>
                      <a:pt x="16" y="17"/>
                    </a:lnTo>
                    <a:lnTo>
                      <a:pt x="19" y="17"/>
                    </a:lnTo>
                    <a:lnTo>
                      <a:pt x="26" y="22"/>
                    </a:lnTo>
                    <a:lnTo>
                      <a:pt x="33" y="26"/>
                    </a:lnTo>
                    <a:lnTo>
                      <a:pt x="35" y="26"/>
                    </a:lnTo>
                    <a:lnTo>
                      <a:pt x="35" y="29"/>
                    </a:lnTo>
                    <a:lnTo>
                      <a:pt x="40" y="29"/>
                    </a:lnTo>
                    <a:lnTo>
                      <a:pt x="40" y="26"/>
                    </a:lnTo>
                    <a:lnTo>
                      <a:pt x="42" y="24"/>
                    </a:lnTo>
                    <a:lnTo>
                      <a:pt x="45" y="24"/>
                    </a:lnTo>
                    <a:lnTo>
                      <a:pt x="50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5" name="Freeform 412"/>
              <p:cNvSpPr>
                <a:spLocks/>
              </p:cNvSpPr>
              <p:nvPr/>
            </p:nvSpPr>
            <p:spPr bwMode="auto">
              <a:xfrm>
                <a:off x="53" y="1149"/>
                <a:ext cx="31" cy="19"/>
              </a:xfrm>
              <a:custGeom>
                <a:avLst/>
                <a:gdLst>
                  <a:gd name="T0" fmla="*/ 31 w 31"/>
                  <a:gd name="T1" fmla="*/ 9 h 19"/>
                  <a:gd name="T2" fmla="*/ 31 w 31"/>
                  <a:gd name="T3" fmla="*/ 2 h 19"/>
                  <a:gd name="T4" fmla="*/ 28 w 31"/>
                  <a:gd name="T5" fmla="*/ 2 h 19"/>
                  <a:gd name="T6" fmla="*/ 24 w 31"/>
                  <a:gd name="T7" fmla="*/ 2 h 19"/>
                  <a:gd name="T8" fmla="*/ 21 w 31"/>
                  <a:gd name="T9" fmla="*/ 0 h 19"/>
                  <a:gd name="T10" fmla="*/ 17 w 31"/>
                  <a:gd name="T11" fmla="*/ 0 h 19"/>
                  <a:gd name="T12" fmla="*/ 12 w 31"/>
                  <a:gd name="T13" fmla="*/ 4 h 19"/>
                  <a:gd name="T14" fmla="*/ 0 w 31"/>
                  <a:gd name="T15" fmla="*/ 4 h 19"/>
                  <a:gd name="T16" fmla="*/ 0 w 31"/>
                  <a:gd name="T17" fmla="*/ 4 h 19"/>
                  <a:gd name="T18" fmla="*/ 0 w 31"/>
                  <a:gd name="T19" fmla="*/ 7 h 19"/>
                  <a:gd name="T20" fmla="*/ 0 w 31"/>
                  <a:gd name="T21" fmla="*/ 9 h 19"/>
                  <a:gd name="T22" fmla="*/ 5 w 31"/>
                  <a:gd name="T23" fmla="*/ 14 h 19"/>
                  <a:gd name="T24" fmla="*/ 7 w 31"/>
                  <a:gd name="T25" fmla="*/ 14 h 19"/>
                  <a:gd name="T26" fmla="*/ 10 w 31"/>
                  <a:gd name="T27" fmla="*/ 14 h 19"/>
                  <a:gd name="T28" fmla="*/ 21 w 31"/>
                  <a:gd name="T29" fmla="*/ 19 h 19"/>
                  <a:gd name="T30" fmla="*/ 21 w 31"/>
                  <a:gd name="T31" fmla="*/ 16 h 19"/>
                  <a:gd name="T32" fmla="*/ 24 w 31"/>
                  <a:gd name="T33" fmla="*/ 16 h 19"/>
                  <a:gd name="T34" fmla="*/ 26 w 31"/>
                  <a:gd name="T35" fmla="*/ 14 h 19"/>
                  <a:gd name="T36" fmla="*/ 26 w 31"/>
                  <a:gd name="T37" fmla="*/ 14 h 19"/>
                  <a:gd name="T38" fmla="*/ 31 w 31"/>
                  <a:gd name="T39" fmla="*/ 14 h 19"/>
                  <a:gd name="T40" fmla="*/ 31 w 31"/>
                  <a:gd name="T41" fmla="*/ 12 h 19"/>
                  <a:gd name="T42" fmla="*/ 31 w 31"/>
                  <a:gd name="T43" fmla="*/ 9 h 19"/>
                  <a:gd name="T44" fmla="*/ 31 w 31"/>
                  <a:gd name="T45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19">
                    <a:moveTo>
                      <a:pt x="31" y="9"/>
                    </a:moveTo>
                    <a:lnTo>
                      <a:pt x="31" y="2"/>
                    </a:lnTo>
                    <a:lnTo>
                      <a:pt x="28" y="2"/>
                    </a:lnTo>
                    <a:lnTo>
                      <a:pt x="24" y="2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2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10" y="14"/>
                    </a:lnTo>
                    <a:lnTo>
                      <a:pt x="21" y="19"/>
                    </a:lnTo>
                    <a:lnTo>
                      <a:pt x="21" y="16"/>
                    </a:lnTo>
                    <a:lnTo>
                      <a:pt x="24" y="16"/>
                    </a:lnTo>
                    <a:lnTo>
                      <a:pt x="26" y="14"/>
                    </a:lnTo>
                    <a:lnTo>
                      <a:pt x="26" y="14"/>
                    </a:lnTo>
                    <a:lnTo>
                      <a:pt x="31" y="14"/>
                    </a:lnTo>
                    <a:lnTo>
                      <a:pt x="31" y="12"/>
                    </a:lnTo>
                    <a:lnTo>
                      <a:pt x="31" y="9"/>
                    </a:lnTo>
                    <a:lnTo>
                      <a:pt x="3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6" name="Freeform 413"/>
              <p:cNvSpPr>
                <a:spLocks/>
              </p:cNvSpPr>
              <p:nvPr/>
            </p:nvSpPr>
            <p:spPr bwMode="auto">
              <a:xfrm>
                <a:off x="89" y="1132"/>
                <a:ext cx="18" cy="17"/>
              </a:xfrm>
              <a:custGeom>
                <a:avLst/>
                <a:gdLst>
                  <a:gd name="T0" fmla="*/ 11 w 18"/>
                  <a:gd name="T1" fmla="*/ 17 h 17"/>
                  <a:gd name="T2" fmla="*/ 18 w 18"/>
                  <a:gd name="T3" fmla="*/ 10 h 17"/>
                  <a:gd name="T4" fmla="*/ 18 w 18"/>
                  <a:gd name="T5" fmla="*/ 7 h 17"/>
                  <a:gd name="T6" fmla="*/ 16 w 18"/>
                  <a:gd name="T7" fmla="*/ 5 h 17"/>
                  <a:gd name="T8" fmla="*/ 7 w 18"/>
                  <a:gd name="T9" fmla="*/ 0 h 17"/>
                  <a:gd name="T10" fmla="*/ 4 w 18"/>
                  <a:gd name="T11" fmla="*/ 3 h 17"/>
                  <a:gd name="T12" fmla="*/ 0 w 18"/>
                  <a:gd name="T13" fmla="*/ 7 h 17"/>
                  <a:gd name="T14" fmla="*/ 0 w 18"/>
                  <a:gd name="T15" fmla="*/ 7 h 17"/>
                  <a:gd name="T16" fmla="*/ 2 w 18"/>
                  <a:gd name="T17" fmla="*/ 7 h 17"/>
                  <a:gd name="T18" fmla="*/ 7 w 18"/>
                  <a:gd name="T19" fmla="*/ 10 h 17"/>
                  <a:gd name="T20" fmla="*/ 11 w 18"/>
                  <a:gd name="T2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7">
                    <a:moveTo>
                      <a:pt x="11" y="17"/>
                    </a:moveTo>
                    <a:lnTo>
                      <a:pt x="18" y="10"/>
                    </a:lnTo>
                    <a:lnTo>
                      <a:pt x="18" y="7"/>
                    </a:lnTo>
                    <a:lnTo>
                      <a:pt x="16" y="5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7" y="10"/>
                    </a:lnTo>
                    <a:lnTo>
                      <a:pt x="1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7" name="Freeform 414"/>
              <p:cNvSpPr>
                <a:spLocks/>
              </p:cNvSpPr>
              <p:nvPr/>
            </p:nvSpPr>
            <p:spPr bwMode="auto">
              <a:xfrm>
                <a:off x="1546" y="1033"/>
                <a:ext cx="14" cy="9"/>
              </a:xfrm>
              <a:custGeom>
                <a:avLst/>
                <a:gdLst>
                  <a:gd name="T0" fmla="*/ 0 w 14"/>
                  <a:gd name="T1" fmla="*/ 0 h 9"/>
                  <a:gd name="T2" fmla="*/ 2 w 14"/>
                  <a:gd name="T3" fmla="*/ 5 h 9"/>
                  <a:gd name="T4" fmla="*/ 9 w 14"/>
                  <a:gd name="T5" fmla="*/ 9 h 9"/>
                  <a:gd name="T6" fmla="*/ 14 w 14"/>
                  <a:gd name="T7" fmla="*/ 9 h 9"/>
                  <a:gd name="T8" fmla="*/ 12 w 14"/>
                  <a:gd name="T9" fmla="*/ 5 h 9"/>
                  <a:gd name="T10" fmla="*/ 12 w 14"/>
                  <a:gd name="T11" fmla="*/ 5 h 9"/>
                  <a:gd name="T12" fmla="*/ 0 w 14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9">
                    <a:moveTo>
                      <a:pt x="0" y="0"/>
                    </a:moveTo>
                    <a:lnTo>
                      <a:pt x="2" y="5"/>
                    </a:lnTo>
                    <a:lnTo>
                      <a:pt x="9" y="9"/>
                    </a:lnTo>
                    <a:lnTo>
                      <a:pt x="14" y="9"/>
                    </a:lnTo>
                    <a:lnTo>
                      <a:pt x="12" y="5"/>
                    </a:lnTo>
                    <a:lnTo>
                      <a:pt x="12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8" name="Freeform 415"/>
              <p:cNvSpPr>
                <a:spLocks/>
              </p:cNvSpPr>
              <p:nvPr/>
            </p:nvSpPr>
            <p:spPr bwMode="auto">
              <a:xfrm>
                <a:off x="1440" y="1059"/>
                <a:ext cx="30" cy="31"/>
              </a:xfrm>
              <a:custGeom>
                <a:avLst/>
                <a:gdLst>
                  <a:gd name="T0" fmla="*/ 21 w 30"/>
                  <a:gd name="T1" fmla="*/ 17 h 31"/>
                  <a:gd name="T2" fmla="*/ 28 w 30"/>
                  <a:gd name="T3" fmla="*/ 9 h 31"/>
                  <a:gd name="T4" fmla="*/ 30 w 30"/>
                  <a:gd name="T5" fmla="*/ 7 h 31"/>
                  <a:gd name="T6" fmla="*/ 30 w 30"/>
                  <a:gd name="T7" fmla="*/ 5 h 31"/>
                  <a:gd name="T8" fmla="*/ 30 w 30"/>
                  <a:gd name="T9" fmla="*/ 2 h 31"/>
                  <a:gd name="T10" fmla="*/ 26 w 30"/>
                  <a:gd name="T11" fmla="*/ 0 h 31"/>
                  <a:gd name="T12" fmla="*/ 23 w 30"/>
                  <a:gd name="T13" fmla="*/ 2 h 31"/>
                  <a:gd name="T14" fmla="*/ 14 w 30"/>
                  <a:gd name="T15" fmla="*/ 5 h 31"/>
                  <a:gd name="T16" fmla="*/ 9 w 30"/>
                  <a:gd name="T17" fmla="*/ 9 h 31"/>
                  <a:gd name="T18" fmla="*/ 2 w 30"/>
                  <a:gd name="T19" fmla="*/ 26 h 31"/>
                  <a:gd name="T20" fmla="*/ 0 w 30"/>
                  <a:gd name="T21" fmla="*/ 31 h 31"/>
                  <a:gd name="T22" fmla="*/ 2 w 30"/>
                  <a:gd name="T23" fmla="*/ 31 h 31"/>
                  <a:gd name="T24" fmla="*/ 7 w 30"/>
                  <a:gd name="T25" fmla="*/ 28 h 31"/>
                  <a:gd name="T26" fmla="*/ 11 w 30"/>
                  <a:gd name="T27" fmla="*/ 28 h 31"/>
                  <a:gd name="T28" fmla="*/ 14 w 30"/>
                  <a:gd name="T29" fmla="*/ 26 h 31"/>
                  <a:gd name="T30" fmla="*/ 19 w 30"/>
                  <a:gd name="T31" fmla="*/ 24 h 31"/>
                  <a:gd name="T32" fmla="*/ 16 w 30"/>
                  <a:gd name="T33" fmla="*/ 19 h 31"/>
                  <a:gd name="T34" fmla="*/ 19 w 30"/>
                  <a:gd name="T35" fmla="*/ 17 h 31"/>
                  <a:gd name="T36" fmla="*/ 21 w 30"/>
                  <a:gd name="T37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1">
                    <a:moveTo>
                      <a:pt x="21" y="17"/>
                    </a:moveTo>
                    <a:lnTo>
                      <a:pt x="28" y="9"/>
                    </a:lnTo>
                    <a:lnTo>
                      <a:pt x="30" y="7"/>
                    </a:lnTo>
                    <a:lnTo>
                      <a:pt x="30" y="5"/>
                    </a:lnTo>
                    <a:lnTo>
                      <a:pt x="30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4" y="5"/>
                    </a:lnTo>
                    <a:lnTo>
                      <a:pt x="9" y="9"/>
                    </a:lnTo>
                    <a:lnTo>
                      <a:pt x="2" y="26"/>
                    </a:lnTo>
                    <a:lnTo>
                      <a:pt x="0" y="31"/>
                    </a:lnTo>
                    <a:lnTo>
                      <a:pt x="2" y="31"/>
                    </a:lnTo>
                    <a:lnTo>
                      <a:pt x="7" y="28"/>
                    </a:lnTo>
                    <a:lnTo>
                      <a:pt x="11" y="28"/>
                    </a:lnTo>
                    <a:lnTo>
                      <a:pt x="14" y="26"/>
                    </a:lnTo>
                    <a:lnTo>
                      <a:pt x="19" y="24"/>
                    </a:lnTo>
                    <a:lnTo>
                      <a:pt x="16" y="19"/>
                    </a:lnTo>
                    <a:lnTo>
                      <a:pt x="19" y="17"/>
                    </a:lnTo>
                    <a:lnTo>
                      <a:pt x="21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9" name="Freeform 416"/>
              <p:cNvSpPr>
                <a:spLocks/>
              </p:cNvSpPr>
              <p:nvPr/>
            </p:nvSpPr>
            <p:spPr bwMode="auto">
              <a:xfrm>
                <a:off x="289" y="1210"/>
                <a:ext cx="19" cy="14"/>
              </a:xfrm>
              <a:custGeom>
                <a:avLst/>
                <a:gdLst>
                  <a:gd name="T0" fmla="*/ 17 w 19"/>
                  <a:gd name="T1" fmla="*/ 7 h 14"/>
                  <a:gd name="T2" fmla="*/ 17 w 19"/>
                  <a:gd name="T3" fmla="*/ 3 h 14"/>
                  <a:gd name="T4" fmla="*/ 17 w 19"/>
                  <a:gd name="T5" fmla="*/ 5 h 14"/>
                  <a:gd name="T6" fmla="*/ 15 w 19"/>
                  <a:gd name="T7" fmla="*/ 5 h 14"/>
                  <a:gd name="T8" fmla="*/ 15 w 19"/>
                  <a:gd name="T9" fmla="*/ 5 h 14"/>
                  <a:gd name="T10" fmla="*/ 15 w 19"/>
                  <a:gd name="T11" fmla="*/ 3 h 14"/>
                  <a:gd name="T12" fmla="*/ 15 w 19"/>
                  <a:gd name="T13" fmla="*/ 3 h 14"/>
                  <a:gd name="T14" fmla="*/ 10 w 19"/>
                  <a:gd name="T15" fmla="*/ 0 h 14"/>
                  <a:gd name="T16" fmla="*/ 7 w 19"/>
                  <a:gd name="T17" fmla="*/ 3 h 14"/>
                  <a:gd name="T18" fmla="*/ 7 w 19"/>
                  <a:gd name="T19" fmla="*/ 3 h 14"/>
                  <a:gd name="T20" fmla="*/ 7 w 19"/>
                  <a:gd name="T21" fmla="*/ 5 h 14"/>
                  <a:gd name="T22" fmla="*/ 5 w 19"/>
                  <a:gd name="T23" fmla="*/ 5 h 14"/>
                  <a:gd name="T24" fmla="*/ 7 w 19"/>
                  <a:gd name="T25" fmla="*/ 7 h 14"/>
                  <a:gd name="T26" fmla="*/ 10 w 19"/>
                  <a:gd name="T27" fmla="*/ 7 h 14"/>
                  <a:gd name="T28" fmla="*/ 10 w 19"/>
                  <a:gd name="T29" fmla="*/ 7 h 14"/>
                  <a:gd name="T30" fmla="*/ 7 w 19"/>
                  <a:gd name="T31" fmla="*/ 7 h 14"/>
                  <a:gd name="T32" fmla="*/ 7 w 19"/>
                  <a:gd name="T33" fmla="*/ 7 h 14"/>
                  <a:gd name="T34" fmla="*/ 3 w 19"/>
                  <a:gd name="T35" fmla="*/ 7 h 14"/>
                  <a:gd name="T36" fmla="*/ 3 w 19"/>
                  <a:gd name="T37" fmla="*/ 7 h 14"/>
                  <a:gd name="T38" fmla="*/ 3 w 19"/>
                  <a:gd name="T39" fmla="*/ 10 h 14"/>
                  <a:gd name="T40" fmla="*/ 0 w 19"/>
                  <a:gd name="T41" fmla="*/ 10 h 14"/>
                  <a:gd name="T42" fmla="*/ 3 w 19"/>
                  <a:gd name="T43" fmla="*/ 12 h 14"/>
                  <a:gd name="T44" fmla="*/ 5 w 19"/>
                  <a:gd name="T45" fmla="*/ 14 h 14"/>
                  <a:gd name="T46" fmla="*/ 7 w 19"/>
                  <a:gd name="T47" fmla="*/ 14 h 14"/>
                  <a:gd name="T48" fmla="*/ 7 w 19"/>
                  <a:gd name="T49" fmla="*/ 14 h 14"/>
                  <a:gd name="T50" fmla="*/ 7 w 19"/>
                  <a:gd name="T51" fmla="*/ 14 h 14"/>
                  <a:gd name="T52" fmla="*/ 10 w 19"/>
                  <a:gd name="T53" fmla="*/ 12 h 14"/>
                  <a:gd name="T54" fmla="*/ 10 w 19"/>
                  <a:gd name="T55" fmla="*/ 12 h 14"/>
                  <a:gd name="T56" fmla="*/ 12 w 19"/>
                  <a:gd name="T57" fmla="*/ 12 h 14"/>
                  <a:gd name="T58" fmla="*/ 15 w 19"/>
                  <a:gd name="T59" fmla="*/ 12 h 14"/>
                  <a:gd name="T60" fmla="*/ 17 w 19"/>
                  <a:gd name="T61" fmla="*/ 10 h 14"/>
                  <a:gd name="T62" fmla="*/ 19 w 19"/>
                  <a:gd name="T63" fmla="*/ 10 h 14"/>
                  <a:gd name="T64" fmla="*/ 19 w 19"/>
                  <a:gd name="T65" fmla="*/ 7 h 14"/>
                  <a:gd name="T66" fmla="*/ 17 w 19"/>
                  <a:gd name="T6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" h="14">
                    <a:moveTo>
                      <a:pt x="17" y="7"/>
                    </a:moveTo>
                    <a:lnTo>
                      <a:pt x="17" y="3"/>
                    </a:lnTo>
                    <a:lnTo>
                      <a:pt x="17" y="5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0" y="0"/>
                    </a:lnTo>
                    <a:lnTo>
                      <a:pt x="7" y="3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5" y="5"/>
                    </a:lnTo>
                    <a:lnTo>
                      <a:pt x="7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10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5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7" y="14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5" y="12"/>
                    </a:lnTo>
                    <a:lnTo>
                      <a:pt x="17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0" name="Freeform 417"/>
              <p:cNvSpPr>
                <a:spLocks/>
              </p:cNvSpPr>
              <p:nvPr/>
            </p:nvSpPr>
            <p:spPr bwMode="auto">
              <a:xfrm>
                <a:off x="299" y="1205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5 w 5"/>
                  <a:gd name="T3" fmla="*/ 3 h 5"/>
                  <a:gd name="T4" fmla="*/ 5 w 5"/>
                  <a:gd name="T5" fmla="*/ 3 h 5"/>
                  <a:gd name="T6" fmla="*/ 2 w 5"/>
                  <a:gd name="T7" fmla="*/ 0 h 5"/>
                  <a:gd name="T8" fmla="*/ 2 w 5"/>
                  <a:gd name="T9" fmla="*/ 3 h 5"/>
                  <a:gd name="T10" fmla="*/ 0 w 5"/>
                  <a:gd name="T11" fmla="*/ 0 h 5"/>
                  <a:gd name="T12" fmla="*/ 0 w 5"/>
                  <a:gd name="T13" fmla="*/ 3 h 5"/>
                  <a:gd name="T14" fmla="*/ 2 w 5"/>
                  <a:gd name="T15" fmla="*/ 5 h 5"/>
                  <a:gd name="T16" fmla="*/ 5 w 5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3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1" name="Freeform 418"/>
              <p:cNvSpPr>
                <a:spLocks/>
              </p:cNvSpPr>
              <p:nvPr/>
            </p:nvSpPr>
            <p:spPr bwMode="auto">
              <a:xfrm>
                <a:off x="-37" y="1144"/>
                <a:ext cx="7" cy="5"/>
              </a:xfrm>
              <a:custGeom>
                <a:avLst/>
                <a:gdLst>
                  <a:gd name="T0" fmla="*/ 7 w 7"/>
                  <a:gd name="T1" fmla="*/ 5 h 5"/>
                  <a:gd name="T2" fmla="*/ 5 w 7"/>
                  <a:gd name="T3" fmla="*/ 5 h 5"/>
                  <a:gd name="T4" fmla="*/ 5 w 7"/>
                  <a:gd name="T5" fmla="*/ 5 h 5"/>
                  <a:gd name="T6" fmla="*/ 0 w 7"/>
                  <a:gd name="T7" fmla="*/ 2 h 5"/>
                  <a:gd name="T8" fmla="*/ 0 w 7"/>
                  <a:gd name="T9" fmla="*/ 0 h 5"/>
                  <a:gd name="T10" fmla="*/ 0 w 7"/>
                  <a:gd name="T11" fmla="*/ 0 h 5"/>
                  <a:gd name="T12" fmla="*/ 0 w 7"/>
                  <a:gd name="T13" fmla="*/ 0 h 5"/>
                  <a:gd name="T14" fmla="*/ 0 w 7"/>
                  <a:gd name="T15" fmla="*/ 2 h 5"/>
                  <a:gd name="T16" fmla="*/ 5 w 7"/>
                  <a:gd name="T17" fmla="*/ 5 h 5"/>
                  <a:gd name="T18" fmla="*/ 7 w 7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7" y="5"/>
                    </a:moveTo>
                    <a:lnTo>
                      <a:pt x="5" y="5"/>
                    </a:lnTo>
                    <a:lnTo>
                      <a:pt x="5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5" y="5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2" name="Freeform 419"/>
              <p:cNvSpPr>
                <a:spLocks/>
              </p:cNvSpPr>
              <p:nvPr/>
            </p:nvSpPr>
            <p:spPr bwMode="auto">
              <a:xfrm>
                <a:off x="1652" y="1066"/>
                <a:ext cx="12" cy="7"/>
              </a:xfrm>
              <a:custGeom>
                <a:avLst/>
                <a:gdLst>
                  <a:gd name="T0" fmla="*/ 5 w 12"/>
                  <a:gd name="T1" fmla="*/ 0 h 7"/>
                  <a:gd name="T2" fmla="*/ 3 w 12"/>
                  <a:gd name="T3" fmla="*/ 0 h 7"/>
                  <a:gd name="T4" fmla="*/ 0 w 12"/>
                  <a:gd name="T5" fmla="*/ 0 h 7"/>
                  <a:gd name="T6" fmla="*/ 0 w 12"/>
                  <a:gd name="T7" fmla="*/ 0 h 7"/>
                  <a:gd name="T8" fmla="*/ 5 w 12"/>
                  <a:gd name="T9" fmla="*/ 5 h 7"/>
                  <a:gd name="T10" fmla="*/ 7 w 12"/>
                  <a:gd name="T11" fmla="*/ 7 h 7"/>
                  <a:gd name="T12" fmla="*/ 12 w 12"/>
                  <a:gd name="T13" fmla="*/ 7 h 7"/>
                  <a:gd name="T14" fmla="*/ 12 w 12"/>
                  <a:gd name="T15" fmla="*/ 5 h 7"/>
                  <a:gd name="T16" fmla="*/ 10 w 12"/>
                  <a:gd name="T17" fmla="*/ 2 h 7"/>
                  <a:gd name="T18" fmla="*/ 5 w 12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7">
                    <a:moveTo>
                      <a:pt x="5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7" y="7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10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3" name="Freeform 420"/>
              <p:cNvSpPr>
                <a:spLocks/>
              </p:cNvSpPr>
              <p:nvPr/>
            </p:nvSpPr>
            <p:spPr bwMode="auto">
              <a:xfrm>
                <a:off x="1591" y="1066"/>
                <a:ext cx="14" cy="5"/>
              </a:xfrm>
              <a:custGeom>
                <a:avLst/>
                <a:gdLst>
                  <a:gd name="T0" fmla="*/ 5 w 14"/>
                  <a:gd name="T1" fmla="*/ 2 h 5"/>
                  <a:gd name="T2" fmla="*/ 2 w 14"/>
                  <a:gd name="T3" fmla="*/ 2 h 5"/>
                  <a:gd name="T4" fmla="*/ 0 w 14"/>
                  <a:gd name="T5" fmla="*/ 2 h 5"/>
                  <a:gd name="T6" fmla="*/ 2 w 14"/>
                  <a:gd name="T7" fmla="*/ 5 h 5"/>
                  <a:gd name="T8" fmla="*/ 9 w 14"/>
                  <a:gd name="T9" fmla="*/ 5 h 5"/>
                  <a:gd name="T10" fmla="*/ 12 w 14"/>
                  <a:gd name="T11" fmla="*/ 5 h 5"/>
                  <a:gd name="T12" fmla="*/ 14 w 14"/>
                  <a:gd name="T13" fmla="*/ 2 h 5"/>
                  <a:gd name="T14" fmla="*/ 12 w 14"/>
                  <a:gd name="T15" fmla="*/ 2 h 5"/>
                  <a:gd name="T16" fmla="*/ 12 w 14"/>
                  <a:gd name="T17" fmla="*/ 0 h 5"/>
                  <a:gd name="T18" fmla="*/ 12 w 14"/>
                  <a:gd name="T19" fmla="*/ 2 h 5"/>
                  <a:gd name="T20" fmla="*/ 12 w 14"/>
                  <a:gd name="T21" fmla="*/ 2 h 5"/>
                  <a:gd name="T22" fmla="*/ 5 w 14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" h="5">
                    <a:moveTo>
                      <a:pt x="5" y="2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9" y="5"/>
                    </a:lnTo>
                    <a:lnTo>
                      <a:pt x="12" y="5"/>
                    </a:lnTo>
                    <a:lnTo>
                      <a:pt x="14" y="2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4" name="Freeform 421"/>
              <p:cNvSpPr>
                <a:spLocks/>
              </p:cNvSpPr>
              <p:nvPr/>
            </p:nvSpPr>
            <p:spPr bwMode="auto">
              <a:xfrm>
                <a:off x="263" y="1227"/>
                <a:ext cx="43" cy="38"/>
              </a:xfrm>
              <a:custGeom>
                <a:avLst/>
                <a:gdLst>
                  <a:gd name="T0" fmla="*/ 38 w 43"/>
                  <a:gd name="T1" fmla="*/ 9 h 38"/>
                  <a:gd name="T2" fmla="*/ 38 w 43"/>
                  <a:gd name="T3" fmla="*/ 7 h 38"/>
                  <a:gd name="T4" fmla="*/ 38 w 43"/>
                  <a:gd name="T5" fmla="*/ 2 h 38"/>
                  <a:gd name="T6" fmla="*/ 33 w 43"/>
                  <a:gd name="T7" fmla="*/ 7 h 38"/>
                  <a:gd name="T8" fmla="*/ 31 w 43"/>
                  <a:gd name="T9" fmla="*/ 2 h 38"/>
                  <a:gd name="T10" fmla="*/ 29 w 43"/>
                  <a:gd name="T11" fmla="*/ 2 h 38"/>
                  <a:gd name="T12" fmla="*/ 29 w 43"/>
                  <a:gd name="T13" fmla="*/ 2 h 38"/>
                  <a:gd name="T14" fmla="*/ 26 w 43"/>
                  <a:gd name="T15" fmla="*/ 4 h 38"/>
                  <a:gd name="T16" fmla="*/ 22 w 43"/>
                  <a:gd name="T17" fmla="*/ 7 h 38"/>
                  <a:gd name="T18" fmla="*/ 19 w 43"/>
                  <a:gd name="T19" fmla="*/ 9 h 38"/>
                  <a:gd name="T20" fmla="*/ 17 w 43"/>
                  <a:gd name="T21" fmla="*/ 2 h 38"/>
                  <a:gd name="T22" fmla="*/ 15 w 43"/>
                  <a:gd name="T23" fmla="*/ 4 h 38"/>
                  <a:gd name="T24" fmla="*/ 19 w 43"/>
                  <a:gd name="T25" fmla="*/ 12 h 38"/>
                  <a:gd name="T26" fmla="*/ 17 w 43"/>
                  <a:gd name="T27" fmla="*/ 14 h 38"/>
                  <a:gd name="T28" fmla="*/ 17 w 43"/>
                  <a:gd name="T29" fmla="*/ 16 h 38"/>
                  <a:gd name="T30" fmla="*/ 12 w 43"/>
                  <a:gd name="T31" fmla="*/ 14 h 38"/>
                  <a:gd name="T32" fmla="*/ 12 w 43"/>
                  <a:gd name="T33" fmla="*/ 9 h 38"/>
                  <a:gd name="T34" fmla="*/ 7 w 43"/>
                  <a:gd name="T35" fmla="*/ 12 h 38"/>
                  <a:gd name="T36" fmla="*/ 3 w 43"/>
                  <a:gd name="T37" fmla="*/ 14 h 38"/>
                  <a:gd name="T38" fmla="*/ 0 w 43"/>
                  <a:gd name="T39" fmla="*/ 19 h 38"/>
                  <a:gd name="T40" fmla="*/ 0 w 43"/>
                  <a:gd name="T41" fmla="*/ 19 h 38"/>
                  <a:gd name="T42" fmla="*/ 3 w 43"/>
                  <a:gd name="T43" fmla="*/ 21 h 38"/>
                  <a:gd name="T44" fmla="*/ 7 w 43"/>
                  <a:gd name="T45" fmla="*/ 33 h 38"/>
                  <a:gd name="T46" fmla="*/ 10 w 43"/>
                  <a:gd name="T47" fmla="*/ 26 h 38"/>
                  <a:gd name="T48" fmla="*/ 7 w 43"/>
                  <a:gd name="T49" fmla="*/ 26 h 38"/>
                  <a:gd name="T50" fmla="*/ 12 w 43"/>
                  <a:gd name="T51" fmla="*/ 26 h 38"/>
                  <a:gd name="T52" fmla="*/ 12 w 43"/>
                  <a:gd name="T53" fmla="*/ 28 h 38"/>
                  <a:gd name="T54" fmla="*/ 15 w 43"/>
                  <a:gd name="T55" fmla="*/ 30 h 38"/>
                  <a:gd name="T56" fmla="*/ 15 w 43"/>
                  <a:gd name="T57" fmla="*/ 33 h 38"/>
                  <a:gd name="T58" fmla="*/ 19 w 43"/>
                  <a:gd name="T59" fmla="*/ 33 h 38"/>
                  <a:gd name="T60" fmla="*/ 19 w 43"/>
                  <a:gd name="T61" fmla="*/ 30 h 38"/>
                  <a:gd name="T62" fmla="*/ 19 w 43"/>
                  <a:gd name="T63" fmla="*/ 28 h 38"/>
                  <a:gd name="T64" fmla="*/ 24 w 43"/>
                  <a:gd name="T65" fmla="*/ 23 h 38"/>
                  <a:gd name="T66" fmla="*/ 29 w 43"/>
                  <a:gd name="T67" fmla="*/ 21 h 38"/>
                  <a:gd name="T68" fmla="*/ 29 w 43"/>
                  <a:gd name="T69" fmla="*/ 21 h 38"/>
                  <a:gd name="T70" fmla="*/ 31 w 43"/>
                  <a:gd name="T71" fmla="*/ 19 h 38"/>
                  <a:gd name="T72" fmla="*/ 33 w 43"/>
                  <a:gd name="T73" fmla="*/ 21 h 38"/>
                  <a:gd name="T74" fmla="*/ 36 w 43"/>
                  <a:gd name="T75" fmla="*/ 19 h 38"/>
                  <a:gd name="T76" fmla="*/ 31 w 43"/>
                  <a:gd name="T77" fmla="*/ 16 h 38"/>
                  <a:gd name="T78" fmla="*/ 33 w 43"/>
                  <a:gd name="T79" fmla="*/ 14 h 38"/>
                  <a:gd name="T80" fmla="*/ 41 w 43"/>
                  <a:gd name="T81" fmla="*/ 16 h 38"/>
                  <a:gd name="T82" fmla="*/ 38 w 43"/>
                  <a:gd name="T83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3" h="38">
                    <a:moveTo>
                      <a:pt x="38" y="9"/>
                    </a:moveTo>
                    <a:lnTo>
                      <a:pt x="38" y="9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8" y="2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3" y="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26" y="0"/>
                    </a:lnTo>
                    <a:lnTo>
                      <a:pt x="29" y="2"/>
                    </a:lnTo>
                    <a:lnTo>
                      <a:pt x="29" y="4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2" y="7"/>
                    </a:lnTo>
                    <a:lnTo>
                      <a:pt x="22" y="9"/>
                    </a:lnTo>
                    <a:lnTo>
                      <a:pt x="19" y="9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2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16"/>
                    </a:lnTo>
                    <a:lnTo>
                      <a:pt x="15" y="16"/>
                    </a:lnTo>
                    <a:lnTo>
                      <a:pt x="12" y="14"/>
                    </a:lnTo>
                    <a:lnTo>
                      <a:pt x="12" y="12"/>
                    </a:lnTo>
                    <a:lnTo>
                      <a:pt x="12" y="9"/>
                    </a:lnTo>
                    <a:lnTo>
                      <a:pt x="7" y="9"/>
                    </a:lnTo>
                    <a:lnTo>
                      <a:pt x="7" y="12"/>
                    </a:lnTo>
                    <a:lnTo>
                      <a:pt x="5" y="12"/>
                    </a:lnTo>
                    <a:lnTo>
                      <a:pt x="3" y="14"/>
                    </a:lnTo>
                    <a:lnTo>
                      <a:pt x="3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5" y="30"/>
                    </a:lnTo>
                    <a:lnTo>
                      <a:pt x="7" y="33"/>
                    </a:lnTo>
                    <a:lnTo>
                      <a:pt x="10" y="33"/>
                    </a:lnTo>
                    <a:lnTo>
                      <a:pt x="10" y="26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10" y="23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5" y="30"/>
                    </a:lnTo>
                    <a:lnTo>
                      <a:pt x="15" y="30"/>
                    </a:lnTo>
                    <a:lnTo>
                      <a:pt x="15" y="33"/>
                    </a:lnTo>
                    <a:lnTo>
                      <a:pt x="12" y="38"/>
                    </a:lnTo>
                    <a:lnTo>
                      <a:pt x="19" y="33"/>
                    </a:lnTo>
                    <a:lnTo>
                      <a:pt x="19" y="33"/>
                    </a:lnTo>
                    <a:lnTo>
                      <a:pt x="19" y="30"/>
                    </a:lnTo>
                    <a:lnTo>
                      <a:pt x="19" y="28"/>
                    </a:lnTo>
                    <a:lnTo>
                      <a:pt x="19" y="28"/>
                    </a:lnTo>
                    <a:lnTo>
                      <a:pt x="22" y="26"/>
                    </a:lnTo>
                    <a:lnTo>
                      <a:pt x="24" y="23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29" y="21"/>
                    </a:lnTo>
                    <a:lnTo>
                      <a:pt x="31" y="19"/>
                    </a:lnTo>
                    <a:lnTo>
                      <a:pt x="31" y="19"/>
                    </a:lnTo>
                    <a:lnTo>
                      <a:pt x="33" y="19"/>
                    </a:lnTo>
                    <a:lnTo>
                      <a:pt x="33" y="21"/>
                    </a:lnTo>
                    <a:lnTo>
                      <a:pt x="36" y="21"/>
                    </a:lnTo>
                    <a:lnTo>
                      <a:pt x="36" y="19"/>
                    </a:lnTo>
                    <a:lnTo>
                      <a:pt x="36" y="16"/>
                    </a:lnTo>
                    <a:lnTo>
                      <a:pt x="31" y="16"/>
                    </a:lnTo>
                    <a:lnTo>
                      <a:pt x="31" y="14"/>
                    </a:lnTo>
                    <a:lnTo>
                      <a:pt x="33" y="14"/>
                    </a:lnTo>
                    <a:lnTo>
                      <a:pt x="38" y="16"/>
                    </a:lnTo>
                    <a:lnTo>
                      <a:pt x="41" y="16"/>
                    </a:lnTo>
                    <a:lnTo>
                      <a:pt x="43" y="12"/>
                    </a:lnTo>
                    <a:lnTo>
                      <a:pt x="38" y="12"/>
                    </a:lnTo>
                    <a:lnTo>
                      <a:pt x="38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5" name="Freeform 422"/>
              <p:cNvSpPr>
                <a:spLocks/>
              </p:cNvSpPr>
              <p:nvPr/>
            </p:nvSpPr>
            <p:spPr bwMode="auto">
              <a:xfrm>
                <a:off x="96" y="1057"/>
                <a:ext cx="11" cy="11"/>
              </a:xfrm>
              <a:custGeom>
                <a:avLst/>
                <a:gdLst>
                  <a:gd name="T0" fmla="*/ 4 w 11"/>
                  <a:gd name="T1" fmla="*/ 9 h 11"/>
                  <a:gd name="T2" fmla="*/ 9 w 11"/>
                  <a:gd name="T3" fmla="*/ 9 h 11"/>
                  <a:gd name="T4" fmla="*/ 11 w 11"/>
                  <a:gd name="T5" fmla="*/ 2 h 11"/>
                  <a:gd name="T6" fmla="*/ 9 w 11"/>
                  <a:gd name="T7" fmla="*/ 0 h 11"/>
                  <a:gd name="T8" fmla="*/ 7 w 11"/>
                  <a:gd name="T9" fmla="*/ 0 h 11"/>
                  <a:gd name="T10" fmla="*/ 0 w 11"/>
                  <a:gd name="T11" fmla="*/ 4 h 11"/>
                  <a:gd name="T12" fmla="*/ 0 w 11"/>
                  <a:gd name="T13" fmla="*/ 11 h 11"/>
                  <a:gd name="T14" fmla="*/ 0 w 11"/>
                  <a:gd name="T15" fmla="*/ 11 h 11"/>
                  <a:gd name="T16" fmla="*/ 4 w 11"/>
                  <a:gd name="T17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4" y="9"/>
                    </a:moveTo>
                    <a:lnTo>
                      <a:pt x="9" y="9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4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6" name="Freeform 423"/>
              <p:cNvSpPr>
                <a:spLocks/>
              </p:cNvSpPr>
              <p:nvPr/>
            </p:nvSpPr>
            <p:spPr bwMode="auto">
              <a:xfrm>
                <a:off x="157" y="1198"/>
                <a:ext cx="7" cy="10"/>
              </a:xfrm>
              <a:custGeom>
                <a:avLst/>
                <a:gdLst>
                  <a:gd name="T0" fmla="*/ 5 w 7"/>
                  <a:gd name="T1" fmla="*/ 10 h 10"/>
                  <a:gd name="T2" fmla="*/ 7 w 7"/>
                  <a:gd name="T3" fmla="*/ 3 h 10"/>
                  <a:gd name="T4" fmla="*/ 7 w 7"/>
                  <a:gd name="T5" fmla="*/ 0 h 10"/>
                  <a:gd name="T6" fmla="*/ 7 w 7"/>
                  <a:gd name="T7" fmla="*/ 0 h 10"/>
                  <a:gd name="T8" fmla="*/ 2 w 7"/>
                  <a:gd name="T9" fmla="*/ 5 h 10"/>
                  <a:gd name="T10" fmla="*/ 2 w 7"/>
                  <a:gd name="T11" fmla="*/ 5 h 10"/>
                  <a:gd name="T12" fmla="*/ 0 w 7"/>
                  <a:gd name="T13" fmla="*/ 7 h 10"/>
                  <a:gd name="T14" fmla="*/ 2 w 7"/>
                  <a:gd name="T15" fmla="*/ 10 h 10"/>
                  <a:gd name="T16" fmla="*/ 2 w 7"/>
                  <a:gd name="T17" fmla="*/ 10 h 10"/>
                  <a:gd name="T18" fmla="*/ 5 w 7"/>
                  <a:gd name="T1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0">
                    <a:moveTo>
                      <a:pt x="5" y="10"/>
                    </a:moveTo>
                    <a:lnTo>
                      <a:pt x="7" y="3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7" name="Freeform 424"/>
              <p:cNvSpPr>
                <a:spLocks/>
              </p:cNvSpPr>
              <p:nvPr/>
            </p:nvSpPr>
            <p:spPr bwMode="auto">
              <a:xfrm>
                <a:off x="1744" y="1104"/>
                <a:ext cx="15" cy="12"/>
              </a:xfrm>
              <a:custGeom>
                <a:avLst/>
                <a:gdLst>
                  <a:gd name="T0" fmla="*/ 12 w 15"/>
                  <a:gd name="T1" fmla="*/ 2 h 12"/>
                  <a:gd name="T2" fmla="*/ 10 w 15"/>
                  <a:gd name="T3" fmla="*/ 0 h 12"/>
                  <a:gd name="T4" fmla="*/ 7 w 15"/>
                  <a:gd name="T5" fmla="*/ 0 h 12"/>
                  <a:gd name="T6" fmla="*/ 7 w 15"/>
                  <a:gd name="T7" fmla="*/ 0 h 12"/>
                  <a:gd name="T8" fmla="*/ 5 w 15"/>
                  <a:gd name="T9" fmla="*/ 0 h 12"/>
                  <a:gd name="T10" fmla="*/ 0 w 15"/>
                  <a:gd name="T11" fmla="*/ 2 h 12"/>
                  <a:gd name="T12" fmla="*/ 0 w 15"/>
                  <a:gd name="T13" fmla="*/ 5 h 12"/>
                  <a:gd name="T14" fmla="*/ 3 w 15"/>
                  <a:gd name="T15" fmla="*/ 5 h 12"/>
                  <a:gd name="T16" fmla="*/ 5 w 15"/>
                  <a:gd name="T17" fmla="*/ 9 h 12"/>
                  <a:gd name="T18" fmla="*/ 7 w 15"/>
                  <a:gd name="T19" fmla="*/ 7 h 12"/>
                  <a:gd name="T20" fmla="*/ 7 w 15"/>
                  <a:gd name="T21" fmla="*/ 12 h 12"/>
                  <a:gd name="T22" fmla="*/ 12 w 15"/>
                  <a:gd name="T23" fmla="*/ 12 h 12"/>
                  <a:gd name="T24" fmla="*/ 12 w 15"/>
                  <a:gd name="T25" fmla="*/ 12 h 12"/>
                  <a:gd name="T26" fmla="*/ 15 w 15"/>
                  <a:gd name="T27" fmla="*/ 5 h 12"/>
                  <a:gd name="T28" fmla="*/ 12 w 15"/>
                  <a:gd name="T29" fmla="*/ 2 h 12"/>
                  <a:gd name="T30" fmla="*/ 12 w 15"/>
                  <a:gd name="T3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" h="12">
                    <a:moveTo>
                      <a:pt x="12" y="2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7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5" y="5"/>
                    </a:lnTo>
                    <a:lnTo>
                      <a:pt x="12" y="2"/>
                    </a:lnTo>
                    <a:lnTo>
                      <a:pt x="1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8" name="Freeform 425"/>
              <p:cNvSpPr>
                <a:spLocks/>
              </p:cNvSpPr>
              <p:nvPr/>
            </p:nvSpPr>
            <p:spPr bwMode="auto">
              <a:xfrm>
                <a:off x="1697" y="1142"/>
                <a:ext cx="10" cy="11"/>
              </a:xfrm>
              <a:custGeom>
                <a:avLst/>
                <a:gdLst>
                  <a:gd name="T0" fmla="*/ 5 w 10"/>
                  <a:gd name="T1" fmla="*/ 2 h 11"/>
                  <a:gd name="T2" fmla="*/ 3 w 10"/>
                  <a:gd name="T3" fmla="*/ 4 h 11"/>
                  <a:gd name="T4" fmla="*/ 3 w 10"/>
                  <a:gd name="T5" fmla="*/ 2 h 11"/>
                  <a:gd name="T6" fmla="*/ 0 w 10"/>
                  <a:gd name="T7" fmla="*/ 9 h 11"/>
                  <a:gd name="T8" fmla="*/ 3 w 10"/>
                  <a:gd name="T9" fmla="*/ 11 h 11"/>
                  <a:gd name="T10" fmla="*/ 5 w 10"/>
                  <a:gd name="T11" fmla="*/ 9 h 11"/>
                  <a:gd name="T12" fmla="*/ 7 w 10"/>
                  <a:gd name="T13" fmla="*/ 7 h 11"/>
                  <a:gd name="T14" fmla="*/ 10 w 10"/>
                  <a:gd name="T15" fmla="*/ 4 h 11"/>
                  <a:gd name="T16" fmla="*/ 10 w 10"/>
                  <a:gd name="T17" fmla="*/ 0 h 11"/>
                  <a:gd name="T18" fmla="*/ 5 w 10"/>
                  <a:gd name="T19" fmla="*/ 0 h 11"/>
                  <a:gd name="T20" fmla="*/ 5 w 10"/>
                  <a:gd name="T2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1">
                    <a:moveTo>
                      <a:pt x="5" y="2"/>
                    </a:moveTo>
                    <a:lnTo>
                      <a:pt x="3" y="4"/>
                    </a:lnTo>
                    <a:lnTo>
                      <a:pt x="3" y="2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0" y="4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9" name="Freeform 426"/>
              <p:cNvSpPr>
                <a:spLocks/>
              </p:cNvSpPr>
              <p:nvPr/>
            </p:nvSpPr>
            <p:spPr bwMode="auto">
              <a:xfrm>
                <a:off x="285" y="1222"/>
                <a:ext cx="7" cy="2"/>
              </a:xfrm>
              <a:custGeom>
                <a:avLst/>
                <a:gdLst>
                  <a:gd name="T0" fmla="*/ 4 w 7"/>
                  <a:gd name="T1" fmla="*/ 0 h 2"/>
                  <a:gd name="T2" fmla="*/ 7 w 7"/>
                  <a:gd name="T3" fmla="*/ 2 h 2"/>
                  <a:gd name="T4" fmla="*/ 7 w 7"/>
                  <a:gd name="T5" fmla="*/ 0 h 2"/>
                  <a:gd name="T6" fmla="*/ 2 w 7"/>
                  <a:gd name="T7" fmla="*/ 0 h 2"/>
                  <a:gd name="T8" fmla="*/ 2 w 7"/>
                  <a:gd name="T9" fmla="*/ 0 h 2"/>
                  <a:gd name="T10" fmla="*/ 0 w 7"/>
                  <a:gd name="T11" fmla="*/ 0 h 2"/>
                  <a:gd name="T12" fmla="*/ 2 w 7"/>
                  <a:gd name="T13" fmla="*/ 0 h 2"/>
                  <a:gd name="T14" fmla="*/ 2 w 7"/>
                  <a:gd name="T15" fmla="*/ 2 h 2"/>
                  <a:gd name="T16" fmla="*/ 4 w 7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2">
                    <a:moveTo>
                      <a:pt x="4" y="0"/>
                    </a:moveTo>
                    <a:lnTo>
                      <a:pt x="7" y="2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80" name="Freeform 427"/>
              <p:cNvSpPr>
                <a:spLocks/>
              </p:cNvSpPr>
              <p:nvPr/>
            </p:nvSpPr>
            <p:spPr bwMode="auto">
              <a:xfrm>
                <a:off x="1529" y="1040"/>
                <a:ext cx="17" cy="14"/>
              </a:xfrm>
              <a:custGeom>
                <a:avLst/>
                <a:gdLst>
                  <a:gd name="T0" fmla="*/ 12 w 17"/>
                  <a:gd name="T1" fmla="*/ 14 h 14"/>
                  <a:gd name="T2" fmla="*/ 17 w 17"/>
                  <a:gd name="T3" fmla="*/ 10 h 14"/>
                  <a:gd name="T4" fmla="*/ 15 w 17"/>
                  <a:gd name="T5" fmla="*/ 5 h 14"/>
                  <a:gd name="T6" fmla="*/ 12 w 17"/>
                  <a:gd name="T7" fmla="*/ 2 h 14"/>
                  <a:gd name="T8" fmla="*/ 10 w 17"/>
                  <a:gd name="T9" fmla="*/ 2 h 14"/>
                  <a:gd name="T10" fmla="*/ 8 w 17"/>
                  <a:gd name="T11" fmla="*/ 0 h 14"/>
                  <a:gd name="T12" fmla="*/ 5 w 17"/>
                  <a:gd name="T13" fmla="*/ 0 h 14"/>
                  <a:gd name="T14" fmla="*/ 0 w 17"/>
                  <a:gd name="T15" fmla="*/ 2 h 14"/>
                  <a:gd name="T16" fmla="*/ 0 w 17"/>
                  <a:gd name="T17" fmla="*/ 2 h 14"/>
                  <a:gd name="T18" fmla="*/ 0 w 17"/>
                  <a:gd name="T19" fmla="*/ 2 h 14"/>
                  <a:gd name="T20" fmla="*/ 12 w 17"/>
                  <a:gd name="T2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" h="14">
                    <a:moveTo>
                      <a:pt x="12" y="14"/>
                    </a:moveTo>
                    <a:lnTo>
                      <a:pt x="17" y="10"/>
                    </a:lnTo>
                    <a:lnTo>
                      <a:pt x="15" y="5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81" name="Freeform 428"/>
              <p:cNvSpPr>
                <a:spLocks/>
              </p:cNvSpPr>
              <p:nvPr/>
            </p:nvSpPr>
            <p:spPr bwMode="auto">
              <a:xfrm>
                <a:off x="568" y="1217"/>
                <a:ext cx="24" cy="26"/>
              </a:xfrm>
              <a:custGeom>
                <a:avLst/>
                <a:gdLst>
                  <a:gd name="T0" fmla="*/ 12 w 24"/>
                  <a:gd name="T1" fmla="*/ 17 h 26"/>
                  <a:gd name="T2" fmla="*/ 14 w 24"/>
                  <a:gd name="T3" fmla="*/ 19 h 26"/>
                  <a:gd name="T4" fmla="*/ 24 w 24"/>
                  <a:gd name="T5" fmla="*/ 26 h 26"/>
                  <a:gd name="T6" fmla="*/ 24 w 24"/>
                  <a:gd name="T7" fmla="*/ 24 h 26"/>
                  <a:gd name="T8" fmla="*/ 24 w 24"/>
                  <a:gd name="T9" fmla="*/ 24 h 26"/>
                  <a:gd name="T10" fmla="*/ 24 w 24"/>
                  <a:gd name="T11" fmla="*/ 17 h 26"/>
                  <a:gd name="T12" fmla="*/ 21 w 24"/>
                  <a:gd name="T13" fmla="*/ 17 h 26"/>
                  <a:gd name="T14" fmla="*/ 19 w 24"/>
                  <a:gd name="T15" fmla="*/ 17 h 26"/>
                  <a:gd name="T16" fmla="*/ 17 w 24"/>
                  <a:gd name="T17" fmla="*/ 17 h 26"/>
                  <a:gd name="T18" fmla="*/ 12 w 24"/>
                  <a:gd name="T19" fmla="*/ 12 h 26"/>
                  <a:gd name="T20" fmla="*/ 14 w 24"/>
                  <a:gd name="T21" fmla="*/ 12 h 26"/>
                  <a:gd name="T22" fmla="*/ 21 w 24"/>
                  <a:gd name="T23" fmla="*/ 14 h 26"/>
                  <a:gd name="T24" fmla="*/ 24 w 24"/>
                  <a:gd name="T25" fmla="*/ 14 h 26"/>
                  <a:gd name="T26" fmla="*/ 24 w 24"/>
                  <a:gd name="T27" fmla="*/ 12 h 26"/>
                  <a:gd name="T28" fmla="*/ 21 w 24"/>
                  <a:gd name="T29" fmla="*/ 10 h 26"/>
                  <a:gd name="T30" fmla="*/ 24 w 24"/>
                  <a:gd name="T31" fmla="*/ 12 h 26"/>
                  <a:gd name="T32" fmla="*/ 24 w 24"/>
                  <a:gd name="T33" fmla="*/ 7 h 26"/>
                  <a:gd name="T34" fmla="*/ 24 w 24"/>
                  <a:gd name="T35" fmla="*/ 7 h 26"/>
                  <a:gd name="T36" fmla="*/ 21 w 24"/>
                  <a:gd name="T37" fmla="*/ 7 h 26"/>
                  <a:gd name="T38" fmla="*/ 21 w 24"/>
                  <a:gd name="T39" fmla="*/ 5 h 26"/>
                  <a:gd name="T40" fmla="*/ 17 w 24"/>
                  <a:gd name="T41" fmla="*/ 5 h 26"/>
                  <a:gd name="T42" fmla="*/ 17 w 24"/>
                  <a:gd name="T43" fmla="*/ 5 h 26"/>
                  <a:gd name="T44" fmla="*/ 14 w 24"/>
                  <a:gd name="T45" fmla="*/ 5 h 26"/>
                  <a:gd name="T46" fmla="*/ 14 w 24"/>
                  <a:gd name="T47" fmla="*/ 3 h 26"/>
                  <a:gd name="T48" fmla="*/ 10 w 24"/>
                  <a:gd name="T49" fmla="*/ 0 h 26"/>
                  <a:gd name="T50" fmla="*/ 7 w 24"/>
                  <a:gd name="T51" fmla="*/ 3 h 26"/>
                  <a:gd name="T52" fmla="*/ 5 w 24"/>
                  <a:gd name="T53" fmla="*/ 3 h 26"/>
                  <a:gd name="T54" fmla="*/ 5 w 24"/>
                  <a:gd name="T55" fmla="*/ 5 h 26"/>
                  <a:gd name="T56" fmla="*/ 2 w 24"/>
                  <a:gd name="T57" fmla="*/ 5 h 26"/>
                  <a:gd name="T58" fmla="*/ 2 w 24"/>
                  <a:gd name="T59" fmla="*/ 3 h 26"/>
                  <a:gd name="T60" fmla="*/ 0 w 24"/>
                  <a:gd name="T61" fmla="*/ 5 h 26"/>
                  <a:gd name="T62" fmla="*/ 0 w 24"/>
                  <a:gd name="T63" fmla="*/ 5 h 26"/>
                  <a:gd name="T64" fmla="*/ 5 w 24"/>
                  <a:gd name="T65" fmla="*/ 10 h 26"/>
                  <a:gd name="T66" fmla="*/ 2 w 24"/>
                  <a:gd name="T67" fmla="*/ 12 h 26"/>
                  <a:gd name="T68" fmla="*/ 2 w 24"/>
                  <a:gd name="T69" fmla="*/ 10 h 26"/>
                  <a:gd name="T70" fmla="*/ 2 w 24"/>
                  <a:gd name="T71" fmla="*/ 12 h 26"/>
                  <a:gd name="T72" fmla="*/ 2 w 24"/>
                  <a:gd name="T73" fmla="*/ 14 h 26"/>
                  <a:gd name="T74" fmla="*/ 2 w 24"/>
                  <a:gd name="T75" fmla="*/ 17 h 26"/>
                  <a:gd name="T76" fmla="*/ 5 w 24"/>
                  <a:gd name="T77" fmla="*/ 17 h 26"/>
                  <a:gd name="T78" fmla="*/ 5 w 24"/>
                  <a:gd name="T79" fmla="*/ 19 h 26"/>
                  <a:gd name="T80" fmla="*/ 5 w 24"/>
                  <a:gd name="T81" fmla="*/ 22 h 26"/>
                  <a:gd name="T82" fmla="*/ 7 w 24"/>
                  <a:gd name="T83" fmla="*/ 22 h 26"/>
                  <a:gd name="T84" fmla="*/ 10 w 24"/>
                  <a:gd name="T85" fmla="*/ 24 h 26"/>
                  <a:gd name="T86" fmla="*/ 7 w 24"/>
                  <a:gd name="T87" fmla="*/ 24 h 26"/>
                  <a:gd name="T88" fmla="*/ 7 w 24"/>
                  <a:gd name="T89" fmla="*/ 26 h 26"/>
                  <a:gd name="T90" fmla="*/ 10 w 24"/>
                  <a:gd name="T91" fmla="*/ 26 h 26"/>
                  <a:gd name="T92" fmla="*/ 12 w 24"/>
                  <a:gd name="T93" fmla="*/ 26 h 26"/>
                  <a:gd name="T94" fmla="*/ 12 w 24"/>
                  <a:gd name="T95" fmla="*/ 26 h 26"/>
                  <a:gd name="T96" fmla="*/ 12 w 24"/>
                  <a:gd name="T97" fmla="*/ 24 h 26"/>
                  <a:gd name="T98" fmla="*/ 12 w 24"/>
                  <a:gd name="T99" fmla="*/ 22 h 26"/>
                  <a:gd name="T100" fmla="*/ 12 w 24"/>
                  <a:gd name="T101" fmla="*/ 19 h 26"/>
                  <a:gd name="T102" fmla="*/ 12 w 24"/>
                  <a:gd name="T103" fmla="*/ 17 h 26"/>
                  <a:gd name="T104" fmla="*/ 12 w 24"/>
                  <a:gd name="T105" fmla="*/ 1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4" h="26">
                    <a:moveTo>
                      <a:pt x="12" y="17"/>
                    </a:moveTo>
                    <a:lnTo>
                      <a:pt x="14" y="19"/>
                    </a:lnTo>
                    <a:lnTo>
                      <a:pt x="24" y="26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17"/>
                    </a:lnTo>
                    <a:lnTo>
                      <a:pt x="21" y="17"/>
                    </a:lnTo>
                    <a:lnTo>
                      <a:pt x="19" y="17"/>
                    </a:lnTo>
                    <a:lnTo>
                      <a:pt x="17" y="17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21" y="14"/>
                    </a:lnTo>
                    <a:lnTo>
                      <a:pt x="24" y="14"/>
                    </a:lnTo>
                    <a:lnTo>
                      <a:pt x="24" y="12"/>
                    </a:lnTo>
                    <a:lnTo>
                      <a:pt x="21" y="10"/>
                    </a:lnTo>
                    <a:lnTo>
                      <a:pt x="24" y="12"/>
                    </a:lnTo>
                    <a:lnTo>
                      <a:pt x="24" y="7"/>
                    </a:lnTo>
                    <a:lnTo>
                      <a:pt x="24" y="7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0" y="0"/>
                    </a:lnTo>
                    <a:lnTo>
                      <a:pt x="7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5" y="10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2" y="17"/>
                    </a:lnTo>
                    <a:lnTo>
                      <a:pt x="5" y="17"/>
                    </a:lnTo>
                    <a:lnTo>
                      <a:pt x="5" y="19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10" y="24"/>
                    </a:lnTo>
                    <a:lnTo>
                      <a:pt x="7" y="24"/>
                    </a:lnTo>
                    <a:lnTo>
                      <a:pt x="7" y="26"/>
                    </a:lnTo>
                    <a:lnTo>
                      <a:pt x="10" y="26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2" y="24"/>
                    </a:lnTo>
                    <a:lnTo>
                      <a:pt x="12" y="22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12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82" name="Freeform 429"/>
              <p:cNvSpPr>
                <a:spLocks/>
              </p:cNvSpPr>
              <p:nvPr/>
            </p:nvSpPr>
            <p:spPr bwMode="auto">
              <a:xfrm>
                <a:off x="1593" y="100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83" name="Freeform 430"/>
              <p:cNvSpPr>
                <a:spLocks/>
              </p:cNvSpPr>
              <p:nvPr/>
            </p:nvSpPr>
            <p:spPr bwMode="auto">
              <a:xfrm>
                <a:off x="596" y="1222"/>
                <a:ext cx="15" cy="33"/>
              </a:xfrm>
              <a:custGeom>
                <a:avLst/>
                <a:gdLst>
                  <a:gd name="T0" fmla="*/ 7 w 15"/>
                  <a:gd name="T1" fmla="*/ 26 h 33"/>
                  <a:gd name="T2" fmla="*/ 10 w 15"/>
                  <a:gd name="T3" fmla="*/ 28 h 33"/>
                  <a:gd name="T4" fmla="*/ 10 w 15"/>
                  <a:gd name="T5" fmla="*/ 28 h 33"/>
                  <a:gd name="T6" fmla="*/ 10 w 15"/>
                  <a:gd name="T7" fmla="*/ 24 h 33"/>
                  <a:gd name="T8" fmla="*/ 12 w 15"/>
                  <a:gd name="T9" fmla="*/ 24 h 33"/>
                  <a:gd name="T10" fmla="*/ 15 w 15"/>
                  <a:gd name="T11" fmla="*/ 24 h 33"/>
                  <a:gd name="T12" fmla="*/ 15 w 15"/>
                  <a:gd name="T13" fmla="*/ 21 h 33"/>
                  <a:gd name="T14" fmla="*/ 12 w 15"/>
                  <a:gd name="T15" fmla="*/ 21 h 33"/>
                  <a:gd name="T16" fmla="*/ 12 w 15"/>
                  <a:gd name="T17" fmla="*/ 19 h 33"/>
                  <a:gd name="T18" fmla="*/ 12 w 15"/>
                  <a:gd name="T19" fmla="*/ 19 h 33"/>
                  <a:gd name="T20" fmla="*/ 15 w 15"/>
                  <a:gd name="T21" fmla="*/ 19 h 33"/>
                  <a:gd name="T22" fmla="*/ 12 w 15"/>
                  <a:gd name="T23" fmla="*/ 17 h 33"/>
                  <a:gd name="T24" fmla="*/ 10 w 15"/>
                  <a:gd name="T25" fmla="*/ 14 h 33"/>
                  <a:gd name="T26" fmla="*/ 10 w 15"/>
                  <a:gd name="T27" fmla="*/ 12 h 33"/>
                  <a:gd name="T28" fmla="*/ 10 w 15"/>
                  <a:gd name="T29" fmla="*/ 12 h 33"/>
                  <a:gd name="T30" fmla="*/ 7 w 15"/>
                  <a:gd name="T31" fmla="*/ 5 h 33"/>
                  <a:gd name="T32" fmla="*/ 7 w 15"/>
                  <a:gd name="T33" fmla="*/ 5 h 33"/>
                  <a:gd name="T34" fmla="*/ 7 w 15"/>
                  <a:gd name="T35" fmla="*/ 2 h 33"/>
                  <a:gd name="T36" fmla="*/ 10 w 15"/>
                  <a:gd name="T37" fmla="*/ 2 h 33"/>
                  <a:gd name="T38" fmla="*/ 15 w 15"/>
                  <a:gd name="T39" fmla="*/ 17 h 33"/>
                  <a:gd name="T40" fmla="*/ 15 w 15"/>
                  <a:gd name="T41" fmla="*/ 14 h 33"/>
                  <a:gd name="T42" fmla="*/ 15 w 15"/>
                  <a:gd name="T43" fmla="*/ 12 h 33"/>
                  <a:gd name="T44" fmla="*/ 12 w 15"/>
                  <a:gd name="T45" fmla="*/ 7 h 33"/>
                  <a:gd name="T46" fmla="*/ 7 w 15"/>
                  <a:gd name="T47" fmla="*/ 0 h 33"/>
                  <a:gd name="T48" fmla="*/ 0 w 15"/>
                  <a:gd name="T49" fmla="*/ 0 h 33"/>
                  <a:gd name="T50" fmla="*/ 0 w 15"/>
                  <a:gd name="T51" fmla="*/ 0 h 33"/>
                  <a:gd name="T52" fmla="*/ 0 w 15"/>
                  <a:gd name="T53" fmla="*/ 2 h 33"/>
                  <a:gd name="T54" fmla="*/ 3 w 15"/>
                  <a:gd name="T55" fmla="*/ 17 h 33"/>
                  <a:gd name="T56" fmla="*/ 3 w 15"/>
                  <a:gd name="T57" fmla="*/ 17 h 33"/>
                  <a:gd name="T58" fmla="*/ 3 w 15"/>
                  <a:gd name="T59" fmla="*/ 19 h 33"/>
                  <a:gd name="T60" fmla="*/ 5 w 15"/>
                  <a:gd name="T61" fmla="*/ 17 h 33"/>
                  <a:gd name="T62" fmla="*/ 7 w 15"/>
                  <a:gd name="T63" fmla="*/ 17 h 33"/>
                  <a:gd name="T64" fmla="*/ 5 w 15"/>
                  <a:gd name="T65" fmla="*/ 19 h 33"/>
                  <a:gd name="T66" fmla="*/ 3 w 15"/>
                  <a:gd name="T67" fmla="*/ 19 h 33"/>
                  <a:gd name="T68" fmla="*/ 5 w 15"/>
                  <a:gd name="T69" fmla="*/ 21 h 33"/>
                  <a:gd name="T70" fmla="*/ 5 w 15"/>
                  <a:gd name="T71" fmla="*/ 21 h 33"/>
                  <a:gd name="T72" fmla="*/ 5 w 15"/>
                  <a:gd name="T73" fmla="*/ 24 h 33"/>
                  <a:gd name="T74" fmla="*/ 3 w 15"/>
                  <a:gd name="T75" fmla="*/ 24 h 33"/>
                  <a:gd name="T76" fmla="*/ 3 w 15"/>
                  <a:gd name="T77" fmla="*/ 24 h 33"/>
                  <a:gd name="T78" fmla="*/ 3 w 15"/>
                  <a:gd name="T79" fmla="*/ 31 h 33"/>
                  <a:gd name="T80" fmla="*/ 3 w 15"/>
                  <a:gd name="T81" fmla="*/ 33 h 33"/>
                  <a:gd name="T82" fmla="*/ 3 w 15"/>
                  <a:gd name="T83" fmla="*/ 33 h 33"/>
                  <a:gd name="T84" fmla="*/ 5 w 15"/>
                  <a:gd name="T85" fmla="*/ 33 h 33"/>
                  <a:gd name="T86" fmla="*/ 7 w 15"/>
                  <a:gd name="T87" fmla="*/ 2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" h="33">
                    <a:moveTo>
                      <a:pt x="7" y="26"/>
                    </a:moveTo>
                    <a:lnTo>
                      <a:pt x="10" y="28"/>
                    </a:lnTo>
                    <a:lnTo>
                      <a:pt x="10" y="28"/>
                    </a:lnTo>
                    <a:lnTo>
                      <a:pt x="10" y="24"/>
                    </a:lnTo>
                    <a:lnTo>
                      <a:pt x="12" y="24"/>
                    </a:lnTo>
                    <a:lnTo>
                      <a:pt x="15" y="24"/>
                    </a:lnTo>
                    <a:lnTo>
                      <a:pt x="15" y="21"/>
                    </a:lnTo>
                    <a:lnTo>
                      <a:pt x="12" y="21"/>
                    </a:lnTo>
                    <a:lnTo>
                      <a:pt x="12" y="19"/>
                    </a:lnTo>
                    <a:lnTo>
                      <a:pt x="12" y="19"/>
                    </a:lnTo>
                    <a:lnTo>
                      <a:pt x="15" y="19"/>
                    </a:lnTo>
                    <a:lnTo>
                      <a:pt x="12" y="17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5" y="17"/>
                    </a:lnTo>
                    <a:lnTo>
                      <a:pt x="15" y="14"/>
                    </a:lnTo>
                    <a:lnTo>
                      <a:pt x="15" y="12"/>
                    </a:lnTo>
                    <a:lnTo>
                      <a:pt x="12" y="7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17"/>
                    </a:lnTo>
                    <a:lnTo>
                      <a:pt x="3" y="17"/>
                    </a:lnTo>
                    <a:lnTo>
                      <a:pt x="3" y="19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5" y="21"/>
                    </a:lnTo>
                    <a:lnTo>
                      <a:pt x="5" y="24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3" y="31"/>
                    </a:lnTo>
                    <a:lnTo>
                      <a:pt x="3" y="33"/>
                    </a:lnTo>
                    <a:lnTo>
                      <a:pt x="3" y="33"/>
                    </a:lnTo>
                    <a:lnTo>
                      <a:pt x="5" y="33"/>
                    </a:lnTo>
                    <a:lnTo>
                      <a:pt x="7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84" name="Freeform 431"/>
              <p:cNvSpPr>
                <a:spLocks/>
              </p:cNvSpPr>
              <p:nvPr/>
            </p:nvSpPr>
            <p:spPr bwMode="auto">
              <a:xfrm>
                <a:off x="5528" y="1189"/>
                <a:ext cx="22" cy="24"/>
              </a:xfrm>
              <a:custGeom>
                <a:avLst/>
                <a:gdLst>
                  <a:gd name="T0" fmla="*/ 12 w 22"/>
                  <a:gd name="T1" fmla="*/ 14 h 24"/>
                  <a:gd name="T2" fmla="*/ 19 w 22"/>
                  <a:gd name="T3" fmla="*/ 12 h 24"/>
                  <a:gd name="T4" fmla="*/ 22 w 22"/>
                  <a:gd name="T5" fmla="*/ 7 h 24"/>
                  <a:gd name="T6" fmla="*/ 22 w 22"/>
                  <a:gd name="T7" fmla="*/ 2 h 24"/>
                  <a:gd name="T8" fmla="*/ 19 w 22"/>
                  <a:gd name="T9" fmla="*/ 0 h 24"/>
                  <a:gd name="T10" fmla="*/ 17 w 22"/>
                  <a:gd name="T11" fmla="*/ 0 h 24"/>
                  <a:gd name="T12" fmla="*/ 17 w 22"/>
                  <a:gd name="T13" fmla="*/ 2 h 24"/>
                  <a:gd name="T14" fmla="*/ 8 w 22"/>
                  <a:gd name="T15" fmla="*/ 5 h 24"/>
                  <a:gd name="T16" fmla="*/ 5 w 22"/>
                  <a:gd name="T17" fmla="*/ 7 h 24"/>
                  <a:gd name="T18" fmla="*/ 8 w 22"/>
                  <a:gd name="T19" fmla="*/ 7 h 24"/>
                  <a:gd name="T20" fmla="*/ 0 w 22"/>
                  <a:gd name="T21" fmla="*/ 24 h 24"/>
                  <a:gd name="T22" fmla="*/ 12 w 22"/>
                  <a:gd name="T23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24">
                    <a:moveTo>
                      <a:pt x="12" y="14"/>
                    </a:moveTo>
                    <a:lnTo>
                      <a:pt x="19" y="12"/>
                    </a:lnTo>
                    <a:lnTo>
                      <a:pt x="22" y="7"/>
                    </a:lnTo>
                    <a:lnTo>
                      <a:pt x="22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8" y="5"/>
                    </a:lnTo>
                    <a:lnTo>
                      <a:pt x="5" y="7"/>
                    </a:lnTo>
                    <a:lnTo>
                      <a:pt x="8" y="7"/>
                    </a:lnTo>
                    <a:lnTo>
                      <a:pt x="0" y="24"/>
                    </a:lnTo>
                    <a:lnTo>
                      <a:pt x="12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85" name="Freeform 432"/>
              <p:cNvSpPr>
                <a:spLocks/>
              </p:cNvSpPr>
              <p:nvPr/>
            </p:nvSpPr>
            <p:spPr bwMode="auto">
              <a:xfrm>
                <a:off x="1499" y="1080"/>
                <a:ext cx="16" cy="29"/>
              </a:xfrm>
              <a:custGeom>
                <a:avLst/>
                <a:gdLst>
                  <a:gd name="T0" fmla="*/ 4 w 16"/>
                  <a:gd name="T1" fmla="*/ 26 h 29"/>
                  <a:gd name="T2" fmla="*/ 7 w 16"/>
                  <a:gd name="T3" fmla="*/ 29 h 29"/>
                  <a:gd name="T4" fmla="*/ 7 w 16"/>
                  <a:gd name="T5" fmla="*/ 29 h 29"/>
                  <a:gd name="T6" fmla="*/ 9 w 16"/>
                  <a:gd name="T7" fmla="*/ 26 h 29"/>
                  <a:gd name="T8" fmla="*/ 9 w 16"/>
                  <a:gd name="T9" fmla="*/ 24 h 29"/>
                  <a:gd name="T10" fmla="*/ 16 w 16"/>
                  <a:gd name="T11" fmla="*/ 3 h 29"/>
                  <a:gd name="T12" fmla="*/ 14 w 16"/>
                  <a:gd name="T13" fmla="*/ 3 h 29"/>
                  <a:gd name="T14" fmla="*/ 4 w 16"/>
                  <a:gd name="T15" fmla="*/ 0 h 29"/>
                  <a:gd name="T16" fmla="*/ 4 w 16"/>
                  <a:gd name="T17" fmla="*/ 3 h 29"/>
                  <a:gd name="T18" fmla="*/ 4 w 16"/>
                  <a:gd name="T19" fmla="*/ 3 h 29"/>
                  <a:gd name="T20" fmla="*/ 2 w 16"/>
                  <a:gd name="T21" fmla="*/ 3 h 29"/>
                  <a:gd name="T22" fmla="*/ 2 w 16"/>
                  <a:gd name="T23" fmla="*/ 5 h 29"/>
                  <a:gd name="T24" fmla="*/ 0 w 16"/>
                  <a:gd name="T25" fmla="*/ 22 h 29"/>
                  <a:gd name="T26" fmla="*/ 2 w 16"/>
                  <a:gd name="T27" fmla="*/ 24 h 29"/>
                  <a:gd name="T28" fmla="*/ 4 w 16"/>
                  <a:gd name="T29" fmla="*/ 2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29">
                    <a:moveTo>
                      <a:pt x="4" y="26"/>
                    </a:moveTo>
                    <a:lnTo>
                      <a:pt x="7" y="29"/>
                    </a:lnTo>
                    <a:lnTo>
                      <a:pt x="7" y="29"/>
                    </a:lnTo>
                    <a:lnTo>
                      <a:pt x="9" y="26"/>
                    </a:lnTo>
                    <a:lnTo>
                      <a:pt x="9" y="24"/>
                    </a:lnTo>
                    <a:lnTo>
                      <a:pt x="16" y="3"/>
                    </a:lnTo>
                    <a:lnTo>
                      <a:pt x="14" y="3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22"/>
                    </a:lnTo>
                    <a:lnTo>
                      <a:pt x="2" y="24"/>
                    </a:lnTo>
                    <a:lnTo>
                      <a:pt x="4" y="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86" name="Freeform 433"/>
              <p:cNvSpPr>
                <a:spLocks/>
              </p:cNvSpPr>
              <p:nvPr/>
            </p:nvSpPr>
            <p:spPr bwMode="auto">
              <a:xfrm>
                <a:off x="396" y="1144"/>
                <a:ext cx="9" cy="7"/>
              </a:xfrm>
              <a:custGeom>
                <a:avLst/>
                <a:gdLst>
                  <a:gd name="T0" fmla="*/ 7 w 9"/>
                  <a:gd name="T1" fmla="*/ 2 h 7"/>
                  <a:gd name="T2" fmla="*/ 4 w 9"/>
                  <a:gd name="T3" fmla="*/ 2 h 7"/>
                  <a:gd name="T4" fmla="*/ 4 w 9"/>
                  <a:gd name="T5" fmla="*/ 2 h 7"/>
                  <a:gd name="T6" fmla="*/ 2 w 9"/>
                  <a:gd name="T7" fmla="*/ 0 h 7"/>
                  <a:gd name="T8" fmla="*/ 2 w 9"/>
                  <a:gd name="T9" fmla="*/ 2 h 7"/>
                  <a:gd name="T10" fmla="*/ 0 w 9"/>
                  <a:gd name="T11" fmla="*/ 2 h 7"/>
                  <a:gd name="T12" fmla="*/ 0 w 9"/>
                  <a:gd name="T13" fmla="*/ 5 h 7"/>
                  <a:gd name="T14" fmla="*/ 0 w 9"/>
                  <a:gd name="T15" fmla="*/ 7 h 7"/>
                  <a:gd name="T16" fmla="*/ 0 w 9"/>
                  <a:gd name="T17" fmla="*/ 5 h 7"/>
                  <a:gd name="T18" fmla="*/ 2 w 9"/>
                  <a:gd name="T19" fmla="*/ 7 h 7"/>
                  <a:gd name="T20" fmla="*/ 2 w 9"/>
                  <a:gd name="T21" fmla="*/ 5 h 7"/>
                  <a:gd name="T22" fmla="*/ 4 w 9"/>
                  <a:gd name="T23" fmla="*/ 7 h 7"/>
                  <a:gd name="T24" fmla="*/ 2 w 9"/>
                  <a:gd name="T25" fmla="*/ 7 h 7"/>
                  <a:gd name="T26" fmla="*/ 9 w 9"/>
                  <a:gd name="T27" fmla="*/ 5 h 7"/>
                  <a:gd name="T28" fmla="*/ 9 w 9"/>
                  <a:gd name="T29" fmla="*/ 5 h 7"/>
                  <a:gd name="T30" fmla="*/ 9 w 9"/>
                  <a:gd name="T31" fmla="*/ 2 h 7"/>
                  <a:gd name="T32" fmla="*/ 7 w 9"/>
                  <a:gd name="T3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7">
                    <a:moveTo>
                      <a:pt x="7" y="2"/>
                    </a:moveTo>
                    <a:lnTo>
                      <a:pt x="4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4" y="7"/>
                    </a:lnTo>
                    <a:lnTo>
                      <a:pt x="2" y="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87" name="Freeform 434"/>
              <p:cNvSpPr>
                <a:spLocks/>
              </p:cNvSpPr>
              <p:nvPr/>
            </p:nvSpPr>
            <p:spPr bwMode="auto">
              <a:xfrm>
                <a:off x="377" y="1149"/>
                <a:ext cx="16" cy="19"/>
              </a:xfrm>
              <a:custGeom>
                <a:avLst/>
                <a:gdLst>
                  <a:gd name="T0" fmla="*/ 14 w 16"/>
                  <a:gd name="T1" fmla="*/ 2 h 19"/>
                  <a:gd name="T2" fmla="*/ 14 w 16"/>
                  <a:gd name="T3" fmla="*/ 2 h 19"/>
                  <a:gd name="T4" fmla="*/ 12 w 16"/>
                  <a:gd name="T5" fmla="*/ 0 h 19"/>
                  <a:gd name="T6" fmla="*/ 12 w 16"/>
                  <a:gd name="T7" fmla="*/ 4 h 19"/>
                  <a:gd name="T8" fmla="*/ 7 w 16"/>
                  <a:gd name="T9" fmla="*/ 9 h 19"/>
                  <a:gd name="T10" fmla="*/ 4 w 16"/>
                  <a:gd name="T11" fmla="*/ 12 h 19"/>
                  <a:gd name="T12" fmla="*/ 2 w 16"/>
                  <a:gd name="T13" fmla="*/ 12 h 19"/>
                  <a:gd name="T14" fmla="*/ 2 w 16"/>
                  <a:gd name="T15" fmla="*/ 14 h 19"/>
                  <a:gd name="T16" fmla="*/ 2 w 16"/>
                  <a:gd name="T17" fmla="*/ 14 h 19"/>
                  <a:gd name="T18" fmla="*/ 0 w 16"/>
                  <a:gd name="T19" fmla="*/ 16 h 19"/>
                  <a:gd name="T20" fmla="*/ 0 w 16"/>
                  <a:gd name="T21" fmla="*/ 19 h 19"/>
                  <a:gd name="T22" fmla="*/ 2 w 16"/>
                  <a:gd name="T23" fmla="*/ 19 h 19"/>
                  <a:gd name="T24" fmla="*/ 7 w 16"/>
                  <a:gd name="T25" fmla="*/ 16 h 19"/>
                  <a:gd name="T26" fmla="*/ 7 w 16"/>
                  <a:gd name="T27" fmla="*/ 16 h 19"/>
                  <a:gd name="T28" fmla="*/ 9 w 16"/>
                  <a:gd name="T29" fmla="*/ 14 h 19"/>
                  <a:gd name="T30" fmla="*/ 9 w 16"/>
                  <a:gd name="T31" fmla="*/ 12 h 19"/>
                  <a:gd name="T32" fmla="*/ 16 w 16"/>
                  <a:gd name="T33" fmla="*/ 2 h 19"/>
                  <a:gd name="T34" fmla="*/ 14 w 16"/>
                  <a:gd name="T35" fmla="*/ 2 h 19"/>
                  <a:gd name="T36" fmla="*/ 14 w 16"/>
                  <a:gd name="T37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6" h="19">
                    <a:moveTo>
                      <a:pt x="14" y="2"/>
                    </a:moveTo>
                    <a:lnTo>
                      <a:pt x="14" y="2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7" y="9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2" y="19"/>
                    </a:lnTo>
                    <a:lnTo>
                      <a:pt x="7" y="16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9" y="12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88" name="Freeform 435"/>
              <p:cNvSpPr>
                <a:spLocks/>
              </p:cNvSpPr>
              <p:nvPr/>
            </p:nvSpPr>
            <p:spPr bwMode="auto">
              <a:xfrm>
                <a:off x="1385" y="946"/>
                <a:ext cx="116" cy="106"/>
              </a:xfrm>
              <a:custGeom>
                <a:avLst/>
                <a:gdLst>
                  <a:gd name="T0" fmla="*/ 116 w 116"/>
                  <a:gd name="T1" fmla="*/ 80 h 106"/>
                  <a:gd name="T2" fmla="*/ 109 w 116"/>
                  <a:gd name="T3" fmla="*/ 78 h 106"/>
                  <a:gd name="T4" fmla="*/ 107 w 116"/>
                  <a:gd name="T5" fmla="*/ 73 h 106"/>
                  <a:gd name="T6" fmla="*/ 104 w 116"/>
                  <a:gd name="T7" fmla="*/ 68 h 106"/>
                  <a:gd name="T8" fmla="*/ 100 w 116"/>
                  <a:gd name="T9" fmla="*/ 73 h 106"/>
                  <a:gd name="T10" fmla="*/ 92 w 116"/>
                  <a:gd name="T11" fmla="*/ 73 h 106"/>
                  <a:gd name="T12" fmla="*/ 92 w 116"/>
                  <a:gd name="T13" fmla="*/ 68 h 106"/>
                  <a:gd name="T14" fmla="*/ 90 w 116"/>
                  <a:gd name="T15" fmla="*/ 56 h 106"/>
                  <a:gd name="T16" fmla="*/ 81 w 116"/>
                  <a:gd name="T17" fmla="*/ 44 h 106"/>
                  <a:gd name="T18" fmla="*/ 74 w 116"/>
                  <a:gd name="T19" fmla="*/ 44 h 106"/>
                  <a:gd name="T20" fmla="*/ 66 w 116"/>
                  <a:gd name="T21" fmla="*/ 40 h 106"/>
                  <a:gd name="T22" fmla="*/ 64 w 116"/>
                  <a:gd name="T23" fmla="*/ 35 h 106"/>
                  <a:gd name="T24" fmla="*/ 55 w 116"/>
                  <a:gd name="T25" fmla="*/ 30 h 106"/>
                  <a:gd name="T26" fmla="*/ 50 w 116"/>
                  <a:gd name="T27" fmla="*/ 23 h 106"/>
                  <a:gd name="T28" fmla="*/ 45 w 116"/>
                  <a:gd name="T29" fmla="*/ 18 h 106"/>
                  <a:gd name="T30" fmla="*/ 41 w 116"/>
                  <a:gd name="T31" fmla="*/ 21 h 106"/>
                  <a:gd name="T32" fmla="*/ 36 w 116"/>
                  <a:gd name="T33" fmla="*/ 26 h 106"/>
                  <a:gd name="T34" fmla="*/ 36 w 116"/>
                  <a:gd name="T35" fmla="*/ 11 h 106"/>
                  <a:gd name="T36" fmla="*/ 31 w 116"/>
                  <a:gd name="T37" fmla="*/ 4 h 106"/>
                  <a:gd name="T38" fmla="*/ 26 w 116"/>
                  <a:gd name="T39" fmla="*/ 0 h 106"/>
                  <a:gd name="T40" fmla="*/ 24 w 116"/>
                  <a:gd name="T41" fmla="*/ 4 h 106"/>
                  <a:gd name="T42" fmla="*/ 17 w 116"/>
                  <a:gd name="T43" fmla="*/ 37 h 106"/>
                  <a:gd name="T44" fmla="*/ 15 w 116"/>
                  <a:gd name="T45" fmla="*/ 63 h 106"/>
                  <a:gd name="T46" fmla="*/ 10 w 116"/>
                  <a:gd name="T47" fmla="*/ 75 h 106"/>
                  <a:gd name="T48" fmla="*/ 3 w 116"/>
                  <a:gd name="T49" fmla="*/ 78 h 106"/>
                  <a:gd name="T50" fmla="*/ 0 w 116"/>
                  <a:gd name="T51" fmla="*/ 89 h 106"/>
                  <a:gd name="T52" fmla="*/ 7 w 116"/>
                  <a:gd name="T53" fmla="*/ 89 h 106"/>
                  <a:gd name="T54" fmla="*/ 12 w 116"/>
                  <a:gd name="T55" fmla="*/ 87 h 106"/>
                  <a:gd name="T56" fmla="*/ 19 w 116"/>
                  <a:gd name="T57" fmla="*/ 87 h 106"/>
                  <a:gd name="T58" fmla="*/ 22 w 116"/>
                  <a:gd name="T59" fmla="*/ 85 h 106"/>
                  <a:gd name="T60" fmla="*/ 24 w 116"/>
                  <a:gd name="T61" fmla="*/ 80 h 106"/>
                  <a:gd name="T62" fmla="*/ 26 w 116"/>
                  <a:gd name="T63" fmla="*/ 87 h 106"/>
                  <a:gd name="T64" fmla="*/ 29 w 116"/>
                  <a:gd name="T65" fmla="*/ 106 h 106"/>
                  <a:gd name="T66" fmla="*/ 31 w 116"/>
                  <a:gd name="T67" fmla="*/ 106 h 106"/>
                  <a:gd name="T68" fmla="*/ 43 w 116"/>
                  <a:gd name="T69" fmla="*/ 99 h 106"/>
                  <a:gd name="T70" fmla="*/ 45 w 116"/>
                  <a:gd name="T71" fmla="*/ 96 h 106"/>
                  <a:gd name="T72" fmla="*/ 48 w 116"/>
                  <a:gd name="T73" fmla="*/ 89 h 106"/>
                  <a:gd name="T74" fmla="*/ 52 w 116"/>
                  <a:gd name="T75" fmla="*/ 89 h 106"/>
                  <a:gd name="T76" fmla="*/ 55 w 116"/>
                  <a:gd name="T77" fmla="*/ 85 h 106"/>
                  <a:gd name="T78" fmla="*/ 59 w 116"/>
                  <a:gd name="T79" fmla="*/ 82 h 106"/>
                  <a:gd name="T80" fmla="*/ 59 w 116"/>
                  <a:gd name="T81" fmla="*/ 78 h 106"/>
                  <a:gd name="T82" fmla="*/ 71 w 116"/>
                  <a:gd name="T83" fmla="*/ 68 h 106"/>
                  <a:gd name="T84" fmla="*/ 69 w 116"/>
                  <a:gd name="T85" fmla="*/ 70 h 106"/>
                  <a:gd name="T86" fmla="*/ 71 w 116"/>
                  <a:gd name="T87" fmla="*/ 75 h 106"/>
                  <a:gd name="T88" fmla="*/ 71 w 116"/>
                  <a:gd name="T89" fmla="*/ 75 h 106"/>
                  <a:gd name="T90" fmla="*/ 78 w 116"/>
                  <a:gd name="T91" fmla="*/ 78 h 106"/>
                  <a:gd name="T92" fmla="*/ 78 w 116"/>
                  <a:gd name="T93" fmla="*/ 85 h 106"/>
                  <a:gd name="T94" fmla="*/ 83 w 116"/>
                  <a:gd name="T95" fmla="*/ 87 h 106"/>
                  <a:gd name="T96" fmla="*/ 85 w 116"/>
                  <a:gd name="T97" fmla="*/ 87 h 106"/>
                  <a:gd name="T98" fmla="*/ 90 w 116"/>
                  <a:gd name="T99" fmla="*/ 87 h 106"/>
                  <a:gd name="T100" fmla="*/ 95 w 116"/>
                  <a:gd name="T101" fmla="*/ 89 h 106"/>
                  <a:gd name="T102" fmla="*/ 97 w 116"/>
                  <a:gd name="T103" fmla="*/ 92 h 106"/>
                  <a:gd name="T104" fmla="*/ 104 w 116"/>
                  <a:gd name="T105" fmla="*/ 94 h 106"/>
                  <a:gd name="T106" fmla="*/ 116 w 116"/>
                  <a:gd name="T107" fmla="*/ 8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6" h="106">
                    <a:moveTo>
                      <a:pt x="116" y="82"/>
                    </a:moveTo>
                    <a:lnTo>
                      <a:pt x="116" y="80"/>
                    </a:lnTo>
                    <a:lnTo>
                      <a:pt x="109" y="80"/>
                    </a:lnTo>
                    <a:lnTo>
                      <a:pt x="109" y="78"/>
                    </a:lnTo>
                    <a:lnTo>
                      <a:pt x="109" y="75"/>
                    </a:lnTo>
                    <a:lnTo>
                      <a:pt x="107" y="73"/>
                    </a:lnTo>
                    <a:lnTo>
                      <a:pt x="107" y="70"/>
                    </a:lnTo>
                    <a:lnTo>
                      <a:pt x="104" y="68"/>
                    </a:lnTo>
                    <a:lnTo>
                      <a:pt x="100" y="73"/>
                    </a:lnTo>
                    <a:lnTo>
                      <a:pt x="100" y="73"/>
                    </a:lnTo>
                    <a:lnTo>
                      <a:pt x="97" y="73"/>
                    </a:lnTo>
                    <a:lnTo>
                      <a:pt x="92" y="73"/>
                    </a:lnTo>
                    <a:lnTo>
                      <a:pt x="90" y="73"/>
                    </a:lnTo>
                    <a:lnTo>
                      <a:pt x="92" y="68"/>
                    </a:lnTo>
                    <a:lnTo>
                      <a:pt x="90" y="66"/>
                    </a:lnTo>
                    <a:lnTo>
                      <a:pt x="90" y="56"/>
                    </a:lnTo>
                    <a:lnTo>
                      <a:pt x="85" y="49"/>
                    </a:lnTo>
                    <a:lnTo>
                      <a:pt x="81" y="44"/>
                    </a:lnTo>
                    <a:lnTo>
                      <a:pt x="76" y="47"/>
                    </a:lnTo>
                    <a:lnTo>
                      <a:pt x="74" y="44"/>
                    </a:lnTo>
                    <a:lnTo>
                      <a:pt x="71" y="40"/>
                    </a:lnTo>
                    <a:lnTo>
                      <a:pt x="66" y="40"/>
                    </a:lnTo>
                    <a:lnTo>
                      <a:pt x="66" y="37"/>
                    </a:lnTo>
                    <a:lnTo>
                      <a:pt x="64" y="35"/>
                    </a:lnTo>
                    <a:lnTo>
                      <a:pt x="62" y="30"/>
                    </a:lnTo>
                    <a:lnTo>
                      <a:pt x="55" y="30"/>
                    </a:lnTo>
                    <a:lnTo>
                      <a:pt x="50" y="28"/>
                    </a:lnTo>
                    <a:lnTo>
                      <a:pt x="50" y="23"/>
                    </a:lnTo>
                    <a:lnTo>
                      <a:pt x="48" y="21"/>
                    </a:lnTo>
                    <a:lnTo>
                      <a:pt x="45" y="18"/>
                    </a:lnTo>
                    <a:lnTo>
                      <a:pt x="43" y="18"/>
                    </a:lnTo>
                    <a:lnTo>
                      <a:pt x="41" y="21"/>
                    </a:lnTo>
                    <a:lnTo>
                      <a:pt x="38" y="26"/>
                    </a:lnTo>
                    <a:lnTo>
                      <a:pt x="36" y="26"/>
                    </a:lnTo>
                    <a:lnTo>
                      <a:pt x="33" y="16"/>
                    </a:lnTo>
                    <a:lnTo>
                      <a:pt x="36" y="11"/>
                    </a:lnTo>
                    <a:lnTo>
                      <a:pt x="33" y="9"/>
                    </a:lnTo>
                    <a:lnTo>
                      <a:pt x="31" y="4"/>
                    </a:lnTo>
                    <a:lnTo>
                      <a:pt x="29" y="4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lnTo>
                      <a:pt x="19" y="9"/>
                    </a:lnTo>
                    <a:lnTo>
                      <a:pt x="17" y="37"/>
                    </a:lnTo>
                    <a:lnTo>
                      <a:pt x="15" y="63"/>
                    </a:lnTo>
                    <a:lnTo>
                      <a:pt x="15" y="63"/>
                    </a:lnTo>
                    <a:lnTo>
                      <a:pt x="15" y="68"/>
                    </a:lnTo>
                    <a:lnTo>
                      <a:pt x="10" y="75"/>
                    </a:lnTo>
                    <a:lnTo>
                      <a:pt x="5" y="75"/>
                    </a:lnTo>
                    <a:lnTo>
                      <a:pt x="3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3" y="92"/>
                    </a:lnTo>
                    <a:lnTo>
                      <a:pt x="7" y="89"/>
                    </a:lnTo>
                    <a:lnTo>
                      <a:pt x="10" y="87"/>
                    </a:lnTo>
                    <a:lnTo>
                      <a:pt x="12" y="87"/>
                    </a:lnTo>
                    <a:lnTo>
                      <a:pt x="15" y="87"/>
                    </a:lnTo>
                    <a:lnTo>
                      <a:pt x="19" y="87"/>
                    </a:lnTo>
                    <a:lnTo>
                      <a:pt x="22" y="85"/>
                    </a:lnTo>
                    <a:lnTo>
                      <a:pt x="22" y="85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6" y="87"/>
                    </a:lnTo>
                    <a:lnTo>
                      <a:pt x="26" y="87"/>
                    </a:lnTo>
                    <a:lnTo>
                      <a:pt x="26" y="101"/>
                    </a:lnTo>
                    <a:lnTo>
                      <a:pt x="29" y="106"/>
                    </a:lnTo>
                    <a:lnTo>
                      <a:pt x="31" y="106"/>
                    </a:lnTo>
                    <a:lnTo>
                      <a:pt x="31" y="106"/>
                    </a:lnTo>
                    <a:lnTo>
                      <a:pt x="41" y="101"/>
                    </a:lnTo>
                    <a:lnTo>
                      <a:pt x="43" y="99"/>
                    </a:lnTo>
                    <a:lnTo>
                      <a:pt x="45" y="96"/>
                    </a:lnTo>
                    <a:lnTo>
                      <a:pt x="45" y="96"/>
                    </a:lnTo>
                    <a:lnTo>
                      <a:pt x="45" y="96"/>
                    </a:lnTo>
                    <a:lnTo>
                      <a:pt x="48" y="89"/>
                    </a:lnTo>
                    <a:lnTo>
                      <a:pt x="52" y="89"/>
                    </a:lnTo>
                    <a:lnTo>
                      <a:pt x="52" y="89"/>
                    </a:lnTo>
                    <a:lnTo>
                      <a:pt x="55" y="87"/>
                    </a:lnTo>
                    <a:lnTo>
                      <a:pt x="55" y="85"/>
                    </a:lnTo>
                    <a:lnTo>
                      <a:pt x="57" y="85"/>
                    </a:lnTo>
                    <a:lnTo>
                      <a:pt x="59" y="82"/>
                    </a:lnTo>
                    <a:lnTo>
                      <a:pt x="59" y="80"/>
                    </a:lnTo>
                    <a:lnTo>
                      <a:pt x="59" y="78"/>
                    </a:lnTo>
                    <a:lnTo>
                      <a:pt x="59" y="70"/>
                    </a:lnTo>
                    <a:lnTo>
                      <a:pt x="71" y="68"/>
                    </a:lnTo>
                    <a:lnTo>
                      <a:pt x="71" y="68"/>
                    </a:lnTo>
                    <a:lnTo>
                      <a:pt x="69" y="70"/>
                    </a:lnTo>
                    <a:lnTo>
                      <a:pt x="66" y="75"/>
                    </a:lnTo>
                    <a:lnTo>
                      <a:pt x="71" y="75"/>
                    </a:lnTo>
                    <a:lnTo>
                      <a:pt x="71" y="75"/>
                    </a:lnTo>
                    <a:lnTo>
                      <a:pt x="71" y="75"/>
                    </a:lnTo>
                    <a:lnTo>
                      <a:pt x="76" y="75"/>
                    </a:lnTo>
                    <a:lnTo>
                      <a:pt x="78" y="78"/>
                    </a:lnTo>
                    <a:lnTo>
                      <a:pt x="81" y="80"/>
                    </a:lnTo>
                    <a:lnTo>
                      <a:pt x="78" y="85"/>
                    </a:lnTo>
                    <a:lnTo>
                      <a:pt x="78" y="87"/>
                    </a:lnTo>
                    <a:lnTo>
                      <a:pt x="83" y="87"/>
                    </a:lnTo>
                    <a:lnTo>
                      <a:pt x="85" y="85"/>
                    </a:lnTo>
                    <a:lnTo>
                      <a:pt x="85" y="87"/>
                    </a:lnTo>
                    <a:lnTo>
                      <a:pt x="88" y="87"/>
                    </a:lnTo>
                    <a:lnTo>
                      <a:pt x="90" y="87"/>
                    </a:lnTo>
                    <a:lnTo>
                      <a:pt x="92" y="92"/>
                    </a:lnTo>
                    <a:lnTo>
                      <a:pt x="95" y="89"/>
                    </a:lnTo>
                    <a:lnTo>
                      <a:pt x="95" y="92"/>
                    </a:lnTo>
                    <a:lnTo>
                      <a:pt x="97" y="92"/>
                    </a:lnTo>
                    <a:lnTo>
                      <a:pt x="102" y="94"/>
                    </a:lnTo>
                    <a:lnTo>
                      <a:pt x="104" y="94"/>
                    </a:lnTo>
                    <a:lnTo>
                      <a:pt x="114" y="85"/>
                    </a:lnTo>
                    <a:lnTo>
                      <a:pt x="116" y="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89" name="Freeform 436"/>
              <p:cNvSpPr>
                <a:spLocks/>
              </p:cNvSpPr>
              <p:nvPr/>
            </p:nvSpPr>
            <p:spPr bwMode="auto">
              <a:xfrm>
                <a:off x="-58" y="1397"/>
                <a:ext cx="17" cy="2"/>
              </a:xfrm>
              <a:custGeom>
                <a:avLst/>
                <a:gdLst>
                  <a:gd name="T0" fmla="*/ 14 w 17"/>
                  <a:gd name="T1" fmla="*/ 0 h 2"/>
                  <a:gd name="T2" fmla="*/ 12 w 17"/>
                  <a:gd name="T3" fmla="*/ 0 h 2"/>
                  <a:gd name="T4" fmla="*/ 7 w 17"/>
                  <a:gd name="T5" fmla="*/ 0 h 2"/>
                  <a:gd name="T6" fmla="*/ 0 w 17"/>
                  <a:gd name="T7" fmla="*/ 0 h 2"/>
                  <a:gd name="T8" fmla="*/ 2 w 17"/>
                  <a:gd name="T9" fmla="*/ 2 h 2"/>
                  <a:gd name="T10" fmla="*/ 14 w 17"/>
                  <a:gd name="T11" fmla="*/ 2 h 2"/>
                  <a:gd name="T12" fmla="*/ 17 w 17"/>
                  <a:gd name="T13" fmla="*/ 0 h 2"/>
                  <a:gd name="T14" fmla="*/ 17 w 17"/>
                  <a:gd name="T15" fmla="*/ 0 h 2"/>
                  <a:gd name="T16" fmla="*/ 14 w 17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">
                    <a:moveTo>
                      <a:pt x="14" y="0"/>
                    </a:moveTo>
                    <a:lnTo>
                      <a:pt x="12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14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90" name="Freeform 437"/>
              <p:cNvSpPr>
                <a:spLocks/>
              </p:cNvSpPr>
              <p:nvPr/>
            </p:nvSpPr>
            <p:spPr bwMode="auto">
              <a:xfrm>
                <a:off x="-67" y="1387"/>
                <a:ext cx="9" cy="12"/>
              </a:xfrm>
              <a:custGeom>
                <a:avLst/>
                <a:gdLst>
                  <a:gd name="T0" fmla="*/ 4 w 9"/>
                  <a:gd name="T1" fmla="*/ 3 h 12"/>
                  <a:gd name="T2" fmla="*/ 4 w 9"/>
                  <a:gd name="T3" fmla="*/ 3 h 12"/>
                  <a:gd name="T4" fmla="*/ 4 w 9"/>
                  <a:gd name="T5" fmla="*/ 5 h 12"/>
                  <a:gd name="T6" fmla="*/ 4 w 9"/>
                  <a:gd name="T7" fmla="*/ 5 h 12"/>
                  <a:gd name="T8" fmla="*/ 0 w 9"/>
                  <a:gd name="T9" fmla="*/ 10 h 12"/>
                  <a:gd name="T10" fmla="*/ 0 w 9"/>
                  <a:gd name="T11" fmla="*/ 10 h 12"/>
                  <a:gd name="T12" fmla="*/ 0 w 9"/>
                  <a:gd name="T13" fmla="*/ 12 h 12"/>
                  <a:gd name="T14" fmla="*/ 2 w 9"/>
                  <a:gd name="T15" fmla="*/ 12 h 12"/>
                  <a:gd name="T16" fmla="*/ 4 w 9"/>
                  <a:gd name="T17" fmla="*/ 10 h 12"/>
                  <a:gd name="T18" fmla="*/ 4 w 9"/>
                  <a:gd name="T19" fmla="*/ 10 h 12"/>
                  <a:gd name="T20" fmla="*/ 7 w 9"/>
                  <a:gd name="T21" fmla="*/ 10 h 12"/>
                  <a:gd name="T22" fmla="*/ 7 w 9"/>
                  <a:gd name="T23" fmla="*/ 5 h 12"/>
                  <a:gd name="T24" fmla="*/ 9 w 9"/>
                  <a:gd name="T25" fmla="*/ 5 h 12"/>
                  <a:gd name="T26" fmla="*/ 9 w 9"/>
                  <a:gd name="T27" fmla="*/ 3 h 12"/>
                  <a:gd name="T28" fmla="*/ 7 w 9"/>
                  <a:gd name="T29" fmla="*/ 0 h 12"/>
                  <a:gd name="T30" fmla="*/ 4 w 9"/>
                  <a:gd name="T31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" h="12">
                    <a:moveTo>
                      <a:pt x="4" y="3"/>
                    </a:moveTo>
                    <a:lnTo>
                      <a:pt x="4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7" y="10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7" y="0"/>
                    </a:lnTo>
                    <a:lnTo>
                      <a:pt x="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91" name="Freeform 438"/>
              <p:cNvSpPr>
                <a:spLocks/>
              </p:cNvSpPr>
              <p:nvPr/>
            </p:nvSpPr>
            <p:spPr bwMode="auto">
              <a:xfrm>
                <a:off x="5337" y="1524"/>
                <a:ext cx="7" cy="7"/>
              </a:xfrm>
              <a:custGeom>
                <a:avLst/>
                <a:gdLst>
                  <a:gd name="T0" fmla="*/ 7 w 7"/>
                  <a:gd name="T1" fmla="*/ 0 h 7"/>
                  <a:gd name="T2" fmla="*/ 7 w 7"/>
                  <a:gd name="T3" fmla="*/ 0 h 7"/>
                  <a:gd name="T4" fmla="*/ 5 w 7"/>
                  <a:gd name="T5" fmla="*/ 3 h 7"/>
                  <a:gd name="T6" fmla="*/ 3 w 7"/>
                  <a:gd name="T7" fmla="*/ 5 h 7"/>
                  <a:gd name="T8" fmla="*/ 0 w 7"/>
                  <a:gd name="T9" fmla="*/ 7 h 7"/>
                  <a:gd name="T10" fmla="*/ 3 w 7"/>
                  <a:gd name="T11" fmla="*/ 7 h 7"/>
                  <a:gd name="T12" fmla="*/ 7 w 7"/>
                  <a:gd name="T13" fmla="*/ 3 h 7"/>
                  <a:gd name="T14" fmla="*/ 7 w 7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lnTo>
                      <a:pt x="7" y="0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7" y="3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92" name="Freeform 439"/>
              <p:cNvSpPr>
                <a:spLocks/>
              </p:cNvSpPr>
              <p:nvPr/>
            </p:nvSpPr>
            <p:spPr bwMode="auto">
              <a:xfrm>
                <a:off x="13" y="1267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93" name="Freeform 440"/>
              <p:cNvSpPr>
                <a:spLocks/>
              </p:cNvSpPr>
              <p:nvPr/>
            </p:nvSpPr>
            <p:spPr bwMode="auto">
              <a:xfrm>
                <a:off x="-105" y="1399"/>
                <a:ext cx="9" cy="10"/>
              </a:xfrm>
              <a:custGeom>
                <a:avLst/>
                <a:gdLst>
                  <a:gd name="T0" fmla="*/ 7 w 9"/>
                  <a:gd name="T1" fmla="*/ 5 h 10"/>
                  <a:gd name="T2" fmla="*/ 5 w 9"/>
                  <a:gd name="T3" fmla="*/ 5 h 10"/>
                  <a:gd name="T4" fmla="*/ 5 w 9"/>
                  <a:gd name="T5" fmla="*/ 3 h 10"/>
                  <a:gd name="T6" fmla="*/ 5 w 9"/>
                  <a:gd name="T7" fmla="*/ 3 h 10"/>
                  <a:gd name="T8" fmla="*/ 5 w 9"/>
                  <a:gd name="T9" fmla="*/ 0 h 10"/>
                  <a:gd name="T10" fmla="*/ 2 w 9"/>
                  <a:gd name="T11" fmla="*/ 3 h 10"/>
                  <a:gd name="T12" fmla="*/ 2 w 9"/>
                  <a:gd name="T13" fmla="*/ 5 h 10"/>
                  <a:gd name="T14" fmla="*/ 2 w 9"/>
                  <a:gd name="T15" fmla="*/ 5 h 10"/>
                  <a:gd name="T16" fmla="*/ 0 w 9"/>
                  <a:gd name="T17" fmla="*/ 7 h 10"/>
                  <a:gd name="T18" fmla="*/ 0 w 9"/>
                  <a:gd name="T19" fmla="*/ 10 h 10"/>
                  <a:gd name="T20" fmla="*/ 2 w 9"/>
                  <a:gd name="T21" fmla="*/ 10 h 10"/>
                  <a:gd name="T22" fmla="*/ 2 w 9"/>
                  <a:gd name="T23" fmla="*/ 10 h 10"/>
                  <a:gd name="T24" fmla="*/ 2 w 9"/>
                  <a:gd name="T25" fmla="*/ 10 h 10"/>
                  <a:gd name="T26" fmla="*/ 5 w 9"/>
                  <a:gd name="T27" fmla="*/ 10 h 10"/>
                  <a:gd name="T28" fmla="*/ 9 w 9"/>
                  <a:gd name="T29" fmla="*/ 7 h 10"/>
                  <a:gd name="T30" fmla="*/ 9 w 9"/>
                  <a:gd name="T31" fmla="*/ 5 h 10"/>
                  <a:gd name="T32" fmla="*/ 7 w 9"/>
                  <a:gd name="T3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10">
                    <a:moveTo>
                      <a:pt x="7" y="5"/>
                    </a:moveTo>
                    <a:lnTo>
                      <a:pt x="5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5" y="10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94" name="Freeform 441"/>
              <p:cNvSpPr>
                <a:spLocks/>
              </p:cNvSpPr>
              <p:nvPr/>
            </p:nvSpPr>
            <p:spPr bwMode="auto">
              <a:xfrm>
                <a:off x="4" y="1250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3 h 3"/>
                  <a:gd name="T8" fmla="*/ 2 w 2"/>
                  <a:gd name="T9" fmla="*/ 3 h 3"/>
                  <a:gd name="T10" fmla="*/ 0 w 2"/>
                  <a:gd name="T11" fmla="*/ 0 h 3"/>
                  <a:gd name="T12" fmla="*/ 0 w 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95" name="Freeform 442"/>
              <p:cNvSpPr>
                <a:spLocks/>
              </p:cNvSpPr>
              <p:nvPr/>
            </p:nvSpPr>
            <p:spPr bwMode="auto">
              <a:xfrm>
                <a:off x="-34" y="1387"/>
                <a:ext cx="4" cy="5"/>
              </a:xfrm>
              <a:custGeom>
                <a:avLst/>
                <a:gdLst>
                  <a:gd name="T0" fmla="*/ 2 w 4"/>
                  <a:gd name="T1" fmla="*/ 3 h 5"/>
                  <a:gd name="T2" fmla="*/ 2 w 4"/>
                  <a:gd name="T3" fmla="*/ 0 h 5"/>
                  <a:gd name="T4" fmla="*/ 0 w 4"/>
                  <a:gd name="T5" fmla="*/ 3 h 5"/>
                  <a:gd name="T6" fmla="*/ 0 w 4"/>
                  <a:gd name="T7" fmla="*/ 5 h 5"/>
                  <a:gd name="T8" fmla="*/ 2 w 4"/>
                  <a:gd name="T9" fmla="*/ 5 h 5"/>
                  <a:gd name="T10" fmla="*/ 4 w 4"/>
                  <a:gd name="T11" fmla="*/ 3 h 5"/>
                  <a:gd name="T12" fmla="*/ 4 w 4"/>
                  <a:gd name="T13" fmla="*/ 3 h 5"/>
                  <a:gd name="T14" fmla="*/ 2 w 4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96" name="Freeform 443"/>
              <p:cNvSpPr>
                <a:spLocks/>
              </p:cNvSpPr>
              <p:nvPr/>
            </p:nvSpPr>
            <p:spPr bwMode="auto">
              <a:xfrm>
                <a:off x="-167" y="1399"/>
                <a:ext cx="5" cy="3"/>
              </a:xfrm>
              <a:custGeom>
                <a:avLst/>
                <a:gdLst>
                  <a:gd name="T0" fmla="*/ 3 w 5"/>
                  <a:gd name="T1" fmla="*/ 0 h 3"/>
                  <a:gd name="T2" fmla="*/ 0 w 5"/>
                  <a:gd name="T3" fmla="*/ 3 h 3"/>
                  <a:gd name="T4" fmla="*/ 3 w 5"/>
                  <a:gd name="T5" fmla="*/ 3 h 3"/>
                  <a:gd name="T6" fmla="*/ 5 w 5"/>
                  <a:gd name="T7" fmla="*/ 3 h 3"/>
                  <a:gd name="T8" fmla="*/ 5 w 5"/>
                  <a:gd name="T9" fmla="*/ 3 h 3"/>
                  <a:gd name="T10" fmla="*/ 5 w 5"/>
                  <a:gd name="T11" fmla="*/ 0 h 3"/>
                  <a:gd name="T12" fmla="*/ 3 w 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97" name="Freeform 444"/>
              <p:cNvSpPr>
                <a:spLocks/>
              </p:cNvSpPr>
              <p:nvPr/>
            </p:nvSpPr>
            <p:spPr bwMode="auto">
              <a:xfrm>
                <a:off x="-202" y="1394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5 w 7"/>
                  <a:gd name="T3" fmla="*/ 3 h 10"/>
                  <a:gd name="T4" fmla="*/ 5 w 7"/>
                  <a:gd name="T5" fmla="*/ 5 h 10"/>
                  <a:gd name="T6" fmla="*/ 0 w 7"/>
                  <a:gd name="T7" fmla="*/ 8 h 10"/>
                  <a:gd name="T8" fmla="*/ 0 w 7"/>
                  <a:gd name="T9" fmla="*/ 10 h 10"/>
                  <a:gd name="T10" fmla="*/ 2 w 7"/>
                  <a:gd name="T11" fmla="*/ 8 h 10"/>
                  <a:gd name="T12" fmla="*/ 5 w 7"/>
                  <a:gd name="T13" fmla="*/ 8 h 10"/>
                  <a:gd name="T14" fmla="*/ 5 w 7"/>
                  <a:gd name="T15" fmla="*/ 5 h 10"/>
                  <a:gd name="T16" fmla="*/ 7 w 7"/>
                  <a:gd name="T17" fmla="*/ 3 h 10"/>
                  <a:gd name="T18" fmla="*/ 7 w 7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lnTo>
                      <a:pt x="5" y="3"/>
                    </a:lnTo>
                    <a:lnTo>
                      <a:pt x="5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8"/>
                    </a:lnTo>
                    <a:lnTo>
                      <a:pt x="5" y="8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98" name="Freeform 445"/>
              <p:cNvSpPr>
                <a:spLocks/>
              </p:cNvSpPr>
              <p:nvPr/>
            </p:nvSpPr>
            <p:spPr bwMode="auto">
              <a:xfrm>
                <a:off x="-117" y="1402"/>
                <a:ext cx="10" cy="7"/>
              </a:xfrm>
              <a:custGeom>
                <a:avLst/>
                <a:gdLst>
                  <a:gd name="T0" fmla="*/ 5 w 10"/>
                  <a:gd name="T1" fmla="*/ 4 h 7"/>
                  <a:gd name="T2" fmla="*/ 0 w 10"/>
                  <a:gd name="T3" fmla="*/ 4 h 7"/>
                  <a:gd name="T4" fmla="*/ 0 w 10"/>
                  <a:gd name="T5" fmla="*/ 7 h 7"/>
                  <a:gd name="T6" fmla="*/ 7 w 10"/>
                  <a:gd name="T7" fmla="*/ 4 h 7"/>
                  <a:gd name="T8" fmla="*/ 10 w 10"/>
                  <a:gd name="T9" fmla="*/ 2 h 7"/>
                  <a:gd name="T10" fmla="*/ 10 w 10"/>
                  <a:gd name="T11" fmla="*/ 0 h 7"/>
                  <a:gd name="T12" fmla="*/ 7 w 10"/>
                  <a:gd name="T13" fmla="*/ 0 h 7"/>
                  <a:gd name="T14" fmla="*/ 5 w 10"/>
                  <a:gd name="T1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7">
                    <a:moveTo>
                      <a:pt x="5" y="4"/>
                    </a:moveTo>
                    <a:lnTo>
                      <a:pt x="0" y="4"/>
                    </a:lnTo>
                    <a:lnTo>
                      <a:pt x="0" y="7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99" name="Freeform 446"/>
              <p:cNvSpPr>
                <a:spLocks/>
              </p:cNvSpPr>
              <p:nvPr/>
            </p:nvSpPr>
            <p:spPr bwMode="auto">
              <a:xfrm>
                <a:off x="-178" y="1409"/>
                <a:ext cx="11" cy="7"/>
              </a:xfrm>
              <a:custGeom>
                <a:avLst/>
                <a:gdLst>
                  <a:gd name="T0" fmla="*/ 7 w 11"/>
                  <a:gd name="T1" fmla="*/ 4 h 7"/>
                  <a:gd name="T2" fmla="*/ 0 w 11"/>
                  <a:gd name="T3" fmla="*/ 0 h 7"/>
                  <a:gd name="T4" fmla="*/ 0 w 11"/>
                  <a:gd name="T5" fmla="*/ 0 h 7"/>
                  <a:gd name="T6" fmla="*/ 0 w 11"/>
                  <a:gd name="T7" fmla="*/ 0 h 7"/>
                  <a:gd name="T8" fmla="*/ 0 w 11"/>
                  <a:gd name="T9" fmla="*/ 0 h 7"/>
                  <a:gd name="T10" fmla="*/ 7 w 11"/>
                  <a:gd name="T11" fmla="*/ 7 h 7"/>
                  <a:gd name="T12" fmla="*/ 9 w 11"/>
                  <a:gd name="T13" fmla="*/ 7 h 7"/>
                  <a:gd name="T14" fmla="*/ 11 w 11"/>
                  <a:gd name="T15" fmla="*/ 7 h 7"/>
                  <a:gd name="T16" fmla="*/ 11 w 11"/>
                  <a:gd name="T17" fmla="*/ 7 h 7"/>
                  <a:gd name="T18" fmla="*/ 7 w 11"/>
                  <a:gd name="T1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7">
                    <a:moveTo>
                      <a:pt x="7" y="4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9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7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00" name="Freeform 447"/>
              <p:cNvSpPr>
                <a:spLocks/>
              </p:cNvSpPr>
              <p:nvPr/>
            </p:nvSpPr>
            <p:spPr bwMode="auto">
              <a:xfrm>
                <a:off x="-129" y="1402"/>
                <a:ext cx="12" cy="7"/>
              </a:xfrm>
              <a:custGeom>
                <a:avLst/>
                <a:gdLst>
                  <a:gd name="T0" fmla="*/ 5 w 12"/>
                  <a:gd name="T1" fmla="*/ 0 h 7"/>
                  <a:gd name="T2" fmla="*/ 5 w 12"/>
                  <a:gd name="T3" fmla="*/ 0 h 7"/>
                  <a:gd name="T4" fmla="*/ 0 w 12"/>
                  <a:gd name="T5" fmla="*/ 0 h 7"/>
                  <a:gd name="T6" fmla="*/ 0 w 12"/>
                  <a:gd name="T7" fmla="*/ 0 h 7"/>
                  <a:gd name="T8" fmla="*/ 0 w 12"/>
                  <a:gd name="T9" fmla="*/ 0 h 7"/>
                  <a:gd name="T10" fmla="*/ 3 w 12"/>
                  <a:gd name="T11" fmla="*/ 2 h 7"/>
                  <a:gd name="T12" fmla="*/ 3 w 12"/>
                  <a:gd name="T13" fmla="*/ 2 h 7"/>
                  <a:gd name="T14" fmla="*/ 5 w 12"/>
                  <a:gd name="T15" fmla="*/ 4 h 7"/>
                  <a:gd name="T16" fmla="*/ 5 w 12"/>
                  <a:gd name="T17" fmla="*/ 7 h 7"/>
                  <a:gd name="T18" fmla="*/ 7 w 12"/>
                  <a:gd name="T19" fmla="*/ 7 h 7"/>
                  <a:gd name="T20" fmla="*/ 10 w 12"/>
                  <a:gd name="T21" fmla="*/ 7 h 7"/>
                  <a:gd name="T22" fmla="*/ 10 w 12"/>
                  <a:gd name="T23" fmla="*/ 4 h 7"/>
                  <a:gd name="T24" fmla="*/ 10 w 12"/>
                  <a:gd name="T25" fmla="*/ 2 h 7"/>
                  <a:gd name="T26" fmla="*/ 12 w 12"/>
                  <a:gd name="T27" fmla="*/ 2 h 7"/>
                  <a:gd name="T28" fmla="*/ 7 w 12"/>
                  <a:gd name="T29" fmla="*/ 2 h 7"/>
                  <a:gd name="T30" fmla="*/ 5 w 12"/>
                  <a:gd name="T3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" h="7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7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01" name="Freeform 448"/>
              <p:cNvSpPr>
                <a:spLocks/>
              </p:cNvSpPr>
              <p:nvPr/>
            </p:nvSpPr>
            <p:spPr bwMode="auto">
              <a:xfrm>
                <a:off x="15" y="126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  <a:gd name="T8" fmla="*/ 0 w 3"/>
                  <a:gd name="T9" fmla="*/ 0 h 3"/>
                  <a:gd name="T10" fmla="*/ 0 w 3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02" name="Freeform 449"/>
              <p:cNvSpPr>
                <a:spLocks/>
              </p:cNvSpPr>
              <p:nvPr/>
            </p:nvSpPr>
            <p:spPr bwMode="auto">
              <a:xfrm>
                <a:off x="74" y="1338"/>
                <a:ext cx="5" cy="4"/>
              </a:xfrm>
              <a:custGeom>
                <a:avLst/>
                <a:gdLst>
                  <a:gd name="T0" fmla="*/ 3 w 5"/>
                  <a:gd name="T1" fmla="*/ 0 h 4"/>
                  <a:gd name="T2" fmla="*/ 3 w 5"/>
                  <a:gd name="T3" fmla="*/ 0 h 4"/>
                  <a:gd name="T4" fmla="*/ 0 w 5"/>
                  <a:gd name="T5" fmla="*/ 0 h 4"/>
                  <a:gd name="T6" fmla="*/ 0 w 5"/>
                  <a:gd name="T7" fmla="*/ 2 h 4"/>
                  <a:gd name="T8" fmla="*/ 0 w 5"/>
                  <a:gd name="T9" fmla="*/ 4 h 4"/>
                  <a:gd name="T10" fmla="*/ 5 w 5"/>
                  <a:gd name="T11" fmla="*/ 4 h 4"/>
                  <a:gd name="T12" fmla="*/ 5 w 5"/>
                  <a:gd name="T13" fmla="*/ 2 h 4"/>
                  <a:gd name="T14" fmla="*/ 5 w 5"/>
                  <a:gd name="T15" fmla="*/ 0 h 4"/>
                  <a:gd name="T16" fmla="*/ 3 w 5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03" name="Freeform 450"/>
              <p:cNvSpPr>
                <a:spLocks/>
              </p:cNvSpPr>
              <p:nvPr/>
            </p:nvSpPr>
            <p:spPr bwMode="auto">
              <a:xfrm>
                <a:off x="22" y="1357"/>
                <a:ext cx="22" cy="21"/>
              </a:xfrm>
              <a:custGeom>
                <a:avLst/>
                <a:gdLst>
                  <a:gd name="T0" fmla="*/ 19 w 22"/>
                  <a:gd name="T1" fmla="*/ 0 h 21"/>
                  <a:gd name="T2" fmla="*/ 15 w 22"/>
                  <a:gd name="T3" fmla="*/ 2 h 21"/>
                  <a:gd name="T4" fmla="*/ 15 w 22"/>
                  <a:gd name="T5" fmla="*/ 7 h 21"/>
                  <a:gd name="T6" fmla="*/ 10 w 22"/>
                  <a:gd name="T7" fmla="*/ 7 h 21"/>
                  <a:gd name="T8" fmla="*/ 8 w 22"/>
                  <a:gd name="T9" fmla="*/ 7 h 21"/>
                  <a:gd name="T10" fmla="*/ 3 w 22"/>
                  <a:gd name="T11" fmla="*/ 16 h 21"/>
                  <a:gd name="T12" fmla="*/ 0 w 22"/>
                  <a:gd name="T13" fmla="*/ 19 h 21"/>
                  <a:gd name="T14" fmla="*/ 0 w 22"/>
                  <a:gd name="T15" fmla="*/ 21 h 21"/>
                  <a:gd name="T16" fmla="*/ 3 w 22"/>
                  <a:gd name="T17" fmla="*/ 21 h 21"/>
                  <a:gd name="T18" fmla="*/ 3 w 22"/>
                  <a:gd name="T19" fmla="*/ 21 h 21"/>
                  <a:gd name="T20" fmla="*/ 5 w 22"/>
                  <a:gd name="T21" fmla="*/ 19 h 21"/>
                  <a:gd name="T22" fmla="*/ 17 w 22"/>
                  <a:gd name="T23" fmla="*/ 9 h 21"/>
                  <a:gd name="T24" fmla="*/ 22 w 22"/>
                  <a:gd name="T25" fmla="*/ 4 h 21"/>
                  <a:gd name="T26" fmla="*/ 22 w 22"/>
                  <a:gd name="T27" fmla="*/ 2 h 21"/>
                  <a:gd name="T28" fmla="*/ 22 w 22"/>
                  <a:gd name="T29" fmla="*/ 2 h 21"/>
                  <a:gd name="T30" fmla="*/ 19 w 22"/>
                  <a:gd name="T3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21">
                    <a:moveTo>
                      <a:pt x="19" y="0"/>
                    </a:moveTo>
                    <a:lnTo>
                      <a:pt x="15" y="2"/>
                    </a:lnTo>
                    <a:lnTo>
                      <a:pt x="15" y="7"/>
                    </a:lnTo>
                    <a:lnTo>
                      <a:pt x="10" y="7"/>
                    </a:lnTo>
                    <a:lnTo>
                      <a:pt x="8" y="7"/>
                    </a:lnTo>
                    <a:lnTo>
                      <a:pt x="3" y="16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3" y="21"/>
                    </a:lnTo>
                    <a:lnTo>
                      <a:pt x="3" y="21"/>
                    </a:lnTo>
                    <a:lnTo>
                      <a:pt x="5" y="19"/>
                    </a:lnTo>
                    <a:lnTo>
                      <a:pt x="17" y="9"/>
                    </a:lnTo>
                    <a:lnTo>
                      <a:pt x="22" y="4"/>
                    </a:lnTo>
                    <a:lnTo>
                      <a:pt x="22" y="2"/>
                    </a:lnTo>
                    <a:lnTo>
                      <a:pt x="22" y="2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04" name="Freeform 451"/>
              <p:cNvSpPr>
                <a:spLocks/>
              </p:cNvSpPr>
              <p:nvPr/>
            </p:nvSpPr>
            <p:spPr bwMode="auto">
              <a:xfrm>
                <a:off x="-282" y="1373"/>
                <a:ext cx="14" cy="7"/>
              </a:xfrm>
              <a:custGeom>
                <a:avLst/>
                <a:gdLst>
                  <a:gd name="T0" fmla="*/ 12 w 14"/>
                  <a:gd name="T1" fmla="*/ 3 h 7"/>
                  <a:gd name="T2" fmla="*/ 12 w 14"/>
                  <a:gd name="T3" fmla="*/ 0 h 7"/>
                  <a:gd name="T4" fmla="*/ 7 w 14"/>
                  <a:gd name="T5" fmla="*/ 0 h 7"/>
                  <a:gd name="T6" fmla="*/ 7 w 14"/>
                  <a:gd name="T7" fmla="*/ 0 h 7"/>
                  <a:gd name="T8" fmla="*/ 2 w 14"/>
                  <a:gd name="T9" fmla="*/ 0 h 7"/>
                  <a:gd name="T10" fmla="*/ 2 w 14"/>
                  <a:gd name="T11" fmla="*/ 0 h 7"/>
                  <a:gd name="T12" fmla="*/ 0 w 14"/>
                  <a:gd name="T13" fmla="*/ 3 h 7"/>
                  <a:gd name="T14" fmla="*/ 0 w 14"/>
                  <a:gd name="T15" fmla="*/ 3 h 7"/>
                  <a:gd name="T16" fmla="*/ 0 w 14"/>
                  <a:gd name="T17" fmla="*/ 3 h 7"/>
                  <a:gd name="T18" fmla="*/ 4 w 14"/>
                  <a:gd name="T19" fmla="*/ 3 h 7"/>
                  <a:gd name="T20" fmla="*/ 4 w 14"/>
                  <a:gd name="T21" fmla="*/ 3 h 7"/>
                  <a:gd name="T22" fmla="*/ 4 w 14"/>
                  <a:gd name="T23" fmla="*/ 5 h 7"/>
                  <a:gd name="T24" fmla="*/ 7 w 14"/>
                  <a:gd name="T25" fmla="*/ 5 h 7"/>
                  <a:gd name="T26" fmla="*/ 7 w 14"/>
                  <a:gd name="T27" fmla="*/ 7 h 7"/>
                  <a:gd name="T28" fmla="*/ 9 w 14"/>
                  <a:gd name="T29" fmla="*/ 5 h 7"/>
                  <a:gd name="T30" fmla="*/ 12 w 14"/>
                  <a:gd name="T31" fmla="*/ 5 h 7"/>
                  <a:gd name="T32" fmla="*/ 14 w 14"/>
                  <a:gd name="T33" fmla="*/ 3 h 7"/>
                  <a:gd name="T34" fmla="*/ 12 w 14"/>
                  <a:gd name="T35" fmla="*/ 3 h 7"/>
                  <a:gd name="T36" fmla="*/ 12 w 14"/>
                  <a:gd name="T37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" h="7">
                    <a:moveTo>
                      <a:pt x="12" y="3"/>
                    </a:moveTo>
                    <a:lnTo>
                      <a:pt x="12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4" y="5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9" y="5"/>
                    </a:lnTo>
                    <a:lnTo>
                      <a:pt x="12" y="5"/>
                    </a:lnTo>
                    <a:lnTo>
                      <a:pt x="14" y="3"/>
                    </a:lnTo>
                    <a:lnTo>
                      <a:pt x="12" y="3"/>
                    </a:lnTo>
                    <a:lnTo>
                      <a:pt x="1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05" name="Freeform 452"/>
              <p:cNvSpPr>
                <a:spLocks/>
              </p:cNvSpPr>
              <p:nvPr/>
            </p:nvSpPr>
            <p:spPr bwMode="auto">
              <a:xfrm>
                <a:off x="46" y="1345"/>
                <a:ext cx="24" cy="19"/>
              </a:xfrm>
              <a:custGeom>
                <a:avLst/>
                <a:gdLst>
                  <a:gd name="T0" fmla="*/ 21 w 24"/>
                  <a:gd name="T1" fmla="*/ 0 h 19"/>
                  <a:gd name="T2" fmla="*/ 19 w 24"/>
                  <a:gd name="T3" fmla="*/ 2 h 19"/>
                  <a:gd name="T4" fmla="*/ 19 w 24"/>
                  <a:gd name="T5" fmla="*/ 0 h 19"/>
                  <a:gd name="T6" fmla="*/ 17 w 24"/>
                  <a:gd name="T7" fmla="*/ 0 h 19"/>
                  <a:gd name="T8" fmla="*/ 14 w 24"/>
                  <a:gd name="T9" fmla="*/ 0 h 19"/>
                  <a:gd name="T10" fmla="*/ 12 w 24"/>
                  <a:gd name="T11" fmla="*/ 2 h 19"/>
                  <a:gd name="T12" fmla="*/ 12 w 24"/>
                  <a:gd name="T13" fmla="*/ 2 h 19"/>
                  <a:gd name="T14" fmla="*/ 12 w 24"/>
                  <a:gd name="T15" fmla="*/ 7 h 19"/>
                  <a:gd name="T16" fmla="*/ 14 w 24"/>
                  <a:gd name="T17" fmla="*/ 7 h 19"/>
                  <a:gd name="T18" fmla="*/ 17 w 24"/>
                  <a:gd name="T19" fmla="*/ 7 h 19"/>
                  <a:gd name="T20" fmla="*/ 14 w 24"/>
                  <a:gd name="T21" fmla="*/ 9 h 19"/>
                  <a:gd name="T22" fmla="*/ 12 w 24"/>
                  <a:gd name="T23" fmla="*/ 7 h 19"/>
                  <a:gd name="T24" fmla="*/ 12 w 24"/>
                  <a:gd name="T25" fmla="*/ 9 h 19"/>
                  <a:gd name="T26" fmla="*/ 9 w 24"/>
                  <a:gd name="T27" fmla="*/ 14 h 19"/>
                  <a:gd name="T28" fmla="*/ 7 w 24"/>
                  <a:gd name="T29" fmla="*/ 14 h 19"/>
                  <a:gd name="T30" fmla="*/ 0 w 24"/>
                  <a:gd name="T31" fmla="*/ 16 h 19"/>
                  <a:gd name="T32" fmla="*/ 0 w 24"/>
                  <a:gd name="T33" fmla="*/ 16 h 19"/>
                  <a:gd name="T34" fmla="*/ 2 w 24"/>
                  <a:gd name="T35" fmla="*/ 19 h 19"/>
                  <a:gd name="T36" fmla="*/ 9 w 24"/>
                  <a:gd name="T37" fmla="*/ 19 h 19"/>
                  <a:gd name="T38" fmla="*/ 14 w 24"/>
                  <a:gd name="T39" fmla="*/ 14 h 19"/>
                  <a:gd name="T40" fmla="*/ 17 w 24"/>
                  <a:gd name="T41" fmla="*/ 14 h 19"/>
                  <a:gd name="T42" fmla="*/ 17 w 24"/>
                  <a:gd name="T43" fmla="*/ 12 h 19"/>
                  <a:gd name="T44" fmla="*/ 21 w 24"/>
                  <a:gd name="T45" fmla="*/ 9 h 19"/>
                  <a:gd name="T46" fmla="*/ 24 w 24"/>
                  <a:gd name="T47" fmla="*/ 9 h 19"/>
                  <a:gd name="T48" fmla="*/ 21 w 24"/>
                  <a:gd name="T49" fmla="*/ 7 h 19"/>
                  <a:gd name="T50" fmla="*/ 21 w 24"/>
                  <a:gd name="T51" fmla="*/ 7 h 19"/>
                  <a:gd name="T52" fmla="*/ 21 w 24"/>
                  <a:gd name="T53" fmla="*/ 5 h 19"/>
                  <a:gd name="T54" fmla="*/ 24 w 24"/>
                  <a:gd name="T55" fmla="*/ 2 h 19"/>
                  <a:gd name="T56" fmla="*/ 24 w 24"/>
                  <a:gd name="T57" fmla="*/ 0 h 19"/>
                  <a:gd name="T58" fmla="*/ 24 w 24"/>
                  <a:gd name="T59" fmla="*/ 0 h 19"/>
                  <a:gd name="T60" fmla="*/ 21 w 24"/>
                  <a:gd name="T6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4" h="19">
                    <a:moveTo>
                      <a:pt x="21" y="0"/>
                    </a:moveTo>
                    <a:lnTo>
                      <a:pt x="19" y="2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2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7" y="7"/>
                    </a:lnTo>
                    <a:lnTo>
                      <a:pt x="14" y="9"/>
                    </a:lnTo>
                    <a:lnTo>
                      <a:pt x="12" y="7"/>
                    </a:lnTo>
                    <a:lnTo>
                      <a:pt x="12" y="9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9" y="19"/>
                    </a:lnTo>
                    <a:lnTo>
                      <a:pt x="14" y="14"/>
                    </a:lnTo>
                    <a:lnTo>
                      <a:pt x="17" y="14"/>
                    </a:lnTo>
                    <a:lnTo>
                      <a:pt x="17" y="12"/>
                    </a:lnTo>
                    <a:lnTo>
                      <a:pt x="21" y="9"/>
                    </a:lnTo>
                    <a:lnTo>
                      <a:pt x="24" y="9"/>
                    </a:lnTo>
                    <a:lnTo>
                      <a:pt x="21" y="7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4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06" name="Freeform 453"/>
              <p:cNvSpPr>
                <a:spLocks/>
              </p:cNvSpPr>
              <p:nvPr/>
            </p:nvSpPr>
            <p:spPr bwMode="auto">
              <a:xfrm>
                <a:off x="5394" y="1435"/>
                <a:ext cx="16" cy="16"/>
              </a:xfrm>
              <a:custGeom>
                <a:avLst/>
                <a:gdLst>
                  <a:gd name="T0" fmla="*/ 14 w 16"/>
                  <a:gd name="T1" fmla="*/ 0 h 16"/>
                  <a:gd name="T2" fmla="*/ 7 w 16"/>
                  <a:gd name="T3" fmla="*/ 9 h 16"/>
                  <a:gd name="T4" fmla="*/ 5 w 16"/>
                  <a:gd name="T5" fmla="*/ 9 h 16"/>
                  <a:gd name="T6" fmla="*/ 5 w 16"/>
                  <a:gd name="T7" fmla="*/ 11 h 16"/>
                  <a:gd name="T8" fmla="*/ 2 w 16"/>
                  <a:gd name="T9" fmla="*/ 11 h 16"/>
                  <a:gd name="T10" fmla="*/ 0 w 16"/>
                  <a:gd name="T11" fmla="*/ 11 h 16"/>
                  <a:gd name="T12" fmla="*/ 0 w 16"/>
                  <a:gd name="T13" fmla="*/ 16 h 16"/>
                  <a:gd name="T14" fmla="*/ 2 w 16"/>
                  <a:gd name="T15" fmla="*/ 16 h 16"/>
                  <a:gd name="T16" fmla="*/ 7 w 16"/>
                  <a:gd name="T17" fmla="*/ 14 h 16"/>
                  <a:gd name="T18" fmla="*/ 12 w 16"/>
                  <a:gd name="T19" fmla="*/ 11 h 16"/>
                  <a:gd name="T20" fmla="*/ 16 w 16"/>
                  <a:gd name="T21" fmla="*/ 4 h 16"/>
                  <a:gd name="T22" fmla="*/ 16 w 16"/>
                  <a:gd name="T23" fmla="*/ 2 h 16"/>
                  <a:gd name="T24" fmla="*/ 16 w 16"/>
                  <a:gd name="T25" fmla="*/ 0 h 16"/>
                  <a:gd name="T26" fmla="*/ 14 w 16"/>
                  <a:gd name="T2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6">
                    <a:moveTo>
                      <a:pt x="14" y="0"/>
                    </a:moveTo>
                    <a:lnTo>
                      <a:pt x="7" y="9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7" y="14"/>
                    </a:lnTo>
                    <a:lnTo>
                      <a:pt x="12" y="11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07" name="Freeform 454"/>
              <p:cNvSpPr>
                <a:spLocks/>
              </p:cNvSpPr>
              <p:nvPr/>
            </p:nvSpPr>
            <p:spPr bwMode="auto">
              <a:xfrm>
                <a:off x="5384" y="1461"/>
                <a:ext cx="3" cy="9"/>
              </a:xfrm>
              <a:custGeom>
                <a:avLst/>
                <a:gdLst>
                  <a:gd name="T0" fmla="*/ 3 w 3"/>
                  <a:gd name="T1" fmla="*/ 0 h 9"/>
                  <a:gd name="T2" fmla="*/ 0 w 3"/>
                  <a:gd name="T3" fmla="*/ 9 h 9"/>
                  <a:gd name="T4" fmla="*/ 3 w 3"/>
                  <a:gd name="T5" fmla="*/ 9 h 9"/>
                  <a:gd name="T6" fmla="*/ 3 w 3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lnTo>
                      <a:pt x="0" y="9"/>
                    </a:lnTo>
                    <a:lnTo>
                      <a:pt x="3" y="9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08" name="Freeform 455"/>
              <p:cNvSpPr>
                <a:spLocks/>
              </p:cNvSpPr>
              <p:nvPr/>
            </p:nvSpPr>
            <p:spPr bwMode="auto">
              <a:xfrm>
                <a:off x="5375" y="1480"/>
                <a:ext cx="2" cy="4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2 h 4"/>
                  <a:gd name="T4" fmla="*/ 2 w 2"/>
                  <a:gd name="T5" fmla="*/ 2 h 4"/>
                  <a:gd name="T6" fmla="*/ 2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09" name="Freeform 456"/>
              <p:cNvSpPr>
                <a:spLocks/>
              </p:cNvSpPr>
              <p:nvPr/>
            </p:nvSpPr>
            <p:spPr bwMode="auto">
              <a:xfrm>
                <a:off x="5410" y="1430"/>
                <a:ext cx="5" cy="5"/>
              </a:xfrm>
              <a:custGeom>
                <a:avLst/>
                <a:gdLst>
                  <a:gd name="T0" fmla="*/ 3 w 5"/>
                  <a:gd name="T1" fmla="*/ 5 h 5"/>
                  <a:gd name="T2" fmla="*/ 3 w 5"/>
                  <a:gd name="T3" fmla="*/ 5 h 5"/>
                  <a:gd name="T4" fmla="*/ 5 w 5"/>
                  <a:gd name="T5" fmla="*/ 0 h 5"/>
                  <a:gd name="T6" fmla="*/ 5 w 5"/>
                  <a:gd name="T7" fmla="*/ 0 h 5"/>
                  <a:gd name="T8" fmla="*/ 0 w 5"/>
                  <a:gd name="T9" fmla="*/ 5 h 5"/>
                  <a:gd name="T10" fmla="*/ 3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3" y="5"/>
                    </a:moveTo>
                    <a:lnTo>
                      <a:pt x="3" y="5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10" name="Freeform 457"/>
              <p:cNvSpPr>
                <a:spLocks/>
              </p:cNvSpPr>
              <p:nvPr/>
            </p:nvSpPr>
            <p:spPr bwMode="auto">
              <a:xfrm>
                <a:off x="4954" y="1836"/>
                <a:ext cx="3" cy="5"/>
              </a:xfrm>
              <a:custGeom>
                <a:avLst/>
                <a:gdLst>
                  <a:gd name="T0" fmla="*/ 0 w 3"/>
                  <a:gd name="T1" fmla="*/ 3 h 5"/>
                  <a:gd name="T2" fmla="*/ 0 w 3"/>
                  <a:gd name="T3" fmla="*/ 5 h 5"/>
                  <a:gd name="T4" fmla="*/ 3 w 3"/>
                  <a:gd name="T5" fmla="*/ 3 h 5"/>
                  <a:gd name="T6" fmla="*/ 3 w 3"/>
                  <a:gd name="T7" fmla="*/ 0 h 5"/>
                  <a:gd name="T8" fmla="*/ 0 w 3"/>
                  <a:gd name="T9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0" y="3"/>
                    </a:moveTo>
                    <a:lnTo>
                      <a:pt x="0" y="5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11" name="Freeform 458"/>
              <p:cNvSpPr>
                <a:spLocks/>
              </p:cNvSpPr>
              <p:nvPr/>
            </p:nvSpPr>
            <p:spPr bwMode="auto">
              <a:xfrm>
                <a:off x="4957" y="1928"/>
                <a:ext cx="2" cy="5"/>
              </a:xfrm>
              <a:custGeom>
                <a:avLst/>
                <a:gdLst>
                  <a:gd name="T0" fmla="*/ 0 w 2"/>
                  <a:gd name="T1" fmla="*/ 3 h 5"/>
                  <a:gd name="T2" fmla="*/ 0 w 2"/>
                  <a:gd name="T3" fmla="*/ 0 h 5"/>
                  <a:gd name="T4" fmla="*/ 0 w 2"/>
                  <a:gd name="T5" fmla="*/ 3 h 5"/>
                  <a:gd name="T6" fmla="*/ 0 w 2"/>
                  <a:gd name="T7" fmla="*/ 3 h 5"/>
                  <a:gd name="T8" fmla="*/ 0 w 2"/>
                  <a:gd name="T9" fmla="*/ 5 h 5"/>
                  <a:gd name="T10" fmla="*/ 2 w 2"/>
                  <a:gd name="T11" fmla="*/ 5 h 5"/>
                  <a:gd name="T12" fmla="*/ 0 w 2"/>
                  <a:gd name="T13" fmla="*/ 3 h 5"/>
                  <a:gd name="T14" fmla="*/ 0 w 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12" name="Freeform 459"/>
              <p:cNvSpPr>
                <a:spLocks/>
              </p:cNvSpPr>
              <p:nvPr/>
            </p:nvSpPr>
            <p:spPr bwMode="auto">
              <a:xfrm>
                <a:off x="5569" y="1307"/>
                <a:ext cx="14" cy="19"/>
              </a:xfrm>
              <a:custGeom>
                <a:avLst/>
                <a:gdLst>
                  <a:gd name="T0" fmla="*/ 7 w 14"/>
                  <a:gd name="T1" fmla="*/ 0 h 19"/>
                  <a:gd name="T2" fmla="*/ 4 w 14"/>
                  <a:gd name="T3" fmla="*/ 0 h 19"/>
                  <a:gd name="T4" fmla="*/ 0 w 14"/>
                  <a:gd name="T5" fmla="*/ 0 h 19"/>
                  <a:gd name="T6" fmla="*/ 0 w 14"/>
                  <a:gd name="T7" fmla="*/ 2 h 19"/>
                  <a:gd name="T8" fmla="*/ 7 w 14"/>
                  <a:gd name="T9" fmla="*/ 14 h 19"/>
                  <a:gd name="T10" fmla="*/ 11 w 14"/>
                  <a:gd name="T11" fmla="*/ 19 h 19"/>
                  <a:gd name="T12" fmla="*/ 14 w 14"/>
                  <a:gd name="T13" fmla="*/ 17 h 19"/>
                  <a:gd name="T14" fmla="*/ 11 w 14"/>
                  <a:gd name="T15" fmla="*/ 12 h 19"/>
                  <a:gd name="T16" fmla="*/ 9 w 14"/>
                  <a:gd name="T17" fmla="*/ 9 h 19"/>
                  <a:gd name="T18" fmla="*/ 9 w 14"/>
                  <a:gd name="T19" fmla="*/ 7 h 19"/>
                  <a:gd name="T20" fmla="*/ 9 w 14"/>
                  <a:gd name="T21" fmla="*/ 7 h 19"/>
                  <a:gd name="T22" fmla="*/ 7 w 14"/>
                  <a:gd name="T23" fmla="*/ 5 h 19"/>
                  <a:gd name="T24" fmla="*/ 7 w 14"/>
                  <a:gd name="T25" fmla="*/ 5 h 19"/>
                  <a:gd name="T26" fmla="*/ 7 w 14"/>
                  <a:gd name="T27" fmla="*/ 2 h 19"/>
                  <a:gd name="T28" fmla="*/ 7 w 14"/>
                  <a:gd name="T2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4" h="19">
                    <a:moveTo>
                      <a:pt x="7" y="0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7" y="14"/>
                    </a:lnTo>
                    <a:lnTo>
                      <a:pt x="11" y="19"/>
                    </a:lnTo>
                    <a:lnTo>
                      <a:pt x="14" y="17"/>
                    </a:lnTo>
                    <a:lnTo>
                      <a:pt x="11" y="12"/>
                    </a:lnTo>
                    <a:lnTo>
                      <a:pt x="9" y="9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13" name="Freeform 460"/>
              <p:cNvSpPr>
                <a:spLocks/>
              </p:cNvSpPr>
              <p:nvPr/>
            </p:nvSpPr>
            <p:spPr bwMode="auto">
              <a:xfrm>
                <a:off x="5370" y="1995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3 w 3"/>
                  <a:gd name="T3" fmla="*/ 3 w 3"/>
                  <a:gd name="T4" fmla="*/ 0 w 3"/>
                  <a:gd name="T5" fmla="*/ 3 w 3"/>
                  <a:gd name="T6" fmla="*/ 3 w 3"/>
                  <a:gd name="T7" fmla="*/ 3 w 3"/>
                  <a:gd name="T8" fmla="*/ 3 w 3"/>
                  <a:gd name="T9" fmla="*/ 3 w 3"/>
                  <a:gd name="T10" fmla="*/ 3 w 3"/>
                  <a:gd name="T11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  <a:cxn ang="0">
                    <a:pos x="T9" y="0"/>
                  </a:cxn>
                  <a:cxn ang="0">
                    <a:pos x="T10" y="0"/>
                  </a:cxn>
                  <a:cxn ang="0">
                    <a:pos x="T11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14" name="Freeform 461"/>
              <p:cNvSpPr>
                <a:spLocks/>
              </p:cNvSpPr>
              <p:nvPr/>
            </p:nvSpPr>
            <p:spPr bwMode="auto">
              <a:xfrm>
                <a:off x="3490" y="2488"/>
                <a:ext cx="5" cy="10"/>
              </a:xfrm>
              <a:custGeom>
                <a:avLst/>
                <a:gdLst>
                  <a:gd name="T0" fmla="*/ 2 w 5"/>
                  <a:gd name="T1" fmla="*/ 0 h 10"/>
                  <a:gd name="T2" fmla="*/ 2 w 5"/>
                  <a:gd name="T3" fmla="*/ 3 h 10"/>
                  <a:gd name="T4" fmla="*/ 0 w 5"/>
                  <a:gd name="T5" fmla="*/ 0 h 10"/>
                  <a:gd name="T6" fmla="*/ 0 w 5"/>
                  <a:gd name="T7" fmla="*/ 7 h 10"/>
                  <a:gd name="T8" fmla="*/ 2 w 5"/>
                  <a:gd name="T9" fmla="*/ 10 h 10"/>
                  <a:gd name="T10" fmla="*/ 5 w 5"/>
                  <a:gd name="T11" fmla="*/ 7 h 10"/>
                  <a:gd name="T12" fmla="*/ 2 w 5"/>
                  <a:gd name="T13" fmla="*/ 3 h 10"/>
                  <a:gd name="T14" fmla="*/ 2 w 5"/>
                  <a:gd name="T15" fmla="*/ 5 h 10"/>
                  <a:gd name="T16" fmla="*/ 2 w 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2" y="0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2" y="10"/>
                    </a:lnTo>
                    <a:lnTo>
                      <a:pt x="5" y="7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15" name="Freeform 462"/>
              <p:cNvSpPr>
                <a:spLocks/>
              </p:cNvSpPr>
              <p:nvPr/>
            </p:nvSpPr>
            <p:spPr bwMode="auto">
              <a:xfrm>
                <a:off x="1522" y="1274"/>
                <a:ext cx="5" cy="9"/>
              </a:xfrm>
              <a:custGeom>
                <a:avLst/>
                <a:gdLst>
                  <a:gd name="T0" fmla="*/ 5 w 5"/>
                  <a:gd name="T1" fmla="*/ 0 h 9"/>
                  <a:gd name="T2" fmla="*/ 3 w 5"/>
                  <a:gd name="T3" fmla="*/ 0 h 9"/>
                  <a:gd name="T4" fmla="*/ 3 w 5"/>
                  <a:gd name="T5" fmla="*/ 0 h 9"/>
                  <a:gd name="T6" fmla="*/ 3 w 5"/>
                  <a:gd name="T7" fmla="*/ 0 h 9"/>
                  <a:gd name="T8" fmla="*/ 3 w 5"/>
                  <a:gd name="T9" fmla="*/ 2 h 9"/>
                  <a:gd name="T10" fmla="*/ 3 w 5"/>
                  <a:gd name="T11" fmla="*/ 2 h 9"/>
                  <a:gd name="T12" fmla="*/ 0 w 5"/>
                  <a:gd name="T13" fmla="*/ 2 h 9"/>
                  <a:gd name="T14" fmla="*/ 3 w 5"/>
                  <a:gd name="T15" fmla="*/ 2 h 9"/>
                  <a:gd name="T16" fmla="*/ 3 w 5"/>
                  <a:gd name="T17" fmla="*/ 5 h 9"/>
                  <a:gd name="T18" fmla="*/ 3 w 5"/>
                  <a:gd name="T19" fmla="*/ 5 h 9"/>
                  <a:gd name="T20" fmla="*/ 0 w 5"/>
                  <a:gd name="T21" fmla="*/ 5 h 9"/>
                  <a:gd name="T22" fmla="*/ 3 w 5"/>
                  <a:gd name="T23" fmla="*/ 5 h 9"/>
                  <a:gd name="T24" fmla="*/ 0 w 5"/>
                  <a:gd name="T25" fmla="*/ 7 h 9"/>
                  <a:gd name="T26" fmla="*/ 0 w 5"/>
                  <a:gd name="T27" fmla="*/ 7 h 9"/>
                  <a:gd name="T28" fmla="*/ 0 w 5"/>
                  <a:gd name="T29" fmla="*/ 9 h 9"/>
                  <a:gd name="T30" fmla="*/ 0 w 5"/>
                  <a:gd name="T31" fmla="*/ 9 h 9"/>
                  <a:gd name="T32" fmla="*/ 3 w 5"/>
                  <a:gd name="T33" fmla="*/ 9 h 9"/>
                  <a:gd name="T34" fmla="*/ 3 w 5"/>
                  <a:gd name="T35" fmla="*/ 7 h 9"/>
                  <a:gd name="T36" fmla="*/ 3 w 5"/>
                  <a:gd name="T37" fmla="*/ 7 h 9"/>
                  <a:gd name="T38" fmla="*/ 3 w 5"/>
                  <a:gd name="T39" fmla="*/ 9 h 9"/>
                  <a:gd name="T40" fmla="*/ 3 w 5"/>
                  <a:gd name="T41" fmla="*/ 7 h 9"/>
                  <a:gd name="T42" fmla="*/ 3 w 5"/>
                  <a:gd name="T43" fmla="*/ 7 h 9"/>
                  <a:gd name="T44" fmla="*/ 3 w 5"/>
                  <a:gd name="T45" fmla="*/ 7 h 9"/>
                  <a:gd name="T46" fmla="*/ 5 w 5"/>
                  <a:gd name="T47" fmla="*/ 7 h 9"/>
                  <a:gd name="T48" fmla="*/ 5 w 5"/>
                  <a:gd name="T49" fmla="*/ 7 h 9"/>
                  <a:gd name="T50" fmla="*/ 5 w 5"/>
                  <a:gd name="T51" fmla="*/ 7 h 9"/>
                  <a:gd name="T52" fmla="*/ 5 w 5"/>
                  <a:gd name="T53" fmla="*/ 5 h 9"/>
                  <a:gd name="T54" fmla="*/ 5 w 5"/>
                  <a:gd name="T55" fmla="*/ 5 h 9"/>
                  <a:gd name="T56" fmla="*/ 5 w 5"/>
                  <a:gd name="T57" fmla="*/ 5 h 9"/>
                  <a:gd name="T58" fmla="*/ 5 w 5"/>
                  <a:gd name="T5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" h="9">
                    <a:moveTo>
                      <a:pt x="5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16" name="Freeform 463"/>
              <p:cNvSpPr>
                <a:spLocks/>
              </p:cNvSpPr>
              <p:nvPr/>
            </p:nvSpPr>
            <p:spPr bwMode="auto">
              <a:xfrm>
                <a:off x="3483" y="2502"/>
                <a:ext cx="5" cy="12"/>
              </a:xfrm>
              <a:custGeom>
                <a:avLst/>
                <a:gdLst>
                  <a:gd name="T0" fmla="*/ 2 w 5"/>
                  <a:gd name="T1" fmla="*/ 8 h 12"/>
                  <a:gd name="T2" fmla="*/ 2 w 5"/>
                  <a:gd name="T3" fmla="*/ 0 h 12"/>
                  <a:gd name="T4" fmla="*/ 2 w 5"/>
                  <a:gd name="T5" fmla="*/ 0 h 12"/>
                  <a:gd name="T6" fmla="*/ 0 w 5"/>
                  <a:gd name="T7" fmla="*/ 3 h 12"/>
                  <a:gd name="T8" fmla="*/ 2 w 5"/>
                  <a:gd name="T9" fmla="*/ 10 h 12"/>
                  <a:gd name="T10" fmla="*/ 5 w 5"/>
                  <a:gd name="T11" fmla="*/ 12 h 12"/>
                  <a:gd name="T12" fmla="*/ 5 w 5"/>
                  <a:gd name="T13" fmla="*/ 10 h 12"/>
                  <a:gd name="T14" fmla="*/ 5 w 5"/>
                  <a:gd name="T15" fmla="*/ 8 h 12"/>
                  <a:gd name="T16" fmla="*/ 2 w 5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2">
                    <a:moveTo>
                      <a:pt x="2" y="8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2" y="10"/>
                    </a:lnTo>
                    <a:lnTo>
                      <a:pt x="5" y="12"/>
                    </a:lnTo>
                    <a:lnTo>
                      <a:pt x="5" y="10"/>
                    </a:lnTo>
                    <a:lnTo>
                      <a:pt x="5" y="8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17" name="Freeform 464"/>
              <p:cNvSpPr>
                <a:spLocks/>
              </p:cNvSpPr>
              <p:nvPr/>
            </p:nvSpPr>
            <p:spPr bwMode="auto">
              <a:xfrm>
                <a:off x="4543" y="2235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3 h 5"/>
                  <a:gd name="T4" fmla="*/ 0 w 3"/>
                  <a:gd name="T5" fmla="*/ 3 h 5"/>
                  <a:gd name="T6" fmla="*/ 3 w 3"/>
                  <a:gd name="T7" fmla="*/ 5 h 5"/>
                  <a:gd name="T8" fmla="*/ 3 w 3"/>
                  <a:gd name="T9" fmla="*/ 5 h 5"/>
                  <a:gd name="T10" fmla="*/ 3 w 3"/>
                  <a:gd name="T11" fmla="*/ 3 h 5"/>
                  <a:gd name="T12" fmla="*/ 0 w 3"/>
                  <a:gd name="T13" fmla="*/ 0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18" name="Freeform 465"/>
              <p:cNvSpPr>
                <a:spLocks/>
              </p:cNvSpPr>
              <p:nvPr/>
            </p:nvSpPr>
            <p:spPr bwMode="auto">
              <a:xfrm>
                <a:off x="5259" y="1562"/>
                <a:ext cx="31" cy="26"/>
              </a:xfrm>
              <a:custGeom>
                <a:avLst/>
                <a:gdLst>
                  <a:gd name="T0" fmla="*/ 31 w 31"/>
                  <a:gd name="T1" fmla="*/ 3 h 26"/>
                  <a:gd name="T2" fmla="*/ 29 w 31"/>
                  <a:gd name="T3" fmla="*/ 0 h 26"/>
                  <a:gd name="T4" fmla="*/ 26 w 31"/>
                  <a:gd name="T5" fmla="*/ 0 h 26"/>
                  <a:gd name="T6" fmla="*/ 21 w 31"/>
                  <a:gd name="T7" fmla="*/ 7 h 26"/>
                  <a:gd name="T8" fmla="*/ 19 w 31"/>
                  <a:gd name="T9" fmla="*/ 7 h 26"/>
                  <a:gd name="T10" fmla="*/ 17 w 31"/>
                  <a:gd name="T11" fmla="*/ 5 h 26"/>
                  <a:gd name="T12" fmla="*/ 17 w 31"/>
                  <a:gd name="T13" fmla="*/ 5 h 26"/>
                  <a:gd name="T14" fmla="*/ 14 w 31"/>
                  <a:gd name="T15" fmla="*/ 7 h 26"/>
                  <a:gd name="T16" fmla="*/ 12 w 31"/>
                  <a:gd name="T17" fmla="*/ 10 h 26"/>
                  <a:gd name="T18" fmla="*/ 10 w 31"/>
                  <a:gd name="T19" fmla="*/ 10 h 26"/>
                  <a:gd name="T20" fmla="*/ 5 w 31"/>
                  <a:gd name="T21" fmla="*/ 17 h 26"/>
                  <a:gd name="T22" fmla="*/ 3 w 31"/>
                  <a:gd name="T23" fmla="*/ 19 h 26"/>
                  <a:gd name="T24" fmla="*/ 3 w 31"/>
                  <a:gd name="T25" fmla="*/ 21 h 26"/>
                  <a:gd name="T26" fmla="*/ 0 w 31"/>
                  <a:gd name="T27" fmla="*/ 26 h 26"/>
                  <a:gd name="T28" fmla="*/ 3 w 31"/>
                  <a:gd name="T29" fmla="*/ 26 h 26"/>
                  <a:gd name="T30" fmla="*/ 10 w 31"/>
                  <a:gd name="T31" fmla="*/ 19 h 26"/>
                  <a:gd name="T32" fmla="*/ 12 w 31"/>
                  <a:gd name="T33" fmla="*/ 17 h 26"/>
                  <a:gd name="T34" fmla="*/ 14 w 31"/>
                  <a:gd name="T35" fmla="*/ 14 h 26"/>
                  <a:gd name="T36" fmla="*/ 17 w 31"/>
                  <a:gd name="T37" fmla="*/ 14 h 26"/>
                  <a:gd name="T38" fmla="*/ 31 w 31"/>
                  <a:gd name="T39" fmla="*/ 5 h 26"/>
                  <a:gd name="T40" fmla="*/ 31 w 31"/>
                  <a:gd name="T41" fmla="*/ 3 h 26"/>
                  <a:gd name="T42" fmla="*/ 31 w 31"/>
                  <a:gd name="T43" fmla="*/ 5 h 26"/>
                  <a:gd name="T44" fmla="*/ 31 w 31"/>
                  <a:gd name="T45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6">
                    <a:moveTo>
                      <a:pt x="31" y="3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21" y="7"/>
                    </a:lnTo>
                    <a:lnTo>
                      <a:pt x="19" y="7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4" y="7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5" y="17"/>
                    </a:lnTo>
                    <a:lnTo>
                      <a:pt x="3" y="19"/>
                    </a:lnTo>
                    <a:lnTo>
                      <a:pt x="3" y="21"/>
                    </a:lnTo>
                    <a:lnTo>
                      <a:pt x="0" y="26"/>
                    </a:lnTo>
                    <a:lnTo>
                      <a:pt x="3" y="26"/>
                    </a:lnTo>
                    <a:lnTo>
                      <a:pt x="10" y="19"/>
                    </a:lnTo>
                    <a:lnTo>
                      <a:pt x="12" y="17"/>
                    </a:lnTo>
                    <a:lnTo>
                      <a:pt x="14" y="14"/>
                    </a:lnTo>
                    <a:lnTo>
                      <a:pt x="17" y="14"/>
                    </a:lnTo>
                    <a:lnTo>
                      <a:pt x="31" y="5"/>
                    </a:lnTo>
                    <a:lnTo>
                      <a:pt x="31" y="3"/>
                    </a:lnTo>
                    <a:lnTo>
                      <a:pt x="31" y="5"/>
                    </a:lnTo>
                    <a:lnTo>
                      <a:pt x="3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19" name="Freeform 466"/>
              <p:cNvSpPr>
                <a:spLocks/>
              </p:cNvSpPr>
              <p:nvPr/>
            </p:nvSpPr>
            <p:spPr bwMode="auto">
              <a:xfrm>
                <a:off x="5597" y="1326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2 w 7"/>
                  <a:gd name="T3" fmla="*/ 0 h 5"/>
                  <a:gd name="T4" fmla="*/ 2 w 7"/>
                  <a:gd name="T5" fmla="*/ 0 h 5"/>
                  <a:gd name="T6" fmla="*/ 5 w 7"/>
                  <a:gd name="T7" fmla="*/ 5 h 5"/>
                  <a:gd name="T8" fmla="*/ 7 w 7"/>
                  <a:gd name="T9" fmla="*/ 5 h 5"/>
                  <a:gd name="T10" fmla="*/ 2 w 7"/>
                  <a:gd name="T11" fmla="*/ 0 h 5"/>
                  <a:gd name="T12" fmla="*/ 0 w 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20" name="Freeform 467"/>
              <p:cNvSpPr>
                <a:spLocks/>
              </p:cNvSpPr>
              <p:nvPr/>
            </p:nvSpPr>
            <p:spPr bwMode="auto">
              <a:xfrm>
                <a:off x="4621" y="2068"/>
                <a:ext cx="38" cy="35"/>
              </a:xfrm>
              <a:custGeom>
                <a:avLst/>
                <a:gdLst>
                  <a:gd name="T0" fmla="*/ 24 w 38"/>
                  <a:gd name="T1" fmla="*/ 4 h 35"/>
                  <a:gd name="T2" fmla="*/ 15 w 38"/>
                  <a:gd name="T3" fmla="*/ 4 h 35"/>
                  <a:gd name="T4" fmla="*/ 10 w 38"/>
                  <a:gd name="T5" fmla="*/ 7 h 35"/>
                  <a:gd name="T6" fmla="*/ 10 w 38"/>
                  <a:gd name="T7" fmla="*/ 9 h 35"/>
                  <a:gd name="T8" fmla="*/ 0 w 38"/>
                  <a:gd name="T9" fmla="*/ 16 h 35"/>
                  <a:gd name="T10" fmla="*/ 0 w 38"/>
                  <a:gd name="T11" fmla="*/ 26 h 35"/>
                  <a:gd name="T12" fmla="*/ 3 w 38"/>
                  <a:gd name="T13" fmla="*/ 30 h 35"/>
                  <a:gd name="T14" fmla="*/ 15 w 38"/>
                  <a:gd name="T15" fmla="*/ 33 h 35"/>
                  <a:gd name="T16" fmla="*/ 17 w 38"/>
                  <a:gd name="T17" fmla="*/ 35 h 35"/>
                  <a:gd name="T18" fmla="*/ 17 w 38"/>
                  <a:gd name="T19" fmla="*/ 35 h 35"/>
                  <a:gd name="T20" fmla="*/ 19 w 38"/>
                  <a:gd name="T21" fmla="*/ 30 h 35"/>
                  <a:gd name="T22" fmla="*/ 24 w 38"/>
                  <a:gd name="T23" fmla="*/ 30 h 35"/>
                  <a:gd name="T24" fmla="*/ 31 w 38"/>
                  <a:gd name="T25" fmla="*/ 26 h 35"/>
                  <a:gd name="T26" fmla="*/ 36 w 38"/>
                  <a:gd name="T27" fmla="*/ 12 h 35"/>
                  <a:gd name="T28" fmla="*/ 38 w 38"/>
                  <a:gd name="T29" fmla="*/ 9 h 35"/>
                  <a:gd name="T30" fmla="*/ 38 w 38"/>
                  <a:gd name="T31" fmla="*/ 2 h 35"/>
                  <a:gd name="T32" fmla="*/ 34 w 38"/>
                  <a:gd name="T33" fmla="*/ 2 h 35"/>
                  <a:gd name="T34" fmla="*/ 31 w 38"/>
                  <a:gd name="T35" fmla="*/ 0 h 35"/>
                  <a:gd name="T36" fmla="*/ 31 w 38"/>
                  <a:gd name="T37" fmla="*/ 2 h 35"/>
                  <a:gd name="T38" fmla="*/ 31 w 38"/>
                  <a:gd name="T39" fmla="*/ 2 h 35"/>
                  <a:gd name="T40" fmla="*/ 26 w 38"/>
                  <a:gd name="T41" fmla="*/ 2 h 35"/>
                  <a:gd name="T42" fmla="*/ 24 w 38"/>
                  <a:gd name="T43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8" h="35">
                    <a:moveTo>
                      <a:pt x="24" y="4"/>
                    </a:moveTo>
                    <a:lnTo>
                      <a:pt x="15" y="4"/>
                    </a:lnTo>
                    <a:lnTo>
                      <a:pt x="10" y="7"/>
                    </a:lnTo>
                    <a:lnTo>
                      <a:pt x="10" y="9"/>
                    </a:lnTo>
                    <a:lnTo>
                      <a:pt x="0" y="16"/>
                    </a:lnTo>
                    <a:lnTo>
                      <a:pt x="0" y="26"/>
                    </a:lnTo>
                    <a:lnTo>
                      <a:pt x="3" y="30"/>
                    </a:lnTo>
                    <a:lnTo>
                      <a:pt x="15" y="33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9" y="30"/>
                    </a:lnTo>
                    <a:lnTo>
                      <a:pt x="24" y="30"/>
                    </a:lnTo>
                    <a:lnTo>
                      <a:pt x="31" y="26"/>
                    </a:lnTo>
                    <a:lnTo>
                      <a:pt x="36" y="12"/>
                    </a:lnTo>
                    <a:lnTo>
                      <a:pt x="38" y="9"/>
                    </a:lnTo>
                    <a:lnTo>
                      <a:pt x="38" y="2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21" name="Freeform 468"/>
              <p:cNvSpPr>
                <a:spLocks/>
              </p:cNvSpPr>
              <p:nvPr/>
            </p:nvSpPr>
            <p:spPr bwMode="auto">
              <a:xfrm>
                <a:off x="5096" y="1312"/>
                <a:ext cx="14" cy="16"/>
              </a:xfrm>
              <a:custGeom>
                <a:avLst/>
                <a:gdLst>
                  <a:gd name="T0" fmla="*/ 7 w 14"/>
                  <a:gd name="T1" fmla="*/ 0 h 16"/>
                  <a:gd name="T2" fmla="*/ 5 w 14"/>
                  <a:gd name="T3" fmla="*/ 7 h 16"/>
                  <a:gd name="T4" fmla="*/ 0 w 14"/>
                  <a:gd name="T5" fmla="*/ 9 h 16"/>
                  <a:gd name="T6" fmla="*/ 0 w 14"/>
                  <a:gd name="T7" fmla="*/ 12 h 16"/>
                  <a:gd name="T8" fmla="*/ 3 w 14"/>
                  <a:gd name="T9" fmla="*/ 9 h 16"/>
                  <a:gd name="T10" fmla="*/ 5 w 14"/>
                  <a:gd name="T11" fmla="*/ 12 h 16"/>
                  <a:gd name="T12" fmla="*/ 5 w 14"/>
                  <a:gd name="T13" fmla="*/ 14 h 16"/>
                  <a:gd name="T14" fmla="*/ 7 w 14"/>
                  <a:gd name="T15" fmla="*/ 16 h 16"/>
                  <a:gd name="T16" fmla="*/ 12 w 14"/>
                  <a:gd name="T17" fmla="*/ 9 h 16"/>
                  <a:gd name="T18" fmla="*/ 14 w 14"/>
                  <a:gd name="T19" fmla="*/ 7 h 16"/>
                  <a:gd name="T20" fmla="*/ 14 w 14"/>
                  <a:gd name="T21" fmla="*/ 4 h 16"/>
                  <a:gd name="T22" fmla="*/ 12 w 14"/>
                  <a:gd name="T23" fmla="*/ 0 h 16"/>
                  <a:gd name="T24" fmla="*/ 7 w 14"/>
                  <a:gd name="T2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16">
                    <a:moveTo>
                      <a:pt x="7" y="0"/>
                    </a:moveTo>
                    <a:lnTo>
                      <a:pt x="5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9"/>
                    </a:lnTo>
                    <a:lnTo>
                      <a:pt x="5" y="12"/>
                    </a:lnTo>
                    <a:lnTo>
                      <a:pt x="5" y="14"/>
                    </a:lnTo>
                    <a:lnTo>
                      <a:pt x="7" y="16"/>
                    </a:lnTo>
                    <a:lnTo>
                      <a:pt x="12" y="9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22" name="Rectangle 469"/>
              <p:cNvSpPr>
                <a:spLocks noChangeArrowheads="1"/>
              </p:cNvSpPr>
              <p:nvPr/>
            </p:nvSpPr>
            <p:spPr bwMode="auto">
              <a:xfrm>
                <a:off x="4633" y="2198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23" name="Freeform 470"/>
              <p:cNvSpPr>
                <a:spLocks/>
              </p:cNvSpPr>
              <p:nvPr/>
            </p:nvSpPr>
            <p:spPr bwMode="auto">
              <a:xfrm>
                <a:off x="5014" y="1806"/>
                <a:ext cx="40" cy="30"/>
              </a:xfrm>
              <a:custGeom>
                <a:avLst/>
                <a:gdLst>
                  <a:gd name="T0" fmla="*/ 37 w 40"/>
                  <a:gd name="T1" fmla="*/ 2 h 30"/>
                  <a:gd name="T2" fmla="*/ 35 w 40"/>
                  <a:gd name="T3" fmla="*/ 2 h 30"/>
                  <a:gd name="T4" fmla="*/ 33 w 40"/>
                  <a:gd name="T5" fmla="*/ 0 h 30"/>
                  <a:gd name="T6" fmla="*/ 28 w 40"/>
                  <a:gd name="T7" fmla="*/ 0 h 30"/>
                  <a:gd name="T8" fmla="*/ 28 w 40"/>
                  <a:gd name="T9" fmla="*/ 0 h 30"/>
                  <a:gd name="T10" fmla="*/ 23 w 40"/>
                  <a:gd name="T11" fmla="*/ 2 h 30"/>
                  <a:gd name="T12" fmla="*/ 21 w 40"/>
                  <a:gd name="T13" fmla="*/ 4 h 30"/>
                  <a:gd name="T14" fmla="*/ 16 w 40"/>
                  <a:gd name="T15" fmla="*/ 7 h 30"/>
                  <a:gd name="T16" fmla="*/ 14 w 40"/>
                  <a:gd name="T17" fmla="*/ 7 h 30"/>
                  <a:gd name="T18" fmla="*/ 9 w 40"/>
                  <a:gd name="T19" fmla="*/ 7 h 30"/>
                  <a:gd name="T20" fmla="*/ 0 w 40"/>
                  <a:gd name="T21" fmla="*/ 18 h 30"/>
                  <a:gd name="T22" fmla="*/ 2 w 40"/>
                  <a:gd name="T23" fmla="*/ 18 h 30"/>
                  <a:gd name="T24" fmla="*/ 4 w 40"/>
                  <a:gd name="T25" fmla="*/ 21 h 30"/>
                  <a:gd name="T26" fmla="*/ 4 w 40"/>
                  <a:gd name="T27" fmla="*/ 21 h 30"/>
                  <a:gd name="T28" fmla="*/ 4 w 40"/>
                  <a:gd name="T29" fmla="*/ 23 h 30"/>
                  <a:gd name="T30" fmla="*/ 7 w 40"/>
                  <a:gd name="T31" fmla="*/ 28 h 30"/>
                  <a:gd name="T32" fmla="*/ 9 w 40"/>
                  <a:gd name="T33" fmla="*/ 30 h 30"/>
                  <a:gd name="T34" fmla="*/ 14 w 40"/>
                  <a:gd name="T35" fmla="*/ 30 h 30"/>
                  <a:gd name="T36" fmla="*/ 14 w 40"/>
                  <a:gd name="T37" fmla="*/ 28 h 30"/>
                  <a:gd name="T38" fmla="*/ 18 w 40"/>
                  <a:gd name="T39" fmla="*/ 18 h 30"/>
                  <a:gd name="T40" fmla="*/ 21 w 40"/>
                  <a:gd name="T41" fmla="*/ 18 h 30"/>
                  <a:gd name="T42" fmla="*/ 26 w 40"/>
                  <a:gd name="T43" fmla="*/ 16 h 30"/>
                  <a:gd name="T44" fmla="*/ 33 w 40"/>
                  <a:gd name="T45" fmla="*/ 21 h 30"/>
                  <a:gd name="T46" fmla="*/ 37 w 40"/>
                  <a:gd name="T47" fmla="*/ 14 h 30"/>
                  <a:gd name="T48" fmla="*/ 40 w 40"/>
                  <a:gd name="T49" fmla="*/ 11 h 30"/>
                  <a:gd name="T50" fmla="*/ 40 w 40"/>
                  <a:gd name="T51" fmla="*/ 9 h 30"/>
                  <a:gd name="T52" fmla="*/ 40 w 40"/>
                  <a:gd name="T53" fmla="*/ 9 h 30"/>
                  <a:gd name="T54" fmla="*/ 37 w 40"/>
                  <a:gd name="T55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" h="30">
                    <a:moveTo>
                      <a:pt x="37" y="2"/>
                    </a:moveTo>
                    <a:lnTo>
                      <a:pt x="35" y="2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16" y="7"/>
                    </a:lnTo>
                    <a:lnTo>
                      <a:pt x="14" y="7"/>
                    </a:lnTo>
                    <a:lnTo>
                      <a:pt x="9" y="7"/>
                    </a:lnTo>
                    <a:lnTo>
                      <a:pt x="0" y="18"/>
                    </a:lnTo>
                    <a:lnTo>
                      <a:pt x="2" y="18"/>
                    </a:lnTo>
                    <a:lnTo>
                      <a:pt x="4" y="21"/>
                    </a:lnTo>
                    <a:lnTo>
                      <a:pt x="4" y="21"/>
                    </a:lnTo>
                    <a:lnTo>
                      <a:pt x="4" y="23"/>
                    </a:lnTo>
                    <a:lnTo>
                      <a:pt x="7" y="28"/>
                    </a:lnTo>
                    <a:lnTo>
                      <a:pt x="9" y="30"/>
                    </a:lnTo>
                    <a:lnTo>
                      <a:pt x="14" y="30"/>
                    </a:lnTo>
                    <a:lnTo>
                      <a:pt x="14" y="28"/>
                    </a:lnTo>
                    <a:lnTo>
                      <a:pt x="18" y="18"/>
                    </a:lnTo>
                    <a:lnTo>
                      <a:pt x="21" y="18"/>
                    </a:lnTo>
                    <a:lnTo>
                      <a:pt x="26" y="16"/>
                    </a:lnTo>
                    <a:lnTo>
                      <a:pt x="33" y="21"/>
                    </a:lnTo>
                    <a:lnTo>
                      <a:pt x="37" y="14"/>
                    </a:lnTo>
                    <a:lnTo>
                      <a:pt x="40" y="11"/>
                    </a:lnTo>
                    <a:lnTo>
                      <a:pt x="40" y="9"/>
                    </a:lnTo>
                    <a:lnTo>
                      <a:pt x="40" y="9"/>
                    </a:lnTo>
                    <a:lnTo>
                      <a:pt x="37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24" name="Freeform 471"/>
              <p:cNvSpPr>
                <a:spLocks/>
              </p:cNvSpPr>
              <p:nvPr/>
            </p:nvSpPr>
            <p:spPr bwMode="auto">
              <a:xfrm>
                <a:off x="4992" y="1874"/>
                <a:ext cx="3" cy="9"/>
              </a:xfrm>
              <a:custGeom>
                <a:avLst/>
                <a:gdLst>
                  <a:gd name="T0" fmla="*/ 3 w 3"/>
                  <a:gd name="T1" fmla="*/ 0 h 9"/>
                  <a:gd name="T2" fmla="*/ 0 w 3"/>
                  <a:gd name="T3" fmla="*/ 7 h 9"/>
                  <a:gd name="T4" fmla="*/ 0 w 3"/>
                  <a:gd name="T5" fmla="*/ 9 h 9"/>
                  <a:gd name="T6" fmla="*/ 3 w 3"/>
                  <a:gd name="T7" fmla="*/ 2 h 9"/>
                  <a:gd name="T8" fmla="*/ 3 w 3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9">
                    <a:moveTo>
                      <a:pt x="3" y="0"/>
                    </a:moveTo>
                    <a:lnTo>
                      <a:pt x="0" y="7"/>
                    </a:lnTo>
                    <a:lnTo>
                      <a:pt x="0" y="9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25" name="Freeform 472"/>
              <p:cNvSpPr>
                <a:spLocks/>
              </p:cNvSpPr>
              <p:nvPr/>
            </p:nvSpPr>
            <p:spPr bwMode="auto">
              <a:xfrm>
                <a:off x="5054" y="1801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4 w 4"/>
                  <a:gd name="T3" fmla="*/ 0 h 7"/>
                  <a:gd name="T4" fmla="*/ 0 w 4"/>
                  <a:gd name="T5" fmla="*/ 7 h 7"/>
                  <a:gd name="T6" fmla="*/ 2 w 4"/>
                  <a:gd name="T7" fmla="*/ 7 h 7"/>
                  <a:gd name="T8" fmla="*/ 4 w 4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7">
                    <a:moveTo>
                      <a:pt x="4" y="7"/>
                    </a:moveTo>
                    <a:lnTo>
                      <a:pt x="4" y="0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26" name="Freeform 473"/>
              <p:cNvSpPr>
                <a:spLocks/>
              </p:cNvSpPr>
              <p:nvPr/>
            </p:nvSpPr>
            <p:spPr bwMode="auto">
              <a:xfrm>
                <a:off x="5113" y="22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27" name="Freeform 474"/>
              <p:cNvSpPr>
                <a:spLocks/>
              </p:cNvSpPr>
              <p:nvPr/>
            </p:nvSpPr>
            <p:spPr bwMode="auto">
              <a:xfrm>
                <a:off x="4976" y="1841"/>
                <a:ext cx="4" cy="7"/>
              </a:xfrm>
              <a:custGeom>
                <a:avLst/>
                <a:gdLst>
                  <a:gd name="T0" fmla="*/ 2 w 4"/>
                  <a:gd name="T1" fmla="*/ 0 h 7"/>
                  <a:gd name="T2" fmla="*/ 2 w 4"/>
                  <a:gd name="T3" fmla="*/ 2 h 7"/>
                  <a:gd name="T4" fmla="*/ 0 w 4"/>
                  <a:gd name="T5" fmla="*/ 5 h 7"/>
                  <a:gd name="T6" fmla="*/ 2 w 4"/>
                  <a:gd name="T7" fmla="*/ 7 h 7"/>
                  <a:gd name="T8" fmla="*/ 4 w 4"/>
                  <a:gd name="T9" fmla="*/ 2 h 7"/>
                  <a:gd name="T10" fmla="*/ 2 w 4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7">
                    <a:moveTo>
                      <a:pt x="2" y="0"/>
                    </a:moveTo>
                    <a:lnTo>
                      <a:pt x="2" y="2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4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28" name="Freeform 475"/>
              <p:cNvSpPr>
                <a:spLocks/>
              </p:cNvSpPr>
              <p:nvPr/>
            </p:nvSpPr>
            <p:spPr bwMode="auto">
              <a:xfrm>
                <a:off x="5252" y="1602"/>
                <a:ext cx="5" cy="3"/>
              </a:xfrm>
              <a:custGeom>
                <a:avLst/>
                <a:gdLst>
                  <a:gd name="T0" fmla="*/ 2 w 5"/>
                  <a:gd name="T1" fmla="*/ 0 h 3"/>
                  <a:gd name="T2" fmla="*/ 0 w 5"/>
                  <a:gd name="T3" fmla="*/ 3 h 3"/>
                  <a:gd name="T4" fmla="*/ 2 w 5"/>
                  <a:gd name="T5" fmla="*/ 3 h 3"/>
                  <a:gd name="T6" fmla="*/ 5 w 5"/>
                  <a:gd name="T7" fmla="*/ 3 h 3"/>
                  <a:gd name="T8" fmla="*/ 5 w 5"/>
                  <a:gd name="T9" fmla="*/ 0 h 3"/>
                  <a:gd name="T10" fmla="*/ 5 w 5"/>
                  <a:gd name="T11" fmla="*/ 0 h 3"/>
                  <a:gd name="T12" fmla="*/ 2 w 5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2" y="0"/>
                    </a:moveTo>
                    <a:lnTo>
                      <a:pt x="0" y="3"/>
                    </a:lnTo>
                    <a:lnTo>
                      <a:pt x="2" y="3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29" name="Freeform 476"/>
              <p:cNvSpPr>
                <a:spLocks/>
              </p:cNvSpPr>
              <p:nvPr/>
            </p:nvSpPr>
            <p:spPr bwMode="auto">
              <a:xfrm>
                <a:off x="5219" y="2183"/>
                <a:ext cx="5" cy="5"/>
              </a:xfrm>
              <a:custGeom>
                <a:avLst/>
                <a:gdLst>
                  <a:gd name="T0" fmla="*/ 2 w 5"/>
                  <a:gd name="T1" fmla="*/ 5 h 5"/>
                  <a:gd name="T2" fmla="*/ 5 w 5"/>
                  <a:gd name="T3" fmla="*/ 3 h 5"/>
                  <a:gd name="T4" fmla="*/ 5 w 5"/>
                  <a:gd name="T5" fmla="*/ 0 h 5"/>
                  <a:gd name="T6" fmla="*/ 5 w 5"/>
                  <a:gd name="T7" fmla="*/ 0 h 5"/>
                  <a:gd name="T8" fmla="*/ 5 w 5"/>
                  <a:gd name="T9" fmla="*/ 0 h 5"/>
                  <a:gd name="T10" fmla="*/ 2 w 5"/>
                  <a:gd name="T11" fmla="*/ 3 h 5"/>
                  <a:gd name="T12" fmla="*/ 2 w 5"/>
                  <a:gd name="T13" fmla="*/ 3 h 5"/>
                  <a:gd name="T14" fmla="*/ 0 w 5"/>
                  <a:gd name="T15" fmla="*/ 3 h 5"/>
                  <a:gd name="T16" fmla="*/ 2 w 5"/>
                  <a:gd name="T17" fmla="*/ 5 h 5"/>
                  <a:gd name="T18" fmla="*/ 2 w 5"/>
                  <a:gd name="T1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lnTo>
                      <a:pt x="5" y="3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30" name="Freeform 477"/>
              <p:cNvSpPr>
                <a:spLocks/>
              </p:cNvSpPr>
              <p:nvPr/>
            </p:nvSpPr>
            <p:spPr bwMode="auto">
              <a:xfrm>
                <a:off x="4983" y="1881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5 w 5"/>
                  <a:gd name="T3" fmla="*/ 2 h 5"/>
                  <a:gd name="T4" fmla="*/ 2 w 5"/>
                  <a:gd name="T5" fmla="*/ 2 h 5"/>
                  <a:gd name="T6" fmla="*/ 0 w 5"/>
                  <a:gd name="T7" fmla="*/ 0 h 5"/>
                  <a:gd name="T8" fmla="*/ 0 w 5"/>
                  <a:gd name="T9" fmla="*/ 2 h 5"/>
                  <a:gd name="T10" fmla="*/ 0 w 5"/>
                  <a:gd name="T11" fmla="*/ 5 h 5"/>
                  <a:gd name="T12" fmla="*/ 5 w 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31" name="Freeform 478"/>
              <p:cNvSpPr>
                <a:spLocks/>
              </p:cNvSpPr>
              <p:nvPr/>
            </p:nvSpPr>
            <p:spPr bwMode="auto">
              <a:xfrm>
                <a:off x="1470" y="1368"/>
                <a:ext cx="22" cy="15"/>
              </a:xfrm>
              <a:custGeom>
                <a:avLst/>
                <a:gdLst>
                  <a:gd name="T0" fmla="*/ 10 w 22"/>
                  <a:gd name="T1" fmla="*/ 8 h 15"/>
                  <a:gd name="T2" fmla="*/ 15 w 22"/>
                  <a:gd name="T3" fmla="*/ 12 h 15"/>
                  <a:gd name="T4" fmla="*/ 19 w 22"/>
                  <a:gd name="T5" fmla="*/ 12 h 15"/>
                  <a:gd name="T6" fmla="*/ 22 w 22"/>
                  <a:gd name="T7" fmla="*/ 15 h 15"/>
                  <a:gd name="T8" fmla="*/ 22 w 22"/>
                  <a:gd name="T9" fmla="*/ 12 h 15"/>
                  <a:gd name="T10" fmla="*/ 19 w 22"/>
                  <a:gd name="T11" fmla="*/ 3 h 15"/>
                  <a:gd name="T12" fmla="*/ 17 w 22"/>
                  <a:gd name="T13" fmla="*/ 3 h 15"/>
                  <a:gd name="T14" fmla="*/ 12 w 22"/>
                  <a:gd name="T15" fmla="*/ 0 h 15"/>
                  <a:gd name="T16" fmla="*/ 10 w 22"/>
                  <a:gd name="T17" fmla="*/ 0 h 15"/>
                  <a:gd name="T18" fmla="*/ 0 w 22"/>
                  <a:gd name="T19" fmla="*/ 3 h 15"/>
                  <a:gd name="T20" fmla="*/ 0 w 22"/>
                  <a:gd name="T21" fmla="*/ 5 h 15"/>
                  <a:gd name="T22" fmla="*/ 3 w 22"/>
                  <a:gd name="T23" fmla="*/ 8 h 15"/>
                  <a:gd name="T24" fmla="*/ 10 w 22"/>
                  <a:gd name="T25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15">
                    <a:moveTo>
                      <a:pt x="10" y="8"/>
                    </a:moveTo>
                    <a:lnTo>
                      <a:pt x="15" y="12"/>
                    </a:lnTo>
                    <a:lnTo>
                      <a:pt x="19" y="12"/>
                    </a:lnTo>
                    <a:lnTo>
                      <a:pt x="22" y="15"/>
                    </a:lnTo>
                    <a:lnTo>
                      <a:pt x="22" y="12"/>
                    </a:lnTo>
                    <a:lnTo>
                      <a:pt x="19" y="3"/>
                    </a:lnTo>
                    <a:lnTo>
                      <a:pt x="17" y="3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8"/>
                    </a:lnTo>
                    <a:lnTo>
                      <a:pt x="1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32" name="Freeform 479"/>
              <p:cNvSpPr>
                <a:spLocks/>
              </p:cNvSpPr>
              <p:nvPr/>
            </p:nvSpPr>
            <p:spPr bwMode="auto">
              <a:xfrm>
                <a:off x="1503" y="1272"/>
                <a:ext cx="8" cy="9"/>
              </a:xfrm>
              <a:custGeom>
                <a:avLst/>
                <a:gdLst>
                  <a:gd name="T0" fmla="*/ 0 w 8"/>
                  <a:gd name="T1" fmla="*/ 9 h 9"/>
                  <a:gd name="T2" fmla="*/ 8 w 8"/>
                  <a:gd name="T3" fmla="*/ 7 h 9"/>
                  <a:gd name="T4" fmla="*/ 8 w 8"/>
                  <a:gd name="T5" fmla="*/ 0 h 9"/>
                  <a:gd name="T6" fmla="*/ 8 w 8"/>
                  <a:gd name="T7" fmla="*/ 0 h 9"/>
                  <a:gd name="T8" fmla="*/ 8 w 8"/>
                  <a:gd name="T9" fmla="*/ 0 h 9"/>
                  <a:gd name="T10" fmla="*/ 8 w 8"/>
                  <a:gd name="T11" fmla="*/ 2 h 9"/>
                  <a:gd name="T12" fmla="*/ 8 w 8"/>
                  <a:gd name="T13" fmla="*/ 4 h 9"/>
                  <a:gd name="T14" fmla="*/ 5 w 8"/>
                  <a:gd name="T15" fmla="*/ 4 h 9"/>
                  <a:gd name="T16" fmla="*/ 5 w 8"/>
                  <a:gd name="T17" fmla="*/ 4 h 9"/>
                  <a:gd name="T18" fmla="*/ 3 w 8"/>
                  <a:gd name="T19" fmla="*/ 4 h 9"/>
                  <a:gd name="T20" fmla="*/ 3 w 8"/>
                  <a:gd name="T21" fmla="*/ 4 h 9"/>
                  <a:gd name="T22" fmla="*/ 3 w 8"/>
                  <a:gd name="T23" fmla="*/ 4 h 9"/>
                  <a:gd name="T24" fmla="*/ 3 w 8"/>
                  <a:gd name="T25" fmla="*/ 4 h 9"/>
                  <a:gd name="T26" fmla="*/ 3 w 8"/>
                  <a:gd name="T27" fmla="*/ 4 h 9"/>
                  <a:gd name="T28" fmla="*/ 3 w 8"/>
                  <a:gd name="T29" fmla="*/ 7 h 9"/>
                  <a:gd name="T30" fmla="*/ 0 w 8"/>
                  <a:gd name="T31" fmla="*/ 4 h 9"/>
                  <a:gd name="T32" fmla="*/ 0 w 8"/>
                  <a:gd name="T33" fmla="*/ 7 h 9"/>
                  <a:gd name="T34" fmla="*/ 0 w 8"/>
                  <a:gd name="T35" fmla="*/ 7 h 9"/>
                  <a:gd name="T36" fmla="*/ 0 w 8"/>
                  <a:gd name="T37" fmla="*/ 7 h 9"/>
                  <a:gd name="T38" fmla="*/ 0 w 8"/>
                  <a:gd name="T39" fmla="*/ 7 h 9"/>
                  <a:gd name="T40" fmla="*/ 0 w 8"/>
                  <a:gd name="T41" fmla="*/ 7 h 9"/>
                  <a:gd name="T42" fmla="*/ 0 w 8"/>
                  <a:gd name="T43" fmla="*/ 9 h 9"/>
                  <a:gd name="T44" fmla="*/ 0 w 8"/>
                  <a:gd name="T45" fmla="*/ 9 h 9"/>
                  <a:gd name="T46" fmla="*/ 0 w 8"/>
                  <a:gd name="T47" fmla="*/ 9 h 9"/>
                  <a:gd name="T48" fmla="*/ 0 w 8"/>
                  <a:gd name="T49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9">
                    <a:moveTo>
                      <a:pt x="0" y="9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7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33" name="Freeform 480"/>
              <p:cNvSpPr>
                <a:spLocks/>
              </p:cNvSpPr>
              <p:nvPr/>
            </p:nvSpPr>
            <p:spPr bwMode="auto">
              <a:xfrm>
                <a:off x="1518" y="1286"/>
                <a:ext cx="4" cy="7"/>
              </a:xfrm>
              <a:custGeom>
                <a:avLst/>
                <a:gdLst>
                  <a:gd name="T0" fmla="*/ 4 w 4"/>
                  <a:gd name="T1" fmla="*/ 0 h 7"/>
                  <a:gd name="T2" fmla="*/ 4 w 4"/>
                  <a:gd name="T3" fmla="*/ 0 h 7"/>
                  <a:gd name="T4" fmla="*/ 4 w 4"/>
                  <a:gd name="T5" fmla="*/ 0 h 7"/>
                  <a:gd name="T6" fmla="*/ 2 w 4"/>
                  <a:gd name="T7" fmla="*/ 0 h 7"/>
                  <a:gd name="T8" fmla="*/ 2 w 4"/>
                  <a:gd name="T9" fmla="*/ 0 h 7"/>
                  <a:gd name="T10" fmla="*/ 0 w 4"/>
                  <a:gd name="T11" fmla="*/ 7 h 7"/>
                  <a:gd name="T12" fmla="*/ 2 w 4"/>
                  <a:gd name="T13" fmla="*/ 7 h 7"/>
                  <a:gd name="T14" fmla="*/ 2 w 4"/>
                  <a:gd name="T15" fmla="*/ 2 h 7"/>
                  <a:gd name="T16" fmla="*/ 4 w 4"/>
                  <a:gd name="T17" fmla="*/ 0 h 7"/>
                  <a:gd name="T18" fmla="*/ 4 w 4"/>
                  <a:gd name="T19" fmla="*/ 0 h 7"/>
                  <a:gd name="T20" fmla="*/ 4 w 4"/>
                  <a:gd name="T21" fmla="*/ 0 h 7"/>
                  <a:gd name="T22" fmla="*/ 2 w 4"/>
                  <a:gd name="T23" fmla="*/ 0 h 7"/>
                  <a:gd name="T24" fmla="*/ 2 w 4"/>
                  <a:gd name="T25" fmla="*/ 0 h 7"/>
                  <a:gd name="T26" fmla="*/ 4 w 4"/>
                  <a:gd name="T2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7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34" name="Freeform 481"/>
              <p:cNvSpPr>
                <a:spLocks/>
              </p:cNvSpPr>
              <p:nvPr/>
            </p:nvSpPr>
            <p:spPr bwMode="auto">
              <a:xfrm>
                <a:off x="1503" y="1269"/>
                <a:ext cx="19" cy="24"/>
              </a:xfrm>
              <a:custGeom>
                <a:avLst/>
                <a:gdLst>
                  <a:gd name="T0" fmla="*/ 19 w 19"/>
                  <a:gd name="T1" fmla="*/ 10 h 24"/>
                  <a:gd name="T2" fmla="*/ 19 w 19"/>
                  <a:gd name="T3" fmla="*/ 7 h 24"/>
                  <a:gd name="T4" fmla="*/ 19 w 19"/>
                  <a:gd name="T5" fmla="*/ 7 h 24"/>
                  <a:gd name="T6" fmla="*/ 19 w 19"/>
                  <a:gd name="T7" fmla="*/ 5 h 24"/>
                  <a:gd name="T8" fmla="*/ 17 w 19"/>
                  <a:gd name="T9" fmla="*/ 5 h 24"/>
                  <a:gd name="T10" fmla="*/ 17 w 19"/>
                  <a:gd name="T11" fmla="*/ 5 h 24"/>
                  <a:gd name="T12" fmla="*/ 15 w 19"/>
                  <a:gd name="T13" fmla="*/ 3 h 24"/>
                  <a:gd name="T14" fmla="*/ 15 w 19"/>
                  <a:gd name="T15" fmla="*/ 3 h 24"/>
                  <a:gd name="T16" fmla="*/ 15 w 19"/>
                  <a:gd name="T17" fmla="*/ 3 h 24"/>
                  <a:gd name="T18" fmla="*/ 15 w 19"/>
                  <a:gd name="T19" fmla="*/ 0 h 24"/>
                  <a:gd name="T20" fmla="*/ 12 w 19"/>
                  <a:gd name="T21" fmla="*/ 0 h 24"/>
                  <a:gd name="T22" fmla="*/ 10 w 19"/>
                  <a:gd name="T23" fmla="*/ 12 h 24"/>
                  <a:gd name="T24" fmla="*/ 10 w 19"/>
                  <a:gd name="T25" fmla="*/ 12 h 24"/>
                  <a:gd name="T26" fmla="*/ 8 w 19"/>
                  <a:gd name="T27" fmla="*/ 14 h 24"/>
                  <a:gd name="T28" fmla="*/ 8 w 19"/>
                  <a:gd name="T29" fmla="*/ 14 h 24"/>
                  <a:gd name="T30" fmla="*/ 8 w 19"/>
                  <a:gd name="T31" fmla="*/ 12 h 24"/>
                  <a:gd name="T32" fmla="*/ 10 w 19"/>
                  <a:gd name="T33" fmla="*/ 10 h 24"/>
                  <a:gd name="T34" fmla="*/ 10 w 19"/>
                  <a:gd name="T35" fmla="*/ 5 h 24"/>
                  <a:gd name="T36" fmla="*/ 10 w 19"/>
                  <a:gd name="T37" fmla="*/ 3 h 24"/>
                  <a:gd name="T38" fmla="*/ 10 w 19"/>
                  <a:gd name="T39" fmla="*/ 3 h 24"/>
                  <a:gd name="T40" fmla="*/ 10 w 19"/>
                  <a:gd name="T41" fmla="*/ 5 h 24"/>
                  <a:gd name="T42" fmla="*/ 10 w 19"/>
                  <a:gd name="T43" fmla="*/ 7 h 24"/>
                  <a:gd name="T44" fmla="*/ 8 w 19"/>
                  <a:gd name="T45" fmla="*/ 10 h 24"/>
                  <a:gd name="T46" fmla="*/ 5 w 19"/>
                  <a:gd name="T47" fmla="*/ 14 h 24"/>
                  <a:gd name="T48" fmla="*/ 0 w 19"/>
                  <a:gd name="T49" fmla="*/ 22 h 24"/>
                  <a:gd name="T50" fmla="*/ 0 w 19"/>
                  <a:gd name="T51" fmla="*/ 22 h 24"/>
                  <a:gd name="T52" fmla="*/ 3 w 19"/>
                  <a:gd name="T53" fmla="*/ 22 h 24"/>
                  <a:gd name="T54" fmla="*/ 3 w 19"/>
                  <a:gd name="T55" fmla="*/ 24 h 24"/>
                  <a:gd name="T56" fmla="*/ 3 w 19"/>
                  <a:gd name="T57" fmla="*/ 22 h 24"/>
                  <a:gd name="T58" fmla="*/ 10 w 19"/>
                  <a:gd name="T59" fmla="*/ 14 h 24"/>
                  <a:gd name="T60" fmla="*/ 10 w 19"/>
                  <a:gd name="T61" fmla="*/ 14 h 24"/>
                  <a:gd name="T62" fmla="*/ 5 w 19"/>
                  <a:gd name="T63" fmla="*/ 24 h 24"/>
                  <a:gd name="T64" fmla="*/ 8 w 19"/>
                  <a:gd name="T65" fmla="*/ 22 h 24"/>
                  <a:gd name="T66" fmla="*/ 10 w 19"/>
                  <a:gd name="T67" fmla="*/ 22 h 24"/>
                  <a:gd name="T68" fmla="*/ 10 w 19"/>
                  <a:gd name="T69" fmla="*/ 22 h 24"/>
                  <a:gd name="T70" fmla="*/ 15 w 19"/>
                  <a:gd name="T71" fmla="*/ 12 h 24"/>
                  <a:gd name="T72" fmla="*/ 15 w 19"/>
                  <a:gd name="T73" fmla="*/ 14 h 24"/>
                  <a:gd name="T74" fmla="*/ 17 w 19"/>
                  <a:gd name="T75" fmla="*/ 12 h 24"/>
                  <a:gd name="T76" fmla="*/ 17 w 19"/>
                  <a:gd name="T77" fmla="*/ 12 h 24"/>
                  <a:gd name="T78" fmla="*/ 17 w 19"/>
                  <a:gd name="T79" fmla="*/ 12 h 24"/>
                  <a:gd name="T80" fmla="*/ 17 w 19"/>
                  <a:gd name="T81" fmla="*/ 7 h 24"/>
                  <a:gd name="T82" fmla="*/ 17 w 19"/>
                  <a:gd name="T83" fmla="*/ 7 h 24"/>
                  <a:gd name="T84" fmla="*/ 17 w 19"/>
                  <a:gd name="T85" fmla="*/ 7 h 24"/>
                  <a:gd name="T86" fmla="*/ 15 w 19"/>
                  <a:gd name="T87" fmla="*/ 19 h 24"/>
                  <a:gd name="T88" fmla="*/ 15 w 19"/>
                  <a:gd name="T89" fmla="*/ 22 h 24"/>
                  <a:gd name="T90" fmla="*/ 15 w 19"/>
                  <a:gd name="T91" fmla="*/ 19 h 24"/>
                  <a:gd name="T92" fmla="*/ 19 w 19"/>
                  <a:gd name="T93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" h="24">
                    <a:moveTo>
                      <a:pt x="19" y="10"/>
                    </a:moveTo>
                    <a:lnTo>
                      <a:pt x="19" y="10"/>
                    </a:lnTo>
                    <a:lnTo>
                      <a:pt x="19" y="10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5" y="5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12" y="3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5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10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5" y="14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3" y="24"/>
                    </a:lnTo>
                    <a:lnTo>
                      <a:pt x="3" y="24"/>
                    </a:lnTo>
                    <a:lnTo>
                      <a:pt x="3" y="22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5" y="24"/>
                    </a:lnTo>
                    <a:lnTo>
                      <a:pt x="5" y="24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4"/>
                    </a:lnTo>
                    <a:lnTo>
                      <a:pt x="12" y="2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12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9" y="7"/>
                    </a:lnTo>
                    <a:lnTo>
                      <a:pt x="15" y="19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5" y="22"/>
                    </a:lnTo>
                    <a:lnTo>
                      <a:pt x="15" y="19"/>
                    </a:lnTo>
                    <a:lnTo>
                      <a:pt x="19" y="10"/>
                    </a:lnTo>
                    <a:lnTo>
                      <a:pt x="19" y="10"/>
                    </a:ln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35" name="Freeform 482"/>
              <p:cNvSpPr>
                <a:spLocks/>
              </p:cNvSpPr>
              <p:nvPr/>
            </p:nvSpPr>
            <p:spPr bwMode="auto">
              <a:xfrm>
                <a:off x="5236" y="2158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0 w 2"/>
                  <a:gd name="T3" fmla="*/ 2 w 2"/>
                  <a:gd name="T4" fmla="*/ 2 w 2"/>
                  <a:gd name="T5" fmla="*/ 2 w 2"/>
                  <a:gd name="T6" fmla="*/ 2 w 2"/>
                  <a:gd name="T7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36" name="Freeform 483"/>
              <p:cNvSpPr>
                <a:spLocks/>
              </p:cNvSpPr>
              <p:nvPr/>
            </p:nvSpPr>
            <p:spPr bwMode="auto">
              <a:xfrm>
                <a:off x="5229" y="20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0 w 2"/>
                  <a:gd name="T3" fmla="*/ 0 w 2"/>
                  <a:gd name="T4" fmla="*/ 2 w 2"/>
                  <a:gd name="T5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37" name="Freeform 484"/>
              <p:cNvSpPr>
                <a:spLocks/>
              </p:cNvSpPr>
              <p:nvPr/>
            </p:nvSpPr>
            <p:spPr bwMode="auto">
              <a:xfrm>
                <a:off x="5233" y="1588"/>
                <a:ext cx="14" cy="17"/>
              </a:xfrm>
              <a:custGeom>
                <a:avLst/>
                <a:gdLst>
                  <a:gd name="T0" fmla="*/ 12 w 14"/>
                  <a:gd name="T1" fmla="*/ 0 h 17"/>
                  <a:gd name="T2" fmla="*/ 12 w 14"/>
                  <a:gd name="T3" fmla="*/ 0 h 17"/>
                  <a:gd name="T4" fmla="*/ 10 w 14"/>
                  <a:gd name="T5" fmla="*/ 0 h 17"/>
                  <a:gd name="T6" fmla="*/ 10 w 14"/>
                  <a:gd name="T7" fmla="*/ 5 h 17"/>
                  <a:gd name="T8" fmla="*/ 0 w 14"/>
                  <a:gd name="T9" fmla="*/ 14 h 17"/>
                  <a:gd name="T10" fmla="*/ 3 w 14"/>
                  <a:gd name="T11" fmla="*/ 17 h 17"/>
                  <a:gd name="T12" fmla="*/ 14 w 14"/>
                  <a:gd name="T13" fmla="*/ 3 h 17"/>
                  <a:gd name="T14" fmla="*/ 14 w 14"/>
                  <a:gd name="T15" fmla="*/ 0 h 17"/>
                  <a:gd name="T16" fmla="*/ 12 w 14"/>
                  <a:gd name="T1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7">
                    <a:moveTo>
                      <a:pt x="12" y="0"/>
                    </a:moveTo>
                    <a:lnTo>
                      <a:pt x="12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0" y="14"/>
                    </a:lnTo>
                    <a:lnTo>
                      <a:pt x="3" y="17"/>
                    </a:lnTo>
                    <a:lnTo>
                      <a:pt x="14" y="3"/>
                    </a:lnTo>
                    <a:lnTo>
                      <a:pt x="1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38" name="Freeform 485"/>
              <p:cNvSpPr>
                <a:spLocks/>
              </p:cNvSpPr>
              <p:nvPr/>
            </p:nvSpPr>
            <p:spPr bwMode="auto">
              <a:xfrm>
                <a:off x="5238" y="2103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2 w 2"/>
                  <a:gd name="T5" fmla="*/ 0 h 3"/>
                  <a:gd name="T6" fmla="*/ 0 w 2"/>
                  <a:gd name="T7" fmla="*/ 3 h 3"/>
                  <a:gd name="T8" fmla="*/ 0 w 2"/>
                  <a:gd name="T9" fmla="*/ 3 h 3"/>
                  <a:gd name="T10" fmla="*/ 0 w 2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39" name="Freeform 486"/>
              <p:cNvSpPr>
                <a:spLocks/>
              </p:cNvSpPr>
              <p:nvPr/>
            </p:nvSpPr>
            <p:spPr bwMode="auto">
              <a:xfrm>
                <a:off x="5595" y="1321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2 w 2"/>
                  <a:gd name="T3" fmla="*/ 5 h 5"/>
                  <a:gd name="T4" fmla="*/ 2 w 2"/>
                  <a:gd name="T5" fmla="*/ 5 h 5"/>
                  <a:gd name="T6" fmla="*/ 0 w 2"/>
                  <a:gd name="T7" fmla="*/ 0 h 5"/>
                  <a:gd name="T8" fmla="*/ 0 w 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2" y="5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40" name="Freeform 487"/>
              <p:cNvSpPr>
                <a:spLocks/>
              </p:cNvSpPr>
              <p:nvPr/>
            </p:nvSpPr>
            <p:spPr bwMode="auto">
              <a:xfrm>
                <a:off x="1574" y="1987"/>
                <a:ext cx="7" cy="10"/>
              </a:xfrm>
              <a:custGeom>
                <a:avLst/>
                <a:gdLst>
                  <a:gd name="T0" fmla="*/ 5 w 7"/>
                  <a:gd name="T1" fmla="*/ 8 h 10"/>
                  <a:gd name="T2" fmla="*/ 5 w 7"/>
                  <a:gd name="T3" fmla="*/ 10 h 10"/>
                  <a:gd name="T4" fmla="*/ 7 w 7"/>
                  <a:gd name="T5" fmla="*/ 10 h 10"/>
                  <a:gd name="T6" fmla="*/ 7 w 7"/>
                  <a:gd name="T7" fmla="*/ 10 h 10"/>
                  <a:gd name="T8" fmla="*/ 7 w 7"/>
                  <a:gd name="T9" fmla="*/ 8 h 10"/>
                  <a:gd name="T10" fmla="*/ 7 w 7"/>
                  <a:gd name="T11" fmla="*/ 8 h 10"/>
                  <a:gd name="T12" fmla="*/ 0 w 7"/>
                  <a:gd name="T13" fmla="*/ 0 h 10"/>
                  <a:gd name="T14" fmla="*/ 0 w 7"/>
                  <a:gd name="T15" fmla="*/ 0 h 10"/>
                  <a:gd name="T16" fmla="*/ 5 w 7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0">
                    <a:moveTo>
                      <a:pt x="5" y="8"/>
                    </a:moveTo>
                    <a:lnTo>
                      <a:pt x="5" y="10"/>
                    </a:lnTo>
                    <a:lnTo>
                      <a:pt x="7" y="10"/>
                    </a:lnTo>
                    <a:lnTo>
                      <a:pt x="7" y="10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41" name="Freeform 488"/>
              <p:cNvSpPr>
                <a:spLocks/>
              </p:cNvSpPr>
              <p:nvPr/>
            </p:nvSpPr>
            <p:spPr bwMode="auto">
              <a:xfrm>
                <a:off x="1567" y="1789"/>
                <a:ext cx="7" cy="2"/>
              </a:xfrm>
              <a:custGeom>
                <a:avLst/>
                <a:gdLst>
                  <a:gd name="T0" fmla="*/ 7 w 7"/>
                  <a:gd name="T1" fmla="*/ 0 h 2"/>
                  <a:gd name="T2" fmla="*/ 7 w 7"/>
                  <a:gd name="T3" fmla="*/ 0 h 2"/>
                  <a:gd name="T4" fmla="*/ 0 w 7"/>
                  <a:gd name="T5" fmla="*/ 2 h 2"/>
                  <a:gd name="T6" fmla="*/ 0 w 7"/>
                  <a:gd name="T7" fmla="*/ 2 h 2"/>
                  <a:gd name="T8" fmla="*/ 7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7" y="0"/>
                    </a:moveTo>
                    <a:lnTo>
                      <a:pt x="7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42" name="Freeform 489"/>
              <p:cNvSpPr>
                <a:spLocks/>
              </p:cNvSpPr>
              <p:nvPr/>
            </p:nvSpPr>
            <p:spPr bwMode="auto">
              <a:xfrm>
                <a:off x="1574" y="1770"/>
                <a:ext cx="5" cy="17"/>
              </a:xfrm>
              <a:custGeom>
                <a:avLst/>
                <a:gdLst>
                  <a:gd name="T0" fmla="*/ 0 w 5"/>
                  <a:gd name="T1" fmla="*/ 17 h 17"/>
                  <a:gd name="T2" fmla="*/ 0 w 5"/>
                  <a:gd name="T3" fmla="*/ 17 h 17"/>
                  <a:gd name="T4" fmla="*/ 5 w 5"/>
                  <a:gd name="T5" fmla="*/ 17 h 17"/>
                  <a:gd name="T6" fmla="*/ 5 w 5"/>
                  <a:gd name="T7" fmla="*/ 10 h 17"/>
                  <a:gd name="T8" fmla="*/ 3 w 5"/>
                  <a:gd name="T9" fmla="*/ 0 h 17"/>
                  <a:gd name="T10" fmla="*/ 0 w 5"/>
                  <a:gd name="T11" fmla="*/ 0 h 17"/>
                  <a:gd name="T12" fmla="*/ 5 w 5"/>
                  <a:gd name="T13" fmla="*/ 10 h 17"/>
                  <a:gd name="T14" fmla="*/ 3 w 5"/>
                  <a:gd name="T15" fmla="*/ 17 h 17"/>
                  <a:gd name="T16" fmla="*/ 0 w 5"/>
                  <a:gd name="T17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7">
                    <a:moveTo>
                      <a:pt x="0" y="17"/>
                    </a:moveTo>
                    <a:lnTo>
                      <a:pt x="0" y="17"/>
                    </a:lnTo>
                    <a:lnTo>
                      <a:pt x="5" y="17"/>
                    </a:lnTo>
                    <a:lnTo>
                      <a:pt x="5" y="1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5" y="10"/>
                    </a:lnTo>
                    <a:lnTo>
                      <a:pt x="3" y="17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43" name="Freeform 490"/>
              <p:cNvSpPr>
                <a:spLocks/>
              </p:cNvSpPr>
              <p:nvPr/>
            </p:nvSpPr>
            <p:spPr bwMode="auto">
              <a:xfrm>
                <a:off x="1584" y="2011"/>
                <a:ext cx="4" cy="9"/>
              </a:xfrm>
              <a:custGeom>
                <a:avLst/>
                <a:gdLst>
                  <a:gd name="T0" fmla="*/ 4 w 4"/>
                  <a:gd name="T1" fmla="*/ 7 h 9"/>
                  <a:gd name="T2" fmla="*/ 4 w 4"/>
                  <a:gd name="T3" fmla="*/ 9 h 9"/>
                  <a:gd name="T4" fmla="*/ 4 w 4"/>
                  <a:gd name="T5" fmla="*/ 7 h 9"/>
                  <a:gd name="T6" fmla="*/ 4 w 4"/>
                  <a:gd name="T7" fmla="*/ 5 h 9"/>
                  <a:gd name="T8" fmla="*/ 2 w 4"/>
                  <a:gd name="T9" fmla="*/ 5 h 9"/>
                  <a:gd name="T10" fmla="*/ 0 w 4"/>
                  <a:gd name="T11" fmla="*/ 0 h 9"/>
                  <a:gd name="T12" fmla="*/ 2 w 4"/>
                  <a:gd name="T13" fmla="*/ 5 h 9"/>
                  <a:gd name="T14" fmla="*/ 4 w 4"/>
                  <a:gd name="T15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9">
                    <a:moveTo>
                      <a:pt x="4" y="7"/>
                    </a:moveTo>
                    <a:lnTo>
                      <a:pt x="4" y="9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4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44" name="Rectangle 491"/>
              <p:cNvSpPr>
                <a:spLocks noChangeArrowheads="1"/>
              </p:cNvSpPr>
              <p:nvPr/>
            </p:nvSpPr>
            <p:spPr bwMode="auto">
              <a:xfrm>
                <a:off x="1584" y="2009"/>
                <a:ext cx="1" cy="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45" name="Freeform 492"/>
              <p:cNvSpPr>
                <a:spLocks/>
              </p:cNvSpPr>
              <p:nvPr/>
            </p:nvSpPr>
            <p:spPr bwMode="auto">
              <a:xfrm>
                <a:off x="1532" y="1978"/>
                <a:ext cx="9" cy="17"/>
              </a:xfrm>
              <a:custGeom>
                <a:avLst/>
                <a:gdLst>
                  <a:gd name="T0" fmla="*/ 5 w 9"/>
                  <a:gd name="T1" fmla="*/ 2 h 17"/>
                  <a:gd name="T2" fmla="*/ 5 w 9"/>
                  <a:gd name="T3" fmla="*/ 2 h 17"/>
                  <a:gd name="T4" fmla="*/ 2 w 9"/>
                  <a:gd name="T5" fmla="*/ 0 h 17"/>
                  <a:gd name="T6" fmla="*/ 0 w 9"/>
                  <a:gd name="T7" fmla="*/ 0 h 17"/>
                  <a:gd name="T8" fmla="*/ 2 w 9"/>
                  <a:gd name="T9" fmla="*/ 2 h 17"/>
                  <a:gd name="T10" fmla="*/ 0 w 9"/>
                  <a:gd name="T11" fmla="*/ 9 h 17"/>
                  <a:gd name="T12" fmla="*/ 0 w 9"/>
                  <a:gd name="T13" fmla="*/ 12 h 17"/>
                  <a:gd name="T14" fmla="*/ 2 w 9"/>
                  <a:gd name="T15" fmla="*/ 14 h 17"/>
                  <a:gd name="T16" fmla="*/ 5 w 9"/>
                  <a:gd name="T17" fmla="*/ 17 h 17"/>
                  <a:gd name="T18" fmla="*/ 7 w 9"/>
                  <a:gd name="T19" fmla="*/ 17 h 17"/>
                  <a:gd name="T20" fmla="*/ 7 w 9"/>
                  <a:gd name="T21" fmla="*/ 14 h 17"/>
                  <a:gd name="T22" fmla="*/ 9 w 9"/>
                  <a:gd name="T23" fmla="*/ 14 h 17"/>
                  <a:gd name="T24" fmla="*/ 9 w 9"/>
                  <a:gd name="T25" fmla="*/ 9 h 17"/>
                  <a:gd name="T26" fmla="*/ 5 w 9"/>
                  <a:gd name="T27" fmla="*/ 5 h 17"/>
                  <a:gd name="T28" fmla="*/ 5 w 9"/>
                  <a:gd name="T29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" h="17">
                    <a:moveTo>
                      <a:pt x="5" y="2"/>
                    </a:moveTo>
                    <a:lnTo>
                      <a:pt x="5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7" y="14"/>
                    </a:lnTo>
                    <a:lnTo>
                      <a:pt x="9" y="14"/>
                    </a:lnTo>
                    <a:lnTo>
                      <a:pt x="9" y="9"/>
                    </a:lnTo>
                    <a:lnTo>
                      <a:pt x="5" y="5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46" name="Freeform 493"/>
              <p:cNvSpPr>
                <a:spLocks/>
              </p:cNvSpPr>
              <p:nvPr/>
            </p:nvSpPr>
            <p:spPr bwMode="auto">
              <a:xfrm>
                <a:off x="1548" y="1954"/>
                <a:ext cx="5" cy="12"/>
              </a:xfrm>
              <a:custGeom>
                <a:avLst/>
                <a:gdLst>
                  <a:gd name="T0" fmla="*/ 0 w 5"/>
                  <a:gd name="T1" fmla="*/ 7 h 12"/>
                  <a:gd name="T2" fmla="*/ 3 w 5"/>
                  <a:gd name="T3" fmla="*/ 12 h 12"/>
                  <a:gd name="T4" fmla="*/ 5 w 5"/>
                  <a:gd name="T5" fmla="*/ 3 h 12"/>
                  <a:gd name="T6" fmla="*/ 5 w 5"/>
                  <a:gd name="T7" fmla="*/ 0 h 12"/>
                  <a:gd name="T8" fmla="*/ 5 w 5"/>
                  <a:gd name="T9" fmla="*/ 3 h 12"/>
                  <a:gd name="T10" fmla="*/ 5 w 5"/>
                  <a:gd name="T11" fmla="*/ 3 h 12"/>
                  <a:gd name="T12" fmla="*/ 3 w 5"/>
                  <a:gd name="T13" fmla="*/ 0 h 12"/>
                  <a:gd name="T14" fmla="*/ 3 w 5"/>
                  <a:gd name="T15" fmla="*/ 0 h 12"/>
                  <a:gd name="T16" fmla="*/ 0 w 5"/>
                  <a:gd name="T17" fmla="*/ 5 h 12"/>
                  <a:gd name="T18" fmla="*/ 0 w 5"/>
                  <a:gd name="T19" fmla="*/ 7 h 12"/>
                  <a:gd name="T20" fmla="*/ 0 w 5"/>
                  <a:gd name="T21" fmla="*/ 7 h 12"/>
                  <a:gd name="T22" fmla="*/ 0 w 5"/>
                  <a:gd name="T23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" h="12">
                    <a:moveTo>
                      <a:pt x="0" y="7"/>
                    </a:moveTo>
                    <a:lnTo>
                      <a:pt x="3" y="12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47" name="Freeform 494"/>
              <p:cNvSpPr>
                <a:spLocks/>
              </p:cNvSpPr>
              <p:nvPr/>
            </p:nvSpPr>
            <p:spPr bwMode="auto">
              <a:xfrm>
                <a:off x="1593" y="1997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3 w 5"/>
                  <a:gd name="T5" fmla="*/ 2 h 5"/>
                  <a:gd name="T6" fmla="*/ 0 w 5"/>
                  <a:gd name="T7" fmla="*/ 5 h 5"/>
                  <a:gd name="T8" fmla="*/ 3 w 5"/>
                  <a:gd name="T9" fmla="*/ 2 h 5"/>
                  <a:gd name="T10" fmla="*/ 5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3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48" name="Freeform 495"/>
              <p:cNvSpPr>
                <a:spLocks/>
              </p:cNvSpPr>
              <p:nvPr/>
            </p:nvSpPr>
            <p:spPr bwMode="auto">
              <a:xfrm>
                <a:off x="1546" y="1980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3 h 3"/>
                  <a:gd name="T4" fmla="*/ 2 w 2"/>
                  <a:gd name="T5" fmla="*/ 0 h 3"/>
                  <a:gd name="T6" fmla="*/ 2 w 2"/>
                  <a:gd name="T7" fmla="*/ 0 h 3"/>
                  <a:gd name="T8" fmla="*/ 0 w 2"/>
                  <a:gd name="T9" fmla="*/ 0 h 3"/>
                  <a:gd name="T10" fmla="*/ 0 w 2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49" name="Freeform 496"/>
              <p:cNvSpPr>
                <a:spLocks/>
              </p:cNvSpPr>
              <p:nvPr/>
            </p:nvSpPr>
            <p:spPr bwMode="auto">
              <a:xfrm>
                <a:off x="1565" y="1978"/>
                <a:ext cx="2" cy="9"/>
              </a:xfrm>
              <a:custGeom>
                <a:avLst/>
                <a:gdLst>
                  <a:gd name="T0" fmla="*/ 2 w 2"/>
                  <a:gd name="T1" fmla="*/ 9 h 9"/>
                  <a:gd name="T2" fmla="*/ 2 w 2"/>
                  <a:gd name="T3" fmla="*/ 2 h 9"/>
                  <a:gd name="T4" fmla="*/ 2 w 2"/>
                  <a:gd name="T5" fmla="*/ 0 h 9"/>
                  <a:gd name="T6" fmla="*/ 2 w 2"/>
                  <a:gd name="T7" fmla="*/ 0 h 9"/>
                  <a:gd name="T8" fmla="*/ 0 w 2"/>
                  <a:gd name="T9" fmla="*/ 5 h 9"/>
                  <a:gd name="T10" fmla="*/ 0 w 2"/>
                  <a:gd name="T11" fmla="*/ 7 h 9"/>
                  <a:gd name="T12" fmla="*/ 0 w 2"/>
                  <a:gd name="T13" fmla="*/ 7 h 9"/>
                  <a:gd name="T14" fmla="*/ 2 w 2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9">
                    <a:moveTo>
                      <a:pt x="2" y="9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50" name="Freeform 497"/>
              <p:cNvSpPr>
                <a:spLocks/>
              </p:cNvSpPr>
              <p:nvPr/>
            </p:nvSpPr>
            <p:spPr bwMode="auto">
              <a:xfrm>
                <a:off x="1657" y="1654"/>
                <a:ext cx="5" cy="5"/>
              </a:xfrm>
              <a:custGeom>
                <a:avLst/>
                <a:gdLst>
                  <a:gd name="T0" fmla="*/ 5 w 5"/>
                  <a:gd name="T1" fmla="*/ 3 h 5"/>
                  <a:gd name="T2" fmla="*/ 5 w 5"/>
                  <a:gd name="T3" fmla="*/ 5 h 5"/>
                  <a:gd name="T4" fmla="*/ 5 w 5"/>
                  <a:gd name="T5" fmla="*/ 3 h 5"/>
                  <a:gd name="T6" fmla="*/ 5 w 5"/>
                  <a:gd name="T7" fmla="*/ 3 h 5"/>
                  <a:gd name="T8" fmla="*/ 2 w 5"/>
                  <a:gd name="T9" fmla="*/ 0 h 5"/>
                  <a:gd name="T10" fmla="*/ 2 w 5"/>
                  <a:gd name="T11" fmla="*/ 0 h 5"/>
                  <a:gd name="T12" fmla="*/ 0 w 5"/>
                  <a:gd name="T13" fmla="*/ 3 h 5"/>
                  <a:gd name="T14" fmla="*/ 0 w 5"/>
                  <a:gd name="T15" fmla="*/ 3 h 5"/>
                  <a:gd name="T16" fmla="*/ 0 w 5"/>
                  <a:gd name="T17" fmla="*/ 5 h 5"/>
                  <a:gd name="T18" fmla="*/ 2 w 5"/>
                  <a:gd name="T19" fmla="*/ 3 h 5"/>
                  <a:gd name="T20" fmla="*/ 5 w 5"/>
                  <a:gd name="T2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lnTo>
                      <a:pt x="5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51" name="Freeform 498"/>
              <p:cNvSpPr>
                <a:spLocks/>
              </p:cNvSpPr>
              <p:nvPr/>
            </p:nvSpPr>
            <p:spPr bwMode="auto">
              <a:xfrm>
                <a:off x="1622" y="2070"/>
                <a:ext cx="4" cy="2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2 h 2"/>
                  <a:gd name="T4" fmla="*/ 4 w 4"/>
                  <a:gd name="T5" fmla="*/ 0 h 2"/>
                  <a:gd name="T6" fmla="*/ 2 w 4"/>
                  <a:gd name="T7" fmla="*/ 0 h 2"/>
                  <a:gd name="T8" fmla="*/ 2 w 4"/>
                  <a:gd name="T9" fmla="*/ 0 h 2"/>
                  <a:gd name="T10" fmla="*/ 2 w 4"/>
                  <a:gd name="T11" fmla="*/ 0 h 2"/>
                  <a:gd name="T12" fmla="*/ 0 w 4"/>
                  <a:gd name="T13" fmla="*/ 0 h 2"/>
                  <a:gd name="T14" fmla="*/ 0 w 4"/>
                  <a:gd name="T15" fmla="*/ 0 h 2"/>
                  <a:gd name="T16" fmla="*/ 0 w 4"/>
                  <a:gd name="T17" fmla="*/ 2 h 2"/>
                  <a:gd name="T18" fmla="*/ 2 w 4"/>
                  <a:gd name="T1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52" name="Freeform 499"/>
              <p:cNvSpPr>
                <a:spLocks/>
              </p:cNvSpPr>
              <p:nvPr/>
            </p:nvSpPr>
            <p:spPr bwMode="auto">
              <a:xfrm>
                <a:off x="1614" y="2089"/>
                <a:ext cx="10" cy="5"/>
              </a:xfrm>
              <a:custGeom>
                <a:avLst/>
                <a:gdLst>
                  <a:gd name="T0" fmla="*/ 10 w 10"/>
                  <a:gd name="T1" fmla="*/ 5 h 5"/>
                  <a:gd name="T2" fmla="*/ 8 w 10"/>
                  <a:gd name="T3" fmla="*/ 2 h 5"/>
                  <a:gd name="T4" fmla="*/ 5 w 10"/>
                  <a:gd name="T5" fmla="*/ 0 h 5"/>
                  <a:gd name="T6" fmla="*/ 3 w 10"/>
                  <a:gd name="T7" fmla="*/ 0 h 5"/>
                  <a:gd name="T8" fmla="*/ 0 w 10"/>
                  <a:gd name="T9" fmla="*/ 2 h 5"/>
                  <a:gd name="T10" fmla="*/ 3 w 10"/>
                  <a:gd name="T11" fmla="*/ 2 h 5"/>
                  <a:gd name="T12" fmla="*/ 8 w 10"/>
                  <a:gd name="T13" fmla="*/ 5 h 5"/>
                  <a:gd name="T14" fmla="*/ 10 w 10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10" y="5"/>
                    </a:moveTo>
                    <a:lnTo>
                      <a:pt x="8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8" y="5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53" name="Freeform 500"/>
              <p:cNvSpPr>
                <a:spLocks/>
              </p:cNvSpPr>
              <p:nvPr/>
            </p:nvSpPr>
            <p:spPr bwMode="auto">
              <a:xfrm>
                <a:off x="1610" y="2046"/>
                <a:ext cx="9" cy="10"/>
              </a:xfrm>
              <a:custGeom>
                <a:avLst/>
                <a:gdLst>
                  <a:gd name="T0" fmla="*/ 2 w 9"/>
                  <a:gd name="T1" fmla="*/ 3 h 10"/>
                  <a:gd name="T2" fmla="*/ 0 w 9"/>
                  <a:gd name="T3" fmla="*/ 5 h 10"/>
                  <a:gd name="T4" fmla="*/ 0 w 9"/>
                  <a:gd name="T5" fmla="*/ 10 h 10"/>
                  <a:gd name="T6" fmla="*/ 7 w 9"/>
                  <a:gd name="T7" fmla="*/ 8 h 10"/>
                  <a:gd name="T8" fmla="*/ 9 w 9"/>
                  <a:gd name="T9" fmla="*/ 8 h 10"/>
                  <a:gd name="T10" fmla="*/ 9 w 9"/>
                  <a:gd name="T11" fmla="*/ 0 h 10"/>
                  <a:gd name="T12" fmla="*/ 7 w 9"/>
                  <a:gd name="T13" fmla="*/ 5 h 10"/>
                  <a:gd name="T14" fmla="*/ 2 w 9"/>
                  <a:gd name="T1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0">
                    <a:moveTo>
                      <a:pt x="2" y="3"/>
                    </a:moveTo>
                    <a:lnTo>
                      <a:pt x="0" y="5"/>
                    </a:lnTo>
                    <a:lnTo>
                      <a:pt x="0" y="10"/>
                    </a:lnTo>
                    <a:lnTo>
                      <a:pt x="7" y="8"/>
                    </a:lnTo>
                    <a:lnTo>
                      <a:pt x="9" y="8"/>
                    </a:lnTo>
                    <a:lnTo>
                      <a:pt x="9" y="0"/>
                    </a:lnTo>
                    <a:lnTo>
                      <a:pt x="7" y="5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54" name="Freeform 501"/>
              <p:cNvSpPr>
                <a:spLocks/>
              </p:cNvSpPr>
              <p:nvPr/>
            </p:nvSpPr>
            <p:spPr bwMode="auto">
              <a:xfrm>
                <a:off x="1666" y="1657"/>
                <a:ext cx="5" cy="4"/>
              </a:xfrm>
              <a:custGeom>
                <a:avLst/>
                <a:gdLst>
                  <a:gd name="T0" fmla="*/ 3 w 5"/>
                  <a:gd name="T1" fmla="*/ 4 h 4"/>
                  <a:gd name="T2" fmla="*/ 5 w 5"/>
                  <a:gd name="T3" fmla="*/ 2 h 4"/>
                  <a:gd name="T4" fmla="*/ 3 w 5"/>
                  <a:gd name="T5" fmla="*/ 0 h 4"/>
                  <a:gd name="T6" fmla="*/ 3 w 5"/>
                  <a:gd name="T7" fmla="*/ 2 h 4"/>
                  <a:gd name="T8" fmla="*/ 3 w 5"/>
                  <a:gd name="T9" fmla="*/ 2 h 4"/>
                  <a:gd name="T10" fmla="*/ 0 w 5"/>
                  <a:gd name="T11" fmla="*/ 2 h 4"/>
                  <a:gd name="T12" fmla="*/ 0 w 5"/>
                  <a:gd name="T13" fmla="*/ 2 h 4"/>
                  <a:gd name="T14" fmla="*/ 3 w 5"/>
                  <a:gd name="T15" fmla="*/ 4 h 4"/>
                  <a:gd name="T16" fmla="*/ 3 w 5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lnTo>
                      <a:pt x="5" y="2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4"/>
                    </a:ln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55" name="Freeform 502"/>
              <p:cNvSpPr>
                <a:spLocks/>
              </p:cNvSpPr>
              <p:nvPr/>
            </p:nvSpPr>
            <p:spPr bwMode="auto">
              <a:xfrm>
                <a:off x="1598" y="2020"/>
                <a:ext cx="7" cy="12"/>
              </a:xfrm>
              <a:custGeom>
                <a:avLst/>
                <a:gdLst>
                  <a:gd name="T0" fmla="*/ 2 w 7"/>
                  <a:gd name="T1" fmla="*/ 12 h 12"/>
                  <a:gd name="T2" fmla="*/ 7 w 7"/>
                  <a:gd name="T3" fmla="*/ 8 h 12"/>
                  <a:gd name="T4" fmla="*/ 7 w 7"/>
                  <a:gd name="T5" fmla="*/ 5 h 12"/>
                  <a:gd name="T6" fmla="*/ 5 w 7"/>
                  <a:gd name="T7" fmla="*/ 3 h 12"/>
                  <a:gd name="T8" fmla="*/ 5 w 7"/>
                  <a:gd name="T9" fmla="*/ 3 h 12"/>
                  <a:gd name="T10" fmla="*/ 2 w 7"/>
                  <a:gd name="T11" fmla="*/ 0 h 12"/>
                  <a:gd name="T12" fmla="*/ 0 w 7"/>
                  <a:gd name="T13" fmla="*/ 0 h 12"/>
                  <a:gd name="T14" fmla="*/ 0 w 7"/>
                  <a:gd name="T15" fmla="*/ 0 h 12"/>
                  <a:gd name="T16" fmla="*/ 0 w 7"/>
                  <a:gd name="T17" fmla="*/ 3 h 12"/>
                  <a:gd name="T18" fmla="*/ 0 w 7"/>
                  <a:gd name="T19" fmla="*/ 3 h 12"/>
                  <a:gd name="T20" fmla="*/ 5 w 7"/>
                  <a:gd name="T21" fmla="*/ 3 h 12"/>
                  <a:gd name="T22" fmla="*/ 5 w 7"/>
                  <a:gd name="T23" fmla="*/ 3 h 12"/>
                  <a:gd name="T24" fmla="*/ 5 w 7"/>
                  <a:gd name="T25" fmla="*/ 5 h 12"/>
                  <a:gd name="T26" fmla="*/ 5 w 7"/>
                  <a:gd name="T27" fmla="*/ 5 h 12"/>
                  <a:gd name="T28" fmla="*/ 0 w 7"/>
                  <a:gd name="T29" fmla="*/ 10 h 12"/>
                  <a:gd name="T30" fmla="*/ 2 w 7"/>
                  <a:gd name="T3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12">
                    <a:moveTo>
                      <a:pt x="2" y="12"/>
                    </a:moveTo>
                    <a:lnTo>
                      <a:pt x="7" y="8"/>
                    </a:lnTo>
                    <a:lnTo>
                      <a:pt x="7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2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56" name="Freeform 503"/>
              <p:cNvSpPr>
                <a:spLocks/>
              </p:cNvSpPr>
              <p:nvPr/>
            </p:nvSpPr>
            <p:spPr bwMode="auto">
              <a:xfrm>
                <a:off x="1539" y="1995"/>
                <a:ext cx="5" cy="4"/>
              </a:xfrm>
              <a:custGeom>
                <a:avLst/>
                <a:gdLst>
                  <a:gd name="T0" fmla="*/ 0 w 5"/>
                  <a:gd name="T1" fmla="*/ 2 h 4"/>
                  <a:gd name="T2" fmla="*/ 0 w 5"/>
                  <a:gd name="T3" fmla="*/ 4 h 4"/>
                  <a:gd name="T4" fmla="*/ 2 w 5"/>
                  <a:gd name="T5" fmla="*/ 2 h 4"/>
                  <a:gd name="T6" fmla="*/ 5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57" name="Freeform 504"/>
              <p:cNvSpPr>
                <a:spLocks/>
              </p:cNvSpPr>
              <p:nvPr/>
            </p:nvSpPr>
            <p:spPr bwMode="auto">
              <a:xfrm>
                <a:off x="1631" y="2035"/>
                <a:ext cx="14" cy="7"/>
              </a:xfrm>
              <a:custGeom>
                <a:avLst/>
                <a:gdLst>
                  <a:gd name="T0" fmla="*/ 0 w 14"/>
                  <a:gd name="T1" fmla="*/ 4 h 7"/>
                  <a:gd name="T2" fmla="*/ 0 w 14"/>
                  <a:gd name="T3" fmla="*/ 4 h 7"/>
                  <a:gd name="T4" fmla="*/ 2 w 14"/>
                  <a:gd name="T5" fmla="*/ 4 h 7"/>
                  <a:gd name="T6" fmla="*/ 5 w 14"/>
                  <a:gd name="T7" fmla="*/ 2 h 7"/>
                  <a:gd name="T8" fmla="*/ 12 w 14"/>
                  <a:gd name="T9" fmla="*/ 7 h 7"/>
                  <a:gd name="T10" fmla="*/ 14 w 14"/>
                  <a:gd name="T11" fmla="*/ 7 h 7"/>
                  <a:gd name="T12" fmla="*/ 12 w 14"/>
                  <a:gd name="T13" fmla="*/ 7 h 7"/>
                  <a:gd name="T14" fmla="*/ 5 w 14"/>
                  <a:gd name="T15" fmla="*/ 0 h 7"/>
                  <a:gd name="T16" fmla="*/ 2 w 14"/>
                  <a:gd name="T17" fmla="*/ 2 h 7"/>
                  <a:gd name="T18" fmla="*/ 0 w 14"/>
                  <a:gd name="T1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7">
                    <a:moveTo>
                      <a:pt x="0" y="4"/>
                    </a:moveTo>
                    <a:lnTo>
                      <a:pt x="0" y="4"/>
                    </a:lnTo>
                    <a:lnTo>
                      <a:pt x="2" y="4"/>
                    </a:lnTo>
                    <a:lnTo>
                      <a:pt x="5" y="2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2" y="7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58" name="Rectangle 505"/>
              <p:cNvSpPr>
                <a:spLocks noChangeArrowheads="1"/>
              </p:cNvSpPr>
              <p:nvPr/>
            </p:nvSpPr>
            <p:spPr bwMode="auto">
              <a:xfrm>
                <a:off x="1619" y="2046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59" name="Freeform 506"/>
              <p:cNvSpPr>
                <a:spLocks/>
              </p:cNvSpPr>
              <p:nvPr/>
            </p:nvSpPr>
            <p:spPr bwMode="auto">
              <a:xfrm>
                <a:off x="1605" y="1661"/>
                <a:ext cx="33" cy="15"/>
              </a:xfrm>
              <a:custGeom>
                <a:avLst/>
                <a:gdLst>
                  <a:gd name="T0" fmla="*/ 28 w 33"/>
                  <a:gd name="T1" fmla="*/ 3 h 15"/>
                  <a:gd name="T2" fmla="*/ 28 w 33"/>
                  <a:gd name="T3" fmla="*/ 0 h 15"/>
                  <a:gd name="T4" fmla="*/ 24 w 33"/>
                  <a:gd name="T5" fmla="*/ 5 h 15"/>
                  <a:gd name="T6" fmla="*/ 7 w 33"/>
                  <a:gd name="T7" fmla="*/ 7 h 15"/>
                  <a:gd name="T8" fmla="*/ 2 w 33"/>
                  <a:gd name="T9" fmla="*/ 7 h 15"/>
                  <a:gd name="T10" fmla="*/ 2 w 33"/>
                  <a:gd name="T11" fmla="*/ 10 h 15"/>
                  <a:gd name="T12" fmla="*/ 0 w 33"/>
                  <a:gd name="T13" fmla="*/ 10 h 15"/>
                  <a:gd name="T14" fmla="*/ 0 w 33"/>
                  <a:gd name="T15" fmla="*/ 12 h 15"/>
                  <a:gd name="T16" fmla="*/ 0 w 33"/>
                  <a:gd name="T17" fmla="*/ 12 h 15"/>
                  <a:gd name="T18" fmla="*/ 0 w 33"/>
                  <a:gd name="T19" fmla="*/ 12 h 15"/>
                  <a:gd name="T20" fmla="*/ 2 w 33"/>
                  <a:gd name="T21" fmla="*/ 12 h 15"/>
                  <a:gd name="T22" fmla="*/ 2 w 33"/>
                  <a:gd name="T23" fmla="*/ 12 h 15"/>
                  <a:gd name="T24" fmla="*/ 2 w 33"/>
                  <a:gd name="T25" fmla="*/ 15 h 15"/>
                  <a:gd name="T26" fmla="*/ 33 w 33"/>
                  <a:gd name="T27" fmla="*/ 3 h 15"/>
                  <a:gd name="T28" fmla="*/ 31 w 33"/>
                  <a:gd name="T29" fmla="*/ 3 h 15"/>
                  <a:gd name="T30" fmla="*/ 28 w 33"/>
                  <a:gd name="T31" fmla="*/ 5 h 15"/>
                  <a:gd name="T32" fmla="*/ 26 w 33"/>
                  <a:gd name="T33" fmla="*/ 5 h 15"/>
                  <a:gd name="T34" fmla="*/ 24 w 33"/>
                  <a:gd name="T35" fmla="*/ 5 h 15"/>
                  <a:gd name="T36" fmla="*/ 24 w 33"/>
                  <a:gd name="T37" fmla="*/ 5 h 15"/>
                  <a:gd name="T38" fmla="*/ 28 w 33"/>
                  <a:gd name="T3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" h="15">
                    <a:moveTo>
                      <a:pt x="28" y="3"/>
                    </a:moveTo>
                    <a:lnTo>
                      <a:pt x="28" y="0"/>
                    </a:lnTo>
                    <a:lnTo>
                      <a:pt x="24" y="5"/>
                    </a:lnTo>
                    <a:lnTo>
                      <a:pt x="7" y="7"/>
                    </a:lnTo>
                    <a:lnTo>
                      <a:pt x="2" y="7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5"/>
                    </a:lnTo>
                    <a:lnTo>
                      <a:pt x="33" y="3"/>
                    </a:lnTo>
                    <a:lnTo>
                      <a:pt x="31" y="3"/>
                    </a:lnTo>
                    <a:lnTo>
                      <a:pt x="28" y="5"/>
                    </a:lnTo>
                    <a:lnTo>
                      <a:pt x="26" y="5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8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60" name="Freeform 507"/>
              <p:cNvSpPr>
                <a:spLocks/>
              </p:cNvSpPr>
              <p:nvPr/>
            </p:nvSpPr>
            <p:spPr bwMode="auto">
              <a:xfrm>
                <a:off x="1619" y="2028"/>
                <a:ext cx="5" cy="2"/>
              </a:xfrm>
              <a:custGeom>
                <a:avLst/>
                <a:gdLst>
                  <a:gd name="T0" fmla="*/ 5 w 5"/>
                  <a:gd name="T1" fmla="*/ 2 h 2"/>
                  <a:gd name="T2" fmla="*/ 5 w 5"/>
                  <a:gd name="T3" fmla="*/ 2 h 2"/>
                  <a:gd name="T4" fmla="*/ 5 w 5"/>
                  <a:gd name="T5" fmla="*/ 0 h 2"/>
                  <a:gd name="T6" fmla="*/ 3 w 5"/>
                  <a:gd name="T7" fmla="*/ 0 h 2"/>
                  <a:gd name="T8" fmla="*/ 0 w 5"/>
                  <a:gd name="T9" fmla="*/ 2 h 2"/>
                  <a:gd name="T10" fmla="*/ 3 w 5"/>
                  <a:gd name="T11" fmla="*/ 2 h 2"/>
                  <a:gd name="T12" fmla="*/ 5 w 5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5" y="2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61" name="Freeform 508"/>
              <p:cNvSpPr>
                <a:spLocks/>
              </p:cNvSpPr>
              <p:nvPr/>
            </p:nvSpPr>
            <p:spPr bwMode="auto">
              <a:xfrm>
                <a:off x="1685" y="2202"/>
                <a:ext cx="5" cy="5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0 h 5"/>
                  <a:gd name="T4" fmla="*/ 0 w 5"/>
                  <a:gd name="T5" fmla="*/ 3 h 5"/>
                  <a:gd name="T6" fmla="*/ 0 w 5"/>
                  <a:gd name="T7" fmla="*/ 3 h 5"/>
                  <a:gd name="T8" fmla="*/ 5 w 5"/>
                  <a:gd name="T9" fmla="*/ 5 h 5"/>
                  <a:gd name="T10" fmla="*/ 5 w 5"/>
                  <a:gd name="T11" fmla="*/ 5 h 5"/>
                  <a:gd name="T12" fmla="*/ 3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62" name="Freeform 509"/>
              <p:cNvSpPr>
                <a:spLocks/>
              </p:cNvSpPr>
              <p:nvPr/>
            </p:nvSpPr>
            <p:spPr bwMode="auto">
              <a:xfrm>
                <a:off x="1815" y="2160"/>
                <a:ext cx="7" cy="7"/>
              </a:xfrm>
              <a:custGeom>
                <a:avLst/>
                <a:gdLst>
                  <a:gd name="T0" fmla="*/ 5 w 7"/>
                  <a:gd name="T1" fmla="*/ 2 h 7"/>
                  <a:gd name="T2" fmla="*/ 3 w 7"/>
                  <a:gd name="T3" fmla="*/ 0 h 7"/>
                  <a:gd name="T4" fmla="*/ 3 w 7"/>
                  <a:gd name="T5" fmla="*/ 0 h 7"/>
                  <a:gd name="T6" fmla="*/ 0 w 7"/>
                  <a:gd name="T7" fmla="*/ 0 h 7"/>
                  <a:gd name="T8" fmla="*/ 5 w 7"/>
                  <a:gd name="T9" fmla="*/ 7 h 7"/>
                  <a:gd name="T10" fmla="*/ 5 w 7"/>
                  <a:gd name="T11" fmla="*/ 7 h 7"/>
                  <a:gd name="T12" fmla="*/ 7 w 7"/>
                  <a:gd name="T13" fmla="*/ 7 h 7"/>
                  <a:gd name="T14" fmla="*/ 7 w 7"/>
                  <a:gd name="T15" fmla="*/ 7 h 7"/>
                  <a:gd name="T16" fmla="*/ 5 w 7"/>
                  <a:gd name="T17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7">
                    <a:moveTo>
                      <a:pt x="5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7" y="7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63" name="Freeform 510"/>
              <p:cNvSpPr>
                <a:spLocks/>
              </p:cNvSpPr>
              <p:nvPr/>
            </p:nvSpPr>
            <p:spPr bwMode="auto">
              <a:xfrm>
                <a:off x="1754" y="209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  <a:gd name="T4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64" name="Freeform 511"/>
              <p:cNvSpPr>
                <a:spLocks/>
              </p:cNvSpPr>
              <p:nvPr/>
            </p:nvSpPr>
            <p:spPr bwMode="auto">
              <a:xfrm>
                <a:off x="1721" y="1579"/>
                <a:ext cx="2" cy="4"/>
              </a:xfrm>
              <a:custGeom>
                <a:avLst/>
                <a:gdLst>
                  <a:gd name="T0" fmla="*/ 2 w 2"/>
                  <a:gd name="T1" fmla="*/ 2 h 4"/>
                  <a:gd name="T2" fmla="*/ 2 w 2"/>
                  <a:gd name="T3" fmla="*/ 0 h 4"/>
                  <a:gd name="T4" fmla="*/ 2 w 2"/>
                  <a:gd name="T5" fmla="*/ 2 h 4"/>
                  <a:gd name="T6" fmla="*/ 0 w 2"/>
                  <a:gd name="T7" fmla="*/ 4 h 4"/>
                  <a:gd name="T8" fmla="*/ 2 w 2"/>
                  <a:gd name="T9" fmla="*/ 4 h 4"/>
                  <a:gd name="T10" fmla="*/ 2 w 2"/>
                  <a:gd name="T11" fmla="*/ 4 h 4"/>
                  <a:gd name="T12" fmla="*/ 2 w 2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2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65" name="Freeform 512"/>
              <p:cNvSpPr>
                <a:spLocks/>
              </p:cNvSpPr>
              <p:nvPr/>
            </p:nvSpPr>
            <p:spPr bwMode="auto">
              <a:xfrm>
                <a:off x="1598" y="2072"/>
                <a:ext cx="99" cy="41"/>
              </a:xfrm>
              <a:custGeom>
                <a:avLst/>
                <a:gdLst>
                  <a:gd name="T0" fmla="*/ 97 w 99"/>
                  <a:gd name="T1" fmla="*/ 29 h 41"/>
                  <a:gd name="T2" fmla="*/ 99 w 99"/>
                  <a:gd name="T3" fmla="*/ 24 h 41"/>
                  <a:gd name="T4" fmla="*/ 97 w 99"/>
                  <a:gd name="T5" fmla="*/ 22 h 41"/>
                  <a:gd name="T6" fmla="*/ 83 w 99"/>
                  <a:gd name="T7" fmla="*/ 17 h 41"/>
                  <a:gd name="T8" fmla="*/ 80 w 99"/>
                  <a:gd name="T9" fmla="*/ 15 h 41"/>
                  <a:gd name="T10" fmla="*/ 85 w 99"/>
                  <a:gd name="T11" fmla="*/ 12 h 41"/>
                  <a:gd name="T12" fmla="*/ 85 w 99"/>
                  <a:gd name="T13" fmla="*/ 12 h 41"/>
                  <a:gd name="T14" fmla="*/ 76 w 99"/>
                  <a:gd name="T15" fmla="*/ 10 h 41"/>
                  <a:gd name="T16" fmla="*/ 73 w 99"/>
                  <a:gd name="T17" fmla="*/ 5 h 41"/>
                  <a:gd name="T18" fmla="*/ 59 w 99"/>
                  <a:gd name="T19" fmla="*/ 0 h 41"/>
                  <a:gd name="T20" fmla="*/ 42 w 99"/>
                  <a:gd name="T21" fmla="*/ 3 h 41"/>
                  <a:gd name="T22" fmla="*/ 42 w 99"/>
                  <a:gd name="T23" fmla="*/ 3 h 41"/>
                  <a:gd name="T24" fmla="*/ 33 w 99"/>
                  <a:gd name="T25" fmla="*/ 5 h 41"/>
                  <a:gd name="T26" fmla="*/ 26 w 99"/>
                  <a:gd name="T27" fmla="*/ 0 h 41"/>
                  <a:gd name="T28" fmla="*/ 19 w 99"/>
                  <a:gd name="T29" fmla="*/ 0 h 41"/>
                  <a:gd name="T30" fmla="*/ 16 w 99"/>
                  <a:gd name="T31" fmla="*/ 5 h 41"/>
                  <a:gd name="T32" fmla="*/ 16 w 99"/>
                  <a:gd name="T33" fmla="*/ 8 h 41"/>
                  <a:gd name="T34" fmla="*/ 26 w 99"/>
                  <a:gd name="T35" fmla="*/ 8 h 41"/>
                  <a:gd name="T36" fmla="*/ 26 w 99"/>
                  <a:gd name="T37" fmla="*/ 17 h 41"/>
                  <a:gd name="T38" fmla="*/ 33 w 99"/>
                  <a:gd name="T39" fmla="*/ 22 h 41"/>
                  <a:gd name="T40" fmla="*/ 33 w 99"/>
                  <a:gd name="T41" fmla="*/ 24 h 41"/>
                  <a:gd name="T42" fmla="*/ 9 w 99"/>
                  <a:gd name="T43" fmla="*/ 24 h 41"/>
                  <a:gd name="T44" fmla="*/ 0 w 99"/>
                  <a:gd name="T45" fmla="*/ 24 h 41"/>
                  <a:gd name="T46" fmla="*/ 2 w 99"/>
                  <a:gd name="T47" fmla="*/ 29 h 41"/>
                  <a:gd name="T48" fmla="*/ 9 w 99"/>
                  <a:gd name="T49" fmla="*/ 34 h 41"/>
                  <a:gd name="T50" fmla="*/ 9 w 99"/>
                  <a:gd name="T51" fmla="*/ 31 h 41"/>
                  <a:gd name="T52" fmla="*/ 12 w 99"/>
                  <a:gd name="T53" fmla="*/ 29 h 41"/>
                  <a:gd name="T54" fmla="*/ 33 w 99"/>
                  <a:gd name="T55" fmla="*/ 31 h 41"/>
                  <a:gd name="T56" fmla="*/ 42 w 99"/>
                  <a:gd name="T57" fmla="*/ 34 h 41"/>
                  <a:gd name="T58" fmla="*/ 42 w 99"/>
                  <a:gd name="T59" fmla="*/ 34 h 41"/>
                  <a:gd name="T60" fmla="*/ 45 w 99"/>
                  <a:gd name="T61" fmla="*/ 38 h 41"/>
                  <a:gd name="T62" fmla="*/ 47 w 99"/>
                  <a:gd name="T63" fmla="*/ 41 h 41"/>
                  <a:gd name="T64" fmla="*/ 47 w 99"/>
                  <a:gd name="T65" fmla="*/ 41 h 41"/>
                  <a:gd name="T66" fmla="*/ 52 w 99"/>
                  <a:gd name="T67" fmla="*/ 36 h 41"/>
                  <a:gd name="T68" fmla="*/ 59 w 99"/>
                  <a:gd name="T69" fmla="*/ 29 h 41"/>
                  <a:gd name="T70" fmla="*/ 61 w 99"/>
                  <a:gd name="T71" fmla="*/ 29 h 41"/>
                  <a:gd name="T72" fmla="*/ 66 w 99"/>
                  <a:gd name="T73" fmla="*/ 31 h 41"/>
                  <a:gd name="T74" fmla="*/ 71 w 99"/>
                  <a:gd name="T75" fmla="*/ 29 h 41"/>
                  <a:gd name="T76" fmla="*/ 87 w 99"/>
                  <a:gd name="T77" fmla="*/ 26 h 41"/>
                  <a:gd name="T78" fmla="*/ 92 w 99"/>
                  <a:gd name="T79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9" h="41">
                    <a:moveTo>
                      <a:pt x="94" y="29"/>
                    </a:moveTo>
                    <a:lnTo>
                      <a:pt x="97" y="29"/>
                    </a:lnTo>
                    <a:lnTo>
                      <a:pt x="99" y="26"/>
                    </a:lnTo>
                    <a:lnTo>
                      <a:pt x="99" y="24"/>
                    </a:lnTo>
                    <a:lnTo>
                      <a:pt x="99" y="22"/>
                    </a:lnTo>
                    <a:lnTo>
                      <a:pt x="97" y="22"/>
                    </a:lnTo>
                    <a:lnTo>
                      <a:pt x="92" y="17"/>
                    </a:lnTo>
                    <a:lnTo>
                      <a:pt x="83" y="17"/>
                    </a:lnTo>
                    <a:lnTo>
                      <a:pt x="80" y="15"/>
                    </a:lnTo>
                    <a:lnTo>
                      <a:pt x="80" y="15"/>
                    </a:lnTo>
                    <a:lnTo>
                      <a:pt x="83" y="15"/>
                    </a:lnTo>
                    <a:lnTo>
                      <a:pt x="85" y="12"/>
                    </a:lnTo>
                    <a:lnTo>
                      <a:pt x="85" y="12"/>
                    </a:lnTo>
                    <a:lnTo>
                      <a:pt x="85" y="12"/>
                    </a:lnTo>
                    <a:lnTo>
                      <a:pt x="76" y="10"/>
                    </a:lnTo>
                    <a:lnTo>
                      <a:pt x="76" y="10"/>
                    </a:lnTo>
                    <a:lnTo>
                      <a:pt x="73" y="8"/>
                    </a:lnTo>
                    <a:lnTo>
                      <a:pt x="73" y="5"/>
                    </a:lnTo>
                    <a:lnTo>
                      <a:pt x="68" y="5"/>
                    </a:lnTo>
                    <a:lnTo>
                      <a:pt x="59" y="0"/>
                    </a:lnTo>
                    <a:lnTo>
                      <a:pt x="45" y="0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40" y="5"/>
                    </a:lnTo>
                    <a:lnTo>
                      <a:pt x="33" y="5"/>
                    </a:lnTo>
                    <a:lnTo>
                      <a:pt x="31" y="3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24" y="8"/>
                    </a:lnTo>
                    <a:lnTo>
                      <a:pt x="26" y="8"/>
                    </a:lnTo>
                    <a:lnTo>
                      <a:pt x="26" y="10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33" y="22"/>
                    </a:lnTo>
                    <a:lnTo>
                      <a:pt x="33" y="24"/>
                    </a:lnTo>
                    <a:lnTo>
                      <a:pt x="33" y="24"/>
                    </a:lnTo>
                    <a:lnTo>
                      <a:pt x="14" y="26"/>
                    </a:lnTo>
                    <a:lnTo>
                      <a:pt x="9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6"/>
                    </a:lnTo>
                    <a:lnTo>
                      <a:pt x="2" y="29"/>
                    </a:lnTo>
                    <a:lnTo>
                      <a:pt x="7" y="31"/>
                    </a:lnTo>
                    <a:lnTo>
                      <a:pt x="9" y="34"/>
                    </a:lnTo>
                    <a:lnTo>
                      <a:pt x="9" y="34"/>
                    </a:lnTo>
                    <a:lnTo>
                      <a:pt x="9" y="31"/>
                    </a:lnTo>
                    <a:lnTo>
                      <a:pt x="9" y="31"/>
                    </a:lnTo>
                    <a:lnTo>
                      <a:pt x="12" y="29"/>
                    </a:lnTo>
                    <a:lnTo>
                      <a:pt x="26" y="34"/>
                    </a:lnTo>
                    <a:lnTo>
                      <a:pt x="33" y="31"/>
                    </a:lnTo>
                    <a:lnTo>
                      <a:pt x="38" y="31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5" y="36"/>
                    </a:lnTo>
                    <a:lnTo>
                      <a:pt x="45" y="38"/>
                    </a:lnTo>
                    <a:lnTo>
                      <a:pt x="45" y="38"/>
                    </a:lnTo>
                    <a:lnTo>
                      <a:pt x="47" y="41"/>
                    </a:lnTo>
                    <a:lnTo>
                      <a:pt x="47" y="41"/>
                    </a:lnTo>
                    <a:lnTo>
                      <a:pt x="47" y="41"/>
                    </a:lnTo>
                    <a:lnTo>
                      <a:pt x="50" y="38"/>
                    </a:lnTo>
                    <a:lnTo>
                      <a:pt x="52" y="36"/>
                    </a:lnTo>
                    <a:lnTo>
                      <a:pt x="57" y="29"/>
                    </a:lnTo>
                    <a:lnTo>
                      <a:pt x="59" y="29"/>
                    </a:lnTo>
                    <a:lnTo>
                      <a:pt x="61" y="29"/>
                    </a:lnTo>
                    <a:lnTo>
                      <a:pt x="61" y="29"/>
                    </a:lnTo>
                    <a:lnTo>
                      <a:pt x="64" y="31"/>
                    </a:lnTo>
                    <a:lnTo>
                      <a:pt x="66" y="31"/>
                    </a:lnTo>
                    <a:lnTo>
                      <a:pt x="71" y="29"/>
                    </a:lnTo>
                    <a:lnTo>
                      <a:pt x="71" y="29"/>
                    </a:lnTo>
                    <a:lnTo>
                      <a:pt x="73" y="26"/>
                    </a:lnTo>
                    <a:lnTo>
                      <a:pt x="87" y="26"/>
                    </a:lnTo>
                    <a:lnTo>
                      <a:pt x="92" y="29"/>
                    </a:lnTo>
                    <a:lnTo>
                      <a:pt x="92" y="29"/>
                    </a:lnTo>
                    <a:lnTo>
                      <a:pt x="94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66" name="Freeform 513"/>
              <p:cNvSpPr>
                <a:spLocks/>
              </p:cNvSpPr>
              <p:nvPr/>
            </p:nvSpPr>
            <p:spPr bwMode="auto">
              <a:xfrm>
                <a:off x="1527" y="2028"/>
                <a:ext cx="17" cy="9"/>
              </a:xfrm>
              <a:custGeom>
                <a:avLst/>
                <a:gdLst>
                  <a:gd name="T0" fmla="*/ 10 w 17"/>
                  <a:gd name="T1" fmla="*/ 2 h 9"/>
                  <a:gd name="T2" fmla="*/ 2 w 17"/>
                  <a:gd name="T3" fmla="*/ 0 h 9"/>
                  <a:gd name="T4" fmla="*/ 0 w 17"/>
                  <a:gd name="T5" fmla="*/ 0 h 9"/>
                  <a:gd name="T6" fmla="*/ 0 w 17"/>
                  <a:gd name="T7" fmla="*/ 0 h 9"/>
                  <a:gd name="T8" fmla="*/ 0 w 17"/>
                  <a:gd name="T9" fmla="*/ 0 h 9"/>
                  <a:gd name="T10" fmla="*/ 2 w 17"/>
                  <a:gd name="T11" fmla="*/ 2 h 9"/>
                  <a:gd name="T12" fmla="*/ 7 w 17"/>
                  <a:gd name="T13" fmla="*/ 2 h 9"/>
                  <a:gd name="T14" fmla="*/ 7 w 17"/>
                  <a:gd name="T15" fmla="*/ 4 h 9"/>
                  <a:gd name="T16" fmla="*/ 10 w 17"/>
                  <a:gd name="T17" fmla="*/ 7 h 9"/>
                  <a:gd name="T18" fmla="*/ 12 w 17"/>
                  <a:gd name="T19" fmla="*/ 9 h 9"/>
                  <a:gd name="T20" fmla="*/ 17 w 17"/>
                  <a:gd name="T21" fmla="*/ 9 h 9"/>
                  <a:gd name="T22" fmla="*/ 14 w 17"/>
                  <a:gd name="T23" fmla="*/ 7 h 9"/>
                  <a:gd name="T24" fmla="*/ 14 w 17"/>
                  <a:gd name="T25" fmla="*/ 4 h 9"/>
                  <a:gd name="T26" fmla="*/ 10 w 17"/>
                  <a:gd name="T2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9">
                    <a:moveTo>
                      <a:pt x="1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7" y="2"/>
                    </a:lnTo>
                    <a:lnTo>
                      <a:pt x="7" y="4"/>
                    </a:lnTo>
                    <a:lnTo>
                      <a:pt x="10" y="7"/>
                    </a:lnTo>
                    <a:lnTo>
                      <a:pt x="12" y="9"/>
                    </a:lnTo>
                    <a:lnTo>
                      <a:pt x="17" y="9"/>
                    </a:lnTo>
                    <a:lnTo>
                      <a:pt x="14" y="7"/>
                    </a:lnTo>
                    <a:lnTo>
                      <a:pt x="14" y="4"/>
                    </a:lnTo>
                    <a:lnTo>
                      <a:pt x="1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67" name="Freeform 514"/>
              <p:cNvSpPr>
                <a:spLocks/>
              </p:cNvSpPr>
              <p:nvPr/>
            </p:nvSpPr>
            <p:spPr bwMode="auto">
              <a:xfrm>
                <a:off x="1716" y="2098"/>
                <a:ext cx="24" cy="10"/>
              </a:xfrm>
              <a:custGeom>
                <a:avLst/>
                <a:gdLst>
                  <a:gd name="T0" fmla="*/ 0 w 24"/>
                  <a:gd name="T1" fmla="*/ 0 h 10"/>
                  <a:gd name="T2" fmla="*/ 0 w 24"/>
                  <a:gd name="T3" fmla="*/ 3 h 10"/>
                  <a:gd name="T4" fmla="*/ 2 w 24"/>
                  <a:gd name="T5" fmla="*/ 5 h 10"/>
                  <a:gd name="T6" fmla="*/ 2 w 24"/>
                  <a:gd name="T7" fmla="*/ 10 h 10"/>
                  <a:gd name="T8" fmla="*/ 2 w 24"/>
                  <a:gd name="T9" fmla="*/ 10 h 10"/>
                  <a:gd name="T10" fmla="*/ 21 w 24"/>
                  <a:gd name="T11" fmla="*/ 8 h 10"/>
                  <a:gd name="T12" fmla="*/ 24 w 24"/>
                  <a:gd name="T13" fmla="*/ 5 h 10"/>
                  <a:gd name="T14" fmla="*/ 24 w 24"/>
                  <a:gd name="T15" fmla="*/ 3 h 10"/>
                  <a:gd name="T16" fmla="*/ 24 w 24"/>
                  <a:gd name="T17" fmla="*/ 0 h 10"/>
                  <a:gd name="T18" fmla="*/ 24 w 24"/>
                  <a:gd name="T19" fmla="*/ 0 h 10"/>
                  <a:gd name="T20" fmla="*/ 21 w 24"/>
                  <a:gd name="T21" fmla="*/ 0 h 10"/>
                  <a:gd name="T22" fmla="*/ 2 w 24"/>
                  <a:gd name="T23" fmla="*/ 0 h 10"/>
                  <a:gd name="T24" fmla="*/ 0 w 24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" h="10">
                    <a:moveTo>
                      <a:pt x="0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1" y="8"/>
                    </a:lnTo>
                    <a:lnTo>
                      <a:pt x="24" y="5"/>
                    </a:lnTo>
                    <a:lnTo>
                      <a:pt x="24" y="3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68" name="Freeform 515"/>
              <p:cNvSpPr>
                <a:spLocks/>
              </p:cNvSpPr>
              <p:nvPr/>
            </p:nvSpPr>
            <p:spPr bwMode="auto">
              <a:xfrm>
                <a:off x="1766" y="1524"/>
                <a:ext cx="37" cy="26"/>
              </a:xfrm>
              <a:custGeom>
                <a:avLst/>
                <a:gdLst>
                  <a:gd name="T0" fmla="*/ 33 w 37"/>
                  <a:gd name="T1" fmla="*/ 22 h 26"/>
                  <a:gd name="T2" fmla="*/ 33 w 37"/>
                  <a:gd name="T3" fmla="*/ 19 h 26"/>
                  <a:gd name="T4" fmla="*/ 37 w 37"/>
                  <a:gd name="T5" fmla="*/ 17 h 26"/>
                  <a:gd name="T6" fmla="*/ 37 w 37"/>
                  <a:gd name="T7" fmla="*/ 17 h 26"/>
                  <a:gd name="T8" fmla="*/ 30 w 37"/>
                  <a:gd name="T9" fmla="*/ 15 h 26"/>
                  <a:gd name="T10" fmla="*/ 23 w 37"/>
                  <a:gd name="T11" fmla="*/ 17 h 26"/>
                  <a:gd name="T12" fmla="*/ 11 w 37"/>
                  <a:gd name="T13" fmla="*/ 15 h 26"/>
                  <a:gd name="T14" fmla="*/ 9 w 37"/>
                  <a:gd name="T15" fmla="*/ 15 h 26"/>
                  <a:gd name="T16" fmla="*/ 7 w 37"/>
                  <a:gd name="T17" fmla="*/ 15 h 26"/>
                  <a:gd name="T18" fmla="*/ 4 w 37"/>
                  <a:gd name="T19" fmla="*/ 7 h 26"/>
                  <a:gd name="T20" fmla="*/ 4 w 37"/>
                  <a:gd name="T21" fmla="*/ 5 h 26"/>
                  <a:gd name="T22" fmla="*/ 4 w 37"/>
                  <a:gd name="T23" fmla="*/ 0 h 26"/>
                  <a:gd name="T24" fmla="*/ 0 w 37"/>
                  <a:gd name="T25" fmla="*/ 7 h 26"/>
                  <a:gd name="T26" fmla="*/ 0 w 37"/>
                  <a:gd name="T27" fmla="*/ 10 h 26"/>
                  <a:gd name="T28" fmla="*/ 4 w 37"/>
                  <a:gd name="T29" fmla="*/ 12 h 26"/>
                  <a:gd name="T30" fmla="*/ 2 w 37"/>
                  <a:gd name="T31" fmla="*/ 15 h 26"/>
                  <a:gd name="T32" fmla="*/ 4 w 37"/>
                  <a:gd name="T33" fmla="*/ 17 h 26"/>
                  <a:gd name="T34" fmla="*/ 9 w 37"/>
                  <a:gd name="T35" fmla="*/ 17 h 26"/>
                  <a:gd name="T36" fmla="*/ 9 w 37"/>
                  <a:gd name="T37" fmla="*/ 19 h 26"/>
                  <a:gd name="T38" fmla="*/ 16 w 37"/>
                  <a:gd name="T39" fmla="*/ 22 h 26"/>
                  <a:gd name="T40" fmla="*/ 19 w 37"/>
                  <a:gd name="T41" fmla="*/ 22 h 26"/>
                  <a:gd name="T42" fmla="*/ 19 w 37"/>
                  <a:gd name="T43" fmla="*/ 22 h 26"/>
                  <a:gd name="T44" fmla="*/ 21 w 37"/>
                  <a:gd name="T45" fmla="*/ 22 h 26"/>
                  <a:gd name="T46" fmla="*/ 23 w 37"/>
                  <a:gd name="T47" fmla="*/ 22 h 26"/>
                  <a:gd name="T48" fmla="*/ 23 w 37"/>
                  <a:gd name="T49" fmla="*/ 24 h 26"/>
                  <a:gd name="T50" fmla="*/ 23 w 37"/>
                  <a:gd name="T51" fmla="*/ 26 h 26"/>
                  <a:gd name="T52" fmla="*/ 28 w 37"/>
                  <a:gd name="T53" fmla="*/ 26 h 26"/>
                  <a:gd name="T54" fmla="*/ 30 w 37"/>
                  <a:gd name="T55" fmla="*/ 26 h 26"/>
                  <a:gd name="T56" fmla="*/ 30 w 37"/>
                  <a:gd name="T57" fmla="*/ 26 h 26"/>
                  <a:gd name="T58" fmla="*/ 30 w 37"/>
                  <a:gd name="T59" fmla="*/ 22 h 26"/>
                  <a:gd name="T60" fmla="*/ 33 w 37"/>
                  <a:gd name="T61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7" h="26">
                    <a:moveTo>
                      <a:pt x="33" y="22"/>
                    </a:moveTo>
                    <a:lnTo>
                      <a:pt x="33" y="19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0" y="15"/>
                    </a:lnTo>
                    <a:lnTo>
                      <a:pt x="23" y="17"/>
                    </a:lnTo>
                    <a:lnTo>
                      <a:pt x="11" y="15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4" y="0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4" y="12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9" y="17"/>
                    </a:lnTo>
                    <a:lnTo>
                      <a:pt x="9" y="19"/>
                    </a:lnTo>
                    <a:lnTo>
                      <a:pt x="16" y="22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21" y="22"/>
                    </a:lnTo>
                    <a:lnTo>
                      <a:pt x="23" y="22"/>
                    </a:lnTo>
                    <a:lnTo>
                      <a:pt x="23" y="24"/>
                    </a:lnTo>
                    <a:lnTo>
                      <a:pt x="23" y="26"/>
                    </a:lnTo>
                    <a:lnTo>
                      <a:pt x="28" y="26"/>
                    </a:lnTo>
                    <a:lnTo>
                      <a:pt x="30" y="26"/>
                    </a:lnTo>
                    <a:lnTo>
                      <a:pt x="30" y="26"/>
                    </a:lnTo>
                    <a:lnTo>
                      <a:pt x="30" y="22"/>
                    </a:lnTo>
                    <a:lnTo>
                      <a:pt x="33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69" name="Freeform 516"/>
              <p:cNvSpPr>
                <a:spLocks/>
              </p:cNvSpPr>
              <p:nvPr/>
            </p:nvSpPr>
            <p:spPr bwMode="auto">
              <a:xfrm>
                <a:off x="1763" y="2224"/>
                <a:ext cx="10" cy="4"/>
              </a:xfrm>
              <a:custGeom>
                <a:avLst/>
                <a:gdLst>
                  <a:gd name="T0" fmla="*/ 5 w 10"/>
                  <a:gd name="T1" fmla="*/ 2 h 4"/>
                  <a:gd name="T2" fmla="*/ 3 w 10"/>
                  <a:gd name="T3" fmla="*/ 0 h 4"/>
                  <a:gd name="T4" fmla="*/ 3 w 10"/>
                  <a:gd name="T5" fmla="*/ 0 h 4"/>
                  <a:gd name="T6" fmla="*/ 0 w 10"/>
                  <a:gd name="T7" fmla="*/ 2 h 4"/>
                  <a:gd name="T8" fmla="*/ 3 w 10"/>
                  <a:gd name="T9" fmla="*/ 2 h 4"/>
                  <a:gd name="T10" fmla="*/ 5 w 10"/>
                  <a:gd name="T11" fmla="*/ 2 h 4"/>
                  <a:gd name="T12" fmla="*/ 5 w 10"/>
                  <a:gd name="T13" fmla="*/ 4 h 4"/>
                  <a:gd name="T14" fmla="*/ 7 w 10"/>
                  <a:gd name="T15" fmla="*/ 4 h 4"/>
                  <a:gd name="T16" fmla="*/ 10 w 10"/>
                  <a:gd name="T17" fmla="*/ 2 h 4"/>
                  <a:gd name="T18" fmla="*/ 10 w 10"/>
                  <a:gd name="T19" fmla="*/ 0 h 4"/>
                  <a:gd name="T20" fmla="*/ 10 w 10"/>
                  <a:gd name="T21" fmla="*/ 0 h 4"/>
                  <a:gd name="T22" fmla="*/ 5 w 10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4">
                    <a:moveTo>
                      <a:pt x="5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70" name="Freeform 517"/>
              <p:cNvSpPr>
                <a:spLocks/>
              </p:cNvSpPr>
              <p:nvPr/>
            </p:nvSpPr>
            <p:spPr bwMode="auto">
              <a:xfrm>
                <a:off x="1763" y="1454"/>
                <a:ext cx="45" cy="21"/>
              </a:xfrm>
              <a:custGeom>
                <a:avLst/>
                <a:gdLst>
                  <a:gd name="T0" fmla="*/ 45 w 45"/>
                  <a:gd name="T1" fmla="*/ 21 h 21"/>
                  <a:gd name="T2" fmla="*/ 45 w 45"/>
                  <a:gd name="T3" fmla="*/ 18 h 21"/>
                  <a:gd name="T4" fmla="*/ 43 w 45"/>
                  <a:gd name="T5" fmla="*/ 16 h 21"/>
                  <a:gd name="T6" fmla="*/ 43 w 45"/>
                  <a:gd name="T7" fmla="*/ 16 h 21"/>
                  <a:gd name="T8" fmla="*/ 43 w 45"/>
                  <a:gd name="T9" fmla="*/ 14 h 21"/>
                  <a:gd name="T10" fmla="*/ 40 w 45"/>
                  <a:gd name="T11" fmla="*/ 14 h 21"/>
                  <a:gd name="T12" fmla="*/ 40 w 45"/>
                  <a:gd name="T13" fmla="*/ 14 h 21"/>
                  <a:gd name="T14" fmla="*/ 36 w 45"/>
                  <a:gd name="T15" fmla="*/ 14 h 21"/>
                  <a:gd name="T16" fmla="*/ 31 w 45"/>
                  <a:gd name="T17" fmla="*/ 7 h 21"/>
                  <a:gd name="T18" fmla="*/ 10 w 45"/>
                  <a:gd name="T19" fmla="*/ 0 h 21"/>
                  <a:gd name="T20" fmla="*/ 3 w 45"/>
                  <a:gd name="T21" fmla="*/ 0 h 21"/>
                  <a:gd name="T22" fmla="*/ 0 w 45"/>
                  <a:gd name="T23" fmla="*/ 0 h 21"/>
                  <a:gd name="T24" fmla="*/ 0 w 45"/>
                  <a:gd name="T25" fmla="*/ 2 h 21"/>
                  <a:gd name="T26" fmla="*/ 14 w 45"/>
                  <a:gd name="T27" fmla="*/ 9 h 21"/>
                  <a:gd name="T28" fmla="*/ 14 w 45"/>
                  <a:gd name="T29" fmla="*/ 11 h 21"/>
                  <a:gd name="T30" fmla="*/ 17 w 45"/>
                  <a:gd name="T31" fmla="*/ 16 h 21"/>
                  <a:gd name="T32" fmla="*/ 26 w 45"/>
                  <a:gd name="T33" fmla="*/ 18 h 21"/>
                  <a:gd name="T34" fmla="*/ 43 w 45"/>
                  <a:gd name="T35" fmla="*/ 21 h 21"/>
                  <a:gd name="T36" fmla="*/ 45 w 45"/>
                  <a:gd name="T3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" h="21">
                    <a:moveTo>
                      <a:pt x="45" y="21"/>
                    </a:moveTo>
                    <a:lnTo>
                      <a:pt x="45" y="18"/>
                    </a:lnTo>
                    <a:lnTo>
                      <a:pt x="43" y="16"/>
                    </a:lnTo>
                    <a:lnTo>
                      <a:pt x="43" y="16"/>
                    </a:lnTo>
                    <a:lnTo>
                      <a:pt x="43" y="14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36" y="14"/>
                    </a:lnTo>
                    <a:lnTo>
                      <a:pt x="31" y="7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4" y="9"/>
                    </a:lnTo>
                    <a:lnTo>
                      <a:pt x="14" y="11"/>
                    </a:lnTo>
                    <a:lnTo>
                      <a:pt x="17" y="16"/>
                    </a:lnTo>
                    <a:lnTo>
                      <a:pt x="26" y="18"/>
                    </a:lnTo>
                    <a:lnTo>
                      <a:pt x="43" y="21"/>
                    </a:lnTo>
                    <a:lnTo>
                      <a:pt x="45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71" name="Freeform 518"/>
              <p:cNvSpPr>
                <a:spLocks/>
              </p:cNvSpPr>
              <p:nvPr/>
            </p:nvSpPr>
            <p:spPr bwMode="auto">
              <a:xfrm>
                <a:off x="1789" y="211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3 w 3"/>
                  <a:gd name="T7" fmla="*/ 0 h 3"/>
                  <a:gd name="T8" fmla="*/ 0 w 3"/>
                  <a:gd name="T9" fmla="*/ 0 h 3"/>
                  <a:gd name="T10" fmla="*/ 0 w 3"/>
                  <a:gd name="T11" fmla="*/ 0 h 3"/>
                  <a:gd name="T12" fmla="*/ 0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72" name="Freeform 519"/>
              <p:cNvSpPr>
                <a:spLocks/>
              </p:cNvSpPr>
              <p:nvPr/>
            </p:nvSpPr>
            <p:spPr bwMode="auto">
              <a:xfrm>
                <a:off x="1759" y="1843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2 w 2"/>
                  <a:gd name="T7" fmla="*/ 0 h 3"/>
                  <a:gd name="T8" fmla="*/ 0 w 2"/>
                  <a:gd name="T9" fmla="*/ 0 h 3"/>
                  <a:gd name="T10" fmla="*/ 0 w 2"/>
                  <a:gd name="T11" fmla="*/ 3 h 3"/>
                  <a:gd name="T12" fmla="*/ 0 w 2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73" name="Freeform 520"/>
              <p:cNvSpPr>
                <a:spLocks/>
              </p:cNvSpPr>
              <p:nvPr/>
            </p:nvSpPr>
            <p:spPr bwMode="auto">
              <a:xfrm>
                <a:off x="1494" y="1978"/>
                <a:ext cx="5" cy="5"/>
              </a:xfrm>
              <a:custGeom>
                <a:avLst/>
                <a:gdLst>
                  <a:gd name="T0" fmla="*/ 2 w 5"/>
                  <a:gd name="T1" fmla="*/ 0 h 5"/>
                  <a:gd name="T2" fmla="*/ 0 w 5"/>
                  <a:gd name="T3" fmla="*/ 5 h 5"/>
                  <a:gd name="T4" fmla="*/ 0 w 5"/>
                  <a:gd name="T5" fmla="*/ 5 h 5"/>
                  <a:gd name="T6" fmla="*/ 5 w 5"/>
                  <a:gd name="T7" fmla="*/ 0 h 5"/>
                  <a:gd name="T8" fmla="*/ 2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>
                    <a:moveTo>
                      <a:pt x="2" y="0"/>
                    </a:moveTo>
                    <a:lnTo>
                      <a:pt x="0" y="5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74" name="Freeform 521"/>
              <p:cNvSpPr>
                <a:spLocks/>
              </p:cNvSpPr>
              <p:nvPr/>
            </p:nvSpPr>
            <p:spPr bwMode="auto">
              <a:xfrm>
                <a:off x="1489" y="1985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  <a:gd name="T8" fmla="*/ 3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75" name="Freeform 522"/>
              <p:cNvSpPr>
                <a:spLocks/>
              </p:cNvSpPr>
              <p:nvPr/>
            </p:nvSpPr>
            <p:spPr bwMode="auto">
              <a:xfrm>
                <a:off x="1522" y="1950"/>
                <a:ext cx="17" cy="4"/>
              </a:xfrm>
              <a:custGeom>
                <a:avLst/>
                <a:gdLst>
                  <a:gd name="T0" fmla="*/ 10 w 17"/>
                  <a:gd name="T1" fmla="*/ 0 h 4"/>
                  <a:gd name="T2" fmla="*/ 3 w 17"/>
                  <a:gd name="T3" fmla="*/ 2 h 4"/>
                  <a:gd name="T4" fmla="*/ 0 w 17"/>
                  <a:gd name="T5" fmla="*/ 2 h 4"/>
                  <a:gd name="T6" fmla="*/ 0 w 17"/>
                  <a:gd name="T7" fmla="*/ 4 h 4"/>
                  <a:gd name="T8" fmla="*/ 5 w 17"/>
                  <a:gd name="T9" fmla="*/ 4 h 4"/>
                  <a:gd name="T10" fmla="*/ 15 w 17"/>
                  <a:gd name="T11" fmla="*/ 2 h 4"/>
                  <a:gd name="T12" fmla="*/ 15 w 17"/>
                  <a:gd name="T13" fmla="*/ 2 h 4"/>
                  <a:gd name="T14" fmla="*/ 17 w 17"/>
                  <a:gd name="T15" fmla="*/ 4 h 4"/>
                  <a:gd name="T16" fmla="*/ 17 w 17"/>
                  <a:gd name="T17" fmla="*/ 2 h 4"/>
                  <a:gd name="T18" fmla="*/ 15 w 17"/>
                  <a:gd name="T19" fmla="*/ 0 h 4"/>
                  <a:gd name="T20" fmla="*/ 15 w 17"/>
                  <a:gd name="T21" fmla="*/ 0 h 4"/>
                  <a:gd name="T22" fmla="*/ 15 w 17"/>
                  <a:gd name="T23" fmla="*/ 0 h 4"/>
                  <a:gd name="T24" fmla="*/ 12 w 17"/>
                  <a:gd name="T25" fmla="*/ 0 h 4"/>
                  <a:gd name="T26" fmla="*/ 10 w 17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4">
                    <a:moveTo>
                      <a:pt x="10" y="0"/>
                    </a:moveTo>
                    <a:lnTo>
                      <a:pt x="3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5" y="4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76" name="Freeform 523"/>
              <p:cNvSpPr>
                <a:spLocks/>
              </p:cNvSpPr>
              <p:nvPr/>
            </p:nvSpPr>
            <p:spPr bwMode="auto">
              <a:xfrm>
                <a:off x="1541" y="1997"/>
                <a:ext cx="3" cy="7"/>
              </a:xfrm>
              <a:custGeom>
                <a:avLst/>
                <a:gdLst>
                  <a:gd name="T0" fmla="*/ 3 w 3"/>
                  <a:gd name="T1" fmla="*/ 7 h 7"/>
                  <a:gd name="T2" fmla="*/ 3 w 3"/>
                  <a:gd name="T3" fmla="*/ 0 h 7"/>
                  <a:gd name="T4" fmla="*/ 0 w 3"/>
                  <a:gd name="T5" fmla="*/ 2 h 7"/>
                  <a:gd name="T6" fmla="*/ 0 w 3"/>
                  <a:gd name="T7" fmla="*/ 7 h 7"/>
                  <a:gd name="T8" fmla="*/ 3 w 3"/>
                  <a:gd name="T9" fmla="*/ 7 h 7"/>
                  <a:gd name="T10" fmla="*/ 3 w 3"/>
                  <a:gd name="T1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7">
                    <a:moveTo>
                      <a:pt x="3" y="7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77" name="Rectangle 524"/>
              <p:cNvSpPr>
                <a:spLocks noChangeArrowheads="1"/>
              </p:cNvSpPr>
              <p:nvPr/>
            </p:nvSpPr>
            <p:spPr bwMode="auto">
              <a:xfrm>
                <a:off x="1537" y="1950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78" name="Freeform 525"/>
              <p:cNvSpPr>
                <a:spLocks/>
              </p:cNvSpPr>
              <p:nvPr/>
            </p:nvSpPr>
            <p:spPr bwMode="auto">
              <a:xfrm>
                <a:off x="1451" y="2037"/>
                <a:ext cx="8" cy="9"/>
              </a:xfrm>
              <a:custGeom>
                <a:avLst/>
                <a:gdLst>
                  <a:gd name="T0" fmla="*/ 0 w 8"/>
                  <a:gd name="T1" fmla="*/ 7 h 9"/>
                  <a:gd name="T2" fmla="*/ 0 w 8"/>
                  <a:gd name="T3" fmla="*/ 7 h 9"/>
                  <a:gd name="T4" fmla="*/ 3 w 8"/>
                  <a:gd name="T5" fmla="*/ 9 h 9"/>
                  <a:gd name="T6" fmla="*/ 3 w 8"/>
                  <a:gd name="T7" fmla="*/ 9 h 9"/>
                  <a:gd name="T8" fmla="*/ 8 w 8"/>
                  <a:gd name="T9" fmla="*/ 7 h 9"/>
                  <a:gd name="T10" fmla="*/ 8 w 8"/>
                  <a:gd name="T11" fmla="*/ 5 h 9"/>
                  <a:gd name="T12" fmla="*/ 8 w 8"/>
                  <a:gd name="T13" fmla="*/ 2 h 9"/>
                  <a:gd name="T14" fmla="*/ 8 w 8"/>
                  <a:gd name="T15" fmla="*/ 2 h 9"/>
                  <a:gd name="T16" fmla="*/ 8 w 8"/>
                  <a:gd name="T17" fmla="*/ 2 h 9"/>
                  <a:gd name="T18" fmla="*/ 5 w 8"/>
                  <a:gd name="T19" fmla="*/ 2 h 9"/>
                  <a:gd name="T20" fmla="*/ 5 w 8"/>
                  <a:gd name="T21" fmla="*/ 0 h 9"/>
                  <a:gd name="T22" fmla="*/ 3 w 8"/>
                  <a:gd name="T23" fmla="*/ 2 h 9"/>
                  <a:gd name="T24" fmla="*/ 3 w 8"/>
                  <a:gd name="T25" fmla="*/ 2 h 9"/>
                  <a:gd name="T26" fmla="*/ 3 w 8"/>
                  <a:gd name="T27" fmla="*/ 5 h 9"/>
                  <a:gd name="T28" fmla="*/ 3 w 8"/>
                  <a:gd name="T29" fmla="*/ 5 h 9"/>
                  <a:gd name="T30" fmla="*/ 3 w 8"/>
                  <a:gd name="T31" fmla="*/ 7 h 9"/>
                  <a:gd name="T32" fmla="*/ 0 w 8"/>
                  <a:gd name="T33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9">
                    <a:moveTo>
                      <a:pt x="0" y="7"/>
                    </a:moveTo>
                    <a:lnTo>
                      <a:pt x="0" y="7"/>
                    </a:lnTo>
                    <a:lnTo>
                      <a:pt x="3" y="9"/>
                    </a:lnTo>
                    <a:lnTo>
                      <a:pt x="3" y="9"/>
                    </a:lnTo>
                    <a:lnTo>
                      <a:pt x="8" y="7"/>
                    </a:lnTo>
                    <a:lnTo>
                      <a:pt x="8" y="5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79" name="Freeform 526"/>
              <p:cNvSpPr>
                <a:spLocks/>
              </p:cNvSpPr>
              <p:nvPr/>
            </p:nvSpPr>
            <p:spPr bwMode="auto">
              <a:xfrm>
                <a:off x="1475" y="1987"/>
                <a:ext cx="7" cy="3"/>
              </a:xfrm>
              <a:custGeom>
                <a:avLst/>
                <a:gdLst>
                  <a:gd name="T0" fmla="*/ 7 w 7"/>
                  <a:gd name="T1" fmla="*/ 3 h 3"/>
                  <a:gd name="T2" fmla="*/ 7 w 7"/>
                  <a:gd name="T3" fmla="*/ 0 h 3"/>
                  <a:gd name="T4" fmla="*/ 5 w 7"/>
                  <a:gd name="T5" fmla="*/ 0 h 3"/>
                  <a:gd name="T6" fmla="*/ 2 w 7"/>
                  <a:gd name="T7" fmla="*/ 0 h 3"/>
                  <a:gd name="T8" fmla="*/ 0 w 7"/>
                  <a:gd name="T9" fmla="*/ 3 h 3"/>
                  <a:gd name="T10" fmla="*/ 0 w 7"/>
                  <a:gd name="T11" fmla="*/ 3 h 3"/>
                  <a:gd name="T12" fmla="*/ 0 w 7"/>
                  <a:gd name="T13" fmla="*/ 3 h 3"/>
                  <a:gd name="T14" fmla="*/ 5 w 7"/>
                  <a:gd name="T15" fmla="*/ 0 h 3"/>
                  <a:gd name="T16" fmla="*/ 7 w 7"/>
                  <a:gd name="T1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">
                    <a:moveTo>
                      <a:pt x="7" y="3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0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80" name="Freeform 527"/>
              <p:cNvSpPr>
                <a:spLocks/>
              </p:cNvSpPr>
              <p:nvPr/>
            </p:nvSpPr>
            <p:spPr bwMode="auto">
              <a:xfrm>
                <a:off x="1532" y="2096"/>
                <a:ext cx="35" cy="14"/>
              </a:xfrm>
              <a:custGeom>
                <a:avLst/>
                <a:gdLst>
                  <a:gd name="T0" fmla="*/ 23 w 35"/>
                  <a:gd name="T1" fmla="*/ 5 h 14"/>
                  <a:gd name="T2" fmla="*/ 21 w 35"/>
                  <a:gd name="T3" fmla="*/ 2 h 14"/>
                  <a:gd name="T4" fmla="*/ 21 w 35"/>
                  <a:gd name="T5" fmla="*/ 2 h 14"/>
                  <a:gd name="T6" fmla="*/ 7 w 35"/>
                  <a:gd name="T7" fmla="*/ 0 h 14"/>
                  <a:gd name="T8" fmla="*/ 0 w 35"/>
                  <a:gd name="T9" fmla="*/ 2 h 14"/>
                  <a:gd name="T10" fmla="*/ 0 w 35"/>
                  <a:gd name="T11" fmla="*/ 5 h 14"/>
                  <a:gd name="T12" fmla="*/ 2 w 35"/>
                  <a:gd name="T13" fmla="*/ 7 h 14"/>
                  <a:gd name="T14" fmla="*/ 5 w 35"/>
                  <a:gd name="T15" fmla="*/ 7 h 14"/>
                  <a:gd name="T16" fmla="*/ 12 w 35"/>
                  <a:gd name="T17" fmla="*/ 12 h 14"/>
                  <a:gd name="T18" fmla="*/ 14 w 35"/>
                  <a:gd name="T19" fmla="*/ 12 h 14"/>
                  <a:gd name="T20" fmla="*/ 16 w 35"/>
                  <a:gd name="T21" fmla="*/ 14 h 14"/>
                  <a:gd name="T22" fmla="*/ 19 w 35"/>
                  <a:gd name="T23" fmla="*/ 14 h 14"/>
                  <a:gd name="T24" fmla="*/ 21 w 35"/>
                  <a:gd name="T25" fmla="*/ 12 h 14"/>
                  <a:gd name="T26" fmla="*/ 23 w 35"/>
                  <a:gd name="T27" fmla="*/ 12 h 14"/>
                  <a:gd name="T28" fmla="*/ 26 w 35"/>
                  <a:gd name="T29" fmla="*/ 12 h 14"/>
                  <a:gd name="T30" fmla="*/ 31 w 35"/>
                  <a:gd name="T31" fmla="*/ 12 h 14"/>
                  <a:gd name="T32" fmla="*/ 35 w 35"/>
                  <a:gd name="T33" fmla="*/ 12 h 14"/>
                  <a:gd name="T34" fmla="*/ 33 w 35"/>
                  <a:gd name="T35" fmla="*/ 7 h 14"/>
                  <a:gd name="T36" fmla="*/ 26 w 35"/>
                  <a:gd name="T37" fmla="*/ 7 h 14"/>
                  <a:gd name="T38" fmla="*/ 23 w 35"/>
                  <a:gd name="T39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" h="14">
                    <a:moveTo>
                      <a:pt x="23" y="5"/>
                    </a:moveTo>
                    <a:lnTo>
                      <a:pt x="21" y="2"/>
                    </a:lnTo>
                    <a:lnTo>
                      <a:pt x="21" y="2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6" y="14"/>
                    </a:lnTo>
                    <a:lnTo>
                      <a:pt x="19" y="14"/>
                    </a:lnTo>
                    <a:lnTo>
                      <a:pt x="21" y="12"/>
                    </a:lnTo>
                    <a:lnTo>
                      <a:pt x="23" y="12"/>
                    </a:lnTo>
                    <a:lnTo>
                      <a:pt x="26" y="12"/>
                    </a:lnTo>
                    <a:lnTo>
                      <a:pt x="31" y="12"/>
                    </a:lnTo>
                    <a:lnTo>
                      <a:pt x="35" y="12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2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81" name="Freeform 528"/>
              <p:cNvSpPr>
                <a:spLocks/>
              </p:cNvSpPr>
              <p:nvPr/>
            </p:nvSpPr>
            <p:spPr bwMode="auto">
              <a:xfrm>
                <a:off x="1423" y="2016"/>
                <a:ext cx="177" cy="59"/>
              </a:xfrm>
              <a:custGeom>
                <a:avLst/>
                <a:gdLst>
                  <a:gd name="T0" fmla="*/ 177 w 177"/>
                  <a:gd name="T1" fmla="*/ 49 h 59"/>
                  <a:gd name="T2" fmla="*/ 168 w 177"/>
                  <a:gd name="T3" fmla="*/ 47 h 59"/>
                  <a:gd name="T4" fmla="*/ 165 w 177"/>
                  <a:gd name="T5" fmla="*/ 42 h 59"/>
                  <a:gd name="T6" fmla="*/ 151 w 177"/>
                  <a:gd name="T7" fmla="*/ 42 h 59"/>
                  <a:gd name="T8" fmla="*/ 151 w 177"/>
                  <a:gd name="T9" fmla="*/ 40 h 59"/>
                  <a:gd name="T10" fmla="*/ 154 w 177"/>
                  <a:gd name="T11" fmla="*/ 38 h 59"/>
                  <a:gd name="T12" fmla="*/ 149 w 177"/>
                  <a:gd name="T13" fmla="*/ 35 h 59"/>
                  <a:gd name="T14" fmla="*/ 142 w 177"/>
                  <a:gd name="T15" fmla="*/ 35 h 59"/>
                  <a:gd name="T16" fmla="*/ 140 w 177"/>
                  <a:gd name="T17" fmla="*/ 33 h 59"/>
                  <a:gd name="T18" fmla="*/ 128 w 177"/>
                  <a:gd name="T19" fmla="*/ 26 h 59"/>
                  <a:gd name="T20" fmla="*/ 114 w 177"/>
                  <a:gd name="T21" fmla="*/ 21 h 59"/>
                  <a:gd name="T22" fmla="*/ 109 w 177"/>
                  <a:gd name="T23" fmla="*/ 16 h 59"/>
                  <a:gd name="T24" fmla="*/ 104 w 177"/>
                  <a:gd name="T25" fmla="*/ 16 h 59"/>
                  <a:gd name="T26" fmla="*/ 104 w 177"/>
                  <a:gd name="T27" fmla="*/ 14 h 59"/>
                  <a:gd name="T28" fmla="*/ 102 w 177"/>
                  <a:gd name="T29" fmla="*/ 14 h 59"/>
                  <a:gd name="T30" fmla="*/ 92 w 177"/>
                  <a:gd name="T31" fmla="*/ 14 h 59"/>
                  <a:gd name="T32" fmla="*/ 88 w 177"/>
                  <a:gd name="T33" fmla="*/ 9 h 59"/>
                  <a:gd name="T34" fmla="*/ 78 w 177"/>
                  <a:gd name="T35" fmla="*/ 2 h 59"/>
                  <a:gd name="T36" fmla="*/ 71 w 177"/>
                  <a:gd name="T37" fmla="*/ 2 h 59"/>
                  <a:gd name="T38" fmla="*/ 40 w 177"/>
                  <a:gd name="T39" fmla="*/ 0 h 59"/>
                  <a:gd name="T40" fmla="*/ 7 w 177"/>
                  <a:gd name="T41" fmla="*/ 14 h 59"/>
                  <a:gd name="T42" fmla="*/ 7 w 177"/>
                  <a:gd name="T43" fmla="*/ 19 h 59"/>
                  <a:gd name="T44" fmla="*/ 5 w 177"/>
                  <a:gd name="T45" fmla="*/ 21 h 59"/>
                  <a:gd name="T46" fmla="*/ 0 w 177"/>
                  <a:gd name="T47" fmla="*/ 23 h 59"/>
                  <a:gd name="T48" fmla="*/ 7 w 177"/>
                  <a:gd name="T49" fmla="*/ 23 h 59"/>
                  <a:gd name="T50" fmla="*/ 7 w 177"/>
                  <a:gd name="T51" fmla="*/ 26 h 59"/>
                  <a:gd name="T52" fmla="*/ 14 w 177"/>
                  <a:gd name="T53" fmla="*/ 21 h 59"/>
                  <a:gd name="T54" fmla="*/ 28 w 177"/>
                  <a:gd name="T55" fmla="*/ 16 h 59"/>
                  <a:gd name="T56" fmla="*/ 36 w 177"/>
                  <a:gd name="T57" fmla="*/ 9 h 59"/>
                  <a:gd name="T58" fmla="*/ 50 w 177"/>
                  <a:gd name="T59" fmla="*/ 9 h 59"/>
                  <a:gd name="T60" fmla="*/ 52 w 177"/>
                  <a:gd name="T61" fmla="*/ 12 h 59"/>
                  <a:gd name="T62" fmla="*/ 45 w 177"/>
                  <a:gd name="T63" fmla="*/ 14 h 59"/>
                  <a:gd name="T64" fmla="*/ 47 w 177"/>
                  <a:gd name="T65" fmla="*/ 16 h 59"/>
                  <a:gd name="T66" fmla="*/ 54 w 177"/>
                  <a:gd name="T67" fmla="*/ 19 h 59"/>
                  <a:gd name="T68" fmla="*/ 57 w 177"/>
                  <a:gd name="T69" fmla="*/ 19 h 59"/>
                  <a:gd name="T70" fmla="*/ 62 w 177"/>
                  <a:gd name="T71" fmla="*/ 19 h 59"/>
                  <a:gd name="T72" fmla="*/ 64 w 177"/>
                  <a:gd name="T73" fmla="*/ 19 h 59"/>
                  <a:gd name="T74" fmla="*/ 73 w 177"/>
                  <a:gd name="T75" fmla="*/ 21 h 59"/>
                  <a:gd name="T76" fmla="*/ 90 w 177"/>
                  <a:gd name="T77" fmla="*/ 28 h 59"/>
                  <a:gd name="T78" fmla="*/ 104 w 177"/>
                  <a:gd name="T79" fmla="*/ 30 h 59"/>
                  <a:gd name="T80" fmla="*/ 114 w 177"/>
                  <a:gd name="T81" fmla="*/ 45 h 59"/>
                  <a:gd name="T82" fmla="*/ 130 w 177"/>
                  <a:gd name="T83" fmla="*/ 47 h 59"/>
                  <a:gd name="T84" fmla="*/ 130 w 177"/>
                  <a:gd name="T85" fmla="*/ 49 h 59"/>
                  <a:gd name="T86" fmla="*/ 118 w 177"/>
                  <a:gd name="T87" fmla="*/ 56 h 59"/>
                  <a:gd name="T88" fmla="*/ 121 w 177"/>
                  <a:gd name="T89" fmla="*/ 59 h 59"/>
                  <a:gd name="T90" fmla="*/ 177 w 177"/>
                  <a:gd name="T91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7" h="59">
                    <a:moveTo>
                      <a:pt x="177" y="52"/>
                    </a:moveTo>
                    <a:lnTo>
                      <a:pt x="177" y="49"/>
                    </a:lnTo>
                    <a:lnTo>
                      <a:pt x="173" y="49"/>
                    </a:lnTo>
                    <a:lnTo>
                      <a:pt x="168" y="47"/>
                    </a:lnTo>
                    <a:lnTo>
                      <a:pt x="168" y="45"/>
                    </a:lnTo>
                    <a:lnTo>
                      <a:pt x="165" y="42"/>
                    </a:lnTo>
                    <a:lnTo>
                      <a:pt x="163" y="42"/>
                    </a:lnTo>
                    <a:lnTo>
                      <a:pt x="151" y="42"/>
                    </a:lnTo>
                    <a:lnTo>
                      <a:pt x="151" y="42"/>
                    </a:lnTo>
                    <a:lnTo>
                      <a:pt x="151" y="40"/>
                    </a:lnTo>
                    <a:lnTo>
                      <a:pt x="154" y="38"/>
                    </a:lnTo>
                    <a:lnTo>
                      <a:pt x="154" y="38"/>
                    </a:lnTo>
                    <a:lnTo>
                      <a:pt x="151" y="35"/>
                    </a:lnTo>
                    <a:lnTo>
                      <a:pt x="149" y="35"/>
                    </a:lnTo>
                    <a:lnTo>
                      <a:pt x="144" y="35"/>
                    </a:lnTo>
                    <a:lnTo>
                      <a:pt x="142" y="35"/>
                    </a:lnTo>
                    <a:lnTo>
                      <a:pt x="142" y="33"/>
                    </a:lnTo>
                    <a:lnTo>
                      <a:pt x="140" y="33"/>
                    </a:lnTo>
                    <a:lnTo>
                      <a:pt x="137" y="33"/>
                    </a:lnTo>
                    <a:lnTo>
                      <a:pt x="128" y="26"/>
                    </a:lnTo>
                    <a:lnTo>
                      <a:pt x="128" y="26"/>
                    </a:lnTo>
                    <a:lnTo>
                      <a:pt x="114" y="21"/>
                    </a:lnTo>
                    <a:lnTo>
                      <a:pt x="111" y="19"/>
                    </a:lnTo>
                    <a:lnTo>
                      <a:pt x="109" y="16"/>
                    </a:lnTo>
                    <a:lnTo>
                      <a:pt x="104" y="16"/>
                    </a:lnTo>
                    <a:lnTo>
                      <a:pt x="104" y="16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4" y="14"/>
                    </a:lnTo>
                    <a:lnTo>
                      <a:pt x="102" y="14"/>
                    </a:lnTo>
                    <a:lnTo>
                      <a:pt x="99" y="12"/>
                    </a:lnTo>
                    <a:lnTo>
                      <a:pt x="92" y="14"/>
                    </a:lnTo>
                    <a:lnTo>
                      <a:pt x="90" y="12"/>
                    </a:lnTo>
                    <a:lnTo>
                      <a:pt x="88" y="9"/>
                    </a:lnTo>
                    <a:lnTo>
                      <a:pt x="85" y="7"/>
                    </a:lnTo>
                    <a:lnTo>
                      <a:pt x="78" y="2"/>
                    </a:lnTo>
                    <a:lnTo>
                      <a:pt x="73" y="2"/>
                    </a:lnTo>
                    <a:lnTo>
                      <a:pt x="71" y="2"/>
                    </a:lnTo>
                    <a:lnTo>
                      <a:pt x="69" y="0"/>
                    </a:lnTo>
                    <a:lnTo>
                      <a:pt x="40" y="0"/>
                    </a:lnTo>
                    <a:lnTo>
                      <a:pt x="10" y="12"/>
                    </a:lnTo>
                    <a:lnTo>
                      <a:pt x="7" y="14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21"/>
                    </a:lnTo>
                    <a:lnTo>
                      <a:pt x="5" y="21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5" y="23"/>
                    </a:lnTo>
                    <a:lnTo>
                      <a:pt x="7" y="23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12" y="21"/>
                    </a:lnTo>
                    <a:lnTo>
                      <a:pt x="14" y="21"/>
                    </a:lnTo>
                    <a:lnTo>
                      <a:pt x="17" y="19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36" y="9"/>
                    </a:lnTo>
                    <a:lnTo>
                      <a:pt x="50" y="9"/>
                    </a:lnTo>
                    <a:lnTo>
                      <a:pt x="50" y="9"/>
                    </a:lnTo>
                    <a:lnTo>
                      <a:pt x="52" y="9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45" y="14"/>
                    </a:lnTo>
                    <a:lnTo>
                      <a:pt x="45" y="14"/>
                    </a:lnTo>
                    <a:lnTo>
                      <a:pt x="47" y="16"/>
                    </a:lnTo>
                    <a:lnTo>
                      <a:pt x="47" y="16"/>
                    </a:lnTo>
                    <a:lnTo>
                      <a:pt x="54" y="19"/>
                    </a:lnTo>
                    <a:lnTo>
                      <a:pt x="54" y="19"/>
                    </a:lnTo>
                    <a:lnTo>
                      <a:pt x="57" y="19"/>
                    </a:lnTo>
                    <a:lnTo>
                      <a:pt x="59" y="19"/>
                    </a:lnTo>
                    <a:lnTo>
                      <a:pt x="62" y="19"/>
                    </a:lnTo>
                    <a:lnTo>
                      <a:pt x="62" y="19"/>
                    </a:lnTo>
                    <a:lnTo>
                      <a:pt x="64" y="19"/>
                    </a:lnTo>
                    <a:lnTo>
                      <a:pt x="71" y="19"/>
                    </a:lnTo>
                    <a:lnTo>
                      <a:pt x="73" y="21"/>
                    </a:lnTo>
                    <a:lnTo>
                      <a:pt x="78" y="23"/>
                    </a:lnTo>
                    <a:lnTo>
                      <a:pt x="90" y="28"/>
                    </a:lnTo>
                    <a:lnTo>
                      <a:pt x="102" y="28"/>
                    </a:lnTo>
                    <a:lnTo>
                      <a:pt x="104" y="30"/>
                    </a:lnTo>
                    <a:lnTo>
                      <a:pt x="106" y="38"/>
                    </a:lnTo>
                    <a:lnTo>
                      <a:pt x="114" y="45"/>
                    </a:lnTo>
                    <a:lnTo>
                      <a:pt x="123" y="45"/>
                    </a:lnTo>
                    <a:lnTo>
                      <a:pt x="130" y="47"/>
                    </a:lnTo>
                    <a:lnTo>
                      <a:pt x="130" y="47"/>
                    </a:lnTo>
                    <a:lnTo>
                      <a:pt x="130" y="49"/>
                    </a:lnTo>
                    <a:lnTo>
                      <a:pt x="123" y="54"/>
                    </a:lnTo>
                    <a:lnTo>
                      <a:pt x="118" y="56"/>
                    </a:lnTo>
                    <a:lnTo>
                      <a:pt x="118" y="59"/>
                    </a:lnTo>
                    <a:lnTo>
                      <a:pt x="121" y="59"/>
                    </a:lnTo>
                    <a:lnTo>
                      <a:pt x="163" y="56"/>
                    </a:lnTo>
                    <a:lnTo>
                      <a:pt x="177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82" name="Freeform 529"/>
              <p:cNvSpPr>
                <a:spLocks/>
              </p:cNvSpPr>
              <p:nvPr/>
            </p:nvSpPr>
            <p:spPr bwMode="auto">
              <a:xfrm>
                <a:off x="1688" y="1593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2 h 5"/>
                  <a:gd name="T4" fmla="*/ 0 w 2"/>
                  <a:gd name="T5" fmla="*/ 5 h 5"/>
                  <a:gd name="T6" fmla="*/ 2 w 2"/>
                  <a:gd name="T7" fmla="*/ 5 h 5"/>
                  <a:gd name="T8" fmla="*/ 2 w 2"/>
                  <a:gd name="T9" fmla="*/ 2 h 5"/>
                  <a:gd name="T10" fmla="*/ 2 w 2"/>
                  <a:gd name="T11" fmla="*/ 2 h 5"/>
                  <a:gd name="T12" fmla="*/ 2 w 2"/>
                  <a:gd name="T13" fmla="*/ 0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83" name="Freeform 530"/>
              <p:cNvSpPr>
                <a:spLocks/>
              </p:cNvSpPr>
              <p:nvPr/>
            </p:nvSpPr>
            <p:spPr bwMode="auto">
              <a:xfrm>
                <a:off x="1756" y="2110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0 h 3"/>
                  <a:gd name="T8" fmla="*/ 0 w 3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84" name="Freeform 531"/>
              <p:cNvSpPr>
                <a:spLocks/>
              </p:cNvSpPr>
              <p:nvPr/>
            </p:nvSpPr>
            <p:spPr bwMode="auto">
              <a:xfrm>
                <a:off x="4841" y="2247"/>
                <a:ext cx="78" cy="69"/>
              </a:xfrm>
              <a:custGeom>
                <a:avLst/>
                <a:gdLst>
                  <a:gd name="T0" fmla="*/ 62 w 78"/>
                  <a:gd name="T1" fmla="*/ 0 h 69"/>
                  <a:gd name="T2" fmla="*/ 59 w 78"/>
                  <a:gd name="T3" fmla="*/ 0 h 69"/>
                  <a:gd name="T4" fmla="*/ 59 w 78"/>
                  <a:gd name="T5" fmla="*/ 12 h 69"/>
                  <a:gd name="T6" fmla="*/ 57 w 78"/>
                  <a:gd name="T7" fmla="*/ 12 h 69"/>
                  <a:gd name="T8" fmla="*/ 47 w 78"/>
                  <a:gd name="T9" fmla="*/ 12 h 69"/>
                  <a:gd name="T10" fmla="*/ 47 w 78"/>
                  <a:gd name="T11" fmla="*/ 17 h 69"/>
                  <a:gd name="T12" fmla="*/ 43 w 78"/>
                  <a:gd name="T13" fmla="*/ 19 h 69"/>
                  <a:gd name="T14" fmla="*/ 38 w 78"/>
                  <a:gd name="T15" fmla="*/ 26 h 69"/>
                  <a:gd name="T16" fmla="*/ 33 w 78"/>
                  <a:gd name="T17" fmla="*/ 24 h 69"/>
                  <a:gd name="T18" fmla="*/ 24 w 78"/>
                  <a:gd name="T19" fmla="*/ 17 h 69"/>
                  <a:gd name="T20" fmla="*/ 19 w 78"/>
                  <a:gd name="T21" fmla="*/ 22 h 69"/>
                  <a:gd name="T22" fmla="*/ 17 w 78"/>
                  <a:gd name="T23" fmla="*/ 26 h 69"/>
                  <a:gd name="T24" fmla="*/ 5 w 78"/>
                  <a:gd name="T25" fmla="*/ 31 h 69"/>
                  <a:gd name="T26" fmla="*/ 2 w 78"/>
                  <a:gd name="T27" fmla="*/ 48 h 69"/>
                  <a:gd name="T28" fmla="*/ 5 w 78"/>
                  <a:gd name="T29" fmla="*/ 48 h 69"/>
                  <a:gd name="T30" fmla="*/ 12 w 78"/>
                  <a:gd name="T31" fmla="*/ 33 h 69"/>
                  <a:gd name="T32" fmla="*/ 17 w 78"/>
                  <a:gd name="T33" fmla="*/ 40 h 69"/>
                  <a:gd name="T34" fmla="*/ 21 w 78"/>
                  <a:gd name="T35" fmla="*/ 36 h 69"/>
                  <a:gd name="T36" fmla="*/ 24 w 78"/>
                  <a:gd name="T37" fmla="*/ 36 h 69"/>
                  <a:gd name="T38" fmla="*/ 26 w 78"/>
                  <a:gd name="T39" fmla="*/ 36 h 69"/>
                  <a:gd name="T40" fmla="*/ 31 w 78"/>
                  <a:gd name="T41" fmla="*/ 31 h 69"/>
                  <a:gd name="T42" fmla="*/ 38 w 78"/>
                  <a:gd name="T43" fmla="*/ 38 h 69"/>
                  <a:gd name="T44" fmla="*/ 36 w 78"/>
                  <a:gd name="T45" fmla="*/ 45 h 69"/>
                  <a:gd name="T46" fmla="*/ 40 w 78"/>
                  <a:gd name="T47" fmla="*/ 59 h 69"/>
                  <a:gd name="T48" fmla="*/ 54 w 78"/>
                  <a:gd name="T49" fmla="*/ 64 h 69"/>
                  <a:gd name="T50" fmla="*/ 57 w 78"/>
                  <a:gd name="T51" fmla="*/ 66 h 69"/>
                  <a:gd name="T52" fmla="*/ 64 w 78"/>
                  <a:gd name="T53" fmla="*/ 62 h 69"/>
                  <a:gd name="T54" fmla="*/ 62 w 78"/>
                  <a:gd name="T55" fmla="*/ 55 h 69"/>
                  <a:gd name="T56" fmla="*/ 59 w 78"/>
                  <a:gd name="T57" fmla="*/ 48 h 69"/>
                  <a:gd name="T58" fmla="*/ 66 w 78"/>
                  <a:gd name="T59" fmla="*/ 40 h 69"/>
                  <a:gd name="T60" fmla="*/ 71 w 78"/>
                  <a:gd name="T61" fmla="*/ 55 h 69"/>
                  <a:gd name="T62" fmla="*/ 73 w 78"/>
                  <a:gd name="T63" fmla="*/ 48 h 69"/>
                  <a:gd name="T64" fmla="*/ 76 w 78"/>
                  <a:gd name="T65" fmla="*/ 45 h 69"/>
                  <a:gd name="T66" fmla="*/ 78 w 78"/>
                  <a:gd name="T67" fmla="*/ 38 h 69"/>
                  <a:gd name="T68" fmla="*/ 76 w 78"/>
                  <a:gd name="T69" fmla="*/ 26 h 69"/>
                  <a:gd name="T70" fmla="*/ 73 w 78"/>
                  <a:gd name="T71" fmla="*/ 22 h 69"/>
                  <a:gd name="T72" fmla="*/ 73 w 78"/>
                  <a:gd name="T73" fmla="*/ 17 h 69"/>
                  <a:gd name="T74" fmla="*/ 71 w 78"/>
                  <a:gd name="T75" fmla="*/ 7 h 69"/>
                  <a:gd name="T76" fmla="*/ 69 w 78"/>
                  <a:gd name="T77" fmla="*/ 7 h 69"/>
                  <a:gd name="T78" fmla="*/ 64 w 78"/>
                  <a:gd name="T79" fmla="*/ 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8" h="69">
                    <a:moveTo>
                      <a:pt x="64" y="3"/>
                    </a:moveTo>
                    <a:lnTo>
                      <a:pt x="62" y="0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7"/>
                    </a:lnTo>
                    <a:lnTo>
                      <a:pt x="59" y="12"/>
                    </a:lnTo>
                    <a:lnTo>
                      <a:pt x="57" y="12"/>
                    </a:lnTo>
                    <a:lnTo>
                      <a:pt x="57" y="12"/>
                    </a:lnTo>
                    <a:lnTo>
                      <a:pt x="52" y="14"/>
                    </a:lnTo>
                    <a:lnTo>
                      <a:pt x="47" y="12"/>
                    </a:lnTo>
                    <a:lnTo>
                      <a:pt x="47" y="14"/>
                    </a:lnTo>
                    <a:lnTo>
                      <a:pt x="47" y="17"/>
                    </a:lnTo>
                    <a:lnTo>
                      <a:pt x="45" y="19"/>
                    </a:lnTo>
                    <a:lnTo>
                      <a:pt x="43" y="19"/>
                    </a:lnTo>
                    <a:lnTo>
                      <a:pt x="40" y="22"/>
                    </a:lnTo>
                    <a:lnTo>
                      <a:pt x="38" y="26"/>
                    </a:lnTo>
                    <a:lnTo>
                      <a:pt x="31" y="29"/>
                    </a:lnTo>
                    <a:lnTo>
                      <a:pt x="33" y="24"/>
                    </a:lnTo>
                    <a:lnTo>
                      <a:pt x="31" y="19"/>
                    </a:lnTo>
                    <a:lnTo>
                      <a:pt x="24" y="17"/>
                    </a:lnTo>
                    <a:lnTo>
                      <a:pt x="24" y="19"/>
                    </a:lnTo>
                    <a:lnTo>
                      <a:pt x="19" y="22"/>
                    </a:lnTo>
                    <a:lnTo>
                      <a:pt x="17" y="24"/>
                    </a:lnTo>
                    <a:lnTo>
                      <a:pt x="17" y="26"/>
                    </a:lnTo>
                    <a:lnTo>
                      <a:pt x="7" y="29"/>
                    </a:lnTo>
                    <a:lnTo>
                      <a:pt x="5" y="31"/>
                    </a:lnTo>
                    <a:lnTo>
                      <a:pt x="0" y="43"/>
                    </a:lnTo>
                    <a:lnTo>
                      <a:pt x="2" y="48"/>
                    </a:lnTo>
                    <a:lnTo>
                      <a:pt x="5" y="48"/>
                    </a:lnTo>
                    <a:lnTo>
                      <a:pt x="5" y="48"/>
                    </a:lnTo>
                    <a:lnTo>
                      <a:pt x="10" y="38"/>
                    </a:lnTo>
                    <a:lnTo>
                      <a:pt x="12" y="33"/>
                    </a:lnTo>
                    <a:lnTo>
                      <a:pt x="14" y="33"/>
                    </a:lnTo>
                    <a:lnTo>
                      <a:pt x="17" y="40"/>
                    </a:lnTo>
                    <a:lnTo>
                      <a:pt x="17" y="38"/>
                    </a:lnTo>
                    <a:lnTo>
                      <a:pt x="21" y="36"/>
                    </a:lnTo>
                    <a:lnTo>
                      <a:pt x="21" y="36"/>
                    </a:lnTo>
                    <a:lnTo>
                      <a:pt x="24" y="36"/>
                    </a:lnTo>
                    <a:lnTo>
                      <a:pt x="26" y="38"/>
                    </a:lnTo>
                    <a:lnTo>
                      <a:pt x="26" y="36"/>
                    </a:lnTo>
                    <a:lnTo>
                      <a:pt x="28" y="31"/>
                    </a:lnTo>
                    <a:lnTo>
                      <a:pt x="31" y="31"/>
                    </a:lnTo>
                    <a:lnTo>
                      <a:pt x="33" y="33"/>
                    </a:lnTo>
                    <a:lnTo>
                      <a:pt x="38" y="38"/>
                    </a:lnTo>
                    <a:lnTo>
                      <a:pt x="38" y="40"/>
                    </a:lnTo>
                    <a:lnTo>
                      <a:pt x="36" y="45"/>
                    </a:lnTo>
                    <a:lnTo>
                      <a:pt x="38" y="55"/>
                    </a:lnTo>
                    <a:lnTo>
                      <a:pt x="40" y="59"/>
                    </a:lnTo>
                    <a:lnTo>
                      <a:pt x="50" y="64"/>
                    </a:lnTo>
                    <a:lnTo>
                      <a:pt x="54" y="64"/>
                    </a:lnTo>
                    <a:lnTo>
                      <a:pt x="57" y="62"/>
                    </a:lnTo>
                    <a:lnTo>
                      <a:pt x="57" y="66"/>
                    </a:lnTo>
                    <a:lnTo>
                      <a:pt x="59" y="69"/>
                    </a:lnTo>
                    <a:lnTo>
                      <a:pt x="64" y="62"/>
                    </a:lnTo>
                    <a:lnTo>
                      <a:pt x="64" y="62"/>
                    </a:lnTo>
                    <a:lnTo>
                      <a:pt x="62" y="55"/>
                    </a:lnTo>
                    <a:lnTo>
                      <a:pt x="59" y="52"/>
                    </a:lnTo>
                    <a:lnTo>
                      <a:pt x="59" y="48"/>
                    </a:lnTo>
                    <a:lnTo>
                      <a:pt x="66" y="40"/>
                    </a:lnTo>
                    <a:lnTo>
                      <a:pt x="66" y="40"/>
                    </a:lnTo>
                    <a:lnTo>
                      <a:pt x="69" y="45"/>
                    </a:lnTo>
                    <a:lnTo>
                      <a:pt x="71" y="55"/>
                    </a:lnTo>
                    <a:lnTo>
                      <a:pt x="73" y="57"/>
                    </a:lnTo>
                    <a:lnTo>
                      <a:pt x="73" y="48"/>
                    </a:lnTo>
                    <a:lnTo>
                      <a:pt x="73" y="45"/>
                    </a:lnTo>
                    <a:lnTo>
                      <a:pt x="76" y="45"/>
                    </a:lnTo>
                    <a:lnTo>
                      <a:pt x="78" y="43"/>
                    </a:lnTo>
                    <a:lnTo>
                      <a:pt x="78" y="38"/>
                    </a:lnTo>
                    <a:lnTo>
                      <a:pt x="76" y="31"/>
                    </a:lnTo>
                    <a:lnTo>
                      <a:pt x="76" y="26"/>
                    </a:lnTo>
                    <a:lnTo>
                      <a:pt x="73" y="24"/>
                    </a:lnTo>
                    <a:lnTo>
                      <a:pt x="73" y="22"/>
                    </a:lnTo>
                    <a:lnTo>
                      <a:pt x="71" y="19"/>
                    </a:lnTo>
                    <a:lnTo>
                      <a:pt x="73" y="17"/>
                    </a:lnTo>
                    <a:lnTo>
                      <a:pt x="73" y="14"/>
                    </a:lnTo>
                    <a:lnTo>
                      <a:pt x="71" y="7"/>
                    </a:lnTo>
                    <a:lnTo>
                      <a:pt x="69" y="7"/>
                    </a:lnTo>
                    <a:lnTo>
                      <a:pt x="69" y="7"/>
                    </a:lnTo>
                    <a:lnTo>
                      <a:pt x="66" y="5"/>
                    </a:lnTo>
                    <a:lnTo>
                      <a:pt x="64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85" name="Freeform 532"/>
              <p:cNvSpPr>
                <a:spLocks/>
              </p:cNvSpPr>
              <p:nvPr/>
            </p:nvSpPr>
            <p:spPr bwMode="auto">
              <a:xfrm>
                <a:off x="4910" y="2243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2 h 4"/>
                  <a:gd name="T4" fmla="*/ 0 w 2"/>
                  <a:gd name="T5" fmla="*/ 0 h 4"/>
                  <a:gd name="T6" fmla="*/ 0 w 2"/>
                  <a:gd name="T7" fmla="*/ 2 h 4"/>
                  <a:gd name="T8" fmla="*/ 0 w 2"/>
                  <a:gd name="T9" fmla="*/ 2 h 4"/>
                  <a:gd name="T10" fmla="*/ 2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86" name="Freeform 533"/>
              <p:cNvSpPr>
                <a:spLocks/>
              </p:cNvSpPr>
              <p:nvPr/>
            </p:nvSpPr>
            <p:spPr bwMode="auto">
              <a:xfrm>
                <a:off x="4355" y="2183"/>
                <a:ext cx="7" cy="34"/>
              </a:xfrm>
              <a:custGeom>
                <a:avLst/>
                <a:gdLst>
                  <a:gd name="T0" fmla="*/ 2 w 7"/>
                  <a:gd name="T1" fmla="*/ 22 h 34"/>
                  <a:gd name="T2" fmla="*/ 0 w 7"/>
                  <a:gd name="T3" fmla="*/ 29 h 34"/>
                  <a:gd name="T4" fmla="*/ 0 w 7"/>
                  <a:gd name="T5" fmla="*/ 31 h 34"/>
                  <a:gd name="T6" fmla="*/ 2 w 7"/>
                  <a:gd name="T7" fmla="*/ 34 h 34"/>
                  <a:gd name="T8" fmla="*/ 2 w 7"/>
                  <a:gd name="T9" fmla="*/ 34 h 34"/>
                  <a:gd name="T10" fmla="*/ 2 w 7"/>
                  <a:gd name="T11" fmla="*/ 31 h 34"/>
                  <a:gd name="T12" fmla="*/ 7 w 7"/>
                  <a:gd name="T13" fmla="*/ 12 h 34"/>
                  <a:gd name="T14" fmla="*/ 4 w 7"/>
                  <a:gd name="T15" fmla="*/ 10 h 34"/>
                  <a:gd name="T16" fmla="*/ 4 w 7"/>
                  <a:gd name="T17" fmla="*/ 8 h 34"/>
                  <a:gd name="T18" fmla="*/ 7 w 7"/>
                  <a:gd name="T19" fmla="*/ 8 h 34"/>
                  <a:gd name="T20" fmla="*/ 7 w 7"/>
                  <a:gd name="T21" fmla="*/ 0 h 34"/>
                  <a:gd name="T22" fmla="*/ 7 w 7"/>
                  <a:gd name="T23" fmla="*/ 0 h 34"/>
                  <a:gd name="T24" fmla="*/ 2 w 7"/>
                  <a:gd name="T25" fmla="*/ 2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34">
                    <a:moveTo>
                      <a:pt x="2" y="22"/>
                    </a:moveTo>
                    <a:lnTo>
                      <a:pt x="0" y="29"/>
                    </a:lnTo>
                    <a:lnTo>
                      <a:pt x="0" y="31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2" y="31"/>
                    </a:lnTo>
                    <a:lnTo>
                      <a:pt x="7" y="12"/>
                    </a:lnTo>
                    <a:lnTo>
                      <a:pt x="4" y="10"/>
                    </a:lnTo>
                    <a:lnTo>
                      <a:pt x="4" y="8"/>
                    </a:lnTo>
                    <a:lnTo>
                      <a:pt x="7" y="8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87" name="Freeform 534"/>
              <p:cNvSpPr>
                <a:spLocks/>
              </p:cNvSpPr>
              <p:nvPr/>
            </p:nvSpPr>
            <p:spPr bwMode="auto">
              <a:xfrm>
                <a:off x="4881" y="2200"/>
                <a:ext cx="24" cy="26"/>
              </a:xfrm>
              <a:custGeom>
                <a:avLst/>
                <a:gdLst>
                  <a:gd name="T0" fmla="*/ 14 w 24"/>
                  <a:gd name="T1" fmla="*/ 0 h 26"/>
                  <a:gd name="T2" fmla="*/ 12 w 24"/>
                  <a:gd name="T3" fmla="*/ 0 h 26"/>
                  <a:gd name="T4" fmla="*/ 7 w 24"/>
                  <a:gd name="T5" fmla="*/ 0 h 26"/>
                  <a:gd name="T6" fmla="*/ 0 w 24"/>
                  <a:gd name="T7" fmla="*/ 0 h 26"/>
                  <a:gd name="T8" fmla="*/ 0 w 24"/>
                  <a:gd name="T9" fmla="*/ 0 h 26"/>
                  <a:gd name="T10" fmla="*/ 0 w 24"/>
                  <a:gd name="T11" fmla="*/ 0 h 26"/>
                  <a:gd name="T12" fmla="*/ 3 w 24"/>
                  <a:gd name="T13" fmla="*/ 5 h 26"/>
                  <a:gd name="T14" fmla="*/ 5 w 24"/>
                  <a:gd name="T15" fmla="*/ 7 h 26"/>
                  <a:gd name="T16" fmla="*/ 5 w 24"/>
                  <a:gd name="T17" fmla="*/ 9 h 26"/>
                  <a:gd name="T18" fmla="*/ 12 w 24"/>
                  <a:gd name="T19" fmla="*/ 14 h 26"/>
                  <a:gd name="T20" fmla="*/ 10 w 24"/>
                  <a:gd name="T21" fmla="*/ 17 h 26"/>
                  <a:gd name="T22" fmla="*/ 10 w 24"/>
                  <a:gd name="T23" fmla="*/ 19 h 26"/>
                  <a:gd name="T24" fmla="*/ 12 w 24"/>
                  <a:gd name="T25" fmla="*/ 21 h 26"/>
                  <a:gd name="T26" fmla="*/ 14 w 24"/>
                  <a:gd name="T27" fmla="*/ 21 h 26"/>
                  <a:gd name="T28" fmla="*/ 17 w 24"/>
                  <a:gd name="T29" fmla="*/ 24 h 26"/>
                  <a:gd name="T30" fmla="*/ 19 w 24"/>
                  <a:gd name="T31" fmla="*/ 26 h 26"/>
                  <a:gd name="T32" fmla="*/ 24 w 24"/>
                  <a:gd name="T33" fmla="*/ 26 h 26"/>
                  <a:gd name="T34" fmla="*/ 22 w 24"/>
                  <a:gd name="T35" fmla="*/ 21 h 26"/>
                  <a:gd name="T36" fmla="*/ 19 w 24"/>
                  <a:gd name="T37" fmla="*/ 14 h 26"/>
                  <a:gd name="T38" fmla="*/ 19 w 24"/>
                  <a:gd name="T39" fmla="*/ 5 h 26"/>
                  <a:gd name="T40" fmla="*/ 17 w 24"/>
                  <a:gd name="T41" fmla="*/ 2 h 26"/>
                  <a:gd name="T42" fmla="*/ 17 w 24"/>
                  <a:gd name="T43" fmla="*/ 0 h 26"/>
                  <a:gd name="T44" fmla="*/ 14 w 24"/>
                  <a:gd name="T4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6">
                    <a:moveTo>
                      <a:pt x="14" y="0"/>
                    </a:moveTo>
                    <a:lnTo>
                      <a:pt x="12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" y="5"/>
                    </a:lnTo>
                    <a:lnTo>
                      <a:pt x="5" y="7"/>
                    </a:lnTo>
                    <a:lnTo>
                      <a:pt x="5" y="9"/>
                    </a:lnTo>
                    <a:lnTo>
                      <a:pt x="12" y="14"/>
                    </a:lnTo>
                    <a:lnTo>
                      <a:pt x="10" y="17"/>
                    </a:lnTo>
                    <a:lnTo>
                      <a:pt x="10" y="19"/>
                    </a:lnTo>
                    <a:lnTo>
                      <a:pt x="12" y="21"/>
                    </a:lnTo>
                    <a:lnTo>
                      <a:pt x="14" y="21"/>
                    </a:lnTo>
                    <a:lnTo>
                      <a:pt x="17" y="24"/>
                    </a:lnTo>
                    <a:lnTo>
                      <a:pt x="19" y="26"/>
                    </a:lnTo>
                    <a:lnTo>
                      <a:pt x="24" y="26"/>
                    </a:lnTo>
                    <a:lnTo>
                      <a:pt x="22" y="21"/>
                    </a:lnTo>
                    <a:lnTo>
                      <a:pt x="19" y="14"/>
                    </a:lnTo>
                    <a:lnTo>
                      <a:pt x="19" y="5"/>
                    </a:lnTo>
                    <a:lnTo>
                      <a:pt x="17" y="2"/>
                    </a:lnTo>
                    <a:lnTo>
                      <a:pt x="17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88" name="Freeform 535"/>
              <p:cNvSpPr>
                <a:spLocks/>
              </p:cNvSpPr>
              <p:nvPr/>
            </p:nvSpPr>
            <p:spPr bwMode="auto">
              <a:xfrm>
                <a:off x="4898" y="1985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2 w 2"/>
                  <a:gd name="T5" fmla="*/ 2 h 2"/>
                  <a:gd name="T6" fmla="*/ 0 w 2"/>
                  <a:gd name="T7" fmla="*/ 0 h 2"/>
                  <a:gd name="T8" fmla="*/ 0 w 2"/>
                  <a:gd name="T9" fmla="*/ 0 h 2"/>
                  <a:gd name="T10" fmla="*/ 0 w 2"/>
                  <a:gd name="T11" fmla="*/ 2 h 2"/>
                  <a:gd name="T12" fmla="*/ 0 w 2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89" name="Freeform 536"/>
              <p:cNvSpPr>
                <a:spLocks/>
              </p:cNvSpPr>
              <p:nvPr/>
            </p:nvSpPr>
            <p:spPr bwMode="auto">
              <a:xfrm>
                <a:off x="3566" y="2609"/>
                <a:ext cx="4" cy="4"/>
              </a:xfrm>
              <a:custGeom>
                <a:avLst/>
                <a:gdLst>
                  <a:gd name="T0" fmla="*/ 4 w 4"/>
                  <a:gd name="T1" fmla="*/ 0 h 4"/>
                  <a:gd name="T2" fmla="*/ 2 w 4"/>
                  <a:gd name="T3" fmla="*/ 0 h 4"/>
                  <a:gd name="T4" fmla="*/ 2 w 4"/>
                  <a:gd name="T5" fmla="*/ 2 h 4"/>
                  <a:gd name="T6" fmla="*/ 0 w 4"/>
                  <a:gd name="T7" fmla="*/ 2 h 4"/>
                  <a:gd name="T8" fmla="*/ 0 w 4"/>
                  <a:gd name="T9" fmla="*/ 2 h 4"/>
                  <a:gd name="T10" fmla="*/ 2 w 4"/>
                  <a:gd name="T11" fmla="*/ 2 h 4"/>
                  <a:gd name="T12" fmla="*/ 2 w 4"/>
                  <a:gd name="T13" fmla="*/ 4 h 4"/>
                  <a:gd name="T14" fmla="*/ 2 w 4"/>
                  <a:gd name="T15" fmla="*/ 4 h 4"/>
                  <a:gd name="T16" fmla="*/ 4 w 4"/>
                  <a:gd name="T17" fmla="*/ 4 h 4"/>
                  <a:gd name="T18" fmla="*/ 4 w 4"/>
                  <a:gd name="T19" fmla="*/ 4 h 4"/>
                  <a:gd name="T20" fmla="*/ 4 w 4"/>
                  <a:gd name="T21" fmla="*/ 2 h 4"/>
                  <a:gd name="T22" fmla="*/ 4 w 4"/>
                  <a:gd name="T23" fmla="*/ 2 h 4"/>
                  <a:gd name="T24" fmla="*/ 4 w 4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90" name="Freeform 537"/>
              <p:cNvSpPr>
                <a:spLocks/>
              </p:cNvSpPr>
              <p:nvPr/>
            </p:nvSpPr>
            <p:spPr bwMode="auto">
              <a:xfrm>
                <a:off x="3781" y="2743"/>
                <a:ext cx="7" cy="10"/>
              </a:xfrm>
              <a:custGeom>
                <a:avLst/>
                <a:gdLst>
                  <a:gd name="T0" fmla="*/ 4 w 7"/>
                  <a:gd name="T1" fmla="*/ 0 h 10"/>
                  <a:gd name="T2" fmla="*/ 2 w 7"/>
                  <a:gd name="T3" fmla="*/ 3 h 10"/>
                  <a:gd name="T4" fmla="*/ 2 w 7"/>
                  <a:gd name="T5" fmla="*/ 3 h 10"/>
                  <a:gd name="T6" fmla="*/ 2 w 7"/>
                  <a:gd name="T7" fmla="*/ 5 h 10"/>
                  <a:gd name="T8" fmla="*/ 0 w 7"/>
                  <a:gd name="T9" fmla="*/ 7 h 10"/>
                  <a:gd name="T10" fmla="*/ 0 w 7"/>
                  <a:gd name="T11" fmla="*/ 10 h 10"/>
                  <a:gd name="T12" fmla="*/ 4 w 7"/>
                  <a:gd name="T13" fmla="*/ 10 h 10"/>
                  <a:gd name="T14" fmla="*/ 7 w 7"/>
                  <a:gd name="T15" fmla="*/ 10 h 10"/>
                  <a:gd name="T16" fmla="*/ 7 w 7"/>
                  <a:gd name="T17" fmla="*/ 7 h 10"/>
                  <a:gd name="T18" fmla="*/ 4 w 7"/>
                  <a:gd name="T19" fmla="*/ 5 h 10"/>
                  <a:gd name="T20" fmla="*/ 4 w 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10">
                    <a:moveTo>
                      <a:pt x="4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7" y="10"/>
                    </a:lnTo>
                    <a:lnTo>
                      <a:pt x="7" y="7"/>
                    </a:lnTo>
                    <a:lnTo>
                      <a:pt x="4" y="5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91" name="Freeform 538"/>
              <p:cNvSpPr>
                <a:spLocks/>
              </p:cNvSpPr>
              <p:nvPr/>
            </p:nvSpPr>
            <p:spPr bwMode="auto">
              <a:xfrm>
                <a:off x="3599" y="2564"/>
                <a:ext cx="4" cy="2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2 h 2"/>
                  <a:gd name="T4" fmla="*/ 2 w 4"/>
                  <a:gd name="T5" fmla="*/ 2 h 2"/>
                  <a:gd name="T6" fmla="*/ 4 w 4"/>
                  <a:gd name="T7" fmla="*/ 0 h 2"/>
                  <a:gd name="T8" fmla="*/ 2 w 4"/>
                  <a:gd name="T9" fmla="*/ 0 h 2"/>
                  <a:gd name="T10" fmla="*/ 4 w 4"/>
                  <a:gd name="T11" fmla="*/ 0 h 2"/>
                  <a:gd name="T12" fmla="*/ 2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92" name="Freeform 539"/>
              <p:cNvSpPr>
                <a:spLocks/>
              </p:cNvSpPr>
              <p:nvPr/>
            </p:nvSpPr>
            <p:spPr bwMode="auto">
              <a:xfrm>
                <a:off x="3580" y="2621"/>
                <a:ext cx="2" cy="4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0 w 2"/>
                  <a:gd name="T5" fmla="*/ 0 h 4"/>
                  <a:gd name="T6" fmla="*/ 0 w 2"/>
                  <a:gd name="T7" fmla="*/ 0 h 4"/>
                  <a:gd name="T8" fmla="*/ 0 w 2"/>
                  <a:gd name="T9" fmla="*/ 2 h 4"/>
                  <a:gd name="T10" fmla="*/ 0 w 2"/>
                  <a:gd name="T11" fmla="*/ 4 h 4"/>
                  <a:gd name="T12" fmla="*/ 0 w 2"/>
                  <a:gd name="T13" fmla="*/ 4 h 4"/>
                  <a:gd name="T14" fmla="*/ 2 w 2"/>
                  <a:gd name="T15" fmla="*/ 4 h 4"/>
                  <a:gd name="T16" fmla="*/ 2 w 2"/>
                  <a:gd name="T17" fmla="*/ 2 h 4"/>
                  <a:gd name="T18" fmla="*/ 2 w 2"/>
                  <a:gd name="T19" fmla="*/ 2 h 4"/>
                  <a:gd name="T20" fmla="*/ 2 w 2"/>
                  <a:gd name="T21" fmla="*/ 0 h 4"/>
                  <a:gd name="T22" fmla="*/ 0 w 2"/>
                  <a:gd name="T2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93" name="Freeform 540"/>
              <p:cNvSpPr>
                <a:spLocks/>
              </p:cNvSpPr>
              <p:nvPr/>
            </p:nvSpPr>
            <p:spPr bwMode="auto">
              <a:xfrm>
                <a:off x="3745" y="2760"/>
                <a:ext cx="10" cy="9"/>
              </a:xfrm>
              <a:custGeom>
                <a:avLst/>
                <a:gdLst>
                  <a:gd name="T0" fmla="*/ 5 w 10"/>
                  <a:gd name="T1" fmla="*/ 0 h 9"/>
                  <a:gd name="T2" fmla="*/ 0 w 10"/>
                  <a:gd name="T3" fmla="*/ 2 h 9"/>
                  <a:gd name="T4" fmla="*/ 0 w 10"/>
                  <a:gd name="T5" fmla="*/ 2 h 9"/>
                  <a:gd name="T6" fmla="*/ 2 w 10"/>
                  <a:gd name="T7" fmla="*/ 5 h 9"/>
                  <a:gd name="T8" fmla="*/ 5 w 10"/>
                  <a:gd name="T9" fmla="*/ 7 h 9"/>
                  <a:gd name="T10" fmla="*/ 7 w 10"/>
                  <a:gd name="T11" fmla="*/ 9 h 9"/>
                  <a:gd name="T12" fmla="*/ 10 w 10"/>
                  <a:gd name="T13" fmla="*/ 9 h 9"/>
                  <a:gd name="T14" fmla="*/ 10 w 10"/>
                  <a:gd name="T15" fmla="*/ 5 h 9"/>
                  <a:gd name="T16" fmla="*/ 7 w 10"/>
                  <a:gd name="T17" fmla="*/ 2 h 9"/>
                  <a:gd name="T18" fmla="*/ 5 w 10"/>
                  <a:gd name="T1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5" y="7"/>
                    </a:lnTo>
                    <a:lnTo>
                      <a:pt x="7" y="9"/>
                    </a:lnTo>
                    <a:lnTo>
                      <a:pt x="10" y="9"/>
                    </a:lnTo>
                    <a:lnTo>
                      <a:pt x="10" y="5"/>
                    </a:lnTo>
                    <a:lnTo>
                      <a:pt x="7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94" name="Rectangle 541"/>
              <p:cNvSpPr>
                <a:spLocks noChangeArrowheads="1"/>
              </p:cNvSpPr>
              <p:nvPr/>
            </p:nvSpPr>
            <p:spPr bwMode="auto">
              <a:xfrm>
                <a:off x="4898" y="1985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95" name="Freeform 542"/>
              <p:cNvSpPr>
                <a:spLocks/>
              </p:cNvSpPr>
              <p:nvPr/>
            </p:nvSpPr>
            <p:spPr bwMode="auto">
              <a:xfrm>
                <a:off x="4763" y="2219"/>
                <a:ext cx="40" cy="50"/>
              </a:xfrm>
              <a:custGeom>
                <a:avLst/>
                <a:gdLst>
                  <a:gd name="T0" fmla="*/ 31 w 40"/>
                  <a:gd name="T1" fmla="*/ 16 h 50"/>
                  <a:gd name="T2" fmla="*/ 29 w 40"/>
                  <a:gd name="T3" fmla="*/ 19 h 50"/>
                  <a:gd name="T4" fmla="*/ 26 w 40"/>
                  <a:gd name="T5" fmla="*/ 21 h 50"/>
                  <a:gd name="T6" fmla="*/ 24 w 40"/>
                  <a:gd name="T7" fmla="*/ 24 h 50"/>
                  <a:gd name="T8" fmla="*/ 12 w 40"/>
                  <a:gd name="T9" fmla="*/ 35 h 50"/>
                  <a:gd name="T10" fmla="*/ 12 w 40"/>
                  <a:gd name="T11" fmla="*/ 35 h 50"/>
                  <a:gd name="T12" fmla="*/ 10 w 40"/>
                  <a:gd name="T13" fmla="*/ 38 h 50"/>
                  <a:gd name="T14" fmla="*/ 5 w 40"/>
                  <a:gd name="T15" fmla="*/ 42 h 50"/>
                  <a:gd name="T16" fmla="*/ 3 w 40"/>
                  <a:gd name="T17" fmla="*/ 45 h 50"/>
                  <a:gd name="T18" fmla="*/ 0 w 40"/>
                  <a:gd name="T19" fmla="*/ 50 h 50"/>
                  <a:gd name="T20" fmla="*/ 3 w 40"/>
                  <a:gd name="T21" fmla="*/ 50 h 50"/>
                  <a:gd name="T22" fmla="*/ 7 w 40"/>
                  <a:gd name="T23" fmla="*/ 47 h 50"/>
                  <a:gd name="T24" fmla="*/ 10 w 40"/>
                  <a:gd name="T25" fmla="*/ 45 h 50"/>
                  <a:gd name="T26" fmla="*/ 21 w 40"/>
                  <a:gd name="T27" fmla="*/ 35 h 50"/>
                  <a:gd name="T28" fmla="*/ 26 w 40"/>
                  <a:gd name="T29" fmla="*/ 31 h 50"/>
                  <a:gd name="T30" fmla="*/ 26 w 40"/>
                  <a:gd name="T31" fmla="*/ 26 h 50"/>
                  <a:gd name="T32" fmla="*/ 33 w 40"/>
                  <a:gd name="T33" fmla="*/ 24 h 50"/>
                  <a:gd name="T34" fmla="*/ 36 w 40"/>
                  <a:gd name="T35" fmla="*/ 19 h 50"/>
                  <a:gd name="T36" fmla="*/ 40 w 40"/>
                  <a:gd name="T37" fmla="*/ 16 h 50"/>
                  <a:gd name="T38" fmla="*/ 40 w 40"/>
                  <a:gd name="T39" fmla="*/ 14 h 50"/>
                  <a:gd name="T40" fmla="*/ 38 w 40"/>
                  <a:gd name="T41" fmla="*/ 7 h 50"/>
                  <a:gd name="T42" fmla="*/ 40 w 40"/>
                  <a:gd name="T43" fmla="*/ 7 h 50"/>
                  <a:gd name="T44" fmla="*/ 38 w 40"/>
                  <a:gd name="T45" fmla="*/ 5 h 50"/>
                  <a:gd name="T46" fmla="*/ 38 w 40"/>
                  <a:gd name="T47" fmla="*/ 0 h 50"/>
                  <a:gd name="T48" fmla="*/ 38 w 40"/>
                  <a:gd name="T49" fmla="*/ 0 h 50"/>
                  <a:gd name="T50" fmla="*/ 38 w 40"/>
                  <a:gd name="T51" fmla="*/ 2 h 50"/>
                  <a:gd name="T52" fmla="*/ 36 w 40"/>
                  <a:gd name="T53" fmla="*/ 2 h 50"/>
                  <a:gd name="T54" fmla="*/ 36 w 40"/>
                  <a:gd name="T55" fmla="*/ 7 h 50"/>
                  <a:gd name="T56" fmla="*/ 36 w 40"/>
                  <a:gd name="T57" fmla="*/ 7 h 50"/>
                  <a:gd name="T58" fmla="*/ 36 w 40"/>
                  <a:gd name="T59" fmla="*/ 9 h 50"/>
                  <a:gd name="T60" fmla="*/ 36 w 40"/>
                  <a:gd name="T61" fmla="*/ 9 h 50"/>
                  <a:gd name="T62" fmla="*/ 36 w 40"/>
                  <a:gd name="T63" fmla="*/ 12 h 50"/>
                  <a:gd name="T64" fmla="*/ 36 w 40"/>
                  <a:gd name="T65" fmla="*/ 9 h 50"/>
                  <a:gd name="T66" fmla="*/ 36 w 40"/>
                  <a:gd name="T67" fmla="*/ 12 h 50"/>
                  <a:gd name="T68" fmla="*/ 33 w 40"/>
                  <a:gd name="T69" fmla="*/ 16 h 50"/>
                  <a:gd name="T70" fmla="*/ 31 w 40"/>
                  <a:gd name="T7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0" h="50">
                    <a:moveTo>
                      <a:pt x="31" y="16"/>
                    </a:moveTo>
                    <a:lnTo>
                      <a:pt x="29" y="19"/>
                    </a:lnTo>
                    <a:lnTo>
                      <a:pt x="26" y="21"/>
                    </a:lnTo>
                    <a:lnTo>
                      <a:pt x="24" y="24"/>
                    </a:lnTo>
                    <a:lnTo>
                      <a:pt x="12" y="35"/>
                    </a:lnTo>
                    <a:lnTo>
                      <a:pt x="12" y="35"/>
                    </a:lnTo>
                    <a:lnTo>
                      <a:pt x="10" y="38"/>
                    </a:lnTo>
                    <a:lnTo>
                      <a:pt x="5" y="42"/>
                    </a:lnTo>
                    <a:lnTo>
                      <a:pt x="3" y="45"/>
                    </a:lnTo>
                    <a:lnTo>
                      <a:pt x="0" y="50"/>
                    </a:lnTo>
                    <a:lnTo>
                      <a:pt x="3" y="50"/>
                    </a:lnTo>
                    <a:lnTo>
                      <a:pt x="7" y="47"/>
                    </a:lnTo>
                    <a:lnTo>
                      <a:pt x="10" y="45"/>
                    </a:lnTo>
                    <a:lnTo>
                      <a:pt x="21" y="35"/>
                    </a:lnTo>
                    <a:lnTo>
                      <a:pt x="26" y="31"/>
                    </a:lnTo>
                    <a:lnTo>
                      <a:pt x="26" y="26"/>
                    </a:lnTo>
                    <a:lnTo>
                      <a:pt x="33" y="24"/>
                    </a:lnTo>
                    <a:lnTo>
                      <a:pt x="36" y="19"/>
                    </a:lnTo>
                    <a:lnTo>
                      <a:pt x="40" y="16"/>
                    </a:lnTo>
                    <a:lnTo>
                      <a:pt x="40" y="14"/>
                    </a:lnTo>
                    <a:lnTo>
                      <a:pt x="38" y="7"/>
                    </a:lnTo>
                    <a:lnTo>
                      <a:pt x="40" y="7"/>
                    </a:lnTo>
                    <a:lnTo>
                      <a:pt x="38" y="5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6" y="2"/>
                    </a:lnTo>
                    <a:lnTo>
                      <a:pt x="36" y="7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36" y="12"/>
                    </a:lnTo>
                    <a:lnTo>
                      <a:pt x="36" y="9"/>
                    </a:lnTo>
                    <a:lnTo>
                      <a:pt x="36" y="12"/>
                    </a:lnTo>
                    <a:lnTo>
                      <a:pt x="33" y="16"/>
                    </a:lnTo>
                    <a:lnTo>
                      <a:pt x="3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96" name="Freeform 543"/>
              <p:cNvSpPr>
                <a:spLocks/>
              </p:cNvSpPr>
              <p:nvPr/>
            </p:nvSpPr>
            <p:spPr bwMode="auto">
              <a:xfrm>
                <a:off x="4810" y="1978"/>
                <a:ext cx="31" cy="59"/>
              </a:xfrm>
              <a:custGeom>
                <a:avLst/>
                <a:gdLst>
                  <a:gd name="T0" fmla="*/ 29 w 31"/>
                  <a:gd name="T1" fmla="*/ 2 h 59"/>
                  <a:gd name="T2" fmla="*/ 29 w 31"/>
                  <a:gd name="T3" fmla="*/ 2 h 59"/>
                  <a:gd name="T4" fmla="*/ 26 w 31"/>
                  <a:gd name="T5" fmla="*/ 2 h 59"/>
                  <a:gd name="T6" fmla="*/ 26 w 31"/>
                  <a:gd name="T7" fmla="*/ 0 h 59"/>
                  <a:gd name="T8" fmla="*/ 24 w 31"/>
                  <a:gd name="T9" fmla="*/ 0 h 59"/>
                  <a:gd name="T10" fmla="*/ 22 w 31"/>
                  <a:gd name="T11" fmla="*/ 0 h 59"/>
                  <a:gd name="T12" fmla="*/ 22 w 31"/>
                  <a:gd name="T13" fmla="*/ 2 h 59"/>
                  <a:gd name="T14" fmla="*/ 15 w 31"/>
                  <a:gd name="T15" fmla="*/ 5 h 59"/>
                  <a:gd name="T16" fmla="*/ 0 w 31"/>
                  <a:gd name="T17" fmla="*/ 26 h 59"/>
                  <a:gd name="T18" fmla="*/ 0 w 31"/>
                  <a:gd name="T19" fmla="*/ 31 h 59"/>
                  <a:gd name="T20" fmla="*/ 3 w 31"/>
                  <a:gd name="T21" fmla="*/ 45 h 59"/>
                  <a:gd name="T22" fmla="*/ 5 w 31"/>
                  <a:gd name="T23" fmla="*/ 50 h 59"/>
                  <a:gd name="T24" fmla="*/ 10 w 31"/>
                  <a:gd name="T25" fmla="*/ 50 h 59"/>
                  <a:gd name="T26" fmla="*/ 12 w 31"/>
                  <a:gd name="T27" fmla="*/ 59 h 59"/>
                  <a:gd name="T28" fmla="*/ 12 w 31"/>
                  <a:gd name="T29" fmla="*/ 59 h 59"/>
                  <a:gd name="T30" fmla="*/ 29 w 31"/>
                  <a:gd name="T31" fmla="*/ 12 h 59"/>
                  <a:gd name="T32" fmla="*/ 29 w 31"/>
                  <a:gd name="T33" fmla="*/ 7 h 59"/>
                  <a:gd name="T34" fmla="*/ 31 w 31"/>
                  <a:gd name="T35" fmla="*/ 5 h 59"/>
                  <a:gd name="T36" fmla="*/ 29 w 31"/>
                  <a:gd name="T37" fmla="*/ 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" h="59">
                    <a:moveTo>
                      <a:pt x="29" y="2"/>
                    </a:moveTo>
                    <a:lnTo>
                      <a:pt x="29" y="2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2" y="2"/>
                    </a:lnTo>
                    <a:lnTo>
                      <a:pt x="15" y="5"/>
                    </a:lnTo>
                    <a:lnTo>
                      <a:pt x="0" y="26"/>
                    </a:lnTo>
                    <a:lnTo>
                      <a:pt x="0" y="31"/>
                    </a:lnTo>
                    <a:lnTo>
                      <a:pt x="3" y="45"/>
                    </a:lnTo>
                    <a:lnTo>
                      <a:pt x="5" y="50"/>
                    </a:lnTo>
                    <a:lnTo>
                      <a:pt x="10" y="50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29" y="12"/>
                    </a:lnTo>
                    <a:lnTo>
                      <a:pt x="29" y="7"/>
                    </a:lnTo>
                    <a:lnTo>
                      <a:pt x="31" y="5"/>
                    </a:lnTo>
                    <a:lnTo>
                      <a:pt x="29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97" name="Freeform 544"/>
              <p:cNvSpPr>
                <a:spLocks/>
              </p:cNvSpPr>
              <p:nvPr/>
            </p:nvSpPr>
            <p:spPr bwMode="auto">
              <a:xfrm>
                <a:off x="4711" y="203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3 w 3"/>
                  <a:gd name="T3" fmla="*/ 3 w 3"/>
                  <a:gd name="T4" fmla="*/ 3 w 3"/>
                  <a:gd name="T5" fmla="*/ 0 w 3"/>
                  <a:gd name="T6" fmla="*/ 3 w 3"/>
                  <a:gd name="T7" fmla="*/ 3 w 3"/>
                  <a:gd name="T8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  <a:cxn ang="0">
                    <a:pos x="T7" y="0"/>
                  </a:cxn>
                  <a:cxn ang="0">
                    <a:pos x="T8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98" name="Freeform 545"/>
              <p:cNvSpPr>
                <a:spLocks/>
              </p:cNvSpPr>
              <p:nvPr/>
            </p:nvSpPr>
            <p:spPr bwMode="auto">
              <a:xfrm>
                <a:off x="4806" y="2096"/>
                <a:ext cx="71" cy="104"/>
              </a:xfrm>
              <a:custGeom>
                <a:avLst/>
                <a:gdLst>
                  <a:gd name="T0" fmla="*/ 0 w 71"/>
                  <a:gd name="T1" fmla="*/ 43 h 104"/>
                  <a:gd name="T2" fmla="*/ 9 w 71"/>
                  <a:gd name="T3" fmla="*/ 66 h 104"/>
                  <a:gd name="T4" fmla="*/ 14 w 71"/>
                  <a:gd name="T5" fmla="*/ 71 h 104"/>
                  <a:gd name="T6" fmla="*/ 16 w 71"/>
                  <a:gd name="T7" fmla="*/ 66 h 104"/>
                  <a:gd name="T8" fmla="*/ 19 w 71"/>
                  <a:gd name="T9" fmla="*/ 71 h 104"/>
                  <a:gd name="T10" fmla="*/ 14 w 71"/>
                  <a:gd name="T11" fmla="*/ 78 h 104"/>
                  <a:gd name="T12" fmla="*/ 16 w 71"/>
                  <a:gd name="T13" fmla="*/ 83 h 104"/>
                  <a:gd name="T14" fmla="*/ 21 w 71"/>
                  <a:gd name="T15" fmla="*/ 85 h 104"/>
                  <a:gd name="T16" fmla="*/ 26 w 71"/>
                  <a:gd name="T17" fmla="*/ 85 h 104"/>
                  <a:gd name="T18" fmla="*/ 30 w 71"/>
                  <a:gd name="T19" fmla="*/ 80 h 104"/>
                  <a:gd name="T20" fmla="*/ 37 w 71"/>
                  <a:gd name="T21" fmla="*/ 83 h 104"/>
                  <a:gd name="T22" fmla="*/ 47 w 71"/>
                  <a:gd name="T23" fmla="*/ 92 h 104"/>
                  <a:gd name="T24" fmla="*/ 49 w 71"/>
                  <a:gd name="T25" fmla="*/ 92 h 104"/>
                  <a:gd name="T26" fmla="*/ 45 w 71"/>
                  <a:gd name="T27" fmla="*/ 80 h 104"/>
                  <a:gd name="T28" fmla="*/ 52 w 71"/>
                  <a:gd name="T29" fmla="*/ 85 h 104"/>
                  <a:gd name="T30" fmla="*/ 54 w 71"/>
                  <a:gd name="T31" fmla="*/ 87 h 104"/>
                  <a:gd name="T32" fmla="*/ 59 w 71"/>
                  <a:gd name="T33" fmla="*/ 92 h 104"/>
                  <a:gd name="T34" fmla="*/ 61 w 71"/>
                  <a:gd name="T35" fmla="*/ 97 h 104"/>
                  <a:gd name="T36" fmla="*/ 68 w 71"/>
                  <a:gd name="T37" fmla="*/ 97 h 104"/>
                  <a:gd name="T38" fmla="*/ 68 w 71"/>
                  <a:gd name="T39" fmla="*/ 99 h 104"/>
                  <a:gd name="T40" fmla="*/ 71 w 71"/>
                  <a:gd name="T41" fmla="*/ 104 h 104"/>
                  <a:gd name="T42" fmla="*/ 71 w 71"/>
                  <a:gd name="T43" fmla="*/ 97 h 104"/>
                  <a:gd name="T44" fmla="*/ 68 w 71"/>
                  <a:gd name="T45" fmla="*/ 95 h 104"/>
                  <a:gd name="T46" fmla="*/ 66 w 71"/>
                  <a:gd name="T47" fmla="*/ 95 h 104"/>
                  <a:gd name="T48" fmla="*/ 68 w 71"/>
                  <a:gd name="T49" fmla="*/ 92 h 104"/>
                  <a:gd name="T50" fmla="*/ 63 w 71"/>
                  <a:gd name="T51" fmla="*/ 90 h 104"/>
                  <a:gd name="T52" fmla="*/ 66 w 71"/>
                  <a:gd name="T53" fmla="*/ 85 h 104"/>
                  <a:gd name="T54" fmla="*/ 68 w 71"/>
                  <a:gd name="T55" fmla="*/ 83 h 104"/>
                  <a:gd name="T56" fmla="*/ 59 w 71"/>
                  <a:gd name="T57" fmla="*/ 80 h 104"/>
                  <a:gd name="T58" fmla="*/ 59 w 71"/>
                  <a:gd name="T59" fmla="*/ 83 h 104"/>
                  <a:gd name="T60" fmla="*/ 54 w 71"/>
                  <a:gd name="T61" fmla="*/ 83 h 104"/>
                  <a:gd name="T62" fmla="*/ 52 w 71"/>
                  <a:gd name="T63" fmla="*/ 73 h 104"/>
                  <a:gd name="T64" fmla="*/ 47 w 71"/>
                  <a:gd name="T65" fmla="*/ 76 h 104"/>
                  <a:gd name="T66" fmla="*/ 42 w 71"/>
                  <a:gd name="T67" fmla="*/ 76 h 104"/>
                  <a:gd name="T68" fmla="*/ 40 w 71"/>
                  <a:gd name="T69" fmla="*/ 78 h 104"/>
                  <a:gd name="T70" fmla="*/ 37 w 71"/>
                  <a:gd name="T71" fmla="*/ 80 h 104"/>
                  <a:gd name="T72" fmla="*/ 33 w 71"/>
                  <a:gd name="T73" fmla="*/ 78 h 104"/>
                  <a:gd name="T74" fmla="*/ 30 w 71"/>
                  <a:gd name="T75" fmla="*/ 71 h 104"/>
                  <a:gd name="T76" fmla="*/ 30 w 71"/>
                  <a:gd name="T77" fmla="*/ 66 h 104"/>
                  <a:gd name="T78" fmla="*/ 28 w 71"/>
                  <a:gd name="T79" fmla="*/ 57 h 104"/>
                  <a:gd name="T80" fmla="*/ 30 w 71"/>
                  <a:gd name="T81" fmla="*/ 52 h 104"/>
                  <a:gd name="T82" fmla="*/ 33 w 71"/>
                  <a:gd name="T83" fmla="*/ 47 h 104"/>
                  <a:gd name="T84" fmla="*/ 37 w 71"/>
                  <a:gd name="T85" fmla="*/ 45 h 104"/>
                  <a:gd name="T86" fmla="*/ 45 w 71"/>
                  <a:gd name="T87" fmla="*/ 28 h 104"/>
                  <a:gd name="T88" fmla="*/ 42 w 71"/>
                  <a:gd name="T89" fmla="*/ 24 h 104"/>
                  <a:gd name="T90" fmla="*/ 40 w 71"/>
                  <a:gd name="T91" fmla="*/ 21 h 104"/>
                  <a:gd name="T92" fmla="*/ 40 w 71"/>
                  <a:gd name="T93" fmla="*/ 10 h 104"/>
                  <a:gd name="T94" fmla="*/ 42 w 71"/>
                  <a:gd name="T95" fmla="*/ 5 h 104"/>
                  <a:gd name="T96" fmla="*/ 40 w 71"/>
                  <a:gd name="T97" fmla="*/ 2 h 104"/>
                  <a:gd name="T98" fmla="*/ 37 w 71"/>
                  <a:gd name="T99" fmla="*/ 5 h 104"/>
                  <a:gd name="T100" fmla="*/ 30 w 71"/>
                  <a:gd name="T101" fmla="*/ 5 h 104"/>
                  <a:gd name="T102" fmla="*/ 16 w 71"/>
                  <a:gd name="T103" fmla="*/ 0 h 104"/>
                  <a:gd name="T104" fmla="*/ 9 w 71"/>
                  <a:gd name="T105" fmla="*/ 43 h 104"/>
                  <a:gd name="T106" fmla="*/ 2 w 71"/>
                  <a:gd name="T107" fmla="*/ 4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1" h="104">
                    <a:moveTo>
                      <a:pt x="0" y="40"/>
                    </a:moveTo>
                    <a:lnTo>
                      <a:pt x="0" y="43"/>
                    </a:lnTo>
                    <a:lnTo>
                      <a:pt x="7" y="66"/>
                    </a:lnTo>
                    <a:lnTo>
                      <a:pt x="9" y="66"/>
                    </a:lnTo>
                    <a:lnTo>
                      <a:pt x="14" y="73"/>
                    </a:lnTo>
                    <a:lnTo>
                      <a:pt x="14" y="71"/>
                    </a:lnTo>
                    <a:lnTo>
                      <a:pt x="14" y="66"/>
                    </a:lnTo>
                    <a:lnTo>
                      <a:pt x="16" y="66"/>
                    </a:lnTo>
                    <a:lnTo>
                      <a:pt x="19" y="69"/>
                    </a:lnTo>
                    <a:lnTo>
                      <a:pt x="19" y="71"/>
                    </a:lnTo>
                    <a:lnTo>
                      <a:pt x="16" y="76"/>
                    </a:lnTo>
                    <a:lnTo>
                      <a:pt x="14" y="78"/>
                    </a:lnTo>
                    <a:lnTo>
                      <a:pt x="16" y="83"/>
                    </a:lnTo>
                    <a:lnTo>
                      <a:pt x="16" y="83"/>
                    </a:lnTo>
                    <a:lnTo>
                      <a:pt x="19" y="83"/>
                    </a:lnTo>
                    <a:lnTo>
                      <a:pt x="21" y="85"/>
                    </a:lnTo>
                    <a:lnTo>
                      <a:pt x="23" y="85"/>
                    </a:lnTo>
                    <a:lnTo>
                      <a:pt x="26" y="85"/>
                    </a:lnTo>
                    <a:lnTo>
                      <a:pt x="28" y="85"/>
                    </a:lnTo>
                    <a:lnTo>
                      <a:pt x="30" y="80"/>
                    </a:lnTo>
                    <a:lnTo>
                      <a:pt x="33" y="80"/>
                    </a:lnTo>
                    <a:lnTo>
                      <a:pt x="37" y="83"/>
                    </a:lnTo>
                    <a:lnTo>
                      <a:pt x="45" y="90"/>
                    </a:lnTo>
                    <a:lnTo>
                      <a:pt x="47" y="92"/>
                    </a:lnTo>
                    <a:lnTo>
                      <a:pt x="49" y="92"/>
                    </a:lnTo>
                    <a:lnTo>
                      <a:pt x="49" y="92"/>
                    </a:lnTo>
                    <a:lnTo>
                      <a:pt x="45" y="85"/>
                    </a:lnTo>
                    <a:lnTo>
                      <a:pt x="45" y="80"/>
                    </a:lnTo>
                    <a:lnTo>
                      <a:pt x="47" y="83"/>
                    </a:lnTo>
                    <a:lnTo>
                      <a:pt x="52" y="85"/>
                    </a:lnTo>
                    <a:lnTo>
                      <a:pt x="52" y="85"/>
                    </a:lnTo>
                    <a:lnTo>
                      <a:pt x="54" y="87"/>
                    </a:lnTo>
                    <a:lnTo>
                      <a:pt x="56" y="90"/>
                    </a:lnTo>
                    <a:lnTo>
                      <a:pt x="59" y="92"/>
                    </a:lnTo>
                    <a:lnTo>
                      <a:pt x="59" y="95"/>
                    </a:lnTo>
                    <a:lnTo>
                      <a:pt x="61" y="97"/>
                    </a:lnTo>
                    <a:lnTo>
                      <a:pt x="63" y="99"/>
                    </a:lnTo>
                    <a:lnTo>
                      <a:pt x="68" y="97"/>
                    </a:lnTo>
                    <a:lnTo>
                      <a:pt x="68" y="99"/>
                    </a:lnTo>
                    <a:lnTo>
                      <a:pt x="68" y="99"/>
                    </a:lnTo>
                    <a:lnTo>
                      <a:pt x="68" y="102"/>
                    </a:lnTo>
                    <a:lnTo>
                      <a:pt x="71" y="104"/>
                    </a:lnTo>
                    <a:lnTo>
                      <a:pt x="71" y="102"/>
                    </a:lnTo>
                    <a:lnTo>
                      <a:pt x="71" y="97"/>
                    </a:lnTo>
                    <a:lnTo>
                      <a:pt x="71" y="97"/>
                    </a:lnTo>
                    <a:lnTo>
                      <a:pt x="68" y="95"/>
                    </a:lnTo>
                    <a:lnTo>
                      <a:pt x="68" y="95"/>
                    </a:lnTo>
                    <a:lnTo>
                      <a:pt x="66" y="95"/>
                    </a:lnTo>
                    <a:lnTo>
                      <a:pt x="66" y="95"/>
                    </a:lnTo>
                    <a:lnTo>
                      <a:pt x="68" y="92"/>
                    </a:lnTo>
                    <a:lnTo>
                      <a:pt x="66" y="90"/>
                    </a:lnTo>
                    <a:lnTo>
                      <a:pt x="63" y="90"/>
                    </a:lnTo>
                    <a:lnTo>
                      <a:pt x="63" y="87"/>
                    </a:lnTo>
                    <a:lnTo>
                      <a:pt x="66" y="85"/>
                    </a:lnTo>
                    <a:lnTo>
                      <a:pt x="68" y="85"/>
                    </a:lnTo>
                    <a:lnTo>
                      <a:pt x="68" y="83"/>
                    </a:lnTo>
                    <a:lnTo>
                      <a:pt x="61" y="80"/>
                    </a:lnTo>
                    <a:lnTo>
                      <a:pt x="59" y="80"/>
                    </a:lnTo>
                    <a:lnTo>
                      <a:pt x="59" y="78"/>
                    </a:lnTo>
                    <a:lnTo>
                      <a:pt x="59" y="83"/>
                    </a:lnTo>
                    <a:lnTo>
                      <a:pt x="56" y="83"/>
                    </a:lnTo>
                    <a:lnTo>
                      <a:pt x="54" y="83"/>
                    </a:lnTo>
                    <a:lnTo>
                      <a:pt x="54" y="76"/>
                    </a:lnTo>
                    <a:lnTo>
                      <a:pt x="52" y="73"/>
                    </a:lnTo>
                    <a:lnTo>
                      <a:pt x="49" y="73"/>
                    </a:lnTo>
                    <a:lnTo>
                      <a:pt x="47" y="76"/>
                    </a:lnTo>
                    <a:lnTo>
                      <a:pt x="45" y="73"/>
                    </a:lnTo>
                    <a:lnTo>
                      <a:pt x="42" y="76"/>
                    </a:lnTo>
                    <a:lnTo>
                      <a:pt x="40" y="76"/>
                    </a:lnTo>
                    <a:lnTo>
                      <a:pt x="40" y="78"/>
                    </a:lnTo>
                    <a:lnTo>
                      <a:pt x="40" y="80"/>
                    </a:lnTo>
                    <a:lnTo>
                      <a:pt x="37" y="80"/>
                    </a:lnTo>
                    <a:lnTo>
                      <a:pt x="37" y="80"/>
                    </a:lnTo>
                    <a:lnTo>
                      <a:pt x="33" y="78"/>
                    </a:lnTo>
                    <a:lnTo>
                      <a:pt x="33" y="76"/>
                    </a:lnTo>
                    <a:lnTo>
                      <a:pt x="30" y="71"/>
                    </a:lnTo>
                    <a:lnTo>
                      <a:pt x="30" y="69"/>
                    </a:lnTo>
                    <a:lnTo>
                      <a:pt x="30" y="66"/>
                    </a:lnTo>
                    <a:lnTo>
                      <a:pt x="28" y="64"/>
                    </a:lnTo>
                    <a:lnTo>
                      <a:pt x="28" y="57"/>
                    </a:lnTo>
                    <a:lnTo>
                      <a:pt x="28" y="57"/>
                    </a:lnTo>
                    <a:lnTo>
                      <a:pt x="30" y="52"/>
                    </a:lnTo>
                    <a:lnTo>
                      <a:pt x="30" y="50"/>
                    </a:lnTo>
                    <a:lnTo>
                      <a:pt x="33" y="47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40" y="43"/>
                    </a:lnTo>
                    <a:lnTo>
                      <a:pt x="45" y="28"/>
                    </a:lnTo>
                    <a:lnTo>
                      <a:pt x="45" y="26"/>
                    </a:lnTo>
                    <a:lnTo>
                      <a:pt x="42" y="24"/>
                    </a:lnTo>
                    <a:lnTo>
                      <a:pt x="42" y="24"/>
                    </a:lnTo>
                    <a:lnTo>
                      <a:pt x="40" y="21"/>
                    </a:lnTo>
                    <a:lnTo>
                      <a:pt x="40" y="21"/>
                    </a:lnTo>
                    <a:lnTo>
                      <a:pt x="40" y="10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0" y="2"/>
                    </a:lnTo>
                    <a:lnTo>
                      <a:pt x="40" y="2"/>
                    </a:lnTo>
                    <a:lnTo>
                      <a:pt x="37" y="2"/>
                    </a:lnTo>
                    <a:lnTo>
                      <a:pt x="37" y="5"/>
                    </a:lnTo>
                    <a:lnTo>
                      <a:pt x="35" y="5"/>
                    </a:lnTo>
                    <a:lnTo>
                      <a:pt x="30" y="5"/>
                    </a:lnTo>
                    <a:lnTo>
                      <a:pt x="26" y="2"/>
                    </a:lnTo>
                    <a:lnTo>
                      <a:pt x="16" y="0"/>
                    </a:lnTo>
                    <a:lnTo>
                      <a:pt x="11" y="5"/>
                    </a:lnTo>
                    <a:lnTo>
                      <a:pt x="9" y="43"/>
                    </a:lnTo>
                    <a:lnTo>
                      <a:pt x="7" y="45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199" name="Freeform 546"/>
              <p:cNvSpPr>
                <a:spLocks/>
              </p:cNvSpPr>
              <p:nvPr/>
            </p:nvSpPr>
            <p:spPr bwMode="auto">
              <a:xfrm>
                <a:off x="4706" y="2030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5 w 5"/>
                  <a:gd name="T3" fmla="*/ 0 h 5"/>
                  <a:gd name="T4" fmla="*/ 5 w 5"/>
                  <a:gd name="T5" fmla="*/ 0 h 5"/>
                  <a:gd name="T6" fmla="*/ 3 w 5"/>
                  <a:gd name="T7" fmla="*/ 2 h 5"/>
                  <a:gd name="T8" fmla="*/ 3 w 5"/>
                  <a:gd name="T9" fmla="*/ 2 h 5"/>
                  <a:gd name="T10" fmla="*/ 0 w 5"/>
                  <a:gd name="T11" fmla="*/ 2 h 5"/>
                  <a:gd name="T12" fmla="*/ 0 w 5"/>
                  <a:gd name="T13" fmla="*/ 2 h 5"/>
                  <a:gd name="T14" fmla="*/ 3 w 5"/>
                  <a:gd name="T15" fmla="*/ 2 h 5"/>
                  <a:gd name="T16" fmla="*/ 3 w 5"/>
                  <a:gd name="T17" fmla="*/ 2 h 5"/>
                  <a:gd name="T18" fmla="*/ 3 w 5"/>
                  <a:gd name="T19" fmla="*/ 2 h 5"/>
                  <a:gd name="T20" fmla="*/ 3 w 5"/>
                  <a:gd name="T21" fmla="*/ 2 h 5"/>
                  <a:gd name="T22" fmla="*/ 3 w 5"/>
                  <a:gd name="T23" fmla="*/ 5 h 5"/>
                  <a:gd name="T24" fmla="*/ 5 w 5"/>
                  <a:gd name="T25" fmla="*/ 2 h 5"/>
                  <a:gd name="T26" fmla="*/ 5 w 5"/>
                  <a:gd name="T27" fmla="*/ 2 h 5"/>
                  <a:gd name="T28" fmla="*/ 5 w 5"/>
                  <a:gd name="T29" fmla="*/ 2 h 5"/>
                  <a:gd name="T30" fmla="*/ 5 w 5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5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00" name="Freeform 547"/>
              <p:cNvSpPr>
                <a:spLocks/>
              </p:cNvSpPr>
              <p:nvPr/>
            </p:nvSpPr>
            <p:spPr bwMode="auto">
              <a:xfrm>
                <a:off x="4449" y="2212"/>
                <a:ext cx="2" cy="5"/>
              </a:xfrm>
              <a:custGeom>
                <a:avLst/>
                <a:gdLst>
                  <a:gd name="T0" fmla="*/ 0 w 2"/>
                  <a:gd name="T1" fmla="*/ 2 h 5"/>
                  <a:gd name="T2" fmla="*/ 0 w 2"/>
                  <a:gd name="T3" fmla="*/ 5 h 5"/>
                  <a:gd name="T4" fmla="*/ 2 w 2"/>
                  <a:gd name="T5" fmla="*/ 5 h 5"/>
                  <a:gd name="T6" fmla="*/ 2 w 2"/>
                  <a:gd name="T7" fmla="*/ 0 h 5"/>
                  <a:gd name="T8" fmla="*/ 2 w 2"/>
                  <a:gd name="T9" fmla="*/ 2 h 5"/>
                  <a:gd name="T10" fmla="*/ 0 w 2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0" y="2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01" name="Freeform 548"/>
              <p:cNvSpPr>
                <a:spLocks/>
              </p:cNvSpPr>
              <p:nvPr/>
            </p:nvSpPr>
            <p:spPr bwMode="auto">
              <a:xfrm>
                <a:off x="93" y="1314"/>
                <a:ext cx="31" cy="19"/>
              </a:xfrm>
              <a:custGeom>
                <a:avLst/>
                <a:gdLst>
                  <a:gd name="T0" fmla="*/ 29 w 31"/>
                  <a:gd name="T1" fmla="*/ 7 h 19"/>
                  <a:gd name="T2" fmla="*/ 29 w 31"/>
                  <a:gd name="T3" fmla="*/ 7 h 19"/>
                  <a:gd name="T4" fmla="*/ 26 w 31"/>
                  <a:gd name="T5" fmla="*/ 5 h 19"/>
                  <a:gd name="T6" fmla="*/ 24 w 31"/>
                  <a:gd name="T7" fmla="*/ 0 h 19"/>
                  <a:gd name="T8" fmla="*/ 22 w 31"/>
                  <a:gd name="T9" fmla="*/ 0 h 19"/>
                  <a:gd name="T10" fmla="*/ 17 w 31"/>
                  <a:gd name="T11" fmla="*/ 2 h 19"/>
                  <a:gd name="T12" fmla="*/ 12 w 31"/>
                  <a:gd name="T13" fmla="*/ 2 h 19"/>
                  <a:gd name="T14" fmla="*/ 10 w 31"/>
                  <a:gd name="T15" fmla="*/ 2 h 19"/>
                  <a:gd name="T16" fmla="*/ 7 w 31"/>
                  <a:gd name="T17" fmla="*/ 7 h 19"/>
                  <a:gd name="T18" fmla="*/ 0 w 31"/>
                  <a:gd name="T19" fmla="*/ 12 h 19"/>
                  <a:gd name="T20" fmla="*/ 3 w 31"/>
                  <a:gd name="T21" fmla="*/ 17 h 19"/>
                  <a:gd name="T22" fmla="*/ 7 w 31"/>
                  <a:gd name="T23" fmla="*/ 19 h 19"/>
                  <a:gd name="T24" fmla="*/ 14 w 31"/>
                  <a:gd name="T25" fmla="*/ 12 h 19"/>
                  <a:gd name="T26" fmla="*/ 22 w 31"/>
                  <a:gd name="T27" fmla="*/ 12 h 19"/>
                  <a:gd name="T28" fmla="*/ 26 w 31"/>
                  <a:gd name="T29" fmla="*/ 12 h 19"/>
                  <a:gd name="T30" fmla="*/ 29 w 31"/>
                  <a:gd name="T31" fmla="*/ 10 h 19"/>
                  <a:gd name="T32" fmla="*/ 31 w 31"/>
                  <a:gd name="T33" fmla="*/ 10 h 19"/>
                  <a:gd name="T34" fmla="*/ 31 w 31"/>
                  <a:gd name="T35" fmla="*/ 10 h 19"/>
                  <a:gd name="T36" fmla="*/ 31 w 31"/>
                  <a:gd name="T37" fmla="*/ 10 h 19"/>
                  <a:gd name="T38" fmla="*/ 29 w 31"/>
                  <a:gd name="T39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1" h="19">
                    <a:moveTo>
                      <a:pt x="29" y="7"/>
                    </a:moveTo>
                    <a:lnTo>
                      <a:pt x="29" y="7"/>
                    </a:lnTo>
                    <a:lnTo>
                      <a:pt x="26" y="5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7" y="2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7" y="7"/>
                    </a:lnTo>
                    <a:lnTo>
                      <a:pt x="0" y="12"/>
                    </a:lnTo>
                    <a:lnTo>
                      <a:pt x="3" y="17"/>
                    </a:lnTo>
                    <a:lnTo>
                      <a:pt x="7" y="19"/>
                    </a:lnTo>
                    <a:lnTo>
                      <a:pt x="14" y="12"/>
                    </a:lnTo>
                    <a:lnTo>
                      <a:pt x="22" y="12"/>
                    </a:lnTo>
                    <a:lnTo>
                      <a:pt x="26" y="12"/>
                    </a:lnTo>
                    <a:lnTo>
                      <a:pt x="29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31" y="10"/>
                    </a:lnTo>
                    <a:lnTo>
                      <a:pt x="29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02" name="Freeform 549"/>
              <p:cNvSpPr>
                <a:spLocks/>
              </p:cNvSpPr>
              <p:nvPr/>
            </p:nvSpPr>
            <p:spPr bwMode="auto">
              <a:xfrm>
                <a:off x="4451" y="2198"/>
                <a:ext cx="0" cy="4"/>
              </a:xfrm>
              <a:custGeom>
                <a:avLst/>
                <a:gdLst>
                  <a:gd name="T0" fmla="*/ 4 h 4"/>
                  <a:gd name="T1" fmla="*/ 0 h 4"/>
                  <a:gd name="T2" fmla="*/ 4 h 4"/>
                  <a:gd name="T3" fmla="*/ 4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03" name="Freeform 550"/>
              <p:cNvSpPr>
                <a:spLocks/>
              </p:cNvSpPr>
              <p:nvPr/>
            </p:nvSpPr>
            <p:spPr bwMode="auto">
              <a:xfrm>
                <a:off x="4451" y="2212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2 h 5"/>
                  <a:gd name="T4" fmla="*/ 3 w 3"/>
                  <a:gd name="T5" fmla="*/ 0 h 5"/>
                  <a:gd name="T6" fmla="*/ 3 w 3"/>
                  <a:gd name="T7" fmla="*/ 0 h 5"/>
                  <a:gd name="T8" fmla="*/ 0 w 3"/>
                  <a:gd name="T9" fmla="*/ 5 h 5"/>
                  <a:gd name="T10" fmla="*/ 3 w 3"/>
                  <a:gd name="T11" fmla="*/ 5 h 5"/>
                  <a:gd name="T12" fmla="*/ 3 w 3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04" name="Freeform 551"/>
              <p:cNvSpPr>
                <a:spLocks/>
              </p:cNvSpPr>
              <p:nvPr/>
            </p:nvSpPr>
            <p:spPr bwMode="auto">
              <a:xfrm>
                <a:off x="4872" y="199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3 h 3"/>
                  <a:gd name="T4" fmla="*/ 0 w 2"/>
                  <a:gd name="T5" fmla="*/ 0 h 3"/>
                  <a:gd name="T6" fmla="*/ 0 w 2"/>
                  <a:gd name="T7" fmla="*/ 0 h 3"/>
                  <a:gd name="T8" fmla="*/ 0 w 2"/>
                  <a:gd name="T9" fmla="*/ 3 h 3"/>
                  <a:gd name="T10" fmla="*/ 0 w 2"/>
                  <a:gd name="T11" fmla="*/ 3 h 3"/>
                  <a:gd name="T12" fmla="*/ 2 w 2"/>
                  <a:gd name="T13" fmla="*/ 3 h 3"/>
                  <a:gd name="T14" fmla="*/ 2 w 2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05" name="Freeform 552"/>
              <p:cNvSpPr>
                <a:spLocks/>
              </p:cNvSpPr>
              <p:nvPr/>
            </p:nvSpPr>
            <p:spPr bwMode="auto">
              <a:xfrm>
                <a:off x="3556" y="2611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2 w 2"/>
                  <a:gd name="T5" fmla="*/ 2 h 2"/>
                  <a:gd name="T6" fmla="*/ 2 w 2"/>
                  <a:gd name="T7" fmla="*/ 2 h 2"/>
                  <a:gd name="T8" fmla="*/ 0 w 2"/>
                  <a:gd name="T9" fmla="*/ 0 h 2"/>
                  <a:gd name="T10" fmla="*/ 0 w 2"/>
                  <a:gd name="T11" fmla="*/ 0 h 2"/>
                  <a:gd name="T12" fmla="*/ 0 w 2"/>
                  <a:gd name="T13" fmla="*/ 2 h 2"/>
                  <a:gd name="T14" fmla="*/ 0 w 2"/>
                  <a:gd name="T15" fmla="*/ 2 h 2"/>
                  <a:gd name="T16" fmla="*/ 0 w 2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06" name="Freeform 553"/>
              <p:cNvSpPr>
                <a:spLocks/>
              </p:cNvSpPr>
              <p:nvPr/>
            </p:nvSpPr>
            <p:spPr bwMode="auto">
              <a:xfrm>
                <a:off x="2007" y="2408"/>
                <a:ext cx="7" cy="2"/>
              </a:xfrm>
              <a:custGeom>
                <a:avLst/>
                <a:gdLst>
                  <a:gd name="T0" fmla="*/ 4 w 7"/>
                  <a:gd name="T1" fmla="*/ 2 h 2"/>
                  <a:gd name="T2" fmla="*/ 7 w 7"/>
                  <a:gd name="T3" fmla="*/ 2 h 2"/>
                  <a:gd name="T4" fmla="*/ 7 w 7"/>
                  <a:gd name="T5" fmla="*/ 0 h 2"/>
                  <a:gd name="T6" fmla="*/ 4 w 7"/>
                  <a:gd name="T7" fmla="*/ 0 h 2"/>
                  <a:gd name="T8" fmla="*/ 4 w 7"/>
                  <a:gd name="T9" fmla="*/ 0 h 2"/>
                  <a:gd name="T10" fmla="*/ 2 w 7"/>
                  <a:gd name="T11" fmla="*/ 0 h 2"/>
                  <a:gd name="T12" fmla="*/ 2 w 7"/>
                  <a:gd name="T13" fmla="*/ 2 h 2"/>
                  <a:gd name="T14" fmla="*/ 0 w 7"/>
                  <a:gd name="T15" fmla="*/ 2 h 2"/>
                  <a:gd name="T16" fmla="*/ 0 w 7"/>
                  <a:gd name="T17" fmla="*/ 2 h 2"/>
                  <a:gd name="T18" fmla="*/ 0 w 7"/>
                  <a:gd name="T19" fmla="*/ 2 h 2"/>
                  <a:gd name="T20" fmla="*/ 0 w 7"/>
                  <a:gd name="T21" fmla="*/ 2 h 2"/>
                  <a:gd name="T22" fmla="*/ 4 w 7"/>
                  <a:gd name="T23" fmla="*/ 2 h 2"/>
                  <a:gd name="T24" fmla="*/ 4 w 7"/>
                  <a:gd name="T2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2">
                    <a:moveTo>
                      <a:pt x="4" y="2"/>
                    </a:moveTo>
                    <a:lnTo>
                      <a:pt x="7" y="2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4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07" name="Freeform 554"/>
              <p:cNvSpPr>
                <a:spLocks/>
              </p:cNvSpPr>
              <p:nvPr/>
            </p:nvSpPr>
            <p:spPr bwMode="auto">
              <a:xfrm>
                <a:off x="1992" y="2410"/>
                <a:ext cx="36" cy="29"/>
              </a:xfrm>
              <a:custGeom>
                <a:avLst/>
                <a:gdLst>
                  <a:gd name="T0" fmla="*/ 5 w 36"/>
                  <a:gd name="T1" fmla="*/ 3 h 29"/>
                  <a:gd name="T2" fmla="*/ 5 w 36"/>
                  <a:gd name="T3" fmla="*/ 3 h 29"/>
                  <a:gd name="T4" fmla="*/ 3 w 36"/>
                  <a:gd name="T5" fmla="*/ 5 h 29"/>
                  <a:gd name="T6" fmla="*/ 0 w 36"/>
                  <a:gd name="T7" fmla="*/ 7 h 29"/>
                  <a:gd name="T8" fmla="*/ 3 w 36"/>
                  <a:gd name="T9" fmla="*/ 24 h 29"/>
                  <a:gd name="T10" fmla="*/ 3 w 36"/>
                  <a:gd name="T11" fmla="*/ 26 h 29"/>
                  <a:gd name="T12" fmla="*/ 5 w 36"/>
                  <a:gd name="T13" fmla="*/ 29 h 29"/>
                  <a:gd name="T14" fmla="*/ 12 w 36"/>
                  <a:gd name="T15" fmla="*/ 29 h 29"/>
                  <a:gd name="T16" fmla="*/ 15 w 36"/>
                  <a:gd name="T17" fmla="*/ 29 h 29"/>
                  <a:gd name="T18" fmla="*/ 22 w 36"/>
                  <a:gd name="T19" fmla="*/ 26 h 29"/>
                  <a:gd name="T20" fmla="*/ 31 w 36"/>
                  <a:gd name="T21" fmla="*/ 22 h 29"/>
                  <a:gd name="T22" fmla="*/ 36 w 36"/>
                  <a:gd name="T23" fmla="*/ 12 h 29"/>
                  <a:gd name="T24" fmla="*/ 36 w 36"/>
                  <a:gd name="T25" fmla="*/ 5 h 29"/>
                  <a:gd name="T26" fmla="*/ 36 w 36"/>
                  <a:gd name="T27" fmla="*/ 5 h 29"/>
                  <a:gd name="T28" fmla="*/ 36 w 36"/>
                  <a:gd name="T29" fmla="*/ 3 h 29"/>
                  <a:gd name="T30" fmla="*/ 36 w 36"/>
                  <a:gd name="T31" fmla="*/ 3 h 29"/>
                  <a:gd name="T32" fmla="*/ 33 w 36"/>
                  <a:gd name="T33" fmla="*/ 3 h 29"/>
                  <a:gd name="T34" fmla="*/ 29 w 36"/>
                  <a:gd name="T35" fmla="*/ 0 h 29"/>
                  <a:gd name="T36" fmla="*/ 17 w 36"/>
                  <a:gd name="T37" fmla="*/ 3 h 29"/>
                  <a:gd name="T38" fmla="*/ 10 w 36"/>
                  <a:gd name="T39" fmla="*/ 3 h 29"/>
                  <a:gd name="T40" fmla="*/ 5 w 36"/>
                  <a:gd name="T41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6" h="29">
                    <a:moveTo>
                      <a:pt x="5" y="3"/>
                    </a:moveTo>
                    <a:lnTo>
                      <a:pt x="5" y="3"/>
                    </a:lnTo>
                    <a:lnTo>
                      <a:pt x="3" y="5"/>
                    </a:lnTo>
                    <a:lnTo>
                      <a:pt x="0" y="7"/>
                    </a:lnTo>
                    <a:lnTo>
                      <a:pt x="3" y="24"/>
                    </a:lnTo>
                    <a:lnTo>
                      <a:pt x="3" y="26"/>
                    </a:lnTo>
                    <a:lnTo>
                      <a:pt x="5" y="29"/>
                    </a:lnTo>
                    <a:lnTo>
                      <a:pt x="12" y="29"/>
                    </a:lnTo>
                    <a:lnTo>
                      <a:pt x="15" y="29"/>
                    </a:lnTo>
                    <a:lnTo>
                      <a:pt x="22" y="26"/>
                    </a:lnTo>
                    <a:lnTo>
                      <a:pt x="31" y="22"/>
                    </a:lnTo>
                    <a:lnTo>
                      <a:pt x="36" y="12"/>
                    </a:lnTo>
                    <a:lnTo>
                      <a:pt x="36" y="5"/>
                    </a:lnTo>
                    <a:lnTo>
                      <a:pt x="36" y="5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3" y="3"/>
                    </a:lnTo>
                    <a:lnTo>
                      <a:pt x="29" y="0"/>
                    </a:lnTo>
                    <a:lnTo>
                      <a:pt x="17" y="3"/>
                    </a:lnTo>
                    <a:lnTo>
                      <a:pt x="10" y="3"/>
                    </a:ln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08" name="Freeform 555"/>
              <p:cNvSpPr>
                <a:spLocks/>
              </p:cNvSpPr>
              <p:nvPr/>
            </p:nvSpPr>
            <p:spPr bwMode="auto">
              <a:xfrm>
                <a:off x="1983" y="2408"/>
                <a:ext cx="9" cy="12"/>
              </a:xfrm>
              <a:custGeom>
                <a:avLst/>
                <a:gdLst>
                  <a:gd name="T0" fmla="*/ 5 w 9"/>
                  <a:gd name="T1" fmla="*/ 12 h 12"/>
                  <a:gd name="T2" fmla="*/ 7 w 9"/>
                  <a:gd name="T3" fmla="*/ 9 h 12"/>
                  <a:gd name="T4" fmla="*/ 7 w 9"/>
                  <a:gd name="T5" fmla="*/ 9 h 12"/>
                  <a:gd name="T6" fmla="*/ 9 w 9"/>
                  <a:gd name="T7" fmla="*/ 7 h 12"/>
                  <a:gd name="T8" fmla="*/ 9 w 9"/>
                  <a:gd name="T9" fmla="*/ 5 h 12"/>
                  <a:gd name="T10" fmla="*/ 9 w 9"/>
                  <a:gd name="T11" fmla="*/ 5 h 12"/>
                  <a:gd name="T12" fmla="*/ 9 w 9"/>
                  <a:gd name="T13" fmla="*/ 5 h 12"/>
                  <a:gd name="T14" fmla="*/ 7 w 9"/>
                  <a:gd name="T15" fmla="*/ 5 h 12"/>
                  <a:gd name="T16" fmla="*/ 7 w 9"/>
                  <a:gd name="T17" fmla="*/ 5 h 12"/>
                  <a:gd name="T18" fmla="*/ 7 w 9"/>
                  <a:gd name="T19" fmla="*/ 2 h 12"/>
                  <a:gd name="T20" fmla="*/ 9 w 9"/>
                  <a:gd name="T21" fmla="*/ 2 h 12"/>
                  <a:gd name="T22" fmla="*/ 9 w 9"/>
                  <a:gd name="T23" fmla="*/ 0 h 12"/>
                  <a:gd name="T24" fmla="*/ 7 w 9"/>
                  <a:gd name="T25" fmla="*/ 2 h 12"/>
                  <a:gd name="T26" fmla="*/ 7 w 9"/>
                  <a:gd name="T27" fmla="*/ 2 h 12"/>
                  <a:gd name="T28" fmla="*/ 5 w 9"/>
                  <a:gd name="T29" fmla="*/ 2 h 12"/>
                  <a:gd name="T30" fmla="*/ 5 w 9"/>
                  <a:gd name="T31" fmla="*/ 5 h 12"/>
                  <a:gd name="T32" fmla="*/ 5 w 9"/>
                  <a:gd name="T33" fmla="*/ 5 h 12"/>
                  <a:gd name="T34" fmla="*/ 2 w 9"/>
                  <a:gd name="T35" fmla="*/ 7 h 12"/>
                  <a:gd name="T36" fmla="*/ 0 w 9"/>
                  <a:gd name="T37" fmla="*/ 9 h 12"/>
                  <a:gd name="T38" fmla="*/ 0 w 9"/>
                  <a:gd name="T39" fmla="*/ 9 h 12"/>
                  <a:gd name="T40" fmla="*/ 2 w 9"/>
                  <a:gd name="T41" fmla="*/ 12 h 12"/>
                  <a:gd name="T42" fmla="*/ 2 w 9"/>
                  <a:gd name="T43" fmla="*/ 12 h 12"/>
                  <a:gd name="T44" fmla="*/ 5 w 9"/>
                  <a:gd name="T4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" h="12">
                    <a:moveTo>
                      <a:pt x="5" y="12"/>
                    </a:moveTo>
                    <a:lnTo>
                      <a:pt x="7" y="9"/>
                    </a:lnTo>
                    <a:lnTo>
                      <a:pt x="7" y="9"/>
                    </a:lnTo>
                    <a:lnTo>
                      <a:pt x="9" y="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5"/>
                    </a:lnTo>
                    <a:lnTo>
                      <a:pt x="5" y="5"/>
                    </a:lnTo>
                    <a:lnTo>
                      <a:pt x="2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5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09" name="Freeform 556"/>
              <p:cNvSpPr>
                <a:spLocks/>
              </p:cNvSpPr>
              <p:nvPr/>
            </p:nvSpPr>
            <p:spPr bwMode="auto">
              <a:xfrm>
                <a:off x="1388" y="2061"/>
                <a:ext cx="4" cy="4"/>
              </a:xfrm>
              <a:custGeom>
                <a:avLst/>
                <a:gdLst>
                  <a:gd name="T0" fmla="*/ 0 w 4"/>
                  <a:gd name="T1" fmla="*/ 4 h 4"/>
                  <a:gd name="T2" fmla="*/ 0 w 4"/>
                  <a:gd name="T3" fmla="*/ 4 h 4"/>
                  <a:gd name="T4" fmla="*/ 2 w 4"/>
                  <a:gd name="T5" fmla="*/ 2 h 4"/>
                  <a:gd name="T6" fmla="*/ 4 w 4"/>
                  <a:gd name="T7" fmla="*/ 0 h 4"/>
                  <a:gd name="T8" fmla="*/ 2 w 4"/>
                  <a:gd name="T9" fmla="*/ 0 h 4"/>
                  <a:gd name="T10" fmla="*/ 0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10" name="Freeform 557"/>
              <p:cNvSpPr>
                <a:spLocks/>
              </p:cNvSpPr>
              <p:nvPr/>
            </p:nvSpPr>
            <p:spPr bwMode="auto">
              <a:xfrm>
                <a:off x="1995" y="2408"/>
                <a:ext cx="2" cy="2"/>
              </a:xfrm>
              <a:custGeom>
                <a:avLst/>
                <a:gdLst>
                  <a:gd name="T0" fmla="*/ 2 w 2"/>
                  <a:gd name="T1" fmla="*/ 0 h 2"/>
                  <a:gd name="T2" fmla="*/ 2 w 2"/>
                  <a:gd name="T3" fmla="*/ 0 h 2"/>
                  <a:gd name="T4" fmla="*/ 0 w 2"/>
                  <a:gd name="T5" fmla="*/ 0 h 2"/>
                  <a:gd name="T6" fmla="*/ 2 w 2"/>
                  <a:gd name="T7" fmla="*/ 2 h 2"/>
                  <a:gd name="T8" fmla="*/ 2 w 2"/>
                  <a:gd name="T9" fmla="*/ 2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11" name="Freeform 558"/>
              <p:cNvSpPr>
                <a:spLocks/>
              </p:cNvSpPr>
              <p:nvPr/>
            </p:nvSpPr>
            <p:spPr bwMode="auto">
              <a:xfrm>
                <a:off x="1690" y="1591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0 w 2"/>
                  <a:gd name="T3" fmla="*/ 2 h 4"/>
                  <a:gd name="T4" fmla="*/ 0 w 2"/>
                  <a:gd name="T5" fmla="*/ 2 h 4"/>
                  <a:gd name="T6" fmla="*/ 2 w 2"/>
                  <a:gd name="T7" fmla="*/ 4 h 4"/>
                  <a:gd name="T8" fmla="*/ 2 w 2"/>
                  <a:gd name="T9" fmla="*/ 2 h 4"/>
                  <a:gd name="T10" fmla="*/ 2 w 2"/>
                  <a:gd name="T11" fmla="*/ 0 h 4"/>
                  <a:gd name="T12" fmla="*/ 2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12" name="Freeform 559"/>
              <p:cNvSpPr>
                <a:spLocks/>
              </p:cNvSpPr>
              <p:nvPr/>
            </p:nvSpPr>
            <p:spPr bwMode="auto">
              <a:xfrm>
                <a:off x="1692" y="1595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  <a:gd name="T8" fmla="*/ 0 w 3"/>
                  <a:gd name="T9" fmla="*/ 0 h 3"/>
                  <a:gd name="T10" fmla="*/ 0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13" name="Freeform 560"/>
              <p:cNvSpPr>
                <a:spLocks/>
              </p:cNvSpPr>
              <p:nvPr/>
            </p:nvSpPr>
            <p:spPr bwMode="auto">
              <a:xfrm>
                <a:off x="1697" y="2202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3 w 3"/>
                  <a:gd name="T3" fmla="*/ 5 h 5"/>
                  <a:gd name="T4" fmla="*/ 3 w 3"/>
                  <a:gd name="T5" fmla="*/ 5 h 5"/>
                  <a:gd name="T6" fmla="*/ 3 w 3"/>
                  <a:gd name="T7" fmla="*/ 3 h 5"/>
                  <a:gd name="T8" fmla="*/ 3 w 3"/>
                  <a:gd name="T9" fmla="*/ 3 h 5"/>
                  <a:gd name="T10" fmla="*/ 0 w 3"/>
                  <a:gd name="T11" fmla="*/ 3 h 5"/>
                  <a:gd name="T12" fmla="*/ 0 w 3"/>
                  <a:gd name="T13" fmla="*/ 0 h 5"/>
                  <a:gd name="T14" fmla="*/ 0 w 3"/>
                  <a:gd name="T15" fmla="*/ 3 h 5"/>
                  <a:gd name="T16" fmla="*/ 3 w 3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5">
                    <a:moveTo>
                      <a:pt x="3" y="5"/>
                    </a:move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14" name="Freeform 561"/>
              <p:cNvSpPr>
                <a:spLocks/>
              </p:cNvSpPr>
              <p:nvPr/>
            </p:nvSpPr>
            <p:spPr bwMode="auto">
              <a:xfrm>
                <a:off x="1215" y="1978"/>
                <a:ext cx="3" cy="5"/>
              </a:xfrm>
              <a:custGeom>
                <a:avLst/>
                <a:gdLst>
                  <a:gd name="T0" fmla="*/ 3 w 3"/>
                  <a:gd name="T1" fmla="*/ 0 h 5"/>
                  <a:gd name="T2" fmla="*/ 0 w 3"/>
                  <a:gd name="T3" fmla="*/ 0 h 5"/>
                  <a:gd name="T4" fmla="*/ 0 w 3"/>
                  <a:gd name="T5" fmla="*/ 2 h 5"/>
                  <a:gd name="T6" fmla="*/ 0 w 3"/>
                  <a:gd name="T7" fmla="*/ 2 h 5"/>
                  <a:gd name="T8" fmla="*/ 3 w 3"/>
                  <a:gd name="T9" fmla="*/ 5 h 5"/>
                  <a:gd name="T10" fmla="*/ 3 w 3"/>
                  <a:gd name="T11" fmla="*/ 2 h 5"/>
                  <a:gd name="T12" fmla="*/ 3 w 3"/>
                  <a:gd name="T13" fmla="*/ 2 h 5"/>
                  <a:gd name="T14" fmla="*/ 3 w 3"/>
                  <a:gd name="T15" fmla="*/ 0 h 5"/>
                  <a:gd name="T16" fmla="*/ 3 w 3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5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15" name="Freeform 562"/>
              <p:cNvSpPr>
                <a:spLocks/>
              </p:cNvSpPr>
              <p:nvPr/>
            </p:nvSpPr>
            <p:spPr bwMode="auto">
              <a:xfrm>
                <a:off x="1222" y="1921"/>
                <a:ext cx="10" cy="12"/>
              </a:xfrm>
              <a:custGeom>
                <a:avLst/>
                <a:gdLst>
                  <a:gd name="T0" fmla="*/ 7 w 10"/>
                  <a:gd name="T1" fmla="*/ 3 h 12"/>
                  <a:gd name="T2" fmla="*/ 7 w 10"/>
                  <a:gd name="T3" fmla="*/ 3 h 12"/>
                  <a:gd name="T4" fmla="*/ 5 w 10"/>
                  <a:gd name="T5" fmla="*/ 3 h 12"/>
                  <a:gd name="T6" fmla="*/ 3 w 10"/>
                  <a:gd name="T7" fmla="*/ 5 h 12"/>
                  <a:gd name="T8" fmla="*/ 3 w 10"/>
                  <a:gd name="T9" fmla="*/ 7 h 12"/>
                  <a:gd name="T10" fmla="*/ 3 w 10"/>
                  <a:gd name="T11" fmla="*/ 7 h 12"/>
                  <a:gd name="T12" fmla="*/ 3 w 10"/>
                  <a:gd name="T13" fmla="*/ 7 h 12"/>
                  <a:gd name="T14" fmla="*/ 0 w 10"/>
                  <a:gd name="T15" fmla="*/ 12 h 12"/>
                  <a:gd name="T16" fmla="*/ 0 w 10"/>
                  <a:gd name="T17" fmla="*/ 12 h 12"/>
                  <a:gd name="T18" fmla="*/ 3 w 10"/>
                  <a:gd name="T19" fmla="*/ 12 h 12"/>
                  <a:gd name="T20" fmla="*/ 10 w 10"/>
                  <a:gd name="T21" fmla="*/ 3 h 12"/>
                  <a:gd name="T22" fmla="*/ 10 w 10"/>
                  <a:gd name="T23" fmla="*/ 0 h 12"/>
                  <a:gd name="T24" fmla="*/ 10 w 10"/>
                  <a:gd name="T25" fmla="*/ 0 h 12"/>
                  <a:gd name="T26" fmla="*/ 10 w 10"/>
                  <a:gd name="T27" fmla="*/ 3 h 12"/>
                  <a:gd name="T28" fmla="*/ 7 w 10"/>
                  <a:gd name="T2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" h="12">
                    <a:moveTo>
                      <a:pt x="7" y="3"/>
                    </a:moveTo>
                    <a:lnTo>
                      <a:pt x="7" y="3"/>
                    </a:lnTo>
                    <a:lnTo>
                      <a:pt x="5" y="3"/>
                    </a:lnTo>
                    <a:lnTo>
                      <a:pt x="3" y="5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10" y="3"/>
                    </a:lnTo>
                    <a:lnTo>
                      <a:pt x="7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16" name="Freeform 563"/>
              <p:cNvSpPr>
                <a:spLocks/>
              </p:cNvSpPr>
              <p:nvPr/>
            </p:nvSpPr>
            <p:spPr bwMode="auto">
              <a:xfrm>
                <a:off x="1997" y="2401"/>
                <a:ext cx="10" cy="7"/>
              </a:xfrm>
              <a:custGeom>
                <a:avLst/>
                <a:gdLst>
                  <a:gd name="T0" fmla="*/ 5 w 10"/>
                  <a:gd name="T1" fmla="*/ 2 h 7"/>
                  <a:gd name="T2" fmla="*/ 3 w 10"/>
                  <a:gd name="T3" fmla="*/ 2 h 7"/>
                  <a:gd name="T4" fmla="*/ 3 w 10"/>
                  <a:gd name="T5" fmla="*/ 0 h 7"/>
                  <a:gd name="T6" fmla="*/ 0 w 10"/>
                  <a:gd name="T7" fmla="*/ 2 h 7"/>
                  <a:gd name="T8" fmla="*/ 0 w 10"/>
                  <a:gd name="T9" fmla="*/ 5 h 7"/>
                  <a:gd name="T10" fmla="*/ 3 w 10"/>
                  <a:gd name="T11" fmla="*/ 7 h 7"/>
                  <a:gd name="T12" fmla="*/ 7 w 10"/>
                  <a:gd name="T13" fmla="*/ 7 h 7"/>
                  <a:gd name="T14" fmla="*/ 10 w 10"/>
                  <a:gd name="T15" fmla="*/ 7 h 7"/>
                  <a:gd name="T16" fmla="*/ 10 w 10"/>
                  <a:gd name="T17" fmla="*/ 5 h 7"/>
                  <a:gd name="T18" fmla="*/ 7 w 10"/>
                  <a:gd name="T19" fmla="*/ 5 h 7"/>
                  <a:gd name="T20" fmla="*/ 5 w 10"/>
                  <a:gd name="T2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7">
                    <a:moveTo>
                      <a:pt x="5" y="2"/>
                    </a:moveTo>
                    <a:lnTo>
                      <a:pt x="3" y="2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7" y="5"/>
                    </a:lnTo>
                    <a:lnTo>
                      <a:pt x="5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17" name="Freeform 564"/>
              <p:cNvSpPr>
                <a:spLocks/>
              </p:cNvSpPr>
              <p:nvPr/>
            </p:nvSpPr>
            <p:spPr bwMode="auto">
              <a:xfrm>
                <a:off x="3455" y="3287"/>
                <a:ext cx="4" cy="2"/>
              </a:xfrm>
              <a:custGeom>
                <a:avLst/>
                <a:gdLst>
                  <a:gd name="T0" fmla="*/ 2 w 4"/>
                  <a:gd name="T1" fmla="*/ 0 h 2"/>
                  <a:gd name="T2" fmla="*/ 0 w 4"/>
                  <a:gd name="T3" fmla="*/ 0 h 2"/>
                  <a:gd name="T4" fmla="*/ 0 w 4"/>
                  <a:gd name="T5" fmla="*/ 0 h 2"/>
                  <a:gd name="T6" fmla="*/ 2 w 4"/>
                  <a:gd name="T7" fmla="*/ 2 h 2"/>
                  <a:gd name="T8" fmla="*/ 4 w 4"/>
                  <a:gd name="T9" fmla="*/ 2 h 2"/>
                  <a:gd name="T10" fmla="*/ 4 w 4"/>
                  <a:gd name="T11" fmla="*/ 2 h 2"/>
                  <a:gd name="T12" fmla="*/ 4 w 4"/>
                  <a:gd name="T13" fmla="*/ 0 h 2"/>
                  <a:gd name="T14" fmla="*/ 2 w 4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18" name="Freeform 565"/>
              <p:cNvSpPr>
                <a:spLocks/>
              </p:cNvSpPr>
              <p:nvPr/>
            </p:nvSpPr>
            <p:spPr bwMode="auto">
              <a:xfrm>
                <a:off x="2970" y="2344"/>
                <a:ext cx="10" cy="10"/>
              </a:xfrm>
              <a:custGeom>
                <a:avLst/>
                <a:gdLst>
                  <a:gd name="T0" fmla="*/ 7 w 10"/>
                  <a:gd name="T1" fmla="*/ 10 h 10"/>
                  <a:gd name="T2" fmla="*/ 10 w 10"/>
                  <a:gd name="T3" fmla="*/ 5 h 10"/>
                  <a:gd name="T4" fmla="*/ 10 w 10"/>
                  <a:gd name="T5" fmla="*/ 3 h 10"/>
                  <a:gd name="T6" fmla="*/ 7 w 10"/>
                  <a:gd name="T7" fmla="*/ 0 h 10"/>
                  <a:gd name="T8" fmla="*/ 5 w 10"/>
                  <a:gd name="T9" fmla="*/ 0 h 10"/>
                  <a:gd name="T10" fmla="*/ 0 w 10"/>
                  <a:gd name="T11" fmla="*/ 7 h 10"/>
                  <a:gd name="T12" fmla="*/ 0 w 10"/>
                  <a:gd name="T13" fmla="*/ 10 h 10"/>
                  <a:gd name="T14" fmla="*/ 0 w 10"/>
                  <a:gd name="T15" fmla="*/ 10 h 10"/>
                  <a:gd name="T16" fmla="*/ 3 w 10"/>
                  <a:gd name="T17" fmla="*/ 10 h 10"/>
                  <a:gd name="T18" fmla="*/ 5 w 10"/>
                  <a:gd name="T19" fmla="*/ 10 h 10"/>
                  <a:gd name="T20" fmla="*/ 7 w 10"/>
                  <a:gd name="T21" fmla="*/ 10 h 10"/>
                  <a:gd name="T22" fmla="*/ 7 w 10"/>
                  <a:gd name="T2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10">
                    <a:moveTo>
                      <a:pt x="7" y="10"/>
                    </a:moveTo>
                    <a:lnTo>
                      <a:pt x="10" y="5"/>
                    </a:lnTo>
                    <a:lnTo>
                      <a:pt x="10" y="3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7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19" name="Freeform 566"/>
              <p:cNvSpPr>
                <a:spLocks/>
              </p:cNvSpPr>
              <p:nvPr/>
            </p:nvSpPr>
            <p:spPr bwMode="auto">
              <a:xfrm>
                <a:off x="3547" y="2611"/>
                <a:ext cx="118" cy="234"/>
              </a:xfrm>
              <a:custGeom>
                <a:avLst/>
                <a:gdLst>
                  <a:gd name="T0" fmla="*/ 94 w 118"/>
                  <a:gd name="T1" fmla="*/ 0 h 234"/>
                  <a:gd name="T2" fmla="*/ 92 w 118"/>
                  <a:gd name="T3" fmla="*/ 5 h 234"/>
                  <a:gd name="T4" fmla="*/ 92 w 118"/>
                  <a:gd name="T5" fmla="*/ 14 h 234"/>
                  <a:gd name="T6" fmla="*/ 87 w 118"/>
                  <a:gd name="T7" fmla="*/ 19 h 234"/>
                  <a:gd name="T8" fmla="*/ 85 w 118"/>
                  <a:gd name="T9" fmla="*/ 21 h 234"/>
                  <a:gd name="T10" fmla="*/ 80 w 118"/>
                  <a:gd name="T11" fmla="*/ 24 h 234"/>
                  <a:gd name="T12" fmla="*/ 75 w 118"/>
                  <a:gd name="T13" fmla="*/ 24 h 234"/>
                  <a:gd name="T14" fmla="*/ 78 w 118"/>
                  <a:gd name="T15" fmla="*/ 33 h 234"/>
                  <a:gd name="T16" fmla="*/ 73 w 118"/>
                  <a:gd name="T17" fmla="*/ 38 h 234"/>
                  <a:gd name="T18" fmla="*/ 78 w 118"/>
                  <a:gd name="T19" fmla="*/ 40 h 234"/>
                  <a:gd name="T20" fmla="*/ 75 w 118"/>
                  <a:gd name="T21" fmla="*/ 43 h 234"/>
                  <a:gd name="T22" fmla="*/ 68 w 118"/>
                  <a:gd name="T23" fmla="*/ 47 h 234"/>
                  <a:gd name="T24" fmla="*/ 68 w 118"/>
                  <a:gd name="T25" fmla="*/ 43 h 234"/>
                  <a:gd name="T26" fmla="*/ 68 w 118"/>
                  <a:gd name="T27" fmla="*/ 45 h 234"/>
                  <a:gd name="T28" fmla="*/ 66 w 118"/>
                  <a:gd name="T29" fmla="*/ 57 h 234"/>
                  <a:gd name="T30" fmla="*/ 61 w 118"/>
                  <a:gd name="T31" fmla="*/ 57 h 234"/>
                  <a:gd name="T32" fmla="*/ 59 w 118"/>
                  <a:gd name="T33" fmla="*/ 52 h 234"/>
                  <a:gd name="T34" fmla="*/ 52 w 118"/>
                  <a:gd name="T35" fmla="*/ 57 h 234"/>
                  <a:gd name="T36" fmla="*/ 54 w 118"/>
                  <a:gd name="T37" fmla="*/ 64 h 234"/>
                  <a:gd name="T38" fmla="*/ 54 w 118"/>
                  <a:gd name="T39" fmla="*/ 66 h 234"/>
                  <a:gd name="T40" fmla="*/ 49 w 118"/>
                  <a:gd name="T41" fmla="*/ 64 h 234"/>
                  <a:gd name="T42" fmla="*/ 47 w 118"/>
                  <a:gd name="T43" fmla="*/ 59 h 234"/>
                  <a:gd name="T44" fmla="*/ 42 w 118"/>
                  <a:gd name="T45" fmla="*/ 62 h 234"/>
                  <a:gd name="T46" fmla="*/ 40 w 118"/>
                  <a:gd name="T47" fmla="*/ 64 h 234"/>
                  <a:gd name="T48" fmla="*/ 35 w 118"/>
                  <a:gd name="T49" fmla="*/ 64 h 234"/>
                  <a:gd name="T50" fmla="*/ 33 w 118"/>
                  <a:gd name="T51" fmla="*/ 66 h 234"/>
                  <a:gd name="T52" fmla="*/ 28 w 118"/>
                  <a:gd name="T53" fmla="*/ 66 h 234"/>
                  <a:gd name="T54" fmla="*/ 23 w 118"/>
                  <a:gd name="T55" fmla="*/ 69 h 234"/>
                  <a:gd name="T56" fmla="*/ 19 w 118"/>
                  <a:gd name="T57" fmla="*/ 69 h 234"/>
                  <a:gd name="T58" fmla="*/ 11 w 118"/>
                  <a:gd name="T59" fmla="*/ 90 h 234"/>
                  <a:gd name="T60" fmla="*/ 14 w 118"/>
                  <a:gd name="T61" fmla="*/ 104 h 234"/>
                  <a:gd name="T62" fmla="*/ 21 w 118"/>
                  <a:gd name="T63" fmla="*/ 128 h 234"/>
                  <a:gd name="T64" fmla="*/ 19 w 118"/>
                  <a:gd name="T65" fmla="*/ 135 h 234"/>
                  <a:gd name="T66" fmla="*/ 9 w 118"/>
                  <a:gd name="T67" fmla="*/ 156 h 234"/>
                  <a:gd name="T68" fmla="*/ 0 w 118"/>
                  <a:gd name="T69" fmla="*/ 168 h 234"/>
                  <a:gd name="T70" fmla="*/ 2 w 118"/>
                  <a:gd name="T71" fmla="*/ 187 h 234"/>
                  <a:gd name="T72" fmla="*/ 9 w 118"/>
                  <a:gd name="T73" fmla="*/ 196 h 234"/>
                  <a:gd name="T74" fmla="*/ 9 w 118"/>
                  <a:gd name="T75" fmla="*/ 215 h 234"/>
                  <a:gd name="T76" fmla="*/ 30 w 118"/>
                  <a:gd name="T77" fmla="*/ 234 h 234"/>
                  <a:gd name="T78" fmla="*/ 45 w 118"/>
                  <a:gd name="T79" fmla="*/ 227 h 234"/>
                  <a:gd name="T80" fmla="*/ 59 w 118"/>
                  <a:gd name="T81" fmla="*/ 227 h 234"/>
                  <a:gd name="T82" fmla="*/ 63 w 118"/>
                  <a:gd name="T83" fmla="*/ 222 h 234"/>
                  <a:gd name="T84" fmla="*/ 97 w 118"/>
                  <a:gd name="T85" fmla="*/ 118 h 234"/>
                  <a:gd name="T86" fmla="*/ 108 w 118"/>
                  <a:gd name="T87" fmla="*/ 76 h 234"/>
                  <a:gd name="T88" fmla="*/ 106 w 118"/>
                  <a:gd name="T89" fmla="*/ 66 h 234"/>
                  <a:gd name="T90" fmla="*/ 111 w 118"/>
                  <a:gd name="T91" fmla="*/ 54 h 234"/>
                  <a:gd name="T92" fmla="*/ 115 w 118"/>
                  <a:gd name="T93" fmla="*/ 64 h 234"/>
                  <a:gd name="T94" fmla="*/ 106 w 118"/>
                  <a:gd name="T95" fmla="*/ 10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8" h="234">
                    <a:moveTo>
                      <a:pt x="97" y="0"/>
                    </a:moveTo>
                    <a:lnTo>
                      <a:pt x="94" y="0"/>
                    </a:lnTo>
                    <a:lnTo>
                      <a:pt x="92" y="5"/>
                    </a:lnTo>
                    <a:lnTo>
                      <a:pt x="92" y="5"/>
                    </a:lnTo>
                    <a:lnTo>
                      <a:pt x="92" y="7"/>
                    </a:lnTo>
                    <a:lnTo>
                      <a:pt x="92" y="14"/>
                    </a:lnTo>
                    <a:lnTo>
                      <a:pt x="92" y="19"/>
                    </a:lnTo>
                    <a:lnTo>
                      <a:pt x="87" y="19"/>
                    </a:lnTo>
                    <a:lnTo>
                      <a:pt x="85" y="19"/>
                    </a:lnTo>
                    <a:lnTo>
                      <a:pt x="85" y="21"/>
                    </a:lnTo>
                    <a:lnTo>
                      <a:pt x="82" y="26"/>
                    </a:lnTo>
                    <a:lnTo>
                      <a:pt x="80" y="24"/>
                    </a:lnTo>
                    <a:lnTo>
                      <a:pt x="78" y="24"/>
                    </a:lnTo>
                    <a:lnTo>
                      <a:pt x="75" y="24"/>
                    </a:lnTo>
                    <a:lnTo>
                      <a:pt x="78" y="31"/>
                    </a:lnTo>
                    <a:lnTo>
                      <a:pt x="78" y="33"/>
                    </a:lnTo>
                    <a:lnTo>
                      <a:pt x="75" y="31"/>
                    </a:lnTo>
                    <a:lnTo>
                      <a:pt x="73" y="38"/>
                    </a:lnTo>
                    <a:lnTo>
                      <a:pt x="75" y="40"/>
                    </a:lnTo>
                    <a:lnTo>
                      <a:pt x="78" y="40"/>
                    </a:lnTo>
                    <a:lnTo>
                      <a:pt x="78" y="43"/>
                    </a:lnTo>
                    <a:lnTo>
                      <a:pt x="75" y="43"/>
                    </a:lnTo>
                    <a:lnTo>
                      <a:pt x="73" y="43"/>
                    </a:lnTo>
                    <a:lnTo>
                      <a:pt x="68" y="47"/>
                    </a:lnTo>
                    <a:lnTo>
                      <a:pt x="71" y="45"/>
                    </a:lnTo>
                    <a:lnTo>
                      <a:pt x="68" y="43"/>
                    </a:lnTo>
                    <a:lnTo>
                      <a:pt x="66" y="45"/>
                    </a:lnTo>
                    <a:lnTo>
                      <a:pt x="68" y="45"/>
                    </a:lnTo>
                    <a:lnTo>
                      <a:pt x="63" y="50"/>
                    </a:lnTo>
                    <a:lnTo>
                      <a:pt x="66" y="57"/>
                    </a:lnTo>
                    <a:lnTo>
                      <a:pt x="63" y="57"/>
                    </a:lnTo>
                    <a:lnTo>
                      <a:pt x="61" y="57"/>
                    </a:lnTo>
                    <a:lnTo>
                      <a:pt x="61" y="52"/>
                    </a:lnTo>
                    <a:lnTo>
                      <a:pt x="59" y="52"/>
                    </a:lnTo>
                    <a:lnTo>
                      <a:pt x="54" y="54"/>
                    </a:lnTo>
                    <a:lnTo>
                      <a:pt x="52" y="57"/>
                    </a:lnTo>
                    <a:lnTo>
                      <a:pt x="52" y="59"/>
                    </a:lnTo>
                    <a:lnTo>
                      <a:pt x="54" y="64"/>
                    </a:lnTo>
                    <a:lnTo>
                      <a:pt x="56" y="66"/>
                    </a:lnTo>
                    <a:lnTo>
                      <a:pt x="54" y="66"/>
                    </a:lnTo>
                    <a:lnTo>
                      <a:pt x="52" y="66"/>
                    </a:lnTo>
                    <a:lnTo>
                      <a:pt x="49" y="64"/>
                    </a:lnTo>
                    <a:lnTo>
                      <a:pt x="47" y="59"/>
                    </a:lnTo>
                    <a:lnTo>
                      <a:pt x="47" y="59"/>
                    </a:lnTo>
                    <a:lnTo>
                      <a:pt x="45" y="62"/>
                    </a:lnTo>
                    <a:lnTo>
                      <a:pt x="42" y="62"/>
                    </a:lnTo>
                    <a:lnTo>
                      <a:pt x="40" y="62"/>
                    </a:lnTo>
                    <a:lnTo>
                      <a:pt x="40" y="64"/>
                    </a:lnTo>
                    <a:lnTo>
                      <a:pt x="37" y="66"/>
                    </a:lnTo>
                    <a:lnTo>
                      <a:pt x="35" y="64"/>
                    </a:lnTo>
                    <a:lnTo>
                      <a:pt x="33" y="66"/>
                    </a:lnTo>
                    <a:lnTo>
                      <a:pt x="33" y="66"/>
                    </a:lnTo>
                    <a:lnTo>
                      <a:pt x="33" y="64"/>
                    </a:lnTo>
                    <a:lnTo>
                      <a:pt x="28" y="66"/>
                    </a:lnTo>
                    <a:lnTo>
                      <a:pt x="28" y="69"/>
                    </a:lnTo>
                    <a:lnTo>
                      <a:pt x="23" y="69"/>
                    </a:lnTo>
                    <a:lnTo>
                      <a:pt x="21" y="66"/>
                    </a:lnTo>
                    <a:lnTo>
                      <a:pt x="19" y="69"/>
                    </a:lnTo>
                    <a:lnTo>
                      <a:pt x="19" y="73"/>
                    </a:lnTo>
                    <a:lnTo>
                      <a:pt x="11" y="90"/>
                    </a:lnTo>
                    <a:lnTo>
                      <a:pt x="14" y="95"/>
                    </a:lnTo>
                    <a:lnTo>
                      <a:pt x="14" y="104"/>
                    </a:lnTo>
                    <a:lnTo>
                      <a:pt x="21" y="125"/>
                    </a:lnTo>
                    <a:lnTo>
                      <a:pt x="21" y="128"/>
                    </a:lnTo>
                    <a:lnTo>
                      <a:pt x="21" y="130"/>
                    </a:lnTo>
                    <a:lnTo>
                      <a:pt x="19" y="135"/>
                    </a:lnTo>
                    <a:lnTo>
                      <a:pt x="16" y="137"/>
                    </a:lnTo>
                    <a:lnTo>
                      <a:pt x="9" y="156"/>
                    </a:lnTo>
                    <a:lnTo>
                      <a:pt x="7" y="156"/>
                    </a:lnTo>
                    <a:lnTo>
                      <a:pt x="0" y="168"/>
                    </a:lnTo>
                    <a:lnTo>
                      <a:pt x="0" y="182"/>
                    </a:lnTo>
                    <a:lnTo>
                      <a:pt x="2" y="187"/>
                    </a:lnTo>
                    <a:lnTo>
                      <a:pt x="4" y="189"/>
                    </a:lnTo>
                    <a:lnTo>
                      <a:pt x="9" y="196"/>
                    </a:lnTo>
                    <a:lnTo>
                      <a:pt x="7" y="201"/>
                    </a:lnTo>
                    <a:lnTo>
                      <a:pt x="9" y="215"/>
                    </a:lnTo>
                    <a:lnTo>
                      <a:pt x="14" y="222"/>
                    </a:lnTo>
                    <a:lnTo>
                      <a:pt x="30" y="234"/>
                    </a:lnTo>
                    <a:lnTo>
                      <a:pt x="35" y="234"/>
                    </a:lnTo>
                    <a:lnTo>
                      <a:pt x="45" y="227"/>
                    </a:lnTo>
                    <a:lnTo>
                      <a:pt x="54" y="225"/>
                    </a:lnTo>
                    <a:lnTo>
                      <a:pt x="59" y="227"/>
                    </a:lnTo>
                    <a:lnTo>
                      <a:pt x="61" y="225"/>
                    </a:lnTo>
                    <a:lnTo>
                      <a:pt x="63" y="222"/>
                    </a:lnTo>
                    <a:lnTo>
                      <a:pt x="97" y="121"/>
                    </a:lnTo>
                    <a:lnTo>
                      <a:pt x="97" y="118"/>
                    </a:lnTo>
                    <a:lnTo>
                      <a:pt x="104" y="85"/>
                    </a:lnTo>
                    <a:lnTo>
                      <a:pt x="108" y="76"/>
                    </a:lnTo>
                    <a:lnTo>
                      <a:pt x="108" y="71"/>
                    </a:lnTo>
                    <a:lnTo>
                      <a:pt x="106" y="66"/>
                    </a:lnTo>
                    <a:lnTo>
                      <a:pt x="108" y="54"/>
                    </a:lnTo>
                    <a:lnTo>
                      <a:pt x="111" y="54"/>
                    </a:lnTo>
                    <a:lnTo>
                      <a:pt x="113" y="64"/>
                    </a:lnTo>
                    <a:lnTo>
                      <a:pt x="115" y="64"/>
                    </a:lnTo>
                    <a:lnTo>
                      <a:pt x="118" y="59"/>
                    </a:lnTo>
                    <a:lnTo>
                      <a:pt x="106" y="10"/>
                    </a:lnTo>
                    <a:lnTo>
                      <a:pt x="9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20" name="Freeform 567"/>
              <p:cNvSpPr>
                <a:spLocks/>
              </p:cNvSpPr>
              <p:nvPr/>
            </p:nvSpPr>
            <p:spPr bwMode="auto">
              <a:xfrm>
                <a:off x="3549" y="2597"/>
                <a:ext cx="2" cy="9"/>
              </a:xfrm>
              <a:custGeom>
                <a:avLst/>
                <a:gdLst>
                  <a:gd name="T0" fmla="*/ 0 w 2"/>
                  <a:gd name="T1" fmla="*/ 7 h 9"/>
                  <a:gd name="T2" fmla="*/ 0 w 2"/>
                  <a:gd name="T3" fmla="*/ 7 h 9"/>
                  <a:gd name="T4" fmla="*/ 2 w 2"/>
                  <a:gd name="T5" fmla="*/ 9 h 9"/>
                  <a:gd name="T6" fmla="*/ 2 w 2"/>
                  <a:gd name="T7" fmla="*/ 9 h 9"/>
                  <a:gd name="T8" fmla="*/ 2 w 2"/>
                  <a:gd name="T9" fmla="*/ 9 h 9"/>
                  <a:gd name="T10" fmla="*/ 2 w 2"/>
                  <a:gd name="T11" fmla="*/ 7 h 9"/>
                  <a:gd name="T12" fmla="*/ 2 w 2"/>
                  <a:gd name="T13" fmla="*/ 5 h 9"/>
                  <a:gd name="T14" fmla="*/ 2 w 2"/>
                  <a:gd name="T15" fmla="*/ 0 h 9"/>
                  <a:gd name="T16" fmla="*/ 2 w 2"/>
                  <a:gd name="T17" fmla="*/ 0 h 9"/>
                  <a:gd name="T18" fmla="*/ 2 w 2"/>
                  <a:gd name="T19" fmla="*/ 0 h 9"/>
                  <a:gd name="T20" fmla="*/ 0 w 2"/>
                  <a:gd name="T21" fmla="*/ 0 h 9"/>
                  <a:gd name="T22" fmla="*/ 0 w 2"/>
                  <a:gd name="T23" fmla="*/ 0 h 9"/>
                  <a:gd name="T24" fmla="*/ 0 w 2"/>
                  <a:gd name="T25" fmla="*/ 5 h 9"/>
                  <a:gd name="T26" fmla="*/ 0 w 2"/>
                  <a:gd name="T27" fmla="*/ 5 h 9"/>
                  <a:gd name="T28" fmla="*/ 0 w 2"/>
                  <a:gd name="T29" fmla="*/ 7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" h="9">
                    <a:moveTo>
                      <a:pt x="0" y="7"/>
                    </a:moveTo>
                    <a:lnTo>
                      <a:pt x="0" y="7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21" name="Freeform 568"/>
              <p:cNvSpPr>
                <a:spLocks/>
              </p:cNvSpPr>
              <p:nvPr/>
            </p:nvSpPr>
            <p:spPr bwMode="auto">
              <a:xfrm>
                <a:off x="2937" y="2401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5 w 5"/>
                  <a:gd name="T3" fmla="*/ 0 h 5"/>
                  <a:gd name="T4" fmla="*/ 3 w 5"/>
                  <a:gd name="T5" fmla="*/ 0 h 5"/>
                  <a:gd name="T6" fmla="*/ 0 w 5"/>
                  <a:gd name="T7" fmla="*/ 0 h 5"/>
                  <a:gd name="T8" fmla="*/ 0 w 5"/>
                  <a:gd name="T9" fmla="*/ 2 h 5"/>
                  <a:gd name="T10" fmla="*/ 0 w 5"/>
                  <a:gd name="T11" fmla="*/ 5 h 5"/>
                  <a:gd name="T12" fmla="*/ 3 w 5"/>
                  <a:gd name="T13" fmla="*/ 5 h 5"/>
                  <a:gd name="T14" fmla="*/ 3 w 5"/>
                  <a:gd name="T15" fmla="*/ 5 h 5"/>
                  <a:gd name="T16" fmla="*/ 5 w 5"/>
                  <a:gd name="T17" fmla="*/ 2 h 5"/>
                  <a:gd name="T18" fmla="*/ 5 w 5"/>
                  <a:gd name="T19" fmla="*/ 0 h 5"/>
                  <a:gd name="T20" fmla="*/ 5 w 5"/>
                  <a:gd name="T2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5" y="2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22" name="Freeform 569"/>
              <p:cNvSpPr>
                <a:spLocks/>
              </p:cNvSpPr>
              <p:nvPr/>
            </p:nvSpPr>
            <p:spPr bwMode="auto">
              <a:xfrm>
                <a:off x="2621" y="2283"/>
                <a:ext cx="4" cy="4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2 h 4"/>
                  <a:gd name="T4" fmla="*/ 0 w 4"/>
                  <a:gd name="T5" fmla="*/ 2 h 4"/>
                  <a:gd name="T6" fmla="*/ 0 w 4"/>
                  <a:gd name="T7" fmla="*/ 2 h 4"/>
                  <a:gd name="T8" fmla="*/ 2 w 4"/>
                  <a:gd name="T9" fmla="*/ 4 h 4"/>
                  <a:gd name="T10" fmla="*/ 2 w 4"/>
                  <a:gd name="T11" fmla="*/ 4 h 4"/>
                  <a:gd name="T12" fmla="*/ 4 w 4"/>
                  <a:gd name="T13" fmla="*/ 2 h 4"/>
                  <a:gd name="T14" fmla="*/ 4 w 4"/>
                  <a:gd name="T15" fmla="*/ 2 h 4"/>
                  <a:gd name="T16" fmla="*/ 2 w 4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23" name="Freeform 570"/>
              <p:cNvSpPr>
                <a:spLocks/>
              </p:cNvSpPr>
              <p:nvPr/>
            </p:nvSpPr>
            <p:spPr bwMode="auto">
              <a:xfrm>
                <a:off x="2923" y="243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  <a:gd name="T4" fmla="*/ 2 w 2"/>
                  <a:gd name="T5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24" name="Freeform 571"/>
              <p:cNvSpPr>
                <a:spLocks/>
              </p:cNvSpPr>
              <p:nvPr/>
            </p:nvSpPr>
            <p:spPr bwMode="auto">
              <a:xfrm>
                <a:off x="2951" y="238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0 h 2"/>
                  <a:gd name="T6" fmla="*/ 0 w 3"/>
                  <a:gd name="T7" fmla="*/ 2 h 2"/>
                  <a:gd name="T8" fmla="*/ 0 w 3"/>
                  <a:gd name="T9" fmla="*/ 2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25" name="Freeform 572"/>
              <p:cNvSpPr>
                <a:spLocks/>
              </p:cNvSpPr>
              <p:nvPr/>
            </p:nvSpPr>
            <p:spPr bwMode="auto">
              <a:xfrm>
                <a:off x="2002" y="2401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  <a:gd name="T8" fmla="*/ 0 w 2"/>
                  <a:gd name="T9" fmla="*/ 0 h 2"/>
                  <a:gd name="T10" fmla="*/ 0 w 2"/>
                  <a:gd name="T11" fmla="*/ 2 h 2"/>
                  <a:gd name="T12" fmla="*/ 0 w 2"/>
                  <a:gd name="T13" fmla="*/ 2 h 2"/>
                  <a:gd name="T14" fmla="*/ 0 w 2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26" name="Freeform 573"/>
              <p:cNvSpPr>
                <a:spLocks/>
              </p:cNvSpPr>
              <p:nvPr/>
            </p:nvSpPr>
            <p:spPr bwMode="auto">
              <a:xfrm>
                <a:off x="4841" y="2158"/>
                <a:ext cx="2" cy="7"/>
              </a:xfrm>
              <a:custGeom>
                <a:avLst/>
                <a:gdLst>
                  <a:gd name="T0" fmla="*/ 0 w 2"/>
                  <a:gd name="T1" fmla="*/ 0 h 7"/>
                  <a:gd name="T2" fmla="*/ 0 w 2"/>
                  <a:gd name="T3" fmla="*/ 0 h 7"/>
                  <a:gd name="T4" fmla="*/ 0 w 2"/>
                  <a:gd name="T5" fmla="*/ 7 h 7"/>
                  <a:gd name="T6" fmla="*/ 2 w 2"/>
                  <a:gd name="T7" fmla="*/ 7 h 7"/>
                  <a:gd name="T8" fmla="*/ 2 w 2"/>
                  <a:gd name="T9" fmla="*/ 0 h 7"/>
                  <a:gd name="T10" fmla="*/ 0 w 2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7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27" name="Freeform 574"/>
              <p:cNvSpPr>
                <a:spLocks/>
              </p:cNvSpPr>
              <p:nvPr/>
            </p:nvSpPr>
            <p:spPr bwMode="auto">
              <a:xfrm>
                <a:off x="665" y="1342"/>
                <a:ext cx="5" cy="8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2 w 5"/>
                  <a:gd name="T5" fmla="*/ 0 h 8"/>
                  <a:gd name="T6" fmla="*/ 0 w 5"/>
                  <a:gd name="T7" fmla="*/ 0 h 8"/>
                  <a:gd name="T8" fmla="*/ 0 w 5"/>
                  <a:gd name="T9" fmla="*/ 3 h 8"/>
                  <a:gd name="T10" fmla="*/ 0 w 5"/>
                  <a:gd name="T11" fmla="*/ 3 h 8"/>
                  <a:gd name="T12" fmla="*/ 5 w 5"/>
                  <a:gd name="T13" fmla="*/ 8 h 8"/>
                  <a:gd name="T14" fmla="*/ 5 w 5"/>
                  <a:gd name="T1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lnTo>
                      <a:pt x="5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5" y="8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28" name="Freeform 575"/>
              <p:cNvSpPr>
                <a:spLocks/>
              </p:cNvSpPr>
              <p:nvPr/>
            </p:nvSpPr>
            <p:spPr bwMode="auto">
              <a:xfrm>
                <a:off x="667" y="1354"/>
                <a:ext cx="12" cy="12"/>
              </a:xfrm>
              <a:custGeom>
                <a:avLst/>
                <a:gdLst>
                  <a:gd name="T0" fmla="*/ 10 w 12"/>
                  <a:gd name="T1" fmla="*/ 5 h 12"/>
                  <a:gd name="T2" fmla="*/ 7 w 12"/>
                  <a:gd name="T3" fmla="*/ 5 h 12"/>
                  <a:gd name="T4" fmla="*/ 0 w 12"/>
                  <a:gd name="T5" fmla="*/ 0 h 12"/>
                  <a:gd name="T6" fmla="*/ 0 w 12"/>
                  <a:gd name="T7" fmla="*/ 3 h 12"/>
                  <a:gd name="T8" fmla="*/ 3 w 12"/>
                  <a:gd name="T9" fmla="*/ 5 h 12"/>
                  <a:gd name="T10" fmla="*/ 5 w 12"/>
                  <a:gd name="T11" fmla="*/ 7 h 12"/>
                  <a:gd name="T12" fmla="*/ 7 w 12"/>
                  <a:gd name="T13" fmla="*/ 10 h 12"/>
                  <a:gd name="T14" fmla="*/ 10 w 12"/>
                  <a:gd name="T15" fmla="*/ 12 h 12"/>
                  <a:gd name="T16" fmla="*/ 12 w 12"/>
                  <a:gd name="T17" fmla="*/ 12 h 12"/>
                  <a:gd name="T18" fmla="*/ 12 w 12"/>
                  <a:gd name="T19" fmla="*/ 12 h 12"/>
                  <a:gd name="T20" fmla="*/ 10 w 12"/>
                  <a:gd name="T2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10" y="5"/>
                    </a:moveTo>
                    <a:lnTo>
                      <a:pt x="7" y="5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5"/>
                    </a:lnTo>
                    <a:lnTo>
                      <a:pt x="5" y="7"/>
                    </a:lnTo>
                    <a:lnTo>
                      <a:pt x="7" y="10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29" name="Freeform 576"/>
              <p:cNvSpPr>
                <a:spLocks/>
              </p:cNvSpPr>
              <p:nvPr/>
            </p:nvSpPr>
            <p:spPr bwMode="auto">
              <a:xfrm>
                <a:off x="672" y="1347"/>
                <a:ext cx="12" cy="19"/>
              </a:xfrm>
              <a:custGeom>
                <a:avLst/>
                <a:gdLst>
                  <a:gd name="T0" fmla="*/ 7 w 12"/>
                  <a:gd name="T1" fmla="*/ 7 h 19"/>
                  <a:gd name="T2" fmla="*/ 7 w 12"/>
                  <a:gd name="T3" fmla="*/ 7 h 19"/>
                  <a:gd name="T4" fmla="*/ 5 w 12"/>
                  <a:gd name="T5" fmla="*/ 3 h 19"/>
                  <a:gd name="T6" fmla="*/ 0 w 12"/>
                  <a:gd name="T7" fmla="*/ 0 h 19"/>
                  <a:gd name="T8" fmla="*/ 0 w 12"/>
                  <a:gd name="T9" fmla="*/ 0 h 19"/>
                  <a:gd name="T10" fmla="*/ 0 w 12"/>
                  <a:gd name="T11" fmla="*/ 3 h 19"/>
                  <a:gd name="T12" fmla="*/ 0 w 12"/>
                  <a:gd name="T13" fmla="*/ 5 h 19"/>
                  <a:gd name="T14" fmla="*/ 2 w 12"/>
                  <a:gd name="T15" fmla="*/ 5 h 19"/>
                  <a:gd name="T16" fmla="*/ 2 w 12"/>
                  <a:gd name="T17" fmla="*/ 7 h 19"/>
                  <a:gd name="T18" fmla="*/ 9 w 12"/>
                  <a:gd name="T19" fmla="*/ 19 h 19"/>
                  <a:gd name="T20" fmla="*/ 12 w 12"/>
                  <a:gd name="T21" fmla="*/ 17 h 19"/>
                  <a:gd name="T22" fmla="*/ 12 w 12"/>
                  <a:gd name="T23" fmla="*/ 12 h 19"/>
                  <a:gd name="T24" fmla="*/ 7 w 12"/>
                  <a:gd name="T25" fmla="*/ 10 h 19"/>
                  <a:gd name="T26" fmla="*/ 7 w 12"/>
                  <a:gd name="T27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9">
                    <a:moveTo>
                      <a:pt x="7" y="7"/>
                    </a:moveTo>
                    <a:lnTo>
                      <a:pt x="7" y="7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9" y="19"/>
                    </a:lnTo>
                    <a:lnTo>
                      <a:pt x="12" y="17"/>
                    </a:lnTo>
                    <a:lnTo>
                      <a:pt x="12" y="12"/>
                    </a:lnTo>
                    <a:lnTo>
                      <a:pt x="7" y="10"/>
                    </a:lnTo>
                    <a:lnTo>
                      <a:pt x="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0" name="Freeform 577"/>
              <p:cNvSpPr>
                <a:spLocks/>
              </p:cNvSpPr>
              <p:nvPr/>
            </p:nvSpPr>
            <p:spPr bwMode="auto">
              <a:xfrm>
                <a:off x="689" y="1376"/>
                <a:ext cx="2" cy="9"/>
              </a:xfrm>
              <a:custGeom>
                <a:avLst/>
                <a:gdLst>
                  <a:gd name="T0" fmla="*/ 0 w 2"/>
                  <a:gd name="T1" fmla="*/ 0 h 9"/>
                  <a:gd name="T2" fmla="*/ 0 w 2"/>
                  <a:gd name="T3" fmla="*/ 0 h 9"/>
                  <a:gd name="T4" fmla="*/ 0 w 2"/>
                  <a:gd name="T5" fmla="*/ 2 h 9"/>
                  <a:gd name="T6" fmla="*/ 2 w 2"/>
                  <a:gd name="T7" fmla="*/ 9 h 9"/>
                  <a:gd name="T8" fmla="*/ 2 w 2"/>
                  <a:gd name="T9" fmla="*/ 9 h 9"/>
                  <a:gd name="T10" fmla="*/ 2 w 2"/>
                  <a:gd name="T11" fmla="*/ 7 h 9"/>
                  <a:gd name="T12" fmla="*/ 0 w 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1" name="Freeform 578"/>
              <p:cNvSpPr>
                <a:spLocks/>
              </p:cNvSpPr>
              <p:nvPr/>
            </p:nvSpPr>
            <p:spPr bwMode="auto">
              <a:xfrm>
                <a:off x="646" y="1288"/>
                <a:ext cx="14" cy="24"/>
              </a:xfrm>
              <a:custGeom>
                <a:avLst/>
                <a:gdLst>
                  <a:gd name="T0" fmla="*/ 14 w 14"/>
                  <a:gd name="T1" fmla="*/ 21 h 24"/>
                  <a:gd name="T2" fmla="*/ 12 w 14"/>
                  <a:gd name="T3" fmla="*/ 19 h 24"/>
                  <a:gd name="T4" fmla="*/ 12 w 14"/>
                  <a:gd name="T5" fmla="*/ 10 h 24"/>
                  <a:gd name="T6" fmla="*/ 12 w 14"/>
                  <a:gd name="T7" fmla="*/ 3 h 24"/>
                  <a:gd name="T8" fmla="*/ 9 w 14"/>
                  <a:gd name="T9" fmla="*/ 0 h 24"/>
                  <a:gd name="T10" fmla="*/ 7 w 14"/>
                  <a:gd name="T11" fmla="*/ 0 h 24"/>
                  <a:gd name="T12" fmla="*/ 5 w 14"/>
                  <a:gd name="T13" fmla="*/ 3 h 24"/>
                  <a:gd name="T14" fmla="*/ 5 w 14"/>
                  <a:gd name="T15" fmla="*/ 3 h 24"/>
                  <a:gd name="T16" fmla="*/ 2 w 14"/>
                  <a:gd name="T17" fmla="*/ 5 h 24"/>
                  <a:gd name="T18" fmla="*/ 2 w 14"/>
                  <a:gd name="T19" fmla="*/ 5 h 24"/>
                  <a:gd name="T20" fmla="*/ 2 w 14"/>
                  <a:gd name="T21" fmla="*/ 7 h 24"/>
                  <a:gd name="T22" fmla="*/ 2 w 14"/>
                  <a:gd name="T23" fmla="*/ 7 h 24"/>
                  <a:gd name="T24" fmla="*/ 2 w 14"/>
                  <a:gd name="T25" fmla="*/ 7 h 24"/>
                  <a:gd name="T26" fmla="*/ 0 w 14"/>
                  <a:gd name="T27" fmla="*/ 12 h 24"/>
                  <a:gd name="T28" fmla="*/ 2 w 14"/>
                  <a:gd name="T29" fmla="*/ 12 h 24"/>
                  <a:gd name="T30" fmla="*/ 0 w 14"/>
                  <a:gd name="T31" fmla="*/ 12 h 24"/>
                  <a:gd name="T32" fmla="*/ 0 w 14"/>
                  <a:gd name="T33" fmla="*/ 14 h 24"/>
                  <a:gd name="T34" fmla="*/ 0 w 14"/>
                  <a:gd name="T35" fmla="*/ 17 h 24"/>
                  <a:gd name="T36" fmla="*/ 2 w 14"/>
                  <a:gd name="T37" fmla="*/ 19 h 24"/>
                  <a:gd name="T38" fmla="*/ 5 w 14"/>
                  <a:gd name="T39" fmla="*/ 17 h 24"/>
                  <a:gd name="T40" fmla="*/ 5 w 14"/>
                  <a:gd name="T41" fmla="*/ 14 h 24"/>
                  <a:gd name="T42" fmla="*/ 5 w 14"/>
                  <a:gd name="T43" fmla="*/ 17 h 24"/>
                  <a:gd name="T44" fmla="*/ 7 w 14"/>
                  <a:gd name="T45" fmla="*/ 14 h 24"/>
                  <a:gd name="T46" fmla="*/ 7 w 14"/>
                  <a:gd name="T47" fmla="*/ 10 h 24"/>
                  <a:gd name="T48" fmla="*/ 7 w 14"/>
                  <a:gd name="T49" fmla="*/ 14 h 24"/>
                  <a:gd name="T50" fmla="*/ 7 w 14"/>
                  <a:gd name="T51" fmla="*/ 17 h 24"/>
                  <a:gd name="T52" fmla="*/ 5 w 14"/>
                  <a:gd name="T53" fmla="*/ 19 h 24"/>
                  <a:gd name="T54" fmla="*/ 7 w 14"/>
                  <a:gd name="T55" fmla="*/ 19 h 24"/>
                  <a:gd name="T56" fmla="*/ 7 w 14"/>
                  <a:gd name="T57" fmla="*/ 19 h 24"/>
                  <a:gd name="T58" fmla="*/ 7 w 14"/>
                  <a:gd name="T59" fmla="*/ 17 h 24"/>
                  <a:gd name="T60" fmla="*/ 9 w 14"/>
                  <a:gd name="T61" fmla="*/ 19 h 24"/>
                  <a:gd name="T62" fmla="*/ 9 w 14"/>
                  <a:gd name="T63" fmla="*/ 21 h 24"/>
                  <a:gd name="T64" fmla="*/ 9 w 14"/>
                  <a:gd name="T65" fmla="*/ 21 h 24"/>
                  <a:gd name="T66" fmla="*/ 12 w 14"/>
                  <a:gd name="T67" fmla="*/ 24 h 24"/>
                  <a:gd name="T68" fmla="*/ 14 w 14"/>
                  <a:gd name="T69" fmla="*/ 24 h 24"/>
                  <a:gd name="T70" fmla="*/ 14 w 14"/>
                  <a:gd name="T71" fmla="*/ 24 h 24"/>
                  <a:gd name="T72" fmla="*/ 14 w 14"/>
                  <a:gd name="T73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4">
                    <a:moveTo>
                      <a:pt x="14" y="21"/>
                    </a:moveTo>
                    <a:lnTo>
                      <a:pt x="12" y="19"/>
                    </a:lnTo>
                    <a:lnTo>
                      <a:pt x="12" y="10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7"/>
                    </a:lnTo>
                    <a:lnTo>
                      <a:pt x="2" y="19"/>
                    </a:lnTo>
                    <a:lnTo>
                      <a:pt x="5" y="17"/>
                    </a:lnTo>
                    <a:lnTo>
                      <a:pt x="5" y="14"/>
                    </a:lnTo>
                    <a:lnTo>
                      <a:pt x="5" y="17"/>
                    </a:lnTo>
                    <a:lnTo>
                      <a:pt x="7" y="14"/>
                    </a:lnTo>
                    <a:lnTo>
                      <a:pt x="7" y="10"/>
                    </a:lnTo>
                    <a:lnTo>
                      <a:pt x="7" y="14"/>
                    </a:lnTo>
                    <a:lnTo>
                      <a:pt x="7" y="17"/>
                    </a:lnTo>
                    <a:lnTo>
                      <a:pt x="5" y="19"/>
                    </a:lnTo>
                    <a:lnTo>
                      <a:pt x="7" y="19"/>
                    </a:lnTo>
                    <a:lnTo>
                      <a:pt x="7" y="19"/>
                    </a:lnTo>
                    <a:lnTo>
                      <a:pt x="7" y="17"/>
                    </a:lnTo>
                    <a:lnTo>
                      <a:pt x="9" y="19"/>
                    </a:lnTo>
                    <a:lnTo>
                      <a:pt x="9" y="21"/>
                    </a:lnTo>
                    <a:lnTo>
                      <a:pt x="9" y="21"/>
                    </a:lnTo>
                    <a:lnTo>
                      <a:pt x="12" y="24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2" name="Freeform 579"/>
              <p:cNvSpPr>
                <a:spLocks/>
              </p:cNvSpPr>
              <p:nvPr/>
            </p:nvSpPr>
            <p:spPr bwMode="auto">
              <a:xfrm>
                <a:off x="634" y="1364"/>
                <a:ext cx="21" cy="33"/>
              </a:xfrm>
              <a:custGeom>
                <a:avLst/>
                <a:gdLst>
                  <a:gd name="T0" fmla="*/ 14 w 21"/>
                  <a:gd name="T1" fmla="*/ 23 h 33"/>
                  <a:gd name="T2" fmla="*/ 14 w 21"/>
                  <a:gd name="T3" fmla="*/ 21 h 33"/>
                  <a:gd name="T4" fmla="*/ 10 w 21"/>
                  <a:gd name="T5" fmla="*/ 19 h 33"/>
                  <a:gd name="T6" fmla="*/ 10 w 21"/>
                  <a:gd name="T7" fmla="*/ 14 h 33"/>
                  <a:gd name="T8" fmla="*/ 10 w 21"/>
                  <a:gd name="T9" fmla="*/ 14 h 33"/>
                  <a:gd name="T10" fmla="*/ 10 w 21"/>
                  <a:gd name="T11" fmla="*/ 12 h 33"/>
                  <a:gd name="T12" fmla="*/ 10 w 21"/>
                  <a:gd name="T13" fmla="*/ 12 h 33"/>
                  <a:gd name="T14" fmla="*/ 12 w 21"/>
                  <a:gd name="T15" fmla="*/ 12 h 33"/>
                  <a:gd name="T16" fmla="*/ 14 w 21"/>
                  <a:gd name="T17" fmla="*/ 9 h 33"/>
                  <a:gd name="T18" fmla="*/ 12 w 21"/>
                  <a:gd name="T19" fmla="*/ 7 h 33"/>
                  <a:gd name="T20" fmla="*/ 10 w 21"/>
                  <a:gd name="T21" fmla="*/ 7 h 33"/>
                  <a:gd name="T22" fmla="*/ 10 w 21"/>
                  <a:gd name="T23" fmla="*/ 7 h 33"/>
                  <a:gd name="T24" fmla="*/ 12 w 21"/>
                  <a:gd name="T25" fmla="*/ 4 h 33"/>
                  <a:gd name="T26" fmla="*/ 12 w 21"/>
                  <a:gd name="T27" fmla="*/ 2 h 33"/>
                  <a:gd name="T28" fmla="*/ 10 w 21"/>
                  <a:gd name="T29" fmla="*/ 0 h 33"/>
                  <a:gd name="T30" fmla="*/ 0 w 21"/>
                  <a:gd name="T31" fmla="*/ 7 h 33"/>
                  <a:gd name="T32" fmla="*/ 5 w 21"/>
                  <a:gd name="T33" fmla="*/ 7 h 33"/>
                  <a:gd name="T34" fmla="*/ 3 w 21"/>
                  <a:gd name="T35" fmla="*/ 9 h 33"/>
                  <a:gd name="T36" fmla="*/ 3 w 21"/>
                  <a:gd name="T37" fmla="*/ 12 h 33"/>
                  <a:gd name="T38" fmla="*/ 5 w 21"/>
                  <a:gd name="T39" fmla="*/ 12 h 33"/>
                  <a:gd name="T40" fmla="*/ 5 w 21"/>
                  <a:gd name="T41" fmla="*/ 9 h 33"/>
                  <a:gd name="T42" fmla="*/ 5 w 21"/>
                  <a:gd name="T43" fmla="*/ 14 h 33"/>
                  <a:gd name="T44" fmla="*/ 5 w 21"/>
                  <a:gd name="T45" fmla="*/ 16 h 33"/>
                  <a:gd name="T46" fmla="*/ 7 w 21"/>
                  <a:gd name="T47" fmla="*/ 16 h 33"/>
                  <a:gd name="T48" fmla="*/ 12 w 21"/>
                  <a:gd name="T49" fmla="*/ 21 h 33"/>
                  <a:gd name="T50" fmla="*/ 12 w 21"/>
                  <a:gd name="T51" fmla="*/ 23 h 33"/>
                  <a:gd name="T52" fmla="*/ 12 w 21"/>
                  <a:gd name="T53" fmla="*/ 23 h 33"/>
                  <a:gd name="T54" fmla="*/ 12 w 21"/>
                  <a:gd name="T55" fmla="*/ 23 h 33"/>
                  <a:gd name="T56" fmla="*/ 12 w 21"/>
                  <a:gd name="T57" fmla="*/ 26 h 33"/>
                  <a:gd name="T58" fmla="*/ 19 w 21"/>
                  <a:gd name="T59" fmla="*/ 33 h 33"/>
                  <a:gd name="T60" fmla="*/ 21 w 21"/>
                  <a:gd name="T61" fmla="*/ 30 h 33"/>
                  <a:gd name="T62" fmla="*/ 21 w 21"/>
                  <a:gd name="T63" fmla="*/ 30 h 33"/>
                  <a:gd name="T64" fmla="*/ 17 w 21"/>
                  <a:gd name="T65" fmla="*/ 23 h 33"/>
                  <a:gd name="T66" fmla="*/ 14 w 21"/>
                  <a:gd name="T67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" h="33">
                    <a:moveTo>
                      <a:pt x="14" y="23"/>
                    </a:moveTo>
                    <a:lnTo>
                      <a:pt x="14" y="21"/>
                    </a:lnTo>
                    <a:lnTo>
                      <a:pt x="10" y="19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2" y="12"/>
                    </a:lnTo>
                    <a:lnTo>
                      <a:pt x="14" y="9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5" y="7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5" y="12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12" y="21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3"/>
                    </a:lnTo>
                    <a:lnTo>
                      <a:pt x="12" y="26"/>
                    </a:lnTo>
                    <a:lnTo>
                      <a:pt x="19" y="33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17" y="23"/>
                    </a:lnTo>
                    <a:lnTo>
                      <a:pt x="14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3" name="Freeform 580"/>
              <p:cNvSpPr>
                <a:spLocks/>
              </p:cNvSpPr>
              <p:nvPr/>
            </p:nvSpPr>
            <p:spPr bwMode="auto">
              <a:xfrm>
                <a:off x="620" y="1309"/>
                <a:ext cx="9" cy="15"/>
              </a:xfrm>
              <a:custGeom>
                <a:avLst/>
                <a:gdLst>
                  <a:gd name="T0" fmla="*/ 7 w 9"/>
                  <a:gd name="T1" fmla="*/ 15 h 15"/>
                  <a:gd name="T2" fmla="*/ 9 w 9"/>
                  <a:gd name="T3" fmla="*/ 15 h 15"/>
                  <a:gd name="T4" fmla="*/ 5 w 9"/>
                  <a:gd name="T5" fmla="*/ 7 h 15"/>
                  <a:gd name="T6" fmla="*/ 5 w 9"/>
                  <a:gd name="T7" fmla="*/ 5 h 15"/>
                  <a:gd name="T8" fmla="*/ 5 w 9"/>
                  <a:gd name="T9" fmla="*/ 3 h 15"/>
                  <a:gd name="T10" fmla="*/ 5 w 9"/>
                  <a:gd name="T11" fmla="*/ 3 h 15"/>
                  <a:gd name="T12" fmla="*/ 2 w 9"/>
                  <a:gd name="T13" fmla="*/ 0 h 15"/>
                  <a:gd name="T14" fmla="*/ 0 w 9"/>
                  <a:gd name="T15" fmla="*/ 0 h 15"/>
                  <a:gd name="T16" fmla="*/ 2 w 9"/>
                  <a:gd name="T17" fmla="*/ 5 h 15"/>
                  <a:gd name="T18" fmla="*/ 5 w 9"/>
                  <a:gd name="T19" fmla="*/ 12 h 15"/>
                  <a:gd name="T20" fmla="*/ 7 w 9"/>
                  <a:gd name="T2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5">
                    <a:moveTo>
                      <a:pt x="7" y="15"/>
                    </a:moveTo>
                    <a:lnTo>
                      <a:pt x="9" y="15"/>
                    </a:lnTo>
                    <a:lnTo>
                      <a:pt x="5" y="7"/>
                    </a:lnTo>
                    <a:lnTo>
                      <a:pt x="5" y="5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5" y="12"/>
                    </a:lnTo>
                    <a:lnTo>
                      <a:pt x="7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4" name="Freeform 581"/>
              <p:cNvSpPr>
                <a:spLocks/>
              </p:cNvSpPr>
              <p:nvPr/>
            </p:nvSpPr>
            <p:spPr bwMode="auto">
              <a:xfrm>
                <a:off x="648" y="1307"/>
                <a:ext cx="5" cy="7"/>
              </a:xfrm>
              <a:custGeom>
                <a:avLst/>
                <a:gdLst>
                  <a:gd name="T0" fmla="*/ 3 w 5"/>
                  <a:gd name="T1" fmla="*/ 7 h 7"/>
                  <a:gd name="T2" fmla="*/ 5 w 5"/>
                  <a:gd name="T3" fmla="*/ 7 h 7"/>
                  <a:gd name="T4" fmla="*/ 3 w 5"/>
                  <a:gd name="T5" fmla="*/ 2 h 7"/>
                  <a:gd name="T6" fmla="*/ 0 w 5"/>
                  <a:gd name="T7" fmla="*/ 0 h 7"/>
                  <a:gd name="T8" fmla="*/ 0 w 5"/>
                  <a:gd name="T9" fmla="*/ 5 h 7"/>
                  <a:gd name="T10" fmla="*/ 0 w 5"/>
                  <a:gd name="T11" fmla="*/ 5 h 7"/>
                  <a:gd name="T12" fmla="*/ 3 w 5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3" y="7"/>
                    </a:moveTo>
                    <a:lnTo>
                      <a:pt x="5" y="7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3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5" name="Freeform 582"/>
              <p:cNvSpPr>
                <a:spLocks/>
              </p:cNvSpPr>
              <p:nvPr/>
            </p:nvSpPr>
            <p:spPr bwMode="auto">
              <a:xfrm>
                <a:off x="622" y="1340"/>
                <a:ext cx="24" cy="28"/>
              </a:xfrm>
              <a:custGeom>
                <a:avLst/>
                <a:gdLst>
                  <a:gd name="T0" fmla="*/ 15 w 24"/>
                  <a:gd name="T1" fmla="*/ 24 h 28"/>
                  <a:gd name="T2" fmla="*/ 15 w 24"/>
                  <a:gd name="T3" fmla="*/ 24 h 28"/>
                  <a:gd name="T4" fmla="*/ 17 w 24"/>
                  <a:gd name="T5" fmla="*/ 24 h 28"/>
                  <a:gd name="T6" fmla="*/ 19 w 24"/>
                  <a:gd name="T7" fmla="*/ 26 h 28"/>
                  <a:gd name="T8" fmla="*/ 22 w 24"/>
                  <a:gd name="T9" fmla="*/ 21 h 28"/>
                  <a:gd name="T10" fmla="*/ 24 w 24"/>
                  <a:gd name="T11" fmla="*/ 5 h 28"/>
                  <a:gd name="T12" fmla="*/ 24 w 24"/>
                  <a:gd name="T13" fmla="*/ 0 h 28"/>
                  <a:gd name="T14" fmla="*/ 24 w 24"/>
                  <a:gd name="T15" fmla="*/ 0 h 28"/>
                  <a:gd name="T16" fmla="*/ 22 w 24"/>
                  <a:gd name="T17" fmla="*/ 2 h 28"/>
                  <a:gd name="T18" fmla="*/ 19 w 24"/>
                  <a:gd name="T19" fmla="*/ 2 h 28"/>
                  <a:gd name="T20" fmla="*/ 19 w 24"/>
                  <a:gd name="T21" fmla="*/ 2 h 28"/>
                  <a:gd name="T22" fmla="*/ 19 w 24"/>
                  <a:gd name="T23" fmla="*/ 7 h 28"/>
                  <a:gd name="T24" fmla="*/ 15 w 24"/>
                  <a:gd name="T25" fmla="*/ 14 h 28"/>
                  <a:gd name="T26" fmla="*/ 12 w 24"/>
                  <a:gd name="T27" fmla="*/ 14 h 28"/>
                  <a:gd name="T28" fmla="*/ 12 w 24"/>
                  <a:gd name="T29" fmla="*/ 14 h 28"/>
                  <a:gd name="T30" fmla="*/ 10 w 24"/>
                  <a:gd name="T31" fmla="*/ 14 h 28"/>
                  <a:gd name="T32" fmla="*/ 15 w 24"/>
                  <a:gd name="T33" fmla="*/ 10 h 28"/>
                  <a:gd name="T34" fmla="*/ 17 w 24"/>
                  <a:gd name="T35" fmla="*/ 10 h 28"/>
                  <a:gd name="T36" fmla="*/ 15 w 24"/>
                  <a:gd name="T37" fmla="*/ 5 h 28"/>
                  <a:gd name="T38" fmla="*/ 15 w 24"/>
                  <a:gd name="T39" fmla="*/ 0 h 28"/>
                  <a:gd name="T40" fmla="*/ 12 w 24"/>
                  <a:gd name="T41" fmla="*/ 2 h 28"/>
                  <a:gd name="T42" fmla="*/ 10 w 24"/>
                  <a:gd name="T43" fmla="*/ 2 h 28"/>
                  <a:gd name="T44" fmla="*/ 10 w 24"/>
                  <a:gd name="T45" fmla="*/ 5 h 28"/>
                  <a:gd name="T46" fmla="*/ 10 w 24"/>
                  <a:gd name="T47" fmla="*/ 0 h 28"/>
                  <a:gd name="T48" fmla="*/ 10 w 24"/>
                  <a:gd name="T49" fmla="*/ 0 h 28"/>
                  <a:gd name="T50" fmla="*/ 3 w 24"/>
                  <a:gd name="T51" fmla="*/ 0 h 28"/>
                  <a:gd name="T52" fmla="*/ 0 w 24"/>
                  <a:gd name="T53" fmla="*/ 5 h 28"/>
                  <a:gd name="T54" fmla="*/ 3 w 24"/>
                  <a:gd name="T55" fmla="*/ 7 h 28"/>
                  <a:gd name="T56" fmla="*/ 5 w 24"/>
                  <a:gd name="T57" fmla="*/ 14 h 28"/>
                  <a:gd name="T58" fmla="*/ 10 w 24"/>
                  <a:gd name="T59" fmla="*/ 19 h 28"/>
                  <a:gd name="T60" fmla="*/ 12 w 24"/>
                  <a:gd name="T61" fmla="*/ 19 h 28"/>
                  <a:gd name="T62" fmla="*/ 12 w 24"/>
                  <a:gd name="T63" fmla="*/ 21 h 28"/>
                  <a:gd name="T64" fmla="*/ 12 w 24"/>
                  <a:gd name="T65" fmla="*/ 24 h 28"/>
                  <a:gd name="T66" fmla="*/ 10 w 24"/>
                  <a:gd name="T67" fmla="*/ 21 h 28"/>
                  <a:gd name="T68" fmla="*/ 12 w 24"/>
                  <a:gd name="T69" fmla="*/ 26 h 28"/>
                  <a:gd name="T70" fmla="*/ 12 w 24"/>
                  <a:gd name="T71" fmla="*/ 26 h 28"/>
                  <a:gd name="T72" fmla="*/ 15 w 24"/>
                  <a:gd name="T73" fmla="*/ 28 h 28"/>
                  <a:gd name="T74" fmla="*/ 15 w 24"/>
                  <a:gd name="T75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4" h="28">
                    <a:moveTo>
                      <a:pt x="15" y="24"/>
                    </a:moveTo>
                    <a:lnTo>
                      <a:pt x="15" y="24"/>
                    </a:lnTo>
                    <a:lnTo>
                      <a:pt x="17" y="24"/>
                    </a:lnTo>
                    <a:lnTo>
                      <a:pt x="19" y="26"/>
                    </a:lnTo>
                    <a:lnTo>
                      <a:pt x="22" y="21"/>
                    </a:lnTo>
                    <a:lnTo>
                      <a:pt x="24" y="5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9" y="7"/>
                    </a:lnTo>
                    <a:lnTo>
                      <a:pt x="15" y="14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0" y="14"/>
                    </a:lnTo>
                    <a:lnTo>
                      <a:pt x="15" y="10"/>
                    </a:lnTo>
                    <a:lnTo>
                      <a:pt x="17" y="10"/>
                    </a:lnTo>
                    <a:lnTo>
                      <a:pt x="15" y="5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5" y="14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2" y="21"/>
                    </a:lnTo>
                    <a:lnTo>
                      <a:pt x="12" y="24"/>
                    </a:lnTo>
                    <a:lnTo>
                      <a:pt x="10" y="21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5" y="28"/>
                    </a:lnTo>
                    <a:lnTo>
                      <a:pt x="15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6" name="Freeform 583"/>
              <p:cNvSpPr>
                <a:spLocks/>
              </p:cNvSpPr>
              <p:nvPr/>
            </p:nvSpPr>
            <p:spPr bwMode="auto">
              <a:xfrm>
                <a:off x="703" y="1430"/>
                <a:ext cx="82" cy="64"/>
              </a:xfrm>
              <a:custGeom>
                <a:avLst/>
                <a:gdLst>
                  <a:gd name="T0" fmla="*/ 59 w 82"/>
                  <a:gd name="T1" fmla="*/ 57 h 64"/>
                  <a:gd name="T2" fmla="*/ 66 w 82"/>
                  <a:gd name="T3" fmla="*/ 57 h 64"/>
                  <a:gd name="T4" fmla="*/ 68 w 82"/>
                  <a:gd name="T5" fmla="*/ 59 h 64"/>
                  <a:gd name="T6" fmla="*/ 82 w 82"/>
                  <a:gd name="T7" fmla="*/ 61 h 64"/>
                  <a:gd name="T8" fmla="*/ 82 w 82"/>
                  <a:gd name="T9" fmla="*/ 59 h 64"/>
                  <a:gd name="T10" fmla="*/ 80 w 82"/>
                  <a:gd name="T11" fmla="*/ 57 h 64"/>
                  <a:gd name="T12" fmla="*/ 71 w 82"/>
                  <a:gd name="T13" fmla="*/ 40 h 64"/>
                  <a:gd name="T14" fmla="*/ 68 w 82"/>
                  <a:gd name="T15" fmla="*/ 38 h 64"/>
                  <a:gd name="T16" fmla="*/ 61 w 82"/>
                  <a:gd name="T17" fmla="*/ 38 h 64"/>
                  <a:gd name="T18" fmla="*/ 56 w 82"/>
                  <a:gd name="T19" fmla="*/ 31 h 64"/>
                  <a:gd name="T20" fmla="*/ 56 w 82"/>
                  <a:gd name="T21" fmla="*/ 28 h 64"/>
                  <a:gd name="T22" fmla="*/ 47 w 82"/>
                  <a:gd name="T23" fmla="*/ 16 h 64"/>
                  <a:gd name="T24" fmla="*/ 45 w 82"/>
                  <a:gd name="T25" fmla="*/ 14 h 64"/>
                  <a:gd name="T26" fmla="*/ 14 w 82"/>
                  <a:gd name="T27" fmla="*/ 2 h 64"/>
                  <a:gd name="T28" fmla="*/ 2 w 82"/>
                  <a:gd name="T29" fmla="*/ 0 h 64"/>
                  <a:gd name="T30" fmla="*/ 0 w 82"/>
                  <a:gd name="T31" fmla="*/ 2 h 64"/>
                  <a:gd name="T32" fmla="*/ 2 w 82"/>
                  <a:gd name="T33" fmla="*/ 7 h 64"/>
                  <a:gd name="T34" fmla="*/ 7 w 82"/>
                  <a:gd name="T35" fmla="*/ 5 h 64"/>
                  <a:gd name="T36" fmla="*/ 14 w 82"/>
                  <a:gd name="T37" fmla="*/ 5 h 64"/>
                  <a:gd name="T38" fmla="*/ 14 w 82"/>
                  <a:gd name="T39" fmla="*/ 12 h 64"/>
                  <a:gd name="T40" fmla="*/ 14 w 82"/>
                  <a:gd name="T41" fmla="*/ 12 h 64"/>
                  <a:gd name="T42" fmla="*/ 9 w 82"/>
                  <a:gd name="T43" fmla="*/ 9 h 64"/>
                  <a:gd name="T44" fmla="*/ 7 w 82"/>
                  <a:gd name="T45" fmla="*/ 12 h 64"/>
                  <a:gd name="T46" fmla="*/ 9 w 82"/>
                  <a:gd name="T47" fmla="*/ 16 h 64"/>
                  <a:gd name="T48" fmla="*/ 9 w 82"/>
                  <a:gd name="T49" fmla="*/ 19 h 64"/>
                  <a:gd name="T50" fmla="*/ 12 w 82"/>
                  <a:gd name="T51" fmla="*/ 16 h 64"/>
                  <a:gd name="T52" fmla="*/ 14 w 82"/>
                  <a:gd name="T53" fmla="*/ 16 h 64"/>
                  <a:gd name="T54" fmla="*/ 19 w 82"/>
                  <a:gd name="T55" fmla="*/ 16 h 64"/>
                  <a:gd name="T56" fmla="*/ 21 w 82"/>
                  <a:gd name="T57" fmla="*/ 19 h 64"/>
                  <a:gd name="T58" fmla="*/ 19 w 82"/>
                  <a:gd name="T59" fmla="*/ 24 h 64"/>
                  <a:gd name="T60" fmla="*/ 23 w 82"/>
                  <a:gd name="T61" fmla="*/ 24 h 64"/>
                  <a:gd name="T62" fmla="*/ 26 w 82"/>
                  <a:gd name="T63" fmla="*/ 24 h 64"/>
                  <a:gd name="T64" fmla="*/ 30 w 82"/>
                  <a:gd name="T65" fmla="*/ 28 h 64"/>
                  <a:gd name="T66" fmla="*/ 33 w 82"/>
                  <a:gd name="T67" fmla="*/ 28 h 64"/>
                  <a:gd name="T68" fmla="*/ 35 w 82"/>
                  <a:gd name="T69" fmla="*/ 28 h 64"/>
                  <a:gd name="T70" fmla="*/ 35 w 82"/>
                  <a:gd name="T71" fmla="*/ 33 h 64"/>
                  <a:gd name="T72" fmla="*/ 30 w 82"/>
                  <a:gd name="T73" fmla="*/ 33 h 64"/>
                  <a:gd name="T74" fmla="*/ 33 w 82"/>
                  <a:gd name="T75" fmla="*/ 38 h 64"/>
                  <a:gd name="T76" fmla="*/ 40 w 82"/>
                  <a:gd name="T77" fmla="*/ 38 h 64"/>
                  <a:gd name="T78" fmla="*/ 42 w 82"/>
                  <a:gd name="T79" fmla="*/ 40 h 64"/>
                  <a:gd name="T80" fmla="*/ 47 w 82"/>
                  <a:gd name="T81" fmla="*/ 45 h 64"/>
                  <a:gd name="T82" fmla="*/ 42 w 82"/>
                  <a:gd name="T83" fmla="*/ 45 h 64"/>
                  <a:gd name="T84" fmla="*/ 49 w 82"/>
                  <a:gd name="T85" fmla="*/ 47 h 64"/>
                  <a:gd name="T86" fmla="*/ 54 w 82"/>
                  <a:gd name="T87" fmla="*/ 47 h 64"/>
                  <a:gd name="T88" fmla="*/ 56 w 82"/>
                  <a:gd name="T89" fmla="*/ 47 h 64"/>
                  <a:gd name="T90" fmla="*/ 54 w 82"/>
                  <a:gd name="T91" fmla="*/ 50 h 64"/>
                  <a:gd name="T92" fmla="*/ 54 w 82"/>
                  <a:gd name="T93" fmla="*/ 52 h 64"/>
                  <a:gd name="T94" fmla="*/ 59 w 82"/>
                  <a:gd name="T95" fmla="*/ 54 h 64"/>
                  <a:gd name="T96" fmla="*/ 61 w 82"/>
                  <a:gd name="T97" fmla="*/ 52 h 64"/>
                  <a:gd name="T98" fmla="*/ 59 w 82"/>
                  <a:gd name="T99" fmla="*/ 54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82" h="64">
                    <a:moveTo>
                      <a:pt x="59" y="54"/>
                    </a:moveTo>
                    <a:lnTo>
                      <a:pt x="59" y="57"/>
                    </a:lnTo>
                    <a:lnTo>
                      <a:pt x="63" y="59"/>
                    </a:lnTo>
                    <a:lnTo>
                      <a:pt x="66" y="57"/>
                    </a:lnTo>
                    <a:lnTo>
                      <a:pt x="68" y="59"/>
                    </a:lnTo>
                    <a:lnTo>
                      <a:pt x="68" y="59"/>
                    </a:lnTo>
                    <a:lnTo>
                      <a:pt x="80" y="64"/>
                    </a:lnTo>
                    <a:lnTo>
                      <a:pt x="82" y="61"/>
                    </a:lnTo>
                    <a:lnTo>
                      <a:pt x="82" y="61"/>
                    </a:lnTo>
                    <a:lnTo>
                      <a:pt x="82" y="59"/>
                    </a:lnTo>
                    <a:lnTo>
                      <a:pt x="82" y="57"/>
                    </a:lnTo>
                    <a:lnTo>
                      <a:pt x="80" y="57"/>
                    </a:lnTo>
                    <a:lnTo>
                      <a:pt x="75" y="45"/>
                    </a:lnTo>
                    <a:lnTo>
                      <a:pt x="71" y="40"/>
                    </a:lnTo>
                    <a:lnTo>
                      <a:pt x="68" y="40"/>
                    </a:lnTo>
                    <a:lnTo>
                      <a:pt x="68" y="38"/>
                    </a:lnTo>
                    <a:lnTo>
                      <a:pt x="66" y="38"/>
                    </a:lnTo>
                    <a:lnTo>
                      <a:pt x="61" y="38"/>
                    </a:lnTo>
                    <a:lnTo>
                      <a:pt x="56" y="33"/>
                    </a:lnTo>
                    <a:lnTo>
                      <a:pt x="56" y="31"/>
                    </a:lnTo>
                    <a:lnTo>
                      <a:pt x="56" y="31"/>
                    </a:lnTo>
                    <a:lnTo>
                      <a:pt x="56" y="28"/>
                    </a:lnTo>
                    <a:lnTo>
                      <a:pt x="47" y="19"/>
                    </a:lnTo>
                    <a:lnTo>
                      <a:pt x="47" y="16"/>
                    </a:lnTo>
                    <a:lnTo>
                      <a:pt x="47" y="14"/>
                    </a:lnTo>
                    <a:lnTo>
                      <a:pt x="45" y="14"/>
                    </a:lnTo>
                    <a:lnTo>
                      <a:pt x="16" y="5"/>
                    </a:lnTo>
                    <a:lnTo>
                      <a:pt x="14" y="2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2" y="7"/>
                    </a:lnTo>
                    <a:lnTo>
                      <a:pt x="4" y="7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14" y="5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2" y="9"/>
                    </a:lnTo>
                    <a:lnTo>
                      <a:pt x="9" y="9"/>
                    </a:lnTo>
                    <a:lnTo>
                      <a:pt x="7" y="9"/>
                    </a:lnTo>
                    <a:lnTo>
                      <a:pt x="7" y="12"/>
                    </a:lnTo>
                    <a:lnTo>
                      <a:pt x="9" y="14"/>
                    </a:lnTo>
                    <a:lnTo>
                      <a:pt x="9" y="16"/>
                    </a:lnTo>
                    <a:lnTo>
                      <a:pt x="9" y="19"/>
                    </a:lnTo>
                    <a:lnTo>
                      <a:pt x="9" y="19"/>
                    </a:lnTo>
                    <a:lnTo>
                      <a:pt x="12" y="19"/>
                    </a:lnTo>
                    <a:lnTo>
                      <a:pt x="12" y="16"/>
                    </a:lnTo>
                    <a:lnTo>
                      <a:pt x="14" y="19"/>
                    </a:lnTo>
                    <a:lnTo>
                      <a:pt x="14" y="16"/>
                    </a:lnTo>
                    <a:lnTo>
                      <a:pt x="16" y="21"/>
                    </a:lnTo>
                    <a:lnTo>
                      <a:pt x="19" y="16"/>
                    </a:lnTo>
                    <a:lnTo>
                      <a:pt x="21" y="19"/>
                    </a:lnTo>
                    <a:lnTo>
                      <a:pt x="21" y="19"/>
                    </a:lnTo>
                    <a:lnTo>
                      <a:pt x="21" y="21"/>
                    </a:lnTo>
                    <a:lnTo>
                      <a:pt x="19" y="24"/>
                    </a:lnTo>
                    <a:lnTo>
                      <a:pt x="21" y="26"/>
                    </a:lnTo>
                    <a:lnTo>
                      <a:pt x="23" y="24"/>
                    </a:lnTo>
                    <a:lnTo>
                      <a:pt x="26" y="24"/>
                    </a:lnTo>
                    <a:lnTo>
                      <a:pt x="26" y="24"/>
                    </a:lnTo>
                    <a:lnTo>
                      <a:pt x="28" y="26"/>
                    </a:lnTo>
                    <a:lnTo>
                      <a:pt x="30" y="28"/>
                    </a:lnTo>
                    <a:lnTo>
                      <a:pt x="33" y="28"/>
                    </a:lnTo>
                    <a:lnTo>
                      <a:pt x="33" y="28"/>
                    </a:lnTo>
                    <a:lnTo>
                      <a:pt x="33" y="31"/>
                    </a:lnTo>
                    <a:lnTo>
                      <a:pt x="35" y="28"/>
                    </a:lnTo>
                    <a:lnTo>
                      <a:pt x="40" y="31"/>
                    </a:lnTo>
                    <a:lnTo>
                      <a:pt x="35" y="33"/>
                    </a:lnTo>
                    <a:lnTo>
                      <a:pt x="33" y="33"/>
                    </a:lnTo>
                    <a:lnTo>
                      <a:pt x="30" y="33"/>
                    </a:lnTo>
                    <a:lnTo>
                      <a:pt x="30" y="38"/>
                    </a:lnTo>
                    <a:lnTo>
                      <a:pt x="33" y="38"/>
                    </a:lnTo>
                    <a:lnTo>
                      <a:pt x="35" y="38"/>
                    </a:lnTo>
                    <a:lnTo>
                      <a:pt x="40" y="38"/>
                    </a:lnTo>
                    <a:lnTo>
                      <a:pt x="40" y="40"/>
                    </a:lnTo>
                    <a:lnTo>
                      <a:pt x="42" y="40"/>
                    </a:lnTo>
                    <a:lnTo>
                      <a:pt x="47" y="42"/>
                    </a:lnTo>
                    <a:lnTo>
                      <a:pt x="47" y="45"/>
                    </a:lnTo>
                    <a:lnTo>
                      <a:pt x="45" y="45"/>
                    </a:lnTo>
                    <a:lnTo>
                      <a:pt x="42" y="45"/>
                    </a:lnTo>
                    <a:lnTo>
                      <a:pt x="47" y="47"/>
                    </a:lnTo>
                    <a:lnTo>
                      <a:pt x="49" y="47"/>
                    </a:lnTo>
                    <a:lnTo>
                      <a:pt x="52" y="47"/>
                    </a:lnTo>
                    <a:lnTo>
                      <a:pt x="54" y="47"/>
                    </a:lnTo>
                    <a:lnTo>
                      <a:pt x="56" y="47"/>
                    </a:lnTo>
                    <a:lnTo>
                      <a:pt x="56" y="47"/>
                    </a:lnTo>
                    <a:lnTo>
                      <a:pt x="56" y="50"/>
                    </a:lnTo>
                    <a:lnTo>
                      <a:pt x="54" y="50"/>
                    </a:lnTo>
                    <a:lnTo>
                      <a:pt x="54" y="52"/>
                    </a:lnTo>
                    <a:lnTo>
                      <a:pt x="54" y="52"/>
                    </a:lnTo>
                    <a:lnTo>
                      <a:pt x="59" y="54"/>
                    </a:lnTo>
                    <a:lnTo>
                      <a:pt x="59" y="54"/>
                    </a:lnTo>
                    <a:lnTo>
                      <a:pt x="61" y="52"/>
                    </a:lnTo>
                    <a:lnTo>
                      <a:pt x="61" y="52"/>
                    </a:lnTo>
                    <a:lnTo>
                      <a:pt x="61" y="54"/>
                    </a:lnTo>
                    <a:lnTo>
                      <a:pt x="59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7" name="Freeform 584"/>
              <p:cNvSpPr>
                <a:spLocks/>
              </p:cNvSpPr>
              <p:nvPr/>
            </p:nvSpPr>
            <p:spPr bwMode="auto">
              <a:xfrm>
                <a:off x="870" y="1907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0 w 3"/>
                  <a:gd name="T5" fmla="*/ 2 h 5"/>
                  <a:gd name="T6" fmla="*/ 0 w 3"/>
                  <a:gd name="T7" fmla="*/ 2 h 5"/>
                  <a:gd name="T8" fmla="*/ 3 w 3"/>
                  <a:gd name="T9" fmla="*/ 5 h 5"/>
                  <a:gd name="T10" fmla="*/ 3 w 3"/>
                  <a:gd name="T11" fmla="*/ 0 h 5"/>
                  <a:gd name="T12" fmla="*/ 0 w 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5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8" name="Freeform 585"/>
              <p:cNvSpPr>
                <a:spLocks/>
              </p:cNvSpPr>
              <p:nvPr/>
            </p:nvSpPr>
            <p:spPr bwMode="auto">
              <a:xfrm>
                <a:off x="637" y="1274"/>
                <a:ext cx="4" cy="7"/>
              </a:xfrm>
              <a:custGeom>
                <a:avLst/>
                <a:gdLst>
                  <a:gd name="T0" fmla="*/ 4 w 4"/>
                  <a:gd name="T1" fmla="*/ 2 h 7"/>
                  <a:gd name="T2" fmla="*/ 2 w 4"/>
                  <a:gd name="T3" fmla="*/ 2 h 7"/>
                  <a:gd name="T4" fmla="*/ 2 w 4"/>
                  <a:gd name="T5" fmla="*/ 2 h 7"/>
                  <a:gd name="T6" fmla="*/ 0 w 4"/>
                  <a:gd name="T7" fmla="*/ 0 h 7"/>
                  <a:gd name="T8" fmla="*/ 0 w 4"/>
                  <a:gd name="T9" fmla="*/ 2 h 7"/>
                  <a:gd name="T10" fmla="*/ 0 w 4"/>
                  <a:gd name="T11" fmla="*/ 5 h 7"/>
                  <a:gd name="T12" fmla="*/ 4 w 4"/>
                  <a:gd name="T13" fmla="*/ 7 h 7"/>
                  <a:gd name="T14" fmla="*/ 4 w 4"/>
                  <a:gd name="T15" fmla="*/ 7 h 7"/>
                  <a:gd name="T16" fmla="*/ 4 w 4"/>
                  <a:gd name="T17" fmla="*/ 7 h 7"/>
                  <a:gd name="T18" fmla="*/ 4 w 4"/>
                  <a:gd name="T19" fmla="*/ 5 h 7"/>
                  <a:gd name="T20" fmla="*/ 4 w 4"/>
                  <a:gd name="T2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7">
                    <a:moveTo>
                      <a:pt x="4" y="2"/>
                    </a:move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7"/>
                    </a:lnTo>
                    <a:lnTo>
                      <a:pt x="4" y="5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9" name="Freeform 586"/>
              <p:cNvSpPr>
                <a:spLocks/>
              </p:cNvSpPr>
              <p:nvPr/>
            </p:nvSpPr>
            <p:spPr bwMode="auto">
              <a:xfrm>
                <a:off x="5302" y="1546"/>
                <a:ext cx="14" cy="16"/>
              </a:xfrm>
              <a:custGeom>
                <a:avLst/>
                <a:gdLst>
                  <a:gd name="T0" fmla="*/ 14 w 14"/>
                  <a:gd name="T1" fmla="*/ 2 h 16"/>
                  <a:gd name="T2" fmla="*/ 14 w 14"/>
                  <a:gd name="T3" fmla="*/ 0 h 16"/>
                  <a:gd name="T4" fmla="*/ 14 w 14"/>
                  <a:gd name="T5" fmla="*/ 0 h 16"/>
                  <a:gd name="T6" fmla="*/ 0 w 14"/>
                  <a:gd name="T7" fmla="*/ 11 h 16"/>
                  <a:gd name="T8" fmla="*/ 0 w 14"/>
                  <a:gd name="T9" fmla="*/ 16 h 16"/>
                  <a:gd name="T10" fmla="*/ 2 w 14"/>
                  <a:gd name="T11" fmla="*/ 14 h 16"/>
                  <a:gd name="T12" fmla="*/ 14 w 14"/>
                  <a:gd name="T13" fmla="*/ 2 h 16"/>
                  <a:gd name="T14" fmla="*/ 14 w 14"/>
                  <a:gd name="T15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6">
                    <a:moveTo>
                      <a:pt x="14" y="2"/>
                    </a:moveTo>
                    <a:lnTo>
                      <a:pt x="14" y="0"/>
                    </a:lnTo>
                    <a:lnTo>
                      <a:pt x="14" y="0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2" y="14"/>
                    </a:lnTo>
                    <a:lnTo>
                      <a:pt x="14" y="2"/>
                    </a:lnTo>
                    <a:lnTo>
                      <a:pt x="1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0" name="Freeform 587"/>
              <p:cNvSpPr>
                <a:spLocks/>
              </p:cNvSpPr>
              <p:nvPr/>
            </p:nvSpPr>
            <p:spPr bwMode="auto">
              <a:xfrm>
                <a:off x="920" y="1921"/>
                <a:ext cx="5" cy="7"/>
              </a:xfrm>
              <a:custGeom>
                <a:avLst/>
                <a:gdLst>
                  <a:gd name="T0" fmla="*/ 2 w 5"/>
                  <a:gd name="T1" fmla="*/ 0 h 7"/>
                  <a:gd name="T2" fmla="*/ 2 w 5"/>
                  <a:gd name="T3" fmla="*/ 3 h 7"/>
                  <a:gd name="T4" fmla="*/ 0 w 5"/>
                  <a:gd name="T5" fmla="*/ 5 h 7"/>
                  <a:gd name="T6" fmla="*/ 2 w 5"/>
                  <a:gd name="T7" fmla="*/ 5 h 7"/>
                  <a:gd name="T8" fmla="*/ 2 w 5"/>
                  <a:gd name="T9" fmla="*/ 5 h 7"/>
                  <a:gd name="T10" fmla="*/ 2 w 5"/>
                  <a:gd name="T11" fmla="*/ 7 h 7"/>
                  <a:gd name="T12" fmla="*/ 2 w 5"/>
                  <a:gd name="T13" fmla="*/ 7 h 7"/>
                  <a:gd name="T14" fmla="*/ 2 w 5"/>
                  <a:gd name="T15" fmla="*/ 7 h 7"/>
                  <a:gd name="T16" fmla="*/ 5 w 5"/>
                  <a:gd name="T17" fmla="*/ 5 h 7"/>
                  <a:gd name="T18" fmla="*/ 2 w 5"/>
                  <a:gd name="T19" fmla="*/ 0 h 7"/>
                  <a:gd name="T20" fmla="*/ 2 w 5"/>
                  <a:gd name="T2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7">
                    <a:moveTo>
                      <a:pt x="2" y="0"/>
                    </a:moveTo>
                    <a:lnTo>
                      <a:pt x="2" y="3"/>
                    </a:lnTo>
                    <a:lnTo>
                      <a:pt x="0" y="5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5" y="5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1" name="Freeform 588"/>
              <p:cNvSpPr>
                <a:spLocks/>
              </p:cNvSpPr>
              <p:nvPr/>
            </p:nvSpPr>
            <p:spPr bwMode="auto">
              <a:xfrm>
                <a:off x="5160" y="1569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2 w 5"/>
                  <a:gd name="T3" fmla="*/ 0 h 5"/>
                  <a:gd name="T4" fmla="*/ 0 w 5"/>
                  <a:gd name="T5" fmla="*/ 3 h 5"/>
                  <a:gd name="T6" fmla="*/ 2 w 5"/>
                  <a:gd name="T7" fmla="*/ 3 h 5"/>
                  <a:gd name="T8" fmla="*/ 2 w 5"/>
                  <a:gd name="T9" fmla="*/ 5 h 5"/>
                  <a:gd name="T10" fmla="*/ 5 w 5"/>
                  <a:gd name="T1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2" name="Freeform 589"/>
              <p:cNvSpPr>
                <a:spLocks/>
              </p:cNvSpPr>
              <p:nvPr/>
            </p:nvSpPr>
            <p:spPr bwMode="auto">
              <a:xfrm>
                <a:off x="5169" y="1335"/>
                <a:ext cx="52" cy="218"/>
              </a:xfrm>
              <a:custGeom>
                <a:avLst/>
                <a:gdLst>
                  <a:gd name="T0" fmla="*/ 3 w 52"/>
                  <a:gd name="T1" fmla="*/ 71 h 218"/>
                  <a:gd name="T2" fmla="*/ 3 w 52"/>
                  <a:gd name="T3" fmla="*/ 74 h 218"/>
                  <a:gd name="T4" fmla="*/ 8 w 52"/>
                  <a:gd name="T5" fmla="*/ 78 h 218"/>
                  <a:gd name="T6" fmla="*/ 10 w 52"/>
                  <a:gd name="T7" fmla="*/ 85 h 218"/>
                  <a:gd name="T8" fmla="*/ 8 w 52"/>
                  <a:gd name="T9" fmla="*/ 104 h 218"/>
                  <a:gd name="T10" fmla="*/ 10 w 52"/>
                  <a:gd name="T11" fmla="*/ 109 h 218"/>
                  <a:gd name="T12" fmla="*/ 10 w 52"/>
                  <a:gd name="T13" fmla="*/ 116 h 218"/>
                  <a:gd name="T14" fmla="*/ 10 w 52"/>
                  <a:gd name="T15" fmla="*/ 119 h 218"/>
                  <a:gd name="T16" fmla="*/ 10 w 52"/>
                  <a:gd name="T17" fmla="*/ 119 h 218"/>
                  <a:gd name="T18" fmla="*/ 5 w 52"/>
                  <a:gd name="T19" fmla="*/ 149 h 218"/>
                  <a:gd name="T20" fmla="*/ 10 w 52"/>
                  <a:gd name="T21" fmla="*/ 168 h 218"/>
                  <a:gd name="T22" fmla="*/ 8 w 52"/>
                  <a:gd name="T23" fmla="*/ 170 h 218"/>
                  <a:gd name="T24" fmla="*/ 5 w 52"/>
                  <a:gd name="T25" fmla="*/ 215 h 218"/>
                  <a:gd name="T26" fmla="*/ 10 w 52"/>
                  <a:gd name="T27" fmla="*/ 218 h 218"/>
                  <a:gd name="T28" fmla="*/ 15 w 52"/>
                  <a:gd name="T29" fmla="*/ 204 h 218"/>
                  <a:gd name="T30" fmla="*/ 17 w 52"/>
                  <a:gd name="T31" fmla="*/ 199 h 218"/>
                  <a:gd name="T32" fmla="*/ 22 w 52"/>
                  <a:gd name="T33" fmla="*/ 199 h 218"/>
                  <a:gd name="T34" fmla="*/ 29 w 52"/>
                  <a:gd name="T35" fmla="*/ 204 h 218"/>
                  <a:gd name="T36" fmla="*/ 31 w 52"/>
                  <a:gd name="T37" fmla="*/ 215 h 218"/>
                  <a:gd name="T38" fmla="*/ 34 w 52"/>
                  <a:gd name="T39" fmla="*/ 211 h 218"/>
                  <a:gd name="T40" fmla="*/ 34 w 52"/>
                  <a:gd name="T41" fmla="*/ 206 h 218"/>
                  <a:gd name="T42" fmla="*/ 31 w 52"/>
                  <a:gd name="T43" fmla="*/ 199 h 218"/>
                  <a:gd name="T44" fmla="*/ 31 w 52"/>
                  <a:gd name="T45" fmla="*/ 196 h 218"/>
                  <a:gd name="T46" fmla="*/ 29 w 52"/>
                  <a:gd name="T47" fmla="*/ 199 h 218"/>
                  <a:gd name="T48" fmla="*/ 26 w 52"/>
                  <a:gd name="T49" fmla="*/ 196 h 218"/>
                  <a:gd name="T50" fmla="*/ 26 w 52"/>
                  <a:gd name="T51" fmla="*/ 194 h 218"/>
                  <a:gd name="T52" fmla="*/ 24 w 52"/>
                  <a:gd name="T53" fmla="*/ 187 h 218"/>
                  <a:gd name="T54" fmla="*/ 17 w 52"/>
                  <a:gd name="T55" fmla="*/ 178 h 218"/>
                  <a:gd name="T56" fmla="*/ 24 w 52"/>
                  <a:gd name="T57" fmla="*/ 137 h 218"/>
                  <a:gd name="T58" fmla="*/ 29 w 52"/>
                  <a:gd name="T59" fmla="*/ 135 h 218"/>
                  <a:gd name="T60" fmla="*/ 31 w 52"/>
                  <a:gd name="T61" fmla="*/ 135 h 218"/>
                  <a:gd name="T62" fmla="*/ 36 w 52"/>
                  <a:gd name="T63" fmla="*/ 135 h 218"/>
                  <a:gd name="T64" fmla="*/ 45 w 52"/>
                  <a:gd name="T65" fmla="*/ 140 h 218"/>
                  <a:gd name="T66" fmla="*/ 52 w 52"/>
                  <a:gd name="T67" fmla="*/ 149 h 218"/>
                  <a:gd name="T68" fmla="*/ 52 w 52"/>
                  <a:gd name="T69" fmla="*/ 147 h 218"/>
                  <a:gd name="T70" fmla="*/ 48 w 52"/>
                  <a:gd name="T71" fmla="*/ 142 h 218"/>
                  <a:gd name="T72" fmla="*/ 29 w 52"/>
                  <a:gd name="T73" fmla="*/ 76 h 218"/>
                  <a:gd name="T74" fmla="*/ 26 w 52"/>
                  <a:gd name="T75" fmla="*/ 78 h 218"/>
                  <a:gd name="T76" fmla="*/ 26 w 52"/>
                  <a:gd name="T77" fmla="*/ 57 h 218"/>
                  <a:gd name="T78" fmla="*/ 26 w 52"/>
                  <a:gd name="T79" fmla="*/ 57 h 218"/>
                  <a:gd name="T80" fmla="*/ 29 w 52"/>
                  <a:gd name="T81" fmla="*/ 43 h 218"/>
                  <a:gd name="T82" fmla="*/ 19 w 52"/>
                  <a:gd name="T83" fmla="*/ 0 h 218"/>
                  <a:gd name="T84" fmla="*/ 17 w 52"/>
                  <a:gd name="T85" fmla="*/ 0 h 218"/>
                  <a:gd name="T86" fmla="*/ 17 w 52"/>
                  <a:gd name="T87" fmla="*/ 0 h 218"/>
                  <a:gd name="T88" fmla="*/ 15 w 52"/>
                  <a:gd name="T89" fmla="*/ 0 h 218"/>
                  <a:gd name="T90" fmla="*/ 12 w 52"/>
                  <a:gd name="T91" fmla="*/ 0 h 218"/>
                  <a:gd name="T92" fmla="*/ 12 w 52"/>
                  <a:gd name="T93" fmla="*/ 3 h 218"/>
                  <a:gd name="T94" fmla="*/ 19 w 52"/>
                  <a:gd name="T95" fmla="*/ 19 h 218"/>
                  <a:gd name="T96" fmla="*/ 17 w 52"/>
                  <a:gd name="T97" fmla="*/ 19 h 218"/>
                  <a:gd name="T98" fmla="*/ 17 w 52"/>
                  <a:gd name="T99" fmla="*/ 19 h 218"/>
                  <a:gd name="T100" fmla="*/ 15 w 52"/>
                  <a:gd name="T101" fmla="*/ 22 h 218"/>
                  <a:gd name="T102" fmla="*/ 17 w 52"/>
                  <a:gd name="T103" fmla="*/ 24 h 218"/>
                  <a:gd name="T104" fmla="*/ 15 w 52"/>
                  <a:gd name="T105" fmla="*/ 26 h 218"/>
                  <a:gd name="T106" fmla="*/ 12 w 52"/>
                  <a:gd name="T107" fmla="*/ 26 h 218"/>
                  <a:gd name="T108" fmla="*/ 10 w 52"/>
                  <a:gd name="T109" fmla="*/ 24 h 218"/>
                  <a:gd name="T110" fmla="*/ 8 w 52"/>
                  <a:gd name="T111" fmla="*/ 24 h 218"/>
                  <a:gd name="T112" fmla="*/ 5 w 52"/>
                  <a:gd name="T113" fmla="*/ 24 h 218"/>
                  <a:gd name="T114" fmla="*/ 3 w 52"/>
                  <a:gd name="T115" fmla="*/ 29 h 218"/>
                  <a:gd name="T116" fmla="*/ 5 w 52"/>
                  <a:gd name="T117" fmla="*/ 38 h 218"/>
                  <a:gd name="T118" fmla="*/ 0 w 52"/>
                  <a:gd name="T119" fmla="*/ 57 h 218"/>
                  <a:gd name="T120" fmla="*/ 3 w 52"/>
                  <a:gd name="T121" fmla="*/ 7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2" h="218">
                    <a:moveTo>
                      <a:pt x="3" y="71"/>
                    </a:moveTo>
                    <a:lnTo>
                      <a:pt x="3" y="74"/>
                    </a:lnTo>
                    <a:lnTo>
                      <a:pt x="8" y="78"/>
                    </a:lnTo>
                    <a:lnTo>
                      <a:pt x="10" y="85"/>
                    </a:lnTo>
                    <a:lnTo>
                      <a:pt x="8" y="104"/>
                    </a:lnTo>
                    <a:lnTo>
                      <a:pt x="10" y="109"/>
                    </a:lnTo>
                    <a:lnTo>
                      <a:pt x="10" y="116"/>
                    </a:lnTo>
                    <a:lnTo>
                      <a:pt x="10" y="119"/>
                    </a:lnTo>
                    <a:lnTo>
                      <a:pt x="10" y="119"/>
                    </a:lnTo>
                    <a:lnTo>
                      <a:pt x="5" y="149"/>
                    </a:lnTo>
                    <a:lnTo>
                      <a:pt x="10" y="168"/>
                    </a:lnTo>
                    <a:lnTo>
                      <a:pt x="8" y="170"/>
                    </a:lnTo>
                    <a:lnTo>
                      <a:pt x="5" y="215"/>
                    </a:lnTo>
                    <a:lnTo>
                      <a:pt x="10" y="218"/>
                    </a:lnTo>
                    <a:lnTo>
                      <a:pt x="15" y="204"/>
                    </a:lnTo>
                    <a:lnTo>
                      <a:pt x="17" y="199"/>
                    </a:lnTo>
                    <a:lnTo>
                      <a:pt x="22" y="199"/>
                    </a:lnTo>
                    <a:lnTo>
                      <a:pt x="29" y="204"/>
                    </a:lnTo>
                    <a:lnTo>
                      <a:pt x="31" y="215"/>
                    </a:lnTo>
                    <a:lnTo>
                      <a:pt x="34" y="211"/>
                    </a:lnTo>
                    <a:lnTo>
                      <a:pt x="34" y="206"/>
                    </a:lnTo>
                    <a:lnTo>
                      <a:pt x="31" y="199"/>
                    </a:lnTo>
                    <a:lnTo>
                      <a:pt x="31" y="196"/>
                    </a:lnTo>
                    <a:lnTo>
                      <a:pt x="29" y="199"/>
                    </a:lnTo>
                    <a:lnTo>
                      <a:pt x="26" y="196"/>
                    </a:lnTo>
                    <a:lnTo>
                      <a:pt x="26" y="194"/>
                    </a:lnTo>
                    <a:lnTo>
                      <a:pt x="24" y="187"/>
                    </a:lnTo>
                    <a:lnTo>
                      <a:pt x="17" y="178"/>
                    </a:lnTo>
                    <a:lnTo>
                      <a:pt x="24" y="137"/>
                    </a:lnTo>
                    <a:lnTo>
                      <a:pt x="29" y="135"/>
                    </a:lnTo>
                    <a:lnTo>
                      <a:pt x="31" y="135"/>
                    </a:lnTo>
                    <a:lnTo>
                      <a:pt x="36" y="135"/>
                    </a:lnTo>
                    <a:lnTo>
                      <a:pt x="45" y="140"/>
                    </a:lnTo>
                    <a:lnTo>
                      <a:pt x="52" y="149"/>
                    </a:lnTo>
                    <a:lnTo>
                      <a:pt x="52" y="147"/>
                    </a:lnTo>
                    <a:lnTo>
                      <a:pt x="48" y="142"/>
                    </a:lnTo>
                    <a:lnTo>
                      <a:pt x="29" y="76"/>
                    </a:lnTo>
                    <a:lnTo>
                      <a:pt x="26" y="78"/>
                    </a:lnTo>
                    <a:lnTo>
                      <a:pt x="26" y="57"/>
                    </a:lnTo>
                    <a:lnTo>
                      <a:pt x="26" y="57"/>
                    </a:lnTo>
                    <a:lnTo>
                      <a:pt x="29" y="43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9" y="19"/>
                    </a:lnTo>
                    <a:lnTo>
                      <a:pt x="17" y="19"/>
                    </a:lnTo>
                    <a:lnTo>
                      <a:pt x="17" y="19"/>
                    </a:lnTo>
                    <a:lnTo>
                      <a:pt x="15" y="22"/>
                    </a:lnTo>
                    <a:lnTo>
                      <a:pt x="17" y="24"/>
                    </a:lnTo>
                    <a:lnTo>
                      <a:pt x="15" y="26"/>
                    </a:lnTo>
                    <a:lnTo>
                      <a:pt x="12" y="26"/>
                    </a:lnTo>
                    <a:lnTo>
                      <a:pt x="10" y="24"/>
                    </a:lnTo>
                    <a:lnTo>
                      <a:pt x="8" y="24"/>
                    </a:lnTo>
                    <a:lnTo>
                      <a:pt x="5" y="24"/>
                    </a:lnTo>
                    <a:lnTo>
                      <a:pt x="3" y="29"/>
                    </a:lnTo>
                    <a:lnTo>
                      <a:pt x="5" y="38"/>
                    </a:lnTo>
                    <a:lnTo>
                      <a:pt x="0" y="57"/>
                    </a:lnTo>
                    <a:lnTo>
                      <a:pt x="3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3" name="Rectangle 590"/>
              <p:cNvSpPr>
                <a:spLocks noChangeArrowheads="1"/>
              </p:cNvSpPr>
              <p:nvPr/>
            </p:nvSpPr>
            <p:spPr bwMode="auto">
              <a:xfrm>
                <a:off x="868" y="1822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4" name="Freeform 591"/>
              <p:cNvSpPr>
                <a:spLocks/>
              </p:cNvSpPr>
              <p:nvPr/>
            </p:nvSpPr>
            <p:spPr bwMode="auto">
              <a:xfrm>
                <a:off x="844" y="1810"/>
                <a:ext cx="8" cy="3"/>
              </a:xfrm>
              <a:custGeom>
                <a:avLst/>
                <a:gdLst>
                  <a:gd name="T0" fmla="*/ 0 w 8"/>
                  <a:gd name="T1" fmla="*/ 0 h 3"/>
                  <a:gd name="T2" fmla="*/ 0 w 8"/>
                  <a:gd name="T3" fmla="*/ 3 h 3"/>
                  <a:gd name="T4" fmla="*/ 3 w 8"/>
                  <a:gd name="T5" fmla="*/ 3 h 3"/>
                  <a:gd name="T6" fmla="*/ 8 w 8"/>
                  <a:gd name="T7" fmla="*/ 3 h 3"/>
                  <a:gd name="T8" fmla="*/ 8 w 8"/>
                  <a:gd name="T9" fmla="*/ 0 h 3"/>
                  <a:gd name="T10" fmla="*/ 3 w 8"/>
                  <a:gd name="T11" fmla="*/ 3 h 3"/>
                  <a:gd name="T12" fmla="*/ 0 w 8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5" name="Freeform 592"/>
              <p:cNvSpPr>
                <a:spLocks/>
              </p:cNvSpPr>
              <p:nvPr/>
            </p:nvSpPr>
            <p:spPr bwMode="auto">
              <a:xfrm>
                <a:off x="868" y="1822"/>
                <a:ext cx="2" cy="5"/>
              </a:xfrm>
              <a:custGeom>
                <a:avLst/>
                <a:gdLst>
                  <a:gd name="T0" fmla="*/ 0 w 2"/>
                  <a:gd name="T1" fmla="*/ 2 h 5"/>
                  <a:gd name="T2" fmla="*/ 2 w 2"/>
                  <a:gd name="T3" fmla="*/ 5 h 5"/>
                  <a:gd name="T4" fmla="*/ 2 w 2"/>
                  <a:gd name="T5" fmla="*/ 5 h 5"/>
                  <a:gd name="T6" fmla="*/ 2 w 2"/>
                  <a:gd name="T7" fmla="*/ 2 h 5"/>
                  <a:gd name="T8" fmla="*/ 2 w 2"/>
                  <a:gd name="T9" fmla="*/ 2 h 5"/>
                  <a:gd name="T10" fmla="*/ 0 w 2"/>
                  <a:gd name="T11" fmla="*/ 2 h 5"/>
                  <a:gd name="T12" fmla="*/ 0 w 2"/>
                  <a:gd name="T13" fmla="*/ 0 h 5"/>
                  <a:gd name="T14" fmla="*/ 0 w 2"/>
                  <a:gd name="T15" fmla="*/ 2 h 5"/>
                  <a:gd name="T16" fmla="*/ 0 w 2"/>
                  <a:gd name="T1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5">
                    <a:moveTo>
                      <a:pt x="0" y="2"/>
                    </a:moveTo>
                    <a:lnTo>
                      <a:pt x="2" y="5"/>
                    </a:lnTo>
                    <a:lnTo>
                      <a:pt x="2" y="5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6" name="Freeform 593"/>
              <p:cNvSpPr>
                <a:spLocks/>
              </p:cNvSpPr>
              <p:nvPr/>
            </p:nvSpPr>
            <p:spPr bwMode="auto">
              <a:xfrm>
                <a:off x="866" y="1831"/>
                <a:ext cx="4" cy="5"/>
              </a:xfrm>
              <a:custGeom>
                <a:avLst/>
                <a:gdLst>
                  <a:gd name="T0" fmla="*/ 2 w 4"/>
                  <a:gd name="T1" fmla="*/ 3 h 5"/>
                  <a:gd name="T2" fmla="*/ 0 w 4"/>
                  <a:gd name="T3" fmla="*/ 0 h 5"/>
                  <a:gd name="T4" fmla="*/ 0 w 4"/>
                  <a:gd name="T5" fmla="*/ 0 h 5"/>
                  <a:gd name="T6" fmla="*/ 0 w 4"/>
                  <a:gd name="T7" fmla="*/ 0 h 5"/>
                  <a:gd name="T8" fmla="*/ 0 w 4"/>
                  <a:gd name="T9" fmla="*/ 0 h 5"/>
                  <a:gd name="T10" fmla="*/ 2 w 4"/>
                  <a:gd name="T11" fmla="*/ 5 h 5"/>
                  <a:gd name="T12" fmla="*/ 4 w 4"/>
                  <a:gd name="T13" fmla="*/ 5 h 5"/>
                  <a:gd name="T14" fmla="*/ 2 w 4"/>
                  <a:gd name="T15" fmla="*/ 3 h 5"/>
                  <a:gd name="T16" fmla="*/ 2 w 4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7" name="Freeform 594"/>
              <p:cNvSpPr>
                <a:spLocks/>
              </p:cNvSpPr>
              <p:nvPr/>
            </p:nvSpPr>
            <p:spPr bwMode="auto">
              <a:xfrm>
                <a:off x="5139" y="1565"/>
                <a:ext cx="101" cy="92"/>
              </a:xfrm>
              <a:custGeom>
                <a:avLst/>
                <a:gdLst>
                  <a:gd name="T0" fmla="*/ 4 w 101"/>
                  <a:gd name="T1" fmla="*/ 63 h 92"/>
                  <a:gd name="T2" fmla="*/ 0 w 101"/>
                  <a:gd name="T3" fmla="*/ 73 h 92"/>
                  <a:gd name="T4" fmla="*/ 4 w 101"/>
                  <a:gd name="T5" fmla="*/ 89 h 92"/>
                  <a:gd name="T6" fmla="*/ 7 w 101"/>
                  <a:gd name="T7" fmla="*/ 92 h 92"/>
                  <a:gd name="T8" fmla="*/ 12 w 101"/>
                  <a:gd name="T9" fmla="*/ 87 h 92"/>
                  <a:gd name="T10" fmla="*/ 21 w 101"/>
                  <a:gd name="T11" fmla="*/ 85 h 92"/>
                  <a:gd name="T12" fmla="*/ 19 w 101"/>
                  <a:gd name="T13" fmla="*/ 78 h 92"/>
                  <a:gd name="T14" fmla="*/ 9 w 101"/>
                  <a:gd name="T15" fmla="*/ 70 h 92"/>
                  <a:gd name="T16" fmla="*/ 16 w 101"/>
                  <a:gd name="T17" fmla="*/ 68 h 92"/>
                  <a:gd name="T18" fmla="*/ 23 w 101"/>
                  <a:gd name="T19" fmla="*/ 70 h 92"/>
                  <a:gd name="T20" fmla="*/ 30 w 101"/>
                  <a:gd name="T21" fmla="*/ 66 h 92"/>
                  <a:gd name="T22" fmla="*/ 56 w 101"/>
                  <a:gd name="T23" fmla="*/ 80 h 92"/>
                  <a:gd name="T24" fmla="*/ 61 w 101"/>
                  <a:gd name="T25" fmla="*/ 73 h 92"/>
                  <a:gd name="T26" fmla="*/ 73 w 101"/>
                  <a:gd name="T27" fmla="*/ 59 h 92"/>
                  <a:gd name="T28" fmla="*/ 82 w 101"/>
                  <a:gd name="T29" fmla="*/ 59 h 92"/>
                  <a:gd name="T30" fmla="*/ 87 w 101"/>
                  <a:gd name="T31" fmla="*/ 56 h 92"/>
                  <a:gd name="T32" fmla="*/ 99 w 101"/>
                  <a:gd name="T33" fmla="*/ 49 h 92"/>
                  <a:gd name="T34" fmla="*/ 97 w 101"/>
                  <a:gd name="T35" fmla="*/ 49 h 92"/>
                  <a:gd name="T36" fmla="*/ 92 w 101"/>
                  <a:gd name="T37" fmla="*/ 44 h 92"/>
                  <a:gd name="T38" fmla="*/ 87 w 101"/>
                  <a:gd name="T39" fmla="*/ 37 h 92"/>
                  <a:gd name="T40" fmla="*/ 92 w 101"/>
                  <a:gd name="T41" fmla="*/ 28 h 92"/>
                  <a:gd name="T42" fmla="*/ 82 w 101"/>
                  <a:gd name="T43" fmla="*/ 35 h 92"/>
                  <a:gd name="T44" fmla="*/ 75 w 101"/>
                  <a:gd name="T45" fmla="*/ 35 h 92"/>
                  <a:gd name="T46" fmla="*/ 68 w 101"/>
                  <a:gd name="T47" fmla="*/ 30 h 92"/>
                  <a:gd name="T48" fmla="*/ 38 w 101"/>
                  <a:gd name="T49" fmla="*/ 4 h 92"/>
                  <a:gd name="T50" fmla="*/ 35 w 101"/>
                  <a:gd name="T51" fmla="*/ 0 h 92"/>
                  <a:gd name="T52" fmla="*/ 30 w 101"/>
                  <a:gd name="T53" fmla="*/ 4 h 92"/>
                  <a:gd name="T54" fmla="*/ 33 w 101"/>
                  <a:gd name="T55" fmla="*/ 16 h 92"/>
                  <a:gd name="T56" fmla="*/ 26 w 101"/>
                  <a:gd name="T57" fmla="*/ 40 h 92"/>
                  <a:gd name="T58" fmla="*/ 26 w 101"/>
                  <a:gd name="T59" fmla="*/ 52 h 92"/>
                  <a:gd name="T60" fmla="*/ 12 w 101"/>
                  <a:gd name="T61" fmla="*/ 49 h 92"/>
                  <a:gd name="T62" fmla="*/ 12 w 101"/>
                  <a:gd name="T63" fmla="*/ 54 h 92"/>
                  <a:gd name="T64" fmla="*/ 7 w 101"/>
                  <a:gd name="T65" fmla="*/ 6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1" h="92">
                    <a:moveTo>
                      <a:pt x="7" y="61"/>
                    </a:moveTo>
                    <a:lnTo>
                      <a:pt x="4" y="63"/>
                    </a:lnTo>
                    <a:lnTo>
                      <a:pt x="2" y="66"/>
                    </a:lnTo>
                    <a:lnTo>
                      <a:pt x="0" y="73"/>
                    </a:lnTo>
                    <a:lnTo>
                      <a:pt x="7" y="80"/>
                    </a:lnTo>
                    <a:lnTo>
                      <a:pt x="4" y="89"/>
                    </a:lnTo>
                    <a:lnTo>
                      <a:pt x="4" y="92"/>
                    </a:lnTo>
                    <a:lnTo>
                      <a:pt x="7" y="92"/>
                    </a:lnTo>
                    <a:lnTo>
                      <a:pt x="12" y="89"/>
                    </a:lnTo>
                    <a:lnTo>
                      <a:pt x="12" y="87"/>
                    </a:lnTo>
                    <a:lnTo>
                      <a:pt x="16" y="85"/>
                    </a:lnTo>
                    <a:lnTo>
                      <a:pt x="21" y="85"/>
                    </a:lnTo>
                    <a:lnTo>
                      <a:pt x="23" y="82"/>
                    </a:lnTo>
                    <a:lnTo>
                      <a:pt x="19" y="78"/>
                    </a:lnTo>
                    <a:lnTo>
                      <a:pt x="12" y="75"/>
                    </a:lnTo>
                    <a:lnTo>
                      <a:pt x="9" y="70"/>
                    </a:lnTo>
                    <a:lnTo>
                      <a:pt x="12" y="68"/>
                    </a:lnTo>
                    <a:lnTo>
                      <a:pt x="16" y="68"/>
                    </a:lnTo>
                    <a:lnTo>
                      <a:pt x="21" y="70"/>
                    </a:lnTo>
                    <a:lnTo>
                      <a:pt x="23" y="70"/>
                    </a:lnTo>
                    <a:lnTo>
                      <a:pt x="26" y="68"/>
                    </a:lnTo>
                    <a:lnTo>
                      <a:pt x="30" y="66"/>
                    </a:lnTo>
                    <a:lnTo>
                      <a:pt x="35" y="66"/>
                    </a:lnTo>
                    <a:lnTo>
                      <a:pt x="56" y="80"/>
                    </a:lnTo>
                    <a:lnTo>
                      <a:pt x="59" y="78"/>
                    </a:lnTo>
                    <a:lnTo>
                      <a:pt x="61" y="73"/>
                    </a:lnTo>
                    <a:lnTo>
                      <a:pt x="68" y="61"/>
                    </a:lnTo>
                    <a:lnTo>
                      <a:pt x="73" y="59"/>
                    </a:lnTo>
                    <a:lnTo>
                      <a:pt x="78" y="56"/>
                    </a:lnTo>
                    <a:lnTo>
                      <a:pt x="82" y="59"/>
                    </a:lnTo>
                    <a:lnTo>
                      <a:pt x="85" y="56"/>
                    </a:lnTo>
                    <a:lnTo>
                      <a:pt x="87" y="56"/>
                    </a:lnTo>
                    <a:lnTo>
                      <a:pt x="90" y="56"/>
                    </a:lnTo>
                    <a:lnTo>
                      <a:pt x="99" y="49"/>
                    </a:lnTo>
                    <a:lnTo>
                      <a:pt x="101" y="47"/>
                    </a:lnTo>
                    <a:lnTo>
                      <a:pt x="97" y="49"/>
                    </a:lnTo>
                    <a:lnTo>
                      <a:pt x="92" y="49"/>
                    </a:lnTo>
                    <a:lnTo>
                      <a:pt x="92" y="44"/>
                    </a:lnTo>
                    <a:lnTo>
                      <a:pt x="90" y="42"/>
                    </a:lnTo>
                    <a:lnTo>
                      <a:pt x="87" y="37"/>
                    </a:lnTo>
                    <a:lnTo>
                      <a:pt x="92" y="28"/>
                    </a:lnTo>
                    <a:lnTo>
                      <a:pt x="92" y="28"/>
                    </a:lnTo>
                    <a:lnTo>
                      <a:pt x="87" y="33"/>
                    </a:lnTo>
                    <a:lnTo>
                      <a:pt x="82" y="35"/>
                    </a:lnTo>
                    <a:lnTo>
                      <a:pt x="80" y="35"/>
                    </a:lnTo>
                    <a:lnTo>
                      <a:pt x="75" y="35"/>
                    </a:lnTo>
                    <a:lnTo>
                      <a:pt x="75" y="33"/>
                    </a:lnTo>
                    <a:lnTo>
                      <a:pt x="68" y="30"/>
                    </a:lnTo>
                    <a:lnTo>
                      <a:pt x="54" y="2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0" y="4"/>
                    </a:lnTo>
                    <a:lnTo>
                      <a:pt x="30" y="7"/>
                    </a:lnTo>
                    <a:lnTo>
                      <a:pt x="33" y="16"/>
                    </a:lnTo>
                    <a:lnTo>
                      <a:pt x="28" y="37"/>
                    </a:lnTo>
                    <a:lnTo>
                      <a:pt x="26" y="40"/>
                    </a:lnTo>
                    <a:lnTo>
                      <a:pt x="28" y="47"/>
                    </a:lnTo>
                    <a:lnTo>
                      <a:pt x="26" y="52"/>
                    </a:lnTo>
                    <a:lnTo>
                      <a:pt x="19" y="52"/>
                    </a:lnTo>
                    <a:lnTo>
                      <a:pt x="12" y="49"/>
                    </a:lnTo>
                    <a:lnTo>
                      <a:pt x="9" y="52"/>
                    </a:lnTo>
                    <a:lnTo>
                      <a:pt x="12" y="54"/>
                    </a:lnTo>
                    <a:lnTo>
                      <a:pt x="12" y="59"/>
                    </a:lnTo>
                    <a:lnTo>
                      <a:pt x="7" y="6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8" name="Freeform 595"/>
              <p:cNvSpPr>
                <a:spLocks/>
              </p:cNvSpPr>
              <p:nvPr/>
            </p:nvSpPr>
            <p:spPr bwMode="auto">
              <a:xfrm>
                <a:off x="840" y="181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3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3 h 3"/>
                  <a:gd name="T10" fmla="*/ 2 w 2"/>
                  <a:gd name="T11" fmla="*/ 3 h 3"/>
                  <a:gd name="T12" fmla="*/ 2 w 2"/>
                  <a:gd name="T13" fmla="*/ 3 h 3"/>
                  <a:gd name="T14" fmla="*/ 2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9" name="Freeform 596"/>
              <p:cNvSpPr>
                <a:spLocks/>
              </p:cNvSpPr>
              <p:nvPr/>
            </p:nvSpPr>
            <p:spPr bwMode="auto">
              <a:xfrm>
                <a:off x="202" y="1276"/>
                <a:ext cx="2" cy="10"/>
              </a:xfrm>
              <a:custGeom>
                <a:avLst/>
                <a:gdLst>
                  <a:gd name="T0" fmla="*/ 2 w 2"/>
                  <a:gd name="T1" fmla="*/ 0 h 10"/>
                  <a:gd name="T2" fmla="*/ 0 w 2"/>
                  <a:gd name="T3" fmla="*/ 0 h 10"/>
                  <a:gd name="T4" fmla="*/ 0 w 2"/>
                  <a:gd name="T5" fmla="*/ 3 h 10"/>
                  <a:gd name="T6" fmla="*/ 0 w 2"/>
                  <a:gd name="T7" fmla="*/ 3 h 10"/>
                  <a:gd name="T8" fmla="*/ 0 w 2"/>
                  <a:gd name="T9" fmla="*/ 10 h 10"/>
                  <a:gd name="T10" fmla="*/ 0 w 2"/>
                  <a:gd name="T11" fmla="*/ 10 h 10"/>
                  <a:gd name="T12" fmla="*/ 2 w 2"/>
                  <a:gd name="T13" fmla="*/ 5 h 10"/>
                  <a:gd name="T14" fmla="*/ 2 w 2"/>
                  <a:gd name="T15" fmla="*/ 3 h 10"/>
                  <a:gd name="T16" fmla="*/ 2 w 2"/>
                  <a:gd name="T17" fmla="*/ 3 h 10"/>
                  <a:gd name="T18" fmla="*/ 2 w 2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0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0" name="Freeform 597"/>
              <p:cNvSpPr>
                <a:spLocks/>
              </p:cNvSpPr>
              <p:nvPr/>
            </p:nvSpPr>
            <p:spPr bwMode="auto">
              <a:xfrm>
                <a:off x="209" y="2046"/>
                <a:ext cx="7" cy="5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0 h 5"/>
                  <a:gd name="T6" fmla="*/ 0 w 7"/>
                  <a:gd name="T7" fmla="*/ 0 h 5"/>
                  <a:gd name="T8" fmla="*/ 0 w 7"/>
                  <a:gd name="T9" fmla="*/ 3 h 5"/>
                  <a:gd name="T10" fmla="*/ 2 w 7"/>
                  <a:gd name="T11" fmla="*/ 5 h 5"/>
                  <a:gd name="T12" fmla="*/ 7 w 7"/>
                  <a:gd name="T13" fmla="*/ 5 h 5"/>
                  <a:gd name="T14" fmla="*/ 7 w 7"/>
                  <a:gd name="T15" fmla="*/ 5 h 5"/>
                  <a:gd name="T16" fmla="*/ 2 w 7"/>
                  <a:gd name="T17" fmla="*/ 0 h 5"/>
                  <a:gd name="T18" fmla="*/ 0 w 7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7" y="5"/>
                    </a:lnTo>
                    <a:lnTo>
                      <a:pt x="7" y="5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1" name="Freeform 598"/>
              <p:cNvSpPr>
                <a:spLocks/>
              </p:cNvSpPr>
              <p:nvPr/>
            </p:nvSpPr>
            <p:spPr bwMode="auto">
              <a:xfrm>
                <a:off x="228" y="2058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0 h 3"/>
                  <a:gd name="T4" fmla="*/ 0 w 2"/>
                  <a:gd name="T5" fmla="*/ 0 h 3"/>
                  <a:gd name="T6" fmla="*/ 0 w 2"/>
                  <a:gd name="T7" fmla="*/ 3 h 3"/>
                  <a:gd name="T8" fmla="*/ 0 w 2"/>
                  <a:gd name="T9" fmla="*/ 3 h 3"/>
                  <a:gd name="T10" fmla="*/ 2 w 2"/>
                  <a:gd name="T11" fmla="*/ 3 h 3"/>
                  <a:gd name="T12" fmla="*/ 2 w 2"/>
                  <a:gd name="T13" fmla="*/ 3 h 3"/>
                  <a:gd name="T14" fmla="*/ 2 w 2"/>
                  <a:gd name="T15" fmla="*/ 3 h 3"/>
                  <a:gd name="T16" fmla="*/ 2 w 2"/>
                  <a:gd name="T17" fmla="*/ 0 h 3"/>
                  <a:gd name="T18" fmla="*/ 0 w 2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2" name="Freeform 599"/>
              <p:cNvSpPr>
                <a:spLocks/>
              </p:cNvSpPr>
              <p:nvPr/>
            </p:nvSpPr>
            <p:spPr bwMode="auto">
              <a:xfrm>
                <a:off x="223" y="2054"/>
                <a:ext cx="10" cy="2"/>
              </a:xfrm>
              <a:custGeom>
                <a:avLst/>
                <a:gdLst>
                  <a:gd name="T0" fmla="*/ 0 w 10"/>
                  <a:gd name="T1" fmla="*/ 0 h 2"/>
                  <a:gd name="T2" fmla="*/ 0 w 10"/>
                  <a:gd name="T3" fmla="*/ 0 h 2"/>
                  <a:gd name="T4" fmla="*/ 0 w 10"/>
                  <a:gd name="T5" fmla="*/ 0 h 2"/>
                  <a:gd name="T6" fmla="*/ 0 w 10"/>
                  <a:gd name="T7" fmla="*/ 0 h 2"/>
                  <a:gd name="T8" fmla="*/ 0 w 10"/>
                  <a:gd name="T9" fmla="*/ 0 h 2"/>
                  <a:gd name="T10" fmla="*/ 0 w 10"/>
                  <a:gd name="T11" fmla="*/ 2 h 2"/>
                  <a:gd name="T12" fmla="*/ 3 w 10"/>
                  <a:gd name="T13" fmla="*/ 0 h 2"/>
                  <a:gd name="T14" fmla="*/ 7 w 10"/>
                  <a:gd name="T15" fmla="*/ 2 h 2"/>
                  <a:gd name="T16" fmla="*/ 10 w 10"/>
                  <a:gd name="T17" fmla="*/ 2 h 2"/>
                  <a:gd name="T18" fmla="*/ 10 w 10"/>
                  <a:gd name="T19" fmla="*/ 0 h 2"/>
                  <a:gd name="T20" fmla="*/ 10 w 10"/>
                  <a:gd name="T21" fmla="*/ 0 h 2"/>
                  <a:gd name="T22" fmla="*/ 0 w 10"/>
                  <a:gd name="T2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7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3" name="Freeform 600"/>
              <p:cNvSpPr>
                <a:spLocks/>
              </p:cNvSpPr>
              <p:nvPr/>
            </p:nvSpPr>
            <p:spPr bwMode="auto">
              <a:xfrm>
                <a:off x="613" y="1276"/>
                <a:ext cx="28" cy="48"/>
              </a:xfrm>
              <a:custGeom>
                <a:avLst/>
                <a:gdLst>
                  <a:gd name="T0" fmla="*/ 12 w 28"/>
                  <a:gd name="T1" fmla="*/ 22 h 48"/>
                  <a:gd name="T2" fmla="*/ 12 w 28"/>
                  <a:gd name="T3" fmla="*/ 24 h 48"/>
                  <a:gd name="T4" fmla="*/ 9 w 28"/>
                  <a:gd name="T5" fmla="*/ 29 h 48"/>
                  <a:gd name="T6" fmla="*/ 14 w 28"/>
                  <a:gd name="T7" fmla="*/ 33 h 48"/>
                  <a:gd name="T8" fmla="*/ 19 w 28"/>
                  <a:gd name="T9" fmla="*/ 33 h 48"/>
                  <a:gd name="T10" fmla="*/ 21 w 28"/>
                  <a:gd name="T11" fmla="*/ 40 h 48"/>
                  <a:gd name="T12" fmla="*/ 24 w 28"/>
                  <a:gd name="T13" fmla="*/ 40 h 48"/>
                  <a:gd name="T14" fmla="*/ 28 w 28"/>
                  <a:gd name="T15" fmla="*/ 48 h 48"/>
                  <a:gd name="T16" fmla="*/ 28 w 28"/>
                  <a:gd name="T17" fmla="*/ 43 h 48"/>
                  <a:gd name="T18" fmla="*/ 28 w 28"/>
                  <a:gd name="T19" fmla="*/ 40 h 48"/>
                  <a:gd name="T20" fmla="*/ 26 w 28"/>
                  <a:gd name="T21" fmla="*/ 40 h 48"/>
                  <a:gd name="T22" fmla="*/ 28 w 28"/>
                  <a:gd name="T23" fmla="*/ 36 h 48"/>
                  <a:gd name="T24" fmla="*/ 28 w 28"/>
                  <a:gd name="T25" fmla="*/ 33 h 48"/>
                  <a:gd name="T26" fmla="*/ 26 w 28"/>
                  <a:gd name="T27" fmla="*/ 31 h 48"/>
                  <a:gd name="T28" fmla="*/ 26 w 28"/>
                  <a:gd name="T29" fmla="*/ 31 h 48"/>
                  <a:gd name="T30" fmla="*/ 24 w 28"/>
                  <a:gd name="T31" fmla="*/ 29 h 48"/>
                  <a:gd name="T32" fmla="*/ 21 w 28"/>
                  <a:gd name="T33" fmla="*/ 26 h 48"/>
                  <a:gd name="T34" fmla="*/ 19 w 28"/>
                  <a:gd name="T35" fmla="*/ 22 h 48"/>
                  <a:gd name="T36" fmla="*/ 21 w 28"/>
                  <a:gd name="T37" fmla="*/ 19 h 48"/>
                  <a:gd name="T38" fmla="*/ 19 w 28"/>
                  <a:gd name="T39" fmla="*/ 19 h 48"/>
                  <a:gd name="T40" fmla="*/ 21 w 28"/>
                  <a:gd name="T41" fmla="*/ 19 h 48"/>
                  <a:gd name="T42" fmla="*/ 21 w 28"/>
                  <a:gd name="T43" fmla="*/ 17 h 48"/>
                  <a:gd name="T44" fmla="*/ 16 w 28"/>
                  <a:gd name="T45" fmla="*/ 10 h 48"/>
                  <a:gd name="T46" fmla="*/ 9 w 28"/>
                  <a:gd name="T47" fmla="*/ 10 h 48"/>
                  <a:gd name="T48" fmla="*/ 12 w 28"/>
                  <a:gd name="T49" fmla="*/ 5 h 48"/>
                  <a:gd name="T50" fmla="*/ 9 w 28"/>
                  <a:gd name="T51" fmla="*/ 0 h 48"/>
                  <a:gd name="T52" fmla="*/ 5 w 28"/>
                  <a:gd name="T53" fmla="*/ 3 h 48"/>
                  <a:gd name="T54" fmla="*/ 2 w 28"/>
                  <a:gd name="T55" fmla="*/ 0 h 48"/>
                  <a:gd name="T56" fmla="*/ 2 w 28"/>
                  <a:gd name="T57" fmla="*/ 3 h 48"/>
                  <a:gd name="T58" fmla="*/ 0 w 28"/>
                  <a:gd name="T59" fmla="*/ 10 h 48"/>
                  <a:gd name="T60" fmla="*/ 2 w 28"/>
                  <a:gd name="T61" fmla="*/ 12 h 48"/>
                  <a:gd name="T62" fmla="*/ 7 w 28"/>
                  <a:gd name="T63" fmla="*/ 10 h 48"/>
                  <a:gd name="T64" fmla="*/ 7 w 28"/>
                  <a:gd name="T65" fmla="*/ 7 h 48"/>
                  <a:gd name="T66" fmla="*/ 7 w 28"/>
                  <a:gd name="T67" fmla="*/ 19 h 48"/>
                  <a:gd name="T68" fmla="*/ 7 w 28"/>
                  <a:gd name="T69" fmla="*/ 22 h 48"/>
                  <a:gd name="T70" fmla="*/ 12 w 28"/>
                  <a:gd name="T71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" h="48">
                    <a:moveTo>
                      <a:pt x="12" y="22"/>
                    </a:moveTo>
                    <a:lnTo>
                      <a:pt x="12" y="22"/>
                    </a:lnTo>
                    <a:lnTo>
                      <a:pt x="14" y="24"/>
                    </a:lnTo>
                    <a:lnTo>
                      <a:pt x="12" y="24"/>
                    </a:lnTo>
                    <a:lnTo>
                      <a:pt x="12" y="29"/>
                    </a:lnTo>
                    <a:lnTo>
                      <a:pt x="9" y="29"/>
                    </a:lnTo>
                    <a:lnTo>
                      <a:pt x="12" y="31"/>
                    </a:lnTo>
                    <a:lnTo>
                      <a:pt x="14" y="33"/>
                    </a:lnTo>
                    <a:lnTo>
                      <a:pt x="14" y="31"/>
                    </a:lnTo>
                    <a:lnTo>
                      <a:pt x="19" y="33"/>
                    </a:lnTo>
                    <a:lnTo>
                      <a:pt x="19" y="36"/>
                    </a:lnTo>
                    <a:lnTo>
                      <a:pt x="21" y="40"/>
                    </a:lnTo>
                    <a:lnTo>
                      <a:pt x="21" y="40"/>
                    </a:lnTo>
                    <a:lnTo>
                      <a:pt x="24" y="40"/>
                    </a:lnTo>
                    <a:lnTo>
                      <a:pt x="24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6" y="40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33"/>
                    </a:lnTo>
                    <a:lnTo>
                      <a:pt x="28" y="33"/>
                    </a:lnTo>
                    <a:lnTo>
                      <a:pt x="26" y="33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6" y="31"/>
                    </a:lnTo>
                    <a:lnTo>
                      <a:pt x="24" y="29"/>
                    </a:lnTo>
                    <a:lnTo>
                      <a:pt x="24" y="29"/>
                    </a:lnTo>
                    <a:lnTo>
                      <a:pt x="21" y="29"/>
                    </a:lnTo>
                    <a:lnTo>
                      <a:pt x="21" y="26"/>
                    </a:lnTo>
                    <a:lnTo>
                      <a:pt x="19" y="24"/>
                    </a:lnTo>
                    <a:lnTo>
                      <a:pt x="19" y="22"/>
                    </a:lnTo>
                    <a:lnTo>
                      <a:pt x="26" y="26"/>
                    </a:lnTo>
                    <a:lnTo>
                      <a:pt x="21" y="19"/>
                    </a:lnTo>
                    <a:lnTo>
                      <a:pt x="21" y="22"/>
                    </a:lnTo>
                    <a:lnTo>
                      <a:pt x="19" y="19"/>
                    </a:lnTo>
                    <a:lnTo>
                      <a:pt x="19" y="19"/>
                    </a:lnTo>
                    <a:lnTo>
                      <a:pt x="21" y="19"/>
                    </a:lnTo>
                    <a:lnTo>
                      <a:pt x="21" y="17"/>
                    </a:lnTo>
                    <a:lnTo>
                      <a:pt x="21" y="17"/>
                    </a:lnTo>
                    <a:lnTo>
                      <a:pt x="16" y="12"/>
                    </a:lnTo>
                    <a:lnTo>
                      <a:pt x="16" y="10"/>
                    </a:lnTo>
                    <a:lnTo>
                      <a:pt x="14" y="10"/>
                    </a:lnTo>
                    <a:lnTo>
                      <a:pt x="9" y="10"/>
                    </a:lnTo>
                    <a:lnTo>
                      <a:pt x="9" y="7"/>
                    </a:lnTo>
                    <a:lnTo>
                      <a:pt x="12" y="5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3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7" y="5"/>
                    </a:lnTo>
                    <a:lnTo>
                      <a:pt x="7" y="7"/>
                    </a:lnTo>
                    <a:lnTo>
                      <a:pt x="9" y="17"/>
                    </a:lnTo>
                    <a:lnTo>
                      <a:pt x="7" y="19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9" y="22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4" name="Rectangle 601"/>
              <p:cNvSpPr>
                <a:spLocks noChangeArrowheads="1"/>
              </p:cNvSpPr>
              <p:nvPr/>
            </p:nvSpPr>
            <p:spPr bwMode="auto">
              <a:xfrm>
                <a:off x="164" y="1305"/>
                <a:ext cx="3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5" name="Freeform 602"/>
              <p:cNvSpPr>
                <a:spLocks/>
              </p:cNvSpPr>
              <p:nvPr/>
            </p:nvSpPr>
            <p:spPr bwMode="auto">
              <a:xfrm>
                <a:off x="233" y="2056"/>
                <a:ext cx="11" cy="9"/>
              </a:xfrm>
              <a:custGeom>
                <a:avLst/>
                <a:gdLst>
                  <a:gd name="T0" fmla="*/ 4 w 11"/>
                  <a:gd name="T1" fmla="*/ 2 h 9"/>
                  <a:gd name="T2" fmla="*/ 4 w 11"/>
                  <a:gd name="T3" fmla="*/ 2 h 9"/>
                  <a:gd name="T4" fmla="*/ 2 w 11"/>
                  <a:gd name="T5" fmla="*/ 0 h 9"/>
                  <a:gd name="T6" fmla="*/ 2 w 11"/>
                  <a:gd name="T7" fmla="*/ 0 h 9"/>
                  <a:gd name="T8" fmla="*/ 0 w 11"/>
                  <a:gd name="T9" fmla="*/ 2 h 9"/>
                  <a:gd name="T10" fmla="*/ 2 w 11"/>
                  <a:gd name="T11" fmla="*/ 2 h 9"/>
                  <a:gd name="T12" fmla="*/ 4 w 11"/>
                  <a:gd name="T13" fmla="*/ 5 h 9"/>
                  <a:gd name="T14" fmla="*/ 7 w 11"/>
                  <a:gd name="T15" fmla="*/ 7 h 9"/>
                  <a:gd name="T16" fmla="*/ 7 w 11"/>
                  <a:gd name="T17" fmla="*/ 9 h 9"/>
                  <a:gd name="T18" fmla="*/ 9 w 11"/>
                  <a:gd name="T19" fmla="*/ 9 h 9"/>
                  <a:gd name="T20" fmla="*/ 11 w 11"/>
                  <a:gd name="T21" fmla="*/ 7 h 9"/>
                  <a:gd name="T22" fmla="*/ 11 w 11"/>
                  <a:gd name="T23" fmla="*/ 5 h 9"/>
                  <a:gd name="T24" fmla="*/ 7 w 11"/>
                  <a:gd name="T25" fmla="*/ 2 h 9"/>
                  <a:gd name="T26" fmla="*/ 4 w 11"/>
                  <a:gd name="T27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" h="9">
                    <a:moveTo>
                      <a:pt x="4" y="2"/>
                    </a:moveTo>
                    <a:lnTo>
                      <a:pt x="4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4" y="5"/>
                    </a:lnTo>
                    <a:lnTo>
                      <a:pt x="7" y="7"/>
                    </a:lnTo>
                    <a:lnTo>
                      <a:pt x="7" y="9"/>
                    </a:lnTo>
                    <a:lnTo>
                      <a:pt x="9" y="9"/>
                    </a:lnTo>
                    <a:lnTo>
                      <a:pt x="11" y="7"/>
                    </a:lnTo>
                    <a:lnTo>
                      <a:pt x="11" y="5"/>
                    </a:lnTo>
                    <a:lnTo>
                      <a:pt x="7" y="2"/>
                    </a:lnTo>
                    <a:lnTo>
                      <a:pt x="4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6" name="Freeform 603"/>
              <p:cNvSpPr>
                <a:spLocks/>
              </p:cNvSpPr>
              <p:nvPr/>
            </p:nvSpPr>
            <p:spPr bwMode="auto">
              <a:xfrm>
                <a:off x="131" y="133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0 w 2"/>
                  <a:gd name="T5" fmla="*/ 2 h 2"/>
                  <a:gd name="T6" fmla="*/ 2 w 2"/>
                  <a:gd name="T7" fmla="*/ 2 h 2"/>
                  <a:gd name="T8" fmla="*/ 2 w 2"/>
                  <a:gd name="T9" fmla="*/ 2 h 2"/>
                  <a:gd name="T10" fmla="*/ 2 w 2"/>
                  <a:gd name="T11" fmla="*/ 0 h 2"/>
                  <a:gd name="T12" fmla="*/ 0 w 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7" name="Freeform 604"/>
              <p:cNvSpPr>
                <a:spLocks/>
              </p:cNvSpPr>
              <p:nvPr/>
            </p:nvSpPr>
            <p:spPr bwMode="auto">
              <a:xfrm>
                <a:off x="162" y="1302"/>
                <a:ext cx="7" cy="7"/>
              </a:xfrm>
              <a:custGeom>
                <a:avLst/>
                <a:gdLst>
                  <a:gd name="T0" fmla="*/ 5 w 7"/>
                  <a:gd name="T1" fmla="*/ 3 h 7"/>
                  <a:gd name="T2" fmla="*/ 5 w 7"/>
                  <a:gd name="T3" fmla="*/ 0 h 7"/>
                  <a:gd name="T4" fmla="*/ 5 w 7"/>
                  <a:gd name="T5" fmla="*/ 3 h 7"/>
                  <a:gd name="T6" fmla="*/ 5 w 7"/>
                  <a:gd name="T7" fmla="*/ 3 h 7"/>
                  <a:gd name="T8" fmla="*/ 5 w 7"/>
                  <a:gd name="T9" fmla="*/ 3 h 7"/>
                  <a:gd name="T10" fmla="*/ 2 w 7"/>
                  <a:gd name="T11" fmla="*/ 5 h 7"/>
                  <a:gd name="T12" fmla="*/ 2 w 7"/>
                  <a:gd name="T13" fmla="*/ 3 h 7"/>
                  <a:gd name="T14" fmla="*/ 2 w 7"/>
                  <a:gd name="T15" fmla="*/ 3 h 7"/>
                  <a:gd name="T16" fmla="*/ 0 w 7"/>
                  <a:gd name="T17" fmla="*/ 3 h 7"/>
                  <a:gd name="T18" fmla="*/ 2 w 7"/>
                  <a:gd name="T19" fmla="*/ 7 h 7"/>
                  <a:gd name="T20" fmla="*/ 5 w 7"/>
                  <a:gd name="T21" fmla="*/ 7 h 7"/>
                  <a:gd name="T22" fmla="*/ 5 w 7"/>
                  <a:gd name="T23" fmla="*/ 7 h 7"/>
                  <a:gd name="T24" fmla="*/ 7 w 7"/>
                  <a:gd name="T25" fmla="*/ 7 h 7"/>
                  <a:gd name="T26" fmla="*/ 5 w 7"/>
                  <a:gd name="T27" fmla="*/ 5 h 7"/>
                  <a:gd name="T28" fmla="*/ 5 w 7"/>
                  <a:gd name="T2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7">
                    <a:moveTo>
                      <a:pt x="5" y="3"/>
                    </a:moveTo>
                    <a:lnTo>
                      <a:pt x="5" y="0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2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7" y="7"/>
                    </a:lnTo>
                    <a:lnTo>
                      <a:pt x="5" y="5"/>
                    </a:lnTo>
                    <a:lnTo>
                      <a:pt x="5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8" name="Freeform 605"/>
              <p:cNvSpPr>
                <a:spLocks/>
              </p:cNvSpPr>
              <p:nvPr/>
            </p:nvSpPr>
            <p:spPr bwMode="auto">
              <a:xfrm>
                <a:off x="183" y="2035"/>
                <a:ext cx="7" cy="7"/>
              </a:xfrm>
              <a:custGeom>
                <a:avLst/>
                <a:gdLst>
                  <a:gd name="T0" fmla="*/ 5 w 7"/>
                  <a:gd name="T1" fmla="*/ 0 h 7"/>
                  <a:gd name="T2" fmla="*/ 2 w 7"/>
                  <a:gd name="T3" fmla="*/ 0 h 7"/>
                  <a:gd name="T4" fmla="*/ 0 w 7"/>
                  <a:gd name="T5" fmla="*/ 2 h 7"/>
                  <a:gd name="T6" fmla="*/ 0 w 7"/>
                  <a:gd name="T7" fmla="*/ 4 h 7"/>
                  <a:gd name="T8" fmla="*/ 2 w 7"/>
                  <a:gd name="T9" fmla="*/ 4 h 7"/>
                  <a:gd name="T10" fmla="*/ 2 w 7"/>
                  <a:gd name="T11" fmla="*/ 7 h 7"/>
                  <a:gd name="T12" fmla="*/ 2 w 7"/>
                  <a:gd name="T13" fmla="*/ 7 h 7"/>
                  <a:gd name="T14" fmla="*/ 7 w 7"/>
                  <a:gd name="T15" fmla="*/ 2 h 7"/>
                  <a:gd name="T16" fmla="*/ 7 w 7"/>
                  <a:gd name="T17" fmla="*/ 2 h 7"/>
                  <a:gd name="T18" fmla="*/ 5 w 7"/>
                  <a:gd name="T19" fmla="*/ 0 h 7"/>
                  <a:gd name="T20" fmla="*/ 5 w 7"/>
                  <a:gd name="T2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7">
                    <a:moveTo>
                      <a:pt x="5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9" name="Rectangle 606"/>
              <p:cNvSpPr>
                <a:spLocks noChangeArrowheads="1"/>
              </p:cNvSpPr>
              <p:nvPr/>
            </p:nvSpPr>
            <p:spPr bwMode="auto">
              <a:xfrm>
                <a:off x="202" y="1276"/>
                <a:ext cx="1" cy="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0" name="Freeform 607"/>
              <p:cNvSpPr>
                <a:spLocks/>
              </p:cNvSpPr>
              <p:nvPr/>
            </p:nvSpPr>
            <p:spPr bwMode="auto">
              <a:xfrm>
                <a:off x="608" y="1253"/>
                <a:ext cx="17" cy="21"/>
              </a:xfrm>
              <a:custGeom>
                <a:avLst/>
                <a:gdLst>
                  <a:gd name="T0" fmla="*/ 5 w 17"/>
                  <a:gd name="T1" fmla="*/ 7 h 21"/>
                  <a:gd name="T2" fmla="*/ 5 w 17"/>
                  <a:gd name="T3" fmla="*/ 7 h 21"/>
                  <a:gd name="T4" fmla="*/ 7 w 17"/>
                  <a:gd name="T5" fmla="*/ 21 h 21"/>
                  <a:gd name="T6" fmla="*/ 10 w 17"/>
                  <a:gd name="T7" fmla="*/ 19 h 21"/>
                  <a:gd name="T8" fmla="*/ 12 w 17"/>
                  <a:gd name="T9" fmla="*/ 19 h 21"/>
                  <a:gd name="T10" fmla="*/ 14 w 17"/>
                  <a:gd name="T11" fmla="*/ 19 h 21"/>
                  <a:gd name="T12" fmla="*/ 14 w 17"/>
                  <a:gd name="T13" fmla="*/ 19 h 21"/>
                  <a:gd name="T14" fmla="*/ 14 w 17"/>
                  <a:gd name="T15" fmla="*/ 16 h 21"/>
                  <a:gd name="T16" fmla="*/ 12 w 17"/>
                  <a:gd name="T17" fmla="*/ 12 h 21"/>
                  <a:gd name="T18" fmla="*/ 12 w 17"/>
                  <a:gd name="T19" fmla="*/ 9 h 21"/>
                  <a:gd name="T20" fmla="*/ 12 w 17"/>
                  <a:gd name="T21" fmla="*/ 9 h 21"/>
                  <a:gd name="T22" fmla="*/ 14 w 17"/>
                  <a:gd name="T23" fmla="*/ 9 h 21"/>
                  <a:gd name="T24" fmla="*/ 17 w 17"/>
                  <a:gd name="T25" fmla="*/ 14 h 21"/>
                  <a:gd name="T26" fmla="*/ 17 w 17"/>
                  <a:gd name="T27" fmla="*/ 14 h 21"/>
                  <a:gd name="T28" fmla="*/ 17 w 17"/>
                  <a:gd name="T29" fmla="*/ 7 h 21"/>
                  <a:gd name="T30" fmla="*/ 17 w 17"/>
                  <a:gd name="T31" fmla="*/ 7 h 21"/>
                  <a:gd name="T32" fmla="*/ 14 w 17"/>
                  <a:gd name="T33" fmla="*/ 4 h 21"/>
                  <a:gd name="T34" fmla="*/ 3 w 17"/>
                  <a:gd name="T35" fmla="*/ 0 h 21"/>
                  <a:gd name="T36" fmla="*/ 0 w 17"/>
                  <a:gd name="T37" fmla="*/ 2 h 21"/>
                  <a:gd name="T38" fmla="*/ 0 w 17"/>
                  <a:gd name="T39" fmla="*/ 2 h 21"/>
                  <a:gd name="T40" fmla="*/ 3 w 17"/>
                  <a:gd name="T41" fmla="*/ 4 h 21"/>
                  <a:gd name="T42" fmla="*/ 5 w 17"/>
                  <a:gd name="T43" fmla="*/ 4 h 21"/>
                  <a:gd name="T44" fmla="*/ 5 w 17"/>
                  <a:gd name="T45" fmla="*/ 7 h 21"/>
                  <a:gd name="T46" fmla="*/ 3 w 17"/>
                  <a:gd name="T47" fmla="*/ 7 h 21"/>
                  <a:gd name="T48" fmla="*/ 3 w 17"/>
                  <a:gd name="T49" fmla="*/ 7 h 21"/>
                  <a:gd name="T50" fmla="*/ 5 w 17"/>
                  <a:gd name="T51" fmla="*/ 7 h 21"/>
                  <a:gd name="T52" fmla="*/ 5 w 17"/>
                  <a:gd name="T53" fmla="*/ 7 h 21"/>
                  <a:gd name="T54" fmla="*/ 5 w 17"/>
                  <a:gd name="T55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7" h="21">
                    <a:moveTo>
                      <a:pt x="5" y="7"/>
                    </a:moveTo>
                    <a:lnTo>
                      <a:pt x="5" y="7"/>
                    </a:lnTo>
                    <a:lnTo>
                      <a:pt x="7" y="21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9"/>
                    </a:lnTo>
                    <a:lnTo>
                      <a:pt x="14" y="16"/>
                    </a:lnTo>
                    <a:lnTo>
                      <a:pt x="12" y="12"/>
                    </a:lnTo>
                    <a:lnTo>
                      <a:pt x="12" y="9"/>
                    </a:lnTo>
                    <a:lnTo>
                      <a:pt x="12" y="9"/>
                    </a:lnTo>
                    <a:lnTo>
                      <a:pt x="14" y="9"/>
                    </a:lnTo>
                    <a:lnTo>
                      <a:pt x="17" y="14"/>
                    </a:lnTo>
                    <a:lnTo>
                      <a:pt x="17" y="14"/>
                    </a:lnTo>
                    <a:lnTo>
                      <a:pt x="17" y="7"/>
                    </a:lnTo>
                    <a:lnTo>
                      <a:pt x="17" y="7"/>
                    </a:lnTo>
                    <a:lnTo>
                      <a:pt x="14" y="4"/>
                    </a:lnTo>
                    <a:lnTo>
                      <a:pt x="3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3" y="7"/>
                    </a:lnTo>
                    <a:lnTo>
                      <a:pt x="3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</p:grpSp>
        <p:sp>
          <p:nvSpPr>
            <p:cNvPr id="7" name="Freeform 609"/>
            <p:cNvSpPr>
              <a:spLocks/>
            </p:cNvSpPr>
            <p:nvPr/>
          </p:nvSpPr>
          <p:spPr bwMode="auto">
            <a:xfrm>
              <a:off x="625" y="1274"/>
              <a:ext cx="4" cy="5"/>
            </a:xfrm>
            <a:custGeom>
              <a:avLst/>
              <a:gdLst>
                <a:gd name="T0" fmla="*/ 0 w 4"/>
                <a:gd name="T1" fmla="*/ 2 h 5"/>
                <a:gd name="T2" fmla="*/ 0 w 4"/>
                <a:gd name="T3" fmla="*/ 2 h 5"/>
                <a:gd name="T4" fmla="*/ 2 w 4"/>
                <a:gd name="T5" fmla="*/ 5 h 5"/>
                <a:gd name="T6" fmla="*/ 4 w 4"/>
                <a:gd name="T7" fmla="*/ 5 h 5"/>
                <a:gd name="T8" fmla="*/ 4 w 4"/>
                <a:gd name="T9" fmla="*/ 5 h 5"/>
                <a:gd name="T10" fmla="*/ 4 w 4"/>
                <a:gd name="T11" fmla="*/ 0 h 5"/>
                <a:gd name="T12" fmla="*/ 4 w 4"/>
                <a:gd name="T13" fmla="*/ 0 h 5"/>
                <a:gd name="T14" fmla="*/ 4 w 4"/>
                <a:gd name="T15" fmla="*/ 0 h 5"/>
                <a:gd name="T16" fmla="*/ 2 w 4"/>
                <a:gd name="T17" fmla="*/ 0 h 5"/>
                <a:gd name="T18" fmla="*/ 0 w 4"/>
                <a:gd name="T19" fmla="*/ 0 h 5"/>
                <a:gd name="T20" fmla="*/ 0 w 4"/>
                <a:gd name="T21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5">
                  <a:moveTo>
                    <a:pt x="0" y="2"/>
                  </a:moveTo>
                  <a:lnTo>
                    <a:pt x="0" y="2"/>
                  </a:lnTo>
                  <a:lnTo>
                    <a:pt x="2" y="5"/>
                  </a:lnTo>
                  <a:lnTo>
                    <a:pt x="4" y="5"/>
                  </a:lnTo>
                  <a:lnTo>
                    <a:pt x="4" y="5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8" name="Freeform 610"/>
            <p:cNvSpPr>
              <a:spLocks/>
            </p:cNvSpPr>
            <p:nvPr/>
          </p:nvSpPr>
          <p:spPr bwMode="auto">
            <a:xfrm>
              <a:off x="627" y="1262"/>
              <a:ext cx="5" cy="10"/>
            </a:xfrm>
            <a:custGeom>
              <a:avLst/>
              <a:gdLst>
                <a:gd name="T0" fmla="*/ 2 w 5"/>
                <a:gd name="T1" fmla="*/ 10 h 10"/>
                <a:gd name="T2" fmla="*/ 2 w 5"/>
                <a:gd name="T3" fmla="*/ 7 h 10"/>
                <a:gd name="T4" fmla="*/ 2 w 5"/>
                <a:gd name="T5" fmla="*/ 7 h 10"/>
                <a:gd name="T6" fmla="*/ 5 w 5"/>
                <a:gd name="T7" fmla="*/ 7 h 10"/>
                <a:gd name="T8" fmla="*/ 5 w 5"/>
                <a:gd name="T9" fmla="*/ 7 h 10"/>
                <a:gd name="T10" fmla="*/ 0 w 5"/>
                <a:gd name="T11" fmla="*/ 0 h 10"/>
                <a:gd name="T12" fmla="*/ 0 w 5"/>
                <a:gd name="T13" fmla="*/ 0 h 10"/>
                <a:gd name="T14" fmla="*/ 0 w 5"/>
                <a:gd name="T15" fmla="*/ 0 h 10"/>
                <a:gd name="T16" fmla="*/ 0 w 5"/>
                <a:gd name="T17" fmla="*/ 7 h 10"/>
                <a:gd name="T18" fmla="*/ 0 w 5"/>
                <a:gd name="T19" fmla="*/ 10 h 10"/>
                <a:gd name="T20" fmla="*/ 2 w 5"/>
                <a:gd name="T2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0">
                  <a:moveTo>
                    <a:pt x="2" y="10"/>
                  </a:moveTo>
                  <a:lnTo>
                    <a:pt x="2" y="7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9" name="Freeform 611"/>
            <p:cNvSpPr>
              <a:spLocks/>
            </p:cNvSpPr>
            <p:nvPr/>
          </p:nvSpPr>
          <p:spPr bwMode="auto">
            <a:xfrm>
              <a:off x="601" y="1260"/>
              <a:ext cx="12" cy="23"/>
            </a:xfrm>
            <a:custGeom>
              <a:avLst/>
              <a:gdLst>
                <a:gd name="T0" fmla="*/ 10 w 12"/>
                <a:gd name="T1" fmla="*/ 2 h 23"/>
                <a:gd name="T2" fmla="*/ 7 w 12"/>
                <a:gd name="T3" fmla="*/ 5 h 23"/>
                <a:gd name="T4" fmla="*/ 5 w 12"/>
                <a:gd name="T5" fmla="*/ 0 h 23"/>
                <a:gd name="T6" fmla="*/ 2 w 12"/>
                <a:gd name="T7" fmla="*/ 0 h 23"/>
                <a:gd name="T8" fmla="*/ 0 w 12"/>
                <a:gd name="T9" fmla="*/ 0 h 23"/>
                <a:gd name="T10" fmla="*/ 0 w 12"/>
                <a:gd name="T11" fmla="*/ 2 h 23"/>
                <a:gd name="T12" fmla="*/ 0 w 12"/>
                <a:gd name="T13" fmla="*/ 5 h 23"/>
                <a:gd name="T14" fmla="*/ 2 w 12"/>
                <a:gd name="T15" fmla="*/ 5 h 23"/>
                <a:gd name="T16" fmla="*/ 2 w 12"/>
                <a:gd name="T17" fmla="*/ 7 h 23"/>
                <a:gd name="T18" fmla="*/ 5 w 12"/>
                <a:gd name="T19" fmla="*/ 7 h 23"/>
                <a:gd name="T20" fmla="*/ 5 w 12"/>
                <a:gd name="T21" fmla="*/ 7 h 23"/>
                <a:gd name="T22" fmla="*/ 2 w 12"/>
                <a:gd name="T23" fmla="*/ 9 h 23"/>
                <a:gd name="T24" fmla="*/ 5 w 12"/>
                <a:gd name="T25" fmla="*/ 12 h 23"/>
                <a:gd name="T26" fmla="*/ 5 w 12"/>
                <a:gd name="T27" fmla="*/ 12 h 23"/>
                <a:gd name="T28" fmla="*/ 7 w 12"/>
                <a:gd name="T29" fmla="*/ 9 h 23"/>
                <a:gd name="T30" fmla="*/ 7 w 12"/>
                <a:gd name="T31" fmla="*/ 12 h 23"/>
                <a:gd name="T32" fmla="*/ 5 w 12"/>
                <a:gd name="T33" fmla="*/ 14 h 23"/>
                <a:gd name="T34" fmla="*/ 2 w 12"/>
                <a:gd name="T35" fmla="*/ 14 h 23"/>
                <a:gd name="T36" fmla="*/ 5 w 12"/>
                <a:gd name="T37" fmla="*/ 19 h 23"/>
                <a:gd name="T38" fmla="*/ 5 w 12"/>
                <a:gd name="T39" fmla="*/ 21 h 23"/>
                <a:gd name="T40" fmla="*/ 5 w 12"/>
                <a:gd name="T41" fmla="*/ 19 h 23"/>
                <a:gd name="T42" fmla="*/ 7 w 12"/>
                <a:gd name="T43" fmla="*/ 19 h 23"/>
                <a:gd name="T44" fmla="*/ 7 w 12"/>
                <a:gd name="T45" fmla="*/ 23 h 23"/>
                <a:gd name="T46" fmla="*/ 7 w 12"/>
                <a:gd name="T47" fmla="*/ 7 h 23"/>
                <a:gd name="T48" fmla="*/ 12 w 12"/>
                <a:gd name="T49" fmla="*/ 7 h 23"/>
                <a:gd name="T50" fmla="*/ 10 w 12"/>
                <a:gd name="T51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" h="23">
                  <a:moveTo>
                    <a:pt x="10" y="2"/>
                  </a:moveTo>
                  <a:lnTo>
                    <a:pt x="7" y="5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5" y="7"/>
                  </a:lnTo>
                  <a:lnTo>
                    <a:pt x="5" y="7"/>
                  </a:lnTo>
                  <a:lnTo>
                    <a:pt x="2" y="9"/>
                  </a:lnTo>
                  <a:lnTo>
                    <a:pt x="5" y="12"/>
                  </a:lnTo>
                  <a:lnTo>
                    <a:pt x="5" y="12"/>
                  </a:lnTo>
                  <a:lnTo>
                    <a:pt x="7" y="9"/>
                  </a:lnTo>
                  <a:lnTo>
                    <a:pt x="7" y="12"/>
                  </a:lnTo>
                  <a:lnTo>
                    <a:pt x="5" y="14"/>
                  </a:lnTo>
                  <a:lnTo>
                    <a:pt x="2" y="14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5" y="19"/>
                  </a:lnTo>
                  <a:lnTo>
                    <a:pt x="7" y="19"/>
                  </a:lnTo>
                  <a:lnTo>
                    <a:pt x="7" y="23"/>
                  </a:lnTo>
                  <a:lnTo>
                    <a:pt x="7" y="7"/>
                  </a:lnTo>
                  <a:lnTo>
                    <a:pt x="12" y="7"/>
                  </a:lnTo>
                  <a:lnTo>
                    <a:pt x="1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0" name="Freeform 612"/>
            <p:cNvSpPr>
              <a:spLocks/>
            </p:cNvSpPr>
            <p:nvPr/>
          </p:nvSpPr>
          <p:spPr bwMode="auto">
            <a:xfrm>
              <a:off x="263" y="1269"/>
              <a:ext cx="5" cy="5"/>
            </a:xfrm>
            <a:custGeom>
              <a:avLst/>
              <a:gdLst>
                <a:gd name="T0" fmla="*/ 3 w 5"/>
                <a:gd name="T1" fmla="*/ 3 h 5"/>
                <a:gd name="T2" fmla="*/ 0 w 5"/>
                <a:gd name="T3" fmla="*/ 5 h 5"/>
                <a:gd name="T4" fmla="*/ 3 w 5"/>
                <a:gd name="T5" fmla="*/ 5 h 5"/>
                <a:gd name="T6" fmla="*/ 5 w 5"/>
                <a:gd name="T7" fmla="*/ 3 h 5"/>
                <a:gd name="T8" fmla="*/ 5 w 5"/>
                <a:gd name="T9" fmla="*/ 0 h 5"/>
                <a:gd name="T10" fmla="*/ 5 w 5"/>
                <a:gd name="T11" fmla="*/ 0 h 5"/>
                <a:gd name="T12" fmla="*/ 3 w 5"/>
                <a:gd name="T1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3" y="3"/>
                  </a:moveTo>
                  <a:lnTo>
                    <a:pt x="0" y="5"/>
                  </a:lnTo>
                  <a:lnTo>
                    <a:pt x="3" y="5"/>
                  </a:lnTo>
                  <a:lnTo>
                    <a:pt x="5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1" name="Freeform 613"/>
            <p:cNvSpPr>
              <a:spLocks/>
            </p:cNvSpPr>
            <p:nvPr/>
          </p:nvSpPr>
          <p:spPr bwMode="auto">
            <a:xfrm>
              <a:off x="582" y="1241"/>
              <a:ext cx="14" cy="40"/>
            </a:xfrm>
            <a:custGeom>
              <a:avLst/>
              <a:gdLst>
                <a:gd name="T0" fmla="*/ 14 w 14"/>
                <a:gd name="T1" fmla="*/ 24 h 40"/>
                <a:gd name="T2" fmla="*/ 14 w 14"/>
                <a:gd name="T3" fmla="*/ 19 h 40"/>
                <a:gd name="T4" fmla="*/ 14 w 14"/>
                <a:gd name="T5" fmla="*/ 19 h 40"/>
                <a:gd name="T6" fmla="*/ 14 w 14"/>
                <a:gd name="T7" fmla="*/ 16 h 40"/>
                <a:gd name="T8" fmla="*/ 14 w 14"/>
                <a:gd name="T9" fmla="*/ 14 h 40"/>
                <a:gd name="T10" fmla="*/ 12 w 14"/>
                <a:gd name="T11" fmla="*/ 14 h 40"/>
                <a:gd name="T12" fmla="*/ 12 w 14"/>
                <a:gd name="T13" fmla="*/ 16 h 40"/>
                <a:gd name="T14" fmla="*/ 12 w 14"/>
                <a:gd name="T15" fmla="*/ 12 h 40"/>
                <a:gd name="T16" fmla="*/ 12 w 14"/>
                <a:gd name="T17" fmla="*/ 7 h 40"/>
                <a:gd name="T18" fmla="*/ 12 w 14"/>
                <a:gd name="T19" fmla="*/ 7 h 40"/>
                <a:gd name="T20" fmla="*/ 10 w 14"/>
                <a:gd name="T21" fmla="*/ 7 h 40"/>
                <a:gd name="T22" fmla="*/ 10 w 14"/>
                <a:gd name="T23" fmla="*/ 5 h 40"/>
                <a:gd name="T24" fmla="*/ 7 w 14"/>
                <a:gd name="T25" fmla="*/ 5 h 40"/>
                <a:gd name="T26" fmla="*/ 5 w 14"/>
                <a:gd name="T27" fmla="*/ 2 h 40"/>
                <a:gd name="T28" fmla="*/ 3 w 14"/>
                <a:gd name="T29" fmla="*/ 2 h 40"/>
                <a:gd name="T30" fmla="*/ 3 w 14"/>
                <a:gd name="T31" fmla="*/ 0 h 40"/>
                <a:gd name="T32" fmla="*/ 0 w 14"/>
                <a:gd name="T33" fmla="*/ 0 h 40"/>
                <a:gd name="T34" fmla="*/ 0 w 14"/>
                <a:gd name="T35" fmla="*/ 2 h 40"/>
                <a:gd name="T36" fmla="*/ 0 w 14"/>
                <a:gd name="T37" fmla="*/ 5 h 40"/>
                <a:gd name="T38" fmla="*/ 0 w 14"/>
                <a:gd name="T39" fmla="*/ 5 h 40"/>
                <a:gd name="T40" fmla="*/ 0 w 14"/>
                <a:gd name="T41" fmla="*/ 7 h 40"/>
                <a:gd name="T42" fmla="*/ 3 w 14"/>
                <a:gd name="T43" fmla="*/ 9 h 40"/>
                <a:gd name="T44" fmla="*/ 5 w 14"/>
                <a:gd name="T45" fmla="*/ 12 h 40"/>
                <a:gd name="T46" fmla="*/ 5 w 14"/>
                <a:gd name="T47" fmla="*/ 14 h 40"/>
                <a:gd name="T48" fmla="*/ 5 w 14"/>
                <a:gd name="T49" fmla="*/ 16 h 40"/>
                <a:gd name="T50" fmla="*/ 5 w 14"/>
                <a:gd name="T51" fmla="*/ 16 h 40"/>
                <a:gd name="T52" fmla="*/ 5 w 14"/>
                <a:gd name="T53" fmla="*/ 16 h 40"/>
                <a:gd name="T54" fmla="*/ 5 w 14"/>
                <a:gd name="T55" fmla="*/ 19 h 40"/>
                <a:gd name="T56" fmla="*/ 5 w 14"/>
                <a:gd name="T57" fmla="*/ 19 h 40"/>
                <a:gd name="T58" fmla="*/ 5 w 14"/>
                <a:gd name="T59" fmla="*/ 21 h 40"/>
                <a:gd name="T60" fmla="*/ 7 w 14"/>
                <a:gd name="T61" fmla="*/ 21 h 40"/>
                <a:gd name="T62" fmla="*/ 7 w 14"/>
                <a:gd name="T63" fmla="*/ 24 h 40"/>
                <a:gd name="T64" fmla="*/ 10 w 14"/>
                <a:gd name="T65" fmla="*/ 24 h 40"/>
                <a:gd name="T66" fmla="*/ 10 w 14"/>
                <a:gd name="T67" fmla="*/ 24 h 40"/>
                <a:gd name="T68" fmla="*/ 10 w 14"/>
                <a:gd name="T69" fmla="*/ 24 h 40"/>
                <a:gd name="T70" fmla="*/ 12 w 14"/>
                <a:gd name="T71" fmla="*/ 21 h 40"/>
                <a:gd name="T72" fmla="*/ 12 w 14"/>
                <a:gd name="T73" fmla="*/ 24 h 40"/>
                <a:gd name="T74" fmla="*/ 10 w 14"/>
                <a:gd name="T75" fmla="*/ 26 h 40"/>
                <a:gd name="T76" fmla="*/ 10 w 14"/>
                <a:gd name="T77" fmla="*/ 28 h 40"/>
                <a:gd name="T78" fmla="*/ 12 w 14"/>
                <a:gd name="T79" fmla="*/ 35 h 40"/>
                <a:gd name="T80" fmla="*/ 12 w 14"/>
                <a:gd name="T81" fmla="*/ 35 h 40"/>
                <a:gd name="T82" fmla="*/ 12 w 14"/>
                <a:gd name="T83" fmla="*/ 40 h 40"/>
                <a:gd name="T84" fmla="*/ 14 w 14"/>
                <a:gd name="T85" fmla="*/ 40 h 40"/>
                <a:gd name="T86" fmla="*/ 14 w 14"/>
                <a:gd name="T87" fmla="*/ 38 h 40"/>
                <a:gd name="T88" fmla="*/ 14 w 14"/>
                <a:gd name="T89" fmla="*/ 24 h 40"/>
                <a:gd name="T90" fmla="*/ 14 w 14"/>
                <a:gd name="T91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" h="40">
                  <a:moveTo>
                    <a:pt x="14" y="24"/>
                  </a:moveTo>
                  <a:lnTo>
                    <a:pt x="14" y="19"/>
                  </a:lnTo>
                  <a:lnTo>
                    <a:pt x="14" y="19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7" y="5"/>
                  </a:lnTo>
                  <a:lnTo>
                    <a:pt x="5" y="2"/>
                  </a:ln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9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21"/>
                  </a:lnTo>
                  <a:lnTo>
                    <a:pt x="7" y="21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2" y="21"/>
                  </a:lnTo>
                  <a:lnTo>
                    <a:pt x="12" y="24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24"/>
                  </a:lnTo>
                  <a:lnTo>
                    <a:pt x="1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2" name="Freeform 614"/>
            <p:cNvSpPr>
              <a:spLocks/>
            </p:cNvSpPr>
            <p:nvPr/>
          </p:nvSpPr>
          <p:spPr bwMode="auto">
            <a:xfrm>
              <a:off x="270" y="1269"/>
              <a:ext cx="5" cy="3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3 h 3"/>
                <a:gd name="T4" fmla="*/ 3 w 5"/>
                <a:gd name="T5" fmla="*/ 3 h 3"/>
                <a:gd name="T6" fmla="*/ 5 w 5"/>
                <a:gd name="T7" fmla="*/ 0 h 3"/>
                <a:gd name="T8" fmla="*/ 5 w 5"/>
                <a:gd name="T9" fmla="*/ 0 h 3"/>
                <a:gd name="T10" fmla="*/ 3 w 5"/>
                <a:gd name="T11" fmla="*/ 0 h 3"/>
                <a:gd name="T12" fmla="*/ 0 w 5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">
                  <a:moveTo>
                    <a:pt x="0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" name="Freeform 615"/>
            <p:cNvSpPr>
              <a:spLocks/>
            </p:cNvSpPr>
            <p:nvPr/>
          </p:nvSpPr>
          <p:spPr bwMode="auto">
            <a:xfrm>
              <a:off x="244" y="2070"/>
              <a:ext cx="19" cy="24"/>
            </a:xfrm>
            <a:custGeom>
              <a:avLst/>
              <a:gdLst>
                <a:gd name="T0" fmla="*/ 19 w 19"/>
                <a:gd name="T1" fmla="*/ 12 h 24"/>
                <a:gd name="T2" fmla="*/ 17 w 19"/>
                <a:gd name="T3" fmla="*/ 10 h 24"/>
                <a:gd name="T4" fmla="*/ 15 w 19"/>
                <a:gd name="T5" fmla="*/ 7 h 24"/>
                <a:gd name="T6" fmla="*/ 15 w 19"/>
                <a:gd name="T7" fmla="*/ 5 h 24"/>
                <a:gd name="T8" fmla="*/ 8 w 19"/>
                <a:gd name="T9" fmla="*/ 2 h 24"/>
                <a:gd name="T10" fmla="*/ 5 w 19"/>
                <a:gd name="T11" fmla="*/ 2 h 24"/>
                <a:gd name="T12" fmla="*/ 5 w 19"/>
                <a:gd name="T13" fmla="*/ 0 h 24"/>
                <a:gd name="T14" fmla="*/ 3 w 19"/>
                <a:gd name="T15" fmla="*/ 0 h 24"/>
                <a:gd name="T16" fmla="*/ 3 w 19"/>
                <a:gd name="T17" fmla="*/ 2 h 24"/>
                <a:gd name="T18" fmla="*/ 3 w 19"/>
                <a:gd name="T19" fmla="*/ 0 h 24"/>
                <a:gd name="T20" fmla="*/ 3 w 19"/>
                <a:gd name="T21" fmla="*/ 2 h 24"/>
                <a:gd name="T22" fmla="*/ 3 w 19"/>
                <a:gd name="T23" fmla="*/ 5 h 24"/>
                <a:gd name="T24" fmla="*/ 0 w 19"/>
                <a:gd name="T25" fmla="*/ 10 h 24"/>
                <a:gd name="T26" fmla="*/ 3 w 19"/>
                <a:gd name="T27" fmla="*/ 19 h 24"/>
                <a:gd name="T28" fmla="*/ 5 w 19"/>
                <a:gd name="T29" fmla="*/ 21 h 24"/>
                <a:gd name="T30" fmla="*/ 8 w 19"/>
                <a:gd name="T31" fmla="*/ 24 h 24"/>
                <a:gd name="T32" fmla="*/ 8 w 19"/>
                <a:gd name="T33" fmla="*/ 21 h 24"/>
                <a:gd name="T34" fmla="*/ 10 w 19"/>
                <a:gd name="T35" fmla="*/ 21 h 24"/>
                <a:gd name="T36" fmla="*/ 12 w 19"/>
                <a:gd name="T37" fmla="*/ 17 h 24"/>
                <a:gd name="T38" fmla="*/ 15 w 19"/>
                <a:gd name="T39" fmla="*/ 17 h 24"/>
                <a:gd name="T40" fmla="*/ 19 w 19"/>
                <a:gd name="T41" fmla="*/ 17 h 24"/>
                <a:gd name="T42" fmla="*/ 19 w 19"/>
                <a:gd name="T43" fmla="*/ 14 h 24"/>
                <a:gd name="T44" fmla="*/ 19 w 19"/>
                <a:gd name="T45" fmla="*/ 12 h 24"/>
                <a:gd name="T46" fmla="*/ 19 w 19"/>
                <a:gd name="T4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4">
                  <a:moveTo>
                    <a:pt x="19" y="12"/>
                  </a:moveTo>
                  <a:lnTo>
                    <a:pt x="17" y="10"/>
                  </a:lnTo>
                  <a:lnTo>
                    <a:pt x="15" y="7"/>
                  </a:lnTo>
                  <a:lnTo>
                    <a:pt x="15" y="5"/>
                  </a:lnTo>
                  <a:lnTo>
                    <a:pt x="8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0"/>
                  </a:lnTo>
                  <a:lnTo>
                    <a:pt x="3" y="2"/>
                  </a:lnTo>
                  <a:lnTo>
                    <a:pt x="3" y="5"/>
                  </a:lnTo>
                  <a:lnTo>
                    <a:pt x="0" y="10"/>
                  </a:lnTo>
                  <a:lnTo>
                    <a:pt x="3" y="19"/>
                  </a:lnTo>
                  <a:lnTo>
                    <a:pt x="5" y="21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10" y="21"/>
                  </a:lnTo>
                  <a:lnTo>
                    <a:pt x="12" y="17"/>
                  </a:lnTo>
                  <a:lnTo>
                    <a:pt x="15" y="17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19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4" name="Freeform 616"/>
            <p:cNvSpPr>
              <a:spLocks/>
            </p:cNvSpPr>
            <p:nvPr/>
          </p:nvSpPr>
          <p:spPr bwMode="auto">
            <a:xfrm>
              <a:off x="287" y="1250"/>
              <a:ext cx="7" cy="5"/>
            </a:xfrm>
            <a:custGeom>
              <a:avLst/>
              <a:gdLst>
                <a:gd name="T0" fmla="*/ 5 w 7"/>
                <a:gd name="T1" fmla="*/ 0 h 5"/>
                <a:gd name="T2" fmla="*/ 2 w 7"/>
                <a:gd name="T3" fmla="*/ 0 h 5"/>
                <a:gd name="T4" fmla="*/ 2 w 7"/>
                <a:gd name="T5" fmla="*/ 0 h 5"/>
                <a:gd name="T6" fmla="*/ 0 w 7"/>
                <a:gd name="T7" fmla="*/ 3 h 5"/>
                <a:gd name="T8" fmla="*/ 2 w 7"/>
                <a:gd name="T9" fmla="*/ 5 h 5"/>
                <a:gd name="T10" fmla="*/ 5 w 7"/>
                <a:gd name="T11" fmla="*/ 3 h 5"/>
                <a:gd name="T12" fmla="*/ 7 w 7"/>
                <a:gd name="T13" fmla="*/ 0 h 5"/>
                <a:gd name="T14" fmla="*/ 7 w 7"/>
                <a:gd name="T15" fmla="*/ 0 h 5"/>
                <a:gd name="T16" fmla="*/ 5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5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5" y="3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5" name="Freeform 617"/>
            <p:cNvSpPr>
              <a:spLocks/>
            </p:cNvSpPr>
            <p:nvPr/>
          </p:nvSpPr>
          <p:spPr bwMode="auto">
            <a:xfrm>
              <a:off x="1806" y="2228"/>
              <a:ext cx="14" cy="15"/>
            </a:xfrm>
            <a:custGeom>
              <a:avLst/>
              <a:gdLst>
                <a:gd name="T0" fmla="*/ 14 w 14"/>
                <a:gd name="T1" fmla="*/ 3 h 15"/>
                <a:gd name="T2" fmla="*/ 14 w 14"/>
                <a:gd name="T3" fmla="*/ 0 h 15"/>
                <a:gd name="T4" fmla="*/ 5 w 14"/>
                <a:gd name="T5" fmla="*/ 3 h 15"/>
                <a:gd name="T6" fmla="*/ 5 w 14"/>
                <a:gd name="T7" fmla="*/ 3 h 15"/>
                <a:gd name="T8" fmla="*/ 2 w 14"/>
                <a:gd name="T9" fmla="*/ 3 h 15"/>
                <a:gd name="T10" fmla="*/ 2 w 14"/>
                <a:gd name="T11" fmla="*/ 5 h 15"/>
                <a:gd name="T12" fmla="*/ 5 w 14"/>
                <a:gd name="T13" fmla="*/ 5 h 15"/>
                <a:gd name="T14" fmla="*/ 5 w 14"/>
                <a:gd name="T15" fmla="*/ 5 h 15"/>
                <a:gd name="T16" fmla="*/ 7 w 14"/>
                <a:gd name="T17" fmla="*/ 5 h 15"/>
                <a:gd name="T18" fmla="*/ 5 w 14"/>
                <a:gd name="T19" fmla="*/ 10 h 15"/>
                <a:gd name="T20" fmla="*/ 5 w 14"/>
                <a:gd name="T21" fmla="*/ 12 h 15"/>
                <a:gd name="T22" fmla="*/ 0 w 14"/>
                <a:gd name="T23" fmla="*/ 12 h 15"/>
                <a:gd name="T24" fmla="*/ 0 w 14"/>
                <a:gd name="T25" fmla="*/ 15 h 15"/>
                <a:gd name="T26" fmla="*/ 12 w 14"/>
                <a:gd name="T27" fmla="*/ 12 h 15"/>
                <a:gd name="T28" fmla="*/ 14 w 14"/>
                <a:gd name="T29" fmla="*/ 12 h 15"/>
                <a:gd name="T30" fmla="*/ 14 w 14"/>
                <a:gd name="T31" fmla="*/ 10 h 15"/>
                <a:gd name="T32" fmla="*/ 14 w 14"/>
                <a:gd name="T33" fmla="*/ 7 h 15"/>
                <a:gd name="T34" fmla="*/ 14 w 14"/>
                <a:gd name="T35" fmla="*/ 7 h 15"/>
                <a:gd name="T36" fmla="*/ 14 w 14"/>
                <a:gd name="T37" fmla="*/ 3 h 15"/>
                <a:gd name="T38" fmla="*/ 14 w 14"/>
                <a:gd name="T3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5">
                  <a:moveTo>
                    <a:pt x="14" y="3"/>
                  </a:moveTo>
                  <a:lnTo>
                    <a:pt x="14" y="0"/>
                  </a:lnTo>
                  <a:lnTo>
                    <a:pt x="5" y="3"/>
                  </a:lnTo>
                  <a:lnTo>
                    <a:pt x="5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7" y="5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3"/>
                  </a:lnTo>
                  <a:lnTo>
                    <a:pt x="1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6" name="Freeform 618"/>
            <p:cNvSpPr>
              <a:spLocks/>
            </p:cNvSpPr>
            <p:nvPr/>
          </p:nvSpPr>
          <p:spPr bwMode="auto">
            <a:xfrm>
              <a:off x="44" y="664"/>
              <a:ext cx="2208" cy="2805"/>
            </a:xfrm>
            <a:custGeom>
              <a:avLst/>
              <a:gdLst>
                <a:gd name="T0" fmla="*/ 1948 w 2208"/>
                <a:gd name="T1" fmla="*/ 1772 h 2805"/>
                <a:gd name="T2" fmla="*/ 1778 w 2208"/>
                <a:gd name="T3" fmla="*/ 1595 h 2805"/>
                <a:gd name="T4" fmla="*/ 1599 w 2208"/>
                <a:gd name="T5" fmla="*/ 1562 h 2805"/>
                <a:gd name="T6" fmla="*/ 1398 w 2208"/>
                <a:gd name="T7" fmla="*/ 1553 h 2805"/>
                <a:gd name="T8" fmla="*/ 1273 w 2208"/>
                <a:gd name="T9" fmla="*/ 1425 h 2805"/>
                <a:gd name="T10" fmla="*/ 1188 w 2208"/>
                <a:gd name="T11" fmla="*/ 1253 h 2805"/>
                <a:gd name="T12" fmla="*/ 1311 w 2208"/>
                <a:gd name="T13" fmla="*/ 1217 h 2805"/>
                <a:gd name="T14" fmla="*/ 1448 w 2208"/>
                <a:gd name="T15" fmla="*/ 1177 h 2805"/>
                <a:gd name="T16" fmla="*/ 1523 w 2208"/>
                <a:gd name="T17" fmla="*/ 1080 h 2805"/>
                <a:gd name="T18" fmla="*/ 1556 w 2208"/>
                <a:gd name="T19" fmla="*/ 1030 h 2805"/>
                <a:gd name="T20" fmla="*/ 1653 w 2208"/>
                <a:gd name="T21" fmla="*/ 927 h 2805"/>
                <a:gd name="T22" fmla="*/ 1752 w 2208"/>
                <a:gd name="T23" fmla="*/ 915 h 2805"/>
                <a:gd name="T24" fmla="*/ 1681 w 2208"/>
                <a:gd name="T25" fmla="*/ 787 h 2805"/>
                <a:gd name="T26" fmla="*/ 1797 w 2208"/>
                <a:gd name="T27" fmla="*/ 695 h 2805"/>
                <a:gd name="T28" fmla="*/ 1762 w 2208"/>
                <a:gd name="T29" fmla="*/ 603 h 2805"/>
                <a:gd name="T30" fmla="*/ 1717 w 2208"/>
                <a:gd name="T31" fmla="*/ 487 h 2805"/>
                <a:gd name="T32" fmla="*/ 1611 w 2208"/>
                <a:gd name="T33" fmla="*/ 494 h 2805"/>
                <a:gd name="T34" fmla="*/ 1490 w 2208"/>
                <a:gd name="T35" fmla="*/ 430 h 2805"/>
                <a:gd name="T36" fmla="*/ 1483 w 2208"/>
                <a:gd name="T37" fmla="*/ 723 h 2805"/>
                <a:gd name="T38" fmla="*/ 1332 w 2208"/>
                <a:gd name="T39" fmla="*/ 622 h 2805"/>
                <a:gd name="T40" fmla="*/ 1275 w 2208"/>
                <a:gd name="T41" fmla="*/ 376 h 2805"/>
                <a:gd name="T42" fmla="*/ 1294 w 2208"/>
                <a:gd name="T43" fmla="*/ 282 h 2805"/>
                <a:gd name="T44" fmla="*/ 1426 w 2208"/>
                <a:gd name="T45" fmla="*/ 171 h 2805"/>
                <a:gd name="T46" fmla="*/ 1322 w 2208"/>
                <a:gd name="T47" fmla="*/ 175 h 2805"/>
                <a:gd name="T48" fmla="*/ 1233 w 2208"/>
                <a:gd name="T49" fmla="*/ 12 h 2805"/>
                <a:gd name="T50" fmla="*/ 1230 w 2208"/>
                <a:gd name="T51" fmla="*/ 152 h 2805"/>
                <a:gd name="T52" fmla="*/ 1159 w 2208"/>
                <a:gd name="T53" fmla="*/ 199 h 2805"/>
                <a:gd name="T54" fmla="*/ 1025 w 2208"/>
                <a:gd name="T55" fmla="*/ 149 h 2805"/>
                <a:gd name="T56" fmla="*/ 1008 w 2208"/>
                <a:gd name="T57" fmla="*/ 230 h 2805"/>
                <a:gd name="T58" fmla="*/ 876 w 2208"/>
                <a:gd name="T59" fmla="*/ 185 h 2805"/>
                <a:gd name="T60" fmla="*/ 720 w 2208"/>
                <a:gd name="T61" fmla="*/ 102 h 2805"/>
                <a:gd name="T62" fmla="*/ 588 w 2208"/>
                <a:gd name="T63" fmla="*/ 137 h 2805"/>
                <a:gd name="T64" fmla="*/ 522 w 2208"/>
                <a:gd name="T65" fmla="*/ 152 h 2805"/>
                <a:gd name="T66" fmla="*/ 252 w 2208"/>
                <a:gd name="T67" fmla="*/ 62 h 2805"/>
                <a:gd name="T68" fmla="*/ 134 w 2208"/>
                <a:gd name="T69" fmla="*/ 81 h 2805"/>
                <a:gd name="T70" fmla="*/ 94 w 2208"/>
                <a:gd name="T71" fmla="*/ 230 h 2805"/>
                <a:gd name="T72" fmla="*/ 71 w 2208"/>
                <a:gd name="T73" fmla="*/ 270 h 2805"/>
                <a:gd name="T74" fmla="*/ 123 w 2208"/>
                <a:gd name="T75" fmla="*/ 326 h 2805"/>
                <a:gd name="T76" fmla="*/ 52 w 2208"/>
                <a:gd name="T77" fmla="*/ 464 h 2805"/>
                <a:gd name="T78" fmla="*/ 130 w 2208"/>
                <a:gd name="T79" fmla="*/ 534 h 2805"/>
                <a:gd name="T80" fmla="*/ 75 w 2208"/>
                <a:gd name="T81" fmla="*/ 648 h 2805"/>
                <a:gd name="T82" fmla="*/ 186 w 2208"/>
                <a:gd name="T83" fmla="*/ 591 h 2805"/>
                <a:gd name="T84" fmla="*/ 302 w 2208"/>
                <a:gd name="T85" fmla="*/ 449 h 2805"/>
                <a:gd name="T86" fmla="*/ 326 w 2208"/>
                <a:gd name="T87" fmla="*/ 487 h 2805"/>
                <a:gd name="T88" fmla="*/ 415 w 2208"/>
                <a:gd name="T89" fmla="*/ 494 h 2805"/>
                <a:gd name="T90" fmla="*/ 524 w 2208"/>
                <a:gd name="T91" fmla="*/ 541 h 2805"/>
                <a:gd name="T92" fmla="*/ 571 w 2208"/>
                <a:gd name="T93" fmla="*/ 572 h 2805"/>
                <a:gd name="T94" fmla="*/ 621 w 2208"/>
                <a:gd name="T95" fmla="*/ 650 h 2805"/>
                <a:gd name="T96" fmla="*/ 668 w 2208"/>
                <a:gd name="T97" fmla="*/ 752 h 2805"/>
                <a:gd name="T98" fmla="*/ 753 w 2208"/>
                <a:gd name="T99" fmla="*/ 808 h 2805"/>
                <a:gd name="T100" fmla="*/ 730 w 2208"/>
                <a:gd name="T101" fmla="*/ 948 h 2805"/>
                <a:gd name="T102" fmla="*/ 864 w 2208"/>
                <a:gd name="T103" fmla="*/ 1210 h 2805"/>
                <a:gd name="T104" fmla="*/ 952 w 2208"/>
                <a:gd name="T105" fmla="*/ 1321 h 2805"/>
                <a:gd name="T106" fmla="*/ 963 w 2208"/>
                <a:gd name="T107" fmla="*/ 1281 h 2805"/>
                <a:gd name="T108" fmla="*/ 1162 w 2208"/>
                <a:gd name="T109" fmla="*/ 1477 h 2805"/>
                <a:gd name="T110" fmla="*/ 1431 w 2208"/>
                <a:gd name="T111" fmla="*/ 1609 h 2805"/>
                <a:gd name="T112" fmla="*/ 1462 w 2208"/>
                <a:gd name="T113" fmla="*/ 1784 h 2805"/>
                <a:gd name="T114" fmla="*/ 1568 w 2208"/>
                <a:gd name="T115" fmla="*/ 2462 h 2805"/>
                <a:gd name="T116" fmla="*/ 1570 w 2208"/>
                <a:gd name="T117" fmla="*/ 2606 h 2805"/>
                <a:gd name="T118" fmla="*/ 1559 w 2208"/>
                <a:gd name="T119" fmla="*/ 2682 h 2805"/>
                <a:gd name="T120" fmla="*/ 1608 w 2208"/>
                <a:gd name="T121" fmla="*/ 2805 h 2805"/>
                <a:gd name="T122" fmla="*/ 1722 w 2208"/>
                <a:gd name="T123" fmla="*/ 2533 h 2805"/>
                <a:gd name="T124" fmla="*/ 1925 w 2208"/>
                <a:gd name="T125" fmla="*/ 2304 h 2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08" h="2805">
                  <a:moveTo>
                    <a:pt x="2199" y="1831"/>
                  </a:moveTo>
                  <a:lnTo>
                    <a:pt x="2196" y="1829"/>
                  </a:lnTo>
                  <a:lnTo>
                    <a:pt x="2180" y="1829"/>
                  </a:lnTo>
                  <a:lnTo>
                    <a:pt x="2178" y="1829"/>
                  </a:lnTo>
                  <a:lnTo>
                    <a:pt x="2178" y="1829"/>
                  </a:lnTo>
                  <a:lnTo>
                    <a:pt x="2175" y="1827"/>
                  </a:lnTo>
                  <a:lnTo>
                    <a:pt x="2173" y="1827"/>
                  </a:lnTo>
                  <a:lnTo>
                    <a:pt x="2126" y="1794"/>
                  </a:lnTo>
                  <a:lnTo>
                    <a:pt x="2095" y="1794"/>
                  </a:lnTo>
                  <a:lnTo>
                    <a:pt x="2071" y="1786"/>
                  </a:lnTo>
                  <a:lnTo>
                    <a:pt x="2069" y="1786"/>
                  </a:lnTo>
                  <a:lnTo>
                    <a:pt x="2067" y="1786"/>
                  </a:lnTo>
                  <a:lnTo>
                    <a:pt x="2067" y="1784"/>
                  </a:lnTo>
                  <a:lnTo>
                    <a:pt x="2052" y="1789"/>
                  </a:lnTo>
                  <a:lnTo>
                    <a:pt x="2050" y="1789"/>
                  </a:lnTo>
                  <a:lnTo>
                    <a:pt x="2050" y="1789"/>
                  </a:lnTo>
                  <a:lnTo>
                    <a:pt x="2050" y="1786"/>
                  </a:lnTo>
                  <a:lnTo>
                    <a:pt x="2052" y="1784"/>
                  </a:lnTo>
                  <a:lnTo>
                    <a:pt x="2052" y="1782"/>
                  </a:lnTo>
                  <a:lnTo>
                    <a:pt x="2052" y="1782"/>
                  </a:lnTo>
                  <a:lnTo>
                    <a:pt x="2050" y="1779"/>
                  </a:lnTo>
                  <a:lnTo>
                    <a:pt x="2048" y="1782"/>
                  </a:lnTo>
                  <a:lnTo>
                    <a:pt x="2048" y="1782"/>
                  </a:lnTo>
                  <a:lnTo>
                    <a:pt x="2048" y="1779"/>
                  </a:lnTo>
                  <a:lnTo>
                    <a:pt x="2048" y="1779"/>
                  </a:lnTo>
                  <a:lnTo>
                    <a:pt x="2048" y="1779"/>
                  </a:lnTo>
                  <a:lnTo>
                    <a:pt x="2050" y="1775"/>
                  </a:lnTo>
                  <a:lnTo>
                    <a:pt x="2048" y="1772"/>
                  </a:lnTo>
                  <a:lnTo>
                    <a:pt x="2043" y="1770"/>
                  </a:lnTo>
                  <a:lnTo>
                    <a:pt x="2041" y="1770"/>
                  </a:lnTo>
                  <a:lnTo>
                    <a:pt x="2041" y="1770"/>
                  </a:lnTo>
                  <a:lnTo>
                    <a:pt x="2038" y="1772"/>
                  </a:lnTo>
                  <a:lnTo>
                    <a:pt x="2036" y="1772"/>
                  </a:lnTo>
                  <a:lnTo>
                    <a:pt x="2036" y="1770"/>
                  </a:lnTo>
                  <a:lnTo>
                    <a:pt x="2036" y="1768"/>
                  </a:lnTo>
                  <a:lnTo>
                    <a:pt x="2033" y="1765"/>
                  </a:lnTo>
                  <a:lnTo>
                    <a:pt x="2029" y="1765"/>
                  </a:lnTo>
                  <a:lnTo>
                    <a:pt x="2026" y="1763"/>
                  </a:lnTo>
                  <a:lnTo>
                    <a:pt x="2024" y="1763"/>
                  </a:lnTo>
                  <a:lnTo>
                    <a:pt x="2022" y="1760"/>
                  </a:lnTo>
                  <a:lnTo>
                    <a:pt x="2017" y="1760"/>
                  </a:lnTo>
                  <a:lnTo>
                    <a:pt x="2003" y="1756"/>
                  </a:lnTo>
                  <a:lnTo>
                    <a:pt x="1993" y="1756"/>
                  </a:lnTo>
                  <a:lnTo>
                    <a:pt x="1991" y="1756"/>
                  </a:lnTo>
                  <a:lnTo>
                    <a:pt x="1989" y="1760"/>
                  </a:lnTo>
                  <a:lnTo>
                    <a:pt x="1989" y="1763"/>
                  </a:lnTo>
                  <a:lnTo>
                    <a:pt x="1984" y="1770"/>
                  </a:lnTo>
                  <a:lnTo>
                    <a:pt x="1977" y="1770"/>
                  </a:lnTo>
                  <a:lnTo>
                    <a:pt x="1977" y="1772"/>
                  </a:lnTo>
                  <a:lnTo>
                    <a:pt x="1972" y="1779"/>
                  </a:lnTo>
                  <a:lnTo>
                    <a:pt x="1972" y="1782"/>
                  </a:lnTo>
                  <a:lnTo>
                    <a:pt x="1972" y="1782"/>
                  </a:lnTo>
                  <a:lnTo>
                    <a:pt x="1972" y="1784"/>
                  </a:lnTo>
                  <a:lnTo>
                    <a:pt x="1970" y="1784"/>
                  </a:lnTo>
                  <a:lnTo>
                    <a:pt x="1970" y="1784"/>
                  </a:lnTo>
                  <a:lnTo>
                    <a:pt x="1970" y="1779"/>
                  </a:lnTo>
                  <a:lnTo>
                    <a:pt x="1970" y="1775"/>
                  </a:lnTo>
                  <a:lnTo>
                    <a:pt x="1970" y="1775"/>
                  </a:lnTo>
                  <a:lnTo>
                    <a:pt x="1967" y="1775"/>
                  </a:lnTo>
                  <a:lnTo>
                    <a:pt x="1965" y="1777"/>
                  </a:lnTo>
                  <a:lnTo>
                    <a:pt x="1953" y="1775"/>
                  </a:lnTo>
                  <a:lnTo>
                    <a:pt x="1953" y="1777"/>
                  </a:lnTo>
                  <a:lnTo>
                    <a:pt x="1951" y="1777"/>
                  </a:lnTo>
                  <a:lnTo>
                    <a:pt x="1951" y="1775"/>
                  </a:lnTo>
                  <a:lnTo>
                    <a:pt x="1948" y="1775"/>
                  </a:lnTo>
                  <a:lnTo>
                    <a:pt x="1944" y="1777"/>
                  </a:lnTo>
                  <a:lnTo>
                    <a:pt x="1941" y="1777"/>
                  </a:lnTo>
                  <a:lnTo>
                    <a:pt x="1937" y="1775"/>
                  </a:lnTo>
                  <a:lnTo>
                    <a:pt x="1937" y="1775"/>
                  </a:lnTo>
                  <a:lnTo>
                    <a:pt x="1937" y="1777"/>
                  </a:lnTo>
                  <a:lnTo>
                    <a:pt x="1934" y="1779"/>
                  </a:lnTo>
                  <a:lnTo>
                    <a:pt x="1934" y="1779"/>
                  </a:lnTo>
                  <a:lnTo>
                    <a:pt x="1934" y="1779"/>
                  </a:lnTo>
                  <a:lnTo>
                    <a:pt x="1934" y="1777"/>
                  </a:lnTo>
                  <a:lnTo>
                    <a:pt x="1934" y="1775"/>
                  </a:lnTo>
                  <a:lnTo>
                    <a:pt x="1937" y="1775"/>
                  </a:lnTo>
                  <a:lnTo>
                    <a:pt x="1939" y="1775"/>
                  </a:lnTo>
                  <a:lnTo>
                    <a:pt x="1941" y="1775"/>
                  </a:lnTo>
                  <a:lnTo>
                    <a:pt x="1944" y="1775"/>
                  </a:lnTo>
                  <a:lnTo>
                    <a:pt x="1946" y="1775"/>
                  </a:lnTo>
                  <a:lnTo>
                    <a:pt x="1948" y="1772"/>
                  </a:lnTo>
                  <a:lnTo>
                    <a:pt x="1948" y="1772"/>
                  </a:lnTo>
                  <a:lnTo>
                    <a:pt x="1948" y="1765"/>
                  </a:lnTo>
                  <a:lnTo>
                    <a:pt x="1948" y="1765"/>
                  </a:lnTo>
                  <a:lnTo>
                    <a:pt x="1946" y="1765"/>
                  </a:lnTo>
                  <a:lnTo>
                    <a:pt x="1946" y="1765"/>
                  </a:lnTo>
                  <a:lnTo>
                    <a:pt x="1944" y="1763"/>
                  </a:lnTo>
                  <a:lnTo>
                    <a:pt x="1944" y="1763"/>
                  </a:lnTo>
                  <a:lnTo>
                    <a:pt x="1944" y="1760"/>
                  </a:lnTo>
                  <a:lnTo>
                    <a:pt x="1946" y="1760"/>
                  </a:lnTo>
                  <a:lnTo>
                    <a:pt x="1946" y="1760"/>
                  </a:lnTo>
                  <a:lnTo>
                    <a:pt x="1946" y="1758"/>
                  </a:lnTo>
                  <a:lnTo>
                    <a:pt x="1944" y="1758"/>
                  </a:lnTo>
                  <a:lnTo>
                    <a:pt x="1944" y="1758"/>
                  </a:lnTo>
                  <a:lnTo>
                    <a:pt x="1944" y="1758"/>
                  </a:lnTo>
                  <a:lnTo>
                    <a:pt x="1941" y="1760"/>
                  </a:lnTo>
                  <a:lnTo>
                    <a:pt x="1941" y="1763"/>
                  </a:lnTo>
                  <a:lnTo>
                    <a:pt x="1937" y="1763"/>
                  </a:lnTo>
                  <a:lnTo>
                    <a:pt x="1937" y="1763"/>
                  </a:lnTo>
                  <a:lnTo>
                    <a:pt x="1937" y="1758"/>
                  </a:lnTo>
                  <a:lnTo>
                    <a:pt x="1937" y="1753"/>
                  </a:lnTo>
                  <a:lnTo>
                    <a:pt x="1937" y="1751"/>
                  </a:lnTo>
                  <a:lnTo>
                    <a:pt x="1953" y="1732"/>
                  </a:lnTo>
                  <a:lnTo>
                    <a:pt x="1956" y="1730"/>
                  </a:lnTo>
                  <a:lnTo>
                    <a:pt x="1958" y="1727"/>
                  </a:lnTo>
                  <a:lnTo>
                    <a:pt x="1960" y="1718"/>
                  </a:lnTo>
                  <a:lnTo>
                    <a:pt x="1960" y="1718"/>
                  </a:lnTo>
                  <a:lnTo>
                    <a:pt x="1958" y="1716"/>
                  </a:lnTo>
                  <a:lnTo>
                    <a:pt x="1956" y="1716"/>
                  </a:lnTo>
                  <a:lnTo>
                    <a:pt x="1951" y="1716"/>
                  </a:lnTo>
                  <a:lnTo>
                    <a:pt x="1948" y="1704"/>
                  </a:lnTo>
                  <a:lnTo>
                    <a:pt x="1948" y="1704"/>
                  </a:lnTo>
                  <a:lnTo>
                    <a:pt x="1941" y="1683"/>
                  </a:lnTo>
                  <a:lnTo>
                    <a:pt x="1937" y="1675"/>
                  </a:lnTo>
                  <a:lnTo>
                    <a:pt x="1937" y="1675"/>
                  </a:lnTo>
                  <a:lnTo>
                    <a:pt x="1934" y="1675"/>
                  </a:lnTo>
                  <a:lnTo>
                    <a:pt x="1934" y="1678"/>
                  </a:lnTo>
                  <a:lnTo>
                    <a:pt x="1932" y="1678"/>
                  </a:lnTo>
                  <a:lnTo>
                    <a:pt x="1920" y="1694"/>
                  </a:lnTo>
                  <a:lnTo>
                    <a:pt x="1932" y="1678"/>
                  </a:lnTo>
                  <a:lnTo>
                    <a:pt x="1932" y="1678"/>
                  </a:lnTo>
                  <a:lnTo>
                    <a:pt x="1932" y="1673"/>
                  </a:lnTo>
                  <a:lnTo>
                    <a:pt x="1920" y="1664"/>
                  </a:lnTo>
                  <a:lnTo>
                    <a:pt x="1896" y="1652"/>
                  </a:lnTo>
                  <a:lnTo>
                    <a:pt x="1894" y="1652"/>
                  </a:lnTo>
                  <a:lnTo>
                    <a:pt x="1894" y="1652"/>
                  </a:lnTo>
                  <a:lnTo>
                    <a:pt x="1892" y="1654"/>
                  </a:lnTo>
                  <a:lnTo>
                    <a:pt x="1892" y="1649"/>
                  </a:lnTo>
                  <a:lnTo>
                    <a:pt x="1892" y="1649"/>
                  </a:lnTo>
                  <a:lnTo>
                    <a:pt x="1875" y="1647"/>
                  </a:lnTo>
                  <a:lnTo>
                    <a:pt x="1875" y="1647"/>
                  </a:lnTo>
                  <a:lnTo>
                    <a:pt x="1852" y="1649"/>
                  </a:lnTo>
                  <a:lnTo>
                    <a:pt x="1844" y="1647"/>
                  </a:lnTo>
                  <a:lnTo>
                    <a:pt x="1844" y="1647"/>
                  </a:lnTo>
                  <a:lnTo>
                    <a:pt x="1842" y="1649"/>
                  </a:lnTo>
                  <a:lnTo>
                    <a:pt x="1842" y="1649"/>
                  </a:lnTo>
                  <a:lnTo>
                    <a:pt x="1840" y="1647"/>
                  </a:lnTo>
                  <a:lnTo>
                    <a:pt x="1837" y="1642"/>
                  </a:lnTo>
                  <a:lnTo>
                    <a:pt x="1835" y="1640"/>
                  </a:lnTo>
                  <a:lnTo>
                    <a:pt x="1830" y="1635"/>
                  </a:lnTo>
                  <a:lnTo>
                    <a:pt x="1828" y="1633"/>
                  </a:lnTo>
                  <a:lnTo>
                    <a:pt x="1823" y="1633"/>
                  </a:lnTo>
                  <a:lnTo>
                    <a:pt x="1819" y="1633"/>
                  </a:lnTo>
                  <a:lnTo>
                    <a:pt x="1816" y="1631"/>
                  </a:lnTo>
                  <a:lnTo>
                    <a:pt x="1816" y="1623"/>
                  </a:lnTo>
                  <a:lnTo>
                    <a:pt x="1800" y="1607"/>
                  </a:lnTo>
                  <a:lnTo>
                    <a:pt x="1797" y="1607"/>
                  </a:lnTo>
                  <a:lnTo>
                    <a:pt x="1797" y="1607"/>
                  </a:lnTo>
                  <a:lnTo>
                    <a:pt x="1795" y="1607"/>
                  </a:lnTo>
                  <a:lnTo>
                    <a:pt x="1795" y="1607"/>
                  </a:lnTo>
                  <a:lnTo>
                    <a:pt x="1790" y="1602"/>
                  </a:lnTo>
                  <a:lnTo>
                    <a:pt x="1785" y="1602"/>
                  </a:lnTo>
                  <a:lnTo>
                    <a:pt x="1783" y="1605"/>
                  </a:lnTo>
                  <a:lnTo>
                    <a:pt x="1783" y="1605"/>
                  </a:lnTo>
                  <a:lnTo>
                    <a:pt x="1781" y="1605"/>
                  </a:lnTo>
                  <a:lnTo>
                    <a:pt x="1776" y="1605"/>
                  </a:lnTo>
                  <a:lnTo>
                    <a:pt x="1776" y="1605"/>
                  </a:lnTo>
                  <a:lnTo>
                    <a:pt x="1776" y="1602"/>
                  </a:lnTo>
                  <a:lnTo>
                    <a:pt x="1778" y="1602"/>
                  </a:lnTo>
                  <a:lnTo>
                    <a:pt x="1778" y="1602"/>
                  </a:lnTo>
                  <a:lnTo>
                    <a:pt x="1781" y="1600"/>
                  </a:lnTo>
                  <a:lnTo>
                    <a:pt x="1781" y="1600"/>
                  </a:lnTo>
                  <a:lnTo>
                    <a:pt x="1781" y="1600"/>
                  </a:lnTo>
                  <a:lnTo>
                    <a:pt x="1778" y="1595"/>
                  </a:lnTo>
                  <a:lnTo>
                    <a:pt x="1776" y="1590"/>
                  </a:lnTo>
                  <a:lnTo>
                    <a:pt x="1776" y="1590"/>
                  </a:lnTo>
                  <a:lnTo>
                    <a:pt x="1774" y="1588"/>
                  </a:lnTo>
                  <a:lnTo>
                    <a:pt x="1759" y="1581"/>
                  </a:lnTo>
                  <a:lnTo>
                    <a:pt x="1755" y="1583"/>
                  </a:lnTo>
                  <a:lnTo>
                    <a:pt x="1752" y="1581"/>
                  </a:lnTo>
                  <a:lnTo>
                    <a:pt x="1752" y="1579"/>
                  </a:lnTo>
                  <a:lnTo>
                    <a:pt x="1750" y="1576"/>
                  </a:lnTo>
                  <a:lnTo>
                    <a:pt x="1750" y="1576"/>
                  </a:lnTo>
                  <a:lnTo>
                    <a:pt x="1748" y="1574"/>
                  </a:lnTo>
                  <a:lnTo>
                    <a:pt x="1743" y="1574"/>
                  </a:lnTo>
                  <a:lnTo>
                    <a:pt x="1743" y="1571"/>
                  </a:lnTo>
                  <a:lnTo>
                    <a:pt x="1745" y="1571"/>
                  </a:lnTo>
                  <a:lnTo>
                    <a:pt x="1748" y="1569"/>
                  </a:lnTo>
                  <a:lnTo>
                    <a:pt x="1752" y="1569"/>
                  </a:lnTo>
                  <a:lnTo>
                    <a:pt x="1755" y="1569"/>
                  </a:lnTo>
                  <a:lnTo>
                    <a:pt x="1755" y="1569"/>
                  </a:lnTo>
                  <a:lnTo>
                    <a:pt x="1757" y="1569"/>
                  </a:lnTo>
                  <a:lnTo>
                    <a:pt x="1759" y="1567"/>
                  </a:lnTo>
                  <a:lnTo>
                    <a:pt x="1759" y="1567"/>
                  </a:lnTo>
                  <a:lnTo>
                    <a:pt x="1724" y="1567"/>
                  </a:lnTo>
                  <a:lnTo>
                    <a:pt x="1722" y="1569"/>
                  </a:lnTo>
                  <a:lnTo>
                    <a:pt x="1722" y="1569"/>
                  </a:lnTo>
                  <a:lnTo>
                    <a:pt x="1724" y="1569"/>
                  </a:lnTo>
                  <a:lnTo>
                    <a:pt x="1731" y="1569"/>
                  </a:lnTo>
                  <a:lnTo>
                    <a:pt x="1731" y="1569"/>
                  </a:lnTo>
                  <a:lnTo>
                    <a:pt x="1729" y="1571"/>
                  </a:lnTo>
                  <a:lnTo>
                    <a:pt x="1722" y="1571"/>
                  </a:lnTo>
                  <a:lnTo>
                    <a:pt x="1715" y="1574"/>
                  </a:lnTo>
                  <a:lnTo>
                    <a:pt x="1703" y="1576"/>
                  </a:lnTo>
                  <a:lnTo>
                    <a:pt x="1696" y="1574"/>
                  </a:lnTo>
                  <a:lnTo>
                    <a:pt x="1693" y="1571"/>
                  </a:lnTo>
                  <a:lnTo>
                    <a:pt x="1693" y="1571"/>
                  </a:lnTo>
                  <a:lnTo>
                    <a:pt x="1693" y="1569"/>
                  </a:lnTo>
                  <a:lnTo>
                    <a:pt x="1691" y="1569"/>
                  </a:lnTo>
                  <a:lnTo>
                    <a:pt x="1660" y="1571"/>
                  </a:lnTo>
                  <a:lnTo>
                    <a:pt x="1658" y="1569"/>
                  </a:lnTo>
                  <a:lnTo>
                    <a:pt x="1656" y="1560"/>
                  </a:lnTo>
                  <a:lnTo>
                    <a:pt x="1653" y="1557"/>
                  </a:lnTo>
                  <a:lnTo>
                    <a:pt x="1634" y="1555"/>
                  </a:lnTo>
                  <a:lnTo>
                    <a:pt x="1632" y="1550"/>
                  </a:lnTo>
                  <a:lnTo>
                    <a:pt x="1632" y="1550"/>
                  </a:lnTo>
                  <a:lnTo>
                    <a:pt x="1630" y="1543"/>
                  </a:lnTo>
                  <a:lnTo>
                    <a:pt x="1630" y="1543"/>
                  </a:lnTo>
                  <a:lnTo>
                    <a:pt x="1627" y="1541"/>
                  </a:lnTo>
                  <a:lnTo>
                    <a:pt x="1627" y="1541"/>
                  </a:lnTo>
                  <a:lnTo>
                    <a:pt x="1625" y="1543"/>
                  </a:lnTo>
                  <a:lnTo>
                    <a:pt x="1622" y="1550"/>
                  </a:lnTo>
                  <a:lnTo>
                    <a:pt x="1622" y="1550"/>
                  </a:lnTo>
                  <a:lnTo>
                    <a:pt x="1622" y="1550"/>
                  </a:lnTo>
                  <a:lnTo>
                    <a:pt x="1625" y="1550"/>
                  </a:lnTo>
                  <a:lnTo>
                    <a:pt x="1630" y="1550"/>
                  </a:lnTo>
                  <a:lnTo>
                    <a:pt x="1630" y="1553"/>
                  </a:lnTo>
                  <a:lnTo>
                    <a:pt x="1630" y="1553"/>
                  </a:lnTo>
                  <a:lnTo>
                    <a:pt x="1630" y="1555"/>
                  </a:lnTo>
                  <a:lnTo>
                    <a:pt x="1613" y="1557"/>
                  </a:lnTo>
                  <a:lnTo>
                    <a:pt x="1608" y="1562"/>
                  </a:lnTo>
                  <a:lnTo>
                    <a:pt x="1606" y="1562"/>
                  </a:lnTo>
                  <a:lnTo>
                    <a:pt x="1604" y="1562"/>
                  </a:lnTo>
                  <a:lnTo>
                    <a:pt x="1604" y="1564"/>
                  </a:lnTo>
                  <a:lnTo>
                    <a:pt x="1604" y="1564"/>
                  </a:lnTo>
                  <a:lnTo>
                    <a:pt x="1604" y="1571"/>
                  </a:lnTo>
                  <a:lnTo>
                    <a:pt x="1608" y="1583"/>
                  </a:lnTo>
                  <a:lnTo>
                    <a:pt x="1608" y="1590"/>
                  </a:lnTo>
                  <a:lnTo>
                    <a:pt x="1608" y="1590"/>
                  </a:lnTo>
                  <a:lnTo>
                    <a:pt x="1608" y="1590"/>
                  </a:lnTo>
                  <a:lnTo>
                    <a:pt x="1606" y="1595"/>
                  </a:lnTo>
                  <a:lnTo>
                    <a:pt x="1604" y="1595"/>
                  </a:lnTo>
                  <a:lnTo>
                    <a:pt x="1601" y="1595"/>
                  </a:lnTo>
                  <a:lnTo>
                    <a:pt x="1599" y="1595"/>
                  </a:lnTo>
                  <a:lnTo>
                    <a:pt x="1599" y="1590"/>
                  </a:lnTo>
                  <a:lnTo>
                    <a:pt x="1596" y="1588"/>
                  </a:lnTo>
                  <a:lnTo>
                    <a:pt x="1594" y="1586"/>
                  </a:lnTo>
                  <a:lnTo>
                    <a:pt x="1594" y="1583"/>
                  </a:lnTo>
                  <a:lnTo>
                    <a:pt x="1594" y="1579"/>
                  </a:lnTo>
                  <a:lnTo>
                    <a:pt x="1594" y="1576"/>
                  </a:lnTo>
                  <a:lnTo>
                    <a:pt x="1599" y="1571"/>
                  </a:lnTo>
                  <a:lnTo>
                    <a:pt x="1601" y="1564"/>
                  </a:lnTo>
                  <a:lnTo>
                    <a:pt x="1599" y="1564"/>
                  </a:lnTo>
                  <a:lnTo>
                    <a:pt x="1599" y="1564"/>
                  </a:lnTo>
                  <a:lnTo>
                    <a:pt x="1599" y="1562"/>
                  </a:lnTo>
                  <a:lnTo>
                    <a:pt x="1599" y="1562"/>
                  </a:lnTo>
                  <a:lnTo>
                    <a:pt x="1596" y="1557"/>
                  </a:lnTo>
                  <a:lnTo>
                    <a:pt x="1596" y="1553"/>
                  </a:lnTo>
                  <a:lnTo>
                    <a:pt x="1601" y="1550"/>
                  </a:lnTo>
                  <a:lnTo>
                    <a:pt x="1604" y="1548"/>
                  </a:lnTo>
                  <a:lnTo>
                    <a:pt x="1606" y="1545"/>
                  </a:lnTo>
                  <a:lnTo>
                    <a:pt x="1606" y="1545"/>
                  </a:lnTo>
                  <a:lnTo>
                    <a:pt x="1606" y="1541"/>
                  </a:lnTo>
                  <a:lnTo>
                    <a:pt x="1604" y="1541"/>
                  </a:lnTo>
                  <a:lnTo>
                    <a:pt x="1599" y="1538"/>
                  </a:lnTo>
                  <a:lnTo>
                    <a:pt x="1596" y="1541"/>
                  </a:lnTo>
                  <a:lnTo>
                    <a:pt x="1596" y="1538"/>
                  </a:lnTo>
                  <a:lnTo>
                    <a:pt x="1596" y="1541"/>
                  </a:lnTo>
                  <a:lnTo>
                    <a:pt x="1596" y="1543"/>
                  </a:lnTo>
                  <a:lnTo>
                    <a:pt x="1594" y="1543"/>
                  </a:lnTo>
                  <a:lnTo>
                    <a:pt x="1592" y="1541"/>
                  </a:lnTo>
                  <a:lnTo>
                    <a:pt x="1592" y="1543"/>
                  </a:lnTo>
                  <a:lnTo>
                    <a:pt x="1592" y="1545"/>
                  </a:lnTo>
                  <a:lnTo>
                    <a:pt x="1589" y="1548"/>
                  </a:lnTo>
                  <a:lnTo>
                    <a:pt x="1566" y="1557"/>
                  </a:lnTo>
                  <a:lnTo>
                    <a:pt x="1556" y="1557"/>
                  </a:lnTo>
                  <a:lnTo>
                    <a:pt x="1556" y="1557"/>
                  </a:lnTo>
                  <a:lnTo>
                    <a:pt x="1554" y="1564"/>
                  </a:lnTo>
                  <a:lnTo>
                    <a:pt x="1552" y="1567"/>
                  </a:lnTo>
                  <a:lnTo>
                    <a:pt x="1552" y="1567"/>
                  </a:lnTo>
                  <a:lnTo>
                    <a:pt x="1552" y="1562"/>
                  </a:lnTo>
                  <a:lnTo>
                    <a:pt x="1552" y="1562"/>
                  </a:lnTo>
                  <a:lnTo>
                    <a:pt x="1544" y="1562"/>
                  </a:lnTo>
                  <a:lnTo>
                    <a:pt x="1542" y="1562"/>
                  </a:lnTo>
                  <a:lnTo>
                    <a:pt x="1535" y="1569"/>
                  </a:lnTo>
                  <a:lnTo>
                    <a:pt x="1533" y="1569"/>
                  </a:lnTo>
                  <a:lnTo>
                    <a:pt x="1533" y="1586"/>
                  </a:lnTo>
                  <a:lnTo>
                    <a:pt x="1530" y="1588"/>
                  </a:lnTo>
                  <a:lnTo>
                    <a:pt x="1526" y="1588"/>
                  </a:lnTo>
                  <a:lnTo>
                    <a:pt x="1523" y="1590"/>
                  </a:lnTo>
                  <a:lnTo>
                    <a:pt x="1519" y="1597"/>
                  </a:lnTo>
                  <a:lnTo>
                    <a:pt x="1514" y="1602"/>
                  </a:lnTo>
                  <a:lnTo>
                    <a:pt x="1511" y="1602"/>
                  </a:lnTo>
                  <a:lnTo>
                    <a:pt x="1511" y="1605"/>
                  </a:lnTo>
                  <a:lnTo>
                    <a:pt x="1514" y="1605"/>
                  </a:lnTo>
                  <a:lnTo>
                    <a:pt x="1514" y="1609"/>
                  </a:lnTo>
                  <a:lnTo>
                    <a:pt x="1514" y="1612"/>
                  </a:lnTo>
                  <a:lnTo>
                    <a:pt x="1514" y="1612"/>
                  </a:lnTo>
                  <a:lnTo>
                    <a:pt x="1511" y="1612"/>
                  </a:lnTo>
                  <a:lnTo>
                    <a:pt x="1504" y="1602"/>
                  </a:lnTo>
                  <a:lnTo>
                    <a:pt x="1490" y="1590"/>
                  </a:lnTo>
                  <a:lnTo>
                    <a:pt x="1490" y="1590"/>
                  </a:lnTo>
                  <a:lnTo>
                    <a:pt x="1469" y="1586"/>
                  </a:lnTo>
                  <a:lnTo>
                    <a:pt x="1467" y="1586"/>
                  </a:lnTo>
                  <a:lnTo>
                    <a:pt x="1464" y="1586"/>
                  </a:lnTo>
                  <a:lnTo>
                    <a:pt x="1464" y="1588"/>
                  </a:lnTo>
                  <a:lnTo>
                    <a:pt x="1464" y="1590"/>
                  </a:lnTo>
                  <a:lnTo>
                    <a:pt x="1464" y="1593"/>
                  </a:lnTo>
                  <a:lnTo>
                    <a:pt x="1462" y="1595"/>
                  </a:lnTo>
                  <a:lnTo>
                    <a:pt x="1459" y="1595"/>
                  </a:lnTo>
                  <a:lnTo>
                    <a:pt x="1459" y="1590"/>
                  </a:lnTo>
                  <a:lnTo>
                    <a:pt x="1459" y="1590"/>
                  </a:lnTo>
                  <a:lnTo>
                    <a:pt x="1457" y="1590"/>
                  </a:lnTo>
                  <a:lnTo>
                    <a:pt x="1452" y="1595"/>
                  </a:lnTo>
                  <a:lnTo>
                    <a:pt x="1448" y="1595"/>
                  </a:lnTo>
                  <a:lnTo>
                    <a:pt x="1445" y="1595"/>
                  </a:lnTo>
                  <a:lnTo>
                    <a:pt x="1443" y="1597"/>
                  </a:lnTo>
                  <a:lnTo>
                    <a:pt x="1443" y="1597"/>
                  </a:lnTo>
                  <a:lnTo>
                    <a:pt x="1438" y="1597"/>
                  </a:lnTo>
                  <a:lnTo>
                    <a:pt x="1431" y="1595"/>
                  </a:lnTo>
                  <a:lnTo>
                    <a:pt x="1424" y="1595"/>
                  </a:lnTo>
                  <a:lnTo>
                    <a:pt x="1424" y="1593"/>
                  </a:lnTo>
                  <a:lnTo>
                    <a:pt x="1424" y="1593"/>
                  </a:lnTo>
                  <a:lnTo>
                    <a:pt x="1422" y="1590"/>
                  </a:lnTo>
                  <a:lnTo>
                    <a:pt x="1422" y="1588"/>
                  </a:lnTo>
                  <a:lnTo>
                    <a:pt x="1422" y="1588"/>
                  </a:lnTo>
                  <a:lnTo>
                    <a:pt x="1419" y="1586"/>
                  </a:lnTo>
                  <a:lnTo>
                    <a:pt x="1417" y="1586"/>
                  </a:lnTo>
                  <a:lnTo>
                    <a:pt x="1417" y="1586"/>
                  </a:lnTo>
                  <a:lnTo>
                    <a:pt x="1403" y="1571"/>
                  </a:lnTo>
                  <a:lnTo>
                    <a:pt x="1400" y="1564"/>
                  </a:lnTo>
                  <a:lnTo>
                    <a:pt x="1400" y="1564"/>
                  </a:lnTo>
                  <a:lnTo>
                    <a:pt x="1391" y="1564"/>
                  </a:lnTo>
                  <a:lnTo>
                    <a:pt x="1400" y="1564"/>
                  </a:lnTo>
                  <a:lnTo>
                    <a:pt x="1398" y="1562"/>
                  </a:lnTo>
                  <a:lnTo>
                    <a:pt x="1398" y="1557"/>
                  </a:lnTo>
                  <a:lnTo>
                    <a:pt x="1396" y="1555"/>
                  </a:lnTo>
                  <a:lnTo>
                    <a:pt x="1398" y="1553"/>
                  </a:lnTo>
                  <a:lnTo>
                    <a:pt x="1405" y="1494"/>
                  </a:lnTo>
                  <a:lnTo>
                    <a:pt x="1403" y="1494"/>
                  </a:lnTo>
                  <a:lnTo>
                    <a:pt x="1405" y="1494"/>
                  </a:lnTo>
                  <a:lnTo>
                    <a:pt x="1405" y="1494"/>
                  </a:lnTo>
                  <a:lnTo>
                    <a:pt x="1405" y="1491"/>
                  </a:lnTo>
                  <a:lnTo>
                    <a:pt x="1403" y="1489"/>
                  </a:lnTo>
                  <a:lnTo>
                    <a:pt x="1396" y="1486"/>
                  </a:lnTo>
                  <a:lnTo>
                    <a:pt x="1393" y="1482"/>
                  </a:lnTo>
                  <a:lnTo>
                    <a:pt x="1389" y="1482"/>
                  </a:lnTo>
                  <a:lnTo>
                    <a:pt x="1382" y="1479"/>
                  </a:lnTo>
                  <a:lnTo>
                    <a:pt x="1377" y="1479"/>
                  </a:lnTo>
                  <a:lnTo>
                    <a:pt x="1374" y="1477"/>
                  </a:lnTo>
                  <a:lnTo>
                    <a:pt x="1372" y="1479"/>
                  </a:lnTo>
                  <a:lnTo>
                    <a:pt x="1367" y="1479"/>
                  </a:lnTo>
                  <a:lnTo>
                    <a:pt x="1367" y="1479"/>
                  </a:lnTo>
                  <a:lnTo>
                    <a:pt x="1365" y="1477"/>
                  </a:lnTo>
                  <a:lnTo>
                    <a:pt x="1360" y="1477"/>
                  </a:lnTo>
                  <a:lnTo>
                    <a:pt x="1360" y="1479"/>
                  </a:lnTo>
                  <a:lnTo>
                    <a:pt x="1322" y="1482"/>
                  </a:lnTo>
                  <a:lnTo>
                    <a:pt x="1320" y="1484"/>
                  </a:lnTo>
                  <a:lnTo>
                    <a:pt x="1311" y="1491"/>
                  </a:lnTo>
                  <a:lnTo>
                    <a:pt x="1320" y="1484"/>
                  </a:lnTo>
                  <a:lnTo>
                    <a:pt x="1322" y="1482"/>
                  </a:lnTo>
                  <a:lnTo>
                    <a:pt x="1322" y="1482"/>
                  </a:lnTo>
                  <a:lnTo>
                    <a:pt x="1322" y="1482"/>
                  </a:lnTo>
                  <a:lnTo>
                    <a:pt x="1322" y="1482"/>
                  </a:lnTo>
                  <a:lnTo>
                    <a:pt x="1320" y="1479"/>
                  </a:lnTo>
                  <a:lnTo>
                    <a:pt x="1320" y="1479"/>
                  </a:lnTo>
                  <a:lnTo>
                    <a:pt x="1318" y="1482"/>
                  </a:lnTo>
                  <a:lnTo>
                    <a:pt x="1315" y="1482"/>
                  </a:lnTo>
                  <a:lnTo>
                    <a:pt x="1313" y="1479"/>
                  </a:lnTo>
                  <a:lnTo>
                    <a:pt x="1313" y="1479"/>
                  </a:lnTo>
                  <a:lnTo>
                    <a:pt x="1313" y="1479"/>
                  </a:lnTo>
                  <a:lnTo>
                    <a:pt x="1313" y="1479"/>
                  </a:lnTo>
                  <a:lnTo>
                    <a:pt x="1313" y="1479"/>
                  </a:lnTo>
                  <a:lnTo>
                    <a:pt x="1313" y="1477"/>
                  </a:lnTo>
                  <a:lnTo>
                    <a:pt x="1313" y="1475"/>
                  </a:lnTo>
                  <a:lnTo>
                    <a:pt x="1313" y="1475"/>
                  </a:lnTo>
                  <a:lnTo>
                    <a:pt x="1320" y="1468"/>
                  </a:lnTo>
                  <a:lnTo>
                    <a:pt x="1322" y="1465"/>
                  </a:lnTo>
                  <a:lnTo>
                    <a:pt x="1322" y="1465"/>
                  </a:lnTo>
                  <a:lnTo>
                    <a:pt x="1322" y="1446"/>
                  </a:lnTo>
                  <a:lnTo>
                    <a:pt x="1325" y="1439"/>
                  </a:lnTo>
                  <a:lnTo>
                    <a:pt x="1325" y="1439"/>
                  </a:lnTo>
                  <a:lnTo>
                    <a:pt x="1325" y="1437"/>
                  </a:lnTo>
                  <a:lnTo>
                    <a:pt x="1322" y="1434"/>
                  </a:lnTo>
                  <a:lnTo>
                    <a:pt x="1320" y="1434"/>
                  </a:lnTo>
                  <a:lnTo>
                    <a:pt x="1322" y="1432"/>
                  </a:lnTo>
                  <a:lnTo>
                    <a:pt x="1325" y="1427"/>
                  </a:lnTo>
                  <a:lnTo>
                    <a:pt x="1327" y="1427"/>
                  </a:lnTo>
                  <a:lnTo>
                    <a:pt x="1325" y="1432"/>
                  </a:lnTo>
                  <a:lnTo>
                    <a:pt x="1327" y="1434"/>
                  </a:lnTo>
                  <a:lnTo>
                    <a:pt x="1330" y="1434"/>
                  </a:lnTo>
                  <a:lnTo>
                    <a:pt x="1327" y="1439"/>
                  </a:lnTo>
                  <a:lnTo>
                    <a:pt x="1330" y="1442"/>
                  </a:lnTo>
                  <a:lnTo>
                    <a:pt x="1330" y="1442"/>
                  </a:lnTo>
                  <a:lnTo>
                    <a:pt x="1334" y="1420"/>
                  </a:lnTo>
                  <a:lnTo>
                    <a:pt x="1334" y="1418"/>
                  </a:lnTo>
                  <a:lnTo>
                    <a:pt x="1334" y="1418"/>
                  </a:lnTo>
                  <a:lnTo>
                    <a:pt x="1337" y="1416"/>
                  </a:lnTo>
                  <a:lnTo>
                    <a:pt x="1337" y="1413"/>
                  </a:lnTo>
                  <a:lnTo>
                    <a:pt x="1334" y="1413"/>
                  </a:lnTo>
                  <a:lnTo>
                    <a:pt x="1337" y="1408"/>
                  </a:lnTo>
                  <a:lnTo>
                    <a:pt x="1337" y="1404"/>
                  </a:lnTo>
                  <a:lnTo>
                    <a:pt x="1339" y="1399"/>
                  </a:lnTo>
                  <a:lnTo>
                    <a:pt x="1346" y="1392"/>
                  </a:lnTo>
                  <a:lnTo>
                    <a:pt x="1346" y="1387"/>
                  </a:lnTo>
                  <a:lnTo>
                    <a:pt x="1346" y="1382"/>
                  </a:lnTo>
                  <a:lnTo>
                    <a:pt x="1344" y="1380"/>
                  </a:lnTo>
                  <a:lnTo>
                    <a:pt x="1334" y="1380"/>
                  </a:lnTo>
                  <a:lnTo>
                    <a:pt x="1332" y="1382"/>
                  </a:lnTo>
                  <a:lnTo>
                    <a:pt x="1332" y="1380"/>
                  </a:lnTo>
                  <a:lnTo>
                    <a:pt x="1325" y="1378"/>
                  </a:lnTo>
                  <a:lnTo>
                    <a:pt x="1315" y="1380"/>
                  </a:lnTo>
                  <a:lnTo>
                    <a:pt x="1313" y="1382"/>
                  </a:lnTo>
                  <a:lnTo>
                    <a:pt x="1292" y="1385"/>
                  </a:lnTo>
                  <a:lnTo>
                    <a:pt x="1289" y="1387"/>
                  </a:lnTo>
                  <a:lnTo>
                    <a:pt x="1285" y="1408"/>
                  </a:lnTo>
                  <a:lnTo>
                    <a:pt x="1282" y="1413"/>
                  </a:lnTo>
                  <a:lnTo>
                    <a:pt x="1280" y="1420"/>
                  </a:lnTo>
                  <a:lnTo>
                    <a:pt x="1278" y="1423"/>
                  </a:lnTo>
                  <a:lnTo>
                    <a:pt x="1273" y="1425"/>
                  </a:lnTo>
                  <a:lnTo>
                    <a:pt x="1273" y="1430"/>
                  </a:lnTo>
                  <a:lnTo>
                    <a:pt x="1268" y="1434"/>
                  </a:lnTo>
                  <a:lnTo>
                    <a:pt x="1266" y="1434"/>
                  </a:lnTo>
                  <a:lnTo>
                    <a:pt x="1263" y="1434"/>
                  </a:lnTo>
                  <a:lnTo>
                    <a:pt x="1263" y="1432"/>
                  </a:lnTo>
                  <a:lnTo>
                    <a:pt x="1261" y="1430"/>
                  </a:lnTo>
                  <a:lnTo>
                    <a:pt x="1259" y="1430"/>
                  </a:lnTo>
                  <a:lnTo>
                    <a:pt x="1254" y="1430"/>
                  </a:lnTo>
                  <a:lnTo>
                    <a:pt x="1242" y="1434"/>
                  </a:lnTo>
                  <a:lnTo>
                    <a:pt x="1240" y="1434"/>
                  </a:lnTo>
                  <a:lnTo>
                    <a:pt x="1230" y="1434"/>
                  </a:lnTo>
                  <a:lnTo>
                    <a:pt x="1226" y="1439"/>
                  </a:lnTo>
                  <a:lnTo>
                    <a:pt x="1221" y="1439"/>
                  </a:lnTo>
                  <a:lnTo>
                    <a:pt x="1216" y="1437"/>
                  </a:lnTo>
                  <a:lnTo>
                    <a:pt x="1214" y="1432"/>
                  </a:lnTo>
                  <a:lnTo>
                    <a:pt x="1211" y="1430"/>
                  </a:lnTo>
                  <a:lnTo>
                    <a:pt x="1211" y="1432"/>
                  </a:lnTo>
                  <a:lnTo>
                    <a:pt x="1207" y="1432"/>
                  </a:lnTo>
                  <a:lnTo>
                    <a:pt x="1200" y="1427"/>
                  </a:lnTo>
                  <a:lnTo>
                    <a:pt x="1195" y="1423"/>
                  </a:lnTo>
                  <a:lnTo>
                    <a:pt x="1193" y="1423"/>
                  </a:lnTo>
                  <a:lnTo>
                    <a:pt x="1193" y="1420"/>
                  </a:lnTo>
                  <a:lnTo>
                    <a:pt x="1185" y="1406"/>
                  </a:lnTo>
                  <a:lnTo>
                    <a:pt x="1181" y="1399"/>
                  </a:lnTo>
                  <a:lnTo>
                    <a:pt x="1174" y="1387"/>
                  </a:lnTo>
                  <a:lnTo>
                    <a:pt x="1176" y="1385"/>
                  </a:lnTo>
                  <a:lnTo>
                    <a:pt x="1176" y="1382"/>
                  </a:lnTo>
                  <a:lnTo>
                    <a:pt x="1176" y="1380"/>
                  </a:lnTo>
                  <a:lnTo>
                    <a:pt x="1169" y="1375"/>
                  </a:lnTo>
                  <a:lnTo>
                    <a:pt x="1167" y="1368"/>
                  </a:lnTo>
                  <a:lnTo>
                    <a:pt x="1169" y="1345"/>
                  </a:lnTo>
                  <a:lnTo>
                    <a:pt x="1169" y="1340"/>
                  </a:lnTo>
                  <a:lnTo>
                    <a:pt x="1167" y="1340"/>
                  </a:lnTo>
                  <a:lnTo>
                    <a:pt x="1167" y="1326"/>
                  </a:lnTo>
                  <a:lnTo>
                    <a:pt x="1167" y="1326"/>
                  </a:lnTo>
                  <a:lnTo>
                    <a:pt x="1167" y="1323"/>
                  </a:lnTo>
                  <a:lnTo>
                    <a:pt x="1167" y="1321"/>
                  </a:lnTo>
                  <a:lnTo>
                    <a:pt x="1169" y="1319"/>
                  </a:lnTo>
                  <a:lnTo>
                    <a:pt x="1169" y="1312"/>
                  </a:lnTo>
                  <a:lnTo>
                    <a:pt x="1171" y="1312"/>
                  </a:lnTo>
                  <a:lnTo>
                    <a:pt x="1174" y="1312"/>
                  </a:lnTo>
                  <a:lnTo>
                    <a:pt x="1176" y="1312"/>
                  </a:lnTo>
                  <a:lnTo>
                    <a:pt x="1178" y="1309"/>
                  </a:lnTo>
                  <a:lnTo>
                    <a:pt x="1178" y="1305"/>
                  </a:lnTo>
                  <a:lnTo>
                    <a:pt x="1178" y="1305"/>
                  </a:lnTo>
                  <a:lnTo>
                    <a:pt x="1178" y="1307"/>
                  </a:lnTo>
                  <a:lnTo>
                    <a:pt x="1176" y="1307"/>
                  </a:lnTo>
                  <a:lnTo>
                    <a:pt x="1176" y="1309"/>
                  </a:lnTo>
                  <a:lnTo>
                    <a:pt x="1176" y="1307"/>
                  </a:lnTo>
                  <a:lnTo>
                    <a:pt x="1176" y="1307"/>
                  </a:lnTo>
                  <a:lnTo>
                    <a:pt x="1178" y="1302"/>
                  </a:lnTo>
                  <a:lnTo>
                    <a:pt x="1178" y="1302"/>
                  </a:lnTo>
                  <a:lnTo>
                    <a:pt x="1176" y="1300"/>
                  </a:lnTo>
                  <a:lnTo>
                    <a:pt x="1174" y="1295"/>
                  </a:lnTo>
                  <a:lnTo>
                    <a:pt x="1174" y="1295"/>
                  </a:lnTo>
                  <a:lnTo>
                    <a:pt x="1171" y="1283"/>
                  </a:lnTo>
                  <a:lnTo>
                    <a:pt x="1174" y="1283"/>
                  </a:lnTo>
                  <a:lnTo>
                    <a:pt x="1174" y="1279"/>
                  </a:lnTo>
                  <a:lnTo>
                    <a:pt x="1174" y="1279"/>
                  </a:lnTo>
                  <a:lnTo>
                    <a:pt x="1171" y="1279"/>
                  </a:lnTo>
                  <a:lnTo>
                    <a:pt x="1171" y="1279"/>
                  </a:lnTo>
                  <a:lnTo>
                    <a:pt x="1171" y="1276"/>
                  </a:lnTo>
                  <a:lnTo>
                    <a:pt x="1174" y="1276"/>
                  </a:lnTo>
                  <a:lnTo>
                    <a:pt x="1174" y="1279"/>
                  </a:lnTo>
                  <a:lnTo>
                    <a:pt x="1176" y="1276"/>
                  </a:lnTo>
                  <a:lnTo>
                    <a:pt x="1176" y="1271"/>
                  </a:lnTo>
                  <a:lnTo>
                    <a:pt x="1174" y="1267"/>
                  </a:lnTo>
                  <a:lnTo>
                    <a:pt x="1178" y="1267"/>
                  </a:lnTo>
                  <a:lnTo>
                    <a:pt x="1181" y="1264"/>
                  </a:lnTo>
                  <a:lnTo>
                    <a:pt x="1178" y="1262"/>
                  </a:lnTo>
                  <a:lnTo>
                    <a:pt x="1178" y="1264"/>
                  </a:lnTo>
                  <a:lnTo>
                    <a:pt x="1178" y="1262"/>
                  </a:lnTo>
                  <a:lnTo>
                    <a:pt x="1181" y="1260"/>
                  </a:lnTo>
                  <a:lnTo>
                    <a:pt x="1181" y="1260"/>
                  </a:lnTo>
                  <a:lnTo>
                    <a:pt x="1183" y="1257"/>
                  </a:lnTo>
                  <a:lnTo>
                    <a:pt x="1183" y="1257"/>
                  </a:lnTo>
                  <a:lnTo>
                    <a:pt x="1185" y="1257"/>
                  </a:lnTo>
                  <a:lnTo>
                    <a:pt x="1188" y="1257"/>
                  </a:lnTo>
                  <a:lnTo>
                    <a:pt x="1188" y="1255"/>
                  </a:lnTo>
                  <a:lnTo>
                    <a:pt x="1188" y="1255"/>
                  </a:lnTo>
                  <a:lnTo>
                    <a:pt x="1188" y="1253"/>
                  </a:lnTo>
                  <a:lnTo>
                    <a:pt x="1188" y="1253"/>
                  </a:lnTo>
                  <a:lnTo>
                    <a:pt x="1188" y="1250"/>
                  </a:lnTo>
                  <a:lnTo>
                    <a:pt x="1190" y="1250"/>
                  </a:lnTo>
                  <a:lnTo>
                    <a:pt x="1190" y="1253"/>
                  </a:lnTo>
                  <a:lnTo>
                    <a:pt x="1190" y="1253"/>
                  </a:lnTo>
                  <a:lnTo>
                    <a:pt x="1190" y="1250"/>
                  </a:lnTo>
                  <a:lnTo>
                    <a:pt x="1190" y="1250"/>
                  </a:lnTo>
                  <a:lnTo>
                    <a:pt x="1193" y="1250"/>
                  </a:lnTo>
                  <a:lnTo>
                    <a:pt x="1193" y="1253"/>
                  </a:lnTo>
                  <a:lnTo>
                    <a:pt x="1193" y="1253"/>
                  </a:lnTo>
                  <a:lnTo>
                    <a:pt x="1193" y="1250"/>
                  </a:lnTo>
                  <a:lnTo>
                    <a:pt x="1195" y="1250"/>
                  </a:lnTo>
                  <a:lnTo>
                    <a:pt x="1195" y="1250"/>
                  </a:lnTo>
                  <a:lnTo>
                    <a:pt x="1195" y="1253"/>
                  </a:lnTo>
                  <a:lnTo>
                    <a:pt x="1200" y="1250"/>
                  </a:lnTo>
                  <a:lnTo>
                    <a:pt x="1200" y="1250"/>
                  </a:lnTo>
                  <a:lnTo>
                    <a:pt x="1200" y="1250"/>
                  </a:lnTo>
                  <a:lnTo>
                    <a:pt x="1193" y="1255"/>
                  </a:lnTo>
                  <a:lnTo>
                    <a:pt x="1193" y="1255"/>
                  </a:lnTo>
                  <a:lnTo>
                    <a:pt x="1195" y="1255"/>
                  </a:lnTo>
                  <a:lnTo>
                    <a:pt x="1209" y="1245"/>
                  </a:lnTo>
                  <a:lnTo>
                    <a:pt x="1211" y="1241"/>
                  </a:lnTo>
                  <a:lnTo>
                    <a:pt x="1211" y="1231"/>
                  </a:lnTo>
                  <a:lnTo>
                    <a:pt x="1214" y="1229"/>
                  </a:lnTo>
                  <a:lnTo>
                    <a:pt x="1214" y="1229"/>
                  </a:lnTo>
                  <a:lnTo>
                    <a:pt x="1214" y="1229"/>
                  </a:lnTo>
                  <a:lnTo>
                    <a:pt x="1216" y="1234"/>
                  </a:lnTo>
                  <a:lnTo>
                    <a:pt x="1216" y="1234"/>
                  </a:lnTo>
                  <a:lnTo>
                    <a:pt x="1216" y="1234"/>
                  </a:lnTo>
                  <a:lnTo>
                    <a:pt x="1214" y="1236"/>
                  </a:lnTo>
                  <a:lnTo>
                    <a:pt x="1216" y="1236"/>
                  </a:lnTo>
                  <a:lnTo>
                    <a:pt x="1226" y="1231"/>
                  </a:lnTo>
                  <a:lnTo>
                    <a:pt x="1240" y="1229"/>
                  </a:lnTo>
                  <a:lnTo>
                    <a:pt x="1256" y="1234"/>
                  </a:lnTo>
                  <a:lnTo>
                    <a:pt x="1259" y="1231"/>
                  </a:lnTo>
                  <a:lnTo>
                    <a:pt x="1259" y="1229"/>
                  </a:lnTo>
                  <a:lnTo>
                    <a:pt x="1259" y="1229"/>
                  </a:lnTo>
                  <a:lnTo>
                    <a:pt x="1261" y="1229"/>
                  </a:lnTo>
                  <a:lnTo>
                    <a:pt x="1268" y="1231"/>
                  </a:lnTo>
                  <a:lnTo>
                    <a:pt x="1268" y="1234"/>
                  </a:lnTo>
                  <a:lnTo>
                    <a:pt x="1270" y="1234"/>
                  </a:lnTo>
                  <a:lnTo>
                    <a:pt x="1275" y="1238"/>
                  </a:lnTo>
                  <a:lnTo>
                    <a:pt x="1278" y="1238"/>
                  </a:lnTo>
                  <a:lnTo>
                    <a:pt x="1278" y="1241"/>
                  </a:lnTo>
                  <a:lnTo>
                    <a:pt x="1280" y="1241"/>
                  </a:lnTo>
                  <a:lnTo>
                    <a:pt x="1285" y="1241"/>
                  </a:lnTo>
                  <a:lnTo>
                    <a:pt x="1285" y="1241"/>
                  </a:lnTo>
                  <a:lnTo>
                    <a:pt x="1287" y="1241"/>
                  </a:lnTo>
                  <a:lnTo>
                    <a:pt x="1292" y="1241"/>
                  </a:lnTo>
                  <a:lnTo>
                    <a:pt x="1294" y="1238"/>
                  </a:lnTo>
                  <a:lnTo>
                    <a:pt x="1294" y="1238"/>
                  </a:lnTo>
                  <a:lnTo>
                    <a:pt x="1294" y="1236"/>
                  </a:lnTo>
                  <a:lnTo>
                    <a:pt x="1294" y="1236"/>
                  </a:lnTo>
                  <a:lnTo>
                    <a:pt x="1296" y="1236"/>
                  </a:lnTo>
                  <a:lnTo>
                    <a:pt x="1299" y="1238"/>
                  </a:lnTo>
                  <a:lnTo>
                    <a:pt x="1301" y="1238"/>
                  </a:lnTo>
                  <a:lnTo>
                    <a:pt x="1304" y="1243"/>
                  </a:lnTo>
                  <a:lnTo>
                    <a:pt x="1308" y="1243"/>
                  </a:lnTo>
                  <a:lnTo>
                    <a:pt x="1308" y="1241"/>
                  </a:lnTo>
                  <a:lnTo>
                    <a:pt x="1306" y="1238"/>
                  </a:lnTo>
                  <a:lnTo>
                    <a:pt x="1301" y="1236"/>
                  </a:lnTo>
                  <a:lnTo>
                    <a:pt x="1299" y="1234"/>
                  </a:lnTo>
                  <a:lnTo>
                    <a:pt x="1299" y="1234"/>
                  </a:lnTo>
                  <a:lnTo>
                    <a:pt x="1301" y="1231"/>
                  </a:lnTo>
                  <a:lnTo>
                    <a:pt x="1304" y="1229"/>
                  </a:lnTo>
                  <a:lnTo>
                    <a:pt x="1306" y="1224"/>
                  </a:lnTo>
                  <a:lnTo>
                    <a:pt x="1304" y="1222"/>
                  </a:lnTo>
                  <a:lnTo>
                    <a:pt x="1304" y="1222"/>
                  </a:lnTo>
                  <a:lnTo>
                    <a:pt x="1301" y="1224"/>
                  </a:lnTo>
                  <a:lnTo>
                    <a:pt x="1299" y="1227"/>
                  </a:lnTo>
                  <a:lnTo>
                    <a:pt x="1296" y="1227"/>
                  </a:lnTo>
                  <a:lnTo>
                    <a:pt x="1296" y="1222"/>
                  </a:lnTo>
                  <a:lnTo>
                    <a:pt x="1296" y="1222"/>
                  </a:lnTo>
                  <a:lnTo>
                    <a:pt x="1294" y="1222"/>
                  </a:lnTo>
                  <a:lnTo>
                    <a:pt x="1292" y="1224"/>
                  </a:lnTo>
                  <a:lnTo>
                    <a:pt x="1289" y="1224"/>
                  </a:lnTo>
                  <a:lnTo>
                    <a:pt x="1287" y="1222"/>
                  </a:lnTo>
                  <a:lnTo>
                    <a:pt x="1287" y="1219"/>
                  </a:lnTo>
                  <a:lnTo>
                    <a:pt x="1292" y="1217"/>
                  </a:lnTo>
                  <a:lnTo>
                    <a:pt x="1301" y="1219"/>
                  </a:lnTo>
                  <a:lnTo>
                    <a:pt x="1304" y="1219"/>
                  </a:lnTo>
                  <a:lnTo>
                    <a:pt x="1308" y="1219"/>
                  </a:lnTo>
                  <a:lnTo>
                    <a:pt x="1311" y="1217"/>
                  </a:lnTo>
                  <a:lnTo>
                    <a:pt x="1322" y="1217"/>
                  </a:lnTo>
                  <a:lnTo>
                    <a:pt x="1325" y="1217"/>
                  </a:lnTo>
                  <a:lnTo>
                    <a:pt x="1327" y="1208"/>
                  </a:lnTo>
                  <a:lnTo>
                    <a:pt x="1327" y="1217"/>
                  </a:lnTo>
                  <a:lnTo>
                    <a:pt x="1327" y="1219"/>
                  </a:lnTo>
                  <a:lnTo>
                    <a:pt x="1327" y="1219"/>
                  </a:lnTo>
                  <a:lnTo>
                    <a:pt x="1337" y="1217"/>
                  </a:lnTo>
                  <a:lnTo>
                    <a:pt x="1339" y="1215"/>
                  </a:lnTo>
                  <a:lnTo>
                    <a:pt x="1341" y="1215"/>
                  </a:lnTo>
                  <a:lnTo>
                    <a:pt x="1344" y="1215"/>
                  </a:lnTo>
                  <a:lnTo>
                    <a:pt x="1344" y="1215"/>
                  </a:lnTo>
                  <a:lnTo>
                    <a:pt x="1344" y="1215"/>
                  </a:lnTo>
                  <a:lnTo>
                    <a:pt x="1341" y="1217"/>
                  </a:lnTo>
                  <a:lnTo>
                    <a:pt x="1356" y="1215"/>
                  </a:lnTo>
                  <a:lnTo>
                    <a:pt x="1356" y="1217"/>
                  </a:lnTo>
                  <a:lnTo>
                    <a:pt x="1356" y="1217"/>
                  </a:lnTo>
                  <a:lnTo>
                    <a:pt x="1356" y="1217"/>
                  </a:lnTo>
                  <a:lnTo>
                    <a:pt x="1356" y="1217"/>
                  </a:lnTo>
                  <a:lnTo>
                    <a:pt x="1367" y="1224"/>
                  </a:lnTo>
                  <a:lnTo>
                    <a:pt x="1372" y="1229"/>
                  </a:lnTo>
                  <a:lnTo>
                    <a:pt x="1372" y="1231"/>
                  </a:lnTo>
                  <a:lnTo>
                    <a:pt x="1382" y="1229"/>
                  </a:lnTo>
                  <a:lnTo>
                    <a:pt x="1384" y="1227"/>
                  </a:lnTo>
                  <a:lnTo>
                    <a:pt x="1386" y="1227"/>
                  </a:lnTo>
                  <a:lnTo>
                    <a:pt x="1386" y="1227"/>
                  </a:lnTo>
                  <a:lnTo>
                    <a:pt x="1386" y="1224"/>
                  </a:lnTo>
                  <a:lnTo>
                    <a:pt x="1389" y="1224"/>
                  </a:lnTo>
                  <a:lnTo>
                    <a:pt x="1393" y="1224"/>
                  </a:lnTo>
                  <a:lnTo>
                    <a:pt x="1396" y="1224"/>
                  </a:lnTo>
                  <a:lnTo>
                    <a:pt x="1400" y="1231"/>
                  </a:lnTo>
                  <a:lnTo>
                    <a:pt x="1403" y="1231"/>
                  </a:lnTo>
                  <a:lnTo>
                    <a:pt x="1403" y="1234"/>
                  </a:lnTo>
                  <a:lnTo>
                    <a:pt x="1405" y="1234"/>
                  </a:lnTo>
                  <a:lnTo>
                    <a:pt x="1407" y="1238"/>
                  </a:lnTo>
                  <a:lnTo>
                    <a:pt x="1412" y="1241"/>
                  </a:lnTo>
                  <a:lnTo>
                    <a:pt x="1415" y="1243"/>
                  </a:lnTo>
                  <a:lnTo>
                    <a:pt x="1415" y="1267"/>
                  </a:lnTo>
                  <a:lnTo>
                    <a:pt x="1415" y="1267"/>
                  </a:lnTo>
                  <a:lnTo>
                    <a:pt x="1415" y="1267"/>
                  </a:lnTo>
                  <a:lnTo>
                    <a:pt x="1415" y="1264"/>
                  </a:lnTo>
                  <a:lnTo>
                    <a:pt x="1417" y="1264"/>
                  </a:lnTo>
                  <a:lnTo>
                    <a:pt x="1417" y="1264"/>
                  </a:lnTo>
                  <a:lnTo>
                    <a:pt x="1417" y="1271"/>
                  </a:lnTo>
                  <a:lnTo>
                    <a:pt x="1417" y="1274"/>
                  </a:lnTo>
                  <a:lnTo>
                    <a:pt x="1422" y="1283"/>
                  </a:lnTo>
                  <a:lnTo>
                    <a:pt x="1424" y="1283"/>
                  </a:lnTo>
                  <a:lnTo>
                    <a:pt x="1426" y="1283"/>
                  </a:lnTo>
                  <a:lnTo>
                    <a:pt x="1426" y="1288"/>
                  </a:lnTo>
                  <a:lnTo>
                    <a:pt x="1426" y="1288"/>
                  </a:lnTo>
                  <a:lnTo>
                    <a:pt x="1429" y="1288"/>
                  </a:lnTo>
                  <a:lnTo>
                    <a:pt x="1426" y="1290"/>
                  </a:lnTo>
                  <a:lnTo>
                    <a:pt x="1426" y="1290"/>
                  </a:lnTo>
                  <a:lnTo>
                    <a:pt x="1431" y="1300"/>
                  </a:lnTo>
                  <a:lnTo>
                    <a:pt x="1433" y="1302"/>
                  </a:lnTo>
                  <a:lnTo>
                    <a:pt x="1436" y="1302"/>
                  </a:lnTo>
                  <a:lnTo>
                    <a:pt x="1436" y="1305"/>
                  </a:lnTo>
                  <a:lnTo>
                    <a:pt x="1441" y="1312"/>
                  </a:lnTo>
                  <a:lnTo>
                    <a:pt x="1441" y="1314"/>
                  </a:lnTo>
                  <a:lnTo>
                    <a:pt x="1441" y="1314"/>
                  </a:lnTo>
                  <a:lnTo>
                    <a:pt x="1441" y="1316"/>
                  </a:lnTo>
                  <a:lnTo>
                    <a:pt x="1448" y="1316"/>
                  </a:lnTo>
                  <a:lnTo>
                    <a:pt x="1452" y="1314"/>
                  </a:lnTo>
                  <a:lnTo>
                    <a:pt x="1455" y="1314"/>
                  </a:lnTo>
                  <a:lnTo>
                    <a:pt x="1455" y="1312"/>
                  </a:lnTo>
                  <a:lnTo>
                    <a:pt x="1455" y="1312"/>
                  </a:lnTo>
                  <a:lnTo>
                    <a:pt x="1457" y="1300"/>
                  </a:lnTo>
                  <a:lnTo>
                    <a:pt x="1457" y="1283"/>
                  </a:lnTo>
                  <a:lnTo>
                    <a:pt x="1450" y="1260"/>
                  </a:lnTo>
                  <a:lnTo>
                    <a:pt x="1450" y="1253"/>
                  </a:lnTo>
                  <a:lnTo>
                    <a:pt x="1433" y="1212"/>
                  </a:lnTo>
                  <a:lnTo>
                    <a:pt x="1436" y="1212"/>
                  </a:lnTo>
                  <a:lnTo>
                    <a:pt x="1436" y="1208"/>
                  </a:lnTo>
                  <a:lnTo>
                    <a:pt x="1445" y="1186"/>
                  </a:lnTo>
                  <a:lnTo>
                    <a:pt x="1445" y="1186"/>
                  </a:lnTo>
                  <a:lnTo>
                    <a:pt x="1445" y="1184"/>
                  </a:lnTo>
                  <a:lnTo>
                    <a:pt x="1445" y="1184"/>
                  </a:lnTo>
                  <a:lnTo>
                    <a:pt x="1448" y="1182"/>
                  </a:lnTo>
                  <a:lnTo>
                    <a:pt x="1450" y="1182"/>
                  </a:lnTo>
                  <a:lnTo>
                    <a:pt x="1450" y="1182"/>
                  </a:lnTo>
                  <a:lnTo>
                    <a:pt x="1448" y="1177"/>
                  </a:lnTo>
                  <a:lnTo>
                    <a:pt x="1448" y="1177"/>
                  </a:lnTo>
                  <a:lnTo>
                    <a:pt x="1448" y="1177"/>
                  </a:lnTo>
                  <a:lnTo>
                    <a:pt x="1457" y="1177"/>
                  </a:lnTo>
                  <a:lnTo>
                    <a:pt x="1459" y="1175"/>
                  </a:lnTo>
                  <a:lnTo>
                    <a:pt x="1467" y="1170"/>
                  </a:lnTo>
                  <a:lnTo>
                    <a:pt x="1467" y="1170"/>
                  </a:lnTo>
                  <a:lnTo>
                    <a:pt x="1469" y="1170"/>
                  </a:lnTo>
                  <a:lnTo>
                    <a:pt x="1469" y="1167"/>
                  </a:lnTo>
                  <a:lnTo>
                    <a:pt x="1471" y="1165"/>
                  </a:lnTo>
                  <a:lnTo>
                    <a:pt x="1474" y="1165"/>
                  </a:lnTo>
                  <a:lnTo>
                    <a:pt x="1474" y="1163"/>
                  </a:lnTo>
                  <a:lnTo>
                    <a:pt x="1474" y="1160"/>
                  </a:lnTo>
                  <a:lnTo>
                    <a:pt x="1476" y="1158"/>
                  </a:lnTo>
                  <a:lnTo>
                    <a:pt x="1481" y="1153"/>
                  </a:lnTo>
                  <a:lnTo>
                    <a:pt x="1483" y="1151"/>
                  </a:lnTo>
                  <a:lnTo>
                    <a:pt x="1483" y="1151"/>
                  </a:lnTo>
                  <a:lnTo>
                    <a:pt x="1490" y="1149"/>
                  </a:lnTo>
                  <a:lnTo>
                    <a:pt x="1497" y="1146"/>
                  </a:lnTo>
                  <a:lnTo>
                    <a:pt x="1497" y="1144"/>
                  </a:lnTo>
                  <a:lnTo>
                    <a:pt x="1502" y="1139"/>
                  </a:lnTo>
                  <a:lnTo>
                    <a:pt x="1509" y="1134"/>
                  </a:lnTo>
                  <a:lnTo>
                    <a:pt x="1516" y="1134"/>
                  </a:lnTo>
                  <a:lnTo>
                    <a:pt x="1521" y="1132"/>
                  </a:lnTo>
                  <a:lnTo>
                    <a:pt x="1521" y="1130"/>
                  </a:lnTo>
                  <a:lnTo>
                    <a:pt x="1521" y="1127"/>
                  </a:lnTo>
                  <a:lnTo>
                    <a:pt x="1519" y="1127"/>
                  </a:lnTo>
                  <a:lnTo>
                    <a:pt x="1516" y="1127"/>
                  </a:lnTo>
                  <a:lnTo>
                    <a:pt x="1516" y="1130"/>
                  </a:lnTo>
                  <a:lnTo>
                    <a:pt x="1516" y="1127"/>
                  </a:lnTo>
                  <a:lnTo>
                    <a:pt x="1516" y="1127"/>
                  </a:lnTo>
                  <a:lnTo>
                    <a:pt x="1519" y="1125"/>
                  </a:lnTo>
                  <a:lnTo>
                    <a:pt x="1519" y="1123"/>
                  </a:lnTo>
                  <a:lnTo>
                    <a:pt x="1521" y="1123"/>
                  </a:lnTo>
                  <a:lnTo>
                    <a:pt x="1519" y="1120"/>
                  </a:lnTo>
                  <a:lnTo>
                    <a:pt x="1514" y="1118"/>
                  </a:lnTo>
                  <a:lnTo>
                    <a:pt x="1519" y="1118"/>
                  </a:lnTo>
                  <a:lnTo>
                    <a:pt x="1521" y="1118"/>
                  </a:lnTo>
                  <a:lnTo>
                    <a:pt x="1521" y="1120"/>
                  </a:lnTo>
                  <a:lnTo>
                    <a:pt x="1521" y="1120"/>
                  </a:lnTo>
                  <a:lnTo>
                    <a:pt x="1523" y="1120"/>
                  </a:lnTo>
                  <a:lnTo>
                    <a:pt x="1526" y="1120"/>
                  </a:lnTo>
                  <a:lnTo>
                    <a:pt x="1528" y="1120"/>
                  </a:lnTo>
                  <a:lnTo>
                    <a:pt x="1530" y="1116"/>
                  </a:lnTo>
                  <a:lnTo>
                    <a:pt x="1533" y="1116"/>
                  </a:lnTo>
                  <a:lnTo>
                    <a:pt x="1533" y="1111"/>
                  </a:lnTo>
                  <a:lnTo>
                    <a:pt x="1530" y="1108"/>
                  </a:lnTo>
                  <a:lnTo>
                    <a:pt x="1528" y="1111"/>
                  </a:lnTo>
                  <a:lnTo>
                    <a:pt x="1528" y="1113"/>
                  </a:lnTo>
                  <a:lnTo>
                    <a:pt x="1528" y="1113"/>
                  </a:lnTo>
                  <a:lnTo>
                    <a:pt x="1526" y="1111"/>
                  </a:lnTo>
                  <a:lnTo>
                    <a:pt x="1526" y="1108"/>
                  </a:lnTo>
                  <a:lnTo>
                    <a:pt x="1519" y="1108"/>
                  </a:lnTo>
                  <a:lnTo>
                    <a:pt x="1516" y="1108"/>
                  </a:lnTo>
                  <a:lnTo>
                    <a:pt x="1516" y="1101"/>
                  </a:lnTo>
                  <a:lnTo>
                    <a:pt x="1516" y="1101"/>
                  </a:lnTo>
                  <a:lnTo>
                    <a:pt x="1519" y="1106"/>
                  </a:lnTo>
                  <a:lnTo>
                    <a:pt x="1519" y="1106"/>
                  </a:lnTo>
                  <a:lnTo>
                    <a:pt x="1521" y="1106"/>
                  </a:lnTo>
                  <a:lnTo>
                    <a:pt x="1526" y="1104"/>
                  </a:lnTo>
                  <a:lnTo>
                    <a:pt x="1526" y="1104"/>
                  </a:lnTo>
                  <a:lnTo>
                    <a:pt x="1526" y="1104"/>
                  </a:lnTo>
                  <a:lnTo>
                    <a:pt x="1528" y="1104"/>
                  </a:lnTo>
                  <a:lnTo>
                    <a:pt x="1530" y="1104"/>
                  </a:lnTo>
                  <a:lnTo>
                    <a:pt x="1530" y="1106"/>
                  </a:lnTo>
                  <a:lnTo>
                    <a:pt x="1530" y="1106"/>
                  </a:lnTo>
                  <a:lnTo>
                    <a:pt x="1530" y="1104"/>
                  </a:lnTo>
                  <a:lnTo>
                    <a:pt x="1530" y="1101"/>
                  </a:lnTo>
                  <a:lnTo>
                    <a:pt x="1528" y="1099"/>
                  </a:lnTo>
                  <a:lnTo>
                    <a:pt x="1528" y="1099"/>
                  </a:lnTo>
                  <a:lnTo>
                    <a:pt x="1530" y="1094"/>
                  </a:lnTo>
                  <a:lnTo>
                    <a:pt x="1528" y="1090"/>
                  </a:lnTo>
                  <a:lnTo>
                    <a:pt x="1523" y="1087"/>
                  </a:lnTo>
                  <a:lnTo>
                    <a:pt x="1523" y="1087"/>
                  </a:lnTo>
                  <a:lnTo>
                    <a:pt x="1523" y="1090"/>
                  </a:lnTo>
                  <a:lnTo>
                    <a:pt x="1519" y="1087"/>
                  </a:lnTo>
                  <a:lnTo>
                    <a:pt x="1519" y="1085"/>
                  </a:lnTo>
                  <a:lnTo>
                    <a:pt x="1523" y="1085"/>
                  </a:lnTo>
                  <a:lnTo>
                    <a:pt x="1523" y="1085"/>
                  </a:lnTo>
                  <a:lnTo>
                    <a:pt x="1523" y="1082"/>
                  </a:lnTo>
                  <a:lnTo>
                    <a:pt x="1521" y="1082"/>
                  </a:lnTo>
                  <a:lnTo>
                    <a:pt x="1521" y="1080"/>
                  </a:lnTo>
                  <a:lnTo>
                    <a:pt x="1521" y="1080"/>
                  </a:lnTo>
                  <a:lnTo>
                    <a:pt x="1523" y="1080"/>
                  </a:lnTo>
                  <a:lnTo>
                    <a:pt x="1523" y="1080"/>
                  </a:lnTo>
                  <a:lnTo>
                    <a:pt x="1523" y="1078"/>
                  </a:lnTo>
                  <a:lnTo>
                    <a:pt x="1521" y="1075"/>
                  </a:lnTo>
                  <a:lnTo>
                    <a:pt x="1521" y="1073"/>
                  </a:lnTo>
                  <a:lnTo>
                    <a:pt x="1521" y="1073"/>
                  </a:lnTo>
                  <a:lnTo>
                    <a:pt x="1523" y="1068"/>
                  </a:lnTo>
                  <a:lnTo>
                    <a:pt x="1523" y="1068"/>
                  </a:lnTo>
                  <a:lnTo>
                    <a:pt x="1521" y="1066"/>
                  </a:lnTo>
                  <a:lnTo>
                    <a:pt x="1514" y="1061"/>
                  </a:lnTo>
                  <a:lnTo>
                    <a:pt x="1511" y="1059"/>
                  </a:lnTo>
                  <a:lnTo>
                    <a:pt x="1507" y="1056"/>
                  </a:lnTo>
                  <a:lnTo>
                    <a:pt x="1504" y="1056"/>
                  </a:lnTo>
                  <a:lnTo>
                    <a:pt x="1504" y="1056"/>
                  </a:lnTo>
                  <a:lnTo>
                    <a:pt x="1507" y="1054"/>
                  </a:lnTo>
                  <a:lnTo>
                    <a:pt x="1507" y="1054"/>
                  </a:lnTo>
                  <a:lnTo>
                    <a:pt x="1507" y="1054"/>
                  </a:lnTo>
                  <a:lnTo>
                    <a:pt x="1507" y="1056"/>
                  </a:lnTo>
                  <a:lnTo>
                    <a:pt x="1507" y="1056"/>
                  </a:lnTo>
                  <a:lnTo>
                    <a:pt x="1514" y="1059"/>
                  </a:lnTo>
                  <a:lnTo>
                    <a:pt x="1514" y="1059"/>
                  </a:lnTo>
                  <a:lnTo>
                    <a:pt x="1516" y="1059"/>
                  </a:lnTo>
                  <a:lnTo>
                    <a:pt x="1519" y="1061"/>
                  </a:lnTo>
                  <a:lnTo>
                    <a:pt x="1519" y="1061"/>
                  </a:lnTo>
                  <a:lnTo>
                    <a:pt x="1521" y="1064"/>
                  </a:lnTo>
                  <a:lnTo>
                    <a:pt x="1521" y="1059"/>
                  </a:lnTo>
                  <a:lnTo>
                    <a:pt x="1519" y="1056"/>
                  </a:lnTo>
                  <a:lnTo>
                    <a:pt x="1519" y="1056"/>
                  </a:lnTo>
                  <a:lnTo>
                    <a:pt x="1521" y="1056"/>
                  </a:lnTo>
                  <a:lnTo>
                    <a:pt x="1519" y="1052"/>
                  </a:lnTo>
                  <a:lnTo>
                    <a:pt x="1519" y="1042"/>
                  </a:lnTo>
                  <a:lnTo>
                    <a:pt x="1519" y="1040"/>
                  </a:lnTo>
                  <a:lnTo>
                    <a:pt x="1526" y="1035"/>
                  </a:lnTo>
                  <a:lnTo>
                    <a:pt x="1528" y="1033"/>
                  </a:lnTo>
                  <a:lnTo>
                    <a:pt x="1528" y="1033"/>
                  </a:lnTo>
                  <a:lnTo>
                    <a:pt x="1528" y="1033"/>
                  </a:lnTo>
                  <a:lnTo>
                    <a:pt x="1528" y="1033"/>
                  </a:lnTo>
                  <a:lnTo>
                    <a:pt x="1528" y="1035"/>
                  </a:lnTo>
                  <a:lnTo>
                    <a:pt x="1528" y="1038"/>
                  </a:lnTo>
                  <a:lnTo>
                    <a:pt x="1526" y="1038"/>
                  </a:lnTo>
                  <a:lnTo>
                    <a:pt x="1526" y="1040"/>
                  </a:lnTo>
                  <a:lnTo>
                    <a:pt x="1526" y="1040"/>
                  </a:lnTo>
                  <a:lnTo>
                    <a:pt x="1526" y="1042"/>
                  </a:lnTo>
                  <a:lnTo>
                    <a:pt x="1526" y="1045"/>
                  </a:lnTo>
                  <a:lnTo>
                    <a:pt x="1523" y="1047"/>
                  </a:lnTo>
                  <a:lnTo>
                    <a:pt x="1523" y="1047"/>
                  </a:lnTo>
                  <a:lnTo>
                    <a:pt x="1526" y="1047"/>
                  </a:lnTo>
                  <a:lnTo>
                    <a:pt x="1526" y="1047"/>
                  </a:lnTo>
                  <a:lnTo>
                    <a:pt x="1526" y="1052"/>
                  </a:lnTo>
                  <a:lnTo>
                    <a:pt x="1523" y="1054"/>
                  </a:lnTo>
                  <a:lnTo>
                    <a:pt x="1523" y="1054"/>
                  </a:lnTo>
                  <a:lnTo>
                    <a:pt x="1523" y="1056"/>
                  </a:lnTo>
                  <a:lnTo>
                    <a:pt x="1523" y="1056"/>
                  </a:lnTo>
                  <a:lnTo>
                    <a:pt x="1526" y="1059"/>
                  </a:lnTo>
                  <a:lnTo>
                    <a:pt x="1528" y="1059"/>
                  </a:lnTo>
                  <a:lnTo>
                    <a:pt x="1530" y="1061"/>
                  </a:lnTo>
                  <a:lnTo>
                    <a:pt x="1530" y="1064"/>
                  </a:lnTo>
                  <a:lnTo>
                    <a:pt x="1530" y="1066"/>
                  </a:lnTo>
                  <a:lnTo>
                    <a:pt x="1530" y="1066"/>
                  </a:lnTo>
                  <a:lnTo>
                    <a:pt x="1533" y="1066"/>
                  </a:lnTo>
                  <a:lnTo>
                    <a:pt x="1533" y="1068"/>
                  </a:lnTo>
                  <a:lnTo>
                    <a:pt x="1530" y="1068"/>
                  </a:lnTo>
                  <a:lnTo>
                    <a:pt x="1528" y="1078"/>
                  </a:lnTo>
                  <a:lnTo>
                    <a:pt x="1528" y="1082"/>
                  </a:lnTo>
                  <a:lnTo>
                    <a:pt x="1528" y="1082"/>
                  </a:lnTo>
                  <a:lnTo>
                    <a:pt x="1530" y="1082"/>
                  </a:lnTo>
                  <a:lnTo>
                    <a:pt x="1530" y="1082"/>
                  </a:lnTo>
                  <a:lnTo>
                    <a:pt x="1540" y="1066"/>
                  </a:lnTo>
                  <a:lnTo>
                    <a:pt x="1540" y="1061"/>
                  </a:lnTo>
                  <a:lnTo>
                    <a:pt x="1542" y="1059"/>
                  </a:lnTo>
                  <a:lnTo>
                    <a:pt x="1542" y="1056"/>
                  </a:lnTo>
                  <a:lnTo>
                    <a:pt x="1544" y="1054"/>
                  </a:lnTo>
                  <a:lnTo>
                    <a:pt x="1535" y="1035"/>
                  </a:lnTo>
                  <a:lnTo>
                    <a:pt x="1535" y="1033"/>
                  </a:lnTo>
                  <a:lnTo>
                    <a:pt x="1537" y="1038"/>
                  </a:lnTo>
                  <a:lnTo>
                    <a:pt x="1542" y="1038"/>
                  </a:lnTo>
                  <a:lnTo>
                    <a:pt x="1542" y="1040"/>
                  </a:lnTo>
                  <a:lnTo>
                    <a:pt x="1547" y="1040"/>
                  </a:lnTo>
                  <a:lnTo>
                    <a:pt x="1547" y="1045"/>
                  </a:lnTo>
                  <a:lnTo>
                    <a:pt x="1547" y="1045"/>
                  </a:lnTo>
                  <a:lnTo>
                    <a:pt x="1554" y="1033"/>
                  </a:lnTo>
                  <a:lnTo>
                    <a:pt x="1554" y="1033"/>
                  </a:lnTo>
                  <a:lnTo>
                    <a:pt x="1556" y="1030"/>
                  </a:lnTo>
                  <a:lnTo>
                    <a:pt x="1556" y="1030"/>
                  </a:lnTo>
                  <a:lnTo>
                    <a:pt x="1559" y="1026"/>
                  </a:lnTo>
                  <a:lnTo>
                    <a:pt x="1559" y="1023"/>
                  </a:lnTo>
                  <a:lnTo>
                    <a:pt x="1559" y="1023"/>
                  </a:lnTo>
                  <a:lnTo>
                    <a:pt x="1561" y="1023"/>
                  </a:lnTo>
                  <a:lnTo>
                    <a:pt x="1561" y="1019"/>
                  </a:lnTo>
                  <a:lnTo>
                    <a:pt x="1561" y="1016"/>
                  </a:lnTo>
                  <a:lnTo>
                    <a:pt x="1559" y="1014"/>
                  </a:lnTo>
                  <a:lnTo>
                    <a:pt x="1556" y="1014"/>
                  </a:lnTo>
                  <a:lnTo>
                    <a:pt x="1556" y="1012"/>
                  </a:lnTo>
                  <a:lnTo>
                    <a:pt x="1556" y="1012"/>
                  </a:lnTo>
                  <a:lnTo>
                    <a:pt x="1561" y="1004"/>
                  </a:lnTo>
                  <a:lnTo>
                    <a:pt x="1563" y="1004"/>
                  </a:lnTo>
                  <a:lnTo>
                    <a:pt x="1566" y="1002"/>
                  </a:lnTo>
                  <a:lnTo>
                    <a:pt x="1575" y="997"/>
                  </a:lnTo>
                  <a:lnTo>
                    <a:pt x="1578" y="995"/>
                  </a:lnTo>
                  <a:lnTo>
                    <a:pt x="1580" y="995"/>
                  </a:lnTo>
                  <a:lnTo>
                    <a:pt x="1585" y="995"/>
                  </a:lnTo>
                  <a:lnTo>
                    <a:pt x="1601" y="993"/>
                  </a:lnTo>
                  <a:lnTo>
                    <a:pt x="1604" y="990"/>
                  </a:lnTo>
                  <a:lnTo>
                    <a:pt x="1606" y="986"/>
                  </a:lnTo>
                  <a:lnTo>
                    <a:pt x="1606" y="986"/>
                  </a:lnTo>
                  <a:lnTo>
                    <a:pt x="1608" y="986"/>
                  </a:lnTo>
                  <a:lnTo>
                    <a:pt x="1608" y="990"/>
                  </a:lnTo>
                  <a:lnTo>
                    <a:pt x="1608" y="990"/>
                  </a:lnTo>
                  <a:lnTo>
                    <a:pt x="1611" y="990"/>
                  </a:lnTo>
                  <a:lnTo>
                    <a:pt x="1615" y="986"/>
                  </a:lnTo>
                  <a:lnTo>
                    <a:pt x="1618" y="988"/>
                  </a:lnTo>
                  <a:lnTo>
                    <a:pt x="1618" y="988"/>
                  </a:lnTo>
                  <a:lnTo>
                    <a:pt x="1620" y="990"/>
                  </a:lnTo>
                  <a:lnTo>
                    <a:pt x="1622" y="988"/>
                  </a:lnTo>
                  <a:lnTo>
                    <a:pt x="1625" y="988"/>
                  </a:lnTo>
                  <a:lnTo>
                    <a:pt x="1627" y="986"/>
                  </a:lnTo>
                  <a:lnTo>
                    <a:pt x="1630" y="986"/>
                  </a:lnTo>
                  <a:lnTo>
                    <a:pt x="1630" y="981"/>
                  </a:lnTo>
                  <a:lnTo>
                    <a:pt x="1627" y="981"/>
                  </a:lnTo>
                  <a:lnTo>
                    <a:pt x="1627" y="981"/>
                  </a:lnTo>
                  <a:lnTo>
                    <a:pt x="1627" y="983"/>
                  </a:lnTo>
                  <a:lnTo>
                    <a:pt x="1627" y="986"/>
                  </a:lnTo>
                  <a:lnTo>
                    <a:pt x="1625" y="986"/>
                  </a:lnTo>
                  <a:lnTo>
                    <a:pt x="1618" y="983"/>
                  </a:lnTo>
                  <a:lnTo>
                    <a:pt x="1618" y="981"/>
                  </a:lnTo>
                  <a:lnTo>
                    <a:pt x="1615" y="979"/>
                  </a:lnTo>
                  <a:lnTo>
                    <a:pt x="1615" y="976"/>
                  </a:lnTo>
                  <a:lnTo>
                    <a:pt x="1615" y="974"/>
                  </a:lnTo>
                  <a:lnTo>
                    <a:pt x="1611" y="974"/>
                  </a:lnTo>
                  <a:lnTo>
                    <a:pt x="1611" y="971"/>
                  </a:lnTo>
                  <a:lnTo>
                    <a:pt x="1611" y="971"/>
                  </a:lnTo>
                  <a:lnTo>
                    <a:pt x="1613" y="969"/>
                  </a:lnTo>
                  <a:lnTo>
                    <a:pt x="1613" y="969"/>
                  </a:lnTo>
                  <a:lnTo>
                    <a:pt x="1613" y="967"/>
                  </a:lnTo>
                  <a:lnTo>
                    <a:pt x="1615" y="967"/>
                  </a:lnTo>
                  <a:lnTo>
                    <a:pt x="1613" y="960"/>
                  </a:lnTo>
                  <a:lnTo>
                    <a:pt x="1613" y="955"/>
                  </a:lnTo>
                  <a:lnTo>
                    <a:pt x="1618" y="950"/>
                  </a:lnTo>
                  <a:lnTo>
                    <a:pt x="1622" y="945"/>
                  </a:lnTo>
                  <a:lnTo>
                    <a:pt x="1625" y="941"/>
                  </a:lnTo>
                  <a:lnTo>
                    <a:pt x="1627" y="938"/>
                  </a:lnTo>
                  <a:lnTo>
                    <a:pt x="1630" y="938"/>
                  </a:lnTo>
                  <a:lnTo>
                    <a:pt x="1630" y="938"/>
                  </a:lnTo>
                  <a:lnTo>
                    <a:pt x="1630" y="941"/>
                  </a:lnTo>
                  <a:lnTo>
                    <a:pt x="1632" y="941"/>
                  </a:lnTo>
                  <a:lnTo>
                    <a:pt x="1632" y="938"/>
                  </a:lnTo>
                  <a:lnTo>
                    <a:pt x="1632" y="936"/>
                  </a:lnTo>
                  <a:lnTo>
                    <a:pt x="1634" y="936"/>
                  </a:lnTo>
                  <a:lnTo>
                    <a:pt x="1634" y="938"/>
                  </a:lnTo>
                  <a:lnTo>
                    <a:pt x="1634" y="938"/>
                  </a:lnTo>
                  <a:lnTo>
                    <a:pt x="1637" y="936"/>
                  </a:lnTo>
                  <a:lnTo>
                    <a:pt x="1639" y="934"/>
                  </a:lnTo>
                  <a:lnTo>
                    <a:pt x="1639" y="934"/>
                  </a:lnTo>
                  <a:lnTo>
                    <a:pt x="1641" y="934"/>
                  </a:lnTo>
                  <a:lnTo>
                    <a:pt x="1641" y="934"/>
                  </a:lnTo>
                  <a:lnTo>
                    <a:pt x="1644" y="931"/>
                  </a:lnTo>
                  <a:lnTo>
                    <a:pt x="1644" y="929"/>
                  </a:lnTo>
                  <a:lnTo>
                    <a:pt x="1644" y="927"/>
                  </a:lnTo>
                  <a:lnTo>
                    <a:pt x="1646" y="924"/>
                  </a:lnTo>
                  <a:lnTo>
                    <a:pt x="1646" y="922"/>
                  </a:lnTo>
                  <a:lnTo>
                    <a:pt x="1648" y="922"/>
                  </a:lnTo>
                  <a:lnTo>
                    <a:pt x="1648" y="922"/>
                  </a:lnTo>
                  <a:lnTo>
                    <a:pt x="1648" y="924"/>
                  </a:lnTo>
                  <a:lnTo>
                    <a:pt x="1648" y="927"/>
                  </a:lnTo>
                  <a:lnTo>
                    <a:pt x="1651" y="927"/>
                  </a:lnTo>
                  <a:lnTo>
                    <a:pt x="1653" y="927"/>
                  </a:lnTo>
                  <a:lnTo>
                    <a:pt x="1656" y="929"/>
                  </a:lnTo>
                  <a:lnTo>
                    <a:pt x="1656" y="929"/>
                  </a:lnTo>
                  <a:lnTo>
                    <a:pt x="1658" y="927"/>
                  </a:lnTo>
                  <a:lnTo>
                    <a:pt x="1660" y="924"/>
                  </a:lnTo>
                  <a:lnTo>
                    <a:pt x="1660" y="924"/>
                  </a:lnTo>
                  <a:lnTo>
                    <a:pt x="1663" y="924"/>
                  </a:lnTo>
                  <a:lnTo>
                    <a:pt x="1663" y="922"/>
                  </a:lnTo>
                  <a:lnTo>
                    <a:pt x="1670" y="922"/>
                  </a:lnTo>
                  <a:lnTo>
                    <a:pt x="1670" y="919"/>
                  </a:lnTo>
                  <a:lnTo>
                    <a:pt x="1672" y="919"/>
                  </a:lnTo>
                  <a:lnTo>
                    <a:pt x="1672" y="919"/>
                  </a:lnTo>
                  <a:lnTo>
                    <a:pt x="1674" y="919"/>
                  </a:lnTo>
                  <a:lnTo>
                    <a:pt x="1677" y="917"/>
                  </a:lnTo>
                  <a:lnTo>
                    <a:pt x="1677" y="915"/>
                  </a:lnTo>
                  <a:lnTo>
                    <a:pt x="1677" y="915"/>
                  </a:lnTo>
                  <a:lnTo>
                    <a:pt x="1674" y="915"/>
                  </a:lnTo>
                  <a:lnTo>
                    <a:pt x="1674" y="912"/>
                  </a:lnTo>
                  <a:lnTo>
                    <a:pt x="1677" y="912"/>
                  </a:lnTo>
                  <a:lnTo>
                    <a:pt x="1677" y="908"/>
                  </a:lnTo>
                  <a:lnTo>
                    <a:pt x="1679" y="908"/>
                  </a:lnTo>
                  <a:lnTo>
                    <a:pt x="1681" y="908"/>
                  </a:lnTo>
                  <a:lnTo>
                    <a:pt x="1689" y="908"/>
                  </a:lnTo>
                  <a:lnTo>
                    <a:pt x="1693" y="903"/>
                  </a:lnTo>
                  <a:lnTo>
                    <a:pt x="1696" y="905"/>
                  </a:lnTo>
                  <a:lnTo>
                    <a:pt x="1698" y="905"/>
                  </a:lnTo>
                  <a:lnTo>
                    <a:pt x="1712" y="896"/>
                  </a:lnTo>
                  <a:lnTo>
                    <a:pt x="1715" y="893"/>
                  </a:lnTo>
                  <a:lnTo>
                    <a:pt x="1717" y="889"/>
                  </a:lnTo>
                  <a:lnTo>
                    <a:pt x="1719" y="891"/>
                  </a:lnTo>
                  <a:lnTo>
                    <a:pt x="1722" y="891"/>
                  </a:lnTo>
                  <a:lnTo>
                    <a:pt x="1712" y="898"/>
                  </a:lnTo>
                  <a:lnTo>
                    <a:pt x="1715" y="903"/>
                  </a:lnTo>
                  <a:lnTo>
                    <a:pt x="1717" y="903"/>
                  </a:lnTo>
                  <a:lnTo>
                    <a:pt x="1722" y="901"/>
                  </a:lnTo>
                  <a:lnTo>
                    <a:pt x="1729" y="903"/>
                  </a:lnTo>
                  <a:lnTo>
                    <a:pt x="1738" y="901"/>
                  </a:lnTo>
                  <a:lnTo>
                    <a:pt x="1738" y="903"/>
                  </a:lnTo>
                  <a:lnTo>
                    <a:pt x="1731" y="903"/>
                  </a:lnTo>
                  <a:lnTo>
                    <a:pt x="1726" y="905"/>
                  </a:lnTo>
                  <a:lnTo>
                    <a:pt x="1724" y="908"/>
                  </a:lnTo>
                  <a:lnTo>
                    <a:pt x="1722" y="908"/>
                  </a:lnTo>
                  <a:lnTo>
                    <a:pt x="1722" y="905"/>
                  </a:lnTo>
                  <a:lnTo>
                    <a:pt x="1719" y="903"/>
                  </a:lnTo>
                  <a:lnTo>
                    <a:pt x="1700" y="915"/>
                  </a:lnTo>
                  <a:lnTo>
                    <a:pt x="1700" y="917"/>
                  </a:lnTo>
                  <a:lnTo>
                    <a:pt x="1698" y="919"/>
                  </a:lnTo>
                  <a:lnTo>
                    <a:pt x="1696" y="917"/>
                  </a:lnTo>
                  <a:lnTo>
                    <a:pt x="1691" y="922"/>
                  </a:lnTo>
                  <a:lnTo>
                    <a:pt x="1691" y="924"/>
                  </a:lnTo>
                  <a:lnTo>
                    <a:pt x="1693" y="922"/>
                  </a:lnTo>
                  <a:lnTo>
                    <a:pt x="1696" y="919"/>
                  </a:lnTo>
                  <a:lnTo>
                    <a:pt x="1693" y="927"/>
                  </a:lnTo>
                  <a:lnTo>
                    <a:pt x="1691" y="929"/>
                  </a:lnTo>
                  <a:lnTo>
                    <a:pt x="1693" y="938"/>
                  </a:lnTo>
                  <a:lnTo>
                    <a:pt x="1696" y="938"/>
                  </a:lnTo>
                  <a:lnTo>
                    <a:pt x="1698" y="941"/>
                  </a:lnTo>
                  <a:lnTo>
                    <a:pt x="1698" y="945"/>
                  </a:lnTo>
                  <a:lnTo>
                    <a:pt x="1703" y="945"/>
                  </a:lnTo>
                  <a:lnTo>
                    <a:pt x="1703" y="945"/>
                  </a:lnTo>
                  <a:lnTo>
                    <a:pt x="1705" y="943"/>
                  </a:lnTo>
                  <a:lnTo>
                    <a:pt x="1705" y="941"/>
                  </a:lnTo>
                  <a:lnTo>
                    <a:pt x="1707" y="941"/>
                  </a:lnTo>
                  <a:lnTo>
                    <a:pt x="1710" y="941"/>
                  </a:lnTo>
                  <a:lnTo>
                    <a:pt x="1712" y="938"/>
                  </a:lnTo>
                  <a:lnTo>
                    <a:pt x="1715" y="936"/>
                  </a:lnTo>
                  <a:lnTo>
                    <a:pt x="1719" y="929"/>
                  </a:lnTo>
                  <a:lnTo>
                    <a:pt x="1722" y="927"/>
                  </a:lnTo>
                  <a:lnTo>
                    <a:pt x="1724" y="922"/>
                  </a:lnTo>
                  <a:lnTo>
                    <a:pt x="1724" y="919"/>
                  </a:lnTo>
                  <a:lnTo>
                    <a:pt x="1726" y="922"/>
                  </a:lnTo>
                  <a:lnTo>
                    <a:pt x="1729" y="919"/>
                  </a:lnTo>
                  <a:lnTo>
                    <a:pt x="1729" y="919"/>
                  </a:lnTo>
                  <a:lnTo>
                    <a:pt x="1731" y="922"/>
                  </a:lnTo>
                  <a:lnTo>
                    <a:pt x="1733" y="922"/>
                  </a:lnTo>
                  <a:lnTo>
                    <a:pt x="1733" y="922"/>
                  </a:lnTo>
                  <a:lnTo>
                    <a:pt x="1733" y="917"/>
                  </a:lnTo>
                  <a:lnTo>
                    <a:pt x="1738" y="919"/>
                  </a:lnTo>
                  <a:lnTo>
                    <a:pt x="1743" y="917"/>
                  </a:lnTo>
                  <a:lnTo>
                    <a:pt x="1743" y="917"/>
                  </a:lnTo>
                  <a:lnTo>
                    <a:pt x="1745" y="917"/>
                  </a:lnTo>
                  <a:lnTo>
                    <a:pt x="1750" y="915"/>
                  </a:lnTo>
                  <a:lnTo>
                    <a:pt x="1752" y="915"/>
                  </a:lnTo>
                  <a:lnTo>
                    <a:pt x="1752" y="912"/>
                  </a:lnTo>
                  <a:lnTo>
                    <a:pt x="1755" y="912"/>
                  </a:lnTo>
                  <a:lnTo>
                    <a:pt x="1767" y="905"/>
                  </a:lnTo>
                  <a:lnTo>
                    <a:pt x="1769" y="905"/>
                  </a:lnTo>
                  <a:lnTo>
                    <a:pt x="1771" y="905"/>
                  </a:lnTo>
                  <a:lnTo>
                    <a:pt x="1774" y="905"/>
                  </a:lnTo>
                  <a:lnTo>
                    <a:pt x="1776" y="903"/>
                  </a:lnTo>
                  <a:lnTo>
                    <a:pt x="1776" y="903"/>
                  </a:lnTo>
                  <a:lnTo>
                    <a:pt x="1771" y="903"/>
                  </a:lnTo>
                  <a:lnTo>
                    <a:pt x="1771" y="901"/>
                  </a:lnTo>
                  <a:lnTo>
                    <a:pt x="1774" y="898"/>
                  </a:lnTo>
                  <a:lnTo>
                    <a:pt x="1769" y="896"/>
                  </a:lnTo>
                  <a:lnTo>
                    <a:pt x="1767" y="896"/>
                  </a:lnTo>
                  <a:lnTo>
                    <a:pt x="1764" y="896"/>
                  </a:lnTo>
                  <a:lnTo>
                    <a:pt x="1762" y="896"/>
                  </a:lnTo>
                  <a:lnTo>
                    <a:pt x="1762" y="893"/>
                  </a:lnTo>
                  <a:lnTo>
                    <a:pt x="1762" y="889"/>
                  </a:lnTo>
                  <a:lnTo>
                    <a:pt x="1755" y="893"/>
                  </a:lnTo>
                  <a:lnTo>
                    <a:pt x="1748" y="896"/>
                  </a:lnTo>
                  <a:lnTo>
                    <a:pt x="1748" y="893"/>
                  </a:lnTo>
                  <a:lnTo>
                    <a:pt x="1729" y="889"/>
                  </a:lnTo>
                  <a:lnTo>
                    <a:pt x="1729" y="886"/>
                  </a:lnTo>
                  <a:lnTo>
                    <a:pt x="1731" y="884"/>
                  </a:lnTo>
                  <a:lnTo>
                    <a:pt x="1729" y="884"/>
                  </a:lnTo>
                  <a:lnTo>
                    <a:pt x="1724" y="882"/>
                  </a:lnTo>
                  <a:lnTo>
                    <a:pt x="1719" y="879"/>
                  </a:lnTo>
                  <a:lnTo>
                    <a:pt x="1719" y="879"/>
                  </a:lnTo>
                  <a:lnTo>
                    <a:pt x="1717" y="877"/>
                  </a:lnTo>
                  <a:lnTo>
                    <a:pt x="1712" y="867"/>
                  </a:lnTo>
                  <a:lnTo>
                    <a:pt x="1712" y="860"/>
                  </a:lnTo>
                  <a:lnTo>
                    <a:pt x="1707" y="860"/>
                  </a:lnTo>
                  <a:lnTo>
                    <a:pt x="1705" y="860"/>
                  </a:lnTo>
                  <a:lnTo>
                    <a:pt x="1705" y="860"/>
                  </a:lnTo>
                  <a:lnTo>
                    <a:pt x="1710" y="856"/>
                  </a:lnTo>
                  <a:lnTo>
                    <a:pt x="1715" y="849"/>
                  </a:lnTo>
                  <a:lnTo>
                    <a:pt x="1715" y="844"/>
                  </a:lnTo>
                  <a:lnTo>
                    <a:pt x="1712" y="844"/>
                  </a:lnTo>
                  <a:lnTo>
                    <a:pt x="1710" y="844"/>
                  </a:lnTo>
                  <a:lnTo>
                    <a:pt x="1710" y="841"/>
                  </a:lnTo>
                  <a:lnTo>
                    <a:pt x="1707" y="841"/>
                  </a:lnTo>
                  <a:lnTo>
                    <a:pt x="1700" y="846"/>
                  </a:lnTo>
                  <a:lnTo>
                    <a:pt x="1698" y="844"/>
                  </a:lnTo>
                  <a:lnTo>
                    <a:pt x="1696" y="841"/>
                  </a:lnTo>
                  <a:lnTo>
                    <a:pt x="1689" y="837"/>
                  </a:lnTo>
                  <a:lnTo>
                    <a:pt x="1684" y="837"/>
                  </a:lnTo>
                  <a:lnTo>
                    <a:pt x="1686" y="837"/>
                  </a:lnTo>
                  <a:lnTo>
                    <a:pt x="1696" y="834"/>
                  </a:lnTo>
                  <a:lnTo>
                    <a:pt x="1700" y="837"/>
                  </a:lnTo>
                  <a:lnTo>
                    <a:pt x="1707" y="837"/>
                  </a:lnTo>
                  <a:lnTo>
                    <a:pt x="1722" y="825"/>
                  </a:lnTo>
                  <a:lnTo>
                    <a:pt x="1722" y="820"/>
                  </a:lnTo>
                  <a:lnTo>
                    <a:pt x="1719" y="818"/>
                  </a:lnTo>
                  <a:lnTo>
                    <a:pt x="1722" y="818"/>
                  </a:lnTo>
                  <a:lnTo>
                    <a:pt x="1724" y="818"/>
                  </a:lnTo>
                  <a:lnTo>
                    <a:pt x="1722" y="813"/>
                  </a:lnTo>
                  <a:lnTo>
                    <a:pt x="1710" y="808"/>
                  </a:lnTo>
                  <a:lnTo>
                    <a:pt x="1693" y="806"/>
                  </a:lnTo>
                  <a:lnTo>
                    <a:pt x="1653" y="823"/>
                  </a:lnTo>
                  <a:lnTo>
                    <a:pt x="1648" y="827"/>
                  </a:lnTo>
                  <a:lnTo>
                    <a:pt x="1646" y="830"/>
                  </a:lnTo>
                  <a:lnTo>
                    <a:pt x="1618" y="863"/>
                  </a:lnTo>
                  <a:lnTo>
                    <a:pt x="1615" y="863"/>
                  </a:lnTo>
                  <a:lnTo>
                    <a:pt x="1615" y="863"/>
                  </a:lnTo>
                  <a:lnTo>
                    <a:pt x="1613" y="865"/>
                  </a:lnTo>
                  <a:lnTo>
                    <a:pt x="1608" y="867"/>
                  </a:lnTo>
                  <a:lnTo>
                    <a:pt x="1608" y="865"/>
                  </a:lnTo>
                  <a:lnTo>
                    <a:pt x="1622" y="851"/>
                  </a:lnTo>
                  <a:lnTo>
                    <a:pt x="1625" y="851"/>
                  </a:lnTo>
                  <a:lnTo>
                    <a:pt x="1632" y="839"/>
                  </a:lnTo>
                  <a:lnTo>
                    <a:pt x="1630" y="834"/>
                  </a:lnTo>
                  <a:lnTo>
                    <a:pt x="1634" y="834"/>
                  </a:lnTo>
                  <a:lnTo>
                    <a:pt x="1637" y="830"/>
                  </a:lnTo>
                  <a:lnTo>
                    <a:pt x="1646" y="818"/>
                  </a:lnTo>
                  <a:lnTo>
                    <a:pt x="1648" y="816"/>
                  </a:lnTo>
                  <a:lnTo>
                    <a:pt x="1653" y="811"/>
                  </a:lnTo>
                  <a:lnTo>
                    <a:pt x="1653" y="808"/>
                  </a:lnTo>
                  <a:lnTo>
                    <a:pt x="1656" y="808"/>
                  </a:lnTo>
                  <a:lnTo>
                    <a:pt x="1660" y="806"/>
                  </a:lnTo>
                  <a:lnTo>
                    <a:pt x="1672" y="806"/>
                  </a:lnTo>
                  <a:lnTo>
                    <a:pt x="1672" y="804"/>
                  </a:lnTo>
                  <a:lnTo>
                    <a:pt x="1677" y="792"/>
                  </a:lnTo>
                  <a:lnTo>
                    <a:pt x="1681" y="787"/>
                  </a:lnTo>
                  <a:lnTo>
                    <a:pt x="1684" y="785"/>
                  </a:lnTo>
                  <a:lnTo>
                    <a:pt x="1686" y="785"/>
                  </a:lnTo>
                  <a:lnTo>
                    <a:pt x="1686" y="782"/>
                  </a:lnTo>
                  <a:lnTo>
                    <a:pt x="1689" y="782"/>
                  </a:lnTo>
                  <a:lnTo>
                    <a:pt x="1693" y="782"/>
                  </a:lnTo>
                  <a:lnTo>
                    <a:pt x="1696" y="780"/>
                  </a:lnTo>
                  <a:lnTo>
                    <a:pt x="1710" y="782"/>
                  </a:lnTo>
                  <a:lnTo>
                    <a:pt x="1719" y="780"/>
                  </a:lnTo>
                  <a:lnTo>
                    <a:pt x="1738" y="782"/>
                  </a:lnTo>
                  <a:lnTo>
                    <a:pt x="1743" y="780"/>
                  </a:lnTo>
                  <a:lnTo>
                    <a:pt x="1762" y="782"/>
                  </a:lnTo>
                  <a:lnTo>
                    <a:pt x="1764" y="782"/>
                  </a:lnTo>
                  <a:lnTo>
                    <a:pt x="1764" y="785"/>
                  </a:lnTo>
                  <a:lnTo>
                    <a:pt x="1767" y="785"/>
                  </a:lnTo>
                  <a:lnTo>
                    <a:pt x="1781" y="782"/>
                  </a:lnTo>
                  <a:lnTo>
                    <a:pt x="1788" y="780"/>
                  </a:lnTo>
                  <a:lnTo>
                    <a:pt x="1788" y="778"/>
                  </a:lnTo>
                  <a:lnTo>
                    <a:pt x="1790" y="778"/>
                  </a:lnTo>
                  <a:lnTo>
                    <a:pt x="1790" y="780"/>
                  </a:lnTo>
                  <a:lnTo>
                    <a:pt x="1790" y="782"/>
                  </a:lnTo>
                  <a:lnTo>
                    <a:pt x="1793" y="782"/>
                  </a:lnTo>
                  <a:lnTo>
                    <a:pt x="1795" y="780"/>
                  </a:lnTo>
                  <a:lnTo>
                    <a:pt x="1800" y="775"/>
                  </a:lnTo>
                  <a:lnTo>
                    <a:pt x="1802" y="773"/>
                  </a:lnTo>
                  <a:lnTo>
                    <a:pt x="1811" y="761"/>
                  </a:lnTo>
                  <a:lnTo>
                    <a:pt x="1814" y="761"/>
                  </a:lnTo>
                  <a:lnTo>
                    <a:pt x="1816" y="756"/>
                  </a:lnTo>
                  <a:lnTo>
                    <a:pt x="1819" y="754"/>
                  </a:lnTo>
                  <a:lnTo>
                    <a:pt x="1828" y="752"/>
                  </a:lnTo>
                  <a:lnTo>
                    <a:pt x="1833" y="749"/>
                  </a:lnTo>
                  <a:lnTo>
                    <a:pt x="1844" y="749"/>
                  </a:lnTo>
                  <a:lnTo>
                    <a:pt x="1844" y="749"/>
                  </a:lnTo>
                  <a:lnTo>
                    <a:pt x="1849" y="749"/>
                  </a:lnTo>
                  <a:lnTo>
                    <a:pt x="1854" y="742"/>
                  </a:lnTo>
                  <a:lnTo>
                    <a:pt x="1859" y="738"/>
                  </a:lnTo>
                  <a:lnTo>
                    <a:pt x="1866" y="730"/>
                  </a:lnTo>
                  <a:lnTo>
                    <a:pt x="1859" y="723"/>
                  </a:lnTo>
                  <a:lnTo>
                    <a:pt x="1866" y="726"/>
                  </a:lnTo>
                  <a:lnTo>
                    <a:pt x="1863" y="721"/>
                  </a:lnTo>
                  <a:lnTo>
                    <a:pt x="1859" y="721"/>
                  </a:lnTo>
                  <a:lnTo>
                    <a:pt x="1861" y="719"/>
                  </a:lnTo>
                  <a:lnTo>
                    <a:pt x="1863" y="719"/>
                  </a:lnTo>
                  <a:lnTo>
                    <a:pt x="1861" y="714"/>
                  </a:lnTo>
                  <a:lnTo>
                    <a:pt x="1861" y="714"/>
                  </a:lnTo>
                  <a:lnTo>
                    <a:pt x="1861" y="712"/>
                  </a:lnTo>
                  <a:lnTo>
                    <a:pt x="1861" y="707"/>
                  </a:lnTo>
                  <a:lnTo>
                    <a:pt x="1859" y="707"/>
                  </a:lnTo>
                  <a:lnTo>
                    <a:pt x="1856" y="707"/>
                  </a:lnTo>
                  <a:lnTo>
                    <a:pt x="1854" y="704"/>
                  </a:lnTo>
                  <a:lnTo>
                    <a:pt x="1861" y="707"/>
                  </a:lnTo>
                  <a:lnTo>
                    <a:pt x="1863" y="704"/>
                  </a:lnTo>
                  <a:lnTo>
                    <a:pt x="1863" y="704"/>
                  </a:lnTo>
                  <a:lnTo>
                    <a:pt x="1863" y="702"/>
                  </a:lnTo>
                  <a:lnTo>
                    <a:pt x="1863" y="702"/>
                  </a:lnTo>
                  <a:lnTo>
                    <a:pt x="1863" y="700"/>
                  </a:lnTo>
                  <a:lnTo>
                    <a:pt x="1861" y="697"/>
                  </a:lnTo>
                  <a:lnTo>
                    <a:pt x="1859" y="695"/>
                  </a:lnTo>
                  <a:lnTo>
                    <a:pt x="1861" y="695"/>
                  </a:lnTo>
                  <a:lnTo>
                    <a:pt x="1861" y="693"/>
                  </a:lnTo>
                  <a:lnTo>
                    <a:pt x="1849" y="688"/>
                  </a:lnTo>
                  <a:lnTo>
                    <a:pt x="1852" y="688"/>
                  </a:lnTo>
                  <a:lnTo>
                    <a:pt x="1849" y="686"/>
                  </a:lnTo>
                  <a:lnTo>
                    <a:pt x="1844" y="688"/>
                  </a:lnTo>
                  <a:lnTo>
                    <a:pt x="1842" y="688"/>
                  </a:lnTo>
                  <a:lnTo>
                    <a:pt x="1837" y="697"/>
                  </a:lnTo>
                  <a:lnTo>
                    <a:pt x="1837" y="697"/>
                  </a:lnTo>
                  <a:lnTo>
                    <a:pt x="1837" y="690"/>
                  </a:lnTo>
                  <a:lnTo>
                    <a:pt x="1840" y="686"/>
                  </a:lnTo>
                  <a:lnTo>
                    <a:pt x="1837" y="681"/>
                  </a:lnTo>
                  <a:lnTo>
                    <a:pt x="1840" y="676"/>
                  </a:lnTo>
                  <a:lnTo>
                    <a:pt x="1837" y="676"/>
                  </a:lnTo>
                  <a:lnTo>
                    <a:pt x="1826" y="674"/>
                  </a:lnTo>
                  <a:lnTo>
                    <a:pt x="1819" y="676"/>
                  </a:lnTo>
                  <a:lnTo>
                    <a:pt x="1823" y="676"/>
                  </a:lnTo>
                  <a:lnTo>
                    <a:pt x="1830" y="678"/>
                  </a:lnTo>
                  <a:lnTo>
                    <a:pt x="1828" y="678"/>
                  </a:lnTo>
                  <a:lnTo>
                    <a:pt x="1823" y="678"/>
                  </a:lnTo>
                  <a:lnTo>
                    <a:pt x="1816" y="681"/>
                  </a:lnTo>
                  <a:lnTo>
                    <a:pt x="1811" y="683"/>
                  </a:lnTo>
                  <a:lnTo>
                    <a:pt x="1809" y="686"/>
                  </a:lnTo>
                  <a:lnTo>
                    <a:pt x="1804" y="688"/>
                  </a:lnTo>
                  <a:lnTo>
                    <a:pt x="1797" y="695"/>
                  </a:lnTo>
                  <a:lnTo>
                    <a:pt x="1795" y="697"/>
                  </a:lnTo>
                  <a:lnTo>
                    <a:pt x="1788" y="702"/>
                  </a:lnTo>
                  <a:lnTo>
                    <a:pt x="1788" y="693"/>
                  </a:lnTo>
                  <a:lnTo>
                    <a:pt x="1781" y="690"/>
                  </a:lnTo>
                  <a:lnTo>
                    <a:pt x="1781" y="690"/>
                  </a:lnTo>
                  <a:lnTo>
                    <a:pt x="1776" y="688"/>
                  </a:lnTo>
                  <a:lnTo>
                    <a:pt x="1776" y="686"/>
                  </a:lnTo>
                  <a:lnTo>
                    <a:pt x="1778" y="686"/>
                  </a:lnTo>
                  <a:lnTo>
                    <a:pt x="1781" y="686"/>
                  </a:lnTo>
                  <a:lnTo>
                    <a:pt x="1783" y="688"/>
                  </a:lnTo>
                  <a:lnTo>
                    <a:pt x="1785" y="690"/>
                  </a:lnTo>
                  <a:lnTo>
                    <a:pt x="1790" y="690"/>
                  </a:lnTo>
                  <a:lnTo>
                    <a:pt x="1795" y="683"/>
                  </a:lnTo>
                  <a:lnTo>
                    <a:pt x="1800" y="683"/>
                  </a:lnTo>
                  <a:lnTo>
                    <a:pt x="1814" y="678"/>
                  </a:lnTo>
                  <a:lnTo>
                    <a:pt x="1811" y="676"/>
                  </a:lnTo>
                  <a:lnTo>
                    <a:pt x="1804" y="681"/>
                  </a:lnTo>
                  <a:lnTo>
                    <a:pt x="1800" y="681"/>
                  </a:lnTo>
                  <a:lnTo>
                    <a:pt x="1802" y="678"/>
                  </a:lnTo>
                  <a:lnTo>
                    <a:pt x="1816" y="676"/>
                  </a:lnTo>
                  <a:lnTo>
                    <a:pt x="1821" y="671"/>
                  </a:lnTo>
                  <a:lnTo>
                    <a:pt x="1821" y="671"/>
                  </a:lnTo>
                  <a:lnTo>
                    <a:pt x="1828" y="669"/>
                  </a:lnTo>
                  <a:lnTo>
                    <a:pt x="1828" y="669"/>
                  </a:lnTo>
                  <a:lnTo>
                    <a:pt x="1830" y="669"/>
                  </a:lnTo>
                  <a:lnTo>
                    <a:pt x="1833" y="669"/>
                  </a:lnTo>
                  <a:lnTo>
                    <a:pt x="1835" y="669"/>
                  </a:lnTo>
                  <a:lnTo>
                    <a:pt x="1835" y="667"/>
                  </a:lnTo>
                  <a:lnTo>
                    <a:pt x="1835" y="664"/>
                  </a:lnTo>
                  <a:lnTo>
                    <a:pt x="1835" y="662"/>
                  </a:lnTo>
                  <a:lnTo>
                    <a:pt x="1833" y="662"/>
                  </a:lnTo>
                  <a:lnTo>
                    <a:pt x="1830" y="660"/>
                  </a:lnTo>
                  <a:lnTo>
                    <a:pt x="1828" y="660"/>
                  </a:lnTo>
                  <a:lnTo>
                    <a:pt x="1828" y="657"/>
                  </a:lnTo>
                  <a:lnTo>
                    <a:pt x="1826" y="652"/>
                  </a:lnTo>
                  <a:lnTo>
                    <a:pt x="1823" y="655"/>
                  </a:lnTo>
                  <a:lnTo>
                    <a:pt x="1823" y="657"/>
                  </a:lnTo>
                  <a:lnTo>
                    <a:pt x="1821" y="660"/>
                  </a:lnTo>
                  <a:lnTo>
                    <a:pt x="1814" y="655"/>
                  </a:lnTo>
                  <a:lnTo>
                    <a:pt x="1811" y="655"/>
                  </a:lnTo>
                  <a:lnTo>
                    <a:pt x="1809" y="648"/>
                  </a:lnTo>
                  <a:lnTo>
                    <a:pt x="1807" y="650"/>
                  </a:lnTo>
                  <a:lnTo>
                    <a:pt x="1807" y="650"/>
                  </a:lnTo>
                  <a:lnTo>
                    <a:pt x="1807" y="645"/>
                  </a:lnTo>
                  <a:lnTo>
                    <a:pt x="1797" y="655"/>
                  </a:lnTo>
                  <a:lnTo>
                    <a:pt x="1802" y="645"/>
                  </a:lnTo>
                  <a:lnTo>
                    <a:pt x="1797" y="645"/>
                  </a:lnTo>
                  <a:lnTo>
                    <a:pt x="1797" y="643"/>
                  </a:lnTo>
                  <a:lnTo>
                    <a:pt x="1795" y="643"/>
                  </a:lnTo>
                  <a:lnTo>
                    <a:pt x="1793" y="645"/>
                  </a:lnTo>
                  <a:lnTo>
                    <a:pt x="1790" y="643"/>
                  </a:lnTo>
                  <a:lnTo>
                    <a:pt x="1785" y="645"/>
                  </a:lnTo>
                  <a:lnTo>
                    <a:pt x="1785" y="643"/>
                  </a:lnTo>
                  <a:lnTo>
                    <a:pt x="1788" y="641"/>
                  </a:lnTo>
                  <a:lnTo>
                    <a:pt x="1788" y="636"/>
                  </a:lnTo>
                  <a:lnTo>
                    <a:pt x="1785" y="636"/>
                  </a:lnTo>
                  <a:lnTo>
                    <a:pt x="1788" y="634"/>
                  </a:lnTo>
                  <a:lnTo>
                    <a:pt x="1788" y="631"/>
                  </a:lnTo>
                  <a:lnTo>
                    <a:pt x="1785" y="631"/>
                  </a:lnTo>
                  <a:lnTo>
                    <a:pt x="1783" y="631"/>
                  </a:lnTo>
                  <a:lnTo>
                    <a:pt x="1783" y="629"/>
                  </a:lnTo>
                  <a:lnTo>
                    <a:pt x="1781" y="627"/>
                  </a:lnTo>
                  <a:lnTo>
                    <a:pt x="1781" y="627"/>
                  </a:lnTo>
                  <a:lnTo>
                    <a:pt x="1771" y="627"/>
                  </a:lnTo>
                  <a:lnTo>
                    <a:pt x="1774" y="624"/>
                  </a:lnTo>
                  <a:lnTo>
                    <a:pt x="1771" y="622"/>
                  </a:lnTo>
                  <a:lnTo>
                    <a:pt x="1771" y="617"/>
                  </a:lnTo>
                  <a:lnTo>
                    <a:pt x="1759" y="617"/>
                  </a:lnTo>
                  <a:lnTo>
                    <a:pt x="1762" y="615"/>
                  </a:lnTo>
                  <a:lnTo>
                    <a:pt x="1764" y="615"/>
                  </a:lnTo>
                  <a:lnTo>
                    <a:pt x="1764" y="612"/>
                  </a:lnTo>
                  <a:lnTo>
                    <a:pt x="1759" y="610"/>
                  </a:lnTo>
                  <a:lnTo>
                    <a:pt x="1759" y="610"/>
                  </a:lnTo>
                  <a:lnTo>
                    <a:pt x="1762" y="608"/>
                  </a:lnTo>
                  <a:lnTo>
                    <a:pt x="1764" y="608"/>
                  </a:lnTo>
                  <a:lnTo>
                    <a:pt x="1764" y="605"/>
                  </a:lnTo>
                  <a:lnTo>
                    <a:pt x="1745" y="603"/>
                  </a:lnTo>
                  <a:lnTo>
                    <a:pt x="1757" y="603"/>
                  </a:lnTo>
                  <a:lnTo>
                    <a:pt x="1757" y="601"/>
                  </a:lnTo>
                  <a:lnTo>
                    <a:pt x="1752" y="601"/>
                  </a:lnTo>
                  <a:lnTo>
                    <a:pt x="1752" y="598"/>
                  </a:lnTo>
                  <a:lnTo>
                    <a:pt x="1762" y="603"/>
                  </a:lnTo>
                  <a:lnTo>
                    <a:pt x="1764" y="603"/>
                  </a:lnTo>
                  <a:lnTo>
                    <a:pt x="1764" y="598"/>
                  </a:lnTo>
                  <a:lnTo>
                    <a:pt x="1769" y="591"/>
                  </a:lnTo>
                  <a:lnTo>
                    <a:pt x="1769" y="589"/>
                  </a:lnTo>
                  <a:lnTo>
                    <a:pt x="1762" y="586"/>
                  </a:lnTo>
                  <a:lnTo>
                    <a:pt x="1764" y="584"/>
                  </a:lnTo>
                  <a:lnTo>
                    <a:pt x="1762" y="579"/>
                  </a:lnTo>
                  <a:lnTo>
                    <a:pt x="1752" y="579"/>
                  </a:lnTo>
                  <a:lnTo>
                    <a:pt x="1752" y="579"/>
                  </a:lnTo>
                  <a:lnTo>
                    <a:pt x="1757" y="579"/>
                  </a:lnTo>
                  <a:lnTo>
                    <a:pt x="1762" y="575"/>
                  </a:lnTo>
                  <a:lnTo>
                    <a:pt x="1762" y="572"/>
                  </a:lnTo>
                  <a:lnTo>
                    <a:pt x="1759" y="570"/>
                  </a:lnTo>
                  <a:lnTo>
                    <a:pt x="1755" y="565"/>
                  </a:lnTo>
                  <a:lnTo>
                    <a:pt x="1755" y="565"/>
                  </a:lnTo>
                  <a:lnTo>
                    <a:pt x="1752" y="565"/>
                  </a:lnTo>
                  <a:lnTo>
                    <a:pt x="1750" y="565"/>
                  </a:lnTo>
                  <a:lnTo>
                    <a:pt x="1750" y="563"/>
                  </a:lnTo>
                  <a:lnTo>
                    <a:pt x="1752" y="563"/>
                  </a:lnTo>
                  <a:lnTo>
                    <a:pt x="1752" y="560"/>
                  </a:lnTo>
                  <a:lnTo>
                    <a:pt x="1750" y="558"/>
                  </a:lnTo>
                  <a:lnTo>
                    <a:pt x="1748" y="558"/>
                  </a:lnTo>
                  <a:lnTo>
                    <a:pt x="1745" y="558"/>
                  </a:lnTo>
                  <a:lnTo>
                    <a:pt x="1743" y="560"/>
                  </a:lnTo>
                  <a:lnTo>
                    <a:pt x="1741" y="560"/>
                  </a:lnTo>
                  <a:lnTo>
                    <a:pt x="1743" y="556"/>
                  </a:lnTo>
                  <a:lnTo>
                    <a:pt x="1748" y="556"/>
                  </a:lnTo>
                  <a:lnTo>
                    <a:pt x="1748" y="553"/>
                  </a:lnTo>
                  <a:lnTo>
                    <a:pt x="1748" y="553"/>
                  </a:lnTo>
                  <a:lnTo>
                    <a:pt x="1748" y="551"/>
                  </a:lnTo>
                  <a:lnTo>
                    <a:pt x="1750" y="551"/>
                  </a:lnTo>
                  <a:lnTo>
                    <a:pt x="1750" y="546"/>
                  </a:lnTo>
                  <a:lnTo>
                    <a:pt x="1736" y="546"/>
                  </a:lnTo>
                  <a:lnTo>
                    <a:pt x="1733" y="546"/>
                  </a:lnTo>
                  <a:lnTo>
                    <a:pt x="1733" y="544"/>
                  </a:lnTo>
                  <a:lnTo>
                    <a:pt x="1736" y="544"/>
                  </a:lnTo>
                  <a:lnTo>
                    <a:pt x="1738" y="546"/>
                  </a:lnTo>
                  <a:lnTo>
                    <a:pt x="1745" y="544"/>
                  </a:lnTo>
                  <a:lnTo>
                    <a:pt x="1745" y="541"/>
                  </a:lnTo>
                  <a:lnTo>
                    <a:pt x="1743" y="541"/>
                  </a:lnTo>
                  <a:lnTo>
                    <a:pt x="1743" y="539"/>
                  </a:lnTo>
                  <a:lnTo>
                    <a:pt x="1743" y="537"/>
                  </a:lnTo>
                  <a:lnTo>
                    <a:pt x="1741" y="537"/>
                  </a:lnTo>
                  <a:lnTo>
                    <a:pt x="1738" y="537"/>
                  </a:lnTo>
                  <a:lnTo>
                    <a:pt x="1738" y="534"/>
                  </a:lnTo>
                  <a:lnTo>
                    <a:pt x="1738" y="532"/>
                  </a:lnTo>
                  <a:lnTo>
                    <a:pt x="1738" y="532"/>
                  </a:lnTo>
                  <a:lnTo>
                    <a:pt x="1741" y="527"/>
                  </a:lnTo>
                  <a:lnTo>
                    <a:pt x="1738" y="527"/>
                  </a:lnTo>
                  <a:lnTo>
                    <a:pt x="1733" y="530"/>
                  </a:lnTo>
                  <a:lnTo>
                    <a:pt x="1729" y="530"/>
                  </a:lnTo>
                  <a:lnTo>
                    <a:pt x="1726" y="530"/>
                  </a:lnTo>
                  <a:lnTo>
                    <a:pt x="1724" y="530"/>
                  </a:lnTo>
                  <a:lnTo>
                    <a:pt x="1722" y="532"/>
                  </a:lnTo>
                  <a:lnTo>
                    <a:pt x="1724" y="530"/>
                  </a:lnTo>
                  <a:lnTo>
                    <a:pt x="1726" y="527"/>
                  </a:lnTo>
                  <a:lnTo>
                    <a:pt x="1733" y="527"/>
                  </a:lnTo>
                  <a:lnTo>
                    <a:pt x="1736" y="525"/>
                  </a:lnTo>
                  <a:lnTo>
                    <a:pt x="1736" y="523"/>
                  </a:lnTo>
                  <a:lnTo>
                    <a:pt x="1736" y="523"/>
                  </a:lnTo>
                  <a:lnTo>
                    <a:pt x="1733" y="523"/>
                  </a:lnTo>
                  <a:lnTo>
                    <a:pt x="1733" y="520"/>
                  </a:lnTo>
                  <a:lnTo>
                    <a:pt x="1731" y="518"/>
                  </a:lnTo>
                  <a:lnTo>
                    <a:pt x="1731" y="520"/>
                  </a:lnTo>
                  <a:lnTo>
                    <a:pt x="1729" y="518"/>
                  </a:lnTo>
                  <a:lnTo>
                    <a:pt x="1726" y="518"/>
                  </a:lnTo>
                  <a:lnTo>
                    <a:pt x="1731" y="513"/>
                  </a:lnTo>
                  <a:lnTo>
                    <a:pt x="1726" y="511"/>
                  </a:lnTo>
                  <a:lnTo>
                    <a:pt x="1724" y="513"/>
                  </a:lnTo>
                  <a:lnTo>
                    <a:pt x="1724" y="511"/>
                  </a:lnTo>
                  <a:lnTo>
                    <a:pt x="1726" y="508"/>
                  </a:lnTo>
                  <a:lnTo>
                    <a:pt x="1722" y="508"/>
                  </a:lnTo>
                  <a:lnTo>
                    <a:pt x="1722" y="501"/>
                  </a:lnTo>
                  <a:lnTo>
                    <a:pt x="1722" y="501"/>
                  </a:lnTo>
                  <a:lnTo>
                    <a:pt x="1719" y="501"/>
                  </a:lnTo>
                  <a:lnTo>
                    <a:pt x="1719" y="501"/>
                  </a:lnTo>
                  <a:lnTo>
                    <a:pt x="1719" y="497"/>
                  </a:lnTo>
                  <a:lnTo>
                    <a:pt x="1719" y="494"/>
                  </a:lnTo>
                  <a:lnTo>
                    <a:pt x="1719" y="492"/>
                  </a:lnTo>
                  <a:lnTo>
                    <a:pt x="1717" y="492"/>
                  </a:lnTo>
                  <a:lnTo>
                    <a:pt x="1719" y="489"/>
                  </a:lnTo>
                  <a:lnTo>
                    <a:pt x="1717" y="487"/>
                  </a:lnTo>
                  <a:lnTo>
                    <a:pt x="1715" y="487"/>
                  </a:lnTo>
                  <a:lnTo>
                    <a:pt x="1712" y="487"/>
                  </a:lnTo>
                  <a:lnTo>
                    <a:pt x="1710" y="492"/>
                  </a:lnTo>
                  <a:lnTo>
                    <a:pt x="1710" y="492"/>
                  </a:lnTo>
                  <a:lnTo>
                    <a:pt x="1707" y="494"/>
                  </a:lnTo>
                  <a:lnTo>
                    <a:pt x="1705" y="497"/>
                  </a:lnTo>
                  <a:lnTo>
                    <a:pt x="1700" y="506"/>
                  </a:lnTo>
                  <a:lnTo>
                    <a:pt x="1705" y="515"/>
                  </a:lnTo>
                  <a:lnTo>
                    <a:pt x="1703" y="515"/>
                  </a:lnTo>
                  <a:lnTo>
                    <a:pt x="1703" y="520"/>
                  </a:lnTo>
                  <a:lnTo>
                    <a:pt x="1700" y="520"/>
                  </a:lnTo>
                  <a:lnTo>
                    <a:pt x="1700" y="523"/>
                  </a:lnTo>
                  <a:lnTo>
                    <a:pt x="1698" y="520"/>
                  </a:lnTo>
                  <a:lnTo>
                    <a:pt x="1700" y="525"/>
                  </a:lnTo>
                  <a:lnTo>
                    <a:pt x="1698" y="530"/>
                  </a:lnTo>
                  <a:lnTo>
                    <a:pt x="1696" y="530"/>
                  </a:lnTo>
                  <a:lnTo>
                    <a:pt x="1696" y="532"/>
                  </a:lnTo>
                  <a:lnTo>
                    <a:pt x="1696" y="532"/>
                  </a:lnTo>
                  <a:lnTo>
                    <a:pt x="1696" y="534"/>
                  </a:lnTo>
                  <a:lnTo>
                    <a:pt x="1693" y="534"/>
                  </a:lnTo>
                  <a:lnTo>
                    <a:pt x="1691" y="532"/>
                  </a:lnTo>
                  <a:lnTo>
                    <a:pt x="1696" y="541"/>
                  </a:lnTo>
                  <a:lnTo>
                    <a:pt x="1691" y="549"/>
                  </a:lnTo>
                  <a:lnTo>
                    <a:pt x="1693" y="544"/>
                  </a:lnTo>
                  <a:lnTo>
                    <a:pt x="1691" y="539"/>
                  </a:lnTo>
                  <a:lnTo>
                    <a:pt x="1689" y="539"/>
                  </a:lnTo>
                  <a:lnTo>
                    <a:pt x="1686" y="534"/>
                  </a:lnTo>
                  <a:lnTo>
                    <a:pt x="1681" y="541"/>
                  </a:lnTo>
                  <a:lnTo>
                    <a:pt x="1681" y="546"/>
                  </a:lnTo>
                  <a:lnTo>
                    <a:pt x="1674" y="549"/>
                  </a:lnTo>
                  <a:lnTo>
                    <a:pt x="1665" y="553"/>
                  </a:lnTo>
                  <a:lnTo>
                    <a:pt x="1665" y="558"/>
                  </a:lnTo>
                  <a:lnTo>
                    <a:pt x="1663" y="558"/>
                  </a:lnTo>
                  <a:lnTo>
                    <a:pt x="1663" y="553"/>
                  </a:lnTo>
                  <a:lnTo>
                    <a:pt x="1663" y="551"/>
                  </a:lnTo>
                  <a:lnTo>
                    <a:pt x="1663" y="549"/>
                  </a:lnTo>
                  <a:lnTo>
                    <a:pt x="1660" y="551"/>
                  </a:lnTo>
                  <a:lnTo>
                    <a:pt x="1660" y="544"/>
                  </a:lnTo>
                  <a:lnTo>
                    <a:pt x="1658" y="546"/>
                  </a:lnTo>
                  <a:lnTo>
                    <a:pt x="1653" y="558"/>
                  </a:lnTo>
                  <a:lnTo>
                    <a:pt x="1639" y="567"/>
                  </a:lnTo>
                  <a:lnTo>
                    <a:pt x="1653" y="558"/>
                  </a:lnTo>
                  <a:lnTo>
                    <a:pt x="1656" y="549"/>
                  </a:lnTo>
                  <a:lnTo>
                    <a:pt x="1656" y="544"/>
                  </a:lnTo>
                  <a:lnTo>
                    <a:pt x="1653" y="541"/>
                  </a:lnTo>
                  <a:lnTo>
                    <a:pt x="1651" y="534"/>
                  </a:lnTo>
                  <a:lnTo>
                    <a:pt x="1648" y="534"/>
                  </a:lnTo>
                  <a:lnTo>
                    <a:pt x="1637" y="534"/>
                  </a:lnTo>
                  <a:lnTo>
                    <a:pt x="1630" y="541"/>
                  </a:lnTo>
                  <a:lnTo>
                    <a:pt x="1627" y="539"/>
                  </a:lnTo>
                  <a:lnTo>
                    <a:pt x="1622" y="539"/>
                  </a:lnTo>
                  <a:lnTo>
                    <a:pt x="1622" y="537"/>
                  </a:lnTo>
                  <a:lnTo>
                    <a:pt x="1627" y="537"/>
                  </a:lnTo>
                  <a:lnTo>
                    <a:pt x="1627" y="534"/>
                  </a:lnTo>
                  <a:lnTo>
                    <a:pt x="1627" y="530"/>
                  </a:lnTo>
                  <a:lnTo>
                    <a:pt x="1630" y="530"/>
                  </a:lnTo>
                  <a:lnTo>
                    <a:pt x="1632" y="532"/>
                  </a:lnTo>
                  <a:lnTo>
                    <a:pt x="1632" y="534"/>
                  </a:lnTo>
                  <a:lnTo>
                    <a:pt x="1637" y="530"/>
                  </a:lnTo>
                  <a:lnTo>
                    <a:pt x="1637" y="530"/>
                  </a:lnTo>
                  <a:lnTo>
                    <a:pt x="1639" y="532"/>
                  </a:lnTo>
                  <a:lnTo>
                    <a:pt x="1639" y="530"/>
                  </a:lnTo>
                  <a:lnTo>
                    <a:pt x="1639" y="527"/>
                  </a:lnTo>
                  <a:lnTo>
                    <a:pt x="1639" y="527"/>
                  </a:lnTo>
                  <a:lnTo>
                    <a:pt x="1634" y="527"/>
                  </a:lnTo>
                  <a:lnTo>
                    <a:pt x="1634" y="525"/>
                  </a:lnTo>
                  <a:lnTo>
                    <a:pt x="1639" y="523"/>
                  </a:lnTo>
                  <a:lnTo>
                    <a:pt x="1639" y="520"/>
                  </a:lnTo>
                  <a:lnTo>
                    <a:pt x="1637" y="520"/>
                  </a:lnTo>
                  <a:lnTo>
                    <a:pt x="1632" y="520"/>
                  </a:lnTo>
                  <a:lnTo>
                    <a:pt x="1632" y="520"/>
                  </a:lnTo>
                  <a:lnTo>
                    <a:pt x="1637" y="511"/>
                  </a:lnTo>
                  <a:lnTo>
                    <a:pt x="1634" y="508"/>
                  </a:lnTo>
                  <a:lnTo>
                    <a:pt x="1637" y="508"/>
                  </a:lnTo>
                  <a:lnTo>
                    <a:pt x="1634" y="504"/>
                  </a:lnTo>
                  <a:lnTo>
                    <a:pt x="1632" y="501"/>
                  </a:lnTo>
                  <a:lnTo>
                    <a:pt x="1627" y="499"/>
                  </a:lnTo>
                  <a:lnTo>
                    <a:pt x="1618" y="501"/>
                  </a:lnTo>
                  <a:lnTo>
                    <a:pt x="1611" y="497"/>
                  </a:lnTo>
                  <a:lnTo>
                    <a:pt x="1606" y="497"/>
                  </a:lnTo>
                  <a:lnTo>
                    <a:pt x="1608" y="494"/>
                  </a:lnTo>
                  <a:lnTo>
                    <a:pt x="1611" y="494"/>
                  </a:lnTo>
                  <a:lnTo>
                    <a:pt x="1613" y="497"/>
                  </a:lnTo>
                  <a:lnTo>
                    <a:pt x="1630" y="499"/>
                  </a:lnTo>
                  <a:lnTo>
                    <a:pt x="1632" y="497"/>
                  </a:lnTo>
                  <a:lnTo>
                    <a:pt x="1632" y="497"/>
                  </a:lnTo>
                  <a:lnTo>
                    <a:pt x="1637" y="494"/>
                  </a:lnTo>
                  <a:lnTo>
                    <a:pt x="1634" y="489"/>
                  </a:lnTo>
                  <a:lnTo>
                    <a:pt x="1632" y="485"/>
                  </a:lnTo>
                  <a:lnTo>
                    <a:pt x="1632" y="485"/>
                  </a:lnTo>
                  <a:lnTo>
                    <a:pt x="1632" y="482"/>
                  </a:lnTo>
                  <a:lnTo>
                    <a:pt x="1632" y="480"/>
                  </a:lnTo>
                  <a:lnTo>
                    <a:pt x="1632" y="475"/>
                  </a:lnTo>
                  <a:lnTo>
                    <a:pt x="1634" y="473"/>
                  </a:lnTo>
                  <a:lnTo>
                    <a:pt x="1637" y="471"/>
                  </a:lnTo>
                  <a:lnTo>
                    <a:pt x="1637" y="471"/>
                  </a:lnTo>
                  <a:lnTo>
                    <a:pt x="1637" y="468"/>
                  </a:lnTo>
                  <a:lnTo>
                    <a:pt x="1632" y="461"/>
                  </a:lnTo>
                  <a:lnTo>
                    <a:pt x="1630" y="464"/>
                  </a:lnTo>
                  <a:lnTo>
                    <a:pt x="1630" y="466"/>
                  </a:lnTo>
                  <a:lnTo>
                    <a:pt x="1625" y="468"/>
                  </a:lnTo>
                  <a:lnTo>
                    <a:pt x="1622" y="468"/>
                  </a:lnTo>
                  <a:lnTo>
                    <a:pt x="1622" y="466"/>
                  </a:lnTo>
                  <a:lnTo>
                    <a:pt x="1622" y="464"/>
                  </a:lnTo>
                  <a:lnTo>
                    <a:pt x="1620" y="461"/>
                  </a:lnTo>
                  <a:lnTo>
                    <a:pt x="1618" y="464"/>
                  </a:lnTo>
                  <a:lnTo>
                    <a:pt x="1613" y="461"/>
                  </a:lnTo>
                  <a:lnTo>
                    <a:pt x="1611" y="464"/>
                  </a:lnTo>
                  <a:lnTo>
                    <a:pt x="1608" y="461"/>
                  </a:lnTo>
                  <a:lnTo>
                    <a:pt x="1608" y="459"/>
                  </a:lnTo>
                  <a:lnTo>
                    <a:pt x="1606" y="459"/>
                  </a:lnTo>
                  <a:lnTo>
                    <a:pt x="1599" y="459"/>
                  </a:lnTo>
                  <a:lnTo>
                    <a:pt x="1599" y="459"/>
                  </a:lnTo>
                  <a:lnTo>
                    <a:pt x="1601" y="456"/>
                  </a:lnTo>
                  <a:lnTo>
                    <a:pt x="1596" y="456"/>
                  </a:lnTo>
                  <a:lnTo>
                    <a:pt x="1594" y="452"/>
                  </a:lnTo>
                  <a:lnTo>
                    <a:pt x="1594" y="449"/>
                  </a:lnTo>
                  <a:lnTo>
                    <a:pt x="1596" y="447"/>
                  </a:lnTo>
                  <a:lnTo>
                    <a:pt x="1599" y="447"/>
                  </a:lnTo>
                  <a:lnTo>
                    <a:pt x="1599" y="445"/>
                  </a:lnTo>
                  <a:lnTo>
                    <a:pt x="1599" y="442"/>
                  </a:lnTo>
                  <a:lnTo>
                    <a:pt x="1596" y="442"/>
                  </a:lnTo>
                  <a:lnTo>
                    <a:pt x="1594" y="442"/>
                  </a:lnTo>
                  <a:lnTo>
                    <a:pt x="1592" y="445"/>
                  </a:lnTo>
                  <a:lnTo>
                    <a:pt x="1589" y="445"/>
                  </a:lnTo>
                  <a:lnTo>
                    <a:pt x="1589" y="442"/>
                  </a:lnTo>
                  <a:lnTo>
                    <a:pt x="1592" y="442"/>
                  </a:lnTo>
                  <a:lnTo>
                    <a:pt x="1589" y="440"/>
                  </a:lnTo>
                  <a:lnTo>
                    <a:pt x="1589" y="438"/>
                  </a:lnTo>
                  <a:lnTo>
                    <a:pt x="1589" y="433"/>
                  </a:lnTo>
                  <a:lnTo>
                    <a:pt x="1585" y="430"/>
                  </a:lnTo>
                  <a:lnTo>
                    <a:pt x="1585" y="430"/>
                  </a:lnTo>
                  <a:lnTo>
                    <a:pt x="1585" y="435"/>
                  </a:lnTo>
                  <a:lnTo>
                    <a:pt x="1582" y="435"/>
                  </a:lnTo>
                  <a:lnTo>
                    <a:pt x="1580" y="435"/>
                  </a:lnTo>
                  <a:lnTo>
                    <a:pt x="1580" y="435"/>
                  </a:lnTo>
                  <a:lnTo>
                    <a:pt x="1582" y="428"/>
                  </a:lnTo>
                  <a:lnTo>
                    <a:pt x="1582" y="426"/>
                  </a:lnTo>
                  <a:lnTo>
                    <a:pt x="1582" y="423"/>
                  </a:lnTo>
                  <a:lnTo>
                    <a:pt x="1580" y="423"/>
                  </a:lnTo>
                  <a:lnTo>
                    <a:pt x="1575" y="421"/>
                  </a:lnTo>
                  <a:lnTo>
                    <a:pt x="1573" y="419"/>
                  </a:lnTo>
                  <a:lnTo>
                    <a:pt x="1561" y="414"/>
                  </a:lnTo>
                  <a:lnTo>
                    <a:pt x="1559" y="416"/>
                  </a:lnTo>
                  <a:lnTo>
                    <a:pt x="1549" y="421"/>
                  </a:lnTo>
                  <a:lnTo>
                    <a:pt x="1547" y="421"/>
                  </a:lnTo>
                  <a:lnTo>
                    <a:pt x="1547" y="423"/>
                  </a:lnTo>
                  <a:lnTo>
                    <a:pt x="1542" y="423"/>
                  </a:lnTo>
                  <a:lnTo>
                    <a:pt x="1542" y="421"/>
                  </a:lnTo>
                  <a:lnTo>
                    <a:pt x="1542" y="419"/>
                  </a:lnTo>
                  <a:lnTo>
                    <a:pt x="1535" y="419"/>
                  </a:lnTo>
                  <a:lnTo>
                    <a:pt x="1533" y="421"/>
                  </a:lnTo>
                  <a:lnTo>
                    <a:pt x="1533" y="421"/>
                  </a:lnTo>
                  <a:lnTo>
                    <a:pt x="1533" y="419"/>
                  </a:lnTo>
                  <a:lnTo>
                    <a:pt x="1523" y="416"/>
                  </a:lnTo>
                  <a:lnTo>
                    <a:pt x="1523" y="414"/>
                  </a:lnTo>
                  <a:lnTo>
                    <a:pt x="1521" y="414"/>
                  </a:lnTo>
                  <a:lnTo>
                    <a:pt x="1504" y="412"/>
                  </a:lnTo>
                  <a:lnTo>
                    <a:pt x="1502" y="412"/>
                  </a:lnTo>
                  <a:lnTo>
                    <a:pt x="1502" y="409"/>
                  </a:lnTo>
                  <a:lnTo>
                    <a:pt x="1500" y="409"/>
                  </a:lnTo>
                  <a:lnTo>
                    <a:pt x="1493" y="419"/>
                  </a:lnTo>
                  <a:lnTo>
                    <a:pt x="1490" y="421"/>
                  </a:lnTo>
                  <a:lnTo>
                    <a:pt x="1490" y="430"/>
                  </a:lnTo>
                  <a:lnTo>
                    <a:pt x="1490" y="433"/>
                  </a:lnTo>
                  <a:lnTo>
                    <a:pt x="1493" y="438"/>
                  </a:lnTo>
                  <a:lnTo>
                    <a:pt x="1495" y="440"/>
                  </a:lnTo>
                  <a:lnTo>
                    <a:pt x="1497" y="440"/>
                  </a:lnTo>
                  <a:lnTo>
                    <a:pt x="1500" y="442"/>
                  </a:lnTo>
                  <a:lnTo>
                    <a:pt x="1502" y="442"/>
                  </a:lnTo>
                  <a:lnTo>
                    <a:pt x="1502" y="440"/>
                  </a:lnTo>
                  <a:lnTo>
                    <a:pt x="1502" y="445"/>
                  </a:lnTo>
                  <a:lnTo>
                    <a:pt x="1500" y="445"/>
                  </a:lnTo>
                  <a:lnTo>
                    <a:pt x="1500" y="447"/>
                  </a:lnTo>
                  <a:lnTo>
                    <a:pt x="1497" y="449"/>
                  </a:lnTo>
                  <a:lnTo>
                    <a:pt x="1497" y="452"/>
                  </a:lnTo>
                  <a:lnTo>
                    <a:pt x="1497" y="454"/>
                  </a:lnTo>
                  <a:lnTo>
                    <a:pt x="1495" y="456"/>
                  </a:lnTo>
                  <a:lnTo>
                    <a:pt x="1493" y="461"/>
                  </a:lnTo>
                  <a:lnTo>
                    <a:pt x="1490" y="466"/>
                  </a:lnTo>
                  <a:lnTo>
                    <a:pt x="1490" y="471"/>
                  </a:lnTo>
                  <a:lnTo>
                    <a:pt x="1493" y="473"/>
                  </a:lnTo>
                  <a:lnTo>
                    <a:pt x="1495" y="473"/>
                  </a:lnTo>
                  <a:lnTo>
                    <a:pt x="1497" y="473"/>
                  </a:lnTo>
                  <a:lnTo>
                    <a:pt x="1500" y="473"/>
                  </a:lnTo>
                  <a:lnTo>
                    <a:pt x="1502" y="473"/>
                  </a:lnTo>
                  <a:lnTo>
                    <a:pt x="1502" y="473"/>
                  </a:lnTo>
                  <a:lnTo>
                    <a:pt x="1497" y="475"/>
                  </a:lnTo>
                  <a:lnTo>
                    <a:pt x="1497" y="478"/>
                  </a:lnTo>
                  <a:lnTo>
                    <a:pt x="1497" y="478"/>
                  </a:lnTo>
                  <a:lnTo>
                    <a:pt x="1497" y="485"/>
                  </a:lnTo>
                  <a:lnTo>
                    <a:pt x="1500" y="489"/>
                  </a:lnTo>
                  <a:lnTo>
                    <a:pt x="1500" y="489"/>
                  </a:lnTo>
                  <a:lnTo>
                    <a:pt x="1502" y="492"/>
                  </a:lnTo>
                  <a:lnTo>
                    <a:pt x="1502" y="497"/>
                  </a:lnTo>
                  <a:lnTo>
                    <a:pt x="1500" y="497"/>
                  </a:lnTo>
                  <a:lnTo>
                    <a:pt x="1497" y="497"/>
                  </a:lnTo>
                  <a:lnTo>
                    <a:pt x="1497" y="499"/>
                  </a:lnTo>
                  <a:lnTo>
                    <a:pt x="1504" y="499"/>
                  </a:lnTo>
                  <a:lnTo>
                    <a:pt x="1507" y="499"/>
                  </a:lnTo>
                  <a:lnTo>
                    <a:pt x="1504" y="504"/>
                  </a:lnTo>
                  <a:lnTo>
                    <a:pt x="1504" y="504"/>
                  </a:lnTo>
                  <a:lnTo>
                    <a:pt x="1502" y="508"/>
                  </a:lnTo>
                  <a:lnTo>
                    <a:pt x="1504" y="511"/>
                  </a:lnTo>
                  <a:lnTo>
                    <a:pt x="1509" y="511"/>
                  </a:lnTo>
                  <a:lnTo>
                    <a:pt x="1502" y="513"/>
                  </a:lnTo>
                  <a:lnTo>
                    <a:pt x="1502" y="511"/>
                  </a:lnTo>
                  <a:lnTo>
                    <a:pt x="1497" y="511"/>
                  </a:lnTo>
                  <a:lnTo>
                    <a:pt x="1497" y="513"/>
                  </a:lnTo>
                  <a:lnTo>
                    <a:pt x="1497" y="518"/>
                  </a:lnTo>
                  <a:lnTo>
                    <a:pt x="1497" y="518"/>
                  </a:lnTo>
                  <a:lnTo>
                    <a:pt x="1497" y="523"/>
                  </a:lnTo>
                  <a:lnTo>
                    <a:pt x="1493" y="523"/>
                  </a:lnTo>
                  <a:lnTo>
                    <a:pt x="1493" y="525"/>
                  </a:lnTo>
                  <a:lnTo>
                    <a:pt x="1485" y="525"/>
                  </a:lnTo>
                  <a:lnTo>
                    <a:pt x="1483" y="527"/>
                  </a:lnTo>
                  <a:lnTo>
                    <a:pt x="1481" y="527"/>
                  </a:lnTo>
                  <a:lnTo>
                    <a:pt x="1481" y="530"/>
                  </a:lnTo>
                  <a:lnTo>
                    <a:pt x="1481" y="537"/>
                  </a:lnTo>
                  <a:lnTo>
                    <a:pt x="1481" y="537"/>
                  </a:lnTo>
                  <a:lnTo>
                    <a:pt x="1481" y="539"/>
                  </a:lnTo>
                  <a:lnTo>
                    <a:pt x="1500" y="553"/>
                  </a:lnTo>
                  <a:lnTo>
                    <a:pt x="1502" y="553"/>
                  </a:lnTo>
                  <a:lnTo>
                    <a:pt x="1511" y="591"/>
                  </a:lnTo>
                  <a:lnTo>
                    <a:pt x="1511" y="593"/>
                  </a:lnTo>
                  <a:lnTo>
                    <a:pt x="1514" y="615"/>
                  </a:lnTo>
                  <a:lnTo>
                    <a:pt x="1516" y="615"/>
                  </a:lnTo>
                  <a:lnTo>
                    <a:pt x="1519" y="605"/>
                  </a:lnTo>
                  <a:lnTo>
                    <a:pt x="1521" y="608"/>
                  </a:lnTo>
                  <a:lnTo>
                    <a:pt x="1521" y="615"/>
                  </a:lnTo>
                  <a:lnTo>
                    <a:pt x="1523" y="615"/>
                  </a:lnTo>
                  <a:lnTo>
                    <a:pt x="1523" y="619"/>
                  </a:lnTo>
                  <a:lnTo>
                    <a:pt x="1519" y="619"/>
                  </a:lnTo>
                  <a:lnTo>
                    <a:pt x="1516" y="617"/>
                  </a:lnTo>
                  <a:lnTo>
                    <a:pt x="1514" y="617"/>
                  </a:lnTo>
                  <a:lnTo>
                    <a:pt x="1514" y="619"/>
                  </a:lnTo>
                  <a:lnTo>
                    <a:pt x="1500" y="641"/>
                  </a:lnTo>
                  <a:lnTo>
                    <a:pt x="1464" y="664"/>
                  </a:lnTo>
                  <a:lnTo>
                    <a:pt x="1469" y="667"/>
                  </a:lnTo>
                  <a:lnTo>
                    <a:pt x="1478" y="686"/>
                  </a:lnTo>
                  <a:lnTo>
                    <a:pt x="1481" y="714"/>
                  </a:lnTo>
                  <a:lnTo>
                    <a:pt x="1481" y="714"/>
                  </a:lnTo>
                  <a:lnTo>
                    <a:pt x="1481" y="716"/>
                  </a:lnTo>
                  <a:lnTo>
                    <a:pt x="1481" y="716"/>
                  </a:lnTo>
                  <a:lnTo>
                    <a:pt x="1483" y="721"/>
                  </a:lnTo>
                  <a:lnTo>
                    <a:pt x="1483" y="723"/>
                  </a:lnTo>
                  <a:lnTo>
                    <a:pt x="1485" y="728"/>
                  </a:lnTo>
                  <a:lnTo>
                    <a:pt x="1488" y="728"/>
                  </a:lnTo>
                  <a:lnTo>
                    <a:pt x="1490" y="730"/>
                  </a:lnTo>
                  <a:lnTo>
                    <a:pt x="1495" y="728"/>
                  </a:lnTo>
                  <a:lnTo>
                    <a:pt x="1495" y="730"/>
                  </a:lnTo>
                  <a:lnTo>
                    <a:pt x="1493" y="730"/>
                  </a:lnTo>
                  <a:lnTo>
                    <a:pt x="1488" y="730"/>
                  </a:lnTo>
                  <a:lnTo>
                    <a:pt x="1485" y="733"/>
                  </a:lnTo>
                  <a:lnTo>
                    <a:pt x="1483" y="738"/>
                  </a:lnTo>
                  <a:lnTo>
                    <a:pt x="1481" y="738"/>
                  </a:lnTo>
                  <a:lnTo>
                    <a:pt x="1481" y="740"/>
                  </a:lnTo>
                  <a:lnTo>
                    <a:pt x="1476" y="740"/>
                  </a:lnTo>
                  <a:lnTo>
                    <a:pt x="1476" y="742"/>
                  </a:lnTo>
                  <a:lnTo>
                    <a:pt x="1481" y="747"/>
                  </a:lnTo>
                  <a:lnTo>
                    <a:pt x="1483" y="749"/>
                  </a:lnTo>
                  <a:lnTo>
                    <a:pt x="1483" y="752"/>
                  </a:lnTo>
                  <a:lnTo>
                    <a:pt x="1481" y="752"/>
                  </a:lnTo>
                  <a:lnTo>
                    <a:pt x="1481" y="754"/>
                  </a:lnTo>
                  <a:lnTo>
                    <a:pt x="1478" y="756"/>
                  </a:lnTo>
                  <a:lnTo>
                    <a:pt x="1478" y="756"/>
                  </a:lnTo>
                  <a:lnTo>
                    <a:pt x="1476" y="749"/>
                  </a:lnTo>
                  <a:lnTo>
                    <a:pt x="1474" y="747"/>
                  </a:lnTo>
                  <a:lnTo>
                    <a:pt x="1474" y="747"/>
                  </a:lnTo>
                  <a:lnTo>
                    <a:pt x="1471" y="745"/>
                  </a:lnTo>
                  <a:lnTo>
                    <a:pt x="1469" y="747"/>
                  </a:lnTo>
                  <a:lnTo>
                    <a:pt x="1469" y="749"/>
                  </a:lnTo>
                  <a:lnTo>
                    <a:pt x="1464" y="749"/>
                  </a:lnTo>
                  <a:lnTo>
                    <a:pt x="1464" y="752"/>
                  </a:lnTo>
                  <a:lnTo>
                    <a:pt x="1467" y="761"/>
                  </a:lnTo>
                  <a:lnTo>
                    <a:pt x="1464" y="761"/>
                  </a:lnTo>
                  <a:lnTo>
                    <a:pt x="1459" y="756"/>
                  </a:lnTo>
                  <a:lnTo>
                    <a:pt x="1457" y="756"/>
                  </a:lnTo>
                  <a:lnTo>
                    <a:pt x="1455" y="754"/>
                  </a:lnTo>
                  <a:lnTo>
                    <a:pt x="1452" y="754"/>
                  </a:lnTo>
                  <a:lnTo>
                    <a:pt x="1443" y="761"/>
                  </a:lnTo>
                  <a:lnTo>
                    <a:pt x="1450" y="754"/>
                  </a:lnTo>
                  <a:lnTo>
                    <a:pt x="1452" y="752"/>
                  </a:lnTo>
                  <a:lnTo>
                    <a:pt x="1450" y="742"/>
                  </a:lnTo>
                  <a:lnTo>
                    <a:pt x="1438" y="733"/>
                  </a:lnTo>
                  <a:lnTo>
                    <a:pt x="1436" y="733"/>
                  </a:lnTo>
                  <a:lnTo>
                    <a:pt x="1424" y="735"/>
                  </a:lnTo>
                  <a:lnTo>
                    <a:pt x="1424" y="735"/>
                  </a:lnTo>
                  <a:lnTo>
                    <a:pt x="1433" y="728"/>
                  </a:lnTo>
                  <a:lnTo>
                    <a:pt x="1436" y="728"/>
                  </a:lnTo>
                  <a:lnTo>
                    <a:pt x="1436" y="728"/>
                  </a:lnTo>
                  <a:lnTo>
                    <a:pt x="1433" y="721"/>
                  </a:lnTo>
                  <a:lnTo>
                    <a:pt x="1431" y="719"/>
                  </a:lnTo>
                  <a:lnTo>
                    <a:pt x="1429" y="719"/>
                  </a:lnTo>
                  <a:lnTo>
                    <a:pt x="1426" y="714"/>
                  </a:lnTo>
                  <a:lnTo>
                    <a:pt x="1424" y="712"/>
                  </a:lnTo>
                  <a:lnTo>
                    <a:pt x="1424" y="712"/>
                  </a:lnTo>
                  <a:lnTo>
                    <a:pt x="1422" y="709"/>
                  </a:lnTo>
                  <a:lnTo>
                    <a:pt x="1422" y="704"/>
                  </a:lnTo>
                  <a:lnTo>
                    <a:pt x="1424" y="702"/>
                  </a:lnTo>
                  <a:lnTo>
                    <a:pt x="1424" y="683"/>
                  </a:lnTo>
                  <a:lnTo>
                    <a:pt x="1419" y="678"/>
                  </a:lnTo>
                  <a:lnTo>
                    <a:pt x="1422" y="657"/>
                  </a:lnTo>
                  <a:lnTo>
                    <a:pt x="1422" y="648"/>
                  </a:lnTo>
                  <a:lnTo>
                    <a:pt x="1419" y="650"/>
                  </a:lnTo>
                  <a:lnTo>
                    <a:pt x="1417" y="648"/>
                  </a:lnTo>
                  <a:lnTo>
                    <a:pt x="1415" y="648"/>
                  </a:lnTo>
                  <a:lnTo>
                    <a:pt x="1412" y="648"/>
                  </a:lnTo>
                  <a:lnTo>
                    <a:pt x="1410" y="645"/>
                  </a:lnTo>
                  <a:lnTo>
                    <a:pt x="1407" y="645"/>
                  </a:lnTo>
                  <a:lnTo>
                    <a:pt x="1405" y="645"/>
                  </a:lnTo>
                  <a:lnTo>
                    <a:pt x="1372" y="645"/>
                  </a:lnTo>
                  <a:lnTo>
                    <a:pt x="1365" y="657"/>
                  </a:lnTo>
                  <a:lnTo>
                    <a:pt x="1372" y="643"/>
                  </a:lnTo>
                  <a:lnTo>
                    <a:pt x="1372" y="641"/>
                  </a:lnTo>
                  <a:lnTo>
                    <a:pt x="1367" y="638"/>
                  </a:lnTo>
                  <a:lnTo>
                    <a:pt x="1365" y="636"/>
                  </a:lnTo>
                  <a:lnTo>
                    <a:pt x="1363" y="634"/>
                  </a:lnTo>
                  <a:lnTo>
                    <a:pt x="1348" y="629"/>
                  </a:lnTo>
                  <a:lnTo>
                    <a:pt x="1346" y="627"/>
                  </a:lnTo>
                  <a:lnTo>
                    <a:pt x="1344" y="627"/>
                  </a:lnTo>
                  <a:lnTo>
                    <a:pt x="1341" y="627"/>
                  </a:lnTo>
                  <a:lnTo>
                    <a:pt x="1339" y="627"/>
                  </a:lnTo>
                  <a:lnTo>
                    <a:pt x="1337" y="624"/>
                  </a:lnTo>
                  <a:lnTo>
                    <a:pt x="1337" y="624"/>
                  </a:lnTo>
                  <a:lnTo>
                    <a:pt x="1334" y="624"/>
                  </a:lnTo>
                  <a:lnTo>
                    <a:pt x="1332" y="624"/>
                  </a:lnTo>
                  <a:lnTo>
                    <a:pt x="1332" y="622"/>
                  </a:lnTo>
                  <a:lnTo>
                    <a:pt x="1325" y="610"/>
                  </a:lnTo>
                  <a:lnTo>
                    <a:pt x="1308" y="598"/>
                  </a:lnTo>
                  <a:lnTo>
                    <a:pt x="1301" y="598"/>
                  </a:lnTo>
                  <a:lnTo>
                    <a:pt x="1289" y="593"/>
                  </a:lnTo>
                  <a:lnTo>
                    <a:pt x="1287" y="591"/>
                  </a:lnTo>
                  <a:lnTo>
                    <a:pt x="1282" y="586"/>
                  </a:lnTo>
                  <a:lnTo>
                    <a:pt x="1275" y="584"/>
                  </a:lnTo>
                  <a:lnTo>
                    <a:pt x="1256" y="596"/>
                  </a:lnTo>
                  <a:lnTo>
                    <a:pt x="1254" y="596"/>
                  </a:lnTo>
                  <a:lnTo>
                    <a:pt x="1254" y="593"/>
                  </a:lnTo>
                  <a:lnTo>
                    <a:pt x="1249" y="596"/>
                  </a:lnTo>
                  <a:lnTo>
                    <a:pt x="1249" y="596"/>
                  </a:lnTo>
                  <a:lnTo>
                    <a:pt x="1252" y="591"/>
                  </a:lnTo>
                  <a:lnTo>
                    <a:pt x="1254" y="589"/>
                  </a:lnTo>
                  <a:lnTo>
                    <a:pt x="1254" y="579"/>
                  </a:lnTo>
                  <a:lnTo>
                    <a:pt x="1249" y="572"/>
                  </a:lnTo>
                  <a:lnTo>
                    <a:pt x="1249" y="563"/>
                  </a:lnTo>
                  <a:lnTo>
                    <a:pt x="1245" y="549"/>
                  </a:lnTo>
                  <a:lnTo>
                    <a:pt x="1242" y="541"/>
                  </a:lnTo>
                  <a:lnTo>
                    <a:pt x="1242" y="539"/>
                  </a:lnTo>
                  <a:lnTo>
                    <a:pt x="1240" y="537"/>
                  </a:lnTo>
                  <a:lnTo>
                    <a:pt x="1237" y="539"/>
                  </a:lnTo>
                  <a:lnTo>
                    <a:pt x="1235" y="539"/>
                  </a:lnTo>
                  <a:lnTo>
                    <a:pt x="1233" y="537"/>
                  </a:lnTo>
                  <a:lnTo>
                    <a:pt x="1226" y="537"/>
                  </a:lnTo>
                  <a:lnTo>
                    <a:pt x="1223" y="539"/>
                  </a:lnTo>
                  <a:lnTo>
                    <a:pt x="1223" y="544"/>
                  </a:lnTo>
                  <a:lnTo>
                    <a:pt x="1223" y="546"/>
                  </a:lnTo>
                  <a:lnTo>
                    <a:pt x="1223" y="537"/>
                  </a:lnTo>
                  <a:lnTo>
                    <a:pt x="1221" y="539"/>
                  </a:lnTo>
                  <a:lnTo>
                    <a:pt x="1221" y="539"/>
                  </a:lnTo>
                  <a:lnTo>
                    <a:pt x="1219" y="537"/>
                  </a:lnTo>
                  <a:lnTo>
                    <a:pt x="1214" y="530"/>
                  </a:lnTo>
                  <a:lnTo>
                    <a:pt x="1211" y="530"/>
                  </a:lnTo>
                  <a:lnTo>
                    <a:pt x="1214" y="525"/>
                  </a:lnTo>
                  <a:lnTo>
                    <a:pt x="1216" y="482"/>
                  </a:lnTo>
                  <a:lnTo>
                    <a:pt x="1216" y="480"/>
                  </a:lnTo>
                  <a:lnTo>
                    <a:pt x="1219" y="480"/>
                  </a:lnTo>
                  <a:lnTo>
                    <a:pt x="1221" y="478"/>
                  </a:lnTo>
                  <a:lnTo>
                    <a:pt x="1219" y="471"/>
                  </a:lnTo>
                  <a:lnTo>
                    <a:pt x="1223" y="468"/>
                  </a:lnTo>
                  <a:lnTo>
                    <a:pt x="1226" y="459"/>
                  </a:lnTo>
                  <a:lnTo>
                    <a:pt x="1226" y="456"/>
                  </a:lnTo>
                  <a:lnTo>
                    <a:pt x="1219" y="452"/>
                  </a:lnTo>
                  <a:lnTo>
                    <a:pt x="1221" y="449"/>
                  </a:lnTo>
                  <a:lnTo>
                    <a:pt x="1228" y="449"/>
                  </a:lnTo>
                  <a:lnTo>
                    <a:pt x="1235" y="442"/>
                  </a:lnTo>
                  <a:lnTo>
                    <a:pt x="1240" y="438"/>
                  </a:lnTo>
                  <a:lnTo>
                    <a:pt x="1237" y="435"/>
                  </a:lnTo>
                  <a:lnTo>
                    <a:pt x="1237" y="433"/>
                  </a:lnTo>
                  <a:lnTo>
                    <a:pt x="1242" y="433"/>
                  </a:lnTo>
                  <a:lnTo>
                    <a:pt x="1242" y="430"/>
                  </a:lnTo>
                  <a:lnTo>
                    <a:pt x="1242" y="428"/>
                  </a:lnTo>
                  <a:lnTo>
                    <a:pt x="1242" y="426"/>
                  </a:lnTo>
                  <a:lnTo>
                    <a:pt x="1245" y="426"/>
                  </a:lnTo>
                  <a:lnTo>
                    <a:pt x="1245" y="423"/>
                  </a:lnTo>
                  <a:lnTo>
                    <a:pt x="1247" y="421"/>
                  </a:lnTo>
                  <a:lnTo>
                    <a:pt x="1252" y="428"/>
                  </a:lnTo>
                  <a:lnTo>
                    <a:pt x="1249" y="416"/>
                  </a:lnTo>
                  <a:lnTo>
                    <a:pt x="1252" y="409"/>
                  </a:lnTo>
                  <a:lnTo>
                    <a:pt x="1254" y="409"/>
                  </a:lnTo>
                  <a:lnTo>
                    <a:pt x="1259" y="409"/>
                  </a:lnTo>
                  <a:lnTo>
                    <a:pt x="1261" y="409"/>
                  </a:lnTo>
                  <a:lnTo>
                    <a:pt x="1261" y="407"/>
                  </a:lnTo>
                  <a:lnTo>
                    <a:pt x="1256" y="407"/>
                  </a:lnTo>
                  <a:lnTo>
                    <a:pt x="1254" y="402"/>
                  </a:lnTo>
                  <a:lnTo>
                    <a:pt x="1254" y="400"/>
                  </a:lnTo>
                  <a:lnTo>
                    <a:pt x="1259" y="402"/>
                  </a:lnTo>
                  <a:lnTo>
                    <a:pt x="1261" y="400"/>
                  </a:lnTo>
                  <a:lnTo>
                    <a:pt x="1270" y="402"/>
                  </a:lnTo>
                  <a:lnTo>
                    <a:pt x="1273" y="400"/>
                  </a:lnTo>
                  <a:lnTo>
                    <a:pt x="1275" y="397"/>
                  </a:lnTo>
                  <a:lnTo>
                    <a:pt x="1282" y="397"/>
                  </a:lnTo>
                  <a:lnTo>
                    <a:pt x="1285" y="395"/>
                  </a:lnTo>
                  <a:lnTo>
                    <a:pt x="1285" y="393"/>
                  </a:lnTo>
                  <a:lnTo>
                    <a:pt x="1285" y="390"/>
                  </a:lnTo>
                  <a:lnTo>
                    <a:pt x="1282" y="381"/>
                  </a:lnTo>
                  <a:lnTo>
                    <a:pt x="1280" y="378"/>
                  </a:lnTo>
                  <a:lnTo>
                    <a:pt x="1280" y="376"/>
                  </a:lnTo>
                  <a:lnTo>
                    <a:pt x="1280" y="376"/>
                  </a:lnTo>
                  <a:lnTo>
                    <a:pt x="1278" y="376"/>
                  </a:lnTo>
                  <a:lnTo>
                    <a:pt x="1275" y="376"/>
                  </a:lnTo>
                  <a:lnTo>
                    <a:pt x="1273" y="374"/>
                  </a:lnTo>
                  <a:lnTo>
                    <a:pt x="1268" y="371"/>
                  </a:lnTo>
                  <a:lnTo>
                    <a:pt x="1268" y="369"/>
                  </a:lnTo>
                  <a:lnTo>
                    <a:pt x="1266" y="367"/>
                  </a:lnTo>
                  <a:lnTo>
                    <a:pt x="1261" y="369"/>
                  </a:lnTo>
                  <a:lnTo>
                    <a:pt x="1259" y="369"/>
                  </a:lnTo>
                  <a:lnTo>
                    <a:pt x="1259" y="374"/>
                  </a:lnTo>
                  <a:lnTo>
                    <a:pt x="1256" y="371"/>
                  </a:lnTo>
                  <a:lnTo>
                    <a:pt x="1259" y="369"/>
                  </a:lnTo>
                  <a:lnTo>
                    <a:pt x="1261" y="369"/>
                  </a:lnTo>
                  <a:lnTo>
                    <a:pt x="1259" y="367"/>
                  </a:lnTo>
                  <a:lnTo>
                    <a:pt x="1254" y="364"/>
                  </a:lnTo>
                  <a:lnTo>
                    <a:pt x="1252" y="367"/>
                  </a:lnTo>
                  <a:lnTo>
                    <a:pt x="1252" y="367"/>
                  </a:lnTo>
                  <a:lnTo>
                    <a:pt x="1252" y="364"/>
                  </a:lnTo>
                  <a:lnTo>
                    <a:pt x="1242" y="362"/>
                  </a:lnTo>
                  <a:lnTo>
                    <a:pt x="1240" y="360"/>
                  </a:lnTo>
                  <a:lnTo>
                    <a:pt x="1240" y="360"/>
                  </a:lnTo>
                  <a:lnTo>
                    <a:pt x="1240" y="362"/>
                  </a:lnTo>
                  <a:lnTo>
                    <a:pt x="1237" y="362"/>
                  </a:lnTo>
                  <a:lnTo>
                    <a:pt x="1235" y="362"/>
                  </a:lnTo>
                  <a:lnTo>
                    <a:pt x="1235" y="360"/>
                  </a:lnTo>
                  <a:lnTo>
                    <a:pt x="1237" y="355"/>
                  </a:lnTo>
                  <a:lnTo>
                    <a:pt x="1252" y="362"/>
                  </a:lnTo>
                  <a:lnTo>
                    <a:pt x="1252" y="362"/>
                  </a:lnTo>
                  <a:lnTo>
                    <a:pt x="1259" y="364"/>
                  </a:lnTo>
                  <a:lnTo>
                    <a:pt x="1261" y="364"/>
                  </a:lnTo>
                  <a:lnTo>
                    <a:pt x="1263" y="364"/>
                  </a:lnTo>
                  <a:lnTo>
                    <a:pt x="1263" y="367"/>
                  </a:lnTo>
                  <a:lnTo>
                    <a:pt x="1268" y="364"/>
                  </a:lnTo>
                  <a:lnTo>
                    <a:pt x="1268" y="362"/>
                  </a:lnTo>
                  <a:lnTo>
                    <a:pt x="1270" y="367"/>
                  </a:lnTo>
                  <a:lnTo>
                    <a:pt x="1270" y="367"/>
                  </a:lnTo>
                  <a:lnTo>
                    <a:pt x="1275" y="369"/>
                  </a:lnTo>
                  <a:lnTo>
                    <a:pt x="1280" y="371"/>
                  </a:lnTo>
                  <a:lnTo>
                    <a:pt x="1280" y="371"/>
                  </a:lnTo>
                  <a:lnTo>
                    <a:pt x="1282" y="374"/>
                  </a:lnTo>
                  <a:lnTo>
                    <a:pt x="1285" y="376"/>
                  </a:lnTo>
                  <a:lnTo>
                    <a:pt x="1285" y="374"/>
                  </a:lnTo>
                  <a:lnTo>
                    <a:pt x="1287" y="374"/>
                  </a:lnTo>
                  <a:lnTo>
                    <a:pt x="1289" y="374"/>
                  </a:lnTo>
                  <a:lnTo>
                    <a:pt x="1289" y="371"/>
                  </a:lnTo>
                  <a:lnTo>
                    <a:pt x="1292" y="371"/>
                  </a:lnTo>
                  <a:lnTo>
                    <a:pt x="1296" y="362"/>
                  </a:lnTo>
                  <a:lnTo>
                    <a:pt x="1294" y="362"/>
                  </a:lnTo>
                  <a:lnTo>
                    <a:pt x="1294" y="357"/>
                  </a:lnTo>
                  <a:lnTo>
                    <a:pt x="1296" y="360"/>
                  </a:lnTo>
                  <a:lnTo>
                    <a:pt x="1299" y="360"/>
                  </a:lnTo>
                  <a:lnTo>
                    <a:pt x="1299" y="357"/>
                  </a:lnTo>
                  <a:lnTo>
                    <a:pt x="1296" y="355"/>
                  </a:lnTo>
                  <a:lnTo>
                    <a:pt x="1296" y="352"/>
                  </a:lnTo>
                  <a:lnTo>
                    <a:pt x="1296" y="350"/>
                  </a:lnTo>
                  <a:lnTo>
                    <a:pt x="1299" y="350"/>
                  </a:lnTo>
                  <a:lnTo>
                    <a:pt x="1301" y="352"/>
                  </a:lnTo>
                  <a:lnTo>
                    <a:pt x="1301" y="352"/>
                  </a:lnTo>
                  <a:lnTo>
                    <a:pt x="1304" y="355"/>
                  </a:lnTo>
                  <a:lnTo>
                    <a:pt x="1304" y="355"/>
                  </a:lnTo>
                  <a:lnTo>
                    <a:pt x="1304" y="352"/>
                  </a:lnTo>
                  <a:lnTo>
                    <a:pt x="1311" y="357"/>
                  </a:lnTo>
                  <a:lnTo>
                    <a:pt x="1311" y="355"/>
                  </a:lnTo>
                  <a:lnTo>
                    <a:pt x="1318" y="357"/>
                  </a:lnTo>
                  <a:lnTo>
                    <a:pt x="1322" y="352"/>
                  </a:lnTo>
                  <a:lnTo>
                    <a:pt x="1325" y="350"/>
                  </a:lnTo>
                  <a:lnTo>
                    <a:pt x="1327" y="350"/>
                  </a:lnTo>
                  <a:lnTo>
                    <a:pt x="1332" y="341"/>
                  </a:lnTo>
                  <a:lnTo>
                    <a:pt x="1332" y="336"/>
                  </a:lnTo>
                  <a:lnTo>
                    <a:pt x="1334" y="336"/>
                  </a:lnTo>
                  <a:lnTo>
                    <a:pt x="1337" y="329"/>
                  </a:lnTo>
                  <a:lnTo>
                    <a:pt x="1339" y="329"/>
                  </a:lnTo>
                  <a:lnTo>
                    <a:pt x="1341" y="322"/>
                  </a:lnTo>
                  <a:lnTo>
                    <a:pt x="1344" y="319"/>
                  </a:lnTo>
                  <a:lnTo>
                    <a:pt x="1344" y="319"/>
                  </a:lnTo>
                  <a:lnTo>
                    <a:pt x="1344" y="317"/>
                  </a:lnTo>
                  <a:lnTo>
                    <a:pt x="1346" y="310"/>
                  </a:lnTo>
                  <a:lnTo>
                    <a:pt x="1344" y="310"/>
                  </a:lnTo>
                  <a:lnTo>
                    <a:pt x="1344" y="308"/>
                  </a:lnTo>
                  <a:lnTo>
                    <a:pt x="1330" y="308"/>
                  </a:lnTo>
                  <a:lnTo>
                    <a:pt x="1327" y="308"/>
                  </a:lnTo>
                  <a:lnTo>
                    <a:pt x="1311" y="305"/>
                  </a:lnTo>
                  <a:lnTo>
                    <a:pt x="1299" y="289"/>
                  </a:lnTo>
                  <a:lnTo>
                    <a:pt x="1292" y="286"/>
                  </a:lnTo>
                  <a:lnTo>
                    <a:pt x="1294" y="282"/>
                  </a:lnTo>
                  <a:lnTo>
                    <a:pt x="1299" y="284"/>
                  </a:lnTo>
                  <a:lnTo>
                    <a:pt x="1301" y="282"/>
                  </a:lnTo>
                  <a:lnTo>
                    <a:pt x="1304" y="282"/>
                  </a:lnTo>
                  <a:lnTo>
                    <a:pt x="1311" y="289"/>
                  </a:lnTo>
                  <a:lnTo>
                    <a:pt x="1315" y="291"/>
                  </a:lnTo>
                  <a:lnTo>
                    <a:pt x="1315" y="291"/>
                  </a:lnTo>
                  <a:lnTo>
                    <a:pt x="1325" y="298"/>
                  </a:lnTo>
                  <a:lnTo>
                    <a:pt x="1327" y="305"/>
                  </a:lnTo>
                  <a:lnTo>
                    <a:pt x="1341" y="303"/>
                  </a:lnTo>
                  <a:lnTo>
                    <a:pt x="1344" y="300"/>
                  </a:lnTo>
                  <a:lnTo>
                    <a:pt x="1346" y="296"/>
                  </a:lnTo>
                  <a:lnTo>
                    <a:pt x="1348" y="293"/>
                  </a:lnTo>
                  <a:lnTo>
                    <a:pt x="1351" y="291"/>
                  </a:lnTo>
                  <a:lnTo>
                    <a:pt x="1353" y="286"/>
                  </a:lnTo>
                  <a:lnTo>
                    <a:pt x="1356" y="282"/>
                  </a:lnTo>
                  <a:lnTo>
                    <a:pt x="1358" y="279"/>
                  </a:lnTo>
                  <a:lnTo>
                    <a:pt x="1360" y="277"/>
                  </a:lnTo>
                  <a:lnTo>
                    <a:pt x="1360" y="277"/>
                  </a:lnTo>
                  <a:lnTo>
                    <a:pt x="1360" y="275"/>
                  </a:lnTo>
                  <a:lnTo>
                    <a:pt x="1360" y="270"/>
                  </a:lnTo>
                  <a:lnTo>
                    <a:pt x="1360" y="267"/>
                  </a:lnTo>
                  <a:lnTo>
                    <a:pt x="1356" y="267"/>
                  </a:lnTo>
                  <a:lnTo>
                    <a:pt x="1351" y="263"/>
                  </a:lnTo>
                  <a:lnTo>
                    <a:pt x="1348" y="260"/>
                  </a:lnTo>
                  <a:lnTo>
                    <a:pt x="1351" y="260"/>
                  </a:lnTo>
                  <a:lnTo>
                    <a:pt x="1351" y="258"/>
                  </a:lnTo>
                  <a:lnTo>
                    <a:pt x="1353" y="256"/>
                  </a:lnTo>
                  <a:lnTo>
                    <a:pt x="1360" y="258"/>
                  </a:lnTo>
                  <a:lnTo>
                    <a:pt x="1363" y="258"/>
                  </a:lnTo>
                  <a:lnTo>
                    <a:pt x="1363" y="258"/>
                  </a:lnTo>
                  <a:lnTo>
                    <a:pt x="1370" y="253"/>
                  </a:lnTo>
                  <a:lnTo>
                    <a:pt x="1372" y="253"/>
                  </a:lnTo>
                  <a:lnTo>
                    <a:pt x="1374" y="267"/>
                  </a:lnTo>
                  <a:lnTo>
                    <a:pt x="1377" y="265"/>
                  </a:lnTo>
                  <a:lnTo>
                    <a:pt x="1379" y="267"/>
                  </a:lnTo>
                  <a:lnTo>
                    <a:pt x="1382" y="267"/>
                  </a:lnTo>
                  <a:lnTo>
                    <a:pt x="1386" y="270"/>
                  </a:lnTo>
                  <a:lnTo>
                    <a:pt x="1386" y="263"/>
                  </a:lnTo>
                  <a:lnTo>
                    <a:pt x="1386" y="263"/>
                  </a:lnTo>
                  <a:lnTo>
                    <a:pt x="1389" y="263"/>
                  </a:lnTo>
                  <a:lnTo>
                    <a:pt x="1391" y="265"/>
                  </a:lnTo>
                  <a:lnTo>
                    <a:pt x="1393" y="270"/>
                  </a:lnTo>
                  <a:lnTo>
                    <a:pt x="1398" y="270"/>
                  </a:lnTo>
                  <a:lnTo>
                    <a:pt x="1398" y="270"/>
                  </a:lnTo>
                  <a:lnTo>
                    <a:pt x="1398" y="270"/>
                  </a:lnTo>
                  <a:lnTo>
                    <a:pt x="1396" y="263"/>
                  </a:lnTo>
                  <a:lnTo>
                    <a:pt x="1396" y="260"/>
                  </a:lnTo>
                  <a:lnTo>
                    <a:pt x="1393" y="253"/>
                  </a:lnTo>
                  <a:lnTo>
                    <a:pt x="1391" y="251"/>
                  </a:lnTo>
                  <a:lnTo>
                    <a:pt x="1393" y="249"/>
                  </a:lnTo>
                  <a:lnTo>
                    <a:pt x="1396" y="253"/>
                  </a:lnTo>
                  <a:lnTo>
                    <a:pt x="1403" y="258"/>
                  </a:lnTo>
                  <a:lnTo>
                    <a:pt x="1403" y="260"/>
                  </a:lnTo>
                  <a:lnTo>
                    <a:pt x="1405" y="263"/>
                  </a:lnTo>
                  <a:lnTo>
                    <a:pt x="1407" y="263"/>
                  </a:lnTo>
                  <a:lnTo>
                    <a:pt x="1410" y="258"/>
                  </a:lnTo>
                  <a:lnTo>
                    <a:pt x="1412" y="256"/>
                  </a:lnTo>
                  <a:lnTo>
                    <a:pt x="1417" y="253"/>
                  </a:lnTo>
                  <a:lnTo>
                    <a:pt x="1426" y="246"/>
                  </a:lnTo>
                  <a:lnTo>
                    <a:pt x="1426" y="241"/>
                  </a:lnTo>
                  <a:lnTo>
                    <a:pt x="1426" y="239"/>
                  </a:lnTo>
                  <a:lnTo>
                    <a:pt x="1433" y="234"/>
                  </a:lnTo>
                  <a:lnTo>
                    <a:pt x="1438" y="232"/>
                  </a:lnTo>
                  <a:lnTo>
                    <a:pt x="1438" y="230"/>
                  </a:lnTo>
                  <a:lnTo>
                    <a:pt x="1438" y="227"/>
                  </a:lnTo>
                  <a:lnTo>
                    <a:pt x="1438" y="225"/>
                  </a:lnTo>
                  <a:lnTo>
                    <a:pt x="1438" y="220"/>
                  </a:lnTo>
                  <a:lnTo>
                    <a:pt x="1438" y="218"/>
                  </a:lnTo>
                  <a:lnTo>
                    <a:pt x="1438" y="215"/>
                  </a:lnTo>
                  <a:lnTo>
                    <a:pt x="1426" y="199"/>
                  </a:lnTo>
                  <a:lnTo>
                    <a:pt x="1426" y="189"/>
                  </a:lnTo>
                  <a:lnTo>
                    <a:pt x="1429" y="185"/>
                  </a:lnTo>
                  <a:lnTo>
                    <a:pt x="1422" y="187"/>
                  </a:lnTo>
                  <a:lnTo>
                    <a:pt x="1422" y="182"/>
                  </a:lnTo>
                  <a:lnTo>
                    <a:pt x="1422" y="182"/>
                  </a:lnTo>
                  <a:lnTo>
                    <a:pt x="1422" y="180"/>
                  </a:lnTo>
                  <a:lnTo>
                    <a:pt x="1422" y="180"/>
                  </a:lnTo>
                  <a:lnTo>
                    <a:pt x="1417" y="173"/>
                  </a:lnTo>
                  <a:lnTo>
                    <a:pt x="1419" y="171"/>
                  </a:lnTo>
                  <a:lnTo>
                    <a:pt x="1424" y="173"/>
                  </a:lnTo>
                  <a:lnTo>
                    <a:pt x="1424" y="171"/>
                  </a:lnTo>
                  <a:lnTo>
                    <a:pt x="1426" y="171"/>
                  </a:lnTo>
                  <a:lnTo>
                    <a:pt x="1426" y="173"/>
                  </a:lnTo>
                  <a:lnTo>
                    <a:pt x="1429" y="175"/>
                  </a:lnTo>
                  <a:lnTo>
                    <a:pt x="1431" y="171"/>
                  </a:lnTo>
                  <a:lnTo>
                    <a:pt x="1433" y="171"/>
                  </a:lnTo>
                  <a:lnTo>
                    <a:pt x="1438" y="168"/>
                  </a:lnTo>
                  <a:lnTo>
                    <a:pt x="1438" y="166"/>
                  </a:lnTo>
                  <a:lnTo>
                    <a:pt x="1441" y="161"/>
                  </a:lnTo>
                  <a:lnTo>
                    <a:pt x="1438" y="156"/>
                  </a:lnTo>
                  <a:lnTo>
                    <a:pt x="1429" y="154"/>
                  </a:lnTo>
                  <a:lnTo>
                    <a:pt x="1431" y="152"/>
                  </a:lnTo>
                  <a:lnTo>
                    <a:pt x="1436" y="147"/>
                  </a:lnTo>
                  <a:lnTo>
                    <a:pt x="1438" y="145"/>
                  </a:lnTo>
                  <a:lnTo>
                    <a:pt x="1438" y="140"/>
                  </a:lnTo>
                  <a:lnTo>
                    <a:pt x="1433" y="140"/>
                  </a:lnTo>
                  <a:lnTo>
                    <a:pt x="1431" y="137"/>
                  </a:lnTo>
                  <a:lnTo>
                    <a:pt x="1424" y="137"/>
                  </a:lnTo>
                  <a:lnTo>
                    <a:pt x="1422" y="137"/>
                  </a:lnTo>
                  <a:lnTo>
                    <a:pt x="1424" y="135"/>
                  </a:lnTo>
                  <a:lnTo>
                    <a:pt x="1417" y="128"/>
                  </a:lnTo>
                  <a:lnTo>
                    <a:pt x="1415" y="126"/>
                  </a:lnTo>
                  <a:lnTo>
                    <a:pt x="1419" y="126"/>
                  </a:lnTo>
                  <a:lnTo>
                    <a:pt x="1417" y="119"/>
                  </a:lnTo>
                  <a:lnTo>
                    <a:pt x="1417" y="116"/>
                  </a:lnTo>
                  <a:lnTo>
                    <a:pt x="1415" y="116"/>
                  </a:lnTo>
                  <a:lnTo>
                    <a:pt x="1410" y="119"/>
                  </a:lnTo>
                  <a:lnTo>
                    <a:pt x="1407" y="116"/>
                  </a:lnTo>
                  <a:lnTo>
                    <a:pt x="1400" y="116"/>
                  </a:lnTo>
                  <a:lnTo>
                    <a:pt x="1393" y="114"/>
                  </a:lnTo>
                  <a:lnTo>
                    <a:pt x="1391" y="109"/>
                  </a:lnTo>
                  <a:lnTo>
                    <a:pt x="1386" y="109"/>
                  </a:lnTo>
                  <a:lnTo>
                    <a:pt x="1379" y="109"/>
                  </a:lnTo>
                  <a:lnTo>
                    <a:pt x="1377" y="112"/>
                  </a:lnTo>
                  <a:lnTo>
                    <a:pt x="1370" y="109"/>
                  </a:lnTo>
                  <a:lnTo>
                    <a:pt x="1370" y="116"/>
                  </a:lnTo>
                  <a:lnTo>
                    <a:pt x="1370" y="119"/>
                  </a:lnTo>
                  <a:lnTo>
                    <a:pt x="1370" y="123"/>
                  </a:lnTo>
                  <a:lnTo>
                    <a:pt x="1370" y="126"/>
                  </a:lnTo>
                  <a:lnTo>
                    <a:pt x="1370" y="130"/>
                  </a:lnTo>
                  <a:lnTo>
                    <a:pt x="1370" y="133"/>
                  </a:lnTo>
                  <a:lnTo>
                    <a:pt x="1370" y="135"/>
                  </a:lnTo>
                  <a:lnTo>
                    <a:pt x="1372" y="140"/>
                  </a:lnTo>
                  <a:lnTo>
                    <a:pt x="1374" y="142"/>
                  </a:lnTo>
                  <a:lnTo>
                    <a:pt x="1377" y="142"/>
                  </a:lnTo>
                  <a:lnTo>
                    <a:pt x="1379" y="147"/>
                  </a:lnTo>
                  <a:lnTo>
                    <a:pt x="1382" y="147"/>
                  </a:lnTo>
                  <a:lnTo>
                    <a:pt x="1384" y="149"/>
                  </a:lnTo>
                  <a:lnTo>
                    <a:pt x="1379" y="149"/>
                  </a:lnTo>
                  <a:lnTo>
                    <a:pt x="1379" y="149"/>
                  </a:lnTo>
                  <a:lnTo>
                    <a:pt x="1379" y="152"/>
                  </a:lnTo>
                  <a:lnTo>
                    <a:pt x="1377" y="152"/>
                  </a:lnTo>
                  <a:lnTo>
                    <a:pt x="1377" y="152"/>
                  </a:lnTo>
                  <a:lnTo>
                    <a:pt x="1374" y="154"/>
                  </a:lnTo>
                  <a:lnTo>
                    <a:pt x="1377" y="156"/>
                  </a:lnTo>
                  <a:lnTo>
                    <a:pt x="1382" y="159"/>
                  </a:lnTo>
                  <a:lnTo>
                    <a:pt x="1382" y="159"/>
                  </a:lnTo>
                  <a:lnTo>
                    <a:pt x="1379" y="159"/>
                  </a:lnTo>
                  <a:lnTo>
                    <a:pt x="1374" y="159"/>
                  </a:lnTo>
                  <a:lnTo>
                    <a:pt x="1372" y="161"/>
                  </a:lnTo>
                  <a:lnTo>
                    <a:pt x="1370" y="159"/>
                  </a:lnTo>
                  <a:lnTo>
                    <a:pt x="1370" y="161"/>
                  </a:lnTo>
                  <a:lnTo>
                    <a:pt x="1367" y="161"/>
                  </a:lnTo>
                  <a:lnTo>
                    <a:pt x="1365" y="163"/>
                  </a:lnTo>
                  <a:lnTo>
                    <a:pt x="1365" y="178"/>
                  </a:lnTo>
                  <a:lnTo>
                    <a:pt x="1363" y="180"/>
                  </a:lnTo>
                  <a:lnTo>
                    <a:pt x="1363" y="185"/>
                  </a:lnTo>
                  <a:lnTo>
                    <a:pt x="1358" y="194"/>
                  </a:lnTo>
                  <a:lnTo>
                    <a:pt x="1356" y="199"/>
                  </a:lnTo>
                  <a:lnTo>
                    <a:pt x="1351" y="206"/>
                  </a:lnTo>
                  <a:lnTo>
                    <a:pt x="1351" y="220"/>
                  </a:lnTo>
                  <a:lnTo>
                    <a:pt x="1348" y="218"/>
                  </a:lnTo>
                  <a:lnTo>
                    <a:pt x="1348" y="218"/>
                  </a:lnTo>
                  <a:lnTo>
                    <a:pt x="1346" y="220"/>
                  </a:lnTo>
                  <a:lnTo>
                    <a:pt x="1346" y="218"/>
                  </a:lnTo>
                  <a:lnTo>
                    <a:pt x="1344" y="220"/>
                  </a:lnTo>
                  <a:lnTo>
                    <a:pt x="1341" y="225"/>
                  </a:lnTo>
                  <a:lnTo>
                    <a:pt x="1339" y="227"/>
                  </a:lnTo>
                  <a:lnTo>
                    <a:pt x="1337" y="225"/>
                  </a:lnTo>
                  <a:lnTo>
                    <a:pt x="1334" y="223"/>
                  </a:lnTo>
                  <a:lnTo>
                    <a:pt x="1320" y="194"/>
                  </a:lnTo>
                  <a:lnTo>
                    <a:pt x="1322" y="187"/>
                  </a:lnTo>
                  <a:lnTo>
                    <a:pt x="1320" y="182"/>
                  </a:lnTo>
                  <a:lnTo>
                    <a:pt x="1322" y="175"/>
                  </a:lnTo>
                  <a:lnTo>
                    <a:pt x="1322" y="180"/>
                  </a:lnTo>
                  <a:lnTo>
                    <a:pt x="1325" y="182"/>
                  </a:lnTo>
                  <a:lnTo>
                    <a:pt x="1327" y="182"/>
                  </a:lnTo>
                  <a:lnTo>
                    <a:pt x="1330" y="180"/>
                  </a:lnTo>
                  <a:lnTo>
                    <a:pt x="1325" y="154"/>
                  </a:lnTo>
                  <a:lnTo>
                    <a:pt x="1315" y="147"/>
                  </a:lnTo>
                  <a:lnTo>
                    <a:pt x="1313" y="142"/>
                  </a:lnTo>
                  <a:lnTo>
                    <a:pt x="1311" y="135"/>
                  </a:lnTo>
                  <a:lnTo>
                    <a:pt x="1306" y="135"/>
                  </a:lnTo>
                  <a:lnTo>
                    <a:pt x="1304" y="137"/>
                  </a:lnTo>
                  <a:lnTo>
                    <a:pt x="1301" y="142"/>
                  </a:lnTo>
                  <a:lnTo>
                    <a:pt x="1296" y="147"/>
                  </a:lnTo>
                  <a:lnTo>
                    <a:pt x="1296" y="161"/>
                  </a:lnTo>
                  <a:lnTo>
                    <a:pt x="1296" y="161"/>
                  </a:lnTo>
                  <a:lnTo>
                    <a:pt x="1294" y="166"/>
                  </a:lnTo>
                  <a:lnTo>
                    <a:pt x="1294" y="171"/>
                  </a:lnTo>
                  <a:lnTo>
                    <a:pt x="1289" y="180"/>
                  </a:lnTo>
                  <a:lnTo>
                    <a:pt x="1285" y="171"/>
                  </a:lnTo>
                  <a:lnTo>
                    <a:pt x="1287" y="156"/>
                  </a:lnTo>
                  <a:lnTo>
                    <a:pt x="1285" y="152"/>
                  </a:lnTo>
                  <a:lnTo>
                    <a:pt x="1285" y="152"/>
                  </a:lnTo>
                  <a:lnTo>
                    <a:pt x="1282" y="147"/>
                  </a:lnTo>
                  <a:lnTo>
                    <a:pt x="1282" y="142"/>
                  </a:lnTo>
                  <a:lnTo>
                    <a:pt x="1278" y="142"/>
                  </a:lnTo>
                  <a:lnTo>
                    <a:pt x="1270" y="133"/>
                  </a:lnTo>
                  <a:lnTo>
                    <a:pt x="1273" y="133"/>
                  </a:lnTo>
                  <a:lnTo>
                    <a:pt x="1275" y="130"/>
                  </a:lnTo>
                  <a:lnTo>
                    <a:pt x="1278" y="135"/>
                  </a:lnTo>
                  <a:lnTo>
                    <a:pt x="1280" y="133"/>
                  </a:lnTo>
                  <a:lnTo>
                    <a:pt x="1280" y="128"/>
                  </a:lnTo>
                  <a:lnTo>
                    <a:pt x="1280" y="123"/>
                  </a:lnTo>
                  <a:lnTo>
                    <a:pt x="1278" y="126"/>
                  </a:lnTo>
                  <a:lnTo>
                    <a:pt x="1275" y="126"/>
                  </a:lnTo>
                  <a:lnTo>
                    <a:pt x="1275" y="126"/>
                  </a:lnTo>
                  <a:lnTo>
                    <a:pt x="1273" y="123"/>
                  </a:lnTo>
                  <a:lnTo>
                    <a:pt x="1270" y="123"/>
                  </a:lnTo>
                  <a:lnTo>
                    <a:pt x="1273" y="121"/>
                  </a:lnTo>
                  <a:lnTo>
                    <a:pt x="1273" y="119"/>
                  </a:lnTo>
                  <a:lnTo>
                    <a:pt x="1270" y="119"/>
                  </a:lnTo>
                  <a:lnTo>
                    <a:pt x="1266" y="123"/>
                  </a:lnTo>
                  <a:lnTo>
                    <a:pt x="1263" y="126"/>
                  </a:lnTo>
                  <a:lnTo>
                    <a:pt x="1259" y="123"/>
                  </a:lnTo>
                  <a:lnTo>
                    <a:pt x="1256" y="116"/>
                  </a:lnTo>
                  <a:lnTo>
                    <a:pt x="1249" y="116"/>
                  </a:lnTo>
                  <a:lnTo>
                    <a:pt x="1249" y="116"/>
                  </a:lnTo>
                  <a:lnTo>
                    <a:pt x="1249" y="114"/>
                  </a:lnTo>
                  <a:lnTo>
                    <a:pt x="1252" y="112"/>
                  </a:lnTo>
                  <a:lnTo>
                    <a:pt x="1252" y="109"/>
                  </a:lnTo>
                  <a:lnTo>
                    <a:pt x="1254" y="109"/>
                  </a:lnTo>
                  <a:lnTo>
                    <a:pt x="1256" y="107"/>
                  </a:lnTo>
                  <a:lnTo>
                    <a:pt x="1259" y="107"/>
                  </a:lnTo>
                  <a:lnTo>
                    <a:pt x="1261" y="102"/>
                  </a:lnTo>
                  <a:lnTo>
                    <a:pt x="1259" y="97"/>
                  </a:lnTo>
                  <a:lnTo>
                    <a:pt x="1254" y="97"/>
                  </a:lnTo>
                  <a:lnTo>
                    <a:pt x="1254" y="97"/>
                  </a:lnTo>
                  <a:lnTo>
                    <a:pt x="1254" y="95"/>
                  </a:lnTo>
                  <a:lnTo>
                    <a:pt x="1254" y="93"/>
                  </a:lnTo>
                  <a:lnTo>
                    <a:pt x="1254" y="93"/>
                  </a:lnTo>
                  <a:lnTo>
                    <a:pt x="1256" y="93"/>
                  </a:lnTo>
                  <a:lnTo>
                    <a:pt x="1263" y="95"/>
                  </a:lnTo>
                  <a:lnTo>
                    <a:pt x="1268" y="95"/>
                  </a:lnTo>
                  <a:lnTo>
                    <a:pt x="1268" y="93"/>
                  </a:lnTo>
                  <a:lnTo>
                    <a:pt x="1266" y="90"/>
                  </a:lnTo>
                  <a:lnTo>
                    <a:pt x="1266" y="86"/>
                  </a:lnTo>
                  <a:lnTo>
                    <a:pt x="1263" y="83"/>
                  </a:lnTo>
                  <a:lnTo>
                    <a:pt x="1263" y="86"/>
                  </a:lnTo>
                  <a:lnTo>
                    <a:pt x="1261" y="88"/>
                  </a:lnTo>
                  <a:lnTo>
                    <a:pt x="1261" y="88"/>
                  </a:lnTo>
                  <a:lnTo>
                    <a:pt x="1259" y="81"/>
                  </a:lnTo>
                  <a:lnTo>
                    <a:pt x="1256" y="76"/>
                  </a:lnTo>
                  <a:lnTo>
                    <a:pt x="1256" y="71"/>
                  </a:lnTo>
                  <a:lnTo>
                    <a:pt x="1254" y="67"/>
                  </a:lnTo>
                  <a:lnTo>
                    <a:pt x="1249" y="69"/>
                  </a:lnTo>
                  <a:lnTo>
                    <a:pt x="1249" y="62"/>
                  </a:lnTo>
                  <a:lnTo>
                    <a:pt x="1245" y="62"/>
                  </a:lnTo>
                  <a:lnTo>
                    <a:pt x="1245" y="57"/>
                  </a:lnTo>
                  <a:lnTo>
                    <a:pt x="1247" y="60"/>
                  </a:lnTo>
                  <a:lnTo>
                    <a:pt x="1245" y="36"/>
                  </a:lnTo>
                  <a:lnTo>
                    <a:pt x="1237" y="24"/>
                  </a:lnTo>
                  <a:lnTo>
                    <a:pt x="1233" y="24"/>
                  </a:lnTo>
                  <a:lnTo>
                    <a:pt x="1233" y="19"/>
                  </a:lnTo>
                  <a:lnTo>
                    <a:pt x="1233" y="12"/>
                  </a:lnTo>
                  <a:lnTo>
                    <a:pt x="1228" y="15"/>
                  </a:lnTo>
                  <a:lnTo>
                    <a:pt x="1226" y="10"/>
                  </a:lnTo>
                  <a:lnTo>
                    <a:pt x="1223" y="15"/>
                  </a:lnTo>
                  <a:lnTo>
                    <a:pt x="1221" y="17"/>
                  </a:lnTo>
                  <a:lnTo>
                    <a:pt x="1221" y="10"/>
                  </a:lnTo>
                  <a:lnTo>
                    <a:pt x="1219" y="12"/>
                  </a:lnTo>
                  <a:lnTo>
                    <a:pt x="1219" y="10"/>
                  </a:lnTo>
                  <a:lnTo>
                    <a:pt x="1219" y="8"/>
                  </a:lnTo>
                  <a:lnTo>
                    <a:pt x="1219" y="8"/>
                  </a:lnTo>
                  <a:lnTo>
                    <a:pt x="1221" y="5"/>
                  </a:lnTo>
                  <a:lnTo>
                    <a:pt x="1216" y="0"/>
                  </a:lnTo>
                  <a:lnTo>
                    <a:pt x="1214" y="3"/>
                  </a:lnTo>
                  <a:lnTo>
                    <a:pt x="1211" y="0"/>
                  </a:lnTo>
                  <a:lnTo>
                    <a:pt x="1209" y="3"/>
                  </a:lnTo>
                  <a:lnTo>
                    <a:pt x="1204" y="12"/>
                  </a:lnTo>
                  <a:lnTo>
                    <a:pt x="1197" y="22"/>
                  </a:lnTo>
                  <a:lnTo>
                    <a:pt x="1200" y="24"/>
                  </a:lnTo>
                  <a:lnTo>
                    <a:pt x="1200" y="26"/>
                  </a:lnTo>
                  <a:lnTo>
                    <a:pt x="1202" y="26"/>
                  </a:lnTo>
                  <a:lnTo>
                    <a:pt x="1204" y="34"/>
                  </a:lnTo>
                  <a:lnTo>
                    <a:pt x="1202" y="38"/>
                  </a:lnTo>
                  <a:lnTo>
                    <a:pt x="1202" y="38"/>
                  </a:lnTo>
                  <a:lnTo>
                    <a:pt x="1195" y="31"/>
                  </a:lnTo>
                  <a:lnTo>
                    <a:pt x="1193" y="34"/>
                  </a:lnTo>
                  <a:lnTo>
                    <a:pt x="1193" y="36"/>
                  </a:lnTo>
                  <a:lnTo>
                    <a:pt x="1193" y="36"/>
                  </a:lnTo>
                  <a:lnTo>
                    <a:pt x="1190" y="36"/>
                  </a:lnTo>
                  <a:lnTo>
                    <a:pt x="1190" y="38"/>
                  </a:lnTo>
                  <a:lnTo>
                    <a:pt x="1190" y="48"/>
                  </a:lnTo>
                  <a:lnTo>
                    <a:pt x="1190" y="48"/>
                  </a:lnTo>
                  <a:lnTo>
                    <a:pt x="1188" y="52"/>
                  </a:lnTo>
                  <a:lnTo>
                    <a:pt x="1188" y="60"/>
                  </a:lnTo>
                  <a:lnTo>
                    <a:pt x="1190" y="62"/>
                  </a:lnTo>
                  <a:lnTo>
                    <a:pt x="1193" y="69"/>
                  </a:lnTo>
                  <a:lnTo>
                    <a:pt x="1195" y="69"/>
                  </a:lnTo>
                  <a:lnTo>
                    <a:pt x="1195" y="74"/>
                  </a:lnTo>
                  <a:lnTo>
                    <a:pt x="1193" y="74"/>
                  </a:lnTo>
                  <a:lnTo>
                    <a:pt x="1193" y="74"/>
                  </a:lnTo>
                  <a:lnTo>
                    <a:pt x="1190" y="74"/>
                  </a:lnTo>
                  <a:lnTo>
                    <a:pt x="1188" y="81"/>
                  </a:lnTo>
                  <a:lnTo>
                    <a:pt x="1188" y="81"/>
                  </a:lnTo>
                  <a:lnTo>
                    <a:pt x="1185" y="81"/>
                  </a:lnTo>
                  <a:lnTo>
                    <a:pt x="1185" y="97"/>
                  </a:lnTo>
                  <a:lnTo>
                    <a:pt x="1188" y="100"/>
                  </a:lnTo>
                  <a:lnTo>
                    <a:pt x="1188" y="102"/>
                  </a:lnTo>
                  <a:lnTo>
                    <a:pt x="1195" y="107"/>
                  </a:lnTo>
                  <a:lnTo>
                    <a:pt x="1193" y="107"/>
                  </a:lnTo>
                  <a:lnTo>
                    <a:pt x="1195" y="109"/>
                  </a:lnTo>
                  <a:lnTo>
                    <a:pt x="1197" y="114"/>
                  </a:lnTo>
                  <a:lnTo>
                    <a:pt x="1207" y="112"/>
                  </a:lnTo>
                  <a:lnTo>
                    <a:pt x="1207" y="114"/>
                  </a:lnTo>
                  <a:lnTo>
                    <a:pt x="1207" y="116"/>
                  </a:lnTo>
                  <a:lnTo>
                    <a:pt x="1211" y="119"/>
                  </a:lnTo>
                  <a:lnTo>
                    <a:pt x="1211" y="121"/>
                  </a:lnTo>
                  <a:lnTo>
                    <a:pt x="1214" y="121"/>
                  </a:lnTo>
                  <a:lnTo>
                    <a:pt x="1216" y="121"/>
                  </a:lnTo>
                  <a:lnTo>
                    <a:pt x="1216" y="119"/>
                  </a:lnTo>
                  <a:lnTo>
                    <a:pt x="1216" y="119"/>
                  </a:lnTo>
                  <a:lnTo>
                    <a:pt x="1221" y="128"/>
                  </a:lnTo>
                  <a:lnTo>
                    <a:pt x="1226" y="128"/>
                  </a:lnTo>
                  <a:lnTo>
                    <a:pt x="1230" y="123"/>
                  </a:lnTo>
                  <a:lnTo>
                    <a:pt x="1233" y="123"/>
                  </a:lnTo>
                  <a:lnTo>
                    <a:pt x="1235" y="130"/>
                  </a:lnTo>
                  <a:lnTo>
                    <a:pt x="1233" y="135"/>
                  </a:lnTo>
                  <a:lnTo>
                    <a:pt x="1230" y="140"/>
                  </a:lnTo>
                  <a:lnTo>
                    <a:pt x="1230" y="137"/>
                  </a:lnTo>
                  <a:lnTo>
                    <a:pt x="1230" y="133"/>
                  </a:lnTo>
                  <a:lnTo>
                    <a:pt x="1230" y="128"/>
                  </a:lnTo>
                  <a:lnTo>
                    <a:pt x="1230" y="130"/>
                  </a:lnTo>
                  <a:lnTo>
                    <a:pt x="1226" y="133"/>
                  </a:lnTo>
                  <a:lnTo>
                    <a:pt x="1223" y="137"/>
                  </a:lnTo>
                  <a:lnTo>
                    <a:pt x="1221" y="142"/>
                  </a:lnTo>
                  <a:lnTo>
                    <a:pt x="1223" y="140"/>
                  </a:lnTo>
                  <a:lnTo>
                    <a:pt x="1223" y="145"/>
                  </a:lnTo>
                  <a:lnTo>
                    <a:pt x="1221" y="149"/>
                  </a:lnTo>
                  <a:lnTo>
                    <a:pt x="1219" y="149"/>
                  </a:lnTo>
                  <a:lnTo>
                    <a:pt x="1219" y="152"/>
                  </a:lnTo>
                  <a:lnTo>
                    <a:pt x="1216" y="156"/>
                  </a:lnTo>
                  <a:lnTo>
                    <a:pt x="1216" y="161"/>
                  </a:lnTo>
                  <a:lnTo>
                    <a:pt x="1221" y="161"/>
                  </a:lnTo>
                  <a:lnTo>
                    <a:pt x="1226" y="159"/>
                  </a:lnTo>
                  <a:lnTo>
                    <a:pt x="1230" y="152"/>
                  </a:lnTo>
                  <a:lnTo>
                    <a:pt x="1228" y="154"/>
                  </a:lnTo>
                  <a:lnTo>
                    <a:pt x="1226" y="154"/>
                  </a:lnTo>
                  <a:lnTo>
                    <a:pt x="1226" y="152"/>
                  </a:lnTo>
                  <a:lnTo>
                    <a:pt x="1228" y="149"/>
                  </a:lnTo>
                  <a:lnTo>
                    <a:pt x="1228" y="147"/>
                  </a:lnTo>
                  <a:lnTo>
                    <a:pt x="1230" y="149"/>
                  </a:lnTo>
                  <a:lnTo>
                    <a:pt x="1233" y="166"/>
                  </a:lnTo>
                  <a:lnTo>
                    <a:pt x="1235" y="166"/>
                  </a:lnTo>
                  <a:lnTo>
                    <a:pt x="1233" y="168"/>
                  </a:lnTo>
                  <a:lnTo>
                    <a:pt x="1226" y="175"/>
                  </a:lnTo>
                  <a:lnTo>
                    <a:pt x="1223" y="180"/>
                  </a:lnTo>
                  <a:lnTo>
                    <a:pt x="1223" y="182"/>
                  </a:lnTo>
                  <a:lnTo>
                    <a:pt x="1219" y="185"/>
                  </a:lnTo>
                  <a:lnTo>
                    <a:pt x="1216" y="189"/>
                  </a:lnTo>
                  <a:lnTo>
                    <a:pt x="1214" y="192"/>
                  </a:lnTo>
                  <a:lnTo>
                    <a:pt x="1211" y="189"/>
                  </a:lnTo>
                  <a:lnTo>
                    <a:pt x="1207" y="189"/>
                  </a:lnTo>
                  <a:lnTo>
                    <a:pt x="1207" y="189"/>
                  </a:lnTo>
                  <a:lnTo>
                    <a:pt x="1207" y="189"/>
                  </a:lnTo>
                  <a:lnTo>
                    <a:pt x="1204" y="187"/>
                  </a:lnTo>
                  <a:lnTo>
                    <a:pt x="1202" y="189"/>
                  </a:lnTo>
                  <a:lnTo>
                    <a:pt x="1202" y="189"/>
                  </a:lnTo>
                  <a:lnTo>
                    <a:pt x="1202" y="192"/>
                  </a:lnTo>
                  <a:lnTo>
                    <a:pt x="1202" y="194"/>
                  </a:lnTo>
                  <a:lnTo>
                    <a:pt x="1202" y="204"/>
                  </a:lnTo>
                  <a:lnTo>
                    <a:pt x="1204" y="208"/>
                  </a:lnTo>
                  <a:lnTo>
                    <a:pt x="1207" y="211"/>
                  </a:lnTo>
                  <a:lnTo>
                    <a:pt x="1207" y="215"/>
                  </a:lnTo>
                  <a:lnTo>
                    <a:pt x="1207" y="220"/>
                  </a:lnTo>
                  <a:lnTo>
                    <a:pt x="1207" y="227"/>
                  </a:lnTo>
                  <a:lnTo>
                    <a:pt x="1202" y="225"/>
                  </a:lnTo>
                  <a:lnTo>
                    <a:pt x="1202" y="223"/>
                  </a:lnTo>
                  <a:lnTo>
                    <a:pt x="1202" y="220"/>
                  </a:lnTo>
                  <a:lnTo>
                    <a:pt x="1202" y="218"/>
                  </a:lnTo>
                  <a:lnTo>
                    <a:pt x="1200" y="220"/>
                  </a:lnTo>
                  <a:lnTo>
                    <a:pt x="1200" y="218"/>
                  </a:lnTo>
                  <a:lnTo>
                    <a:pt x="1195" y="223"/>
                  </a:lnTo>
                  <a:lnTo>
                    <a:pt x="1195" y="215"/>
                  </a:lnTo>
                  <a:lnTo>
                    <a:pt x="1190" y="215"/>
                  </a:lnTo>
                  <a:lnTo>
                    <a:pt x="1188" y="211"/>
                  </a:lnTo>
                  <a:lnTo>
                    <a:pt x="1195" y="208"/>
                  </a:lnTo>
                  <a:lnTo>
                    <a:pt x="1193" y="204"/>
                  </a:lnTo>
                  <a:lnTo>
                    <a:pt x="1193" y="197"/>
                  </a:lnTo>
                  <a:lnTo>
                    <a:pt x="1195" y="194"/>
                  </a:lnTo>
                  <a:lnTo>
                    <a:pt x="1195" y="182"/>
                  </a:lnTo>
                  <a:lnTo>
                    <a:pt x="1195" y="182"/>
                  </a:lnTo>
                  <a:lnTo>
                    <a:pt x="1188" y="187"/>
                  </a:lnTo>
                  <a:lnTo>
                    <a:pt x="1188" y="192"/>
                  </a:lnTo>
                  <a:lnTo>
                    <a:pt x="1185" y="189"/>
                  </a:lnTo>
                  <a:lnTo>
                    <a:pt x="1183" y="192"/>
                  </a:lnTo>
                  <a:lnTo>
                    <a:pt x="1183" y="189"/>
                  </a:lnTo>
                  <a:lnTo>
                    <a:pt x="1183" y="187"/>
                  </a:lnTo>
                  <a:lnTo>
                    <a:pt x="1185" y="185"/>
                  </a:lnTo>
                  <a:lnTo>
                    <a:pt x="1185" y="180"/>
                  </a:lnTo>
                  <a:lnTo>
                    <a:pt x="1185" y="178"/>
                  </a:lnTo>
                  <a:lnTo>
                    <a:pt x="1181" y="180"/>
                  </a:lnTo>
                  <a:lnTo>
                    <a:pt x="1178" y="180"/>
                  </a:lnTo>
                  <a:lnTo>
                    <a:pt x="1181" y="178"/>
                  </a:lnTo>
                  <a:lnTo>
                    <a:pt x="1176" y="175"/>
                  </a:lnTo>
                  <a:lnTo>
                    <a:pt x="1174" y="171"/>
                  </a:lnTo>
                  <a:lnTo>
                    <a:pt x="1169" y="171"/>
                  </a:lnTo>
                  <a:lnTo>
                    <a:pt x="1171" y="175"/>
                  </a:lnTo>
                  <a:lnTo>
                    <a:pt x="1169" y="171"/>
                  </a:lnTo>
                  <a:lnTo>
                    <a:pt x="1167" y="168"/>
                  </a:lnTo>
                  <a:lnTo>
                    <a:pt x="1164" y="168"/>
                  </a:lnTo>
                  <a:lnTo>
                    <a:pt x="1162" y="168"/>
                  </a:lnTo>
                  <a:lnTo>
                    <a:pt x="1167" y="175"/>
                  </a:lnTo>
                  <a:lnTo>
                    <a:pt x="1167" y="175"/>
                  </a:lnTo>
                  <a:lnTo>
                    <a:pt x="1159" y="178"/>
                  </a:lnTo>
                  <a:lnTo>
                    <a:pt x="1159" y="175"/>
                  </a:lnTo>
                  <a:lnTo>
                    <a:pt x="1155" y="175"/>
                  </a:lnTo>
                  <a:lnTo>
                    <a:pt x="1155" y="175"/>
                  </a:lnTo>
                  <a:lnTo>
                    <a:pt x="1155" y="178"/>
                  </a:lnTo>
                  <a:lnTo>
                    <a:pt x="1152" y="175"/>
                  </a:lnTo>
                  <a:lnTo>
                    <a:pt x="1150" y="175"/>
                  </a:lnTo>
                  <a:lnTo>
                    <a:pt x="1152" y="180"/>
                  </a:lnTo>
                  <a:lnTo>
                    <a:pt x="1152" y="182"/>
                  </a:lnTo>
                  <a:lnTo>
                    <a:pt x="1157" y="185"/>
                  </a:lnTo>
                  <a:lnTo>
                    <a:pt x="1157" y="189"/>
                  </a:lnTo>
                  <a:lnTo>
                    <a:pt x="1155" y="187"/>
                  </a:lnTo>
                  <a:lnTo>
                    <a:pt x="1159" y="194"/>
                  </a:lnTo>
                  <a:lnTo>
                    <a:pt x="1159" y="199"/>
                  </a:lnTo>
                  <a:lnTo>
                    <a:pt x="1162" y="201"/>
                  </a:lnTo>
                  <a:lnTo>
                    <a:pt x="1162" y="197"/>
                  </a:lnTo>
                  <a:lnTo>
                    <a:pt x="1164" y="194"/>
                  </a:lnTo>
                  <a:lnTo>
                    <a:pt x="1169" y="194"/>
                  </a:lnTo>
                  <a:lnTo>
                    <a:pt x="1171" y="194"/>
                  </a:lnTo>
                  <a:lnTo>
                    <a:pt x="1171" y="197"/>
                  </a:lnTo>
                  <a:lnTo>
                    <a:pt x="1174" y="197"/>
                  </a:lnTo>
                  <a:lnTo>
                    <a:pt x="1174" y="194"/>
                  </a:lnTo>
                  <a:lnTo>
                    <a:pt x="1176" y="194"/>
                  </a:lnTo>
                  <a:lnTo>
                    <a:pt x="1176" y="206"/>
                  </a:lnTo>
                  <a:lnTo>
                    <a:pt x="1174" y="208"/>
                  </a:lnTo>
                  <a:lnTo>
                    <a:pt x="1169" y="211"/>
                  </a:lnTo>
                  <a:lnTo>
                    <a:pt x="1167" y="208"/>
                  </a:lnTo>
                  <a:lnTo>
                    <a:pt x="1164" y="206"/>
                  </a:lnTo>
                  <a:lnTo>
                    <a:pt x="1162" y="204"/>
                  </a:lnTo>
                  <a:lnTo>
                    <a:pt x="1159" y="204"/>
                  </a:lnTo>
                  <a:lnTo>
                    <a:pt x="1157" y="199"/>
                  </a:lnTo>
                  <a:lnTo>
                    <a:pt x="1157" y="194"/>
                  </a:lnTo>
                  <a:lnTo>
                    <a:pt x="1155" y="194"/>
                  </a:lnTo>
                  <a:lnTo>
                    <a:pt x="1152" y="189"/>
                  </a:lnTo>
                  <a:lnTo>
                    <a:pt x="1152" y="189"/>
                  </a:lnTo>
                  <a:lnTo>
                    <a:pt x="1150" y="189"/>
                  </a:lnTo>
                  <a:lnTo>
                    <a:pt x="1150" y="192"/>
                  </a:lnTo>
                  <a:lnTo>
                    <a:pt x="1150" y="194"/>
                  </a:lnTo>
                  <a:lnTo>
                    <a:pt x="1152" y="197"/>
                  </a:lnTo>
                  <a:lnTo>
                    <a:pt x="1152" y="199"/>
                  </a:lnTo>
                  <a:lnTo>
                    <a:pt x="1155" y="204"/>
                  </a:lnTo>
                  <a:lnTo>
                    <a:pt x="1150" y="204"/>
                  </a:lnTo>
                  <a:lnTo>
                    <a:pt x="1145" y="204"/>
                  </a:lnTo>
                  <a:lnTo>
                    <a:pt x="1145" y="204"/>
                  </a:lnTo>
                  <a:lnTo>
                    <a:pt x="1143" y="204"/>
                  </a:lnTo>
                  <a:lnTo>
                    <a:pt x="1141" y="204"/>
                  </a:lnTo>
                  <a:lnTo>
                    <a:pt x="1136" y="201"/>
                  </a:lnTo>
                  <a:lnTo>
                    <a:pt x="1133" y="201"/>
                  </a:lnTo>
                  <a:lnTo>
                    <a:pt x="1124" y="199"/>
                  </a:lnTo>
                  <a:lnTo>
                    <a:pt x="1119" y="204"/>
                  </a:lnTo>
                  <a:lnTo>
                    <a:pt x="1115" y="204"/>
                  </a:lnTo>
                  <a:lnTo>
                    <a:pt x="1108" y="204"/>
                  </a:lnTo>
                  <a:lnTo>
                    <a:pt x="1103" y="206"/>
                  </a:lnTo>
                  <a:lnTo>
                    <a:pt x="1098" y="204"/>
                  </a:lnTo>
                  <a:lnTo>
                    <a:pt x="1098" y="204"/>
                  </a:lnTo>
                  <a:lnTo>
                    <a:pt x="1096" y="204"/>
                  </a:lnTo>
                  <a:lnTo>
                    <a:pt x="1096" y="204"/>
                  </a:lnTo>
                  <a:lnTo>
                    <a:pt x="1093" y="204"/>
                  </a:lnTo>
                  <a:lnTo>
                    <a:pt x="1093" y="206"/>
                  </a:lnTo>
                  <a:lnTo>
                    <a:pt x="1091" y="206"/>
                  </a:lnTo>
                  <a:lnTo>
                    <a:pt x="1086" y="204"/>
                  </a:lnTo>
                  <a:lnTo>
                    <a:pt x="1084" y="204"/>
                  </a:lnTo>
                  <a:lnTo>
                    <a:pt x="1082" y="197"/>
                  </a:lnTo>
                  <a:lnTo>
                    <a:pt x="1074" y="192"/>
                  </a:lnTo>
                  <a:lnTo>
                    <a:pt x="1074" y="187"/>
                  </a:lnTo>
                  <a:lnTo>
                    <a:pt x="1070" y="185"/>
                  </a:lnTo>
                  <a:lnTo>
                    <a:pt x="1070" y="187"/>
                  </a:lnTo>
                  <a:lnTo>
                    <a:pt x="1067" y="189"/>
                  </a:lnTo>
                  <a:lnTo>
                    <a:pt x="1065" y="189"/>
                  </a:lnTo>
                  <a:lnTo>
                    <a:pt x="1065" y="192"/>
                  </a:lnTo>
                  <a:lnTo>
                    <a:pt x="1063" y="189"/>
                  </a:lnTo>
                  <a:lnTo>
                    <a:pt x="1060" y="192"/>
                  </a:lnTo>
                  <a:lnTo>
                    <a:pt x="1056" y="189"/>
                  </a:lnTo>
                  <a:lnTo>
                    <a:pt x="1053" y="189"/>
                  </a:lnTo>
                  <a:lnTo>
                    <a:pt x="1051" y="187"/>
                  </a:lnTo>
                  <a:lnTo>
                    <a:pt x="1051" y="182"/>
                  </a:lnTo>
                  <a:lnTo>
                    <a:pt x="1051" y="182"/>
                  </a:lnTo>
                  <a:lnTo>
                    <a:pt x="1044" y="180"/>
                  </a:lnTo>
                  <a:lnTo>
                    <a:pt x="1041" y="178"/>
                  </a:lnTo>
                  <a:lnTo>
                    <a:pt x="1041" y="175"/>
                  </a:lnTo>
                  <a:lnTo>
                    <a:pt x="1039" y="175"/>
                  </a:lnTo>
                  <a:lnTo>
                    <a:pt x="1037" y="173"/>
                  </a:lnTo>
                  <a:lnTo>
                    <a:pt x="1034" y="173"/>
                  </a:lnTo>
                  <a:lnTo>
                    <a:pt x="1034" y="171"/>
                  </a:lnTo>
                  <a:lnTo>
                    <a:pt x="1037" y="171"/>
                  </a:lnTo>
                  <a:lnTo>
                    <a:pt x="1039" y="171"/>
                  </a:lnTo>
                  <a:lnTo>
                    <a:pt x="1039" y="168"/>
                  </a:lnTo>
                  <a:lnTo>
                    <a:pt x="1037" y="166"/>
                  </a:lnTo>
                  <a:lnTo>
                    <a:pt x="1037" y="163"/>
                  </a:lnTo>
                  <a:lnTo>
                    <a:pt x="1034" y="161"/>
                  </a:lnTo>
                  <a:lnTo>
                    <a:pt x="1037" y="159"/>
                  </a:lnTo>
                  <a:lnTo>
                    <a:pt x="1032" y="156"/>
                  </a:lnTo>
                  <a:lnTo>
                    <a:pt x="1032" y="152"/>
                  </a:lnTo>
                  <a:lnTo>
                    <a:pt x="1030" y="152"/>
                  </a:lnTo>
                  <a:lnTo>
                    <a:pt x="1027" y="149"/>
                  </a:lnTo>
                  <a:lnTo>
                    <a:pt x="1025" y="149"/>
                  </a:lnTo>
                  <a:lnTo>
                    <a:pt x="1022" y="152"/>
                  </a:lnTo>
                  <a:lnTo>
                    <a:pt x="1018" y="149"/>
                  </a:lnTo>
                  <a:lnTo>
                    <a:pt x="1018" y="154"/>
                  </a:lnTo>
                  <a:lnTo>
                    <a:pt x="1013" y="154"/>
                  </a:lnTo>
                  <a:lnTo>
                    <a:pt x="1011" y="156"/>
                  </a:lnTo>
                  <a:lnTo>
                    <a:pt x="999" y="161"/>
                  </a:lnTo>
                  <a:lnTo>
                    <a:pt x="989" y="163"/>
                  </a:lnTo>
                  <a:lnTo>
                    <a:pt x="987" y="166"/>
                  </a:lnTo>
                  <a:lnTo>
                    <a:pt x="985" y="171"/>
                  </a:lnTo>
                  <a:lnTo>
                    <a:pt x="985" y="173"/>
                  </a:lnTo>
                  <a:lnTo>
                    <a:pt x="982" y="175"/>
                  </a:lnTo>
                  <a:lnTo>
                    <a:pt x="982" y="180"/>
                  </a:lnTo>
                  <a:lnTo>
                    <a:pt x="982" y="180"/>
                  </a:lnTo>
                  <a:lnTo>
                    <a:pt x="987" y="180"/>
                  </a:lnTo>
                  <a:lnTo>
                    <a:pt x="985" y="182"/>
                  </a:lnTo>
                  <a:lnTo>
                    <a:pt x="989" y="182"/>
                  </a:lnTo>
                  <a:lnTo>
                    <a:pt x="987" y="185"/>
                  </a:lnTo>
                  <a:lnTo>
                    <a:pt x="989" y="182"/>
                  </a:lnTo>
                  <a:lnTo>
                    <a:pt x="989" y="185"/>
                  </a:lnTo>
                  <a:lnTo>
                    <a:pt x="996" y="185"/>
                  </a:lnTo>
                  <a:lnTo>
                    <a:pt x="994" y="185"/>
                  </a:lnTo>
                  <a:lnTo>
                    <a:pt x="996" y="187"/>
                  </a:lnTo>
                  <a:lnTo>
                    <a:pt x="999" y="185"/>
                  </a:lnTo>
                  <a:lnTo>
                    <a:pt x="1001" y="185"/>
                  </a:lnTo>
                  <a:lnTo>
                    <a:pt x="999" y="182"/>
                  </a:lnTo>
                  <a:lnTo>
                    <a:pt x="999" y="182"/>
                  </a:lnTo>
                  <a:lnTo>
                    <a:pt x="996" y="180"/>
                  </a:lnTo>
                  <a:lnTo>
                    <a:pt x="996" y="178"/>
                  </a:lnTo>
                  <a:lnTo>
                    <a:pt x="999" y="178"/>
                  </a:lnTo>
                  <a:lnTo>
                    <a:pt x="1004" y="175"/>
                  </a:lnTo>
                  <a:lnTo>
                    <a:pt x="1004" y="178"/>
                  </a:lnTo>
                  <a:lnTo>
                    <a:pt x="1008" y="178"/>
                  </a:lnTo>
                  <a:lnTo>
                    <a:pt x="1008" y="180"/>
                  </a:lnTo>
                  <a:lnTo>
                    <a:pt x="1011" y="175"/>
                  </a:lnTo>
                  <a:lnTo>
                    <a:pt x="1011" y="175"/>
                  </a:lnTo>
                  <a:lnTo>
                    <a:pt x="1015" y="175"/>
                  </a:lnTo>
                  <a:lnTo>
                    <a:pt x="1015" y="178"/>
                  </a:lnTo>
                  <a:lnTo>
                    <a:pt x="1018" y="175"/>
                  </a:lnTo>
                  <a:lnTo>
                    <a:pt x="1015" y="178"/>
                  </a:lnTo>
                  <a:lnTo>
                    <a:pt x="1018" y="180"/>
                  </a:lnTo>
                  <a:lnTo>
                    <a:pt x="1018" y="178"/>
                  </a:lnTo>
                  <a:lnTo>
                    <a:pt x="1018" y="173"/>
                  </a:lnTo>
                  <a:lnTo>
                    <a:pt x="1018" y="175"/>
                  </a:lnTo>
                  <a:lnTo>
                    <a:pt x="1015" y="171"/>
                  </a:lnTo>
                  <a:lnTo>
                    <a:pt x="1020" y="168"/>
                  </a:lnTo>
                  <a:lnTo>
                    <a:pt x="1018" y="166"/>
                  </a:lnTo>
                  <a:lnTo>
                    <a:pt x="1027" y="161"/>
                  </a:lnTo>
                  <a:lnTo>
                    <a:pt x="1027" y="163"/>
                  </a:lnTo>
                  <a:lnTo>
                    <a:pt x="1030" y="161"/>
                  </a:lnTo>
                  <a:lnTo>
                    <a:pt x="1030" y="166"/>
                  </a:lnTo>
                  <a:lnTo>
                    <a:pt x="1027" y="168"/>
                  </a:lnTo>
                  <a:lnTo>
                    <a:pt x="1030" y="168"/>
                  </a:lnTo>
                  <a:lnTo>
                    <a:pt x="1027" y="171"/>
                  </a:lnTo>
                  <a:lnTo>
                    <a:pt x="1027" y="173"/>
                  </a:lnTo>
                  <a:lnTo>
                    <a:pt x="1025" y="175"/>
                  </a:lnTo>
                  <a:lnTo>
                    <a:pt x="1022" y="180"/>
                  </a:lnTo>
                  <a:lnTo>
                    <a:pt x="1022" y="175"/>
                  </a:lnTo>
                  <a:lnTo>
                    <a:pt x="1020" y="178"/>
                  </a:lnTo>
                  <a:lnTo>
                    <a:pt x="1022" y="182"/>
                  </a:lnTo>
                  <a:lnTo>
                    <a:pt x="1018" y="182"/>
                  </a:lnTo>
                  <a:lnTo>
                    <a:pt x="1015" y="182"/>
                  </a:lnTo>
                  <a:lnTo>
                    <a:pt x="1015" y="187"/>
                  </a:lnTo>
                  <a:lnTo>
                    <a:pt x="1008" y="187"/>
                  </a:lnTo>
                  <a:lnTo>
                    <a:pt x="1008" y="185"/>
                  </a:lnTo>
                  <a:lnTo>
                    <a:pt x="1008" y="187"/>
                  </a:lnTo>
                  <a:lnTo>
                    <a:pt x="1006" y="189"/>
                  </a:lnTo>
                  <a:lnTo>
                    <a:pt x="1001" y="189"/>
                  </a:lnTo>
                  <a:lnTo>
                    <a:pt x="999" y="194"/>
                  </a:lnTo>
                  <a:lnTo>
                    <a:pt x="1001" y="194"/>
                  </a:lnTo>
                  <a:lnTo>
                    <a:pt x="999" y="197"/>
                  </a:lnTo>
                  <a:lnTo>
                    <a:pt x="999" y="199"/>
                  </a:lnTo>
                  <a:lnTo>
                    <a:pt x="996" y="197"/>
                  </a:lnTo>
                  <a:lnTo>
                    <a:pt x="994" y="204"/>
                  </a:lnTo>
                  <a:lnTo>
                    <a:pt x="996" y="206"/>
                  </a:lnTo>
                  <a:lnTo>
                    <a:pt x="999" y="208"/>
                  </a:lnTo>
                  <a:lnTo>
                    <a:pt x="999" y="211"/>
                  </a:lnTo>
                  <a:lnTo>
                    <a:pt x="1001" y="211"/>
                  </a:lnTo>
                  <a:lnTo>
                    <a:pt x="1001" y="215"/>
                  </a:lnTo>
                  <a:lnTo>
                    <a:pt x="999" y="218"/>
                  </a:lnTo>
                  <a:lnTo>
                    <a:pt x="1006" y="230"/>
                  </a:lnTo>
                  <a:lnTo>
                    <a:pt x="1008" y="230"/>
                  </a:lnTo>
                  <a:lnTo>
                    <a:pt x="1008" y="230"/>
                  </a:lnTo>
                  <a:lnTo>
                    <a:pt x="1006" y="232"/>
                  </a:lnTo>
                  <a:lnTo>
                    <a:pt x="1008" y="239"/>
                  </a:lnTo>
                  <a:lnTo>
                    <a:pt x="1006" y="239"/>
                  </a:lnTo>
                  <a:lnTo>
                    <a:pt x="1004" y="241"/>
                  </a:lnTo>
                  <a:lnTo>
                    <a:pt x="1001" y="239"/>
                  </a:lnTo>
                  <a:lnTo>
                    <a:pt x="999" y="239"/>
                  </a:lnTo>
                  <a:lnTo>
                    <a:pt x="999" y="246"/>
                  </a:lnTo>
                  <a:lnTo>
                    <a:pt x="996" y="244"/>
                  </a:lnTo>
                  <a:lnTo>
                    <a:pt x="989" y="234"/>
                  </a:lnTo>
                  <a:lnTo>
                    <a:pt x="989" y="232"/>
                  </a:lnTo>
                  <a:lnTo>
                    <a:pt x="989" y="234"/>
                  </a:lnTo>
                  <a:lnTo>
                    <a:pt x="994" y="232"/>
                  </a:lnTo>
                  <a:lnTo>
                    <a:pt x="996" y="232"/>
                  </a:lnTo>
                  <a:lnTo>
                    <a:pt x="999" y="230"/>
                  </a:lnTo>
                  <a:lnTo>
                    <a:pt x="994" y="220"/>
                  </a:lnTo>
                  <a:lnTo>
                    <a:pt x="992" y="220"/>
                  </a:lnTo>
                  <a:lnTo>
                    <a:pt x="989" y="215"/>
                  </a:lnTo>
                  <a:lnTo>
                    <a:pt x="987" y="218"/>
                  </a:lnTo>
                  <a:lnTo>
                    <a:pt x="985" y="218"/>
                  </a:lnTo>
                  <a:lnTo>
                    <a:pt x="985" y="215"/>
                  </a:lnTo>
                  <a:lnTo>
                    <a:pt x="987" y="211"/>
                  </a:lnTo>
                  <a:lnTo>
                    <a:pt x="985" y="211"/>
                  </a:lnTo>
                  <a:lnTo>
                    <a:pt x="985" y="208"/>
                  </a:lnTo>
                  <a:lnTo>
                    <a:pt x="985" y="208"/>
                  </a:lnTo>
                  <a:lnTo>
                    <a:pt x="982" y="213"/>
                  </a:lnTo>
                  <a:lnTo>
                    <a:pt x="982" y="218"/>
                  </a:lnTo>
                  <a:lnTo>
                    <a:pt x="982" y="215"/>
                  </a:lnTo>
                  <a:lnTo>
                    <a:pt x="982" y="218"/>
                  </a:lnTo>
                  <a:lnTo>
                    <a:pt x="980" y="215"/>
                  </a:lnTo>
                  <a:lnTo>
                    <a:pt x="980" y="211"/>
                  </a:lnTo>
                  <a:lnTo>
                    <a:pt x="980" y="208"/>
                  </a:lnTo>
                  <a:lnTo>
                    <a:pt x="980" y="208"/>
                  </a:lnTo>
                  <a:lnTo>
                    <a:pt x="980" y="206"/>
                  </a:lnTo>
                  <a:lnTo>
                    <a:pt x="980" y="204"/>
                  </a:lnTo>
                  <a:lnTo>
                    <a:pt x="971" y="204"/>
                  </a:lnTo>
                  <a:lnTo>
                    <a:pt x="973" y="204"/>
                  </a:lnTo>
                  <a:lnTo>
                    <a:pt x="966" y="204"/>
                  </a:lnTo>
                  <a:lnTo>
                    <a:pt x="968" y="204"/>
                  </a:lnTo>
                  <a:lnTo>
                    <a:pt x="968" y="201"/>
                  </a:lnTo>
                  <a:lnTo>
                    <a:pt x="966" y="197"/>
                  </a:lnTo>
                  <a:lnTo>
                    <a:pt x="963" y="197"/>
                  </a:lnTo>
                  <a:lnTo>
                    <a:pt x="963" y="197"/>
                  </a:lnTo>
                  <a:lnTo>
                    <a:pt x="963" y="194"/>
                  </a:lnTo>
                  <a:lnTo>
                    <a:pt x="961" y="192"/>
                  </a:lnTo>
                  <a:lnTo>
                    <a:pt x="959" y="194"/>
                  </a:lnTo>
                  <a:lnTo>
                    <a:pt x="956" y="194"/>
                  </a:lnTo>
                  <a:lnTo>
                    <a:pt x="954" y="197"/>
                  </a:lnTo>
                  <a:lnTo>
                    <a:pt x="949" y="201"/>
                  </a:lnTo>
                  <a:lnTo>
                    <a:pt x="947" y="204"/>
                  </a:lnTo>
                  <a:lnTo>
                    <a:pt x="945" y="204"/>
                  </a:lnTo>
                  <a:lnTo>
                    <a:pt x="945" y="197"/>
                  </a:lnTo>
                  <a:lnTo>
                    <a:pt x="940" y="199"/>
                  </a:lnTo>
                  <a:lnTo>
                    <a:pt x="940" y="204"/>
                  </a:lnTo>
                  <a:lnTo>
                    <a:pt x="937" y="204"/>
                  </a:lnTo>
                  <a:lnTo>
                    <a:pt x="937" y="204"/>
                  </a:lnTo>
                  <a:lnTo>
                    <a:pt x="933" y="204"/>
                  </a:lnTo>
                  <a:lnTo>
                    <a:pt x="933" y="201"/>
                  </a:lnTo>
                  <a:lnTo>
                    <a:pt x="930" y="204"/>
                  </a:lnTo>
                  <a:lnTo>
                    <a:pt x="933" y="206"/>
                  </a:lnTo>
                  <a:lnTo>
                    <a:pt x="928" y="206"/>
                  </a:lnTo>
                  <a:lnTo>
                    <a:pt x="930" y="204"/>
                  </a:lnTo>
                  <a:lnTo>
                    <a:pt x="923" y="204"/>
                  </a:lnTo>
                  <a:lnTo>
                    <a:pt x="923" y="206"/>
                  </a:lnTo>
                  <a:lnTo>
                    <a:pt x="916" y="206"/>
                  </a:lnTo>
                  <a:lnTo>
                    <a:pt x="911" y="204"/>
                  </a:lnTo>
                  <a:lnTo>
                    <a:pt x="914" y="204"/>
                  </a:lnTo>
                  <a:lnTo>
                    <a:pt x="907" y="206"/>
                  </a:lnTo>
                  <a:lnTo>
                    <a:pt x="902" y="204"/>
                  </a:lnTo>
                  <a:lnTo>
                    <a:pt x="897" y="204"/>
                  </a:lnTo>
                  <a:lnTo>
                    <a:pt x="893" y="204"/>
                  </a:lnTo>
                  <a:lnTo>
                    <a:pt x="890" y="204"/>
                  </a:lnTo>
                  <a:lnTo>
                    <a:pt x="888" y="201"/>
                  </a:lnTo>
                  <a:lnTo>
                    <a:pt x="885" y="201"/>
                  </a:lnTo>
                  <a:lnTo>
                    <a:pt x="885" y="204"/>
                  </a:lnTo>
                  <a:lnTo>
                    <a:pt x="874" y="197"/>
                  </a:lnTo>
                  <a:lnTo>
                    <a:pt x="876" y="197"/>
                  </a:lnTo>
                  <a:lnTo>
                    <a:pt x="874" y="197"/>
                  </a:lnTo>
                  <a:lnTo>
                    <a:pt x="871" y="197"/>
                  </a:lnTo>
                  <a:lnTo>
                    <a:pt x="869" y="194"/>
                  </a:lnTo>
                  <a:lnTo>
                    <a:pt x="874" y="192"/>
                  </a:lnTo>
                  <a:lnTo>
                    <a:pt x="874" y="187"/>
                  </a:lnTo>
                  <a:lnTo>
                    <a:pt x="876" y="185"/>
                  </a:lnTo>
                  <a:lnTo>
                    <a:pt x="874" y="185"/>
                  </a:lnTo>
                  <a:lnTo>
                    <a:pt x="881" y="185"/>
                  </a:lnTo>
                  <a:lnTo>
                    <a:pt x="883" y="182"/>
                  </a:lnTo>
                  <a:lnTo>
                    <a:pt x="878" y="180"/>
                  </a:lnTo>
                  <a:lnTo>
                    <a:pt x="885" y="180"/>
                  </a:lnTo>
                  <a:lnTo>
                    <a:pt x="888" y="180"/>
                  </a:lnTo>
                  <a:lnTo>
                    <a:pt x="890" y="182"/>
                  </a:lnTo>
                  <a:lnTo>
                    <a:pt x="893" y="182"/>
                  </a:lnTo>
                  <a:lnTo>
                    <a:pt x="893" y="180"/>
                  </a:lnTo>
                  <a:lnTo>
                    <a:pt x="895" y="180"/>
                  </a:lnTo>
                  <a:lnTo>
                    <a:pt x="895" y="178"/>
                  </a:lnTo>
                  <a:lnTo>
                    <a:pt x="895" y="175"/>
                  </a:lnTo>
                  <a:lnTo>
                    <a:pt x="895" y="173"/>
                  </a:lnTo>
                  <a:lnTo>
                    <a:pt x="893" y="175"/>
                  </a:lnTo>
                  <a:lnTo>
                    <a:pt x="893" y="168"/>
                  </a:lnTo>
                  <a:lnTo>
                    <a:pt x="888" y="161"/>
                  </a:lnTo>
                  <a:lnTo>
                    <a:pt x="883" y="159"/>
                  </a:lnTo>
                  <a:lnTo>
                    <a:pt x="883" y="154"/>
                  </a:lnTo>
                  <a:lnTo>
                    <a:pt x="878" y="156"/>
                  </a:lnTo>
                  <a:lnTo>
                    <a:pt x="878" y="154"/>
                  </a:lnTo>
                  <a:lnTo>
                    <a:pt x="874" y="152"/>
                  </a:lnTo>
                  <a:lnTo>
                    <a:pt x="876" y="149"/>
                  </a:lnTo>
                  <a:lnTo>
                    <a:pt x="867" y="147"/>
                  </a:lnTo>
                  <a:lnTo>
                    <a:pt x="867" y="149"/>
                  </a:lnTo>
                  <a:lnTo>
                    <a:pt x="864" y="149"/>
                  </a:lnTo>
                  <a:lnTo>
                    <a:pt x="862" y="147"/>
                  </a:lnTo>
                  <a:lnTo>
                    <a:pt x="859" y="149"/>
                  </a:lnTo>
                  <a:lnTo>
                    <a:pt x="864" y="154"/>
                  </a:lnTo>
                  <a:lnTo>
                    <a:pt x="862" y="156"/>
                  </a:lnTo>
                  <a:lnTo>
                    <a:pt x="859" y="152"/>
                  </a:lnTo>
                  <a:lnTo>
                    <a:pt x="857" y="154"/>
                  </a:lnTo>
                  <a:lnTo>
                    <a:pt x="848" y="152"/>
                  </a:lnTo>
                  <a:lnTo>
                    <a:pt x="848" y="152"/>
                  </a:lnTo>
                  <a:lnTo>
                    <a:pt x="843" y="152"/>
                  </a:lnTo>
                  <a:lnTo>
                    <a:pt x="843" y="149"/>
                  </a:lnTo>
                  <a:lnTo>
                    <a:pt x="836" y="149"/>
                  </a:lnTo>
                  <a:lnTo>
                    <a:pt x="829" y="145"/>
                  </a:lnTo>
                  <a:lnTo>
                    <a:pt x="824" y="145"/>
                  </a:lnTo>
                  <a:lnTo>
                    <a:pt x="819" y="140"/>
                  </a:lnTo>
                  <a:lnTo>
                    <a:pt x="819" y="137"/>
                  </a:lnTo>
                  <a:lnTo>
                    <a:pt x="815" y="135"/>
                  </a:lnTo>
                  <a:lnTo>
                    <a:pt x="812" y="137"/>
                  </a:lnTo>
                  <a:lnTo>
                    <a:pt x="808" y="133"/>
                  </a:lnTo>
                  <a:lnTo>
                    <a:pt x="803" y="133"/>
                  </a:lnTo>
                  <a:lnTo>
                    <a:pt x="800" y="133"/>
                  </a:lnTo>
                  <a:lnTo>
                    <a:pt x="796" y="130"/>
                  </a:lnTo>
                  <a:lnTo>
                    <a:pt x="789" y="128"/>
                  </a:lnTo>
                  <a:lnTo>
                    <a:pt x="784" y="119"/>
                  </a:lnTo>
                  <a:lnTo>
                    <a:pt x="774" y="112"/>
                  </a:lnTo>
                  <a:lnTo>
                    <a:pt x="767" y="109"/>
                  </a:lnTo>
                  <a:lnTo>
                    <a:pt x="760" y="112"/>
                  </a:lnTo>
                  <a:lnTo>
                    <a:pt x="760" y="109"/>
                  </a:lnTo>
                  <a:lnTo>
                    <a:pt x="758" y="109"/>
                  </a:lnTo>
                  <a:lnTo>
                    <a:pt x="756" y="109"/>
                  </a:lnTo>
                  <a:lnTo>
                    <a:pt x="753" y="109"/>
                  </a:lnTo>
                  <a:lnTo>
                    <a:pt x="748" y="109"/>
                  </a:lnTo>
                  <a:lnTo>
                    <a:pt x="746" y="109"/>
                  </a:lnTo>
                  <a:lnTo>
                    <a:pt x="744" y="123"/>
                  </a:lnTo>
                  <a:lnTo>
                    <a:pt x="741" y="126"/>
                  </a:lnTo>
                  <a:lnTo>
                    <a:pt x="739" y="130"/>
                  </a:lnTo>
                  <a:lnTo>
                    <a:pt x="737" y="130"/>
                  </a:lnTo>
                  <a:lnTo>
                    <a:pt x="732" y="130"/>
                  </a:lnTo>
                  <a:lnTo>
                    <a:pt x="730" y="130"/>
                  </a:lnTo>
                  <a:lnTo>
                    <a:pt x="727" y="133"/>
                  </a:lnTo>
                  <a:lnTo>
                    <a:pt x="722" y="130"/>
                  </a:lnTo>
                  <a:lnTo>
                    <a:pt x="722" y="130"/>
                  </a:lnTo>
                  <a:lnTo>
                    <a:pt x="722" y="126"/>
                  </a:lnTo>
                  <a:lnTo>
                    <a:pt x="722" y="130"/>
                  </a:lnTo>
                  <a:lnTo>
                    <a:pt x="730" y="114"/>
                  </a:lnTo>
                  <a:lnTo>
                    <a:pt x="727" y="114"/>
                  </a:lnTo>
                  <a:lnTo>
                    <a:pt x="725" y="116"/>
                  </a:lnTo>
                  <a:lnTo>
                    <a:pt x="722" y="114"/>
                  </a:lnTo>
                  <a:lnTo>
                    <a:pt x="722" y="112"/>
                  </a:lnTo>
                  <a:lnTo>
                    <a:pt x="725" y="97"/>
                  </a:lnTo>
                  <a:lnTo>
                    <a:pt x="722" y="95"/>
                  </a:lnTo>
                  <a:lnTo>
                    <a:pt x="722" y="95"/>
                  </a:lnTo>
                  <a:lnTo>
                    <a:pt x="718" y="95"/>
                  </a:lnTo>
                  <a:lnTo>
                    <a:pt x="720" y="97"/>
                  </a:lnTo>
                  <a:lnTo>
                    <a:pt x="722" y="97"/>
                  </a:lnTo>
                  <a:lnTo>
                    <a:pt x="722" y="100"/>
                  </a:lnTo>
                  <a:lnTo>
                    <a:pt x="720" y="100"/>
                  </a:lnTo>
                  <a:lnTo>
                    <a:pt x="720" y="102"/>
                  </a:lnTo>
                  <a:lnTo>
                    <a:pt x="718" y="100"/>
                  </a:lnTo>
                  <a:lnTo>
                    <a:pt x="718" y="97"/>
                  </a:lnTo>
                  <a:lnTo>
                    <a:pt x="713" y="100"/>
                  </a:lnTo>
                  <a:lnTo>
                    <a:pt x="713" y="97"/>
                  </a:lnTo>
                  <a:lnTo>
                    <a:pt x="711" y="100"/>
                  </a:lnTo>
                  <a:lnTo>
                    <a:pt x="711" y="104"/>
                  </a:lnTo>
                  <a:lnTo>
                    <a:pt x="713" y="104"/>
                  </a:lnTo>
                  <a:lnTo>
                    <a:pt x="713" y="102"/>
                  </a:lnTo>
                  <a:lnTo>
                    <a:pt x="715" y="100"/>
                  </a:lnTo>
                  <a:lnTo>
                    <a:pt x="718" y="102"/>
                  </a:lnTo>
                  <a:lnTo>
                    <a:pt x="715" y="104"/>
                  </a:lnTo>
                  <a:lnTo>
                    <a:pt x="711" y="112"/>
                  </a:lnTo>
                  <a:lnTo>
                    <a:pt x="708" y="109"/>
                  </a:lnTo>
                  <a:lnTo>
                    <a:pt x="708" y="112"/>
                  </a:lnTo>
                  <a:lnTo>
                    <a:pt x="713" y="112"/>
                  </a:lnTo>
                  <a:lnTo>
                    <a:pt x="713" y="114"/>
                  </a:lnTo>
                  <a:lnTo>
                    <a:pt x="708" y="116"/>
                  </a:lnTo>
                  <a:lnTo>
                    <a:pt x="706" y="119"/>
                  </a:lnTo>
                  <a:lnTo>
                    <a:pt x="708" y="123"/>
                  </a:lnTo>
                  <a:lnTo>
                    <a:pt x="711" y="123"/>
                  </a:lnTo>
                  <a:lnTo>
                    <a:pt x="708" y="123"/>
                  </a:lnTo>
                  <a:lnTo>
                    <a:pt x="704" y="126"/>
                  </a:lnTo>
                  <a:lnTo>
                    <a:pt x="704" y="128"/>
                  </a:lnTo>
                  <a:lnTo>
                    <a:pt x="708" y="126"/>
                  </a:lnTo>
                  <a:lnTo>
                    <a:pt x="711" y="128"/>
                  </a:lnTo>
                  <a:lnTo>
                    <a:pt x="711" y="130"/>
                  </a:lnTo>
                  <a:lnTo>
                    <a:pt x="708" y="130"/>
                  </a:lnTo>
                  <a:lnTo>
                    <a:pt x="706" y="130"/>
                  </a:lnTo>
                  <a:lnTo>
                    <a:pt x="706" y="130"/>
                  </a:lnTo>
                  <a:lnTo>
                    <a:pt x="699" y="130"/>
                  </a:lnTo>
                  <a:lnTo>
                    <a:pt x="696" y="130"/>
                  </a:lnTo>
                  <a:lnTo>
                    <a:pt x="692" y="126"/>
                  </a:lnTo>
                  <a:lnTo>
                    <a:pt x="692" y="126"/>
                  </a:lnTo>
                  <a:lnTo>
                    <a:pt x="689" y="121"/>
                  </a:lnTo>
                  <a:lnTo>
                    <a:pt x="687" y="119"/>
                  </a:lnTo>
                  <a:lnTo>
                    <a:pt x="678" y="100"/>
                  </a:lnTo>
                  <a:lnTo>
                    <a:pt x="678" y="90"/>
                  </a:lnTo>
                  <a:lnTo>
                    <a:pt x="675" y="86"/>
                  </a:lnTo>
                  <a:lnTo>
                    <a:pt x="666" y="76"/>
                  </a:lnTo>
                  <a:lnTo>
                    <a:pt x="663" y="74"/>
                  </a:lnTo>
                  <a:lnTo>
                    <a:pt x="661" y="78"/>
                  </a:lnTo>
                  <a:lnTo>
                    <a:pt x="661" y="81"/>
                  </a:lnTo>
                  <a:lnTo>
                    <a:pt x="663" y="81"/>
                  </a:lnTo>
                  <a:lnTo>
                    <a:pt x="663" y="81"/>
                  </a:lnTo>
                  <a:lnTo>
                    <a:pt x="663" y="86"/>
                  </a:lnTo>
                  <a:lnTo>
                    <a:pt x="663" y="86"/>
                  </a:lnTo>
                  <a:lnTo>
                    <a:pt x="666" y="88"/>
                  </a:lnTo>
                  <a:lnTo>
                    <a:pt x="671" y="90"/>
                  </a:lnTo>
                  <a:lnTo>
                    <a:pt x="668" y="93"/>
                  </a:lnTo>
                  <a:lnTo>
                    <a:pt x="659" y="95"/>
                  </a:lnTo>
                  <a:lnTo>
                    <a:pt x="659" y="97"/>
                  </a:lnTo>
                  <a:lnTo>
                    <a:pt x="659" y="100"/>
                  </a:lnTo>
                  <a:lnTo>
                    <a:pt x="659" y="102"/>
                  </a:lnTo>
                  <a:lnTo>
                    <a:pt x="652" y="112"/>
                  </a:lnTo>
                  <a:lnTo>
                    <a:pt x="645" y="114"/>
                  </a:lnTo>
                  <a:lnTo>
                    <a:pt x="647" y="107"/>
                  </a:lnTo>
                  <a:lnTo>
                    <a:pt x="649" y="109"/>
                  </a:lnTo>
                  <a:lnTo>
                    <a:pt x="649" y="102"/>
                  </a:lnTo>
                  <a:lnTo>
                    <a:pt x="645" y="107"/>
                  </a:lnTo>
                  <a:lnTo>
                    <a:pt x="635" y="109"/>
                  </a:lnTo>
                  <a:lnTo>
                    <a:pt x="633" y="114"/>
                  </a:lnTo>
                  <a:lnTo>
                    <a:pt x="626" y="116"/>
                  </a:lnTo>
                  <a:lnTo>
                    <a:pt x="623" y="119"/>
                  </a:lnTo>
                  <a:lnTo>
                    <a:pt x="614" y="140"/>
                  </a:lnTo>
                  <a:lnTo>
                    <a:pt x="614" y="128"/>
                  </a:lnTo>
                  <a:lnTo>
                    <a:pt x="614" y="126"/>
                  </a:lnTo>
                  <a:lnTo>
                    <a:pt x="609" y="126"/>
                  </a:lnTo>
                  <a:lnTo>
                    <a:pt x="607" y="133"/>
                  </a:lnTo>
                  <a:lnTo>
                    <a:pt x="607" y="128"/>
                  </a:lnTo>
                  <a:lnTo>
                    <a:pt x="604" y="133"/>
                  </a:lnTo>
                  <a:lnTo>
                    <a:pt x="604" y="128"/>
                  </a:lnTo>
                  <a:lnTo>
                    <a:pt x="604" y="128"/>
                  </a:lnTo>
                  <a:lnTo>
                    <a:pt x="600" y="130"/>
                  </a:lnTo>
                  <a:lnTo>
                    <a:pt x="602" y="130"/>
                  </a:lnTo>
                  <a:lnTo>
                    <a:pt x="602" y="133"/>
                  </a:lnTo>
                  <a:lnTo>
                    <a:pt x="595" y="140"/>
                  </a:lnTo>
                  <a:lnTo>
                    <a:pt x="588" y="142"/>
                  </a:lnTo>
                  <a:lnTo>
                    <a:pt x="583" y="145"/>
                  </a:lnTo>
                  <a:lnTo>
                    <a:pt x="581" y="145"/>
                  </a:lnTo>
                  <a:lnTo>
                    <a:pt x="583" y="142"/>
                  </a:lnTo>
                  <a:lnTo>
                    <a:pt x="585" y="137"/>
                  </a:lnTo>
                  <a:lnTo>
                    <a:pt x="588" y="137"/>
                  </a:lnTo>
                  <a:lnTo>
                    <a:pt x="588" y="140"/>
                  </a:lnTo>
                  <a:lnTo>
                    <a:pt x="590" y="135"/>
                  </a:lnTo>
                  <a:lnTo>
                    <a:pt x="593" y="135"/>
                  </a:lnTo>
                  <a:lnTo>
                    <a:pt x="593" y="133"/>
                  </a:lnTo>
                  <a:lnTo>
                    <a:pt x="597" y="128"/>
                  </a:lnTo>
                  <a:lnTo>
                    <a:pt x="595" y="130"/>
                  </a:lnTo>
                  <a:lnTo>
                    <a:pt x="597" y="126"/>
                  </a:lnTo>
                  <a:lnTo>
                    <a:pt x="600" y="123"/>
                  </a:lnTo>
                  <a:lnTo>
                    <a:pt x="609" y="121"/>
                  </a:lnTo>
                  <a:lnTo>
                    <a:pt x="614" y="121"/>
                  </a:lnTo>
                  <a:lnTo>
                    <a:pt x="619" y="116"/>
                  </a:lnTo>
                  <a:lnTo>
                    <a:pt x="621" y="114"/>
                  </a:lnTo>
                  <a:lnTo>
                    <a:pt x="626" y="109"/>
                  </a:lnTo>
                  <a:lnTo>
                    <a:pt x="637" y="102"/>
                  </a:lnTo>
                  <a:lnTo>
                    <a:pt x="640" y="97"/>
                  </a:lnTo>
                  <a:lnTo>
                    <a:pt x="640" y="97"/>
                  </a:lnTo>
                  <a:lnTo>
                    <a:pt x="640" y="93"/>
                  </a:lnTo>
                  <a:lnTo>
                    <a:pt x="637" y="90"/>
                  </a:lnTo>
                  <a:lnTo>
                    <a:pt x="635" y="88"/>
                  </a:lnTo>
                  <a:lnTo>
                    <a:pt x="633" y="90"/>
                  </a:lnTo>
                  <a:lnTo>
                    <a:pt x="633" y="93"/>
                  </a:lnTo>
                  <a:lnTo>
                    <a:pt x="633" y="95"/>
                  </a:lnTo>
                  <a:lnTo>
                    <a:pt x="628" y="97"/>
                  </a:lnTo>
                  <a:lnTo>
                    <a:pt x="628" y="95"/>
                  </a:lnTo>
                  <a:lnTo>
                    <a:pt x="626" y="95"/>
                  </a:lnTo>
                  <a:lnTo>
                    <a:pt x="623" y="93"/>
                  </a:lnTo>
                  <a:lnTo>
                    <a:pt x="621" y="95"/>
                  </a:lnTo>
                  <a:lnTo>
                    <a:pt x="616" y="97"/>
                  </a:lnTo>
                  <a:lnTo>
                    <a:pt x="616" y="100"/>
                  </a:lnTo>
                  <a:lnTo>
                    <a:pt x="614" y="102"/>
                  </a:lnTo>
                  <a:lnTo>
                    <a:pt x="611" y="104"/>
                  </a:lnTo>
                  <a:lnTo>
                    <a:pt x="607" y="102"/>
                  </a:lnTo>
                  <a:lnTo>
                    <a:pt x="607" y="107"/>
                  </a:lnTo>
                  <a:lnTo>
                    <a:pt x="600" y="112"/>
                  </a:lnTo>
                  <a:lnTo>
                    <a:pt x="597" y="112"/>
                  </a:lnTo>
                  <a:lnTo>
                    <a:pt x="597" y="114"/>
                  </a:lnTo>
                  <a:lnTo>
                    <a:pt x="595" y="114"/>
                  </a:lnTo>
                  <a:lnTo>
                    <a:pt x="590" y="114"/>
                  </a:lnTo>
                  <a:lnTo>
                    <a:pt x="590" y="114"/>
                  </a:lnTo>
                  <a:lnTo>
                    <a:pt x="588" y="114"/>
                  </a:lnTo>
                  <a:lnTo>
                    <a:pt x="585" y="116"/>
                  </a:lnTo>
                  <a:lnTo>
                    <a:pt x="585" y="119"/>
                  </a:lnTo>
                  <a:lnTo>
                    <a:pt x="585" y="119"/>
                  </a:lnTo>
                  <a:lnTo>
                    <a:pt x="583" y="116"/>
                  </a:lnTo>
                  <a:lnTo>
                    <a:pt x="581" y="119"/>
                  </a:lnTo>
                  <a:lnTo>
                    <a:pt x="581" y="126"/>
                  </a:lnTo>
                  <a:lnTo>
                    <a:pt x="578" y="128"/>
                  </a:lnTo>
                  <a:lnTo>
                    <a:pt x="576" y="130"/>
                  </a:lnTo>
                  <a:lnTo>
                    <a:pt x="569" y="130"/>
                  </a:lnTo>
                  <a:lnTo>
                    <a:pt x="569" y="133"/>
                  </a:lnTo>
                  <a:lnTo>
                    <a:pt x="567" y="133"/>
                  </a:lnTo>
                  <a:lnTo>
                    <a:pt x="564" y="135"/>
                  </a:lnTo>
                  <a:lnTo>
                    <a:pt x="559" y="140"/>
                  </a:lnTo>
                  <a:lnTo>
                    <a:pt x="557" y="142"/>
                  </a:lnTo>
                  <a:lnTo>
                    <a:pt x="555" y="145"/>
                  </a:lnTo>
                  <a:lnTo>
                    <a:pt x="555" y="147"/>
                  </a:lnTo>
                  <a:lnTo>
                    <a:pt x="559" y="159"/>
                  </a:lnTo>
                  <a:lnTo>
                    <a:pt x="562" y="161"/>
                  </a:lnTo>
                  <a:lnTo>
                    <a:pt x="562" y="166"/>
                  </a:lnTo>
                  <a:lnTo>
                    <a:pt x="562" y="168"/>
                  </a:lnTo>
                  <a:lnTo>
                    <a:pt x="559" y="166"/>
                  </a:lnTo>
                  <a:lnTo>
                    <a:pt x="555" y="161"/>
                  </a:lnTo>
                  <a:lnTo>
                    <a:pt x="555" y="159"/>
                  </a:lnTo>
                  <a:lnTo>
                    <a:pt x="552" y="156"/>
                  </a:lnTo>
                  <a:lnTo>
                    <a:pt x="552" y="154"/>
                  </a:lnTo>
                  <a:lnTo>
                    <a:pt x="548" y="154"/>
                  </a:lnTo>
                  <a:lnTo>
                    <a:pt x="545" y="154"/>
                  </a:lnTo>
                  <a:lnTo>
                    <a:pt x="541" y="152"/>
                  </a:lnTo>
                  <a:lnTo>
                    <a:pt x="538" y="152"/>
                  </a:lnTo>
                  <a:lnTo>
                    <a:pt x="541" y="154"/>
                  </a:lnTo>
                  <a:lnTo>
                    <a:pt x="541" y="159"/>
                  </a:lnTo>
                  <a:lnTo>
                    <a:pt x="545" y="161"/>
                  </a:lnTo>
                  <a:lnTo>
                    <a:pt x="545" y="163"/>
                  </a:lnTo>
                  <a:lnTo>
                    <a:pt x="543" y="163"/>
                  </a:lnTo>
                  <a:lnTo>
                    <a:pt x="543" y="163"/>
                  </a:lnTo>
                  <a:lnTo>
                    <a:pt x="531" y="154"/>
                  </a:lnTo>
                  <a:lnTo>
                    <a:pt x="531" y="154"/>
                  </a:lnTo>
                  <a:lnTo>
                    <a:pt x="529" y="152"/>
                  </a:lnTo>
                  <a:lnTo>
                    <a:pt x="522" y="149"/>
                  </a:lnTo>
                  <a:lnTo>
                    <a:pt x="524" y="152"/>
                  </a:lnTo>
                  <a:lnTo>
                    <a:pt x="524" y="154"/>
                  </a:lnTo>
                  <a:lnTo>
                    <a:pt x="522" y="152"/>
                  </a:lnTo>
                  <a:lnTo>
                    <a:pt x="519" y="154"/>
                  </a:lnTo>
                  <a:lnTo>
                    <a:pt x="517" y="154"/>
                  </a:lnTo>
                  <a:lnTo>
                    <a:pt x="508" y="149"/>
                  </a:lnTo>
                  <a:lnTo>
                    <a:pt x="505" y="149"/>
                  </a:lnTo>
                  <a:lnTo>
                    <a:pt x="503" y="147"/>
                  </a:lnTo>
                  <a:lnTo>
                    <a:pt x="500" y="145"/>
                  </a:lnTo>
                  <a:lnTo>
                    <a:pt x="493" y="140"/>
                  </a:lnTo>
                  <a:lnTo>
                    <a:pt x="493" y="135"/>
                  </a:lnTo>
                  <a:lnTo>
                    <a:pt x="491" y="137"/>
                  </a:lnTo>
                  <a:lnTo>
                    <a:pt x="491" y="137"/>
                  </a:lnTo>
                  <a:lnTo>
                    <a:pt x="489" y="137"/>
                  </a:lnTo>
                  <a:lnTo>
                    <a:pt x="477" y="121"/>
                  </a:lnTo>
                  <a:lnTo>
                    <a:pt x="470" y="121"/>
                  </a:lnTo>
                  <a:lnTo>
                    <a:pt x="470" y="119"/>
                  </a:lnTo>
                  <a:lnTo>
                    <a:pt x="456" y="116"/>
                  </a:lnTo>
                  <a:lnTo>
                    <a:pt x="448" y="114"/>
                  </a:lnTo>
                  <a:lnTo>
                    <a:pt x="448" y="114"/>
                  </a:lnTo>
                  <a:lnTo>
                    <a:pt x="448" y="114"/>
                  </a:lnTo>
                  <a:lnTo>
                    <a:pt x="446" y="114"/>
                  </a:lnTo>
                  <a:lnTo>
                    <a:pt x="446" y="116"/>
                  </a:lnTo>
                  <a:lnTo>
                    <a:pt x="444" y="119"/>
                  </a:lnTo>
                  <a:lnTo>
                    <a:pt x="441" y="116"/>
                  </a:lnTo>
                  <a:lnTo>
                    <a:pt x="439" y="112"/>
                  </a:lnTo>
                  <a:lnTo>
                    <a:pt x="432" y="109"/>
                  </a:lnTo>
                  <a:lnTo>
                    <a:pt x="430" y="107"/>
                  </a:lnTo>
                  <a:lnTo>
                    <a:pt x="425" y="104"/>
                  </a:lnTo>
                  <a:lnTo>
                    <a:pt x="425" y="102"/>
                  </a:lnTo>
                  <a:lnTo>
                    <a:pt x="422" y="100"/>
                  </a:lnTo>
                  <a:lnTo>
                    <a:pt x="413" y="95"/>
                  </a:lnTo>
                  <a:lnTo>
                    <a:pt x="411" y="95"/>
                  </a:lnTo>
                  <a:lnTo>
                    <a:pt x="408" y="95"/>
                  </a:lnTo>
                  <a:lnTo>
                    <a:pt x="408" y="95"/>
                  </a:lnTo>
                  <a:lnTo>
                    <a:pt x="408" y="97"/>
                  </a:lnTo>
                  <a:lnTo>
                    <a:pt x="406" y="100"/>
                  </a:lnTo>
                  <a:lnTo>
                    <a:pt x="404" y="97"/>
                  </a:lnTo>
                  <a:lnTo>
                    <a:pt x="404" y="95"/>
                  </a:lnTo>
                  <a:lnTo>
                    <a:pt x="401" y="97"/>
                  </a:lnTo>
                  <a:lnTo>
                    <a:pt x="394" y="97"/>
                  </a:lnTo>
                  <a:lnTo>
                    <a:pt x="392" y="100"/>
                  </a:lnTo>
                  <a:lnTo>
                    <a:pt x="389" y="102"/>
                  </a:lnTo>
                  <a:lnTo>
                    <a:pt x="387" y="102"/>
                  </a:lnTo>
                  <a:lnTo>
                    <a:pt x="385" y="100"/>
                  </a:lnTo>
                  <a:lnTo>
                    <a:pt x="382" y="102"/>
                  </a:lnTo>
                  <a:lnTo>
                    <a:pt x="378" y="102"/>
                  </a:lnTo>
                  <a:lnTo>
                    <a:pt x="378" y="100"/>
                  </a:lnTo>
                  <a:lnTo>
                    <a:pt x="378" y="97"/>
                  </a:lnTo>
                  <a:lnTo>
                    <a:pt x="371" y="97"/>
                  </a:lnTo>
                  <a:lnTo>
                    <a:pt x="368" y="95"/>
                  </a:lnTo>
                  <a:lnTo>
                    <a:pt x="366" y="93"/>
                  </a:lnTo>
                  <a:lnTo>
                    <a:pt x="349" y="93"/>
                  </a:lnTo>
                  <a:lnTo>
                    <a:pt x="340" y="88"/>
                  </a:lnTo>
                  <a:lnTo>
                    <a:pt x="335" y="88"/>
                  </a:lnTo>
                  <a:lnTo>
                    <a:pt x="333" y="86"/>
                  </a:lnTo>
                  <a:lnTo>
                    <a:pt x="328" y="83"/>
                  </a:lnTo>
                  <a:lnTo>
                    <a:pt x="323" y="83"/>
                  </a:lnTo>
                  <a:lnTo>
                    <a:pt x="323" y="81"/>
                  </a:lnTo>
                  <a:lnTo>
                    <a:pt x="311" y="76"/>
                  </a:lnTo>
                  <a:lnTo>
                    <a:pt x="304" y="76"/>
                  </a:lnTo>
                  <a:lnTo>
                    <a:pt x="302" y="78"/>
                  </a:lnTo>
                  <a:lnTo>
                    <a:pt x="295" y="81"/>
                  </a:lnTo>
                  <a:lnTo>
                    <a:pt x="295" y="81"/>
                  </a:lnTo>
                  <a:lnTo>
                    <a:pt x="297" y="78"/>
                  </a:lnTo>
                  <a:lnTo>
                    <a:pt x="295" y="76"/>
                  </a:lnTo>
                  <a:lnTo>
                    <a:pt x="295" y="76"/>
                  </a:lnTo>
                  <a:lnTo>
                    <a:pt x="290" y="76"/>
                  </a:lnTo>
                  <a:lnTo>
                    <a:pt x="281" y="78"/>
                  </a:lnTo>
                  <a:lnTo>
                    <a:pt x="271" y="78"/>
                  </a:lnTo>
                  <a:lnTo>
                    <a:pt x="274" y="76"/>
                  </a:lnTo>
                  <a:lnTo>
                    <a:pt x="274" y="74"/>
                  </a:lnTo>
                  <a:lnTo>
                    <a:pt x="262" y="74"/>
                  </a:lnTo>
                  <a:lnTo>
                    <a:pt x="262" y="74"/>
                  </a:lnTo>
                  <a:lnTo>
                    <a:pt x="267" y="71"/>
                  </a:lnTo>
                  <a:lnTo>
                    <a:pt x="267" y="69"/>
                  </a:lnTo>
                  <a:lnTo>
                    <a:pt x="262" y="69"/>
                  </a:lnTo>
                  <a:lnTo>
                    <a:pt x="262" y="69"/>
                  </a:lnTo>
                  <a:lnTo>
                    <a:pt x="264" y="64"/>
                  </a:lnTo>
                  <a:lnTo>
                    <a:pt x="264" y="60"/>
                  </a:lnTo>
                  <a:lnTo>
                    <a:pt x="260" y="57"/>
                  </a:lnTo>
                  <a:lnTo>
                    <a:pt x="255" y="57"/>
                  </a:lnTo>
                  <a:lnTo>
                    <a:pt x="255" y="62"/>
                  </a:lnTo>
                  <a:lnTo>
                    <a:pt x="255" y="62"/>
                  </a:lnTo>
                  <a:lnTo>
                    <a:pt x="252" y="62"/>
                  </a:lnTo>
                  <a:lnTo>
                    <a:pt x="250" y="57"/>
                  </a:lnTo>
                  <a:lnTo>
                    <a:pt x="248" y="55"/>
                  </a:lnTo>
                  <a:lnTo>
                    <a:pt x="245" y="55"/>
                  </a:lnTo>
                  <a:lnTo>
                    <a:pt x="243" y="55"/>
                  </a:lnTo>
                  <a:lnTo>
                    <a:pt x="238" y="60"/>
                  </a:lnTo>
                  <a:lnTo>
                    <a:pt x="236" y="57"/>
                  </a:lnTo>
                  <a:lnTo>
                    <a:pt x="234" y="57"/>
                  </a:lnTo>
                  <a:lnTo>
                    <a:pt x="231" y="62"/>
                  </a:lnTo>
                  <a:lnTo>
                    <a:pt x="229" y="62"/>
                  </a:lnTo>
                  <a:lnTo>
                    <a:pt x="229" y="60"/>
                  </a:lnTo>
                  <a:lnTo>
                    <a:pt x="224" y="60"/>
                  </a:lnTo>
                  <a:lnTo>
                    <a:pt x="222" y="57"/>
                  </a:lnTo>
                  <a:lnTo>
                    <a:pt x="224" y="55"/>
                  </a:lnTo>
                  <a:lnTo>
                    <a:pt x="222" y="48"/>
                  </a:lnTo>
                  <a:lnTo>
                    <a:pt x="215" y="45"/>
                  </a:lnTo>
                  <a:lnTo>
                    <a:pt x="215" y="48"/>
                  </a:lnTo>
                  <a:lnTo>
                    <a:pt x="215" y="45"/>
                  </a:lnTo>
                  <a:lnTo>
                    <a:pt x="215" y="50"/>
                  </a:lnTo>
                  <a:lnTo>
                    <a:pt x="212" y="50"/>
                  </a:lnTo>
                  <a:lnTo>
                    <a:pt x="210" y="50"/>
                  </a:lnTo>
                  <a:lnTo>
                    <a:pt x="210" y="55"/>
                  </a:lnTo>
                  <a:lnTo>
                    <a:pt x="212" y="60"/>
                  </a:lnTo>
                  <a:lnTo>
                    <a:pt x="212" y="64"/>
                  </a:lnTo>
                  <a:lnTo>
                    <a:pt x="210" y="64"/>
                  </a:lnTo>
                  <a:lnTo>
                    <a:pt x="210" y="62"/>
                  </a:lnTo>
                  <a:lnTo>
                    <a:pt x="208" y="60"/>
                  </a:lnTo>
                  <a:lnTo>
                    <a:pt x="205" y="62"/>
                  </a:lnTo>
                  <a:lnTo>
                    <a:pt x="205" y="60"/>
                  </a:lnTo>
                  <a:lnTo>
                    <a:pt x="203" y="62"/>
                  </a:lnTo>
                  <a:lnTo>
                    <a:pt x="198" y="60"/>
                  </a:lnTo>
                  <a:lnTo>
                    <a:pt x="196" y="57"/>
                  </a:lnTo>
                  <a:lnTo>
                    <a:pt x="193" y="60"/>
                  </a:lnTo>
                  <a:lnTo>
                    <a:pt x="196" y="52"/>
                  </a:lnTo>
                  <a:lnTo>
                    <a:pt x="198" y="55"/>
                  </a:lnTo>
                  <a:lnTo>
                    <a:pt x="203" y="52"/>
                  </a:lnTo>
                  <a:lnTo>
                    <a:pt x="208" y="48"/>
                  </a:lnTo>
                  <a:lnTo>
                    <a:pt x="208" y="45"/>
                  </a:lnTo>
                  <a:lnTo>
                    <a:pt x="208" y="43"/>
                  </a:lnTo>
                  <a:lnTo>
                    <a:pt x="205" y="41"/>
                  </a:lnTo>
                  <a:lnTo>
                    <a:pt x="198" y="43"/>
                  </a:lnTo>
                  <a:lnTo>
                    <a:pt x="198" y="43"/>
                  </a:lnTo>
                  <a:lnTo>
                    <a:pt x="198" y="38"/>
                  </a:lnTo>
                  <a:lnTo>
                    <a:pt x="196" y="36"/>
                  </a:lnTo>
                  <a:lnTo>
                    <a:pt x="193" y="38"/>
                  </a:lnTo>
                  <a:lnTo>
                    <a:pt x="191" y="36"/>
                  </a:lnTo>
                  <a:lnTo>
                    <a:pt x="189" y="34"/>
                  </a:lnTo>
                  <a:lnTo>
                    <a:pt x="186" y="36"/>
                  </a:lnTo>
                  <a:lnTo>
                    <a:pt x="186" y="36"/>
                  </a:lnTo>
                  <a:lnTo>
                    <a:pt x="184" y="38"/>
                  </a:lnTo>
                  <a:lnTo>
                    <a:pt x="184" y="41"/>
                  </a:lnTo>
                  <a:lnTo>
                    <a:pt x="184" y="41"/>
                  </a:lnTo>
                  <a:lnTo>
                    <a:pt x="184" y="43"/>
                  </a:lnTo>
                  <a:lnTo>
                    <a:pt x="184" y="45"/>
                  </a:lnTo>
                  <a:lnTo>
                    <a:pt x="182" y="43"/>
                  </a:lnTo>
                  <a:lnTo>
                    <a:pt x="179" y="45"/>
                  </a:lnTo>
                  <a:lnTo>
                    <a:pt x="174" y="52"/>
                  </a:lnTo>
                  <a:lnTo>
                    <a:pt x="167" y="60"/>
                  </a:lnTo>
                  <a:lnTo>
                    <a:pt x="160" y="60"/>
                  </a:lnTo>
                  <a:lnTo>
                    <a:pt x="160" y="62"/>
                  </a:lnTo>
                  <a:lnTo>
                    <a:pt x="153" y="62"/>
                  </a:lnTo>
                  <a:lnTo>
                    <a:pt x="148" y="62"/>
                  </a:lnTo>
                  <a:lnTo>
                    <a:pt x="148" y="62"/>
                  </a:lnTo>
                  <a:lnTo>
                    <a:pt x="146" y="64"/>
                  </a:lnTo>
                  <a:lnTo>
                    <a:pt x="146" y="67"/>
                  </a:lnTo>
                  <a:lnTo>
                    <a:pt x="141" y="64"/>
                  </a:lnTo>
                  <a:lnTo>
                    <a:pt x="144" y="62"/>
                  </a:lnTo>
                  <a:lnTo>
                    <a:pt x="144" y="60"/>
                  </a:lnTo>
                  <a:lnTo>
                    <a:pt x="148" y="57"/>
                  </a:lnTo>
                  <a:lnTo>
                    <a:pt x="151" y="55"/>
                  </a:lnTo>
                  <a:lnTo>
                    <a:pt x="139" y="60"/>
                  </a:lnTo>
                  <a:lnTo>
                    <a:pt x="137" y="64"/>
                  </a:lnTo>
                  <a:lnTo>
                    <a:pt x="134" y="67"/>
                  </a:lnTo>
                  <a:lnTo>
                    <a:pt x="134" y="67"/>
                  </a:lnTo>
                  <a:lnTo>
                    <a:pt x="132" y="69"/>
                  </a:lnTo>
                  <a:lnTo>
                    <a:pt x="134" y="71"/>
                  </a:lnTo>
                  <a:lnTo>
                    <a:pt x="137" y="71"/>
                  </a:lnTo>
                  <a:lnTo>
                    <a:pt x="137" y="76"/>
                  </a:lnTo>
                  <a:lnTo>
                    <a:pt x="139" y="76"/>
                  </a:lnTo>
                  <a:lnTo>
                    <a:pt x="141" y="76"/>
                  </a:lnTo>
                  <a:lnTo>
                    <a:pt x="139" y="78"/>
                  </a:lnTo>
                  <a:lnTo>
                    <a:pt x="137" y="76"/>
                  </a:lnTo>
                  <a:lnTo>
                    <a:pt x="134" y="81"/>
                  </a:lnTo>
                  <a:lnTo>
                    <a:pt x="137" y="83"/>
                  </a:lnTo>
                  <a:lnTo>
                    <a:pt x="137" y="86"/>
                  </a:lnTo>
                  <a:lnTo>
                    <a:pt x="134" y="88"/>
                  </a:lnTo>
                  <a:lnTo>
                    <a:pt x="132" y="86"/>
                  </a:lnTo>
                  <a:lnTo>
                    <a:pt x="132" y="83"/>
                  </a:lnTo>
                  <a:lnTo>
                    <a:pt x="130" y="86"/>
                  </a:lnTo>
                  <a:lnTo>
                    <a:pt x="132" y="81"/>
                  </a:lnTo>
                  <a:lnTo>
                    <a:pt x="132" y="78"/>
                  </a:lnTo>
                  <a:lnTo>
                    <a:pt x="134" y="76"/>
                  </a:lnTo>
                  <a:lnTo>
                    <a:pt x="132" y="74"/>
                  </a:lnTo>
                  <a:lnTo>
                    <a:pt x="130" y="71"/>
                  </a:lnTo>
                  <a:lnTo>
                    <a:pt x="123" y="78"/>
                  </a:lnTo>
                  <a:lnTo>
                    <a:pt x="123" y="78"/>
                  </a:lnTo>
                  <a:lnTo>
                    <a:pt x="125" y="78"/>
                  </a:lnTo>
                  <a:lnTo>
                    <a:pt x="123" y="81"/>
                  </a:lnTo>
                  <a:lnTo>
                    <a:pt x="111" y="90"/>
                  </a:lnTo>
                  <a:lnTo>
                    <a:pt x="104" y="90"/>
                  </a:lnTo>
                  <a:lnTo>
                    <a:pt x="101" y="95"/>
                  </a:lnTo>
                  <a:lnTo>
                    <a:pt x="101" y="90"/>
                  </a:lnTo>
                  <a:lnTo>
                    <a:pt x="101" y="88"/>
                  </a:lnTo>
                  <a:lnTo>
                    <a:pt x="104" y="88"/>
                  </a:lnTo>
                  <a:lnTo>
                    <a:pt x="101" y="86"/>
                  </a:lnTo>
                  <a:lnTo>
                    <a:pt x="97" y="95"/>
                  </a:lnTo>
                  <a:lnTo>
                    <a:pt x="97" y="97"/>
                  </a:lnTo>
                  <a:lnTo>
                    <a:pt x="101" y="102"/>
                  </a:lnTo>
                  <a:lnTo>
                    <a:pt x="106" y="104"/>
                  </a:lnTo>
                  <a:lnTo>
                    <a:pt x="106" y="107"/>
                  </a:lnTo>
                  <a:lnTo>
                    <a:pt x="97" y="102"/>
                  </a:lnTo>
                  <a:lnTo>
                    <a:pt x="97" y="100"/>
                  </a:lnTo>
                  <a:lnTo>
                    <a:pt x="94" y="100"/>
                  </a:lnTo>
                  <a:lnTo>
                    <a:pt x="85" y="109"/>
                  </a:lnTo>
                  <a:lnTo>
                    <a:pt x="87" y="112"/>
                  </a:lnTo>
                  <a:lnTo>
                    <a:pt x="94" y="112"/>
                  </a:lnTo>
                  <a:lnTo>
                    <a:pt x="94" y="114"/>
                  </a:lnTo>
                  <a:lnTo>
                    <a:pt x="87" y="114"/>
                  </a:lnTo>
                  <a:lnTo>
                    <a:pt x="85" y="114"/>
                  </a:lnTo>
                  <a:lnTo>
                    <a:pt x="82" y="114"/>
                  </a:lnTo>
                  <a:lnTo>
                    <a:pt x="87" y="119"/>
                  </a:lnTo>
                  <a:lnTo>
                    <a:pt x="89" y="121"/>
                  </a:lnTo>
                  <a:lnTo>
                    <a:pt x="89" y="123"/>
                  </a:lnTo>
                  <a:lnTo>
                    <a:pt x="82" y="119"/>
                  </a:lnTo>
                  <a:lnTo>
                    <a:pt x="85" y="121"/>
                  </a:lnTo>
                  <a:lnTo>
                    <a:pt x="82" y="130"/>
                  </a:lnTo>
                  <a:lnTo>
                    <a:pt x="80" y="130"/>
                  </a:lnTo>
                  <a:lnTo>
                    <a:pt x="80" y="126"/>
                  </a:lnTo>
                  <a:lnTo>
                    <a:pt x="75" y="142"/>
                  </a:lnTo>
                  <a:lnTo>
                    <a:pt x="68" y="149"/>
                  </a:lnTo>
                  <a:lnTo>
                    <a:pt x="37" y="154"/>
                  </a:lnTo>
                  <a:lnTo>
                    <a:pt x="35" y="154"/>
                  </a:lnTo>
                  <a:lnTo>
                    <a:pt x="37" y="154"/>
                  </a:lnTo>
                  <a:lnTo>
                    <a:pt x="37" y="152"/>
                  </a:lnTo>
                  <a:lnTo>
                    <a:pt x="30" y="154"/>
                  </a:lnTo>
                  <a:lnTo>
                    <a:pt x="28" y="171"/>
                  </a:lnTo>
                  <a:lnTo>
                    <a:pt x="30" y="171"/>
                  </a:lnTo>
                  <a:lnTo>
                    <a:pt x="33" y="171"/>
                  </a:lnTo>
                  <a:lnTo>
                    <a:pt x="30" y="173"/>
                  </a:lnTo>
                  <a:lnTo>
                    <a:pt x="26" y="175"/>
                  </a:lnTo>
                  <a:lnTo>
                    <a:pt x="26" y="175"/>
                  </a:lnTo>
                  <a:lnTo>
                    <a:pt x="23" y="175"/>
                  </a:lnTo>
                  <a:lnTo>
                    <a:pt x="26" y="175"/>
                  </a:lnTo>
                  <a:lnTo>
                    <a:pt x="26" y="171"/>
                  </a:lnTo>
                  <a:lnTo>
                    <a:pt x="21" y="175"/>
                  </a:lnTo>
                  <a:lnTo>
                    <a:pt x="19" y="178"/>
                  </a:lnTo>
                  <a:lnTo>
                    <a:pt x="30" y="182"/>
                  </a:lnTo>
                  <a:lnTo>
                    <a:pt x="35" y="187"/>
                  </a:lnTo>
                  <a:lnTo>
                    <a:pt x="42" y="192"/>
                  </a:lnTo>
                  <a:lnTo>
                    <a:pt x="45" y="194"/>
                  </a:lnTo>
                  <a:lnTo>
                    <a:pt x="66" y="211"/>
                  </a:lnTo>
                  <a:lnTo>
                    <a:pt x="66" y="213"/>
                  </a:lnTo>
                  <a:lnTo>
                    <a:pt x="68" y="215"/>
                  </a:lnTo>
                  <a:lnTo>
                    <a:pt x="71" y="223"/>
                  </a:lnTo>
                  <a:lnTo>
                    <a:pt x="73" y="223"/>
                  </a:lnTo>
                  <a:lnTo>
                    <a:pt x="71" y="225"/>
                  </a:lnTo>
                  <a:lnTo>
                    <a:pt x="73" y="232"/>
                  </a:lnTo>
                  <a:lnTo>
                    <a:pt x="87" y="239"/>
                  </a:lnTo>
                  <a:lnTo>
                    <a:pt x="87" y="237"/>
                  </a:lnTo>
                  <a:lnTo>
                    <a:pt x="87" y="234"/>
                  </a:lnTo>
                  <a:lnTo>
                    <a:pt x="87" y="232"/>
                  </a:lnTo>
                  <a:lnTo>
                    <a:pt x="92" y="234"/>
                  </a:lnTo>
                  <a:lnTo>
                    <a:pt x="92" y="232"/>
                  </a:lnTo>
                  <a:lnTo>
                    <a:pt x="92" y="230"/>
                  </a:lnTo>
                  <a:lnTo>
                    <a:pt x="94" y="230"/>
                  </a:lnTo>
                  <a:lnTo>
                    <a:pt x="94" y="230"/>
                  </a:lnTo>
                  <a:lnTo>
                    <a:pt x="92" y="237"/>
                  </a:lnTo>
                  <a:lnTo>
                    <a:pt x="92" y="239"/>
                  </a:lnTo>
                  <a:lnTo>
                    <a:pt x="97" y="237"/>
                  </a:lnTo>
                  <a:lnTo>
                    <a:pt x="101" y="234"/>
                  </a:lnTo>
                  <a:lnTo>
                    <a:pt x="104" y="234"/>
                  </a:lnTo>
                  <a:lnTo>
                    <a:pt x="106" y="237"/>
                  </a:lnTo>
                  <a:lnTo>
                    <a:pt x="108" y="239"/>
                  </a:lnTo>
                  <a:lnTo>
                    <a:pt x="108" y="239"/>
                  </a:lnTo>
                  <a:lnTo>
                    <a:pt x="104" y="241"/>
                  </a:lnTo>
                  <a:lnTo>
                    <a:pt x="104" y="246"/>
                  </a:lnTo>
                  <a:lnTo>
                    <a:pt x="106" y="253"/>
                  </a:lnTo>
                  <a:lnTo>
                    <a:pt x="111" y="256"/>
                  </a:lnTo>
                  <a:lnTo>
                    <a:pt x="113" y="253"/>
                  </a:lnTo>
                  <a:lnTo>
                    <a:pt x="113" y="251"/>
                  </a:lnTo>
                  <a:lnTo>
                    <a:pt x="113" y="249"/>
                  </a:lnTo>
                  <a:lnTo>
                    <a:pt x="113" y="253"/>
                  </a:lnTo>
                  <a:lnTo>
                    <a:pt x="113" y="253"/>
                  </a:lnTo>
                  <a:lnTo>
                    <a:pt x="115" y="251"/>
                  </a:lnTo>
                  <a:lnTo>
                    <a:pt x="120" y="251"/>
                  </a:lnTo>
                  <a:lnTo>
                    <a:pt x="125" y="256"/>
                  </a:lnTo>
                  <a:lnTo>
                    <a:pt x="127" y="253"/>
                  </a:lnTo>
                  <a:lnTo>
                    <a:pt x="132" y="251"/>
                  </a:lnTo>
                  <a:lnTo>
                    <a:pt x="134" y="251"/>
                  </a:lnTo>
                  <a:lnTo>
                    <a:pt x="137" y="249"/>
                  </a:lnTo>
                  <a:lnTo>
                    <a:pt x="141" y="251"/>
                  </a:lnTo>
                  <a:lnTo>
                    <a:pt x="139" y="251"/>
                  </a:lnTo>
                  <a:lnTo>
                    <a:pt x="132" y="256"/>
                  </a:lnTo>
                  <a:lnTo>
                    <a:pt x="130" y="258"/>
                  </a:lnTo>
                  <a:lnTo>
                    <a:pt x="132" y="258"/>
                  </a:lnTo>
                  <a:lnTo>
                    <a:pt x="132" y="256"/>
                  </a:lnTo>
                  <a:lnTo>
                    <a:pt x="139" y="253"/>
                  </a:lnTo>
                  <a:lnTo>
                    <a:pt x="141" y="256"/>
                  </a:lnTo>
                  <a:lnTo>
                    <a:pt x="141" y="258"/>
                  </a:lnTo>
                  <a:lnTo>
                    <a:pt x="139" y="258"/>
                  </a:lnTo>
                  <a:lnTo>
                    <a:pt x="132" y="260"/>
                  </a:lnTo>
                  <a:lnTo>
                    <a:pt x="130" y="260"/>
                  </a:lnTo>
                  <a:lnTo>
                    <a:pt x="130" y="263"/>
                  </a:lnTo>
                  <a:lnTo>
                    <a:pt x="123" y="263"/>
                  </a:lnTo>
                  <a:lnTo>
                    <a:pt x="120" y="263"/>
                  </a:lnTo>
                  <a:lnTo>
                    <a:pt x="120" y="260"/>
                  </a:lnTo>
                  <a:lnTo>
                    <a:pt x="118" y="260"/>
                  </a:lnTo>
                  <a:lnTo>
                    <a:pt x="118" y="258"/>
                  </a:lnTo>
                  <a:lnTo>
                    <a:pt x="115" y="258"/>
                  </a:lnTo>
                  <a:lnTo>
                    <a:pt x="113" y="256"/>
                  </a:lnTo>
                  <a:lnTo>
                    <a:pt x="113" y="256"/>
                  </a:lnTo>
                  <a:lnTo>
                    <a:pt x="111" y="258"/>
                  </a:lnTo>
                  <a:lnTo>
                    <a:pt x="106" y="258"/>
                  </a:lnTo>
                  <a:lnTo>
                    <a:pt x="101" y="256"/>
                  </a:lnTo>
                  <a:lnTo>
                    <a:pt x="99" y="251"/>
                  </a:lnTo>
                  <a:lnTo>
                    <a:pt x="104" y="258"/>
                  </a:lnTo>
                  <a:lnTo>
                    <a:pt x="101" y="263"/>
                  </a:lnTo>
                  <a:lnTo>
                    <a:pt x="101" y="265"/>
                  </a:lnTo>
                  <a:lnTo>
                    <a:pt x="104" y="265"/>
                  </a:lnTo>
                  <a:lnTo>
                    <a:pt x="104" y="265"/>
                  </a:lnTo>
                  <a:lnTo>
                    <a:pt x="104" y="260"/>
                  </a:lnTo>
                  <a:lnTo>
                    <a:pt x="115" y="265"/>
                  </a:lnTo>
                  <a:lnTo>
                    <a:pt x="118" y="267"/>
                  </a:lnTo>
                  <a:lnTo>
                    <a:pt x="118" y="270"/>
                  </a:lnTo>
                  <a:lnTo>
                    <a:pt x="115" y="272"/>
                  </a:lnTo>
                  <a:lnTo>
                    <a:pt x="115" y="272"/>
                  </a:lnTo>
                  <a:lnTo>
                    <a:pt x="115" y="270"/>
                  </a:lnTo>
                  <a:lnTo>
                    <a:pt x="108" y="267"/>
                  </a:lnTo>
                  <a:lnTo>
                    <a:pt x="106" y="277"/>
                  </a:lnTo>
                  <a:lnTo>
                    <a:pt x="106" y="279"/>
                  </a:lnTo>
                  <a:lnTo>
                    <a:pt x="104" y="279"/>
                  </a:lnTo>
                  <a:lnTo>
                    <a:pt x="101" y="279"/>
                  </a:lnTo>
                  <a:lnTo>
                    <a:pt x="101" y="277"/>
                  </a:lnTo>
                  <a:lnTo>
                    <a:pt x="99" y="275"/>
                  </a:lnTo>
                  <a:lnTo>
                    <a:pt x="97" y="277"/>
                  </a:lnTo>
                  <a:lnTo>
                    <a:pt x="97" y="277"/>
                  </a:lnTo>
                  <a:lnTo>
                    <a:pt x="94" y="275"/>
                  </a:lnTo>
                  <a:lnTo>
                    <a:pt x="89" y="277"/>
                  </a:lnTo>
                  <a:lnTo>
                    <a:pt x="89" y="275"/>
                  </a:lnTo>
                  <a:lnTo>
                    <a:pt x="89" y="277"/>
                  </a:lnTo>
                  <a:lnTo>
                    <a:pt x="89" y="275"/>
                  </a:lnTo>
                  <a:lnTo>
                    <a:pt x="87" y="275"/>
                  </a:lnTo>
                  <a:lnTo>
                    <a:pt x="85" y="277"/>
                  </a:lnTo>
                  <a:lnTo>
                    <a:pt x="85" y="275"/>
                  </a:lnTo>
                  <a:lnTo>
                    <a:pt x="73" y="275"/>
                  </a:lnTo>
                  <a:lnTo>
                    <a:pt x="71" y="272"/>
                  </a:lnTo>
                  <a:lnTo>
                    <a:pt x="71" y="270"/>
                  </a:lnTo>
                  <a:lnTo>
                    <a:pt x="66" y="270"/>
                  </a:lnTo>
                  <a:lnTo>
                    <a:pt x="71" y="265"/>
                  </a:lnTo>
                  <a:lnTo>
                    <a:pt x="71" y="263"/>
                  </a:lnTo>
                  <a:lnTo>
                    <a:pt x="71" y="258"/>
                  </a:lnTo>
                  <a:lnTo>
                    <a:pt x="71" y="256"/>
                  </a:lnTo>
                  <a:lnTo>
                    <a:pt x="68" y="253"/>
                  </a:lnTo>
                  <a:lnTo>
                    <a:pt x="68" y="253"/>
                  </a:lnTo>
                  <a:lnTo>
                    <a:pt x="73" y="253"/>
                  </a:lnTo>
                  <a:lnTo>
                    <a:pt x="56" y="253"/>
                  </a:lnTo>
                  <a:lnTo>
                    <a:pt x="52" y="260"/>
                  </a:lnTo>
                  <a:lnTo>
                    <a:pt x="47" y="260"/>
                  </a:lnTo>
                  <a:lnTo>
                    <a:pt x="45" y="260"/>
                  </a:lnTo>
                  <a:lnTo>
                    <a:pt x="45" y="260"/>
                  </a:lnTo>
                  <a:lnTo>
                    <a:pt x="37" y="267"/>
                  </a:lnTo>
                  <a:lnTo>
                    <a:pt x="40" y="270"/>
                  </a:lnTo>
                  <a:lnTo>
                    <a:pt x="42" y="272"/>
                  </a:lnTo>
                  <a:lnTo>
                    <a:pt x="40" y="272"/>
                  </a:lnTo>
                  <a:lnTo>
                    <a:pt x="33" y="275"/>
                  </a:lnTo>
                  <a:lnTo>
                    <a:pt x="33" y="272"/>
                  </a:lnTo>
                  <a:lnTo>
                    <a:pt x="33" y="270"/>
                  </a:lnTo>
                  <a:lnTo>
                    <a:pt x="23" y="277"/>
                  </a:lnTo>
                  <a:lnTo>
                    <a:pt x="21" y="279"/>
                  </a:lnTo>
                  <a:lnTo>
                    <a:pt x="19" y="277"/>
                  </a:lnTo>
                  <a:lnTo>
                    <a:pt x="19" y="279"/>
                  </a:lnTo>
                  <a:lnTo>
                    <a:pt x="19" y="282"/>
                  </a:lnTo>
                  <a:lnTo>
                    <a:pt x="14" y="284"/>
                  </a:lnTo>
                  <a:lnTo>
                    <a:pt x="14" y="282"/>
                  </a:lnTo>
                  <a:lnTo>
                    <a:pt x="9" y="284"/>
                  </a:lnTo>
                  <a:lnTo>
                    <a:pt x="9" y="286"/>
                  </a:lnTo>
                  <a:lnTo>
                    <a:pt x="9" y="289"/>
                  </a:lnTo>
                  <a:lnTo>
                    <a:pt x="9" y="289"/>
                  </a:lnTo>
                  <a:lnTo>
                    <a:pt x="2" y="293"/>
                  </a:lnTo>
                  <a:lnTo>
                    <a:pt x="0" y="293"/>
                  </a:lnTo>
                  <a:lnTo>
                    <a:pt x="2" y="289"/>
                  </a:lnTo>
                  <a:lnTo>
                    <a:pt x="0" y="291"/>
                  </a:lnTo>
                  <a:lnTo>
                    <a:pt x="0" y="293"/>
                  </a:lnTo>
                  <a:lnTo>
                    <a:pt x="11" y="303"/>
                  </a:lnTo>
                  <a:lnTo>
                    <a:pt x="21" y="305"/>
                  </a:lnTo>
                  <a:lnTo>
                    <a:pt x="21" y="305"/>
                  </a:lnTo>
                  <a:lnTo>
                    <a:pt x="21" y="303"/>
                  </a:lnTo>
                  <a:lnTo>
                    <a:pt x="30" y="308"/>
                  </a:lnTo>
                  <a:lnTo>
                    <a:pt x="26" y="308"/>
                  </a:lnTo>
                  <a:lnTo>
                    <a:pt x="23" y="312"/>
                  </a:lnTo>
                  <a:lnTo>
                    <a:pt x="21" y="312"/>
                  </a:lnTo>
                  <a:lnTo>
                    <a:pt x="21" y="310"/>
                  </a:lnTo>
                  <a:lnTo>
                    <a:pt x="21" y="308"/>
                  </a:lnTo>
                  <a:lnTo>
                    <a:pt x="19" y="310"/>
                  </a:lnTo>
                  <a:lnTo>
                    <a:pt x="23" y="317"/>
                  </a:lnTo>
                  <a:lnTo>
                    <a:pt x="26" y="319"/>
                  </a:lnTo>
                  <a:lnTo>
                    <a:pt x="26" y="322"/>
                  </a:lnTo>
                  <a:lnTo>
                    <a:pt x="26" y="329"/>
                  </a:lnTo>
                  <a:lnTo>
                    <a:pt x="28" y="334"/>
                  </a:lnTo>
                  <a:lnTo>
                    <a:pt x="30" y="334"/>
                  </a:lnTo>
                  <a:lnTo>
                    <a:pt x="33" y="336"/>
                  </a:lnTo>
                  <a:lnTo>
                    <a:pt x="45" y="338"/>
                  </a:lnTo>
                  <a:lnTo>
                    <a:pt x="47" y="338"/>
                  </a:lnTo>
                  <a:lnTo>
                    <a:pt x="54" y="341"/>
                  </a:lnTo>
                  <a:lnTo>
                    <a:pt x="63" y="336"/>
                  </a:lnTo>
                  <a:lnTo>
                    <a:pt x="68" y="336"/>
                  </a:lnTo>
                  <a:lnTo>
                    <a:pt x="73" y="334"/>
                  </a:lnTo>
                  <a:lnTo>
                    <a:pt x="78" y="338"/>
                  </a:lnTo>
                  <a:lnTo>
                    <a:pt x="82" y="341"/>
                  </a:lnTo>
                  <a:lnTo>
                    <a:pt x="82" y="341"/>
                  </a:lnTo>
                  <a:lnTo>
                    <a:pt x="82" y="338"/>
                  </a:lnTo>
                  <a:lnTo>
                    <a:pt x="80" y="336"/>
                  </a:lnTo>
                  <a:lnTo>
                    <a:pt x="78" y="334"/>
                  </a:lnTo>
                  <a:lnTo>
                    <a:pt x="78" y="334"/>
                  </a:lnTo>
                  <a:lnTo>
                    <a:pt x="82" y="334"/>
                  </a:lnTo>
                  <a:lnTo>
                    <a:pt x="85" y="336"/>
                  </a:lnTo>
                  <a:lnTo>
                    <a:pt x="87" y="338"/>
                  </a:lnTo>
                  <a:lnTo>
                    <a:pt x="87" y="345"/>
                  </a:lnTo>
                  <a:lnTo>
                    <a:pt x="89" y="345"/>
                  </a:lnTo>
                  <a:lnTo>
                    <a:pt x="94" y="336"/>
                  </a:lnTo>
                  <a:lnTo>
                    <a:pt x="99" y="331"/>
                  </a:lnTo>
                  <a:lnTo>
                    <a:pt x="106" y="326"/>
                  </a:lnTo>
                  <a:lnTo>
                    <a:pt x="106" y="326"/>
                  </a:lnTo>
                  <a:lnTo>
                    <a:pt x="108" y="326"/>
                  </a:lnTo>
                  <a:lnTo>
                    <a:pt x="111" y="326"/>
                  </a:lnTo>
                  <a:lnTo>
                    <a:pt x="113" y="324"/>
                  </a:lnTo>
                  <a:lnTo>
                    <a:pt x="118" y="322"/>
                  </a:lnTo>
                  <a:lnTo>
                    <a:pt x="120" y="326"/>
                  </a:lnTo>
                  <a:lnTo>
                    <a:pt x="123" y="326"/>
                  </a:lnTo>
                  <a:lnTo>
                    <a:pt x="123" y="331"/>
                  </a:lnTo>
                  <a:lnTo>
                    <a:pt x="118" y="338"/>
                  </a:lnTo>
                  <a:lnTo>
                    <a:pt x="115" y="338"/>
                  </a:lnTo>
                  <a:lnTo>
                    <a:pt x="113" y="336"/>
                  </a:lnTo>
                  <a:lnTo>
                    <a:pt x="108" y="336"/>
                  </a:lnTo>
                  <a:lnTo>
                    <a:pt x="108" y="341"/>
                  </a:lnTo>
                  <a:lnTo>
                    <a:pt x="111" y="343"/>
                  </a:lnTo>
                  <a:lnTo>
                    <a:pt x="111" y="341"/>
                  </a:lnTo>
                  <a:lnTo>
                    <a:pt x="115" y="343"/>
                  </a:lnTo>
                  <a:lnTo>
                    <a:pt x="120" y="352"/>
                  </a:lnTo>
                  <a:lnTo>
                    <a:pt x="118" y="355"/>
                  </a:lnTo>
                  <a:lnTo>
                    <a:pt x="118" y="355"/>
                  </a:lnTo>
                  <a:lnTo>
                    <a:pt x="120" y="357"/>
                  </a:lnTo>
                  <a:lnTo>
                    <a:pt x="120" y="362"/>
                  </a:lnTo>
                  <a:lnTo>
                    <a:pt x="120" y="367"/>
                  </a:lnTo>
                  <a:lnTo>
                    <a:pt x="115" y="374"/>
                  </a:lnTo>
                  <a:lnTo>
                    <a:pt x="113" y="376"/>
                  </a:lnTo>
                  <a:lnTo>
                    <a:pt x="111" y="376"/>
                  </a:lnTo>
                  <a:lnTo>
                    <a:pt x="108" y="376"/>
                  </a:lnTo>
                  <a:lnTo>
                    <a:pt x="106" y="378"/>
                  </a:lnTo>
                  <a:lnTo>
                    <a:pt x="104" y="378"/>
                  </a:lnTo>
                  <a:lnTo>
                    <a:pt x="97" y="381"/>
                  </a:lnTo>
                  <a:lnTo>
                    <a:pt x="97" y="381"/>
                  </a:lnTo>
                  <a:lnTo>
                    <a:pt x="99" y="376"/>
                  </a:lnTo>
                  <a:lnTo>
                    <a:pt x="99" y="376"/>
                  </a:lnTo>
                  <a:lnTo>
                    <a:pt x="97" y="376"/>
                  </a:lnTo>
                  <a:lnTo>
                    <a:pt x="85" y="393"/>
                  </a:lnTo>
                  <a:lnTo>
                    <a:pt x="80" y="393"/>
                  </a:lnTo>
                  <a:lnTo>
                    <a:pt x="78" y="393"/>
                  </a:lnTo>
                  <a:lnTo>
                    <a:pt x="75" y="390"/>
                  </a:lnTo>
                  <a:lnTo>
                    <a:pt x="71" y="393"/>
                  </a:lnTo>
                  <a:lnTo>
                    <a:pt x="66" y="395"/>
                  </a:lnTo>
                  <a:lnTo>
                    <a:pt x="66" y="397"/>
                  </a:lnTo>
                  <a:lnTo>
                    <a:pt x="66" y="400"/>
                  </a:lnTo>
                  <a:lnTo>
                    <a:pt x="66" y="400"/>
                  </a:lnTo>
                  <a:lnTo>
                    <a:pt x="66" y="402"/>
                  </a:lnTo>
                  <a:lnTo>
                    <a:pt x="66" y="404"/>
                  </a:lnTo>
                  <a:lnTo>
                    <a:pt x="59" y="402"/>
                  </a:lnTo>
                  <a:lnTo>
                    <a:pt x="56" y="404"/>
                  </a:lnTo>
                  <a:lnTo>
                    <a:pt x="54" y="407"/>
                  </a:lnTo>
                  <a:lnTo>
                    <a:pt x="52" y="412"/>
                  </a:lnTo>
                  <a:lnTo>
                    <a:pt x="49" y="409"/>
                  </a:lnTo>
                  <a:lnTo>
                    <a:pt x="49" y="409"/>
                  </a:lnTo>
                  <a:lnTo>
                    <a:pt x="42" y="416"/>
                  </a:lnTo>
                  <a:lnTo>
                    <a:pt x="42" y="416"/>
                  </a:lnTo>
                  <a:lnTo>
                    <a:pt x="40" y="419"/>
                  </a:lnTo>
                  <a:lnTo>
                    <a:pt x="37" y="428"/>
                  </a:lnTo>
                  <a:lnTo>
                    <a:pt x="37" y="433"/>
                  </a:lnTo>
                  <a:lnTo>
                    <a:pt x="37" y="435"/>
                  </a:lnTo>
                  <a:lnTo>
                    <a:pt x="35" y="435"/>
                  </a:lnTo>
                  <a:lnTo>
                    <a:pt x="33" y="435"/>
                  </a:lnTo>
                  <a:lnTo>
                    <a:pt x="30" y="435"/>
                  </a:lnTo>
                  <a:lnTo>
                    <a:pt x="30" y="438"/>
                  </a:lnTo>
                  <a:lnTo>
                    <a:pt x="35" y="440"/>
                  </a:lnTo>
                  <a:lnTo>
                    <a:pt x="33" y="442"/>
                  </a:lnTo>
                  <a:lnTo>
                    <a:pt x="30" y="442"/>
                  </a:lnTo>
                  <a:lnTo>
                    <a:pt x="30" y="447"/>
                  </a:lnTo>
                  <a:lnTo>
                    <a:pt x="30" y="447"/>
                  </a:lnTo>
                  <a:lnTo>
                    <a:pt x="37" y="445"/>
                  </a:lnTo>
                  <a:lnTo>
                    <a:pt x="40" y="445"/>
                  </a:lnTo>
                  <a:lnTo>
                    <a:pt x="40" y="442"/>
                  </a:lnTo>
                  <a:lnTo>
                    <a:pt x="47" y="442"/>
                  </a:lnTo>
                  <a:lnTo>
                    <a:pt x="47" y="442"/>
                  </a:lnTo>
                  <a:lnTo>
                    <a:pt x="45" y="445"/>
                  </a:lnTo>
                  <a:lnTo>
                    <a:pt x="47" y="445"/>
                  </a:lnTo>
                  <a:lnTo>
                    <a:pt x="40" y="445"/>
                  </a:lnTo>
                  <a:lnTo>
                    <a:pt x="37" y="447"/>
                  </a:lnTo>
                  <a:lnTo>
                    <a:pt x="35" y="449"/>
                  </a:lnTo>
                  <a:lnTo>
                    <a:pt x="35" y="452"/>
                  </a:lnTo>
                  <a:lnTo>
                    <a:pt x="40" y="454"/>
                  </a:lnTo>
                  <a:lnTo>
                    <a:pt x="42" y="449"/>
                  </a:lnTo>
                  <a:lnTo>
                    <a:pt x="45" y="452"/>
                  </a:lnTo>
                  <a:lnTo>
                    <a:pt x="42" y="452"/>
                  </a:lnTo>
                  <a:lnTo>
                    <a:pt x="42" y="454"/>
                  </a:lnTo>
                  <a:lnTo>
                    <a:pt x="45" y="459"/>
                  </a:lnTo>
                  <a:lnTo>
                    <a:pt x="45" y="461"/>
                  </a:lnTo>
                  <a:lnTo>
                    <a:pt x="45" y="464"/>
                  </a:lnTo>
                  <a:lnTo>
                    <a:pt x="47" y="464"/>
                  </a:lnTo>
                  <a:lnTo>
                    <a:pt x="47" y="466"/>
                  </a:lnTo>
                  <a:lnTo>
                    <a:pt x="49" y="466"/>
                  </a:lnTo>
                  <a:lnTo>
                    <a:pt x="52" y="461"/>
                  </a:lnTo>
                  <a:lnTo>
                    <a:pt x="52" y="464"/>
                  </a:lnTo>
                  <a:lnTo>
                    <a:pt x="54" y="464"/>
                  </a:lnTo>
                  <a:lnTo>
                    <a:pt x="56" y="464"/>
                  </a:lnTo>
                  <a:lnTo>
                    <a:pt x="54" y="468"/>
                  </a:lnTo>
                  <a:lnTo>
                    <a:pt x="66" y="471"/>
                  </a:lnTo>
                  <a:lnTo>
                    <a:pt x="68" y="468"/>
                  </a:lnTo>
                  <a:lnTo>
                    <a:pt x="71" y="468"/>
                  </a:lnTo>
                  <a:lnTo>
                    <a:pt x="73" y="473"/>
                  </a:lnTo>
                  <a:lnTo>
                    <a:pt x="71" y="475"/>
                  </a:lnTo>
                  <a:lnTo>
                    <a:pt x="66" y="475"/>
                  </a:lnTo>
                  <a:lnTo>
                    <a:pt x="59" y="487"/>
                  </a:lnTo>
                  <a:lnTo>
                    <a:pt x="59" y="489"/>
                  </a:lnTo>
                  <a:lnTo>
                    <a:pt x="59" y="492"/>
                  </a:lnTo>
                  <a:lnTo>
                    <a:pt x="61" y="497"/>
                  </a:lnTo>
                  <a:lnTo>
                    <a:pt x="61" y="497"/>
                  </a:lnTo>
                  <a:lnTo>
                    <a:pt x="63" y="497"/>
                  </a:lnTo>
                  <a:lnTo>
                    <a:pt x="66" y="497"/>
                  </a:lnTo>
                  <a:lnTo>
                    <a:pt x="68" y="497"/>
                  </a:lnTo>
                  <a:lnTo>
                    <a:pt x="66" y="499"/>
                  </a:lnTo>
                  <a:lnTo>
                    <a:pt x="66" y="499"/>
                  </a:lnTo>
                  <a:lnTo>
                    <a:pt x="71" y="499"/>
                  </a:lnTo>
                  <a:lnTo>
                    <a:pt x="71" y="499"/>
                  </a:lnTo>
                  <a:lnTo>
                    <a:pt x="66" y="499"/>
                  </a:lnTo>
                  <a:lnTo>
                    <a:pt x="63" y="501"/>
                  </a:lnTo>
                  <a:lnTo>
                    <a:pt x="66" y="504"/>
                  </a:lnTo>
                  <a:lnTo>
                    <a:pt x="68" y="506"/>
                  </a:lnTo>
                  <a:lnTo>
                    <a:pt x="71" y="506"/>
                  </a:lnTo>
                  <a:lnTo>
                    <a:pt x="73" y="508"/>
                  </a:lnTo>
                  <a:lnTo>
                    <a:pt x="73" y="506"/>
                  </a:lnTo>
                  <a:lnTo>
                    <a:pt x="75" y="508"/>
                  </a:lnTo>
                  <a:lnTo>
                    <a:pt x="78" y="508"/>
                  </a:lnTo>
                  <a:lnTo>
                    <a:pt x="80" y="508"/>
                  </a:lnTo>
                  <a:lnTo>
                    <a:pt x="82" y="508"/>
                  </a:lnTo>
                  <a:lnTo>
                    <a:pt x="82" y="506"/>
                  </a:lnTo>
                  <a:lnTo>
                    <a:pt x="89" y="499"/>
                  </a:lnTo>
                  <a:lnTo>
                    <a:pt x="92" y="494"/>
                  </a:lnTo>
                  <a:lnTo>
                    <a:pt x="94" y="492"/>
                  </a:lnTo>
                  <a:lnTo>
                    <a:pt x="94" y="492"/>
                  </a:lnTo>
                  <a:lnTo>
                    <a:pt x="92" y="489"/>
                  </a:lnTo>
                  <a:lnTo>
                    <a:pt x="89" y="487"/>
                  </a:lnTo>
                  <a:lnTo>
                    <a:pt x="94" y="478"/>
                  </a:lnTo>
                  <a:lnTo>
                    <a:pt x="99" y="473"/>
                  </a:lnTo>
                  <a:lnTo>
                    <a:pt x="101" y="471"/>
                  </a:lnTo>
                  <a:lnTo>
                    <a:pt x="104" y="471"/>
                  </a:lnTo>
                  <a:lnTo>
                    <a:pt x="108" y="471"/>
                  </a:lnTo>
                  <a:lnTo>
                    <a:pt x="94" y="485"/>
                  </a:lnTo>
                  <a:lnTo>
                    <a:pt x="92" y="487"/>
                  </a:lnTo>
                  <a:lnTo>
                    <a:pt x="94" y="489"/>
                  </a:lnTo>
                  <a:lnTo>
                    <a:pt x="94" y="489"/>
                  </a:lnTo>
                  <a:lnTo>
                    <a:pt x="97" y="497"/>
                  </a:lnTo>
                  <a:lnTo>
                    <a:pt x="104" y="513"/>
                  </a:lnTo>
                  <a:lnTo>
                    <a:pt x="104" y="515"/>
                  </a:lnTo>
                  <a:lnTo>
                    <a:pt x="101" y="518"/>
                  </a:lnTo>
                  <a:lnTo>
                    <a:pt x="101" y="520"/>
                  </a:lnTo>
                  <a:lnTo>
                    <a:pt x="99" y="520"/>
                  </a:lnTo>
                  <a:lnTo>
                    <a:pt x="99" y="523"/>
                  </a:lnTo>
                  <a:lnTo>
                    <a:pt x="101" y="527"/>
                  </a:lnTo>
                  <a:lnTo>
                    <a:pt x="104" y="525"/>
                  </a:lnTo>
                  <a:lnTo>
                    <a:pt x="106" y="525"/>
                  </a:lnTo>
                  <a:lnTo>
                    <a:pt x="106" y="527"/>
                  </a:lnTo>
                  <a:lnTo>
                    <a:pt x="106" y="527"/>
                  </a:lnTo>
                  <a:lnTo>
                    <a:pt x="104" y="530"/>
                  </a:lnTo>
                  <a:lnTo>
                    <a:pt x="104" y="534"/>
                  </a:lnTo>
                  <a:lnTo>
                    <a:pt x="106" y="534"/>
                  </a:lnTo>
                  <a:lnTo>
                    <a:pt x="106" y="537"/>
                  </a:lnTo>
                  <a:lnTo>
                    <a:pt x="106" y="537"/>
                  </a:lnTo>
                  <a:lnTo>
                    <a:pt x="101" y="539"/>
                  </a:lnTo>
                  <a:lnTo>
                    <a:pt x="99" y="539"/>
                  </a:lnTo>
                  <a:lnTo>
                    <a:pt x="97" y="541"/>
                  </a:lnTo>
                  <a:lnTo>
                    <a:pt x="104" y="541"/>
                  </a:lnTo>
                  <a:lnTo>
                    <a:pt x="106" y="541"/>
                  </a:lnTo>
                  <a:lnTo>
                    <a:pt x="111" y="537"/>
                  </a:lnTo>
                  <a:lnTo>
                    <a:pt x="113" y="537"/>
                  </a:lnTo>
                  <a:lnTo>
                    <a:pt x="115" y="532"/>
                  </a:lnTo>
                  <a:lnTo>
                    <a:pt x="120" y="532"/>
                  </a:lnTo>
                  <a:lnTo>
                    <a:pt x="125" y="530"/>
                  </a:lnTo>
                  <a:lnTo>
                    <a:pt x="127" y="520"/>
                  </a:lnTo>
                  <a:lnTo>
                    <a:pt x="130" y="527"/>
                  </a:lnTo>
                  <a:lnTo>
                    <a:pt x="127" y="527"/>
                  </a:lnTo>
                  <a:lnTo>
                    <a:pt x="127" y="530"/>
                  </a:lnTo>
                  <a:lnTo>
                    <a:pt x="127" y="532"/>
                  </a:lnTo>
                  <a:lnTo>
                    <a:pt x="130" y="534"/>
                  </a:lnTo>
                  <a:lnTo>
                    <a:pt x="130" y="534"/>
                  </a:lnTo>
                  <a:lnTo>
                    <a:pt x="132" y="534"/>
                  </a:lnTo>
                  <a:lnTo>
                    <a:pt x="134" y="537"/>
                  </a:lnTo>
                  <a:lnTo>
                    <a:pt x="137" y="534"/>
                  </a:lnTo>
                  <a:lnTo>
                    <a:pt x="137" y="532"/>
                  </a:lnTo>
                  <a:lnTo>
                    <a:pt x="139" y="532"/>
                  </a:lnTo>
                  <a:lnTo>
                    <a:pt x="139" y="534"/>
                  </a:lnTo>
                  <a:lnTo>
                    <a:pt x="139" y="534"/>
                  </a:lnTo>
                  <a:lnTo>
                    <a:pt x="141" y="537"/>
                  </a:lnTo>
                  <a:lnTo>
                    <a:pt x="148" y="549"/>
                  </a:lnTo>
                  <a:lnTo>
                    <a:pt x="148" y="549"/>
                  </a:lnTo>
                  <a:lnTo>
                    <a:pt x="151" y="549"/>
                  </a:lnTo>
                  <a:lnTo>
                    <a:pt x="153" y="546"/>
                  </a:lnTo>
                  <a:lnTo>
                    <a:pt x="153" y="541"/>
                  </a:lnTo>
                  <a:lnTo>
                    <a:pt x="151" y="539"/>
                  </a:lnTo>
                  <a:lnTo>
                    <a:pt x="153" y="534"/>
                  </a:lnTo>
                  <a:lnTo>
                    <a:pt x="156" y="532"/>
                  </a:lnTo>
                  <a:lnTo>
                    <a:pt x="158" y="530"/>
                  </a:lnTo>
                  <a:lnTo>
                    <a:pt x="158" y="530"/>
                  </a:lnTo>
                  <a:lnTo>
                    <a:pt x="158" y="532"/>
                  </a:lnTo>
                  <a:lnTo>
                    <a:pt x="158" y="537"/>
                  </a:lnTo>
                  <a:lnTo>
                    <a:pt x="163" y="541"/>
                  </a:lnTo>
                  <a:lnTo>
                    <a:pt x="165" y="541"/>
                  </a:lnTo>
                  <a:lnTo>
                    <a:pt x="177" y="534"/>
                  </a:lnTo>
                  <a:lnTo>
                    <a:pt x="182" y="527"/>
                  </a:lnTo>
                  <a:lnTo>
                    <a:pt x="186" y="527"/>
                  </a:lnTo>
                  <a:lnTo>
                    <a:pt x="186" y="527"/>
                  </a:lnTo>
                  <a:lnTo>
                    <a:pt x="182" y="534"/>
                  </a:lnTo>
                  <a:lnTo>
                    <a:pt x="179" y="537"/>
                  </a:lnTo>
                  <a:lnTo>
                    <a:pt x="182" y="537"/>
                  </a:lnTo>
                  <a:lnTo>
                    <a:pt x="182" y="537"/>
                  </a:lnTo>
                  <a:lnTo>
                    <a:pt x="179" y="541"/>
                  </a:lnTo>
                  <a:lnTo>
                    <a:pt x="174" y="544"/>
                  </a:lnTo>
                  <a:lnTo>
                    <a:pt x="174" y="551"/>
                  </a:lnTo>
                  <a:lnTo>
                    <a:pt x="177" y="553"/>
                  </a:lnTo>
                  <a:lnTo>
                    <a:pt x="172" y="558"/>
                  </a:lnTo>
                  <a:lnTo>
                    <a:pt x="170" y="572"/>
                  </a:lnTo>
                  <a:lnTo>
                    <a:pt x="165" y="582"/>
                  </a:lnTo>
                  <a:lnTo>
                    <a:pt x="165" y="582"/>
                  </a:lnTo>
                  <a:lnTo>
                    <a:pt x="163" y="582"/>
                  </a:lnTo>
                  <a:lnTo>
                    <a:pt x="163" y="584"/>
                  </a:lnTo>
                  <a:lnTo>
                    <a:pt x="158" y="589"/>
                  </a:lnTo>
                  <a:lnTo>
                    <a:pt x="158" y="589"/>
                  </a:lnTo>
                  <a:lnTo>
                    <a:pt x="153" y="598"/>
                  </a:lnTo>
                  <a:lnTo>
                    <a:pt x="153" y="598"/>
                  </a:lnTo>
                  <a:lnTo>
                    <a:pt x="151" y="598"/>
                  </a:lnTo>
                  <a:lnTo>
                    <a:pt x="148" y="598"/>
                  </a:lnTo>
                  <a:lnTo>
                    <a:pt x="146" y="601"/>
                  </a:lnTo>
                  <a:lnTo>
                    <a:pt x="141" y="603"/>
                  </a:lnTo>
                  <a:lnTo>
                    <a:pt x="137" y="605"/>
                  </a:lnTo>
                  <a:lnTo>
                    <a:pt x="134" y="605"/>
                  </a:lnTo>
                  <a:lnTo>
                    <a:pt x="125" y="617"/>
                  </a:lnTo>
                  <a:lnTo>
                    <a:pt x="123" y="624"/>
                  </a:lnTo>
                  <a:lnTo>
                    <a:pt x="123" y="624"/>
                  </a:lnTo>
                  <a:lnTo>
                    <a:pt x="127" y="627"/>
                  </a:lnTo>
                  <a:lnTo>
                    <a:pt x="127" y="627"/>
                  </a:lnTo>
                  <a:lnTo>
                    <a:pt x="125" y="627"/>
                  </a:lnTo>
                  <a:lnTo>
                    <a:pt x="123" y="627"/>
                  </a:lnTo>
                  <a:lnTo>
                    <a:pt x="120" y="624"/>
                  </a:lnTo>
                  <a:lnTo>
                    <a:pt x="120" y="627"/>
                  </a:lnTo>
                  <a:lnTo>
                    <a:pt x="120" y="627"/>
                  </a:lnTo>
                  <a:lnTo>
                    <a:pt x="118" y="627"/>
                  </a:lnTo>
                  <a:lnTo>
                    <a:pt x="118" y="624"/>
                  </a:lnTo>
                  <a:lnTo>
                    <a:pt x="118" y="622"/>
                  </a:lnTo>
                  <a:lnTo>
                    <a:pt x="118" y="622"/>
                  </a:lnTo>
                  <a:lnTo>
                    <a:pt x="115" y="622"/>
                  </a:lnTo>
                  <a:lnTo>
                    <a:pt x="113" y="622"/>
                  </a:lnTo>
                  <a:lnTo>
                    <a:pt x="111" y="622"/>
                  </a:lnTo>
                  <a:lnTo>
                    <a:pt x="92" y="634"/>
                  </a:lnTo>
                  <a:lnTo>
                    <a:pt x="92" y="636"/>
                  </a:lnTo>
                  <a:lnTo>
                    <a:pt x="89" y="636"/>
                  </a:lnTo>
                  <a:lnTo>
                    <a:pt x="89" y="638"/>
                  </a:lnTo>
                  <a:lnTo>
                    <a:pt x="89" y="641"/>
                  </a:lnTo>
                  <a:lnTo>
                    <a:pt x="85" y="643"/>
                  </a:lnTo>
                  <a:lnTo>
                    <a:pt x="85" y="643"/>
                  </a:lnTo>
                  <a:lnTo>
                    <a:pt x="85" y="645"/>
                  </a:lnTo>
                  <a:lnTo>
                    <a:pt x="82" y="643"/>
                  </a:lnTo>
                  <a:lnTo>
                    <a:pt x="82" y="643"/>
                  </a:lnTo>
                  <a:lnTo>
                    <a:pt x="80" y="645"/>
                  </a:lnTo>
                  <a:lnTo>
                    <a:pt x="78" y="648"/>
                  </a:lnTo>
                  <a:lnTo>
                    <a:pt x="78" y="648"/>
                  </a:lnTo>
                  <a:lnTo>
                    <a:pt x="75" y="648"/>
                  </a:lnTo>
                  <a:lnTo>
                    <a:pt x="75" y="648"/>
                  </a:lnTo>
                  <a:lnTo>
                    <a:pt x="78" y="648"/>
                  </a:lnTo>
                  <a:lnTo>
                    <a:pt x="78" y="652"/>
                  </a:lnTo>
                  <a:lnTo>
                    <a:pt x="78" y="655"/>
                  </a:lnTo>
                  <a:lnTo>
                    <a:pt x="78" y="655"/>
                  </a:lnTo>
                  <a:lnTo>
                    <a:pt x="80" y="655"/>
                  </a:lnTo>
                  <a:lnTo>
                    <a:pt x="80" y="652"/>
                  </a:lnTo>
                  <a:lnTo>
                    <a:pt x="80" y="648"/>
                  </a:lnTo>
                  <a:lnTo>
                    <a:pt x="82" y="648"/>
                  </a:lnTo>
                  <a:lnTo>
                    <a:pt x="82" y="650"/>
                  </a:lnTo>
                  <a:lnTo>
                    <a:pt x="85" y="652"/>
                  </a:lnTo>
                  <a:lnTo>
                    <a:pt x="89" y="650"/>
                  </a:lnTo>
                  <a:lnTo>
                    <a:pt x="89" y="645"/>
                  </a:lnTo>
                  <a:lnTo>
                    <a:pt x="89" y="643"/>
                  </a:lnTo>
                  <a:lnTo>
                    <a:pt x="92" y="645"/>
                  </a:lnTo>
                  <a:lnTo>
                    <a:pt x="92" y="648"/>
                  </a:lnTo>
                  <a:lnTo>
                    <a:pt x="92" y="648"/>
                  </a:lnTo>
                  <a:lnTo>
                    <a:pt x="94" y="648"/>
                  </a:lnTo>
                  <a:lnTo>
                    <a:pt x="94" y="650"/>
                  </a:lnTo>
                  <a:lnTo>
                    <a:pt x="97" y="648"/>
                  </a:lnTo>
                  <a:lnTo>
                    <a:pt x="97" y="648"/>
                  </a:lnTo>
                  <a:lnTo>
                    <a:pt x="99" y="648"/>
                  </a:lnTo>
                  <a:lnTo>
                    <a:pt x="99" y="648"/>
                  </a:lnTo>
                  <a:lnTo>
                    <a:pt x="101" y="645"/>
                  </a:lnTo>
                  <a:lnTo>
                    <a:pt x="101" y="643"/>
                  </a:lnTo>
                  <a:lnTo>
                    <a:pt x="104" y="634"/>
                  </a:lnTo>
                  <a:lnTo>
                    <a:pt x="106" y="634"/>
                  </a:lnTo>
                  <a:lnTo>
                    <a:pt x="108" y="634"/>
                  </a:lnTo>
                  <a:lnTo>
                    <a:pt x="108" y="636"/>
                  </a:lnTo>
                  <a:lnTo>
                    <a:pt x="106" y="638"/>
                  </a:lnTo>
                  <a:lnTo>
                    <a:pt x="108" y="641"/>
                  </a:lnTo>
                  <a:lnTo>
                    <a:pt x="113" y="638"/>
                  </a:lnTo>
                  <a:lnTo>
                    <a:pt x="115" y="636"/>
                  </a:lnTo>
                  <a:lnTo>
                    <a:pt x="120" y="638"/>
                  </a:lnTo>
                  <a:lnTo>
                    <a:pt x="120" y="636"/>
                  </a:lnTo>
                  <a:lnTo>
                    <a:pt x="120" y="636"/>
                  </a:lnTo>
                  <a:lnTo>
                    <a:pt x="123" y="634"/>
                  </a:lnTo>
                  <a:lnTo>
                    <a:pt x="125" y="636"/>
                  </a:lnTo>
                  <a:lnTo>
                    <a:pt x="125" y="634"/>
                  </a:lnTo>
                  <a:lnTo>
                    <a:pt x="125" y="631"/>
                  </a:lnTo>
                  <a:lnTo>
                    <a:pt x="127" y="631"/>
                  </a:lnTo>
                  <a:lnTo>
                    <a:pt x="130" y="631"/>
                  </a:lnTo>
                  <a:lnTo>
                    <a:pt x="132" y="629"/>
                  </a:lnTo>
                  <a:lnTo>
                    <a:pt x="132" y="629"/>
                  </a:lnTo>
                  <a:lnTo>
                    <a:pt x="134" y="629"/>
                  </a:lnTo>
                  <a:lnTo>
                    <a:pt x="134" y="627"/>
                  </a:lnTo>
                  <a:lnTo>
                    <a:pt x="137" y="627"/>
                  </a:lnTo>
                  <a:lnTo>
                    <a:pt x="139" y="629"/>
                  </a:lnTo>
                  <a:lnTo>
                    <a:pt x="137" y="634"/>
                  </a:lnTo>
                  <a:lnTo>
                    <a:pt x="139" y="636"/>
                  </a:lnTo>
                  <a:lnTo>
                    <a:pt x="141" y="624"/>
                  </a:lnTo>
                  <a:lnTo>
                    <a:pt x="141" y="627"/>
                  </a:lnTo>
                  <a:lnTo>
                    <a:pt x="148" y="624"/>
                  </a:lnTo>
                  <a:lnTo>
                    <a:pt x="153" y="622"/>
                  </a:lnTo>
                  <a:lnTo>
                    <a:pt x="153" y="622"/>
                  </a:lnTo>
                  <a:lnTo>
                    <a:pt x="156" y="622"/>
                  </a:lnTo>
                  <a:lnTo>
                    <a:pt x="156" y="615"/>
                  </a:lnTo>
                  <a:lnTo>
                    <a:pt x="153" y="615"/>
                  </a:lnTo>
                  <a:lnTo>
                    <a:pt x="148" y="612"/>
                  </a:lnTo>
                  <a:lnTo>
                    <a:pt x="148" y="610"/>
                  </a:lnTo>
                  <a:lnTo>
                    <a:pt x="146" y="608"/>
                  </a:lnTo>
                  <a:lnTo>
                    <a:pt x="148" y="608"/>
                  </a:lnTo>
                  <a:lnTo>
                    <a:pt x="151" y="612"/>
                  </a:lnTo>
                  <a:lnTo>
                    <a:pt x="153" y="612"/>
                  </a:lnTo>
                  <a:lnTo>
                    <a:pt x="158" y="610"/>
                  </a:lnTo>
                  <a:lnTo>
                    <a:pt x="163" y="608"/>
                  </a:lnTo>
                  <a:lnTo>
                    <a:pt x="167" y="608"/>
                  </a:lnTo>
                  <a:lnTo>
                    <a:pt x="167" y="605"/>
                  </a:lnTo>
                  <a:lnTo>
                    <a:pt x="167" y="605"/>
                  </a:lnTo>
                  <a:lnTo>
                    <a:pt x="165" y="605"/>
                  </a:lnTo>
                  <a:lnTo>
                    <a:pt x="165" y="605"/>
                  </a:lnTo>
                  <a:lnTo>
                    <a:pt x="170" y="603"/>
                  </a:lnTo>
                  <a:lnTo>
                    <a:pt x="172" y="603"/>
                  </a:lnTo>
                  <a:lnTo>
                    <a:pt x="174" y="603"/>
                  </a:lnTo>
                  <a:lnTo>
                    <a:pt x="174" y="601"/>
                  </a:lnTo>
                  <a:lnTo>
                    <a:pt x="174" y="598"/>
                  </a:lnTo>
                  <a:lnTo>
                    <a:pt x="174" y="596"/>
                  </a:lnTo>
                  <a:lnTo>
                    <a:pt x="179" y="598"/>
                  </a:lnTo>
                  <a:lnTo>
                    <a:pt x="184" y="596"/>
                  </a:lnTo>
                  <a:lnTo>
                    <a:pt x="184" y="593"/>
                  </a:lnTo>
                  <a:lnTo>
                    <a:pt x="186" y="593"/>
                  </a:lnTo>
                  <a:lnTo>
                    <a:pt x="186" y="593"/>
                  </a:lnTo>
                  <a:lnTo>
                    <a:pt x="186" y="591"/>
                  </a:lnTo>
                  <a:lnTo>
                    <a:pt x="189" y="593"/>
                  </a:lnTo>
                  <a:lnTo>
                    <a:pt x="189" y="591"/>
                  </a:lnTo>
                  <a:lnTo>
                    <a:pt x="191" y="591"/>
                  </a:lnTo>
                  <a:lnTo>
                    <a:pt x="191" y="586"/>
                  </a:lnTo>
                  <a:lnTo>
                    <a:pt x="193" y="584"/>
                  </a:lnTo>
                  <a:lnTo>
                    <a:pt x="191" y="584"/>
                  </a:lnTo>
                  <a:lnTo>
                    <a:pt x="189" y="582"/>
                  </a:lnTo>
                  <a:lnTo>
                    <a:pt x="191" y="582"/>
                  </a:lnTo>
                  <a:lnTo>
                    <a:pt x="196" y="577"/>
                  </a:lnTo>
                  <a:lnTo>
                    <a:pt x="198" y="579"/>
                  </a:lnTo>
                  <a:lnTo>
                    <a:pt x="198" y="575"/>
                  </a:lnTo>
                  <a:lnTo>
                    <a:pt x="203" y="575"/>
                  </a:lnTo>
                  <a:lnTo>
                    <a:pt x="203" y="572"/>
                  </a:lnTo>
                  <a:lnTo>
                    <a:pt x="203" y="572"/>
                  </a:lnTo>
                  <a:lnTo>
                    <a:pt x="203" y="570"/>
                  </a:lnTo>
                  <a:lnTo>
                    <a:pt x="205" y="570"/>
                  </a:lnTo>
                  <a:lnTo>
                    <a:pt x="208" y="570"/>
                  </a:lnTo>
                  <a:lnTo>
                    <a:pt x="210" y="567"/>
                  </a:lnTo>
                  <a:lnTo>
                    <a:pt x="212" y="567"/>
                  </a:lnTo>
                  <a:lnTo>
                    <a:pt x="215" y="563"/>
                  </a:lnTo>
                  <a:lnTo>
                    <a:pt x="215" y="563"/>
                  </a:lnTo>
                  <a:lnTo>
                    <a:pt x="222" y="560"/>
                  </a:lnTo>
                  <a:lnTo>
                    <a:pt x="224" y="558"/>
                  </a:lnTo>
                  <a:lnTo>
                    <a:pt x="226" y="558"/>
                  </a:lnTo>
                  <a:lnTo>
                    <a:pt x="229" y="556"/>
                  </a:lnTo>
                  <a:lnTo>
                    <a:pt x="229" y="553"/>
                  </a:lnTo>
                  <a:lnTo>
                    <a:pt x="229" y="551"/>
                  </a:lnTo>
                  <a:lnTo>
                    <a:pt x="231" y="551"/>
                  </a:lnTo>
                  <a:lnTo>
                    <a:pt x="231" y="549"/>
                  </a:lnTo>
                  <a:lnTo>
                    <a:pt x="231" y="546"/>
                  </a:lnTo>
                  <a:lnTo>
                    <a:pt x="231" y="546"/>
                  </a:lnTo>
                  <a:lnTo>
                    <a:pt x="234" y="546"/>
                  </a:lnTo>
                  <a:lnTo>
                    <a:pt x="234" y="541"/>
                  </a:lnTo>
                  <a:lnTo>
                    <a:pt x="241" y="541"/>
                  </a:lnTo>
                  <a:lnTo>
                    <a:pt x="243" y="539"/>
                  </a:lnTo>
                  <a:lnTo>
                    <a:pt x="243" y="534"/>
                  </a:lnTo>
                  <a:lnTo>
                    <a:pt x="241" y="532"/>
                  </a:lnTo>
                  <a:lnTo>
                    <a:pt x="236" y="530"/>
                  </a:lnTo>
                  <a:lnTo>
                    <a:pt x="236" y="530"/>
                  </a:lnTo>
                  <a:lnTo>
                    <a:pt x="234" y="527"/>
                  </a:lnTo>
                  <a:lnTo>
                    <a:pt x="229" y="530"/>
                  </a:lnTo>
                  <a:lnTo>
                    <a:pt x="229" y="530"/>
                  </a:lnTo>
                  <a:lnTo>
                    <a:pt x="231" y="518"/>
                  </a:lnTo>
                  <a:lnTo>
                    <a:pt x="234" y="518"/>
                  </a:lnTo>
                  <a:lnTo>
                    <a:pt x="236" y="515"/>
                  </a:lnTo>
                  <a:lnTo>
                    <a:pt x="236" y="513"/>
                  </a:lnTo>
                  <a:lnTo>
                    <a:pt x="238" y="513"/>
                  </a:lnTo>
                  <a:lnTo>
                    <a:pt x="238" y="511"/>
                  </a:lnTo>
                  <a:lnTo>
                    <a:pt x="238" y="508"/>
                  </a:lnTo>
                  <a:lnTo>
                    <a:pt x="241" y="508"/>
                  </a:lnTo>
                  <a:lnTo>
                    <a:pt x="241" y="506"/>
                  </a:lnTo>
                  <a:lnTo>
                    <a:pt x="243" y="506"/>
                  </a:lnTo>
                  <a:lnTo>
                    <a:pt x="243" y="508"/>
                  </a:lnTo>
                  <a:lnTo>
                    <a:pt x="245" y="508"/>
                  </a:lnTo>
                  <a:lnTo>
                    <a:pt x="248" y="506"/>
                  </a:lnTo>
                  <a:lnTo>
                    <a:pt x="248" y="504"/>
                  </a:lnTo>
                  <a:lnTo>
                    <a:pt x="245" y="501"/>
                  </a:lnTo>
                  <a:lnTo>
                    <a:pt x="248" y="501"/>
                  </a:lnTo>
                  <a:lnTo>
                    <a:pt x="252" y="501"/>
                  </a:lnTo>
                  <a:lnTo>
                    <a:pt x="255" y="497"/>
                  </a:lnTo>
                  <a:lnTo>
                    <a:pt x="255" y="494"/>
                  </a:lnTo>
                  <a:lnTo>
                    <a:pt x="252" y="494"/>
                  </a:lnTo>
                  <a:lnTo>
                    <a:pt x="248" y="487"/>
                  </a:lnTo>
                  <a:lnTo>
                    <a:pt x="250" y="487"/>
                  </a:lnTo>
                  <a:lnTo>
                    <a:pt x="250" y="489"/>
                  </a:lnTo>
                  <a:lnTo>
                    <a:pt x="255" y="489"/>
                  </a:lnTo>
                  <a:lnTo>
                    <a:pt x="260" y="485"/>
                  </a:lnTo>
                  <a:lnTo>
                    <a:pt x="262" y="478"/>
                  </a:lnTo>
                  <a:lnTo>
                    <a:pt x="269" y="471"/>
                  </a:lnTo>
                  <a:lnTo>
                    <a:pt x="269" y="466"/>
                  </a:lnTo>
                  <a:lnTo>
                    <a:pt x="278" y="461"/>
                  </a:lnTo>
                  <a:lnTo>
                    <a:pt x="285" y="454"/>
                  </a:lnTo>
                  <a:lnTo>
                    <a:pt x="285" y="452"/>
                  </a:lnTo>
                  <a:lnTo>
                    <a:pt x="285" y="449"/>
                  </a:lnTo>
                  <a:lnTo>
                    <a:pt x="295" y="419"/>
                  </a:lnTo>
                  <a:lnTo>
                    <a:pt x="295" y="421"/>
                  </a:lnTo>
                  <a:lnTo>
                    <a:pt x="295" y="435"/>
                  </a:lnTo>
                  <a:lnTo>
                    <a:pt x="290" y="447"/>
                  </a:lnTo>
                  <a:lnTo>
                    <a:pt x="288" y="454"/>
                  </a:lnTo>
                  <a:lnTo>
                    <a:pt x="290" y="456"/>
                  </a:lnTo>
                  <a:lnTo>
                    <a:pt x="297" y="456"/>
                  </a:lnTo>
                  <a:lnTo>
                    <a:pt x="302" y="449"/>
                  </a:lnTo>
                  <a:lnTo>
                    <a:pt x="307" y="447"/>
                  </a:lnTo>
                  <a:lnTo>
                    <a:pt x="309" y="447"/>
                  </a:lnTo>
                  <a:lnTo>
                    <a:pt x="307" y="449"/>
                  </a:lnTo>
                  <a:lnTo>
                    <a:pt x="304" y="449"/>
                  </a:lnTo>
                  <a:lnTo>
                    <a:pt x="302" y="452"/>
                  </a:lnTo>
                  <a:lnTo>
                    <a:pt x="300" y="456"/>
                  </a:lnTo>
                  <a:lnTo>
                    <a:pt x="297" y="456"/>
                  </a:lnTo>
                  <a:lnTo>
                    <a:pt x="297" y="461"/>
                  </a:lnTo>
                  <a:lnTo>
                    <a:pt x="300" y="464"/>
                  </a:lnTo>
                  <a:lnTo>
                    <a:pt x="314" y="468"/>
                  </a:lnTo>
                  <a:lnTo>
                    <a:pt x="302" y="466"/>
                  </a:lnTo>
                  <a:lnTo>
                    <a:pt x="297" y="468"/>
                  </a:lnTo>
                  <a:lnTo>
                    <a:pt x="295" y="468"/>
                  </a:lnTo>
                  <a:lnTo>
                    <a:pt x="293" y="464"/>
                  </a:lnTo>
                  <a:lnTo>
                    <a:pt x="290" y="464"/>
                  </a:lnTo>
                  <a:lnTo>
                    <a:pt x="276" y="473"/>
                  </a:lnTo>
                  <a:lnTo>
                    <a:pt x="276" y="475"/>
                  </a:lnTo>
                  <a:lnTo>
                    <a:pt x="276" y="482"/>
                  </a:lnTo>
                  <a:lnTo>
                    <a:pt x="276" y="489"/>
                  </a:lnTo>
                  <a:lnTo>
                    <a:pt x="274" y="492"/>
                  </a:lnTo>
                  <a:lnTo>
                    <a:pt x="271" y="494"/>
                  </a:lnTo>
                  <a:lnTo>
                    <a:pt x="271" y="497"/>
                  </a:lnTo>
                  <a:lnTo>
                    <a:pt x="269" y="499"/>
                  </a:lnTo>
                  <a:lnTo>
                    <a:pt x="269" y="504"/>
                  </a:lnTo>
                  <a:lnTo>
                    <a:pt x="267" y="506"/>
                  </a:lnTo>
                  <a:lnTo>
                    <a:pt x="269" y="508"/>
                  </a:lnTo>
                  <a:lnTo>
                    <a:pt x="274" y="511"/>
                  </a:lnTo>
                  <a:lnTo>
                    <a:pt x="281" y="504"/>
                  </a:lnTo>
                  <a:lnTo>
                    <a:pt x="283" y="506"/>
                  </a:lnTo>
                  <a:lnTo>
                    <a:pt x="278" y="511"/>
                  </a:lnTo>
                  <a:lnTo>
                    <a:pt x="276" y="513"/>
                  </a:lnTo>
                  <a:lnTo>
                    <a:pt x="276" y="513"/>
                  </a:lnTo>
                  <a:lnTo>
                    <a:pt x="276" y="515"/>
                  </a:lnTo>
                  <a:lnTo>
                    <a:pt x="276" y="515"/>
                  </a:lnTo>
                  <a:lnTo>
                    <a:pt x="274" y="515"/>
                  </a:lnTo>
                  <a:lnTo>
                    <a:pt x="271" y="515"/>
                  </a:lnTo>
                  <a:lnTo>
                    <a:pt x="271" y="515"/>
                  </a:lnTo>
                  <a:lnTo>
                    <a:pt x="271" y="518"/>
                  </a:lnTo>
                  <a:lnTo>
                    <a:pt x="269" y="515"/>
                  </a:lnTo>
                  <a:lnTo>
                    <a:pt x="267" y="518"/>
                  </a:lnTo>
                  <a:lnTo>
                    <a:pt x="269" y="518"/>
                  </a:lnTo>
                  <a:lnTo>
                    <a:pt x="267" y="520"/>
                  </a:lnTo>
                  <a:lnTo>
                    <a:pt x="267" y="523"/>
                  </a:lnTo>
                  <a:lnTo>
                    <a:pt x="269" y="523"/>
                  </a:lnTo>
                  <a:lnTo>
                    <a:pt x="269" y="525"/>
                  </a:lnTo>
                  <a:lnTo>
                    <a:pt x="274" y="523"/>
                  </a:lnTo>
                  <a:lnTo>
                    <a:pt x="278" y="523"/>
                  </a:lnTo>
                  <a:lnTo>
                    <a:pt x="278" y="520"/>
                  </a:lnTo>
                  <a:lnTo>
                    <a:pt x="278" y="520"/>
                  </a:lnTo>
                  <a:lnTo>
                    <a:pt x="281" y="520"/>
                  </a:lnTo>
                  <a:lnTo>
                    <a:pt x="283" y="523"/>
                  </a:lnTo>
                  <a:lnTo>
                    <a:pt x="288" y="513"/>
                  </a:lnTo>
                  <a:lnTo>
                    <a:pt x="290" y="513"/>
                  </a:lnTo>
                  <a:lnTo>
                    <a:pt x="293" y="511"/>
                  </a:lnTo>
                  <a:lnTo>
                    <a:pt x="293" y="518"/>
                  </a:lnTo>
                  <a:lnTo>
                    <a:pt x="295" y="513"/>
                  </a:lnTo>
                  <a:lnTo>
                    <a:pt x="295" y="508"/>
                  </a:lnTo>
                  <a:lnTo>
                    <a:pt x="300" y="506"/>
                  </a:lnTo>
                  <a:lnTo>
                    <a:pt x="302" y="508"/>
                  </a:lnTo>
                  <a:lnTo>
                    <a:pt x="302" y="506"/>
                  </a:lnTo>
                  <a:lnTo>
                    <a:pt x="302" y="501"/>
                  </a:lnTo>
                  <a:lnTo>
                    <a:pt x="302" y="501"/>
                  </a:lnTo>
                  <a:lnTo>
                    <a:pt x="302" y="499"/>
                  </a:lnTo>
                  <a:lnTo>
                    <a:pt x="304" y="508"/>
                  </a:lnTo>
                  <a:lnTo>
                    <a:pt x="307" y="499"/>
                  </a:lnTo>
                  <a:lnTo>
                    <a:pt x="307" y="497"/>
                  </a:lnTo>
                  <a:lnTo>
                    <a:pt x="307" y="494"/>
                  </a:lnTo>
                  <a:lnTo>
                    <a:pt x="309" y="499"/>
                  </a:lnTo>
                  <a:lnTo>
                    <a:pt x="309" y="497"/>
                  </a:lnTo>
                  <a:lnTo>
                    <a:pt x="311" y="497"/>
                  </a:lnTo>
                  <a:lnTo>
                    <a:pt x="314" y="499"/>
                  </a:lnTo>
                  <a:lnTo>
                    <a:pt x="319" y="499"/>
                  </a:lnTo>
                  <a:lnTo>
                    <a:pt x="321" y="497"/>
                  </a:lnTo>
                  <a:lnTo>
                    <a:pt x="323" y="497"/>
                  </a:lnTo>
                  <a:lnTo>
                    <a:pt x="323" y="492"/>
                  </a:lnTo>
                  <a:lnTo>
                    <a:pt x="326" y="494"/>
                  </a:lnTo>
                  <a:lnTo>
                    <a:pt x="326" y="492"/>
                  </a:lnTo>
                  <a:lnTo>
                    <a:pt x="328" y="489"/>
                  </a:lnTo>
                  <a:lnTo>
                    <a:pt x="328" y="489"/>
                  </a:lnTo>
                  <a:lnTo>
                    <a:pt x="326" y="489"/>
                  </a:lnTo>
                  <a:lnTo>
                    <a:pt x="323" y="489"/>
                  </a:lnTo>
                  <a:lnTo>
                    <a:pt x="326" y="487"/>
                  </a:lnTo>
                  <a:lnTo>
                    <a:pt x="328" y="482"/>
                  </a:lnTo>
                  <a:lnTo>
                    <a:pt x="330" y="482"/>
                  </a:lnTo>
                  <a:lnTo>
                    <a:pt x="330" y="480"/>
                  </a:lnTo>
                  <a:lnTo>
                    <a:pt x="328" y="478"/>
                  </a:lnTo>
                  <a:lnTo>
                    <a:pt x="326" y="480"/>
                  </a:lnTo>
                  <a:lnTo>
                    <a:pt x="323" y="480"/>
                  </a:lnTo>
                  <a:lnTo>
                    <a:pt x="321" y="482"/>
                  </a:lnTo>
                  <a:lnTo>
                    <a:pt x="321" y="480"/>
                  </a:lnTo>
                  <a:lnTo>
                    <a:pt x="323" y="478"/>
                  </a:lnTo>
                  <a:lnTo>
                    <a:pt x="326" y="475"/>
                  </a:lnTo>
                  <a:lnTo>
                    <a:pt x="326" y="473"/>
                  </a:lnTo>
                  <a:lnTo>
                    <a:pt x="323" y="475"/>
                  </a:lnTo>
                  <a:lnTo>
                    <a:pt x="323" y="473"/>
                  </a:lnTo>
                  <a:lnTo>
                    <a:pt x="321" y="473"/>
                  </a:lnTo>
                  <a:lnTo>
                    <a:pt x="321" y="471"/>
                  </a:lnTo>
                  <a:lnTo>
                    <a:pt x="321" y="471"/>
                  </a:lnTo>
                  <a:lnTo>
                    <a:pt x="321" y="468"/>
                  </a:lnTo>
                  <a:lnTo>
                    <a:pt x="326" y="468"/>
                  </a:lnTo>
                  <a:lnTo>
                    <a:pt x="326" y="466"/>
                  </a:lnTo>
                  <a:lnTo>
                    <a:pt x="323" y="464"/>
                  </a:lnTo>
                  <a:lnTo>
                    <a:pt x="326" y="461"/>
                  </a:lnTo>
                  <a:lnTo>
                    <a:pt x="328" y="459"/>
                  </a:lnTo>
                  <a:lnTo>
                    <a:pt x="328" y="461"/>
                  </a:lnTo>
                  <a:lnTo>
                    <a:pt x="330" y="461"/>
                  </a:lnTo>
                  <a:lnTo>
                    <a:pt x="330" y="459"/>
                  </a:lnTo>
                  <a:lnTo>
                    <a:pt x="335" y="454"/>
                  </a:lnTo>
                  <a:lnTo>
                    <a:pt x="335" y="459"/>
                  </a:lnTo>
                  <a:lnTo>
                    <a:pt x="330" y="466"/>
                  </a:lnTo>
                  <a:lnTo>
                    <a:pt x="333" y="468"/>
                  </a:lnTo>
                  <a:lnTo>
                    <a:pt x="335" y="468"/>
                  </a:lnTo>
                  <a:lnTo>
                    <a:pt x="335" y="466"/>
                  </a:lnTo>
                  <a:lnTo>
                    <a:pt x="337" y="459"/>
                  </a:lnTo>
                  <a:lnTo>
                    <a:pt x="337" y="464"/>
                  </a:lnTo>
                  <a:lnTo>
                    <a:pt x="337" y="466"/>
                  </a:lnTo>
                  <a:lnTo>
                    <a:pt x="345" y="464"/>
                  </a:lnTo>
                  <a:lnTo>
                    <a:pt x="347" y="466"/>
                  </a:lnTo>
                  <a:lnTo>
                    <a:pt x="349" y="464"/>
                  </a:lnTo>
                  <a:lnTo>
                    <a:pt x="352" y="461"/>
                  </a:lnTo>
                  <a:lnTo>
                    <a:pt x="356" y="459"/>
                  </a:lnTo>
                  <a:lnTo>
                    <a:pt x="359" y="459"/>
                  </a:lnTo>
                  <a:lnTo>
                    <a:pt x="359" y="461"/>
                  </a:lnTo>
                  <a:lnTo>
                    <a:pt x="354" y="461"/>
                  </a:lnTo>
                  <a:lnTo>
                    <a:pt x="354" y="468"/>
                  </a:lnTo>
                  <a:lnTo>
                    <a:pt x="354" y="471"/>
                  </a:lnTo>
                  <a:lnTo>
                    <a:pt x="361" y="468"/>
                  </a:lnTo>
                  <a:lnTo>
                    <a:pt x="361" y="471"/>
                  </a:lnTo>
                  <a:lnTo>
                    <a:pt x="352" y="473"/>
                  </a:lnTo>
                  <a:lnTo>
                    <a:pt x="356" y="473"/>
                  </a:lnTo>
                  <a:lnTo>
                    <a:pt x="361" y="471"/>
                  </a:lnTo>
                  <a:lnTo>
                    <a:pt x="363" y="471"/>
                  </a:lnTo>
                  <a:lnTo>
                    <a:pt x="359" y="475"/>
                  </a:lnTo>
                  <a:lnTo>
                    <a:pt x="363" y="475"/>
                  </a:lnTo>
                  <a:lnTo>
                    <a:pt x="366" y="475"/>
                  </a:lnTo>
                  <a:lnTo>
                    <a:pt x="368" y="475"/>
                  </a:lnTo>
                  <a:lnTo>
                    <a:pt x="368" y="475"/>
                  </a:lnTo>
                  <a:lnTo>
                    <a:pt x="366" y="480"/>
                  </a:lnTo>
                  <a:lnTo>
                    <a:pt x="368" y="480"/>
                  </a:lnTo>
                  <a:lnTo>
                    <a:pt x="373" y="485"/>
                  </a:lnTo>
                  <a:lnTo>
                    <a:pt x="375" y="487"/>
                  </a:lnTo>
                  <a:lnTo>
                    <a:pt x="378" y="487"/>
                  </a:lnTo>
                  <a:lnTo>
                    <a:pt x="378" y="485"/>
                  </a:lnTo>
                  <a:lnTo>
                    <a:pt x="378" y="485"/>
                  </a:lnTo>
                  <a:lnTo>
                    <a:pt x="378" y="482"/>
                  </a:lnTo>
                  <a:lnTo>
                    <a:pt x="380" y="482"/>
                  </a:lnTo>
                  <a:lnTo>
                    <a:pt x="380" y="482"/>
                  </a:lnTo>
                  <a:lnTo>
                    <a:pt x="382" y="482"/>
                  </a:lnTo>
                  <a:lnTo>
                    <a:pt x="382" y="485"/>
                  </a:lnTo>
                  <a:lnTo>
                    <a:pt x="382" y="487"/>
                  </a:lnTo>
                  <a:lnTo>
                    <a:pt x="387" y="489"/>
                  </a:lnTo>
                  <a:lnTo>
                    <a:pt x="387" y="492"/>
                  </a:lnTo>
                  <a:lnTo>
                    <a:pt x="389" y="492"/>
                  </a:lnTo>
                  <a:lnTo>
                    <a:pt x="389" y="489"/>
                  </a:lnTo>
                  <a:lnTo>
                    <a:pt x="392" y="492"/>
                  </a:lnTo>
                  <a:lnTo>
                    <a:pt x="392" y="492"/>
                  </a:lnTo>
                  <a:lnTo>
                    <a:pt x="394" y="492"/>
                  </a:lnTo>
                  <a:lnTo>
                    <a:pt x="397" y="494"/>
                  </a:lnTo>
                  <a:lnTo>
                    <a:pt x="397" y="497"/>
                  </a:lnTo>
                  <a:lnTo>
                    <a:pt x="397" y="497"/>
                  </a:lnTo>
                  <a:lnTo>
                    <a:pt x="399" y="499"/>
                  </a:lnTo>
                  <a:lnTo>
                    <a:pt x="404" y="497"/>
                  </a:lnTo>
                  <a:lnTo>
                    <a:pt x="413" y="497"/>
                  </a:lnTo>
                  <a:lnTo>
                    <a:pt x="415" y="494"/>
                  </a:lnTo>
                  <a:lnTo>
                    <a:pt x="418" y="497"/>
                  </a:lnTo>
                  <a:lnTo>
                    <a:pt x="418" y="494"/>
                  </a:lnTo>
                  <a:lnTo>
                    <a:pt x="422" y="494"/>
                  </a:lnTo>
                  <a:lnTo>
                    <a:pt x="425" y="497"/>
                  </a:lnTo>
                  <a:lnTo>
                    <a:pt x="437" y="499"/>
                  </a:lnTo>
                  <a:lnTo>
                    <a:pt x="441" y="497"/>
                  </a:lnTo>
                  <a:lnTo>
                    <a:pt x="441" y="499"/>
                  </a:lnTo>
                  <a:lnTo>
                    <a:pt x="441" y="499"/>
                  </a:lnTo>
                  <a:lnTo>
                    <a:pt x="441" y="499"/>
                  </a:lnTo>
                  <a:lnTo>
                    <a:pt x="439" y="501"/>
                  </a:lnTo>
                  <a:lnTo>
                    <a:pt x="448" y="504"/>
                  </a:lnTo>
                  <a:lnTo>
                    <a:pt x="460" y="506"/>
                  </a:lnTo>
                  <a:lnTo>
                    <a:pt x="465" y="504"/>
                  </a:lnTo>
                  <a:lnTo>
                    <a:pt x="470" y="499"/>
                  </a:lnTo>
                  <a:lnTo>
                    <a:pt x="470" y="497"/>
                  </a:lnTo>
                  <a:lnTo>
                    <a:pt x="472" y="494"/>
                  </a:lnTo>
                  <a:lnTo>
                    <a:pt x="477" y="501"/>
                  </a:lnTo>
                  <a:lnTo>
                    <a:pt x="479" y="501"/>
                  </a:lnTo>
                  <a:lnTo>
                    <a:pt x="479" y="504"/>
                  </a:lnTo>
                  <a:lnTo>
                    <a:pt x="477" y="504"/>
                  </a:lnTo>
                  <a:lnTo>
                    <a:pt x="477" y="511"/>
                  </a:lnTo>
                  <a:lnTo>
                    <a:pt x="477" y="513"/>
                  </a:lnTo>
                  <a:lnTo>
                    <a:pt x="474" y="511"/>
                  </a:lnTo>
                  <a:lnTo>
                    <a:pt x="474" y="504"/>
                  </a:lnTo>
                  <a:lnTo>
                    <a:pt x="474" y="504"/>
                  </a:lnTo>
                  <a:lnTo>
                    <a:pt x="474" y="501"/>
                  </a:lnTo>
                  <a:lnTo>
                    <a:pt x="474" y="499"/>
                  </a:lnTo>
                  <a:lnTo>
                    <a:pt x="472" y="499"/>
                  </a:lnTo>
                  <a:lnTo>
                    <a:pt x="472" y="499"/>
                  </a:lnTo>
                  <a:lnTo>
                    <a:pt x="472" y="501"/>
                  </a:lnTo>
                  <a:lnTo>
                    <a:pt x="472" y="506"/>
                  </a:lnTo>
                  <a:lnTo>
                    <a:pt x="472" y="506"/>
                  </a:lnTo>
                  <a:lnTo>
                    <a:pt x="472" y="508"/>
                  </a:lnTo>
                  <a:lnTo>
                    <a:pt x="470" y="511"/>
                  </a:lnTo>
                  <a:lnTo>
                    <a:pt x="470" y="511"/>
                  </a:lnTo>
                  <a:lnTo>
                    <a:pt x="467" y="513"/>
                  </a:lnTo>
                  <a:lnTo>
                    <a:pt x="467" y="515"/>
                  </a:lnTo>
                  <a:lnTo>
                    <a:pt x="472" y="515"/>
                  </a:lnTo>
                  <a:lnTo>
                    <a:pt x="472" y="518"/>
                  </a:lnTo>
                  <a:lnTo>
                    <a:pt x="474" y="518"/>
                  </a:lnTo>
                  <a:lnTo>
                    <a:pt x="477" y="518"/>
                  </a:lnTo>
                  <a:lnTo>
                    <a:pt x="477" y="518"/>
                  </a:lnTo>
                  <a:lnTo>
                    <a:pt x="477" y="520"/>
                  </a:lnTo>
                  <a:lnTo>
                    <a:pt x="482" y="523"/>
                  </a:lnTo>
                  <a:lnTo>
                    <a:pt x="486" y="525"/>
                  </a:lnTo>
                  <a:lnTo>
                    <a:pt x="486" y="525"/>
                  </a:lnTo>
                  <a:lnTo>
                    <a:pt x="489" y="523"/>
                  </a:lnTo>
                  <a:lnTo>
                    <a:pt x="491" y="525"/>
                  </a:lnTo>
                  <a:lnTo>
                    <a:pt x="491" y="523"/>
                  </a:lnTo>
                  <a:lnTo>
                    <a:pt x="493" y="520"/>
                  </a:lnTo>
                  <a:lnTo>
                    <a:pt x="491" y="518"/>
                  </a:lnTo>
                  <a:lnTo>
                    <a:pt x="491" y="518"/>
                  </a:lnTo>
                  <a:lnTo>
                    <a:pt x="493" y="518"/>
                  </a:lnTo>
                  <a:lnTo>
                    <a:pt x="493" y="515"/>
                  </a:lnTo>
                  <a:lnTo>
                    <a:pt x="496" y="513"/>
                  </a:lnTo>
                  <a:lnTo>
                    <a:pt x="498" y="515"/>
                  </a:lnTo>
                  <a:lnTo>
                    <a:pt x="500" y="513"/>
                  </a:lnTo>
                  <a:lnTo>
                    <a:pt x="496" y="511"/>
                  </a:lnTo>
                  <a:lnTo>
                    <a:pt x="500" y="513"/>
                  </a:lnTo>
                  <a:lnTo>
                    <a:pt x="503" y="513"/>
                  </a:lnTo>
                  <a:lnTo>
                    <a:pt x="496" y="518"/>
                  </a:lnTo>
                  <a:lnTo>
                    <a:pt x="496" y="520"/>
                  </a:lnTo>
                  <a:lnTo>
                    <a:pt x="493" y="527"/>
                  </a:lnTo>
                  <a:lnTo>
                    <a:pt x="493" y="530"/>
                  </a:lnTo>
                  <a:lnTo>
                    <a:pt x="503" y="541"/>
                  </a:lnTo>
                  <a:lnTo>
                    <a:pt x="503" y="539"/>
                  </a:lnTo>
                  <a:lnTo>
                    <a:pt x="505" y="539"/>
                  </a:lnTo>
                  <a:lnTo>
                    <a:pt x="503" y="544"/>
                  </a:lnTo>
                  <a:lnTo>
                    <a:pt x="508" y="546"/>
                  </a:lnTo>
                  <a:lnTo>
                    <a:pt x="510" y="549"/>
                  </a:lnTo>
                  <a:lnTo>
                    <a:pt x="515" y="549"/>
                  </a:lnTo>
                  <a:lnTo>
                    <a:pt x="519" y="553"/>
                  </a:lnTo>
                  <a:lnTo>
                    <a:pt x="522" y="553"/>
                  </a:lnTo>
                  <a:lnTo>
                    <a:pt x="524" y="551"/>
                  </a:lnTo>
                  <a:lnTo>
                    <a:pt x="524" y="551"/>
                  </a:lnTo>
                  <a:lnTo>
                    <a:pt x="526" y="551"/>
                  </a:lnTo>
                  <a:lnTo>
                    <a:pt x="529" y="551"/>
                  </a:lnTo>
                  <a:lnTo>
                    <a:pt x="529" y="546"/>
                  </a:lnTo>
                  <a:lnTo>
                    <a:pt x="526" y="541"/>
                  </a:lnTo>
                  <a:lnTo>
                    <a:pt x="524" y="541"/>
                  </a:lnTo>
                  <a:lnTo>
                    <a:pt x="524" y="541"/>
                  </a:lnTo>
                  <a:lnTo>
                    <a:pt x="524" y="541"/>
                  </a:lnTo>
                  <a:lnTo>
                    <a:pt x="524" y="539"/>
                  </a:lnTo>
                  <a:lnTo>
                    <a:pt x="519" y="537"/>
                  </a:lnTo>
                  <a:lnTo>
                    <a:pt x="519" y="537"/>
                  </a:lnTo>
                  <a:lnTo>
                    <a:pt x="519" y="537"/>
                  </a:lnTo>
                  <a:lnTo>
                    <a:pt x="517" y="534"/>
                  </a:lnTo>
                  <a:lnTo>
                    <a:pt x="515" y="534"/>
                  </a:lnTo>
                  <a:lnTo>
                    <a:pt x="515" y="532"/>
                  </a:lnTo>
                  <a:lnTo>
                    <a:pt x="515" y="532"/>
                  </a:lnTo>
                  <a:lnTo>
                    <a:pt x="517" y="532"/>
                  </a:lnTo>
                  <a:lnTo>
                    <a:pt x="515" y="530"/>
                  </a:lnTo>
                  <a:lnTo>
                    <a:pt x="519" y="532"/>
                  </a:lnTo>
                  <a:lnTo>
                    <a:pt x="519" y="532"/>
                  </a:lnTo>
                  <a:lnTo>
                    <a:pt x="519" y="530"/>
                  </a:lnTo>
                  <a:lnTo>
                    <a:pt x="522" y="532"/>
                  </a:lnTo>
                  <a:lnTo>
                    <a:pt x="524" y="534"/>
                  </a:lnTo>
                  <a:lnTo>
                    <a:pt x="526" y="537"/>
                  </a:lnTo>
                  <a:lnTo>
                    <a:pt x="526" y="537"/>
                  </a:lnTo>
                  <a:lnTo>
                    <a:pt x="529" y="532"/>
                  </a:lnTo>
                  <a:lnTo>
                    <a:pt x="529" y="532"/>
                  </a:lnTo>
                  <a:lnTo>
                    <a:pt x="531" y="534"/>
                  </a:lnTo>
                  <a:lnTo>
                    <a:pt x="529" y="534"/>
                  </a:lnTo>
                  <a:lnTo>
                    <a:pt x="531" y="539"/>
                  </a:lnTo>
                  <a:lnTo>
                    <a:pt x="531" y="541"/>
                  </a:lnTo>
                  <a:lnTo>
                    <a:pt x="534" y="544"/>
                  </a:lnTo>
                  <a:lnTo>
                    <a:pt x="534" y="544"/>
                  </a:lnTo>
                  <a:lnTo>
                    <a:pt x="534" y="549"/>
                  </a:lnTo>
                  <a:lnTo>
                    <a:pt x="538" y="549"/>
                  </a:lnTo>
                  <a:lnTo>
                    <a:pt x="538" y="546"/>
                  </a:lnTo>
                  <a:lnTo>
                    <a:pt x="541" y="549"/>
                  </a:lnTo>
                  <a:lnTo>
                    <a:pt x="541" y="556"/>
                  </a:lnTo>
                  <a:lnTo>
                    <a:pt x="543" y="556"/>
                  </a:lnTo>
                  <a:lnTo>
                    <a:pt x="545" y="551"/>
                  </a:lnTo>
                  <a:lnTo>
                    <a:pt x="541" y="532"/>
                  </a:lnTo>
                  <a:lnTo>
                    <a:pt x="541" y="530"/>
                  </a:lnTo>
                  <a:lnTo>
                    <a:pt x="538" y="525"/>
                  </a:lnTo>
                  <a:lnTo>
                    <a:pt x="541" y="525"/>
                  </a:lnTo>
                  <a:lnTo>
                    <a:pt x="541" y="525"/>
                  </a:lnTo>
                  <a:lnTo>
                    <a:pt x="538" y="520"/>
                  </a:lnTo>
                  <a:lnTo>
                    <a:pt x="541" y="518"/>
                  </a:lnTo>
                  <a:lnTo>
                    <a:pt x="545" y="537"/>
                  </a:lnTo>
                  <a:lnTo>
                    <a:pt x="548" y="537"/>
                  </a:lnTo>
                  <a:lnTo>
                    <a:pt x="548" y="541"/>
                  </a:lnTo>
                  <a:lnTo>
                    <a:pt x="548" y="541"/>
                  </a:lnTo>
                  <a:lnTo>
                    <a:pt x="550" y="549"/>
                  </a:lnTo>
                  <a:lnTo>
                    <a:pt x="555" y="551"/>
                  </a:lnTo>
                  <a:lnTo>
                    <a:pt x="559" y="556"/>
                  </a:lnTo>
                  <a:lnTo>
                    <a:pt x="562" y="553"/>
                  </a:lnTo>
                  <a:lnTo>
                    <a:pt x="562" y="553"/>
                  </a:lnTo>
                  <a:lnTo>
                    <a:pt x="562" y="556"/>
                  </a:lnTo>
                  <a:lnTo>
                    <a:pt x="562" y="558"/>
                  </a:lnTo>
                  <a:lnTo>
                    <a:pt x="564" y="560"/>
                  </a:lnTo>
                  <a:lnTo>
                    <a:pt x="567" y="560"/>
                  </a:lnTo>
                  <a:lnTo>
                    <a:pt x="567" y="560"/>
                  </a:lnTo>
                  <a:lnTo>
                    <a:pt x="569" y="558"/>
                  </a:lnTo>
                  <a:lnTo>
                    <a:pt x="569" y="556"/>
                  </a:lnTo>
                  <a:lnTo>
                    <a:pt x="571" y="556"/>
                  </a:lnTo>
                  <a:lnTo>
                    <a:pt x="569" y="560"/>
                  </a:lnTo>
                  <a:lnTo>
                    <a:pt x="569" y="560"/>
                  </a:lnTo>
                  <a:lnTo>
                    <a:pt x="571" y="558"/>
                  </a:lnTo>
                  <a:lnTo>
                    <a:pt x="574" y="560"/>
                  </a:lnTo>
                  <a:lnTo>
                    <a:pt x="569" y="563"/>
                  </a:lnTo>
                  <a:lnTo>
                    <a:pt x="567" y="563"/>
                  </a:lnTo>
                  <a:lnTo>
                    <a:pt x="567" y="565"/>
                  </a:lnTo>
                  <a:lnTo>
                    <a:pt x="569" y="567"/>
                  </a:lnTo>
                  <a:lnTo>
                    <a:pt x="571" y="567"/>
                  </a:lnTo>
                  <a:lnTo>
                    <a:pt x="571" y="565"/>
                  </a:lnTo>
                  <a:lnTo>
                    <a:pt x="576" y="565"/>
                  </a:lnTo>
                  <a:lnTo>
                    <a:pt x="578" y="565"/>
                  </a:lnTo>
                  <a:lnTo>
                    <a:pt x="576" y="565"/>
                  </a:lnTo>
                  <a:lnTo>
                    <a:pt x="574" y="565"/>
                  </a:lnTo>
                  <a:lnTo>
                    <a:pt x="571" y="567"/>
                  </a:lnTo>
                  <a:lnTo>
                    <a:pt x="574" y="567"/>
                  </a:lnTo>
                  <a:lnTo>
                    <a:pt x="576" y="572"/>
                  </a:lnTo>
                  <a:lnTo>
                    <a:pt x="576" y="572"/>
                  </a:lnTo>
                  <a:lnTo>
                    <a:pt x="576" y="572"/>
                  </a:lnTo>
                  <a:lnTo>
                    <a:pt x="578" y="572"/>
                  </a:lnTo>
                  <a:lnTo>
                    <a:pt x="578" y="575"/>
                  </a:lnTo>
                  <a:lnTo>
                    <a:pt x="581" y="577"/>
                  </a:lnTo>
                  <a:lnTo>
                    <a:pt x="581" y="577"/>
                  </a:lnTo>
                  <a:lnTo>
                    <a:pt x="578" y="577"/>
                  </a:lnTo>
                  <a:lnTo>
                    <a:pt x="578" y="575"/>
                  </a:lnTo>
                  <a:lnTo>
                    <a:pt x="571" y="572"/>
                  </a:lnTo>
                  <a:lnTo>
                    <a:pt x="571" y="575"/>
                  </a:lnTo>
                  <a:lnTo>
                    <a:pt x="571" y="575"/>
                  </a:lnTo>
                  <a:lnTo>
                    <a:pt x="574" y="575"/>
                  </a:lnTo>
                  <a:lnTo>
                    <a:pt x="574" y="575"/>
                  </a:lnTo>
                  <a:lnTo>
                    <a:pt x="574" y="577"/>
                  </a:lnTo>
                  <a:lnTo>
                    <a:pt x="574" y="579"/>
                  </a:lnTo>
                  <a:lnTo>
                    <a:pt x="574" y="579"/>
                  </a:lnTo>
                  <a:lnTo>
                    <a:pt x="574" y="579"/>
                  </a:lnTo>
                  <a:lnTo>
                    <a:pt x="574" y="582"/>
                  </a:lnTo>
                  <a:lnTo>
                    <a:pt x="574" y="582"/>
                  </a:lnTo>
                  <a:lnTo>
                    <a:pt x="576" y="582"/>
                  </a:lnTo>
                  <a:lnTo>
                    <a:pt x="578" y="582"/>
                  </a:lnTo>
                  <a:lnTo>
                    <a:pt x="578" y="584"/>
                  </a:lnTo>
                  <a:lnTo>
                    <a:pt x="574" y="584"/>
                  </a:lnTo>
                  <a:lnTo>
                    <a:pt x="574" y="586"/>
                  </a:lnTo>
                  <a:lnTo>
                    <a:pt x="574" y="586"/>
                  </a:lnTo>
                  <a:lnTo>
                    <a:pt x="576" y="589"/>
                  </a:lnTo>
                  <a:lnTo>
                    <a:pt x="576" y="589"/>
                  </a:lnTo>
                  <a:lnTo>
                    <a:pt x="576" y="589"/>
                  </a:lnTo>
                  <a:lnTo>
                    <a:pt x="578" y="589"/>
                  </a:lnTo>
                  <a:lnTo>
                    <a:pt x="578" y="589"/>
                  </a:lnTo>
                  <a:lnTo>
                    <a:pt x="578" y="589"/>
                  </a:lnTo>
                  <a:lnTo>
                    <a:pt x="581" y="591"/>
                  </a:lnTo>
                  <a:lnTo>
                    <a:pt x="581" y="591"/>
                  </a:lnTo>
                  <a:lnTo>
                    <a:pt x="583" y="589"/>
                  </a:lnTo>
                  <a:lnTo>
                    <a:pt x="583" y="589"/>
                  </a:lnTo>
                  <a:lnTo>
                    <a:pt x="583" y="591"/>
                  </a:lnTo>
                  <a:lnTo>
                    <a:pt x="585" y="593"/>
                  </a:lnTo>
                  <a:lnTo>
                    <a:pt x="581" y="591"/>
                  </a:lnTo>
                  <a:lnTo>
                    <a:pt x="581" y="593"/>
                  </a:lnTo>
                  <a:lnTo>
                    <a:pt x="585" y="598"/>
                  </a:lnTo>
                  <a:lnTo>
                    <a:pt x="588" y="598"/>
                  </a:lnTo>
                  <a:lnTo>
                    <a:pt x="590" y="598"/>
                  </a:lnTo>
                  <a:lnTo>
                    <a:pt x="590" y="601"/>
                  </a:lnTo>
                  <a:lnTo>
                    <a:pt x="590" y="601"/>
                  </a:lnTo>
                  <a:lnTo>
                    <a:pt x="593" y="603"/>
                  </a:lnTo>
                  <a:lnTo>
                    <a:pt x="593" y="608"/>
                  </a:lnTo>
                  <a:lnTo>
                    <a:pt x="595" y="610"/>
                  </a:lnTo>
                  <a:lnTo>
                    <a:pt x="597" y="612"/>
                  </a:lnTo>
                  <a:lnTo>
                    <a:pt x="600" y="615"/>
                  </a:lnTo>
                  <a:lnTo>
                    <a:pt x="604" y="617"/>
                  </a:lnTo>
                  <a:lnTo>
                    <a:pt x="604" y="617"/>
                  </a:lnTo>
                  <a:lnTo>
                    <a:pt x="600" y="617"/>
                  </a:lnTo>
                  <a:lnTo>
                    <a:pt x="597" y="619"/>
                  </a:lnTo>
                  <a:lnTo>
                    <a:pt x="597" y="622"/>
                  </a:lnTo>
                  <a:lnTo>
                    <a:pt x="597" y="629"/>
                  </a:lnTo>
                  <a:lnTo>
                    <a:pt x="595" y="629"/>
                  </a:lnTo>
                  <a:lnTo>
                    <a:pt x="595" y="629"/>
                  </a:lnTo>
                  <a:lnTo>
                    <a:pt x="593" y="631"/>
                  </a:lnTo>
                  <a:lnTo>
                    <a:pt x="595" y="634"/>
                  </a:lnTo>
                  <a:lnTo>
                    <a:pt x="597" y="636"/>
                  </a:lnTo>
                  <a:lnTo>
                    <a:pt x="597" y="636"/>
                  </a:lnTo>
                  <a:lnTo>
                    <a:pt x="597" y="634"/>
                  </a:lnTo>
                  <a:lnTo>
                    <a:pt x="600" y="634"/>
                  </a:lnTo>
                  <a:lnTo>
                    <a:pt x="600" y="631"/>
                  </a:lnTo>
                  <a:lnTo>
                    <a:pt x="600" y="631"/>
                  </a:lnTo>
                  <a:lnTo>
                    <a:pt x="602" y="629"/>
                  </a:lnTo>
                  <a:lnTo>
                    <a:pt x="602" y="627"/>
                  </a:lnTo>
                  <a:lnTo>
                    <a:pt x="602" y="627"/>
                  </a:lnTo>
                  <a:lnTo>
                    <a:pt x="602" y="624"/>
                  </a:lnTo>
                  <a:lnTo>
                    <a:pt x="604" y="624"/>
                  </a:lnTo>
                  <a:lnTo>
                    <a:pt x="607" y="624"/>
                  </a:lnTo>
                  <a:lnTo>
                    <a:pt x="607" y="624"/>
                  </a:lnTo>
                  <a:lnTo>
                    <a:pt x="609" y="622"/>
                  </a:lnTo>
                  <a:lnTo>
                    <a:pt x="611" y="619"/>
                  </a:lnTo>
                  <a:lnTo>
                    <a:pt x="611" y="619"/>
                  </a:lnTo>
                  <a:lnTo>
                    <a:pt x="614" y="622"/>
                  </a:lnTo>
                  <a:lnTo>
                    <a:pt x="611" y="622"/>
                  </a:lnTo>
                  <a:lnTo>
                    <a:pt x="611" y="624"/>
                  </a:lnTo>
                  <a:lnTo>
                    <a:pt x="611" y="624"/>
                  </a:lnTo>
                  <a:lnTo>
                    <a:pt x="614" y="627"/>
                  </a:lnTo>
                  <a:lnTo>
                    <a:pt x="616" y="631"/>
                  </a:lnTo>
                  <a:lnTo>
                    <a:pt x="616" y="634"/>
                  </a:lnTo>
                  <a:lnTo>
                    <a:pt x="616" y="636"/>
                  </a:lnTo>
                  <a:lnTo>
                    <a:pt x="616" y="643"/>
                  </a:lnTo>
                  <a:lnTo>
                    <a:pt x="619" y="643"/>
                  </a:lnTo>
                  <a:lnTo>
                    <a:pt x="619" y="643"/>
                  </a:lnTo>
                  <a:lnTo>
                    <a:pt x="619" y="643"/>
                  </a:lnTo>
                  <a:lnTo>
                    <a:pt x="621" y="643"/>
                  </a:lnTo>
                  <a:lnTo>
                    <a:pt x="623" y="648"/>
                  </a:lnTo>
                  <a:lnTo>
                    <a:pt x="621" y="648"/>
                  </a:lnTo>
                  <a:lnTo>
                    <a:pt x="621" y="650"/>
                  </a:lnTo>
                  <a:lnTo>
                    <a:pt x="619" y="650"/>
                  </a:lnTo>
                  <a:lnTo>
                    <a:pt x="619" y="650"/>
                  </a:lnTo>
                  <a:lnTo>
                    <a:pt x="616" y="650"/>
                  </a:lnTo>
                  <a:lnTo>
                    <a:pt x="616" y="650"/>
                  </a:lnTo>
                  <a:lnTo>
                    <a:pt x="616" y="657"/>
                  </a:lnTo>
                  <a:lnTo>
                    <a:pt x="616" y="660"/>
                  </a:lnTo>
                  <a:lnTo>
                    <a:pt x="619" y="655"/>
                  </a:lnTo>
                  <a:lnTo>
                    <a:pt x="619" y="657"/>
                  </a:lnTo>
                  <a:lnTo>
                    <a:pt x="621" y="657"/>
                  </a:lnTo>
                  <a:lnTo>
                    <a:pt x="621" y="657"/>
                  </a:lnTo>
                  <a:lnTo>
                    <a:pt x="623" y="655"/>
                  </a:lnTo>
                  <a:lnTo>
                    <a:pt x="628" y="650"/>
                  </a:lnTo>
                  <a:lnTo>
                    <a:pt x="630" y="650"/>
                  </a:lnTo>
                  <a:lnTo>
                    <a:pt x="630" y="650"/>
                  </a:lnTo>
                  <a:lnTo>
                    <a:pt x="630" y="652"/>
                  </a:lnTo>
                  <a:lnTo>
                    <a:pt x="630" y="655"/>
                  </a:lnTo>
                  <a:lnTo>
                    <a:pt x="630" y="655"/>
                  </a:lnTo>
                  <a:lnTo>
                    <a:pt x="628" y="657"/>
                  </a:lnTo>
                  <a:lnTo>
                    <a:pt x="628" y="660"/>
                  </a:lnTo>
                  <a:lnTo>
                    <a:pt x="630" y="662"/>
                  </a:lnTo>
                  <a:lnTo>
                    <a:pt x="630" y="662"/>
                  </a:lnTo>
                  <a:lnTo>
                    <a:pt x="628" y="660"/>
                  </a:lnTo>
                  <a:lnTo>
                    <a:pt x="626" y="662"/>
                  </a:lnTo>
                  <a:lnTo>
                    <a:pt x="626" y="664"/>
                  </a:lnTo>
                  <a:lnTo>
                    <a:pt x="623" y="664"/>
                  </a:lnTo>
                  <a:lnTo>
                    <a:pt x="623" y="669"/>
                  </a:lnTo>
                  <a:lnTo>
                    <a:pt x="626" y="669"/>
                  </a:lnTo>
                  <a:lnTo>
                    <a:pt x="628" y="674"/>
                  </a:lnTo>
                  <a:lnTo>
                    <a:pt x="628" y="674"/>
                  </a:lnTo>
                  <a:lnTo>
                    <a:pt x="633" y="674"/>
                  </a:lnTo>
                  <a:lnTo>
                    <a:pt x="633" y="676"/>
                  </a:lnTo>
                  <a:lnTo>
                    <a:pt x="630" y="676"/>
                  </a:lnTo>
                  <a:lnTo>
                    <a:pt x="630" y="678"/>
                  </a:lnTo>
                  <a:lnTo>
                    <a:pt x="630" y="681"/>
                  </a:lnTo>
                  <a:lnTo>
                    <a:pt x="630" y="681"/>
                  </a:lnTo>
                  <a:lnTo>
                    <a:pt x="635" y="688"/>
                  </a:lnTo>
                  <a:lnTo>
                    <a:pt x="637" y="690"/>
                  </a:lnTo>
                  <a:lnTo>
                    <a:pt x="642" y="695"/>
                  </a:lnTo>
                  <a:lnTo>
                    <a:pt x="642" y="695"/>
                  </a:lnTo>
                  <a:lnTo>
                    <a:pt x="642" y="697"/>
                  </a:lnTo>
                  <a:lnTo>
                    <a:pt x="645" y="697"/>
                  </a:lnTo>
                  <a:lnTo>
                    <a:pt x="645" y="695"/>
                  </a:lnTo>
                  <a:lnTo>
                    <a:pt x="647" y="695"/>
                  </a:lnTo>
                  <a:lnTo>
                    <a:pt x="647" y="695"/>
                  </a:lnTo>
                  <a:lnTo>
                    <a:pt x="647" y="697"/>
                  </a:lnTo>
                  <a:lnTo>
                    <a:pt x="647" y="704"/>
                  </a:lnTo>
                  <a:lnTo>
                    <a:pt x="645" y="709"/>
                  </a:lnTo>
                  <a:lnTo>
                    <a:pt x="647" y="712"/>
                  </a:lnTo>
                  <a:lnTo>
                    <a:pt x="647" y="712"/>
                  </a:lnTo>
                  <a:lnTo>
                    <a:pt x="649" y="716"/>
                  </a:lnTo>
                  <a:lnTo>
                    <a:pt x="652" y="716"/>
                  </a:lnTo>
                  <a:lnTo>
                    <a:pt x="652" y="721"/>
                  </a:lnTo>
                  <a:lnTo>
                    <a:pt x="652" y="721"/>
                  </a:lnTo>
                  <a:lnTo>
                    <a:pt x="654" y="721"/>
                  </a:lnTo>
                  <a:lnTo>
                    <a:pt x="659" y="721"/>
                  </a:lnTo>
                  <a:lnTo>
                    <a:pt x="661" y="721"/>
                  </a:lnTo>
                  <a:lnTo>
                    <a:pt x="661" y="723"/>
                  </a:lnTo>
                  <a:lnTo>
                    <a:pt x="661" y="723"/>
                  </a:lnTo>
                  <a:lnTo>
                    <a:pt x="661" y="723"/>
                  </a:lnTo>
                  <a:lnTo>
                    <a:pt x="659" y="726"/>
                  </a:lnTo>
                  <a:lnTo>
                    <a:pt x="663" y="726"/>
                  </a:lnTo>
                  <a:lnTo>
                    <a:pt x="666" y="723"/>
                  </a:lnTo>
                  <a:lnTo>
                    <a:pt x="666" y="726"/>
                  </a:lnTo>
                  <a:lnTo>
                    <a:pt x="666" y="728"/>
                  </a:lnTo>
                  <a:lnTo>
                    <a:pt x="668" y="728"/>
                  </a:lnTo>
                  <a:lnTo>
                    <a:pt x="668" y="730"/>
                  </a:lnTo>
                  <a:lnTo>
                    <a:pt x="666" y="735"/>
                  </a:lnTo>
                  <a:lnTo>
                    <a:pt x="668" y="735"/>
                  </a:lnTo>
                  <a:lnTo>
                    <a:pt x="668" y="735"/>
                  </a:lnTo>
                  <a:lnTo>
                    <a:pt x="668" y="745"/>
                  </a:lnTo>
                  <a:lnTo>
                    <a:pt x="668" y="745"/>
                  </a:lnTo>
                  <a:lnTo>
                    <a:pt x="668" y="747"/>
                  </a:lnTo>
                  <a:lnTo>
                    <a:pt x="671" y="745"/>
                  </a:lnTo>
                  <a:lnTo>
                    <a:pt x="673" y="742"/>
                  </a:lnTo>
                  <a:lnTo>
                    <a:pt x="675" y="745"/>
                  </a:lnTo>
                  <a:lnTo>
                    <a:pt x="673" y="747"/>
                  </a:lnTo>
                  <a:lnTo>
                    <a:pt x="673" y="747"/>
                  </a:lnTo>
                  <a:lnTo>
                    <a:pt x="678" y="749"/>
                  </a:lnTo>
                  <a:lnTo>
                    <a:pt x="675" y="749"/>
                  </a:lnTo>
                  <a:lnTo>
                    <a:pt x="673" y="749"/>
                  </a:lnTo>
                  <a:lnTo>
                    <a:pt x="671" y="752"/>
                  </a:lnTo>
                  <a:lnTo>
                    <a:pt x="668" y="752"/>
                  </a:lnTo>
                  <a:lnTo>
                    <a:pt x="673" y="752"/>
                  </a:lnTo>
                  <a:lnTo>
                    <a:pt x="673" y="752"/>
                  </a:lnTo>
                  <a:lnTo>
                    <a:pt x="675" y="754"/>
                  </a:lnTo>
                  <a:lnTo>
                    <a:pt x="673" y="754"/>
                  </a:lnTo>
                  <a:lnTo>
                    <a:pt x="671" y="754"/>
                  </a:lnTo>
                  <a:lnTo>
                    <a:pt x="668" y="756"/>
                  </a:lnTo>
                  <a:lnTo>
                    <a:pt x="668" y="756"/>
                  </a:lnTo>
                  <a:lnTo>
                    <a:pt x="671" y="759"/>
                  </a:lnTo>
                  <a:lnTo>
                    <a:pt x="673" y="761"/>
                  </a:lnTo>
                  <a:lnTo>
                    <a:pt x="680" y="766"/>
                  </a:lnTo>
                  <a:lnTo>
                    <a:pt x="680" y="766"/>
                  </a:lnTo>
                  <a:lnTo>
                    <a:pt x="680" y="764"/>
                  </a:lnTo>
                  <a:lnTo>
                    <a:pt x="680" y="764"/>
                  </a:lnTo>
                  <a:lnTo>
                    <a:pt x="685" y="764"/>
                  </a:lnTo>
                  <a:lnTo>
                    <a:pt x="687" y="764"/>
                  </a:lnTo>
                  <a:lnTo>
                    <a:pt x="689" y="761"/>
                  </a:lnTo>
                  <a:lnTo>
                    <a:pt x="694" y="764"/>
                  </a:lnTo>
                  <a:lnTo>
                    <a:pt x="694" y="764"/>
                  </a:lnTo>
                  <a:lnTo>
                    <a:pt x="694" y="766"/>
                  </a:lnTo>
                  <a:lnTo>
                    <a:pt x="692" y="766"/>
                  </a:lnTo>
                  <a:lnTo>
                    <a:pt x="692" y="766"/>
                  </a:lnTo>
                  <a:lnTo>
                    <a:pt x="694" y="766"/>
                  </a:lnTo>
                  <a:lnTo>
                    <a:pt x="696" y="768"/>
                  </a:lnTo>
                  <a:lnTo>
                    <a:pt x="694" y="771"/>
                  </a:lnTo>
                  <a:lnTo>
                    <a:pt x="699" y="771"/>
                  </a:lnTo>
                  <a:lnTo>
                    <a:pt x="699" y="771"/>
                  </a:lnTo>
                  <a:lnTo>
                    <a:pt x="689" y="773"/>
                  </a:lnTo>
                  <a:lnTo>
                    <a:pt x="692" y="775"/>
                  </a:lnTo>
                  <a:lnTo>
                    <a:pt x="701" y="775"/>
                  </a:lnTo>
                  <a:lnTo>
                    <a:pt x="701" y="775"/>
                  </a:lnTo>
                  <a:lnTo>
                    <a:pt x="704" y="775"/>
                  </a:lnTo>
                  <a:lnTo>
                    <a:pt x="704" y="773"/>
                  </a:lnTo>
                  <a:lnTo>
                    <a:pt x="706" y="775"/>
                  </a:lnTo>
                  <a:lnTo>
                    <a:pt x="706" y="775"/>
                  </a:lnTo>
                  <a:lnTo>
                    <a:pt x="711" y="775"/>
                  </a:lnTo>
                  <a:lnTo>
                    <a:pt x="713" y="773"/>
                  </a:lnTo>
                  <a:lnTo>
                    <a:pt x="713" y="773"/>
                  </a:lnTo>
                  <a:lnTo>
                    <a:pt x="715" y="778"/>
                  </a:lnTo>
                  <a:lnTo>
                    <a:pt x="715" y="778"/>
                  </a:lnTo>
                  <a:lnTo>
                    <a:pt x="718" y="778"/>
                  </a:lnTo>
                  <a:lnTo>
                    <a:pt x="720" y="778"/>
                  </a:lnTo>
                  <a:lnTo>
                    <a:pt x="720" y="778"/>
                  </a:lnTo>
                  <a:lnTo>
                    <a:pt x="720" y="780"/>
                  </a:lnTo>
                  <a:lnTo>
                    <a:pt x="720" y="780"/>
                  </a:lnTo>
                  <a:lnTo>
                    <a:pt x="720" y="782"/>
                  </a:lnTo>
                  <a:lnTo>
                    <a:pt x="720" y="785"/>
                  </a:lnTo>
                  <a:lnTo>
                    <a:pt x="718" y="787"/>
                  </a:lnTo>
                  <a:lnTo>
                    <a:pt x="718" y="787"/>
                  </a:lnTo>
                  <a:lnTo>
                    <a:pt x="725" y="792"/>
                  </a:lnTo>
                  <a:lnTo>
                    <a:pt x="727" y="792"/>
                  </a:lnTo>
                  <a:lnTo>
                    <a:pt x="730" y="792"/>
                  </a:lnTo>
                  <a:lnTo>
                    <a:pt x="730" y="790"/>
                  </a:lnTo>
                  <a:lnTo>
                    <a:pt x="732" y="792"/>
                  </a:lnTo>
                  <a:lnTo>
                    <a:pt x="732" y="790"/>
                  </a:lnTo>
                  <a:lnTo>
                    <a:pt x="732" y="787"/>
                  </a:lnTo>
                  <a:lnTo>
                    <a:pt x="732" y="787"/>
                  </a:lnTo>
                  <a:lnTo>
                    <a:pt x="732" y="790"/>
                  </a:lnTo>
                  <a:lnTo>
                    <a:pt x="734" y="792"/>
                  </a:lnTo>
                  <a:lnTo>
                    <a:pt x="734" y="792"/>
                  </a:lnTo>
                  <a:lnTo>
                    <a:pt x="734" y="794"/>
                  </a:lnTo>
                  <a:lnTo>
                    <a:pt x="734" y="794"/>
                  </a:lnTo>
                  <a:lnTo>
                    <a:pt x="734" y="797"/>
                  </a:lnTo>
                  <a:lnTo>
                    <a:pt x="737" y="797"/>
                  </a:lnTo>
                  <a:lnTo>
                    <a:pt x="737" y="799"/>
                  </a:lnTo>
                  <a:lnTo>
                    <a:pt x="737" y="799"/>
                  </a:lnTo>
                  <a:lnTo>
                    <a:pt x="737" y="801"/>
                  </a:lnTo>
                  <a:lnTo>
                    <a:pt x="739" y="804"/>
                  </a:lnTo>
                  <a:lnTo>
                    <a:pt x="741" y="799"/>
                  </a:lnTo>
                  <a:lnTo>
                    <a:pt x="744" y="797"/>
                  </a:lnTo>
                  <a:lnTo>
                    <a:pt x="744" y="794"/>
                  </a:lnTo>
                  <a:lnTo>
                    <a:pt x="746" y="797"/>
                  </a:lnTo>
                  <a:lnTo>
                    <a:pt x="744" y="804"/>
                  </a:lnTo>
                  <a:lnTo>
                    <a:pt x="744" y="804"/>
                  </a:lnTo>
                  <a:lnTo>
                    <a:pt x="744" y="804"/>
                  </a:lnTo>
                  <a:lnTo>
                    <a:pt x="744" y="806"/>
                  </a:lnTo>
                  <a:lnTo>
                    <a:pt x="744" y="806"/>
                  </a:lnTo>
                  <a:lnTo>
                    <a:pt x="746" y="806"/>
                  </a:lnTo>
                  <a:lnTo>
                    <a:pt x="748" y="808"/>
                  </a:lnTo>
                  <a:lnTo>
                    <a:pt x="753" y="806"/>
                  </a:lnTo>
                  <a:lnTo>
                    <a:pt x="753" y="806"/>
                  </a:lnTo>
                  <a:lnTo>
                    <a:pt x="753" y="808"/>
                  </a:lnTo>
                  <a:lnTo>
                    <a:pt x="753" y="808"/>
                  </a:lnTo>
                  <a:lnTo>
                    <a:pt x="753" y="808"/>
                  </a:lnTo>
                  <a:lnTo>
                    <a:pt x="751" y="808"/>
                  </a:lnTo>
                  <a:lnTo>
                    <a:pt x="748" y="811"/>
                  </a:lnTo>
                  <a:lnTo>
                    <a:pt x="746" y="811"/>
                  </a:lnTo>
                  <a:lnTo>
                    <a:pt x="748" y="813"/>
                  </a:lnTo>
                  <a:lnTo>
                    <a:pt x="748" y="811"/>
                  </a:lnTo>
                  <a:lnTo>
                    <a:pt x="751" y="813"/>
                  </a:lnTo>
                  <a:lnTo>
                    <a:pt x="751" y="816"/>
                  </a:lnTo>
                  <a:lnTo>
                    <a:pt x="753" y="818"/>
                  </a:lnTo>
                  <a:lnTo>
                    <a:pt x="753" y="818"/>
                  </a:lnTo>
                  <a:lnTo>
                    <a:pt x="756" y="818"/>
                  </a:lnTo>
                  <a:lnTo>
                    <a:pt x="758" y="820"/>
                  </a:lnTo>
                  <a:lnTo>
                    <a:pt x="760" y="820"/>
                  </a:lnTo>
                  <a:lnTo>
                    <a:pt x="760" y="823"/>
                  </a:lnTo>
                  <a:lnTo>
                    <a:pt x="758" y="820"/>
                  </a:lnTo>
                  <a:lnTo>
                    <a:pt x="758" y="820"/>
                  </a:lnTo>
                  <a:lnTo>
                    <a:pt x="758" y="825"/>
                  </a:lnTo>
                  <a:lnTo>
                    <a:pt x="756" y="825"/>
                  </a:lnTo>
                  <a:lnTo>
                    <a:pt x="756" y="827"/>
                  </a:lnTo>
                  <a:lnTo>
                    <a:pt x="756" y="827"/>
                  </a:lnTo>
                  <a:lnTo>
                    <a:pt x="758" y="830"/>
                  </a:lnTo>
                  <a:lnTo>
                    <a:pt x="760" y="834"/>
                  </a:lnTo>
                  <a:lnTo>
                    <a:pt x="760" y="844"/>
                  </a:lnTo>
                  <a:lnTo>
                    <a:pt x="758" y="844"/>
                  </a:lnTo>
                  <a:lnTo>
                    <a:pt x="758" y="841"/>
                  </a:lnTo>
                  <a:lnTo>
                    <a:pt x="758" y="841"/>
                  </a:lnTo>
                  <a:lnTo>
                    <a:pt x="756" y="841"/>
                  </a:lnTo>
                  <a:lnTo>
                    <a:pt x="753" y="846"/>
                  </a:lnTo>
                  <a:lnTo>
                    <a:pt x="751" y="849"/>
                  </a:lnTo>
                  <a:lnTo>
                    <a:pt x="748" y="851"/>
                  </a:lnTo>
                  <a:lnTo>
                    <a:pt x="751" y="851"/>
                  </a:lnTo>
                  <a:lnTo>
                    <a:pt x="751" y="853"/>
                  </a:lnTo>
                  <a:lnTo>
                    <a:pt x="748" y="853"/>
                  </a:lnTo>
                  <a:lnTo>
                    <a:pt x="748" y="849"/>
                  </a:lnTo>
                  <a:lnTo>
                    <a:pt x="751" y="841"/>
                  </a:lnTo>
                  <a:lnTo>
                    <a:pt x="753" y="841"/>
                  </a:lnTo>
                  <a:lnTo>
                    <a:pt x="753" y="841"/>
                  </a:lnTo>
                  <a:lnTo>
                    <a:pt x="753" y="837"/>
                  </a:lnTo>
                  <a:lnTo>
                    <a:pt x="753" y="834"/>
                  </a:lnTo>
                  <a:lnTo>
                    <a:pt x="748" y="837"/>
                  </a:lnTo>
                  <a:lnTo>
                    <a:pt x="746" y="834"/>
                  </a:lnTo>
                  <a:lnTo>
                    <a:pt x="734" y="834"/>
                  </a:lnTo>
                  <a:lnTo>
                    <a:pt x="722" y="827"/>
                  </a:lnTo>
                  <a:lnTo>
                    <a:pt x="720" y="830"/>
                  </a:lnTo>
                  <a:lnTo>
                    <a:pt x="720" y="832"/>
                  </a:lnTo>
                  <a:lnTo>
                    <a:pt x="720" y="837"/>
                  </a:lnTo>
                  <a:lnTo>
                    <a:pt x="722" y="841"/>
                  </a:lnTo>
                  <a:lnTo>
                    <a:pt x="725" y="844"/>
                  </a:lnTo>
                  <a:lnTo>
                    <a:pt x="730" y="863"/>
                  </a:lnTo>
                  <a:lnTo>
                    <a:pt x="730" y="863"/>
                  </a:lnTo>
                  <a:lnTo>
                    <a:pt x="732" y="860"/>
                  </a:lnTo>
                  <a:lnTo>
                    <a:pt x="732" y="863"/>
                  </a:lnTo>
                  <a:lnTo>
                    <a:pt x="732" y="865"/>
                  </a:lnTo>
                  <a:lnTo>
                    <a:pt x="732" y="865"/>
                  </a:lnTo>
                  <a:lnTo>
                    <a:pt x="732" y="867"/>
                  </a:lnTo>
                  <a:lnTo>
                    <a:pt x="732" y="870"/>
                  </a:lnTo>
                  <a:lnTo>
                    <a:pt x="732" y="870"/>
                  </a:lnTo>
                  <a:lnTo>
                    <a:pt x="734" y="870"/>
                  </a:lnTo>
                  <a:lnTo>
                    <a:pt x="734" y="870"/>
                  </a:lnTo>
                  <a:lnTo>
                    <a:pt x="734" y="875"/>
                  </a:lnTo>
                  <a:lnTo>
                    <a:pt x="734" y="877"/>
                  </a:lnTo>
                  <a:lnTo>
                    <a:pt x="732" y="877"/>
                  </a:lnTo>
                  <a:lnTo>
                    <a:pt x="732" y="872"/>
                  </a:lnTo>
                  <a:lnTo>
                    <a:pt x="732" y="872"/>
                  </a:lnTo>
                  <a:lnTo>
                    <a:pt x="732" y="877"/>
                  </a:lnTo>
                  <a:lnTo>
                    <a:pt x="732" y="879"/>
                  </a:lnTo>
                  <a:lnTo>
                    <a:pt x="734" y="879"/>
                  </a:lnTo>
                  <a:lnTo>
                    <a:pt x="741" y="879"/>
                  </a:lnTo>
                  <a:lnTo>
                    <a:pt x="744" y="882"/>
                  </a:lnTo>
                  <a:lnTo>
                    <a:pt x="744" y="884"/>
                  </a:lnTo>
                  <a:lnTo>
                    <a:pt x="741" y="882"/>
                  </a:lnTo>
                  <a:lnTo>
                    <a:pt x="734" y="884"/>
                  </a:lnTo>
                  <a:lnTo>
                    <a:pt x="734" y="884"/>
                  </a:lnTo>
                  <a:lnTo>
                    <a:pt x="732" y="891"/>
                  </a:lnTo>
                  <a:lnTo>
                    <a:pt x="734" y="893"/>
                  </a:lnTo>
                  <a:lnTo>
                    <a:pt x="734" y="896"/>
                  </a:lnTo>
                  <a:lnTo>
                    <a:pt x="734" y="898"/>
                  </a:lnTo>
                  <a:lnTo>
                    <a:pt x="732" y="901"/>
                  </a:lnTo>
                  <a:lnTo>
                    <a:pt x="730" y="945"/>
                  </a:lnTo>
                  <a:lnTo>
                    <a:pt x="730" y="945"/>
                  </a:lnTo>
                  <a:lnTo>
                    <a:pt x="730" y="945"/>
                  </a:lnTo>
                  <a:lnTo>
                    <a:pt x="730" y="948"/>
                  </a:lnTo>
                  <a:lnTo>
                    <a:pt x="727" y="948"/>
                  </a:lnTo>
                  <a:lnTo>
                    <a:pt x="725" y="953"/>
                  </a:lnTo>
                  <a:lnTo>
                    <a:pt x="725" y="960"/>
                  </a:lnTo>
                  <a:lnTo>
                    <a:pt x="732" y="993"/>
                  </a:lnTo>
                  <a:lnTo>
                    <a:pt x="730" y="1004"/>
                  </a:lnTo>
                  <a:lnTo>
                    <a:pt x="727" y="1012"/>
                  </a:lnTo>
                  <a:lnTo>
                    <a:pt x="727" y="1016"/>
                  </a:lnTo>
                  <a:lnTo>
                    <a:pt x="730" y="1019"/>
                  </a:lnTo>
                  <a:lnTo>
                    <a:pt x="737" y="1030"/>
                  </a:lnTo>
                  <a:lnTo>
                    <a:pt x="737" y="1030"/>
                  </a:lnTo>
                  <a:lnTo>
                    <a:pt x="737" y="1033"/>
                  </a:lnTo>
                  <a:lnTo>
                    <a:pt x="739" y="1047"/>
                  </a:lnTo>
                  <a:lnTo>
                    <a:pt x="748" y="1059"/>
                  </a:lnTo>
                  <a:lnTo>
                    <a:pt x="748" y="1061"/>
                  </a:lnTo>
                  <a:lnTo>
                    <a:pt x="748" y="1064"/>
                  </a:lnTo>
                  <a:lnTo>
                    <a:pt x="751" y="1064"/>
                  </a:lnTo>
                  <a:lnTo>
                    <a:pt x="753" y="1066"/>
                  </a:lnTo>
                  <a:lnTo>
                    <a:pt x="753" y="1066"/>
                  </a:lnTo>
                  <a:lnTo>
                    <a:pt x="756" y="1068"/>
                  </a:lnTo>
                  <a:lnTo>
                    <a:pt x="756" y="1068"/>
                  </a:lnTo>
                  <a:lnTo>
                    <a:pt x="758" y="1066"/>
                  </a:lnTo>
                  <a:lnTo>
                    <a:pt x="758" y="1066"/>
                  </a:lnTo>
                  <a:lnTo>
                    <a:pt x="758" y="1061"/>
                  </a:lnTo>
                  <a:lnTo>
                    <a:pt x="760" y="1061"/>
                  </a:lnTo>
                  <a:lnTo>
                    <a:pt x="765" y="1064"/>
                  </a:lnTo>
                  <a:lnTo>
                    <a:pt x="763" y="1066"/>
                  </a:lnTo>
                  <a:lnTo>
                    <a:pt x="760" y="1066"/>
                  </a:lnTo>
                  <a:lnTo>
                    <a:pt x="760" y="1066"/>
                  </a:lnTo>
                  <a:lnTo>
                    <a:pt x="760" y="1068"/>
                  </a:lnTo>
                  <a:lnTo>
                    <a:pt x="763" y="1075"/>
                  </a:lnTo>
                  <a:lnTo>
                    <a:pt x="763" y="1075"/>
                  </a:lnTo>
                  <a:lnTo>
                    <a:pt x="760" y="1073"/>
                  </a:lnTo>
                  <a:lnTo>
                    <a:pt x="758" y="1071"/>
                  </a:lnTo>
                  <a:lnTo>
                    <a:pt x="758" y="1071"/>
                  </a:lnTo>
                  <a:lnTo>
                    <a:pt x="758" y="1073"/>
                  </a:lnTo>
                  <a:lnTo>
                    <a:pt x="760" y="1082"/>
                  </a:lnTo>
                  <a:lnTo>
                    <a:pt x="763" y="1087"/>
                  </a:lnTo>
                  <a:lnTo>
                    <a:pt x="767" y="1087"/>
                  </a:lnTo>
                  <a:lnTo>
                    <a:pt x="767" y="1090"/>
                  </a:lnTo>
                  <a:lnTo>
                    <a:pt x="767" y="1094"/>
                  </a:lnTo>
                  <a:lnTo>
                    <a:pt x="767" y="1094"/>
                  </a:lnTo>
                  <a:lnTo>
                    <a:pt x="767" y="1099"/>
                  </a:lnTo>
                  <a:lnTo>
                    <a:pt x="782" y="1118"/>
                  </a:lnTo>
                  <a:lnTo>
                    <a:pt x="784" y="1118"/>
                  </a:lnTo>
                  <a:lnTo>
                    <a:pt x="784" y="1123"/>
                  </a:lnTo>
                  <a:lnTo>
                    <a:pt x="786" y="1123"/>
                  </a:lnTo>
                  <a:lnTo>
                    <a:pt x="789" y="1125"/>
                  </a:lnTo>
                  <a:lnTo>
                    <a:pt x="789" y="1127"/>
                  </a:lnTo>
                  <a:lnTo>
                    <a:pt x="789" y="1127"/>
                  </a:lnTo>
                  <a:lnTo>
                    <a:pt x="789" y="1134"/>
                  </a:lnTo>
                  <a:lnTo>
                    <a:pt x="789" y="1137"/>
                  </a:lnTo>
                  <a:lnTo>
                    <a:pt x="798" y="1139"/>
                  </a:lnTo>
                  <a:lnTo>
                    <a:pt x="800" y="1139"/>
                  </a:lnTo>
                  <a:lnTo>
                    <a:pt x="803" y="1139"/>
                  </a:lnTo>
                  <a:lnTo>
                    <a:pt x="805" y="1139"/>
                  </a:lnTo>
                  <a:lnTo>
                    <a:pt x="810" y="1142"/>
                  </a:lnTo>
                  <a:lnTo>
                    <a:pt x="812" y="1144"/>
                  </a:lnTo>
                  <a:lnTo>
                    <a:pt x="817" y="1146"/>
                  </a:lnTo>
                  <a:lnTo>
                    <a:pt x="819" y="1149"/>
                  </a:lnTo>
                  <a:lnTo>
                    <a:pt x="819" y="1146"/>
                  </a:lnTo>
                  <a:lnTo>
                    <a:pt x="822" y="1146"/>
                  </a:lnTo>
                  <a:lnTo>
                    <a:pt x="824" y="1149"/>
                  </a:lnTo>
                  <a:lnTo>
                    <a:pt x="826" y="1151"/>
                  </a:lnTo>
                  <a:lnTo>
                    <a:pt x="826" y="1153"/>
                  </a:lnTo>
                  <a:lnTo>
                    <a:pt x="829" y="1153"/>
                  </a:lnTo>
                  <a:lnTo>
                    <a:pt x="843" y="1165"/>
                  </a:lnTo>
                  <a:lnTo>
                    <a:pt x="845" y="1167"/>
                  </a:lnTo>
                  <a:lnTo>
                    <a:pt x="845" y="1177"/>
                  </a:lnTo>
                  <a:lnTo>
                    <a:pt x="848" y="1179"/>
                  </a:lnTo>
                  <a:lnTo>
                    <a:pt x="848" y="1182"/>
                  </a:lnTo>
                  <a:lnTo>
                    <a:pt x="850" y="1184"/>
                  </a:lnTo>
                  <a:lnTo>
                    <a:pt x="850" y="1186"/>
                  </a:lnTo>
                  <a:lnTo>
                    <a:pt x="852" y="1189"/>
                  </a:lnTo>
                  <a:lnTo>
                    <a:pt x="852" y="1189"/>
                  </a:lnTo>
                  <a:lnTo>
                    <a:pt x="855" y="1189"/>
                  </a:lnTo>
                  <a:lnTo>
                    <a:pt x="855" y="1191"/>
                  </a:lnTo>
                  <a:lnTo>
                    <a:pt x="855" y="1196"/>
                  </a:lnTo>
                  <a:lnTo>
                    <a:pt x="862" y="1205"/>
                  </a:lnTo>
                  <a:lnTo>
                    <a:pt x="862" y="1208"/>
                  </a:lnTo>
                  <a:lnTo>
                    <a:pt x="862" y="1208"/>
                  </a:lnTo>
                  <a:lnTo>
                    <a:pt x="862" y="1210"/>
                  </a:lnTo>
                  <a:lnTo>
                    <a:pt x="864" y="1210"/>
                  </a:lnTo>
                  <a:lnTo>
                    <a:pt x="864" y="1215"/>
                  </a:lnTo>
                  <a:lnTo>
                    <a:pt x="864" y="1217"/>
                  </a:lnTo>
                  <a:lnTo>
                    <a:pt x="867" y="1219"/>
                  </a:lnTo>
                  <a:lnTo>
                    <a:pt x="867" y="1217"/>
                  </a:lnTo>
                  <a:lnTo>
                    <a:pt x="867" y="1217"/>
                  </a:lnTo>
                  <a:lnTo>
                    <a:pt x="871" y="1231"/>
                  </a:lnTo>
                  <a:lnTo>
                    <a:pt x="871" y="1231"/>
                  </a:lnTo>
                  <a:lnTo>
                    <a:pt x="874" y="1231"/>
                  </a:lnTo>
                  <a:lnTo>
                    <a:pt x="876" y="1234"/>
                  </a:lnTo>
                  <a:lnTo>
                    <a:pt x="878" y="1234"/>
                  </a:lnTo>
                  <a:lnTo>
                    <a:pt x="881" y="1236"/>
                  </a:lnTo>
                  <a:lnTo>
                    <a:pt x="883" y="1236"/>
                  </a:lnTo>
                  <a:lnTo>
                    <a:pt x="885" y="1243"/>
                  </a:lnTo>
                  <a:lnTo>
                    <a:pt x="888" y="1243"/>
                  </a:lnTo>
                  <a:lnTo>
                    <a:pt x="890" y="1248"/>
                  </a:lnTo>
                  <a:lnTo>
                    <a:pt x="890" y="1248"/>
                  </a:lnTo>
                  <a:lnTo>
                    <a:pt x="897" y="1255"/>
                  </a:lnTo>
                  <a:lnTo>
                    <a:pt x="897" y="1260"/>
                  </a:lnTo>
                  <a:lnTo>
                    <a:pt x="897" y="1260"/>
                  </a:lnTo>
                  <a:lnTo>
                    <a:pt x="897" y="1262"/>
                  </a:lnTo>
                  <a:lnTo>
                    <a:pt x="897" y="1262"/>
                  </a:lnTo>
                  <a:lnTo>
                    <a:pt x="897" y="1264"/>
                  </a:lnTo>
                  <a:lnTo>
                    <a:pt x="895" y="1264"/>
                  </a:lnTo>
                  <a:lnTo>
                    <a:pt x="895" y="1267"/>
                  </a:lnTo>
                  <a:lnTo>
                    <a:pt x="897" y="1267"/>
                  </a:lnTo>
                  <a:lnTo>
                    <a:pt x="895" y="1267"/>
                  </a:lnTo>
                  <a:lnTo>
                    <a:pt x="895" y="1267"/>
                  </a:lnTo>
                  <a:lnTo>
                    <a:pt x="888" y="1269"/>
                  </a:lnTo>
                  <a:lnTo>
                    <a:pt x="883" y="1267"/>
                  </a:lnTo>
                  <a:lnTo>
                    <a:pt x="883" y="1269"/>
                  </a:lnTo>
                  <a:lnTo>
                    <a:pt x="883" y="1269"/>
                  </a:lnTo>
                  <a:lnTo>
                    <a:pt x="883" y="1269"/>
                  </a:lnTo>
                  <a:lnTo>
                    <a:pt x="888" y="1271"/>
                  </a:lnTo>
                  <a:lnTo>
                    <a:pt x="890" y="1274"/>
                  </a:lnTo>
                  <a:lnTo>
                    <a:pt x="890" y="1274"/>
                  </a:lnTo>
                  <a:lnTo>
                    <a:pt x="893" y="1279"/>
                  </a:lnTo>
                  <a:lnTo>
                    <a:pt x="893" y="1279"/>
                  </a:lnTo>
                  <a:lnTo>
                    <a:pt x="895" y="1279"/>
                  </a:lnTo>
                  <a:lnTo>
                    <a:pt x="897" y="1281"/>
                  </a:lnTo>
                  <a:lnTo>
                    <a:pt x="897" y="1281"/>
                  </a:lnTo>
                  <a:lnTo>
                    <a:pt x="902" y="1283"/>
                  </a:lnTo>
                  <a:lnTo>
                    <a:pt x="904" y="1286"/>
                  </a:lnTo>
                  <a:lnTo>
                    <a:pt x="907" y="1286"/>
                  </a:lnTo>
                  <a:lnTo>
                    <a:pt x="909" y="1288"/>
                  </a:lnTo>
                  <a:lnTo>
                    <a:pt x="914" y="1283"/>
                  </a:lnTo>
                  <a:lnTo>
                    <a:pt x="914" y="1286"/>
                  </a:lnTo>
                  <a:lnTo>
                    <a:pt x="914" y="1288"/>
                  </a:lnTo>
                  <a:lnTo>
                    <a:pt x="919" y="1293"/>
                  </a:lnTo>
                  <a:lnTo>
                    <a:pt x="923" y="1297"/>
                  </a:lnTo>
                  <a:lnTo>
                    <a:pt x="926" y="1297"/>
                  </a:lnTo>
                  <a:lnTo>
                    <a:pt x="930" y="1305"/>
                  </a:lnTo>
                  <a:lnTo>
                    <a:pt x="930" y="1314"/>
                  </a:lnTo>
                  <a:lnTo>
                    <a:pt x="928" y="1321"/>
                  </a:lnTo>
                  <a:lnTo>
                    <a:pt x="928" y="1323"/>
                  </a:lnTo>
                  <a:lnTo>
                    <a:pt x="928" y="1323"/>
                  </a:lnTo>
                  <a:lnTo>
                    <a:pt x="930" y="1321"/>
                  </a:lnTo>
                  <a:lnTo>
                    <a:pt x="930" y="1323"/>
                  </a:lnTo>
                  <a:lnTo>
                    <a:pt x="933" y="1323"/>
                  </a:lnTo>
                  <a:lnTo>
                    <a:pt x="935" y="1323"/>
                  </a:lnTo>
                  <a:lnTo>
                    <a:pt x="935" y="1326"/>
                  </a:lnTo>
                  <a:lnTo>
                    <a:pt x="935" y="1328"/>
                  </a:lnTo>
                  <a:lnTo>
                    <a:pt x="937" y="1328"/>
                  </a:lnTo>
                  <a:lnTo>
                    <a:pt x="937" y="1331"/>
                  </a:lnTo>
                  <a:lnTo>
                    <a:pt x="954" y="1342"/>
                  </a:lnTo>
                  <a:lnTo>
                    <a:pt x="956" y="1345"/>
                  </a:lnTo>
                  <a:lnTo>
                    <a:pt x="961" y="1347"/>
                  </a:lnTo>
                  <a:lnTo>
                    <a:pt x="963" y="1354"/>
                  </a:lnTo>
                  <a:lnTo>
                    <a:pt x="966" y="1356"/>
                  </a:lnTo>
                  <a:lnTo>
                    <a:pt x="966" y="1356"/>
                  </a:lnTo>
                  <a:lnTo>
                    <a:pt x="968" y="1356"/>
                  </a:lnTo>
                  <a:lnTo>
                    <a:pt x="971" y="1354"/>
                  </a:lnTo>
                  <a:lnTo>
                    <a:pt x="973" y="1349"/>
                  </a:lnTo>
                  <a:lnTo>
                    <a:pt x="973" y="1347"/>
                  </a:lnTo>
                  <a:lnTo>
                    <a:pt x="973" y="1347"/>
                  </a:lnTo>
                  <a:lnTo>
                    <a:pt x="968" y="1340"/>
                  </a:lnTo>
                  <a:lnTo>
                    <a:pt x="968" y="1338"/>
                  </a:lnTo>
                  <a:lnTo>
                    <a:pt x="961" y="1333"/>
                  </a:lnTo>
                  <a:lnTo>
                    <a:pt x="959" y="1335"/>
                  </a:lnTo>
                  <a:lnTo>
                    <a:pt x="956" y="1333"/>
                  </a:lnTo>
                  <a:lnTo>
                    <a:pt x="954" y="1328"/>
                  </a:lnTo>
                  <a:lnTo>
                    <a:pt x="952" y="1328"/>
                  </a:lnTo>
                  <a:lnTo>
                    <a:pt x="952" y="1321"/>
                  </a:lnTo>
                  <a:lnTo>
                    <a:pt x="949" y="1316"/>
                  </a:lnTo>
                  <a:lnTo>
                    <a:pt x="949" y="1316"/>
                  </a:lnTo>
                  <a:lnTo>
                    <a:pt x="949" y="1309"/>
                  </a:lnTo>
                  <a:lnTo>
                    <a:pt x="947" y="1309"/>
                  </a:lnTo>
                  <a:lnTo>
                    <a:pt x="945" y="1305"/>
                  </a:lnTo>
                  <a:lnTo>
                    <a:pt x="942" y="1295"/>
                  </a:lnTo>
                  <a:lnTo>
                    <a:pt x="942" y="1295"/>
                  </a:lnTo>
                  <a:lnTo>
                    <a:pt x="940" y="1288"/>
                  </a:lnTo>
                  <a:lnTo>
                    <a:pt x="937" y="1286"/>
                  </a:lnTo>
                  <a:lnTo>
                    <a:pt x="935" y="1286"/>
                  </a:lnTo>
                  <a:lnTo>
                    <a:pt x="935" y="1290"/>
                  </a:lnTo>
                  <a:lnTo>
                    <a:pt x="937" y="1290"/>
                  </a:lnTo>
                  <a:lnTo>
                    <a:pt x="935" y="1290"/>
                  </a:lnTo>
                  <a:lnTo>
                    <a:pt x="935" y="1288"/>
                  </a:lnTo>
                  <a:lnTo>
                    <a:pt x="935" y="1288"/>
                  </a:lnTo>
                  <a:lnTo>
                    <a:pt x="933" y="1283"/>
                  </a:lnTo>
                  <a:lnTo>
                    <a:pt x="933" y="1281"/>
                  </a:lnTo>
                  <a:lnTo>
                    <a:pt x="930" y="1281"/>
                  </a:lnTo>
                  <a:lnTo>
                    <a:pt x="928" y="1279"/>
                  </a:lnTo>
                  <a:lnTo>
                    <a:pt x="928" y="1276"/>
                  </a:lnTo>
                  <a:lnTo>
                    <a:pt x="926" y="1274"/>
                  </a:lnTo>
                  <a:lnTo>
                    <a:pt x="921" y="1267"/>
                  </a:lnTo>
                  <a:lnTo>
                    <a:pt x="919" y="1257"/>
                  </a:lnTo>
                  <a:lnTo>
                    <a:pt x="919" y="1257"/>
                  </a:lnTo>
                  <a:lnTo>
                    <a:pt x="916" y="1255"/>
                  </a:lnTo>
                  <a:lnTo>
                    <a:pt x="916" y="1255"/>
                  </a:lnTo>
                  <a:lnTo>
                    <a:pt x="916" y="1255"/>
                  </a:lnTo>
                  <a:lnTo>
                    <a:pt x="914" y="1253"/>
                  </a:lnTo>
                  <a:lnTo>
                    <a:pt x="911" y="1248"/>
                  </a:lnTo>
                  <a:lnTo>
                    <a:pt x="911" y="1248"/>
                  </a:lnTo>
                  <a:lnTo>
                    <a:pt x="911" y="1248"/>
                  </a:lnTo>
                  <a:lnTo>
                    <a:pt x="909" y="1248"/>
                  </a:lnTo>
                  <a:lnTo>
                    <a:pt x="907" y="1248"/>
                  </a:lnTo>
                  <a:lnTo>
                    <a:pt x="904" y="1243"/>
                  </a:lnTo>
                  <a:lnTo>
                    <a:pt x="904" y="1241"/>
                  </a:lnTo>
                  <a:lnTo>
                    <a:pt x="897" y="1234"/>
                  </a:lnTo>
                  <a:lnTo>
                    <a:pt x="897" y="1231"/>
                  </a:lnTo>
                  <a:lnTo>
                    <a:pt x="895" y="1231"/>
                  </a:lnTo>
                  <a:lnTo>
                    <a:pt x="893" y="1231"/>
                  </a:lnTo>
                  <a:lnTo>
                    <a:pt x="890" y="1224"/>
                  </a:lnTo>
                  <a:lnTo>
                    <a:pt x="888" y="1208"/>
                  </a:lnTo>
                  <a:lnTo>
                    <a:pt x="885" y="1205"/>
                  </a:lnTo>
                  <a:lnTo>
                    <a:pt x="885" y="1196"/>
                  </a:lnTo>
                  <a:lnTo>
                    <a:pt x="885" y="1193"/>
                  </a:lnTo>
                  <a:lnTo>
                    <a:pt x="883" y="1191"/>
                  </a:lnTo>
                  <a:lnTo>
                    <a:pt x="888" y="1191"/>
                  </a:lnTo>
                  <a:lnTo>
                    <a:pt x="890" y="1193"/>
                  </a:lnTo>
                  <a:lnTo>
                    <a:pt x="893" y="1193"/>
                  </a:lnTo>
                  <a:lnTo>
                    <a:pt x="893" y="1196"/>
                  </a:lnTo>
                  <a:lnTo>
                    <a:pt x="897" y="1198"/>
                  </a:lnTo>
                  <a:lnTo>
                    <a:pt x="902" y="1196"/>
                  </a:lnTo>
                  <a:lnTo>
                    <a:pt x="904" y="1198"/>
                  </a:lnTo>
                  <a:lnTo>
                    <a:pt x="904" y="1201"/>
                  </a:lnTo>
                  <a:lnTo>
                    <a:pt x="911" y="1203"/>
                  </a:lnTo>
                  <a:lnTo>
                    <a:pt x="911" y="1203"/>
                  </a:lnTo>
                  <a:lnTo>
                    <a:pt x="914" y="1205"/>
                  </a:lnTo>
                  <a:lnTo>
                    <a:pt x="914" y="1212"/>
                  </a:lnTo>
                  <a:lnTo>
                    <a:pt x="916" y="1217"/>
                  </a:lnTo>
                  <a:lnTo>
                    <a:pt x="916" y="1219"/>
                  </a:lnTo>
                  <a:lnTo>
                    <a:pt x="919" y="1222"/>
                  </a:lnTo>
                  <a:lnTo>
                    <a:pt x="919" y="1227"/>
                  </a:lnTo>
                  <a:lnTo>
                    <a:pt x="921" y="1229"/>
                  </a:lnTo>
                  <a:lnTo>
                    <a:pt x="921" y="1229"/>
                  </a:lnTo>
                  <a:lnTo>
                    <a:pt x="923" y="1231"/>
                  </a:lnTo>
                  <a:lnTo>
                    <a:pt x="923" y="1236"/>
                  </a:lnTo>
                  <a:lnTo>
                    <a:pt x="926" y="1238"/>
                  </a:lnTo>
                  <a:lnTo>
                    <a:pt x="928" y="1241"/>
                  </a:lnTo>
                  <a:lnTo>
                    <a:pt x="930" y="1245"/>
                  </a:lnTo>
                  <a:lnTo>
                    <a:pt x="933" y="1248"/>
                  </a:lnTo>
                  <a:lnTo>
                    <a:pt x="933" y="1253"/>
                  </a:lnTo>
                  <a:lnTo>
                    <a:pt x="937" y="1255"/>
                  </a:lnTo>
                  <a:lnTo>
                    <a:pt x="940" y="1257"/>
                  </a:lnTo>
                  <a:lnTo>
                    <a:pt x="945" y="1262"/>
                  </a:lnTo>
                  <a:lnTo>
                    <a:pt x="947" y="1264"/>
                  </a:lnTo>
                  <a:lnTo>
                    <a:pt x="954" y="1267"/>
                  </a:lnTo>
                  <a:lnTo>
                    <a:pt x="954" y="1267"/>
                  </a:lnTo>
                  <a:lnTo>
                    <a:pt x="954" y="1271"/>
                  </a:lnTo>
                  <a:lnTo>
                    <a:pt x="954" y="1271"/>
                  </a:lnTo>
                  <a:lnTo>
                    <a:pt x="954" y="1274"/>
                  </a:lnTo>
                  <a:lnTo>
                    <a:pt x="954" y="1274"/>
                  </a:lnTo>
                  <a:lnTo>
                    <a:pt x="959" y="1279"/>
                  </a:lnTo>
                  <a:lnTo>
                    <a:pt x="963" y="1281"/>
                  </a:lnTo>
                  <a:lnTo>
                    <a:pt x="968" y="1286"/>
                  </a:lnTo>
                  <a:lnTo>
                    <a:pt x="968" y="1288"/>
                  </a:lnTo>
                  <a:lnTo>
                    <a:pt x="968" y="1288"/>
                  </a:lnTo>
                  <a:lnTo>
                    <a:pt x="973" y="1288"/>
                  </a:lnTo>
                  <a:lnTo>
                    <a:pt x="975" y="1290"/>
                  </a:lnTo>
                  <a:lnTo>
                    <a:pt x="978" y="1293"/>
                  </a:lnTo>
                  <a:lnTo>
                    <a:pt x="978" y="1295"/>
                  </a:lnTo>
                  <a:lnTo>
                    <a:pt x="978" y="1295"/>
                  </a:lnTo>
                  <a:lnTo>
                    <a:pt x="978" y="1297"/>
                  </a:lnTo>
                  <a:lnTo>
                    <a:pt x="975" y="1300"/>
                  </a:lnTo>
                  <a:lnTo>
                    <a:pt x="975" y="1305"/>
                  </a:lnTo>
                  <a:lnTo>
                    <a:pt x="975" y="1307"/>
                  </a:lnTo>
                  <a:lnTo>
                    <a:pt x="978" y="1309"/>
                  </a:lnTo>
                  <a:lnTo>
                    <a:pt x="980" y="1309"/>
                  </a:lnTo>
                  <a:lnTo>
                    <a:pt x="982" y="1307"/>
                  </a:lnTo>
                  <a:lnTo>
                    <a:pt x="982" y="1307"/>
                  </a:lnTo>
                  <a:lnTo>
                    <a:pt x="982" y="1312"/>
                  </a:lnTo>
                  <a:lnTo>
                    <a:pt x="982" y="1312"/>
                  </a:lnTo>
                  <a:lnTo>
                    <a:pt x="989" y="1316"/>
                  </a:lnTo>
                  <a:lnTo>
                    <a:pt x="992" y="1316"/>
                  </a:lnTo>
                  <a:lnTo>
                    <a:pt x="994" y="1314"/>
                  </a:lnTo>
                  <a:lnTo>
                    <a:pt x="999" y="1321"/>
                  </a:lnTo>
                  <a:lnTo>
                    <a:pt x="999" y="1326"/>
                  </a:lnTo>
                  <a:lnTo>
                    <a:pt x="999" y="1328"/>
                  </a:lnTo>
                  <a:lnTo>
                    <a:pt x="1018" y="1342"/>
                  </a:lnTo>
                  <a:lnTo>
                    <a:pt x="1018" y="1342"/>
                  </a:lnTo>
                  <a:lnTo>
                    <a:pt x="1018" y="1345"/>
                  </a:lnTo>
                  <a:lnTo>
                    <a:pt x="1018" y="1345"/>
                  </a:lnTo>
                  <a:lnTo>
                    <a:pt x="1020" y="1345"/>
                  </a:lnTo>
                  <a:lnTo>
                    <a:pt x="1022" y="1352"/>
                  </a:lnTo>
                  <a:lnTo>
                    <a:pt x="1037" y="1364"/>
                  </a:lnTo>
                  <a:lnTo>
                    <a:pt x="1037" y="1366"/>
                  </a:lnTo>
                  <a:lnTo>
                    <a:pt x="1037" y="1366"/>
                  </a:lnTo>
                  <a:lnTo>
                    <a:pt x="1037" y="1368"/>
                  </a:lnTo>
                  <a:lnTo>
                    <a:pt x="1039" y="1375"/>
                  </a:lnTo>
                  <a:lnTo>
                    <a:pt x="1041" y="1378"/>
                  </a:lnTo>
                  <a:lnTo>
                    <a:pt x="1041" y="1380"/>
                  </a:lnTo>
                  <a:lnTo>
                    <a:pt x="1044" y="1382"/>
                  </a:lnTo>
                  <a:lnTo>
                    <a:pt x="1044" y="1387"/>
                  </a:lnTo>
                  <a:lnTo>
                    <a:pt x="1044" y="1390"/>
                  </a:lnTo>
                  <a:lnTo>
                    <a:pt x="1044" y="1390"/>
                  </a:lnTo>
                  <a:lnTo>
                    <a:pt x="1041" y="1394"/>
                  </a:lnTo>
                  <a:lnTo>
                    <a:pt x="1041" y="1394"/>
                  </a:lnTo>
                  <a:lnTo>
                    <a:pt x="1041" y="1394"/>
                  </a:lnTo>
                  <a:lnTo>
                    <a:pt x="1044" y="1397"/>
                  </a:lnTo>
                  <a:lnTo>
                    <a:pt x="1044" y="1399"/>
                  </a:lnTo>
                  <a:lnTo>
                    <a:pt x="1039" y="1401"/>
                  </a:lnTo>
                  <a:lnTo>
                    <a:pt x="1037" y="1401"/>
                  </a:lnTo>
                  <a:lnTo>
                    <a:pt x="1039" y="1404"/>
                  </a:lnTo>
                  <a:lnTo>
                    <a:pt x="1041" y="1413"/>
                  </a:lnTo>
                  <a:lnTo>
                    <a:pt x="1053" y="1423"/>
                  </a:lnTo>
                  <a:lnTo>
                    <a:pt x="1058" y="1425"/>
                  </a:lnTo>
                  <a:lnTo>
                    <a:pt x="1060" y="1425"/>
                  </a:lnTo>
                  <a:lnTo>
                    <a:pt x="1065" y="1427"/>
                  </a:lnTo>
                  <a:lnTo>
                    <a:pt x="1067" y="1430"/>
                  </a:lnTo>
                  <a:lnTo>
                    <a:pt x="1070" y="1432"/>
                  </a:lnTo>
                  <a:lnTo>
                    <a:pt x="1070" y="1432"/>
                  </a:lnTo>
                  <a:lnTo>
                    <a:pt x="1070" y="1434"/>
                  </a:lnTo>
                  <a:lnTo>
                    <a:pt x="1070" y="1434"/>
                  </a:lnTo>
                  <a:lnTo>
                    <a:pt x="1072" y="1434"/>
                  </a:lnTo>
                  <a:lnTo>
                    <a:pt x="1072" y="1434"/>
                  </a:lnTo>
                  <a:lnTo>
                    <a:pt x="1072" y="1437"/>
                  </a:lnTo>
                  <a:lnTo>
                    <a:pt x="1074" y="1437"/>
                  </a:lnTo>
                  <a:lnTo>
                    <a:pt x="1079" y="1439"/>
                  </a:lnTo>
                  <a:lnTo>
                    <a:pt x="1079" y="1439"/>
                  </a:lnTo>
                  <a:lnTo>
                    <a:pt x="1082" y="1439"/>
                  </a:lnTo>
                  <a:lnTo>
                    <a:pt x="1082" y="1442"/>
                  </a:lnTo>
                  <a:lnTo>
                    <a:pt x="1096" y="1444"/>
                  </a:lnTo>
                  <a:lnTo>
                    <a:pt x="1098" y="1444"/>
                  </a:lnTo>
                  <a:lnTo>
                    <a:pt x="1103" y="1446"/>
                  </a:lnTo>
                  <a:lnTo>
                    <a:pt x="1105" y="1449"/>
                  </a:lnTo>
                  <a:lnTo>
                    <a:pt x="1105" y="1449"/>
                  </a:lnTo>
                  <a:lnTo>
                    <a:pt x="1105" y="1451"/>
                  </a:lnTo>
                  <a:lnTo>
                    <a:pt x="1108" y="1451"/>
                  </a:lnTo>
                  <a:lnTo>
                    <a:pt x="1112" y="1453"/>
                  </a:lnTo>
                  <a:lnTo>
                    <a:pt x="1112" y="1456"/>
                  </a:lnTo>
                  <a:lnTo>
                    <a:pt x="1115" y="1458"/>
                  </a:lnTo>
                  <a:lnTo>
                    <a:pt x="1117" y="1456"/>
                  </a:lnTo>
                  <a:lnTo>
                    <a:pt x="1148" y="1468"/>
                  </a:lnTo>
                  <a:lnTo>
                    <a:pt x="1150" y="1468"/>
                  </a:lnTo>
                  <a:lnTo>
                    <a:pt x="1162" y="1475"/>
                  </a:lnTo>
                  <a:lnTo>
                    <a:pt x="1162" y="1477"/>
                  </a:lnTo>
                  <a:lnTo>
                    <a:pt x="1164" y="1477"/>
                  </a:lnTo>
                  <a:lnTo>
                    <a:pt x="1167" y="1477"/>
                  </a:lnTo>
                  <a:lnTo>
                    <a:pt x="1185" y="1482"/>
                  </a:lnTo>
                  <a:lnTo>
                    <a:pt x="1185" y="1482"/>
                  </a:lnTo>
                  <a:lnTo>
                    <a:pt x="1188" y="1484"/>
                  </a:lnTo>
                  <a:lnTo>
                    <a:pt x="1195" y="1484"/>
                  </a:lnTo>
                  <a:lnTo>
                    <a:pt x="1195" y="1482"/>
                  </a:lnTo>
                  <a:lnTo>
                    <a:pt x="1197" y="1482"/>
                  </a:lnTo>
                  <a:lnTo>
                    <a:pt x="1204" y="1479"/>
                  </a:lnTo>
                  <a:lnTo>
                    <a:pt x="1209" y="1475"/>
                  </a:lnTo>
                  <a:lnTo>
                    <a:pt x="1214" y="1475"/>
                  </a:lnTo>
                  <a:lnTo>
                    <a:pt x="1219" y="1475"/>
                  </a:lnTo>
                  <a:lnTo>
                    <a:pt x="1235" y="1482"/>
                  </a:lnTo>
                  <a:lnTo>
                    <a:pt x="1259" y="1501"/>
                  </a:lnTo>
                  <a:lnTo>
                    <a:pt x="1259" y="1503"/>
                  </a:lnTo>
                  <a:lnTo>
                    <a:pt x="1261" y="1503"/>
                  </a:lnTo>
                  <a:lnTo>
                    <a:pt x="1261" y="1503"/>
                  </a:lnTo>
                  <a:lnTo>
                    <a:pt x="1263" y="1505"/>
                  </a:lnTo>
                  <a:lnTo>
                    <a:pt x="1263" y="1505"/>
                  </a:lnTo>
                  <a:lnTo>
                    <a:pt x="1273" y="1512"/>
                  </a:lnTo>
                  <a:lnTo>
                    <a:pt x="1292" y="1515"/>
                  </a:lnTo>
                  <a:lnTo>
                    <a:pt x="1294" y="1515"/>
                  </a:lnTo>
                  <a:lnTo>
                    <a:pt x="1318" y="1524"/>
                  </a:lnTo>
                  <a:lnTo>
                    <a:pt x="1325" y="1524"/>
                  </a:lnTo>
                  <a:lnTo>
                    <a:pt x="1330" y="1522"/>
                  </a:lnTo>
                  <a:lnTo>
                    <a:pt x="1332" y="1522"/>
                  </a:lnTo>
                  <a:lnTo>
                    <a:pt x="1334" y="1522"/>
                  </a:lnTo>
                  <a:lnTo>
                    <a:pt x="1337" y="1522"/>
                  </a:lnTo>
                  <a:lnTo>
                    <a:pt x="1337" y="1524"/>
                  </a:lnTo>
                  <a:lnTo>
                    <a:pt x="1337" y="1524"/>
                  </a:lnTo>
                  <a:lnTo>
                    <a:pt x="1339" y="1527"/>
                  </a:lnTo>
                  <a:lnTo>
                    <a:pt x="1339" y="1527"/>
                  </a:lnTo>
                  <a:lnTo>
                    <a:pt x="1334" y="1527"/>
                  </a:lnTo>
                  <a:lnTo>
                    <a:pt x="1334" y="1529"/>
                  </a:lnTo>
                  <a:lnTo>
                    <a:pt x="1334" y="1531"/>
                  </a:lnTo>
                  <a:lnTo>
                    <a:pt x="1363" y="1557"/>
                  </a:lnTo>
                  <a:lnTo>
                    <a:pt x="1365" y="1560"/>
                  </a:lnTo>
                  <a:lnTo>
                    <a:pt x="1365" y="1560"/>
                  </a:lnTo>
                  <a:lnTo>
                    <a:pt x="1367" y="1560"/>
                  </a:lnTo>
                  <a:lnTo>
                    <a:pt x="1367" y="1560"/>
                  </a:lnTo>
                  <a:lnTo>
                    <a:pt x="1365" y="1560"/>
                  </a:lnTo>
                  <a:lnTo>
                    <a:pt x="1365" y="1562"/>
                  </a:lnTo>
                  <a:lnTo>
                    <a:pt x="1363" y="1562"/>
                  </a:lnTo>
                  <a:lnTo>
                    <a:pt x="1363" y="1564"/>
                  </a:lnTo>
                  <a:lnTo>
                    <a:pt x="1365" y="1564"/>
                  </a:lnTo>
                  <a:lnTo>
                    <a:pt x="1365" y="1569"/>
                  </a:lnTo>
                  <a:lnTo>
                    <a:pt x="1363" y="1569"/>
                  </a:lnTo>
                  <a:lnTo>
                    <a:pt x="1363" y="1571"/>
                  </a:lnTo>
                  <a:lnTo>
                    <a:pt x="1365" y="1576"/>
                  </a:lnTo>
                  <a:lnTo>
                    <a:pt x="1367" y="1581"/>
                  </a:lnTo>
                  <a:lnTo>
                    <a:pt x="1370" y="1581"/>
                  </a:lnTo>
                  <a:lnTo>
                    <a:pt x="1377" y="1586"/>
                  </a:lnTo>
                  <a:lnTo>
                    <a:pt x="1377" y="1586"/>
                  </a:lnTo>
                  <a:lnTo>
                    <a:pt x="1379" y="1581"/>
                  </a:lnTo>
                  <a:lnTo>
                    <a:pt x="1377" y="1581"/>
                  </a:lnTo>
                  <a:lnTo>
                    <a:pt x="1374" y="1579"/>
                  </a:lnTo>
                  <a:lnTo>
                    <a:pt x="1374" y="1579"/>
                  </a:lnTo>
                  <a:lnTo>
                    <a:pt x="1377" y="1576"/>
                  </a:lnTo>
                  <a:lnTo>
                    <a:pt x="1379" y="1576"/>
                  </a:lnTo>
                  <a:lnTo>
                    <a:pt x="1382" y="1579"/>
                  </a:lnTo>
                  <a:lnTo>
                    <a:pt x="1384" y="1583"/>
                  </a:lnTo>
                  <a:lnTo>
                    <a:pt x="1386" y="1586"/>
                  </a:lnTo>
                  <a:lnTo>
                    <a:pt x="1386" y="1586"/>
                  </a:lnTo>
                  <a:lnTo>
                    <a:pt x="1393" y="1590"/>
                  </a:lnTo>
                  <a:lnTo>
                    <a:pt x="1398" y="1593"/>
                  </a:lnTo>
                  <a:lnTo>
                    <a:pt x="1400" y="1602"/>
                  </a:lnTo>
                  <a:lnTo>
                    <a:pt x="1400" y="1602"/>
                  </a:lnTo>
                  <a:lnTo>
                    <a:pt x="1403" y="1605"/>
                  </a:lnTo>
                  <a:lnTo>
                    <a:pt x="1405" y="1605"/>
                  </a:lnTo>
                  <a:lnTo>
                    <a:pt x="1405" y="1605"/>
                  </a:lnTo>
                  <a:lnTo>
                    <a:pt x="1405" y="1600"/>
                  </a:lnTo>
                  <a:lnTo>
                    <a:pt x="1405" y="1600"/>
                  </a:lnTo>
                  <a:lnTo>
                    <a:pt x="1407" y="1600"/>
                  </a:lnTo>
                  <a:lnTo>
                    <a:pt x="1407" y="1602"/>
                  </a:lnTo>
                  <a:lnTo>
                    <a:pt x="1410" y="1607"/>
                  </a:lnTo>
                  <a:lnTo>
                    <a:pt x="1410" y="1607"/>
                  </a:lnTo>
                  <a:lnTo>
                    <a:pt x="1410" y="1607"/>
                  </a:lnTo>
                  <a:lnTo>
                    <a:pt x="1412" y="1609"/>
                  </a:lnTo>
                  <a:lnTo>
                    <a:pt x="1412" y="1609"/>
                  </a:lnTo>
                  <a:lnTo>
                    <a:pt x="1415" y="1607"/>
                  </a:lnTo>
                  <a:lnTo>
                    <a:pt x="1415" y="1607"/>
                  </a:lnTo>
                  <a:lnTo>
                    <a:pt x="1431" y="1609"/>
                  </a:lnTo>
                  <a:lnTo>
                    <a:pt x="1431" y="1609"/>
                  </a:lnTo>
                  <a:lnTo>
                    <a:pt x="1438" y="1619"/>
                  </a:lnTo>
                  <a:lnTo>
                    <a:pt x="1441" y="1619"/>
                  </a:lnTo>
                  <a:lnTo>
                    <a:pt x="1441" y="1616"/>
                  </a:lnTo>
                  <a:lnTo>
                    <a:pt x="1443" y="1616"/>
                  </a:lnTo>
                  <a:lnTo>
                    <a:pt x="1445" y="1626"/>
                  </a:lnTo>
                  <a:lnTo>
                    <a:pt x="1445" y="1626"/>
                  </a:lnTo>
                  <a:lnTo>
                    <a:pt x="1452" y="1626"/>
                  </a:lnTo>
                  <a:lnTo>
                    <a:pt x="1459" y="1621"/>
                  </a:lnTo>
                  <a:lnTo>
                    <a:pt x="1457" y="1619"/>
                  </a:lnTo>
                  <a:lnTo>
                    <a:pt x="1452" y="1614"/>
                  </a:lnTo>
                  <a:lnTo>
                    <a:pt x="1452" y="1612"/>
                  </a:lnTo>
                  <a:lnTo>
                    <a:pt x="1452" y="1612"/>
                  </a:lnTo>
                  <a:lnTo>
                    <a:pt x="1452" y="1609"/>
                  </a:lnTo>
                  <a:lnTo>
                    <a:pt x="1457" y="1607"/>
                  </a:lnTo>
                  <a:lnTo>
                    <a:pt x="1459" y="1607"/>
                  </a:lnTo>
                  <a:lnTo>
                    <a:pt x="1462" y="1605"/>
                  </a:lnTo>
                  <a:lnTo>
                    <a:pt x="1469" y="1597"/>
                  </a:lnTo>
                  <a:lnTo>
                    <a:pt x="1471" y="1595"/>
                  </a:lnTo>
                  <a:lnTo>
                    <a:pt x="1474" y="1595"/>
                  </a:lnTo>
                  <a:lnTo>
                    <a:pt x="1483" y="1602"/>
                  </a:lnTo>
                  <a:lnTo>
                    <a:pt x="1488" y="1605"/>
                  </a:lnTo>
                  <a:lnTo>
                    <a:pt x="1490" y="1605"/>
                  </a:lnTo>
                  <a:lnTo>
                    <a:pt x="1490" y="1605"/>
                  </a:lnTo>
                  <a:lnTo>
                    <a:pt x="1493" y="1605"/>
                  </a:lnTo>
                  <a:lnTo>
                    <a:pt x="1493" y="1607"/>
                  </a:lnTo>
                  <a:lnTo>
                    <a:pt x="1493" y="1607"/>
                  </a:lnTo>
                  <a:lnTo>
                    <a:pt x="1488" y="1609"/>
                  </a:lnTo>
                  <a:lnTo>
                    <a:pt x="1488" y="1614"/>
                  </a:lnTo>
                  <a:lnTo>
                    <a:pt x="1488" y="1616"/>
                  </a:lnTo>
                  <a:lnTo>
                    <a:pt x="1493" y="1621"/>
                  </a:lnTo>
                  <a:lnTo>
                    <a:pt x="1495" y="1623"/>
                  </a:lnTo>
                  <a:lnTo>
                    <a:pt x="1500" y="1633"/>
                  </a:lnTo>
                  <a:lnTo>
                    <a:pt x="1502" y="1635"/>
                  </a:lnTo>
                  <a:lnTo>
                    <a:pt x="1504" y="1638"/>
                  </a:lnTo>
                  <a:lnTo>
                    <a:pt x="1504" y="1649"/>
                  </a:lnTo>
                  <a:lnTo>
                    <a:pt x="1502" y="1652"/>
                  </a:lnTo>
                  <a:lnTo>
                    <a:pt x="1502" y="1654"/>
                  </a:lnTo>
                  <a:lnTo>
                    <a:pt x="1504" y="1671"/>
                  </a:lnTo>
                  <a:lnTo>
                    <a:pt x="1502" y="1678"/>
                  </a:lnTo>
                  <a:lnTo>
                    <a:pt x="1502" y="1680"/>
                  </a:lnTo>
                  <a:lnTo>
                    <a:pt x="1504" y="1680"/>
                  </a:lnTo>
                  <a:lnTo>
                    <a:pt x="1509" y="1680"/>
                  </a:lnTo>
                  <a:lnTo>
                    <a:pt x="1511" y="1680"/>
                  </a:lnTo>
                  <a:lnTo>
                    <a:pt x="1511" y="1680"/>
                  </a:lnTo>
                  <a:lnTo>
                    <a:pt x="1511" y="1683"/>
                  </a:lnTo>
                  <a:lnTo>
                    <a:pt x="1502" y="1692"/>
                  </a:lnTo>
                  <a:lnTo>
                    <a:pt x="1500" y="1699"/>
                  </a:lnTo>
                  <a:lnTo>
                    <a:pt x="1497" y="1699"/>
                  </a:lnTo>
                  <a:lnTo>
                    <a:pt x="1495" y="1701"/>
                  </a:lnTo>
                  <a:lnTo>
                    <a:pt x="1490" y="1701"/>
                  </a:lnTo>
                  <a:lnTo>
                    <a:pt x="1485" y="1704"/>
                  </a:lnTo>
                  <a:lnTo>
                    <a:pt x="1483" y="1711"/>
                  </a:lnTo>
                  <a:lnTo>
                    <a:pt x="1483" y="1713"/>
                  </a:lnTo>
                  <a:lnTo>
                    <a:pt x="1483" y="1713"/>
                  </a:lnTo>
                  <a:lnTo>
                    <a:pt x="1481" y="1716"/>
                  </a:lnTo>
                  <a:lnTo>
                    <a:pt x="1478" y="1716"/>
                  </a:lnTo>
                  <a:lnTo>
                    <a:pt x="1478" y="1718"/>
                  </a:lnTo>
                  <a:lnTo>
                    <a:pt x="1478" y="1720"/>
                  </a:lnTo>
                  <a:lnTo>
                    <a:pt x="1478" y="1723"/>
                  </a:lnTo>
                  <a:lnTo>
                    <a:pt x="1478" y="1723"/>
                  </a:lnTo>
                  <a:lnTo>
                    <a:pt x="1478" y="1723"/>
                  </a:lnTo>
                  <a:lnTo>
                    <a:pt x="1478" y="1725"/>
                  </a:lnTo>
                  <a:lnTo>
                    <a:pt x="1474" y="1725"/>
                  </a:lnTo>
                  <a:lnTo>
                    <a:pt x="1471" y="1727"/>
                  </a:lnTo>
                  <a:lnTo>
                    <a:pt x="1469" y="1730"/>
                  </a:lnTo>
                  <a:lnTo>
                    <a:pt x="1467" y="1732"/>
                  </a:lnTo>
                  <a:lnTo>
                    <a:pt x="1459" y="1732"/>
                  </a:lnTo>
                  <a:lnTo>
                    <a:pt x="1459" y="1732"/>
                  </a:lnTo>
                  <a:lnTo>
                    <a:pt x="1459" y="1742"/>
                  </a:lnTo>
                  <a:lnTo>
                    <a:pt x="1455" y="1749"/>
                  </a:lnTo>
                  <a:lnTo>
                    <a:pt x="1455" y="1756"/>
                  </a:lnTo>
                  <a:lnTo>
                    <a:pt x="1452" y="1758"/>
                  </a:lnTo>
                  <a:lnTo>
                    <a:pt x="1448" y="1760"/>
                  </a:lnTo>
                  <a:lnTo>
                    <a:pt x="1448" y="1763"/>
                  </a:lnTo>
                  <a:lnTo>
                    <a:pt x="1448" y="1782"/>
                  </a:lnTo>
                  <a:lnTo>
                    <a:pt x="1450" y="1784"/>
                  </a:lnTo>
                  <a:lnTo>
                    <a:pt x="1452" y="1786"/>
                  </a:lnTo>
                  <a:lnTo>
                    <a:pt x="1455" y="1789"/>
                  </a:lnTo>
                  <a:lnTo>
                    <a:pt x="1455" y="1789"/>
                  </a:lnTo>
                  <a:lnTo>
                    <a:pt x="1462" y="1782"/>
                  </a:lnTo>
                  <a:lnTo>
                    <a:pt x="1462" y="1784"/>
                  </a:lnTo>
                  <a:lnTo>
                    <a:pt x="1464" y="1786"/>
                  </a:lnTo>
                  <a:lnTo>
                    <a:pt x="1464" y="1786"/>
                  </a:lnTo>
                  <a:lnTo>
                    <a:pt x="1462" y="1796"/>
                  </a:lnTo>
                  <a:lnTo>
                    <a:pt x="1459" y="1798"/>
                  </a:lnTo>
                  <a:lnTo>
                    <a:pt x="1455" y="1801"/>
                  </a:lnTo>
                  <a:lnTo>
                    <a:pt x="1441" y="1815"/>
                  </a:lnTo>
                  <a:lnTo>
                    <a:pt x="1438" y="1820"/>
                  </a:lnTo>
                  <a:lnTo>
                    <a:pt x="1441" y="1824"/>
                  </a:lnTo>
                  <a:lnTo>
                    <a:pt x="1441" y="1827"/>
                  </a:lnTo>
                  <a:lnTo>
                    <a:pt x="1443" y="1831"/>
                  </a:lnTo>
                  <a:lnTo>
                    <a:pt x="1445" y="1836"/>
                  </a:lnTo>
                  <a:lnTo>
                    <a:pt x="1445" y="1836"/>
                  </a:lnTo>
                  <a:lnTo>
                    <a:pt x="1445" y="1838"/>
                  </a:lnTo>
                  <a:lnTo>
                    <a:pt x="1443" y="1841"/>
                  </a:lnTo>
                  <a:lnTo>
                    <a:pt x="1443" y="1843"/>
                  </a:lnTo>
                  <a:lnTo>
                    <a:pt x="1462" y="1857"/>
                  </a:lnTo>
                  <a:lnTo>
                    <a:pt x="1464" y="1860"/>
                  </a:lnTo>
                  <a:lnTo>
                    <a:pt x="1464" y="1860"/>
                  </a:lnTo>
                  <a:lnTo>
                    <a:pt x="1467" y="1862"/>
                  </a:lnTo>
                  <a:lnTo>
                    <a:pt x="1469" y="1874"/>
                  </a:lnTo>
                  <a:lnTo>
                    <a:pt x="1478" y="1883"/>
                  </a:lnTo>
                  <a:lnTo>
                    <a:pt x="1500" y="1935"/>
                  </a:lnTo>
                  <a:lnTo>
                    <a:pt x="1502" y="1938"/>
                  </a:lnTo>
                  <a:lnTo>
                    <a:pt x="1521" y="1966"/>
                  </a:lnTo>
                  <a:lnTo>
                    <a:pt x="1523" y="1973"/>
                  </a:lnTo>
                  <a:lnTo>
                    <a:pt x="1521" y="1975"/>
                  </a:lnTo>
                  <a:lnTo>
                    <a:pt x="1521" y="1978"/>
                  </a:lnTo>
                  <a:lnTo>
                    <a:pt x="1521" y="1980"/>
                  </a:lnTo>
                  <a:lnTo>
                    <a:pt x="1540" y="2001"/>
                  </a:lnTo>
                  <a:lnTo>
                    <a:pt x="1585" y="2025"/>
                  </a:lnTo>
                  <a:lnTo>
                    <a:pt x="1585" y="2025"/>
                  </a:lnTo>
                  <a:lnTo>
                    <a:pt x="1587" y="2025"/>
                  </a:lnTo>
                  <a:lnTo>
                    <a:pt x="1615" y="2049"/>
                  </a:lnTo>
                  <a:lnTo>
                    <a:pt x="1615" y="2049"/>
                  </a:lnTo>
                  <a:lnTo>
                    <a:pt x="1618" y="2049"/>
                  </a:lnTo>
                  <a:lnTo>
                    <a:pt x="1625" y="2105"/>
                  </a:lnTo>
                  <a:lnTo>
                    <a:pt x="1620" y="2131"/>
                  </a:lnTo>
                  <a:lnTo>
                    <a:pt x="1620" y="2134"/>
                  </a:lnTo>
                  <a:lnTo>
                    <a:pt x="1618" y="2134"/>
                  </a:lnTo>
                  <a:lnTo>
                    <a:pt x="1618" y="2136"/>
                  </a:lnTo>
                  <a:lnTo>
                    <a:pt x="1615" y="2141"/>
                  </a:lnTo>
                  <a:lnTo>
                    <a:pt x="1615" y="2141"/>
                  </a:lnTo>
                  <a:lnTo>
                    <a:pt x="1618" y="2143"/>
                  </a:lnTo>
                  <a:lnTo>
                    <a:pt x="1618" y="2179"/>
                  </a:lnTo>
                  <a:lnTo>
                    <a:pt x="1615" y="2179"/>
                  </a:lnTo>
                  <a:lnTo>
                    <a:pt x="1613" y="2183"/>
                  </a:lnTo>
                  <a:lnTo>
                    <a:pt x="1615" y="2193"/>
                  </a:lnTo>
                  <a:lnTo>
                    <a:pt x="1613" y="2207"/>
                  </a:lnTo>
                  <a:lnTo>
                    <a:pt x="1611" y="2212"/>
                  </a:lnTo>
                  <a:lnTo>
                    <a:pt x="1611" y="2216"/>
                  </a:lnTo>
                  <a:lnTo>
                    <a:pt x="1608" y="2221"/>
                  </a:lnTo>
                  <a:lnTo>
                    <a:pt x="1604" y="2238"/>
                  </a:lnTo>
                  <a:lnTo>
                    <a:pt x="1599" y="2245"/>
                  </a:lnTo>
                  <a:lnTo>
                    <a:pt x="1599" y="2247"/>
                  </a:lnTo>
                  <a:lnTo>
                    <a:pt x="1604" y="2261"/>
                  </a:lnTo>
                  <a:lnTo>
                    <a:pt x="1601" y="2266"/>
                  </a:lnTo>
                  <a:lnTo>
                    <a:pt x="1599" y="2268"/>
                  </a:lnTo>
                  <a:lnTo>
                    <a:pt x="1601" y="2318"/>
                  </a:lnTo>
                  <a:lnTo>
                    <a:pt x="1599" y="2325"/>
                  </a:lnTo>
                  <a:lnTo>
                    <a:pt x="1599" y="2337"/>
                  </a:lnTo>
                  <a:lnTo>
                    <a:pt x="1596" y="2339"/>
                  </a:lnTo>
                  <a:lnTo>
                    <a:pt x="1594" y="2349"/>
                  </a:lnTo>
                  <a:lnTo>
                    <a:pt x="1594" y="2349"/>
                  </a:lnTo>
                  <a:lnTo>
                    <a:pt x="1594" y="2351"/>
                  </a:lnTo>
                  <a:lnTo>
                    <a:pt x="1578" y="2396"/>
                  </a:lnTo>
                  <a:lnTo>
                    <a:pt x="1575" y="2396"/>
                  </a:lnTo>
                  <a:lnTo>
                    <a:pt x="1575" y="2394"/>
                  </a:lnTo>
                  <a:lnTo>
                    <a:pt x="1573" y="2396"/>
                  </a:lnTo>
                  <a:lnTo>
                    <a:pt x="1573" y="2405"/>
                  </a:lnTo>
                  <a:lnTo>
                    <a:pt x="1570" y="2408"/>
                  </a:lnTo>
                  <a:lnTo>
                    <a:pt x="1568" y="2405"/>
                  </a:lnTo>
                  <a:lnTo>
                    <a:pt x="1566" y="2408"/>
                  </a:lnTo>
                  <a:lnTo>
                    <a:pt x="1566" y="2420"/>
                  </a:lnTo>
                  <a:lnTo>
                    <a:pt x="1568" y="2427"/>
                  </a:lnTo>
                  <a:lnTo>
                    <a:pt x="1568" y="2434"/>
                  </a:lnTo>
                  <a:lnTo>
                    <a:pt x="1568" y="2434"/>
                  </a:lnTo>
                  <a:lnTo>
                    <a:pt x="1566" y="2436"/>
                  </a:lnTo>
                  <a:lnTo>
                    <a:pt x="1568" y="2441"/>
                  </a:lnTo>
                  <a:lnTo>
                    <a:pt x="1570" y="2455"/>
                  </a:lnTo>
                  <a:lnTo>
                    <a:pt x="1570" y="2457"/>
                  </a:lnTo>
                  <a:lnTo>
                    <a:pt x="1568" y="2460"/>
                  </a:lnTo>
                  <a:lnTo>
                    <a:pt x="1568" y="2462"/>
                  </a:lnTo>
                  <a:lnTo>
                    <a:pt x="1566" y="2464"/>
                  </a:lnTo>
                  <a:lnTo>
                    <a:pt x="1563" y="2498"/>
                  </a:lnTo>
                  <a:lnTo>
                    <a:pt x="1563" y="2500"/>
                  </a:lnTo>
                  <a:lnTo>
                    <a:pt x="1566" y="2500"/>
                  </a:lnTo>
                  <a:lnTo>
                    <a:pt x="1566" y="2502"/>
                  </a:lnTo>
                  <a:lnTo>
                    <a:pt x="1566" y="2502"/>
                  </a:lnTo>
                  <a:lnTo>
                    <a:pt x="1570" y="2505"/>
                  </a:lnTo>
                  <a:lnTo>
                    <a:pt x="1573" y="2505"/>
                  </a:lnTo>
                  <a:lnTo>
                    <a:pt x="1575" y="2502"/>
                  </a:lnTo>
                  <a:lnTo>
                    <a:pt x="1575" y="2500"/>
                  </a:lnTo>
                  <a:lnTo>
                    <a:pt x="1578" y="2500"/>
                  </a:lnTo>
                  <a:lnTo>
                    <a:pt x="1580" y="2500"/>
                  </a:lnTo>
                  <a:lnTo>
                    <a:pt x="1582" y="2502"/>
                  </a:lnTo>
                  <a:lnTo>
                    <a:pt x="1585" y="2502"/>
                  </a:lnTo>
                  <a:lnTo>
                    <a:pt x="1585" y="2502"/>
                  </a:lnTo>
                  <a:lnTo>
                    <a:pt x="1587" y="2502"/>
                  </a:lnTo>
                  <a:lnTo>
                    <a:pt x="1587" y="2502"/>
                  </a:lnTo>
                  <a:lnTo>
                    <a:pt x="1587" y="2505"/>
                  </a:lnTo>
                  <a:lnTo>
                    <a:pt x="1585" y="2505"/>
                  </a:lnTo>
                  <a:lnTo>
                    <a:pt x="1582" y="2507"/>
                  </a:lnTo>
                  <a:lnTo>
                    <a:pt x="1580" y="2509"/>
                  </a:lnTo>
                  <a:lnTo>
                    <a:pt x="1582" y="2509"/>
                  </a:lnTo>
                  <a:lnTo>
                    <a:pt x="1585" y="2509"/>
                  </a:lnTo>
                  <a:lnTo>
                    <a:pt x="1587" y="2521"/>
                  </a:lnTo>
                  <a:lnTo>
                    <a:pt x="1585" y="2516"/>
                  </a:lnTo>
                  <a:lnTo>
                    <a:pt x="1582" y="2516"/>
                  </a:lnTo>
                  <a:lnTo>
                    <a:pt x="1582" y="2519"/>
                  </a:lnTo>
                  <a:lnTo>
                    <a:pt x="1582" y="2521"/>
                  </a:lnTo>
                  <a:lnTo>
                    <a:pt x="1585" y="2524"/>
                  </a:lnTo>
                  <a:lnTo>
                    <a:pt x="1582" y="2524"/>
                  </a:lnTo>
                  <a:lnTo>
                    <a:pt x="1580" y="2526"/>
                  </a:lnTo>
                  <a:lnTo>
                    <a:pt x="1580" y="2533"/>
                  </a:lnTo>
                  <a:lnTo>
                    <a:pt x="1580" y="2538"/>
                  </a:lnTo>
                  <a:lnTo>
                    <a:pt x="1578" y="2540"/>
                  </a:lnTo>
                  <a:lnTo>
                    <a:pt x="1578" y="2540"/>
                  </a:lnTo>
                  <a:lnTo>
                    <a:pt x="1578" y="2542"/>
                  </a:lnTo>
                  <a:lnTo>
                    <a:pt x="1578" y="2545"/>
                  </a:lnTo>
                  <a:lnTo>
                    <a:pt x="1578" y="2545"/>
                  </a:lnTo>
                  <a:lnTo>
                    <a:pt x="1578" y="2547"/>
                  </a:lnTo>
                  <a:lnTo>
                    <a:pt x="1578" y="2550"/>
                  </a:lnTo>
                  <a:lnTo>
                    <a:pt x="1578" y="2552"/>
                  </a:lnTo>
                  <a:lnTo>
                    <a:pt x="1575" y="2557"/>
                  </a:lnTo>
                  <a:lnTo>
                    <a:pt x="1573" y="2557"/>
                  </a:lnTo>
                  <a:lnTo>
                    <a:pt x="1573" y="2559"/>
                  </a:lnTo>
                  <a:lnTo>
                    <a:pt x="1573" y="2559"/>
                  </a:lnTo>
                  <a:lnTo>
                    <a:pt x="1573" y="2559"/>
                  </a:lnTo>
                  <a:lnTo>
                    <a:pt x="1573" y="2561"/>
                  </a:lnTo>
                  <a:lnTo>
                    <a:pt x="1575" y="2561"/>
                  </a:lnTo>
                  <a:lnTo>
                    <a:pt x="1580" y="2564"/>
                  </a:lnTo>
                  <a:lnTo>
                    <a:pt x="1580" y="2566"/>
                  </a:lnTo>
                  <a:lnTo>
                    <a:pt x="1582" y="2566"/>
                  </a:lnTo>
                  <a:lnTo>
                    <a:pt x="1582" y="2573"/>
                  </a:lnTo>
                  <a:lnTo>
                    <a:pt x="1582" y="2575"/>
                  </a:lnTo>
                  <a:lnTo>
                    <a:pt x="1578" y="2578"/>
                  </a:lnTo>
                  <a:lnTo>
                    <a:pt x="1575" y="2578"/>
                  </a:lnTo>
                  <a:lnTo>
                    <a:pt x="1573" y="2578"/>
                  </a:lnTo>
                  <a:lnTo>
                    <a:pt x="1570" y="2580"/>
                  </a:lnTo>
                  <a:lnTo>
                    <a:pt x="1570" y="2585"/>
                  </a:lnTo>
                  <a:lnTo>
                    <a:pt x="1573" y="2585"/>
                  </a:lnTo>
                  <a:lnTo>
                    <a:pt x="1578" y="2587"/>
                  </a:lnTo>
                  <a:lnTo>
                    <a:pt x="1580" y="2587"/>
                  </a:lnTo>
                  <a:lnTo>
                    <a:pt x="1580" y="2590"/>
                  </a:lnTo>
                  <a:lnTo>
                    <a:pt x="1578" y="2590"/>
                  </a:lnTo>
                  <a:lnTo>
                    <a:pt x="1573" y="2587"/>
                  </a:lnTo>
                  <a:lnTo>
                    <a:pt x="1570" y="2587"/>
                  </a:lnTo>
                  <a:lnTo>
                    <a:pt x="1568" y="2590"/>
                  </a:lnTo>
                  <a:lnTo>
                    <a:pt x="1568" y="2592"/>
                  </a:lnTo>
                  <a:lnTo>
                    <a:pt x="1573" y="2592"/>
                  </a:lnTo>
                  <a:lnTo>
                    <a:pt x="1573" y="2590"/>
                  </a:lnTo>
                  <a:lnTo>
                    <a:pt x="1573" y="2592"/>
                  </a:lnTo>
                  <a:lnTo>
                    <a:pt x="1573" y="2592"/>
                  </a:lnTo>
                  <a:lnTo>
                    <a:pt x="1570" y="2594"/>
                  </a:lnTo>
                  <a:lnTo>
                    <a:pt x="1570" y="2597"/>
                  </a:lnTo>
                  <a:lnTo>
                    <a:pt x="1573" y="2597"/>
                  </a:lnTo>
                  <a:lnTo>
                    <a:pt x="1568" y="2597"/>
                  </a:lnTo>
                  <a:lnTo>
                    <a:pt x="1568" y="2597"/>
                  </a:lnTo>
                  <a:lnTo>
                    <a:pt x="1568" y="2599"/>
                  </a:lnTo>
                  <a:lnTo>
                    <a:pt x="1566" y="2606"/>
                  </a:lnTo>
                  <a:lnTo>
                    <a:pt x="1570" y="2599"/>
                  </a:lnTo>
                  <a:lnTo>
                    <a:pt x="1573" y="2599"/>
                  </a:lnTo>
                  <a:lnTo>
                    <a:pt x="1573" y="2601"/>
                  </a:lnTo>
                  <a:lnTo>
                    <a:pt x="1570" y="2606"/>
                  </a:lnTo>
                  <a:lnTo>
                    <a:pt x="1570" y="2609"/>
                  </a:lnTo>
                  <a:lnTo>
                    <a:pt x="1568" y="2609"/>
                  </a:lnTo>
                  <a:lnTo>
                    <a:pt x="1566" y="2611"/>
                  </a:lnTo>
                  <a:lnTo>
                    <a:pt x="1563" y="2613"/>
                  </a:lnTo>
                  <a:lnTo>
                    <a:pt x="1563" y="2616"/>
                  </a:lnTo>
                  <a:lnTo>
                    <a:pt x="1563" y="2609"/>
                  </a:lnTo>
                  <a:lnTo>
                    <a:pt x="1561" y="2609"/>
                  </a:lnTo>
                  <a:lnTo>
                    <a:pt x="1561" y="2613"/>
                  </a:lnTo>
                  <a:lnTo>
                    <a:pt x="1559" y="2611"/>
                  </a:lnTo>
                  <a:lnTo>
                    <a:pt x="1556" y="2609"/>
                  </a:lnTo>
                  <a:lnTo>
                    <a:pt x="1559" y="2606"/>
                  </a:lnTo>
                  <a:lnTo>
                    <a:pt x="1559" y="2604"/>
                  </a:lnTo>
                  <a:lnTo>
                    <a:pt x="1559" y="2604"/>
                  </a:lnTo>
                  <a:lnTo>
                    <a:pt x="1556" y="2604"/>
                  </a:lnTo>
                  <a:lnTo>
                    <a:pt x="1559" y="2601"/>
                  </a:lnTo>
                  <a:lnTo>
                    <a:pt x="1554" y="2599"/>
                  </a:lnTo>
                  <a:lnTo>
                    <a:pt x="1552" y="2599"/>
                  </a:lnTo>
                  <a:lnTo>
                    <a:pt x="1552" y="2599"/>
                  </a:lnTo>
                  <a:lnTo>
                    <a:pt x="1549" y="2599"/>
                  </a:lnTo>
                  <a:lnTo>
                    <a:pt x="1542" y="2599"/>
                  </a:lnTo>
                  <a:lnTo>
                    <a:pt x="1542" y="2601"/>
                  </a:lnTo>
                  <a:lnTo>
                    <a:pt x="1544" y="2604"/>
                  </a:lnTo>
                  <a:lnTo>
                    <a:pt x="1544" y="2604"/>
                  </a:lnTo>
                  <a:lnTo>
                    <a:pt x="1547" y="2604"/>
                  </a:lnTo>
                  <a:lnTo>
                    <a:pt x="1547" y="2604"/>
                  </a:lnTo>
                  <a:lnTo>
                    <a:pt x="1547" y="2606"/>
                  </a:lnTo>
                  <a:lnTo>
                    <a:pt x="1544" y="2609"/>
                  </a:lnTo>
                  <a:lnTo>
                    <a:pt x="1542" y="2609"/>
                  </a:lnTo>
                  <a:lnTo>
                    <a:pt x="1540" y="2611"/>
                  </a:lnTo>
                  <a:lnTo>
                    <a:pt x="1535" y="2616"/>
                  </a:lnTo>
                  <a:lnTo>
                    <a:pt x="1535" y="2620"/>
                  </a:lnTo>
                  <a:lnTo>
                    <a:pt x="1535" y="2625"/>
                  </a:lnTo>
                  <a:lnTo>
                    <a:pt x="1537" y="2625"/>
                  </a:lnTo>
                  <a:lnTo>
                    <a:pt x="1537" y="2623"/>
                  </a:lnTo>
                  <a:lnTo>
                    <a:pt x="1537" y="2620"/>
                  </a:lnTo>
                  <a:lnTo>
                    <a:pt x="1537" y="2618"/>
                  </a:lnTo>
                  <a:lnTo>
                    <a:pt x="1540" y="2616"/>
                  </a:lnTo>
                  <a:lnTo>
                    <a:pt x="1544" y="2620"/>
                  </a:lnTo>
                  <a:lnTo>
                    <a:pt x="1549" y="2620"/>
                  </a:lnTo>
                  <a:lnTo>
                    <a:pt x="1552" y="2620"/>
                  </a:lnTo>
                  <a:lnTo>
                    <a:pt x="1552" y="2618"/>
                  </a:lnTo>
                  <a:lnTo>
                    <a:pt x="1554" y="2618"/>
                  </a:lnTo>
                  <a:lnTo>
                    <a:pt x="1559" y="2623"/>
                  </a:lnTo>
                  <a:lnTo>
                    <a:pt x="1559" y="2625"/>
                  </a:lnTo>
                  <a:lnTo>
                    <a:pt x="1561" y="2625"/>
                  </a:lnTo>
                  <a:lnTo>
                    <a:pt x="1559" y="2627"/>
                  </a:lnTo>
                  <a:lnTo>
                    <a:pt x="1559" y="2630"/>
                  </a:lnTo>
                  <a:lnTo>
                    <a:pt x="1554" y="2632"/>
                  </a:lnTo>
                  <a:lnTo>
                    <a:pt x="1552" y="2637"/>
                  </a:lnTo>
                  <a:lnTo>
                    <a:pt x="1554" y="2637"/>
                  </a:lnTo>
                  <a:lnTo>
                    <a:pt x="1559" y="2639"/>
                  </a:lnTo>
                  <a:lnTo>
                    <a:pt x="1559" y="2642"/>
                  </a:lnTo>
                  <a:lnTo>
                    <a:pt x="1556" y="2644"/>
                  </a:lnTo>
                  <a:lnTo>
                    <a:pt x="1559" y="2644"/>
                  </a:lnTo>
                  <a:lnTo>
                    <a:pt x="1563" y="2644"/>
                  </a:lnTo>
                  <a:lnTo>
                    <a:pt x="1563" y="2642"/>
                  </a:lnTo>
                  <a:lnTo>
                    <a:pt x="1568" y="2653"/>
                  </a:lnTo>
                  <a:lnTo>
                    <a:pt x="1570" y="2656"/>
                  </a:lnTo>
                  <a:lnTo>
                    <a:pt x="1568" y="2656"/>
                  </a:lnTo>
                  <a:lnTo>
                    <a:pt x="1563" y="2651"/>
                  </a:lnTo>
                  <a:lnTo>
                    <a:pt x="1559" y="2651"/>
                  </a:lnTo>
                  <a:lnTo>
                    <a:pt x="1556" y="2651"/>
                  </a:lnTo>
                  <a:lnTo>
                    <a:pt x="1556" y="2656"/>
                  </a:lnTo>
                  <a:lnTo>
                    <a:pt x="1554" y="2649"/>
                  </a:lnTo>
                  <a:lnTo>
                    <a:pt x="1552" y="2649"/>
                  </a:lnTo>
                  <a:lnTo>
                    <a:pt x="1552" y="2656"/>
                  </a:lnTo>
                  <a:lnTo>
                    <a:pt x="1554" y="2658"/>
                  </a:lnTo>
                  <a:lnTo>
                    <a:pt x="1554" y="2661"/>
                  </a:lnTo>
                  <a:lnTo>
                    <a:pt x="1554" y="2663"/>
                  </a:lnTo>
                  <a:lnTo>
                    <a:pt x="1561" y="2661"/>
                  </a:lnTo>
                  <a:lnTo>
                    <a:pt x="1563" y="2658"/>
                  </a:lnTo>
                  <a:lnTo>
                    <a:pt x="1563" y="2665"/>
                  </a:lnTo>
                  <a:lnTo>
                    <a:pt x="1561" y="2663"/>
                  </a:lnTo>
                  <a:lnTo>
                    <a:pt x="1556" y="2663"/>
                  </a:lnTo>
                  <a:lnTo>
                    <a:pt x="1556" y="2665"/>
                  </a:lnTo>
                  <a:lnTo>
                    <a:pt x="1559" y="2668"/>
                  </a:lnTo>
                  <a:lnTo>
                    <a:pt x="1556" y="2668"/>
                  </a:lnTo>
                  <a:lnTo>
                    <a:pt x="1556" y="2670"/>
                  </a:lnTo>
                  <a:lnTo>
                    <a:pt x="1556" y="2687"/>
                  </a:lnTo>
                  <a:lnTo>
                    <a:pt x="1559" y="2687"/>
                  </a:lnTo>
                  <a:lnTo>
                    <a:pt x="1559" y="2684"/>
                  </a:lnTo>
                  <a:lnTo>
                    <a:pt x="1559" y="2682"/>
                  </a:lnTo>
                  <a:lnTo>
                    <a:pt x="1563" y="2679"/>
                  </a:lnTo>
                  <a:lnTo>
                    <a:pt x="1563" y="2677"/>
                  </a:lnTo>
                  <a:lnTo>
                    <a:pt x="1561" y="2687"/>
                  </a:lnTo>
                  <a:lnTo>
                    <a:pt x="1561" y="2689"/>
                  </a:lnTo>
                  <a:lnTo>
                    <a:pt x="1563" y="2689"/>
                  </a:lnTo>
                  <a:lnTo>
                    <a:pt x="1563" y="2691"/>
                  </a:lnTo>
                  <a:lnTo>
                    <a:pt x="1563" y="2691"/>
                  </a:lnTo>
                  <a:lnTo>
                    <a:pt x="1561" y="2689"/>
                  </a:lnTo>
                  <a:lnTo>
                    <a:pt x="1556" y="2694"/>
                  </a:lnTo>
                  <a:lnTo>
                    <a:pt x="1556" y="2694"/>
                  </a:lnTo>
                  <a:lnTo>
                    <a:pt x="1556" y="2696"/>
                  </a:lnTo>
                  <a:lnTo>
                    <a:pt x="1554" y="2701"/>
                  </a:lnTo>
                  <a:lnTo>
                    <a:pt x="1552" y="2705"/>
                  </a:lnTo>
                  <a:lnTo>
                    <a:pt x="1554" y="2710"/>
                  </a:lnTo>
                  <a:lnTo>
                    <a:pt x="1556" y="2710"/>
                  </a:lnTo>
                  <a:lnTo>
                    <a:pt x="1561" y="2713"/>
                  </a:lnTo>
                  <a:lnTo>
                    <a:pt x="1561" y="2715"/>
                  </a:lnTo>
                  <a:lnTo>
                    <a:pt x="1563" y="2715"/>
                  </a:lnTo>
                  <a:lnTo>
                    <a:pt x="1559" y="2715"/>
                  </a:lnTo>
                  <a:lnTo>
                    <a:pt x="1559" y="2715"/>
                  </a:lnTo>
                  <a:lnTo>
                    <a:pt x="1559" y="2720"/>
                  </a:lnTo>
                  <a:lnTo>
                    <a:pt x="1561" y="2720"/>
                  </a:lnTo>
                  <a:lnTo>
                    <a:pt x="1563" y="2720"/>
                  </a:lnTo>
                  <a:lnTo>
                    <a:pt x="1563" y="2720"/>
                  </a:lnTo>
                  <a:lnTo>
                    <a:pt x="1566" y="2720"/>
                  </a:lnTo>
                  <a:lnTo>
                    <a:pt x="1566" y="2722"/>
                  </a:lnTo>
                  <a:lnTo>
                    <a:pt x="1561" y="2724"/>
                  </a:lnTo>
                  <a:lnTo>
                    <a:pt x="1559" y="2724"/>
                  </a:lnTo>
                  <a:lnTo>
                    <a:pt x="1559" y="2727"/>
                  </a:lnTo>
                  <a:lnTo>
                    <a:pt x="1559" y="2729"/>
                  </a:lnTo>
                  <a:lnTo>
                    <a:pt x="1566" y="2738"/>
                  </a:lnTo>
                  <a:lnTo>
                    <a:pt x="1568" y="2743"/>
                  </a:lnTo>
                  <a:lnTo>
                    <a:pt x="1568" y="2750"/>
                  </a:lnTo>
                  <a:lnTo>
                    <a:pt x="1568" y="2755"/>
                  </a:lnTo>
                  <a:lnTo>
                    <a:pt x="1570" y="2755"/>
                  </a:lnTo>
                  <a:lnTo>
                    <a:pt x="1573" y="2755"/>
                  </a:lnTo>
                  <a:lnTo>
                    <a:pt x="1573" y="2748"/>
                  </a:lnTo>
                  <a:lnTo>
                    <a:pt x="1575" y="2753"/>
                  </a:lnTo>
                  <a:lnTo>
                    <a:pt x="1575" y="2753"/>
                  </a:lnTo>
                  <a:lnTo>
                    <a:pt x="1578" y="2750"/>
                  </a:lnTo>
                  <a:lnTo>
                    <a:pt x="1575" y="2746"/>
                  </a:lnTo>
                  <a:lnTo>
                    <a:pt x="1575" y="2746"/>
                  </a:lnTo>
                  <a:lnTo>
                    <a:pt x="1578" y="2748"/>
                  </a:lnTo>
                  <a:lnTo>
                    <a:pt x="1580" y="2748"/>
                  </a:lnTo>
                  <a:lnTo>
                    <a:pt x="1582" y="2748"/>
                  </a:lnTo>
                  <a:lnTo>
                    <a:pt x="1582" y="2746"/>
                  </a:lnTo>
                  <a:lnTo>
                    <a:pt x="1573" y="2738"/>
                  </a:lnTo>
                  <a:lnTo>
                    <a:pt x="1575" y="2738"/>
                  </a:lnTo>
                  <a:lnTo>
                    <a:pt x="1578" y="2741"/>
                  </a:lnTo>
                  <a:lnTo>
                    <a:pt x="1585" y="2748"/>
                  </a:lnTo>
                  <a:lnTo>
                    <a:pt x="1585" y="2753"/>
                  </a:lnTo>
                  <a:lnTo>
                    <a:pt x="1582" y="2753"/>
                  </a:lnTo>
                  <a:lnTo>
                    <a:pt x="1585" y="2757"/>
                  </a:lnTo>
                  <a:lnTo>
                    <a:pt x="1587" y="2760"/>
                  </a:lnTo>
                  <a:lnTo>
                    <a:pt x="1585" y="2764"/>
                  </a:lnTo>
                  <a:lnTo>
                    <a:pt x="1582" y="2764"/>
                  </a:lnTo>
                  <a:lnTo>
                    <a:pt x="1580" y="2767"/>
                  </a:lnTo>
                  <a:lnTo>
                    <a:pt x="1580" y="2769"/>
                  </a:lnTo>
                  <a:lnTo>
                    <a:pt x="1585" y="2767"/>
                  </a:lnTo>
                  <a:lnTo>
                    <a:pt x="1585" y="2769"/>
                  </a:lnTo>
                  <a:lnTo>
                    <a:pt x="1585" y="2772"/>
                  </a:lnTo>
                  <a:lnTo>
                    <a:pt x="1587" y="2769"/>
                  </a:lnTo>
                  <a:lnTo>
                    <a:pt x="1592" y="2767"/>
                  </a:lnTo>
                  <a:lnTo>
                    <a:pt x="1601" y="2769"/>
                  </a:lnTo>
                  <a:lnTo>
                    <a:pt x="1606" y="2774"/>
                  </a:lnTo>
                  <a:lnTo>
                    <a:pt x="1608" y="2776"/>
                  </a:lnTo>
                  <a:lnTo>
                    <a:pt x="1606" y="2783"/>
                  </a:lnTo>
                  <a:lnTo>
                    <a:pt x="1601" y="2786"/>
                  </a:lnTo>
                  <a:lnTo>
                    <a:pt x="1596" y="2788"/>
                  </a:lnTo>
                  <a:lnTo>
                    <a:pt x="1594" y="2788"/>
                  </a:lnTo>
                  <a:lnTo>
                    <a:pt x="1594" y="2790"/>
                  </a:lnTo>
                  <a:lnTo>
                    <a:pt x="1592" y="2793"/>
                  </a:lnTo>
                  <a:lnTo>
                    <a:pt x="1592" y="2790"/>
                  </a:lnTo>
                  <a:lnTo>
                    <a:pt x="1592" y="2788"/>
                  </a:lnTo>
                  <a:lnTo>
                    <a:pt x="1589" y="2790"/>
                  </a:lnTo>
                  <a:lnTo>
                    <a:pt x="1589" y="2793"/>
                  </a:lnTo>
                  <a:lnTo>
                    <a:pt x="1589" y="2795"/>
                  </a:lnTo>
                  <a:lnTo>
                    <a:pt x="1594" y="2800"/>
                  </a:lnTo>
                  <a:lnTo>
                    <a:pt x="1599" y="2802"/>
                  </a:lnTo>
                  <a:lnTo>
                    <a:pt x="1601" y="2802"/>
                  </a:lnTo>
                  <a:lnTo>
                    <a:pt x="1606" y="2805"/>
                  </a:lnTo>
                  <a:lnTo>
                    <a:pt x="1608" y="2805"/>
                  </a:lnTo>
                  <a:lnTo>
                    <a:pt x="1608" y="2802"/>
                  </a:lnTo>
                  <a:lnTo>
                    <a:pt x="1611" y="2800"/>
                  </a:lnTo>
                  <a:lnTo>
                    <a:pt x="1613" y="2774"/>
                  </a:lnTo>
                  <a:lnTo>
                    <a:pt x="1618" y="2772"/>
                  </a:lnTo>
                  <a:lnTo>
                    <a:pt x="1620" y="2772"/>
                  </a:lnTo>
                  <a:lnTo>
                    <a:pt x="1622" y="2772"/>
                  </a:lnTo>
                  <a:lnTo>
                    <a:pt x="1627" y="2767"/>
                  </a:lnTo>
                  <a:lnTo>
                    <a:pt x="1632" y="2767"/>
                  </a:lnTo>
                  <a:lnTo>
                    <a:pt x="1634" y="2764"/>
                  </a:lnTo>
                  <a:lnTo>
                    <a:pt x="1634" y="2762"/>
                  </a:lnTo>
                  <a:lnTo>
                    <a:pt x="1639" y="2760"/>
                  </a:lnTo>
                  <a:lnTo>
                    <a:pt x="1641" y="2760"/>
                  </a:lnTo>
                  <a:lnTo>
                    <a:pt x="1646" y="2762"/>
                  </a:lnTo>
                  <a:lnTo>
                    <a:pt x="1653" y="2762"/>
                  </a:lnTo>
                  <a:lnTo>
                    <a:pt x="1653" y="2762"/>
                  </a:lnTo>
                  <a:lnTo>
                    <a:pt x="1653" y="2762"/>
                  </a:lnTo>
                  <a:lnTo>
                    <a:pt x="1651" y="2762"/>
                  </a:lnTo>
                  <a:lnTo>
                    <a:pt x="1648" y="2760"/>
                  </a:lnTo>
                  <a:lnTo>
                    <a:pt x="1630" y="2755"/>
                  </a:lnTo>
                  <a:lnTo>
                    <a:pt x="1613" y="2755"/>
                  </a:lnTo>
                  <a:lnTo>
                    <a:pt x="1630" y="2755"/>
                  </a:lnTo>
                  <a:lnTo>
                    <a:pt x="1648" y="2760"/>
                  </a:lnTo>
                  <a:lnTo>
                    <a:pt x="1651" y="2762"/>
                  </a:lnTo>
                  <a:lnTo>
                    <a:pt x="1653" y="2762"/>
                  </a:lnTo>
                  <a:lnTo>
                    <a:pt x="1653" y="2762"/>
                  </a:lnTo>
                  <a:lnTo>
                    <a:pt x="1644" y="2746"/>
                  </a:lnTo>
                  <a:lnTo>
                    <a:pt x="1641" y="2743"/>
                  </a:lnTo>
                  <a:lnTo>
                    <a:pt x="1639" y="2746"/>
                  </a:lnTo>
                  <a:lnTo>
                    <a:pt x="1637" y="2743"/>
                  </a:lnTo>
                  <a:lnTo>
                    <a:pt x="1639" y="2741"/>
                  </a:lnTo>
                  <a:lnTo>
                    <a:pt x="1641" y="2741"/>
                  </a:lnTo>
                  <a:lnTo>
                    <a:pt x="1644" y="2741"/>
                  </a:lnTo>
                  <a:lnTo>
                    <a:pt x="1639" y="2727"/>
                  </a:lnTo>
                  <a:lnTo>
                    <a:pt x="1639" y="2729"/>
                  </a:lnTo>
                  <a:lnTo>
                    <a:pt x="1637" y="2729"/>
                  </a:lnTo>
                  <a:lnTo>
                    <a:pt x="1639" y="2724"/>
                  </a:lnTo>
                  <a:lnTo>
                    <a:pt x="1641" y="2713"/>
                  </a:lnTo>
                  <a:lnTo>
                    <a:pt x="1653" y="2705"/>
                  </a:lnTo>
                  <a:lnTo>
                    <a:pt x="1653" y="2703"/>
                  </a:lnTo>
                  <a:lnTo>
                    <a:pt x="1651" y="2703"/>
                  </a:lnTo>
                  <a:lnTo>
                    <a:pt x="1648" y="2701"/>
                  </a:lnTo>
                  <a:lnTo>
                    <a:pt x="1648" y="2694"/>
                  </a:lnTo>
                  <a:lnTo>
                    <a:pt x="1651" y="2701"/>
                  </a:lnTo>
                  <a:lnTo>
                    <a:pt x="1653" y="2703"/>
                  </a:lnTo>
                  <a:lnTo>
                    <a:pt x="1658" y="2703"/>
                  </a:lnTo>
                  <a:lnTo>
                    <a:pt x="1660" y="2703"/>
                  </a:lnTo>
                  <a:lnTo>
                    <a:pt x="1663" y="2698"/>
                  </a:lnTo>
                  <a:lnTo>
                    <a:pt x="1667" y="2684"/>
                  </a:lnTo>
                  <a:lnTo>
                    <a:pt x="1663" y="2684"/>
                  </a:lnTo>
                  <a:lnTo>
                    <a:pt x="1667" y="2675"/>
                  </a:lnTo>
                  <a:lnTo>
                    <a:pt x="1691" y="2653"/>
                  </a:lnTo>
                  <a:lnTo>
                    <a:pt x="1693" y="2653"/>
                  </a:lnTo>
                  <a:lnTo>
                    <a:pt x="1693" y="2651"/>
                  </a:lnTo>
                  <a:lnTo>
                    <a:pt x="1696" y="2649"/>
                  </a:lnTo>
                  <a:lnTo>
                    <a:pt x="1696" y="2644"/>
                  </a:lnTo>
                  <a:lnTo>
                    <a:pt x="1696" y="2642"/>
                  </a:lnTo>
                  <a:lnTo>
                    <a:pt x="1698" y="2639"/>
                  </a:lnTo>
                  <a:lnTo>
                    <a:pt x="1698" y="2630"/>
                  </a:lnTo>
                  <a:lnTo>
                    <a:pt x="1696" y="2627"/>
                  </a:lnTo>
                  <a:lnTo>
                    <a:pt x="1689" y="2630"/>
                  </a:lnTo>
                  <a:lnTo>
                    <a:pt x="1681" y="2625"/>
                  </a:lnTo>
                  <a:lnTo>
                    <a:pt x="1672" y="2616"/>
                  </a:lnTo>
                  <a:lnTo>
                    <a:pt x="1667" y="2606"/>
                  </a:lnTo>
                  <a:lnTo>
                    <a:pt x="1667" y="2601"/>
                  </a:lnTo>
                  <a:lnTo>
                    <a:pt x="1679" y="2585"/>
                  </a:lnTo>
                  <a:lnTo>
                    <a:pt x="1681" y="2583"/>
                  </a:lnTo>
                  <a:lnTo>
                    <a:pt x="1684" y="2583"/>
                  </a:lnTo>
                  <a:lnTo>
                    <a:pt x="1686" y="2580"/>
                  </a:lnTo>
                  <a:lnTo>
                    <a:pt x="1691" y="2578"/>
                  </a:lnTo>
                  <a:lnTo>
                    <a:pt x="1700" y="2580"/>
                  </a:lnTo>
                  <a:lnTo>
                    <a:pt x="1700" y="2578"/>
                  </a:lnTo>
                  <a:lnTo>
                    <a:pt x="1698" y="2573"/>
                  </a:lnTo>
                  <a:lnTo>
                    <a:pt x="1700" y="2568"/>
                  </a:lnTo>
                  <a:lnTo>
                    <a:pt x="1703" y="2568"/>
                  </a:lnTo>
                  <a:lnTo>
                    <a:pt x="1705" y="2566"/>
                  </a:lnTo>
                  <a:lnTo>
                    <a:pt x="1705" y="2564"/>
                  </a:lnTo>
                  <a:lnTo>
                    <a:pt x="1707" y="2554"/>
                  </a:lnTo>
                  <a:lnTo>
                    <a:pt x="1705" y="2550"/>
                  </a:lnTo>
                  <a:lnTo>
                    <a:pt x="1705" y="2545"/>
                  </a:lnTo>
                  <a:lnTo>
                    <a:pt x="1710" y="2538"/>
                  </a:lnTo>
                  <a:lnTo>
                    <a:pt x="1722" y="2533"/>
                  </a:lnTo>
                  <a:lnTo>
                    <a:pt x="1722" y="2533"/>
                  </a:lnTo>
                  <a:lnTo>
                    <a:pt x="1710" y="2528"/>
                  </a:lnTo>
                  <a:lnTo>
                    <a:pt x="1710" y="2526"/>
                  </a:lnTo>
                  <a:lnTo>
                    <a:pt x="1710" y="2524"/>
                  </a:lnTo>
                  <a:lnTo>
                    <a:pt x="1712" y="2524"/>
                  </a:lnTo>
                  <a:lnTo>
                    <a:pt x="1715" y="2521"/>
                  </a:lnTo>
                  <a:lnTo>
                    <a:pt x="1717" y="2521"/>
                  </a:lnTo>
                  <a:lnTo>
                    <a:pt x="1719" y="2521"/>
                  </a:lnTo>
                  <a:lnTo>
                    <a:pt x="1722" y="2524"/>
                  </a:lnTo>
                  <a:lnTo>
                    <a:pt x="1722" y="2528"/>
                  </a:lnTo>
                  <a:lnTo>
                    <a:pt x="1724" y="2528"/>
                  </a:lnTo>
                  <a:lnTo>
                    <a:pt x="1726" y="2528"/>
                  </a:lnTo>
                  <a:lnTo>
                    <a:pt x="1731" y="2528"/>
                  </a:lnTo>
                  <a:lnTo>
                    <a:pt x="1733" y="2526"/>
                  </a:lnTo>
                  <a:lnTo>
                    <a:pt x="1733" y="2524"/>
                  </a:lnTo>
                  <a:lnTo>
                    <a:pt x="1731" y="2514"/>
                  </a:lnTo>
                  <a:lnTo>
                    <a:pt x="1729" y="2512"/>
                  </a:lnTo>
                  <a:lnTo>
                    <a:pt x="1726" y="2514"/>
                  </a:lnTo>
                  <a:lnTo>
                    <a:pt x="1722" y="2514"/>
                  </a:lnTo>
                  <a:lnTo>
                    <a:pt x="1724" y="2514"/>
                  </a:lnTo>
                  <a:lnTo>
                    <a:pt x="1724" y="2519"/>
                  </a:lnTo>
                  <a:lnTo>
                    <a:pt x="1717" y="2519"/>
                  </a:lnTo>
                  <a:lnTo>
                    <a:pt x="1717" y="2519"/>
                  </a:lnTo>
                  <a:lnTo>
                    <a:pt x="1717" y="2516"/>
                  </a:lnTo>
                  <a:lnTo>
                    <a:pt x="1712" y="2514"/>
                  </a:lnTo>
                  <a:lnTo>
                    <a:pt x="1710" y="2512"/>
                  </a:lnTo>
                  <a:lnTo>
                    <a:pt x="1707" y="2498"/>
                  </a:lnTo>
                  <a:lnTo>
                    <a:pt x="1707" y="2490"/>
                  </a:lnTo>
                  <a:lnTo>
                    <a:pt x="1707" y="2483"/>
                  </a:lnTo>
                  <a:lnTo>
                    <a:pt x="1710" y="2481"/>
                  </a:lnTo>
                  <a:lnTo>
                    <a:pt x="1712" y="2483"/>
                  </a:lnTo>
                  <a:lnTo>
                    <a:pt x="1729" y="2490"/>
                  </a:lnTo>
                  <a:lnTo>
                    <a:pt x="1741" y="2490"/>
                  </a:lnTo>
                  <a:lnTo>
                    <a:pt x="1745" y="2488"/>
                  </a:lnTo>
                  <a:lnTo>
                    <a:pt x="1750" y="2486"/>
                  </a:lnTo>
                  <a:lnTo>
                    <a:pt x="1752" y="2483"/>
                  </a:lnTo>
                  <a:lnTo>
                    <a:pt x="1755" y="2479"/>
                  </a:lnTo>
                  <a:lnTo>
                    <a:pt x="1752" y="2472"/>
                  </a:lnTo>
                  <a:lnTo>
                    <a:pt x="1755" y="2462"/>
                  </a:lnTo>
                  <a:lnTo>
                    <a:pt x="1755" y="2462"/>
                  </a:lnTo>
                  <a:lnTo>
                    <a:pt x="1757" y="2462"/>
                  </a:lnTo>
                  <a:lnTo>
                    <a:pt x="1757" y="2455"/>
                  </a:lnTo>
                  <a:lnTo>
                    <a:pt x="1757" y="2453"/>
                  </a:lnTo>
                  <a:lnTo>
                    <a:pt x="1755" y="2450"/>
                  </a:lnTo>
                  <a:lnTo>
                    <a:pt x="1752" y="2441"/>
                  </a:lnTo>
                  <a:lnTo>
                    <a:pt x="1755" y="2438"/>
                  </a:lnTo>
                  <a:lnTo>
                    <a:pt x="1757" y="2443"/>
                  </a:lnTo>
                  <a:lnTo>
                    <a:pt x="1776" y="2443"/>
                  </a:lnTo>
                  <a:lnTo>
                    <a:pt x="1781" y="2443"/>
                  </a:lnTo>
                  <a:lnTo>
                    <a:pt x="1828" y="2429"/>
                  </a:lnTo>
                  <a:lnTo>
                    <a:pt x="1833" y="2427"/>
                  </a:lnTo>
                  <a:lnTo>
                    <a:pt x="1833" y="2420"/>
                  </a:lnTo>
                  <a:lnTo>
                    <a:pt x="1847" y="2401"/>
                  </a:lnTo>
                  <a:lnTo>
                    <a:pt x="1847" y="2389"/>
                  </a:lnTo>
                  <a:lnTo>
                    <a:pt x="1844" y="2389"/>
                  </a:lnTo>
                  <a:lnTo>
                    <a:pt x="1840" y="2386"/>
                  </a:lnTo>
                  <a:lnTo>
                    <a:pt x="1835" y="2382"/>
                  </a:lnTo>
                  <a:lnTo>
                    <a:pt x="1835" y="2379"/>
                  </a:lnTo>
                  <a:lnTo>
                    <a:pt x="1837" y="2370"/>
                  </a:lnTo>
                  <a:lnTo>
                    <a:pt x="1837" y="2368"/>
                  </a:lnTo>
                  <a:lnTo>
                    <a:pt x="1819" y="2353"/>
                  </a:lnTo>
                  <a:lnTo>
                    <a:pt x="1816" y="2346"/>
                  </a:lnTo>
                  <a:lnTo>
                    <a:pt x="1816" y="2346"/>
                  </a:lnTo>
                  <a:lnTo>
                    <a:pt x="1819" y="2342"/>
                  </a:lnTo>
                  <a:lnTo>
                    <a:pt x="1821" y="2342"/>
                  </a:lnTo>
                  <a:lnTo>
                    <a:pt x="1826" y="2346"/>
                  </a:lnTo>
                  <a:lnTo>
                    <a:pt x="1826" y="2351"/>
                  </a:lnTo>
                  <a:lnTo>
                    <a:pt x="1837" y="2351"/>
                  </a:lnTo>
                  <a:lnTo>
                    <a:pt x="1854" y="2358"/>
                  </a:lnTo>
                  <a:lnTo>
                    <a:pt x="1866" y="2358"/>
                  </a:lnTo>
                  <a:lnTo>
                    <a:pt x="1878" y="2361"/>
                  </a:lnTo>
                  <a:lnTo>
                    <a:pt x="1885" y="2356"/>
                  </a:lnTo>
                  <a:lnTo>
                    <a:pt x="1894" y="2351"/>
                  </a:lnTo>
                  <a:lnTo>
                    <a:pt x="1894" y="2346"/>
                  </a:lnTo>
                  <a:lnTo>
                    <a:pt x="1899" y="2342"/>
                  </a:lnTo>
                  <a:lnTo>
                    <a:pt x="1899" y="2337"/>
                  </a:lnTo>
                  <a:lnTo>
                    <a:pt x="1901" y="2337"/>
                  </a:lnTo>
                  <a:lnTo>
                    <a:pt x="1901" y="2335"/>
                  </a:lnTo>
                  <a:lnTo>
                    <a:pt x="1904" y="2335"/>
                  </a:lnTo>
                  <a:lnTo>
                    <a:pt x="1908" y="2327"/>
                  </a:lnTo>
                  <a:lnTo>
                    <a:pt x="1915" y="2318"/>
                  </a:lnTo>
                  <a:lnTo>
                    <a:pt x="1918" y="2311"/>
                  </a:lnTo>
                  <a:lnTo>
                    <a:pt x="1925" y="2304"/>
                  </a:lnTo>
                  <a:lnTo>
                    <a:pt x="1939" y="2294"/>
                  </a:lnTo>
                  <a:lnTo>
                    <a:pt x="1970" y="2240"/>
                  </a:lnTo>
                  <a:lnTo>
                    <a:pt x="1977" y="2238"/>
                  </a:lnTo>
                  <a:lnTo>
                    <a:pt x="1977" y="2233"/>
                  </a:lnTo>
                  <a:lnTo>
                    <a:pt x="1979" y="2231"/>
                  </a:lnTo>
                  <a:lnTo>
                    <a:pt x="1981" y="2214"/>
                  </a:lnTo>
                  <a:lnTo>
                    <a:pt x="1981" y="2212"/>
                  </a:lnTo>
                  <a:lnTo>
                    <a:pt x="1984" y="2212"/>
                  </a:lnTo>
                  <a:lnTo>
                    <a:pt x="1984" y="2212"/>
                  </a:lnTo>
                  <a:lnTo>
                    <a:pt x="1984" y="2209"/>
                  </a:lnTo>
                  <a:lnTo>
                    <a:pt x="1981" y="2207"/>
                  </a:lnTo>
                  <a:lnTo>
                    <a:pt x="1981" y="2202"/>
                  </a:lnTo>
                  <a:lnTo>
                    <a:pt x="1979" y="2200"/>
                  </a:lnTo>
                  <a:lnTo>
                    <a:pt x="1979" y="2195"/>
                  </a:lnTo>
                  <a:lnTo>
                    <a:pt x="1979" y="2193"/>
                  </a:lnTo>
                  <a:lnTo>
                    <a:pt x="1979" y="2190"/>
                  </a:lnTo>
                  <a:lnTo>
                    <a:pt x="1979" y="2190"/>
                  </a:lnTo>
                  <a:lnTo>
                    <a:pt x="1981" y="2186"/>
                  </a:lnTo>
                  <a:lnTo>
                    <a:pt x="1996" y="2167"/>
                  </a:lnTo>
                  <a:lnTo>
                    <a:pt x="1996" y="2167"/>
                  </a:lnTo>
                  <a:lnTo>
                    <a:pt x="2017" y="2150"/>
                  </a:lnTo>
                  <a:lnTo>
                    <a:pt x="2019" y="2150"/>
                  </a:lnTo>
                  <a:lnTo>
                    <a:pt x="2022" y="2150"/>
                  </a:lnTo>
                  <a:lnTo>
                    <a:pt x="2024" y="2148"/>
                  </a:lnTo>
                  <a:lnTo>
                    <a:pt x="2031" y="2146"/>
                  </a:lnTo>
                  <a:lnTo>
                    <a:pt x="2036" y="2143"/>
                  </a:lnTo>
                  <a:lnTo>
                    <a:pt x="2036" y="2143"/>
                  </a:lnTo>
                  <a:lnTo>
                    <a:pt x="2038" y="2141"/>
                  </a:lnTo>
                  <a:lnTo>
                    <a:pt x="2045" y="2138"/>
                  </a:lnTo>
                  <a:lnTo>
                    <a:pt x="2048" y="2138"/>
                  </a:lnTo>
                  <a:lnTo>
                    <a:pt x="2048" y="2138"/>
                  </a:lnTo>
                  <a:lnTo>
                    <a:pt x="2048" y="2136"/>
                  </a:lnTo>
                  <a:lnTo>
                    <a:pt x="2045" y="2136"/>
                  </a:lnTo>
                  <a:lnTo>
                    <a:pt x="2045" y="2136"/>
                  </a:lnTo>
                  <a:lnTo>
                    <a:pt x="2048" y="2134"/>
                  </a:lnTo>
                  <a:lnTo>
                    <a:pt x="2050" y="2134"/>
                  </a:lnTo>
                  <a:lnTo>
                    <a:pt x="2050" y="2134"/>
                  </a:lnTo>
                  <a:lnTo>
                    <a:pt x="2050" y="2134"/>
                  </a:lnTo>
                  <a:lnTo>
                    <a:pt x="2052" y="2134"/>
                  </a:lnTo>
                  <a:lnTo>
                    <a:pt x="2059" y="2131"/>
                  </a:lnTo>
                  <a:lnTo>
                    <a:pt x="2059" y="2131"/>
                  </a:lnTo>
                  <a:lnTo>
                    <a:pt x="2062" y="2134"/>
                  </a:lnTo>
                  <a:lnTo>
                    <a:pt x="2064" y="2134"/>
                  </a:lnTo>
                  <a:lnTo>
                    <a:pt x="2069" y="2131"/>
                  </a:lnTo>
                  <a:lnTo>
                    <a:pt x="2071" y="2131"/>
                  </a:lnTo>
                  <a:lnTo>
                    <a:pt x="2074" y="2131"/>
                  </a:lnTo>
                  <a:lnTo>
                    <a:pt x="2088" y="2131"/>
                  </a:lnTo>
                  <a:lnTo>
                    <a:pt x="2090" y="2124"/>
                  </a:lnTo>
                  <a:lnTo>
                    <a:pt x="2104" y="2115"/>
                  </a:lnTo>
                  <a:lnTo>
                    <a:pt x="2107" y="2103"/>
                  </a:lnTo>
                  <a:lnTo>
                    <a:pt x="2128" y="2072"/>
                  </a:lnTo>
                  <a:lnTo>
                    <a:pt x="2130" y="2049"/>
                  </a:lnTo>
                  <a:lnTo>
                    <a:pt x="2135" y="2042"/>
                  </a:lnTo>
                  <a:lnTo>
                    <a:pt x="2142" y="1964"/>
                  </a:lnTo>
                  <a:lnTo>
                    <a:pt x="2142" y="1964"/>
                  </a:lnTo>
                  <a:lnTo>
                    <a:pt x="2144" y="1959"/>
                  </a:lnTo>
                  <a:lnTo>
                    <a:pt x="2147" y="1959"/>
                  </a:lnTo>
                  <a:lnTo>
                    <a:pt x="2149" y="1961"/>
                  </a:lnTo>
                  <a:lnTo>
                    <a:pt x="2149" y="1959"/>
                  </a:lnTo>
                  <a:lnTo>
                    <a:pt x="2156" y="1952"/>
                  </a:lnTo>
                  <a:lnTo>
                    <a:pt x="2168" y="1931"/>
                  </a:lnTo>
                  <a:lnTo>
                    <a:pt x="2204" y="1890"/>
                  </a:lnTo>
                  <a:lnTo>
                    <a:pt x="2204" y="1890"/>
                  </a:lnTo>
                  <a:lnTo>
                    <a:pt x="2208" y="1855"/>
                  </a:lnTo>
                  <a:lnTo>
                    <a:pt x="2204" y="1838"/>
                  </a:lnTo>
                  <a:lnTo>
                    <a:pt x="2199" y="18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7" name="Freeform 619"/>
            <p:cNvSpPr>
              <a:spLocks/>
            </p:cNvSpPr>
            <p:nvPr/>
          </p:nvSpPr>
          <p:spPr bwMode="auto">
            <a:xfrm>
              <a:off x="1340" y="2172"/>
              <a:ext cx="8" cy="4"/>
            </a:xfrm>
            <a:custGeom>
              <a:avLst/>
              <a:gdLst>
                <a:gd name="T0" fmla="*/ 5 w 8"/>
                <a:gd name="T1" fmla="*/ 0 h 4"/>
                <a:gd name="T2" fmla="*/ 3 w 8"/>
                <a:gd name="T3" fmla="*/ 2 h 4"/>
                <a:gd name="T4" fmla="*/ 3 w 8"/>
                <a:gd name="T5" fmla="*/ 2 h 4"/>
                <a:gd name="T6" fmla="*/ 0 w 8"/>
                <a:gd name="T7" fmla="*/ 4 h 4"/>
                <a:gd name="T8" fmla="*/ 3 w 8"/>
                <a:gd name="T9" fmla="*/ 2 h 4"/>
                <a:gd name="T10" fmla="*/ 3 w 8"/>
                <a:gd name="T11" fmla="*/ 2 h 4"/>
                <a:gd name="T12" fmla="*/ 5 w 8"/>
                <a:gd name="T13" fmla="*/ 0 h 4"/>
                <a:gd name="T14" fmla="*/ 8 w 8"/>
                <a:gd name="T15" fmla="*/ 0 h 4"/>
                <a:gd name="T16" fmla="*/ 5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5" y="0"/>
                  </a:moveTo>
                  <a:lnTo>
                    <a:pt x="3" y="2"/>
                  </a:lnTo>
                  <a:lnTo>
                    <a:pt x="3" y="2"/>
                  </a:lnTo>
                  <a:lnTo>
                    <a:pt x="0" y="4"/>
                  </a:lnTo>
                  <a:lnTo>
                    <a:pt x="3" y="2"/>
                  </a:lnTo>
                  <a:lnTo>
                    <a:pt x="3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8" name="Freeform 620"/>
            <p:cNvSpPr>
              <a:spLocks/>
            </p:cNvSpPr>
            <p:nvPr/>
          </p:nvSpPr>
          <p:spPr bwMode="auto">
            <a:xfrm>
              <a:off x="1348" y="2162"/>
              <a:ext cx="4" cy="7"/>
            </a:xfrm>
            <a:custGeom>
              <a:avLst/>
              <a:gdLst>
                <a:gd name="T0" fmla="*/ 4 w 4"/>
                <a:gd name="T1" fmla="*/ 3 h 7"/>
                <a:gd name="T2" fmla="*/ 2 w 4"/>
                <a:gd name="T3" fmla="*/ 5 h 7"/>
                <a:gd name="T4" fmla="*/ 0 w 4"/>
                <a:gd name="T5" fmla="*/ 5 h 7"/>
                <a:gd name="T6" fmla="*/ 0 w 4"/>
                <a:gd name="T7" fmla="*/ 5 h 7"/>
                <a:gd name="T8" fmla="*/ 0 w 4"/>
                <a:gd name="T9" fmla="*/ 7 h 7"/>
                <a:gd name="T10" fmla="*/ 0 w 4"/>
                <a:gd name="T11" fmla="*/ 5 h 7"/>
                <a:gd name="T12" fmla="*/ 0 w 4"/>
                <a:gd name="T13" fmla="*/ 5 h 7"/>
                <a:gd name="T14" fmla="*/ 2 w 4"/>
                <a:gd name="T15" fmla="*/ 5 h 7"/>
                <a:gd name="T16" fmla="*/ 4 w 4"/>
                <a:gd name="T17" fmla="*/ 3 h 7"/>
                <a:gd name="T18" fmla="*/ 4 w 4"/>
                <a:gd name="T19" fmla="*/ 0 h 7"/>
                <a:gd name="T20" fmla="*/ 4 w 4"/>
                <a:gd name="T21" fmla="*/ 0 h 7"/>
                <a:gd name="T22" fmla="*/ 4 w 4"/>
                <a:gd name="T23" fmla="*/ 0 h 7"/>
                <a:gd name="T24" fmla="*/ 4 w 4"/>
                <a:gd name="T2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7">
                  <a:moveTo>
                    <a:pt x="4" y="3"/>
                  </a:moveTo>
                  <a:lnTo>
                    <a:pt x="2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5"/>
                  </a:lnTo>
                  <a:lnTo>
                    <a:pt x="4" y="3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9" name="Freeform 621"/>
            <p:cNvSpPr>
              <a:spLocks/>
            </p:cNvSpPr>
            <p:nvPr/>
          </p:nvSpPr>
          <p:spPr bwMode="auto">
            <a:xfrm>
              <a:off x="1352" y="2155"/>
              <a:ext cx="3" cy="3"/>
            </a:xfrm>
            <a:custGeom>
              <a:avLst/>
              <a:gdLst>
                <a:gd name="T0" fmla="*/ 3 w 3"/>
                <a:gd name="T1" fmla="*/ 3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  <a:gd name="T8" fmla="*/ 3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3" y="3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0" name="Freeform 622"/>
            <p:cNvSpPr>
              <a:spLocks/>
            </p:cNvSpPr>
            <p:nvPr/>
          </p:nvSpPr>
          <p:spPr bwMode="auto">
            <a:xfrm>
              <a:off x="4869" y="2198"/>
              <a:ext cx="3" cy="4"/>
            </a:xfrm>
            <a:custGeom>
              <a:avLst/>
              <a:gdLst>
                <a:gd name="T0" fmla="*/ 3 w 3"/>
                <a:gd name="T1" fmla="*/ 2 h 4"/>
                <a:gd name="T2" fmla="*/ 3 w 3"/>
                <a:gd name="T3" fmla="*/ 0 h 4"/>
                <a:gd name="T4" fmla="*/ 0 w 3"/>
                <a:gd name="T5" fmla="*/ 0 h 4"/>
                <a:gd name="T6" fmla="*/ 3 w 3"/>
                <a:gd name="T7" fmla="*/ 4 h 4"/>
                <a:gd name="T8" fmla="*/ 3 w 3"/>
                <a:gd name="T9" fmla="*/ 4 h 4"/>
                <a:gd name="T10" fmla="*/ 3 w 3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4">
                  <a:moveTo>
                    <a:pt x="3" y="2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1" name="Freeform 623"/>
            <p:cNvSpPr>
              <a:spLocks/>
            </p:cNvSpPr>
            <p:nvPr/>
          </p:nvSpPr>
          <p:spPr bwMode="auto">
            <a:xfrm>
              <a:off x="4851" y="2200"/>
              <a:ext cx="2" cy="5"/>
            </a:xfrm>
            <a:custGeom>
              <a:avLst/>
              <a:gdLst>
                <a:gd name="T0" fmla="*/ 2 w 2"/>
                <a:gd name="T1" fmla="*/ 2 h 5"/>
                <a:gd name="T2" fmla="*/ 2 w 2"/>
                <a:gd name="T3" fmla="*/ 2 h 5"/>
                <a:gd name="T4" fmla="*/ 2 w 2"/>
                <a:gd name="T5" fmla="*/ 0 h 5"/>
                <a:gd name="T6" fmla="*/ 0 w 2"/>
                <a:gd name="T7" fmla="*/ 0 h 5"/>
                <a:gd name="T8" fmla="*/ 0 w 2"/>
                <a:gd name="T9" fmla="*/ 2 h 5"/>
                <a:gd name="T10" fmla="*/ 0 w 2"/>
                <a:gd name="T11" fmla="*/ 2 h 5"/>
                <a:gd name="T12" fmla="*/ 2 w 2"/>
                <a:gd name="T13" fmla="*/ 5 h 5"/>
                <a:gd name="T14" fmla="*/ 2 w 2"/>
                <a:gd name="T1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5"/>
                  </a:lnTo>
                  <a:lnTo>
                    <a:pt x="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2" name="Freeform 624"/>
            <p:cNvSpPr>
              <a:spLocks/>
            </p:cNvSpPr>
            <p:nvPr/>
          </p:nvSpPr>
          <p:spPr bwMode="auto">
            <a:xfrm>
              <a:off x="4862" y="2200"/>
              <a:ext cx="15" cy="14"/>
            </a:xfrm>
            <a:custGeom>
              <a:avLst/>
              <a:gdLst>
                <a:gd name="T0" fmla="*/ 3 w 15"/>
                <a:gd name="T1" fmla="*/ 0 h 14"/>
                <a:gd name="T2" fmla="*/ 3 w 15"/>
                <a:gd name="T3" fmla="*/ 0 h 14"/>
                <a:gd name="T4" fmla="*/ 3 w 15"/>
                <a:gd name="T5" fmla="*/ 0 h 14"/>
                <a:gd name="T6" fmla="*/ 3 w 15"/>
                <a:gd name="T7" fmla="*/ 0 h 14"/>
                <a:gd name="T8" fmla="*/ 0 w 15"/>
                <a:gd name="T9" fmla="*/ 9 h 14"/>
                <a:gd name="T10" fmla="*/ 3 w 15"/>
                <a:gd name="T11" fmla="*/ 9 h 14"/>
                <a:gd name="T12" fmla="*/ 3 w 15"/>
                <a:gd name="T13" fmla="*/ 7 h 14"/>
                <a:gd name="T14" fmla="*/ 5 w 15"/>
                <a:gd name="T15" fmla="*/ 7 h 14"/>
                <a:gd name="T16" fmla="*/ 7 w 15"/>
                <a:gd name="T17" fmla="*/ 7 h 14"/>
                <a:gd name="T18" fmla="*/ 10 w 15"/>
                <a:gd name="T19" fmla="*/ 9 h 14"/>
                <a:gd name="T20" fmla="*/ 12 w 15"/>
                <a:gd name="T21" fmla="*/ 12 h 14"/>
                <a:gd name="T22" fmla="*/ 15 w 15"/>
                <a:gd name="T23" fmla="*/ 14 h 14"/>
                <a:gd name="T24" fmla="*/ 15 w 15"/>
                <a:gd name="T25" fmla="*/ 9 h 14"/>
                <a:gd name="T26" fmla="*/ 15 w 15"/>
                <a:gd name="T27" fmla="*/ 9 h 14"/>
                <a:gd name="T28" fmla="*/ 5 w 15"/>
                <a:gd name="T29" fmla="*/ 0 h 14"/>
                <a:gd name="T30" fmla="*/ 3 w 15"/>
                <a:gd name="T3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4">
                  <a:moveTo>
                    <a:pt x="3" y="0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9"/>
                  </a:lnTo>
                  <a:lnTo>
                    <a:pt x="3" y="9"/>
                  </a:lnTo>
                  <a:lnTo>
                    <a:pt x="3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10" y="9"/>
                  </a:lnTo>
                  <a:lnTo>
                    <a:pt x="12" y="12"/>
                  </a:lnTo>
                  <a:lnTo>
                    <a:pt x="15" y="14"/>
                  </a:lnTo>
                  <a:lnTo>
                    <a:pt x="15" y="9"/>
                  </a:lnTo>
                  <a:lnTo>
                    <a:pt x="15" y="9"/>
                  </a:lnTo>
                  <a:lnTo>
                    <a:pt x="5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3" name="Freeform 625"/>
            <p:cNvSpPr>
              <a:spLocks/>
            </p:cNvSpPr>
            <p:nvPr/>
          </p:nvSpPr>
          <p:spPr bwMode="auto">
            <a:xfrm>
              <a:off x="4841" y="2212"/>
              <a:ext cx="19" cy="23"/>
            </a:xfrm>
            <a:custGeom>
              <a:avLst/>
              <a:gdLst>
                <a:gd name="T0" fmla="*/ 7 w 19"/>
                <a:gd name="T1" fmla="*/ 2 h 23"/>
                <a:gd name="T2" fmla="*/ 5 w 19"/>
                <a:gd name="T3" fmla="*/ 0 h 23"/>
                <a:gd name="T4" fmla="*/ 2 w 19"/>
                <a:gd name="T5" fmla="*/ 0 h 23"/>
                <a:gd name="T6" fmla="*/ 0 w 19"/>
                <a:gd name="T7" fmla="*/ 0 h 23"/>
                <a:gd name="T8" fmla="*/ 0 w 19"/>
                <a:gd name="T9" fmla="*/ 0 h 23"/>
                <a:gd name="T10" fmla="*/ 2 w 19"/>
                <a:gd name="T11" fmla="*/ 2 h 23"/>
                <a:gd name="T12" fmla="*/ 2 w 19"/>
                <a:gd name="T13" fmla="*/ 23 h 23"/>
                <a:gd name="T14" fmla="*/ 5 w 19"/>
                <a:gd name="T15" fmla="*/ 21 h 23"/>
                <a:gd name="T16" fmla="*/ 12 w 19"/>
                <a:gd name="T17" fmla="*/ 19 h 23"/>
                <a:gd name="T18" fmla="*/ 19 w 19"/>
                <a:gd name="T19" fmla="*/ 12 h 23"/>
                <a:gd name="T20" fmla="*/ 19 w 19"/>
                <a:gd name="T21" fmla="*/ 9 h 23"/>
                <a:gd name="T22" fmla="*/ 19 w 19"/>
                <a:gd name="T23" fmla="*/ 5 h 23"/>
                <a:gd name="T24" fmla="*/ 19 w 19"/>
                <a:gd name="T25" fmla="*/ 5 h 23"/>
                <a:gd name="T26" fmla="*/ 17 w 19"/>
                <a:gd name="T27" fmla="*/ 7 h 23"/>
                <a:gd name="T28" fmla="*/ 14 w 19"/>
                <a:gd name="T29" fmla="*/ 5 h 23"/>
                <a:gd name="T30" fmla="*/ 10 w 19"/>
                <a:gd name="T31" fmla="*/ 5 h 23"/>
                <a:gd name="T32" fmla="*/ 7 w 19"/>
                <a:gd name="T33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23">
                  <a:moveTo>
                    <a:pt x="7" y="2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3"/>
                  </a:lnTo>
                  <a:lnTo>
                    <a:pt x="5" y="21"/>
                  </a:lnTo>
                  <a:lnTo>
                    <a:pt x="12" y="19"/>
                  </a:lnTo>
                  <a:lnTo>
                    <a:pt x="19" y="12"/>
                  </a:lnTo>
                  <a:lnTo>
                    <a:pt x="19" y="9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7" y="7"/>
                  </a:lnTo>
                  <a:lnTo>
                    <a:pt x="14" y="5"/>
                  </a:lnTo>
                  <a:lnTo>
                    <a:pt x="10" y="5"/>
                  </a:lnTo>
                  <a:lnTo>
                    <a:pt x="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4" name="Freeform 626"/>
            <p:cNvSpPr>
              <a:spLocks/>
            </p:cNvSpPr>
            <p:nvPr/>
          </p:nvSpPr>
          <p:spPr bwMode="auto">
            <a:xfrm>
              <a:off x="4851" y="2226"/>
              <a:ext cx="16" cy="33"/>
            </a:xfrm>
            <a:custGeom>
              <a:avLst/>
              <a:gdLst>
                <a:gd name="T0" fmla="*/ 14 w 16"/>
                <a:gd name="T1" fmla="*/ 12 h 33"/>
                <a:gd name="T2" fmla="*/ 14 w 16"/>
                <a:gd name="T3" fmla="*/ 9 h 33"/>
                <a:gd name="T4" fmla="*/ 16 w 16"/>
                <a:gd name="T5" fmla="*/ 7 h 33"/>
                <a:gd name="T6" fmla="*/ 16 w 16"/>
                <a:gd name="T7" fmla="*/ 2 h 33"/>
                <a:gd name="T8" fmla="*/ 11 w 16"/>
                <a:gd name="T9" fmla="*/ 0 h 33"/>
                <a:gd name="T10" fmla="*/ 7 w 16"/>
                <a:gd name="T11" fmla="*/ 2 h 33"/>
                <a:gd name="T12" fmla="*/ 7 w 16"/>
                <a:gd name="T13" fmla="*/ 2 h 33"/>
                <a:gd name="T14" fmla="*/ 4 w 16"/>
                <a:gd name="T15" fmla="*/ 7 h 33"/>
                <a:gd name="T16" fmla="*/ 4 w 16"/>
                <a:gd name="T17" fmla="*/ 14 h 33"/>
                <a:gd name="T18" fmla="*/ 4 w 16"/>
                <a:gd name="T19" fmla="*/ 17 h 33"/>
                <a:gd name="T20" fmla="*/ 0 w 16"/>
                <a:gd name="T21" fmla="*/ 17 h 33"/>
                <a:gd name="T22" fmla="*/ 0 w 16"/>
                <a:gd name="T23" fmla="*/ 21 h 33"/>
                <a:gd name="T24" fmla="*/ 0 w 16"/>
                <a:gd name="T25" fmla="*/ 24 h 33"/>
                <a:gd name="T26" fmla="*/ 2 w 16"/>
                <a:gd name="T27" fmla="*/ 26 h 33"/>
                <a:gd name="T28" fmla="*/ 4 w 16"/>
                <a:gd name="T29" fmla="*/ 28 h 33"/>
                <a:gd name="T30" fmla="*/ 7 w 16"/>
                <a:gd name="T31" fmla="*/ 28 h 33"/>
                <a:gd name="T32" fmla="*/ 9 w 16"/>
                <a:gd name="T33" fmla="*/ 33 h 33"/>
                <a:gd name="T34" fmla="*/ 11 w 16"/>
                <a:gd name="T35" fmla="*/ 31 h 33"/>
                <a:gd name="T36" fmla="*/ 11 w 16"/>
                <a:gd name="T37" fmla="*/ 28 h 33"/>
                <a:gd name="T38" fmla="*/ 11 w 16"/>
                <a:gd name="T39" fmla="*/ 28 h 33"/>
                <a:gd name="T40" fmla="*/ 11 w 16"/>
                <a:gd name="T41" fmla="*/ 26 h 33"/>
                <a:gd name="T42" fmla="*/ 11 w 16"/>
                <a:gd name="T43" fmla="*/ 19 h 33"/>
                <a:gd name="T44" fmla="*/ 14 w 16"/>
                <a:gd name="T45" fmla="*/ 1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33">
                  <a:moveTo>
                    <a:pt x="14" y="12"/>
                  </a:moveTo>
                  <a:lnTo>
                    <a:pt x="14" y="9"/>
                  </a:lnTo>
                  <a:lnTo>
                    <a:pt x="16" y="7"/>
                  </a:lnTo>
                  <a:lnTo>
                    <a:pt x="16" y="2"/>
                  </a:lnTo>
                  <a:lnTo>
                    <a:pt x="11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4" y="7"/>
                  </a:lnTo>
                  <a:lnTo>
                    <a:pt x="4" y="14"/>
                  </a:lnTo>
                  <a:lnTo>
                    <a:pt x="4" y="17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7" y="28"/>
                  </a:lnTo>
                  <a:lnTo>
                    <a:pt x="9" y="33"/>
                  </a:lnTo>
                  <a:lnTo>
                    <a:pt x="11" y="31"/>
                  </a:lnTo>
                  <a:lnTo>
                    <a:pt x="11" y="28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19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5" name="Freeform 627"/>
            <p:cNvSpPr>
              <a:spLocks/>
            </p:cNvSpPr>
            <p:nvPr/>
          </p:nvSpPr>
          <p:spPr bwMode="auto">
            <a:xfrm>
              <a:off x="4843" y="2198"/>
              <a:ext cx="0" cy="9"/>
            </a:xfrm>
            <a:custGeom>
              <a:avLst/>
              <a:gdLst>
                <a:gd name="T0" fmla="*/ 0 h 9"/>
                <a:gd name="T1" fmla="*/ 0 h 9"/>
                <a:gd name="T2" fmla="*/ 4 h 9"/>
                <a:gd name="T3" fmla="*/ 7 h 9"/>
                <a:gd name="T4" fmla="*/ 9 h 9"/>
                <a:gd name="T5" fmla="*/ 7 h 9"/>
                <a:gd name="T6" fmla="*/ 0 h 9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9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6" name="Freeform 628"/>
            <p:cNvSpPr>
              <a:spLocks/>
            </p:cNvSpPr>
            <p:nvPr/>
          </p:nvSpPr>
          <p:spPr bwMode="auto">
            <a:xfrm>
              <a:off x="5113" y="1725"/>
              <a:ext cx="4" cy="10"/>
            </a:xfrm>
            <a:custGeom>
              <a:avLst/>
              <a:gdLst>
                <a:gd name="T0" fmla="*/ 2 w 4"/>
                <a:gd name="T1" fmla="*/ 0 h 10"/>
                <a:gd name="T2" fmla="*/ 0 w 4"/>
                <a:gd name="T3" fmla="*/ 5 h 10"/>
                <a:gd name="T4" fmla="*/ 2 w 4"/>
                <a:gd name="T5" fmla="*/ 10 h 10"/>
                <a:gd name="T6" fmla="*/ 4 w 4"/>
                <a:gd name="T7" fmla="*/ 10 h 10"/>
                <a:gd name="T8" fmla="*/ 4 w 4"/>
                <a:gd name="T9" fmla="*/ 3 h 10"/>
                <a:gd name="T10" fmla="*/ 4 w 4"/>
                <a:gd name="T11" fmla="*/ 3 h 10"/>
                <a:gd name="T12" fmla="*/ 4 w 4"/>
                <a:gd name="T13" fmla="*/ 0 h 10"/>
                <a:gd name="T14" fmla="*/ 2 w 4"/>
                <a:gd name="T1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0" y="5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7" name="Freeform 629"/>
            <p:cNvSpPr>
              <a:spLocks/>
            </p:cNvSpPr>
            <p:nvPr/>
          </p:nvSpPr>
          <p:spPr bwMode="auto">
            <a:xfrm>
              <a:off x="4860" y="2191"/>
              <a:ext cx="5" cy="7"/>
            </a:xfrm>
            <a:custGeom>
              <a:avLst/>
              <a:gdLst>
                <a:gd name="T0" fmla="*/ 5 w 5"/>
                <a:gd name="T1" fmla="*/ 2 h 7"/>
                <a:gd name="T2" fmla="*/ 2 w 5"/>
                <a:gd name="T3" fmla="*/ 2 h 7"/>
                <a:gd name="T4" fmla="*/ 0 w 5"/>
                <a:gd name="T5" fmla="*/ 0 h 7"/>
                <a:gd name="T6" fmla="*/ 0 w 5"/>
                <a:gd name="T7" fmla="*/ 0 h 7"/>
                <a:gd name="T8" fmla="*/ 0 w 5"/>
                <a:gd name="T9" fmla="*/ 0 h 7"/>
                <a:gd name="T10" fmla="*/ 0 w 5"/>
                <a:gd name="T11" fmla="*/ 0 h 7"/>
                <a:gd name="T12" fmla="*/ 2 w 5"/>
                <a:gd name="T13" fmla="*/ 4 h 7"/>
                <a:gd name="T14" fmla="*/ 5 w 5"/>
                <a:gd name="T15" fmla="*/ 4 h 7"/>
                <a:gd name="T16" fmla="*/ 5 w 5"/>
                <a:gd name="T17" fmla="*/ 7 h 7"/>
                <a:gd name="T18" fmla="*/ 5 w 5"/>
                <a:gd name="T19" fmla="*/ 4 h 7"/>
                <a:gd name="T20" fmla="*/ 5 w 5"/>
                <a:gd name="T21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7">
                  <a:moveTo>
                    <a:pt x="5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5" y="4"/>
                  </a:lnTo>
                  <a:lnTo>
                    <a:pt x="5" y="7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8" name="Freeform 630"/>
            <p:cNvSpPr>
              <a:spLocks/>
            </p:cNvSpPr>
            <p:nvPr/>
          </p:nvSpPr>
          <p:spPr bwMode="auto">
            <a:xfrm>
              <a:off x="4865" y="2221"/>
              <a:ext cx="12" cy="31"/>
            </a:xfrm>
            <a:custGeom>
              <a:avLst/>
              <a:gdLst>
                <a:gd name="T0" fmla="*/ 2 w 12"/>
                <a:gd name="T1" fmla="*/ 29 h 31"/>
                <a:gd name="T2" fmla="*/ 7 w 12"/>
                <a:gd name="T3" fmla="*/ 19 h 31"/>
                <a:gd name="T4" fmla="*/ 12 w 12"/>
                <a:gd name="T5" fmla="*/ 14 h 31"/>
                <a:gd name="T6" fmla="*/ 12 w 12"/>
                <a:gd name="T7" fmla="*/ 0 h 31"/>
                <a:gd name="T8" fmla="*/ 12 w 12"/>
                <a:gd name="T9" fmla="*/ 0 h 31"/>
                <a:gd name="T10" fmla="*/ 9 w 12"/>
                <a:gd name="T11" fmla="*/ 3 h 31"/>
                <a:gd name="T12" fmla="*/ 0 w 12"/>
                <a:gd name="T13" fmla="*/ 24 h 31"/>
                <a:gd name="T14" fmla="*/ 2 w 12"/>
                <a:gd name="T15" fmla="*/ 31 h 31"/>
                <a:gd name="T16" fmla="*/ 2 w 12"/>
                <a:gd name="T17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31">
                  <a:moveTo>
                    <a:pt x="2" y="29"/>
                  </a:moveTo>
                  <a:lnTo>
                    <a:pt x="7" y="19"/>
                  </a:lnTo>
                  <a:lnTo>
                    <a:pt x="12" y="1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9" y="3"/>
                  </a:lnTo>
                  <a:lnTo>
                    <a:pt x="0" y="24"/>
                  </a:lnTo>
                  <a:lnTo>
                    <a:pt x="2" y="31"/>
                  </a:lnTo>
                  <a:lnTo>
                    <a:pt x="2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9" name="Freeform 631"/>
            <p:cNvSpPr>
              <a:spLocks/>
            </p:cNvSpPr>
            <p:nvPr/>
          </p:nvSpPr>
          <p:spPr bwMode="auto">
            <a:xfrm>
              <a:off x="4839" y="2183"/>
              <a:ext cx="7" cy="5"/>
            </a:xfrm>
            <a:custGeom>
              <a:avLst/>
              <a:gdLst>
                <a:gd name="T0" fmla="*/ 4 w 7"/>
                <a:gd name="T1" fmla="*/ 0 h 5"/>
                <a:gd name="T2" fmla="*/ 2 w 7"/>
                <a:gd name="T3" fmla="*/ 0 h 5"/>
                <a:gd name="T4" fmla="*/ 0 w 7"/>
                <a:gd name="T5" fmla="*/ 3 h 5"/>
                <a:gd name="T6" fmla="*/ 2 w 7"/>
                <a:gd name="T7" fmla="*/ 3 h 5"/>
                <a:gd name="T8" fmla="*/ 2 w 7"/>
                <a:gd name="T9" fmla="*/ 5 h 5"/>
                <a:gd name="T10" fmla="*/ 4 w 7"/>
                <a:gd name="T11" fmla="*/ 5 h 5"/>
                <a:gd name="T12" fmla="*/ 7 w 7"/>
                <a:gd name="T13" fmla="*/ 3 h 5"/>
                <a:gd name="T14" fmla="*/ 4 w 7"/>
                <a:gd name="T15" fmla="*/ 0 h 5"/>
                <a:gd name="T16" fmla="*/ 4 w 7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5"/>
                  </a:lnTo>
                  <a:lnTo>
                    <a:pt x="4" y="5"/>
                  </a:lnTo>
                  <a:lnTo>
                    <a:pt x="7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0" name="Freeform 632"/>
            <p:cNvSpPr>
              <a:spLocks/>
            </p:cNvSpPr>
            <p:nvPr/>
          </p:nvSpPr>
          <p:spPr bwMode="auto">
            <a:xfrm>
              <a:off x="4912" y="1822"/>
              <a:ext cx="12" cy="7"/>
            </a:xfrm>
            <a:custGeom>
              <a:avLst/>
              <a:gdLst>
                <a:gd name="T0" fmla="*/ 7 w 12"/>
                <a:gd name="T1" fmla="*/ 0 h 7"/>
                <a:gd name="T2" fmla="*/ 2 w 12"/>
                <a:gd name="T3" fmla="*/ 2 h 7"/>
                <a:gd name="T4" fmla="*/ 0 w 12"/>
                <a:gd name="T5" fmla="*/ 5 h 7"/>
                <a:gd name="T6" fmla="*/ 0 w 12"/>
                <a:gd name="T7" fmla="*/ 7 h 7"/>
                <a:gd name="T8" fmla="*/ 9 w 12"/>
                <a:gd name="T9" fmla="*/ 5 h 7"/>
                <a:gd name="T10" fmla="*/ 12 w 12"/>
                <a:gd name="T11" fmla="*/ 2 h 7"/>
                <a:gd name="T12" fmla="*/ 12 w 12"/>
                <a:gd name="T13" fmla="*/ 0 h 7"/>
                <a:gd name="T14" fmla="*/ 7 w 12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7">
                  <a:moveTo>
                    <a:pt x="7" y="0"/>
                  </a:moveTo>
                  <a:lnTo>
                    <a:pt x="2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9" y="5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1" name="Freeform 633"/>
            <p:cNvSpPr>
              <a:spLocks/>
            </p:cNvSpPr>
            <p:nvPr/>
          </p:nvSpPr>
          <p:spPr bwMode="auto">
            <a:xfrm>
              <a:off x="1808" y="2207"/>
              <a:ext cx="3" cy="2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3 w 3"/>
                <a:gd name="T5" fmla="*/ 0 h 2"/>
                <a:gd name="T6" fmla="*/ 0 w 3"/>
                <a:gd name="T7" fmla="*/ 0 h 2"/>
                <a:gd name="T8" fmla="*/ 0 w 3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2" name="Freeform 634"/>
            <p:cNvSpPr>
              <a:spLocks/>
            </p:cNvSpPr>
            <p:nvPr/>
          </p:nvSpPr>
          <p:spPr bwMode="auto">
            <a:xfrm>
              <a:off x="1813" y="2148"/>
              <a:ext cx="2" cy="7"/>
            </a:xfrm>
            <a:custGeom>
              <a:avLst/>
              <a:gdLst>
                <a:gd name="T0" fmla="*/ 0 w 2"/>
                <a:gd name="T1" fmla="*/ 5 h 7"/>
                <a:gd name="T2" fmla="*/ 2 w 2"/>
                <a:gd name="T3" fmla="*/ 7 h 7"/>
                <a:gd name="T4" fmla="*/ 2 w 2"/>
                <a:gd name="T5" fmla="*/ 7 h 7"/>
                <a:gd name="T6" fmla="*/ 2 w 2"/>
                <a:gd name="T7" fmla="*/ 5 h 7"/>
                <a:gd name="T8" fmla="*/ 2 w 2"/>
                <a:gd name="T9" fmla="*/ 0 h 7"/>
                <a:gd name="T10" fmla="*/ 2 w 2"/>
                <a:gd name="T11" fmla="*/ 0 h 7"/>
                <a:gd name="T12" fmla="*/ 0 w 2"/>
                <a:gd name="T13" fmla="*/ 0 h 7"/>
                <a:gd name="T14" fmla="*/ 0 w 2"/>
                <a:gd name="T1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7">
                  <a:moveTo>
                    <a:pt x="0" y="5"/>
                  </a:moveTo>
                  <a:lnTo>
                    <a:pt x="2" y="7"/>
                  </a:lnTo>
                  <a:lnTo>
                    <a:pt x="2" y="7"/>
                  </a:lnTo>
                  <a:lnTo>
                    <a:pt x="2" y="5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3" name="Freeform 635"/>
            <p:cNvSpPr>
              <a:spLocks/>
            </p:cNvSpPr>
            <p:nvPr/>
          </p:nvSpPr>
          <p:spPr bwMode="auto">
            <a:xfrm>
              <a:off x="1818" y="2186"/>
              <a:ext cx="2" cy="5"/>
            </a:xfrm>
            <a:custGeom>
              <a:avLst/>
              <a:gdLst>
                <a:gd name="T0" fmla="*/ 0 w 2"/>
                <a:gd name="T1" fmla="*/ 2 h 5"/>
                <a:gd name="T2" fmla="*/ 0 w 2"/>
                <a:gd name="T3" fmla="*/ 5 h 5"/>
                <a:gd name="T4" fmla="*/ 2 w 2"/>
                <a:gd name="T5" fmla="*/ 5 h 5"/>
                <a:gd name="T6" fmla="*/ 2 w 2"/>
                <a:gd name="T7" fmla="*/ 0 h 5"/>
                <a:gd name="T8" fmla="*/ 0 w 2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2"/>
                  </a:moveTo>
                  <a:lnTo>
                    <a:pt x="0" y="5"/>
                  </a:lnTo>
                  <a:lnTo>
                    <a:pt x="2" y="5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4" name="Freeform 636"/>
            <p:cNvSpPr>
              <a:spLocks/>
            </p:cNvSpPr>
            <p:nvPr/>
          </p:nvSpPr>
          <p:spPr bwMode="auto">
            <a:xfrm>
              <a:off x="1806" y="2122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0 w 2"/>
                <a:gd name="T7" fmla="*/ 2 h 2"/>
                <a:gd name="T8" fmla="*/ 2 w 2"/>
                <a:gd name="T9" fmla="*/ 0 h 2"/>
                <a:gd name="T10" fmla="*/ 2 w 2"/>
                <a:gd name="T11" fmla="*/ 0 h 2"/>
                <a:gd name="T12" fmla="*/ 0 w 2"/>
                <a:gd name="T13" fmla="*/ 0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5" name="Freeform 637"/>
            <p:cNvSpPr>
              <a:spLocks/>
            </p:cNvSpPr>
            <p:nvPr/>
          </p:nvSpPr>
          <p:spPr bwMode="auto">
            <a:xfrm>
              <a:off x="1806" y="2132"/>
              <a:ext cx="9" cy="9"/>
            </a:xfrm>
            <a:custGeom>
              <a:avLst/>
              <a:gdLst>
                <a:gd name="T0" fmla="*/ 7 w 9"/>
                <a:gd name="T1" fmla="*/ 2 h 9"/>
                <a:gd name="T2" fmla="*/ 7 w 9"/>
                <a:gd name="T3" fmla="*/ 0 h 9"/>
                <a:gd name="T4" fmla="*/ 5 w 9"/>
                <a:gd name="T5" fmla="*/ 0 h 9"/>
                <a:gd name="T6" fmla="*/ 5 w 9"/>
                <a:gd name="T7" fmla="*/ 4 h 9"/>
                <a:gd name="T8" fmla="*/ 2 w 9"/>
                <a:gd name="T9" fmla="*/ 2 h 9"/>
                <a:gd name="T10" fmla="*/ 0 w 9"/>
                <a:gd name="T11" fmla="*/ 7 h 9"/>
                <a:gd name="T12" fmla="*/ 0 w 9"/>
                <a:gd name="T13" fmla="*/ 9 h 9"/>
                <a:gd name="T14" fmla="*/ 2 w 9"/>
                <a:gd name="T15" fmla="*/ 9 h 9"/>
                <a:gd name="T16" fmla="*/ 5 w 9"/>
                <a:gd name="T17" fmla="*/ 7 h 9"/>
                <a:gd name="T18" fmla="*/ 5 w 9"/>
                <a:gd name="T19" fmla="*/ 4 h 9"/>
                <a:gd name="T20" fmla="*/ 7 w 9"/>
                <a:gd name="T21" fmla="*/ 4 h 9"/>
                <a:gd name="T22" fmla="*/ 9 w 9"/>
                <a:gd name="T23" fmla="*/ 4 h 9"/>
                <a:gd name="T24" fmla="*/ 9 w 9"/>
                <a:gd name="T25" fmla="*/ 4 h 9"/>
                <a:gd name="T26" fmla="*/ 7 w 9"/>
                <a:gd name="T27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7" y="2"/>
                  </a:moveTo>
                  <a:lnTo>
                    <a:pt x="7" y="0"/>
                  </a:lnTo>
                  <a:lnTo>
                    <a:pt x="5" y="0"/>
                  </a:lnTo>
                  <a:lnTo>
                    <a:pt x="5" y="4"/>
                  </a:lnTo>
                  <a:lnTo>
                    <a:pt x="2" y="2"/>
                  </a:lnTo>
                  <a:lnTo>
                    <a:pt x="0" y="7"/>
                  </a:lnTo>
                  <a:lnTo>
                    <a:pt x="0" y="9"/>
                  </a:lnTo>
                  <a:lnTo>
                    <a:pt x="2" y="9"/>
                  </a:lnTo>
                  <a:lnTo>
                    <a:pt x="5" y="7"/>
                  </a:lnTo>
                  <a:lnTo>
                    <a:pt x="5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6" name="Freeform 638"/>
            <p:cNvSpPr>
              <a:spLocks/>
            </p:cNvSpPr>
            <p:nvPr/>
          </p:nvSpPr>
          <p:spPr bwMode="auto">
            <a:xfrm>
              <a:off x="951" y="1900"/>
              <a:ext cx="7" cy="9"/>
            </a:xfrm>
            <a:custGeom>
              <a:avLst/>
              <a:gdLst>
                <a:gd name="T0" fmla="*/ 4 w 7"/>
                <a:gd name="T1" fmla="*/ 5 h 9"/>
                <a:gd name="T2" fmla="*/ 4 w 7"/>
                <a:gd name="T3" fmla="*/ 5 h 9"/>
                <a:gd name="T4" fmla="*/ 0 w 7"/>
                <a:gd name="T5" fmla="*/ 0 h 9"/>
                <a:gd name="T6" fmla="*/ 0 w 7"/>
                <a:gd name="T7" fmla="*/ 0 h 9"/>
                <a:gd name="T8" fmla="*/ 0 w 7"/>
                <a:gd name="T9" fmla="*/ 0 h 9"/>
                <a:gd name="T10" fmla="*/ 4 w 7"/>
                <a:gd name="T11" fmla="*/ 9 h 9"/>
                <a:gd name="T12" fmla="*/ 7 w 7"/>
                <a:gd name="T13" fmla="*/ 9 h 9"/>
                <a:gd name="T14" fmla="*/ 7 w 7"/>
                <a:gd name="T15" fmla="*/ 7 h 9"/>
                <a:gd name="T16" fmla="*/ 4 w 7"/>
                <a:gd name="T17" fmla="*/ 7 h 9"/>
                <a:gd name="T18" fmla="*/ 4 w 7"/>
                <a:gd name="T1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9">
                  <a:moveTo>
                    <a:pt x="4" y="5"/>
                  </a:moveTo>
                  <a:lnTo>
                    <a:pt x="4" y="5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9"/>
                  </a:lnTo>
                  <a:lnTo>
                    <a:pt x="7" y="9"/>
                  </a:lnTo>
                  <a:lnTo>
                    <a:pt x="7" y="7"/>
                  </a:lnTo>
                  <a:lnTo>
                    <a:pt x="4" y="7"/>
                  </a:lnTo>
                  <a:lnTo>
                    <a:pt x="4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7" name="Freeform 639"/>
            <p:cNvSpPr>
              <a:spLocks/>
            </p:cNvSpPr>
            <p:nvPr/>
          </p:nvSpPr>
          <p:spPr bwMode="auto">
            <a:xfrm>
              <a:off x="967" y="1905"/>
              <a:ext cx="5" cy="9"/>
            </a:xfrm>
            <a:custGeom>
              <a:avLst/>
              <a:gdLst>
                <a:gd name="T0" fmla="*/ 3 w 5"/>
                <a:gd name="T1" fmla="*/ 0 h 9"/>
                <a:gd name="T2" fmla="*/ 0 w 5"/>
                <a:gd name="T3" fmla="*/ 0 h 9"/>
                <a:gd name="T4" fmla="*/ 0 w 5"/>
                <a:gd name="T5" fmla="*/ 4 h 9"/>
                <a:gd name="T6" fmla="*/ 0 w 5"/>
                <a:gd name="T7" fmla="*/ 7 h 9"/>
                <a:gd name="T8" fmla="*/ 0 w 5"/>
                <a:gd name="T9" fmla="*/ 7 h 9"/>
                <a:gd name="T10" fmla="*/ 3 w 5"/>
                <a:gd name="T11" fmla="*/ 9 h 9"/>
                <a:gd name="T12" fmla="*/ 5 w 5"/>
                <a:gd name="T13" fmla="*/ 9 h 9"/>
                <a:gd name="T14" fmla="*/ 5 w 5"/>
                <a:gd name="T15" fmla="*/ 4 h 9"/>
                <a:gd name="T16" fmla="*/ 3 w 5"/>
                <a:gd name="T17" fmla="*/ 2 h 9"/>
                <a:gd name="T18" fmla="*/ 3 w 5"/>
                <a:gd name="T1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" h="9">
                  <a:moveTo>
                    <a:pt x="3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7"/>
                  </a:lnTo>
                  <a:lnTo>
                    <a:pt x="3" y="9"/>
                  </a:lnTo>
                  <a:lnTo>
                    <a:pt x="5" y="9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8" name="Freeform 640"/>
            <p:cNvSpPr>
              <a:spLocks/>
            </p:cNvSpPr>
            <p:nvPr/>
          </p:nvSpPr>
          <p:spPr bwMode="auto">
            <a:xfrm>
              <a:off x="1822" y="2219"/>
              <a:ext cx="5" cy="5"/>
            </a:xfrm>
            <a:custGeom>
              <a:avLst/>
              <a:gdLst>
                <a:gd name="T0" fmla="*/ 0 w 5"/>
                <a:gd name="T1" fmla="*/ 5 h 5"/>
                <a:gd name="T2" fmla="*/ 3 w 5"/>
                <a:gd name="T3" fmla="*/ 5 h 5"/>
                <a:gd name="T4" fmla="*/ 3 w 5"/>
                <a:gd name="T5" fmla="*/ 5 h 5"/>
                <a:gd name="T6" fmla="*/ 5 w 5"/>
                <a:gd name="T7" fmla="*/ 2 h 5"/>
                <a:gd name="T8" fmla="*/ 5 w 5"/>
                <a:gd name="T9" fmla="*/ 0 h 5"/>
                <a:gd name="T10" fmla="*/ 5 w 5"/>
                <a:gd name="T11" fmla="*/ 2 h 5"/>
                <a:gd name="T12" fmla="*/ 3 w 5"/>
                <a:gd name="T13" fmla="*/ 2 h 5"/>
                <a:gd name="T14" fmla="*/ 0 w 5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5">
                  <a:moveTo>
                    <a:pt x="0" y="5"/>
                  </a:moveTo>
                  <a:lnTo>
                    <a:pt x="3" y="5"/>
                  </a:lnTo>
                  <a:lnTo>
                    <a:pt x="3" y="5"/>
                  </a:lnTo>
                  <a:lnTo>
                    <a:pt x="5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3" y="2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9" name="Freeform 641"/>
            <p:cNvSpPr>
              <a:spLocks/>
            </p:cNvSpPr>
            <p:nvPr/>
          </p:nvSpPr>
          <p:spPr bwMode="auto">
            <a:xfrm>
              <a:off x="1820" y="2174"/>
              <a:ext cx="2" cy="7"/>
            </a:xfrm>
            <a:custGeom>
              <a:avLst/>
              <a:gdLst>
                <a:gd name="T0" fmla="*/ 2 w 2"/>
                <a:gd name="T1" fmla="*/ 5 h 7"/>
                <a:gd name="T2" fmla="*/ 2 w 2"/>
                <a:gd name="T3" fmla="*/ 2 h 7"/>
                <a:gd name="T4" fmla="*/ 0 w 2"/>
                <a:gd name="T5" fmla="*/ 0 h 7"/>
                <a:gd name="T6" fmla="*/ 0 w 2"/>
                <a:gd name="T7" fmla="*/ 5 h 7"/>
                <a:gd name="T8" fmla="*/ 0 w 2"/>
                <a:gd name="T9" fmla="*/ 7 h 7"/>
                <a:gd name="T10" fmla="*/ 2 w 2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7">
                  <a:moveTo>
                    <a:pt x="2" y="5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0" name="Freeform 642"/>
            <p:cNvSpPr>
              <a:spLocks/>
            </p:cNvSpPr>
            <p:nvPr/>
          </p:nvSpPr>
          <p:spPr bwMode="auto">
            <a:xfrm>
              <a:off x="4853" y="2231"/>
              <a:ext cx="2" cy="4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0 h 4"/>
                <a:gd name="T4" fmla="*/ 0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4 h 4"/>
                <a:gd name="T12" fmla="*/ 0 w 2"/>
                <a:gd name="T13" fmla="*/ 4 h 4"/>
                <a:gd name="T14" fmla="*/ 2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1" name="Freeform 643"/>
            <p:cNvSpPr>
              <a:spLocks/>
            </p:cNvSpPr>
            <p:nvPr/>
          </p:nvSpPr>
          <p:spPr bwMode="auto">
            <a:xfrm>
              <a:off x="4959" y="1831"/>
              <a:ext cx="3" cy="5"/>
            </a:xfrm>
            <a:custGeom>
              <a:avLst/>
              <a:gdLst>
                <a:gd name="T0" fmla="*/ 3 w 3"/>
                <a:gd name="T1" fmla="*/ 0 h 5"/>
                <a:gd name="T2" fmla="*/ 0 w 3"/>
                <a:gd name="T3" fmla="*/ 3 h 5"/>
                <a:gd name="T4" fmla="*/ 3 w 3"/>
                <a:gd name="T5" fmla="*/ 5 h 5"/>
                <a:gd name="T6" fmla="*/ 3 w 3"/>
                <a:gd name="T7" fmla="*/ 3 h 5"/>
                <a:gd name="T8" fmla="*/ 3 w 3"/>
                <a:gd name="T9" fmla="*/ 0 h 5"/>
                <a:gd name="T10" fmla="*/ 3 w 3"/>
                <a:gd name="T11" fmla="*/ 0 h 5"/>
                <a:gd name="T12" fmla="*/ 3 w 3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5">
                  <a:moveTo>
                    <a:pt x="3" y="0"/>
                  </a:moveTo>
                  <a:lnTo>
                    <a:pt x="0" y="3"/>
                  </a:lnTo>
                  <a:lnTo>
                    <a:pt x="3" y="5"/>
                  </a:lnTo>
                  <a:lnTo>
                    <a:pt x="3" y="3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2" name="Freeform 644"/>
            <p:cNvSpPr>
              <a:spLocks/>
            </p:cNvSpPr>
            <p:nvPr/>
          </p:nvSpPr>
          <p:spPr bwMode="auto">
            <a:xfrm>
              <a:off x="4964" y="1798"/>
              <a:ext cx="2" cy="8"/>
            </a:xfrm>
            <a:custGeom>
              <a:avLst/>
              <a:gdLst>
                <a:gd name="T0" fmla="*/ 2 w 2"/>
                <a:gd name="T1" fmla="*/ 5 h 8"/>
                <a:gd name="T2" fmla="*/ 2 w 2"/>
                <a:gd name="T3" fmla="*/ 3 h 8"/>
                <a:gd name="T4" fmla="*/ 2 w 2"/>
                <a:gd name="T5" fmla="*/ 0 h 8"/>
                <a:gd name="T6" fmla="*/ 0 w 2"/>
                <a:gd name="T7" fmla="*/ 3 h 8"/>
                <a:gd name="T8" fmla="*/ 2 w 2"/>
                <a:gd name="T9" fmla="*/ 5 h 8"/>
                <a:gd name="T10" fmla="*/ 2 w 2"/>
                <a:gd name="T11" fmla="*/ 8 h 8"/>
                <a:gd name="T12" fmla="*/ 2 w 2"/>
                <a:gd name="T1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2" y="5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2" y="8"/>
                  </a:lnTo>
                  <a:lnTo>
                    <a:pt x="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3" name="Freeform 645"/>
            <p:cNvSpPr>
              <a:spLocks/>
            </p:cNvSpPr>
            <p:nvPr/>
          </p:nvSpPr>
          <p:spPr bwMode="auto">
            <a:xfrm>
              <a:off x="4962" y="1806"/>
              <a:ext cx="2" cy="4"/>
            </a:xfrm>
            <a:custGeom>
              <a:avLst/>
              <a:gdLst>
                <a:gd name="T0" fmla="*/ 0 w 2"/>
                <a:gd name="T1" fmla="*/ 2 h 4"/>
                <a:gd name="T2" fmla="*/ 0 w 2"/>
                <a:gd name="T3" fmla="*/ 4 h 4"/>
                <a:gd name="T4" fmla="*/ 2 w 2"/>
                <a:gd name="T5" fmla="*/ 2 h 4"/>
                <a:gd name="T6" fmla="*/ 2 w 2"/>
                <a:gd name="T7" fmla="*/ 0 h 4"/>
                <a:gd name="T8" fmla="*/ 0 w 2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4" name="Freeform 646"/>
            <p:cNvSpPr>
              <a:spLocks/>
            </p:cNvSpPr>
            <p:nvPr/>
          </p:nvSpPr>
          <p:spPr bwMode="auto">
            <a:xfrm>
              <a:off x="4808" y="2205"/>
              <a:ext cx="5" cy="4"/>
            </a:xfrm>
            <a:custGeom>
              <a:avLst/>
              <a:gdLst>
                <a:gd name="T0" fmla="*/ 5 w 5"/>
                <a:gd name="T1" fmla="*/ 2 h 4"/>
                <a:gd name="T2" fmla="*/ 5 w 5"/>
                <a:gd name="T3" fmla="*/ 2 h 4"/>
                <a:gd name="T4" fmla="*/ 2 w 5"/>
                <a:gd name="T5" fmla="*/ 2 h 4"/>
                <a:gd name="T6" fmla="*/ 0 w 5"/>
                <a:gd name="T7" fmla="*/ 0 h 4"/>
                <a:gd name="T8" fmla="*/ 2 w 5"/>
                <a:gd name="T9" fmla="*/ 2 h 4"/>
                <a:gd name="T10" fmla="*/ 2 w 5"/>
                <a:gd name="T11" fmla="*/ 4 h 4"/>
                <a:gd name="T12" fmla="*/ 5 w 5"/>
                <a:gd name="T13" fmla="*/ 4 h 4"/>
                <a:gd name="T14" fmla="*/ 5 w 5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lnTo>
                    <a:pt x="5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5" y="4"/>
                  </a:lnTo>
                  <a:lnTo>
                    <a:pt x="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5" name="Freeform 647"/>
            <p:cNvSpPr>
              <a:spLocks/>
            </p:cNvSpPr>
            <p:nvPr/>
          </p:nvSpPr>
          <p:spPr bwMode="auto">
            <a:xfrm>
              <a:off x="4964" y="1917"/>
              <a:ext cx="5" cy="7"/>
            </a:xfrm>
            <a:custGeom>
              <a:avLst/>
              <a:gdLst>
                <a:gd name="T0" fmla="*/ 0 w 5"/>
                <a:gd name="T1" fmla="*/ 4 h 7"/>
                <a:gd name="T2" fmla="*/ 0 w 5"/>
                <a:gd name="T3" fmla="*/ 7 h 7"/>
                <a:gd name="T4" fmla="*/ 0 w 5"/>
                <a:gd name="T5" fmla="*/ 7 h 7"/>
                <a:gd name="T6" fmla="*/ 0 w 5"/>
                <a:gd name="T7" fmla="*/ 7 h 7"/>
                <a:gd name="T8" fmla="*/ 2 w 5"/>
                <a:gd name="T9" fmla="*/ 7 h 7"/>
                <a:gd name="T10" fmla="*/ 2 w 5"/>
                <a:gd name="T11" fmla="*/ 4 h 7"/>
                <a:gd name="T12" fmla="*/ 5 w 5"/>
                <a:gd name="T13" fmla="*/ 2 h 7"/>
                <a:gd name="T14" fmla="*/ 5 w 5"/>
                <a:gd name="T15" fmla="*/ 2 h 7"/>
                <a:gd name="T16" fmla="*/ 5 w 5"/>
                <a:gd name="T17" fmla="*/ 0 h 7"/>
                <a:gd name="T18" fmla="*/ 2 w 5"/>
                <a:gd name="T19" fmla="*/ 2 h 7"/>
                <a:gd name="T20" fmla="*/ 0 w 5"/>
                <a:gd name="T21" fmla="*/ 2 h 7"/>
                <a:gd name="T22" fmla="*/ 0 w 5"/>
                <a:gd name="T2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7">
                  <a:moveTo>
                    <a:pt x="0" y="4"/>
                  </a:moveTo>
                  <a:lnTo>
                    <a:pt x="0" y="7"/>
                  </a:lnTo>
                  <a:lnTo>
                    <a:pt x="0" y="7"/>
                  </a:lnTo>
                  <a:lnTo>
                    <a:pt x="0" y="7"/>
                  </a:lnTo>
                  <a:lnTo>
                    <a:pt x="2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6" name="Freeform 648"/>
            <p:cNvSpPr>
              <a:spLocks/>
            </p:cNvSpPr>
            <p:nvPr/>
          </p:nvSpPr>
          <p:spPr bwMode="auto">
            <a:xfrm>
              <a:off x="4938" y="1947"/>
              <a:ext cx="7" cy="14"/>
            </a:xfrm>
            <a:custGeom>
              <a:avLst/>
              <a:gdLst>
                <a:gd name="T0" fmla="*/ 0 w 7"/>
                <a:gd name="T1" fmla="*/ 12 h 14"/>
                <a:gd name="T2" fmla="*/ 2 w 7"/>
                <a:gd name="T3" fmla="*/ 10 h 14"/>
                <a:gd name="T4" fmla="*/ 2 w 7"/>
                <a:gd name="T5" fmla="*/ 10 h 14"/>
                <a:gd name="T6" fmla="*/ 5 w 7"/>
                <a:gd name="T7" fmla="*/ 7 h 14"/>
                <a:gd name="T8" fmla="*/ 7 w 7"/>
                <a:gd name="T9" fmla="*/ 7 h 14"/>
                <a:gd name="T10" fmla="*/ 7 w 7"/>
                <a:gd name="T11" fmla="*/ 3 h 14"/>
                <a:gd name="T12" fmla="*/ 7 w 7"/>
                <a:gd name="T13" fmla="*/ 0 h 14"/>
                <a:gd name="T14" fmla="*/ 7 w 7"/>
                <a:gd name="T15" fmla="*/ 3 h 14"/>
                <a:gd name="T16" fmla="*/ 5 w 7"/>
                <a:gd name="T17" fmla="*/ 5 h 14"/>
                <a:gd name="T18" fmla="*/ 2 w 7"/>
                <a:gd name="T19" fmla="*/ 5 h 14"/>
                <a:gd name="T20" fmla="*/ 2 w 7"/>
                <a:gd name="T21" fmla="*/ 7 h 14"/>
                <a:gd name="T22" fmla="*/ 0 w 7"/>
                <a:gd name="T23" fmla="*/ 7 h 14"/>
                <a:gd name="T24" fmla="*/ 0 w 7"/>
                <a:gd name="T25" fmla="*/ 10 h 14"/>
                <a:gd name="T26" fmla="*/ 0 w 7"/>
                <a:gd name="T27" fmla="*/ 12 h 14"/>
                <a:gd name="T28" fmla="*/ 0 w 7"/>
                <a:gd name="T29" fmla="*/ 14 h 14"/>
                <a:gd name="T30" fmla="*/ 0 w 7"/>
                <a:gd name="T31" fmla="*/ 14 h 14"/>
                <a:gd name="T32" fmla="*/ 0 w 7"/>
                <a:gd name="T3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" h="14">
                  <a:moveTo>
                    <a:pt x="0" y="12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3"/>
                  </a:lnTo>
                  <a:lnTo>
                    <a:pt x="7" y="0"/>
                  </a:lnTo>
                  <a:lnTo>
                    <a:pt x="7" y="3"/>
                  </a:lnTo>
                  <a:lnTo>
                    <a:pt x="5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7" name="Freeform 649"/>
            <p:cNvSpPr>
              <a:spLocks/>
            </p:cNvSpPr>
            <p:nvPr/>
          </p:nvSpPr>
          <p:spPr bwMode="auto">
            <a:xfrm>
              <a:off x="4990" y="1739"/>
              <a:ext cx="2" cy="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0 w 2"/>
                <a:gd name="T7" fmla="*/ 3 h 3"/>
                <a:gd name="T8" fmla="*/ 2 w 2"/>
                <a:gd name="T9" fmla="*/ 0 h 3"/>
                <a:gd name="T10" fmla="*/ 0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8" name="Freeform 650"/>
            <p:cNvSpPr>
              <a:spLocks/>
            </p:cNvSpPr>
            <p:nvPr/>
          </p:nvSpPr>
          <p:spPr bwMode="auto">
            <a:xfrm>
              <a:off x="4992" y="1657"/>
              <a:ext cx="185" cy="165"/>
            </a:xfrm>
            <a:custGeom>
              <a:avLst/>
              <a:gdLst>
                <a:gd name="T0" fmla="*/ 29 w 185"/>
                <a:gd name="T1" fmla="*/ 127 h 165"/>
                <a:gd name="T2" fmla="*/ 19 w 185"/>
                <a:gd name="T3" fmla="*/ 139 h 165"/>
                <a:gd name="T4" fmla="*/ 0 w 185"/>
                <a:gd name="T5" fmla="*/ 156 h 165"/>
                <a:gd name="T6" fmla="*/ 10 w 185"/>
                <a:gd name="T7" fmla="*/ 156 h 165"/>
                <a:gd name="T8" fmla="*/ 22 w 185"/>
                <a:gd name="T9" fmla="*/ 156 h 165"/>
                <a:gd name="T10" fmla="*/ 29 w 185"/>
                <a:gd name="T11" fmla="*/ 151 h 165"/>
                <a:gd name="T12" fmla="*/ 57 w 185"/>
                <a:gd name="T13" fmla="*/ 139 h 165"/>
                <a:gd name="T14" fmla="*/ 74 w 185"/>
                <a:gd name="T15" fmla="*/ 141 h 165"/>
                <a:gd name="T16" fmla="*/ 71 w 185"/>
                <a:gd name="T17" fmla="*/ 149 h 165"/>
                <a:gd name="T18" fmla="*/ 74 w 185"/>
                <a:gd name="T19" fmla="*/ 160 h 165"/>
                <a:gd name="T20" fmla="*/ 83 w 185"/>
                <a:gd name="T21" fmla="*/ 163 h 165"/>
                <a:gd name="T22" fmla="*/ 95 w 185"/>
                <a:gd name="T23" fmla="*/ 151 h 165"/>
                <a:gd name="T24" fmla="*/ 100 w 185"/>
                <a:gd name="T25" fmla="*/ 146 h 165"/>
                <a:gd name="T26" fmla="*/ 100 w 185"/>
                <a:gd name="T27" fmla="*/ 134 h 165"/>
                <a:gd name="T28" fmla="*/ 102 w 185"/>
                <a:gd name="T29" fmla="*/ 139 h 165"/>
                <a:gd name="T30" fmla="*/ 104 w 185"/>
                <a:gd name="T31" fmla="*/ 141 h 165"/>
                <a:gd name="T32" fmla="*/ 121 w 185"/>
                <a:gd name="T33" fmla="*/ 144 h 165"/>
                <a:gd name="T34" fmla="*/ 130 w 185"/>
                <a:gd name="T35" fmla="*/ 137 h 165"/>
                <a:gd name="T36" fmla="*/ 137 w 185"/>
                <a:gd name="T37" fmla="*/ 139 h 165"/>
                <a:gd name="T38" fmla="*/ 144 w 185"/>
                <a:gd name="T39" fmla="*/ 130 h 165"/>
                <a:gd name="T40" fmla="*/ 151 w 185"/>
                <a:gd name="T41" fmla="*/ 123 h 165"/>
                <a:gd name="T42" fmla="*/ 149 w 185"/>
                <a:gd name="T43" fmla="*/ 134 h 165"/>
                <a:gd name="T44" fmla="*/ 161 w 185"/>
                <a:gd name="T45" fmla="*/ 123 h 165"/>
                <a:gd name="T46" fmla="*/ 161 w 185"/>
                <a:gd name="T47" fmla="*/ 115 h 165"/>
                <a:gd name="T48" fmla="*/ 168 w 185"/>
                <a:gd name="T49" fmla="*/ 94 h 165"/>
                <a:gd name="T50" fmla="*/ 173 w 185"/>
                <a:gd name="T51" fmla="*/ 66 h 165"/>
                <a:gd name="T52" fmla="*/ 180 w 185"/>
                <a:gd name="T53" fmla="*/ 52 h 165"/>
                <a:gd name="T54" fmla="*/ 185 w 185"/>
                <a:gd name="T55" fmla="*/ 47 h 165"/>
                <a:gd name="T56" fmla="*/ 175 w 185"/>
                <a:gd name="T57" fmla="*/ 14 h 165"/>
                <a:gd name="T58" fmla="*/ 170 w 185"/>
                <a:gd name="T59" fmla="*/ 0 h 165"/>
                <a:gd name="T60" fmla="*/ 163 w 185"/>
                <a:gd name="T61" fmla="*/ 2 h 165"/>
                <a:gd name="T62" fmla="*/ 170 w 185"/>
                <a:gd name="T63" fmla="*/ 2 h 165"/>
                <a:gd name="T64" fmla="*/ 168 w 185"/>
                <a:gd name="T65" fmla="*/ 11 h 165"/>
                <a:gd name="T66" fmla="*/ 161 w 185"/>
                <a:gd name="T67" fmla="*/ 11 h 165"/>
                <a:gd name="T68" fmla="*/ 156 w 185"/>
                <a:gd name="T69" fmla="*/ 7 h 165"/>
                <a:gd name="T70" fmla="*/ 151 w 185"/>
                <a:gd name="T71" fmla="*/ 14 h 165"/>
                <a:gd name="T72" fmla="*/ 147 w 185"/>
                <a:gd name="T73" fmla="*/ 33 h 165"/>
                <a:gd name="T74" fmla="*/ 140 w 185"/>
                <a:gd name="T75" fmla="*/ 73 h 165"/>
                <a:gd name="T76" fmla="*/ 128 w 185"/>
                <a:gd name="T77" fmla="*/ 85 h 165"/>
                <a:gd name="T78" fmla="*/ 107 w 185"/>
                <a:gd name="T79" fmla="*/ 99 h 165"/>
                <a:gd name="T80" fmla="*/ 102 w 185"/>
                <a:gd name="T81" fmla="*/ 94 h 165"/>
                <a:gd name="T82" fmla="*/ 104 w 185"/>
                <a:gd name="T83" fmla="*/ 89 h 165"/>
                <a:gd name="T84" fmla="*/ 104 w 185"/>
                <a:gd name="T85" fmla="*/ 85 h 165"/>
                <a:gd name="T86" fmla="*/ 95 w 185"/>
                <a:gd name="T87" fmla="*/ 101 h 165"/>
                <a:gd name="T88" fmla="*/ 81 w 185"/>
                <a:gd name="T89" fmla="*/ 125 h 165"/>
                <a:gd name="T90" fmla="*/ 71 w 185"/>
                <a:gd name="T91" fmla="*/ 12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5" h="165">
                  <a:moveTo>
                    <a:pt x="40" y="125"/>
                  </a:moveTo>
                  <a:lnTo>
                    <a:pt x="36" y="123"/>
                  </a:lnTo>
                  <a:lnTo>
                    <a:pt x="29" y="127"/>
                  </a:lnTo>
                  <a:lnTo>
                    <a:pt x="26" y="132"/>
                  </a:lnTo>
                  <a:lnTo>
                    <a:pt x="22" y="134"/>
                  </a:lnTo>
                  <a:lnTo>
                    <a:pt x="19" y="139"/>
                  </a:lnTo>
                  <a:lnTo>
                    <a:pt x="7" y="146"/>
                  </a:lnTo>
                  <a:lnTo>
                    <a:pt x="0" y="149"/>
                  </a:lnTo>
                  <a:lnTo>
                    <a:pt x="0" y="156"/>
                  </a:lnTo>
                  <a:lnTo>
                    <a:pt x="5" y="156"/>
                  </a:lnTo>
                  <a:lnTo>
                    <a:pt x="7" y="156"/>
                  </a:lnTo>
                  <a:lnTo>
                    <a:pt x="10" y="156"/>
                  </a:lnTo>
                  <a:lnTo>
                    <a:pt x="12" y="153"/>
                  </a:lnTo>
                  <a:lnTo>
                    <a:pt x="19" y="158"/>
                  </a:lnTo>
                  <a:lnTo>
                    <a:pt x="22" y="156"/>
                  </a:lnTo>
                  <a:lnTo>
                    <a:pt x="24" y="149"/>
                  </a:lnTo>
                  <a:lnTo>
                    <a:pt x="26" y="149"/>
                  </a:lnTo>
                  <a:lnTo>
                    <a:pt x="29" y="151"/>
                  </a:lnTo>
                  <a:lnTo>
                    <a:pt x="48" y="144"/>
                  </a:lnTo>
                  <a:lnTo>
                    <a:pt x="50" y="146"/>
                  </a:lnTo>
                  <a:lnTo>
                    <a:pt x="57" y="139"/>
                  </a:lnTo>
                  <a:lnTo>
                    <a:pt x="62" y="139"/>
                  </a:lnTo>
                  <a:lnTo>
                    <a:pt x="69" y="141"/>
                  </a:lnTo>
                  <a:lnTo>
                    <a:pt x="74" y="141"/>
                  </a:lnTo>
                  <a:lnTo>
                    <a:pt x="76" y="141"/>
                  </a:lnTo>
                  <a:lnTo>
                    <a:pt x="76" y="144"/>
                  </a:lnTo>
                  <a:lnTo>
                    <a:pt x="71" y="149"/>
                  </a:lnTo>
                  <a:lnTo>
                    <a:pt x="71" y="156"/>
                  </a:lnTo>
                  <a:lnTo>
                    <a:pt x="71" y="158"/>
                  </a:lnTo>
                  <a:lnTo>
                    <a:pt x="74" y="160"/>
                  </a:lnTo>
                  <a:lnTo>
                    <a:pt x="76" y="163"/>
                  </a:lnTo>
                  <a:lnTo>
                    <a:pt x="81" y="165"/>
                  </a:lnTo>
                  <a:lnTo>
                    <a:pt x="83" y="163"/>
                  </a:lnTo>
                  <a:lnTo>
                    <a:pt x="90" y="151"/>
                  </a:lnTo>
                  <a:lnTo>
                    <a:pt x="92" y="151"/>
                  </a:lnTo>
                  <a:lnTo>
                    <a:pt x="95" y="151"/>
                  </a:lnTo>
                  <a:lnTo>
                    <a:pt x="97" y="149"/>
                  </a:lnTo>
                  <a:lnTo>
                    <a:pt x="100" y="151"/>
                  </a:lnTo>
                  <a:lnTo>
                    <a:pt x="100" y="146"/>
                  </a:lnTo>
                  <a:lnTo>
                    <a:pt x="92" y="141"/>
                  </a:lnTo>
                  <a:lnTo>
                    <a:pt x="97" y="134"/>
                  </a:lnTo>
                  <a:lnTo>
                    <a:pt x="100" y="134"/>
                  </a:lnTo>
                  <a:lnTo>
                    <a:pt x="100" y="139"/>
                  </a:lnTo>
                  <a:lnTo>
                    <a:pt x="100" y="141"/>
                  </a:lnTo>
                  <a:lnTo>
                    <a:pt x="102" y="139"/>
                  </a:lnTo>
                  <a:lnTo>
                    <a:pt x="102" y="139"/>
                  </a:lnTo>
                  <a:lnTo>
                    <a:pt x="107" y="141"/>
                  </a:lnTo>
                  <a:lnTo>
                    <a:pt x="104" y="141"/>
                  </a:lnTo>
                  <a:lnTo>
                    <a:pt x="104" y="144"/>
                  </a:lnTo>
                  <a:lnTo>
                    <a:pt x="107" y="141"/>
                  </a:lnTo>
                  <a:lnTo>
                    <a:pt x="121" y="144"/>
                  </a:lnTo>
                  <a:lnTo>
                    <a:pt x="130" y="134"/>
                  </a:lnTo>
                  <a:lnTo>
                    <a:pt x="133" y="134"/>
                  </a:lnTo>
                  <a:lnTo>
                    <a:pt x="130" y="137"/>
                  </a:lnTo>
                  <a:lnTo>
                    <a:pt x="133" y="141"/>
                  </a:lnTo>
                  <a:lnTo>
                    <a:pt x="135" y="141"/>
                  </a:lnTo>
                  <a:lnTo>
                    <a:pt x="137" y="139"/>
                  </a:lnTo>
                  <a:lnTo>
                    <a:pt x="137" y="132"/>
                  </a:lnTo>
                  <a:lnTo>
                    <a:pt x="140" y="130"/>
                  </a:lnTo>
                  <a:lnTo>
                    <a:pt x="144" y="130"/>
                  </a:lnTo>
                  <a:lnTo>
                    <a:pt x="147" y="132"/>
                  </a:lnTo>
                  <a:lnTo>
                    <a:pt x="149" y="123"/>
                  </a:lnTo>
                  <a:lnTo>
                    <a:pt x="151" y="123"/>
                  </a:lnTo>
                  <a:lnTo>
                    <a:pt x="151" y="125"/>
                  </a:lnTo>
                  <a:lnTo>
                    <a:pt x="149" y="127"/>
                  </a:lnTo>
                  <a:lnTo>
                    <a:pt x="149" y="134"/>
                  </a:lnTo>
                  <a:lnTo>
                    <a:pt x="149" y="137"/>
                  </a:lnTo>
                  <a:lnTo>
                    <a:pt x="156" y="132"/>
                  </a:lnTo>
                  <a:lnTo>
                    <a:pt x="161" y="123"/>
                  </a:lnTo>
                  <a:lnTo>
                    <a:pt x="166" y="120"/>
                  </a:lnTo>
                  <a:lnTo>
                    <a:pt x="163" y="118"/>
                  </a:lnTo>
                  <a:lnTo>
                    <a:pt x="161" y="115"/>
                  </a:lnTo>
                  <a:lnTo>
                    <a:pt x="163" y="104"/>
                  </a:lnTo>
                  <a:lnTo>
                    <a:pt x="166" y="97"/>
                  </a:lnTo>
                  <a:lnTo>
                    <a:pt x="168" y="94"/>
                  </a:lnTo>
                  <a:lnTo>
                    <a:pt x="168" y="75"/>
                  </a:lnTo>
                  <a:lnTo>
                    <a:pt x="168" y="68"/>
                  </a:lnTo>
                  <a:lnTo>
                    <a:pt x="173" y="66"/>
                  </a:lnTo>
                  <a:lnTo>
                    <a:pt x="177" y="66"/>
                  </a:lnTo>
                  <a:lnTo>
                    <a:pt x="177" y="61"/>
                  </a:lnTo>
                  <a:lnTo>
                    <a:pt x="180" y="52"/>
                  </a:lnTo>
                  <a:lnTo>
                    <a:pt x="182" y="52"/>
                  </a:lnTo>
                  <a:lnTo>
                    <a:pt x="182" y="49"/>
                  </a:lnTo>
                  <a:lnTo>
                    <a:pt x="185" y="47"/>
                  </a:lnTo>
                  <a:lnTo>
                    <a:pt x="185" y="45"/>
                  </a:lnTo>
                  <a:lnTo>
                    <a:pt x="185" y="42"/>
                  </a:lnTo>
                  <a:lnTo>
                    <a:pt x="175" y="14"/>
                  </a:lnTo>
                  <a:lnTo>
                    <a:pt x="175" y="2"/>
                  </a:lnTo>
                  <a:lnTo>
                    <a:pt x="175" y="0"/>
                  </a:lnTo>
                  <a:lnTo>
                    <a:pt x="170" y="0"/>
                  </a:lnTo>
                  <a:lnTo>
                    <a:pt x="166" y="0"/>
                  </a:lnTo>
                  <a:lnTo>
                    <a:pt x="166" y="0"/>
                  </a:lnTo>
                  <a:lnTo>
                    <a:pt x="163" y="2"/>
                  </a:lnTo>
                  <a:lnTo>
                    <a:pt x="166" y="7"/>
                  </a:lnTo>
                  <a:lnTo>
                    <a:pt x="168" y="4"/>
                  </a:lnTo>
                  <a:lnTo>
                    <a:pt x="170" y="2"/>
                  </a:lnTo>
                  <a:lnTo>
                    <a:pt x="170" y="7"/>
                  </a:lnTo>
                  <a:lnTo>
                    <a:pt x="168" y="11"/>
                  </a:lnTo>
                  <a:lnTo>
                    <a:pt x="168" y="11"/>
                  </a:lnTo>
                  <a:lnTo>
                    <a:pt x="166" y="9"/>
                  </a:lnTo>
                  <a:lnTo>
                    <a:pt x="163" y="14"/>
                  </a:lnTo>
                  <a:lnTo>
                    <a:pt x="161" y="11"/>
                  </a:lnTo>
                  <a:lnTo>
                    <a:pt x="161" y="7"/>
                  </a:lnTo>
                  <a:lnTo>
                    <a:pt x="159" y="4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4" y="14"/>
                  </a:lnTo>
                  <a:lnTo>
                    <a:pt x="151" y="14"/>
                  </a:lnTo>
                  <a:lnTo>
                    <a:pt x="151" y="16"/>
                  </a:lnTo>
                  <a:lnTo>
                    <a:pt x="151" y="26"/>
                  </a:lnTo>
                  <a:lnTo>
                    <a:pt x="147" y="33"/>
                  </a:lnTo>
                  <a:lnTo>
                    <a:pt x="149" y="33"/>
                  </a:lnTo>
                  <a:lnTo>
                    <a:pt x="151" y="35"/>
                  </a:lnTo>
                  <a:lnTo>
                    <a:pt x="140" y="73"/>
                  </a:lnTo>
                  <a:lnTo>
                    <a:pt x="137" y="73"/>
                  </a:lnTo>
                  <a:lnTo>
                    <a:pt x="133" y="75"/>
                  </a:lnTo>
                  <a:lnTo>
                    <a:pt x="128" y="85"/>
                  </a:lnTo>
                  <a:lnTo>
                    <a:pt x="118" y="92"/>
                  </a:lnTo>
                  <a:lnTo>
                    <a:pt x="109" y="97"/>
                  </a:lnTo>
                  <a:lnTo>
                    <a:pt x="107" y="99"/>
                  </a:lnTo>
                  <a:lnTo>
                    <a:pt x="104" y="99"/>
                  </a:lnTo>
                  <a:lnTo>
                    <a:pt x="102" y="99"/>
                  </a:lnTo>
                  <a:lnTo>
                    <a:pt x="102" y="94"/>
                  </a:lnTo>
                  <a:lnTo>
                    <a:pt x="100" y="92"/>
                  </a:lnTo>
                  <a:lnTo>
                    <a:pt x="100" y="92"/>
                  </a:lnTo>
                  <a:lnTo>
                    <a:pt x="104" y="89"/>
                  </a:lnTo>
                  <a:lnTo>
                    <a:pt x="107" y="87"/>
                  </a:lnTo>
                  <a:lnTo>
                    <a:pt x="107" y="85"/>
                  </a:lnTo>
                  <a:lnTo>
                    <a:pt x="104" y="85"/>
                  </a:lnTo>
                  <a:lnTo>
                    <a:pt x="97" y="87"/>
                  </a:lnTo>
                  <a:lnTo>
                    <a:pt x="97" y="94"/>
                  </a:lnTo>
                  <a:lnTo>
                    <a:pt x="95" y="101"/>
                  </a:lnTo>
                  <a:lnTo>
                    <a:pt x="85" y="111"/>
                  </a:lnTo>
                  <a:lnTo>
                    <a:pt x="85" y="120"/>
                  </a:lnTo>
                  <a:lnTo>
                    <a:pt x="81" y="125"/>
                  </a:lnTo>
                  <a:lnTo>
                    <a:pt x="78" y="125"/>
                  </a:lnTo>
                  <a:lnTo>
                    <a:pt x="71" y="123"/>
                  </a:lnTo>
                  <a:lnTo>
                    <a:pt x="71" y="120"/>
                  </a:lnTo>
                  <a:lnTo>
                    <a:pt x="40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9" name="Freeform 651"/>
            <p:cNvSpPr>
              <a:spLocks/>
            </p:cNvSpPr>
            <p:nvPr/>
          </p:nvSpPr>
          <p:spPr bwMode="auto">
            <a:xfrm>
              <a:off x="4971" y="1815"/>
              <a:ext cx="2" cy="2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0" name="Freeform 652"/>
            <p:cNvSpPr>
              <a:spLocks/>
            </p:cNvSpPr>
            <p:nvPr/>
          </p:nvSpPr>
          <p:spPr bwMode="auto">
            <a:xfrm>
              <a:off x="4971" y="1813"/>
              <a:ext cx="38" cy="56"/>
            </a:xfrm>
            <a:custGeom>
              <a:avLst/>
              <a:gdLst>
                <a:gd name="T0" fmla="*/ 5 w 38"/>
                <a:gd name="T1" fmla="*/ 18 h 56"/>
                <a:gd name="T2" fmla="*/ 5 w 38"/>
                <a:gd name="T3" fmla="*/ 21 h 56"/>
                <a:gd name="T4" fmla="*/ 2 w 38"/>
                <a:gd name="T5" fmla="*/ 18 h 56"/>
                <a:gd name="T6" fmla="*/ 0 w 38"/>
                <a:gd name="T7" fmla="*/ 18 h 56"/>
                <a:gd name="T8" fmla="*/ 2 w 38"/>
                <a:gd name="T9" fmla="*/ 28 h 56"/>
                <a:gd name="T10" fmla="*/ 2 w 38"/>
                <a:gd name="T11" fmla="*/ 26 h 56"/>
                <a:gd name="T12" fmla="*/ 7 w 38"/>
                <a:gd name="T13" fmla="*/ 23 h 56"/>
                <a:gd name="T14" fmla="*/ 9 w 38"/>
                <a:gd name="T15" fmla="*/ 26 h 56"/>
                <a:gd name="T16" fmla="*/ 12 w 38"/>
                <a:gd name="T17" fmla="*/ 23 h 56"/>
                <a:gd name="T18" fmla="*/ 9 w 38"/>
                <a:gd name="T19" fmla="*/ 21 h 56"/>
                <a:gd name="T20" fmla="*/ 9 w 38"/>
                <a:gd name="T21" fmla="*/ 21 h 56"/>
                <a:gd name="T22" fmla="*/ 9 w 38"/>
                <a:gd name="T23" fmla="*/ 16 h 56"/>
                <a:gd name="T24" fmla="*/ 9 w 38"/>
                <a:gd name="T25" fmla="*/ 16 h 56"/>
                <a:gd name="T26" fmla="*/ 14 w 38"/>
                <a:gd name="T27" fmla="*/ 23 h 56"/>
                <a:gd name="T28" fmla="*/ 14 w 38"/>
                <a:gd name="T29" fmla="*/ 26 h 56"/>
                <a:gd name="T30" fmla="*/ 14 w 38"/>
                <a:gd name="T31" fmla="*/ 26 h 56"/>
                <a:gd name="T32" fmla="*/ 14 w 38"/>
                <a:gd name="T33" fmla="*/ 30 h 56"/>
                <a:gd name="T34" fmla="*/ 14 w 38"/>
                <a:gd name="T35" fmla="*/ 35 h 56"/>
                <a:gd name="T36" fmla="*/ 12 w 38"/>
                <a:gd name="T37" fmla="*/ 35 h 56"/>
                <a:gd name="T38" fmla="*/ 9 w 38"/>
                <a:gd name="T39" fmla="*/ 40 h 56"/>
                <a:gd name="T40" fmla="*/ 9 w 38"/>
                <a:gd name="T41" fmla="*/ 49 h 56"/>
                <a:gd name="T42" fmla="*/ 9 w 38"/>
                <a:gd name="T43" fmla="*/ 52 h 56"/>
                <a:gd name="T44" fmla="*/ 12 w 38"/>
                <a:gd name="T45" fmla="*/ 54 h 56"/>
                <a:gd name="T46" fmla="*/ 17 w 38"/>
                <a:gd name="T47" fmla="*/ 54 h 56"/>
                <a:gd name="T48" fmla="*/ 17 w 38"/>
                <a:gd name="T49" fmla="*/ 52 h 56"/>
                <a:gd name="T50" fmla="*/ 14 w 38"/>
                <a:gd name="T51" fmla="*/ 47 h 56"/>
                <a:gd name="T52" fmla="*/ 17 w 38"/>
                <a:gd name="T53" fmla="*/ 44 h 56"/>
                <a:gd name="T54" fmla="*/ 19 w 38"/>
                <a:gd name="T55" fmla="*/ 44 h 56"/>
                <a:gd name="T56" fmla="*/ 17 w 38"/>
                <a:gd name="T57" fmla="*/ 47 h 56"/>
                <a:gd name="T58" fmla="*/ 19 w 38"/>
                <a:gd name="T59" fmla="*/ 56 h 56"/>
                <a:gd name="T60" fmla="*/ 21 w 38"/>
                <a:gd name="T61" fmla="*/ 56 h 56"/>
                <a:gd name="T62" fmla="*/ 24 w 38"/>
                <a:gd name="T63" fmla="*/ 54 h 56"/>
                <a:gd name="T64" fmla="*/ 24 w 38"/>
                <a:gd name="T65" fmla="*/ 52 h 56"/>
                <a:gd name="T66" fmla="*/ 26 w 38"/>
                <a:gd name="T67" fmla="*/ 49 h 56"/>
                <a:gd name="T68" fmla="*/ 26 w 38"/>
                <a:gd name="T69" fmla="*/ 49 h 56"/>
                <a:gd name="T70" fmla="*/ 38 w 38"/>
                <a:gd name="T71" fmla="*/ 21 h 56"/>
                <a:gd name="T72" fmla="*/ 38 w 38"/>
                <a:gd name="T73" fmla="*/ 18 h 56"/>
                <a:gd name="T74" fmla="*/ 35 w 38"/>
                <a:gd name="T75" fmla="*/ 14 h 56"/>
                <a:gd name="T76" fmla="*/ 33 w 38"/>
                <a:gd name="T77" fmla="*/ 14 h 56"/>
                <a:gd name="T78" fmla="*/ 31 w 38"/>
                <a:gd name="T79" fmla="*/ 11 h 56"/>
                <a:gd name="T80" fmla="*/ 33 w 38"/>
                <a:gd name="T81" fmla="*/ 9 h 56"/>
                <a:gd name="T82" fmla="*/ 33 w 38"/>
                <a:gd name="T83" fmla="*/ 7 h 56"/>
                <a:gd name="T84" fmla="*/ 31 w 38"/>
                <a:gd name="T85" fmla="*/ 7 h 56"/>
                <a:gd name="T86" fmla="*/ 26 w 38"/>
                <a:gd name="T87" fmla="*/ 7 h 56"/>
                <a:gd name="T88" fmla="*/ 21 w 38"/>
                <a:gd name="T89" fmla="*/ 2 h 56"/>
                <a:gd name="T90" fmla="*/ 21 w 38"/>
                <a:gd name="T91" fmla="*/ 2 h 56"/>
                <a:gd name="T92" fmla="*/ 19 w 38"/>
                <a:gd name="T93" fmla="*/ 2 h 56"/>
                <a:gd name="T94" fmla="*/ 19 w 38"/>
                <a:gd name="T95" fmla="*/ 0 h 56"/>
                <a:gd name="T96" fmla="*/ 19 w 38"/>
                <a:gd name="T97" fmla="*/ 0 h 56"/>
                <a:gd name="T98" fmla="*/ 17 w 38"/>
                <a:gd name="T99" fmla="*/ 2 h 56"/>
                <a:gd name="T100" fmla="*/ 14 w 38"/>
                <a:gd name="T101" fmla="*/ 4 h 56"/>
                <a:gd name="T102" fmla="*/ 12 w 38"/>
                <a:gd name="T103" fmla="*/ 7 h 56"/>
                <a:gd name="T104" fmla="*/ 9 w 38"/>
                <a:gd name="T105" fmla="*/ 7 h 56"/>
                <a:gd name="T106" fmla="*/ 7 w 38"/>
                <a:gd name="T107" fmla="*/ 9 h 56"/>
                <a:gd name="T108" fmla="*/ 5 w 38"/>
                <a:gd name="T109" fmla="*/ 9 h 56"/>
                <a:gd name="T110" fmla="*/ 5 w 38"/>
                <a:gd name="T111" fmla="*/ 9 h 56"/>
                <a:gd name="T112" fmla="*/ 2 w 38"/>
                <a:gd name="T113" fmla="*/ 11 h 56"/>
                <a:gd name="T114" fmla="*/ 0 w 38"/>
                <a:gd name="T115" fmla="*/ 14 h 56"/>
                <a:gd name="T116" fmla="*/ 5 w 38"/>
                <a:gd name="T117" fmla="*/ 1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8" h="56">
                  <a:moveTo>
                    <a:pt x="5" y="18"/>
                  </a:moveTo>
                  <a:lnTo>
                    <a:pt x="5" y="21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7" y="23"/>
                  </a:lnTo>
                  <a:lnTo>
                    <a:pt x="9" y="26"/>
                  </a:lnTo>
                  <a:lnTo>
                    <a:pt x="12" y="23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14" y="23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30"/>
                  </a:lnTo>
                  <a:lnTo>
                    <a:pt x="14" y="35"/>
                  </a:lnTo>
                  <a:lnTo>
                    <a:pt x="12" y="35"/>
                  </a:lnTo>
                  <a:lnTo>
                    <a:pt x="9" y="40"/>
                  </a:lnTo>
                  <a:lnTo>
                    <a:pt x="9" y="49"/>
                  </a:lnTo>
                  <a:lnTo>
                    <a:pt x="9" y="52"/>
                  </a:lnTo>
                  <a:lnTo>
                    <a:pt x="12" y="54"/>
                  </a:lnTo>
                  <a:lnTo>
                    <a:pt x="17" y="54"/>
                  </a:lnTo>
                  <a:lnTo>
                    <a:pt x="17" y="52"/>
                  </a:lnTo>
                  <a:lnTo>
                    <a:pt x="14" y="47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17" y="47"/>
                  </a:lnTo>
                  <a:lnTo>
                    <a:pt x="19" y="56"/>
                  </a:lnTo>
                  <a:lnTo>
                    <a:pt x="21" y="56"/>
                  </a:lnTo>
                  <a:lnTo>
                    <a:pt x="24" y="54"/>
                  </a:lnTo>
                  <a:lnTo>
                    <a:pt x="24" y="52"/>
                  </a:lnTo>
                  <a:lnTo>
                    <a:pt x="26" y="49"/>
                  </a:lnTo>
                  <a:lnTo>
                    <a:pt x="26" y="49"/>
                  </a:lnTo>
                  <a:lnTo>
                    <a:pt x="38" y="21"/>
                  </a:lnTo>
                  <a:lnTo>
                    <a:pt x="38" y="18"/>
                  </a:lnTo>
                  <a:lnTo>
                    <a:pt x="35" y="14"/>
                  </a:lnTo>
                  <a:lnTo>
                    <a:pt x="33" y="14"/>
                  </a:lnTo>
                  <a:lnTo>
                    <a:pt x="31" y="11"/>
                  </a:lnTo>
                  <a:lnTo>
                    <a:pt x="33" y="9"/>
                  </a:lnTo>
                  <a:lnTo>
                    <a:pt x="33" y="7"/>
                  </a:lnTo>
                  <a:lnTo>
                    <a:pt x="31" y="7"/>
                  </a:lnTo>
                  <a:lnTo>
                    <a:pt x="26" y="7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19" y="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7" y="2"/>
                  </a:lnTo>
                  <a:lnTo>
                    <a:pt x="14" y="4"/>
                  </a:lnTo>
                  <a:lnTo>
                    <a:pt x="12" y="7"/>
                  </a:lnTo>
                  <a:lnTo>
                    <a:pt x="9" y="7"/>
                  </a:lnTo>
                  <a:lnTo>
                    <a:pt x="7" y="9"/>
                  </a:lnTo>
                  <a:lnTo>
                    <a:pt x="5" y="9"/>
                  </a:lnTo>
                  <a:lnTo>
                    <a:pt x="5" y="9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5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1" name="Freeform 653"/>
            <p:cNvSpPr>
              <a:spLocks/>
            </p:cNvSpPr>
            <p:nvPr/>
          </p:nvSpPr>
          <p:spPr bwMode="auto">
            <a:xfrm>
              <a:off x="1822" y="3400"/>
              <a:ext cx="29" cy="24"/>
            </a:xfrm>
            <a:custGeom>
              <a:avLst/>
              <a:gdLst>
                <a:gd name="T0" fmla="*/ 26 w 29"/>
                <a:gd name="T1" fmla="*/ 7 h 24"/>
                <a:gd name="T2" fmla="*/ 26 w 29"/>
                <a:gd name="T3" fmla="*/ 7 h 24"/>
                <a:gd name="T4" fmla="*/ 29 w 29"/>
                <a:gd name="T5" fmla="*/ 5 h 24"/>
                <a:gd name="T6" fmla="*/ 29 w 29"/>
                <a:gd name="T7" fmla="*/ 2 h 24"/>
                <a:gd name="T8" fmla="*/ 29 w 29"/>
                <a:gd name="T9" fmla="*/ 2 h 24"/>
                <a:gd name="T10" fmla="*/ 26 w 29"/>
                <a:gd name="T11" fmla="*/ 0 h 24"/>
                <a:gd name="T12" fmla="*/ 26 w 29"/>
                <a:gd name="T13" fmla="*/ 0 h 24"/>
                <a:gd name="T14" fmla="*/ 26 w 29"/>
                <a:gd name="T15" fmla="*/ 2 h 24"/>
                <a:gd name="T16" fmla="*/ 26 w 29"/>
                <a:gd name="T17" fmla="*/ 2 h 24"/>
                <a:gd name="T18" fmla="*/ 17 w 29"/>
                <a:gd name="T19" fmla="*/ 2 h 24"/>
                <a:gd name="T20" fmla="*/ 15 w 29"/>
                <a:gd name="T21" fmla="*/ 2 h 24"/>
                <a:gd name="T22" fmla="*/ 10 w 29"/>
                <a:gd name="T23" fmla="*/ 2 h 24"/>
                <a:gd name="T24" fmla="*/ 5 w 29"/>
                <a:gd name="T25" fmla="*/ 0 h 24"/>
                <a:gd name="T26" fmla="*/ 7 w 29"/>
                <a:gd name="T27" fmla="*/ 2 h 24"/>
                <a:gd name="T28" fmla="*/ 7 w 29"/>
                <a:gd name="T29" fmla="*/ 2 h 24"/>
                <a:gd name="T30" fmla="*/ 10 w 29"/>
                <a:gd name="T31" fmla="*/ 2 h 24"/>
                <a:gd name="T32" fmla="*/ 10 w 29"/>
                <a:gd name="T33" fmla="*/ 5 h 24"/>
                <a:gd name="T34" fmla="*/ 7 w 29"/>
                <a:gd name="T35" fmla="*/ 5 h 24"/>
                <a:gd name="T36" fmla="*/ 7 w 29"/>
                <a:gd name="T37" fmla="*/ 5 h 24"/>
                <a:gd name="T38" fmla="*/ 10 w 29"/>
                <a:gd name="T39" fmla="*/ 5 h 24"/>
                <a:gd name="T40" fmla="*/ 15 w 29"/>
                <a:gd name="T41" fmla="*/ 10 h 24"/>
                <a:gd name="T42" fmla="*/ 12 w 29"/>
                <a:gd name="T43" fmla="*/ 10 h 24"/>
                <a:gd name="T44" fmla="*/ 10 w 29"/>
                <a:gd name="T45" fmla="*/ 12 h 24"/>
                <a:gd name="T46" fmla="*/ 7 w 29"/>
                <a:gd name="T47" fmla="*/ 12 h 24"/>
                <a:gd name="T48" fmla="*/ 7 w 29"/>
                <a:gd name="T49" fmla="*/ 14 h 24"/>
                <a:gd name="T50" fmla="*/ 7 w 29"/>
                <a:gd name="T51" fmla="*/ 17 h 24"/>
                <a:gd name="T52" fmla="*/ 10 w 29"/>
                <a:gd name="T53" fmla="*/ 17 h 24"/>
                <a:gd name="T54" fmla="*/ 7 w 29"/>
                <a:gd name="T55" fmla="*/ 17 h 24"/>
                <a:gd name="T56" fmla="*/ 5 w 29"/>
                <a:gd name="T57" fmla="*/ 17 h 24"/>
                <a:gd name="T58" fmla="*/ 3 w 29"/>
                <a:gd name="T59" fmla="*/ 17 h 24"/>
                <a:gd name="T60" fmla="*/ 3 w 29"/>
                <a:gd name="T61" fmla="*/ 19 h 24"/>
                <a:gd name="T62" fmla="*/ 0 w 29"/>
                <a:gd name="T63" fmla="*/ 19 h 24"/>
                <a:gd name="T64" fmla="*/ 0 w 29"/>
                <a:gd name="T65" fmla="*/ 19 h 24"/>
                <a:gd name="T66" fmla="*/ 3 w 29"/>
                <a:gd name="T67" fmla="*/ 21 h 24"/>
                <a:gd name="T68" fmla="*/ 3 w 29"/>
                <a:gd name="T69" fmla="*/ 21 h 24"/>
                <a:gd name="T70" fmla="*/ 3 w 29"/>
                <a:gd name="T71" fmla="*/ 21 h 24"/>
                <a:gd name="T72" fmla="*/ 3 w 29"/>
                <a:gd name="T73" fmla="*/ 21 h 24"/>
                <a:gd name="T74" fmla="*/ 5 w 29"/>
                <a:gd name="T75" fmla="*/ 21 h 24"/>
                <a:gd name="T76" fmla="*/ 5 w 29"/>
                <a:gd name="T77" fmla="*/ 24 h 24"/>
                <a:gd name="T78" fmla="*/ 10 w 29"/>
                <a:gd name="T79" fmla="*/ 21 h 24"/>
                <a:gd name="T80" fmla="*/ 10 w 29"/>
                <a:gd name="T81" fmla="*/ 21 h 24"/>
                <a:gd name="T82" fmla="*/ 12 w 29"/>
                <a:gd name="T83" fmla="*/ 19 h 24"/>
                <a:gd name="T84" fmla="*/ 12 w 29"/>
                <a:gd name="T85" fmla="*/ 17 h 24"/>
                <a:gd name="T86" fmla="*/ 12 w 29"/>
                <a:gd name="T87" fmla="*/ 17 h 24"/>
                <a:gd name="T88" fmla="*/ 12 w 29"/>
                <a:gd name="T89" fmla="*/ 19 h 24"/>
                <a:gd name="T90" fmla="*/ 15 w 29"/>
                <a:gd name="T91" fmla="*/ 17 h 24"/>
                <a:gd name="T92" fmla="*/ 17 w 29"/>
                <a:gd name="T93" fmla="*/ 17 h 24"/>
                <a:gd name="T94" fmla="*/ 19 w 29"/>
                <a:gd name="T95" fmla="*/ 17 h 24"/>
                <a:gd name="T96" fmla="*/ 19 w 29"/>
                <a:gd name="T97" fmla="*/ 14 h 24"/>
                <a:gd name="T98" fmla="*/ 22 w 29"/>
                <a:gd name="T99" fmla="*/ 12 h 24"/>
                <a:gd name="T100" fmla="*/ 26 w 29"/>
                <a:gd name="T101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9" h="24">
                  <a:moveTo>
                    <a:pt x="26" y="7"/>
                  </a:moveTo>
                  <a:lnTo>
                    <a:pt x="26" y="7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17" y="2"/>
                  </a:lnTo>
                  <a:lnTo>
                    <a:pt x="15" y="2"/>
                  </a:lnTo>
                  <a:lnTo>
                    <a:pt x="10" y="2"/>
                  </a:lnTo>
                  <a:lnTo>
                    <a:pt x="5" y="0"/>
                  </a:lnTo>
                  <a:lnTo>
                    <a:pt x="7" y="2"/>
                  </a:lnTo>
                  <a:lnTo>
                    <a:pt x="7" y="2"/>
                  </a:lnTo>
                  <a:lnTo>
                    <a:pt x="10" y="2"/>
                  </a:lnTo>
                  <a:lnTo>
                    <a:pt x="10" y="5"/>
                  </a:lnTo>
                  <a:lnTo>
                    <a:pt x="7" y="5"/>
                  </a:lnTo>
                  <a:lnTo>
                    <a:pt x="7" y="5"/>
                  </a:lnTo>
                  <a:lnTo>
                    <a:pt x="10" y="5"/>
                  </a:lnTo>
                  <a:lnTo>
                    <a:pt x="15" y="10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7" y="12"/>
                  </a:lnTo>
                  <a:lnTo>
                    <a:pt x="7" y="14"/>
                  </a:lnTo>
                  <a:lnTo>
                    <a:pt x="7" y="17"/>
                  </a:lnTo>
                  <a:lnTo>
                    <a:pt x="10" y="17"/>
                  </a:lnTo>
                  <a:lnTo>
                    <a:pt x="7" y="17"/>
                  </a:lnTo>
                  <a:lnTo>
                    <a:pt x="5" y="17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3" y="21"/>
                  </a:lnTo>
                  <a:lnTo>
                    <a:pt x="5" y="21"/>
                  </a:lnTo>
                  <a:lnTo>
                    <a:pt x="5" y="24"/>
                  </a:lnTo>
                  <a:lnTo>
                    <a:pt x="10" y="21"/>
                  </a:lnTo>
                  <a:lnTo>
                    <a:pt x="10" y="21"/>
                  </a:lnTo>
                  <a:lnTo>
                    <a:pt x="12" y="19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19"/>
                  </a:lnTo>
                  <a:lnTo>
                    <a:pt x="15" y="17"/>
                  </a:lnTo>
                  <a:lnTo>
                    <a:pt x="17" y="17"/>
                  </a:lnTo>
                  <a:lnTo>
                    <a:pt x="19" y="17"/>
                  </a:lnTo>
                  <a:lnTo>
                    <a:pt x="19" y="14"/>
                  </a:lnTo>
                  <a:lnTo>
                    <a:pt x="22" y="12"/>
                  </a:lnTo>
                  <a:lnTo>
                    <a:pt x="26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2" name="Freeform 654"/>
            <p:cNvSpPr>
              <a:spLocks/>
            </p:cNvSpPr>
            <p:nvPr/>
          </p:nvSpPr>
          <p:spPr bwMode="auto">
            <a:xfrm>
              <a:off x="4903" y="2235"/>
              <a:ext cx="2" cy="10"/>
            </a:xfrm>
            <a:custGeom>
              <a:avLst/>
              <a:gdLst>
                <a:gd name="T0" fmla="*/ 0 w 2"/>
                <a:gd name="T1" fmla="*/ 8 h 10"/>
                <a:gd name="T2" fmla="*/ 2 w 2"/>
                <a:gd name="T3" fmla="*/ 10 h 10"/>
                <a:gd name="T4" fmla="*/ 2 w 2"/>
                <a:gd name="T5" fmla="*/ 10 h 10"/>
                <a:gd name="T6" fmla="*/ 2 w 2"/>
                <a:gd name="T7" fmla="*/ 0 h 10"/>
                <a:gd name="T8" fmla="*/ 0 w 2"/>
                <a:gd name="T9" fmla="*/ 0 h 10"/>
                <a:gd name="T10" fmla="*/ 0 w 2"/>
                <a:gd name="T11" fmla="*/ 3 h 10"/>
                <a:gd name="T12" fmla="*/ 0 w 2"/>
                <a:gd name="T13" fmla="*/ 5 h 10"/>
                <a:gd name="T14" fmla="*/ 0 w 2"/>
                <a:gd name="T15" fmla="*/ 8 h 10"/>
                <a:gd name="T16" fmla="*/ 0 w 2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10">
                  <a:moveTo>
                    <a:pt x="0" y="8"/>
                  </a:moveTo>
                  <a:lnTo>
                    <a:pt x="2" y="10"/>
                  </a:lnTo>
                  <a:lnTo>
                    <a:pt x="2" y="1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3" name="Freeform 655"/>
            <p:cNvSpPr>
              <a:spLocks/>
            </p:cNvSpPr>
            <p:nvPr/>
          </p:nvSpPr>
          <p:spPr bwMode="auto">
            <a:xfrm>
              <a:off x="1844" y="3398"/>
              <a:ext cx="30" cy="28"/>
            </a:xfrm>
            <a:custGeom>
              <a:avLst/>
              <a:gdLst>
                <a:gd name="T0" fmla="*/ 28 w 30"/>
                <a:gd name="T1" fmla="*/ 7 h 28"/>
                <a:gd name="T2" fmla="*/ 28 w 30"/>
                <a:gd name="T3" fmla="*/ 7 h 28"/>
                <a:gd name="T4" fmla="*/ 30 w 30"/>
                <a:gd name="T5" fmla="*/ 7 h 28"/>
                <a:gd name="T6" fmla="*/ 30 w 30"/>
                <a:gd name="T7" fmla="*/ 7 h 28"/>
                <a:gd name="T8" fmla="*/ 28 w 30"/>
                <a:gd name="T9" fmla="*/ 4 h 28"/>
                <a:gd name="T10" fmla="*/ 26 w 30"/>
                <a:gd name="T11" fmla="*/ 4 h 28"/>
                <a:gd name="T12" fmla="*/ 21 w 30"/>
                <a:gd name="T13" fmla="*/ 4 h 28"/>
                <a:gd name="T14" fmla="*/ 19 w 30"/>
                <a:gd name="T15" fmla="*/ 0 h 28"/>
                <a:gd name="T16" fmla="*/ 16 w 30"/>
                <a:gd name="T17" fmla="*/ 2 h 28"/>
                <a:gd name="T18" fmla="*/ 14 w 30"/>
                <a:gd name="T19" fmla="*/ 0 h 28"/>
                <a:gd name="T20" fmla="*/ 11 w 30"/>
                <a:gd name="T21" fmla="*/ 2 h 28"/>
                <a:gd name="T22" fmla="*/ 11 w 30"/>
                <a:gd name="T23" fmla="*/ 4 h 28"/>
                <a:gd name="T24" fmla="*/ 9 w 30"/>
                <a:gd name="T25" fmla="*/ 4 h 28"/>
                <a:gd name="T26" fmla="*/ 9 w 30"/>
                <a:gd name="T27" fmla="*/ 4 h 28"/>
                <a:gd name="T28" fmla="*/ 9 w 30"/>
                <a:gd name="T29" fmla="*/ 14 h 28"/>
                <a:gd name="T30" fmla="*/ 9 w 30"/>
                <a:gd name="T31" fmla="*/ 14 h 28"/>
                <a:gd name="T32" fmla="*/ 9 w 30"/>
                <a:gd name="T33" fmla="*/ 12 h 28"/>
                <a:gd name="T34" fmla="*/ 7 w 30"/>
                <a:gd name="T35" fmla="*/ 12 h 28"/>
                <a:gd name="T36" fmla="*/ 4 w 30"/>
                <a:gd name="T37" fmla="*/ 14 h 28"/>
                <a:gd name="T38" fmla="*/ 4 w 30"/>
                <a:gd name="T39" fmla="*/ 14 h 28"/>
                <a:gd name="T40" fmla="*/ 2 w 30"/>
                <a:gd name="T41" fmla="*/ 14 h 28"/>
                <a:gd name="T42" fmla="*/ 0 w 30"/>
                <a:gd name="T43" fmla="*/ 14 h 28"/>
                <a:gd name="T44" fmla="*/ 0 w 30"/>
                <a:gd name="T45" fmla="*/ 21 h 28"/>
                <a:gd name="T46" fmla="*/ 0 w 30"/>
                <a:gd name="T47" fmla="*/ 23 h 28"/>
                <a:gd name="T48" fmla="*/ 2 w 30"/>
                <a:gd name="T49" fmla="*/ 28 h 28"/>
                <a:gd name="T50" fmla="*/ 4 w 30"/>
                <a:gd name="T51" fmla="*/ 28 h 28"/>
                <a:gd name="T52" fmla="*/ 4 w 30"/>
                <a:gd name="T53" fmla="*/ 23 h 28"/>
                <a:gd name="T54" fmla="*/ 7 w 30"/>
                <a:gd name="T55" fmla="*/ 26 h 28"/>
                <a:gd name="T56" fmla="*/ 11 w 30"/>
                <a:gd name="T57" fmla="*/ 26 h 28"/>
                <a:gd name="T58" fmla="*/ 9 w 30"/>
                <a:gd name="T59" fmla="*/ 23 h 28"/>
                <a:gd name="T60" fmla="*/ 9 w 30"/>
                <a:gd name="T61" fmla="*/ 23 h 28"/>
                <a:gd name="T62" fmla="*/ 9 w 30"/>
                <a:gd name="T63" fmla="*/ 21 h 28"/>
                <a:gd name="T64" fmla="*/ 9 w 30"/>
                <a:gd name="T65" fmla="*/ 21 h 28"/>
                <a:gd name="T66" fmla="*/ 11 w 30"/>
                <a:gd name="T67" fmla="*/ 21 h 28"/>
                <a:gd name="T68" fmla="*/ 14 w 30"/>
                <a:gd name="T69" fmla="*/ 21 h 28"/>
                <a:gd name="T70" fmla="*/ 16 w 30"/>
                <a:gd name="T71" fmla="*/ 21 h 28"/>
                <a:gd name="T72" fmla="*/ 16 w 30"/>
                <a:gd name="T73" fmla="*/ 21 h 28"/>
                <a:gd name="T74" fmla="*/ 11 w 30"/>
                <a:gd name="T75" fmla="*/ 16 h 28"/>
                <a:gd name="T76" fmla="*/ 11 w 30"/>
                <a:gd name="T77" fmla="*/ 16 h 28"/>
                <a:gd name="T78" fmla="*/ 21 w 30"/>
                <a:gd name="T79" fmla="*/ 16 h 28"/>
                <a:gd name="T80" fmla="*/ 23 w 30"/>
                <a:gd name="T81" fmla="*/ 14 h 28"/>
                <a:gd name="T82" fmla="*/ 26 w 30"/>
                <a:gd name="T83" fmla="*/ 12 h 28"/>
                <a:gd name="T84" fmla="*/ 28 w 30"/>
                <a:gd name="T85" fmla="*/ 12 h 28"/>
                <a:gd name="T86" fmla="*/ 30 w 30"/>
                <a:gd name="T87" fmla="*/ 12 h 28"/>
                <a:gd name="T88" fmla="*/ 30 w 30"/>
                <a:gd name="T89" fmla="*/ 9 h 28"/>
                <a:gd name="T90" fmla="*/ 30 w 30"/>
                <a:gd name="T91" fmla="*/ 9 h 28"/>
                <a:gd name="T92" fmla="*/ 28 w 30"/>
                <a:gd name="T93" fmla="*/ 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" h="28">
                  <a:moveTo>
                    <a:pt x="28" y="7"/>
                  </a:moveTo>
                  <a:lnTo>
                    <a:pt x="28" y="7"/>
                  </a:lnTo>
                  <a:lnTo>
                    <a:pt x="30" y="7"/>
                  </a:lnTo>
                  <a:lnTo>
                    <a:pt x="30" y="7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1" y="4"/>
                  </a:lnTo>
                  <a:lnTo>
                    <a:pt x="19" y="0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14"/>
                  </a:lnTo>
                  <a:lnTo>
                    <a:pt x="9" y="14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21"/>
                  </a:lnTo>
                  <a:lnTo>
                    <a:pt x="0" y="23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3"/>
                  </a:lnTo>
                  <a:lnTo>
                    <a:pt x="7" y="26"/>
                  </a:lnTo>
                  <a:lnTo>
                    <a:pt x="11" y="26"/>
                  </a:lnTo>
                  <a:lnTo>
                    <a:pt x="9" y="23"/>
                  </a:lnTo>
                  <a:lnTo>
                    <a:pt x="9" y="23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6" y="21"/>
                  </a:lnTo>
                  <a:lnTo>
                    <a:pt x="16" y="21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21" y="16"/>
                  </a:lnTo>
                  <a:lnTo>
                    <a:pt x="23" y="14"/>
                  </a:lnTo>
                  <a:lnTo>
                    <a:pt x="26" y="12"/>
                  </a:lnTo>
                  <a:lnTo>
                    <a:pt x="28" y="12"/>
                  </a:lnTo>
                  <a:lnTo>
                    <a:pt x="30" y="12"/>
                  </a:lnTo>
                  <a:lnTo>
                    <a:pt x="30" y="9"/>
                  </a:lnTo>
                  <a:lnTo>
                    <a:pt x="30" y="9"/>
                  </a:lnTo>
                  <a:lnTo>
                    <a:pt x="2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4" name="Freeform 656"/>
            <p:cNvSpPr>
              <a:spLocks/>
            </p:cNvSpPr>
            <p:nvPr/>
          </p:nvSpPr>
          <p:spPr bwMode="auto">
            <a:xfrm>
              <a:off x="4884" y="2214"/>
              <a:ext cx="2" cy="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w 2"/>
                <a:gd name="T5" fmla="*/ 0 h 3"/>
                <a:gd name="T6" fmla="*/ 0 w 2"/>
                <a:gd name="T7" fmla="*/ 3 h 3"/>
                <a:gd name="T8" fmla="*/ 0 w 2"/>
                <a:gd name="T9" fmla="*/ 3 h 3"/>
                <a:gd name="T10" fmla="*/ 2 w 2"/>
                <a:gd name="T11" fmla="*/ 3 h 3"/>
                <a:gd name="T12" fmla="*/ 2 w 2"/>
                <a:gd name="T13" fmla="*/ 3 h 3"/>
                <a:gd name="T14" fmla="*/ 0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5" name="Freeform 657"/>
            <p:cNvSpPr>
              <a:spLocks/>
            </p:cNvSpPr>
            <p:nvPr/>
          </p:nvSpPr>
          <p:spPr bwMode="auto">
            <a:xfrm>
              <a:off x="4881" y="2217"/>
              <a:ext cx="17" cy="26"/>
            </a:xfrm>
            <a:custGeom>
              <a:avLst/>
              <a:gdLst>
                <a:gd name="T0" fmla="*/ 0 w 17"/>
                <a:gd name="T1" fmla="*/ 2 h 26"/>
                <a:gd name="T2" fmla="*/ 0 w 17"/>
                <a:gd name="T3" fmla="*/ 4 h 26"/>
                <a:gd name="T4" fmla="*/ 3 w 17"/>
                <a:gd name="T5" fmla="*/ 11 h 26"/>
                <a:gd name="T6" fmla="*/ 5 w 17"/>
                <a:gd name="T7" fmla="*/ 9 h 26"/>
                <a:gd name="T8" fmla="*/ 7 w 17"/>
                <a:gd name="T9" fmla="*/ 14 h 26"/>
                <a:gd name="T10" fmla="*/ 7 w 17"/>
                <a:gd name="T11" fmla="*/ 21 h 26"/>
                <a:gd name="T12" fmla="*/ 10 w 17"/>
                <a:gd name="T13" fmla="*/ 23 h 26"/>
                <a:gd name="T14" fmla="*/ 12 w 17"/>
                <a:gd name="T15" fmla="*/ 26 h 26"/>
                <a:gd name="T16" fmla="*/ 12 w 17"/>
                <a:gd name="T17" fmla="*/ 21 h 26"/>
                <a:gd name="T18" fmla="*/ 14 w 17"/>
                <a:gd name="T19" fmla="*/ 23 h 26"/>
                <a:gd name="T20" fmla="*/ 17 w 17"/>
                <a:gd name="T21" fmla="*/ 21 h 26"/>
                <a:gd name="T22" fmla="*/ 12 w 17"/>
                <a:gd name="T23" fmla="*/ 14 h 26"/>
                <a:gd name="T24" fmla="*/ 12 w 17"/>
                <a:gd name="T25" fmla="*/ 7 h 26"/>
                <a:gd name="T26" fmla="*/ 10 w 17"/>
                <a:gd name="T27" fmla="*/ 2 h 26"/>
                <a:gd name="T28" fmla="*/ 5 w 17"/>
                <a:gd name="T29" fmla="*/ 4 h 26"/>
                <a:gd name="T30" fmla="*/ 3 w 17"/>
                <a:gd name="T31" fmla="*/ 2 h 26"/>
                <a:gd name="T32" fmla="*/ 3 w 17"/>
                <a:gd name="T33" fmla="*/ 4 h 26"/>
                <a:gd name="T34" fmla="*/ 0 w 17"/>
                <a:gd name="T35" fmla="*/ 2 h 26"/>
                <a:gd name="T36" fmla="*/ 0 w 17"/>
                <a:gd name="T37" fmla="*/ 0 h 26"/>
                <a:gd name="T38" fmla="*/ 0 w 17"/>
                <a:gd name="T39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" h="26">
                  <a:moveTo>
                    <a:pt x="0" y="2"/>
                  </a:moveTo>
                  <a:lnTo>
                    <a:pt x="0" y="4"/>
                  </a:lnTo>
                  <a:lnTo>
                    <a:pt x="3" y="11"/>
                  </a:lnTo>
                  <a:lnTo>
                    <a:pt x="5" y="9"/>
                  </a:lnTo>
                  <a:lnTo>
                    <a:pt x="7" y="14"/>
                  </a:lnTo>
                  <a:lnTo>
                    <a:pt x="7" y="21"/>
                  </a:lnTo>
                  <a:lnTo>
                    <a:pt x="10" y="23"/>
                  </a:lnTo>
                  <a:lnTo>
                    <a:pt x="12" y="26"/>
                  </a:lnTo>
                  <a:lnTo>
                    <a:pt x="12" y="21"/>
                  </a:lnTo>
                  <a:lnTo>
                    <a:pt x="14" y="23"/>
                  </a:lnTo>
                  <a:lnTo>
                    <a:pt x="17" y="21"/>
                  </a:lnTo>
                  <a:lnTo>
                    <a:pt x="12" y="14"/>
                  </a:lnTo>
                  <a:lnTo>
                    <a:pt x="12" y="7"/>
                  </a:lnTo>
                  <a:lnTo>
                    <a:pt x="10" y="2"/>
                  </a:lnTo>
                  <a:lnTo>
                    <a:pt x="5" y="4"/>
                  </a:lnTo>
                  <a:lnTo>
                    <a:pt x="3" y="2"/>
                  </a:lnTo>
                  <a:lnTo>
                    <a:pt x="3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6" name="Freeform 658"/>
            <p:cNvSpPr>
              <a:spLocks/>
            </p:cNvSpPr>
            <p:nvPr/>
          </p:nvSpPr>
          <p:spPr bwMode="auto">
            <a:xfrm>
              <a:off x="4874" y="2240"/>
              <a:ext cx="12" cy="10"/>
            </a:xfrm>
            <a:custGeom>
              <a:avLst/>
              <a:gdLst>
                <a:gd name="T0" fmla="*/ 0 w 12"/>
                <a:gd name="T1" fmla="*/ 5 h 10"/>
                <a:gd name="T2" fmla="*/ 0 w 12"/>
                <a:gd name="T3" fmla="*/ 5 h 10"/>
                <a:gd name="T4" fmla="*/ 0 w 12"/>
                <a:gd name="T5" fmla="*/ 5 h 10"/>
                <a:gd name="T6" fmla="*/ 0 w 12"/>
                <a:gd name="T7" fmla="*/ 7 h 10"/>
                <a:gd name="T8" fmla="*/ 3 w 12"/>
                <a:gd name="T9" fmla="*/ 10 h 10"/>
                <a:gd name="T10" fmla="*/ 7 w 12"/>
                <a:gd name="T11" fmla="*/ 10 h 10"/>
                <a:gd name="T12" fmla="*/ 10 w 12"/>
                <a:gd name="T13" fmla="*/ 7 h 10"/>
                <a:gd name="T14" fmla="*/ 12 w 12"/>
                <a:gd name="T15" fmla="*/ 7 h 10"/>
                <a:gd name="T16" fmla="*/ 12 w 12"/>
                <a:gd name="T17" fmla="*/ 5 h 10"/>
                <a:gd name="T18" fmla="*/ 12 w 12"/>
                <a:gd name="T19" fmla="*/ 5 h 10"/>
                <a:gd name="T20" fmla="*/ 12 w 12"/>
                <a:gd name="T21" fmla="*/ 0 h 10"/>
                <a:gd name="T22" fmla="*/ 10 w 12"/>
                <a:gd name="T23" fmla="*/ 0 h 10"/>
                <a:gd name="T24" fmla="*/ 5 w 12"/>
                <a:gd name="T25" fmla="*/ 0 h 10"/>
                <a:gd name="T26" fmla="*/ 0 w 12"/>
                <a:gd name="T27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0" y="5"/>
                  </a:move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3" y="10"/>
                  </a:lnTo>
                  <a:lnTo>
                    <a:pt x="7" y="10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2" y="5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7" name="Freeform 659"/>
            <p:cNvSpPr>
              <a:spLocks/>
            </p:cNvSpPr>
            <p:nvPr/>
          </p:nvSpPr>
          <p:spPr bwMode="auto">
            <a:xfrm>
              <a:off x="4808" y="2209"/>
              <a:ext cx="2" cy="5"/>
            </a:xfrm>
            <a:custGeom>
              <a:avLst/>
              <a:gdLst>
                <a:gd name="T0" fmla="*/ 2 w 2"/>
                <a:gd name="T1" fmla="*/ 5 h 5"/>
                <a:gd name="T2" fmla="*/ 2 w 2"/>
                <a:gd name="T3" fmla="*/ 5 h 5"/>
                <a:gd name="T4" fmla="*/ 2 w 2"/>
                <a:gd name="T5" fmla="*/ 3 h 5"/>
                <a:gd name="T6" fmla="*/ 2 w 2"/>
                <a:gd name="T7" fmla="*/ 3 h 5"/>
                <a:gd name="T8" fmla="*/ 0 w 2"/>
                <a:gd name="T9" fmla="*/ 0 h 5"/>
                <a:gd name="T10" fmla="*/ 0 w 2"/>
                <a:gd name="T11" fmla="*/ 3 h 5"/>
                <a:gd name="T12" fmla="*/ 0 w 2"/>
                <a:gd name="T13" fmla="*/ 5 h 5"/>
                <a:gd name="T14" fmla="*/ 2 w 2"/>
                <a:gd name="T1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5">
                  <a:moveTo>
                    <a:pt x="2" y="5"/>
                  </a:moveTo>
                  <a:lnTo>
                    <a:pt x="2" y="5"/>
                  </a:ln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8" name="Rectangle 660"/>
            <p:cNvSpPr>
              <a:spLocks noChangeArrowheads="1"/>
            </p:cNvSpPr>
            <p:nvPr/>
          </p:nvSpPr>
          <p:spPr bwMode="auto">
            <a:xfrm>
              <a:off x="4808" y="2205"/>
              <a:ext cx="1" cy="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9" name="Freeform 661"/>
            <p:cNvSpPr>
              <a:spLocks/>
            </p:cNvSpPr>
            <p:nvPr/>
          </p:nvSpPr>
          <p:spPr bwMode="auto">
            <a:xfrm>
              <a:off x="4815" y="2183"/>
              <a:ext cx="21" cy="22"/>
            </a:xfrm>
            <a:custGeom>
              <a:avLst/>
              <a:gdLst>
                <a:gd name="T0" fmla="*/ 19 w 21"/>
                <a:gd name="T1" fmla="*/ 17 h 22"/>
                <a:gd name="T2" fmla="*/ 21 w 21"/>
                <a:gd name="T3" fmla="*/ 17 h 22"/>
                <a:gd name="T4" fmla="*/ 19 w 21"/>
                <a:gd name="T5" fmla="*/ 5 h 22"/>
                <a:gd name="T6" fmla="*/ 19 w 21"/>
                <a:gd name="T7" fmla="*/ 5 h 22"/>
                <a:gd name="T8" fmla="*/ 14 w 21"/>
                <a:gd name="T9" fmla="*/ 3 h 22"/>
                <a:gd name="T10" fmla="*/ 0 w 21"/>
                <a:gd name="T11" fmla="*/ 0 h 22"/>
                <a:gd name="T12" fmla="*/ 0 w 21"/>
                <a:gd name="T13" fmla="*/ 3 h 22"/>
                <a:gd name="T14" fmla="*/ 2 w 21"/>
                <a:gd name="T15" fmla="*/ 3 h 22"/>
                <a:gd name="T16" fmla="*/ 2 w 21"/>
                <a:gd name="T17" fmla="*/ 3 h 22"/>
                <a:gd name="T18" fmla="*/ 5 w 21"/>
                <a:gd name="T19" fmla="*/ 5 h 22"/>
                <a:gd name="T20" fmla="*/ 7 w 21"/>
                <a:gd name="T21" fmla="*/ 5 h 22"/>
                <a:gd name="T22" fmla="*/ 7 w 21"/>
                <a:gd name="T23" fmla="*/ 8 h 22"/>
                <a:gd name="T24" fmla="*/ 7 w 21"/>
                <a:gd name="T25" fmla="*/ 12 h 22"/>
                <a:gd name="T26" fmla="*/ 12 w 21"/>
                <a:gd name="T27" fmla="*/ 19 h 22"/>
                <a:gd name="T28" fmla="*/ 14 w 21"/>
                <a:gd name="T29" fmla="*/ 19 h 22"/>
                <a:gd name="T30" fmla="*/ 14 w 21"/>
                <a:gd name="T31" fmla="*/ 22 h 22"/>
                <a:gd name="T32" fmla="*/ 19 w 21"/>
                <a:gd name="T33" fmla="*/ 19 h 22"/>
                <a:gd name="T34" fmla="*/ 19 w 21"/>
                <a:gd name="T35" fmla="*/ 17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22">
                  <a:moveTo>
                    <a:pt x="19" y="17"/>
                  </a:moveTo>
                  <a:lnTo>
                    <a:pt x="21" y="17"/>
                  </a:lnTo>
                  <a:lnTo>
                    <a:pt x="19" y="5"/>
                  </a:lnTo>
                  <a:lnTo>
                    <a:pt x="19" y="5"/>
                  </a:lnTo>
                  <a:lnTo>
                    <a:pt x="14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5" y="5"/>
                  </a:lnTo>
                  <a:lnTo>
                    <a:pt x="7" y="5"/>
                  </a:lnTo>
                  <a:lnTo>
                    <a:pt x="7" y="8"/>
                  </a:lnTo>
                  <a:lnTo>
                    <a:pt x="7" y="12"/>
                  </a:lnTo>
                  <a:lnTo>
                    <a:pt x="12" y="19"/>
                  </a:lnTo>
                  <a:lnTo>
                    <a:pt x="14" y="19"/>
                  </a:lnTo>
                  <a:lnTo>
                    <a:pt x="14" y="22"/>
                  </a:lnTo>
                  <a:lnTo>
                    <a:pt x="19" y="19"/>
                  </a:lnTo>
                  <a:lnTo>
                    <a:pt x="1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0" name="Freeform 662"/>
            <p:cNvSpPr>
              <a:spLocks/>
            </p:cNvSpPr>
            <p:nvPr/>
          </p:nvSpPr>
          <p:spPr bwMode="auto">
            <a:xfrm>
              <a:off x="4877" y="1992"/>
              <a:ext cx="4" cy="3"/>
            </a:xfrm>
            <a:custGeom>
              <a:avLst/>
              <a:gdLst>
                <a:gd name="T0" fmla="*/ 2 w 4"/>
                <a:gd name="T1" fmla="*/ 0 h 3"/>
                <a:gd name="T2" fmla="*/ 0 w 4"/>
                <a:gd name="T3" fmla="*/ 0 h 3"/>
                <a:gd name="T4" fmla="*/ 2 w 4"/>
                <a:gd name="T5" fmla="*/ 3 h 3"/>
                <a:gd name="T6" fmla="*/ 2 w 4"/>
                <a:gd name="T7" fmla="*/ 3 h 3"/>
                <a:gd name="T8" fmla="*/ 2 w 4"/>
                <a:gd name="T9" fmla="*/ 3 h 3"/>
                <a:gd name="T10" fmla="*/ 4 w 4"/>
                <a:gd name="T11" fmla="*/ 0 h 3"/>
                <a:gd name="T12" fmla="*/ 2 w 4"/>
                <a:gd name="T13" fmla="*/ 0 h 3"/>
                <a:gd name="T14" fmla="*/ 2 w 4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lnTo>
                    <a:pt x="0" y="0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</p:grpSp>
      <p:cxnSp>
        <p:nvCxnSpPr>
          <p:cNvPr id="661" name="Straight Connector 660"/>
          <p:cNvCxnSpPr>
            <a:endCxn id="709" idx="7"/>
          </p:cNvCxnSpPr>
          <p:nvPr/>
        </p:nvCxnSpPr>
        <p:spPr>
          <a:xfrm flipH="1">
            <a:off x="1799504" y="1760356"/>
            <a:ext cx="2223123" cy="530060"/>
          </a:xfrm>
          <a:prstGeom prst="line">
            <a:avLst/>
          </a:prstGeom>
          <a:noFill/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62" name="Straight Connector 661"/>
          <p:cNvCxnSpPr>
            <a:endCxn id="685" idx="1"/>
          </p:cNvCxnSpPr>
          <p:nvPr/>
        </p:nvCxnSpPr>
        <p:spPr>
          <a:xfrm>
            <a:off x="5117757" y="1802635"/>
            <a:ext cx="2226739" cy="487780"/>
          </a:xfrm>
          <a:prstGeom prst="line">
            <a:avLst/>
          </a:prstGeom>
          <a:noFill/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63" name="Straight Connector 662"/>
          <p:cNvCxnSpPr>
            <a:endCxn id="667" idx="7"/>
          </p:cNvCxnSpPr>
          <p:nvPr/>
        </p:nvCxnSpPr>
        <p:spPr>
          <a:xfrm flipH="1">
            <a:off x="3859769" y="1965335"/>
            <a:ext cx="227471" cy="325080"/>
          </a:xfrm>
          <a:prstGeom prst="line">
            <a:avLst/>
          </a:prstGeom>
          <a:noFill/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64" name="Straight Connector 663"/>
          <p:cNvCxnSpPr>
            <a:endCxn id="678" idx="1"/>
          </p:cNvCxnSpPr>
          <p:nvPr/>
        </p:nvCxnSpPr>
        <p:spPr>
          <a:xfrm>
            <a:off x="4941753" y="1965335"/>
            <a:ext cx="342479" cy="325080"/>
          </a:xfrm>
          <a:prstGeom prst="line">
            <a:avLst/>
          </a:prstGeom>
          <a:noFill/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65" name="Rectangle 664"/>
          <p:cNvSpPr/>
          <p:nvPr/>
        </p:nvSpPr>
        <p:spPr>
          <a:xfrm>
            <a:off x="2512839" y="3188508"/>
            <a:ext cx="2058058" cy="440825"/>
          </a:xfrm>
          <a:prstGeom prst="rect">
            <a:avLst/>
          </a:prstGeom>
        </p:spPr>
        <p:txBody>
          <a:bodyPr wrap="square" lIns="68514" tIns="34258" rIns="68514" bIns="34258" anchor="t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>
                <a:latin typeface="CiscoSansTT Light"/>
                <a:cs typeface="CiscoSansTT Light"/>
              </a:rPr>
              <a:t>Intelligent </a:t>
            </a:r>
            <a:br>
              <a:rPr lang="en-US" sz="1400" dirty="0">
                <a:latin typeface="CiscoSansTT Light"/>
                <a:cs typeface="CiscoSansTT Light"/>
              </a:rPr>
            </a:br>
            <a:r>
              <a:rPr lang="en-US" sz="1400" dirty="0">
                <a:latin typeface="CiscoSansTT Light"/>
                <a:cs typeface="CiscoSansTT Light"/>
              </a:rPr>
              <a:t>Path Control</a:t>
            </a:r>
          </a:p>
        </p:txBody>
      </p:sp>
      <p:sp>
        <p:nvSpPr>
          <p:cNvPr id="666" name="TextBox 665"/>
          <p:cNvSpPr txBox="1"/>
          <p:nvPr/>
        </p:nvSpPr>
        <p:spPr>
          <a:xfrm>
            <a:off x="2550363" y="3577185"/>
            <a:ext cx="1983010" cy="538563"/>
          </a:xfrm>
          <a:prstGeom prst="rect">
            <a:avLst/>
          </a:prstGeom>
          <a:noFill/>
        </p:spPr>
        <p:txBody>
          <a:bodyPr wrap="square" lIns="76153" tIns="38077" rIns="76153" bIns="38077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0000">
                    <a:lumMod val="75000"/>
                    <a:lumOff val="25000"/>
                  </a:srgb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iscoSansTT Light"/>
                <a:cs typeface="CiscoSansTT Light"/>
              </a:rPr>
              <a:t>Load Balancing</a:t>
            </a:r>
          </a:p>
          <a:p>
            <a:r>
              <a:rPr lang="en-US" dirty="0">
                <a:solidFill>
                  <a:schemeClr val="tx1"/>
                </a:solidFill>
                <a:latin typeface="CiscoSansTT Light"/>
                <a:cs typeface="CiscoSansTT Light"/>
              </a:rPr>
              <a:t>Policy-Based Path Selection</a:t>
            </a:r>
            <a:br>
              <a:rPr lang="en-US" dirty="0">
                <a:solidFill>
                  <a:schemeClr val="tx1"/>
                </a:solidFill>
                <a:latin typeface="CiscoSansTT Light"/>
                <a:cs typeface="CiscoSansTT Light"/>
              </a:rPr>
            </a:br>
            <a:r>
              <a:rPr lang="en-US" dirty="0">
                <a:solidFill>
                  <a:schemeClr val="tx1"/>
                </a:solidFill>
                <a:latin typeface="CiscoSansTT Light"/>
                <a:cs typeface="CiscoSansTT Light"/>
              </a:rPr>
              <a:t>Network Availability</a:t>
            </a:r>
          </a:p>
        </p:txBody>
      </p:sp>
      <p:sp>
        <p:nvSpPr>
          <p:cNvPr id="667" name="Oval 666"/>
          <p:cNvSpPr/>
          <p:nvPr/>
        </p:nvSpPr>
        <p:spPr>
          <a:xfrm>
            <a:off x="3092288" y="2158804"/>
            <a:ext cx="899160" cy="898694"/>
          </a:xfrm>
          <a:prstGeom prst="ellipse">
            <a:avLst/>
          </a:prstGeom>
          <a:solidFill>
            <a:schemeClr val="accent5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721"/>
            <a:endParaRPr lang="en-US" sz="1400" kern="0" dirty="0">
              <a:latin typeface="CiscoSansTT Light"/>
              <a:cs typeface="CiscoSansTT Light"/>
            </a:endParaRPr>
          </a:p>
        </p:txBody>
      </p:sp>
      <p:grpSp>
        <p:nvGrpSpPr>
          <p:cNvPr id="668" name="Group 667"/>
          <p:cNvGrpSpPr/>
          <p:nvPr/>
        </p:nvGrpSpPr>
        <p:grpSpPr>
          <a:xfrm>
            <a:off x="3170328" y="2474134"/>
            <a:ext cx="742950" cy="258973"/>
            <a:chOff x="3170328" y="2474134"/>
            <a:chExt cx="742950" cy="258973"/>
          </a:xfrm>
        </p:grpSpPr>
        <p:sp>
          <p:nvSpPr>
            <p:cNvPr id="669" name="Freeform 6"/>
            <p:cNvSpPr>
              <a:spLocks noEditPoints="1"/>
            </p:cNvSpPr>
            <p:nvPr/>
          </p:nvSpPr>
          <p:spPr bwMode="auto">
            <a:xfrm>
              <a:off x="3309936" y="2474134"/>
              <a:ext cx="457550" cy="258973"/>
            </a:xfrm>
            <a:custGeom>
              <a:avLst/>
              <a:gdLst>
                <a:gd name="T0" fmla="*/ 2812 w 2812"/>
                <a:gd name="T1" fmla="*/ 1592 h 1592"/>
                <a:gd name="T2" fmla="*/ 0 w 2812"/>
                <a:gd name="T3" fmla="*/ 1592 h 1592"/>
                <a:gd name="T4" fmla="*/ 0 w 2812"/>
                <a:gd name="T5" fmla="*/ 0 h 1592"/>
                <a:gd name="T6" fmla="*/ 2812 w 2812"/>
                <a:gd name="T7" fmla="*/ 0 h 1592"/>
                <a:gd name="T8" fmla="*/ 2812 w 2812"/>
                <a:gd name="T9" fmla="*/ 1592 h 1592"/>
                <a:gd name="T10" fmla="*/ 174 w 2812"/>
                <a:gd name="T11" fmla="*/ 1418 h 1592"/>
                <a:gd name="T12" fmla="*/ 2638 w 2812"/>
                <a:gd name="T13" fmla="*/ 1418 h 1592"/>
                <a:gd name="T14" fmla="*/ 2638 w 2812"/>
                <a:gd name="T15" fmla="*/ 174 h 1592"/>
                <a:gd name="T16" fmla="*/ 174 w 2812"/>
                <a:gd name="T17" fmla="*/ 174 h 1592"/>
                <a:gd name="T18" fmla="*/ 174 w 2812"/>
                <a:gd name="T19" fmla="*/ 1418 h 1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2" h="1592">
                  <a:moveTo>
                    <a:pt x="2812" y="1592"/>
                  </a:moveTo>
                  <a:lnTo>
                    <a:pt x="0" y="1592"/>
                  </a:lnTo>
                  <a:lnTo>
                    <a:pt x="0" y="0"/>
                  </a:lnTo>
                  <a:lnTo>
                    <a:pt x="2812" y="0"/>
                  </a:lnTo>
                  <a:lnTo>
                    <a:pt x="2812" y="1592"/>
                  </a:lnTo>
                  <a:close/>
                  <a:moveTo>
                    <a:pt x="174" y="1418"/>
                  </a:moveTo>
                  <a:lnTo>
                    <a:pt x="2638" y="1418"/>
                  </a:lnTo>
                  <a:lnTo>
                    <a:pt x="2638" y="174"/>
                  </a:lnTo>
                  <a:lnTo>
                    <a:pt x="174" y="174"/>
                  </a:lnTo>
                  <a:lnTo>
                    <a:pt x="174" y="14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70" name="Freeform 7"/>
            <p:cNvSpPr>
              <a:spLocks/>
            </p:cNvSpPr>
            <p:nvPr/>
          </p:nvSpPr>
          <p:spPr bwMode="auto">
            <a:xfrm>
              <a:off x="3170328" y="2533834"/>
              <a:ext cx="109343" cy="141687"/>
            </a:xfrm>
            <a:custGeom>
              <a:avLst/>
              <a:gdLst>
                <a:gd name="T0" fmla="*/ 48 w 108"/>
                <a:gd name="T1" fmla="*/ 84 h 140"/>
                <a:gd name="T2" fmla="*/ 108 w 108"/>
                <a:gd name="T3" fmla="*/ 84 h 140"/>
                <a:gd name="T4" fmla="*/ 108 w 108"/>
                <a:gd name="T5" fmla="*/ 56 h 140"/>
                <a:gd name="T6" fmla="*/ 47 w 108"/>
                <a:gd name="T7" fmla="*/ 56 h 140"/>
                <a:gd name="T8" fmla="*/ 78 w 108"/>
                <a:gd name="T9" fmla="*/ 25 h 140"/>
                <a:gd name="T10" fmla="*/ 78 w 108"/>
                <a:gd name="T11" fmla="*/ 7 h 140"/>
                <a:gd name="T12" fmla="*/ 76 w 108"/>
                <a:gd name="T13" fmla="*/ 5 h 140"/>
                <a:gd name="T14" fmla="*/ 58 w 108"/>
                <a:gd name="T15" fmla="*/ 5 h 140"/>
                <a:gd name="T16" fmla="*/ 5 w 108"/>
                <a:gd name="T17" fmla="*/ 57 h 140"/>
                <a:gd name="T18" fmla="*/ 3 w 108"/>
                <a:gd name="T19" fmla="*/ 60 h 140"/>
                <a:gd name="T20" fmla="*/ 0 w 108"/>
                <a:gd name="T21" fmla="*/ 69 h 140"/>
                <a:gd name="T22" fmla="*/ 0 w 108"/>
                <a:gd name="T23" fmla="*/ 71 h 140"/>
                <a:gd name="T24" fmla="*/ 5 w 108"/>
                <a:gd name="T25" fmla="*/ 81 h 140"/>
                <a:gd name="T26" fmla="*/ 5 w 108"/>
                <a:gd name="T27" fmla="*/ 82 h 140"/>
                <a:gd name="T28" fmla="*/ 58 w 108"/>
                <a:gd name="T29" fmla="*/ 135 h 140"/>
                <a:gd name="T30" fmla="*/ 76 w 108"/>
                <a:gd name="T31" fmla="*/ 135 h 140"/>
                <a:gd name="T32" fmla="*/ 78 w 108"/>
                <a:gd name="T33" fmla="*/ 133 h 140"/>
                <a:gd name="T34" fmla="*/ 78 w 108"/>
                <a:gd name="T35" fmla="*/ 115 h 140"/>
                <a:gd name="T36" fmla="*/ 48 w 108"/>
                <a:gd name="T37" fmla="*/ 8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140">
                  <a:moveTo>
                    <a:pt x="48" y="84"/>
                  </a:moveTo>
                  <a:cubicBezTo>
                    <a:pt x="108" y="84"/>
                    <a:pt x="108" y="84"/>
                    <a:pt x="108" y="84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83" y="20"/>
                    <a:pt x="83" y="12"/>
                    <a:pt x="78" y="7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1" y="0"/>
                    <a:pt x="63" y="0"/>
                    <a:pt x="58" y="5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4" y="58"/>
                    <a:pt x="4" y="59"/>
                    <a:pt x="3" y="60"/>
                  </a:cubicBezTo>
                  <a:cubicBezTo>
                    <a:pt x="1" y="62"/>
                    <a:pt x="0" y="65"/>
                    <a:pt x="0" y="6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5"/>
                    <a:pt x="2" y="79"/>
                    <a:pt x="5" y="81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8" y="135"/>
                    <a:pt x="58" y="135"/>
                    <a:pt x="58" y="135"/>
                  </a:cubicBezTo>
                  <a:cubicBezTo>
                    <a:pt x="63" y="140"/>
                    <a:pt x="71" y="140"/>
                    <a:pt x="76" y="135"/>
                  </a:cubicBezTo>
                  <a:cubicBezTo>
                    <a:pt x="78" y="133"/>
                    <a:pt x="78" y="133"/>
                    <a:pt x="78" y="133"/>
                  </a:cubicBezTo>
                  <a:cubicBezTo>
                    <a:pt x="83" y="128"/>
                    <a:pt x="83" y="120"/>
                    <a:pt x="78" y="115"/>
                  </a:cubicBezTo>
                  <a:lnTo>
                    <a:pt x="48" y="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71" name="Freeform 8"/>
            <p:cNvSpPr>
              <a:spLocks/>
            </p:cNvSpPr>
            <p:nvPr/>
          </p:nvSpPr>
          <p:spPr bwMode="auto">
            <a:xfrm>
              <a:off x="3797914" y="2533834"/>
              <a:ext cx="115364" cy="141687"/>
            </a:xfrm>
            <a:custGeom>
              <a:avLst/>
              <a:gdLst>
                <a:gd name="T0" fmla="*/ 111 w 114"/>
                <a:gd name="T1" fmla="*/ 60 h 140"/>
                <a:gd name="T2" fmla="*/ 109 w 114"/>
                <a:gd name="T3" fmla="*/ 57 h 140"/>
                <a:gd name="T4" fmla="*/ 56 w 114"/>
                <a:gd name="T5" fmla="*/ 5 h 140"/>
                <a:gd name="T6" fmla="*/ 38 w 114"/>
                <a:gd name="T7" fmla="*/ 5 h 140"/>
                <a:gd name="T8" fmla="*/ 36 w 114"/>
                <a:gd name="T9" fmla="*/ 7 h 140"/>
                <a:gd name="T10" fmla="*/ 36 w 114"/>
                <a:gd name="T11" fmla="*/ 25 h 140"/>
                <a:gd name="T12" fmla="*/ 67 w 114"/>
                <a:gd name="T13" fmla="*/ 56 h 140"/>
                <a:gd name="T14" fmla="*/ 0 w 114"/>
                <a:gd name="T15" fmla="*/ 56 h 140"/>
                <a:gd name="T16" fmla="*/ 0 w 114"/>
                <a:gd name="T17" fmla="*/ 84 h 140"/>
                <a:gd name="T18" fmla="*/ 66 w 114"/>
                <a:gd name="T19" fmla="*/ 84 h 140"/>
                <a:gd name="T20" fmla="*/ 36 w 114"/>
                <a:gd name="T21" fmla="*/ 115 h 140"/>
                <a:gd name="T22" fmla="*/ 36 w 114"/>
                <a:gd name="T23" fmla="*/ 133 h 140"/>
                <a:gd name="T24" fmla="*/ 38 w 114"/>
                <a:gd name="T25" fmla="*/ 135 h 140"/>
                <a:gd name="T26" fmla="*/ 56 w 114"/>
                <a:gd name="T27" fmla="*/ 135 h 140"/>
                <a:gd name="T28" fmla="*/ 109 w 114"/>
                <a:gd name="T29" fmla="*/ 82 h 140"/>
                <a:gd name="T30" fmla="*/ 109 w 114"/>
                <a:gd name="T31" fmla="*/ 81 h 140"/>
                <a:gd name="T32" fmla="*/ 114 w 114"/>
                <a:gd name="T33" fmla="*/ 71 h 140"/>
                <a:gd name="T34" fmla="*/ 114 w 114"/>
                <a:gd name="T35" fmla="*/ 69 h 140"/>
                <a:gd name="T36" fmla="*/ 111 w 114"/>
                <a:gd name="T37" fmla="*/ 6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40">
                  <a:moveTo>
                    <a:pt x="111" y="60"/>
                  </a:moveTo>
                  <a:cubicBezTo>
                    <a:pt x="110" y="59"/>
                    <a:pt x="109" y="58"/>
                    <a:pt x="109" y="57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1" y="0"/>
                    <a:pt x="43" y="0"/>
                    <a:pt x="38" y="5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1" y="12"/>
                    <a:pt x="31" y="20"/>
                    <a:pt x="36" y="25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66" y="84"/>
                    <a:pt x="66" y="84"/>
                    <a:pt x="66" y="84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1" y="120"/>
                    <a:pt x="31" y="128"/>
                    <a:pt x="36" y="133"/>
                  </a:cubicBezTo>
                  <a:cubicBezTo>
                    <a:pt x="38" y="135"/>
                    <a:pt x="38" y="135"/>
                    <a:pt x="38" y="135"/>
                  </a:cubicBezTo>
                  <a:cubicBezTo>
                    <a:pt x="43" y="140"/>
                    <a:pt x="51" y="140"/>
                    <a:pt x="56" y="135"/>
                  </a:cubicBezTo>
                  <a:cubicBezTo>
                    <a:pt x="109" y="82"/>
                    <a:pt x="109" y="82"/>
                    <a:pt x="109" y="82"/>
                  </a:cubicBezTo>
                  <a:cubicBezTo>
                    <a:pt x="109" y="82"/>
                    <a:pt x="109" y="82"/>
                    <a:pt x="109" y="81"/>
                  </a:cubicBezTo>
                  <a:cubicBezTo>
                    <a:pt x="112" y="79"/>
                    <a:pt x="114" y="75"/>
                    <a:pt x="114" y="71"/>
                  </a:cubicBezTo>
                  <a:cubicBezTo>
                    <a:pt x="114" y="69"/>
                    <a:pt x="114" y="69"/>
                    <a:pt x="114" y="69"/>
                  </a:cubicBezTo>
                  <a:cubicBezTo>
                    <a:pt x="114" y="65"/>
                    <a:pt x="113" y="62"/>
                    <a:pt x="111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72" name="Rectangle 9"/>
            <p:cNvSpPr>
              <a:spLocks noChangeArrowheads="1"/>
            </p:cNvSpPr>
            <p:nvPr/>
          </p:nvSpPr>
          <p:spPr bwMode="auto">
            <a:xfrm>
              <a:off x="3362655" y="2579382"/>
              <a:ext cx="352275" cy="16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73" name="Rectangle 10"/>
            <p:cNvSpPr>
              <a:spLocks noChangeArrowheads="1"/>
            </p:cNvSpPr>
            <p:nvPr/>
          </p:nvSpPr>
          <p:spPr bwMode="auto">
            <a:xfrm>
              <a:off x="3362655" y="2611754"/>
              <a:ext cx="352275" cy="16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74" name="Rectangle 11"/>
            <p:cNvSpPr>
              <a:spLocks noChangeArrowheads="1"/>
            </p:cNvSpPr>
            <p:nvPr/>
          </p:nvSpPr>
          <p:spPr bwMode="auto">
            <a:xfrm>
              <a:off x="3362655" y="2644126"/>
              <a:ext cx="352275" cy="16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75" name="Rectangle 12"/>
            <p:cNvSpPr>
              <a:spLocks noChangeArrowheads="1"/>
            </p:cNvSpPr>
            <p:nvPr/>
          </p:nvSpPr>
          <p:spPr bwMode="auto">
            <a:xfrm>
              <a:off x="3362655" y="2547011"/>
              <a:ext cx="352275" cy="16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</p:grpSp>
      <p:sp>
        <p:nvSpPr>
          <p:cNvPr id="676" name="Rectangle 675"/>
          <p:cNvSpPr/>
          <p:nvPr/>
        </p:nvSpPr>
        <p:spPr>
          <a:xfrm>
            <a:off x="4573104" y="3188508"/>
            <a:ext cx="2058058" cy="440825"/>
          </a:xfrm>
          <a:prstGeom prst="rect">
            <a:avLst/>
          </a:prstGeom>
        </p:spPr>
        <p:txBody>
          <a:bodyPr wrap="square" lIns="68514" tIns="34258" rIns="68514" bIns="34258" anchor="t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>
                <a:latin typeface="CiscoSansTT Light"/>
                <a:cs typeface="CiscoSansTT Light"/>
              </a:rPr>
              <a:t>Application </a:t>
            </a:r>
            <a:br>
              <a:rPr lang="en-US" sz="1400" dirty="0">
                <a:latin typeface="CiscoSansTT Light"/>
                <a:cs typeface="CiscoSansTT Light"/>
              </a:rPr>
            </a:br>
            <a:r>
              <a:rPr lang="en-US" sz="1400" dirty="0">
                <a:latin typeface="CiscoSansTT Light"/>
                <a:cs typeface="CiscoSansTT Light"/>
              </a:rPr>
              <a:t>Optimization</a:t>
            </a:r>
          </a:p>
        </p:txBody>
      </p:sp>
      <p:sp>
        <p:nvSpPr>
          <p:cNvPr id="677" name="TextBox 676"/>
          <p:cNvSpPr txBox="1"/>
          <p:nvPr/>
        </p:nvSpPr>
        <p:spPr>
          <a:xfrm>
            <a:off x="4891258" y="3577185"/>
            <a:ext cx="1421751" cy="538563"/>
          </a:xfrm>
          <a:prstGeom prst="rect">
            <a:avLst/>
          </a:prstGeom>
          <a:noFill/>
        </p:spPr>
        <p:txBody>
          <a:bodyPr wrap="square" lIns="76153" tIns="38077" rIns="76153" bIns="38077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0000">
                    <a:lumMod val="75000"/>
                    <a:lumOff val="25000"/>
                  </a:srgb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iscoSansTT Light"/>
                <a:cs typeface="CiscoSansTT Light"/>
              </a:rPr>
              <a:t>Application Visibility</a:t>
            </a:r>
          </a:p>
          <a:p>
            <a:r>
              <a:rPr lang="en-US" dirty="0">
                <a:solidFill>
                  <a:schemeClr val="tx1"/>
                </a:solidFill>
                <a:latin typeface="CiscoSansTT Light"/>
                <a:cs typeface="CiscoSansTT Light"/>
              </a:rPr>
              <a:t>App Acceleration</a:t>
            </a:r>
          </a:p>
          <a:p>
            <a:r>
              <a:rPr lang="en-US" dirty="0">
                <a:solidFill>
                  <a:schemeClr val="tx1"/>
                </a:solidFill>
                <a:latin typeface="CiscoSansTT Light"/>
                <a:cs typeface="CiscoSansTT Light"/>
              </a:rPr>
              <a:t>Intelligent Caching</a:t>
            </a:r>
          </a:p>
        </p:txBody>
      </p:sp>
      <p:sp>
        <p:nvSpPr>
          <p:cNvPr id="678" name="Oval 677"/>
          <p:cNvSpPr/>
          <p:nvPr/>
        </p:nvSpPr>
        <p:spPr>
          <a:xfrm>
            <a:off x="5152553" y="2158804"/>
            <a:ext cx="899160" cy="898694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721"/>
            <a:endParaRPr lang="en-US" sz="1400" kern="0" dirty="0">
              <a:latin typeface="CiscoSansTT Light"/>
              <a:cs typeface="CiscoSansTT Light"/>
            </a:endParaRPr>
          </a:p>
        </p:txBody>
      </p:sp>
      <p:grpSp>
        <p:nvGrpSpPr>
          <p:cNvPr id="679" name="Group 668"/>
          <p:cNvGrpSpPr>
            <a:grpSpLocks noChangeAspect="1"/>
          </p:cNvGrpSpPr>
          <p:nvPr/>
        </p:nvGrpSpPr>
        <p:grpSpPr bwMode="auto">
          <a:xfrm>
            <a:off x="5328702" y="2373945"/>
            <a:ext cx="546862" cy="468412"/>
            <a:chOff x="1728" y="632"/>
            <a:chExt cx="2304" cy="1974"/>
          </a:xfrm>
        </p:grpSpPr>
        <p:sp>
          <p:nvSpPr>
            <p:cNvPr id="680" name="Freeform 669"/>
            <p:cNvSpPr>
              <a:spLocks noEditPoints="1"/>
            </p:cNvSpPr>
            <p:nvPr/>
          </p:nvSpPr>
          <p:spPr bwMode="auto">
            <a:xfrm>
              <a:off x="1728" y="632"/>
              <a:ext cx="2304" cy="1974"/>
            </a:xfrm>
            <a:custGeom>
              <a:avLst/>
              <a:gdLst>
                <a:gd name="T0" fmla="*/ 215 w 231"/>
                <a:gd name="T1" fmla="*/ 0 h 198"/>
                <a:gd name="T2" fmla="*/ 16 w 231"/>
                <a:gd name="T3" fmla="*/ 0 h 198"/>
                <a:gd name="T4" fmla="*/ 0 w 231"/>
                <a:gd name="T5" fmla="*/ 16 h 198"/>
                <a:gd name="T6" fmla="*/ 0 w 231"/>
                <a:gd name="T7" fmla="*/ 181 h 198"/>
                <a:gd name="T8" fmla="*/ 16 w 231"/>
                <a:gd name="T9" fmla="*/ 198 h 198"/>
                <a:gd name="T10" fmla="*/ 215 w 231"/>
                <a:gd name="T11" fmla="*/ 198 h 198"/>
                <a:gd name="T12" fmla="*/ 231 w 231"/>
                <a:gd name="T13" fmla="*/ 181 h 198"/>
                <a:gd name="T14" fmla="*/ 231 w 231"/>
                <a:gd name="T15" fmla="*/ 16 h 198"/>
                <a:gd name="T16" fmla="*/ 215 w 231"/>
                <a:gd name="T17" fmla="*/ 0 h 198"/>
                <a:gd name="T18" fmla="*/ 165 w 231"/>
                <a:gd name="T19" fmla="*/ 16 h 198"/>
                <a:gd name="T20" fmla="*/ 173 w 231"/>
                <a:gd name="T21" fmla="*/ 24 h 198"/>
                <a:gd name="T22" fmla="*/ 165 w 231"/>
                <a:gd name="T23" fmla="*/ 33 h 198"/>
                <a:gd name="T24" fmla="*/ 157 w 231"/>
                <a:gd name="T25" fmla="*/ 24 h 198"/>
                <a:gd name="T26" fmla="*/ 165 w 231"/>
                <a:gd name="T27" fmla="*/ 16 h 198"/>
                <a:gd name="T28" fmla="*/ 132 w 231"/>
                <a:gd name="T29" fmla="*/ 16 h 198"/>
                <a:gd name="T30" fmla="*/ 140 w 231"/>
                <a:gd name="T31" fmla="*/ 24 h 198"/>
                <a:gd name="T32" fmla="*/ 132 w 231"/>
                <a:gd name="T33" fmla="*/ 33 h 198"/>
                <a:gd name="T34" fmla="*/ 124 w 231"/>
                <a:gd name="T35" fmla="*/ 24 h 198"/>
                <a:gd name="T36" fmla="*/ 132 w 231"/>
                <a:gd name="T37" fmla="*/ 16 h 198"/>
                <a:gd name="T38" fmla="*/ 206 w 231"/>
                <a:gd name="T39" fmla="*/ 173 h 198"/>
                <a:gd name="T40" fmla="*/ 25 w 231"/>
                <a:gd name="T41" fmla="*/ 173 h 198"/>
                <a:gd name="T42" fmla="*/ 25 w 231"/>
                <a:gd name="T43" fmla="*/ 49 h 198"/>
                <a:gd name="T44" fmla="*/ 206 w 231"/>
                <a:gd name="T45" fmla="*/ 49 h 198"/>
                <a:gd name="T46" fmla="*/ 206 w 231"/>
                <a:gd name="T47" fmla="*/ 173 h 198"/>
                <a:gd name="T48" fmla="*/ 206 w 231"/>
                <a:gd name="T49" fmla="*/ 173 h 198"/>
                <a:gd name="T50" fmla="*/ 198 w 231"/>
                <a:gd name="T51" fmla="*/ 33 h 198"/>
                <a:gd name="T52" fmla="*/ 190 w 231"/>
                <a:gd name="T53" fmla="*/ 24 h 198"/>
                <a:gd name="T54" fmla="*/ 198 w 231"/>
                <a:gd name="T55" fmla="*/ 16 h 198"/>
                <a:gd name="T56" fmla="*/ 206 w 231"/>
                <a:gd name="T57" fmla="*/ 24 h 198"/>
                <a:gd name="T58" fmla="*/ 198 w 231"/>
                <a:gd name="T59" fmla="*/ 33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1" h="198">
                  <a:moveTo>
                    <a:pt x="215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90"/>
                    <a:pt x="7" y="198"/>
                    <a:pt x="16" y="198"/>
                  </a:cubicBezTo>
                  <a:cubicBezTo>
                    <a:pt x="215" y="198"/>
                    <a:pt x="215" y="198"/>
                    <a:pt x="215" y="198"/>
                  </a:cubicBezTo>
                  <a:cubicBezTo>
                    <a:pt x="224" y="198"/>
                    <a:pt x="231" y="190"/>
                    <a:pt x="231" y="181"/>
                  </a:cubicBezTo>
                  <a:cubicBezTo>
                    <a:pt x="231" y="16"/>
                    <a:pt x="231" y="16"/>
                    <a:pt x="231" y="16"/>
                  </a:cubicBezTo>
                  <a:cubicBezTo>
                    <a:pt x="231" y="7"/>
                    <a:pt x="224" y="0"/>
                    <a:pt x="215" y="0"/>
                  </a:cubicBezTo>
                  <a:close/>
                  <a:moveTo>
                    <a:pt x="165" y="16"/>
                  </a:moveTo>
                  <a:cubicBezTo>
                    <a:pt x="170" y="16"/>
                    <a:pt x="173" y="20"/>
                    <a:pt x="173" y="24"/>
                  </a:cubicBezTo>
                  <a:cubicBezTo>
                    <a:pt x="173" y="29"/>
                    <a:pt x="170" y="33"/>
                    <a:pt x="165" y="33"/>
                  </a:cubicBezTo>
                  <a:cubicBezTo>
                    <a:pt x="161" y="33"/>
                    <a:pt x="157" y="29"/>
                    <a:pt x="157" y="24"/>
                  </a:cubicBezTo>
                  <a:cubicBezTo>
                    <a:pt x="157" y="20"/>
                    <a:pt x="161" y="16"/>
                    <a:pt x="165" y="16"/>
                  </a:cubicBezTo>
                  <a:close/>
                  <a:moveTo>
                    <a:pt x="132" y="16"/>
                  </a:moveTo>
                  <a:cubicBezTo>
                    <a:pt x="137" y="16"/>
                    <a:pt x="140" y="20"/>
                    <a:pt x="140" y="24"/>
                  </a:cubicBezTo>
                  <a:cubicBezTo>
                    <a:pt x="140" y="29"/>
                    <a:pt x="137" y="33"/>
                    <a:pt x="132" y="33"/>
                  </a:cubicBezTo>
                  <a:cubicBezTo>
                    <a:pt x="128" y="33"/>
                    <a:pt x="124" y="29"/>
                    <a:pt x="124" y="24"/>
                  </a:cubicBezTo>
                  <a:cubicBezTo>
                    <a:pt x="124" y="20"/>
                    <a:pt x="128" y="16"/>
                    <a:pt x="132" y="16"/>
                  </a:cubicBezTo>
                  <a:close/>
                  <a:moveTo>
                    <a:pt x="206" y="173"/>
                  </a:moveTo>
                  <a:cubicBezTo>
                    <a:pt x="25" y="173"/>
                    <a:pt x="25" y="173"/>
                    <a:pt x="25" y="173"/>
                  </a:cubicBezTo>
                  <a:cubicBezTo>
                    <a:pt x="25" y="49"/>
                    <a:pt x="25" y="49"/>
                    <a:pt x="25" y="49"/>
                  </a:cubicBezTo>
                  <a:cubicBezTo>
                    <a:pt x="206" y="49"/>
                    <a:pt x="206" y="49"/>
                    <a:pt x="206" y="49"/>
                  </a:cubicBezTo>
                  <a:cubicBezTo>
                    <a:pt x="206" y="173"/>
                    <a:pt x="206" y="173"/>
                    <a:pt x="206" y="173"/>
                  </a:cubicBezTo>
                  <a:cubicBezTo>
                    <a:pt x="206" y="173"/>
                    <a:pt x="206" y="173"/>
                    <a:pt x="206" y="173"/>
                  </a:cubicBezTo>
                  <a:close/>
                  <a:moveTo>
                    <a:pt x="198" y="33"/>
                  </a:moveTo>
                  <a:cubicBezTo>
                    <a:pt x="194" y="33"/>
                    <a:pt x="190" y="29"/>
                    <a:pt x="190" y="24"/>
                  </a:cubicBezTo>
                  <a:cubicBezTo>
                    <a:pt x="190" y="20"/>
                    <a:pt x="194" y="16"/>
                    <a:pt x="198" y="16"/>
                  </a:cubicBezTo>
                  <a:cubicBezTo>
                    <a:pt x="203" y="16"/>
                    <a:pt x="206" y="20"/>
                    <a:pt x="206" y="24"/>
                  </a:cubicBezTo>
                  <a:cubicBezTo>
                    <a:pt x="206" y="29"/>
                    <a:pt x="203" y="33"/>
                    <a:pt x="198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81" name="Freeform 670"/>
            <p:cNvSpPr>
              <a:spLocks/>
            </p:cNvSpPr>
            <p:nvPr/>
          </p:nvSpPr>
          <p:spPr bwMode="auto">
            <a:xfrm>
              <a:off x="2775" y="1539"/>
              <a:ext cx="190" cy="479"/>
            </a:xfrm>
            <a:custGeom>
              <a:avLst/>
              <a:gdLst>
                <a:gd name="T0" fmla="*/ 10 w 19"/>
                <a:gd name="T1" fmla="*/ 22 h 48"/>
                <a:gd name="T2" fmla="*/ 11 w 19"/>
                <a:gd name="T3" fmla="*/ 22 h 48"/>
                <a:gd name="T4" fmla="*/ 19 w 19"/>
                <a:gd name="T5" fmla="*/ 32 h 48"/>
                <a:gd name="T6" fmla="*/ 15 w 19"/>
                <a:gd name="T7" fmla="*/ 39 h 48"/>
                <a:gd name="T8" fmla="*/ 17 w 19"/>
                <a:gd name="T9" fmla="*/ 44 h 48"/>
                <a:gd name="T10" fmla="*/ 16 w 19"/>
                <a:gd name="T11" fmla="*/ 47 h 48"/>
                <a:gd name="T12" fmla="*/ 13 w 19"/>
                <a:gd name="T13" fmla="*/ 46 h 48"/>
                <a:gd name="T14" fmla="*/ 11 w 19"/>
                <a:gd name="T15" fmla="*/ 40 h 48"/>
                <a:gd name="T16" fmla="*/ 10 w 19"/>
                <a:gd name="T17" fmla="*/ 40 h 48"/>
                <a:gd name="T18" fmla="*/ 1 w 19"/>
                <a:gd name="T19" fmla="*/ 31 h 48"/>
                <a:gd name="T20" fmla="*/ 4 w 19"/>
                <a:gd name="T21" fmla="*/ 24 h 48"/>
                <a:gd name="T22" fmla="*/ 0 w 19"/>
                <a:gd name="T23" fmla="*/ 0 h 48"/>
                <a:gd name="T24" fmla="*/ 10 w 19"/>
                <a:gd name="T25" fmla="*/ 22 h 48"/>
                <a:gd name="T26" fmla="*/ 10 w 19"/>
                <a:gd name="T27" fmla="*/ 2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48">
                  <a:moveTo>
                    <a:pt x="10" y="22"/>
                  </a:moveTo>
                  <a:cubicBezTo>
                    <a:pt x="10" y="22"/>
                    <a:pt x="10" y="22"/>
                    <a:pt x="11" y="22"/>
                  </a:cubicBezTo>
                  <a:cubicBezTo>
                    <a:pt x="16" y="23"/>
                    <a:pt x="19" y="27"/>
                    <a:pt x="19" y="32"/>
                  </a:cubicBezTo>
                  <a:cubicBezTo>
                    <a:pt x="19" y="35"/>
                    <a:pt x="18" y="37"/>
                    <a:pt x="15" y="39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8" y="46"/>
                    <a:pt x="17" y="47"/>
                    <a:pt x="16" y="47"/>
                  </a:cubicBezTo>
                  <a:cubicBezTo>
                    <a:pt x="14" y="48"/>
                    <a:pt x="13" y="47"/>
                    <a:pt x="13" y="46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5" y="40"/>
                    <a:pt x="1" y="36"/>
                    <a:pt x="1" y="31"/>
                  </a:cubicBezTo>
                  <a:cubicBezTo>
                    <a:pt x="1" y="28"/>
                    <a:pt x="3" y="26"/>
                    <a:pt x="4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22"/>
                    <a:pt x="10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dist="12700" dir="5400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82" name="Freeform 671"/>
            <p:cNvSpPr>
              <a:spLocks noEditPoints="1"/>
            </p:cNvSpPr>
            <p:nvPr/>
          </p:nvSpPr>
          <p:spPr bwMode="auto">
            <a:xfrm>
              <a:off x="2267" y="1240"/>
              <a:ext cx="1226" cy="947"/>
            </a:xfrm>
            <a:custGeom>
              <a:avLst/>
              <a:gdLst>
                <a:gd name="T0" fmla="*/ 61 w 123"/>
                <a:gd name="T1" fmla="*/ 0 h 95"/>
                <a:gd name="T2" fmla="*/ 0 w 123"/>
                <a:gd name="T3" fmla="*/ 61 h 95"/>
                <a:gd name="T4" fmla="*/ 10 w 123"/>
                <a:gd name="T5" fmla="*/ 95 h 95"/>
                <a:gd name="T6" fmla="*/ 13 w 123"/>
                <a:gd name="T7" fmla="*/ 95 h 95"/>
                <a:gd name="T8" fmla="*/ 24 w 123"/>
                <a:gd name="T9" fmla="*/ 95 h 95"/>
                <a:gd name="T10" fmla="*/ 98 w 123"/>
                <a:gd name="T11" fmla="*/ 95 h 95"/>
                <a:gd name="T12" fmla="*/ 113 w 123"/>
                <a:gd name="T13" fmla="*/ 95 h 95"/>
                <a:gd name="T14" fmla="*/ 113 w 123"/>
                <a:gd name="T15" fmla="*/ 95 h 95"/>
                <a:gd name="T16" fmla="*/ 123 w 123"/>
                <a:gd name="T17" fmla="*/ 61 h 95"/>
                <a:gd name="T18" fmla="*/ 61 w 123"/>
                <a:gd name="T19" fmla="*/ 0 h 95"/>
                <a:gd name="T20" fmla="*/ 12 w 123"/>
                <a:gd name="T21" fmla="*/ 63 h 95"/>
                <a:gd name="T22" fmla="*/ 23 w 123"/>
                <a:gd name="T23" fmla="*/ 63 h 95"/>
                <a:gd name="T24" fmla="*/ 23 w 123"/>
                <a:gd name="T25" fmla="*/ 59 h 95"/>
                <a:gd name="T26" fmla="*/ 12 w 123"/>
                <a:gd name="T27" fmla="*/ 59 h 95"/>
                <a:gd name="T28" fmla="*/ 17 w 123"/>
                <a:gd name="T29" fmla="*/ 38 h 95"/>
                <a:gd name="T30" fmla="*/ 25 w 123"/>
                <a:gd name="T31" fmla="*/ 43 h 95"/>
                <a:gd name="T32" fmla="*/ 27 w 123"/>
                <a:gd name="T33" fmla="*/ 39 h 95"/>
                <a:gd name="T34" fmla="*/ 19 w 123"/>
                <a:gd name="T35" fmla="*/ 34 h 95"/>
                <a:gd name="T36" fmla="*/ 26 w 123"/>
                <a:gd name="T37" fmla="*/ 26 h 95"/>
                <a:gd name="T38" fmla="*/ 35 w 123"/>
                <a:gd name="T39" fmla="*/ 19 h 95"/>
                <a:gd name="T40" fmla="*/ 39 w 123"/>
                <a:gd name="T41" fmla="*/ 27 h 95"/>
                <a:gd name="T42" fmla="*/ 43 w 123"/>
                <a:gd name="T43" fmla="*/ 25 h 95"/>
                <a:gd name="T44" fmla="*/ 39 w 123"/>
                <a:gd name="T45" fmla="*/ 17 h 95"/>
                <a:gd name="T46" fmla="*/ 59 w 123"/>
                <a:gd name="T47" fmla="*/ 11 h 95"/>
                <a:gd name="T48" fmla="*/ 59 w 123"/>
                <a:gd name="T49" fmla="*/ 22 h 95"/>
                <a:gd name="T50" fmla="*/ 63 w 123"/>
                <a:gd name="T51" fmla="*/ 22 h 95"/>
                <a:gd name="T52" fmla="*/ 63 w 123"/>
                <a:gd name="T53" fmla="*/ 11 h 95"/>
                <a:gd name="T54" fmla="*/ 85 w 123"/>
                <a:gd name="T55" fmla="*/ 17 h 95"/>
                <a:gd name="T56" fmla="*/ 81 w 123"/>
                <a:gd name="T57" fmla="*/ 27 h 95"/>
                <a:gd name="T58" fmla="*/ 85 w 123"/>
                <a:gd name="T59" fmla="*/ 28 h 95"/>
                <a:gd name="T60" fmla="*/ 89 w 123"/>
                <a:gd name="T61" fmla="*/ 20 h 95"/>
                <a:gd name="T62" fmla="*/ 97 w 123"/>
                <a:gd name="T63" fmla="*/ 26 h 95"/>
                <a:gd name="T64" fmla="*/ 104 w 123"/>
                <a:gd name="T65" fmla="*/ 36 h 95"/>
                <a:gd name="T66" fmla="*/ 97 w 123"/>
                <a:gd name="T67" fmla="*/ 41 h 95"/>
                <a:gd name="T68" fmla="*/ 99 w 123"/>
                <a:gd name="T69" fmla="*/ 44 h 95"/>
                <a:gd name="T70" fmla="*/ 106 w 123"/>
                <a:gd name="T71" fmla="*/ 39 h 95"/>
                <a:gd name="T72" fmla="*/ 111 w 123"/>
                <a:gd name="T73" fmla="*/ 59 h 95"/>
                <a:gd name="T74" fmla="*/ 100 w 123"/>
                <a:gd name="T75" fmla="*/ 59 h 95"/>
                <a:gd name="T76" fmla="*/ 100 w 123"/>
                <a:gd name="T77" fmla="*/ 63 h 95"/>
                <a:gd name="T78" fmla="*/ 111 w 123"/>
                <a:gd name="T79" fmla="*/ 63 h 95"/>
                <a:gd name="T80" fmla="*/ 106 w 123"/>
                <a:gd name="T81" fmla="*/ 83 h 95"/>
                <a:gd name="T82" fmla="*/ 17 w 123"/>
                <a:gd name="T83" fmla="*/ 83 h 95"/>
                <a:gd name="T84" fmla="*/ 12 w 123"/>
                <a:gd name="T85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3" h="95">
                  <a:moveTo>
                    <a:pt x="61" y="0"/>
                  </a:moveTo>
                  <a:cubicBezTo>
                    <a:pt x="28" y="0"/>
                    <a:pt x="0" y="27"/>
                    <a:pt x="0" y="61"/>
                  </a:cubicBezTo>
                  <a:cubicBezTo>
                    <a:pt x="0" y="74"/>
                    <a:pt x="3" y="85"/>
                    <a:pt x="10" y="95"/>
                  </a:cubicBezTo>
                  <a:cubicBezTo>
                    <a:pt x="10" y="95"/>
                    <a:pt x="10" y="95"/>
                    <a:pt x="13" y="95"/>
                  </a:cubicBezTo>
                  <a:cubicBezTo>
                    <a:pt x="13" y="95"/>
                    <a:pt x="13" y="95"/>
                    <a:pt x="24" y="95"/>
                  </a:cubicBezTo>
                  <a:cubicBezTo>
                    <a:pt x="24" y="95"/>
                    <a:pt x="24" y="95"/>
                    <a:pt x="98" y="95"/>
                  </a:cubicBezTo>
                  <a:cubicBezTo>
                    <a:pt x="98" y="95"/>
                    <a:pt x="98" y="95"/>
                    <a:pt x="113" y="95"/>
                  </a:cubicBezTo>
                  <a:cubicBezTo>
                    <a:pt x="113" y="95"/>
                    <a:pt x="113" y="95"/>
                    <a:pt x="113" y="95"/>
                  </a:cubicBezTo>
                  <a:cubicBezTo>
                    <a:pt x="120" y="85"/>
                    <a:pt x="123" y="74"/>
                    <a:pt x="123" y="61"/>
                  </a:cubicBezTo>
                  <a:cubicBezTo>
                    <a:pt x="123" y="27"/>
                    <a:pt x="95" y="0"/>
                    <a:pt x="61" y="0"/>
                  </a:cubicBezTo>
                  <a:close/>
                  <a:moveTo>
                    <a:pt x="12" y="63"/>
                  </a:moveTo>
                  <a:cubicBezTo>
                    <a:pt x="12" y="63"/>
                    <a:pt x="12" y="63"/>
                    <a:pt x="23" y="63"/>
                  </a:cubicBezTo>
                  <a:cubicBezTo>
                    <a:pt x="23" y="63"/>
                    <a:pt x="23" y="63"/>
                    <a:pt x="23" y="59"/>
                  </a:cubicBezTo>
                  <a:cubicBezTo>
                    <a:pt x="23" y="59"/>
                    <a:pt x="23" y="59"/>
                    <a:pt x="12" y="59"/>
                  </a:cubicBezTo>
                  <a:cubicBezTo>
                    <a:pt x="12" y="51"/>
                    <a:pt x="14" y="44"/>
                    <a:pt x="17" y="38"/>
                  </a:cubicBezTo>
                  <a:cubicBezTo>
                    <a:pt x="17" y="38"/>
                    <a:pt x="17" y="38"/>
                    <a:pt x="25" y="43"/>
                  </a:cubicBezTo>
                  <a:cubicBezTo>
                    <a:pt x="25" y="43"/>
                    <a:pt x="25" y="43"/>
                    <a:pt x="27" y="39"/>
                  </a:cubicBezTo>
                  <a:cubicBezTo>
                    <a:pt x="27" y="39"/>
                    <a:pt x="27" y="39"/>
                    <a:pt x="19" y="34"/>
                  </a:cubicBezTo>
                  <a:cubicBezTo>
                    <a:pt x="21" y="31"/>
                    <a:pt x="24" y="29"/>
                    <a:pt x="26" y="26"/>
                  </a:cubicBezTo>
                  <a:cubicBezTo>
                    <a:pt x="29" y="23"/>
                    <a:pt x="32" y="21"/>
                    <a:pt x="35" y="19"/>
                  </a:cubicBezTo>
                  <a:cubicBezTo>
                    <a:pt x="35" y="19"/>
                    <a:pt x="35" y="19"/>
                    <a:pt x="39" y="27"/>
                  </a:cubicBezTo>
                  <a:cubicBezTo>
                    <a:pt x="39" y="27"/>
                    <a:pt x="39" y="27"/>
                    <a:pt x="43" y="25"/>
                  </a:cubicBezTo>
                  <a:cubicBezTo>
                    <a:pt x="43" y="25"/>
                    <a:pt x="43" y="25"/>
                    <a:pt x="39" y="17"/>
                  </a:cubicBezTo>
                  <a:cubicBezTo>
                    <a:pt x="45" y="14"/>
                    <a:pt x="52" y="12"/>
                    <a:pt x="59" y="11"/>
                  </a:cubicBezTo>
                  <a:cubicBezTo>
                    <a:pt x="59" y="11"/>
                    <a:pt x="59" y="11"/>
                    <a:pt x="59" y="22"/>
                  </a:cubicBezTo>
                  <a:cubicBezTo>
                    <a:pt x="59" y="22"/>
                    <a:pt x="59" y="22"/>
                    <a:pt x="63" y="22"/>
                  </a:cubicBezTo>
                  <a:cubicBezTo>
                    <a:pt x="63" y="22"/>
                    <a:pt x="63" y="22"/>
                    <a:pt x="63" y="11"/>
                  </a:cubicBezTo>
                  <a:cubicBezTo>
                    <a:pt x="71" y="12"/>
                    <a:pt x="79" y="14"/>
                    <a:pt x="85" y="17"/>
                  </a:cubicBezTo>
                  <a:cubicBezTo>
                    <a:pt x="85" y="17"/>
                    <a:pt x="85" y="17"/>
                    <a:pt x="81" y="27"/>
                  </a:cubicBezTo>
                  <a:cubicBezTo>
                    <a:pt x="81" y="27"/>
                    <a:pt x="81" y="27"/>
                    <a:pt x="85" y="28"/>
                  </a:cubicBezTo>
                  <a:cubicBezTo>
                    <a:pt x="85" y="28"/>
                    <a:pt x="85" y="28"/>
                    <a:pt x="89" y="20"/>
                  </a:cubicBezTo>
                  <a:cubicBezTo>
                    <a:pt x="92" y="22"/>
                    <a:pt x="94" y="24"/>
                    <a:pt x="97" y="26"/>
                  </a:cubicBezTo>
                  <a:cubicBezTo>
                    <a:pt x="100" y="29"/>
                    <a:pt x="102" y="32"/>
                    <a:pt x="104" y="36"/>
                  </a:cubicBezTo>
                  <a:cubicBezTo>
                    <a:pt x="104" y="36"/>
                    <a:pt x="104" y="36"/>
                    <a:pt x="97" y="41"/>
                  </a:cubicBezTo>
                  <a:cubicBezTo>
                    <a:pt x="97" y="41"/>
                    <a:pt x="97" y="41"/>
                    <a:pt x="99" y="44"/>
                  </a:cubicBezTo>
                  <a:cubicBezTo>
                    <a:pt x="99" y="44"/>
                    <a:pt x="99" y="44"/>
                    <a:pt x="106" y="39"/>
                  </a:cubicBezTo>
                  <a:cubicBezTo>
                    <a:pt x="109" y="45"/>
                    <a:pt x="111" y="52"/>
                    <a:pt x="111" y="59"/>
                  </a:cubicBezTo>
                  <a:cubicBezTo>
                    <a:pt x="111" y="59"/>
                    <a:pt x="111" y="59"/>
                    <a:pt x="100" y="59"/>
                  </a:cubicBezTo>
                  <a:cubicBezTo>
                    <a:pt x="100" y="59"/>
                    <a:pt x="100" y="59"/>
                    <a:pt x="100" y="63"/>
                  </a:cubicBezTo>
                  <a:cubicBezTo>
                    <a:pt x="100" y="63"/>
                    <a:pt x="100" y="63"/>
                    <a:pt x="111" y="63"/>
                  </a:cubicBezTo>
                  <a:cubicBezTo>
                    <a:pt x="111" y="70"/>
                    <a:pt x="109" y="77"/>
                    <a:pt x="106" y="83"/>
                  </a:cubicBezTo>
                  <a:cubicBezTo>
                    <a:pt x="106" y="83"/>
                    <a:pt x="106" y="83"/>
                    <a:pt x="17" y="83"/>
                  </a:cubicBezTo>
                  <a:cubicBezTo>
                    <a:pt x="14" y="77"/>
                    <a:pt x="12" y="70"/>
                    <a:pt x="12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dist="12700" dir="5400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</p:grpSp>
      <p:sp>
        <p:nvSpPr>
          <p:cNvPr id="683" name="Rectangle 682"/>
          <p:cNvSpPr/>
          <p:nvPr/>
        </p:nvSpPr>
        <p:spPr>
          <a:xfrm>
            <a:off x="6633368" y="3188508"/>
            <a:ext cx="2058058" cy="440825"/>
          </a:xfrm>
          <a:prstGeom prst="rect">
            <a:avLst/>
          </a:prstGeom>
        </p:spPr>
        <p:txBody>
          <a:bodyPr wrap="square" lIns="68514" tIns="34258" rIns="68514" bIns="34258" anchor="t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>
                <a:latin typeface="CiscoSansTT Light"/>
                <a:cs typeface="CiscoSansTT Light"/>
              </a:rPr>
              <a:t>Secure </a:t>
            </a:r>
            <a:br>
              <a:rPr lang="en-US" sz="1400" dirty="0">
                <a:latin typeface="CiscoSansTT Light"/>
                <a:cs typeface="CiscoSansTT Light"/>
              </a:rPr>
            </a:br>
            <a:r>
              <a:rPr lang="en-US" sz="1400" dirty="0">
                <a:latin typeface="CiscoSansTT Light"/>
                <a:cs typeface="CiscoSansTT Light"/>
              </a:rPr>
              <a:t>Connectivity</a:t>
            </a:r>
          </a:p>
        </p:txBody>
      </p:sp>
      <p:sp>
        <p:nvSpPr>
          <p:cNvPr id="684" name="TextBox 683"/>
          <p:cNvSpPr txBox="1"/>
          <p:nvPr/>
        </p:nvSpPr>
        <p:spPr>
          <a:xfrm>
            <a:off x="6766437" y="3577185"/>
            <a:ext cx="1791920" cy="538563"/>
          </a:xfrm>
          <a:prstGeom prst="rect">
            <a:avLst/>
          </a:prstGeom>
          <a:noFill/>
        </p:spPr>
        <p:txBody>
          <a:bodyPr wrap="square" lIns="76153" tIns="38077" rIns="76153" bIns="38077" rtlCol="0">
            <a:spAutoFit/>
          </a:bodyPr>
          <a:lstStyle>
            <a:defPPr>
              <a:defRPr lang="en-US"/>
            </a:defPPr>
            <a:lvl1pPr algn="ctr">
              <a:defRPr sz="1000">
                <a:solidFill>
                  <a:srgbClr val="000000">
                    <a:lumMod val="75000"/>
                    <a:lumOff val="25000"/>
                  </a:srgbClr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CiscoSansTT Light"/>
                <a:cs typeface="CiscoSansTT Light"/>
              </a:rPr>
              <a:t>Scalable, Strong Encryption</a:t>
            </a:r>
          </a:p>
          <a:p>
            <a:r>
              <a:rPr lang="en-US" dirty="0">
                <a:solidFill>
                  <a:schemeClr val="tx1"/>
                </a:solidFill>
                <a:latin typeface="CiscoSansTT Light"/>
                <a:cs typeface="CiscoSansTT Light"/>
              </a:rPr>
              <a:t>App-Aware Threat Defense</a:t>
            </a:r>
          </a:p>
          <a:p>
            <a:r>
              <a:rPr lang="en-US" dirty="0">
                <a:solidFill>
                  <a:schemeClr val="tx1"/>
                </a:solidFill>
                <a:latin typeface="CiscoSansTT Light"/>
                <a:cs typeface="CiscoSansTT Light"/>
              </a:rPr>
              <a:t>Cloud Web Security </a:t>
            </a:r>
          </a:p>
        </p:txBody>
      </p:sp>
      <p:sp>
        <p:nvSpPr>
          <p:cNvPr id="685" name="Oval 684"/>
          <p:cNvSpPr/>
          <p:nvPr/>
        </p:nvSpPr>
        <p:spPr>
          <a:xfrm>
            <a:off x="7212817" y="2158804"/>
            <a:ext cx="899160" cy="898694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721"/>
            <a:endParaRPr lang="en-US" sz="1400" kern="0" dirty="0">
              <a:latin typeface="CiscoSansTT Light"/>
              <a:cs typeface="CiscoSansTT Light"/>
            </a:endParaRPr>
          </a:p>
        </p:txBody>
      </p:sp>
      <p:grpSp>
        <p:nvGrpSpPr>
          <p:cNvPr id="686" name="Group 685"/>
          <p:cNvGrpSpPr/>
          <p:nvPr/>
        </p:nvGrpSpPr>
        <p:grpSpPr>
          <a:xfrm>
            <a:off x="7419246" y="2219933"/>
            <a:ext cx="486302" cy="702413"/>
            <a:chOff x="7419246" y="2219933"/>
            <a:chExt cx="486302" cy="702413"/>
          </a:xfrm>
        </p:grpSpPr>
        <p:grpSp>
          <p:nvGrpSpPr>
            <p:cNvPr id="687" name="Group 16"/>
            <p:cNvGrpSpPr>
              <a:grpSpLocks noChangeAspect="1"/>
            </p:cNvGrpSpPr>
            <p:nvPr/>
          </p:nvGrpSpPr>
          <p:grpSpPr bwMode="auto">
            <a:xfrm>
              <a:off x="7434591" y="2219933"/>
              <a:ext cx="455612" cy="468154"/>
              <a:chOff x="3985" y="664"/>
              <a:chExt cx="1439" cy="1479"/>
            </a:xfrm>
            <a:effectLst/>
          </p:grpSpPr>
          <p:sp>
            <p:nvSpPr>
              <p:cNvPr id="703" name="Freeform 17"/>
              <p:cNvSpPr>
                <a:spLocks/>
              </p:cNvSpPr>
              <p:nvPr/>
            </p:nvSpPr>
            <p:spPr bwMode="auto">
              <a:xfrm>
                <a:off x="3985" y="1248"/>
                <a:ext cx="675" cy="312"/>
              </a:xfrm>
              <a:custGeom>
                <a:avLst/>
                <a:gdLst>
                  <a:gd name="T0" fmla="*/ 166 w 169"/>
                  <a:gd name="T1" fmla="*/ 32 h 78"/>
                  <a:gd name="T2" fmla="*/ 136 w 169"/>
                  <a:gd name="T3" fmla="*/ 3 h 78"/>
                  <a:gd name="T4" fmla="*/ 126 w 169"/>
                  <a:gd name="T5" fmla="*/ 3 h 78"/>
                  <a:gd name="T6" fmla="*/ 125 w 169"/>
                  <a:gd name="T7" fmla="*/ 4 h 78"/>
                  <a:gd name="T8" fmla="*/ 125 w 169"/>
                  <a:gd name="T9" fmla="*/ 14 h 78"/>
                  <a:gd name="T10" fmla="*/ 142 w 169"/>
                  <a:gd name="T11" fmla="*/ 31 h 78"/>
                  <a:gd name="T12" fmla="*/ 8 w 169"/>
                  <a:gd name="T13" fmla="*/ 31 h 78"/>
                  <a:gd name="T14" fmla="*/ 0 w 169"/>
                  <a:gd name="T15" fmla="*/ 39 h 78"/>
                  <a:gd name="T16" fmla="*/ 8 w 169"/>
                  <a:gd name="T17" fmla="*/ 47 h 78"/>
                  <a:gd name="T18" fmla="*/ 8 w 169"/>
                  <a:gd name="T19" fmla="*/ 47 h 78"/>
                  <a:gd name="T20" fmla="*/ 142 w 169"/>
                  <a:gd name="T21" fmla="*/ 47 h 78"/>
                  <a:gd name="T22" fmla="*/ 125 w 169"/>
                  <a:gd name="T23" fmla="*/ 64 h 78"/>
                  <a:gd name="T24" fmla="*/ 125 w 169"/>
                  <a:gd name="T25" fmla="*/ 74 h 78"/>
                  <a:gd name="T26" fmla="*/ 126 w 169"/>
                  <a:gd name="T27" fmla="*/ 75 h 78"/>
                  <a:gd name="T28" fmla="*/ 136 w 169"/>
                  <a:gd name="T29" fmla="*/ 75 h 78"/>
                  <a:gd name="T30" fmla="*/ 166 w 169"/>
                  <a:gd name="T31" fmla="*/ 46 h 78"/>
                  <a:gd name="T32" fmla="*/ 166 w 169"/>
                  <a:gd name="T33" fmla="*/ 46 h 78"/>
                  <a:gd name="T34" fmla="*/ 169 w 169"/>
                  <a:gd name="T35" fmla="*/ 40 h 78"/>
                  <a:gd name="T36" fmla="*/ 169 w 169"/>
                  <a:gd name="T37" fmla="*/ 39 h 78"/>
                  <a:gd name="T38" fmla="*/ 167 w 169"/>
                  <a:gd name="T39" fmla="*/ 34 h 78"/>
                  <a:gd name="T40" fmla="*/ 166 w 169"/>
                  <a:gd name="T41" fmla="*/ 3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9" h="78">
                    <a:moveTo>
                      <a:pt x="166" y="32"/>
                    </a:moveTo>
                    <a:cubicBezTo>
                      <a:pt x="136" y="3"/>
                      <a:pt x="136" y="3"/>
                      <a:pt x="136" y="3"/>
                    </a:cubicBezTo>
                    <a:cubicBezTo>
                      <a:pt x="134" y="0"/>
                      <a:pt x="129" y="0"/>
                      <a:pt x="126" y="3"/>
                    </a:cubicBezTo>
                    <a:cubicBezTo>
                      <a:pt x="125" y="4"/>
                      <a:pt x="125" y="4"/>
                      <a:pt x="125" y="4"/>
                    </a:cubicBezTo>
                    <a:cubicBezTo>
                      <a:pt x="122" y="7"/>
                      <a:pt x="122" y="11"/>
                      <a:pt x="125" y="14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3" y="31"/>
                      <a:pt x="0" y="35"/>
                      <a:pt x="0" y="39"/>
                    </a:cubicBezTo>
                    <a:cubicBezTo>
                      <a:pt x="0" y="44"/>
                      <a:pt x="3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142" y="47"/>
                      <a:pt x="142" y="47"/>
                      <a:pt x="142" y="47"/>
                    </a:cubicBezTo>
                    <a:cubicBezTo>
                      <a:pt x="125" y="64"/>
                      <a:pt x="125" y="64"/>
                      <a:pt x="125" y="64"/>
                    </a:cubicBezTo>
                    <a:cubicBezTo>
                      <a:pt x="122" y="67"/>
                      <a:pt x="122" y="72"/>
                      <a:pt x="125" y="74"/>
                    </a:cubicBezTo>
                    <a:cubicBezTo>
                      <a:pt x="126" y="75"/>
                      <a:pt x="126" y="75"/>
                      <a:pt x="126" y="75"/>
                    </a:cubicBezTo>
                    <a:cubicBezTo>
                      <a:pt x="129" y="78"/>
                      <a:pt x="134" y="78"/>
                      <a:pt x="136" y="75"/>
                    </a:cubicBezTo>
                    <a:cubicBezTo>
                      <a:pt x="166" y="46"/>
                      <a:pt x="166" y="46"/>
                      <a:pt x="166" y="46"/>
                    </a:cubicBezTo>
                    <a:cubicBezTo>
                      <a:pt x="166" y="46"/>
                      <a:pt x="166" y="46"/>
                      <a:pt x="166" y="46"/>
                    </a:cubicBezTo>
                    <a:cubicBezTo>
                      <a:pt x="168" y="44"/>
                      <a:pt x="169" y="42"/>
                      <a:pt x="169" y="40"/>
                    </a:cubicBezTo>
                    <a:cubicBezTo>
                      <a:pt x="169" y="39"/>
                      <a:pt x="169" y="39"/>
                      <a:pt x="169" y="39"/>
                    </a:cubicBezTo>
                    <a:cubicBezTo>
                      <a:pt x="169" y="37"/>
                      <a:pt x="168" y="35"/>
                      <a:pt x="167" y="34"/>
                    </a:cubicBezTo>
                    <a:cubicBezTo>
                      <a:pt x="166" y="33"/>
                      <a:pt x="166" y="33"/>
                      <a:pt x="166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04" name="Freeform 18"/>
              <p:cNvSpPr>
                <a:spLocks/>
              </p:cNvSpPr>
              <p:nvPr/>
            </p:nvSpPr>
            <p:spPr bwMode="auto">
              <a:xfrm>
                <a:off x="4748" y="1248"/>
                <a:ext cx="676" cy="312"/>
              </a:xfrm>
              <a:custGeom>
                <a:avLst/>
                <a:gdLst>
                  <a:gd name="T0" fmla="*/ 2 w 169"/>
                  <a:gd name="T1" fmla="*/ 34 h 78"/>
                  <a:gd name="T2" fmla="*/ 0 w 169"/>
                  <a:gd name="T3" fmla="*/ 39 h 78"/>
                  <a:gd name="T4" fmla="*/ 0 w 169"/>
                  <a:gd name="T5" fmla="*/ 40 h 78"/>
                  <a:gd name="T6" fmla="*/ 3 w 169"/>
                  <a:gd name="T7" fmla="*/ 46 h 78"/>
                  <a:gd name="T8" fmla="*/ 4 w 169"/>
                  <a:gd name="T9" fmla="*/ 46 h 78"/>
                  <a:gd name="T10" fmla="*/ 33 w 169"/>
                  <a:gd name="T11" fmla="*/ 75 h 78"/>
                  <a:gd name="T12" fmla="*/ 43 w 169"/>
                  <a:gd name="T13" fmla="*/ 75 h 78"/>
                  <a:gd name="T14" fmla="*/ 44 w 169"/>
                  <a:gd name="T15" fmla="*/ 74 h 78"/>
                  <a:gd name="T16" fmla="*/ 44 w 169"/>
                  <a:gd name="T17" fmla="*/ 64 h 78"/>
                  <a:gd name="T18" fmla="*/ 27 w 169"/>
                  <a:gd name="T19" fmla="*/ 47 h 78"/>
                  <a:gd name="T20" fmla="*/ 161 w 169"/>
                  <a:gd name="T21" fmla="*/ 47 h 78"/>
                  <a:gd name="T22" fmla="*/ 161 w 169"/>
                  <a:gd name="T23" fmla="*/ 47 h 78"/>
                  <a:gd name="T24" fmla="*/ 169 w 169"/>
                  <a:gd name="T25" fmla="*/ 39 h 78"/>
                  <a:gd name="T26" fmla="*/ 161 w 169"/>
                  <a:gd name="T27" fmla="*/ 31 h 78"/>
                  <a:gd name="T28" fmla="*/ 27 w 169"/>
                  <a:gd name="T29" fmla="*/ 31 h 78"/>
                  <a:gd name="T30" fmla="*/ 44 w 169"/>
                  <a:gd name="T31" fmla="*/ 14 h 78"/>
                  <a:gd name="T32" fmla="*/ 44 w 169"/>
                  <a:gd name="T33" fmla="*/ 4 h 78"/>
                  <a:gd name="T34" fmla="*/ 43 w 169"/>
                  <a:gd name="T35" fmla="*/ 3 h 78"/>
                  <a:gd name="T36" fmla="*/ 33 w 169"/>
                  <a:gd name="T37" fmla="*/ 3 h 78"/>
                  <a:gd name="T38" fmla="*/ 4 w 169"/>
                  <a:gd name="T39" fmla="*/ 32 h 78"/>
                  <a:gd name="T40" fmla="*/ 2 w 169"/>
                  <a:gd name="T41" fmla="*/ 3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9" h="78">
                    <a:moveTo>
                      <a:pt x="2" y="34"/>
                    </a:moveTo>
                    <a:cubicBezTo>
                      <a:pt x="1" y="35"/>
                      <a:pt x="0" y="37"/>
                      <a:pt x="0" y="39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2"/>
                      <a:pt x="2" y="44"/>
                      <a:pt x="3" y="46"/>
                    </a:cubicBezTo>
                    <a:cubicBezTo>
                      <a:pt x="3" y="46"/>
                      <a:pt x="3" y="46"/>
                      <a:pt x="4" y="46"/>
                    </a:cubicBezTo>
                    <a:cubicBezTo>
                      <a:pt x="33" y="75"/>
                      <a:pt x="33" y="75"/>
                      <a:pt x="33" y="75"/>
                    </a:cubicBezTo>
                    <a:cubicBezTo>
                      <a:pt x="36" y="78"/>
                      <a:pt x="40" y="78"/>
                      <a:pt x="43" y="75"/>
                    </a:cubicBezTo>
                    <a:cubicBezTo>
                      <a:pt x="44" y="74"/>
                      <a:pt x="44" y="74"/>
                      <a:pt x="44" y="74"/>
                    </a:cubicBezTo>
                    <a:cubicBezTo>
                      <a:pt x="47" y="72"/>
                      <a:pt x="47" y="67"/>
                      <a:pt x="44" y="64"/>
                    </a:cubicBezTo>
                    <a:cubicBezTo>
                      <a:pt x="27" y="47"/>
                      <a:pt x="27" y="47"/>
                      <a:pt x="27" y="47"/>
                    </a:cubicBezTo>
                    <a:cubicBezTo>
                      <a:pt x="161" y="47"/>
                      <a:pt x="161" y="47"/>
                      <a:pt x="161" y="47"/>
                    </a:cubicBezTo>
                    <a:cubicBezTo>
                      <a:pt x="161" y="47"/>
                      <a:pt x="161" y="47"/>
                      <a:pt x="161" y="47"/>
                    </a:cubicBezTo>
                    <a:cubicBezTo>
                      <a:pt x="166" y="47"/>
                      <a:pt x="169" y="44"/>
                      <a:pt x="169" y="39"/>
                    </a:cubicBezTo>
                    <a:cubicBezTo>
                      <a:pt x="169" y="35"/>
                      <a:pt x="166" y="31"/>
                      <a:pt x="161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7" y="11"/>
                      <a:pt x="47" y="7"/>
                      <a:pt x="44" y="4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0" y="0"/>
                      <a:pt x="36" y="0"/>
                      <a:pt x="33" y="3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33"/>
                      <a:pt x="3" y="33"/>
                      <a:pt x="2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05" name="Freeform 19"/>
              <p:cNvSpPr>
                <a:spLocks/>
              </p:cNvSpPr>
              <p:nvPr/>
            </p:nvSpPr>
            <p:spPr bwMode="auto">
              <a:xfrm>
                <a:off x="4548" y="1468"/>
                <a:ext cx="312" cy="675"/>
              </a:xfrm>
              <a:custGeom>
                <a:avLst/>
                <a:gdLst>
                  <a:gd name="T0" fmla="*/ 34 w 78"/>
                  <a:gd name="T1" fmla="*/ 167 h 169"/>
                  <a:gd name="T2" fmla="*/ 38 w 78"/>
                  <a:gd name="T3" fmla="*/ 169 h 169"/>
                  <a:gd name="T4" fmla="*/ 40 w 78"/>
                  <a:gd name="T5" fmla="*/ 169 h 169"/>
                  <a:gd name="T6" fmla="*/ 46 w 78"/>
                  <a:gd name="T7" fmla="*/ 167 h 169"/>
                  <a:gd name="T8" fmla="*/ 46 w 78"/>
                  <a:gd name="T9" fmla="*/ 166 h 169"/>
                  <a:gd name="T10" fmla="*/ 75 w 78"/>
                  <a:gd name="T11" fmla="*/ 137 h 169"/>
                  <a:gd name="T12" fmla="*/ 75 w 78"/>
                  <a:gd name="T13" fmla="*/ 127 h 169"/>
                  <a:gd name="T14" fmla="*/ 74 w 78"/>
                  <a:gd name="T15" fmla="*/ 126 h 169"/>
                  <a:gd name="T16" fmla="*/ 64 w 78"/>
                  <a:gd name="T17" fmla="*/ 126 h 169"/>
                  <a:gd name="T18" fmla="*/ 47 w 78"/>
                  <a:gd name="T19" fmla="*/ 143 h 169"/>
                  <a:gd name="T20" fmla="*/ 47 w 78"/>
                  <a:gd name="T21" fmla="*/ 8 h 169"/>
                  <a:gd name="T22" fmla="*/ 47 w 78"/>
                  <a:gd name="T23" fmla="*/ 8 h 169"/>
                  <a:gd name="T24" fmla="*/ 39 w 78"/>
                  <a:gd name="T25" fmla="*/ 0 h 169"/>
                  <a:gd name="T26" fmla="*/ 31 w 78"/>
                  <a:gd name="T27" fmla="*/ 8 h 169"/>
                  <a:gd name="T28" fmla="*/ 31 w 78"/>
                  <a:gd name="T29" fmla="*/ 143 h 169"/>
                  <a:gd name="T30" fmla="*/ 14 w 78"/>
                  <a:gd name="T31" fmla="*/ 126 h 169"/>
                  <a:gd name="T32" fmla="*/ 4 w 78"/>
                  <a:gd name="T33" fmla="*/ 126 h 169"/>
                  <a:gd name="T34" fmla="*/ 3 w 78"/>
                  <a:gd name="T35" fmla="*/ 127 h 169"/>
                  <a:gd name="T36" fmla="*/ 3 w 78"/>
                  <a:gd name="T37" fmla="*/ 137 h 169"/>
                  <a:gd name="T38" fmla="*/ 32 w 78"/>
                  <a:gd name="T39" fmla="*/ 166 h 169"/>
                  <a:gd name="T40" fmla="*/ 34 w 78"/>
                  <a:gd name="T41" fmla="*/ 167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8" h="169">
                    <a:moveTo>
                      <a:pt x="34" y="167"/>
                    </a:moveTo>
                    <a:cubicBezTo>
                      <a:pt x="35" y="169"/>
                      <a:pt x="37" y="169"/>
                      <a:pt x="38" y="169"/>
                    </a:cubicBezTo>
                    <a:cubicBezTo>
                      <a:pt x="40" y="169"/>
                      <a:pt x="40" y="169"/>
                      <a:pt x="40" y="169"/>
                    </a:cubicBezTo>
                    <a:cubicBezTo>
                      <a:pt x="42" y="169"/>
                      <a:pt x="44" y="168"/>
                      <a:pt x="46" y="167"/>
                    </a:cubicBezTo>
                    <a:cubicBezTo>
                      <a:pt x="46" y="167"/>
                      <a:pt x="46" y="166"/>
                      <a:pt x="46" y="166"/>
                    </a:cubicBezTo>
                    <a:cubicBezTo>
                      <a:pt x="75" y="137"/>
                      <a:pt x="75" y="137"/>
                      <a:pt x="75" y="137"/>
                    </a:cubicBezTo>
                    <a:cubicBezTo>
                      <a:pt x="78" y="134"/>
                      <a:pt x="78" y="130"/>
                      <a:pt x="75" y="127"/>
                    </a:cubicBezTo>
                    <a:cubicBezTo>
                      <a:pt x="74" y="126"/>
                      <a:pt x="74" y="126"/>
                      <a:pt x="74" y="126"/>
                    </a:cubicBezTo>
                    <a:cubicBezTo>
                      <a:pt x="71" y="123"/>
                      <a:pt x="67" y="123"/>
                      <a:pt x="64" y="126"/>
                    </a:cubicBezTo>
                    <a:cubicBezTo>
                      <a:pt x="47" y="143"/>
                      <a:pt x="47" y="143"/>
                      <a:pt x="47" y="143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47" y="4"/>
                      <a:pt x="44" y="0"/>
                      <a:pt x="39" y="0"/>
                    </a:cubicBezTo>
                    <a:cubicBezTo>
                      <a:pt x="35" y="0"/>
                      <a:pt x="31" y="4"/>
                      <a:pt x="31" y="8"/>
                    </a:cubicBezTo>
                    <a:cubicBezTo>
                      <a:pt x="31" y="143"/>
                      <a:pt x="31" y="143"/>
                      <a:pt x="31" y="143"/>
                    </a:cubicBezTo>
                    <a:cubicBezTo>
                      <a:pt x="14" y="126"/>
                      <a:pt x="14" y="126"/>
                      <a:pt x="14" y="126"/>
                    </a:cubicBezTo>
                    <a:cubicBezTo>
                      <a:pt x="11" y="123"/>
                      <a:pt x="7" y="123"/>
                      <a:pt x="4" y="126"/>
                    </a:cubicBezTo>
                    <a:cubicBezTo>
                      <a:pt x="3" y="127"/>
                      <a:pt x="3" y="127"/>
                      <a:pt x="3" y="127"/>
                    </a:cubicBezTo>
                    <a:cubicBezTo>
                      <a:pt x="0" y="130"/>
                      <a:pt x="0" y="134"/>
                      <a:pt x="3" y="137"/>
                    </a:cubicBezTo>
                    <a:cubicBezTo>
                      <a:pt x="32" y="166"/>
                      <a:pt x="32" y="166"/>
                      <a:pt x="32" y="166"/>
                    </a:cubicBezTo>
                    <a:cubicBezTo>
                      <a:pt x="33" y="167"/>
                      <a:pt x="33" y="167"/>
                      <a:pt x="34" y="16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06" name="Freeform 20"/>
              <p:cNvSpPr>
                <a:spLocks/>
              </p:cNvSpPr>
              <p:nvPr/>
            </p:nvSpPr>
            <p:spPr bwMode="auto">
              <a:xfrm>
                <a:off x="4548" y="664"/>
                <a:ext cx="312" cy="676"/>
              </a:xfrm>
              <a:custGeom>
                <a:avLst/>
                <a:gdLst>
                  <a:gd name="T0" fmla="*/ 32 w 78"/>
                  <a:gd name="T1" fmla="*/ 3 h 169"/>
                  <a:gd name="T2" fmla="*/ 3 w 78"/>
                  <a:gd name="T3" fmla="*/ 32 h 169"/>
                  <a:gd name="T4" fmla="*/ 3 w 78"/>
                  <a:gd name="T5" fmla="*/ 43 h 169"/>
                  <a:gd name="T6" fmla="*/ 4 w 78"/>
                  <a:gd name="T7" fmla="*/ 44 h 169"/>
                  <a:gd name="T8" fmla="*/ 14 w 78"/>
                  <a:gd name="T9" fmla="*/ 44 h 169"/>
                  <a:gd name="T10" fmla="*/ 31 w 78"/>
                  <a:gd name="T11" fmla="*/ 26 h 169"/>
                  <a:gd name="T12" fmla="*/ 31 w 78"/>
                  <a:gd name="T13" fmla="*/ 161 h 169"/>
                  <a:gd name="T14" fmla="*/ 39 w 78"/>
                  <a:gd name="T15" fmla="*/ 169 h 169"/>
                  <a:gd name="T16" fmla="*/ 47 w 78"/>
                  <a:gd name="T17" fmla="*/ 161 h 169"/>
                  <a:gd name="T18" fmla="*/ 47 w 78"/>
                  <a:gd name="T19" fmla="*/ 161 h 169"/>
                  <a:gd name="T20" fmla="*/ 47 w 78"/>
                  <a:gd name="T21" fmla="*/ 27 h 169"/>
                  <a:gd name="T22" fmla="*/ 64 w 78"/>
                  <a:gd name="T23" fmla="*/ 44 h 169"/>
                  <a:gd name="T24" fmla="*/ 74 w 78"/>
                  <a:gd name="T25" fmla="*/ 44 h 169"/>
                  <a:gd name="T26" fmla="*/ 75 w 78"/>
                  <a:gd name="T27" fmla="*/ 43 h 169"/>
                  <a:gd name="T28" fmla="*/ 75 w 78"/>
                  <a:gd name="T29" fmla="*/ 32 h 169"/>
                  <a:gd name="T30" fmla="*/ 46 w 78"/>
                  <a:gd name="T31" fmla="*/ 3 h 169"/>
                  <a:gd name="T32" fmla="*/ 46 w 78"/>
                  <a:gd name="T33" fmla="*/ 3 h 169"/>
                  <a:gd name="T34" fmla="*/ 40 w 78"/>
                  <a:gd name="T35" fmla="*/ 0 h 169"/>
                  <a:gd name="T36" fmla="*/ 38 w 78"/>
                  <a:gd name="T37" fmla="*/ 0 h 169"/>
                  <a:gd name="T38" fmla="*/ 34 w 78"/>
                  <a:gd name="T39" fmla="*/ 2 h 169"/>
                  <a:gd name="T40" fmla="*/ 32 w 78"/>
                  <a:gd name="T41" fmla="*/ 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8" h="169">
                    <a:moveTo>
                      <a:pt x="32" y="3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0" y="35"/>
                      <a:pt x="0" y="40"/>
                      <a:pt x="3" y="43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7" y="46"/>
                      <a:pt x="11" y="46"/>
                      <a:pt x="14" y="44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161"/>
                      <a:pt x="31" y="161"/>
                      <a:pt x="31" y="161"/>
                    </a:cubicBezTo>
                    <a:cubicBezTo>
                      <a:pt x="31" y="165"/>
                      <a:pt x="35" y="169"/>
                      <a:pt x="39" y="169"/>
                    </a:cubicBezTo>
                    <a:cubicBezTo>
                      <a:pt x="44" y="169"/>
                      <a:pt x="47" y="165"/>
                      <a:pt x="47" y="161"/>
                    </a:cubicBezTo>
                    <a:cubicBezTo>
                      <a:pt x="47" y="161"/>
                      <a:pt x="47" y="161"/>
                      <a:pt x="47" y="161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7" y="46"/>
                      <a:pt x="71" y="46"/>
                      <a:pt x="74" y="44"/>
                    </a:cubicBezTo>
                    <a:cubicBezTo>
                      <a:pt x="75" y="43"/>
                      <a:pt x="75" y="43"/>
                      <a:pt x="75" y="43"/>
                    </a:cubicBezTo>
                    <a:cubicBezTo>
                      <a:pt x="78" y="40"/>
                      <a:pt x="78" y="35"/>
                      <a:pt x="75" y="32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4" y="1"/>
                      <a:pt x="42" y="0"/>
                      <a:pt x="40" y="0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7" y="0"/>
                      <a:pt x="35" y="1"/>
                      <a:pt x="34" y="2"/>
                    </a:cubicBezTo>
                    <a:cubicBezTo>
                      <a:pt x="33" y="2"/>
                      <a:pt x="33" y="3"/>
                      <a:pt x="32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688" name="Group 157"/>
            <p:cNvGrpSpPr>
              <a:grpSpLocks noChangeAspect="1"/>
            </p:cNvGrpSpPr>
            <p:nvPr/>
          </p:nvGrpSpPr>
          <p:grpSpPr>
            <a:xfrm>
              <a:off x="7419246" y="2727413"/>
              <a:ext cx="486302" cy="194933"/>
              <a:chOff x="13636625" y="1665288"/>
              <a:chExt cx="1330325" cy="533400"/>
            </a:xfrm>
            <a:solidFill>
              <a:srgbClr val="292929"/>
            </a:solidFill>
            <a:effectLst/>
          </p:grpSpPr>
          <p:sp>
            <p:nvSpPr>
              <p:cNvPr id="689" name="Rectangle 24"/>
              <p:cNvSpPr>
                <a:spLocks noChangeArrowheads="1"/>
              </p:cNvSpPr>
              <p:nvPr/>
            </p:nvSpPr>
            <p:spPr bwMode="auto">
              <a:xfrm>
                <a:off x="1363662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90" name="Rectangle 25"/>
              <p:cNvSpPr>
                <a:spLocks noChangeArrowheads="1"/>
              </p:cNvSpPr>
              <p:nvPr/>
            </p:nvSpPr>
            <p:spPr bwMode="auto">
              <a:xfrm>
                <a:off x="14100175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91" name="Rectangle 26"/>
              <p:cNvSpPr>
                <a:spLocks noChangeArrowheads="1"/>
              </p:cNvSpPr>
              <p:nvPr/>
            </p:nvSpPr>
            <p:spPr bwMode="auto">
              <a:xfrm>
                <a:off x="14560550" y="1665288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92" name="Rectangle 27"/>
              <p:cNvSpPr>
                <a:spLocks noChangeArrowheads="1"/>
              </p:cNvSpPr>
              <p:nvPr/>
            </p:nvSpPr>
            <p:spPr bwMode="auto">
              <a:xfrm>
                <a:off x="13868400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93" name="Rectangle 28"/>
              <p:cNvSpPr>
                <a:spLocks noChangeArrowheads="1"/>
              </p:cNvSpPr>
              <p:nvPr/>
            </p:nvSpPr>
            <p:spPr bwMode="auto">
              <a:xfrm>
                <a:off x="14328775" y="181451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94" name="Rectangle 29"/>
              <p:cNvSpPr>
                <a:spLocks noChangeArrowheads="1"/>
              </p:cNvSpPr>
              <p:nvPr/>
            </p:nvSpPr>
            <p:spPr bwMode="auto">
              <a:xfrm>
                <a:off x="136366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95" name="Rectangle 30"/>
              <p:cNvSpPr>
                <a:spLocks noChangeArrowheads="1"/>
              </p:cNvSpPr>
              <p:nvPr/>
            </p:nvSpPr>
            <p:spPr bwMode="auto">
              <a:xfrm>
                <a:off x="14792325" y="1814513"/>
                <a:ext cx="174625" cy="88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96" name="Rectangle 31"/>
              <p:cNvSpPr>
                <a:spLocks noChangeArrowheads="1"/>
              </p:cNvSpPr>
              <p:nvPr/>
            </p:nvSpPr>
            <p:spPr bwMode="auto">
              <a:xfrm>
                <a:off x="1363662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97" name="Rectangle 32"/>
              <p:cNvSpPr>
                <a:spLocks noChangeArrowheads="1"/>
              </p:cNvSpPr>
              <p:nvPr/>
            </p:nvSpPr>
            <p:spPr bwMode="auto">
              <a:xfrm>
                <a:off x="14100175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98" name="Rectangle 33"/>
              <p:cNvSpPr>
                <a:spLocks noChangeArrowheads="1"/>
              </p:cNvSpPr>
              <p:nvPr/>
            </p:nvSpPr>
            <p:spPr bwMode="auto">
              <a:xfrm>
                <a:off x="14560550" y="1960563"/>
                <a:ext cx="406400" cy="88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99" name="Rectangle 34"/>
              <p:cNvSpPr>
                <a:spLocks noChangeArrowheads="1"/>
              </p:cNvSpPr>
              <p:nvPr/>
            </p:nvSpPr>
            <p:spPr bwMode="auto">
              <a:xfrm>
                <a:off x="13868400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00" name="Rectangle 35"/>
              <p:cNvSpPr>
                <a:spLocks noChangeArrowheads="1"/>
              </p:cNvSpPr>
              <p:nvPr/>
            </p:nvSpPr>
            <p:spPr bwMode="auto">
              <a:xfrm>
                <a:off x="14328775" y="2106613"/>
                <a:ext cx="406400" cy="920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01" name="Rectangle 36"/>
              <p:cNvSpPr>
                <a:spLocks noChangeArrowheads="1"/>
              </p:cNvSpPr>
              <p:nvPr/>
            </p:nvSpPr>
            <p:spPr bwMode="auto">
              <a:xfrm>
                <a:off x="136366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702" name="Rectangle 37"/>
              <p:cNvSpPr>
                <a:spLocks noChangeArrowheads="1"/>
              </p:cNvSpPr>
              <p:nvPr/>
            </p:nvSpPr>
            <p:spPr bwMode="auto">
              <a:xfrm>
                <a:off x="14792325" y="2106613"/>
                <a:ext cx="174625" cy="920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</p:grpSp>
      </p:grpSp>
      <p:sp>
        <p:nvSpPr>
          <p:cNvPr id="707" name="Rectangle 706"/>
          <p:cNvSpPr/>
          <p:nvPr/>
        </p:nvSpPr>
        <p:spPr>
          <a:xfrm>
            <a:off x="452574" y="3181895"/>
            <a:ext cx="2058058" cy="440825"/>
          </a:xfrm>
          <a:prstGeom prst="rect">
            <a:avLst/>
          </a:prstGeom>
        </p:spPr>
        <p:txBody>
          <a:bodyPr wrap="square" lIns="68514" tIns="34258" rIns="68514" bIns="34258" anchor="t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>
                <a:latin typeface="CiscoSansTT Light"/>
                <a:cs typeface="CiscoSansTT Light"/>
              </a:rPr>
              <a:t>Transport</a:t>
            </a:r>
            <a:br>
              <a:rPr lang="en-US" sz="1400" dirty="0">
                <a:latin typeface="CiscoSansTT Light"/>
                <a:cs typeface="CiscoSansTT Light"/>
              </a:rPr>
            </a:br>
            <a:r>
              <a:rPr lang="en-US" sz="1400" dirty="0" smtClean="0">
                <a:latin typeface="CiscoSansTT Light"/>
                <a:cs typeface="CiscoSansTT Light"/>
              </a:rPr>
              <a:t>Independence</a:t>
            </a:r>
            <a:endParaRPr lang="en-US" sz="1400" dirty="0">
              <a:latin typeface="CiscoSansTT Light"/>
              <a:cs typeface="CiscoSansTT Light"/>
            </a:endParaRPr>
          </a:p>
        </p:txBody>
      </p:sp>
      <p:sp>
        <p:nvSpPr>
          <p:cNvPr id="708" name="TextBox 707"/>
          <p:cNvSpPr txBox="1"/>
          <p:nvPr/>
        </p:nvSpPr>
        <p:spPr>
          <a:xfrm>
            <a:off x="569395" y="3577185"/>
            <a:ext cx="1824416" cy="538563"/>
          </a:xfrm>
          <a:prstGeom prst="rect">
            <a:avLst/>
          </a:prstGeom>
          <a:noFill/>
        </p:spPr>
        <p:txBody>
          <a:bodyPr wrap="square" lIns="76153" tIns="38077" rIns="76153" bIns="38077" rtlCol="0">
            <a:spAutoFit/>
          </a:bodyPr>
          <a:lstStyle/>
          <a:p>
            <a:pPr algn="ctr"/>
            <a:r>
              <a:rPr lang="en-US" sz="1000" dirty="0">
                <a:latin typeface="CiscoSansTT Light"/>
                <a:cs typeface="CiscoSansTT Light"/>
              </a:rPr>
              <a:t>Provider Flexibility</a:t>
            </a:r>
          </a:p>
          <a:p>
            <a:pPr algn="ctr"/>
            <a:r>
              <a:rPr lang="en-US" sz="1000" dirty="0">
                <a:latin typeface="CiscoSansTT Light"/>
                <a:cs typeface="CiscoSansTT Light"/>
              </a:rPr>
              <a:t>Modular Design</a:t>
            </a:r>
          </a:p>
          <a:p>
            <a:pPr algn="ctr"/>
            <a:r>
              <a:rPr lang="en-US" sz="1000" dirty="0">
                <a:latin typeface="CiscoSansTT Light"/>
                <a:cs typeface="CiscoSansTT Light"/>
              </a:rPr>
              <a:t>Common Operational Model</a:t>
            </a:r>
          </a:p>
        </p:txBody>
      </p:sp>
      <p:sp>
        <p:nvSpPr>
          <p:cNvPr id="709" name="Oval 708"/>
          <p:cNvSpPr/>
          <p:nvPr/>
        </p:nvSpPr>
        <p:spPr>
          <a:xfrm>
            <a:off x="1032023" y="2158805"/>
            <a:ext cx="899160" cy="898693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721"/>
            <a:endParaRPr lang="en-US" sz="1400" kern="0" dirty="0">
              <a:latin typeface="CiscoSansTT Light"/>
              <a:cs typeface="CiscoSansTT Light"/>
            </a:endParaRPr>
          </a:p>
        </p:txBody>
      </p:sp>
      <p:grpSp>
        <p:nvGrpSpPr>
          <p:cNvPr id="710" name="Group 709"/>
          <p:cNvGrpSpPr/>
          <p:nvPr/>
        </p:nvGrpSpPr>
        <p:grpSpPr>
          <a:xfrm>
            <a:off x="0" y="4268573"/>
            <a:ext cx="9144000" cy="903579"/>
            <a:chOff x="-28396" y="4048783"/>
            <a:chExt cx="9144000" cy="1103076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711" name="Rectangle 710"/>
            <p:cNvSpPr/>
            <p:nvPr/>
          </p:nvSpPr>
          <p:spPr>
            <a:xfrm>
              <a:off x="-28396" y="4048783"/>
              <a:ext cx="9144000" cy="1103076"/>
            </a:xfrm>
            <a:prstGeom prst="rect">
              <a:avLst/>
            </a:prstGeom>
            <a:gradFill>
              <a:gsLst>
                <a:gs pos="0">
                  <a:schemeClr val="tx2"/>
                </a:gs>
                <a:gs pos="100000">
                  <a:schemeClr val="accent5"/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712" name="Rectangle 711"/>
            <p:cNvSpPr/>
            <p:nvPr/>
          </p:nvSpPr>
          <p:spPr>
            <a:xfrm>
              <a:off x="697256" y="4217980"/>
              <a:ext cx="7670807" cy="789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CiscoSansTT Light"/>
                  <a:cs typeface="CiscoSansTT Light"/>
                </a:rPr>
                <a:t>SECURE, RELIABLE AND </a:t>
              </a:r>
              <a:br>
                <a:rPr lang="en-US" dirty="0" smtClean="0">
                  <a:solidFill>
                    <a:schemeClr val="bg1"/>
                  </a:solidFill>
                  <a:latin typeface="CiscoSansTT Light"/>
                  <a:cs typeface="CiscoSansTT Light"/>
                </a:rPr>
              </a:br>
              <a:r>
                <a:rPr lang="en-US" dirty="0" smtClean="0">
                  <a:solidFill>
                    <a:schemeClr val="bg1"/>
                  </a:solidFill>
                  <a:latin typeface="CiscoSansTT Light"/>
                  <a:cs typeface="CiscoSansTT Light"/>
                </a:rPr>
                <a:t>HIGH PERFORMANCE APPLICATION EXPERIENCE </a:t>
              </a:r>
              <a:endParaRPr lang="en-US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713" name="Group 712"/>
          <p:cNvGrpSpPr/>
          <p:nvPr/>
        </p:nvGrpSpPr>
        <p:grpSpPr>
          <a:xfrm>
            <a:off x="3861575" y="1239952"/>
            <a:ext cx="1311031" cy="741206"/>
            <a:chOff x="3925803" y="1013407"/>
            <a:chExt cx="1311031" cy="741206"/>
          </a:xfrm>
        </p:grpSpPr>
        <p:pic>
          <p:nvPicPr>
            <p:cNvPr id="7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925803" y="1013407"/>
              <a:ext cx="1311031" cy="741206"/>
            </a:xfrm>
            <a:prstGeom prst="rect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5" name="Rectangle 714"/>
            <p:cNvSpPr/>
            <p:nvPr/>
          </p:nvSpPr>
          <p:spPr>
            <a:xfrm>
              <a:off x="4002931" y="1448050"/>
              <a:ext cx="1156772" cy="2385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45713" rtlCol="0" anchor="ctr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500" dirty="0">
                  <a:solidFill>
                    <a:schemeClr val="bg1"/>
                  </a:solidFill>
                  <a:latin typeface="CiscoSansTT Light"/>
                  <a:ea typeface="+mj-ea"/>
                  <a:cs typeface="CiscoSansTT Light"/>
                </a:rPr>
                <a:t>ISR4000-AX</a:t>
              </a:r>
            </a:p>
          </p:txBody>
        </p:sp>
      </p:grpSp>
      <p:sp>
        <p:nvSpPr>
          <p:cNvPr id="716" name="Freeform 11"/>
          <p:cNvSpPr>
            <a:spLocks noChangeAspect="1" noEditPoints="1"/>
          </p:cNvSpPr>
          <p:nvPr/>
        </p:nvSpPr>
        <p:spPr bwMode="auto">
          <a:xfrm>
            <a:off x="1171670" y="2311110"/>
            <a:ext cx="589613" cy="589165"/>
          </a:xfrm>
          <a:custGeom>
            <a:avLst/>
            <a:gdLst/>
            <a:ahLst/>
            <a:cxnLst>
              <a:cxn ang="0">
                <a:pos x="495" y="3"/>
              </a:cxn>
              <a:cxn ang="0">
                <a:pos x="327" y="146"/>
              </a:cxn>
              <a:cxn ang="0">
                <a:pos x="425" y="182"/>
              </a:cxn>
              <a:cxn ang="0">
                <a:pos x="746" y="183"/>
              </a:cxn>
              <a:cxn ang="0">
                <a:pos x="558" y="0"/>
              </a:cxn>
              <a:cxn ang="0">
                <a:pos x="1036" y="320"/>
              </a:cxn>
              <a:cxn ang="0">
                <a:pos x="1011" y="232"/>
              </a:cxn>
              <a:cxn ang="0">
                <a:pos x="985" y="371"/>
              </a:cxn>
              <a:cxn ang="0">
                <a:pos x="564" y="805"/>
              </a:cxn>
              <a:cxn ang="0">
                <a:pos x="857" y="835"/>
              </a:cxn>
              <a:cxn ang="0">
                <a:pos x="1093" y="401"/>
              </a:cxn>
              <a:cxn ang="0">
                <a:pos x="985" y="371"/>
              </a:cxn>
              <a:cxn ang="0">
                <a:pos x="958" y="364"/>
              </a:cxn>
              <a:cxn ang="0">
                <a:pos x="796" y="259"/>
              </a:cxn>
              <a:cxn ang="0">
                <a:pos x="553" y="783"/>
              </a:cxn>
              <a:cxn ang="0">
                <a:pos x="515" y="768"/>
              </a:cxn>
              <a:cxn ang="0">
                <a:pos x="731" y="281"/>
              </a:cxn>
              <a:cxn ang="0">
                <a:pos x="425" y="206"/>
              </a:cxn>
              <a:cxn ang="0">
                <a:pos x="327" y="249"/>
              </a:cxn>
              <a:cxn ang="0">
                <a:pos x="148" y="602"/>
              </a:cxn>
              <a:cxn ang="0">
                <a:pos x="225" y="701"/>
              </a:cxn>
              <a:cxn ang="0">
                <a:pos x="945" y="288"/>
              </a:cxn>
              <a:cxn ang="0">
                <a:pos x="986" y="200"/>
              </a:cxn>
              <a:cxn ang="0">
                <a:pos x="769" y="186"/>
              </a:cxn>
              <a:cxn ang="0">
                <a:pos x="883" y="890"/>
              </a:cxn>
              <a:cxn ang="0">
                <a:pos x="1037" y="841"/>
              </a:cxn>
              <a:cxn ang="0">
                <a:pos x="865" y="873"/>
              </a:cxn>
              <a:cxn ang="0">
                <a:pos x="561" y="840"/>
              </a:cxn>
              <a:cxn ang="0">
                <a:pos x="369" y="1005"/>
              </a:cxn>
              <a:cxn ang="0">
                <a:pos x="807" y="931"/>
              </a:cxn>
              <a:cxn ang="0">
                <a:pos x="948" y="813"/>
              </a:cxn>
              <a:cxn ang="0">
                <a:pos x="1115" y="557"/>
              </a:cxn>
              <a:cxn ang="0">
                <a:pos x="463" y="819"/>
              </a:cxn>
              <a:cxn ang="0">
                <a:pos x="127" y="698"/>
              </a:cxn>
              <a:cxn ang="0">
                <a:pos x="142" y="929"/>
              </a:cxn>
              <a:cxn ang="0">
                <a:pos x="74" y="647"/>
              </a:cxn>
              <a:cxn ang="0">
                <a:pos x="0" y="557"/>
              </a:cxn>
              <a:cxn ang="0">
                <a:pos x="74" y="647"/>
              </a:cxn>
              <a:cxn ang="0">
                <a:pos x="182" y="430"/>
              </a:cxn>
              <a:cxn ang="0">
                <a:pos x="93" y="250"/>
              </a:cxn>
              <a:cxn ang="0">
                <a:pos x="125" y="596"/>
              </a:cxn>
              <a:cxn ang="0">
                <a:pos x="462" y="856"/>
              </a:cxn>
              <a:cxn ang="0">
                <a:pos x="353" y="987"/>
              </a:cxn>
            </a:cxnLst>
            <a:rect l="0" t="0" r="r" b="b"/>
            <a:pathLst>
              <a:path w="1115" h="1114">
                <a:moveTo>
                  <a:pt x="327" y="146"/>
                </a:moveTo>
                <a:cubicBezTo>
                  <a:pt x="335" y="146"/>
                  <a:pt x="342" y="148"/>
                  <a:pt x="348" y="151"/>
                </a:cubicBezTo>
                <a:cubicBezTo>
                  <a:pt x="394" y="94"/>
                  <a:pt x="443" y="44"/>
                  <a:pt x="495" y="3"/>
                </a:cubicBezTo>
                <a:cubicBezTo>
                  <a:pt x="340" y="21"/>
                  <a:pt x="204" y="101"/>
                  <a:pt x="114" y="219"/>
                </a:cubicBezTo>
                <a:cubicBezTo>
                  <a:pt x="166" y="206"/>
                  <a:pt x="221" y="197"/>
                  <a:pt x="277" y="190"/>
                </a:cubicBezTo>
                <a:cubicBezTo>
                  <a:pt x="280" y="165"/>
                  <a:pt x="301" y="146"/>
                  <a:pt x="327" y="146"/>
                </a:cubicBezTo>
                <a:close/>
                <a:moveTo>
                  <a:pt x="367" y="165"/>
                </a:moveTo>
                <a:cubicBezTo>
                  <a:pt x="371" y="170"/>
                  <a:pt x="374" y="176"/>
                  <a:pt x="376" y="183"/>
                </a:cubicBezTo>
                <a:cubicBezTo>
                  <a:pt x="392" y="182"/>
                  <a:pt x="409" y="182"/>
                  <a:pt x="425" y="182"/>
                </a:cubicBezTo>
                <a:cubicBezTo>
                  <a:pt x="445" y="182"/>
                  <a:pt x="464" y="182"/>
                  <a:pt x="484" y="183"/>
                </a:cubicBezTo>
                <a:cubicBezTo>
                  <a:pt x="560" y="186"/>
                  <a:pt x="635" y="196"/>
                  <a:pt x="705" y="211"/>
                </a:cubicBezTo>
                <a:cubicBezTo>
                  <a:pt x="713" y="196"/>
                  <a:pt x="728" y="185"/>
                  <a:pt x="746" y="183"/>
                </a:cubicBezTo>
                <a:cubicBezTo>
                  <a:pt x="750" y="145"/>
                  <a:pt x="752" y="108"/>
                  <a:pt x="752" y="72"/>
                </a:cubicBezTo>
                <a:cubicBezTo>
                  <a:pt x="752" y="59"/>
                  <a:pt x="751" y="47"/>
                  <a:pt x="751" y="34"/>
                </a:cubicBezTo>
                <a:cubicBezTo>
                  <a:pt x="691" y="12"/>
                  <a:pt x="626" y="0"/>
                  <a:pt x="558" y="0"/>
                </a:cubicBezTo>
                <a:cubicBezTo>
                  <a:pt x="551" y="0"/>
                  <a:pt x="545" y="0"/>
                  <a:pt x="539" y="0"/>
                </a:cubicBezTo>
                <a:cubicBezTo>
                  <a:pt x="478" y="44"/>
                  <a:pt x="420" y="99"/>
                  <a:pt x="367" y="165"/>
                </a:cubicBezTo>
                <a:close/>
                <a:moveTo>
                  <a:pt x="1036" y="320"/>
                </a:moveTo>
                <a:cubicBezTo>
                  <a:pt x="1036" y="325"/>
                  <a:pt x="1035" y="329"/>
                  <a:pt x="1034" y="333"/>
                </a:cubicBezTo>
                <a:cubicBezTo>
                  <a:pt x="1050" y="341"/>
                  <a:pt x="1064" y="350"/>
                  <a:pt x="1079" y="359"/>
                </a:cubicBezTo>
                <a:cubicBezTo>
                  <a:pt x="1062" y="314"/>
                  <a:pt x="1038" y="271"/>
                  <a:pt x="1011" y="232"/>
                </a:cubicBezTo>
                <a:cubicBezTo>
                  <a:pt x="1010" y="246"/>
                  <a:pt x="1009" y="260"/>
                  <a:pt x="1007" y="274"/>
                </a:cubicBezTo>
                <a:cubicBezTo>
                  <a:pt x="1024" y="282"/>
                  <a:pt x="1036" y="300"/>
                  <a:pt x="1036" y="320"/>
                </a:cubicBezTo>
                <a:close/>
                <a:moveTo>
                  <a:pt x="985" y="371"/>
                </a:moveTo>
                <a:cubicBezTo>
                  <a:pt x="983" y="371"/>
                  <a:pt x="982" y="371"/>
                  <a:pt x="981" y="371"/>
                </a:cubicBezTo>
                <a:cubicBezTo>
                  <a:pt x="955" y="437"/>
                  <a:pt x="914" y="504"/>
                  <a:pt x="860" y="567"/>
                </a:cubicBezTo>
                <a:cubicBezTo>
                  <a:pt x="784" y="655"/>
                  <a:pt x="683" y="737"/>
                  <a:pt x="564" y="805"/>
                </a:cubicBezTo>
                <a:cubicBezTo>
                  <a:pt x="565" y="808"/>
                  <a:pt x="566" y="812"/>
                  <a:pt x="566" y="817"/>
                </a:cubicBezTo>
                <a:cubicBezTo>
                  <a:pt x="641" y="829"/>
                  <a:pt x="720" y="836"/>
                  <a:pt x="802" y="836"/>
                </a:cubicBezTo>
                <a:cubicBezTo>
                  <a:pt x="821" y="836"/>
                  <a:pt x="839" y="836"/>
                  <a:pt x="857" y="835"/>
                </a:cubicBezTo>
                <a:cubicBezTo>
                  <a:pt x="862" y="811"/>
                  <a:pt x="883" y="793"/>
                  <a:pt x="908" y="793"/>
                </a:cubicBezTo>
                <a:cubicBezTo>
                  <a:pt x="915" y="793"/>
                  <a:pt x="923" y="795"/>
                  <a:pt x="930" y="798"/>
                </a:cubicBezTo>
                <a:cubicBezTo>
                  <a:pt x="1025" y="673"/>
                  <a:pt x="1081" y="533"/>
                  <a:pt x="1093" y="401"/>
                </a:cubicBezTo>
                <a:cubicBezTo>
                  <a:pt x="1092" y="399"/>
                  <a:pt x="1092" y="398"/>
                  <a:pt x="1091" y="396"/>
                </a:cubicBezTo>
                <a:cubicBezTo>
                  <a:pt x="1070" y="381"/>
                  <a:pt x="1047" y="367"/>
                  <a:pt x="1023" y="354"/>
                </a:cubicBezTo>
                <a:cubicBezTo>
                  <a:pt x="1014" y="365"/>
                  <a:pt x="1000" y="371"/>
                  <a:pt x="985" y="371"/>
                </a:cubicBezTo>
                <a:close/>
                <a:moveTo>
                  <a:pt x="553" y="783"/>
                </a:moveTo>
                <a:cubicBezTo>
                  <a:pt x="670" y="717"/>
                  <a:pt x="768" y="637"/>
                  <a:pt x="841" y="552"/>
                </a:cubicBezTo>
                <a:cubicBezTo>
                  <a:pt x="894" y="490"/>
                  <a:pt x="933" y="426"/>
                  <a:pt x="958" y="364"/>
                </a:cubicBezTo>
                <a:cubicBezTo>
                  <a:pt x="943" y="355"/>
                  <a:pt x="934" y="339"/>
                  <a:pt x="934" y="320"/>
                </a:cubicBezTo>
                <a:cubicBezTo>
                  <a:pt x="934" y="317"/>
                  <a:pt x="934" y="313"/>
                  <a:pt x="935" y="310"/>
                </a:cubicBezTo>
                <a:cubicBezTo>
                  <a:pt x="891" y="290"/>
                  <a:pt x="844" y="273"/>
                  <a:pt x="796" y="259"/>
                </a:cubicBezTo>
                <a:cubicBezTo>
                  <a:pt x="788" y="274"/>
                  <a:pt x="772" y="284"/>
                  <a:pt x="754" y="285"/>
                </a:cubicBezTo>
                <a:cubicBezTo>
                  <a:pt x="737" y="377"/>
                  <a:pt x="708" y="473"/>
                  <a:pt x="667" y="569"/>
                </a:cubicBezTo>
                <a:cubicBezTo>
                  <a:pt x="634" y="646"/>
                  <a:pt x="596" y="718"/>
                  <a:pt x="553" y="783"/>
                </a:cubicBezTo>
                <a:close/>
                <a:moveTo>
                  <a:pt x="225" y="701"/>
                </a:moveTo>
                <a:cubicBezTo>
                  <a:pt x="295" y="740"/>
                  <a:pt x="377" y="773"/>
                  <a:pt x="469" y="796"/>
                </a:cubicBezTo>
                <a:cubicBezTo>
                  <a:pt x="477" y="779"/>
                  <a:pt x="495" y="768"/>
                  <a:pt x="515" y="768"/>
                </a:cubicBezTo>
                <a:cubicBezTo>
                  <a:pt x="521" y="768"/>
                  <a:pt x="527" y="769"/>
                  <a:pt x="532" y="771"/>
                </a:cubicBezTo>
                <a:cubicBezTo>
                  <a:pt x="574" y="707"/>
                  <a:pt x="612" y="636"/>
                  <a:pt x="645" y="559"/>
                </a:cubicBezTo>
                <a:cubicBezTo>
                  <a:pt x="685" y="465"/>
                  <a:pt x="713" y="371"/>
                  <a:pt x="731" y="281"/>
                </a:cubicBezTo>
                <a:cubicBezTo>
                  <a:pt x="713" y="273"/>
                  <a:pt x="700" y="255"/>
                  <a:pt x="700" y="234"/>
                </a:cubicBezTo>
                <a:cubicBezTo>
                  <a:pt x="631" y="220"/>
                  <a:pt x="558" y="210"/>
                  <a:pt x="483" y="207"/>
                </a:cubicBezTo>
                <a:cubicBezTo>
                  <a:pt x="464" y="206"/>
                  <a:pt x="444" y="206"/>
                  <a:pt x="425" y="206"/>
                </a:cubicBezTo>
                <a:cubicBezTo>
                  <a:pt x="425" y="206"/>
                  <a:pt x="425" y="206"/>
                  <a:pt x="425" y="206"/>
                </a:cubicBezTo>
                <a:cubicBezTo>
                  <a:pt x="409" y="206"/>
                  <a:pt x="393" y="206"/>
                  <a:pt x="378" y="207"/>
                </a:cubicBezTo>
                <a:cubicBezTo>
                  <a:pt x="373" y="231"/>
                  <a:pt x="352" y="249"/>
                  <a:pt x="327" y="249"/>
                </a:cubicBezTo>
                <a:cubicBezTo>
                  <a:pt x="321" y="249"/>
                  <a:pt x="314" y="247"/>
                  <a:pt x="309" y="245"/>
                </a:cubicBezTo>
                <a:cubicBezTo>
                  <a:pt x="270" y="304"/>
                  <a:pt x="234" y="369"/>
                  <a:pt x="204" y="439"/>
                </a:cubicBezTo>
                <a:cubicBezTo>
                  <a:pt x="181" y="493"/>
                  <a:pt x="163" y="548"/>
                  <a:pt x="148" y="602"/>
                </a:cubicBezTo>
                <a:cubicBezTo>
                  <a:pt x="165" y="610"/>
                  <a:pt x="176" y="627"/>
                  <a:pt x="176" y="647"/>
                </a:cubicBezTo>
                <a:cubicBezTo>
                  <a:pt x="176" y="654"/>
                  <a:pt x="174" y="661"/>
                  <a:pt x="172" y="667"/>
                </a:cubicBezTo>
                <a:cubicBezTo>
                  <a:pt x="189" y="679"/>
                  <a:pt x="206" y="690"/>
                  <a:pt x="225" y="701"/>
                </a:cubicBezTo>
                <a:close/>
                <a:moveTo>
                  <a:pt x="802" y="234"/>
                </a:moveTo>
                <a:cubicBezTo>
                  <a:pt x="802" y="235"/>
                  <a:pt x="802" y="235"/>
                  <a:pt x="802" y="236"/>
                </a:cubicBezTo>
                <a:cubicBezTo>
                  <a:pt x="852" y="250"/>
                  <a:pt x="900" y="268"/>
                  <a:pt x="945" y="288"/>
                </a:cubicBezTo>
                <a:cubicBezTo>
                  <a:pt x="954" y="277"/>
                  <a:pt x="968" y="270"/>
                  <a:pt x="983" y="269"/>
                </a:cubicBezTo>
                <a:cubicBezTo>
                  <a:pt x="986" y="253"/>
                  <a:pt x="987" y="237"/>
                  <a:pt x="987" y="221"/>
                </a:cubicBezTo>
                <a:cubicBezTo>
                  <a:pt x="987" y="214"/>
                  <a:pt x="986" y="207"/>
                  <a:pt x="986" y="200"/>
                </a:cubicBezTo>
                <a:cubicBezTo>
                  <a:pt x="930" y="133"/>
                  <a:pt x="857" y="79"/>
                  <a:pt x="775" y="44"/>
                </a:cubicBezTo>
                <a:cubicBezTo>
                  <a:pt x="776" y="53"/>
                  <a:pt x="776" y="63"/>
                  <a:pt x="776" y="72"/>
                </a:cubicBezTo>
                <a:cubicBezTo>
                  <a:pt x="776" y="109"/>
                  <a:pt x="774" y="147"/>
                  <a:pt x="769" y="186"/>
                </a:cubicBezTo>
                <a:cubicBezTo>
                  <a:pt x="789" y="194"/>
                  <a:pt x="802" y="212"/>
                  <a:pt x="802" y="234"/>
                </a:cubicBezTo>
                <a:close/>
                <a:moveTo>
                  <a:pt x="908" y="896"/>
                </a:moveTo>
                <a:cubicBezTo>
                  <a:pt x="899" y="896"/>
                  <a:pt x="890" y="894"/>
                  <a:pt x="883" y="890"/>
                </a:cubicBezTo>
                <a:cubicBezTo>
                  <a:pt x="864" y="910"/>
                  <a:pt x="844" y="929"/>
                  <a:pt x="822" y="948"/>
                </a:cubicBezTo>
                <a:cubicBezTo>
                  <a:pt x="741" y="1021"/>
                  <a:pt x="652" y="1076"/>
                  <a:pt x="560" y="1114"/>
                </a:cubicBezTo>
                <a:cubicBezTo>
                  <a:pt x="763" y="1113"/>
                  <a:pt x="940" y="1004"/>
                  <a:pt x="1037" y="841"/>
                </a:cubicBezTo>
                <a:cubicBezTo>
                  <a:pt x="1011" y="846"/>
                  <a:pt x="985" y="849"/>
                  <a:pt x="958" y="852"/>
                </a:cubicBezTo>
                <a:cubicBezTo>
                  <a:pt x="955" y="877"/>
                  <a:pt x="933" y="896"/>
                  <a:pt x="908" y="896"/>
                </a:cubicBezTo>
                <a:close/>
                <a:moveTo>
                  <a:pt x="865" y="873"/>
                </a:moveTo>
                <a:cubicBezTo>
                  <a:pt x="862" y="869"/>
                  <a:pt x="860" y="864"/>
                  <a:pt x="859" y="859"/>
                </a:cubicBezTo>
                <a:cubicBezTo>
                  <a:pt x="840" y="860"/>
                  <a:pt x="821" y="860"/>
                  <a:pt x="802" y="860"/>
                </a:cubicBezTo>
                <a:cubicBezTo>
                  <a:pt x="718" y="860"/>
                  <a:pt x="638" y="853"/>
                  <a:pt x="561" y="840"/>
                </a:cubicBezTo>
                <a:cubicBezTo>
                  <a:pt x="553" y="858"/>
                  <a:pt x="535" y="870"/>
                  <a:pt x="515" y="870"/>
                </a:cubicBezTo>
                <a:cubicBezTo>
                  <a:pt x="508" y="870"/>
                  <a:pt x="501" y="869"/>
                  <a:pt x="495" y="866"/>
                </a:cubicBezTo>
                <a:cubicBezTo>
                  <a:pt x="455" y="918"/>
                  <a:pt x="413" y="965"/>
                  <a:pt x="369" y="1005"/>
                </a:cubicBezTo>
                <a:cubicBezTo>
                  <a:pt x="349" y="1023"/>
                  <a:pt x="329" y="1040"/>
                  <a:pt x="309" y="1056"/>
                </a:cubicBezTo>
                <a:cubicBezTo>
                  <a:pt x="367" y="1085"/>
                  <a:pt x="432" y="1104"/>
                  <a:pt x="500" y="1111"/>
                </a:cubicBezTo>
                <a:cubicBezTo>
                  <a:pt x="607" y="1075"/>
                  <a:pt x="712" y="1015"/>
                  <a:pt x="807" y="931"/>
                </a:cubicBezTo>
                <a:cubicBezTo>
                  <a:pt x="827" y="912"/>
                  <a:pt x="847" y="893"/>
                  <a:pt x="865" y="873"/>
                </a:cubicBezTo>
                <a:close/>
                <a:moveTo>
                  <a:pt x="1108" y="467"/>
                </a:moveTo>
                <a:cubicBezTo>
                  <a:pt x="1085" y="585"/>
                  <a:pt x="1031" y="705"/>
                  <a:pt x="948" y="813"/>
                </a:cubicBezTo>
                <a:cubicBezTo>
                  <a:pt x="952" y="818"/>
                  <a:pt x="954" y="823"/>
                  <a:pt x="956" y="828"/>
                </a:cubicBezTo>
                <a:cubicBezTo>
                  <a:pt x="989" y="824"/>
                  <a:pt x="1021" y="820"/>
                  <a:pt x="1052" y="814"/>
                </a:cubicBezTo>
                <a:cubicBezTo>
                  <a:pt x="1092" y="737"/>
                  <a:pt x="1115" y="650"/>
                  <a:pt x="1115" y="557"/>
                </a:cubicBezTo>
                <a:cubicBezTo>
                  <a:pt x="1115" y="526"/>
                  <a:pt x="1112" y="496"/>
                  <a:pt x="1108" y="467"/>
                </a:cubicBezTo>
                <a:close/>
                <a:moveTo>
                  <a:pt x="464" y="829"/>
                </a:moveTo>
                <a:cubicBezTo>
                  <a:pt x="464" y="826"/>
                  <a:pt x="464" y="823"/>
                  <a:pt x="463" y="819"/>
                </a:cubicBezTo>
                <a:cubicBezTo>
                  <a:pt x="370" y="796"/>
                  <a:pt x="285" y="762"/>
                  <a:pt x="213" y="722"/>
                </a:cubicBezTo>
                <a:cubicBezTo>
                  <a:pt x="194" y="711"/>
                  <a:pt x="175" y="699"/>
                  <a:pt x="157" y="687"/>
                </a:cubicBezTo>
                <a:cubicBezTo>
                  <a:pt x="149" y="693"/>
                  <a:pt x="138" y="698"/>
                  <a:pt x="127" y="698"/>
                </a:cubicBezTo>
                <a:cubicBezTo>
                  <a:pt x="117" y="757"/>
                  <a:pt x="111" y="815"/>
                  <a:pt x="111" y="871"/>
                </a:cubicBezTo>
                <a:cubicBezTo>
                  <a:pt x="111" y="878"/>
                  <a:pt x="111" y="884"/>
                  <a:pt x="112" y="891"/>
                </a:cubicBezTo>
                <a:cubicBezTo>
                  <a:pt x="121" y="904"/>
                  <a:pt x="132" y="917"/>
                  <a:pt x="142" y="929"/>
                </a:cubicBezTo>
                <a:cubicBezTo>
                  <a:pt x="242" y="913"/>
                  <a:pt x="348" y="882"/>
                  <a:pt x="452" y="834"/>
                </a:cubicBezTo>
                <a:cubicBezTo>
                  <a:pt x="456" y="832"/>
                  <a:pt x="460" y="831"/>
                  <a:pt x="464" y="829"/>
                </a:cubicBezTo>
                <a:close/>
                <a:moveTo>
                  <a:pt x="74" y="647"/>
                </a:moveTo>
                <a:cubicBezTo>
                  <a:pt x="74" y="638"/>
                  <a:pt x="76" y="630"/>
                  <a:pt x="80" y="623"/>
                </a:cubicBezTo>
                <a:cubicBezTo>
                  <a:pt x="47" y="591"/>
                  <a:pt x="21" y="556"/>
                  <a:pt x="1" y="520"/>
                </a:cubicBezTo>
                <a:cubicBezTo>
                  <a:pt x="1" y="532"/>
                  <a:pt x="0" y="544"/>
                  <a:pt x="0" y="557"/>
                </a:cubicBezTo>
                <a:cubicBezTo>
                  <a:pt x="0" y="667"/>
                  <a:pt x="32" y="770"/>
                  <a:pt x="88" y="857"/>
                </a:cubicBezTo>
                <a:cubicBezTo>
                  <a:pt x="88" y="804"/>
                  <a:pt x="94" y="749"/>
                  <a:pt x="103" y="694"/>
                </a:cubicBezTo>
                <a:cubicBezTo>
                  <a:pt x="86" y="685"/>
                  <a:pt x="74" y="668"/>
                  <a:pt x="74" y="647"/>
                </a:cubicBezTo>
                <a:close/>
                <a:moveTo>
                  <a:pt x="125" y="596"/>
                </a:moveTo>
                <a:cubicBezTo>
                  <a:pt x="125" y="596"/>
                  <a:pt x="125" y="596"/>
                  <a:pt x="125" y="596"/>
                </a:cubicBezTo>
                <a:cubicBezTo>
                  <a:pt x="140" y="541"/>
                  <a:pt x="159" y="485"/>
                  <a:pt x="182" y="430"/>
                </a:cubicBezTo>
                <a:cubicBezTo>
                  <a:pt x="213" y="358"/>
                  <a:pt x="249" y="292"/>
                  <a:pt x="289" y="232"/>
                </a:cubicBezTo>
                <a:cubicBezTo>
                  <a:pt x="285" y="227"/>
                  <a:pt x="281" y="221"/>
                  <a:pt x="279" y="214"/>
                </a:cubicBezTo>
                <a:cubicBezTo>
                  <a:pt x="214" y="221"/>
                  <a:pt x="152" y="233"/>
                  <a:pt x="93" y="250"/>
                </a:cubicBezTo>
                <a:cubicBezTo>
                  <a:pt x="49" y="315"/>
                  <a:pt x="19" y="391"/>
                  <a:pt x="7" y="472"/>
                </a:cubicBezTo>
                <a:cubicBezTo>
                  <a:pt x="24" y="519"/>
                  <a:pt x="54" y="564"/>
                  <a:pt x="96" y="605"/>
                </a:cubicBezTo>
                <a:cubicBezTo>
                  <a:pt x="104" y="599"/>
                  <a:pt x="114" y="596"/>
                  <a:pt x="125" y="596"/>
                </a:cubicBezTo>
                <a:close/>
                <a:moveTo>
                  <a:pt x="476" y="852"/>
                </a:moveTo>
                <a:cubicBezTo>
                  <a:pt x="475" y="852"/>
                  <a:pt x="475" y="851"/>
                  <a:pt x="474" y="851"/>
                </a:cubicBezTo>
                <a:cubicBezTo>
                  <a:pt x="470" y="852"/>
                  <a:pt x="466" y="854"/>
                  <a:pt x="462" y="856"/>
                </a:cubicBezTo>
                <a:cubicBezTo>
                  <a:pt x="361" y="902"/>
                  <a:pt x="260" y="933"/>
                  <a:pt x="162" y="950"/>
                </a:cubicBezTo>
                <a:cubicBezTo>
                  <a:pt x="198" y="986"/>
                  <a:pt x="240" y="1018"/>
                  <a:pt x="285" y="1043"/>
                </a:cubicBezTo>
                <a:cubicBezTo>
                  <a:pt x="308" y="1027"/>
                  <a:pt x="331" y="1008"/>
                  <a:pt x="353" y="987"/>
                </a:cubicBezTo>
                <a:cubicBezTo>
                  <a:pt x="395" y="948"/>
                  <a:pt x="437" y="903"/>
                  <a:pt x="476" y="8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schemeClr val="accent6">
                <a:alpha val="60000"/>
              </a:schemeClr>
            </a:outerShdw>
          </a:effec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389">
              <a:defRPr/>
            </a:pPr>
            <a:endParaRPr lang="en-US" sz="2000" kern="0" dirty="0">
              <a:solidFill>
                <a:schemeClr val="bg1"/>
              </a:solidFill>
              <a:latin typeface="CiscoSansTT Light"/>
              <a:cs typeface="CiscoSansTT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159974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Branch Unified Communications</a:t>
            </a:r>
            <a:endParaRPr lang="en-AU" dirty="0"/>
          </a:p>
        </p:txBody>
      </p:sp>
      <p:sp>
        <p:nvSpPr>
          <p:cNvPr id="3" name="TextBox 2"/>
          <p:cNvSpPr txBox="1"/>
          <p:nvPr/>
        </p:nvSpPr>
        <p:spPr>
          <a:xfrm>
            <a:off x="-805926" y="18318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5000598" y="4126703"/>
            <a:ext cx="13477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iscoSansTT Light"/>
                <a:cs typeface="CiscoSansTT Light"/>
              </a:rPr>
              <a:t>Cisco</a:t>
            </a:r>
            <a:r>
              <a:rPr lang="en-US" sz="1200" baseline="30000" dirty="0">
                <a:latin typeface="CiscoSansTT Light"/>
                <a:cs typeface="CiscoSansTT Light"/>
              </a:rPr>
              <a:t>®</a:t>
            </a:r>
            <a:r>
              <a:rPr lang="en-US" sz="1200" dirty="0">
                <a:latin typeface="CiscoSansTT Light"/>
                <a:cs typeface="CiscoSansTT Light"/>
              </a:rPr>
              <a:t> Unified Border Element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523786" y="1539586"/>
            <a:ext cx="1233487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iscoSansTT Light"/>
                <a:cs typeface="CiscoSansTT Light"/>
              </a:rPr>
              <a:t>TDM Gateway</a:t>
            </a:r>
          </a:p>
          <a:p>
            <a:pPr marL="288925" indent="-17145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CiscoSansTT Light"/>
                <a:cs typeface="CiscoSansTT Light"/>
              </a:rPr>
              <a:t>FXO</a:t>
            </a:r>
            <a:r>
              <a:rPr lang="en-US" sz="1100" dirty="0">
                <a:latin typeface="CiscoSansTT Light"/>
                <a:cs typeface="CiscoSansTT Light"/>
              </a:rPr>
              <a:t>, FXS, and E/M </a:t>
            </a:r>
            <a:r>
              <a:rPr lang="en-US" sz="1100" dirty="0" smtClean="0">
                <a:latin typeface="CiscoSansTT Light"/>
                <a:cs typeface="CiscoSansTT Light"/>
              </a:rPr>
              <a:t>Modules</a:t>
            </a:r>
          </a:p>
          <a:p>
            <a:pPr marL="288925" indent="-17145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CiscoSansTT Light"/>
                <a:cs typeface="CiscoSansTT Light"/>
              </a:rPr>
              <a:t>BRI </a:t>
            </a:r>
            <a:r>
              <a:rPr lang="en-US" sz="1100" dirty="0" smtClean="0">
                <a:latin typeface="CiscoSansTT Light"/>
                <a:cs typeface="CiscoSansTT Light"/>
              </a:rPr>
              <a:t>Modules</a:t>
            </a:r>
            <a:endParaRPr lang="en-US" sz="1100" dirty="0">
              <a:latin typeface="CiscoSansTT Light"/>
              <a:cs typeface="CiscoSansTT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0598" y="1538326"/>
            <a:ext cx="117633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iscoSansTT Light"/>
                <a:cs typeface="CiscoSansTT Light"/>
              </a:rPr>
              <a:t>TDM Gateway</a:t>
            </a:r>
          </a:p>
          <a:p>
            <a:pPr marL="171450" indent="-171450"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CiscoSansTT Light"/>
                <a:cs typeface="CiscoSansTT Light"/>
              </a:rPr>
              <a:t>T1 / </a:t>
            </a:r>
            <a:r>
              <a:rPr lang="en-US" sz="1100" dirty="0" smtClean="0">
                <a:latin typeface="CiscoSansTT Light"/>
                <a:cs typeface="CiscoSansTT Light"/>
              </a:rPr>
              <a:t>E1</a:t>
            </a:r>
            <a:br>
              <a:rPr lang="en-US" sz="1100" dirty="0" smtClean="0">
                <a:latin typeface="CiscoSansTT Light"/>
                <a:cs typeface="CiscoSansTT Light"/>
              </a:rPr>
            </a:br>
            <a:r>
              <a:rPr lang="en-US" sz="1100" dirty="0" smtClean="0">
                <a:latin typeface="CiscoSansTT Light"/>
                <a:cs typeface="CiscoSansTT Light"/>
              </a:rPr>
              <a:t>Modules</a:t>
            </a:r>
            <a:endParaRPr lang="en-US" sz="1100" dirty="0">
              <a:latin typeface="CiscoSansTT Light"/>
              <a:cs typeface="CiscoSansTT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000598" y="3140291"/>
            <a:ext cx="1233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latin typeface="CiscoSansTT Light"/>
                <a:cs typeface="CiscoSansTT Light"/>
              </a:rPr>
              <a:t>CME/</a:t>
            </a:r>
            <a:r>
              <a:rPr lang="en-US" sz="1200" dirty="0" err="1">
                <a:latin typeface="CiscoSansTT Light"/>
                <a:cs typeface="CiscoSansTT Light"/>
              </a:rPr>
              <a:t>eSRST</a:t>
            </a:r>
            <a:endParaRPr lang="en-US" sz="1200" dirty="0">
              <a:latin typeface="CiscoSansTT Light"/>
              <a:cs typeface="CiscoSansTT Ligh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latin typeface="CiscoSansTT Light"/>
                <a:cs typeface="CiscoSansTT Light"/>
              </a:rPr>
              <a:t>HCS</a:t>
            </a:r>
            <a:r>
              <a:rPr lang="en-US" sz="1200" dirty="0">
                <a:latin typeface="CiscoSansTT Light"/>
                <a:cs typeface="CiscoSansTT Light"/>
              </a:rPr>
              <a:t> Cloud Connector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523786" y="3140291"/>
            <a:ext cx="1527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latin typeface="CiscoSansTT Light"/>
                <a:cs typeface="CiscoSansTT Light"/>
              </a:rPr>
              <a:t>DSP</a:t>
            </a:r>
            <a:r>
              <a:rPr lang="en-US" sz="1200" dirty="0">
                <a:latin typeface="CiscoSansTT Light"/>
                <a:cs typeface="CiscoSansTT Light"/>
              </a:rPr>
              <a:t> </a:t>
            </a:r>
            <a:r>
              <a:rPr lang="en-US" sz="1200" dirty="0" smtClean="0">
                <a:latin typeface="CiscoSansTT Light"/>
                <a:cs typeface="CiscoSansTT Light"/>
              </a:rPr>
              <a:t>Media Services</a:t>
            </a:r>
            <a:endParaRPr lang="en-US" sz="1200" dirty="0">
              <a:latin typeface="CiscoSansTT Light"/>
              <a:cs typeface="CiscoSansTT Light"/>
            </a:endParaRPr>
          </a:p>
          <a:p>
            <a:pPr marL="171450" indent="-17145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iscoSansTT Light"/>
                <a:cs typeface="CiscoSansTT Light"/>
              </a:rPr>
              <a:t>Conferencing</a:t>
            </a:r>
          </a:p>
          <a:p>
            <a:pPr marL="171450" indent="-171450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latin typeface="CiscoSansTT Light"/>
                <a:cs typeface="CiscoSansTT Light"/>
              </a:rPr>
              <a:t>Transcoding</a:t>
            </a:r>
          </a:p>
        </p:txBody>
      </p:sp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2095690887"/>
              </p:ext>
            </p:extLst>
          </p:nvPr>
        </p:nvGraphicFramePr>
        <p:xfrm>
          <a:off x="820090" y="1177970"/>
          <a:ext cx="5022863" cy="3348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4353886" y="1693184"/>
            <a:ext cx="652180" cy="0"/>
          </a:xfrm>
          <a:prstGeom prst="line">
            <a:avLst/>
          </a:prstGeom>
          <a:ln w="158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679635" y="1709278"/>
            <a:ext cx="593782" cy="0"/>
          </a:xfrm>
          <a:prstGeom prst="line">
            <a:avLst/>
          </a:prstGeom>
          <a:ln w="158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451295" y="3307415"/>
            <a:ext cx="429817" cy="0"/>
          </a:xfrm>
          <a:prstGeom prst="line">
            <a:avLst/>
          </a:prstGeom>
          <a:ln w="158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62466" y="3307415"/>
            <a:ext cx="347007" cy="0"/>
          </a:xfrm>
          <a:prstGeom prst="line">
            <a:avLst/>
          </a:prstGeom>
          <a:ln w="158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rteligic\Desktop\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7914" y="1667888"/>
            <a:ext cx="2374309" cy="23743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320725" y="1250603"/>
            <a:ext cx="271195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rgbClr val="2968AF"/>
                </a:solidFill>
                <a:latin typeface="CiscoSansTT Light"/>
                <a:cs typeface="CiscoSansTT Light"/>
              </a:rPr>
              <a:t>Higher multiservice performance </a:t>
            </a:r>
          </a:p>
          <a:p>
            <a:pPr marL="342900" indent="-171450" algn="l"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iscoSansTT Light"/>
                <a:cs typeface="CiscoSansTT Light"/>
              </a:rPr>
              <a:t>Multi-Core Arch separates signaling </a:t>
            </a:r>
            <a:r>
              <a:rPr lang="en-US" sz="1200" dirty="0">
                <a:latin typeface="CiscoSansTT Light"/>
                <a:cs typeface="CiscoSansTT Light"/>
              </a:rPr>
              <a:t>from </a:t>
            </a:r>
            <a:r>
              <a:rPr lang="en-US" sz="1200" dirty="0" smtClean="0">
                <a:latin typeface="CiscoSansTT Light"/>
                <a:cs typeface="CiscoSansTT Light"/>
              </a:rPr>
              <a:t>media stream</a:t>
            </a:r>
          </a:p>
          <a:p>
            <a:pPr marL="171450" algn="l"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endParaRPr lang="en-US" sz="100" dirty="0" smtClean="0">
              <a:latin typeface="CiscoSansTT Light"/>
              <a:cs typeface="CiscoSansTT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8233" y="806763"/>
            <a:ext cx="255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ISR 4K ADVANTAGE</a:t>
            </a:r>
            <a:endParaRPr lang="en-US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20725" y="2222428"/>
            <a:ext cx="2549437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rgbClr val="2968AF"/>
                </a:solidFill>
                <a:latin typeface="CiscoSansTT Light"/>
                <a:cs typeface="CiscoSansTT Light"/>
              </a:rPr>
              <a:t>Greater density and scale</a:t>
            </a:r>
          </a:p>
          <a:p>
            <a:pPr marL="342900" indent="-171450" algn="l"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iscoSansTT Light"/>
                <a:cs typeface="CiscoSansTT Light"/>
              </a:rPr>
              <a:t>Up to 40 T1/E1 terminations</a:t>
            </a:r>
          </a:p>
          <a:p>
            <a:pPr marL="342900" indent="-171450" algn="l"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iscoSansTT Light"/>
                <a:cs typeface="CiscoSansTT Light"/>
              </a:rPr>
              <a:t>Up to 6000 voice sessions; and up to 2000 SRST seats</a:t>
            </a:r>
          </a:p>
          <a:p>
            <a:pPr marL="342900" indent="-171450" algn="l"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iscoSansTT Light"/>
                <a:cs typeface="CiscoSansTT Light"/>
              </a:rPr>
              <a:t>Cloud Connector for HCS</a:t>
            </a:r>
          </a:p>
          <a:p>
            <a:pPr marL="342900" indent="-171450" algn="l"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00" dirty="0" smtClean="0">
              <a:latin typeface="CiscoSansTT Light"/>
              <a:cs typeface="CiscoSansTT Ligh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348386" y="3485154"/>
            <a:ext cx="279561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400" dirty="0">
                <a:solidFill>
                  <a:schemeClr val="tx2"/>
                </a:solidFill>
                <a:latin typeface="CiscoSansTT Light"/>
                <a:cs typeface="CiscoSansTT Light"/>
              </a:rPr>
              <a:t>Simpler for IT</a:t>
            </a:r>
          </a:p>
          <a:p>
            <a:pPr marL="342900" indent="-171450" algn="l"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CiscoSansTT Light"/>
                <a:cs typeface="CiscoSansTT Light"/>
              </a:rPr>
              <a:t>OIR</a:t>
            </a:r>
            <a:r>
              <a:rPr lang="en-US" sz="1200" dirty="0" smtClean="0">
                <a:latin typeface="CiscoSansTT Light"/>
                <a:cs typeface="CiscoSansTT Light"/>
              </a:rPr>
              <a:t> </a:t>
            </a:r>
            <a:r>
              <a:rPr lang="en-US" sz="1200" dirty="0">
                <a:latin typeface="CiscoSansTT Light"/>
                <a:cs typeface="CiscoSansTT Light"/>
              </a:rPr>
              <a:t>enabling without downtime</a:t>
            </a:r>
          </a:p>
          <a:p>
            <a:pPr marL="342900" indent="-171450" algn="l"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iscoSansTT Light"/>
                <a:cs typeface="CiscoSansTT Light"/>
              </a:rPr>
              <a:t>DSPs </a:t>
            </a:r>
            <a:r>
              <a:rPr lang="en-US" sz="1200" dirty="0">
                <a:latin typeface="CiscoSansTT Light"/>
                <a:cs typeface="CiscoSansTT Light"/>
              </a:rPr>
              <a:t>built into UC </a:t>
            </a:r>
            <a:r>
              <a:rPr lang="en-US" sz="1200" dirty="0" smtClean="0">
                <a:latin typeface="CiscoSansTT Light"/>
                <a:cs typeface="CiscoSansTT Light"/>
              </a:rPr>
              <a:t>cards</a:t>
            </a:r>
          </a:p>
          <a:p>
            <a:pPr marL="342900" indent="-171450" algn="l"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iscoSansTT Light"/>
                <a:cs typeface="CiscoSansTT Light"/>
              </a:rPr>
              <a:t>SRTP/RTP Internetworking</a:t>
            </a:r>
          </a:p>
          <a:p>
            <a:pPr marL="342900" indent="-171450" algn="l"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iscoSansTT Light"/>
                <a:cs typeface="CiscoSansTT Light"/>
              </a:rPr>
              <a:t>Individual clock source</a:t>
            </a:r>
          </a:p>
          <a:p>
            <a:pPr marL="342900" indent="-171450" algn="l" defTabSz="457200" eaLnBrk="1" fontAlgn="auto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200" dirty="0">
              <a:latin typeface="CiscoSansTT Light"/>
              <a:cs typeface="CiscoSansTT Ligh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3886200" y="4276286"/>
            <a:ext cx="1119868" cy="5079"/>
          </a:xfrm>
          <a:prstGeom prst="line">
            <a:avLst/>
          </a:prstGeom>
          <a:ln w="158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320725" y="2249003"/>
            <a:ext cx="23436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48385" y="3508337"/>
            <a:ext cx="2315950" cy="12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320725" y="882595"/>
            <a:ext cx="27661" cy="411720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320725" y="1209659"/>
            <a:ext cx="234361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854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276D8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46" tIns="28573" rIns="57146" bIns="28573" numCol="1" rtlCol="0" anchor="t" anchorCtr="0" compatLnSpc="1">
            <a:prstTxWarp prst="textNoShape">
              <a:avLst/>
            </a:prstTxWarp>
          </a:bodyPr>
          <a:lstStyle/>
          <a:p>
            <a:pPr defTabSz="571452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latin typeface="CiscoSansTT ExtraLight"/>
              <a:cs typeface="CiscoSansTT Extra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0513" y="3"/>
            <a:ext cx="9143999" cy="5143499"/>
          </a:xfrm>
          <a:prstGeom prst="rect">
            <a:avLst/>
          </a:prstGeom>
        </p:spPr>
      </p:pic>
      <p:pic>
        <p:nvPicPr>
          <p:cNvPr id="3" name="Picture 2" descr="Commerce_shopping_shutterstock_10199867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724"/>
          <a:stretch/>
        </p:blipFill>
        <p:spPr>
          <a:xfrm>
            <a:off x="3778792" y="0"/>
            <a:ext cx="7715250" cy="5143500"/>
          </a:xfrm>
          <a:prstGeom prst="parallelogram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89196" y="1581096"/>
            <a:ext cx="2565611" cy="1981312"/>
          </a:xfrm>
          <a:prstGeom prst="rect">
            <a:avLst/>
          </a:prstGeom>
          <a:solidFill>
            <a:srgbClr val="000000">
              <a:alpha val="58000"/>
            </a:srgbClr>
          </a:solidFill>
        </p:spPr>
        <p:txBody>
          <a:bodyPr wrap="square" lIns="57146" tIns="28573" rIns="57146" bIns="28573" rtlCol="0" anchor="ctr" anchorCtr="0">
            <a:spAutoFit/>
          </a:bodyPr>
          <a:lstStyle/>
          <a:p>
            <a:pPr algn="ctr"/>
            <a:r>
              <a:rPr lang="en-US" sz="12500" spc="625" dirty="0">
                <a:solidFill>
                  <a:schemeClr val="bg1"/>
                </a:solidFill>
                <a:latin typeface="CiscoSansTT ExtraLight"/>
                <a:cs typeface="CiscoSansTT ExtraLight"/>
              </a:rPr>
              <a:t>VS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1409" y="1965819"/>
            <a:ext cx="5595337" cy="1211866"/>
          </a:xfrm>
          <a:prstGeom prst="rect">
            <a:avLst/>
          </a:prstGeom>
          <a:noFill/>
        </p:spPr>
        <p:txBody>
          <a:bodyPr wrap="none" lIns="57146" tIns="28573" rIns="57146" bIns="28573" rtlCol="0" anchor="ctr" anchorCtr="0">
            <a:spAutoFit/>
          </a:bodyPr>
          <a:lstStyle/>
          <a:p>
            <a:r>
              <a:rPr lang="en-US" sz="7500" spc="1250" dirty="0">
                <a:solidFill>
                  <a:srgbClr val="191919"/>
                </a:solidFill>
                <a:latin typeface="CiscoSansTT ExtraLight"/>
                <a:cs typeface="CiscoSansTT ExtraLight"/>
              </a:rPr>
              <a:t>[</a:t>
            </a:r>
            <a:r>
              <a:rPr lang="en-US" sz="7500" spc="1250" dirty="0">
                <a:solidFill>
                  <a:schemeClr val="bg1"/>
                </a:solidFill>
                <a:latin typeface="CiscoSansTT ExtraLight"/>
                <a:cs typeface="CiscoSansTT ExtraLight"/>
              </a:rPr>
              <a:t>In Retail</a:t>
            </a:r>
            <a:r>
              <a:rPr lang="en-US" sz="7500" spc="1250" dirty="0">
                <a:solidFill>
                  <a:srgbClr val="191919"/>
                </a:solidFill>
                <a:latin typeface="CiscoSansTT ExtraLight"/>
                <a:cs typeface="CiscoSansTT ExtraLigh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2870557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Branch Compute and Storage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98780" y="2583316"/>
            <a:ext cx="8916329" cy="2473340"/>
            <a:chOff x="98780" y="2426036"/>
            <a:chExt cx="8916329" cy="2764540"/>
          </a:xfrm>
        </p:grpSpPr>
        <p:sp>
          <p:nvSpPr>
            <p:cNvPr id="4" name="Rectangle 3"/>
            <p:cNvSpPr/>
            <p:nvPr/>
          </p:nvSpPr>
          <p:spPr>
            <a:xfrm rot="10800000">
              <a:off x="6089029" y="2426036"/>
              <a:ext cx="2926080" cy="274320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0800000">
              <a:off x="98780" y="2447376"/>
              <a:ext cx="2926080" cy="274320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0800000">
              <a:off x="3093904" y="2447375"/>
              <a:ext cx="2926080" cy="2743200"/>
            </a:xfrm>
            <a:prstGeom prst="rect">
              <a:avLst/>
            </a:prstGeom>
            <a:solidFill>
              <a:schemeClr val="bg2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6680" y="1445481"/>
            <a:ext cx="9150680" cy="926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61144" tIns="30573" rIns="61144" bIns="30573" rtlCol="0">
            <a:noAutofit/>
          </a:bodyPr>
          <a:lstStyle/>
          <a:p>
            <a:pPr algn="ctr" defTabSz="611481"/>
            <a:endParaRPr lang="en-US" sz="1500" dirty="0">
              <a:solidFill>
                <a:schemeClr val="bg1"/>
              </a:solidFill>
              <a:latin typeface="CiscoSansTT Light"/>
              <a:cs typeface="CiscoSansTT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6680" y="1158692"/>
            <a:ext cx="9150680" cy="292576"/>
          </a:xfrm>
          <a:prstGeom prst="rect">
            <a:avLst/>
          </a:prstGeom>
          <a:gradFill flip="none" rotWithShape="1">
            <a:gsLst>
              <a:gs pos="0">
                <a:srgbClr val="35A2D6"/>
              </a:gs>
              <a:gs pos="999">
                <a:srgbClr val="35A2D6"/>
              </a:gs>
              <a:gs pos="100000">
                <a:srgbClr val="2968AF"/>
              </a:gs>
            </a:gsLst>
            <a:lin ang="10800000" scaled="1"/>
            <a:tileRect/>
          </a:gradFill>
        </p:spPr>
        <p:txBody>
          <a:bodyPr wrap="square" lIns="61144" tIns="30573" rIns="61144" bIns="30573" rtlCol="0">
            <a:spAutoFit/>
          </a:bodyPr>
          <a:lstStyle/>
          <a:p>
            <a:pPr algn="ctr" defTabSz="611481"/>
            <a:r>
              <a:rPr lang="en-US" sz="1500" dirty="0">
                <a:solidFill>
                  <a:schemeClr val="bg1"/>
                </a:solidFill>
                <a:latin typeface="CiscoSansTT Light"/>
                <a:cs typeface="CiscoSansTT Light"/>
              </a:rPr>
              <a:t>Network | Compute | Storage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13799" y="1568432"/>
            <a:ext cx="6037480" cy="675318"/>
            <a:chOff x="1760749" y="1562338"/>
            <a:chExt cx="6037480" cy="675318"/>
          </a:xfrm>
        </p:grpSpPr>
        <p:grpSp>
          <p:nvGrpSpPr>
            <p:cNvPr id="10" name="Group 9"/>
            <p:cNvGrpSpPr/>
            <p:nvPr/>
          </p:nvGrpSpPr>
          <p:grpSpPr>
            <a:xfrm>
              <a:off x="6421370" y="1562338"/>
              <a:ext cx="675491" cy="675318"/>
              <a:chOff x="6212900" y="2503851"/>
              <a:chExt cx="1107264" cy="110726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212900" y="2503851"/>
                <a:ext cx="1107264" cy="110726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32" name="Freeform 5"/>
              <p:cNvSpPr>
                <a:spLocks noEditPoints="1"/>
              </p:cNvSpPr>
              <p:nvPr/>
            </p:nvSpPr>
            <p:spPr bwMode="auto">
              <a:xfrm>
                <a:off x="6362243" y="2733722"/>
                <a:ext cx="808578" cy="815972"/>
              </a:xfrm>
              <a:custGeom>
                <a:avLst/>
                <a:gdLst/>
                <a:ahLst/>
                <a:cxnLst>
                  <a:cxn ang="0">
                    <a:pos x="1378" y="2102"/>
                  </a:cxn>
                  <a:cxn ang="0">
                    <a:pos x="1108" y="2361"/>
                  </a:cxn>
                  <a:cxn ang="0">
                    <a:pos x="980" y="644"/>
                  </a:cxn>
                  <a:cxn ang="0">
                    <a:pos x="1102" y="181"/>
                  </a:cxn>
                  <a:cxn ang="0">
                    <a:pos x="349" y="391"/>
                  </a:cxn>
                  <a:cxn ang="0">
                    <a:pos x="858" y="651"/>
                  </a:cxn>
                  <a:cxn ang="0">
                    <a:pos x="1420" y="288"/>
                  </a:cxn>
                  <a:cxn ang="0">
                    <a:pos x="1787" y="651"/>
                  </a:cxn>
                  <a:cxn ang="0">
                    <a:pos x="2295" y="391"/>
                  </a:cxn>
                  <a:cxn ang="0">
                    <a:pos x="1424" y="1196"/>
                  </a:cxn>
                  <a:cxn ang="0">
                    <a:pos x="1067" y="1533"/>
                  </a:cxn>
                  <a:cxn ang="0">
                    <a:pos x="1212" y="1599"/>
                  </a:cxn>
                  <a:cxn ang="0">
                    <a:pos x="1624" y="1150"/>
                  </a:cxn>
                  <a:cxn ang="0">
                    <a:pos x="1262" y="2215"/>
                  </a:cxn>
                  <a:cxn ang="0">
                    <a:pos x="1502" y="1823"/>
                  </a:cxn>
                  <a:cxn ang="0">
                    <a:pos x="1150" y="2145"/>
                  </a:cxn>
                  <a:cxn ang="0">
                    <a:pos x="1387" y="1699"/>
                  </a:cxn>
                  <a:cxn ang="0">
                    <a:pos x="1259" y="1964"/>
                  </a:cxn>
                  <a:cxn ang="0">
                    <a:pos x="1516" y="1491"/>
                  </a:cxn>
                  <a:cxn ang="0">
                    <a:pos x="1541" y="2349"/>
                  </a:cxn>
                  <a:cxn ang="0">
                    <a:pos x="821" y="821"/>
                  </a:cxn>
                  <a:cxn ang="0">
                    <a:pos x="1168" y="899"/>
                  </a:cxn>
                  <a:cxn ang="0">
                    <a:pos x="1087" y="892"/>
                  </a:cxn>
                  <a:cxn ang="0">
                    <a:pos x="1200" y="992"/>
                  </a:cxn>
                  <a:cxn ang="0">
                    <a:pos x="1175" y="800"/>
                  </a:cxn>
                  <a:cxn ang="0">
                    <a:pos x="1162" y="787"/>
                  </a:cxn>
                  <a:cxn ang="0">
                    <a:pos x="1158" y="944"/>
                  </a:cxn>
                  <a:cxn ang="0">
                    <a:pos x="1155" y="919"/>
                  </a:cxn>
                  <a:cxn ang="0">
                    <a:pos x="1645" y="1098"/>
                  </a:cxn>
                  <a:cxn ang="0">
                    <a:pos x="1175" y="1271"/>
                  </a:cxn>
                  <a:cxn ang="0">
                    <a:pos x="1017" y="1383"/>
                  </a:cxn>
                  <a:cxn ang="0">
                    <a:pos x="1465" y="997"/>
                  </a:cxn>
                  <a:cxn ang="0">
                    <a:pos x="1699" y="846"/>
                  </a:cxn>
                  <a:cxn ang="0">
                    <a:pos x="1567" y="828"/>
                  </a:cxn>
                  <a:cxn ang="0">
                    <a:pos x="1441" y="779"/>
                  </a:cxn>
                  <a:cxn ang="0">
                    <a:pos x="1478" y="774"/>
                  </a:cxn>
                  <a:cxn ang="0">
                    <a:pos x="1491" y="787"/>
                  </a:cxn>
                  <a:cxn ang="0">
                    <a:pos x="1498" y="919"/>
                  </a:cxn>
                  <a:cxn ang="0">
                    <a:pos x="1495" y="944"/>
                  </a:cxn>
                  <a:cxn ang="0">
                    <a:pos x="1266" y="1202"/>
                  </a:cxn>
                  <a:cxn ang="0">
                    <a:pos x="1382" y="1190"/>
                  </a:cxn>
                  <a:cxn ang="0">
                    <a:pos x="1267" y="979"/>
                  </a:cxn>
                  <a:cxn ang="0">
                    <a:pos x="1456" y="134"/>
                  </a:cxn>
                  <a:cxn ang="0">
                    <a:pos x="1268" y="257"/>
                  </a:cxn>
                  <a:cxn ang="0">
                    <a:pos x="1272" y="1705"/>
                  </a:cxn>
                  <a:cxn ang="0">
                    <a:pos x="1324" y="2651"/>
                  </a:cxn>
                  <a:cxn ang="0">
                    <a:pos x="1324" y="2651"/>
                  </a:cxn>
                  <a:cxn ang="0">
                    <a:pos x="1278" y="1957"/>
                  </a:cxn>
                  <a:cxn ang="0">
                    <a:pos x="1364" y="2156"/>
                  </a:cxn>
                  <a:cxn ang="0">
                    <a:pos x="1285" y="2202"/>
                  </a:cxn>
                </a:cxnLst>
                <a:rect l="0" t="0" r="r" b="b"/>
                <a:pathLst>
                  <a:path w="2644" h="2665">
                    <a:moveTo>
                      <a:pt x="1250" y="2249"/>
                    </a:moveTo>
                    <a:cubicBezTo>
                      <a:pt x="1274" y="2235"/>
                      <a:pt x="1346" y="2196"/>
                      <a:pt x="1369" y="2174"/>
                    </a:cubicBezTo>
                    <a:cubicBezTo>
                      <a:pt x="1391" y="2153"/>
                      <a:pt x="1378" y="2102"/>
                      <a:pt x="1378" y="2102"/>
                    </a:cubicBezTo>
                    <a:cubicBezTo>
                      <a:pt x="1378" y="2102"/>
                      <a:pt x="1445" y="2073"/>
                      <a:pt x="1471" y="2058"/>
                    </a:cubicBezTo>
                    <a:cubicBezTo>
                      <a:pt x="1493" y="2108"/>
                      <a:pt x="1495" y="2183"/>
                      <a:pt x="1458" y="2211"/>
                    </a:cubicBezTo>
                    <a:cubicBezTo>
                      <a:pt x="1377" y="2271"/>
                      <a:pt x="1206" y="2321"/>
                      <a:pt x="1108" y="2361"/>
                    </a:cubicBezTo>
                    <a:cubicBezTo>
                      <a:pt x="1141" y="2318"/>
                      <a:pt x="1194" y="2279"/>
                      <a:pt x="1250" y="2249"/>
                    </a:cubicBezTo>
                    <a:close/>
                    <a:moveTo>
                      <a:pt x="858" y="651"/>
                    </a:moveTo>
                    <a:cubicBezTo>
                      <a:pt x="884" y="665"/>
                      <a:pt x="943" y="668"/>
                      <a:pt x="980" y="644"/>
                    </a:cubicBezTo>
                    <a:cubicBezTo>
                      <a:pt x="1035" y="716"/>
                      <a:pt x="1163" y="649"/>
                      <a:pt x="1225" y="637"/>
                    </a:cubicBezTo>
                    <a:cubicBezTo>
                      <a:pt x="1225" y="515"/>
                      <a:pt x="1225" y="411"/>
                      <a:pt x="1225" y="288"/>
                    </a:cubicBezTo>
                    <a:cubicBezTo>
                      <a:pt x="1123" y="305"/>
                      <a:pt x="1145" y="217"/>
                      <a:pt x="1102" y="181"/>
                    </a:cubicBezTo>
                    <a:cubicBezTo>
                      <a:pt x="1023" y="112"/>
                      <a:pt x="886" y="201"/>
                      <a:pt x="814" y="220"/>
                    </a:cubicBezTo>
                    <a:cubicBezTo>
                      <a:pt x="616" y="271"/>
                      <a:pt x="231" y="244"/>
                      <a:pt x="0" y="254"/>
                    </a:cubicBezTo>
                    <a:cubicBezTo>
                      <a:pt x="22" y="346"/>
                      <a:pt x="223" y="419"/>
                      <a:pt x="349" y="391"/>
                    </a:cubicBezTo>
                    <a:cubicBezTo>
                      <a:pt x="342" y="491"/>
                      <a:pt x="471" y="516"/>
                      <a:pt x="540" y="490"/>
                    </a:cubicBezTo>
                    <a:cubicBezTo>
                      <a:pt x="550" y="616"/>
                      <a:pt x="721" y="638"/>
                      <a:pt x="808" y="562"/>
                    </a:cubicBezTo>
                    <a:cubicBezTo>
                      <a:pt x="810" y="590"/>
                      <a:pt x="831" y="636"/>
                      <a:pt x="858" y="651"/>
                    </a:cubicBezTo>
                    <a:close/>
                    <a:moveTo>
                      <a:pt x="1831" y="220"/>
                    </a:moveTo>
                    <a:cubicBezTo>
                      <a:pt x="1758" y="201"/>
                      <a:pt x="1621" y="112"/>
                      <a:pt x="1542" y="181"/>
                    </a:cubicBezTo>
                    <a:cubicBezTo>
                      <a:pt x="1500" y="217"/>
                      <a:pt x="1521" y="305"/>
                      <a:pt x="1420" y="288"/>
                    </a:cubicBezTo>
                    <a:cubicBezTo>
                      <a:pt x="1420" y="411"/>
                      <a:pt x="1420" y="515"/>
                      <a:pt x="1420" y="637"/>
                    </a:cubicBezTo>
                    <a:cubicBezTo>
                      <a:pt x="1481" y="649"/>
                      <a:pt x="1609" y="716"/>
                      <a:pt x="1664" y="644"/>
                    </a:cubicBezTo>
                    <a:cubicBezTo>
                      <a:pt x="1701" y="668"/>
                      <a:pt x="1761" y="665"/>
                      <a:pt x="1787" y="651"/>
                    </a:cubicBezTo>
                    <a:cubicBezTo>
                      <a:pt x="1813" y="636"/>
                      <a:pt x="1834" y="590"/>
                      <a:pt x="1836" y="562"/>
                    </a:cubicBezTo>
                    <a:cubicBezTo>
                      <a:pt x="1923" y="638"/>
                      <a:pt x="2094" y="616"/>
                      <a:pt x="2104" y="490"/>
                    </a:cubicBezTo>
                    <a:cubicBezTo>
                      <a:pt x="2173" y="516"/>
                      <a:pt x="2302" y="491"/>
                      <a:pt x="2295" y="391"/>
                    </a:cubicBezTo>
                    <a:cubicBezTo>
                      <a:pt x="2421" y="419"/>
                      <a:pt x="2623" y="346"/>
                      <a:pt x="2644" y="254"/>
                    </a:cubicBezTo>
                    <a:cubicBezTo>
                      <a:pt x="2413" y="244"/>
                      <a:pt x="2028" y="271"/>
                      <a:pt x="1831" y="220"/>
                    </a:cubicBezTo>
                    <a:close/>
                    <a:moveTo>
                      <a:pt x="1424" y="1196"/>
                    </a:moveTo>
                    <a:cubicBezTo>
                      <a:pt x="1461" y="1210"/>
                      <a:pt x="1478" y="1228"/>
                      <a:pt x="1470" y="1275"/>
                    </a:cubicBezTo>
                    <a:cubicBezTo>
                      <a:pt x="1455" y="1370"/>
                      <a:pt x="1316" y="1381"/>
                      <a:pt x="1229" y="1420"/>
                    </a:cubicBezTo>
                    <a:cubicBezTo>
                      <a:pt x="1171" y="1447"/>
                      <a:pt x="1098" y="1488"/>
                      <a:pt x="1067" y="1533"/>
                    </a:cubicBezTo>
                    <a:cubicBezTo>
                      <a:pt x="1002" y="1624"/>
                      <a:pt x="1047" y="1746"/>
                      <a:pt x="1141" y="1774"/>
                    </a:cubicBezTo>
                    <a:cubicBezTo>
                      <a:pt x="1264" y="1711"/>
                      <a:pt x="1126" y="1781"/>
                      <a:pt x="1264" y="1711"/>
                    </a:cubicBezTo>
                    <a:cubicBezTo>
                      <a:pt x="1224" y="1692"/>
                      <a:pt x="1195" y="1652"/>
                      <a:pt x="1212" y="1599"/>
                    </a:cubicBezTo>
                    <a:cubicBezTo>
                      <a:pt x="1221" y="1572"/>
                      <a:pt x="1272" y="1543"/>
                      <a:pt x="1312" y="1529"/>
                    </a:cubicBezTo>
                    <a:cubicBezTo>
                      <a:pt x="1423" y="1489"/>
                      <a:pt x="1568" y="1455"/>
                      <a:pt x="1637" y="1362"/>
                    </a:cubicBezTo>
                    <a:cubicBezTo>
                      <a:pt x="1674" y="1312"/>
                      <a:pt x="1669" y="1214"/>
                      <a:pt x="1624" y="1150"/>
                    </a:cubicBezTo>
                    <a:cubicBezTo>
                      <a:pt x="1560" y="1164"/>
                      <a:pt x="1492" y="1181"/>
                      <a:pt x="1424" y="1196"/>
                    </a:cubicBezTo>
                    <a:close/>
                    <a:moveTo>
                      <a:pt x="1150" y="2145"/>
                    </a:moveTo>
                    <a:cubicBezTo>
                      <a:pt x="1155" y="2190"/>
                      <a:pt x="1209" y="2224"/>
                      <a:pt x="1262" y="2215"/>
                    </a:cubicBezTo>
                    <a:cubicBezTo>
                      <a:pt x="1283" y="2202"/>
                      <a:pt x="1234" y="2134"/>
                      <a:pt x="1266" y="2120"/>
                    </a:cubicBezTo>
                    <a:cubicBezTo>
                      <a:pt x="1350" y="2070"/>
                      <a:pt x="1534" y="2058"/>
                      <a:pt x="1520" y="1887"/>
                    </a:cubicBezTo>
                    <a:cubicBezTo>
                      <a:pt x="1519" y="1866"/>
                      <a:pt x="1510" y="1844"/>
                      <a:pt x="1502" y="1823"/>
                    </a:cubicBezTo>
                    <a:cubicBezTo>
                      <a:pt x="1459" y="1839"/>
                      <a:pt x="1389" y="1861"/>
                      <a:pt x="1389" y="1861"/>
                    </a:cubicBezTo>
                    <a:cubicBezTo>
                      <a:pt x="1389" y="1861"/>
                      <a:pt x="1403" y="1875"/>
                      <a:pt x="1398" y="1921"/>
                    </a:cubicBezTo>
                    <a:cubicBezTo>
                      <a:pt x="1394" y="1967"/>
                      <a:pt x="1133" y="2005"/>
                      <a:pt x="1150" y="2145"/>
                    </a:cubicBezTo>
                    <a:close/>
                    <a:moveTo>
                      <a:pt x="1516" y="1491"/>
                    </a:moveTo>
                    <a:cubicBezTo>
                      <a:pt x="1362" y="1547"/>
                      <a:pt x="1550" y="1480"/>
                      <a:pt x="1396" y="1535"/>
                    </a:cubicBezTo>
                    <a:cubicBezTo>
                      <a:pt x="1396" y="1535"/>
                      <a:pt x="1469" y="1656"/>
                      <a:pt x="1387" y="1699"/>
                    </a:cubicBezTo>
                    <a:cubicBezTo>
                      <a:pt x="1289" y="1751"/>
                      <a:pt x="1136" y="1760"/>
                      <a:pt x="1108" y="1891"/>
                    </a:cubicBezTo>
                    <a:cubicBezTo>
                      <a:pt x="1095" y="1952"/>
                      <a:pt x="1112" y="2003"/>
                      <a:pt x="1154" y="2028"/>
                    </a:cubicBezTo>
                    <a:cubicBezTo>
                      <a:pt x="1187" y="2004"/>
                      <a:pt x="1222" y="1984"/>
                      <a:pt x="1259" y="1964"/>
                    </a:cubicBezTo>
                    <a:cubicBezTo>
                      <a:pt x="1204" y="1889"/>
                      <a:pt x="1309" y="1855"/>
                      <a:pt x="1379" y="1832"/>
                    </a:cubicBezTo>
                    <a:cubicBezTo>
                      <a:pt x="1431" y="1816"/>
                      <a:pt x="1486" y="1800"/>
                      <a:pt x="1524" y="1774"/>
                    </a:cubicBezTo>
                    <a:cubicBezTo>
                      <a:pt x="1615" y="1712"/>
                      <a:pt x="1628" y="1540"/>
                      <a:pt x="1516" y="1491"/>
                    </a:cubicBezTo>
                    <a:close/>
                    <a:moveTo>
                      <a:pt x="1429" y="2257"/>
                    </a:moveTo>
                    <a:cubicBezTo>
                      <a:pt x="1410" y="2267"/>
                      <a:pt x="1390" y="2276"/>
                      <a:pt x="1371" y="2285"/>
                    </a:cubicBezTo>
                    <a:cubicBezTo>
                      <a:pt x="1371" y="2285"/>
                      <a:pt x="1476" y="2358"/>
                      <a:pt x="1541" y="2349"/>
                    </a:cubicBezTo>
                    <a:cubicBezTo>
                      <a:pt x="1513" y="2309"/>
                      <a:pt x="1474" y="2280"/>
                      <a:pt x="1429" y="2257"/>
                    </a:cubicBezTo>
                    <a:close/>
                    <a:moveTo>
                      <a:pt x="1012" y="1100"/>
                    </a:moveTo>
                    <a:cubicBezTo>
                      <a:pt x="904" y="1053"/>
                      <a:pt x="790" y="981"/>
                      <a:pt x="821" y="821"/>
                    </a:cubicBezTo>
                    <a:cubicBezTo>
                      <a:pt x="845" y="687"/>
                      <a:pt x="1147" y="658"/>
                      <a:pt x="1212" y="779"/>
                    </a:cubicBezTo>
                    <a:cubicBezTo>
                      <a:pt x="1223" y="799"/>
                      <a:pt x="1236" y="853"/>
                      <a:pt x="1221" y="875"/>
                    </a:cubicBezTo>
                    <a:cubicBezTo>
                      <a:pt x="1210" y="889"/>
                      <a:pt x="1191" y="896"/>
                      <a:pt x="1168" y="899"/>
                    </a:cubicBezTo>
                    <a:cubicBezTo>
                      <a:pt x="1133" y="843"/>
                      <a:pt x="1086" y="828"/>
                      <a:pt x="1086" y="828"/>
                    </a:cubicBezTo>
                    <a:cubicBezTo>
                      <a:pt x="1117" y="844"/>
                      <a:pt x="1134" y="880"/>
                      <a:pt x="1141" y="900"/>
                    </a:cubicBezTo>
                    <a:cubicBezTo>
                      <a:pt x="1122" y="899"/>
                      <a:pt x="1103" y="896"/>
                      <a:pt x="1087" y="892"/>
                    </a:cubicBezTo>
                    <a:cubicBezTo>
                      <a:pt x="1033" y="877"/>
                      <a:pt x="997" y="808"/>
                      <a:pt x="954" y="846"/>
                    </a:cubicBezTo>
                    <a:cubicBezTo>
                      <a:pt x="945" y="860"/>
                      <a:pt x="933" y="880"/>
                      <a:pt x="954" y="904"/>
                    </a:cubicBezTo>
                    <a:cubicBezTo>
                      <a:pt x="1013" y="956"/>
                      <a:pt x="1101" y="979"/>
                      <a:pt x="1200" y="992"/>
                    </a:cubicBezTo>
                    <a:cubicBezTo>
                      <a:pt x="1120" y="1010"/>
                      <a:pt x="1061" y="1050"/>
                      <a:pt x="1012" y="1100"/>
                    </a:cubicBezTo>
                    <a:close/>
                    <a:moveTo>
                      <a:pt x="1162" y="787"/>
                    </a:moveTo>
                    <a:cubicBezTo>
                      <a:pt x="1162" y="794"/>
                      <a:pt x="1167" y="800"/>
                      <a:pt x="1175" y="800"/>
                    </a:cubicBezTo>
                    <a:cubicBezTo>
                      <a:pt x="1182" y="800"/>
                      <a:pt x="1187" y="794"/>
                      <a:pt x="1187" y="787"/>
                    </a:cubicBezTo>
                    <a:cubicBezTo>
                      <a:pt x="1187" y="780"/>
                      <a:pt x="1182" y="774"/>
                      <a:pt x="1175" y="774"/>
                    </a:cubicBezTo>
                    <a:cubicBezTo>
                      <a:pt x="1167" y="774"/>
                      <a:pt x="1162" y="780"/>
                      <a:pt x="1162" y="787"/>
                    </a:cubicBezTo>
                    <a:close/>
                    <a:moveTo>
                      <a:pt x="1144" y="947"/>
                    </a:moveTo>
                    <a:cubicBezTo>
                      <a:pt x="1149" y="959"/>
                      <a:pt x="1198" y="955"/>
                      <a:pt x="1198" y="955"/>
                    </a:cubicBezTo>
                    <a:cubicBezTo>
                      <a:pt x="1198" y="955"/>
                      <a:pt x="1162" y="953"/>
                      <a:pt x="1158" y="944"/>
                    </a:cubicBezTo>
                    <a:cubicBezTo>
                      <a:pt x="1153" y="935"/>
                      <a:pt x="1166" y="928"/>
                      <a:pt x="1164" y="916"/>
                    </a:cubicBezTo>
                    <a:cubicBezTo>
                      <a:pt x="1163" y="904"/>
                      <a:pt x="1142" y="885"/>
                      <a:pt x="1142" y="885"/>
                    </a:cubicBezTo>
                    <a:cubicBezTo>
                      <a:pt x="1142" y="885"/>
                      <a:pt x="1157" y="909"/>
                      <a:pt x="1155" y="919"/>
                    </a:cubicBezTo>
                    <a:cubicBezTo>
                      <a:pt x="1153" y="930"/>
                      <a:pt x="1139" y="935"/>
                      <a:pt x="1144" y="947"/>
                    </a:cubicBezTo>
                    <a:close/>
                    <a:moveTo>
                      <a:pt x="1832" y="821"/>
                    </a:moveTo>
                    <a:cubicBezTo>
                      <a:pt x="1862" y="978"/>
                      <a:pt x="1752" y="1051"/>
                      <a:pt x="1645" y="1098"/>
                    </a:cubicBezTo>
                    <a:cubicBezTo>
                      <a:pt x="1645" y="1098"/>
                      <a:pt x="1645" y="1098"/>
                      <a:pt x="1645" y="1098"/>
                    </a:cubicBezTo>
                    <a:cubicBezTo>
                      <a:pt x="1574" y="1131"/>
                      <a:pt x="1490" y="1155"/>
                      <a:pt x="1412" y="1162"/>
                    </a:cubicBezTo>
                    <a:cubicBezTo>
                      <a:pt x="1308" y="1172"/>
                      <a:pt x="1159" y="1161"/>
                      <a:pt x="1175" y="1271"/>
                    </a:cubicBezTo>
                    <a:cubicBezTo>
                      <a:pt x="1181" y="1313"/>
                      <a:pt x="1256" y="1367"/>
                      <a:pt x="1256" y="1367"/>
                    </a:cubicBezTo>
                    <a:cubicBezTo>
                      <a:pt x="1104" y="1445"/>
                      <a:pt x="1104" y="1445"/>
                      <a:pt x="1104" y="1445"/>
                    </a:cubicBezTo>
                    <a:cubicBezTo>
                      <a:pt x="1104" y="1445"/>
                      <a:pt x="1049" y="1419"/>
                      <a:pt x="1017" y="1383"/>
                    </a:cubicBezTo>
                    <a:cubicBezTo>
                      <a:pt x="986" y="1350"/>
                      <a:pt x="973" y="1282"/>
                      <a:pt x="987" y="1225"/>
                    </a:cubicBezTo>
                    <a:cubicBezTo>
                      <a:pt x="1008" y="1140"/>
                      <a:pt x="1090" y="1057"/>
                      <a:pt x="1196" y="1025"/>
                    </a:cubicBezTo>
                    <a:cubicBezTo>
                      <a:pt x="1256" y="1007"/>
                      <a:pt x="1433" y="999"/>
                      <a:pt x="1465" y="997"/>
                    </a:cubicBezTo>
                    <a:cubicBezTo>
                      <a:pt x="1465" y="996"/>
                      <a:pt x="1465" y="996"/>
                      <a:pt x="1465" y="996"/>
                    </a:cubicBezTo>
                    <a:cubicBezTo>
                      <a:pt x="1563" y="984"/>
                      <a:pt x="1639" y="956"/>
                      <a:pt x="1699" y="904"/>
                    </a:cubicBezTo>
                    <a:cubicBezTo>
                      <a:pt x="1719" y="880"/>
                      <a:pt x="1708" y="860"/>
                      <a:pt x="1699" y="846"/>
                    </a:cubicBezTo>
                    <a:cubicBezTo>
                      <a:pt x="1656" y="808"/>
                      <a:pt x="1620" y="877"/>
                      <a:pt x="1565" y="892"/>
                    </a:cubicBezTo>
                    <a:cubicBezTo>
                      <a:pt x="1550" y="896"/>
                      <a:pt x="1531" y="899"/>
                      <a:pt x="1512" y="900"/>
                    </a:cubicBezTo>
                    <a:cubicBezTo>
                      <a:pt x="1519" y="880"/>
                      <a:pt x="1535" y="844"/>
                      <a:pt x="1567" y="828"/>
                    </a:cubicBezTo>
                    <a:cubicBezTo>
                      <a:pt x="1567" y="828"/>
                      <a:pt x="1520" y="843"/>
                      <a:pt x="1484" y="899"/>
                    </a:cubicBezTo>
                    <a:cubicBezTo>
                      <a:pt x="1462" y="896"/>
                      <a:pt x="1443" y="889"/>
                      <a:pt x="1432" y="875"/>
                    </a:cubicBezTo>
                    <a:cubicBezTo>
                      <a:pt x="1416" y="853"/>
                      <a:pt x="1430" y="799"/>
                      <a:pt x="1441" y="779"/>
                    </a:cubicBezTo>
                    <a:cubicBezTo>
                      <a:pt x="1506" y="658"/>
                      <a:pt x="1807" y="687"/>
                      <a:pt x="1832" y="821"/>
                    </a:cubicBezTo>
                    <a:close/>
                    <a:moveTo>
                      <a:pt x="1491" y="787"/>
                    </a:moveTo>
                    <a:cubicBezTo>
                      <a:pt x="1491" y="780"/>
                      <a:pt x="1485" y="774"/>
                      <a:pt x="1478" y="774"/>
                    </a:cubicBezTo>
                    <a:cubicBezTo>
                      <a:pt x="1471" y="774"/>
                      <a:pt x="1465" y="780"/>
                      <a:pt x="1465" y="787"/>
                    </a:cubicBezTo>
                    <a:cubicBezTo>
                      <a:pt x="1465" y="794"/>
                      <a:pt x="1471" y="800"/>
                      <a:pt x="1478" y="800"/>
                    </a:cubicBezTo>
                    <a:cubicBezTo>
                      <a:pt x="1485" y="800"/>
                      <a:pt x="1491" y="794"/>
                      <a:pt x="1491" y="787"/>
                    </a:cubicBezTo>
                    <a:close/>
                    <a:moveTo>
                      <a:pt x="1455" y="955"/>
                    </a:moveTo>
                    <a:cubicBezTo>
                      <a:pt x="1455" y="955"/>
                      <a:pt x="1504" y="959"/>
                      <a:pt x="1509" y="947"/>
                    </a:cubicBezTo>
                    <a:cubicBezTo>
                      <a:pt x="1514" y="935"/>
                      <a:pt x="1500" y="930"/>
                      <a:pt x="1498" y="919"/>
                    </a:cubicBezTo>
                    <a:cubicBezTo>
                      <a:pt x="1496" y="909"/>
                      <a:pt x="1511" y="885"/>
                      <a:pt x="1511" y="885"/>
                    </a:cubicBezTo>
                    <a:cubicBezTo>
                      <a:pt x="1511" y="885"/>
                      <a:pt x="1490" y="904"/>
                      <a:pt x="1488" y="916"/>
                    </a:cubicBezTo>
                    <a:cubicBezTo>
                      <a:pt x="1487" y="928"/>
                      <a:pt x="1500" y="935"/>
                      <a:pt x="1495" y="944"/>
                    </a:cubicBezTo>
                    <a:cubicBezTo>
                      <a:pt x="1491" y="953"/>
                      <a:pt x="1455" y="955"/>
                      <a:pt x="1455" y="955"/>
                    </a:cubicBezTo>
                    <a:close/>
                    <a:moveTo>
                      <a:pt x="1382" y="1190"/>
                    </a:moveTo>
                    <a:cubicBezTo>
                      <a:pt x="1266" y="1202"/>
                      <a:pt x="1266" y="1202"/>
                      <a:pt x="1266" y="1202"/>
                    </a:cubicBezTo>
                    <a:cubicBezTo>
                      <a:pt x="1266" y="1257"/>
                      <a:pt x="1267" y="1310"/>
                      <a:pt x="1267" y="1361"/>
                    </a:cubicBezTo>
                    <a:cubicBezTo>
                      <a:pt x="1381" y="1330"/>
                      <a:pt x="1381" y="1330"/>
                      <a:pt x="1381" y="1330"/>
                    </a:cubicBezTo>
                    <a:cubicBezTo>
                      <a:pt x="1381" y="1285"/>
                      <a:pt x="1382" y="1239"/>
                      <a:pt x="1382" y="1190"/>
                    </a:cubicBezTo>
                    <a:close/>
                    <a:moveTo>
                      <a:pt x="1268" y="257"/>
                    </a:moveTo>
                    <a:cubicBezTo>
                      <a:pt x="1266" y="257"/>
                      <a:pt x="1266" y="257"/>
                      <a:pt x="1266" y="257"/>
                    </a:cubicBezTo>
                    <a:cubicBezTo>
                      <a:pt x="1266" y="312"/>
                      <a:pt x="1267" y="928"/>
                      <a:pt x="1267" y="979"/>
                    </a:cubicBezTo>
                    <a:cubicBezTo>
                      <a:pt x="1381" y="970"/>
                      <a:pt x="1381" y="970"/>
                      <a:pt x="1381" y="970"/>
                    </a:cubicBezTo>
                    <a:cubicBezTo>
                      <a:pt x="1381" y="926"/>
                      <a:pt x="1382" y="343"/>
                      <a:pt x="1382" y="254"/>
                    </a:cubicBezTo>
                    <a:cubicBezTo>
                      <a:pt x="1426" y="232"/>
                      <a:pt x="1456" y="187"/>
                      <a:pt x="1456" y="134"/>
                    </a:cubicBezTo>
                    <a:cubicBezTo>
                      <a:pt x="1456" y="60"/>
                      <a:pt x="1396" y="0"/>
                      <a:pt x="1322" y="0"/>
                    </a:cubicBezTo>
                    <a:cubicBezTo>
                      <a:pt x="1248" y="0"/>
                      <a:pt x="1188" y="60"/>
                      <a:pt x="1188" y="134"/>
                    </a:cubicBezTo>
                    <a:cubicBezTo>
                      <a:pt x="1188" y="189"/>
                      <a:pt x="1221" y="236"/>
                      <a:pt x="1268" y="257"/>
                    </a:cubicBezTo>
                    <a:close/>
                    <a:moveTo>
                      <a:pt x="1378" y="1541"/>
                    </a:moveTo>
                    <a:cubicBezTo>
                      <a:pt x="1270" y="1583"/>
                      <a:pt x="1270" y="1583"/>
                      <a:pt x="1270" y="1583"/>
                    </a:cubicBezTo>
                    <a:cubicBezTo>
                      <a:pt x="1271" y="1625"/>
                      <a:pt x="1271" y="1666"/>
                      <a:pt x="1272" y="1705"/>
                    </a:cubicBezTo>
                    <a:cubicBezTo>
                      <a:pt x="1376" y="1671"/>
                      <a:pt x="1376" y="1671"/>
                      <a:pt x="1376" y="1671"/>
                    </a:cubicBezTo>
                    <a:cubicBezTo>
                      <a:pt x="1377" y="1629"/>
                      <a:pt x="1378" y="1586"/>
                      <a:pt x="1378" y="1541"/>
                    </a:cubicBezTo>
                    <a:close/>
                    <a:moveTo>
                      <a:pt x="1324" y="2651"/>
                    </a:moveTo>
                    <a:cubicBezTo>
                      <a:pt x="1326" y="2653"/>
                      <a:pt x="1344" y="2665"/>
                      <a:pt x="1360" y="2289"/>
                    </a:cubicBezTo>
                    <a:cubicBezTo>
                      <a:pt x="1289" y="2319"/>
                      <a:pt x="1289" y="2319"/>
                      <a:pt x="1289" y="2319"/>
                    </a:cubicBezTo>
                    <a:cubicBezTo>
                      <a:pt x="1305" y="2664"/>
                      <a:pt x="1322" y="2653"/>
                      <a:pt x="1324" y="2651"/>
                    </a:cubicBezTo>
                    <a:close/>
                    <a:moveTo>
                      <a:pt x="1373" y="1867"/>
                    </a:moveTo>
                    <a:cubicBezTo>
                      <a:pt x="1276" y="1905"/>
                      <a:pt x="1276" y="1905"/>
                      <a:pt x="1276" y="1905"/>
                    </a:cubicBezTo>
                    <a:cubicBezTo>
                      <a:pt x="1276" y="1922"/>
                      <a:pt x="1278" y="1940"/>
                      <a:pt x="1278" y="1957"/>
                    </a:cubicBezTo>
                    <a:cubicBezTo>
                      <a:pt x="1372" y="1916"/>
                      <a:pt x="1372" y="1916"/>
                      <a:pt x="1372" y="1916"/>
                    </a:cubicBezTo>
                    <a:cubicBezTo>
                      <a:pt x="1372" y="1900"/>
                      <a:pt x="1372" y="1884"/>
                      <a:pt x="1373" y="1867"/>
                    </a:cubicBezTo>
                    <a:close/>
                    <a:moveTo>
                      <a:pt x="1364" y="2156"/>
                    </a:moveTo>
                    <a:cubicBezTo>
                      <a:pt x="1365" y="2147"/>
                      <a:pt x="1366" y="2116"/>
                      <a:pt x="1367" y="2107"/>
                    </a:cubicBezTo>
                    <a:cubicBezTo>
                      <a:pt x="1283" y="2141"/>
                      <a:pt x="1283" y="2141"/>
                      <a:pt x="1283" y="2141"/>
                    </a:cubicBezTo>
                    <a:cubicBezTo>
                      <a:pt x="1283" y="2162"/>
                      <a:pt x="1284" y="2183"/>
                      <a:pt x="1285" y="2202"/>
                    </a:cubicBezTo>
                    <a:lnTo>
                      <a:pt x="1364" y="2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493"/>
                <a:endParaRPr lang="en-US" sz="1400">
                  <a:latin typeface="CiscoSansTT Light"/>
                  <a:cs typeface="CiscoSansTT Light"/>
                </a:endParaRPr>
              </a:p>
            </p:txBody>
          </p:sp>
        </p:grpSp>
        <p:sp>
          <p:nvSpPr>
            <p:cNvPr id="11" name="Rectangle 14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7153554" y="1732142"/>
              <a:ext cx="644675" cy="365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7129" tIns="28564" rIns="57129" bIns="28564">
              <a:spAutoFit/>
            </a:bodyPr>
            <a:lstStyle/>
            <a:p>
              <a:pPr defTabSz="342493">
                <a:defRPr/>
              </a:pPr>
              <a:r>
                <a:rPr lang="en-US" sz="1000" dirty="0">
                  <a:latin typeface="CiscoSansTT Light"/>
                  <a:cs typeface="CiscoSansTT Light"/>
                </a:rPr>
                <a:t>Clinic </a:t>
              </a:r>
              <a:r>
                <a:rPr lang="en-US" sz="1000" dirty="0" smtClean="0">
                  <a:latin typeface="CiscoSansTT Light"/>
                  <a:cs typeface="CiscoSansTT Light"/>
                </a:rPr>
                <a:t/>
              </a:r>
              <a:br>
                <a:rPr lang="en-US" sz="1000" dirty="0" smtClean="0">
                  <a:latin typeface="CiscoSansTT Light"/>
                  <a:cs typeface="CiscoSansTT Light"/>
                </a:rPr>
              </a:br>
              <a:r>
                <a:rPr lang="en-US" sz="1000" dirty="0" smtClean="0">
                  <a:latin typeface="CiscoSansTT Light"/>
                  <a:cs typeface="CiscoSansTT Light"/>
                </a:rPr>
                <a:t>in </a:t>
              </a:r>
              <a:r>
                <a:rPr lang="en-US" sz="1000" dirty="0">
                  <a:latin typeface="CiscoSansTT Light"/>
                  <a:cs typeface="CiscoSansTT Light"/>
                </a:rPr>
                <a:t>a Box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237529" y="1562339"/>
              <a:ext cx="675491" cy="675317"/>
              <a:chOff x="4868479" y="2479512"/>
              <a:chExt cx="1107264" cy="110726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868479" y="2479512"/>
                <a:ext cx="1107264" cy="110726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27" name="Group 418"/>
              <p:cNvGrpSpPr>
                <a:grpSpLocks/>
              </p:cNvGrpSpPr>
              <p:nvPr/>
            </p:nvGrpSpPr>
            <p:grpSpPr bwMode="auto">
              <a:xfrm>
                <a:off x="5032268" y="2733722"/>
                <a:ext cx="779686" cy="556920"/>
                <a:chOff x="-2287" y="1838"/>
                <a:chExt cx="1670" cy="1193"/>
              </a:xfrm>
              <a:solidFill>
                <a:schemeClr val="bg1"/>
              </a:solidFill>
              <a:effectLst/>
            </p:grpSpPr>
            <p:sp>
              <p:nvSpPr>
                <p:cNvPr id="28" name="Freeform 415"/>
                <p:cNvSpPr>
                  <a:spLocks/>
                </p:cNvSpPr>
                <p:nvPr/>
              </p:nvSpPr>
              <p:spPr bwMode="auto">
                <a:xfrm>
                  <a:off x="-2212" y="1838"/>
                  <a:ext cx="1567" cy="184"/>
                </a:xfrm>
                <a:custGeom>
                  <a:avLst/>
                  <a:gdLst>
                    <a:gd name="T0" fmla="*/ 785 w 1567"/>
                    <a:gd name="T1" fmla="*/ 0 h 184"/>
                    <a:gd name="T2" fmla="*/ 785 w 1567"/>
                    <a:gd name="T3" fmla="*/ 0 h 184"/>
                    <a:gd name="T4" fmla="*/ 785 w 1567"/>
                    <a:gd name="T5" fmla="*/ 0 h 184"/>
                    <a:gd name="T6" fmla="*/ 785 w 1567"/>
                    <a:gd name="T7" fmla="*/ 0 h 184"/>
                    <a:gd name="T8" fmla="*/ 785 w 1567"/>
                    <a:gd name="T9" fmla="*/ 0 h 184"/>
                    <a:gd name="T10" fmla="*/ 0 w 1567"/>
                    <a:gd name="T11" fmla="*/ 172 h 184"/>
                    <a:gd name="T12" fmla="*/ 5 w 1567"/>
                    <a:gd name="T13" fmla="*/ 184 h 184"/>
                    <a:gd name="T14" fmla="*/ 199 w 1567"/>
                    <a:gd name="T15" fmla="*/ 141 h 184"/>
                    <a:gd name="T16" fmla="*/ 785 w 1567"/>
                    <a:gd name="T17" fmla="*/ 14 h 184"/>
                    <a:gd name="T18" fmla="*/ 1371 w 1567"/>
                    <a:gd name="T19" fmla="*/ 141 h 184"/>
                    <a:gd name="T20" fmla="*/ 1564 w 1567"/>
                    <a:gd name="T21" fmla="*/ 184 h 184"/>
                    <a:gd name="T22" fmla="*/ 1567 w 1567"/>
                    <a:gd name="T23" fmla="*/ 172 h 184"/>
                    <a:gd name="T24" fmla="*/ 785 w 1567"/>
                    <a:gd name="T25" fmla="*/ 0 h 18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67"/>
                    <a:gd name="T40" fmla="*/ 0 h 184"/>
                    <a:gd name="T41" fmla="*/ 1567 w 1567"/>
                    <a:gd name="T42" fmla="*/ 184 h 18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67" h="184">
                      <a:moveTo>
                        <a:pt x="785" y="0"/>
                      </a:moveTo>
                      <a:lnTo>
                        <a:pt x="785" y="0"/>
                      </a:lnTo>
                      <a:lnTo>
                        <a:pt x="0" y="172"/>
                      </a:lnTo>
                      <a:lnTo>
                        <a:pt x="5" y="184"/>
                      </a:lnTo>
                      <a:lnTo>
                        <a:pt x="199" y="141"/>
                      </a:lnTo>
                      <a:lnTo>
                        <a:pt x="785" y="14"/>
                      </a:lnTo>
                      <a:lnTo>
                        <a:pt x="1371" y="141"/>
                      </a:lnTo>
                      <a:lnTo>
                        <a:pt x="1564" y="184"/>
                      </a:lnTo>
                      <a:lnTo>
                        <a:pt x="1567" y="172"/>
                      </a:lnTo>
                      <a:lnTo>
                        <a:pt x="785" y="0"/>
                      </a:lnTo>
                      <a:close/>
                    </a:path>
                  </a:pathLst>
                </a:cu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342493"/>
                  <a:endParaRPr lang="en-US" sz="1400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9" name="Freeform 416"/>
                <p:cNvSpPr>
                  <a:spLocks/>
                </p:cNvSpPr>
                <p:nvPr/>
              </p:nvSpPr>
              <p:spPr bwMode="auto">
                <a:xfrm>
                  <a:off x="-2287" y="2844"/>
                  <a:ext cx="1670" cy="187"/>
                </a:xfrm>
                <a:custGeom>
                  <a:avLst/>
                  <a:gdLst>
                    <a:gd name="T0" fmla="*/ 1609 w 1670"/>
                    <a:gd name="T1" fmla="*/ 99 h 187"/>
                    <a:gd name="T2" fmla="*/ 1609 w 1670"/>
                    <a:gd name="T3" fmla="*/ 43 h 187"/>
                    <a:gd name="T4" fmla="*/ 1557 w 1670"/>
                    <a:gd name="T5" fmla="*/ 43 h 187"/>
                    <a:gd name="T6" fmla="*/ 1557 w 1670"/>
                    <a:gd name="T7" fmla="*/ 0 h 187"/>
                    <a:gd name="T8" fmla="*/ 111 w 1670"/>
                    <a:gd name="T9" fmla="*/ 0 h 187"/>
                    <a:gd name="T10" fmla="*/ 111 w 1670"/>
                    <a:gd name="T11" fmla="*/ 43 h 187"/>
                    <a:gd name="T12" fmla="*/ 61 w 1670"/>
                    <a:gd name="T13" fmla="*/ 43 h 187"/>
                    <a:gd name="T14" fmla="*/ 61 w 1670"/>
                    <a:gd name="T15" fmla="*/ 99 h 187"/>
                    <a:gd name="T16" fmla="*/ 0 w 1670"/>
                    <a:gd name="T17" fmla="*/ 99 h 187"/>
                    <a:gd name="T18" fmla="*/ 0 w 1670"/>
                    <a:gd name="T19" fmla="*/ 187 h 187"/>
                    <a:gd name="T20" fmla="*/ 1670 w 1670"/>
                    <a:gd name="T21" fmla="*/ 187 h 187"/>
                    <a:gd name="T22" fmla="*/ 1670 w 1670"/>
                    <a:gd name="T23" fmla="*/ 99 h 187"/>
                    <a:gd name="T24" fmla="*/ 1609 w 1670"/>
                    <a:gd name="T25" fmla="*/ 99 h 18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70"/>
                    <a:gd name="T40" fmla="*/ 0 h 187"/>
                    <a:gd name="T41" fmla="*/ 1670 w 1670"/>
                    <a:gd name="T42" fmla="*/ 187 h 18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70" h="187">
                      <a:moveTo>
                        <a:pt x="1609" y="99"/>
                      </a:moveTo>
                      <a:lnTo>
                        <a:pt x="1609" y="43"/>
                      </a:lnTo>
                      <a:lnTo>
                        <a:pt x="1557" y="43"/>
                      </a:lnTo>
                      <a:lnTo>
                        <a:pt x="1557" y="0"/>
                      </a:lnTo>
                      <a:lnTo>
                        <a:pt x="111" y="0"/>
                      </a:lnTo>
                      <a:lnTo>
                        <a:pt x="111" y="43"/>
                      </a:lnTo>
                      <a:lnTo>
                        <a:pt x="61" y="43"/>
                      </a:lnTo>
                      <a:lnTo>
                        <a:pt x="61" y="99"/>
                      </a:lnTo>
                      <a:lnTo>
                        <a:pt x="0" y="99"/>
                      </a:lnTo>
                      <a:lnTo>
                        <a:pt x="0" y="187"/>
                      </a:lnTo>
                      <a:lnTo>
                        <a:pt x="1670" y="187"/>
                      </a:lnTo>
                      <a:lnTo>
                        <a:pt x="1670" y="99"/>
                      </a:lnTo>
                      <a:lnTo>
                        <a:pt x="1609" y="99"/>
                      </a:lnTo>
                      <a:close/>
                    </a:path>
                  </a:pathLst>
                </a:custGeom>
                <a:grpFill/>
                <a:ln w="635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342493"/>
                  <a:endParaRPr lang="en-US" sz="1400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30" name="Freeform 417"/>
                <p:cNvSpPr>
                  <a:spLocks noEditPoints="1"/>
                </p:cNvSpPr>
                <p:nvPr/>
              </p:nvSpPr>
              <p:spPr bwMode="auto">
                <a:xfrm>
                  <a:off x="-2197" y="1856"/>
                  <a:ext cx="1540" cy="974"/>
                </a:xfrm>
                <a:custGeom>
                  <a:avLst/>
                  <a:gdLst>
                    <a:gd name="T0" fmla="*/ 315813 w 652"/>
                    <a:gd name="T1" fmla="*/ 0 h 412"/>
                    <a:gd name="T2" fmla="*/ 75505 w 652"/>
                    <a:gd name="T3" fmla="*/ 53603 h 412"/>
                    <a:gd name="T4" fmla="*/ 12637 w 652"/>
                    <a:gd name="T5" fmla="*/ 83804 h 412"/>
                    <a:gd name="T6" fmla="*/ 586870 w 652"/>
                    <a:gd name="T7" fmla="*/ 82022 h 412"/>
                    <a:gd name="T8" fmla="*/ 626608 w 652"/>
                    <a:gd name="T9" fmla="*/ 78059 h 412"/>
                    <a:gd name="T10" fmla="*/ 585313 w 652"/>
                    <a:gd name="T11" fmla="*/ 82022 h 412"/>
                    <a:gd name="T12" fmla="*/ 568470 w 652"/>
                    <a:gd name="T13" fmla="*/ 86622 h 412"/>
                    <a:gd name="T14" fmla="*/ 561068 w 652"/>
                    <a:gd name="T15" fmla="*/ 86622 h 412"/>
                    <a:gd name="T16" fmla="*/ 545384 w 652"/>
                    <a:gd name="T17" fmla="*/ 82022 h 412"/>
                    <a:gd name="T18" fmla="*/ 537758 w 652"/>
                    <a:gd name="T19" fmla="*/ 82022 h 412"/>
                    <a:gd name="T20" fmla="*/ 522105 w 652"/>
                    <a:gd name="T21" fmla="*/ 86622 h 412"/>
                    <a:gd name="T22" fmla="*/ 514289 w 652"/>
                    <a:gd name="T23" fmla="*/ 86622 h 412"/>
                    <a:gd name="T24" fmla="*/ 497831 w 652"/>
                    <a:gd name="T25" fmla="*/ 82022 h 412"/>
                    <a:gd name="T26" fmla="*/ 490199 w 652"/>
                    <a:gd name="T27" fmla="*/ 82022 h 412"/>
                    <a:gd name="T28" fmla="*/ 474504 w 652"/>
                    <a:gd name="T29" fmla="*/ 86622 h 412"/>
                    <a:gd name="T30" fmla="*/ 466733 w 652"/>
                    <a:gd name="T31" fmla="*/ 86622 h 412"/>
                    <a:gd name="T32" fmla="*/ 451605 w 652"/>
                    <a:gd name="T33" fmla="*/ 82022 h 412"/>
                    <a:gd name="T34" fmla="*/ 443794 w 652"/>
                    <a:gd name="T35" fmla="*/ 82022 h 412"/>
                    <a:gd name="T36" fmla="*/ 427331 w 652"/>
                    <a:gd name="T37" fmla="*/ 86622 h 412"/>
                    <a:gd name="T38" fmla="*/ 419548 w 652"/>
                    <a:gd name="T39" fmla="*/ 86622 h 412"/>
                    <a:gd name="T40" fmla="*/ 404021 w 652"/>
                    <a:gd name="T41" fmla="*/ 82022 h 412"/>
                    <a:gd name="T42" fmla="*/ 396233 w 652"/>
                    <a:gd name="T43" fmla="*/ 82022 h 412"/>
                    <a:gd name="T44" fmla="*/ 380578 w 652"/>
                    <a:gd name="T45" fmla="*/ 86622 h 412"/>
                    <a:gd name="T46" fmla="*/ 371898 w 652"/>
                    <a:gd name="T47" fmla="*/ 86622 h 412"/>
                    <a:gd name="T48" fmla="*/ 356467 w 652"/>
                    <a:gd name="T49" fmla="*/ 82022 h 412"/>
                    <a:gd name="T50" fmla="*/ 348680 w 652"/>
                    <a:gd name="T51" fmla="*/ 82022 h 412"/>
                    <a:gd name="T52" fmla="*/ 333393 w 652"/>
                    <a:gd name="T53" fmla="*/ 86622 h 412"/>
                    <a:gd name="T54" fmla="*/ 325578 w 652"/>
                    <a:gd name="T55" fmla="*/ 86622 h 412"/>
                    <a:gd name="T56" fmla="*/ 308898 w 652"/>
                    <a:gd name="T57" fmla="*/ 82022 h 412"/>
                    <a:gd name="T58" fmla="*/ 301398 w 652"/>
                    <a:gd name="T59" fmla="*/ 82022 h 412"/>
                    <a:gd name="T60" fmla="*/ 285812 w 652"/>
                    <a:gd name="T61" fmla="*/ 86622 h 412"/>
                    <a:gd name="T62" fmla="*/ 278022 w 652"/>
                    <a:gd name="T63" fmla="*/ 86622 h 412"/>
                    <a:gd name="T64" fmla="*/ 262525 w 652"/>
                    <a:gd name="T65" fmla="*/ 82022 h 412"/>
                    <a:gd name="T66" fmla="*/ 254714 w 652"/>
                    <a:gd name="T67" fmla="*/ 82022 h 412"/>
                    <a:gd name="T68" fmla="*/ 238256 w 652"/>
                    <a:gd name="T69" fmla="*/ 86622 h 412"/>
                    <a:gd name="T70" fmla="*/ 230374 w 652"/>
                    <a:gd name="T71" fmla="*/ 86622 h 412"/>
                    <a:gd name="T72" fmla="*/ 214943 w 652"/>
                    <a:gd name="T73" fmla="*/ 82022 h 412"/>
                    <a:gd name="T74" fmla="*/ 207154 w 652"/>
                    <a:gd name="T75" fmla="*/ 82022 h 412"/>
                    <a:gd name="T76" fmla="*/ 191886 w 652"/>
                    <a:gd name="T77" fmla="*/ 86622 h 412"/>
                    <a:gd name="T78" fmla="*/ 182821 w 652"/>
                    <a:gd name="T79" fmla="*/ 86622 h 412"/>
                    <a:gd name="T80" fmla="*/ 167756 w 652"/>
                    <a:gd name="T81" fmla="*/ 82022 h 412"/>
                    <a:gd name="T82" fmla="*/ 159879 w 652"/>
                    <a:gd name="T83" fmla="*/ 82022 h 412"/>
                    <a:gd name="T84" fmla="*/ 144314 w 652"/>
                    <a:gd name="T85" fmla="*/ 86622 h 412"/>
                    <a:gd name="T86" fmla="*/ 136661 w 652"/>
                    <a:gd name="T87" fmla="*/ 86622 h 412"/>
                    <a:gd name="T88" fmla="*/ 120108 w 652"/>
                    <a:gd name="T89" fmla="*/ 82022 h 412"/>
                    <a:gd name="T90" fmla="*/ 112318 w 652"/>
                    <a:gd name="T91" fmla="*/ 82022 h 412"/>
                    <a:gd name="T92" fmla="*/ 96732 w 652"/>
                    <a:gd name="T93" fmla="*/ 86622 h 412"/>
                    <a:gd name="T94" fmla="*/ 89105 w 652"/>
                    <a:gd name="T95" fmla="*/ 86622 h 412"/>
                    <a:gd name="T96" fmla="*/ 73792 w 652"/>
                    <a:gd name="T97" fmla="*/ 82022 h 412"/>
                    <a:gd name="T98" fmla="*/ 66015 w 652"/>
                    <a:gd name="T99" fmla="*/ 82022 h 412"/>
                    <a:gd name="T100" fmla="*/ 49110 w 652"/>
                    <a:gd name="T101" fmla="*/ 86622 h 412"/>
                    <a:gd name="T102" fmla="*/ 41826 w 652"/>
                    <a:gd name="T103" fmla="*/ 86622 h 412"/>
                    <a:gd name="T104" fmla="*/ 48463 w 652"/>
                    <a:gd name="T105" fmla="*/ 122228 h 412"/>
                    <a:gd name="T106" fmla="*/ 578183 w 652"/>
                    <a:gd name="T107" fmla="*/ 122228 h 412"/>
                    <a:gd name="T108" fmla="*/ 585313 w 652"/>
                    <a:gd name="T109" fmla="*/ 86622 h 412"/>
                    <a:gd name="T110" fmla="*/ 78271 w 652"/>
                    <a:gd name="T111" fmla="*/ 383385 h 412"/>
                    <a:gd name="T112" fmla="*/ 125864 w 652"/>
                    <a:gd name="T113" fmla="*/ 383385 h 412"/>
                    <a:gd name="T114" fmla="*/ 155025 w 652"/>
                    <a:gd name="T115" fmla="*/ 122228 h 412"/>
                    <a:gd name="T116" fmla="*/ 394181 w 652"/>
                    <a:gd name="T117" fmla="*/ 383385 h 412"/>
                    <a:gd name="T118" fmla="*/ 394181 w 652"/>
                    <a:gd name="T119" fmla="*/ 122228 h 412"/>
                    <a:gd name="T120" fmla="*/ 424525 w 652"/>
                    <a:gd name="T121" fmla="*/ 383385 h 412"/>
                    <a:gd name="T122" fmla="*/ 471582 w 652"/>
                    <a:gd name="T123" fmla="*/ 383385 h 412"/>
                    <a:gd name="T124" fmla="*/ 500781 w 652"/>
                    <a:gd name="T125" fmla="*/ 122228 h 41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52"/>
                    <a:gd name="T190" fmla="*/ 0 h 412"/>
                    <a:gd name="T191" fmla="*/ 652 w 652"/>
                    <a:gd name="T192" fmla="*/ 412 h 41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52" h="412">
                      <a:moveTo>
                        <a:pt x="574" y="55"/>
                      </a:moveTo>
                      <a:cubicBezTo>
                        <a:pt x="326" y="0"/>
                        <a:pt x="326" y="0"/>
                        <a:pt x="326" y="0"/>
                      </a:cubicBezTo>
                      <a:cubicBezTo>
                        <a:pt x="326" y="0"/>
                        <a:pt x="326" y="0"/>
                        <a:pt x="326" y="0"/>
                      </a:cubicBezTo>
                      <a:cubicBezTo>
                        <a:pt x="326" y="0"/>
                        <a:pt x="326" y="0"/>
                        <a:pt x="326" y="0"/>
                      </a:cubicBezTo>
                      <a:cubicBezTo>
                        <a:pt x="326" y="0"/>
                        <a:pt x="326" y="0"/>
                        <a:pt x="326" y="0"/>
                      </a:cubicBezTo>
                      <a:cubicBezTo>
                        <a:pt x="78" y="55"/>
                        <a:pt x="78" y="55"/>
                        <a:pt x="78" y="55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71"/>
                        <a:pt x="2" y="76"/>
                        <a:pt x="5" y="80"/>
                      </a:cubicBezTo>
                      <a:cubicBezTo>
                        <a:pt x="7" y="83"/>
                        <a:pt x="10" y="84"/>
                        <a:pt x="13" y="86"/>
                      </a:cubicBezTo>
                      <a:cubicBezTo>
                        <a:pt x="41" y="80"/>
                        <a:pt x="41" y="80"/>
                        <a:pt x="41" y="80"/>
                      </a:cubicBezTo>
                      <a:cubicBezTo>
                        <a:pt x="41" y="84"/>
                        <a:pt x="41" y="84"/>
                        <a:pt x="41" y="84"/>
                      </a:cubicBezTo>
                      <a:cubicBezTo>
                        <a:pt x="606" y="84"/>
                        <a:pt x="606" y="84"/>
                        <a:pt x="606" y="84"/>
                      </a:cubicBezTo>
                      <a:cubicBezTo>
                        <a:pt x="606" y="79"/>
                        <a:pt x="606" y="79"/>
                        <a:pt x="606" y="79"/>
                      </a:cubicBezTo>
                      <a:cubicBezTo>
                        <a:pt x="639" y="86"/>
                        <a:pt x="639" y="86"/>
                        <a:pt x="639" y="86"/>
                      </a:cubicBezTo>
                      <a:cubicBezTo>
                        <a:pt x="642" y="84"/>
                        <a:pt x="644" y="83"/>
                        <a:pt x="647" y="80"/>
                      </a:cubicBezTo>
                      <a:cubicBezTo>
                        <a:pt x="650" y="76"/>
                        <a:pt x="652" y="71"/>
                        <a:pt x="652" y="71"/>
                      </a:cubicBezTo>
                      <a:lnTo>
                        <a:pt x="574" y="55"/>
                      </a:lnTo>
                      <a:close/>
                      <a:moveTo>
                        <a:pt x="604" y="84"/>
                      </a:moveTo>
                      <a:cubicBezTo>
                        <a:pt x="595" y="84"/>
                        <a:pt x="595" y="84"/>
                        <a:pt x="595" y="84"/>
                      </a:cubicBezTo>
                      <a:cubicBezTo>
                        <a:pt x="595" y="89"/>
                        <a:pt x="595" y="89"/>
                        <a:pt x="595" y="89"/>
                      </a:cubicBezTo>
                      <a:cubicBezTo>
                        <a:pt x="587" y="89"/>
                        <a:pt x="587" y="89"/>
                        <a:pt x="587" y="89"/>
                      </a:cubicBezTo>
                      <a:cubicBezTo>
                        <a:pt x="587" y="84"/>
                        <a:pt x="587" y="84"/>
                        <a:pt x="587" y="84"/>
                      </a:cubicBezTo>
                      <a:cubicBezTo>
                        <a:pt x="579" y="84"/>
                        <a:pt x="579" y="84"/>
                        <a:pt x="579" y="84"/>
                      </a:cubicBezTo>
                      <a:cubicBezTo>
                        <a:pt x="579" y="89"/>
                        <a:pt x="579" y="89"/>
                        <a:pt x="579" y="89"/>
                      </a:cubicBezTo>
                      <a:cubicBezTo>
                        <a:pt x="571" y="89"/>
                        <a:pt x="571" y="89"/>
                        <a:pt x="571" y="89"/>
                      </a:cubicBezTo>
                      <a:cubicBezTo>
                        <a:pt x="571" y="84"/>
                        <a:pt x="571" y="84"/>
                        <a:pt x="571" y="84"/>
                      </a:cubicBezTo>
                      <a:cubicBezTo>
                        <a:pt x="563" y="84"/>
                        <a:pt x="563" y="84"/>
                        <a:pt x="563" y="84"/>
                      </a:cubicBezTo>
                      <a:cubicBezTo>
                        <a:pt x="563" y="89"/>
                        <a:pt x="563" y="89"/>
                        <a:pt x="563" y="89"/>
                      </a:cubicBezTo>
                      <a:cubicBezTo>
                        <a:pt x="555" y="89"/>
                        <a:pt x="555" y="89"/>
                        <a:pt x="555" y="89"/>
                      </a:cubicBezTo>
                      <a:cubicBezTo>
                        <a:pt x="555" y="84"/>
                        <a:pt x="555" y="84"/>
                        <a:pt x="555" y="84"/>
                      </a:cubicBezTo>
                      <a:cubicBezTo>
                        <a:pt x="547" y="84"/>
                        <a:pt x="547" y="84"/>
                        <a:pt x="547" y="84"/>
                      </a:cubicBezTo>
                      <a:cubicBezTo>
                        <a:pt x="547" y="89"/>
                        <a:pt x="547" y="89"/>
                        <a:pt x="547" y="89"/>
                      </a:cubicBezTo>
                      <a:cubicBezTo>
                        <a:pt x="539" y="89"/>
                        <a:pt x="539" y="89"/>
                        <a:pt x="539" y="89"/>
                      </a:cubicBezTo>
                      <a:cubicBezTo>
                        <a:pt x="539" y="84"/>
                        <a:pt x="539" y="84"/>
                        <a:pt x="539" y="84"/>
                      </a:cubicBezTo>
                      <a:cubicBezTo>
                        <a:pt x="531" y="84"/>
                        <a:pt x="531" y="84"/>
                        <a:pt x="531" y="84"/>
                      </a:cubicBezTo>
                      <a:cubicBezTo>
                        <a:pt x="531" y="89"/>
                        <a:pt x="531" y="89"/>
                        <a:pt x="531" y="89"/>
                      </a:cubicBezTo>
                      <a:cubicBezTo>
                        <a:pt x="523" y="89"/>
                        <a:pt x="523" y="89"/>
                        <a:pt x="523" y="89"/>
                      </a:cubicBezTo>
                      <a:cubicBezTo>
                        <a:pt x="523" y="84"/>
                        <a:pt x="523" y="84"/>
                        <a:pt x="523" y="84"/>
                      </a:cubicBezTo>
                      <a:cubicBezTo>
                        <a:pt x="514" y="84"/>
                        <a:pt x="514" y="84"/>
                        <a:pt x="514" y="84"/>
                      </a:cubicBezTo>
                      <a:cubicBezTo>
                        <a:pt x="514" y="89"/>
                        <a:pt x="514" y="89"/>
                        <a:pt x="514" y="89"/>
                      </a:cubicBezTo>
                      <a:cubicBezTo>
                        <a:pt x="506" y="89"/>
                        <a:pt x="506" y="89"/>
                        <a:pt x="506" y="89"/>
                      </a:cubicBezTo>
                      <a:cubicBezTo>
                        <a:pt x="506" y="84"/>
                        <a:pt x="506" y="84"/>
                        <a:pt x="506" y="84"/>
                      </a:cubicBezTo>
                      <a:cubicBezTo>
                        <a:pt x="498" y="84"/>
                        <a:pt x="498" y="84"/>
                        <a:pt x="498" y="84"/>
                      </a:cubicBezTo>
                      <a:cubicBezTo>
                        <a:pt x="498" y="89"/>
                        <a:pt x="498" y="89"/>
                        <a:pt x="498" y="89"/>
                      </a:cubicBezTo>
                      <a:cubicBezTo>
                        <a:pt x="490" y="89"/>
                        <a:pt x="490" y="89"/>
                        <a:pt x="490" y="89"/>
                      </a:cubicBezTo>
                      <a:cubicBezTo>
                        <a:pt x="490" y="84"/>
                        <a:pt x="490" y="84"/>
                        <a:pt x="490" y="84"/>
                      </a:cubicBezTo>
                      <a:cubicBezTo>
                        <a:pt x="482" y="84"/>
                        <a:pt x="482" y="84"/>
                        <a:pt x="482" y="84"/>
                      </a:cubicBezTo>
                      <a:cubicBezTo>
                        <a:pt x="482" y="89"/>
                        <a:pt x="482" y="89"/>
                        <a:pt x="482" y="89"/>
                      </a:cubicBezTo>
                      <a:cubicBezTo>
                        <a:pt x="474" y="89"/>
                        <a:pt x="474" y="89"/>
                        <a:pt x="474" y="89"/>
                      </a:cubicBezTo>
                      <a:cubicBezTo>
                        <a:pt x="474" y="84"/>
                        <a:pt x="474" y="84"/>
                        <a:pt x="474" y="84"/>
                      </a:cubicBezTo>
                      <a:cubicBezTo>
                        <a:pt x="466" y="84"/>
                        <a:pt x="466" y="84"/>
                        <a:pt x="466" y="84"/>
                      </a:cubicBezTo>
                      <a:cubicBezTo>
                        <a:pt x="466" y="89"/>
                        <a:pt x="466" y="89"/>
                        <a:pt x="466" y="89"/>
                      </a:cubicBezTo>
                      <a:cubicBezTo>
                        <a:pt x="458" y="89"/>
                        <a:pt x="458" y="89"/>
                        <a:pt x="458" y="89"/>
                      </a:cubicBezTo>
                      <a:cubicBezTo>
                        <a:pt x="458" y="84"/>
                        <a:pt x="458" y="84"/>
                        <a:pt x="458" y="84"/>
                      </a:cubicBezTo>
                      <a:cubicBezTo>
                        <a:pt x="449" y="84"/>
                        <a:pt x="449" y="84"/>
                        <a:pt x="449" y="84"/>
                      </a:cubicBezTo>
                      <a:cubicBezTo>
                        <a:pt x="449" y="89"/>
                        <a:pt x="449" y="89"/>
                        <a:pt x="449" y="89"/>
                      </a:cubicBezTo>
                      <a:cubicBezTo>
                        <a:pt x="441" y="89"/>
                        <a:pt x="441" y="89"/>
                        <a:pt x="441" y="89"/>
                      </a:cubicBezTo>
                      <a:cubicBezTo>
                        <a:pt x="441" y="84"/>
                        <a:pt x="441" y="84"/>
                        <a:pt x="441" y="84"/>
                      </a:cubicBezTo>
                      <a:cubicBezTo>
                        <a:pt x="433" y="84"/>
                        <a:pt x="433" y="84"/>
                        <a:pt x="433" y="84"/>
                      </a:cubicBezTo>
                      <a:cubicBezTo>
                        <a:pt x="433" y="89"/>
                        <a:pt x="433" y="89"/>
                        <a:pt x="433" y="89"/>
                      </a:cubicBezTo>
                      <a:cubicBezTo>
                        <a:pt x="425" y="89"/>
                        <a:pt x="425" y="89"/>
                        <a:pt x="425" y="89"/>
                      </a:cubicBezTo>
                      <a:cubicBezTo>
                        <a:pt x="425" y="84"/>
                        <a:pt x="425" y="84"/>
                        <a:pt x="425" y="84"/>
                      </a:cubicBezTo>
                      <a:cubicBezTo>
                        <a:pt x="417" y="84"/>
                        <a:pt x="417" y="84"/>
                        <a:pt x="417" y="84"/>
                      </a:cubicBezTo>
                      <a:cubicBezTo>
                        <a:pt x="417" y="89"/>
                        <a:pt x="417" y="89"/>
                        <a:pt x="417" y="89"/>
                      </a:cubicBezTo>
                      <a:cubicBezTo>
                        <a:pt x="409" y="89"/>
                        <a:pt x="409" y="89"/>
                        <a:pt x="409" y="89"/>
                      </a:cubicBezTo>
                      <a:cubicBezTo>
                        <a:pt x="409" y="84"/>
                        <a:pt x="409" y="84"/>
                        <a:pt x="409" y="84"/>
                      </a:cubicBezTo>
                      <a:cubicBezTo>
                        <a:pt x="401" y="84"/>
                        <a:pt x="401" y="84"/>
                        <a:pt x="401" y="84"/>
                      </a:cubicBezTo>
                      <a:cubicBezTo>
                        <a:pt x="401" y="89"/>
                        <a:pt x="401" y="89"/>
                        <a:pt x="401" y="89"/>
                      </a:cubicBezTo>
                      <a:cubicBezTo>
                        <a:pt x="393" y="89"/>
                        <a:pt x="393" y="89"/>
                        <a:pt x="393" y="89"/>
                      </a:cubicBezTo>
                      <a:cubicBezTo>
                        <a:pt x="393" y="84"/>
                        <a:pt x="393" y="84"/>
                        <a:pt x="393" y="84"/>
                      </a:cubicBezTo>
                      <a:cubicBezTo>
                        <a:pt x="384" y="84"/>
                        <a:pt x="384" y="84"/>
                        <a:pt x="384" y="84"/>
                      </a:cubicBezTo>
                      <a:cubicBezTo>
                        <a:pt x="384" y="89"/>
                        <a:pt x="384" y="89"/>
                        <a:pt x="384" y="89"/>
                      </a:cubicBezTo>
                      <a:cubicBezTo>
                        <a:pt x="376" y="89"/>
                        <a:pt x="376" y="89"/>
                        <a:pt x="376" y="89"/>
                      </a:cubicBezTo>
                      <a:cubicBezTo>
                        <a:pt x="376" y="84"/>
                        <a:pt x="376" y="84"/>
                        <a:pt x="376" y="84"/>
                      </a:cubicBezTo>
                      <a:cubicBezTo>
                        <a:pt x="368" y="84"/>
                        <a:pt x="368" y="84"/>
                        <a:pt x="368" y="84"/>
                      </a:cubicBezTo>
                      <a:cubicBezTo>
                        <a:pt x="368" y="89"/>
                        <a:pt x="368" y="89"/>
                        <a:pt x="368" y="89"/>
                      </a:cubicBezTo>
                      <a:cubicBezTo>
                        <a:pt x="360" y="89"/>
                        <a:pt x="360" y="89"/>
                        <a:pt x="360" y="89"/>
                      </a:cubicBezTo>
                      <a:cubicBezTo>
                        <a:pt x="360" y="84"/>
                        <a:pt x="360" y="84"/>
                        <a:pt x="360" y="84"/>
                      </a:cubicBezTo>
                      <a:cubicBezTo>
                        <a:pt x="352" y="84"/>
                        <a:pt x="352" y="84"/>
                        <a:pt x="352" y="84"/>
                      </a:cubicBezTo>
                      <a:cubicBezTo>
                        <a:pt x="352" y="89"/>
                        <a:pt x="352" y="89"/>
                        <a:pt x="352" y="89"/>
                      </a:cubicBezTo>
                      <a:cubicBezTo>
                        <a:pt x="344" y="89"/>
                        <a:pt x="344" y="89"/>
                        <a:pt x="344" y="89"/>
                      </a:cubicBezTo>
                      <a:cubicBezTo>
                        <a:pt x="344" y="84"/>
                        <a:pt x="344" y="84"/>
                        <a:pt x="344" y="84"/>
                      </a:cubicBezTo>
                      <a:cubicBezTo>
                        <a:pt x="336" y="84"/>
                        <a:pt x="336" y="84"/>
                        <a:pt x="336" y="84"/>
                      </a:cubicBezTo>
                      <a:cubicBezTo>
                        <a:pt x="336" y="89"/>
                        <a:pt x="336" y="89"/>
                        <a:pt x="336" y="89"/>
                      </a:cubicBezTo>
                      <a:cubicBezTo>
                        <a:pt x="328" y="89"/>
                        <a:pt x="328" y="89"/>
                        <a:pt x="328" y="89"/>
                      </a:cubicBezTo>
                      <a:cubicBezTo>
                        <a:pt x="328" y="84"/>
                        <a:pt x="328" y="84"/>
                        <a:pt x="328" y="84"/>
                      </a:cubicBezTo>
                      <a:cubicBezTo>
                        <a:pt x="319" y="84"/>
                        <a:pt x="319" y="84"/>
                        <a:pt x="319" y="84"/>
                      </a:cubicBezTo>
                      <a:cubicBezTo>
                        <a:pt x="319" y="89"/>
                        <a:pt x="319" y="89"/>
                        <a:pt x="319" y="89"/>
                      </a:cubicBezTo>
                      <a:cubicBezTo>
                        <a:pt x="311" y="89"/>
                        <a:pt x="311" y="89"/>
                        <a:pt x="311" y="89"/>
                      </a:cubicBezTo>
                      <a:cubicBezTo>
                        <a:pt x="311" y="84"/>
                        <a:pt x="311" y="84"/>
                        <a:pt x="311" y="84"/>
                      </a:cubicBezTo>
                      <a:cubicBezTo>
                        <a:pt x="303" y="84"/>
                        <a:pt x="303" y="84"/>
                        <a:pt x="303" y="84"/>
                      </a:cubicBezTo>
                      <a:cubicBezTo>
                        <a:pt x="303" y="89"/>
                        <a:pt x="303" y="89"/>
                        <a:pt x="303" y="89"/>
                      </a:cubicBezTo>
                      <a:cubicBezTo>
                        <a:pt x="295" y="89"/>
                        <a:pt x="295" y="89"/>
                        <a:pt x="295" y="89"/>
                      </a:cubicBezTo>
                      <a:cubicBezTo>
                        <a:pt x="295" y="84"/>
                        <a:pt x="295" y="84"/>
                        <a:pt x="295" y="84"/>
                      </a:cubicBezTo>
                      <a:cubicBezTo>
                        <a:pt x="287" y="84"/>
                        <a:pt x="287" y="84"/>
                        <a:pt x="287" y="84"/>
                      </a:cubicBezTo>
                      <a:cubicBezTo>
                        <a:pt x="287" y="89"/>
                        <a:pt x="287" y="89"/>
                        <a:pt x="287" y="89"/>
                      </a:cubicBezTo>
                      <a:cubicBezTo>
                        <a:pt x="279" y="89"/>
                        <a:pt x="279" y="89"/>
                        <a:pt x="279" y="89"/>
                      </a:cubicBezTo>
                      <a:cubicBezTo>
                        <a:pt x="279" y="84"/>
                        <a:pt x="279" y="84"/>
                        <a:pt x="279" y="84"/>
                      </a:cubicBezTo>
                      <a:cubicBezTo>
                        <a:pt x="271" y="84"/>
                        <a:pt x="271" y="84"/>
                        <a:pt x="271" y="84"/>
                      </a:cubicBezTo>
                      <a:cubicBezTo>
                        <a:pt x="271" y="89"/>
                        <a:pt x="271" y="89"/>
                        <a:pt x="271" y="89"/>
                      </a:cubicBezTo>
                      <a:cubicBezTo>
                        <a:pt x="263" y="89"/>
                        <a:pt x="263" y="89"/>
                        <a:pt x="263" y="89"/>
                      </a:cubicBezTo>
                      <a:cubicBezTo>
                        <a:pt x="263" y="84"/>
                        <a:pt x="263" y="84"/>
                        <a:pt x="263" y="84"/>
                      </a:cubicBezTo>
                      <a:cubicBezTo>
                        <a:pt x="254" y="84"/>
                        <a:pt x="254" y="84"/>
                        <a:pt x="254" y="84"/>
                      </a:cubicBezTo>
                      <a:cubicBezTo>
                        <a:pt x="254" y="89"/>
                        <a:pt x="254" y="89"/>
                        <a:pt x="254" y="89"/>
                      </a:cubicBezTo>
                      <a:cubicBezTo>
                        <a:pt x="246" y="89"/>
                        <a:pt x="246" y="89"/>
                        <a:pt x="246" y="89"/>
                      </a:cubicBezTo>
                      <a:cubicBezTo>
                        <a:pt x="246" y="84"/>
                        <a:pt x="246" y="84"/>
                        <a:pt x="246" y="84"/>
                      </a:cubicBezTo>
                      <a:cubicBezTo>
                        <a:pt x="238" y="84"/>
                        <a:pt x="238" y="84"/>
                        <a:pt x="238" y="84"/>
                      </a:cubicBezTo>
                      <a:cubicBezTo>
                        <a:pt x="238" y="89"/>
                        <a:pt x="238" y="89"/>
                        <a:pt x="238" y="89"/>
                      </a:cubicBezTo>
                      <a:cubicBezTo>
                        <a:pt x="230" y="89"/>
                        <a:pt x="230" y="89"/>
                        <a:pt x="230" y="89"/>
                      </a:cubicBezTo>
                      <a:cubicBezTo>
                        <a:pt x="230" y="84"/>
                        <a:pt x="230" y="84"/>
                        <a:pt x="230" y="84"/>
                      </a:cubicBezTo>
                      <a:cubicBezTo>
                        <a:pt x="222" y="84"/>
                        <a:pt x="222" y="84"/>
                        <a:pt x="222" y="84"/>
                      </a:cubicBezTo>
                      <a:cubicBezTo>
                        <a:pt x="222" y="89"/>
                        <a:pt x="222" y="89"/>
                        <a:pt x="222" y="89"/>
                      </a:cubicBezTo>
                      <a:cubicBezTo>
                        <a:pt x="214" y="89"/>
                        <a:pt x="214" y="89"/>
                        <a:pt x="214" y="89"/>
                      </a:cubicBezTo>
                      <a:cubicBezTo>
                        <a:pt x="214" y="84"/>
                        <a:pt x="214" y="84"/>
                        <a:pt x="214" y="84"/>
                      </a:cubicBezTo>
                      <a:cubicBezTo>
                        <a:pt x="206" y="84"/>
                        <a:pt x="206" y="84"/>
                        <a:pt x="206" y="84"/>
                      </a:cubicBezTo>
                      <a:cubicBezTo>
                        <a:pt x="206" y="89"/>
                        <a:pt x="206" y="89"/>
                        <a:pt x="206" y="89"/>
                      </a:cubicBezTo>
                      <a:cubicBezTo>
                        <a:pt x="198" y="89"/>
                        <a:pt x="198" y="89"/>
                        <a:pt x="198" y="89"/>
                      </a:cubicBezTo>
                      <a:cubicBezTo>
                        <a:pt x="198" y="84"/>
                        <a:pt x="198" y="84"/>
                        <a:pt x="198" y="84"/>
                      </a:cubicBezTo>
                      <a:cubicBezTo>
                        <a:pt x="189" y="84"/>
                        <a:pt x="189" y="84"/>
                        <a:pt x="189" y="84"/>
                      </a:cubicBezTo>
                      <a:cubicBezTo>
                        <a:pt x="189" y="89"/>
                        <a:pt x="189" y="89"/>
                        <a:pt x="189" y="89"/>
                      </a:cubicBezTo>
                      <a:cubicBezTo>
                        <a:pt x="181" y="89"/>
                        <a:pt x="181" y="89"/>
                        <a:pt x="181" y="89"/>
                      </a:cubicBezTo>
                      <a:cubicBezTo>
                        <a:pt x="181" y="84"/>
                        <a:pt x="181" y="84"/>
                        <a:pt x="181" y="84"/>
                      </a:cubicBezTo>
                      <a:cubicBezTo>
                        <a:pt x="173" y="84"/>
                        <a:pt x="173" y="84"/>
                        <a:pt x="173" y="84"/>
                      </a:cubicBezTo>
                      <a:cubicBezTo>
                        <a:pt x="173" y="89"/>
                        <a:pt x="173" y="89"/>
                        <a:pt x="173" y="89"/>
                      </a:cubicBezTo>
                      <a:cubicBezTo>
                        <a:pt x="165" y="89"/>
                        <a:pt x="165" y="89"/>
                        <a:pt x="165" y="89"/>
                      </a:cubicBezTo>
                      <a:cubicBezTo>
                        <a:pt x="165" y="84"/>
                        <a:pt x="165" y="84"/>
                        <a:pt x="165" y="84"/>
                      </a:cubicBezTo>
                      <a:cubicBezTo>
                        <a:pt x="157" y="84"/>
                        <a:pt x="157" y="84"/>
                        <a:pt x="157" y="84"/>
                      </a:cubicBezTo>
                      <a:cubicBezTo>
                        <a:pt x="157" y="89"/>
                        <a:pt x="157" y="89"/>
                        <a:pt x="157" y="89"/>
                      </a:cubicBezTo>
                      <a:cubicBezTo>
                        <a:pt x="149" y="89"/>
                        <a:pt x="149" y="89"/>
                        <a:pt x="149" y="89"/>
                      </a:cubicBezTo>
                      <a:cubicBezTo>
                        <a:pt x="149" y="84"/>
                        <a:pt x="149" y="84"/>
                        <a:pt x="149" y="84"/>
                      </a:cubicBezTo>
                      <a:cubicBezTo>
                        <a:pt x="141" y="84"/>
                        <a:pt x="141" y="84"/>
                        <a:pt x="141" y="84"/>
                      </a:cubicBezTo>
                      <a:cubicBezTo>
                        <a:pt x="141" y="89"/>
                        <a:pt x="141" y="89"/>
                        <a:pt x="141" y="89"/>
                      </a:cubicBezTo>
                      <a:cubicBezTo>
                        <a:pt x="133" y="89"/>
                        <a:pt x="133" y="89"/>
                        <a:pt x="133" y="89"/>
                      </a:cubicBezTo>
                      <a:cubicBezTo>
                        <a:pt x="133" y="84"/>
                        <a:pt x="133" y="84"/>
                        <a:pt x="133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89"/>
                        <a:pt x="124" y="89"/>
                        <a:pt x="124" y="89"/>
                      </a:cubicBezTo>
                      <a:cubicBezTo>
                        <a:pt x="116" y="89"/>
                        <a:pt x="116" y="89"/>
                        <a:pt x="116" y="89"/>
                      </a:cubicBezTo>
                      <a:cubicBezTo>
                        <a:pt x="116" y="84"/>
                        <a:pt x="116" y="84"/>
                        <a:pt x="116" y="84"/>
                      </a:cubicBezTo>
                      <a:cubicBezTo>
                        <a:pt x="108" y="84"/>
                        <a:pt x="108" y="84"/>
                        <a:pt x="108" y="84"/>
                      </a:cubicBezTo>
                      <a:cubicBezTo>
                        <a:pt x="108" y="89"/>
                        <a:pt x="108" y="89"/>
                        <a:pt x="108" y="89"/>
                      </a:cubicBezTo>
                      <a:cubicBezTo>
                        <a:pt x="100" y="89"/>
                        <a:pt x="100" y="89"/>
                        <a:pt x="100" y="89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92" y="84"/>
                        <a:pt x="92" y="84"/>
                        <a:pt x="92" y="84"/>
                      </a:cubicBezTo>
                      <a:cubicBezTo>
                        <a:pt x="92" y="89"/>
                        <a:pt x="92" y="89"/>
                        <a:pt x="92" y="89"/>
                      </a:cubicBezTo>
                      <a:cubicBezTo>
                        <a:pt x="84" y="89"/>
                        <a:pt x="84" y="89"/>
                        <a:pt x="84" y="89"/>
                      </a:cubicBezTo>
                      <a:cubicBezTo>
                        <a:pt x="84" y="84"/>
                        <a:pt x="84" y="84"/>
                        <a:pt x="84" y="84"/>
                      </a:cubicBezTo>
                      <a:cubicBezTo>
                        <a:pt x="76" y="84"/>
                        <a:pt x="76" y="84"/>
                        <a:pt x="76" y="84"/>
                      </a:cubicBezTo>
                      <a:cubicBezTo>
                        <a:pt x="76" y="89"/>
                        <a:pt x="76" y="89"/>
                        <a:pt x="76" y="89"/>
                      </a:cubicBezTo>
                      <a:cubicBezTo>
                        <a:pt x="68" y="89"/>
                        <a:pt x="68" y="89"/>
                        <a:pt x="68" y="89"/>
                      </a:cubicBezTo>
                      <a:cubicBezTo>
                        <a:pt x="68" y="84"/>
                        <a:pt x="68" y="84"/>
                        <a:pt x="68" y="84"/>
                      </a:cubicBezTo>
                      <a:cubicBezTo>
                        <a:pt x="59" y="84"/>
                        <a:pt x="59" y="84"/>
                        <a:pt x="59" y="84"/>
                      </a:cubicBezTo>
                      <a:cubicBezTo>
                        <a:pt x="59" y="89"/>
                        <a:pt x="59" y="89"/>
                        <a:pt x="59" y="89"/>
                      </a:cubicBezTo>
                      <a:cubicBezTo>
                        <a:pt x="51" y="89"/>
                        <a:pt x="51" y="89"/>
                        <a:pt x="51" y="89"/>
                      </a:cubicBezTo>
                      <a:cubicBezTo>
                        <a:pt x="51" y="84"/>
                        <a:pt x="51" y="84"/>
                        <a:pt x="51" y="84"/>
                      </a:cubicBezTo>
                      <a:cubicBezTo>
                        <a:pt x="43" y="84"/>
                        <a:pt x="43" y="84"/>
                        <a:pt x="43" y="84"/>
                      </a:cubicBezTo>
                      <a:cubicBezTo>
                        <a:pt x="43" y="89"/>
                        <a:pt x="43" y="89"/>
                        <a:pt x="43" y="89"/>
                      </a:cubicBezTo>
                      <a:cubicBezTo>
                        <a:pt x="42" y="89"/>
                        <a:pt x="42" y="89"/>
                        <a:pt x="42" y="89"/>
                      </a:cubicBezTo>
                      <a:cubicBezTo>
                        <a:pt x="42" y="125"/>
                        <a:pt x="42" y="125"/>
                        <a:pt x="42" y="125"/>
                      </a:cubicBezTo>
                      <a:cubicBezTo>
                        <a:pt x="50" y="125"/>
                        <a:pt x="50" y="125"/>
                        <a:pt x="50" y="125"/>
                      </a:cubicBezTo>
                      <a:cubicBezTo>
                        <a:pt x="50" y="412"/>
                        <a:pt x="50" y="412"/>
                        <a:pt x="50" y="412"/>
                      </a:cubicBezTo>
                      <a:cubicBezTo>
                        <a:pt x="597" y="412"/>
                        <a:pt x="597" y="412"/>
                        <a:pt x="597" y="412"/>
                      </a:cubicBezTo>
                      <a:cubicBezTo>
                        <a:pt x="597" y="125"/>
                        <a:pt x="597" y="125"/>
                        <a:pt x="597" y="125"/>
                      </a:cubicBezTo>
                      <a:cubicBezTo>
                        <a:pt x="605" y="125"/>
                        <a:pt x="605" y="125"/>
                        <a:pt x="605" y="125"/>
                      </a:cubicBezTo>
                      <a:cubicBezTo>
                        <a:pt x="605" y="89"/>
                        <a:pt x="605" y="89"/>
                        <a:pt x="605" y="89"/>
                      </a:cubicBezTo>
                      <a:cubicBezTo>
                        <a:pt x="604" y="89"/>
                        <a:pt x="604" y="89"/>
                        <a:pt x="604" y="89"/>
                      </a:cubicBezTo>
                      <a:lnTo>
                        <a:pt x="604" y="84"/>
                      </a:lnTo>
                      <a:close/>
                      <a:moveTo>
                        <a:pt x="130" y="393"/>
                      </a:moveTo>
                      <a:cubicBezTo>
                        <a:pt x="81" y="393"/>
                        <a:pt x="81" y="393"/>
                        <a:pt x="81" y="393"/>
                      </a:cubicBezTo>
                      <a:cubicBezTo>
                        <a:pt x="81" y="125"/>
                        <a:pt x="81" y="125"/>
                        <a:pt x="81" y="125"/>
                      </a:cubicBezTo>
                      <a:cubicBezTo>
                        <a:pt x="130" y="125"/>
                        <a:pt x="130" y="125"/>
                        <a:pt x="130" y="125"/>
                      </a:cubicBezTo>
                      <a:lnTo>
                        <a:pt x="130" y="393"/>
                      </a:lnTo>
                      <a:close/>
                      <a:moveTo>
                        <a:pt x="209" y="393"/>
                      </a:moveTo>
                      <a:cubicBezTo>
                        <a:pt x="160" y="393"/>
                        <a:pt x="160" y="393"/>
                        <a:pt x="160" y="393"/>
                      </a:cubicBezTo>
                      <a:cubicBezTo>
                        <a:pt x="160" y="125"/>
                        <a:pt x="160" y="125"/>
                        <a:pt x="160" y="125"/>
                      </a:cubicBezTo>
                      <a:cubicBezTo>
                        <a:pt x="209" y="125"/>
                        <a:pt x="209" y="125"/>
                        <a:pt x="209" y="125"/>
                      </a:cubicBezTo>
                      <a:lnTo>
                        <a:pt x="209" y="393"/>
                      </a:lnTo>
                      <a:close/>
                      <a:moveTo>
                        <a:pt x="407" y="393"/>
                      </a:moveTo>
                      <a:cubicBezTo>
                        <a:pt x="240" y="393"/>
                        <a:pt x="240" y="393"/>
                        <a:pt x="240" y="393"/>
                      </a:cubicBezTo>
                      <a:cubicBezTo>
                        <a:pt x="240" y="125"/>
                        <a:pt x="240" y="125"/>
                        <a:pt x="240" y="125"/>
                      </a:cubicBezTo>
                      <a:cubicBezTo>
                        <a:pt x="407" y="125"/>
                        <a:pt x="407" y="125"/>
                        <a:pt x="407" y="125"/>
                      </a:cubicBezTo>
                      <a:lnTo>
                        <a:pt x="407" y="393"/>
                      </a:lnTo>
                      <a:close/>
                      <a:moveTo>
                        <a:pt x="487" y="393"/>
                      </a:moveTo>
                      <a:cubicBezTo>
                        <a:pt x="438" y="393"/>
                        <a:pt x="438" y="393"/>
                        <a:pt x="438" y="393"/>
                      </a:cubicBezTo>
                      <a:cubicBezTo>
                        <a:pt x="438" y="125"/>
                        <a:pt x="438" y="125"/>
                        <a:pt x="438" y="125"/>
                      </a:cubicBezTo>
                      <a:cubicBezTo>
                        <a:pt x="487" y="125"/>
                        <a:pt x="487" y="125"/>
                        <a:pt x="487" y="125"/>
                      </a:cubicBezTo>
                      <a:lnTo>
                        <a:pt x="487" y="393"/>
                      </a:lnTo>
                      <a:close/>
                      <a:moveTo>
                        <a:pt x="566" y="393"/>
                      </a:moveTo>
                      <a:cubicBezTo>
                        <a:pt x="517" y="393"/>
                        <a:pt x="517" y="393"/>
                        <a:pt x="517" y="393"/>
                      </a:cubicBezTo>
                      <a:cubicBezTo>
                        <a:pt x="517" y="125"/>
                        <a:pt x="517" y="125"/>
                        <a:pt x="517" y="125"/>
                      </a:cubicBezTo>
                      <a:cubicBezTo>
                        <a:pt x="566" y="125"/>
                        <a:pt x="566" y="125"/>
                        <a:pt x="566" y="125"/>
                      </a:cubicBezTo>
                      <a:lnTo>
                        <a:pt x="566" y="393"/>
                      </a:lnTo>
                      <a:close/>
                    </a:path>
                  </a:pathLst>
                </a:cu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342493"/>
                  <a:endParaRPr lang="en-US" sz="1400">
                    <a:latin typeface="CiscoSansTT Light"/>
                    <a:cs typeface="CiscoSansTT Light"/>
                  </a:endParaRPr>
                </a:p>
              </p:txBody>
            </p:sp>
          </p:grpSp>
        </p:grpSp>
        <p:sp>
          <p:nvSpPr>
            <p:cNvPr id="13" name="Rectangle 14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946104" y="1732142"/>
              <a:ext cx="660923" cy="365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7129" tIns="28564" rIns="57129" bIns="28564">
              <a:spAutoFit/>
            </a:bodyPr>
            <a:lstStyle/>
            <a:p>
              <a:pPr defTabSz="342493">
                <a:defRPr/>
              </a:pPr>
              <a:r>
                <a:rPr lang="en-US" sz="1000" dirty="0">
                  <a:latin typeface="CiscoSansTT Light"/>
                  <a:cs typeface="CiscoSansTT Light"/>
                </a:rPr>
                <a:t>Bank </a:t>
              </a:r>
              <a:r>
                <a:rPr lang="en-US" sz="1000" dirty="0" smtClean="0">
                  <a:latin typeface="CiscoSansTT Light"/>
                  <a:cs typeface="CiscoSansTT Light"/>
                </a:rPr>
                <a:t/>
              </a:r>
              <a:br>
                <a:rPr lang="en-US" sz="1000" dirty="0" smtClean="0">
                  <a:latin typeface="CiscoSansTT Light"/>
                  <a:cs typeface="CiscoSansTT Light"/>
                </a:rPr>
              </a:br>
              <a:r>
                <a:rPr lang="en-US" sz="1000" dirty="0" smtClean="0">
                  <a:latin typeface="CiscoSansTT Light"/>
                  <a:cs typeface="CiscoSansTT Light"/>
                </a:rPr>
                <a:t>in </a:t>
              </a:r>
              <a:r>
                <a:rPr lang="en-US" sz="1000" dirty="0">
                  <a:latin typeface="CiscoSansTT Light"/>
                  <a:cs typeface="CiscoSansTT Light"/>
                </a:rPr>
                <a:t>a Box</a:t>
              </a:r>
            </a:p>
          </p:txBody>
        </p:sp>
        <p:sp>
          <p:nvSpPr>
            <p:cNvPr id="14" name="Rectangle 14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499109" y="1732142"/>
              <a:ext cx="790624" cy="365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7129" tIns="28564" rIns="57129" bIns="28564">
              <a:spAutoFit/>
            </a:bodyPr>
            <a:lstStyle/>
            <a:p>
              <a:pPr defTabSz="342493">
                <a:defRPr/>
              </a:pPr>
              <a:r>
                <a:rPr lang="en-US" sz="1000" dirty="0">
                  <a:latin typeface="CiscoSansTT Light"/>
                  <a:cs typeface="CiscoSansTT Light"/>
                </a:rPr>
                <a:t>School </a:t>
              </a:r>
              <a:r>
                <a:rPr lang="en-US" sz="1000" dirty="0" smtClean="0">
                  <a:latin typeface="CiscoSansTT Light"/>
                  <a:cs typeface="CiscoSansTT Light"/>
                </a:rPr>
                <a:t/>
              </a:r>
              <a:br>
                <a:rPr lang="en-US" sz="1000" dirty="0" smtClean="0">
                  <a:latin typeface="CiscoSansTT Light"/>
                  <a:cs typeface="CiscoSansTT Light"/>
                </a:rPr>
              </a:br>
              <a:r>
                <a:rPr lang="en-US" sz="1000" dirty="0" smtClean="0">
                  <a:latin typeface="CiscoSansTT Light"/>
                  <a:cs typeface="CiscoSansTT Light"/>
                </a:rPr>
                <a:t>in </a:t>
              </a:r>
              <a:r>
                <a:rPr lang="en-US" sz="1000" dirty="0">
                  <a:latin typeface="CiscoSansTT Light"/>
                  <a:cs typeface="CiscoSansTT Light"/>
                </a:rPr>
                <a:t>a Box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783400" y="1562339"/>
              <a:ext cx="675490" cy="675317"/>
              <a:chOff x="4868479" y="3819631"/>
              <a:chExt cx="1107264" cy="1107266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4868479" y="3819631"/>
                <a:ext cx="1107264" cy="110726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25" name="Freeform 1602"/>
              <p:cNvSpPr>
                <a:spLocks noEditPoints="1"/>
              </p:cNvSpPr>
              <p:nvPr/>
            </p:nvSpPr>
            <p:spPr bwMode="auto">
              <a:xfrm>
                <a:off x="4931710" y="4062013"/>
                <a:ext cx="980802" cy="622502"/>
              </a:xfrm>
              <a:custGeom>
                <a:avLst/>
                <a:gdLst>
                  <a:gd name="T0" fmla="*/ 0 w 10809"/>
                  <a:gd name="T1" fmla="*/ 0 h 6879"/>
                  <a:gd name="T2" fmla="*/ 0 w 10809"/>
                  <a:gd name="T3" fmla="*/ 0 h 6879"/>
                  <a:gd name="T4" fmla="*/ 0 w 10809"/>
                  <a:gd name="T5" fmla="*/ 0 h 6879"/>
                  <a:gd name="T6" fmla="*/ 0 w 10809"/>
                  <a:gd name="T7" fmla="*/ 0 h 6879"/>
                  <a:gd name="T8" fmla="*/ 0 w 10809"/>
                  <a:gd name="T9" fmla="*/ 0 h 6879"/>
                  <a:gd name="T10" fmla="*/ 0 w 10809"/>
                  <a:gd name="T11" fmla="*/ 0 h 6879"/>
                  <a:gd name="T12" fmla="*/ 0 w 10809"/>
                  <a:gd name="T13" fmla="*/ 0 h 6879"/>
                  <a:gd name="T14" fmla="*/ 0 w 10809"/>
                  <a:gd name="T15" fmla="*/ 0 h 6879"/>
                  <a:gd name="T16" fmla="*/ 0 w 10809"/>
                  <a:gd name="T17" fmla="*/ 0 h 6879"/>
                  <a:gd name="T18" fmla="*/ 0 w 10809"/>
                  <a:gd name="T19" fmla="*/ 0 h 6879"/>
                  <a:gd name="T20" fmla="*/ 0 w 10809"/>
                  <a:gd name="T21" fmla="*/ 0 h 6879"/>
                  <a:gd name="T22" fmla="*/ 0 w 10809"/>
                  <a:gd name="T23" fmla="*/ 0 h 6879"/>
                  <a:gd name="T24" fmla="*/ 0 w 10809"/>
                  <a:gd name="T25" fmla="*/ 0 h 6879"/>
                  <a:gd name="T26" fmla="*/ 0 w 10809"/>
                  <a:gd name="T27" fmla="*/ 0 h 6879"/>
                  <a:gd name="T28" fmla="*/ 0 w 10809"/>
                  <a:gd name="T29" fmla="*/ 0 h 6879"/>
                  <a:gd name="T30" fmla="*/ 0 w 10809"/>
                  <a:gd name="T31" fmla="*/ 0 h 6879"/>
                  <a:gd name="T32" fmla="*/ 0 w 10809"/>
                  <a:gd name="T33" fmla="*/ 0 h 6879"/>
                  <a:gd name="T34" fmla="*/ 0 w 10809"/>
                  <a:gd name="T35" fmla="*/ 0 h 6879"/>
                  <a:gd name="T36" fmla="*/ 0 w 10809"/>
                  <a:gd name="T37" fmla="*/ 0 h 6879"/>
                  <a:gd name="T38" fmla="*/ 0 w 10809"/>
                  <a:gd name="T39" fmla="*/ 0 h 6879"/>
                  <a:gd name="T40" fmla="*/ 0 w 10809"/>
                  <a:gd name="T41" fmla="*/ 0 h 6879"/>
                  <a:gd name="T42" fmla="*/ 0 w 10809"/>
                  <a:gd name="T43" fmla="*/ 0 h 6879"/>
                  <a:gd name="T44" fmla="*/ 0 w 10809"/>
                  <a:gd name="T45" fmla="*/ 0 h 6879"/>
                  <a:gd name="T46" fmla="*/ 0 w 10809"/>
                  <a:gd name="T47" fmla="*/ 0 h 6879"/>
                  <a:gd name="T48" fmla="*/ 0 w 10809"/>
                  <a:gd name="T49" fmla="*/ 0 h 6879"/>
                  <a:gd name="T50" fmla="*/ 0 w 10809"/>
                  <a:gd name="T51" fmla="*/ 0 h 6879"/>
                  <a:gd name="T52" fmla="*/ 0 w 10809"/>
                  <a:gd name="T53" fmla="*/ 0 h 6879"/>
                  <a:gd name="T54" fmla="*/ 0 w 10809"/>
                  <a:gd name="T55" fmla="*/ 0 h 6879"/>
                  <a:gd name="T56" fmla="*/ 0 w 10809"/>
                  <a:gd name="T57" fmla="*/ 0 h 6879"/>
                  <a:gd name="T58" fmla="*/ 0 w 10809"/>
                  <a:gd name="T59" fmla="*/ 0 h 6879"/>
                  <a:gd name="T60" fmla="*/ 0 w 10809"/>
                  <a:gd name="T61" fmla="*/ 0 h 6879"/>
                  <a:gd name="T62" fmla="*/ 0 w 10809"/>
                  <a:gd name="T63" fmla="*/ 0 h 6879"/>
                  <a:gd name="T64" fmla="*/ 0 w 10809"/>
                  <a:gd name="T65" fmla="*/ 0 h 6879"/>
                  <a:gd name="T66" fmla="*/ 0 w 10809"/>
                  <a:gd name="T67" fmla="*/ 0 h 6879"/>
                  <a:gd name="T68" fmla="*/ 0 w 10809"/>
                  <a:gd name="T69" fmla="*/ 0 h 6879"/>
                  <a:gd name="T70" fmla="*/ 0 w 10809"/>
                  <a:gd name="T71" fmla="*/ 0 h 6879"/>
                  <a:gd name="T72" fmla="*/ 0 w 10809"/>
                  <a:gd name="T73" fmla="*/ 0 h 6879"/>
                  <a:gd name="T74" fmla="*/ 0 w 10809"/>
                  <a:gd name="T75" fmla="*/ 0 h 6879"/>
                  <a:gd name="T76" fmla="*/ 0 w 10809"/>
                  <a:gd name="T77" fmla="*/ 0 h 6879"/>
                  <a:gd name="T78" fmla="*/ 0 w 10809"/>
                  <a:gd name="T79" fmla="*/ 0 h 6879"/>
                  <a:gd name="T80" fmla="*/ 0 w 10809"/>
                  <a:gd name="T81" fmla="*/ 0 h 6879"/>
                  <a:gd name="T82" fmla="*/ 0 w 10809"/>
                  <a:gd name="T83" fmla="*/ 0 h 6879"/>
                  <a:gd name="T84" fmla="*/ 0 w 10809"/>
                  <a:gd name="T85" fmla="*/ 0 h 6879"/>
                  <a:gd name="T86" fmla="*/ 0 w 10809"/>
                  <a:gd name="T87" fmla="*/ 0 h 68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809"/>
                  <a:gd name="T133" fmla="*/ 0 h 6879"/>
                  <a:gd name="T134" fmla="*/ 10809 w 10809"/>
                  <a:gd name="T135" fmla="*/ 6879 h 68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809" h="6879">
                    <a:moveTo>
                      <a:pt x="10589" y="3018"/>
                    </a:moveTo>
                    <a:cubicBezTo>
                      <a:pt x="5805" y="133"/>
                      <a:pt x="5805" y="133"/>
                      <a:pt x="5805" y="133"/>
                    </a:cubicBezTo>
                    <a:cubicBezTo>
                      <a:pt x="5585" y="0"/>
                      <a:pt x="5225" y="0"/>
                      <a:pt x="5005" y="133"/>
                    </a:cubicBezTo>
                    <a:cubicBezTo>
                      <a:pt x="221" y="3018"/>
                      <a:pt x="221" y="3018"/>
                      <a:pt x="221" y="3018"/>
                    </a:cubicBezTo>
                    <a:cubicBezTo>
                      <a:pt x="0" y="3151"/>
                      <a:pt x="21" y="3322"/>
                      <a:pt x="267" y="3398"/>
                    </a:cubicBezTo>
                    <a:cubicBezTo>
                      <a:pt x="2885" y="4210"/>
                      <a:pt x="2885" y="4210"/>
                      <a:pt x="2885" y="4210"/>
                    </a:cubicBezTo>
                    <a:cubicBezTo>
                      <a:pt x="2885" y="4705"/>
                      <a:pt x="2885" y="4705"/>
                      <a:pt x="2885" y="4705"/>
                    </a:cubicBezTo>
                    <a:cubicBezTo>
                      <a:pt x="2885" y="4705"/>
                      <a:pt x="2885" y="4705"/>
                      <a:pt x="2885" y="4705"/>
                    </a:cubicBezTo>
                    <a:cubicBezTo>
                      <a:pt x="2885" y="4705"/>
                      <a:pt x="2885" y="4706"/>
                      <a:pt x="2885" y="4706"/>
                    </a:cubicBezTo>
                    <a:cubicBezTo>
                      <a:pt x="2885" y="5164"/>
                      <a:pt x="4013" y="5536"/>
                      <a:pt x="5405" y="5536"/>
                    </a:cubicBezTo>
                    <a:cubicBezTo>
                      <a:pt x="6797" y="5536"/>
                      <a:pt x="7925" y="5164"/>
                      <a:pt x="7925" y="4706"/>
                    </a:cubicBezTo>
                    <a:cubicBezTo>
                      <a:pt x="7925" y="4706"/>
                      <a:pt x="7925" y="4705"/>
                      <a:pt x="7925" y="4705"/>
                    </a:cubicBezTo>
                    <a:cubicBezTo>
                      <a:pt x="7925" y="4451"/>
                      <a:pt x="7925" y="4451"/>
                      <a:pt x="7925" y="4451"/>
                    </a:cubicBezTo>
                    <a:cubicBezTo>
                      <a:pt x="7925" y="4210"/>
                      <a:pt x="7925" y="4210"/>
                      <a:pt x="7925" y="4210"/>
                    </a:cubicBezTo>
                    <a:cubicBezTo>
                      <a:pt x="9196" y="3816"/>
                      <a:pt x="9196" y="3816"/>
                      <a:pt x="9196" y="3816"/>
                    </a:cubicBezTo>
                    <a:cubicBezTo>
                      <a:pt x="9196" y="5531"/>
                      <a:pt x="9196" y="5531"/>
                      <a:pt x="9196" y="5531"/>
                    </a:cubicBezTo>
                    <a:cubicBezTo>
                      <a:pt x="9132" y="5566"/>
                      <a:pt x="9089" y="5628"/>
                      <a:pt x="9089" y="5700"/>
                    </a:cubicBezTo>
                    <a:cubicBezTo>
                      <a:pt x="9089" y="5763"/>
                      <a:pt x="9121" y="5818"/>
                      <a:pt x="9172" y="5854"/>
                    </a:cubicBezTo>
                    <a:cubicBezTo>
                      <a:pt x="8869" y="6698"/>
                      <a:pt x="8869" y="6698"/>
                      <a:pt x="8869" y="6698"/>
                    </a:cubicBezTo>
                    <a:cubicBezTo>
                      <a:pt x="8833" y="6797"/>
                      <a:pt x="8853" y="6879"/>
                      <a:pt x="8912" y="6879"/>
                    </a:cubicBezTo>
                    <a:cubicBezTo>
                      <a:pt x="9666" y="6879"/>
                      <a:pt x="9666" y="6879"/>
                      <a:pt x="9666" y="6879"/>
                    </a:cubicBezTo>
                    <a:cubicBezTo>
                      <a:pt x="9725" y="6879"/>
                      <a:pt x="9745" y="6797"/>
                      <a:pt x="9709" y="6698"/>
                    </a:cubicBezTo>
                    <a:cubicBezTo>
                      <a:pt x="9414" y="5875"/>
                      <a:pt x="9414" y="5875"/>
                      <a:pt x="9414" y="5875"/>
                    </a:cubicBezTo>
                    <a:cubicBezTo>
                      <a:pt x="9484" y="5842"/>
                      <a:pt x="9533" y="5776"/>
                      <a:pt x="9533" y="5700"/>
                    </a:cubicBezTo>
                    <a:cubicBezTo>
                      <a:pt x="9533" y="5617"/>
                      <a:pt x="9475" y="5546"/>
                      <a:pt x="9393" y="5517"/>
                    </a:cubicBezTo>
                    <a:cubicBezTo>
                      <a:pt x="9393" y="3755"/>
                      <a:pt x="9393" y="3755"/>
                      <a:pt x="9393" y="3755"/>
                    </a:cubicBezTo>
                    <a:cubicBezTo>
                      <a:pt x="10543" y="3398"/>
                      <a:pt x="10543" y="3398"/>
                      <a:pt x="10543" y="3398"/>
                    </a:cubicBezTo>
                    <a:cubicBezTo>
                      <a:pt x="10789" y="3322"/>
                      <a:pt x="10809" y="3151"/>
                      <a:pt x="10589" y="3018"/>
                    </a:cubicBezTo>
                    <a:close/>
                    <a:moveTo>
                      <a:pt x="5405" y="5361"/>
                    </a:moveTo>
                    <a:cubicBezTo>
                      <a:pt x="4307" y="5361"/>
                      <a:pt x="3416" y="5068"/>
                      <a:pt x="3416" y="4706"/>
                    </a:cubicBezTo>
                    <a:cubicBezTo>
                      <a:pt x="3416" y="4706"/>
                      <a:pt x="3416" y="4706"/>
                      <a:pt x="3416" y="4705"/>
                    </a:cubicBezTo>
                    <a:cubicBezTo>
                      <a:pt x="3417" y="4608"/>
                      <a:pt x="3482" y="4515"/>
                      <a:pt x="3599" y="4432"/>
                    </a:cubicBezTo>
                    <a:cubicBezTo>
                      <a:pt x="3914" y="4208"/>
                      <a:pt x="4604" y="4052"/>
                      <a:pt x="5405" y="4052"/>
                    </a:cubicBezTo>
                    <a:cubicBezTo>
                      <a:pt x="6206" y="4052"/>
                      <a:pt x="6896" y="4208"/>
                      <a:pt x="7211" y="4432"/>
                    </a:cubicBezTo>
                    <a:cubicBezTo>
                      <a:pt x="7328" y="4515"/>
                      <a:pt x="7393" y="4608"/>
                      <a:pt x="7393" y="4705"/>
                    </a:cubicBezTo>
                    <a:cubicBezTo>
                      <a:pt x="7393" y="4706"/>
                      <a:pt x="7394" y="4706"/>
                      <a:pt x="7394" y="4706"/>
                    </a:cubicBezTo>
                    <a:cubicBezTo>
                      <a:pt x="7394" y="5068"/>
                      <a:pt x="6503" y="5361"/>
                      <a:pt x="5405" y="5361"/>
                    </a:cubicBezTo>
                    <a:close/>
                    <a:moveTo>
                      <a:pt x="7925" y="3300"/>
                    </a:moveTo>
                    <a:cubicBezTo>
                      <a:pt x="7925" y="2842"/>
                      <a:pt x="6797" y="2470"/>
                      <a:pt x="5405" y="2470"/>
                    </a:cubicBezTo>
                    <a:cubicBezTo>
                      <a:pt x="4126" y="2470"/>
                      <a:pt x="3070" y="2784"/>
                      <a:pt x="2907" y="3190"/>
                    </a:cubicBezTo>
                    <a:cubicBezTo>
                      <a:pt x="2907" y="3071"/>
                      <a:pt x="2907" y="3071"/>
                      <a:pt x="2907" y="3071"/>
                    </a:cubicBezTo>
                    <a:cubicBezTo>
                      <a:pt x="2907" y="2622"/>
                      <a:pt x="4030" y="2257"/>
                      <a:pt x="5416" y="2257"/>
                    </a:cubicBezTo>
                    <a:cubicBezTo>
                      <a:pt x="6802" y="2257"/>
                      <a:pt x="7925" y="2622"/>
                      <a:pt x="7925" y="3071"/>
                    </a:cubicBezTo>
                    <a:lnTo>
                      <a:pt x="7925" y="330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342493"/>
                <a:endParaRPr lang="en-US" sz="1400">
                  <a:latin typeface="CiscoSansTT Light"/>
                  <a:cs typeface="CiscoSansTT Light"/>
                </a:endParaRPr>
              </a:p>
            </p:txBody>
          </p:sp>
        </p:grpSp>
        <p:sp>
          <p:nvSpPr>
            <p:cNvPr id="16" name="Rectangle 14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425793" y="1732142"/>
              <a:ext cx="660923" cy="365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7129" tIns="28564" rIns="57129" bIns="28564">
              <a:spAutoFit/>
            </a:bodyPr>
            <a:lstStyle/>
            <a:p>
              <a:pPr defTabSz="342493">
                <a:defRPr/>
              </a:pPr>
              <a:r>
                <a:rPr lang="en-US" sz="1000" dirty="0">
                  <a:latin typeface="CiscoSansTT Light"/>
                  <a:cs typeface="CiscoSansTT Light"/>
                </a:rPr>
                <a:t>Store </a:t>
              </a:r>
              <a:r>
                <a:rPr lang="en-US" sz="1000" dirty="0" smtClean="0">
                  <a:latin typeface="CiscoSansTT Light"/>
                  <a:cs typeface="CiscoSansTT Light"/>
                </a:rPr>
                <a:t/>
              </a:r>
              <a:br>
                <a:rPr lang="en-US" sz="1000" dirty="0" smtClean="0">
                  <a:latin typeface="CiscoSansTT Light"/>
                  <a:cs typeface="CiscoSansTT Light"/>
                </a:rPr>
              </a:br>
              <a:r>
                <a:rPr lang="en-US" sz="1000" dirty="0" smtClean="0">
                  <a:latin typeface="CiscoSansTT Light"/>
                  <a:cs typeface="CiscoSansTT Light"/>
                </a:rPr>
                <a:t>in </a:t>
              </a:r>
              <a:r>
                <a:rPr lang="en-US" sz="1000" dirty="0">
                  <a:latin typeface="CiscoSansTT Light"/>
                  <a:cs typeface="CiscoSansTT Light"/>
                </a:rPr>
                <a:t>a Box</a:t>
              </a: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760749" y="1562339"/>
              <a:ext cx="675491" cy="675317"/>
              <a:chOff x="4868479" y="2390555"/>
              <a:chExt cx="1107264" cy="1107266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4868479" y="2390555"/>
                <a:ext cx="1107264" cy="110726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5022156" y="2740907"/>
                <a:ext cx="799910" cy="568612"/>
                <a:chOff x="9480550" y="5194300"/>
                <a:chExt cx="395288" cy="280988"/>
              </a:xfrm>
            </p:grpSpPr>
            <p:sp>
              <p:nvSpPr>
                <p:cNvPr id="20" name="Freeform 66"/>
                <p:cNvSpPr>
                  <a:spLocks/>
                </p:cNvSpPr>
                <p:nvPr/>
              </p:nvSpPr>
              <p:spPr bwMode="auto">
                <a:xfrm>
                  <a:off x="9480550" y="5194300"/>
                  <a:ext cx="363538" cy="206375"/>
                </a:xfrm>
                <a:custGeom>
                  <a:avLst/>
                  <a:gdLst/>
                  <a:ahLst/>
                  <a:cxnLst>
                    <a:cxn ang="0">
                      <a:pos x="46" y="0"/>
                    </a:cxn>
                    <a:cxn ang="0">
                      <a:pos x="51" y="0"/>
                    </a:cxn>
                    <a:cxn ang="0">
                      <a:pos x="78" y="97"/>
                    </a:cxn>
                    <a:cxn ang="0">
                      <a:pos x="186" y="97"/>
                    </a:cxn>
                    <a:cxn ang="0">
                      <a:pos x="192" y="103"/>
                    </a:cxn>
                    <a:cxn ang="0">
                      <a:pos x="186" y="109"/>
                    </a:cxn>
                    <a:cxn ang="0">
                      <a:pos x="68" y="109"/>
                    </a:cxn>
                    <a:cxn ang="0">
                      <a:pos x="41" y="13"/>
                    </a:cxn>
                    <a:cxn ang="0">
                      <a:pos x="7" y="13"/>
                    </a:cxn>
                    <a:cxn ang="0">
                      <a:pos x="0" y="6"/>
                    </a:cxn>
                    <a:cxn ang="0">
                      <a:pos x="7" y="0"/>
                    </a:cxn>
                    <a:cxn ang="0">
                      <a:pos x="46" y="0"/>
                    </a:cxn>
                  </a:cxnLst>
                  <a:rect l="0" t="0" r="r" b="b"/>
                  <a:pathLst>
                    <a:path w="192" h="109">
                      <a:moveTo>
                        <a:pt x="46" y="0"/>
                      </a:move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1" y="0"/>
                        <a:pt x="75" y="88"/>
                        <a:pt x="78" y="97"/>
                      </a:cubicBezTo>
                      <a:cubicBezTo>
                        <a:pt x="87" y="97"/>
                        <a:pt x="186" y="97"/>
                        <a:pt x="186" y="97"/>
                      </a:cubicBezTo>
                      <a:cubicBezTo>
                        <a:pt x="189" y="97"/>
                        <a:pt x="192" y="99"/>
                        <a:pt x="192" y="103"/>
                      </a:cubicBezTo>
                      <a:cubicBezTo>
                        <a:pt x="192" y="107"/>
                        <a:pt x="189" y="109"/>
                        <a:pt x="186" y="109"/>
                      </a:cubicBezTo>
                      <a:cubicBezTo>
                        <a:pt x="68" y="109"/>
                        <a:pt x="68" y="109"/>
                        <a:pt x="68" y="109"/>
                      </a:cubicBezTo>
                      <a:cubicBezTo>
                        <a:pt x="68" y="109"/>
                        <a:pt x="43" y="21"/>
                        <a:pt x="41" y="13"/>
                      </a:cubicBezTo>
                      <a:cubicBezTo>
                        <a:pt x="34" y="13"/>
                        <a:pt x="7" y="13"/>
                        <a:pt x="7" y="13"/>
                      </a:cubicBezTo>
                      <a:cubicBezTo>
                        <a:pt x="3" y="13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7" y="0"/>
                      </a:cubicBez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493"/>
                  <a:endParaRPr lang="en-US" sz="1400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1" name="Oval 67"/>
                <p:cNvSpPr>
                  <a:spLocks noChangeArrowheads="1"/>
                </p:cNvSpPr>
                <p:nvPr/>
              </p:nvSpPr>
              <p:spPr bwMode="auto">
                <a:xfrm>
                  <a:off x="9783763" y="5419725"/>
                  <a:ext cx="55563" cy="5556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493"/>
                  <a:endParaRPr lang="en-US" sz="1400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2" name="Oval 68"/>
                <p:cNvSpPr>
                  <a:spLocks noChangeArrowheads="1"/>
                </p:cNvSpPr>
                <p:nvPr/>
              </p:nvSpPr>
              <p:spPr bwMode="auto">
                <a:xfrm>
                  <a:off x="9615488" y="5419725"/>
                  <a:ext cx="55563" cy="5556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493"/>
                  <a:endParaRPr lang="en-US" sz="1400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3" name="Freeform 69"/>
                <p:cNvSpPr>
                  <a:spLocks noEditPoints="1"/>
                </p:cNvSpPr>
                <p:nvPr/>
              </p:nvSpPr>
              <p:spPr bwMode="auto">
                <a:xfrm>
                  <a:off x="9598025" y="5194300"/>
                  <a:ext cx="277813" cy="163513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25" y="82"/>
                    </a:cxn>
                    <a:cxn ang="0">
                      <a:pos x="31" y="86"/>
                    </a:cxn>
                    <a:cxn ang="0">
                      <a:pos x="119" y="86"/>
                    </a:cxn>
                    <a:cxn ang="0">
                      <a:pos x="127" y="80"/>
                    </a:cxn>
                    <a:cxn ang="0">
                      <a:pos x="145" y="6"/>
                    </a:cxn>
                    <a:cxn ang="0">
                      <a:pos x="139" y="0"/>
                    </a:cxn>
                    <a:cxn ang="0">
                      <a:pos x="8" y="0"/>
                    </a:cxn>
                    <a:cxn ang="0">
                      <a:pos x="1" y="2"/>
                    </a:cxn>
                    <a:cxn ang="0">
                      <a:pos x="0" y="8"/>
                    </a:cxn>
                    <a:cxn ang="0">
                      <a:pos x="112" y="41"/>
                    </a:cxn>
                    <a:cxn ang="0">
                      <a:pos x="98" y="27"/>
                    </a:cxn>
                    <a:cxn ang="0">
                      <a:pos x="112" y="12"/>
                    </a:cxn>
                    <a:cxn ang="0">
                      <a:pos x="127" y="27"/>
                    </a:cxn>
                    <a:cxn ang="0">
                      <a:pos x="112" y="41"/>
                    </a:cxn>
                    <a:cxn ang="0">
                      <a:pos x="78" y="60"/>
                    </a:cxn>
                    <a:cxn ang="0">
                      <a:pos x="93" y="46"/>
                    </a:cxn>
                    <a:cxn ang="0">
                      <a:pos x="108" y="60"/>
                    </a:cxn>
                    <a:cxn ang="0">
                      <a:pos x="93" y="75"/>
                    </a:cxn>
                    <a:cxn ang="0">
                      <a:pos x="78" y="60"/>
                    </a:cxn>
                    <a:cxn ang="0">
                      <a:pos x="75" y="41"/>
                    </a:cxn>
                    <a:cxn ang="0">
                      <a:pos x="61" y="27"/>
                    </a:cxn>
                    <a:cxn ang="0">
                      <a:pos x="75" y="12"/>
                    </a:cxn>
                    <a:cxn ang="0">
                      <a:pos x="90" y="27"/>
                    </a:cxn>
                    <a:cxn ang="0">
                      <a:pos x="75" y="41"/>
                    </a:cxn>
                    <a:cxn ang="0">
                      <a:pos x="41" y="60"/>
                    </a:cxn>
                    <a:cxn ang="0">
                      <a:pos x="56" y="46"/>
                    </a:cxn>
                    <a:cxn ang="0">
                      <a:pos x="71" y="60"/>
                    </a:cxn>
                    <a:cxn ang="0">
                      <a:pos x="56" y="75"/>
                    </a:cxn>
                    <a:cxn ang="0">
                      <a:pos x="41" y="60"/>
                    </a:cxn>
                    <a:cxn ang="0">
                      <a:pos x="22" y="27"/>
                    </a:cxn>
                    <a:cxn ang="0">
                      <a:pos x="37" y="12"/>
                    </a:cxn>
                    <a:cxn ang="0">
                      <a:pos x="51" y="27"/>
                    </a:cxn>
                    <a:cxn ang="0">
                      <a:pos x="37" y="41"/>
                    </a:cxn>
                    <a:cxn ang="0">
                      <a:pos x="22" y="27"/>
                    </a:cxn>
                  </a:cxnLst>
                  <a:rect l="0" t="0" r="r" b="b"/>
                  <a:pathLst>
                    <a:path w="146" h="86">
                      <a:moveTo>
                        <a:pt x="0" y="8"/>
                      </a:moveTo>
                      <a:cubicBezTo>
                        <a:pt x="25" y="82"/>
                        <a:pt x="25" y="82"/>
                        <a:pt x="25" y="82"/>
                      </a:cubicBezTo>
                      <a:cubicBezTo>
                        <a:pt x="26" y="84"/>
                        <a:pt x="28" y="86"/>
                        <a:pt x="31" y="86"/>
                      </a:cubicBezTo>
                      <a:cubicBezTo>
                        <a:pt x="119" y="86"/>
                        <a:pt x="119" y="86"/>
                        <a:pt x="119" y="86"/>
                      </a:cubicBezTo>
                      <a:cubicBezTo>
                        <a:pt x="123" y="86"/>
                        <a:pt x="127" y="83"/>
                        <a:pt x="127" y="80"/>
                      </a:cubicBezTo>
                      <a:cubicBezTo>
                        <a:pt x="145" y="6"/>
                        <a:pt x="145" y="6"/>
                        <a:pt x="145" y="6"/>
                      </a:cubicBezTo>
                      <a:cubicBezTo>
                        <a:pt x="146" y="3"/>
                        <a:pt x="143" y="0"/>
                        <a:pt x="139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0" y="4"/>
                        <a:pt x="0" y="6"/>
                        <a:pt x="0" y="8"/>
                      </a:cubicBezTo>
                      <a:close/>
                      <a:moveTo>
                        <a:pt x="112" y="41"/>
                      </a:moveTo>
                      <a:cubicBezTo>
                        <a:pt x="104" y="41"/>
                        <a:pt x="98" y="35"/>
                        <a:pt x="98" y="27"/>
                      </a:cubicBezTo>
                      <a:cubicBezTo>
                        <a:pt x="98" y="19"/>
                        <a:pt x="104" y="12"/>
                        <a:pt x="112" y="12"/>
                      </a:cubicBezTo>
                      <a:cubicBezTo>
                        <a:pt x="120" y="12"/>
                        <a:pt x="127" y="19"/>
                        <a:pt x="127" y="27"/>
                      </a:cubicBezTo>
                      <a:cubicBezTo>
                        <a:pt x="127" y="35"/>
                        <a:pt x="120" y="41"/>
                        <a:pt x="112" y="41"/>
                      </a:cubicBezTo>
                      <a:close/>
                      <a:moveTo>
                        <a:pt x="78" y="60"/>
                      </a:moveTo>
                      <a:cubicBezTo>
                        <a:pt x="78" y="52"/>
                        <a:pt x="85" y="46"/>
                        <a:pt x="93" y="46"/>
                      </a:cubicBezTo>
                      <a:cubicBezTo>
                        <a:pt x="101" y="46"/>
                        <a:pt x="108" y="52"/>
                        <a:pt x="108" y="60"/>
                      </a:cubicBezTo>
                      <a:cubicBezTo>
                        <a:pt x="108" y="68"/>
                        <a:pt x="101" y="75"/>
                        <a:pt x="93" y="75"/>
                      </a:cubicBezTo>
                      <a:cubicBezTo>
                        <a:pt x="85" y="75"/>
                        <a:pt x="78" y="68"/>
                        <a:pt x="78" y="60"/>
                      </a:cubicBezTo>
                      <a:close/>
                      <a:moveTo>
                        <a:pt x="75" y="41"/>
                      </a:moveTo>
                      <a:cubicBezTo>
                        <a:pt x="67" y="41"/>
                        <a:pt x="61" y="35"/>
                        <a:pt x="61" y="27"/>
                      </a:cubicBezTo>
                      <a:cubicBezTo>
                        <a:pt x="61" y="19"/>
                        <a:pt x="67" y="12"/>
                        <a:pt x="75" y="12"/>
                      </a:cubicBezTo>
                      <a:cubicBezTo>
                        <a:pt x="83" y="12"/>
                        <a:pt x="90" y="19"/>
                        <a:pt x="90" y="27"/>
                      </a:cubicBezTo>
                      <a:cubicBezTo>
                        <a:pt x="90" y="35"/>
                        <a:pt x="83" y="41"/>
                        <a:pt x="75" y="41"/>
                      </a:cubicBezTo>
                      <a:close/>
                      <a:moveTo>
                        <a:pt x="41" y="60"/>
                      </a:moveTo>
                      <a:cubicBezTo>
                        <a:pt x="41" y="52"/>
                        <a:pt x="48" y="46"/>
                        <a:pt x="56" y="46"/>
                      </a:cubicBezTo>
                      <a:cubicBezTo>
                        <a:pt x="64" y="46"/>
                        <a:pt x="71" y="52"/>
                        <a:pt x="71" y="60"/>
                      </a:cubicBezTo>
                      <a:cubicBezTo>
                        <a:pt x="71" y="68"/>
                        <a:pt x="64" y="75"/>
                        <a:pt x="56" y="75"/>
                      </a:cubicBezTo>
                      <a:cubicBezTo>
                        <a:pt x="48" y="75"/>
                        <a:pt x="41" y="68"/>
                        <a:pt x="41" y="60"/>
                      </a:cubicBezTo>
                      <a:close/>
                      <a:moveTo>
                        <a:pt x="22" y="27"/>
                      </a:moveTo>
                      <a:cubicBezTo>
                        <a:pt x="22" y="19"/>
                        <a:pt x="29" y="12"/>
                        <a:pt x="37" y="12"/>
                      </a:cubicBezTo>
                      <a:cubicBezTo>
                        <a:pt x="45" y="12"/>
                        <a:pt x="51" y="19"/>
                        <a:pt x="51" y="27"/>
                      </a:cubicBezTo>
                      <a:cubicBezTo>
                        <a:pt x="51" y="35"/>
                        <a:pt x="45" y="41"/>
                        <a:pt x="37" y="41"/>
                      </a:cubicBezTo>
                      <a:cubicBezTo>
                        <a:pt x="29" y="41"/>
                        <a:pt x="22" y="35"/>
                        <a:pt x="22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493"/>
                  <a:endParaRPr lang="en-US" sz="1400">
                    <a:latin typeface="CiscoSansTT Light"/>
                    <a:cs typeface="CiscoSansTT Light"/>
                  </a:endParaRPr>
                </a:p>
              </p:txBody>
            </p:sp>
          </p:grpSp>
        </p:grpSp>
      </p:grpSp>
      <p:grpSp>
        <p:nvGrpSpPr>
          <p:cNvPr id="33" name="Group 32"/>
          <p:cNvGrpSpPr/>
          <p:nvPr/>
        </p:nvGrpSpPr>
        <p:grpSpPr>
          <a:xfrm>
            <a:off x="4466339" y="2893396"/>
            <a:ext cx="1675387" cy="593244"/>
            <a:chOff x="20108380" y="2240905"/>
            <a:chExt cx="3470949" cy="1229361"/>
          </a:xfrm>
        </p:grpSpPr>
        <p:sp>
          <p:nvSpPr>
            <p:cNvPr id="34" name="Oval 33"/>
            <p:cNvSpPr/>
            <p:nvPr/>
          </p:nvSpPr>
          <p:spPr bwMode="auto">
            <a:xfrm>
              <a:off x="20108380" y="2240905"/>
              <a:ext cx="3470949" cy="1229361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28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defTabSz="458490"/>
              <a:endParaRPr lang="en-US" sz="1200" kern="0" dirty="0" err="1">
                <a:solidFill>
                  <a:srgbClr val="FFFFFF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pic>
          <p:nvPicPr>
            <p:cNvPr id="35" name="Picture 34" descr="C:\Users\vidyvenk\Documents\01.Product Management\GoToMarket\Photographs\UCSE\UCSE\high 600\KM34024.jpg"/>
            <p:cNvPicPr/>
            <p:nvPr/>
          </p:nvPicPr>
          <p:blipFill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92727" y="2240906"/>
              <a:ext cx="2302254" cy="85140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Rectangle 35"/>
          <p:cNvSpPr/>
          <p:nvPr/>
        </p:nvSpPr>
        <p:spPr>
          <a:xfrm>
            <a:off x="3265074" y="2960889"/>
            <a:ext cx="1352043" cy="44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Clr>
                <a:srgbClr val="272848"/>
              </a:buClr>
              <a:buNone/>
              <a:defRPr/>
            </a:pPr>
            <a: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BLADE FORM </a:t>
            </a:r>
            <a:b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</a:br>
            <a: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FACTOR</a:t>
            </a:r>
            <a:endParaRPr lang="en-US" sz="14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3245555" y="3539147"/>
            <a:ext cx="2688516" cy="13464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01" tIns="34250" rIns="68501" bIns="3425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 lang="en-US" sz="20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FontTx/>
              <a:buNone/>
              <a:defRPr lang="en-US" sz="18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6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10" lvl="1" defTabSz="513815">
              <a:lnSpc>
                <a:spcPct val="100000"/>
              </a:lnSpc>
              <a:spcBef>
                <a:spcPts val="1200"/>
              </a:spcBef>
              <a:buClr>
                <a:srgbClr val="272848"/>
              </a:buClr>
              <a:buSzPct val="80000"/>
              <a:defRPr/>
            </a:pPr>
            <a:r>
              <a:rPr lang="en-US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Eliminate wires, components </a:t>
            </a:r>
            <a:r>
              <a:rPr lang="en-US" sz="105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/>
            </a:r>
            <a:br>
              <a:rPr lang="en-US" sz="105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</a:br>
            <a:r>
              <a:rPr lang="en-US" sz="105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and </a:t>
            </a:r>
            <a:r>
              <a:rPr lang="en-US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save space</a:t>
            </a:r>
          </a:p>
          <a:p>
            <a:pPr marL="42810" lvl="1" defTabSz="513815">
              <a:lnSpc>
                <a:spcPct val="100000"/>
              </a:lnSpc>
              <a:spcBef>
                <a:spcPts val="1200"/>
              </a:spcBef>
              <a:buClr>
                <a:srgbClr val="272848"/>
              </a:buClr>
              <a:buSzPct val="80000"/>
              <a:defRPr/>
            </a:pPr>
            <a:r>
              <a:rPr lang="en-US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Rapidly provision hardware with plug-and-play modularity</a:t>
            </a:r>
          </a:p>
          <a:p>
            <a:pPr marL="42810" lvl="1" defTabSz="513815">
              <a:lnSpc>
                <a:spcPct val="100000"/>
              </a:lnSpc>
              <a:spcBef>
                <a:spcPts val="1200"/>
              </a:spcBef>
              <a:buClr>
                <a:srgbClr val="272848"/>
              </a:buClr>
              <a:buSzPct val="80000"/>
              <a:defRPr/>
            </a:pPr>
            <a:r>
              <a:rPr lang="en-US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Right-size hardware profile for the lean branch office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3367811" y="3488425"/>
            <a:ext cx="2417727" cy="925817"/>
            <a:chOff x="6696100" y="3542322"/>
            <a:chExt cx="1727832" cy="735526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696100" y="3921027"/>
              <a:ext cx="1727832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696100" y="4277848"/>
              <a:ext cx="1727832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696100" y="3542322"/>
              <a:ext cx="1727832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Content Placeholder 2"/>
          <p:cNvSpPr txBox="1">
            <a:spLocks/>
          </p:cNvSpPr>
          <p:nvPr/>
        </p:nvSpPr>
        <p:spPr>
          <a:xfrm>
            <a:off x="246019" y="3526450"/>
            <a:ext cx="2440915" cy="13464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01" tIns="34250" rIns="68501" bIns="3425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 lang="en-US" sz="20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FontTx/>
              <a:buNone/>
              <a:defRPr lang="en-US" sz="18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6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10" lvl="1" defTabSz="513815">
              <a:lnSpc>
                <a:spcPct val="100000"/>
              </a:lnSpc>
              <a:spcBef>
                <a:spcPts val="1200"/>
              </a:spcBef>
              <a:buClr>
                <a:srgbClr val="272848"/>
              </a:buClr>
              <a:buSzPct val="80000"/>
              <a:defRPr/>
            </a:pPr>
            <a:r>
              <a:rPr sz="105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Consolidate </a:t>
            </a:r>
            <a:r>
              <a:rPr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physical servers to reduce costs</a:t>
            </a:r>
          </a:p>
          <a:p>
            <a:pPr marL="42810" lvl="1" defTabSz="513815">
              <a:lnSpc>
                <a:spcPct val="100000"/>
              </a:lnSpc>
              <a:spcBef>
                <a:spcPts val="1200"/>
              </a:spcBef>
              <a:buClr>
                <a:srgbClr val="272848"/>
              </a:buClr>
              <a:buSzPct val="80000"/>
              <a:defRPr/>
            </a:pPr>
            <a:r>
              <a:rPr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Improve application uptime and failure recovery time</a:t>
            </a:r>
          </a:p>
          <a:p>
            <a:pPr marL="42810" lvl="1" defTabSz="513815">
              <a:lnSpc>
                <a:spcPct val="100000"/>
              </a:lnSpc>
              <a:spcBef>
                <a:spcPts val="1200"/>
              </a:spcBef>
              <a:buClr>
                <a:srgbClr val="272848"/>
              </a:buClr>
              <a:buSzPct val="80000"/>
              <a:defRPr/>
            </a:pPr>
            <a:r>
              <a:rPr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Shorten time-to-deployment for new apps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621744" y="2787525"/>
            <a:ext cx="1491535" cy="779592"/>
            <a:chOff x="-3167407" y="2304585"/>
            <a:chExt cx="3470949" cy="1814660"/>
          </a:xfrm>
        </p:grpSpPr>
        <p:sp>
          <p:nvSpPr>
            <p:cNvPr id="44" name="Oval 43"/>
            <p:cNvSpPr/>
            <p:nvPr/>
          </p:nvSpPr>
          <p:spPr bwMode="auto">
            <a:xfrm>
              <a:off x="-3167407" y="2889885"/>
              <a:ext cx="3470949" cy="122936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alpha val="28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defTabSz="458490"/>
              <a:endParaRPr lang="en-US" sz="1200" kern="0" dirty="0" err="1">
                <a:solidFill>
                  <a:srgbClr val="FFFFFF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pic>
          <p:nvPicPr>
            <p:cNvPr id="45" name="Picture 5" descr="DGRM_Server_VMs_detail_3_ESXi_Q408_Comm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2258194" y="2304585"/>
              <a:ext cx="1735925" cy="144219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" name="Rectangle 45"/>
          <p:cNvSpPr/>
          <p:nvPr/>
        </p:nvSpPr>
        <p:spPr>
          <a:xfrm>
            <a:off x="288948" y="2948192"/>
            <a:ext cx="1634991" cy="44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Clr>
                <a:srgbClr val="272848"/>
              </a:buClr>
              <a:buNone/>
              <a:defRPr/>
            </a:pPr>
            <a: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SERVER </a:t>
            </a:r>
            <a:b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</a:br>
            <a: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VIRTUALIZATION</a:t>
            </a:r>
            <a:endParaRPr lang="en-US" sz="14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6297019" y="3537995"/>
            <a:ext cx="2089934" cy="172058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01" tIns="34250" rIns="68501" bIns="3425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 lang="en-US" sz="20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FontTx/>
              <a:buNone/>
              <a:defRPr lang="en-US" sz="18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6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10" lvl="1" defTabSz="513815">
              <a:lnSpc>
                <a:spcPct val="100000"/>
              </a:lnSpc>
              <a:spcBef>
                <a:spcPts val="1200"/>
              </a:spcBef>
              <a:buClr>
                <a:srgbClr val="272848"/>
              </a:buClr>
              <a:buSzPct val="80000"/>
              <a:defRPr/>
            </a:pPr>
            <a:r>
              <a:rPr lang="en-US" sz="105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Unified </a:t>
            </a:r>
            <a:r>
              <a:rPr lang="en-US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Compute Infrastructure Management with UCS Director</a:t>
            </a:r>
          </a:p>
          <a:p>
            <a:pPr marL="42810" lvl="1" defTabSz="513815">
              <a:lnSpc>
                <a:spcPct val="100000"/>
              </a:lnSpc>
              <a:spcBef>
                <a:spcPts val="1200"/>
              </a:spcBef>
              <a:buClr>
                <a:srgbClr val="272848"/>
              </a:buClr>
              <a:buSzPct val="80000"/>
              <a:defRPr/>
            </a:pPr>
            <a:r>
              <a:rPr lang="en-US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Centralized provisioning and management across branches</a:t>
            </a:r>
          </a:p>
          <a:p>
            <a:pPr marL="42810" lvl="1" defTabSz="513815">
              <a:lnSpc>
                <a:spcPct val="100000"/>
              </a:lnSpc>
              <a:spcBef>
                <a:spcPts val="1200"/>
              </a:spcBef>
              <a:buClr>
                <a:srgbClr val="272848"/>
              </a:buClr>
              <a:buSzPct val="80000"/>
              <a:defRPr/>
            </a:pPr>
            <a:r>
              <a:rPr lang="en-US" sz="1050" dirty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Separate management domain for network and server </a:t>
            </a:r>
            <a:r>
              <a:rPr lang="en-US" sz="105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teams</a:t>
            </a:r>
          </a:p>
          <a:p>
            <a:pPr marL="42810" lvl="1" defTabSz="513815">
              <a:spcBef>
                <a:spcPts val="450"/>
              </a:spcBef>
              <a:buClr>
                <a:srgbClr val="272848"/>
              </a:buClr>
              <a:buSzPct val="80000"/>
              <a:defRPr/>
            </a:pPr>
            <a:endParaRPr sz="1050" dirty="0">
              <a:solidFill>
                <a:srgbClr val="000000">
                  <a:lumMod val="75000"/>
                  <a:lumOff val="25000"/>
                </a:srgbClr>
              </a:solidFill>
              <a:latin typeface="CiscoSansTT Light"/>
              <a:cs typeface="CiscoSansTT Light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310803" y="2940121"/>
            <a:ext cx="1491214" cy="4442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80000"/>
              </a:lnSpc>
              <a:spcBef>
                <a:spcPts val="600"/>
              </a:spcBef>
              <a:buClr>
                <a:srgbClr val="272848"/>
              </a:buClr>
              <a:buNone/>
              <a:defRPr/>
            </a:pPr>
            <a: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SEAMLESS </a:t>
            </a:r>
            <a:b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</a:br>
            <a: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MANAGEMENT</a:t>
            </a:r>
            <a:endParaRPr lang="en-US" sz="14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216810" y="2795407"/>
            <a:ext cx="587817" cy="587817"/>
            <a:chOff x="4032113" y="1358029"/>
            <a:chExt cx="1072970" cy="1072970"/>
          </a:xfrm>
        </p:grpSpPr>
        <p:sp>
          <p:nvSpPr>
            <p:cNvPr id="50" name="Oval 49"/>
            <p:cNvSpPr/>
            <p:nvPr/>
          </p:nvSpPr>
          <p:spPr>
            <a:xfrm>
              <a:off x="4032113" y="1358029"/>
              <a:ext cx="1072970" cy="10729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4177058" y="1523928"/>
              <a:ext cx="783081" cy="741172"/>
              <a:chOff x="4166218" y="1551573"/>
              <a:chExt cx="783081" cy="741172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4166218" y="1551573"/>
                <a:ext cx="783081" cy="741172"/>
                <a:chOff x="2911556" y="2852086"/>
                <a:chExt cx="1155618" cy="1093774"/>
              </a:xfrm>
            </p:grpSpPr>
            <p:sp>
              <p:nvSpPr>
                <p:cNvPr id="56" name="Donut 55"/>
                <p:cNvSpPr/>
                <p:nvPr/>
              </p:nvSpPr>
              <p:spPr>
                <a:xfrm>
                  <a:off x="3132594" y="3024989"/>
                  <a:ext cx="701011" cy="701011"/>
                </a:xfrm>
                <a:prstGeom prst="donut">
                  <a:avLst>
                    <a:gd name="adj" fmla="val 9136"/>
                  </a:avLst>
                </a:prstGeom>
                <a:solidFill>
                  <a:schemeClr val="bg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 dirty="0">
                    <a:solidFill>
                      <a:schemeClr val="tx1"/>
                    </a:solidFill>
                    <a:latin typeface="CiscoSansTT Light"/>
                    <a:cs typeface="CiscoSansTT Light"/>
                  </a:endParaRPr>
                </a:p>
              </p:txBody>
            </p:sp>
            <p:grpSp>
              <p:nvGrpSpPr>
                <p:cNvPr id="57" name="Group 56"/>
                <p:cNvGrpSpPr/>
                <p:nvPr/>
              </p:nvGrpSpPr>
              <p:grpSpPr>
                <a:xfrm>
                  <a:off x="2911556" y="2852086"/>
                  <a:ext cx="1155618" cy="1093774"/>
                  <a:chOff x="2911556" y="2852086"/>
                  <a:chExt cx="1155618" cy="1093774"/>
                </a:xfrm>
              </p:grpSpPr>
              <p:grpSp>
                <p:nvGrpSpPr>
                  <p:cNvPr id="58" name="Group 57"/>
                  <p:cNvGrpSpPr/>
                  <p:nvPr/>
                </p:nvGrpSpPr>
                <p:grpSpPr>
                  <a:xfrm>
                    <a:off x="3482513" y="2852086"/>
                    <a:ext cx="1599" cy="1093774"/>
                    <a:chOff x="781087" y="1551444"/>
                    <a:chExt cx="463" cy="316737"/>
                  </a:xfrm>
                </p:grpSpPr>
                <p:cxnSp>
                  <p:nvCxnSpPr>
                    <p:cNvPr id="65" name="Straight Connector 64"/>
                    <p:cNvCxnSpPr/>
                    <p:nvPr/>
                  </p:nvCxnSpPr>
                  <p:spPr>
                    <a:xfrm flipH="1" flipV="1">
                      <a:off x="781087" y="1551444"/>
                      <a:ext cx="463" cy="53537"/>
                    </a:xfrm>
                    <a:prstGeom prst="line">
                      <a:avLst/>
                    </a:prstGeom>
                    <a:ln w="19050">
                      <a:solidFill>
                        <a:schemeClr val="bg1"/>
                      </a:solidFill>
                      <a:headEnd w="lg" len="med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65"/>
                    <p:cNvCxnSpPr/>
                    <p:nvPr/>
                  </p:nvCxnSpPr>
                  <p:spPr>
                    <a:xfrm>
                      <a:off x="781257" y="1796735"/>
                      <a:ext cx="0" cy="71446"/>
                    </a:xfrm>
                    <a:prstGeom prst="line">
                      <a:avLst/>
                    </a:prstGeom>
                    <a:ln w="19050">
                      <a:solidFill>
                        <a:schemeClr val="bg1"/>
                      </a:solidFill>
                      <a:headEnd w="lg" len="med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9" name="Group 58"/>
                  <p:cNvGrpSpPr/>
                  <p:nvPr/>
                </p:nvGrpSpPr>
                <p:grpSpPr>
                  <a:xfrm rot="3600000">
                    <a:off x="3483099" y="2790240"/>
                    <a:ext cx="12532" cy="1155618"/>
                    <a:chOff x="781318" y="1533535"/>
                    <a:chExt cx="3629" cy="334646"/>
                  </a:xfrm>
                </p:grpSpPr>
                <p:cxnSp>
                  <p:nvCxnSpPr>
                    <p:cNvPr id="63" name="Straight Connector 62"/>
                    <p:cNvCxnSpPr/>
                    <p:nvPr/>
                  </p:nvCxnSpPr>
                  <p:spPr>
                    <a:xfrm flipV="1">
                      <a:off x="784947" y="1533535"/>
                      <a:ext cx="0" cy="71446"/>
                    </a:xfrm>
                    <a:prstGeom prst="line">
                      <a:avLst/>
                    </a:prstGeom>
                    <a:ln w="19050">
                      <a:solidFill>
                        <a:schemeClr val="bg1"/>
                      </a:solidFill>
                      <a:headEnd w="lg" len="med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/>
                    <p:cNvCxnSpPr/>
                    <p:nvPr/>
                  </p:nvCxnSpPr>
                  <p:spPr>
                    <a:xfrm>
                      <a:off x="781318" y="1796735"/>
                      <a:ext cx="0" cy="71446"/>
                    </a:xfrm>
                    <a:prstGeom prst="line">
                      <a:avLst/>
                    </a:prstGeom>
                    <a:ln w="19050">
                      <a:solidFill>
                        <a:schemeClr val="bg1"/>
                      </a:solidFill>
                      <a:headEnd w="lg" len="med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0" name="Group 59"/>
                  <p:cNvGrpSpPr/>
                  <p:nvPr/>
                </p:nvGrpSpPr>
                <p:grpSpPr>
                  <a:xfrm rot="7200000">
                    <a:off x="3483099" y="2790240"/>
                    <a:ext cx="12532" cy="1155618"/>
                    <a:chOff x="781318" y="1533535"/>
                    <a:chExt cx="3629" cy="334646"/>
                  </a:xfrm>
                </p:grpSpPr>
                <p:cxnSp>
                  <p:nvCxnSpPr>
                    <p:cNvPr id="61" name="Straight Connector 60"/>
                    <p:cNvCxnSpPr/>
                    <p:nvPr/>
                  </p:nvCxnSpPr>
                  <p:spPr>
                    <a:xfrm flipV="1">
                      <a:off x="784947" y="1533535"/>
                      <a:ext cx="0" cy="71446"/>
                    </a:xfrm>
                    <a:prstGeom prst="line">
                      <a:avLst/>
                    </a:prstGeom>
                    <a:ln w="19050">
                      <a:solidFill>
                        <a:schemeClr val="bg1"/>
                      </a:solidFill>
                      <a:headEnd w="lg" len="med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Straight Connector 61"/>
                    <p:cNvCxnSpPr/>
                    <p:nvPr/>
                  </p:nvCxnSpPr>
                  <p:spPr>
                    <a:xfrm>
                      <a:off x="781318" y="1796735"/>
                      <a:ext cx="0" cy="71446"/>
                    </a:xfrm>
                    <a:prstGeom prst="line">
                      <a:avLst/>
                    </a:prstGeom>
                    <a:ln w="19050">
                      <a:solidFill>
                        <a:schemeClr val="bg1"/>
                      </a:solidFill>
                      <a:headEnd w="lg" len="med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53" name="Group 52"/>
              <p:cNvGrpSpPr>
                <a:grpSpLocks noChangeAspect="1"/>
              </p:cNvGrpSpPr>
              <p:nvPr/>
            </p:nvGrpSpPr>
            <p:grpSpPr>
              <a:xfrm>
                <a:off x="4471705" y="1776507"/>
                <a:ext cx="172106" cy="279151"/>
                <a:chOff x="4358044" y="2249017"/>
                <a:chExt cx="426076" cy="691080"/>
              </a:xfrm>
              <a:solidFill>
                <a:schemeClr val="bg1"/>
              </a:solidFill>
            </p:grpSpPr>
            <p:sp>
              <p:nvSpPr>
                <p:cNvPr id="54" name="Freeform 16"/>
                <p:cNvSpPr>
                  <a:spLocks/>
                </p:cNvSpPr>
                <p:nvPr/>
              </p:nvSpPr>
              <p:spPr bwMode="auto">
                <a:xfrm>
                  <a:off x="4474328" y="2621768"/>
                  <a:ext cx="192912" cy="318329"/>
                </a:xfrm>
                <a:custGeom>
                  <a:avLst/>
                  <a:gdLst>
                    <a:gd name="T0" fmla="*/ 323 w 647"/>
                    <a:gd name="T1" fmla="*/ 258 h 1099"/>
                    <a:gd name="T2" fmla="*/ 142 w 647"/>
                    <a:gd name="T3" fmla="*/ 0 h 1099"/>
                    <a:gd name="T4" fmla="*/ 0 w 647"/>
                    <a:gd name="T5" fmla="*/ 47 h 1099"/>
                    <a:gd name="T6" fmla="*/ 0 w 647"/>
                    <a:gd name="T7" fmla="*/ 1099 h 1099"/>
                    <a:gd name="T8" fmla="*/ 323 w 647"/>
                    <a:gd name="T9" fmla="*/ 832 h 1099"/>
                    <a:gd name="T10" fmla="*/ 647 w 647"/>
                    <a:gd name="T11" fmla="*/ 1099 h 1099"/>
                    <a:gd name="T12" fmla="*/ 647 w 647"/>
                    <a:gd name="T13" fmla="*/ 47 h 1099"/>
                    <a:gd name="T14" fmla="*/ 508 w 647"/>
                    <a:gd name="T15" fmla="*/ 0 h 1099"/>
                    <a:gd name="T16" fmla="*/ 323 w 647"/>
                    <a:gd name="T17" fmla="*/ 258 h 10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47" h="1099">
                      <a:moveTo>
                        <a:pt x="323" y="258"/>
                      </a:moveTo>
                      <a:lnTo>
                        <a:pt x="142" y="0"/>
                      </a:lnTo>
                      <a:lnTo>
                        <a:pt x="0" y="47"/>
                      </a:lnTo>
                      <a:lnTo>
                        <a:pt x="0" y="1099"/>
                      </a:lnTo>
                      <a:lnTo>
                        <a:pt x="323" y="832"/>
                      </a:lnTo>
                      <a:lnTo>
                        <a:pt x="647" y="1099"/>
                      </a:lnTo>
                      <a:lnTo>
                        <a:pt x="647" y="47"/>
                      </a:lnTo>
                      <a:lnTo>
                        <a:pt x="508" y="0"/>
                      </a:lnTo>
                      <a:lnTo>
                        <a:pt x="323" y="2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rgbClr val="2C2C2C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55" name="Freeform 18"/>
                <p:cNvSpPr>
                  <a:spLocks/>
                </p:cNvSpPr>
                <p:nvPr/>
              </p:nvSpPr>
              <p:spPr bwMode="auto">
                <a:xfrm>
                  <a:off x="4358044" y="2249017"/>
                  <a:ext cx="426076" cy="413915"/>
                </a:xfrm>
                <a:custGeom>
                  <a:avLst/>
                  <a:gdLst>
                    <a:gd name="T0" fmla="*/ 548 w 1429"/>
                    <a:gd name="T1" fmla="*/ 1197 h 1429"/>
                    <a:gd name="T2" fmla="*/ 272 w 1429"/>
                    <a:gd name="T3" fmla="*/ 1292 h 1429"/>
                    <a:gd name="T4" fmla="*/ 281 w 1429"/>
                    <a:gd name="T5" fmla="*/ 1013 h 1429"/>
                    <a:gd name="T6" fmla="*/ 0 w 1429"/>
                    <a:gd name="T7" fmla="*/ 935 h 1429"/>
                    <a:gd name="T8" fmla="*/ 180 w 1429"/>
                    <a:gd name="T9" fmla="*/ 715 h 1429"/>
                    <a:gd name="T10" fmla="*/ 0 w 1429"/>
                    <a:gd name="T11" fmla="*/ 493 h 1429"/>
                    <a:gd name="T12" fmla="*/ 281 w 1429"/>
                    <a:gd name="T13" fmla="*/ 418 h 1429"/>
                    <a:gd name="T14" fmla="*/ 272 w 1429"/>
                    <a:gd name="T15" fmla="*/ 137 h 1429"/>
                    <a:gd name="T16" fmla="*/ 548 w 1429"/>
                    <a:gd name="T17" fmla="*/ 234 h 1429"/>
                    <a:gd name="T18" fmla="*/ 713 w 1429"/>
                    <a:gd name="T19" fmla="*/ 0 h 1429"/>
                    <a:gd name="T20" fmla="*/ 879 w 1429"/>
                    <a:gd name="T21" fmla="*/ 234 h 1429"/>
                    <a:gd name="T22" fmla="*/ 1157 w 1429"/>
                    <a:gd name="T23" fmla="*/ 137 h 1429"/>
                    <a:gd name="T24" fmla="*/ 1146 w 1429"/>
                    <a:gd name="T25" fmla="*/ 418 h 1429"/>
                    <a:gd name="T26" fmla="*/ 1429 w 1429"/>
                    <a:gd name="T27" fmla="*/ 493 h 1429"/>
                    <a:gd name="T28" fmla="*/ 1247 w 1429"/>
                    <a:gd name="T29" fmla="*/ 715 h 1429"/>
                    <a:gd name="T30" fmla="*/ 1429 w 1429"/>
                    <a:gd name="T31" fmla="*/ 935 h 1429"/>
                    <a:gd name="T32" fmla="*/ 1146 w 1429"/>
                    <a:gd name="T33" fmla="*/ 1013 h 1429"/>
                    <a:gd name="T34" fmla="*/ 1157 w 1429"/>
                    <a:gd name="T35" fmla="*/ 1292 h 1429"/>
                    <a:gd name="T36" fmla="*/ 879 w 1429"/>
                    <a:gd name="T37" fmla="*/ 1197 h 1429"/>
                    <a:gd name="T38" fmla="*/ 713 w 1429"/>
                    <a:gd name="T39" fmla="*/ 1429 h 1429"/>
                    <a:gd name="T40" fmla="*/ 548 w 1429"/>
                    <a:gd name="T41" fmla="*/ 1197 h 1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29" h="1429">
                      <a:moveTo>
                        <a:pt x="548" y="1197"/>
                      </a:moveTo>
                      <a:lnTo>
                        <a:pt x="272" y="1292"/>
                      </a:lnTo>
                      <a:lnTo>
                        <a:pt x="281" y="1013"/>
                      </a:lnTo>
                      <a:lnTo>
                        <a:pt x="0" y="935"/>
                      </a:lnTo>
                      <a:lnTo>
                        <a:pt x="180" y="715"/>
                      </a:lnTo>
                      <a:lnTo>
                        <a:pt x="0" y="493"/>
                      </a:lnTo>
                      <a:lnTo>
                        <a:pt x="281" y="418"/>
                      </a:lnTo>
                      <a:lnTo>
                        <a:pt x="272" y="137"/>
                      </a:lnTo>
                      <a:lnTo>
                        <a:pt x="548" y="234"/>
                      </a:lnTo>
                      <a:lnTo>
                        <a:pt x="713" y="0"/>
                      </a:lnTo>
                      <a:lnTo>
                        <a:pt x="879" y="234"/>
                      </a:lnTo>
                      <a:lnTo>
                        <a:pt x="1157" y="137"/>
                      </a:lnTo>
                      <a:lnTo>
                        <a:pt x="1146" y="418"/>
                      </a:lnTo>
                      <a:lnTo>
                        <a:pt x="1429" y="493"/>
                      </a:lnTo>
                      <a:lnTo>
                        <a:pt x="1247" y="715"/>
                      </a:lnTo>
                      <a:lnTo>
                        <a:pt x="1429" y="935"/>
                      </a:lnTo>
                      <a:lnTo>
                        <a:pt x="1146" y="1013"/>
                      </a:lnTo>
                      <a:lnTo>
                        <a:pt x="1157" y="1292"/>
                      </a:lnTo>
                      <a:lnTo>
                        <a:pt x="879" y="1197"/>
                      </a:lnTo>
                      <a:lnTo>
                        <a:pt x="713" y="1429"/>
                      </a:lnTo>
                      <a:lnTo>
                        <a:pt x="548" y="119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>
                    <a:solidFill>
                      <a:srgbClr val="2C2C2C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</p:grpSp>
      </p:grpSp>
      <p:grpSp>
        <p:nvGrpSpPr>
          <p:cNvPr id="67" name="Group 66"/>
          <p:cNvGrpSpPr/>
          <p:nvPr/>
        </p:nvGrpSpPr>
        <p:grpSpPr>
          <a:xfrm>
            <a:off x="6371290" y="3467657"/>
            <a:ext cx="2417727" cy="925817"/>
            <a:chOff x="6696100" y="3542322"/>
            <a:chExt cx="1727832" cy="735526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6696100" y="3921027"/>
              <a:ext cx="1727832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696100" y="4277848"/>
              <a:ext cx="1727832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6696100" y="3542322"/>
              <a:ext cx="1727832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380689" y="3475728"/>
            <a:ext cx="2417727" cy="925817"/>
            <a:chOff x="6696100" y="3542322"/>
            <a:chExt cx="1727832" cy="735526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6696100" y="3921027"/>
              <a:ext cx="1727832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696100" y="4277848"/>
              <a:ext cx="1727832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696100" y="3542322"/>
              <a:ext cx="1727832" cy="0"/>
            </a:xfrm>
            <a:prstGeom prst="line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Isosceles Triangle 74"/>
          <p:cNvSpPr/>
          <p:nvPr/>
        </p:nvSpPr>
        <p:spPr>
          <a:xfrm>
            <a:off x="1184710" y="2380740"/>
            <a:ext cx="599271" cy="233055"/>
          </a:xfrm>
          <a:prstGeom prst="triangl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iscoSansTT Light"/>
              <a:cs typeface="CiscoSansTT Light"/>
            </a:endParaRPr>
          </a:p>
        </p:txBody>
      </p:sp>
      <p:sp>
        <p:nvSpPr>
          <p:cNvPr id="76" name="Isosceles Triangle 75"/>
          <p:cNvSpPr/>
          <p:nvPr/>
        </p:nvSpPr>
        <p:spPr>
          <a:xfrm>
            <a:off x="7214371" y="2372669"/>
            <a:ext cx="599271" cy="233055"/>
          </a:xfrm>
          <a:prstGeom prst="triangl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iscoSansTT Light"/>
              <a:cs typeface="CiscoSansTT Light"/>
            </a:endParaRPr>
          </a:p>
        </p:txBody>
      </p:sp>
      <p:sp>
        <p:nvSpPr>
          <p:cNvPr id="77" name="Isosceles Triangle 76"/>
          <p:cNvSpPr/>
          <p:nvPr/>
        </p:nvSpPr>
        <p:spPr>
          <a:xfrm>
            <a:off x="4290177" y="2393437"/>
            <a:ext cx="599271" cy="233055"/>
          </a:xfrm>
          <a:prstGeom prst="triangle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iscoSansTT Light"/>
              <a:cs typeface="CiscoSansTT Light"/>
            </a:endParaRPr>
          </a:p>
        </p:txBody>
      </p:sp>
    </p:spTree>
    <p:extLst>
      <p:ext uri="{BB962C8B-B14F-4D97-AF65-F5344CB8AC3E}">
        <p14:creationId xmlns:p14="http://schemas.microsoft.com/office/powerpoint/2010/main" val="280479590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Branch Security Services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431895" y="3264148"/>
            <a:ext cx="2011680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863" indent="-168275" algn="l" defTabSz="457200" eaLnBrk="1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CiscoSansTT Light"/>
                <a:cs typeface="CiscoSansTT Light"/>
              </a:rPr>
              <a:t>Up to 1.3 </a:t>
            </a:r>
            <a:r>
              <a:rPr lang="en-US" sz="1100" dirty="0" err="1" smtClean="0">
                <a:latin typeface="CiscoSansTT Light"/>
                <a:cs typeface="CiscoSansTT Light"/>
              </a:rPr>
              <a:t>Gbps</a:t>
            </a:r>
            <a:r>
              <a:rPr lang="en-US" sz="1100" dirty="0" smtClean="0">
                <a:latin typeface="CiscoSansTT Light"/>
                <a:cs typeface="CiscoSansTT Light"/>
              </a:rPr>
              <a:t> encryption</a:t>
            </a:r>
            <a:endParaRPr lang="en-US" sz="1100" dirty="0">
              <a:latin typeface="CiscoSansTT Light"/>
              <a:cs typeface="CiscoSansTT Light"/>
            </a:endParaRPr>
          </a:p>
          <a:p>
            <a:pPr marL="169863" indent="-168275" algn="l" defTabSz="457200" eaLnBrk="1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CiscoSansTT Light"/>
                <a:cs typeface="CiscoSansTT Light"/>
              </a:rPr>
              <a:t>Advanced </a:t>
            </a:r>
            <a:r>
              <a:rPr lang="en-US" sz="1100" dirty="0">
                <a:latin typeface="CiscoSansTT Light"/>
                <a:cs typeface="CiscoSansTT Light"/>
              </a:rPr>
              <a:t>encryption </a:t>
            </a:r>
            <a:r>
              <a:rPr lang="en-US" sz="1100" dirty="0" smtClean="0">
                <a:latin typeface="CiscoSansTT Light"/>
                <a:cs typeface="CiscoSansTT Light"/>
              </a:rPr>
              <a:t>(</a:t>
            </a:r>
            <a:r>
              <a:rPr lang="en-US" sz="1100" dirty="0">
                <a:latin typeface="CiscoSansTT Light"/>
                <a:cs typeface="CiscoSansTT Light"/>
              </a:rPr>
              <a:t>Suite B)</a:t>
            </a:r>
          </a:p>
          <a:p>
            <a:pPr marL="169863" indent="-168275" algn="l" defTabSz="457200" eaLnBrk="1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CiscoSansTT Light"/>
                <a:cs typeface="CiscoSansTT Light"/>
              </a:rPr>
              <a:t>Integrated </a:t>
            </a:r>
            <a:r>
              <a:rPr lang="en-US" sz="1100" dirty="0">
                <a:latin typeface="CiscoSansTT Light"/>
                <a:cs typeface="CiscoSansTT Light"/>
              </a:rPr>
              <a:t>crypto without additional hardware</a:t>
            </a:r>
          </a:p>
        </p:txBody>
      </p:sp>
      <p:sp>
        <p:nvSpPr>
          <p:cNvPr id="4" name="Rectangle 3"/>
          <p:cNvSpPr/>
          <p:nvPr/>
        </p:nvSpPr>
        <p:spPr>
          <a:xfrm>
            <a:off x="4670398" y="3264148"/>
            <a:ext cx="2011680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 algn="l" defTabSz="4572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CiscoSansTT Light"/>
                <a:cs typeface="CiscoSansTT Light"/>
              </a:rPr>
              <a:t>Single Policy allowing 80</a:t>
            </a:r>
            <a:r>
              <a:rPr lang="en-US" sz="1100" dirty="0">
                <a:latin typeface="CiscoSansTT Light"/>
                <a:cs typeface="CiscoSansTT Light"/>
              </a:rPr>
              <a:t>% reduction in </a:t>
            </a:r>
            <a:r>
              <a:rPr lang="en-US" sz="1100" dirty="0" smtClean="0">
                <a:latin typeface="CiscoSansTT Light"/>
                <a:cs typeface="CiscoSansTT Light"/>
              </a:rPr>
              <a:t>policy rules sets</a:t>
            </a:r>
          </a:p>
          <a:p>
            <a:pPr marL="168275" indent="-168275" algn="l" defTabSz="4572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CiscoSansTT Light"/>
                <a:cs typeface="CiscoSansTT Light"/>
              </a:rPr>
              <a:t>Consistent segmentation across DC, Branch </a:t>
            </a:r>
            <a:br>
              <a:rPr lang="en-US" sz="1100" dirty="0" smtClean="0">
                <a:latin typeface="CiscoSansTT Light"/>
                <a:cs typeface="CiscoSansTT Light"/>
              </a:rPr>
            </a:br>
            <a:r>
              <a:rPr lang="en-US" sz="1100" dirty="0" smtClean="0">
                <a:latin typeface="CiscoSansTT Light"/>
                <a:cs typeface="CiscoSansTT Light"/>
              </a:rPr>
              <a:t>and Campus</a:t>
            </a:r>
            <a:endParaRPr lang="en-US" sz="1100" dirty="0">
              <a:latin typeface="CiscoSansTT Light"/>
              <a:cs typeface="CiscoSansTT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97383" y="3264148"/>
            <a:ext cx="2011680" cy="1100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 algn="l" defTabSz="4572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latin typeface="CiscoSansTT Light"/>
                <a:cs typeface="CiscoSansTT Light"/>
              </a:rPr>
              <a:t>Industry-leading network intrusion </a:t>
            </a:r>
            <a:r>
              <a:rPr lang="en-US" sz="1100" dirty="0" smtClean="0">
                <a:latin typeface="CiscoSansTT Light"/>
                <a:cs typeface="CiscoSansTT Light"/>
              </a:rPr>
              <a:t>detection </a:t>
            </a:r>
          </a:p>
          <a:p>
            <a:pPr marL="168275" indent="-168275" algn="l" defTabSz="4572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CiscoSansTT Light"/>
                <a:cs typeface="CiscoSansTT Light"/>
              </a:rPr>
              <a:t>Real</a:t>
            </a:r>
            <a:r>
              <a:rPr lang="en-US" sz="1100" dirty="0">
                <a:latin typeface="CiscoSansTT Light"/>
                <a:cs typeface="CiscoSansTT Light"/>
              </a:rPr>
              <a:t>-time web </a:t>
            </a:r>
            <a:r>
              <a:rPr lang="en-US" sz="1100" dirty="0" smtClean="0">
                <a:latin typeface="CiscoSansTT Light"/>
                <a:cs typeface="CiscoSansTT Light"/>
              </a:rPr>
              <a:t>filtering – Cloud Based (</a:t>
            </a:r>
            <a:r>
              <a:rPr lang="en-US" sz="1100" dirty="0" err="1" smtClean="0">
                <a:latin typeface="CiscoSansTT Light"/>
                <a:cs typeface="CiscoSansTT Light"/>
              </a:rPr>
              <a:t>Scansafe</a:t>
            </a:r>
            <a:r>
              <a:rPr lang="en-US" sz="1100" dirty="0" smtClean="0">
                <a:latin typeface="CiscoSansTT Light"/>
                <a:cs typeface="CiscoSansTT Light"/>
              </a:rPr>
              <a:t>) or IronPort on-Premise</a:t>
            </a:r>
            <a:endParaRPr lang="en-US" sz="1100" dirty="0">
              <a:latin typeface="CiscoSansTT Light"/>
              <a:cs typeface="CiscoSansTT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1895" y="2232214"/>
            <a:ext cx="12921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33828D"/>
                </a:solidFill>
                <a:latin typeface="CiscoSansTT Light"/>
                <a:cs typeface="CiscoSansTT Light"/>
              </a:rPr>
              <a:t>DMVPN</a:t>
            </a:r>
            <a:endParaRPr lang="en-US" sz="1100" dirty="0">
              <a:solidFill>
                <a:srgbClr val="33828D"/>
              </a:solidFill>
              <a:latin typeface="CiscoSansTT Light"/>
              <a:cs typeface="CiscoSansTT Light"/>
            </a:endParaRPr>
          </a:p>
          <a:p>
            <a:pPr marL="171450" indent="-171450"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33828D"/>
                </a:solidFill>
                <a:latin typeface="CiscoSansTT Light"/>
                <a:cs typeface="CiscoSansTT Light"/>
              </a:rPr>
              <a:t>GET </a:t>
            </a:r>
            <a:r>
              <a:rPr lang="en-US" sz="1100" dirty="0">
                <a:solidFill>
                  <a:srgbClr val="33828D"/>
                </a:solidFill>
                <a:latin typeface="CiscoSansTT Light"/>
                <a:cs typeface="CiscoSansTT Light"/>
              </a:rPr>
              <a:t>VPN</a:t>
            </a:r>
          </a:p>
          <a:p>
            <a:pPr marL="171450" indent="-171450"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33828D"/>
                </a:solidFill>
                <a:latin typeface="CiscoSansTT Light"/>
                <a:cs typeface="CiscoSansTT Light"/>
              </a:rPr>
              <a:t>Flex </a:t>
            </a:r>
            <a:r>
              <a:rPr lang="en-US" sz="1100" dirty="0">
                <a:solidFill>
                  <a:srgbClr val="33828D"/>
                </a:solidFill>
                <a:latin typeface="CiscoSansTT Light"/>
                <a:cs typeface="CiscoSansTT Light"/>
              </a:rPr>
              <a:t>VPN</a:t>
            </a:r>
          </a:p>
        </p:txBody>
      </p:sp>
      <p:sp>
        <p:nvSpPr>
          <p:cNvPr id="7" name="Rectangle 6"/>
          <p:cNvSpPr/>
          <p:nvPr/>
        </p:nvSpPr>
        <p:spPr>
          <a:xfrm>
            <a:off x="2497383" y="1979027"/>
            <a:ext cx="153272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33828D"/>
                </a:solidFill>
                <a:latin typeface="CiscoSansTT Light"/>
                <a:cs typeface="CiscoSansTT Light"/>
              </a:rPr>
              <a:t>Zone-Based Firewall </a:t>
            </a:r>
          </a:p>
          <a:p>
            <a:pPr marL="171450" indent="-171450"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err="1" smtClean="0">
                <a:solidFill>
                  <a:srgbClr val="33828D"/>
                </a:solidFill>
                <a:latin typeface="CiscoSansTT Light"/>
                <a:cs typeface="CiscoSansTT Light"/>
              </a:rPr>
              <a:t>Sourcefire</a:t>
            </a:r>
            <a:r>
              <a:rPr lang="en-US" sz="1100" baseline="30000" dirty="0">
                <a:solidFill>
                  <a:srgbClr val="33828D"/>
                </a:solidFill>
                <a:latin typeface="CiscoSansTT Light"/>
                <a:cs typeface="CiscoSansTT Light"/>
              </a:rPr>
              <a:t>® </a:t>
            </a:r>
            <a:r>
              <a:rPr lang="en-US" sz="1100" baseline="30000" dirty="0" smtClean="0">
                <a:solidFill>
                  <a:srgbClr val="33828D"/>
                </a:solidFill>
                <a:latin typeface="CiscoSansTT Light"/>
                <a:cs typeface="CiscoSansTT Light"/>
              </a:rPr>
              <a:t/>
            </a:r>
            <a:br>
              <a:rPr lang="en-US" sz="1100" baseline="30000" dirty="0" smtClean="0">
                <a:solidFill>
                  <a:srgbClr val="33828D"/>
                </a:solidFill>
                <a:latin typeface="CiscoSansTT Light"/>
                <a:cs typeface="CiscoSansTT Light"/>
              </a:rPr>
            </a:br>
            <a:r>
              <a:rPr lang="en-US" sz="1100" dirty="0" smtClean="0">
                <a:solidFill>
                  <a:srgbClr val="33828D"/>
                </a:solidFill>
                <a:latin typeface="CiscoSansTT Light"/>
                <a:cs typeface="CiscoSansTT Light"/>
              </a:rPr>
              <a:t>IDS</a:t>
            </a:r>
          </a:p>
          <a:p>
            <a:pPr marL="171450" indent="-171450"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solidFill>
                  <a:srgbClr val="33828D"/>
                </a:solidFill>
                <a:latin typeface="CiscoSansTT Light"/>
                <a:cs typeface="CiscoSansTT Light"/>
              </a:rPr>
              <a:t>Web Security</a:t>
            </a:r>
            <a:endParaRPr lang="en-US" sz="1100" dirty="0">
              <a:solidFill>
                <a:srgbClr val="33828D"/>
              </a:solidFill>
              <a:latin typeface="CiscoSansTT Light"/>
              <a:cs typeface="CiscoSansTT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0398" y="2379791"/>
            <a:ext cx="11878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 err="1">
                <a:solidFill>
                  <a:srgbClr val="33828D"/>
                </a:solidFill>
                <a:latin typeface="CiscoSansTT Light"/>
                <a:cs typeface="CiscoSansTT Light"/>
              </a:rPr>
              <a:t>TrustSec</a:t>
            </a:r>
            <a:r>
              <a:rPr lang="en-US" sz="1100" baseline="30000" dirty="0" smtClean="0">
                <a:solidFill>
                  <a:srgbClr val="33828D"/>
                </a:solidFill>
                <a:latin typeface="CiscoSansTT Light"/>
                <a:cs typeface="CiscoSansTT Light"/>
              </a:rPr>
              <a:t>®</a:t>
            </a:r>
            <a:endParaRPr lang="en-US" sz="1100" baseline="30000" dirty="0">
              <a:solidFill>
                <a:srgbClr val="33828D"/>
              </a:solidFill>
              <a:latin typeface="CiscoSansTT Light"/>
              <a:cs typeface="CiscoSansTT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9162" y="2279789"/>
            <a:ext cx="11878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solidFill>
                  <a:srgbClr val="33828D"/>
                </a:solidFill>
                <a:latin typeface="CiscoSansTT Light"/>
                <a:cs typeface="CiscoSansTT Light"/>
              </a:rPr>
              <a:t>Integrated </a:t>
            </a:r>
            <a:br>
              <a:rPr lang="en-US" sz="1100" dirty="0" smtClean="0">
                <a:solidFill>
                  <a:srgbClr val="33828D"/>
                </a:solidFill>
                <a:latin typeface="CiscoSansTT Light"/>
                <a:cs typeface="CiscoSansTT Light"/>
              </a:rPr>
            </a:br>
            <a:r>
              <a:rPr lang="en-US" sz="1100" dirty="0" smtClean="0">
                <a:solidFill>
                  <a:srgbClr val="33828D"/>
                </a:solidFill>
                <a:latin typeface="CiscoSansTT Light"/>
                <a:cs typeface="CiscoSansTT Light"/>
              </a:rPr>
              <a:t>UC Security</a:t>
            </a:r>
            <a:endParaRPr lang="en-US" sz="1100" baseline="30000" dirty="0">
              <a:solidFill>
                <a:srgbClr val="33828D"/>
              </a:solidFill>
              <a:latin typeface="CiscoSansTT Light"/>
              <a:cs typeface="CiscoSansTT Ligh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82510" y="2148548"/>
            <a:ext cx="760576" cy="760576"/>
            <a:chOff x="1623701" y="1905712"/>
            <a:chExt cx="760576" cy="760576"/>
          </a:xfrm>
          <a:effectLst/>
        </p:grpSpPr>
        <p:sp>
          <p:nvSpPr>
            <p:cNvPr id="11" name="Oval 10"/>
            <p:cNvSpPr/>
            <p:nvPr/>
          </p:nvSpPr>
          <p:spPr>
            <a:xfrm>
              <a:off x="1623701" y="1905712"/>
              <a:ext cx="760576" cy="76057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757242" y="2038203"/>
              <a:ext cx="537729" cy="472733"/>
              <a:chOff x="1068128" y="2026856"/>
              <a:chExt cx="829706" cy="787956"/>
            </a:xfrm>
            <a:solidFill>
              <a:schemeClr val="bg1"/>
            </a:solidFill>
          </p:grpSpPr>
          <p:sp>
            <p:nvSpPr>
              <p:cNvPr id="13" name="Freeform 12"/>
              <p:cNvSpPr>
                <a:spLocks noEditPoints="1"/>
              </p:cNvSpPr>
              <p:nvPr/>
            </p:nvSpPr>
            <p:spPr bwMode="auto">
              <a:xfrm>
                <a:off x="1068128" y="2026856"/>
                <a:ext cx="708083" cy="755732"/>
              </a:xfrm>
              <a:custGeom>
                <a:avLst/>
                <a:gdLst/>
                <a:ahLst/>
                <a:cxnLst>
                  <a:cxn ang="0">
                    <a:pos x="204" y="0"/>
                  </a:cxn>
                  <a:cxn ang="0">
                    <a:pos x="0" y="203"/>
                  </a:cxn>
                  <a:cxn ang="0">
                    <a:pos x="204" y="407"/>
                  </a:cxn>
                  <a:cxn ang="0">
                    <a:pos x="407" y="203"/>
                  </a:cxn>
                  <a:cxn ang="0">
                    <a:pos x="204" y="0"/>
                  </a:cxn>
                  <a:cxn ang="0">
                    <a:pos x="248" y="252"/>
                  </a:cxn>
                  <a:cxn ang="0">
                    <a:pos x="230" y="271"/>
                  </a:cxn>
                  <a:cxn ang="0">
                    <a:pos x="218" y="296"/>
                  </a:cxn>
                  <a:cxn ang="0">
                    <a:pos x="204" y="317"/>
                  </a:cxn>
                  <a:cxn ang="0">
                    <a:pos x="196" y="347"/>
                  </a:cxn>
                  <a:cxn ang="0">
                    <a:pos x="200" y="382"/>
                  </a:cxn>
                  <a:cxn ang="0">
                    <a:pos x="168" y="342"/>
                  </a:cxn>
                  <a:cxn ang="0">
                    <a:pos x="157" y="314"/>
                  </a:cxn>
                  <a:cxn ang="0">
                    <a:pos x="136" y="269"/>
                  </a:cxn>
                  <a:cxn ang="0">
                    <a:pos x="121" y="254"/>
                  </a:cxn>
                  <a:cxn ang="0">
                    <a:pos x="105" y="216"/>
                  </a:cxn>
                  <a:cxn ang="0">
                    <a:pos x="119" y="189"/>
                  </a:cxn>
                  <a:cxn ang="0">
                    <a:pos x="75" y="168"/>
                  </a:cxn>
                  <a:cxn ang="0">
                    <a:pos x="47" y="157"/>
                  </a:cxn>
                  <a:cxn ang="0">
                    <a:pos x="29" y="148"/>
                  </a:cxn>
                  <a:cxn ang="0">
                    <a:pos x="19" y="141"/>
                  </a:cxn>
                  <a:cxn ang="0">
                    <a:pos x="148" y="16"/>
                  </a:cxn>
                  <a:cxn ang="0">
                    <a:pos x="149" y="28"/>
                  </a:cxn>
                  <a:cxn ang="0">
                    <a:pos x="163" y="53"/>
                  </a:cxn>
                  <a:cxn ang="0">
                    <a:pos x="184" y="67"/>
                  </a:cxn>
                  <a:cxn ang="0">
                    <a:pos x="166" y="108"/>
                  </a:cxn>
                  <a:cxn ang="0">
                    <a:pos x="168" y="135"/>
                  </a:cxn>
                  <a:cxn ang="0">
                    <a:pos x="163" y="136"/>
                  </a:cxn>
                  <a:cxn ang="0">
                    <a:pos x="153" y="122"/>
                  </a:cxn>
                  <a:cxn ang="0">
                    <a:pos x="132" y="128"/>
                  </a:cxn>
                  <a:cxn ang="0">
                    <a:pos x="116" y="132"/>
                  </a:cxn>
                  <a:cxn ang="0">
                    <a:pos x="100" y="146"/>
                  </a:cxn>
                  <a:cxn ang="0">
                    <a:pos x="129" y="184"/>
                  </a:cxn>
                  <a:cxn ang="0">
                    <a:pos x="178" y="170"/>
                  </a:cxn>
                  <a:cxn ang="0">
                    <a:pos x="206" y="186"/>
                  </a:cxn>
                  <a:cxn ang="0">
                    <a:pos x="242" y="197"/>
                  </a:cxn>
                  <a:cxn ang="0">
                    <a:pos x="258" y="235"/>
                  </a:cxn>
                  <a:cxn ang="0">
                    <a:pos x="248" y="252"/>
                  </a:cxn>
                  <a:cxn ang="0">
                    <a:pos x="377" y="225"/>
                  </a:cxn>
                  <a:cxn ang="0">
                    <a:pos x="384" y="198"/>
                  </a:cxn>
                  <a:cxn ang="0">
                    <a:pos x="387" y="167"/>
                  </a:cxn>
                  <a:cxn ang="0">
                    <a:pos x="367" y="166"/>
                  </a:cxn>
                  <a:cxn ang="0">
                    <a:pos x="346" y="168"/>
                  </a:cxn>
                  <a:cxn ang="0">
                    <a:pos x="317" y="176"/>
                  </a:cxn>
                  <a:cxn ang="0">
                    <a:pos x="309" y="163"/>
                  </a:cxn>
                  <a:cxn ang="0">
                    <a:pos x="298" y="161"/>
                  </a:cxn>
                  <a:cxn ang="0">
                    <a:pos x="285" y="143"/>
                  </a:cxn>
                  <a:cxn ang="0">
                    <a:pos x="293" y="127"/>
                  </a:cxn>
                  <a:cxn ang="0">
                    <a:pos x="291" y="97"/>
                  </a:cxn>
                  <a:cxn ang="0">
                    <a:pos x="298" y="82"/>
                  </a:cxn>
                  <a:cxn ang="0">
                    <a:pos x="283" y="70"/>
                  </a:cxn>
                  <a:cxn ang="0">
                    <a:pos x="273" y="59"/>
                  </a:cxn>
                  <a:cxn ang="0">
                    <a:pos x="282" y="26"/>
                  </a:cxn>
                  <a:cxn ang="0">
                    <a:pos x="281" y="24"/>
                  </a:cxn>
                  <a:cxn ang="0">
                    <a:pos x="398" y="202"/>
                  </a:cxn>
                  <a:cxn ang="0">
                    <a:pos x="391" y="249"/>
                  </a:cxn>
                  <a:cxn ang="0">
                    <a:pos x="377" y="225"/>
                  </a:cxn>
                </a:cxnLst>
                <a:rect l="0" t="0" r="r" b="b"/>
                <a:pathLst>
                  <a:path w="407" h="407">
                    <a:moveTo>
                      <a:pt x="204" y="0"/>
                    </a:moveTo>
                    <a:cubicBezTo>
                      <a:pt x="91" y="0"/>
                      <a:pt x="0" y="91"/>
                      <a:pt x="0" y="203"/>
                    </a:cubicBezTo>
                    <a:cubicBezTo>
                      <a:pt x="0" y="316"/>
                      <a:pt x="91" y="407"/>
                      <a:pt x="204" y="407"/>
                    </a:cubicBezTo>
                    <a:cubicBezTo>
                      <a:pt x="315" y="407"/>
                      <a:pt x="407" y="310"/>
                      <a:pt x="407" y="203"/>
                    </a:cubicBezTo>
                    <a:cubicBezTo>
                      <a:pt x="407" y="91"/>
                      <a:pt x="316" y="0"/>
                      <a:pt x="204" y="0"/>
                    </a:cubicBezTo>
                    <a:close/>
                    <a:moveTo>
                      <a:pt x="248" y="252"/>
                    </a:moveTo>
                    <a:cubicBezTo>
                      <a:pt x="244" y="258"/>
                      <a:pt x="240" y="264"/>
                      <a:pt x="230" y="271"/>
                    </a:cubicBezTo>
                    <a:cubicBezTo>
                      <a:pt x="223" y="276"/>
                      <a:pt x="223" y="285"/>
                      <a:pt x="218" y="296"/>
                    </a:cubicBezTo>
                    <a:cubicBezTo>
                      <a:pt x="215" y="303"/>
                      <a:pt x="206" y="310"/>
                      <a:pt x="204" y="317"/>
                    </a:cubicBezTo>
                    <a:cubicBezTo>
                      <a:pt x="202" y="326"/>
                      <a:pt x="196" y="342"/>
                      <a:pt x="196" y="347"/>
                    </a:cubicBezTo>
                    <a:cubicBezTo>
                      <a:pt x="198" y="361"/>
                      <a:pt x="206" y="377"/>
                      <a:pt x="200" y="382"/>
                    </a:cubicBezTo>
                    <a:cubicBezTo>
                      <a:pt x="193" y="386"/>
                      <a:pt x="177" y="355"/>
                      <a:pt x="168" y="342"/>
                    </a:cubicBezTo>
                    <a:cubicBezTo>
                      <a:pt x="162" y="333"/>
                      <a:pt x="166" y="323"/>
                      <a:pt x="157" y="314"/>
                    </a:cubicBezTo>
                    <a:cubicBezTo>
                      <a:pt x="147" y="302"/>
                      <a:pt x="141" y="284"/>
                      <a:pt x="136" y="269"/>
                    </a:cubicBezTo>
                    <a:cubicBezTo>
                      <a:pt x="132" y="254"/>
                      <a:pt x="135" y="262"/>
                      <a:pt x="121" y="254"/>
                    </a:cubicBezTo>
                    <a:cubicBezTo>
                      <a:pt x="105" y="244"/>
                      <a:pt x="103" y="228"/>
                      <a:pt x="105" y="216"/>
                    </a:cubicBezTo>
                    <a:cubicBezTo>
                      <a:pt x="106" y="210"/>
                      <a:pt x="120" y="196"/>
                      <a:pt x="119" y="189"/>
                    </a:cubicBezTo>
                    <a:cubicBezTo>
                      <a:pt x="118" y="182"/>
                      <a:pt x="75" y="175"/>
                      <a:pt x="75" y="168"/>
                    </a:cubicBezTo>
                    <a:cubicBezTo>
                      <a:pt x="74" y="161"/>
                      <a:pt x="47" y="167"/>
                      <a:pt x="47" y="157"/>
                    </a:cubicBezTo>
                    <a:cubicBezTo>
                      <a:pt x="47" y="151"/>
                      <a:pt x="35" y="150"/>
                      <a:pt x="29" y="148"/>
                    </a:cubicBezTo>
                    <a:cubicBezTo>
                      <a:pt x="26" y="147"/>
                      <a:pt x="23" y="144"/>
                      <a:pt x="19" y="141"/>
                    </a:cubicBezTo>
                    <a:cubicBezTo>
                      <a:pt x="39" y="81"/>
                      <a:pt x="87" y="34"/>
                      <a:pt x="148" y="16"/>
                    </a:cubicBezTo>
                    <a:cubicBezTo>
                      <a:pt x="149" y="20"/>
                      <a:pt x="149" y="23"/>
                      <a:pt x="149" y="28"/>
                    </a:cubicBezTo>
                    <a:cubicBezTo>
                      <a:pt x="149" y="32"/>
                      <a:pt x="163" y="49"/>
                      <a:pt x="163" y="53"/>
                    </a:cubicBezTo>
                    <a:cubicBezTo>
                      <a:pt x="163" y="58"/>
                      <a:pt x="184" y="63"/>
                      <a:pt x="184" y="67"/>
                    </a:cubicBezTo>
                    <a:cubicBezTo>
                      <a:pt x="184" y="79"/>
                      <a:pt x="177" y="90"/>
                      <a:pt x="166" y="108"/>
                    </a:cubicBezTo>
                    <a:cubicBezTo>
                      <a:pt x="161" y="117"/>
                      <a:pt x="168" y="124"/>
                      <a:pt x="168" y="135"/>
                    </a:cubicBezTo>
                    <a:cubicBezTo>
                      <a:pt x="168" y="137"/>
                      <a:pt x="166" y="146"/>
                      <a:pt x="163" y="136"/>
                    </a:cubicBezTo>
                    <a:cubicBezTo>
                      <a:pt x="160" y="128"/>
                      <a:pt x="157" y="123"/>
                      <a:pt x="153" y="122"/>
                    </a:cubicBezTo>
                    <a:cubicBezTo>
                      <a:pt x="143" y="120"/>
                      <a:pt x="142" y="124"/>
                      <a:pt x="132" y="128"/>
                    </a:cubicBezTo>
                    <a:cubicBezTo>
                      <a:pt x="128" y="130"/>
                      <a:pt x="119" y="128"/>
                      <a:pt x="116" y="132"/>
                    </a:cubicBezTo>
                    <a:cubicBezTo>
                      <a:pt x="110" y="139"/>
                      <a:pt x="102" y="142"/>
                      <a:pt x="100" y="146"/>
                    </a:cubicBezTo>
                    <a:cubicBezTo>
                      <a:pt x="94" y="171"/>
                      <a:pt x="116" y="173"/>
                      <a:pt x="129" y="184"/>
                    </a:cubicBezTo>
                    <a:cubicBezTo>
                      <a:pt x="139" y="175"/>
                      <a:pt x="164" y="169"/>
                      <a:pt x="178" y="170"/>
                    </a:cubicBezTo>
                    <a:cubicBezTo>
                      <a:pt x="201" y="172"/>
                      <a:pt x="201" y="183"/>
                      <a:pt x="206" y="186"/>
                    </a:cubicBezTo>
                    <a:cubicBezTo>
                      <a:pt x="218" y="192"/>
                      <a:pt x="233" y="195"/>
                      <a:pt x="242" y="197"/>
                    </a:cubicBezTo>
                    <a:cubicBezTo>
                      <a:pt x="256" y="199"/>
                      <a:pt x="257" y="220"/>
                      <a:pt x="258" y="235"/>
                    </a:cubicBezTo>
                    <a:cubicBezTo>
                      <a:pt x="259" y="245"/>
                      <a:pt x="252" y="248"/>
                      <a:pt x="248" y="252"/>
                    </a:cubicBezTo>
                    <a:close/>
                    <a:moveTo>
                      <a:pt x="377" y="225"/>
                    </a:moveTo>
                    <a:cubicBezTo>
                      <a:pt x="379" y="216"/>
                      <a:pt x="385" y="209"/>
                      <a:pt x="384" y="198"/>
                    </a:cubicBezTo>
                    <a:cubicBezTo>
                      <a:pt x="391" y="196"/>
                      <a:pt x="397" y="172"/>
                      <a:pt x="387" y="167"/>
                    </a:cubicBezTo>
                    <a:cubicBezTo>
                      <a:pt x="385" y="166"/>
                      <a:pt x="375" y="168"/>
                      <a:pt x="367" y="166"/>
                    </a:cubicBezTo>
                    <a:cubicBezTo>
                      <a:pt x="357" y="162"/>
                      <a:pt x="358" y="171"/>
                      <a:pt x="346" y="168"/>
                    </a:cubicBezTo>
                    <a:cubicBezTo>
                      <a:pt x="338" y="166"/>
                      <a:pt x="323" y="180"/>
                      <a:pt x="317" y="176"/>
                    </a:cubicBezTo>
                    <a:cubicBezTo>
                      <a:pt x="310" y="172"/>
                      <a:pt x="313" y="164"/>
                      <a:pt x="309" y="163"/>
                    </a:cubicBezTo>
                    <a:cubicBezTo>
                      <a:pt x="306" y="162"/>
                      <a:pt x="302" y="163"/>
                      <a:pt x="298" y="161"/>
                    </a:cubicBezTo>
                    <a:cubicBezTo>
                      <a:pt x="291" y="158"/>
                      <a:pt x="286" y="151"/>
                      <a:pt x="285" y="143"/>
                    </a:cubicBezTo>
                    <a:cubicBezTo>
                      <a:pt x="285" y="137"/>
                      <a:pt x="292" y="134"/>
                      <a:pt x="293" y="127"/>
                    </a:cubicBezTo>
                    <a:cubicBezTo>
                      <a:pt x="295" y="120"/>
                      <a:pt x="288" y="105"/>
                      <a:pt x="291" y="97"/>
                    </a:cubicBezTo>
                    <a:cubicBezTo>
                      <a:pt x="296" y="88"/>
                      <a:pt x="301" y="89"/>
                      <a:pt x="298" y="82"/>
                    </a:cubicBezTo>
                    <a:cubicBezTo>
                      <a:pt x="297" y="78"/>
                      <a:pt x="289" y="74"/>
                      <a:pt x="283" y="70"/>
                    </a:cubicBezTo>
                    <a:cubicBezTo>
                      <a:pt x="278" y="66"/>
                      <a:pt x="274" y="63"/>
                      <a:pt x="273" y="59"/>
                    </a:cubicBezTo>
                    <a:cubicBezTo>
                      <a:pt x="268" y="23"/>
                      <a:pt x="284" y="35"/>
                      <a:pt x="282" y="26"/>
                    </a:cubicBezTo>
                    <a:cubicBezTo>
                      <a:pt x="282" y="25"/>
                      <a:pt x="281" y="25"/>
                      <a:pt x="281" y="24"/>
                    </a:cubicBezTo>
                    <a:cubicBezTo>
                      <a:pt x="350" y="54"/>
                      <a:pt x="398" y="123"/>
                      <a:pt x="398" y="202"/>
                    </a:cubicBezTo>
                    <a:cubicBezTo>
                      <a:pt x="398" y="218"/>
                      <a:pt x="395" y="234"/>
                      <a:pt x="391" y="249"/>
                    </a:cubicBezTo>
                    <a:cubicBezTo>
                      <a:pt x="385" y="239"/>
                      <a:pt x="375" y="231"/>
                      <a:pt x="377" y="2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1531431" y="2394124"/>
                <a:ext cx="366403" cy="420688"/>
                <a:chOff x="1531429" y="2394124"/>
                <a:chExt cx="366404" cy="420688"/>
              </a:xfrm>
              <a:grpFill/>
            </p:grpSpPr>
            <p:sp>
              <p:nvSpPr>
                <p:cNvPr id="15" name="Freeform 14"/>
                <p:cNvSpPr>
                  <a:spLocks noEditPoints="1"/>
                </p:cNvSpPr>
                <p:nvPr/>
              </p:nvSpPr>
              <p:spPr bwMode="auto">
                <a:xfrm>
                  <a:off x="1531429" y="2394124"/>
                  <a:ext cx="304800" cy="420688"/>
                </a:xfrm>
                <a:custGeom>
                  <a:avLst/>
                  <a:gdLst/>
                  <a:ahLst/>
                  <a:cxnLst>
                    <a:cxn ang="0">
                      <a:pos x="54" y="54"/>
                    </a:cxn>
                    <a:cxn ang="0">
                      <a:pos x="81" y="27"/>
                    </a:cxn>
                    <a:cxn ang="0">
                      <a:pos x="107" y="54"/>
                    </a:cxn>
                    <a:cxn ang="0">
                      <a:pos x="107" y="75"/>
                    </a:cxn>
                    <a:cxn ang="0">
                      <a:pos x="135" y="75"/>
                    </a:cxn>
                    <a:cxn ang="0">
                      <a:pos x="135" y="54"/>
                    </a:cxn>
                    <a:cxn ang="0">
                      <a:pos x="81" y="0"/>
                    </a:cxn>
                    <a:cxn ang="0">
                      <a:pos x="27" y="54"/>
                    </a:cxn>
                    <a:cxn ang="0">
                      <a:pos x="27" y="75"/>
                    </a:cxn>
                    <a:cxn ang="0">
                      <a:pos x="54" y="75"/>
                    </a:cxn>
                    <a:cxn ang="0">
                      <a:pos x="54" y="54"/>
                    </a:cxn>
                    <a:cxn ang="0">
                      <a:pos x="145" y="87"/>
                    </a:cxn>
                    <a:cxn ang="0">
                      <a:pos x="17" y="87"/>
                    </a:cxn>
                    <a:cxn ang="0">
                      <a:pos x="0" y="104"/>
                    </a:cxn>
                    <a:cxn ang="0">
                      <a:pos x="0" y="206"/>
                    </a:cxn>
                    <a:cxn ang="0">
                      <a:pos x="17" y="222"/>
                    </a:cxn>
                    <a:cxn ang="0">
                      <a:pos x="145" y="222"/>
                    </a:cxn>
                    <a:cxn ang="0">
                      <a:pos x="161" y="206"/>
                    </a:cxn>
                    <a:cxn ang="0">
                      <a:pos x="161" y="104"/>
                    </a:cxn>
                    <a:cxn ang="0">
                      <a:pos x="145" y="87"/>
                    </a:cxn>
                    <a:cxn ang="0">
                      <a:pos x="95" y="170"/>
                    </a:cxn>
                    <a:cxn ang="0">
                      <a:pos x="81" y="182"/>
                    </a:cxn>
                    <a:cxn ang="0">
                      <a:pos x="67" y="170"/>
                    </a:cxn>
                    <a:cxn ang="0">
                      <a:pos x="67" y="131"/>
                    </a:cxn>
                    <a:cxn ang="0">
                      <a:pos x="81" y="118"/>
                    </a:cxn>
                    <a:cxn ang="0">
                      <a:pos x="95" y="131"/>
                    </a:cxn>
                    <a:cxn ang="0">
                      <a:pos x="95" y="170"/>
                    </a:cxn>
                  </a:cxnLst>
                  <a:rect l="0" t="0" r="r" b="b"/>
                  <a:pathLst>
                    <a:path w="161" h="222">
                      <a:moveTo>
                        <a:pt x="54" y="54"/>
                      </a:moveTo>
                      <a:cubicBezTo>
                        <a:pt x="54" y="39"/>
                        <a:pt x="66" y="27"/>
                        <a:pt x="81" y="27"/>
                      </a:cubicBezTo>
                      <a:cubicBezTo>
                        <a:pt x="95" y="27"/>
                        <a:pt x="107" y="39"/>
                        <a:pt x="107" y="54"/>
                      </a:cubicBezTo>
                      <a:cubicBezTo>
                        <a:pt x="107" y="75"/>
                        <a:pt x="107" y="75"/>
                        <a:pt x="107" y="75"/>
                      </a:cubicBezTo>
                      <a:cubicBezTo>
                        <a:pt x="135" y="75"/>
                        <a:pt x="135" y="75"/>
                        <a:pt x="135" y="75"/>
                      </a:cubicBezTo>
                      <a:cubicBezTo>
                        <a:pt x="135" y="54"/>
                        <a:pt x="135" y="54"/>
                        <a:pt x="135" y="54"/>
                      </a:cubicBezTo>
                      <a:cubicBezTo>
                        <a:pt x="135" y="24"/>
                        <a:pt x="111" y="0"/>
                        <a:pt x="81" y="0"/>
                      </a:cubicBezTo>
                      <a:cubicBezTo>
                        <a:pt x="51" y="0"/>
                        <a:pt x="27" y="24"/>
                        <a:pt x="27" y="54"/>
                      </a:cubicBezTo>
                      <a:cubicBezTo>
                        <a:pt x="27" y="75"/>
                        <a:pt x="27" y="75"/>
                        <a:pt x="27" y="75"/>
                      </a:cubicBezTo>
                      <a:cubicBezTo>
                        <a:pt x="54" y="75"/>
                        <a:pt x="54" y="75"/>
                        <a:pt x="54" y="75"/>
                      </a:cubicBezTo>
                      <a:lnTo>
                        <a:pt x="54" y="54"/>
                      </a:lnTo>
                      <a:close/>
                      <a:moveTo>
                        <a:pt x="145" y="87"/>
                      </a:moveTo>
                      <a:cubicBezTo>
                        <a:pt x="17" y="87"/>
                        <a:pt x="17" y="87"/>
                        <a:pt x="17" y="87"/>
                      </a:cubicBezTo>
                      <a:cubicBezTo>
                        <a:pt x="8" y="87"/>
                        <a:pt x="0" y="95"/>
                        <a:pt x="0" y="104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0" y="215"/>
                        <a:pt x="8" y="222"/>
                        <a:pt x="17" y="222"/>
                      </a:cubicBezTo>
                      <a:cubicBezTo>
                        <a:pt x="145" y="222"/>
                        <a:pt x="145" y="222"/>
                        <a:pt x="145" y="222"/>
                      </a:cubicBezTo>
                      <a:cubicBezTo>
                        <a:pt x="154" y="222"/>
                        <a:pt x="161" y="215"/>
                        <a:pt x="161" y="206"/>
                      </a:cubicBezTo>
                      <a:cubicBezTo>
                        <a:pt x="161" y="104"/>
                        <a:pt x="161" y="104"/>
                        <a:pt x="161" y="104"/>
                      </a:cubicBezTo>
                      <a:cubicBezTo>
                        <a:pt x="161" y="95"/>
                        <a:pt x="154" y="87"/>
                        <a:pt x="145" y="87"/>
                      </a:cubicBezTo>
                      <a:close/>
                      <a:moveTo>
                        <a:pt x="95" y="170"/>
                      </a:moveTo>
                      <a:cubicBezTo>
                        <a:pt x="95" y="177"/>
                        <a:pt x="88" y="182"/>
                        <a:pt x="81" y="182"/>
                      </a:cubicBezTo>
                      <a:cubicBezTo>
                        <a:pt x="73" y="182"/>
                        <a:pt x="67" y="177"/>
                        <a:pt x="67" y="170"/>
                      </a:cubicBezTo>
                      <a:cubicBezTo>
                        <a:pt x="67" y="131"/>
                        <a:pt x="67" y="131"/>
                        <a:pt x="67" y="131"/>
                      </a:cubicBezTo>
                      <a:cubicBezTo>
                        <a:pt x="67" y="124"/>
                        <a:pt x="73" y="118"/>
                        <a:pt x="81" y="118"/>
                      </a:cubicBezTo>
                      <a:cubicBezTo>
                        <a:pt x="88" y="118"/>
                        <a:pt x="95" y="124"/>
                        <a:pt x="95" y="131"/>
                      </a:cubicBezTo>
                      <a:lnTo>
                        <a:pt x="95" y="17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accent6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l" defTabSz="914248"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>
                    <a:solidFill>
                      <a:srgbClr val="000000"/>
                    </a:solidFill>
                    <a:latin typeface="CiscoSansTT Light"/>
                    <a:ea typeface="Apple LiGothic Medium"/>
                    <a:cs typeface="CiscoSansTT Light"/>
                  </a:endParaRPr>
                </a:p>
              </p:txBody>
            </p:sp>
            <p:sp>
              <p:nvSpPr>
                <p:cNvPr id="16" name="Rounded Rectangle 15"/>
                <p:cNvSpPr/>
                <p:nvPr/>
              </p:nvSpPr>
              <p:spPr bwMode="auto">
                <a:xfrm>
                  <a:off x="1578876" y="2587850"/>
                  <a:ext cx="209906" cy="187782"/>
                </a:xfrm>
                <a:prstGeom prst="roundRect">
                  <a:avLst/>
                </a:prstGeom>
                <a:solidFill>
                  <a:schemeClr val="accent6"/>
                </a:solidFill>
                <a:ln w="12700" cap="flat">
                  <a:noFill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 rtlCol="0" anchor="ctr"/>
                <a:lstStyle/>
                <a:p>
                  <a:pPr defTabSz="514266" eaLnBrk="1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dirty="0" err="1">
                    <a:solidFill>
                      <a:srgbClr val="FFFFFF"/>
                    </a:solidFill>
                    <a:latin typeface="CiscoSansTT Light"/>
                    <a:ea typeface="Arial" pitchFamily="-107" charset="0"/>
                    <a:cs typeface="CiscoSansTT Light"/>
                    <a:sym typeface="Arial" pitchFamily="-107" charset="0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1611999" y="2641289"/>
                  <a:ext cx="285834" cy="7695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defTabSz="914248" eaLnBrk="1" fontAlgn="auto" hangingPunct="1">
                    <a:spcBef>
                      <a:spcPct val="50000"/>
                    </a:spcBef>
                    <a:spcAft>
                      <a:spcPts val="450"/>
                    </a:spcAft>
                    <a:buClr>
                      <a:srgbClr val="3F5CFF">
                        <a:lumMod val="60000"/>
                        <a:lumOff val="40000"/>
                      </a:srgbClr>
                    </a:buClr>
                    <a:buSzPct val="90000"/>
                    <a:defRPr/>
                  </a:pPr>
                  <a:r>
                    <a:rPr lang="en-US" sz="300" dirty="0" err="1">
                      <a:solidFill>
                        <a:srgbClr val="FFFFFF"/>
                      </a:solidFill>
                      <a:latin typeface="CiscoSansTT Light"/>
                      <a:ea typeface="Apple LiGothic Medium"/>
                      <a:cs typeface="CiscoSansTT Light"/>
                    </a:rPr>
                    <a:t>VPN</a:t>
                  </a:r>
                  <a:endParaRPr lang="en-US" sz="300" dirty="0">
                    <a:solidFill>
                      <a:srgbClr val="FFFFFF"/>
                    </a:solidFill>
                    <a:latin typeface="CiscoSansTT Light"/>
                    <a:ea typeface="Apple LiGothic Medium"/>
                    <a:cs typeface="CiscoSansTT Light"/>
                  </a:endParaRPr>
                </a:p>
              </p:txBody>
            </p:sp>
          </p:grpSp>
        </p:grpSp>
      </p:grpSp>
      <p:grpSp>
        <p:nvGrpSpPr>
          <p:cNvPr id="18" name="Group 17"/>
          <p:cNvGrpSpPr/>
          <p:nvPr/>
        </p:nvGrpSpPr>
        <p:grpSpPr>
          <a:xfrm>
            <a:off x="3612340" y="2152737"/>
            <a:ext cx="760576" cy="760576"/>
            <a:chOff x="3743058" y="1905712"/>
            <a:chExt cx="760576" cy="760576"/>
          </a:xfrm>
        </p:grpSpPr>
        <p:sp>
          <p:nvSpPr>
            <p:cNvPr id="19" name="Oval 18"/>
            <p:cNvSpPr/>
            <p:nvPr/>
          </p:nvSpPr>
          <p:spPr>
            <a:xfrm>
              <a:off x="3743058" y="1905712"/>
              <a:ext cx="760576" cy="76057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898211" y="2085976"/>
              <a:ext cx="456010" cy="396952"/>
              <a:chOff x="-5515429" y="870857"/>
              <a:chExt cx="3323774" cy="2743200"/>
            </a:xfrm>
            <a:solidFill>
              <a:schemeClr val="bg1"/>
            </a:solidFill>
          </p:grpSpPr>
          <p:sp>
            <p:nvSpPr>
              <p:cNvPr id="21" name="Rectangle 20"/>
              <p:cNvSpPr/>
              <p:nvPr/>
            </p:nvSpPr>
            <p:spPr>
              <a:xfrm>
                <a:off x="-5515429" y="2002971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-4383314" y="2002971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-5515429" y="3135085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-4927600" y="2569028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-4383314" y="3135085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-3251198" y="2002971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-3795484" y="2569028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-3251198" y="3135085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-5515429" y="870857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-4383314" y="870857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-4927600" y="1436914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-3251198" y="870857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-3795484" y="1436914"/>
                <a:ext cx="1059543" cy="478972"/>
              </a:xfrm>
              <a:prstGeom prst="rect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5732661" y="2131328"/>
            <a:ext cx="760576" cy="760576"/>
            <a:chOff x="5845323" y="1905712"/>
            <a:chExt cx="760576" cy="760576"/>
          </a:xfrm>
        </p:grpSpPr>
        <p:sp>
          <p:nvSpPr>
            <p:cNvPr id="35" name="Oval 34"/>
            <p:cNvSpPr/>
            <p:nvPr/>
          </p:nvSpPr>
          <p:spPr>
            <a:xfrm>
              <a:off x="5845323" y="1905712"/>
              <a:ext cx="760576" cy="76057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6022576" y="1993022"/>
              <a:ext cx="406069" cy="570533"/>
              <a:chOff x="7287332" y="1993717"/>
              <a:chExt cx="599368" cy="859000"/>
            </a:xfrm>
            <a:solidFill>
              <a:schemeClr val="bg1"/>
            </a:solidFill>
          </p:grpSpPr>
          <p:sp>
            <p:nvSpPr>
              <p:cNvPr id="37" name="Freeform 36"/>
              <p:cNvSpPr>
                <a:spLocks/>
              </p:cNvSpPr>
              <p:nvPr/>
            </p:nvSpPr>
            <p:spPr bwMode="auto">
              <a:xfrm>
                <a:off x="7549306" y="2004293"/>
                <a:ext cx="63908" cy="31023"/>
              </a:xfrm>
              <a:custGeom>
                <a:avLst/>
                <a:gdLst>
                  <a:gd name="T0" fmla="*/ 32 w 115"/>
                  <a:gd name="T1" fmla="*/ 0 h 56"/>
                  <a:gd name="T2" fmla="*/ 72 w 115"/>
                  <a:gd name="T3" fmla="*/ 0 h 56"/>
                  <a:gd name="T4" fmla="*/ 0 w 115"/>
                  <a:gd name="T5" fmla="*/ 24 h 56"/>
                  <a:gd name="T6" fmla="*/ 32 w 115"/>
                  <a:gd name="T7" fmla="*/ 0 h 5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5"/>
                  <a:gd name="T13" fmla="*/ 0 h 56"/>
                  <a:gd name="T14" fmla="*/ 115 w 115"/>
                  <a:gd name="T15" fmla="*/ 56 h 5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5" h="56">
                    <a:moveTo>
                      <a:pt x="32" y="0"/>
                    </a:moveTo>
                    <a:cubicBezTo>
                      <a:pt x="45" y="0"/>
                      <a:pt x="59" y="0"/>
                      <a:pt x="72" y="0"/>
                    </a:cubicBezTo>
                    <a:cubicBezTo>
                      <a:pt x="115" y="34"/>
                      <a:pt x="15" y="56"/>
                      <a:pt x="0" y="24"/>
                    </a:cubicBezTo>
                    <a:cubicBezTo>
                      <a:pt x="0" y="5"/>
                      <a:pt x="22" y="8"/>
                      <a:pt x="3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7456029" y="1993717"/>
                <a:ext cx="306380" cy="114925"/>
              </a:xfrm>
              <a:custGeom>
                <a:avLst/>
                <a:gdLst>
                  <a:gd name="T0" fmla="*/ 376 w 552"/>
                  <a:gd name="T1" fmla="*/ 75 h 207"/>
                  <a:gd name="T2" fmla="*/ 308 w 552"/>
                  <a:gd name="T3" fmla="*/ 79 h 207"/>
                  <a:gd name="T4" fmla="*/ 452 w 552"/>
                  <a:gd name="T5" fmla="*/ 123 h 207"/>
                  <a:gd name="T6" fmla="*/ 552 w 552"/>
                  <a:gd name="T7" fmla="*/ 207 h 207"/>
                  <a:gd name="T8" fmla="*/ 428 w 552"/>
                  <a:gd name="T9" fmla="*/ 155 h 207"/>
                  <a:gd name="T10" fmla="*/ 200 w 552"/>
                  <a:gd name="T11" fmla="*/ 127 h 207"/>
                  <a:gd name="T12" fmla="*/ 124 w 552"/>
                  <a:gd name="T13" fmla="*/ 111 h 207"/>
                  <a:gd name="T14" fmla="*/ 0 w 552"/>
                  <a:gd name="T15" fmla="*/ 131 h 207"/>
                  <a:gd name="T16" fmla="*/ 224 w 552"/>
                  <a:gd name="T17" fmla="*/ 71 h 207"/>
                  <a:gd name="T18" fmla="*/ 376 w 552"/>
                  <a:gd name="T19" fmla="*/ 75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2"/>
                  <a:gd name="T31" fmla="*/ 0 h 207"/>
                  <a:gd name="T32" fmla="*/ 552 w 552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2" h="207">
                    <a:moveTo>
                      <a:pt x="376" y="75"/>
                    </a:moveTo>
                    <a:cubicBezTo>
                      <a:pt x="349" y="75"/>
                      <a:pt x="328" y="67"/>
                      <a:pt x="308" y="79"/>
                    </a:cubicBezTo>
                    <a:cubicBezTo>
                      <a:pt x="347" y="104"/>
                      <a:pt x="405" y="105"/>
                      <a:pt x="452" y="123"/>
                    </a:cubicBezTo>
                    <a:cubicBezTo>
                      <a:pt x="494" y="139"/>
                      <a:pt x="548" y="155"/>
                      <a:pt x="552" y="207"/>
                    </a:cubicBezTo>
                    <a:cubicBezTo>
                      <a:pt x="510" y="197"/>
                      <a:pt x="473" y="171"/>
                      <a:pt x="428" y="155"/>
                    </a:cubicBezTo>
                    <a:cubicBezTo>
                      <a:pt x="359" y="130"/>
                      <a:pt x="295" y="137"/>
                      <a:pt x="200" y="127"/>
                    </a:cubicBezTo>
                    <a:cubicBezTo>
                      <a:pt x="174" y="124"/>
                      <a:pt x="150" y="111"/>
                      <a:pt x="124" y="111"/>
                    </a:cubicBezTo>
                    <a:cubicBezTo>
                      <a:pt x="77" y="112"/>
                      <a:pt x="41" y="154"/>
                      <a:pt x="0" y="131"/>
                    </a:cubicBezTo>
                    <a:cubicBezTo>
                      <a:pt x="17" y="48"/>
                      <a:pt x="142" y="83"/>
                      <a:pt x="224" y="71"/>
                    </a:cubicBezTo>
                    <a:cubicBezTo>
                      <a:pt x="275" y="64"/>
                      <a:pt x="359" y="0"/>
                      <a:pt x="376" y="7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7680410" y="2019334"/>
                <a:ext cx="47696" cy="41129"/>
              </a:xfrm>
              <a:custGeom>
                <a:avLst/>
                <a:gdLst>
                  <a:gd name="T0" fmla="*/ 80 w 86"/>
                  <a:gd name="T1" fmla="*/ 65 h 74"/>
                  <a:gd name="T2" fmla="*/ 0 w 86"/>
                  <a:gd name="T3" fmla="*/ 41 h 74"/>
                  <a:gd name="T4" fmla="*/ 80 w 86"/>
                  <a:gd name="T5" fmla="*/ 65 h 74"/>
                  <a:gd name="T6" fmla="*/ 0 60000 65536"/>
                  <a:gd name="T7" fmla="*/ 0 60000 65536"/>
                  <a:gd name="T8" fmla="*/ 0 60000 65536"/>
                  <a:gd name="T9" fmla="*/ 0 w 86"/>
                  <a:gd name="T10" fmla="*/ 0 h 74"/>
                  <a:gd name="T11" fmla="*/ 86 w 86"/>
                  <a:gd name="T12" fmla="*/ 74 h 7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6" h="74">
                    <a:moveTo>
                      <a:pt x="80" y="65"/>
                    </a:moveTo>
                    <a:cubicBezTo>
                      <a:pt x="52" y="74"/>
                      <a:pt x="18" y="55"/>
                      <a:pt x="0" y="41"/>
                    </a:cubicBezTo>
                    <a:cubicBezTo>
                      <a:pt x="8" y="0"/>
                      <a:pt x="86" y="28"/>
                      <a:pt x="80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7354529" y="2064223"/>
                <a:ext cx="506091" cy="242071"/>
              </a:xfrm>
              <a:custGeom>
                <a:avLst/>
                <a:gdLst>
                  <a:gd name="T0" fmla="*/ 895 w 912"/>
                  <a:gd name="T1" fmla="*/ 436 h 436"/>
                  <a:gd name="T2" fmla="*/ 831 w 912"/>
                  <a:gd name="T3" fmla="*/ 336 h 436"/>
                  <a:gd name="T4" fmla="*/ 759 w 912"/>
                  <a:gd name="T5" fmla="*/ 248 h 436"/>
                  <a:gd name="T6" fmla="*/ 747 w 912"/>
                  <a:gd name="T7" fmla="*/ 184 h 436"/>
                  <a:gd name="T8" fmla="*/ 491 w 912"/>
                  <a:gd name="T9" fmla="*/ 64 h 436"/>
                  <a:gd name="T10" fmla="*/ 295 w 912"/>
                  <a:gd name="T11" fmla="*/ 44 h 436"/>
                  <a:gd name="T12" fmla="*/ 479 w 912"/>
                  <a:gd name="T13" fmla="*/ 84 h 436"/>
                  <a:gd name="T14" fmla="*/ 727 w 912"/>
                  <a:gd name="T15" fmla="*/ 220 h 436"/>
                  <a:gd name="T16" fmla="*/ 471 w 912"/>
                  <a:gd name="T17" fmla="*/ 120 h 436"/>
                  <a:gd name="T18" fmla="*/ 363 w 912"/>
                  <a:gd name="T19" fmla="*/ 120 h 436"/>
                  <a:gd name="T20" fmla="*/ 275 w 912"/>
                  <a:gd name="T21" fmla="*/ 92 h 436"/>
                  <a:gd name="T22" fmla="*/ 7 w 912"/>
                  <a:gd name="T23" fmla="*/ 216 h 436"/>
                  <a:gd name="T24" fmla="*/ 99 w 912"/>
                  <a:gd name="T25" fmla="*/ 132 h 436"/>
                  <a:gd name="T26" fmla="*/ 251 w 912"/>
                  <a:gd name="T27" fmla="*/ 24 h 436"/>
                  <a:gd name="T28" fmla="*/ 387 w 912"/>
                  <a:gd name="T29" fmla="*/ 24 h 436"/>
                  <a:gd name="T30" fmla="*/ 503 w 912"/>
                  <a:gd name="T31" fmla="*/ 28 h 436"/>
                  <a:gd name="T32" fmla="*/ 779 w 912"/>
                  <a:gd name="T33" fmla="*/ 148 h 436"/>
                  <a:gd name="T34" fmla="*/ 803 w 912"/>
                  <a:gd name="T35" fmla="*/ 228 h 436"/>
                  <a:gd name="T36" fmla="*/ 847 w 912"/>
                  <a:gd name="T37" fmla="*/ 276 h 436"/>
                  <a:gd name="T38" fmla="*/ 895 w 912"/>
                  <a:gd name="T39" fmla="*/ 436 h 4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2"/>
                  <a:gd name="T61" fmla="*/ 0 h 436"/>
                  <a:gd name="T62" fmla="*/ 912 w 912"/>
                  <a:gd name="T63" fmla="*/ 436 h 4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2" h="436">
                    <a:moveTo>
                      <a:pt x="895" y="436"/>
                    </a:moveTo>
                    <a:cubicBezTo>
                      <a:pt x="864" y="406"/>
                      <a:pt x="854" y="371"/>
                      <a:pt x="831" y="336"/>
                    </a:cubicBezTo>
                    <a:cubicBezTo>
                      <a:pt x="811" y="305"/>
                      <a:pt x="772" y="280"/>
                      <a:pt x="759" y="248"/>
                    </a:cubicBezTo>
                    <a:cubicBezTo>
                      <a:pt x="752" y="230"/>
                      <a:pt x="756" y="204"/>
                      <a:pt x="747" y="184"/>
                    </a:cubicBezTo>
                    <a:cubicBezTo>
                      <a:pt x="721" y="123"/>
                      <a:pt x="586" y="71"/>
                      <a:pt x="491" y="64"/>
                    </a:cubicBezTo>
                    <a:cubicBezTo>
                      <a:pt x="413" y="58"/>
                      <a:pt x="362" y="58"/>
                      <a:pt x="295" y="44"/>
                    </a:cubicBezTo>
                    <a:cubicBezTo>
                      <a:pt x="321" y="92"/>
                      <a:pt x="409" y="79"/>
                      <a:pt x="479" y="84"/>
                    </a:cubicBezTo>
                    <a:cubicBezTo>
                      <a:pt x="591" y="92"/>
                      <a:pt x="712" y="133"/>
                      <a:pt x="727" y="220"/>
                    </a:cubicBezTo>
                    <a:cubicBezTo>
                      <a:pt x="646" y="185"/>
                      <a:pt x="577" y="128"/>
                      <a:pt x="471" y="120"/>
                    </a:cubicBezTo>
                    <a:cubicBezTo>
                      <a:pt x="437" y="117"/>
                      <a:pt x="399" y="124"/>
                      <a:pt x="363" y="120"/>
                    </a:cubicBezTo>
                    <a:cubicBezTo>
                      <a:pt x="333" y="116"/>
                      <a:pt x="305" y="94"/>
                      <a:pt x="275" y="92"/>
                    </a:cubicBezTo>
                    <a:cubicBezTo>
                      <a:pt x="165" y="84"/>
                      <a:pt x="112" y="218"/>
                      <a:pt x="7" y="216"/>
                    </a:cubicBezTo>
                    <a:cubicBezTo>
                      <a:pt x="0" y="168"/>
                      <a:pt x="63" y="154"/>
                      <a:pt x="99" y="132"/>
                    </a:cubicBezTo>
                    <a:cubicBezTo>
                      <a:pt x="142" y="106"/>
                      <a:pt x="199" y="55"/>
                      <a:pt x="251" y="24"/>
                    </a:cubicBezTo>
                    <a:cubicBezTo>
                      <a:pt x="292" y="0"/>
                      <a:pt x="338" y="16"/>
                      <a:pt x="387" y="24"/>
                    </a:cubicBezTo>
                    <a:cubicBezTo>
                      <a:pt x="425" y="30"/>
                      <a:pt x="464" y="25"/>
                      <a:pt x="503" y="28"/>
                    </a:cubicBezTo>
                    <a:cubicBezTo>
                      <a:pt x="592" y="34"/>
                      <a:pt x="736" y="87"/>
                      <a:pt x="779" y="148"/>
                    </a:cubicBezTo>
                    <a:cubicBezTo>
                      <a:pt x="796" y="173"/>
                      <a:pt x="793" y="202"/>
                      <a:pt x="803" y="228"/>
                    </a:cubicBezTo>
                    <a:cubicBezTo>
                      <a:pt x="811" y="248"/>
                      <a:pt x="831" y="256"/>
                      <a:pt x="847" y="276"/>
                    </a:cubicBezTo>
                    <a:cubicBezTo>
                      <a:pt x="880" y="315"/>
                      <a:pt x="912" y="375"/>
                      <a:pt x="895" y="4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7394001" y="2076444"/>
                <a:ext cx="59913" cy="45594"/>
              </a:xfrm>
              <a:custGeom>
                <a:avLst/>
                <a:gdLst>
                  <a:gd name="T0" fmla="*/ 108 w 108"/>
                  <a:gd name="T1" fmla="*/ 10 h 82"/>
                  <a:gd name="T2" fmla="*/ 0 w 108"/>
                  <a:gd name="T3" fmla="*/ 82 h 82"/>
                  <a:gd name="T4" fmla="*/ 108 w 108"/>
                  <a:gd name="T5" fmla="*/ 10 h 82"/>
                  <a:gd name="T6" fmla="*/ 0 60000 65536"/>
                  <a:gd name="T7" fmla="*/ 0 60000 65536"/>
                  <a:gd name="T8" fmla="*/ 0 60000 65536"/>
                  <a:gd name="T9" fmla="*/ 0 w 108"/>
                  <a:gd name="T10" fmla="*/ 0 h 82"/>
                  <a:gd name="T11" fmla="*/ 108 w 108"/>
                  <a:gd name="T12" fmla="*/ 82 h 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8" h="82">
                    <a:moveTo>
                      <a:pt x="108" y="10"/>
                    </a:moveTo>
                    <a:cubicBezTo>
                      <a:pt x="93" y="53"/>
                      <a:pt x="43" y="81"/>
                      <a:pt x="0" y="82"/>
                    </a:cubicBezTo>
                    <a:cubicBezTo>
                      <a:pt x="14" y="38"/>
                      <a:pt x="53" y="0"/>
                      <a:pt x="108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7305189" y="2115458"/>
                <a:ext cx="215218" cy="201883"/>
              </a:xfrm>
              <a:custGeom>
                <a:avLst/>
                <a:gdLst>
                  <a:gd name="T0" fmla="*/ 388 w 388"/>
                  <a:gd name="T1" fmla="*/ 36 h 364"/>
                  <a:gd name="T2" fmla="*/ 220 w 388"/>
                  <a:gd name="T3" fmla="*/ 148 h 364"/>
                  <a:gd name="T4" fmla="*/ 192 w 388"/>
                  <a:gd name="T5" fmla="*/ 200 h 364"/>
                  <a:gd name="T6" fmla="*/ 96 w 388"/>
                  <a:gd name="T7" fmla="*/ 276 h 364"/>
                  <a:gd name="T8" fmla="*/ 12 w 388"/>
                  <a:gd name="T9" fmla="*/ 364 h 364"/>
                  <a:gd name="T10" fmla="*/ 88 w 388"/>
                  <a:gd name="T11" fmla="*/ 232 h 364"/>
                  <a:gd name="T12" fmla="*/ 160 w 388"/>
                  <a:gd name="T13" fmla="*/ 184 h 364"/>
                  <a:gd name="T14" fmla="*/ 208 w 388"/>
                  <a:gd name="T15" fmla="*/ 104 h 364"/>
                  <a:gd name="T16" fmla="*/ 388 w 388"/>
                  <a:gd name="T17" fmla="*/ 36 h 3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8"/>
                  <a:gd name="T28" fmla="*/ 0 h 364"/>
                  <a:gd name="T29" fmla="*/ 388 w 388"/>
                  <a:gd name="T30" fmla="*/ 364 h 3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8" h="364">
                    <a:moveTo>
                      <a:pt x="388" y="36"/>
                    </a:moveTo>
                    <a:cubicBezTo>
                      <a:pt x="327" y="76"/>
                      <a:pt x="262" y="93"/>
                      <a:pt x="220" y="148"/>
                    </a:cubicBezTo>
                    <a:cubicBezTo>
                      <a:pt x="208" y="164"/>
                      <a:pt x="205" y="185"/>
                      <a:pt x="192" y="200"/>
                    </a:cubicBezTo>
                    <a:cubicBezTo>
                      <a:pt x="166" y="229"/>
                      <a:pt x="126" y="246"/>
                      <a:pt x="96" y="276"/>
                    </a:cubicBezTo>
                    <a:cubicBezTo>
                      <a:pt x="66" y="306"/>
                      <a:pt x="53" y="347"/>
                      <a:pt x="12" y="364"/>
                    </a:cubicBezTo>
                    <a:cubicBezTo>
                      <a:pt x="0" y="307"/>
                      <a:pt x="48" y="268"/>
                      <a:pt x="88" y="232"/>
                    </a:cubicBezTo>
                    <a:cubicBezTo>
                      <a:pt x="110" y="212"/>
                      <a:pt x="142" y="202"/>
                      <a:pt x="160" y="184"/>
                    </a:cubicBezTo>
                    <a:cubicBezTo>
                      <a:pt x="179" y="165"/>
                      <a:pt x="187" y="127"/>
                      <a:pt x="208" y="104"/>
                    </a:cubicBezTo>
                    <a:cubicBezTo>
                      <a:pt x="245" y="65"/>
                      <a:pt x="341" y="0"/>
                      <a:pt x="38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7436058" y="2134259"/>
                <a:ext cx="450642" cy="443014"/>
              </a:xfrm>
              <a:custGeom>
                <a:avLst/>
                <a:gdLst>
                  <a:gd name="T0" fmla="*/ 812 w 812"/>
                  <a:gd name="T1" fmla="*/ 598 h 798"/>
                  <a:gd name="T2" fmla="*/ 812 w 812"/>
                  <a:gd name="T3" fmla="*/ 682 h 798"/>
                  <a:gd name="T4" fmla="*/ 760 w 812"/>
                  <a:gd name="T5" fmla="*/ 798 h 798"/>
                  <a:gd name="T6" fmla="*/ 772 w 812"/>
                  <a:gd name="T7" fmla="*/ 590 h 798"/>
                  <a:gd name="T8" fmla="*/ 576 w 812"/>
                  <a:gd name="T9" fmla="*/ 182 h 798"/>
                  <a:gd name="T10" fmla="*/ 100 w 812"/>
                  <a:gd name="T11" fmla="*/ 94 h 798"/>
                  <a:gd name="T12" fmla="*/ 0 w 812"/>
                  <a:gd name="T13" fmla="*/ 154 h 798"/>
                  <a:gd name="T14" fmla="*/ 112 w 812"/>
                  <a:gd name="T15" fmla="*/ 50 h 798"/>
                  <a:gd name="T16" fmla="*/ 364 w 812"/>
                  <a:gd name="T17" fmla="*/ 22 h 798"/>
                  <a:gd name="T18" fmla="*/ 812 w 812"/>
                  <a:gd name="T19" fmla="*/ 598 h 7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12"/>
                  <a:gd name="T31" fmla="*/ 0 h 798"/>
                  <a:gd name="T32" fmla="*/ 812 w 812"/>
                  <a:gd name="T33" fmla="*/ 798 h 7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12" h="798">
                    <a:moveTo>
                      <a:pt x="812" y="598"/>
                    </a:moveTo>
                    <a:cubicBezTo>
                      <a:pt x="812" y="626"/>
                      <a:pt x="812" y="654"/>
                      <a:pt x="812" y="682"/>
                    </a:cubicBezTo>
                    <a:cubicBezTo>
                      <a:pt x="796" y="722"/>
                      <a:pt x="801" y="783"/>
                      <a:pt x="760" y="798"/>
                    </a:cubicBezTo>
                    <a:cubicBezTo>
                      <a:pt x="757" y="729"/>
                      <a:pt x="777" y="659"/>
                      <a:pt x="772" y="590"/>
                    </a:cubicBezTo>
                    <a:cubicBezTo>
                      <a:pt x="760" y="437"/>
                      <a:pt x="656" y="264"/>
                      <a:pt x="576" y="182"/>
                    </a:cubicBezTo>
                    <a:cubicBezTo>
                      <a:pt x="477" y="80"/>
                      <a:pt x="267" y="0"/>
                      <a:pt x="100" y="94"/>
                    </a:cubicBezTo>
                    <a:cubicBezTo>
                      <a:pt x="64" y="114"/>
                      <a:pt x="48" y="161"/>
                      <a:pt x="0" y="154"/>
                    </a:cubicBezTo>
                    <a:cubicBezTo>
                      <a:pt x="13" y="101"/>
                      <a:pt x="67" y="72"/>
                      <a:pt x="112" y="50"/>
                    </a:cubicBezTo>
                    <a:cubicBezTo>
                      <a:pt x="181" y="17"/>
                      <a:pt x="283" y="3"/>
                      <a:pt x="364" y="22"/>
                    </a:cubicBezTo>
                    <a:cubicBezTo>
                      <a:pt x="614" y="81"/>
                      <a:pt x="776" y="324"/>
                      <a:pt x="812" y="59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7287332" y="2175858"/>
                <a:ext cx="565535" cy="381438"/>
              </a:xfrm>
              <a:custGeom>
                <a:avLst/>
                <a:gdLst>
                  <a:gd name="T0" fmla="*/ 0 w 1019"/>
                  <a:gd name="T1" fmla="*/ 467 h 687"/>
                  <a:gd name="T2" fmla="*/ 0 w 1019"/>
                  <a:gd name="T3" fmla="*/ 435 h 687"/>
                  <a:gd name="T4" fmla="*/ 220 w 1019"/>
                  <a:gd name="T5" fmla="*/ 131 h 687"/>
                  <a:gd name="T6" fmla="*/ 296 w 1019"/>
                  <a:gd name="T7" fmla="*/ 103 h 687"/>
                  <a:gd name="T8" fmla="*/ 380 w 1019"/>
                  <a:gd name="T9" fmla="*/ 43 h 687"/>
                  <a:gd name="T10" fmla="*/ 588 w 1019"/>
                  <a:gd name="T11" fmla="*/ 3 h 687"/>
                  <a:gd name="T12" fmla="*/ 844 w 1019"/>
                  <a:gd name="T13" fmla="*/ 143 h 687"/>
                  <a:gd name="T14" fmla="*/ 1012 w 1019"/>
                  <a:gd name="T15" fmla="*/ 551 h 687"/>
                  <a:gd name="T16" fmla="*/ 976 w 1019"/>
                  <a:gd name="T17" fmla="*/ 687 h 687"/>
                  <a:gd name="T18" fmla="*/ 968 w 1019"/>
                  <a:gd name="T19" fmla="*/ 539 h 687"/>
                  <a:gd name="T20" fmla="*/ 820 w 1019"/>
                  <a:gd name="T21" fmla="*/ 187 h 687"/>
                  <a:gd name="T22" fmla="*/ 412 w 1019"/>
                  <a:gd name="T23" fmla="*/ 75 h 687"/>
                  <a:gd name="T24" fmla="*/ 304 w 1019"/>
                  <a:gd name="T25" fmla="*/ 151 h 687"/>
                  <a:gd name="T26" fmla="*/ 232 w 1019"/>
                  <a:gd name="T27" fmla="*/ 171 h 687"/>
                  <a:gd name="T28" fmla="*/ 68 w 1019"/>
                  <a:gd name="T29" fmla="*/ 371 h 687"/>
                  <a:gd name="T30" fmla="*/ 0 w 1019"/>
                  <a:gd name="T31" fmla="*/ 467 h 68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019"/>
                  <a:gd name="T49" fmla="*/ 0 h 687"/>
                  <a:gd name="T50" fmla="*/ 1019 w 1019"/>
                  <a:gd name="T51" fmla="*/ 687 h 68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019" h="687">
                    <a:moveTo>
                      <a:pt x="0" y="467"/>
                    </a:moveTo>
                    <a:cubicBezTo>
                      <a:pt x="0" y="456"/>
                      <a:pt x="0" y="446"/>
                      <a:pt x="0" y="435"/>
                    </a:cubicBezTo>
                    <a:cubicBezTo>
                      <a:pt x="35" y="319"/>
                      <a:pt x="123" y="178"/>
                      <a:pt x="220" y="131"/>
                    </a:cubicBezTo>
                    <a:cubicBezTo>
                      <a:pt x="245" y="119"/>
                      <a:pt x="272" y="115"/>
                      <a:pt x="296" y="103"/>
                    </a:cubicBezTo>
                    <a:cubicBezTo>
                      <a:pt x="329" y="86"/>
                      <a:pt x="354" y="58"/>
                      <a:pt x="380" y="43"/>
                    </a:cubicBezTo>
                    <a:cubicBezTo>
                      <a:pt x="432" y="14"/>
                      <a:pt x="497" y="0"/>
                      <a:pt x="588" y="3"/>
                    </a:cubicBezTo>
                    <a:cubicBezTo>
                      <a:pt x="693" y="7"/>
                      <a:pt x="788" y="78"/>
                      <a:pt x="844" y="143"/>
                    </a:cubicBezTo>
                    <a:cubicBezTo>
                      <a:pt x="930" y="242"/>
                      <a:pt x="1012" y="387"/>
                      <a:pt x="1012" y="551"/>
                    </a:cubicBezTo>
                    <a:cubicBezTo>
                      <a:pt x="1012" y="598"/>
                      <a:pt x="1019" y="653"/>
                      <a:pt x="976" y="687"/>
                    </a:cubicBezTo>
                    <a:cubicBezTo>
                      <a:pt x="955" y="635"/>
                      <a:pt x="970" y="584"/>
                      <a:pt x="968" y="539"/>
                    </a:cubicBezTo>
                    <a:cubicBezTo>
                      <a:pt x="961" y="392"/>
                      <a:pt x="890" y="271"/>
                      <a:pt x="820" y="187"/>
                    </a:cubicBezTo>
                    <a:cubicBezTo>
                      <a:pt x="740" y="91"/>
                      <a:pt x="571" y="0"/>
                      <a:pt x="412" y="75"/>
                    </a:cubicBezTo>
                    <a:cubicBezTo>
                      <a:pt x="373" y="93"/>
                      <a:pt x="347" y="132"/>
                      <a:pt x="304" y="151"/>
                    </a:cubicBezTo>
                    <a:cubicBezTo>
                      <a:pt x="283" y="160"/>
                      <a:pt x="256" y="159"/>
                      <a:pt x="232" y="171"/>
                    </a:cubicBezTo>
                    <a:cubicBezTo>
                      <a:pt x="156" y="208"/>
                      <a:pt x="102" y="300"/>
                      <a:pt x="68" y="371"/>
                    </a:cubicBezTo>
                    <a:cubicBezTo>
                      <a:pt x="52" y="406"/>
                      <a:pt x="34" y="484"/>
                      <a:pt x="0" y="4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45" name="Freeform 44"/>
              <p:cNvSpPr>
                <a:spLocks/>
              </p:cNvSpPr>
              <p:nvPr/>
            </p:nvSpPr>
            <p:spPr bwMode="auto">
              <a:xfrm>
                <a:off x="7333383" y="2186434"/>
                <a:ext cx="60618" cy="55465"/>
              </a:xfrm>
              <a:custGeom>
                <a:avLst/>
                <a:gdLst>
                  <a:gd name="T0" fmla="*/ 109 w 109"/>
                  <a:gd name="T1" fmla="*/ 0 h 100"/>
                  <a:gd name="T2" fmla="*/ 1 w 109"/>
                  <a:gd name="T3" fmla="*/ 100 h 100"/>
                  <a:gd name="T4" fmla="*/ 109 w 109"/>
                  <a:gd name="T5" fmla="*/ 0 h 100"/>
                  <a:gd name="T6" fmla="*/ 0 60000 65536"/>
                  <a:gd name="T7" fmla="*/ 0 60000 65536"/>
                  <a:gd name="T8" fmla="*/ 0 60000 65536"/>
                  <a:gd name="T9" fmla="*/ 0 w 109"/>
                  <a:gd name="T10" fmla="*/ 0 h 100"/>
                  <a:gd name="T11" fmla="*/ 109 w 109"/>
                  <a:gd name="T12" fmla="*/ 100 h 1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9" h="100">
                    <a:moveTo>
                      <a:pt x="109" y="0"/>
                    </a:moveTo>
                    <a:cubicBezTo>
                      <a:pt x="102" y="62"/>
                      <a:pt x="47" y="77"/>
                      <a:pt x="1" y="100"/>
                    </a:cubicBezTo>
                    <a:cubicBezTo>
                      <a:pt x="0" y="45"/>
                      <a:pt x="52" y="1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46" name="Freeform 45"/>
              <p:cNvSpPr>
                <a:spLocks/>
              </p:cNvSpPr>
              <p:nvPr/>
            </p:nvSpPr>
            <p:spPr bwMode="auto">
              <a:xfrm>
                <a:off x="7295085" y="2214636"/>
                <a:ext cx="462860" cy="584731"/>
              </a:xfrm>
              <a:custGeom>
                <a:avLst/>
                <a:gdLst>
                  <a:gd name="T0" fmla="*/ 386 w 834"/>
                  <a:gd name="T1" fmla="*/ 105 h 1053"/>
                  <a:gd name="T2" fmla="*/ 470 w 834"/>
                  <a:gd name="T3" fmla="*/ 85 h 1053"/>
                  <a:gd name="T4" fmla="*/ 834 w 834"/>
                  <a:gd name="T5" fmla="*/ 397 h 1053"/>
                  <a:gd name="T6" fmla="*/ 830 w 834"/>
                  <a:gd name="T7" fmla="*/ 429 h 1053"/>
                  <a:gd name="T8" fmla="*/ 694 w 834"/>
                  <a:gd name="T9" fmla="*/ 869 h 1053"/>
                  <a:gd name="T10" fmla="*/ 542 w 834"/>
                  <a:gd name="T11" fmla="*/ 937 h 1053"/>
                  <a:gd name="T12" fmla="*/ 434 w 834"/>
                  <a:gd name="T13" fmla="*/ 1001 h 1053"/>
                  <a:gd name="T14" fmla="*/ 302 w 834"/>
                  <a:gd name="T15" fmla="*/ 1021 h 1053"/>
                  <a:gd name="T16" fmla="*/ 222 w 834"/>
                  <a:gd name="T17" fmla="*/ 1045 h 1053"/>
                  <a:gd name="T18" fmla="*/ 390 w 834"/>
                  <a:gd name="T19" fmla="*/ 965 h 1053"/>
                  <a:gd name="T20" fmla="*/ 690 w 834"/>
                  <a:gd name="T21" fmla="*/ 625 h 1053"/>
                  <a:gd name="T22" fmla="*/ 714 w 834"/>
                  <a:gd name="T23" fmla="*/ 521 h 1053"/>
                  <a:gd name="T24" fmla="*/ 722 w 834"/>
                  <a:gd name="T25" fmla="*/ 653 h 1053"/>
                  <a:gd name="T26" fmla="*/ 622 w 834"/>
                  <a:gd name="T27" fmla="*/ 861 h 1053"/>
                  <a:gd name="T28" fmla="*/ 766 w 834"/>
                  <a:gd name="T29" fmla="*/ 529 h 1053"/>
                  <a:gd name="T30" fmla="*/ 778 w 834"/>
                  <a:gd name="T31" fmla="*/ 361 h 1053"/>
                  <a:gd name="T32" fmla="*/ 522 w 834"/>
                  <a:gd name="T33" fmla="*/ 133 h 1053"/>
                  <a:gd name="T34" fmla="*/ 326 w 834"/>
                  <a:gd name="T35" fmla="*/ 205 h 1053"/>
                  <a:gd name="T36" fmla="*/ 202 w 834"/>
                  <a:gd name="T37" fmla="*/ 321 h 1053"/>
                  <a:gd name="T38" fmla="*/ 114 w 834"/>
                  <a:gd name="T39" fmla="*/ 505 h 1053"/>
                  <a:gd name="T40" fmla="*/ 18 w 834"/>
                  <a:gd name="T41" fmla="*/ 645 h 1053"/>
                  <a:gd name="T42" fmla="*/ 78 w 834"/>
                  <a:gd name="T43" fmla="*/ 477 h 1053"/>
                  <a:gd name="T44" fmla="*/ 150 w 834"/>
                  <a:gd name="T45" fmla="*/ 309 h 1053"/>
                  <a:gd name="T46" fmla="*/ 266 w 834"/>
                  <a:gd name="T47" fmla="*/ 185 h 1053"/>
                  <a:gd name="T48" fmla="*/ 502 w 834"/>
                  <a:gd name="T49" fmla="*/ 5 h 1053"/>
                  <a:gd name="T50" fmla="*/ 574 w 834"/>
                  <a:gd name="T51" fmla="*/ 25 h 1053"/>
                  <a:gd name="T52" fmla="*/ 470 w 834"/>
                  <a:gd name="T53" fmla="*/ 57 h 1053"/>
                  <a:gd name="T54" fmla="*/ 386 w 834"/>
                  <a:gd name="T55" fmla="*/ 105 h 105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34"/>
                  <a:gd name="T85" fmla="*/ 0 h 1053"/>
                  <a:gd name="T86" fmla="*/ 834 w 834"/>
                  <a:gd name="T87" fmla="*/ 1053 h 105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34" h="1053">
                    <a:moveTo>
                      <a:pt x="386" y="105"/>
                    </a:moveTo>
                    <a:cubicBezTo>
                      <a:pt x="419" y="107"/>
                      <a:pt x="441" y="88"/>
                      <a:pt x="470" y="85"/>
                    </a:cubicBezTo>
                    <a:cubicBezTo>
                      <a:pt x="658" y="63"/>
                      <a:pt x="834" y="235"/>
                      <a:pt x="834" y="397"/>
                    </a:cubicBezTo>
                    <a:cubicBezTo>
                      <a:pt x="834" y="407"/>
                      <a:pt x="832" y="420"/>
                      <a:pt x="830" y="429"/>
                    </a:cubicBezTo>
                    <a:cubicBezTo>
                      <a:pt x="792" y="614"/>
                      <a:pt x="805" y="765"/>
                      <a:pt x="694" y="869"/>
                    </a:cubicBezTo>
                    <a:cubicBezTo>
                      <a:pt x="652" y="909"/>
                      <a:pt x="601" y="916"/>
                      <a:pt x="542" y="937"/>
                    </a:cubicBezTo>
                    <a:cubicBezTo>
                      <a:pt x="502" y="951"/>
                      <a:pt x="477" y="984"/>
                      <a:pt x="434" y="1001"/>
                    </a:cubicBezTo>
                    <a:cubicBezTo>
                      <a:pt x="395" y="1017"/>
                      <a:pt x="348" y="1010"/>
                      <a:pt x="302" y="1021"/>
                    </a:cubicBezTo>
                    <a:cubicBezTo>
                      <a:pt x="278" y="1027"/>
                      <a:pt x="256" y="1053"/>
                      <a:pt x="222" y="1045"/>
                    </a:cubicBezTo>
                    <a:cubicBezTo>
                      <a:pt x="220" y="972"/>
                      <a:pt x="328" y="988"/>
                      <a:pt x="390" y="965"/>
                    </a:cubicBezTo>
                    <a:cubicBezTo>
                      <a:pt x="533" y="914"/>
                      <a:pt x="657" y="786"/>
                      <a:pt x="690" y="625"/>
                    </a:cubicBezTo>
                    <a:cubicBezTo>
                      <a:pt x="697" y="593"/>
                      <a:pt x="685" y="552"/>
                      <a:pt x="714" y="521"/>
                    </a:cubicBezTo>
                    <a:cubicBezTo>
                      <a:pt x="764" y="541"/>
                      <a:pt x="733" y="611"/>
                      <a:pt x="722" y="653"/>
                    </a:cubicBezTo>
                    <a:cubicBezTo>
                      <a:pt x="700" y="737"/>
                      <a:pt x="671" y="808"/>
                      <a:pt x="622" y="861"/>
                    </a:cubicBezTo>
                    <a:cubicBezTo>
                      <a:pt x="735" y="819"/>
                      <a:pt x="755" y="678"/>
                      <a:pt x="766" y="529"/>
                    </a:cubicBezTo>
                    <a:cubicBezTo>
                      <a:pt x="771" y="467"/>
                      <a:pt x="790" y="414"/>
                      <a:pt x="778" y="361"/>
                    </a:cubicBezTo>
                    <a:cubicBezTo>
                      <a:pt x="753" y="251"/>
                      <a:pt x="651" y="135"/>
                      <a:pt x="522" y="133"/>
                    </a:cubicBezTo>
                    <a:cubicBezTo>
                      <a:pt x="442" y="132"/>
                      <a:pt x="378" y="164"/>
                      <a:pt x="326" y="205"/>
                    </a:cubicBezTo>
                    <a:cubicBezTo>
                      <a:pt x="288" y="236"/>
                      <a:pt x="235" y="283"/>
                      <a:pt x="202" y="321"/>
                    </a:cubicBezTo>
                    <a:cubicBezTo>
                      <a:pt x="166" y="363"/>
                      <a:pt x="144" y="445"/>
                      <a:pt x="114" y="505"/>
                    </a:cubicBezTo>
                    <a:cubicBezTo>
                      <a:pt x="89" y="556"/>
                      <a:pt x="74" y="622"/>
                      <a:pt x="18" y="645"/>
                    </a:cubicBezTo>
                    <a:cubicBezTo>
                      <a:pt x="0" y="588"/>
                      <a:pt x="50" y="534"/>
                      <a:pt x="78" y="477"/>
                    </a:cubicBezTo>
                    <a:cubicBezTo>
                      <a:pt x="104" y="424"/>
                      <a:pt x="119" y="359"/>
                      <a:pt x="150" y="309"/>
                    </a:cubicBezTo>
                    <a:cubicBezTo>
                      <a:pt x="177" y="264"/>
                      <a:pt x="229" y="225"/>
                      <a:pt x="266" y="185"/>
                    </a:cubicBezTo>
                    <a:cubicBezTo>
                      <a:pt x="341" y="106"/>
                      <a:pt x="369" y="17"/>
                      <a:pt x="502" y="5"/>
                    </a:cubicBezTo>
                    <a:cubicBezTo>
                      <a:pt x="524" y="3"/>
                      <a:pt x="572" y="0"/>
                      <a:pt x="574" y="25"/>
                    </a:cubicBezTo>
                    <a:cubicBezTo>
                      <a:pt x="577" y="58"/>
                      <a:pt x="501" y="50"/>
                      <a:pt x="470" y="57"/>
                    </a:cubicBezTo>
                    <a:cubicBezTo>
                      <a:pt x="435" y="65"/>
                      <a:pt x="401" y="77"/>
                      <a:pt x="386" y="10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7622612" y="2215341"/>
                <a:ext cx="191958" cy="341955"/>
              </a:xfrm>
              <a:custGeom>
                <a:avLst/>
                <a:gdLst>
                  <a:gd name="T0" fmla="*/ 304 w 346"/>
                  <a:gd name="T1" fmla="*/ 616 h 616"/>
                  <a:gd name="T2" fmla="*/ 300 w 346"/>
                  <a:gd name="T3" fmla="*/ 464 h 616"/>
                  <a:gd name="T4" fmla="*/ 280 w 346"/>
                  <a:gd name="T5" fmla="*/ 412 h 616"/>
                  <a:gd name="T6" fmla="*/ 232 w 346"/>
                  <a:gd name="T7" fmla="*/ 260 h 616"/>
                  <a:gd name="T8" fmla="*/ 80 w 346"/>
                  <a:gd name="T9" fmla="*/ 92 h 616"/>
                  <a:gd name="T10" fmla="*/ 0 w 346"/>
                  <a:gd name="T11" fmla="*/ 32 h 616"/>
                  <a:gd name="T12" fmla="*/ 200 w 346"/>
                  <a:gd name="T13" fmla="*/ 132 h 616"/>
                  <a:gd name="T14" fmla="*/ 340 w 346"/>
                  <a:gd name="T15" fmla="*/ 448 h 616"/>
                  <a:gd name="T16" fmla="*/ 304 w 346"/>
                  <a:gd name="T17" fmla="*/ 616 h 6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6"/>
                  <a:gd name="T28" fmla="*/ 0 h 616"/>
                  <a:gd name="T29" fmla="*/ 346 w 346"/>
                  <a:gd name="T30" fmla="*/ 616 h 6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6" h="616">
                    <a:moveTo>
                      <a:pt x="304" y="616"/>
                    </a:moveTo>
                    <a:cubicBezTo>
                      <a:pt x="276" y="580"/>
                      <a:pt x="309" y="515"/>
                      <a:pt x="300" y="464"/>
                    </a:cubicBezTo>
                    <a:cubicBezTo>
                      <a:pt x="297" y="445"/>
                      <a:pt x="285" y="430"/>
                      <a:pt x="280" y="412"/>
                    </a:cubicBezTo>
                    <a:cubicBezTo>
                      <a:pt x="264" y="354"/>
                      <a:pt x="258" y="308"/>
                      <a:pt x="232" y="260"/>
                    </a:cubicBezTo>
                    <a:cubicBezTo>
                      <a:pt x="197" y="196"/>
                      <a:pt x="138" y="127"/>
                      <a:pt x="80" y="92"/>
                    </a:cubicBezTo>
                    <a:cubicBezTo>
                      <a:pt x="53" y="76"/>
                      <a:pt x="6" y="77"/>
                      <a:pt x="0" y="32"/>
                    </a:cubicBezTo>
                    <a:cubicBezTo>
                      <a:pt x="46" y="0"/>
                      <a:pt x="161" y="84"/>
                      <a:pt x="200" y="132"/>
                    </a:cubicBezTo>
                    <a:cubicBezTo>
                      <a:pt x="269" y="217"/>
                      <a:pt x="332" y="346"/>
                      <a:pt x="340" y="448"/>
                    </a:cubicBezTo>
                    <a:cubicBezTo>
                      <a:pt x="345" y="509"/>
                      <a:pt x="346" y="588"/>
                      <a:pt x="304" y="6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7294146" y="2272921"/>
                <a:ext cx="155775" cy="233375"/>
              </a:xfrm>
              <a:custGeom>
                <a:avLst/>
                <a:gdLst>
                  <a:gd name="T0" fmla="*/ 276 w 281"/>
                  <a:gd name="T1" fmla="*/ 0 h 420"/>
                  <a:gd name="T2" fmla="*/ 184 w 281"/>
                  <a:gd name="T3" fmla="*/ 116 h 420"/>
                  <a:gd name="T4" fmla="*/ 100 w 281"/>
                  <a:gd name="T5" fmla="*/ 244 h 420"/>
                  <a:gd name="T6" fmla="*/ 8 w 281"/>
                  <a:gd name="T7" fmla="*/ 420 h 420"/>
                  <a:gd name="T8" fmla="*/ 48 w 281"/>
                  <a:gd name="T9" fmla="*/ 268 h 420"/>
                  <a:gd name="T10" fmla="*/ 108 w 281"/>
                  <a:gd name="T11" fmla="*/ 128 h 420"/>
                  <a:gd name="T12" fmla="*/ 268 w 281"/>
                  <a:gd name="T13" fmla="*/ 0 h 420"/>
                  <a:gd name="T14" fmla="*/ 276 w 281"/>
                  <a:gd name="T15" fmla="*/ 0 h 4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1"/>
                  <a:gd name="T25" fmla="*/ 0 h 420"/>
                  <a:gd name="T26" fmla="*/ 281 w 281"/>
                  <a:gd name="T27" fmla="*/ 420 h 4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1" h="420">
                    <a:moveTo>
                      <a:pt x="276" y="0"/>
                    </a:moveTo>
                    <a:cubicBezTo>
                      <a:pt x="281" y="60"/>
                      <a:pt x="217" y="82"/>
                      <a:pt x="184" y="116"/>
                    </a:cubicBezTo>
                    <a:cubicBezTo>
                      <a:pt x="151" y="150"/>
                      <a:pt x="120" y="196"/>
                      <a:pt x="100" y="244"/>
                    </a:cubicBezTo>
                    <a:cubicBezTo>
                      <a:pt x="74" y="306"/>
                      <a:pt x="67" y="380"/>
                      <a:pt x="8" y="420"/>
                    </a:cubicBezTo>
                    <a:cubicBezTo>
                      <a:pt x="0" y="366"/>
                      <a:pt x="29" y="315"/>
                      <a:pt x="48" y="268"/>
                    </a:cubicBezTo>
                    <a:cubicBezTo>
                      <a:pt x="67" y="221"/>
                      <a:pt x="83" y="167"/>
                      <a:pt x="108" y="128"/>
                    </a:cubicBezTo>
                    <a:cubicBezTo>
                      <a:pt x="139" y="81"/>
                      <a:pt x="220" y="27"/>
                      <a:pt x="268" y="0"/>
                    </a:cubicBezTo>
                    <a:cubicBezTo>
                      <a:pt x="271" y="0"/>
                      <a:pt x="273" y="0"/>
                      <a:pt x="2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7342781" y="2291253"/>
                <a:ext cx="384620" cy="460875"/>
              </a:xfrm>
              <a:custGeom>
                <a:avLst/>
                <a:gdLst>
                  <a:gd name="T0" fmla="*/ 632 w 693"/>
                  <a:gd name="T1" fmla="*/ 363 h 830"/>
                  <a:gd name="T2" fmla="*/ 444 w 693"/>
                  <a:gd name="T3" fmla="*/ 79 h 830"/>
                  <a:gd name="T4" fmla="*/ 260 w 693"/>
                  <a:gd name="T5" fmla="*/ 151 h 830"/>
                  <a:gd name="T6" fmla="*/ 232 w 693"/>
                  <a:gd name="T7" fmla="*/ 187 h 830"/>
                  <a:gd name="T8" fmla="*/ 168 w 693"/>
                  <a:gd name="T9" fmla="*/ 263 h 830"/>
                  <a:gd name="T10" fmla="*/ 524 w 693"/>
                  <a:gd name="T11" fmla="*/ 131 h 830"/>
                  <a:gd name="T12" fmla="*/ 544 w 693"/>
                  <a:gd name="T13" fmla="*/ 571 h 830"/>
                  <a:gd name="T14" fmla="*/ 376 w 693"/>
                  <a:gd name="T15" fmla="*/ 763 h 830"/>
                  <a:gd name="T16" fmla="*/ 304 w 693"/>
                  <a:gd name="T17" fmla="*/ 795 h 830"/>
                  <a:gd name="T18" fmla="*/ 236 w 693"/>
                  <a:gd name="T19" fmla="*/ 819 h 830"/>
                  <a:gd name="T20" fmla="*/ 384 w 693"/>
                  <a:gd name="T21" fmla="*/ 703 h 830"/>
                  <a:gd name="T22" fmla="*/ 528 w 693"/>
                  <a:gd name="T23" fmla="*/ 415 h 830"/>
                  <a:gd name="T24" fmla="*/ 520 w 693"/>
                  <a:gd name="T25" fmla="*/ 191 h 830"/>
                  <a:gd name="T26" fmla="*/ 340 w 693"/>
                  <a:gd name="T27" fmla="*/ 167 h 830"/>
                  <a:gd name="T28" fmla="*/ 260 w 693"/>
                  <a:gd name="T29" fmla="*/ 255 h 830"/>
                  <a:gd name="T30" fmla="*/ 200 w 693"/>
                  <a:gd name="T31" fmla="*/ 307 h 830"/>
                  <a:gd name="T32" fmla="*/ 184 w 693"/>
                  <a:gd name="T33" fmla="*/ 431 h 830"/>
                  <a:gd name="T34" fmla="*/ 116 w 693"/>
                  <a:gd name="T35" fmla="*/ 571 h 830"/>
                  <a:gd name="T36" fmla="*/ 0 w 693"/>
                  <a:gd name="T37" fmla="*/ 651 h 830"/>
                  <a:gd name="T38" fmla="*/ 84 w 693"/>
                  <a:gd name="T39" fmla="*/ 527 h 830"/>
                  <a:gd name="T40" fmla="*/ 124 w 693"/>
                  <a:gd name="T41" fmla="*/ 355 h 830"/>
                  <a:gd name="T42" fmla="*/ 124 w 693"/>
                  <a:gd name="T43" fmla="*/ 223 h 830"/>
                  <a:gd name="T44" fmla="*/ 248 w 693"/>
                  <a:gd name="T45" fmla="*/ 103 h 830"/>
                  <a:gd name="T46" fmla="*/ 644 w 693"/>
                  <a:gd name="T47" fmla="*/ 171 h 830"/>
                  <a:gd name="T48" fmla="*/ 632 w 693"/>
                  <a:gd name="T49" fmla="*/ 363 h 8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93"/>
                  <a:gd name="T76" fmla="*/ 0 h 830"/>
                  <a:gd name="T77" fmla="*/ 693 w 693"/>
                  <a:gd name="T78" fmla="*/ 830 h 8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93" h="830">
                    <a:moveTo>
                      <a:pt x="632" y="363"/>
                    </a:moveTo>
                    <a:cubicBezTo>
                      <a:pt x="628" y="214"/>
                      <a:pt x="580" y="83"/>
                      <a:pt x="444" y="79"/>
                    </a:cubicBezTo>
                    <a:cubicBezTo>
                      <a:pt x="376" y="77"/>
                      <a:pt x="304" y="110"/>
                      <a:pt x="260" y="151"/>
                    </a:cubicBezTo>
                    <a:cubicBezTo>
                      <a:pt x="249" y="161"/>
                      <a:pt x="244" y="175"/>
                      <a:pt x="232" y="187"/>
                    </a:cubicBezTo>
                    <a:cubicBezTo>
                      <a:pt x="209" y="209"/>
                      <a:pt x="160" y="222"/>
                      <a:pt x="168" y="263"/>
                    </a:cubicBezTo>
                    <a:cubicBezTo>
                      <a:pt x="253" y="221"/>
                      <a:pt x="372" y="31"/>
                      <a:pt x="524" y="131"/>
                    </a:cubicBezTo>
                    <a:cubicBezTo>
                      <a:pt x="621" y="195"/>
                      <a:pt x="594" y="461"/>
                      <a:pt x="544" y="571"/>
                    </a:cubicBezTo>
                    <a:cubicBezTo>
                      <a:pt x="509" y="649"/>
                      <a:pt x="440" y="726"/>
                      <a:pt x="376" y="763"/>
                    </a:cubicBezTo>
                    <a:cubicBezTo>
                      <a:pt x="354" y="776"/>
                      <a:pt x="327" y="783"/>
                      <a:pt x="304" y="795"/>
                    </a:cubicBezTo>
                    <a:cubicBezTo>
                      <a:pt x="283" y="806"/>
                      <a:pt x="262" y="830"/>
                      <a:pt x="236" y="819"/>
                    </a:cubicBezTo>
                    <a:cubicBezTo>
                      <a:pt x="260" y="744"/>
                      <a:pt x="331" y="743"/>
                      <a:pt x="384" y="703"/>
                    </a:cubicBezTo>
                    <a:cubicBezTo>
                      <a:pt x="465" y="641"/>
                      <a:pt x="514" y="548"/>
                      <a:pt x="528" y="415"/>
                    </a:cubicBezTo>
                    <a:cubicBezTo>
                      <a:pt x="536" y="339"/>
                      <a:pt x="562" y="251"/>
                      <a:pt x="520" y="191"/>
                    </a:cubicBezTo>
                    <a:cubicBezTo>
                      <a:pt x="484" y="140"/>
                      <a:pt x="396" y="135"/>
                      <a:pt x="340" y="167"/>
                    </a:cubicBezTo>
                    <a:cubicBezTo>
                      <a:pt x="309" y="184"/>
                      <a:pt x="293" y="221"/>
                      <a:pt x="260" y="255"/>
                    </a:cubicBezTo>
                    <a:cubicBezTo>
                      <a:pt x="243" y="273"/>
                      <a:pt x="213" y="285"/>
                      <a:pt x="200" y="307"/>
                    </a:cubicBezTo>
                    <a:cubicBezTo>
                      <a:pt x="179" y="343"/>
                      <a:pt x="192" y="380"/>
                      <a:pt x="184" y="431"/>
                    </a:cubicBezTo>
                    <a:cubicBezTo>
                      <a:pt x="177" y="476"/>
                      <a:pt x="142" y="534"/>
                      <a:pt x="116" y="571"/>
                    </a:cubicBezTo>
                    <a:cubicBezTo>
                      <a:pt x="90" y="608"/>
                      <a:pt x="55" y="652"/>
                      <a:pt x="0" y="651"/>
                    </a:cubicBezTo>
                    <a:cubicBezTo>
                      <a:pt x="5" y="592"/>
                      <a:pt x="59" y="569"/>
                      <a:pt x="84" y="527"/>
                    </a:cubicBezTo>
                    <a:cubicBezTo>
                      <a:pt x="107" y="489"/>
                      <a:pt x="132" y="426"/>
                      <a:pt x="124" y="355"/>
                    </a:cubicBezTo>
                    <a:cubicBezTo>
                      <a:pt x="119" y="309"/>
                      <a:pt x="103" y="267"/>
                      <a:pt x="124" y="223"/>
                    </a:cubicBezTo>
                    <a:cubicBezTo>
                      <a:pt x="145" y="180"/>
                      <a:pt x="204" y="139"/>
                      <a:pt x="248" y="103"/>
                    </a:cubicBezTo>
                    <a:cubicBezTo>
                      <a:pt x="376" y="0"/>
                      <a:pt x="568" y="10"/>
                      <a:pt x="644" y="171"/>
                    </a:cubicBezTo>
                    <a:cubicBezTo>
                      <a:pt x="664" y="213"/>
                      <a:pt x="693" y="346"/>
                      <a:pt x="632" y="36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7566458" y="2371395"/>
                <a:ext cx="72131" cy="50294"/>
              </a:xfrm>
              <a:custGeom>
                <a:avLst/>
                <a:gdLst>
                  <a:gd name="T0" fmla="*/ 101 w 130"/>
                  <a:gd name="T1" fmla="*/ 91 h 91"/>
                  <a:gd name="T2" fmla="*/ 17 w 130"/>
                  <a:gd name="T3" fmla="*/ 67 h 91"/>
                  <a:gd name="T4" fmla="*/ 101 w 130"/>
                  <a:gd name="T5" fmla="*/ 91 h 91"/>
                  <a:gd name="T6" fmla="*/ 0 60000 65536"/>
                  <a:gd name="T7" fmla="*/ 0 60000 65536"/>
                  <a:gd name="T8" fmla="*/ 0 60000 65536"/>
                  <a:gd name="T9" fmla="*/ 0 w 130"/>
                  <a:gd name="T10" fmla="*/ 0 h 91"/>
                  <a:gd name="T11" fmla="*/ 130 w 130"/>
                  <a:gd name="T12" fmla="*/ 91 h 9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0" h="91">
                    <a:moveTo>
                      <a:pt x="101" y="91"/>
                    </a:moveTo>
                    <a:cubicBezTo>
                      <a:pt x="75" y="81"/>
                      <a:pt x="51" y="69"/>
                      <a:pt x="17" y="67"/>
                    </a:cubicBezTo>
                    <a:cubicBezTo>
                      <a:pt x="0" y="0"/>
                      <a:pt x="130" y="39"/>
                      <a:pt x="101" y="9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7443811" y="2373510"/>
                <a:ext cx="124291" cy="145948"/>
              </a:xfrm>
              <a:custGeom>
                <a:avLst/>
                <a:gdLst>
                  <a:gd name="T0" fmla="*/ 222 w 224"/>
                  <a:gd name="T1" fmla="*/ 47 h 263"/>
                  <a:gd name="T2" fmla="*/ 182 w 224"/>
                  <a:gd name="T3" fmla="*/ 79 h 263"/>
                  <a:gd name="T4" fmla="*/ 86 w 224"/>
                  <a:gd name="T5" fmla="*/ 179 h 263"/>
                  <a:gd name="T6" fmla="*/ 34 w 224"/>
                  <a:gd name="T7" fmla="*/ 263 h 263"/>
                  <a:gd name="T8" fmla="*/ 118 w 224"/>
                  <a:gd name="T9" fmla="*/ 91 h 263"/>
                  <a:gd name="T10" fmla="*/ 222 w 224"/>
                  <a:gd name="T11" fmla="*/ 47 h 2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4"/>
                  <a:gd name="T19" fmla="*/ 0 h 263"/>
                  <a:gd name="T20" fmla="*/ 224 w 224"/>
                  <a:gd name="T21" fmla="*/ 263 h 2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4" h="263">
                    <a:moveTo>
                      <a:pt x="222" y="47"/>
                    </a:moveTo>
                    <a:cubicBezTo>
                      <a:pt x="224" y="73"/>
                      <a:pt x="195" y="68"/>
                      <a:pt x="182" y="79"/>
                    </a:cubicBezTo>
                    <a:cubicBezTo>
                      <a:pt x="162" y="122"/>
                      <a:pt x="115" y="143"/>
                      <a:pt x="86" y="179"/>
                    </a:cubicBezTo>
                    <a:cubicBezTo>
                      <a:pt x="65" y="205"/>
                      <a:pt x="68" y="245"/>
                      <a:pt x="34" y="263"/>
                    </a:cubicBezTo>
                    <a:cubicBezTo>
                      <a:pt x="0" y="195"/>
                      <a:pt x="79" y="136"/>
                      <a:pt x="118" y="91"/>
                    </a:cubicBezTo>
                    <a:cubicBezTo>
                      <a:pt x="141" y="65"/>
                      <a:pt x="176" y="0"/>
                      <a:pt x="222" y="4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7360638" y="2411819"/>
                <a:ext cx="267613" cy="352061"/>
              </a:xfrm>
              <a:custGeom>
                <a:avLst/>
                <a:gdLst>
                  <a:gd name="T0" fmla="*/ 52 w 482"/>
                  <a:gd name="T1" fmla="*/ 614 h 634"/>
                  <a:gd name="T2" fmla="*/ 120 w 482"/>
                  <a:gd name="T3" fmla="*/ 562 h 634"/>
                  <a:gd name="T4" fmla="*/ 236 w 482"/>
                  <a:gd name="T5" fmla="*/ 454 h 634"/>
                  <a:gd name="T6" fmla="*/ 300 w 482"/>
                  <a:gd name="T7" fmla="*/ 430 h 634"/>
                  <a:gd name="T8" fmla="*/ 432 w 482"/>
                  <a:gd name="T9" fmla="*/ 206 h 634"/>
                  <a:gd name="T10" fmla="*/ 428 w 482"/>
                  <a:gd name="T11" fmla="*/ 162 h 634"/>
                  <a:gd name="T12" fmla="*/ 400 w 482"/>
                  <a:gd name="T13" fmla="*/ 58 h 634"/>
                  <a:gd name="T14" fmla="*/ 332 w 482"/>
                  <a:gd name="T15" fmla="*/ 130 h 634"/>
                  <a:gd name="T16" fmla="*/ 64 w 482"/>
                  <a:gd name="T17" fmla="*/ 490 h 634"/>
                  <a:gd name="T18" fmla="*/ 0 w 482"/>
                  <a:gd name="T19" fmla="*/ 506 h 634"/>
                  <a:gd name="T20" fmla="*/ 76 w 482"/>
                  <a:gd name="T21" fmla="*/ 426 h 634"/>
                  <a:gd name="T22" fmla="*/ 240 w 482"/>
                  <a:gd name="T23" fmla="*/ 146 h 634"/>
                  <a:gd name="T24" fmla="*/ 292 w 482"/>
                  <a:gd name="T25" fmla="*/ 102 h 634"/>
                  <a:gd name="T26" fmla="*/ 340 w 482"/>
                  <a:gd name="T27" fmla="*/ 38 h 634"/>
                  <a:gd name="T28" fmla="*/ 480 w 482"/>
                  <a:gd name="T29" fmla="*/ 90 h 634"/>
                  <a:gd name="T30" fmla="*/ 468 w 482"/>
                  <a:gd name="T31" fmla="*/ 166 h 634"/>
                  <a:gd name="T32" fmla="*/ 468 w 482"/>
                  <a:gd name="T33" fmla="*/ 250 h 634"/>
                  <a:gd name="T34" fmla="*/ 356 w 482"/>
                  <a:gd name="T35" fmla="*/ 450 h 634"/>
                  <a:gd name="T36" fmla="*/ 264 w 482"/>
                  <a:gd name="T37" fmla="*/ 494 h 634"/>
                  <a:gd name="T38" fmla="*/ 52 w 482"/>
                  <a:gd name="T39" fmla="*/ 614 h 6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82"/>
                  <a:gd name="T61" fmla="*/ 0 h 634"/>
                  <a:gd name="T62" fmla="*/ 482 w 482"/>
                  <a:gd name="T63" fmla="*/ 634 h 6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82" h="634">
                    <a:moveTo>
                      <a:pt x="52" y="614"/>
                    </a:moveTo>
                    <a:cubicBezTo>
                      <a:pt x="63" y="583"/>
                      <a:pt x="91" y="582"/>
                      <a:pt x="120" y="562"/>
                    </a:cubicBezTo>
                    <a:cubicBezTo>
                      <a:pt x="162" y="533"/>
                      <a:pt x="194" y="478"/>
                      <a:pt x="236" y="454"/>
                    </a:cubicBezTo>
                    <a:cubicBezTo>
                      <a:pt x="255" y="443"/>
                      <a:pt x="279" y="442"/>
                      <a:pt x="300" y="430"/>
                    </a:cubicBezTo>
                    <a:cubicBezTo>
                      <a:pt x="368" y="392"/>
                      <a:pt x="428" y="289"/>
                      <a:pt x="432" y="206"/>
                    </a:cubicBezTo>
                    <a:cubicBezTo>
                      <a:pt x="433" y="191"/>
                      <a:pt x="427" y="176"/>
                      <a:pt x="428" y="162"/>
                    </a:cubicBezTo>
                    <a:cubicBezTo>
                      <a:pt x="430" y="121"/>
                      <a:pt x="449" y="65"/>
                      <a:pt x="400" y="58"/>
                    </a:cubicBezTo>
                    <a:cubicBezTo>
                      <a:pt x="355" y="51"/>
                      <a:pt x="343" y="93"/>
                      <a:pt x="332" y="130"/>
                    </a:cubicBezTo>
                    <a:cubicBezTo>
                      <a:pt x="229" y="219"/>
                      <a:pt x="186" y="413"/>
                      <a:pt x="64" y="490"/>
                    </a:cubicBezTo>
                    <a:cubicBezTo>
                      <a:pt x="48" y="500"/>
                      <a:pt x="23" y="512"/>
                      <a:pt x="0" y="506"/>
                    </a:cubicBezTo>
                    <a:cubicBezTo>
                      <a:pt x="0" y="456"/>
                      <a:pt x="46" y="452"/>
                      <a:pt x="76" y="426"/>
                    </a:cubicBezTo>
                    <a:cubicBezTo>
                      <a:pt x="154" y="358"/>
                      <a:pt x="171" y="230"/>
                      <a:pt x="240" y="146"/>
                    </a:cubicBezTo>
                    <a:cubicBezTo>
                      <a:pt x="253" y="131"/>
                      <a:pt x="276" y="120"/>
                      <a:pt x="292" y="102"/>
                    </a:cubicBezTo>
                    <a:cubicBezTo>
                      <a:pt x="311" y="81"/>
                      <a:pt x="322" y="51"/>
                      <a:pt x="340" y="38"/>
                    </a:cubicBezTo>
                    <a:cubicBezTo>
                      <a:pt x="395" y="0"/>
                      <a:pt x="476" y="32"/>
                      <a:pt x="480" y="90"/>
                    </a:cubicBezTo>
                    <a:cubicBezTo>
                      <a:pt x="482" y="116"/>
                      <a:pt x="470" y="144"/>
                      <a:pt x="468" y="166"/>
                    </a:cubicBezTo>
                    <a:cubicBezTo>
                      <a:pt x="466" y="195"/>
                      <a:pt x="471" y="223"/>
                      <a:pt x="468" y="250"/>
                    </a:cubicBezTo>
                    <a:cubicBezTo>
                      <a:pt x="459" y="329"/>
                      <a:pt x="412" y="407"/>
                      <a:pt x="356" y="450"/>
                    </a:cubicBezTo>
                    <a:cubicBezTo>
                      <a:pt x="330" y="470"/>
                      <a:pt x="294" y="476"/>
                      <a:pt x="264" y="494"/>
                    </a:cubicBezTo>
                    <a:cubicBezTo>
                      <a:pt x="198" y="533"/>
                      <a:pt x="151" y="634"/>
                      <a:pt x="52" y="6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53" name="Freeform 52"/>
              <p:cNvSpPr>
                <a:spLocks noEditPoints="1"/>
              </p:cNvSpPr>
              <p:nvPr/>
            </p:nvSpPr>
            <p:spPr bwMode="auto">
              <a:xfrm>
                <a:off x="7367216" y="2457412"/>
                <a:ext cx="230960" cy="283670"/>
              </a:xfrm>
              <a:custGeom>
                <a:avLst/>
                <a:gdLst>
                  <a:gd name="T0" fmla="*/ 388 w 416"/>
                  <a:gd name="T1" fmla="*/ 0 h 511"/>
                  <a:gd name="T2" fmla="*/ 380 w 416"/>
                  <a:gd name="T3" fmla="*/ 76 h 511"/>
                  <a:gd name="T4" fmla="*/ 308 w 416"/>
                  <a:gd name="T5" fmla="*/ 296 h 511"/>
                  <a:gd name="T6" fmla="*/ 160 w 416"/>
                  <a:gd name="T7" fmla="*/ 392 h 511"/>
                  <a:gd name="T8" fmla="*/ 0 w 416"/>
                  <a:gd name="T9" fmla="*/ 476 h 511"/>
                  <a:gd name="T10" fmla="*/ 76 w 416"/>
                  <a:gd name="T11" fmla="*/ 420 h 511"/>
                  <a:gd name="T12" fmla="*/ 208 w 416"/>
                  <a:gd name="T13" fmla="*/ 276 h 511"/>
                  <a:gd name="T14" fmla="*/ 344 w 416"/>
                  <a:gd name="T15" fmla="*/ 60 h 511"/>
                  <a:gd name="T16" fmla="*/ 380 w 416"/>
                  <a:gd name="T17" fmla="*/ 0 h 511"/>
                  <a:gd name="T18" fmla="*/ 388 w 416"/>
                  <a:gd name="T19" fmla="*/ 0 h 511"/>
                  <a:gd name="T20" fmla="*/ 260 w 416"/>
                  <a:gd name="T21" fmla="*/ 264 h 511"/>
                  <a:gd name="T22" fmla="*/ 344 w 416"/>
                  <a:gd name="T23" fmla="*/ 120 h 511"/>
                  <a:gd name="T24" fmla="*/ 332 w 416"/>
                  <a:gd name="T25" fmla="*/ 116 h 511"/>
                  <a:gd name="T26" fmla="*/ 260 w 416"/>
                  <a:gd name="T27" fmla="*/ 264 h 5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16"/>
                  <a:gd name="T43" fmla="*/ 0 h 511"/>
                  <a:gd name="T44" fmla="*/ 416 w 416"/>
                  <a:gd name="T45" fmla="*/ 511 h 5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16" h="511">
                    <a:moveTo>
                      <a:pt x="388" y="0"/>
                    </a:moveTo>
                    <a:cubicBezTo>
                      <a:pt x="408" y="22"/>
                      <a:pt x="388" y="57"/>
                      <a:pt x="380" y="76"/>
                    </a:cubicBezTo>
                    <a:cubicBezTo>
                      <a:pt x="416" y="121"/>
                      <a:pt x="361" y="271"/>
                      <a:pt x="308" y="296"/>
                    </a:cubicBezTo>
                    <a:cubicBezTo>
                      <a:pt x="246" y="325"/>
                      <a:pt x="203" y="342"/>
                      <a:pt x="160" y="392"/>
                    </a:cubicBezTo>
                    <a:cubicBezTo>
                      <a:pt x="130" y="426"/>
                      <a:pt x="60" y="511"/>
                      <a:pt x="0" y="476"/>
                    </a:cubicBezTo>
                    <a:cubicBezTo>
                      <a:pt x="17" y="440"/>
                      <a:pt x="50" y="439"/>
                      <a:pt x="76" y="420"/>
                    </a:cubicBezTo>
                    <a:cubicBezTo>
                      <a:pt x="106" y="399"/>
                      <a:pt x="194" y="313"/>
                      <a:pt x="208" y="276"/>
                    </a:cubicBezTo>
                    <a:cubicBezTo>
                      <a:pt x="239" y="199"/>
                      <a:pt x="278" y="107"/>
                      <a:pt x="344" y="60"/>
                    </a:cubicBezTo>
                    <a:cubicBezTo>
                      <a:pt x="351" y="35"/>
                      <a:pt x="355" y="6"/>
                      <a:pt x="380" y="0"/>
                    </a:cubicBezTo>
                    <a:cubicBezTo>
                      <a:pt x="383" y="0"/>
                      <a:pt x="385" y="0"/>
                      <a:pt x="388" y="0"/>
                    </a:cubicBezTo>
                    <a:close/>
                    <a:moveTo>
                      <a:pt x="260" y="264"/>
                    </a:moveTo>
                    <a:cubicBezTo>
                      <a:pt x="312" y="258"/>
                      <a:pt x="349" y="183"/>
                      <a:pt x="344" y="120"/>
                    </a:cubicBezTo>
                    <a:cubicBezTo>
                      <a:pt x="339" y="120"/>
                      <a:pt x="339" y="115"/>
                      <a:pt x="332" y="116"/>
                    </a:cubicBezTo>
                    <a:cubicBezTo>
                      <a:pt x="312" y="169"/>
                      <a:pt x="283" y="213"/>
                      <a:pt x="260" y="2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7747372" y="2466108"/>
                <a:ext cx="38298" cy="82257"/>
              </a:xfrm>
              <a:custGeom>
                <a:avLst/>
                <a:gdLst>
                  <a:gd name="T0" fmla="*/ 39 w 69"/>
                  <a:gd name="T1" fmla="*/ 0 h 148"/>
                  <a:gd name="T2" fmla="*/ 15 w 69"/>
                  <a:gd name="T3" fmla="*/ 148 h 148"/>
                  <a:gd name="T4" fmla="*/ 39 w 69"/>
                  <a:gd name="T5" fmla="*/ 0 h 148"/>
                  <a:gd name="T6" fmla="*/ 0 60000 65536"/>
                  <a:gd name="T7" fmla="*/ 0 60000 65536"/>
                  <a:gd name="T8" fmla="*/ 0 60000 65536"/>
                  <a:gd name="T9" fmla="*/ 0 w 69"/>
                  <a:gd name="T10" fmla="*/ 0 h 148"/>
                  <a:gd name="T11" fmla="*/ 69 w 69"/>
                  <a:gd name="T12" fmla="*/ 148 h 14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9" h="148">
                    <a:moveTo>
                      <a:pt x="39" y="0"/>
                    </a:moveTo>
                    <a:cubicBezTo>
                      <a:pt x="69" y="30"/>
                      <a:pt x="53" y="134"/>
                      <a:pt x="15" y="148"/>
                    </a:cubicBezTo>
                    <a:cubicBezTo>
                      <a:pt x="13" y="103"/>
                      <a:pt x="0" y="16"/>
                      <a:pt x="3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55" name="Freeform 54"/>
              <p:cNvSpPr>
                <a:spLocks/>
              </p:cNvSpPr>
              <p:nvPr/>
            </p:nvSpPr>
            <p:spPr bwMode="auto">
              <a:xfrm>
                <a:off x="7314117" y="2474569"/>
                <a:ext cx="88108" cy="144773"/>
              </a:xfrm>
              <a:custGeom>
                <a:avLst/>
                <a:gdLst>
                  <a:gd name="T0" fmla="*/ 140 w 159"/>
                  <a:gd name="T1" fmla="*/ 5 h 261"/>
                  <a:gd name="T2" fmla="*/ 112 w 159"/>
                  <a:gd name="T3" fmla="*/ 157 h 261"/>
                  <a:gd name="T4" fmla="*/ 20 w 159"/>
                  <a:gd name="T5" fmla="*/ 261 h 261"/>
                  <a:gd name="T6" fmla="*/ 120 w 159"/>
                  <a:gd name="T7" fmla="*/ 13 h 261"/>
                  <a:gd name="T8" fmla="*/ 128 w 159"/>
                  <a:gd name="T9" fmla="*/ 1 h 261"/>
                  <a:gd name="T10" fmla="*/ 140 w 159"/>
                  <a:gd name="T11" fmla="*/ 5 h 2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9"/>
                  <a:gd name="T19" fmla="*/ 0 h 261"/>
                  <a:gd name="T20" fmla="*/ 159 w 159"/>
                  <a:gd name="T21" fmla="*/ 261 h 2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9" h="261">
                    <a:moveTo>
                      <a:pt x="140" y="5"/>
                    </a:moveTo>
                    <a:cubicBezTo>
                      <a:pt x="159" y="62"/>
                      <a:pt x="137" y="118"/>
                      <a:pt x="112" y="157"/>
                    </a:cubicBezTo>
                    <a:cubicBezTo>
                      <a:pt x="87" y="195"/>
                      <a:pt x="54" y="238"/>
                      <a:pt x="20" y="261"/>
                    </a:cubicBezTo>
                    <a:cubicBezTo>
                      <a:pt x="0" y="156"/>
                      <a:pt x="106" y="110"/>
                      <a:pt x="120" y="13"/>
                    </a:cubicBezTo>
                    <a:cubicBezTo>
                      <a:pt x="122" y="8"/>
                      <a:pt x="127" y="7"/>
                      <a:pt x="128" y="1"/>
                    </a:cubicBezTo>
                    <a:cubicBezTo>
                      <a:pt x="135" y="0"/>
                      <a:pt x="135" y="5"/>
                      <a:pt x="14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7491507" y="2568342"/>
                <a:ext cx="281475" cy="284375"/>
              </a:xfrm>
              <a:custGeom>
                <a:avLst/>
                <a:gdLst>
                  <a:gd name="T0" fmla="*/ 492 w 507"/>
                  <a:gd name="T1" fmla="*/ 0 h 512"/>
                  <a:gd name="T2" fmla="*/ 444 w 507"/>
                  <a:gd name="T3" fmla="*/ 188 h 512"/>
                  <a:gd name="T4" fmla="*/ 328 w 507"/>
                  <a:gd name="T5" fmla="*/ 324 h 512"/>
                  <a:gd name="T6" fmla="*/ 160 w 507"/>
                  <a:gd name="T7" fmla="*/ 396 h 512"/>
                  <a:gd name="T8" fmla="*/ 316 w 507"/>
                  <a:gd name="T9" fmla="*/ 360 h 512"/>
                  <a:gd name="T10" fmla="*/ 124 w 507"/>
                  <a:gd name="T11" fmla="*/ 444 h 512"/>
                  <a:gd name="T12" fmla="*/ 0 w 507"/>
                  <a:gd name="T13" fmla="*/ 496 h 512"/>
                  <a:gd name="T14" fmla="*/ 56 w 507"/>
                  <a:gd name="T15" fmla="*/ 444 h 512"/>
                  <a:gd name="T16" fmla="*/ 136 w 507"/>
                  <a:gd name="T17" fmla="*/ 356 h 512"/>
                  <a:gd name="T18" fmla="*/ 332 w 507"/>
                  <a:gd name="T19" fmla="*/ 272 h 512"/>
                  <a:gd name="T20" fmla="*/ 472 w 507"/>
                  <a:gd name="T21" fmla="*/ 16 h 512"/>
                  <a:gd name="T22" fmla="*/ 480 w 507"/>
                  <a:gd name="T23" fmla="*/ 0 h 512"/>
                  <a:gd name="T24" fmla="*/ 492 w 507"/>
                  <a:gd name="T25" fmla="*/ 0 h 5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7"/>
                  <a:gd name="T40" fmla="*/ 0 h 512"/>
                  <a:gd name="T41" fmla="*/ 507 w 507"/>
                  <a:gd name="T42" fmla="*/ 512 h 5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7" h="512">
                    <a:moveTo>
                      <a:pt x="492" y="0"/>
                    </a:moveTo>
                    <a:cubicBezTo>
                      <a:pt x="507" y="67"/>
                      <a:pt x="473" y="136"/>
                      <a:pt x="444" y="188"/>
                    </a:cubicBezTo>
                    <a:cubicBezTo>
                      <a:pt x="415" y="240"/>
                      <a:pt x="380" y="296"/>
                      <a:pt x="328" y="324"/>
                    </a:cubicBezTo>
                    <a:cubicBezTo>
                      <a:pt x="274" y="354"/>
                      <a:pt x="207" y="350"/>
                      <a:pt x="160" y="396"/>
                    </a:cubicBezTo>
                    <a:cubicBezTo>
                      <a:pt x="219" y="409"/>
                      <a:pt x="271" y="361"/>
                      <a:pt x="316" y="360"/>
                    </a:cubicBezTo>
                    <a:cubicBezTo>
                      <a:pt x="311" y="453"/>
                      <a:pt x="194" y="419"/>
                      <a:pt x="124" y="444"/>
                    </a:cubicBezTo>
                    <a:cubicBezTo>
                      <a:pt x="78" y="460"/>
                      <a:pt x="50" y="512"/>
                      <a:pt x="0" y="496"/>
                    </a:cubicBezTo>
                    <a:cubicBezTo>
                      <a:pt x="5" y="460"/>
                      <a:pt x="37" y="460"/>
                      <a:pt x="56" y="444"/>
                    </a:cubicBezTo>
                    <a:cubicBezTo>
                      <a:pt x="87" y="419"/>
                      <a:pt x="107" y="378"/>
                      <a:pt x="136" y="356"/>
                    </a:cubicBezTo>
                    <a:cubicBezTo>
                      <a:pt x="198" y="310"/>
                      <a:pt x="277" y="314"/>
                      <a:pt x="332" y="272"/>
                    </a:cubicBezTo>
                    <a:cubicBezTo>
                      <a:pt x="418" y="206"/>
                      <a:pt x="424" y="122"/>
                      <a:pt x="472" y="16"/>
                    </a:cubicBezTo>
                    <a:cubicBezTo>
                      <a:pt x="474" y="12"/>
                      <a:pt x="475" y="5"/>
                      <a:pt x="480" y="0"/>
                    </a:cubicBezTo>
                    <a:cubicBezTo>
                      <a:pt x="484" y="0"/>
                      <a:pt x="488" y="0"/>
                      <a:pt x="4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7678061" y="2572808"/>
                <a:ext cx="169402" cy="204233"/>
              </a:xfrm>
              <a:custGeom>
                <a:avLst/>
                <a:gdLst>
                  <a:gd name="T0" fmla="*/ 288 w 305"/>
                  <a:gd name="T1" fmla="*/ 4 h 368"/>
                  <a:gd name="T2" fmla="*/ 220 w 305"/>
                  <a:gd name="T3" fmla="*/ 196 h 368"/>
                  <a:gd name="T4" fmla="*/ 152 w 305"/>
                  <a:gd name="T5" fmla="*/ 236 h 368"/>
                  <a:gd name="T6" fmla="*/ 0 w 305"/>
                  <a:gd name="T7" fmla="*/ 348 h 368"/>
                  <a:gd name="T8" fmla="*/ 52 w 305"/>
                  <a:gd name="T9" fmla="*/ 292 h 368"/>
                  <a:gd name="T10" fmla="*/ 172 w 305"/>
                  <a:gd name="T11" fmla="*/ 76 h 368"/>
                  <a:gd name="T12" fmla="*/ 208 w 305"/>
                  <a:gd name="T13" fmla="*/ 4 h 368"/>
                  <a:gd name="T14" fmla="*/ 176 w 305"/>
                  <a:gd name="T15" fmla="*/ 164 h 368"/>
                  <a:gd name="T16" fmla="*/ 276 w 305"/>
                  <a:gd name="T17" fmla="*/ 0 h 368"/>
                  <a:gd name="T18" fmla="*/ 288 w 305"/>
                  <a:gd name="T19" fmla="*/ 4 h 3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5"/>
                  <a:gd name="T31" fmla="*/ 0 h 368"/>
                  <a:gd name="T32" fmla="*/ 305 w 305"/>
                  <a:gd name="T33" fmla="*/ 368 h 3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5" h="368">
                    <a:moveTo>
                      <a:pt x="288" y="4"/>
                    </a:moveTo>
                    <a:cubicBezTo>
                      <a:pt x="305" y="75"/>
                      <a:pt x="265" y="155"/>
                      <a:pt x="220" y="196"/>
                    </a:cubicBezTo>
                    <a:cubicBezTo>
                      <a:pt x="202" y="213"/>
                      <a:pt x="173" y="218"/>
                      <a:pt x="152" y="236"/>
                    </a:cubicBezTo>
                    <a:cubicBezTo>
                      <a:pt x="106" y="276"/>
                      <a:pt x="76" y="368"/>
                      <a:pt x="0" y="348"/>
                    </a:cubicBezTo>
                    <a:cubicBezTo>
                      <a:pt x="0" y="310"/>
                      <a:pt x="31" y="310"/>
                      <a:pt x="52" y="292"/>
                    </a:cubicBezTo>
                    <a:cubicBezTo>
                      <a:pt x="106" y="246"/>
                      <a:pt x="151" y="153"/>
                      <a:pt x="172" y="76"/>
                    </a:cubicBezTo>
                    <a:cubicBezTo>
                      <a:pt x="179" y="52"/>
                      <a:pt x="177" y="14"/>
                      <a:pt x="208" y="4"/>
                    </a:cubicBezTo>
                    <a:cubicBezTo>
                      <a:pt x="247" y="48"/>
                      <a:pt x="187" y="118"/>
                      <a:pt x="176" y="164"/>
                    </a:cubicBezTo>
                    <a:cubicBezTo>
                      <a:pt x="233" y="149"/>
                      <a:pt x="235" y="44"/>
                      <a:pt x="276" y="0"/>
                    </a:cubicBezTo>
                    <a:cubicBezTo>
                      <a:pt x="279" y="2"/>
                      <a:pt x="283" y="4"/>
                      <a:pt x="28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7640468" y="2679507"/>
                <a:ext cx="185144" cy="144303"/>
              </a:xfrm>
              <a:custGeom>
                <a:avLst/>
                <a:gdLst>
                  <a:gd name="T0" fmla="*/ 328 w 334"/>
                  <a:gd name="T1" fmla="*/ 0 h 260"/>
                  <a:gd name="T2" fmla="*/ 252 w 334"/>
                  <a:gd name="T3" fmla="*/ 100 h 260"/>
                  <a:gd name="T4" fmla="*/ 288 w 334"/>
                  <a:gd name="T5" fmla="*/ 92 h 260"/>
                  <a:gd name="T6" fmla="*/ 252 w 334"/>
                  <a:gd name="T7" fmla="*/ 148 h 260"/>
                  <a:gd name="T8" fmla="*/ 0 w 334"/>
                  <a:gd name="T9" fmla="*/ 260 h 260"/>
                  <a:gd name="T10" fmla="*/ 92 w 334"/>
                  <a:gd name="T11" fmla="*/ 188 h 260"/>
                  <a:gd name="T12" fmla="*/ 196 w 334"/>
                  <a:gd name="T13" fmla="*/ 120 h 260"/>
                  <a:gd name="T14" fmla="*/ 316 w 334"/>
                  <a:gd name="T15" fmla="*/ 0 h 260"/>
                  <a:gd name="T16" fmla="*/ 328 w 334"/>
                  <a:gd name="T17" fmla="*/ 0 h 2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4"/>
                  <a:gd name="T28" fmla="*/ 0 h 260"/>
                  <a:gd name="T29" fmla="*/ 334 w 334"/>
                  <a:gd name="T30" fmla="*/ 260 h 2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4" h="260">
                    <a:moveTo>
                      <a:pt x="328" y="0"/>
                    </a:moveTo>
                    <a:cubicBezTo>
                      <a:pt x="334" y="49"/>
                      <a:pt x="277" y="69"/>
                      <a:pt x="252" y="100"/>
                    </a:cubicBezTo>
                    <a:cubicBezTo>
                      <a:pt x="263" y="112"/>
                      <a:pt x="269" y="85"/>
                      <a:pt x="288" y="92"/>
                    </a:cubicBezTo>
                    <a:cubicBezTo>
                      <a:pt x="289" y="123"/>
                      <a:pt x="264" y="129"/>
                      <a:pt x="252" y="148"/>
                    </a:cubicBezTo>
                    <a:cubicBezTo>
                      <a:pt x="148" y="163"/>
                      <a:pt x="101" y="255"/>
                      <a:pt x="0" y="260"/>
                    </a:cubicBezTo>
                    <a:cubicBezTo>
                      <a:pt x="16" y="222"/>
                      <a:pt x="60" y="207"/>
                      <a:pt x="92" y="188"/>
                    </a:cubicBezTo>
                    <a:cubicBezTo>
                      <a:pt x="126" y="168"/>
                      <a:pt x="168" y="148"/>
                      <a:pt x="196" y="120"/>
                    </a:cubicBezTo>
                    <a:cubicBezTo>
                      <a:pt x="235" y="82"/>
                      <a:pt x="259" y="24"/>
                      <a:pt x="316" y="0"/>
                    </a:cubicBezTo>
                    <a:cubicBezTo>
                      <a:pt x="320" y="0"/>
                      <a:pt x="324" y="0"/>
                      <a:pt x="32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7444986" y="2787616"/>
                <a:ext cx="75420" cy="49354"/>
              </a:xfrm>
              <a:custGeom>
                <a:avLst/>
                <a:gdLst>
                  <a:gd name="T0" fmla="*/ 136 w 136"/>
                  <a:gd name="T1" fmla="*/ 9 h 89"/>
                  <a:gd name="T2" fmla="*/ 0 w 136"/>
                  <a:gd name="T3" fmla="*/ 53 h 89"/>
                  <a:gd name="T4" fmla="*/ 136 w 136"/>
                  <a:gd name="T5" fmla="*/ 9 h 89"/>
                  <a:gd name="T6" fmla="*/ 0 60000 65536"/>
                  <a:gd name="T7" fmla="*/ 0 60000 65536"/>
                  <a:gd name="T8" fmla="*/ 0 60000 65536"/>
                  <a:gd name="T9" fmla="*/ 0 w 136"/>
                  <a:gd name="T10" fmla="*/ 0 h 89"/>
                  <a:gd name="T11" fmla="*/ 136 w 136"/>
                  <a:gd name="T12" fmla="*/ 89 h 8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6" h="89">
                    <a:moveTo>
                      <a:pt x="136" y="9"/>
                    </a:moveTo>
                    <a:cubicBezTo>
                      <a:pt x="122" y="49"/>
                      <a:pt x="38" y="89"/>
                      <a:pt x="0" y="53"/>
                    </a:cubicBezTo>
                    <a:cubicBezTo>
                      <a:pt x="9" y="6"/>
                      <a:pt x="98" y="0"/>
                      <a:pt x="13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7530979" y="2812528"/>
                <a:ext cx="78240" cy="35723"/>
              </a:xfrm>
              <a:custGeom>
                <a:avLst/>
                <a:gdLst>
                  <a:gd name="T0" fmla="*/ 77 w 141"/>
                  <a:gd name="T1" fmla="*/ 64 h 64"/>
                  <a:gd name="T2" fmla="*/ 37 w 141"/>
                  <a:gd name="T3" fmla="*/ 64 h 64"/>
                  <a:gd name="T4" fmla="*/ 141 w 141"/>
                  <a:gd name="T5" fmla="*/ 24 h 64"/>
                  <a:gd name="T6" fmla="*/ 77 w 141"/>
                  <a:gd name="T7" fmla="*/ 64 h 6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1"/>
                  <a:gd name="T13" fmla="*/ 0 h 64"/>
                  <a:gd name="T14" fmla="*/ 141 w 141"/>
                  <a:gd name="T15" fmla="*/ 64 h 6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1" h="64">
                    <a:moveTo>
                      <a:pt x="77" y="64"/>
                    </a:moveTo>
                    <a:cubicBezTo>
                      <a:pt x="64" y="64"/>
                      <a:pt x="50" y="64"/>
                      <a:pt x="37" y="64"/>
                    </a:cubicBezTo>
                    <a:cubicBezTo>
                      <a:pt x="0" y="28"/>
                      <a:pt x="107" y="0"/>
                      <a:pt x="141" y="24"/>
                    </a:cubicBezTo>
                    <a:cubicBezTo>
                      <a:pt x="135" y="53"/>
                      <a:pt x="101" y="53"/>
                      <a:pt x="77" y="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7850726" y="2089958"/>
            <a:ext cx="760576" cy="760576"/>
            <a:chOff x="7981772" y="1905712"/>
            <a:chExt cx="760576" cy="760576"/>
          </a:xfrm>
        </p:grpSpPr>
        <p:sp>
          <p:nvSpPr>
            <p:cNvPr id="62" name="Oval 61"/>
            <p:cNvSpPr/>
            <p:nvPr/>
          </p:nvSpPr>
          <p:spPr>
            <a:xfrm>
              <a:off x="7981772" y="1905712"/>
              <a:ext cx="760576" cy="76057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8038233" y="2061441"/>
              <a:ext cx="657225" cy="392226"/>
              <a:chOff x="5902325" y="2038350"/>
              <a:chExt cx="657225" cy="392226"/>
            </a:xfrm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bg2">
                    <a:lumMod val="95000"/>
                  </a:schemeClr>
                </a:gs>
              </a:gsLst>
              <a:lin ang="4200000" scaled="0"/>
            </a:gradFill>
          </p:grpSpPr>
          <p:sp>
            <p:nvSpPr>
              <p:cNvPr id="67" name="Oval 66"/>
              <p:cNvSpPr/>
              <p:nvPr/>
            </p:nvSpPr>
            <p:spPr>
              <a:xfrm>
                <a:off x="6137275" y="2038350"/>
                <a:ext cx="304800" cy="304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 smtClean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6356256" y="2173229"/>
                <a:ext cx="146050" cy="1460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 smtClean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019800" y="2117725"/>
                <a:ext cx="146050" cy="1460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 smtClean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902325" y="2214676"/>
                <a:ext cx="215900" cy="2159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 smtClean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372225" y="2237581"/>
                <a:ext cx="187325" cy="1873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 smtClean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5993606" y="2227263"/>
                <a:ext cx="476249" cy="1968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 smtClean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8300593" y="2152094"/>
              <a:ext cx="197539" cy="252391"/>
              <a:chOff x="1531429" y="2394124"/>
              <a:chExt cx="304800" cy="420688"/>
            </a:xfrm>
            <a:solidFill>
              <a:schemeClr val="bg1"/>
            </a:solidFill>
          </p:grpSpPr>
          <p:sp>
            <p:nvSpPr>
              <p:cNvPr id="65" name="Freeform 64"/>
              <p:cNvSpPr>
                <a:spLocks noEditPoints="1"/>
              </p:cNvSpPr>
              <p:nvPr/>
            </p:nvSpPr>
            <p:spPr bwMode="auto">
              <a:xfrm>
                <a:off x="1531429" y="2394124"/>
                <a:ext cx="304800" cy="420688"/>
              </a:xfrm>
              <a:custGeom>
                <a:avLst/>
                <a:gdLst/>
                <a:ahLst/>
                <a:cxnLst>
                  <a:cxn ang="0">
                    <a:pos x="54" y="54"/>
                  </a:cxn>
                  <a:cxn ang="0">
                    <a:pos x="81" y="27"/>
                  </a:cxn>
                  <a:cxn ang="0">
                    <a:pos x="107" y="54"/>
                  </a:cxn>
                  <a:cxn ang="0">
                    <a:pos x="107" y="75"/>
                  </a:cxn>
                  <a:cxn ang="0">
                    <a:pos x="135" y="75"/>
                  </a:cxn>
                  <a:cxn ang="0">
                    <a:pos x="135" y="54"/>
                  </a:cxn>
                  <a:cxn ang="0">
                    <a:pos x="81" y="0"/>
                  </a:cxn>
                  <a:cxn ang="0">
                    <a:pos x="27" y="54"/>
                  </a:cxn>
                  <a:cxn ang="0">
                    <a:pos x="27" y="75"/>
                  </a:cxn>
                  <a:cxn ang="0">
                    <a:pos x="54" y="75"/>
                  </a:cxn>
                  <a:cxn ang="0">
                    <a:pos x="54" y="54"/>
                  </a:cxn>
                  <a:cxn ang="0">
                    <a:pos x="145" y="87"/>
                  </a:cxn>
                  <a:cxn ang="0">
                    <a:pos x="17" y="87"/>
                  </a:cxn>
                  <a:cxn ang="0">
                    <a:pos x="0" y="104"/>
                  </a:cxn>
                  <a:cxn ang="0">
                    <a:pos x="0" y="206"/>
                  </a:cxn>
                  <a:cxn ang="0">
                    <a:pos x="17" y="222"/>
                  </a:cxn>
                  <a:cxn ang="0">
                    <a:pos x="145" y="222"/>
                  </a:cxn>
                  <a:cxn ang="0">
                    <a:pos x="161" y="206"/>
                  </a:cxn>
                  <a:cxn ang="0">
                    <a:pos x="161" y="104"/>
                  </a:cxn>
                  <a:cxn ang="0">
                    <a:pos x="145" y="87"/>
                  </a:cxn>
                  <a:cxn ang="0">
                    <a:pos x="95" y="170"/>
                  </a:cxn>
                  <a:cxn ang="0">
                    <a:pos x="81" y="182"/>
                  </a:cxn>
                  <a:cxn ang="0">
                    <a:pos x="67" y="170"/>
                  </a:cxn>
                  <a:cxn ang="0">
                    <a:pos x="67" y="131"/>
                  </a:cxn>
                  <a:cxn ang="0">
                    <a:pos x="81" y="118"/>
                  </a:cxn>
                  <a:cxn ang="0">
                    <a:pos x="95" y="131"/>
                  </a:cxn>
                  <a:cxn ang="0">
                    <a:pos x="95" y="170"/>
                  </a:cxn>
                </a:cxnLst>
                <a:rect l="0" t="0" r="r" b="b"/>
                <a:pathLst>
                  <a:path w="161" h="222">
                    <a:moveTo>
                      <a:pt x="54" y="54"/>
                    </a:moveTo>
                    <a:cubicBezTo>
                      <a:pt x="54" y="39"/>
                      <a:pt x="66" y="27"/>
                      <a:pt x="81" y="27"/>
                    </a:cubicBezTo>
                    <a:cubicBezTo>
                      <a:pt x="95" y="27"/>
                      <a:pt x="107" y="39"/>
                      <a:pt x="107" y="54"/>
                    </a:cubicBezTo>
                    <a:cubicBezTo>
                      <a:pt x="107" y="75"/>
                      <a:pt x="107" y="75"/>
                      <a:pt x="107" y="75"/>
                    </a:cubicBezTo>
                    <a:cubicBezTo>
                      <a:pt x="135" y="75"/>
                      <a:pt x="135" y="75"/>
                      <a:pt x="135" y="75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35" y="24"/>
                      <a:pt x="111" y="0"/>
                      <a:pt x="81" y="0"/>
                    </a:cubicBezTo>
                    <a:cubicBezTo>
                      <a:pt x="51" y="0"/>
                      <a:pt x="27" y="24"/>
                      <a:pt x="27" y="54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54" y="75"/>
                      <a:pt x="54" y="75"/>
                      <a:pt x="54" y="75"/>
                    </a:cubicBezTo>
                    <a:lnTo>
                      <a:pt x="54" y="54"/>
                    </a:lnTo>
                    <a:close/>
                    <a:moveTo>
                      <a:pt x="145" y="87"/>
                    </a:moveTo>
                    <a:cubicBezTo>
                      <a:pt x="17" y="87"/>
                      <a:pt x="17" y="87"/>
                      <a:pt x="17" y="87"/>
                    </a:cubicBezTo>
                    <a:cubicBezTo>
                      <a:pt x="8" y="87"/>
                      <a:pt x="0" y="95"/>
                      <a:pt x="0" y="10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15"/>
                      <a:pt x="8" y="222"/>
                      <a:pt x="17" y="222"/>
                    </a:cubicBezTo>
                    <a:cubicBezTo>
                      <a:pt x="145" y="222"/>
                      <a:pt x="145" y="222"/>
                      <a:pt x="145" y="222"/>
                    </a:cubicBezTo>
                    <a:cubicBezTo>
                      <a:pt x="154" y="222"/>
                      <a:pt x="161" y="215"/>
                      <a:pt x="161" y="206"/>
                    </a:cubicBezTo>
                    <a:cubicBezTo>
                      <a:pt x="161" y="104"/>
                      <a:pt x="161" y="104"/>
                      <a:pt x="161" y="104"/>
                    </a:cubicBezTo>
                    <a:cubicBezTo>
                      <a:pt x="161" y="95"/>
                      <a:pt x="154" y="87"/>
                      <a:pt x="145" y="87"/>
                    </a:cubicBezTo>
                    <a:close/>
                    <a:moveTo>
                      <a:pt x="95" y="170"/>
                    </a:moveTo>
                    <a:cubicBezTo>
                      <a:pt x="95" y="177"/>
                      <a:pt x="88" y="182"/>
                      <a:pt x="81" y="182"/>
                    </a:cubicBezTo>
                    <a:cubicBezTo>
                      <a:pt x="73" y="182"/>
                      <a:pt x="67" y="177"/>
                      <a:pt x="67" y="170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67" y="124"/>
                      <a:pt x="73" y="118"/>
                      <a:pt x="81" y="118"/>
                    </a:cubicBezTo>
                    <a:cubicBezTo>
                      <a:pt x="88" y="118"/>
                      <a:pt x="95" y="124"/>
                      <a:pt x="95" y="131"/>
                    </a:cubicBezTo>
                    <a:lnTo>
                      <a:pt x="95" y="170"/>
                    </a:lnTo>
                    <a:close/>
                  </a:path>
                </a:pathLst>
              </a:custGeom>
              <a:grpFill/>
              <a:ln w="12700">
                <a:solidFill>
                  <a:schemeClr val="accent5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914248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CiscoSansTT Light"/>
                  <a:ea typeface="Apple LiGothic Medium"/>
                  <a:cs typeface="CiscoSansTT Light"/>
                </a:endParaRPr>
              </a:p>
            </p:txBody>
          </p:sp>
          <p:sp>
            <p:nvSpPr>
              <p:cNvPr id="66" name="Rounded Rectangle 65"/>
              <p:cNvSpPr/>
              <p:nvPr/>
            </p:nvSpPr>
            <p:spPr bwMode="auto">
              <a:xfrm>
                <a:off x="1578876" y="2587850"/>
                <a:ext cx="209906" cy="187782"/>
              </a:xfrm>
              <a:prstGeom prst="roundRect">
                <a:avLst/>
              </a:prstGeom>
              <a:solidFill>
                <a:schemeClr val="accent5"/>
              </a:solidFill>
              <a:ln w="127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 rtlCol="0" anchor="ctr"/>
              <a:lstStyle/>
              <a:p>
                <a:pPr defTabSz="514266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US" sz="1400" baseline="-25000" dirty="0" err="1">
                  <a:solidFill>
                    <a:srgbClr val="FFFFFF"/>
                  </a:solidFill>
                  <a:latin typeface="CiscoSansTT Light"/>
                  <a:ea typeface="Arial" pitchFamily="-107" charset="0"/>
                  <a:cs typeface="CiscoSansTT Light"/>
                  <a:sym typeface="Arial" pitchFamily="-107" charset="0"/>
                </a:endParaRPr>
              </a:p>
            </p:txBody>
          </p:sp>
        </p:grpSp>
      </p:grpSp>
      <p:sp>
        <p:nvSpPr>
          <p:cNvPr id="73" name="Rounded Rectangle 72"/>
          <p:cNvSpPr/>
          <p:nvPr/>
        </p:nvSpPr>
        <p:spPr>
          <a:xfrm>
            <a:off x="357188" y="1245027"/>
            <a:ext cx="2081212" cy="573416"/>
          </a:xfrm>
          <a:prstGeom prst="roundRect">
            <a:avLst>
              <a:gd name="adj" fmla="val 1113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4388"/>
            <a: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HIGH-PERFORMANCE VPN</a:t>
            </a:r>
            <a:endParaRPr lang="en-US" sz="14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6736081" y="1245027"/>
            <a:ext cx="2081212" cy="573416"/>
          </a:xfrm>
          <a:prstGeom prst="roundRect">
            <a:avLst>
              <a:gd name="adj" fmla="val 1113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4388"/>
            <a: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COLLABORATION SECURITY</a:t>
            </a:r>
            <a:endParaRPr lang="en-US" sz="14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4609784" y="1245027"/>
            <a:ext cx="2081212" cy="573416"/>
          </a:xfrm>
          <a:prstGeom prst="roundRect">
            <a:avLst>
              <a:gd name="adj" fmla="val 1113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4388"/>
            <a: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NETWORK SEGMENTATION</a:t>
            </a:r>
            <a:endParaRPr lang="en-US" sz="14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2483486" y="1245027"/>
            <a:ext cx="2081212" cy="573416"/>
          </a:xfrm>
          <a:prstGeom prst="roundRect">
            <a:avLst>
              <a:gd name="adj" fmla="val 11130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2124" tIns="41061" rIns="82124" bIns="4106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814388"/>
            <a: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ADVANCED THREAT DEFENSE</a:t>
            </a:r>
            <a:endParaRPr lang="en-US" sz="14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839162" y="3264148"/>
            <a:ext cx="2011680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5" indent="-168275" algn="l" defTabSz="4572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CiscoSansTT Light"/>
                <a:cs typeface="CiscoSansTT Light"/>
              </a:rPr>
              <a:t>Prevent toll fraud</a:t>
            </a:r>
          </a:p>
          <a:p>
            <a:pPr marL="168275" indent="-168275" algn="l" defTabSz="4572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CiscoSansTT Light"/>
                <a:cs typeface="CiscoSansTT Light"/>
              </a:rPr>
              <a:t>Firewall aware of voice protocol</a:t>
            </a:r>
          </a:p>
          <a:p>
            <a:pPr marL="168275" indent="-168275" algn="l" defTabSz="457200" eaLnBrk="1" fontAlgn="auto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100" dirty="0" smtClean="0">
                <a:latin typeface="CiscoSansTT Light"/>
                <a:cs typeface="CiscoSansTT Light"/>
              </a:rPr>
              <a:t>Endpoint authentication and traffic encryption</a:t>
            </a:r>
            <a:endParaRPr lang="en-US" sz="1100" dirty="0">
              <a:latin typeface="CiscoSansTT Light"/>
              <a:cs typeface="CiscoSansTT Light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2444760" y="1182569"/>
            <a:ext cx="4326387" cy="3488118"/>
            <a:chOff x="2444760" y="1182569"/>
            <a:chExt cx="4326387" cy="3662502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6771147" y="1182569"/>
              <a:ext cx="0" cy="366250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607953" y="1182569"/>
              <a:ext cx="0" cy="366250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2444760" y="1182569"/>
              <a:ext cx="0" cy="366250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Connector 81"/>
          <p:cNvCxnSpPr/>
          <p:nvPr/>
        </p:nvCxnSpPr>
        <p:spPr>
          <a:xfrm flipH="1">
            <a:off x="465142" y="1904996"/>
            <a:ext cx="83851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465142" y="3122475"/>
            <a:ext cx="838517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62177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Enabling the </a:t>
            </a:r>
            <a:br>
              <a:rPr lang="en-AU" dirty="0" smtClean="0"/>
            </a:br>
            <a:r>
              <a:rPr lang="en-AU" dirty="0" smtClean="0"/>
              <a:t>Intelligent WAN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9747755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Intelligent WAN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-1" y="987117"/>
            <a:ext cx="9144001" cy="3622608"/>
            <a:chOff x="-1" y="1510101"/>
            <a:chExt cx="9144001" cy="3622608"/>
          </a:xfrm>
        </p:grpSpPr>
        <p:sp>
          <p:nvSpPr>
            <p:cNvPr id="4" name="Rectangle 3"/>
            <p:cNvSpPr/>
            <p:nvPr/>
          </p:nvSpPr>
          <p:spPr>
            <a:xfrm>
              <a:off x="-1" y="1510101"/>
              <a:ext cx="9144001" cy="3622608"/>
            </a:xfrm>
            <a:prstGeom prst="rect">
              <a:avLst/>
            </a:prstGeom>
            <a:gradFill flip="none" rotWithShape="1">
              <a:gsLst>
                <a:gs pos="0">
                  <a:srgbClr val="00B2F0"/>
                </a:gs>
                <a:gs pos="100000">
                  <a:srgbClr val="96CA4B">
                    <a:alpha val="85000"/>
                  </a:srgbClr>
                </a:gs>
              </a:gsLst>
              <a:lin ang="13500000" scaled="1"/>
              <a:tileRect/>
            </a:gradFill>
            <a:ln w="9525" cap="flat" cmpd="sng" algn="ctr">
              <a:solidFill>
                <a:srgbClr val="9A9B9C"/>
              </a:solidFill>
              <a:prstDash val="solid"/>
            </a:ln>
            <a:effectLst>
              <a:outerShdw blurRad="114300" dist="38100" dir="6000000" algn="ctr" rotWithShape="0">
                <a:srgbClr val="000000">
                  <a:alpha val="31000"/>
                </a:srgbClr>
              </a:outerShdw>
            </a:effectLst>
          </p:spPr>
          <p:txBody>
            <a:bodyPr lIns="91421" tIns="45710" rIns="91421" bIns="45710" rtlCol="0" anchor="ctr"/>
            <a:lstStyle/>
            <a:p>
              <a:pPr algn="ctr" defTabSz="146245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07"/>
            <a:stretch/>
          </p:blipFill>
          <p:spPr bwMode="auto">
            <a:xfrm>
              <a:off x="0" y="1510101"/>
              <a:ext cx="9045363" cy="3622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" y="1051829"/>
            <a:ext cx="2057936" cy="2057400"/>
            <a:chOff x="1" y="1357742"/>
            <a:chExt cx="2743200" cy="2743200"/>
          </a:xfrm>
        </p:grpSpPr>
        <p:sp>
          <p:nvSpPr>
            <p:cNvPr id="7" name="Oval 6"/>
            <p:cNvSpPr/>
            <p:nvPr/>
          </p:nvSpPr>
          <p:spPr>
            <a:xfrm>
              <a:off x="1" y="1357742"/>
              <a:ext cx="2743200" cy="2743200"/>
            </a:xfrm>
            <a:prstGeom prst="ellipse">
              <a:avLst/>
            </a:prstGeom>
            <a:gradFill>
              <a:gsLst>
                <a:gs pos="97000">
                  <a:schemeClr val="tx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3" tIns="45683" rIns="91363" bIns="45683"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61" y="1752669"/>
              <a:ext cx="1338881" cy="1492360"/>
            </a:xfrm>
            <a:prstGeom prst="rect">
              <a:avLst/>
            </a:prstGeom>
            <a:noFill/>
            <a:ln>
              <a:noFill/>
            </a:ln>
            <a:effectLst>
              <a:outerShdw blurRad="254000" dist="50800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79451" y="3378185"/>
              <a:ext cx="984308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dirty="0" smtClean="0">
                  <a:solidFill>
                    <a:srgbClr val="FFFFFF"/>
                  </a:solidFill>
                  <a:latin typeface="CiscoSansTT Light"/>
                  <a:ea typeface="+mj-ea"/>
                  <a:cs typeface="CiscoSansTT Light"/>
                </a:rPr>
                <a:t>Branch</a:t>
              </a:r>
              <a:endParaRPr lang="en-US" dirty="0">
                <a:solidFill>
                  <a:srgbClr val="FFFFFF"/>
                </a:solidFill>
                <a:latin typeface="CiscoSansTT Light"/>
                <a:ea typeface="+mj-ea"/>
                <a:cs typeface="CiscoSansTT Ligh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86064" y="1051829"/>
            <a:ext cx="2057936" cy="2057400"/>
            <a:chOff x="9445625" y="1357742"/>
            <a:chExt cx="2743200" cy="2743200"/>
          </a:xfrm>
        </p:grpSpPr>
        <p:sp>
          <p:nvSpPr>
            <p:cNvPr id="11" name="Oval 10"/>
            <p:cNvSpPr/>
            <p:nvPr/>
          </p:nvSpPr>
          <p:spPr>
            <a:xfrm>
              <a:off x="9445625" y="1357742"/>
              <a:ext cx="2743200" cy="2743200"/>
            </a:xfrm>
            <a:prstGeom prst="ellipse">
              <a:avLst/>
            </a:prstGeom>
            <a:gradFill>
              <a:gsLst>
                <a:gs pos="97000">
                  <a:schemeClr val="tx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3" tIns="45683" rIns="91363" bIns="45683"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189846" y="1533687"/>
              <a:ext cx="1281706" cy="838175"/>
              <a:chOff x="9828646" y="3938412"/>
              <a:chExt cx="1642536" cy="1074142"/>
            </a:xfrm>
            <a:effectLst>
              <a:outerShdw blurRad="203200" dist="38100" dir="2700000" algn="tl" rotWithShape="0">
                <a:prstClr val="black">
                  <a:alpha val="69000"/>
                </a:prstClr>
              </a:outerShdw>
            </a:effectLst>
          </p:grpSpPr>
          <p:pic>
            <p:nvPicPr>
              <p:cNvPr id="17" name="Picture 16" descr="Device_cloud_white_3041_default_256.png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418" b="19185"/>
              <a:stretch/>
            </p:blipFill>
            <p:spPr>
              <a:xfrm>
                <a:off x="9828646" y="3938412"/>
                <a:ext cx="1642536" cy="10741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995682" y="4449864"/>
                <a:ext cx="1312331" cy="502872"/>
              </a:xfrm>
              <a:prstGeom prst="rect">
                <a:avLst/>
              </a:prstGeom>
              <a:noFill/>
            </p:spPr>
            <p:txBody>
              <a:bodyPr wrap="square" lIns="91428" tIns="45715" rIns="91428" bIns="45715" rtlCol="0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iscoSansTT Light"/>
                    <a:cs typeface="CiscoSansTT Light"/>
                  </a:rPr>
                  <a:t>Cloud</a:t>
                </a:r>
              </a:p>
            </p:txBody>
          </p:sp>
        </p:grp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9894135" y="3378185"/>
              <a:ext cx="1846179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CiscoSansTT Light"/>
                  <a:ea typeface="+mj-ea"/>
                  <a:cs typeface="CiscoSansTT Light"/>
                  <a:sym typeface="Arial" charset="0"/>
                </a:rPr>
                <a:t>Data Centers</a:t>
              </a:r>
              <a:endParaRPr lang="en-US" dirty="0">
                <a:solidFill>
                  <a:srgbClr val="FFFFFF"/>
                </a:solidFill>
                <a:latin typeface="CiscoSansTT Light"/>
                <a:ea typeface="+mj-ea"/>
                <a:cs typeface="CiscoSansTT Light"/>
              </a:endParaRPr>
            </a:p>
          </p:txBody>
        </p:sp>
        <p:grpSp>
          <p:nvGrpSpPr>
            <p:cNvPr id="14" name="Group 36"/>
            <p:cNvGrpSpPr/>
            <p:nvPr/>
          </p:nvGrpSpPr>
          <p:grpSpPr>
            <a:xfrm>
              <a:off x="10427225" y="2492364"/>
              <a:ext cx="823075" cy="831272"/>
              <a:chOff x="4037095" y="4159573"/>
              <a:chExt cx="907012" cy="851339"/>
            </a:xfrm>
          </p:grpSpPr>
          <p:sp>
            <p:nvSpPr>
              <p:cNvPr id="15" name="Oval 263"/>
              <p:cNvSpPr>
                <a:spLocks noChangeAspect="1"/>
              </p:cNvSpPr>
              <p:nvPr/>
            </p:nvSpPr>
            <p:spPr bwMode="auto">
              <a:xfrm>
                <a:off x="4037095" y="4159573"/>
                <a:ext cx="907012" cy="851339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tx2"/>
                  </a:gs>
                  <a:gs pos="0">
                    <a:schemeClr val="accent1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 defTabSz="457010"/>
                <a:endParaRPr lang="en-US" dirty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pic>
            <p:nvPicPr>
              <p:cNvPr id="16" name="Picture 15" descr="datacenter.ai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04891" y="4217205"/>
                <a:ext cx="771422" cy="666381"/>
              </a:xfrm>
              <a:prstGeom prst="rect">
                <a:avLst/>
              </a:prstGeom>
            </p:spPr>
          </p:pic>
        </p:grpSp>
      </p:grpSp>
      <p:cxnSp>
        <p:nvCxnSpPr>
          <p:cNvPr id="19" name="Straight Connector 18"/>
          <p:cNvCxnSpPr/>
          <p:nvPr/>
        </p:nvCxnSpPr>
        <p:spPr>
          <a:xfrm>
            <a:off x="1516551" y="2228828"/>
            <a:ext cx="1783892" cy="0"/>
          </a:xfrm>
          <a:prstGeom prst="line">
            <a:avLst/>
          </a:prstGeom>
          <a:ln>
            <a:gradFill>
              <a:gsLst>
                <a:gs pos="55000">
                  <a:schemeClr val="bg2"/>
                </a:gs>
                <a:gs pos="0">
                  <a:schemeClr val="bg2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56123" y="2228828"/>
            <a:ext cx="4460877" cy="0"/>
          </a:xfrm>
          <a:prstGeom prst="line">
            <a:avLst/>
          </a:prstGeom>
          <a:ln>
            <a:gradFill>
              <a:gsLst>
                <a:gs pos="55000">
                  <a:schemeClr val="bg2"/>
                </a:gs>
                <a:gs pos="0">
                  <a:schemeClr val="bg2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929709" y="1417239"/>
            <a:ext cx="1517419" cy="0"/>
          </a:xfrm>
          <a:prstGeom prst="line">
            <a:avLst/>
          </a:prstGeom>
          <a:ln>
            <a:gradFill>
              <a:gsLst>
                <a:gs pos="55000">
                  <a:schemeClr val="bg2"/>
                </a:gs>
                <a:gs pos="0">
                  <a:schemeClr val="bg2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165722" y="2978568"/>
            <a:ext cx="1281406" cy="0"/>
          </a:xfrm>
          <a:prstGeom prst="line">
            <a:avLst/>
          </a:prstGeom>
          <a:ln>
            <a:gradFill>
              <a:gsLst>
                <a:gs pos="55000">
                  <a:schemeClr val="bg2"/>
                </a:gs>
                <a:gs pos="0">
                  <a:schemeClr val="bg2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545370" y="1312529"/>
            <a:ext cx="0" cy="1669630"/>
          </a:xfrm>
          <a:prstGeom prst="line">
            <a:avLst/>
          </a:prstGeom>
          <a:ln>
            <a:gradFill>
              <a:gsLst>
                <a:gs pos="55000">
                  <a:schemeClr val="bg2"/>
                </a:gs>
                <a:gs pos="0">
                  <a:schemeClr val="bg2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797913" y="878626"/>
            <a:ext cx="1578830" cy="906035"/>
            <a:chOff x="9537918" y="4457611"/>
            <a:chExt cx="1485546" cy="974617"/>
          </a:xfrm>
        </p:grpSpPr>
        <p:pic>
          <p:nvPicPr>
            <p:cNvPr id="25" name="Picture 2" descr="\\MV-FS\Projects\Cisco\03_Assets\Icons\Kubrick Icons\Device Icons\Device_cloud_white_3041_default_256.png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197" b="17197"/>
            <a:stretch/>
          </p:blipFill>
          <p:spPr bwMode="auto">
            <a:xfrm>
              <a:off x="9537918" y="4457611"/>
              <a:ext cx="1485546" cy="974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9868121" y="4741403"/>
              <a:ext cx="760439" cy="4276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1400" dirty="0">
                  <a:solidFill>
                    <a:schemeClr val="accent3">
                      <a:lumMod val="10000"/>
                    </a:schemeClr>
                  </a:solidFill>
                  <a:latin typeface="CiscoSansTT Light"/>
                  <a:cs typeface="CiscoSansTT Light"/>
                </a:rPr>
                <a:t>Internet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42340" y="1700890"/>
            <a:ext cx="1578830" cy="906035"/>
            <a:chOff x="9062269" y="4457611"/>
            <a:chExt cx="1485546" cy="974617"/>
          </a:xfrm>
        </p:grpSpPr>
        <p:pic>
          <p:nvPicPr>
            <p:cNvPr id="28" name="Picture 2" descr="\\MV-FS\Projects\Cisco\03_Assets\Icons\Kubrick Icons\Device Icons\Device_cloud_white_3041_default_256.png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197" b="17197"/>
            <a:stretch/>
          </p:blipFill>
          <p:spPr bwMode="auto">
            <a:xfrm>
              <a:off x="9062269" y="4457611"/>
              <a:ext cx="1485546" cy="974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9494843" y="4755012"/>
              <a:ext cx="625293" cy="4276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1400" dirty="0" smtClean="0">
                  <a:solidFill>
                    <a:schemeClr val="accent3">
                      <a:lumMod val="10000"/>
                    </a:schemeClr>
                  </a:solidFill>
                  <a:latin typeface="CiscoSansTT Light"/>
                  <a:cs typeface="CiscoSansTT Light"/>
                </a:rPr>
                <a:t>MPLS</a:t>
              </a:r>
              <a:endParaRPr lang="en-US" sz="1400" dirty="0">
                <a:solidFill>
                  <a:schemeClr val="accent3">
                    <a:lumMod val="10000"/>
                  </a:schemeClr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797909" y="2597124"/>
            <a:ext cx="1578832" cy="893586"/>
            <a:chOff x="7029581" y="3547952"/>
            <a:chExt cx="1578832" cy="893586"/>
          </a:xfrm>
        </p:grpSpPr>
        <p:pic>
          <p:nvPicPr>
            <p:cNvPr id="31" name="Picture 2" descr="\\MV-FS\Projects\Cisco\03_Assets\Icons\Kubrick Icons\Device Icons\Device_cloud_white_3041_default_256.png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647" b="17647"/>
            <a:stretch/>
          </p:blipFill>
          <p:spPr bwMode="auto">
            <a:xfrm>
              <a:off x="7029581" y="3547952"/>
              <a:ext cx="1578832" cy="893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7257138" y="3810240"/>
              <a:ext cx="1120729" cy="397535"/>
            </a:xfrm>
            <a:prstGeom prst="rect">
              <a:avLst/>
            </a:prstGeom>
          </p:spPr>
          <p:txBody>
            <a:bodyPr wrap="none" lIns="91428" tIns="45715" rIns="91428" bIns="45715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1400" dirty="0">
                  <a:solidFill>
                    <a:schemeClr val="accent3">
                      <a:lumMod val="10000"/>
                    </a:schemeClr>
                  </a:solidFill>
                  <a:latin typeface="CiscoSansTT Light"/>
                  <a:cs typeface="CiscoSansTT Light"/>
                </a:rPr>
                <a:t>3G/4G-LTE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>
          <a:xfrm flipH="1">
            <a:off x="2636323" y="2301656"/>
            <a:ext cx="592171" cy="592170"/>
          </a:xfrm>
          <a:prstGeom prst="line">
            <a:avLst/>
          </a:prstGeom>
          <a:ln>
            <a:gradFill>
              <a:gsLst>
                <a:gs pos="55000">
                  <a:schemeClr val="bg2"/>
                </a:gs>
                <a:gs pos="0">
                  <a:schemeClr val="bg2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336612" y="2301670"/>
            <a:ext cx="569883" cy="569883"/>
          </a:xfrm>
          <a:prstGeom prst="line">
            <a:avLst/>
          </a:prstGeom>
          <a:ln>
            <a:gradFill>
              <a:gsLst>
                <a:gs pos="55000">
                  <a:schemeClr val="bg2"/>
                </a:gs>
                <a:gs pos="0">
                  <a:schemeClr val="bg2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299720" y="1619341"/>
            <a:ext cx="0" cy="532998"/>
          </a:xfrm>
          <a:prstGeom prst="line">
            <a:avLst/>
          </a:prstGeom>
          <a:ln>
            <a:gradFill>
              <a:gsLst>
                <a:gs pos="55000">
                  <a:schemeClr val="bg2"/>
                </a:gs>
                <a:gs pos="0">
                  <a:schemeClr val="bg2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715208" y="1009073"/>
            <a:ext cx="1677797" cy="1197262"/>
            <a:chOff x="1715208" y="1785646"/>
            <a:chExt cx="1677797" cy="1197262"/>
          </a:xfrm>
        </p:grpSpPr>
        <p:sp>
          <p:nvSpPr>
            <p:cNvPr id="37" name="Rectangle 36"/>
            <p:cNvSpPr/>
            <p:nvPr/>
          </p:nvSpPr>
          <p:spPr>
            <a:xfrm rot="16200000">
              <a:off x="1955476" y="1545378"/>
              <a:ext cx="1197262" cy="1677797"/>
            </a:xfrm>
            <a:prstGeom prst="rect">
              <a:avLst/>
            </a:prstGeom>
            <a:gradFill flip="none" rotWithShape="1">
              <a:gsLst>
                <a:gs pos="0">
                  <a:srgbClr val="0096D6">
                    <a:alpha val="0"/>
                  </a:srgbClr>
                </a:gs>
                <a:gs pos="50000">
                  <a:srgbClr val="0096D6"/>
                </a:gs>
                <a:gs pos="100000">
                  <a:srgbClr val="0096D6"/>
                </a:gs>
              </a:gsLst>
              <a:lin ang="162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91429" tIns="45715" rIns="91429" bIns="45715" rtlCol="0" anchor="ctr"/>
            <a:lstStyle/>
            <a:p>
              <a:pPr algn="ctr" defTabSz="914400"/>
              <a:endParaRPr lang="en-US" sz="1400" kern="0" dirty="0">
                <a:solidFill>
                  <a:srgbClr val="8E909E"/>
                </a:solidFill>
                <a:latin typeface="CiscoSansTT Light"/>
                <a:cs typeface="CiscoSansTT Light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9195" y="1903368"/>
              <a:ext cx="555254" cy="190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5"/>
            <p:cNvGrpSpPr>
              <a:grpSpLocks noChangeAspect="1"/>
            </p:cNvGrpSpPr>
            <p:nvPr/>
          </p:nvGrpSpPr>
          <p:grpSpPr bwMode="auto">
            <a:xfrm>
              <a:off x="1843945" y="2704725"/>
              <a:ext cx="718386" cy="121592"/>
              <a:chOff x="1401" y="1697"/>
              <a:chExt cx="4894" cy="947"/>
            </a:xfrm>
            <a:solidFill>
              <a:schemeClr val="bg1"/>
            </a:solidFill>
          </p:grpSpPr>
          <p:sp>
            <p:nvSpPr>
              <p:cNvPr id="42" name="Freeform 6"/>
              <p:cNvSpPr>
                <a:spLocks noEditPoints="1"/>
              </p:cNvSpPr>
              <p:nvPr/>
            </p:nvSpPr>
            <p:spPr bwMode="auto">
              <a:xfrm>
                <a:off x="5924" y="1877"/>
                <a:ext cx="371" cy="583"/>
              </a:xfrm>
              <a:custGeom>
                <a:avLst/>
                <a:gdLst>
                  <a:gd name="T0" fmla="*/ 116 w 157"/>
                  <a:gd name="T1" fmla="*/ 113 h 247"/>
                  <a:gd name="T2" fmla="*/ 146 w 157"/>
                  <a:gd name="T3" fmla="*/ 62 h 247"/>
                  <a:gd name="T4" fmla="*/ 76 w 157"/>
                  <a:gd name="T5" fmla="*/ 0 h 247"/>
                  <a:gd name="T6" fmla="*/ 7 w 157"/>
                  <a:gd name="T7" fmla="*/ 62 h 247"/>
                  <a:gd name="T8" fmla="*/ 38 w 157"/>
                  <a:gd name="T9" fmla="*/ 114 h 247"/>
                  <a:gd name="T10" fmla="*/ 0 w 157"/>
                  <a:gd name="T11" fmla="*/ 175 h 247"/>
                  <a:gd name="T12" fmla="*/ 79 w 157"/>
                  <a:gd name="T13" fmla="*/ 247 h 247"/>
                  <a:gd name="T14" fmla="*/ 157 w 157"/>
                  <a:gd name="T15" fmla="*/ 175 h 247"/>
                  <a:gd name="T16" fmla="*/ 116 w 157"/>
                  <a:gd name="T17" fmla="*/ 113 h 247"/>
                  <a:gd name="T18" fmla="*/ 76 w 157"/>
                  <a:gd name="T19" fmla="*/ 28 h 247"/>
                  <a:gd name="T20" fmla="*/ 114 w 157"/>
                  <a:gd name="T21" fmla="*/ 65 h 247"/>
                  <a:gd name="T22" fmla="*/ 76 w 157"/>
                  <a:gd name="T23" fmla="*/ 102 h 247"/>
                  <a:gd name="T24" fmla="*/ 39 w 157"/>
                  <a:gd name="T25" fmla="*/ 65 h 247"/>
                  <a:gd name="T26" fmla="*/ 76 w 157"/>
                  <a:gd name="T27" fmla="*/ 28 h 247"/>
                  <a:gd name="T28" fmla="*/ 76 w 157"/>
                  <a:gd name="T29" fmla="*/ 218 h 247"/>
                  <a:gd name="T30" fmla="*/ 31 w 157"/>
                  <a:gd name="T31" fmla="*/ 173 h 247"/>
                  <a:gd name="T32" fmla="*/ 76 w 157"/>
                  <a:gd name="T33" fmla="*/ 128 h 247"/>
                  <a:gd name="T34" fmla="*/ 121 w 157"/>
                  <a:gd name="T35" fmla="*/ 173 h 247"/>
                  <a:gd name="T36" fmla="*/ 76 w 157"/>
                  <a:gd name="T37" fmla="*/ 218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7" h="247">
                    <a:moveTo>
                      <a:pt x="116" y="113"/>
                    </a:moveTo>
                    <a:cubicBezTo>
                      <a:pt x="134" y="102"/>
                      <a:pt x="146" y="83"/>
                      <a:pt x="146" y="62"/>
                    </a:cubicBezTo>
                    <a:cubicBezTo>
                      <a:pt x="146" y="28"/>
                      <a:pt x="115" y="0"/>
                      <a:pt x="76" y="0"/>
                    </a:cubicBezTo>
                    <a:cubicBezTo>
                      <a:pt x="38" y="0"/>
                      <a:pt x="7" y="28"/>
                      <a:pt x="7" y="62"/>
                    </a:cubicBezTo>
                    <a:cubicBezTo>
                      <a:pt x="7" y="84"/>
                      <a:pt x="19" y="103"/>
                      <a:pt x="38" y="114"/>
                    </a:cubicBezTo>
                    <a:cubicBezTo>
                      <a:pt x="15" y="127"/>
                      <a:pt x="0" y="149"/>
                      <a:pt x="0" y="175"/>
                    </a:cubicBezTo>
                    <a:cubicBezTo>
                      <a:pt x="0" y="215"/>
                      <a:pt x="35" y="247"/>
                      <a:pt x="79" y="247"/>
                    </a:cubicBezTo>
                    <a:cubicBezTo>
                      <a:pt x="122" y="247"/>
                      <a:pt x="157" y="215"/>
                      <a:pt x="157" y="175"/>
                    </a:cubicBezTo>
                    <a:cubicBezTo>
                      <a:pt x="157" y="148"/>
                      <a:pt x="141" y="125"/>
                      <a:pt x="116" y="113"/>
                    </a:cubicBezTo>
                    <a:moveTo>
                      <a:pt x="76" y="28"/>
                    </a:moveTo>
                    <a:cubicBezTo>
                      <a:pt x="97" y="28"/>
                      <a:pt x="114" y="45"/>
                      <a:pt x="114" y="65"/>
                    </a:cubicBezTo>
                    <a:cubicBezTo>
                      <a:pt x="114" y="86"/>
                      <a:pt x="97" y="102"/>
                      <a:pt x="76" y="102"/>
                    </a:cubicBezTo>
                    <a:cubicBezTo>
                      <a:pt x="56" y="102"/>
                      <a:pt x="39" y="86"/>
                      <a:pt x="39" y="65"/>
                    </a:cubicBezTo>
                    <a:cubicBezTo>
                      <a:pt x="39" y="45"/>
                      <a:pt x="56" y="28"/>
                      <a:pt x="76" y="28"/>
                    </a:cubicBezTo>
                    <a:moveTo>
                      <a:pt x="76" y="218"/>
                    </a:moveTo>
                    <a:cubicBezTo>
                      <a:pt x="51" y="218"/>
                      <a:pt x="31" y="198"/>
                      <a:pt x="31" y="173"/>
                    </a:cubicBezTo>
                    <a:cubicBezTo>
                      <a:pt x="31" y="148"/>
                      <a:pt x="51" y="128"/>
                      <a:pt x="76" y="128"/>
                    </a:cubicBezTo>
                    <a:cubicBezTo>
                      <a:pt x="101" y="128"/>
                      <a:pt x="121" y="148"/>
                      <a:pt x="121" y="173"/>
                    </a:cubicBezTo>
                    <a:cubicBezTo>
                      <a:pt x="121" y="198"/>
                      <a:pt x="101" y="218"/>
                      <a:pt x="76" y="218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43" name="Freeform 7"/>
              <p:cNvSpPr>
                <a:spLocks/>
              </p:cNvSpPr>
              <p:nvPr/>
            </p:nvSpPr>
            <p:spPr bwMode="auto">
              <a:xfrm>
                <a:off x="2601" y="1888"/>
                <a:ext cx="748" cy="563"/>
              </a:xfrm>
              <a:custGeom>
                <a:avLst/>
                <a:gdLst>
                  <a:gd name="T0" fmla="*/ 317 w 317"/>
                  <a:gd name="T1" fmla="*/ 0 h 238"/>
                  <a:gd name="T2" fmla="*/ 252 w 317"/>
                  <a:gd name="T3" fmla="*/ 238 h 238"/>
                  <a:gd name="T4" fmla="*/ 208 w 317"/>
                  <a:gd name="T5" fmla="*/ 238 h 238"/>
                  <a:gd name="T6" fmla="*/ 164 w 317"/>
                  <a:gd name="T7" fmla="*/ 72 h 238"/>
                  <a:gd name="T8" fmla="*/ 160 w 317"/>
                  <a:gd name="T9" fmla="*/ 48 h 238"/>
                  <a:gd name="T10" fmla="*/ 160 w 317"/>
                  <a:gd name="T11" fmla="*/ 48 h 238"/>
                  <a:gd name="T12" fmla="*/ 156 w 317"/>
                  <a:gd name="T13" fmla="*/ 71 h 238"/>
                  <a:gd name="T14" fmla="*/ 111 w 317"/>
                  <a:gd name="T15" fmla="*/ 238 h 238"/>
                  <a:gd name="T16" fmla="*/ 66 w 317"/>
                  <a:gd name="T17" fmla="*/ 238 h 238"/>
                  <a:gd name="T18" fmla="*/ 0 w 317"/>
                  <a:gd name="T19" fmla="*/ 0 h 238"/>
                  <a:gd name="T20" fmla="*/ 43 w 317"/>
                  <a:gd name="T21" fmla="*/ 0 h 238"/>
                  <a:gd name="T22" fmla="*/ 86 w 317"/>
                  <a:gd name="T23" fmla="*/ 174 h 238"/>
                  <a:gd name="T24" fmla="*/ 89 w 317"/>
                  <a:gd name="T25" fmla="*/ 197 h 238"/>
                  <a:gd name="T26" fmla="*/ 90 w 317"/>
                  <a:gd name="T27" fmla="*/ 197 h 238"/>
                  <a:gd name="T28" fmla="*/ 94 w 317"/>
                  <a:gd name="T29" fmla="*/ 174 h 238"/>
                  <a:gd name="T30" fmla="*/ 142 w 317"/>
                  <a:gd name="T31" fmla="*/ 0 h 238"/>
                  <a:gd name="T32" fmla="*/ 182 w 317"/>
                  <a:gd name="T33" fmla="*/ 0 h 238"/>
                  <a:gd name="T34" fmla="*/ 227 w 317"/>
                  <a:gd name="T35" fmla="*/ 176 h 238"/>
                  <a:gd name="T36" fmla="*/ 230 w 317"/>
                  <a:gd name="T37" fmla="*/ 197 h 238"/>
                  <a:gd name="T38" fmla="*/ 231 w 317"/>
                  <a:gd name="T39" fmla="*/ 197 h 238"/>
                  <a:gd name="T40" fmla="*/ 235 w 317"/>
                  <a:gd name="T41" fmla="*/ 175 h 238"/>
                  <a:gd name="T42" fmla="*/ 276 w 317"/>
                  <a:gd name="T43" fmla="*/ 0 h 238"/>
                  <a:gd name="T44" fmla="*/ 317 w 317"/>
                  <a:gd name="T45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7" h="238">
                    <a:moveTo>
                      <a:pt x="317" y="0"/>
                    </a:moveTo>
                    <a:cubicBezTo>
                      <a:pt x="252" y="238"/>
                      <a:pt x="252" y="238"/>
                      <a:pt x="252" y="238"/>
                    </a:cubicBezTo>
                    <a:cubicBezTo>
                      <a:pt x="208" y="238"/>
                      <a:pt x="208" y="238"/>
                      <a:pt x="208" y="238"/>
                    </a:cubicBezTo>
                    <a:cubicBezTo>
                      <a:pt x="164" y="72"/>
                      <a:pt x="164" y="72"/>
                      <a:pt x="164" y="72"/>
                    </a:cubicBezTo>
                    <a:cubicBezTo>
                      <a:pt x="162" y="65"/>
                      <a:pt x="161" y="57"/>
                      <a:pt x="160" y="48"/>
                    </a:cubicBezTo>
                    <a:cubicBezTo>
                      <a:pt x="160" y="48"/>
                      <a:pt x="160" y="48"/>
                      <a:pt x="160" y="48"/>
                    </a:cubicBezTo>
                    <a:cubicBezTo>
                      <a:pt x="159" y="56"/>
                      <a:pt x="158" y="64"/>
                      <a:pt x="156" y="71"/>
                    </a:cubicBezTo>
                    <a:cubicBezTo>
                      <a:pt x="111" y="238"/>
                      <a:pt x="111" y="238"/>
                      <a:pt x="111" y="238"/>
                    </a:cubicBezTo>
                    <a:cubicBezTo>
                      <a:pt x="66" y="238"/>
                      <a:pt x="66" y="238"/>
                      <a:pt x="66" y="23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86" y="174"/>
                      <a:pt x="86" y="174"/>
                      <a:pt x="86" y="174"/>
                    </a:cubicBezTo>
                    <a:cubicBezTo>
                      <a:pt x="87" y="182"/>
                      <a:pt x="88" y="189"/>
                      <a:pt x="89" y="197"/>
                    </a:cubicBezTo>
                    <a:cubicBezTo>
                      <a:pt x="90" y="197"/>
                      <a:pt x="90" y="197"/>
                      <a:pt x="90" y="197"/>
                    </a:cubicBezTo>
                    <a:cubicBezTo>
                      <a:pt x="90" y="192"/>
                      <a:pt x="92" y="184"/>
                      <a:pt x="94" y="174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227" y="176"/>
                      <a:pt x="227" y="176"/>
                      <a:pt x="227" y="176"/>
                    </a:cubicBezTo>
                    <a:cubicBezTo>
                      <a:pt x="228" y="182"/>
                      <a:pt x="229" y="189"/>
                      <a:pt x="230" y="197"/>
                    </a:cubicBezTo>
                    <a:cubicBezTo>
                      <a:pt x="231" y="197"/>
                      <a:pt x="231" y="197"/>
                      <a:pt x="231" y="197"/>
                    </a:cubicBezTo>
                    <a:cubicBezTo>
                      <a:pt x="231" y="191"/>
                      <a:pt x="232" y="184"/>
                      <a:pt x="235" y="175"/>
                    </a:cubicBezTo>
                    <a:cubicBezTo>
                      <a:pt x="276" y="0"/>
                      <a:pt x="276" y="0"/>
                      <a:pt x="276" y="0"/>
                    </a:cubicBezTo>
                    <a:lnTo>
                      <a:pt x="3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44" name="Rectangle 8"/>
              <p:cNvSpPr>
                <a:spLocks noChangeArrowheads="1"/>
              </p:cNvSpPr>
              <p:nvPr/>
            </p:nvSpPr>
            <p:spPr bwMode="auto">
              <a:xfrm>
                <a:off x="3378" y="2049"/>
                <a:ext cx="89" cy="4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3548" y="2040"/>
                <a:ext cx="347" cy="411"/>
              </a:xfrm>
              <a:custGeom>
                <a:avLst/>
                <a:gdLst>
                  <a:gd name="T0" fmla="*/ 147 w 147"/>
                  <a:gd name="T1" fmla="*/ 174 h 174"/>
                  <a:gd name="T2" fmla="*/ 115 w 147"/>
                  <a:gd name="T3" fmla="*/ 174 h 174"/>
                  <a:gd name="T4" fmla="*/ 115 w 147"/>
                  <a:gd name="T5" fmla="*/ 78 h 174"/>
                  <a:gd name="T6" fmla="*/ 77 w 147"/>
                  <a:gd name="T7" fmla="*/ 28 h 174"/>
                  <a:gd name="T8" fmla="*/ 49 w 147"/>
                  <a:gd name="T9" fmla="*/ 44 h 174"/>
                  <a:gd name="T10" fmla="*/ 37 w 147"/>
                  <a:gd name="T11" fmla="*/ 77 h 174"/>
                  <a:gd name="T12" fmla="*/ 37 w 147"/>
                  <a:gd name="T13" fmla="*/ 174 h 174"/>
                  <a:gd name="T14" fmla="*/ 0 w 147"/>
                  <a:gd name="T15" fmla="*/ 174 h 174"/>
                  <a:gd name="T16" fmla="*/ 0 w 147"/>
                  <a:gd name="T17" fmla="*/ 4 h 174"/>
                  <a:gd name="T18" fmla="*/ 37 w 147"/>
                  <a:gd name="T19" fmla="*/ 4 h 174"/>
                  <a:gd name="T20" fmla="*/ 37 w 147"/>
                  <a:gd name="T21" fmla="*/ 32 h 174"/>
                  <a:gd name="T22" fmla="*/ 38 w 147"/>
                  <a:gd name="T23" fmla="*/ 32 h 174"/>
                  <a:gd name="T24" fmla="*/ 92 w 147"/>
                  <a:gd name="T25" fmla="*/ 0 h 174"/>
                  <a:gd name="T26" fmla="*/ 133 w 147"/>
                  <a:gd name="T27" fmla="*/ 18 h 174"/>
                  <a:gd name="T28" fmla="*/ 147 w 147"/>
                  <a:gd name="T29" fmla="*/ 70 h 174"/>
                  <a:gd name="T30" fmla="*/ 147 w 147"/>
                  <a:gd name="T3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7" h="174">
                    <a:moveTo>
                      <a:pt x="147" y="174"/>
                    </a:moveTo>
                    <a:cubicBezTo>
                      <a:pt x="115" y="174"/>
                      <a:pt x="115" y="174"/>
                      <a:pt x="115" y="174"/>
                    </a:cubicBezTo>
                    <a:cubicBezTo>
                      <a:pt x="115" y="78"/>
                      <a:pt x="115" y="78"/>
                      <a:pt x="115" y="78"/>
                    </a:cubicBezTo>
                    <a:cubicBezTo>
                      <a:pt x="116" y="37"/>
                      <a:pt x="99" y="28"/>
                      <a:pt x="77" y="28"/>
                    </a:cubicBezTo>
                    <a:cubicBezTo>
                      <a:pt x="65" y="28"/>
                      <a:pt x="56" y="35"/>
                      <a:pt x="49" y="44"/>
                    </a:cubicBezTo>
                    <a:cubicBezTo>
                      <a:pt x="41" y="53"/>
                      <a:pt x="37" y="64"/>
                      <a:pt x="37" y="77"/>
                    </a:cubicBezTo>
                    <a:cubicBezTo>
                      <a:pt x="37" y="174"/>
                      <a:pt x="37" y="174"/>
                      <a:pt x="37" y="17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50" y="11"/>
                      <a:pt x="68" y="0"/>
                      <a:pt x="92" y="0"/>
                    </a:cubicBezTo>
                    <a:cubicBezTo>
                      <a:pt x="110" y="0"/>
                      <a:pt x="123" y="6"/>
                      <a:pt x="133" y="18"/>
                    </a:cubicBezTo>
                    <a:cubicBezTo>
                      <a:pt x="142" y="30"/>
                      <a:pt x="147" y="48"/>
                      <a:pt x="147" y="70"/>
                    </a:cubicBezTo>
                    <a:lnTo>
                      <a:pt x="147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3959" y="1855"/>
                <a:ext cx="390" cy="605"/>
              </a:xfrm>
              <a:custGeom>
                <a:avLst/>
                <a:gdLst>
                  <a:gd name="T0" fmla="*/ 165 w 165"/>
                  <a:gd name="T1" fmla="*/ 252 h 256"/>
                  <a:gd name="T2" fmla="*/ 127 w 165"/>
                  <a:gd name="T3" fmla="*/ 252 h 256"/>
                  <a:gd name="T4" fmla="*/ 127 w 165"/>
                  <a:gd name="T5" fmla="*/ 228 h 256"/>
                  <a:gd name="T6" fmla="*/ 126 w 165"/>
                  <a:gd name="T7" fmla="*/ 228 h 256"/>
                  <a:gd name="T8" fmla="*/ 69 w 165"/>
                  <a:gd name="T9" fmla="*/ 256 h 256"/>
                  <a:gd name="T10" fmla="*/ 19 w 165"/>
                  <a:gd name="T11" fmla="*/ 233 h 256"/>
                  <a:gd name="T12" fmla="*/ 0 w 165"/>
                  <a:gd name="T13" fmla="*/ 171 h 256"/>
                  <a:gd name="T14" fmla="*/ 21 w 165"/>
                  <a:gd name="T15" fmla="*/ 104 h 256"/>
                  <a:gd name="T16" fmla="*/ 76 w 165"/>
                  <a:gd name="T17" fmla="*/ 78 h 256"/>
                  <a:gd name="T18" fmla="*/ 126 w 165"/>
                  <a:gd name="T19" fmla="*/ 99 h 256"/>
                  <a:gd name="T20" fmla="*/ 127 w 165"/>
                  <a:gd name="T21" fmla="*/ 99 h 256"/>
                  <a:gd name="T22" fmla="*/ 127 w 165"/>
                  <a:gd name="T23" fmla="*/ 0 h 256"/>
                  <a:gd name="T24" fmla="*/ 165 w 165"/>
                  <a:gd name="T25" fmla="*/ 0 h 256"/>
                  <a:gd name="T26" fmla="*/ 165 w 165"/>
                  <a:gd name="T27" fmla="*/ 252 h 256"/>
                  <a:gd name="T28" fmla="*/ 127 w 165"/>
                  <a:gd name="T29" fmla="*/ 175 h 256"/>
                  <a:gd name="T30" fmla="*/ 127 w 165"/>
                  <a:gd name="T31" fmla="*/ 152 h 256"/>
                  <a:gd name="T32" fmla="*/ 115 w 165"/>
                  <a:gd name="T33" fmla="*/ 120 h 256"/>
                  <a:gd name="T34" fmla="*/ 84 w 165"/>
                  <a:gd name="T35" fmla="*/ 107 h 256"/>
                  <a:gd name="T36" fmla="*/ 49 w 165"/>
                  <a:gd name="T37" fmla="*/ 123 h 256"/>
                  <a:gd name="T38" fmla="*/ 36 w 165"/>
                  <a:gd name="T39" fmla="*/ 170 h 256"/>
                  <a:gd name="T40" fmla="*/ 48 w 165"/>
                  <a:gd name="T41" fmla="*/ 212 h 256"/>
                  <a:gd name="T42" fmla="*/ 81 w 165"/>
                  <a:gd name="T43" fmla="*/ 228 h 256"/>
                  <a:gd name="T44" fmla="*/ 115 w 165"/>
                  <a:gd name="T45" fmla="*/ 213 h 256"/>
                  <a:gd name="T46" fmla="*/ 127 w 165"/>
                  <a:gd name="T47" fmla="*/ 17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5" h="256">
                    <a:moveTo>
                      <a:pt x="165" y="252"/>
                    </a:moveTo>
                    <a:cubicBezTo>
                      <a:pt x="127" y="252"/>
                      <a:pt x="127" y="252"/>
                      <a:pt x="127" y="252"/>
                    </a:cubicBezTo>
                    <a:cubicBezTo>
                      <a:pt x="127" y="228"/>
                      <a:pt x="127" y="228"/>
                      <a:pt x="127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14" y="249"/>
                      <a:pt x="95" y="256"/>
                      <a:pt x="69" y="256"/>
                    </a:cubicBezTo>
                    <a:cubicBezTo>
                      <a:pt x="48" y="256"/>
                      <a:pt x="31" y="249"/>
                      <a:pt x="19" y="233"/>
                    </a:cubicBezTo>
                    <a:cubicBezTo>
                      <a:pt x="6" y="218"/>
                      <a:pt x="0" y="197"/>
                      <a:pt x="0" y="171"/>
                    </a:cubicBezTo>
                    <a:cubicBezTo>
                      <a:pt x="0" y="143"/>
                      <a:pt x="7" y="121"/>
                      <a:pt x="21" y="104"/>
                    </a:cubicBezTo>
                    <a:cubicBezTo>
                      <a:pt x="35" y="87"/>
                      <a:pt x="53" y="78"/>
                      <a:pt x="76" y="78"/>
                    </a:cubicBezTo>
                    <a:cubicBezTo>
                      <a:pt x="99" y="78"/>
                      <a:pt x="116" y="81"/>
                      <a:pt x="126" y="99"/>
                    </a:cubicBezTo>
                    <a:cubicBezTo>
                      <a:pt x="127" y="99"/>
                      <a:pt x="127" y="99"/>
                      <a:pt x="127" y="99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65" y="0"/>
                      <a:pt x="165" y="0"/>
                      <a:pt x="165" y="0"/>
                    </a:cubicBezTo>
                    <a:lnTo>
                      <a:pt x="165" y="252"/>
                    </a:lnTo>
                    <a:close/>
                    <a:moveTo>
                      <a:pt x="127" y="175"/>
                    </a:moveTo>
                    <a:cubicBezTo>
                      <a:pt x="127" y="152"/>
                      <a:pt x="127" y="152"/>
                      <a:pt x="127" y="152"/>
                    </a:cubicBezTo>
                    <a:cubicBezTo>
                      <a:pt x="127" y="139"/>
                      <a:pt x="123" y="128"/>
                      <a:pt x="115" y="120"/>
                    </a:cubicBezTo>
                    <a:cubicBezTo>
                      <a:pt x="107" y="111"/>
                      <a:pt x="97" y="107"/>
                      <a:pt x="84" y="107"/>
                    </a:cubicBezTo>
                    <a:cubicBezTo>
                      <a:pt x="69" y="107"/>
                      <a:pt x="57" y="112"/>
                      <a:pt x="49" y="123"/>
                    </a:cubicBezTo>
                    <a:cubicBezTo>
                      <a:pt x="40" y="135"/>
                      <a:pt x="36" y="150"/>
                      <a:pt x="36" y="170"/>
                    </a:cubicBezTo>
                    <a:cubicBezTo>
                      <a:pt x="36" y="188"/>
                      <a:pt x="40" y="202"/>
                      <a:pt x="48" y="212"/>
                    </a:cubicBezTo>
                    <a:cubicBezTo>
                      <a:pt x="56" y="223"/>
                      <a:pt x="67" y="228"/>
                      <a:pt x="81" y="228"/>
                    </a:cubicBezTo>
                    <a:cubicBezTo>
                      <a:pt x="95" y="228"/>
                      <a:pt x="106" y="223"/>
                      <a:pt x="115" y="213"/>
                    </a:cubicBezTo>
                    <a:cubicBezTo>
                      <a:pt x="123" y="203"/>
                      <a:pt x="127" y="190"/>
                      <a:pt x="127" y="17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47" name="Freeform 11"/>
              <p:cNvSpPr>
                <a:spLocks noEditPoints="1"/>
              </p:cNvSpPr>
              <p:nvPr/>
            </p:nvSpPr>
            <p:spPr bwMode="auto">
              <a:xfrm>
                <a:off x="4401" y="2040"/>
                <a:ext cx="413" cy="420"/>
              </a:xfrm>
              <a:custGeom>
                <a:avLst/>
                <a:gdLst>
                  <a:gd name="T0" fmla="*/ 86 w 175"/>
                  <a:gd name="T1" fmla="*/ 178 h 178"/>
                  <a:gd name="T2" fmla="*/ 23 w 175"/>
                  <a:gd name="T3" fmla="*/ 154 h 178"/>
                  <a:gd name="T4" fmla="*/ 0 w 175"/>
                  <a:gd name="T5" fmla="*/ 91 h 178"/>
                  <a:gd name="T6" fmla="*/ 24 w 175"/>
                  <a:gd name="T7" fmla="*/ 24 h 178"/>
                  <a:gd name="T8" fmla="*/ 90 w 175"/>
                  <a:gd name="T9" fmla="*/ 0 h 178"/>
                  <a:gd name="T10" fmla="*/ 152 w 175"/>
                  <a:gd name="T11" fmla="*/ 24 h 178"/>
                  <a:gd name="T12" fmla="*/ 175 w 175"/>
                  <a:gd name="T13" fmla="*/ 89 h 178"/>
                  <a:gd name="T14" fmla="*/ 151 w 175"/>
                  <a:gd name="T15" fmla="*/ 154 h 178"/>
                  <a:gd name="T16" fmla="*/ 86 w 175"/>
                  <a:gd name="T17" fmla="*/ 178 h 178"/>
                  <a:gd name="T18" fmla="*/ 88 w 175"/>
                  <a:gd name="T19" fmla="*/ 31 h 178"/>
                  <a:gd name="T20" fmla="*/ 52 w 175"/>
                  <a:gd name="T21" fmla="*/ 47 h 178"/>
                  <a:gd name="T22" fmla="*/ 39 w 175"/>
                  <a:gd name="T23" fmla="*/ 90 h 178"/>
                  <a:gd name="T24" fmla="*/ 53 w 175"/>
                  <a:gd name="T25" fmla="*/ 132 h 178"/>
                  <a:gd name="T26" fmla="*/ 88 w 175"/>
                  <a:gd name="T27" fmla="*/ 148 h 178"/>
                  <a:gd name="T28" fmla="*/ 123 w 175"/>
                  <a:gd name="T29" fmla="*/ 132 h 178"/>
                  <a:gd name="T30" fmla="*/ 135 w 175"/>
                  <a:gd name="T31" fmla="*/ 89 h 178"/>
                  <a:gd name="T32" fmla="*/ 123 w 175"/>
                  <a:gd name="T33" fmla="*/ 46 h 178"/>
                  <a:gd name="T34" fmla="*/ 88 w 175"/>
                  <a:gd name="T35" fmla="*/ 31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5" h="178">
                    <a:moveTo>
                      <a:pt x="86" y="178"/>
                    </a:moveTo>
                    <a:cubicBezTo>
                      <a:pt x="60" y="178"/>
                      <a:pt x="39" y="170"/>
                      <a:pt x="23" y="154"/>
                    </a:cubicBezTo>
                    <a:cubicBezTo>
                      <a:pt x="8" y="138"/>
                      <a:pt x="0" y="117"/>
                      <a:pt x="0" y="91"/>
                    </a:cubicBezTo>
                    <a:cubicBezTo>
                      <a:pt x="0" y="63"/>
                      <a:pt x="8" y="40"/>
                      <a:pt x="24" y="24"/>
                    </a:cubicBezTo>
                    <a:cubicBezTo>
                      <a:pt x="41" y="8"/>
                      <a:pt x="63" y="0"/>
                      <a:pt x="90" y="0"/>
                    </a:cubicBezTo>
                    <a:cubicBezTo>
                      <a:pt x="117" y="0"/>
                      <a:pt x="138" y="8"/>
                      <a:pt x="152" y="24"/>
                    </a:cubicBezTo>
                    <a:cubicBezTo>
                      <a:pt x="167" y="39"/>
                      <a:pt x="175" y="61"/>
                      <a:pt x="175" y="89"/>
                    </a:cubicBezTo>
                    <a:cubicBezTo>
                      <a:pt x="175" y="116"/>
                      <a:pt x="167" y="137"/>
                      <a:pt x="151" y="154"/>
                    </a:cubicBezTo>
                    <a:cubicBezTo>
                      <a:pt x="135" y="170"/>
                      <a:pt x="113" y="178"/>
                      <a:pt x="86" y="178"/>
                    </a:cubicBezTo>
                    <a:moveTo>
                      <a:pt x="88" y="31"/>
                    </a:moveTo>
                    <a:cubicBezTo>
                      <a:pt x="73" y="31"/>
                      <a:pt x="61" y="36"/>
                      <a:pt x="52" y="47"/>
                    </a:cubicBezTo>
                    <a:cubicBezTo>
                      <a:pt x="44" y="57"/>
                      <a:pt x="39" y="72"/>
                      <a:pt x="39" y="90"/>
                    </a:cubicBezTo>
                    <a:cubicBezTo>
                      <a:pt x="39" y="108"/>
                      <a:pt x="44" y="122"/>
                      <a:pt x="53" y="132"/>
                    </a:cubicBezTo>
                    <a:cubicBezTo>
                      <a:pt x="61" y="142"/>
                      <a:pt x="73" y="148"/>
                      <a:pt x="88" y="148"/>
                    </a:cubicBezTo>
                    <a:cubicBezTo>
                      <a:pt x="103" y="148"/>
                      <a:pt x="115" y="143"/>
                      <a:pt x="123" y="132"/>
                    </a:cubicBezTo>
                    <a:cubicBezTo>
                      <a:pt x="131" y="122"/>
                      <a:pt x="135" y="108"/>
                      <a:pt x="135" y="89"/>
                    </a:cubicBezTo>
                    <a:cubicBezTo>
                      <a:pt x="135" y="71"/>
                      <a:pt x="131" y="56"/>
                      <a:pt x="123" y="46"/>
                    </a:cubicBezTo>
                    <a:cubicBezTo>
                      <a:pt x="115" y="36"/>
                      <a:pt x="103" y="31"/>
                      <a:pt x="88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48" name="Freeform 12"/>
              <p:cNvSpPr>
                <a:spLocks/>
              </p:cNvSpPr>
              <p:nvPr/>
            </p:nvSpPr>
            <p:spPr bwMode="auto">
              <a:xfrm>
                <a:off x="4814" y="2049"/>
                <a:ext cx="586" cy="402"/>
              </a:xfrm>
              <a:custGeom>
                <a:avLst/>
                <a:gdLst>
                  <a:gd name="T0" fmla="*/ 248 w 248"/>
                  <a:gd name="T1" fmla="*/ 0 h 170"/>
                  <a:gd name="T2" fmla="*/ 199 w 248"/>
                  <a:gd name="T3" fmla="*/ 170 h 170"/>
                  <a:gd name="T4" fmla="*/ 158 w 248"/>
                  <a:gd name="T5" fmla="*/ 170 h 170"/>
                  <a:gd name="T6" fmla="*/ 128 w 248"/>
                  <a:gd name="T7" fmla="*/ 55 h 170"/>
                  <a:gd name="T8" fmla="*/ 125 w 248"/>
                  <a:gd name="T9" fmla="*/ 40 h 170"/>
                  <a:gd name="T10" fmla="*/ 125 w 248"/>
                  <a:gd name="T11" fmla="*/ 40 h 170"/>
                  <a:gd name="T12" fmla="*/ 122 w 248"/>
                  <a:gd name="T13" fmla="*/ 55 h 170"/>
                  <a:gd name="T14" fmla="*/ 89 w 248"/>
                  <a:gd name="T15" fmla="*/ 170 h 170"/>
                  <a:gd name="T16" fmla="*/ 49 w 248"/>
                  <a:gd name="T17" fmla="*/ 170 h 170"/>
                  <a:gd name="T18" fmla="*/ 0 w 248"/>
                  <a:gd name="T19" fmla="*/ 0 h 170"/>
                  <a:gd name="T20" fmla="*/ 39 w 248"/>
                  <a:gd name="T21" fmla="*/ 0 h 170"/>
                  <a:gd name="T22" fmla="*/ 70 w 248"/>
                  <a:gd name="T23" fmla="*/ 123 h 170"/>
                  <a:gd name="T24" fmla="*/ 72 w 248"/>
                  <a:gd name="T25" fmla="*/ 137 h 170"/>
                  <a:gd name="T26" fmla="*/ 73 w 248"/>
                  <a:gd name="T27" fmla="*/ 137 h 170"/>
                  <a:gd name="T28" fmla="*/ 76 w 248"/>
                  <a:gd name="T29" fmla="*/ 122 h 170"/>
                  <a:gd name="T30" fmla="*/ 110 w 248"/>
                  <a:gd name="T31" fmla="*/ 0 h 170"/>
                  <a:gd name="T32" fmla="*/ 146 w 248"/>
                  <a:gd name="T33" fmla="*/ 0 h 170"/>
                  <a:gd name="T34" fmla="*/ 176 w 248"/>
                  <a:gd name="T35" fmla="*/ 123 h 170"/>
                  <a:gd name="T36" fmla="*/ 178 w 248"/>
                  <a:gd name="T37" fmla="*/ 138 h 170"/>
                  <a:gd name="T38" fmla="*/ 179 w 248"/>
                  <a:gd name="T39" fmla="*/ 138 h 170"/>
                  <a:gd name="T40" fmla="*/ 182 w 248"/>
                  <a:gd name="T41" fmla="*/ 123 h 170"/>
                  <a:gd name="T42" fmla="*/ 212 w 248"/>
                  <a:gd name="T43" fmla="*/ 0 h 170"/>
                  <a:gd name="T44" fmla="*/ 248 w 248"/>
                  <a:gd name="T45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8" h="170">
                    <a:moveTo>
                      <a:pt x="248" y="0"/>
                    </a:moveTo>
                    <a:cubicBezTo>
                      <a:pt x="199" y="170"/>
                      <a:pt x="199" y="170"/>
                      <a:pt x="199" y="170"/>
                    </a:cubicBezTo>
                    <a:cubicBezTo>
                      <a:pt x="158" y="170"/>
                      <a:pt x="158" y="170"/>
                      <a:pt x="158" y="170"/>
                    </a:cubicBezTo>
                    <a:cubicBezTo>
                      <a:pt x="128" y="55"/>
                      <a:pt x="128" y="55"/>
                      <a:pt x="128" y="55"/>
                    </a:cubicBezTo>
                    <a:cubicBezTo>
                      <a:pt x="127" y="51"/>
                      <a:pt x="126" y="46"/>
                      <a:pt x="125" y="40"/>
                    </a:cubicBezTo>
                    <a:cubicBezTo>
                      <a:pt x="125" y="40"/>
                      <a:pt x="125" y="40"/>
                      <a:pt x="125" y="40"/>
                    </a:cubicBezTo>
                    <a:cubicBezTo>
                      <a:pt x="125" y="44"/>
                      <a:pt x="124" y="49"/>
                      <a:pt x="122" y="55"/>
                    </a:cubicBezTo>
                    <a:cubicBezTo>
                      <a:pt x="89" y="170"/>
                      <a:pt x="89" y="170"/>
                      <a:pt x="89" y="170"/>
                    </a:cubicBezTo>
                    <a:cubicBezTo>
                      <a:pt x="49" y="170"/>
                      <a:pt x="49" y="170"/>
                      <a:pt x="49" y="17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70" y="123"/>
                      <a:pt x="70" y="123"/>
                      <a:pt x="70" y="123"/>
                    </a:cubicBezTo>
                    <a:cubicBezTo>
                      <a:pt x="71" y="126"/>
                      <a:pt x="72" y="131"/>
                      <a:pt x="72" y="137"/>
                    </a:cubicBezTo>
                    <a:cubicBezTo>
                      <a:pt x="73" y="137"/>
                      <a:pt x="73" y="137"/>
                      <a:pt x="73" y="137"/>
                    </a:cubicBezTo>
                    <a:cubicBezTo>
                      <a:pt x="73" y="133"/>
                      <a:pt x="74" y="128"/>
                      <a:pt x="76" y="122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176" y="123"/>
                      <a:pt x="176" y="123"/>
                      <a:pt x="176" y="123"/>
                    </a:cubicBezTo>
                    <a:cubicBezTo>
                      <a:pt x="177" y="127"/>
                      <a:pt x="178" y="132"/>
                      <a:pt x="178" y="138"/>
                    </a:cubicBezTo>
                    <a:cubicBezTo>
                      <a:pt x="179" y="138"/>
                      <a:pt x="179" y="138"/>
                      <a:pt x="179" y="138"/>
                    </a:cubicBezTo>
                    <a:cubicBezTo>
                      <a:pt x="180" y="134"/>
                      <a:pt x="180" y="129"/>
                      <a:pt x="182" y="123"/>
                    </a:cubicBezTo>
                    <a:cubicBezTo>
                      <a:pt x="212" y="0"/>
                      <a:pt x="212" y="0"/>
                      <a:pt x="212" y="0"/>
                    </a:cubicBezTo>
                    <a:lnTo>
                      <a:pt x="2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49" name="Freeform 13"/>
              <p:cNvSpPr>
                <a:spLocks/>
              </p:cNvSpPr>
              <p:nvPr/>
            </p:nvSpPr>
            <p:spPr bwMode="auto">
              <a:xfrm>
                <a:off x="5412" y="2040"/>
                <a:ext cx="262" cy="420"/>
              </a:xfrm>
              <a:custGeom>
                <a:avLst/>
                <a:gdLst>
                  <a:gd name="T0" fmla="*/ 0 w 111"/>
                  <a:gd name="T1" fmla="*/ 169 h 178"/>
                  <a:gd name="T2" fmla="*/ 0 w 111"/>
                  <a:gd name="T3" fmla="*/ 133 h 178"/>
                  <a:gd name="T4" fmla="*/ 44 w 111"/>
                  <a:gd name="T5" fmla="*/ 150 h 178"/>
                  <a:gd name="T6" fmla="*/ 76 w 111"/>
                  <a:gd name="T7" fmla="*/ 129 h 178"/>
                  <a:gd name="T8" fmla="*/ 73 w 111"/>
                  <a:gd name="T9" fmla="*/ 119 h 178"/>
                  <a:gd name="T10" fmla="*/ 65 w 111"/>
                  <a:gd name="T11" fmla="*/ 112 h 178"/>
                  <a:gd name="T12" fmla="*/ 54 w 111"/>
                  <a:gd name="T13" fmla="*/ 106 h 178"/>
                  <a:gd name="T14" fmla="*/ 40 w 111"/>
                  <a:gd name="T15" fmla="*/ 101 h 178"/>
                  <a:gd name="T16" fmla="*/ 23 w 111"/>
                  <a:gd name="T17" fmla="*/ 92 h 178"/>
                  <a:gd name="T18" fmla="*/ 10 w 111"/>
                  <a:gd name="T19" fmla="*/ 81 h 178"/>
                  <a:gd name="T20" fmla="*/ 2 w 111"/>
                  <a:gd name="T21" fmla="*/ 68 h 178"/>
                  <a:gd name="T22" fmla="*/ 0 w 111"/>
                  <a:gd name="T23" fmla="*/ 50 h 178"/>
                  <a:gd name="T24" fmla="*/ 5 w 111"/>
                  <a:gd name="T25" fmla="*/ 29 h 178"/>
                  <a:gd name="T26" fmla="*/ 20 w 111"/>
                  <a:gd name="T27" fmla="*/ 13 h 178"/>
                  <a:gd name="T28" fmla="*/ 40 w 111"/>
                  <a:gd name="T29" fmla="*/ 3 h 178"/>
                  <a:gd name="T30" fmla="*/ 64 w 111"/>
                  <a:gd name="T31" fmla="*/ 0 h 178"/>
                  <a:gd name="T32" fmla="*/ 103 w 111"/>
                  <a:gd name="T33" fmla="*/ 7 h 178"/>
                  <a:gd name="T34" fmla="*/ 103 w 111"/>
                  <a:gd name="T35" fmla="*/ 41 h 178"/>
                  <a:gd name="T36" fmla="*/ 65 w 111"/>
                  <a:gd name="T37" fmla="*/ 29 h 178"/>
                  <a:gd name="T38" fmla="*/ 52 w 111"/>
                  <a:gd name="T39" fmla="*/ 30 h 178"/>
                  <a:gd name="T40" fmla="*/ 43 w 111"/>
                  <a:gd name="T41" fmla="*/ 34 h 178"/>
                  <a:gd name="T42" fmla="*/ 37 w 111"/>
                  <a:gd name="T43" fmla="*/ 41 h 178"/>
                  <a:gd name="T44" fmla="*/ 35 w 111"/>
                  <a:gd name="T45" fmla="*/ 49 h 178"/>
                  <a:gd name="T46" fmla="*/ 37 w 111"/>
                  <a:gd name="T47" fmla="*/ 58 h 178"/>
                  <a:gd name="T48" fmla="*/ 44 w 111"/>
                  <a:gd name="T49" fmla="*/ 65 h 178"/>
                  <a:gd name="T50" fmla="*/ 54 w 111"/>
                  <a:gd name="T51" fmla="*/ 70 h 178"/>
                  <a:gd name="T52" fmla="*/ 67 w 111"/>
                  <a:gd name="T53" fmla="*/ 76 h 178"/>
                  <a:gd name="T54" fmla="*/ 85 w 111"/>
                  <a:gd name="T55" fmla="*/ 85 h 178"/>
                  <a:gd name="T56" fmla="*/ 99 w 111"/>
                  <a:gd name="T57" fmla="*/ 95 h 178"/>
                  <a:gd name="T58" fmla="*/ 108 w 111"/>
                  <a:gd name="T59" fmla="*/ 109 h 178"/>
                  <a:gd name="T60" fmla="*/ 111 w 111"/>
                  <a:gd name="T61" fmla="*/ 127 h 178"/>
                  <a:gd name="T62" fmla="*/ 105 w 111"/>
                  <a:gd name="T63" fmla="*/ 150 h 178"/>
                  <a:gd name="T64" fmla="*/ 91 w 111"/>
                  <a:gd name="T65" fmla="*/ 166 h 178"/>
                  <a:gd name="T66" fmla="*/ 69 w 111"/>
                  <a:gd name="T67" fmla="*/ 175 h 178"/>
                  <a:gd name="T68" fmla="*/ 44 w 111"/>
                  <a:gd name="T69" fmla="*/ 178 h 178"/>
                  <a:gd name="T70" fmla="*/ 0 w 111"/>
                  <a:gd name="T71" fmla="*/ 169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1" h="178">
                    <a:moveTo>
                      <a:pt x="0" y="169"/>
                    </a:moveTo>
                    <a:cubicBezTo>
                      <a:pt x="0" y="133"/>
                      <a:pt x="0" y="133"/>
                      <a:pt x="0" y="133"/>
                    </a:cubicBezTo>
                    <a:cubicBezTo>
                      <a:pt x="13" y="144"/>
                      <a:pt x="28" y="150"/>
                      <a:pt x="44" y="150"/>
                    </a:cubicBezTo>
                    <a:cubicBezTo>
                      <a:pt x="65" y="150"/>
                      <a:pt x="76" y="143"/>
                      <a:pt x="76" y="129"/>
                    </a:cubicBezTo>
                    <a:cubicBezTo>
                      <a:pt x="76" y="125"/>
                      <a:pt x="75" y="122"/>
                      <a:pt x="73" y="119"/>
                    </a:cubicBezTo>
                    <a:cubicBezTo>
                      <a:pt x="71" y="116"/>
                      <a:pt x="69" y="114"/>
                      <a:pt x="65" y="112"/>
                    </a:cubicBezTo>
                    <a:cubicBezTo>
                      <a:pt x="62" y="110"/>
                      <a:pt x="59" y="108"/>
                      <a:pt x="54" y="106"/>
                    </a:cubicBezTo>
                    <a:cubicBezTo>
                      <a:pt x="50" y="105"/>
                      <a:pt x="46" y="103"/>
                      <a:pt x="40" y="101"/>
                    </a:cubicBezTo>
                    <a:cubicBezTo>
                      <a:pt x="34" y="98"/>
                      <a:pt x="28" y="95"/>
                      <a:pt x="23" y="92"/>
                    </a:cubicBezTo>
                    <a:cubicBezTo>
                      <a:pt x="18" y="89"/>
                      <a:pt x="14" y="85"/>
                      <a:pt x="10" y="81"/>
                    </a:cubicBezTo>
                    <a:cubicBezTo>
                      <a:pt x="7" y="77"/>
                      <a:pt x="4" y="73"/>
                      <a:pt x="2" y="68"/>
                    </a:cubicBezTo>
                    <a:cubicBezTo>
                      <a:pt x="1" y="63"/>
                      <a:pt x="0" y="57"/>
                      <a:pt x="0" y="50"/>
                    </a:cubicBezTo>
                    <a:cubicBezTo>
                      <a:pt x="0" y="42"/>
                      <a:pt x="2" y="35"/>
                      <a:pt x="5" y="29"/>
                    </a:cubicBezTo>
                    <a:cubicBezTo>
                      <a:pt x="9" y="23"/>
                      <a:pt x="13" y="17"/>
                      <a:pt x="20" y="13"/>
                    </a:cubicBezTo>
                    <a:cubicBezTo>
                      <a:pt x="26" y="9"/>
                      <a:pt x="32" y="6"/>
                      <a:pt x="40" y="3"/>
                    </a:cubicBezTo>
                    <a:cubicBezTo>
                      <a:pt x="48" y="1"/>
                      <a:pt x="56" y="0"/>
                      <a:pt x="64" y="0"/>
                    </a:cubicBezTo>
                    <a:cubicBezTo>
                      <a:pt x="78" y="0"/>
                      <a:pt x="91" y="3"/>
                      <a:pt x="103" y="7"/>
                    </a:cubicBezTo>
                    <a:cubicBezTo>
                      <a:pt x="103" y="41"/>
                      <a:pt x="103" y="41"/>
                      <a:pt x="103" y="41"/>
                    </a:cubicBezTo>
                    <a:cubicBezTo>
                      <a:pt x="92" y="33"/>
                      <a:pt x="79" y="29"/>
                      <a:pt x="65" y="29"/>
                    </a:cubicBezTo>
                    <a:cubicBezTo>
                      <a:pt x="60" y="29"/>
                      <a:pt x="56" y="29"/>
                      <a:pt x="52" y="30"/>
                    </a:cubicBezTo>
                    <a:cubicBezTo>
                      <a:pt x="49" y="31"/>
                      <a:pt x="46" y="33"/>
                      <a:pt x="43" y="34"/>
                    </a:cubicBezTo>
                    <a:cubicBezTo>
                      <a:pt x="41" y="36"/>
                      <a:pt x="39" y="38"/>
                      <a:pt x="37" y="41"/>
                    </a:cubicBezTo>
                    <a:cubicBezTo>
                      <a:pt x="36" y="43"/>
                      <a:pt x="35" y="46"/>
                      <a:pt x="35" y="49"/>
                    </a:cubicBezTo>
                    <a:cubicBezTo>
                      <a:pt x="35" y="53"/>
                      <a:pt x="36" y="56"/>
                      <a:pt x="37" y="58"/>
                    </a:cubicBezTo>
                    <a:cubicBezTo>
                      <a:pt x="39" y="61"/>
                      <a:pt x="41" y="63"/>
                      <a:pt x="44" y="65"/>
                    </a:cubicBezTo>
                    <a:cubicBezTo>
                      <a:pt x="46" y="67"/>
                      <a:pt x="50" y="69"/>
                      <a:pt x="54" y="70"/>
                    </a:cubicBezTo>
                    <a:cubicBezTo>
                      <a:pt x="58" y="72"/>
                      <a:pt x="62" y="74"/>
                      <a:pt x="67" y="76"/>
                    </a:cubicBezTo>
                    <a:cubicBezTo>
                      <a:pt x="74" y="79"/>
                      <a:pt x="80" y="82"/>
                      <a:pt x="85" y="85"/>
                    </a:cubicBezTo>
                    <a:cubicBezTo>
                      <a:pt x="91" y="88"/>
                      <a:pt x="95" y="91"/>
                      <a:pt x="99" y="95"/>
                    </a:cubicBezTo>
                    <a:cubicBezTo>
                      <a:pt x="103" y="99"/>
                      <a:pt x="106" y="104"/>
                      <a:pt x="108" y="109"/>
                    </a:cubicBezTo>
                    <a:cubicBezTo>
                      <a:pt x="110" y="114"/>
                      <a:pt x="111" y="120"/>
                      <a:pt x="111" y="127"/>
                    </a:cubicBezTo>
                    <a:cubicBezTo>
                      <a:pt x="111" y="136"/>
                      <a:pt x="109" y="143"/>
                      <a:pt x="105" y="150"/>
                    </a:cubicBezTo>
                    <a:cubicBezTo>
                      <a:pt x="102" y="156"/>
                      <a:pt x="97" y="161"/>
                      <a:pt x="91" y="166"/>
                    </a:cubicBezTo>
                    <a:cubicBezTo>
                      <a:pt x="85" y="170"/>
                      <a:pt x="77" y="173"/>
                      <a:pt x="69" y="175"/>
                    </a:cubicBezTo>
                    <a:cubicBezTo>
                      <a:pt x="61" y="177"/>
                      <a:pt x="53" y="178"/>
                      <a:pt x="44" y="178"/>
                    </a:cubicBezTo>
                    <a:cubicBezTo>
                      <a:pt x="27" y="178"/>
                      <a:pt x="12" y="175"/>
                      <a:pt x="0" y="16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0" name="Oval 14"/>
              <p:cNvSpPr>
                <a:spLocks noChangeArrowheads="1"/>
              </p:cNvSpPr>
              <p:nvPr/>
            </p:nvSpPr>
            <p:spPr bwMode="auto">
              <a:xfrm>
                <a:off x="3371" y="1867"/>
                <a:ext cx="111" cy="10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1" name="Freeform 15"/>
              <p:cNvSpPr>
                <a:spLocks noEditPoints="1"/>
              </p:cNvSpPr>
              <p:nvPr/>
            </p:nvSpPr>
            <p:spPr bwMode="auto">
              <a:xfrm>
                <a:off x="5681" y="2040"/>
                <a:ext cx="94" cy="94"/>
              </a:xfrm>
              <a:custGeom>
                <a:avLst/>
                <a:gdLst>
                  <a:gd name="T0" fmla="*/ 20 w 40"/>
                  <a:gd name="T1" fmla="*/ 40 h 40"/>
                  <a:gd name="T2" fmla="*/ 6 w 40"/>
                  <a:gd name="T3" fmla="*/ 34 h 40"/>
                  <a:gd name="T4" fmla="*/ 0 w 40"/>
                  <a:gd name="T5" fmla="*/ 20 h 40"/>
                  <a:gd name="T6" fmla="*/ 6 w 40"/>
                  <a:gd name="T7" fmla="*/ 6 h 40"/>
                  <a:gd name="T8" fmla="*/ 20 w 40"/>
                  <a:gd name="T9" fmla="*/ 0 h 40"/>
                  <a:gd name="T10" fmla="*/ 34 w 40"/>
                  <a:gd name="T11" fmla="*/ 6 h 40"/>
                  <a:gd name="T12" fmla="*/ 40 w 40"/>
                  <a:gd name="T13" fmla="*/ 20 h 40"/>
                  <a:gd name="T14" fmla="*/ 34 w 40"/>
                  <a:gd name="T15" fmla="*/ 34 h 40"/>
                  <a:gd name="T16" fmla="*/ 20 w 40"/>
                  <a:gd name="T17" fmla="*/ 40 h 40"/>
                  <a:gd name="T18" fmla="*/ 20 w 40"/>
                  <a:gd name="T19" fmla="*/ 3 h 40"/>
                  <a:gd name="T20" fmla="*/ 8 w 40"/>
                  <a:gd name="T21" fmla="*/ 8 h 40"/>
                  <a:gd name="T22" fmla="*/ 3 w 40"/>
                  <a:gd name="T23" fmla="*/ 20 h 40"/>
                  <a:gd name="T24" fmla="*/ 8 w 40"/>
                  <a:gd name="T25" fmla="*/ 33 h 40"/>
                  <a:gd name="T26" fmla="*/ 20 w 40"/>
                  <a:gd name="T27" fmla="*/ 38 h 40"/>
                  <a:gd name="T28" fmla="*/ 32 w 40"/>
                  <a:gd name="T29" fmla="*/ 33 h 40"/>
                  <a:gd name="T30" fmla="*/ 38 w 40"/>
                  <a:gd name="T31" fmla="*/ 20 h 40"/>
                  <a:gd name="T32" fmla="*/ 32 w 40"/>
                  <a:gd name="T33" fmla="*/ 8 h 40"/>
                  <a:gd name="T34" fmla="*/ 20 w 40"/>
                  <a:gd name="T35" fmla="*/ 3 h 40"/>
                  <a:gd name="T36" fmla="*/ 31 w 40"/>
                  <a:gd name="T37" fmla="*/ 33 h 40"/>
                  <a:gd name="T38" fmla="*/ 25 w 40"/>
                  <a:gd name="T39" fmla="*/ 33 h 40"/>
                  <a:gd name="T40" fmla="*/ 22 w 40"/>
                  <a:gd name="T41" fmla="*/ 27 h 40"/>
                  <a:gd name="T42" fmla="*/ 18 w 40"/>
                  <a:gd name="T43" fmla="*/ 22 h 40"/>
                  <a:gd name="T44" fmla="*/ 16 w 40"/>
                  <a:gd name="T45" fmla="*/ 22 h 40"/>
                  <a:gd name="T46" fmla="*/ 16 w 40"/>
                  <a:gd name="T47" fmla="*/ 33 h 40"/>
                  <a:gd name="T48" fmla="*/ 12 w 40"/>
                  <a:gd name="T49" fmla="*/ 33 h 40"/>
                  <a:gd name="T50" fmla="*/ 12 w 40"/>
                  <a:gd name="T51" fmla="*/ 7 h 40"/>
                  <a:gd name="T52" fmla="*/ 19 w 40"/>
                  <a:gd name="T53" fmla="*/ 7 h 40"/>
                  <a:gd name="T54" fmla="*/ 27 w 40"/>
                  <a:gd name="T55" fmla="*/ 9 h 40"/>
                  <a:gd name="T56" fmla="*/ 29 w 40"/>
                  <a:gd name="T57" fmla="*/ 14 h 40"/>
                  <a:gd name="T58" fmla="*/ 28 w 40"/>
                  <a:gd name="T59" fmla="*/ 19 h 40"/>
                  <a:gd name="T60" fmla="*/ 23 w 40"/>
                  <a:gd name="T61" fmla="*/ 21 h 40"/>
                  <a:gd name="T62" fmla="*/ 23 w 40"/>
                  <a:gd name="T63" fmla="*/ 21 h 40"/>
                  <a:gd name="T64" fmla="*/ 27 w 40"/>
                  <a:gd name="T65" fmla="*/ 26 h 40"/>
                  <a:gd name="T66" fmla="*/ 31 w 40"/>
                  <a:gd name="T67" fmla="*/ 33 h 40"/>
                  <a:gd name="T68" fmla="*/ 16 w 40"/>
                  <a:gd name="T69" fmla="*/ 11 h 40"/>
                  <a:gd name="T70" fmla="*/ 16 w 40"/>
                  <a:gd name="T71" fmla="*/ 19 h 40"/>
                  <a:gd name="T72" fmla="*/ 20 w 40"/>
                  <a:gd name="T73" fmla="*/ 19 h 40"/>
                  <a:gd name="T74" fmla="*/ 24 w 40"/>
                  <a:gd name="T75" fmla="*/ 15 h 40"/>
                  <a:gd name="T76" fmla="*/ 23 w 40"/>
                  <a:gd name="T77" fmla="*/ 12 h 40"/>
                  <a:gd name="T78" fmla="*/ 19 w 40"/>
                  <a:gd name="T79" fmla="*/ 11 h 40"/>
                  <a:gd name="T80" fmla="*/ 16 w 40"/>
                  <a:gd name="T81" fmla="*/ 1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14" y="40"/>
                      <a:pt x="10" y="38"/>
                      <a:pt x="6" y="34"/>
                    </a:cubicBezTo>
                    <a:cubicBezTo>
                      <a:pt x="2" y="31"/>
                      <a:pt x="0" y="26"/>
                      <a:pt x="0" y="20"/>
                    </a:cubicBezTo>
                    <a:cubicBezTo>
                      <a:pt x="0" y="15"/>
                      <a:pt x="2" y="10"/>
                      <a:pt x="6" y="6"/>
                    </a:cubicBezTo>
                    <a:cubicBezTo>
                      <a:pt x="10" y="2"/>
                      <a:pt x="14" y="0"/>
                      <a:pt x="20" y="0"/>
                    </a:cubicBezTo>
                    <a:cubicBezTo>
                      <a:pt x="26" y="0"/>
                      <a:pt x="31" y="2"/>
                      <a:pt x="34" y="6"/>
                    </a:cubicBezTo>
                    <a:cubicBezTo>
                      <a:pt x="38" y="10"/>
                      <a:pt x="40" y="15"/>
                      <a:pt x="40" y="20"/>
                    </a:cubicBezTo>
                    <a:cubicBezTo>
                      <a:pt x="40" y="26"/>
                      <a:pt x="38" y="31"/>
                      <a:pt x="34" y="34"/>
                    </a:cubicBezTo>
                    <a:cubicBezTo>
                      <a:pt x="31" y="38"/>
                      <a:pt x="26" y="40"/>
                      <a:pt x="20" y="40"/>
                    </a:cubicBezTo>
                    <a:moveTo>
                      <a:pt x="20" y="3"/>
                    </a:moveTo>
                    <a:cubicBezTo>
                      <a:pt x="15" y="3"/>
                      <a:pt x="11" y="5"/>
                      <a:pt x="8" y="8"/>
                    </a:cubicBezTo>
                    <a:cubicBezTo>
                      <a:pt x="4" y="11"/>
                      <a:pt x="3" y="15"/>
                      <a:pt x="3" y="20"/>
                    </a:cubicBezTo>
                    <a:cubicBezTo>
                      <a:pt x="3" y="25"/>
                      <a:pt x="4" y="29"/>
                      <a:pt x="8" y="33"/>
                    </a:cubicBezTo>
                    <a:cubicBezTo>
                      <a:pt x="11" y="36"/>
                      <a:pt x="15" y="38"/>
                      <a:pt x="20" y="38"/>
                    </a:cubicBezTo>
                    <a:cubicBezTo>
                      <a:pt x="25" y="38"/>
                      <a:pt x="29" y="36"/>
                      <a:pt x="32" y="33"/>
                    </a:cubicBezTo>
                    <a:cubicBezTo>
                      <a:pt x="36" y="29"/>
                      <a:pt x="38" y="25"/>
                      <a:pt x="38" y="20"/>
                    </a:cubicBezTo>
                    <a:cubicBezTo>
                      <a:pt x="38" y="15"/>
                      <a:pt x="36" y="11"/>
                      <a:pt x="32" y="8"/>
                    </a:cubicBezTo>
                    <a:cubicBezTo>
                      <a:pt x="29" y="5"/>
                      <a:pt x="25" y="3"/>
                      <a:pt x="20" y="3"/>
                    </a:cubicBezTo>
                    <a:moveTo>
                      <a:pt x="31" y="33"/>
                    </a:moveTo>
                    <a:cubicBezTo>
                      <a:pt x="25" y="33"/>
                      <a:pt x="25" y="33"/>
                      <a:pt x="25" y="33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4"/>
                      <a:pt x="20" y="22"/>
                      <a:pt x="18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2" y="7"/>
                      <a:pt x="25" y="8"/>
                      <a:pt x="27" y="9"/>
                    </a:cubicBezTo>
                    <a:cubicBezTo>
                      <a:pt x="28" y="10"/>
                      <a:pt x="29" y="12"/>
                      <a:pt x="29" y="14"/>
                    </a:cubicBezTo>
                    <a:cubicBezTo>
                      <a:pt x="29" y="16"/>
                      <a:pt x="29" y="18"/>
                      <a:pt x="28" y="19"/>
                    </a:cubicBezTo>
                    <a:cubicBezTo>
                      <a:pt x="27" y="20"/>
                      <a:pt x="25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2"/>
                      <a:pt x="26" y="23"/>
                      <a:pt x="27" y="26"/>
                    </a:cubicBezTo>
                    <a:lnTo>
                      <a:pt x="31" y="33"/>
                    </a:lnTo>
                    <a:close/>
                    <a:moveTo>
                      <a:pt x="16" y="11"/>
                    </a:moveTo>
                    <a:cubicBezTo>
                      <a:pt x="16" y="19"/>
                      <a:pt x="16" y="19"/>
                      <a:pt x="16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3" y="19"/>
                      <a:pt x="24" y="18"/>
                      <a:pt x="24" y="15"/>
                    </a:cubicBezTo>
                    <a:cubicBezTo>
                      <a:pt x="24" y="14"/>
                      <a:pt x="24" y="13"/>
                      <a:pt x="23" y="12"/>
                    </a:cubicBezTo>
                    <a:cubicBezTo>
                      <a:pt x="22" y="12"/>
                      <a:pt x="21" y="11"/>
                      <a:pt x="19" y="11"/>
                    </a:cubicBezTo>
                    <a:lnTo>
                      <a:pt x="16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2" name="Freeform 16"/>
              <p:cNvSpPr>
                <a:spLocks/>
              </p:cNvSpPr>
              <p:nvPr/>
            </p:nvSpPr>
            <p:spPr bwMode="auto">
              <a:xfrm>
                <a:off x="2369" y="2585"/>
                <a:ext cx="38" cy="57"/>
              </a:xfrm>
              <a:custGeom>
                <a:avLst/>
                <a:gdLst>
                  <a:gd name="T0" fmla="*/ 38 w 38"/>
                  <a:gd name="T1" fmla="*/ 7 h 57"/>
                  <a:gd name="T2" fmla="*/ 21 w 38"/>
                  <a:gd name="T3" fmla="*/ 7 h 57"/>
                  <a:gd name="T4" fmla="*/ 21 w 38"/>
                  <a:gd name="T5" fmla="*/ 57 h 57"/>
                  <a:gd name="T6" fmla="*/ 14 w 38"/>
                  <a:gd name="T7" fmla="*/ 57 h 57"/>
                  <a:gd name="T8" fmla="*/ 14 w 38"/>
                  <a:gd name="T9" fmla="*/ 7 h 57"/>
                  <a:gd name="T10" fmla="*/ 0 w 38"/>
                  <a:gd name="T11" fmla="*/ 7 h 57"/>
                  <a:gd name="T12" fmla="*/ 0 w 38"/>
                  <a:gd name="T13" fmla="*/ 0 h 57"/>
                  <a:gd name="T14" fmla="*/ 38 w 38"/>
                  <a:gd name="T15" fmla="*/ 0 h 57"/>
                  <a:gd name="T16" fmla="*/ 38 w 38"/>
                  <a:gd name="T17" fmla="*/ 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57">
                    <a:moveTo>
                      <a:pt x="38" y="7"/>
                    </a:moveTo>
                    <a:lnTo>
                      <a:pt x="21" y="7"/>
                    </a:lnTo>
                    <a:lnTo>
                      <a:pt x="21" y="57"/>
                    </a:lnTo>
                    <a:lnTo>
                      <a:pt x="14" y="57"/>
                    </a:lnTo>
                    <a:lnTo>
                      <a:pt x="14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3" name="Freeform 17"/>
              <p:cNvSpPr>
                <a:spLocks/>
              </p:cNvSpPr>
              <p:nvPr/>
            </p:nvSpPr>
            <p:spPr bwMode="auto">
              <a:xfrm>
                <a:off x="2412" y="2585"/>
                <a:ext cx="56" cy="57"/>
              </a:xfrm>
              <a:custGeom>
                <a:avLst/>
                <a:gdLst>
                  <a:gd name="T0" fmla="*/ 24 w 24"/>
                  <a:gd name="T1" fmla="*/ 24 h 24"/>
                  <a:gd name="T2" fmla="*/ 21 w 24"/>
                  <a:gd name="T3" fmla="*/ 24 h 24"/>
                  <a:gd name="T4" fmla="*/ 21 w 24"/>
                  <a:gd name="T5" fmla="*/ 8 h 24"/>
                  <a:gd name="T6" fmla="*/ 21 w 24"/>
                  <a:gd name="T7" fmla="*/ 3 h 24"/>
                  <a:gd name="T8" fmla="*/ 21 w 24"/>
                  <a:gd name="T9" fmla="*/ 3 h 24"/>
                  <a:gd name="T10" fmla="*/ 20 w 24"/>
                  <a:gd name="T11" fmla="*/ 6 h 24"/>
                  <a:gd name="T12" fmla="*/ 12 w 24"/>
                  <a:gd name="T13" fmla="*/ 24 h 24"/>
                  <a:gd name="T14" fmla="*/ 11 w 24"/>
                  <a:gd name="T15" fmla="*/ 24 h 24"/>
                  <a:gd name="T16" fmla="*/ 3 w 24"/>
                  <a:gd name="T17" fmla="*/ 6 h 24"/>
                  <a:gd name="T18" fmla="*/ 2 w 24"/>
                  <a:gd name="T19" fmla="*/ 3 h 24"/>
                  <a:gd name="T20" fmla="*/ 2 w 24"/>
                  <a:gd name="T21" fmla="*/ 3 h 24"/>
                  <a:gd name="T22" fmla="*/ 2 w 24"/>
                  <a:gd name="T23" fmla="*/ 8 h 24"/>
                  <a:gd name="T24" fmla="*/ 2 w 24"/>
                  <a:gd name="T25" fmla="*/ 24 h 24"/>
                  <a:gd name="T26" fmla="*/ 0 w 24"/>
                  <a:gd name="T27" fmla="*/ 24 h 24"/>
                  <a:gd name="T28" fmla="*/ 0 w 24"/>
                  <a:gd name="T29" fmla="*/ 0 h 24"/>
                  <a:gd name="T30" fmla="*/ 3 w 24"/>
                  <a:gd name="T31" fmla="*/ 0 h 24"/>
                  <a:gd name="T32" fmla="*/ 10 w 24"/>
                  <a:gd name="T33" fmla="*/ 17 h 24"/>
                  <a:gd name="T34" fmla="*/ 12 w 24"/>
                  <a:gd name="T35" fmla="*/ 19 h 24"/>
                  <a:gd name="T36" fmla="*/ 12 w 24"/>
                  <a:gd name="T37" fmla="*/ 19 h 24"/>
                  <a:gd name="T38" fmla="*/ 13 w 24"/>
                  <a:gd name="T39" fmla="*/ 16 h 24"/>
                  <a:gd name="T40" fmla="*/ 20 w 24"/>
                  <a:gd name="T41" fmla="*/ 0 h 24"/>
                  <a:gd name="T42" fmla="*/ 24 w 24"/>
                  <a:gd name="T43" fmla="*/ 0 h 24"/>
                  <a:gd name="T44" fmla="*/ 24 w 24"/>
                  <a:gd name="T45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4" h="24">
                    <a:moveTo>
                      <a:pt x="24" y="24"/>
                    </a:move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7"/>
                      <a:pt x="21" y="5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4"/>
                      <a:pt x="20" y="5"/>
                      <a:pt x="20" y="6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6"/>
                      <a:pt x="2" y="8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8"/>
                      <a:pt x="11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3" y="17"/>
                      <a:pt x="13" y="16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4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4" name="Freeform 18"/>
              <p:cNvSpPr>
                <a:spLocks/>
              </p:cNvSpPr>
              <p:nvPr/>
            </p:nvSpPr>
            <p:spPr bwMode="auto">
              <a:xfrm>
                <a:off x="1814" y="1697"/>
                <a:ext cx="520" cy="454"/>
              </a:xfrm>
              <a:custGeom>
                <a:avLst/>
                <a:gdLst>
                  <a:gd name="T0" fmla="*/ 520 w 520"/>
                  <a:gd name="T1" fmla="*/ 454 h 454"/>
                  <a:gd name="T2" fmla="*/ 520 w 520"/>
                  <a:gd name="T3" fmla="*/ 0 h 454"/>
                  <a:gd name="T4" fmla="*/ 0 w 520"/>
                  <a:gd name="T5" fmla="*/ 76 h 454"/>
                  <a:gd name="T6" fmla="*/ 0 w 520"/>
                  <a:gd name="T7" fmla="*/ 454 h 454"/>
                  <a:gd name="T8" fmla="*/ 520 w 520"/>
                  <a:gd name="T9" fmla="*/ 454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454">
                    <a:moveTo>
                      <a:pt x="520" y="454"/>
                    </a:moveTo>
                    <a:lnTo>
                      <a:pt x="520" y="0"/>
                    </a:lnTo>
                    <a:lnTo>
                      <a:pt x="0" y="76"/>
                    </a:lnTo>
                    <a:lnTo>
                      <a:pt x="0" y="454"/>
                    </a:lnTo>
                    <a:lnTo>
                      <a:pt x="520" y="4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5" name="Freeform 19"/>
              <p:cNvSpPr>
                <a:spLocks/>
              </p:cNvSpPr>
              <p:nvPr/>
            </p:nvSpPr>
            <p:spPr bwMode="auto">
              <a:xfrm>
                <a:off x="1401" y="1777"/>
                <a:ext cx="375" cy="374"/>
              </a:xfrm>
              <a:custGeom>
                <a:avLst/>
                <a:gdLst>
                  <a:gd name="T0" fmla="*/ 375 w 375"/>
                  <a:gd name="T1" fmla="*/ 0 h 374"/>
                  <a:gd name="T2" fmla="*/ 0 w 375"/>
                  <a:gd name="T3" fmla="*/ 57 h 374"/>
                  <a:gd name="T4" fmla="*/ 0 w 375"/>
                  <a:gd name="T5" fmla="*/ 374 h 374"/>
                  <a:gd name="T6" fmla="*/ 375 w 375"/>
                  <a:gd name="T7" fmla="*/ 374 h 374"/>
                  <a:gd name="T8" fmla="*/ 375 w 375"/>
                  <a:gd name="T9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374">
                    <a:moveTo>
                      <a:pt x="375" y="0"/>
                    </a:moveTo>
                    <a:lnTo>
                      <a:pt x="0" y="57"/>
                    </a:lnTo>
                    <a:lnTo>
                      <a:pt x="0" y="374"/>
                    </a:lnTo>
                    <a:lnTo>
                      <a:pt x="375" y="374"/>
                    </a:lnTo>
                    <a:lnTo>
                      <a:pt x="37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6" name="Freeform 20"/>
              <p:cNvSpPr>
                <a:spLocks/>
              </p:cNvSpPr>
              <p:nvPr/>
            </p:nvSpPr>
            <p:spPr bwMode="auto">
              <a:xfrm>
                <a:off x="1401" y="2186"/>
                <a:ext cx="375" cy="376"/>
              </a:xfrm>
              <a:custGeom>
                <a:avLst/>
                <a:gdLst>
                  <a:gd name="T0" fmla="*/ 0 w 375"/>
                  <a:gd name="T1" fmla="*/ 0 h 376"/>
                  <a:gd name="T2" fmla="*/ 0 w 375"/>
                  <a:gd name="T3" fmla="*/ 321 h 376"/>
                  <a:gd name="T4" fmla="*/ 375 w 375"/>
                  <a:gd name="T5" fmla="*/ 376 h 376"/>
                  <a:gd name="T6" fmla="*/ 375 w 375"/>
                  <a:gd name="T7" fmla="*/ 0 h 376"/>
                  <a:gd name="T8" fmla="*/ 0 w 375"/>
                  <a:gd name="T9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376">
                    <a:moveTo>
                      <a:pt x="0" y="0"/>
                    </a:moveTo>
                    <a:lnTo>
                      <a:pt x="0" y="321"/>
                    </a:lnTo>
                    <a:lnTo>
                      <a:pt x="375" y="376"/>
                    </a:lnTo>
                    <a:lnTo>
                      <a:pt x="37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7" name="Freeform 21"/>
              <p:cNvSpPr>
                <a:spLocks/>
              </p:cNvSpPr>
              <p:nvPr/>
            </p:nvSpPr>
            <p:spPr bwMode="auto">
              <a:xfrm>
                <a:off x="1814" y="2186"/>
                <a:ext cx="520" cy="458"/>
              </a:xfrm>
              <a:custGeom>
                <a:avLst/>
                <a:gdLst>
                  <a:gd name="T0" fmla="*/ 0 w 520"/>
                  <a:gd name="T1" fmla="*/ 383 h 458"/>
                  <a:gd name="T2" fmla="*/ 520 w 520"/>
                  <a:gd name="T3" fmla="*/ 458 h 458"/>
                  <a:gd name="T4" fmla="*/ 520 w 520"/>
                  <a:gd name="T5" fmla="*/ 0 h 458"/>
                  <a:gd name="T6" fmla="*/ 0 w 520"/>
                  <a:gd name="T7" fmla="*/ 0 h 458"/>
                  <a:gd name="T8" fmla="*/ 0 w 520"/>
                  <a:gd name="T9" fmla="*/ 383 h 4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0" h="458">
                    <a:moveTo>
                      <a:pt x="0" y="383"/>
                    </a:moveTo>
                    <a:lnTo>
                      <a:pt x="520" y="458"/>
                    </a:lnTo>
                    <a:lnTo>
                      <a:pt x="520" y="0"/>
                    </a:lnTo>
                    <a:lnTo>
                      <a:pt x="0" y="0"/>
                    </a:lnTo>
                    <a:lnTo>
                      <a:pt x="0" y="38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800" kern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</p:grpSp>
        <p:pic>
          <p:nvPicPr>
            <p:cNvPr id="40" name="Picture 20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5693" y="2189745"/>
              <a:ext cx="591581" cy="187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4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615" y="2511958"/>
              <a:ext cx="718386" cy="77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" name="Picture 10" descr="\\MV-FS\Projects\Cisco\03_Assets\Icons\Kubrick Icons\Device Icons\non approved icons\WAAS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8558" y="2768078"/>
            <a:ext cx="741294" cy="47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14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41210" y="3201262"/>
            <a:ext cx="1835474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FFFFFF"/>
                </a:solidFill>
                <a:latin typeface="CiscoSansTT Light"/>
                <a:cs typeface="CiscoSansTT Light"/>
              </a:rPr>
              <a:t>WAAS</a:t>
            </a:r>
            <a:r>
              <a:rPr lang="en-US" sz="1400" dirty="0">
                <a:solidFill>
                  <a:srgbClr val="FFFFFF"/>
                </a:solidFill>
                <a:latin typeface="CiscoSansTT Light"/>
                <a:cs typeface="CiscoSansTT Light"/>
              </a:rPr>
              <a:t/>
            </a:r>
            <a:br>
              <a:rPr lang="en-US" sz="1400" dirty="0">
                <a:solidFill>
                  <a:srgbClr val="FFFFFF"/>
                </a:solidFill>
                <a:latin typeface="CiscoSansTT Light"/>
                <a:cs typeface="CiscoSansTT Light"/>
              </a:rPr>
            </a:br>
            <a:r>
              <a:rPr lang="en-US" sz="1400" dirty="0" smtClean="0">
                <a:solidFill>
                  <a:srgbClr val="FFFFFF"/>
                </a:solidFill>
                <a:latin typeface="CiscoSansTT Light"/>
                <a:cs typeface="CiscoSansTT Light"/>
              </a:rPr>
              <a:t>Akamai Connect</a:t>
            </a:r>
          </a:p>
        </p:txBody>
      </p:sp>
      <p:pic>
        <p:nvPicPr>
          <p:cNvPr id="60" name="Picture 11" descr="\\MV-FS\Projects\Cisco\03_Assets\Icons\Kubrick Icons\Device Icons\non approved icons\WANpathcontrol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680" y="2763403"/>
            <a:ext cx="748475" cy="48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14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94719" y="3172139"/>
            <a:ext cx="1300398" cy="39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dirty="0" err="1">
                <a:solidFill>
                  <a:srgbClr val="FFFFFF"/>
                </a:solidFill>
                <a:latin typeface="CiscoSansTT Light"/>
                <a:cs typeface="CiscoSansTT Light"/>
              </a:rPr>
              <a:t>PfR</a:t>
            </a:r>
            <a:endParaRPr lang="en-US" sz="1400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pic>
        <p:nvPicPr>
          <p:cNvPr id="62" name="Picture 8" descr="\\MV-FS\Projects\Cisco\03_Assets\Icons\Kubrick Icons\Device Icons\Device_detector_3094_2.png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19976" y="1230470"/>
            <a:ext cx="741296" cy="48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14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51423" y="828288"/>
            <a:ext cx="864920" cy="39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dirty="0" err="1">
                <a:solidFill>
                  <a:srgbClr val="FFFFFF"/>
                </a:solidFill>
                <a:latin typeface="CiscoSansTT Light"/>
                <a:cs typeface="CiscoSansTT Light"/>
              </a:rPr>
              <a:t>AVC</a:t>
            </a:r>
            <a:endParaRPr lang="en-US" sz="1400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308" y="284436"/>
            <a:ext cx="1097280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Rectangle 14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30112" y="1263440"/>
            <a:ext cx="864920" cy="39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400" dirty="0" smtClean="0">
                <a:solidFill>
                  <a:srgbClr val="FFFFFF"/>
                </a:solidFill>
                <a:latin typeface="CiscoSansTT Light"/>
                <a:cs typeface="CiscoSansTT Light"/>
              </a:rPr>
              <a:t>CWS</a:t>
            </a:r>
            <a:endParaRPr lang="en-US" sz="1400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pic>
        <p:nvPicPr>
          <p:cNvPr id="72" name="icon firewall and VPN" descr="\\MV-FS\Projects\Cisco\03_Assets\Icons\Kubrick Icons\Device Icons\Device_router_with_firewall_3081_default_256.png"/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97"/>
          <a:stretch/>
        </p:blipFill>
        <p:spPr bwMode="auto">
          <a:xfrm>
            <a:off x="2799957" y="1703733"/>
            <a:ext cx="981338" cy="80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1931040" y="4641636"/>
            <a:ext cx="2743363" cy="494708"/>
          </a:xfrm>
          <a:prstGeom prst="rect">
            <a:avLst/>
          </a:prstGeom>
        </p:spPr>
        <p:txBody>
          <a:bodyPr wrap="square" lIns="121878" tIns="60939" rIns="121878" bIns="60939" anchor="t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>
                <a:solidFill>
                  <a:schemeClr val="bg1"/>
                </a:solidFill>
                <a:latin typeface="CiscoSansTT Light"/>
                <a:cs typeface="CiscoSansTT Light"/>
              </a:rPr>
              <a:t>Intelligent </a:t>
            </a:r>
            <a:br>
              <a:rPr lang="en-US" sz="1400" dirty="0">
                <a:solidFill>
                  <a:schemeClr val="bg1"/>
                </a:solidFill>
                <a:latin typeface="CiscoSansTT Light"/>
                <a:cs typeface="CiscoSansTT Light"/>
              </a:rPr>
            </a:br>
            <a:r>
              <a:rPr lang="en-US" sz="1400" dirty="0">
                <a:solidFill>
                  <a:schemeClr val="bg1"/>
                </a:solidFill>
                <a:latin typeface="CiscoSansTT Light"/>
                <a:cs typeface="CiscoSansTT Light"/>
              </a:rPr>
              <a:t>Path Control</a:t>
            </a:r>
          </a:p>
        </p:txBody>
      </p:sp>
      <p:sp>
        <p:nvSpPr>
          <p:cNvPr id="74" name="Rectangle 73"/>
          <p:cNvSpPr/>
          <p:nvPr/>
        </p:nvSpPr>
        <p:spPr>
          <a:xfrm>
            <a:off x="6846667" y="4641636"/>
            <a:ext cx="2743363" cy="494708"/>
          </a:xfrm>
          <a:prstGeom prst="rect">
            <a:avLst/>
          </a:prstGeom>
        </p:spPr>
        <p:txBody>
          <a:bodyPr wrap="square" lIns="121878" tIns="60939" rIns="121878" bIns="60939" anchor="t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>
                <a:solidFill>
                  <a:schemeClr val="bg1"/>
                </a:solidFill>
                <a:latin typeface="CiscoSansTT Light"/>
                <a:cs typeface="CiscoSansTT Light"/>
              </a:rPr>
              <a:t>Secure </a:t>
            </a:r>
            <a:br>
              <a:rPr lang="en-US" sz="1400" dirty="0">
                <a:solidFill>
                  <a:schemeClr val="bg1"/>
                </a:solidFill>
                <a:latin typeface="CiscoSansTT Light"/>
                <a:cs typeface="CiscoSansTT Light"/>
              </a:rPr>
            </a:br>
            <a:r>
              <a:rPr lang="en-US" sz="1400" dirty="0">
                <a:solidFill>
                  <a:schemeClr val="bg1"/>
                </a:solidFill>
                <a:latin typeface="CiscoSansTT Light"/>
                <a:cs typeface="CiscoSansTT Light"/>
              </a:rPr>
              <a:t>Connectivity</a:t>
            </a:r>
          </a:p>
        </p:txBody>
      </p:sp>
      <p:sp>
        <p:nvSpPr>
          <p:cNvPr id="75" name="Rectangle 74"/>
          <p:cNvSpPr/>
          <p:nvPr/>
        </p:nvSpPr>
        <p:spPr>
          <a:xfrm>
            <a:off x="4345698" y="4641636"/>
            <a:ext cx="2743363" cy="494708"/>
          </a:xfrm>
          <a:prstGeom prst="rect">
            <a:avLst/>
          </a:prstGeom>
        </p:spPr>
        <p:txBody>
          <a:bodyPr wrap="square" lIns="121878" tIns="60939" rIns="121878" bIns="60939" anchor="t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>
                <a:solidFill>
                  <a:schemeClr val="bg1"/>
                </a:solidFill>
                <a:latin typeface="CiscoSansTT Light"/>
                <a:cs typeface="CiscoSansTT Light"/>
              </a:rPr>
              <a:t>Application </a:t>
            </a:r>
            <a:br>
              <a:rPr lang="en-US" sz="1400" dirty="0">
                <a:solidFill>
                  <a:schemeClr val="bg1"/>
                </a:solidFill>
                <a:latin typeface="CiscoSansTT Light"/>
                <a:cs typeface="CiscoSansTT Light"/>
              </a:rPr>
            </a:br>
            <a:r>
              <a:rPr lang="en-US" sz="1400" dirty="0">
                <a:solidFill>
                  <a:schemeClr val="bg1"/>
                </a:solidFill>
                <a:latin typeface="CiscoSansTT Light"/>
                <a:cs typeface="CiscoSansTT Light"/>
              </a:rPr>
              <a:t>Optimization</a:t>
            </a:r>
          </a:p>
        </p:txBody>
      </p:sp>
      <p:sp>
        <p:nvSpPr>
          <p:cNvPr id="76" name="Rectangle 75"/>
          <p:cNvSpPr/>
          <p:nvPr/>
        </p:nvSpPr>
        <p:spPr>
          <a:xfrm>
            <a:off x="-493200" y="4641636"/>
            <a:ext cx="2743363" cy="494708"/>
          </a:xfrm>
          <a:prstGeom prst="rect">
            <a:avLst/>
          </a:prstGeom>
        </p:spPr>
        <p:txBody>
          <a:bodyPr wrap="square" lIns="121878" tIns="60939" rIns="121878" bIns="60939" anchor="t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400" dirty="0">
                <a:solidFill>
                  <a:schemeClr val="bg1"/>
                </a:solidFill>
                <a:latin typeface="CiscoSansTT Light"/>
                <a:cs typeface="CiscoSansTT Light"/>
              </a:rPr>
              <a:t>Transport</a:t>
            </a:r>
            <a:br>
              <a:rPr lang="en-US" sz="1400" dirty="0">
                <a:solidFill>
                  <a:schemeClr val="bg1"/>
                </a:solidFill>
                <a:latin typeface="CiscoSansTT Light"/>
                <a:cs typeface="CiscoSansTT Light"/>
              </a:rPr>
            </a:br>
            <a:r>
              <a:rPr lang="en-US" sz="1400" dirty="0" smtClean="0">
                <a:solidFill>
                  <a:schemeClr val="bg1"/>
                </a:solidFill>
                <a:latin typeface="CiscoSansTT Light"/>
                <a:cs typeface="CiscoSansTT Light"/>
              </a:rPr>
              <a:t>Independence</a:t>
            </a:r>
            <a:endParaRPr lang="en-US" sz="1400" dirty="0">
              <a:solidFill>
                <a:schemeClr val="bg1"/>
              </a:solidFill>
              <a:latin typeface="CiscoSansTT Light"/>
              <a:cs typeface="CiscoSansTT Light"/>
            </a:endParaRPr>
          </a:p>
        </p:txBody>
      </p:sp>
      <p:grpSp>
        <p:nvGrpSpPr>
          <p:cNvPr id="77" name="Group 76"/>
          <p:cNvGrpSpPr/>
          <p:nvPr/>
        </p:nvGrpSpPr>
        <p:grpSpPr>
          <a:xfrm>
            <a:off x="2848864" y="3770591"/>
            <a:ext cx="901711" cy="901476"/>
            <a:chOff x="2848864" y="3770591"/>
            <a:chExt cx="901711" cy="901476"/>
          </a:xfrm>
        </p:grpSpPr>
        <p:sp>
          <p:nvSpPr>
            <p:cNvPr id="78" name="Oval 77"/>
            <p:cNvSpPr/>
            <p:nvPr/>
          </p:nvSpPr>
          <p:spPr>
            <a:xfrm>
              <a:off x="2848864" y="3770591"/>
              <a:ext cx="901711" cy="901476"/>
            </a:xfrm>
            <a:prstGeom prst="ellipse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3" rIns="121883" bIns="60943" rtlCol="0" anchor="ctr"/>
            <a:lstStyle/>
            <a:p>
              <a:pPr algn="ctr" defTabSz="609144"/>
              <a:endParaRPr lang="en-US" sz="20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2958661" y="4095750"/>
              <a:ext cx="742950" cy="258973"/>
              <a:chOff x="3170328" y="2474134"/>
              <a:chExt cx="742950" cy="258973"/>
            </a:xfrm>
          </p:grpSpPr>
          <p:sp>
            <p:nvSpPr>
              <p:cNvPr id="80" name="Freeform 6"/>
              <p:cNvSpPr>
                <a:spLocks noEditPoints="1"/>
              </p:cNvSpPr>
              <p:nvPr/>
            </p:nvSpPr>
            <p:spPr bwMode="auto">
              <a:xfrm>
                <a:off x="3309936" y="2474134"/>
                <a:ext cx="457550" cy="258973"/>
              </a:xfrm>
              <a:custGeom>
                <a:avLst/>
                <a:gdLst>
                  <a:gd name="T0" fmla="*/ 2812 w 2812"/>
                  <a:gd name="T1" fmla="*/ 1592 h 1592"/>
                  <a:gd name="T2" fmla="*/ 0 w 2812"/>
                  <a:gd name="T3" fmla="*/ 1592 h 1592"/>
                  <a:gd name="T4" fmla="*/ 0 w 2812"/>
                  <a:gd name="T5" fmla="*/ 0 h 1592"/>
                  <a:gd name="T6" fmla="*/ 2812 w 2812"/>
                  <a:gd name="T7" fmla="*/ 0 h 1592"/>
                  <a:gd name="T8" fmla="*/ 2812 w 2812"/>
                  <a:gd name="T9" fmla="*/ 1592 h 1592"/>
                  <a:gd name="T10" fmla="*/ 174 w 2812"/>
                  <a:gd name="T11" fmla="*/ 1418 h 1592"/>
                  <a:gd name="T12" fmla="*/ 2638 w 2812"/>
                  <a:gd name="T13" fmla="*/ 1418 h 1592"/>
                  <a:gd name="T14" fmla="*/ 2638 w 2812"/>
                  <a:gd name="T15" fmla="*/ 174 h 1592"/>
                  <a:gd name="T16" fmla="*/ 174 w 2812"/>
                  <a:gd name="T17" fmla="*/ 174 h 1592"/>
                  <a:gd name="T18" fmla="*/ 174 w 2812"/>
                  <a:gd name="T19" fmla="*/ 1418 h 15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12" h="1592">
                    <a:moveTo>
                      <a:pt x="2812" y="1592"/>
                    </a:moveTo>
                    <a:lnTo>
                      <a:pt x="0" y="1592"/>
                    </a:lnTo>
                    <a:lnTo>
                      <a:pt x="0" y="0"/>
                    </a:lnTo>
                    <a:lnTo>
                      <a:pt x="2812" y="0"/>
                    </a:lnTo>
                    <a:lnTo>
                      <a:pt x="2812" y="1592"/>
                    </a:lnTo>
                    <a:close/>
                    <a:moveTo>
                      <a:pt x="174" y="1418"/>
                    </a:moveTo>
                    <a:lnTo>
                      <a:pt x="2638" y="1418"/>
                    </a:lnTo>
                    <a:lnTo>
                      <a:pt x="2638" y="174"/>
                    </a:lnTo>
                    <a:lnTo>
                      <a:pt x="174" y="174"/>
                    </a:lnTo>
                    <a:lnTo>
                      <a:pt x="174" y="14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1" name="Freeform 7"/>
              <p:cNvSpPr>
                <a:spLocks/>
              </p:cNvSpPr>
              <p:nvPr/>
            </p:nvSpPr>
            <p:spPr bwMode="auto">
              <a:xfrm>
                <a:off x="3170328" y="2533834"/>
                <a:ext cx="109343" cy="141687"/>
              </a:xfrm>
              <a:custGeom>
                <a:avLst/>
                <a:gdLst>
                  <a:gd name="T0" fmla="*/ 48 w 108"/>
                  <a:gd name="T1" fmla="*/ 84 h 140"/>
                  <a:gd name="T2" fmla="*/ 108 w 108"/>
                  <a:gd name="T3" fmla="*/ 84 h 140"/>
                  <a:gd name="T4" fmla="*/ 108 w 108"/>
                  <a:gd name="T5" fmla="*/ 56 h 140"/>
                  <a:gd name="T6" fmla="*/ 47 w 108"/>
                  <a:gd name="T7" fmla="*/ 56 h 140"/>
                  <a:gd name="T8" fmla="*/ 78 w 108"/>
                  <a:gd name="T9" fmla="*/ 25 h 140"/>
                  <a:gd name="T10" fmla="*/ 78 w 108"/>
                  <a:gd name="T11" fmla="*/ 7 h 140"/>
                  <a:gd name="T12" fmla="*/ 76 w 108"/>
                  <a:gd name="T13" fmla="*/ 5 h 140"/>
                  <a:gd name="T14" fmla="*/ 58 w 108"/>
                  <a:gd name="T15" fmla="*/ 5 h 140"/>
                  <a:gd name="T16" fmla="*/ 5 w 108"/>
                  <a:gd name="T17" fmla="*/ 57 h 140"/>
                  <a:gd name="T18" fmla="*/ 3 w 108"/>
                  <a:gd name="T19" fmla="*/ 60 h 140"/>
                  <a:gd name="T20" fmla="*/ 0 w 108"/>
                  <a:gd name="T21" fmla="*/ 69 h 140"/>
                  <a:gd name="T22" fmla="*/ 0 w 108"/>
                  <a:gd name="T23" fmla="*/ 71 h 140"/>
                  <a:gd name="T24" fmla="*/ 5 w 108"/>
                  <a:gd name="T25" fmla="*/ 81 h 140"/>
                  <a:gd name="T26" fmla="*/ 5 w 108"/>
                  <a:gd name="T27" fmla="*/ 82 h 140"/>
                  <a:gd name="T28" fmla="*/ 58 w 108"/>
                  <a:gd name="T29" fmla="*/ 135 h 140"/>
                  <a:gd name="T30" fmla="*/ 76 w 108"/>
                  <a:gd name="T31" fmla="*/ 135 h 140"/>
                  <a:gd name="T32" fmla="*/ 78 w 108"/>
                  <a:gd name="T33" fmla="*/ 133 h 140"/>
                  <a:gd name="T34" fmla="*/ 78 w 108"/>
                  <a:gd name="T35" fmla="*/ 115 h 140"/>
                  <a:gd name="T36" fmla="*/ 48 w 108"/>
                  <a:gd name="T37" fmla="*/ 84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8" h="140">
                    <a:moveTo>
                      <a:pt x="48" y="84"/>
                    </a:moveTo>
                    <a:cubicBezTo>
                      <a:pt x="108" y="84"/>
                      <a:pt x="108" y="84"/>
                      <a:pt x="108" y="84"/>
                    </a:cubicBezTo>
                    <a:cubicBezTo>
                      <a:pt x="108" y="56"/>
                      <a:pt x="108" y="56"/>
                      <a:pt x="108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78" y="25"/>
                      <a:pt x="78" y="25"/>
                      <a:pt x="78" y="25"/>
                    </a:cubicBezTo>
                    <a:cubicBezTo>
                      <a:pt x="83" y="20"/>
                      <a:pt x="83" y="12"/>
                      <a:pt x="78" y="7"/>
                    </a:cubicBezTo>
                    <a:cubicBezTo>
                      <a:pt x="76" y="5"/>
                      <a:pt x="76" y="5"/>
                      <a:pt x="76" y="5"/>
                    </a:cubicBezTo>
                    <a:cubicBezTo>
                      <a:pt x="71" y="0"/>
                      <a:pt x="63" y="0"/>
                      <a:pt x="58" y="5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4" y="58"/>
                      <a:pt x="4" y="59"/>
                      <a:pt x="3" y="60"/>
                    </a:cubicBezTo>
                    <a:cubicBezTo>
                      <a:pt x="1" y="62"/>
                      <a:pt x="0" y="65"/>
                      <a:pt x="0" y="69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5"/>
                      <a:pt x="2" y="79"/>
                      <a:pt x="5" y="81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8" y="135"/>
                      <a:pt x="58" y="135"/>
                      <a:pt x="58" y="135"/>
                    </a:cubicBezTo>
                    <a:cubicBezTo>
                      <a:pt x="63" y="140"/>
                      <a:pt x="71" y="140"/>
                      <a:pt x="76" y="135"/>
                    </a:cubicBezTo>
                    <a:cubicBezTo>
                      <a:pt x="78" y="133"/>
                      <a:pt x="78" y="133"/>
                      <a:pt x="78" y="133"/>
                    </a:cubicBezTo>
                    <a:cubicBezTo>
                      <a:pt x="83" y="128"/>
                      <a:pt x="83" y="120"/>
                      <a:pt x="78" y="115"/>
                    </a:cubicBez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2" name="Freeform 8"/>
              <p:cNvSpPr>
                <a:spLocks/>
              </p:cNvSpPr>
              <p:nvPr/>
            </p:nvSpPr>
            <p:spPr bwMode="auto">
              <a:xfrm>
                <a:off x="3797914" y="2533834"/>
                <a:ext cx="115364" cy="141687"/>
              </a:xfrm>
              <a:custGeom>
                <a:avLst/>
                <a:gdLst>
                  <a:gd name="T0" fmla="*/ 111 w 114"/>
                  <a:gd name="T1" fmla="*/ 60 h 140"/>
                  <a:gd name="T2" fmla="*/ 109 w 114"/>
                  <a:gd name="T3" fmla="*/ 57 h 140"/>
                  <a:gd name="T4" fmla="*/ 56 w 114"/>
                  <a:gd name="T5" fmla="*/ 5 h 140"/>
                  <a:gd name="T6" fmla="*/ 38 w 114"/>
                  <a:gd name="T7" fmla="*/ 5 h 140"/>
                  <a:gd name="T8" fmla="*/ 36 w 114"/>
                  <a:gd name="T9" fmla="*/ 7 h 140"/>
                  <a:gd name="T10" fmla="*/ 36 w 114"/>
                  <a:gd name="T11" fmla="*/ 25 h 140"/>
                  <a:gd name="T12" fmla="*/ 67 w 114"/>
                  <a:gd name="T13" fmla="*/ 56 h 140"/>
                  <a:gd name="T14" fmla="*/ 0 w 114"/>
                  <a:gd name="T15" fmla="*/ 56 h 140"/>
                  <a:gd name="T16" fmla="*/ 0 w 114"/>
                  <a:gd name="T17" fmla="*/ 84 h 140"/>
                  <a:gd name="T18" fmla="*/ 66 w 114"/>
                  <a:gd name="T19" fmla="*/ 84 h 140"/>
                  <a:gd name="T20" fmla="*/ 36 w 114"/>
                  <a:gd name="T21" fmla="*/ 115 h 140"/>
                  <a:gd name="T22" fmla="*/ 36 w 114"/>
                  <a:gd name="T23" fmla="*/ 133 h 140"/>
                  <a:gd name="T24" fmla="*/ 38 w 114"/>
                  <a:gd name="T25" fmla="*/ 135 h 140"/>
                  <a:gd name="T26" fmla="*/ 56 w 114"/>
                  <a:gd name="T27" fmla="*/ 135 h 140"/>
                  <a:gd name="T28" fmla="*/ 109 w 114"/>
                  <a:gd name="T29" fmla="*/ 82 h 140"/>
                  <a:gd name="T30" fmla="*/ 109 w 114"/>
                  <a:gd name="T31" fmla="*/ 81 h 140"/>
                  <a:gd name="T32" fmla="*/ 114 w 114"/>
                  <a:gd name="T33" fmla="*/ 71 h 140"/>
                  <a:gd name="T34" fmla="*/ 114 w 114"/>
                  <a:gd name="T35" fmla="*/ 69 h 140"/>
                  <a:gd name="T36" fmla="*/ 111 w 114"/>
                  <a:gd name="T37" fmla="*/ 6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14" h="140">
                    <a:moveTo>
                      <a:pt x="111" y="60"/>
                    </a:moveTo>
                    <a:cubicBezTo>
                      <a:pt x="110" y="59"/>
                      <a:pt x="109" y="58"/>
                      <a:pt x="109" y="57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1" y="0"/>
                      <a:pt x="43" y="0"/>
                      <a:pt x="38" y="5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1" y="12"/>
                      <a:pt x="31" y="20"/>
                      <a:pt x="36" y="25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66" y="84"/>
                      <a:pt x="66" y="84"/>
                      <a:pt x="66" y="84"/>
                    </a:cubicBezTo>
                    <a:cubicBezTo>
                      <a:pt x="36" y="115"/>
                      <a:pt x="36" y="115"/>
                      <a:pt x="36" y="115"/>
                    </a:cubicBezTo>
                    <a:cubicBezTo>
                      <a:pt x="31" y="120"/>
                      <a:pt x="31" y="128"/>
                      <a:pt x="36" y="133"/>
                    </a:cubicBezTo>
                    <a:cubicBezTo>
                      <a:pt x="38" y="135"/>
                      <a:pt x="38" y="135"/>
                      <a:pt x="38" y="135"/>
                    </a:cubicBezTo>
                    <a:cubicBezTo>
                      <a:pt x="43" y="140"/>
                      <a:pt x="51" y="140"/>
                      <a:pt x="56" y="135"/>
                    </a:cubicBezTo>
                    <a:cubicBezTo>
                      <a:pt x="109" y="82"/>
                      <a:pt x="109" y="82"/>
                      <a:pt x="109" y="82"/>
                    </a:cubicBezTo>
                    <a:cubicBezTo>
                      <a:pt x="109" y="82"/>
                      <a:pt x="109" y="82"/>
                      <a:pt x="109" y="81"/>
                    </a:cubicBezTo>
                    <a:cubicBezTo>
                      <a:pt x="112" y="79"/>
                      <a:pt x="114" y="75"/>
                      <a:pt x="114" y="71"/>
                    </a:cubicBezTo>
                    <a:cubicBezTo>
                      <a:pt x="114" y="69"/>
                      <a:pt x="114" y="69"/>
                      <a:pt x="114" y="69"/>
                    </a:cubicBezTo>
                    <a:cubicBezTo>
                      <a:pt x="114" y="65"/>
                      <a:pt x="113" y="62"/>
                      <a:pt x="111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3" name="Rectangle 9"/>
              <p:cNvSpPr>
                <a:spLocks noChangeArrowheads="1"/>
              </p:cNvSpPr>
              <p:nvPr/>
            </p:nvSpPr>
            <p:spPr bwMode="auto">
              <a:xfrm>
                <a:off x="3362655" y="2579382"/>
                <a:ext cx="352275" cy="161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4" name="Rectangle 10"/>
              <p:cNvSpPr>
                <a:spLocks noChangeArrowheads="1"/>
              </p:cNvSpPr>
              <p:nvPr/>
            </p:nvSpPr>
            <p:spPr bwMode="auto">
              <a:xfrm>
                <a:off x="3362655" y="2611754"/>
                <a:ext cx="352275" cy="161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5" name="Rectangle 11"/>
              <p:cNvSpPr>
                <a:spLocks noChangeArrowheads="1"/>
              </p:cNvSpPr>
              <p:nvPr/>
            </p:nvSpPr>
            <p:spPr bwMode="auto">
              <a:xfrm>
                <a:off x="3362655" y="2644126"/>
                <a:ext cx="352275" cy="161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6" name="Rectangle 12"/>
              <p:cNvSpPr>
                <a:spLocks noChangeArrowheads="1"/>
              </p:cNvSpPr>
              <p:nvPr/>
            </p:nvSpPr>
            <p:spPr bwMode="auto">
              <a:xfrm>
                <a:off x="3362655" y="2547011"/>
                <a:ext cx="352275" cy="1610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5276113" y="3764408"/>
            <a:ext cx="900000" cy="899766"/>
            <a:chOff x="5276113" y="3764408"/>
            <a:chExt cx="900000" cy="899766"/>
          </a:xfrm>
        </p:grpSpPr>
        <p:sp>
          <p:nvSpPr>
            <p:cNvPr id="88" name="Oval 87"/>
            <p:cNvSpPr/>
            <p:nvPr/>
          </p:nvSpPr>
          <p:spPr>
            <a:xfrm>
              <a:off x="5276113" y="3764408"/>
              <a:ext cx="900000" cy="899766"/>
            </a:xfrm>
            <a:prstGeom prst="ellipse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3" rIns="121883" bIns="60943" rtlCol="0" anchor="ctr"/>
            <a:lstStyle/>
            <a:p>
              <a:pPr algn="ctr" defTabSz="609144"/>
              <a:endParaRPr lang="en-US" sz="20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89" name="Group 668"/>
            <p:cNvGrpSpPr>
              <a:grpSpLocks noChangeAspect="1"/>
            </p:cNvGrpSpPr>
            <p:nvPr/>
          </p:nvGrpSpPr>
          <p:grpSpPr bwMode="auto">
            <a:xfrm>
              <a:off x="5455702" y="3974394"/>
              <a:ext cx="546862" cy="468412"/>
              <a:chOff x="1728" y="632"/>
              <a:chExt cx="2304" cy="1974"/>
            </a:xfrm>
          </p:grpSpPr>
          <p:sp>
            <p:nvSpPr>
              <p:cNvPr id="90" name="Freeform 669"/>
              <p:cNvSpPr>
                <a:spLocks noEditPoints="1"/>
              </p:cNvSpPr>
              <p:nvPr/>
            </p:nvSpPr>
            <p:spPr bwMode="auto">
              <a:xfrm>
                <a:off x="1728" y="632"/>
                <a:ext cx="2304" cy="1974"/>
              </a:xfrm>
              <a:custGeom>
                <a:avLst/>
                <a:gdLst>
                  <a:gd name="T0" fmla="*/ 215 w 231"/>
                  <a:gd name="T1" fmla="*/ 0 h 198"/>
                  <a:gd name="T2" fmla="*/ 16 w 231"/>
                  <a:gd name="T3" fmla="*/ 0 h 198"/>
                  <a:gd name="T4" fmla="*/ 0 w 231"/>
                  <a:gd name="T5" fmla="*/ 16 h 198"/>
                  <a:gd name="T6" fmla="*/ 0 w 231"/>
                  <a:gd name="T7" fmla="*/ 181 h 198"/>
                  <a:gd name="T8" fmla="*/ 16 w 231"/>
                  <a:gd name="T9" fmla="*/ 198 h 198"/>
                  <a:gd name="T10" fmla="*/ 215 w 231"/>
                  <a:gd name="T11" fmla="*/ 198 h 198"/>
                  <a:gd name="T12" fmla="*/ 231 w 231"/>
                  <a:gd name="T13" fmla="*/ 181 h 198"/>
                  <a:gd name="T14" fmla="*/ 231 w 231"/>
                  <a:gd name="T15" fmla="*/ 16 h 198"/>
                  <a:gd name="T16" fmla="*/ 215 w 231"/>
                  <a:gd name="T17" fmla="*/ 0 h 198"/>
                  <a:gd name="T18" fmla="*/ 165 w 231"/>
                  <a:gd name="T19" fmla="*/ 16 h 198"/>
                  <a:gd name="T20" fmla="*/ 173 w 231"/>
                  <a:gd name="T21" fmla="*/ 24 h 198"/>
                  <a:gd name="T22" fmla="*/ 165 w 231"/>
                  <a:gd name="T23" fmla="*/ 33 h 198"/>
                  <a:gd name="T24" fmla="*/ 157 w 231"/>
                  <a:gd name="T25" fmla="*/ 24 h 198"/>
                  <a:gd name="T26" fmla="*/ 165 w 231"/>
                  <a:gd name="T27" fmla="*/ 16 h 198"/>
                  <a:gd name="T28" fmla="*/ 132 w 231"/>
                  <a:gd name="T29" fmla="*/ 16 h 198"/>
                  <a:gd name="T30" fmla="*/ 140 w 231"/>
                  <a:gd name="T31" fmla="*/ 24 h 198"/>
                  <a:gd name="T32" fmla="*/ 132 w 231"/>
                  <a:gd name="T33" fmla="*/ 33 h 198"/>
                  <a:gd name="T34" fmla="*/ 124 w 231"/>
                  <a:gd name="T35" fmla="*/ 24 h 198"/>
                  <a:gd name="T36" fmla="*/ 132 w 231"/>
                  <a:gd name="T37" fmla="*/ 16 h 198"/>
                  <a:gd name="T38" fmla="*/ 206 w 231"/>
                  <a:gd name="T39" fmla="*/ 173 h 198"/>
                  <a:gd name="T40" fmla="*/ 25 w 231"/>
                  <a:gd name="T41" fmla="*/ 173 h 198"/>
                  <a:gd name="T42" fmla="*/ 25 w 231"/>
                  <a:gd name="T43" fmla="*/ 49 h 198"/>
                  <a:gd name="T44" fmla="*/ 206 w 231"/>
                  <a:gd name="T45" fmla="*/ 49 h 198"/>
                  <a:gd name="T46" fmla="*/ 206 w 231"/>
                  <a:gd name="T47" fmla="*/ 173 h 198"/>
                  <a:gd name="T48" fmla="*/ 206 w 231"/>
                  <a:gd name="T49" fmla="*/ 173 h 198"/>
                  <a:gd name="T50" fmla="*/ 198 w 231"/>
                  <a:gd name="T51" fmla="*/ 33 h 198"/>
                  <a:gd name="T52" fmla="*/ 190 w 231"/>
                  <a:gd name="T53" fmla="*/ 24 h 198"/>
                  <a:gd name="T54" fmla="*/ 198 w 231"/>
                  <a:gd name="T55" fmla="*/ 16 h 198"/>
                  <a:gd name="T56" fmla="*/ 206 w 231"/>
                  <a:gd name="T57" fmla="*/ 24 h 198"/>
                  <a:gd name="T58" fmla="*/ 198 w 231"/>
                  <a:gd name="T59" fmla="*/ 33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1" h="198">
                    <a:moveTo>
                      <a:pt x="215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0" y="190"/>
                      <a:pt x="7" y="198"/>
                      <a:pt x="16" y="198"/>
                    </a:cubicBezTo>
                    <a:cubicBezTo>
                      <a:pt x="215" y="198"/>
                      <a:pt x="215" y="198"/>
                      <a:pt x="215" y="198"/>
                    </a:cubicBezTo>
                    <a:cubicBezTo>
                      <a:pt x="224" y="198"/>
                      <a:pt x="231" y="190"/>
                      <a:pt x="231" y="181"/>
                    </a:cubicBezTo>
                    <a:cubicBezTo>
                      <a:pt x="231" y="16"/>
                      <a:pt x="231" y="16"/>
                      <a:pt x="231" y="16"/>
                    </a:cubicBezTo>
                    <a:cubicBezTo>
                      <a:pt x="231" y="7"/>
                      <a:pt x="224" y="0"/>
                      <a:pt x="215" y="0"/>
                    </a:cubicBezTo>
                    <a:close/>
                    <a:moveTo>
                      <a:pt x="165" y="16"/>
                    </a:moveTo>
                    <a:cubicBezTo>
                      <a:pt x="170" y="16"/>
                      <a:pt x="173" y="20"/>
                      <a:pt x="173" y="24"/>
                    </a:cubicBezTo>
                    <a:cubicBezTo>
                      <a:pt x="173" y="29"/>
                      <a:pt x="170" y="33"/>
                      <a:pt x="165" y="33"/>
                    </a:cubicBezTo>
                    <a:cubicBezTo>
                      <a:pt x="161" y="33"/>
                      <a:pt x="157" y="29"/>
                      <a:pt x="157" y="24"/>
                    </a:cubicBezTo>
                    <a:cubicBezTo>
                      <a:pt x="157" y="20"/>
                      <a:pt x="161" y="16"/>
                      <a:pt x="165" y="16"/>
                    </a:cubicBezTo>
                    <a:close/>
                    <a:moveTo>
                      <a:pt x="132" y="16"/>
                    </a:moveTo>
                    <a:cubicBezTo>
                      <a:pt x="137" y="16"/>
                      <a:pt x="140" y="20"/>
                      <a:pt x="140" y="24"/>
                    </a:cubicBezTo>
                    <a:cubicBezTo>
                      <a:pt x="140" y="29"/>
                      <a:pt x="137" y="33"/>
                      <a:pt x="132" y="33"/>
                    </a:cubicBezTo>
                    <a:cubicBezTo>
                      <a:pt x="128" y="33"/>
                      <a:pt x="124" y="29"/>
                      <a:pt x="124" y="24"/>
                    </a:cubicBezTo>
                    <a:cubicBezTo>
                      <a:pt x="124" y="20"/>
                      <a:pt x="128" y="16"/>
                      <a:pt x="132" y="16"/>
                    </a:cubicBezTo>
                    <a:close/>
                    <a:moveTo>
                      <a:pt x="206" y="173"/>
                    </a:moveTo>
                    <a:cubicBezTo>
                      <a:pt x="25" y="173"/>
                      <a:pt x="25" y="173"/>
                      <a:pt x="25" y="173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06" y="49"/>
                      <a:pt x="206" y="49"/>
                      <a:pt x="206" y="49"/>
                    </a:cubicBezTo>
                    <a:cubicBezTo>
                      <a:pt x="206" y="173"/>
                      <a:pt x="206" y="173"/>
                      <a:pt x="206" y="173"/>
                    </a:cubicBezTo>
                    <a:cubicBezTo>
                      <a:pt x="206" y="173"/>
                      <a:pt x="206" y="173"/>
                      <a:pt x="206" y="173"/>
                    </a:cubicBezTo>
                    <a:close/>
                    <a:moveTo>
                      <a:pt x="198" y="33"/>
                    </a:moveTo>
                    <a:cubicBezTo>
                      <a:pt x="194" y="33"/>
                      <a:pt x="190" y="29"/>
                      <a:pt x="190" y="24"/>
                    </a:cubicBezTo>
                    <a:cubicBezTo>
                      <a:pt x="190" y="20"/>
                      <a:pt x="194" y="16"/>
                      <a:pt x="198" y="16"/>
                    </a:cubicBezTo>
                    <a:cubicBezTo>
                      <a:pt x="203" y="16"/>
                      <a:pt x="206" y="20"/>
                      <a:pt x="206" y="24"/>
                    </a:cubicBezTo>
                    <a:cubicBezTo>
                      <a:pt x="206" y="29"/>
                      <a:pt x="203" y="33"/>
                      <a:pt x="198" y="3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1" name="Freeform 670"/>
              <p:cNvSpPr>
                <a:spLocks/>
              </p:cNvSpPr>
              <p:nvPr/>
            </p:nvSpPr>
            <p:spPr bwMode="auto">
              <a:xfrm>
                <a:off x="2775" y="1539"/>
                <a:ext cx="190" cy="479"/>
              </a:xfrm>
              <a:custGeom>
                <a:avLst/>
                <a:gdLst>
                  <a:gd name="T0" fmla="*/ 10 w 19"/>
                  <a:gd name="T1" fmla="*/ 22 h 48"/>
                  <a:gd name="T2" fmla="*/ 11 w 19"/>
                  <a:gd name="T3" fmla="*/ 22 h 48"/>
                  <a:gd name="T4" fmla="*/ 19 w 19"/>
                  <a:gd name="T5" fmla="*/ 32 h 48"/>
                  <a:gd name="T6" fmla="*/ 15 w 19"/>
                  <a:gd name="T7" fmla="*/ 39 h 48"/>
                  <a:gd name="T8" fmla="*/ 17 w 19"/>
                  <a:gd name="T9" fmla="*/ 44 h 48"/>
                  <a:gd name="T10" fmla="*/ 16 w 19"/>
                  <a:gd name="T11" fmla="*/ 47 h 48"/>
                  <a:gd name="T12" fmla="*/ 13 w 19"/>
                  <a:gd name="T13" fmla="*/ 46 h 48"/>
                  <a:gd name="T14" fmla="*/ 11 w 19"/>
                  <a:gd name="T15" fmla="*/ 40 h 48"/>
                  <a:gd name="T16" fmla="*/ 10 w 19"/>
                  <a:gd name="T17" fmla="*/ 40 h 48"/>
                  <a:gd name="T18" fmla="*/ 1 w 19"/>
                  <a:gd name="T19" fmla="*/ 31 h 48"/>
                  <a:gd name="T20" fmla="*/ 4 w 19"/>
                  <a:gd name="T21" fmla="*/ 24 h 48"/>
                  <a:gd name="T22" fmla="*/ 0 w 19"/>
                  <a:gd name="T23" fmla="*/ 0 h 48"/>
                  <a:gd name="T24" fmla="*/ 10 w 19"/>
                  <a:gd name="T25" fmla="*/ 22 h 48"/>
                  <a:gd name="T26" fmla="*/ 10 w 19"/>
                  <a:gd name="T27" fmla="*/ 2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48">
                    <a:moveTo>
                      <a:pt x="10" y="22"/>
                    </a:moveTo>
                    <a:cubicBezTo>
                      <a:pt x="10" y="22"/>
                      <a:pt x="10" y="22"/>
                      <a:pt x="11" y="22"/>
                    </a:cubicBezTo>
                    <a:cubicBezTo>
                      <a:pt x="16" y="23"/>
                      <a:pt x="19" y="27"/>
                      <a:pt x="19" y="32"/>
                    </a:cubicBezTo>
                    <a:cubicBezTo>
                      <a:pt x="19" y="35"/>
                      <a:pt x="18" y="37"/>
                      <a:pt x="15" y="39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8" y="46"/>
                      <a:pt x="17" y="47"/>
                      <a:pt x="16" y="47"/>
                    </a:cubicBezTo>
                    <a:cubicBezTo>
                      <a:pt x="14" y="48"/>
                      <a:pt x="13" y="47"/>
                      <a:pt x="13" y="46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5" y="40"/>
                      <a:pt x="1" y="36"/>
                      <a:pt x="1" y="31"/>
                    </a:cubicBezTo>
                    <a:cubicBezTo>
                      <a:pt x="1" y="28"/>
                      <a:pt x="3" y="26"/>
                      <a:pt x="4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2" name="Freeform 671"/>
              <p:cNvSpPr>
                <a:spLocks noEditPoints="1"/>
              </p:cNvSpPr>
              <p:nvPr/>
            </p:nvSpPr>
            <p:spPr bwMode="auto">
              <a:xfrm>
                <a:off x="2267" y="1240"/>
                <a:ext cx="1226" cy="947"/>
              </a:xfrm>
              <a:custGeom>
                <a:avLst/>
                <a:gdLst>
                  <a:gd name="T0" fmla="*/ 61 w 123"/>
                  <a:gd name="T1" fmla="*/ 0 h 95"/>
                  <a:gd name="T2" fmla="*/ 0 w 123"/>
                  <a:gd name="T3" fmla="*/ 61 h 95"/>
                  <a:gd name="T4" fmla="*/ 10 w 123"/>
                  <a:gd name="T5" fmla="*/ 95 h 95"/>
                  <a:gd name="T6" fmla="*/ 13 w 123"/>
                  <a:gd name="T7" fmla="*/ 95 h 95"/>
                  <a:gd name="T8" fmla="*/ 24 w 123"/>
                  <a:gd name="T9" fmla="*/ 95 h 95"/>
                  <a:gd name="T10" fmla="*/ 98 w 123"/>
                  <a:gd name="T11" fmla="*/ 95 h 95"/>
                  <a:gd name="T12" fmla="*/ 113 w 123"/>
                  <a:gd name="T13" fmla="*/ 95 h 95"/>
                  <a:gd name="T14" fmla="*/ 113 w 123"/>
                  <a:gd name="T15" fmla="*/ 95 h 95"/>
                  <a:gd name="T16" fmla="*/ 123 w 123"/>
                  <a:gd name="T17" fmla="*/ 61 h 95"/>
                  <a:gd name="T18" fmla="*/ 61 w 123"/>
                  <a:gd name="T19" fmla="*/ 0 h 95"/>
                  <a:gd name="T20" fmla="*/ 12 w 123"/>
                  <a:gd name="T21" fmla="*/ 63 h 95"/>
                  <a:gd name="T22" fmla="*/ 23 w 123"/>
                  <a:gd name="T23" fmla="*/ 63 h 95"/>
                  <a:gd name="T24" fmla="*/ 23 w 123"/>
                  <a:gd name="T25" fmla="*/ 59 h 95"/>
                  <a:gd name="T26" fmla="*/ 12 w 123"/>
                  <a:gd name="T27" fmla="*/ 59 h 95"/>
                  <a:gd name="T28" fmla="*/ 17 w 123"/>
                  <a:gd name="T29" fmla="*/ 38 h 95"/>
                  <a:gd name="T30" fmla="*/ 25 w 123"/>
                  <a:gd name="T31" fmla="*/ 43 h 95"/>
                  <a:gd name="T32" fmla="*/ 27 w 123"/>
                  <a:gd name="T33" fmla="*/ 39 h 95"/>
                  <a:gd name="T34" fmla="*/ 19 w 123"/>
                  <a:gd name="T35" fmla="*/ 34 h 95"/>
                  <a:gd name="T36" fmla="*/ 26 w 123"/>
                  <a:gd name="T37" fmla="*/ 26 h 95"/>
                  <a:gd name="T38" fmla="*/ 35 w 123"/>
                  <a:gd name="T39" fmla="*/ 19 h 95"/>
                  <a:gd name="T40" fmla="*/ 39 w 123"/>
                  <a:gd name="T41" fmla="*/ 27 h 95"/>
                  <a:gd name="T42" fmla="*/ 43 w 123"/>
                  <a:gd name="T43" fmla="*/ 25 h 95"/>
                  <a:gd name="T44" fmla="*/ 39 w 123"/>
                  <a:gd name="T45" fmla="*/ 17 h 95"/>
                  <a:gd name="T46" fmla="*/ 59 w 123"/>
                  <a:gd name="T47" fmla="*/ 11 h 95"/>
                  <a:gd name="T48" fmla="*/ 59 w 123"/>
                  <a:gd name="T49" fmla="*/ 22 h 95"/>
                  <a:gd name="T50" fmla="*/ 63 w 123"/>
                  <a:gd name="T51" fmla="*/ 22 h 95"/>
                  <a:gd name="T52" fmla="*/ 63 w 123"/>
                  <a:gd name="T53" fmla="*/ 11 h 95"/>
                  <a:gd name="T54" fmla="*/ 85 w 123"/>
                  <a:gd name="T55" fmla="*/ 17 h 95"/>
                  <a:gd name="T56" fmla="*/ 81 w 123"/>
                  <a:gd name="T57" fmla="*/ 27 h 95"/>
                  <a:gd name="T58" fmla="*/ 85 w 123"/>
                  <a:gd name="T59" fmla="*/ 28 h 95"/>
                  <a:gd name="T60" fmla="*/ 89 w 123"/>
                  <a:gd name="T61" fmla="*/ 20 h 95"/>
                  <a:gd name="T62" fmla="*/ 97 w 123"/>
                  <a:gd name="T63" fmla="*/ 26 h 95"/>
                  <a:gd name="T64" fmla="*/ 104 w 123"/>
                  <a:gd name="T65" fmla="*/ 36 h 95"/>
                  <a:gd name="T66" fmla="*/ 97 w 123"/>
                  <a:gd name="T67" fmla="*/ 41 h 95"/>
                  <a:gd name="T68" fmla="*/ 99 w 123"/>
                  <a:gd name="T69" fmla="*/ 44 h 95"/>
                  <a:gd name="T70" fmla="*/ 106 w 123"/>
                  <a:gd name="T71" fmla="*/ 39 h 95"/>
                  <a:gd name="T72" fmla="*/ 111 w 123"/>
                  <a:gd name="T73" fmla="*/ 59 h 95"/>
                  <a:gd name="T74" fmla="*/ 100 w 123"/>
                  <a:gd name="T75" fmla="*/ 59 h 95"/>
                  <a:gd name="T76" fmla="*/ 100 w 123"/>
                  <a:gd name="T77" fmla="*/ 63 h 95"/>
                  <a:gd name="T78" fmla="*/ 111 w 123"/>
                  <a:gd name="T79" fmla="*/ 63 h 95"/>
                  <a:gd name="T80" fmla="*/ 106 w 123"/>
                  <a:gd name="T81" fmla="*/ 83 h 95"/>
                  <a:gd name="T82" fmla="*/ 17 w 123"/>
                  <a:gd name="T83" fmla="*/ 83 h 95"/>
                  <a:gd name="T84" fmla="*/ 12 w 123"/>
                  <a:gd name="T85" fmla="*/ 6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3" h="95">
                    <a:moveTo>
                      <a:pt x="61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74"/>
                      <a:pt x="3" y="85"/>
                      <a:pt x="10" y="95"/>
                    </a:cubicBezTo>
                    <a:cubicBezTo>
                      <a:pt x="10" y="95"/>
                      <a:pt x="10" y="95"/>
                      <a:pt x="13" y="95"/>
                    </a:cubicBezTo>
                    <a:cubicBezTo>
                      <a:pt x="13" y="95"/>
                      <a:pt x="13" y="95"/>
                      <a:pt x="24" y="95"/>
                    </a:cubicBezTo>
                    <a:cubicBezTo>
                      <a:pt x="24" y="95"/>
                      <a:pt x="24" y="95"/>
                      <a:pt x="98" y="95"/>
                    </a:cubicBezTo>
                    <a:cubicBezTo>
                      <a:pt x="98" y="95"/>
                      <a:pt x="98" y="95"/>
                      <a:pt x="113" y="95"/>
                    </a:cubicBezTo>
                    <a:cubicBezTo>
                      <a:pt x="113" y="95"/>
                      <a:pt x="113" y="95"/>
                      <a:pt x="113" y="95"/>
                    </a:cubicBezTo>
                    <a:cubicBezTo>
                      <a:pt x="120" y="85"/>
                      <a:pt x="123" y="74"/>
                      <a:pt x="123" y="61"/>
                    </a:cubicBezTo>
                    <a:cubicBezTo>
                      <a:pt x="123" y="27"/>
                      <a:pt x="95" y="0"/>
                      <a:pt x="61" y="0"/>
                    </a:cubicBezTo>
                    <a:close/>
                    <a:moveTo>
                      <a:pt x="12" y="63"/>
                    </a:moveTo>
                    <a:cubicBezTo>
                      <a:pt x="12" y="63"/>
                      <a:pt x="12" y="63"/>
                      <a:pt x="23" y="63"/>
                    </a:cubicBezTo>
                    <a:cubicBezTo>
                      <a:pt x="23" y="63"/>
                      <a:pt x="23" y="63"/>
                      <a:pt x="23" y="59"/>
                    </a:cubicBezTo>
                    <a:cubicBezTo>
                      <a:pt x="23" y="59"/>
                      <a:pt x="23" y="59"/>
                      <a:pt x="12" y="59"/>
                    </a:cubicBezTo>
                    <a:cubicBezTo>
                      <a:pt x="12" y="51"/>
                      <a:pt x="14" y="44"/>
                      <a:pt x="17" y="38"/>
                    </a:cubicBezTo>
                    <a:cubicBezTo>
                      <a:pt x="17" y="38"/>
                      <a:pt x="17" y="38"/>
                      <a:pt x="25" y="43"/>
                    </a:cubicBezTo>
                    <a:cubicBezTo>
                      <a:pt x="25" y="43"/>
                      <a:pt x="25" y="43"/>
                      <a:pt x="27" y="39"/>
                    </a:cubicBezTo>
                    <a:cubicBezTo>
                      <a:pt x="27" y="39"/>
                      <a:pt x="27" y="39"/>
                      <a:pt x="19" y="34"/>
                    </a:cubicBezTo>
                    <a:cubicBezTo>
                      <a:pt x="21" y="31"/>
                      <a:pt x="24" y="29"/>
                      <a:pt x="26" y="26"/>
                    </a:cubicBezTo>
                    <a:cubicBezTo>
                      <a:pt x="29" y="23"/>
                      <a:pt x="32" y="21"/>
                      <a:pt x="35" y="19"/>
                    </a:cubicBezTo>
                    <a:cubicBezTo>
                      <a:pt x="35" y="19"/>
                      <a:pt x="35" y="19"/>
                      <a:pt x="39" y="27"/>
                    </a:cubicBezTo>
                    <a:cubicBezTo>
                      <a:pt x="39" y="27"/>
                      <a:pt x="39" y="27"/>
                      <a:pt x="43" y="25"/>
                    </a:cubicBezTo>
                    <a:cubicBezTo>
                      <a:pt x="43" y="25"/>
                      <a:pt x="43" y="25"/>
                      <a:pt x="39" y="17"/>
                    </a:cubicBezTo>
                    <a:cubicBezTo>
                      <a:pt x="45" y="14"/>
                      <a:pt x="52" y="12"/>
                      <a:pt x="59" y="11"/>
                    </a:cubicBezTo>
                    <a:cubicBezTo>
                      <a:pt x="59" y="11"/>
                      <a:pt x="59" y="11"/>
                      <a:pt x="59" y="22"/>
                    </a:cubicBezTo>
                    <a:cubicBezTo>
                      <a:pt x="59" y="22"/>
                      <a:pt x="59" y="22"/>
                      <a:pt x="63" y="22"/>
                    </a:cubicBezTo>
                    <a:cubicBezTo>
                      <a:pt x="63" y="22"/>
                      <a:pt x="63" y="22"/>
                      <a:pt x="63" y="11"/>
                    </a:cubicBezTo>
                    <a:cubicBezTo>
                      <a:pt x="71" y="12"/>
                      <a:pt x="79" y="14"/>
                      <a:pt x="85" y="17"/>
                    </a:cubicBezTo>
                    <a:cubicBezTo>
                      <a:pt x="85" y="17"/>
                      <a:pt x="85" y="17"/>
                      <a:pt x="81" y="27"/>
                    </a:cubicBezTo>
                    <a:cubicBezTo>
                      <a:pt x="81" y="27"/>
                      <a:pt x="81" y="27"/>
                      <a:pt x="85" y="28"/>
                    </a:cubicBezTo>
                    <a:cubicBezTo>
                      <a:pt x="85" y="28"/>
                      <a:pt x="85" y="28"/>
                      <a:pt x="89" y="20"/>
                    </a:cubicBezTo>
                    <a:cubicBezTo>
                      <a:pt x="92" y="22"/>
                      <a:pt x="94" y="24"/>
                      <a:pt x="97" y="26"/>
                    </a:cubicBezTo>
                    <a:cubicBezTo>
                      <a:pt x="100" y="29"/>
                      <a:pt x="102" y="32"/>
                      <a:pt x="104" y="36"/>
                    </a:cubicBezTo>
                    <a:cubicBezTo>
                      <a:pt x="104" y="36"/>
                      <a:pt x="104" y="36"/>
                      <a:pt x="97" y="41"/>
                    </a:cubicBezTo>
                    <a:cubicBezTo>
                      <a:pt x="97" y="41"/>
                      <a:pt x="97" y="41"/>
                      <a:pt x="99" y="44"/>
                    </a:cubicBezTo>
                    <a:cubicBezTo>
                      <a:pt x="99" y="44"/>
                      <a:pt x="99" y="44"/>
                      <a:pt x="106" y="39"/>
                    </a:cubicBezTo>
                    <a:cubicBezTo>
                      <a:pt x="109" y="45"/>
                      <a:pt x="111" y="52"/>
                      <a:pt x="111" y="59"/>
                    </a:cubicBezTo>
                    <a:cubicBezTo>
                      <a:pt x="111" y="59"/>
                      <a:pt x="111" y="59"/>
                      <a:pt x="100" y="59"/>
                    </a:cubicBezTo>
                    <a:cubicBezTo>
                      <a:pt x="100" y="59"/>
                      <a:pt x="100" y="59"/>
                      <a:pt x="100" y="63"/>
                    </a:cubicBezTo>
                    <a:cubicBezTo>
                      <a:pt x="100" y="63"/>
                      <a:pt x="100" y="63"/>
                      <a:pt x="111" y="63"/>
                    </a:cubicBezTo>
                    <a:cubicBezTo>
                      <a:pt x="111" y="70"/>
                      <a:pt x="109" y="77"/>
                      <a:pt x="106" y="83"/>
                    </a:cubicBezTo>
                    <a:cubicBezTo>
                      <a:pt x="106" y="83"/>
                      <a:pt x="106" y="83"/>
                      <a:pt x="17" y="83"/>
                    </a:cubicBezTo>
                    <a:cubicBezTo>
                      <a:pt x="14" y="77"/>
                      <a:pt x="12" y="70"/>
                      <a:pt x="12" y="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68589" tIns="34295" rIns="68589" bIns="34295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7798549" y="3775061"/>
            <a:ext cx="900000" cy="899766"/>
            <a:chOff x="7798549" y="3775061"/>
            <a:chExt cx="900000" cy="899766"/>
          </a:xfrm>
        </p:grpSpPr>
        <p:sp>
          <p:nvSpPr>
            <p:cNvPr id="94" name="Oval 93"/>
            <p:cNvSpPr/>
            <p:nvPr/>
          </p:nvSpPr>
          <p:spPr>
            <a:xfrm>
              <a:off x="7798549" y="3775061"/>
              <a:ext cx="900000" cy="899766"/>
            </a:xfrm>
            <a:prstGeom prst="ellipse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3" rIns="121883" bIns="60943" rtlCol="0" anchor="ctr"/>
            <a:lstStyle/>
            <a:p>
              <a:pPr algn="ctr" defTabSz="609144"/>
              <a:endParaRPr lang="en-US" sz="20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8001329" y="3852133"/>
              <a:ext cx="486302" cy="702413"/>
              <a:chOff x="7419246" y="2219933"/>
              <a:chExt cx="486302" cy="702413"/>
            </a:xfrm>
          </p:grpSpPr>
          <p:grpSp>
            <p:nvGrpSpPr>
              <p:cNvPr id="96" name="Group 16"/>
              <p:cNvGrpSpPr>
                <a:grpSpLocks noChangeAspect="1"/>
              </p:cNvGrpSpPr>
              <p:nvPr/>
            </p:nvGrpSpPr>
            <p:grpSpPr bwMode="auto">
              <a:xfrm>
                <a:off x="7434591" y="2219933"/>
                <a:ext cx="455612" cy="468154"/>
                <a:chOff x="3985" y="664"/>
                <a:chExt cx="1439" cy="1479"/>
              </a:xfrm>
              <a:effectLst/>
            </p:grpSpPr>
            <p:sp>
              <p:nvSpPr>
                <p:cNvPr id="112" name="Freeform 17"/>
                <p:cNvSpPr>
                  <a:spLocks/>
                </p:cNvSpPr>
                <p:nvPr/>
              </p:nvSpPr>
              <p:spPr bwMode="auto">
                <a:xfrm>
                  <a:off x="3985" y="1248"/>
                  <a:ext cx="675" cy="312"/>
                </a:xfrm>
                <a:custGeom>
                  <a:avLst/>
                  <a:gdLst>
                    <a:gd name="T0" fmla="*/ 166 w 169"/>
                    <a:gd name="T1" fmla="*/ 32 h 78"/>
                    <a:gd name="T2" fmla="*/ 136 w 169"/>
                    <a:gd name="T3" fmla="*/ 3 h 78"/>
                    <a:gd name="T4" fmla="*/ 126 w 169"/>
                    <a:gd name="T5" fmla="*/ 3 h 78"/>
                    <a:gd name="T6" fmla="*/ 125 w 169"/>
                    <a:gd name="T7" fmla="*/ 4 h 78"/>
                    <a:gd name="T8" fmla="*/ 125 w 169"/>
                    <a:gd name="T9" fmla="*/ 14 h 78"/>
                    <a:gd name="T10" fmla="*/ 142 w 169"/>
                    <a:gd name="T11" fmla="*/ 31 h 78"/>
                    <a:gd name="T12" fmla="*/ 8 w 169"/>
                    <a:gd name="T13" fmla="*/ 31 h 78"/>
                    <a:gd name="T14" fmla="*/ 0 w 169"/>
                    <a:gd name="T15" fmla="*/ 39 h 78"/>
                    <a:gd name="T16" fmla="*/ 8 w 169"/>
                    <a:gd name="T17" fmla="*/ 47 h 78"/>
                    <a:gd name="T18" fmla="*/ 8 w 169"/>
                    <a:gd name="T19" fmla="*/ 47 h 78"/>
                    <a:gd name="T20" fmla="*/ 142 w 169"/>
                    <a:gd name="T21" fmla="*/ 47 h 78"/>
                    <a:gd name="T22" fmla="*/ 125 w 169"/>
                    <a:gd name="T23" fmla="*/ 64 h 78"/>
                    <a:gd name="T24" fmla="*/ 125 w 169"/>
                    <a:gd name="T25" fmla="*/ 74 h 78"/>
                    <a:gd name="T26" fmla="*/ 126 w 169"/>
                    <a:gd name="T27" fmla="*/ 75 h 78"/>
                    <a:gd name="T28" fmla="*/ 136 w 169"/>
                    <a:gd name="T29" fmla="*/ 75 h 78"/>
                    <a:gd name="T30" fmla="*/ 166 w 169"/>
                    <a:gd name="T31" fmla="*/ 46 h 78"/>
                    <a:gd name="T32" fmla="*/ 166 w 169"/>
                    <a:gd name="T33" fmla="*/ 46 h 78"/>
                    <a:gd name="T34" fmla="*/ 169 w 169"/>
                    <a:gd name="T35" fmla="*/ 40 h 78"/>
                    <a:gd name="T36" fmla="*/ 169 w 169"/>
                    <a:gd name="T37" fmla="*/ 39 h 78"/>
                    <a:gd name="T38" fmla="*/ 167 w 169"/>
                    <a:gd name="T39" fmla="*/ 34 h 78"/>
                    <a:gd name="T40" fmla="*/ 166 w 169"/>
                    <a:gd name="T41" fmla="*/ 3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69" h="78">
                      <a:moveTo>
                        <a:pt x="166" y="32"/>
                      </a:moveTo>
                      <a:cubicBezTo>
                        <a:pt x="136" y="3"/>
                        <a:pt x="136" y="3"/>
                        <a:pt x="136" y="3"/>
                      </a:cubicBezTo>
                      <a:cubicBezTo>
                        <a:pt x="134" y="0"/>
                        <a:pt x="129" y="0"/>
                        <a:pt x="126" y="3"/>
                      </a:cubicBezTo>
                      <a:cubicBezTo>
                        <a:pt x="125" y="4"/>
                        <a:pt x="125" y="4"/>
                        <a:pt x="125" y="4"/>
                      </a:cubicBezTo>
                      <a:cubicBezTo>
                        <a:pt x="122" y="7"/>
                        <a:pt x="122" y="11"/>
                        <a:pt x="125" y="14"/>
                      </a:cubicBezTo>
                      <a:cubicBezTo>
                        <a:pt x="142" y="31"/>
                        <a:pt x="142" y="31"/>
                        <a:pt x="142" y="31"/>
                      </a:cubicBezTo>
                      <a:cubicBezTo>
                        <a:pt x="8" y="31"/>
                        <a:pt x="8" y="31"/>
                        <a:pt x="8" y="31"/>
                      </a:cubicBezTo>
                      <a:cubicBezTo>
                        <a:pt x="3" y="31"/>
                        <a:pt x="0" y="35"/>
                        <a:pt x="0" y="39"/>
                      </a:cubicBezTo>
                      <a:cubicBezTo>
                        <a:pt x="0" y="44"/>
                        <a:pt x="3" y="47"/>
                        <a:pt x="8" y="47"/>
                      </a:cubicBezTo>
                      <a:cubicBezTo>
                        <a:pt x="8" y="47"/>
                        <a:pt x="8" y="47"/>
                        <a:pt x="8" y="47"/>
                      </a:cubicBezTo>
                      <a:cubicBezTo>
                        <a:pt x="142" y="47"/>
                        <a:pt x="142" y="47"/>
                        <a:pt x="142" y="47"/>
                      </a:cubicBezTo>
                      <a:cubicBezTo>
                        <a:pt x="125" y="64"/>
                        <a:pt x="125" y="64"/>
                        <a:pt x="125" y="64"/>
                      </a:cubicBezTo>
                      <a:cubicBezTo>
                        <a:pt x="122" y="67"/>
                        <a:pt x="122" y="72"/>
                        <a:pt x="125" y="74"/>
                      </a:cubicBezTo>
                      <a:cubicBezTo>
                        <a:pt x="126" y="75"/>
                        <a:pt x="126" y="75"/>
                        <a:pt x="126" y="75"/>
                      </a:cubicBezTo>
                      <a:cubicBezTo>
                        <a:pt x="129" y="78"/>
                        <a:pt x="134" y="78"/>
                        <a:pt x="136" y="75"/>
                      </a:cubicBezTo>
                      <a:cubicBezTo>
                        <a:pt x="166" y="46"/>
                        <a:pt x="166" y="46"/>
                        <a:pt x="166" y="46"/>
                      </a:cubicBezTo>
                      <a:cubicBezTo>
                        <a:pt x="166" y="46"/>
                        <a:pt x="166" y="46"/>
                        <a:pt x="166" y="46"/>
                      </a:cubicBezTo>
                      <a:cubicBezTo>
                        <a:pt x="168" y="44"/>
                        <a:pt x="169" y="42"/>
                        <a:pt x="169" y="40"/>
                      </a:cubicBezTo>
                      <a:cubicBezTo>
                        <a:pt x="169" y="39"/>
                        <a:pt x="169" y="39"/>
                        <a:pt x="169" y="39"/>
                      </a:cubicBezTo>
                      <a:cubicBezTo>
                        <a:pt x="169" y="37"/>
                        <a:pt x="168" y="35"/>
                        <a:pt x="167" y="34"/>
                      </a:cubicBezTo>
                      <a:cubicBezTo>
                        <a:pt x="166" y="33"/>
                        <a:pt x="166" y="33"/>
                        <a:pt x="166" y="3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3" name="Freeform 18"/>
                <p:cNvSpPr>
                  <a:spLocks/>
                </p:cNvSpPr>
                <p:nvPr/>
              </p:nvSpPr>
              <p:spPr bwMode="auto">
                <a:xfrm>
                  <a:off x="4748" y="1248"/>
                  <a:ext cx="676" cy="312"/>
                </a:xfrm>
                <a:custGeom>
                  <a:avLst/>
                  <a:gdLst>
                    <a:gd name="T0" fmla="*/ 2 w 169"/>
                    <a:gd name="T1" fmla="*/ 34 h 78"/>
                    <a:gd name="T2" fmla="*/ 0 w 169"/>
                    <a:gd name="T3" fmla="*/ 39 h 78"/>
                    <a:gd name="T4" fmla="*/ 0 w 169"/>
                    <a:gd name="T5" fmla="*/ 40 h 78"/>
                    <a:gd name="T6" fmla="*/ 3 w 169"/>
                    <a:gd name="T7" fmla="*/ 46 h 78"/>
                    <a:gd name="T8" fmla="*/ 4 w 169"/>
                    <a:gd name="T9" fmla="*/ 46 h 78"/>
                    <a:gd name="T10" fmla="*/ 33 w 169"/>
                    <a:gd name="T11" fmla="*/ 75 h 78"/>
                    <a:gd name="T12" fmla="*/ 43 w 169"/>
                    <a:gd name="T13" fmla="*/ 75 h 78"/>
                    <a:gd name="T14" fmla="*/ 44 w 169"/>
                    <a:gd name="T15" fmla="*/ 74 h 78"/>
                    <a:gd name="T16" fmla="*/ 44 w 169"/>
                    <a:gd name="T17" fmla="*/ 64 h 78"/>
                    <a:gd name="T18" fmla="*/ 27 w 169"/>
                    <a:gd name="T19" fmla="*/ 47 h 78"/>
                    <a:gd name="T20" fmla="*/ 161 w 169"/>
                    <a:gd name="T21" fmla="*/ 47 h 78"/>
                    <a:gd name="T22" fmla="*/ 161 w 169"/>
                    <a:gd name="T23" fmla="*/ 47 h 78"/>
                    <a:gd name="T24" fmla="*/ 169 w 169"/>
                    <a:gd name="T25" fmla="*/ 39 h 78"/>
                    <a:gd name="T26" fmla="*/ 161 w 169"/>
                    <a:gd name="T27" fmla="*/ 31 h 78"/>
                    <a:gd name="T28" fmla="*/ 27 w 169"/>
                    <a:gd name="T29" fmla="*/ 31 h 78"/>
                    <a:gd name="T30" fmla="*/ 44 w 169"/>
                    <a:gd name="T31" fmla="*/ 14 h 78"/>
                    <a:gd name="T32" fmla="*/ 44 w 169"/>
                    <a:gd name="T33" fmla="*/ 4 h 78"/>
                    <a:gd name="T34" fmla="*/ 43 w 169"/>
                    <a:gd name="T35" fmla="*/ 3 h 78"/>
                    <a:gd name="T36" fmla="*/ 33 w 169"/>
                    <a:gd name="T37" fmla="*/ 3 h 78"/>
                    <a:gd name="T38" fmla="*/ 4 w 169"/>
                    <a:gd name="T39" fmla="*/ 32 h 78"/>
                    <a:gd name="T40" fmla="*/ 2 w 169"/>
                    <a:gd name="T41" fmla="*/ 3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69" h="78">
                      <a:moveTo>
                        <a:pt x="2" y="34"/>
                      </a:moveTo>
                      <a:cubicBezTo>
                        <a:pt x="1" y="35"/>
                        <a:pt x="0" y="37"/>
                        <a:pt x="0" y="39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42"/>
                        <a:pt x="2" y="44"/>
                        <a:pt x="3" y="46"/>
                      </a:cubicBezTo>
                      <a:cubicBezTo>
                        <a:pt x="3" y="46"/>
                        <a:pt x="3" y="46"/>
                        <a:pt x="4" y="46"/>
                      </a:cubicBezTo>
                      <a:cubicBezTo>
                        <a:pt x="33" y="75"/>
                        <a:pt x="33" y="75"/>
                        <a:pt x="33" y="75"/>
                      </a:cubicBezTo>
                      <a:cubicBezTo>
                        <a:pt x="36" y="78"/>
                        <a:pt x="40" y="78"/>
                        <a:pt x="43" y="75"/>
                      </a:cubicBezTo>
                      <a:cubicBezTo>
                        <a:pt x="44" y="74"/>
                        <a:pt x="44" y="74"/>
                        <a:pt x="44" y="74"/>
                      </a:cubicBezTo>
                      <a:cubicBezTo>
                        <a:pt x="47" y="72"/>
                        <a:pt x="47" y="67"/>
                        <a:pt x="44" y="64"/>
                      </a:cubicBezTo>
                      <a:cubicBezTo>
                        <a:pt x="27" y="47"/>
                        <a:pt x="27" y="47"/>
                        <a:pt x="27" y="47"/>
                      </a:cubicBezTo>
                      <a:cubicBezTo>
                        <a:pt x="161" y="47"/>
                        <a:pt x="161" y="47"/>
                        <a:pt x="161" y="47"/>
                      </a:cubicBezTo>
                      <a:cubicBezTo>
                        <a:pt x="161" y="47"/>
                        <a:pt x="161" y="47"/>
                        <a:pt x="161" y="47"/>
                      </a:cubicBezTo>
                      <a:cubicBezTo>
                        <a:pt x="166" y="47"/>
                        <a:pt x="169" y="44"/>
                        <a:pt x="169" y="39"/>
                      </a:cubicBezTo>
                      <a:cubicBezTo>
                        <a:pt x="169" y="35"/>
                        <a:pt x="166" y="31"/>
                        <a:pt x="161" y="31"/>
                      </a:cubicBezTo>
                      <a:cubicBezTo>
                        <a:pt x="27" y="31"/>
                        <a:pt x="27" y="31"/>
                        <a:pt x="27" y="31"/>
                      </a:cubicBezTo>
                      <a:cubicBezTo>
                        <a:pt x="44" y="14"/>
                        <a:pt x="44" y="14"/>
                        <a:pt x="44" y="14"/>
                      </a:cubicBezTo>
                      <a:cubicBezTo>
                        <a:pt x="47" y="11"/>
                        <a:pt x="47" y="7"/>
                        <a:pt x="44" y="4"/>
                      </a:cubicBezTo>
                      <a:cubicBezTo>
                        <a:pt x="43" y="3"/>
                        <a:pt x="43" y="3"/>
                        <a:pt x="43" y="3"/>
                      </a:cubicBezTo>
                      <a:cubicBezTo>
                        <a:pt x="40" y="0"/>
                        <a:pt x="36" y="0"/>
                        <a:pt x="33" y="3"/>
                      </a:cubicBezTo>
                      <a:cubicBezTo>
                        <a:pt x="4" y="32"/>
                        <a:pt x="4" y="32"/>
                        <a:pt x="4" y="32"/>
                      </a:cubicBezTo>
                      <a:cubicBezTo>
                        <a:pt x="3" y="33"/>
                        <a:pt x="3" y="33"/>
                        <a:pt x="2" y="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4" name="Freeform 19"/>
                <p:cNvSpPr>
                  <a:spLocks/>
                </p:cNvSpPr>
                <p:nvPr/>
              </p:nvSpPr>
              <p:spPr bwMode="auto">
                <a:xfrm>
                  <a:off x="4548" y="1468"/>
                  <a:ext cx="312" cy="675"/>
                </a:xfrm>
                <a:custGeom>
                  <a:avLst/>
                  <a:gdLst>
                    <a:gd name="T0" fmla="*/ 34 w 78"/>
                    <a:gd name="T1" fmla="*/ 167 h 169"/>
                    <a:gd name="T2" fmla="*/ 38 w 78"/>
                    <a:gd name="T3" fmla="*/ 169 h 169"/>
                    <a:gd name="T4" fmla="*/ 40 w 78"/>
                    <a:gd name="T5" fmla="*/ 169 h 169"/>
                    <a:gd name="T6" fmla="*/ 46 w 78"/>
                    <a:gd name="T7" fmla="*/ 167 h 169"/>
                    <a:gd name="T8" fmla="*/ 46 w 78"/>
                    <a:gd name="T9" fmla="*/ 166 h 169"/>
                    <a:gd name="T10" fmla="*/ 75 w 78"/>
                    <a:gd name="T11" fmla="*/ 137 h 169"/>
                    <a:gd name="T12" fmla="*/ 75 w 78"/>
                    <a:gd name="T13" fmla="*/ 127 h 169"/>
                    <a:gd name="T14" fmla="*/ 74 w 78"/>
                    <a:gd name="T15" fmla="*/ 126 h 169"/>
                    <a:gd name="T16" fmla="*/ 64 w 78"/>
                    <a:gd name="T17" fmla="*/ 126 h 169"/>
                    <a:gd name="T18" fmla="*/ 47 w 78"/>
                    <a:gd name="T19" fmla="*/ 143 h 169"/>
                    <a:gd name="T20" fmla="*/ 47 w 78"/>
                    <a:gd name="T21" fmla="*/ 8 h 169"/>
                    <a:gd name="T22" fmla="*/ 47 w 78"/>
                    <a:gd name="T23" fmla="*/ 8 h 169"/>
                    <a:gd name="T24" fmla="*/ 39 w 78"/>
                    <a:gd name="T25" fmla="*/ 0 h 169"/>
                    <a:gd name="T26" fmla="*/ 31 w 78"/>
                    <a:gd name="T27" fmla="*/ 8 h 169"/>
                    <a:gd name="T28" fmla="*/ 31 w 78"/>
                    <a:gd name="T29" fmla="*/ 143 h 169"/>
                    <a:gd name="T30" fmla="*/ 14 w 78"/>
                    <a:gd name="T31" fmla="*/ 126 h 169"/>
                    <a:gd name="T32" fmla="*/ 4 w 78"/>
                    <a:gd name="T33" fmla="*/ 126 h 169"/>
                    <a:gd name="T34" fmla="*/ 3 w 78"/>
                    <a:gd name="T35" fmla="*/ 127 h 169"/>
                    <a:gd name="T36" fmla="*/ 3 w 78"/>
                    <a:gd name="T37" fmla="*/ 137 h 169"/>
                    <a:gd name="T38" fmla="*/ 32 w 78"/>
                    <a:gd name="T39" fmla="*/ 166 h 169"/>
                    <a:gd name="T40" fmla="*/ 34 w 78"/>
                    <a:gd name="T41" fmla="*/ 167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" h="169">
                      <a:moveTo>
                        <a:pt x="34" y="167"/>
                      </a:moveTo>
                      <a:cubicBezTo>
                        <a:pt x="35" y="169"/>
                        <a:pt x="37" y="169"/>
                        <a:pt x="38" y="169"/>
                      </a:cubicBezTo>
                      <a:cubicBezTo>
                        <a:pt x="40" y="169"/>
                        <a:pt x="40" y="169"/>
                        <a:pt x="40" y="169"/>
                      </a:cubicBezTo>
                      <a:cubicBezTo>
                        <a:pt x="42" y="169"/>
                        <a:pt x="44" y="168"/>
                        <a:pt x="46" y="167"/>
                      </a:cubicBezTo>
                      <a:cubicBezTo>
                        <a:pt x="46" y="167"/>
                        <a:pt x="46" y="166"/>
                        <a:pt x="46" y="166"/>
                      </a:cubicBezTo>
                      <a:cubicBezTo>
                        <a:pt x="75" y="137"/>
                        <a:pt x="75" y="137"/>
                        <a:pt x="75" y="137"/>
                      </a:cubicBezTo>
                      <a:cubicBezTo>
                        <a:pt x="78" y="134"/>
                        <a:pt x="78" y="130"/>
                        <a:pt x="75" y="127"/>
                      </a:cubicBezTo>
                      <a:cubicBezTo>
                        <a:pt x="74" y="126"/>
                        <a:pt x="74" y="126"/>
                        <a:pt x="74" y="126"/>
                      </a:cubicBezTo>
                      <a:cubicBezTo>
                        <a:pt x="71" y="123"/>
                        <a:pt x="67" y="123"/>
                        <a:pt x="64" y="126"/>
                      </a:cubicBezTo>
                      <a:cubicBezTo>
                        <a:pt x="47" y="143"/>
                        <a:pt x="47" y="143"/>
                        <a:pt x="47" y="143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7" y="8"/>
                        <a:pt x="47" y="8"/>
                        <a:pt x="47" y="8"/>
                      </a:cubicBezTo>
                      <a:cubicBezTo>
                        <a:pt x="47" y="4"/>
                        <a:pt x="44" y="0"/>
                        <a:pt x="39" y="0"/>
                      </a:cubicBezTo>
                      <a:cubicBezTo>
                        <a:pt x="35" y="0"/>
                        <a:pt x="31" y="4"/>
                        <a:pt x="31" y="8"/>
                      </a:cubicBezTo>
                      <a:cubicBezTo>
                        <a:pt x="31" y="143"/>
                        <a:pt x="31" y="143"/>
                        <a:pt x="31" y="143"/>
                      </a:cubicBezTo>
                      <a:cubicBezTo>
                        <a:pt x="14" y="126"/>
                        <a:pt x="14" y="126"/>
                        <a:pt x="14" y="126"/>
                      </a:cubicBezTo>
                      <a:cubicBezTo>
                        <a:pt x="11" y="123"/>
                        <a:pt x="7" y="123"/>
                        <a:pt x="4" y="126"/>
                      </a:cubicBezTo>
                      <a:cubicBezTo>
                        <a:pt x="3" y="127"/>
                        <a:pt x="3" y="127"/>
                        <a:pt x="3" y="127"/>
                      </a:cubicBezTo>
                      <a:cubicBezTo>
                        <a:pt x="0" y="130"/>
                        <a:pt x="0" y="134"/>
                        <a:pt x="3" y="137"/>
                      </a:cubicBezTo>
                      <a:cubicBezTo>
                        <a:pt x="32" y="166"/>
                        <a:pt x="32" y="166"/>
                        <a:pt x="32" y="166"/>
                      </a:cubicBezTo>
                      <a:cubicBezTo>
                        <a:pt x="33" y="167"/>
                        <a:pt x="33" y="167"/>
                        <a:pt x="34" y="1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5" name="Freeform 20"/>
                <p:cNvSpPr>
                  <a:spLocks/>
                </p:cNvSpPr>
                <p:nvPr/>
              </p:nvSpPr>
              <p:spPr bwMode="auto">
                <a:xfrm>
                  <a:off x="4548" y="664"/>
                  <a:ext cx="312" cy="676"/>
                </a:xfrm>
                <a:custGeom>
                  <a:avLst/>
                  <a:gdLst>
                    <a:gd name="T0" fmla="*/ 32 w 78"/>
                    <a:gd name="T1" fmla="*/ 3 h 169"/>
                    <a:gd name="T2" fmla="*/ 3 w 78"/>
                    <a:gd name="T3" fmla="*/ 32 h 169"/>
                    <a:gd name="T4" fmla="*/ 3 w 78"/>
                    <a:gd name="T5" fmla="*/ 43 h 169"/>
                    <a:gd name="T6" fmla="*/ 4 w 78"/>
                    <a:gd name="T7" fmla="*/ 44 h 169"/>
                    <a:gd name="T8" fmla="*/ 14 w 78"/>
                    <a:gd name="T9" fmla="*/ 44 h 169"/>
                    <a:gd name="T10" fmla="*/ 31 w 78"/>
                    <a:gd name="T11" fmla="*/ 26 h 169"/>
                    <a:gd name="T12" fmla="*/ 31 w 78"/>
                    <a:gd name="T13" fmla="*/ 161 h 169"/>
                    <a:gd name="T14" fmla="*/ 39 w 78"/>
                    <a:gd name="T15" fmla="*/ 169 h 169"/>
                    <a:gd name="T16" fmla="*/ 47 w 78"/>
                    <a:gd name="T17" fmla="*/ 161 h 169"/>
                    <a:gd name="T18" fmla="*/ 47 w 78"/>
                    <a:gd name="T19" fmla="*/ 161 h 169"/>
                    <a:gd name="T20" fmla="*/ 47 w 78"/>
                    <a:gd name="T21" fmla="*/ 27 h 169"/>
                    <a:gd name="T22" fmla="*/ 64 w 78"/>
                    <a:gd name="T23" fmla="*/ 44 h 169"/>
                    <a:gd name="T24" fmla="*/ 74 w 78"/>
                    <a:gd name="T25" fmla="*/ 44 h 169"/>
                    <a:gd name="T26" fmla="*/ 75 w 78"/>
                    <a:gd name="T27" fmla="*/ 43 h 169"/>
                    <a:gd name="T28" fmla="*/ 75 w 78"/>
                    <a:gd name="T29" fmla="*/ 32 h 169"/>
                    <a:gd name="T30" fmla="*/ 46 w 78"/>
                    <a:gd name="T31" fmla="*/ 3 h 169"/>
                    <a:gd name="T32" fmla="*/ 46 w 78"/>
                    <a:gd name="T33" fmla="*/ 3 h 169"/>
                    <a:gd name="T34" fmla="*/ 40 w 78"/>
                    <a:gd name="T35" fmla="*/ 0 h 169"/>
                    <a:gd name="T36" fmla="*/ 38 w 78"/>
                    <a:gd name="T37" fmla="*/ 0 h 169"/>
                    <a:gd name="T38" fmla="*/ 34 w 78"/>
                    <a:gd name="T39" fmla="*/ 2 h 169"/>
                    <a:gd name="T40" fmla="*/ 32 w 78"/>
                    <a:gd name="T41" fmla="*/ 3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8" h="169">
                      <a:moveTo>
                        <a:pt x="32" y="3"/>
                      </a:moveTo>
                      <a:cubicBezTo>
                        <a:pt x="3" y="32"/>
                        <a:pt x="3" y="32"/>
                        <a:pt x="3" y="32"/>
                      </a:cubicBezTo>
                      <a:cubicBezTo>
                        <a:pt x="0" y="35"/>
                        <a:pt x="0" y="40"/>
                        <a:pt x="3" y="43"/>
                      </a:cubicBezTo>
                      <a:cubicBezTo>
                        <a:pt x="4" y="44"/>
                        <a:pt x="4" y="44"/>
                        <a:pt x="4" y="44"/>
                      </a:cubicBezTo>
                      <a:cubicBezTo>
                        <a:pt x="7" y="46"/>
                        <a:pt x="11" y="46"/>
                        <a:pt x="14" y="44"/>
                      </a:cubicBezTo>
                      <a:cubicBezTo>
                        <a:pt x="31" y="26"/>
                        <a:pt x="31" y="26"/>
                        <a:pt x="31" y="26"/>
                      </a:cubicBezTo>
                      <a:cubicBezTo>
                        <a:pt x="31" y="161"/>
                        <a:pt x="31" y="161"/>
                        <a:pt x="31" y="161"/>
                      </a:cubicBezTo>
                      <a:cubicBezTo>
                        <a:pt x="31" y="165"/>
                        <a:pt x="35" y="169"/>
                        <a:pt x="39" y="169"/>
                      </a:cubicBezTo>
                      <a:cubicBezTo>
                        <a:pt x="44" y="169"/>
                        <a:pt x="47" y="165"/>
                        <a:pt x="47" y="161"/>
                      </a:cubicBezTo>
                      <a:cubicBezTo>
                        <a:pt x="47" y="161"/>
                        <a:pt x="47" y="161"/>
                        <a:pt x="47" y="161"/>
                      </a:cubicBezTo>
                      <a:cubicBezTo>
                        <a:pt x="47" y="27"/>
                        <a:pt x="47" y="27"/>
                        <a:pt x="47" y="27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7" y="46"/>
                        <a:pt x="71" y="46"/>
                        <a:pt x="74" y="44"/>
                      </a:cubicBezTo>
                      <a:cubicBezTo>
                        <a:pt x="75" y="43"/>
                        <a:pt x="75" y="43"/>
                        <a:pt x="75" y="43"/>
                      </a:cubicBezTo>
                      <a:cubicBezTo>
                        <a:pt x="78" y="40"/>
                        <a:pt x="78" y="35"/>
                        <a:pt x="75" y="32"/>
                      </a:cubicBezTo>
                      <a:cubicBezTo>
                        <a:pt x="46" y="3"/>
                        <a:pt x="46" y="3"/>
                        <a:pt x="46" y="3"/>
                      </a:cubicBezTo>
                      <a:cubicBezTo>
                        <a:pt x="46" y="3"/>
                        <a:pt x="46" y="3"/>
                        <a:pt x="46" y="3"/>
                      </a:cubicBezTo>
                      <a:cubicBezTo>
                        <a:pt x="44" y="1"/>
                        <a:pt x="42" y="0"/>
                        <a:pt x="40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ubicBezTo>
                        <a:pt x="37" y="0"/>
                        <a:pt x="35" y="1"/>
                        <a:pt x="34" y="2"/>
                      </a:cubicBezTo>
                      <a:cubicBezTo>
                        <a:pt x="33" y="2"/>
                        <a:pt x="33" y="3"/>
                        <a:pt x="32" y="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  <p:grpSp>
            <p:nvGrpSpPr>
              <p:cNvPr id="97" name="Group 157"/>
              <p:cNvGrpSpPr>
                <a:grpSpLocks noChangeAspect="1"/>
              </p:cNvGrpSpPr>
              <p:nvPr/>
            </p:nvGrpSpPr>
            <p:grpSpPr>
              <a:xfrm>
                <a:off x="7419246" y="2727413"/>
                <a:ext cx="486302" cy="194933"/>
                <a:chOff x="13636625" y="1665288"/>
                <a:chExt cx="1330325" cy="533400"/>
              </a:xfrm>
              <a:solidFill>
                <a:srgbClr val="292929"/>
              </a:solidFill>
              <a:effectLst/>
            </p:grpSpPr>
            <p:sp>
              <p:nvSpPr>
                <p:cNvPr id="98" name="Rectangle 24"/>
                <p:cNvSpPr>
                  <a:spLocks noChangeArrowheads="1"/>
                </p:cNvSpPr>
                <p:nvPr/>
              </p:nvSpPr>
              <p:spPr bwMode="auto">
                <a:xfrm>
                  <a:off x="13636625" y="1665288"/>
                  <a:ext cx="406400" cy="920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99" name="Rectangle 25"/>
                <p:cNvSpPr>
                  <a:spLocks noChangeArrowheads="1"/>
                </p:cNvSpPr>
                <p:nvPr/>
              </p:nvSpPr>
              <p:spPr bwMode="auto">
                <a:xfrm>
                  <a:off x="14100175" y="1665288"/>
                  <a:ext cx="406400" cy="920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0" name="Rectangle 26"/>
                <p:cNvSpPr>
                  <a:spLocks noChangeArrowheads="1"/>
                </p:cNvSpPr>
                <p:nvPr/>
              </p:nvSpPr>
              <p:spPr bwMode="auto">
                <a:xfrm>
                  <a:off x="14560550" y="1665288"/>
                  <a:ext cx="406400" cy="920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1" name="Rectangle 27"/>
                <p:cNvSpPr>
                  <a:spLocks noChangeArrowheads="1"/>
                </p:cNvSpPr>
                <p:nvPr/>
              </p:nvSpPr>
              <p:spPr bwMode="auto">
                <a:xfrm>
                  <a:off x="13868400" y="1814513"/>
                  <a:ext cx="406400" cy="88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2" name="Rectangle 28"/>
                <p:cNvSpPr>
                  <a:spLocks noChangeArrowheads="1"/>
                </p:cNvSpPr>
                <p:nvPr/>
              </p:nvSpPr>
              <p:spPr bwMode="auto">
                <a:xfrm>
                  <a:off x="14328775" y="1814513"/>
                  <a:ext cx="406400" cy="88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3" name="Rectangle 29"/>
                <p:cNvSpPr>
                  <a:spLocks noChangeArrowheads="1"/>
                </p:cNvSpPr>
                <p:nvPr/>
              </p:nvSpPr>
              <p:spPr bwMode="auto">
                <a:xfrm>
                  <a:off x="13636625" y="1814513"/>
                  <a:ext cx="174625" cy="88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4" name="Rectangle 30"/>
                <p:cNvSpPr>
                  <a:spLocks noChangeArrowheads="1"/>
                </p:cNvSpPr>
                <p:nvPr/>
              </p:nvSpPr>
              <p:spPr bwMode="auto">
                <a:xfrm>
                  <a:off x="14792325" y="1814513"/>
                  <a:ext cx="174625" cy="88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5" name="Rectangle 31"/>
                <p:cNvSpPr>
                  <a:spLocks noChangeArrowheads="1"/>
                </p:cNvSpPr>
                <p:nvPr/>
              </p:nvSpPr>
              <p:spPr bwMode="auto">
                <a:xfrm>
                  <a:off x="13636625" y="1960563"/>
                  <a:ext cx="406400" cy="88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6" name="Rectangle 32"/>
                <p:cNvSpPr>
                  <a:spLocks noChangeArrowheads="1"/>
                </p:cNvSpPr>
                <p:nvPr/>
              </p:nvSpPr>
              <p:spPr bwMode="auto">
                <a:xfrm>
                  <a:off x="14100175" y="1960563"/>
                  <a:ext cx="406400" cy="88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7" name="Rectangle 33"/>
                <p:cNvSpPr>
                  <a:spLocks noChangeArrowheads="1"/>
                </p:cNvSpPr>
                <p:nvPr/>
              </p:nvSpPr>
              <p:spPr bwMode="auto">
                <a:xfrm>
                  <a:off x="14560550" y="1960563"/>
                  <a:ext cx="406400" cy="889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8" name="Rectangle 34"/>
                <p:cNvSpPr>
                  <a:spLocks noChangeArrowheads="1"/>
                </p:cNvSpPr>
                <p:nvPr/>
              </p:nvSpPr>
              <p:spPr bwMode="auto">
                <a:xfrm>
                  <a:off x="13868400" y="2106613"/>
                  <a:ext cx="406400" cy="920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09" name="Rectangle 35"/>
                <p:cNvSpPr>
                  <a:spLocks noChangeArrowheads="1"/>
                </p:cNvSpPr>
                <p:nvPr/>
              </p:nvSpPr>
              <p:spPr bwMode="auto">
                <a:xfrm>
                  <a:off x="14328775" y="2106613"/>
                  <a:ext cx="406400" cy="920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0" name="Rectangle 36"/>
                <p:cNvSpPr>
                  <a:spLocks noChangeArrowheads="1"/>
                </p:cNvSpPr>
                <p:nvPr/>
              </p:nvSpPr>
              <p:spPr bwMode="auto">
                <a:xfrm>
                  <a:off x="13636625" y="2106613"/>
                  <a:ext cx="174625" cy="920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  <p:sp>
              <p:nvSpPr>
                <p:cNvPr id="111" name="Rectangle 37"/>
                <p:cNvSpPr>
                  <a:spLocks noChangeArrowheads="1"/>
                </p:cNvSpPr>
                <p:nvPr/>
              </p:nvSpPr>
              <p:spPr bwMode="auto">
                <a:xfrm>
                  <a:off x="14792325" y="2106613"/>
                  <a:ext cx="174625" cy="920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 vert="horz" wrap="square" lIns="68589" tIns="34295" rIns="68589" bIns="34295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+mn-lt"/>
                  </a:endParaRPr>
                </a:p>
              </p:txBody>
            </p:sp>
          </p:grpSp>
        </p:grpSp>
      </p:grpSp>
      <p:grpSp>
        <p:nvGrpSpPr>
          <p:cNvPr id="116" name="Group 115"/>
          <p:cNvGrpSpPr/>
          <p:nvPr/>
        </p:nvGrpSpPr>
        <p:grpSpPr>
          <a:xfrm>
            <a:off x="434392" y="3775061"/>
            <a:ext cx="900000" cy="899764"/>
            <a:chOff x="434392" y="3775061"/>
            <a:chExt cx="900000" cy="899764"/>
          </a:xfrm>
        </p:grpSpPr>
        <p:sp>
          <p:nvSpPr>
            <p:cNvPr id="117" name="Oval 116"/>
            <p:cNvSpPr/>
            <p:nvPr/>
          </p:nvSpPr>
          <p:spPr>
            <a:xfrm>
              <a:off x="434392" y="3775061"/>
              <a:ext cx="900000" cy="899764"/>
            </a:xfrm>
            <a:prstGeom prst="ellipse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accent1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83" tIns="60943" rIns="121883" bIns="60943" rtlCol="0" anchor="ctr"/>
            <a:lstStyle/>
            <a:p>
              <a:pPr algn="ctr" defTabSz="609144"/>
              <a:endParaRPr lang="en-US" sz="20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18" name="Freeform 11"/>
            <p:cNvSpPr>
              <a:spLocks noChangeAspect="1" noEditPoints="1"/>
            </p:cNvSpPr>
            <p:nvPr/>
          </p:nvSpPr>
          <p:spPr bwMode="auto">
            <a:xfrm>
              <a:off x="589586" y="3930360"/>
              <a:ext cx="589613" cy="589165"/>
            </a:xfrm>
            <a:custGeom>
              <a:avLst/>
              <a:gdLst/>
              <a:ahLst/>
              <a:cxnLst>
                <a:cxn ang="0">
                  <a:pos x="495" y="3"/>
                </a:cxn>
                <a:cxn ang="0">
                  <a:pos x="327" y="146"/>
                </a:cxn>
                <a:cxn ang="0">
                  <a:pos x="425" y="182"/>
                </a:cxn>
                <a:cxn ang="0">
                  <a:pos x="746" y="183"/>
                </a:cxn>
                <a:cxn ang="0">
                  <a:pos x="558" y="0"/>
                </a:cxn>
                <a:cxn ang="0">
                  <a:pos x="1036" y="320"/>
                </a:cxn>
                <a:cxn ang="0">
                  <a:pos x="1011" y="232"/>
                </a:cxn>
                <a:cxn ang="0">
                  <a:pos x="985" y="371"/>
                </a:cxn>
                <a:cxn ang="0">
                  <a:pos x="564" y="805"/>
                </a:cxn>
                <a:cxn ang="0">
                  <a:pos x="857" y="835"/>
                </a:cxn>
                <a:cxn ang="0">
                  <a:pos x="1093" y="401"/>
                </a:cxn>
                <a:cxn ang="0">
                  <a:pos x="985" y="371"/>
                </a:cxn>
                <a:cxn ang="0">
                  <a:pos x="958" y="364"/>
                </a:cxn>
                <a:cxn ang="0">
                  <a:pos x="796" y="259"/>
                </a:cxn>
                <a:cxn ang="0">
                  <a:pos x="553" y="783"/>
                </a:cxn>
                <a:cxn ang="0">
                  <a:pos x="515" y="768"/>
                </a:cxn>
                <a:cxn ang="0">
                  <a:pos x="731" y="281"/>
                </a:cxn>
                <a:cxn ang="0">
                  <a:pos x="425" y="206"/>
                </a:cxn>
                <a:cxn ang="0">
                  <a:pos x="327" y="249"/>
                </a:cxn>
                <a:cxn ang="0">
                  <a:pos x="148" y="602"/>
                </a:cxn>
                <a:cxn ang="0">
                  <a:pos x="225" y="701"/>
                </a:cxn>
                <a:cxn ang="0">
                  <a:pos x="945" y="288"/>
                </a:cxn>
                <a:cxn ang="0">
                  <a:pos x="986" y="200"/>
                </a:cxn>
                <a:cxn ang="0">
                  <a:pos x="769" y="186"/>
                </a:cxn>
                <a:cxn ang="0">
                  <a:pos x="883" y="890"/>
                </a:cxn>
                <a:cxn ang="0">
                  <a:pos x="1037" y="841"/>
                </a:cxn>
                <a:cxn ang="0">
                  <a:pos x="865" y="873"/>
                </a:cxn>
                <a:cxn ang="0">
                  <a:pos x="561" y="840"/>
                </a:cxn>
                <a:cxn ang="0">
                  <a:pos x="369" y="1005"/>
                </a:cxn>
                <a:cxn ang="0">
                  <a:pos x="807" y="931"/>
                </a:cxn>
                <a:cxn ang="0">
                  <a:pos x="948" y="813"/>
                </a:cxn>
                <a:cxn ang="0">
                  <a:pos x="1115" y="557"/>
                </a:cxn>
                <a:cxn ang="0">
                  <a:pos x="463" y="819"/>
                </a:cxn>
                <a:cxn ang="0">
                  <a:pos x="127" y="698"/>
                </a:cxn>
                <a:cxn ang="0">
                  <a:pos x="142" y="929"/>
                </a:cxn>
                <a:cxn ang="0">
                  <a:pos x="74" y="647"/>
                </a:cxn>
                <a:cxn ang="0">
                  <a:pos x="0" y="557"/>
                </a:cxn>
                <a:cxn ang="0">
                  <a:pos x="74" y="647"/>
                </a:cxn>
                <a:cxn ang="0">
                  <a:pos x="182" y="430"/>
                </a:cxn>
                <a:cxn ang="0">
                  <a:pos x="93" y="250"/>
                </a:cxn>
                <a:cxn ang="0">
                  <a:pos x="125" y="596"/>
                </a:cxn>
                <a:cxn ang="0">
                  <a:pos x="462" y="856"/>
                </a:cxn>
                <a:cxn ang="0">
                  <a:pos x="353" y="987"/>
                </a:cxn>
              </a:cxnLst>
              <a:rect l="0" t="0" r="r" b="b"/>
              <a:pathLst>
                <a:path w="1115" h="1114">
                  <a:moveTo>
                    <a:pt x="327" y="146"/>
                  </a:moveTo>
                  <a:cubicBezTo>
                    <a:pt x="335" y="146"/>
                    <a:pt x="342" y="148"/>
                    <a:pt x="348" y="151"/>
                  </a:cubicBezTo>
                  <a:cubicBezTo>
                    <a:pt x="394" y="94"/>
                    <a:pt x="443" y="44"/>
                    <a:pt x="495" y="3"/>
                  </a:cubicBezTo>
                  <a:cubicBezTo>
                    <a:pt x="340" y="21"/>
                    <a:pt x="204" y="101"/>
                    <a:pt x="114" y="219"/>
                  </a:cubicBezTo>
                  <a:cubicBezTo>
                    <a:pt x="166" y="206"/>
                    <a:pt x="221" y="197"/>
                    <a:pt x="277" y="190"/>
                  </a:cubicBezTo>
                  <a:cubicBezTo>
                    <a:pt x="280" y="165"/>
                    <a:pt x="301" y="146"/>
                    <a:pt x="327" y="146"/>
                  </a:cubicBezTo>
                  <a:close/>
                  <a:moveTo>
                    <a:pt x="367" y="165"/>
                  </a:moveTo>
                  <a:cubicBezTo>
                    <a:pt x="371" y="170"/>
                    <a:pt x="374" y="176"/>
                    <a:pt x="376" y="183"/>
                  </a:cubicBezTo>
                  <a:cubicBezTo>
                    <a:pt x="392" y="182"/>
                    <a:pt x="409" y="182"/>
                    <a:pt x="425" y="182"/>
                  </a:cubicBezTo>
                  <a:cubicBezTo>
                    <a:pt x="445" y="182"/>
                    <a:pt x="464" y="182"/>
                    <a:pt x="484" y="183"/>
                  </a:cubicBezTo>
                  <a:cubicBezTo>
                    <a:pt x="560" y="186"/>
                    <a:pt x="635" y="196"/>
                    <a:pt x="705" y="211"/>
                  </a:cubicBezTo>
                  <a:cubicBezTo>
                    <a:pt x="713" y="196"/>
                    <a:pt x="728" y="185"/>
                    <a:pt x="746" y="183"/>
                  </a:cubicBezTo>
                  <a:cubicBezTo>
                    <a:pt x="750" y="145"/>
                    <a:pt x="752" y="108"/>
                    <a:pt x="752" y="72"/>
                  </a:cubicBezTo>
                  <a:cubicBezTo>
                    <a:pt x="752" y="59"/>
                    <a:pt x="751" y="47"/>
                    <a:pt x="751" y="34"/>
                  </a:cubicBezTo>
                  <a:cubicBezTo>
                    <a:pt x="691" y="12"/>
                    <a:pt x="626" y="0"/>
                    <a:pt x="558" y="0"/>
                  </a:cubicBezTo>
                  <a:cubicBezTo>
                    <a:pt x="551" y="0"/>
                    <a:pt x="545" y="0"/>
                    <a:pt x="539" y="0"/>
                  </a:cubicBezTo>
                  <a:cubicBezTo>
                    <a:pt x="478" y="44"/>
                    <a:pt x="420" y="99"/>
                    <a:pt x="367" y="165"/>
                  </a:cubicBezTo>
                  <a:close/>
                  <a:moveTo>
                    <a:pt x="1036" y="320"/>
                  </a:moveTo>
                  <a:cubicBezTo>
                    <a:pt x="1036" y="325"/>
                    <a:pt x="1035" y="329"/>
                    <a:pt x="1034" y="333"/>
                  </a:cubicBezTo>
                  <a:cubicBezTo>
                    <a:pt x="1050" y="341"/>
                    <a:pt x="1064" y="350"/>
                    <a:pt x="1079" y="359"/>
                  </a:cubicBezTo>
                  <a:cubicBezTo>
                    <a:pt x="1062" y="314"/>
                    <a:pt x="1038" y="271"/>
                    <a:pt x="1011" y="232"/>
                  </a:cubicBezTo>
                  <a:cubicBezTo>
                    <a:pt x="1010" y="246"/>
                    <a:pt x="1009" y="260"/>
                    <a:pt x="1007" y="274"/>
                  </a:cubicBezTo>
                  <a:cubicBezTo>
                    <a:pt x="1024" y="282"/>
                    <a:pt x="1036" y="300"/>
                    <a:pt x="1036" y="320"/>
                  </a:cubicBezTo>
                  <a:close/>
                  <a:moveTo>
                    <a:pt x="985" y="371"/>
                  </a:moveTo>
                  <a:cubicBezTo>
                    <a:pt x="983" y="371"/>
                    <a:pt x="982" y="371"/>
                    <a:pt x="981" y="371"/>
                  </a:cubicBezTo>
                  <a:cubicBezTo>
                    <a:pt x="955" y="437"/>
                    <a:pt x="914" y="504"/>
                    <a:pt x="860" y="567"/>
                  </a:cubicBezTo>
                  <a:cubicBezTo>
                    <a:pt x="784" y="655"/>
                    <a:pt x="683" y="737"/>
                    <a:pt x="564" y="805"/>
                  </a:cubicBezTo>
                  <a:cubicBezTo>
                    <a:pt x="565" y="808"/>
                    <a:pt x="566" y="812"/>
                    <a:pt x="566" y="817"/>
                  </a:cubicBezTo>
                  <a:cubicBezTo>
                    <a:pt x="641" y="829"/>
                    <a:pt x="720" y="836"/>
                    <a:pt x="802" y="836"/>
                  </a:cubicBezTo>
                  <a:cubicBezTo>
                    <a:pt x="821" y="836"/>
                    <a:pt x="839" y="836"/>
                    <a:pt x="857" y="835"/>
                  </a:cubicBezTo>
                  <a:cubicBezTo>
                    <a:pt x="862" y="811"/>
                    <a:pt x="883" y="793"/>
                    <a:pt x="908" y="793"/>
                  </a:cubicBezTo>
                  <a:cubicBezTo>
                    <a:pt x="915" y="793"/>
                    <a:pt x="923" y="795"/>
                    <a:pt x="930" y="798"/>
                  </a:cubicBezTo>
                  <a:cubicBezTo>
                    <a:pt x="1025" y="673"/>
                    <a:pt x="1081" y="533"/>
                    <a:pt x="1093" y="401"/>
                  </a:cubicBezTo>
                  <a:cubicBezTo>
                    <a:pt x="1092" y="399"/>
                    <a:pt x="1092" y="398"/>
                    <a:pt x="1091" y="396"/>
                  </a:cubicBezTo>
                  <a:cubicBezTo>
                    <a:pt x="1070" y="381"/>
                    <a:pt x="1047" y="367"/>
                    <a:pt x="1023" y="354"/>
                  </a:cubicBezTo>
                  <a:cubicBezTo>
                    <a:pt x="1014" y="365"/>
                    <a:pt x="1000" y="371"/>
                    <a:pt x="985" y="371"/>
                  </a:cubicBezTo>
                  <a:close/>
                  <a:moveTo>
                    <a:pt x="553" y="783"/>
                  </a:moveTo>
                  <a:cubicBezTo>
                    <a:pt x="670" y="717"/>
                    <a:pt x="768" y="637"/>
                    <a:pt x="841" y="552"/>
                  </a:cubicBezTo>
                  <a:cubicBezTo>
                    <a:pt x="894" y="490"/>
                    <a:pt x="933" y="426"/>
                    <a:pt x="958" y="364"/>
                  </a:cubicBezTo>
                  <a:cubicBezTo>
                    <a:pt x="943" y="355"/>
                    <a:pt x="934" y="339"/>
                    <a:pt x="934" y="320"/>
                  </a:cubicBezTo>
                  <a:cubicBezTo>
                    <a:pt x="934" y="317"/>
                    <a:pt x="934" y="313"/>
                    <a:pt x="935" y="310"/>
                  </a:cubicBezTo>
                  <a:cubicBezTo>
                    <a:pt x="891" y="290"/>
                    <a:pt x="844" y="273"/>
                    <a:pt x="796" y="259"/>
                  </a:cubicBezTo>
                  <a:cubicBezTo>
                    <a:pt x="788" y="274"/>
                    <a:pt x="772" y="284"/>
                    <a:pt x="754" y="285"/>
                  </a:cubicBezTo>
                  <a:cubicBezTo>
                    <a:pt x="737" y="377"/>
                    <a:pt x="708" y="473"/>
                    <a:pt x="667" y="569"/>
                  </a:cubicBezTo>
                  <a:cubicBezTo>
                    <a:pt x="634" y="646"/>
                    <a:pt x="596" y="718"/>
                    <a:pt x="553" y="783"/>
                  </a:cubicBezTo>
                  <a:close/>
                  <a:moveTo>
                    <a:pt x="225" y="701"/>
                  </a:moveTo>
                  <a:cubicBezTo>
                    <a:pt x="295" y="740"/>
                    <a:pt x="377" y="773"/>
                    <a:pt x="469" y="796"/>
                  </a:cubicBezTo>
                  <a:cubicBezTo>
                    <a:pt x="477" y="779"/>
                    <a:pt x="495" y="768"/>
                    <a:pt x="515" y="768"/>
                  </a:cubicBezTo>
                  <a:cubicBezTo>
                    <a:pt x="521" y="768"/>
                    <a:pt x="527" y="769"/>
                    <a:pt x="532" y="771"/>
                  </a:cubicBezTo>
                  <a:cubicBezTo>
                    <a:pt x="574" y="707"/>
                    <a:pt x="612" y="636"/>
                    <a:pt x="645" y="559"/>
                  </a:cubicBezTo>
                  <a:cubicBezTo>
                    <a:pt x="685" y="465"/>
                    <a:pt x="713" y="371"/>
                    <a:pt x="731" y="281"/>
                  </a:cubicBezTo>
                  <a:cubicBezTo>
                    <a:pt x="713" y="273"/>
                    <a:pt x="700" y="255"/>
                    <a:pt x="700" y="234"/>
                  </a:cubicBezTo>
                  <a:cubicBezTo>
                    <a:pt x="631" y="220"/>
                    <a:pt x="558" y="210"/>
                    <a:pt x="483" y="207"/>
                  </a:cubicBezTo>
                  <a:cubicBezTo>
                    <a:pt x="464" y="206"/>
                    <a:pt x="444" y="206"/>
                    <a:pt x="425" y="206"/>
                  </a:cubicBezTo>
                  <a:cubicBezTo>
                    <a:pt x="425" y="206"/>
                    <a:pt x="425" y="206"/>
                    <a:pt x="425" y="206"/>
                  </a:cubicBezTo>
                  <a:cubicBezTo>
                    <a:pt x="409" y="206"/>
                    <a:pt x="393" y="206"/>
                    <a:pt x="378" y="207"/>
                  </a:cubicBezTo>
                  <a:cubicBezTo>
                    <a:pt x="373" y="231"/>
                    <a:pt x="352" y="249"/>
                    <a:pt x="327" y="249"/>
                  </a:cubicBezTo>
                  <a:cubicBezTo>
                    <a:pt x="321" y="249"/>
                    <a:pt x="314" y="247"/>
                    <a:pt x="309" y="245"/>
                  </a:cubicBezTo>
                  <a:cubicBezTo>
                    <a:pt x="270" y="304"/>
                    <a:pt x="234" y="369"/>
                    <a:pt x="204" y="439"/>
                  </a:cubicBezTo>
                  <a:cubicBezTo>
                    <a:pt x="181" y="493"/>
                    <a:pt x="163" y="548"/>
                    <a:pt x="148" y="602"/>
                  </a:cubicBezTo>
                  <a:cubicBezTo>
                    <a:pt x="165" y="610"/>
                    <a:pt x="176" y="627"/>
                    <a:pt x="176" y="647"/>
                  </a:cubicBezTo>
                  <a:cubicBezTo>
                    <a:pt x="176" y="654"/>
                    <a:pt x="174" y="661"/>
                    <a:pt x="172" y="667"/>
                  </a:cubicBezTo>
                  <a:cubicBezTo>
                    <a:pt x="189" y="679"/>
                    <a:pt x="206" y="690"/>
                    <a:pt x="225" y="701"/>
                  </a:cubicBezTo>
                  <a:close/>
                  <a:moveTo>
                    <a:pt x="802" y="234"/>
                  </a:moveTo>
                  <a:cubicBezTo>
                    <a:pt x="802" y="235"/>
                    <a:pt x="802" y="235"/>
                    <a:pt x="802" y="236"/>
                  </a:cubicBezTo>
                  <a:cubicBezTo>
                    <a:pt x="852" y="250"/>
                    <a:pt x="900" y="268"/>
                    <a:pt x="945" y="288"/>
                  </a:cubicBezTo>
                  <a:cubicBezTo>
                    <a:pt x="954" y="277"/>
                    <a:pt x="968" y="270"/>
                    <a:pt x="983" y="269"/>
                  </a:cubicBezTo>
                  <a:cubicBezTo>
                    <a:pt x="986" y="253"/>
                    <a:pt x="987" y="237"/>
                    <a:pt x="987" y="221"/>
                  </a:cubicBezTo>
                  <a:cubicBezTo>
                    <a:pt x="987" y="214"/>
                    <a:pt x="986" y="207"/>
                    <a:pt x="986" y="200"/>
                  </a:cubicBezTo>
                  <a:cubicBezTo>
                    <a:pt x="930" y="133"/>
                    <a:pt x="857" y="79"/>
                    <a:pt x="775" y="44"/>
                  </a:cubicBezTo>
                  <a:cubicBezTo>
                    <a:pt x="776" y="53"/>
                    <a:pt x="776" y="63"/>
                    <a:pt x="776" y="72"/>
                  </a:cubicBezTo>
                  <a:cubicBezTo>
                    <a:pt x="776" y="109"/>
                    <a:pt x="774" y="147"/>
                    <a:pt x="769" y="186"/>
                  </a:cubicBezTo>
                  <a:cubicBezTo>
                    <a:pt x="789" y="194"/>
                    <a:pt x="802" y="212"/>
                    <a:pt x="802" y="234"/>
                  </a:cubicBezTo>
                  <a:close/>
                  <a:moveTo>
                    <a:pt x="908" y="896"/>
                  </a:moveTo>
                  <a:cubicBezTo>
                    <a:pt x="899" y="896"/>
                    <a:pt x="890" y="894"/>
                    <a:pt x="883" y="890"/>
                  </a:cubicBezTo>
                  <a:cubicBezTo>
                    <a:pt x="864" y="910"/>
                    <a:pt x="844" y="929"/>
                    <a:pt x="822" y="948"/>
                  </a:cubicBezTo>
                  <a:cubicBezTo>
                    <a:pt x="741" y="1021"/>
                    <a:pt x="652" y="1076"/>
                    <a:pt x="560" y="1114"/>
                  </a:cubicBezTo>
                  <a:cubicBezTo>
                    <a:pt x="763" y="1113"/>
                    <a:pt x="940" y="1004"/>
                    <a:pt x="1037" y="841"/>
                  </a:cubicBezTo>
                  <a:cubicBezTo>
                    <a:pt x="1011" y="846"/>
                    <a:pt x="985" y="849"/>
                    <a:pt x="958" y="852"/>
                  </a:cubicBezTo>
                  <a:cubicBezTo>
                    <a:pt x="955" y="877"/>
                    <a:pt x="933" y="896"/>
                    <a:pt x="908" y="896"/>
                  </a:cubicBezTo>
                  <a:close/>
                  <a:moveTo>
                    <a:pt x="865" y="873"/>
                  </a:moveTo>
                  <a:cubicBezTo>
                    <a:pt x="862" y="869"/>
                    <a:pt x="860" y="864"/>
                    <a:pt x="859" y="859"/>
                  </a:cubicBezTo>
                  <a:cubicBezTo>
                    <a:pt x="840" y="860"/>
                    <a:pt x="821" y="860"/>
                    <a:pt x="802" y="860"/>
                  </a:cubicBezTo>
                  <a:cubicBezTo>
                    <a:pt x="718" y="860"/>
                    <a:pt x="638" y="853"/>
                    <a:pt x="561" y="840"/>
                  </a:cubicBezTo>
                  <a:cubicBezTo>
                    <a:pt x="553" y="858"/>
                    <a:pt x="535" y="870"/>
                    <a:pt x="515" y="870"/>
                  </a:cubicBezTo>
                  <a:cubicBezTo>
                    <a:pt x="508" y="870"/>
                    <a:pt x="501" y="869"/>
                    <a:pt x="495" y="866"/>
                  </a:cubicBezTo>
                  <a:cubicBezTo>
                    <a:pt x="455" y="918"/>
                    <a:pt x="413" y="965"/>
                    <a:pt x="369" y="1005"/>
                  </a:cubicBezTo>
                  <a:cubicBezTo>
                    <a:pt x="349" y="1023"/>
                    <a:pt x="329" y="1040"/>
                    <a:pt x="309" y="1056"/>
                  </a:cubicBezTo>
                  <a:cubicBezTo>
                    <a:pt x="367" y="1085"/>
                    <a:pt x="432" y="1104"/>
                    <a:pt x="500" y="1111"/>
                  </a:cubicBezTo>
                  <a:cubicBezTo>
                    <a:pt x="607" y="1075"/>
                    <a:pt x="712" y="1015"/>
                    <a:pt x="807" y="931"/>
                  </a:cubicBezTo>
                  <a:cubicBezTo>
                    <a:pt x="827" y="912"/>
                    <a:pt x="847" y="893"/>
                    <a:pt x="865" y="873"/>
                  </a:cubicBezTo>
                  <a:close/>
                  <a:moveTo>
                    <a:pt x="1108" y="467"/>
                  </a:moveTo>
                  <a:cubicBezTo>
                    <a:pt x="1085" y="585"/>
                    <a:pt x="1031" y="705"/>
                    <a:pt x="948" y="813"/>
                  </a:cubicBezTo>
                  <a:cubicBezTo>
                    <a:pt x="952" y="818"/>
                    <a:pt x="954" y="823"/>
                    <a:pt x="956" y="828"/>
                  </a:cubicBezTo>
                  <a:cubicBezTo>
                    <a:pt x="989" y="824"/>
                    <a:pt x="1021" y="820"/>
                    <a:pt x="1052" y="814"/>
                  </a:cubicBezTo>
                  <a:cubicBezTo>
                    <a:pt x="1092" y="737"/>
                    <a:pt x="1115" y="650"/>
                    <a:pt x="1115" y="557"/>
                  </a:cubicBezTo>
                  <a:cubicBezTo>
                    <a:pt x="1115" y="526"/>
                    <a:pt x="1112" y="496"/>
                    <a:pt x="1108" y="467"/>
                  </a:cubicBezTo>
                  <a:close/>
                  <a:moveTo>
                    <a:pt x="464" y="829"/>
                  </a:moveTo>
                  <a:cubicBezTo>
                    <a:pt x="464" y="826"/>
                    <a:pt x="464" y="823"/>
                    <a:pt x="463" y="819"/>
                  </a:cubicBezTo>
                  <a:cubicBezTo>
                    <a:pt x="370" y="796"/>
                    <a:pt x="285" y="762"/>
                    <a:pt x="213" y="722"/>
                  </a:cubicBezTo>
                  <a:cubicBezTo>
                    <a:pt x="194" y="711"/>
                    <a:pt x="175" y="699"/>
                    <a:pt x="157" y="687"/>
                  </a:cubicBezTo>
                  <a:cubicBezTo>
                    <a:pt x="149" y="693"/>
                    <a:pt x="138" y="698"/>
                    <a:pt x="127" y="698"/>
                  </a:cubicBezTo>
                  <a:cubicBezTo>
                    <a:pt x="117" y="757"/>
                    <a:pt x="111" y="815"/>
                    <a:pt x="111" y="871"/>
                  </a:cubicBezTo>
                  <a:cubicBezTo>
                    <a:pt x="111" y="878"/>
                    <a:pt x="111" y="884"/>
                    <a:pt x="112" y="891"/>
                  </a:cubicBezTo>
                  <a:cubicBezTo>
                    <a:pt x="121" y="904"/>
                    <a:pt x="132" y="917"/>
                    <a:pt x="142" y="929"/>
                  </a:cubicBezTo>
                  <a:cubicBezTo>
                    <a:pt x="242" y="913"/>
                    <a:pt x="348" y="882"/>
                    <a:pt x="452" y="834"/>
                  </a:cubicBezTo>
                  <a:cubicBezTo>
                    <a:pt x="456" y="832"/>
                    <a:pt x="460" y="831"/>
                    <a:pt x="464" y="829"/>
                  </a:cubicBezTo>
                  <a:close/>
                  <a:moveTo>
                    <a:pt x="74" y="647"/>
                  </a:moveTo>
                  <a:cubicBezTo>
                    <a:pt x="74" y="638"/>
                    <a:pt x="76" y="630"/>
                    <a:pt x="80" y="623"/>
                  </a:cubicBezTo>
                  <a:cubicBezTo>
                    <a:pt x="47" y="591"/>
                    <a:pt x="21" y="556"/>
                    <a:pt x="1" y="520"/>
                  </a:cubicBezTo>
                  <a:cubicBezTo>
                    <a:pt x="1" y="532"/>
                    <a:pt x="0" y="544"/>
                    <a:pt x="0" y="557"/>
                  </a:cubicBezTo>
                  <a:cubicBezTo>
                    <a:pt x="0" y="667"/>
                    <a:pt x="32" y="770"/>
                    <a:pt x="88" y="857"/>
                  </a:cubicBezTo>
                  <a:cubicBezTo>
                    <a:pt x="88" y="804"/>
                    <a:pt x="94" y="749"/>
                    <a:pt x="103" y="694"/>
                  </a:cubicBezTo>
                  <a:cubicBezTo>
                    <a:pt x="86" y="685"/>
                    <a:pt x="74" y="668"/>
                    <a:pt x="74" y="647"/>
                  </a:cubicBezTo>
                  <a:close/>
                  <a:moveTo>
                    <a:pt x="125" y="596"/>
                  </a:moveTo>
                  <a:cubicBezTo>
                    <a:pt x="125" y="596"/>
                    <a:pt x="125" y="596"/>
                    <a:pt x="125" y="596"/>
                  </a:cubicBezTo>
                  <a:cubicBezTo>
                    <a:pt x="140" y="541"/>
                    <a:pt x="159" y="485"/>
                    <a:pt x="182" y="430"/>
                  </a:cubicBezTo>
                  <a:cubicBezTo>
                    <a:pt x="213" y="358"/>
                    <a:pt x="249" y="292"/>
                    <a:pt x="289" y="232"/>
                  </a:cubicBezTo>
                  <a:cubicBezTo>
                    <a:pt x="285" y="227"/>
                    <a:pt x="281" y="221"/>
                    <a:pt x="279" y="214"/>
                  </a:cubicBezTo>
                  <a:cubicBezTo>
                    <a:pt x="214" y="221"/>
                    <a:pt x="152" y="233"/>
                    <a:pt x="93" y="250"/>
                  </a:cubicBezTo>
                  <a:cubicBezTo>
                    <a:pt x="49" y="315"/>
                    <a:pt x="19" y="391"/>
                    <a:pt x="7" y="472"/>
                  </a:cubicBezTo>
                  <a:cubicBezTo>
                    <a:pt x="24" y="519"/>
                    <a:pt x="54" y="564"/>
                    <a:pt x="96" y="605"/>
                  </a:cubicBezTo>
                  <a:cubicBezTo>
                    <a:pt x="104" y="599"/>
                    <a:pt x="114" y="596"/>
                    <a:pt x="125" y="596"/>
                  </a:cubicBezTo>
                  <a:close/>
                  <a:moveTo>
                    <a:pt x="476" y="852"/>
                  </a:moveTo>
                  <a:cubicBezTo>
                    <a:pt x="475" y="852"/>
                    <a:pt x="475" y="851"/>
                    <a:pt x="474" y="851"/>
                  </a:cubicBezTo>
                  <a:cubicBezTo>
                    <a:pt x="470" y="852"/>
                    <a:pt x="466" y="854"/>
                    <a:pt x="462" y="856"/>
                  </a:cubicBezTo>
                  <a:cubicBezTo>
                    <a:pt x="361" y="902"/>
                    <a:pt x="260" y="933"/>
                    <a:pt x="162" y="950"/>
                  </a:cubicBezTo>
                  <a:cubicBezTo>
                    <a:pt x="198" y="986"/>
                    <a:pt x="240" y="1018"/>
                    <a:pt x="285" y="1043"/>
                  </a:cubicBezTo>
                  <a:cubicBezTo>
                    <a:pt x="308" y="1027"/>
                    <a:pt x="331" y="1008"/>
                    <a:pt x="353" y="987"/>
                  </a:cubicBezTo>
                  <a:cubicBezTo>
                    <a:pt x="395" y="948"/>
                    <a:pt x="437" y="903"/>
                    <a:pt x="476" y="8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sx="102000" sy="102000" algn="ctr" rotWithShape="0">
                <a:schemeClr val="accent6">
                  <a:alpha val="60000"/>
                </a:schemeClr>
              </a:outerShdw>
            </a:effec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389">
                <a:defRPr/>
              </a:pPr>
              <a:endParaRPr lang="en-US" sz="2000" kern="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885710" y="1029218"/>
            <a:ext cx="1451917" cy="655914"/>
            <a:chOff x="4885710" y="1029218"/>
            <a:chExt cx="1451917" cy="655914"/>
          </a:xfrm>
        </p:grpSpPr>
        <p:grpSp>
          <p:nvGrpSpPr>
            <p:cNvPr id="66" name="Group 65"/>
            <p:cNvGrpSpPr/>
            <p:nvPr/>
          </p:nvGrpSpPr>
          <p:grpSpPr>
            <a:xfrm>
              <a:off x="4885710" y="1029218"/>
              <a:ext cx="1451917" cy="655914"/>
              <a:chOff x="4885710" y="2037830"/>
              <a:chExt cx="1451917" cy="655914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26389" y="2037830"/>
                <a:ext cx="270698" cy="264460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66526" y="2410701"/>
                <a:ext cx="471101" cy="272415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85710" y="2346329"/>
                <a:ext cx="322548" cy="316236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12944" y="2053650"/>
                <a:ext cx="289620" cy="234074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69919" y="2500133"/>
                <a:ext cx="350901" cy="193611"/>
              </a:xfrm>
              <a:prstGeom prst="rect">
                <a:avLst/>
              </a:prstGeom>
            </p:spPr>
          </p:pic>
        </p:grpSp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24"/>
            <a:srcRect r="15693"/>
            <a:stretch/>
          </p:blipFill>
          <p:spPr>
            <a:xfrm>
              <a:off x="5469378" y="1082249"/>
              <a:ext cx="192736" cy="1905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18255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73" grpId="0"/>
      <p:bldP spid="74" grpId="0"/>
      <p:bldP spid="75" grpId="0"/>
      <p:bldP spid="7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Transport Independence</a:t>
            </a:r>
            <a:endParaRPr lang="en-AU" dirty="0"/>
          </a:p>
        </p:txBody>
      </p:sp>
      <p:grpSp>
        <p:nvGrpSpPr>
          <p:cNvPr id="4" name="Group 3"/>
          <p:cNvGrpSpPr/>
          <p:nvPr/>
        </p:nvGrpSpPr>
        <p:grpSpPr>
          <a:xfrm>
            <a:off x="144654" y="2260271"/>
            <a:ext cx="1997600" cy="778438"/>
            <a:chOff x="144654" y="2260271"/>
            <a:chExt cx="1997600" cy="778438"/>
          </a:xfrm>
        </p:grpSpPr>
        <p:sp>
          <p:nvSpPr>
            <p:cNvPr id="5" name="Rectangle 4"/>
            <p:cNvSpPr/>
            <p:nvPr/>
          </p:nvSpPr>
          <p:spPr>
            <a:xfrm rot="5400000" flipV="1">
              <a:off x="754235" y="1650690"/>
              <a:ext cx="778438" cy="19976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tx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headEnd/>
              <a:tailEnd/>
            </a:ln>
            <a:effectLst/>
          </p:spPr>
          <p:txBody>
            <a:bodyPr vert="horz" wrap="square" lIns="0" tIns="0" rIns="0" bIns="0" anchor="ctr" anchorCtr="1"/>
            <a:lstStyle/>
            <a:p>
              <a:pPr algn="r" defTabSz="684433">
                <a:lnSpc>
                  <a:spcPct val="95000"/>
                </a:lnSpc>
                <a:spcBef>
                  <a:spcPts val="150"/>
                </a:spcBef>
              </a:pPr>
              <a:endParaRPr lang="en-US" sz="17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ea typeface="ＭＳ Ｐゴシック" pitchFamily="34" charset="-128"/>
                <a:cs typeface="CiscoSansTT Ligh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2656" y="2351509"/>
              <a:ext cx="19523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629"/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  <a:t>Two IPsec Technologies</a:t>
              </a:r>
            </a:p>
            <a:p>
              <a:pPr defTabSz="684629"/>
              <a:r>
                <a:rPr lang="en-US" sz="1000" dirty="0">
                  <a:solidFill>
                    <a:srgbClr val="3F4B4D"/>
                  </a:solidFill>
                  <a:latin typeface="CiscoSansTT Light"/>
                  <a:cs typeface="CiscoSansTT Light"/>
                </a:rPr>
                <a:t>GETVPN/MPLS</a:t>
              </a:r>
            </a:p>
            <a:p>
              <a:pPr defTabSz="684629"/>
              <a:r>
                <a:rPr lang="en-US" sz="1000" dirty="0">
                  <a:solidFill>
                    <a:srgbClr val="3F4B4D"/>
                  </a:solidFill>
                  <a:latin typeface="CiscoSansTT Light"/>
                  <a:cs typeface="CiscoSansTT Light"/>
                </a:rPr>
                <a:t>DMVPN/Internet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4654" y="3103582"/>
            <a:ext cx="2078736" cy="1349938"/>
            <a:chOff x="144654" y="3103582"/>
            <a:chExt cx="2078736" cy="1349938"/>
          </a:xfrm>
        </p:grpSpPr>
        <p:sp>
          <p:nvSpPr>
            <p:cNvPr id="8" name="Rectangle 7"/>
            <p:cNvSpPr/>
            <p:nvPr/>
          </p:nvSpPr>
          <p:spPr>
            <a:xfrm rot="5400000" flipV="1">
              <a:off x="468485" y="2779751"/>
              <a:ext cx="1349938" cy="1997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tx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headEnd/>
              <a:tailEnd/>
            </a:ln>
            <a:effectLst/>
          </p:spPr>
          <p:txBody>
            <a:bodyPr vert="horz" wrap="square" lIns="0" tIns="0" rIns="0" bIns="0" anchor="ctr" anchorCtr="1"/>
            <a:lstStyle/>
            <a:p>
              <a:pPr algn="r" defTabSz="684433">
                <a:lnSpc>
                  <a:spcPct val="95000"/>
                </a:lnSpc>
                <a:spcBef>
                  <a:spcPts val="150"/>
                </a:spcBef>
              </a:pPr>
              <a:endParaRPr lang="en-US" sz="17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ea typeface="ＭＳ Ｐゴシック" pitchFamily="34" charset="-128"/>
                <a:cs typeface="CiscoSansTT Ligh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2656" y="3238012"/>
              <a:ext cx="205073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629"/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  <a:t>Two WAN Routing </a:t>
              </a:r>
              <a:b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  <a:t>Domains</a:t>
              </a:r>
            </a:p>
            <a:p>
              <a:pPr defTabSz="684629"/>
              <a:r>
                <a:rPr lang="en-US" sz="1000" dirty="0">
                  <a:solidFill>
                    <a:srgbClr val="3F4B4D"/>
                  </a:solidFill>
                  <a:latin typeface="CiscoSansTT Light"/>
                  <a:cs typeface="CiscoSansTT Light"/>
                </a:rPr>
                <a:t>MPLS: </a:t>
              </a:r>
              <a:r>
                <a:rPr lang="en-US" sz="1000" dirty="0" err="1">
                  <a:solidFill>
                    <a:srgbClr val="3F4B4D"/>
                  </a:solidFill>
                  <a:latin typeface="CiscoSansTT Light"/>
                  <a:cs typeface="CiscoSansTT Light"/>
                </a:rPr>
                <a:t>eBGP</a:t>
              </a:r>
              <a:r>
                <a:rPr lang="en-US" sz="1000" dirty="0">
                  <a:solidFill>
                    <a:srgbClr val="3F4B4D"/>
                  </a:solidFill>
                  <a:latin typeface="CiscoSansTT Light"/>
                  <a:cs typeface="CiscoSansTT Light"/>
                </a:rPr>
                <a:t> or Static</a:t>
              </a:r>
            </a:p>
            <a:p>
              <a:pPr defTabSz="684629"/>
              <a:r>
                <a:rPr lang="en-US" sz="1000" dirty="0">
                  <a:solidFill>
                    <a:srgbClr val="3F4B4D"/>
                  </a:solidFill>
                  <a:latin typeface="CiscoSansTT Light"/>
                  <a:cs typeface="CiscoSansTT Light"/>
                </a:rPr>
                <a:t>Internet: </a:t>
              </a:r>
              <a:r>
                <a:rPr lang="en-US" sz="1000" dirty="0" err="1">
                  <a:solidFill>
                    <a:srgbClr val="3F4B4D"/>
                  </a:solidFill>
                  <a:latin typeface="CiscoSansTT Light"/>
                  <a:cs typeface="CiscoSansTT Light"/>
                </a:rPr>
                <a:t>iBGP</a:t>
              </a:r>
              <a:r>
                <a:rPr lang="en-US" sz="1000" dirty="0">
                  <a:solidFill>
                    <a:srgbClr val="3F4B4D"/>
                  </a:solidFill>
                  <a:latin typeface="CiscoSansTT Light"/>
                  <a:cs typeface="CiscoSansTT Light"/>
                </a:rPr>
                <a:t>, EIGRP or OSPF</a:t>
              </a:r>
            </a:p>
            <a:p>
              <a:pPr defTabSz="684629"/>
              <a:r>
                <a:rPr lang="en-US" sz="1000" dirty="0">
                  <a:solidFill>
                    <a:srgbClr val="3F4B4D"/>
                  </a:solidFill>
                  <a:latin typeface="CiscoSansTT Light"/>
                  <a:cs typeface="CiscoSansTT Light"/>
                </a:rPr>
                <a:t>Route Redistribution</a:t>
              </a:r>
            </a:p>
            <a:p>
              <a:pPr defTabSz="684629"/>
              <a:r>
                <a:rPr lang="en-US" sz="1000" dirty="0">
                  <a:solidFill>
                    <a:srgbClr val="3F4B4D"/>
                  </a:solidFill>
                  <a:latin typeface="CiscoSansTT Light"/>
                  <a:cs typeface="CiscoSansTT Light"/>
                </a:rPr>
                <a:t>Route Filtering Loop Prevention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4654" y="1416959"/>
            <a:ext cx="1997600" cy="778438"/>
            <a:chOff x="144654" y="1416959"/>
            <a:chExt cx="1997600" cy="778438"/>
          </a:xfrm>
        </p:grpSpPr>
        <p:sp>
          <p:nvSpPr>
            <p:cNvPr id="11" name="Rectangle 10"/>
            <p:cNvSpPr/>
            <p:nvPr/>
          </p:nvSpPr>
          <p:spPr>
            <a:xfrm rot="5400000" flipV="1">
              <a:off x="754235" y="807378"/>
              <a:ext cx="778438" cy="19976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tx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headEnd/>
              <a:tailEnd/>
            </a:ln>
            <a:effectLst/>
          </p:spPr>
          <p:txBody>
            <a:bodyPr vert="horz" wrap="square" lIns="0" tIns="0" rIns="0" bIns="0" anchor="ctr" anchorCtr="1"/>
            <a:lstStyle/>
            <a:p>
              <a:pPr algn="r" defTabSz="684433">
                <a:lnSpc>
                  <a:spcPct val="95000"/>
                </a:lnSpc>
                <a:spcBef>
                  <a:spcPts val="150"/>
                </a:spcBef>
              </a:pPr>
              <a:endParaRPr lang="en-US" sz="17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ea typeface="ＭＳ Ｐゴシック" pitchFamily="34" charset="-128"/>
                <a:cs typeface="CiscoSansTT Ligh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2656" y="1547335"/>
              <a:ext cx="1438575" cy="61555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defTabSz="684629"/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  <a:t>Active/Standby </a:t>
              </a:r>
              <a:b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  <a:t>WAN Paths</a:t>
              </a:r>
            </a:p>
            <a:p>
              <a:pPr defTabSz="684629"/>
              <a:r>
                <a:rPr lang="en-US" sz="1000" dirty="0">
                  <a:solidFill>
                    <a:srgbClr val="3F4B4D"/>
                  </a:solidFill>
                  <a:latin typeface="CiscoSansTT Light"/>
                  <a:cs typeface="CiscoSansTT Light"/>
                </a:rPr>
                <a:t>Primary With Backup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90585" y="2260271"/>
            <a:ext cx="1983809" cy="778438"/>
            <a:chOff x="6990585" y="2260271"/>
            <a:chExt cx="1983809" cy="778438"/>
          </a:xfrm>
        </p:grpSpPr>
        <p:sp>
          <p:nvSpPr>
            <p:cNvPr id="14" name="Rectangle 13"/>
            <p:cNvSpPr/>
            <p:nvPr/>
          </p:nvSpPr>
          <p:spPr>
            <a:xfrm rot="16200000" flipH="1" flipV="1">
              <a:off x="7593271" y="1657585"/>
              <a:ext cx="778438" cy="198380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9525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tx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headEnd/>
              <a:tailEnd/>
            </a:ln>
            <a:effectLst/>
          </p:spPr>
          <p:txBody>
            <a:bodyPr vert="horz" wrap="square" lIns="0" tIns="0" rIns="0" bIns="0" anchor="ctr" anchorCtr="1"/>
            <a:lstStyle/>
            <a:p>
              <a:pPr algn="r" defTabSz="684433">
                <a:lnSpc>
                  <a:spcPct val="95000"/>
                </a:lnSpc>
                <a:spcBef>
                  <a:spcPts val="150"/>
                </a:spcBef>
              </a:pPr>
              <a:endParaRPr lang="en-US" sz="17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ea typeface="ＭＳ Ｐゴシック" pitchFamily="34" charset="-128"/>
                <a:cs typeface="CiscoSansTT Ligh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39601" y="2426185"/>
              <a:ext cx="153439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629"/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  <a:t>One IPsec Overlay</a:t>
              </a:r>
            </a:p>
            <a:p>
              <a:pPr defTabSz="684629"/>
              <a:r>
                <a:rPr lang="en-US" sz="1000" dirty="0">
                  <a:solidFill>
                    <a:srgbClr val="3F4B4D"/>
                  </a:solidFill>
                  <a:latin typeface="CiscoSansTT Light"/>
                  <a:cs typeface="CiscoSansTT Light"/>
                </a:rPr>
                <a:t>DMVPN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90585" y="3103582"/>
            <a:ext cx="1983809" cy="1349938"/>
            <a:chOff x="6990585" y="3103582"/>
            <a:chExt cx="1983809" cy="1349938"/>
          </a:xfrm>
        </p:grpSpPr>
        <p:sp>
          <p:nvSpPr>
            <p:cNvPr id="17" name="Rectangle 16"/>
            <p:cNvSpPr/>
            <p:nvPr/>
          </p:nvSpPr>
          <p:spPr>
            <a:xfrm rot="16200000" flipH="1" flipV="1">
              <a:off x="7307521" y="2786646"/>
              <a:ext cx="1349938" cy="198380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tx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headEnd/>
              <a:tailEnd/>
            </a:ln>
            <a:effectLst/>
          </p:spPr>
          <p:txBody>
            <a:bodyPr vert="horz" wrap="square" lIns="0" tIns="0" rIns="0" bIns="0" anchor="ctr" anchorCtr="1"/>
            <a:lstStyle/>
            <a:p>
              <a:pPr algn="r" defTabSz="684433">
                <a:lnSpc>
                  <a:spcPct val="95000"/>
                </a:lnSpc>
                <a:spcBef>
                  <a:spcPts val="150"/>
                </a:spcBef>
              </a:pPr>
              <a:endParaRPr lang="en-US" sz="17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ea typeface="ＭＳ Ｐゴシック" pitchFamily="34" charset="-128"/>
                <a:cs typeface="CiscoSansTT Ligh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39602" y="3471770"/>
              <a:ext cx="1464195" cy="615553"/>
            </a:xfrm>
            <a:prstGeom prst="rect">
              <a:avLst/>
            </a:prstGeom>
            <a:noFill/>
          </p:spPr>
          <p:txBody>
            <a:bodyPr wrap="none" lIns="91440" rtlCol="0">
              <a:spAutoFit/>
            </a:bodyPr>
            <a:lstStyle/>
            <a:p>
              <a:pPr defTabSz="684629"/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  <a:t>One WAN </a:t>
              </a:r>
              <a:b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  <a:t>Routing Domain</a:t>
              </a:r>
            </a:p>
            <a:p>
              <a:pPr defTabSz="221171"/>
              <a:r>
                <a:rPr lang="en-US" sz="1000" dirty="0" err="1">
                  <a:solidFill>
                    <a:srgbClr val="3F4B4D"/>
                  </a:solidFill>
                  <a:latin typeface="CiscoSansTT Light"/>
                  <a:cs typeface="CiscoSansTT Light"/>
                </a:rPr>
                <a:t>iBGP</a:t>
              </a:r>
              <a:r>
                <a:rPr lang="en-US" sz="1000" dirty="0">
                  <a:solidFill>
                    <a:srgbClr val="3F4B4D"/>
                  </a:solidFill>
                  <a:latin typeface="CiscoSansTT Light"/>
                  <a:cs typeface="CiscoSansTT Light"/>
                </a:rPr>
                <a:t>, EIGRP, or OSPF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990585" y="1416960"/>
            <a:ext cx="1983809" cy="778438"/>
            <a:chOff x="6990585" y="1416960"/>
            <a:chExt cx="1983809" cy="778438"/>
          </a:xfrm>
        </p:grpSpPr>
        <p:sp>
          <p:nvSpPr>
            <p:cNvPr id="20" name="Rectangle 19"/>
            <p:cNvSpPr/>
            <p:nvPr/>
          </p:nvSpPr>
          <p:spPr>
            <a:xfrm rot="16200000" flipH="1" flipV="1">
              <a:off x="7593271" y="814274"/>
              <a:ext cx="778438" cy="1983809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0"/>
                    </a:schemeClr>
                  </a:gs>
                  <a:gs pos="100000">
                    <a:schemeClr val="tx1">
                      <a:lumMod val="60000"/>
                      <a:lumOff val="40000"/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  <a:headEnd/>
              <a:tailEnd/>
            </a:ln>
            <a:effectLst/>
          </p:spPr>
          <p:txBody>
            <a:bodyPr vert="horz" wrap="square" lIns="0" tIns="0" rIns="0" bIns="0" anchor="ctr" anchorCtr="1"/>
            <a:lstStyle/>
            <a:p>
              <a:pPr algn="r" defTabSz="684433">
                <a:lnSpc>
                  <a:spcPct val="95000"/>
                </a:lnSpc>
                <a:spcBef>
                  <a:spcPts val="150"/>
                </a:spcBef>
              </a:pPr>
              <a:endParaRPr lang="en-US" sz="17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ea typeface="ＭＳ Ｐゴシック" pitchFamily="34" charset="-128"/>
                <a:cs typeface="CiscoSansTT Ligh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39601" y="1569439"/>
              <a:ext cx="11509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4629"/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  <a:t>Active/Active </a:t>
              </a:r>
              <a:b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1200" dirty="0">
                  <a:solidFill>
                    <a:schemeClr val="tx1">
                      <a:lumMod val="75000"/>
                    </a:schemeClr>
                  </a:solidFill>
                  <a:latin typeface="CiscoSansTT Light"/>
                  <a:cs typeface="CiscoSansTT Light"/>
                </a:rPr>
                <a:t>WAN Paths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142255" y="984926"/>
            <a:ext cx="2440888" cy="3815998"/>
            <a:chOff x="2142255" y="984926"/>
            <a:chExt cx="2440888" cy="3815998"/>
          </a:xfrm>
        </p:grpSpPr>
        <p:sp>
          <p:nvSpPr>
            <p:cNvPr id="23" name="Rectangle 22"/>
            <p:cNvSpPr/>
            <p:nvPr/>
          </p:nvSpPr>
          <p:spPr>
            <a:xfrm>
              <a:off x="2142255" y="984926"/>
              <a:ext cx="2388052" cy="3815998"/>
            </a:xfrm>
            <a:prstGeom prst="rect">
              <a:avLst/>
            </a:prstGeom>
            <a:solidFill>
              <a:srgbClr val="016BA1"/>
            </a:soli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182880" tIns="91440" rIns="18288" bIns="18288" anchor="ctr" anchorCtr="0"/>
            <a:lstStyle/>
            <a:p>
              <a:pPr defTabSz="570542">
                <a:lnSpc>
                  <a:spcPct val="95000"/>
                </a:lnSpc>
                <a:spcBef>
                  <a:spcPts val="125"/>
                </a:spcBef>
              </a:pPr>
              <a:endParaRPr lang="en-US" sz="13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ea typeface="ＭＳ Ｐゴシック" pitchFamily="34" charset="-128"/>
                <a:cs typeface="CiscoSansTT Light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167164" y="1051601"/>
              <a:ext cx="2415979" cy="3536074"/>
              <a:chOff x="2167164" y="1051601"/>
              <a:chExt cx="2415979" cy="3536074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828054" y="2478883"/>
                <a:ext cx="1085850" cy="2014538"/>
                <a:chOff x="4469131" y="3966210"/>
                <a:chExt cx="1737360" cy="3223261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6160770" y="3966210"/>
                  <a:ext cx="0" cy="914400"/>
                </a:xfrm>
                <a:prstGeom prst="line">
                  <a:avLst/>
                </a:prstGeom>
                <a:ln>
                  <a:gradFill>
                    <a:gsLst>
                      <a:gs pos="51000">
                        <a:schemeClr val="bg2">
                          <a:lumMod val="65000"/>
                        </a:schemeClr>
                      </a:gs>
                      <a:gs pos="0">
                        <a:schemeClr val="bg2">
                          <a:lumMod val="65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4480560" y="3966210"/>
                  <a:ext cx="0" cy="914400"/>
                </a:xfrm>
                <a:prstGeom prst="line">
                  <a:avLst/>
                </a:prstGeom>
                <a:ln>
                  <a:gradFill>
                    <a:gsLst>
                      <a:gs pos="51000">
                        <a:schemeClr val="bg2">
                          <a:lumMod val="65000"/>
                        </a:schemeClr>
                      </a:gs>
                      <a:gs pos="0">
                        <a:schemeClr val="bg2">
                          <a:lumMod val="65000"/>
                        </a:schemeClr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0" name="Group 59"/>
                <p:cNvGrpSpPr/>
                <p:nvPr/>
              </p:nvGrpSpPr>
              <p:grpSpPr>
                <a:xfrm>
                  <a:off x="4469131" y="5200651"/>
                  <a:ext cx="1737360" cy="1988820"/>
                  <a:chOff x="4423410" y="5200650"/>
                  <a:chExt cx="1779649" cy="2469619"/>
                </a:xfrm>
              </p:grpSpPr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4423410" y="5200650"/>
                    <a:ext cx="888109" cy="2469619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1"/>
                  <p:cNvCxnSpPr/>
                  <p:nvPr/>
                </p:nvCxnSpPr>
                <p:spPr>
                  <a:xfrm flipH="1">
                    <a:off x="5314950" y="5200650"/>
                    <a:ext cx="888109" cy="2469619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6" name="Group 25"/>
              <p:cNvGrpSpPr/>
              <p:nvPr/>
            </p:nvGrpSpPr>
            <p:grpSpPr>
              <a:xfrm>
                <a:off x="2268570" y="2872757"/>
                <a:ext cx="986770" cy="772047"/>
                <a:chOff x="10187586" y="4457611"/>
                <a:chExt cx="1485546" cy="1328778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10308621" y="5214259"/>
                  <a:ext cx="1243474" cy="572130"/>
                </a:xfrm>
                <a:prstGeom prst="rect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rgbClr val="000000">
                        <a:alpha val="0"/>
                      </a:srgb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4629"/>
                  <a:endParaRPr lang="en-US" sz="900" dirty="0">
                    <a:solidFill>
                      <a:srgbClr val="8E909E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10489639" y="5387597"/>
                  <a:ext cx="881452" cy="3674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684629">
                    <a:lnSpc>
                      <a:spcPct val="85000"/>
                    </a:lnSpc>
                  </a:pPr>
                  <a:r>
                    <a:rPr lang="en-US" sz="900" dirty="0">
                      <a:solidFill>
                        <a:srgbClr val="FFFFFF"/>
                      </a:solidFill>
                      <a:effectLst>
                        <a:outerShdw blurRad="38100" dist="127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CiscoSansTT Light"/>
                      <a:cs typeface="CiscoSansTT Light"/>
                    </a:rPr>
                    <a:t>Internet</a:t>
                  </a:r>
                </a:p>
              </p:txBody>
            </p:sp>
            <p:pic>
              <p:nvPicPr>
                <p:cNvPr id="57" name="Picture 2" descr="\\MV-FS\Projects\Cisco\03_Assets\Icons\Kubrick Icons\Device Icons\Device_cloud_white_3041_default_256.pn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7197" b="17197"/>
                <a:stretch/>
              </p:blipFill>
              <p:spPr bwMode="auto">
                <a:xfrm>
                  <a:off x="10187586" y="4457611"/>
                  <a:ext cx="1485546" cy="9746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7" name="Group 26"/>
              <p:cNvGrpSpPr/>
              <p:nvPr/>
            </p:nvGrpSpPr>
            <p:grpSpPr>
              <a:xfrm>
                <a:off x="3531558" y="3270035"/>
                <a:ext cx="825506" cy="414939"/>
                <a:chOff x="6945931" y="6099102"/>
                <a:chExt cx="1101012" cy="553251"/>
              </a:xfrm>
            </p:grpSpPr>
            <p:sp>
              <p:nvSpPr>
                <p:cNvPr id="53" name="Rectangle 52"/>
                <p:cNvSpPr/>
                <p:nvPr/>
              </p:nvSpPr>
              <p:spPr>
                <a:xfrm>
                  <a:off x="6945931" y="6099102"/>
                  <a:ext cx="1101012" cy="553251"/>
                </a:xfrm>
                <a:prstGeom prst="rect">
                  <a:avLst/>
                </a:prstGeom>
                <a:gradFill>
                  <a:gsLst>
                    <a:gs pos="0">
                      <a:schemeClr val="tx2"/>
                    </a:gs>
                    <a:gs pos="100000">
                      <a:srgbClr val="000000">
                        <a:alpha val="0"/>
                      </a:srgb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684629"/>
                  <a:endParaRPr lang="en-US" sz="900" kern="0" dirty="0">
                    <a:solidFill>
                      <a:srgbClr val="8E909E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7159487" y="6284182"/>
                  <a:ext cx="673896" cy="2846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684629">
                    <a:lnSpc>
                      <a:spcPct val="85000"/>
                    </a:lnSpc>
                    <a:defRPr/>
                  </a:pPr>
                  <a:r>
                    <a:rPr lang="en-US" sz="900" kern="0" dirty="0">
                      <a:solidFill>
                        <a:srgbClr val="FFFFFF"/>
                      </a:solidFill>
                      <a:effectLst>
                        <a:outerShdw blurRad="38100" dist="127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CiscoSansTT Light"/>
                      <a:cs typeface="CiscoSansTT Light"/>
                    </a:rPr>
                    <a:t>MPLS</a:t>
                  </a:r>
                </a:p>
              </p:txBody>
            </p:sp>
          </p:grpSp>
          <p:pic>
            <p:nvPicPr>
              <p:cNvPr id="28" name="Picture 2" descr="\\MV-FS\Projects\Cisco\03_Assets\Icons\Kubrick Icons\Device Icons\Device_cloud_white_3041_default_256.png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7647" b="17647"/>
              <a:stretch/>
            </p:blipFill>
            <p:spPr bwMode="auto">
              <a:xfrm>
                <a:off x="3413760" y="2872757"/>
                <a:ext cx="986771" cy="558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566810" y="4326564"/>
                <a:ext cx="487293" cy="253908"/>
              </a:xfrm>
              <a:prstGeom prst="rect">
                <a:avLst/>
              </a:prstGeom>
            </p:spPr>
            <p:txBody>
              <a:bodyPr wrap="none" lIns="57140" tIns="28571" rIns="57140" bIns="28571" anchor="ctr">
                <a:spAutoFit/>
              </a:bodyPr>
              <a:lstStyle/>
              <a:p>
                <a:pPr algn="ctr" defTabSz="684629">
                  <a:lnSpc>
                    <a:spcPct val="150000"/>
                  </a:lnSpc>
                </a:pPr>
                <a:r>
                  <a:rPr lang="en-US" sz="900" dirty="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  <a:t>Branch</a:t>
                </a: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343664" y="3225619"/>
                <a:ext cx="477748" cy="165422"/>
              </a:xfrm>
              <a:prstGeom prst="rect">
                <a:avLst/>
              </a:prstGeom>
            </p:spPr>
            <p:txBody>
              <a:bodyPr wrap="none" lIns="57140" tIns="28571" rIns="57140" bIns="28571">
                <a:spAutoFit/>
              </a:bodyPr>
              <a:lstStyle/>
              <a:p>
                <a:pPr algn="ctr" defTabSz="684629">
                  <a:lnSpc>
                    <a:spcPct val="85000"/>
                  </a:lnSpc>
                </a:pPr>
                <a:r>
                  <a:rPr lang="en-US" sz="800" dirty="0">
                    <a:solidFill>
                      <a:schemeClr val="accent3">
                        <a:lumMod val="10000"/>
                      </a:schemeClr>
                    </a:solidFill>
                    <a:latin typeface="CiscoSansTT Light"/>
                    <a:cs typeface="CiscoSansTT Light"/>
                  </a:rPr>
                  <a:t>DMVPN</a:t>
                </a:r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16200000">
                <a:off x="1956359" y="3118666"/>
                <a:ext cx="2245249" cy="551348"/>
              </a:xfrm>
              <a:custGeom>
                <a:avLst/>
                <a:gdLst>
                  <a:gd name="connsiteX0" fmla="*/ 0 w 4700186"/>
                  <a:gd name="connsiteY0" fmla="*/ 734938 h 734938"/>
                  <a:gd name="connsiteX1" fmla="*/ 2238998 w 4700186"/>
                  <a:gd name="connsiteY1" fmla="*/ 102549 h 734938"/>
                  <a:gd name="connsiteX2" fmla="*/ 4700186 w 4700186"/>
                  <a:gd name="connsiteY2" fmla="*/ 0 h 73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00186" h="734938">
                    <a:moveTo>
                      <a:pt x="0" y="734938"/>
                    </a:moveTo>
                    <a:cubicBezTo>
                      <a:pt x="727817" y="479988"/>
                      <a:pt x="1455634" y="225039"/>
                      <a:pt x="2238998" y="102549"/>
                    </a:cubicBezTo>
                    <a:cubicBezTo>
                      <a:pt x="3022362" y="-19941"/>
                      <a:pt x="4291412" y="19940"/>
                      <a:pt x="4700186" y="0"/>
                    </a:cubicBezTo>
                  </a:path>
                </a:pathLst>
              </a:custGeom>
              <a:noFill/>
              <a:ln w="41275">
                <a:solidFill>
                  <a:schemeClr val="tx1"/>
                </a:solidFill>
                <a:prstDash val="sysDash"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8" tIns="45719" rIns="91438" bIns="45719" rtlCol="0" anchor="ctr"/>
              <a:lstStyle/>
              <a:p>
                <a:pPr algn="ctr" defTabSz="684629"/>
                <a:endParaRPr lang="en-US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pic>
            <p:nvPicPr>
              <p:cNvPr id="32" name="Picture 6" descr="\\MV-FS\Projects\Cisco\03_Assets\Icons\Kubrick Icons\Device Icons\Device_router_3057_default_256.png"/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9865" b="24036"/>
              <a:stretch/>
            </p:blipFill>
            <p:spPr bwMode="auto">
              <a:xfrm>
                <a:off x="3096967" y="4369702"/>
                <a:ext cx="540575" cy="2179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33" name="Group 32"/>
              <p:cNvGrpSpPr/>
              <p:nvPr/>
            </p:nvGrpSpPr>
            <p:grpSpPr>
              <a:xfrm>
                <a:off x="2595757" y="2169006"/>
                <a:ext cx="484231" cy="459502"/>
                <a:chOff x="5513079" y="2792264"/>
                <a:chExt cx="860407" cy="787644"/>
              </a:xfrm>
            </p:grpSpPr>
            <p:pic>
              <p:nvPicPr>
                <p:cNvPr id="51" name="Picture 3" descr="C:\Documents and Settings\rteligic\Desktop\Desktop_26Apr\polygon-icon01.png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6186" y="2792264"/>
                  <a:ext cx="714144" cy="787644"/>
                </a:xfrm>
                <a:prstGeom prst="rect">
                  <a:avLst/>
                </a:prstGeom>
                <a:noFill/>
              </p:spPr>
            </p:pic>
            <p:sp>
              <p:nvSpPr>
                <p:cNvPr id="52" name="TextBox 182"/>
                <p:cNvSpPr txBox="1">
                  <a:spLocks noChangeArrowheads="1"/>
                </p:cNvSpPr>
                <p:nvPr/>
              </p:nvSpPr>
              <p:spPr bwMode="auto">
                <a:xfrm>
                  <a:off x="5513079" y="3188871"/>
                  <a:ext cx="860407" cy="2901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defTabSz="685526">
                    <a:defRPr/>
                  </a:pPr>
                  <a:r>
                    <a:rPr lang="en-US" sz="500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iscoSansTT Light"/>
                      <a:cs typeface="CiscoSansTT Light"/>
                    </a:rPr>
                    <a:t>ASR 1000</a:t>
                  </a:r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3649207" y="2149398"/>
                <a:ext cx="484231" cy="459502"/>
                <a:chOff x="5513079" y="2792264"/>
                <a:chExt cx="860407" cy="787644"/>
              </a:xfrm>
            </p:grpSpPr>
            <p:pic>
              <p:nvPicPr>
                <p:cNvPr id="49" name="Picture 3" descr="C:\Documents and Settings\rteligic\Desktop\Desktop_26Apr\polygon-icon01.png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96186" y="2792264"/>
                  <a:ext cx="714144" cy="787644"/>
                </a:xfrm>
                <a:prstGeom prst="rect">
                  <a:avLst/>
                </a:prstGeom>
                <a:noFill/>
              </p:spPr>
            </p:pic>
            <p:sp>
              <p:nvSpPr>
                <p:cNvPr id="50" name="TextBox 182"/>
                <p:cNvSpPr txBox="1">
                  <a:spLocks noChangeArrowheads="1"/>
                </p:cNvSpPr>
                <p:nvPr/>
              </p:nvSpPr>
              <p:spPr bwMode="auto">
                <a:xfrm>
                  <a:off x="5513079" y="3188871"/>
                  <a:ext cx="860407" cy="2901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defTabSz="685526">
                    <a:defRPr/>
                  </a:pPr>
                  <a:r>
                    <a:rPr lang="en-US" sz="500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iscoSansTT Light"/>
                      <a:cs typeface="CiscoSansTT Light"/>
                    </a:rPr>
                    <a:t>ASR 1000</a:t>
                  </a: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2301634" y="2622701"/>
                <a:ext cx="435997" cy="192352"/>
              </a:xfrm>
              <a:prstGeom prst="rect">
                <a:avLst/>
              </a:prstGeom>
            </p:spPr>
            <p:txBody>
              <a:bodyPr wrap="none" lIns="57140" tIns="28571" rIns="57140" bIns="28571">
                <a:spAutoFit/>
              </a:bodyPr>
              <a:lstStyle/>
              <a:p>
                <a:pPr algn="ctr" defTabSz="684629">
                  <a:lnSpc>
                    <a:spcPct val="85000"/>
                  </a:lnSpc>
                </a:pPr>
                <a:r>
                  <a:rPr lang="en-US" sz="1000" dirty="0">
                    <a:solidFill>
                      <a:srgbClr val="FFFFFF"/>
                    </a:solidFill>
                    <a:effectLst>
                      <a:outerShdw blurRad="38100" dist="12700" algn="ctr" rotWithShape="0">
                        <a:prstClr val="black">
                          <a:alpha val="40000"/>
                        </a:prstClr>
                      </a:outerShdw>
                    </a:effectLst>
                    <a:latin typeface="CiscoSansTT Light"/>
                    <a:cs typeface="CiscoSansTT Light"/>
                  </a:rPr>
                  <a:t>ISP A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995887" y="2597843"/>
                <a:ext cx="410349" cy="192352"/>
              </a:xfrm>
              <a:prstGeom prst="rect">
                <a:avLst/>
              </a:prstGeom>
            </p:spPr>
            <p:txBody>
              <a:bodyPr wrap="none" lIns="57140" tIns="28571" rIns="57140" bIns="28571">
                <a:spAutoFit/>
              </a:bodyPr>
              <a:lstStyle/>
              <a:p>
                <a:pPr algn="ctr" defTabSz="684629">
                  <a:lnSpc>
                    <a:spcPct val="85000"/>
                  </a:lnSpc>
                </a:pPr>
                <a:r>
                  <a:rPr lang="en-US" sz="1000" dirty="0">
                    <a:solidFill>
                      <a:srgbClr val="FFFFFF"/>
                    </a:solidFill>
                    <a:effectLst>
                      <a:outerShdw blurRad="38100" dist="12700" algn="ctr" rotWithShape="0">
                        <a:prstClr val="black">
                          <a:alpha val="40000"/>
                        </a:prstClr>
                      </a:outerShdw>
                    </a:effectLst>
                    <a:latin typeface="CiscoSansTT Light"/>
                    <a:cs typeface="CiscoSansTT Light"/>
                  </a:rPr>
                  <a:t>SP V</a:t>
                </a:r>
              </a:p>
            </p:txBody>
          </p:sp>
          <p:pic>
            <p:nvPicPr>
              <p:cNvPr id="37" name="Picture 3" descr="C:\srtg_current\templates\Kubrick Device Icons\Device_asa5500_3075_default_256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7060" y="2590024"/>
                <a:ext cx="208526" cy="2084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Picture 3" descr="C:\srtg_current\templates\Kubrick Device Icons\Device_asa5500_3075_default_256.png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0995" y="2590024"/>
                <a:ext cx="208526" cy="20841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9" name="Rectangle 38"/>
              <p:cNvSpPr/>
              <p:nvPr/>
            </p:nvSpPr>
            <p:spPr>
              <a:xfrm>
                <a:off x="2167164" y="1051601"/>
                <a:ext cx="2415979" cy="225043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square" lIns="68549" tIns="34275" rIns="68549" bIns="34275" anchor="b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450"/>
                  </a:spcBef>
                  <a:spcAft>
                    <a:spcPts val="450"/>
                  </a:spcAft>
                  <a:buClr>
                    <a:srgbClr val="3F5CFF">
                      <a:lumMod val="60000"/>
                      <a:lumOff val="40000"/>
                    </a:srgbClr>
                  </a:buClr>
                  <a:buSzPct val="90000"/>
                  <a:defRPr/>
                </a:pPr>
                <a:r>
                  <a:rPr lang="en-US" sz="1100" dirty="0" smtClean="0">
                    <a:solidFill>
                      <a:schemeClr val="bg1"/>
                    </a:solidFill>
                    <a:effectLst>
                      <a:outerShdw blurRad="127000" algn="ctr" rotWithShape="0">
                        <a:prstClr val="black">
                          <a:alpha val="40000"/>
                        </a:prstClr>
                      </a:outerShdw>
                    </a:effectLst>
                    <a:latin typeface="CiscoSansTT Light"/>
                    <a:cs typeface="CiscoSansTT Light"/>
                  </a:rPr>
                  <a:t>TRADITIONAL</a:t>
                </a:r>
                <a:endParaRPr lang="en-US" sz="1100" dirty="0">
                  <a:solidFill>
                    <a:schemeClr val="bg1"/>
                  </a:solidFill>
                  <a:effectLst>
                    <a:outerShdw blurRad="127000" algn="ctr" rotWithShape="0">
                      <a:prstClr val="black">
                        <a:alpha val="40000"/>
                      </a:prstClr>
                    </a:outerShdw>
                  </a:effectLst>
                  <a:latin typeface="CiscoSansTT Light"/>
                  <a:cs typeface="CiscoSansTT Light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996272" y="1966384"/>
                <a:ext cx="777143" cy="253908"/>
              </a:xfrm>
              <a:prstGeom prst="rect">
                <a:avLst/>
              </a:prstGeom>
            </p:spPr>
            <p:txBody>
              <a:bodyPr wrap="none" lIns="57140" tIns="28571" rIns="57140" bIns="28571" anchor="ctr">
                <a:spAutoFit/>
              </a:bodyPr>
              <a:lstStyle/>
              <a:p>
                <a:pPr algn="ctr" defTabSz="684629">
                  <a:lnSpc>
                    <a:spcPct val="150000"/>
                  </a:lnSpc>
                </a:pPr>
                <a:r>
                  <a:rPr lang="en-US" sz="900" dirty="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  <a:t>Data Center</a:t>
                </a:r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2899555" y="1260442"/>
                <a:ext cx="1047414" cy="701708"/>
                <a:chOff x="11449581" y="2860156"/>
                <a:chExt cx="2092889" cy="1402117"/>
              </a:xfrm>
            </p:grpSpPr>
            <p:pic>
              <p:nvPicPr>
                <p:cNvPr id="47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5035"/>
                <a:stretch/>
              </p:blipFill>
              <p:spPr bwMode="auto">
                <a:xfrm>
                  <a:off x="11449581" y="2860156"/>
                  <a:ext cx="1899636" cy="1400994"/>
                </a:xfrm>
                <a:prstGeom prst="rect">
                  <a:avLst/>
                </a:prstGeom>
                <a:noFill/>
                <a:effectLst>
                  <a:reflection blurRad="6350" stA="12000" endPos="20000" dir="5400000" sy="-100000" algn="bl" rotWithShape="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8" name="Picture 4" descr="\\MV-FS\Projects\Cisco\03_Assets\Icons\Kubrick Icons\Kubrick png icons\start_1135_256.png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211066" y="3930869"/>
                  <a:ext cx="331404" cy="33140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2" name="Group 41"/>
              <p:cNvGrpSpPr/>
              <p:nvPr/>
            </p:nvGrpSpPr>
            <p:grpSpPr>
              <a:xfrm>
                <a:off x="2967746" y="3893966"/>
                <a:ext cx="156455" cy="150960"/>
                <a:chOff x="206629" y="4628681"/>
                <a:chExt cx="452224" cy="339168"/>
              </a:xfrm>
            </p:grpSpPr>
            <p:sp>
              <p:nvSpPr>
                <p:cNvPr id="43" name="Oval 42"/>
                <p:cNvSpPr/>
                <p:nvPr/>
              </p:nvSpPr>
              <p:spPr bwMode="auto">
                <a:xfrm>
                  <a:off x="206629" y="4628681"/>
                  <a:ext cx="452224" cy="339168"/>
                </a:xfrm>
                <a:prstGeom prst="ellipse">
                  <a:avLst/>
                </a:prstGeom>
                <a:solidFill>
                  <a:srgbClr val="C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2124" tIns="41061" rIns="82124" bIns="41061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13963" eaLnBrk="0" hangingPunct="0">
                    <a:lnSpc>
                      <a:spcPct val="90000"/>
                    </a:lnSpc>
                  </a:pPr>
                  <a:endParaRPr lang="en-US" sz="900" dirty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 bwMode="auto">
                <a:xfrm>
                  <a:off x="225109" y="4628681"/>
                  <a:ext cx="415263" cy="311448"/>
                </a:xfrm>
                <a:prstGeom prst="ellipse">
                  <a:avLst/>
                </a:prstGeom>
                <a:solidFill>
                  <a:srgbClr val="C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2124" tIns="41061" rIns="82124" bIns="41061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14030" eaLnBrk="0" hangingPunct="0">
                    <a:lnSpc>
                      <a:spcPct val="90000"/>
                    </a:lnSpc>
                    <a:defRPr/>
                  </a:pPr>
                  <a:endParaRPr lang="en-US" sz="900" kern="0" dirty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45" name="Oval 44"/>
                <p:cNvSpPr/>
                <p:nvPr/>
              </p:nvSpPr>
              <p:spPr bwMode="auto">
                <a:xfrm rot="8100000">
                  <a:off x="210885" y="4639566"/>
                  <a:ext cx="431794" cy="32384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>
                        <a:alpha val="71000"/>
                      </a:schemeClr>
                    </a:gs>
                    <a:gs pos="100000">
                      <a:srgbClr val="FFFFFF">
                        <a:alpha val="0"/>
                      </a:srgbClr>
                    </a:gs>
                  </a:gsLst>
                  <a:path path="rect">
                    <a:fillToRect t="100000" r="100000"/>
                  </a:path>
                  <a:tileRect l="-100000" b="-100000"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2124" tIns="41061" rIns="82124" bIns="41061" numCol="1" rtlCol="0" anchor="ctr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814030" eaLnBrk="0" hangingPunct="0">
                    <a:lnSpc>
                      <a:spcPct val="90000"/>
                    </a:lnSpc>
                    <a:defRPr/>
                  </a:pPr>
                  <a:endParaRPr lang="en-US" sz="900" kern="0" dirty="0">
                    <a:solidFill>
                      <a:sysClr val="windowText" lastClr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46" name="Freeform 93"/>
                <p:cNvSpPr>
                  <a:spLocks noEditPoints="1"/>
                </p:cNvSpPr>
                <p:nvPr/>
              </p:nvSpPr>
              <p:spPr bwMode="auto">
                <a:xfrm>
                  <a:off x="344357" y="4680335"/>
                  <a:ext cx="186468" cy="193024"/>
                </a:xfrm>
                <a:custGeom>
                  <a:avLst/>
                  <a:gdLst/>
                  <a:ahLst/>
                  <a:cxnLst>
                    <a:cxn ang="0">
                      <a:pos x="54" y="54"/>
                    </a:cxn>
                    <a:cxn ang="0">
                      <a:pos x="81" y="27"/>
                    </a:cxn>
                    <a:cxn ang="0">
                      <a:pos x="107" y="54"/>
                    </a:cxn>
                    <a:cxn ang="0">
                      <a:pos x="107" y="75"/>
                    </a:cxn>
                    <a:cxn ang="0">
                      <a:pos x="135" y="75"/>
                    </a:cxn>
                    <a:cxn ang="0">
                      <a:pos x="135" y="54"/>
                    </a:cxn>
                    <a:cxn ang="0">
                      <a:pos x="81" y="0"/>
                    </a:cxn>
                    <a:cxn ang="0">
                      <a:pos x="27" y="54"/>
                    </a:cxn>
                    <a:cxn ang="0">
                      <a:pos x="27" y="75"/>
                    </a:cxn>
                    <a:cxn ang="0">
                      <a:pos x="54" y="75"/>
                    </a:cxn>
                    <a:cxn ang="0">
                      <a:pos x="54" y="54"/>
                    </a:cxn>
                    <a:cxn ang="0">
                      <a:pos x="145" y="87"/>
                    </a:cxn>
                    <a:cxn ang="0">
                      <a:pos x="17" y="87"/>
                    </a:cxn>
                    <a:cxn ang="0">
                      <a:pos x="0" y="104"/>
                    </a:cxn>
                    <a:cxn ang="0">
                      <a:pos x="0" y="206"/>
                    </a:cxn>
                    <a:cxn ang="0">
                      <a:pos x="17" y="222"/>
                    </a:cxn>
                    <a:cxn ang="0">
                      <a:pos x="145" y="222"/>
                    </a:cxn>
                    <a:cxn ang="0">
                      <a:pos x="161" y="206"/>
                    </a:cxn>
                    <a:cxn ang="0">
                      <a:pos x="161" y="104"/>
                    </a:cxn>
                    <a:cxn ang="0">
                      <a:pos x="145" y="87"/>
                    </a:cxn>
                    <a:cxn ang="0">
                      <a:pos x="95" y="170"/>
                    </a:cxn>
                    <a:cxn ang="0">
                      <a:pos x="81" y="182"/>
                    </a:cxn>
                    <a:cxn ang="0">
                      <a:pos x="67" y="170"/>
                    </a:cxn>
                    <a:cxn ang="0">
                      <a:pos x="67" y="131"/>
                    </a:cxn>
                    <a:cxn ang="0">
                      <a:pos x="81" y="118"/>
                    </a:cxn>
                    <a:cxn ang="0">
                      <a:pos x="95" y="131"/>
                    </a:cxn>
                    <a:cxn ang="0">
                      <a:pos x="95" y="170"/>
                    </a:cxn>
                  </a:cxnLst>
                  <a:rect l="0" t="0" r="r" b="b"/>
                  <a:pathLst>
                    <a:path w="161" h="222">
                      <a:moveTo>
                        <a:pt x="54" y="54"/>
                      </a:moveTo>
                      <a:cubicBezTo>
                        <a:pt x="54" y="39"/>
                        <a:pt x="66" y="27"/>
                        <a:pt x="81" y="27"/>
                      </a:cubicBezTo>
                      <a:cubicBezTo>
                        <a:pt x="95" y="27"/>
                        <a:pt x="107" y="39"/>
                        <a:pt x="107" y="54"/>
                      </a:cubicBezTo>
                      <a:cubicBezTo>
                        <a:pt x="107" y="75"/>
                        <a:pt x="107" y="75"/>
                        <a:pt x="107" y="75"/>
                      </a:cubicBezTo>
                      <a:cubicBezTo>
                        <a:pt x="135" y="75"/>
                        <a:pt x="135" y="75"/>
                        <a:pt x="135" y="75"/>
                      </a:cubicBezTo>
                      <a:cubicBezTo>
                        <a:pt x="135" y="54"/>
                        <a:pt x="135" y="54"/>
                        <a:pt x="135" y="54"/>
                      </a:cubicBezTo>
                      <a:cubicBezTo>
                        <a:pt x="135" y="24"/>
                        <a:pt x="111" y="0"/>
                        <a:pt x="81" y="0"/>
                      </a:cubicBezTo>
                      <a:cubicBezTo>
                        <a:pt x="51" y="0"/>
                        <a:pt x="27" y="24"/>
                        <a:pt x="27" y="54"/>
                      </a:cubicBezTo>
                      <a:cubicBezTo>
                        <a:pt x="27" y="75"/>
                        <a:pt x="27" y="75"/>
                        <a:pt x="27" y="75"/>
                      </a:cubicBezTo>
                      <a:cubicBezTo>
                        <a:pt x="54" y="75"/>
                        <a:pt x="54" y="75"/>
                        <a:pt x="54" y="75"/>
                      </a:cubicBezTo>
                      <a:lnTo>
                        <a:pt x="54" y="54"/>
                      </a:lnTo>
                      <a:close/>
                      <a:moveTo>
                        <a:pt x="145" y="87"/>
                      </a:moveTo>
                      <a:cubicBezTo>
                        <a:pt x="17" y="87"/>
                        <a:pt x="17" y="87"/>
                        <a:pt x="17" y="87"/>
                      </a:cubicBezTo>
                      <a:cubicBezTo>
                        <a:pt x="8" y="87"/>
                        <a:pt x="0" y="95"/>
                        <a:pt x="0" y="104"/>
                      </a:cubicBezTo>
                      <a:cubicBezTo>
                        <a:pt x="0" y="206"/>
                        <a:pt x="0" y="206"/>
                        <a:pt x="0" y="206"/>
                      </a:cubicBezTo>
                      <a:cubicBezTo>
                        <a:pt x="0" y="215"/>
                        <a:pt x="8" y="222"/>
                        <a:pt x="17" y="222"/>
                      </a:cubicBezTo>
                      <a:cubicBezTo>
                        <a:pt x="145" y="222"/>
                        <a:pt x="145" y="222"/>
                        <a:pt x="145" y="222"/>
                      </a:cubicBezTo>
                      <a:cubicBezTo>
                        <a:pt x="154" y="222"/>
                        <a:pt x="161" y="215"/>
                        <a:pt x="161" y="206"/>
                      </a:cubicBezTo>
                      <a:cubicBezTo>
                        <a:pt x="161" y="104"/>
                        <a:pt x="161" y="104"/>
                        <a:pt x="161" y="104"/>
                      </a:cubicBezTo>
                      <a:cubicBezTo>
                        <a:pt x="161" y="95"/>
                        <a:pt x="154" y="87"/>
                        <a:pt x="145" y="87"/>
                      </a:cubicBezTo>
                      <a:close/>
                      <a:moveTo>
                        <a:pt x="95" y="170"/>
                      </a:moveTo>
                      <a:cubicBezTo>
                        <a:pt x="95" y="177"/>
                        <a:pt x="88" y="182"/>
                        <a:pt x="81" y="182"/>
                      </a:cubicBezTo>
                      <a:cubicBezTo>
                        <a:pt x="73" y="182"/>
                        <a:pt x="67" y="177"/>
                        <a:pt x="67" y="170"/>
                      </a:cubicBezTo>
                      <a:cubicBezTo>
                        <a:pt x="67" y="131"/>
                        <a:pt x="67" y="131"/>
                        <a:pt x="67" y="131"/>
                      </a:cubicBezTo>
                      <a:cubicBezTo>
                        <a:pt x="67" y="124"/>
                        <a:pt x="73" y="118"/>
                        <a:pt x="81" y="118"/>
                      </a:cubicBezTo>
                      <a:cubicBezTo>
                        <a:pt x="88" y="118"/>
                        <a:pt x="95" y="124"/>
                        <a:pt x="95" y="131"/>
                      </a:cubicBezTo>
                      <a:lnTo>
                        <a:pt x="95" y="17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innerShdw blurRad="63500" dist="50800" dir="16200000">
                    <a:prstClr val="black">
                      <a:alpha val="18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267"/>
                  <a:endParaRPr lang="en-US" sz="900" dirty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</p:grpSp>
      </p:grpSp>
      <p:grpSp>
        <p:nvGrpSpPr>
          <p:cNvPr id="63" name="Group 62"/>
          <p:cNvGrpSpPr/>
          <p:nvPr/>
        </p:nvGrpSpPr>
        <p:grpSpPr>
          <a:xfrm>
            <a:off x="4574607" y="984903"/>
            <a:ext cx="2415979" cy="3815980"/>
            <a:chOff x="4574607" y="984903"/>
            <a:chExt cx="2415979" cy="3815980"/>
          </a:xfrm>
        </p:grpSpPr>
        <p:sp>
          <p:nvSpPr>
            <p:cNvPr id="64" name="Rectangle 63"/>
            <p:cNvSpPr/>
            <p:nvPr/>
          </p:nvSpPr>
          <p:spPr>
            <a:xfrm>
              <a:off x="4598139" y="984903"/>
              <a:ext cx="2388053" cy="3815980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182880" tIns="91440" rIns="18288" bIns="18288" anchor="ctr" anchorCtr="0"/>
            <a:lstStyle/>
            <a:p>
              <a:pPr defTabSz="570542">
                <a:lnSpc>
                  <a:spcPct val="95000"/>
                </a:lnSpc>
                <a:spcBef>
                  <a:spcPts val="125"/>
                </a:spcBef>
              </a:pPr>
              <a:endParaRPr lang="en-US" sz="13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ea typeface="ＭＳ Ｐゴシック" pitchFamily="34" charset="-128"/>
                <a:cs typeface="CiscoSansTT Light"/>
              </a:endParaRP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5266454" y="2509839"/>
              <a:ext cx="1085850" cy="2014538"/>
              <a:chOff x="4469131" y="3966210"/>
              <a:chExt cx="1737360" cy="3223261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 flipV="1">
                <a:off x="6160770" y="3966210"/>
                <a:ext cx="0" cy="914400"/>
              </a:xfrm>
              <a:prstGeom prst="line">
                <a:avLst/>
              </a:prstGeom>
              <a:ln>
                <a:gradFill>
                  <a:gsLst>
                    <a:gs pos="51000">
                      <a:schemeClr val="bg2">
                        <a:lumMod val="65000"/>
                      </a:schemeClr>
                    </a:gs>
                    <a:gs pos="0">
                      <a:schemeClr val="bg2">
                        <a:lumMod val="6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4480560" y="3966210"/>
                <a:ext cx="0" cy="914400"/>
              </a:xfrm>
              <a:prstGeom prst="line">
                <a:avLst/>
              </a:prstGeom>
              <a:ln>
                <a:gradFill>
                  <a:gsLst>
                    <a:gs pos="51000">
                      <a:schemeClr val="bg2">
                        <a:lumMod val="65000"/>
                      </a:schemeClr>
                    </a:gs>
                    <a:gs pos="0">
                      <a:schemeClr val="bg2">
                        <a:lumMod val="6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9" name="Group 108"/>
              <p:cNvGrpSpPr/>
              <p:nvPr/>
            </p:nvGrpSpPr>
            <p:grpSpPr>
              <a:xfrm>
                <a:off x="4469131" y="5200651"/>
                <a:ext cx="1737360" cy="1988820"/>
                <a:chOff x="4423410" y="5200650"/>
                <a:chExt cx="1779649" cy="2469619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4423410" y="5200650"/>
                  <a:ext cx="888109" cy="246961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5314950" y="5200650"/>
                  <a:ext cx="888109" cy="2469619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6" name="Group 65"/>
            <p:cNvGrpSpPr/>
            <p:nvPr/>
          </p:nvGrpSpPr>
          <p:grpSpPr>
            <a:xfrm>
              <a:off x="4712544" y="2872757"/>
              <a:ext cx="986770" cy="772047"/>
              <a:chOff x="10187586" y="4457611"/>
              <a:chExt cx="1485546" cy="1328778"/>
            </a:xfrm>
          </p:grpSpPr>
          <p:sp>
            <p:nvSpPr>
              <p:cNvPr id="104" name="Rectangle 103"/>
              <p:cNvSpPr/>
              <p:nvPr/>
            </p:nvSpPr>
            <p:spPr>
              <a:xfrm>
                <a:off x="10308621" y="5214259"/>
                <a:ext cx="1243474" cy="572130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0000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4629"/>
                <a:endParaRPr lang="en-US" sz="900" dirty="0">
                  <a:solidFill>
                    <a:srgbClr val="8E909E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10489639" y="5387599"/>
                <a:ext cx="881452" cy="3674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84629">
                  <a:lnSpc>
                    <a:spcPct val="85000"/>
                  </a:lnSpc>
                </a:pPr>
                <a:r>
                  <a:rPr lang="en-US" sz="900" dirty="0">
                    <a:solidFill>
                      <a:srgbClr val="FFFFFF"/>
                    </a:solidFill>
                    <a:effectLst>
                      <a:outerShdw blurRad="38100" dist="12700" algn="ctr" rotWithShape="0">
                        <a:prstClr val="black">
                          <a:alpha val="40000"/>
                        </a:prstClr>
                      </a:outerShdw>
                    </a:effectLst>
                    <a:latin typeface="CiscoSansTT Light"/>
                    <a:cs typeface="CiscoSansTT Light"/>
                  </a:rPr>
                  <a:t>Internet</a:t>
                </a:r>
              </a:p>
            </p:txBody>
          </p:sp>
          <p:pic>
            <p:nvPicPr>
              <p:cNvPr id="106" name="Picture 2" descr="\\MV-FS\Projects\Cisco\03_Assets\Icons\Kubrick Icons\Device Icons\Device_cloud_white_3041_default_256.png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7197" b="17197"/>
              <a:stretch/>
            </p:blipFill>
            <p:spPr bwMode="auto">
              <a:xfrm>
                <a:off x="10187586" y="4457611"/>
                <a:ext cx="1485546" cy="9746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66"/>
            <p:cNvGrpSpPr/>
            <p:nvPr/>
          </p:nvGrpSpPr>
          <p:grpSpPr>
            <a:xfrm rot="5400000">
              <a:off x="5945011" y="2785479"/>
              <a:ext cx="812216" cy="986771"/>
              <a:chOff x="9028245" y="2327203"/>
              <a:chExt cx="1082953" cy="1315351"/>
            </a:xfrm>
          </p:grpSpPr>
          <p:grpSp>
            <p:nvGrpSpPr>
              <p:cNvPr id="100" name="Group 99"/>
              <p:cNvGrpSpPr/>
              <p:nvPr/>
            </p:nvGrpSpPr>
            <p:grpSpPr>
              <a:xfrm rot="16200000">
                <a:off x="9284379" y="2658713"/>
                <a:ext cx="1100388" cy="553251"/>
                <a:chOff x="6945931" y="6099102"/>
                <a:chExt cx="1101012" cy="553251"/>
              </a:xfrm>
            </p:grpSpPr>
            <p:sp>
              <p:nvSpPr>
                <p:cNvPr id="102" name="Rectangle 101"/>
                <p:cNvSpPr/>
                <p:nvPr/>
              </p:nvSpPr>
              <p:spPr>
                <a:xfrm>
                  <a:off x="6945931" y="6099102"/>
                  <a:ext cx="1101012" cy="553251"/>
                </a:xfrm>
                <a:prstGeom prst="rect">
                  <a:avLst/>
                </a:prstGeom>
                <a:gradFill>
                  <a:gsLst>
                    <a:gs pos="0">
                      <a:schemeClr val="tx2"/>
                    </a:gs>
                    <a:gs pos="100000">
                      <a:srgbClr val="000000">
                        <a:alpha val="0"/>
                      </a:srgbClr>
                    </a:gs>
                  </a:gsLst>
                  <a:lin ang="5400000" scaled="0"/>
                </a:gradFill>
                <a:ln w="25400" cap="flat" cmpd="sng" algn="ctr">
                  <a:noFill/>
                  <a:prstDash val="solid"/>
                </a:ln>
                <a:effectLst>
                  <a:outerShdw blurRad="76200" dist="50800" dir="5400000" algn="ctr" rotWithShape="0">
                    <a:srgbClr val="000000">
                      <a:alpha val="27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684629"/>
                  <a:endParaRPr lang="en-US" sz="900" kern="0" dirty="0">
                    <a:solidFill>
                      <a:srgbClr val="8E909E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7159488" y="6284182"/>
                  <a:ext cx="673895" cy="2846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defTabSz="684629">
                    <a:lnSpc>
                      <a:spcPct val="85000"/>
                    </a:lnSpc>
                    <a:defRPr/>
                  </a:pPr>
                  <a:r>
                    <a:rPr lang="en-US" sz="900" kern="0" dirty="0">
                      <a:solidFill>
                        <a:srgbClr val="FFFFFF"/>
                      </a:solidFill>
                      <a:effectLst>
                        <a:outerShdw blurRad="38100" dist="12700" algn="ctr" rotWithShape="0">
                          <a:prstClr val="black">
                            <a:alpha val="40000"/>
                          </a:prstClr>
                        </a:outerShdw>
                      </a:effectLst>
                      <a:latin typeface="CiscoSansTT Light"/>
                      <a:cs typeface="CiscoSansTT Light"/>
                    </a:rPr>
                    <a:t>MPLS</a:t>
                  </a:r>
                </a:p>
              </p:txBody>
            </p:sp>
          </p:grpSp>
          <p:pic>
            <p:nvPicPr>
              <p:cNvPr id="101" name="Picture 2" descr="\\MV-FS\Projects\Cisco\03_Assets\Icons\Kubrick Icons\Device Icons\Device_cloud_white_3041_default_256.png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7647" b="17647"/>
              <a:stretch/>
            </p:blipFill>
            <p:spPr bwMode="auto">
              <a:xfrm rot="16200000">
                <a:off x="8742896" y="2612552"/>
                <a:ext cx="1315351" cy="744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Rectangle 67"/>
            <p:cNvSpPr/>
            <p:nvPr/>
          </p:nvSpPr>
          <p:spPr>
            <a:xfrm>
              <a:off x="6052013" y="4351752"/>
              <a:ext cx="487293" cy="253908"/>
            </a:xfrm>
            <a:prstGeom prst="rect">
              <a:avLst/>
            </a:prstGeom>
          </p:spPr>
          <p:txBody>
            <a:bodyPr wrap="none" lIns="57140" tIns="28571" rIns="57140" bIns="28571" anchor="ctr">
              <a:spAutoFit/>
            </a:bodyPr>
            <a:lstStyle/>
            <a:p>
              <a:pPr algn="ctr" defTabSz="684629">
                <a:lnSpc>
                  <a:spcPct val="15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iscoSansTT Light"/>
                  <a:cs typeface="CiscoSansTT Light"/>
                </a:rPr>
                <a:t>Branch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837644" y="3225619"/>
              <a:ext cx="477748" cy="165422"/>
            </a:xfrm>
            <a:prstGeom prst="rect">
              <a:avLst/>
            </a:prstGeom>
          </p:spPr>
          <p:txBody>
            <a:bodyPr wrap="none" lIns="57140" tIns="28571" rIns="57140" bIns="28571">
              <a:spAutoFit/>
            </a:bodyPr>
            <a:lstStyle/>
            <a:p>
              <a:pPr algn="ctr" defTabSz="684629">
                <a:lnSpc>
                  <a:spcPct val="85000"/>
                </a:lnSpc>
              </a:pPr>
              <a:r>
                <a:rPr lang="en-US" sz="800" dirty="0">
                  <a:solidFill>
                    <a:schemeClr val="accent3">
                      <a:lumMod val="10000"/>
                    </a:schemeClr>
                  </a:solidFill>
                  <a:latin typeface="CiscoSansTT Light"/>
                  <a:cs typeface="CiscoSansTT Light"/>
                </a:rPr>
                <a:t>DMVPN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322360" y="3225619"/>
              <a:ext cx="477748" cy="165422"/>
            </a:xfrm>
            <a:prstGeom prst="rect">
              <a:avLst/>
            </a:prstGeom>
          </p:spPr>
          <p:txBody>
            <a:bodyPr wrap="none" lIns="57140" tIns="28571" rIns="57140" bIns="28571">
              <a:spAutoFit/>
            </a:bodyPr>
            <a:lstStyle/>
            <a:p>
              <a:pPr algn="ctr" defTabSz="684629">
                <a:lnSpc>
                  <a:spcPct val="85000"/>
                </a:lnSpc>
              </a:pPr>
              <a:r>
                <a:rPr lang="en-US" sz="800" dirty="0">
                  <a:solidFill>
                    <a:schemeClr val="accent3">
                      <a:lumMod val="10000"/>
                    </a:schemeClr>
                  </a:solidFill>
                  <a:latin typeface="CiscoSansTT Light"/>
                  <a:cs typeface="CiscoSansTT Light"/>
                </a:rPr>
                <a:t>DMVPN</a:t>
              </a: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5267902" y="2271715"/>
              <a:ext cx="1089548" cy="2276174"/>
              <a:chOff x="4429539" y="3289938"/>
              <a:chExt cx="1743276" cy="3986681"/>
            </a:xfrm>
          </p:grpSpPr>
          <p:sp>
            <p:nvSpPr>
              <p:cNvPr id="98" name="Freeform 97"/>
              <p:cNvSpPr/>
              <p:nvPr/>
            </p:nvSpPr>
            <p:spPr>
              <a:xfrm rot="16200000">
                <a:off x="2904358" y="4815119"/>
                <a:ext cx="3932517" cy="882156"/>
              </a:xfrm>
              <a:custGeom>
                <a:avLst/>
                <a:gdLst>
                  <a:gd name="connsiteX0" fmla="*/ 0 w 4700186"/>
                  <a:gd name="connsiteY0" fmla="*/ 734938 h 734938"/>
                  <a:gd name="connsiteX1" fmla="*/ 2238998 w 4700186"/>
                  <a:gd name="connsiteY1" fmla="*/ 102549 h 734938"/>
                  <a:gd name="connsiteX2" fmla="*/ 4700186 w 4700186"/>
                  <a:gd name="connsiteY2" fmla="*/ 0 h 73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00186" h="734938">
                    <a:moveTo>
                      <a:pt x="0" y="734938"/>
                    </a:moveTo>
                    <a:cubicBezTo>
                      <a:pt x="727817" y="479988"/>
                      <a:pt x="1455634" y="225039"/>
                      <a:pt x="2238998" y="102549"/>
                    </a:cubicBezTo>
                    <a:cubicBezTo>
                      <a:pt x="3022362" y="-19941"/>
                      <a:pt x="4291412" y="19940"/>
                      <a:pt x="4700186" y="0"/>
                    </a:cubicBezTo>
                  </a:path>
                </a:pathLst>
              </a:custGeom>
              <a:noFill/>
              <a:ln w="41275">
                <a:solidFill>
                  <a:schemeClr val="accent3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4629"/>
                <a:endParaRPr lang="en-US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99" name="Freeform 98"/>
              <p:cNvSpPr/>
              <p:nvPr/>
            </p:nvSpPr>
            <p:spPr>
              <a:xfrm rot="16200000" flipV="1">
                <a:off x="3765478" y="4869283"/>
                <a:ext cx="3932517" cy="882156"/>
              </a:xfrm>
              <a:custGeom>
                <a:avLst/>
                <a:gdLst>
                  <a:gd name="connsiteX0" fmla="*/ 0 w 4700186"/>
                  <a:gd name="connsiteY0" fmla="*/ 734938 h 734938"/>
                  <a:gd name="connsiteX1" fmla="*/ 2238998 w 4700186"/>
                  <a:gd name="connsiteY1" fmla="*/ 102549 h 734938"/>
                  <a:gd name="connsiteX2" fmla="*/ 4700186 w 4700186"/>
                  <a:gd name="connsiteY2" fmla="*/ 0 h 734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700186" h="734938">
                    <a:moveTo>
                      <a:pt x="0" y="734938"/>
                    </a:moveTo>
                    <a:cubicBezTo>
                      <a:pt x="727817" y="479988"/>
                      <a:pt x="1455634" y="225039"/>
                      <a:pt x="2238998" y="102549"/>
                    </a:cubicBezTo>
                    <a:cubicBezTo>
                      <a:pt x="3022362" y="-19941"/>
                      <a:pt x="4291412" y="19940"/>
                      <a:pt x="4700186" y="0"/>
                    </a:cubicBezTo>
                  </a:path>
                </a:pathLst>
              </a:custGeom>
              <a:noFill/>
              <a:ln w="41275">
                <a:solidFill>
                  <a:schemeClr val="accent3"/>
                </a:solidFill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4629"/>
                <a:endParaRPr lang="en-US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</p:grpSp>
        <p:pic>
          <p:nvPicPr>
            <p:cNvPr id="72" name="Picture 6" descr="\\MV-FS\Projects\Cisco\03_Assets\Icons\Kubrick Icons\Device Icons\Device_router_3057_default_256.pn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9865" b="24036"/>
            <a:stretch/>
          </p:blipFill>
          <p:spPr bwMode="auto">
            <a:xfrm>
              <a:off x="5540940" y="4369702"/>
              <a:ext cx="540575" cy="21797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Rectangle 72"/>
            <p:cNvSpPr/>
            <p:nvPr/>
          </p:nvSpPr>
          <p:spPr>
            <a:xfrm>
              <a:off x="4745607" y="2596246"/>
              <a:ext cx="435997" cy="192352"/>
            </a:xfrm>
            <a:prstGeom prst="rect">
              <a:avLst/>
            </a:prstGeom>
          </p:spPr>
          <p:txBody>
            <a:bodyPr wrap="none" lIns="57140" tIns="28571" rIns="57140" bIns="28571">
              <a:spAutoFit/>
            </a:bodyPr>
            <a:lstStyle/>
            <a:p>
              <a:pPr algn="ctr" defTabSz="684629">
                <a:lnSpc>
                  <a:spcPct val="85000"/>
                </a:lnSpc>
              </a:pPr>
              <a:r>
                <a:rPr lang="en-US" sz="1000" dirty="0">
                  <a:solidFill>
                    <a:srgbClr val="FFFFFF"/>
                  </a:solidFill>
                  <a:effectLst>
                    <a:outerShdw blurRad="38100" dist="12700" algn="ctr" rotWithShape="0">
                      <a:prstClr val="black">
                        <a:alpha val="40000"/>
                      </a:prstClr>
                    </a:outerShdw>
                  </a:effectLst>
                  <a:latin typeface="CiscoSansTT Light"/>
                  <a:cs typeface="CiscoSansTT Light"/>
                </a:rPr>
                <a:t>ISP A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439858" y="2597843"/>
              <a:ext cx="410349" cy="192352"/>
            </a:xfrm>
            <a:prstGeom prst="rect">
              <a:avLst/>
            </a:prstGeom>
          </p:spPr>
          <p:txBody>
            <a:bodyPr wrap="none" lIns="57140" tIns="28571" rIns="57140" bIns="28571">
              <a:spAutoFit/>
            </a:bodyPr>
            <a:lstStyle/>
            <a:p>
              <a:pPr algn="ctr" defTabSz="684629">
                <a:lnSpc>
                  <a:spcPct val="85000"/>
                </a:lnSpc>
              </a:pPr>
              <a:r>
                <a:rPr lang="en-US" sz="1000" dirty="0">
                  <a:solidFill>
                    <a:srgbClr val="FFFFFF"/>
                  </a:solidFill>
                  <a:effectLst>
                    <a:outerShdw blurRad="38100" dist="12700" algn="ctr" rotWithShape="0">
                      <a:prstClr val="black">
                        <a:alpha val="40000"/>
                      </a:prstClr>
                    </a:outerShdw>
                  </a:effectLst>
                  <a:latin typeface="CiscoSansTT Light"/>
                  <a:cs typeface="CiscoSansTT Light"/>
                </a:rPr>
                <a:t>SP V</a:t>
              </a:r>
            </a:p>
          </p:txBody>
        </p:sp>
        <p:pic>
          <p:nvPicPr>
            <p:cNvPr id="75" name="Picture 3" descr="C:\srtg_current\templates\Kubrick Device Icons\Device_asa5500_3075_default_256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033" y="2590024"/>
              <a:ext cx="208526" cy="2084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Picture 3" descr="C:\srtg_current\templates\Kubrick Device Icons\Device_asa5500_3075_default_256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4968" y="2590024"/>
              <a:ext cx="208526" cy="2084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77" name="Group 76"/>
            <p:cNvGrpSpPr/>
            <p:nvPr/>
          </p:nvGrpSpPr>
          <p:grpSpPr>
            <a:xfrm>
              <a:off x="5039730" y="2169006"/>
              <a:ext cx="484231" cy="459502"/>
              <a:chOff x="5513079" y="2792264"/>
              <a:chExt cx="860407" cy="787644"/>
            </a:xfrm>
          </p:grpSpPr>
          <p:pic>
            <p:nvPicPr>
              <p:cNvPr id="96" name="Picture 3" descr="C:\Documents and Settings\rteligic\Desktop\Desktop_26Apr\polygon-icon01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6186" y="2792264"/>
                <a:ext cx="714144" cy="787644"/>
              </a:xfrm>
              <a:prstGeom prst="rect">
                <a:avLst/>
              </a:prstGeom>
              <a:noFill/>
            </p:spPr>
          </p:pic>
          <p:sp>
            <p:nvSpPr>
              <p:cNvPr id="97" name="TextBox 182"/>
              <p:cNvSpPr txBox="1">
                <a:spLocks noChangeArrowheads="1"/>
              </p:cNvSpPr>
              <p:nvPr/>
            </p:nvSpPr>
            <p:spPr bwMode="auto">
              <a:xfrm>
                <a:off x="5513079" y="3188871"/>
                <a:ext cx="860407" cy="290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685526">
                  <a:defRPr/>
                </a:pPr>
                <a:r>
                  <a:rPr lang="en-US" sz="5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SansTT Light"/>
                    <a:cs typeface="CiscoSansTT Light"/>
                  </a:rPr>
                  <a:t>ASR 1000</a:t>
                </a: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6093181" y="2149398"/>
              <a:ext cx="484231" cy="459502"/>
              <a:chOff x="5513079" y="2792264"/>
              <a:chExt cx="860407" cy="787644"/>
            </a:xfrm>
          </p:grpSpPr>
          <p:pic>
            <p:nvPicPr>
              <p:cNvPr id="94" name="Picture 3" descr="C:\Documents and Settings\rteligic\Desktop\Desktop_26Apr\polygon-icon01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6186" y="2792264"/>
                <a:ext cx="714144" cy="787644"/>
              </a:xfrm>
              <a:prstGeom prst="rect">
                <a:avLst/>
              </a:prstGeom>
              <a:noFill/>
            </p:spPr>
          </p:pic>
          <p:sp>
            <p:nvSpPr>
              <p:cNvPr id="95" name="TextBox 182"/>
              <p:cNvSpPr txBox="1">
                <a:spLocks noChangeArrowheads="1"/>
              </p:cNvSpPr>
              <p:nvPr/>
            </p:nvSpPr>
            <p:spPr bwMode="auto">
              <a:xfrm>
                <a:off x="5513079" y="3188871"/>
                <a:ext cx="860407" cy="290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defTabSz="685526">
                  <a:defRPr/>
                </a:pPr>
                <a:r>
                  <a:rPr lang="en-US" sz="5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SansTT Light"/>
                    <a:cs typeface="CiscoSansTT Light"/>
                  </a:rPr>
                  <a:t>ASR 1000</a:t>
                </a: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4574607" y="1051601"/>
              <a:ext cx="2415979" cy="22504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square" lIns="68549" tIns="34275" rIns="68549" bIns="34275" anchor="b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450"/>
                </a:spcBef>
                <a:spcAft>
                  <a:spcPts val="450"/>
                </a:spcAft>
                <a:buClr>
                  <a:srgbClr val="3F5CFF">
                    <a:lumMod val="60000"/>
                    <a:lumOff val="40000"/>
                  </a:srgbClr>
                </a:buClr>
                <a:buSzPct val="90000"/>
                <a:defRPr/>
              </a:pPr>
              <a:r>
                <a:rPr lang="en-US" sz="1100" dirty="0" smtClean="0">
                  <a:solidFill>
                    <a:schemeClr val="bg1"/>
                  </a:solidFill>
                  <a:effectLst>
                    <a:outerShdw blurRad="127000" algn="ctr" rotWithShape="0">
                      <a:prstClr val="black">
                        <a:alpha val="40000"/>
                      </a:prstClr>
                    </a:outerShdw>
                  </a:effectLst>
                  <a:latin typeface="CiscoSansTT Light"/>
                  <a:cs typeface="CiscoSansTT Light"/>
                </a:rPr>
                <a:t>IWAN</a:t>
              </a:r>
              <a:endParaRPr lang="en-US" sz="1100" dirty="0">
                <a:solidFill>
                  <a:schemeClr val="bg1"/>
                </a:solidFill>
                <a:effectLst>
                  <a:outerShdw blurRad="127000" algn="ctr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cs typeface="CiscoSansTT Light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403715" y="1966384"/>
              <a:ext cx="777143" cy="253908"/>
            </a:xfrm>
            <a:prstGeom prst="rect">
              <a:avLst/>
            </a:prstGeom>
          </p:spPr>
          <p:txBody>
            <a:bodyPr wrap="none" lIns="57140" tIns="28571" rIns="57140" bIns="28571" anchor="ctr">
              <a:spAutoFit/>
            </a:bodyPr>
            <a:lstStyle/>
            <a:p>
              <a:pPr algn="ctr" defTabSz="684629">
                <a:lnSpc>
                  <a:spcPct val="150000"/>
                </a:lnSpc>
              </a:pPr>
              <a:r>
                <a:rPr lang="en-US" sz="900" dirty="0">
                  <a:solidFill>
                    <a:schemeClr val="bg1"/>
                  </a:solidFill>
                  <a:latin typeface="CiscoSansTT Light"/>
                  <a:cs typeface="CiscoSansTT Light"/>
                </a:rPr>
                <a:t>Data Center</a:t>
              </a: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5307454" y="1260442"/>
              <a:ext cx="1047414" cy="701709"/>
              <a:chOff x="11449581" y="2860154"/>
              <a:chExt cx="2092889" cy="1402119"/>
            </a:xfrm>
          </p:grpSpPr>
          <p:pic>
            <p:nvPicPr>
              <p:cNvPr id="92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5035"/>
              <a:stretch/>
            </p:blipFill>
            <p:spPr bwMode="auto">
              <a:xfrm>
                <a:off x="11449581" y="2860154"/>
                <a:ext cx="1899637" cy="1400995"/>
              </a:xfrm>
              <a:prstGeom prst="rect">
                <a:avLst/>
              </a:prstGeom>
              <a:noFill/>
              <a:effectLst>
                <a:reflection blurRad="6350" stA="12000" endPos="20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3" name="Picture 4" descr="\\MV-FS\Projects\Cisco\03_Assets\Icons\Kubrick Icons\Kubrick png icons\start_1135_256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11066" y="3930869"/>
                <a:ext cx="331404" cy="3314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2" name="Group 81"/>
            <p:cNvGrpSpPr/>
            <p:nvPr/>
          </p:nvGrpSpPr>
          <p:grpSpPr>
            <a:xfrm>
              <a:off x="5443426" y="3893966"/>
              <a:ext cx="156455" cy="150960"/>
              <a:chOff x="206629" y="4628681"/>
              <a:chExt cx="452224" cy="339168"/>
            </a:xfrm>
          </p:grpSpPr>
          <p:sp>
            <p:nvSpPr>
              <p:cNvPr id="88" name="Oval 87"/>
              <p:cNvSpPr/>
              <p:nvPr/>
            </p:nvSpPr>
            <p:spPr bwMode="auto">
              <a:xfrm>
                <a:off x="206629" y="4628681"/>
                <a:ext cx="452224" cy="33916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13963" eaLnBrk="0" hangingPunct="0">
                  <a:lnSpc>
                    <a:spcPct val="90000"/>
                  </a:lnSpc>
                </a:pPr>
                <a:endParaRPr lang="en-US" sz="900" dirty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89" name="Oval 88"/>
              <p:cNvSpPr/>
              <p:nvPr/>
            </p:nvSpPr>
            <p:spPr bwMode="auto">
              <a:xfrm>
                <a:off x="225109" y="4628681"/>
                <a:ext cx="415263" cy="31144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14030" eaLnBrk="0" hangingPunct="0">
                  <a:lnSpc>
                    <a:spcPct val="90000"/>
                  </a:lnSpc>
                  <a:defRPr/>
                </a:pPr>
                <a:endParaRPr lang="en-US" sz="900" kern="0" dirty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90" name="Oval 89"/>
              <p:cNvSpPr/>
              <p:nvPr/>
            </p:nvSpPr>
            <p:spPr bwMode="auto">
              <a:xfrm rot="8100000">
                <a:off x="210885" y="4639566"/>
                <a:ext cx="431794" cy="3238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71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rect">
                  <a:fillToRect t="100000" r="100000"/>
                </a:path>
                <a:tileRect l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14030" eaLnBrk="0" hangingPunct="0">
                  <a:lnSpc>
                    <a:spcPct val="90000"/>
                  </a:lnSpc>
                  <a:defRPr/>
                </a:pPr>
                <a:endParaRPr lang="en-US" sz="900" kern="0" dirty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91" name="Freeform 93"/>
              <p:cNvSpPr>
                <a:spLocks noEditPoints="1"/>
              </p:cNvSpPr>
              <p:nvPr/>
            </p:nvSpPr>
            <p:spPr bwMode="auto">
              <a:xfrm>
                <a:off x="344357" y="4680335"/>
                <a:ext cx="186468" cy="193024"/>
              </a:xfrm>
              <a:custGeom>
                <a:avLst/>
                <a:gdLst/>
                <a:ahLst/>
                <a:cxnLst>
                  <a:cxn ang="0">
                    <a:pos x="54" y="54"/>
                  </a:cxn>
                  <a:cxn ang="0">
                    <a:pos x="81" y="27"/>
                  </a:cxn>
                  <a:cxn ang="0">
                    <a:pos x="107" y="54"/>
                  </a:cxn>
                  <a:cxn ang="0">
                    <a:pos x="107" y="75"/>
                  </a:cxn>
                  <a:cxn ang="0">
                    <a:pos x="135" y="75"/>
                  </a:cxn>
                  <a:cxn ang="0">
                    <a:pos x="135" y="54"/>
                  </a:cxn>
                  <a:cxn ang="0">
                    <a:pos x="81" y="0"/>
                  </a:cxn>
                  <a:cxn ang="0">
                    <a:pos x="27" y="54"/>
                  </a:cxn>
                  <a:cxn ang="0">
                    <a:pos x="27" y="75"/>
                  </a:cxn>
                  <a:cxn ang="0">
                    <a:pos x="54" y="75"/>
                  </a:cxn>
                  <a:cxn ang="0">
                    <a:pos x="54" y="54"/>
                  </a:cxn>
                  <a:cxn ang="0">
                    <a:pos x="145" y="87"/>
                  </a:cxn>
                  <a:cxn ang="0">
                    <a:pos x="17" y="87"/>
                  </a:cxn>
                  <a:cxn ang="0">
                    <a:pos x="0" y="104"/>
                  </a:cxn>
                  <a:cxn ang="0">
                    <a:pos x="0" y="206"/>
                  </a:cxn>
                  <a:cxn ang="0">
                    <a:pos x="17" y="222"/>
                  </a:cxn>
                  <a:cxn ang="0">
                    <a:pos x="145" y="222"/>
                  </a:cxn>
                  <a:cxn ang="0">
                    <a:pos x="161" y="206"/>
                  </a:cxn>
                  <a:cxn ang="0">
                    <a:pos x="161" y="104"/>
                  </a:cxn>
                  <a:cxn ang="0">
                    <a:pos x="145" y="87"/>
                  </a:cxn>
                  <a:cxn ang="0">
                    <a:pos x="95" y="170"/>
                  </a:cxn>
                  <a:cxn ang="0">
                    <a:pos x="81" y="182"/>
                  </a:cxn>
                  <a:cxn ang="0">
                    <a:pos x="67" y="170"/>
                  </a:cxn>
                  <a:cxn ang="0">
                    <a:pos x="67" y="131"/>
                  </a:cxn>
                  <a:cxn ang="0">
                    <a:pos x="81" y="118"/>
                  </a:cxn>
                  <a:cxn ang="0">
                    <a:pos x="95" y="131"/>
                  </a:cxn>
                  <a:cxn ang="0">
                    <a:pos x="95" y="170"/>
                  </a:cxn>
                </a:cxnLst>
                <a:rect l="0" t="0" r="r" b="b"/>
                <a:pathLst>
                  <a:path w="161" h="222">
                    <a:moveTo>
                      <a:pt x="54" y="54"/>
                    </a:moveTo>
                    <a:cubicBezTo>
                      <a:pt x="54" y="39"/>
                      <a:pt x="66" y="27"/>
                      <a:pt x="81" y="27"/>
                    </a:cubicBezTo>
                    <a:cubicBezTo>
                      <a:pt x="95" y="27"/>
                      <a:pt x="107" y="39"/>
                      <a:pt x="107" y="54"/>
                    </a:cubicBezTo>
                    <a:cubicBezTo>
                      <a:pt x="107" y="75"/>
                      <a:pt x="107" y="75"/>
                      <a:pt x="107" y="75"/>
                    </a:cubicBezTo>
                    <a:cubicBezTo>
                      <a:pt x="135" y="75"/>
                      <a:pt x="135" y="75"/>
                      <a:pt x="135" y="75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35" y="24"/>
                      <a:pt x="111" y="0"/>
                      <a:pt x="81" y="0"/>
                    </a:cubicBezTo>
                    <a:cubicBezTo>
                      <a:pt x="51" y="0"/>
                      <a:pt x="27" y="24"/>
                      <a:pt x="27" y="54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54" y="75"/>
                      <a:pt x="54" y="75"/>
                      <a:pt x="54" y="75"/>
                    </a:cubicBezTo>
                    <a:lnTo>
                      <a:pt x="54" y="54"/>
                    </a:lnTo>
                    <a:close/>
                    <a:moveTo>
                      <a:pt x="145" y="87"/>
                    </a:moveTo>
                    <a:cubicBezTo>
                      <a:pt x="17" y="87"/>
                      <a:pt x="17" y="87"/>
                      <a:pt x="17" y="87"/>
                    </a:cubicBezTo>
                    <a:cubicBezTo>
                      <a:pt x="8" y="87"/>
                      <a:pt x="0" y="95"/>
                      <a:pt x="0" y="10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15"/>
                      <a:pt x="8" y="222"/>
                      <a:pt x="17" y="222"/>
                    </a:cubicBezTo>
                    <a:cubicBezTo>
                      <a:pt x="145" y="222"/>
                      <a:pt x="145" y="222"/>
                      <a:pt x="145" y="222"/>
                    </a:cubicBezTo>
                    <a:cubicBezTo>
                      <a:pt x="154" y="222"/>
                      <a:pt x="161" y="215"/>
                      <a:pt x="161" y="206"/>
                    </a:cubicBezTo>
                    <a:cubicBezTo>
                      <a:pt x="161" y="104"/>
                      <a:pt x="161" y="104"/>
                      <a:pt x="161" y="104"/>
                    </a:cubicBezTo>
                    <a:cubicBezTo>
                      <a:pt x="161" y="95"/>
                      <a:pt x="154" y="87"/>
                      <a:pt x="145" y="87"/>
                    </a:cubicBezTo>
                    <a:close/>
                    <a:moveTo>
                      <a:pt x="95" y="170"/>
                    </a:moveTo>
                    <a:cubicBezTo>
                      <a:pt x="95" y="177"/>
                      <a:pt x="88" y="182"/>
                      <a:pt x="81" y="182"/>
                    </a:cubicBezTo>
                    <a:cubicBezTo>
                      <a:pt x="73" y="182"/>
                      <a:pt x="67" y="177"/>
                      <a:pt x="67" y="170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67" y="124"/>
                      <a:pt x="73" y="118"/>
                      <a:pt x="81" y="118"/>
                    </a:cubicBezTo>
                    <a:cubicBezTo>
                      <a:pt x="88" y="118"/>
                      <a:pt x="95" y="124"/>
                      <a:pt x="95" y="131"/>
                    </a:cubicBezTo>
                    <a:lnTo>
                      <a:pt x="95" y="17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1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67"/>
                <a:endParaRPr lang="en-US" sz="900" dirty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6019801" y="3893966"/>
              <a:ext cx="156455" cy="150960"/>
              <a:chOff x="206629" y="4628681"/>
              <a:chExt cx="452224" cy="339168"/>
            </a:xfrm>
          </p:grpSpPr>
          <p:sp>
            <p:nvSpPr>
              <p:cNvPr id="84" name="Oval 83"/>
              <p:cNvSpPr/>
              <p:nvPr/>
            </p:nvSpPr>
            <p:spPr bwMode="auto">
              <a:xfrm>
                <a:off x="206629" y="4628681"/>
                <a:ext cx="452224" cy="33916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13963" eaLnBrk="0" hangingPunct="0">
                  <a:lnSpc>
                    <a:spcPct val="90000"/>
                  </a:lnSpc>
                </a:pPr>
                <a:endParaRPr lang="en-US" sz="900" dirty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85" name="Oval 84"/>
              <p:cNvSpPr/>
              <p:nvPr/>
            </p:nvSpPr>
            <p:spPr bwMode="auto">
              <a:xfrm>
                <a:off x="225109" y="4628681"/>
                <a:ext cx="415263" cy="311448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14030" eaLnBrk="0" hangingPunct="0">
                  <a:lnSpc>
                    <a:spcPct val="90000"/>
                  </a:lnSpc>
                  <a:defRPr/>
                </a:pPr>
                <a:endParaRPr lang="en-US" sz="900" kern="0" dirty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86" name="Oval 85"/>
              <p:cNvSpPr/>
              <p:nvPr/>
            </p:nvSpPr>
            <p:spPr bwMode="auto">
              <a:xfrm rot="8100000">
                <a:off x="210885" y="4639566"/>
                <a:ext cx="431794" cy="32384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71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rect">
                  <a:fillToRect t="100000" r="100000"/>
                </a:path>
                <a:tileRect l="-100000" b="-10000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82124" tIns="41061" rIns="82124" bIns="41061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814030" eaLnBrk="0" hangingPunct="0">
                  <a:lnSpc>
                    <a:spcPct val="90000"/>
                  </a:lnSpc>
                  <a:defRPr/>
                </a:pPr>
                <a:endParaRPr lang="en-US" sz="900" kern="0" dirty="0">
                  <a:solidFill>
                    <a:sysClr val="windowText" lastClr="000000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87" name="Freeform 93"/>
              <p:cNvSpPr>
                <a:spLocks noEditPoints="1"/>
              </p:cNvSpPr>
              <p:nvPr/>
            </p:nvSpPr>
            <p:spPr bwMode="auto">
              <a:xfrm>
                <a:off x="344357" y="4680335"/>
                <a:ext cx="186468" cy="193024"/>
              </a:xfrm>
              <a:custGeom>
                <a:avLst/>
                <a:gdLst/>
                <a:ahLst/>
                <a:cxnLst>
                  <a:cxn ang="0">
                    <a:pos x="54" y="54"/>
                  </a:cxn>
                  <a:cxn ang="0">
                    <a:pos x="81" y="27"/>
                  </a:cxn>
                  <a:cxn ang="0">
                    <a:pos x="107" y="54"/>
                  </a:cxn>
                  <a:cxn ang="0">
                    <a:pos x="107" y="75"/>
                  </a:cxn>
                  <a:cxn ang="0">
                    <a:pos x="135" y="75"/>
                  </a:cxn>
                  <a:cxn ang="0">
                    <a:pos x="135" y="54"/>
                  </a:cxn>
                  <a:cxn ang="0">
                    <a:pos x="81" y="0"/>
                  </a:cxn>
                  <a:cxn ang="0">
                    <a:pos x="27" y="54"/>
                  </a:cxn>
                  <a:cxn ang="0">
                    <a:pos x="27" y="75"/>
                  </a:cxn>
                  <a:cxn ang="0">
                    <a:pos x="54" y="75"/>
                  </a:cxn>
                  <a:cxn ang="0">
                    <a:pos x="54" y="54"/>
                  </a:cxn>
                  <a:cxn ang="0">
                    <a:pos x="145" y="87"/>
                  </a:cxn>
                  <a:cxn ang="0">
                    <a:pos x="17" y="87"/>
                  </a:cxn>
                  <a:cxn ang="0">
                    <a:pos x="0" y="104"/>
                  </a:cxn>
                  <a:cxn ang="0">
                    <a:pos x="0" y="206"/>
                  </a:cxn>
                  <a:cxn ang="0">
                    <a:pos x="17" y="222"/>
                  </a:cxn>
                  <a:cxn ang="0">
                    <a:pos x="145" y="222"/>
                  </a:cxn>
                  <a:cxn ang="0">
                    <a:pos x="161" y="206"/>
                  </a:cxn>
                  <a:cxn ang="0">
                    <a:pos x="161" y="104"/>
                  </a:cxn>
                  <a:cxn ang="0">
                    <a:pos x="145" y="87"/>
                  </a:cxn>
                  <a:cxn ang="0">
                    <a:pos x="95" y="170"/>
                  </a:cxn>
                  <a:cxn ang="0">
                    <a:pos x="81" y="182"/>
                  </a:cxn>
                  <a:cxn ang="0">
                    <a:pos x="67" y="170"/>
                  </a:cxn>
                  <a:cxn ang="0">
                    <a:pos x="67" y="131"/>
                  </a:cxn>
                  <a:cxn ang="0">
                    <a:pos x="81" y="118"/>
                  </a:cxn>
                  <a:cxn ang="0">
                    <a:pos x="95" y="131"/>
                  </a:cxn>
                  <a:cxn ang="0">
                    <a:pos x="95" y="170"/>
                  </a:cxn>
                </a:cxnLst>
                <a:rect l="0" t="0" r="r" b="b"/>
                <a:pathLst>
                  <a:path w="161" h="222">
                    <a:moveTo>
                      <a:pt x="54" y="54"/>
                    </a:moveTo>
                    <a:cubicBezTo>
                      <a:pt x="54" y="39"/>
                      <a:pt x="66" y="27"/>
                      <a:pt x="81" y="27"/>
                    </a:cubicBezTo>
                    <a:cubicBezTo>
                      <a:pt x="95" y="27"/>
                      <a:pt x="107" y="39"/>
                      <a:pt x="107" y="54"/>
                    </a:cubicBezTo>
                    <a:cubicBezTo>
                      <a:pt x="107" y="75"/>
                      <a:pt x="107" y="75"/>
                      <a:pt x="107" y="75"/>
                    </a:cubicBezTo>
                    <a:cubicBezTo>
                      <a:pt x="135" y="75"/>
                      <a:pt x="135" y="75"/>
                      <a:pt x="135" y="75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35" y="24"/>
                      <a:pt x="111" y="0"/>
                      <a:pt x="81" y="0"/>
                    </a:cubicBezTo>
                    <a:cubicBezTo>
                      <a:pt x="51" y="0"/>
                      <a:pt x="27" y="24"/>
                      <a:pt x="27" y="54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54" y="75"/>
                      <a:pt x="54" y="75"/>
                      <a:pt x="54" y="75"/>
                    </a:cubicBezTo>
                    <a:lnTo>
                      <a:pt x="54" y="54"/>
                    </a:lnTo>
                    <a:close/>
                    <a:moveTo>
                      <a:pt x="145" y="87"/>
                    </a:moveTo>
                    <a:cubicBezTo>
                      <a:pt x="17" y="87"/>
                      <a:pt x="17" y="87"/>
                      <a:pt x="17" y="87"/>
                    </a:cubicBezTo>
                    <a:cubicBezTo>
                      <a:pt x="8" y="87"/>
                      <a:pt x="0" y="95"/>
                      <a:pt x="0" y="10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15"/>
                      <a:pt x="8" y="222"/>
                      <a:pt x="17" y="222"/>
                    </a:cubicBezTo>
                    <a:cubicBezTo>
                      <a:pt x="145" y="222"/>
                      <a:pt x="145" y="222"/>
                      <a:pt x="145" y="222"/>
                    </a:cubicBezTo>
                    <a:cubicBezTo>
                      <a:pt x="154" y="222"/>
                      <a:pt x="161" y="215"/>
                      <a:pt x="161" y="206"/>
                    </a:cubicBezTo>
                    <a:cubicBezTo>
                      <a:pt x="161" y="104"/>
                      <a:pt x="161" y="104"/>
                      <a:pt x="161" y="104"/>
                    </a:cubicBezTo>
                    <a:cubicBezTo>
                      <a:pt x="161" y="95"/>
                      <a:pt x="154" y="87"/>
                      <a:pt x="145" y="87"/>
                    </a:cubicBezTo>
                    <a:close/>
                    <a:moveTo>
                      <a:pt x="95" y="170"/>
                    </a:moveTo>
                    <a:cubicBezTo>
                      <a:pt x="95" y="177"/>
                      <a:pt x="88" y="182"/>
                      <a:pt x="81" y="182"/>
                    </a:cubicBezTo>
                    <a:cubicBezTo>
                      <a:pt x="73" y="182"/>
                      <a:pt x="67" y="177"/>
                      <a:pt x="67" y="170"/>
                    </a:cubicBezTo>
                    <a:cubicBezTo>
                      <a:pt x="67" y="131"/>
                      <a:pt x="67" y="131"/>
                      <a:pt x="67" y="131"/>
                    </a:cubicBezTo>
                    <a:cubicBezTo>
                      <a:pt x="67" y="124"/>
                      <a:pt x="73" y="118"/>
                      <a:pt x="81" y="118"/>
                    </a:cubicBezTo>
                    <a:cubicBezTo>
                      <a:pt x="88" y="118"/>
                      <a:pt x="95" y="124"/>
                      <a:pt x="95" y="131"/>
                    </a:cubicBezTo>
                    <a:lnTo>
                      <a:pt x="95" y="17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18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267"/>
                <a:endParaRPr lang="en-US" sz="900" dirty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05614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Transport Independence</a:t>
            </a:r>
            <a:br>
              <a:rPr lang="en-AU" dirty="0" smtClean="0"/>
            </a:br>
            <a:r>
              <a:rPr lang="en-AU" sz="2400" dirty="0" smtClean="0"/>
              <a:t>Deployment Modes</a:t>
            </a:r>
            <a:endParaRPr lang="en-AU" dirty="0"/>
          </a:p>
        </p:txBody>
      </p:sp>
      <p:sp>
        <p:nvSpPr>
          <p:cNvPr id="3" name="Rectangle 259"/>
          <p:cNvSpPr/>
          <p:nvPr/>
        </p:nvSpPr>
        <p:spPr>
          <a:xfrm>
            <a:off x="294077" y="1336238"/>
            <a:ext cx="8582409" cy="2100205"/>
          </a:xfrm>
          <a:custGeom>
            <a:avLst/>
            <a:gdLst>
              <a:gd name="connsiteX0" fmla="*/ 0 w 13731854"/>
              <a:gd name="connsiteY0" fmla="*/ 0 h 5099916"/>
              <a:gd name="connsiteX1" fmla="*/ 13147208 w 13731854"/>
              <a:gd name="connsiteY1" fmla="*/ 0 h 5099916"/>
              <a:gd name="connsiteX2" fmla="*/ 13177386 w 13731854"/>
              <a:gd name="connsiteY2" fmla="*/ 65415 h 5099916"/>
              <a:gd name="connsiteX3" fmla="*/ 13187668 w 13731854"/>
              <a:gd name="connsiteY3" fmla="*/ 65415 h 5099916"/>
              <a:gd name="connsiteX4" fmla="*/ 13187668 w 13731854"/>
              <a:gd name="connsiteY4" fmla="*/ 65418 h 5099916"/>
              <a:gd name="connsiteX5" fmla="*/ 13731854 w 13731854"/>
              <a:gd name="connsiteY5" fmla="*/ 831766 h 5099916"/>
              <a:gd name="connsiteX6" fmla="*/ 13187668 w 13731854"/>
              <a:gd name="connsiteY6" fmla="*/ 1598114 h 5099916"/>
              <a:gd name="connsiteX7" fmla="*/ 13187668 w 13731854"/>
              <a:gd name="connsiteY7" fmla="*/ 1598113 h 5099916"/>
              <a:gd name="connsiteX8" fmla="*/ 13177386 w 13731854"/>
              <a:gd name="connsiteY8" fmla="*/ 1598113 h 5099916"/>
              <a:gd name="connsiteX9" fmla="*/ 13177386 w 13731854"/>
              <a:gd name="connsiteY9" fmla="*/ 5099916 h 5099916"/>
              <a:gd name="connsiteX10" fmla="*/ 0 w 13731854"/>
              <a:gd name="connsiteY10" fmla="*/ 5099916 h 5099916"/>
              <a:gd name="connsiteX11" fmla="*/ 0 w 13731854"/>
              <a:gd name="connsiteY11" fmla="*/ 0 h 5099916"/>
              <a:gd name="connsiteX0" fmla="*/ 0 w 13731854"/>
              <a:gd name="connsiteY0" fmla="*/ 0 h 5099916"/>
              <a:gd name="connsiteX1" fmla="*/ 13147208 w 13731854"/>
              <a:gd name="connsiteY1" fmla="*/ 0 h 5099916"/>
              <a:gd name="connsiteX2" fmla="*/ 13187668 w 13731854"/>
              <a:gd name="connsiteY2" fmla="*/ 65415 h 5099916"/>
              <a:gd name="connsiteX3" fmla="*/ 13187668 w 13731854"/>
              <a:gd name="connsiteY3" fmla="*/ 65418 h 5099916"/>
              <a:gd name="connsiteX4" fmla="*/ 13731854 w 13731854"/>
              <a:gd name="connsiteY4" fmla="*/ 831766 h 5099916"/>
              <a:gd name="connsiteX5" fmla="*/ 13187668 w 13731854"/>
              <a:gd name="connsiteY5" fmla="*/ 1598114 h 5099916"/>
              <a:gd name="connsiteX6" fmla="*/ 13187668 w 13731854"/>
              <a:gd name="connsiteY6" fmla="*/ 1598113 h 5099916"/>
              <a:gd name="connsiteX7" fmla="*/ 13177386 w 13731854"/>
              <a:gd name="connsiteY7" fmla="*/ 1598113 h 5099916"/>
              <a:gd name="connsiteX8" fmla="*/ 13177386 w 13731854"/>
              <a:gd name="connsiteY8" fmla="*/ 5099916 h 5099916"/>
              <a:gd name="connsiteX9" fmla="*/ 0 w 13731854"/>
              <a:gd name="connsiteY9" fmla="*/ 5099916 h 5099916"/>
              <a:gd name="connsiteX10" fmla="*/ 0 w 13731854"/>
              <a:gd name="connsiteY10" fmla="*/ 0 h 5099916"/>
              <a:gd name="connsiteX0" fmla="*/ 0 w 13731854"/>
              <a:gd name="connsiteY0" fmla="*/ 0 h 5099916"/>
              <a:gd name="connsiteX1" fmla="*/ 13147208 w 13731854"/>
              <a:gd name="connsiteY1" fmla="*/ 0 h 5099916"/>
              <a:gd name="connsiteX2" fmla="*/ 13187668 w 13731854"/>
              <a:gd name="connsiteY2" fmla="*/ 65415 h 5099916"/>
              <a:gd name="connsiteX3" fmla="*/ 13187668 w 13731854"/>
              <a:gd name="connsiteY3" fmla="*/ 65418 h 5099916"/>
              <a:gd name="connsiteX4" fmla="*/ 13731854 w 13731854"/>
              <a:gd name="connsiteY4" fmla="*/ 831766 h 5099916"/>
              <a:gd name="connsiteX5" fmla="*/ 13187668 w 13731854"/>
              <a:gd name="connsiteY5" fmla="*/ 1598114 h 5099916"/>
              <a:gd name="connsiteX6" fmla="*/ 13187668 w 13731854"/>
              <a:gd name="connsiteY6" fmla="*/ 1598113 h 5099916"/>
              <a:gd name="connsiteX7" fmla="*/ 13177386 w 13731854"/>
              <a:gd name="connsiteY7" fmla="*/ 1598113 h 5099916"/>
              <a:gd name="connsiteX8" fmla="*/ 13173049 w 13731854"/>
              <a:gd name="connsiteY8" fmla="*/ 1681165 h 5099916"/>
              <a:gd name="connsiteX9" fmla="*/ 13177386 w 13731854"/>
              <a:gd name="connsiteY9" fmla="*/ 5099916 h 5099916"/>
              <a:gd name="connsiteX10" fmla="*/ 0 w 13731854"/>
              <a:gd name="connsiteY10" fmla="*/ 5099916 h 5099916"/>
              <a:gd name="connsiteX11" fmla="*/ 0 w 13731854"/>
              <a:gd name="connsiteY11" fmla="*/ 0 h 5099916"/>
              <a:gd name="connsiteX0" fmla="*/ 0 w 13731854"/>
              <a:gd name="connsiteY0" fmla="*/ 0 h 5099916"/>
              <a:gd name="connsiteX1" fmla="*/ 13147208 w 13731854"/>
              <a:gd name="connsiteY1" fmla="*/ 0 h 5099916"/>
              <a:gd name="connsiteX2" fmla="*/ 13187668 w 13731854"/>
              <a:gd name="connsiteY2" fmla="*/ 65415 h 5099916"/>
              <a:gd name="connsiteX3" fmla="*/ 13187668 w 13731854"/>
              <a:gd name="connsiteY3" fmla="*/ 65418 h 5099916"/>
              <a:gd name="connsiteX4" fmla="*/ 13731854 w 13731854"/>
              <a:gd name="connsiteY4" fmla="*/ 831766 h 5099916"/>
              <a:gd name="connsiteX5" fmla="*/ 13187668 w 13731854"/>
              <a:gd name="connsiteY5" fmla="*/ 1598114 h 5099916"/>
              <a:gd name="connsiteX6" fmla="*/ 13187668 w 13731854"/>
              <a:gd name="connsiteY6" fmla="*/ 1598113 h 5099916"/>
              <a:gd name="connsiteX7" fmla="*/ 13173049 w 13731854"/>
              <a:gd name="connsiteY7" fmla="*/ 1681165 h 5099916"/>
              <a:gd name="connsiteX8" fmla="*/ 13177386 w 13731854"/>
              <a:gd name="connsiteY8" fmla="*/ 5099916 h 5099916"/>
              <a:gd name="connsiteX9" fmla="*/ 0 w 13731854"/>
              <a:gd name="connsiteY9" fmla="*/ 5099916 h 5099916"/>
              <a:gd name="connsiteX10" fmla="*/ 0 w 13731854"/>
              <a:gd name="connsiteY10" fmla="*/ 0 h 5099916"/>
              <a:gd name="connsiteX0" fmla="*/ 0 w 13731854"/>
              <a:gd name="connsiteY0" fmla="*/ 0 h 5099916"/>
              <a:gd name="connsiteX1" fmla="*/ 13147208 w 13731854"/>
              <a:gd name="connsiteY1" fmla="*/ 0 h 5099916"/>
              <a:gd name="connsiteX2" fmla="*/ 13187668 w 13731854"/>
              <a:gd name="connsiteY2" fmla="*/ 65415 h 5099916"/>
              <a:gd name="connsiteX3" fmla="*/ 13187668 w 13731854"/>
              <a:gd name="connsiteY3" fmla="*/ 65418 h 5099916"/>
              <a:gd name="connsiteX4" fmla="*/ 13731854 w 13731854"/>
              <a:gd name="connsiteY4" fmla="*/ 831766 h 5099916"/>
              <a:gd name="connsiteX5" fmla="*/ 13187668 w 13731854"/>
              <a:gd name="connsiteY5" fmla="*/ 1598114 h 5099916"/>
              <a:gd name="connsiteX6" fmla="*/ 13187668 w 13731854"/>
              <a:gd name="connsiteY6" fmla="*/ 1598113 h 5099916"/>
              <a:gd name="connsiteX7" fmla="*/ 13173049 w 13731854"/>
              <a:gd name="connsiteY7" fmla="*/ 1623827 h 5099916"/>
              <a:gd name="connsiteX8" fmla="*/ 13177386 w 13731854"/>
              <a:gd name="connsiteY8" fmla="*/ 5099916 h 5099916"/>
              <a:gd name="connsiteX9" fmla="*/ 0 w 13731854"/>
              <a:gd name="connsiteY9" fmla="*/ 5099916 h 5099916"/>
              <a:gd name="connsiteX10" fmla="*/ 0 w 13731854"/>
              <a:gd name="connsiteY10" fmla="*/ 0 h 509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31854" h="5099916">
                <a:moveTo>
                  <a:pt x="0" y="0"/>
                </a:moveTo>
                <a:lnTo>
                  <a:pt x="13147208" y="0"/>
                </a:lnTo>
                <a:lnTo>
                  <a:pt x="13187668" y="65415"/>
                </a:lnTo>
                <a:lnTo>
                  <a:pt x="13187668" y="65418"/>
                </a:lnTo>
                <a:lnTo>
                  <a:pt x="13731854" y="831766"/>
                </a:lnTo>
                <a:lnTo>
                  <a:pt x="13187668" y="1598114"/>
                </a:lnTo>
                <a:lnTo>
                  <a:pt x="13187668" y="1598113"/>
                </a:lnTo>
                <a:lnTo>
                  <a:pt x="13173049" y="1623827"/>
                </a:lnTo>
                <a:cubicBezTo>
                  <a:pt x="13174495" y="2763411"/>
                  <a:pt x="13175940" y="3960332"/>
                  <a:pt x="13177386" y="5099916"/>
                </a:cubicBezTo>
                <a:lnTo>
                  <a:pt x="0" y="5099916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4000">
                <a:schemeClr val="tx1">
                  <a:lumMod val="0"/>
                  <a:lumOff val="100000"/>
                </a:schemeClr>
              </a:gs>
              <a:gs pos="0">
                <a:srgbClr val="08252E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vert="horz" wrap="square" lIns="13718" tIns="13718" rIns="342938" bIns="13718" anchor="ctr" anchorCtr="0"/>
          <a:lstStyle/>
          <a:p>
            <a:pPr algn="r" defTabSz="684842">
              <a:lnSpc>
                <a:spcPct val="95000"/>
              </a:lnSpc>
              <a:spcBef>
                <a:spcPts val="150"/>
              </a:spcBef>
            </a:pPr>
            <a:endParaRPr lang="en-US" kern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iscoSansTT Light"/>
              <a:ea typeface="ＭＳ Ｐゴシック" pitchFamily="34" charset="-128"/>
              <a:cs typeface="CiscoSansTT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8849" y="1380152"/>
            <a:ext cx="2996982" cy="3480143"/>
            <a:chOff x="338849" y="1111466"/>
            <a:chExt cx="2996982" cy="3480143"/>
          </a:xfrm>
        </p:grpSpPr>
        <p:sp>
          <p:nvSpPr>
            <p:cNvPr id="5" name="TextBox 4"/>
            <p:cNvSpPr txBox="1"/>
            <p:nvPr/>
          </p:nvSpPr>
          <p:spPr>
            <a:xfrm rot="16200000">
              <a:off x="247981" y="1842251"/>
              <a:ext cx="2840229" cy="2658488"/>
            </a:xfrm>
            <a:prstGeom prst="rect">
              <a:avLst/>
            </a:prstGeom>
            <a:solidFill>
              <a:srgbClr val="6264AD"/>
            </a:soli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11429" tIns="11429" rIns="285701" bIns="11429" anchor="ctr" anchorCtr="0"/>
            <a:lstStyle>
              <a:defPPr>
                <a:defRPr lang="en-US"/>
              </a:defPPr>
              <a:lvl1pPr algn="ctr" defTabSz="913024">
                <a:lnSpc>
                  <a:spcPct val="95000"/>
                </a:lnSpc>
                <a:spcBef>
                  <a:spcPts val="200"/>
                </a:spcBef>
                <a:defRPr sz="1400" ker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pitchFamily="34" charset="-128"/>
                </a:defRPr>
              </a:lvl1pPr>
            </a:lstStyle>
            <a:p>
              <a:pPr algn="r"/>
              <a:endParaRPr lang="en-US" sz="1500" dirty="0">
                <a:latin typeface="CiscoSansTT Light"/>
                <a:cs typeface="CiscoSansTT Light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1076038" y="2262174"/>
              <a:ext cx="1201172" cy="0"/>
            </a:xfrm>
            <a:prstGeom prst="straightConnector1">
              <a:avLst/>
            </a:prstGeom>
            <a:ln w="28575">
              <a:solidFill>
                <a:schemeClr val="accent5"/>
              </a:solidFill>
              <a:prstDash val="sysDot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62809" y="3187075"/>
              <a:ext cx="1063869" cy="0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25896" y="2438570"/>
              <a:ext cx="900905" cy="507037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Isosceles Triangle 162"/>
            <p:cNvSpPr/>
            <p:nvPr/>
          </p:nvSpPr>
          <p:spPr>
            <a:xfrm rot="5400000">
              <a:off x="1538922" y="-88607"/>
              <a:ext cx="596836" cy="2996982"/>
            </a:xfrm>
            <a:custGeom>
              <a:avLst/>
              <a:gdLst/>
              <a:ahLst/>
              <a:cxnLst/>
              <a:rect l="l" t="t" r="r" b="b"/>
              <a:pathLst>
                <a:path w="1532700" h="4995611">
                  <a:moveTo>
                    <a:pt x="0" y="4995611"/>
                  </a:moveTo>
                  <a:lnTo>
                    <a:pt x="0" y="566932"/>
                  </a:lnTo>
                  <a:lnTo>
                    <a:pt x="766350" y="0"/>
                  </a:lnTo>
                  <a:lnTo>
                    <a:pt x="1532700" y="566932"/>
                  </a:lnTo>
                  <a:lnTo>
                    <a:pt x="1532698" y="566932"/>
                  </a:lnTo>
                  <a:lnTo>
                    <a:pt x="1532698" y="499561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vert="horz" wrap="square" lIns="13718" tIns="13718" rIns="13718" bIns="13718" anchor="ctr" anchorCtr="1"/>
            <a:lstStyle/>
            <a:p>
              <a:pPr algn="ctr" defTabSz="684842">
                <a:lnSpc>
                  <a:spcPct val="95000"/>
                </a:lnSpc>
                <a:spcBef>
                  <a:spcPts val="150"/>
                </a:spcBef>
              </a:pPr>
              <a:endParaRPr 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ea typeface="ＭＳ Ｐゴシック" pitchFamily="34" charset="-128"/>
                <a:cs typeface="CiscoSansTT Ligh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6758" y="1238886"/>
              <a:ext cx="1916273" cy="352653"/>
            </a:xfrm>
            <a:prstGeom prst="rect">
              <a:avLst/>
            </a:prstGeom>
            <a:noFill/>
          </p:spPr>
          <p:txBody>
            <a:bodyPr wrap="square" lIns="57140" tIns="28571" rIns="0" bIns="28571" rtlCol="0" anchor="ctr">
              <a:spAutoFit/>
            </a:bodyPr>
            <a:lstStyle/>
            <a:p>
              <a:pPr defTabSz="610302" eaLnBrk="0" fontAlgn="base" hangingPunct="0">
                <a:lnSpc>
                  <a:spcPts val="225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defRPr/>
              </a:pPr>
              <a:r>
                <a:rPr lang="en-US" sz="1700" dirty="0">
                  <a:solidFill>
                    <a:srgbClr val="FFFFFF"/>
                  </a:solidFill>
                  <a:effectLst>
                    <a:outerShdw blurRad="38100" dist="12700" dir="5400000" algn="t" rotWithShape="0">
                      <a:prstClr val="black">
                        <a:alpha val="30000"/>
                      </a:prstClr>
                    </a:outerShdw>
                  </a:effectLst>
                  <a:latin typeface="CiscoSansTT Light"/>
                  <a:cs typeface="CiscoSansTT Light"/>
                </a:rPr>
                <a:t>Dual MPLS</a:t>
              </a:r>
            </a:p>
          </p:txBody>
        </p:sp>
        <p:grpSp>
          <p:nvGrpSpPr>
            <p:cNvPr id="11" name="Group 301"/>
            <p:cNvGrpSpPr/>
            <p:nvPr/>
          </p:nvGrpSpPr>
          <p:grpSpPr>
            <a:xfrm>
              <a:off x="1483061" y="1903370"/>
              <a:ext cx="585502" cy="595645"/>
              <a:chOff x="3925309" y="2166604"/>
              <a:chExt cx="1242137" cy="992042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925309" y="2803030"/>
                <a:ext cx="1242137" cy="3556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900" dirty="0">
                    <a:solidFill>
                      <a:srgbClr val="FFFFFF"/>
                    </a:solidFill>
                    <a:effectLst>
                      <a:outerShdw blurRad="38100" dist="12700" algn="ctr" rotWithShape="0">
                        <a:prstClr val="black">
                          <a:alpha val="40000"/>
                        </a:prstClr>
                      </a:outerShdw>
                    </a:effectLst>
                    <a:latin typeface="CiscoSansTT Light"/>
                    <a:cs typeface="CiscoSansTT Light"/>
                  </a:rPr>
                  <a:t>Internet</a:t>
                </a:r>
              </a:p>
            </p:txBody>
          </p:sp>
          <p:pic>
            <p:nvPicPr>
              <p:cNvPr id="33" name="Picture 2" descr="\\MV-FS\Projects\Cisco\03_Assets\Icons\Kubrick Icons\Device Icons\Device_cloud_white_3041_default_256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 bwMode="auto">
              <a:xfrm>
                <a:off x="4088504" y="2166604"/>
                <a:ext cx="1003744" cy="612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528096" y="3877091"/>
              <a:ext cx="2469244" cy="588581"/>
            </a:xfrm>
            <a:prstGeom prst="rect">
              <a:avLst/>
            </a:prstGeom>
          </p:spPr>
          <p:txBody>
            <a:bodyPr wrap="square" lIns="61670" tIns="34265" rIns="61670" bIns="34265">
              <a:spAutoFit/>
            </a:bodyPr>
            <a:lstStyle/>
            <a:p>
              <a:pPr marL="178543" indent="-178543" defTabSz="571266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en-US" sz="11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Highest </a:t>
              </a:r>
              <a:r>
                <a:rPr lang="en-US" sz="1100" dirty="0">
                  <a:solidFill>
                    <a:schemeClr val="bg1"/>
                  </a:solidFill>
                  <a:latin typeface="CiscoSansTT Light"/>
                  <a:cs typeface="CiscoSansTT Light"/>
                </a:rPr>
                <a:t>SLA guarantees</a:t>
              </a:r>
            </a:p>
            <a:p>
              <a:pPr marL="178543" indent="-178543" defTabSz="571266">
                <a:buClr>
                  <a:srgbClr val="FFC000"/>
                </a:buClr>
                <a:buFont typeface="Arial" panose="020B0604020202020204" pitchFamily="34" charset="0"/>
                <a:buChar char="–"/>
              </a:pPr>
              <a:r>
                <a:rPr lang="en-US" sz="11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Tightly coupled to SP</a:t>
              </a:r>
            </a:p>
            <a:p>
              <a:pPr marL="178543" indent="-178543" defTabSz="571266">
                <a:buClr>
                  <a:srgbClr val="C00000"/>
                </a:buClr>
                <a:buFont typeface="Arial" pitchFamily="34" charset="0"/>
                <a:buChar char="ẋ"/>
              </a:pPr>
              <a:r>
                <a:rPr lang="en-US" sz="11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Expensive</a:t>
              </a:r>
              <a:endParaRPr lang="en-US" sz="1100" dirty="0">
                <a:solidFill>
                  <a:srgbClr val="FF0000"/>
                </a:solidFill>
                <a:latin typeface="CiscoSansTT Light"/>
                <a:cs typeface="CiscoSansTT Light"/>
              </a:endParaRPr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684" y="2484469"/>
              <a:ext cx="372311" cy="1840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4" cstate="screen">
              <a:lum bright="10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974" y="1832311"/>
              <a:ext cx="610209" cy="77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2368437" y="2423324"/>
              <a:ext cx="435997" cy="178887"/>
            </a:xfrm>
            <a:prstGeom prst="rect">
              <a:avLst/>
            </a:prstGeom>
          </p:spPr>
          <p:txBody>
            <a:bodyPr wrap="none" lIns="57140" tIns="28571" rIns="57140" bIns="28571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dirty="0">
                  <a:solidFill>
                    <a:srgbClr val="FFFFFF"/>
                  </a:solidFill>
                  <a:effectLst>
                    <a:outerShdw blurRad="38100" dist="12700" algn="ctr" rotWithShape="0">
                      <a:prstClr val="black">
                        <a:alpha val="40000"/>
                      </a:prstClr>
                    </a:outerShdw>
                  </a:effectLst>
                  <a:latin typeface="CiscoSansTT Light"/>
                  <a:cs typeface="CiscoSansTT Light"/>
                </a:rPr>
                <a:t>Public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068867" y="2838814"/>
              <a:ext cx="743091" cy="508877"/>
              <a:chOff x="8881098" y="200456"/>
              <a:chExt cx="2015960" cy="1380552"/>
            </a:xfrm>
          </p:grpSpPr>
          <p:pic>
            <p:nvPicPr>
              <p:cNvPr id="30" name="Picture 29" descr="Device_cloud_white_3041_default_256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512" b="16007"/>
              <a:stretch/>
            </p:blipFill>
            <p:spPr>
              <a:xfrm>
                <a:off x="8881098" y="200456"/>
                <a:ext cx="2015960" cy="1380552"/>
              </a:xfrm>
              <a:prstGeom prst="rect">
                <a:avLst/>
              </a:prstGeom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8962310" y="615609"/>
                <a:ext cx="1853536" cy="775013"/>
              </a:xfrm>
              <a:prstGeom prst="rect">
                <a:avLst/>
              </a:prstGeom>
              <a:noFill/>
            </p:spPr>
            <p:txBody>
              <a:bodyPr wrap="square" lIns="130502" tIns="65255" rIns="130502" bIns="65255" rtlCol="0" anchor="ctr" anchorCtr="0">
                <a:spAutoFit/>
              </a:bodyPr>
              <a:lstStyle/>
              <a:p>
                <a:pPr algn="ctr"/>
                <a:r>
                  <a:rPr lang="en-US" sz="1000" dirty="0">
                    <a:latin typeface="CiscoSansTT Light"/>
                    <a:cs typeface="CiscoSansTT Light"/>
                  </a:rPr>
                  <a:t>MPLS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01641" y="1968629"/>
              <a:ext cx="672739" cy="451522"/>
              <a:chOff x="962624" y="3076994"/>
              <a:chExt cx="1076383" cy="722435"/>
            </a:xfrm>
          </p:grpSpPr>
          <p:pic>
            <p:nvPicPr>
              <p:cNvPr id="28" name="Picture 4"/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62624" y="3076994"/>
                <a:ext cx="953726" cy="703379"/>
              </a:xfrm>
              <a:prstGeom prst="rect">
                <a:avLst/>
              </a:prstGeom>
              <a:noFill/>
              <a:effectLst>
                <a:reflection blurRad="6350" stA="12000" endPos="20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4" descr="\\MV-FS\Projects\Cisco\03_Assets\Icons\Kubrick Icons\Kubrick png icons\start_1135_256.png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0519" y="3630941"/>
                <a:ext cx="168488" cy="168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391328" y="2850455"/>
              <a:ext cx="1092911" cy="838017"/>
              <a:chOff x="615612" y="4487917"/>
              <a:chExt cx="1748657" cy="1340827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615612" y="5176621"/>
                <a:ext cx="1748657" cy="426693"/>
              </a:xfrm>
              <a:prstGeom prst="ellipse">
                <a:avLst/>
              </a:prstGeom>
              <a:gradFill>
                <a:gsLst>
                  <a:gs pos="97000">
                    <a:schemeClr val="tx1">
                      <a:lumMod val="60000"/>
                      <a:lumOff val="40000"/>
                      <a:alpha val="0"/>
                    </a:schemeClr>
                  </a:gs>
                  <a:gs pos="0">
                    <a:schemeClr val="tx1">
                      <a:lumMod val="60000"/>
                      <a:lumOff val="40000"/>
                      <a:alpha val="58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9697" tIns="54849" rIns="109697" bIns="54849" rtlCol="0" anchor="ctr"/>
              <a:lstStyle/>
              <a:p>
                <a:pPr algn="ctr"/>
                <a:endParaRPr lang="en-US" dirty="0">
                  <a:latin typeface="CiscoSansTT Light"/>
                  <a:cs typeface="CiscoSansTT Light"/>
                </a:endParaRPr>
              </a:p>
            </p:txBody>
          </p:sp>
          <p:pic>
            <p:nvPicPr>
              <p:cNvPr id="25" name="Picture 5" descr="C:\Users\andrewg\Desktop\branch.png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8735" y="4487917"/>
                <a:ext cx="553578" cy="838515"/>
              </a:xfrm>
              <a:prstGeom prst="rect">
                <a:avLst/>
              </a:prstGeom>
              <a:noFill/>
              <a:effectLst>
                <a:reflection blurRad="6350" stA="12000" endPos="20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5" descr="C:\Users\andrewg\Desktop\branch.png"/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74997" y="4523774"/>
                <a:ext cx="637329" cy="965374"/>
              </a:xfrm>
              <a:prstGeom prst="rect">
                <a:avLst/>
              </a:prstGeom>
              <a:noFill/>
              <a:effectLst>
                <a:reflection blurRad="6350" stA="12000" endPos="20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223953" y="5634845"/>
                <a:ext cx="595035" cy="19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10364" eaLnBrk="0" fontAlgn="base" hangingPunct="0">
                  <a:lnSpc>
                    <a:spcPct val="85000"/>
                  </a:lnSpc>
                  <a:spcBef>
                    <a:spcPts val="3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chemeClr val="bg1"/>
                    </a:solidFill>
                    <a:effectLst>
                      <a:outerShdw blurRad="203200" dist="25400" dir="16200000" rotWithShape="0">
                        <a:prstClr val="black"/>
                      </a:outerShdw>
                    </a:effectLst>
                    <a:latin typeface="CiscoSansTT Light"/>
                    <a:cs typeface="CiscoSansTT Light"/>
                  </a:rPr>
                  <a:t>Branch</a:t>
                </a:r>
              </a:p>
            </p:txBody>
          </p:sp>
        </p:grpSp>
        <p:sp>
          <p:nvSpPr>
            <p:cNvPr id="19" name="Freeform 11"/>
            <p:cNvSpPr>
              <a:spLocks noChangeAspect="1" noEditPoints="1"/>
            </p:cNvSpPr>
            <p:nvPr/>
          </p:nvSpPr>
          <p:spPr bwMode="auto">
            <a:xfrm>
              <a:off x="2424016" y="2058478"/>
              <a:ext cx="324841" cy="319595"/>
            </a:xfrm>
            <a:custGeom>
              <a:avLst/>
              <a:gdLst/>
              <a:ahLst/>
              <a:cxnLst>
                <a:cxn ang="0">
                  <a:pos x="495" y="3"/>
                </a:cxn>
                <a:cxn ang="0">
                  <a:pos x="327" y="146"/>
                </a:cxn>
                <a:cxn ang="0">
                  <a:pos x="425" y="182"/>
                </a:cxn>
                <a:cxn ang="0">
                  <a:pos x="746" y="183"/>
                </a:cxn>
                <a:cxn ang="0">
                  <a:pos x="558" y="0"/>
                </a:cxn>
                <a:cxn ang="0">
                  <a:pos x="1036" y="320"/>
                </a:cxn>
                <a:cxn ang="0">
                  <a:pos x="1011" y="232"/>
                </a:cxn>
                <a:cxn ang="0">
                  <a:pos x="985" y="371"/>
                </a:cxn>
                <a:cxn ang="0">
                  <a:pos x="564" y="805"/>
                </a:cxn>
                <a:cxn ang="0">
                  <a:pos x="857" y="835"/>
                </a:cxn>
                <a:cxn ang="0">
                  <a:pos x="1093" y="401"/>
                </a:cxn>
                <a:cxn ang="0">
                  <a:pos x="985" y="371"/>
                </a:cxn>
                <a:cxn ang="0">
                  <a:pos x="958" y="364"/>
                </a:cxn>
                <a:cxn ang="0">
                  <a:pos x="796" y="259"/>
                </a:cxn>
                <a:cxn ang="0">
                  <a:pos x="553" y="783"/>
                </a:cxn>
                <a:cxn ang="0">
                  <a:pos x="515" y="768"/>
                </a:cxn>
                <a:cxn ang="0">
                  <a:pos x="731" y="281"/>
                </a:cxn>
                <a:cxn ang="0">
                  <a:pos x="425" y="206"/>
                </a:cxn>
                <a:cxn ang="0">
                  <a:pos x="327" y="249"/>
                </a:cxn>
                <a:cxn ang="0">
                  <a:pos x="148" y="602"/>
                </a:cxn>
                <a:cxn ang="0">
                  <a:pos x="225" y="701"/>
                </a:cxn>
                <a:cxn ang="0">
                  <a:pos x="945" y="288"/>
                </a:cxn>
                <a:cxn ang="0">
                  <a:pos x="986" y="200"/>
                </a:cxn>
                <a:cxn ang="0">
                  <a:pos x="769" y="186"/>
                </a:cxn>
                <a:cxn ang="0">
                  <a:pos x="883" y="890"/>
                </a:cxn>
                <a:cxn ang="0">
                  <a:pos x="1037" y="841"/>
                </a:cxn>
                <a:cxn ang="0">
                  <a:pos x="865" y="873"/>
                </a:cxn>
                <a:cxn ang="0">
                  <a:pos x="561" y="840"/>
                </a:cxn>
                <a:cxn ang="0">
                  <a:pos x="369" y="1005"/>
                </a:cxn>
                <a:cxn ang="0">
                  <a:pos x="807" y="931"/>
                </a:cxn>
                <a:cxn ang="0">
                  <a:pos x="948" y="813"/>
                </a:cxn>
                <a:cxn ang="0">
                  <a:pos x="1115" y="557"/>
                </a:cxn>
                <a:cxn ang="0">
                  <a:pos x="463" y="819"/>
                </a:cxn>
                <a:cxn ang="0">
                  <a:pos x="127" y="698"/>
                </a:cxn>
                <a:cxn ang="0">
                  <a:pos x="142" y="929"/>
                </a:cxn>
                <a:cxn ang="0">
                  <a:pos x="74" y="647"/>
                </a:cxn>
                <a:cxn ang="0">
                  <a:pos x="0" y="557"/>
                </a:cxn>
                <a:cxn ang="0">
                  <a:pos x="74" y="647"/>
                </a:cxn>
                <a:cxn ang="0">
                  <a:pos x="182" y="430"/>
                </a:cxn>
                <a:cxn ang="0">
                  <a:pos x="93" y="250"/>
                </a:cxn>
                <a:cxn ang="0">
                  <a:pos x="125" y="596"/>
                </a:cxn>
                <a:cxn ang="0">
                  <a:pos x="462" y="856"/>
                </a:cxn>
                <a:cxn ang="0">
                  <a:pos x="353" y="987"/>
                </a:cxn>
              </a:cxnLst>
              <a:rect l="0" t="0" r="r" b="b"/>
              <a:pathLst>
                <a:path w="1115" h="1114">
                  <a:moveTo>
                    <a:pt x="327" y="146"/>
                  </a:moveTo>
                  <a:cubicBezTo>
                    <a:pt x="335" y="146"/>
                    <a:pt x="342" y="148"/>
                    <a:pt x="348" y="151"/>
                  </a:cubicBezTo>
                  <a:cubicBezTo>
                    <a:pt x="394" y="94"/>
                    <a:pt x="443" y="44"/>
                    <a:pt x="495" y="3"/>
                  </a:cubicBezTo>
                  <a:cubicBezTo>
                    <a:pt x="340" y="21"/>
                    <a:pt x="204" y="101"/>
                    <a:pt x="114" y="219"/>
                  </a:cubicBezTo>
                  <a:cubicBezTo>
                    <a:pt x="166" y="206"/>
                    <a:pt x="221" y="197"/>
                    <a:pt x="277" y="190"/>
                  </a:cubicBezTo>
                  <a:cubicBezTo>
                    <a:pt x="280" y="165"/>
                    <a:pt x="301" y="146"/>
                    <a:pt x="327" y="146"/>
                  </a:cubicBezTo>
                  <a:close/>
                  <a:moveTo>
                    <a:pt x="367" y="165"/>
                  </a:moveTo>
                  <a:cubicBezTo>
                    <a:pt x="371" y="170"/>
                    <a:pt x="374" y="176"/>
                    <a:pt x="376" y="183"/>
                  </a:cubicBezTo>
                  <a:cubicBezTo>
                    <a:pt x="392" y="182"/>
                    <a:pt x="409" y="182"/>
                    <a:pt x="425" y="182"/>
                  </a:cubicBezTo>
                  <a:cubicBezTo>
                    <a:pt x="445" y="182"/>
                    <a:pt x="464" y="182"/>
                    <a:pt x="484" y="183"/>
                  </a:cubicBezTo>
                  <a:cubicBezTo>
                    <a:pt x="560" y="186"/>
                    <a:pt x="635" y="196"/>
                    <a:pt x="705" y="211"/>
                  </a:cubicBezTo>
                  <a:cubicBezTo>
                    <a:pt x="713" y="196"/>
                    <a:pt x="728" y="185"/>
                    <a:pt x="746" y="183"/>
                  </a:cubicBezTo>
                  <a:cubicBezTo>
                    <a:pt x="750" y="145"/>
                    <a:pt x="752" y="108"/>
                    <a:pt x="752" y="72"/>
                  </a:cubicBezTo>
                  <a:cubicBezTo>
                    <a:pt x="752" y="59"/>
                    <a:pt x="751" y="47"/>
                    <a:pt x="751" y="34"/>
                  </a:cubicBezTo>
                  <a:cubicBezTo>
                    <a:pt x="691" y="12"/>
                    <a:pt x="626" y="0"/>
                    <a:pt x="558" y="0"/>
                  </a:cubicBezTo>
                  <a:cubicBezTo>
                    <a:pt x="551" y="0"/>
                    <a:pt x="545" y="0"/>
                    <a:pt x="539" y="0"/>
                  </a:cubicBezTo>
                  <a:cubicBezTo>
                    <a:pt x="478" y="44"/>
                    <a:pt x="420" y="99"/>
                    <a:pt x="367" y="165"/>
                  </a:cubicBezTo>
                  <a:close/>
                  <a:moveTo>
                    <a:pt x="1036" y="320"/>
                  </a:moveTo>
                  <a:cubicBezTo>
                    <a:pt x="1036" y="325"/>
                    <a:pt x="1035" y="329"/>
                    <a:pt x="1034" y="333"/>
                  </a:cubicBezTo>
                  <a:cubicBezTo>
                    <a:pt x="1050" y="341"/>
                    <a:pt x="1064" y="350"/>
                    <a:pt x="1079" y="359"/>
                  </a:cubicBezTo>
                  <a:cubicBezTo>
                    <a:pt x="1062" y="314"/>
                    <a:pt x="1038" y="271"/>
                    <a:pt x="1011" y="232"/>
                  </a:cubicBezTo>
                  <a:cubicBezTo>
                    <a:pt x="1010" y="246"/>
                    <a:pt x="1009" y="260"/>
                    <a:pt x="1007" y="274"/>
                  </a:cubicBezTo>
                  <a:cubicBezTo>
                    <a:pt x="1024" y="282"/>
                    <a:pt x="1036" y="300"/>
                    <a:pt x="1036" y="320"/>
                  </a:cubicBezTo>
                  <a:close/>
                  <a:moveTo>
                    <a:pt x="985" y="371"/>
                  </a:moveTo>
                  <a:cubicBezTo>
                    <a:pt x="983" y="371"/>
                    <a:pt x="982" y="371"/>
                    <a:pt x="981" y="371"/>
                  </a:cubicBezTo>
                  <a:cubicBezTo>
                    <a:pt x="955" y="437"/>
                    <a:pt x="914" y="504"/>
                    <a:pt x="860" y="567"/>
                  </a:cubicBezTo>
                  <a:cubicBezTo>
                    <a:pt x="784" y="655"/>
                    <a:pt x="683" y="737"/>
                    <a:pt x="564" y="805"/>
                  </a:cubicBezTo>
                  <a:cubicBezTo>
                    <a:pt x="565" y="808"/>
                    <a:pt x="566" y="812"/>
                    <a:pt x="566" y="817"/>
                  </a:cubicBezTo>
                  <a:cubicBezTo>
                    <a:pt x="641" y="829"/>
                    <a:pt x="720" y="836"/>
                    <a:pt x="802" y="836"/>
                  </a:cubicBezTo>
                  <a:cubicBezTo>
                    <a:pt x="821" y="836"/>
                    <a:pt x="839" y="836"/>
                    <a:pt x="857" y="835"/>
                  </a:cubicBezTo>
                  <a:cubicBezTo>
                    <a:pt x="862" y="811"/>
                    <a:pt x="883" y="793"/>
                    <a:pt x="908" y="793"/>
                  </a:cubicBezTo>
                  <a:cubicBezTo>
                    <a:pt x="915" y="793"/>
                    <a:pt x="923" y="795"/>
                    <a:pt x="930" y="798"/>
                  </a:cubicBezTo>
                  <a:cubicBezTo>
                    <a:pt x="1025" y="673"/>
                    <a:pt x="1081" y="533"/>
                    <a:pt x="1093" y="401"/>
                  </a:cubicBezTo>
                  <a:cubicBezTo>
                    <a:pt x="1092" y="399"/>
                    <a:pt x="1092" y="398"/>
                    <a:pt x="1091" y="396"/>
                  </a:cubicBezTo>
                  <a:cubicBezTo>
                    <a:pt x="1070" y="381"/>
                    <a:pt x="1047" y="367"/>
                    <a:pt x="1023" y="354"/>
                  </a:cubicBezTo>
                  <a:cubicBezTo>
                    <a:pt x="1014" y="365"/>
                    <a:pt x="1000" y="371"/>
                    <a:pt x="985" y="371"/>
                  </a:cubicBezTo>
                  <a:close/>
                  <a:moveTo>
                    <a:pt x="553" y="783"/>
                  </a:moveTo>
                  <a:cubicBezTo>
                    <a:pt x="670" y="717"/>
                    <a:pt x="768" y="637"/>
                    <a:pt x="841" y="552"/>
                  </a:cubicBezTo>
                  <a:cubicBezTo>
                    <a:pt x="894" y="490"/>
                    <a:pt x="933" y="426"/>
                    <a:pt x="958" y="364"/>
                  </a:cubicBezTo>
                  <a:cubicBezTo>
                    <a:pt x="943" y="355"/>
                    <a:pt x="934" y="339"/>
                    <a:pt x="934" y="320"/>
                  </a:cubicBezTo>
                  <a:cubicBezTo>
                    <a:pt x="934" y="317"/>
                    <a:pt x="934" y="313"/>
                    <a:pt x="935" y="310"/>
                  </a:cubicBezTo>
                  <a:cubicBezTo>
                    <a:pt x="891" y="290"/>
                    <a:pt x="844" y="273"/>
                    <a:pt x="796" y="259"/>
                  </a:cubicBezTo>
                  <a:cubicBezTo>
                    <a:pt x="788" y="274"/>
                    <a:pt x="772" y="284"/>
                    <a:pt x="754" y="285"/>
                  </a:cubicBezTo>
                  <a:cubicBezTo>
                    <a:pt x="737" y="377"/>
                    <a:pt x="708" y="473"/>
                    <a:pt x="667" y="569"/>
                  </a:cubicBezTo>
                  <a:cubicBezTo>
                    <a:pt x="634" y="646"/>
                    <a:pt x="596" y="718"/>
                    <a:pt x="553" y="783"/>
                  </a:cubicBezTo>
                  <a:close/>
                  <a:moveTo>
                    <a:pt x="225" y="701"/>
                  </a:moveTo>
                  <a:cubicBezTo>
                    <a:pt x="295" y="740"/>
                    <a:pt x="377" y="773"/>
                    <a:pt x="469" y="796"/>
                  </a:cubicBezTo>
                  <a:cubicBezTo>
                    <a:pt x="477" y="779"/>
                    <a:pt x="495" y="768"/>
                    <a:pt x="515" y="768"/>
                  </a:cubicBezTo>
                  <a:cubicBezTo>
                    <a:pt x="521" y="768"/>
                    <a:pt x="527" y="769"/>
                    <a:pt x="532" y="771"/>
                  </a:cubicBezTo>
                  <a:cubicBezTo>
                    <a:pt x="574" y="707"/>
                    <a:pt x="612" y="636"/>
                    <a:pt x="645" y="559"/>
                  </a:cubicBezTo>
                  <a:cubicBezTo>
                    <a:pt x="685" y="465"/>
                    <a:pt x="713" y="371"/>
                    <a:pt x="731" y="281"/>
                  </a:cubicBezTo>
                  <a:cubicBezTo>
                    <a:pt x="713" y="273"/>
                    <a:pt x="700" y="255"/>
                    <a:pt x="700" y="234"/>
                  </a:cubicBezTo>
                  <a:cubicBezTo>
                    <a:pt x="631" y="220"/>
                    <a:pt x="558" y="210"/>
                    <a:pt x="483" y="207"/>
                  </a:cubicBezTo>
                  <a:cubicBezTo>
                    <a:pt x="464" y="206"/>
                    <a:pt x="444" y="206"/>
                    <a:pt x="425" y="206"/>
                  </a:cubicBezTo>
                  <a:cubicBezTo>
                    <a:pt x="425" y="206"/>
                    <a:pt x="425" y="206"/>
                    <a:pt x="425" y="206"/>
                  </a:cubicBezTo>
                  <a:cubicBezTo>
                    <a:pt x="409" y="206"/>
                    <a:pt x="393" y="206"/>
                    <a:pt x="378" y="207"/>
                  </a:cubicBezTo>
                  <a:cubicBezTo>
                    <a:pt x="373" y="231"/>
                    <a:pt x="352" y="249"/>
                    <a:pt x="327" y="249"/>
                  </a:cubicBezTo>
                  <a:cubicBezTo>
                    <a:pt x="321" y="249"/>
                    <a:pt x="314" y="247"/>
                    <a:pt x="309" y="245"/>
                  </a:cubicBezTo>
                  <a:cubicBezTo>
                    <a:pt x="270" y="304"/>
                    <a:pt x="234" y="369"/>
                    <a:pt x="204" y="439"/>
                  </a:cubicBezTo>
                  <a:cubicBezTo>
                    <a:pt x="181" y="493"/>
                    <a:pt x="163" y="548"/>
                    <a:pt x="148" y="602"/>
                  </a:cubicBezTo>
                  <a:cubicBezTo>
                    <a:pt x="165" y="610"/>
                    <a:pt x="176" y="627"/>
                    <a:pt x="176" y="647"/>
                  </a:cubicBezTo>
                  <a:cubicBezTo>
                    <a:pt x="176" y="654"/>
                    <a:pt x="174" y="661"/>
                    <a:pt x="172" y="667"/>
                  </a:cubicBezTo>
                  <a:cubicBezTo>
                    <a:pt x="189" y="679"/>
                    <a:pt x="206" y="690"/>
                    <a:pt x="225" y="701"/>
                  </a:cubicBezTo>
                  <a:close/>
                  <a:moveTo>
                    <a:pt x="802" y="234"/>
                  </a:moveTo>
                  <a:cubicBezTo>
                    <a:pt x="802" y="235"/>
                    <a:pt x="802" y="235"/>
                    <a:pt x="802" y="236"/>
                  </a:cubicBezTo>
                  <a:cubicBezTo>
                    <a:pt x="852" y="250"/>
                    <a:pt x="900" y="268"/>
                    <a:pt x="945" y="288"/>
                  </a:cubicBezTo>
                  <a:cubicBezTo>
                    <a:pt x="954" y="277"/>
                    <a:pt x="968" y="270"/>
                    <a:pt x="983" y="269"/>
                  </a:cubicBezTo>
                  <a:cubicBezTo>
                    <a:pt x="986" y="253"/>
                    <a:pt x="987" y="237"/>
                    <a:pt x="987" y="221"/>
                  </a:cubicBezTo>
                  <a:cubicBezTo>
                    <a:pt x="987" y="214"/>
                    <a:pt x="986" y="207"/>
                    <a:pt x="986" y="200"/>
                  </a:cubicBezTo>
                  <a:cubicBezTo>
                    <a:pt x="930" y="133"/>
                    <a:pt x="857" y="79"/>
                    <a:pt x="775" y="44"/>
                  </a:cubicBezTo>
                  <a:cubicBezTo>
                    <a:pt x="776" y="53"/>
                    <a:pt x="776" y="63"/>
                    <a:pt x="776" y="72"/>
                  </a:cubicBezTo>
                  <a:cubicBezTo>
                    <a:pt x="776" y="109"/>
                    <a:pt x="774" y="147"/>
                    <a:pt x="769" y="186"/>
                  </a:cubicBezTo>
                  <a:cubicBezTo>
                    <a:pt x="789" y="194"/>
                    <a:pt x="802" y="212"/>
                    <a:pt x="802" y="234"/>
                  </a:cubicBezTo>
                  <a:close/>
                  <a:moveTo>
                    <a:pt x="908" y="896"/>
                  </a:moveTo>
                  <a:cubicBezTo>
                    <a:pt x="899" y="896"/>
                    <a:pt x="890" y="894"/>
                    <a:pt x="883" y="890"/>
                  </a:cubicBezTo>
                  <a:cubicBezTo>
                    <a:pt x="864" y="910"/>
                    <a:pt x="844" y="929"/>
                    <a:pt x="822" y="948"/>
                  </a:cubicBezTo>
                  <a:cubicBezTo>
                    <a:pt x="741" y="1021"/>
                    <a:pt x="652" y="1076"/>
                    <a:pt x="560" y="1114"/>
                  </a:cubicBezTo>
                  <a:cubicBezTo>
                    <a:pt x="763" y="1113"/>
                    <a:pt x="940" y="1004"/>
                    <a:pt x="1037" y="841"/>
                  </a:cubicBezTo>
                  <a:cubicBezTo>
                    <a:pt x="1011" y="846"/>
                    <a:pt x="985" y="849"/>
                    <a:pt x="958" y="852"/>
                  </a:cubicBezTo>
                  <a:cubicBezTo>
                    <a:pt x="955" y="877"/>
                    <a:pt x="933" y="896"/>
                    <a:pt x="908" y="896"/>
                  </a:cubicBezTo>
                  <a:close/>
                  <a:moveTo>
                    <a:pt x="865" y="873"/>
                  </a:moveTo>
                  <a:cubicBezTo>
                    <a:pt x="862" y="869"/>
                    <a:pt x="860" y="864"/>
                    <a:pt x="859" y="859"/>
                  </a:cubicBezTo>
                  <a:cubicBezTo>
                    <a:pt x="840" y="860"/>
                    <a:pt x="821" y="860"/>
                    <a:pt x="802" y="860"/>
                  </a:cubicBezTo>
                  <a:cubicBezTo>
                    <a:pt x="718" y="860"/>
                    <a:pt x="638" y="853"/>
                    <a:pt x="561" y="840"/>
                  </a:cubicBezTo>
                  <a:cubicBezTo>
                    <a:pt x="553" y="858"/>
                    <a:pt x="535" y="870"/>
                    <a:pt x="515" y="870"/>
                  </a:cubicBezTo>
                  <a:cubicBezTo>
                    <a:pt x="508" y="870"/>
                    <a:pt x="501" y="869"/>
                    <a:pt x="495" y="866"/>
                  </a:cubicBezTo>
                  <a:cubicBezTo>
                    <a:pt x="455" y="918"/>
                    <a:pt x="413" y="965"/>
                    <a:pt x="369" y="1005"/>
                  </a:cubicBezTo>
                  <a:cubicBezTo>
                    <a:pt x="349" y="1023"/>
                    <a:pt x="329" y="1040"/>
                    <a:pt x="309" y="1056"/>
                  </a:cubicBezTo>
                  <a:cubicBezTo>
                    <a:pt x="367" y="1085"/>
                    <a:pt x="432" y="1104"/>
                    <a:pt x="500" y="1111"/>
                  </a:cubicBezTo>
                  <a:cubicBezTo>
                    <a:pt x="607" y="1075"/>
                    <a:pt x="712" y="1015"/>
                    <a:pt x="807" y="931"/>
                  </a:cubicBezTo>
                  <a:cubicBezTo>
                    <a:pt x="827" y="912"/>
                    <a:pt x="847" y="893"/>
                    <a:pt x="865" y="873"/>
                  </a:cubicBezTo>
                  <a:close/>
                  <a:moveTo>
                    <a:pt x="1108" y="467"/>
                  </a:moveTo>
                  <a:cubicBezTo>
                    <a:pt x="1085" y="585"/>
                    <a:pt x="1031" y="705"/>
                    <a:pt x="948" y="813"/>
                  </a:cubicBezTo>
                  <a:cubicBezTo>
                    <a:pt x="952" y="818"/>
                    <a:pt x="954" y="823"/>
                    <a:pt x="956" y="828"/>
                  </a:cubicBezTo>
                  <a:cubicBezTo>
                    <a:pt x="989" y="824"/>
                    <a:pt x="1021" y="820"/>
                    <a:pt x="1052" y="814"/>
                  </a:cubicBezTo>
                  <a:cubicBezTo>
                    <a:pt x="1092" y="737"/>
                    <a:pt x="1115" y="650"/>
                    <a:pt x="1115" y="557"/>
                  </a:cubicBezTo>
                  <a:cubicBezTo>
                    <a:pt x="1115" y="526"/>
                    <a:pt x="1112" y="496"/>
                    <a:pt x="1108" y="467"/>
                  </a:cubicBezTo>
                  <a:close/>
                  <a:moveTo>
                    <a:pt x="464" y="829"/>
                  </a:moveTo>
                  <a:cubicBezTo>
                    <a:pt x="464" y="826"/>
                    <a:pt x="464" y="823"/>
                    <a:pt x="463" y="819"/>
                  </a:cubicBezTo>
                  <a:cubicBezTo>
                    <a:pt x="370" y="796"/>
                    <a:pt x="285" y="762"/>
                    <a:pt x="213" y="722"/>
                  </a:cubicBezTo>
                  <a:cubicBezTo>
                    <a:pt x="194" y="711"/>
                    <a:pt x="175" y="699"/>
                    <a:pt x="157" y="687"/>
                  </a:cubicBezTo>
                  <a:cubicBezTo>
                    <a:pt x="149" y="693"/>
                    <a:pt x="138" y="698"/>
                    <a:pt x="127" y="698"/>
                  </a:cubicBezTo>
                  <a:cubicBezTo>
                    <a:pt x="117" y="757"/>
                    <a:pt x="111" y="815"/>
                    <a:pt x="111" y="871"/>
                  </a:cubicBezTo>
                  <a:cubicBezTo>
                    <a:pt x="111" y="878"/>
                    <a:pt x="111" y="884"/>
                    <a:pt x="112" y="891"/>
                  </a:cubicBezTo>
                  <a:cubicBezTo>
                    <a:pt x="121" y="904"/>
                    <a:pt x="132" y="917"/>
                    <a:pt x="142" y="929"/>
                  </a:cubicBezTo>
                  <a:cubicBezTo>
                    <a:pt x="242" y="913"/>
                    <a:pt x="348" y="882"/>
                    <a:pt x="452" y="834"/>
                  </a:cubicBezTo>
                  <a:cubicBezTo>
                    <a:pt x="456" y="832"/>
                    <a:pt x="460" y="831"/>
                    <a:pt x="464" y="829"/>
                  </a:cubicBezTo>
                  <a:close/>
                  <a:moveTo>
                    <a:pt x="74" y="647"/>
                  </a:moveTo>
                  <a:cubicBezTo>
                    <a:pt x="74" y="638"/>
                    <a:pt x="76" y="630"/>
                    <a:pt x="80" y="623"/>
                  </a:cubicBezTo>
                  <a:cubicBezTo>
                    <a:pt x="47" y="591"/>
                    <a:pt x="21" y="556"/>
                    <a:pt x="1" y="520"/>
                  </a:cubicBezTo>
                  <a:cubicBezTo>
                    <a:pt x="1" y="532"/>
                    <a:pt x="0" y="544"/>
                    <a:pt x="0" y="557"/>
                  </a:cubicBezTo>
                  <a:cubicBezTo>
                    <a:pt x="0" y="667"/>
                    <a:pt x="32" y="770"/>
                    <a:pt x="88" y="857"/>
                  </a:cubicBezTo>
                  <a:cubicBezTo>
                    <a:pt x="88" y="804"/>
                    <a:pt x="94" y="749"/>
                    <a:pt x="103" y="694"/>
                  </a:cubicBezTo>
                  <a:cubicBezTo>
                    <a:pt x="86" y="685"/>
                    <a:pt x="74" y="668"/>
                    <a:pt x="74" y="647"/>
                  </a:cubicBezTo>
                  <a:close/>
                  <a:moveTo>
                    <a:pt x="125" y="596"/>
                  </a:moveTo>
                  <a:cubicBezTo>
                    <a:pt x="125" y="596"/>
                    <a:pt x="125" y="596"/>
                    <a:pt x="125" y="596"/>
                  </a:cubicBezTo>
                  <a:cubicBezTo>
                    <a:pt x="140" y="541"/>
                    <a:pt x="159" y="485"/>
                    <a:pt x="182" y="430"/>
                  </a:cubicBezTo>
                  <a:cubicBezTo>
                    <a:pt x="213" y="358"/>
                    <a:pt x="249" y="292"/>
                    <a:pt x="289" y="232"/>
                  </a:cubicBezTo>
                  <a:cubicBezTo>
                    <a:pt x="285" y="227"/>
                    <a:pt x="281" y="221"/>
                    <a:pt x="279" y="214"/>
                  </a:cubicBezTo>
                  <a:cubicBezTo>
                    <a:pt x="214" y="221"/>
                    <a:pt x="152" y="233"/>
                    <a:pt x="93" y="250"/>
                  </a:cubicBezTo>
                  <a:cubicBezTo>
                    <a:pt x="49" y="315"/>
                    <a:pt x="19" y="391"/>
                    <a:pt x="7" y="472"/>
                  </a:cubicBezTo>
                  <a:cubicBezTo>
                    <a:pt x="24" y="519"/>
                    <a:pt x="54" y="564"/>
                    <a:pt x="96" y="605"/>
                  </a:cubicBezTo>
                  <a:cubicBezTo>
                    <a:pt x="104" y="599"/>
                    <a:pt x="114" y="596"/>
                    <a:pt x="125" y="596"/>
                  </a:cubicBezTo>
                  <a:close/>
                  <a:moveTo>
                    <a:pt x="476" y="852"/>
                  </a:moveTo>
                  <a:cubicBezTo>
                    <a:pt x="475" y="852"/>
                    <a:pt x="475" y="851"/>
                    <a:pt x="474" y="851"/>
                  </a:cubicBezTo>
                  <a:cubicBezTo>
                    <a:pt x="470" y="852"/>
                    <a:pt x="466" y="854"/>
                    <a:pt x="462" y="856"/>
                  </a:cubicBezTo>
                  <a:cubicBezTo>
                    <a:pt x="361" y="902"/>
                    <a:pt x="260" y="933"/>
                    <a:pt x="162" y="950"/>
                  </a:cubicBezTo>
                  <a:cubicBezTo>
                    <a:pt x="198" y="986"/>
                    <a:pt x="240" y="1018"/>
                    <a:pt x="285" y="1043"/>
                  </a:cubicBezTo>
                  <a:cubicBezTo>
                    <a:pt x="308" y="1027"/>
                    <a:pt x="331" y="1008"/>
                    <a:pt x="353" y="987"/>
                  </a:cubicBezTo>
                  <a:cubicBezTo>
                    <a:pt x="395" y="948"/>
                    <a:pt x="437" y="903"/>
                    <a:pt x="476" y="852"/>
                  </a:cubicBezTo>
                  <a:close/>
                </a:path>
              </a:pathLst>
            </a:cu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lIns="68564" tIns="34283" rIns="68564" bIns="34283" anchor="ctr"/>
            <a:lstStyle/>
            <a:p>
              <a:pPr algn="ctr" defTabSz="761523">
                <a:defRPr/>
              </a:pPr>
              <a:endParaRPr lang="en-US" kern="0" dirty="0">
                <a:solidFill>
                  <a:srgbClr val="000000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164117" y="2934064"/>
              <a:ext cx="743091" cy="508877"/>
              <a:chOff x="8881098" y="200456"/>
              <a:chExt cx="2015960" cy="1380552"/>
            </a:xfrm>
          </p:grpSpPr>
          <p:pic>
            <p:nvPicPr>
              <p:cNvPr id="22" name="Picture 21" descr="Device_cloud_white_3041_default_256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512" b="16007"/>
              <a:stretch/>
            </p:blipFill>
            <p:spPr>
              <a:xfrm>
                <a:off x="8881098" y="200456"/>
                <a:ext cx="2015960" cy="1380552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8962310" y="615609"/>
                <a:ext cx="1853536" cy="775013"/>
              </a:xfrm>
              <a:prstGeom prst="rect">
                <a:avLst/>
              </a:prstGeom>
              <a:noFill/>
            </p:spPr>
            <p:txBody>
              <a:bodyPr wrap="square" lIns="130502" tIns="65255" rIns="130502" bIns="65255" rtlCol="0" anchor="ctr" anchorCtr="0">
                <a:spAutoFit/>
              </a:bodyPr>
              <a:lstStyle/>
              <a:p>
                <a:pPr algn="ctr"/>
                <a:r>
                  <a:rPr lang="en-US" sz="1000" dirty="0">
                    <a:latin typeface="CiscoSansTT Light"/>
                    <a:cs typeface="CiscoSansTT Light"/>
                  </a:rPr>
                  <a:t>MPLS</a:t>
                </a:r>
              </a:p>
            </p:txBody>
          </p:sp>
        </p:grpSp>
        <p:cxnSp>
          <p:nvCxnSpPr>
            <p:cNvPr id="21" name="Straight Connector 20"/>
            <p:cNvCxnSpPr/>
            <p:nvPr/>
          </p:nvCxnSpPr>
          <p:spPr>
            <a:xfrm>
              <a:off x="470929" y="3811412"/>
              <a:ext cx="2341028" cy="0"/>
            </a:xfrm>
            <a:prstGeom prst="line">
              <a:avLst/>
            </a:prstGeom>
            <a:ln>
              <a:gradFill>
                <a:gsLst>
                  <a:gs pos="21962">
                    <a:schemeClr val="tx1">
                      <a:lumMod val="75000"/>
                    </a:schemeClr>
                  </a:gs>
                  <a:gs pos="79000">
                    <a:schemeClr val="tx1">
                      <a:lumMod val="75000"/>
                    </a:schemeClr>
                  </a:gs>
                  <a:gs pos="0">
                    <a:schemeClr val="bg2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075860" y="1380152"/>
            <a:ext cx="2996983" cy="3480143"/>
            <a:chOff x="3075860" y="1111466"/>
            <a:chExt cx="2996983" cy="3480143"/>
          </a:xfrm>
        </p:grpSpPr>
        <p:sp>
          <p:nvSpPr>
            <p:cNvPr id="35" name="TextBox 34"/>
            <p:cNvSpPr txBox="1"/>
            <p:nvPr/>
          </p:nvSpPr>
          <p:spPr>
            <a:xfrm rot="16200000">
              <a:off x="2993815" y="1846102"/>
              <a:ext cx="2840229" cy="2650785"/>
            </a:xfrm>
            <a:prstGeom prst="rect">
              <a:avLst/>
            </a:prstGeom>
            <a:solidFill>
              <a:srgbClr val="F37C20"/>
            </a:soli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11429" tIns="11429" rIns="285701" bIns="11429" anchor="ctr" anchorCtr="0"/>
            <a:lstStyle>
              <a:defPPr>
                <a:defRPr lang="en-US"/>
              </a:defPPr>
              <a:lvl1pPr algn="r" defTabSz="913024">
                <a:lnSpc>
                  <a:spcPct val="95000"/>
                </a:lnSpc>
                <a:spcBef>
                  <a:spcPts val="200"/>
                </a:spcBef>
                <a:defRPr sz="2400" ker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ＭＳ Ｐゴシック" pitchFamily="34" charset="-128"/>
                </a:defRPr>
              </a:lvl1pPr>
            </a:lstStyle>
            <a:p>
              <a:endParaRPr lang="en-US" dirty="0">
                <a:latin typeface="CiscoSansTT Light"/>
                <a:cs typeface="CiscoSansTT Light"/>
              </a:endParaRPr>
            </a:p>
          </p:txBody>
        </p:sp>
        <p:sp>
          <p:nvSpPr>
            <p:cNvPr id="36" name="Rectangle 259"/>
            <p:cNvSpPr/>
            <p:nvPr/>
          </p:nvSpPr>
          <p:spPr>
            <a:xfrm>
              <a:off x="3075860" y="1111466"/>
              <a:ext cx="2996983" cy="596833"/>
            </a:xfrm>
            <a:custGeom>
              <a:avLst/>
              <a:gdLst/>
              <a:ahLst/>
              <a:cxnLst/>
              <a:rect l="l" t="t" r="r" b="b"/>
              <a:pathLst>
                <a:path w="4995612" h="1532699">
                  <a:moveTo>
                    <a:pt x="0" y="0"/>
                  </a:moveTo>
                  <a:lnTo>
                    <a:pt x="4428679" y="0"/>
                  </a:lnTo>
                  <a:lnTo>
                    <a:pt x="4428679" y="3"/>
                  </a:lnTo>
                  <a:lnTo>
                    <a:pt x="4995612" y="766351"/>
                  </a:lnTo>
                  <a:lnTo>
                    <a:pt x="4428679" y="1532699"/>
                  </a:lnTo>
                  <a:lnTo>
                    <a:pt x="4428679" y="1532698"/>
                  </a:lnTo>
                  <a:lnTo>
                    <a:pt x="22055" y="1532698"/>
                  </a:lnTo>
                  <a:lnTo>
                    <a:pt x="588985" y="766352"/>
                  </a:lnTo>
                  <a:lnTo>
                    <a:pt x="2205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vert="horz" wrap="square" lIns="13718" tIns="13718" rIns="13718" bIns="13718" anchor="ctr" anchorCtr="1"/>
            <a:lstStyle/>
            <a:p>
              <a:pPr algn="ctr" defTabSz="684842">
                <a:lnSpc>
                  <a:spcPct val="95000"/>
                </a:lnSpc>
                <a:spcBef>
                  <a:spcPts val="150"/>
                </a:spcBef>
              </a:pPr>
              <a:endParaRPr 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ea typeface="ＭＳ Ｐゴシック" pitchFamily="34" charset="-128"/>
                <a:cs typeface="CiscoSansTT Ligh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017530" y="1238886"/>
              <a:ext cx="986526" cy="352653"/>
            </a:xfrm>
            <a:prstGeom prst="rect">
              <a:avLst/>
            </a:prstGeom>
            <a:noFill/>
          </p:spPr>
          <p:txBody>
            <a:bodyPr wrap="square" lIns="57140" tIns="28571" rIns="0" bIns="28571" rtlCol="0" anchor="ctr">
              <a:spAutoFit/>
            </a:bodyPr>
            <a:lstStyle/>
            <a:p>
              <a:pPr defTabSz="610302" eaLnBrk="0" fontAlgn="base" hangingPunct="0">
                <a:lnSpc>
                  <a:spcPts val="225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defRPr/>
              </a:pPr>
              <a:r>
                <a:rPr lang="en-US" sz="1700" dirty="0">
                  <a:solidFill>
                    <a:srgbClr val="FFFFFF"/>
                  </a:solidFill>
                  <a:effectLst>
                    <a:outerShdw blurRad="38100" dist="12700" dir="5400000" algn="t" rotWithShape="0">
                      <a:prstClr val="black">
                        <a:alpha val="30000"/>
                      </a:prstClr>
                    </a:outerShdw>
                  </a:effectLst>
                  <a:latin typeface="CiscoSansTT Light"/>
                  <a:cs typeface="CiscoSansTT Light"/>
                </a:rPr>
                <a:t>Hybrid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4099817" y="3187075"/>
              <a:ext cx="1063869" cy="0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3291552" y="3877091"/>
              <a:ext cx="2427794" cy="588581"/>
            </a:xfrm>
            <a:prstGeom prst="rect">
              <a:avLst/>
            </a:prstGeom>
          </p:spPr>
          <p:txBody>
            <a:bodyPr wrap="square" lIns="61670" tIns="34265" rIns="61670" bIns="34265">
              <a:spAutoFit/>
            </a:bodyPr>
            <a:lstStyle/>
            <a:p>
              <a:pPr marL="178543" indent="-178543" defTabSz="571266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en-US" sz="11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More BW for key applications</a:t>
              </a:r>
            </a:p>
            <a:p>
              <a:pPr marL="178543" indent="-178543" defTabSz="571266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en-US" sz="11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Balanced SLA guarantees</a:t>
              </a:r>
            </a:p>
            <a:p>
              <a:pPr marL="178543" indent="-178543" defTabSz="571266">
                <a:buClr>
                  <a:srgbClr val="FFC000"/>
                </a:buClr>
                <a:buFont typeface="Arial" panose="020B0604020202020204" pitchFamily="34" charset="0"/>
                <a:buChar char="–"/>
              </a:pPr>
              <a:r>
                <a:rPr lang="en-US" sz="11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Moderately priced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658617" y="2429776"/>
              <a:ext cx="435997" cy="178887"/>
            </a:xfrm>
            <a:prstGeom prst="rect">
              <a:avLst/>
            </a:prstGeom>
          </p:spPr>
          <p:txBody>
            <a:bodyPr wrap="none" lIns="57140" tIns="28571" rIns="57140" bIns="28571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dirty="0">
                  <a:solidFill>
                    <a:srgbClr val="FFFFFF"/>
                  </a:solidFill>
                  <a:effectLst>
                    <a:outerShdw blurRad="38100" dist="12700" algn="ctr" rotWithShape="0">
                      <a:prstClr val="black">
                        <a:alpha val="40000"/>
                      </a:prstClr>
                    </a:outerShdw>
                  </a:effectLst>
                  <a:latin typeface="CiscoSansTT Light"/>
                  <a:cs typeface="CiscoSansTT Light"/>
                </a:rPr>
                <a:t>Public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370760" y="2429776"/>
              <a:ext cx="645957" cy="178887"/>
            </a:xfrm>
            <a:prstGeom prst="rect">
              <a:avLst/>
            </a:prstGeom>
          </p:spPr>
          <p:txBody>
            <a:bodyPr wrap="none" lIns="57140" tIns="28571" rIns="57140" bIns="28571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900" dirty="0">
                  <a:solidFill>
                    <a:srgbClr val="FFFFFF"/>
                  </a:solidFill>
                  <a:effectLst>
                    <a:outerShdw blurRad="38100" dist="12700" algn="ctr" rotWithShape="0">
                      <a:prstClr val="black">
                        <a:alpha val="40000"/>
                      </a:prstClr>
                    </a:outerShdw>
                  </a:effectLst>
                  <a:latin typeface="CiscoSansTT Light"/>
                  <a:cs typeface="CiscoSansTT Light"/>
                </a:rPr>
                <a:t>Enterprise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V="1">
              <a:off x="5210576" y="2306878"/>
              <a:ext cx="0" cy="458355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/>
            <p:cNvGrpSpPr/>
            <p:nvPr/>
          </p:nvGrpSpPr>
          <p:grpSpPr>
            <a:xfrm>
              <a:off x="4437701" y="1874621"/>
              <a:ext cx="1111265" cy="570886"/>
              <a:chOff x="7100319" y="2982853"/>
              <a:chExt cx="1778024" cy="913417"/>
            </a:xfrm>
          </p:grpSpPr>
          <p:pic>
            <p:nvPicPr>
              <p:cNvPr id="58" name="Picture 57" descr="Device_cloud_white_3041_default_256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512" b="16007"/>
              <a:stretch/>
            </p:blipFill>
            <p:spPr>
              <a:xfrm>
                <a:off x="7100319" y="2982853"/>
                <a:ext cx="1188946" cy="814204"/>
              </a:xfrm>
              <a:prstGeom prst="rect">
                <a:avLst/>
              </a:prstGeom>
            </p:spPr>
          </p:pic>
          <p:pic>
            <p:nvPicPr>
              <p:cNvPr id="59" name="Picture 17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3570" y="3369012"/>
                <a:ext cx="585625" cy="22903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pic>
            <p:nvPicPr>
              <p:cNvPr id="60" name="Picture 59" descr="Device_cloud_white_3041_default_256.png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512" b="16007"/>
              <a:stretch/>
            </p:blipFill>
            <p:spPr>
              <a:xfrm>
                <a:off x="7689397" y="3082066"/>
                <a:ext cx="1188946" cy="814204"/>
              </a:xfrm>
              <a:prstGeom prst="rect">
                <a:avLst/>
              </a:prstGeom>
            </p:spPr>
          </p:pic>
          <p:pic>
            <p:nvPicPr>
              <p:cNvPr id="61" name="Picture 22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9195" y="3448125"/>
                <a:ext cx="721672" cy="26385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</p:grpSp>
        <p:cxnSp>
          <p:nvCxnSpPr>
            <p:cNvPr id="44" name="Straight Connector 43"/>
            <p:cNvCxnSpPr/>
            <p:nvPr/>
          </p:nvCxnSpPr>
          <p:spPr>
            <a:xfrm>
              <a:off x="4099817" y="2438570"/>
              <a:ext cx="735993" cy="507037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/>
            <p:cNvGrpSpPr/>
            <p:nvPr/>
          </p:nvGrpSpPr>
          <p:grpSpPr>
            <a:xfrm>
              <a:off x="3277102" y="1833219"/>
              <a:ext cx="869615" cy="575023"/>
              <a:chOff x="5243360" y="2860338"/>
              <a:chExt cx="1391384" cy="920036"/>
            </a:xfrm>
          </p:grpSpPr>
          <p:pic>
            <p:nvPicPr>
              <p:cNvPr id="56" name="Picture 4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243360" y="2860338"/>
                <a:ext cx="1247496" cy="920036"/>
              </a:xfrm>
              <a:prstGeom prst="rect">
                <a:avLst/>
              </a:prstGeom>
              <a:noFill/>
              <a:effectLst>
                <a:reflection blurRad="6350" stA="12000" endPos="20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4" descr="\\MV-FS\Projects\Cisco\03_Assets\Icons\Kubrick Icons\Kubrick png icons\start_1135_256.png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1498" y="3565162"/>
                <a:ext cx="213246" cy="2132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3137156" y="2850455"/>
              <a:ext cx="1092911" cy="838017"/>
              <a:chOff x="615612" y="4487917"/>
              <a:chExt cx="1748657" cy="1340827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615612" y="5176621"/>
                <a:ext cx="1748657" cy="426693"/>
              </a:xfrm>
              <a:prstGeom prst="ellipse">
                <a:avLst/>
              </a:prstGeom>
              <a:gradFill>
                <a:gsLst>
                  <a:gs pos="97000">
                    <a:schemeClr val="tx1">
                      <a:lumMod val="60000"/>
                      <a:lumOff val="40000"/>
                      <a:alpha val="0"/>
                    </a:schemeClr>
                  </a:gs>
                  <a:gs pos="0">
                    <a:schemeClr val="tx1">
                      <a:lumMod val="60000"/>
                      <a:lumOff val="40000"/>
                      <a:alpha val="58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9697" tIns="54849" rIns="109697" bIns="54849" rtlCol="0" anchor="ctr"/>
              <a:lstStyle/>
              <a:p>
                <a:pPr algn="ctr"/>
                <a:endParaRPr lang="en-US" dirty="0">
                  <a:latin typeface="CiscoSansTT Light"/>
                  <a:cs typeface="CiscoSansTT Light"/>
                </a:endParaRPr>
              </a:p>
            </p:txBody>
          </p:sp>
          <p:pic>
            <p:nvPicPr>
              <p:cNvPr id="53" name="Picture 5" descr="C:\Users\andrewg\Desktop\branch.png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8735" y="4487917"/>
                <a:ext cx="553578" cy="838515"/>
              </a:xfrm>
              <a:prstGeom prst="rect">
                <a:avLst/>
              </a:prstGeom>
              <a:noFill/>
              <a:effectLst>
                <a:reflection blurRad="6350" stA="12000" endPos="20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5" descr="C:\Users\andrewg\Desktop\branch.png"/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74997" y="4523774"/>
                <a:ext cx="637329" cy="965374"/>
              </a:xfrm>
              <a:prstGeom prst="rect">
                <a:avLst/>
              </a:prstGeom>
              <a:noFill/>
              <a:effectLst>
                <a:reflection blurRad="6350" stA="12000" endPos="20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1223953" y="5634845"/>
                <a:ext cx="595035" cy="19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10364" eaLnBrk="0" fontAlgn="base" hangingPunct="0">
                  <a:lnSpc>
                    <a:spcPct val="85000"/>
                  </a:lnSpc>
                  <a:spcBef>
                    <a:spcPts val="3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chemeClr val="bg1"/>
                    </a:solidFill>
                    <a:effectLst>
                      <a:outerShdw blurRad="203200" dist="25400" dir="16200000" rotWithShape="0">
                        <a:prstClr val="black"/>
                      </a:outerShdw>
                    </a:effectLst>
                    <a:latin typeface="CiscoSansTT Light"/>
                    <a:cs typeface="CiscoSansTT Light"/>
                  </a:rPr>
                  <a:t>Branch</a:t>
                </a:r>
              </a:p>
            </p:txBody>
          </p:sp>
        </p:grpSp>
        <p:sp>
          <p:nvSpPr>
            <p:cNvPr id="47" name="Freeform 11"/>
            <p:cNvSpPr>
              <a:spLocks noChangeAspect="1" noEditPoints="1"/>
            </p:cNvSpPr>
            <p:nvPr/>
          </p:nvSpPr>
          <p:spPr bwMode="auto">
            <a:xfrm>
              <a:off x="5164330" y="2012301"/>
              <a:ext cx="164933" cy="176293"/>
            </a:xfrm>
            <a:custGeom>
              <a:avLst/>
              <a:gdLst/>
              <a:ahLst/>
              <a:cxnLst>
                <a:cxn ang="0">
                  <a:pos x="495" y="3"/>
                </a:cxn>
                <a:cxn ang="0">
                  <a:pos x="327" y="146"/>
                </a:cxn>
                <a:cxn ang="0">
                  <a:pos x="425" y="182"/>
                </a:cxn>
                <a:cxn ang="0">
                  <a:pos x="746" y="183"/>
                </a:cxn>
                <a:cxn ang="0">
                  <a:pos x="558" y="0"/>
                </a:cxn>
                <a:cxn ang="0">
                  <a:pos x="1036" y="320"/>
                </a:cxn>
                <a:cxn ang="0">
                  <a:pos x="1011" y="232"/>
                </a:cxn>
                <a:cxn ang="0">
                  <a:pos x="985" y="371"/>
                </a:cxn>
                <a:cxn ang="0">
                  <a:pos x="564" y="805"/>
                </a:cxn>
                <a:cxn ang="0">
                  <a:pos x="857" y="835"/>
                </a:cxn>
                <a:cxn ang="0">
                  <a:pos x="1093" y="401"/>
                </a:cxn>
                <a:cxn ang="0">
                  <a:pos x="985" y="371"/>
                </a:cxn>
                <a:cxn ang="0">
                  <a:pos x="958" y="364"/>
                </a:cxn>
                <a:cxn ang="0">
                  <a:pos x="796" y="259"/>
                </a:cxn>
                <a:cxn ang="0">
                  <a:pos x="553" y="783"/>
                </a:cxn>
                <a:cxn ang="0">
                  <a:pos x="515" y="768"/>
                </a:cxn>
                <a:cxn ang="0">
                  <a:pos x="731" y="281"/>
                </a:cxn>
                <a:cxn ang="0">
                  <a:pos x="425" y="206"/>
                </a:cxn>
                <a:cxn ang="0">
                  <a:pos x="327" y="249"/>
                </a:cxn>
                <a:cxn ang="0">
                  <a:pos x="148" y="602"/>
                </a:cxn>
                <a:cxn ang="0">
                  <a:pos x="225" y="701"/>
                </a:cxn>
                <a:cxn ang="0">
                  <a:pos x="945" y="288"/>
                </a:cxn>
                <a:cxn ang="0">
                  <a:pos x="986" y="200"/>
                </a:cxn>
                <a:cxn ang="0">
                  <a:pos x="769" y="186"/>
                </a:cxn>
                <a:cxn ang="0">
                  <a:pos x="883" y="890"/>
                </a:cxn>
                <a:cxn ang="0">
                  <a:pos x="1037" y="841"/>
                </a:cxn>
                <a:cxn ang="0">
                  <a:pos x="865" y="873"/>
                </a:cxn>
                <a:cxn ang="0">
                  <a:pos x="561" y="840"/>
                </a:cxn>
                <a:cxn ang="0">
                  <a:pos x="369" y="1005"/>
                </a:cxn>
                <a:cxn ang="0">
                  <a:pos x="807" y="931"/>
                </a:cxn>
                <a:cxn ang="0">
                  <a:pos x="948" y="813"/>
                </a:cxn>
                <a:cxn ang="0">
                  <a:pos x="1115" y="557"/>
                </a:cxn>
                <a:cxn ang="0">
                  <a:pos x="463" y="819"/>
                </a:cxn>
                <a:cxn ang="0">
                  <a:pos x="127" y="698"/>
                </a:cxn>
                <a:cxn ang="0">
                  <a:pos x="142" y="929"/>
                </a:cxn>
                <a:cxn ang="0">
                  <a:pos x="74" y="647"/>
                </a:cxn>
                <a:cxn ang="0">
                  <a:pos x="0" y="557"/>
                </a:cxn>
                <a:cxn ang="0">
                  <a:pos x="74" y="647"/>
                </a:cxn>
                <a:cxn ang="0">
                  <a:pos x="182" y="430"/>
                </a:cxn>
                <a:cxn ang="0">
                  <a:pos x="93" y="250"/>
                </a:cxn>
                <a:cxn ang="0">
                  <a:pos x="125" y="596"/>
                </a:cxn>
                <a:cxn ang="0">
                  <a:pos x="462" y="856"/>
                </a:cxn>
                <a:cxn ang="0">
                  <a:pos x="353" y="987"/>
                </a:cxn>
              </a:cxnLst>
              <a:rect l="0" t="0" r="r" b="b"/>
              <a:pathLst>
                <a:path w="1115" h="1114">
                  <a:moveTo>
                    <a:pt x="327" y="146"/>
                  </a:moveTo>
                  <a:cubicBezTo>
                    <a:pt x="335" y="146"/>
                    <a:pt x="342" y="148"/>
                    <a:pt x="348" y="151"/>
                  </a:cubicBezTo>
                  <a:cubicBezTo>
                    <a:pt x="394" y="94"/>
                    <a:pt x="443" y="44"/>
                    <a:pt x="495" y="3"/>
                  </a:cubicBezTo>
                  <a:cubicBezTo>
                    <a:pt x="340" y="21"/>
                    <a:pt x="204" y="101"/>
                    <a:pt x="114" y="219"/>
                  </a:cubicBezTo>
                  <a:cubicBezTo>
                    <a:pt x="166" y="206"/>
                    <a:pt x="221" y="197"/>
                    <a:pt x="277" y="190"/>
                  </a:cubicBezTo>
                  <a:cubicBezTo>
                    <a:pt x="280" y="165"/>
                    <a:pt x="301" y="146"/>
                    <a:pt x="327" y="146"/>
                  </a:cubicBezTo>
                  <a:close/>
                  <a:moveTo>
                    <a:pt x="367" y="165"/>
                  </a:moveTo>
                  <a:cubicBezTo>
                    <a:pt x="371" y="170"/>
                    <a:pt x="374" y="176"/>
                    <a:pt x="376" y="183"/>
                  </a:cubicBezTo>
                  <a:cubicBezTo>
                    <a:pt x="392" y="182"/>
                    <a:pt x="409" y="182"/>
                    <a:pt x="425" y="182"/>
                  </a:cubicBezTo>
                  <a:cubicBezTo>
                    <a:pt x="445" y="182"/>
                    <a:pt x="464" y="182"/>
                    <a:pt x="484" y="183"/>
                  </a:cubicBezTo>
                  <a:cubicBezTo>
                    <a:pt x="560" y="186"/>
                    <a:pt x="635" y="196"/>
                    <a:pt x="705" y="211"/>
                  </a:cubicBezTo>
                  <a:cubicBezTo>
                    <a:pt x="713" y="196"/>
                    <a:pt x="728" y="185"/>
                    <a:pt x="746" y="183"/>
                  </a:cubicBezTo>
                  <a:cubicBezTo>
                    <a:pt x="750" y="145"/>
                    <a:pt x="752" y="108"/>
                    <a:pt x="752" y="72"/>
                  </a:cubicBezTo>
                  <a:cubicBezTo>
                    <a:pt x="752" y="59"/>
                    <a:pt x="751" y="47"/>
                    <a:pt x="751" y="34"/>
                  </a:cubicBezTo>
                  <a:cubicBezTo>
                    <a:pt x="691" y="12"/>
                    <a:pt x="626" y="0"/>
                    <a:pt x="558" y="0"/>
                  </a:cubicBezTo>
                  <a:cubicBezTo>
                    <a:pt x="551" y="0"/>
                    <a:pt x="545" y="0"/>
                    <a:pt x="539" y="0"/>
                  </a:cubicBezTo>
                  <a:cubicBezTo>
                    <a:pt x="478" y="44"/>
                    <a:pt x="420" y="99"/>
                    <a:pt x="367" y="165"/>
                  </a:cubicBezTo>
                  <a:close/>
                  <a:moveTo>
                    <a:pt x="1036" y="320"/>
                  </a:moveTo>
                  <a:cubicBezTo>
                    <a:pt x="1036" y="325"/>
                    <a:pt x="1035" y="329"/>
                    <a:pt x="1034" y="333"/>
                  </a:cubicBezTo>
                  <a:cubicBezTo>
                    <a:pt x="1050" y="341"/>
                    <a:pt x="1064" y="350"/>
                    <a:pt x="1079" y="359"/>
                  </a:cubicBezTo>
                  <a:cubicBezTo>
                    <a:pt x="1062" y="314"/>
                    <a:pt x="1038" y="271"/>
                    <a:pt x="1011" y="232"/>
                  </a:cubicBezTo>
                  <a:cubicBezTo>
                    <a:pt x="1010" y="246"/>
                    <a:pt x="1009" y="260"/>
                    <a:pt x="1007" y="274"/>
                  </a:cubicBezTo>
                  <a:cubicBezTo>
                    <a:pt x="1024" y="282"/>
                    <a:pt x="1036" y="300"/>
                    <a:pt x="1036" y="320"/>
                  </a:cubicBezTo>
                  <a:close/>
                  <a:moveTo>
                    <a:pt x="985" y="371"/>
                  </a:moveTo>
                  <a:cubicBezTo>
                    <a:pt x="983" y="371"/>
                    <a:pt x="982" y="371"/>
                    <a:pt x="981" y="371"/>
                  </a:cubicBezTo>
                  <a:cubicBezTo>
                    <a:pt x="955" y="437"/>
                    <a:pt x="914" y="504"/>
                    <a:pt x="860" y="567"/>
                  </a:cubicBezTo>
                  <a:cubicBezTo>
                    <a:pt x="784" y="655"/>
                    <a:pt x="683" y="737"/>
                    <a:pt x="564" y="805"/>
                  </a:cubicBezTo>
                  <a:cubicBezTo>
                    <a:pt x="565" y="808"/>
                    <a:pt x="566" y="812"/>
                    <a:pt x="566" y="817"/>
                  </a:cubicBezTo>
                  <a:cubicBezTo>
                    <a:pt x="641" y="829"/>
                    <a:pt x="720" y="836"/>
                    <a:pt x="802" y="836"/>
                  </a:cubicBezTo>
                  <a:cubicBezTo>
                    <a:pt x="821" y="836"/>
                    <a:pt x="839" y="836"/>
                    <a:pt x="857" y="835"/>
                  </a:cubicBezTo>
                  <a:cubicBezTo>
                    <a:pt x="862" y="811"/>
                    <a:pt x="883" y="793"/>
                    <a:pt x="908" y="793"/>
                  </a:cubicBezTo>
                  <a:cubicBezTo>
                    <a:pt x="915" y="793"/>
                    <a:pt x="923" y="795"/>
                    <a:pt x="930" y="798"/>
                  </a:cubicBezTo>
                  <a:cubicBezTo>
                    <a:pt x="1025" y="673"/>
                    <a:pt x="1081" y="533"/>
                    <a:pt x="1093" y="401"/>
                  </a:cubicBezTo>
                  <a:cubicBezTo>
                    <a:pt x="1092" y="399"/>
                    <a:pt x="1092" y="398"/>
                    <a:pt x="1091" y="396"/>
                  </a:cubicBezTo>
                  <a:cubicBezTo>
                    <a:pt x="1070" y="381"/>
                    <a:pt x="1047" y="367"/>
                    <a:pt x="1023" y="354"/>
                  </a:cubicBezTo>
                  <a:cubicBezTo>
                    <a:pt x="1014" y="365"/>
                    <a:pt x="1000" y="371"/>
                    <a:pt x="985" y="371"/>
                  </a:cubicBezTo>
                  <a:close/>
                  <a:moveTo>
                    <a:pt x="553" y="783"/>
                  </a:moveTo>
                  <a:cubicBezTo>
                    <a:pt x="670" y="717"/>
                    <a:pt x="768" y="637"/>
                    <a:pt x="841" y="552"/>
                  </a:cubicBezTo>
                  <a:cubicBezTo>
                    <a:pt x="894" y="490"/>
                    <a:pt x="933" y="426"/>
                    <a:pt x="958" y="364"/>
                  </a:cubicBezTo>
                  <a:cubicBezTo>
                    <a:pt x="943" y="355"/>
                    <a:pt x="934" y="339"/>
                    <a:pt x="934" y="320"/>
                  </a:cubicBezTo>
                  <a:cubicBezTo>
                    <a:pt x="934" y="317"/>
                    <a:pt x="934" y="313"/>
                    <a:pt x="935" y="310"/>
                  </a:cubicBezTo>
                  <a:cubicBezTo>
                    <a:pt x="891" y="290"/>
                    <a:pt x="844" y="273"/>
                    <a:pt x="796" y="259"/>
                  </a:cubicBezTo>
                  <a:cubicBezTo>
                    <a:pt x="788" y="274"/>
                    <a:pt x="772" y="284"/>
                    <a:pt x="754" y="285"/>
                  </a:cubicBezTo>
                  <a:cubicBezTo>
                    <a:pt x="737" y="377"/>
                    <a:pt x="708" y="473"/>
                    <a:pt x="667" y="569"/>
                  </a:cubicBezTo>
                  <a:cubicBezTo>
                    <a:pt x="634" y="646"/>
                    <a:pt x="596" y="718"/>
                    <a:pt x="553" y="783"/>
                  </a:cubicBezTo>
                  <a:close/>
                  <a:moveTo>
                    <a:pt x="225" y="701"/>
                  </a:moveTo>
                  <a:cubicBezTo>
                    <a:pt x="295" y="740"/>
                    <a:pt x="377" y="773"/>
                    <a:pt x="469" y="796"/>
                  </a:cubicBezTo>
                  <a:cubicBezTo>
                    <a:pt x="477" y="779"/>
                    <a:pt x="495" y="768"/>
                    <a:pt x="515" y="768"/>
                  </a:cubicBezTo>
                  <a:cubicBezTo>
                    <a:pt x="521" y="768"/>
                    <a:pt x="527" y="769"/>
                    <a:pt x="532" y="771"/>
                  </a:cubicBezTo>
                  <a:cubicBezTo>
                    <a:pt x="574" y="707"/>
                    <a:pt x="612" y="636"/>
                    <a:pt x="645" y="559"/>
                  </a:cubicBezTo>
                  <a:cubicBezTo>
                    <a:pt x="685" y="465"/>
                    <a:pt x="713" y="371"/>
                    <a:pt x="731" y="281"/>
                  </a:cubicBezTo>
                  <a:cubicBezTo>
                    <a:pt x="713" y="273"/>
                    <a:pt x="700" y="255"/>
                    <a:pt x="700" y="234"/>
                  </a:cubicBezTo>
                  <a:cubicBezTo>
                    <a:pt x="631" y="220"/>
                    <a:pt x="558" y="210"/>
                    <a:pt x="483" y="207"/>
                  </a:cubicBezTo>
                  <a:cubicBezTo>
                    <a:pt x="464" y="206"/>
                    <a:pt x="444" y="206"/>
                    <a:pt x="425" y="206"/>
                  </a:cubicBezTo>
                  <a:cubicBezTo>
                    <a:pt x="425" y="206"/>
                    <a:pt x="425" y="206"/>
                    <a:pt x="425" y="206"/>
                  </a:cubicBezTo>
                  <a:cubicBezTo>
                    <a:pt x="409" y="206"/>
                    <a:pt x="393" y="206"/>
                    <a:pt x="378" y="207"/>
                  </a:cubicBezTo>
                  <a:cubicBezTo>
                    <a:pt x="373" y="231"/>
                    <a:pt x="352" y="249"/>
                    <a:pt x="327" y="249"/>
                  </a:cubicBezTo>
                  <a:cubicBezTo>
                    <a:pt x="321" y="249"/>
                    <a:pt x="314" y="247"/>
                    <a:pt x="309" y="245"/>
                  </a:cubicBezTo>
                  <a:cubicBezTo>
                    <a:pt x="270" y="304"/>
                    <a:pt x="234" y="369"/>
                    <a:pt x="204" y="439"/>
                  </a:cubicBezTo>
                  <a:cubicBezTo>
                    <a:pt x="181" y="493"/>
                    <a:pt x="163" y="548"/>
                    <a:pt x="148" y="602"/>
                  </a:cubicBezTo>
                  <a:cubicBezTo>
                    <a:pt x="165" y="610"/>
                    <a:pt x="176" y="627"/>
                    <a:pt x="176" y="647"/>
                  </a:cubicBezTo>
                  <a:cubicBezTo>
                    <a:pt x="176" y="654"/>
                    <a:pt x="174" y="661"/>
                    <a:pt x="172" y="667"/>
                  </a:cubicBezTo>
                  <a:cubicBezTo>
                    <a:pt x="189" y="679"/>
                    <a:pt x="206" y="690"/>
                    <a:pt x="225" y="701"/>
                  </a:cubicBezTo>
                  <a:close/>
                  <a:moveTo>
                    <a:pt x="802" y="234"/>
                  </a:moveTo>
                  <a:cubicBezTo>
                    <a:pt x="802" y="235"/>
                    <a:pt x="802" y="235"/>
                    <a:pt x="802" y="236"/>
                  </a:cubicBezTo>
                  <a:cubicBezTo>
                    <a:pt x="852" y="250"/>
                    <a:pt x="900" y="268"/>
                    <a:pt x="945" y="288"/>
                  </a:cubicBezTo>
                  <a:cubicBezTo>
                    <a:pt x="954" y="277"/>
                    <a:pt x="968" y="270"/>
                    <a:pt x="983" y="269"/>
                  </a:cubicBezTo>
                  <a:cubicBezTo>
                    <a:pt x="986" y="253"/>
                    <a:pt x="987" y="237"/>
                    <a:pt x="987" y="221"/>
                  </a:cubicBezTo>
                  <a:cubicBezTo>
                    <a:pt x="987" y="214"/>
                    <a:pt x="986" y="207"/>
                    <a:pt x="986" y="200"/>
                  </a:cubicBezTo>
                  <a:cubicBezTo>
                    <a:pt x="930" y="133"/>
                    <a:pt x="857" y="79"/>
                    <a:pt x="775" y="44"/>
                  </a:cubicBezTo>
                  <a:cubicBezTo>
                    <a:pt x="776" y="53"/>
                    <a:pt x="776" y="63"/>
                    <a:pt x="776" y="72"/>
                  </a:cubicBezTo>
                  <a:cubicBezTo>
                    <a:pt x="776" y="109"/>
                    <a:pt x="774" y="147"/>
                    <a:pt x="769" y="186"/>
                  </a:cubicBezTo>
                  <a:cubicBezTo>
                    <a:pt x="789" y="194"/>
                    <a:pt x="802" y="212"/>
                    <a:pt x="802" y="234"/>
                  </a:cubicBezTo>
                  <a:close/>
                  <a:moveTo>
                    <a:pt x="908" y="896"/>
                  </a:moveTo>
                  <a:cubicBezTo>
                    <a:pt x="899" y="896"/>
                    <a:pt x="890" y="894"/>
                    <a:pt x="883" y="890"/>
                  </a:cubicBezTo>
                  <a:cubicBezTo>
                    <a:pt x="864" y="910"/>
                    <a:pt x="844" y="929"/>
                    <a:pt x="822" y="948"/>
                  </a:cubicBezTo>
                  <a:cubicBezTo>
                    <a:pt x="741" y="1021"/>
                    <a:pt x="652" y="1076"/>
                    <a:pt x="560" y="1114"/>
                  </a:cubicBezTo>
                  <a:cubicBezTo>
                    <a:pt x="763" y="1113"/>
                    <a:pt x="940" y="1004"/>
                    <a:pt x="1037" y="841"/>
                  </a:cubicBezTo>
                  <a:cubicBezTo>
                    <a:pt x="1011" y="846"/>
                    <a:pt x="985" y="849"/>
                    <a:pt x="958" y="852"/>
                  </a:cubicBezTo>
                  <a:cubicBezTo>
                    <a:pt x="955" y="877"/>
                    <a:pt x="933" y="896"/>
                    <a:pt x="908" y="896"/>
                  </a:cubicBezTo>
                  <a:close/>
                  <a:moveTo>
                    <a:pt x="865" y="873"/>
                  </a:moveTo>
                  <a:cubicBezTo>
                    <a:pt x="862" y="869"/>
                    <a:pt x="860" y="864"/>
                    <a:pt x="859" y="859"/>
                  </a:cubicBezTo>
                  <a:cubicBezTo>
                    <a:pt x="840" y="860"/>
                    <a:pt x="821" y="860"/>
                    <a:pt x="802" y="860"/>
                  </a:cubicBezTo>
                  <a:cubicBezTo>
                    <a:pt x="718" y="860"/>
                    <a:pt x="638" y="853"/>
                    <a:pt x="561" y="840"/>
                  </a:cubicBezTo>
                  <a:cubicBezTo>
                    <a:pt x="553" y="858"/>
                    <a:pt x="535" y="870"/>
                    <a:pt x="515" y="870"/>
                  </a:cubicBezTo>
                  <a:cubicBezTo>
                    <a:pt x="508" y="870"/>
                    <a:pt x="501" y="869"/>
                    <a:pt x="495" y="866"/>
                  </a:cubicBezTo>
                  <a:cubicBezTo>
                    <a:pt x="455" y="918"/>
                    <a:pt x="413" y="965"/>
                    <a:pt x="369" y="1005"/>
                  </a:cubicBezTo>
                  <a:cubicBezTo>
                    <a:pt x="349" y="1023"/>
                    <a:pt x="329" y="1040"/>
                    <a:pt x="309" y="1056"/>
                  </a:cubicBezTo>
                  <a:cubicBezTo>
                    <a:pt x="367" y="1085"/>
                    <a:pt x="432" y="1104"/>
                    <a:pt x="500" y="1111"/>
                  </a:cubicBezTo>
                  <a:cubicBezTo>
                    <a:pt x="607" y="1075"/>
                    <a:pt x="712" y="1015"/>
                    <a:pt x="807" y="931"/>
                  </a:cubicBezTo>
                  <a:cubicBezTo>
                    <a:pt x="827" y="912"/>
                    <a:pt x="847" y="893"/>
                    <a:pt x="865" y="873"/>
                  </a:cubicBezTo>
                  <a:close/>
                  <a:moveTo>
                    <a:pt x="1108" y="467"/>
                  </a:moveTo>
                  <a:cubicBezTo>
                    <a:pt x="1085" y="585"/>
                    <a:pt x="1031" y="705"/>
                    <a:pt x="948" y="813"/>
                  </a:cubicBezTo>
                  <a:cubicBezTo>
                    <a:pt x="952" y="818"/>
                    <a:pt x="954" y="823"/>
                    <a:pt x="956" y="828"/>
                  </a:cubicBezTo>
                  <a:cubicBezTo>
                    <a:pt x="989" y="824"/>
                    <a:pt x="1021" y="820"/>
                    <a:pt x="1052" y="814"/>
                  </a:cubicBezTo>
                  <a:cubicBezTo>
                    <a:pt x="1092" y="737"/>
                    <a:pt x="1115" y="650"/>
                    <a:pt x="1115" y="557"/>
                  </a:cubicBezTo>
                  <a:cubicBezTo>
                    <a:pt x="1115" y="526"/>
                    <a:pt x="1112" y="496"/>
                    <a:pt x="1108" y="467"/>
                  </a:cubicBezTo>
                  <a:close/>
                  <a:moveTo>
                    <a:pt x="464" y="829"/>
                  </a:moveTo>
                  <a:cubicBezTo>
                    <a:pt x="464" y="826"/>
                    <a:pt x="464" y="823"/>
                    <a:pt x="463" y="819"/>
                  </a:cubicBezTo>
                  <a:cubicBezTo>
                    <a:pt x="370" y="796"/>
                    <a:pt x="285" y="762"/>
                    <a:pt x="213" y="722"/>
                  </a:cubicBezTo>
                  <a:cubicBezTo>
                    <a:pt x="194" y="711"/>
                    <a:pt x="175" y="699"/>
                    <a:pt x="157" y="687"/>
                  </a:cubicBezTo>
                  <a:cubicBezTo>
                    <a:pt x="149" y="693"/>
                    <a:pt x="138" y="698"/>
                    <a:pt x="127" y="698"/>
                  </a:cubicBezTo>
                  <a:cubicBezTo>
                    <a:pt x="117" y="757"/>
                    <a:pt x="111" y="815"/>
                    <a:pt x="111" y="871"/>
                  </a:cubicBezTo>
                  <a:cubicBezTo>
                    <a:pt x="111" y="878"/>
                    <a:pt x="111" y="884"/>
                    <a:pt x="112" y="891"/>
                  </a:cubicBezTo>
                  <a:cubicBezTo>
                    <a:pt x="121" y="904"/>
                    <a:pt x="132" y="917"/>
                    <a:pt x="142" y="929"/>
                  </a:cubicBezTo>
                  <a:cubicBezTo>
                    <a:pt x="242" y="913"/>
                    <a:pt x="348" y="882"/>
                    <a:pt x="452" y="834"/>
                  </a:cubicBezTo>
                  <a:cubicBezTo>
                    <a:pt x="456" y="832"/>
                    <a:pt x="460" y="831"/>
                    <a:pt x="464" y="829"/>
                  </a:cubicBezTo>
                  <a:close/>
                  <a:moveTo>
                    <a:pt x="74" y="647"/>
                  </a:moveTo>
                  <a:cubicBezTo>
                    <a:pt x="74" y="638"/>
                    <a:pt x="76" y="630"/>
                    <a:pt x="80" y="623"/>
                  </a:cubicBezTo>
                  <a:cubicBezTo>
                    <a:pt x="47" y="591"/>
                    <a:pt x="21" y="556"/>
                    <a:pt x="1" y="520"/>
                  </a:cubicBezTo>
                  <a:cubicBezTo>
                    <a:pt x="1" y="532"/>
                    <a:pt x="0" y="544"/>
                    <a:pt x="0" y="557"/>
                  </a:cubicBezTo>
                  <a:cubicBezTo>
                    <a:pt x="0" y="667"/>
                    <a:pt x="32" y="770"/>
                    <a:pt x="88" y="857"/>
                  </a:cubicBezTo>
                  <a:cubicBezTo>
                    <a:pt x="88" y="804"/>
                    <a:pt x="94" y="749"/>
                    <a:pt x="103" y="694"/>
                  </a:cubicBezTo>
                  <a:cubicBezTo>
                    <a:pt x="86" y="685"/>
                    <a:pt x="74" y="668"/>
                    <a:pt x="74" y="647"/>
                  </a:cubicBezTo>
                  <a:close/>
                  <a:moveTo>
                    <a:pt x="125" y="596"/>
                  </a:moveTo>
                  <a:cubicBezTo>
                    <a:pt x="125" y="596"/>
                    <a:pt x="125" y="596"/>
                    <a:pt x="125" y="596"/>
                  </a:cubicBezTo>
                  <a:cubicBezTo>
                    <a:pt x="140" y="541"/>
                    <a:pt x="159" y="485"/>
                    <a:pt x="182" y="430"/>
                  </a:cubicBezTo>
                  <a:cubicBezTo>
                    <a:pt x="213" y="358"/>
                    <a:pt x="249" y="292"/>
                    <a:pt x="289" y="232"/>
                  </a:cubicBezTo>
                  <a:cubicBezTo>
                    <a:pt x="285" y="227"/>
                    <a:pt x="281" y="221"/>
                    <a:pt x="279" y="214"/>
                  </a:cubicBezTo>
                  <a:cubicBezTo>
                    <a:pt x="214" y="221"/>
                    <a:pt x="152" y="233"/>
                    <a:pt x="93" y="250"/>
                  </a:cubicBezTo>
                  <a:cubicBezTo>
                    <a:pt x="49" y="315"/>
                    <a:pt x="19" y="391"/>
                    <a:pt x="7" y="472"/>
                  </a:cubicBezTo>
                  <a:cubicBezTo>
                    <a:pt x="24" y="519"/>
                    <a:pt x="54" y="564"/>
                    <a:pt x="96" y="605"/>
                  </a:cubicBezTo>
                  <a:cubicBezTo>
                    <a:pt x="104" y="599"/>
                    <a:pt x="114" y="596"/>
                    <a:pt x="125" y="596"/>
                  </a:cubicBezTo>
                  <a:close/>
                  <a:moveTo>
                    <a:pt x="476" y="852"/>
                  </a:moveTo>
                  <a:cubicBezTo>
                    <a:pt x="475" y="852"/>
                    <a:pt x="475" y="851"/>
                    <a:pt x="474" y="851"/>
                  </a:cubicBezTo>
                  <a:cubicBezTo>
                    <a:pt x="470" y="852"/>
                    <a:pt x="466" y="854"/>
                    <a:pt x="462" y="856"/>
                  </a:cubicBezTo>
                  <a:cubicBezTo>
                    <a:pt x="361" y="902"/>
                    <a:pt x="260" y="933"/>
                    <a:pt x="162" y="950"/>
                  </a:cubicBezTo>
                  <a:cubicBezTo>
                    <a:pt x="198" y="986"/>
                    <a:pt x="240" y="1018"/>
                    <a:pt x="285" y="1043"/>
                  </a:cubicBezTo>
                  <a:cubicBezTo>
                    <a:pt x="308" y="1027"/>
                    <a:pt x="331" y="1008"/>
                    <a:pt x="353" y="987"/>
                  </a:cubicBezTo>
                  <a:cubicBezTo>
                    <a:pt x="395" y="948"/>
                    <a:pt x="437" y="903"/>
                    <a:pt x="476" y="85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lIns="68564" tIns="34283" rIns="68564" bIns="34283" anchor="ctr"/>
            <a:lstStyle/>
            <a:p>
              <a:pPr algn="ctr" defTabSz="761523">
                <a:defRPr/>
              </a:pPr>
              <a:endParaRPr lang="en-US" kern="0" dirty="0">
                <a:solidFill>
                  <a:srgbClr val="000000"/>
                </a:solidFill>
                <a:latin typeface="CiscoSansTT Light"/>
                <a:cs typeface="CiscoSansTT Light"/>
              </a:endParaRPr>
            </a:p>
          </p:txBody>
        </p:sp>
        <p:pic>
          <p:nvPicPr>
            <p:cNvPr id="48" name="Picture 47" descr="Device_cloud_white_3041_default_256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512" b="16007"/>
            <a:stretch/>
          </p:blipFill>
          <p:spPr>
            <a:xfrm>
              <a:off x="4726375" y="2803642"/>
              <a:ext cx="743091" cy="508878"/>
            </a:xfrm>
            <a:prstGeom prst="rect">
              <a:avLst/>
            </a:prstGeom>
          </p:spPr>
        </p:pic>
        <p:pic>
          <p:nvPicPr>
            <p:cNvPr id="49" name="Picture 48" descr="Device_cloud_white_3041_default_256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512" b="16007"/>
            <a:stretch/>
          </p:blipFill>
          <p:spPr>
            <a:xfrm>
              <a:off x="4821625" y="2898892"/>
              <a:ext cx="743091" cy="50887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865744" y="3000113"/>
              <a:ext cx="683221" cy="390142"/>
            </a:xfrm>
            <a:prstGeom prst="rect">
              <a:avLst/>
            </a:prstGeom>
            <a:noFill/>
          </p:spPr>
          <p:txBody>
            <a:bodyPr wrap="square" lIns="81550" tIns="40777" rIns="81550" bIns="40777" rtlCol="0" anchor="ctr" anchorCtr="0">
              <a:spAutoFit/>
            </a:bodyPr>
            <a:lstStyle/>
            <a:p>
              <a:pPr algn="ctr"/>
              <a:r>
                <a:rPr lang="en-US" sz="1000" dirty="0">
                  <a:latin typeface="CiscoSansTT Light"/>
                  <a:cs typeface="CiscoSansTT Light"/>
                </a:rPr>
                <a:t>MPLS+</a:t>
              </a:r>
              <a:br>
                <a:rPr lang="en-US" sz="1000" dirty="0">
                  <a:latin typeface="CiscoSansTT Light"/>
                  <a:cs typeface="CiscoSansTT Light"/>
                </a:rPr>
              </a:br>
              <a:r>
                <a:rPr lang="en-US" sz="1000" dirty="0">
                  <a:latin typeface="CiscoSansTT Light"/>
                  <a:cs typeface="CiscoSansTT Light"/>
                </a:rPr>
                <a:t>Internet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3243414" y="3811412"/>
              <a:ext cx="2341028" cy="0"/>
            </a:xfrm>
            <a:prstGeom prst="line">
              <a:avLst/>
            </a:prstGeom>
            <a:ln>
              <a:gradFill>
                <a:gsLst>
                  <a:gs pos="0">
                    <a:schemeClr val="tx2">
                      <a:lumMod val="75000"/>
                    </a:schemeClr>
                  </a:gs>
                  <a:gs pos="88000">
                    <a:schemeClr val="accent2">
                      <a:lumMod val="60000"/>
                      <a:lumOff val="40000"/>
                    </a:schemeClr>
                  </a:gs>
                  <a:gs pos="0">
                    <a:schemeClr val="bg2">
                      <a:alpha val="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5818710" y="1380152"/>
            <a:ext cx="2996983" cy="3480145"/>
            <a:chOff x="5818710" y="1111466"/>
            <a:chExt cx="2996983" cy="3480145"/>
          </a:xfrm>
        </p:grpSpPr>
        <p:sp>
          <p:nvSpPr>
            <p:cNvPr id="63" name="TextBox 62"/>
            <p:cNvSpPr txBox="1"/>
            <p:nvPr/>
          </p:nvSpPr>
          <p:spPr>
            <a:xfrm rot="16200000">
              <a:off x="5735972" y="1852357"/>
              <a:ext cx="2840230" cy="2638277"/>
            </a:xfrm>
            <a:prstGeom prst="rect">
              <a:avLst/>
            </a:prstGeom>
            <a:solidFill>
              <a:srgbClr val="016BA1"/>
            </a:soli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11429" tIns="11429" rIns="285701" bIns="11429" anchor="ctr" anchorCtr="0"/>
            <a:lstStyle>
              <a:defPPr>
                <a:defRPr lang="en-US"/>
              </a:defPPr>
              <a:lvl1pPr algn="r" defTabSz="913024">
                <a:lnSpc>
                  <a:spcPct val="95000"/>
                </a:lnSpc>
                <a:spcBef>
                  <a:spcPts val="200"/>
                </a:spcBef>
                <a:defRPr sz="2400" ker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ＭＳ Ｐゴシック" pitchFamily="34" charset="-128"/>
                </a:defRPr>
              </a:lvl1pPr>
              <a:lvl2pPr>
                <a:defRPr>
                  <a:solidFill>
                    <a:schemeClr val="tx1"/>
                  </a:solidFill>
                </a:defRPr>
              </a:lvl2pPr>
              <a:lvl3pPr>
                <a:defRPr>
                  <a:solidFill>
                    <a:schemeClr val="tx1"/>
                  </a:solidFill>
                </a:defRPr>
              </a:lvl3pPr>
              <a:lvl4pPr>
                <a:defRPr>
                  <a:solidFill>
                    <a:schemeClr val="tx1"/>
                  </a:solidFill>
                </a:defRPr>
              </a:lvl4pPr>
              <a:lvl5pPr>
                <a:defRPr>
                  <a:solidFill>
                    <a:schemeClr val="tx1"/>
                  </a:solidFill>
                </a:defRPr>
              </a:lvl5pPr>
              <a:lvl6pPr>
                <a:defRPr>
                  <a:solidFill>
                    <a:schemeClr val="tx1"/>
                  </a:solidFill>
                </a:defRPr>
              </a:lvl6pPr>
              <a:lvl7pPr>
                <a:defRPr>
                  <a:solidFill>
                    <a:schemeClr val="tx1"/>
                  </a:solidFill>
                </a:defRPr>
              </a:lvl7pPr>
              <a:lvl8pPr>
                <a:defRPr>
                  <a:solidFill>
                    <a:schemeClr val="tx1"/>
                  </a:solidFill>
                </a:defRPr>
              </a:lvl8pPr>
              <a:lvl9pPr>
                <a:defRPr>
                  <a:solidFill>
                    <a:schemeClr val="tx1"/>
                  </a:solidFill>
                </a:defRPr>
              </a:lvl9pPr>
            </a:lstStyle>
            <a:p>
              <a:endParaRPr lang="en-US" dirty="0">
                <a:latin typeface="CiscoSansTT Light"/>
                <a:cs typeface="CiscoSansTT Light"/>
              </a:endParaRP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5920850" y="1632285"/>
              <a:ext cx="808433" cy="808223"/>
              <a:chOff x="9473359" y="2665457"/>
              <a:chExt cx="1293493" cy="1293156"/>
            </a:xfrm>
          </p:grpSpPr>
          <p:pic>
            <p:nvPicPr>
              <p:cNvPr id="99" name="Picture 98" descr="Device_cloud_white_3041_default_256.png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9473359" y="2665457"/>
                <a:ext cx="1293493" cy="12931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100" name="Picture 4"/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90663" y="3429904"/>
                <a:ext cx="904035" cy="1928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1" name="Picture 22"/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53067" y="3166645"/>
                <a:ext cx="542528" cy="19835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7583533" y="1673128"/>
              <a:ext cx="808433" cy="808223"/>
              <a:chOff x="12544577" y="2791074"/>
              <a:chExt cx="1293493" cy="1293156"/>
            </a:xfrm>
          </p:grpSpPr>
          <p:pic>
            <p:nvPicPr>
              <p:cNvPr id="96" name="Picture 95" descr="Device_cloud_white_3041_default_256.png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12544577" y="2791074"/>
                <a:ext cx="1293493" cy="129315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97" name="Picture 3"/>
              <p:cNvPicPr>
                <a:picLocks noChangeAspect="1" noChangeArrowheads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07476" y="3542550"/>
                <a:ext cx="767696" cy="2059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5"/>
              <p:cNvPicPr>
                <a:picLocks noChangeAspect="1" noChangeArrowheads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59524" y="3333751"/>
                <a:ext cx="663600" cy="147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6" name="Rectangle 259"/>
            <p:cNvSpPr/>
            <p:nvPr/>
          </p:nvSpPr>
          <p:spPr>
            <a:xfrm>
              <a:off x="5818710" y="1111466"/>
              <a:ext cx="2996983" cy="596833"/>
            </a:xfrm>
            <a:custGeom>
              <a:avLst/>
              <a:gdLst/>
              <a:ahLst/>
              <a:cxnLst/>
              <a:rect l="l" t="t" r="r" b="b"/>
              <a:pathLst>
                <a:path w="4995612" h="1532699">
                  <a:moveTo>
                    <a:pt x="0" y="0"/>
                  </a:moveTo>
                  <a:lnTo>
                    <a:pt x="4428679" y="0"/>
                  </a:lnTo>
                  <a:lnTo>
                    <a:pt x="4428679" y="3"/>
                  </a:lnTo>
                  <a:lnTo>
                    <a:pt x="4995612" y="766351"/>
                  </a:lnTo>
                  <a:lnTo>
                    <a:pt x="4428679" y="1532699"/>
                  </a:lnTo>
                  <a:lnTo>
                    <a:pt x="4428679" y="1532698"/>
                  </a:lnTo>
                  <a:lnTo>
                    <a:pt x="22055" y="1532698"/>
                  </a:lnTo>
                  <a:lnTo>
                    <a:pt x="588985" y="766352"/>
                  </a:lnTo>
                  <a:lnTo>
                    <a:pt x="22053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vert="horz" wrap="square" lIns="13718" tIns="13718" rIns="13718" bIns="13718" anchor="ctr" anchorCtr="1"/>
            <a:lstStyle/>
            <a:p>
              <a:pPr algn="ctr" defTabSz="684842">
                <a:lnSpc>
                  <a:spcPct val="95000"/>
                </a:lnSpc>
                <a:spcBef>
                  <a:spcPts val="150"/>
                </a:spcBef>
              </a:pPr>
              <a:endParaRPr lang="en-US" sz="2000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iscoSansTT Light"/>
                <a:ea typeface="ＭＳ Ｐゴシック" pitchFamily="34" charset="-128"/>
                <a:cs typeface="CiscoSansTT Light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647536" y="1238886"/>
              <a:ext cx="1916273" cy="352653"/>
            </a:xfrm>
            <a:prstGeom prst="rect">
              <a:avLst/>
            </a:prstGeom>
            <a:noFill/>
          </p:spPr>
          <p:txBody>
            <a:bodyPr wrap="square" lIns="57140" tIns="28571" rIns="0" bIns="28571" rtlCol="0" anchor="ctr">
              <a:spAutoFit/>
            </a:bodyPr>
            <a:lstStyle/>
            <a:p>
              <a:pPr defTabSz="610302" eaLnBrk="0" fontAlgn="base" hangingPunct="0">
                <a:lnSpc>
                  <a:spcPts val="225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FFFF"/>
                </a:buClr>
                <a:buSzPct val="100000"/>
                <a:defRPr/>
              </a:pPr>
              <a:r>
                <a:rPr lang="en-US" sz="1700" dirty="0">
                  <a:solidFill>
                    <a:srgbClr val="FFFFFF"/>
                  </a:solidFill>
                  <a:effectLst>
                    <a:outerShdw blurRad="38100" dist="12700" dir="5400000" algn="t" rotWithShape="0">
                      <a:prstClr val="black">
                        <a:alpha val="30000"/>
                      </a:prstClr>
                    </a:outerShdw>
                  </a:effectLst>
                  <a:latin typeface="CiscoSansTT Light"/>
                  <a:cs typeface="CiscoSansTT Light"/>
                </a:rPr>
                <a:t>Dual Internet</a:t>
              </a:r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6840694" y="3187075"/>
              <a:ext cx="1063869" cy="0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6004367" y="3877091"/>
              <a:ext cx="2470857" cy="588581"/>
            </a:xfrm>
            <a:prstGeom prst="rect">
              <a:avLst/>
            </a:prstGeom>
          </p:spPr>
          <p:txBody>
            <a:bodyPr wrap="square" lIns="61670" tIns="34265" rIns="61670" bIns="34265">
              <a:spAutoFit/>
            </a:bodyPr>
            <a:lstStyle/>
            <a:p>
              <a:pPr marL="178543" indent="-178543" defTabSz="571266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en-US" sz="11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Best price/performance</a:t>
              </a:r>
            </a:p>
            <a:p>
              <a:pPr marL="178543" indent="-178543" defTabSz="571266">
                <a:buClr>
                  <a:srgbClr val="00B050"/>
                </a:buClr>
                <a:buFont typeface="Wingdings" pitchFamily="2" charset="2"/>
                <a:buChar char="ü"/>
              </a:pPr>
              <a:r>
                <a:rPr lang="en-US" sz="11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Most SP flexibility</a:t>
              </a:r>
            </a:p>
            <a:p>
              <a:pPr marL="178543" indent="-178543" defTabSz="571266">
                <a:buClr>
                  <a:srgbClr val="FFC000"/>
                </a:buClr>
                <a:buFont typeface="Arial" panose="020B0604020202020204" pitchFamily="34" charset="0"/>
                <a:buChar char="–"/>
              </a:pPr>
              <a:r>
                <a:rPr lang="en-US" sz="11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Enterprise responsible for SLAs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7391401" y="2722032"/>
              <a:ext cx="1066799" cy="711949"/>
              <a:chOff x="8881098" y="200456"/>
              <a:chExt cx="2015960" cy="1380552"/>
            </a:xfrm>
          </p:grpSpPr>
          <p:pic>
            <p:nvPicPr>
              <p:cNvPr id="94" name="Picture 93" descr="Device_cloud_white_3041_default_256.png"/>
              <p:cNvPicPr>
                <a:picLocks noChangeAspect="1"/>
              </p:cNvPicPr>
              <p:nvPr/>
            </p:nvPicPr>
            <p:blipFill rotWithShape="1"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512" b="16007"/>
              <a:stretch/>
            </p:blipFill>
            <p:spPr>
              <a:xfrm>
                <a:off x="8881098" y="200456"/>
                <a:ext cx="2015960" cy="1380552"/>
              </a:xfrm>
              <a:prstGeom prst="rect">
                <a:avLst/>
              </a:prstGeom>
            </p:spPr>
          </p:pic>
          <p:sp>
            <p:nvSpPr>
              <p:cNvPr id="95" name="TextBox 94"/>
              <p:cNvSpPr txBox="1"/>
              <p:nvPr/>
            </p:nvSpPr>
            <p:spPr>
              <a:xfrm>
                <a:off x="8962309" y="726137"/>
                <a:ext cx="1853536" cy="553953"/>
              </a:xfrm>
              <a:prstGeom prst="rect">
                <a:avLst/>
              </a:prstGeom>
              <a:noFill/>
            </p:spPr>
            <p:txBody>
              <a:bodyPr wrap="square" lIns="130502" tIns="65255" rIns="130502" bIns="65255" rtlCol="0" anchor="ctr" anchorCtr="0">
                <a:spAutoFit/>
              </a:bodyPr>
              <a:lstStyle/>
              <a:p>
                <a:pPr algn="ctr"/>
                <a:r>
                  <a:rPr lang="en-US" sz="1000" dirty="0">
                    <a:latin typeface="CiscoSansTT Light"/>
                    <a:cs typeface="CiscoSansTT Light"/>
                  </a:rPr>
                  <a:t>Internet</a:t>
                </a:r>
              </a:p>
            </p:txBody>
          </p:sp>
        </p:grpSp>
        <p:pic>
          <p:nvPicPr>
            <p:cNvPr id="71" name="Picture 4"/>
            <p:cNvPicPr>
              <a:picLocks noChangeAspect="1" noChangeArrowheads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035"/>
            <a:stretch/>
          </p:blipFill>
          <p:spPr bwMode="auto">
            <a:xfrm>
              <a:off x="6393868" y="1819129"/>
              <a:ext cx="1021443" cy="753321"/>
            </a:xfrm>
            <a:prstGeom prst="rect">
              <a:avLst/>
            </a:prstGeom>
            <a:noFill/>
            <a:effectLst>
              <a:reflection blurRad="6350" stA="12000" endPos="2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72" name="Group 71"/>
            <p:cNvGrpSpPr/>
            <p:nvPr/>
          </p:nvGrpSpPr>
          <p:grpSpPr>
            <a:xfrm>
              <a:off x="6910157" y="1971560"/>
              <a:ext cx="979998" cy="633254"/>
              <a:chOff x="10971842" y="3137957"/>
              <a:chExt cx="1567997" cy="1013206"/>
            </a:xfrm>
          </p:grpSpPr>
          <p:grpSp>
            <p:nvGrpSpPr>
              <p:cNvPr id="80" name="Group 744"/>
              <p:cNvGrpSpPr/>
              <p:nvPr/>
            </p:nvGrpSpPr>
            <p:grpSpPr>
              <a:xfrm>
                <a:off x="10971842" y="3137957"/>
                <a:ext cx="1567997" cy="1013206"/>
                <a:chOff x="6110834" y="3377965"/>
                <a:chExt cx="1235769" cy="798735"/>
              </a:xfrm>
            </p:grpSpPr>
            <p:pic>
              <p:nvPicPr>
                <p:cNvPr id="89" name="Picture 88" descr="Device_cloud_white_3041_default_256.png"/>
                <p:cNvPicPr>
                  <a:picLocks noChangeAspect="1"/>
                </p:cNvPicPr>
                <p:nvPr/>
              </p:nvPicPr>
              <p:blipFill rotWithShape="1"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7683" b="17683"/>
                <a:stretch/>
              </p:blipFill>
              <p:spPr>
                <a:xfrm>
                  <a:off x="6110834" y="3377965"/>
                  <a:ext cx="1235769" cy="79873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pic>
              <p:nvPicPr>
                <p:cNvPr id="90" name="Picture 7"/>
                <p:cNvPicPr>
                  <a:picLocks noChangeAspect="1" noChangeArrowheads="1"/>
                </p:cNvPicPr>
                <p:nvPr/>
              </p:nvPicPr>
              <p:blipFill>
                <a:blip r:embed="rId2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53338" y="3865306"/>
                  <a:ext cx="891939" cy="2267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1" name="Picture 90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89855" y="3786488"/>
                  <a:ext cx="498255" cy="632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2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37256" y="3626295"/>
                  <a:ext cx="209396" cy="10353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3" name="Picture 8"/>
                <p:cNvPicPr>
                  <a:picLocks noChangeAspect="1" noChangeArrowheads="1"/>
                </p:cNvPicPr>
                <p:nvPr/>
              </p:nvPicPr>
              <p:blipFill>
                <a:blip r:embed="rId2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52485" y="3629532"/>
                  <a:ext cx="305241" cy="119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81" name="Group 80"/>
              <p:cNvGrpSpPr/>
              <p:nvPr/>
            </p:nvGrpSpPr>
            <p:grpSpPr>
              <a:xfrm>
                <a:off x="11668785" y="3286844"/>
                <a:ext cx="508319" cy="78155"/>
                <a:chOff x="11725212" y="3111543"/>
                <a:chExt cx="508319" cy="78155"/>
              </a:xfrm>
            </p:grpSpPr>
            <p:sp>
              <p:nvSpPr>
                <p:cNvPr id="82" name="Freeform 81"/>
                <p:cNvSpPr>
                  <a:spLocks/>
                </p:cNvSpPr>
                <p:nvPr/>
              </p:nvSpPr>
              <p:spPr bwMode="auto">
                <a:xfrm>
                  <a:off x="11921537" y="3114669"/>
                  <a:ext cx="106916" cy="75029"/>
                </a:xfrm>
                <a:custGeom>
                  <a:avLst/>
                  <a:gdLst>
                    <a:gd name="T0" fmla="*/ 15 w 72"/>
                    <a:gd name="T1" fmla="*/ 48 h 51"/>
                    <a:gd name="T2" fmla="*/ 0 w 72"/>
                    <a:gd name="T3" fmla="*/ 6 h 51"/>
                    <a:gd name="T4" fmla="*/ 0 w 72"/>
                    <a:gd name="T5" fmla="*/ 4 h 51"/>
                    <a:gd name="T6" fmla="*/ 4 w 72"/>
                    <a:gd name="T7" fmla="*/ 0 h 51"/>
                    <a:gd name="T8" fmla="*/ 7 w 72"/>
                    <a:gd name="T9" fmla="*/ 3 h 51"/>
                    <a:gd name="T10" fmla="*/ 20 w 72"/>
                    <a:gd name="T11" fmla="*/ 39 h 51"/>
                    <a:gd name="T12" fmla="*/ 32 w 72"/>
                    <a:gd name="T13" fmla="*/ 3 h 51"/>
                    <a:gd name="T14" fmla="*/ 36 w 72"/>
                    <a:gd name="T15" fmla="*/ 0 h 51"/>
                    <a:gd name="T16" fmla="*/ 36 w 72"/>
                    <a:gd name="T17" fmla="*/ 0 h 51"/>
                    <a:gd name="T18" fmla="*/ 40 w 72"/>
                    <a:gd name="T19" fmla="*/ 3 h 51"/>
                    <a:gd name="T20" fmla="*/ 53 w 72"/>
                    <a:gd name="T21" fmla="*/ 39 h 51"/>
                    <a:gd name="T22" fmla="*/ 65 w 72"/>
                    <a:gd name="T23" fmla="*/ 3 h 51"/>
                    <a:gd name="T24" fmla="*/ 69 w 72"/>
                    <a:gd name="T25" fmla="*/ 0 h 51"/>
                    <a:gd name="T26" fmla="*/ 72 w 72"/>
                    <a:gd name="T27" fmla="*/ 4 h 51"/>
                    <a:gd name="T28" fmla="*/ 72 w 72"/>
                    <a:gd name="T29" fmla="*/ 6 h 51"/>
                    <a:gd name="T30" fmla="*/ 57 w 72"/>
                    <a:gd name="T31" fmla="*/ 48 h 51"/>
                    <a:gd name="T32" fmla="*/ 53 w 72"/>
                    <a:gd name="T33" fmla="*/ 51 h 51"/>
                    <a:gd name="T34" fmla="*/ 53 w 72"/>
                    <a:gd name="T35" fmla="*/ 51 h 51"/>
                    <a:gd name="T36" fmla="*/ 48 w 72"/>
                    <a:gd name="T37" fmla="*/ 48 h 51"/>
                    <a:gd name="T38" fmla="*/ 36 w 72"/>
                    <a:gd name="T39" fmla="*/ 12 h 51"/>
                    <a:gd name="T40" fmla="*/ 24 w 72"/>
                    <a:gd name="T41" fmla="*/ 48 h 51"/>
                    <a:gd name="T42" fmla="*/ 20 w 72"/>
                    <a:gd name="T43" fmla="*/ 51 h 51"/>
                    <a:gd name="T44" fmla="*/ 20 w 72"/>
                    <a:gd name="T45" fmla="*/ 51 h 51"/>
                    <a:gd name="T46" fmla="*/ 15 w 72"/>
                    <a:gd name="T47" fmla="*/ 48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2" h="51">
                      <a:moveTo>
                        <a:pt x="15" y="48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5"/>
                        <a:pt x="0" y="5"/>
                        <a:pt x="0" y="4"/>
                      </a:cubicBezTo>
                      <a:cubicBezTo>
                        <a:pt x="0" y="2"/>
                        <a:pt x="1" y="0"/>
                        <a:pt x="4" y="0"/>
                      </a:cubicBezTo>
                      <a:cubicBezTo>
                        <a:pt x="6" y="0"/>
                        <a:pt x="7" y="2"/>
                        <a:pt x="7" y="3"/>
                      </a:cubicBezTo>
                      <a:cubicBezTo>
                        <a:pt x="20" y="39"/>
                        <a:pt x="20" y="39"/>
                        <a:pt x="20" y="39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3" y="2"/>
                        <a:pt x="34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8" y="0"/>
                        <a:pt x="40" y="2"/>
                        <a:pt x="40" y="3"/>
                      </a:cubicBezTo>
                      <a:cubicBezTo>
                        <a:pt x="53" y="39"/>
                        <a:pt x="53" y="39"/>
                        <a:pt x="53" y="39"/>
                      </a:cubicBezTo>
                      <a:cubicBezTo>
                        <a:pt x="65" y="3"/>
                        <a:pt x="65" y="3"/>
                        <a:pt x="65" y="3"/>
                      </a:cubicBezTo>
                      <a:cubicBezTo>
                        <a:pt x="66" y="2"/>
                        <a:pt x="67" y="0"/>
                        <a:pt x="69" y="0"/>
                      </a:cubicBezTo>
                      <a:cubicBezTo>
                        <a:pt x="71" y="0"/>
                        <a:pt x="72" y="2"/>
                        <a:pt x="72" y="4"/>
                      </a:cubicBezTo>
                      <a:cubicBezTo>
                        <a:pt x="72" y="4"/>
                        <a:pt x="72" y="5"/>
                        <a:pt x="72" y="6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56" y="50"/>
                        <a:pt x="55" y="51"/>
                        <a:pt x="53" y="51"/>
                      </a:cubicBezTo>
                      <a:cubicBezTo>
                        <a:pt x="53" y="51"/>
                        <a:pt x="53" y="51"/>
                        <a:pt x="53" y="51"/>
                      </a:cubicBezTo>
                      <a:cubicBezTo>
                        <a:pt x="51" y="51"/>
                        <a:pt x="49" y="50"/>
                        <a:pt x="48" y="48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24" y="48"/>
                        <a:pt x="24" y="48"/>
                        <a:pt x="24" y="48"/>
                      </a:cubicBezTo>
                      <a:cubicBezTo>
                        <a:pt x="23" y="50"/>
                        <a:pt x="22" y="51"/>
                        <a:pt x="20" y="51"/>
                      </a:cubicBezTo>
                      <a:cubicBezTo>
                        <a:pt x="20" y="51"/>
                        <a:pt x="20" y="51"/>
                        <a:pt x="20" y="51"/>
                      </a:cubicBezTo>
                      <a:cubicBezTo>
                        <a:pt x="18" y="51"/>
                        <a:pt x="16" y="50"/>
                        <a:pt x="15" y="48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83" name="Freeform 82"/>
                <p:cNvSpPr>
                  <a:spLocks/>
                </p:cNvSpPr>
                <p:nvPr/>
              </p:nvSpPr>
              <p:spPr bwMode="auto">
                <a:xfrm>
                  <a:off x="12106608" y="3114669"/>
                  <a:ext cx="41266" cy="75029"/>
                </a:xfrm>
                <a:custGeom>
                  <a:avLst/>
                  <a:gdLst>
                    <a:gd name="T0" fmla="*/ 0 w 28"/>
                    <a:gd name="T1" fmla="*/ 4 h 51"/>
                    <a:gd name="T2" fmla="*/ 3 w 28"/>
                    <a:gd name="T3" fmla="*/ 0 h 51"/>
                    <a:gd name="T4" fmla="*/ 7 w 28"/>
                    <a:gd name="T5" fmla="*/ 4 h 51"/>
                    <a:gd name="T6" fmla="*/ 7 w 28"/>
                    <a:gd name="T7" fmla="*/ 12 h 51"/>
                    <a:gd name="T8" fmla="*/ 24 w 28"/>
                    <a:gd name="T9" fmla="*/ 0 h 51"/>
                    <a:gd name="T10" fmla="*/ 28 w 28"/>
                    <a:gd name="T11" fmla="*/ 4 h 51"/>
                    <a:gd name="T12" fmla="*/ 25 w 28"/>
                    <a:gd name="T13" fmla="*/ 8 h 51"/>
                    <a:gd name="T14" fmla="*/ 7 w 28"/>
                    <a:gd name="T15" fmla="*/ 30 h 51"/>
                    <a:gd name="T16" fmla="*/ 7 w 28"/>
                    <a:gd name="T17" fmla="*/ 47 h 51"/>
                    <a:gd name="T18" fmla="*/ 4 w 28"/>
                    <a:gd name="T19" fmla="*/ 51 h 51"/>
                    <a:gd name="T20" fmla="*/ 0 w 28"/>
                    <a:gd name="T21" fmla="*/ 47 h 51"/>
                    <a:gd name="T22" fmla="*/ 0 w 28"/>
                    <a:gd name="T23" fmla="*/ 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" h="51">
                      <a:moveTo>
                        <a:pt x="0" y="4"/>
                      </a:move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6" y="0"/>
                        <a:pt x="7" y="2"/>
                        <a:pt x="7" y="4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11" y="4"/>
                        <a:pt x="19" y="0"/>
                        <a:pt x="24" y="0"/>
                      </a:cubicBezTo>
                      <a:cubicBezTo>
                        <a:pt x="26" y="0"/>
                        <a:pt x="28" y="2"/>
                        <a:pt x="28" y="4"/>
                      </a:cubicBezTo>
                      <a:cubicBezTo>
                        <a:pt x="28" y="6"/>
                        <a:pt x="27" y="7"/>
                        <a:pt x="25" y="8"/>
                      </a:cubicBezTo>
                      <a:cubicBezTo>
                        <a:pt x="15" y="9"/>
                        <a:pt x="7" y="16"/>
                        <a:pt x="7" y="30"/>
                      </a:cubicBezTo>
                      <a:cubicBezTo>
                        <a:pt x="7" y="47"/>
                        <a:pt x="7" y="47"/>
                        <a:pt x="7" y="47"/>
                      </a:cubicBezTo>
                      <a:cubicBezTo>
                        <a:pt x="7" y="49"/>
                        <a:pt x="6" y="51"/>
                        <a:pt x="4" y="51"/>
                      </a:cubicBezTo>
                      <a:cubicBezTo>
                        <a:pt x="1" y="51"/>
                        <a:pt x="0" y="49"/>
                        <a:pt x="0" y="47"/>
                      </a:cubicBezTo>
                      <a:cubicBezTo>
                        <a:pt x="0" y="4"/>
                        <a:pt x="0" y="4"/>
                        <a:pt x="0" y="4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84" name="Freeform 83"/>
                <p:cNvSpPr>
                  <a:spLocks noEditPoints="1"/>
                </p:cNvSpPr>
                <p:nvPr/>
              </p:nvSpPr>
              <p:spPr bwMode="auto">
                <a:xfrm>
                  <a:off x="12146623" y="3114669"/>
                  <a:ext cx="67526" cy="75029"/>
                </a:xfrm>
                <a:custGeom>
                  <a:avLst/>
                  <a:gdLst>
                    <a:gd name="T0" fmla="*/ 25 w 46"/>
                    <a:gd name="T1" fmla="*/ 51 h 51"/>
                    <a:gd name="T2" fmla="*/ 0 w 46"/>
                    <a:gd name="T3" fmla="*/ 26 h 51"/>
                    <a:gd name="T4" fmla="*/ 0 w 46"/>
                    <a:gd name="T5" fmla="*/ 26 h 51"/>
                    <a:gd name="T6" fmla="*/ 24 w 46"/>
                    <a:gd name="T7" fmla="*/ 0 h 51"/>
                    <a:gd name="T8" fmla="*/ 46 w 46"/>
                    <a:gd name="T9" fmla="*/ 25 h 51"/>
                    <a:gd name="T10" fmla="*/ 43 w 46"/>
                    <a:gd name="T11" fmla="*/ 28 h 51"/>
                    <a:gd name="T12" fmla="*/ 8 w 46"/>
                    <a:gd name="T13" fmla="*/ 28 h 51"/>
                    <a:gd name="T14" fmla="*/ 25 w 46"/>
                    <a:gd name="T15" fmla="*/ 45 h 51"/>
                    <a:gd name="T16" fmla="*/ 39 w 46"/>
                    <a:gd name="T17" fmla="*/ 39 h 51"/>
                    <a:gd name="T18" fmla="*/ 41 w 46"/>
                    <a:gd name="T19" fmla="*/ 38 h 51"/>
                    <a:gd name="T20" fmla="*/ 44 w 46"/>
                    <a:gd name="T21" fmla="*/ 42 h 51"/>
                    <a:gd name="T22" fmla="*/ 43 w 46"/>
                    <a:gd name="T23" fmla="*/ 44 h 51"/>
                    <a:gd name="T24" fmla="*/ 25 w 46"/>
                    <a:gd name="T25" fmla="*/ 51 h 51"/>
                    <a:gd name="T26" fmla="*/ 39 w 46"/>
                    <a:gd name="T27" fmla="*/ 23 h 51"/>
                    <a:gd name="T28" fmla="*/ 23 w 46"/>
                    <a:gd name="T29" fmla="*/ 6 h 51"/>
                    <a:gd name="T30" fmla="*/ 8 w 46"/>
                    <a:gd name="T31" fmla="*/ 23 h 51"/>
                    <a:gd name="T32" fmla="*/ 39 w 46"/>
                    <a:gd name="T33" fmla="*/ 23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51">
                      <a:moveTo>
                        <a:pt x="25" y="51"/>
                      </a:moveTo>
                      <a:cubicBezTo>
                        <a:pt x="11" y="51"/>
                        <a:pt x="0" y="41"/>
                        <a:pt x="0" y="26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0" y="12"/>
                        <a:pt x="10" y="0"/>
                        <a:pt x="24" y="0"/>
                      </a:cubicBezTo>
                      <a:cubicBezTo>
                        <a:pt x="38" y="0"/>
                        <a:pt x="46" y="12"/>
                        <a:pt x="46" y="25"/>
                      </a:cubicBezTo>
                      <a:cubicBezTo>
                        <a:pt x="46" y="27"/>
                        <a:pt x="44" y="28"/>
                        <a:pt x="43" y="28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9" y="39"/>
                        <a:pt x="16" y="45"/>
                        <a:pt x="25" y="45"/>
                      </a:cubicBezTo>
                      <a:cubicBezTo>
                        <a:pt x="31" y="45"/>
                        <a:pt x="35" y="43"/>
                        <a:pt x="39" y="39"/>
                      </a:cubicBezTo>
                      <a:cubicBezTo>
                        <a:pt x="39" y="39"/>
                        <a:pt x="40" y="38"/>
                        <a:pt x="41" y="38"/>
                      </a:cubicBezTo>
                      <a:cubicBezTo>
                        <a:pt x="43" y="38"/>
                        <a:pt x="44" y="40"/>
                        <a:pt x="44" y="42"/>
                      </a:cubicBezTo>
                      <a:cubicBezTo>
                        <a:pt x="44" y="42"/>
                        <a:pt x="44" y="43"/>
                        <a:pt x="43" y="44"/>
                      </a:cubicBezTo>
                      <a:cubicBezTo>
                        <a:pt x="38" y="48"/>
                        <a:pt x="33" y="51"/>
                        <a:pt x="25" y="51"/>
                      </a:cubicBezTo>
                      <a:moveTo>
                        <a:pt x="39" y="23"/>
                      </a:moveTo>
                      <a:cubicBezTo>
                        <a:pt x="38" y="14"/>
                        <a:pt x="33" y="6"/>
                        <a:pt x="23" y="6"/>
                      </a:cubicBezTo>
                      <a:cubicBezTo>
                        <a:pt x="15" y="6"/>
                        <a:pt x="9" y="13"/>
                        <a:pt x="8" y="23"/>
                      </a:cubicBezTo>
                      <a:lnTo>
                        <a:pt x="39" y="2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85" name="Freeform 84"/>
                <p:cNvSpPr>
                  <a:spLocks noEditPoints="1"/>
                </p:cNvSpPr>
                <p:nvPr/>
              </p:nvSpPr>
              <p:spPr bwMode="auto">
                <a:xfrm>
                  <a:off x="12029703" y="3114669"/>
                  <a:ext cx="63774" cy="75029"/>
                </a:xfrm>
                <a:custGeom>
                  <a:avLst/>
                  <a:gdLst>
                    <a:gd name="T0" fmla="*/ 0 w 43"/>
                    <a:gd name="T1" fmla="*/ 36 h 51"/>
                    <a:gd name="T2" fmla="*/ 0 w 43"/>
                    <a:gd name="T3" fmla="*/ 36 h 51"/>
                    <a:gd name="T4" fmla="*/ 21 w 43"/>
                    <a:gd name="T5" fmla="*/ 20 h 51"/>
                    <a:gd name="T6" fmla="*/ 36 w 43"/>
                    <a:gd name="T7" fmla="*/ 22 h 51"/>
                    <a:gd name="T8" fmla="*/ 36 w 43"/>
                    <a:gd name="T9" fmla="*/ 20 h 51"/>
                    <a:gd name="T10" fmla="*/ 21 w 43"/>
                    <a:gd name="T11" fmla="*/ 7 h 51"/>
                    <a:gd name="T12" fmla="*/ 10 w 43"/>
                    <a:gd name="T13" fmla="*/ 9 h 51"/>
                    <a:gd name="T14" fmla="*/ 8 w 43"/>
                    <a:gd name="T15" fmla="*/ 9 h 51"/>
                    <a:gd name="T16" fmla="*/ 5 w 43"/>
                    <a:gd name="T17" fmla="*/ 6 h 51"/>
                    <a:gd name="T18" fmla="*/ 7 w 43"/>
                    <a:gd name="T19" fmla="*/ 3 h 51"/>
                    <a:gd name="T20" fmla="*/ 22 w 43"/>
                    <a:gd name="T21" fmla="*/ 0 h 51"/>
                    <a:gd name="T22" fmla="*/ 38 w 43"/>
                    <a:gd name="T23" fmla="*/ 6 h 51"/>
                    <a:gd name="T24" fmla="*/ 43 w 43"/>
                    <a:gd name="T25" fmla="*/ 20 h 51"/>
                    <a:gd name="T26" fmla="*/ 43 w 43"/>
                    <a:gd name="T27" fmla="*/ 47 h 51"/>
                    <a:gd name="T28" fmla="*/ 39 w 43"/>
                    <a:gd name="T29" fmla="*/ 51 h 51"/>
                    <a:gd name="T30" fmla="*/ 36 w 43"/>
                    <a:gd name="T31" fmla="*/ 48 h 51"/>
                    <a:gd name="T32" fmla="*/ 36 w 43"/>
                    <a:gd name="T33" fmla="*/ 43 h 51"/>
                    <a:gd name="T34" fmla="*/ 18 w 43"/>
                    <a:gd name="T35" fmla="*/ 51 h 51"/>
                    <a:gd name="T36" fmla="*/ 0 w 43"/>
                    <a:gd name="T37" fmla="*/ 36 h 51"/>
                    <a:gd name="T38" fmla="*/ 36 w 43"/>
                    <a:gd name="T39" fmla="*/ 32 h 51"/>
                    <a:gd name="T40" fmla="*/ 36 w 43"/>
                    <a:gd name="T41" fmla="*/ 27 h 51"/>
                    <a:gd name="T42" fmla="*/ 21 w 43"/>
                    <a:gd name="T43" fmla="*/ 25 h 51"/>
                    <a:gd name="T44" fmla="*/ 7 w 43"/>
                    <a:gd name="T45" fmla="*/ 36 h 51"/>
                    <a:gd name="T46" fmla="*/ 7 w 43"/>
                    <a:gd name="T47" fmla="*/ 36 h 51"/>
                    <a:gd name="T48" fmla="*/ 19 w 43"/>
                    <a:gd name="T49" fmla="*/ 46 h 51"/>
                    <a:gd name="T50" fmla="*/ 36 w 43"/>
                    <a:gd name="T51" fmla="*/ 32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3" h="51">
                      <a:moveTo>
                        <a:pt x="0" y="36"/>
                      </a:move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25"/>
                        <a:pt x="8" y="20"/>
                        <a:pt x="21" y="20"/>
                      </a:cubicBezTo>
                      <a:cubicBezTo>
                        <a:pt x="27" y="20"/>
                        <a:pt x="31" y="21"/>
                        <a:pt x="36" y="22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6" y="11"/>
                        <a:pt x="30" y="7"/>
                        <a:pt x="21" y="7"/>
                      </a:cubicBezTo>
                      <a:cubicBezTo>
                        <a:pt x="16" y="7"/>
                        <a:pt x="13" y="7"/>
                        <a:pt x="10" y="9"/>
                      </a:cubicBezTo>
                      <a:cubicBezTo>
                        <a:pt x="9" y="9"/>
                        <a:pt x="9" y="9"/>
                        <a:pt x="8" y="9"/>
                      </a:cubicBezTo>
                      <a:cubicBezTo>
                        <a:pt x="7" y="9"/>
                        <a:pt x="5" y="8"/>
                        <a:pt x="5" y="6"/>
                      </a:cubicBezTo>
                      <a:cubicBezTo>
                        <a:pt x="5" y="5"/>
                        <a:pt x="6" y="4"/>
                        <a:pt x="7" y="3"/>
                      </a:cubicBezTo>
                      <a:cubicBezTo>
                        <a:pt x="12" y="1"/>
                        <a:pt x="16" y="0"/>
                        <a:pt x="22" y="0"/>
                      </a:cubicBezTo>
                      <a:cubicBezTo>
                        <a:pt x="29" y="0"/>
                        <a:pt x="34" y="2"/>
                        <a:pt x="38" y="6"/>
                      </a:cubicBezTo>
                      <a:cubicBezTo>
                        <a:pt x="41" y="9"/>
                        <a:pt x="43" y="14"/>
                        <a:pt x="43" y="20"/>
                      </a:cubicBezTo>
                      <a:cubicBezTo>
                        <a:pt x="43" y="47"/>
                        <a:pt x="43" y="47"/>
                        <a:pt x="43" y="47"/>
                      </a:cubicBezTo>
                      <a:cubicBezTo>
                        <a:pt x="43" y="50"/>
                        <a:pt x="41" y="51"/>
                        <a:pt x="39" y="51"/>
                      </a:cubicBezTo>
                      <a:cubicBezTo>
                        <a:pt x="37" y="51"/>
                        <a:pt x="36" y="50"/>
                        <a:pt x="36" y="48"/>
                      </a:cubicBezTo>
                      <a:cubicBezTo>
                        <a:pt x="36" y="43"/>
                        <a:pt x="36" y="43"/>
                        <a:pt x="36" y="43"/>
                      </a:cubicBezTo>
                      <a:cubicBezTo>
                        <a:pt x="32" y="47"/>
                        <a:pt x="27" y="51"/>
                        <a:pt x="18" y="51"/>
                      </a:cubicBezTo>
                      <a:cubicBezTo>
                        <a:pt x="9" y="51"/>
                        <a:pt x="0" y="46"/>
                        <a:pt x="0" y="36"/>
                      </a:cubicBezTo>
                      <a:moveTo>
                        <a:pt x="36" y="32"/>
                      </a:moveTo>
                      <a:cubicBezTo>
                        <a:pt x="36" y="27"/>
                        <a:pt x="36" y="27"/>
                        <a:pt x="36" y="27"/>
                      </a:cubicBezTo>
                      <a:cubicBezTo>
                        <a:pt x="32" y="26"/>
                        <a:pt x="27" y="25"/>
                        <a:pt x="21" y="25"/>
                      </a:cubicBezTo>
                      <a:cubicBezTo>
                        <a:pt x="12" y="25"/>
                        <a:pt x="7" y="29"/>
                        <a:pt x="7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7" y="42"/>
                        <a:pt x="13" y="46"/>
                        <a:pt x="19" y="46"/>
                      </a:cubicBezTo>
                      <a:cubicBezTo>
                        <a:pt x="28" y="46"/>
                        <a:pt x="36" y="40"/>
                        <a:pt x="36" y="32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86" name="Freeform 85"/>
                <p:cNvSpPr>
                  <a:spLocks/>
                </p:cNvSpPr>
                <p:nvPr/>
              </p:nvSpPr>
              <p:spPr bwMode="auto">
                <a:xfrm>
                  <a:off x="11725212" y="3111543"/>
                  <a:ext cx="191948" cy="78155"/>
                </a:xfrm>
                <a:custGeom>
                  <a:avLst/>
                  <a:gdLst>
                    <a:gd name="T0" fmla="*/ 15 w 130"/>
                    <a:gd name="T1" fmla="*/ 5 h 53"/>
                    <a:gd name="T2" fmla="*/ 5 w 130"/>
                    <a:gd name="T3" fmla="*/ 2 h 53"/>
                    <a:gd name="T4" fmla="*/ 2 w 130"/>
                    <a:gd name="T5" fmla="*/ 11 h 53"/>
                    <a:gd name="T6" fmla="*/ 18 w 130"/>
                    <a:gd name="T7" fmla="*/ 45 h 53"/>
                    <a:gd name="T8" fmla="*/ 28 w 130"/>
                    <a:gd name="T9" fmla="*/ 53 h 53"/>
                    <a:gd name="T10" fmla="*/ 37 w 130"/>
                    <a:gd name="T11" fmla="*/ 45 h 53"/>
                    <a:gd name="T12" fmla="*/ 51 w 130"/>
                    <a:gd name="T13" fmla="*/ 15 h 53"/>
                    <a:gd name="T14" fmla="*/ 53 w 130"/>
                    <a:gd name="T15" fmla="*/ 14 h 53"/>
                    <a:gd name="T16" fmla="*/ 55 w 130"/>
                    <a:gd name="T17" fmla="*/ 16 h 53"/>
                    <a:gd name="T18" fmla="*/ 55 w 130"/>
                    <a:gd name="T19" fmla="*/ 45 h 53"/>
                    <a:gd name="T20" fmla="*/ 63 w 130"/>
                    <a:gd name="T21" fmla="*/ 53 h 53"/>
                    <a:gd name="T22" fmla="*/ 70 w 130"/>
                    <a:gd name="T23" fmla="*/ 45 h 53"/>
                    <a:gd name="T24" fmla="*/ 70 w 130"/>
                    <a:gd name="T25" fmla="*/ 21 h 53"/>
                    <a:gd name="T26" fmla="*/ 78 w 130"/>
                    <a:gd name="T27" fmla="*/ 14 h 53"/>
                    <a:gd name="T28" fmla="*/ 85 w 130"/>
                    <a:gd name="T29" fmla="*/ 21 h 53"/>
                    <a:gd name="T30" fmla="*/ 85 w 130"/>
                    <a:gd name="T31" fmla="*/ 45 h 53"/>
                    <a:gd name="T32" fmla="*/ 93 w 130"/>
                    <a:gd name="T33" fmla="*/ 53 h 53"/>
                    <a:gd name="T34" fmla="*/ 100 w 130"/>
                    <a:gd name="T35" fmla="*/ 45 h 53"/>
                    <a:gd name="T36" fmla="*/ 100 w 130"/>
                    <a:gd name="T37" fmla="*/ 21 h 53"/>
                    <a:gd name="T38" fmla="*/ 108 w 130"/>
                    <a:gd name="T39" fmla="*/ 14 h 53"/>
                    <a:gd name="T40" fmla="*/ 115 w 130"/>
                    <a:gd name="T41" fmla="*/ 21 h 53"/>
                    <a:gd name="T42" fmla="*/ 115 w 130"/>
                    <a:gd name="T43" fmla="*/ 45 h 53"/>
                    <a:gd name="T44" fmla="*/ 122 w 130"/>
                    <a:gd name="T45" fmla="*/ 53 h 53"/>
                    <a:gd name="T46" fmla="*/ 130 w 130"/>
                    <a:gd name="T47" fmla="*/ 45 h 53"/>
                    <a:gd name="T48" fmla="*/ 130 w 130"/>
                    <a:gd name="T49" fmla="*/ 18 h 53"/>
                    <a:gd name="T50" fmla="*/ 112 w 130"/>
                    <a:gd name="T51" fmla="*/ 1 h 53"/>
                    <a:gd name="T52" fmla="*/ 97 w 130"/>
                    <a:gd name="T53" fmla="*/ 8 h 53"/>
                    <a:gd name="T54" fmla="*/ 81 w 130"/>
                    <a:gd name="T55" fmla="*/ 1 h 53"/>
                    <a:gd name="T56" fmla="*/ 67 w 130"/>
                    <a:gd name="T57" fmla="*/ 8 h 53"/>
                    <a:gd name="T58" fmla="*/ 53 w 130"/>
                    <a:gd name="T59" fmla="*/ 1 h 53"/>
                    <a:gd name="T60" fmla="*/ 38 w 130"/>
                    <a:gd name="T61" fmla="*/ 12 h 53"/>
                    <a:gd name="T62" fmla="*/ 28 w 130"/>
                    <a:gd name="T63" fmla="*/ 36 h 53"/>
                    <a:gd name="T64" fmla="*/ 15 w 130"/>
                    <a:gd name="T65" fmla="*/ 5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30" h="53">
                      <a:moveTo>
                        <a:pt x="15" y="5"/>
                      </a:moveTo>
                      <a:cubicBezTo>
                        <a:pt x="13" y="2"/>
                        <a:pt x="9" y="0"/>
                        <a:pt x="5" y="2"/>
                      </a:cubicBezTo>
                      <a:cubicBezTo>
                        <a:pt x="2" y="4"/>
                        <a:pt x="0" y="8"/>
                        <a:pt x="2" y="11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20" y="51"/>
                        <a:pt x="23" y="53"/>
                        <a:pt x="28" y="53"/>
                      </a:cubicBezTo>
                      <a:cubicBezTo>
                        <a:pt x="33" y="53"/>
                        <a:pt x="35" y="50"/>
                        <a:pt x="37" y="45"/>
                      </a:cubicBezTo>
                      <a:cubicBezTo>
                        <a:pt x="37" y="45"/>
                        <a:pt x="51" y="16"/>
                        <a:pt x="51" y="15"/>
                      </a:cubicBezTo>
                      <a:cubicBezTo>
                        <a:pt x="51" y="15"/>
                        <a:pt x="52" y="14"/>
                        <a:pt x="53" y="14"/>
                      </a:cubicBezTo>
                      <a:cubicBezTo>
                        <a:pt x="54" y="14"/>
                        <a:pt x="55" y="15"/>
                        <a:pt x="55" y="16"/>
                      </a:cubicBezTo>
                      <a:cubicBezTo>
                        <a:pt x="55" y="45"/>
                        <a:pt x="55" y="45"/>
                        <a:pt x="55" y="45"/>
                      </a:cubicBezTo>
                      <a:cubicBezTo>
                        <a:pt x="55" y="50"/>
                        <a:pt x="58" y="53"/>
                        <a:pt x="63" y="53"/>
                      </a:cubicBezTo>
                      <a:cubicBezTo>
                        <a:pt x="67" y="53"/>
                        <a:pt x="70" y="50"/>
                        <a:pt x="70" y="45"/>
                      </a:cubicBezTo>
                      <a:cubicBezTo>
                        <a:pt x="70" y="21"/>
                        <a:pt x="70" y="21"/>
                        <a:pt x="70" y="21"/>
                      </a:cubicBezTo>
                      <a:cubicBezTo>
                        <a:pt x="70" y="17"/>
                        <a:pt x="73" y="14"/>
                        <a:pt x="78" y="14"/>
                      </a:cubicBezTo>
                      <a:cubicBezTo>
                        <a:pt x="82" y="14"/>
                        <a:pt x="85" y="17"/>
                        <a:pt x="85" y="21"/>
                      </a:cubicBezTo>
                      <a:cubicBezTo>
                        <a:pt x="85" y="45"/>
                        <a:pt x="85" y="45"/>
                        <a:pt x="85" y="45"/>
                      </a:cubicBezTo>
                      <a:cubicBezTo>
                        <a:pt x="85" y="50"/>
                        <a:pt x="88" y="53"/>
                        <a:pt x="93" y="53"/>
                      </a:cubicBezTo>
                      <a:cubicBezTo>
                        <a:pt x="97" y="53"/>
                        <a:pt x="100" y="50"/>
                        <a:pt x="100" y="45"/>
                      </a:cubicBezTo>
                      <a:cubicBezTo>
                        <a:pt x="100" y="21"/>
                        <a:pt x="100" y="21"/>
                        <a:pt x="100" y="21"/>
                      </a:cubicBezTo>
                      <a:cubicBezTo>
                        <a:pt x="100" y="17"/>
                        <a:pt x="103" y="14"/>
                        <a:pt x="108" y="14"/>
                      </a:cubicBezTo>
                      <a:cubicBezTo>
                        <a:pt x="112" y="14"/>
                        <a:pt x="115" y="17"/>
                        <a:pt x="115" y="21"/>
                      </a:cubicBezTo>
                      <a:cubicBezTo>
                        <a:pt x="115" y="45"/>
                        <a:pt x="115" y="45"/>
                        <a:pt x="115" y="45"/>
                      </a:cubicBezTo>
                      <a:cubicBezTo>
                        <a:pt x="115" y="50"/>
                        <a:pt x="118" y="53"/>
                        <a:pt x="122" y="53"/>
                      </a:cubicBezTo>
                      <a:cubicBezTo>
                        <a:pt x="127" y="53"/>
                        <a:pt x="130" y="50"/>
                        <a:pt x="130" y="45"/>
                      </a:cubicBezTo>
                      <a:cubicBezTo>
                        <a:pt x="130" y="18"/>
                        <a:pt x="130" y="18"/>
                        <a:pt x="130" y="18"/>
                      </a:cubicBezTo>
                      <a:cubicBezTo>
                        <a:pt x="130" y="8"/>
                        <a:pt x="122" y="1"/>
                        <a:pt x="112" y="1"/>
                      </a:cubicBezTo>
                      <a:cubicBezTo>
                        <a:pt x="103" y="1"/>
                        <a:pt x="97" y="8"/>
                        <a:pt x="97" y="8"/>
                      </a:cubicBezTo>
                      <a:cubicBezTo>
                        <a:pt x="93" y="4"/>
                        <a:pt x="89" y="1"/>
                        <a:pt x="81" y="1"/>
                      </a:cubicBezTo>
                      <a:cubicBezTo>
                        <a:pt x="74" y="1"/>
                        <a:pt x="67" y="8"/>
                        <a:pt x="67" y="8"/>
                      </a:cubicBezTo>
                      <a:cubicBezTo>
                        <a:pt x="63" y="4"/>
                        <a:pt x="58" y="1"/>
                        <a:pt x="53" y="1"/>
                      </a:cubicBezTo>
                      <a:cubicBezTo>
                        <a:pt x="46" y="1"/>
                        <a:pt x="41" y="4"/>
                        <a:pt x="38" y="12"/>
                      </a:cubicBezTo>
                      <a:cubicBezTo>
                        <a:pt x="28" y="36"/>
                        <a:pt x="28" y="36"/>
                        <a:pt x="28" y="36"/>
                      </a:cubicBezTo>
                      <a:cubicBezTo>
                        <a:pt x="15" y="5"/>
                        <a:pt x="15" y="5"/>
                        <a:pt x="15" y="5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87" name="Freeform 86"/>
                <p:cNvSpPr>
                  <a:spLocks noEditPoints="1"/>
                </p:cNvSpPr>
                <p:nvPr/>
              </p:nvSpPr>
              <p:spPr bwMode="auto">
                <a:xfrm>
                  <a:off x="12216024" y="3114669"/>
                  <a:ext cx="17507" cy="17507"/>
                </a:xfrm>
                <a:custGeom>
                  <a:avLst/>
                  <a:gdLst>
                    <a:gd name="T0" fmla="*/ 0 w 12"/>
                    <a:gd name="T1" fmla="*/ 6 h 12"/>
                    <a:gd name="T2" fmla="*/ 0 w 12"/>
                    <a:gd name="T3" fmla="*/ 6 h 12"/>
                    <a:gd name="T4" fmla="*/ 6 w 12"/>
                    <a:gd name="T5" fmla="*/ 0 h 12"/>
                    <a:gd name="T6" fmla="*/ 12 w 12"/>
                    <a:gd name="T7" fmla="*/ 6 h 12"/>
                    <a:gd name="T8" fmla="*/ 12 w 12"/>
                    <a:gd name="T9" fmla="*/ 6 h 12"/>
                    <a:gd name="T10" fmla="*/ 6 w 12"/>
                    <a:gd name="T11" fmla="*/ 12 h 12"/>
                    <a:gd name="T12" fmla="*/ 0 w 12"/>
                    <a:gd name="T13" fmla="*/ 6 h 12"/>
                    <a:gd name="T14" fmla="*/ 11 w 12"/>
                    <a:gd name="T15" fmla="*/ 6 h 12"/>
                    <a:gd name="T16" fmla="*/ 11 w 12"/>
                    <a:gd name="T17" fmla="*/ 6 h 12"/>
                    <a:gd name="T18" fmla="*/ 6 w 12"/>
                    <a:gd name="T19" fmla="*/ 1 h 12"/>
                    <a:gd name="T20" fmla="*/ 1 w 12"/>
                    <a:gd name="T21" fmla="*/ 6 h 12"/>
                    <a:gd name="T22" fmla="*/ 1 w 12"/>
                    <a:gd name="T23" fmla="*/ 6 h 12"/>
                    <a:gd name="T24" fmla="*/ 6 w 12"/>
                    <a:gd name="T25" fmla="*/ 11 h 12"/>
                    <a:gd name="T26" fmla="*/ 11 w 12"/>
                    <a:gd name="T27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2" h="12"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2" y="0"/>
                        <a:pt x="6" y="0"/>
                      </a:cubicBezTo>
                      <a:cubicBezTo>
                        <a:pt x="9" y="0"/>
                        <a:pt x="12" y="3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10"/>
                        <a:pt x="9" y="12"/>
                        <a:pt x="6" y="12"/>
                      </a:cubicBezTo>
                      <a:cubicBezTo>
                        <a:pt x="2" y="12"/>
                        <a:pt x="0" y="10"/>
                        <a:pt x="0" y="6"/>
                      </a:cubicBezTo>
                      <a:moveTo>
                        <a:pt x="11" y="6"/>
                      </a:move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4"/>
                        <a:pt x="9" y="1"/>
                        <a:pt x="6" y="1"/>
                      </a:cubicBezTo>
                      <a:cubicBezTo>
                        <a:pt x="3" y="1"/>
                        <a:pt x="1" y="4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9"/>
                        <a:pt x="3" y="11"/>
                        <a:pt x="6" y="11"/>
                      </a:cubicBezTo>
                      <a:cubicBezTo>
                        <a:pt x="9" y="11"/>
                        <a:pt x="11" y="9"/>
                        <a:pt x="11" y="6"/>
                      </a:cubicBezTo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88" name="Freeform 87"/>
                <p:cNvSpPr>
                  <a:spLocks noEditPoints="1"/>
                </p:cNvSpPr>
                <p:nvPr/>
              </p:nvSpPr>
              <p:spPr bwMode="auto">
                <a:xfrm>
                  <a:off x="12220401" y="3119046"/>
                  <a:ext cx="7503" cy="8753"/>
                </a:xfrm>
                <a:custGeom>
                  <a:avLst/>
                  <a:gdLst>
                    <a:gd name="T0" fmla="*/ 0 w 5"/>
                    <a:gd name="T1" fmla="*/ 1 h 6"/>
                    <a:gd name="T2" fmla="*/ 1 w 5"/>
                    <a:gd name="T3" fmla="*/ 0 h 6"/>
                    <a:gd name="T4" fmla="*/ 3 w 5"/>
                    <a:gd name="T5" fmla="*/ 0 h 6"/>
                    <a:gd name="T6" fmla="*/ 5 w 5"/>
                    <a:gd name="T7" fmla="*/ 1 h 6"/>
                    <a:gd name="T8" fmla="*/ 5 w 5"/>
                    <a:gd name="T9" fmla="*/ 2 h 6"/>
                    <a:gd name="T10" fmla="*/ 5 w 5"/>
                    <a:gd name="T11" fmla="*/ 2 h 6"/>
                    <a:gd name="T12" fmla="*/ 4 w 5"/>
                    <a:gd name="T13" fmla="*/ 4 h 6"/>
                    <a:gd name="T14" fmla="*/ 5 w 5"/>
                    <a:gd name="T15" fmla="*/ 5 h 6"/>
                    <a:gd name="T16" fmla="*/ 5 w 5"/>
                    <a:gd name="T17" fmla="*/ 6 h 6"/>
                    <a:gd name="T18" fmla="*/ 5 w 5"/>
                    <a:gd name="T19" fmla="*/ 6 h 6"/>
                    <a:gd name="T20" fmla="*/ 4 w 5"/>
                    <a:gd name="T21" fmla="*/ 6 h 6"/>
                    <a:gd name="T22" fmla="*/ 3 w 5"/>
                    <a:gd name="T23" fmla="*/ 4 h 6"/>
                    <a:gd name="T24" fmla="*/ 2 w 5"/>
                    <a:gd name="T25" fmla="*/ 4 h 6"/>
                    <a:gd name="T26" fmla="*/ 2 w 5"/>
                    <a:gd name="T27" fmla="*/ 6 h 6"/>
                    <a:gd name="T28" fmla="*/ 1 w 5"/>
                    <a:gd name="T29" fmla="*/ 6 h 6"/>
                    <a:gd name="T30" fmla="*/ 0 w 5"/>
                    <a:gd name="T31" fmla="*/ 6 h 6"/>
                    <a:gd name="T32" fmla="*/ 0 w 5"/>
                    <a:gd name="T33" fmla="*/ 1 h 6"/>
                    <a:gd name="T34" fmla="*/ 3 w 5"/>
                    <a:gd name="T35" fmla="*/ 3 h 6"/>
                    <a:gd name="T36" fmla="*/ 4 w 5"/>
                    <a:gd name="T37" fmla="*/ 2 h 6"/>
                    <a:gd name="T38" fmla="*/ 4 w 5"/>
                    <a:gd name="T39" fmla="*/ 2 h 6"/>
                    <a:gd name="T40" fmla="*/ 3 w 5"/>
                    <a:gd name="T41" fmla="*/ 1 h 6"/>
                    <a:gd name="T42" fmla="*/ 2 w 5"/>
                    <a:gd name="T43" fmla="*/ 1 h 6"/>
                    <a:gd name="T44" fmla="*/ 2 w 5"/>
                    <a:gd name="T45" fmla="*/ 3 h 6"/>
                    <a:gd name="T46" fmla="*/ 3 w 5"/>
                    <a:gd name="T4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" h="6">
                      <a:moveTo>
                        <a:pt x="0" y="1"/>
                      </a:moveTo>
                      <a:cubicBezTo>
                        <a:pt x="0" y="1"/>
                        <a:pt x="1" y="0"/>
                        <a:pt x="1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0"/>
                        <a:pt x="5" y="0"/>
                        <a:pt x="5" y="1"/>
                      </a:cubicBezTo>
                      <a:cubicBezTo>
                        <a:pt x="5" y="1"/>
                        <a:pt x="5" y="2"/>
                        <a:pt x="5" y="2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3"/>
                        <a:pt x="5" y="4"/>
                        <a:pt x="4" y="4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1" y="6"/>
                        <a:pt x="1" y="6"/>
                      </a:cubicBezTo>
                      <a:cubicBezTo>
                        <a:pt x="1" y="6"/>
                        <a:pt x="0" y="6"/>
                        <a:pt x="0" y="6"/>
                      </a:cubicBezTo>
                      <a:lnTo>
                        <a:pt x="0" y="1"/>
                      </a:lnTo>
                      <a:close/>
                      <a:moveTo>
                        <a:pt x="3" y="3"/>
                      </a:moveTo>
                      <a:cubicBezTo>
                        <a:pt x="4" y="3"/>
                        <a:pt x="4" y="3"/>
                        <a:pt x="4" y="2"/>
                      </a:cubicBezTo>
                      <a:cubicBezTo>
                        <a:pt x="4" y="2"/>
                        <a:pt x="4" y="2"/>
                        <a:pt x="4" y="2"/>
                      </a:cubicBezTo>
                      <a:cubicBezTo>
                        <a:pt x="4" y="2"/>
                        <a:pt x="4" y="1"/>
                        <a:pt x="3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3"/>
                        <a:pt x="2" y="3"/>
                        <a:pt x="2" y="3"/>
                      </a:cubicBez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</p:grpSp>
        <p:cxnSp>
          <p:nvCxnSpPr>
            <p:cNvPr id="73" name="Straight Connector 72"/>
            <p:cNvCxnSpPr/>
            <p:nvPr/>
          </p:nvCxnSpPr>
          <p:spPr>
            <a:xfrm>
              <a:off x="7254864" y="2650917"/>
              <a:ext cx="423709" cy="277105"/>
            </a:xfrm>
            <a:prstGeom prst="line">
              <a:avLst/>
            </a:prstGeom>
            <a:ln w="28575">
              <a:solidFill>
                <a:schemeClr val="accent5"/>
              </a:solidFill>
              <a:prstDash val="sysDot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/>
            <p:cNvGrpSpPr/>
            <p:nvPr/>
          </p:nvGrpSpPr>
          <p:grpSpPr>
            <a:xfrm>
              <a:off x="5889550" y="2850455"/>
              <a:ext cx="1092911" cy="838017"/>
              <a:chOff x="615612" y="4487917"/>
              <a:chExt cx="1748657" cy="1340827"/>
            </a:xfrm>
          </p:grpSpPr>
          <p:sp>
            <p:nvSpPr>
              <p:cNvPr id="76" name="Oval 75"/>
              <p:cNvSpPr/>
              <p:nvPr/>
            </p:nvSpPr>
            <p:spPr>
              <a:xfrm>
                <a:off x="615612" y="5176621"/>
                <a:ext cx="1748657" cy="426693"/>
              </a:xfrm>
              <a:prstGeom prst="ellipse">
                <a:avLst/>
              </a:prstGeom>
              <a:gradFill>
                <a:gsLst>
                  <a:gs pos="97000">
                    <a:schemeClr val="tx1">
                      <a:lumMod val="60000"/>
                      <a:lumOff val="40000"/>
                      <a:alpha val="0"/>
                    </a:schemeClr>
                  </a:gs>
                  <a:gs pos="0">
                    <a:schemeClr val="tx1">
                      <a:lumMod val="60000"/>
                      <a:lumOff val="40000"/>
                      <a:alpha val="58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76200" dist="50800" dir="5400000" algn="ctr" rotWithShape="0">
                  <a:srgbClr val="000000">
                    <a:alpha val="27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09697" tIns="54849" rIns="109697" bIns="54849" rtlCol="0" anchor="ctr"/>
              <a:lstStyle/>
              <a:p>
                <a:pPr algn="ctr"/>
                <a:endParaRPr lang="en-US" dirty="0">
                  <a:latin typeface="CiscoSansTT Light"/>
                  <a:cs typeface="CiscoSansTT Light"/>
                </a:endParaRPr>
              </a:p>
            </p:txBody>
          </p:sp>
          <p:pic>
            <p:nvPicPr>
              <p:cNvPr id="77" name="Picture 5" descr="C:\Users\andrewg\Desktop\branch.png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008735" y="4487917"/>
                <a:ext cx="553578" cy="838515"/>
              </a:xfrm>
              <a:prstGeom prst="rect">
                <a:avLst/>
              </a:prstGeom>
              <a:noFill/>
              <a:effectLst>
                <a:reflection blurRad="6350" stA="12000" endPos="20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5" descr="C:\Users\andrewg\Desktop\branch.png"/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74997" y="4523774"/>
                <a:ext cx="637329" cy="965374"/>
              </a:xfrm>
              <a:prstGeom prst="rect">
                <a:avLst/>
              </a:prstGeom>
              <a:noFill/>
              <a:effectLst>
                <a:reflection blurRad="6350" stA="12000" endPos="20000" dir="5400000" sy="-100000" algn="bl" rotWithShape="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1223953" y="5634845"/>
                <a:ext cx="595035" cy="1938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10364" eaLnBrk="0" fontAlgn="base" hangingPunct="0">
                  <a:lnSpc>
                    <a:spcPct val="85000"/>
                  </a:lnSpc>
                  <a:spcBef>
                    <a:spcPts val="300"/>
                  </a:spcBef>
                  <a:spcAft>
                    <a:spcPct val="0"/>
                  </a:spcAft>
                </a:pPr>
                <a:r>
                  <a:rPr lang="en-US" sz="900" dirty="0">
                    <a:solidFill>
                      <a:schemeClr val="bg1"/>
                    </a:solidFill>
                    <a:effectLst>
                      <a:outerShdw blurRad="203200" dist="25400" dir="16200000" rotWithShape="0">
                        <a:prstClr val="black"/>
                      </a:outerShdw>
                    </a:effectLst>
                    <a:latin typeface="CiscoSansTT Light"/>
                    <a:cs typeface="CiscoSansTT Light"/>
                  </a:rPr>
                  <a:t>Branch</a:t>
                </a:r>
              </a:p>
            </p:txBody>
          </p:sp>
        </p:grpSp>
        <p:cxnSp>
          <p:nvCxnSpPr>
            <p:cNvPr id="75" name="Straight Connector 74"/>
            <p:cNvCxnSpPr/>
            <p:nvPr/>
          </p:nvCxnSpPr>
          <p:spPr>
            <a:xfrm>
              <a:off x="5995237" y="3811412"/>
              <a:ext cx="2341028" cy="0"/>
            </a:xfrm>
            <a:prstGeom prst="line">
              <a:avLst/>
            </a:prstGeom>
            <a:ln>
              <a:gradFill>
                <a:gsLst>
                  <a:gs pos="21962">
                    <a:schemeClr val="accent1">
                      <a:lumMod val="60000"/>
                      <a:lumOff val="40000"/>
                    </a:schemeClr>
                  </a:gs>
                  <a:gs pos="79000">
                    <a:schemeClr val="accent1">
                      <a:lumMod val="60000"/>
                      <a:lumOff val="40000"/>
                    </a:schemeClr>
                  </a:gs>
                  <a:gs pos="0">
                    <a:schemeClr val="tx1"/>
                  </a:gs>
                  <a:gs pos="100000">
                    <a:schemeClr val="tx1">
                      <a:lumMod val="65000"/>
                      <a:lumOff val="35000"/>
                    </a:schemeClr>
                  </a:gs>
                </a:gsLst>
                <a:lin ang="10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892154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Intelligent Path Control</a:t>
            </a:r>
            <a:endParaRPr lang="en-AU" dirty="0"/>
          </a:p>
        </p:txBody>
      </p:sp>
      <p:grpSp>
        <p:nvGrpSpPr>
          <p:cNvPr id="5" name="Group 4"/>
          <p:cNvGrpSpPr/>
          <p:nvPr/>
        </p:nvGrpSpPr>
        <p:grpSpPr>
          <a:xfrm>
            <a:off x="423334" y="1951387"/>
            <a:ext cx="2057936" cy="2057400"/>
            <a:chOff x="1" y="1357742"/>
            <a:chExt cx="2743200" cy="2743200"/>
          </a:xfrm>
        </p:grpSpPr>
        <p:sp>
          <p:nvSpPr>
            <p:cNvPr id="6" name="Oval 5"/>
            <p:cNvSpPr/>
            <p:nvPr/>
          </p:nvSpPr>
          <p:spPr>
            <a:xfrm>
              <a:off x="1" y="1357742"/>
              <a:ext cx="2743200" cy="2743200"/>
            </a:xfrm>
            <a:prstGeom prst="ellipse">
              <a:avLst/>
            </a:prstGeom>
            <a:gradFill>
              <a:gsLst>
                <a:gs pos="97000">
                  <a:schemeClr val="tx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3" tIns="45683" rIns="91363" bIns="45683"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61" y="1752669"/>
              <a:ext cx="1338881" cy="1492360"/>
            </a:xfrm>
            <a:prstGeom prst="rect">
              <a:avLst/>
            </a:prstGeom>
            <a:noFill/>
            <a:ln>
              <a:noFill/>
            </a:ln>
            <a:effectLst>
              <a:outerShdw blurRad="254000" dist="50800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79451" y="3378185"/>
              <a:ext cx="984308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dirty="0" smtClean="0">
                  <a:solidFill>
                    <a:srgbClr val="FFFFFF"/>
                  </a:solidFill>
                  <a:latin typeface="CiscoSansTT Light"/>
                  <a:ea typeface="+mj-ea"/>
                  <a:cs typeface="CiscoSansTT Light"/>
                </a:rPr>
                <a:t>Branch</a:t>
              </a:r>
              <a:endParaRPr lang="en-US" dirty="0">
                <a:solidFill>
                  <a:srgbClr val="FFFFFF"/>
                </a:solidFill>
                <a:latin typeface="CiscoSansTT Light"/>
                <a:ea typeface="+mj-ea"/>
                <a:cs typeface="CiscoSansTT Ligh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99230" y="1274060"/>
            <a:ext cx="2057936" cy="2057400"/>
            <a:chOff x="9445625" y="1357742"/>
            <a:chExt cx="2743200" cy="2743200"/>
          </a:xfrm>
        </p:grpSpPr>
        <p:sp>
          <p:nvSpPr>
            <p:cNvPr id="10" name="Oval 9"/>
            <p:cNvSpPr/>
            <p:nvPr/>
          </p:nvSpPr>
          <p:spPr>
            <a:xfrm>
              <a:off x="9445625" y="1357742"/>
              <a:ext cx="2743200" cy="2743200"/>
            </a:xfrm>
            <a:prstGeom prst="ellipse">
              <a:avLst/>
            </a:prstGeom>
            <a:gradFill>
              <a:gsLst>
                <a:gs pos="97000">
                  <a:schemeClr val="tx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3" tIns="45683" rIns="91363" bIns="45683"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0189846" y="1533687"/>
              <a:ext cx="1281706" cy="838175"/>
              <a:chOff x="9828646" y="3938412"/>
              <a:chExt cx="1642536" cy="1074142"/>
            </a:xfrm>
            <a:effectLst>
              <a:outerShdw blurRad="203200" dist="38100" dir="2700000" algn="tl" rotWithShape="0">
                <a:prstClr val="black">
                  <a:alpha val="69000"/>
                </a:prstClr>
              </a:outerShdw>
            </a:effectLst>
          </p:grpSpPr>
          <p:pic>
            <p:nvPicPr>
              <p:cNvPr id="16" name="Picture 15" descr="Device_cloud_white_3041_default_256.pn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418" b="19185"/>
              <a:stretch/>
            </p:blipFill>
            <p:spPr>
              <a:xfrm>
                <a:off x="9828646" y="3938412"/>
                <a:ext cx="1642536" cy="10741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995682" y="4449864"/>
                <a:ext cx="1312331" cy="502872"/>
              </a:xfrm>
              <a:prstGeom prst="rect">
                <a:avLst/>
              </a:prstGeom>
              <a:noFill/>
            </p:spPr>
            <p:txBody>
              <a:bodyPr wrap="square" lIns="91428" tIns="45715" rIns="91428" bIns="45715" rtlCol="0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iscoSansTT Light"/>
                    <a:cs typeface="CiscoSansTT Light"/>
                  </a:rPr>
                  <a:t>Cloud</a:t>
                </a:r>
              </a:p>
            </p:txBody>
          </p:sp>
        </p:grp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9894135" y="3378185"/>
              <a:ext cx="1846179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CiscoSansTT Light"/>
                  <a:ea typeface="+mj-ea"/>
                  <a:cs typeface="CiscoSansTT Light"/>
                  <a:sym typeface="Arial" charset="0"/>
                </a:rPr>
                <a:t>Data Centers</a:t>
              </a:r>
              <a:endParaRPr lang="en-US" dirty="0">
                <a:solidFill>
                  <a:srgbClr val="FFFFFF"/>
                </a:solidFill>
                <a:latin typeface="CiscoSansTT Light"/>
                <a:ea typeface="+mj-ea"/>
                <a:cs typeface="CiscoSansTT Light"/>
              </a:endParaRPr>
            </a:p>
          </p:txBody>
        </p:sp>
        <p:grpSp>
          <p:nvGrpSpPr>
            <p:cNvPr id="13" name="Group 36"/>
            <p:cNvGrpSpPr/>
            <p:nvPr/>
          </p:nvGrpSpPr>
          <p:grpSpPr>
            <a:xfrm>
              <a:off x="10427225" y="2492364"/>
              <a:ext cx="823075" cy="831272"/>
              <a:chOff x="4037095" y="4159573"/>
              <a:chExt cx="907012" cy="851339"/>
            </a:xfrm>
          </p:grpSpPr>
          <p:sp>
            <p:nvSpPr>
              <p:cNvPr id="14" name="Oval 263"/>
              <p:cNvSpPr>
                <a:spLocks noChangeAspect="1"/>
              </p:cNvSpPr>
              <p:nvPr/>
            </p:nvSpPr>
            <p:spPr bwMode="auto">
              <a:xfrm>
                <a:off x="4037095" y="4159573"/>
                <a:ext cx="907012" cy="851339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tx2"/>
                  </a:gs>
                  <a:gs pos="0">
                    <a:schemeClr val="accent1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 defTabSz="457010"/>
                <a:endParaRPr lang="en-US" dirty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pic>
            <p:nvPicPr>
              <p:cNvPr id="15" name="Picture 14" descr="datacenter.ai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04891" y="4217205"/>
                <a:ext cx="771422" cy="666381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3093997" y="1915768"/>
            <a:ext cx="1578830" cy="906035"/>
            <a:chOff x="9537918" y="4457611"/>
            <a:chExt cx="1485546" cy="974617"/>
          </a:xfrm>
        </p:grpSpPr>
        <p:pic>
          <p:nvPicPr>
            <p:cNvPr id="19" name="Picture 2" descr="\\MV-FS\Projects\Cisco\03_Assets\Icons\Kubrick Icons\Device Icons\Device_cloud_white_3041_default_256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197" b="17197"/>
            <a:stretch/>
          </p:blipFill>
          <p:spPr bwMode="auto">
            <a:xfrm>
              <a:off x="9537918" y="4457611"/>
              <a:ext cx="1485546" cy="974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9823606" y="4741403"/>
              <a:ext cx="849469" cy="474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1600" dirty="0">
                  <a:solidFill>
                    <a:schemeClr val="accent3">
                      <a:lumMod val="10000"/>
                    </a:schemeClr>
                  </a:solidFill>
                  <a:latin typeface="CiscoSansTT Light"/>
                  <a:cs typeface="CiscoSansTT Light"/>
                </a:rPr>
                <a:t>Internet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02340" y="3044947"/>
            <a:ext cx="1578830" cy="906035"/>
            <a:chOff x="9062269" y="4457611"/>
            <a:chExt cx="1485546" cy="974617"/>
          </a:xfrm>
        </p:grpSpPr>
        <p:pic>
          <p:nvPicPr>
            <p:cNvPr id="22" name="Picture 2" descr="\\MV-FS\Projects\Cisco\03_Assets\Icons\Kubrick Icons\Device Icons\Device_cloud_white_3041_default_256.pn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197" b="17197"/>
            <a:stretch/>
          </p:blipFill>
          <p:spPr bwMode="auto">
            <a:xfrm>
              <a:off x="9062269" y="4457611"/>
              <a:ext cx="1485546" cy="974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9462590" y="4755012"/>
              <a:ext cx="689799" cy="474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1600" dirty="0" smtClean="0">
                  <a:solidFill>
                    <a:schemeClr val="accent3">
                      <a:lumMod val="10000"/>
                    </a:schemeClr>
                  </a:solidFill>
                  <a:latin typeface="CiscoSansTT Light"/>
                  <a:cs typeface="CiscoSansTT Light"/>
                </a:rPr>
                <a:t>MPLS</a:t>
              </a:r>
              <a:endParaRPr lang="en-US" sz="1600" dirty="0">
                <a:solidFill>
                  <a:schemeClr val="accent3">
                    <a:lumMod val="10000"/>
                  </a:schemeClr>
                </a:solidFill>
                <a:latin typeface="CiscoSansTT Light"/>
                <a:cs typeface="CiscoSansTT Light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890806" y="2137930"/>
            <a:ext cx="4880001" cy="740175"/>
          </a:xfrm>
          <a:custGeom>
            <a:avLst/>
            <a:gdLst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918281 h 918281"/>
              <a:gd name="connsiteX1" fmla="*/ 6771190 w 6771190"/>
              <a:gd name="connsiteY1" fmla="*/ 131202 h 918281"/>
              <a:gd name="connsiteX0" fmla="*/ 0 w 6771190"/>
              <a:gd name="connsiteY0" fmla="*/ 969720 h 969720"/>
              <a:gd name="connsiteX1" fmla="*/ 6771190 w 6771190"/>
              <a:gd name="connsiteY1" fmla="*/ 182641 h 969720"/>
              <a:gd name="connsiteX0" fmla="*/ 0 w 6701742"/>
              <a:gd name="connsiteY0" fmla="*/ 986901 h 986901"/>
              <a:gd name="connsiteX1" fmla="*/ 6701742 w 6701742"/>
              <a:gd name="connsiteY1" fmla="*/ 176673 h 986901"/>
              <a:gd name="connsiteX0" fmla="*/ 0 w 6493398"/>
              <a:gd name="connsiteY0" fmla="*/ 952806 h 952806"/>
              <a:gd name="connsiteX1" fmla="*/ 6493398 w 6493398"/>
              <a:gd name="connsiteY1" fmla="*/ 188877 h 952806"/>
              <a:gd name="connsiteX0" fmla="*/ 0 w 6504973"/>
              <a:gd name="connsiteY0" fmla="*/ 986900 h 986900"/>
              <a:gd name="connsiteX1" fmla="*/ 6504973 w 6504973"/>
              <a:gd name="connsiteY1" fmla="*/ 176672 h 9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04973" h="986900">
                <a:moveTo>
                  <a:pt x="0" y="986900"/>
                </a:moveTo>
                <a:cubicBezTo>
                  <a:pt x="3009417" y="-74113"/>
                  <a:pt x="3715474" y="-162852"/>
                  <a:pt x="6504973" y="176672"/>
                </a:cubicBezTo>
              </a:path>
            </a:pathLst>
          </a:custGeom>
          <a:noFill/>
          <a:ln w="31750">
            <a:solidFill>
              <a:schemeClr val="accent1"/>
            </a:solidFill>
            <a:tailEnd type="triangle" w="lg" len="lg"/>
          </a:ln>
          <a:effectLst>
            <a:outerShdw blurRad="63500" dist="127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5" rIns="68588" bIns="34295" rtlCol="0" anchor="ctr"/>
          <a:lstStyle/>
          <a:p>
            <a:pPr algn="ctr"/>
            <a:endParaRPr lang="en-US">
              <a:latin typeface="CiscoSansTT Light"/>
              <a:cs typeface="CiscoSansTT Light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838706" y="2054940"/>
            <a:ext cx="5392314" cy="826302"/>
          </a:xfrm>
          <a:custGeom>
            <a:avLst/>
            <a:gdLst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918281 h 918281"/>
              <a:gd name="connsiteX1" fmla="*/ 6771190 w 6771190"/>
              <a:gd name="connsiteY1" fmla="*/ 131202 h 918281"/>
              <a:gd name="connsiteX0" fmla="*/ 0 w 6771190"/>
              <a:gd name="connsiteY0" fmla="*/ 969720 h 969720"/>
              <a:gd name="connsiteX1" fmla="*/ 6771190 w 6771190"/>
              <a:gd name="connsiteY1" fmla="*/ 182641 h 969720"/>
              <a:gd name="connsiteX0" fmla="*/ 0 w 6882012"/>
              <a:gd name="connsiteY0" fmla="*/ 873779 h 873779"/>
              <a:gd name="connsiteX1" fmla="*/ 6882012 w 6882012"/>
              <a:gd name="connsiteY1" fmla="*/ 223602 h 873779"/>
              <a:gd name="connsiteX0" fmla="*/ 0 w 6882012"/>
              <a:gd name="connsiteY0" fmla="*/ 814435 h 814435"/>
              <a:gd name="connsiteX1" fmla="*/ 6882012 w 6882012"/>
              <a:gd name="connsiteY1" fmla="*/ 164258 h 81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82012" h="814435">
                <a:moveTo>
                  <a:pt x="0" y="814435"/>
                </a:moveTo>
                <a:cubicBezTo>
                  <a:pt x="3009417" y="-246578"/>
                  <a:pt x="4402814" y="-38365"/>
                  <a:pt x="6882012" y="164258"/>
                </a:cubicBezTo>
              </a:path>
            </a:pathLst>
          </a:custGeom>
          <a:noFill/>
          <a:ln w="38100">
            <a:solidFill>
              <a:schemeClr val="accent4"/>
            </a:solidFill>
            <a:tailEnd type="triangle" w="lg" len="lg"/>
          </a:ln>
          <a:effectLst>
            <a:outerShdw blurRad="63500" dist="127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5" rIns="68588" bIns="34295" rtlCol="0" anchor="ctr"/>
          <a:lstStyle/>
          <a:p>
            <a:pPr algn="ctr"/>
            <a:endParaRPr lang="en-US">
              <a:latin typeface="CiscoSansTT Light"/>
              <a:cs typeface="CiscoSansTT Light"/>
            </a:endParaRPr>
          </a:p>
        </p:txBody>
      </p:sp>
      <p:sp>
        <p:nvSpPr>
          <p:cNvPr id="26" name="Freeform 25"/>
          <p:cNvSpPr/>
          <p:nvPr/>
        </p:nvSpPr>
        <p:spPr>
          <a:xfrm flipV="1">
            <a:off x="1873441" y="2355304"/>
            <a:ext cx="5357581" cy="1070813"/>
          </a:xfrm>
          <a:custGeom>
            <a:avLst/>
            <a:gdLst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918281 h 918281"/>
              <a:gd name="connsiteX1" fmla="*/ 6771190 w 6771190"/>
              <a:gd name="connsiteY1" fmla="*/ 131202 h 918281"/>
              <a:gd name="connsiteX0" fmla="*/ 0 w 6771190"/>
              <a:gd name="connsiteY0" fmla="*/ 969720 h 969720"/>
              <a:gd name="connsiteX1" fmla="*/ 6771190 w 6771190"/>
              <a:gd name="connsiteY1" fmla="*/ 182641 h 969720"/>
              <a:gd name="connsiteX0" fmla="*/ 0 w 6338987"/>
              <a:gd name="connsiteY0" fmla="*/ 426902 h 914719"/>
              <a:gd name="connsiteX1" fmla="*/ 6338987 w 6338987"/>
              <a:gd name="connsiteY1" fmla="*/ 914719 h 914719"/>
              <a:gd name="connsiteX0" fmla="*/ 0 w 6117344"/>
              <a:gd name="connsiteY0" fmla="*/ 428683 h 907942"/>
              <a:gd name="connsiteX1" fmla="*/ 6117344 w 6117344"/>
              <a:gd name="connsiteY1" fmla="*/ 907943 h 907942"/>
              <a:gd name="connsiteX0" fmla="*/ 0 w 6095180"/>
              <a:gd name="connsiteY0" fmla="*/ 443453 h 854261"/>
              <a:gd name="connsiteX1" fmla="*/ 6095180 w 6095180"/>
              <a:gd name="connsiteY1" fmla="*/ 854262 h 854261"/>
              <a:gd name="connsiteX0" fmla="*/ 0 w 6804436"/>
              <a:gd name="connsiteY0" fmla="*/ 400209 h 1024926"/>
              <a:gd name="connsiteX1" fmla="*/ 6804436 w 6804436"/>
              <a:gd name="connsiteY1" fmla="*/ 1024926 h 1024926"/>
              <a:gd name="connsiteX0" fmla="*/ 0 w 6859847"/>
              <a:gd name="connsiteY0" fmla="*/ 401782 h 1017942"/>
              <a:gd name="connsiteX1" fmla="*/ 6859847 w 6859847"/>
              <a:gd name="connsiteY1" fmla="*/ 1017942 h 1017942"/>
              <a:gd name="connsiteX0" fmla="*/ 0 w 6859847"/>
              <a:gd name="connsiteY0" fmla="*/ 393501 h 1009661"/>
              <a:gd name="connsiteX1" fmla="*/ 6859847 w 6859847"/>
              <a:gd name="connsiteY1" fmla="*/ 1009661 h 1009661"/>
              <a:gd name="connsiteX0" fmla="*/ 0 w 6837683"/>
              <a:gd name="connsiteY0" fmla="*/ 398125 h 988615"/>
              <a:gd name="connsiteX1" fmla="*/ 6837683 w 6837683"/>
              <a:gd name="connsiteY1" fmla="*/ 988615 h 988615"/>
              <a:gd name="connsiteX0" fmla="*/ 0 w 6837683"/>
              <a:gd name="connsiteY0" fmla="*/ 464944 h 1055434"/>
              <a:gd name="connsiteX1" fmla="*/ 6837683 w 6837683"/>
              <a:gd name="connsiteY1" fmla="*/ 1055434 h 10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37683" h="1055434">
                <a:moveTo>
                  <a:pt x="0" y="464944"/>
                </a:moveTo>
                <a:cubicBezTo>
                  <a:pt x="3064827" y="-750083"/>
                  <a:pt x="3604898" y="767248"/>
                  <a:pt x="6837683" y="1055434"/>
                </a:cubicBezTo>
              </a:path>
            </a:pathLst>
          </a:custGeom>
          <a:noFill/>
          <a:ln w="53975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5400000" scaled="0"/>
            </a:gradFill>
            <a:tailEnd type="triangle" w="med" len="med"/>
          </a:ln>
          <a:effectLst>
            <a:outerShdw blurRad="63500" dist="127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5" rIns="68588" bIns="34295" rtlCol="0" anchor="ctr"/>
          <a:lstStyle/>
          <a:p>
            <a:pPr algn="ctr"/>
            <a:endParaRPr lang="en-US">
              <a:latin typeface="CiscoSansTT Light"/>
              <a:cs typeface="CiscoSansTT Light"/>
            </a:endParaRPr>
          </a:p>
        </p:txBody>
      </p:sp>
      <p:sp>
        <p:nvSpPr>
          <p:cNvPr id="27" name="Freeform 26"/>
          <p:cNvSpPr/>
          <p:nvPr/>
        </p:nvSpPr>
        <p:spPr>
          <a:xfrm flipV="1">
            <a:off x="1838707" y="2394998"/>
            <a:ext cx="4793168" cy="921172"/>
          </a:xfrm>
          <a:custGeom>
            <a:avLst/>
            <a:gdLst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918281 h 918281"/>
              <a:gd name="connsiteX1" fmla="*/ 6771190 w 6771190"/>
              <a:gd name="connsiteY1" fmla="*/ 131202 h 918281"/>
              <a:gd name="connsiteX0" fmla="*/ 0 w 6771190"/>
              <a:gd name="connsiteY0" fmla="*/ 969720 h 969720"/>
              <a:gd name="connsiteX1" fmla="*/ 6771190 w 6771190"/>
              <a:gd name="connsiteY1" fmla="*/ 182641 h 969720"/>
              <a:gd name="connsiteX0" fmla="*/ 0 w 6338987"/>
              <a:gd name="connsiteY0" fmla="*/ 426902 h 914719"/>
              <a:gd name="connsiteX1" fmla="*/ 6338987 w 6338987"/>
              <a:gd name="connsiteY1" fmla="*/ 914719 h 914719"/>
              <a:gd name="connsiteX0" fmla="*/ 0 w 6117344"/>
              <a:gd name="connsiteY0" fmla="*/ 428683 h 907942"/>
              <a:gd name="connsiteX1" fmla="*/ 6117344 w 6117344"/>
              <a:gd name="connsiteY1" fmla="*/ 907943 h 907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17344" h="907942">
                <a:moveTo>
                  <a:pt x="0" y="428683"/>
                </a:moveTo>
                <a:cubicBezTo>
                  <a:pt x="3009417" y="-632330"/>
                  <a:pt x="3327845" y="568419"/>
                  <a:pt x="6117344" y="907943"/>
                </a:cubicBezTo>
              </a:path>
            </a:pathLst>
          </a:custGeom>
          <a:noFill/>
          <a:ln w="44450">
            <a:solidFill>
              <a:srgbClr val="E44132"/>
            </a:solidFill>
            <a:prstDash val="sysDot"/>
            <a:tailEnd type="triangle" w="lg" len="lg"/>
          </a:ln>
          <a:effectLst>
            <a:outerShdw blurRad="63500" dist="127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5" rIns="68588" bIns="34295" rtlCol="0" anchor="ctr"/>
          <a:lstStyle/>
          <a:p>
            <a:pPr algn="ctr"/>
            <a:endParaRPr lang="en-US">
              <a:latin typeface="CiscoSansTT Light"/>
              <a:cs typeface="CiscoSansTT Light"/>
            </a:endParaRPr>
          </a:p>
        </p:txBody>
      </p:sp>
      <p:pic>
        <p:nvPicPr>
          <p:cNvPr id="28" name="icon firewall and VPN" descr="\\MV-FS\Projects\Cisco\03_Assets\Icons\Kubrick Icons\Device Icons\Device_router_with_firewall_3081_default_256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97"/>
          <a:stretch/>
        </p:blipFill>
        <p:spPr bwMode="auto">
          <a:xfrm>
            <a:off x="1487623" y="2391624"/>
            <a:ext cx="981338" cy="80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28600" y="2592917"/>
            <a:ext cx="2480733" cy="1300818"/>
            <a:chOff x="352753" y="3056571"/>
            <a:chExt cx="3306782" cy="1776917"/>
          </a:xfrm>
        </p:grpSpPr>
        <p:sp>
          <p:nvSpPr>
            <p:cNvPr id="30" name="TextBox 29"/>
            <p:cNvSpPr txBox="1"/>
            <p:nvPr/>
          </p:nvSpPr>
          <p:spPr>
            <a:xfrm>
              <a:off x="352753" y="4123934"/>
              <a:ext cx="2538340" cy="709554"/>
            </a:xfrm>
            <a:prstGeom prst="roundRect">
              <a:avLst/>
            </a:prstGeom>
            <a:solidFill>
              <a:srgbClr val="DCEDF3"/>
            </a:soli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vert="horz" wrap="square" lIns="108803" tIns="54401" rIns="108803" bIns="54401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ctr">
                <a:defRPr sz="1200" b="1">
                  <a:solidFill>
                    <a:schemeClr val="bg1"/>
                  </a:solidFill>
                </a:defRPr>
              </a:lvl1pPr>
            </a:lstStyle>
            <a:p>
              <a:pPr algn="l"/>
              <a:r>
                <a:rPr lang="en-US" sz="1100" b="0" dirty="0">
                  <a:solidFill>
                    <a:schemeClr val="accent1"/>
                  </a:solidFill>
                  <a:latin typeface="CiscoSansTT Light"/>
                  <a:cs typeface="CiscoSansTT Light"/>
                </a:rPr>
                <a:t>Other traffic </a:t>
              </a:r>
              <a:r>
                <a:rPr lang="en-US" sz="1100" b="0" dirty="0">
                  <a:solidFill>
                    <a:srgbClr val="000000"/>
                  </a:solidFill>
                  <a:latin typeface="CiscoSansTT Light"/>
                  <a:cs typeface="CiscoSansTT Light"/>
                </a:rPr>
                <a:t>is load balanced to maximize bandwidth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891093" y="3056571"/>
              <a:ext cx="768442" cy="1422140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2891093" y="4039483"/>
              <a:ext cx="768241" cy="439228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5088699" y="2855452"/>
            <a:ext cx="3612534" cy="1568103"/>
            <a:chOff x="6955473" y="3579964"/>
            <a:chExt cx="4815458" cy="2090804"/>
          </a:xfrm>
        </p:grpSpPr>
        <p:sp>
          <p:nvSpPr>
            <p:cNvPr id="34" name="TextBox 33"/>
            <p:cNvSpPr txBox="1"/>
            <p:nvPr/>
          </p:nvSpPr>
          <p:spPr>
            <a:xfrm>
              <a:off x="8553941" y="4785464"/>
              <a:ext cx="3216990" cy="885304"/>
            </a:xfrm>
            <a:prstGeom prst="roundRect">
              <a:avLst/>
            </a:prstGeom>
            <a:solidFill>
              <a:srgbClr val="DCEDF3"/>
            </a:solidFill>
            <a:ln w="28575" cmpd="sng">
              <a:noFill/>
            </a:ln>
          </p:spPr>
          <p:txBody>
            <a:bodyPr wrap="square" lIns="91409" tIns="45705" rIns="91409" bIns="45705" rtlCol="0">
              <a:spAutoFit/>
            </a:bodyPr>
            <a:lstStyle>
              <a:defPPr>
                <a:defRPr lang="en-US"/>
              </a:defPPr>
              <a:lvl1pPr defTabSz="914077">
                <a:defRPr sz="1400">
                  <a:solidFill>
                    <a:srgbClr val="66FFFF"/>
                  </a:solidFill>
                </a:defRPr>
              </a:lvl1pPr>
            </a:lstStyle>
            <a:p>
              <a:r>
                <a:rPr lang="en-US" sz="1100" dirty="0">
                  <a:solidFill>
                    <a:srgbClr val="FF0000"/>
                  </a:solidFill>
                  <a:latin typeface="CiscoSansTT Light"/>
                  <a:cs typeface="CiscoSansTT Light"/>
                </a:rPr>
                <a:t>Voice/</a:t>
              </a:r>
              <a:r>
                <a:rPr lang="en-US" sz="1100" dirty="0" smtClean="0">
                  <a:solidFill>
                    <a:srgbClr val="FF0000"/>
                  </a:solidFill>
                  <a:latin typeface="CiscoSansTT Light"/>
                  <a:cs typeface="CiscoSansTT Light"/>
                </a:rPr>
                <a:t>Video/Critical </a:t>
              </a:r>
              <a:r>
                <a:rPr lang="en-US" sz="1100" dirty="0">
                  <a:solidFill>
                    <a:srgbClr val="000000"/>
                  </a:solidFill>
                  <a:latin typeface="CiscoSansTT Light"/>
                  <a:cs typeface="CiscoSansTT Light"/>
                </a:rPr>
                <a:t>will be rerouted if the current path degrades below policy thresholds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 flipV="1">
              <a:off x="6955473" y="3579964"/>
              <a:ext cx="1598468" cy="1614105"/>
            </a:xfrm>
            <a:prstGeom prst="line">
              <a:avLst/>
            </a:prstGeom>
            <a:ln w="12700" cmpd="sng">
              <a:solidFill>
                <a:schemeClr val="tx2">
                  <a:lumMod val="75000"/>
                </a:schemeClr>
              </a:solidFill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1130298" y="1401050"/>
            <a:ext cx="2068885" cy="1012543"/>
            <a:chOff x="1722616" y="1790864"/>
            <a:chExt cx="2757795" cy="1350057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3794820" y="2483614"/>
              <a:ext cx="261671" cy="657307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722616" y="1790864"/>
              <a:ext cx="2757795" cy="122582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sng">
              <a:noFill/>
            </a:ln>
          </p:spPr>
          <p:txBody>
            <a:bodyPr wrap="square" lIns="91409" tIns="45705" rIns="91409" bIns="45705" rtlCol="0">
              <a:spAutoFit/>
            </a:bodyPr>
            <a:lstStyle>
              <a:defPPr>
                <a:defRPr lang="en-US"/>
              </a:defPPr>
              <a:lvl1pPr defTabSz="914077">
                <a:defRPr sz="1400">
                  <a:solidFill>
                    <a:srgbClr val="FFFF00"/>
                  </a:solidFill>
                </a:defRPr>
              </a:lvl1pPr>
            </a:lstStyle>
            <a:p>
              <a:r>
                <a:rPr lang="en-US" sz="1200" dirty="0">
                  <a:solidFill>
                    <a:schemeClr val="accent4"/>
                  </a:solidFill>
                  <a:latin typeface="CiscoSansTT Light"/>
                  <a:cs typeface="CiscoSansTT Light"/>
                </a:rPr>
                <a:t>Voice/</a:t>
              </a:r>
              <a:r>
                <a:rPr lang="en-US" sz="1200" dirty="0" smtClean="0">
                  <a:solidFill>
                    <a:schemeClr val="accent4"/>
                  </a:solidFill>
                  <a:latin typeface="CiscoSansTT Light"/>
                  <a:cs typeface="CiscoSansTT Light"/>
                </a:rPr>
                <a:t>Video/Critical</a:t>
              </a:r>
              <a:r>
                <a:rPr lang="en-US" sz="1200" dirty="0" smtClean="0">
                  <a:solidFill>
                    <a:srgbClr val="000000"/>
                  </a:solidFill>
                  <a:latin typeface="CiscoSansTT Light"/>
                  <a:cs typeface="CiscoSansTT Light"/>
                </a:rPr>
                <a:t> </a:t>
              </a:r>
              <a:r>
                <a:rPr lang="en-US" sz="1200" dirty="0">
                  <a:solidFill>
                    <a:srgbClr val="000000"/>
                  </a:solidFill>
                  <a:latin typeface="CiscoSansTT Light"/>
                  <a:cs typeface="CiscoSansTT Light"/>
                </a:rPr>
                <a:t>take </a:t>
              </a:r>
              <a:r>
                <a:rPr lang="en-US" sz="1200" dirty="0" smtClean="0">
                  <a:solidFill>
                    <a:srgbClr val="000000"/>
                  </a:solidFill>
                  <a:latin typeface="CiscoSansTT Light"/>
                  <a:cs typeface="CiscoSansTT Light"/>
                </a:rPr>
                <a:t>less expensive path while policy requirements are met</a:t>
              </a:r>
              <a:endParaRPr lang="en-US" sz="1200" dirty="0">
                <a:solidFill>
                  <a:srgbClr val="000000"/>
                </a:solidFill>
                <a:latin typeface="CiscoSansTT Light"/>
                <a:cs typeface="CiscoSansTT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741566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Intelligent Path Control</a:t>
            </a:r>
            <a:br>
              <a:rPr lang="en-AU" dirty="0" smtClean="0"/>
            </a:br>
            <a:r>
              <a:rPr lang="en-AU" sz="2400" dirty="0" smtClean="0"/>
              <a:t>Performance Routing</a:t>
            </a:r>
            <a:endParaRPr lang="en-AU" dirty="0"/>
          </a:p>
        </p:txBody>
      </p:sp>
      <p:grpSp>
        <p:nvGrpSpPr>
          <p:cNvPr id="5" name="Group 4"/>
          <p:cNvGrpSpPr/>
          <p:nvPr/>
        </p:nvGrpSpPr>
        <p:grpSpPr>
          <a:xfrm>
            <a:off x="274392" y="1207378"/>
            <a:ext cx="2428210" cy="3623310"/>
            <a:chOff x="274392" y="1068964"/>
            <a:chExt cx="2428210" cy="3623310"/>
          </a:xfrm>
        </p:grpSpPr>
        <p:sp>
          <p:nvSpPr>
            <p:cNvPr id="6" name="Rectangle 5"/>
            <p:cNvSpPr/>
            <p:nvPr/>
          </p:nvSpPr>
          <p:spPr>
            <a:xfrm>
              <a:off x="297258" y="1068964"/>
              <a:ext cx="2183698" cy="3623310"/>
            </a:xfrm>
            <a:prstGeom prst="rect">
              <a:avLst/>
            </a:prstGeom>
            <a:gradFill flip="none" rotWithShape="1">
              <a:gsLst>
                <a:gs pos="0">
                  <a:srgbClr val="000000">
                    <a:tint val="66000"/>
                    <a:satMod val="160000"/>
                    <a:alpha val="0"/>
                  </a:srgbClr>
                </a:gs>
                <a:gs pos="25000">
                  <a:srgbClr val="D5D5D5"/>
                </a:gs>
                <a:gs pos="50000">
                  <a:srgbClr val="D5D5D5">
                    <a:alpha val="0"/>
                  </a:srgbClr>
                </a:gs>
                <a:gs pos="75000">
                  <a:srgbClr val="D5D5D5"/>
                </a:gs>
                <a:gs pos="100000">
                  <a:srgbClr val="D5D5D5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4" tIns="34288" rIns="68574" bIns="34288" rtlCol="0" anchor="ctr"/>
            <a:lstStyle/>
            <a:p>
              <a:pPr algn="ctr" defTabSz="685748"/>
              <a:endParaRPr lang="en-US" dirty="0" smtClean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04800" y="3236067"/>
              <a:ext cx="2133599" cy="1402303"/>
            </a:xfrm>
            <a:prstGeom prst="rect">
              <a:avLst/>
            </a:prstGeom>
            <a:noFill/>
          </p:spPr>
          <p:txBody>
            <a:bodyPr wrap="square" lIns="68574" tIns="34288" rIns="68574" bIns="34288" rtlCol="0">
              <a:spAutoFit/>
            </a:bodyPr>
            <a:lstStyle/>
            <a:p>
              <a:pPr defTabSz="685748">
                <a:spcBef>
                  <a:spcPts val="225"/>
                </a:spcBef>
                <a:buClr>
                  <a:srgbClr val="6DB344"/>
                </a:buClr>
                <a:buSzPct val="90000"/>
              </a:pPr>
              <a:r>
                <a:rPr lang="en-US" sz="1200" dirty="0">
                  <a:solidFill>
                    <a:srgbClr val="000000"/>
                  </a:solidFill>
                  <a:latin typeface="CiscoSansTT Light"/>
                  <a:cs typeface="CiscoSansTT Light"/>
                </a:rPr>
                <a:t>Define path optimization policies on the </a:t>
              </a:r>
              <a:r>
                <a:rPr lang="en-US" sz="1200" dirty="0" smtClean="0">
                  <a:solidFill>
                    <a:srgbClr val="000000"/>
                  </a:solidFill>
                  <a:latin typeface="CiscoSansTT Light"/>
                  <a:cs typeface="CiscoSansTT Light"/>
                </a:rPr>
                <a:t>Hub MC</a:t>
              </a:r>
            </a:p>
            <a:p>
              <a:pPr marL="169200" lvl="1" defTabSz="685748">
                <a:spcBef>
                  <a:spcPts val="225"/>
                </a:spcBef>
                <a:buClr>
                  <a:srgbClr val="6DB344"/>
                </a:buClr>
                <a:buSzPct val="90000"/>
              </a:pPr>
              <a:r>
                <a:rPr lang="en-US" sz="1100" dirty="0" smtClean="0">
                  <a:solidFill>
                    <a:srgbClr val="000000"/>
                  </a:solidFill>
                  <a:latin typeface="CiscoSansTT Light"/>
                  <a:cs typeface="CiscoSansTT Light"/>
                </a:rPr>
                <a:t>load </a:t>
              </a:r>
              <a:r>
                <a:rPr lang="en-US" sz="1100" dirty="0">
                  <a:solidFill>
                    <a:srgbClr val="000000"/>
                  </a:solidFill>
                  <a:latin typeface="CiscoSansTT Light"/>
                  <a:cs typeface="CiscoSansTT Light"/>
                </a:rPr>
                <a:t>balancing, </a:t>
              </a:r>
              <a:br>
                <a:rPr lang="en-US" sz="1100" dirty="0">
                  <a:solidFill>
                    <a:srgbClr val="000000"/>
                  </a:solidFill>
                  <a:latin typeface="CiscoSansTT Light"/>
                  <a:cs typeface="CiscoSansTT Light"/>
                </a:rPr>
              </a:br>
              <a:r>
                <a:rPr lang="en-US" sz="1100" dirty="0" smtClean="0">
                  <a:solidFill>
                    <a:srgbClr val="000000"/>
                  </a:solidFill>
                  <a:latin typeface="CiscoSansTT Light"/>
                  <a:cs typeface="CiscoSansTT Light"/>
                </a:rPr>
                <a:t>path </a:t>
              </a:r>
              <a:r>
                <a:rPr lang="en-US" sz="1100" dirty="0">
                  <a:solidFill>
                    <a:srgbClr val="000000"/>
                  </a:solidFill>
                  <a:latin typeface="CiscoSansTT Light"/>
                  <a:cs typeface="CiscoSansTT Light"/>
                </a:rPr>
                <a:t>preference, application </a:t>
              </a:r>
              <a:r>
                <a:rPr lang="en-US" sz="1100" dirty="0" smtClean="0">
                  <a:solidFill>
                    <a:srgbClr val="000000"/>
                  </a:solidFill>
                  <a:latin typeface="CiscoSansTT Light"/>
                  <a:cs typeface="CiscoSansTT Light"/>
                </a:rPr>
                <a:t>metrics</a:t>
              </a:r>
            </a:p>
            <a:p>
              <a:pPr defTabSz="685748">
                <a:spcBef>
                  <a:spcPts val="225"/>
                </a:spcBef>
                <a:buClr>
                  <a:srgbClr val="6DB344"/>
                </a:buClr>
                <a:buSzPct val="90000"/>
              </a:pPr>
              <a:r>
                <a:rPr lang="en-US" sz="1200" dirty="0" smtClean="0">
                  <a:solidFill>
                    <a:srgbClr val="000000"/>
                  </a:solidFill>
                  <a:latin typeface="CiscoSansTT Light"/>
                  <a:cs typeface="CiscoSansTT Light"/>
                </a:rPr>
                <a:t>DSCP Based Policies</a:t>
              </a:r>
            </a:p>
            <a:p>
              <a:pPr defTabSz="685748">
                <a:spcBef>
                  <a:spcPts val="225"/>
                </a:spcBef>
                <a:buClr>
                  <a:srgbClr val="6DB344"/>
                </a:buClr>
                <a:buSzPct val="90000"/>
              </a:pPr>
              <a:r>
                <a:rPr lang="en-US" sz="1200" dirty="0" smtClean="0">
                  <a:solidFill>
                    <a:srgbClr val="000000"/>
                  </a:solidFill>
                  <a:latin typeface="CiscoSansTT Light"/>
                  <a:cs typeface="CiscoSansTT Light"/>
                </a:rPr>
                <a:t>Application Based Policies</a:t>
              </a: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74392" y="2632969"/>
              <a:ext cx="2428210" cy="495300"/>
            </a:xfrm>
            <a:custGeom>
              <a:avLst/>
              <a:gdLst/>
              <a:ahLst/>
              <a:cxnLst>
                <a:cxn ang="0">
                  <a:pos x="1798" y="208"/>
                </a:cxn>
                <a:cxn ang="0">
                  <a:pos x="1645" y="0"/>
                </a:cxn>
                <a:cxn ang="0">
                  <a:pos x="0" y="0"/>
                </a:cxn>
                <a:cxn ang="0">
                  <a:pos x="0" y="416"/>
                </a:cxn>
                <a:cxn ang="0">
                  <a:pos x="1645" y="416"/>
                </a:cxn>
                <a:cxn ang="0">
                  <a:pos x="1798" y="208"/>
                </a:cxn>
              </a:cxnLst>
              <a:rect l="0" t="0" r="r" b="b"/>
              <a:pathLst>
                <a:path w="1798" h="416">
                  <a:moveTo>
                    <a:pt x="1798" y="208"/>
                  </a:moveTo>
                  <a:lnTo>
                    <a:pt x="1645" y="0"/>
                  </a:lnTo>
                  <a:lnTo>
                    <a:pt x="0" y="0"/>
                  </a:lnTo>
                  <a:lnTo>
                    <a:pt x="0" y="416"/>
                  </a:lnTo>
                  <a:lnTo>
                    <a:pt x="1645" y="416"/>
                  </a:lnTo>
                  <a:lnTo>
                    <a:pt x="1798" y="20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74" tIns="34288" rIns="68574" bIns="34288" numCol="1" anchor="ctr" anchorCtr="0" compatLnSpc="1">
              <a:prstTxWarp prst="textNoShape">
                <a:avLst/>
              </a:prstTxWarp>
            </a:bodyPr>
            <a:lstStyle/>
            <a:p>
              <a:pPr algn="ctr" defTabSz="685748"/>
              <a:r>
                <a:rPr lang="en-US" sz="14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Define your Traffic Policy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53571" y="1871264"/>
              <a:ext cx="1432376" cy="658121"/>
            </a:xfrm>
            <a:prstGeom prst="roundRect">
              <a:avLst>
                <a:gd name="adj" fmla="val 10215"/>
              </a:avLst>
            </a:prstGeom>
            <a:gradFill flip="none" rotWithShape="1">
              <a:gsLst>
                <a:gs pos="0">
                  <a:srgbClr val="6DB344">
                    <a:alpha val="0"/>
                  </a:srgbClr>
                </a:gs>
                <a:gs pos="100000">
                  <a:srgbClr val="6DB344"/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lIns="61592" tIns="30795" rIns="61592" bIns="30795" anchor="ctr">
              <a:prstTxWarp prst="textNoShape">
                <a:avLst/>
              </a:prstTxWarp>
            </a:bodyPr>
            <a:lstStyle/>
            <a:p>
              <a:pPr>
                <a:buClr>
                  <a:srgbClr val="FFFFFF"/>
                </a:buClr>
                <a:defRPr/>
              </a:pPr>
              <a:endParaRPr lang="en-US" sz="1200" kern="0" dirty="0">
                <a:solidFill>
                  <a:srgbClr val="5F5F65"/>
                </a:solidFill>
                <a:latin typeface="CiscoSansTT Light"/>
                <a:ea typeface="ＭＳ Ｐゴシック" pitchFamily="34" charset="-128"/>
                <a:cs typeface="CiscoSansTT Light"/>
                <a:sym typeface="Arial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459801" y="1386412"/>
              <a:ext cx="896793" cy="0"/>
            </a:xfrm>
            <a:prstGeom prst="line">
              <a:avLst/>
            </a:prstGeom>
            <a:noFill/>
            <a:ln w="38100" cap="flat" cmpd="sng" algn="ctr">
              <a:solidFill>
                <a:srgbClr val="0096D6"/>
              </a:solidFill>
              <a:prstDash val="solid"/>
            </a:ln>
            <a:effectLst/>
          </p:spPr>
        </p:cxnSp>
        <p:pic>
          <p:nvPicPr>
            <p:cNvPr id="11" name="Picture 3" descr="C:\Users\aakhter\Pictures\Microsoft Clip Organizer\search_1068_256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300" y="1850033"/>
              <a:ext cx="852812" cy="7267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71" descr="webexwhit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913" y="2145032"/>
              <a:ext cx="540060" cy="147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3" name="Group 549"/>
            <p:cNvGrpSpPr/>
            <p:nvPr/>
          </p:nvGrpSpPr>
          <p:grpSpPr>
            <a:xfrm>
              <a:off x="633939" y="1939764"/>
              <a:ext cx="464006" cy="140749"/>
              <a:chOff x="3012977" y="-1075134"/>
              <a:chExt cx="567740" cy="202076"/>
            </a:xfrm>
          </p:grpSpPr>
          <p:sp>
            <p:nvSpPr>
              <p:cNvPr id="28" name="Freeform 220"/>
              <p:cNvSpPr>
                <a:spLocks noEditPoints="1"/>
              </p:cNvSpPr>
              <p:nvPr/>
            </p:nvSpPr>
            <p:spPr bwMode="auto">
              <a:xfrm>
                <a:off x="3375929" y="-1075134"/>
                <a:ext cx="204788" cy="202076"/>
              </a:xfrm>
              <a:custGeom>
                <a:avLst/>
                <a:gdLst>
                  <a:gd name="T0" fmla="*/ 2147483647 w 10884"/>
                  <a:gd name="T1" fmla="*/ 2147483647 h 11740"/>
                  <a:gd name="T2" fmla="*/ 877647626 w 10884"/>
                  <a:gd name="T3" fmla="*/ 882657386 h 11740"/>
                  <a:gd name="T4" fmla="*/ 2147483647 w 10884"/>
                  <a:gd name="T5" fmla="*/ 2147483647 h 11740"/>
                  <a:gd name="T6" fmla="*/ 2147483647 w 10884"/>
                  <a:gd name="T7" fmla="*/ 2147483647 h 11740"/>
                  <a:gd name="T8" fmla="*/ 2147483647 w 10884"/>
                  <a:gd name="T9" fmla="*/ 129635796 h 11740"/>
                  <a:gd name="T10" fmla="*/ 438808476 w 10884"/>
                  <a:gd name="T11" fmla="*/ 0 h 11740"/>
                  <a:gd name="T12" fmla="*/ 0 w 10884"/>
                  <a:gd name="T13" fmla="*/ 441344052 h 11740"/>
                  <a:gd name="T14" fmla="*/ 128905066 w 10884"/>
                  <a:gd name="T15" fmla="*/ 2147483647 h 11740"/>
                  <a:gd name="T16" fmla="*/ 2147483647 w 10884"/>
                  <a:gd name="T17" fmla="*/ 2147483647 h 11740"/>
                  <a:gd name="T18" fmla="*/ 2147483647 w 10884"/>
                  <a:gd name="T19" fmla="*/ 2147483647 h 11740"/>
                  <a:gd name="T20" fmla="*/ 2147483647 w 10884"/>
                  <a:gd name="T21" fmla="*/ 2147483647 h 11740"/>
                  <a:gd name="T22" fmla="*/ 1512089788 w 10884"/>
                  <a:gd name="T23" fmla="*/ 2147483647 h 11740"/>
                  <a:gd name="T24" fmla="*/ 2147483647 w 10884"/>
                  <a:gd name="T25" fmla="*/ 2147483647 h 11740"/>
                  <a:gd name="T26" fmla="*/ 1073282178 w 10884"/>
                  <a:gd name="T27" fmla="*/ 2147483647 h 11740"/>
                  <a:gd name="T28" fmla="*/ 634472342 w 10884"/>
                  <a:gd name="T29" fmla="*/ 2147483647 h 11740"/>
                  <a:gd name="T30" fmla="*/ 762460245 w 10884"/>
                  <a:gd name="T31" fmla="*/ 2147483647 h 11740"/>
                  <a:gd name="T32" fmla="*/ 2147483647 w 10884"/>
                  <a:gd name="T33" fmla="*/ 2147483647 h 11740"/>
                  <a:gd name="T34" fmla="*/ 2147483647 w 10884"/>
                  <a:gd name="T35" fmla="*/ 2147483647 h 11740"/>
                  <a:gd name="T36" fmla="*/ 2147483647 w 10884"/>
                  <a:gd name="T37" fmla="*/ 2147483647 h 11740"/>
                  <a:gd name="T38" fmla="*/ 2147483647 w 10884"/>
                  <a:gd name="T39" fmla="*/ 2147483647 h 11740"/>
                  <a:gd name="T40" fmla="*/ 2147483647 w 10884"/>
                  <a:gd name="T41" fmla="*/ 2147483647 h 11740"/>
                  <a:gd name="T42" fmla="*/ 2147483647 w 10884"/>
                  <a:gd name="T43" fmla="*/ 2147483647 h 11740"/>
                  <a:gd name="T44" fmla="*/ 2147483647 w 10884"/>
                  <a:gd name="T45" fmla="*/ 2147483647 h 11740"/>
                  <a:gd name="T46" fmla="*/ 2147483647 w 10884"/>
                  <a:gd name="T47" fmla="*/ 2147483647 h 11740"/>
                  <a:gd name="T48" fmla="*/ 2147483647 w 10884"/>
                  <a:gd name="T49" fmla="*/ 2147483647 h 11740"/>
                  <a:gd name="T50" fmla="*/ 2147483647 w 10884"/>
                  <a:gd name="T51" fmla="*/ 2147483647 h 11740"/>
                  <a:gd name="T52" fmla="*/ 2147483647 w 10884"/>
                  <a:gd name="T53" fmla="*/ 2147483647 h 11740"/>
                  <a:gd name="T54" fmla="*/ 2147483647 w 10884"/>
                  <a:gd name="T55" fmla="*/ 2147483647 h 11740"/>
                  <a:gd name="T56" fmla="*/ 2147483647 w 10884"/>
                  <a:gd name="T57" fmla="*/ 2147483647 h 11740"/>
                  <a:gd name="T58" fmla="*/ 2147483647 w 10884"/>
                  <a:gd name="T59" fmla="*/ 2147483647 h 11740"/>
                  <a:gd name="T60" fmla="*/ 2147483647 w 10884"/>
                  <a:gd name="T61" fmla="*/ 2147483647 h 11740"/>
                  <a:gd name="T62" fmla="*/ 2147483647 w 10884"/>
                  <a:gd name="T63" fmla="*/ 2147483647 h 11740"/>
                  <a:gd name="T64" fmla="*/ 2147483647 w 10884"/>
                  <a:gd name="T65" fmla="*/ 2147483647 h 11740"/>
                  <a:gd name="T66" fmla="*/ 2147483647 w 10884"/>
                  <a:gd name="T67" fmla="*/ 2147483647 h 11740"/>
                  <a:gd name="T68" fmla="*/ 2147483647 w 10884"/>
                  <a:gd name="T69" fmla="*/ 2054933393 h 11740"/>
                  <a:gd name="T70" fmla="*/ 2147483647 w 10884"/>
                  <a:gd name="T71" fmla="*/ 1926217309 h 11740"/>
                  <a:gd name="T72" fmla="*/ 2147483647 w 10884"/>
                  <a:gd name="T73" fmla="*/ 2147483647 h 11740"/>
                  <a:gd name="T74" fmla="*/ 2147483647 w 10884"/>
                  <a:gd name="T75" fmla="*/ 2147483647 h 11740"/>
                  <a:gd name="T76" fmla="*/ 2147483647 w 10884"/>
                  <a:gd name="T77" fmla="*/ 2147483647 h 11740"/>
                  <a:gd name="T78" fmla="*/ 2147483647 w 10884"/>
                  <a:gd name="T79" fmla="*/ 2147483647 h 11740"/>
                  <a:gd name="T80" fmla="*/ 2147483647 w 10884"/>
                  <a:gd name="T81" fmla="*/ 2147483647 h 11740"/>
                  <a:gd name="T82" fmla="*/ 2147483647 w 10884"/>
                  <a:gd name="T83" fmla="*/ 2147483647 h 11740"/>
                  <a:gd name="T84" fmla="*/ 2147483647 w 10884"/>
                  <a:gd name="T85" fmla="*/ 2147483647 h 11740"/>
                  <a:gd name="T86" fmla="*/ 2147483647 w 10884"/>
                  <a:gd name="T87" fmla="*/ 2147483647 h 11740"/>
                  <a:gd name="T88" fmla="*/ 2147483647 w 10884"/>
                  <a:gd name="T89" fmla="*/ 2147483647 h 11740"/>
                  <a:gd name="T90" fmla="*/ 2147483647 w 10884"/>
                  <a:gd name="T91" fmla="*/ 2147483647 h 11740"/>
                  <a:gd name="T92" fmla="*/ 2147483647 w 10884"/>
                  <a:gd name="T93" fmla="*/ 2147483647 h 11740"/>
                  <a:gd name="T94" fmla="*/ 2147483647 w 10884"/>
                  <a:gd name="T95" fmla="*/ 2147483647 h 11740"/>
                  <a:gd name="T96" fmla="*/ 2147483647 w 10884"/>
                  <a:gd name="T97" fmla="*/ 2147483647 h 11740"/>
                  <a:gd name="T98" fmla="*/ 2147483647 w 10884"/>
                  <a:gd name="T99" fmla="*/ 2147483647 h 11740"/>
                  <a:gd name="T100" fmla="*/ 2147483647 w 10884"/>
                  <a:gd name="T101" fmla="*/ 2147483647 h 11740"/>
                  <a:gd name="T102" fmla="*/ 2147483647 w 10884"/>
                  <a:gd name="T103" fmla="*/ 2147483647 h 11740"/>
                  <a:gd name="T104" fmla="*/ 2147483647 w 10884"/>
                  <a:gd name="T105" fmla="*/ 2147483647 h 11740"/>
                  <a:gd name="T106" fmla="*/ 2147483647 w 10884"/>
                  <a:gd name="T107" fmla="*/ 2147483647 h 11740"/>
                  <a:gd name="T108" fmla="*/ 2147483647 w 10884"/>
                  <a:gd name="T109" fmla="*/ 2147483647 h 11740"/>
                  <a:gd name="T110" fmla="*/ 2147483647 w 10884"/>
                  <a:gd name="T111" fmla="*/ 2147483647 h 1174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884"/>
                  <a:gd name="T169" fmla="*/ 0 h 11740"/>
                  <a:gd name="T170" fmla="*/ 10884 w 10884"/>
                  <a:gd name="T171" fmla="*/ 11740 h 1174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884" h="11740">
                    <a:moveTo>
                      <a:pt x="3775" y="5183"/>
                    </a:moveTo>
                    <a:cubicBezTo>
                      <a:pt x="3775" y="4917"/>
                      <a:pt x="3560" y="4703"/>
                      <a:pt x="3295" y="4703"/>
                    </a:cubicBezTo>
                    <a:cubicBezTo>
                      <a:pt x="960" y="4703"/>
                      <a:pt x="960" y="4703"/>
                      <a:pt x="960" y="4703"/>
                    </a:cubicBezTo>
                    <a:cubicBezTo>
                      <a:pt x="960" y="960"/>
                      <a:pt x="960" y="960"/>
                      <a:pt x="960" y="960"/>
                    </a:cubicBezTo>
                    <a:cubicBezTo>
                      <a:pt x="4668" y="960"/>
                      <a:pt x="4668" y="960"/>
                      <a:pt x="4668" y="960"/>
                    </a:cubicBezTo>
                    <a:cubicBezTo>
                      <a:pt x="4668" y="3260"/>
                      <a:pt x="4668" y="3260"/>
                      <a:pt x="4668" y="3260"/>
                    </a:cubicBezTo>
                    <a:cubicBezTo>
                      <a:pt x="4668" y="3525"/>
                      <a:pt x="4883" y="3740"/>
                      <a:pt x="5148" y="3740"/>
                    </a:cubicBezTo>
                    <a:cubicBezTo>
                      <a:pt x="5413" y="3740"/>
                      <a:pt x="5628" y="3525"/>
                      <a:pt x="5628" y="3260"/>
                    </a:cubicBezTo>
                    <a:cubicBezTo>
                      <a:pt x="5628" y="480"/>
                      <a:pt x="5628" y="480"/>
                      <a:pt x="5628" y="480"/>
                    </a:cubicBezTo>
                    <a:cubicBezTo>
                      <a:pt x="5628" y="354"/>
                      <a:pt x="5577" y="230"/>
                      <a:pt x="5488" y="141"/>
                    </a:cubicBezTo>
                    <a:cubicBezTo>
                      <a:pt x="5398" y="51"/>
                      <a:pt x="5275" y="0"/>
                      <a:pt x="5148" y="0"/>
                    </a:cubicBezTo>
                    <a:cubicBezTo>
                      <a:pt x="480" y="0"/>
                      <a:pt x="480" y="0"/>
                      <a:pt x="480" y="0"/>
                    </a:cubicBezTo>
                    <a:cubicBezTo>
                      <a:pt x="354" y="0"/>
                      <a:pt x="230" y="51"/>
                      <a:pt x="141" y="141"/>
                    </a:cubicBezTo>
                    <a:cubicBezTo>
                      <a:pt x="51" y="230"/>
                      <a:pt x="0" y="354"/>
                      <a:pt x="0" y="480"/>
                    </a:cubicBezTo>
                    <a:cubicBezTo>
                      <a:pt x="0" y="5183"/>
                      <a:pt x="0" y="5183"/>
                      <a:pt x="0" y="5183"/>
                    </a:cubicBezTo>
                    <a:cubicBezTo>
                      <a:pt x="0" y="5309"/>
                      <a:pt x="51" y="5433"/>
                      <a:pt x="141" y="5522"/>
                    </a:cubicBezTo>
                    <a:cubicBezTo>
                      <a:pt x="230" y="5611"/>
                      <a:pt x="354" y="5663"/>
                      <a:pt x="480" y="5663"/>
                    </a:cubicBezTo>
                    <a:cubicBezTo>
                      <a:pt x="3295" y="5663"/>
                      <a:pt x="3295" y="5663"/>
                      <a:pt x="3295" y="5663"/>
                    </a:cubicBezTo>
                    <a:cubicBezTo>
                      <a:pt x="3560" y="5663"/>
                      <a:pt x="3775" y="5448"/>
                      <a:pt x="3775" y="5183"/>
                    </a:cubicBezTo>
                    <a:close/>
                    <a:moveTo>
                      <a:pt x="5148" y="8421"/>
                    </a:moveTo>
                    <a:cubicBezTo>
                      <a:pt x="4883" y="8421"/>
                      <a:pt x="4668" y="8636"/>
                      <a:pt x="4668" y="8901"/>
                    </a:cubicBezTo>
                    <a:cubicBezTo>
                      <a:pt x="4668" y="10780"/>
                      <a:pt x="4668" y="10780"/>
                      <a:pt x="4668" y="10780"/>
                    </a:cubicBezTo>
                    <a:cubicBezTo>
                      <a:pt x="1654" y="10780"/>
                      <a:pt x="1654" y="10780"/>
                      <a:pt x="1654" y="10780"/>
                    </a:cubicBezTo>
                    <a:cubicBezTo>
                      <a:pt x="1654" y="7687"/>
                      <a:pt x="1654" y="7687"/>
                      <a:pt x="1654" y="7687"/>
                    </a:cubicBezTo>
                    <a:cubicBezTo>
                      <a:pt x="3570" y="7687"/>
                      <a:pt x="3570" y="7687"/>
                      <a:pt x="3570" y="7687"/>
                    </a:cubicBezTo>
                    <a:cubicBezTo>
                      <a:pt x="3835" y="7687"/>
                      <a:pt x="4050" y="7472"/>
                      <a:pt x="4050" y="7207"/>
                    </a:cubicBezTo>
                    <a:cubicBezTo>
                      <a:pt x="4050" y="6942"/>
                      <a:pt x="3835" y="6727"/>
                      <a:pt x="3570" y="6727"/>
                    </a:cubicBezTo>
                    <a:cubicBezTo>
                      <a:pt x="1174" y="6727"/>
                      <a:pt x="1174" y="6727"/>
                      <a:pt x="1174" y="6727"/>
                    </a:cubicBezTo>
                    <a:cubicBezTo>
                      <a:pt x="1047" y="6727"/>
                      <a:pt x="924" y="6778"/>
                      <a:pt x="834" y="6867"/>
                    </a:cubicBezTo>
                    <a:cubicBezTo>
                      <a:pt x="745" y="6957"/>
                      <a:pt x="694" y="7080"/>
                      <a:pt x="694" y="7207"/>
                    </a:cubicBezTo>
                    <a:cubicBezTo>
                      <a:pt x="694" y="11260"/>
                      <a:pt x="694" y="11260"/>
                      <a:pt x="694" y="11260"/>
                    </a:cubicBezTo>
                    <a:cubicBezTo>
                      <a:pt x="694" y="11387"/>
                      <a:pt x="745" y="11510"/>
                      <a:pt x="834" y="11600"/>
                    </a:cubicBezTo>
                    <a:cubicBezTo>
                      <a:pt x="924" y="11689"/>
                      <a:pt x="1047" y="11740"/>
                      <a:pt x="1174" y="11740"/>
                    </a:cubicBezTo>
                    <a:cubicBezTo>
                      <a:pt x="5148" y="11740"/>
                      <a:pt x="5148" y="11740"/>
                      <a:pt x="5148" y="11740"/>
                    </a:cubicBezTo>
                    <a:cubicBezTo>
                      <a:pt x="5275" y="11740"/>
                      <a:pt x="5398" y="11689"/>
                      <a:pt x="5488" y="11600"/>
                    </a:cubicBezTo>
                    <a:cubicBezTo>
                      <a:pt x="5577" y="11510"/>
                      <a:pt x="5628" y="11387"/>
                      <a:pt x="5628" y="11260"/>
                    </a:cubicBezTo>
                    <a:cubicBezTo>
                      <a:pt x="5628" y="8901"/>
                      <a:pt x="5628" y="8901"/>
                      <a:pt x="5628" y="8901"/>
                    </a:cubicBezTo>
                    <a:cubicBezTo>
                      <a:pt x="5628" y="8636"/>
                      <a:pt x="5413" y="8421"/>
                      <a:pt x="5148" y="8421"/>
                    </a:cubicBezTo>
                    <a:close/>
                    <a:moveTo>
                      <a:pt x="10744" y="6804"/>
                    </a:moveTo>
                    <a:cubicBezTo>
                      <a:pt x="10654" y="6715"/>
                      <a:pt x="10531" y="6663"/>
                      <a:pt x="10404" y="6663"/>
                    </a:cubicBezTo>
                    <a:cubicBezTo>
                      <a:pt x="9150" y="6663"/>
                      <a:pt x="9150" y="6663"/>
                      <a:pt x="9150" y="6663"/>
                    </a:cubicBezTo>
                    <a:cubicBezTo>
                      <a:pt x="8885" y="6663"/>
                      <a:pt x="8670" y="6878"/>
                      <a:pt x="8670" y="7143"/>
                    </a:cubicBezTo>
                    <a:cubicBezTo>
                      <a:pt x="8670" y="7408"/>
                      <a:pt x="8885" y="7623"/>
                      <a:pt x="9150" y="7623"/>
                    </a:cubicBezTo>
                    <a:cubicBezTo>
                      <a:pt x="9924" y="7623"/>
                      <a:pt x="9924" y="7623"/>
                      <a:pt x="9924" y="7623"/>
                    </a:cubicBezTo>
                    <a:cubicBezTo>
                      <a:pt x="9924" y="10143"/>
                      <a:pt x="9924" y="10143"/>
                      <a:pt x="9924" y="10143"/>
                    </a:cubicBezTo>
                    <a:cubicBezTo>
                      <a:pt x="7530" y="10143"/>
                      <a:pt x="7530" y="10143"/>
                      <a:pt x="7530" y="10143"/>
                    </a:cubicBezTo>
                    <a:cubicBezTo>
                      <a:pt x="7530" y="9143"/>
                      <a:pt x="7530" y="9143"/>
                      <a:pt x="7530" y="9143"/>
                    </a:cubicBezTo>
                    <a:cubicBezTo>
                      <a:pt x="7530" y="8878"/>
                      <a:pt x="7315" y="8663"/>
                      <a:pt x="7050" y="8663"/>
                    </a:cubicBezTo>
                    <a:cubicBezTo>
                      <a:pt x="6785" y="8663"/>
                      <a:pt x="6570" y="8878"/>
                      <a:pt x="6570" y="9143"/>
                    </a:cubicBezTo>
                    <a:cubicBezTo>
                      <a:pt x="6570" y="10623"/>
                      <a:pt x="6570" y="10623"/>
                      <a:pt x="6570" y="10623"/>
                    </a:cubicBezTo>
                    <a:cubicBezTo>
                      <a:pt x="6570" y="10750"/>
                      <a:pt x="6621" y="10873"/>
                      <a:pt x="6710" y="10963"/>
                    </a:cubicBezTo>
                    <a:cubicBezTo>
                      <a:pt x="6800" y="11052"/>
                      <a:pt x="6923" y="11103"/>
                      <a:pt x="7050" y="11103"/>
                    </a:cubicBezTo>
                    <a:cubicBezTo>
                      <a:pt x="10404" y="11103"/>
                      <a:pt x="10404" y="11103"/>
                      <a:pt x="10404" y="11103"/>
                    </a:cubicBezTo>
                    <a:cubicBezTo>
                      <a:pt x="10531" y="11103"/>
                      <a:pt x="10654" y="11052"/>
                      <a:pt x="10744" y="10963"/>
                    </a:cubicBezTo>
                    <a:cubicBezTo>
                      <a:pt x="10833" y="10873"/>
                      <a:pt x="10884" y="10750"/>
                      <a:pt x="10884" y="10623"/>
                    </a:cubicBezTo>
                    <a:cubicBezTo>
                      <a:pt x="10884" y="7143"/>
                      <a:pt x="10884" y="7143"/>
                      <a:pt x="10884" y="7143"/>
                    </a:cubicBezTo>
                    <a:cubicBezTo>
                      <a:pt x="10884" y="7017"/>
                      <a:pt x="10833" y="6893"/>
                      <a:pt x="10744" y="6804"/>
                    </a:cubicBezTo>
                    <a:close/>
                    <a:moveTo>
                      <a:pt x="7037" y="3677"/>
                    </a:moveTo>
                    <a:cubicBezTo>
                      <a:pt x="7302" y="3677"/>
                      <a:pt x="7517" y="3462"/>
                      <a:pt x="7517" y="3197"/>
                    </a:cubicBezTo>
                    <a:cubicBezTo>
                      <a:pt x="7517" y="3055"/>
                      <a:pt x="7517" y="3055"/>
                      <a:pt x="7517" y="3055"/>
                    </a:cubicBezTo>
                    <a:cubicBezTo>
                      <a:pt x="9265" y="3055"/>
                      <a:pt x="9265" y="3055"/>
                      <a:pt x="9265" y="3055"/>
                    </a:cubicBezTo>
                    <a:cubicBezTo>
                      <a:pt x="9265" y="4705"/>
                      <a:pt x="9265" y="4705"/>
                      <a:pt x="9265" y="4705"/>
                    </a:cubicBezTo>
                    <a:cubicBezTo>
                      <a:pt x="9020" y="4705"/>
                      <a:pt x="9020" y="4705"/>
                      <a:pt x="9020" y="4705"/>
                    </a:cubicBezTo>
                    <a:cubicBezTo>
                      <a:pt x="8755" y="4705"/>
                      <a:pt x="8540" y="4920"/>
                      <a:pt x="8540" y="5185"/>
                    </a:cubicBezTo>
                    <a:cubicBezTo>
                      <a:pt x="8540" y="5450"/>
                      <a:pt x="8755" y="5665"/>
                      <a:pt x="9020" y="5665"/>
                    </a:cubicBezTo>
                    <a:cubicBezTo>
                      <a:pt x="9745" y="5665"/>
                      <a:pt x="9745" y="5665"/>
                      <a:pt x="9745" y="5665"/>
                    </a:cubicBezTo>
                    <a:cubicBezTo>
                      <a:pt x="9871" y="5665"/>
                      <a:pt x="9995" y="5614"/>
                      <a:pt x="10084" y="5525"/>
                    </a:cubicBezTo>
                    <a:cubicBezTo>
                      <a:pt x="10174" y="5435"/>
                      <a:pt x="10225" y="5312"/>
                      <a:pt x="10225" y="5185"/>
                    </a:cubicBezTo>
                    <a:cubicBezTo>
                      <a:pt x="10225" y="2575"/>
                      <a:pt x="10225" y="2575"/>
                      <a:pt x="10225" y="2575"/>
                    </a:cubicBezTo>
                    <a:cubicBezTo>
                      <a:pt x="10225" y="2448"/>
                      <a:pt x="10174" y="2325"/>
                      <a:pt x="10084" y="2235"/>
                    </a:cubicBezTo>
                    <a:cubicBezTo>
                      <a:pt x="9995" y="2146"/>
                      <a:pt x="9871" y="2095"/>
                      <a:pt x="9745" y="2095"/>
                    </a:cubicBezTo>
                    <a:cubicBezTo>
                      <a:pt x="7037" y="2095"/>
                      <a:pt x="7037" y="2095"/>
                      <a:pt x="7037" y="2095"/>
                    </a:cubicBezTo>
                    <a:cubicBezTo>
                      <a:pt x="6910" y="2095"/>
                      <a:pt x="6787" y="2146"/>
                      <a:pt x="6697" y="2235"/>
                    </a:cubicBezTo>
                    <a:cubicBezTo>
                      <a:pt x="6608" y="2325"/>
                      <a:pt x="6557" y="2448"/>
                      <a:pt x="6557" y="2575"/>
                    </a:cubicBezTo>
                    <a:cubicBezTo>
                      <a:pt x="6557" y="3197"/>
                      <a:pt x="6557" y="3197"/>
                      <a:pt x="6557" y="3197"/>
                    </a:cubicBezTo>
                    <a:cubicBezTo>
                      <a:pt x="6557" y="3462"/>
                      <a:pt x="6772" y="3677"/>
                      <a:pt x="7037" y="3677"/>
                    </a:cubicBezTo>
                    <a:close/>
                    <a:moveTo>
                      <a:pt x="5513" y="4669"/>
                    </a:moveTo>
                    <a:cubicBezTo>
                      <a:pt x="4836" y="4669"/>
                      <a:pt x="4836" y="4669"/>
                      <a:pt x="4836" y="4669"/>
                    </a:cubicBezTo>
                    <a:cubicBezTo>
                      <a:pt x="4724" y="4669"/>
                      <a:pt x="4633" y="4760"/>
                      <a:pt x="4633" y="4872"/>
                    </a:cubicBezTo>
                    <a:cubicBezTo>
                      <a:pt x="4633" y="5548"/>
                      <a:pt x="4633" y="5548"/>
                      <a:pt x="4633" y="5548"/>
                    </a:cubicBezTo>
                    <a:cubicBezTo>
                      <a:pt x="4633" y="5660"/>
                      <a:pt x="4724" y="5751"/>
                      <a:pt x="4836" y="5751"/>
                    </a:cubicBezTo>
                    <a:cubicBezTo>
                      <a:pt x="5513" y="5751"/>
                      <a:pt x="5513" y="5751"/>
                      <a:pt x="5513" y="5751"/>
                    </a:cubicBezTo>
                    <a:cubicBezTo>
                      <a:pt x="5625" y="5751"/>
                      <a:pt x="5715" y="5660"/>
                      <a:pt x="5715" y="5548"/>
                    </a:cubicBezTo>
                    <a:cubicBezTo>
                      <a:pt x="5715" y="4872"/>
                      <a:pt x="5715" y="4872"/>
                      <a:pt x="5715" y="4872"/>
                    </a:cubicBezTo>
                    <a:cubicBezTo>
                      <a:pt x="5715" y="4760"/>
                      <a:pt x="5625" y="4669"/>
                      <a:pt x="5513" y="4669"/>
                    </a:cubicBezTo>
                    <a:close/>
                    <a:moveTo>
                      <a:pt x="6758" y="5751"/>
                    </a:moveTo>
                    <a:cubicBezTo>
                      <a:pt x="7435" y="5751"/>
                      <a:pt x="7435" y="5751"/>
                      <a:pt x="7435" y="5751"/>
                    </a:cubicBezTo>
                    <a:cubicBezTo>
                      <a:pt x="7547" y="5751"/>
                      <a:pt x="7638" y="5660"/>
                      <a:pt x="7638" y="5548"/>
                    </a:cubicBezTo>
                    <a:cubicBezTo>
                      <a:pt x="7638" y="4872"/>
                      <a:pt x="7638" y="4872"/>
                      <a:pt x="7638" y="4872"/>
                    </a:cubicBezTo>
                    <a:cubicBezTo>
                      <a:pt x="7638" y="4760"/>
                      <a:pt x="7547" y="4669"/>
                      <a:pt x="7435" y="4669"/>
                    </a:cubicBezTo>
                    <a:cubicBezTo>
                      <a:pt x="6758" y="4669"/>
                      <a:pt x="6758" y="4669"/>
                      <a:pt x="6758" y="4669"/>
                    </a:cubicBezTo>
                    <a:cubicBezTo>
                      <a:pt x="6646" y="4669"/>
                      <a:pt x="6556" y="4760"/>
                      <a:pt x="6556" y="4872"/>
                    </a:cubicBezTo>
                    <a:cubicBezTo>
                      <a:pt x="6556" y="5548"/>
                      <a:pt x="6556" y="5548"/>
                      <a:pt x="6556" y="5548"/>
                    </a:cubicBezTo>
                    <a:cubicBezTo>
                      <a:pt x="6556" y="5660"/>
                      <a:pt x="6646" y="5751"/>
                      <a:pt x="6758" y="5751"/>
                    </a:cubicBezTo>
                    <a:close/>
                    <a:moveTo>
                      <a:pt x="5513" y="6660"/>
                    </a:moveTo>
                    <a:cubicBezTo>
                      <a:pt x="4836" y="6660"/>
                      <a:pt x="4836" y="6660"/>
                      <a:pt x="4836" y="6660"/>
                    </a:cubicBezTo>
                    <a:cubicBezTo>
                      <a:pt x="4724" y="6660"/>
                      <a:pt x="4633" y="6751"/>
                      <a:pt x="4633" y="6863"/>
                    </a:cubicBezTo>
                    <a:cubicBezTo>
                      <a:pt x="4633" y="7539"/>
                      <a:pt x="4633" y="7539"/>
                      <a:pt x="4633" y="7539"/>
                    </a:cubicBezTo>
                    <a:cubicBezTo>
                      <a:pt x="4633" y="7651"/>
                      <a:pt x="4724" y="7742"/>
                      <a:pt x="4836" y="7742"/>
                    </a:cubicBezTo>
                    <a:cubicBezTo>
                      <a:pt x="5513" y="7742"/>
                      <a:pt x="5513" y="7742"/>
                      <a:pt x="5513" y="7742"/>
                    </a:cubicBezTo>
                    <a:cubicBezTo>
                      <a:pt x="5625" y="7742"/>
                      <a:pt x="5715" y="7651"/>
                      <a:pt x="5715" y="7539"/>
                    </a:cubicBezTo>
                    <a:cubicBezTo>
                      <a:pt x="5715" y="6863"/>
                      <a:pt x="5715" y="6863"/>
                      <a:pt x="5715" y="6863"/>
                    </a:cubicBezTo>
                    <a:cubicBezTo>
                      <a:pt x="5715" y="6751"/>
                      <a:pt x="5625" y="6660"/>
                      <a:pt x="5513" y="6660"/>
                    </a:cubicBezTo>
                    <a:close/>
                    <a:moveTo>
                      <a:pt x="6758" y="7742"/>
                    </a:moveTo>
                    <a:cubicBezTo>
                      <a:pt x="7435" y="7742"/>
                      <a:pt x="7435" y="7742"/>
                      <a:pt x="7435" y="7742"/>
                    </a:cubicBezTo>
                    <a:cubicBezTo>
                      <a:pt x="7547" y="7742"/>
                      <a:pt x="7638" y="7651"/>
                      <a:pt x="7638" y="7539"/>
                    </a:cubicBezTo>
                    <a:cubicBezTo>
                      <a:pt x="7638" y="6863"/>
                      <a:pt x="7638" y="6863"/>
                      <a:pt x="7638" y="6863"/>
                    </a:cubicBezTo>
                    <a:cubicBezTo>
                      <a:pt x="7638" y="6751"/>
                      <a:pt x="7547" y="6660"/>
                      <a:pt x="7435" y="6660"/>
                    </a:cubicBezTo>
                    <a:cubicBezTo>
                      <a:pt x="6758" y="6660"/>
                      <a:pt x="6758" y="6660"/>
                      <a:pt x="6758" y="6660"/>
                    </a:cubicBezTo>
                    <a:cubicBezTo>
                      <a:pt x="6646" y="6660"/>
                      <a:pt x="6556" y="6751"/>
                      <a:pt x="6556" y="6863"/>
                    </a:cubicBezTo>
                    <a:cubicBezTo>
                      <a:pt x="6556" y="7539"/>
                      <a:pt x="6556" y="7539"/>
                      <a:pt x="6556" y="7539"/>
                    </a:cubicBezTo>
                    <a:cubicBezTo>
                      <a:pt x="6556" y="7651"/>
                      <a:pt x="6646" y="7742"/>
                      <a:pt x="6758" y="774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73025" tIns="36511" rIns="73025" bIns="36511" anchor="ctr"/>
              <a:lstStyle/>
              <a:p>
                <a:pPr>
                  <a:defRPr/>
                </a:pPr>
                <a:endParaRPr lang="en-US" kern="0">
                  <a:solidFill>
                    <a:srgbClr val="0096D6"/>
                  </a:solidFill>
                  <a:latin typeface="CiscoSansTT Light"/>
                  <a:ea typeface="ＭＳ Ｐゴシック" charset="-128"/>
                  <a:cs typeface="CiscoSansTT Light"/>
                </a:endParaRPr>
              </a:p>
            </p:txBody>
          </p:sp>
          <p:sp>
            <p:nvSpPr>
              <p:cNvPr id="29" name="Freeform 213"/>
              <p:cNvSpPr>
                <a:spLocks noEditPoints="1"/>
              </p:cNvSpPr>
              <p:nvPr/>
            </p:nvSpPr>
            <p:spPr bwMode="auto">
              <a:xfrm>
                <a:off x="3012977" y="-1045049"/>
                <a:ext cx="276694" cy="166538"/>
              </a:xfrm>
              <a:custGeom>
                <a:avLst/>
                <a:gdLst>
                  <a:gd name="T0" fmla="*/ 12523579 w 286"/>
                  <a:gd name="T1" fmla="*/ 3864059 h 189"/>
                  <a:gd name="T2" fmla="*/ 12407441 w 286"/>
                  <a:gd name="T3" fmla="*/ 4580037 h 189"/>
                  <a:gd name="T4" fmla="*/ 13292555 w 286"/>
                  <a:gd name="T5" fmla="*/ 4662589 h 189"/>
                  <a:gd name="T6" fmla="*/ 13243284 w 286"/>
                  <a:gd name="T7" fmla="*/ 3924385 h 189"/>
                  <a:gd name="T8" fmla="*/ 13084914 w 286"/>
                  <a:gd name="T9" fmla="*/ 0 h 189"/>
                  <a:gd name="T10" fmla="*/ 0 w 286"/>
                  <a:gd name="T11" fmla="*/ 2398764 h 189"/>
                  <a:gd name="T12" fmla="*/ 2623670 w 286"/>
                  <a:gd name="T13" fmla="*/ 9387091 h 189"/>
                  <a:gd name="T14" fmla="*/ 15708586 w 286"/>
                  <a:gd name="T15" fmla="*/ 6999440 h 189"/>
                  <a:gd name="T16" fmla="*/ 13084914 w 286"/>
                  <a:gd name="T17" fmla="*/ 0 h 189"/>
                  <a:gd name="T18" fmla="*/ 3577411 w 286"/>
                  <a:gd name="T19" fmla="*/ 2478141 h 189"/>
                  <a:gd name="T20" fmla="*/ 2623670 w 286"/>
                  <a:gd name="T21" fmla="*/ 7494751 h 189"/>
                  <a:gd name="T22" fmla="*/ 1534433 w 286"/>
                  <a:gd name="T23" fmla="*/ 2478141 h 189"/>
                  <a:gd name="T24" fmla="*/ 4670167 w 286"/>
                  <a:gd name="T25" fmla="*/ 1535146 h 189"/>
                  <a:gd name="T26" fmla="*/ 7649291 w 286"/>
                  <a:gd name="T27" fmla="*/ 7494751 h 189"/>
                  <a:gd name="T28" fmla="*/ 6762416 w 286"/>
                  <a:gd name="T29" fmla="*/ 7058179 h 189"/>
                  <a:gd name="T30" fmla="*/ 5111845 w 286"/>
                  <a:gd name="T31" fmla="*/ 6510480 h 189"/>
                  <a:gd name="T32" fmla="*/ 5926572 w 286"/>
                  <a:gd name="T33" fmla="*/ 2984564 h 189"/>
                  <a:gd name="T34" fmla="*/ 5996959 w 286"/>
                  <a:gd name="T35" fmla="*/ 6446977 h 189"/>
                  <a:gd name="T36" fmla="*/ 6695548 w 286"/>
                  <a:gd name="T37" fmla="*/ 6400938 h 189"/>
                  <a:gd name="T38" fmla="*/ 6695548 w 286"/>
                  <a:gd name="T39" fmla="*/ 2984564 h 189"/>
                  <a:gd name="T40" fmla="*/ 7649291 w 286"/>
                  <a:gd name="T41" fmla="*/ 7494751 h 189"/>
                  <a:gd name="T42" fmla="*/ 9986134 w 286"/>
                  <a:gd name="T43" fmla="*/ 7602703 h 189"/>
                  <a:gd name="T44" fmla="*/ 9220677 w 286"/>
                  <a:gd name="T45" fmla="*/ 7494751 h 189"/>
                  <a:gd name="T46" fmla="*/ 8347881 w 286"/>
                  <a:gd name="T47" fmla="*/ 1535146 h 189"/>
                  <a:gd name="T48" fmla="*/ 9220677 w 286"/>
                  <a:gd name="T49" fmla="*/ 3383036 h 189"/>
                  <a:gd name="T50" fmla="*/ 10873008 w 286"/>
                  <a:gd name="T51" fmla="*/ 3784682 h 189"/>
                  <a:gd name="T52" fmla="*/ 10873008 w 286"/>
                  <a:gd name="T53" fmla="*/ 6766072 h 189"/>
                  <a:gd name="T54" fmla="*/ 12474308 w 286"/>
                  <a:gd name="T55" fmla="*/ 5354753 h 189"/>
                  <a:gd name="T56" fmla="*/ 12474308 w 286"/>
                  <a:gd name="T57" fmla="*/ 6400938 h 189"/>
                  <a:gd name="T58" fmla="*/ 13338306 w 286"/>
                  <a:gd name="T59" fmla="*/ 5965954 h 189"/>
                  <a:gd name="T60" fmla="*/ 14174150 w 286"/>
                  <a:gd name="T61" fmla="*/ 6004055 h 189"/>
                  <a:gd name="T62" fmla="*/ 13850371 w 286"/>
                  <a:gd name="T63" fmla="*/ 7247095 h 189"/>
                  <a:gd name="T64" fmla="*/ 11874260 w 286"/>
                  <a:gd name="T65" fmla="*/ 7156606 h 189"/>
                  <a:gd name="T66" fmla="*/ 11520567 w 286"/>
                  <a:gd name="T67" fmla="*/ 5124561 h 189"/>
                  <a:gd name="T68" fmla="*/ 11807393 w 286"/>
                  <a:gd name="T69" fmla="*/ 3322710 h 189"/>
                  <a:gd name="T70" fmla="*/ 13892603 w 286"/>
                  <a:gd name="T71" fmla="*/ 3383036 h 189"/>
                  <a:gd name="T72" fmla="*/ 14174150 w 286"/>
                  <a:gd name="T73" fmla="*/ 5354753 h 189"/>
                  <a:gd name="T74" fmla="*/ 9220677 w 286"/>
                  <a:gd name="T75" fmla="*/ 4411758 h 189"/>
                  <a:gd name="T76" fmla="*/ 9271708 w 286"/>
                  <a:gd name="T77" fmla="*/ 6259648 h 189"/>
                  <a:gd name="T78" fmla="*/ 10107551 w 286"/>
                  <a:gd name="T79" fmla="*/ 6108832 h 189"/>
                  <a:gd name="T80" fmla="*/ 10107551 w 286"/>
                  <a:gd name="T81" fmla="*/ 4370482 h 18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6"/>
                  <a:gd name="T124" fmla="*/ 0 h 189"/>
                  <a:gd name="T125" fmla="*/ 286 w 286"/>
                  <a:gd name="T126" fmla="*/ 189 h 18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6" h="189">
                    <a:moveTo>
                      <a:pt x="234" y="74"/>
                    </a:moveTo>
                    <a:cubicBezTo>
                      <a:pt x="231" y="74"/>
                      <a:pt x="229" y="75"/>
                      <a:pt x="228" y="78"/>
                    </a:cubicBezTo>
                    <a:cubicBezTo>
                      <a:pt x="227" y="81"/>
                      <a:pt x="226" y="85"/>
                      <a:pt x="226" y="90"/>
                    </a:cubicBezTo>
                    <a:cubicBezTo>
                      <a:pt x="226" y="92"/>
                      <a:pt x="226" y="92"/>
                      <a:pt x="226" y="92"/>
                    </a:cubicBezTo>
                    <a:cubicBezTo>
                      <a:pt x="227" y="92"/>
                      <a:pt x="227" y="93"/>
                      <a:pt x="227" y="94"/>
                    </a:cubicBezTo>
                    <a:cubicBezTo>
                      <a:pt x="242" y="94"/>
                      <a:pt x="242" y="94"/>
                      <a:pt x="242" y="94"/>
                    </a:cubicBezTo>
                    <a:cubicBezTo>
                      <a:pt x="242" y="90"/>
                      <a:pt x="242" y="90"/>
                      <a:pt x="242" y="90"/>
                    </a:cubicBezTo>
                    <a:cubicBezTo>
                      <a:pt x="242" y="85"/>
                      <a:pt x="242" y="81"/>
                      <a:pt x="241" y="79"/>
                    </a:cubicBezTo>
                    <a:cubicBezTo>
                      <a:pt x="240" y="76"/>
                      <a:pt x="238" y="74"/>
                      <a:pt x="234" y="74"/>
                    </a:cubicBezTo>
                    <a:close/>
                    <a:moveTo>
                      <a:pt x="238" y="0"/>
                    </a:moveTo>
                    <a:cubicBezTo>
                      <a:pt x="48" y="0"/>
                      <a:pt x="48" y="0"/>
                      <a:pt x="48" y="0"/>
                    </a:cubicBezTo>
                    <a:cubicBezTo>
                      <a:pt x="22" y="0"/>
                      <a:pt x="0" y="22"/>
                      <a:pt x="0" y="48"/>
                    </a:cubicBezTo>
                    <a:cubicBezTo>
                      <a:pt x="0" y="141"/>
                      <a:pt x="0" y="141"/>
                      <a:pt x="0" y="141"/>
                    </a:cubicBezTo>
                    <a:cubicBezTo>
                      <a:pt x="0" y="167"/>
                      <a:pt x="22" y="189"/>
                      <a:pt x="48" y="189"/>
                    </a:cubicBezTo>
                    <a:cubicBezTo>
                      <a:pt x="238" y="189"/>
                      <a:pt x="238" y="189"/>
                      <a:pt x="238" y="189"/>
                    </a:cubicBezTo>
                    <a:cubicBezTo>
                      <a:pt x="265" y="189"/>
                      <a:pt x="286" y="167"/>
                      <a:pt x="286" y="141"/>
                    </a:cubicBezTo>
                    <a:cubicBezTo>
                      <a:pt x="286" y="48"/>
                      <a:pt x="286" y="48"/>
                      <a:pt x="286" y="48"/>
                    </a:cubicBezTo>
                    <a:cubicBezTo>
                      <a:pt x="286" y="22"/>
                      <a:pt x="265" y="0"/>
                      <a:pt x="238" y="0"/>
                    </a:cubicBezTo>
                    <a:close/>
                    <a:moveTo>
                      <a:pt x="85" y="50"/>
                    </a:moveTo>
                    <a:cubicBezTo>
                      <a:pt x="65" y="50"/>
                      <a:pt x="65" y="50"/>
                      <a:pt x="65" y="50"/>
                    </a:cubicBezTo>
                    <a:cubicBezTo>
                      <a:pt x="65" y="151"/>
                      <a:pt x="65" y="151"/>
                      <a:pt x="65" y="151"/>
                    </a:cubicBezTo>
                    <a:cubicBezTo>
                      <a:pt x="48" y="151"/>
                      <a:pt x="48" y="151"/>
                      <a:pt x="48" y="151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85" y="31"/>
                      <a:pt x="85" y="31"/>
                      <a:pt x="85" y="31"/>
                    </a:cubicBezTo>
                    <a:lnTo>
                      <a:pt x="85" y="50"/>
                    </a:lnTo>
                    <a:close/>
                    <a:moveTo>
                      <a:pt x="139" y="151"/>
                    </a:moveTo>
                    <a:cubicBezTo>
                      <a:pt x="123" y="151"/>
                      <a:pt x="123" y="151"/>
                      <a:pt x="123" y="151"/>
                    </a:cubicBezTo>
                    <a:cubicBezTo>
                      <a:pt x="123" y="142"/>
                      <a:pt x="123" y="142"/>
                      <a:pt x="123" y="142"/>
                    </a:cubicBezTo>
                    <a:cubicBezTo>
                      <a:pt x="120" y="149"/>
                      <a:pt x="115" y="153"/>
                      <a:pt x="108" y="153"/>
                    </a:cubicBezTo>
                    <a:cubicBezTo>
                      <a:pt x="98" y="153"/>
                      <a:pt x="93" y="146"/>
                      <a:pt x="93" y="131"/>
                    </a:cubicBezTo>
                    <a:cubicBezTo>
                      <a:pt x="93" y="60"/>
                      <a:pt x="93" y="60"/>
                      <a:pt x="93" y="60"/>
                    </a:cubicBez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119"/>
                      <a:pt x="108" y="119"/>
                      <a:pt x="108" y="119"/>
                    </a:cubicBezTo>
                    <a:cubicBezTo>
                      <a:pt x="108" y="124"/>
                      <a:pt x="109" y="128"/>
                      <a:pt x="109" y="130"/>
                    </a:cubicBezTo>
                    <a:cubicBezTo>
                      <a:pt x="110" y="133"/>
                      <a:pt x="112" y="135"/>
                      <a:pt x="115" y="135"/>
                    </a:cubicBezTo>
                    <a:cubicBezTo>
                      <a:pt x="118" y="135"/>
                      <a:pt x="120" y="133"/>
                      <a:pt x="122" y="129"/>
                    </a:cubicBezTo>
                    <a:cubicBezTo>
                      <a:pt x="122" y="127"/>
                      <a:pt x="122" y="123"/>
                      <a:pt x="122" y="118"/>
                    </a:cubicBezTo>
                    <a:cubicBezTo>
                      <a:pt x="122" y="60"/>
                      <a:pt x="122" y="60"/>
                      <a:pt x="122" y="60"/>
                    </a:cubicBezTo>
                    <a:cubicBezTo>
                      <a:pt x="139" y="60"/>
                      <a:pt x="139" y="60"/>
                      <a:pt x="139" y="60"/>
                    </a:cubicBezTo>
                    <a:lnTo>
                      <a:pt x="139" y="151"/>
                    </a:lnTo>
                    <a:close/>
                    <a:moveTo>
                      <a:pt x="198" y="136"/>
                    </a:moveTo>
                    <a:cubicBezTo>
                      <a:pt x="195" y="147"/>
                      <a:pt x="190" y="153"/>
                      <a:pt x="182" y="153"/>
                    </a:cubicBezTo>
                    <a:cubicBezTo>
                      <a:pt x="175" y="153"/>
                      <a:pt x="170" y="149"/>
                      <a:pt x="168" y="141"/>
                    </a:cubicBezTo>
                    <a:cubicBezTo>
                      <a:pt x="168" y="151"/>
                      <a:pt x="168" y="151"/>
                      <a:pt x="168" y="151"/>
                    </a:cubicBezTo>
                    <a:cubicBezTo>
                      <a:pt x="152" y="151"/>
                      <a:pt x="152" y="151"/>
                      <a:pt x="152" y="151"/>
                    </a:cubicBezTo>
                    <a:cubicBezTo>
                      <a:pt x="152" y="31"/>
                      <a:pt x="152" y="31"/>
                      <a:pt x="152" y="31"/>
                    </a:cubicBezTo>
                    <a:cubicBezTo>
                      <a:pt x="168" y="31"/>
                      <a:pt x="168" y="31"/>
                      <a:pt x="168" y="31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71" y="61"/>
                      <a:pt x="176" y="58"/>
                      <a:pt x="182" y="58"/>
                    </a:cubicBezTo>
                    <a:cubicBezTo>
                      <a:pt x="190" y="58"/>
                      <a:pt x="196" y="64"/>
                      <a:pt x="198" y="76"/>
                    </a:cubicBezTo>
                    <a:cubicBezTo>
                      <a:pt x="199" y="81"/>
                      <a:pt x="200" y="92"/>
                      <a:pt x="200" y="106"/>
                    </a:cubicBezTo>
                    <a:cubicBezTo>
                      <a:pt x="200" y="120"/>
                      <a:pt x="199" y="130"/>
                      <a:pt x="198" y="136"/>
                    </a:cubicBezTo>
                    <a:close/>
                    <a:moveTo>
                      <a:pt x="258" y="108"/>
                    </a:moveTo>
                    <a:cubicBezTo>
                      <a:pt x="227" y="108"/>
                      <a:pt x="227" y="108"/>
                      <a:pt x="227" y="108"/>
                    </a:cubicBezTo>
                    <a:cubicBezTo>
                      <a:pt x="227" y="109"/>
                      <a:pt x="227" y="111"/>
                      <a:pt x="227" y="114"/>
                    </a:cubicBezTo>
                    <a:cubicBezTo>
                      <a:pt x="227" y="121"/>
                      <a:pt x="227" y="126"/>
                      <a:pt x="227" y="129"/>
                    </a:cubicBezTo>
                    <a:cubicBezTo>
                      <a:pt x="229" y="134"/>
                      <a:pt x="231" y="137"/>
                      <a:pt x="235" y="137"/>
                    </a:cubicBezTo>
                    <a:cubicBezTo>
                      <a:pt x="240" y="137"/>
                      <a:pt x="243" y="131"/>
                      <a:pt x="243" y="120"/>
                    </a:cubicBezTo>
                    <a:cubicBezTo>
                      <a:pt x="258" y="120"/>
                      <a:pt x="258" y="120"/>
                      <a:pt x="258" y="120"/>
                    </a:cubicBezTo>
                    <a:cubicBezTo>
                      <a:pt x="258" y="120"/>
                      <a:pt x="258" y="121"/>
                      <a:pt x="258" y="121"/>
                    </a:cubicBezTo>
                    <a:cubicBezTo>
                      <a:pt x="258" y="122"/>
                      <a:pt x="258" y="123"/>
                      <a:pt x="258" y="123"/>
                    </a:cubicBezTo>
                    <a:cubicBezTo>
                      <a:pt x="258" y="134"/>
                      <a:pt x="256" y="141"/>
                      <a:pt x="252" y="146"/>
                    </a:cubicBezTo>
                    <a:cubicBezTo>
                      <a:pt x="248" y="151"/>
                      <a:pt x="242" y="153"/>
                      <a:pt x="234" y="153"/>
                    </a:cubicBezTo>
                    <a:cubicBezTo>
                      <a:pt x="226" y="153"/>
                      <a:pt x="220" y="150"/>
                      <a:pt x="216" y="144"/>
                    </a:cubicBezTo>
                    <a:cubicBezTo>
                      <a:pt x="213" y="140"/>
                      <a:pt x="211" y="133"/>
                      <a:pt x="211" y="124"/>
                    </a:cubicBezTo>
                    <a:cubicBezTo>
                      <a:pt x="210" y="121"/>
                      <a:pt x="210" y="113"/>
                      <a:pt x="210" y="103"/>
                    </a:cubicBezTo>
                    <a:cubicBezTo>
                      <a:pt x="210" y="94"/>
                      <a:pt x="210" y="88"/>
                      <a:pt x="211" y="84"/>
                    </a:cubicBezTo>
                    <a:cubicBezTo>
                      <a:pt x="211" y="77"/>
                      <a:pt x="213" y="71"/>
                      <a:pt x="215" y="67"/>
                    </a:cubicBezTo>
                    <a:cubicBezTo>
                      <a:pt x="219" y="61"/>
                      <a:pt x="226" y="58"/>
                      <a:pt x="235" y="58"/>
                    </a:cubicBezTo>
                    <a:cubicBezTo>
                      <a:pt x="243" y="58"/>
                      <a:pt x="249" y="61"/>
                      <a:pt x="253" y="68"/>
                    </a:cubicBezTo>
                    <a:cubicBezTo>
                      <a:pt x="257" y="74"/>
                      <a:pt x="258" y="85"/>
                      <a:pt x="258" y="102"/>
                    </a:cubicBezTo>
                    <a:lnTo>
                      <a:pt x="258" y="108"/>
                    </a:lnTo>
                    <a:close/>
                    <a:moveTo>
                      <a:pt x="176" y="76"/>
                    </a:moveTo>
                    <a:cubicBezTo>
                      <a:pt x="172" y="76"/>
                      <a:pt x="169" y="80"/>
                      <a:pt x="168" y="89"/>
                    </a:cubicBezTo>
                    <a:cubicBezTo>
                      <a:pt x="168" y="91"/>
                      <a:pt x="168" y="98"/>
                      <a:pt x="168" y="109"/>
                    </a:cubicBezTo>
                    <a:cubicBezTo>
                      <a:pt x="168" y="118"/>
                      <a:pt x="168" y="124"/>
                      <a:pt x="169" y="126"/>
                    </a:cubicBezTo>
                    <a:cubicBezTo>
                      <a:pt x="170" y="132"/>
                      <a:pt x="172" y="136"/>
                      <a:pt x="176" y="136"/>
                    </a:cubicBezTo>
                    <a:cubicBezTo>
                      <a:pt x="180" y="136"/>
                      <a:pt x="183" y="132"/>
                      <a:pt x="184" y="123"/>
                    </a:cubicBezTo>
                    <a:cubicBezTo>
                      <a:pt x="184" y="122"/>
                      <a:pt x="184" y="116"/>
                      <a:pt x="184" y="106"/>
                    </a:cubicBezTo>
                    <a:cubicBezTo>
                      <a:pt x="184" y="95"/>
                      <a:pt x="184" y="89"/>
                      <a:pt x="184" y="88"/>
                    </a:cubicBezTo>
                    <a:cubicBezTo>
                      <a:pt x="183" y="80"/>
                      <a:pt x="180" y="76"/>
                      <a:pt x="176" y="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73025" tIns="36511" rIns="73025" bIns="36511" anchor="ctr"/>
              <a:lstStyle/>
              <a:p>
                <a:pPr>
                  <a:defRPr/>
                </a:pPr>
                <a:endParaRPr lang="en-US" kern="0">
                  <a:solidFill>
                    <a:srgbClr val="0096D6"/>
                  </a:solidFill>
                  <a:latin typeface="CiscoSansTT Light"/>
                  <a:ea typeface="MS PGothic" pitchFamily="34" charset="-128"/>
                  <a:cs typeface="CiscoSansTT Light"/>
                </a:endParaRPr>
              </a:p>
            </p:txBody>
          </p:sp>
        </p:grpSp>
        <p:sp>
          <p:nvSpPr>
            <p:cNvPr id="14" name="Freeform 225"/>
            <p:cNvSpPr>
              <a:spLocks noEditPoints="1"/>
            </p:cNvSpPr>
            <p:nvPr/>
          </p:nvSpPr>
          <p:spPr bwMode="auto">
            <a:xfrm>
              <a:off x="600778" y="2377122"/>
              <a:ext cx="530330" cy="53789"/>
            </a:xfrm>
            <a:custGeom>
              <a:avLst/>
              <a:gdLst>
                <a:gd name="T0" fmla="*/ 2147483647 w 3970"/>
                <a:gd name="T1" fmla="*/ 2147483647 h 517"/>
                <a:gd name="T2" fmla="*/ 2147483647 w 3970"/>
                <a:gd name="T3" fmla="*/ 2147483647 h 517"/>
                <a:gd name="T4" fmla="*/ 2147483647 w 3970"/>
                <a:gd name="T5" fmla="*/ 2147483647 h 517"/>
                <a:gd name="T6" fmla="*/ 2147483647 w 3970"/>
                <a:gd name="T7" fmla="*/ 2147483647 h 517"/>
                <a:gd name="T8" fmla="*/ 2147483647 w 3970"/>
                <a:gd name="T9" fmla="*/ 2147483647 h 517"/>
                <a:gd name="T10" fmla="*/ 2147483647 w 3970"/>
                <a:gd name="T11" fmla="*/ 2147483647 h 517"/>
                <a:gd name="T12" fmla="*/ 2147483647 w 3970"/>
                <a:gd name="T13" fmla="*/ 2147483647 h 517"/>
                <a:gd name="T14" fmla="*/ 2147483647 w 3970"/>
                <a:gd name="T15" fmla="*/ 2147483647 h 517"/>
                <a:gd name="T16" fmla="*/ 2147483647 w 3970"/>
                <a:gd name="T17" fmla="*/ 2147483647 h 517"/>
                <a:gd name="T18" fmla="*/ 2147483647 w 3970"/>
                <a:gd name="T19" fmla="*/ 2147483647 h 517"/>
                <a:gd name="T20" fmla="*/ 2147483647 w 3970"/>
                <a:gd name="T21" fmla="*/ 2147483647 h 517"/>
                <a:gd name="T22" fmla="*/ 2147483647 w 3970"/>
                <a:gd name="T23" fmla="*/ 2147483647 h 517"/>
                <a:gd name="T24" fmla="*/ 2147483647 w 3970"/>
                <a:gd name="T25" fmla="*/ 2147483647 h 517"/>
                <a:gd name="T26" fmla="*/ 2147483647 w 3970"/>
                <a:gd name="T27" fmla="*/ 2147483647 h 517"/>
                <a:gd name="T28" fmla="*/ 2147483647 w 3970"/>
                <a:gd name="T29" fmla="*/ 2147483647 h 517"/>
                <a:gd name="T30" fmla="*/ 2147483647 w 3970"/>
                <a:gd name="T31" fmla="*/ 2147483647 h 517"/>
                <a:gd name="T32" fmla="*/ 2147483647 w 3970"/>
                <a:gd name="T33" fmla="*/ 2147483647 h 517"/>
                <a:gd name="T34" fmla="*/ 2147483647 w 3970"/>
                <a:gd name="T35" fmla="*/ 2147483647 h 517"/>
                <a:gd name="T36" fmla="*/ 2147483647 w 3970"/>
                <a:gd name="T37" fmla="*/ 2147483647 h 517"/>
                <a:gd name="T38" fmla="*/ 2147483647 w 3970"/>
                <a:gd name="T39" fmla="*/ 2147483647 h 517"/>
                <a:gd name="T40" fmla="*/ 2147483647 w 3970"/>
                <a:gd name="T41" fmla="*/ 2147483647 h 517"/>
                <a:gd name="T42" fmla="*/ 2147483647 w 3970"/>
                <a:gd name="T43" fmla="*/ 2147483647 h 517"/>
                <a:gd name="T44" fmla="*/ 2147483647 w 3970"/>
                <a:gd name="T45" fmla="*/ 2147483647 h 517"/>
                <a:gd name="T46" fmla="*/ 2147483647 w 3970"/>
                <a:gd name="T47" fmla="*/ 2147483647 h 517"/>
                <a:gd name="T48" fmla="*/ 2147483647 w 3970"/>
                <a:gd name="T49" fmla="*/ 2147483647 h 517"/>
                <a:gd name="T50" fmla="*/ 2147483647 w 3970"/>
                <a:gd name="T51" fmla="*/ 2147483647 h 517"/>
                <a:gd name="T52" fmla="*/ 2147483647 w 3970"/>
                <a:gd name="T53" fmla="*/ 2147483647 h 517"/>
                <a:gd name="T54" fmla="*/ 2147483647 w 3970"/>
                <a:gd name="T55" fmla="*/ 2147483647 h 517"/>
                <a:gd name="T56" fmla="*/ 2147483647 w 3970"/>
                <a:gd name="T57" fmla="*/ 2147483647 h 517"/>
                <a:gd name="T58" fmla="*/ 2147483647 w 3970"/>
                <a:gd name="T59" fmla="*/ 2147483647 h 517"/>
                <a:gd name="T60" fmla="*/ 2147483647 w 3970"/>
                <a:gd name="T61" fmla="*/ 2147483647 h 517"/>
                <a:gd name="T62" fmla="*/ 2147483647 w 3970"/>
                <a:gd name="T63" fmla="*/ 2147483647 h 517"/>
                <a:gd name="T64" fmla="*/ 2147483647 w 3970"/>
                <a:gd name="T65" fmla="*/ 2147483647 h 517"/>
                <a:gd name="T66" fmla="*/ 2147483647 w 3970"/>
                <a:gd name="T67" fmla="*/ 2147483647 h 517"/>
                <a:gd name="T68" fmla="*/ 2147483647 w 3970"/>
                <a:gd name="T69" fmla="*/ 2147483647 h 517"/>
                <a:gd name="T70" fmla="*/ 2147483647 w 3970"/>
                <a:gd name="T71" fmla="*/ 2147483647 h 517"/>
                <a:gd name="T72" fmla="*/ 2147483647 w 3970"/>
                <a:gd name="T73" fmla="*/ 2147483647 h 517"/>
                <a:gd name="T74" fmla="*/ 2147483647 w 3970"/>
                <a:gd name="T75" fmla="*/ 2147483647 h 517"/>
                <a:gd name="T76" fmla="*/ 2147483647 w 3970"/>
                <a:gd name="T77" fmla="*/ 2147483647 h 517"/>
                <a:gd name="T78" fmla="*/ 2147483647 w 3970"/>
                <a:gd name="T79" fmla="*/ 2147483647 h 517"/>
                <a:gd name="T80" fmla="*/ 2147483647 w 3970"/>
                <a:gd name="T81" fmla="*/ 2147483647 h 517"/>
                <a:gd name="T82" fmla="*/ 2147483647 w 3970"/>
                <a:gd name="T83" fmla="*/ 2147483647 h 517"/>
                <a:gd name="T84" fmla="*/ 2147483647 w 3970"/>
                <a:gd name="T85" fmla="*/ 2147483647 h 517"/>
                <a:gd name="T86" fmla="*/ 2147483647 w 3970"/>
                <a:gd name="T87" fmla="*/ 2147483647 h 517"/>
                <a:gd name="T88" fmla="*/ 2147483647 w 3970"/>
                <a:gd name="T89" fmla="*/ 2147483647 h 517"/>
                <a:gd name="T90" fmla="*/ 2147483647 w 3970"/>
                <a:gd name="T91" fmla="*/ 2147483647 h 517"/>
                <a:gd name="T92" fmla="*/ 2147483647 w 3970"/>
                <a:gd name="T93" fmla="*/ 2147483647 h 517"/>
                <a:gd name="T94" fmla="*/ 2147483647 w 3970"/>
                <a:gd name="T95" fmla="*/ 2147483647 h 517"/>
                <a:gd name="T96" fmla="*/ 2147483647 w 3970"/>
                <a:gd name="T97" fmla="*/ 2147483647 h 517"/>
                <a:gd name="T98" fmla="*/ 2147483647 w 3970"/>
                <a:gd name="T99" fmla="*/ 2147483647 h 517"/>
                <a:gd name="T100" fmla="*/ 2147483647 w 3970"/>
                <a:gd name="T101" fmla="*/ 2147483647 h 517"/>
                <a:gd name="T102" fmla="*/ 2147483647 w 3970"/>
                <a:gd name="T103" fmla="*/ 2147483647 h 517"/>
                <a:gd name="T104" fmla="*/ 2147483647 w 3970"/>
                <a:gd name="T105" fmla="*/ 2147483647 h 517"/>
                <a:gd name="T106" fmla="*/ 2147483647 w 3970"/>
                <a:gd name="T107" fmla="*/ 2147483647 h 517"/>
                <a:gd name="T108" fmla="*/ 2147483647 w 3970"/>
                <a:gd name="T109" fmla="*/ 2147483647 h 517"/>
                <a:gd name="T110" fmla="*/ 2147483647 w 3970"/>
                <a:gd name="T111" fmla="*/ 2147483647 h 517"/>
                <a:gd name="T112" fmla="*/ 2147483647 w 3970"/>
                <a:gd name="T113" fmla="*/ 2147483647 h 517"/>
                <a:gd name="T114" fmla="*/ 2147483647 w 3970"/>
                <a:gd name="T115" fmla="*/ 2147483647 h 517"/>
                <a:gd name="T116" fmla="*/ 2147483647 w 3970"/>
                <a:gd name="T117" fmla="*/ 0 h 5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70"/>
                <a:gd name="T178" fmla="*/ 0 h 517"/>
                <a:gd name="T179" fmla="*/ 3970 w 3970"/>
                <a:gd name="T180" fmla="*/ 517 h 5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70" h="517">
                  <a:moveTo>
                    <a:pt x="263" y="95"/>
                  </a:moveTo>
                  <a:lnTo>
                    <a:pt x="229" y="99"/>
                  </a:lnTo>
                  <a:lnTo>
                    <a:pt x="198" y="109"/>
                  </a:lnTo>
                  <a:lnTo>
                    <a:pt x="170" y="124"/>
                  </a:lnTo>
                  <a:lnTo>
                    <a:pt x="145" y="144"/>
                  </a:lnTo>
                  <a:lnTo>
                    <a:pt x="125" y="169"/>
                  </a:lnTo>
                  <a:lnTo>
                    <a:pt x="110" y="197"/>
                  </a:lnTo>
                  <a:lnTo>
                    <a:pt x="100" y="228"/>
                  </a:lnTo>
                  <a:lnTo>
                    <a:pt x="96" y="262"/>
                  </a:lnTo>
                  <a:lnTo>
                    <a:pt x="100" y="296"/>
                  </a:lnTo>
                  <a:lnTo>
                    <a:pt x="110" y="326"/>
                  </a:lnTo>
                  <a:lnTo>
                    <a:pt x="125" y="354"/>
                  </a:lnTo>
                  <a:lnTo>
                    <a:pt x="145" y="378"/>
                  </a:lnTo>
                  <a:lnTo>
                    <a:pt x="170" y="398"/>
                  </a:lnTo>
                  <a:lnTo>
                    <a:pt x="198" y="414"/>
                  </a:lnTo>
                  <a:lnTo>
                    <a:pt x="229" y="423"/>
                  </a:lnTo>
                  <a:lnTo>
                    <a:pt x="263" y="427"/>
                  </a:lnTo>
                  <a:lnTo>
                    <a:pt x="547" y="427"/>
                  </a:lnTo>
                  <a:lnTo>
                    <a:pt x="580" y="423"/>
                  </a:lnTo>
                  <a:lnTo>
                    <a:pt x="610" y="414"/>
                  </a:lnTo>
                  <a:lnTo>
                    <a:pt x="639" y="398"/>
                  </a:lnTo>
                  <a:lnTo>
                    <a:pt x="663" y="378"/>
                  </a:lnTo>
                  <a:lnTo>
                    <a:pt x="683" y="354"/>
                  </a:lnTo>
                  <a:lnTo>
                    <a:pt x="699" y="326"/>
                  </a:lnTo>
                  <a:lnTo>
                    <a:pt x="708" y="296"/>
                  </a:lnTo>
                  <a:lnTo>
                    <a:pt x="712" y="262"/>
                  </a:lnTo>
                  <a:lnTo>
                    <a:pt x="708" y="228"/>
                  </a:lnTo>
                  <a:lnTo>
                    <a:pt x="699" y="197"/>
                  </a:lnTo>
                  <a:lnTo>
                    <a:pt x="683" y="169"/>
                  </a:lnTo>
                  <a:lnTo>
                    <a:pt x="663" y="144"/>
                  </a:lnTo>
                  <a:lnTo>
                    <a:pt x="639" y="124"/>
                  </a:lnTo>
                  <a:lnTo>
                    <a:pt x="610" y="109"/>
                  </a:lnTo>
                  <a:lnTo>
                    <a:pt x="580" y="99"/>
                  </a:lnTo>
                  <a:lnTo>
                    <a:pt x="547" y="95"/>
                  </a:lnTo>
                  <a:lnTo>
                    <a:pt x="263" y="95"/>
                  </a:lnTo>
                  <a:close/>
                  <a:moveTo>
                    <a:pt x="3609" y="5"/>
                  </a:moveTo>
                  <a:lnTo>
                    <a:pt x="3963" y="5"/>
                  </a:lnTo>
                  <a:lnTo>
                    <a:pt x="3904" y="95"/>
                  </a:lnTo>
                  <a:lnTo>
                    <a:pt x="3616" y="95"/>
                  </a:lnTo>
                  <a:lnTo>
                    <a:pt x="3585" y="98"/>
                  </a:lnTo>
                  <a:lnTo>
                    <a:pt x="3555" y="107"/>
                  </a:lnTo>
                  <a:lnTo>
                    <a:pt x="3528" y="122"/>
                  </a:lnTo>
                  <a:lnTo>
                    <a:pt x="3504" y="139"/>
                  </a:lnTo>
                  <a:lnTo>
                    <a:pt x="3484" y="162"/>
                  </a:lnTo>
                  <a:lnTo>
                    <a:pt x="3468" y="188"/>
                  </a:lnTo>
                  <a:lnTo>
                    <a:pt x="3456" y="217"/>
                  </a:lnTo>
                  <a:lnTo>
                    <a:pt x="3935" y="217"/>
                  </a:lnTo>
                  <a:lnTo>
                    <a:pt x="3877" y="307"/>
                  </a:lnTo>
                  <a:lnTo>
                    <a:pt x="3456" y="307"/>
                  </a:lnTo>
                  <a:lnTo>
                    <a:pt x="3468" y="336"/>
                  </a:lnTo>
                  <a:lnTo>
                    <a:pt x="3484" y="361"/>
                  </a:lnTo>
                  <a:lnTo>
                    <a:pt x="3504" y="383"/>
                  </a:lnTo>
                  <a:lnTo>
                    <a:pt x="3528" y="402"/>
                  </a:lnTo>
                  <a:lnTo>
                    <a:pt x="3555" y="416"/>
                  </a:lnTo>
                  <a:lnTo>
                    <a:pt x="3585" y="424"/>
                  </a:lnTo>
                  <a:lnTo>
                    <a:pt x="3616" y="427"/>
                  </a:lnTo>
                  <a:lnTo>
                    <a:pt x="3970" y="427"/>
                  </a:lnTo>
                  <a:lnTo>
                    <a:pt x="3913" y="517"/>
                  </a:lnTo>
                  <a:lnTo>
                    <a:pt x="3609" y="517"/>
                  </a:lnTo>
                  <a:lnTo>
                    <a:pt x="3568" y="513"/>
                  </a:lnTo>
                  <a:lnTo>
                    <a:pt x="3529" y="504"/>
                  </a:lnTo>
                  <a:lnTo>
                    <a:pt x="3493" y="488"/>
                  </a:lnTo>
                  <a:lnTo>
                    <a:pt x="3459" y="468"/>
                  </a:lnTo>
                  <a:lnTo>
                    <a:pt x="3429" y="442"/>
                  </a:lnTo>
                  <a:lnTo>
                    <a:pt x="3404" y="413"/>
                  </a:lnTo>
                  <a:lnTo>
                    <a:pt x="3382" y="379"/>
                  </a:lnTo>
                  <a:lnTo>
                    <a:pt x="3366" y="343"/>
                  </a:lnTo>
                  <a:lnTo>
                    <a:pt x="3357" y="303"/>
                  </a:lnTo>
                  <a:lnTo>
                    <a:pt x="3354" y="262"/>
                  </a:lnTo>
                  <a:lnTo>
                    <a:pt x="3357" y="220"/>
                  </a:lnTo>
                  <a:lnTo>
                    <a:pt x="3366" y="180"/>
                  </a:lnTo>
                  <a:lnTo>
                    <a:pt x="3382" y="144"/>
                  </a:lnTo>
                  <a:lnTo>
                    <a:pt x="3404" y="110"/>
                  </a:lnTo>
                  <a:lnTo>
                    <a:pt x="3429" y="80"/>
                  </a:lnTo>
                  <a:lnTo>
                    <a:pt x="3459" y="55"/>
                  </a:lnTo>
                  <a:lnTo>
                    <a:pt x="3493" y="34"/>
                  </a:lnTo>
                  <a:lnTo>
                    <a:pt x="3529" y="18"/>
                  </a:lnTo>
                  <a:lnTo>
                    <a:pt x="3568" y="9"/>
                  </a:lnTo>
                  <a:lnTo>
                    <a:pt x="3609" y="5"/>
                  </a:lnTo>
                  <a:close/>
                  <a:moveTo>
                    <a:pt x="2820" y="5"/>
                  </a:moveTo>
                  <a:lnTo>
                    <a:pt x="2917" y="5"/>
                  </a:lnTo>
                  <a:lnTo>
                    <a:pt x="2917" y="427"/>
                  </a:lnTo>
                  <a:lnTo>
                    <a:pt x="3376" y="427"/>
                  </a:lnTo>
                  <a:lnTo>
                    <a:pt x="3317" y="517"/>
                  </a:lnTo>
                  <a:lnTo>
                    <a:pt x="2870" y="517"/>
                  </a:lnTo>
                  <a:lnTo>
                    <a:pt x="2856" y="516"/>
                  </a:lnTo>
                  <a:lnTo>
                    <a:pt x="2845" y="511"/>
                  </a:lnTo>
                  <a:lnTo>
                    <a:pt x="2833" y="502"/>
                  </a:lnTo>
                  <a:lnTo>
                    <a:pt x="2826" y="492"/>
                  </a:lnTo>
                  <a:lnTo>
                    <a:pt x="2821" y="481"/>
                  </a:lnTo>
                  <a:lnTo>
                    <a:pt x="2820" y="468"/>
                  </a:lnTo>
                  <a:lnTo>
                    <a:pt x="2820" y="5"/>
                  </a:lnTo>
                  <a:close/>
                  <a:moveTo>
                    <a:pt x="2413" y="5"/>
                  </a:moveTo>
                  <a:lnTo>
                    <a:pt x="2767" y="5"/>
                  </a:lnTo>
                  <a:lnTo>
                    <a:pt x="2708" y="95"/>
                  </a:lnTo>
                  <a:lnTo>
                    <a:pt x="2421" y="95"/>
                  </a:lnTo>
                  <a:lnTo>
                    <a:pt x="2387" y="99"/>
                  </a:lnTo>
                  <a:lnTo>
                    <a:pt x="2355" y="109"/>
                  </a:lnTo>
                  <a:lnTo>
                    <a:pt x="2327" y="124"/>
                  </a:lnTo>
                  <a:lnTo>
                    <a:pt x="2303" y="144"/>
                  </a:lnTo>
                  <a:lnTo>
                    <a:pt x="2283" y="169"/>
                  </a:lnTo>
                  <a:lnTo>
                    <a:pt x="2267" y="197"/>
                  </a:lnTo>
                  <a:lnTo>
                    <a:pt x="2258" y="228"/>
                  </a:lnTo>
                  <a:lnTo>
                    <a:pt x="2254" y="262"/>
                  </a:lnTo>
                  <a:lnTo>
                    <a:pt x="2258" y="296"/>
                  </a:lnTo>
                  <a:lnTo>
                    <a:pt x="2267" y="326"/>
                  </a:lnTo>
                  <a:lnTo>
                    <a:pt x="2283" y="354"/>
                  </a:lnTo>
                  <a:lnTo>
                    <a:pt x="2303" y="378"/>
                  </a:lnTo>
                  <a:lnTo>
                    <a:pt x="2327" y="398"/>
                  </a:lnTo>
                  <a:lnTo>
                    <a:pt x="2355" y="414"/>
                  </a:lnTo>
                  <a:lnTo>
                    <a:pt x="2387" y="423"/>
                  </a:lnTo>
                  <a:lnTo>
                    <a:pt x="2421" y="427"/>
                  </a:lnTo>
                  <a:lnTo>
                    <a:pt x="2775" y="427"/>
                  </a:lnTo>
                  <a:lnTo>
                    <a:pt x="2717" y="517"/>
                  </a:lnTo>
                  <a:lnTo>
                    <a:pt x="2413" y="517"/>
                  </a:lnTo>
                  <a:lnTo>
                    <a:pt x="2372" y="513"/>
                  </a:lnTo>
                  <a:lnTo>
                    <a:pt x="2332" y="504"/>
                  </a:lnTo>
                  <a:lnTo>
                    <a:pt x="2295" y="488"/>
                  </a:lnTo>
                  <a:lnTo>
                    <a:pt x="2262" y="468"/>
                  </a:lnTo>
                  <a:lnTo>
                    <a:pt x="2233" y="442"/>
                  </a:lnTo>
                  <a:lnTo>
                    <a:pt x="2207" y="413"/>
                  </a:lnTo>
                  <a:lnTo>
                    <a:pt x="2187" y="379"/>
                  </a:lnTo>
                  <a:lnTo>
                    <a:pt x="2170" y="343"/>
                  </a:lnTo>
                  <a:lnTo>
                    <a:pt x="2162" y="303"/>
                  </a:lnTo>
                  <a:lnTo>
                    <a:pt x="2158" y="262"/>
                  </a:lnTo>
                  <a:lnTo>
                    <a:pt x="2162" y="220"/>
                  </a:lnTo>
                  <a:lnTo>
                    <a:pt x="2170" y="180"/>
                  </a:lnTo>
                  <a:lnTo>
                    <a:pt x="2187" y="144"/>
                  </a:lnTo>
                  <a:lnTo>
                    <a:pt x="2207" y="110"/>
                  </a:lnTo>
                  <a:lnTo>
                    <a:pt x="2233" y="80"/>
                  </a:lnTo>
                  <a:lnTo>
                    <a:pt x="2262" y="55"/>
                  </a:lnTo>
                  <a:lnTo>
                    <a:pt x="2295" y="34"/>
                  </a:lnTo>
                  <a:lnTo>
                    <a:pt x="2332" y="18"/>
                  </a:lnTo>
                  <a:lnTo>
                    <a:pt x="2372" y="9"/>
                  </a:lnTo>
                  <a:lnTo>
                    <a:pt x="2413" y="5"/>
                  </a:lnTo>
                  <a:close/>
                  <a:moveTo>
                    <a:pt x="861" y="5"/>
                  </a:moveTo>
                  <a:lnTo>
                    <a:pt x="1291" y="5"/>
                  </a:lnTo>
                  <a:lnTo>
                    <a:pt x="1326" y="9"/>
                  </a:lnTo>
                  <a:lnTo>
                    <a:pt x="1358" y="19"/>
                  </a:lnTo>
                  <a:lnTo>
                    <a:pt x="1387" y="35"/>
                  </a:lnTo>
                  <a:lnTo>
                    <a:pt x="1412" y="55"/>
                  </a:lnTo>
                  <a:lnTo>
                    <a:pt x="1434" y="82"/>
                  </a:lnTo>
                  <a:lnTo>
                    <a:pt x="1450" y="110"/>
                  </a:lnTo>
                  <a:lnTo>
                    <a:pt x="1460" y="143"/>
                  </a:lnTo>
                  <a:lnTo>
                    <a:pt x="1464" y="178"/>
                  </a:lnTo>
                  <a:lnTo>
                    <a:pt x="1460" y="213"/>
                  </a:lnTo>
                  <a:lnTo>
                    <a:pt x="1450" y="245"/>
                  </a:lnTo>
                  <a:lnTo>
                    <a:pt x="1434" y="276"/>
                  </a:lnTo>
                  <a:lnTo>
                    <a:pt x="1412" y="301"/>
                  </a:lnTo>
                  <a:lnTo>
                    <a:pt x="1387" y="322"/>
                  </a:lnTo>
                  <a:lnTo>
                    <a:pt x="1358" y="338"/>
                  </a:lnTo>
                  <a:lnTo>
                    <a:pt x="1326" y="348"/>
                  </a:lnTo>
                  <a:lnTo>
                    <a:pt x="1291" y="352"/>
                  </a:lnTo>
                  <a:lnTo>
                    <a:pt x="1246" y="352"/>
                  </a:lnTo>
                  <a:lnTo>
                    <a:pt x="1444" y="517"/>
                  </a:lnTo>
                  <a:lnTo>
                    <a:pt x="1301" y="517"/>
                  </a:lnTo>
                  <a:lnTo>
                    <a:pt x="1007" y="262"/>
                  </a:lnTo>
                  <a:lnTo>
                    <a:pt x="1285" y="262"/>
                  </a:lnTo>
                  <a:lnTo>
                    <a:pt x="1306" y="259"/>
                  </a:lnTo>
                  <a:lnTo>
                    <a:pt x="1326" y="250"/>
                  </a:lnTo>
                  <a:lnTo>
                    <a:pt x="1342" y="237"/>
                  </a:lnTo>
                  <a:lnTo>
                    <a:pt x="1356" y="220"/>
                  </a:lnTo>
                  <a:lnTo>
                    <a:pt x="1365" y="200"/>
                  </a:lnTo>
                  <a:lnTo>
                    <a:pt x="1367" y="178"/>
                  </a:lnTo>
                  <a:lnTo>
                    <a:pt x="1365" y="157"/>
                  </a:lnTo>
                  <a:lnTo>
                    <a:pt x="1356" y="137"/>
                  </a:lnTo>
                  <a:lnTo>
                    <a:pt x="1342" y="119"/>
                  </a:lnTo>
                  <a:lnTo>
                    <a:pt x="1326" y="107"/>
                  </a:lnTo>
                  <a:lnTo>
                    <a:pt x="1306" y="98"/>
                  </a:lnTo>
                  <a:lnTo>
                    <a:pt x="1285" y="95"/>
                  </a:lnTo>
                  <a:lnTo>
                    <a:pt x="959" y="95"/>
                  </a:lnTo>
                  <a:lnTo>
                    <a:pt x="959" y="517"/>
                  </a:lnTo>
                  <a:lnTo>
                    <a:pt x="861" y="517"/>
                  </a:lnTo>
                  <a:lnTo>
                    <a:pt x="861" y="5"/>
                  </a:lnTo>
                  <a:close/>
                  <a:moveTo>
                    <a:pt x="255" y="5"/>
                  </a:moveTo>
                  <a:lnTo>
                    <a:pt x="553" y="5"/>
                  </a:lnTo>
                  <a:lnTo>
                    <a:pt x="594" y="9"/>
                  </a:lnTo>
                  <a:lnTo>
                    <a:pt x="634" y="18"/>
                  </a:lnTo>
                  <a:lnTo>
                    <a:pt x="670" y="34"/>
                  </a:lnTo>
                  <a:lnTo>
                    <a:pt x="704" y="55"/>
                  </a:lnTo>
                  <a:lnTo>
                    <a:pt x="733" y="80"/>
                  </a:lnTo>
                  <a:lnTo>
                    <a:pt x="759" y="110"/>
                  </a:lnTo>
                  <a:lnTo>
                    <a:pt x="779" y="144"/>
                  </a:lnTo>
                  <a:lnTo>
                    <a:pt x="796" y="180"/>
                  </a:lnTo>
                  <a:lnTo>
                    <a:pt x="804" y="220"/>
                  </a:lnTo>
                  <a:lnTo>
                    <a:pt x="808" y="262"/>
                  </a:lnTo>
                  <a:lnTo>
                    <a:pt x="804" y="303"/>
                  </a:lnTo>
                  <a:lnTo>
                    <a:pt x="796" y="343"/>
                  </a:lnTo>
                  <a:lnTo>
                    <a:pt x="779" y="379"/>
                  </a:lnTo>
                  <a:lnTo>
                    <a:pt x="759" y="413"/>
                  </a:lnTo>
                  <a:lnTo>
                    <a:pt x="733" y="442"/>
                  </a:lnTo>
                  <a:lnTo>
                    <a:pt x="704" y="468"/>
                  </a:lnTo>
                  <a:lnTo>
                    <a:pt x="670" y="488"/>
                  </a:lnTo>
                  <a:lnTo>
                    <a:pt x="634" y="504"/>
                  </a:lnTo>
                  <a:lnTo>
                    <a:pt x="594" y="513"/>
                  </a:lnTo>
                  <a:lnTo>
                    <a:pt x="553" y="517"/>
                  </a:lnTo>
                  <a:lnTo>
                    <a:pt x="255" y="517"/>
                  </a:lnTo>
                  <a:lnTo>
                    <a:pt x="214" y="513"/>
                  </a:lnTo>
                  <a:lnTo>
                    <a:pt x="175" y="504"/>
                  </a:lnTo>
                  <a:lnTo>
                    <a:pt x="139" y="488"/>
                  </a:lnTo>
                  <a:lnTo>
                    <a:pt x="105" y="468"/>
                  </a:lnTo>
                  <a:lnTo>
                    <a:pt x="75" y="442"/>
                  </a:lnTo>
                  <a:lnTo>
                    <a:pt x="50" y="413"/>
                  </a:lnTo>
                  <a:lnTo>
                    <a:pt x="29" y="379"/>
                  </a:lnTo>
                  <a:lnTo>
                    <a:pt x="13" y="343"/>
                  </a:lnTo>
                  <a:lnTo>
                    <a:pt x="4" y="303"/>
                  </a:lnTo>
                  <a:lnTo>
                    <a:pt x="0" y="262"/>
                  </a:lnTo>
                  <a:lnTo>
                    <a:pt x="4" y="220"/>
                  </a:lnTo>
                  <a:lnTo>
                    <a:pt x="13" y="180"/>
                  </a:lnTo>
                  <a:lnTo>
                    <a:pt x="29" y="144"/>
                  </a:lnTo>
                  <a:lnTo>
                    <a:pt x="50" y="110"/>
                  </a:lnTo>
                  <a:lnTo>
                    <a:pt x="75" y="80"/>
                  </a:lnTo>
                  <a:lnTo>
                    <a:pt x="105" y="55"/>
                  </a:lnTo>
                  <a:lnTo>
                    <a:pt x="139" y="34"/>
                  </a:lnTo>
                  <a:lnTo>
                    <a:pt x="175" y="18"/>
                  </a:lnTo>
                  <a:lnTo>
                    <a:pt x="214" y="9"/>
                  </a:lnTo>
                  <a:lnTo>
                    <a:pt x="255" y="5"/>
                  </a:lnTo>
                  <a:close/>
                  <a:moveTo>
                    <a:pt x="1838" y="0"/>
                  </a:moveTo>
                  <a:lnTo>
                    <a:pt x="1855" y="3"/>
                  </a:lnTo>
                  <a:lnTo>
                    <a:pt x="1871" y="8"/>
                  </a:lnTo>
                  <a:lnTo>
                    <a:pt x="1886" y="18"/>
                  </a:lnTo>
                  <a:lnTo>
                    <a:pt x="1898" y="32"/>
                  </a:lnTo>
                  <a:lnTo>
                    <a:pt x="2208" y="517"/>
                  </a:lnTo>
                  <a:lnTo>
                    <a:pt x="2093" y="517"/>
                  </a:lnTo>
                  <a:lnTo>
                    <a:pt x="2038" y="427"/>
                  </a:lnTo>
                  <a:lnTo>
                    <a:pt x="1773" y="427"/>
                  </a:lnTo>
                  <a:lnTo>
                    <a:pt x="1714" y="337"/>
                  </a:lnTo>
                  <a:lnTo>
                    <a:pt x="1976" y="337"/>
                  </a:lnTo>
                  <a:lnTo>
                    <a:pt x="1838" y="113"/>
                  </a:lnTo>
                  <a:lnTo>
                    <a:pt x="1584" y="517"/>
                  </a:lnTo>
                  <a:lnTo>
                    <a:pt x="1467" y="517"/>
                  </a:lnTo>
                  <a:lnTo>
                    <a:pt x="1778" y="32"/>
                  </a:lnTo>
                  <a:lnTo>
                    <a:pt x="1789" y="19"/>
                  </a:lnTo>
                  <a:lnTo>
                    <a:pt x="1803" y="9"/>
                  </a:lnTo>
                  <a:lnTo>
                    <a:pt x="1819" y="3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68580" tIns="34291" rIns="68580" bIns="34291"/>
            <a:lstStyle/>
            <a:p>
              <a:pPr>
                <a:defRPr/>
              </a:pPr>
              <a:endParaRPr lang="en-US" kern="0">
                <a:solidFill>
                  <a:srgbClr val="0096D6"/>
                </a:solidFill>
                <a:latin typeface="CiscoSansTT Light"/>
                <a:ea typeface="ＭＳ Ｐゴシック" charset="-128"/>
                <a:cs typeface="CiscoSansTT Ligh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45675" y="1441657"/>
              <a:ext cx="373663" cy="66324"/>
            </a:xfrm>
            <a:prstGeom prst="rect">
              <a:avLst/>
            </a:prstGeom>
            <a:solidFill>
              <a:srgbClr val="ABDFF0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28304" y="1442446"/>
              <a:ext cx="373663" cy="66324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8391" y="1443237"/>
              <a:ext cx="373663" cy="66324"/>
            </a:xfrm>
            <a:prstGeom prst="rect">
              <a:avLst/>
            </a:prstGeom>
            <a:solidFill>
              <a:srgbClr val="B7D333"/>
            </a:solidFill>
            <a:ln w="25400" cap="flat" cmpd="sng" algn="ctr">
              <a:noFill/>
              <a:prstDash val="solid"/>
            </a:ln>
            <a:effectLst/>
          </p:spPr>
          <p:txBody>
            <a:bodyPr lIns="68580" tIns="34291" rIns="68580" bIns="34291" rtlCol="0"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18" name="Group 542"/>
            <p:cNvGrpSpPr/>
            <p:nvPr/>
          </p:nvGrpSpPr>
          <p:grpSpPr>
            <a:xfrm>
              <a:off x="939335" y="1116311"/>
              <a:ext cx="531623" cy="277424"/>
              <a:chOff x="7550631" y="3656238"/>
              <a:chExt cx="704912" cy="431639"/>
            </a:xfrm>
          </p:grpSpPr>
          <p:sp>
            <p:nvSpPr>
              <p:cNvPr id="26" name="Freeform 13"/>
              <p:cNvSpPr>
                <a:spLocks noEditPoints="1"/>
              </p:cNvSpPr>
              <p:nvPr/>
            </p:nvSpPr>
            <p:spPr bwMode="auto">
              <a:xfrm>
                <a:off x="7550631" y="3656238"/>
                <a:ext cx="704912" cy="357349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135" y="39"/>
                  </a:cxn>
                  <a:cxn ang="0">
                    <a:pos x="129" y="27"/>
                  </a:cxn>
                  <a:cxn ang="0">
                    <a:pos x="159" y="34"/>
                  </a:cxn>
                  <a:cxn ang="0">
                    <a:pos x="81" y="62"/>
                  </a:cxn>
                  <a:cxn ang="0">
                    <a:pos x="115" y="53"/>
                  </a:cxn>
                  <a:cxn ang="0">
                    <a:pos x="72" y="31"/>
                  </a:cxn>
                  <a:cxn ang="0">
                    <a:pos x="210" y="65"/>
                  </a:cxn>
                  <a:cxn ang="0">
                    <a:pos x="17" y="92"/>
                  </a:cxn>
                  <a:cxn ang="0">
                    <a:pos x="18" y="95"/>
                  </a:cxn>
                  <a:cxn ang="0">
                    <a:pos x="20" y="97"/>
                  </a:cxn>
                  <a:cxn ang="0">
                    <a:pos x="22" y="99"/>
                  </a:cxn>
                  <a:cxn ang="0">
                    <a:pos x="25" y="102"/>
                  </a:cxn>
                  <a:cxn ang="0">
                    <a:pos x="27" y="103"/>
                  </a:cxn>
                  <a:cxn ang="0">
                    <a:pos x="30" y="105"/>
                  </a:cxn>
                  <a:cxn ang="0">
                    <a:pos x="33" y="107"/>
                  </a:cxn>
                  <a:cxn ang="0">
                    <a:pos x="37" y="109"/>
                  </a:cxn>
                  <a:cxn ang="0">
                    <a:pos x="41" y="111"/>
                  </a:cxn>
                  <a:cxn ang="0">
                    <a:pos x="45" y="112"/>
                  </a:cxn>
                  <a:cxn ang="0">
                    <a:pos x="50" y="114"/>
                  </a:cxn>
                  <a:cxn ang="0">
                    <a:pos x="54" y="115"/>
                  </a:cxn>
                  <a:cxn ang="0">
                    <a:pos x="59" y="116"/>
                  </a:cxn>
                  <a:cxn ang="0">
                    <a:pos x="65" y="118"/>
                  </a:cxn>
                  <a:cxn ang="0">
                    <a:pos x="71" y="119"/>
                  </a:cxn>
                  <a:cxn ang="0">
                    <a:pos x="78" y="120"/>
                  </a:cxn>
                  <a:cxn ang="0">
                    <a:pos x="83" y="121"/>
                  </a:cxn>
                  <a:cxn ang="0">
                    <a:pos x="90" y="122"/>
                  </a:cxn>
                  <a:cxn ang="0">
                    <a:pos x="95" y="122"/>
                  </a:cxn>
                  <a:cxn ang="0">
                    <a:pos x="107" y="123"/>
                  </a:cxn>
                  <a:cxn ang="0">
                    <a:pos x="119" y="124"/>
                  </a:cxn>
                  <a:cxn ang="0">
                    <a:pos x="125" y="124"/>
                  </a:cxn>
                  <a:cxn ang="0">
                    <a:pos x="131" y="124"/>
                  </a:cxn>
                  <a:cxn ang="0">
                    <a:pos x="138" y="123"/>
                  </a:cxn>
                  <a:cxn ang="0">
                    <a:pos x="147" y="123"/>
                  </a:cxn>
                  <a:cxn ang="0">
                    <a:pos x="152" y="122"/>
                  </a:cxn>
                  <a:cxn ang="0">
                    <a:pos x="158" y="122"/>
                  </a:cxn>
                  <a:cxn ang="0">
                    <a:pos x="165" y="121"/>
                  </a:cxn>
                  <a:cxn ang="0">
                    <a:pos x="174" y="120"/>
                  </a:cxn>
                  <a:cxn ang="0">
                    <a:pos x="179" y="118"/>
                  </a:cxn>
                  <a:cxn ang="0">
                    <a:pos x="185" y="117"/>
                  </a:cxn>
                  <a:cxn ang="0">
                    <a:pos x="191" y="116"/>
                  </a:cxn>
                  <a:cxn ang="0">
                    <a:pos x="196" y="114"/>
                  </a:cxn>
                  <a:cxn ang="0">
                    <a:pos x="201" y="113"/>
                  </a:cxn>
                  <a:cxn ang="0">
                    <a:pos x="205" y="111"/>
                  </a:cxn>
                  <a:cxn ang="0">
                    <a:pos x="210" y="109"/>
                  </a:cxn>
                  <a:cxn ang="0">
                    <a:pos x="213" y="108"/>
                  </a:cxn>
                  <a:cxn ang="0">
                    <a:pos x="216" y="107"/>
                  </a:cxn>
                  <a:cxn ang="0">
                    <a:pos x="219" y="105"/>
                  </a:cxn>
                  <a:cxn ang="0">
                    <a:pos x="222" y="103"/>
                  </a:cxn>
                  <a:cxn ang="0">
                    <a:pos x="225" y="101"/>
                  </a:cxn>
                  <a:cxn ang="0">
                    <a:pos x="227" y="99"/>
                  </a:cxn>
                  <a:cxn ang="0">
                    <a:pos x="229" y="96"/>
                  </a:cxn>
                  <a:cxn ang="0">
                    <a:pos x="231" y="94"/>
                  </a:cxn>
                  <a:cxn ang="0">
                    <a:pos x="231" y="91"/>
                  </a:cxn>
                  <a:cxn ang="0">
                    <a:pos x="232" y="90"/>
                  </a:cxn>
                  <a:cxn ang="0">
                    <a:pos x="232" y="88"/>
                  </a:cxn>
                </a:cxnLst>
                <a:rect l="0" t="0" r="r" b="b"/>
                <a:pathLst>
                  <a:path w="244" h="124">
                    <a:moveTo>
                      <a:pt x="56" y="68"/>
                    </a:moveTo>
                    <a:cubicBezTo>
                      <a:pt x="103" y="80"/>
                      <a:pt x="172" y="77"/>
                      <a:pt x="208" y="61"/>
                    </a:cubicBezTo>
                    <a:cubicBezTo>
                      <a:pt x="244" y="46"/>
                      <a:pt x="235" y="24"/>
                      <a:pt x="188" y="11"/>
                    </a:cubicBezTo>
                    <a:cubicBezTo>
                      <a:pt x="140" y="0"/>
                      <a:pt x="72" y="3"/>
                      <a:pt x="36" y="18"/>
                    </a:cubicBezTo>
                    <a:cubicBezTo>
                      <a:pt x="0" y="34"/>
                      <a:pt x="9" y="56"/>
                      <a:pt x="56" y="68"/>
                    </a:cubicBezTo>
                    <a:close/>
                    <a:moveTo>
                      <a:pt x="191" y="57"/>
                    </a:moveTo>
                    <a:cubicBezTo>
                      <a:pt x="191" y="57"/>
                      <a:pt x="191" y="57"/>
                      <a:pt x="154" y="55"/>
                    </a:cubicBezTo>
                    <a:cubicBezTo>
                      <a:pt x="154" y="55"/>
                      <a:pt x="154" y="55"/>
                      <a:pt x="160" y="53"/>
                    </a:cubicBezTo>
                    <a:cubicBezTo>
                      <a:pt x="160" y="53"/>
                      <a:pt x="160" y="53"/>
                      <a:pt x="124" y="44"/>
                    </a:cubicBezTo>
                    <a:cubicBezTo>
                      <a:pt x="124" y="44"/>
                      <a:pt x="124" y="44"/>
                      <a:pt x="135" y="39"/>
                    </a:cubicBezTo>
                    <a:cubicBezTo>
                      <a:pt x="135" y="39"/>
                      <a:pt x="135" y="39"/>
                      <a:pt x="171" y="48"/>
                    </a:cubicBezTo>
                    <a:cubicBezTo>
                      <a:pt x="171" y="48"/>
                      <a:pt x="171" y="48"/>
                      <a:pt x="177" y="46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7" y="46"/>
                      <a:pt x="177" y="46"/>
                      <a:pt x="191" y="57"/>
                    </a:cubicBezTo>
                    <a:close/>
                    <a:moveTo>
                      <a:pt x="129" y="27"/>
                    </a:moveTo>
                    <a:cubicBezTo>
                      <a:pt x="129" y="27"/>
                      <a:pt x="129" y="27"/>
                      <a:pt x="136" y="29"/>
                    </a:cubicBezTo>
                    <a:cubicBezTo>
                      <a:pt x="136" y="29"/>
                      <a:pt x="136" y="29"/>
                      <a:pt x="163" y="17"/>
                    </a:cubicBezTo>
                    <a:cubicBezTo>
                      <a:pt x="163" y="17"/>
                      <a:pt x="163" y="17"/>
                      <a:pt x="178" y="21"/>
                    </a:cubicBezTo>
                    <a:cubicBezTo>
                      <a:pt x="178" y="21"/>
                      <a:pt x="178" y="21"/>
                      <a:pt x="151" y="32"/>
                    </a:cubicBezTo>
                    <a:cubicBezTo>
                      <a:pt x="151" y="32"/>
                      <a:pt x="151" y="32"/>
                      <a:pt x="159" y="34"/>
                    </a:cubicBezTo>
                    <a:cubicBezTo>
                      <a:pt x="159" y="34"/>
                      <a:pt x="159" y="34"/>
                      <a:pt x="124" y="39"/>
                    </a:cubicBezTo>
                    <a:cubicBezTo>
                      <a:pt x="124" y="39"/>
                      <a:pt x="124" y="39"/>
                      <a:pt x="129" y="27"/>
                    </a:cubicBezTo>
                    <a:close/>
                    <a:moveTo>
                      <a:pt x="115" y="53"/>
                    </a:moveTo>
                    <a:cubicBezTo>
                      <a:pt x="115" y="53"/>
                      <a:pt x="115" y="53"/>
                      <a:pt x="108" y="51"/>
                    </a:cubicBezTo>
                    <a:cubicBezTo>
                      <a:pt x="108" y="51"/>
                      <a:pt x="108" y="51"/>
                      <a:pt x="81" y="62"/>
                    </a:cubicBezTo>
                    <a:cubicBezTo>
                      <a:pt x="81" y="62"/>
                      <a:pt x="81" y="62"/>
                      <a:pt x="66" y="59"/>
                    </a:cubicBezTo>
                    <a:cubicBezTo>
                      <a:pt x="66" y="59"/>
                      <a:pt x="66" y="59"/>
                      <a:pt x="93" y="47"/>
                    </a:cubicBezTo>
                    <a:cubicBezTo>
                      <a:pt x="93" y="47"/>
                      <a:pt x="93" y="47"/>
                      <a:pt x="85" y="45"/>
                    </a:cubicBezTo>
                    <a:cubicBezTo>
                      <a:pt x="85" y="45"/>
                      <a:pt x="85" y="45"/>
                      <a:pt x="120" y="40"/>
                    </a:cubicBezTo>
                    <a:cubicBezTo>
                      <a:pt x="120" y="40"/>
                      <a:pt x="120" y="40"/>
                      <a:pt x="115" y="53"/>
                    </a:cubicBezTo>
                    <a:close/>
                    <a:moveTo>
                      <a:pt x="90" y="24"/>
                    </a:moveTo>
                    <a:cubicBezTo>
                      <a:pt x="90" y="24"/>
                      <a:pt x="90" y="24"/>
                      <a:pt x="84" y="26"/>
                    </a:cubicBezTo>
                    <a:cubicBezTo>
                      <a:pt x="84" y="26"/>
                      <a:pt x="84" y="26"/>
                      <a:pt x="120" y="35"/>
                    </a:cubicBezTo>
                    <a:cubicBezTo>
                      <a:pt x="120" y="35"/>
                      <a:pt x="120" y="35"/>
                      <a:pt x="108" y="40"/>
                    </a:cubicBezTo>
                    <a:cubicBezTo>
                      <a:pt x="108" y="40"/>
                      <a:pt x="108" y="40"/>
                      <a:pt x="72" y="31"/>
                    </a:cubicBezTo>
                    <a:cubicBezTo>
                      <a:pt x="72" y="31"/>
                      <a:pt x="72" y="31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52" y="22"/>
                    </a:cubicBezTo>
                    <a:cubicBezTo>
                      <a:pt x="52" y="22"/>
                      <a:pt x="52" y="22"/>
                      <a:pt x="90" y="24"/>
                    </a:cubicBezTo>
                    <a:close/>
                    <a:moveTo>
                      <a:pt x="210" y="65"/>
                    </a:moveTo>
                    <a:cubicBezTo>
                      <a:pt x="189" y="74"/>
                      <a:pt x="158" y="79"/>
                      <a:pt x="124" y="79"/>
                    </a:cubicBezTo>
                    <a:cubicBezTo>
                      <a:pt x="100" y="79"/>
                      <a:pt x="77" y="77"/>
                      <a:pt x="58" y="72"/>
                    </a:cubicBezTo>
                    <a:cubicBezTo>
                      <a:pt x="35" y="66"/>
                      <a:pt x="21" y="57"/>
                      <a:pt x="16" y="48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9"/>
                      <a:pt x="16" y="91"/>
                      <a:pt x="17" y="92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4"/>
                      <a:pt x="18" y="94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4"/>
                      <a:pt x="18" y="94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5"/>
                      <a:pt x="18" y="95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8"/>
                    </a:cubicBezTo>
                    <a:cubicBezTo>
                      <a:pt x="20" y="98"/>
                      <a:pt x="21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9"/>
                      <a:pt x="21" y="99"/>
                      <a:pt x="22" y="99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2" y="100"/>
                      <a:pt x="22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100"/>
                      <a:pt x="23" y="100"/>
                      <a:pt x="23" y="101"/>
                    </a:cubicBezTo>
                    <a:cubicBezTo>
                      <a:pt x="24" y="101"/>
                      <a:pt x="24" y="101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3"/>
                      <a:pt x="26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4"/>
                      <a:pt x="27" y="104"/>
                      <a:pt x="28" y="104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28" y="104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0" y="105"/>
                      <a:pt x="30" y="105"/>
                      <a:pt x="31" y="105"/>
                    </a:cubicBezTo>
                    <a:cubicBezTo>
                      <a:pt x="31" y="106"/>
                      <a:pt x="31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7"/>
                      <a:pt x="33" y="107"/>
                      <a:pt x="33" y="107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34" y="107"/>
                      <a:pt x="34" y="107"/>
                      <a:pt x="34" y="108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5" y="108"/>
                      <a:pt x="36" y="108"/>
                      <a:pt x="36" y="108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9" y="109"/>
                      <a:pt x="39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40" y="110"/>
                      <a:pt x="40" y="110"/>
                      <a:pt x="41" y="110"/>
                    </a:cubicBezTo>
                    <a:cubicBezTo>
                      <a:pt x="41" y="110"/>
                      <a:pt x="41" y="110"/>
                      <a:pt x="41" y="111"/>
                    </a:cubicBezTo>
                    <a:cubicBezTo>
                      <a:pt x="42" y="111"/>
                      <a:pt x="42" y="111"/>
                      <a:pt x="43" y="111"/>
                    </a:cubicBezTo>
                    <a:cubicBezTo>
                      <a:pt x="43" y="111"/>
                      <a:pt x="43" y="111"/>
                      <a:pt x="43" y="111"/>
                    </a:cubicBezTo>
                    <a:cubicBezTo>
                      <a:pt x="43" y="111"/>
                      <a:pt x="43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5" y="112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ubicBezTo>
                      <a:pt x="46" y="113"/>
                      <a:pt x="47" y="113"/>
                      <a:pt x="47" y="113"/>
                    </a:cubicBezTo>
                    <a:cubicBezTo>
                      <a:pt x="47" y="113"/>
                      <a:pt x="48" y="113"/>
                      <a:pt x="48" y="113"/>
                    </a:cubicBezTo>
                    <a:cubicBezTo>
                      <a:pt x="48" y="113"/>
                      <a:pt x="49" y="113"/>
                      <a:pt x="49" y="113"/>
                    </a:cubicBezTo>
                    <a:cubicBezTo>
                      <a:pt x="49" y="113"/>
                      <a:pt x="49" y="114"/>
                      <a:pt x="50" y="114"/>
                    </a:cubicBezTo>
                    <a:cubicBezTo>
                      <a:pt x="50" y="114"/>
                      <a:pt x="51" y="114"/>
                      <a:pt x="51" y="114"/>
                    </a:cubicBezTo>
                    <a:cubicBezTo>
                      <a:pt x="51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3" y="114"/>
                      <a:pt x="53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5" y="115"/>
                      <a:pt x="55" y="115"/>
                      <a:pt x="56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7" y="116"/>
                      <a:pt x="58" y="116"/>
                      <a:pt x="58" y="116"/>
                    </a:cubicBezTo>
                    <a:cubicBezTo>
                      <a:pt x="58" y="116"/>
                      <a:pt x="59" y="116"/>
                      <a:pt x="59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0" y="117"/>
                      <a:pt x="61" y="117"/>
                      <a:pt x="62" y="117"/>
                    </a:cubicBezTo>
                    <a:cubicBezTo>
                      <a:pt x="62" y="117"/>
                      <a:pt x="62" y="117"/>
                      <a:pt x="62" y="117"/>
                    </a:cubicBezTo>
                    <a:cubicBezTo>
                      <a:pt x="63" y="117"/>
                      <a:pt x="64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67" y="118"/>
                      <a:pt x="67" y="118"/>
                      <a:pt x="68" y="118"/>
                    </a:cubicBezTo>
                    <a:cubicBezTo>
                      <a:pt x="68" y="118"/>
                      <a:pt x="68" y="118"/>
                      <a:pt x="69" y="118"/>
                    </a:cubicBezTo>
                    <a:cubicBezTo>
                      <a:pt x="69" y="119"/>
                      <a:pt x="70" y="119"/>
                      <a:pt x="71" y="119"/>
                    </a:cubicBezTo>
                    <a:cubicBezTo>
                      <a:pt x="71" y="119"/>
                      <a:pt x="71" y="119"/>
                      <a:pt x="71" y="119"/>
                    </a:cubicBezTo>
                    <a:cubicBezTo>
                      <a:pt x="72" y="119"/>
                      <a:pt x="73" y="119"/>
                      <a:pt x="74" y="119"/>
                    </a:cubicBezTo>
                    <a:cubicBezTo>
                      <a:pt x="74" y="120"/>
                      <a:pt x="75" y="120"/>
                      <a:pt x="75" y="120"/>
                    </a:cubicBezTo>
                    <a:cubicBezTo>
                      <a:pt x="76" y="120"/>
                      <a:pt x="76" y="120"/>
                      <a:pt x="77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79" y="120"/>
                      <a:pt x="79" y="120"/>
                      <a:pt x="80" y="120"/>
                    </a:cubicBezTo>
                    <a:cubicBezTo>
                      <a:pt x="80" y="120"/>
                      <a:pt x="80" y="120"/>
                      <a:pt x="81" y="120"/>
                    </a:cubicBezTo>
                    <a:cubicBezTo>
                      <a:pt x="81" y="120"/>
                      <a:pt x="82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4" y="121"/>
                      <a:pt x="85" y="121"/>
                      <a:pt x="86" y="121"/>
                    </a:cubicBezTo>
                    <a:cubicBezTo>
                      <a:pt x="86" y="121"/>
                      <a:pt x="86" y="121"/>
                      <a:pt x="87" y="121"/>
                    </a:cubicBezTo>
                    <a:cubicBezTo>
                      <a:pt x="88" y="122"/>
                      <a:pt x="88" y="122"/>
                      <a:pt x="89" y="12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89" y="122"/>
                      <a:pt x="90" y="122"/>
                      <a:pt x="90" y="122"/>
                    </a:cubicBezTo>
                    <a:cubicBezTo>
                      <a:pt x="90" y="122"/>
                      <a:pt x="91" y="122"/>
                      <a:pt x="91" y="122"/>
                    </a:cubicBezTo>
                    <a:cubicBezTo>
                      <a:pt x="92" y="122"/>
                      <a:pt x="92" y="122"/>
                      <a:pt x="93" y="122"/>
                    </a:cubicBezTo>
                    <a:cubicBezTo>
                      <a:pt x="93" y="122"/>
                      <a:pt x="94" y="122"/>
                      <a:pt x="94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7" y="122"/>
                      <a:pt x="99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3" y="123"/>
                      <a:pt x="105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9" y="123"/>
                      <a:pt x="111" y="123"/>
                      <a:pt x="112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5" y="123"/>
                      <a:pt x="117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20" y="124"/>
                      <a:pt x="121" y="124"/>
                      <a:pt x="122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3" y="124"/>
                      <a:pt x="124" y="124"/>
                      <a:pt x="125" y="124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125" y="124"/>
                      <a:pt x="126" y="124"/>
                      <a:pt x="126" y="124"/>
                    </a:cubicBezTo>
                    <a:cubicBezTo>
                      <a:pt x="126" y="124"/>
                      <a:pt x="127" y="124"/>
                      <a:pt x="128" y="124"/>
                    </a:cubicBezTo>
                    <a:cubicBezTo>
                      <a:pt x="128" y="124"/>
                      <a:pt x="128" y="124"/>
                      <a:pt x="129" y="124"/>
                    </a:cubicBezTo>
                    <a:cubicBezTo>
                      <a:pt x="129" y="124"/>
                      <a:pt x="130" y="124"/>
                      <a:pt x="131" y="124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32" y="124"/>
                      <a:pt x="132" y="124"/>
                      <a:pt x="132" y="124"/>
                    </a:cubicBezTo>
                    <a:cubicBezTo>
                      <a:pt x="133" y="123"/>
                      <a:pt x="133" y="123"/>
                      <a:pt x="134" y="123"/>
                    </a:cubicBezTo>
                    <a:cubicBezTo>
                      <a:pt x="134" y="123"/>
                      <a:pt x="135" y="123"/>
                      <a:pt x="135" y="123"/>
                    </a:cubicBezTo>
                    <a:cubicBezTo>
                      <a:pt x="136" y="123"/>
                      <a:pt x="137" y="123"/>
                      <a:pt x="138" y="123"/>
                    </a:cubicBezTo>
                    <a:cubicBezTo>
                      <a:pt x="138" y="123"/>
                      <a:pt x="138" y="123"/>
                      <a:pt x="138" y="123"/>
                    </a:cubicBezTo>
                    <a:cubicBezTo>
                      <a:pt x="139" y="123"/>
                      <a:pt x="139" y="123"/>
                      <a:pt x="139" y="123"/>
                    </a:cubicBezTo>
                    <a:cubicBezTo>
                      <a:pt x="140" y="123"/>
                      <a:pt x="141" y="123"/>
                      <a:pt x="142" y="123"/>
                    </a:cubicBezTo>
                    <a:cubicBezTo>
                      <a:pt x="143" y="123"/>
                      <a:pt x="143" y="123"/>
                      <a:pt x="143" y="123"/>
                    </a:cubicBezTo>
                    <a:cubicBezTo>
                      <a:pt x="144" y="123"/>
                      <a:pt x="145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8" y="123"/>
                    </a:cubicBezTo>
                    <a:cubicBezTo>
                      <a:pt x="148" y="123"/>
                      <a:pt x="149" y="123"/>
                      <a:pt x="149" y="123"/>
                    </a:cubicBezTo>
                    <a:cubicBezTo>
                      <a:pt x="149" y="123"/>
                      <a:pt x="150" y="123"/>
                      <a:pt x="150" y="122"/>
                    </a:cubicBezTo>
                    <a:cubicBezTo>
                      <a:pt x="151" y="122"/>
                      <a:pt x="152" y="122"/>
                      <a:pt x="152" y="122"/>
                    </a:cubicBezTo>
                    <a:cubicBezTo>
                      <a:pt x="152" y="122"/>
                      <a:pt x="153" y="122"/>
                      <a:pt x="153" y="122"/>
                    </a:cubicBezTo>
                    <a:cubicBezTo>
                      <a:pt x="154" y="122"/>
                      <a:pt x="154" y="122"/>
                      <a:pt x="155" y="122"/>
                    </a:cubicBezTo>
                    <a:cubicBezTo>
                      <a:pt x="155" y="122"/>
                      <a:pt x="155" y="122"/>
                      <a:pt x="156" y="122"/>
                    </a:cubicBezTo>
                    <a:cubicBezTo>
                      <a:pt x="156" y="122"/>
                      <a:pt x="157" y="122"/>
                      <a:pt x="157" y="122"/>
                    </a:cubicBezTo>
                    <a:cubicBezTo>
                      <a:pt x="158" y="122"/>
                      <a:pt x="158" y="122"/>
                      <a:pt x="158" y="122"/>
                    </a:cubicBezTo>
                    <a:cubicBezTo>
                      <a:pt x="159" y="122"/>
                      <a:pt x="159" y="122"/>
                      <a:pt x="160" y="122"/>
                    </a:cubicBezTo>
                    <a:cubicBezTo>
                      <a:pt x="160" y="122"/>
                      <a:pt x="161" y="122"/>
                      <a:pt x="161" y="122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21"/>
                      <a:pt x="163" y="121"/>
                      <a:pt x="164" y="121"/>
                    </a:cubicBezTo>
                    <a:cubicBezTo>
                      <a:pt x="164" y="121"/>
                      <a:pt x="165" y="121"/>
                      <a:pt x="165" y="121"/>
                    </a:cubicBezTo>
                    <a:cubicBezTo>
                      <a:pt x="166" y="121"/>
                      <a:pt x="166" y="121"/>
                      <a:pt x="166" y="121"/>
                    </a:cubicBezTo>
                    <a:cubicBezTo>
                      <a:pt x="167" y="120"/>
                      <a:pt x="168" y="120"/>
                      <a:pt x="169" y="120"/>
                    </a:cubicBezTo>
                    <a:cubicBezTo>
                      <a:pt x="169" y="120"/>
                      <a:pt x="170" y="120"/>
                      <a:pt x="171" y="120"/>
                    </a:cubicBezTo>
                    <a:cubicBezTo>
                      <a:pt x="171" y="120"/>
                      <a:pt x="172" y="120"/>
                      <a:pt x="172" y="120"/>
                    </a:cubicBezTo>
                    <a:cubicBezTo>
                      <a:pt x="173" y="120"/>
                      <a:pt x="173" y="120"/>
                      <a:pt x="174" y="120"/>
                    </a:cubicBezTo>
                    <a:cubicBezTo>
                      <a:pt x="174" y="120"/>
                      <a:pt x="174" y="119"/>
                      <a:pt x="174" y="119"/>
                    </a:cubicBezTo>
                    <a:cubicBezTo>
                      <a:pt x="175" y="119"/>
                      <a:pt x="175" y="119"/>
                      <a:pt x="176" y="119"/>
                    </a:cubicBezTo>
                    <a:cubicBezTo>
                      <a:pt x="176" y="119"/>
                      <a:pt x="177" y="119"/>
                      <a:pt x="177" y="119"/>
                    </a:cubicBezTo>
                    <a:cubicBezTo>
                      <a:pt x="178" y="119"/>
                      <a:pt x="178" y="119"/>
                      <a:pt x="178" y="119"/>
                    </a:cubicBezTo>
                    <a:cubicBezTo>
                      <a:pt x="179" y="119"/>
                      <a:pt x="179" y="118"/>
                      <a:pt x="179" y="118"/>
                    </a:cubicBezTo>
                    <a:cubicBezTo>
                      <a:pt x="180" y="118"/>
                      <a:pt x="180" y="118"/>
                      <a:pt x="181" y="118"/>
                    </a:cubicBezTo>
                    <a:cubicBezTo>
                      <a:pt x="181" y="118"/>
                      <a:pt x="181" y="118"/>
                      <a:pt x="182" y="118"/>
                    </a:cubicBezTo>
                    <a:cubicBezTo>
                      <a:pt x="182" y="118"/>
                      <a:pt x="183" y="118"/>
                      <a:pt x="183" y="118"/>
                    </a:cubicBezTo>
                    <a:cubicBezTo>
                      <a:pt x="183" y="118"/>
                      <a:pt x="184" y="118"/>
                      <a:pt x="184" y="118"/>
                    </a:cubicBezTo>
                    <a:cubicBezTo>
                      <a:pt x="185" y="117"/>
                      <a:pt x="185" y="117"/>
                      <a:pt x="185" y="117"/>
                    </a:cubicBezTo>
                    <a:cubicBezTo>
                      <a:pt x="186" y="117"/>
                      <a:pt x="186" y="117"/>
                      <a:pt x="186" y="117"/>
                    </a:cubicBezTo>
                    <a:cubicBezTo>
                      <a:pt x="187" y="117"/>
                      <a:pt x="187" y="117"/>
                      <a:pt x="187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8" y="117"/>
                      <a:pt x="188" y="117"/>
                      <a:pt x="189" y="117"/>
                    </a:cubicBezTo>
                    <a:cubicBezTo>
                      <a:pt x="189" y="116"/>
                      <a:pt x="190" y="116"/>
                      <a:pt x="191" y="116"/>
                    </a:cubicBezTo>
                    <a:cubicBezTo>
                      <a:pt x="191" y="116"/>
                      <a:pt x="191" y="116"/>
                      <a:pt x="191" y="116"/>
                    </a:cubicBezTo>
                    <a:cubicBezTo>
                      <a:pt x="192" y="116"/>
                      <a:pt x="192" y="115"/>
                      <a:pt x="193" y="115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5" y="115"/>
                      <a:pt x="195" y="115"/>
                      <a:pt x="196" y="114"/>
                    </a:cubicBezTo>
                    <a:cubicBezTo>
                      <a:pt x="196" y="114"/>
                      <a:pt x="196" y="114"/>
                      <a:pt x="196" y="114"/>
                    </a:cubicBezTo>
                    <a:cubicBezTo>
                      <a:pt x="197" y="114"/>
                      <a:pt x="198" y="114"/>
                      <a:pt x="198" y="114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9" y="114"/>
                      <a:pt x="199" y="114"/>
                      <a:pt x="199" y="114"/>
                    </a:cubicBezTo>
                    <a:cubicBezTo>
                      <a:pt x="199" y="113"/>
                      <a:pt x="199" y="113"/>
                      <a:pt x="200" y="113"/>
                    </a:cubicBezTo>
                    <a:cubicBezTo>
                      <a:pt x="200" y="113"/>
                      <a:pt x="200" y="113"/>
                      <a:pt x="201" y="113"/>
                    </a:cubicBezTo>
                    <a:cubicBezTo>
                      <a:pt x="201" y="113"/>
                      <a:pt x="201" y="113"/>
                      <a:pt x="201" y="113"/>
                    </a:cubicBezTo>
                    <a:cubicBezTo>
                      <a:pt x="202" y="113"/>
                      <a:pt x="202" y="113"/>
                      <a:pt x="202" y="112"/>
                    </a:cubicBezTo>
                    <a:cubicBezTo>
                      <a:pt x="203" y="112"/>
                      <a:pt x="203" y="112"/>
                      <a:pt x="203" y="112"/>
                    </a:cubicBezTo>
                    <a:cubicBezTo>
                      <a:pt x="204" y="112"/>
                      <a:pt x="204" y="112"/>
                      <a:pt x="204" y="112"/>
                    </a:cubicBezTo>
                    <a:cubicBezTo>
                      <a:pt x="205" y="112"/>
                      <a:pt x="205" y="111"/>
                      <a:pt x="205" y="111"/>
                    </a:cubicBezTo>
                    <a:cubicBezTo>
                      <a:pt x="205" y="111"/>
                      <a:pt x="206" y="111"/>
                      <a:pt x="206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6" y="111"/>
                      <a:pt x="207" y="111"/>
                      <a:pt x="207" y="110"/>
                    </a:cubicBezTo>
                    <a:cubicBezTo>
                      <a:pt x="207" y="110"/>
                      <a:pt x="208" y="110"/>
                      <a:pt x="208" y="110"/>
                    </a:cubicBezTo>
                    <a:cubicBezTo>
                      <a:pt x="208" y="110"/>
                      <a:pt x="209" y="110"/>
                      <a:pt x="210" y="109"/>
                    </a:cubicBezTo>
                    <a:cubicBezTo>
                      <a:pt x="210" y="109"/>
                      <a:pt x="211" y="109"/>
                      <a:pt x="211" y="109"/>
                    </a:cubicBezTo>
                    <a:cubicBezTo>
                      <a:pt x="211" y="109"/>
                      <a:pt x="211" y="109"/>
                      <a:pt x="211" y="109"/>
                    </a:cubicBezTo>
                    <a:cubicBezTo>
                      <a:pt x="212" y="109"/>
                      <a:pt x="212" y="109"/>
                      <a:pt x="212" y="108"/>
                    </a:cubicBezTo>
                    <a:cubicBezTo>
                      <a:pt x="212" y="108"/>
                      <a:pt x="212" y="108"/>
                      <a:pt x="212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8"/>
                      <a:pt x="214" y="108"/>
                      <a:pt x="214" y="107"/>
                    </a:cubicBezTo>
                    <a:cubicBezTo>
                      <a:pt x="214" y="107"/>
                      <a:pt x="214" y="107"/>
                      <a:pt x="215" y="107"/>
                    </a:cubicBezTo>
                    <a:cubicBezTo>
                      <a:pt x="215" y="107"/>
                      <a:pt x="215" y="107"/>
                      <a:pt x="215" y="107"/>
                    </a:cubicBezTo>
                    <a:cubicBezTo>
                      <a:pt x="215" y="107"/>
                      <a:pt x="215" y="107"/>
                      <a:pt x="216" y="107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16" y="106"/>
                      <a:pt x="217" y="106"/>
                      <a:pt x="217" y="106"/>
                    </a:cubicBezTo>
                    <a:cubicBezTo>
                      <a:pt x="217" y="106"/>
                      <a:pt x="217" y="106"/>
                      <a:pt x="217" y="106"/>
                    </a:cubicBezTo>
                    <a:cubicBezTo>
                      <a:pt x="218" y="105"/>
                      <a:pt x="218" y="105"/>
                      <a:pt x="218" y="105"/>
                    </a:cubicBezTo>
                    <a:cubicBezTo>
                      <a:pt x="218" y="105"/>
                      <a:pt x="219" y="105"/>
                      <a:pt x="219" y="105"/>
                    </a:cubicBezTo>
                    <a:cubicBezTo>
                      <a:pt x="219" y="104"/>
                      <a:pt x="220" y="104"/>
                      <a:pt x="221" y="104"/>
                    </a:cubicBezTo>
                    <a:cubicBezTo>
                      <a:pt x="221" y="104"/>
                      <a:pt x="221" y="104"/>
                      <a:pt x="221" y="104"/>
                    </a:cubicBezTo>
                    <a:cubicBezTo>
                      <a:pt x="221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5" y="101"/>
                    </a:cubicBezTo>
                    <a:cubicBezTo>
                      <a:pt x="225" y="100"/>
                      <a:pt x="225" y="100"/>
                      <a:pt x="226" y="100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6" y="99"/>
                      <a:pt x="226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8"/>
                      <a:pt x="227" y="98"/>
                      <a:pt x="228" y="98"/>
                    </a:cubicBezTo>
                    <a:cubicBezTo>
                      <a:pt x="228" y="98"/>
                      <a:pt x="228" y="97"/>
                      <a:pt x="228" y="97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28" y="97"/>
                      <a:pt x="229" y="97"/>
                      <a:pt x="229" y="97"/>
                    </a:cubicBezTo>
                    <a:cubicBezTo>
                      <a:pt x="229" y="97"/>
                      <a:pt x="229" y="96"/>
                      <a:pt x="229" y="96"/>
                    </a:cubicBezTo>
                    <a:cubicBezTo>
                      <a:pt x="229" y="96"/>
                      <a:pt x="229" y="96"/>
                      <a:pt x="229" y="96"/>
                    </a:cubicBezTo>
                    <a:cubicBezTo>
                      <a:pt x="229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4"/>
                    </a:cubicBezTo>
                    <a:cubicBezTo>
                      <a:pt x="230" y="94"/>
                      <a:pt x="230" y="94"/>
                      <a:pt x="231" y="94"/>
                    </a:cubicBezTo>
                    <a:cubicBezTo>
                      <a:pt x="231" y="94"/>
                      <a:pt x="231" y="94"/>
                      <a:pt x="231" y="94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3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1"/>
                    </a:cubicBezTo>
                    <a:cubicBezTo>
                      <a:pt x="231" y="91"/>
                      <a:pt x="231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74"/>
                      <a:pt x="232" y="61"/>
                      <a:pt x="232" y="48"/>
                    </a:cubicBezTo>
                    <a:cubicBezTo>
                      <a:pt x="229" y="53"/>
                      <a:pt x="223" y="59"/>
                      <a:pt x="210" y="65"/>
                    </a:cubicBezTo>
                    <a:close/>
                  </a:path>
                </a:pathLst>
              </a:custGeom>
              <a:solidFill>
                <a:srgbClr val="0096D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600" kern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27" name="TextBox 182"/>
              <p:cNvSpPr txBox="1">
                <a:spLocks noChangeArrowheads="1"/>
              </p:cNvSpPr>
              <p:nvPr/>
            </p:nvSpPr>
            <p:spPr bwMode="auto">
              <a:xfrm>
                <a:off x="7604683" y="3776615"/>
                <a:ext cx="620867" cy="311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SansTT Light"/>
                    <a:cs typeface="CiscoSansTT Light"/>
                  </a:rPr>
                  <a:t>ISR G2</a:t>
                </a:r>
              </a:p>
            </p:txBody>
          </p:sp>
        </p:grpSp>
        <p:grpSp>
          <p:nvGrpSpPr>
            <p:cNvPr id="19" name="Group 537"/>
            <p:cNvGrpSpPr/>
            <p:nvPr/>
          </p:nvGrpSpPr>
          <p:grpSpPr>
            <a:xfrm>
              <a:off x="1382433" y="1158311"/>
              <a:ext cx="531981" cy="427632"/>
              <a:chOff x="900224" y="4551681"/>
              <a:chExt cx="585577" cy="552337"/>
            </a:xfrm>
          </p:grpSpPr>
          <p:grpSp>
            <p:nvGrpSpPr>
              <p:cNvPr id="22" name="Group 115"/>
              <p:cNvGrpSpPr/>
              <p:nvPr/>
            </p:nvGrpSpPr>
            <p:grpSpPr>
              <a:xfrm>
                <a:off x="900224" y="4551681"/>
                <a:ext cx="585577" cy="523239"/>
                <a:chOff x="1311704" y="7614921"/>
                <a:chExt cx="427222" cy="381742"/>
              </a:xfrm>
            </p:grpSpPr>
            <p:sp>
              <p:nvSpPr>
                <p:cNvPr id="24" name="Freeform 27"/>
                <p:cNvSpPr>
                  <a:spLocks/>
                </p:cNvSpPr>
                <p:nvPr/>
              </p:nvSpPr>
              <p:spPr bwMode="auto">
                <a:xfrm>
                  <a:off x="1311704" y="7777540"/>
                  <a:ext cx="427222" cy="219123"/>
                </a:xfrm>
                <a:custGeom>
                  <a:avLst/>
                  <a:gdLst/>
                  <a:ahLst/>
                  <a:cxnLst>
                    <a:cxn ang="0">
                      <a:pos x="234" y="49"/>
                    </a:cxn>
                    <a:cxn ang="0">
                      <a:pos x="76" y="49"/>
                    </a:cxn>
                    <a:cxn ang="0">
                      <a:pos x="0" y="0"/>
                    </a:cxn>
                    <a:cxn ang="0">
                      <a:pos x="0" y="110"/>
                    </a:cxn>
                    <a:cxn ang="0">
                      <a:pos x="76" y="159"/>
                    </a:cxn>
                    <a:cxn ang="0">
                      <a:pos x="234" y="159"/>
                    </a:cxn>
                    <a:cxn ang="0">
                      <a:pos x="310" y="112"/>
                    </a:cxn>
                    <a:cxn ang="0">
                      <a:pos x="310" y="2"/>
                    </a:cxn>
                    <a:cxn ang="0">
                      <a:pos x="234" y="49"/>
                    </a:cxn>
                  </a:cxnLst>
                  <a:rect l="0" t="0" r="r" b="b"/>
                  <a:pathLst>
                    <a:path w="310" h="159">
                      <a:moveTo>
                        <a:pt x="234" y="49"/>
                      </a:moveTo>
                      <a:lnTo>
                        <a:pt x="76" y="49"/>
                      </a:lnTo>
                      <a:lnTo>
                        <a:pt x="0" y="0"/>
                      </a:lnTo>
                      <a:lnTo>
                        <a:pt x="0" y="110"/>
                      </a:lnTo>
                      <a:lnTo>
                        <a:pt x="76" y="159"/>
                      </a:lnTo>
                      <a:lnTo>
                        <a:pt x="234" y="159"/>
                      </a:lnTo>
                      <a:lnTo>
                        <a:pt x="310" y="112"/>
                      </a:lnTo>
                      <a:lnTo>
                        <a:pt x="310" y="2"/>
                      </a:lnTo>
                      <a:lnTo>
                        <a:pt x="234" y="49"/>
                      </a:lnTo>
                      <a:close/>
                    </a:path>
                  </a:pathLst>
                </a:custGeom>
                <a:solidFill>
                  <a:srgbClr val="0096D6"/>
                </a:solidFill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5" name="Freeform 28"/>
                <p:cNvSpPr>
                  <a:spLocks noEditPoints="1"/>
                </p:cNvSpPr>
                <p:nvPr/>
              </p:nvSpPr>
              <p:spPr bwMode="auto">
                <a:xfrm>
                  <a:off x="1311704" y="7614921"/>
                  <a:ext cx="427222" cy="223257"/>
                </a:xfrm>
                <a:custGeom>
                  <a:avLst/>
                  <a:gdLst/>
                  <a:ahLst/>
                  <a:cxnLst>
                    <a:cxn ang="0">
                      <a:pos x="751" y="130"/>
                    </a:cxn>
                    <a:cxn ang="0">
                      <a:pos x="751" y="279"/>
                    </a:cxn>
                    <a:cxn ang="0">
                      <a:pos x="567" y="392"/>
                    </a:cxn>
                    <a:cxn ang="0">
                      <a:pos x="185" y="392"/>
                    </a:cxn>
                    <a:cxn ang="0">
                      <a:pos x="0" y="275"/>
                    </a:cxn>
                    <a:cxn ang="0">
                      <a:pos x="1" y="126"/>
                    </a:cxn>
                    <a:cxn ang="0">
                      <a:pos x="186" y="243"/>
                    </a:cxn>
                    <a:cxn ang="0">
                      <a:pos x="567" y="243"/>
                    </a:cxn>
                    <a:cxn ang="0">
                      <a:pos x="751" y="130"/>
                    </a:cxn>
                    <a:cxn ang="0">
                      <a:pos x="750" y="118"/>
                    </a:cxn>
                    <a:cxn ang="0">
                      <a:pos x="565" y="231"/>
                    </a:cxn>
                    <a:cxn ang="0">
                      <a:pos x="188" y="231"/>
                    </a:cxn>
                    <a:cxn ang="0">
                      <a:pos x="6" y="115"/>
                    </a:cxn>
                    <a:cxn ang="0">
                      <a:pos x="191" y="0"/>
                    </a:cxn>
                    <a:cxn ang="0">
                      <a:pos x="568" y="2"/>
                    </a:cxn>
                    <a:cxn ang="0">
                      <a:pos x="750" y="118"/>
                    </a:cxn>
                    <a:cxn ang="0">
                      <a:pos x="203" y="93"/>
                    </a:cxn>
                    <a:cxn ang="0">
                      <a:pos x="203" y="93"/>
                    </a:cxn>
                    <a:cxn ang="0">
                      <a:pos x="220" y="86"/>
                    </a:cxn>
                    <a:cxn ang="0">
                      <a:pos x="328" y="113"/>
                    </a:cxn>
                    <a:cxn ang="0">
                      <a:pos x="362" y="98"/>
                    </a:cxn>
                    <a:cxn ang="0">
                      <a:pos x="255" y="71"/>
                    </a:cxn>
                    <a:cxn ang="0">
                      <a:pos x="272" y="63"/>
                    </a:cxn>
                    <a:cxn ang="0">
                      <a:pos x="159" y="58"/>
                    </a:cxn>
                    <a:cxn ang="0">
                      <a:pos x="203" y="93"/>
                    </a:cxn>
                    <a:cxn ang="0">
                      <a:pos x="365" y="114"/>
                    </a:cxn>
                    <a:cxn ang="0">
                      <a:pos x="259" y="129"/>
                    </a:cxn>
                    <a:cxn ang="0">
                      <a:pos x="282" y="135"/>
                    </a:cxn>
                    <a:cxn ang="0">
                      <a:pos x="200" y="170"/>
                    </a:cxn>
                    <a:cxn ang="0">
                      <a:pos x="245" y="181"/>
                    </a:cxn>
                    <a:cxn ang="0">
                      <a:pos x="327" y="146"/>
                    </a:cxn>
                    <a:cxn ang="0">
                      <a:pos x="350" y="152"/>
                    </a:cxn>
                    <a:cxn ang="0">
                      <a:pos x="365" y="114"/>
                    </a:cxn>
                    <a:cxn ang="0">
                      <a:pos x="375" y="110"/>
                    </a:cxn>
                    <a:cxn ang="0">
                      <a:pos x="480" y="96"/>
                    </a:cxn>
                    <a:cxn ang="0">
                      <a:pos x="458" y="89"/>
                    </a:cxn>
                    <a:cxn ang="0">
                      <a:pos x="540" y="54"/>
                    </a:cxn>
                    <a:cxn ang="0">
                      <a:pos x="495" y="42"/>
                    </a:cxn>
                    <a:cxn ang="0">
                      <a:pos x="413" y="78"/>
                    </a:cxn>
                    <a:cxn ang="0">
                      <a:pos x="390" y="72"/>
                    </a:cxn>
                    <a:cxn ang="0">
                      <a:pos x="375" y="110"/>
                    </a:cxn>
                    <a:cxn ang="0">
                      <a:pos x="579" y="166"/>
                    </a:cxn>
                    <a:cxn ang="0">
                      <a:pos x="536" y="131"/>
                    </a:cxn>
                    <a:cxn ang="0">
                      <a:pos x="536" y="131"/>
                    </a:cxn>
                    <a:cxn ang="0">
                      <a:pos x="518" y="138"/>
                    </a:cxn>
                    <a:cxn ang="0">
                      <a:pos x="411" y="111"/>
                    </a:cxn>
                    <a:cxn ang="0">
                      <a:pos x="376" y="125"/>
                    </a:cxn>
                    <a:cxn ang="0">
                      <a:pos x="483" y="153"/>
                    </a:cxn>
                    <a:cxn ang="0">
                      <a:pos x="466" y="161"/>
                    </a:cxn>
                    <a:cxn ang="0">
                      <a:pos x="579" y="166"/>
                    </a:cxn>
                  </a:cxnLst>
                  <a:rect l="0" t="0" r="r" b="b"/>
                  <a:pathLst>
                    <a:path w="751" h="392">
                      <a:moveTo>
                        <a:pt x="751" y="130"/>
                      </a:moveTo>
                      <a:cubicBezTo>
                        <a:pt x="751" y="279"/>
                        <a:pt x="751" y="279"/>
                        <a:pt x="751" y="279"/>
                      </a:cubicBezTo>
                      <a:cubicBezTo>
                        <a:pt x="567" y="392"/>
                        <a:pt x="567" y="392"/>
                        <a:pt x="567" y="392"/>
                      </a:cubicBezTo>
                      <a:cubicBezTo>
                        <a:pt x="185" y="392"/>
                        <a:pt x="185" y="392"/>
                        <a:pt x="185" y="392"/>
                      </a:cubicBezTo>
                      <a:cubicBezTo>
                        <a:pt x="0" y="275"/>
                        <a:pt x="0" y="275"/>
                        <a:pt x="0" y="275"/>
                      </a:cubicBezTo>
                      <a:cubicBezTo>
                        <a:pt x="1" y="126"/>
                        <a:pt x="1" y="126"/>
                        <a:pt x="1" y="126"/>
                      </a:cubicBezTo>
                      <a:cubicBezTo>
                        <a:pt x="186" y="243"/>
                        <a:pt x="186" y="243"/>
                        <a:pt x="186" y="243"/>
                      </a:cubicBezTo>
                      <a:cubicBezTo>
                        <a:pt x="567" y="243"/>
                        <a:pt x="567" y="243"/>
                        <a:pt x="567" y="243"/>
                      </a:cubicBezTo>
                      <a:lnTo>
                        <a:pt x="751" y="130"/>
                      </a:lnTo>
                      <a:close/>
                      <a:moveTo>
                        <a:pt x="750" y="118"/>
                      </a:moveTo>
                      <a:cubicBezTo>
                        <a:pt x="565" y="231"/>
                        <a:pt x="565" y="231"/>
                        <a:pt x="565" y="231"/>
                      </a:cubicBezTo>
                      <a:cubicBezTo>
                        <a:pt x="188" y="231"/>
                        <a:pt x="188" y="231"/>
                        <a:pt x="188" y="231"/>
                      </a:cubicBezTo>
                      <a:cubicBezTo>
                        <a:pt x="6" y="115"/>
                        <a:pt x="6" y="115"/>
                        <a:pt x="6" y="115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568" y="2"/>
                        <a:pt x="568" y="2"/>
                        <a:pt x="568" y="2"/>
                      </a:cubicBezTo>
                      <a:lnTo>
                        <a:pt x="750" y="118"/>
                      </a:lnTo>
                      <a:close/>
                      <a:moveTo>
                        <a:pt x="203" y="93"/>
                      </a:moveTo>
                      <a:cubicBezTo>
                        <a:pt x="203" y="93"/>
                        <a:pt x="203" y="93"/>
                        <a:pt x="203" y="93"/>
                      </a:cubicBezTo>
                      <a:cubicBezTo>
                        <a:pt x="220" y="86"/>
                        <a:pt x="220" y="86"/>
                        <a:pt x="220" y="86"/>
                      </a:cubicBezTo>
                      <a:cubicBezTo>
                        <a:pt x="328" y="113"/>
                        <a:pt x="328" y="113"/>
                        <a:pt x="328" y="113"/>
                      </a:cubicBezTo>
                      <a:cubicBezTo>
                        <a:pt x="362" y="98"/>
                        <a:pt x="362" y="98"/>
                        <a:pt x="362" y="98"/>
                      </a:cubicBezTo>
                      <a:cubicBezTo>
                        <a:pt x="255" y="71"/>
                        <a:pt x="255" y="71"/>
                        <a:pt x="255" y="71"/>
                      </a:cubicBezTo>
                      <a:cubicBezTo>
                        <a:pt x="272" y="63"/>
                        <a:pt x="272" y="63"/>
                        <a:pt x="272" y="63"/>
                      </a:cubicBezTo>
                      <a:cubicBezTo>
                        <a:pt x="159" y="58"/>
                        <a:pt x="159" y="58"/>
                        <a:pt x="159" y="58"/>
                      </a:cubicBezTo>
                      <a:cubicBezTo>
                        <a:pt x="203" y="93"/>
                        <a:pt x="203" y="93"/>
                        <a:pt x="203" y="93"/>
                      </a:cubicBezTo>
                      <a:close/>
                      <a:moveTo>
                        <a:pt x="365" y="114"/>
                      </a:moveTo>
                      <a:cubicBezTo>
                        <a:pt x="259" y="129"/>
                        <a:pt x="259" y="129"/>
                        <a:pt x="259" y="129"/>
                      </a:cubicBezTo>
                      <a:cubicBezTo>
                        <a:pt x="282" y="135"/>
                        <a:pt x="282" y="135"/>
                        <a:pt x="282" y="135"/>
                      </a:cubicBezTo>
                      <a:cubicBezTo>
                        <a:pt x="200" y="170"/>
                        <a:pt x="200" y="170"/>
                        <a:pt x="200" y="170"/>
                      </a:cubicBezTo>
                      <a:cubicBezTo>
                        <a:pt x="245" y="181"/>
                        <a:pt x="245" y="181"/>
                        <a:pt x="245" y="181"/>
                      </a:cubicBezTo>
                      <a:cubicBezTo>
                        <a:pt x="327" y="146"/>
                        <a:pt x="327" y="146"/>
                        <a:pt x="327" y="146"/>
                      </a:cubicBezTo>
                      <a:cubicBezTo>
                        <a:pt x="350" y="152"/>
                        <a:pt x="350" y="152"/>
                        <a:pt x="350" y="152"/>
                      </a:cubicBezTo>
                      <a:cubicBezTo>
                        <a:pt x="365" y="114"/>
                        <a:pt x="365" y="114"/>
                        <a:pt x="365" y="114"/>
                      </a:cubicBezTo>
                      <a:close/>
                      <a:moveTo>
                        <a:pt x="375" y="110"/>
                      </a:moveTo>
                      <a:cubicBezTo>
                        <a:pt x="480" y="96"/>
                        <a:pt x="480" y="96"/>
                        <a:pt x="480" y="96"/>
                      </a:cubicBezTo>
                      <a:cubicBezTo>
                        <a:pt x="458" y="89"/>
                        <a:pt x="458" y="89"/>
                        <a:pt x="458" y="89"/>
                      </a:cubicBezTo>
                      <a:cubicBezTo>
                        <a:pt x="540" y="54"/>
                        <a:pt x="540" y="54"/>
                        <a:pt x="540" y="54"/>
                      </a:cubicBezTo>
                      <a:cubicBezTo>
                        <a:pt x="495" y="42"/>
                        <a:pt x="495" y="42"/>
                        <a:pt x="495" y="42"/>
                      </a:cubicBezTo>
                      <a:cubicBezTo>
                        <a:pt x="413" y="78"/>
                        <a:pt x="413" y="78"/>
                        <a:pt x="413" y="78"/>
                      </a:cubicBezTo>
                      <a:cubicBezTo>
                        <a:pt x="390" y="72"/>
                        <a:pt x="390" y="72"/>
                        <a:pt x="390" y="72"/>
                      </a:cubicBezTo>
                      <a:cubicBezTo>
                        <a:pt x="375" y="110"/>
                        <a:pt x="375" y="110"/>
                        <a:pt x="375" y="110"/>
                      </a:cubicBezTo>
                      <a:close/>
                      <a:moveTo>
                        <a:pt x="579" y="166"/>
                      </a:move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18" y="138"/>
                        <a:pt x="518" y="138"/>
                        <a:pt x="518" y="138"/>
                      </a:cubicBezTo>
                      <a:cubicBezTo>
                        <a:pt x="411" y="111"/>
                        <a:pt x="411" y="111"/>
                        <a:pt x="411" y="111"/>
                      </a:cubicBezTo>
                      <a:cubicBezTo>
                        <a:pt x="376" y="125"/>
                        <a:pt x="376" y="125"/>
                        <a:pt x="376" y="125"/>
                      </a:cubicBezTo>
                      <a:cubicBezTo>
                        <a:pt x="483" y="153"/>
                        <a:pt x="483" y="153"/>
                        <a:pt x="483" y="153"/>
                      </a:cubicBezTo>
                      <a:cubicBezTo>
                        <a:pt x="466" y="161"/>
                        <a:pt x="466" y="161"/>
                        <a:pt x="466" y="161"/>
                      </a:cubicBezTo>
                      <a:cubicBezTo>
                        <a:pt x="579" y="166"/>
                        <a:pt x="579" y="166"/>
                        <a:pt x="579" y="16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sp>
            <p:nvSpPr>
              <p:cNvPr id="23" name="TextBox 182"/>
              <p:cNvSpPr txBox="1">
                <a:spLocks noChangeArrowheads="1"/>
              </p:cNvSpPr>
              <p:nvPr/>
            </p:nvSpPr>
            <p:spPr bwMode="auto">
              <a:xfrm>
                <a:off x="929043" y="4845623"/>
                <a:ext cx="527939" cy="258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00" kern="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SansTT Light"/>
                    <a:cs typeface="CiscoSansTT Light"/>
                  </a:rPr>
                  <a:t>ASR1K</a:t>
                </a:r>
                <a:endParaRPr lang="en-US" sz="7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SansTT Light"/>
                  <a:cs typeface="CiscoSansTT Light"/>
                </a:endParaRPr>
              </a:p>
            </p:txBody>
          </p:sp>
        </p:grpSp>
        <p:cxnSp>
          <p:nvCxnSpPr>
            <p:cNvPr id="20" name="Straight Connector 19"/>
            <p:cNvCxnSpPr/>
            <p:nvPr/>
          </p:nvCxnSpPr>
          <p:spPr>
            <a:xfrm>
              <a:off x="1917085" y="1386412"/>
              <a:ext cx="523129" cy="0"/>
            </a:xfrm>
            <a:prstGeom prst="line">
              <a:avLst/>
            </a:prstGeom>
            <a:noFill/>
            <a:ln w="38100" cap="flat" cmpd="sng" algn="ctr">
              <a:solidFill>
                <a:srgbClr val="0096D6"/>
              </a:solidFill>
              <a:prstDash val="solid"/>
            </a:ln>
            <a:effectLst/>
          </p:spPr>
        </p:cxnSp>
        <p:sp>
          <p:nvSpPr>
            <p:cNvPr id="21" name="Flowchart: Manual Operation 548"/>
            <p:cNvSpPr/>
            <p:nvPr/>
          </p:nvSpPr>
          <p:spPr>
            <a:xfrm rot="10800000">
              <a:off x="1412641" y="1574046"/>
              <a:ext cx="473307" cy="413979"/>
            </a:xfrm>
            <a:prstGeom prst="flowChartManualOperation">
              <a:avLst/>
            </a:prstGeom>
            <a:gradFill flip="none" rotWithShape="1">
              <a:gsLst>
                <a:gs pos="0">
                  <a:srgbClr val="6DB344">
                    <a:alpha val="0"/>
                  </a:srgbClr>
                </a:gs>
                <a:gs pos="100000">
                  <a:srgbClr val="0096D6"/>
                </a:gs>
              </a:gsLst>
              <a:lin ang="54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lIns="61592" tIns="30795" rIns="61592" bIns="30795" anchor="ctr">
              <a:prstTxWarp prst="textNoShape">
                <a:avLst/>
              </a:prstTxWarp>
            </a:bodyPr>
            <a:lstStyle/>
            <a:p>
              <a:pPr>
                <a:buClr>
                  <a:srgbClr val="FFFFFF"/>
                </a:buClr>
                <a:defRPr/>
              </a:pPr>
              <a:endParaRPr lang="en-US" sz="1200" kern="0" dirty="0">
                <a:solidFill>
                  <a:srgbClr val="5F5F65"/>
                </a:solidFill>
                <a:latin typeface="CiscoSansTT Light"/>
                <a:ea typeface="ＭＳ Ｐゴシック" pitchFamily="34" charset="-128"/>
                <a:cs typeface="CiscoSansTT Light"/>
                <a:sym typeface="Arial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526649" y="1207378"/>
            <a:ext cx="2361072" cy="3623310"/>
            <a:chOff x="2526649" y="1068964"/>
            <a:chExt cx="2361072" cy="3623310"/>
          </a:xfrm>
        </p:grpSpPr>
        <p:sp>
          <p:nvSpPr>
            <p:cNvPr id="31" name="Rectangle 30"/>
            <p:cNvSpPr/>
            <p:nvPr/>
          </p:nvSpPr>
          <p:spPr>
            <a:xfrm>
              <a:off x="2526649" y="1068964"/>
              <a:ext cx="2149400" cy="3623310"/>
            </a:xfrm>
            <a:prstGeom prst="rect">
              <a:avLst/>
            </a:prstGeom>
            <a:gradFill flip="none" rotWithShape="1">
              <a:gsLst>
                <a:gs pos="0">
                  <a:srgbClr val="000000">
                    <a:tint val="66000"/>
                    <a:satMod val="160000"/>
                    <a:alpha val="0"/>
                  </a:srgbClr>
                </a:gs>
                <a:gs pos="25000">
                  <a:srgbClr val="D5D5D5"/>
                </a:gs>
                <a:gs pos="50000">
                  <a:srgbClr val="D5D5D5">
                    <a:alpha val="0"/>
                  </a:srgbClr>
                </a:gs>
                <a:gs pos="75000">
                  <a:srgbClr val="D5D5D5"/>
                </a:gs>
                <a:gs pos="100000">
                  <a:srgbClr val="D5D5D5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4" tIns="34288" rIns="68574" bIns="34288" rtlCol="0" anchor="ctr"/>
            <a:lstStyle/>
            <a:p>
              <a:pPr algn="ctr" defTabSz="685748"/>
              <a:endParaRPr lang="en-US" dirty="0" smtClean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12421" y="3236067"/>
              <a:ext cx="1977865" cy="1206095"/>
            </a:xfrm>
            <a:prstGeom prst="rect">
              <a:avLst/>
            </a:prstGeom>
            <a:noFill/>
          </p:spPr>
          <p:txBody>
            <a:bodyPr wrap="square" lIns="68574" tIns="34288" rIns="68574" bIns="34288" rtlCol="0">
              <a:spAutoFit/>
            </a:bodyPr>
            <a:lstStyle/>
            <a:p>
              <a:pPr algn="ctr" defTabSz="685748">
                <a:spcBef>
                  <a:spcPts val="225"/>
                </a:spcBef>
                <a:buClr>
                  <a:srgbClr val="6DB344"/>
                </a:buClr>
                <a:buSzPct val="90000"/>
              </a:pPr>
              <a:r>
                <a:rPr lang="en-US" sz="1200" dirty="0">
                  <a:solidFill>
                    <a:srgbClr val="212227"/>
                  </a:solidFill>
                  <a:latin typeface="CiscoSansTT Light"/>
                  <a:cs typeface="CiscoSansTT Light"/>
                </a:rPr>
                <a:t>Traffic flowing through the Border Routers (BRs) that match a policy are learned Traffic </a:t>
              </a:r>
              <a:r>
                <a:rPr lang="en-US" sz="1200" dirty="0" smtClean="0">
                  <a:solidFill>
                    <a:srgbClr val="212227"/>
                  </a:solidFill>
                  <a:latin typeface="CiscoSansTT Light"/>
                  <a:cs typeface="CiscoSansTT Light"/>
                </a:rPr>
                <a:t>Classes</a:t>
              </a:r>
            </a:p>
            <a:p>
              <a:pPr algn="ctr" defTabSz="685748">
                <a:spcBef>
                  <a:spcPts val="225"/>
                </a:spcBef>
                <a:buClr>
                  <a:srgbClr val="6DB344"/>
                </a:buClr>
                <a:buSzPct val="90000"/>
              </a:pPr>
              <a:r>
                <a:rPr lang="en-US" sz="1200" dirty="0" smtClean="0">
                  <a:solidFill>
                    <a:srgbClr val="212227"/>
                  </a:solidFill>
                  <a:latin typeface="CiscoSansTT Light"/>
                  <a:cs typeface="CiscoSansTT Light"/>
                </a:rPr>
                <a:t>Unified Performance Monitor</a:t>
              </a:r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2559448" y="2632969"/>
              <a:ext cx="2328273" cy="495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3" y="208"/>
                </a:cxn>
                <a:cxn ang="0">
                  <a:pos x="0" y="416"/>
                </a:cxn>
                <a:cxn ang="0">
                  <a:pos x="1571" y="416"/>
                </a:cxn>
                <a:cxn ang="0">
                  <a:pos x="1724" y="208"/>
                </a:cxn>
                <a:cxn ang="0">
                  <a:pos x="1571" y="0"/>
                </a:cxn>
                <a:cxn ang="0">
                  <a:pos x="0" y="0"/>
                </a:cxn>
              </a:cxnLst>
              <a:rect l="0" t="0" r="r" b="b"/>
              <a:pathLst>
                <a:path w="1724" h="416">
                  <a:moveTo>
                    <a:pt x="0" y="0"/>
                  </a:moveTo>
                  <a:lnTo>
                    <a:pt x="153" y="208"/>
                  </a:lnTo>
                  <a:lnTo>
                    <a:pt x="0" y="416"/>
                  </a:lnTo>
                  <a:lnTo>
                    <a:pt x="1571" y="416"/>
                  </a:lnTo>
                  <a:lnTo>
                    <a:pt x="1724" y="208"/>
                  </a:lnTo>
                  <a:lnTo>
                    <a:pt x="15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74" tIns="34288" rIns="68574" bIns="34288" numCol="1" anchor="ctr" anchorCtr="0" compatLnSpc="1">
              <a:prstTxWarp prst="textNoShape">
                <a:avLst/>
              </a:prstTxWarp>
            </a:bodyPr>
            <a:lstStyle/>
            <a:p>
              <a:pPr algn="ctr" defTabSz="685748"/>
              <a:r>
                <a:rPr lang="en-US" sz="14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Learn the Traffic</a:t>
              </a:r>
            </a:p>
          </p:txBody>
        </p:sp>
        <p:sp>
          <p:nvSpPr>
            <p:cNvPr id="34" name="Cloud"/>
            <p:cNvSpPr>
              <a:spLocks noChangeAspect="1" noEditPoints="1" noChangeArrowheads="1"/>
            </p:cNvSpPr>
            <p:nvPr/>
          </p:nvSpPr>
          <p:spPr bwMode="auto">
            <a:xfrm>
              <a:off x="2833759" y="2026428"/>
              <a:ext cx="727857" cy="183756"/>
            </a:xfrm>
            <a:custGeom>
              <a:avLst/>
              <a:gdLst>
                <a:gd name="T0" fmla="*/ 1602011 w 21600"/>
                <a:gd name="T1" fmla="*/ 113525112 h 21600"/>
                <a:gd name="T2" fmla="*/ 258246945 w 21600"/>
                <a:gd name="T3" fmla="*/ 226808468 h 21600"/>
                <a:gd name="T4" fmla="*/ 516063542 w 21600"/>
                <a:gd name="T5" fmla="*/ 113525112 h 21600"/>
                <a:gd name="T6" fmla="*/ 258246945 w 21600"/>
                <a:gd name="T7" fmla="*/ 1298184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lIns="51402" tIns="25702" rIns="51402" bIns="25702" anchor="ctr" anchorCtr="1">
              <a:prstTxWarp prst="textNoShape">
                <a:avLst/>
              </a:prstTxWarp>
            </a:bodyPr>
            <a:lstStyle/>
            <a:p>
              <a:pPr algn="ctr" defTabSz="457805" eaLnBrk="0" hangingPunct="0">
                <a:lnSpc>
                  <a:spcPct val="90000"/>
                </a:lnSpc>
              </a:pPr>
              <a:endParaRPr lang="en-US" sz="700" dirty="0">
                <a:solidFill>
                  <a:srgbClr val="5F5F65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5" name="Cloud"/>
            <p:cNvSpPr>
              <a:spLocks noChangeAspect="1" noEditPoints="1" noChangeArrowheads="1"/>
            </p:cNvSpPr>
            <p:nvPr/>
          </p:nvSpPr>
          <p:spPr bwMode="auto">
            <a:xfrm>
              <a:off x="3687333" y="2017554"/>
              <a:ext cx="727857" cy="183756"/>
            </a:xfrm>
            <a:custGeom>
              <a:avLst/>
              <a:gdLst>
                <a:gd name="T0" fmla="*/ 1602011 w 21600"/>
                <a:gd name="T1" fmla="*/ 113525112 h 21600"/>
                <a:gd name="T2" fmla="*/ 258246945 w 21600"/>
                <a:gd name="T3" fmla="*/ 226808468 h 21600"/>
                <a:gd name="T4" fmla="*/ 516063542 w 21600"/>
                <a:gd name="T5" fmla="*/ 113525112 h 21600"/>
                <a:gd name="T6" fmla="*/ 258246945 w 21600"/>
                <a:gd name="T7" fmla="*/ 1298184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7FC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lIns="51402" tIns="25702" rIns="51402" bIns="25702" anchor="ctr" anchorCtr="1">
              <a:prstTxWarp prst="textNoShape">
                <a:avLst/>
              </a:prstTxWarp>
            </a:bodyPr>
            <a:lstStyle/>
            <a:p>
              <a:pPr algn="ctr" defTabSz="457805" eaLnBrk="0" hangingPunct="0">
                <a:lnSpc>
                  <a:spcPct val="90000"/>
                </a:lnSpc>
              </a:pPr>
              <a:endParaRPr lang="en-US" sz="700" dirty="0">
                <a:solidFill>
                  <a:srgbClr val="5F5F65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36" name="Group 537"/>
            <p:cNvGrpSpPr/>
            <p:nvPr/>
          </p:nvGrpSpPr>
          <p:grpSpPr>
            <a:xfrm>
              <a:off x="2588130" y="1173246"/>
              <a:ext cx="448797" cy="410804"/>
              <a:chOff x="900224" y="4551673"/>
              <a:chExt cx="585577" cy="542971"/>
            </a:xfrm>
          </p:grpSpPr>
          <p:grpSp>
            <p:nvGrpSpPr>
              <p:cNvPr id="66" name="Group 115"/>
              <p:cNvGrpSpPr/>
              <p:nvPr/>
            </p:nvGrpSpPr>
            <p:grpSpPr>
              <a:xfrm>
                <a:off x="900224" y="4551673"/>
                <a:ext cx="585577" cy="523240"/>
                <a:chOff x="1311704" y="7614920"/>
                <a:chExt cx="427222" cy="381743"/>
              </a:xfrm>
            </p:grpSpPr>
            <p:sp>
              <p:nvSpPr>
                <p:cNvPr id="68" name="Freeform 27"/>
                <p:cNvSpPr>
                  <a:spLocks/>
                </p:cNvSpPr>
                <p:nvPr/>
              </p:nvSpPr>
              <p:spPr bwMode="auto">
                <a:xfrm>
                  <a:off x="1311704" y="7777540"/>
                  <a:ext cx="427222" cy="219123"/>
                </a:xfrm>
                <a:custGeom>
                  <a:avLst/>
                  <a:gdLst/>
                  <a:ahLst/>
                  <a:cxnLst>
                    <a:cxn ang="0">
                      <a:pos x="234" y="49"/>
                    </a:cxn>
                    <a:cxn ang="0">
                      <a:pos x="76" y="49"/>
                    </a:cxn>
                    <a:cxn ang="0">
                      <a:pos x="0" y="0"/>
                    </a:cxn>
                    <a:cxn ang="0">
                      <a:pos x="0" y="110"/>
                    </a:cxn>
                    <a:cxn ang="0">
                      <a:pos x="76" y="159"/>
                    </a:cxn>
                    <a:cxn ang="0">
                      <a:pos x="234" y="159"/>
                    </a:cxn>
                    <a:cxn ang="0">
                      <a:pos x="310" y="112"/>
                    </a:cxn>
                    <a:cxn ang="0">
                      <a:pos x="310" y="2"/>
                    </a:cxn>
                    <a:cxn ang="0">
                      <a:pos x="234" y="49"/>
                    </a:cxn>
                  </a:cxnLst>
                  <a:rect l="0" t="0" r="r" b="b"/>
                  <a:pathLst>
                    <a:path w="310" h="159">
                      <a:moveTo>
                        <a:pt x="234" y="49"/>
                      </a:moveTo>
                      <a:lnTo>
                        <a:pt x="76" y="49"/>
                      </a:lnTo>
                      <a:lnTo>
                        <a:pt x="0" y="0"/>
                      </a:lnTo>
                      <a:lnTo>
                        <a:pt x="0" y="110"/>
                      </a:lnTo>
                      <a:lnTo>
                        <a:pt x="76" y="159"/>
                      </a:lnTo>
                      <a:lnTo>
                        <a:pt x="234" y="159"/>
                      </a:lnTo>
                      <a:lnTo>
                        <a:pt x="310" y="112"/>
                      </a:lnTo>
                      <a:lnTo>
                        <a:pt x="310" y="2"/>
                      </a:lnTo>
                      <a:lnTo>
                        <a:pt x="234" y="49"/>
                      </a:lnTo>
                      <a:close/>
                    </a:path>
                  </a:pathLst>
                </a:custGeom>
                <a:solidFill>
                  <a:srgbClr val="0096D6"/>
                </a:solidFill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69" name="Freeform 28"/>
                <p:cNvSpPr>
                  <a:spLocks noEditPoints="1"/>
                </p:cNvSpPr>
                <p:nvPr/>
              </p:nvSpPr>
              <p:spPr bwMode="auto">
                <a:xfrm>
                  <a:off x="1311704" y="7614920"/>
                  <a:ext cx="427222" cy="223257"/>
                </a:xfrm>
                <a:custGeom>
                  <a:avLst/>
                  <a:gdLst/>
                  <a:ahLst/>
                  <a:cxnLst>
                    <a:cxn ang="0">
                      <a:pos x="751" y="130"/>
                    </a:cxn>
                    <a:cxn ang="0">
                      <a:pos x="751" y="279"/>
                    </a:cxn>
                    <a:cxn ang="0">
                      <a:pos x="567" y="392"/>
                    </a:cxn>
                    <a:cxn ang="0">
                      <a:pos x="185" y="392"/>
                    </a:cxn>
                    <a:cxn ang="0">
                      <a:pos x="0" y="275"/>
                    </a:cxn>
                    <a:cxn ang="0">
                      <a:pos x="1" y="126"/>
                    </a:cxn>
                    <a:cxn ang="0">
                      <a:pos x="186" y="243"/>
                    </a:cxn>
                    <a:cxn ang="0">
                      <a:pos x="567" y="243"/>
                    </a:cxn>
                    <a:cxn ang="0">
                      <a:pos x="751" y="130"/>
                    </a:cxn>
                    <a:cxn ang="0">
                      <a:pos x="750" y="118"/>
                    </a:cxn>
                    <a:cxn ang="0">
                      <a:pos x="565" y="231"/>
                    </a:cxn>
                    <a:cxn ang="0">
                      <a:pos x="188" y="231"/>
                    </a:cxn>
                    <a:cxn ang="0">
                      <a:pos x="6" y="115"/>
                    </a:cxn>
                    <a:cxn ang="0">
                      <a:pos x="191" y="0"/>
                    </a:cxn>
                    <a:cxn ang="0">
                      <a:pos x="568" y="2"/>
                    </a:cxn>
                    <a:cxn ang="0">
                      <a:pos x="750" y="118"/>
                    </a:cxn>
                    <a:cxn ang="0">
                      <a:pos x="203" y="93"/>
                    </a:cxn>
                    <a:cxn ang="0">
                      <a:pos x="203" y="93"/>
                    </a:cxn>
                    <a:cxn ang="0">
                      <a:pos x="220" y="86"/>
                    </a:cxn>
                    <a:cxn ang="0">
                      <a:pos x="328" y="113"/>
                    </a:cxn>
                    <a:cxn ang="0">
                      <a:pos x="362" y="98"/>
                    </a:cxn>
                    <a:cxn ang="0">
                      <a:pos x="255" y="71"/>
                    </a:cxn>
                    <a:cxn ang="0">
                      <a:pos x="272" y="63"/>
                    </a:cxn>
                    <a:cxn ang="0">
                      <a:pos x="159" y="58"/>
                    </a:cxn>
                    <a:cxn ang="0">
                      <a:pos x="203" y="93"/>
                    </a:cxn>
                    <a:cxn ang="0">
                      <a:pos x="365" y="114"/>
                    </a:cxn>
                    <a:cxn ang="0">
                      <a:pos x="259" y="129"/>
                    </a:cxn>
                    <a:cxn ang="0">
                      <a:pos x="282" y="135"/>
                    </a:cxn>
                    <a:cxn ang="0">
                      <a:pos x="200" y="170"/>
                    </a:cxn>
                    <a:cxn ang="0">
                      <a:pos x="245" y="181"/>
                    </a:cxn>
                    <a:cxn ang="0">
                      <a:pos x="327" y="146"/>
                    </a:cxn>
                    <a:cxn ang="0">
                      <a:pos x="350" y="152"/>
                    </a:cxn>
                    <a:cxn ang="0">
                      <a:pos x="365" y="114"/>
                    </a:cxn>
                    <a:cxn ang="0">
                      <a:pos x="375" y="110"/>
                    </a:cxn>
                    <a:cxn ang="0">
                      <a:pos x="480" y="96"/>
                    </a:cxn>
                    <a:cxn ang="0">
                      <a:pos x="458" y="89"/>
                    </a:cxn>
                    <a:cxn ang="0">
                      <a:pos x="540" y="54"/>
                    </a:cxn>
                    <a:cxn ang="0">
                      <a:pos x="495" y="42"/>
                    </a:cxn>
                    <a:cxn ang="0">
                      <a:pos x="413" y="78"/>
                    </a:cxn>
                    <a:cxn ang="0">
                      <a:pos x="390" y="72"/>
                    </a:cxn>
                    <a:cxn ang="0">
                      <a:pos x="375" y="110"/>
                    </a:cxn>
                    <a:cxn ang="0">
                      <a:pos x="579" y="166"/>
                    </a:cxn>
                    <a:cxn ang="0">
                      <a:pos x="536" y="131"/>
                    </a:cxn>
                    <a:cxn ang="0">
                      <a:pos x="536" y="131"/>
                    </a:cxn>
                    <a:cxn ang="0">
                      <a:pos x="518" y="138"/>
                    </a:cxn>
                    <a:cxn ang="0">
                      <a:pos x="411" y="111"/>
                    </a:cxn>
                    <a:cxn ang="0">
                      <a:pos x="376" y="125"/>
                    </a:cxn>
                    <a:cxn ang="0">
                      <a:pos x="483" y="153"/>
                    </a:cxn>
                    <a:cxn ang="0">
                      <a:pos x="466" y="161"/>
                    </a:cxn>
                    <a:cxn ang="0">
                      <a:pos x="579" y="166"/>
                    </a:cxn>
                  </a:cxnLst>
                  <a:rect l="0" t="0" r="r" b="b"/>
                  <a:pathLst>
                    <a:path w="751" h="392">
                      <a:moveTo>
                        <a:pt x="751" y="130"/>
                      </a:moveTo>
                      <a:cubicBezTo>
                        <a:pt x="751" y="279"/>
                        <a:pt x="751" y="279"/>
                        <a:pt x="751" y="279"/>
                      </a:cubicBezTo>
                      <a:cubicBezTo>
                        <a:pt x="567" y="392"/>
                        <a:pt x="567" y="392"/>
                        <a:pt x="567" y="392"/>
                      </a:cubicBezTo>
                      <a:cubicBezTo>
                        <a:pt x="185" y="392"/>
                        <a:pt x="185" y="392"/>
                        <a:pt x="185" y="392"/>
                      </a:cubicBezTo>
                      <a:cubicBezTo>
                        <a:pt x="0" y="275"/>
                        <a:pt x="0" y="275"/>
                        <a:pt x="0" y="275"/>
                      </a:cubicBezTo>
                      <a:cubicBezTo>
                        <a:pt x="1" y="126"/>
                        <a:pt x="1" y="126"/>
                        <a:pt x="1" y="126"/>
                      </a:cubicBezTo>
                      <a:cubicBezTo>
                        <a:pt x="186" y="243"/>
                        <a:pt x="186" y="243"/>
                        <a:pt x="186" y="243"/>
                      </a:cubicBezTo>
                      <a:cubicBezTo>
                        <a:pt x="567" y="243"/>
                        <a:pt x="567" y="243"/>
                        <a:pt x="567" y="243"/>
                      </a:cubicBezTo>
                      <a:lnTo>
                        <a:pt x="751" y="130"/>
                      </a:lnTo>
                      <a:close/>
                      <a:moveTo>
                        <a:pt x="750" y="118"/>
                      </a:moveTo>
                      <a:cubicBezTo>
                        <a:pt x="565" y="231"/>
                        <a:pt x="565" y="231"/>
                        <a:pt x="565" y="231"/>
                      </a:cubicBezTo>
                      <a:cubicBezTo>
                        <a:pt x="188" y="231"/>
                        <a:pt x="188" y="231"/>
                        <a:pt x="188" y="231"/>
                      </a:cubicBezTo>
                      <a:cubicBezTo>
                        <a:pt x="6" y="115"/>
                        <a:pt x="6" y="115"/>
                        <a:pt x="6" y="115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568" y="2"/>
                        <a:pt x="568" y="2"/>
                        <a:pt x="568" y="2"/>
                      </a:cubicBezTo>
                      <a:lnTo>
                        <a:pt x="750" y="118"/>
                      </a:lnTo>
                      <a:close/>
                      <a:moveTo>
                        <a:pt x="203" y="93"/>
                      </a:moveTo>
                      <a:cubicBezTo>
                        <a:pt x="203" y="93"/>
                        <a:pt x="203" y="93"/>
                        <a:pt x="203" y="93"/>
                      </a:cubicBezTo>
                      <a:cubicBezTo>
                        <a:pt x="220" y="86"/>
                        <a:pt x="220" y="86"/>
                        <a:pt x="220" y="86"/>
                      </a:cubicBezTo>
                      <a:cubicBezTo>
                        <a:pt x="328" y="113"/>
                        <a:pt x="328" y="113"/>
                        <a:pt x="328" y="113"/>
                      </a:cubicBezTo>
                      <a:cubicBezTo>
                        <a:pt x="362" y="98"/>
                        <a:pt x="362" y="98"/>
                        <a:pt x="362" y="98"/>
                      </a:cubicBezTo>
                      <a:cubicBezTo>
                        <a:pt x="255" y="71"/>
                        <a:pt x="255" y="71"/>
                        <a:pt x="255" y="71"/>
                      </a:cubicBezTo>
                      <a:cubicBezTo>
                        <a:pt x="272" y="63"/>
                        <a:pt x="272" y="63"/>
                        <a:pt x="272" y="63"/>
                      </a:cubicBezTo>
                      <a:cubicBezTo>
                        <a:pt x="159" y="58"/>
                        <a:pt x="159" y="58"/>
                        <a:pt x="159" y="58"/>
                      </a:cubicBezTo>
                      <a:cubicBezTo>
                        <a:pt x="203" y="93"/>
                        <a:pt x="203" y="93"/>
                        <a:pt x="203" y="93"/>
                      </a:cubicBezTo>
                      <a:close/>
                      <a:moveTo>
                        <a:pt x="365" y="114"/>
                      </a:moveTo>
                      <a:cubicBezTo>
                        <a:pt x="259" y="129"/>
                        <a:pt x="259" y="129"/>
                        <a:pt x="259" y="129"/>
                      </a:cubicBezTo>
                      <a:cubicBezTo>
                        <a:pt x="282" y="135"/>
                        <a:pt x="282" y="135"/>
                        <a:pt x="282" y="135"/>
                      </a:cubicBezTo>
                      <a:cubicBezTo>
                        <a:pt x="200" y="170"/>
                        <a:pt x="200" y="170"/>
                        <a:pt x="200" y="170"/>
                      </a:cubicBezTo>
                      <a:cubicBezTo>
                        <a:pt x="245" y="181"/>
                        <a:pt x="245" y="181"/>
                        <a:pt x="245" y="181"/>
                      </a:cubicBezTo>
                      <a:cubicBezTo>
                        <a:pt x="327" y="146"/>
                        <a:pt x="327" y="146"/>
                        <a:pt x="327" y="146"/>
                      </a:cubicBezTo>
                      <a:cubicBezTo>
                        <a:pt x="350" y="152"/>
                        <a:pt x="350" y="152"/>
                        <a:pt x="350" y="152"/>
                      </a:cubicBezTo>
                      <a:cubicBezTo>
                        <a:pt x="365" y="114"/>
                        <a:pt x="365" y="114"/>
                        <a:pt x="365" y="114"/>
                      </a:cubicBezTo>
                      <a:close/>
                      <a:moveTo>
                        <a:pt x="375" y="110"/>
                      </a:moveTo>
                      <a:cubicBezTo>
                        <a:pt x="480" y="96"/>
                        <a:pt x="480" y="96"/>
                        <a:pt x="480" y="96"/>
                      </a:cubicBezTo>
                      <a:cubicBezTo>
                        <a:pt x="458" y="89"/>
                        <a:pt x="458" y="89"/>
                        <a:pt x="458" y="89"/>
                      </a:cubicBezTo>
                      <a:cubicBezTo>
                        <a:pt x="540" y="54"/>
                        <a:pt x="540" y="54"/>
                        <a:pt x="540" y="54"/>
                      </a:cubicBezTo>
                      <a:cubicBezTo>
                        <a:pt x="495" y="42"/>
                        <a:pt x="495" y="42"/>
                        <a:pt x="495" y="42"/>
                      </a:cubicBezTo>
                      <a:cubicBezTo>
                        <a:pt x="413" y="78"/>
                        <a:pt x="413" y="78"/>
                        <a:pt x="413" y="78"/>
                      </a:cubicBezTo>
                      <a:cubicBezTo>
                        <a:pt x="390" y="72"/>
                        <a:pt x="390" y="72"/>
                        <a:pt x="390" y="72"/>
                      </a:cubicBezTo>
                      <a:cubicBezTo>
                        <a:pt x="375" y="110"/>
                        <a:pt x="375" y="110"/>
                        <a:pt x="375" y="110"/>
                      </a:cubicBezTo>
                      <a:close/>
                      <a:moveTo>
                        <a:pt x="579" y="166"/>
                      </a:move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18" y="138"/>
                        <a:pt x="518" y="138"/>
                        <a:pt x="518" y="138"/>
                      </a:cubicBezTo>
                      <a:cubicBezTo>
                        <a:pt x="411" y="111"/>
                        <a:pt x="411" y="111"/>
                        <a:pt x="411" y="111"/>
                      </a:cubicBezTo>
                      <a:cubicBezTo>
                        <a:pt x="376" y="125"/>
                        <a:pt x="376" y="125"/>
                        <a:pt x="376" y="125"/>
                      </a:cubicBezTo>
                      <a:cubicBezTo>
                        <a:pt x="483" y="153"/>
                        <a:pt x="483" y="153"/>
                        <a:pt x="483" y="153"/>
                      </a:cubicBezTo>
                      <a:cubicBezTo>
                        <a:pt x="466" y="161"/>
                        <a:pt x="466" y="161"/>
                        <a:pt x="466" y="161"/>
                      </a:cubicBezTo>
                      <a:cubicBezTo>
                        <a:pt x="579" y="166"/>
                        <a:pt x="579" y="166"/>
                        <a:pt x="579" y="16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sp>
            <p:nvSpPr>
              <p:cNvPr id="67" name="TextBox 182"/>
              <p:cNvSpPr txBox="1">
                <a:spLocks noChangeArrowheads="1"/>
              </p:cNvSpPr>
              <p:nvPr/>
            </p:nvSpPr>
            <p:spPr bwMode="auto">
              <a:xfrm>
                <a:off x="968175" y="4830226"/>
                <a:ext cx="426005" cy="264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SansTT Light"/>
                    <a:cs typeface="CiscoSansTT Light"/>
                  </a:rPr>
                  <a:t>MC</a:t>
                </a:r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 flipV="1">
              <a:off x="2841974" y="1869281"/>
              <a:ext cx="591393" cy="468062"/>
            </a:xfrm>
            <a:prstGeom prst="line">
              <a:avLst/>
            </a:prstGeom>
            <a:ln w="12700" cmpd="sng">
              <a:solidFill>
                <a:schemeClr val="accent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endCxn id="55" idx="2"/>
            </p:cNvCxnSpPr>
            <p:nvPr/>
          </p:nvCxnSpPr>
          <p:spPr>
            <a:xfrm flipV="1">
              <a:off x="3318371" y="1938126"/>
              <a:ext cx="107691" cy="423860"/>
            </a:xfrm>
            <a:prstGeom prst="line">
              <a:avLst/>
            </a:prstGeom>
            <a:ln w="12700" cmpd="sng">
              <a:solidFill>
                <a:schemeClr val="accent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51" idx="2"/>
            </p:cNvCxnSpPr>
            <p:nvPr/>
          </p:nvCxnSpPr>
          <p:spPr>
            <a:xfrm flipV="1">
              <a:off x="3819413" y="1963607"/>
              <a:ext cx="95864" cy="414796"/>
            </a:xfrm>
            <a:prstGeom prst="line">
              <a:avLst/>
            </a:prstGeom>
            <a:ln w="12700" cmpd="sng">
              <a:solidFill>
                <a:schemeClr val="accent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endCxn id="51" idx="2"/>
            </p:cNvCxnSpPr>
            <p:nvPr/>
          </p:nvCxnSpPr>
          <p:spPr>
            <a:xfrm flipH="1" flipV="1">
              <a:off x="3915277" y="1963607"/>
              <a:ext cx="405182" cy="406586"/>
            </a:xfrm>
            <a:prstGeom prst="line">
              <a:avLst/>
            </a:prstGeom>
            <a:ln w="12700" cmpd="sng">
              <a:solidFill>
                <a:schemeClr val="accent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542"/>
            <p:cNvGrpSpPr/>
            <p:nvPr/>
          </p:nvGrpSpPr>
          <p:grpSpPr>
            <a:xfrm>
              <a:off x="2618120" y="2291357"/>
              <a:ext cx="448495" cy="274835"/>
              <a:chOff x="7550631" y="3656238"/>
              <a:chExt cx="704912" cy="437582"/>
            </a:xfrm>
          </p:grpSpPr>
          <p:sp>
            <p:nvSpPr>
              <p:cNvPr id="64" name="Freeform 13"/>
              <p:cNvSpPr>
                <a:spLocks noEditPoints="1"/>
              </p:cNvSpPr>
              <p:nvPr/>
            </p:nvSpPr>
            <p:spPr bwMode="auto">
              <a:xfrm>
                <a:off x="7550631" y="3656238"/>
                <a:ext cx="704912" cy="357349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135" y="39"/>
                  </a:cxn>
                  <a:cxn ang="0">
                    <a:pos x="129" y="27"/>
                  </a:cxn>
                  <a:cxn ang="0">
                    <a:pos x="159" y="34"/>
                  </a:cxn>
                  <a:cxn ang="0">
                    <a:pos x="81" y="62"/>
                  </a:cxn>
                  <a:cxn ang="0">
                    <a:pos x="115" y="53"/>
                  </a:cxn>
                  <a:cxn ang="0">
                    <a:pos x="72" y="31"/>
                  </a:cxn>
                  <a:cxn ang="0">
                    <a:pos x="210" y="65"/>
                  </a:cxn>
                  <a:cxn ang="0">
                    <a:pos x="17" y="92"/>
                  </a:cxn>
                  <a:cxn ang="0">
                    <a:pos x="18" y="95"/>
                  </a:cxn>
                  <a:cxn ang="0">
                    <a:pos x="20" y="97"/>
                  </a:cxn>
                  <a:cxn ang="0">
                    <a:pos x="22" y="99"/>
                  </a:cxn>
                  <a:cxn ang="0">
                    <a:pos x="25" y="102"/>
                  </a:cxn>
                  <a:cxn ang="0">
                    <a:pos x="27" y="103"/>
                  </a:cxn>
                  <a:cxn ang="0">
                    <a:pos x="30" y="105"/>
                  </a:cxn>
                  <a:cxn ang="0">
                    <a:pos x="33" y="107"/>
                  </a:cxn>
                  <a:cxn ang="0">
                    <a:pos x="37" y="109"/>
                  </a:cxn>
                  <a:cxn ang="0">
                    <a:pos x="41" y="111"/>
                  </a:cxn>
                  <a:cxn ang="0">
                    <a:pos x="45" y="112"/>
                  </a:cxn>
                  <a:cxn ang="0">
                    <a:pos x="50" y="114"/>
                  </a:cxn>
                  <a:cxn ang="0">
                    <a:pos x="54" y="115"/>
                  </a:cxn>
                  <a:cxn ang="0">
                    <a:pos x="59" y="116"/>
                  </a:cxn>
                  <a:cxn ang="0">
                    <a:pos x="65" y="118"/>
                  </a:cxn>
                  <a:cxn ang="0">
                    <a:pos x="71" y="119"/>
                  </a:cxn>
                  <a:cxn ang="0">
                    <a:pos x="78" y="120"/>
                  </a:cxn>
                  <a:cxn ang="0">
                    <a:pos x="83" y="121"/>
                  </a:cxn>
                  <a:cxn ang="0">
                    <a:pos x="90" y="122"/>
                  </a:cxn>
                  <a:cxn ang="0">
                    <a:pos x="95" y="122"/>
                  </a:cxn>
                  <a:cxn ang="0">
                    <a:pos x="107" y="123"/>
                  </a:cxn>
                  <a:cxn ang="0">
                    <a:pos x="119" y="124"/>
                  </a:cxn>
                  <a:cxn ang="0">
                    <a:pos x="125" y="124"/>
                  </a:cxn>
                  <a:cxn ang="0">
                    <a:pos x="131" y="124"/>
                  </a:cxn>
                  <a:cxn ang="0">
                    <a:pos x="138" y="123"/>
                  </a:cxn>
                  <a:cxn ang="0">
                    <a:pos x="147" y="123"/>
                  </a:cxn>
                  <a:cxn ang="0">
                    <a:pos x="152" y="122"/>
                  </a:cxn>
                  <a:cxn ang="0">
                    <a:pos x="158" y="122"/>
                  </a:cxn>
                  <a:cxn ang="0">
                    <a:pos x="165" y="121"/>
                  </a:cxn>
                  <a:cxn ang="0">
                    <a:pos x="174" y="120"/>
                  </a:cxn>
                  <a:cxn ang="0">
                    <a:pos x="179" y="118"/>
                  </a:cxn>
                  <a:cxn ang="0">
                    <a:pos x="185" y="117"/>
                  </a:cxn>
                  <a:cxn ang="0">
                    <a:pos x="191" y="116"/>
                  </a:cxn>
                  <a:cxn ang="0">
                    <a:pos x="196" y="114"/>
                  </a:cxn>
                  <a:cxn ang="0">
                    <a:pos x="201" y="113"/>
                  </a:cxn>
                  <a:cxn ang="0">
                    <a:pos x="205" y="111"/>
                  </a:cxn>
                  <a:cxn ang="0">
                    <a:pos x="210" y="109"/>
                  </a:cxn>
                  <a:cxn ang="0">
                    <a:pos x="213" y="108"/>
                  </a:cxn>
                  <a:cxn ang="0">
                    <a:pos x="216" y="107"/>
                  </a:cxn>
                  <a:cxn ang="0">
                    <a:pos x="219" y="105"/>
                  </a:cxn>
                  <a:cxn ang="0">
                    <a:pos x="222" y="103"/>
                  </a:cxn>
                  <a:cxn ang="0">
                    <a:pos x="225" y="101"/>
                  </a:cxn>
                  <a:cxn ang="0">
                    <a:pos x="227" y="99"/>
                  </a:cxn>
                  <a:cxn ang="0">
                    <a:pos x="229" y="96"/>
                  </a:cxn>
                  <a:cxn ang="0">
                    <a:pos x="231" y="94"/>
                  </a:cxn>
                  <a:cxn ang="0">
                    <a:pos x="231" y="91"/>
                  </a:cxn>
                  <a:cxn ang="0">
                    <a:pos x="232" y="90"/>
                  </a:cxn>
                  <a:cxn ang="0">
                    <a:pos x="232" y="88"/>
                  </a:cxn>
                </a:cxnLst>
                <a:rect l="0" t="0" r="r" b="b"/>
                <a:pathLst>
                  <a:path w="244" h="124">
                    <a:moveTo>
                      <a:pt x="56" y="68"/>
                    </a:moveTo>
                    <a:cubicBezTo>
                      <a:pt x="103" y="80"/>
                      <a:pt x="172" y="77"/>
                      <a:pt x="208" y="61"/>
                    </a:cubicBezTo>
                    <a:cubicBezTo>
                      <a:pt x="244" y="46"/>
                      <a:pt x="235" y="24"/>
                      <a:pt x="188" y="11"/>
                    </a:cubicBezTo>
                    <a:cubicBezTo>
                      <a:pt x="140" y="0"/>
                      <a:pt x="72" y="3"/>
                      <a:pt x="36" y="18"/>
                    </a:cubicBezTo>
                    <a:cubicBezTo>
                      <a:pt x="0" y="34"/>
                      <a:pt x="9" y="56"/>
                      <a:pt x="56" y="68"/>
                    </a:cubicBezTo>
                    <a:close/>
                    <a:moveTo>
                      <a:pt x="191" y="57"/>
                    </a:moveTo>
                    <a:cubicBezTo>
                      <a:pt x="191" y="57"/>
                      <a:pt x="191" y="57"/>
                      <a:pt x="154" y="55"/>
                    </a:cubicBezTo>
                    <a:cubicBezTo>
                      <a:pt x="154" y="55"/>
                      <a:pt x="154" y="55"/>
                      <a:pt x="160" y="53"/>
                    </a:cubicBezTo>
                    <a:cubicBezTo>
                      <a:pt x="160" y="53"/>
                      <a:pt x="160" y="53"/>
                      <a:pt x="124" y="44"/>
                    </a:cubicBezTo>
                    <a:cubicBezTo>
                      <a:pt x="124" y="44"/>
                      <a:pt x="124" y="44"/>
                      <a:pt x="135" y="39"/>
                    </a:cubicBezTo>
                    <a:cubicBezTo>
                      <a:pt x="135" y="39"/>
                      <a:pt x="135" y="39"/>
                      <a:pt x="171" y="48"/>
                    </a:cubicBezTo>
                    <a:cubicBezTo>
                      <a:pt x="171" y="48"/>
                      <a:pt x="171" y="48"/>
                      <a:pt x="177" y="46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7" y="46"/>
                      <a:pt x="177" y="46"/>
                      <a:pt x="191" y="57"/>
                    </a:cubicBezTo>
                    <a:close/>
                    <a:moveTo>
                      <a:pt x="129" y="27"/>
                    </a:moveTo>
                    <a:cubicBezTo>
                      <a:pt x="129" y="27"/>
                      <a:pt x="129" y="27"/>
                      <a:pt x="136" y="29"/>
                    </a:cubicBezTo>
                    <a:cubicBezTo>
                      <a:pt x="136" y="29"/>
                      <a:pt x="136" y="29"/>
                      <a:pt x="163" y="17"/>
                    </a:cubicBezTo>
                    <a:cubicBezTo>
                      <a:pt x="163" y="17"/>
                      <a:pt x="163" y="17"/>
                      <a:pt x="178" y="21"/>
                    </a:cubicBezTo>
                    <a:cubicBezTo>
                      <a:pt x="178" y="21"/>
                      <a:pt x="178" y="21"/>
                      <a:pt x="151" y="32"/>
                    </a:cubicBezTo>
                    <a:cubicBezTo>
                      <a:pt x="151" y="32"/>
                      <a:pt x="151" y="32"/>
                      <a:pt x="159" y="34"/>
                    </a:cubicBezTo>
                    <a:cubicBezTo>
                      <a:pt x="159" y="34"/>
                      <a:pt x="159" y="34"/>
                      <a:pt x="124" y="39"/>
                    </a:cubicBezTo>
                    <a:cubicBezTo>
                      <a:pt x="124" y="39"/>
                      <a:pt x="124" y="39"/>
                      <a:pt x="129" y="27"/>
                    </a:cubicBezTo>
                    <a:close/>
                    <a:moveTo>
                      <a:pt x="115" y="53"/>
                    </a:moveTo>
                    <a:cubicBezTo>
                      <a:pt x="115" y="53"/>
                      <a:pt x="115" y="53"/>
                      <a:pt x="108" y="51"/>
                    </a:cubicBezTo>
                    <a:cubicBezTo>
                      <a:pt x="108" y="51"/>
                      <a:pt x="108" y="51"/>
                      <a:pt x="81" y="62"/>
                    </a:cubicBezTo>
                    <a:cubicBezTo>
                      <a:pt x="81" y="62"/>
                      <a:pt x="81" y="62"/>
                      <a:pt x="66" y="59"/>
                    </a:cubicBezTo>
                    <a:cubicBezTo>
                      <a:pt x="66" y="59"/>
                      <a:pt x="66" y="59"/>
                      <a:pt x="93" y="47"/>
                    </a:cubicBezTo>
                    <a:cubicBezTo>
                      <a:pt x="93" y="47"/>
                      <a:pt x="93" y="47"/>
                      <a:pt x="85" y="45"/>
                    </a:cubicBezTo>
                    <a:cubicBezTo>
                      <a:pt x="85" y="45"/>
                      <a:pt x="85" y="45"/>
                      <a:pt x="120" y="40"/>
                    </a:cubicBezTo>
                    <a:cubicBezTo>
                      <a:pt x="120" y="40"/>
                      <a:pt x="120" y="40"/>
                      <a:pt x="115" y="53"/>
                    </a:cubicBezTo>
                    <a:close/>
                    <a:moveTo>
                      <a:pt x="90" y="24"/>
                    </a:moveTo>
                    <a:cubicBezTo>
                      <a:pt x="90" y="24"/>
                      <a:pt x="90" y="24"/>
                      <a:pt x="84" y="26"/>
                    </a:cubicBezTo>
                    <a:cubicBezTo>
                      <a:pt x="84" y="26"/>
                      <a:pt x="84" y="26"/>
                      <a:pt x="120" y="35"/>
                    </a:cubicBezTo>
                    <a:cubicBezTo>
                      <a:pt x="120" y="35"/>
                      <a:pt x="120" y="35"/>
                      <a:pt x="108" y="40"/>
                    </a:cubicBezTo>
                    <a:cubicBezTo>
                      <a:pt x="108" y="40"/>
                      <a:pt x="108" y="40"/>
                      <a:pt x="72" y="31"/>
                    </a:cubicBezTo>
                    <a:cubicBezTo>
                      <a:pt x="72" y="31"/>
                      <a:pt x="72" y="31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52" y="22"/>
                    </a:cubicBezTo>
                    <a:cubicBezTo>
                      <a:pt x="52" y="22"/>
                      <a:pt x="52" y="22"/>
                      <a:pt x="90" y="24"/>
                    </a:cubicBezTo>
                    <a:close/>
                    <a:moveTo>
                      <a:pt x="210" y="65"/>
                    </a:moveTo>
                    <a:cubicBezTo>
                      <a:pt x="189" y="74"/>
                      <a:pt x="158" y="79"/>
                      <a:pt x="124" y="79"/>
                    </a:cubicBezTo>
                    <a:cubicBezTo>
                      <a:pt x="100" y="79"/>
                      <a:pt x="77" y="77"/>
                      <a:pt x="58" y="72"/>
                    </a:cubicBezTo>
                    <a:cubicBezTo>
                      <a:pt x="35" y="66"/>
                      <a:pt x="21" y="57"/>
                      <a:pt x="16" y="48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9"/>
                      <a:pt x="16" y="91"/>
                      <a:pt x="17" y="92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4"/>
                      <a:pt x="18" y="94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4"/>
                      <a:pt x="18" y="94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5"/>
                      <a:pt x="18" y="95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8"/>
                    </a:cubicBezTo>
                    <a:cubicBezTo>
                      <a:pt x="20" y="98"/>
                      <a:pt x="21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9"/>
                      <a:pt x="21" y="99"/>
                      <a:pt x="22" y="99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2" y="100"/>
                      <a:pt x="22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100"/>
                      <a:pt x="23" y="100"/>
                      <a:pt x="23" y="101"/>
                    </a:cubicBezTo>
                    <a:cubicBezTo>
                      <a:pt x="24" y="101"/>
                      <a:pt x="24" y="101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3"/>
                      <a:pt x="26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4"/>
                      <a:pt x="27" y="104"/>
                      <a:pt x="28" y="104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28" y="104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0" y="105"/>
                      <a:pt x="30" y="105"/>
                      <a:pt x="31" y="105"/>
                    </a:cubicBezTo>
                    <a:cubicBezTo>
                      <a:pt x="31" y="106"/>
                      <a:pt x="31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7"/>
                      <a:pt x="33" y="107"/>
                      <a:pt x="33" y="107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34" y="107"/>
                      <a:pt x="34" y="107"/>
                      <a:pt x="34" y="108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5" y="108"/>
                      <a:pt x="36" y="108"/>
                      <a:pt x="36" y="108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9" y="109"/>
                      <a:pt x="39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40" y="110"/>
                      <a:pt x="40" y="110"/>
                      <a:pt x="41" y="110"/>
                    </a:cubicBezTo>
                    <a:cubicBezTo>
                      <a:pt x="41" y="110"/>
                      <a:pt x="41" y="110"/>
                      <a:pt x="41" y="111"/>
                    </a:cubicBezTo>
                    <a:cubicBezTo>
                      <a:pt x="42" y="111"/>
                      <a:pt x="42" y="111"/>
                      <a:pt x="43" y="111"/>
                    </a:cubicBezTo>
                    <a:cubicBezTo>
                      <a:pt x="43" y="111"/>
                      <a:pt x="43" y="111"/>
                      <a:pt x="43" y="111"/>
                    </a:cubicBezTo>
                    <a:cubicBezTo>
                      <a:pt x="43" y="111"/>
                      <a:pt x="43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5" y="112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ubicBezTo>
                      <a:pt x="46" y="113"/>
                      <a:pt x="47" y="113"/>
                      <a:pt x="47" y="113"/>
                    </a:cubicBezTo>
                    <a:cubicBezTo>
                      <a:pt x="47" y="113"/>
                      <a:pt x="48" y="113"/>
                      <a:pt x="48" y="113"/>
                    </a:cubicBezTo>
                    <a:cubicBezTo>
                      <a:pt x="48" y="113"/>
                      <a:pt x="49" y="113"/>
                      <a:pt x="49" y="113"/>
                    </a:cubicBezTo>
                    <a:cubicBezTo>
                      <a:pt x="49" y="113"/>
                      <a:pt x="49" y="114"/>
                      <a:pt x="50" y="114"/>
                    </a:cubicBezTo>
                    <a:cubicBezTo>
                      <a:pt x="50" y="114"/>
                      <a:pt x="51" y="114"/>
                      <a:pt x="51" y="114"/>
                    </a:cubicBezTo>
                    <a:cubicBezTo>
                      <a:pt x="51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3" y="114"/>
                      <a:pt x="53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5" y="115"/>
                      <a:pt x="55" y="115"/>
                      <a:pt x="56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7" y="116"/>
                      <a:pt x="58" y="116"/>
                      <a:pt x="58" y="116"/>
                    </a:cubicBezTo>
                    <a:cubicBezTo>
                      <a:pt x="58" y="116"/>
                      <a:pt x="59" y="116"/>
                      <a:pt x="59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0" y="117"/>
                      <a:pt x="61" y="117"/>
                      <a:pt x="62" y="117"/>
                    </a:cubicBezTo>
                    <a:cubicBezTo>
                      <a:pt x="62" y="117"/>
                      <a:pt x="62" y="117"/>
                      <a:pt x="62" y="117"/>
                    </a:cubicBezTo>
                    <a:cubicBezTo>
                      <a:pt x="63" y="117"/>
                      <a:pt x="64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67" y="118"/>
                      <a:pt x="67" y="118"/>
                      <a:pt x="68" y="118"/>
                    </a:cubicBezTo>
                    <a:cubicBezTo>
                      <a:pt x="68" y="118"/>
                      <a:pt x="68" y="118"/>
                      <a:pt x="69" y="118"/>
                    </a:cubicBezTo>
                    <a:cubicBezTo>
                      <a:pt x="69" y="119"/>
                      <a:pt x="70" y="119"/>
                      <a:pt x="71" y="119"/>
                    </a:cubicBezTo>
                    <a:cubicBezTo>
                      <a:pt x="71" y="119"/>
                      <a:pt x="71" y="119"/>
                      <a:pt x="71" y="119"/>
                    </a:cubicBezTo>
                    <a:cubicBezTo>
                      <a:pt x="72" y="119"/>
                      <a:pt x="73" y="119"/>
                      <a:pt x="74" y="119"/>
                    </a:cubicBezTo>
                    <a:cubicBezTo>
                      <a:pt x="74" y="120"/>
                      <a:pt x="75" y="120"/>
                      <a:pt x="75" y="120"/>
                    </a:cubicBezTo>
                    <a:cubicBezTo>
                      <a:pt x="76" y="120"/>
                      <a:pt x="76" y="120"/>
                      <a:pt x="77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79" y="120"/>
                      <a:pt x="79" y="120"/>
                      <a:pt x="80" y="120"/>
                    </a:cubicBezTo>
                    <a:cubicBezTo>
                      <a:pt x="80" y="120"/>
                      <a:pt x="80" y="120"/>
                      <a:pt x="81" y="120"/>
                    </a:cubicBezTo>
                    <a:cubicBezTo>
                      <a:pt x="81" y="120"/>
                      <a:pt x="82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4" y="121"/>
                      <a:pt x="85" y="121"/>
                      <a:pt x="86" y="121"/>
                    </a:cubicBezTo>
                    <a:cubicBezTo>
                      <a:pt x="86" y="121"/>
                      <a:pt x="86" y="121"/>
                      <a:pt x="87" y="121"/>
                    </a:cubicBezTo>
                    <a:cubicBezTo>
                      <a:pt x="88" y="122"/>
                      <a:pt x="88" y="122"/>
                      <a:pt x="89" y="12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89" y="122"/>
                      <a:pt x="90" y="122"/>
                      <a:pt x="90" y="122"/>
                    </a:cubicBezTo>
                    <a:cubicBezTo>
                      <a:pt x="90" y="122"/>
                      <a:pt x="91" y="122"/>
                      <a:pt x="91" y="122"/>
                    </a:cubicBezTo>
                    <a:cubicBezTo>
                      <a:pt x="92" y="122"/>
                      <a:pt x="92" y="122"/>
                      <a:pt x="93" y="122"/>
                    </a:cubicBezTo>
                    <a:cubicBezTo>
                      <a:pt x="93" y="122"/>
                      <a:pt x="94" y="122"/>
                      <a:pt x="94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7" y="122"/>
                      <a:pt x="99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3" y="123"/>
                      <a:pt x="105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9" y="123"/>
                      <a:pt x="111" y="123"/>
                      <a:pt x="112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5" y="123"/>
                      <a:pt x="117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20" y="124"/>
                      <a:pt x="121" y="124"/>
                      <a:pt x="122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3" y="124"/>
                      <a:pt x="124" y="124"/>
                      <a:pt x="125" y="124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125" y="124"/>
                      <a:pt x="126" y="124"/>
                      <a:pt x="126" y="124"/>
                    </a:cubicBezTo>
                    <a:cubicBezTo>
                      <a:pt x="126" y="124"/>
                      <a:pt x="127" y="124"/>
                      <a:pt x="128" y="124"/>
                    </a:cubicBezTo>
                    <a:cubicBezTo>
                      <a:pt x="128" y="124"/>
                      <a:pt x="128" y="124"/>
                      <a:pt x="129" y="124"/>
                    </a:cubicBezTo>
                    <a:cubicBezTo>
                      <a:pt x="129" y="124"/>
                      <a:pt x="130" y="124"/>
                      <a:pt x="131" y="124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32" y="124"/>
                      <a:pt x="132" y="124"/>
                      <a:pt x="132" y="124"/>
                    </a:cubicBezTo>
                    <a:cubicBezTo>
                      <a:pt x="133" y="123"/>
                      <a:pt x="133" y="123"/>
                      <a:pt x="134" y="123"/>
                    </a:cubicBezTo>
                    <a:cubicBezTo>
                      <a:pt x="134" y="123"/>
                      <a:pt x="135" y="123"/>
                      <a:pt x="135" y="123"/>
                    </a:cubicBezTo>
                    <a:cubicBezTo>
                      <a:pt x="136" y="123"/>
                      <a:pt x="137" y="123"/>
                      <a:pt x="138" y="123"/>
                    </a:cubicBezTo>
                    <a:cubicBezTo>
                      <a:pt x="138" y="123"/>
                      <a:pt x="138" y="123"/>
                      <a:pt x="138" y="123"/>
                    </a:cubicBezTo>
                    <a:cubicBezTo>
                      <a:pt x="139" y="123"/>
                      <a:pt x="139" y="123"/>
                      <a:pt x="139" y="123"/>
                    </a:cubicBezTo>
                    <a:cubicBezTo>
                      <a:pt x="140" y="123"/>
                      <a:pt x="141" y="123"/>
                      <a:pt x="142" y="123"/>
                    </a:cubicBezTo>
                    <a:cubicBezTo>
                      <a:pt x="143" y="123"/>
                      <a:pt x="143" y="123"/>
                      <a:pt x="143" y="123"/>
                    </a:cubicBezTo>
                    <a:cubicBezTo>
                      <a:pt x="144" y="123"/>
                      <a:pt x="145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8" y="123"/>
                    </a:cubicBezTo>
                    <a:cubicBezTo>
                      <a:pt x="148" y="123"/>
                      <a:pt x="149" y="123"/>
                      <a:pt x="149" y="123"/>
                    </a:cubicBezTo>
                    <a:cubicBezTo>
                      <a:pt x="149" y="123"/>
                      <a:pt x="150" y="123"/>
                      <a:pt x="150" y="122"/>
                    </a:cubicBezTo>
                    <a:cubicBezTo>
                      <a:pt x="151" y="122"/>
                      <a:pt x="152" y="122"/>
                      <a:pt x="152" y="122"/>
                    </a:cubicBezTo>
                    <a:cubicBezTo>
                      <a:pt x="152" y="122"/>
                      <a:pt x="153" y="122"/>
                      <a:pt x="153" y="122"/>
                    </a:cubicBezTo>
                    <a:cubicBezTo>
                      <a:pt x="154" y="122"/>
                      <a:pt x="154" y="122"/>
                      <a:pt x="155" y="122"/>
                    </a:cubicBezTo>
                    <a:cubicBezTo>
                      <a:pt x="155" y="122"/>
                      <a:pt x="155" y="122"/>
                      <a:pt x="156" y="122"/>
                    </a:cubicBezTo>
                    <a:cubicBezTo>
                      <a:pt x="156" y="122"/>
                      <a:pt x="157" y="122"/>
                      <a:pt x="157" y="122"/>
                    </a:cubicBezTo>
                    <a:cubicBezTo>
                      <a:pt x="158" y="122"/>
                      <a:pt x="158" y="122"/>
                      <a:pt x="158" y="122"/>
                    </a:cubicBezTo>
                    <a:cubicBezTo>
                      <a:pt x="159" y="122"/>
                      <a:pt x="159" y="122"/>
                      <a:pt x="160" y="122"/>
                    </a:cubicBezTo>
                    <a:cubicBezTo>
                      <a:pt x="160" y="122"/>
                      <a:pt x="161" y="122"/>
                      <a:pt x="161" y="122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21"/>
                      <a:pt x="163" y="121"/>
                      <a:pt x="164" y="121"/>
                    </a:cubicBezTo>
                    <a:cubicBezTo>
                      <a:pt x="164" y="121"/>
                      <a:pt x="165" y="121"/>
                      <a:pt x="165" y="121"/>
                    </a:cubicBezTo>
                    <a:cubicBezTo>
                      <a:pt x="166" y="121"/>
                      <a:pt x="166" y="121"/>
                      <a:pt x="166" y="121"/>
                    </a:cubicBezTo>
                    <a:cubicBezTo>
                      <a:pt x="167" y="120"/>
                      <a:pt x="168" y="120"/>
                      <a:pt x="169" y="120"/>
                    </a:cubicBezTo>
                    <a:cubicBezTo>
                      <a:pt x="169" y="120"/>
                      <a:pt x="170" y="120"/>
                      <a:pt x="171" y="120"/>
                    </a:cubicBezTo>
                    <a:cubicBezTo>
                      <a:pt x="171" y="120"/>
                      <a:pt x="172" y="120"/>
                      <a:pt x="172" y="120"/>
                    </a:cubicBezTo>
                    <a:cubicBezTo>
                      <a:pt x="173" y="120"/>
                      <a:pt x="173" y="120"/>
                      <a:pt x="174" y="120"/>
                    </a:cubicBezTo>
                    <a:cubicBezTo>
                      <a:pt x="174" y="120"/>
                      <a:pt x="174" y="119"/>
                      <a:pt x="174" y="119"/>
                    </a:cubicBezTo>
                    <a:cubicBezTo>
                      <a:pt x="175" y="119"/>
                      <a:pt x="175" y="119"/>
                      <a:pt x="176" y="119"/>
                    </a:cubicBezTo>
                    <a:cubicBezTo>
                      <a:pt x="176" y="119"/>
                      <a:pt x="177" y="119"/>
                      <a:pt x="177" y="119"/>
                    </a:cubicBezTo>
                    <a:cubicBezTo>
                      <a:pt x="178" y="119"/>
                      <a:pt x="178" y="119"/>
                      <a:pt x="178" y="119"/>
                    </a:cubicBezTo>
                    <a:cubicBezTo>
                      <a:pt x="179" y="119"/>
                      <a:pt x="179" y="118"/>
                      <a:pt x="179" y="118"/>
                    </a:cubicBezTo>
                    <a:cubicBezTo>
                      <a:pt x="180" y="118"/>
                      <a:pt x="180" y="118"/>
                      <a:pt x="181" y="118"/>
                    </a:cubicBezTo>
                    <a:cubicBezTo>
                      <a:pt x="181" y="118"/>
                      <a:pt x="181" y="118"/>
                      <a:pt x="182" y="118"/>
                    </a:cubicBezTo>
                    <a:cubicBezTo>
                      <a:pt x="182" y="118"/>
                      <a:pt x="183" y="118"/>
                      <a:pt x="183" y="118"/>
                    </a:cubicBezTo>
                    <a:cubicBezTo>
                      <a:pt x="183" y="118"/>
                      <a:pt x="184" y="118"/>
                      <a:pt x="184" y="118"/>
                    </a:cubicBezTo>
                    <a:cubicBezTo>
                      <a:pt x="185" y="117"/>
                      <a:pt x="185" y="117"/>
                      <a:pt x="185" y="117"/>
                    </a:cubicBezTo>
                    <a:cubicBezTo>
                      <a:pt x="186" y="117"/>
                      <a:pt x="186" y="117"/>
                      <a:pt x="186" y="117"/>
                    </a:cubicBezTo>
                    <a:cubicBezTo>
                      <a:pt x="187" y="117"/>
                      <a:pt x="187" y="117"/>
                      <a:pt x="187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8" y="117"/>
                      <a:pt x="188" y="117"/>
                      <a:pt x="189" y="117"/>
                    </a:cubicBezTo>
                    <a:cubicBezTo>
                      <a:pt x="189" y="116"/>
                      <a:pt x="190" y="116"/>
                      <a:pt x="191" y="116"/>
                    </a:cubicBezTo>
                    <a:cubicBezTo>
                      <a:pt x="191" y="116"/>
                      <a:pt x="191" y="116"/>
                      <a:pt x="191" y="116"/>
                    </a:cubicBezTo>
                    <a:cubicBezTo>
                      <a:pt x="192" y="116"/>
                      <a:pt x="192" y="115"/>
                      <a:pt x="193" y="115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5" y="115"/>
                      <a:pt x="195" y="115"/>
                      <a:pt x="196" y="114"/>
                    </a:cubicBezTo>
                    <a:cubicBezTo>
                      <a:pt x="196" y="114"/>
                      <a:pt x="196" y="114"/>
                      <a:pt x="196" y="114"/>
                    </a:cubicBezTo>
                    <a:cubicBezTo>
                      <a:pt x="197" y="114"/>
                      <a:pt x="198" y="114"/>
                      <a:pt x="198" y="114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9" y="114"/>
                      <a:pt x="199" y="114"/>
                      <a:pt x="199" y="114"/>
                    </a:cubicBezTo>
                    <a:cubicBezTo>
                      <a:pt x="199" y="113"/>
                      <a:pt x="199" y="113"/>
                      <a:pt x="200" y="113"/>
                    </a:cubicBezTo>
                    <a:cubicBezTo>
                      <a:pt x="200" y="113"/>
                      <a:pt x="200" y="113"/>
                      <a:pt x="201" y="113"/>
                    </a:cubicBezTo>
                    <a:cubicBezTo>
                      <a:pt x="201" y="113"/>
                      <a:pt x="201" y="113"/>
                      <a:pt x="201" y="113"/>
                    </a:cubicBezTo>
                    <a:cubicBezTo>
                      <a:pt x="202" y="113"/>
                      <a:pt x="202" y="113"/>
                      <a:pt x="202" y="112"/>
                    </a:cubicBezTo>
                    <a:cubicBezTo>
                      <a:pt x="203" y="112"/>
                      <a:pt x="203" y="112"/>
                      <a:pt x="203" y="112"/>
                    </a:cubicBezTo>
                    <a:cubicBezTo>
                      <a:pt x="204" y="112"/>
                      <a:pt x="204" y="112"/>
                      <a:pt x="204" y="112"/>
                    </a:cubicBezTo>
                    <a:cubicBezTo>
                      <a:pt x="205" y="112"/>
                      <a:pt x="205" y="111"/>
                      <a:pt x="205" y="111"/>
                    </a:cubicBezTo>
                    <a:cubicBezTo>
                      <a:pt x="205" y="111"/>
                      <a:pt x="206" y="111"/>
                      <a:pt x="206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6" y="111"/>
                      <a:pt x="207" y="111"/>
                      <a:pt x="207" y="110"/>
                    </a:cubicBezTo>
                    <a:cubicBezTo>
                      <a:pt x="207" y="110"/>
                      <a:pt x="208" y="110"/>
                      <a:pt x="208" y="110"/>
                    </a:cubicBezTo>
                    <a:cubicBezTo>
                      <a:pt x="208" y="110"/>
                      <a:pt x="209" y="110"/>
                      <a:pt x="210" y="109"/>
                    </a:cubicBezTo>
                    <a:cubicBezTo>
                      <a:pt x="210" y="109"/>
                      <a:pt x="211" y="109"/>
                      <a:pt x="211" y="109"/>
                    </a:cubicBezTo>
                    <a:cubicBezTo>
                      <a:pt x="211" y="109"/>
                      <a:pt x="211" y="109"/>
                      <a:pt x="211" y="109"/>
                    </a:cubicBezTo>
                    <a:cubicBezTo>
                      <a:pt x="212" y="109"/>
                      <a:pt x="212" y="109"/>
                      <a:pt x="212" y="108"/>
                    </a:cubicBezTo>
                    <a:cubicBezTo>
                      <a:pt x="212" y="108"/>
                      <a:pt x="212" y="108"/>
                      <a:pt x="212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8"/>
                      <a:pt x="214" y="108"/>
                      <a:pt x="214" y="107"/>
                    </a:cubicBezTo>
                    <a:cubicBezTo>
                      <a:pt x="214" y="107"/>
                      <a:pt x="214" y="107"/>
                      <a:pt x="215" y="107"/>
                    </a:cubicBezTo>
                    <a:cubicBezTo>
                      <a:pt x="215" y="107"/>
                      <a:pt x="215" y="107"/>
                      <a:pt x="215" y="107"/>
                    </a:cubicBezTo>
                    <a:cubicBezTo>
                      <a:pt x="215" y="107"/>
                      <a:pt x="215" y="107"/>
                      <a:pt x="216" y="107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16" y="106"/>
                      <a:pt x="217" y="106"/>
                      <a:pt x="217" y="106"/>
                    </a:cubicBezTo>
                    <a:cubicBezTo>
                      <a:pt x="217" y="106"/>
                      <a:pt x="217" y="106"/>
                      <a:pt x="217" y="106"/>
                    </a:cubicBezTo>
                    <a:cubicBezTo>
                      <a:pt x="218" y="105"/>
                      <a:pt x="218" y="105"/>
                      <a:pt x="218" y="105"/>
                    </a:cubicBezTo>
                    <a:cubicBezTo>
                      <a:pt x="218" y="105"/>
                      <a:pt x="219" y="105"/>
                      <a:pt x="219" y="105"/>
                    </a:cubicBezTo>
                    <a:cubicBezTo>
                      <a:pt x="219" y="104"/>
                      <a:pt x="220" y="104"/>
                      <a:pt x="221" y="104"/>
                    </a:cubicBezTo>
                    <a:cubicBezTo>
                      <a:pt x="221" y="104"/>
                      <a:pt x="221" y="104"/>
                      <a:pt x="221" y="104"/>
                    </a:cubicBezTo>
                    <a:cubicBezTo>
                      <a:pt x="221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5" y="101"/>
                    </a:cubicBezTo>
                    <a:cubicBezTo>
                      <a:pt x="225" y="100"/>
                      <a:pt x="225" y="100"/>
                      <a:pt x="226" y="100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6" y="99"/>
                      <a:pt x="226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8"/>
                      <a:pt x="227" y="98"/>
                      <a:pt x="228" y="98"/>
                    </a:cubicBezTo>
                    <a:cubicBezTo>
                      <a:pt x="228" y="98"/>
                      <a:pt x="228" y="97"/>
                      <a:pt x="228" y="97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28" y="97"/>
                      <a:pt x="229" y="97"/>
                      <a:pt x="229" y="97"/>
                    </a:cubicBezTo>
                    <a:cubicBezTo>
                      <a:pt x="229" y="97"/>
                      <a:pt x="229" y="96"/>
                      <a:pt x="229" y="96"/>
                    </a:cubicBezTo>
                    <a:cubicBezTo>
                      <a:pt x="229" y="96"/>
                      <a:pt x="229" y="96"/>
                      <a:pt x="229" y="96"/>
                    </a:cubicBezTo>
                    <a:cubicBezTo>
                      <a:pt x="229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4"/>
                    </a:cubicBezTo>
                    <a:cubicBezTo>
                      <a:pt x="230" y="94"/>
                      <a:pt x="230" y="94"/>
                      <a:pt x="231" y="94"/>
                    </a:cubicBezTo>
                    <a:cubicBezTo>
                      <a:pt x="231" y="94"/>
                      <a:pt x="231" y="94"/>
                      <a:pt x="231" y="94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3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1"/>
                    </a:cubicBezTo>
                    <a:cubicBezTo>
                      <a:pt x="231" y="91"/>
                      <a:pt x="231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74"/>
                      <a:pt x="232" y="61"/>
                      <a:pt x="232" y="48"/>
                    </a:cubicBezTo>
                    <a:cubicBezTo>
                      <a:pt x="229" y="53"/>
                      <a:pt x="223" y="59"/>
                      <a:pt x="210" y="65"/>
                    </a:cubicBezTo>
                    <a:close/>
                  </a:path>
                </a:pathLst>
              </a:custGeom>
              <a:solidFill>
                <a:srgbClr val="0096D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600" kern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65" name="TextBox 182"/>
              <p:cNvSpPr txBox="1">
                <a:spLocks noChangeArrowheads="1"/>
              </p:cNvSpPr>
              <p:nvPr/>
            </p:nvSpPr>
            <p:spPr bwMode="auto">
              <a:xfrm>
                <a:off x="7743704" y="3775300"/>
                <a:ext cx="290245" cy="318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7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42" name="Group 542"/>
            <p:cNvGrpSpPr/>
            <p:nvPr/>
          </p:nvGrpSpPr>
          <p:grpSpPr>
            <a:xfrm>
              <a:off x="3619540" y="2315330"/>
              <a:ext cx="448495" cy="274835"/>
              <a:chOff x="7550631" y="3656238"/>
              <a:chExt cx="704912" cy="437582"/>
            </a:xfrm>
          </p:grpSpPr>
          <p:sp>
            <p:nvSpPr>
              <p:cNvPr id="62" name="Freeform 13"/>
              <p:cNvSpPr>
                <a:spLocks noEditPoints="1"/>
              </p:cNvSpPr>
              <p:nvPr/>
            </p:nvSpPr>
            <p:spPr bwMode="auto">
              <a:xfrm>
                <a:off x="7550631" y="3656238"/>
                <a:ext cx="704912" cy="357349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135" y="39"/>
                  </a:cxn>
                  <a:cxn ang="0">
                    <a:pos x="129" y="27"/>
                  </a:cxn>
                  <a:cxn ang="0">
                    <a:pos x="159" y="34"/>
                  </a:cxn>
                  <a:cxn ang="0">
                    <a:pos x="81" y="62"/>
                  </a:cxn>
                  <a:cxn ang="0">
                    <a:pos x="115" y="53"/>
                  </a:cxn>
                  <a:cxn ang="0">
                    <a:pos x="72" y="31"/>
                  </a:cxn>
                  <a:cxn ang="0">
                    <a:pos x="210" y="65"/>
                  </a:cxn>
                  <a:cxn ang="0">
                    <a:pos x="17" y="92"/>
                  </a:cxn>
                  <a:cxn ang="0">
                    <a:pos x="18" y="95"/>
                  </a:cxn>
                  <a:cxn ang="0">
                    <a:pos x="20" y="97"/>
                  </a:cxn>
                  <a:cxn ang="0">
                    <a:pos x="22" y="99"/>
                  </a:cxn>
                  <a:cxn ang="0">
                    <a:pos x="25" y="102"/>
                  </a:cxn>
                  <a:cxn ang="0">
                    <a:pos x="27" y="103"/>
                  </a:cxn>
                  <a:cxn ang="0">
                    <a:pos x="30" y="105"/>
                  </a:cxn>
                  <a:cxn ang="0">
                    <a:pos x="33" y="107"/>
                  </a:cxn>
                  <a:cxn ang="0">
                    <a:pos x="37" y="109"/>
                  </a:cxn>
                  <a:cxn ang="0">
                    <a:pos x="41" y="111"/>
                  </a:cxn>
                  <a:cxn ang="0">
                    <a:pos x="45" y="112"/>
                  </a:cxn>
                  <a:cxn ang="0">
                    <a:pos x="50" y="114"/>
                  </a:cxn>
                  <a:cxn ang="0">
                    <a:pos x="54" y="115"/>
                  </a:cxn>
                  <a:cxn ang="0">
                    <a:pos x="59" y="116"/>
                  </a:cxn>
                  <a:cxn ang="0">
                    <a:pos x="65" y="118"/>
                  </a:cxn>
                  <a:cxn ang="0">
                    <a:pos x="71" y="119"/>
                  </a:cxn>
                  <a:cxn ang="0">
                    <a:pos x="78" y="120"/>
                  </a:cxn>
                  <a:cxn ang="0">
                    <a:pos x="83" y="121"/>
                  </a:cxn>
                  <a:cxn ang="0">
                    <a:pos x="90" y="122"/>
                  </a:cxn>
                  <a:cxn ang="0">
                    <a:pos x="95" y="122"/>
                  </a:cxn>
                  <a:cxn ang="0">
                    <a:pos x="107" y="123"/>
                  </a:cxn>
                  <a:cxn ang="0">
                    <a:pos x="119" y="124"/>
                  </a:cxn>
                  <a:cxn ang="0">
                    <a:pos x="125" y="124"/>
                  </a:cxn>
                  <a:cxn ang="0">
                    <a:pos x="131" y="124"/>
                  </a:cxn>
                  <a:cxn ang="0">
                    <a:pos x="138" y="123"/>
                  </a:cxn>
                  <a:cxn ang="0">
                    <a:pos x="147" y="123"/>
                  </a:cxn>
                  <a:cxn ang="0">
                    <a:pos x="152" y="122"/>
                  </a:cxn>
                  <a:cxn ang="0">
                    <a:pos x="158" y="122"/>
                  </a:cxn>
                  <a:cxn ang="0">
                    <a:pos x="165" y="121"/>
                  </a:cxn>
                  <a:cxn ang="0">
                    <a:pos x="174" y="120"/>
                  </a:cxn>
                  <a:cxn ang="0">
                    <a:pos x="179" y="118"/>
                  </a:cxn>
                  <a:cxn ang="0">
                    <a:pos x="185" y="117"/>
                  </a:cxn>
                  <a:cxn ang="0">
                    <a:pos x="191" y="116"/>
                  </a:cxn>
                  <a:cxn ang="0">
                    <a:pos x="196" y="114"/>
                  </a:cxn>
                  <a:cxn ang="0">
                    <a:pos x="201" y="113"/>
                  </a:cxn>
                  <a:cxn ang="0">
                    <a:pos x="205" y="111"/>
                  </a:cxn>
                  <a:cxn ang="0">
                    <a:pos x="210" y="109"/>
                  </a:cxn>
                  <a:cxn ang="0">
                    <a:pos x="213" y="108"/>
                  </a:cxn>
                  <a:cxn ang="0">
                    <a:pos x="216" y="107"/>
                  </a:cxn>
                  <a:cxn ang="0">
                    <a:pos x="219" y="105"/>
                  </a:cxn>
                  <a:cxn ang="0">
                    <a:pos x="222" y="103"/>
                  </a:cxn>
                  <a:cxn ang="0">
                    <a:pos x="225" y="101"/>
                  </a:cxn>
                  <a:cxn ang="0">
                    <a:pos x="227" y="99"/>
                  </a:cxn>
                  <a:cxn ang="0">
                    <a:pos x="229" y="96"/>
                  </a:cxn>
                  <a:cxn ang="0">
                    <a:pos x="231" y="94"/>
                  </a:cxn>
                  <a:cxn ang="0">
                    <a:pos x="231" y="91"/>
                  </a:cxn>
                  <a:cxn ang="0">
                    <a:pos x="232" y="90"/>
                  </a:cxn>
                  <a:cxn ang="0">
                    <a:pos x="232" y="88"/>
                  </a:cxn>
                </a:cxnLst>
                <a:rect l="0" t="0" r="r" b="b"/>
                <a:pathLst>
                  <a:path w="244" h="124">
                    <a:moveTo>
                      <a:pt x="56" y="68"/>
                    </a:moveTo>
                    <a:cubicBezTo>
                      <a:pt x="103" y="80"/>
                      <a:pt x="172" y="77"/>
                      <a:pt x="208" y="61"/>
                    </a:cubicBezTo>
                    <a:cubicBezTo>
                      <a:pt x="244" y="46"/>
                      <a:pt x="235" y="24"/>
                      <a:pt x="188" y="11"/>
                    </a:cubicBezTo>
                    <a:cubicBezTo>
                      <a:pt x="140" y="0"/>
                      <a:pt x="72" y="3"/>
                      <a:pt x="36" y="18"/>
                    </a:cubicBezTo>
                    <a:cubicBezTo>
                      <a:pt x="0" y="34"/>
                      <a:pt x="9" y="56"/>
                      <a:pt x="56" y="68"/>
                    </a:cubicBezTo>
                    <a:close/>
                    <a:moveTo>
                      <a:pt x="191" y="57"/>
                    </a:moveTo>
                    <a:cubicBezTo>
                      <a:pt x="191" y="57"/>
                      <a:pt x="191" y="57"/>
                      <a:pt x="154" y="55"/>
                    </a:cubicBezTo>
                    <a:cubicBezTo>
                      <a:pt x="154" y="55"/>
                      <a:pt x="154" y="55"/>
                      <a:pt x="160" y="53"/>
                    </a:cubicBezTo>
                    <a:cubicBezTo>
                      <a:pt x="160" y="53"/>
                      <a:pt x="160" y="53"/>
                      <a:pt x="124" y="44"/>
                    </a:cubicBezTo>
                    <a:cubicBezTo>
                      <a:pt x="124" y="44"/>
                      <a:pt x="124" y="44"/>
                      <a:pt x="135" y="39"/>
                    </a:cubicBezTo>
                    <a:cubicBezTo>
                      <a:pt x="135" y="39"/>
                      <a:pt x="135" y="39"/>
                      <a:pt x="171" y="48"/>
                    </a:cubicBezTo>
                    <a:cubicBezTo>
                      <a:pt x="171" y="48"/>
                      <a:pt x="171" y="48"/>
                      <a:pt x="177" y="46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7" y="46"/>
                      <a:pt x="177" y="46"/>
                      <a:pt x="191" y="57"/>
                    </a:cubicBezTo>
                    <a:close/>
                    <a:moveTo>
                      <a:pt x="129" y="27"/>
                    </a:moveTo>
                    <a:cubicBezTo>
                      <a:pt x="129" y="27"/>
                      <a:pt x="129" y="27"/>
                      <a:pt x="136" y="29"/>
                    </a:cubicBezTo>
                    <a:cubicBezTo>
                      <a:pt x="136" y="29"/>
                      <a:pt x="136" y="29"/>
                      <a:pt x="163" y="17"/>
                    </a:cubicBezTo>
                    <a:cubicBezTo>
                      <a:pt x="163" y="17"/>
                      <a:pt x="163" y="17"/>
                      <a:pt x="178" y="21"/>
                    </a:cubicBezTo>
                    <a:cubicBezTo>
                      <a:pt x="178" y="21"/>
                      <a:pt x="178" y="21"/>
                      <a:pt x="151" y="32"/>
                    </a:cubicBezTo>
                    <a:cubicBezTo>
                      <a:pt x="151" y="32"/>
                      <a:pt x="151" y="32"/>
                      <a:pt x="159" y="34"/>
                    </a:cubicBezTo>
                    <a:cubicBezTo>
                      <a:pt x="159" y="34"/>
                      <a:pt x="159" y="34"/>
                      <a:pt x="124" y="39"/>
                    </a:cubicBezTo>
                    <a:cubicBezTo>
                      <a:pt x="124" y="39"/>
                      <a:pt x="124" y="39"/>
                      <a:pt x="129" y="27"/>
                    </a:cubicBezTo>
                    <a:close/>
                    <a:moveTo>
                      <a:pt x="115" y="53"/>
                    </a:moveTo>
                    <a:cubicBezTo>
                      <a:pt x="115" y="53"/>
                      <a:pt x="115" y="53"/>
                      <a:pt x="108" y="51"/>
                    </a:cubicBezTo>
                    <a:cubicBezTo>
                      <a:pt x="108" y="51"/>
                      <a:pt x="108" y="51"/>
                      <a:pt x="81" y="62"/>
                    </a:cubicBezTo>
                    <a:cubicBezTo>
                      <a:pt x="81" y="62"/>
                      <a:pt x="81" y="62"/>
                      <a:pt x="66" y="59"/>
                    </a:cubicBezTo>
                    <a:cubicBezTo>
                      <a:pt x="66" y="59"/>
                      <a:pt x="66" y="59"/>
                      <a:pt x="93" y="47"/>
                    </a:cubicBezTo>
                    <a:cubicBezTo>
                      <a:pt x="93" y="47"/>
                      <a:pt x="93" y="47"/>
                      <a:pt x="85" y="45"/>
                    </a:cubicBezTo>
                    <a:cubicBezTo>
                      <a:pt x="85" y="45"/>
                      <a:pt x="85" y="45"/>
                      <a:pt x="120" y="40"/>
                    </a:cubicBezTo>
                    <a:cubicBezTo>
                      <a:pt x="120" y="40"/>
                      <a:pt x="120" y="40"/>
                      <a:pt x="115" y="53"/>
                    </a:cubicBezTo>
                    <a:close/>
                    <a:moveTo>
                      <a:pt x="90" y="24"/>
                    </a:moveTo>
                    <a:cubicBezTo>
                      <a:pt x="90" y="24"/>
                      <a:pt x="90" y="24"/>
                      <a:pt x="84" y="26"/>
                    </a:cubicBezTo>
                    <a:cubicBezTo>
                      <a:pt x="84" y="26"/>
                      <a:pt x="84" y="26"/>
                      <a:pt x="120" y="35"/>
                    </a:cubicBezTo>
                    <a:cubicBezTo>
                      <a:pt x="120" y="35"/>
                      <a:pt x="120" y="35"/>
                      <a:pt x="108" y="40"/>
                    </a:cubicBezTo>
                    <a:cubicBezTo>
                      <a:pt x="108" y="40"/>
                      <a:pt x="108" y="40"/>
                      <a:pt x="72" y="31"/>
                    </a:cubicBezTo>
                    <a:cubicBezTo>
                      <a:pt x="72" y="31"/>
                      <a:pt x="72" y="31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52" y="22"/>
                    </a:cubicBezTo>
                    <a:cubicBezTo>
                      <a:pt x="52" y="22"/>
                      <a:pt x="52" y="22"/>
                      <a:pt x="90" y="24"/>
                    </a:cubicBezTo>
                    <a:close/>
                    <a:moveTo>
                      <a:pt x="210" y="65"/>
                    </a:moveTo>
                    <a:cubicBezTo>
                      <a:pt x="189" y="74"/>
                      <a:pt x="158" y="79"/>
                      <a:pt x="124" y="79"/>
                    </a:cubicBezTo>
                    <a:cubicBezTo>
                      <a:pt x="100" y="79"/>
                      <a:pt x="77" y="77"/>
                      <a:pt x="58" y="72"/>
                    </a:cubicBezTo>
                    <a:cubicBezTo>
                      <a:pt x="35" y="66"/>
                      <a:pt x="21" y="57"/>
                      <a:pt x="16" y="48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9"/>
                      <a:pt x="16" y="91"/>
                      <a:pt x="17" y="92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4"/>
                      <a:pt x="18" y="94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4"/>
                      <a:pt x="18" y="94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5"/>
                      <a:pt x="18" y="95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8"/>
                    </a:cubicBezTo>
                    <a:cubicBezTo>
                      <a:pt x="20" y="98"/>
                      <a:pt x="21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9"/>
                      <a:pt x="21" y="99"/>
                      <a:pt x="22" y="99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2" y="100"/>
                      <a:pt x="22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100"/>
                      <a:pt x="23" y="100"/>
                      <a:pt x="23" y="101"/>
                    </a:cubicBezTo>
                    <a:cubicBezTo>
                      <a:pt x="24" y="101"/>
                      <a:pt x="24" y="101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3"/>
                      <a:pt x="26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4"/>
                      <a:pt x="27" y="104"/>
                      <a:pt x="28" y="104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28" y="104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0" y="105"/>
                      <a:pt x="30" y="105"/>
                      <a:pt x="31" y="105"/>
                    </a:cubicBezTo>
                    <a:cubicBezTo>
                      <a:pt x="31" y="106"/>
                      <a:pt x="31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7"/>
                      <a:pt x="33" y="107"/>
                      <a:pt x="33" y="107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34" y="107"/>
                      <a:pt x="34" y="107"/>
                      <a:pt x="34" y="108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5" y="108"/>
                      <a:pt x="36" y="108"/>
                      <a:pt x="36" y="108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9" y="109"/>
                      <a:pt x="39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40" y="110"/>
                      <a:pt x="40" y="110"/>
                      <a:pt x="41" y="110"/>
                    </a:cubicBezTo>
                    <a:cubicBezTo>
                      <a:pt x="41" y="110"/>
                      <a:pt x="41" y="110"/>
                      <a:pt x="41" y="111"/>
                    </a:cubicBezTo>
                    <a:cubicBezTo>
                      <a:pt x="42" y="111"/>
                      <a:pt x="42" y="111"/>
                      <a:pt x="43" y="111"/>
                    </a:cubicBezTo>
                    <a:cubicBezTo>
                      <a:pt x="43" y="111"/>
                      <a:pt x="43" y="111"/>
                      <a:pt x="43" y="111"/>
                    </a:cubicBezTo>
                    <a:cubicBezTo>
                      <a:pt x="43" y="111"/>
                      <a:pt x="43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5" y="112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ubicBezTo>
                      <a:pt x="46" y="113"/>
                      <a:pt x="47" y="113"/>
                      <a:pt x="47" y="113"/>
                    </a:cubicBezTo>
                    <a:cubicBezTo>
                      <a:pt x="47" y="113"/>
                      <a:pt x="48" y="113"/>
                      <a:pt x="48" y="113"/>
                    </a:cubicBezTo>
                    <a:cubicBezTo>
                      <a:pt x="48" y="113"/>
                      <a:pt x="49" y="113"/>
                      <a:pt x="49" y="113"/>
                    </a:cubicBezTo>
                    <a:cubicBezTo>
                      <a:pt x="49" y="113"/>
                      <a:pt x="49" y="114"/>
                      <a:pt x="50" y="114"/>
                    </a:cubicBezTo>
                    <a:cubicBezTo>
                      <a:pt x="50" y="114"/>
                      <a:pt x="51" y="114"/>
                      <a:pt x="51" y="114"/>
                    </a:cubicBezTo>
                    <a:cubicBezTo>
                      <a:pt x="51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3" y="114"/>
                      <a:pt x="53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5" y="115"/>
                      <a:pt x="55" y="115"/>
                      <a:pt x="56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7" y="116"/>
                      <a:pt x="58" y="116"/>
                      <a:pt x="58" y="116"/>
                    </a:cubicBezTo>
                    <a:cubicBezTo>
                      <a:pt x="58" y="116"/>
                      <a:pt x="59" y="116"/>
                      <a:pt x="59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0" y="117"/>
                      <a:pt x="61" y="117"/>
                      <a:pt x="62" y="117"/>
                    </a:cubicBezTo>
                    <a:cubicBezTo>
                      <a:pt x="62" y="117"/>
                      <a:pt x="62" y="117"/>
                      <a:pt x="62" y="117"/>
                    </a:cubicBezTo>
                    <a:cubicBezTo>
                      <a:pt x="63" y="117"/>
                      <a:pt x="64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67" y="118"/>
                      <a:pt x="67" y="118"/>
                      <a:pt x="68" y="118"/>
                    </a:cubicBezTo>
                    <a:cubicBezTo>
                      <a:pt x="68" y="118"/>
                      <a:pt x="68" y="118"/>
                      <a:pt x="69" y="118"/>
                    </a:cubicBezTo>
                    <a:cubicBezTo>
                      <a:pt x="69" y="119"/>
                      <a:pt x="70" y="119"/>
                      <a:pt x="71" y="119"/>
                    </a:cubicBezTo>
                    <a:cubicBezTo>
                      <a:pt x="71" y="119"/>
                      <a:pt x="71" y="119"/>
                      <a:pt x="71" y="119"/>
                    </a:cubicBezTo>
                    <a:cubicBezTo>
                      <a:pt x="72" y="119"/>
                      <a:pt x="73" y="119"/>
                      <a:pt x="74" y="119"/>
                    </a:cubicBezTo>
                    <a:cubicBezTo>
                      <a:pt x="74" y="120"/>
                      <a:pt x="75" y="120"/>
                      <a:pt x="75" y="120"/>
                    </a:cubicBezTo>
                    <a:cubicBezTo>
                      <a:pt x="76" y="120"/>
                      <a:pt x="76" y="120"/>
                      <a:pt x="77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79" y="120"/>
                      <a:pt x="79" y="120"/>
                      <a:pt x="80" y="120"/>
                    </a:cubicBezTo>
                    <a:cubicBezTo>
                      <a:pt x="80" y="120"/>
                      <a:pt x="80" y="120"/>
                      <a:pt x="81" y="120"/>
                    </a:cubicBezTo>
                    <a:cubicBezTo>
                      <a:pt x="81" y="120"/>
                      <a:pt x="82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4" y="121"/>
                      <a:pt x="85" y="121"/>
                      <a:pt x="86" y="121"/>
                    </a:cubicBezTo>
                    <a:cubicBezTo>
                      <a:pt x="86" y="121"/>
                      <a:pt x="86" y="121"/>
                      <a:pt x="87" y="121"/>
                    </a:cubicBezTo>
                    <a:cubicBezTo>
                      <a:pt x="88" y="122"/>
                      <a:pt x="88" y="122"/>
                      <a:pt x="89" y="12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89" y="122"/>
                      <a:pt x="90" y="122"/>
                      <a:pt x="90" y="122"/>
                    </a:cubicBezTo>
                    <a:cubicBezTo>
                      <a:pt x="90" y="122"/>
                      <a:pt x="91" y="122"/>
                      <a:pt x="91" y="122"/>
                    </a:cubicBezTo>
                    <a:cubicBezTo>
                      <a:pt x="92" y="122"/>
                      <a:pt x="92" y="122"/>
                      <a:pt x="93" y="122"/>
                    </a:cubicBezTo>
                    <a:cubicBezTo>
                      <a:pt x="93" y="122"/>
                      <a:pt x="94" y="122"/>
                      <a:pt x="94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7" y="122"/>
                      <a:pt x="99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3" y="123"/>
                      <a:pt x="105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9" y="123"/>
                      <a:pt x="111" y="123"/>
                      <a:pt x="112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5" y="123"/>
                      <a:pt x="117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20" y="124"/>
                      <a:pt x="121" y="124"/>
                      <a:pt x="122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3" y="124"/>
                      <a:pt x="124" y="124"/>
                      <a:pt x="125" y="124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125" y="124"/>
                      <a:pt x="126" y="124"/>
                      <a:pt x="126" y="124"/>
                    </a:cubicBezTo>
                    <a:cubicBezTo>
                      <a:pt x="126" y="124"/>
                      <a:pt x="127" y="124"/>
                      <a:pt x="128" y="124"/>
                    </a:cubicBezTo>
                    <a:cubicBezTo>
                      <a:pt x="128" y="124"/>
                      <a:pt x="128" y="124"/>
                      <a:pt x="129" y="124"/>
                    </a:cubicBezTo>
                    <a:cubicBezTo>
                      <a:pt x="129" y="124"/>
                      <a:pt x="130" y="124"/>
                      <a:pt x="131" y="124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32" y="124"/>
                      <a:pt x="132" y="124"/>
                      <a:pt x="132" y="124"/>
                    </a:cubicBezTo>
                    <a:cubicBezTo>
                      <a:pt x="133" y="123"/>
                      <a:pt x="133" y="123"/>
                      <a:pt x="134" y="123"/>
                    </a:cubicBezTo>
                    <a:cubicBezTo>
                      <a:pt x="134" y="123"/>
                      <a:pt x="135" y="123"/>
                      <a:pt x="135" y="123"/>
                    </a:cubicBezTo>
                    <a:cubicBezTo>
                      <a:pt x="136" y="123"/>
                      <a:pt x="137" y="123"/>
                      <a:pt x="138" y="123"/>
                    </a:cubicBezTo>
                    <a:cubicBezTo>
                      <a:pt x="138" y="123"/>
                      <a:pt x="138" y="123"/>
                      <a:pt x="138" y="123"/>
                    </a:cubicBezTo>
                    <a:cubicBezTo>
                      <a:pt x="139" y="123"/>
                      <a:pt x="139" y="123"/>
                      <a:pt x="139" y="123"/>
                    </a:cubicBezTo>
                    <a:cubicBezTo>
                      <a:pt x="140" y="123"/>
                      <a:pt x="141" y="123"/>
                      <a:pt x="142" y="123"/>
                    </a:cubicBezTo>
                    <a:cubicBezTo>
                      <a:pt x="143" y="123"/>
                      <a:pt x="143" y="123"/>
                      <a:pt x="143" y="123"/>
                    </a:cubicBezTo>
                    <a:cubicBezTo>
                      <a:pt x="144" y="123"/>
                      <a:pt x="145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8" y="123"/>
                    </a:cubicBezTo>
                    <a:cubicBezTo>
                      <a:pt x="148" y="123"/>
                      <a:pt x="149" y="123"/>
                      <a:pt x="149" y="123"/>
                    </a:cubicBezTo>
                    <a:cubicBezTo>
                      <a:pt x="149" y="123"/>
                      <a:pt x="150" y="123"/>
                      <a:pt x="150" y="122"/>
                    </a:cubicBezTo>
                    <a:cubicBezTo>
                      <a:pt x="151" y="122"/>
                      <a:pt x="152" y="122"/>
                      <a:pt x="152" y="122"/>
                    </a:cubicBezTo>
                    <a:cubicBezTo>
                      <a:pt x="152" y="122"/>
                      <a:pt x="153" y="122"/>
                      <a:pt x="153" y="122"/>
                    </a:cubicBezTo>
                    <a:cubicBezTo>
                      <a:pt x="154" y="122"/>
                      <a:pt x="154" y="122"/>
                      <a:pt x="155" y="122"/>
                    </a:cubicBezTo>
                    <a:cubicBezTo>
                      <a:pt x="155" y="122"/>
                      <a:pt x="155" y="122"/>
                      <a:pt x="156" y="122"/>
                    </a:cubicBezTo>
                    <a:cubicBezTo>
                      <a:pt x="156" y="122"/>
                      <a:pt x="157" y="122"/>
                      <a:pt x="157" y="122"/>
                    </a:cubicBezTo>
                    <a:cubicBezTo>
                      <a:pt x="158" y="122"/>
                      <a:pt x="158" y="122"/>
                      <a:pt x="158" y="122"/>
                    </a:cubicBezTo>
                    <a:cubicBezTo>
                      <a:pt x="159" y="122"/>
                      <a:pt x="159" y="122"/>
                      <a:pt x="160" y="122"/>
                    </a:cubicBezTo>
                    <a:cubicBezTo>
                      <a:pt x="160" y="122"/>
                      <a:pt x="161" y="122"/>
                      <a:pt x="161" y="122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21"/>
                      <a:pt x="163" y="121"/>
                      <a:pt x="164" y="121"/>
                    </a:cubicBezTo>
                    <a:cubicBezTo>
                      <a:pt x="164" y="121"/>
                      <a:pt x="165" y="121"/>
                      <a:pt x="165" y="121"/>
                    </a:cubicBezTo>
                    <a:cubicBezTo>
                      <a:pt x="166" y="121"/>
                      <a:pt x="166" y="121"/>
                      <a:pt x="166" y="121"/>
                    </a:cubicBezTo>
                    <a:cubicBezTo>
                      <a:pt x="167" y="120"/>
                      <a:pt x="168" y="120"/>
                      <a:pt x="169" y="120"/>
                    </a:cubicBezTo>
                    <a:cubicBezTo>
                      <a:pt x="169" y="120"/>
                      <a:pt x="170" y="120"/>
                      <a:pt x="171" y="120"/>
                    </a:cubicBezTo>
                    <a:cubicBezTo>
                      <a:pt x="171" y="120"/>
                      <a:pt x="172" y="120"/>
                      <a:pt x="172" y="120"/>
                    </a:cubicBezTo>
                    <a:cubicBezTo>
                      <a:pt x="173" y="120"/>
                      <a:pt x="173" y="120"/>
                      <a:pt x="174" y="120"/>
                    </a:cubicBezTo>
                    <a:cubicBezTo>
                      <a:pt x="174" y="120"/>
                      <a:pt x="174" y="119"/>
                      <a:pt x="174" y="119"/>
                    </a:cubicBezTo>
                    <a:cubicBezTo>
                      <a:pt x="175" y="119"/>
                      <a:pt x="175" y="119"/>
                      <a:pt x="176" y="119"/>
                    </a:cubicBezTo>
                    <a:cubicBezTo>
                      <a:pt x="176" y="119"/>
                      <a:pt x="177" y="119"/>
                      <a:pt x="177" y="119"/>
                    </a:cubicBezTo>
                    <a:cubicBezTo>
                      <a:pt x="178" y="119"/>
                      <a:pt x="178" y="119"/>
                      <a:pt x="178" y="119"/>
                    </a:cubicBezTo>
                    <a:cubicBezTo>
                      <a:pt x="179" y="119"/>
                      <a:pt x="179" y="118"/>
                      <a:pt x="179" y="118"/>
                    </a:cubicBezTo>
                    <a:cubicBezTo>
                      <a:pt x="180" y="118"/>
                      <a:pt x="180" y="118"/>
                      <a:pt x="181" y="118"/>
                    </a:cubicBezTo>
                    <a:cubicBezTo>
                      <a:pt x="181" y="118"/>
                      <a:pt x="181" y="118"/>
                      <a:pt x="182" y="118"/>
                    </a:cubicBezTo>
                    <a:cubicBezTo>
                      <a:pt x="182" y="118"/>
                      <a:pt x="183" y="118"/>
                      <a:pt x="183" y="118"/>
                    </a:cubicBezTo>
                    <a:cubicBezTo>
                      <a:pt x="183" y="118"/>
                      <a:pt x="184" y="118"/>
                      <a:pt x="184" y="118"/>
                    </a:cubicBezTo>
                    <a:cubicBezTo>
                      <a:pt x="185" y="117"/>
                      <a:pt x="185" y="117"/>
                      <a:pt x="185" y="117"/>
                    </a:cubicBezTo>
                    <a:cubicBezTo>
                      <a:pt x="186" y="117"/>
                      <a:pt x="186" y="117"/>
                      <a:pt x="186" y="117"/>
                    </a:cubicBezTo>
                    <a:cubicBezTo>
                      <a:pt x="187" y="117"/>
                      <a:pt x="187" y="117"/>
                      <a:pt x="187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8" y="117"/>
                      <a:pt x="188" y="117"/>
                      <a:pt x="189" y="117"/>
                    </a:cubicBezTo>
                    <a:cubicBezTo>
                      <a:pt x="189" y="116"/>
                      <a:pt x="190" y="116"/>
                      <a:pt x="191" y="116"/>
                    </a:cubicBezTo>
                    <a:cubicBezTo>
                      <a:pt x="191" y="116"/>
                      <a:pt x="191" y="116"/>
                      <a:pt x="191" y="116"/>
                    </a:cubicBezTo>
                    <a:cubicBezTo>
                      <a:pt x="192" y="116"/>
                      <a:pt x="192" y="115"/>
                      <a:pt x="193" y="115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5" y="115"/>
                      <a:pt x="195" y="115"/>
                      <a:pt x="196" y="114"/>
                    </a:cubicBezTo>
                    <a:cubicBezTo>
                      <a:pt x="196" y="114"/>
                      <a:pt x="196" y="114"/>
                      <a:pt x="196" y="114"/>
                    </a:cubicBezTo>
                    <a:cubicBezTo>
                      <a:pt x="197" y="114"/>
                      <a:pt x="198" y="114"/>
                      <a:pt x="198" y="114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9" y="114"/>
                      <a:pt x="199" y="114"/>
                      <a:pt x="199" y="114"/>
                    </a:cubicBezTo>
                    <a:cubicBezTo>
                      <a:pt x="199" y="113"/>
                      <a:pt x="199" y="113"/>
                      <a:pt x="200" y="113"/>
                    </a:cubicBezTo>
                    <a:cubicBezTo>
                      <a:pt x="200" y="113"/>
                      <a:pt x="200" y="113"/>
                      <a:pt x="201" y="113"/>
                    </a:cubicBezTo>
                    <a:cubicBezTo>
                      <a:pt x="201" y="113"/>
                      <a:pt x="201" y="113"/>
                      <a:pt x="201" y="113"/>
                    </a:cubicBezTo>
                    <a:cubicBezTo>
                      <a:pt x="202" y="113"/>
                      <a:pt x="202" y="113"/>
                      <a:pt x="202" y="112"/>
                    </a:cubicBezTo>
                    <a:cubicBezTo>
                      <a:pt x="203" y="112"/>
                      <a:pt x="203" y="112"/>
                      <a:pt x="203" y="112"/>
                    </a:cubicBezTo>
                    <a:cubicBezTo>
                      <a:pt x="204" y="112"/>
                      <a:pt x="204" y="112"/>
                      <a:pt x="204" y="112"/>
                    </a:cubicBezTo>
                    <a:cubicBezTo>
                      <a:pt x="205" y="112"/>
                      <a:pt x="205" y="111"/>
                      <a:pt x="205" y="111"/>
                    </a:cubicBezTo>
                    <a:cubicBezTo>
                      <a:pt x="205" y="111"/>
                      <a:pt x="206" y="111"/>
                      <a:pt x="206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6" y="111"/>
                      <a:pt x="207" y="111"/>
                      <a:pt x="207" y="110"/>
                    </a:cubicBezTo>
                    <a:cubicBezTo>
                      <a:pt x="207" y="110"/>
                      <a:pt x="208" y="110"/>
                      <a:pt x="208" y="110"/>
                    </a:cubicBezTo>
                    <a:cubicBezTo>
                      <a:pt x="208" y="110"/>
                      <a:pt x="209" y="110"/>
                      <a:pt x="210" y="109"/>
                    </a:cubicBezTo>
                    <a:cubicBezTo>
                      <a:pt x="210" y="109"/>
                      <a:pt x="211" y="109"/>
                      <a:pt x="211" y="109"/>
                    </a:cubicBezTo>
                    <a:cubicBezTo>
                      <a:pt x="211" y="109"/>
                      <a:pt x="211" y="109"/>
                      <a:pt x="211" y="109"/>
                    </a:cubicBezTo>
                    <a:cubicBezTo>
                      <a:pt x="212" y="109"/>
                      <a:pt x="212" y="109"/>
                      <a:pt x="212" y="108"/>
                    </a:cubicBezTo>
                    <a:cubicBezTo>
                      <a:pt x="212" y="108"/>
                      <a:pt x="212" y="108"/>
                      <a:pt x="212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8"/>
                      <a:pt x="214" y="108"/>
                      <a:pt x="214" y="107"/>
                    </a:cubicBezTo>
                    <a:cubicBezTo>
                      <a:pt x="214" y="107"/>
                      <a:pt x="214" y="107"/>
                      <a:pt x="215" y="107"/>
                    </a:cubicBezTo>
                    <a:cubicBezTo>
                      <a:pt x="215" y="107"/>
                      <a:pt x="215" y="107"/>
                      <a:pt x="215" y="107"/>
                    </a:cubicBezTo>
                    <a:cubicBezTo>
                      <a:pt x="215" y="107"/>
                      <a:pt x="215" y="107"/>
                      <a:pt x="216" y="107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16" y="106"/>
                      <a:pt x="217" y="106"/>
                      <a:pt x="217" y="106"/>
                    </a:cubicBezTo>
                    <a:cubicBezTo>
                      <a:pt x="217" y="106"/>
                      <a:pt x="217" y="106"/>
                      <a:pt x="217" y="106"/>
                    </a:cubicBezTo>
                    <a:cubicBezTo>
                      <a:pt x="218" y="105"/>
                      <a:pt x="218" y="105"/>
                      <a:pt x="218" y="105"/>
                    </a:cubicBezTo>
                    <a:cubicBezTo>
                      <a:pt x="218" y="105"/>
                      <a:pt x="219" y="105"/>
                      <a:pt x="219" y="105"/>
                    </a:cubicBezTo>
                    <a:cubicBezTo>
                      <a:pt x="219" y="104"/>
                      <a:pt x="220" y="104"/>
                      <a:pt x="221" y="104"/>
                    </a:cubicBezTo>
                    <a:cubicBezTo>
                      <a:pt x="221" y="104"/>
                      <a:pt x="221" y="104"/>
                      <a:pt x="221" y="104"/>
                    </a:cubicBezTo>
                    <a:cubicBezTo>
                      <a:pt x="221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5" y="101"/>
                    </a:cubicBezTo>
                    <a:cubicBezTo>
                      <a:pt x="225" y="100"/>
                      <a:pt x="225" y="100"/>
                      <a:pt x="226" y="100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6" y="99"/>
                      <a:pt x="226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8"/>
                      <a:pt x="227" y="98"/>
                      <a:pt x="228" y="98"/>
                    </a:cubicBezTo>
                    <a:cubicBezTo>
                      <a:pt x="228" y="98"/>
                      <a:pt x="228" y="97"/>
                      <a:pt x="228" y="97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28" y="97"/>
                      <a:pt x="229" y="97"/>
                      <a:pt x="229" y="97"/>
                    </a:cubicBezTo>
                    <a:cubicBezTo>
                      <a:pt x="229" y="97"/>
                      <a:pt x="229" y="96"/>
                      <a:pt x="229" y="96"/>
                    </a:cubicBezTo>
                    <a:cubicBezTo>
                      <a:pt x="229" y="96"/>
                      <a:pt x="229" y="96"/>
                      <a:pt x="229" y="96"/>
                    </a:cubicBezTo>
                    <a:cubicBezTo>
                      <a:pt x="229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4"/>
                    </a:cubicBezTo>
                    <a:cubicBezTo>
                      <a:pt x="230" y="94"/>
                      <a:pt x="230" y="94"/>
                      <a:pt x="231" y="94"/>
                    </a:cubicBezTo>
                    <a:cubicBezTo>
                      <a:pt x="231" y="94"/>
                      <a:pt x="231" y="94"/>
                      <a:pt x="231" y="94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3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1"/>
                    </a:cubicBezTo>
                    <a:cubicBezTo>
                      <a:pt x="231" y="91"/>
                      <a:pt x="231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74"/>
                      <a:pt x="232" y="61"/>
                      <a:pt x="232" y="48"/>
                    </a:cubicBezTo>
                    <a:cubicBezTo>
                      <a:pt x="229" y="53"/>
                      <a:pt x="223" y="59"/>
                      <a:pt x="210" y="65"/>
                    </a:cubicBezTo>
                    <a:close/>
                  </a:path>
                </a:pathLst>
              </a:custGeom>
              <a:solidFill>
                <a:srgbClr val="0096D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600" kern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63" name="TextBox 182"/>
              <p:cNvSpPr txBox="1">
                <a:spLocks noChangeArrowheads="1"/>
              </p:cNvSpPr>
              <p:nvPr/>
            </p:nvSpPr>
            <p:spPr bwMode="auto">
              <a:xfrm>
                <a:off x="7743705" y="3775300"/>
                <a:ext cx="290245" cy="318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7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43" name="Group 542"/>
            <p:cNvGrpSpPr/>
            <p:nvPr/>
          </p:nvGrpSpPr>
          <p:grpSpPr>
            <a:xfrm>
              <a:off x="3126049" y="2306458"/>
              <a:ext cx="448495" cy="274835"/>
              <a:chOff x="7550631" y="3656238"/>
              <a:chExt cx="704912" cy="437582"/>
            </a:xfrm>
          </p:grpSpPr>
          <p:sp>
            <p:nvSpPr>
              <p:cNvPr id="60" name="Freeform 13"/>
              <p:cNvSpPr>
                <a:spLocks noEditPoints="1"/>
              </p:cNvSpPr>
              <p:nvPr/>
            </p:nvSpPr>
            <p:spPr bwMode="auto">
              <a:xfrm>
                <a:off x="7550631" y="3656238"/>
                <a:ext cx="704912" cy="357349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135" y="39"/>
                  </a:cxn>
                  <a:cxn ang="0">
                    <a:pos x="129" y="27"/>
                  </a:cxn>
                  <a:cxn ang="0">
                    <a:pos x="159" y="34"/>
                  </a:cxn>
                  <a:cxn ang="0">
                    <a:pos x="81" y="62"/>
                  </a:cxn>
                  <a:cxn ang="0">
                    <a:pos x="115" y="53"/>
                  </a:cxn>
                  <a:cxn ang="0">
                    <a:pos x="72" y="31"/>
                  </a:cxn>
                  <a:cxn ang="0">
                    <a:pos x="210" y="65"/>
                  </a:cxn>
                  <a:cxn ang="0">
                    <a:pos x="17" y="92"/>
                  </a:cxn>
                  <a:cxn ang="0">
                    <a:pos x="18" y="95"/>
                  </a:cxn>
                  <a:cxn ang="0">
                    <a:pos x="20" y="97"/>
                  </a:cxn>
                  <a:cxn ang="0">
                    <a:pos x="22" y="99"/>
                  </a:cxn>
                  <a:cxn ang="0">
                    <a:pos x="25" y="102"/>
                  </a:cxn>
                  <a:cxn ang="0">
                    <a:pos x="27" y="103"/>
                  </a:cxn>
                  <a:cxn ang="0">
                    <a:pos x="30" y="105"/>
                  </a:cxn>
                  <a:cxn ang="0">
                    <a:pos x="33" y="107"/>
                  </a:cxn>
                  <a:cxn ang="0">
                    <a:pos x="37" y="109"/>
                  </a:cxn>
                  <a:cxn ang="0">
                    <a:pos x="41" y="111"/>
                  </a:cxn>
                  <a:cxn ang="0">
                    <a:pos x="45" y="112"/>
                  </a:cxn>
                  <a:cxn ang="0">
                    <a:pos x="50" y="114"/>
                  </a:cxn>
                  <a:cxn ang="0">
                    <a:pos x="54" y="115"/>
                  </a:cxn>
                  <a:cxn ang="0">
                    <a:pos x="59" y="116"/>
                  </a:cxn>
                  <a:cxn ang="0">
                    <a:pos x="65" y="118"/>
                  </a:cxn>
                  <a:cxn ang="0">
                    <a:pos x="71" y="119"/>
                  </a:cxn>
                  <a:cxn ang="0">
                    <a:pos x="78" y="120"/>
                  </a:cxn>
                  <a:cxn ang="0">
                    <a:pos x="83" y="121"/>
                  </a:cxn>
                  <a:cxn ang="0">
                    <a:pos x="90" y="122"/>
                  </a:cxn>
                  <a:cxn ang="0">
                    <a:pos x="95" y="122"/>
                  </a:cxn>
                  <a:cxn ang="0">
                    <a:pos x="107" y="123"/>
                  </a:cxn>
                  <a:cxn ang="0">
                    <a:pos x="119" y="124"/>
                  </a:cxn>
                  <a:cxn ang="0">
                    <a:pos x="125" y="124"/>
                  </a:cxn>
                  <a:cxn ang="0">
                    <a:pos x="131" y="124"/>
                  </a:cxn>
                  <a:cxn ang="0">
                    <a:pos x="138" y="123"/>
                  </a:cxn>
                  <a:cxn ang="0">
                    <a:pos x="147" y="123"/>
                  </a:cxn>
                  <a:cxn ang="0">
                    <a:pos x="152" y="122"/>
                  </a:cxn>
                  <a:cxn ang="0">
                    <a:pos x="158" y="122"/>
                  </a:cxn>
                  <a:cxn ang="0">
                    <a:pos x="165" y="121"/>
                  </a:cxn>
                  <a:cxn ang="0">
                    <a:pos x="174" y="120"/>
                  </a:cxn>
                  <a:cxn ang="0">
                    <a:pos x="179" y="118"/>
                  </a:cxn>
                  <a:cxn ang="0">
                    <a:pos x="185" y="117"/>
                  </a:cxn>
                  <a:cxn ang="0">
                    <a:pos x="191" y="116"/>
                  </a:cxn>
                  <a:cxn ang="0">
                    <a:pos x="196" y="114"/>
                  </a:cxn>
                  <a:cxn ang="0">
                    <a:pos x="201" y="113"/>
                  </a:cxn>
                  <a:cxn ang="0">
                    <a:pos x="205" y="111"/>
                  </a:cxn>
                  <a:cxn ang="0">
                    <a:pos x="210" y="109"/>
                  </a:cxn>
                  <a:cxn ang="0">
                    <a:pos x="213" y="108"/>
                  </a:cxn>
                  <a:cxn ang="0">
                    <a:pos x="216" y="107"/>
                  </a:cxn>
                  <a:cxn ang="0">
                    <a:pos x="219" y="105"/>
                  </a:cxn>
                  <a:cxn ang="0">
                    <a:pos x="222" y="103"/>
                  </a:cxn>
                  <a:cxn ang="0">
                    <a:pos x="225" y="101"/>
                  </a:cxn>
                  <a:cxn ang="0">
                    <a:pos x="227" y="99"/>
                  </a:cxn>
                  <a:cxn ang="0">
                    <a:pos x="229" y="96"/>
                  </a:cxn>
                  <a:cxn ang="0">
                    <a:pos x="231" y="94"/>
                  </a:cxn>
                  <a:cxn ang="0">
                    <a:pos x="231" y="91"/>
                  </a:cxn>
                  <a:cxn ang="0">
                    <a:pos x="232" y="90"/>
                  </a:cxn>
                  <a:cxn ang="0">
                    <a:pos x="232" y="88"/>
                  </a:cxn>
                </a:cxnLst>
                <a:rect l="0" t="0" r="r" b="b"/>
                <a:pathLst>
                  <a:path w="244" h="124">
                    <a:moveTo>
                      <a:pt x="56" y="68"/>
                    </a:moveTo>
                    <a:cubicBezTo>
                      <a:pt x="103" y="80"/>
                      <a:pt x="172" y="77"/>
                      <a:pt x="208" y="61"/>
                    </a:cubicBezTo>
                    <a:cubicBezTo>
                      <a:pt x="244" y="46"/>
                      <a:pt x="235" y="24"/>
                      <a:pt x="188" y="11"/>
                    </a:cubicBezTo>
                    <a:cubicBezTo>
                      <a:pt x="140" y="0"/>
                      <a:pt x="72" y="3"/>
                      <a:pt x="36" y="18"/>
                    </a:cubicBezTo>
                    <a:cubicBezTo>
                      <a:pt x="0" y="34"/>
                      <a:pt x="9" y="56"/>
                      <a:pt x="56" y="68"/>
                    </a:cubicBezTo>
                    <a:close/>
                    <a:moveTo>
                      <a:pt x="191" y="57"/>
                    </a:moveTo>
                    <a:cubicBezTo>
                      <a:pt x="191" y="57"/>
                      <a:pt x="191" y="57"/>
                      <a:pt x="154" y="55"/>
                    </a:cubicBezTo>
                    <a:cubicBezTo>
                      <a:pt x="154" y="55"/>
                      <a:pt x="154" y="55"/>
                      <a:pt x="160" y="53"/>
                    </a:cubicBezTo>
                    <a:cubicBezTo>
                      <a:pt x="160" y="53"/>
                      <a:pt x="160" y="53"/>
                      <a:pt x="124" y="44"/>
                    </a:cubicBezTo>
                    <a:cubicBezTo>
                      <a:pt x="124" y="44"/>
                      <a:pt x="124" y="44"/>
                      <a:pt x="135" y="39"/>
                    </a:cubicBezTo>
                    <a:cubicBezTo>
                      <a:pt x="135" y="39"/>
                      <a:pt x="135" y="39"/>
                      <a:pt x="171" y="48"/>
                    </a:cubicBezTo>
                    <a:cubicBezTo>
                      <a:pt x="171" y="48"/>
                      <a:pt x="171" y="48"/>
                      <a:pt x="177" y="46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7" y="46"/>
                      <a:pt x="177" y="46"/>
                      <a:pt x="191" y="57"/>
                    </a:cubicBezTo>
                    <a:close/>
                    <a:moveTo>
                      <a:pt x="129" y="27"/>
                    </a:moveTo>
                    <a:cubicBezTo>
                      <a:pt x="129" y="27"/>
                      <a:pt x="129" y="27"/>
                      <a:pt x="136" y="29"/>
                    </a:cubicBezTo>
                    <a:cubicBezTo>
                      <a:pt x="136" y="29"/>
                      <a:pt x="136" y="29"/>
                      <a:pt x="163" y="17"/>
                    </a:cubicBezTo>
                    <a:cubicBezTo>
                      <a:pt x="163" y="17"/>
                      <a:pt x="163" y="17"/>
                      <a:pt x="178" y="21"/>
                    </a:cubicBezTo>
                    <a:cubicBezTo>
                      <a:pt x="178" y="21"/>
                      <a:pt x="178" y="21"/>
                      <a:pt x="151" y="32"/>
                    </a:cubicBezTo>
                    <a:cubicBezTo>
                      <a:pt x="151" y="32"/>
                      <a:pt x="151" y="32"/>
                      <a:pt x="159" y="34"/>
                    </a:cubicBezTo>
                    <a:cubicBezTo>
                      <a:pt x="159" y="34"/>
                      <a:pt x="159" y="34"/>
                      <a:pt x="124" y="39"/>
                    </a:cubicBezTo>
                    <a:cubicBezTo>
                      <a:pt x="124" y="39"/>
                      <a:pt x="124" y="39"/>
                      <a:pt x="129" y="27"/>
                    </a:cubicBezTo>
                    <a:close/>
                    <a:moveTo>
                      <a:pt x="115" y="53"/>
                    </a:moveTo>
                    <a:cubicBezTo>
                      <a:pt x="115" y="53"/>
                      <a:pt x="115" y="53"/>
                      <a:pt x="108" y="51"/>
                    </a:cubicBezTo>
                    <a:cubicBezTo>
                      <a:pt x="108" y="51"/>
                      <a:pt x="108" y="51"/>
                      <a:pt x="81" y="62"/>
                    </a:cubicBezTo>
                    <a:cubicBezTo>
                      <a:pt x="81" y="62"/>
                      <a:pt x="81" y="62"/>
                      <a:pt x="66" y="59"/>
                    </a:cubicBezTo>
                    <a:cubicBezTo>
                      <a:pt x="66" y="59"/>
                      <a:pt x="66" y="59"/>
                      <a:pt x="93" y="47"/>
                    </a:cubicBezTo>
                    <a:cubicBezTo>
                      <a:pt x="93" y="47"/>
                      <a:pt x="93" y="47"/>
                      <a:pt x="85" y="45"/>
                    </a:cubicBezTo>
                    <a:cubicBezTo>
                      <a:pt x="85" y="45"/>
                      <a:pt x="85" y="45"/>
                      <a:pt x="120" y="40"/>
                    </a:cubicBezTo>
                    <a:cubicBezTo>
                      <a:pt x="120" y="40"/>
                      <a:pt x="120" y="40"/>
                      <a:pt x="115" y="53"/>
                    </a:cubicBezTo>
                    <a:close/>
                    <a:moveTo>
                      <a:pt x="90" y="24"/>
                    </a:moveTo>
                    <a:cubicBezTo>
                      <a:pt x="90" y="24"/>
                      <a:pt x="90" y="24"/>
                      <a:pt x="84" y="26"/>
                    </a:cubicBezTo>
                    <a:cubicBezTo>
                      <a:pt x="84" y="26"/>
                      <a:pt x="84" y="26"/>
                      <a:pt x="120" y="35"/>
                    </a:cubicBezTo>
                    <a:cubicBezTo>
                      <a:pt x="120" y="35"/>
                      <a:pt x="120" y="35"/>
                      <a:pt x="108" y="40"/>
                    </a:cubicBezTo>
                    <a:cubicBezTo>
                      <a:pt x="108" y="40"/>
                      <a:pt x="108" y="40"/>
                      <a:pt x="72" y="31"/>
                    </a:cubicBezTo>
                    <a:cubicBezTo>
                      <a:pt x="72" y="31"/>
                      <a:pt x="72" y="31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52" y="22"/>
                    </a:cubicBezTo>
                    <a:cubicBezTo>
                      <a:pt x="52" y="22"/>
                      <a:pt x="52" y="22"/>
                      <a:pt x="90" y="24"/>
                    </a:cubicBezTo>
                    <a:close/>
                    <a:moveTo>
                      <a:pt x="210" y="65"/>
                    </a:moveTo>
                    <a:cubicBezTo>
                      <a:pt x="189" y="74"/>
                      <a:pt x="158" y="79"/>
                      <a:pt x="124" y="79"/>
                    </a:cubicBezTo>
                    <a:cubicBezTo>
                      <a:pt x="100" y="79"/>
                      <a:pt x="77" y="77"/>
                      <a:pt x="58" y="72"/>
                    </a:cubicBezTo>
                    <a:cubicBezTo>
                      <a:pt x="35" y="66"/>
                      <a:pt x="21" y="57"/>
                      <a:pt x="16" y="48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9"/>
                      <a:pt x="16" y="91"/>
                      <a:pt x="17" y="92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4"/>
                      <a:pt x="18" y="94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4"/>
                      <a:pt x="18" y="94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5"/>
                      <a:pt x="18" y="95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8"/>
                    </a:cubicBezTo>
                    <a:cubicBezTo>
                      <a:pt x="20" y="98"/>
                      <a:pt x="21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9"/>
                      <a:pt x="21" y="99"/>
                      <a:pt x="22" y="99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2" y="100"/>
                      <a:pt x="22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100"/>
                      <a:pt x="23" y="100"/>
                      <a:pt x="23" y="101"/>
                    </a:cubicBezTo>
                    <a:cubicBezTo>
                      <a:pt x="24" y="101"/>
                      <a:pt x="24" y="101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3"/>
                      <a:pt x="26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4"/>
                      <a:pt x="27" y="104"/>
                      <a:pt x="28" y="104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28" y="104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0" y="105"/>
                      <a:pt x="30" y="105"/>
                      <a:pt x="31" y="105"/>
                    </a:cubicBezTo>
                    <a:cubicBezTo>
                      <a:pt x="31" y="106"/>
                      <a:pt x="31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7"/>
                      <a:pt x="33" y="107"/>
                      <a:pt x="33" y="107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34" y="107"/>
                      <a:pt x="34" y="107"/>
                      <a:pt x="34" y="108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5" y="108"/>
                      <a:pt x="36" y="108"/>
                      <a:pt x="36" y="108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9" y="109"/>
                      <a:pt x="39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40" y="110"/>
                      <a:pt x="40" y="110"/>
                      <a:pt x="41" y="110"/>
                    </a:cubicBezTo>
                    <a:cubicBezTo>
                      <a:pt x="41" y="110"/>
                      <a:pt x="41" y="110"/>
                      <a:pt x="41" y="111"/>
                    </a:cubicBezTo>
                    <a:cubicBezTo>
                      <a:pt x="42" y="111"/>
                      <a:pt x="42" y="111"/>
                      <a:pt x="43" y="111"/>
                    </a:cubicBezTo>
                    <a:cubicBezTo>
                      <a:pt x="43" y="111"/>
                      <a:pt x="43" y="111"/>
                      <a:pt x="43" y="111"/>
                    </a:cubicBezTo>
                    <a:cubicBezTo>
                      <a:pt x="43" y="111"/>
                      <a:pt x="43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5" y="112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ubicBezTo>
                      <a:pt x="46" y="113"/>
                      <a:pt x="47" y="113"/>
                      <a:pt x="47" y="113"/>
                    </a:cubicBezTo>
                    <a:cubicBezTo>
                      <a:pt x="47" y="113"/>
                      <a:pt x="48" y="113"/>
                      <a:pt x="48" y="113"/>
                    </a:cubicBezTo>
                    <a:cubicBezTo>
                      <a:pt x="48" y="113"/>
                      <a:pt x="49" y="113"/>
                      <a:pt x="49" y="113"/>
                    </a:cubicBezTo>
                    <a:cubicBezTo>
                      <a:pt x="49" y="113"/>
                      <a:pt x="49" y="114"/>
                      <a:pt x="50" y="114"/>
                    </a:cubicBezTo>
                    <a:cubicBezTo>
                      <a:pt x="50" y="114"/>
                      <a:pt x="51" y="114"/>
                      <a:pt x="51" y="114"/>
                    </a:cubicBezTo>
                    <a:cubicBezTo>
                      <a:pt x="51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3" y="114"/>
                      <a:pt x="53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5" y="115"/>
                      <a:pt x="55" y="115"/>
                      <a:pt x="56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7" y="116"/>
                      <a:pt x="58" y="116"/>
                      <a:pt x="58" y="116"/>
                    </a:cubicBezTo>
                    <a:cubicBezTo>
                      <a:pt x="58" y="116"/>
                      <a:pt x="59" y="116"/>
                      <a:pt x="59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0" y="117"/>
                      <a:pt x="61" y="117"/>
                      <a:pt x="62" y="117"/>
                    </a:cubicBezTo>
                    <a:cubicBezTo>
                      <a:pt x="62" y="117"/>
                      <a:pt x="62" y="117"/>
                      <a:pt x="62" y="117"/>
                    </a:cubicBezTo>
                    <a:cubicBezTo>
                      <a:pt x="63" y="117"/>
                      <a:pt x="64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67" y="118"/>
                      <a:pt x="67" y="118"/>
                      <a:pt x="68" y="118"/>
                    </a:cubicBezTo>
                    <a:cubicBezTo>
                      <a:pt x="68" y="118"/>
                      <a:pt x="68" y="118"/>
                      <a:pt x="69" y="118"/>
                    </a:cubicBezTo>
                    <a:cubicBezTo>
                      <a:pt x="69" y="119"/>
                      <a:pt x="70" y="119"/>
                      <a:pt x="71" y="119"/>
                    </a:cubicBezTo>
                    <a:cubicBezTo>
                      <a:pt x="71" y="119"/>
                      <a:pt x="71" y="119"/>
                      <a:pt x="71" y="119"/>
                    </a:cubicBezTo>
                    <a:cubicBezTo>
                      <a:pt x="72" y="119"/>
                      <a:pt x="73" y="119"/>
                      <a:pt x="74" y="119"/>
                    </a:cubicBezTo>
                    <a:cubicBezTo>
                      <a:pt x="74" y="120"/>
                      <a:pt x="75" y="120"/>
                      <a:pt x="75" y="120"/>
                    </a:cubicBezTo>
                    <a:cubicBezTo>
                      <a:pt x="76" y="120"/>
                      <a:pt x="76" y="120"/>
                      <a:pt x="77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79" y="120"/>
                      <a:pt x="79" y="120"/>
                      <a:pt x="80" y="120"/>
                    </a:cubicBezTo>
                    <a:cubicBezTo>
                      <a:pt x="80" y="120"/>
                      <a:pt x="80" y="120"/>
                      <a:pt x="81" y="120"/>
                    </a:cubicBezTo>
                    <a:cubicBezTo>
                      <a:pt x="81" y="120"/>
                      <a:pt x="82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4" y="121"/>
                      <a:pt x="85" y="121"/>
                      <a:pt x="86" y="121"/>
                    </a:cubicBezTo>
                    <a:cubicBezTo>
                      <a:pt x="86" y="121"/>
                      <a:pt x="86" y="121"/>
                      <a:pt x="87" y="121"/>
                    </a:cubicBezTo>
                    <a:cubicBezTo>
                      <a:pt x="88" y="122"/>
                      <a:pt x="88" y="122"/>
                      <a:pt x="89" y="12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89" y="122"/>
                      <a:pt x="90" y="122"/>
                      <a:pt x="90" y="122"/>
                    </a:cubicBezTo>
                    <a:cubicBezTo>
                      <a:pt x="90" y="122"/>
                      <a:pt x="91" y="122"/>
                      <a:pt x="91" y="122"/>
                    </a:cubicBezTo>
                    <a:cubicBezTo>
                      <a:pt x="92" y="122"/>
                      <a:pt x="92" y="122"/>
                      <a:pt x="93" y="122"/>
                    </a:cubicBezTo>
                    <a:cubicBezTo>
                      <a:pt x="93" y="122"/>
                      <a:pt x="94" y="122"/>
                      <a:pt x="94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7" y="122"/>
                      <a:pt x="99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3" y="123"/>
                      <a:pt x="105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9" y="123"/>
                      <a:pt x="111" y="123"/>
                      <a:pt x="112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5" y="123"/>
                      <a:pt x="117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20" y="124"/>
                      <a:pt x="121" y="124"/>
                      <a:pt x="122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3" y="124"/>
                      <a:pt x="124" y="124"/>
                      <a:pt x="125" y="124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125" y="124"/>
                      <a:pt x="126" y="124"/>
                      <a:pt x="126" y="124"/>
                    </a:cubicBezTo>
                    <a:cubicBezTo>
                      <a:pt x="126" y="124"/>
                      <a:pt x="127" y="124"/>
                      <a:pt x="128" y="124"/>
                    </a:cubicBezTo>
                    <a:cubicBezTo>
                      <a:pt x="128" y="124"/>
                      <a:pt x="128" y="124"/>
                      <a:pt x="129" y="124"/>
                    </a:cubicBezTo>
                    <a:cubicBezTo>
                      <a:pt x="129" y="124"/>
                      <a:pt x="130" y="124"/>
                      <a:pt x="131" y="124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32" y="124"/>
                      <a:pt x="132" y="124"/>
                      <a:pt x="132" y="124"/>
                    </a:cubicBezTo>
                    <a:cubicBezTo>
                      <a:pt x="133" y="123"/>
                      <a:pt x="133" y="123"/>
                      <a:pt x="134" y="123"/>
                    </a:cubicBezTo>
                    <a:cubicBezTo>
                      <a:pt x="134" y="123"/>
                      <a:pt x="135" y="123"/>
                      <a:pt x="135" y="123"/>
                    </a:cubicBezTo>
                    <a:cubicBezTo>
                      <a:pt x="136" y="123"/>
                      <a:pt x="137" y="123"/>
                      <a:pt x="138" y="123"/>
                    </a:cubicBezTo>
                    <a:cubicBezTo>
                      <a:pt x="138" y="123"/>
                      <a:pt x="138" y="123"/>
                      <a:pt x="138" y="123"/>
                    </a:cubicBezTo>
                    <a:cubicBezTo>
                      <a:pt x="139" y="123"/>
                      <a:pt x="139" y="123"/>
                      <a:pt x="139" y="123"/>
                    </a:cubicBezTo>
                    <a:cubicBezTo>
                      <a:pt x="140" y="123"/>
                      <a:pt x="141" y="123"/>
                      <a:pt x="142" y="123"/>
                    </a:cubicBezTo>
                    <a:cubicBezTo>
                      <a:pt x="143" y="123"/>
                      <a:pt x="143" y="123"/>
                      <a:pt x="143" y="123"/>
                    </a:cubicBezTo>
                    <a:cubicBezTo>
                      <a:pt x="144" y="123"/>
                      <a:pt x="145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8" y="123"/>
                    </a:cubicBezTo>
                    <a:cubicBezTo>
                      <a:pt x="148" y="123"/>
                      <a:pt x="149" y="123"/>
                      <a:pt x="149" y="123"/>
                    </a:cubicBezTo>
                    <a:cubicBezTo>
                      <a:pt x="149" y="123"/>
                      <a:pt x="150" y="123"/>
                      <a:pt x="150" y="122"/>
                    </a:cubicBezTo>
                    <a:cubicBezTo>
                      <a:pt x="151" y="122"/>
                      <a:pt x="152" y="122"/>
                      <a:pt x="152" y="122"/>
                    </a:cubicBezTo>
                    <a:cubicBezTo>
                      <a:pt x="152" y="122"/>
                      <a:pt x="153" y="122"/>
                      <a:pt x="153" y="122"/>
                    </a:cubicBezTo>
                    <a:cubicBezTo>
                      <a:pt x="154" y="122"/>
                      <a:pt x="154" y="122"/>
                      <a:pt x="155" y="122"/>
                    </a:cubicBezTo>
                    <a:cubicBezTo>
                      <a:pt x="155" y="122"/>
                      <a:pt x="155" y="122"/>
                      <a:pt x="156" y="122"/>
                    </a:cubicBezTo>
                    <a:cubicBezTo>
                      <a:pt x="156" y="122"/>
                      <a:pt x="157" y="122"/>
                      <a:pt x="157" y="122"/>
                    </a:cubicBezTo>
                    <a:cubicBezTo>
                      <a:pt x="158" y="122"/>
                      <a:pt x="158" y="122"/>
                      <a:pt x="158" y="122"/>
                    </a:cubicBezTo>
                    <a:cubicBezTo>
                      <a:pt x="159" y="122"/>
                      <a:pt x="159" y="122"/>
                      <a:pt x="160" y="122"/>
                    </a:cubicBezTo>
                    <a:cubicBezTo>
                      <a:pt x="160" y="122"/>
                      <a:pt x="161" y="122"/>
                      <a:pt x="161" y="122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21"/>
                      <a:pt x="163" y="121"/>
                      <a:pt x="164" y="121"/>
                    </a:cubicBezTo>
                    <a:cubicBezTo>
                      <a:pt x="164" y="121"/>
                      <a:pt x="165" y="121"/>
                      <a:pt x="165" y="121"/>
                    </a:cubicBezTo>
                    <a:cubicBezTo>
                      <a:pt x="166" y="121"/>
                      <a:pt x="166" y="121"/>
                      <a:pt x="166" y="121"/>
                    </a:cubicBezTo>
                    <a:cubicBezTo>
                      <a:pt x="167" y="120"/>
                      <a:pt x="168" y="120"/>
                      <a:pt x="169" y="120"/>
                    </a:cubicBezTo>
                    <a:cubicBezTo>
                      <a:pt x="169" y="120"/>
                      <a:pt x="170" y="120"/>
                      <a:pt x="171" y="120"/>
                    </a:cubicBezTo>
                    <a:cubicBezTo>
                      <a:pt x="171" y="120"/>
                      <a:pt x="172" y="120"/>
                      <a:pt x="172" y="120"/>
                    </a:cubicBezTo>
                    <a:cubicBezTo>
                      <a:pt x="173" y="120"/>
                      <a:pt x="173" y="120"/>
                      <a:pt x="174" y="120"/>
                    </a:cubicBezTo>
                    <a:cubicBezTo>
                      <a:pt x="174" y="120"/>
                      <a:pt x="174" y="119"/>
                      <a:pt x="174" y="119"/>
                    </a:cubicBezTo>
                    <a:cubicBezTo>
                      <a:pt x="175" y="119"/>
                      <a:pt x="175" y="119"/>
                      <a:pt x="176" y="119"/>
                    </a:cubicBezTo>
                    <a:cubicBezTo>
                      <a:pt x="176" y="119"/>
                      <a:pt x="177" y="119"/>
                      <a:pt x="177" y="119"/>
                    </a:cubicBezTo>
                    <a:cubicBezTo>
                      <a:pt x="178" y="119"/>
                      <a:pt x="178" y="119"/>
                      <a:pt x="178" y="119"/>
                    </a:cubicBezTo>
                    <a:cubicBezTo>
                      <a:pt x="179" y="119"/>
                      <a:pt x="179" y="118"/>
                      <a:pt x="179" y="118"/>
                    </a:cubicBezTo>
                    <a:cubicBezTo>
                      <a:pt x="180" y="118"/>
                      <a:pt x="180" y="118"/>
                      <a:pt x="181" y="118"/>
                    </a:cubicBezTo>
                    <a:cubicBezTo>
                      <a:pt x="181" y="118"/>
                      <a:pt x="181" y="118"/>
                      <a:pt x="182" y="118"/>
                    </a:cubicBezTo>
                    <a:cubicBezTo>
                      <a:pt x="182" y="118"/>
                      <a:pt x="183" y="118"/>
                      <a:pt x="183" y="118"/>
                    </a:cubicBezTo>
                    <a:cubicBezTo>
                      <a:pt x="183" y="118"/>
                      <a:pt x="184" y="118"/>
                      <a:pt x="184" y="118"/>
                    </a:cubicBezTo>
                    <a:cubicBezTo>
                      <a:pt x="185" y="117"/>
                      <a:pt x="185" y="117"/>
                      <a:pt x="185" y="117"/>
                    </a:cubicBezTo>
                    <a:cubicBezTo>
                      <a:pt x="186" y="117"/>
                      <a:pt x="186" y="117"/>
                      <a:pt x="186" y="117"/>
                    </a:cubicBezTo>
                    <a:cubicBezTo>
                      <a:pt x="187" y="117"/>
                      <a:pt x="187" y="117"/>
                      <a:pt x="187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8" y="117"/>
                      <a:pt x="188" y="117"/>
                      <a:pt x="189" y="117"/>
                    </a:cubicBezTo>
                    <a:cubicBezTo>
                      <a:pt x="189" y="116"/>
                      <a:pt x="190" y="116"/>
                      <a:pt x="191" y="116"/>
                    </a:cubicBezTo>
                    <a:cubicBezTo>
                      <a:pt x="191" y="116"/>
                      <a:pt x="191" y="116"/>
                      <a:pt x="191" y="116"/>
                    </a:cubicBezTo>
                    <a:cubicBezTo>
                      <a:pt x="192" y="116"/>
                      <a:pt x="192" y="115"/>
                      <a:pt x="193" y="115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5" y="115"/>
                      <a:pt x="195" y="115"/>
                      <a:pt x="196" y="114"/>
                    </a:cubicBezTo>
                    <a:cubicBezTo>
                      <a:pt x="196" y="114"/>
                      <a:pt x="196" y="114"/>
                      <a:pt x="196" y="114"/>
                    </a:cubicBezTo>
                    <a:cubicBezTo>
                      <a:pt x="197" y="114"/>
                      <a:pt x="198" y="114"/>
                      <a:pt x="198" y="114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9" y="114"/>
                      <a:pt x="199" y="114"/>
                      <a:pt x="199" y="114"/>
                    </a:cubicBezTo>
                    <a:cubicBezTo>
                      <a:pt x="199" y="113"/>
                      <a:pt x="199" y="113"/>
                      <a:pt x="200" y="113"/>
                    </a:cubicBezTo>
                    <a:cubicBezTo>
                      <a:pt x="200" y="113"/>
                      <a:pt x="200" y="113"/>
                      <a:pt x="201" y="113"/>
                    </a:cubicBezTo>
                    <a:cubicBezTo>
                      <a:pt x="201" y="113"/>
                      <a:pt x="201" y="113"/>
                      <a:pt x="201" y="113"/>
                    </a:cubicBezTo>
                    <a:cubicBezTo>
                      <a:pt x="202" y="113"/>
                      <a:pt x="202" y="113"/>
                      <a:pt x="202" y="112"/>
                    </a:cubicBezTo>
                    <a:cubicBezTo>
                      <a:pt x="203" y="112"/>
                      <a:pt x="203" y="112"/>
                      <a:pt x="203" y="112"/>
                    </a:cubicBezTo>
                    <a:cubicBezTo>
                      <a:pt x="204" y="112"/>
                      <a:pt x="204" y="112"/>
                      <a:pt x="204" y="112"/>
                    </a:cubicBezTo>
                    <a:cubicBezTo>
                      <a:pt x="205" y="112"/>
                      <a:pt x="205" y="111"/>
                      <a:pt x="205" y="111"/>
                    </a:cubicBezTo>
                    <a:cubicBezTo>
                      <a:pt x="205" y="111"/>
                      <a:pt x="206" y="111"/>
                      <a:pt x="206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6" y="111"/>
                      <a:pt x="207" y="111"/>
                      <a:pt x="207" y="110"/>
                    </a:cubicBezTo>
                    <a:cubicBezTo>
                      <a:pt x="207" y="110"/>
                      <a:pt x="208" y="110"/>
                      <a:pt x="208" y="110"/>
                    </a:cubicBezTo>
                    <a:cubicBezTo>
                      <a:pt x="208" y="110"/>
                      <a:pt x="209" y="110"/>
                      <a:pt x="210" y="109"/>
                    </a:cubicBezTo>
                    <a:cubicBezTo>
                      <a:pt x="210" y="109"/>
                      <a:pt x="211" y="109"/>
                      <a:pt x="211" y="109"/>
                    </a:cubicBezTo>
                    <a:cubicBezTo>
                      <a:pt x="211" y="109"/>
                      <a:pt x="211" y="109"/>
                      <a:pt x="211" y="109"/>
                    </a:cubicBezTo>
                    <a:cubicBezTo>
                      <a:pt x="212" y="109"/>
                      <a:pt x="212" y="109"/>
                      <a:pt x="212" y="108"/>
                    </a:cubicBezTo>
                    <a:cubicBezTo>
                      <a:pt x="212" y="108"/>
                      <a:pt x="212" y="108"/>
                      <a:pt x="212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8"/>
                      <a:pt x="214" y="108"/>
                      <a:pt x="214" y="107"/>
                    </a:cubicBezTo>
                    <a:cubicBezTo>
                      <a:pt x="214" y="107"/>
                      <a:pt x="214" y="107"/>
                      <a:pt x="215" y="107"/>
                    </a:cubicBezTo>
                    <a:cubicBezTo>
                      <a:pt x="215" y="107"/>
                      <a:pt x="215" y="107"/>
                      <a:pt x="215" y="107"/>
                    </a:cubicBezTo>
                    <a:cubicBezTo>
                      <a:pt x="215" y="107"/>
                      <a:pt x="215" y="107"/>
                      <a:pt x="216" y="107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16" y="106"/>
                      <a:pt x="217" y="106"/>
                      <a:pt x="217" y="106"/>
                    </a:cubicBezTo>
                    <a:cubicBezTo>
                      <a:pt x="217" y="106"/>
                      <a:pt x="217" y="106"/>
                      <a:pt x="217" y="106"/>
                    </a:cubicBezTo>
                    <a:cubicBezTo>
                      <a:pt x="218" y="105"/>
                      <a:pt x="218" y="105"/>
                      <a:pt x="218" y="105"/>
                    </a:cubicBezTo>
                    <a:cubicBezTo>
                      <a:pt x="218" y="105"/>
                      <a:pt x="219" y="105"/>
                      <a:pt x="219" y="105"/>
                    </a:cubicBezTo>
                    <a:cubicBezTo>
                      <a:pt x="219" y="104"/>
                      <a:pt x="220" y="104"/>
                      <a:pt x="221" y="104"/>
                    </a:cubicBezTo>
                    <a:cubicBezTo>
                      <a:pt x="221" y="104"/>
                      <a:pt x="221" y="104"/>
                      <a:pt x="221" y="104"/>
                    </a:cubicBezTo>
                    <a:cubicBezTo>
                      <a:pt x="221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5" y="101"/>
                    </a:cubicBezTo>
                    <a:cubicBezTo>
                      <a:pt x="225" y="100"/>
                      <a:pt x="225" y="100"/>
                      <a:pt x="226" y="100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6" y="99"/>
                      <a:pt x="226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8"/>
                      <a:pt x="227" y="98"/>
                      <a:pt x="228" y="98"/>
                    </a:cubicBezTo>
                    <a:cubicBezTo>
                      <a:pt x="228" y="98"/>
                      <a:pt x="228" y="97"/>
                      <a:pt x="228" y="97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28" y="97"/>
                      <a:pt x="229" y="97"/>
                      <a:pt x="229" y="97"/>
                    </a:cubicBezTo>
                    <a:cubicBezTo>
                      <a:pt x="229" y="97"/>
                      <a:pt x="229" y="96"/>
                      <a:pt x="229" y="96"/>
                    </a:cubicBezTo>
                    <a:cubicBezTo>
                      <a:pt x="229" y="96"/>
                      <a:pt x="229" y="96"/>
                      <a:pt x="229" y="96"/>
                    </a:cubicBezTo>
                    <a:cubicBezTo>
                      <a:pt x="229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4"/>
                    </a:cubicBezTo>
                    <a:cubicBezTo>
                      <a:pt x="230" y="94"/>
                      <a:pt x="230" y="94"/>
                      <a:pt x="231" y="94"/>
                    </a:cubicBezTo>
                    <a:cubicBezTo>
                      <a:pt x="231" y="94"/>
                      <a:pt x="231" y="94"/>
                      <a:pt x="231" y="94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3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1"/>
                    </a:cubicBezTo>
                    <a:cubicBezTo>
                      <a:pt x="231" y="91"/>
                      <a:pt x="231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74"/>
                      <a:pt x="232" y="61"/>
                      <a:pt x="232" y="48"/>
                    </a:cubicBezTo>
                    <a:cubicBezTo>
                      <a:pt x="229" y="53"/>
                      <a:pt x="223" y="59"/>
                      <a:pt x="210" y="65"/>
                    </a:cubicBezTo>
                    <a:close/>
                  </a:path>
                </a:pathLst>
              </a:custGeom>
              <a:solidFill>
                <a:srgbClr val="0096D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600" kern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61" name="TextBox 182"/>
              <p:cNvSpPr txBox="1">
                <a:spLocks noChangeArrowheads="1"/>
              </p:cNvSpPr>
              <p:nvPr/>
            </p:nvSpPr>
            <p:spPr bwMode="auto">
              <a:xfrm>
                <a:off x="7743705" y="3775300"/>
                <a:ext cx="290245" cy="318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7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44" name="Group 542"/>
            <p:cNvGrpSpPr/>
            <p:nvPr/>
          </p:nvGrpSpPr>
          <p:grpSpPr>
            <a:xfrm>
              <a:off x="4128129" y="2322881"/>
              <a:ext cx="448495" cy="274835"/>
              <a:chOff x="7550631" y="3656238"/>
              <a:chExt cx="704912" cy="437582"/>
            </a:xfrm>
          </p:grpSpPr>
          <p:sp>
            <p:nvSpPr>
              <p:cNvPr id="58" name="Freeform 13"/>
              <p:cNvSpPr>
                <a:spLocks noEditPoints="1"/>
              </p:cNvSpPr>
              <p:nvPr/>
            </p:nvSpPr>
            <p:spPr bwMode="auto">
              <a:xfrm>
                <a:off x="7550631" y="3656238"/>
                <a:ext cx="704912" cy="357349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135" y="39"/>
                  </a:cxn>
                  <a:cxn ang="0">
                    <a:pos x="129" y="27"/>
                  </a:cxn>
                  <a:cxn ang="0">
                    <a:pos x="159" y="34"/>
                  </a:cxn>
                  <a:cxn ang="0">
                    <a:pos x="81" y="62"/>
                  </a:cxn>
                  <a:cxn ang="0">
                    <a:pos x="115" y="53"/>
                  </a:cxn>
                  <a:cxn ang="0">
                    <a:pos x="72" y="31"/>
                  </a:cxn>
                  <a:cxn ang="0">
                    <a:pos x="210" y="65"/>
                  </a:cxn>
                  <a:cxn ang="0">
                    <a:pos x="17" y="92"/>
                  </a:cxn>
                  <a:cxn ang="0">
                    <a:pos x="18" y="95"/>
                  </a:cxn>
                  <a:cxn ang="0">
                    <a:pos x="20" y="97"/>
                  </a:cxn>
                  <a:cxn ang="0">
                    <a:pos x="22" y="99"/>
                  </a:cxn>
                  <a:cxn ang="0">
                    <a:pos x="25" y="102"/>
                  </a:cxn>
                  <a:cxn ang="0">
                    <a:pos x="27" y="103"/>
                  </a:cxn>
                  <a:cxn ang="0">
                    <a:pos x="30" y="105"/>
                  </a:cxn>
                  <a:cxn ang="0">
                    <a:pos x="33" y="107"/>
                  </a:cxn>
                  <a:cxn ang="0">
                    <a:pos x="37" y="109"/>
                  </a:cxn>
                  <a:cxn ang="0">
                    <a:pos x="41" y="111"/>
                  </a:cxn>
                  <a:cxn ang="0">
                    <a:pos x="45" y="112"/>
                  </a:cxn>
                  <a:cxn ang="0">
                    <a:pos x="50" y="114"/>
                  </a:cxn>
                  <a:cxn ang="0">
                    <a:pos x="54" y="115"/>
                  </a:cxn>
                  <a:cxn ang="0">
                    <a:pos x="59" y="116"/>
                  </a:cxn>
                  <a:cxn ang="0">
                    <a:pos x="65" y="118"/>
                  </a:cxn>
                  <a:cxn ang="0">
                    <a:pos x="71" y="119"/>
                  </a:cxn>
                  <a:cxn ang="0">
                    <a:pos x="78" y="120"/>
                  </a:cxn>
                  <a:cxn ang="0">
                    <a:pos x="83" y="121"/>
                  </a:cxn>
                  <a:cxn ang="0">
                    <a:pos x="90" y="122"/>
                  </a:cxn>
                  <a:cxn ang="0">
                    <a:pos x="95" y="122"/>
                  </a:cxn>
                  <a:cxn ang="0">
                    <a:pos x="107" y="123"/>
                  </a:cxn>
                  <a:cxn ang="0">
                    <a:pos x="119" y="124"/>
                  </a:cxn>
                  <a:cxn ang="0">
                    <a:pos x="125" y="124"/>
                  </a:cxn>
                  <a:cxn ang="0">
                    <a:pos x="131" y="124"/>
                  </a:cxn>
                  <a:cxn ang="0">
                    <a:pos x="138" y="123"/>
                  </a:cxn>
                  <a:cxn ang="0">
                    <a:pos x="147" y="123"/>
                  </a:cxn>
                  <a:cxn ang="0">
                    <a:pos x="152" y="122"/>
                  </a:cxn>
                  <a:cxn ang="0">
                    <a:pos x="158" y="122"/>
                  </a:cxn>
                  <a:cxn ang="0">
                    <a:pos x="165" y="121"/>
                  </a:cxn>
                  <a:cxn ang="0">
                    <a:pos x="174" y="120"/>
                  </a:cxn>
                  <a:cxn ang="0">
                    <a:pos x="179" y="118"/>
                  </a:cxn>
                  <a:cxn ang="0">
                    <a:pos x="185" y="117"/>
                  </a:cxn>
                  <a:cxn ang="0">
                    <a:pos x="191" y="116"/>
                  </a:cxn>
                  <a:cxn ang="0">
                    <a:pos x="196" y="114"/>
                  </a:cxn>
                  <a:cxn ang="0">
                    <a:pos x="201" y="113"/>
                  </a:cxn>
                  <a:cxn ang="0">
                    <a:pos x="205" y="111"/>
                  </a:cxn>
                  <a:cxn ang="0">
                    <a:pos x="210" y="109"/>
                  </a:cxn>
                  <a:cxn ang="0">
                    <a:pos x="213" y="108"/>
                  </a:cxn>
                  <a:cxn ang="0">
                    <a:pos x="216" y="107"/>
                  </a:cxn>
                  <a:cxn ang="0">
                    <a:pos x="219" y="105"/>
                  </a:cxn>
                  <a:cxn ang="0">
                    <a:pos x="222" y="103"/>
                  </a:cxn>
                  <a:cxn ang="0">
                    <a:pos x="225" y="101"/>
                  </a:cxn>
                  <a:cxn ang="0">
                    <a:pos x="227" y="99"/>
                  </a:cxn>
                  <a:cxn ang="0">
                    <a:pos x="229" y="96"/>
                  </a:cxn>
                  <a:cxn ang="0">
                    <a:pos x="231" y="94"/>
                  </a:cxn>
                  <a:cxn ang="0">
                    <a:pos x="231" y="91"/>
                  </a:cxn>
                  <a:cxn ang="0">
                    <a:pos x="232" y="90"/>
                  </a:cxn>
                  <a:cxn ang="0">
                    <a:pos x="232" y="88"/>
                  </a:cxn>
                </a:cxnLst>
                <a:rect l="0" t="0" r="r" b="b"/>
                <a:pathLst>
                  <a:path w="244" h="124">
                    <a:moveTo>
                      <a:pt x="56" y="68"/>
                    </a:moveTo>
                    <a:cubicBezTo>
                      <a:pt x="103" y="80"/>
                      <a:pt x="172" y="77"/>
                      <a:pt x="208" y="61"/>
                    </a:cubicBezTo>
                    <a:cubicBezTo>
                      <a:pt x="244" y="46"/>
                      <a:pt x="235" y="24"/>
                      <a:pt x="188" y="11"/>
                    </a:cubicBezTo>
                    <a:cubicBezTo>
                      <a:pt x="140" y="0"/>
                      <a:pt x="72" y="3"/>
                      <a:pt x="36" y="18"/>
                    </a:cubicBezTo>
                    <a:cubicBezTo>
                      <a:pt x="0" y="34"/>
                      <a:pt x="9" y="56"/>
                      <a:pt x="56" y="68"/>
                    </a:cubicBezTo>
                    <a:close/>
                    <a:moveTo>
                      <a:pt x="191" y="57"/>
                    </a:moveTo>
                    <a:cubicBezTo>
                      <a:pt x="191" y="57"/>
                      <a:pt x="191" y="57"/>
                      <a:pt x="154" y="55"/>
                    </a:cubicBezTo>
                    <a:cubicBezTo>
                      <a:pt x="154" y="55"/>
                      <a:pt x="154" y="55"/>
                      <a:pt x="160" y="53"/>
                    </a:cubicBezTo>
                    <a:cubicBezTo>
                      <a:pt x="160" y="53"/>
                      <a:pt x="160" y="53"/>
                      <a:pt x="124" y="44"/>
                    </a:cubicBezTo>
                    <a:cubicBezTo>
                      <a:pt x="124" y="44"/>
                      <a:pt x="124" y="44"/>
                      <a:pt x="135" y="39"/>
                    </a:cubicBezTo>
                    <a:cubicBezTo>
                      <a:pt x="135" y="39"/>
                      <a:pt x="135" y="39"/>
                      <a:pt x="171" y="48"/>
                    </a:cubicBezTo>
                    <a:cubicBezTo>
                      <a:pt x="171" y="48"/>
                      <a:pt x="171" y="48"/>
                      <a:pt x="177" y="46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7" y="46"/>
                      <a:pt x="177" y="46"/>
                      <a:pt x="191" y="57"/>
                    </a:cubicBezTo>
                    <a:close/>
                    <a:moveTo>
                      <a:pt x="129" y="27"/>
                    </a:moveTo>
                    <a:cubicBezTo>
                      <a:pt x="129" y="27"/>
                      <a:pt x="129" y="27"/>
                      <a:pt x="136" y="29"/>
                    </a:cubicBezTo>
                    <a:cubicBezTo>
                      <a:pt x="136" y="29"/>
                      <a:pt x="136" y="29"/>
                      <a:pt x="163" y="17"/>
                    </a:cubicBezTo>
                    <a:cubicBezTo>
                      <a:pt x="163" y="17"/>
                      <a:pt x="163" y="17"/>
                      <a:pt x="178" y="21"/>
                    </a:cubicBezTo>
                    <a:cubicBezTo>
                      <a:pt x="178" y="21"/>
                      <a:pt x="178" y="21"/>
                      <a:pt x="151" y="32"/>
                    </a:cubicBezTo>
                    <a:cubicBezTo>
                      <a:pt x="151" y="32"/>
                      <a:pt x="151" y="32"/>
                      <a:pt x="159" y="34"/>
                    </a:cubicBezTo>
                    <a:cubicBezTo>
                      <a:pt x="159" y="34"/>
                      <a:pt x="159" y="34"/>
                      <a:pt x="124" y="39"/>
                    </a:cubicBezTo>
                    <a:cubicBezTo>
                      <a:pt x="124" y="39"/>
                      <a:pt x="124" y="39"/>
                      <a:pt x="129" y="27"/>
                    </a:cubicBezTo>
                    <a:close/>
                    <a:moveTo>
                      <a:pt x="115" y="53"/>
                    </a:moveTo>
                    <a:cubicBezTo>
                      <a:pt x="115" y="53"/>
                      <a:pt x="115" y="53"/>
                      <a:pt x="108" y="51"/>
                    </a:cubicBezTo>
                    <a:cubicBezTo>
                      <a:pt x="108" y="51"/>
                      <a:pt x="108" y="51"/>
                      <a:pt x="81" y="62"/>
                    </a:cubicBezTo>
                    <a:cubicBezTo>
                      <a:pt x="81" y="62"/>
                      <a:pt x="81" y="62"/>
                      <a:pt x="66" y="59"/>
                    </a:cubicBezTo>
                    <a:cubicBezTo>
                      <a:pt x="66" y="59"/>
                      <a:pt x="66" y="59"/>
                      <a:pt x="93" y="47"/>
                    </a:cubicBezTo>
                    <a:cubicBezTo>
                      <a:pt x="93" y="47"/>
                      <a:pt x="93" y="47"/>
                      <a:pt x="85" y="45"/>
                    </a:cubicBezTo>
                    <a:cubicBezTo>
                      <a:pt x="85" y="45"/>
                      <a:pt x="85" y="45"/>
                      <a:pt x="120" y="40"/>
                    </a:cubicBezTo>
                    <a:cubicBezTo>
                      <a:pt x="120" y="40"/>
                      <a:pt x="120" y="40"/>
                      <a:pt x="115" y="53"/>
                    </a:cubicBezTo>
                    <a:close/>
                    <a:moveTo>
                      <a:pt x="90" y="24"/>
                    </a:moveTo>
                    <a:cubicBezTo>
                      <a:pt x="90" y="24"/>
                      <a:pt x="90" y="24"/>
                      <a:pt x="84" y="26"/>
                    </a:cubicBezTo>
                    <a:cubicBezTo>
                      <a:pt x="84" y="26"/>
                      <a:pt x="84" y="26"/>
                      <a:pt x="120" y="35"/>
                    </a:cubicBezTo>
                    <a:cubicBezTo>
                      <a:pt x="120" y="35"/>
                      <a:pt x="120" y="35"/>
                      <a:pt x="108" y="40"/>
                    </a:cubicBezTo>
                    <a:cubicBezTo>
                      <a:pt x="108" y="40"/>
                      <a:pt x="108" y="40"/>
                      <a:pt x="72" y="31"/>
                    </a:cubicBezTo>
                    <a:cubicBezTo>
                      <a:pt x="72" y="31"/>
                      <a:pt x="72" y="31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52" y="22"/>
                    </a:cubicBezTo>
                    <a:cubicBezTo>
                      <a:pt x="52" y="22"/>
                      <a:pt x="52" y="22"/>
                      <a:pt x="90" y="24"/>
                    </a:cubicBezTo>
                    <a:close/>
                    <a:moveTo>
                      <a:pt x="210" y="65"/>
                    </a:moveTo>
                    <a:cubicBezTo>
                      <a:pt x="189" y="74"/>
                      <a:pt x="158" y="79"/>
                      <a:pt x="124" y="79"/>
                    </a:cubicBezTo>
                    <a:cubicBezTo>
                      <a:pt x="100" y="79"/>
                      <a:pt x="77" y="77"/>
                      <a:pt x="58" y="72"/>
                    </a:cubicBezTo>
                    <a:cubicBezTo>
                      <a:pt x="35" y="66"/>
                      <a:pt x="21" y="57"/>
                      <a:pt x="16" y="48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9"/>
                      <a:pt x="16" y="91"/>
                      <a:pt x="17" y="92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4"/>
                      <a:pt x="18" y="94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4"/>
                      <a:pt x="18" y="94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5"/>
                      <a:pt x="18" y="95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8"/>
                    </a:cubicBezTo>
                    <a:cubicBezTo>
                      <a:pt x="20" y="98"/>
                      <a:pt x="21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9"/>
                      <a:pt x="21" y="99"/>
                      <a:pt x="22" y="99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2" y="100"/>
                      <a:pt x="22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100"/>
                      <a:pt x="23" y="100"/>
                      <a:pt x="23" y="101"/>
                    </a:cubicBezTo>
                    <a:cubicBezTo>
                      <a:pt x="24" y="101"/>
                      <a:pt x="24" y="101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3"/>
                      <a:pt x="26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4"/>
                      <a:pt x="27" y="104"/>
                      <a:pt x="28" y="104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28" y="104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0" y="105"/>
                      <a:pt x="30" y="105"/>
                      <a:pt x="31" y="105"/>
                    </a:cubicBezTo>
                    <a:cubicBezTo>
                      <a:pt x="31" y="106"/>
                      <a:pt x="31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7"/>
                      <a:pt x="33" y="107"/>
                      <a:pt x="33" y="107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34" y="107"/>
                      <a:pt x="34" y="107"/>
                      <a:pt x="34" y="108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5" y="108"/>
                      <a:pt x="36" y="108"/>
                      <a:pt x="36" y="108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9" y="109"/>
                      <a:pt x="39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40" y="110"/>
                      <a:pt x="40" y="110"/>
                      <a:pt x="41" y="110"/>
                    </a:cubicBezTo>
                    <a:cubicBezTo>
                      <a:pt x="41" y="110"/>
                      <a:pt x="41" y="110"/>
                      <a:pt x="41" y="111"/>
                    </a:cubicBezTo>
                    <a:cubicBezTo>
                      <a:pt x="42" y="111"/>
                      <a:pt x="42" y="111"/>
                      <a:pt x="43" y="111"/>
                    </a:cubicBezTo>
                    <a:cubicBezTo>
                      <a:pt x="43" y="111"/>
                      <a:pt x="43" y="111"/>
                      <a:pt x="43" y="111"/>
                    </a:cubicBezTo>
                    <a:cubicBezTo>
                      <a:pt x="43" y="111"/>
                      <a:pt x="43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5" y="112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ubicBezTo>
                      <a:pt x="46" y="113"/>
                      <a:pt x="47" y="113"/>
                      <a:pt x="47" y="113"/>
                    </a:cubicBezTo>
                    <a:cubicBezTo>
                      <a:pt x="47" y="113"/>
                      <a:pt x="48" y="113"/>
                      <a:pt x="48" y="113"/>
                    </a:cubicBezTo>
                    <a:cubicBezTo>
                      <a:pt x="48" y="113"/>
                      <a:pt x="49" y="113"/>
                      <a:pt x="49" y="113"/>
                    </a:cubicBezTo>
                    <a:cubicBezTo>
                      <a:pt x="49" y="113"/>
                      <a:pt x="49" y="114"/>
                      <a:pt x="50" y="114"/>
                    </a:cubicBezTo>
                    <a:cubicBezTo>
                      <a:pt x="50" y="114"/>
                      <a:pt x="51" y="114"/>
                      <a:pt x="51" y="114"/>
                    </a:cubicBezTo>
                    <a:cubicBezTo>
                      <a:pt x="51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3" y="114"/>
                      <a:pt x="53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5" y="115"/>
                      <a:pt x="55" y="115"/>
                      <a:pt x="56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7" y="116"/>
                      <a:pt x="58" y="116"/>
                      <a:pt x="58" y="116"/>
                    </a:cubicBezTo>
                    <a:cubicBezTo>
                      <a:pt x="58" y="116"/>
                      <a:pt x="59" y="116"/>
                      <a:pt x="59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0" y="117"/>
                      <a:pt x="61" y="117"/>
                      <a:pt x="62" y="117"/>
                    </a:cubicBezTo>
                    <a:cubicBezTo>
                      <a:pt x="62" y="117"/>
                      <a:pt x="62" y="117"/>
                      <a:pt x="62" y="117"/>
                    </a:cubicBezTo>
                    <a:cubicBezTo>
                      <a:pt x="63" y="117"/>
                      <a:pt x="64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67" y="118"/>
                      <a:pt x="67" y="118"/>
                      <a:pt x="68" y="118"/>
                    </a:cubicBezTo>
                    <a:cubicBezTo>
                      <a:pt x="68" y="118"/>
                      <a:pt x="68" y="118"/>
                      <a:pt x="69" y="118"/>
                    </a:cubicBezTo>
                    <a:cubicBezTo>
                      <a:pt x="69" y="119"/>
                      <a:pt x="70" y="119"/>
                      <a:pt x="71" y="119"/>
                    </a:cubicBezTo>
                    <a:cubicBezTo>
                      <a:pt x="71" y="119"/>
                      <a:pt x="71" y="119"/>
                      <a:pt x="71" y="119"/>
                    </a:cubicBezTo>
                    <a:cubicBezTo>
                      <a:pt x="72" y="119"/>
                      <a:pt x="73" y="119"/>
                      <a:pt x="74" y="119"/>
                    </a:cubicBezTo>
                    <a:cubicBezTo>
                      <a:pt x="74" y="120"/>
                      <a:pt x="75" y="120"/>
                      <a:pt x="75" y="120"/>
                    </a:cubicBezTo>
                    <a:cubicBezTo>
                      <a:pt x="76" y="120"/>
                      <a:pt x="76" y="120"/>
                      <a:pt x="77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79" y="120"/>
                      <a:pt x="79" y="120"/>
                      <a:pt x="80" y="120"/>
                    </a:cubicBezTo>
                    <a:cubicBezTo>
                      <a:pt x="80" y="120"/>
                      <a:pt x="80" y="120"/>
                      <a:pt x="81" y="120"/>
                    </a:cubicBezTo>
                    <a:cubicBezTo>
                      <a:pt x="81" y="120"/>
                      <a:pt x="82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4" y="121"/>
                      <a:pt x="85" y="121"/>
                      <a:pt x="86" y="121"/>
                    </a:cubicBezTo>
                    <a:cubicBezTo>
                      <a:pt x="86" y="121"/>
                      <a:pt x="86" y="121"/>
                      <a:pt x="87" y="121"/>
                    </a:cubicBezTo>
                    <a:cubicBezTo>
                      <a:pt x="88" y="122"/>
                      <a:pt x="88" y="122"/>
                      <a:pt x="89" y="12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89" y="122"/>
                      <a:pt x="90" y="122"/>
                      <a:pt x="90" y="122"/>
                    </a:cubicBezTo>
                    <a:cubicBezTo>
                      <a:pt x="90" y="122"/>
                      <a:pt x="91" y="122"/>
                      <a:pt x="91" y="122"/>
                    </a:cubicBezTo>
                    <a:cubicBezTo>
                      <a:pt x="92" y="122"/>
                      <a:pt x="92" y="122"/>
                      <a:pt x="93" y="122"/>
                    </a:cubicBezTo>
                    <a:cubicBezTo>
                      <a:pt x="93" y="122"/>
                      <a:pt x="94" y="122"/>
                      <a:pt x="94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7" y="122"/>
                      <a:pt x="99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3" y="123"/>
                      <a:pt x="105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9" y="123"/>
                      <a:pt x="111" y="123"/>
                      <a:pt x="112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5" y="123"/>
                      <a:pt x="117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20" y="124"/>
                      <a:pt x="121" y="124"/>
                      <a:pt x="122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3" y="124"/>
                      <a:pt x="124" y="124"/>
                      <a:pt x="125" y="124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125" y="124"/>
                      <a:pt x="126" y="124"/>
                      <a:pt x="126" y="124"/>
                    </a:cubicBezTo>
                    <a:cubicBezTo>
                      <a:pt x="126" y="124"/>
                      <a:pt x="127" y="124"/>
                      <a:pt x="128" y="124"/>
                    </a:cubicBezTo>
                    <a:cubicBezTo>
                      <a:pt x="128" y="124"/>
                      <a:pt x="128" y="124"/>
                      <a:pt x="129" y="124"/>
                    </a:cubicBezTo>
                    <a:cubicBezTo>
                      <a:pt x="129" y="124"/>
                      <a:pt x="130" y="124"/>
                      <a:pt x="131" y="124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32" y="124"/>
                      <a:pt x="132" y="124"/>
                      <a:pt x="132" y="124"/>
                    </a:cubicBezTo>
                    <a:cubicBezTo>
                      <a:pt x="133" y="123"/>
                      <a:pt x="133" y="123"/>
                      <a:pt x="134" y="123"/>
                    </a:cubicBezTo>
                    <a:cubicBezTo>
                      <a:pt x="134" y="123"/>
                      <a:pt x="135" y="123"/>
                      <a:pt x="135" y="123"/>
                    </a:cubicBezTo>
                    <a:cubicBezTo>
                      <a:pt x="136" y="123"/>
                      <a:pt x="137" y="123"/>
                      <a:pt x="138" y="123"/>
                    </a:cubicBezTo>
                    <a:cubicBezTo>
                      <a:pt x="138" y="123"/>
                      <a:pt x="138" y="123"/>
                      <a:pt x="138" y="123"/>
                    </a:cubicBezTo>
                    <a:cubicBezTo>
                      <a:pt x="139" y="123"/>
                      <a:pt x="139" y="123"/>
                      <a:pt x="139" y="123"/>
                    </a:cubicBezTo>
                    <a:cubicBezTo>
                      <a:pt x="140" y="123"/>
                      <a:pt x="141" y="123"/>
                      <a:pt x="142" y="123"/>
                    </a:cubicBezTo>
                    <a:cubicBezTo>
                      <a:pt x="143" y="123"/>
                      <a:pt x="143" y="123"/>
                      <a:pt x="143" y="123"/>
                    </a:cubicBezTo>
                    <a:cubicBezTo>
                      <a:pt x="144" y="123"/>
                      <a:pt x="145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8" y="123"/>
                    </a:cubicBezTo>
                    <a:cubicBezTo>
                      <a:pt x="148" y="123"/>
                      <a:pt x="149" y="123"/>
                      <a:pt x="149" y="123"/>
                    </a:cubicBezTo>
                    <a:cubicBezTo>
                      <a:pt x="149" y="123"/>
                      <a:pt x="150" y="123"/>
                      <a:pt x="150" y="122"/>
                    </a:cubicBezTo>
                    <a:cubicBezTo>
                      <a:pt x="151" y="122"/>
                      <a:pt x="152" y="122"/>
                      <a:pt x="152" y="122"/>
                    </a:cubicBezTo>
                    <a:cubicBezTo>
                      <a:pt x="152" y="122"/>
                      <a:pt x="153" y="122"/>
                      <a:pt x="153" y="122"/>
                    </a:cubicBezTo>
                    <a:cubicBezTo>
                      <a:pt x="154" y="122"/>
                      <a:pt x="154" y="122"/>
                      <a:pt x="155" y="122"/>
                    </a:cubicBezTo>
                    <a:cubicBezTo>
                      <a:pt x="155" y="122"/>
                      <a:pt x="155" y="122"/>
                      <a:pt x="156" y="122"/>
                    </a:cubicBezTo>
                    <a:cubicBezTo>
                      <a:pt x="156" y="122"/>
                      <a:pt x="157" y="122"/>
                      <a:pt x="157" y="122"/>
                    </a:cubicBezTo>
                    <a:cubicBezTo>
                      <a:pt x="158" y="122"/>
                      <a:pt x="158" y="122"/>
                      <a:pt x="158" y="122"/>
                    </a:cubicBezTo>
                    <a:cubicBezTo>
                      <a:pt x="159" y="122"/>
                      <a:pt x="159" y="122"/>
                      <a:pt x="160" y="122"/>
                    </a:cubicBezTo>
                    <a:cubicBezTo>
                      <a:pt x="160" y="122"/>
                      <a:pt x="161" y="122"/>
                      <a:pt x="161" y="122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21"/>
                      <a:pt x="163" y="121"/>
                      <a:pt x="164" y="121"/>
                    </a:cubicBezTo>
                    <a:cubicBezTo>
                      <a:pt x="164" y="121"/>
                      <a:pt x="165" y="121"/>
                      <a:pt x="165" y="121"/>
                    </a:cubicBezTo>
                    <a:cubicBezTo>
                      <a:pt x="166" y="121"/>
                      <a:pt x="166" y="121"/>
                      <a:pt x="166" y="121"/>
                    </a:cubicBezTo>
                    <a:cubicBezTo>
                      <a:pt x="167" y="120"/>
                      <a:pt x="168" y="120"/>
                      <a:pt x="169" y="120"/>
                    </a:cubicBezTo>
                    <a:cubicBezTo>
                      <a:pt x="169" y="120"/>
                      <a:pt x="170" y="120"/>
                      <a:pt x="171" y="120"/>
                    </a:cubicBezTo>
                    <a:cubicBezTo>
                      <a:pt x="171" y="120"/>
                      <a:pt x="172" y="120"/>
                      <a:pt x="172" y="120"/>
                    </a:cubicBezTo>
                    <a:cubicBezTo>
                      <a:pt x="173" y="120"/>
                      <a:pt x="173" y="120"/>
                      <a:pt x="174" y="120"/>
                    </a:cubicBezTo>
                    <a:cubicBezTo>
                      <a:pt x="174" y="120"/>
                      <a:pt x="174" y="119"/>
                      <a:pt x="174" y="119"/>
                    </a:cubicBezTo>
                    <a:cubicBezTo>
                      <a:pt x="175" y="119"/>
                      <a:pt x="175" y="119"/>
                      <a:pt x="176" y="119"/>
                    </a:cubicBezTo>
                    <a:cubicBezTo>
                      <a:pt x="176" y="119"/>
                      <a:pt x="177" y="119"/>
                      <a:pt x="177" y="119"/>
                    </a:cubicBezTo>
                    <a:cubicBezTo>
                      <a:pt x="178" y="119"/>
                      <a:pt x="178" y="119"/>
                      <a:pt x="178" y="119"/>
                    </a:cubicBezTo>
                    <a:cubicBezTo>
                      <a:pt x="179" y="119"/>
                      <a:pt x="179" y="118"/>
                      <a:pt x="179" y="118"/>
                    </a:cubicBezTo>
                    <a:cubicBezTo>
                      <a:pt x="180" y="118"/>
                      <a:pt x="180" y="118"/>
                      <a:pt x="181" y="118"/>
                    </a:cubicBezTo>
                    <a:cubicBezTo>
                      <a:pt x="181" y="118"/>
                      <a:pt x="181" y="118"/>
                      <a:pt x="182" y="118"/>
                    </a:cubicBezTo>
                    <a:cubicBezTo>
                      <a:pt x="182" y="118"/>
                      <a:pt x="183" y="118"/>
                      <a:pt x="183" y="118"/>
                    </a:cubicBezTo>
                    <a:cubicBezTo>
                      <a:pt x="183" y="118"/>
                      <a:pt x="184" y="118"/>
                      <a:pt x="184" y="118"/>
                    </a:cubicBezTo>
                    <a:cubicBezTo>
                      <a:pt x="185" y="117"/>
                      <a:pt x="185" y="117"/>
                      <a:pt x="185" y="117"/>
                    </a:cubicBezTo>
                    <a:cubicBezTo>
                      <a:pt x="186" y="117"/>
                      <a:pt x="186" y="117"/>
                      <a:pt x="186" y="117"/>
                    </a:cubicBezTo>
                    <a:cubicBezTo>
                      <a:pt x="187" y="117"/>
                      <a:pt x="187" y="117"/>
                      <a:pt x="187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8" y="117"/>
                      <a:pt x="188" y="117"/>
                      <a:pt x="189" y="117"/>
                    </a:cubicBezTo>
                    <a:cubicBezTo>
                      <a:pt x="189" y="116"/>
                      <a:pt x="190" y="116"/>
                      <a:pt x="191" y="116"/>
                    </a:cubicBezTo>
                    <a:cubicBezTo>
                      <a:pt x="191" y="116"/>
                      <a:pt x="191" y="116"/>
                      <a:pt x="191" y="116"/>
                    </a:cubicBezTo>
                    <a:cubicBezTo>
                      <a:pt x="192" y="116"/>
                      <a:pt x="192" y="115"/>
                      <a:pt x="193" y="115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5" y="115"/>
                      <a:pt x="195" y="115"/>
                      <a:pt x="196" y="114"/>
                    </a:cubicBezTo>
                    <a:cubicBezTo>
                      <a:pt x="196" y="114"/>
                      <a:pt x="196" y="114"/>
                      <a:pt x="196" y="114"/>
                    </a:cubicBezTo>
                    <a:cubicBezTo>
                      <a:pt x="197" y="114"/>
                      <a:pt x="198" y="114"/>
                      <a:pt x="198" y="114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9" y="114"/>
                      <a:pt x="199" y="114"/>
                      <a:pt x="199" y="114"/>
                    </a:cubicBezTo>
                    <a:cubicBezTo>
                      <a:pt x="199" y="113"/>
                      <a:pt x="199" y="113"/>
                      <a:pt x="200" y="113"/>
                    </a:cubicBezTo>
                    <a:cubicBezTo>
                      <a:pt x="200" y="113"/>
                      <a:pt x="200" y="113"/>
                      <a:pt x="201" y="113"/>
                    </a:cubicBezTo>
                    <a:cubicBezTo>
                      <a:pt x="201" y="113"/>
                      <a:pt x="201" y="113"/>
                      <a:pt x="201" y="113"/>
                    </a:cubicBezTo>
                    <a:cubicBezTo>
                      <a:pt x="202" y="113"/>
                      <a:pt x="202" y="113"/>
                      <a:pt x="202" y="112"/>
                    </a:cubicBezTo>
                    <a:cubicBezTo>
                      <a:pt x="203" y="112"/>
                      <a:pt x="203" y="112"/>
                      <a:pt x="203" y="112"/>
                    </a:cubicBezTo>
                    <a:cubicBezTo>
                      <a:pt x="204" y="112"/>
                      <a:pt x="204" y="112"/>
                      <a:pt x="204" y="112"/>
                    </a:cubicBezTo>
                    <a:cubicBezTo>
                      <a:pt x="205" y="112"/>
                      <a:pt x="205" y="111"/>
                      <a:pt x="205" y="111"/>
                    </a:cubicBezTo>
                    <a:cubicBezTo>
                      <a:pt x="205" y="111"/>
                      <a:pt x="206" y="111"/>
                      <a:pt x="206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6" y="111"/>
                      <a:pt x="207" y="111"/>
                      <a:pt x="207" y="110"/>
                    </a:cubicBezTo>
                    <a:cubicBezTo>
                      <a:pt x="207" y="110"/>
                      <a:pt x="208" y="110"/>
                      <a:pt x="208" y="110"/>
                    </a:cubicBezTo>
                    <a:cubicBezTo>
                      <a:pt x="208" y="110"/>
                      <a:pt x="209" y="110"/>
                      <a:pt x="210" y="109"/>
                    </a:cubicBezTo>
                    <a:cubicBezTo>
                      <a:pt x="210" y="109"/>
                      <a:pt x="211" y="109"/>
                      <a:pt x="211" y="109"/>
                    </a:cubicBezTo>
                    <a:cubicBezTo>
                      <a:pt x="211" y="109"/>
                      <a:pt x="211" y="109"/>
                      <a:pt x="211" y="109"/>
                    </a:cubicBezTo>
                    <a:cubicBezTo>
                      <a:pt x="212" y="109"/>
                      <a:pt x="212" y="109"/>
                      <a:pt x="212" y="108"/>
                    </a:cubicBezTo>
                    <a:cubicBezTo>
                      <a:pt x="212" y="108"/>
                      <a:pt x="212" y="108"/>
                      <a:pt x="212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8"/>
                      <a:pt x="214" y="108"/>
                      <a:pt x="214" y="107"/>
                    </a:cubicBezTo>
                    <a:cubicBezTo>
                      <a:pt x="214" y="107"/>
                      <a:pt x="214" y="107"/>
                      <a:pt x="215" y="107"/>
                    </a:cubicBezTo>
                    <a:cubicBezTo>
                      <a:pt x="215" y="107"/>
                      <a:pt x="215" y="107"/>
                      <a:pt x="215" y="107"/>
                    </a:cubicBezTo>
                    <a:cubicBezTo>
                      <a:pt x="215" y="107"/>
                      <a:pt x="215" y="107"/>
                      <a:pt x="216" y="107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16" y="106"/>
                      <a:pt x="217" y="106"/>
                      <a:pt x="217" y="106"/>
                    </a:cubicBezTo>
                    <a:cubicBezTo>
                      <a:pt x="217" y="106"/>
                      <a:pt x="217" y="106"/>
                      <a:pt x="217" y="106"/>
                    </a:cubicBezTo>
                    <a:cubicBezTo>
                      <a:pt x="218" y="105"/>
                      <a:pt x="218" y="105"/>
                      <a:pt x="218" y="105"/>
                    </a:cubicBezTo>
                    <a:cubicBezTo>
                      <a:pt x="218" y="105"/>
                      <a:pt x="219" y="105"/>
                      <a:pt x="219" y="105"/>
                    </a:cubicBezTo>
                    <a:cubicBezTo>
                      <a:pt x="219" y="104"/>
                      <a:pt x="220" y="104"/>
                      <a:pt x="221" y="104"/>
                    </a:cubicBezTo>
                    <a:cubicBezTo>
                      <a:pt x="221" y="104"/>
                      <a:pt x="221" y="104"/>
                      <a:pt x="221" y="104"/>
                    </a:cubicBezTo>
                    <a:cubicBezTo>
                      <a:pt x="221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5" y="101"/>
                    </a:cubicBezTo>
                    <a:cubicBezTo>
                      <a:pt x="225" y="100"/>
                      <a:pt x="225" y="100"/>
                      <a:pt x="226" y="100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6" y="99"/>
                      <a:pt x="226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8"/>
                      <a:pt x="227" y="98"/>
                      <a:pt x="228" y="98"/>
                    </a:cubicBezTo>
                    <a:cubicBezTo>
                      <a:pt x="228" y="98"/>
                      <a:pt x="228" y="97"/>
                      <a:pt x="228" y="97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28" y="97"/>
                      <a:pt x="229" y="97"/>
                      <a:pt x="229" y="97"/>
                    </a:cubicBezTo>
                    <a:cubicBezTo>
                      <a:pt x="229" y="97"/>
                      <a:pt x="229" y="96"/>
                      <a:pt x="229" y="96"/>
                    </a:cubicBezTo>
                    <a:cubicBezTo>
                      <a:pt x="229" y="96"/>
                      <a:pt x="229" y="96"/>
                      <a:pt x="229" y="96"/>
                    </a:cubicBezTo>
                    <a:cubicBezTo>
                      <a:pt x="229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4"/>
                    </a:cubicBezTo>
                    <a:cubicBezTo>
                      <a:pt x="230" y="94"/>
                      <a:pt x="230" y="94"/>
                      <a:pt x="231" y="94"/>
                    </a:cubicBezTo>
                    <a:cubicBezTo>
                      <a:pt x="231" y="94"/>
                      <a:pt x="231" y="94"/>
                      <a:pt x="231" y="94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3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1"/>
                    </a:cubicBezTo>
                    <a:cubicBezTo>
                      <a:pt x="231" y="91"/>
                      <a:pt x="231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74"/>
                      <a:pt x="232" y="61"/>
                      <a:pt x="232" y="48"/>
                    </a:cubicBezTo>
                    <a:cubicBezTo>
                      <a:pt x="229" y="53"/>
                      <a:pt x="223" y="59"/>
                      <a:pt x="210" y="65"/>
                    </a:cubicBezTo>
                    <a:close/>
                  </a:path>
                </a:pathLst>
              </a:custGeom>
              <a:solidFill>
                <a:srgbClr val="0096D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600" kern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9" name="TextBox 182"/>
              <p:cNvSpPr txBox="1">
                <a:spLocks noChangeArrowheads="1"/>
              </p:cNvSpPr>
              <p:nvPr/>
            </p:nvSpPr>
            <p:spPr bwMode="auto">
              <a:xfrm>
                <a:off x="7743705" y="3775300"/>
                <a:ext cx="290245" cy="318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7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45" name="Group 537"/>
            <p:cNvGrpSpPr/>
            <p:nvPr/>
          </p:nvGrpSpPr>
          <p:grpSpPr>
            <a:xfrm>
              <a:off x="3252663" y="1573669"/>
              <a:ext cx="361407" cy="364457"/>
              <a:chOff x="900224" y="4551673"/>
              <a:chExt cx="585577" cy="617515"/>
            </a:xfrm>
          </p:grpSpPr>
          <p:grpSp>
            <p:nvGrpSpPr>
              <p:cNvPr id="54" name="Group 115"/>
              <p:cNvGrpSpPr/>
              <p:nvPr/>
            </p:nvGrpSpPr>
            <p:grpSpPr>
              <a:xfrm>
                <a:off x="900224" y="4551673"/>
                <a:ext cx="585577" cy="523240"/>
                <a:chOff x="1311704" y="7614920"/>
                <a:chExt cx="427222" cy="381743"/>
              </a:xfrm>
            </p:grpSpPr>
            <p:sp>
              <p:nvSpPr>
                <p:cNvPr id="56" name="Freeform 27"/>
                <p:cNvSpPr>
                  <a:spLocks/>
                </p:cNvSpPr>
                <p:nvPr/>
              </p:nvSpPr>
              <p:spPr bwMode="auto">
                <a:xfrm>
                  <a:off x="1311704" y="7777540"/>
                  <a:ext cx="427222" cy="219123"/>
                </a:xfrm>
                <a:custGeom>
                  <a:avLst/>
                  <a:gdLst/>
                  <a:ahLst/>
                  <a:cxnLst>
                    <a:cxn ang="0">
                      <a:pos x="234" y="49"/>
                    </a:cxn>
                    <a:cxn ang="0">
                      <a:pos x="76" y="49"/>
                    </a:cxn>
                    <a:cxn ang="0">
                      <a:pos x="0" y="0"/>
                    </a:cxn>
                    <a:cxn ang="0">
                      <a:pos x="0" y="110"/>
                    </a:cxn>
                    <a:cxn ang="0">
                      <a:pos x="76" y="159"/>
                    </a:cxn>
                    <a:cxn ang="0">
                      <a:pos x="234" y="159"/>
                    </a:cxn>
                    <a:cxn ang="0">
                      <a:pos x="310" y="112"/>
                    </a:cxn>
                    <a:cxn ang="0">
                      <a:pos x="310" y="2"/>
                    </a:cxn>
                    <a:cxn ang="0">
                      <a:pos x="234" y="49"/>
                    </a:cxn>
                  </a:cxnLst>
                  <a:rect l="0" t="0" r="r" b="b"/>
                  <a:pathLst>
                    <a:path w="310" h="159">
                      <a:moveTo>
                        <a:pt x="234" y="49"/>
                      </a:moveTo>
                      <a:lnTo>
                        <a:pt x="76" y="49"/>
                      </a:lnTo>
                      <a:lnTo>
                        <a:pt x="0" y="0"/>
                      </a:lnTo>
                      <a:lnTo>
                        <a:pt x="0" y="110"/>
                      </a:lnTo>
                      <a:lnTo>
                        <a:pt x="76" y="159"/>
                      </a:lnTo>
                      <a:lnTo>
                        <a:pt x="234" y="159"/>
                      </a:lnTo>
                      <a:lnTo>
                        <a:pt x="310" y="112"/>
                      </a:lnTo>
                      <a:lnTo>
                        <a:pt x="310" y="2"/>
                      </a:lnTo>
                      <a:lnTo>
                        <a:pt x="234" y="49"/>
                      </a:lnTo>
                      <a:close/>
                    </a:path>
                  </a:pathLst>
                </a:custGeom>
                <a:solidFill>
                  <a:srgbClr val="0096D6"/>
                </a:solidFill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57" name="Freeform 28"/>
                <p:cNvSpPr>
                  <a:spLocks noEditPoints="1"/>
                </p:cNvSpPr>
                <p:nvPr/>
              </p:nvSpPr>
              <p:spPr bwMode="auto">
                <a:xfrm>
                  <a:off x="1311704" y="7614920"/>
                  <a:ext cx="427222" cy="223257"/>
                </a:xfrm>
                <a:custGeom>
                  <a:avLst/>
                  <a:gdLst/>
                  <a:ahLst/>
                  <a:cxnLst>
                    <a:cxn ang="0">
                      <a:pos x="751" y="130"/>
                    </a:cxn>
                    <a:cxn ang="0">
                      <a:pos x="751" y="279"/>
                    </a:cxn>
                    <a:cxn ang="0">
                      <a:pos x="567" y="392"/>
                    </a:cxn>
                    <a:cxn ang="0">
                      <a:pos x="185" y="392"/>
                    </a:cxn>
                    <a:cxn ang="0">
                      <a:pos x="0" y="275"/>
                    </a:cxn>
                    <a:cxn ang="0">
                      <a:pos x="1" y="126"/>
                    </a:cxn>
                    <a:cxn ang="0">
                      <a:pos x="186" y="243"/>
                    </a:cxn>
                    <a:cxn ang="0">
                      <a:pos x="567" y="243"/>
                    </a:cxn>
                    <a:cxn ang="0">
                      <a:pos x="751" y="130"/>
                    </a:cxn>
                    <a:cxn ang="0">
                      <a:pos x="750" y="118"/>
                    </a:cxn>
                    <a:cxn ang="0">
                      <a:pos x="565" y="231"/>
                    </a:cxn>
                    <a:cxn ang="0">
                      <a:pos x="188" y="231"/>
                    </a:cxn>
                    <a:cxn ang="0">
                      <a:pos x="6" y="115"/>
                    </a:cxn>
                    <a:cxn ang="0">
                      <a:pos x="191" y="0"/>
                    </a:cxn>
                    <a:cxn ang="0">
                      <a:pos x="568" y="2"/>
                    </a:cxn>
                    <a:cxn ang="0">
                      <a:pos x="750" y="118"/>
                    </a:cxn>
                    <a:cxn ang="0">
                      <a:pos x="203" y="93"/>
                    </a:cxn>
                    <a:cxn ang="0">
                      <a:pos x="203" y="93"/>
                    </a:cxn>
                    <a:cxn ang="0">
                      <a:pos x="220" y="86"/>
                    </a:cxn>
                    <a:cxn ang="0">
                      <a:pos x="328" y="113"/>
                    </a:cxn>
                    <a:cxn ang="0">
                      <a:pos x="362" y="98"/>
                    </a:cxn>
                    <a:cxn ang="0">
                      <a:pos x="255" y="71"/>
                    </a:cxn>
                    <a:cxn ang="0">
                      <a:pos x="272" y="63"/>
                    </a:cxn>
                    <a:cxn ang="0">
                      <a:pos x="159" y="58"/>
                    </a:cxn>
                    <a:cxn ang="0">
                      <a:pos x="203" y="93"/>
                    </a:cxn>
                    <a:cxn ang="0">
                      <a:pos x="365" y="114"/>
                    </a:cxn>
                    <a:cxn ang="0">
                      <a:pos x="259" y="129"/>
                    </a:cxn>
                    <a:cxn ang="0">
                      <a:pos x="282" y="135"/>
                    </a:cxn>
                    <a:cxn ang="0">
                      <a:pos x="200" y="170"/>
                    </a:cxn>
                    <a:cxn ang="0">
                      <a:pos x="245" y="181"/>
                    </a:cxn>
                    <a:cxn ang="0">
                      <a:pos x="327" y="146"/>
                    </a:cxn>
                    <a:cxn ang="0">
                      <a:pos x="350" y="152"/>
                    </a:cxn>
                    <a:cxn ang="0">
                      <a:pos x="365" y="114"/>
                    </a:cxn>
                    <a:cxn ang="0">
                      <a:pos x="375" y="110"/>
                    </a:cxn>
                    <a:cxn ang="0">
                      <a:pos x="480" y="96"/>
                    </a:cxn>
                    <a:cxn ang="0">
                      <a:pos x="458" y="89"/>
                    </a:cxn>
                    <a:cxn ang="0">
                      <a:pos x="540" y="54"/>
                    </a:cxn>
                    <a:cxn ang="0">
                      <a:pos x="495" y="42"/>
                    </a:cxn>
                    <a:cxn ang="0">
                      <a:pos x="413" y="78"/>
                    </a:cxn>
                    <a:cxn ang="0">
                      <a:pos x="390" y="72"/>
                    </a:cxn>
                    <a:cxn ang="0">
                      <a:pos x="375" y="110"/>
                    </a:cxn>
                    <a:cxn ang="0">
                      <a:pos x="579" y="166"/>
                    </a:cxn>
                    <a:cxn ang="0">
                      <a:pos x="536" y="131"/>
                    </a:cxn>
                    <a:cxn ang="0">
                      <a:pos x="536" y="131"/>
                    </a:cxn>
                    <a:cxn ang="0">
                      <a:pos x="518" y="138"/>
                    </a:cxn>
                    <a:cxn ang="0">
                      <a:pos x="411" y="111"/>
                    </a:cxn>
                    <a:cxn ang="0">
                      <a:pos x="376" y="125"/>
                    </a:cxn>
                    <a:cxn ang="0">
                      <a:pos x="483" y="153"/>
                    </a:cxn>
                    <a:cxn ang="0">
                      <a:pos x="466" y="161"/>
                    </a:cxn>
                    <a:cxn ang="0">
                      <a:pos x="579" y="166"/>
                    </a:cxn>
                  </a:cxnLst>
                  <a:rect l="0" t="0" r="r" b="b"/>
                  <a:pathLst>
                    <a:path w="751" h="392">
                      <a:moveTo>
                        <a:pt x="751" y="130"/>
                      </a:moveTo>
                      <a:cubicBezTo>
                        <a:pt x="751" y="279"/>
                        <a:pt x="751" y="279"/>
                        <a:pt x="751" y="279"/>
                      </a:cubicBezTo>
                      <a:cubicBezTo>
                        <a:pt x="567" y="392"/>
                        <a:pt x="567" y="392"/>
                        <a:pt x="567" y="392"/>
                      </a:cubicBezTo>
                      <a:cubicBezTo>
                        <a:pt x="185" y="392"/>
                        <a:pt x="185" y="392"/>
                        <a:pt x="185" y="392"/>
                      </a:cubicBezTo>
                      <a:cubicBezTo>
                        <a:pt x="0" y="275"/>
                        <a:pt x="0" y="275"/>
                        <a:pt x="0" y="275"/>
                      </a:cubicBezTo>
                      <a:cubicBezTo>
                        <a:pt x="1" y="126"/>
                        <a:pt x="1" y="126"/>
                        <a:pt x="1" y="126"/>
                      </a:cubicBezTo>
                      <a:cubicBezTo>
                        <a:pt x="186" y="243"/>
                        <a:pt x="186" y="243"/>
                        <a:pt x="186" y="243"/>
                      </a:cubicBezTo>
                      <a:cubicBezTo>
                        <a:pt x="567" y="243"/>
                        <a:pt x="567" y="243"/>
                        <a:pt x="567" y="243"/>
                      </a:cubicBezTo>
                      <a:lnTo>
                        <a:pt x="751" y="130"/>
                      </a:lnTo>
                      <a:close/>
                      <a:moveTo>
                        <a:pt x="750" y="118"/>
                      </a:moveTo>
                      <a:cubicBezTo>
                        <a:pt x="565" y="231"/>
                        <a:pt x="565" y="231"/>
                        <a:pt x="565" y="231"/>
                      </a:cubicBezTo>
                      <a:cubicBezTo>
                        <a:pt x="188" y="231"/>
                        <a:pt x="188" y="231"/>
                        <a:pt x="188" y="231"/>
                      </a:cubicBezTo>
                      <a:cubicBezTo>
                        <a:pt x="6" y="115"/>
                        <a:pt x="6" y="115"/>
                        <a:pt x="6" y="115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568" y="2"/>
                        <a:pt x="568" y="2"/>
                        <a:pt x="568" y="2"/>
                      </a:cubicBezTo>
                      <a:lnTo>
                        <a:pt x="750" y="118"/>
                      </a:lnTo>
                      <a:close/>
                      <a:moveTo>
                        <a:pt x="203" y="93"/>
                      </a:moveTo>
                      <a:cubicBezTo>
                        <a:pt x="203" y="93"/>
                        <a:pt x="203" y="93"/>
                        <a:pt x="203" y="93"/>
                      </a:cubicBezTo>
                      <a:cubicBezTo>
                        <a:pt x="220" y="86"/>
                        <a:pt x="220" y="86"/>
                        <a:pt x="220" y="86"/>
                      </a:cubicBezTo>
                      <a:cubicBezTo>
                        <a:pt x="328" y="113"/>
                        <a:pt x="328" y="113"/>
                        <a:pt x="328" y="113"/>
                      </a:cubicBezTo>
                      <a:cubicBezTo>
                        <a:pt x="362" y="98"/>
                        <a:pt x="362" y="98"/>
                        <a:pt x="362" y="98"/>
                      </a:cubicBezTo>
                      <a:cubicBezTo>
                        <a:pt x="255" y="71"/>
                        <a:pt x="255" y="71"/>
                        <a:pt x="255" y="71"/>
                      </a:cubicBezTo>
                      <a:cubicBezTo>
                        <a:pt x="272" y="63"/>
                        <a:pt x="272" y="63"/>
                        <a:pt x="272" y="63"/>
                      </a:cubicBezTo>
                      <a:cubicBezTo>
                        <a:pt x="159" y="58"/>
                        <a:pt x="159" y="58"/>
                        <a:pt x="159" y="58"/>
                      </a:cubicBezTo>
                      <a:cubicBezTo>
                        <a:pt x="203" y="93"/>
                        <a:pt x="203" y="93"/>
                        <a:pt x="203" y="93"/>
                      </a:cubicBezTo>
                      <a:close/>
                      <a:moveTo>
                        <a:pt x="365" y="114"/>
                      </a:moveTo>
                      <a:cubicBezTo>
                        <a:pt x="259" y="129"/>
                        <a:pt x="259" y="129"/>
                        <a:pt x="259" y="129"/>
                      </a:cubicBezTo>
                      <a:cubicBezTo>
                        <a:pt x="282" y="135"/>
                        <a:pt x="282" y="135"/>
                        <a:pt x="282" y="135"/>
                      </a:cubicBezTo>
                      <a:cubicBezTo>
                        <a:pt x="200" y="170"/>
                        <a:pt x="200" y="170"/>
                        <a:pt x="200" y="170"/>
                      </a:cubicBezTo>
                      <a:cubicBezTo>
                        <a:pt x="245" y="181"/>
                        <a:pt x="245" y="181"/>
                        <a:pt x="245" y="181"/>
                      </a:cubicBezTo>
                      <a:cubicBezTo>
                        <a:pt x="327" y="146"/>
                        <a:pt x="327" y="146"/>
                        <a:pt x="327" y="146"/>
                      </a:cubicBezTo>
                      <a:cubicBezTo>
                        <a:pt x="350" y="152"/>
                        <a:pt x="350" y="152"/>
                        <a:pt x="350" y="152"/>
                      </a:cubicBezTo>
                      <a:cubicBezTo>
                        <a:pt x="365" y="114"/>
                        <a:pt x="365" y="114"/>
                        <a:pt x="365" y="114"/>
                      </a:cubicBezTo>
                      <a:close/>
                      <a:moveTo>
                        <a:pt x="375" y="110"/>
                      </a:moveTo>
                      <a:cubicBezTo>
                        <a:pt x="480" y="96"/>
                        <a:pt x="480" y="96"/>
                        <a:pt x="480" y="96"/>
                      </a:cubicBezTo>
                      <a:cubicBezTo>
                        <a:pt x="458" y="89"/>
                        <a:pt x="458" y="89"/>
                        <a:pt x="458" y="89"/>
                      </a:cubicBezTo>
                      <a:cubicBezTo>
                        <a:pt x="540" y="54"/>
                        <a:pt x="540" y="54"/>
                        <a:pt x="540" y="54"/>
                      </a:cubicBezTo>
                      <a:cubicBezTo>
                        <a:pt x="495" y="42"/>
                        <a:pt x="495" y="42"/>
                        <a:pt x="495" y="42"/>
                      </a:cubicBezTo>
                      <a:cubicBezTo>
                        <a:pt x="413" y="78"/>
                        <a:pt x="413" y="78"/>
                        <a:pt x="413" y="78"/>
                      </a:cubicBezTo>
                      <a:cubicBezTo>
                        <a:pt x="390" y="72"/>
                        <a:pt x="390" y="72"/>
                        <a:pt x="390" y="72"/>
                      </a:cubicBezTo>
                      <a:cubicBezTo>
                        <a:pt x="375" y="110"/>
                        <a:pt x="375" y="110"/>
                        <a:pt x="375" y="110"/>
                      </a:cubicBezTo>
                      <a:close/>
                      <a:moveTo>
                        <a:pt x="579" y="166"/>
                      </a:move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18" y="138"/>
                        <a:pt x="518" y="138"/>
                        <a:pt x="518" y="138"/>
                      </a:cubicBezTo>
                      <a:cubicBezTo>
                        <a:pt x="411" y="111"/>
                        <a:pt x="411" y="111"/>
                        <a:pt x="411" y="111"/>
                      </a:cubicBezTo>
                      <a:cubicBezTo>
                        <a:pt x="376" y="125"/>
                        <a:pt x="376" y="125"/>
                        <a:pt x="376" y="125"/>
                      </a:cubicBezTo>
                      <a:cubicBezTo>
                        <a:pt x="483" y="153"/>
                        <a:pt x="483" y="153"/>
                        <a:pt x="483" y="153"/>
                      </a:cubicBezTo>
                      <a:cubicBezTo>
                        <a:pt x="466" y="161"/>
                        <a:pt x="466" y="161"/>
                        <a:pt x="466" y="161"/>
                      </a:cubicBezTo>
                      <a:cubicBezTo>
                        <a:pt x="579" y="166"/>
                        <a:pt x="579" y="166"/>
                        <a:pt x="579" y="16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sp>
            <p:nvSpPr>
              <p:cNvPr id="55" name="TextBox 182"/>
              <p:cNvSpPr txBox="1">
                <a:spLocks noChangeArrowheads="1"/>
              </p:cNvSpPr>
              <p:nvPr/>
            </p:nvSpPr>
            <p:spPr bwMode="auto">
              <a:xfrm>
                <a:off x="927681" y="4830226"/>
                <a:ext cx="506992" cy="338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SansTT Light"/>
                    <a:cs typeface="CiscoSansTT Light"/>
                  </a:rPr>
                  <a:t>BR</a:t>
                </a:r>
              </a:p>
            </p:txBody>
          </p:sp>
        </p:grpSp>
        <p:grpSp>
          <p:nvGrpSpPr>
            <p:cNvPr id="46" name="Group 537"/>
            <p:cNvGrpSpPr/>
            <p:nvPr/>
          </p:nvGrpSpPr>
          <p:grpSpPr>
            <a:xfrm>
              <a:off x="3753701" y="1581877"/>
              <a:ext cx="336766" cy="381730"/>
              <a:chOff x="900224" y="4551673"/>
              <a:chExt cx="585577" cy="608094"/>
            </a:xfrm>
          </p:grpSpPr>
          <p:grpSp>
            <p:nvGrpSpPr>
              <p:cNvPr id="50" name="Group 115"/>
              <p:cNvGrpSpPr/>
              <p:nvPr/>
            </p:nvGrpSpPr>
            <p:grpSpPr>
              <a:xfrm>
                <a:off x="900224" y="4551673"/>
                <a:ext cx="585577" cy="523240"/>
                <a:chOff x="1311704" y="7614920"/>
                <a:chExt cx="427222" cy="381743"/>
              </a:xfrm>
            </p:grpSpPr>
            <p:sp>
              <p:nvSpPr>
                <p:cNvPr id="52" name="Freeform 27"/>
                <p:cNvSpPr>
                  <a:spLocks/>
                </p:cNvSpPr>
                <p:nvPr/>
              </p:nvSpPr>
              <p:spPr bwMode="auto">
                <a:xfrm>
                  <a:off x="1311704" y="7777540"/>
                  <a:ext cx="427222" cy="219123"/>
                </a:xfrm>
                <a:custGeom>
                  <a:avLst/>
                  <a:gdLst/>
                  <a:ahLst/>
                  <a:cxnLst>
                    <a:cxn ang="0">
                      <a:pos x="234" y="49"/>
                    </a:cxn>
                    <a:cxn ang="0">
                      <a:pos x="76" y="49"/>
                    </a:cxn>
                    <a:cxn ang="0">
                      <a:pos x="0" y="0"/>
                    </a:cxn>
                    <a:cxn ang="0">
                      <a:pos x="0" y="110"/>
                    </a:cxn>
                    <a:cxn ang="0">
                      <a:pos x="76" y="159"/>
                    </a:cxn>
                    <a:cxn ang="0">
                      <a:pos x="234" y="159"/>
                    </a:cxn>
                    <a:cxn ang="0">
                      <a:pos x="310" y="112"/>
                    </a:cxn>
                    <a:cxn ang="0">
                      <a:pos x="310" y="2"/>
                    </a:cxn>
                    <a:cxn ang="0">
                      <a:pos x="234" y="49"/>
                    </a:cxn>
                  </a:cxnLst>
                  <a:rect l="0" t="0" r="r" b="b"/>
                  <a:pathLst>
                    <a:path w="310" h="159">
                      <a:moveTo>
                        <a:pt x="234" y="49"/>
                      </a:moveTo>
                      <a:lnTo>
                        <a:pt x="76" y="49"/>
                      </a:lnTo>
                      <a:lnTo>
                        <a:pt x="0" y="0"/>
                      </a:lnTo>
                      <a:lnTo>
                        <a:pt x="0" y="110"/>
                      </a:lnTo>
                      <a:lnTo>
                        <a:pt x="76" y="159"/>
                      </a:lnTo>
                      <a:lnTo>
                        <a:pt x="234" y="159"/>
                      </a:lnTo>
                      <a:lnTo>
                        <a:pt x="310" y="112"/>
                      </a:lnTo>
                      <a:lnTo>
                        <a:pt x="310" y="2"/>
                      </a:lnTo>
                      <a:lnTo>
                        <a:pt x="234" y="49"/>
                      </a:lnTo>
                      <a:close/>
                    </a:path>
                  </a:pathLst>
                </a:custGeom>
                <a:solidFill>
                  <a:srgbClr val="0096D6"/>
                </a:solidFill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53" name="Freeform 28"/>
                <p:cNvSpPr>
                  <a:spLocks noEditPoints="1"/>
                </p:cNvSpPr>
                <p:nvPr/>
              </p:nvSpPr>
              <p:spPr bwMode="auto">
                <a:xfrm>
                  <a:off x="1311704" y="7614920"/>
                  <a:ext cx="427222" cy="223257"/>
                </a:xfrm>
                <a:custGeom>
                  <a:avLst/>
                  <a:gdLst/>
                  <a:ahLst/>
                  <a:cxnLst>
                    <a:cxn ang="0">
                      <a:pos x="751" y="130"/>
                    </a:cxn>
                    <a:cxn ang="0">
                      <a:pos x="751" y="279"/>
                    </a:cxn>
                    <a:cxn ang="0">
                      <a:pos x="567" y="392"/>
                    </a:cxn>
                    <a:cxn ang="0">
                      <a:pos x="185" y="392"/>
                    </a:cxn>
                    <a:cxn ang="0">
                      <a:pos x="0" y="275"/>
                    </a:cxn>
                    <a:cxn ang="0">
                      <a:pos x="1" y="126"/>
                    </a:cxn>
                    <a:cxn ang="0">
                      <a:pos x="186" y="243"/>
                    </a:cxn>
                    <a:cxn ang="0">
                      <a:pos x="567" y="243"/>
                    </a:cxn>
                    <a:cxn ang="0">
                      <a:pos x="751" y="130"/>
                    </a:cxn>
                    <a:cxn ang="0">
                      <a:pos x="750" y="118"/>
                    </a:cxn>
                    <a:cxn ang="0">
                      <a:pos x="565" y="231"/>
                    </a:cxn>
                    <a:cxn ang="0">
                      <a:pos x="188" y="231"/>
                    </a:cxn>
                    <a:cxn ang="0">
                      <a:pos x="6" y="115"/>
                    </a:cxn>
                    <a:cxn ang="0">
                      <a:pos x="191" y="0"/>
                    </a:cxn>
                    <a:cxn ang="0">
                      <a:pos x="568" y="2"/>
                    </a:cxn>
                    <a:cxn ang="0">
                      <a:pos x="750" y="118"/>
                    </a:cxn>
                    <a:cxn ang="0">
                      <a:pos x="203" y="93"/>
                    </a:cxn>
                    <a:cxn ang="0">
                      <a:pos x="203" y="93"/>
                    </a:cxn>
                    <a:cxn ang="0">
                      <a:pos x="220" y="86"/>
                    </a:cxn>
                    <a:cxn ang="0">
                      <a:pos x="328" y="113"/>
                    </a:cxn>
                    <a:cxn ang="0">
                      <a:pos x="362" y="98"/>
                    </a:cxn>
                    <a:cxn ang="0">
                      <a:pos x="255" y="71"/>
                    </a:cxn>
                    <a:cxn ang="0">
                      <a:pos x="272" y="63"/>
                    </a:cxn>
                    <a:cxn ang="0">
                      <a:pos x="159" y="58"/>
                    </a:cxn>
                    <a:cxn ang="0">
                      <a:pos x="203" y="93"/>
                    </a:cxn>
                    <a:cxn ang="0">
                      <a:pos x="365" y="114"/>
                    </a:cxn>
                    <a:cxn ang="0">
                      <a:pos x="259" y="129"/>
                    </a:cxn>
                    <a:cxn ang="0">
                      <a:pos x="282" y="135"/>
                    </a:cxn>
                    <a:cxn ang="0">
                      <a:pos x="200" y="170"/>
                    </a:cxn>
                    <a:cxn ang="0">
                      <a:pos x="245" y="181"/>
                    </a:cxn>
                    <a:cxn ang="0">
                      <a:pos x="327" y="146"/>
                    </a:cxn>
                    <a:cxn ang="0">
                      <a:pos x="350" y="152"/>
                    </a:cxn>
                    <a:cxn ang="0">
                      <a:pos x="365" y="114"/>
                    </a:cxn>
                    <a:cxn ang="0">
                      <a:pos x="375" y="110"/>
                    </a:cxn>
                    <a:cxn ang="0">
                      <a:pos x="480" y="96"/>
                    </a:cxn>
                    <a:cxn ang="0">
                      <a:pos x="458" y="89"/>
                    </a:cxn>
                    <a:cxn ang="0">
                      <a:pos x="540" y="54"/>
                    </a:cxn>
                    <a:cxn ang="0">
                      <a:pos x="495" y="42"/>
                    </a:cxn>
                    <a:cxn ang="0">
                      <a:pos x="413" y="78"/>
                    </a:cxn>
                    <a:cxn ang="0">
                      <a:pos x="390" y="72"/>
                    </a:cxn>
                    <a:cxn ang="0">
                      <a:pos x="375" y="110"/>
                    </a:cxn>
                    <a:cxn ang="0">
                      <a:pos x="579" y="166"/>
                    </a:cxn>
                    <a:cxn ang="0">
                      <a:pos x="536" y="131"/>
                    </a:cxn>
                    <a:cxn ang="0">
                      <a:pos x="536" y="131"/>
                    </a:cxn>
                    <a:cxn ang="0">
                      <a:pos x="518" y="138"/>
                    </a:cxn>
                    <a:cxn ang="0">
                      <a:pos x="411" y="111"/>
                    </a:cxn>
                    <a:cxn ang="0">
                      <a:pos x="376" y="125"/>
                    </a:cxn>
                    <a:cxn ang="0">
                      <a:pos x="483" y="153"/>
                    </a:cxn>
                    <a:cxn ang="0">
                      <a:pos x="466" y="161"/>
                    </a:cxn>
                    <a:cxn ang="0">
                      <a:pos x="579" y="166"/>
                    </a:cxn>
                  </a:cxnLst>
                  <a:rect l="0" t="0" r="r" b="b"/>
                  <a:pathLst>
                    <a:path w="751" h="392">
                      <a:moveTo>
                        <a:pt x="751" y="130"/>
                      </a:moveTo>
                      <a:cubicBezTo>
                        <a:pt x="751" y="279"/>
                        <a:pt x="751" y="279"/>
                        <a:pt x="751" y="279"/>
                      </a:cubicBezTo>
                      <a:cubicBezTo>
                        <a:pt x="567" y="392"/>
                        <a:pt x="567" y="392"/>
                        <a:pt x="567" y="392"/>
                      </a:cubicBezTo>
                      <a:cubicBezTo>
                        <a:pt x="185" y="392"/>
                        <a:pt x="185" y="392"/>
                        <a:pt x="185" y="392"/>
                      </a:cubicBezTo>
                      <a:cubicBezTo>
                        <a:pt x="0" y="275"/>
                        <a:pt x="0" y="275"/>
                        <a:pt x="0" y="275"/>
                      </a:cubicBezTo>
                      <a:cubicBezTo>
                        <a:pt x="1" y="126"/>
                        <a:pt x="1" y="126"/>
                        <a:pt x="1" y="126"/>
                      </a:cubicBezTo>
                      <a:cubicBezTo>
                        <a:pt x="186" y="243"/>
                        <a:pt x="186" y="243"/>
                        <a:pt x="186" y="243"/>
                      </a:cubicBezTo>
                      <a:cubicBezTo>
                        <a:pt x="567" y="243"/>
                        <a:pt x="567" y="243"/>
                        <a:pt x="567" y="243"/>
                      </a:cubicBezTo>
                      <a:lnTo>
                        <a:pt x="751" y="130"/>
                      </a:lnTo>
                      <a:close/>
                      <a:moveTo>
                        <a:pt x="750" y="118"/>
                      </a:moveTo>
                      <a:cubicBezTo>
                        <a:pt x="565" y="231"/>
                        <a:pt x="565" y="231"/>
                        <a:pt x="565" y="231"/>
                      </a:cubicBezTo>
                      <a:cubicBezTo>
                        <a:pt x="188" y="231"/>
                        <a:pt x="188" y="231"/>
                        <a:pt x="188" y="231"/>
                      </a:cubicBezTo>
                      <a:cubicBezTo>
                        <a:pt x="6" y="115"/>
                        <a:pt x="6" y="115"/>
                        <a:pt x="6" y="115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568" y="2"/>
                        <a:pt x="568" y="2"/>
                        <a:pt x="568" y="2"/>
                      </a:cubicBezTo>
                      <a:lnTo>
                        <a:pt x="750" y="118"/>
                      </a:lnTo>
                      <a:close/>
                      <a:moveTo>
                        <a:pt x="203" y="93"/>
                      </a:moveTo>
                      <a:cubicBezTo>
                        <a:pt x="203" y="93"/>
                        <a:pt x="203" y="93"/>
                        <a:pt x="203" y="93"/>
                      </a:cubicBezTo>
                      <a:cubicBezTo>
                        <a:pt x="220" y="86"/>
                        <a:pt x="220" y="86"/>
                        <a:pt x="220" y="86"/>
                      </a:cubicBezTo>
                      <a:cubicBezTo>
                        <a:pt x="328" y="113"/>
                        <a:pt x="328" y="113"/>
                        <a:pt x="328" y="113"/>
                      </a:cubicBezTo>
                      <a:cubicBezTo>
                        <a:pt x="362" y="98"/>
                        <a:pt x="362" y="98"/>
                        <a:pt x="362" y="98"/>
                      </a:cubicBezTo>
                      <a:cubicBezTo>
                        <a:pt x="255" y="71"/>
                        <a:pt x="255" y="71"/>
                        <a:pt x="255" y="71"/>
                      </a:cubicBezTo>
                      <a:cubicBezTo>
                        <a:pt x="272" y="63"/>
                        <a:pt x="272" y="63"/>
                        <a:pt x="272" y="63"/>
                      </a:cubicBezTo>
                      <a:cubicBezTo>
                        <a:pt x="159" y="58"/>
                        <a:pt x="159" y="58"/>
                        <a:pt x="159" y="58"/>
                      </a:cubicBezTo>
                      <a:cubicBezTo>
                        <a:pt x="203" y="93"/>
                        <a:pt x="203" y="93"/>
                        <a:pt x="203" y="93"/>
                      </a:cubicBezTo>
                      <a:close/>
                      <a:moveTo>
                        <a:pt x="365" y="114"/>
                      </a:moveTo>
                      <a:cubicBezTo>
                        <a:pt x="259" y="129"/>
                        <a:pt x="259" y="129"/>
                        <a:pt x="259" y="129"/>
                      </a:cubicBezTo>
                      <a:cubicBezTo>
                        <a:pt x="282" y="135"/>
                        <a:pt x="282" y="135"/>
                        <a:pt x="282" y="135"/>
                      </a:cubicBezTo>
                      <a:cubicBezTo>
                        <a:pt x="200" y="170"/>
                        <a:pt x="200" y="170"/>
                        <a:pt x="200" y="170"/>
                      </a:cubicBezTo>
                      <a:cubicBezTo>
                        <a:pt x="245" y="181"/>
                        <a:pt x="245" y="181"/>
                        <a:pt x="245" y="181"/>
                      </a:cubicBezTo>
                      <a:cubicBezTo>
                        <a:pt x="327" y="146"/>
                        <a:pt x="327" y="146"/>
                        <a:pt x="327" y="146"/>
                      </a:cubicBezTo>
                      <a:cubicBezTo>
                        <a:pt x="350" y="152"/>
                        <a:pt x="350" y="152"/>
                        <a:pt x="350" y="152"/>
                      </a:cubicBezTo>
                      <a:cubicBezTo>
                        <a:pt x="365" y="114"/>
                        <a:pt x="365" y="114"/>
                        <a:pt x="365" y="114"/>
                      </a:cubicBezTo>
                      <a:close/>
                      <a:moveTo>
                        <a:pt x="375" y="110"/>
                      </a:moveTo>
                      <a:cubicBezTo>
                        <a:pt x="480" y="96"/>
                        <a:pt x="480" y="96"/>
                        <a:pt x="480" y="96"/>
                      </a:cubicBezTo>
                      <a:cubicBezTo>
                        <a:pt x="458" y="89"/>
                        <a:pt x="458" y="89"/>
                        <a:pt x="458" y="89"/>
                      </a:cubicBezTo>
                      <a:cubicBezTo>
                        <a:pt x="540" y="54"/>
                        <a:pt x="540" y="54"/>
                        <a:pt x="540" y="54"/>
                      </a:cubicBezTo>
                      <a:cubicBezTo>
                        <a:pt x="495" y="42"/>
                        <a:pt x="495" y="42"/>
                        <a:pt x="495" y="42"/>
                      </a:cubicBezTo>
                      <a:cubicBezTo>
                        <a:pt x="413" y="78"/>
                        <a:pt x="413" y="78"/>
                        <a:pt x="413" y="78"/>
                      </a:cubicBezTo>
                      <a:cubicBezTo>
                        <a:pt x="390" y="72"/>
                        <a:pt x="390" y="72"/>
                        <a:pt x="390" y="72"/>
                      </a:cubicBezTo>
                      <a:cubicBezTo>
                        <a:pt x="375" y="110"/>
                        <a:pt x="375" y="110"/>
                        <a:pt x="375" y="110"/>
                      </a:cubicBezTo>
                      <a:close/>
                      <a:moveTo>
                        <a:pt x="579" y="166"/>
                      </a:move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18" y="138"/>
                        <a:pt x="518" y="138"/>
                        <a:pt x="518" y="138"/>
                      </a:cubicBezTo>
                      <a:cubicBezTo>
                        <a:pt x="411" y="111"/>
                        <a:pt x="411" y="111"/>
                        <a:pt x="411" y="111"/>
                      </a:cubicBezTo>
                      <a:cubicBezTo>
                        <a:pt x="376" y="125"/>
                        <a:pt x="376" y="125"/>
                        <a:pt x="376" y="125"/>
                      </a:cubicBezTo>
                      <a:cubicBezTo>
                        <a:pt x="483" y="153"/>
                        <a:pt x="483" y="153"/>
                        <a:pt x="483" y="153"/>
                      </a:cubicBezTo>
                      <a:cubicBezTo>
                        <a:pt x="466" y="161"/>
                        <a:pt x="466" y="161"/>
                        <a:pt x="466" y="161"/>
                      </a:cubicBezTo>
                      <a:cubicBezTo>
                        <a:pt x="579" y="166"/>
                        <a:pt x="579" y="166"/>
                        <a:pt x="579" y="16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sp>
            <p:nvSpPr>
              <p:cNvPr id="51" name="TextBox 182"/>
              <p:cNvSpPr txBox="1">
                <a:spLocks noChangeArrowheads="1"/>
              </p:cNvSpPr>
              <p:nvPr/>
            </p:nvSpPr>
            <p:spPr bwMode="auto">
              <a:xfrm>
                <a:off x="909132" y="4841080"/>
                <a:ext cx="544089" cy="3186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SansTT Light"/>
                    <a:cs typeface="CiscoSansTT Light"/>
                  </a:rPr>
                  <a:t>BR</a:t>
                </a: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4015282" y="1366588"/>
              <a:ext cx="741247" cy="346259"/>
            </a:xfrm>
            <a:prstGeom prst="rect">
              <a:avLst/>
            </a:prstGeom>
            <a:noFill/>
          </p:spPr>
          <p:txBody>
            <a:bodyPr wrap="none" lIns="68589" tIns="34295" rIns="68589" bIns="34295" rtlCol="0">
              <a:spAutoFit/>
            </a:bodyPr>
            <a:lstStyle/>
            <a:p>
              <a:r>
                <a:rPr lang="en-US" sz="900" dirty="0">
                  <a:solidFill>
                    <a:srgbClr val="104657"/>
                  </a:solidFill>
                  <a:latin typeface="CiscoSansTT Light"/>
                  <a:cs typeface="CiscoSansTT Light"/>
                </a:rPr>
                <a:t>Learning</a:t>
              </a:r>
              <a:br>
                <a:rPr lang="en-US" sz="900" dirty="0">
                  <a:solidFill>
                    <a:srgbClr val="104657"/>
                  </a:solidFill>
                  <a:latin typeface="CiscoSansTT Light"/>
                  <a:cs typeface="CiscoSansTT Light"/>
                </a:rPr>
              </a:br>
              <a:r>
                <a:rPr lang="en-US" sz="900" dirty="0">
                  <a:solidFill>
                    <a:srgbClr val="104657"/>
                  </a:solidFill>
                  <a:latin typeface="CiscoSansTT Light"/>
                  <a:cs typeface="CiscoSansTT Light"/>
                </a:rPr>
                <a:t>Active TCs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209840" y="1076237"/>
              <a:ext cx="546586" cy="315686"/>
            </a:xfrm>
            <a:prstGeom prst="rect">
              <a:avLst/>
            </a:prstGeom>
            <a:noFill/>
          </p:spPr>
          <p:txBody>
            <a:bodyPr wrap="square" lIns="61175" tIns="30589" rIns="61175" bIns="30589" rtlCol="0">
              <a:spAutoFit/>
            </a:bodyPr>
            <a:lstStyle/>
            <a:p>
              <a:pPr algn="ctr"/>
              <a:r>
                <a:rPr lang="en-US" sz="800" dirty="0">
                  <a:solidFill>
                    <a:srgbClr val="104657"/>
                  </a:solidFill>
                  <a:latin typeface="CiscoSansTT Light"/>
                  <a:cs typeface="CiscoSansTT Light"/>
                </a:rPr>
                <a:t>Traffic Classes</a:t>
              </a:r>
            </a:p>
          </p:txBody>
        </p:sp>
        <p:pic>
          <p:nvPicPr>
            <p:cNvPr id="49" name="Picture 48" descr="database.jpe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3570" y="1165851"/>
              <a:ext cx="241599" cy="200736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4721746" y="1207378"/>
            <a:ext cx="2261965" cy="3623310"/>
            <a:chOff x="4721746" y="1068964"/>
            <a:chExt cx="2261965" cy="3623310"/>
          </a:xfrm>
        </p:grpSpPr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4744572" y="2632969"/>
              <a:ext cx="2239139" cy="495300"/>
            </a:xfrm>
            <a:custGeom>
              <a:avLst/>
              <a:gdLst/>
              <a:ahLst/>
              <a:cxnLst>
                <a:cxn ang="0">
                  <a:pos x="1658" y="208"/>
                </a:cxn>
                <a:cxn ang="0">
                  <a:pos x="1505" y="0"/>
                </a:cxn>
                <a:cxn ang="0">
                  <a:pos x="0" y="0"/>
                </a:cxn>
                <a:cxn ang="0">
                  <a:pos x="154" y="208"/>
                </a:cxn>
                <a:cxn ang="0">
                  <a:pos x="0" y="416"/>
                </a:cxn>
                <a:cxn ang="0">
                  <a:pos x="1505" y="416"/>
                </a:cxn>
                <a:cxn ang="0">
                  <a:pos x="1658" y="208"/>
                </a:cxn>
              </a:cxnLst>
              <a:rect l="0" t="0" r="r" b="b"/>
              <a:pathLst>
                <a:path w="1658" h="416">
                  <a:moveTo>
                    <a:pt x="1658" y="208"/>
                  </a:moveTo>
                  <a:lnTo>
                    <a:pt x="1505" y="0"/>
                  </a:lnTo>
                  <a:lnTo>
                    <a:pt x="0" y="0"/>
                  </a:lnTo>
                  <a:lnTo>
                    <a:pt x="154" y="208"/>
                  </a:lnTo>
                  <a:lnTo>
                    <a:pt x="0" y="416"/>
                  </a:lnTo>
                  <a:lnTo>
                    <a:pt x="1505" y="416"/>
                  </a:lnTo>
                  <a:lnTo>
                    <a:pt x="1658" y="20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74" tIns="34288" rIns="68574" bIns="34288" numCol="1" anchor="ctr" anchorCtr="0" compatLnSpc="1">
              <a:prstTxWarp prst="textNoShape">
                <a:avLst/>
              </a:prstTxWarp>
            </a:bodyPr>
            <a:lstStyle/>
            <a:p>
              <a:pPr algn="ctr" defTabSz="685748"/>
              <a:r>
                <a:rPr lang="en-US" sz="14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Measurement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4721746" y="1068964"/>
              <a:ext cx="2080801" cy="3623310"/>
              <a:chOff x="4721746" y="1068964"/>
              <a:chExt cx="2080801" cy="3623310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4721746" y="1068964"/>
                <a:ext cx="2080801" cy="3623310"/>
              </a:xfrm>
              <a:prstGeom prst="rect">
                <a:avLst/>
              </a:prstGeom>
              <a:gradFill flip="none" rotWithShape="1">
                <a:gsLst>
                  <a:gs pos="0">
                    <a:srgbClr val="000000">
                      <a:tint val="66000"/>
                      <a:satMod val="160000"/>
                      <a:alpha val="0"/>
                    </a:srgbClr>
                  </a:gs>
                  <a:gs pos="25000">
                    <a:srgbClr val="D5D5D5"/>
                  </a:gs>
                  <a:gs pos="50000">
                    <a:srgbClr val="D5D5D5">
                      <a:alpha val="0"/>
                    </a:srgbClr>
                  </a:gs>
                  <a:gs pos="75000">
                    <a:srgbClr val="D5D5D5"/>
                  </a:gs>
                  <a:gs pos="100000">
                    <a:srgbClr val="D5D5D5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4" tIns="34288" rIns="68574" bIns="34288" rtlCol="0" anchor="ctr"/>
              <a:lstStyle/>
              <a:p>
                <a:pPr algn="ctr" defTabSz="685748"/>
                <a:endParaRPr lang="en-US" dirty="0" smtClean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4801771" y="3236068"/>
                <a:ext cx="1920740" cy="1206095"/>
              </a:xfrm>
              <a:prstGeom prst="rect">
                <a:avLst/>
              </a:prstGeom>
              <a:noFill/>
            </p:spPr>
            <p:txBody>
              <a:bodyPr wrap="square" lIns="68574" tIns="34288" rIns="68574" bIns="34288" rtlCol="0">
                <a:spAutoFit/>
              </a:bodyPr>
              <a:lstStyle/>
              <a:p>
                <a:pPr algn="ctr" defTabSz="685748">
                  <a:spcBef>
                    <a:spcPts val="225"/>
                  </a:spcBef>
                  <a:buClr>
                    <a:srgbClr val="6DB344"/>
                  </a:buClr>
                  <a:buSzPct val="90000"/>
                </a:pPr>
                <a:r>
                  <a:rPr lang="en-US" sz="1200" dirty="0">
                    <a:solidFill>
                      <a:srgbClr val="212227"/>
                    </a:solidFill>
                    <a:latin typeface="CiscoSansTT Light"/>
                    <a:cs typeface="CiscoSansTT Light"/>
                  </a:rPr>
                  <a:t>Report the measured TC performance metrics to the Master Controller for policy </a:t>
                </a:r>
                <a:r>
                  <a:rPr lang="en-US" sz="1200" dirty="0" smtClean="0">
                    <a:solidFill>
                      <a:srgbClr val="212227"/>
                    </a:solidFill>
                    <a:latin typeface="CiscoSansTT Light"/>
                    <a:cs typeface="CiscoSansTT Light"/>
                  </a:rPr>
                  <a:t>compliance</a:t>
                </a:r>
              </a:p>
              <a:p>
                <a:pPr algn="ctr" defTabSz="685748">
                  <a:spcBef>
                    <a:spcPts val="225"/>
                  </a:spcBef>
                  <a:buClr>
                    <a:srgbClr val="6DB344"/>
                  </a:buClr>
                  <a:buSzPct val="90000"/>
                </a:pPr>
                <a:r>
                  <a:rPr lang="en-US" sz="1200" dirty="0" smtClean="0">
                    <a:solidFill>
                      <a:srgbClr val="212227"/>
                    </a:solidFill>
                    <a:latin typeface="CiscoSansTT Light"/>
                    <a:cs typeface="CiscoSansTT Light"/>
                  </a:rPr>
                  <a:t>Unified Performance Monitor </a:t>
                </a:r>
                <a:endParaRPr lang="en-US" sz="1200" dirty="0">
                  <a:solidFill>
                    <a:srgbClr val="212227"/>
                  </a:solidFill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4747695" y="1172584"/>
                <a:ext cx="1988495" cy="1424475"/>
                <a:chOff x="3449941" y="1907670"/>
                <a:chExt cx="2650636" cy="1899296"/>
              </a:xfrm>
            </p:grpSpPr>
            <p:sp>
              <p:nvSpPr>
                <p:cNvPr id="79" name="Cloud"/>
                <p:cNvSpPr>
                  <a:spLocks noChangeAspect="1" noEditPoints="1" noChangeArrowheads="1"/>
                </p:cNvSpPr>
                <p:nvPr/>
              </p:nvSpPr>
              <p:spPr bwMode="auto">
                <a:xfrm>
                  <a:off x="3777357" y="3045255"/>
                  <a:ext cx="970223" cy="245008"/>
                </a:xfrm>
                <a:custGeom>
                  <a:avLst/>
                  <a:gdLst>
                    <a:gd name="T0" fmla="*/ 1602011 w 21600"/>
                    <a:gd name="T1" fmla="*/ 113525112 h 21600"/>
                    <a:gd name="T2" fmla="*/ 258246945 w 21600"/>
                    <a:gd name="T3" fmla="*/ 226808468 h 21600"/>
                    <a:gd name="T4" fmla="*/ 516063542 w 21600"/>
                    <a:gd name="T5" fmla="*/ 113525112 h 21600"/>
                    <a:gd name="T6" fmla="*/ 258246945 w 21600"/>
                    <a:gd name="T7" fmla="*/ 12981844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7 w 21600"/>
                    <a:gd name="T13" fmla="*/ 3262 h 21600"/>
                    <a:gd name="T14" fmla="*/ 17087 w 21600"/>
                    <a:gd name="T15" fmla="*/ 173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solidFill>
                  <a:srgbClr val="7FC3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prstShdw prst="shdw17" dist="17961" dir="2700000">
                    <a:srgbClr val="858585">
                      <a:alpha val="74997"/>
                    </a:srgbClr>
                  </a:prstShdw>
                </a:effectLst>
              </p:spPr>
              <p:txBody>
                <a:bodyPr lIns="68535" tIns="34269" rIns="68535" bIns="34269" anchor="ctr" anchorCtr="1">
                  <a:prstTxWarp prst="textNoShape">
                    <a:avLst/>
                  </a:prstTxWarp>
                </a:bodyPr>
                <a:lstStyle/>
                <a:p>
                  <a:pPr algn="ctr" defTabSz="457805" eaLnBrk="0" hangingPunct="0">
                    <a:lnSpc>
                      <a:spcPct val="90000"/>
                    </a:lnSpc>
                  </a:pPr>
                  <a:endParaRPr lang="en-US" sz="700" dirty="0">
                    <a:solidFill>
                      <a:srgbClr val="104657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80" name="Cloud"/>
                <p:cNvSpPr>
                  <a:spLocks noChangeAspect="1" noEditPoints="1" noChangeArrowheads="1"/>
                </p:cNvSpPr>
                <p:nvPr/>
              </p:nvSpPr>
              <p:spPr bwMode="auto">
                <a:xfrm>
                  <a:off x="4915159" y="3033423"/>
                  <a:ext cx="970223" cy="245008"/>
                </a:xfrm>
                <a:custGeom>
                  <a:avLst/>
                  <a:gdLst>
                    <a:gd name="T0" fmla="*/ 1602011 w 21600"/>
                    <a:gd name="T1" fmla="*/ 113525112 h 21600"/>
                    <a:gd name="T2" fmla="*/ 258246945 w 21600"/>
                    <a:gd name="T3" fmla="*/ 226808468 h 21600"/>
                    <a:gd name="T4" fmla="*/ 516063542 w 21600"/>
                    <a:gd name="T5" fmla="*/ 113525112 h 21600"/>
                    <a:gd name="T6" fmla="*/ 258246945 w 21600"/>
                    <a:gd name="T7" fmla="*/ 12981844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2977 w 21600"/>
                    <a:gd name="T13" fmla="*/ 3262 h 21600"/>
                    <a:gd name="T14" fmla="*/ 17087 w 21600"/>
                    <a:gd name="T15" fmla="*/ 1733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 extrusionOk="0">
                      <a:moveTo>
                        <a:pt x="1949" y="7180"/>
                      </a:moveTo>
                      <a:cubicBezTo>
                        <a:pt x="841" y="7336"/>
                        <a:pt x="0" y="8613"/>
                        <a:pt x="0" y="10137"/>
                      </a:cubicBezTo>
                      <a:cubicBezTo>
                        <a:pt x="-1" y="11192"/>
                        <a:pt x="409" y="12169"/>
                        <a:pt x="1074" y="12702"/>
                      </a:cubicBezTo>
                      <a:lnTo>
                        <a:pt x="1063" y="12668"/>
                      </a:lnTo>
                      <a:cubicBezTo>
                        <a:pt x="685" y="13217"/>
                        <a:pt x="475" y="13940"/>
                        <a:pt x="475" y="14690"/>
                      </a:cubicBezTo>
                      <a:cubicBezTo>
                        <a:pt x="475" y="16325"/>
                        <a:pt x="1451" y="17650"/>
                        <a:pt x="2655" y="17650"/>
                      </a:cubicBezTo>
                      <a:cubicBezTo>
                        <a:pt x="2739" y="17650"/>
                        <a:pt x="2824" y="17643"/>
                        <a:pt x="2909" y="17629"/>
                      </a:cubicBezTo>
                      <a:lnTo>
                        <a:pt x="2897" y="17649"/>
                      </a:lnTo>
                      <a:cubicBezTo>
                        <a:pt x="3585" y="19288"/>
                        <a:pt x="4863" y="20300"/>
                        <a:pt x="6247" y="20300"/>
                      </a:cubicBezTo>
                      <a:cubicBezTo>
                        <a:pt x="6947" y="20299"/>
                        <a:pt x="7635" y="20039"/>
                        <a:pt x="8235" y="19546"/>
                      </a:cubicBezTo>
                      <a:lnTo>
                        <a:pt x="8229" y="19550"/>
                      </a:lnTo>
                      <a:cubicBezTo>
                        <a:pt x="8855" y="20829"/>
                        <a:pt x="9908" y="21597"/>
                        <a:pt x="11036" y="21597"/>
                      </a:cubicBezTo>
                      <a:cubicBezTo>
                        <a:pt x="12523" y="21596"/>
                        <a:pt x="13836" y="20267"/>
                        <a:pt x="14267" y="18324"/>
                      </a:cubicBezTo>
                      <a:lnTo>
                        <a:pt x="14270" y="18350"/>
                      </a:lnTo>
                      <a:cubicBezTo>
                        <a:pt x="14730" y="18740"/>
                        <a:pt x="15260" y="18947"/>
                        <a:pt x="15802" y="18947"/>
                      </a:cubicBezTo>
                      <a:cubicBezTo>
                        <a:pt x="17390" y="18946"/>
                        <a:pt x="18682" y="17205"/>
                        <a:pt x="18694" y="15045"/>
                      </a:cubicBezTo>
                      <a:lnTo>
                        <a:pt x="18689" y="15035"/>
                      </a:lnTo>
                      <a:cubicBezTo>
                        <a:pt x="20357" y="14710"/>
                        <a:pt x="21597" y="12765"/>
                        <a:pt x="21597" y="10472"/>
                      </a:cubicBezTo>
                      <a:cubicBezTo>
                        <a:pt x="21597" y="9456"/>
                        <a:pt x="21350" y="8469"/>
                        <a:pt x="20896" y="7663"/>
                      </a:cubicBezTo>
                      <a:lnTo>
                        <a:pt x="20889" y="7661"/>
                      </a:lnTo>
                      <a:cubicBezTo>
                        <a:pt x="21031" y="7208"/>
                        <a:pt x="21105" y="6721"/>
                        <a:pt x="21105" y="6228"/>
                      </a:cubicBezTo>
                      <a:cubicBezTo>
                        <a:pt x="21105" y="4588"/>
                        <a:pt x="20299" y="3150"/>
                        <a:pt x="19139" y="2719"/>
                      </a:cubicBezTo>
                      <a:lnTo>
                        <a:pt x="19148" y="2712"/>
                      </a:lnTo>
                      <a:cubicBezTo>
                        <a:pt x="18940" y="1142"/>
                        <a:pt x="17933" y="0"/>
                        <a:pt x="16758" y="0"/>
                      </a:cubicBezTo>
                      <a:cubicBezTo>
                        <a:pt x="16044" y="-1"/>
                        <a:pt x="15367" y="426"/>
                        <a:pt x="14905" y="1165"/>
                      </a:cubicBezTo>
                      <a:lnTo>
                        <a:pt x="14909" y="1170"/>
                      </a:lnTo>
                      <a:cubicBezTo>
                        <a:pt x="14497" y="432"/>
                        <a:pt x="13855" y="0"/>
                        <a:pt x="13174" y="0"/>
                      </a:cubicBezTo>
                      <a:cubicBezTo>
                        <a:pt x="12347" y="-1"/>
                        <a:pt x="11590" y="637"/>
                        <a:pt x="11221" y="1645"/>
                      </a:cubicBezTo>
                      <a:lnTo>
                        <a:pt x="11229" y="1694"/>
                      </a:lnTo>
                      <a:cubicBezTo>
                        <a:pt x="10730" y="1024"/>
                        <a:pt x="10058" y="650"/>
                        <a:pt x="9358" y="650"/>
                      </a:cubicBezTo>
                      <a:cubicBezTo>
                        <a:pt x="8372" y="649"/>
                        <a:pt x="7466" y="1391"/>
                        <a:pt x="7003" y="2578"/>
                      </a:cubicBezTo>
                      <a:lnTo>
                        <a:pt x="6995" y="2602"/>
                      </a:lnTo>
                      <a:cubicBezTo>
                        <a:pt x="6477" y="2189"/>
                        <a:pt x="5888" y="1972"/>
                        <a:pt x="5288" y="1972"/>
                      </a:cubicBezTo>
                      <a:cubicBezTo>
                        <a:pt x="3423" y="1972"/>
                        <a:pt x="1912" y="4029"/>
                        <a:pt x="1912" y="6567"/>
                      </a:cubicBezTo>
                      <a:cubicBezTo>
                        <a:pt x="1911" y="6774"/>
                        <a:pt x="1922" y="6981"/>
                        <a:pt x="1942" y="7186"/>
                      </a:cubicBezTo>
                      <a:close/>
                    </a:path>
                    <a:path w="21600" h="21600" fill="none" extrusionOk="0">
                      <a:moveTo>
                        <a:pt x="1074" y="12702"/>
                      </a:moveTo>
                      <a:cubicBezTo>
                        <a:pt x="1407" y="12969"/>
                        <a:pt x="1786" y="13110"/>
                        <a:pt x="2172" y="13110"/>
                      </a:cubicBezTo>
                      <a:cubicBezTo>
                        <a:pt x="2228" y="13109"/>
                        <a:pt x="2285" y="13107"/>
                        <a:pt x="2341" y="13101"/>
                      </a:cubicBezTo>
                    </a:path>
                    <a:path w="21600" h="21600" fill="none" extrusionOk="0">
                      <a:moveTo>
                        <a:pt x="2909" y="17629"/>
                      </a:moveTo>
                      <a:cubicBezTo>
                        <a:pt x="3099" y="17599"/>
                        <a:pt x="3285" y="17535"/>
                        <a:pt x="3463" y="17439"/>
                      </a:cubicBezTo>
                    </a:path>
                    <a:path w="21600" h="21600" fill="none" extrusionOk="0">
                      <a:moveTo>
                        <a:pt x="7895" y="18680"/>
                      </a:moveTo>
                      <a:cubicBezTo>
                        <a:pt x="7983" y="18985"/>
                        <a:pt x="8095" y="19277"/>
                        <a:pt x="8229" y="19550"/>
                      </a:cubicBezTo>
                    </a:path>
                    <a:path w="21600" h="21600" fill="none" extrusionOk="0">
                      <a:moveTo>
                        <a:pt x="14267" y="18324"/>
                      </a:moveTo>
                      <a:cubicBezTo>
                        <a:pt x="14336" y="18013"/>
                        <a:pt x="14380" y="17693"/>
                        <a:pt x="14400" y="17370"/>
                      </a:cubicBezTo>
                    </a:path>
                    <a:path w="21600" h="21600" fill="none" extrusionOk="0">
                      <a:moveTo>
                        <a:pt x="18694" y="15045"/>
                      </a:moveTo>
                      <a:cubicBezTo>
                        <a:pt x="18694" y="15034"/>
                        <a:pt x="18695" y="15024"/>
                        <a:pt x="18695" y="15013"/>
                      </a:cubicBezTo>
                      <a:cubicBezTo>
                        <a:pt x="18695" y="13508"/>
                        <a:pt x="18063" y="12136"/>
                        <a:pt x="17069" y="11477"/>
                      </a:cubicBezTo>
                    </a:path>
                    <a:path w="21600" h="21600" fill="none" extrusionOk="0">
                      <a:moveTo>
                        <a:pt x="20165" y="8999"/>
                      </a:moveTo>
                      <a:cubicBezTo>
                        <a:pt x="20479" y="8635"/>
                        <a:pt x="20726" y="8177"/>
                        <a:pt x="20889" y="7661"/>
                      </a:cubicBezTo>
                    </a:path>
                    <a:path w="21600" h="21600" fill="none" extrusionOk="0">
                      <a:moveTo>
                        <a:pt x="19186" y="3344"/>
                      </a:moveTo>
                      <a:cubicBezTo>
                        <a:pt x="19186" y="3328"/>
                        <a:pt x="19187" y="3313"/>
                        <a:pt x="19187" y="3297"/>
                      </a:cubicBezTo>
                      <a:cubicBezTo>
                        <a:pt x="19187" y="3101"/>
                        <a:pt x="19174" y="2905"/>
                        <a:pt x="19148" y="2712"/>
                      </a:cubicBezTo>
                    </a:path>
                    <a:path w="21600" h="21600" fill="none" extrusionOk="0">
                      <a:moveTo>
                        <a:pt x="14905" y="1165"/>
                      </a:moveTo>
                      <a:cubicBezTo>
                        <a:pt x="14754" y="1408"/>
                        <a:pt x="14629" y="1679"/>
                        <a:pt x="14535" y="1971"/>
                      </a:cubicBezTo>
                    </a:path>
                    <a:path w="21600" h="21600" fill="none" extrusionOk="0">
                      <a:moveTo>
                        <a:pt x="11221" y="1645"/>
                      </a:moveTo>
                      <a:cubicBezTo>
                        <a:pt x="11140" y="1866"/>
                        <a:pt x="11080" y="2099"/>
                        <a:pt x="11041" y="2340"/>
                      </a:cubicBezTo>
                    </a:path>
                    <a:path w="21600" h="21600" fill="none" extrusionOk="0">
                      <a:moveTo>
                        <a:pt x="7645" y="3276"/>
                      </a:moveTo>
                      <a:cubicBezTo>
                        <a:pt x="7449" y="3016"/>
                        <a:pt x="7231" y="2790"/>
                        <a:pt x="6995" y="2602"/>
                      </a:cubicBezTo>
                    </a:path>
                    <a:path w="21600" h="21600" fill="none" extrusionOk="0">
                      <a:moveTo>
                        <a:pt x="1942" y="7186"/>
                      </a:moveTo>
                      <a:cubicBezTo>
                        <a:pt x="1966" y="7426"/>
                        <a:pt x="2004" y="7663"/>
                        <a:pt x="2056" y="7895"/>
                      </a:cubicBezTo>
                    </a:path>
                  </a:pathLst>
                </a:custGeom>
                <a:solidFill>
                  <a:srgbClr val="7FC3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prstShdw prst="shdw17" dist="17961" dir="2700000">
                    <a:srgbClr val="858585">
                      <a:alpha val="74997"/>
                    </a:srgbClr>
                  </a:prstShdw>
                </a:effectLst>
              </p:spPr>
              <p:txBody>
                <a:bodyPr lIns="68535" tIns="34269" rIns="68535" bIns="34269" anchor="ctr" anchorCtr="1">
                  <a:prstTxWarp prst="textNoShape">
                    <a:avLst/>
                  </a:prstTxWarp>
                </a:bodyPr>
                <a:lstStyle/>
                <a:p>
                  <a:pPr algn="ctr" defTabSz="457805" eaLnBrk="0" hangingPunct="0">
                    <a:lnSpc>
                      <a:spcPct val="90000"/>
                    </a:lnSpc>
                  </a:pPr>
                  <a:endParaRPr lang="en-US" sz="700" dirty="0">
                    <a:solidFill>
                      <a:srgbClr val="104657"/>
                    </a:solidFill>
                    <a:latin typeface="CiscoSansTT Light"/>
                    <a:cs typeface="CiscoSansTT Light"/>
                  </a:endParaRPr>
                </a:p>
              </p:txBody>
            </p:sp>
            <p:grpSp>
              <p:nvGrpSpPr>
                <p:cNvPr id="81" name="Group 537"/>
                <p:cNvGrpSpPr/>
                <p:nvPr/>
              </p:nvGrpSpPr>
              <p:grpSpPr>
                <a:xfrm>
                  <a:off x="3449941" y="1907670"/>
                  <a:ext cx="598240" cy="547737"/>
                  <a:chOff x="900224" y="4551673"/>
                  <a:chExt cx="585577" cy="542972"/>
                </a:xfrm>
              </p:grpSpPr>
              <p:grpSp>
                <p:nvGrpSpPr>
                  <p:cNvPr id="111" name="Group 115"/>
                  <p:cNvGrpSpPr/>
                  <p:nvPr/>
                </p:nvGrpSpPr>
                <p:grpSpPr>
                  <a:xfrm>
                    <a:off x="900224" y="4551673"/>
                    <a:ext cx="585577" cy="523240"/>
                    <a:chOff x="1311704" y="7614920"/>
                    <a:chExt cx="427222" cy="381743"/>
                  </a:xfrm>
                </p:grpSpPr>
                <p:sp>
                  <p:nvSpPr>
                    <p:cNvPr id="113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1311704" y="7777540"/>
                      <a:ext cx="427222" cy="219123"/>
                    </a:xfrm>
                    <a:custGeom>
                      <a:avLst/>
                      <a:gdLst/>
                      <a:ahLst/>
                      <a:cxnLst>
                        <a:cxn ang="0">
                          <a:pos x="234" y="49"/>
                        </a:cxn>
                        <a:cxn ang="0">
                          <a:pos x="76" y="49"/>
                        </a:cxn>
                        <a:cxn ang="0">
                          <a:pos x="0" y="0"/>
                        </a:cxn>
                        <a:cxn ang="0">
                          <a:pos x="0" y="110"/>
                        </a:cxn>
                        <a:cxn ang="0">
                          <a:pos x="76" y="159"/>
                        </a:cxn>
                        <a:cxn ang="0">
                          <a:pos x="234" y="159"/>
                        </a:cxn>
                        <a:cxn ang="0">
                          <a:pos x="310" y="112"/>
                        </a:cxn>
                        <a:cxn ang="0">
                          <a:pos x="310" y="2"/>
                        </a:cxn>
                        <a:cxn ang="0">
                          <a:pos x="234" y="49"/>
                        </a:cxn>
                      </a:cxnLst>
                      <a:rect l="0" t="0" r="r" b="b"/>
                      <a:pathLst>
                        <a:path w="310" h="159">
                          <a:moveTo>
                            <a:pt x="234" y="49"/>
                          </a:moveTo>
                          <a:lnTo>
                            <a:pt x="76" y="49"/>
                          </a:lnTo>
                          <a:lnTo>
                            <a:pt x="0" y="0"/>
                          </a:lnTo>
                          <a:lnTo>
                            <a:pt x="0" y="110"/>
                          </a:lnTo>
                          <a:lnTo>
                            <a:pt x="76" y="159"/>
                          </a:lnTo>
                          <a:lnTo>
                            <a:pt x="234" y="159"/>
                          </a:lnTo>
                          <a:lnTo>
                            <a:pt x="310" y="112"/>
                          </a:lnTo>
                          <a:lnTo>
                            <a:pt x="310" y="2"/>
                          </a:lnTo>
                          <a:lnTo>
                            <a:pt x="234" y="49"/>
                          </a:lnTo>
                          <a:close/>
                        </a:path>
                      </a:pathLst>
                    </a:custGeom>
                    <a:solidFill>
                      <a:srgbClr val="0096D6"/>
                    </a:solidFill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defRPr/>
                      </a:pPr>
                      <a:endParaRPr lang="en-US" sz="1600" kern="0">
                        <a:solidFill>
                          <a:srgbClr val="104657"/>
                        </a:solidFill>
                        <a:latin typeface="CiscoSansTT Light"/>
                        <a:cs typeface="CiscoSansTT Light"/>
                      </a:endParaRPr>
                    </a:p>
                  </p:txBody>
                </p:sp>
                <p:sp>
                  <p:nvSpPr>
                    <p:cNvPr id="114" name="Freeform 2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311704" y="7614920"/>
                      <a:ext cx="427222" cy="223257"/>
                    </a:xfrm>
                    <a:custGeom>
                      <a:avLst/>
                      <a:gdLst/>
                      <a:ahLst/>
                      <a:cxnLst>
                        <a:cxn ang="0">
                          <a:pos x="751" y="130"/>
                        </a:cxn>
                        <a:cxn ang="0">
                          <a:pos x="751" y="279"/>
                        </a:cxn>
                        <a:cxn ang="0">
                          <a:pos x="567" y="392"/>
                        </a:cxn>
                        <a:cxn ang="0">
                          <a:pos x="185" y="392"/>
                        </a:cxn>
                        <a:cxn ang="0">
                          <a:pos x="0" y="275"/>
                        </a:cxn>
                        <a:cxn ang="0">
                          <a:pos x="1" y="126"/>
                        </a:cxn>
                        <a:cxn ang="0">
                          <a:pos x="186" y="243"/>
                        </a:cxn>
                        <a:cxn ang="0">
                          <a:pos x="567" y="243"/>
                        </a:cxn>
                        <a:cxn ang="0">
                          <a:pos x="751" y="130"/>
                        </a:cxn>
                        <a:cxn ang="0">
                          <a:pos x="750" y="118"/>
                        </a:cxn>
                        <a:cxn ang="0">
                          <a:pos x="565" y="231"/>
                        </a:cxn>
                        <a:cxn ang="0">
                          <a:pos x="188" y="231"/>
                        </a:cxn>
                        <a:cxn ang="0">
                          <a:pos x="6" y="115"/>
                        </a:cxn>
                        <a:cxn ang="0">
                          <a:pos x="191" y="0"/>
                        </a:cxn>
                        <a:cxn ang="0">
                          <a:pos x="568" y="2"/>
                        </a:cxn>
                        <a:cxn ang="0">
                          <a:pos x="750" y="118"/>
                        </a:cxn>
                        <a:cxn ang="0">
                          <a:pos x="203" y="93"/>
                        </a:cxn>
                        <a:cxn ang="0">
                          <a:pos x="203" y="93"/>
                        </a:cxn>
                        <a:cxn ang="0">
                          <a:pos x="220" y="86"/>
                        </a:cxn>
                        <a:cxn ang="0">
                          <a:pos x="328" y="113"/>
                        </a:cxn>
                        <a:cxn ang="0">
                          <a:pos x="362" y="98"/>
                        </a:cxn>
                        <a:cxn ang="0">
                          <a:pos x="255" y="71"/>
                        </a:cxn>
                        <a:cxn ang="0">
                          <a:pos x="272" y="63"/>
                        </a:cxn>
                        <a:cxn ang="0">
                          <a:pos x="159" y="58"/>
                        </a:cxn>
                        <a:cxn ang="0">
                          <a:pos x="203" y="93"/>
                        </a:cxn>
                        <a:cxn ang="0">
                          <a:pos x="365" y="114"/>
                        </a:cxn>
                        <a:cxn ang="0">
                          <a:pos x="259" y="129"/>
                        </a:cxn>
                        <a:cxn ang="0">
                          <a:pos x="282" y="135"/>
                        </a:cxn>
                        <a:cxn ang="0">
                          <a:pos x="200" y="170"/>
                        </a:cxn>
                        <a:cxn ang="0">
                          <a:pos x="245" y="181"/>
                        </a:cxn>
                        <a:cxn ang="0">
                          <a:pos x="327" y="146"/>
                        </a:cxn>
                        <a:cxn ang="0">
                          <a:pos x="350" y="152"/>
                        </a:cxn>
                        <a:cxn ang="0">
                          <a:pos x="365" y="114"/>
                        </a:cxn>
                        <a:cxn ang="0">
                          <a:pos x="375" y="110"/>
                        </a:cxn>
                        <a:cxn ang="0">
                          <a:pos x="480" y="96"/>
                        </a:cxn>
                        <a:cxn ang="0">
                          <a:pos x="458" y="89"/>
                        </a:cxn>
                        <a:cxn ang="0">
                          <a:pos x="540" y="54"/>
                        </a:cxn>
                        <a:cxn ang="0">
                          <a:pos x="495" y="42"/>
                        </a:cxn>
                        <a:cxn ang="0">
                          <a:pos x="413" y="78"/>
                        </a:cxn>
                        <a:cxn ang="0">
                          <a:pos x="390" y="72"/>
                        </a:cxn>
                        <a:cxn ang="0">
                          <a:pos x="375" y="110"/>
                        </a:cxn>
                        <a:cxn ang="0">
                          <a:pos x="579" y="166"/>
                        </a:cxn>
                        <a:cxn ang="0">
                          <a:pos x="536" y="131"/>
                        </a:cxn>
                        <a:cxn ang="0">
                          <a:pos x="536" y="131"/>
                        </a:cxn>
                        <a:cxn ang="0">
                          <a:pos x="518" y="138"/>
                        </a:cxn>
                        <a:cxn ang="0">
                          <a:pos x="411" y="111"/>
                        </a:cxn>
                        <a:cxn ang="0">
                          <a:pos x="376" y="125"/>
                        </a:cxn>
                        <a:cxn ang="0">
                          <a:pos x="483" y="153"/>
                        </a:cxn>
                        <a:cxn ang="0">
                          <a:pos x="466" y="161"/>
                        </a:cxn>
                        <a:cxn ang="0">
                          <a:pos x="579" y="166"/>
                        </a:cxn>
                      </a:cxnLst>
                      <a:rect l="0" t="0" r="r" b="b"/>
                      <a:pathLst>
                        <a:path w="751" h="392">
                          <a:moveTo>
                            <a:pt x="751" y="130"/>
                          </a:moveTo>
                          <a:cubicBezTo>
                            <a:pt x="751" y="279"/>
                            <a:pt x="751" y="279"/>
                            <a:pt x="751" y="279"/>
                          </a:cubicBezTo>
                          <a:cubicBezTo>
                            <a:pt x="567" y="392"/>
                            <a:pt x="567" y="392"/>
                            <a:pt x="567" y="392"/>
                          </a:cubicBezTo>
                          <a:cubicBezTo>
                            <a:pt x="185" y="392"/>
                            <a:pt x="185" y="392"/>
                            <a:pt x="185" y="392"/>
                          </a:cubicBezTo>
                          <a:cubicBezTo>
                            <a:pt x="0" y="275"/>
                            <a:pt x="0" y="275"/>
                            <a:pt x="0" y="275"/>
                          </a:cubicBezTo>
                          <a:cubicBezTo>
                            <a:pt x="1" y="126"/>
                            <a:pt x="1" y="126"/>
                            <a:pt x="1" y="126"/>
                          </a:cubicBezTo>
                          <a:cubicBezTo>
                            <a:pt x="186" y="243"/>
                            <a:pt x="186" y="243"/>
                            <a:pt x="186" y="243"/>
                          </a:cubicBezTo>
                          <a:cubicBezTo>
                            <a:pt x="567" y="243"/>
                            <a:pt x="567" y="243"/>
                            <a:pt x="567" y="243"/>
                          </a:cubicBezTo>
                          <a:lnTo>
                            <a:pt x="751" y="130"/>
                          </a:lnTo>
                          <a:close/>
                          <a:moveTo>
                            <a:pt x="750" y="118"/>
                          </a:moveTo>
                          <a:cubicBezTo>
                            <a:pt x="565" y="231"/>
                            <a:pt x="565" y="231"/>
                            <a:pt x="565" y="231"/>
                          </a:cubicBezTo>
                          <a:cubicBezTo>
                            <a:pt x="188" y="231"/>
                            <a:pt x="188" y="231"/>
                            <a:pt x="188" y="231"/>
                          </a:cubicBezTo>
                          <a:cubicBezTo>
                            <a:pt x="6" y="115"/>
                            <a:pt x="6" y="115"/>
                            <a:pt x="6" y="115"/>
                          </a:cubicBezTo>
                          <a:cubicBezTo>
                            <a:pt x="191" y="0"/>
                            <a:pt x="191" y="0"/>
                            <a:pt x="191" y="0"/>
                          </a:cubicBezTo>
                          <a:cubicBezTo>
                            <a:pt x="568" y="2"/>
                            <a:pt x="568" y="2"/>
                            <a:pt x="568" y="2"/>
                          </a:cubicBezTo>
                          <a:lnTo>
                            <a:pt x="750" y="118"/>
                          </a:lnTo>
                          <a:close/>
                          <a:moveTo>
                            <a:pt x="203" y="93"/>
                          </a:moveTo>
                          <a:cubicBezTo>
                            <a:pt x="203" y="93"/>
                            <a:pt x="203" y="93"/>
                            <a:pt x="203" y="93"/>
                          </a:cubicBezTo>
                          <a:cubicBezTo>
                            <a:pt x="220" y="86"/>
                            <a:pt x="220" y="86"/>
                            <a:pt x="220" y="86"/>
                          </a:cubicBezTo>
                          <a:cubicBezTo>
                            <a:pt x="328" y="113"/>
                            <a:pt x="328" y="113"/>
                            <a:pt x="328" y="113"/>
                          </a:cubicBezTo>
                          <a:cubicBezTo>
                            <a:pt x="362" y="98"/>
                            <a:pt x="362" y="98"/>
                            <a:pt x="362" y="98"/>
                          </a:cubicBezTo>
                          <a:cubicBezTo>
                            <a:pt x="255" y="71"/>
                            <a:pt x="255" y="71"/>
                            <a:pt x="255" y="71"/>
                          </a:cubicBezTo>
                          <a:cubicBezTo>
                            <a:pt x="272" y="63"/>
                            <a:pt x="272" y="63"/>
                            <a:pt x="272" y="63"/>
                          </a:cubicBezTo>
                          <a:cubicBezTo>
                            <a:pt x="159" y="58"/>
                            <a:pt x="159" y="58"/>
                            <a:pt x="159" y="58"/>
                          </a:cubicBezTo>
                          <a:cubicBezTo>
                            <a:pt x="203" y="93"/>
                            <a:pt x="203" y="93"/>
                            <a:pt x="203" y="93"/>
                          </a:cubicBezTo>
                          <a:close/>
                          <a:moveTo>
                            <a:pt x="365" y="114"/>
                          </a:moveTo>
                          <a:cubicBezTo>
                            <a:pt x="259" y="129"/>
                            <a:pt x="259" y="129"/>
                            <a:pt x="259" y="129"/>
                          </a:cubicBezTo>
                          <a:cubicBezTo>
                            <a:pt x="282" y="135"/>
                            <a:pt x="282" y="135"/>
                            <a:pt x="282" y="135"/>
                          </a:cubicBezTo>
                          <a:cubicBezTo>
                            <a:pt x="200" y="170"/>
                            <a:pt x="200" y="170"/>
                            <a:pt x="200" y="170"/>
                          </a:cubicBezTo>
                          <a:cubicBezTo>
                            <a:pt x="245" y="181"/>
                            <a:pt x="245" y="181"/>
                            <a:pt x="245" y="181"/>
                          </a:cubicBezTo>
                          <a:cubicBezTo>
                            <a:pt x="327" y="146"/>
                            <a:pt x="327" y="146"/>
                            <a:pt x="327" y="146"/>
                          </a:cubicBezTo>
                          <a:cubicBezTo>
                            <a:pt x="350" y="152"/>
                            <a:pt x="350" y="152"/>
                            <a:pt x="350" y="152"/>
                          </a:cubicBezTo>
                          <a:cubicBezTo>
                            <a:pt x="365" y="114"/>
                            <a:pt x="365" y="114"/>
                            <a:pt x="365" y="114"/>
                          </a:cubicBezTo>
                          <a:close/>
                          <a:moveTo>
                            <a:pt x="375" y="110"/>
                          </a:moveTo>
                          <a:cubicBezTo>
                            <a:pt x="480" y="96"/>
                            <a:pt x="480" y="96"/>
                            <a:pt x="480" y="96"/>
                          </a:cubicBezTo>
                          <a:cubicBezTo>
                            <a:pt x="458" y="89"/>
                            <a:pt x="458" y="89"/>
                            <a:pt x="458" y="89"/>
                          </a:cubicBezTo>
                          <a:cubicBezTo>
                            <a:pt x="540" y="54"/>
                            <a:pt x="540" y="54"/>
                            <a:pt x="540" y="54"/>
                          </a:cubicBezTo>
                          <a:cubicBezTo>
                            <a:pt x="495" y="42"/>
                            <a:pt x="495" y="42"/>
                            <a:pt x="495" y="42"/>
                          </a:cubicBezTo>
                          <a:cubicBezTo>
                            <a:pt x="413" y="78"/>
                            <a:pt x="413" y="78"/>
                            <a:pt x="413" y="78"/>
                          </a:cubicBezTo>
                          <a:cubicBezTo>
                            <a:pt x="390" y="72"/>
                            <a:pt x="390" y="72"/>
                            <a:pt x="390" y="72"/>
                          </a:cubicBezTo>
                          <a:cubicBezTo>
                            <a:pt x="375" y="110"/>
                            <a:pt x="375" y="110"/>
                            <a:pt x="375" y="110"/>
                          </a:cubicBezTo>
                          <a:close/>
                          <a:moveTo>
                            <a:pt x="579" y="166"/>
                          </a:moveTo>
                          <a:cubicBezTo>
                            <a:pt x="536" y="131"/>
                            <a:pt x="536" y="131"/>
                            <a:pt x="536" y="131"/>
                          </a:cubicBezTo>
                          <a:cubicBezTo>
                            <a:pt x="536" y="131"/>
                            <a:pt x="536" y="131"/>
                            <a:pt x="536" y="131"/>
                          </a:cubicBezTo>
                          <a:cubicBezTo>
                            <a:pt x="518" y="138"/>
                            <a:pt x="518" y="138"/>
                            <a:pt x="518" y="138"/>
                          </a:cubicBezTo>
                          <a:cubicBezTo>
                            <a:pt x="411" y="111"/>
                            <a:pt x="411" y="111"/>
                            <a:pt x="411" y="111"/>
                          </a:cubicBezTo>
                          <a:cubicBezTo>
                            <a:pt x="376" y="125"/>
                            <a:pt x="376" y="125"/>
                            <a:pt x="376" y="125"/>
                          </a:cubicBezTo>
                          <a:cubicBezTo>
                            <a:pt x="483" y="153"/>
                            <a:pt x="483" y="153"/>
                            <a:pt x="483" y="153"/>
                          </a:cubicBezTo>
                          <a:cubicBezTo>
                            <a:pt x="466" y="161"/>
                            <a:pt x="466" y="161"/>
                            <a:pt x="466" y="161"/>
                          </a:cubicBezTo>
                          <a:cubicBezTo>
                            <a:pt x="579" y="166"/>
                            <a:pt x="579" y="166"/>
                            <a:pt x="579" y="166"/>
                          </a:cubicBezTo>
                          <a:close/>
                        </a:path>
                      </a:pathLst>
                    </a:custGeom>
                    <a:solidFill>
                      <a:srgbClr val="C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defRPr/>
                      </a:pPr>
                      <a:endParaRPr lang="en-US" sz="1600" kern="0">
                        <a:solidFill>
                          <a:srgbClr val="104657"/>
                        </a:solidFill>
                        <a:latin typeface="CiscoSansTT Light"/>
                        <a:cs typeface="CiscoSansTT Light"/>
                      </a:endParaRPr>
                    </a:p>
                  </p:txBody>
                </p:sp>
              </p:grpSp>
              <p:sp>
                <p:nvSpPr>
                  <p:cNvPr id="112" name="TextBox 1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68175" y="4830226"/>
                    <a:ext cx="426005" cy="2644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700" kern="0" dirty="0">
                        <a:solidFill>
                          <a:srgbClr val="10465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scoSansTT Light"/>
                        <a:cs typeface="CiscoSansTT Light"/>
                      </a:rPr>
                      <a:t>MC</a:t>
                    </a:r>
                  </a:p>
                </p:txBody>
              </p:sp>
            </p:grpSp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3788308" y="2835723"/>
                  <a:ext cx="788318" cy="624082"/>
                </a:xfrm>
                <a:prstGeom prst="line">
                  <a:avLst/>
                </a:prstGeom>
                <a:ln w="12700" cmpd="sng">
                  <a:solidFill>
                    <a:schemeClr val="accent4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>
                  <a:endCxn id="100" idx="2"/>
                </p:cNvCxnSpPr>
                <p:nvPr/>
              </p:nvCxnSpPr>
              <p:spPr>
                <a:xfrm flipV="1">
                  <a:off x="4423342" y="2927512"/>
                  <a:ext cx="143545" cy="565145"/>
                </a:xfrm>
                <a:prstGeom prst="line">
                  <a:avLst/>
                </a:prstGeom>
                <a:ln w="12700" cmpd="sng">
                  <a:solidFill>
                    <a:schemeClr val="accent4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>
                  <a:endCxn id="96" idx="2"/>
                </p:cNvCxnSpPr>
                <p:nvPr/>
              </p:nvCxnSpPr>
              <p:spPr>
                <a:xfrm flipV="1">
                  <a:off x="5091223" y="2961486"/>
                  <a:ext cx="127787" cy="553071"/>
                </a:xfrm>
                <a:prstGeom prst="line">
                  <a:avLst/>
                </a:prstGeom>
                <a:ln w="12700" cmpd="sng">
                  <a:solidFill>
                    <a:schemeClr val="accent4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>
                  <a:endCxn id="96" idx="2"/>
                </p:cNvCxnSpPr>
                <p:nvPr/>
              </p:nvCxnSpPr>
              <p:spPr>
                <a:xfrm flipH="1" flipV="1">
                  <a:off x="5219009" y="2961486"/>
                  <a:ext cx="540095" cy="542119"/>
                </a:xfrm>
                <a:prstGeom prst="line">
                  <a:avLst/>
                </a:prstGeom>
                <a:ln w="12700" cmpd="sng">
                  <a:solidFill>
                    <a:schemeClr val="accent4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6" name="Group 542"/>
                <p:cNvGrpSpPr/>
                <p:nvPr/>
              </p:nvGrpSpPr>
              <p:grpSpPr>
                <a:xfrm>
                  <a:off x="3489918" y="3398481"/>
                  <a:ext cx="597838" cy="366446"/>
                  <a:chOff x="7550631" y="3656238"/>
                  <a:chExt cx="704912" cy="437582"/>
                </a:xfrm>
              </p:grpSpPr>
              <p:sp>
                <p:nvSpPr>
                  <p:cNvPr id="109" name="Freeform 13"/>
                  <p:cNvSpPr>
                    <a:spLocks noEditPoints="1"/>
                  </p:cNvSpPr>
                  <p:nvPr/>
                </p:nvSpPr>
                <p:spPr bwMode="auto">
                  <a:xfrm>
                    <a:off x="7550631" y="3656238"/>
                    <a:ext cx="704912" cy="357349"/>
                  </a:xfrm>
                  <a:custGeom>
                    <a:avLst/>
                    <a:gdLst/>
                    <a:ahLst/>
                    <a:cxnLst>
                      <a:cxn ang="0">
                        <a:pos x="56" y="68"/>
                      </a:cxn>
                      <a:cxn ang="0">
                        <a:pos x="135" y="39"/>
                      </a:cxn>
                      <a:cxn ang="0">
                        <a:pos x="129" y="27"/>
                      </a:cxn>
                      <a:cxn ang="0">
                        <a:pos x="159" y="34"/>
                      </a:cxn>
                      <a:cxn ang="0">
                        <a:pos x="81" y="62"/>
                      </a:cxn>
                      <a:cxn ang="0">
                        <a:pos x="115" y="53"/>
                      </a:cxn>
                      <a:cxn ang="0">
                        <a:pos x="72" y="31"/>
                      </a:cxn>
                      <a:cxn ang="0">
                        <a:pos x="210" y="65"/>
                      </a:cxn>
                      <a:cxn ang="0">
                        <a:pos x="17" y="92"/>
                      </a:cxn>
                      <a:cxn ang="0">
                        <a:pos x="18" y="95"/>
                      </a:cxn>
                      <a:cxn ang="0">
                        <a:pos x="20" y="97"/>
                      </a:cxn>
                      <a:cxn ang="0">
                        <a:pos x="22" y="99"/>
                      </a:cxn>
                      <a:cxn ang="0">
                        <a:pos x="25" y="102"/>
                      </a:cxn>
                      <a:cxn ang="0">
                        <a:pos x="27" y="103"/>
                      </a:cxn>
                      <a:cxn ang="0">
                        <a:pos x="30" y="105"/>
                      </a:cxn>
                      <a:cxn ang="0">
                        <a:pos x="33" y="107"/>
                      </a:cxn>
                      <a:cxn ang="0">
                        <a:pos x="37" y="109"/>
                      </a:cxn>
                      <a:cxn ang="0">
                        <a:pos x="41" y="111"/>
                      </a:cxn>
                      <a:cxn ang="0">
                        <a:pos x="45" y="112"/>
                      </a:cxn>
                      <a:cxn ang="0">
                        <a:pos x="50" y="114"/>
                      </a:cxn>
                      <a:cxn ang="0">
                        <a:pos x="54" y="115"/>
                      </a:cxn>
                      <a:cxn ang="0">
                        <a:pos x="59" y="116"/>
                      </a:cxn>
                      <a:cxn ang="0">
                        <a:pos x="65" y="118"/>
                      </a:cxn>
                      <a:cxn ang="0">
                        <a:pos x="71" y="119"/>
                      </a:cxn>
                      <a:cxn ang="0">
                        <a:pos x="78" y="120"/>
                      </a:cxn>
                      <a:cxn ang="0">
                        <a:pos x="83" y="121"/>
                      </a:cxn>
                      <a:cxn ang="0">
                        <a:pos x="90" y="122"/>
                      </a:cxn>
                      <a:cxn ang="0">
                        <a:pos x="95" y="122"/>
                      </a:cxn>
                      <a:cxn ang="0">
                        <a:pos x="107" y="123"/>
                      </a:cxn>
                      <a:cxn ang="0">
                        <a:pos x="119" y="124"/>
                      </a:cxn>
                      <a:cxn ang="0">
                        <a:pos x="125" y="124"/>
                      </a:cxn>
                      <a:cxn ang="0">
                        <a:pos x="131" y="124"/>
                      </a:cxn>
                      <a:cxn ang="0">
                        <a:pos x="138" y="123"/>
                      </a:cxn>
                      <a:cxn ang="0">
                        <a:pos x="147" y="123"/>
                      </a:cxn>
                      <a:cxn ang="0">
                        <a:pos x="152" y="122"/>
                      </a:cxn>
                      <a:cxn ang="0">
                        <a:pos x="158" y="122"/>
                      </a:cxn>
                      <a:cxn ang="0">
                        <a:pos x="165" y="121"/>
                      </a:cxn>
                      <a:cxn ang="0">
                        <a:pos x="174" y="120"/>
                      </a:cxn>
                      <a:cxn ang="0">
                        <a:pos x="179" y="118"/>
                      </a:cxn>
                      <a:cxn ang="0">
                        <a:pos x="185" y="117"/>
                      </a:cxn>
                      <a:cxn ang="0">
                        <a:pos x="191" y="116"/>
                      </a:cxn>
                      <a:cxn ang="0">
                        <a:pos x="196" y="114"/>
                      </a:cxn>
                      <a:cxn ang="0">
                        <a:pos x="201" y="113"/>
                      </a:cxn>
                      <a:cxn ang="0">
                        <a:pos x="205" y="111"/>
                      </a:cxn>
                      <a:cxn ang="0">
                        <a:pos x="210" y="109"/>
                      </a:cxn>
                      <a:cxn ang="0">
                        <a:pos x="213" y="108"/>
                      </a:cxn>
                      <a:cxn ang="0">
                        <a:pos x="216" y="107"/>
                      </a:cxn>
                      <a:cxn ang="0">
                        <a:pos x="219" y="105"/>
                      </a:cxn>
                      <a:cxn ang="0">
                        <a:pos x="222" y="103"/>
                      </a:cxn>
                      <a:cxn ang="0">
                        <a:pos x="225" y="101"/>
                      </a:cxn>
                      <a:cxn ang="0">
                        <a:pos x="227" y="99"/>
                      </a:cxn>
                      <a:cxn ang="0">
                        <a:pos x="229" y="96"/>
                      </a:cxn>
                      <a:cxn ang="0">
                        <a:pos x="231" y="94"/>
                      </a:cxn>
                      <a:cxn ang="0">
                        <a:pos x="231" y="91"/>
                      </a:cxn>
                      <a:cxn ang="0">
                        <a:pos x="232" y="90"/>
                      </a:cxn>
                      <a:cxn ang="0">
                        <a:pos x="232" y="88"/>
                      </a:cxn>
                    </a:cxnLst>
                    <a:rect l="0" t="0" r="r" b="b"/>
                    <a:pathLst>
                      <a:path w="244" h="124">
                        <a:moveTo>
                          <a:pt x="56" y="68"/>
                        </a:moveTo>
                        <a:cubicBezTo>
                          <a:pt x="103" y="80"/>
                          <a:pt x="172" y="77"/>
                          <a:pt x="208" y="61"/>
                        </a:cubicBezTo>
                        <a:cubicBezTo>
                          <a:pt x="244" y="46"/>
                          <a:pt x="235" y="24"/>
                          <a:pt x="188" y="11"/>
                        </a:cubicBezTo>
                        <a:cubicBezTo>
                          <a:pt x="140" y="0"/>
                          <a:pt x="72" y="3"/>
                          <a:pt x="36" y="18"/>
                        </a:cubicBezTo>
                        <a:cubicBezTo>
                          <a:pt x="0" y="34"/>
                          <a:pt x="9" y="56"/>
                          <a:pt x="56" y="68"/>
                        </a:cubicBezTo>
                        <a:close/>
                        <a:moveTo>
                          <a:pt x="191" y="57"/>
                        </a:moveTo>
                        <a:cubicBezTo>
                          <a:pt x="191" y="57"/>
                          <a:pt x="191" y="57"/>
                          <a:pt x="154" y="55"/>
                        </a:cubicBezTo>
                        <a:cubicBezTo>
                          <a:pt x="154" y="55"/>
                          <a:pt x="154" y="55"/>
                          <a:pt x="160" y="53"/>
                        </a:cubicBezTo>
                        <a:cubicBezTo>
                          <a:pt x="160" y="53"/>
                          <a:pt x="160" y="53"/>
                          <a:pt x="124" y="44"/>
                        </a:cubicBezTo>
                        <a:cubicBezTo>
                          <a:pt x="124" y="44"/>
                          <a:pt x="124" y="44"/>
                          <a:pt x="135" y="39"/>
                        </a:cubicBezTo>
                        <a:cubicBezTo>
                          <a:pt x="135" y="39"/>
                          <a:pt x="135" y="39"/>
                          <a:pt x="171" y="48"/>
                        </a:cubicBezTo>
                        <a:cubicBezTo>
                          <a:pt x="171" y="48"/>
                          <a:pt x="171" y="48"/>
                          <a:pt x="177" y="46"/>
                        </a:cubicBezTo>
                        <a:cubicBezTo>
                          <a:pt x="177" y="46"/>
                          <a:pt x="177" y="46"/>
                          <a:pt x="177" y="46"/>
                        </a:cubicBezTo>
                        <a:cubicBezTo>
                          <a:pt x="177" y="46"/>
                          <a:pt x="177" y="46"/>
                          <a:pt x="191" y="57"/>
                        </a:cubicBezTo>
                        <a:close/>
                        <a:moveTo>
                          <a:pt x="129" y="27"/>
                        </a:moveTo>
                        <a:cubicBezTo>
                          <a:pt x="129" y="27"/>
                          <a:pt x="129" y="27"/>
                          <a:pt x="136" y="29"/>
                        </a:cubicBezTo>
                        <a:cubicBezTo>
                          <a:pt x="136" y="29"/>
                          <a:pt x="136" y="29"/>
                          <a:pt x="163" y="17"/>
                        </a:cubicBezTo>
                        <a:cubicBezTo>
                          <a:pt x="163" y="17"/>
                          <a:pt x="163" y="17"/>
                          <a:pt x="178" y="21"/>
                        </a:cubicBezTo>
                        <a:cubicBezTo>
                          <a:pt x="178" y="21"/>
                          <a:pt x="178" y="21"/>
                          <a:pt x="151" y="32"/>
                        </a:cubicBezTo>
                        <a:cubicBezTo>
                          <a:pt x="151" y="32"/>
                          <a:pt x="151" y="32"/>
                          <a:pt x="159" y="34"/>
                        </a:cubicBezTo>
                        <a:cubicBezTo>
                          <a:pt x="159" y="34"/>
                          <a:pt x="159" y="34"/>
                          <a:pt x="124" y="39"/>
                        </a:cubicBezTo>
                        <a:cubicBezTo>
                          <a:pt x="124" y="39"/>
                          <a:pt x="124" y="39"/>
                          <a:pt x="129" y="27"/>
                        </a:cubicBezTo>
                        <a:close/>
                        <a:moveTo>
                          <a:pt x="115" y="53"/>
                        </a:moveTo>
                        <a:cubicBezTo>
                          <a:pt x="115" y="53"/>
                          <a:pt x="115" y="53"/>
                          <a:pt x="108" y="51"/>
                        </a:cubicBezTo>
                        <a:cubicBezTo>
                          <a:pt x="108" y="51"/>
                          <a:pt x="108" y="51"/>
                          <a:pt x="81" y="62"/>
                        </a:cubicBezTo>
                        <a:cubicBezTo>
                          <a:pt x="81" y="62"/>
                          <a:pt x="81" y="62"/>
                          <a:pt x="66" y="59"/>
                        </a:cubicBezTo>
                        <a:cubicBezTo>
                          <a:pt x="66" y="59"/>
                          <a:pt x="66" y="59"/>
                          <a:pt x="93" y="47"/>
                        </a:cubicBezTo>
                        <a:cubicBezTo>
                          <a:pt x="93" y="47"/>
                          <a:pt x="93" y="47"/>
                          <a:pt x="85" y="45"/>
                        </a:cubicBezTo>
                        <a:cubicBezTo>
                          <a:pt x="85" y="45"/>
                          <a:pt x="85" y="45"/>
                          <a:pt x="120" y="40"/>
                        </a:cubicBezTo>
                        <a:cubicBezTo>
                          <a:pt x="120" y="40"/>
                          <a:pt x="120" y="40"/>
                          <a:pt x="115" y="53"/>
                        </a:cubicBezTo>
                        <a:close/>
                        <a:moveTo>
                          <a:pt x="90" y="24"/>
                        </a:moveTo>
                        <a:cubicBezTo>
                          <a:pt x="90" y="24"/>
                          <a:pt x="90" y="24"/>
                          <a:pt x="84" y="26"/>
                        </a:cubicBezTo>
                        <a:cubicBezTo>
                          <a:pt x="84" y="26"/>
                          <a:pt x="84" y="26"/>
                          <a:pt x="120" y="35"/>
                        </a:cubicBezTo>
                        <a:cubicBezTo>
                          <a:pt x="120" y="35"/>
                          <a:pt x="120" y="35"/>
                          <a:pt x="108" y="40"/>
                        </a:cubicBezTo>
                        <a:cubicBezTo>
                          <a:pt x="108" y="40"/>
                          <a:pt x="108" y="40"/>
                          <a:pt x="72" y="31"/>
                        </a:cubicBezTo>
                        <a:cubicBezTo>
                          <a:pt x="72" y="31"/>
                          <a:pt x="72" y="31"/>
                          <a:pt x="67" y="34"/>
                        </a:cubicBezTo>
                        <a:cubicBezTo>
                          <a:pt x="67" y="34"/>
                          <a:pt x="67" y="34"/>
                          <a:pt x="67" y="34"/>
                        </a:cubicBezTo>
                        <a:cubicBezTo>
                          <a:pt x="67" y="34"/>
                          <a:pt x="67" y="34"/>
                          <a:pt x="52" y="22"/>
                        </a:cubicBezTo>
                        <a:cubicBezTo>
                          <a:pt x="52" y="22"/>
                          <a:pt x="52" y="22"/>
                          <a:pt x="90" y="24"/>
                        </a:cubicBezTo>
                        <a:close/>
                        <a:moveTo>
                          <a:pt x="210" y="65"/>
                        </a:moveTo>
                        <a:cubicBezTo>
                          <a:pt x="189" y="74"/>
                          <a:pt x="158" y="79"/>
                          <a:pt x="124" y="79"/>
                        </a:cubicBezTo>
                        <a:cubicBezTo>
                          <a:pt x="100" y="79"/>
                          <a:pt x="77" y="77"/>
                          <a:pt x="58" y="72"/>
                        </a:cubicBezTo>
                        <a:cubicBezTo>
                          <a:pt x="35" y="66"/>
                          <a:pt x="21" y="57"/>
                          <a:pt x="16" y="48"/>
                        </a:cubicBezTo>
                        <a:cubicBezTo>
                          <a:pt x="16" y="87"/>
                          <a:pt x="16" y="87"/>
                          <a:pt x="16" y="87"/>
                        </a:cubicBezTo>
                        <a:cubicBezTo>
                          <a:pt x="16" y="89"/>
                          <a:pt x="16" y="91"/>
                          <a:pt x="17" y="92"/>
                        </a:cubicBezTo>
                        <a:cubicBezTo>
                          <a:pt x="17" y="93"/>
                          <a:pt x="17" y="93"/>
                          <a:pt x="17" y="93"/>
                        </a:cubicBezTo>
                        <a:cubicBezTo>
                          <a:pt x="17" y="93"/>
                          <a:pt x="17" y="93"/>
                          <a:pt x="17" y="93"/>
                        </a:cubicBezTo>
                        <a:cubicBezTo>
                          <a:pt x="17" y="93"/>
                          <a:pt x="17" y="94"/>
                          <a:pt x="18" y="94"/>
                        </a:cubicBezTo>
                        <a:cubicBezTo>
                          <a:pt x="18" y="94"/>
                          <a:pt x="18" y="94"/>
                          <a:pt x="18" y="94"/>
                        </a:cubicBezTo>
                        <a:cubicBezTo>
                          <a:pt x="18" y="94"/>
                          <a:pt x="18" y="94"/>
                          <a:pt x="18" y="95"/>
                        </a:cubicBezTo>
                        <a:cubicBezTo>
                          <a:pt x="18" y="95"/>
                          <a:pt x="18" y="95"/>
                          <a:pt x="18" y="95"/>
                        </a:cubicBezTo>
                        <a:cubicBezTo>
                          <a:pt x="18" y="95"/>
                          <a:pt x="18" y="95"/>
                          <a:pt x="19" y="96"/>
                        </a:cubicBezTo>
                        <a:cubicBezTo>
                          <a:pt x="19" y="96"/>
                          <a:pt x="19" y="96"/>
                          <a:pt x="19" y="96"/>
                        </a:cubicBezTo>
                        <a:cubicBezTo>
                          <a:pt x="19" y="96"/>
                          <a:pt x="19" y="96"/>
                          <a:pt x="19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20" y="97"/>
                          <a:pt x="20" y="97"/>
                          <a:pt x="20" y="98"/>
                        </a:cubicBezTo>
                        <a:cubicBezTo>
                          <a:pt x="20" y="98"/>
                          <a:pt x="21" y="98"/>
                          <a:pt x="21" y="98"/>
                        </a:cubicBezTo>
                        <a:cubicBezTo>
                          <a:pt x="21" y="98"/>
                          <a:pt x="21" y="98"/>
                          <a:pt x="21" y="98"/>
                        </a:cubicBezTo>
                        <a:cubicBezTo>
                          <a:pt x="21" y="99"/>
                          <a:pt x="21" y="99"/>
                          <a:pt x="22" y="99"/>
                        </a:cubicBezTo>
                        <a:cubicBezTo>
                          <a:pt x="22" y="99"/>
                          <a:pt x="22" y="99"/>
                          <a:pt x="22" y="99"/>
                        </a:cubicBezTo>
                        <a:cubicBezTo>
                          <a:pt x="22" y="99"/>
                          <a:pt x="22" y="100"/>
                          <a:pt x="22" y="100"/>
                        </a:cubicBezTo>
                        <a:cubicBezTo>
                          <a:pt x="23" y="100"/>
                          <a:pt x="23" y="100"/>
                          <a:pt x="23" y="100"/>
                        </a:cubicBezTo>
                        <a:cubicBezTo>
                          <a:pt x="23" y="100"/>
                          <a:pt x="23" y="100"/>
                          <a:pt x="23" y="101"/>
                        </a:cubicBezTo>
                        <a:cubicBezTo>
                          <a:pt x="24" y="101"/>
                          <a:pt x="24" y="101"/>
                          <a:pt x="25" y="102"/>
                        </a:cubicBezTo>
                        <a:cubicBezTo>
                          <a:pt x="25" y="102"/>
                          <a:pt x="25" y="102"/>
                          <a:pt x="25" y="102"/>
                        </a:cubicBezTo>
                        <a:cubicBezTo>
                          <a:pt x="25" y="102"/>
                          <a:pt x="25" y="102"/>
                          <a:pt x="25" y="102"/>
                        </a:cubicBezTo>
                        <a:cubicBezTo>
                          <a:pt x="26" y="102"/>
                          <a:pt x="26" y="102"/>
                          <a:pt x="26" y="102"/>
                        </a:cubicBezTo>
                        <a:cubicBezTo>
                          <a:pt x="26" y="103"/>
                          <a:pt x="26" y="103"/>
                          <a:pt x="27" y="103"/>
                        </a:cubicBezTo>
                        <a:cubicBezTo>
                          <a:pt x="27" y="103"/>
                          <a:pt x="27" y="103"/>
                          <a:pt x="27" y="103"/>
                        </a:cubicBezTo>
                        <a:cubicBezTo>
                          <a:pt x="27" y="104"/>
                          <a:pt x="27" y="104"/>
                          <a:pt x="28" y="104"/>
                        </a:cubicBezTo>
                        <a:cubicBezTo>
                          <a:pt x="28" y="104"/>
                          <a:pt x="28" y="104"/>
                          <a:pt x="28" y="104"/>
                        </a:cubicBezTo>
                        <a:cubicBezTo>
                          <a:pt x="28" y="104"/>
                          <a:pt x="29" y="104"/>
                          <a:pt x="29" y="105"/>
                        </a:cubicBezTo>
                        <a:cubicBezTo>
                          <a:pt x="29" y="105"/>
                          <a:pt x="29" y="105"/>
                          <a:pt x="29" y="105"/>
                        </a:cubicBezTo>
                        <a:cubicBezTo>
                          <a:pt x="30" y="105"/>
                          <a:pt x="30" y="105"/>
                          <a:pt x="30" y="105"/>
                        </a:cubicBezTo>
                        <a:cubicBezTo>
                          <a:pt x="30" y="105"/>
                          <a:pt x="30" y="105"/>
                          <a:pt x="31" y="105"/>
                        </a:cubicBezTo>
                        <a:cubicBezTo>
                          <a:pt x="31" y="106"/>
                          <a:pt x="31" y="106"/>
                          <a:pt x="32" y="106"/>
                        </a:cubicBezTo>
                        <a:cubicBezTo>
                          <a:pt x="32" y="106"/>
                          <a:pt x="32" y="106"/>
                          <a:pt x="32" y="106"/>
                        </a:cubicBezTo>
                        <a:cubicBezTo>
                          <a:pt x="32" y="107"/>
                          <a:pt x="33" y="107"/>
                          <a:pt x="33" y="107"/>
                        </a:cubicBezTo>
                        <a:cubicBezTo>
                          <a:pt x="33" y="107"/>
                          <a:pt x="33" y="107"/>
                          <a:pt x="33" y="107"/>
                        </a:cubicBezTo>
                        <a:cubicBezTo>
                          <a:pt x="34" y="107"/>
                          <a:pt x="34" y="107"/>
                          <a:pt x="34" y="108"/>
                        </a:cubicBezTo>
                        <a:cubicBezTo>
                          <a:pt x="35" y="108"/>
                          <a:pt x="35" y="108"/>
                          <a:pt x="35" y="108"/>
                        </a:cubicBezTo>
                        <a:cubicBezTo>
                          <a:pt x="35" y="108"/>
                          <a:pt x="36" y="108"/>
                          <a:pt x="36" y="108"/>
                        </a:cubicBezTo>
                        <a:cubicBezTo>
                          <a:pt x="36" y="109"/>
                          <a:pt x="36" y="109"/>
                          <a:pt x="36" y="109"/>
                        </a:cubicBezTo>
                        <a:cubicBezTo>
                          <a:pt x="37" y="109"/>
                          <a:pt x="37" y="109"/>
                          <a:pt x="37" y="109"/>
                        </a:cubicBezTo>
                        <a:cubicBezTo>
                          <a:pt x="38" y="109"/>
                          <a:pt x="38" y="109"/>
                          <a:pt x="38" y="109"/>
                        </a:cubicBezTo>
                        <a:cubicBezTo>
                          <a:pt x="38" y="109"/>
                          <a:pt x="39" y="109"/>
                          <a:pt x="39" y="110"/>
                        </a:cubicBezTo>
                        <a:cubicBezTo>
                          <a:pt x="39" y="110"/>
                          <a:pt x="39" y="110"/>
                          <a:pt x="39" y="110"/>
                        </a:cubicBezTo>
                        <a:cubicBezTo>
                          <a:pt x="40" y="110"/>
                          <a:pt x="40" y="110"/>
                          <a:pt x="41" y="110"/>
                        </a:cubicBezTo>
                        <a:cubicBezTo>
                          <a:pt x="41" y="110"/>
                          <a:pt x="41" y="110"/>
                          <a:pt x="41" y="111"/>
                        </a:cubicBezTo>
                        <a:cubicBezTo>
                          <a:pt x="42" y="111"/>
                          <a:pt x="42" y="111"/>
                          <a:pt x="43" y="111"/>
                        </a:cubicBez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3" y="112"/>
                          <a:pt x="44" y="112"/>
                        </a:cubicBezTo>
                        <a:cubicBezTo>
                          <a:pt x="44" y="112"/>
                          <a:pt x="44" y="112"/>
                          <a:pt x="44" y="112"/>
                        </a:cubicBezTo>
                        <a:cubicBezTo>
                          <a:pt x="44" y="112"/>
                          <a:pt x="45" y="112"/>
                          <a:pt x="45" y="112"/>
                        </a:cubicBezTo>
                        <a:cubicBezTo>
                          <a:pt x="45" y="112"/>
                          <a:pt x="46" y="112"/>
                          <a:pt x="46" y="112"/>
                        </a:cubicBezTo>
                        <a:cubicBezTo>
                          <a:pt x="46" y="113"/>
                          <a:pt x="47" y="113"/>
                          <a:pt x="47" y="113"/>
                        </a:cubicBezTo>
                        <a:cubicBezTo>
                          <a:pt x="47" y="113"/>
                          <a:pt x="48" y="113"/>
                          <a:pt x="48" y="113"/>
                        </a:cubicBezTo>
                        <a:cubicBezTo>
                          <a:pt x="48" y="113"/>
                          <a:pt x="49" y="113"/>
                          <a:pt x="49" y="113"/>
                        </a:cubicBezTo>
                        <a:cubicBezTo>
                          <a:pt x="49" y="113"/>
                          <a:pt x="49" y="114"/>
                          <a:pt x="50" y="114"/>
                        </a:cubicBezTo>
                        <a:cubicBezTo>
                          <a:pt x="50" y="114"/>
                          <a:pt x="51" y="114"/>
                          <a:pt x="51" y="114"/>
                        </a:cubicBezTo>
                        <a:cubicBezTo>
                          <a:pt x="51" y="114"/>
                          <a:pt x="52" y="114"/>
                          <a:pt x="52" y="114"/>
                        </a:cubicBezTo>
                        <a:cubicBezTo>
                          <a:pt x="52" y="114"/>
                          <a:pt x="52" y="114"/>
                          <a:pt x="52" y="114"/>
                        </a:cubicBezTo>
                        <a:cubicBezTo>
                          <a:pt x="52" y="114"/>
                          <a:pt x="52" y="114"/>
                          <a:pt x="52" y="114"/>
                        </a:cubicBezTo>
                        <a:cubicBezTo>
                          <a:pt x="53" y="114"/>
                          <a:pt x="53" y="115"/>
                          <a:pt x="54" y="115"/>
                        </a:cubicBezTo>
                        <a:cubicBezTo>
                          <a:pt x="54" y="115"/>
                          <a:pt x="54" y="115"/>
                          <a:pt x="54" y="115"/>
                        </a:cubicBezTo>
                        <a:cubicBezTo>
                          <a:pt x="55" y="115"/>
                          <a:pt x="55" y="115"/>
                          <a:pt x="56" y="115"/>
                        </a:cubicBezTo>
                        <a:cubicBezTo>
                          <a:pt x="56" y="115"/>
                          <a:pt x="56" y="115"/>
                          <a:pt x="56" y="115"/>
                        </a:cubicBezTo>
                        <a:cubicBezTo>
                          <a:pt x="57" y="116"/>
                          <a:pt x="58" y="116"/>
                          <a:pt x="58" y="116"/>
                        </a:cubicBezTo>
                        <a:cubicBezTo>
                          <a:pt x="58" y="116"/>
                          <a:pt x="59" y="116"/>
                          <a:pt x="59" y="116"/>
                        </a:cubicBezTo>
                        <a:cubicBezTo>
                          <a:pt x="59" y="116"/>
                          <a:pt x="59" y="116"/>
                          <a:pt x="59" y="116"/>
                        </a:cubicBezTo>
                        <a:cubicBezTo>
                          <a:pt x="60" y="117"/>
                          <a:pt x="61" y="117"/>
                          <a:pt x="62" y="117"/>
                        </a:cubicBezTo>
                        <a:cubicBezTo>
                          <a:pt x="62" y="117"/>
                          <a:pt x="62" y="117"/>
                          <a:pt x="62" y="117"/>
                        </a:cubicBezTo>
                        <a:cubicBezTo>
                          <a:pt x="63" y="117"/>
                          <a:pt x="64" y="118"/>
                          <a:pt x="65" y="118"/>
                        </a:cubicBezTo>
                        <a:cubicBezTo>
                          <a:pt x="65" y="118"/>
                          <a:pt x="65" y="118"/>
                          <a:pt x="65" y="118"/>
                        </a:cubicBezTo>
                        <a:cubicBezTo>
                          <a:pt x="65" y="118"/>
                          <a:pt x="65" y="118"/>
                          <a:pt x="66" y="118"/>
                        </a:cubicBezTo>
                        <a:cubicBezTo>
                          <a:pt x="67" y="118"/>
                          <a:pt x="67" y="118"/>
                          <a:pt x="68" y="118"/>
                        </a:cubicBezTo>
                        <a:cubicBezTo>
                          <a:pt x="68" y="118"/>
                          <a:pt x="68" y="118"/>
                          <a:pt x="69" y="118"/>
                        </a:cubicBezTo>
                        <a:cubicBezTo>
                          <a:pt x="69" y="119"/>
                          <a:pt x="70" y="119"/>
                          <a:pt x="71" y="119"/>
                        </a:cubicBezTo>
                        <a:cubicBezTo>
                          <a:pt x="71" y="119"/>
                          <a:pt x="71" y="119"/>
                          <a:pt x="71" y="119"/>
                        </a:cubicBezTo>
                        <a:cubicBezTo>
                          <a:pt x="72" y="119"/>
                          <a:pt x="73" y="119"/>
                          <a:pt x="74" y="119"/>
                        </a:cubicBezTo>
                        <a:cubicBezTo>
                          <a:pt x="74" y="120"/>
                          <a:pt x="75" y="120"/>
                          <a:pt x="75" y="120"/>
                        </a:cubicBezTo>
                        <a:cubicBezTo>
                          <a:pt x="76" y="120"/>
                          <a:pt x="76" y="120"/>
                          <a:pt x="77" y="120"/>
                        </a:cubicBezTo>
                        <a:cubicBezTo>
                          <a:pt x="77" y="120"/>
                          <a:pt x="77" y="120"/>
                          <a:pt x="77" y="120"/>
                        </a:cubicBezTo>
                        <a:cubicBezTo>
                          <a:pt x="78" y="120"/>
                          <a:pt x="78" y="120"/>
                          <a:pt x="78" y="120"/>
                        </a:cubicBezTo>
                        <a:cubicBezTo>
                          <a:pt x="79" y="120"/>
                          <a:pt x="79" y="120"/>
                          <a:pt x="80" y="120"/>
                        </a:cubicBezTo>
                        <a:cubicBezTo>
                          <a:pt x="80" y="120"/>
                          <a:pt x="80" y="120"/>
                          <a:pt x="81" y="120"/>
                        </a:cubicBezTo>
                        <a:cubicBezTo>
                          <a:pt x="81" y="120"/>
                          <a:pt x="82" y="121"/>
                          <a:pt x="83" y="121"/>
                        </a:cubicBezTo>
                        <a:cubicBezTo>
                          <a:pt x="83" y="121"/>
                          <a:pt x="83" y="121"/>
                          <a:pt x="83" y="121"/>
                        </a:cubicBezTo>
                        <a:cubicBezTo>
                          <a:pt x="83" y="121"/>
                          <a:pt x="83" y="121"/>
                          <a:pt x="83" y="121"/>
                        </a:cubicBezTo>
                        <a:cubicBezTo>
                          <a:pt x="84" y="121"/>
                          <a:pt x="85" y="121"/>
                          <a:pt x="86" y="121"/>
                        </a:cubicBezTo>
                        <a:cubicBezTo>
                          <a:pt x="86" y="121"/>
                          <a:pt x="86" y="121"/>
                          <a:pt x="87" y="121"/>
                        </a:cubicBezTo>
                        <a:cubicBezTo>
                          <a:pt x="88" y="122"/>
                          <a:pt x="88" y="122"/>
                          <a:pt x="89" y="122"/>
                        </a:cubicBezTo>
                        <a:cubicBezTo>
                          <a:pt x="89" y="122"/>
                          <a:pt x="89" y="122"/>
                          <a:pt x="89" y="122"/>
                        </a:cubicBezTo>
                        <a:cubicBezTo>
                          <a:pt x="89" y="122"/>
                          <a:pt x="90" y="122"/>
                          <a:pt x="90" y="122"/>
                        </a:cubicBezTo>
                        <a:cubicBezTo>
                          <a:pt x="90" y="122"/>
                          <a:pt x="91" y="122"/>
                          <a:pt x="91" y="122"/>
                        </a:cubicBezTo>
                        <a:cubicBezTo>
                          <a:pt x="92" y="122"/>
                          <a:pt x="92" y="122"/>
                          <a:pt x="93" y="122"/>
                        </a:cubicBezTo>
                        <a:cubicBezTo>
                          <a:pt x="93" y="122"/>
                          <a:pt x="94" y="122"/>
                          <a:pt x="94" y="122"/>
                        </a:cubicBezTo>
                        <a:cubicBezTo>
                          <a:pt x="95" y="122"/>
                          <a:pt x="95" y="122"/>
                          <a:pt x="95" y="122"/>
                        </a:cubicBezTo>
                        <a:cubicBezTo>
                          <a:pt x="95" y="122"/>
                          <a:pt x="95" y="122"/>
                          <a:pt x="95" y="122"/>
                        </a:cubicBezTo>
                        <a:cubicBezTo>
                          <a:pt x="97" y="122"/>
                          <a:pt x="99" y="123"/>
                          <a:pt x="101" y="123"/>
                        </a:cubicBezTo>
                        <a:cubicBezTo>
                          <a:pt x="101" y="123"/>
                          <a:pt x="101" y="123"/>
                          <a:pt x="101" y="123"/>
                        </a:cubicBezTo>
                        <a:cubicBezTo>
                          <a:pt x="101" y="123"/>
                          <a:pt x="101" y="123"/>
                          <a:pt x="101" y="123"/>
                        </a:cubicBezTo>
                        <a:cubicBezTo>
                          <a:pt x="103" y="123"/>
                          <a:pt x="105" y="123"/>
                          <a:pt x="107" y="123"/>
                        </a:cubicBezTo>
                        <a:cubicBezTo>
                          <a:pt x="107" y="123"/>
                          <a:pt x="107" y="123"/>
                          <a:pt x="107" y="123"/>
                        </a:cubicBezTo>
                        <a:cubicBezTo>
                          <a:pt x="107" y="123"/>
                          <a:pt x="107" y="123"/>
                          <a:pt x="107" y="123"/>
                        </a:cubicBezTo>
                        <a:cubicBezTo>
                          <a:pt x="109" y="123"/>
                          <a:pt x="111" y="123"/>
                          <a:pt x="112" y="123"/>
                        </a:cubicBezTo>
                        <a:cubicBezTo>
                          <a:pt x="113" y="123"/>
                          <a:pt x="113" y="123"/>
                          <a:pt x="113" y="123"/>
                        </a:cubicBezTo>
                        <a:cubicBezTo>
                          <a:pt x="113" y="123"/>
                          <a:pt x="113" y="123"/>
                          <a:pt x="113" y="123"/>
                        </a:cubicBezTo>
                        <a:cubicBezTo>
                          <a:pt x="115" y="123"/>
                          <a:pt x="117" y="124"/>
                          <a:pt x="119" y="124"/>
                        </a:cubicBezTo>
                        <a:cubicBezTo>
                          <a:pt x="119" y="124"/>
                          <a:pt x="119" y="124"/>
                          <a:pt x="119" y="124"/>
                        </a:cubicBezTo>
                        <a:cubicBezTo>
                          <a:pt x="119" y="124"/>
                          <a:pt x="119" y="124"/>
                          <a:pt x="119" y="124"/>
                        </a:cubicBezTo>
                        <a:cubicBezTo>
                          <a:pt x="120" y="124"/>
                          <a:pt x="121" y="124"/>
                          <a:pt x="122" y="124"/>
                        </a:cubicBezTo>
                        <a:cubicBezTo>
                          <a:pt x="122" y="124"/>
                          <a:pt x="122" y="124"/>
                          <a:pt x="122" y="124"/>
                        </a:cubicBezTo>
                        <a:cubicBezTo>
                          <a:pt x="123" y="124"/>
                          <a:pt x="124" y="124"/>
                          <a:pt x="125" y="124"/>
                        </a:cubicBezTo>
                        <a:cubicBezTo>
                          <a:pt x="125" y="124"/>
                          <a:pt x="125" y="124"/>
                          <a:pt x="125" y="124"/>
                        </a:cubicBezTo>
                        <a:cubicBezTo>
                          <a:pt x="125" y="124"/>
                          <a:pt x="126" y="124"/>
                          <a:pt x="126" y="124"/>
                        </a:cubicBezTo>
                        <a:cubicBezTo>
                          <a:pt x="126" y="124"/>
                          <a:pt x="127" y="124"/>
                          <a:pt x="128" y="124"/>
                        </a:cubicBezTo>
                        <a:cubicBezTo>
                          <a:pt x="128" y="124"/>
                          <a:pt x="128" y="124"/>
                          <a:pt x="129" y="124"/>
                        </a:cubicBezTo>
                        <a:cubicBezTo>
                          <a:pt x="129" y="124"/>
                          <a:pt x="130" y="124"/>
                          <a:pt x="131" y="124"/>
                        </a:cubicBezTo>
                        <a:cubicBezTo>
                          <a:pt x="131" y="124"/>
                          <a:pt x="131" y="124"/>
                          <a:pt x="131" y="124"/>
                        </a:cubicBezTo>
                        <a:cubicBezTo>
                          <a:pt x="132" y="124"/>
                          <a:pt x="132" y="124"/>
                          <a:pt x="132" y="124"/>
                        </a:cubicBezTo>
                        <a:cubicBezTo>
                          <a:pt x="133" y="123"/>
                          <a:pt x="133" y="123"/>
                          <a:pt x="134" y="123"/>
                        </a:cubicBezTo>
                        <a:cubicBezTo>
                          <a:pt x="134" y="123"/>
                          <a:pt x="135" y="123"/>
                          <a:pt x="135" y="123"/>
                        </a:cubicBezTo>
                        <a:cubicBezTo>
                          <a:pt x="136" y="123"/>
                          <a:pt x="137" y="123"/>
                          <a:pt x="138" y="123"/>
                        </a:cubicBezTo>
                        <a:cubicBezTo>
                          <a:pt x="138" y="123"/>
                          <a:pt x="138" y="123"/>
                          <a:pt x="138" y="123"/>
                        </a:cubicBezTo>
                        <a:cubicBezTo>
                          <a:pt x="139" y="123"/>
                          <a:pt x="139" y="123"/>
                          <a:pt x="139" y="123"/>
                        </a:cubicBezTo>
                        <a:cubicBezTo>
                          <a:pt x="140" y="123"/>
                          <a:pt x="141" y="123"/>
                          <a:pt x="142" y="123"/>
                        </a:cubicBezTo>
                        <a:cubicBezTo>
                          <a:pt x="143" y="123"/>
                          <a:pt x="143" y="123"/>
                          <a:pt x="143" y="123"/>
                        </a:cubicBezTo>
                        <a:cubicBezTo>
                          <a:pt x="144" y="123"/>
                          <a:pt x="145" y="123"/>
                          <a:pt x="147" y="123"/>
                        </a:cubicBezTo>
                        <a:cubicBezTo>
                          <a:pt x="147" y="123"/>
                          <a:pt x="147" y="123"/>
                          <a:pt x="147" y="123"/>
                        </a:cubicBezTo>
                        <a:cubicBezTo>
                          <a:pt x="147" y="123"/>
                          <a:pt x="147" y="123"/>
                          <a:pt x="148" y="123"/>
                        </a:cubicBezTo>
                        <a:cubicBezTo>
                          <a:pt x="148" y="123"/>
                          <a:pt x="149" y="123"/>
                          <a:pt x="149" y="123"/>
                        </a:cubicBezTo>
                        <a:cubicBezTo>
                          <a:pt x="149" y="123"/>
                          <a:pt x="150" y="123"/>
                          <a:pt x="150" y="122"/>
                        </a:cubicBezTo>
                        <a:cubicBezTo>
                          <a:pt x="151" y="122"/>
                          <a:pt x="152" y="122"/>
                          <a:pt x="152" y="122"/>
                        </a:cubicBezTo>
                        <a:cubicBezTo>
                          <a:pt x="152" y="122"/>
                          <a:pt x="153" y="122"/>
                          <a:pt x="153" y="122"/>
                        </a:cubicBezTo>
                        <a:cubicBezTo>
                          <a:pt x="154" y="122"/>
                          <a:pt x="154" y="122"/>
                          <a:pt x="155" y="122"/>
                        </a:cubicBezTo>
                        <a:cubicBezTo>
                          <a:pt x="155" y="122"/>
                          <a:pt x="155" y="122"/>
                          <a:pt x="156" y="122"/>
                        </a:cubicBezTo>
                        <a:cubicBezTo>
                          <a:pt x="156" y="122"/>
                          <a:pt x="157" y="122"/>
                          <a:pt x="157" y="122"/>
                        </a:cubicBezTo>
                        <a:cubicBezTo>
                          <a:pt x="158" y="122"/>
                          <a:pt x="158" y="122"/>
                          <a:pt x="158" y="122"/>
                        </a:cubicBezTo>
                        <a:cubicBezTo>
                          <a:pt x="159" y="122"/>
                          <a:pt x="159" y="122"/>
                          <a:pt x="160" y="122"/>
                        </a:cubicBezTo>
                        <a:cubicBezTo>
                          <a:pt x="160" y="122"/>
                          <a:pt x="161" y="122"/>
                          <a:pt x="161" y="122"/>
                        </a:cubicBezTo>
                        <a:cubicBezTo>
                          <a:pt x="161" y="121"/>
                          <a:pt x="162" y="121"/>
                          <a:pt x="163" y="121"/>
                        </a:cubicBezTo>
                        <a:cubicBezTo>
                          <a:pt x="163" y="121"/>
                          <a:pt x="163" y="121"/>
                          <a:pt x="164" y="121"/>
                        </a:cubicBezTo>
                        <a:cubicBezTo>
                          <a:pt x="164" y="121"/>
                          <a:pt x="165" y="121"/>
                          <a:pt x="165" y="121"/>
                        </a:cubicBezTo>
                        <a:cubicBezTo>
                          <a:pt x="166" y="121"/>
                          <a:pt x="166" y="121"/>
                          <a:pt x="166" y="121"/>
                        </a:cubicBezTo>
                        <a:cubicBezTo>
                          <a:pt x="167" y="120"/>
                          <a:pt x="168" y="120"/>
                          <a:pt x="169" y="120"/>
                        </a:cubicBezTo>
                        <a:cubicBezTo>
                          <a:pt x="169" y="120"/>
                          <a:pt x="170" y="120"/>
                          <a:pt x="171" y="120"/>
                        </a:cubicBezTo>
                        <a:cubicBezTo>
                          <a:pt x="171" y="120"/>
                          <a:pt x="172" y="120"/>
                          <a:pt x="172" y="120"/>
                        </a:cubicBezTo>
                        <a:cubicBezTo>
                          <a:pt x="173" y="120"/>
                          <a:pt x="173" y="120"/>
                          <a:pt x="174" y="120"/>
                        </a:cubicBezTo>
                        <a:cubicBezTo>
                          <a:pt x="174" y="120"/>
                          <a:pt x="174" y="119"/>
                          <a:pt x="174" y="119"/>
                        </a:cubicBezTo>
                        <a:cubicBezTo>
                          <a:pt x="175" y="119"/>
                          <a:pt x="175" y="119"/>
                          <a:pt x="176" y="119"/>
                        </a:cubicBezTo>
                        <a:cubicBezTo>
                          <a:pt x="176" y="119"/>
                          <a:pt x="177" y="119"/>
                          <a:pt x="177" y="119"/>
                        </a:cubicBezTo>
                        <a:cubicBezTo>
                          <a:pt x="178" y="119"/>
                          <a:pt x="178" y="119"/>
                          <a:pt x="178" y="119"/>
                        </a:cubicBezTo>
                        <a:cubicBezTo>
                          <a:pt x="179" y="119"/>
                          <a:pt x="179" y="118"/>
                          <a:pt x="179" y="118"/>
                        </a:cubicBezTo>
                        <a:cubicBezTo>
                          <a:pt x="180" y="118"/>
                          <a:pt x="180" y="118"/>
                          <a:pt x="181" y="118"/>
                        </a:cubicBezTo>
                        <a:cubicBezTo>
                          <a:pt x="181" y="118"/>
                          <a:pt x="181" y="118"/>
                          <a:pt x="182" y="118"/>
                        </a:cubicBezTo>
                        <a:cubicBezTo>
                          <a:pt x="182" y="118"/>
                          <a:pt x="183" y="118"/>
                          <a:pt x="183" y="118"/>
                        </a:cubicBezTo>
                        <a:cubicBezTo>
                          <a:pt x="183" y="118"/>
                          <a:pt x="184" y="118"/>
                          <a:pt x="184" y="118"/>
                        </a:cubicBezTo>
                        <a:cubicBezTo>
                          <a:pt x="185" y="117"/>
                          <a:pt x="185" y="117"/>
                          <a:pt x="185" y="117"/>
                        </a:cubicBezTo>
                        <a:cubicBezTo>
                          <a:pt x="186" y="117"/>
                          <a:pt x="186" y="117"/>
                          <a:pt x="186" y="117"/>
                        </a:cubicBezTo>
                        <a:cubicBezTo>
                          <a:pt x="187" y="117"/>
                          <a:pt x="187" y="117"/>
                          <a:pt x="187" y="117"/>
                        </a:cubicBezTo>
                        <a:cubicBezTo>
                          <a:pt x="188" y="117"/>
                          <a:pt x="188" y="117"/>
                          <a:pt x="188" y="117"/>
                        </a:cubicBezTo>
                        <a:cubicBezTo>
                          <a:pt x="188" y="117"/>
                          <a:pt x="188" y="117"/>
                          <a:pt x="189" y="117"/>
                        </a:cubicBezTo>
                        <a:cubicBezTo>
                          <a:pt x="189" y="116"/>
                          <a:pt x="190" y="116"/>
                          <a:pt x="191" y="116"/>
                        </a:cubicBezTo>
                        <a:cubicBezTo>
                          <a:pt x="191" y="116"/>
                          <a:pt x="191" y="116"/>
                          <a:pt x="191" y="116"/>
                        </a:cubicBezTo>
                        <a:cubicBezTo>
                          <a:pt x="192" y="116"/>
                          <a:pt x="192" y="115"/>
                          <a:pt x="193" y="115"/>
                        </a:cubicBezTo>
                        <a:cubicBezTo>
                          <a:pt x="194" y="115"/>
                          <a:pt x="194" y="115"/>
                          <a:pt x="194" y="115"/>
                        </a:cubicBezTo>
                        <a:cubicBezTo>
                          <a:pt x="195" y="115"/>
                          <a:pt x="195" y="115"/>
                          <a:pt x="196" y="114"/>
                        </a:cubicBezTo>
                        <a:cubicBezTo>
                          <a:pt x="196" y="114"/>
                          <a:pt x="196" y="114"/>
                          <a:pt x="196" y="114"/>
                        </a:cubicBezTo>
                        <a:cubicBezTo>
                          <a:pt x="197" y="114"/>
                          <a:pt x="198" y="114"/>
                          <a:pt x="198" y="114"/>
                        </a:cubicBezTo>
                        <a:cubicBezTo>
                          <a:pt x="198" y="114"/>
                          <a:pt x="198" y="114"/>
                          <a:pt x="198" y="114"/>
                        </a:cubicBezTo>
                        <a:cubicBezTo>
                          <a:pt x="199" y="114"/>
                          <a:pt x="199" y="114"/>
                          <a:pt x="199" y="114"/>
                        </a:cubicBezTo>
                        <a:cubicBezTo>
                          <a:pt x="199" y="113"/>
                          <a:pt x="199" y="113"/>
                          <a:pt x="200" y="113"/>
                        </a:cubicBezTo>
                        <a:cubicBezTo>
                          <a:pt x="200" y="113"/>
                          <a:pt x="200" y="113"/>
                          <a:pt x="201" y="113"/>
                        </a:cubicBezTo>
                        <a:cubicBezTo>
                          <a:pt x="201" y="113"/>
                          <a:pt x="201" y="113"/>
                          <a:pt x="201" y="113"/>
                        </a:cubicBezTo>
                        <a:cubicBezTo>
                          <a:pt x="202" y="113"/>
                          <a:pt x="202" y="113"/>
                          <a:pt x="202" y="112"/>
                        </a:cubicBezTo>
                        <a:cubicBezTo>
                          <a:pt x="203" y="112"/>
                          <a:pt x="203" y="112"/>
                          <a:pt x="203" y="112"/>
                        </a:cubicBezTo>
                        <a:cubicBezTo>
                          <a:pt x="204" y="112"/>
                          <a:pt x="204" y="112"/>
                          <a:pt x="204" y="112"/>
                        </a:cubicBezTo>
                        <a:cubicBezTo>
                          <a:pt x="205" y="112"/>
                          <a:pt x="205" y="111"/>
                          <a:pt x="205" y="111"/>
                        </a:cubicBezTo>
                        <a:cubicBezTo>
                          <a:pt x="205" y="111"/>
                          <a:pt x="206" y="111"/>
                          <a:pt x="206" y="111"/>
                        </a:cubicBezTo>
                        <a:cubicBezTo>
                          <a:pt x="206" y="111"/>
                          <a:pt x="206" y="111"/>
                          <a:pt x="206" y="111"/>
                        </a:cubicBezTo>
                        <a:cubicBezTo>
                          <a:pt x="206" y="111"/>
                          <a:pt x="207" y="111"/>
                          <a:pt x="207" y="110"/>
                        </a:cubicBezTo>
                        <a:cubicBezTo>
                          <a:pt x="207" y="110"/>
                          <a:pt x="208" y="110"/>
                          <a:pt x="208" y="110"/>
                        </a:cubicBezTo>
                        <a:cubicBezTo>
                          <a:pt x="208" y="110"/>
                          <a:pt x="209" y="110"/>
                          <a:pt x="210" y="109"/>
                        </a:cubicBezTo>
                        <a:cubicBezTo>
                          <a:pt x="210" y="109"/>
                          <a:pt x="211" y="109"/>
                          <a:pt x="211" y="109"/>
                        </a:cubicBezTo>
                        <a:cubicBezTo>
                          <a:pt x="211" y="109"/>
                          <a:pt x="211" y="109"/>
                          <a:pt x="211" y="109"/>
                        </a:cubicBezTo>
                        <a:cubicBezTo>
                          <a:pt x="212" y="109"/>
                          <a:pt x="212" y="109"/>
                          <a:pt x="212" y="108"/>
                        </a:cubicBezTo>
                        <a:cubicBezTo>
                          <a:pt x="212" y="108"/>
                          <a:pt x="212" y="108"/>
                          <a:pt x="212" y="108"/>
                        </a:cubicBezTo>
                        <a:cubicBezTo>
                          <a:pt x="213" y="108"/>
                          <a:pt x="213" y="108"/>
                          <a:pt x="213" y="108"/>
                        </a:cubicBezTo>
                        <a:cubicBezTo>
                          <a:pt x="213" y="108"/>
                          <a:pt x="214" y="108"/>
                          <a:pt x="214" y="107"/>
                        </a:cubicBezTo>
                        <a:cubicBezTo>
                          <a:pt x="214" y="107"/>
                          <a:pt x="214" y="107"/>
                          <a:pt x="215" y="107"/>
                        </a:cubicBezTo>
                        <a:cubicBezTo>
                          <a:pt x="215" y="107"/>
                          <a:pt x="215" y="107"/>
                          <a:pt x="215" y="107"/>
                        </a:cubicBezTo>
                        <a:cubicBezTo>
                          <a:pt x="215" y="107"/>
                          <a:pt x="215" y="107"/>
                          <a:pt x="216" y="107"/>
                        </a:cubicBezTo>
                        <a:cubicBezTo>
                          <a:pt x="216" y="107"/>
                          <a:pt x="216" y="107"/>
                          <a:pt x="216" y="107"/>
                        </a:cubicBezTo>
                        <a:cubicBezTo>
                          <a:pt x="216" y="106"/>
                          <a:pt x="216" y="106"/>
                          <a:pt x="216" y="106"/>
                        </a:cubicBezTo>
                        <a:cubicBezTo>
                          <a:pt x="216" y="106"/>
                          <a:pt x="217" y="106"/>
                          <a:pt x="217" y="106"/>
                        </a:cubicBezTo>
                        <a:cubicBezTo>
                          <a:pt x="217" y="106"/>
                          <a:pt x="217" y="106"/>
                          <a:pt x="217" y="106"/>
                        </a:cubicBezTo>
                        <a:cubicBezTo>
                          <a:pt x="218" y="105"/>
                          <a:pt x="218" y="105"/>
                          <a:pt x="218" y="105"/>
                        </a:cubicBezTo>
                        <a:cubicBezTo>
                          <a:pt x="218" y="105"/>
                          <a:pt x="219" y="105"/>
                          <a:pt x="219" y="105"/>
                        </a:cubicBezTo>
                        <a:cubicBezTo>
                          <a:pt x="219" y="104"/>
                          <a:pt x="220" y="104"/>
                          <a:pt x="221" y="104"/>
                        </a:cubicBezTo>
                        <a:cubicBezTo>
                          <a:pt x="221" y="104"/>
                          <a:pt x="221" y="104"/>
                          <a:pt x="221" y="104"/>
                        </a:cubicBezTo>
                        <a:cubicBezTo>
                          <a:pt x="221" y="103"/>
                          <a:pt x="222" y="103"/>
                          <a:pt x="222" y="103"/>
                        </a:cubicBezTo>
                        <a:cubicBezTo>
                          <a:pt x="222" y="103"/>
                          <a:pt x="222" y="103"/>
                          <a:pt x="222" y="103"/>
                        </a:cubicBezTo>
                        <a:cubicBezTo>
                          <a:pt x="222" y="103"/>
                          <a:pt x="222" y="103"/>
                          <a:pt x="222" y="103"/>
                        </a:cubicBezTo>
                        <a:cubicBezTo>
                          <a:pt x="223" y="102"/>
                          <a:pt x="223" y="102"/>
                          <a:pt x="223" y="102"/>
                        </a:cubicBezTo>
                        <a:cubicBezTo>
                          <a:pt x="223" y="102"/>
                          <a:pt x="223" y="102"/>
                          <a:pt x="223" y="102"/>
                        </a:cubicBezTo>
                        <a:cubicBezTo>
                          <a:pt x="224" y="101"/>
                          <a:pt x="224" y="101"/>
                          <a:pt x="224" y="101"/>
                        </a:cubicBezTo>
                        <a:cubicBezTo>
                          <a:pt x="224" y="101"/>
                          <a:pt x="224" y="101"/>
                          <a:pt x="224" y="101"/>
                        </a:cubicBezTo>
                        <a:cubicBezTo>
                          <a:pt x="224" y="101"/>
                          <a:pt x="224" y="101"/>
                          <a:pt x="225" y="101"/>
                        </a:cubicBezTo>
                        <a:cubicBezTo>
                          <a:pt x="225" y="100"/>
                          <a:pt x="225" y="100"/>
                          <a:pt x="226" y="100"/>
                        </a:cubicBezTo>
                        <a:cubicBezTo>
                          <a:pt x="226" y="100"/>
                          <a:pt x="226" y="100"/>
                          <a:pt x="226" y="100"/>
                        </a:cubicBezTo>
                        <a:cubicBezTo>
                          <a:pt x="226" y="99"/>
                          <a:pt x="226" y="99"/>
                          <a:pt x="227" y="99"/>
                        </a:cubicBezTo>
                        <a:cubicBezTo>
                          <a:pt x="227" y="99"/>
                          <a:pt x="227" y="99"/>
                          <a:pt x="227" y="99"/>
                        </a:cubicBezTo>
                        <a:cubicBezTo>
                          <a:pt x="227" y="99"/>
                          <a:pt x="227" y="99"/>
                          <a:pt x="227" y="99"/>
                        </a:cubicBezTo>
                        <a:cubicBezTo>
                          <a:pt x="227" y="98"/>
                          <a:pt x="227" y="98"/>
                          <a:pt x="228" y="98"/>
                        </a:cubicBezTo>
                        <a:cubicBezTo>
                          <a:pt x="228" y="98"/>
                          <a:pt x="228" y="97"/>
                          <a:pt x="228" y="97"/>
                        </a:cubicBezTo>
                        <a:cubicBezTo>
                          <a:pt x="228" y="97"/>
                          <a:pt x="228" y="97"/>
                          <a:pt x="228" y="97"/>
                        </a:cubicBezTo>
                        <a:cubicBezTo>
                          <a:pt x="228" y="97"/>
                          <a:pt x="229" y="97"/>
                          <a:pt x="229" y="97"/>
                        </a:cubicBezTo>
                        <a:cubicBezTo>
                          <a:pt x="229" y="97"/>
                          <a:pt x="229" y="96"/>
                          <a:pt x="229" y="96"/>
                        </a:cubicBezTo>
                        <a:cubicBezTo>
                          <a:pt x="229" y="96"/>
                          <a:pt x="229" y="96"/>
                          <a:pt x="229" y="96"/>
                        </a:cubicBezTo>
                        <a:cubicBezTo>
                          <a:pt x="229" y="95"/>
                          <a:pt x="230" y="95"/>
                          <a:pt x="230" y="95"/>
                        </a:cubicBezTo>
                        <a:cubicBezTo>
                          <a:pt x="230" y="95"/>
                          <a:pt x="230" y="95"/>
                          <a:pt x="230" y="95"/>
                        </a:cubicBezTo>
                        <a:cubicBezTo>
                          <a:pt x="230" y="95"/>
                          <a:pt x="230" y="95"/>
                          <a:pt x="230" y="94"/>
                        </a:cubicBezTo>
                        <a:cubicBezTo>
                          <a:pt x="230" y="94"/>
                          <a:pt x="230" y="94"/>
                          <a:pt x="231" y="94"/>
                        </a:cubicBezTo>
                        <a:cubicBezTo>
                          <a:pt x="231" y="94"/>
                          <a:pt x="231" y="94"/>
                          <a:pt x="231" y="94"/>
                        </a:cubicBezTo>
                        <a:cubicBezTo>
                          <a:pt x="231" y="93"/>
                          <a:pt x="231" y="93"/>
                          <a:pt x="231" y="93"/>
                        </a:cubicBezTo>
                        <a:cubicBezTo>
                          <a:pt x="231" y="93"/>
                          <a:pt x="231" y="92"/>
                          <a:pt x="231" y="92"/>
                        </a:cubicBezTo>
                        <a:cubicBezTo>
                          <a:pt x="231" y="92"/>
                          <a:pt x="231" y="92"/>
                          <a:pt x="231" y="92"/>
                        </a:cubicBezTo>
                        <a:cubicBezTo>
                          <a:pt x="231" y="92"/>
                          <a:pt x="231" y="92"/>
                          <a:pt x="231" y="91"/>
                        </a:cubicBezTo>
                        <a:cubicBezTo>
                          <a:pt x="231" y="91"/>
                          <a:pt x="231" y="91"/>
                          <a:pt x="232" y="91"/>
                        </a:cubicBezTo>
                        <a:cubicBezTo>
                          <a:pt x="232" y="91"/>
                          <a:pt x="232" y="91"/>
                          <a:pt x="232" y="91"/>
                        </a:cubicBezTo>
                        <a:cubicBezTo>
                          <a:pt x="232" y="91"/>
                          <a:pt x="232" y="91"/>
                          <a:pt x="232" y="91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89"/>
                          <a:pt x="232" y="89"/>
                        </a:cubicBezTo>
                        <a:cubicBezTo>
                          <a:pt x="232" y="89"/>
                          <a:pt x="232" y="89"/>
                          <a:pt x="232" y="89"/>
                        </a:cubicBezTo>
                        <a:cubicBezTo>
                          <a:pt x="232" y="89"/>
                          <a:pt x="232" y="89"/>
                          <a:pt x="232" y="89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74"/>
                          <a:pt x="232" y="61"/>
                          <a:pt x="232" y="48"/>
                        </a:cubicBezTo>
                        <a:cubicBezTo>
                          <a:pt x="229" y="53"/>
                          <a:pt x="223" y="59"/>
                          <a:pt x="210" y="65"/>
                        </a:cubicBezTo>
                        <a:close/>
                      </a:path>
                    </a:pathLst>
                  </a:custGeom>
                  <a:solidFill>
                    <a:srgbClr val="0096D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1600" kern="0">
                      <a:solidFill>
                        <a:srgbClr val="104657"/>
                      </a:solidFill>
                      <a:latin typeface="CiscoSansTT Light"/>
                      <a:cs typeface="CiscoSansTT Light"/>
                    </a:endParaRPr>
                  </a:p>
                </p:txBody>
              </p:sp>
              <p:sp>
                <p:nvSpPr>
                  <p:cNvPr id="110" name="TextBox 1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43704" y="3775300"/>
                    <a:ext cx="290245" cy="3185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endParaRPr lang="en-US" sz="700" kern="0" dirty="0">
                      <a:solidFill>
                        <a:srgbClr val="104657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iscoSansTT Light"/>
                      <a:cs typeface="CiscoSansTT Light"/>
                    </a:endParaRPr>
                  </a:p>
                </p:txBody>
              </p:sp>
            </p:grpSp>
            <p:grpSp>
              <p:nvGrpSpPr>
                <p:cNvPr id="87" name="Group 542"/>
                <p:cNvGrpSpPr/>
                <p:nvPr/>
              </p:nvGrpSpPr>
              <p:grpSpPr>
                <a:xfrm>
                  <a:off x="4824795" y="3430445"/>
                  <a:ext cx="597838" cy="366446"/>
                  <a:chOff x="7550631" y="3656238"/>
                  <a:chExt cx="704912" cy="437582"/>
                </a:xfrm>
              </p:grpSpPr>
              <p:sp>
                <p:nvSpPr>
                  <p:cNvPr id="107" name="Freeform 13"/>
                  <p:cNvSpPr>
                    <a:spLocks noEditPoints="1"/>
                  </p:cNvSpPr>
                  <p:nvPr/>
                </p:nvSpPr>
                <p:spPr bwMode="auto">
                  <a:xfrm>
                    <a:off x="7550631" y="3656238"/>
                    <a:ext cx="704912" cy="357349"/>
                  </a:xfrm>
                  <a:custGeom>
                    <a:avLst/>
                    <a:gdLst/>
                    <a:ahLst/>
                    <a:cxnLst>
                      <a:cxn ang="0">
                        <a:pos x="56" y="68"/>
                      </a:cxn>
                      <a:cxn ang="0">
                        <a:pos x="135" y="39"/>
                      </a:cxn>
                      <a:cxn ang="0">
                        <a:pos x="129" y="27"/>
                      </a:cxn>
                      <a:cxn ang="0">
                        <a:pos x="159" y="34"/>
                      </a:cxn>
                      <a:cxn ang="0">
                        <a:pos x="81" y="62"/>
                      </a:cxn>
                      <a:cxn ang="0">
                        <a:pos x="115" y="53"/>
                      </a:cxn>
                      <a:cxn ang="0">
                        <a:pos x="72" y="31"/>
                      </a:cxn>
                      <a:cxn ang="0">
                        <a:pos x="210" y="65"/>
                      </a:cxn>
                      <a:cxn ang="0">
                        <a:pos x="17" y="92"/>
                      </a:cxn>
                      <a:cxn ang="0">
                        <a:pos x="18" y="95"/>
                      </a:cxn>
                      <a:cxn ang="0">
                        <a:pos x="20" y="97"/>
                      </a:cxn>
                      <a:cxn ang="0">
                        <a:pos x="22" y="99"/>
                      </a:cxn>
                      <a:cxn ang="0">
                        <a:pos x="25" y="102"/>
                      </a:cxn>
                      <a:cxn ang="0">
                        <a:pos x="27" y="103"/>
                      </a:cxn>
                      <a:cxn ang="0">
                        <a:pos x="30" y="105"/>
                      </a:cxn>
                      <a:cxn ang="0">
                        <a:pos x="33" y="107"/>
                      </a:cxn>
                      <a:cxn ang="0">
                        <a:pos x="37" y="109"/>
                      </a:cxn>
                      <a:cxn ang="0">
                        <a:pos x="41" y="111"/>
                      </a:cxn>
                      <a:cxn ang="0">
                        <a:pos x="45" y="112"/>
                      </a:cxn>
                      <a:cxn ang="0">
                        <a:pos x="50" y="114"/>
                      </a:cxn>
                      <a:cxn ang="0">
                        <a:pos x="54" y="115"/>
                      </a:cxn>
                      <a:cxn ang="0">
                        <a:pos x="59" y="116"/>
                      </a:cxn>
                      <a:cxn ang="0">
                        <a:pos x="65" y="118"/>
                      </a:cxn>
                      <a:cxn ang="0">
                        <a:pos x="71" y="119"/>
                      </a:cxn>
                      <a:cxn ang="0">
                        <a:pos x="78" y="120"/>
                      </a:cxn>
                      <a:cxn ang="0">
                        <a:pos x="83" y="121"/>
                      </a:cxn>
                      <a:cxn ang="0">
                        <a:pos x="90" y="122"/>
                      </a:cxn>
                      <a:cxn ang="0">
                        <a:pos x="95" y="122"/>
                      </a:cxn>
                      <a:cxn ang="0">
                        <a:pos x="107" y="123"/>
                      </a:cxn>
                      <a:cxn ang="0">
                        <a:pos x="119" y="124"/>
                      </a:cxn>
                      <a:cxn ang="0">
                        <a:pos x="125" y="124"/>
                      </a:cxn>
                      <a:cxn ang="0">
                        <a:pos x="131" y="124"/>
                      </a:cxn>
                      <a:cxn ang="0">
                        <a:pos x="138" y="123"/>
                      </a:cxn>
                      <a:cxn ang="0">
                        <a:pos x="147" y="123"/>
                      </a:cxn>
                      <a:cxn ang="0">
                        <a:pos x="152" y="122"/>
                      </a:cxn>
                      <a:cxn ang="0">
                        <a:pos x="158" y="122"/>
                      </a:cxn>
                      <a:cxn ang="0">
                        <a:pos x="165" y="121"/>
                      </a:cxn>
                      <a:cxn ang="0">
                        <a:pos x="174" y="120"/>
                      </a:cxn>
                      <a:cxn ang="0">
                        <a:pos x="179" y="118"/>
                      </a:cxn>
                      <a:cxn ang="0">
                        <a:pos x="185" y="117"/>
                      </a:cxn>
                      <a:cxn ang="0">
                        <a:pos x="191" y="116"/>
                      </a:cxn>
                      <a:cxn ang="0">
                        <a:pos x="196" y="114"/>
                      </a:cxn>
                      <a:cxn ang="0">
                        <a:pos x="201" y="113"/>
                      </a:cxn>
                      <a:cxn ang="0">
                        <a:pos x="205" y="111"/>
                      </a:cxn>
                      <a:cxn ang="0">
                        <a:pos x="210" y="109"/>
                      </a:cxn>
                      <a:cxn ang="0">
                        <a:pos x="213" y="108"/>
                      </a:cxn>
                      <a:cxn ang="0">
                        <a:pos x="216" y="107"/>
                      </a:cxn>
                      <a:cxn ang="0">
                        <a:pos x="219" y="105"/>
                      </a:cxn>
                      <a:cxn ang="0">
                        <a:pos x="222" y="103"/>
                      </a:cxn>
                      <a:cxn ang="0">
                        <a:pos x="225" y="101"/>
                      </a:cxn>
                      <a:cxn ang="0">
                        <a:pos x="227" y="99"/>
                      </a:cxn>
                      <a:cxn ang="0">
                        <a:pos x="229" y="96"/>
                      </a:cxn>
                      <a:cxn ang="0">
                        <a:pos x="231" y="94"/>
                      </a:cxn>
                      <a:cxn ang="0">
                        <a:pos x="231" y="91"/>
                      </a:cxn>
                      <a:cxn ang="0">
                        <a:pos x="232" y="90"/>
                      </a:cxn>
                      <a:cxn ang="0">
                        <a:pos x="232" y="88"/>
                      </a:cxn>
                    </a:cxnLst>
                    <a:rect l="0" t="0" r="r" b="b"/>
                    <a:pathLst>
                      <a:path w="244" h="124">
                        <a:moveTo>
                          <a:pt x="56" y="68"/>
                        </a:moveTo>
                        <a:cubicBezTo>
                          <a:pt x="103" y="80"/>
                          <a:pt x="172" y="77"/>
                          <a:pt x="208" y="61"/>
                        </a:cubicBezTo>
                        <a:cubicBezTo>
                          <a:pt x="244" y="46"/>
                          <a:pt x="235" y="24"/>
                          <a:pt x="188" y="11"/>
                        </a:cubicBezTo>
                        <a:cubicBezTo>
                          <a:pt x="140" y="0"/>
                          <a:pt x="72" y="3"/>
                          <a:pt x="36" y="18"/>
                        </a:cubicBezTo>
                        <a:cubicBezTo>
                          <a:pt x="0" y="34"/>
                          <a:pt x="9" y="56"/>
                          <a:pt x="56" y="68"/>
                        </a:cubicBezTo>
                        <a:close/>
                        <a:moveTo>
                          <a:pt x="191" y="57"/>
                        </a:moveTo>
                        <a:cubicBezTo>
                          <a:pt x="191" y="57"/>
                          <a:pt x="191" y="57"/>
                          <a:pt x="154" y="55"/>
                        </a:cubicBezTo>
                        <a:cubicBezTo>
                          <a:pt x="154" y="55"/>
                          <a:pt x="154" y="55"/>
                          <a:pt x="160" y="53"/>
                        </a:cubicBezTo>
                        <a:cubicBezTo>
                          <a:pt x="160" y="53"/>
                          <a:pt x="160" y="53"/>
                          <a:pt x="124" y="44"/>
                        </a:cubicBezTo>
                        <a:cubicBezTo>
                          <a:pt x="124" y="44"/>
                          <a:pt x="124" y="44"/>
                          <a:pt x="135" y="39"/>
                        </a:cubicBezTo>
                        <a:cubicBezTo>
                          <a:pt x="135" y="39"/>
                          <a:pt x="135" y="39"/>
                          <a:pt x="171" y="48"/>
                        </a:cubicBezTo>
                        <a:cubicBezTo>
                          <a:pt x="171" y="48"/>
                          <a:pt x="171" y="48"/>
                          <a:pt x="177" y="46"/>
                        </a:cubicBezTo>
                        <a:cubicBezTo>
                          <a:pt x="177" y="46"/>
                          <a:pt x="177" y="46"/>
                          <a:pt x="177" y="46"/>
                        </a:cubicBezTo>
                        <a:cubicBezTo>
                          <a:pt x="177" y="46"/>
                          <a:pt x="177" y="46"/>
                          <a:pt x="191" y="57"/>
                        </a:cubicBezTo>
                        <a:close/>
                        <a:moveTo>
                          <a:pt x="129" y="27"/>
                        </a:moveTo>
                        <a:cubicBezTo>
                          <a:pt x="129" y="27"/>
                          <a:pt x="129" y="27"/>
                          <a:pt x="136" y="29"/>
                        </a:cubicBezTo>
                        <a:cubicBezTo>
                          <a:pt x="136" y="29"/>
                          <a:pt x="136" y="29"/>
                          <a:pt x="163" y="17"/>
                        </a:cubicBezTo>
                        <a:cubicBezTo>
                          <a:pt x="163" y="17"/>
                          <a:pt x="163" y="17"/>
                          <a:pt x="178" y="21"/>
                        </a:cubicBezTo>
                        <a:cubicBezTo>
                          <a:pt x="178" y="21"/>
                          <a:pt x="178" y="21"/>
                          <a:pt x="151" y="32"/>
                        </a:cubicBezTo>
                        <a:cubicBezTo>
                          <a:pt x="151" y="32"/>
                          <a:pt x="151" y="32"/>
                          <a:pt x="159" y="34"/>
                        </a:cubicBezTo>
                        <a:cubicBezTo>
                          <a:pt x="159" y="34"/>
                          <a:pt x="159" y="34"/>
                          <a:pt x="124" y="39"/>
                        </a:cubicBezTo>
                        <a:cubicBezTo>
                          <a:pt x="124" y="39"/>
                          <a:pt x="124" y="39"/>
                          <a:pt x="129" y="27"/>
                        </a:cubicBezTo>
                        <a:close/>
                        <a:moveTo>
                          <a:pt x="115" y="53"/>
                        </a:moveTo>
                        <a:cubicBezTo>
                          <a:pt x="115" y="53"/>
                          <a:pt x="115" y="53"/>
                          <a:pt x="108" y="51"/>
                        </a:cubicBezTo>
                        <a:cubicBezTo>
                          <a:pt x="108" y="51"/>
                          <a:pt x="108" y="51"/>
                          <a:pt x="81" y="62"/>
                        </a:cubicBezTo>
                        <a:cubicBezTo>
                          <a:pt x="81" y="62"/>
                          <a:pt x="81" y="62"/>
                          <a:pt x="66" y="59"/>
                        </a:cubicBezTo>
                        <a:cubicBezTo>
                          <a:pt x="66" y="59"/>
                          <a:pt x="66" y="59"/>
                          <a:pt x="93" y="47"/>
                        </a:cubicBezTo>
                        <a:cubicBezTo>
                          <a:pt x="93" y="47"/>
                          <a:pt x="93" y="47"/>
                          <a:pt x="85" y="45"/>
                        </a:cubicBezTo>
                        <a:cubicBezTo>
                          <a:pt x="85" y="45"/>
                          <a:pt x="85" y="45"/>
                          <a:pt x="120" y="40"/>
                        </a:cubicBezTo>
                        <a:cubicBezTo>
                          <a:pt x="120" y="40"/>
                          <a:pt x="120" y="40"/>
                          <a:pt x="115" y="53"/>
                        </a:cubicBezTo>
                        <a:close/>
                        <a:moveTo>
                          <a:pt x="90" y="24"/>
                        </a:moveTo>
                        <a:cubicBezTo>
                          <a:pt x="90" y="24"/>
                          <a:pt x="90" y="24"/>
                          <a:pt x="84" y="26"/>
                        </a:cubicBezTo>
                        <a:cubicBezTo>
                          <a:pt x="84" y="26"/>
                          <a:pt x="84" y="26"/>
                          <a:pt x="120" y="35"/>
                        </a:cubicBezTo>
                        <a:cubicBezTo>
                          <a:pt x="120" y="35"/>
                          <a:pt x="120" y="35"/>
                          <a:pt x="108" y="40"/>
                        </a:cubicBezTo>
                        <a:cubicBezTo>
                          <a:pt x="108" y="40"/>
                          <a:pt x="108" y="40"/>
                          <a:pt x="72" y="31"/>
                        </a:cubicBezTo>
                        <a:cubicBezTo>
                          <a:pt x="72" y="31"/>
                          <a:pt x="72" y="31"/>
                          <a:pt x="67" y="34"/>
                        </a:cubicBezTo>
                        <a:cubicBezTo>
                          <a:pt x="67" y="34"/>
                          <a:pt x="67" y="34"/>
                          <a:pt x="67" y="34"/>
                        </a:cubicBezTo>
                        <a:cubicBezTo>
                          <a:pt x="67" y="34"/>
                          <a:pt x="67" y="34"/>
                          <a:pt x="52" y="22"/>
                        </a:cubicBezTo>
                        <a:cubicBezTo>
                          <a:pt x="52" y="22"/>
                          <a:pt x="52" y="22"/>
                          <a:pt x="90" y="24"/>
                        </a:cubicBezTo>
                        <a:close/>
                        <a:moveTo>
                          <a:pt x="210" y="65"/>
                        </a:moveTo>
                        <a:cubicBezTo>
                          <a:pt x="189" y="74"/>
                          <a:pt x="158" y="79"/>
                          <a:pt x="124" y="79"/>
                        </a:cubicBezTo>
                        <a:cubicBezTo>
                          <a:pt x="100" y="79"/>
                          <a:pt x="77" y="77"/>
                          <a:pt x="58" y="72"/>
                        </a:cubicBezTo>
                        <a:cubicBezTo>
                          <a:pt x="35" y="66"/>
                          <a:pt x="21" y="57"/>
                          <a:pt x="16" y="48"/>
                        </a:cubicBezTo>
                        <a:cubicBezTo>
                          <a:pt x="16" y="87"/>
                          <a:pt x="16" y="87"/>
                          <a:pt x="16" y="87"/>
                        </a:cubicBezTo>
                        <a:cubicBezTo>
                          <a:pt x="16" y="89"/>
                          <a:pt x="16" y="91"/>
                          <a:pt x="17" y="92"/>
                        </a:cubicBezTo>
                        <a:cubicBezTo>
                          <a:pt x="17" y="93"/>
                          <a:pt x="17" y="93"/>
                          <a:pt x="17" y="93"/>
                        </a:cubicBezTo>
                        <a:cubicBezTo>
                          <a:pt x="17" y="93"/>
                          <a:pt x="17" y="93"/>
                          <a:pt x="17" y="93"/>
                        </a:cubicBezTo>
                        <a:cubicBezTo>
                          <a:pt x="17" y="93"/>
                          <a:pt x="17" y="94"/>
                          <a:pt x="18" y="94"/>
                        </a:cubicBezTo>
                        <a:cubicBezTo>
                          <a:pt x="18" y="94"/>
                          <a:pt x="18" y="94"/>
                          <a:pt x="18" y="94"/>
                        </a:cubicBezTo>
                        <a:cubicBezTo>
                          <a:pt x="18" y="94"/>
                          <a:pt x="18" y="94"/>
                          <a:pt x="18" y="95"/>
                        </a:cubicBezTo>
                        <a:cubicBezTo>
                          <a:pt x="18" y="95"/>
                          <a:pt x="18" y="95"/>
                          <a:pt x="18" y="95"/>
                        </a:cubicBezTo>
                        <a:cubicBezTo>
                          <a:pt x="18" y="95"/>
                          <a:pt x="18" y="95"/>
                          <a:pt x="19" y="96"/>
                        </a:cubicBezTo>
                        <a:cubicBezTo>
                          <a:pt x="19" y="96"/>
                          <a:pt x="19" y="96"/>
                          <a:pt x="19" y="96"/>
                        </a:cubicBezTo>
                        <a:cubicBezTo>
                          <a:pt x="19" y="96"/>
                          <a:pt x="19" y="96"/>
                          <a:pt x="19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20" y="97"/>
                          <a:pt x="20" y="97"/>
                          <a:pt x="20" y="98"/>
                        </a:cubicBezTo>
                        <a:cubicBezTo>
                          <a:pt x="20" y="98"/>
                          <a:pt x="21" y="98"/>
                          <a:pt x="21" y="98"/>
                        </a:cubicBezTo>
                        <a:cubicBezTo>
                          <a:pt x="21" y="98"/>
                          <a:pt x="21" y="98"/>
                          <a:pt x="21" y="98"/>
                        </a:cubicBezTo>
                        <a:cubicBezTo>
                          <a:pt x="21" y="99"/>
                          <a:pt x="21" y="99"/>
                          <a:pt x="22" y="99"/>
                        </a:cubicBezTo>
                        <a:cubicBezTo>
                          <a:pt x="22" y="99"/>
                          <a:pt x="22" y="99"/>
                          <a:pt x="22" y="99"/>
                        </a:cubicBezTo>
                        <a:cubicBezTo>
                          <a:pt x="22" y="99"/>
                          <a:pt x="22" y="100"/>
                          <a:pt x="22" y="100"/>
                        </a:cubicBezTo>
                        <a:cubicBezTo>
                          <a:pt x="23" y="100"/>
                          <a:pt x="23" y="100"/>
                          <a:pt x="23" y="100"/>
                        </a:cubicBezTo>
                        <a:cubicBezTo>
                          <a:pt x="23" y="100"/>
                          <a:pt x="23" y="100"/>
                          <a:pt x="23" y="101"/>
                        </a:cubicBezTo>
                        <a:cubicBezTo>
                          <a:pt x="24" y="101"/>
                          <a:pt x="24" y="101"/>
                          <a:pt x="25" y="102"/>
                        </a:cubicBezTo>
                        <a:cubicBezTo>
                          <a:pt x="25" y="102"/>
                          <a:pt x="25" y="102"/>
                          <a:pt x="25" y="102"/>
                        </a:cubicBezTo>
                        <a:cubicBezTo>
                          <a:pt x="25" y="102"/>
                          <a:pt x="25" y="102"/>
                          <a:pt x="25" y="102"/>
                        </a:cubicBezTo>
                        <a:cubicBezTo>
                          <a:pt x="26" y="102"/>
                          <a:pt x="26" y="102"/>
                          <a:pt x="26" y="102"/>
                        </a:cubicBezTo>
                        <a:cubicBezTo>
                          <a:pt x="26" y="103"/>
                          <a:pt x="26" y="103"/>
                          <a:pt x="27" y="103"/>
                        </a:cubicBezTo>
                        <a:cubicBezTo>
                          <a:pt x="27" y="103"/>
                          <a:pt x="27" y="103"/>
                          <a:pt x="27" y="103"/>
                        </a:cubicBezTo>
                        <a:cubicBezTo>
                          <a:pt x="27" y="104"/>
                          <a:pt x="27" y="104"/>
                          <a:pt x="28" y="104"/>
                        </a:cubicBezTo>
                        <a:cubicBezTo>
                          <a:pt x="28" y="104"/>
                          <a:pt x="28" y="104"/>
                          <a:pt x="28" y="104"/>
                        </a:cubicBezTo>
                        <a:cubicBezTo>
                          <a:pt x="28" y="104"/>
                          <a:pt x="29" y="104"/>
                          <a:pt x="29" y="105"/>
                        </a:cubicBezTo>
                        <a:cubicBezTo>
                          <a:pt x="29" y="105"/>
                          <a:pt x="29" y="105"/>
                          <a:pt x="29" y="105"/>
                        </a:cubicBezTo>
                        <a:cubicBezTo>
                          <a:pt x="30" y="105"/>
                          <a:pt x="30" y="105"/>
                          <a:pt x="30" y="105"/>
                        </a:cubicBezTo>
                        <a:cubicBezTo>
                          <a:pt x="30" y="105"/>
                          <a:pt x="30" y="105"/>
                          <a:pt x="31" y="105"/>
                        </a:cubicBezTo>
                        <a:cubicBezTo>
                          <a:pt x="31" y="106"/>
                          <a:pt x="31" y="106"/>
                          <a:pt x="32" y="106"/>
                        </a:cubicBezTo>
                        <a:cubicBezTo>
                          <a:pt x="32" y="106"/>
                          <a:pt x="32" y="106"/>
                          <a:pt x="32" y="106"/>
                        </a:cubicBezTo>
                        <a:cubicBezTo>
                          <a:pt x="32" y="107"/>
                          <a:pt x="33" y="107"/>
                          <a:pt x="33" y="107"/>
                        </a:cubicBezTo>
                        <a:cubicBezTo>
                          <a:pt x="33" y="107"/>
                          <a:pt x="33" y="107"/>
                          <a:pt x="33" y="107"/>
                        </a:cubicBezTo>
                        <a:cubicBezTo>
                          <a:pt x="34" y="107"/>
                          <a:pt x="34" y="107"/>
                          <a:pt x="34" y="108"/>
                        </a:cubicBezTo>
                        <a:cubicBezTo>
                          <a:pt x="35" y="108"/>
                          <a:pt x="35" y="108"/>
                          <a:pt x="35" y="108"/>
                        </a:cubicBezTo>
                        <a:cubicBezTo>
                          <a:pt x="35" y="108"/>
                          <a:pt x="36" y="108"/>
                          <a:pt x="36" y="108"/>
                        </a:cubicBezTo>
                        <a:cubicBezTo>
                          <a:pt x="36" y="109"/>
                          <a:pt x="36" y="109"/>
                          <a:pt x="36" y="109"/>
                        </a:cubicBezTo>
                        <a:cubicBezTo>
                          <a:pt x="37" y="109"/>
                          <a:pt x="37" y="109"/>
                          <a:pt x="37" y="109"/>
                        </a:cubicBezTo>
                        <a:cubicBezTo>
                          <a:pt x="38" y="109"/>
                          <a:pt x="38" y="109"/>
                          <a:pt x="38" y="109"/>
                        </a:cubicBezTo>
                        <a:cubicBezTo>
                          <a:pt x="38" y="109"/>
                          <a:pt x="39" y="109"/>
                          <a:pt x="39" y="110"/>
                        </a:cubicBezTo>
                        <a:cubicBezTo>
                          <a:pt x="39" y="110"/>
                          <a:pt x="39" y="110"/>
                          <a:pt x="39" y="110"/>
                        </a:cubicBezTo>
                        <a:cubicBezTo>
                          <a:pt x="40" y="110"/>
                          <a:pt x="40" y="110"/>
                          <a:pt x="41" y="110"/>
                        </a:cubicBezTo>
                        <a:cubicBezTo>
                          <a:pt x="41" y="110"/>
                          <a:pt x="41" y="110"/>
                          <a:pt x="41" y="111"/>
                        </a:cubicBezTo>
                        <a:cubicBezTo>
                          <a:pt x="42" y="111"/>
                          <a:pt x="42" y="111"/>
                          <a:pt x="43" y="111"/>
                        </a:cubicBez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3" y="112"/>
                          <a:pt x="44" y="112"/>
                        </a:cubicBezTo>
                        <a:cubicBezTo>
                          <a:pt x="44" y="112"/>
                          <a:pt x="44" y="112"/>
                          <a:pt x="44" y="112"/>
                        </a:cubicBezTo>
                        <a:cubicBezTo>
                          <a:pt x="44" y="112"/>
                          <a:pt x="45" y="112"/>
                          <a:pt x="45" y="112"/>
                        </a:cubicBezTo>
                        <a:cubicBezTo>
                          <a:pt x="45" y="112"/>
                          <a:pt x="46" y="112"/>
                          <a:pt x="46" y="112"/>
                        </a:cubicBezTo>
                        <a:cubicBezTo>
                          <a:pt x="46" y="113"/>
                          <a:pt x="47" y="113"/>
                          <a:pt x="47" y="113"/>
                        </a:cubicBezTo>
                        <a:cubicBezTo>
                          <a:pt x="47" y="113"/>
                          <a:pt x="48" y="113"/>
                          <a:pt x="48" y="113"/>
                        </a:cubicBezTo>
                        <a:cubicBezTo>
                          <a:pt x="48" y="113"/>
                          <a:pt x="49" y="113"/>
                          <a:pt x="49" y="113"/>
                        </a:cubicBezTo>
                        <a:cubicBezTo>
                          <a:pt x="49" y="113"/>
                          <a:pt x="49" y="114"/>
                          <a:pt x="50" y="114"/>
                        </a:cubicBezTo>
                        <a:cubicBezTo>
                          <a:pt x="50" y="114"/>
                          <a:pt x="51" y="114"/>
                          <a:pt x="51" y="114"/>
                        </a:cubicBezTo>
                        <a:cubicBezTo>
                          <a:pt x="51" y="114"/>
                          <a:pt x="52" y="114"/>
                          <a:pt x="52" y="114"/>
                        </a:cubicBezTo>
                        <a:cubicBezTo>
                          <a:pt x="52" y="114"/>
                          <a:pt x="52" y="114"/>
                          <a:pt x="52" y="114"/>
                        </a:cubicBezTo>
                        <a:cubicBezTo>
                          <a:pt x="52" y="114"/>
                          <a:pt x="52" y="114"/>
                          <a:pt x="52" y="114"/>
                        </a:cubicBezTo>
                        <a:cubicBezTo>
                          <a:pt x="53" y="114"/>
                          <a:pt x="53" y="115"/>
                          <a:pt x="54" y="115"/>
                        </a:cubicBezTo>
                        <a:cubicBezTo>
                          <a:pt x="54" y="115"/>
                          <a:pt x="54" y="115"/>
                          <a:pt x="54" y="115"/>
                        </a:cubicBezTo>
                        <a:cubicBezTo>
                          <a:pt x="55" y="115"/>
                          <a:pt x="55" y="115"/>
                          <a:pt x="56" y="115"/>
                        </a:cubicBezTo>
                        <a:cubicBezTo>
                          <a:pt x="56" y="115"/>
                          <a:pt x="56" y="115"/>
                          <a:pt x="56" y="115"/>
                        </a:cubicBezTo>
                        <a:cubicBezTo>
                          <a:pt x="57" y="116"/>
                          <a:pt x="58" y="116"/>
                          <a:pt x="58" y="116"/>
                        </a:cubicBezTo>
                        <a:cubicBezTo>
                          <a:pt x="58" y="116"/>
                          <a:pt x="59" y="116"/>
                          <a:pt x="59" y="116"/>
                        </a:cubicBezTo>
                        <a:cubicBezTo>
                          <a:pt x="59" y="116"/>
                          <a:pt x="59" y="116"/>
                          <a:pt x="59" y="116"/>
                        </a:cubicBezTo>
                        <a:cubicBezTo>
                          <a:pt x="60" y="117"/>
                          <a:pt x="61" y="117"/>
                          <a:pt x="62" y="117"/>
                        </a:cubicBezTo>
                        <a:cubicBezTo>
                          <a:pt x="62" y="117"/>
                          <a:pt x="62" y="117"/>
                          <a:pt x="62" y="117"/>
                        </a:cubicBezTo>
                        <a:cubicBezTo>
                          <a:pt x="63" y="117"/>
                          <a:pt x="64" y="118"/>
                          <a:pt x="65" y="118"/>
                        </a:cubicBezTo>
                        <a:cubicBezTo>
                          <a:pt x="65" y="118"/>
                          <a:pt x="65" y="118"/>
                          <a:pt x="65" y="118"/>
                        </a:cubicBezTo>
                        <a:cubicBezTo>
                          <a:pt x="65" y="118"/>
                          <a:pt x="65" y="118"/>
                          <a:pt x="66" y="118"/>
                        </a:cubicBezTo>
                        <a:cubicBezTo>
                          <a:pt x="67" y="118"/>
                          <a:pt x="67" y="118"/>
                          <a:pt x="68" y="118"/>
                        </a:cubicBezTo>
                        <a:cubicBezTo>
                          <a:pt x="68" y="118"/>
                          <a:pt x="68" y="118"/>
                          <a:pt x="69" y="118"/>
                        </a:cubicBezTo>
                        <a:cubicBezTo>
                          <a:pt x="69" y="119"/>
                          <a:pt x="70" y="119"/>
                          <a:pt x="71" y="119"/>
                        </a:cubicBezTo>
                        <a:cubicBezTo>
                          <a:pt x="71" y="119"/>
                          <a:pt x="71" y="119"/>
                          <a:pt x="71" y="119"/>
                        </a:cubicBezTo>
                        <a:cubicBezTo>
                          <a:pt x="72" y="119"/>
                          <a:pt x="73" y="119"/>
                          <a:pt x="74" y="119"/>
                        </a:cubicBezTo>
                        <a:cubicBezTo>
                          <a:pt x="74" y="120"/>
                          <a:pt x="75" y="120"/>
                          <a:pt x="75" y="120"/>
                        </a:cubicBezTo>
                        <a:cubicBezTo>
                          <a:pt x="76" y="120"/>
                          <a:pt x="76" y="120"/>
                          <a:pt x="77" y="120"/>
                        </a:cubicBezTo>
                        <a:cubicBezTo>
                          <a:pt x="77" y="120"/>
                          <a:pt x="77" y="120"/>
                          <a:pt x="77" y="120"/>
                        </a:cubicBezTo>
                        <a:cubicBezTo>
                          <a:pt x="78" y="120"/>
                          <a:pt x="78" y="120"/>
                          <a:pt x="78" y="120"/>
                        </a:cubicBezTo>
                        <a:cubicBezTo>
                          <a:pt x="79" y="120"/>
                          <a:pt x="79" y="120"/>
                          <a:pt x="80" y="120"/>
                        </a:cubicBezTo>
                        <a:cubicBezTo>
                          <a:pt x="80" y="120"/>
                          <a:pt x="80" y="120"/>
                          <a:pt x="81" y="120"/>
                        </a:cubicBezTo>
                        <a:cubicBezTo>
                          <a:pt x="81" y="120"/>
                          <a:pt x="82" y="121"/>
                          <a:pt x="83" y="121"/>
                        </a:cubicBezTo>
                        <a:cubicBezTo>
                          <a:pt x="83" y="121"/>
                          <a:pt x="83" y="121"/>
                          <a:pt x="83" y="121"/>
                        </a:cubicBezTo>
                        <a:cubicBezTo>
                          <a:pt x="83" y="121"/>
                          <a:pt x="83" y="121"/>
                          <a:pt x="83" y="121"/>
                        </a:cubicBezTo>
                        <a:cubicBezTo>
                          <a:pt x="84" y="121"/>
                          <a:pt x="85" y="121"/>
                          <a:pt x="86" y="121"/>
                        </a:cubicBezTo>
                        <a:cubicBezTo>
                          <a:pt x="86" y="121"/>
                          <a:pt x="86" y="121"/>
                          <a:pt x="87" y="121"/>
                        </a:cubicBezTo>
                        <a:cubicBezTo>
                          <a:pt x="88" y="122"/>
                          <a:pt x="88" y="122"/>
                          <a:pt x="89" y="122"/>
                        </a:cubicBezTo>
                        <a:cubicBezTo>
                          <a:pt x="89" y="122"/>
                          <a:pt x="89" y="122"/>
                          <a:pt x="89" y="122"/>
                        </a:cubicBezTo>
                        <a:cubicBezTo>
                          <a:pt x="89" y="122"/>
                          <a:pt x="90" y="122"/>
                          <a:pt x="90" y="122"/>
                        </a:cubicBezTo>
                        <a:cubicBezTo>
                          <a:pt x="90" y="122"/>
                          <a:pt x="91" y="122"/>
                          <a:pt x="91" y="122"/>
                        </a:cubicBezTo>
                        <a:cubicBezTo>
                          <a:pt x="92" y="122"/>
                          <a:pt x="92" y="122"/>
                          <a:pt x="93" y="122"/>
                        </a:cubicBezTo>
                        <a:cubicBezTo>
                          <a:pt x="93" y="122"/>
                          <a:pt x="94" y="122"/>
                          <a:pt x="94" y="122"/>
                        </a:cubicBezTo>
                        <a:cubicBezTo>
                          <a:pt x="95" y="122"/>
                          <a:pt x="95" y="122"/>
                          <a:pt x="95" y="122"/>
                        </a:cubicBezTo>
                        <a:cubicBezTo>
                          <a:pt x="95" y="122"/>
                          <a:pt x="95" y="122"/>
                          <a:pt x="95" y="122"/>
                        </a:cubicBezTo>
                        <a:cubicBezTo>
                          <a:pt x="97" y="122"/>
                          <a:pt x="99" y="123"/>
                          <a:pt x="101" y="123"/>
                        </a:cubicBezTo>
                        <a:cubicBezTo>
                          <a:pt x="101" y="123"/>
                          <a:pt x="101" y="123"/>
                          <a:pt x="101" y="123"/>
                        </a:cubicBezTo>
                        <a:cubicBezTo>
                          <a:pt x="101" y="123"/>
                          <a:pt x="101" y="123"/>
                          <a:pt x="101" y="123"/>
                        </a:cubicBezTo>
                        <a:cubicBezTo>
                          <a:pt x="103" y="123"/>
                          <a:pt x="105" y="123"/>
                          <a:pt x="107" y="123"/>
                        </a:cubicBezTo>
                        <a:cubicBezTo>
                          <a:pt x="107" y="123"/>
                          <a:pt x="107" y="123"/>
                          <a:pt x="107" y="123"/>
                        </a:cubicBezTo>
                        <a:cubicBezTo>
                          <a:pt x="107" y="123"/>
                          <a:pt x="107" y="123"/>
                          <a:pt x="107" y="123"/>
                        </a:cubicBezTo>
                        <a:cubicBezTo>
                          <a:pt x="109" y="123"/>
                          <a:pt x="111" y="123"/>
                          <a:pt x="112" y="123"/>
                        </a:cubicBezTo>
                        <a:cubicBezTo>
                          <a:pt x="113" y="123"/>
                          <a:pt x="113" y="123"/>
                          <a:pt x="113" y="123"/>
                        </a:cubicBezTo>
                        <a:cubicBezTo>
                          <a:pt x="113" y="123"/>
                          <a:pt x="113" y="123"/>
                          <a:pt x="113" y="123"/>
                        </a:cubicBezTo>
                        <a:cubicBezTo>
                          <a:pt x="115" y="123"/>
                          <a:pt x="117" y="124"/>
                          <a:pt x="119" y="124"/>
                        </a:cubicBezTo>
                        <a:cubicBezTo>
                          <a:pt x="119" y="124"/>
                          <a:pt x="119" y="124"/>
                          <a:pt x="119" y="124"/>
                        </a:cubicBezTo>
                        <a:cubicBezTo>
                          <a:pt x="119" y="124"/>
                          <a:pt x="119" y="124"/>
                          <a:pt x="119" y="124"/>
                        </a:cubicBezTo>
                        <a:cubicBezTo>
                          <a:pt x="120" y="124"/>
                          <a:pt x="121" y="124"/>
                          <a:pt x="122" y="124"/>
                        </a:cubicBezTo>
                        <a:cubicBezTo>
                          <a:pt x="122" y="124"/>
                          <a:pt x="122" y="124"/>
                          <a:pt x="122" y="124"/>
                        </a:cubicBezTo>
                        <a:cubicBezTo>
                          <a:pt x="123" y="124"/>
                          <a:pt x="124" y="124"/>
                          <a:pt x="125" y="124"/>
                        </a:cubicBezTo>
                        <a:cubicBezTo>
                          <a:pt x="125" y="124"/>
                          <a:pt x="125" y="124"/>
                          <a:pt x="125" y="124"/>
                        </a:cubicBezTo>
                        <a:cubicBezTo>
                          <a:pt x="125" y="124"/>
                          <a:pt x="126" y="124"/>
                          <a:pt x="126" y="124"/>
                        </a:cubicBezTo>
                        <a:cubicBezTo>
                          <a:pt x="126" y="124"/>
                          <a:pt x="127" y="124"/>
                          <a:pt x="128" y="124"/>
                        </a:cubicBezTo>
                        <a:cubicBezTo>
                          <a:pt x="128" y="124"/>
                          <a:pt x="128" y="124"/>
                          <a:pt x="129" y="124"/>
                        </a:cubicBezTo>
                        <a:cubicBezTo>
                          <a:pt x="129" y="124"/>
                          <a:pt x="130" y="124"/>
                          <a:pt x="131" y="124"/>
                        </a:cubicBezTo>
                        <a:cubicBezTo>
                          <a:pt x="131" y="124"/>
                          <a:pt x="131" y="124"/>
                          <a:pt x="131" y="124"/>
                        </a:cubicBezTo>
                        <a:cubicBezTo>
                          <a:pt x="132" y="124"/>
                          <a:pt x="132" y="124"/>
                          <a:pt x="132" y="124"/>
                        </a:cubicBezTo>
                        <a:cubicBezTo>
                          <a:pt x="133" y="123"/>
                          <a:pt x="133" y="123"/>
                          <a:pt x="134" y="123"/>
                        </a:cubicBezTo>
                        <a:cubicBezTo>
                          <a:pt x="134" y="123"/>
                          <a:pt x="135" y="123"/>
                          <a:pt x="135" y="123"/>
                        </a:cubicBezTo>
                        <a:cubicBezTo>
                          <a:pt x="136" y="123"/>
                          <a:pt x="137" y="123"/>
                          <a:pt x="138" y="123"/>
                        </a:cubicBezTo>
                        <a:cubicBezTo>
                          <a:pt x="138" y="123"/>
                          <a:pt x="138" y="123"/>
                          <a:pt x="138" y="123"/>
                        </a:cubicBezTo>
                        <a:cubicBezTo>
                          <a:pt x="139" y="123"/>
                          <a:pt x="139" y="123"/>
                          <a:pt x="139" y="123"/>
                        </a:cubicBezTo>
                        <a:cubicBezTo>
                          <a:pt x="140" y="123"/>
                          <a:pt x="141" y="123"/>
                          <a:pt x="142" y="123"/>
                        </a:cubicBezTo>
                        <a:cubicBezTo>
                          <a:pt x="143" y="123"/>
                          <a:pt x="143" y="123"/>
                          <a:pt x="143" y="123"/>
                        </a:cubicBezTo>
                        <a:cubicBezTo>
                          <a:pt x="144" y="123"/>
                          <a:pt x="145" y="123"/>
                          <a:pt x="147" y="123"/>
                        </a:cubicBezTo>
                        <a:cubicBezTo>
                          <a:pt x="147" y="123"/>
                          <a:pt x="147" y="123"/>
                          <a:pt x="147" y="123"/>
                        </a:cubicBezTo>
                        <a:cubicBezTo>
                          <a:pt x="147" y="123"/>
                          <a:pt x="147" y="123"/>
                          <a:pt x="148" y="123"/>
                        </a:cubicBezTo>
                        <a:cubicBezTo>
                          <a:pt x="148" y="123"/>
                          <a:pt x="149" y="123"/>
                          <a:pt x="149" y="123"/>
                        </a:cubicBezTo>
                        <a:cubicBezTo>
                          <a:pt x="149" y="123"/>
                          <a:pt x="150" y="123"/>
                          <a:pt x="150" y="122"/>
                        </a:cubicBezTo>
                        <a:cubicBezTo>
                          <a:pt x="151" y="122"/>
                          <a:pt x="152" y="122"/>
                          <a:pt x="152" y="122"/>
                        </a:cubicBezTo>
                        <a:cubicBezTo>
                          <a:pt x="152" y="122"/>
                          <a:pt x="153" y="122"/>
                          <a:pt x="153" y="122"/>
                        </a:cubicBezTo>
                        <a:cubicBezTo>
                          <a:pt x="154" y="122"/>
                          <a:pt x="154" y="122"/>
                          <a:pt x="155" y="122"/>
                        </a:cubicBezTo>
                        <a:cubicBezTo>
                          <a:pt x="155" y="122"/>
                          <a:pt x="155" y="122"/>
                          <a:pt x="156" y="122"/>
                        </a:cubicBezTo>
                        <a:cubicBezTo>
                          <a:pt x="156" y="122"/>
                          <a:pt x="157" y="122"/>
                          <a:pt x="157" y="122"/>
                        </a:cubicBezTo>
                        <a:cubicBezTo>
                          <a:pt x="158" y="122"/>
                          <a:pt x="158" y="122"/>
                          <a:pt x="158" y="122"/>
                        </a:cubicBezTo>
                        <a:cubicBezTo>
                          <a:pt x="159" y="122"/>
                          <a:pt x="159" y="122"/>
                          <a:pt x="160" y="122"/>
                        </a:cubicBezTo>
                        <a:cubicBezTo>
                          <a:pt x="160" y="122"/>
                          <a:pt x="161" y="122"/>
                          <a:pt x="161" y="122"/>
                        </a:cubicBezTo>
                        <a:cubicBezTo>
                          <a:pt x="161" y="121"/>
                          <a:pt x="162" y="121"/>
                          <a:pt x="163" y="121"/>
                        </a:cubicBezTo>
                        <a:cubicBezTo>
                          <a:pt x="163" y="121"/>
                          <a:pt x="163" y="121"/>
                          <a:pt x="164" y="121"/>
                        </a:cubicBezTo>
                        <a:cubicBezTo>
                          <a:pt x="164" y="121"/>
                          <a:pt x="165" y="121"/>
                          <a:pt x="165" y="121"/>
                        </a:cubicBezTo>
                        <a:cubicBezTo>
                          <a:pt x="166" y="121"/>
                          <a:pt x="166" y="121"/>
                          <a:pt x="166" y="121"/>
                        </a:cubicBezTo>
                        <a:cubicBezTo>
                          <a:pt x="167" y="120"/>
                          <a:pt x="168" y="120"/>
                          <a:pt x="169" y="120"/>
                        </a:cubicBezTo>
                        <a:cubicBezTo>
                          <a:pt x="169" y="120"/>
                          <a:pt x="170" y="120"/>
                          <a:pt x="171" y="120"/>
                        </a:cubicBezTo>
                        <a:cubicBezTo>
                          <a:pt x="171" y="120"/>
                          <a:pt x="172" y="120"/>
                          <a:pt x="172" y="120"/>
                        </a:cubicBezTo>
                        <a:cubicBezTo>
                          <a:pt x="173" y="120"/>
                          <a:pt x="173" y="120"/>
                          <a:pt x="174" y="120"/>
                        </a:cubicBezTo>
                        <a:cubicBezTo>
                          <a:pt x="174" y="120"/>
                          <a:pt x="174" y="119"/>
                          <a:pt x="174" y="119"/>
                        </a:cubicBezTo>
                        <a:cubicBezTo>
                          <a:pt x="175" y="119"/>
                          <a:pt x="175" y="119"/>
                          <a:pt x="176" y="119"/>
                        </a:cubicBezTo>
                        <a:cubicBezTo>
                          <a:pt x="176" y="119"/>
                          <a:pt x="177" y="119"/>
                          <a:pt x="177" y="119"/>
                        </a:cubicBezTo>
                        <a:cubicBezTo>
                          <a:pt x="178" y="119"/>
                          <a:pt x="178" y="119"/>
                          <a:pt x="178" y="119"/>
                        </a:cubicBezTo>
                        <a:cubicBezTo>
                          <a:pt x="179" y="119"/>
                          <a:pt x="179" y="118"/>
                          <a:pt x="179" y="118"/>
                        </a:cubicBezTo>
                        <a:cubicBezTo>
                          <a:pt x="180" y="118"/>
                          <a:pt x="180" y="118"/>
                          <a:pt x="181" y="118"/>
                        </a:cubicBezTo>
                        <a:cubicBezTo>
                          <a:pt x="181" y="118"/>
                          <a:pt x="181" y="118"/>
                          <a:pt x="182" y="118"/>
                        </a:cubicBezTo>
                        <a:cubicBezTo>
                          <a:pt x="182" y="118"/>
                          <a:pt x="183" y="118"/>
                          <a:pt x="183" y="118"/>
                        </a:cubicBezTo>
                        <a:cubicBezTo>
                          <a:pt x="183" y="118"/>
                          <a:pt x="184" y="118"/>
                          <a:pt x="184" y="118"/>
                        </a:cubicBezTo>
                        <a:cubicBezTo>
                          <a:pt x="185" y="117"/>
                          <a:pt x="185" y="117"/>
                          <a:pt x="185" y="117"/>
                        </a:cubicBezTo>
                        <a:cubicBezTo>
                          <a:pt x="186" y="117"/>
                          <a:pt x="186" y="117"/>
                          <a:pt x="186" y="117"/>
                        </a:cubicBezTo>
                        <a:cubicBezTo>
                          <a:pt x="187" y="117"/>
                          <a:pt x="187" y="117"/>
                          <a:pt x="187" y="117"/>
                        </a:cubicBezTo>
                        <a:cubicBezTo>
                          <a:pt x="188" y="117"/>
                          <a:pt x="188" y="117"/>
                          <a:pt x="188" y="117"/>
                        </a:cubicBezTo>
                        <a:cubicBezTo>
                          <a:pt x="188" y="117"/>
                          <a:pt x="188" y="117"/>
                          <a:pt x="189" y="117"/>
                        </a:cubicBezTo>
                        <a:cubicBezTo>
                          <a:pt x="189" y="116"/>
                          <a:pt x="190" y="116"/>
                          <a:pt x="191" y="116"/>
                        </a:cubicBezTo>
                        <a:cubicBezTo>
                          <a:pt x="191" y="116"/>
                          <a:pt x="191" y="116"/>
                          <a:pt x="191" y="116"/>
                        </a:cubicBezTo>
                        <a:cubicBezTo>
                          <a:pt x="192" y="116"/>
                          <a:pt x="192" y="115"/>
                          <a:pt x="193" y="115"/>
                        </a:cubicBezTo>
                        <a:cubicBezTo>
                          <a:pt x="194" y="115"/>
                          <a:pt x="194" y="115"/>
                          <a:pt x="194" y="115"/>
                        </a:cubicBezTo>
                        <a:cubicBezTo>
                          <a:pt x="195" y="115"/>
                          <a:pt x="195" y="115"/>
                          <a:pt x="196" y="114"/>
                        </a:cubicBezTo>
                        <a:cubicBezTo>
                          <a:pt x="196" y="114"/>
                          <a:pt x="196" y="114"/>
                          <a:pt x="196" y="114"/>
                        </a:cubicBezTo>
                        <a:cubicBezTo>
                          <a:pt x="197" y="114"/>
                          <a:pt x="198" y="114"/>
                          <a:pt x="198" y="114"/>
                        </a:cubicBezTo>
                        <a:cubicBezTo>
                          <a:pt x="198" y="114"/>
                          <a:pt x="198" y="114"/>
                          <a:pt x="198" y="114"/>
                        </a:cubicBezTo>
                        <a:cubicBezTo>
                          <a:pt x="199" y="114"/>
                          <a:pt x="199" y="114"/>
                          <a:pt x="199" y="114"/>
                        </a:cubicBezTo>
                        <a:cubicBezTo>
                          <a:pt x="199" y="113"/>
                          <a:pt x="199" y="113"/>
                          <a:pt x="200" y="113"/>
                        </a:cubicBezTo>
                        <a:cubicBezTo>
                          <a:pt x="200" y="113"/>
                          <a:pt x="200" y="113"/>
                          <a:pt x="201" y="113"/>
                        </a:cubicBezTo>
                        <a:cubicBezTo>
                          <a:pt x="201" y="113"/>
                          <a:pt x="201" y="113"/>
                          <a:pt x="201" y="113"/>
                        </a:cubicBezTo>
                        <a:cubicBezTo>
                          <a:pt x="202" y="113"/>
                          <a:pt x="202" y="113"/>
                          <a:pt x="202" y="112"/>
                        </a:cubicBezTo>
                        <a:cubicBezTo>
                          <a:pt x="203" y="112"/>
                          <a:pt x="203" y="112"/>
                          <a:pt x="203" y="112"/>
                        </a:cubicBezTo>
                        <a:cubicBezTo>
                          <a:pt x="204" y="112"/>
                          <a:pt x="204" y="112"/>
                          <a:pt x="204" y="112"/>
                        </a:cubicBezTo>
                        <a:cubicBezTo>
                          <a:pt x="205" y="112"/>
                          <a:pt x="205" y="111"/>
                          <a:pt x="205" y="111"/>
                        </a:cubicBezTo>
                        <a:cubicBezTo>
                          <a:pt x="205" y="111"/>
                          <a:pt x="206" y="111"/>
                          <a:pt x="206" y="111"/>
                        </a:cubicBezTo>
                        <a:cubicBezTo>
                          <a:pt x="206" y="111"/>
                          <a:pt x="206" y="111"/>
                          <a:pt x="206" y="111"/>
                        </a:cubicBezTo>
                        <a:cubicBezTo>
                          <a:pt x="206" y="111"/>
                          <a:pt x="207" y="111"/>
                          <a:pt x="207" y="110"/>
                        </a:cubicBezTo>
                        <a:cubicBezTo>
                          <a:pt x="207" y="110"/>
                          <a:pt x="208" y="110"/>
                          <a:pt x="208" y="110"/>
                        </a:cubicBezTo>
                        <a:cubicBezTo>
                          <a:pt x="208" y="110"/>
                          <a:pt x="209" y="110"/>
                          <a:pt x="210" y="109"/>
                        </a:cubicBezTo>
                        <a:cubicBezTo>
                          <a:pt x="210" y="109"/>
                          <a:pt x="211" y="109"/>
                          <a:pt x="211" y="109"/>
                        </a:cubicBezTo>
                        <a:cubicBezTo>
                          <a:pt x="211" y="109"/>
                          <a:pt x="211" y="109"/>
                          <a:pt x="211" y="109"/>
                        </a:cubicBezTo>
                        <a:cubicBezTo>
                          <a:pt x="212" y="109"/>
                          <a:pt x="212" y="109"/>
                          <a:pt x="212" y="108"/>
                        </a:cubicBezTo>
                        <a:cubicBezTo>
                          <a:pt x="212" y="108"/>
                          <a:pt x="212" y="108"/>
                          <a:pt x="212" y="108"/>
                        </a:cubicBezTo>
                        <a:cubicBezTo>
                          <a:pt x="213" y="108"/>
                          <a:pt x="213" y="108"/>
                          <a:pt x="213" y="108"/>
                        </a:cubicBezTo>
                        <a:cubicBezTo>
                          <a:pt x="213" y="108"/>
                          <a:pt x="214" y="108"/>
                          <a:pt x="214" y="107"/>
                        </a:cubicBezTo>
                        <a:cubicBezTo>
                          <a:pt x="214" y="107"/>
                          <a:pt x="214" y="107"/>
                          <a:pt x="215" y="107"/>
                        </a:cubicBezTo>
                        <a:cubicBezTo>
                          <a:pt x="215" y="107"/>
                          <a:pt x="215" y="107"/>
                          <a:pt x="215" y="107"/>
                        </a:cubicBezTo>
                        <a:cubicBezTo>
                          <a:pt x="215" y="107"/>
                          <a:pt x="215" y="107"/>
                          <a:pt x="216" y="107"/>
                        </a:cubicBezTo>
                        <a:cubicBezTo>
                          <a:pt x="216" y="107"/>
                          <a:pt x="216" y="107"/>
                          <a:pt x="216" y="107"/>
                        </a:cubicBezTo>
                        <a:cubicBezTo>
                          <a:pt x="216" y="106"/>
                          <a:pt x="216" y="106"/>
                          <a:pt x="216" y="106"/>
                        </a:cubicBezTo>
                        <a:cubicBezTo>
                          <a:pt x="216" y="106"/>
                          <a:pt x="217" y="106"/>
                          <a:pt x="217" y="106"/>
                        </a:cubicBezTo>
                        <a:cubicBezTo>
                          <a:pt x="217" y="106"/>
                          <a:pt x="217" y="106"/>
                          <a:pt x="217" y="106"/>
                        </a:cubicBezTo>
                        <a:cubicBezTo>
                          <a:pt x="218" y="105"/>
                          <a:pt x="218" y="105"/>
                          <a:pt x="218" y="105"/>
                        </a:cubicBezTo>
                        <a:cubicBezTo>
                          <a:pt x="218" y="105"/>
                          <a:pt x="219" y="105"/>
                          <a:pt x="219" y="105"/>
                        </a:cubicBezTo>
                        <a:cubicBezTo>
                          <a:pt x="219" y="104"/>
                          <a:pt x="220" y="104"/>
                          <a:pt x="221" y="104"/>
                        </a:cubicBezTo>
                        <a:cubicBezTo>
                          <a:pt x="221" y="104"/>
                          <a:pt x="221" y="104"/>
                          <a:pt x="221" y="104"/>
                        </a:cubicBezTo>
                        <a:cubicBezTo>
                          <a:pt x="221" y="103"/>
                          <a:pt x="222" y="103"/>
                          <a:pt x="222" y="103"/>
                        </a:cubicBezTo>
                        <a:cubicBezTo>
                          <a:pt x="222" y="103"/>
                          <a:pt x="222" y="103"/>
                          <a:pt x="222" y="103"/>
                        </a:cubicBezTo>
                        <a:cubicBezTo>
                          <a:pt x="222" y="103"/>
                          <a:pt x="222" y="103"/>
                          <a:pt x="222" y="103"/>
                        </a:cubicBezTo>
                        <a:cubicBezTo>
                          <a:pt x="223" y="102"/>
                          <a:pt x="223" y="102"/>
                          <a:pt x="223" y="102"/>
                        </a:cubicBezTo>
                        <a:cubicBezTo>
                          <a:pt x="223" y="102"/>
                          <a:pt x="223" y="102"/>
                          <a:pt x="223" y="102"/>
                        </a:cubicBezTo>
                        <a:cubicBezTo>
                          <a:pt x="224" y="101"/>
                          <a:pt x="224" y="101"/>
                          <a:pt x="224" y="101"/>
                        </a:cubicBezTo>
                        <a:cubicBezTo>
                          <a:pt x="224" y="101"/>
                          <a:pt x="224" y="101"/>
                          <a:pt x="224" y="101"/>
                        </a:cubicBezTo>
                        <a:cubicBezTo>
                          <a:pt x="224" y="101"/>
                          <a:pt x="224" y="101"/>
                          <a:pt x="225" y="101"/>
                        </a:cubicBezTo>
                        <a:cubicBezTo>
                          <a:pt x="225" y="100"/>
                          <a:pt x="225" y="100"/>
                          <a:pt x="226" y="100"/>
                        </a:cubicBezTo>
                        <a:cubicBezTo>
                          <a:pt x="226" y="100"/>
                          <a:pt x="226" y="100"/>
                          <a:pt x="226" y="100"/>
                        </a:cubicBezTo>
                        <a:cubicBezTo>
                          <a:pt x="226" y="99"/>
                          <a:pt x="226" y="99"/>
                          <a:pt x="227" y="99"/>
                        </a:cubicBezTo>
                        <a:cubicBezTo>
                          <a:pt x="227" y="99"/>
                          <a:pt x="227" y="99"/>
                          <a:pt x="227" y="99"/>
                        </a:cubicBezTo>
                        <a:cubicBezTo>
                          <a:pt x="227" y="99"/>
                          <a:pt x="227" y="99"/>
                          <a:pt x="227" y="99"/>
                        </a:cubicBezTo>
                        <a:cubicBezTo>
                          <a:pt x="227" y="98"/>
                          <a:pt x="227" y="98"/>
                          <a:pt x="228" y="98"/>
                        </a:cubicBezTo>
                        <a:cubicBezTo>
                          <a:pt x="228" y="98"/>
                          <a:pt x="228" y="97"/>
                          <a:pt x="228" y="97"/>
                        </a:cubicBezTo>
                        <a:cubicBezTo>
                          <a:pt x="228" y="97"/>
                          <a:pt x="228" y="97"/>
                          <a:pt x="228" y="97"/>
                        </a:cubicBezTo>
                        <a:cubicBezTo>
                          <a:pt x="228" y="97"/>
                          <a:pt x="229" y="97"/>
                          <a:pt x="229" y="97"/>
                        </a:cubicBezTo>
                        <a:cubicBezTo>
                          <a:pt x="229" y="97"/>
                          <a:pt x="229" y="96"/>
                          <a:pt x="229" y="96"/>
                        </a:cubicBezTo>
                        <a:cubicBezTo>
                          <a:pt x="229" y="96"/>
                          <a:pt x="229" y="96"/>
                          <a:pt x="229" y="96"/>
                        </a:cubicBezTo>
                        <a:cubicBezTo>
                          <a:pt x="229" y="95"/>
                          <a:pt x="230" y="95"/>
                          <a:pt x="230" y="95"/>
                        </a:cubicBezTo>
                        <a:cubicBezTo>
                          <a:pt x="230" y="95"/>
                          <a:pt x="230" y="95"/>
                          <a:pt x="230" y="95"/>
                        </a:cubicBezTo>
                        <a:cubicBezTo>
                          <a:pt x="230" y="95"/>
                          <a:pt x="230" y="95"/>
                          <a:pt x="230" y="94"/>
                        </a:cubicBezTo>
                        <a:cubicBezTo>
                          <a:pt x="230" y="94"/>
                          <a:pt x="230" y="94"/>
                          <a:pt x="231" y="94"/>
                        </a:cubicBezTo>
                        <a:cubicBezTo>
                          <a:pt x="231" y="94"/>
                          <a:pt x="231" y="94"/>
                          <a:pt x="231" y="94"/>
                        </a:cubicBezTo>
                        <a:cubicBezTo>
                          <a:pt x="231" y="93"/>
                          <a:pt x="231" y="93"/>
                          <a:pt x="231" y="93"/>
                        </a:cubicBezTo>
                        <a:cubicBezTo>
                          <a:pt x="231" y="93"/>
                          <a:pt x="231" y="92"/>
                          <a:pt x="231" y="92"/>
                        </a:cubicBezTo>
                        <a:cubicBezTo>
                          <a:pt x="231" y="92"/>
                          <a:pt x="231" y="92"/>
                          <a:pt x="231" y="92"/>
                        </a:cubicBezTo>
                        <a:cubicBezTo>
                          <a:pt x="231" y="92"/>
                          <a:pt x="231" y="92"/>
                          <a:pt x="231" y="91"/>
                        </a:cubicBezTo>
                        <a:cubicBezTo>
                          <a:pt x="231" y="91"/>
                          <a:pt x="231" y="91"/>
                          <a:pt x="232" y="91"/>
                        </a:cubicBezTo>
                        <a:cubicBezTo>
                          <a:pt x="232" y="91"/>
                          <a:pt x="232" y="91"/>
                          <a:pt x="232" y="91"/>
                        </a:cubicBezTo>
                        <a:cubicBezTo>
                          <a:pt x="232" y="91"/>
                          <a:pt x="232" y="91"/>
                          <a:pt x="232" y="91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89"/>
                          <a:pt x="232" y="89"/>
                        </a:cubicBezTo>
                        <a:cubicBezTo>
                          <a:pt x="232" y="89"/>
                          <a:pt x="232" y="89"/>
                          <a:pt x="232" y="89"/>
                        </a:cubicBezTo>
                        <a:cubicBezTo>
                          <a:pt x="232" y="89"/>
                          <a:pt x="232" y="89"/>
                          <a:pt x="232" y="89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74"/>
                          <a:pt x="232" y="61"/>
                          <a:pt x="232" y="48"/>
                        </a:cubicBezTo>
                        <a:cubicBezTo>
                          <a:pt x="229" y="53"/>
                          <a:pt x="223" y="59"/>
                          <a:pt x="210" y="65"/>
                        </a:cubicBezTo>
                        <a:close/>
                      </a:path>
                    </a:pathLst>
                  </a:custGeom>
                  <a:solidFill>
                    <a:srgbClr val="0096D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1600" kern="0">
                      <a:solidFill>
                        <a:srgbClr val="104657"/>
                      </a:solidFill>
                      <a:latin typeface="CiscoSansTT Light"/>
                      <a:cs typeface="CiscoSansTT Light"/>
                    </a:endParaRPr>
                  </a:p>
                </p:txBody>
              </p:sp>
              <p:sp>
                <p:nvSpPr>
                  <p:cNvPr id="108" name="TextBox 1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43705" y="3775300"/>
                    <a:ext cx="290245" cy="3185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endParaRPr lang="en-US" sz="700" kern="0" dirty="0">
                      <a:solidFill>
                        <a:srgbClr val="104657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iscoSansTT Light"/>
                      <a:cs typeface="CiscoSansTT Light"/>
                    </a:endParaRPr>
                  </a:p>
                </p:txBody>
              </p:sp>
            </p:grpSp>
            <p:grpSp>
              <p:nvGrpSpPr>
                <p:cNvPr id="88" name="Group 542"/>
                <p:cNvGrpSpPr/>
                <p:nvPr/>
              </p:nvGrpSpPr>
              <p:grpSpPr>
                <a:xfrm>
                  <a:off x="4166980" y="3418615"/>
                  <a:ext cx="597838" cy="366446"/>
                  <a:chOff x="7550631" y="3656238"/>
                  <a:chExt cx="704912" cy="437582"/>
                </a:xfrm>
              </p:grpSpPr>
              <p:sp>
                <p:nvSpPr>
                  <p:cNvPr id="105" name="Freeform 13"/>
                  <p:cNvSpPr>
                    <a:spLocks noEditPoints="1"/>
                  </p:cNvSpPr>
                  <p:nvPr/>
                </p:nvSpPr>
                <p:spPr bwMode="auto">
                  <a:xfrm>
                    <a:off x="7550631" y="3656238"/>
                    <a:ext cx="704912" cy="357349"/>
                  </a:xfrm>
                  <a:custGeom>
                    <a:avLst/>
                    <a:gdLst/>
                    <a:ahLst/>
                    <a:cxnLst>
                      <a:cxn ang="0">
                        <a:pos x="56" y="68"/>
                      </a:cxn>
                      <a:cxn ang="0">
                        <a:pos x="135" y="39"/>
                      </a:cxn>
                      <a:cxn ang="0">
                        <a:pos x="129" y="27"/>
                      </a:cxn>
                      <a:cxn ang="0">
                        <a:pos x="159" y="34"/>
                      </a:cxn>
                      <a:cxn ang="0">
                        <a:pos x="81" y="62"/>
                      </a:cxn>
                      <a:cxn ang="0">
                        <a:pos x="115" y="53"/>
                      </a:cxn>
                      <a:cxn ang="0">
                        <a:pos x="72" y="31"/>
                      </a:cxn>
                      <a:cxn ang="0">
                        <a:pos x="210" y="65"/>
                      </a:cxn>
                      <a:cxn ang="0">
                        <a:pos x="17" y="92"/>
                      </a:cxn>
                      <a:cxn ang="0">
                        <a:pos x="18" y="95"/>
                      </a:cxn>
                      <a:cxn ang="0">
                        <a:pos x="20" y="97"/>
                      </a:cxn>
                      <a:cxn ang="0">
                        <a:pos x="22" y="99"/>
                      </a:cxn>
                      <a:cxn ang="0">
                        <a:pos x="25" y="102"/>
                      </a:cxn>
                      <a:cxn ang="0">
                        <a:pos x="27" y="103"/>
                      </a:cxn>
                      <a:cxn ang="0">
                        <a:pos x="30" y="105"/>
                      </a:cxn>
                      <a:cxn ang="0">
                        <a:pos x="33" y="107"/>
                      </a:cxn>
                      <a:cxn ang="0">
                        <a:pos x="37" y="109"/>
                      </a:cxn>
                      <a:cxn ang="0">
                        <a:pos x="41" y="111"/>
                      </a:cxn>
                      <a:cxn ang="0">
                        <a:pos x="45" y="112"/>
                      </a:cxn>
                      <a:cxn ang="0">
                        <a:pos x="50" y="114"/>
                      </a:cxn>
                      <a:cxn ang="0">
                        <a:pos x="54" y="115"/>
                      </a:cxn>
                      <a:cxn ang="0">
                        <a:pos x="59" y="116"/>
                      </a:cxn>
                      <a:cxn ang="0">
                        <a:pos x="65" y="118"/>
                      </a:cxn>
                      <a:cxn ang="0">
                        <a:pos x="71" y="119"/>
                      </a:cxn>
                      <a:cxn ang="0">
                        <a:pos x="78" y="120"/>
                      </a:cxn>
                      <a:cxn ang="0">
                        <a:pos x="83" y="121"/>
                      </a:cxn>
                      <a:cxn ang="0">
                        <a:pos x="90" y="122"/>
                      </a:cxn>
                      <a:cxn ang="0">
                        <a:pos x="95" y="122"/>
                      </a:cxn>
                      <a:cxn ang="0">
                        <a:pos x="107" y="123"/>
                      </a:cxn>
                      <a:cxn ang="0">
                        <a:pos x="119" y="124"/>
                      </a:cxn>
                      <a:cxn ang="0">
                        <a:pos x="125" y="124"/>
                      </a:cxn>
                      <a:cxn ang="0">
                        <a:pos x="131" y="124"/>
                      </a:cxn>
                      <a:cxn ang="0">
                        <a:pos x="138" y="123"/>
                      </a:cxn>
                      <a:cxn ang="0">
                        <a:pos x="147" y="123"/>
                      </a:cxn>
                      <a:cxn ang="0">
                        <a:pos x="152" y="122"/>
                      </a:cxn>
                      <a:cxn ang="0">
                        <a:pos x="158" y="122"/>
                      </a:cxn>
                      <a:cxn ang="0">
                        <a:pos x="165" y="121"/>
                      </a:cxn>
                      <a:cxn ang="0">
                        <a:pos x="174" y="120"/>
                      </a:cxn>
                      <a:cxn ang="0">
                        <a:pos x="179" y="118"/>
                      </a:cxn>
                      <a:cxn ang="0">
                        <a:pos x="185" y="117"/>
                      </a:cxn>
                      <a:cxn ang="0">
                        <a:pos x="191" y="116"/>
                      </a:cxn>
                      <a:cxn ang="0">
                        <a:pos x="196" y="114"/>
                      </a:cxn>
                      <a:cxn ang="0">
                        <a:pos x="201" y="113"/>
                      </a:cxn>
                      <a:cxn ang="0">
                        <a:pos x="205" y="111"/>
                      </a:cxn>
                      <a:cxn ang="0">
                        <a:pos x="210" y="109"/>
                      </a:cxn>
                      <a:cxn ang="0">
                        <a:pos x="213" y="108"/>
                      </a:cxn>
                      <a:cxn ang="0">
                        <a:pos x="216" y="107"/>
                      </a:cxn>
                      <a:cxn ang="0">
                        <a:pos x="219" y="105"/>
                      </a:cxn>
                      <a:cxn ang="0">
                        <a:pos x="222" y="103"/>
                      </a:cxn>
                      <a:cxn ang="0">
                        <a:pos x="225" y="101"/>
                      </a:cxn>
                      <a:cxn ang="0">
                        <a:pos x="227" y="99"/>
                      </a:cxn>
                      <a:cxn ang="0">
                        <a:pos x="229" y="96"/>
                      </a:cxn>
                      <a:cxn ang="0">
                        <a:pos x="231" y="94"/>
                      </a:cxn>
                      <a:cxn ang="0">
                        <a:pos x="231" y="91"/>
                      </a:cxn>
                      <a:cxn ang="0">
                        <a:pos x="232" y="90"/>
                      </a:cxn>
                      <a:cxn ang="0">
                        <a:pos x="232" y="88"/>
                      </a:cxn>
                    </a:cxnLst>
                    <a:rect l="0" t="0" r="r" b="b"/>
                    <a:pathLst>
                      <a:path w="244" h="124">
                        <a:moveTo>
                          <a:pt x="56" y="68"/>
                        </a:moveTo>
                        <a:cubicBezTo>
                          <a:pt x="103" y="80"/>
                          <a:pt x="172" y="77"/>
                          <a:pt x="208" y="61"/>
                        </a:cubicBezTo>
                        <a:cubicBezTo>
                          <a:pt x="244" y="46"/>
                          <a:pt x="235" y="24"/>
                          <a:pt x="188" y="11"/>
                        </a:cubicBezTo>
                        <a:cubicBezTo>
                          <a:pt x="140" y="0"/>
                          <a:pt x="72" y="3"/>
                          <a:pt x="36" y="18"/>
                        </a:cubicBezTo>
                        <a:cubicBezTo>
                          <a:pt x="0" y="34"/>
                          <a:pt x="9" y="56"/>
                          <a:pt x="56" y="68"/>
                        </a:cubicBezTo>
                        <a:close/>
                        <a:moveTo>
                          <a:pt x="191" y="57"/>
                        </a:moveTo>
                        <a:cubicBezTo>
                          <a:pt x="191" y="57"/>
                          <a:pt x="191" y="57"/>
                          <a:pt x="154" y="55"/>
                        </a:cubicBezTo>
                        <a:cubicBezTo>
                          <a:pt x="154" y="55"/>
                          <a:pt x="154" y="55"/>
                          <a:pt x="160" y="53"/>
                        </a:cubicBezTo>
                        <a:cubicBezTo>
                          <a:pt x="160" y="53"/>
                          <a:pt x="160" y="53"/>
                          <a:pt x="124" y="44"/>
                        </a:cubicBezTo>
                        <a:cubicBezTo>
                          <a:pt x="124" y="44"/>
                          <a:pt x="124" y="44"/>
                          <a:pt x="135" y="39"/>
                        </a:cubicBezTo>
                        <a:cubicBezTo>
                          <a:pt x="135" y="39"/>
                          <a:pt x="135" y="39"/>
                          <a:pt x="171" y="48"/>
                        </a:cubicBezTo>
                        <a:cubicBezTo>
                          <a:pt x="171" y="48"/>
                          <a:pt x="171" y="48"/>
                          <a:pt x="177" y="46"/>
                        </a:cubicBezTo>
                        <a:cubicBezTo>
                          <a:pt x="177" y="46"/>
                          <a:pt x="177" y="46"/>
                          <a:pt x="177" y="46"/>
                        </a:cubicBezTo>
                        <a:cubicBezTo>
                          <a:pt x="177" y="46"/>
                          <a:pt x="177" y="46"/>
                          <a:pt x="191" y="57"/>
                        </a:cubicBezTo>
                        <a:close/>
                        <a:moveTo>
                          <a:pt x="129" y="27"/>
                        </a:moveTo>
                        <a:cubicBezTo>
                          <a:pt x="129" y="27"/>
                          <a:pt x="129" y="27"/>
                          <a:pt x="136" y="29"/>
                        </a:cubicBezTo>
                        <a:cubicBezTo>
                          <a:pt x="136" y="29"/>
                          <a:pt x="136" y="29"/>
                          <a:pt x="163" y="17"/>
                        </a:cubicBezTo>
                        <a:cubicBezTo>
                          <a:pt x="163" y="17"/>
                          <a:pt x="163" y="17"/>
                          <a:pt x="178" y="21"/>
                        </a:cubicBezTo>
                        <a:cubicBezTo>
                          <a:pt x="178" y="21"/>
                          <a:pt x="178" y="21"/>
                          <a:pt x="151" y="32"/>
                        </a:cubicBezTo>
                        <a:cubicBezTo>
                          <a:pt x="151" y="32"/>
                          <a:pt x="151" y="32"/>
                          <a:pt x="159" y="34"/>
                        </a:cubicBezTo>
                        <a:cubicBezTo>
                          <a:pt x="159" y="34"/>
                          <a:pt x="159" y="34"/>
                          <a:pt x="124" y="39"/>
                        </a:cubicBezTo>
                        <a:cubicBezTo>
                          <a:pt x="124" y="39"/>
                          <a:pt x="124" y="39"/>
                          <a:pt x="129" y="27"/>
                        </a:cubicBezTo>
                        <a:close/>
                        <a:moveTo>
                          <a:pt x="115" y="53"/>
                        </a:moveTo>
                        <a:cubicBezTo>
                          <a:pt x="115" y="53"/>
                          <a:pt x="115" y="53"/>
                          <a:pt x="108" y="51"/>
                        </a:cubicBezTo>
                        <a:cubicBezTo>
                          <a:pt x="108" y="51"/>
                          <a:pt x="108" y="51"/>
                          <a:pt x="81" y="62"/>
                        </a:cubicBezTo>
                        <a:cubicBezTo>
                          <a:pt x="81" y="62"/>
                          <a:pt x="81" y="62"/>
                          <a:pt x="66" y="59"/>
                        </a:cubicBezTo>
                        <a:cubicBezTo>
                          <a:pt x="66" y="59"/>
                          <a:pt x="66" y="59"/>
                          <a:pt x="93" y="47"/>
                        </a:cubicBezTo>
                        <a:cubicBezTo>
                          <a:pt x="93" y="47"/>
                          <a:pt x="93" y="47"/>
                          <a:pt x="85" y="45"/>
                        </a:cubicBezTo>
                        <a:cubicBezTo>
                          <a:pt x="85" y="45"/>
                          <a:pt x="85" y="45"/>
                          <a:pt x="120" y="40"/>
                        </a:cubicBezTo>
                        <a:cubicBezTo>
                          <a:pt x="120" y="40"/>
                          <a:pt x="120" y="40"/>
                          <a:pt x="115" y="53"/>
                        </a:cubicBezTo>
                        <a:close/>
                        <a:moveTo>
                          <a:pt x="90" y="24"/>
                        </a:moveTo>
                        <a:cubicBezTo>
                          <a:pt x="90" y="24"/>
                          <a:pt x="90" y="24"/>
                          <a:pt x="84" y="26"/>
                        </a:cubicBezTo>
                        <a:cubicBezTo>
                          <a:pt x="84" y="26"/>
                          <a:pt x="84" y="26"/>
                          <a:pt x="120" y="35"/>
                        </a:cubicBezTo>
                        <a:cubicBezTo>
                          <a:pt x="120" y="35"/>
                          <a:pt x="120" y="35"/>
                          <a:pt x="108" y="40"/>
                        </a:cubicBezTo>
                        <a:cubicBezTo>
                          <a:pt x="108" y="40"/>
                          <a:pt x="108" y="40"/>
                          <a:pt x="72" y="31"/>
                        </a:cubicBezTo>
                        <a:cubicBezTo>
                          <a:pt x="72" y="31"/>
                          <a:pt x="72" y="31"/>
                          <a:pt x="67" y="34"/>
                        </a:cubicBezTo>
                        <a:cubicBezTo>
                          <a:pt x="67" y="34"/>
                          <a:pt x="67" y="34"/>
                          <a:pt x="67" y="34"/>
                        </a:cubicBezTo>
                        <a:cubicBezTo>
                          <a:pt x="67" y="34"/>
                          <a:pt x="67" y="34"/>
                          <a:pt x="52" y="22"/>
                        </a:cubicBezTo>
                        <a:cubicBezTo>
                          <a:pt x="52" y="22"/>
                          <a:pt x="52" y="22"/>
                          <a:pt x="90" y="24"/>
                        </a:cubicBezTo>
                        <a:close/>
                        <a:moveTo>
                          <a:pt x="210" y="65"/>
                        </a:moveTo>
                        <a:cubicBezTo>
                          <a:pt x="189" y="74"/>
                          <a:pt x="158" y="79"/>
                          <a:pt x="124" y="79"/>
                        </a:cubicBezTo>
                        <a:cubicBezTo>
                          <a:pt x="100" y="79"/>
                          <a:pt x="77" y="77"/>
                          <a:pt x="58" y="72"/>
                        </a:cubicBezTo>
                        <a:cubicBezTo>
                          <a:pt x="35" y="66"/>
                          <a:pt x="21" y="57"/>
                          <a:pt x="16" y="48"/>
                        </a:cubicBezTo>
                        <a:cubicBezTo>
                          <a:pt x="16" y="87"/>
                          <a:pt x="16" y="87"/>
                          <a:pt x="16" y="87"/>
                        </a:cubicBezTo>
                        <a:cubicBezTo>
                          <a:pt x="16" y="89"/>
                          <a:pt x="16" y="91"/>
                          <a:pt x="17" y="92"/>
                        </a:cubicBezTo>
                        <a:cubicBezTo>
                          <a:pt x="17" y="93"/>
                          <a:pt x="17" y="93"/>
                          <a:pt x="17" y="93"/>
                        </a:cubicBezTo>
                        <a:cubicBezTo>
                          <a:pt x="17" y="93"/>
                          <a:pt x="17" y="93"/>
                          <a:pt x="17" y="93"/>
                        </a:cubicBezTo>
                        <a:cubicBezTo>
                          <a:pt x="17" y="93"/>
                          <a:pt x="17" y="94"/>
                          <a:pt x="18" y="94"/>
                        </a:cubicBezTo>
                        <a:cubicBezTo>
                          <a:pt x="18" y="94"/>
                          <a:pt x="18" y="94"/>
                          <a:pt x="18" y="94"/>
                        </a:cubicBezTo>
                        <a:cubicBezTo>
                          <a:pt x="18" y="94"/>
                          <a:pt x="18" y="94"/>
                          <a:pt x="18" y="95"/>
                        </a:cubicBezTo>
                        <a:cubicBezTo>
                          <a:pt x="18" y="95"/>
                          <a:pt x="18" y="95"/>
                          <a:pt x="18" y="95"/>
                        </a:cubicBezTo>
                        <a:cubicBezTo>
                          <a:pt x="18" y="95"/>
                          <a:pt x="18" y="95"/>
                          <a:pt x="19" y="96"/>
                        </a:cubicBezTo>
                        <a:cubicBezTo>
                          <a:pt x="19" y="96"/>
                          <a:pt x="19" y="96"/>
                          <a:pt x="19" y="96"/>
                        </a:cubicBezTo>
                        <a:cubicBezTo>
                          <a:pt x="19" y="96"/>
                          <a:pt x="19" y="96"/>
                          <a:pt x="19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20" y="97"/>
                          <a:pt x="20" y="97"/>
                          <a:pt x="20" y="98"/>
                        </a:cubicBezTo>
                        <a:cubicBezTo>
                          <a:pt x="20" y="98"/>
                          <a:pt x="21" y="98"/>
                          <a:pt x="21" y="98"/>
                        </a:cubicBezTo>
                        <a:cubicBezTo>
                          <a:pt x="21" y="98"/>
                          <a:pt x="21" y="98"/>
                          <a:pt x="21" y="98"/>
                        </a:cubicBezTo>
                        <a:cubicBezTo>
                          <a:pt x="21" y="99"/>
                          <a:pt x="21" y="99"/>
                          <a:pt x="22" y="99"/>
                        </a:cubicBezTo>
                        <a:cubicBezTo>
                          <a:pt x="22" y="99"/>
                          <a:pt x="22" y="99"/>
                          <a:pt x="22" y="99"/>
                        </a:cubicBezTo>
                        <a:cubicBezTo>
                          <a:pt x="22" y="99"/>
                          <a:pt x="22" y="100"/>
                          <a:pt x="22" y="100"/>
                        </a:cubicBezTo>
                        <a:cubicBezTo>
                          <a:pt x="23" y="100"/>
                          <a:pt x="23" y="100"/>
                          <a:pt x="23" y="100"/>
                        </a:cubicBezTo>
                        <a:cubicBezTo>
                          <a:pt x="23" y="100"/>
                          <a:pt x="23" y="100"/>
                          <a:pt x="23" y="101"/>
                        </a:cubicBezTo>
                        <a:cubicBezTo>
                          <a:pt x="24" y="101"/>
                          <a:pt x="24" y="101"/>
                          <a:pt x="25" y="102"/>
                        </a:cubicBezTo>
                        <a:cubicBezTo>
                          <a:pt x="25" y="102"/>
                          <a:pt x="25" y="102"/>
                          <a:pt x="25" y="102"/>
                        </a:cubicBezTo>
                        <a:cubicBezTo>
                          <a:pt x="25" y="102"/>
                          <a:pt x="25" y="102"/>
                          <a:pt x="25" y="102"/>
                        </a:cubicBezTo>
                        <a:cubicBezTo>
                          <a:pt x="26" y="102"/>
                          <a:pt x="26" y="102"/>
                          <a:pt x="26" y="102"/>
                        </a:cubicBezTo>
                        <a:cubicBezTo>
                          <a:pt x="26" y="103"/>
                          <a:pt x="26" y="103"/>
                          <a:pt x="27" y="103"/>
                        </a:cubicBezTo>
                        <a:cubicBezTo>
                          <a:pt x="27" y="103"/>
                          <a:pt x="27" y="103"/>
                          <a:pt x="27" y="103"/>
                        </a:cubicBezTo>
                        <a:cubicBezTo>
                          <a:pt x="27" y="104"/>
                          <a:pt x="27" y="104"/>
                          <a:pt x="28" y="104"/>
                        </a:cubicBezTo>
                        <a:cubicBezTo>
                          <a:pt x="28" y="104"/>
                          <a:pt x="28" y="104"/>
                          <a:pt x="28" y="104"/>
                        </a:cubicBezTo>
                        <a:cubicBezTo>
                          <a:pt x="28" y="104"/>
                          <a:pt x="29" y="104"/>
                          <a:pt x="29" y="105"/>
                        </a:cubicBezTo>
                        <a:cubicBezTo>
                          <a:pt x="29" y="105"/>
                          <a:pt x="29" y="105"/>
                          <a:pt x="29" y="105"/>
                        </a:cubicBezTo>
                        <a:cubicBezTo>
                          <a:pt x="30" y="105"/>
                          <a:pt x="30" y="105"/>
                          <a:pt x="30" y="105"/>
                        </a:cubicBezTo>
                        <a:cubicBezTo>
                          <a:pt x="30" y="105"/>
                          <a:pt x="30" y="105"/>
                          <a:pt x="31" y="105"/>
                        </a:cubicBezTo>
                        <a:cubicBezTo>
                          <a:pt x="31" y="106"/>
                          <a:pt x="31" y="106"/>
                          <a:pt x="32" y="106"/>
                        </a:cubicBezTo>
                        <a:cubicBezTo>
                          <a:pt x="32" y="106"/>
                          <a:pt x="32" y="106"/>
                          <a:pt x="32" y="106"/>
                        </a:cubicBezTo>
                        <a:cubicBezTo>
                          <a:pt x="32" y="107"/>
                          <a:pt x="33" y="107"/>
                          <a:pt x="33" y="107"/>
                        </a:cubicBezTo>
                        <a:cubicBezTo>
                          <a:pt x="33" y="107"/>
                          <a:pt x="33" y="107"/>
                          <a:pt x="33" y="107"/>
                        </a:cubicBezTo>
                        <a:cubicBezTo>
                          <a:pt x="34" y="107"/>
                          <a:pt x="34" y="107"/>
                          <a:pt x="34" y="108"/>
                        </a:cubicBezTo>
                        <a:cubicBezTo>
                          <a:pt x="35" y="108"/>
                          <a:pt x="35" y="108"/>
                          <a:pt x="35" y="108"/>
                        </a:cubicBezTo>
                        <a:cubicBezTo>
                          <a:pt x="35" y="108"/>
                          <a:pt x="36" y="108"/>
                          <a:pt x="36" y="108"/>
                        </a:cubicBezTo>
                        <a:cubicBezTo>
                          <a:pt x="36" y="109"/>
                          <a:pt x="36" y="109"/>
                          <a:pt x="36" y="109"/>
                        </a:cubicBezTo>
                        <a:cubicBezTo>
                          <a:pt x="37" y="109"/>
                          <a:pt x="37" y="109"/>
                          <a:pt x="37" y="109"/>
                        </a:cubicBezTo>
                        <a:cubicBezTo>
                          <a:pt x="38" y="109"/>
                          <a:pt x="38" y="109"/>
                          <a:pt x="38" y="109"/>
                        </a:cubicBezTo>
                        <a:cubicBezTo>
                          <a:pt x="38" y="109"/>
                          <a:pt x="39" y="109"/>
                          <a:pt x="39" y="110"/>
                        </a:cubicBezTo>
                        <a:cubicBezTo>
                          <a:pt x="39" y="110"/>
                          <a:pt x="39" y="110"/>
                          <a:pt x="39" y="110"/>
                        </a:cubicBezTo>
                        <a:cubicBezTo>
                          <a:pt x="40" y="110"/>
                          <a:pt x="40" y="110"/>
                          <a:pt x="41" y="110"/>
                        </a:cubicBezTo>
                        <a:cubicBezTo>
                          <a:pt x="41" y="110"/>
                          <a:pt x="41" y="110"/>
                          <a:pt x="41" y="111"/>
                        </a:cubicBezTo>
                        <a:cubicBezTo>
                          <a:pt x="42" y="111"/>
                          <a:pt x="42" y="111"/>
                          <a:pt x="43" y="111"/>
                        </a:cubicBez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3" y="112"/>
                          <a:pt x="44" y="112"/>
                        </a:cubicBezTo>
                        <a:cubicBezTo>
                          <a:pt x="44" y="112"/>
                          <a:pt x="44" y="112"/>
                          <a:pt x="44" y="112"/>
                        </a:cubicBezTo>
                        <a:cubicBezTo>
                          <a:pt x="44" y="112"/>
                          <a:pt x="45" y="112"/>
                          <a:pt x="45" y="112"/>
                        </a:cubicBezTo>
                        <a:cubicBezTo>
                          <a:pt x="45" y="112"/>
                          <a:pt x="46" y="112"/>
                          <a:pt x="46" y="112"/>
                        </a:cubicBezTo>
                        <a:cubicBezTo>
                          <a:pt x="46" y="113"/>
                          <a:pt x="47" y="113"/>
                          <a:pt x="47" y="113"/>
                        </a:cubicBezTo>
                        <a:cubicBezTo>
                          <a:pt x="47" y="113"/>
                          <a:pt x="48" y="113"/>
                          <a:pt x="48" y="113"/>
                        </a:cubicBezTo>
                        <a:cubicBezTo>
                          <a:pt x="48" y="113"/>
                          <a:pt x="49" y="113"/>
                          <a:pt x="49" y="113"/>
                        </a:cubicBezTo>
                        <a:cubicBezTo>
                          <a:pt x="49" y="113"/>
                          <a:pt x="49" y="114"/>
                          <a:pt x="50" y="114"/>
                        </a:cubicBezTo>
                        <a:cubicBezTo>
                          <a:pt x="50" y="114"/>
                          <a:pt x="51" y="114"/>
                          <a:pt x="51" y="114"/>
                        </a:cubicBezTo>
                        <a:cubicBezTo>
                          <a:pt x="51" y="114"/>
                          <a:pt x="52" y="114"/>
                          <a:pt x="52" y="114"/>
                        </a:cubicBezTo>
                        <a:cubicBezTo>
                          <a:pt x="52" y="114"/>
                          <a:pt x="52" y="114"/>
                          <a:pt x="52" y="114"/>
                        </a:cubicBezTo>
                        <a:cubicBezTo>
                          <a:pt x="52" y="114"/>
                          <a:pt x="52" y="114"/>
                          <a:pt x="52" y="114"/>
                        </a:cubicBezTo>
                        <a:cubicBezTo>
                          <a:pt x="53" y="114"/>
                          <a:pt x="53" y="115"/>
                          <a:pt x="54" y="115"/>
                        </a:cubicBezTo>
                        <a:cubicBezTo>
                          <a:pt x="54" y="115"/>
                          <a:pt x="54" y="115"/>
                          <a:pt x="54" y="115"/>
                        </a:cubicBezTo>
                        <a:cubicBezTo>
                          <a:pt x="55" y="115"/>
                          <a:pt x="55" y="115"/>
                          <a:pt x="56" y="115"/>
                        </a:cubicBezTo>
                        <a:cubicBezTo>
                          <a:pt x="56" y="115"/>
                          <a:pt x="56" y="115"/>
                          <a:pt x="56" y="115"/>
                        </a:cubicBezTo>
                        <a:cubicBezTo>
                          <a:pt x="57" y="116"/>
                          <a:pt x="58" y="116"/>
                          <a:pt x="58" y="116"/>
                        </a:cubicBezTo>
                        <a:cubicBezTo>
                          <a:pt x="58" y="116"/>
                          <a:pt x="59" y="116"/>
                          <a:pt x="59" y="116"/>
                        </a:cubicBezTo>
                        <a:cubicBezTo>
                          <a:pt x="59" y="116"/>
                          <a:pt x="59" y="116"/>
                          <a:pt x="59" y="116"/>
                        </a:cubicBezTo>
                        <a:cubicBezTo>
                          <a:pt x="60" y="117"/>
                          <a:pt x="61" y="117"/>
                          <a:pt x="62" y="117"/>
                        </a:cubicBezTo>
                        <a:cubicBezTo>
                          <a:pt x="62" y="117"/>
                          <a:pt x="62" y="117"/>
                          <a:pt x="62" y="117"/>
                        </a:cubicBezTo>
                        <a:cubicBezTo>
                          <a:pt x="63" y="117"/>
                          <a:pt x="64" y="118"/>
                          <a:pt x="65" y="118"/>
                        </a:cubicBezTo>
                        <a:cubicBezTo>
                          <a:pt x="65" y="118"/>
                          <a:pt x="65" y="118"/>
                          <a:pt x="65" y="118"/>
                        </a:cubicBezTo>
                        <a:cubicBezTo>
                          <a:pt x="65" y="118"/>
                          <a:pt x="65" y="118"/>
                          <a:pt x="66" y="118"/>
                        </a:cubicBezTo>
                        <a:cubicBezTo>
                          <a:pt x="67" y="118"/>
                          <a:pt x="67" y="118"/>
                          <a:pt x="68" y="118"/>
                        </a:cubicBezTo>
                        <a:cubicBezTo>
                          <a:pt x="68" y="118"/>
                          <a:pt x="68" y="118"/>
                          <a:pt x="69" y="118"/>
                        </a:cubicBezTo>
                        <a:cubicBezTo>
                          <a:pt x="69" y="119"/>
                          <a:pt x="70" y="119"/>
                          <a:pt x="71" y="119"/>
                        </a:cubicBezTo>
                        <a:cubicBezTo>
                          <a:pt x="71" y="119"/>
                          <a:pt x="71" y="119"/>
                          <a:pt x="71" y="119"/>
                        </a:cubicBezTo>
                        <a:cubicBezTo>
                          <a:pt x="72" y="119"/>
                          <a:pt x="73" y="119"/>
                          <a:pt x="74" y="119"/>
                        </a:cubicBezTo>
                        <a:cubicBezTo>
                          <a:pt x="74" y="120"/>
                          <a:pt x="75" y="120"/>
                          <a:pt x="75" y="120"/>
                        </a:cubicBezTo>
                        <a:cubicBezTo>
                          <a:pt x="76" y="120"/>
                          <a:pt x="76" y="120"/>
                          <a:pt x="77" y="120"/>
                        </a:cubicBezTo>
                        <a:cubicBezTo>
                          <a:pt x="77" y="120"/>
                          <a:pt x="77" y="120"/>
                          <a:pt x="77" y="120"/>
                        </a:cubicBezTo>
                        <a:cubicBezTo>
                          <a:pt x="78" y="120"/>
                          <a:pt x="78" y="120"/>
                          <a:pt x="78" y="120"/>
                        </a:cubicBezTo>
                        <a:cubicBezTo>
                          <a:pt x="79" y="120"/>
                          <a:pt x="79" y="120"/>
                          <a:pt x="80" y="120"/>
                        </a:cubicBezTo>
                        <a:cubicBezTo>
                          <a:pt x="80" y="120"/>
                          <a:pt x="80" y="120"/>
                          <a:pt x="81" y="120"/>
                        </a:cubicBezTo>
                        <a:cubicBezTo>
                          <a:pt x="81" y="120"/>
                          <a:pt x="82" y="121"/>
                          <a:pt x="83" y="121"/>
                        </a:cubicBezTo>
                        <a:cubicBezTo>
                          <a:pt x="83" y="121"/>
                          <a:pt x="83" y="121"/>
                          <a:pt x="83" y="121"/>
                        </a:cubicBezTo>
                        <a:cubicBezTo>
                          <a:pt x="83" y="121"/>
                          <a:pt x="83" y="121"/>
                          <a:pt x="83" y="121"/>
                        </a:cubicBezTo>
                        <a:cubicBezTo>
                          <a:pt x="84" y="121"/>
                          <a:pt x="85" y="121"/>
                          <a:pt x="86" y="121"/>
                        </a:cubicBezTo>
                        <a:cubicBezTo>
                          <a:pt x="86" y="121"/>
                          <a:pt x="86" y="121"/>
                          <a:pt x="87" y="121"/>
                        </a:cubicBezTo>
                        <a:cubicBezTo>
                          <a:pt x="88" y="122"/>
                          <a:pt x="88" y="122"/>
                          <a:pt x="89" y="122"/>
                        </a:cubicBezTo>
                        <a:cubicBezTo>
                          <a:pt x="89" y="122"/>
                          <a:pt x="89" y="122"/>
                          <a:pt x="89" y="122"/>
                        </a:cubicBezTo>
                        <a:cubicBezTo>
                          <a:pt x="89" y="122"/>
                          <a:pt x="90" y="122"/>
                          <a:pt x="90" y="122"/>
                        </a:cubicBezTo>
                        <a:cubicBezTo>
                          <a:pt x="90" y="122"/>
                          <a:pt x="91" y="122"/>
                          <a:pt x="91" y="122"/>
                        </a:cubicBezTo>
                        <a:cubicBezTo>
                          <a:pt x="92" y="122"/>
                          <a:pt x="92" y="122"/>
                          <a:pt x="93" y="122"/>
                        </a:cubicBezTo>
                        <a:cubicBezTo>
                          <a:pt x="93" y="122"/>
                          <a:pt x="94" y="122"/>
                          <a:pt x="94" y="122"/>
                        </a:cubicBezTo>
                        <a:cubicBezTo>
                          <a:pt x="95" y="122"/>
                          <a:pt x="95" y="122"/>
                          <a:pt x="95" y="122"/>
                        </a:cubicBezTo>
                        <a:cubicBezTo>
                          <a:pt x="95" y="122"/>
                          <a:pt x="95" y="122"/>
                          <a:pt x="95" y="122"/>
                        </a:cubicBezTo>
                        <a:cubicBezTo>
                          <a:pt x="97" y="122"/>
                          <a:pt x="99" y="123"/>
                          <a:pt x="101" y="123"/>
                        </a:cubicBezTo>
                        <a:cubicBezTo>
                          <a:pt x="101" y="123"/>
                          <a:pt x="101" y="123"/>
                          <a:pt x="101" y="123"/>
                        </a:cubicBezTo>
                        <a:cubicBezTo>
                          <a:pt x="101" y="123"/>
                          <a:pt x="101" y="123"/>
                          <a:pt x="101" y="123"/>
                        </a:cubicBezTo>
                        <a:cubicBezTo>
                          <a:pt x="103" y="123"/>
                          <a:pt x="105" y="123"/>
                          <a:pt x="107" y="123"/>
                        </a:cubicBezTo>
                        <a:cubicBezTo>
                          <a:pt x="107" y="123"/>
                          <a:pt x="107" y="123"/>
                          <a:pt x="107" y="123"/>
                        </a:cubicBezTo>
                        <a:cubicBezTo>
                          <a:pt x="107" y="123"/>
                          <a:pt x="107" y="123"/>
                          <a:pt x="107" y="123"/>
                        </a:cubicBezTo>
                        <a:cubicBezTo>
                          <a:pt x="109" y="123"/>
                          <a:pt x="111" y="123"/>
                          <a:pt x="112" y="123"/>
                        </a:cubicBezTo>
                        <a:cubicBezTo>
                          <a:pt x="113" y="123"/>
                          <a:pt x="113" y="123"/>
                          <a:pt x="113" y="123"/>
                        </a:cubicBezTo>
                        <a:cubicBezTo>
                          <a:pt x="113" y="123"/>
                          <a:pt x="113" y="123"/>
                          <a:pt x="113" y="123"/>
                        </a:cubicBezTo>
                        <a:cubicBezTo>
                          <a:pt x="115" y="123"/>
                          <a:pt x="117" y="124"/>
                          <a:pt x="119" y="124"/>
                        </a:cubicBezTo>
                        <a:cubicBezTo>
                          <a:pt x="119" y="124"/>
                          <a:pt x="119" y="124"/>
                          <a:pt x="119" y="124"/>
                        </a:cubicBezTo>
                        <a:cubicBezTo>
                          <a:pt x="119" y="124"/>
                          <a:pt x="119" y="124"/>
                          <a:pt x="119" y="124"/>
                        </a:cubicBezTo>
                        <a:cubicBezTo>
                          <a:pt x="120" y="124"/>
                          <a:pt x="121" y="124"/>
                          <a:pt x="122" y="124"/>
                        </a:cubicBezTo>
                        <a:cubicBezTo>
                          <a:pt x="122" y="124"/>
                          <a:pt x="122" y="124"/>
                          <a:pt x="122" y="124"/>
                        </a:cubicBezTo>
                        <a:cubicBezTo>
                          <a:pt x="123" y="124"/>
                          <a:pt x="124" y="124"/>
                          <a:pt x="125" y="124"/>
                        </a:cubicBezTo>
                        <a:cubicBezTo>
                          <a:pt x="125" y="124"/>
                          <a:pt x="125" y="124"/>
                          <a:pt x="125" y="124"/>
                        </a:cubicBezTo>
                        <a:cubicBezTo>
                          <a:pt x="125" y="124"/>
                          <a:pt x="126" y="124"/>
                          <a:pt x="126" y="124"/>
                        </a:cubicBezTo>
                        <a:cubicBezTo>
                          <a:pt x="126" y="124"/>
                          <a:pt x="127" y="124"/>
                          <a:pt x="128" y="124"/>
                        </a:cubicBezTo>
                        <a:cubicBezTo>
                          <a:pt x="128" y="124"/>
                          <a:pt x="128" y="124"/>
                          <a:pt x="129" y="124"/>
                        </a:cubicBezTo>
                        <a:cubicBezTo>
                          <a:pt x="129" y="124"/>
                          <a:pt x="130" y="124"/>
                          <a:pt x="131" y="124"/>
                        </a:cubicBezTo>
                        <a:cubicBezTo>
                          <a:pt x="131" y="124"/>
                          <a:pt x="131" y="124"/>
                          <a:pt x="131" y="124"/>
                        </a:cubicBezTo>
                        <a:cubicBezTo>
                          <a:pt x="132" y="124"/>
                          <a:pt x="132" y="124"/>
                          <a:pt x="132" y="124"/>
                        </a:cubicBezTo>
                        <a:cubicBezTo>
                          <a:pt x="133" y="123"/>
                          <a:pt x="133" y="123"/>
                          <a:pt x="134" y="123"/>
                        </a:cubicBezTo>
                        <a:cubicBezTo>
                          <a:pt x="134" y="123"/>
                          <a:pt x="135" y="123"/>
                          <a:pt x="135" y="123"/>
                        </a:cubicBezTo>
                        <a:cubicBezTo>
                          <a:pt x="136" y="123"/>
                          <a:pt x="137" y="123"/>
                          <a:pt x="138" y="123"/>
                        </a:cubicBezTo>
                        <a:cubicBezTo>
                          <a:pt x="138" y="123"/>
                          <a:pt x="138" y="123"/>
                          <a:pt x="138" y="123"/>
                        </a:cubicBezTo>
                        <a:cubicBezTo>
                          <a:pt x="139" y="123"/>
                          <a:pt x="139" y="123"/>
                          <a:pt x="139" y="123"/>
                        </a:cubicBezTo>
                        <a:cubicBezTo>
                          <a:pt x="140" y="123"/>
                          <a:pt x="141" y="123"/>
                          <a:pt x="142" y="123"/>
                        </a:cubicBezTo>
                        <a:cubicBezTo>
                          <a:pt x="143" y="123"/>
                          <a:pt x="143" y="123"/>
                          <a:pt x="143" y="123"/>
                        </a:cubicBezTo>
                        <a:cubicBezTo>
                          <a:pt x="144" y="123"/>
                          <a:pt x="145" y="123"/>
                          <a:pt x="147" y="123"/>
                        </a:cubicBezTo>
                        <a:cubicBezTo>
                          <a:pt x="147" y="123"/>
                          <a:pt x="147" y="123"/>
                          <a:pt x="147" y="123"/>
                        </a:cubicBezTo>
                        <a:cubicBezTo>
                          <a:pt x="147" y="123"/>
                          <a:pt x="147" y="123"/>
                          <a:pt x="148" y="123"/>
                        </a:cubicBezTo>
                        <a:cubicBezTo>
                          <a:pt x="148" y="123"/>
                          <a:pt x="149" y="123"/>
                          <a:pt x="149" y="123"/>
                        </a:cubicBezTo>
                        <a:cubicBezTo>
                          <a:pt x="149" y="123"/>
                          <a:pt x="150" y="123"/>
                          <a:pt x="150" y="122"/>
                        </a:cubicBezTo>
                        <a:cubicBezTo>
                          <a:pt x="151" y="122"/>
                          <a:pt x="152" y="122"/>
                          <a:pt x="152" y="122"/>
                        </a:cubicBezTo>
                        <a:cubicBezTo>
                          <a:pt x="152" y="122"/>
                          <a:pt x="153" y="122"/>
                          <a:pt x="153" y="122"/>
                        </a:cubicBezTo>
                        <a:cubicBezTo>
                          <a:pt x="154" y="122"/>
                          <a:pt x="154" y="122"/>
                          <a:pt x="155" y="122"/>
                        </a:cubicBezTo>
                        <a:cubicBezTo>
                          <a:pt x="155" y="122"/>
                          <a:pt x="155" y="122"/>
                          <a:pt x="156" y="122"/>
                        </a:cubicBezTo>
                        <a:cubicBezTo>
                          <a:pt x="156" y="122"/>
                          <a:pt x="157" y="122"/>
                          <a:pt x="157" y="122"/>
                        </a:cubicBezTo>
                        <a:cubicBezTo>
                          <a:pt x="158" y="122"/>
                          <a:pt x="158" y="122"/>
                          <a:pt x="158" y="122"/>
                        </a:cubicBezTo>
                        <a:cubicBezTo>
                          <a:pt x="159" y="122"/>
                          <a:pt x="159" y="122"/>
                          <a:pt x="160" y="122"/>
                        </a:cubicBezTo>
                        <a:cubicBezTo>
                          <a:pt x="160" y="122"/>
                          <a:pt x="161" y="122"/>
                          <a:pt x="161" y="122"/>
                        </a:cubicBezTo>
                        <a:cubicBezTo>
                          <a:pt x="161" y="121"/>
                          <a:pt x="162" y="121"/>
                          <a:pt x="163" y="121"/>
                        </a:cubicBezTo>
                        <a:cubicBezTo>
                          <a:pt x="163" y="121"/>
                          <a:pt x="163" y="121"/>
                          <a:pt x="164" y="121"/>
                        </a:cubicBezTo>
                        <a:cubicBezTo>
                          <a:pt x="164" y="121"/>
                          <a:pt x="165" y="121"/>
                          <a:pt x="165" y="121"/>
                        </a:cubicBezTo>
                        <a:cubicBezTo>
                          <a:pt x="166" y="121"/>
                          <a:pt x="166" y="121"/>
                          <a:pt x="166" y="121"/>
                        </a:cubicBezTo>
                        <a:cubicBezTo>
                          <a:pt x="167" y="120"/>
                          <a:pt x="168" y="120"/>
                          <a:pt x="169" y="120"/>
                        </a:cubicBezTo>
                        <a:cubicBezTo>
                          <a:pt x="169" y="120"/>
                          <a:pt x="170" y="120"/>
                          <a:pt x="171" y="120"/>
                        </a:cubicBezTo>
                        <a:cubicBezTo>
                          <a:pt x="171" y="120"/>
                          <a:pt x="172" y="120"/>
                          <a:pt x="172" y="120"/>
                        </a:cubicBezTo>
                        <a:cubicBezTo>
                          <a:pt x="173" y="120"/>
                          <a:pt x="173" y="120"/>
                          <a:pt x="174" y="120"/>
                        </a:cubicBezTo>
                        <a:cubicBezTo>
                          <a:pt x="174" y="120"/>
                          <a:pt x="174" y="119"/>
                          <a:pt x="174" y="119"/>
                        </a:cubicBezTo>
                        <a:cubicBezTo>
                          <a:pt x="175" y="119"/>
                          <a:pt x="175" y="119"/>
                          <a:pt x="176" y="119"/>
                        </a:cubicBezTo>
                        <a:cubicBezTo>
                          <a:pt x="176" y="119"/>
                          <a:pt x="177" y="119"/>
                          <a:pt x="177" y="119"/>
                        </a:cubicBezTo>
                        <a:cubicBezTo>
                          <a:pt x="178" y="119"/>
                          <a:pt x="178" y="119"/>
                          <a:pt x="178" y="119"/>
                        </a:cubicBezTo>
                        <a:cubicBezTo>
                          <a:pt x="179" y="119"/>
                          <a:pt x="179" y="118"/>
                          <a:pt x="179" y="118"/>
                        </a:cubicBezTo>
                        <a:cubicBezTo>
                          <a:pt x="180" y="118"/>
                          <a:pt x="180" y="118"/>
                          <a:pt x="181" y="118"/>
                        </a:cubicBezTo>
                        <a:cubicBezTo>
                          <a:pt x="181" y="118"/>
                          <a:pt x="181" y="118"/>
                          <a:pt x="182" y="118"/>
                        </a:cubicBezTo>
                        <a:cubicBezTo>
                          <a:pt x="182" y="118"/>
                          <a:pt x="183" y="118"/>
                          <a:pt x="183" y="118"/>
                        </a:cubicBezTo>
                        <a:cubicBezTo>
                          <a:pt x="183" y="118"/>
                          <a:pt x="184" y="118"/>
                          <a:pt x="184" y="118"/>
                        </a:cubicBezTo>
                        <a:cubicBezTo>
                          <a:pt x="185" y="117"/>
                          <a:pt x="185" y="117"/>
                          <a:pt x="185" y="117"/>
                        </a:cubicBezTo>
                        <a:cubicBezTo>
                          <a:pt x="186" y="117"/>
                          <a:pt x="186" y="117"/>
                          <a:pt x="186" y="117"/>
                        </a:cubicBezTo>
                        <a:cubicBezTo>
                          <a:pt x="187" y="117"/>
                          <a:pt x="187" y="117"/>
                          <a:pt x="187" y="117"/>
                        </a:cubicBezTo>
                        <a:cubicBezTo>
                          <a:pt x="188" y="117"/>
                          <a:pt x="188" y="117"/>
                          <a:pt x="188" y="117"/>
                        </a:cubicBezTo>
                        <a:cubicBezTo>
                          <a:pt x="188" y="117"/>
                          <a:pt x="188" y="117"/>
                          <a:pt x="189" y="117"/>
                        </a:cubicBezTo>
                        <a:cubicBezTo>
                          <a:pt x="189" y="116"/>
                          <a:pt x="190" y="116"/>
                          <a:pt x="191" y="116"/>
                        </a:cubicBezTo>
                        <a:cubicBezTo>
                          <a:pt x="191" y="116"/>
                          <a:pt x="191" y="116"/>
                          <a:pt x="191" y="116"/>
                        </a:cubicBezTo>
                        <a:cubicBezTo>
                          <a:pt x="192" y="116"/>
                          <a:pt x="192" y="115"/>
                          <a:pt x="193" y="115"/>
                        </a:cubicBezTo>
                        <a:cubicBezTo>
                          <a:pt x="194" y="115"/>
                          <a:pt x="194" y="115"/>
                          <a:pt x="194" y="115"/>
                        </a:cubicBezTo>
                        <a:cubicBezTo>
                          <a:pt x="195" y="115"/>
                          <a:pt x="195" y="115"/>
                          <a:pt x="196" y="114"/>
                        </a:cubicBezTo>
                        <a:cubicBezTo>
                          <a:pt x="196" y="114"/>
                          <a:pt x="196" y="114"/>
                          <a:pt x="196" y="114"/>
                        </a:cubicBezTo>
                        <a:cubicBezTo>
                          <a:pt x="197" y="114"/>
                          <a:pt x="198" y="114"/>
                          <a:pt x="198" y="114"/>
                        </a:cubicBezTo>
                        <a:cubicBezTo>
                          <a:pt x="198" y="114"/>
                          <a:pt x="198" y="114"/>
                          <a:pt x="198" y="114"/>
                        </a:cubicBezTo>
                        <a:cubicBezTo>
                          <a:pt x="199" y="114"/>
                          <a:pt x="199" y="114"/>
                          <a:pt x="199" y="114"/>
                        </a:cubicBezTo>
                        <a:cubicBezTo>
                          <a:pt x="199" y="113"/>
                          <a:pt x="199" y="113"/>
                          <a:pt x="200" y="113"/>
                        </a:cubicBezTo>
                        <a:cubicBezTo>
                          <a:pt x="200" y="113"/>
                          <a:pt x="200" y="113"/>
                          <a:pt x="201" y="113"/>
                        </a:cubicBezTo>
                        <a:cubicBezTo>
                          <a:pt x="201" y="113"/>
                          <a:pt x="201" y="113"/>
                          <a:pt x="201" y="113"/>
                        </a:cubicBezTo>
                        <a:cubicBezTo>
                          <a:pt x="202" y="113"/>
                          <a:pt x="202" y="113"/>
                          <a:pt x="202" y="112"/>
                        </a:cubicBezTo>
                        <a:cubicBezTo>
                          <a:pt x="203" y="112"/>
                          <a:pt x="203" y="112"/>
                          <a:pt x="203" y="112"/>
                        </a:cubicBezTo>
                        <a:cubicBezTo>
                          <a:pt x="204" y="112"/>
                          <a:pt x="204" y="112"/>
                          <a:pt x="204" y="112"/>
                        </a:cubicBezTo>
                        <a:cubicBezTo>
                          <a:pt x="205" y="112"/>
                          <a:pt x="205" y="111"/>
                          <a:pt x="205" y="111"/>
                        </a:cubicBezTo>
                        <a:cubicBezTo>
                          <a:pt x="205" y="111"/>
                          <a:pt x="206" y="111"/>
                          <a:pt x="206" y="111"/>
                        </a:cubicBezTo>
                        <a:cubicBezTo>
                          <a:pt x="206" y="111"/>
                          <a:pt x="206" y="111"/>
                          <a:pt x="206" y="111"/>
                        </a:cubicBezTo>
                        <a:cubicBezTo>
                          <a:pt x="206" y="111"/>
                          <a:pt x="207" y="111"/>
                          <a:pt x="207" y="110"/>
                        </a:cubicBezTo>
                        <a:cubicBezTo>
                          <a:pt x="207" y="110"/>
                          <a:pt x="208" y="110"/>
                          <a:pt x="208" y="110"/>
                        </a:cubicBezTo>
                        <a:cubicBezTo>
                          <a:pt x="208" y="110"/>
                          <a:pt x="209" y="110"/>
                          <a:pt x="210" y="109"/>
                        </a:cubicBezTo>
                        <a:cubicBezTo>
                          <a:pt x="210" y="109"/>
                          <a:pt x="211" y="109"/>
                          <a:pt x="211" y="109"/>
                        </a:cubicBezTo>
                        <a:cubicBezTo>
                          <a:pt x="211" y="109"/>
                          <a:pt x="211" y="109"/>
                          <a:pt x="211" y="109"/>
                        </a:cubicBezTo>
                        <a:cubicBezTo>
                          <a:pt x="212" y="109"/>
                          <a:pt x="212" y="109"/>
                          <a:pt x="212" y="108"/>
                        </a:cubicBezTo>
                        <a:cubicBezTo>
                          <a:pt x="212" y="108"/>
                          <a:pt x="212" y="108"/>
                          <a:pt x="212" y="108"/>
                        </a:cubicBezTo>
                        <a:cubicBezTo>
                          <a:pt x="213" y="108"/>
                          <a:pt x="213" y="108"/>
                          <a:pt x="213" y="108"/>
                        </a:cubicBezTo>
                        <a:cubicBezTo>
                          <a:pt x="213" y="108"/>
                          <a:pt x="214" y="108"/>
                          <a:pt x="214" y="107"/>
                        </a:cubicBezTo>
                        <a:cubicBezTo>
                          <a:pt x="214" y="107"/>
                          <a:pt x="214" y="107"/>
                          <a:pt x="215" y="107"/>
                        </a:cubicBezTo>
                        <a:cubicBezTo>
                          <a:pt x="215" y="107"/>
                          <a:pt x="215" y="107"/>
                          <a:pt x="215" y="107"/>
                        </a:cubicBezTo>
                        <a:cubicBezTo>
                          <a:pt x="215" y="107"/>
                          <a:pt x="215" y="107"/>
                          <a:pt x="216" y="107"/>
                        </a:cubicBezTo>
                        <a:cubicBezTo>
                          <a:pt x="216" y="107"/>
                          <a:pt x="216" y="107"/>
                          <a:pt x="216" y="107"/>
                        </a:cubicBezTo>
                        <a:cubicBezTo>
                          <a:pt x="216" y="106"/>
                          <a:pt x="216" y="106"/>
                          <a:pt x="216" y="106"/>
                        </a:cubicBezTo>
                        <a:cubicBezTo>
                          <a:pt x="216" y="106"/>
                          <a:pt x="217" y="106"/>
                          <a:pt x="217" y="106"/>
                        </a:cubicBezTo>
                        <a:cubicBezTo>
                          <a:pt x="217" y="106"/>
                          <a:pt x="217" y="106"/>
                          <a:pt x="217" y="106"/>
                        </a:cubicBezTo>
                        <a:cubicBezTo>
                          <a:pt x="218" y="105"/>
                          <a:pt x="218" y="105"/>
                          <a:pt x="218" y="105"/>
                        </a:cubicBezTo>
                        <a:cubicBezTo>
                          <a:pt x="218" y="105"/>
                          <a:pt x="219" y="105"/>
                          <a:pt x="219" y="105"/>
                        </a:cubicBezTo>
                        <a:cubicBezTo>
                          <a:pt x="219" y="104"/>
                          <a:pt x="220" y="104"/>
                          <a:pt x="221" y="104"/>
                        </a:cubicBezTo>
                        <a:cubicBezTo>
                          <a:pt x="221" y="104"/>
                          <a:pt x="221" y="104"/>
                          <a:pt x="221" y="104"/>
                        </a:cubicBezTo>
                        <a:cubicBezTo>
                          <a:pt x="221" y="103"/>
                          <a:pt x="222" y="103"/>
                          <a:pt x="222" y="103"/>
                        </a:cubicBezTo>
                        <a:cubicBezTo>
                          <a:pt x="222" y="103"/>
                          <a:pt x="222" y="103"/>
                          <a:pt x="222" y="103"/>
                        </a:cubicBezTo>
                        <a:cubicBezTo>
                          <a:pt x="222" y="103"/>
                          <a:pt x="222" y="103"/>
                          <a:pt x="222" y="103"/>
                        </a:cubicBezTo>
                        <a:cubicBezTo>
                          <a:pt x="223" y="102"/>
                          <a:pt x="223" y="102"/>
                          <a:pt x="223" y="102"/>
                        </a:cubicBezTo>
                        <a:cubicBezTo>
                          <a:pt x="223" y="102"/>
                          <a:pt x="223" y="102"/>
                          <a:pt x="223" y="102"/>
                        </a:cubicBezTo>
                        <a:cubicBezTo>
                          <a:pt x="224" y="101"/>
                          <a:pt x="224" y="101"/>
                          <a:pt x="224" y="101"/>
                        </a:cubicBezTo>
                        <a:cubicBezTo>
                          <a:pt x="224" y="101"/>
                          <a:pt x="224" y="101"/>
                          <a:pt x="224" y="101"/>
                        </a:cubicBezTo>
                        <a:cubicBezTo>
                          <a:pt x="224" y="101"/>
                          <a:pt x="224" y="101"/>
                          <a:pt x="225" y="101"/>
                        </a:cubicBezTo>
                        <a:cubicBezTo>
                          <a:pt x="225" y="100"/>
                          <a:pt x="225" y="100"/>
                          <a:pt x="226" y="100"/>
                        </a:cubicBezTo>
                        <a:cubicBezTo>
                          <a:pt x="226" y="100"/>
                          <a:pt x="226" y="100"/>
                          <a:pt x="226" y="100"/>
                        </a:cubicBezTo>
                        <a:cubicBezTo>
                          <a:pt x="226" y="99"/>
                          <a:pt x="226" y="99"/>
                          <a:pt x="227" y="99"/>
                        </a:cubicBezTo>
                        <a:cubicBezTo>
                          <a:pt x="227" y="99"/>
                          <a:pt x="227" y="99"/>
                          <a:pt x="227" y="99"/>
                        </a:cubicBezTo>
                        <a:cubicBezTo>
                          <a:pt x="227" y="99"/>
                          <a:pt x="227" y="99"/>
                          <a:pt x="227" y="99"/>
                        </a:cubicBezTo>
                        <a:cubicBezTo>
                          <a:pt x="227" y="98"/>
                          <a:pt x="227" y="98"/>
                          <a:pt x="228" y="98"/>
                        </a:cubicBezTo>
                        <a:cubicBezTo>
                          <a:pt x="228" y="98"/>
                          <a:pt x="228" y="97"/>
                          <a:pt x="228" y="97"/>
                        </a:cubicBezTo>
                        <a:cubicBezTo>
                          <a:pt x="228" y="97"/>
                          <a:pt x="228" y="97"/>
                          <a:pt x="228" y="97"/>
                        </a:cubicBezTo>
                        <a:cubicBezTo>
                          <a:pt x="228" y="97"/>
                          <a:pt x="229" y="97"/>
                          <a:pt x="229" y="97"/>
                        </a:cubicBezTo>
                        <a:cubicBezTo>
                          <a:pt x="229" y="97"/>
                          <a:pt x="229" y="96"/>
                          <a:pt x="229" y="96"/>
                        </a:cubicBezTo>
                        <a:cubicBezTo>
                          <a:pt x="229" y="96"/>
                          <a:pt x="229" y="96"/>
                          <a:pt x="229" y="96"/>
                        </a:cubicBezTo>
                        <a:cubicBezTo>
                          <a:pt x="229" y="95"/>
                          <a:pt x="230" y="95"/>
                          <a:pt x="230" y="95"/>
                        </a:cubicBezTo>
                        <a:cubicBezTo>
                          <a:pt x="230" y="95"/>
                          <a:pt x="230" y="95"/>
                          <a:pt x="230" y="95"/>
                        </a:cubicBezTo>
                        <a:cubicBezTo>
                          <a:pt x="230" y="95"/>
                          <a:pt x="230" y="95"/>
                          <a:pt x="230" y="94"/>
                        </a:cubicBezTo>
                        <a:cubicBezTo>
                          <a:pt x="230" y="94"/>
                          <a:pt x="230" y="94"/>
                          <a:pt x="231" y="94"/>
                        </a:cubicBezTo>
                        <a:cubicBezTo>
                          <a:pt x="231" y="94"/>
                          <a:pt x="231" y="94"/>
                          <a:pt x="231" y="94"/>
                        </a:cubicBezTo>
                        <a:cubicBezTo>
                          <a:pt x="231" y="93"/>
                          <a:pt x="231" y="93"/>
                          <a:pt x="231" y="93"/>
                        </a:cubicBezTo>
                        <a:cubicBezTo>
                          <a:pt x="231" y="93"/>
                          <a:pt x="231" y="92"/>
                          <a:pt x="231" y="92"/>
                        </a:cubicBezTo>
                        <a:cubicBezTo>
                          <a:pt x="231" y="92"/>
                          <a:pt x="231" y="92"/>
                          <a:pt x="231" y="92"/>
                        </a:cubicBezTo>
                        <a:cubicBezTo>
                          <a:pt x="231" y="92"/>
                          <a:pt x="231" y="92"/>
                          <a:pt x="231" y="91"/>
                        </a:cubicBezTo>
                        <a:cubicBezTo>
                          <a:pt x="231" y="91"/>
                          <a:pt x="231" y="91"/>
                          <a:pt x="232" y="91"/>
                        </a:cubicBezTo>
                        <a:cubicBezTo>
                          <a:pt x="232" y="91"/>
                          <a:pt x="232" y="91"/>
                          <a:pt x="232" y="91"/>
                        </a:cubicBezTo>
                        <a:cubicBezTo>
                          <a:pt x="232" y="91"/>
                          <a:pt x="232" y="91"/>
                          <a:pt x="232" y="91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89"/>
                          <a:pt x="232" y="89"/>
                        </a:cubicBezTo>
                        <a:cubicBezTo>
                          <a:pt x="232" y="89"/>
                          <a:pt x="232" y="89"/>
                          <a:pt x="232" y="89"/>
                        </a:cubicBezTo>
                        <a:cubicBezTo>
                          <a:pt x="232" y="89"/>
                          <a:pt x="232" y="89"/>
                          <a:pt x="232" y="89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74"/>
                          <a:pt x="232" y="61"/>
                          <a:pt x="232" y="48"/>
                        </a:cubicBezTo>
                        <a:cubicBezTo>
                          <a:pt x="229" y="53"/>
                          <a:pt x="223" y="59"/>
                          <a:pt x="210" y="65"/>
                        </a:cubicBezTo>
                        <a:close/>
                      </a:path>
                    </a:pathLst>
                  </a:custGeom>
                  <a:solidFill>
                    <a:srgbClr val="0096D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1600" kern="0">
                      <a:solidFill>
                        <a:srgbClr val="104657"/>
                      </a:solidFill>
                      <a:latin typeface="CiscoSansTT Light"/>
                      <a:cs typeface="CiscoSansTT Light"/>
                    </a:endParaRPr>
                  </a:p>
                </p:txBody>
              </p:sp>
              <p:sp>
                <p:nvSpPr>
                  <p:cNvPr id="106" name="TextBox 1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43705" y="3775300"/>
                    <a:ext cx="290245" cy="3185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endParaRPr lang="en-US" sz="700" kern="0" dirty="0">
                      <a:solidFill>
                        <a:srgbClr val="104657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iscoSansTT Light"/>
                      <a:cs typeface="CiscoSansTT Light"/>
                    </a:endParaRPr>
                  </a:p>
                </p:txBody>
              </p:sp>
            </p:grpSp>
            <p:grpSp>
              <p:nvGrpSpPr>
                <p:cNvPr id="89" name="Group 542"/>
                <p:cNvGrpSpPr/>
                <p:nvPr/>
              </p:nvGrpSpPr>
              <p:grpSpPr>
                <a:xfrm>
                  <a:off x="5502739" y="3440523"/>
                  <a:ext cx="597838" cy="366443"/>
                  <a:chOff x="7550631" y="3656238"/>
                  <a:chExt cx="704912" cy="437577"/>
                </a:xfrm>
              </p:grpSpPr>
              <p:sp>
                <p:nvSpPr>
                  <p:cNvPr id="103" name="Freeform 13"/>
                  <p:cNvSpPr>
                    <a:spLocks noEditPoints="1"/>
                  </p:cNvSpPr>
                  <p:nvPr/>
                </p:nvSpPr>
                <p:spPr bwMode="auto">
                  <a:xfrm>
                    <a:off x="7550631" y="3656238"/>
                    <a:ext cx="704912" cy="357349"/>
                  </a:xfrm>
                  <a:custGeom>
                    <a:avLst/>
                    <a:gdLst/>
                    <a:ahLst/>
                    <a:cxnLst>
                      <a:cxn ang="0">
                        <a:pos x="56" y="68"/>
                      </a:cxn>
                      <a:cxn ang="0">
                        <a:pos x="135" y="39"/>
                      </a:cxn>
                      <a:cxn ang="0">
                        <a:pos x="129" y="27"/>
                      </a:cxn>
                      <a:cxn ang="0">
                        <a:pos x="159" y="34"/>
                      </a:cxn>
                      <a:cxn ang="0">
                        <a:pos x="81" y="62"/>
                      </a:cxn>
                      <a:cxn ang="0">
                        <a:pos x="115" y="53"/>
                      </a:cxn>
                      <a:cxn ang="0">
                        <a:pos x="72" y="31"/>
                      </a:cxn>
                      <a:cxn ang="0">
                        <a:pos x="210" y="65"/>
                      </a:cxn>
                      <a:cxn ang="0">
                        <a:pos x="17" y="92"/>
                      </a:cxn>
                      <a:cxn ang="0">
                        <a:pos x="18" y="95"/>
                      </a:cxn>
                      <a:cxn ang="0">
                        <a:pos x="20" y="97"/>
                      </a:cxn>
                      <a:cxn ang="0">
                        <a:pos x="22" y="99"/>
                      </a:cxn>
                      <a:cxn ang="0">
                        <a:pos x="25" y="102"/>
                      </a:cxn>
                      <a:cxn ang="0">
                        <a:pos x="27" y="103"/>
                      </a:cxn>
                      <a:cxn ang="0">
                        <a:pos x="30" y="105"/>
                      </a:cxn>
                      <a:cxn ang="0">
                        <a:pos x="33" y="107"/>
                      </a:cxn>
                      <a:cxn ang="0">
                        <a:pos x="37" y="109"/>
                      </a:cxn>
                      <a:cxn ang="0">
                        <a:pos x="41" y="111"/>
                      </a:cxn>
                      <a:cxn ang="0">
                        <a:pos x="45" y="112"/>
                      </a:cxn>
                      <a:cxn ang="0">
                        <a:pos x="50" y="114"/>
                      </a:cxn>
                      <a:cxn ang="0">
                        <a:pos x="54" y="115"/>
                      </a:cxn>
                      <a:cxn ang="0">
                        <a:pos x="59" y="116"/>
                      </a:cxn>
                      <a:cxn ang="0">
                        <a:pos x="65" y="118"/>
                      </a:cxn>
                      <a:cxn ang="0">
                        <a:pos x="71" y="119"/>
                      </a:cxn>
                      <a:cxn ang="0">
                        <a:pos x="78" y="120"/>
                      </a:cxn>
                      <a:cxn ang="0">
                        <a:pos x="83" y="121"/>
                      </a:cxn>
                      <a:cxn ang="0">
                        <a:pos x="90" y="122"/>
                      </a:cxn>
                      <a:cxn ang="0">
                        <a:pos x="95" y="122"/>
                      </a:cxn>
                      <a:cxn ang="0">
                        <a:pos x="107" y="123"/>
                      </a:cxn>
                      <a:cxn ang="0">
                        <a:pos x="119" y="124"/>
                      </a:cxn>
                      <a:cxn ang="0">
                        <a:pos x="125" y="124"/>
                      </a:cxn>
                      <a:cxn ang="0">
                        <a:pos x="131" y="124"/>
                      </a:cxn>
                      <a:cxn ang="0">
                        <a:pos x="138" y="123"/>
                      </a:cxn>
                      <a:cxn ang="0">
                        <a:pos x="147" y="123"/>
                      </a:cxn>
                      <a:cxn ang="0">
                        <a:pos x="152" y="122"/>
                      </a:cxn>
                      <a:cxn ang="0">
                        <a:pos x="158" y="122"/>
                      </a:cxn>
                      <a:cxn ang="0">
                        <a:pos x="165" y="121"/>
                      </a:cxn>
                      <a:cxn ang="0">
                        <a:pos x="174" y="120"/>
                      </a:cxn>
                      <a:cxn ang="0">
                        <a:pos x="179" y="118"/>
                      </a:cxn>
                      <a:cxn ang="0">
                        <a:pos x="185" y="117"/>
                      </a:cxn>
                      <a:cxn ang="0">
                        <a:pos x="191" y="116"/>
                      </a:cxn>
                      <a:cxn ang="0">
                        <a:pos x="196" y="114"/>
                      </a:cxn>
                      <a:cxn ang="0">
                        <a:pos x="201" y="113"/>
                      </a:cxn>
                      <a:cxn ang="0">
                        <a:pos x="205" y="111"/>
                      </a:cxn>
                      <a:cxn ang="0">
                        <a:pos x="210" y="109"/>
                      </a:cxn>
                      <a:cxn ang="0">
                        <a:pos x="213" y="108"/>
                      </a:cxn>
                      <a:cxn ang="0">
                        <a:pos x="216" y="107"/>
                      </a:cxn>
                      <a:cxn ang="0">
                        <a:pos x="219" y="105"/>
                      </a:cxn>
                      <a:cxn ang="0">
                        <a:pos x="222" y="103"/>
                      </a:cxn>
                      <a:cxn ang="0">
                        <a:pos x="225" y="101"/>
                      </a:cxn>
                      <a:cxn ang="0">
                        <a:pos x="227" y="99"/>
                      </a:cxn>
                      <a:cxn ang="0">
                        <a:pos x="229" y="96"/>
                      </a:cxn>
                      <a:cxn ang="0">
                        <a:pos x="231" y="94"/>
                      </a:cxn>
                      <a:cxn ang="0">
                        <a:pos x="231" y="91"/>
                      </a:cxn>
                      <a:cxn ang="0">
                        <a:pos x="232" y="90"/>
                      </a:cxn>
                      <a:cxn ang="0">
                        <a:pos x="232" y="88"/>
                      </a:cxn>
                    </a:cxnLst>
                    <a:rect l="0" t="0" r="r" b="b"/>
                    <a:pathLst>
                      <a:path w="244" h="124">
                        <a:moveTo>
                          <a:pt x="56" y="68"/>
                        </a:moveTo>
                        <a:cubicBezTo>
                          <a:pt x="103" y="80"/>
                          <a:pt x="172" y="77"/>
                          <a:pt x="208" y="61"/>
                        </a:cubicBezTo>
                        <a:cubicBezTo>
                          <a:pt x="244" y="46"/>
                          <a:pt x="235" y="24"/>
                          <a:pt x="188" y="11"/>
                        </a:cubicBezTo>
                        <a:cubicBezTo>
                          <a:pt x="140" y="0"/>
                          <a:pt x="72" y="3"/>
                          <a:pt x="36" y="18"/>
                        </a:cubicBezTo>
                        <a:cubicBezTo>
                          <a:pt x="0" y="34"/>
                          <a:pt x="9" y="56"/>
                          <a:pt x="56" y="68"/>
                        </a:cubicBezTo>
                        <a:close/>
                        <a:moveTo>
                          <a:pt x="191" y="57"/>
                        </a:moveTo>
                        <a:cubicBezTo>
                          <a:pt x="191" y="57"/>
                          <a:pt x="191" y="57"/>
                          <a:pt x="154" y="55"/>
                        </a:cubicBezTo>
                        <a:cubicBezTo>
                          <a:pt x="154" y="55"/>
                          <a:pt x="154" y="55"/>
                          <a:pt x="160" y="53"/>
                        </a:cubicBezTo>
                        <a:cubicBezTo>
                          <a:pt x="160" y="53"/>
                          <a:pt x="160" y="53"/>
                          <a:pt x="124" y="44"/>
                        </a:cubicBezTo>
                        <a:cubicBezTo>
                          <a:pt x="124" y="44"/>
                          <a:pt x="124" y="44"/>
                          <a:pt x="135" y="39"/>
                        </a:cubicBezTo>
                        <a:cubicBezTo>
                          <a:pt x="135" y="39"/>
                          <a:pt x="135" y="39"/>
                          <a:pt x="171" y="48"/>
                        </a:cubicBezTo>
                        <a:cubicBezTo>
                          <a:pt x="171" y="48"/>
                          <a:pt x="171" y="48"/>
                          <a:pt x="177" y="46"/>
                        </a:cubicBezTo>
                        <a:cubicBezTo>
                          <a:pt x="177" y="46"/>
                          <a:pt x="177" y="46"/>
                          <a:pt x="177" y="46"/>
                        </a:cubicBezTo>
                        <a:cubicBezTo>
                          <a:pt x="177" y="46"/>
                          <a:pt x="177" y="46"/>
                          <a:pt x="191" y="57"/>
                        </a:cubicBezTo>
                        <a:close/>
                        <a:moveTo>
                          <a:pt x="129" y="27"/>
                        </a:moveTo>
                        <a:cubicBezTo>
                          <a:pt x="129" y="27"/>
                          <a:pt x="129" y="27"/>
                          <a:pt x="136" y="29"/>
                        </a:cubicBezTo>
                        <a:cubicBezTo>
                          <a:pt x="136" y="29"/>
                          <a:pt x="136" y="29"/>
                          <a:pt x="163" y="17"/>
                        </a:cubicBezTo>
                        <a:cubicBezTo>
                          <a:pt x="163" y="17"/>
                          <a:pt x="163" y="17"/>
                          <a:pt x="178" y="21"/>
                        </a:cubicBezTo>
                        <a:cubicBezTo>
                          <a:pt x="178" y="21"/>
                          <a:pt x="178" y="21"/>
                          <a:pt x="151" y="32"/>
                        </a:cubicBezTo>
                        <a:cubicBezTo>
                          <a:pt x="151" y="32"/>
                          <a:pt x="151" y="32"/>
                          <a:pt x="159" y="34"/>
                        </a:cubicBezTo>
                        <a:cubicBezTo>
                          <a:pt x="159" y="34"/>
                          <a:pt x="159" y="34"/>
                          <a:pt x="124" y="39"/>
                        </a:cubicBezTo>
                        <a:cubicBezTo>
                          <a:pt x="124" y="39"/>
                          <a:pt x="124" y="39"/>
                          <a:pt x="129" y="27"/>
                        </a:cubicBezTo>
                        <a:close/>
                        <a:moveTo>
                          <a:pt x="115" y="53"/>
                        </a:moveTo>
                        <a:cubicBezTo>
                          <a:pt x="115" y="53"/>
                          <a:pt x="115" y="53"/>
                          <a:pt x="108" y="51"/>
                        </a:cubicBezTo>
                        <a:cubicBezTo>
                          <a:pt x="108" y="51"/>
                          <a:pt x="108" y="51"/>
                          <a:pt x="81" y="62"/>
                        </a:cubicBezTo>
                        <a:cubicBezTo>
                          <a:pt x="81" y="62"/>
                          <a:pt x="81" y="62"/>
                          <a:pt x="66" y="59"/>
                        </a:cubicBezTo>
                        <a:cubicBezTo>
                          <a:pt x="66" y="59"/>
                          <a:pt x="66" y="59"/>
                          <a:pt x="93" y="47"/>
                        </a:cubicBezTo>
                        <a:cubicBezTo>
                          <a:pt x="93" y="47"/>
                          <a:pt x="93" y="47"/>
                          <a:pt x="85" y="45"/>
                        </a:cubicBezTo>
                        <a:cubicBezTo>
                          <a:pt x="85" y="45"/>
                          <a:pt x="85" y="45"/>
                          <a:pt x="120" y="40"/>
                        </a:cubicBezTo>
                        <a:cubicBezTo>
                          <a:pt x="120" y="40"/>
                          <a:pt x="120" y="40"/>
                          <a:pt x="115" y="53"/>
                        </a:cubicBezTo>
                        <a:close/>
                        <a:moveTo>
                          <a:pt x="90" y="24"/>
                        </a:moveTo>
                        <a:cubicBezTo>
                          <a:pt x="90" y="24"/>
                          <a:pt x="90" y="24"/>
                          <a:pt x="84" y="26"/>
                        </a:cubicBezTo>
                        <a:cubicBezTo>
                          <a:pt x="84" y="26"/>
                          <a:pt x="84" y="26"/>
                          <a:pt x="120" y="35"/>
                        </a:cubicBezTo>
                        <a:cubicBezTo>
                          <a:pt x="120" y="35"/>
                          <a:pt x="120" y="35"/>
                          <a:pt x="108" y="40"/>
                        </a:cubicBezTo>
                        <a:cubicBezTo>
                          <a:pt x="108" y="40"/>
                          <a:pt x="108" y="40"/>
                          <a:pt x="72" y="31"/>
                        </a:cubicBezTo>
                        <a:cubicBezTo>
                          <a:pt x="72" y="31"/>
                          <a:pt x="72" y="31"/>
                          <a:pt x="67" y="34"/>
                        </a:cubicBezTo>
                        <a:cubicBezTo>
                          <a:pt x="67" y="34"/>
                          <a:pt x="67" y="34"/>
                          <a:pt x="67" y="34"/>
                        </a:cubicBezTo>
                        <a:cubicBezTo>
                          <a:pt x="67" y="34"/>
                          <a:pt x="67" y="34"/>
                          <a:pt x="52" y="22"/>
                        </a:cubicBezTo>
                        <a:cubicBezTo>
                          <a:pt x="52" y="22"/>
                          <a:pt x="52" y="22"/>
                          <a:pt x="90" y="24"/>
                        </a:cubicBezTo>
                        <a:close/>
                        <a:moveTo>
                          <a:pt x="210" y="65"/>
                        </a:moveTo>
                        <a:cubicBezTo>
                          <a:pt x="189" y="74"/>
                          <a:pt x="158" y="79"/>
                          <a:pt x="124" y="79"/>
                        </a:cubicBezTo>
                        <a:cubicBezTo>
                          <a:pt x="100" y="79"/>
                          <a:pt x="77" y="77"/>
                          <a:pt x="58" y="72"/>
                        </a:cubicBezTo>
                        <a:cubicBezTo>
                          <a:pt x="35" y="66"/>
                          <a:pt x="21" y="57"/>
                          <a:pt x="16" y="48"/>
                        </a:cubicBezTo>
                        <a:cubicBezTo>
                          <a:pt x="16" y="87"/>
                          <a:pt x="16" y="87"/>
                          <a:pt x="16" y="87"/>
                        </a:cubicBezTo>
                        <a:cubicBezTo>
                          <a:pt x="16" y="89"/>
                          <a:pt x="16" y="91"/>
                          <a:pt x="17" y="92"/>
                        </a:cubicBezTo>
                        <a:cubicBezTo>
                          <a:pt x="17" y="93"/>
                          <a:pt x="17" y="93"/>
                          <a:pt x="17" y="93"/>
                        </a:cubicBezTo>
                        <a:cubicBezTo>
                          <a:pt x="17" y="93"/>
                          <a:pt x="17" y="93"/>
                          <a:pt x="17" y="93"/>
                        </a:cubicBezTo>
                        <a:cubicBezTo>
                          <a:pt x="17" y="93"/>
                          <a:pt x="17" y="94"/>
                          <a:pt x="18" y="94"/>
                        </a:cubicBezTo>
                        <a:cubicBezTo>
                          <a:pt x="18" y="94"/>
                          <a:pt x="18" y="94"/>
                          <a:pt x="18" y="94"/>
                        </a:cubicBezTo>
                        <a:cubicBezTo>
                          <a:pt x="18" y="94"/>
                          <a:pt x="18" y="94"/>
                          <a:pt x="18" y="95"/>
                        </a:cubicBezTo>
                        <a:cubicBezTo>
                          <a:pt x="18" y="95"/>
                          <a:pt x="18" y="95"/>
                          <a:pt x="18" y="95"/>
                        </a:cubicBezTo>
                        <a:cubicBezTo>
                          <a:pt x="18" y="95"/>
                          <a:pt x="18" y="95"/>
                          <a:pt x="19" y="96"/>
                        </a:cubicBezTo>
                        <a:cubicBezTo>
                          <a:pt x="19" y="96"/>
                          <a:pt x="19" y="96"/>
                          <a:pt x="19" y="96"/>
                        </a:cubicBezTo>
                        <a:cubicBezTo>
                          <a:pt x="19" y="96"/>
                          <a:pt x="19" y="96"/>
                          <a:pt x="19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20" y="97"/>
                          <a:pt x="20" y="97"/>
                          <a:pt x="20" y="98"/>
                        </a:cubicBezTo>
                        <a:cubicBezTo>
                          <a:pt x="20" y="98"/>
                          <a:pt x="21" y="98"/>
                          <a:pt x="21" y="98"/>
                        </a:cubicBezTo>
                        <a:cubicBezTo>
                          <a:pt x="21" y="98"/>
                          <a:pt x="21" y="98"/>
                          <a:pt x="21" y="98"/>
                        </a:cubicBezTo>
                        <a:cubicBezTo>
                          <a:pt x="21" y="99"/>
                          <a:pt x="21" y="99"/>
                          <a:pt x="22" y="99"/>
                        </a:cubicBezTo>
                        <a:cubicBezTo>
                          <a:pt x="22" y="99"/>
                          <a:pt x="22" y="99"/>
                          <a:pt x="22" y="99"/>
                        </a:cubicBezTo>
                        <a:cubicBezTo>
                          <a:pt x="22" y="99"/>
                          <a:pt x="22" y="100"/>
                          <a:pt x="22" y="100"/>
                        </a:cubicBezTo>
                        <a:cubicBezTo>
                          <a:pt x="23" y="100"/>
                          <a:pt x="23" y="100"/>
                          <a:pt x="23" y="100"/>
                        </a:cubicBezTo>
                        <a:cubicBezTo>
                          <a:pt x="23" y="100"/>
                          <a:pt x="23" y="100"/>
                          <a:pt x="23" y="101"/>
                        </a:cubicBezTo>
                        <a:cubicBezTo>
                          <a:pt x="24" y="101"/>
                          <a:pt x="24" y="101"/>
                          <a:pt x="25" y="102"/>
                        </a:cubicBezTo>
                        <a:cubicBezTo>
                          <a:pt x="25" y="102"/>
                          <a:pt x="25" y="102"/>
                          <a:pt x="25" y="102"/>
                        </a:cubicBezTo>
                        <a:cubicBezTo>
                          <a:pt x="25" y="102"/>
                          <a:pt x="25" y="102"/>
                          <a:pt x="25" y="102"/>
                        </a:cubicBezTo>
                        <a:cubicBezTo>
                          <a:pt x="26" y="102"/>
                          <a:pt x="26" y="102"/>
                          <a:pt x="26" y="102"/>
                        </a:cubicBezTo>
                        <a:cubicBezTo>
                          <a:pt x="26" y="103"/>
                          <a:pt x="26" y="103"/>
                          <a:pt x="27" y="103"/>
                        </a:cubicBezTo>
                        <a:cubicBezTo>
                          <a:pt x="27" y="103"/>
                          <a:pt x="27" y="103"/>
                          <a:pt x="27" y="103"/>
                        </a:cubicBezTo>
                        <a:cubicBezTo>
                          <a:pt x="27" y="104"/>
                          <a:pt x="27" y="104"/>
                          <a:pt x="28" y="104"/>
                        </a:cubicBezTo>
                        <a:cubicBezTo>
                          <a:pt x="28" y="104"/>
                          <a:pt x="28" y="104"/>
                          <a:pt x="28" y="104"/>
                        </a:cubicBezTo>
                        <a:cubicBezTo>
                          <a:pt x="28" y="104"/>
                          <a:pt x="29" y="104"/>
                          <a:pt x="29" y="105"/>
                        </a:cubicBezTo>
                        <a:cubicBezTo>
                          <a:pt x="29" y="105"/>
                          <a:pt x="29" y="105"/>
                          <a:pt x="29" y="105"/>
                        </a:cubicBezTo>
                        <a:cubicBezTo>
                          <a:pt x="30" y="105"/>
                          <a:pt x="30" y="105"/>
                          <a:pt x="30" y="105"/>
                        </a:cubicBezTo>
                        <a:cubicBezTo>
                          <a:pt x="30" y="105"/>
                          <a:pt x="30" y="105"/>
                          <a:pt x="31" y="105"/>
                        </a:cubicBezTo>
                        <a:cubicBezTo>
                          <a:pt x="31" y="106"/>
                          <a:pt x="31" y="106"/>
                          <a:pt x="32" y="106"/>
                        </a:cubicBezTo>
                        <a:cubicBezTo>
                          <a:pt x="32" y="106"/>
                          <a:pt x="32" y="106"/>
                          <a:pt x="32" y="106"/>
                        </a:cubicBezTo>
                        <a:cubicBezTo>
                          <a:pt x="32" y="107"/>
                          <a:pt x="33" y="107"/>
                          <a:pt x="33" y="107"/>
                        </a:cubicBezTo>
                        <a:cubicBezTo>
                          <a:pt x="33" y="107"/>
                          <a:pt x="33" y="107"/>
                          <a:pt x="33" y="107"/>
                        </a:cubicBezTo>
                        <a:cubicBezTo>
                          <a:pt x="34" y="107"/>
                          <a:pt x="34" y="107"/>
                          <a:pt x="34" y="108"/>
                        </a:cubicBezTo>
                        <a:cubicBezTo>
                          <a:pt x="35" y="108"/>
                          <a:pt x="35" y="108"/>
                          <a:pt x="35" y="108"/>
                        </a:cubicBezTo>
                        <a:cubicBezTo>
                          <a:pt x="35" y="108"/>
                          <a:pt x="36" y="108"/>
                          <a:pt x="36" y="108"/>
                        </a:cubicBezTo>
                        <a:cubicBezTo>
                          <a:pt x="36" y="109"/>
                          <a:pt x="36" y="109"/>
                          <a:pt x="36" y="109"/>
                        </a:cubicBezTo>
                        <a:cubicBezTo>
                          <a:pt x="37" y="109"/>
                          <a:pt x="37" y="109"/>
                          <a:pt x="37" y="109"/>
                        </a:cubicBezTo>
                        <a:cubicBezTo>
                          <a:pt x="38" y="109"/>
                          <a:pt x="38" y="109"/>
                          <a:pt x="38" y="109"/>
                        </a:cubicBezTo>
                        <a:cubicBezTo>
                          <a:pt x="38" y="109"/>
                          <a:pt x="39" y="109"/>
                          <a:pt x="39" y="110"/>
                        </a:cubicBezTo>
                        <a:cubicBezTo>
                          <a:pt x="39" y="110"/>
                          <a:pt x="39" y="110"/>
                          <a:pt x="39" y="110"/>
                        </a:cubicBezTo>
                        <a:cubicBezTo>
                          <a:pt x="40" y="110"/>
                          <a:pt x="40" y="110"/>
                          <a:pt x="41" y="110"/>
                        </a:cubicBezTo>
                        <a:cubicBezTo>
                          <a:pt x="41" y="110"/>
                          <a:pt x="41" y="110"/>
                          <a:pt x="41" y="111"/>
                        </a:cubicBezTo>
                        <a:cubicBezTo>
                          <a:pt x="42" y="111"/>
                          <a:pt x="42" y="111"/>
                          <a:pt x="43" y="111"/>
                        </a:cubicBezTo>
                        <a:cubicBezTo>
                          <a:pt x="43" y="111"/>
                          <a:pt x="43" y="111"/>
                          <a:pt x="43" y="111"/>
                        </a:cubicBezTo>
                        <a:cubicBezTo>
                          <a:pt x="43" y="111"/>
                          <a:pt x="43" y="112"/>
                          <a:pt x="44" y="112"/>
                        </a:cubicBezTo>
                        <a:cubicBezTo>
                          <a:pt x="44" y="112"/>
                          <a:pt x="44" y="112"/>
                          <a:pt x="44" y="112"/>
                        </a:cubicBezTo>
                        <a:cubicBezTo>
                          <a:pt x="44" y="112"/>
                          <a:pt x="45" y="112"/>
                          <a:pt x="45" y="112"/>
                        </a:cubicBezTo>
                        <a:cubicBezTo>
                          <a:pt x="45" y="112"/>
                          <a:pt x="46" y="112"/>
                          <a:pt x="46" y="112"/>
                        </a:cubicBezTo>
                        <a:cubicBezTo>
                          <a:pt x="46" y="113"/>
                          <a:pt x="47" y="113"/>
                          <a:pt x="47" y="113"/>
                        </a:cubicBezTo>
                        <a:cubicBezTo>
                          <a:pt x="47" y="113"/>
                          <a:pt x="48" y="113"/>
                          <a:pt x="48" y="113"/>
                        </a:cubicBezTo>
                        <a:cubicBezTo>
                          <a:pt x="48" y="113"/>
                          <a:pt x="49" y="113"/>
                          <a:pt x="49" y="113"/>
                        </a:cubicBezTo>
                        <a:cubicBezTo>
                          <a:pt x="49" y="113"/>
                          <a:pt x="49" y="114"/>
                          <a:pt x="50" y="114"/>
                        </a:cubicBezTo>
                        <a:cubicBezTo>
                          <a:pt x="50" y="114"/>
                          <a:pt x="51" y="114"/>
                          <a:pt x="51" y="114"/>
                        </a:cubicBezTo>
                        <a:cubicBezTo>
                          <a:pt x="51" y="114"/>
                          <a:pt x="52" y="114"/>
                          <a:pt x="52" y="114"/>
                        </a:cubicBezTo>
                        <a:cubicBezTo>
                          <a:pt x="52" y="114"/>
                          <a:pt x="52" y="114"/>
                          <a:pt x="52" y="114"/>
                        </a:cubicBezTo>
                        <a:cubicBezTo>
                          <a:pt x="52" y="114"/>
                          <a:pt x="52" y="114"/>
                          <a:pt x="52" y="114"/>
                        </a:cubicBezTo>
                        <a:cubicBezTo>
                          <a:pt x="53" y="114"/>
                          <a:pt x="53" y="115"/>
                          <a:pt x="54" y="115"/>
                        </a:cubicBezTo>
                        <a:cubicBezTo>
                          <a:pt x="54" y="115"/>
                          <a:pt x="54" y="115"/>
                          <a:pt x="54" y="115"/>
                        </a:cubicBezTo>
                        <a:cubicBezTo>
                          <a:pt x="55" y="115"/>
                          <a:pt x="55" y="115"/>
                          <a:pt x="56" y="115"/>
                        </a:cubicBezTo>
                        <a:cubicBezTo>
                          <a:pt x="56" y="115"/>
                          <a:pt x="56" y="115"/>
                          <a:pt x="56" y="115"/>
                        </a:cubicBezTo>
                        <a:cubicBezTo>
                          <a:pt x="57" y="116"/>
                          <a:pt x="58" y="116"/>
                          <a:pt x="58" y="116"/>
                        </a:cubicBezTo>
                        <a:cubicBezTo>
                          <a:pt x="58" y="116"/>
                          <a:pt x="59" y="116"/>
                          <a:pt x="59" y="116"/>
                        </a:cubicBezTo>
                        <a:cubicBezTo>
                          <a:pt x="59" y="116"/>
                          <a:pt x="59" y="116"/>
                          <a:pt x="59" y="116"/>
                        </a:cubicBezTo>
                        <a:cubicBezTo>
                          <a:pt x="60" y="117"/>
                          <a:pt x="61" y="117"/>
                          <a:pt x="62" y="117"/>
                        </a:cubicBezTo>
                        <a:cubicBezTo>
                          <a:pt x="62" y="117"/>
                          <a:pt x="62" y="117"/>
                          <a:pt x="62" y="117"/>
                        </a:cubicBezTo>
                        <a:cubicBezTo>
                          <a:pt x="63" y="117"/>
                          <a:pt x="64" y="118"/>
                          <a:pt x="65" y="118"/>
                        </a:cubicBezTo>
                        <a:cubicBezTo>
                          <a:pt x="65" y="118"/>
                          <a:pt x="65" y="118"/>
                          <a:pt x="65" y="118"/>
                        </a:cubicBezTo>
                        <a:cubicBezTo>
                          <a:pt x="65" y="118"/>
                          <a:pt x="65" y="118"/>
                          <a:pt x="66" y="118"/>
                        </a:cubicBezTo>
                        <a:cubicBezTo>
                          <a:pt x="67" y="118"/>
                          <a:pt x="67" y="118"/>
                          <a:pt x="68" y="118"/>
                        </a:cubicBezTo>
                        <a:cubicBezTo>
                          <a:pt x="68" y="118"/>
                          <a:pt x="68" y="118"/>
                          <a:pt x="69" y="118"/>
                        </a:cubicBezTo>
                        <a:cubicBezTo>
                          <a:pt x="69" y="119"/>
                          <a:pt x="70" y="119"/>
                          <a:pt x="71" y="119"/>
                        </a:cubicBezTo>
                        <a:cubicBezTo>
                          <a:pt x="71" y="119"/>
                          <a:pt x="71" y="119"/>
                          <a:pt x="71" y="119"/>
                        </a:cubicBezTo>
                        <a:cubicBezTo>
                          <a:pt x="72" y="119"/>
                          <a:pt x="73" y="119"/>
                          <a:pt x="74" y="119"/>
                        </a:cubicBezTo>
                        <a:cubicBezTo>
                          <a:pt x="74" y="120"/>
                          <a:pt x="75" y="120"/>
                          <a:pt x="75" y="120"/>
                        </a:cubicBezTo>
                        <a:cubicBezTo>
                          <a:pt x="76" y="120"/>
                          <a:pt x="76" y="120"/>
                          <a:pt x="77" y="120"/>
                        </a:cubicBezTo>
                        <a:cubicBezTo>
                          <a:pt x="77" y="120"/>
                          <a:pt x="77" y="120"/>
                          <a:pt x="77" y="120"/>
                        </a:cubicBezTo>
                        <a:cubicBezTo>
                          <a:pt x="78" y="120"/>
                          <a:pt x="78" y="120"/>
                          <a:pt x="78" y="120"/>
                        </a:cubicBezTo>
                        <a:cubicBezTo>
                          <a:pt x="79" y="120"/>
                          <a:pt x="79" y="120"/>
                          <a:pt x="80" y="120"/>
                        </a:cubicBezTo>
                        <a:cubicBezTo>
                          <a:pt x="80" y="120"/>
                          <a:pt x="80" y="120"/>
                          <a:pt x="81" y="120"/>
                        </a:cubicBezTo>
                        <a:cubicBezTo>
                          <a:pt x="81" y="120"/>
                          <a:pt x="82" y="121"/>
                          <a:pt x="83" y="121"/>
                        </a:cubicBezTo>
                        <a:cubicBezTo>
                          <a:pt x="83" y="121"/>
                          <a:pt x="83" y="121"/>
                          <a:pt x="83" y="121"/>
                        </a:cubicBezTo>
                        <a:cubicBezTo>
                          <a:pt x="83" y="121"/>
                          <a:pt x="83" y="121"/>
                          <a:pt x="83" y="121"/>
                        </a:cubicBezTo>
                        <a:cubicBezTo>
                          <a:pt x="84" y="121"/>
                          <a:pt x="85" y="121"/>
                          <a:pt x="86" y="121"/>
                        </a:cubicBezTo>
                        <a:cubicBezTo>
                          <a:pt x="86" y="121"/>
                          <a:pt x="86" y="121"/>
                          <a:pt x="87" y="121"/>
                        </a:cubicBezTo>
                        <a:cubicBezTo>
                          <a:pt x="88" y="122"/>
                          <a:pt x="88" y="122"/>
                          <a:pt x="89" y="122"/>
                        </a:cubicBezTo>
                        <a:cubicBezTo>
                          <a:pt x="89" y="122"/>
                          <a:pt x="89" y="122"/>
                          <a:pt x="89" y="122"/>
                        </a:cubicBezTo>
                        <a:cubicBezTo>
                          <a:pt x="89" y="122"/>
                          <a:pt x="90" y="122"/>
                          <a:pt x="90" y="122"/>
                        </a:cubicBezTo>
                        <a:cubicBezTo>
                          <a:pt x="90" y="122"/>
                          <a:pt x="91" y="122"/>
                          <a:pt x="91" y="122"/>
                        </a:cubicBezTo>
                        <a:cubicBezTo>
                          <a:pt x="92" y="122"/>
                          <a:pt x="92" y="122"/>
                          <a:pt x="93" y="122"/>
                        </a:cubicBezTo>
                        <a:cubicBezTo>
                          <a:pt x="93" y="122"/>
                          <a:pt x="94" y="122"/>
                          <a:pt x="94" y="122"/>
                        </a:cubicBezTo>
                        <a:cubicBezTo>
                          <a:pt x="95" y="122"/>
                          <a:pt x="95" y="122"/>
                          <a:pt x="95" y="122"/>
                        </a:cubicBezTo>
                        <a:cubicBezTo>
                          <a:pt x="95" y="122"/>
                          <a:pt x="95" y="122"/>
                          <a:pt x="95" y="122"/>
                        </a:cubicBezTo>
                        <a:cubicBezTo>
                          <a:pt x="97" y="122"/>
                          <a:pt x="99" y="123"/>
                          <a:pt x="101" y="123"/>
                        </a:cubicBezTo>
                        <a:cubicBezTo>
                          <a:pt x="101" y="123"/>
                          <a:pt x="101" y="123"/>
                          <a:pt x="101" y="123"/>
                        </a:cubicBezTo>
                        <a:cubicBezTo>
                          <a:pt x="101" y="123"/>
                          <a:pt x="101" y="123"/>
                          <a:pt x="101" y="123"/>
                        </a:cubicBezTo>
                        <a:cubicBezTo>
                          <a:pt x="103" y="123"/>
                          <a:pt x="105" y="123"/>
                          <a:pt x="107" y="123"/>
                        </a:cubicBezTo>
                        <a:cubicBezTo>
                          <a:pt x="107" y="123"/>
                          <a:pt x="107" y="123"/>
                          <a:pt x="107" y="123"/>
                        </a:cubicBezTo>
                        <a:cubicBezTo>
                          <a:pt x="107" y="123"/>
                          <a:pt x="107" y="123"/>
                          <a:pt x="107" y="123"/>
                        </a:cubicBezTo>
                        <a:cubicBezTo>
                          <a:pt x="109" y="123"/>
                          <a:pt x="111" y="123"/>
                          <a:pt x="112" y="123"/>
                        </a:cubicBezTo>
                        <a:cubicBezTo>
                          <a:pt x="113" y="123"/>
                          <a:pt x="113" y="123"/>
                          <a:pt x="113" y="123"/>
                        </a:cubicBezTo>
                        <a:cubicBezTo>
                          <a:pt x="113" y="123"/>
                          <a:pt x="113" y="123"/>
                          <a:pt x="113" y="123"/>
                        </a:cubicBezTo>
                        <a:cubicBezTo>
                          <a:pt x="115" y="123"/>
                          <a:pt x="117" y="124"/>
                          <a:pt x="119" y="124"/>
                        </a:cubicBezTo>
                        <a:cubicBezTo>
                          <a:pt x="119" y="124"/>
                          <a:pt x="119" y="124"/>
                          <a:pt x="119" y="124"/>
                        </a:cubicBezTo>
                        <a:cubicBezTo>
                          <a:pt x="119" y="124"/>
                          <a:pt x="119" y="124"/>
                          <a:pt x="119" y="124"/>
                        </a:cubicBezTo>
                        <a:cubicBezTo>
                          <a:pt x="120" y="124"/>
                          <a:pt x="121" y="124"/>
                          <a:pt x="122" y="124"/>
                        </a:cubicBezTo>
                        <a:cubicBezTo>
                          <a:pt x="122" y="124"/>
                          <a:pt x="122" y="124"/>
                          <a:pt x="122" y="124"/>
                        </a:cubicBezTo>
                        <a:cubicBezTo>
                          <a:pt x="123" y="124"/>
                          <a:pt x="124" y="124"/>
                          <a:pt x="125" y="124"/>
                        </a:cubicBezTo>
                        <a:cubicBezTo>
                          <a:pt x="125" y="124"/>
                          <a:pt x="125" y="124"/>
                          <a:pt x="125" y="124"/>
                        </a:cubicBezTo>
                        <a:cubicBezTo>
                          <a:pt x="125" y="124"/>
                          <a:pt x="126" y="124"/>
                          <a:pt x="126" y="124"/>
                        </a:cubicBezTo>
                        <a:cubicBezTo>
                          <a:pt x="126" y="124"/>
                          <a:pt x="127" y="124"/>
                          <a:pt x="128" y="124"/>
                        </a:cubicBezTo>
                        <a:cubicBezTo>
                          <a:pt x="128" y="124"/>
                          <a:pt x="128" y="124"/>
                          <a:pt x="129" y="124"/>
                        </a:cubicBezTo>
                        <a:cubicBezTo>
                          <a:pt x="129" y="124"/>
                          <a:pt x="130" y="124"/>
                          <a:pt x="131" y="124"/>
                        </a:cubicBezTo>
                        <a:cubicBezTo>
                          <a:pt x="131" y="124"/>
                          <a:pt x="131" y="124"/>
                          <a:pt x="131" y="124"/>
                        </a:cubicBezTo>
                        <a:cubicBezTo>
                          <a:pt x="132" y="124"/>
                          <a:pt x="132" y="124"/>
                          <a:pt x="132" y="124"/>
                        </a:cubicBezTo>
                        <a:cubicBezTo>
                          <a:pt x="133" y="123"/>
                          <a:pt x="133" y="123"/>
                          <a:pt x="134" y="123"/>
                        </a:cubicBezTo>
                        <a:cubicBezTo>
                          <a:pt x="134" y="123"/>
                          <a:pt x="135" y="123"/>
                          <a:pt x="135" y="123"/>
                        </a:cubicBezTo>
                        <a:cubicBezTo>
                          <a:pt x="136" y="123"/>
                          <a:pt x="137" y="123"/>
                          <a:pt x="138" y="123"/>
                        </a:cubicBezTo>
                        <a:cubicBezTo>
                          <a:pt x="138" y="123"/>
                          <a:pt x="138" y="123"/>
                          <a:pt x="138" y="123"/>
                        </a:cubicBezTo>
                        <a:cubicBezTo>
                          <a:pt x="139" y="123"/>
                          <a:pt x="139" y="123"/>
                          <a:pt x="139" y="123"/>
                        </a:cubicBezTo>
                        <a:cubicBezTo>
                          <a:pt x="140" y="123"/>
                          <a:pt x="141" y="123"/>
                          <a:pt x="142" y="123"/>
                        </a:cubicBezTo>
                        <a:cubicBezTo>
                          <a:pt x="143" y="123"/>
                          <a:pt x="143" y="123"/>
                          <a:pt x="143" y="123"/>
                        </a:cubicBezTo>
                        <a:cubicBezTo>
                          <a:pt x="144" y="123"/>
                          <a:pt x="145" y="123"/>
                          <a:pt x="147" y="123"/>
                        </a:cubicBezTo>
                        <a:cubicBezTo>
                          <a:pt x="147" y="123"/>
                          <a:pt x="147" y="123"/>
                          <a:pt x="147" y="123"/>
                        </a:cubicBezTo>
                        <a:cubicBezTo>
                          <a:pt x="147" y="123"/>
                          <a:pt x="147" y="123"/>
                          <a:pt x="148" y="123"/>
                        </a:cubicBezTo>
                        <a:cubicBezTo>
                          <a:pt x="148" y="123"/>
                          <a:pt x="149" y="123"/>
                          <a:pt x="149" y="123"/>
                        </a:cubicBezTo>
                        <a:cubicBezTo>
                          <a:pt x="149" y="123"/>
                          <a:pt x="150" y="123"/>
                          <a:pt x="150" y="122"/>
                        </a:cubicBezTo>
                        <a:cubicBezTo>
                          <a:pt x="151" y="122"/>
                          <a:pt x="152" y="122"/>
                          <a:pt x="152" y="122"/>
                        </a:cubicBezTo>
                        <a:cubicBezTo>
                          <a:pt x="152" y="122"/>
                          <a:pt x="153" y="122"/>
                          <a:pt x="153" y="122"/>
                        </a:cubicBezTo>
                        <a:cubicBezTo>
                          <a:pt x="154" y="122"/>
                          <a:pt x="154" y="122"/>
                          <a:pt x="155" y="122"/>
                        </a:cubicBezTo>
                        <a:cubicBezTo>
                          <a:pt x="155" y="122"/>
                          <a:pt x="155" y="122"/>
                          <a:pt x="156" y="122"/>
                        </a:cubicBezTo>
                        <a:cubicBezTo>
                          <a:pt x="156" y="122"/>
                          <a:pt x="157" y="122"/>
                          <a:pt x="157" y="122"/>
                        </a:cubicBezTo>
                        <a:cubicBezTo>
                          <a:pt x="158" y="122"/>
                          <a:pt x="158" y="122"/>
                          <a:pt x="158" y="122"/>
                        </a:cubicBezTo>
                        <a:cubicBezTo>
                          <a:pt x="159" y="122"/>
                          <a:pt x="159" y="122"/>
                          <a:pt x="160" y="122"/>
                        </a:cubicBezTo>
                        <a:cubicBezTo>
                          <a:pt x="160" y="122"/>
                          <a:pt x="161" y="122"/>
                          <a:pt x="161" y="122"/>
                        </a:cubicBezTo>
                        <a:cubicBezTo>
                          <a:pt x="161" y="121"/>
                          <a:pt x="162" y="121"/>
                          <a:pt x="163" y="121"/>
                        </a:cubicBezTo>
                        <a:cubicBezTo>
                          <a:pt x="163" y="121"/>
                          <a:pt x="163" y="121"/>
                          <a:pt x="164" y="121"/>
                        </a:cubicBezTo>
                        <a:cubicBezTo>
                          <a:pt x="164" y="121"/>
                          <a:pt x="165" y="121"/>
                          <a:pt x="165" y="121"/>
                        </a:cubicBezTo>
                        <a:cubicBezTo>
                          <a:pt x="166" y="121"/>
                          <a:pt x="166" y="121"/>
                          <a:pt x="166" y="121"/>
                        </a:cubicBezTo>
                        <a:cubicBezTo>
                          <a:pt x="167" y="120"/>
                          <a:pt x="168" y="120"/>
                          <a:pt x="169" y="120"/>
                        </a:cubicBezTo>
                        <a:cubicBezTo>
                          <a:pt x="169" y="120"/>
                          <a:pt x="170" y="120"/>
                          <a:pt x="171" y="120"/>
                        </a:cubicBezTo>
                        <a:cubicBezTo>
                          <a:pt x="171" y="120"/>
                          <a:pt x="172" y="120"/>
                          <a:pt x="172" y="120"/>
                        </a:cubicBezTo>
                        <a:cubicBezTo>
                          <a:pt x="173" y="120"/>
                          <a:pt x="173" y="120"/>
                          <a:pt x="174" y="120"/>
                        </a:cubicBezTo>
                        <a:cubicBezTo>
                          <a:pt x="174" y="120"/>
                          <a:pt x="174" y="119"/>
                          <a:pt x="174" y="119"/>
                        </a:cubicBezTo>
                        <a:cubicBezTo>
                          <a:pt x="175" y="119"/>
                          <a:pt x="175" y="119"/>
                          <a:pt x="176" y="119"/>
                        </a:cubicBezTo>
                        <a:cubicBezTo>
                          <a:pt x="176" y="119"/>
                          <a:pt x="177" y="119"/>
                          <a:pt x="177" y="119"/>
                        </a:cubicBezTo>
                        <a:cubicBezTo>
                          <a:pt x="178" y="119"/>
                          <a:pt x="178" y="119"/>
                          <a:pt x="178" y="119"/>
                        </a:cubicBezTo>
                        <a:cubicBezTo>
                          <a:pt x="179" y="119"/>
                          <a:pt x="179" y="118"/>
                          <a:pt x="179" y="118"/>
                        </a:cubicBezTo>
                        <a:cubicBezTo>
                          <a:pt x="180" y="118"/>
                          <a:pt x="180" y="118"/>
                          <a:pt x="181" y="118"/>
                        </a:cubicBezTo>
                        <a:cubicBezTo>
                          <a:pt x="181" y="118"/>
                          <a:pt x="181" y="118"/>
                          <a:pt x="182" y="118"/>
                        </a:cubicBezTo>
                        <a:cubicBezTo>
                          <a:pt x="182" y="118"/>
                          <a:pt x="183" y="118"/>
                          <a:pt x="183" y="118"/>
                        </a:cubicBezTo>
                        <a:cubicBezTo>
                          <a:pt x="183" y="118"/>
                          <a:pt x="184" y="118"/>
                          <a:pt x="184" y="118"/>
                        </a:cubicBezTo>
                        <a:cubicBezTo>
                          <a:pt x="185" y="117"/>
                          <a:pt x="185" y="117"/>
                          <a:pt x="185" y="117"/>
                        </a:cubicBezTo>
                        <a:cubicBezTo>
                          <a:pt x="186" y="117"/>
                          <a:pt x="186" y="117"/>
                          <a:pt x="186" y="117"/>
                        </a:cubicBezTo>
                        <a:cubicBezTo>
                          <a:pt x="187" y="117"/>
                          <a:pt x="187" y="117"/>
                          <a:pt x="187" y="117"/>
                        </a:cubicBezTo>
                        <a:cubicBezTo>
                          <a:pt x="188" y="117"/>
                          <a:pt x="188" y="117"/>
                          <a:pt x="188" y="117"/>
                        </a:cubicBezTo>
                        <a:cubicBezTo>
                          <a:pt x="188" y="117"/>
                          <a:pt x="188" y="117"/>
                          <a:pt x="189" y="117"/>
                        </a:cubicBezTo>
                        <a:cubicBezTo>
                          <a:pt x="189" y="116"/>
                          <a:pt x="190" y="116"/>
                          <a:pt x="191" y="116"/>
                        </a:cubicBezTo>
                        <a:cubicBezTo>
                          <a:pt x="191" y="116"/>
                          <a:pt x="191" y="116"/>
                          <a:pt x="191" y="116"/>
                        </a:cubicBezTo>
                        <a:cubicBezTo>
                          <a:pt x="192" y="116"/>
                          <a:pt x="192" y="115"/>
                          <a:pt x="193" y="115"/>
                        </a:cubicBezTo>
                        <a:cubicBezTo>
                          <a:pt x="194" y="115"/>
                          <a:pt x="194" y="115"/>
                          <a:pt x="194" y="115"/>
                        </a:cubicBezTo>
                        <a:cubicBezTo>
                          <a:pt x="195" y="115"/>
                          <a:pt x="195" y="115"/>
                          <a:pt x="196" y="114"/>
                        </a:cubicBezTo>
                        <a:cubicBezTo>
                          <a:pt x="196" y="114"/>
                          <a:pt x="196" y="114"/>
                          <a:pt x="196" y="114"/>
                        </a:cubicBezTo>
                        <a:cubicBezTo>
                          <a:pt x="197" y="114"/>
                          <a:pt x="198" y="114"/>
                          <a:pt x="198" y="114"/>
                        </a:cubicBezTo>
                        <a:cubicBezTo>
                          <a:pt x="198" y="114"/>
                          <a:pt x="198" y="114"/>
                          <a:pt x="198" y="114"/>
                        </a:cubicBezTo>
                        <a:cubicBezTo>
                          <a:pt x="199" y="114"/>
                          <a:pt x="199" y="114"/>
                          <a:pt x="199" y="114"/>
                        </a:cubicBezTo>
                        <a:cubicBezTo>
                          <a:pt x="199" y="113"/>
                          <a:pt x="199" y="113"/>
                          <a:pt x="200" y="113"/>
                        </a:cubicBezTo>
                        <a:cubicBezTo>
                          <a:pt x="200" y="113"/>
                          <a:pt x="200" y="113"/>
                          <a:pt x="201" y="113"/>
                        </a:cubicBezTo>
                        <a:cubicBezTo>
                          <a:pt x="201" y="113"/>
                          <a:pt x="201" y="113"/>
                          <a:pt x="201" y="113"/>
                        </a:cubicBezTo>
                        <a:cubicBezTo>
                          <a:pt x="202" y="113"/>
                          <a:pt x="202" y="113"/>
                          <a:pt x="202" y="112"/>
                        </a:cubicBezTo>
                        <a:cubicBezTo>
                          <a:pt x="203" y="112"/>
                          <a:pt x="203" y="112"/>
                          <a:pt x="203" y="112"/>
                        </a:cubicBezTo>
                        <a:cubicBezTo>
                          <a:pt x="204" y="112"/>
                          <a:pt x="204" y="112"/>
                          <a:pt x="204" y="112"/>
                        </a:cubicBezTo>
                        <a:cubicBezTo>
                          <a:pt x="205" y="112"/>
                          <a:pt x="205" y="111"/>
                          <a:pt x="205" y="111"/>
                        </a:cubicBezTo>
                        <a:cubicBezTo>
                          <a:pt x="205" y="111"/>
                          <a:pt x="206" y="111"/>
                          <a:pt x="206" y="111"/>
                        </a:cubicBezTo>
                        <a:cubicBezTo>
                          <a:pt x="206" y="111"/>
                          <a:pt x="206" y="111"/>
                          <a:pt x="206" y="111"/>
                        </a:cubicBezTo>
                        <a:cubicBezTo>
                          <a:pt x="206" y="111"/>
                          <a:pt x="207" y="111"/>
                          <a:pt x="207" y="110"/>
                        </a:cubicBezTo>
                        <a:cubicBezTo>
                          <a:pt x="207" y="110"/>
                          <a:pt x="208" y="110"/>
                          <a:pt x="208" y="110"/>
                        </a:cubicBezTo>
                        <a:cubicBezTo>
                          <a:pt x="208" y="110"/>
                          <a:pt x="209" y="110"/>
                          <a:pt x="210" y="109"/>
                        </a:cubicBezTo>
                        <a:cubicBezTo>
                          <a:pt x="210" y="109"/>
                          <a:pt x="211" y="109"/>
                          <a:pt x="211" y="109"/>
                        </a:cubicBezTo>
                        <a:cubicBezTo>
                          <a:pt x="211" y="109"/>
                          <a:pt x="211" y="109"/>
                          <a:pt x="211" y="109"/>
                        </a:cubicBezTo>
                        <a:cubicBezTo>
                          <a:pt x="212" y="109"/>
                          <a:pt x="212" y="109"/>
                          <a:pt x="212" y="108"/>
                        </a:cubicBezTo>
                        <a:cubicBezTo>
                          <a:pt x="212" y="108"/>
                          <a:pt x="212" y="108"/>
                          <a:pt x="212" y="108"/>
                        </a:cubicBezTo>
                        <a:cubicBezTo>
                          <a:pt x="213" y="108"/>
                          <a:pt x="213" y="108"/>
                          <a:pt x="213" y="108"/>
                        </a:cubicBezTo>
                        <a:cubicBezTo>
                          <a:pt x="213" y="108"/>
                          <a:pt x="214" y="108"/>
                          <a:pt x="214" y="107"/>
                        </a:cubicBezTo>
                        <a:cubicBezTo>
                          <a:pt x="214" y="107"/>
                          <a:pt x="214" y="107"/>
                          <a:pt x="215" y="107"/>
                        </a:cubicBezTo>
                        <a:cubicBezTo>
                          <a:pt x="215" y="107"/>
                          <a:pt x="215" y="107"/>
                          <a:pt x="215" y="107"/>
                        </a:cubicBezTo>
                        <a:cubicBezTo>
                          <a:pt x="215" y="107"/>
                          <a:pt x="215" y="107"/>
                          <a:pt x="216" y="107"/>
                        </a:cubicBezTo>
                        <a:cubicBezTo>
                          <a:pt x="216" y="107"/>
                          <a:pt x="216" y="107"/>
                          <a:pt x="216" y="107"/>
                        </a:cubicBezTo>
                        <a:cubicBezTo>
                          <a:pt x="216" y="106"/>
                          <a:pt x="216" y="106"/>
                          <a:pt x="216" y="106"/>
                        </a:cubicBezTo>
                        <a:cubicBezTo>
                          <a:pt x="216" y="106"/>
                          <a:pt x="217" y="106"/>
                          <a:pt x="217" y="106"/>
                        </a:cubicBezTo>
                        <a:cubicBezTo>
                          <a:pt x="217" y="106"/>
                          <a:pt x="217" y="106"/>
                          <a:pt x="217" y="106"/>
                        </a:cubicBezTo>
                        <a:cubicBezTo>
                          <a:pt x="218" y="105"/>
                          <a:pt x="218" y="105"/>
                          <a:pt x="218" y="105"/>
                        </a:cubicBezTo>
                        <a:cubicBezTo>
                          <a:pt x="218" y="105"/>
                          <a:pt x="219" y="105"/>
                          <a:pt x="219" y="105"/>
                        </a:cubicBezTo>
                        <a:cubicBezTo>
                          <a:pt x="219" y="104"/>
                          <a:pt x="220" y="104"/>
                          <a:pt x="221" y="104"/>
                        </a:cubicBezTo>
                        <a:cubicBezTo>
                          <a:pt x="221" y="104"/>
                          <a:pt x="221" y="104"/>
                          <a:pt x="221" y="104"/>
                        </a:cubicBezTo>
                        <a:cubicBezTo>
                          <a:pt x="221" y="103"/>
                          <a:pt x="222" y="103"/>
                          <a:pt x="222" y="103"/>
                        </a:cubicBezTo>
                        <a:cubicBezTo>
                          <a:pt x="222" y="103"/>
                          <a:pt x="222" y="103"/>
                          <a:pt x="222" y="103"/>
                        </a:cubicBezTo>
                        <a:cubicBezTo>
                          <a:pt x="222" y="103"/>
                          <a:pt x="222" y="103"/>
                          <a:pt x="222" y="103"/>
                        </a:cubicBezTo>
                        <a:cubicBezTo>
                          <a:pt x="223" y="102"/>
                          <a:pt x="223" y="102"/>
                          <a:pt x="223" y="102"/>
                        </a:cubicBezTo>
                        <a:cubicBezTo>
                          <a:pt x="223" y="102"/>
                          <a:pt x="223" y="102"/>
                          <a:pt x="223" y="102"/>
                        </a:cubicBezTo>
                        <a:cubicBezTo>
                          <a:pt x="224" y="101"/>
                          <a:pt x="224" y="101"/>
                          <a:pt x="224" y="101"/>
                        </a:cubicBezTo>
                        <a:cubicBezTo>
                          <a:pt x="224" y="101"/>
                          <a:pt x="224" y="101"/>
                          <a:pt x="224" y="101"/>
                        </a:cubicBezTo>
                        <a:cubicBezTo>
                          <a:pt x="224" y="101"/>
                          <a:pt x="224" y="101"/>
                          <a:pt x="225" y="101"/>
                        </a:cubicBezTo>
                        <a:cubicBezTo>
                          <a:pt x="225" y="100"/>
                          <a:pt x="225" y="100"/>
                          <a:pt x="226" y="100"/>
                        </a:cubicBezTo>
                        <a:cubicBezTo>
                          <a:pt x="226" y="100"/>
                          <a:pt x="226" y="100"/>
                          <a:pt x="226" y="100"/>
                        </a:cubicBezTo>
                        <a:cubicBezTo>
                          <a:pt x="226" y="99"/>
                          <a:pt x="226" y="99"/>
                          <a:pt x="227" y="99"/>
                        </a:cubicBezTo>
                        <a:cubicBezTo>
                          <a:pt x="227" y="99"/>
                          <a:pt x="227" y="99"/>
                          <a:pt x="227" y="99"/>
                        </a:cubicBezTo>
                        <a:cubicBezTo>
                          <a:pt x="227" y="99"/>
                          <a:pt x="227" y="99"/>
                          <a:pt x="227" y="99"/>
                        </a:cubicBezTo>
                        <a:cubicBezTo>
                          <a:pt x="227" y="98"/>
                          <a:pt x="227" y="98"/>
                          <a:pt x="228" y="98"/>
                        </a:cubicBezTo>
                        <a:cubicBezTo>
                          <a:pt x="228" y="98"/>
                          <a:pt x="228" y="97"/>
                          <a:pt x="228" y="97"/>
                        </a:cubicBezTo>
                        <a:cubicBezTo>
                          <a:pt x="228" y="97"/>
                          <a:pt x="228" y="97"/>
                          <a:pt x="228" y="97"/>
                        </a:cubicBezTo>
                        <a:cubicBezTo>
                          <a:pt x="228" y="97"/>
                          <a:pt x="229" y="97"/>
                          <a:pt x="229" y="97"/>
                        </a:cubicBezTo>
                        <a:cubicBezTo>
                          <a:pt x="229" y="97"/>
                          <a:pt x="229" y="96"/>
                          <a:pt x="229" y="96"/>
                        </a:cubicBezTo>
                        <a:cubicBezTo>
                          <a:pt x="229" y="96"/>
                          <a:pt x="229" y="96"/>
                          <a:pt x="229" y="96"/>
                        </a:cubicBezTo>
                        <a:cubicBezTo>
                          <a:pt x="229" y="95"/>
                          <a:pt x="230" y="95"/>
                          <a:pt x="230" y="95"/>
                        </a:cubicBezTo>
                        <a:cubicBezTo>
                          <a:pt x="230" y="95"/>
                          <a:pt x="230" y="95"/>
                          <a:pt x="230" y="95"/>
                        </a:cubicBezTo>
                        <a:cubicBezTo>
                          <a:pt x="230" y="95"/>
                          <a:pt x="230" y="95"/>
                          <a:pt x="230" y="94"/>
                        </a:cubicBezTo>
                        <a:cubicBezTo>
                          <a:pt x="230" y="94"/>
                          <a:pt x="230" y="94"/>
                          <a:pt x="231" y="94"/>
                        </a:cubicBezTo>
                        <a:cubicBezTo>
                          <a:pt x="231" y="94"/>
                          <a:pt x="231" y="94"/>
                          <a:pt x="231" y="94"/>
                        </a:cubicBezTo>
                        <a:cubicBezTo>
                          <a:pt x="231" y="93"/>
                          <a:pt x="231" y="93"/>
                          <a:pt x="231" y="93"/>
                        </a:cubicBezTo>
                        <a:cubicBezTo>
                          <a:pt x="231" y="93"/>
                          <a:pt x="231" y="92"/>
                          <a:pt x="231" y="92"/>
                        </a:cubicBezTo>
                        <a:cubicBezTo>
                          <a:pt x="231" y="92"/>
                          <a:pt x="231" y="92"/>
                          <a:pt x="231" y="92"/>
                        </a:cubicBezTo>
                        <a:cubicBezTo>
                          <a:pt x="231" y="92"/>
                          <a:pt x="231" y="92"/>
                          <a:pt x="231" y="91"/>
                        </a:cubicBezTo>
                        <a:cubicBezTo>
                          <a:pt x="231" y="91"/>
                          <a:pt x="231" y="91"/>
                          <a:pt x="232" y="91"/>
                        </a:cubicBezTo>
                        <a:cubicBezTo>
                          <a:pt x="232" y="91"/>
                          <a:pt x="232" y="91"/>
                          <a:pt x="232" y="91"/>
                        </a:cubicBezTo>
                        <a:cubicBezTo>
                          <a:pt x="232" y="91"/>
                          <a:pt x="232" y="91"/>
                          <a:pt x="232" y="91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90"/>
                          <a:pt x="232" y="90"/>
                        </a:cubicBezTo>
                        <a:cubicBezTo>
                          <a:pt x="232" y="90"/>
                          <a:pt x="232" y="89"/>
                          <a:pt x="232" y="89"/>
                        </a:cubicBezTo>
                        <a:cubicBezTo>
                          <a:pt x="232" y="89"/>
                          <a:pt x="232" y="89"/>
                          <a:pt x="232" y="89"/>
                        </a:cubicBezTo>
                        <a:cubicBezTo>
                          <a:pt x="232" y="89"/>
                          <a:pt x="232" y="89"/>
                          <a:pt x="232" y="89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88"/>
                          <a:pt x="232" y="88"/>
                          <a:pt x="232" y="88"/>
                        </a:cubicBezTo>
                        <a:cubicBezTo>
                          <a:pt x="232" y="74"/>
                          <a:pt x="232" y="61"/>
                          <a:pt x="232" y="48"/>
                        </a:cubicBezTo>
                        <a:cubicBezTo>
                          <a:pt x="229" y="53"/>
                          <a:pt x="223" y="59"/>
                          <a:pt x="210" y="65"/>
                        </a:cubicBezTo>
                        <a:close/>
                      </a:path>
                    </a:pathLst>
                  </a:custGeom>
                  <a:solidFill>
                    <a:srgbClr val="0096D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en-US" sz="1600" kern="0">
                      <a:solidFill>
                        <a:srgbClr val="104657"/>
                      </a:solidFill>
                      <a:latin typeface="CiscoSansTT Light"/>
                      <a:cs typeface="CiscoSansTT Light"/>
                    </a:endParaRPr>
                  </a:p>
                </p:txBody>
              </p:sp>
              <p:sp>
                <p:nvSpPr>
                  <p:cNvPr id="104" name="TextBox 1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43705" y="3775296"/>
                    <a:ext cx="290245" cy="31851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endParaRPr lang="en-US" sz="700" kern="0" dirty="0">
                      <a:solidFill>
                        <a:srgbClr val="104657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iscoSansTT Light"/>
                      <a:cs typeface="CiscoSansTT Light"/>
                    </a:endParaRPr>
                  </a:p>
                </p:txBody>
              </p:sp>
            </p:grpSp>
            <p:grpSp>
              <p:nvGrpSpPr>
                <p:cNvPr id="90" name="Group 537"/>
                <p:cNvGrpSpPr/>
                <p:nvPr/>
              </p:nvGrpSpPr>
              <p:grpSpPr>
                <a:xfrm>
                  <a:off x="4335751" y="2441570"/>
                  <a:ext cx="481750" cy="485942"/>
                  <a:chOff x="900224" y="4551673"/>
                  <a:chExt cx="585577" cy="617515"/>
                </a:xfrm>
              </p:grpSpPr>
              <p:grpSp>
                <p:nvGrpSpPr>
                  <p:cNvPr id="99" name="Group 115"/>
                  <p:cNvGrpSpPr/>
                  <p:nvPr/>
                </p:nvGrpSpPr>
                <p:grpSpPr>
                  <a:xfrm>
                    <a:off x="900224" y="4551673"/>
                    <a:ext cx="585577" cy="523240"/>
                    <a:chOff x="1311704" y="7614920"/>
                    <a:chExt cx="427222" cy="381743"/>
                  </a:xfrm>
                </p:grpSpPr>
                <p:sp>
                  <p:nvSpPr>
                    <p:cNvPr id="101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1311704" y="7777540"/>
                      <a:ext cx="427222" cy="219123"/>
                    </a:xfrm>
                    <a:custGeom>
                      <a:avLst/>
                      <a:gdLst/>
                      <a:ahLst/>
                      <a:cxnLst>
                        <a:cxn ang="0">
                          <a:pos x="234" y="49"/>
                        </a:cxn>
                        <a:cxn ang="0">
                          <a:pos x="76" y="49"/>
                        </a:cxn>
                        <a:cxn ang="0">
                          <a:pos x="0" y="0"/>
                        </a:cxn>
                        <a:cxn ang="0">
                          <a:pos x="0" y="110"/>
                        </a:cxn>
                        <a:cxn ang="0">
                          <a:pos x="76" y="159"/>
                        </a:cxn>
                        <a:cxn ang="0">
                          <a:pos x="234" y="159"/>
                        </a:cxn>
                        <a:cxn ang="0">
                          <a:pos x="310" y="112"/>
                        </a:cxn>
                        <a:cxn ang="0">
                          <a:pos x="310" y="2"/>
                        </a:cxn>
                        <a:cxn ang="0">
                          <a:pos x="234" y="49"/>
                        </a:cxn>
                      </a:cxnLst>
                      <a:rect l="0" t="0" r="r" b="b"/>
                      <a:pathLst>
                        <a:path w="310" h="159">
                          <a:moveTo>
                            <a:pt x="234" y="49"/>
                          </a:moveTo>
                          <a:lnTo>
                            <a:pt x="76" y="49"/>
                          </a:lnTo>
                          <a:lnTo>
                            <a:pt x="0" y="0"/>
                          </a:lnTo>
                          <a:lnTo>
                            <a:pt x="0" y="110"/>
                          </a:lnTo>
                          <a:lnTo>
                            <a:pt x="76" y="159"/>
                          </a:lnTo>
                          <a:lnTo>
                            <a:pt x="234" y="159"/>
                          </a:lnTo>
                          <a:lnTo>
                            <a:pt x="310" y="112"/>
                          </a:lnTo>
                          <a:lnTo>
                            <a:pt x="310" y="2"/>
                          </a:lnTo>
                          <a:lnTo>
                            <a:pt x="234" y="49"/>
                          </a:lnTo>
                          <a:close/>
                        </a:path>
                      </a:pathLst>
                    </a:custGeom>
                    <a:solidFill>
                      <a:srgbClr val="0096D6"/>
                    </a:solidFill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defRPr/>
                      </a:pPr>
                      <a:endParaRPr lang="en-US" sz="1600" kern="0">
                        <a:solidFill>
                          <a:srgbClr val="104657"/>
                        </a:solidFill>
                        <a:latin typeface="CiscoSansTT Light"/>
                        <a:cs typeface="CiscoSansTT Light"/>
                      </a:endParaRPr>
                    </a:p>
                  </p:txBody>
                </p:sp>
                <p:sp>
                  <p:nvSpPr>
                    <p:cNvPr id="102" name="Freeform 2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311704" y="7614920"/>
                      <a:ext cx="427222" cy="223257"/>
                    </a:xfrm>
                    <a:custGeom>
                      <a:avLst/>
                      <a:gdLst/>
                      <a:ahLst/>
                      <a:cxnLst>
                        <a:cxn ang="0">
                          <a:pos x="751" y="130"/>
                        </a:cxn>
                        <a:cxn ang="0">
                          <a:pos x="751" y="279"/>
                        </a:cxn>
                        <a:cxn ang="0">
                          <a:pos x="567" y="392"/>
                        </a:cxn>
                        <a:cxn ang="0">
                          <a:pos x="185" y="392"/>
                        </a:cxn>
                        <a:cxn ang="0">
                          <a:pos x="0" y="275"/>
                        </a:cxn>
                        <a:cxn ang="0">
                          <a:pos x="1" y="126"/>
                        </a:cxn>
                        <a:cxn ang="0">
                          <a:pos x="186" y="243"/>
                        </a:cxn>
                        <a:cxn ang="0">
                          <a:pos x="567" y="243"/>
                        </a:cxn>
                        <a:cxn ang="0">
                          <a:pos x="751" y="130"/>
                        </a:cxn>
                        <a:cxn ang="0">
                          <a:pos x="750" y="118"/>
                        </a:cxn>
                        <a:cxn ang="0">
                          <a:pos x="565" y="231"/>
                        </a:cxn>
                        <a:cxn ang="0">
                          <a:pos x="188" y="231"/>
                        </a:cxn>
                        <a:cxn ang="0">
                          <a:pos x="6" y="115"/>
                        </a:cxn>
                        <a:cxn ang="0">
                          <a:pos x="191" y="0"/>
                        </a:cxn>
                        <a:cxn ang="0">
                          <a:pos x="568" y="2"/>
                        </a:cxn>
                        <a:cxn ang="0">
                          <a:pos x="750" y="118"/>
                        </a:cxn>
                        <a:cxn ang="0">
                          <a:pos x="203" y="93"/>
                        </a:cxn>
                        <a:cxn ang="0">
                          <a:pos x="203" y="93"/>
                        </a:cxn>
                        <a:cxn ang="0">
                          <a:pos x="220" y="86"/>
                        </a:cxn>
                        <a:cxn ang="0">
                          <a:pos x="328" y="113"/>
                        </a:cxn>
                        <a:cxn ang="0">
                          <a:pos x="362" y="98"/>
                        </a:cxn>
                        <a:cxn ang="0">
                          <a:pos x="255" y="71"/>
                        </a:cxn>
                        <a:cxn ang="0">
                          <a:pos x="272" y="63"/>
                        </a:cxn>
                        <a:cxn ang="0">
                          <a:pos x="159" y="58"/>
                        </a:cxn>
                        <a:cxn ang="0">
                          <a:pos x="203" y="93"/>
                        </a:cxn>
                        <a:cxn ang="0">
                          <a:pos x="365" y="114"/>
                        </a:cxn>
                        <a:cxn ang="0">
                          <a:pos x="259" y="129"/>
                        </a:cxn>
                        <a:cxn ang="0">
                          <a:pos x="282" y="135"/>
                        </a:cxn>
                        <a:cxn ang="0">
                          <a:pos x="200" y="170"/>
                        </a:cxn>
                        <a:cxn ang="0">
                          <a:pos x="245" y="181"/>
                        </a:cxn>
                        <a:cxn ang="0">
                          <a:pos x="327" y="146"/>
                        </a:cxn>
                        <a:cxn ang="0">
                          <a:pos x="350" y="152"/>
                        </a:cxn>
                        <a:cxn ang="0">
                          <a:pos x="365" y="114"/>
                        </a:cxn>
                        <a:cxn ang="0">
                          <a:pos x="375" y="110"/>
                        </a:cxn>
                        <a:cxn ang="0">
                          <a:pos x="480" y="96"/>
                        </a:cxn>
                        <a:cxn ang="0">
                          <a:pos x="458" y="89"/>
                        </a:cxn>
                        <a:cxn ang="0">
                          <a:pos x="540" y="54"/>
                        </a:cxn>
                        <a:cxn ang="0">
                          <a:pos x="495" y="42"/>
                        </a:cxn>
                        <a:cxn ang="0">
                          <a:pos x="413" y="78"/>
                        </a:cxn>
                        <a:cxn ang="0">
                          <a:pos x="390" y="72"/>
                        </a:cxn>
                        <a:cxn ang="0">
                          <a:pos x="375" y="110"/>
                        </a:cxn>
                        <a:cxn ang="0">
                          <a:pos x="579" y="166"/>
                        </a:cxn>
                        <a:cxn ang="0">
                          <a:pos x="536" y="131"/>
                        </a:cxn>
                        <a:cxn ang="0">
                          <a:pos x="536" y="131"/>
                        </a:cxn>
                        <a:cxn ang="0">
                          <a:pos x="518" y="138"/>
                        </a:cxn>
                        <a:cxn ang="0">
                          <a:pos x="411" y="111"/>
                        </a:cxn>
                        <a:cxn ang="0">
                          <a:pos x="376" y="125"/>
                        </a:cxn>
                        <a:cxn ang="0">
                          <a:pos x="483" y="153"/>
                        </a:cxn>
                        <a:cxn ang="0">
                          <a:pos x="466" y="161"/>
                        </a:cxn>
                        <a:cxn ang="0">
                          <a:pos x="579" y="166"/>
                        </a:cxn>
                      </a:cxnLst>
                      <a:rect l="0" t="0" r="r" b="b"/>
                      <a:pathLst>
                        <a:path w="751" h="392">
                          <a:moveTo>
                            <a:pt x="751" y="130"/>
                          </a:moveTo>
                          <a:cubicBezTo>
                            <a:pt x="751" y="279"/>
                            <a:pt x="751" y="279"/>
                            <a:pt x="751" y="279"/>
                          </a:cubicBezTo>
                          <a:cubicBezTo>
                            <a:pt x="567" y="392"/>
                            <a:pt x="567" y="392"/>
                            <a:pt x="567" y="392"/>
                          </a:cubicBezTo>
                          <a:cubicBezTo>
                            <a:pt x="185" y="392"/>
                            <a:pt x="185" y="392"/>
                            <a:pt x="185" y="392"/>
                          </a:cubicBezTo>
                          <a:cubicBezTo>
                            <a:pt x="0" y="275"/>
                            <a:pt x="0" y="275"/>
                            <a:pt x="0" y="275"/>
                          </a:cubicBezTo>
                          <a:cubicBezTo>
                            <a:pt x="1" y="126"/>
                            <a:pt x="1" y="126"/>
                            <a:pt x="1" y="126"/>
                          </a:cubicBezTo>
                          <a:cubicBezTo>
                            <a:pt x="186" y="243"/>
                            <a:pt x="186" y="243"/>
                            <a:pt x="186" y="243"/>
                          </a:cubicBezTo>
                          <a:cubicBezTo>
                            <a:pt x="567" y="243"/>
                            <a:pt x="567" y="243"/>
                            <a:pt x="567" y="243"/>
                          </a:cubicBezTo>
                          <a:lnTo>
                            <a:pt x="751" y="130"/>
                          </a:lnTo>
                          <a:close/>
                          <a:moveTo>
                            <a:pt x="750" y="118"/>
                          </a:moveTo>
                          <a:cubicBezTo>
                            <a:pt x="565" y="231"/>
                            <a:pt x="565" y="231"/>
                            <a:pt x="565" y="231"/>
                          </a:cubicBezTo>
                          <a:cubicBezTo>
                            <a:pt x="188" y="231"/>
                            <a:pt x="188" y="231"/>
                            <a:pt x="188" y="231"/>
                          </a:cubicBezTo>
                          <a:cubicBezTo>
                            <a:pt x="6" y="115"/>
                            <a:pt x="6" y="115"/>
                            <a:pt x="6" y="115"/>
                          </a:cubicBezTo>
                          <a:cubicBezTo>
                            <a:pt x="191" y="0"/>
                            <a:pt x="191" y="0"/>
                            <a:pt x="191" y="0"/>
                          </a:cubicBezTo>
                          <a:cubicBezTo>
                            <a:pt x="568" y="2"/>
                            <a:pt x="568" y="2"/>
                            <a:pt x="568" y="2"/>
                          </a:cubicBezTo>
                          <a:lnTo>
                            <a:pt x="750" y="118"/>
                          </a:lnTo>
                          <a:close/>
                          <a:moveTo>
                            <a:pt x="203" y="93"/>
                          </a:moveTo>
                          <a:cubicBezTo>
                            <a:pt x="203" y="93"/>
                            <a:pt x="203" y="93"/>
                            <a:pt x="203" y="93"/>
                          </a:cubicBezTo>
                          <a:cubicBezTo>
                            <a:pt x="220" y="86"/>
                            <a:pt x="220" y="86"/>
                            <a:pt x="220" y="86"/>
                          </a:cubicBezTo>
                          <a:cubicBezTo>
                            <a:pt x="328" y="113"/>
                            <a:pt x="328" y="113"/>
                            <a:pt x="328" y="113"/>
                          </a:cubicBezTo>
                          <a:cubicBezTo>
                            <a:pt x="362" y="98"/>
                            <a:pt x="362" y="98"/>
                            <a:pt x="362" y="98"/>
                          </a:cubicBezTo>
                          <a:cubicBezTo>
                            <a:pt x="255" y="71"/>
                            <a:pt x="255" y="71"/>
                            <a:pt x="255" y="71"/>
                          </a:cubicBezTo>
                          <a:cubicBezTo>
                            <a:pt x="272" y="63"/>
                            <a:pt x="272" y="63"/>
                            <a:pt x="272" y="63"/>
                          </a:cubicBezTo>
                          <a:cubicBezTo>
                            <a:pt x="159" y="58"/>
                            <a:pt x="159" y="58"/>
                            <a:pt x="159" y="58"/>
                          </a:cubicBezTo>
                          <a:cubicBezTo>
                            <a:pt x="203" y="93"/>
                            <a:pt x="203" y="93"/>
                            <a:pt x="203" y="93"/>
                          </a:cubicBezTo>
                          <a:close/>
                          <a:moveTo>
                            <a:pt x="365" y="114"/>
                          </a:moveTo>
                          <a:cubicBezTo>
                            <a:pt x="259" y="129"/>
                            <a:pt x="259" y="129"/>
                            <a:pt x="259" y="129"/>
                          </a:cubicBezTo>
                          <a:cubicBezTo>
                            <a:pt x="282" y="135"/>
                            <a:pt x="282" y="135"/>
                            <a:pt x="282" y="135"/>
                          </a:cubicBezTo>
                          <a:cubicBezTo>
                            <a:pt x="200" y="170"/>
                            <a:pt x="200" y="170"/>
                            <a:pt x="200" y="170"/>
                          </a:cubicBezTo>
                          <a:cubicBezTo>
                            <a:pt x="245" y="181"/>
                            <a:pt x="245" y="181"/>
                            <a:pt x="245" y="181"/>
                          </a:cubicBezTo>
                          <a:cubicBezTo>
                            <a:pt x="327" y="146"/>
                            <a:pt x="327" y="146"/>
                            <a:pt x="327" y="146"/>
                          </a:cubicBezTo>
                          <a:cubicBezTo>
                            <a:pt x="350" y="152"/>
                            <a:pt x="350" y="152"/>
                            <a:pt x="350" y="152"/>
                          </a:cubicBezTo>
                          <a:cubicBezTo>
                            <a:pt x="365" y="114"/>
                            <a:pt x="365" y="114"/>
                            <a:pt x="365" y="114"/>
                          </a:cubicBezTo>
                          <a:close/>
                          <a:moveTo>
                            <a:pt x="375" y="110"/>
                          </a:moveTo>
                          <a:cubicBezTo>
                            <a:pt x="480" y="96"/>
                            <a:pt x="480" y="96"/>
                            <a:pt x="480" y="96"/>
                          </a:cubicBezTo>
                          <a:cubicBezTo>
                            <a:pt x="458" y="89"/>
                            <a:pt x="458" y="89"/>
                            <a:pt x="458" y="89"/>
                          </a:cubicBezTo>
                          <a:cubicBezTo>
                            <a:pt x="540" y="54"/>
                            <a:pt x="540" y="54"/>
                            <a:pt x="540" y="54"/>
                          </a:cubicBezTo>
                          <a:cubicBezTo>
                            <a:pt x="495" y="42"/>
                            <a:pt x="495" y="42"/>
                            <a:pt x="495" y="42"/>
                          </a:cubicBezTo>
                          <a:cubicBezTo>
                            <a:pt x="413" y="78"/>
                            <a:pt x="413" y="78"/>
                            <a:pt x="413" y="78"/>
                          </a:cubicBezTo>
                          <a:cubicBezTo>
                            <a:pt x="390" y="72"/>
                            <a:pt x="390" y="72"/>
                            <a:pt x="390" y="72"/>
                          </a:cubicBezTo>
                          <a:cubicBezTo>
                            <a:pt x="375" y="110"/>
                            <a:pt x="375" y="110"/>
                            <a:pt x="375" y="110"/>
                          </a:cubicBezTo>
                          <a:close/>
                          <a:moveTo>
                            <a:pt x="579" y="166"/>
                          </a:moveTo>
                          <a:cubicBezTo>
                            <a:pt x="536" y="131"/>
                            <a:pt x="536" y="131"/>
                            <a:pt x="536" y="131"/>
                          </a:cubicBezTo>
                          <a:cubicBezTo>
                            <a:pt x="536" y="131"/>
                            <a:pt x="536" y="131"/>
                            <a:pt x="536" y="131"/>
                          </a:cubicBezTo>
                          <a:cubicBezTo>
                            <a:pt x="518" y="138"/>
                            <a:pt x="518" y="138"/>
                            <a:pt x="518" y="138"/>
                          </a:cubicBezTo>
                          <a:cubicBezTo>
                            <a:pt x="411" y="111"/>
                            <a:pt x="411" y="111"/>
                            <a:pt x="411" y="111"/>
                          </a:cubicBezTo>
                          <a:cubicBezTo>
                            <a:pt x="376" y="125"/>
                            <a:pt x="376" y="125"/>
                            <a:pt x="376" y="125"/>
                          </a:cubicBezTo>
                          <a:cubicBezTo>
                            <a:pt x="483" y="153"/>
                            <a:pt x="483" y="153"/>
                            <a:pt x="483" y="153"/>
                          </a:cubicBezTo>
                          <a:cubicBezTo>
                            <a:pt x="466" y="161"/>
                            <a:pt x="466" y="161"/>
                            <a:pt x="466" y="161"/>
                          </a:cubicBezTo>
                          <a:cubicBezTo>
                            <a:pt x="579" y="166"/>
                            <a:pt x="579" y="166"/>
                            <a:pt x="579" y="166"/>
                          </a:cubicBezTo>
                          <a:close/>
                        </a:path>
                      </a:pathLst>
                    </a:custGeom>
                    <a:solidFill>
                      <a:srgbClr val="C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defRPr/>
                      </a:pPr>
                      <a:endParaRPr lang="en-US" sz="1600" kern="0">
                        <a:solidFill>
                          <a:srgbClr val="104657"/>
                        </a:solidFill>
                        <a:latin typeface="CiscoSansTT Light"/>
                        <a:cs typeface="CiscoSansTT Light"/>
                      </a:endParaRPr>
                    </a:p>
                  </p:txBody>
                </p:sp>
              </p:grpSp>
              <p:sp>
                <p:nvSpPr>
                  <p:cNvPr id="100" name="TextBox 1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27678" y="4830226"/>
                    <a:ext cx="506992" cy="33896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700" kern="0" dirty="0">
                        <a:solidFill>
                          <a:srgbClr val="10465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scoSansTT Light"/>
                        <a:cs typeface="CiscoSansTT Light"/>
                      </a:rPr>
                      <a:t>BR</a:t>
                    </a:r>
                  </a:p>
                </p:txBody>
              </p:sp>
            </p:grpSp>
            <p:grpSp>
              <p:nvGrpSpPr>
                <p:cNvPr id="91" name="Group 537"/>
                <p:cNvGrpSpPr/>
                <p:nvPr/>
              </p:nvGrpSpPr>
              <p:grpSpPr>
                <a:xfrm>
                  <a:off x="5003631" y="2452514"/>
                  <a:ext cx="448904" cy="508972"/>
                  <a:chOff x="900224" y="4551673"/>
                  <a:chExt cx="585577" cy="608094"/>
                </a:xfrm>
              </p:grpSpPr>
              <p:grpSp>
                <p:nvGrpSpPr>
                  <p:cNvPr id="95" name="Group 115"/>
                  <p:cNvGrpSpPr/>
                  <p:nvPr/>
                </p:nvGrpSpPr>
                <p:grpSpPr>
                  <a:xfrm>
                    <a:off x="900224" y="4551673"/>
                    <a:ext cx="585577" cy="523240"/>
                    <a:chOff x="1311704" y="7614920"/>
                    <a:chExt cx="427222" cy="381743"/>
                  </a:xfrm>
                </p:grpSpPr>
                <p:sp>
                  <p:nvSpPr>
                    <p:cNvPr id="97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1311704" y="7777540"/>
                      <a:ext cx="427222" cy="219123"/>
                    </a:xfrm>
                    <a:custGeom>
                      <a:avLst/>
                      <a:gdLst/>
                      <a:ahLst/>
                      <a:cxnLst>
                        <a:cxn ang="0">
                          <a:pos x="234" y="49"/>
                        </a:cxn>
                        <a:cxn ang="0">
                          <a:pos x="76" y="49"/>
                        </a:cxn>
                        <a:cxn ang="0">
                          <a:pos x="0" y="0"/>
                        </a:cxn>
                        <a:cxn ang="0">
                          <a:pos x="0" y="110"/>
                        </a:cxn>
                        <a:cxn ang="0">
                          <a:pos x="76" y="159"/>
                        </a:cxn>
                        <a:cxn ang="0">
                          <a:pos x="234" y="159"/>
                        </a:cxn>
                        <a:cxn ang="0">
                          <a:pos x="310" y="112"/>
                        </a:cxn>
                        <a:cxn ang="0">
                          <a:pos x="310" y="2"/>
                        </a:cxn>
                        <a:cxn ang="0">
                          <a:pos x="234" y="49"/>
                        </a:cxn>
                      </a:cxnLst>
                      <a:rect l="0" t="0" r="r" b="b"/>
                      <a:pathLst>
                        <a:path w="310" h="159">
                          <a:moveTo>
                            <a:pt x="234" y="49"/>
                          </a:moveTo>
                          <a:lnTo>
                            <a:pt x="76" y="49"/>
                          </a:lnTo>
                          <a:lnTo>
                            <a:pt x="0" y="0"/>
                          </a:lnTo>
                          <a:lnTo>
                            <a:pt x="0" y="110"/>
                          </a:lnTo>
                          <a:lnTo>
                            <a:pt x="76" y="159"/>
                          </a:lnTo>
                          <a:lnTo>
                            <a:pt x="234" y="159"/>
                          </a:lnTo>
                          <a:lnTo>
                            <a:pt x="310" y="112"/>
                          </a:lnTo>
                          <a:lnTo>
                            <a:pt x="310" y="2"/>
                          </a:lnTo>
                          <a:lnTo>
                            <a:pt x="234" y="49"/>
                          </a:lnTo>
                          <a:close/>
                        </a:path>
                      </a:pathLst>
                    </a:custGeom>
                    <a:solidFill>
                      <a:srgbClr val="0096D6"/>
                    </a:solidFill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defRPr/>
                      </a:pPr>
                      <a:endParaRPr lang="en-US" sz="1600" kern="0">
                        <a:solidFill>
                          <a:srgbClr val="104657"/>
                        </a:solidFill>
                        <a:latin typeface="CiscoSansTT Light"/>
                        <a:cs typeface="CiscoSansTT Light"/>
                      </a:endParaRPr>
                    </a:p>
                  </p:txBody>
                </p:sp>
                <p:sp>
                  <p:nvSpPr>
                    <p:cNvPr id="98" name="Freeform 2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311704" y="7614920"/>
                      <a:ext cx="427222" cy="223257"/>
                    </a:xfrm>
                    <a:custGeom>
                      <a:avLst/>
                      <a:gdLst/>
                      <a:ahLst/>
                      <a:cxnLst>
                        <a:cxn ang="0">
                          <a:pos x="751" y="130"/>
                        </a:cxn>
                        <a:cxn ang="0">
                          <a:pos x="751" y="279"/>
                        </a:cxn>
                        <a:cxn ang="0">
                          <a:pos x="567" y="392"/>
                        </a:cxn>
                        <a:cxn ang="0">
                          <a:pos x="185" y="392"/>
                        </a:cxn>
                        <a:cxn ang="0">
                          <a:pos x="0" y="275"/>
                        </a:cxn>
                        <a:cxn ang="0">
                          <a:pos x="1" y="126"/>
                        </a:cxn>
                        <a:cxn ang="0">
                          <a:pos x="186" y="243"/>
                        </a:cxn>
                        <a:cxn ang="0">
                          <a:pos x="567" y="243"/>
                        </a:cxn>
                        <a:cxn ang="0">
                          <a:pos x="751" y="130"/>
                        </a:cxn>
                        <a:cxn ang="0">
                          <a:pos x="750" y="118"/>
                        </a:cxn>
                        <a:cxn ang="0">
                          <a:pos x="565" y="231"/>
                        </a:cxn>
                        <a:cxn ang="0">
                          <a:pos x="188" y="231"/>
                        </a:cxn>
                        <a:cxn ang="0">
                          <a:pos x="6" y="115"/>
                        </a:cxn>
                        <a:cxn ang="0">
                          <a:pos x="191" y="0"/>
                        </a:cxn>
                        <a:cxn ang="0">
                          <a:pos x="568" y="2"/>
                        </a:cxn>
                        <a:cxn ang="0">
                          <a:pos x="750" y="118"/>
                        </a:cxn>
                        <a:cxn ang="0">
                          <a:pos x="203" y="93"/>
                        </a:cxn>
                        <a:cxn ang="0">
                          <a:pos x="203" y="93"/>
                        </a:cxn>
                        <a:cxn ang="0">
                          <a:pos x="220" y="86"/>
                        </a:cxn>
                        <a:cxn ang="0">
                          <a:pos x="328" y="113"/>
                        </a:cxn>
                        <a:cxn ang="0">
                          <a:pos x="362" y="98"/>
                        </a:cxn>
                        <a:cxn ang="0">
                          <a:pos x="255" y="71"/>
                        </a:cxn>
                        <a:cxn ang="0">
                          <a:pos x="272" y="63"/>
                        </a:cxn>
                        <a:cxn ang="0">
                          <a:pos x="159" y="58"/>
                        </a:cxn>
                        <a:cxn ang="0">
                          <a:pos x="203" y="93"/>
                        </a:cxn>
                        <a:cxn ang="0">
                          <a:pos x="365" y="114"/>
                        </a:cxn>
                        <a:cxn ang="0">
                          <a:pos x="259" y="129"/>
                        </a:cxn>
                        <a:cxn ang="0">
                          <a:pos x="282" y="135"/>
                        </a:cxn>
                        <a:cxn ang="0">
                          <a:pos x="200" y="170"/>
                        </a:cxn>
                        <a:cxn ang="0">
                          <a:pos x="245" y="181"/>
                        </a:cxn>
                        <a:cxn ang="0">
                          <a:pos x="327" y="146"/>
                        </a:cxn>
                        <a:cxn ang="0">
                          <a:pos x="350" y="152"/>
                        </a:cxn>
                        <a:cxn ang="0">
                          <a:pos x="365" y="114"/>
                        </a:cxn>
                        <a:cxn ang="0">
                          <a:pos x="375" y="110"/>
                        </a:cxn>
                        <a:cxn ang="0">
                          <a:pos x="480" y="96"/>
                        </a:cxn>
                        <a:cxn ang="0">
                          <a:pos x="458" y="89"/>
                        </a:cxn>
                        <a:cxn ang="0">
                          <a:pos x="540" y="54"/>
                        </a:cxn>
                        <a:cxn ang="0">
                          <a:pos x="495" y="42"/>
                        </a:cxn>
                        <a:cxn ang="0">
                          <a:pos x="413" y="78"/>
                        </a:cxn>
                        <a:cxn ang="0">
                          <a:pos x="390" y="72"/>
                        </a:cxn>
                        <a:cxn ang="0">
                          <a:pos x="375" y="110"/>
                        </a:cxn>
                        <a:cxn ang="0">
                          <a:pos x="579" y="166"/>
                        </a:cxn>
                        <a:cxn ang="0">
                          <a:pos x="536" y="131"/>
                        </a:cxn>
                        <a:cxn ang="0">
                          <a:pos x="536" y="131"/>
                        </a:cxn>
                        <a:cxn ang="0">
                          <a:pos x="518" y="138"/>
                        </a:cxn>
                        <a:cxn ang="0">
                          <a:pos x="411" y="111"/>
                        </a:cxn>
                        <a:cxn ang="0">
                          <a:pos x="376" y="125"/>
                        </a:cxn>
                        <a:cxn ang="0">
                          <a:pos x="483" y="153"/>
                        </a:cxn>
                        <a:cxn ang="0">
                          <a:pos x="466" y="161"/>
                        </a:cxn>
                        <a:cxn ang="0">
                          <a:pos x="579" y="166"/>
                        </a:cxn>
                      </a:cxnLst>
                      <a:rect l="0" t="0" r="r" b="b"/>
                      <a:pathLst>
                        <a:path w="751" h="392">
                          <a:moveTo>
                            <a:pt x="751" y="130"/>
                          </a:moveTo>
                          <a:cubicBezTo>
                            <a:pt x="751" y="279"/>
                            <a:pt x="751" y="279"/>
                            <a:pt x="751" y="279"/>
                          </a:cubicBezTo>
                          <a:cubicBezTo>
                            <a:pt x="567" y="392"/>
                            <a:pt x="567" y="392"/>
                            <a:pt x="567" y="392"/>
                          </a:cubicBezTo>
                          <a:cubicBezTo>
                            <a:pt x="185" y="392"/>
                            <a:pt x="185" y="392"/>
                            <a:pt x="185" y="392"/>
                          </a:cubicBezTo>
                          <a:cubicBezTo>
                            <a:pt x="0" y="275"/>
                            <a:pt x="0" y="275"/>
                            <a:pt x="0" y="275"/>
                          </a:cubicBezTo>
                          <a:cubicBezTo>
                            <a:pt x="1" y="126"/>
                            <a:pt x="1" y="126"/>
                            <a:pt x="1" y="126"/>
                          </a:cubicBezTo>
                          <a:cubicBezTo>
                            <a:pt x="186" y="243"/>
                            <a:pt x="186" y="243"/>
                            <a:pt x="186" y="243"/>
                          </a:cubicBezTo>
                          <a:cubicBezTo>
                            <a:pt x="567" y="243"/>
                            <a:pt x="567" y="243"/>
                            <a:pt x="567" y="243"/>
                          </a:cubicBezTo>
                          <a:lnTo>
                            <a:pt x="751" y="130"/>
                          </a:lnTo>
                          <a:close/>
                          <a:moveTo>
                            <a:pt x="750" y="118"/>
                          </a:moveTo>
                          <a:cubicBezTo>
                            <a:pt x="565" y="231"/>
                            <a:pt x="565" y="231"/>
                            <a:pt x="565" y="231"/>
                          </a:cubicBezTo>
                          <a:cubicBezTo>
                            <a:pt x="188" y="231"/>
                            <a:pt x="188" y="231"/>
                            <a:pt x="188" y="231"/>
                          </a:cubicBezTo>
                          <a:cubicBezTo>
                            <a:pt x="6" y="115"/>
                            <a:pt x="6" y="115"/>
                            <a:pt x="6" y="115"/>
                          </a:cubicBezTo>
                          <a:cubicBezTo>
                            <a:pt x="191" y="0"/>
                            <a:pt x="191" y="0"/>
                            <a:pt x="191" y="0"/>
                          </a:cubicBezTo>
                          <a:cubicBezTo>
                            <a:pt x="568" y="2"/>
                            <a:pt x="568" y="2"/>
                            <a:pt x="568" y="2"/>
                          </a:cubicBezTo>
                          <a:lnTo>
                            <a:pt x="750" y="118"/>
                          </a:lnTo>
                          <a:close/>
                          <a:moveTo>
                            <a:pt x="203" y="93"/>
                          </a:moveTo>
                          <a:cubicBezTo>
                            <a:pt x="203" y="93"/>
                            <a:pt x="203" y="93"/>
                            <a:pt x="203" y="93"/>
                          </a:cubicBezTo>
                          <a:cubicBezTo>
                            <a:pt x="220" y="86"/>
                            <a:pt x="220" y="86"/>
                            <a:pt x="220" y="86"/>
                          </a:cubicBezTo>
                          <a:cubicBezTo>
                            <a:pt x="328" y="113"/>
                            <a:pt x="328" y="113"/>
                            <a:pt x="328" y="113"/>
                          </a:cubicBezTo>
                          <a:cubicBezTo>
                            <a:pt x="362" y="98"/>
                            <a:pt x="362" y="98"/>
                            <a:pt x="362" y="98"/>
                          </a:cubicBezTo>
                          <a:cubicBezTo>
                            <a:pt x="255" y="71"/>
                            <a:pt x="255" y="71"/>
                            <a:pt x="255" y="71"/>
                          </a:cubicBezTo>
                          <a:cubicBezTo>
                            <a:pt x="272" y="63"/>
                            <a:pt x="272" y="63"/>
                            <a:pt x="272" y="63"/>
                          </a:cubicBezTo>
                          <a:cubicBezTo>
                            <a:pt x="159" y="58"/>
                            <a:pt x="159" y="58"/>
                            <a:pt x="159" y="58"/>
                          </a:cubicBezTo>
                          <a:cubicBezTo>
                            <a:pt x="203" y="93"/>
                            <a:pt x="203" y="93"/>
                            <a:pt x="203" y="93"/>
                          </a:cubicBezTo>
                          <a:close/>
                          <a:moveTo>
                            <a:pt x="365" y="114"/>
                          </a:moveTo>
                          <a:cubicBezTo>
                            <a:pt x="259" y="129"/>
                            <a:pt x="259" y="129"/>
                            <a:pt x="259" y="129"/>
                          </a:cubicBezTo>
                          <a:cubicBezTo>
                            <a:pt x="282" y="135"/>
                            <a:pt x="282" y="135"/>
                            <a:pt x="282" y="135"/>
                          </a:cubicBezTo>
                          <a:cubicBezTo>
                            <a:pt x="200" y="170"/>
                            <a:pt x="200" y="170"/>
                            <a:pt x="200" y="170"/>
                          </a:cubicBezTo>
                          <a:cubicBezTo>
                            <a:pt x="245" y="181"/>
                            <a:pt x="245" y="181"/>
                            <a:pt x="245" y="181"/>
                          </a:cubicBezTo>
                          <a:cubicBezTo>
                            <a:pt x="327" y="146"/>
                            <a:pt x="327" y="146"/>
                            <a:pt x="327" y="146"/>
                          </a:cubicBezTo>
                          <a:cubicBezTo>
                            <a:pt x="350" y="152"/>
                            <a:pt x="350" y="152"/>
                            <a:pt x="350" y="152"/>
                          </a:cubicBezTo>
                          <a:cubicBezTo>
                            <a:pt x="365" y="114"/>
                            <a:pt x="365" y="114"/>
                            <a:pt x="365" y="114"/>
                          </a:cubicBezTo>
                          <a:close/>
                          <a:moveTo>
                            <a:pt x="375" y="110"/>
                          </a:moveTo>
                          <a:cubicBezTo>
                            <a:pt x="480" y="96"/>
                            <a:pt x="480" y="96"/>
                            <a:pt x="480" y="96"/>
                          </a:cubicBezTo>
                          <a:cubicBezTo>
                            <a:pt x="458" y="89"/>
                            <a:pt x="458" y="89"/>
                            <a:pt x="458" y="89"/>
                          </a:cubicBezTo>
                          <a:cubicBezTo>
                            <a:pt x="540" y="54"/>
                            <a:pt x="540" y="54"/>
                            <a:pt x="540" y="54"/>
                          </a:cubicBezTo>
                          <a:cubicBezTo>
                            <a:pt x="495" y="42"/>
                            <a:pt x="495" y="42"/>
                            <a:pt x="495" y="42"/>
                          </a:cubicBezTo>
                          <a:cubicBezTo>
                            <a:pt x="413" y="78"/>
                            <a:pt x="413" y="78"/>
                            <a:pt x="413" y="78"/>
                          </a:cubicBezTo>
                          <a:cubicBezTo>
                            <a:pt x="390" y="72"/>
                            <a:pt x="390" y="72"/>
                            <a:pt x="390" y="72"/>
                          </a:cubicBezTo>
                          <a:cubicBezTo>
                            <a:pt x="375" y="110"/>
                            <a:pt x="375" y="110"/>
                            <a:pt x="375" y="110"/>
                          </a:cubicBezTo>
                          <a:close/>
                          <a:moveTo>
                            <a:pt x="579" y="166"/>
                          </a:moveTo>
                          <a:cubicBezTo>
                            <a:pt x="536" y="131"/>
                            <a:pt x="536" y="131"/>
                            <a:pt x="536" y="131"/>
                          </a:cubicBezTo>
                          <a:cubicBezTo>
                            <a:pt x="536" y="131"/>
                            <a:pt x="536" y="131"/>
                            <a:pt x="536" y="131"/>
                          </a:cubicBezTo>
                          <a:cubicBezTo>
                            <a:pt x="518" y="138"/>
                            <a:pt x="518" y="138"/>
                            <a:pt x="518" y="138"/>
                          </a:cubicBezTo>
                          <a:cubicBezTo>
                            <a:pt x="411" y="111"/>
                            <a:pt x="411" y="111"/>
                            <a:pt x="411" y="111"/>
                          </a:cubicBezTo>
                          <a:cubicBezTo>
                            <a:pt x="376" y="125"/>
                            <a:pt x="376" y="125"/>
                            <a:pt x="376" y="125"/>
                          </a:cubicBezTo>
                          <a:cubicBezTo>
                            <a:pt x="483" y="153"/>
                            <a:pt x="483" y="153"/>
                            <a:pt x="483" y="153"/>
                          </a:cubicBezTo>
                          <a:cubicBezTo>
                            <a:pt x="466" y="161"/>
                            <a:pt x="466" y="161"/>
                            <a:pt x="466" y="161"/>
                          </a:cubicBezTo>
                          <a:cubicBezTo>
                            <a:pt x="579" y="166"/>
                            <a:pt x="579" y="166"/>
                            <a:pt x="579" y="166"/>
                          </a:cubicBezTo>
                          <a:close/>
                        </a:path>
                      </a:pathLst>
                    </a:custGeom>
                    <a:solidFill>
                      <a:srgbClr val="C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>
                        <a:defRPr/>
                      </a:pPr>
                      <a:endParaRPr lang="en-US" sz="1600" kern="0">
                        <a:solidFill>
                          <a:srgbClr val="104657"/>
                        </a:solidFill>
                        <a:latin typeface="CiscoSansTT Light"/>
                        <a:cs typeface="CiscoSansTT Light"/>
                      </a:endParaRPr>
                    </a:p>
                  </p:txBody>
                </p:sp>
              </p:grpSp>
              <p:sp>
                <p:nvSpPr>
                  <p:cNvPr id="96" name="TextBox 18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9132" y="4841080"/>
                    <a:ext cx="544089" cy="31868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>
                      <a:defRPr/>
                    </a:pPr>
                    <a:r>
                      <a:rPr lang="en-US" sz="700" kern="0" dirty="0">
                        <a:solidFill>
                          <a:srgbClr val="104657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iscoSansTT Light"/>
                        <a:cs typeface="CiscoSansTT Light"/>
                      </a:rPr>
                      <a:t>BR</a:t>
                    </a:r>
                  </a:p>
                </p:txBody>
              </p:sp>
            </p:grpSp>
            <p:cxnSp>
              <p:nvCxnSpPr>
                <p:cNvPr id="92" name="Straight Arrow Connector 91"/>
                <p:cNvCxnSpPr/>
                <p:nvPr/>
              </p:nvCxnSpPr>
              <p:spPr>
                <a:xfrm flipH="1" flipV="1">
                  <a:off x="4029183" y="2299230"/>
                  <a:ext cx="339415" cy="153282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sysDash"/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/>
                <p:cNvCxnSpPr>
                  <a:stCxn id="98" idx="1"/>
                </p:cNvCxnSpPr>
                <p:nvPr/>
              </p:nvCxnSpPr>
              <p:spPr>
                <a:xfrm flipH="1" flipV="1">
                  <a:off x="4050198" y="2166964"/>
                  <a:ext cx="954184" cy="285833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sysDash"/>
                  <a:tailEnd type="triangle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Box 93"/>
                <p:cNvSpPr txBox="1"/>
                <p:nvPr/>
              </p:nvSpPr>
              <p:spPr>
                <a:xfrm>
                  <a:off x="4489036" y="1915745"/>
                  <a:ext cx="1323181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900" dirty="0">
                      <a:solidFill>
                        <a:srgbClr val="104657"/>
                      </a:solidFill>
                      <a:latin typeface="CiscoSansTT Light"/>
                      <a:cs typeface="CiscoSansTT Light"/>
                    </a:rPr>
                    <a:t>Performance</a:t>
                  </a:r>
                  <a:br>
                    <a:rPr lang="en-US" sz="900" dirty="0">
                      <a:solidFill>
                        <a:srgbClr val="104657"/>
                      </a:solidFill>
                      <a:latin typeface="CiscoSansTT Light"/>
                      <a:cs typeface="CiscoSansTT Light"/>
                    </a:rPr>
                  </a:br>
                  <a:r>
                    <a:rPr lang="en-US" sz="900" dirty="0">
                      <a:solidFill>
                        <a:srgbClr val="104657"/>
                      </a:solidFill>
                      <a:latin typeface="CiscoSansTT Light"/>
                      <a:cs typeface="CiscoSansTT Light"/>
                    </a:rPr>
                    <a:t>Measurements</a:t>
                  </a:r>
                </a:p>
              </p:txBody>
            </p:sp>
          </p:grpSp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220303" y="1885700"/>
                <a:ext cx="429731" cy="232417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020426" y="1885039"/>
                <a:ext cx="429731" cy="232417"/>
              </a:xfrm>
              <a:prstGeom prst="rect">
                <a:avLst/>
              </a:prstGeom>
            </p:spPr>
          </p:pic>
          <p:pic>
            <p:nvPicPr>
              <p:cNvPr id="78" name="Picture 77" descr="database.jpe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8491" y="1124131"/>
                <a:ext cx="241599" cy="200736"/>
              </a:xfrm>
              <a:prstGeom prst="rect">
                <a:avLst/>
              </a:prstGeom>
            </p:spPr>
          </p:pic>
        </p:grpSp>
      </p:grpSp>
      <p:grpSp>
        <p:nvGrpSpPr>
          <p:cNvPr id="115" name="Group 114"/>
          <p:cNvGrpSpPr/>
          <p:nvPr/>
        </p:nvGrpSpPr>
        <p:grpSpPr>
          <a:xfrm>
            <a:off x="6840553" y="1079788"/>
            <a:ext cx="2100036" cy="3750900"/>
            <a:chOff x="6840553" y="941374"/>
            <a:chExt cx="2100036" cy="3750900"/>
          </a:xfrm>
        </p:grpSpPr>
        <p:sp>
          <p:nvSpPr>
            <p:cNvPr id="116" name="Rectangle 115"/>
            <p:cNvSpPr/>
            <p:nvPr/>
          </p:nvSpPr>
          <p:spPr>
            <a:xfrm>
              <a:off x="6848240" y="1068964"/>
              <a:ext cx="2080801" cy="3623310"/>
            </a:xfrm>
            <a:prstGeom prst="rect">
              <a:avLst/>
            </a:prstGeom>
            <a:gradFill flip="none" rotWithShape="1">
              <a:gsLst>
                <a:gs pos="0">
                  <a:srgbClr val="000000">
                    <a:tint val="66000"/>
                    <a:satMod val="160000"/>
                    <a:alpha val="0"/>
                  </a:srgbClr>
                </a:gs>
                <a:gs pos="25000">
                  <a:srgbClr val="D5D5D5"/>
                </a:gs>
                <a:gs pos="50000">
                  <a:srgbClr val="D5D5D5">
                    <a:alpha val="0"/>
                  </a:srgbClr>
                </a:gs>
                <a:gs pos="75000">
                  <a:srgbClr val="D5D5D5"/>
                </a:gs>
                <a:gs pos="100000">
                  <a:srgbClr val="D5D5D5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4" tIns="34288" rIns="68574" bIns="34288" rtlCol="0" anchor="ctr"/>
            <a:lstStyle/>
            <a:p>
              <a:pPr algn="ctr" defTabSz="685748"/>
              <a:endParaRPr lang="en-US" dirty="0" smtClean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17" name="Freeform 9"/>
            <p:cNvSpPr>
              <a:spLocks/>
            </p:cNvSpPr>
            <p:nvPr/>
          </p:nvSpPr>
          <p:spPr bwMode="auto">
            <a:xfrm>
              <a:off x="6840553" y="2632969"/>
              <a:ext cx="2100036" cy="495300"/>
            </a:xfrm>
            <a:custGeom>
              <a:avLst/>
              <a:gdLst/>
              <a:ahLst/>
              <a:cxnLst>
                <a:cxn ang="0">
                  <a:pos x="1375" y="0"/>
                </a:cxn>
                <a:cxn ang="0">
                  <a:pos x="0" y="0"/>
                </a:cxn>
                <a:cxn ang="0">
                  <a:pos x="154" y="208"/>
                </a:cxn>
                <a:cxn ang="0">
                  <a:pos x="0" y="416"/>
                </a:cxn>
                <a:cxn ang="0">
                  <a:pos x="1375" y="416"/>
                </a:cxn>
                <a:cxn ang="0">
                  <a:pos x="1555" y="208"/>
                </a:cxn>
                <a:cxn ang="0">
                  <a:pos x="1375" y="0"/>
                </a:cxn>
              </a:cxnLst>
              <a:rect l="0" t="0" r="r" b="b"/>
              <a:pathLst>
                <a:path w="1555" h="416">
                  <a:moveTo>
                    <a:pt x="1375" y="0"/>
                  </a:moveTo>
                  <a:lnTo>
                    <a:pt x="0" y="0"/>
                  </a:lnTo>
                  <a:lnTo>
                    <a:pt x="154" y="208"/>
                  </a:lnTo>
                  <a:lnTo>
                    <a:pt x="0" y="416"/>
                  </a:lnTo>
                  <a:lnTo>
                    <a:pt x="1375" y="416"/>
                  </a:lnTo>
                  <a:lnTo>
                    <a:pt x="1555" y="208"/>
                  </a:lnTo>
                  <a:lnTo>
                    <a:pt x="1375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127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74" tIns="34288" rIns="68574" bIns="34288" numCol="1" anchor="ctr" anchorCtr="0" compatLnSpc="1">
              <a:prstTxWarp prst="textNoShape">
                <a:avLst/>
              </a:prstTxWarp>
            </a:bodyPr>
            <a:lstStyle/>
            <a:p>
              <a:pPr algn="ctr" defTabSz="685748"/>
              <a:r>
                <a:rPr lang="en-US" sz="14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Path Enforcement</a:t>
              </a: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6928265" y="3236068"/>
              <a:ext cx="1920740" cy="1021429"/>
            </a:xfrm>
            <a:prstGeom prst="rect">
              <a:avLst/>
            </a:prstGeom>
            <a:noFill/>
          </p:spPr>
          <p:txBody>
            <a:bodyPr wrap="square" lIns="68574" tIns="34288" rIns="68574" bIns="34288" rtlCol="0">
              <a:spAutoFit/>
            </a:bodyPr>
            <a:lstStyle/>
            <a:p>
              <a:pPr algn="ctr" defTabSz="685748">
                <a:spcBef>
                  <a:spcPts val="225"/>
                </a:spcBef>
                <a:buClr>
                  <a:srgbClr val="6DB344"/>
                </a:buClr>
                <a:buSzPct val="90000"/>
              </a:pPr>
              <a:r>
                <a:rPr lang="en-US" sz="1200" dirty="0">
                  <a:solidFill>
                    <a:srgbClr val="212227"/>
                  </a:solidFill>
                  <a:latin typeface="CiscoSansTT Light"/>
                  <a:cs typeface="CiscoSansTT Light"/>
                </a:rPr>
                <a:t>Master Controller directs BR path changes to keep traffic within </a:t>
              </a:r>
              <a:r>
                <a:rPr lang="en-US" sz="1200" dirty="0" smtClean="0">
                  <a:solidFill>
                    <a:srgbClr val="212227"/>
                  </a:solidFill>
                  <a:latin typeface="CiscoSansTT Light"/>
                  <a:cs typeface="CiscoSansTT Light"/>
                </a:rPr>
                <a:t>policy</a:t>
              </a:r>
            </a:p>
            <a:p>
              <a:pPr algn="ctr" defTabSz="685748">
                <a:spcBef>
                  <a:spcPts val="225"/>
                </a:spcBef>
                <a:buClr>
                  <a:srgbClr val="6DB344"/>
                </a:buClr>
                <a:buSzPct val="90000"/>
              </a:pPr>
              <a:r>
                <a:rPr lang="en-US" sz="1200" dirty="0">
                  <a:solidFill>
                    <a:srgbClr val="212227"/>
                  </a:solidFill>
                  <a:latin typeface="CiscoSansTT Light"/>
                  <a:cs typeface="CiscoSansTT Light"/>
                </a:rPr>
                <a:t>Route Enforcement module in feature path</a:t>
              </a:r>
            </a:p>
          </p:txBody>
        </p:sp>
        <p:sp>
          <p:nvSpPr>
            <p:cNvPr id="119" name="Cloud"/>
            <p:cNvSpPr>
              <a:spLocks noChangeAspect="1" noEditPoints="1" noChangeArrowheads="1"/>
            </p:cNvSpPr>
            <p:nvPr/>
          </p:nvSpPr>
          <p:spPr bwMode="auto">
            <a:xfrm>
              <a:off x="7120034" y="2049741"/>
              <a:ext cx="727857" cy="183756"/>
            </a:xfrm>
            <a:custGeom>
              <a:avLst/>
              <a:gdLst>
                <a:gd name="T0" fmla="*/ 1602011 w 21600"/>
                <a:gd name="T1" fmla="*/ 113525112 h 21600"/>
                <a:gd name="T2" fmla="*/ 258246945 w 21600"/>
                <a:gd name="T3" fmla="*/ 226808468 h 21600"/>
                <a:gd name="T4" fmla="*/ 516063542 w 21600"/>
                <a:gd name="T5" fmla="*/ 113525112 h 21600"/>
                <a:gd name="T6" fmla="*/ 258246945 w 21600"/>
                <a:gd name="T7" fmla="*/ 1298184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7FC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lIns="51402" tIns="25702" rIns="51402" bIns="25702" anchor="ctr" anchorCtr="1">
              <a:prstTxWarp prst="textNoShape">
                <a:avLst/>
              </a:prstTxWarp>
            </a:bodyPr>
            <a:lstStyle/>
            <a:p>
              <a:pPr algn="ctr" defTabSz="457805" eaLnBrk="0" hangingPunct="0">
                <a:lnSpc>
                  <a:spcPct val="90000"/>
                </a:lnSpc>
              </a:pPr>
              <a:endParaRPr lang="en-US" sz="700" dirty="0">
                <a:solidFill>
                  <a:srgbClr val="5F5F65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20" name="Cloud"/>
            <p:cNvSpPr>
              <a:spLocks noChangeAspect="1" noEditPoints="1" noChangeArrowheads="1"/>
            </p:cNvSpPr>
            <p:nvPr/>
          </p:nvSpPr>
          <p:spPr bwMode="auto">
            <a:xfrm>
              <a:off x="7973608" y="2040867"/>
              <a:ext cx="727857" cy="183756"/>
            </a:xfrm>
            <a:custGeom>
              <a:avLst/>
              <a:gdLst>
                <a:gd name="T0" fmla="*/ 1602011 w 21600"/>
                <a:gd name="T1" fmla="*/ 113525112 h 21600"/>
                <a:gd name="T2" fmla="*/ 258246945 w 21600"/>
                <a:gd name="T3" fmla="*/ 226808468 h 21600"/>
                <a:gd name="T4" fmla="*/ 516063542 w 21600"/>
                <a:gd name="T5" fmla="*/ 113525112 h 21600"/>
                <a:gd name="T6" fmla="*/ 258246945 w 21600"/>
                <a:gd name="T7" fmla="*/ 1298184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7FC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prstShdw prst="shdw17" dist="17961" dir="2700000">
                <a:srgbClr val="858585">
                  <a:alpha val="74997"/>
                </a:srgbClr>
              </a:prstShdw>
            </a:effectLst>
          </p:spPr>
          <p:txBody>
            <a:bodyPr lIns="51402" tIns="25702" rIns="51402" bIns="25702" anchor="ctr" anchorCtr="1">
              <a:prstTxWarp prst="textNoShape">
                <a:avLst/>
              </a:prstTxWarp>
            </a:bodyPr>
            <a:lstStyle/>
            <a:p>
              <a:pPr algn="ctr" defTabSz="457805" eaLnBrk="0" hangingPunct="0">
                <a:lnSpc>
                  <a:spcPct val="90000"/>
                </a:lnSpc>
              </a:pPr>
              <a:endParaRPr lang="en-US" sz="700" dirty="0">
                <a:solidFill>
                  <a:srgbClr val="5F5F65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121" name="Group 537"/>
            <p:cNvGrpSpPr/>
            <p:nvPr/>
          </p:nvGrpSpPr>
          <p:grpSpPr>
            <a:xfrm>
              <a:off x="6874405" y="1196559"/>
              <a:ext cx="448797" cy="410804"/>
              <a:chOff x="900224" y="4551673"/>
              <a:chExt cx="585577" cy="542971"/>
            </a:xfrm>
          </p:grpSpPr>
          <p:grpSp>
            <p:nvGrpSpPr>
              <p:cNvPr id="161" name="Group 115"/>
              <p:cNvGrpSpPr/>
              <p:nvPr/>
            </p:nvGrpSpPr>
            <p:grpSpPr>
              <a:xfrm>
                <a:off x="900224" y="4551673"/>
                <a:ext cx="585577" cy="523240"/>
                <a:chOff x="1311704" y="7614920"/>
                <a:chExt cx="427222" cy="381743"/>
              </a:xfrm>
            </p:grpSpPr>
            <p:sp>
              <p:nvSpPr>
                <p:cNvPr id="163" name="Freeform 27"/>
                <p:cNvSpPr>
                  <a:spLocks/>
                </p:cNvSpPr>
                <p:nvPr/>
              </p:nvSpPr>
              <p:spPr bwMode="auto">
                <a:xfrm>
                  <a:off x="1311704" y="7777540"/>
                  <a:ext cx="427222" cy="219123"/>
                </a:xfrm>
                <a:custGeom>
                  <a:avLst/>
                  <a:gdLst/>
                  <a:ahLst/>
                  <a:cxnLst>
                    <a:cxn ang="0">
                      <a:pos x="234" y="49"/>
                    </a:cxn>
                    <a:cxn ang="0">
                      <a:pos x="76" y="49"/>
                    </a:cxn>
                    <a:cxn ang="0">
                      <a:pos x="0" y="0"/>
                    </a:cxn>
                    <a:cxn ang="0">
                      <a:pos x="0" y="110"/>
                    </a:cxn>
                    <a:cxn ang="0">
                      <a:pos x="76" y="159"/>
                    </a:cxn>
                    <a:cxn ang="0">
                      <a:pos x="234" y="159"/>
                    </a:cxn>
                    <a:cxn ang="0">
                      <a:pos x="310" y="112"/>
                    </a:cxn>
                    <a:cxn ang="0">
                      <a:pos x="310" y="2"/>
                    </a:cxn>
                    <a:cxn ang="0">
                      <a:pos x="234" y="49"/>
                    </a:cxn>
                  </a:cxnLst>
                  <a:rect l="0" t="0" r="r" b="b"/>
                  <a:pathLst>
                    <a:path w="310" h="159">
                      <a:moveTo>
                        <a:pt x="234" y="49"/>
                      </a:moveTo>
                      <a:lnTo>
                        <a:pt x="76" y="49"/>
                      </a:lnTo>
                      <a:lnTo>
                        <a:pt x="0" y="0"/>
                      </a:lnTo>
                      <a:lnTo>
                        <a:pt x="0" y="110"/>
                      </a:lnTo>
                      <a:lnTo>
                        <a:pt x="76" y="159"/>
                      </a:lnTo>
                      <a:lnTo>
                        <a:pt x="234" y="159"/>
                      </a:lnTo>
                      <a:lnTo>
                        <a:pt x="310" y="112"/>
                      </a:lnTo>
                      <a:lnTo>
                        <a:pt x="310" y="2"/>
                      </a:lnTo>
                      <a:lnTo>
                        <a:pt x="234" y="49"/>
                      </a:lnTo>
                      <a:close/>
                    </a:path>
                  </a:pathLst>
                </a:custGeom>
                <a:solidFill>
                  <a:srgbClr val="0096D6"/>
                </a:solidFill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64" name="Freeform 28"/>
                <p:cNvSpPr>
                  <a:spLocks noEditPoints="1"/>
                </p:cNvSpPr>
                <p:nvPr/>
              </p:nvSpPr>
              <p:spPr bwMode="auto">
                <a:xfrm>
                  <a:off x="1311704" y="7614920"/>
                  <a:ext cx="427222" cy="223257"/>
                </a:xfrm>
                <a:custGeom>
                  <a:avLst/>
                  <a:gdLst/>
                  <a:ahLst/>
                  <a:cxnLst>
                    <a:cxn ang="0">
                      <a:pos x="751" y="130"/>
                    </a:cxn>
                    <a:cxn ang="0">
                      <a:pos x="751" y="279"/>
                    </a:cxn>
                    <a:cxn ang="0">
                      <a:pos x="567" y="392"/>
                    </a:cxn>
                    <a:cxn ang="0">
                      <a:pos x="185" y="392"/>
                    </a:cxn>
                    <a:cxn ang="0">
                      <a:pos x="0" y="275"/>
                    </a:cxn>
                    <a:cxn ang="0">
                      <a:pos x="1" y="126"/>
                    </a:cxn>
                    <a:cxn ang="0">
                      <a:pos x="186" y="243"/>
                    </a:cxn>
                    <a:cxn ang="0">
                      <a:pos x="567" y="243"/>
                    </a:cxn>
                    <a:cxn ang="0">
                      <a:pos x="751" y="130"/>
                    </a:cxn>
                    <a:cxn ang="0">
                      <a:pos x="750" y="118"/>
                    </a:cxn>
                    <a:cxn ang="0">
                      <a:pos x="565" y="231"/>
                    </a:cxn>
                    <a:cxn ang="0">
                      <a:pos x="188" y="231"/>
                    </a:cxn>
                    <a:cxn ang="0">
                      <a:pos x="6" y="115"/>
                    </a:cxn>
                    <a:cxn ang="0">
                      <a:pos x="191" y="0"/>
                    </a:cxn>
                    <a:cxn ang="0">
                      <a:pos x="568" y="2"/>
                    </a:cxn>
                    <a:cxn ang="0">
                      <a:pos x="750" y="118"/>
                    </a:cxn>
                    <a:cxn ang="0">
                      <a:pos x="203" y="93"/>
                    </a:cxn>
                    <a:cxn ang="0">
                      <a:pos x="203" y="93"/>
                    </a:cxn>
                    <a:cxn ang="0">
                      <a:pos x="220" y="86"/>
                    </a:cxn>
                    <a:cxn ang="0">
                      <a:pos x="328" y="113"/>
                    </a:cxn>
                    <a:cxn ang="0">
                      <a:pos x="362" y="98"/>
                    </a:cxn>
                    <a:cxn ang="0">
                      <a:pos x="255" y="71"/>
                    </a:cxn>
                    <a:cxn ang="0">
                      <a:pos x="272" y="63"/>
                    </a:cxn>
                    <a:cxn ang="0">
                      <a:pos x="159" y="58"/>
                    </a:cxn>
                    <a:cxn ang="0">
                      <a:pos x="203" y="93"/>
                    </a:cxn>
                    <a:cxn ang="0">
                      <a:pos x="365" y="114"/>
                    </a:cxn>
                    <a:cxn ang="0">
                      <a:pos x="259" y="129"/>
                    </a:cxn>
                    <a:cxn ang="0">
                      <a:pos x="282" y="135"/>
                    </a:cxn>
                    <a:cxn ang="0">
                      <a:pos x="200" y="170"/>
                    </a:cxn>
                    <a:cxn ang="0">
                      <a:pos x="245" y="181"/>
                    </a:cxn>
                    <a:cxn ang="0">
                      <a:pos x="327" y="146"/>
                    </a:cxn>
                    <a:cxn ang="0">
                      <a:pos x="350" y="152"/>
                    </a:cxn>
                    <a:cxn ang="0">
                      <a:pos x="365" y="114"/>
                    </a:cxn>
                    <a:cxn ang="0">
                      <a:pos x="375" y="110"/>
                    </a:cxn>
                    <a:cxn ang="0">
                      <a:pos x="480" y="96"/>
                    </a:cxn>
                    <a:cxn ang="0">
                      <a:pos x="458" y="89"/>
                    </a:cxn>
                    <a:cxn ang="0">
                      <a:pos x="540" y="54"/>
                    </a:cxn>
                    <a:cxn ang="0">
                      <a:pos x="495" y="42"/>
                    </a:cxn>
                    <a:cxn ang="0">
                      <a:pos x="413" y="78"/>
                    </a:cxn>
                    <a:cxn ang="0">
                      <a:pos x="390" y="72"/>
                    </a:cxn>
                    <a:cxn ang="0">
                      <a:pos x="375" y="110"/>
                    </a:cxn>
                    <a:cxn ang="0">
                      <a:pos x="579" y="166"/>
                    </a:cxn>
                    <a:cxn ang="0">
                      <a:pos x="536" y="131"/>
                    </a:cxn>
                    <a:cxn ang="0">
                      <a:pos x="536" y="131"/>
                    </a:cxn>
                    <a:cxn ang="0">
                      <a:pos x="518" y="138"/>
                    </a:cxn>
                    <a:cxn ang="0">
                      <a:pos x="411" y="111"/>
                    </a:cxn>
                    <a:cxn ang="0">
                      <a:pos x="376" y="125"/>
                    </a:cxn>
                    <a:cxn ang="0">
                      <a:pos x="483" y="153"/>
                    </a:cxn>
                    <a:cxn ang="0">
                      <a:pos x="466" y="161"/>
                    </a:cxn>
                    <a:cxn ang="0">
                      <a:pos x="579" y="166"/>
                    </a:cxn>
                  </a:cxnLst>
                  <a:rect l="0" t="0" r="r" b="b"/>
                  <a:pathLst>
                    <a:path w="751" h="392">
                      <a:moveTo>
                        <a:pt x="751" y="130"/>
                      </a:moveTo>
                      <a:cubicBezTo>
                        <a:pt x="751" y="279"/>
                        <a:pt x="751" y="279"/>
                        <a:pt x="751" y="279"/>
                      </a:cubicBezTo>
                      <a:cubicBezTo>
                        <a:pt x="567" y="392"/>
                        <a:pt x="567" y="392"/>
                        <a:pt x="567" y="392"/>
                      </a:cubicBezTo>
                      <a:cubicBezTo>
                        <a:pt x="185" y="392"/>
                        <a:pt x="185" y="392"/>
                        <a:pt x="185" y="392"/>
                      </a:cubicBezTo>
                      <a:cubicBezTo>
                        <a:pt x="0" y="275"/>
                        <a:pt x="0" y="275"/>
                        <a:pt x="0" y="275"/>
                      </a:cubicBezTo>
                      <a:cubicBezTo>
                        <a:pt x="1" y="126"/>
                        <a:pt x="1" y="126"/>
                        <a:pt x="1" y="126"/>
                      </a:cubicBezTo>
                      <a:cubicBezTo>
                        <a:pt x="186" y="243"/>
                        <a:pt x="186" y="243"/>
                        <a:pt x="186" y="243"/>
                      </a:cubicBezTo>
                      <a:cubicBezTo>
                        <a:pt x="567" y="243"/>
                        <a:pt x="567" y="243"/>
                        <a:pt x="567" y="243"/>
                      </a:cubicBezTo>
                      <a:lnTo>
                        <a:pt x="751" y="130"/>
                      </a:lnTo>
                      <a:close/>
                      <a:moveTo>
                        <a:pt x="750" y="118"/>
                      </a:moveTo>
                      <a:cubicBezTo>
                        <a:pt x="565" y="231"/>
                        <a:pt x="565" y="231"/>
                        <a:pt x="565" y="231"/>
                      </a:cubicBezTo>
                      <a:cubicBezTo>
                        <a:pt x="188" y="231"/>
                        <a:pt x="188" y="231"/>
                        <a:pt x="188" y="231"/>
                      </a:cubicBezTo>
                      <a:cubicBezTo>
                        <a:pt x="6" y="115"/>
                        <a:pt x="6" y="115"/>
                        <a:pt x="6" y="115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568" y="2"/>
                        <a:pt x="568" y="2"/>
                        <a:pt x="568" y="2"/>
                      </a:cubicBezTo>
                      <a:lnTo>
                        <a:pt x="750" y="118"/>
                      </a:lnTo>
                      <a:close/>
                      <a:moveTo>
                        <a:pt x="203" y="93"/>
                      </a:moveTo>
                      <a:cubicBezTo>
                        <a:pt x="203" y="93"/>
                        <a:pt x="203" y="93"/>
                        <a:pt x="203" y="93"/>
                      </a:cubicBezTo>
                      <a:cubicBezTo>
                        <a:pt x="220" y="86"/>
                        <a:pt x="220" y="86"/>
                        <a:pt x="220" y="86"/>
                      </a:cubicBezTo>
                      <a:cubicBezTo>
                        <a:pt x="328" y="113"/>
                        <a:pt x="328" y="113"/>
                        <a:pt x="328" y="113"/>
                      </a:cubicBezTo>
                      <a:cubicBezTo>
                        <a:pt x="362" y="98"/>
                        <a:pt x="362" y="98"/>
                        <a:pt x="362" y="98"/>
                      </a:cubicBezTo>
                      <a:cubicBezTo>
                        <a:pt x="255" y="71"/>
                        <a:pt x="255" y="71"/>
                        <a:pt x="255" y="71"/>
                      </a:cubicBezTo>
                      <a:cubicBezTo>
                        <a:pt x="272" y="63"/>
                        <a:pt x="272" y="63"/>
                        <a:pt x="272" y="63"/>
                      </a:cubicBezTo>
                      <a:cubicBezTo>
                        <a:pt x="159" y="58"/>
                        <a:pt x="159" y="58"/>
                        <a:pt x="159" y="58"/>
                      </a:cubicBezTo>
                      <a:cubicBezTo>
                        <a:pt x="203" y="93"/>
                        <a:pt x="203" y="93"/>
                        <a:pt x="203" y="93"/>
                      </a:cubicBezTo>
                      <a:close/>
                      <a:moveTo>
                        <a:pt x="365" y="114"/>
                      </a:moveTo>
                      <a:cubicBezTo>
                        <a:pt x="259" y="129"/>
                        <a:pt x="259" y="129"/>
                        <a:pt x="259" y="129"/>
                      </a:cubicBezTo>
                      <a:cubicBezTo>
                        <a:pt x="282" y="135"/>
                        <a:pt x="282" y="135"/>
                        <a:pt x="282" y="135"/>
                      </a:cubicBezTo>
                      <a:cubicBezTo>
                        <a:pt x="200" y="170"/>
                        <a:pt x="200" y="170"/>
                        <a:pt x="200" y="170"/>
                      </a:cubicBezTo>
                      <a:cubicBezTo>
                        <a:pt x="245" y="181"/>
                        <a:pt x="245" y="181"/>
                        <a:pt x="245" y="181"/>
                      </a:cubicBezTo>
                      <a:cubicBezTo>
                        <a:pt x="327" y="146"/>
                        <a:pt x="327" y="146"/>
                        <a:pt x="327" y="146"/>
                      </a:cubicBezTo>
                      <a:cubicBezTo>
                        <a:pt x="350" y="152"/>
                        <a:pt x="350" y="152"/>
                        <a:pt x="350" y="152"/>
                      </a:cubicBezTo>
                      <a:cubicBezTo>
                        <a:pt x="365" y="114"/>
                        <a:pt x="365" y="114"/>
                        <a:pt x="365" y="114"/>
                      </a:cubicBezTo>
                      <a:close/>
                      <a:moveTo>
                        <a:pt x="375" y="110"/>
                      </a:moveTo>
                      <a:cubicBezTo>
                        <a:pt x="480" y="96"/>
                        <a:pt x="480" y="96"/>
                        <a:pt x="480" y="96"/>
                      </a:cubicBezTo>
                      <a:cubicBezTo>
                        <a:pt x="458" y="89"/>
                        <a:pt x="458" y="89"/>
                        <a:pt x="458" y="89"/>
                      </a:cubicBezTo>
                      <a:cubicBezTo>
                        <a:pt x="540" y="54"/>
                        <a:pt x="540" y="54"/>
                        <a:pt x="540" y="54"/>
                      </a:cubicBezTo>
                      <a:cubicBezTo>
                        <a:pt x="495" y="42"/>
                        <a:pt x="495" y="42"/>
                        <a:pt x="495" y="42"/>
                      </a:cubicBezTo>
                      <a:cubicBezTo>
                        <a:pt x="413" y="78"/>
                        <a:pt x="413" y="78"/>
                        <a:pt x="413" y="78"/>
                      </a:cubicBezTo>
                      <a:cubicBezTo>
                        <a:pt x="390" y="72"/>
                        <a:pt x="390" y="72"/>
                        <a:pt x="390" y="72"/>
                      </a:cubicBezTo>
                      <a:cubicBezTo>
                        <a:pt x="375" y="110"/>
                        <a:pt x="375" y="110"/>
                        <a:pt x="375" y="110"/>
                      </a:cubicBezTo>
                      <a:close/>
                      <a:moveTo>
                        <a:pt x="579" y="166"/>
                      </a:move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18" y="138"/>
                        <a:pt x="518" y="138"/>
                        <a:pt x="518" y="138"/>
                      </a:cubicBezTo>
                      <a:cubicBezTo>
                        <a:pt x="411" y="111"/>
                        <a:pt x="411" y="111"/>
                        <a:pt x="411" y="111"/>
                      </a:cubicBezTo>
                      <a:cubicBezTo>
                        <a:pt x="376" y="125"/>
                        <a:pt x="376" y="125"/>
                        <a:pt x="376" y="125"/>
                      </a:cubicBezTo>
                      <a:cubicBezTo>
                        <a:pt x="483" y="153"/>
                        <a:pt x="483" y="153"/>
                        <a:pt x="483" y="153"/>
                      </a:cubicBezTo>
                      <a:cubicBezTo>
                        <a:pt x="466" y="161"/>
                        <a:pt x="466" y="161"/>
                        <a:pt x="466" y="161"/>
                      </a:cubicBezTo>
                      <a:cubicBezTo>
                        <a:pt x="579" y="166"/>
                        <a:pt x="579" y="166"/>
                        <a:pt x="579" y="16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sp>
            <p:nvSpPr>
              <p:cNvPr id="162" name="TextBox 182"/>
              <p:cNvSpPr txBox="1">
                <a:spLocks noChangeArrowheads="1"/>
              </p:cNvSpPr>
              <p:nvPr/>
            </p:nvSpPr>
            <p:spPr bwMode="auto">
              <a:xfrm>
                <a:off x="968175" y="4830226"/>
                <a:ext cx="426005" cy="264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SansTT Light"/>
                    <a:cs typeface="CiscoSansTT Light"/>
                  </a:rPr>
                  <a:t>MC</a:t>
                </a:r>
              </a:p>
            </p:txBody>
          </p:sp>
        </p:grpSp>
        <p:cxnSp>
          <p:nvCxnSpPr>
            <p:cNvPr id="122" name="Straight Connector 121"/>
            <p:cNvCxnSpPr/>
            <p:nvPr/>
          </p:nvCxnSpPr>
          <p:spPr>
            <a:xfrm flipV="1">
              <a:off x="7128249" y="1892591"/>
              <a:ext cx="591393" cy="468062"/>
            </a:xfrm>
            <a:prstGeom prst="line">
              <a:avLst/>
            </a:prstGeom>
            <a:ln w="12700" cmpd="sng">
              <a:solidFill>
                <a:schemeClr val="accent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>
              <a:endCxn id="150" idx="2"/>
            </p:cNvCxnSpPr>
            <p:nvPr/>
          </p:nvCxnSpPr>
          <p:spPr>
            <a:xfrm flipV="1">
              <a:off x="7604646" y="1961439"/>
              <a:ext cx="107691" cy="423860"/>
            </a:xfrm>
            <a:prstGeom prst="line">
              <a:avLst/>
            </a:prstGeom>
            <a:ln w="12700" cmpd="sng">
              <a:solidFill>
                <a:schemeClr val="accent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>
              <a:endCxn id="146" idx="2"/>
            </p:cNvCxnSpPr>
            <p:nvPr/>
          </p:nvCxnSpPr>
          <p:spPr>
            <a:xfrm flipV="1">
              <a:off x="8105690" y="1986920"/>
              <a:ext cx="95862" cy="414796"/>
            </a:xfrm>
            <a:prstGeom prst="line">
              <a:avLst/>
            </a:prstGeom>
            <a:ln w="12700" cmpd="sng">
              <a:solidFill>
                <a:schemeClr val="accent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endCxn id="146" idx="2"/>
            </p:cNvCxnSpPr>
            <p:nvPr/>
          </p:nvCxnSpPr>
          <p:spPr>
            <a:xfrm flipH="1" flipV="1">
              <a:off x="8201552" y="1986920"/>
              <a:ext cx="405176" cy="406586"/>
            </a:xfrm>
            <a:prstGeom prst="line">
              <a:avLst/>
            </a:prstGeom>
            <a:ln w="12700" cmpd="sng">
              <a:solidFill>
                <a:schemeClr val="accent4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Group 542"/>
            <p:cNvGrpSpPr/>
            <p:nvPr/>
          </p:nvGrpSpPr>
          <p:grpSpPr>
            <a:xfrm>
              <a:off x="6904395" y="2314670"/>
              <a:ext cx="448495" cy="274835"/>
              <a:chOff x="7550631" y="3656238"/>
              <a:chExt cx="704912" cy="437582"/>
            </a:xfrm>
          </p:grpSpPr>
          <p:sp>
            <p:nvSpPr>
              <p:cNvPr id="159" name="Freeform 13"/>
              <p:cNvSpPr>
                <a:spLocks noEditPoints="1"/>
              </p:cNvSpPr>
              <p:nvPr/>
            </p:nvSpPr>
            <p:spPr bwMode="auto">
              <a:xfrm>
                <a:off x="7550631" y="3656238"/>
                <a:ext cx="704912" cy="357349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135" y="39"/>
                  </a:cxn>
                  <a:cxn ang="0">
                    <a:pos x="129" y="27"/>
                  </a:cxn>
                  <a:cxn ang="0">
                    <a:pos x="159" y="34"/>
                  </a:cxn>
                  <a:cxn ang="0">
                    <a:pos x="81" y="62"/>
                  </a:cxn>
                  <a:cxn ang="0">
                    <a:pos x="115" y="53"/>
                  </a:cxn>
                  <a:cxn ang="0">
                    <a:pos x="72" y="31"/>
                  </a:cxn>
                  <a:cxn ang="0">
                    <a:pos x="210" y="65"/>
                  </a:cxn>
                  <a:cxn ang="0">
                    <a:pos x="17" y="92"/>
                  </a:cxn>
                  <a:cxn ang="0">
                    <a:pos x="18" y="95"/>
                  </a:cxn>
                  <a:cxn ang="0">
                    <a:pos x="20" y="97"/>
                  </a:cxn>
                  <a:cxn ang="0">
                    <a:pos x="22" y="99"/>
                  </a:cxn>
                  <a:cxn ang="0">
                    <a:pos x="25" y="102"/>
                  </a:cxn>
                  <a:cxn ang="0">
                    <a:pos x="27" y="103"/>
                  </a:cxn>
                  <a:cxn ang="0">
                    <a:pos x="30" y="105"/>
                  </a:cxn>
                  <a:cxn ang="0">
                    <a:pos x="33" y="107"/>
                  </a:cxn>
                  <a:cxn ang="0">
                    <a:pos x="37" y="109"/>
                  </a:cxn>
                  <a:cxn ang="0">
                    <a:pos x="41" y="111"/>
                  </a:cxn>
                  <a:cxn ang="0">
                    <a:pos x="45" y="112"/>
                  </a:cxn>
                  <a:cxn ang="0">
                    <a:pos x="50" y="114"/>
                  </a:cxn>
                  <a:cxn ang="0">
                    <a:pos x="54" y="115"/>
                  </a:cxn>
                  <a:cxn ang="0">
                    <a:pos x="59" y="116"/>
                  </a:cxn>
                  <a:cxn ang="0">
                    <a:pos x="65" y="118"/>
                  </a:cxn>
                  <a:cxn ang="0">
                    <a:pos x="71" y="119"/>
                  </a:cxn>
                  <a:cxn ang="0">
                    <a:pos x="78" y="120"/>
                  </a:cxn>
                  <a:cxn ang="0">
                    <a:pos x="83" y="121"/>
                  </a:cxn>
                  <a:cxn ang="0">
                    <a:pos x="90" y="122"/>
                  </a:cxn>
                  <a:cxn ang="0">
                    <a:pos x="95" y="122"/>
                  </a:cxn>
                  <a:cxn ang="0">
                    <a:pos x="107" y="123"/>
                  </a:cxn>
                  <a:cxn ang="0">
                    <a:pos x="119" y="124"/>
                  </a:cxn>
                  <a:cxn ang="0">
                    <a:pos x="125" y="124"/>
                  </a:cxn>
                  <a:cxn ang="0">
                    <a:pos x="131" y="124"/>
                  </a:cxn>
                  <a:cxn ang="0">
                    <a:pos x="138" y="123"/>
                  </a:cxn>
                  <a:cxn ang="0">
                    <a:pos x="147" y="123"/>
                  </a:cxn>
                  <a:cxn ang="0">
                    <a:pos x="152" y="122"/>
                  </a:cxn>
                  <a:cxn ang="0">
                    <a:pos x="158" y="122"/>
                  </a:cxn>
                  <a:cxn ang="0">
                    <a:pos x="165" y="121"/>
                  </a:cxn>
                  <a:cxn ang="0">
                    <a:pos x="174" y="120"/>
                  </a:cxn>
                  <a:cxn ang="0">
                    <a:pos x="179" y="118"/>
                  </a:cxn>
                  <a:cxn ang="0">
                    <a:pos x="185" y="117"/>
                  </a:cxn>
                  <a:cxn ang="0">
                    <a:pos x="191" y="116"/>
                  </a:cxn>
                  <a:cxn ang="0">
                    <a:pos x="196" y="114"/>
                  </a:cxn>
                  <a:cxn ang="0">
                    <a:pos x="201" y="113"/>
                  </a:cxn>
                  <a:cxn ang="0">
                    <a:pos x="205" y="111"/>
                  </a:cxn>
                  <a:cxn ang="0">
                    <a:pos x="210" y="109"/>
                  </a:cxn>
                  <a:cxn ang="0">
                    <a:pos x="213" y="108"/>
                  </a:cxn>
                  <a:cxn ang="0">
                    <a:pos x="216" y="107"/>
                  </a:cxn>
                  <a:cxn ang="0">
                    <a:pos x="219" y="105"/>
                  </a:cxn>
                  <a:cxn ang="0">
                    <a:pos x="222" y="103"/>
                  </a:cxn>
                  <a:cxn ang="0">
                    <a:pos x="225" y="101"/>
                  </a:cxn>
                  <a:cxn ang="0">
                    <a:pos x="227" y="99"/>
                  </a:cxn>
                  <a:cxn ang="0">
                    <a:pos x="229" y="96"/>
                  </a:cxn>
                  <a:cxn ang="0">
                    <a:pos x="231" y="94"/>
                  </a:cxn>
                  <a:cxn ang="0">
                    <a:pos x="231" y="91"/>
                  </a:cxn>
                  <a:cxn ang="0">
                    <a:pos x="232" y="90"/>
                  </a:cxn>
                  <a:cxn ang="0">
                    <a:pos x="232" y="88"/>
                  </a:cxn>
                </a:cxnLst>
                <a:rect l="0" t="0" r="r" b="b"/>
                <a:pathLst>
                  <a:path w="244" h="124">
                    <a:moveTo>
                      <a:pt x="56" y="68"/>
                    </a:moveTo>
                    <a:cubicBezTo>
                      <a:pt x="103" y="80"/>
                      <a:pt x="172" y="77"/>
                      <a:pt x="208" y="61"/>
                    </a:cubicBezTo>
                    <a:cubicBezTo>
                      <a:pt x="244" y="46"/>
                      <a:pt x="235" y="24"/>
                      <a:pt x="188" y="11"/>
                    </a:cubicBezTo>
                    <a:cubicBezTo>
                      <a:pt x="140" y="0"/>
                      <a:pt x="72" y="3"/>
                      <a:pt x="36" y="18"/>
                    </a:cubicBezTo>
                    <a:cubicBezTo>
                      <a:pt x="0" y="34"/>
                      <a:pt x="9" y="56"/>
                      <a:pt x="56" y="68"/>
                    </a:cubicBezTo>
                    <a:close/>
                    <a:moveTo>
                      <a:pt x="191" y="57"/>
                    </a:moveTo>
                    <a:cubicBezTo>
                      <a:pt x="191" y="57"/>
                      <a:pt x="191" y="57"/>
                      <a:pt x="154" y="55"/>
                    </a:cubicBezTo>
                    <a:cubicBezTo>
                      <a:pt x="154" y="55"/>
                      <a:pt x="154" y="55"/>
                      <a:pt x="160" y="53"/>
                    </a:cubicBezTo>
                    <a:cubicBezTo>
                      <a:pt x="160" y="53"/>
                      <a:pt x="160" y="53"/>
                      <a:pt x="124" y="44"/>
                    </a:cubicBezTo>
                    <a:cubicBezTo>
                      <a:pt x="124" y="44"/>
                      <a:pt x="124" y="44"/>
                      <a:pt x="135" y="39"/>
                    </a:cubicBezTo>
                    <a:cubicBezTo>
                      <a:pt x="135" y="39"/>
                      <a:pt x="135" y="39"/>
                      <a:pt x="171" y="48"/>
                    </a:cubicBezTo>
                    <a:cubicBezTo>
                      <a:pt x="171" y="48"/>
                      <a:pt x="171" y="48"/>
                      <a:pt x="177" y="46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7" y="46"/>
                      <a:pt x="177" y="46"/>
                      <a:pt x="191" y="57"/>
                    </a:cubicBezTo>
                    <a:close/>
                    <a:moveTo>
                      <a:pt x="129" y="27"/>
                    </a:moveTo>
                    <a:cubicBezTo>
                      <a:pt x="129" y="27"/>
                      <a:pt x="129" y="27"/>
                      <a:pt x="136" y="29"/>
                    </a:cubicBezTo>
                    <a:cubicBezTo>
                      <a:pt x="136" y="29"/>
                      <a:pt x="136" y="29"/>
                      <a:pt x="163" y="17"/>
                    </a:cubicBezTo>
                    <a:cubicBezTo>
                      <a:pt x="163" y="17"/>
                      <a:pt x="163" y="17"/>
                      <a:pt x="178" y="21"/>
                    </a:cubicBezTo>
                    <a:cubicBezTo>
                      <a:pt x="178" y="21"/>
                      <a:pt x="178" y="21"/>
                      <a:pt x="151" y="32"/>
                    </a:cubicBezTo>
                    <a:cubicBezTo>
                      <a:pt x="151" y="32"/>
                      <a:pt x="151" y="32"/>
                      <a:pt x="159" y="34"/>
                    </a:cubicBezTo>
                    <a:cubicBezTo>
                      <a:pt x="159" y="34"/>
                      <a:pt x="159" y="34"/>
                      <a:pt x="124" y="39"/>
                    </a:cubicBezTo>
                    <a:cubicBezTo>
                      <a:pt x="124" y="39"/>
                      <a:pt x="124" y="39"/>
                      <a:pt x="129" y="27"/>
                    </a:cubicBezTo>
                    <a:close/>
                    <a:moveTo>
                      <a:pt x="115" y="53"/>
                    </a:moveTo>
                    <a:cubicBezTo>
                      <a:pt x="115" y="53"/>
                      <a:pt x="115" y="53"/>
                      <a:pt x="108" y="51"/>
                    </a:cubicBezTo>
                    <a:cubicBezTo>
                      <a:pt x="108" y="51"/>
                      <a:pt x="108" y="51"/>
                      <a:pt x="81" y="62"/>
                    </a:cubicBezTo>
                    <a:cubicBezTo>
                      <a:pt x="81" y="62"/>
                      <a:pt x="81" y="62"/>
                      <a:pt x="66" y="59"/>
                    </a:cubicBezTo>
                    <a:cubicBezTo>
                      <a:pt x="66" y="59"/>
                      <a:pt x="66" y="59"/>
                      <a:pt x="93" y="47"/>
                    </a:cubicBezTo>
                    <a:cubicBezTo>
                      <a:pt x="93" y="47"/>
                      <a:pt x="93" y="47"/>
                      <a:pt x="85" y="45"/>
                    </a:cubicBezTo>
                    <a:cubicBezTo>
                      <a:pt x="85" y="45"/>
                      <a:pt x="85" y="45"/>
                      <a:pt x="120" y="40"/>
                    </a:cubicBezTo>
                    <a:cubicBezTo>
                      <a:pt x="120" y="40"/>
                      <a:pt x="120" y="40"/>
                      <a:pt x="115" y="53"/>
                    </a:cubicBezTo>
                    <a:close/>
                    <a:moveTo>
                      <a:pt x="90" y="24"/>
                    </a:moveTo>
                    <a:cubicBezTo>
                      <a:pt x="90" y="24"/>
                      <a:pt x="90" y="24"/>
                      <a:pt x="84" y="26"/>
                    </a:cubicBezTo>
                    <a:cubicBezTo>
                      <a:pt x="84" y="26"/>
                      <a:pt x="84" y="26"/>
                      <a:pt x="120" y="35"/>
                    </a:cubicBezTo>
                    <a:cubicBezTo>
                      <a:pt x="120" y="35"/>
                      <a:pt x="120" y="35"/>
                      <a:pt x="108" y="40"/>
                    </a:cubicBezTo>
                    <a:cubicBezTo>
                      <a:pt x="108" y="40"/>
                      <a:pt x="108" y="40"/>
                      <a:pt x="72" y="31"/>
                    </a:cubicBezTo>
                    <a:cubicBezTo>
                      <a:pt x="72" y="31"/>
                      <a:pt x="72" y="31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52" y="22"/>
                    </a:cubicBezTo>
                    <a:cubicBezTo>
                      <a:pt x="52" y="22"/>
                      <a:pt x="52" y="22"/>
                      <a:pt x="90" y="24"/>
                    </a:cubicBezTo>
                    <a:close/>
                    <a:moveTo>
                      <a:pt x="210" y="65"/>
                    </a:moveTo>
                    <a:cubicBezTo>
                      <a:pt x="189" y="74"/>
                      <a:pt x="158" y="79"/>
                      <a:pt x="124" y="79"/>
                    </a:cubicBezTo>
                    <a:cubicBezTo>
                      <a:pt x="100" y="79"/>
                      <a:pt x="77" y="77"/>
                      <a:pt x="58" y="72"/>
                    </a:cubicBezTo>
                    <a:cubicBezTo>
                      <a:pt x="35" y="66"/>
                      <a:pt x="21" y="57"/>
                      <a:pt x="16" y="48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9"/>
                      <a:pt x="16" y="91"/>
                      <a:pt x="17" y="92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4"/>
                      <a:pt x="18" y="94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4"/>
                      <a:pt x="18" y="94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5"/>
                      <a:pt x="18" y="95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8"/>
                    </a:cubicBezTo>
                    <a:cubicBezTo>
                      <a:pt x="20" y="98"/>
                      <a:pt x="21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9"/>
                      <a:pt x="21" y="99"/>
                      <a:pt x="22" y="99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2" y="100"/>
                      <a:pt x="22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100"/>
                      <a:pt x="23" y="100"/>
                      <a:pt x="23" y="101"/>
                    </a:cubicBezTo>
                    <a:cubicBezTo>
                      <a:pt x="24" y="101"/>
                      <a:pt x="24" y="101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3"/>
                      <a:pt x="26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4"/>
                      <a:pt x="27" y="104"/>
                      <a:pt x="28" y="104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28" y="104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0" y="105"/>
                      <a:pt x="30" y="105"/>
                      <a:pt x="31" y="105"/>
                    </a:cubicBezTo>
                    <a:cubicBezTo>
                      <a:pt x="31" y="106"/>
                      <a:pt x="31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7"/>
                      <a:pt x="33" y="107"/>
                      <a:pt x="33" y="107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34" y="107"/>
                      <a:pt x="34" y="107"/>
                      <a:pt x="34" y="108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5" y="108"/>
                      <a:pt x="36" y="108"/>
                      <a:pt x="36" y="108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9" y="109"/>
                      <a:pt x="39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40" y="110"/>
                      <a:pt x="40" y="110"/>
                      <a:pt x="41" y="110"/>
                    </a:cubicBezTo>
                    <a:cubicBezTo>
                      <a:pt x="41" y="110"/>
                      <a:pt x="41" y="110"/>
                      <a:pt x="41" y="111"/>
                    </a:cubicBezTo>
                    <a:cubicBezTo>
                      <a:pt x="42" y="111"/>
                      <a:pt x="42" y="111"/>
                      <a:pt x="43" y="111"/>
                    </a:cubicBezTo>
                    <a:cubicBezTo>
                      <a:pt x="43" y="111"/>
                      <a:pt x="43" y="111"/>
                      <a:pt x="43" y="111"/>
                    </a:cubicBezTo>
                    <a:cubicBezTo>
                      <a:pt x="43" y="111"/>
                      <a:pt x="43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5" y="112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ubicBezTo>
                      <a:pt x="46" y="113"/>
                      <a:pt x="47" y="113"/>
                      <a:pt x="47" y="113"/>
                    </a:cubicBezTo>
                    <a:cubicBezTo>
                      <a:pt x="47" y="113"/>
                      <a:pt x="48" y="113"/>
                      <a:pt x="48" y="113"/>
                    </a:cubicBezTo>
                    <a:cubicBezTo>
                      <a:pt x="48" y="113"/>
                      <a:pt x="49" y="113"/>
                      <a:pt x="49" y="113"/>
                    </a:cubicBezTo>
                    <a:cubicBezTo>
                      <a:pt x="49" y="113"/>
                      <a:pt x="49" y="114"/>
                      <a:pt x="50" y="114"/>
                    </a:cubicBezTo>
                    <a:cubicBezTo>
                      <a:pt x="50" y="114"/>
                      <a:pt x="51" y="114"/>
                      <a:pt x="51" y="114"/>
                    </a:cubicBezTo>
                    <a:cubicBezTo>
                      <a:pt x="51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3" y="114"/>
                      <a:pt x="53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5" y="115"/>
                      <a:pt x="55" y="115"/>
                      <a:pt x="56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7" y="116"/>
                      <a:pt x="58" y="116"/>
                      <a:pt x="58" y="116"/>
                    </a:cubicBezTo>
                    <a:cubicBezTo>
                      <a:pt x="58" y="116"/>
                      <a:pt x="59" y="116"/>
                      <a:pt x="59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0" y="117"/>
                      <a:pt x="61" y="117"/>
                      <a:pt x="62" y="117"/>
                    </a:cubicBezTo>
                    <a:cubicBezTo>
                      <a:pt x="62" y="117"/>
                      <a:pt x="62" y="117"/>
                      <a:pt x="62" y="117"/>
                    </a:cubicBezTo>
                    <a:cubicBezTo>
                      <a:pt x="63" y="117"/>
                      <a:pt x="64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67" y="118"/>
                      <a:pt x="67" y="118"/>
                      <a:pt x="68" y="118"/>
                    </a:cubicBezTo>
                    <a:cubicBezTo>
                      <a:pt x="68" y="118"/>
                      <a:pt x="68" y="118"/>
                      <a:pt x="69" y="118"/>
                    </a:cubicBezTo>
                    <a:cubicBezTo>
                      <a:pt x="69" y="119"/>
                      <a:pt x="70" y="119"/>
                      <a:pt x="71" y="119"/>
                    </a:cubicBezTo>
                    <a:cubicBezTo>
                      <a:pt x="71" y="119"/>
                      <a:pt x="71" y="119"/>
                      <a:pt x="71" y="119"/>
                    </a:cubicBezTo>
                    <a:cubicBezTo>
                      <a:pt x="72" y="119"/>
                      <a:pt x="73" y="119"/>
                      <a:pt x="74" y="119"/>
                    </a:cubicBezTo>
                    <a:cubicBezTo>
                      <a:pt x="74" y="120"/>
                      <a:pt x="75" y="120"/>
                      <a:pt x="75" y="120"/>
                    </a:cubicBezTo>
                    <a:cubicBezTo>
                      <a:pt x="76" y="120"/>
                      <a:pt x="76" y="120"/>
                      <a:pt x="77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79" y="120"/>
                      <a:pt x="79" y="120"/>
                      <a:pt x="80" y="120"/>
                    </a:cubicBezTo>
                    <a:cubicBezTo>
                      <a:pt x="80" y="120"/>
                      <a:pt x="80" y="120"/>
                      <a:pt x="81" y="120"/>
                    </a:cubicBezTo>
                    <a:cubicBezTo>
                      <a:pt x="81" y="120"/>
                      <a:pt x="82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4" y="121"/>
                      <a:pt x="85" y="121"/>
                      <a:pt x="86" y="121"/>
                    </a:cubicBezTo>
                    <a:cubicBezTo>
                      <a:pt x="86" y="121"/>
                      <a:pt x="86" y="121"/>
                      <a:pt x="87" y="121"/>
                    </a:cubicBezTo>
                    <a:cubicBezTo>
                      <a:pt x="88" y="122"/>
                      <a:pt x="88" y="122"/>
                      <a:pt x="89" y="12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89" y="122"/>
                      <a:pt x="90" y="122"/>
                      <a:pt x="90" y="122"/>
                    </a:cubicBezTo>
                    <a:cubicBezTo>
                      <a:pt x="90" y="122"/>
                      <a:pt x="91" y="122"/>
                      <a:pt x="91" y="122"/>
                    </a:cubicBezTo>
                    <a:cubicBezTo>
                      <a:pt x="92" y="122"/>
                      <a:pt x="92" y="122"/>
                      <a:pt x="93" y="122"/>
                    </a:cubicBezTo>
                    <a:cubicBezTo>
                      <a:pt x="93" y="122"/>
                      <a:pt x="94" y="122"/>
                      <a:pt x="94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7" y="122"/>
                      <a:pt x="99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3" y="123"/>
                      <a:pt x="105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9" y="123"/>
                      <a:pt x="111" y="123"/>
                      <a:pt x="112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5" y="123"/>
                      <a:pt x="117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20" y="124"/>
                      <a:pt x="121" y="124"/>
                      <a:pt x="122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3" y="124"/>
                      <a:pt x="124" y="124"/>
                      <a:pt x="125" y="124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125" y="124"/>
                      <a:pt x="126" y="124"/>
                      <a:pt x="126" y="124"/>
                    </a:cubicBezTo>
                    <a:cubicBezTo>
                      <a:pt x="126" y="124"/>
                      <a:pt x="127" y="124"/>
                      <a:pt x="128" y="124"/>
                    </a:cubicBezTo>
                    <a:cubicBezTo>
                      <a:pt x="128" y="124"/>
                      <a:pt x="128" y="124"/>
                      <a:pt x="129" y="124"/>
                    </a:cubicBezTo>
                    <a:cubicBezTo>
                      <a:pt x="129" y="124"/>
                      <a:pt x="130" y="124"/>
                      <a:pt x="131" y="124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32" y="124"/>
                      <a:pt x="132" y="124"/>
                      <a:pt x="132" y="124"/>
                    </a:cubicBezTo>
                    <a:cubicBezTo>
                      <a:pt x="133" y="123"/>
                      <a:pt x="133" y="123"/>
                      <a:pt x="134" y="123"/>
                    </a:cubicBezTo>
                    <a:cubicBezTo>
                      <a:pt x="134" y="123"/>
                      <a:pt x="135" y="123"/>
                      <a:pt x="135" y="123"/>
                    </a:cubicBezTo>
                    <a:cubicBezTo>
                      <a:pt x="136" y="123"/>
                      <a:pt x="137" y="123"/>
                      <a:pt x="138" y="123"/>
                    </a:cubicBezTo>
                    <a:cubicBezTo>
                      <a:pt x="138" y="123"/>
                      <a:pt x="138" y="123"/>
                      <a:pt x="138" y="123"/>
                    </a:cubicBezTo>
                    <a:cubicBezTo>
                      <a:pt x="139" y="123"/>
                      <a:pt x="139" y="123"/>
                      <a:pt x="139" y="123"/>
                    </a:cubicBezTo>
                    <a:cubicBezTo>
                      <a:pt x="140" y="123"/>
                      <a:pt x="141" y="123"/>
                      <a:pt x="142" y="123"/>
                    </a:cubicBezTo>
                    <a:cubicBezTo>
                      <a:pt x="143" y="123"/>
                      <a:pt x="143" y="123"/>
                      <a:pt x="143" y="123"/>
                    </a:cubicBezTo>
                    <a:cubicBezTo>
                      <a:pt x="144" y="123"/>
                      <a:pt x="145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8" y="123"/>
                    </a:cubicBezTo>
                    <a:cubicBezTo>
                      <a:pt x="148" y="123"/>
                      <a:pt x="149" y="123"/>
                      <a:pt x="149" y="123"/>
                    </a:cubicBezTo>
                    <a:cubicBezTo>
                      <a:pt x="149" y="123"/>
                      <a:pt x="150" y="123"/>
                      <a:pt x="150" y="122"/>
                    </a:cubicBezTo>
                    <a:cubicBezTo>
                      <a:pt x="151" y="122"/>
                      <a:pt x="152" y="122"/>
                      <a:pt x="152" y="122"/>
                    </a:cubicBezTo>
                    <a:cubicBezTo>
                      <a:pt x="152" y="122"/>
                      <a:pt x="153" y="122"/>
                      <a:pt x="153" y="122"/>
                    </a:cubicBezTo>
                    <a:cubicBezTo>
                      <a:pt x="154" y="122"/>
                      <a:pt x="154" y="122"/>
                      <a:pt x="155" y="122"/>
                    </a:cubicBezTo>
                    <a:cubicBezTo>
                      <a:pt x="155" y="122"/>
                      <a:pt x="155" y="122"/>
                      <a:pt x="156" y="122"/>
                    </a:cubicBezTo>
                    <a:cubicBezTo>
                      <a:pt x="156" y="122"/>
                      <a:pt x="157" y="122"/>
                      <a:pt x="157" y="122"/>
                    </a:cubicBezTo>
                    <a:cubicBezTo>
                      <a:pt x="158" y="122"/>
                      <a:pt x="158" y="122"/>
                      <a:pt x="158" y="122"/>
                    </a:cubicBezTo>
                    <a:cubicBezTo>
                      <a:pt x="159" y="122"/>
                      <a:pt x="159" y="122"/>
                      <a:pt x="160" y="122"/>
                    </a:cubicBezTo>
                    <a:cubicBezTo>
                      <a:pt x="160" y="122"/>
                      <a:pt x="161" y="122"/>
                      <a:pt x="161" y="122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21"/>
                      <a:pt x="163" y="121"/>
                      <a:pt x="164" y="121"/>
                    </a:cubicBezTo>
                    <a:cubicBezTo>
                      <a:pt x="164" y="121"/>
                      <a:pt x="165" y="121"/>
                      <a:pt x="165" y="121"/>
                    </a:cubicBezTo>
                    <a:cubicBezTo>
                      <a:pt x="166" y="121"/>
                      <a:pt x="166" y="121"/>
                      <a:pt x="166" y="121"/>
                    </a:cubicBezTo>
                    <a:cubicBezTo>
                      <a:pt x="167" y="120"/>
                      <a:pt x="168" y="120"/>
                      <a:pt x="169" y="120"/>
                    </a:cubicBezTo>
                    <a:cubicBezTo>
                      <a:pt x="169" y="120"/>
                      <a:pt x="170" y="120"/>
                      <a:pt x="171" y="120"/>
                    </a:cubicBezTo>
                    <a:cubicBezTo>
                      <a:pt x="171" y="120"/>
                      <a:pt x="172" y="120"/>
                      <a:pt x="172" y="120"/>
                    </a:cubicBezTo>
                    <a:cubicBezTo>
                      <a:pt x="173" y="120"/>
                      <a:pt x="173" y="120"/>
                      <a:pt x="174" y="120"/>
                    </a:cubicBezTo>
                    <a:cubicBezTo>
                      <a:pt x="174" y="120"/>
                      <a:pt x="174" y="119"/>
                      <a:pt x="174" y="119"/>
                    </a:cubicBezTo>
                    <a:cubicBezTo>
                      <a:pt x="175" y="119"/>
                      <a:pt x="175" y="119"/>
                      <a:pt x="176" y="119"/>
                    </a:cubicBezTo>
                    <a:cubicBezTo>
                      <a:pt x="176" y="119"/>
                      <a:pt x="177" y="119"/>
                      <a:pt x="177" y="119"/>
                    </a:cubicBezTo>
                    <a:cubicBezTo>
                      <a:pt x="178" y="119"/>
                      <a:pt x="178" y="119"/>
                      <a:pt x="178" y="119"/>
                    </a:cubicBezTo>
                    <a:cubicBezTo>
                      <a:pt x="179" y="119"/>
                      <a:pt x="179" y="118"/>
                      <a:pt x="179" y="118"/>
                    </a:cubicBezTo>
                    <a:cubicBezTo>
                      <a:pt x="180" y="118"/>
                      <a:pt x="180" y="118"/>
                      <a:pt x="181" y="118"/>
                    </a:cubicBezTo>
                    <a:cubicBezTo>
                      <a:pt x="181" y="118"/>
                      <a:pt x="181" y="118"/>
                      <a:pt x="182" y="118"/>
                    </a:cubicBezTo>
                    <a:cubicBezTo>
                      <a:pt x="182" y="118"/>
                      <a:pt x="183" y="118"/>
                      <a:pt x="183" y="118"/>
                    </a:cubicBezTo>
                    <a:cubicBezTo>
                      <a:pt x="183" y="118"/>
                      <a:pt x="184" y="118"/>
                      <a:pt x="184" y="118"/>
                    </a:cubicBezTo>
                    <a:cubicBezTo>
                      <a:pt x="185" y="117"/>
                      <a:pt x="185" y="117"/>
                      <a:pt x="185" y="117"/>
                    </a:cubicBezTo>
                    <a:cubicBezTo>
                      <a:pt x="186" y="117"/>
                      <a:pt x="186" y="117"/>
                      <a:pt x="186" y="117"/>
                    </a:cubicBezTo>
                    <a:cubicBezTo>
                      <a:pt x="187" y="117"/>
                      <a:pt x="187" y="117"/>
                      <a:pt x="187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8" y="117"/>
                      <a:pt x="188" y="117"/>
                      <a:pt x="189" y="117"/>
                    </a:cubicBezTo>
                    <a:cubicBezTo>
                      <a:pt x="189" y="116"/>
                      <a:pt x="190" y="116"/>
                      <a:pt x="191" y="116"/>
                    </a:cubicBezTo>
                    <a:cubicBezTo>
                      <a:pt x="191" y="116"/>
                      <a:pt x="191" y="116"/>
                      <a:pt x="191" y="116"/>
                    </a:cubicBezTo>
                    <a:cubicBezTo>
                      <a:pt x="192" y="116"/>
                      <a:pt x="192" y="115"/>
                      <a:pt x="193" y="115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5" y="115"/>
                      <a:pt x="195" y="115"/>
                      <a:pt x="196" y="114"/>
                    </a:cubicBezTo>
                    <a:cubicBezTo>
                      <a:pt x="196" y="114"/>
                      <a:pt x="196" y="114"/>
                      <a:pt x="196" y="114"/>
                    </a:cubicBezTo>
                    <a:cubicBezTo>
                      <a:pt x="197" y="114"/>
                      <a:pt x="198" y="114"/>
                      <a:pt x="198" y="114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9" y="114"/>
                      <a:pt x="199" y="114"/>
                      <a:pt x="199" y="114"/>
                    </a:cubicBezTo>
                    <a:cubicBezTo>
                      <a:pt x="199" y="113"/>
                      <a:pt x="199" y="113"/>
                      <a:pt x="200" y="113"/>
                    </a:cubicBezTo>
                    <a:cubicBezTo>
                      <a:pt x="200" y="113"/>
                      <a:pt x="200" y="113"/>
                      <a:pt x="201" y="113"/>
                    </a:cubicBezTo>
                    <a:cubicBezTo>
                      <a:pt x="201" y="113"/>
                      <a:pt x="201" y="113"/>
                      <a:pt x="201" y="113"/>
                    </a:cubicBezTo>
                    <a:cubicBezTo>
                      <a:pt x="202" y="113"/>
                      <a:pt x="202" y="113"/>
                      <a:pt x="202" y="112"/>
                    </a:cubicBezTo>
                    <a:cubicBezTo>
                      <a:pt x="203" y="112"/>
                      <a:pt x="203" y="112"/>
                      <a:pt x="203" y="112"/>
                    </a:cubicBezTo>
                    <a:cubicBezTo>
                      <a:pt x="204" y="112"/>
                      <a:pt x="204" y="112"/>
                      <a:pt x="204" y="112"/>
                    </a:cubicBezTo>
                    <a:cubicBezTo>
                      <a:pt x="205" y="112"/>
                      <a:pt x="205" y="111"/>
                      <a:pt x="205" y="111"/>
                    </a:cubicBezTo>
                    <a:cubicBezTo>
                      <a:pt x="205" y="111"/>
                      <a:pt x="206" y="111"/>
                      <a:pt x="206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6" y="111"/>
                      <a:pt x="207" y="111"/>
                      <a:pt x="207" y="110"/>
                    </a:cubicBezTo>
                    <a:cubicBezTo>
                      <a:pt x="207" y="110"/>
                      <a:pt x="208" y="110"/>
                      <a:pt x="208" y="110"/>
                    </a:cubicBezTo>
                    <a:cubicBezTo>
                      <a:pt x="208" y="110"/>
                      <a:pt x="209" y="110"/>
                      <a:pt x="210" y="109"/>
                    </a:cubicBezTo>
                    <a:cubicBezTo>
                      <a:pt x="210" y="109"/>
                      <a:pt x="211" y="109"/>
                      <a:pt x="211" y="109"/>
                    </a:cubicBezTo>
                    <a:cubicBezTo>
                      <a:pt x="211" y="109"/>
                      <a:pt x="211" y="109"/>
                      <a:pt x="211" y="109"/>
                    </a:cubicBezTo>
                    <a:cubicBezTo>
                      <a:pt x="212" y="109"/>
                      <a:pt x="212" y="109"/>
                      <a:pt x="212" y="108"/>
                    </a:cubicBezTo>
                    <a:cubicBezTo>
                      <a:pt x="212" y="108"/>
                      <a:pt x="212" y="108"/>
                      <a:pt x="212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8"/>
                      <a:pt x="214" y="108"/>
                      <a:pt x="214" y="107"/>
                    </a:cubicBezTo>
                    <a:cubicBezTo>
                      <a:pt x="214" y="107"/>
                      <a:pt x="214" y="107"/>
                      <a:pt x="215" y="107"/>
                    </a:cubicBezTo>
                    <a:cubicBezTo>
                      <a:pt x="215" y="107"/>
                      <a:pt x="215" y="107"/>
                      <a:pt x="215" y="107"/>
                    </a:cubicBezTo>
                    <a:cubicBezTo>
                      <a:pt x="215" y="107"/>
                      <a:pt x="215" y="107"/>
                      <a:pt x="216" y="107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16" y="106"/>
                      <a:pt x="217" y="106"/>
                      <a:pt x="217" y="106"/>
                    </a:cubicBezTo>
                    <a:cubicBezTo>
                      <a:pt x="217" y="106"/>
                      <a:pt x="217" y="106"/>
                      <a:pt x="217" y="106"/>
                    </a:cubicBezTo>
                    <a:cubicBezTo>
                      <a:pt x="218" y="105"/>
                      <a:pt x="218" y="105"/>
                      <a:pt x="218" y="105"/>
                    </a:cubicBezTo>
                    <a:cubicBezTo>
                      <a:pt x="218" y="105"/>
                      <a:pt x="219" y="105"/>
                      <a:pt x="219" y="105"/>
                    </a:cubicBezTo>
                    <a:cubicBezTo>
                      <a:pt x="219" y="104"/>
                      <a:pt x="220" y="104"/>
                      <a:pt x="221" y="104"/>
                    </a:cubicBezTo>
                    <a:cubicBezTo>
                      <a:pt x="221" y="104"/>
                      <a:pt x="221" y="104"/>
                      <a:pt x="221" y="104"/>
                    </a:cubicBezTo>
                    <a:cubicBezTo>
                      <a:pt x="221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5" y="101"/>
                    </a:cubicBezTo>
                    <a:cubicBezTo>
                      <a:pt x="225" y="100"/>
                      <a:pt x="225" y="100"/>
                      <a:pt x="226" y="100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6" y="99"/>
                      <a:pt x="226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8"/>
                      <a:pt x="227" y="98"/>
                      <a:pt x="228" y="98"/>
                    </a:cubicBezTo>
                    <a:cubicBezTo>
                      <a:pt x="228" y="98"/>
                      <a:pt x="228" y="97"/>
                      <a:pt x="228" y="97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28" y="97"/>
                      <a:pt x="229" y="97"/>
                      <a:pt x="229" y="97"/>
                    </a:cubicBezTo>
                    <a:cubicBezTo>
                      <a:pt x="229" y="97"/>
                      <a:pt x="229" y="96"/>
                      <a:pt x="229" y="96"/>
                    </a:cubicBezTo>
                    <a:cubicBezTo>
                      <a:pt x="229" y="96"/>
                      <a:pt x="229" y="96"/>
                      <a:pt x="229" y="96"/>
                    </a:cubicBezTo>
                    <a:cubicBezTo>
                      <a:pt x="229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4"/>
                    </a:cubicBezTo>
                    <a:cubicBezTo>
                      <a:pt x="230" y="94"/>
                      <a:pt x="230" y="94"/>
                      <a:pt x="231" y="94"/>
                    </a:cubicBezTo>
                    <a:cubicBezTo>
                      <a:pt x="231" y="94"/>
                      <a:pt x="231" y="94"/>
                      <a:pt x="231" y="94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3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1"/>
                    </a:cubicBezTo>
                    <a:cubicBezTo>
                      <a:pt x="231" y="91"/>
                      <a:pt x="231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74"/>
                      <a:pt x="232" y="61"/>
                      <a:pt x="232" y="48"/>
                    </a:cubicBezTo>
                    <a:cubicBezTo>
                      <a:pt x="229" y="53"/>
                      <a:pt x="223" y="59"/>
                      <a:pt x="210" y="65"/>
                    </a:cubicBezTo>
                    <a:close/>
                  </a:path>
                </a:pathLst>
              </a:custGeom>
              <a:solidFill>
                <a:srgbClr val="0096D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600" kern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160" name="TextBox 182"/>
              <p:cNvSpPr txBox="1">
                <a:spLocks noChangeArrowheads="1"/>
              </p:cNvSpPr>
              <p:nvPr/>
            </p:nvSpPr>
            <p:spPr bwMode="auto">
              <a:xfrm>
                <a:off x="7743704" y="3775300"/>
                <a:ext cx="290245" cy="318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7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127" name="Group 542"/>
            <p:cNvGrpSpPr/>
            <p:nvPr/>
          </p:nvGrpSpPr>
          <p:grpSpPr>
            <a:xfrm>
              <a:off x="7905815" y="2338643"/>
              <a:ext cx="448495" cy="274835"/>
              <a:chOff x="7550631" y="3656238"/>
              <a:chExt cx="704912" cy="437582"/>
            </a:xfrm>
          </p:grpSpPr>
          <p:sp>
            <p:nvSpPr>
              <p:cNvPr id="157" name="Freeform 13"/>
              <p:cNvSpPr>
                <a:spLocks noEditPoints="1"/>
              </p:cNvSpPr>
              <p:nvPr/>
            </p:nvSpPr>
            <p:spPr bwMode="auto">
              <a:xfrm>
                <a:off x="7550631" y="3656238"/>
                <a:ext cx="704912" cy="357349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135" y="39"/>
                  </a:cxn>
                  <a:cxn ang="0">
                    <a:pos x="129" y="27"/>
                  </a:cxn>
                  <a:cxn ang="0">
                    <a:pos x="159" y="34"/>
                  </a:cxn>
                  <a:cxn ang="0">
                    <a:pos x="81" y="62"/>
                  </a:cxn>
                  <a:cxn ang="0">
                    <a:pos x="115" y="53"/>
                  </a:cxn>
                  <a:cxn ang="0">
                    <a:pos x="72" y="31"/>
                  </a:cxn>
                  <a:cxn ang="0">
                    <a:pos x="210" y="65"/>
                  </a:cxn>
                  <a:cxn ang="0">
                    <a:pos x="17" y="92"/>
                  </a:cxn>
                  <a:cxn ang="0">
                    <a:pos x="18" y="95"/>
                  </a:cxn>
                  <a:cxn ang="0">
                    <a:pos x="20" y="97"/>
                  </a:cxn>
                  <a:cxn ang="0">
                    <a:pos x="22" y="99"/>
                  </a:cxn>
                  <a:cxn ang="0">
                    <a:pos x="25" y="102"/>
                  </a:cxn>
                  <a:cxn ang="0">
                    <a:pos x="27" y="103"/>
                  </a:cxn>
                  <a:cxn ang="0">
                    <a:pos x="30" y="105"/>
                  </a:cxn>
                  <a:cxn ang="0">
                    <a:pos x="33" y="107"/>
                  </a:cxn>
                  <a:cxn ang="0">
                    <a:pos x="37" y="109"/>
                  </a:cxn>
                  <a:cxn ang="0">
                    <a:pos x="41" y="111"/>
                  </a:cxn>
                  <a:cxn ang="0">
                    <a:pos x="45" y="112"/>
                  </a:cxn>
                  <a:cxn ang="0">
                    <a:pos x="50" y="114"/>
                  </a:cxn>
                  <a:cxn ang="0">
                    <a:pos x="54" y="115"/>
                  </a:cxn>
                  <a:cxn ang="0">
                    <a:pos x="59" y="116"/>
                  </a:cxn>
                  <a:cxn ang="0">
                    <a:pos x="65" y="118"/>
                  </a:cxn>
                  <a:cxn ang="0">
                    <a:pos x="71" y="119"/>
                  </a:cxn>
                  <a:cxn ang="0">
                    <a:pos x="78" y="120"/>
                  </a:cxn>
                  <a:cxn ang="0">
                    <a:pos x="83" y="121"/>
                  </a:cxn>
                  <a:cxn ang="0">
                    <a:pos x="90" y="122"/>
                  </a:cxn>
                  <a:cxn ang="0">
                    <a:pos x="95" y="122"/>
                  </a:cxn>
                  <a:cxn ang="0">
                    <a:pos x="107" y="123"/>
                  </a:cxn>
                  <a:cxn ang="0">
                    <a:pos x="119" y="124"/>
                  </a:cxn>
                  <a:cxn ang="0">
                    <a:pos x="125" y="124"/>
                  </a:cxn>
                  <a:cxn ang="0">
                    <a:pos x="131" y="124"/>
                  </a:cxn>
                  <a:cxn ang="0">
                    <a:pos x="138" y="123"/>
                  </a:cxn>
                  <a:cxn ang="0">
                    <a:pos x="147" y="123"/>
                  </a:cxn>
                  <a:cxn ang="0">
                    <a:pos x="152" y="122"/>
                  </a:cxn>
                  <a:cxn ang="0">
                    <a:pos x="158" y="122"/>
                  </a:cxn>
                  <a:cxn ang="0">
                    <a:pos x="165" y="121"/>
                  </a:cxn>
                  <a:cxn ang="0">
                    <a:pos x="174" y="120"/>
                  </a:cxn>
                  <a:cxn ang="0">
                    <a:pos x="179" y="118"/>
                  </a:cxn>
                  <a:cxn ang="0">
                    <a:pos x="185" y="117"/>
                  </a:cxn>
                  <a:cxn ang="0">
                    <a:pos x="191" y="116"/>
                  </a:cxn>
                  <a:cxn ang="0">
                    <a:pos x="196" y="114"/>
                  </a:cxn>
                  <a:cxn ang="0">
                    <a:pos x="201" y="113"/>
                  </a:cxn>
                  <a:cxn ang="0">
                    <a:pos x="205" y="111"/>
                  </a:cxn>
                  <a:cxn ang="0">
                    <a:pos x="210" y="109"/>
                  </a:cxn>
                  <a:cxn ang="0">
                    <a:pos x="213" y="108"/>
                  </a:cxn>
                  <a:cxn ang="0">
                    <a:pos x="216" y="107"/>
                  </a:cxn>
                  <a:cxn ang="0">
                    <a:pos x="219" y="105"/>
                  </a:cxn>
                  <a:cxn ang="0">
                    <a:pos x="222" y="103"/>
                  </a:cxn>
                  <a:cxn ang="0">
                    <a:pos x="225" y="101"/>
                  </a:cxn>
                  <a:cxn ang="0">
                    <a:pos x="227" y="99"/>
                  </a:cxn>
                  <a:cxn ang="0">
                    <a:pos x="229" y="96"/>
                  </a:cxn>
                  <a:cxn ang="0">
                    <a:pos x="231" y="94"/>
                  </a:cxn>
                  <a:cxn ang="0">
                    <a:pos x="231" y="91"/>
                  </a:cxn>
                  <a:cxn ang="0">
                    <a:pos x="232" y="90"/>
                  </a:cxn>
                  <a:cxn ang="0">
                    <a:pos x="232" y="88"/>
                  </a:cxn>
                </a:cxnLst>
                <a:rect l="0" t="0" r="r" b="b"/>
                <a:pathLst>
                  <a:path w="244" h="124">
                    <a:moveTo>
                      <a:pt x="56" y="68"/>
                    </a:moveTo>
                    <a:cubicBezTo>
                      <a:pt x="103" y="80"/>
                      <a:pt x="172" y="77"/>
                      <a:pt x="208" y="61"/>
                    </a:cubicBezTo>
                    <a:cubicBezTo>
                      <a:pt x="244" y="46"/>
                      <a:pt x="235" y="24"/>
                      <a:pt x="188" y="11"/>
                    </a:cubicBezTo>
                    <a:cubicBezTo>
                      <a:pt x="140" y="0"/>
                      <a:pt x="72" y="3"/>
                      <a:pt x="36" y="18"/>
                    </a:cubicBezTo>
                    <a:cubicBezTo>
                      <a:pt x="0" y="34"/>
                      <a:pt x="9" y="56"/>
                      <a:pt x="56" y="68"/>
                    </a:cubicBezTo>
                    <a:close/>
                    <a:moveTo>
                      <a:pt x="191" y="57"/>
                    </a:moveTo>
                    <a:cubicBezTo>
                      <a:pt x="191" y="57"/>
                      <a:pt x="191" y="57"/>
                      <a:pt x="154" y="55"/>
                    </a:cubicBezTo>
                    <a:cubicBezTo>
                      <a:pt x="154" y="55"/>
                      <a:pt x="154" y="55"/>
                      <a:pt x="160" y="53"/>
                    </a:cubicBezTo>
                    <a:cubicBezTo>
                      <a:pt x="160" y="53"/>
                      <a:pt x="160" y="53"/>
                      <a:pt x="124" y="44"/>
                    </a:cubicBezTo>
                    <a:cubicBezTo>
                      <a:pt x="124" y="44"/>
                      <a:pt x="124" y="44"/>
                      <a:pt x="135" y="39"/>
                    </a:cubicBezTo>
                    <a:cubicBezTo>
                      <a:pt x="135" y="39"/>
                      <a:pt x="135" y="39"/>
                      <a:pt x="171" y="48"/>
                    </a:cubicBezTo>
                    <a:cubicBezTo>
                      <a:pt x="171" y="48"/>
                      <a:pt x="171" y="48"/>
                      <a:pt x="177" y="46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7" y="46"/>
                      <a:pt x="177" y="46"/>
                      <a:pt x="191" y="57"/>
                    </a:cubicBezTo>
                    <a:close/>
                    <a:moveTo>
                      <a:pt x="129" y="27"/>
                    </a:moveTo>
                    <a:cubicBezTo>
                      <a:pt x="129" y="27"/>
                      <a:pt x="129" y="27"/>
                      <a:pt x="136" y="29"/>
                    </a:cubicBezTo>
                    <a:cubicBezTo>
                      <a:pt x="136" y="29"/>
                      <a:pt x="136" y="29"/>
                      <a:pt x="163" y="17"/>
                    </a:cubicBezTo>
                    <a:cubicBezTo>
                      <a:pt x="163" y="17"/>
                      <a:pt x="163" y="17"/>
                      <a:pt x="178" y="21"/>
                    </a:cubicBezTo>
                    <a:cubicBezTo>
                      <a:pt x="178" y="21"/>
                      <a:pt x="178" y="21"/>
                      <a:pt x="151" y="32"/>
                    </a:cubicBezTo>
                    <a:cubicBezTo>
                      <a:pt x="151" y="32"/>
                      <a:pt x="151" y="32"/>
                      <a:pt x="159" y="34"/>
                    </a:cubicBezTo>
                    <a:cubicBezTo>
                      <a:pt x="159" y="34"/>
                      <a:pt x="159" y="34"/>
                      <a:pt x="124" y="39"/>
                    </a:cubicBezTo>
                    <a:cubicBezTo>
                      <a:pt x="124" y="39"/>
                      <a:pt x="124" y="39"/>
                      <a:pt x="129" y="27"/>
                    </a:cubicBezTo>
                    <a:close/>
                    <a:moveTo>
                      <a:pt x="115" y="53"/>
                    </a:moveTo>
                    <a:cubicBezTo>
                      <a:pt x="115" y="53"/>
                      <a:pt x="115" y="53"/>
                      <a:pt x="108" y="51"/>
                    </a:cubicBezTo>
                    <a:cubicBezTo>
                      <a:pt x="108" y="51"/>
                      <a:pt x="108" y="51"/>
                      <a:pt x="81" y="62"/>
                    </a:cubicBezTo>
                    <a:cubicBezTo>
                      <a:pt x="81" y="62"/>
                      <a:pt x="81" y="62"/>
                      <a:pt x="66" y="59"/>
                    </a:cubicBezTo>
                    <a:cubicBezTo>
                      <a:pt x="66" y="59"/>
                      <a:pt x="66" y="59"/>
                      <a:pt x="93" y="47"/>
                    </a:cubicBezTo>
                    <a:cubicBezTo>
                      <a:pt x="93" y="47"/>
                      <a:pt x="93" y="47"/>
                      <a:pt x="85" y="45"/>
                    </a:cubicBezTo>
                    <a:cubicBezTo>
                      <a:pt x="85" y="45"/>
                      <a:pt x="85" y="45"/>
                      <a:pt x="120" y="40"/>
                    </a:cubicBezTo>
                    <a:cubicBezTo>
                      <a:pt x="120" y="40"/>
                      <a:pt x="120" y="40"/>
                      <a:pt x="115" y="53"/>
                    </a:cubicBezTo>
                    <a:close/>
                    <a:moveTo>
                      <a:pt x="90" y="24"/>
                    </a:moveTo>
                    <a:cubicBezTo>
                      <a:pt x="90" y="24"/>
                      <a:pt x="90" y="24"/>
                      <a:pt x="84" y="26"/>
                    </a:cubicBezTo>
                    <a:cubicBezTo>
                      <a:pt x="84" y="26"/>
                      <a:pt x="84" y="26"/>
                      <a:pt x="120" y="35"/>
                    </a:cubicBezTo>
                    <a:cubicBezTo>
                      <a:pt x="120" y="35"/>
                      <a:pt x="120" y="35"/>
                      <a:pt x="108" y="40"/>
                    </a:cubicBezTo>
                    <a:cubicBezTo>
                      <a:pt x="108" y="40"/>
                      <a:pt x="108" y="40"/>
                      <a:pt x="72" y="31"/>
                    </a:cubicBezTo>
                    <a:cubicBezTo>
                      <a:pt x="72" y="31"/>
                      <a:pt x="72" y="31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52" y="22"/>
                    </a:cubicBezTo>
                    <a:cubicBezTo>
                      <a:pt x="52" y="22"/>
                      <a:pt x="52" y="22"/>
                      <a:pt x="90" y="24"/>
                    </a:cubicBezTo>
                    <a:close/>
                    <a:moveTo>
                      <a:pt x="210" y="65"/>
                    </a:moveTo>
                    <a:cubicBezTo>
                      <a:pt x="189" y="74"/>
                      <a:pt x="158" y="79"/>
                      <a:pt x="124" y="79"/>
                    </a:cubicBezTo>
                    <a:cubicBezTo>
                      <a:pt x="100" y="79"/>
                      <a:pt x="77" y="77"/>
                      <a:pt x="58" y="72"/>
                    </a:cubicBezTo>
                    <a:cubicBezTo>
                      <a:pt x="35" y="66"/>
                      <a:pt x="21" y="57"/>
                      <a:pt x="16" y="48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9"/>
                      <a:pt x="16" y="91"/>
                      <a:pt x="17" y="92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4"/>
                      <a:pt x="18" y="94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4"/>
                      <a:pt x="18" y="94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5"/>
                      <a:pt x="18" y="95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8"/>
                    </a:cubicBezTo>
                    <a:cubicBezTo>
                      <a:pt x="20" y="98"/>
                      <a:pt x="21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9"/>
                      <a:pt x="21" y="99"/>
                      <a:pt x="22" y="99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2" y="100"/>
                      <a:pt x="22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100"/>
                      <a:pt x="23" y="100"/>
                      <a:pt x="23" y="101"/>
                    </a:cubicBezTo>
                    <a:cubicBezTo>
                      <a:pt x="24" y="101"/>
                      <a:pt x="24" y="101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3"/>
                      <a:pt x="26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4"/>
                      <a:pt x="27" y="104"/>
                      <a:pt x="28" y="104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28" y="104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0" y="105"/>
                      <a:pt x="30" y="105"/>
                      <a:pt x="31" y="105"/>
                    </a:cubicBezTo>
                    <a:cubicBezTo>
                      <a:pt x="31" y="106"/>
                      <a:pt x="31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7"/>
                      <a:pt x="33" y="107"/>
                      <a:pt x="33" y="107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34" y="107"/>
                      <a:pt x="34" y="107"/>
                      <a:pt x="34" y="108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5" y="108"/>
                      <a:pt x="36" y="108"/>
                      <a:pt x="36" y="108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9" y="109"/>
                      <a:pt x="39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40" y="110"/>
                      <a:pt x="40" y="110"/>
                      <a:pt x="41" y="110"/>
                    </a:cubicBezTo>
                    <a:cubicBezTo>
                      <a:pt x="41" y="110"/>
                      <a:pt x="41" y="110"/>
                      <a:pt x="41" y="111"/>
                    </a:cubicBezTo>
                    <a:cubicBezTo>
                      <a:pt x="42" y="111"/>
                      <a:pt x="42" y="111"/>
                      <a:pt x="43" y="111"/>
                    </a:cubicBezTo>
                    <a:cubicBezTo>
                      <a:pt x="43" y="111"/>
                      <a:pt x="43" y="111"/>
                      <a:pt x="43" y="111"/>
                    </a:cubicBezTo>
                    <a:cubicBezTo>
                      <a:pt x="43" y="111"/>
                      <a:pt x="43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5" y="112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ubicBezTo>
                      <a:pt x="46" y="113"/>
                      <a:pt x="47" y="113"/>
                      <a:pt x="47" y="113"/>
                    </a:cubicBezTo>
                    <a:cubicBezTo>
                      <a:pt x="47" y="113"/>
                      <a:pt x="48" y="113"/>
                      <a:pt x="48" y="113"/>
                    </a:cubicBezTo>
                    <a:cubicBezTo>
                      <a:pt x="48" y="113"/>
                      <a:pt x="49" y="113"/>
                      <a:pt x="49" y="113"/>
                    </a:cubicBezTo>
                    <a:cubicBezTo>
                      <a:pt x="49" y="113"/>
                      <a:pt x="49" y="114"/>
                      <a:pt x="50" y="114"/>
                    </a:cubicBezTo>
                    <a:cubicBezTo>
                      <a:pt x="50" y="114"/>
                      <a:pt x="51" y="114"/>
                      <a:pt x="51" y="114"/>
                    </a:cubicBezTo>
                    <a:cubicBezTo>
                      <a:pt x="51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3" y="114"/>
                      <a:pt x="53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5" y="115"/>
                      <a:pt x="55" y="115"/>
                      <a:pt x="56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7" y="116"/>
                      <a:pt x="58" y="116"/>
                      <a:pt x="58" y="116"/>
                    </a:cubicBezTo>
                    <a:cubicBezTo>
                      <a:pt x="58" y="116"/>
                      <a:pt x="59" y="116"/>
                      <a:pt x="59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0" y="117"/>
                      <a:pt x="61" y="117"/>
                      <a:pt x="62" y="117"/>
                    </a:cubicBezTo>
                    <a:cubicBezTo>
                      <a:pt x="62" y="117"/>
                      <a:pt x="62" y="117"/>
                      <a:pt x="62" y="117"/>
                    </a:cubicBezTo>
                    <a:cubicBezTo>
                      <a:pt x="63" y="117"/>
                      <a:pt x="64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67" y="118"/>
                      <a:pt x="67" y="118"/>
                      <a:pt x="68" y="118"/>
                    </a:cubicBezTo>
                    <a:cubicBezTo>
                      <a:pt x="68" y="118"/>
                      <a:pt x="68" y="118"/>
                      <a:pt x="69" y="118"/>
                    </a:cubicBezTo>
                    <a:cubicBezTo>
                      <a:pt x="69" y="119"/>
                      <a:pt x="70" y="119"/>
                      <a:pt x="71" y="119"/>
                    </a:cubicBezTo>
                    <a:cubicBezTo>
                      <a:pt x="71" y="119"/>
                      <a:pt x="71" y="119"/>
                      <a:pt x="71" y="119"/>
                    </a:cubicBezTo>
                    <a:cubicBezTo>
                      <a:pt x="72" y="119"/>
                      <a:pt x="73" y="119"/>
                      <a:pt x="74" y="119"/>
                    </a:cubicBezTo>
                    <a:cubicBezTo>
                      <a:pt x="74" y="120"/>
                      <a:pt x="75" y="120"/>
                      <a:pt x="75" y="120"/>
                    </a:cubicBezTo>
                    <a:cubicBezTo>
                      <a:pt x="76" y="120"/>
                      <a:pt x="76" y="120"/>
                      <a:pt x="77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79" y="120"/>
                      <a:pt x="79" y="120"/>
                      <a:pt x="80" y="120"/>
                    </a:cubicBezTo>
                    <a:cubicBezTo>
                      <a:pt x="80" y="120"/>
                      <a:pt x="80" y="120"/>
                      <a:pt x="81" y="120"/>
                    </a:cubicBezTo>
                    <a:cubicBezTo>
                      <a:pt x="81" y="120"/>
                      <a:pt x="82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4" y="121"/>
                      <a:pt x="85" y="121"/>
                      <a:pt x="86" y="121"/>
                    </a:cubicBezTo>
                    <a:cubicBezTo>
                      <a:pt x="86" y="121"/>
                      <a:pt x="86" y="121"/>
                      <a:pt x="87" y="121"/>
                    </a:cubicBezTo>
                    <a:cubicBezTo>
                      <a:pt x="88" y="122"/>
                      <a:pt x="88" y="122"/>
                      <a:pt x="89" y="12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89" y="122"/>
                      <a:pt x="90" y="122"/>
                      <a:pt x="90" y="122"/>
                    </a:cubicBezTo>
                    <a:cubicBezTo>
                      <a:pt x="90" y="122"/>
                      <a:pt x="91" y="122"/>
                      <a:pt x="91" y="122"/>
                    </a:cubicBezTo>
                    <a:cubicBezTo>
                      <a:pt x="92" y="122"/>
                      <a:pt x="92" y="122"/>
                      <a:pt x="93" y="122"/>
                    </a:cubicBezTo>
                    <a:cubicBezTo>
                      <a:pt x="93" y="122"/>
                      <a:pt x="94" y="122"/>
                      <a:pt x="94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7" y="122"/>
                      <a:pt x="99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3" y="123"/>
                      <a:pt x="105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9" y="123"/>
                      <a:pt x="111" y="123"/>
                      <a:pt x="112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5" y="123"/>
                      <a:pt x="117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20" y="124"/>
                      <a:pt x="121" y="124"/>
                      <a:pt x="122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3" y="124"/>
                      <a:pt x="124" y="124"/>
                      <a:pt x="125" y="124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125" y="124"/>
                      <a:pt x="126" y="124"/>
                      <a:pt x="126" y="124"/>
                    </a:cubicBezTo>
                    <a:cubicBezTo>
                      <a:pt x="126" y="124"/>
                      <a:pt x="127" y="124"/>
                      <a:pt x="128" y="124"/>
                    </a:cubicBezTo>
                    <a:cubicBezTo>
                      <a:pt x="128" y="124"/>
                      <a:pt x="128" y="124"/>
                      <a:pt x="129" y="124"/>
                    </a:cubicBezTo>
                    <a:cubicBezTo>
                      <a:pt x="129" y="124"/>
                      <a:pt x="130" y="124"/>
                      <a:pt x="131" y="124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32" y="124"/>
                      <a:pt x="132" y="124"/>
                      <a:pt x="132" y="124"/>
                    </a:cubicBezTo>
                    <a:cubicBezTo>
                      <a:pt x="133" y="123"/>
                      <a:pt x="133" y="123"/>
                      <a:pt x="134" y="123"/>
                    </a:cubicBezTo>
                    <a:cubicBezTo>
                      <a:pt x="134" y="123"/>
                      <a:pt x="135" y="123"/>
                      <a:pt x="135" y="123"/>
                    </a:cubicBezTo>
                    <a:cubicBezTo>
                      <a:pt x="136" y="123"/>
                      <a:pt x="137" y="123"/>
                      <a:pt x="138" y="123"/>
                    </a:cubicBezTo>
                    <a:cubicBezTo>
                      <a:pt x="138" y="123"/>
                      <a:pt x="138" y="123"/>
                      <a:pt x="138" y="123"/>
                    </a:cubicBezTo>
                    <a:cubicBezTo>
                      <a:pt x="139" y="123"/>
                      <a:pt x="139" y="123"/>
                      <a:pt x="139" y="123"/>
                    </a:cubicBezTo>
                    <a:cubicBezTo>
                      <a:pt x="140" y="123"/>
                      <a:pt x="141" y="123"/>
                      <a:pt x="142" y="123"/>
                    </a:cubicBezTo>
                    <a:cubicBezTo>
                      <a:pt x="143" y="123"/>
                      <a:pt x="143" y="123"/>
                      <a:pt x="143" y="123"/>
                    </a:cubicBezTo>
                    <a:cubicBezTo>
                      <a:pt x="144" y="123"/>
                      <a:pt x="145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8" y="123"/>
                    </a:cubicBezTo>
                    <a:cubicBezTo>
                      <a:pt x="148" y="123"/>
                      <a:pt x="149" y="123"/>
                      <a:pt x="149" y="123"/>
                    </a:cubicBezTo>
                    <a:cubicBezTo>
                      <a:pt x="149" y="123"/>
                      <a:pt x="150" y="123"/>
                      <a:pt x="150" y="122"/>
                    </a:cubicBezTo>
                    <a:cubicBezTo>
                      <a:pt x="151" y="122"/>
                      <a:pt x="152" y="122"/>
                      <a:pt x="152" y="122"/>
                    </a:cubicBezTo>
                    <a:cubicBezTo>
                      <a:pt x="152" y="122"/>
                      <a:pt x="153" y="122"/>
                      <a:pt x="153" y="122"/>
                    </a:cubicBezTo>
                    <a:cubicBezTo>
                      <a:pt x="154" y="122"/>
                      <a:pt x="154" y="122"/>
                      <a:pt x="155" y="122"/>
                    </a:cubicBezTo>
                    <a:cubicBezTo>
                      <a:pt x="155" y="122"/>
                      <a:pt x="155" y="122"/>
                      <a:pt x="156" y="122"/>
                    </a:cubicBezTo>
                    <a:cubicBezTo>
                      <a:pt x="156" y="122"/>
                      <a:pt x="157" y="122"/>
                      <a:pt x="157" y="122"/>
                    </a:cubicBezTo>
                    <a:cubicBezTo>
                      <a:pt x="158" y="122"/>
                      <a:pt x="158" y="122"/>
                      <a:pt x="158" y="122"/>
                    </a:cubicBezTo>
                    <a:cubicBezTo>
                      <a:pt x="159" y="122"/>
                      <a:pt x="159" y="122"/>
                      <a:pt x="160" y="122"/>
                    </a:cubicBezTo>
                    <a:cubicBezTo>
                      <a:pt x="160" y="122"/>
                      <a:pt x="161" y="122"/>
                      <a:pt x="161" y="122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21"/>
                      <a:pt x="163" y="121"/>
                      <a:pt x="164" y="121"/>
                    </a:cubicBezTo>
                    <a:cubicBezTo>
                      <a:pt x="164" y="121"/>
                      <a:pt x="165" y="121"/>
                      <a:pt x="165" y="121"/>
                    </a:cubicBezTo>
                    <a:cubicBezTo>
                      <a:pt x="166" y="121"/>
                      <a:pt x="166" y="121"/>
                      <a:pt x="166" y="121"/>
                    </a:cubicBezTo>
                    <a:cubicBezTo>
                      <a:pt x="167" y="120"/>
                      <a:pt x="168" y="120"/>
                      <a:pt x="169" y="120"/>
                    </a:cubicBezTo>
                    <a:cubicBezTo>
                      <a:pt x="169" y="120"/>
                      <a:pt x="170" y="120"/>
                      <a:pt x="171" y="120"/>
                    </a:cubicBezTo>
                    <a:cubicBezTo>
                      <a:pt x="171" y="120"/>
                      <a:pt x="172" y="120"/>
                      <a:pt x="172" y="120"/>
                    </a:cubicBezTo>
                    <a:cubicBezTo>
                      <a:pt x="173" y="120"/>
                      <a:pt x="173" y="120"/>
                      <a:pt x="174" y="120"/>
                    </a:cubicBezTo>
                    <a:cubicBezTo>
                      <a:pt x="174" y="120"/>
                      <a:pt x="174" y="119"/>
                      <a:pt x="174" y="119"/>
                    </a:cubicBezTo>
                    <a:cubicBezTo>
                      <a:pt x="175" y="119"/>
                      <a:pt x="175" y="119"/>
                      <a:pt x="176" y="119"/>
                    </a:cubicBezTo>
                    <a:cubicBezTo>
                      <a:pt x="176" y="119"/>
                      <a:pt x="177" y="119"/>
                      <a:pt x="177" y="119"/>
                    </a:cubicBezTo>
                    <a:cubicBezTo>
                      <a:pt x="178" y="119"/>
                      <a:pt x="178" y="119"/>
                      <a:pt x="178" y="119"/>
                    </a:cubicBezTo>
                    <a:cubicBezTo>
                      <a:pt x="179" y="119"/>
                      <a:pt x="179" y="118"/>
                      <a:pt x="179" y="118"/>
                    </a:cubicBezTo>
                    <a:cubicBezTo>
                      <a:pt x="180" y="118"/>
                      <a:pt x="180" y="118"/>
                      <a:pt x="181" y="118"/>
                    </a:cubicBezTo>
                    <a:cubicBezTo>
                      <a:pt x="181" y="118"/>
                      <a:pt x="181" y="118"/>
                      <a:pt x="182" y="118"/>
                    </a:cubicBezTo>
                    <a:cubicBezTo>
                      <a:pt x="182" y="118"/>
                      <a:pt x="183" y="118"/>
                      <a:pt x="183" y="118"/>
                    </a:cubicBezTo>
                    <a:cubicBezTo>
                      <a:pt x="183" y="118"/>
                      <a:pt x="184" y="118"/>
                      <a:pt x="184" y="118"/>
                    </a:cubicBezTo>
                    <a:cubicBezTo>
                      <a:pt x="185" y="117"/>
                      <a:pt x="185" y="117"/>
                      <a:pt x="185" y="117"/>
                    </a:cubicBezTo>
                    <a:cubicBezTo>
                      <a:pt x="186" y="117"/>
                      <a:pt x="186" y="117"/>
                      <a:pt x="186" y="117"/>
                    </a:cubicBezTo>
                    <a:cubicBezTo>
                      <a:pt x="187" y="117"/>
                      <a:pt x="187" y="117"/>
                      <a:pt x="187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8" y="117"/>
                      <a:pt x="188" y="117"/>
                      <a:pt x="189" y="117"/>
                    </a:cubicBezTo>
                    <a:cubicBezTo>
                      <a:pt x="189" y="116"/>
                      <a:pt x="190" y="116"/>
                      <a:pt x="191" y="116"/>
                    </a:cubicBezTo>
                    <a:cubicBezTo>
                      <a:pt x="191" y="116"/>
                      <a:pt x="191" y="116"/>
                      <a:pt x="191" y="116"/>
                    </a:cubicBezTo>
                    <a:cubicBezTo>
                      <a:pt x="192" y="116"/>
                      <a:pt x="192" y="115"/>
                      <a:pt x="193" y="115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5" y="115"/>
                      <a:pt x="195" y="115"/>
                      <a:pt x="196" y="114"/>
                    </a:cubicBezTo>
                    <a:cubicBezTo>
                      <a:pt x="196" y="114"/>
                      <a:pt x="196" y="114"/>
                      <a:pt x="196" y="114"/>
                    </a:cubicBezTo>
                    <a:cubicBezTo>
                      <a:pt x="197" y="114"/>
                      <a:pt x="198" y="114"/>
                      <a:pt x="198" y="114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9" y="114"/>
                      <a:pt x="199" y="114"/>
                      <a:pt x="199" y="114"/>
                    </a:cubicBezTo>
                    <a:cubicBezTo>
                      <a:pt x="199" y="113"/>
                      <a:pt x="199" y="113"/>
                      <a:pt x="200" y="113"/>
                    </a:cubicBezTo>
                    <a:cubicBezTo>
                      <a:pt x="200" y="113"/>
                      <a:pt x="200" y="113"/>
                      <a:pt x="201" y="113"/>
                    </a:cubicBezTo>
                    <a:cubicBezTo>
                      <a:pt x="201" y="113"/>
                      <a:pt x="201" y="113"/>
                      <a:pt x="201" y="113"/>
                    </a:cubicBezTo>
                    <a:cubicBezTo>
                      <a:pt x="202" y="113"/>
                      <a:pt x="202" y="113"/>
                      <a:pt x="202" y="112"/>
                    </a:cubicBezTo>
                    <a:cubicBezTo>
                      <a:pt x="203" y="112"/>
                      <a:pt x="203" y="112"/>
                      <a:pt x="203" y="112"/>
                    </a:cubicBezTo>
                    <a:cubicBezTo>
                      <a:pt x="204" y="112"/>
                      <a:pt x="204" y="112"/>
                      <a:pt x="204" y="112"/>
                    </a:cubicBezTo>
                    <a:cubicBezTo>
                      <a:pt x="205" y="112"/>
                      <a:pt x="205" y="111"/>
                      <a:pt x="205" y="111"/>
                    </a:cubicBezTo>
                    <a:cubicBezTo>
                      <a:pt x="205" y="111"/>
                      <a:pt x="206" y="111"/>
                      <a:pt x="206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6" y="111"/>
                      <a:pt x="207" y="111"/>
                      <a:pt x="207" y="110"/>
                    </a:cubicBezTo>
                    <a:cubicBezTo>
                      <a:pt x="207" y="110"/>
                      <a:pt x="208" y="110"/>
                      <a:pt x="208" y="110"/>
                    </a:cubicBezTo>
                    <a:cubicBezTo>
                      <a:pt x="208" y="110"/>
                      <a:pt x="209" y="110"/>
                      <a:pt x="210" y="109"/>
                    </a:cubicBezTo>
                    <a:cubicBezTo>
                      <a:pt x="210" y="109"/>
                      <a:pt x="211" y="109"/>
                      <a:pt x="211" y="109"/>
                    </a:cubicBezTo>
                    <a:cubicBezTo>
                      <a:pt x="211" y="109"/>
                      <a:pt x="211" y="109"/>
                      <a:pt x="211" y="109"/>
                    </a:cubicBezTo>
                    <a:cubicBezTo>
                      <a:pt x="212" y="109"/>
                      <a:pt x="212" y="109"/>
                      <a:pt x="212" y="108"/>
                    </a:cubicBezTo>
                    <a:cubicBezTo>
                      <a:pt x="212" y="108"/>
                      <a:pt x="212" y="108"/>
                      <a:pt x="212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8"/>
                      <a:pt x="214" y="108"/>
                      <a:pt x="214" y="107"/>
                    </a:cubicBezTo>
                    <a:cubicBezTo>
                      <a:pt x="214" y="107"/>
                      <a:pt x="214" y="107"/>
                      <a:pt x="215" y="107"/>
                    </a:cubicBezTo>
                    <a:cubicBezTo>
                      <a:pt x="215" y="107"/>
                      <a:pt x="215" y="107"/>
                      <a:pt x="215" y="107"/>
                    </a:cubicBezTo>
                    <a:cubicBezTo>
                      <a:pt x="215" y="107"/>
                      <a:pt x="215" y="107"/>
                      <a:pt x="216" y="107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16" y="106"/>
                      <a:pt x="217" y="106"/>
                      <a:pt x="217" y="106"/>
                    </a:cubicBezTo>
                    <a:cubicBezTo>
                      <a:pt x="217" y="106"/>
                      <a:pt x="217" y="106"/>
                      <a:pt x="217" y="106"/>
                    </a:cubicBezTo>
                    <a:cubicBezTo>
                      <a:pt x="218" y="105"/>
                      <a:pt x="218" y="105"/>
                      <a:pt x="218" y="105"/>
                    </a:cubicBezTo>
                    <a:cubicBezTo>
                      <a:pt x="218" y="105"/>
                      <a:pt x="219" y="105"/>
                      <a:pt x="219" y="105"/>
                    </a:cubicBezTo>
                    <a:cubicBezTo>
                      <a:pt x="219" y="104"/>
                      <a:pt x="220" y="104"/>
                      <a:pt x="221" y="104"/>
                    </a:cubicBezTo>
                    <a:cubicBezTo>
                      <a:pt x="221" y="104"/>
                      <a:pt x="221" y="104"/>
                      <a:pt x="221" y="104"/>
                    </a:cubicBezTo>
                    <a:cubicBezTo>
                      <a:pt x="221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5" y="101"/>
                    </a:cubicBezTo>
                    <a:cubicBezTo>
                      <a:pt x="225" y="100"/>
                      <a:pt x="225" y="100"/>
                      <a:pt x="226" y="100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6" y="99"/>
                      <a:pt x="226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8"/>
                      <a:pt x="227" y="98"/>
                      <a:pt x="228" y="98"/>
                    </a:cubicBezTo>
                    <a:cubicBezTo>
                      <a:pt x="228" y="98"/>
                      <a:pt x="228" y="97"/>
                      <a:pt x="228" y="97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28" y="97"/>
                      <a:pt x="229" y="97"/>
                      <a:pt x="229" y="97"/>
                    </a:cubicBezTo>
                    <a:cubicBezTo>
                      <a:pt x="229" y="97"/>
                      <a:pt x="229" y="96"/>
                      <a:pt x="229" y="96"/>
                    </a:cubicBezTo>
                    <a:cubicBezTo>
                      <a:pt x="229" y="96"/>
                      <a:pt x="229" y="96"/>
                      <a:pt x="229" y="96"/>
                    </a:cubicBezTo>
                    <a:cubicBezTo>
                      <a:pt x="229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4"/>
                    </a:cubicBezTo>
                    <a:cubicBezTo>
                      <a:pt x="230" y="94"/>
                      <a:pt x="230" y="94"/>
                      <a:pt x="231" y="94"/>
                    </a:cubicBezTo>
                    <a:cubicBezTo>
                      <a:pt x="231" y="94"/>
                      <a:pt x="231" y="94"/>
                      <a:pt x="231" y="94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3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1"/>
                    </a:cubicBezTo>
                    <a:cubicBezTo>
                      <a:pt x="231" y="91"/>
                      <a:pt x="231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74"/>
                      <a:pt x="232" y="61"/>
                      <a:pt x="232" y="48"/>
                    </a:cubicBezTo>
                    <a:cubicBezTo>
                      <a:pt x="229" y="53"/>
                      <a:pt x="223" y="59"/>
                      <a:pt x="210" y="65"/>
                    </a:cubicBezTo>
                    <a:close/>
                  </a:path>
                </a:pathLst>
              </a:custGeom>
              <a:solidFill>
                <a:srgbClr val="0096D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600" kern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158" name="TextBox 182"/>
              <p:cNvSpPr txBox="1">
                <a:spLocks noChangeArrowheads="1"/>
              </p:cNvSpPr>
              <p:nvPr/>
            </p:nvSpPr>
            <p:spPr bwMode="auto">
              <a:xfrm>
                <a:off x="7743705" y="3775300"/>
                <a:ext cx="290245" cy="318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7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128" name="Group 542"/>
            <p:cNvGrpSpPr/>
            <p:nvPr/>
          </p:nvGrpSpPr>
          <p:grpSpPr>
            <a:xfrm>
              <a:off x="7412324" y="2329770"/>
              <a:ext cx="448495" cy="274835"/>
              <a:chOff x="7550631" y="3656238"/>
              <a:chExt cx="704912" cy="437582"/>
            </a:xfrm>
          </p:grpSpPr>
          <p:sp>
            <p:nvSpPr>
              <p:cNvPr id="155" name="Freeform 13"/>
              <p:cNvSpPr>
                <a:spLocks noEditPoints="1"/>
              </p:cNvSpPr>
              <p:nvPr/>
            </p:nvSpPr>
            <p:spPr bwMode="auto">
              <a:xfrm>
                <a:off x="7550631" y="3656238"/>
                <a:ext cx="704912" cy="357349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135" y="39"/>
                  </a:cxn>
                  <a:cxn ang="0">
                    <a:pos x="129" y="27"/>
                  </a:cxn>
                  <a:cxn ang="0">
                    <a:pos x="159" y="34"/>
                  </a:cxn>
                  <a:cxn ang="0">
                    <a:pos x="81" y="62"/>
                  </a:cxn>
                  <a:cxn ang="0">
                    <a:pos x="115" y="53"/>
                  </a:cxn>
                  <a:cxn ang="0">
                    <a:pos x="72" y="31"/>
                  </a:cxn>
                  <a:cxn ang="0">
                    <a:pos x="210" y="65"/>
                  </a:cxn>
                  <a:cxn ang="0">
                    <a:pos x="17" y="92"/>
                  </a:cxn>
                  <a:cxn ang="0">
                    <a:pos x="18" y="95"/>
                  </a:cxn>
                  <a:cxn ang="0">
                    <a:pos x="20" y="97"/>
                  </a:cxn>
                  <a:cxn ang="0">
                    <a:pos x="22" y="99"/>
                  </a:cxn>
                  <a:cxn ang="0">
                    <a:pos x="25" y="102"/>
                  </a:cxn>
                  <a:cxn ang="0">
                    <a:pos x="27" y="103"/>
                  </a:cxn>
                  <a:cxn ang="0">
                    <a:pos x="30" y="105"/>
                  </a:cxn>
                  <a:cxn ang="0">
                    <a:pos x="33" y="107"/>
                  </a:cxn>
                  <a:cxn ang="0">
                    <a:pos x="37" y="109"/>
                  </a:cxn>
                  <a:cxn ang="0">
                    <a:pos x="41" y="111"/>
                  </a:cxn>
                  <a:cxn ang="0">
                    <a:pos x="45" y="112"/>
                  </a:cxn>
                  <a:cxn ang="0">
                    <a:pos x="50" y="114"/>
                  </a:cxn>
                  <a:cxn ang="0">
                    <a:pos x="54" y="115"/>
                  </a:cxn>
                  <a:cxn ang="0">
                    <a:pos x="59" y="116"/>
                  </a:cxn>
                  <a:cxn ang="0">
                    <a:pos x="65" y="118"/>
                  </a:cxn>
                  <a:cxn ang="0">
                    <a:pos x="71" y="119"/>
                  </a:cxn>
                  <a:cxn ang="0">
                    <a:pos x="78" y="120"/>
                  </a:cxn>
                  <a:cxn ang="0">
                    <a:pos x="83" y="121"/>
                  </a:cxn>
                  <a:cxn ang="0">
                    <a:pos x="90" y="122"/>
                  </a:cxn>
                  <a:cxn ang="0">
                    <a:pos x="95" y="122"/>
                  </a:cxn>
                  <a:cxn ang="0">
                    <a:pos x="107" y="123"/>
                  </a:cxn>
                  <a:cxn ang="0">
                    <a:pos x="119" y="124"/>
                  </a:cxn>
                  <a:cxn ang="0">
                    <a:pos x="125" y="124"/>
                  </a:cxn>
                  <a:cxn ang="0">
                    <a:pos x="131" y="124"/>
                  </a:cxn>
                  <a:cxn ang="0">
                    <a:pos x="138" y="123"/>
                  </a:cxn>
                  <a:cxn ang="0">
                    <a:pos x="147" y="123"/>
                  </a:cxn>
                  <a:cxn ang="0">
                    <a:pos x="152" y="122"/>
                  </a:cxn>
                  <a:cxn ang="0">
                    <a:pos x="158" y="122"/>
                  </a:cxn>
                  <a:cxn ang="0">
                    <a:pos x="165" y="121"/>
                  </a:cxn>
                  <a:cxn ang="0">
                    <a:pos x="174" y="120"/>
                  </a:cxn>
                  <a:cxn ang="0">
                    <a:pos x="179" y="118"/>
                  </a:cxn>
                  <a:cxn ang="0">
                    <a:pos x="185" y="117"/>
                  </a:cxn>
                  <a:cxn ang="0">
                    <a:pos x="191" y="116"/>
                  </a:cxn>
                  <a:cxn ang="0">
                    <a:pos x="196" y="114"/>
                  </a:cxn>
                  <a:cxn ang="0">
                    <a:pos x="201" y="113"/>
                  </a:cxn>
                  <a:cxn ang="0">
                    <a:pos x="205" y="111"/>
                  </a:cxn>
                  <a:cxn ang="0">
                    <a:pos x="210" y="109"/>
                  </a:cxn>
                  <a:cxn ang="0">
                    <a:pos x="213" y="108"/>
                  </a:cxn>
                  <a:cxn ang="0">
                    <a:pos x="216" y="107"/>
                  </a:cxn>
                  <a:cxn ang="0">
                    <a:pos x="219" y="105"/>
                  </a:cxn>
                  <a:cxn ang="0">
                    <a:pos x="222" y="103"/>
                  </a:cxn>
                  <a:cxn ang="0">
                    <a:pos x="225" y="101"/>
                  </a:cxn>
                  <a:cxn ang="0">
                    <a:pos x="227" y="99"/>
                  </a:cxn>
                  <a:cxn ang="0">
                    <a:pos x="229" y="96"/>
                  </a:cxn>
                  <a:cxn ang="0">
                    <a:pos x="231" y="94"/>
                  </a:cxn>
                  <a:cxn ang="0">
                    <a:pos x="231" y="91"/>
                  </a:cxn>
                  <a:cxn ang="0">
                    <a:pos x="232" y="90"/>
                  </a:cxn>
                  <a:cxn ang="0">
                    <a:pos x="232" y="88"/>
                  </a:cxn>
                </a:cxnLst>
                <a:rect l="0" t="0" r="r" b="b"/>
                <a:pathLst>
                  <a:path w="244" h="124">
                    <a:moveTo>
                      <a:pt x="56" y="68"/>
                    </a:moveTo>
                    <a:cubicBezTo>
                      <a:pt x="103" y="80"/>
                      <a:pt x="172" y="77"/>
                      <a:pt x="208" y="61"/>
                    </a:cubicBezTo>
                    <a:cubicBezTo>
                      <a:pt x="244" y="46"/>
                      <a:pt x="235" y="24"/>
                      <a:pt x="188" y="11"/>
                    </a:cubicBezTo>
                    <a:cubicBezTo>
                      <a:pt x="140" y="0"/>
                      <a:pt x="72" y="3"/>
                      <a:pt x="36" y="18"/>
                    </a:cubicBezTo>
                    <a:cubicBezTo>
                      <a:pt x="0" y="34"/>
                      <a:pt x="9" y="56"/>
                      <a:pt x="56" y="68"/>
                    </a:cubicBezTo>
                    <a:close/>
                    <a:moveTo>
                      <a:pt x="191" y="57"/>
                    </a:moveTo>
                    <a:cubicBezTo>
                      <a:pt x="191" y="57"/>
                      <a:pt x="191" y="57"/>
                      <a:pt x="154" y="55"/>
                    </a:cubicBezTo>
                    <a:cubicBezTo>
                      <a:pt x="154" y="55"/>
                      <a:pt x="154" y="55"/>
                      <a:pt x="160" y="53"/>
                    </a:cubicBezTo>
                    <a:cubicBezTo>
                      <a:pt x="160" y="53"/>
                      <a:pt x="160" y="53"/>
                      <a:pt x="124" y="44"/>
                    </a:cubicBezTo>
                    <a:cubicBezTo>
                      <a:pt x="124" y="44"/>
                      <a:pt x="124" y="44"/>
                      <a:pt x="135" y="39"/>
                    </a:cubicBezTo>
                    <a:cubicBezTo>
                      <a:pt x="135" y="39"/>
                      <a:pt x="135" y="39"/>
                      <a:pt x="171" y="48"/>
                    </a:cubicBezTo>
                    <a:cubicBezTo>
                      <a:pt x="171" y="48"/>
                      <a:pt x="171" y="48"/>
                      <a:pt x="177" y="46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7" y="46"/>
                      <a:pt x="177" y="46"/>
                      <a:pt x="191" y="57"/>
                    </a:cubicBezTo>
                    <a:close/>
                    <a:moveTo>
                      <a:pt x="129" y="27"/>
                    </a:moveTo>
                    <a:cubicBezTo>
                      <a:pt x="129" y="27"/>
                      <a:pt x="129" y="27"/>
                      <a:pt x="136" y="29"/>
                    </a:cubicBezTo>
                    <a:cubicBezTo>
                      <a:pt x="136" y="29"/>
                      <a:pt x="136" y="29"/>
                      <a:pt x="163" y="17"/>
                    </a:cubicBezTo>
                    <a:cubicBezTo>
                      <a:pt x="163" y="17"/>
                      <a:pt x="163" y="17"/>
                      <a:pt x="178" y="21"/>
                    </a:cubicBezTo>
                    <a:cubicBezTo>
                      <a:pt x="178" y="21"/>
                      <a:pt x="178" y="21"/>
                      <a:pt x="151" y="32"/>
                    </a:cubicBezTo>
                    <a:cubicBezTo>
                      <a:pt x="151" y="32"/>
                      <a:pt x="151" y="32"/>
                      <a:pt x="159" y="34"/>
                    </a:cubicBezTo>
                    <a:cubicBezTo>
                      <a:pt x="159" y="34"/>
                      <a:pt x="159" y="34"/>
                      <a:pt x="124" y="39"/>
                    </a:cubicBezTo>
                    <a:cubicBezTo>
                      <a:pt x="124" y="39"/>
                      <a:pt x="124" y="39"/>
                      <a:pt x="129" y="27"/>
                    </a:cubicBezTo>
                    <a:close/>
                    <a:moveTo>
                      <a:pt x="115" y="53"/>
                    </a:moveTo>
                    <a:cubicBezTo>
                      <a:pt x="115" y="53"/>
                      <a:pt x="115" y="53"/>
                      <a:pt x="108" y="51"/>
                    </a:cubicBezTo>
                    <a:cubicBezTo>
                      <a:pt x="108" y="51"/>
                      <a:pt x="108" y="51"/>
                      <a:pt x="81" y="62"/>
                    </a:cubicBezTo>
                    <a:cubicBezTo>
                      <a:pt x="81" y="62"/>
                      <a:pt x="81" y="62"/>
                      <a:pt x="66" y="59"/>
                    </a:cubicBezTo>
                    <a:cubicBezTo>
                      <a:pt x="66" y="59"/>
                      <a:pt x="66" y="59"/>
                      <a:pt x="93" y="47"/>
                    </a:cubicBezTo>
                    <a:cubicBezTo>
                      <a:pt x="93" y="47"/>
                      <a:pt x="93" y="47"/>
                      <a:pt x="85" y="45"/>
                    </a:cubicBezTo>
                    <a:cubicBezTo>
                      <a:pt x="85" y="45"/>
                      <a:pt x="85" y="45"/>
                      <a:pt x="120" y="40"/>
                    </a:cubicBezTo>
                    <a:cubicBezTo>
                      <a:pt x="120" y="40"/>
                      <a:pt x="120" y="40"/>
                      <a:pt x="115" y="53"/>
                    </a:cubicBezTo>
                    <a:close/>
                    <a:moveTo>
                      <a:pt x="90" y="24"/>
                    </a:moveTo>
                    <a:cubicBezTo>
                      <a:pt x="90" y="24"/>
                      <a:pt x="90" y="24"/>
                      <a:pt x="84" y="26"/>
                    </a:cubicBezTo>
                    <a:cubicBezTo>
                      <a:pt x="84" y="26"/>
                      <a:pt x="84" y="26"/>
                      <a:pt x="120" y="35"/>
                    </a:cubicBezTo>
                    <a:cubicBezTo>
                      <a:pt x="120" y="35"/>
                      <a:pt x="120" y="35"/>
                      <a:pt x="108" y="40"/>
                    </a:cubicBezTo>
                    <a:cubicBezTo>
                      <a:pt x="108" y="40"/>
                      <a:pt x="108" y="40"/>
                      <a:pt x="72" y="31"/>
                    </a:cubicBezTo>
                    <a:cubicBezTo>
                      <a:pt x="72" y="31"/>
                      <a:pt x="72" y="31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52" y="22"/>
                    </a:cubicBezTo>
                    <a:cubicBezTo>
                      <a:pt x="52" y="22"/>
                      <a:pt x="52" y="22"/>
                      <a:pt x="90" y="24"/>
                    </a:cubicBezTo>
                    <a:close/>
                    <a:moveTo>
                      <a:pt x="210" y="65"/>
                    </a:moveTo>
                    <a:cubicBezTo>
                      <a:pt x="189" y="74"/>
                      <a:pt x="158" y="79"/>
                      <a:pt x="124" y="79"/>
                    </a:cubicBezTo>
                    <a:cubicBezTo>
                      <a:pt x="100" y="79"/>
                      <a:pt x="77" y="77"/>
                      <a:pt x="58" y="72"/>
                    </a:cubicBezTo>
                    <a:cubicBezTo>
                      <a:pt x="35" y="66"/>
                      <a:pt x="21" y="57"/>
                      <a:pt x="16" y="48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9"/>
                      <a:pt x="16" y="91"/>
                      <a:pt x="17" y="92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4"/>
                      <a:pt x="18" y="94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4"/>
                      <a:pt x="18" y="94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5"/>
                      <a:pt x="18" y="95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8"/>
                    </a:cubicBezTo>
                    <a:cubicBezTo>
                      <a:pt x="20" y="98"/>
                      <a:pt x="21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9"/>
                      <a:pt x="21" y="99"/>
                      <a:pt x="22" y="99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2" y="100"/>
                      <a:pt x="22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100"/>
                      <a:pt x="23" y="100"/>
                      <a:pt x="23" y="101"/>
                    </a:cubicBezTo>
                    <a:cubicBezTo>
                      <a:pt x="24" y="101"/>
                      <a:pt x="24" y="101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3"/>
                      <a:pt x="26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4"/>
                      <a:pt x="27" y="104"/>
                      <a:pt x="28" y="104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28" y="104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0" y="105"/>
                      <a:pt x="30" y="105"/>
                      <a:pt x="31" y="105"/>
                    </a:cubicBezTo>
                    <a:cubicBezTo>
                      <a:pt x="31" y="106"/>
                      <a:pt x="31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7"/>
                      <a:pt x="33" y="107"/>
                      <a:pt x="33" y="107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34" y="107"/>
                      <a:pt x="34" y="107"/>
                      <a:pt x="34" y="108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5" y="108"/>
                      <a:pt x="36" y="108"/>
                      <a:pt x="36" y="108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9" y="109"/>
                      <a:pt x="39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40" y="110"/>
                      <a:pt x="40" y="110"/>
                      <a:pt x="41" y="110"/>
                    </a:cubicBezTo>
                    <a:cubicBezTo>
                      <a:pt x="41" y="110"/>
                      <a:pt x="41" y="110"/>
                      <a:pt x="41" y="111"/>
                    </a:cubicBezTo>
                    <a:cubicBezTo>
                      <a:pt x="42" y="111"/>
                      <a:pt x="42" y="111"/>
                      <a:pt x="43" y="111"/>
                    </a:cubicBezTo>
                    <a:cubicBezTo>
                      <a:pt x="43" y="111"/>
                      <a:pt x="43" y="111"/>
                      <a:pt x="43" y="111"/>
                    </a:cubicBezTo>
                    <a:cubicBezTo>
                      <a:pt x="43" y="111"/>
                      <a:pt x="43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5" y="112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ubicBezTo>
                      <a:pt x="46" y="113"/>
                      <a:pt x="47" y="113"/>
                      <a:pt x="47" y="113"/>
                    </a:cubicBezTo>
                    <a:cubicBezTo>
                      <a:pt x="47" y="113"/>
                      <a:pt x="48" y="113"/>
                      <a:pt x="48" y="113"/>
                    </a:cubicBezTo>
                    <a:cubicBezTo>
                      <a:pt x="48" y="113"/>
                      <a:pt x="49" y="113"/>
                      <a:pt x="49" y="113"/>
                    </a:cubicBezTo>
                    <a:cubicBezTo>
                      <a:pt x="49" y="113"/>
                      <a:pt x="49" y="114"/>
                      <a:pt x="50" y="114"/>
                    </a:cubicBezTo>
                    <a:cubicBezTo>
                      <a:pt x="50" y="114"/>
                      <a:pt x="51" y="114"/>
                      <a:pt x="51" y="114"/>
                    </a:cubicBezTo>
                    <a:cubicBezTo>
                      <a:pt x="51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3" y="114"/>
                      <a:pt x="53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5" y="115"/>
                      <a:pt x="55" y="115"/>
                      <a:pt x="56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7" y="116"/>
                      <a:pt x="58" y="116"/>
                      <a:pt x="58" y="116"/>
                    </a:cubicBezTo>
                    <a:cubicBezTo>
                      <a:pt x="58" y="116"/>
                      <a:pt x="59" y="116"/>
                      <a:pt x="59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0" y="117"/>
                      <a:pt x="61" y="117"/>
                      <a:pt x="62" y="117"/>
                    </a:cubicBezTo>
                    <a:cubicBezTo>
                      <a:pt x="62" y="117"/>
                      <a:pt x="62" y="117"/>
                      <a:pt x="62" y="117"/>
                    </a:cubicBezTo>
                    <a:cubicBezTo>
                      <a:pt x="63" y="117"/>
                      <a:pt x="64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67" y="118"/>
                      <a:pt x="67" y="118"/>
                      <a:pt x="68" y="118"/>
                    </a:cubicBezTo>
                    <a:cubicBezTo>
                      <a:pt x="68" y="118"/>
                      <a:pt x="68" y="118"/>
                      <a:pt x="69" y="118"/>
                    </a:cubicBezTo>
                    <a:cubicBezTo>
                      <a:pt x="69" y="119"/>
                      <a:pt x="70" y="119"/>
                      <a:pt x="71" y="119"/>
                    </a:cubicBezTo>
                    <a:cubicBezTo>
                      <a:pt x="71" y="119"/>
                      <a:pt x="71" y="119"/>
                      <a:pt x="71" y="119"/>
                    </a:cubicBezTo>
                    <a:cubicBezTo>
                      <a:pt x="72" y="119"/>
                      <a:pt x="73" y="119"/>
                      <a:pt x="74" y="119"/>
                    </a:cubicBezTo>
                    <a:cubicBezTo>
                      <a:pt x="74" y="120"/>
                      <a:pt x="75" y="120"/>
                      <a:pt x="75" y="120"/>
                    </a:cubicBezTo>
                    <a:cubicBezTo>
                      <a:pt x="76" y="120"/>
                      <a:pt x="76" y="120"/>
                      <a:pt x="77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79" y="120"/>
                      <a:pt x="79" y="120"/>
                      <a:pt x="80" y="120"/>
                    </a:cubicBezTo>
                    <a:cubicBezTo>
                      <a:pt x="80" y="120"/>
                      <a:pt x="80" y="120"/>
                      <a:pt x="81" y="120"/>
                    </a:cubicBezTo>
                    <a:cubicBezTo>
                      <a:pt x="81" y="120"/>
                      <a:pt x="82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4" y="121"/>
                      <a:pt x="85" y="121"/>
                      <a:pt x="86" y="121"/>
                    </a:cubicBezTo>
                    <a:cubicBezTo>
                      <a:pt x="86" y="121"/>
                      <a:pt x="86" y="121"/>
                      <a:pt x="87" y="121"/>
                    </a:cubicBezTo>
                    <a:cubicBezTo>
                      <a:pt x="88" y="122"/>
                      <a:pt x="88" y="122"/>
                      <a:pt x="89" y="12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89" y="122"/>
                      <a:pt x="90" y="122"/>
                      <a:pt x="90" y="122"/>
                    </a:cubicBezTo>
                    <a:cubicBezTo>
                      <a:pt x="90" y="122"/>
                      <a:pt x="91" y="122"/>
                      <a:pt x="91" y="122"/>
                    </a:cubicBezTo>
                    <a:cubicBezTo>
                      <a:pt x="92" y="122"/>
                      <a:pt x="92" y="122"/>
                      <a:pt x="93" y="122"/>
                    </a:cubicBezTo>
                    <a:cubicBezTo>
                      <a:pt x="93" y="122"/>
                      <a:pt x="94" y="122"/>
                      <a:pt x="94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7" y="122"/>
                      <a:pt x="99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3" y="123"/>
                      <a:pt x="105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9" y="123"/>
                      <a:pt x="111" y="123"/>
                      <a:pt x="112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5" y="123"/>
                      <a:pt x="117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20" y="124"/>
                      <a:pt x="121" y="124"/>
                      <a:pt x="122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3" y="124"/>
                      <a:pt x="124" y="124"/>
                      <a:pt x="125" y="124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125" y="124"/>
                      <a:pt x="126" y="124"/>
                      <a:pt x="126" y="124"/>
                    </a:cubicBezTo>
                    <a:cubicBezTo>
                      <a:pt x="126" y="124"/>
                      <a:pt x="127" y="124"/>
                      <a:pt x="128" y="124"/>
                    </a:cubicBezTo>
                    <a:cubicBezTo>
                      <a:pt x="128" y="124"/>
                      <a:pt x="128" y="124"/>
                      <a:pt x="129" y="124"/>
                    </a:cubicBezTo>
                    <a:cubicBezTo>
                      <a:pt x="129" y="124"/>
                      <a:pt x="130" y="124"/>
                      <a:pt x="131" y="124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32" y="124"/>
                      <a:pt x="132" y="124"/>
                      <a:pt x="132" y="124"/>
                    </a:cubicBezTo>
                    <a:cubicBezTo>
                      <a:pt x="133" y="123"/>
                      <a:pt x="133" y="123"/>
                      <a:pt x="134" y="123"/>
                    </a:cubicBezTo>
                    <a:cubicBezTo>
                      <a:pt x="134" y="123"/>
                      <a:pt x="135" y="123"/>
                      <a:pt x="135" y="123"/>
                    </a:cubicBezTo>
                    <a:cubicBezTo>
                      <a:pt x="136" y="123"/>
                      <a:pt x="137" y="123"/>
                      <a:pt x="138" y="123"/>
                    </a:cubicBezTo>
                    <a:cubicBezTo>
                      <a:pt x="138" y="123"/>
                      <a:pt x="138" y="123"/>
                      <a:pt x="138" y="123"/>
                    </a:cubicBezTo>
                    <a:cubicBezTo>
                      <a:pt x="139" y="123"/>
                      <a:pt x="139" y="123"/>
                      <a:pt x="139" y="123"/>
                    </a:cubicBezTo>
                    <a:cubicBezTo>
                      <a:pt x="140" y="123"/>
                      <a:pt x="141" y="123"/>
                      <a:pt x="142" y="123"/>
                    </a:cubicBezTo>
                    <a:cubicBezTo>
                      <a:pt x="143" y="123"/>
                      <a:pt x="143" y="123"/>
                      <a:pt x="143" y="123"/>
                    </a:cubicBezTo>
                    <a:cubicBezTo>
                      <a:pt x="144" y="123"/>
                      <a:pt x="145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8" y="123"/>
                    </a:cubicBezTo>
                    <a:cubicBezTo>
                      <a:pt x="148" y="123"/>
                      <a:pt x="149" y="123"/>
                      <a:pt x="149" y="123"/>
                    </a:cubicBezTo>
                    <a:cubicBezTo>
                      <a:pt x="149" y="123"/>
                      <a:pt x="150" y="123"/>
                      <a:pt x="150" y="122"/>
                    </a:cubicBezTo>
                    <a:cubicBezTo>
                      <a:pt x="151" y="122"/>
                      <a:pt x="152" y="122"/>
                      <a:pt x="152" y="122"/>
                    </a:cubicBezTo>
                    <a:cubicBezTo>
                      <a:pt x="152" y="122"/>
                      <a:pt x="153" y="122"/>
                      <a:pt x="153" y="122"/>
                    </a:cubicBezTo>
                    <a:cubicBezTo>
                      <a:pt x="154" y="122"/>
                      <a:pt x="154" y="122"/>
                      <a:pt x="155" y="122"/>
                    </a:cubicBezTo>
                    <a:cubicBezTo>
                      <a:pt x="155" y="122"/>
                      <a:pt x="155" y="122"/>
                      <a:pt x="156" y="122"/>
                    </a:cubicBezTo>
                    <a:cubicBezTo>
                      <a:pt x="156" y="122"/>
                      <a:pt x="157" y="122"/>
                      <a:pt x="157" y="122"/>
                    </a:cubicBezTo>
                    <a:cubicBezTo>
                      <a:pt x="158" y="122"/>
                      <a:pt x="158" y="122"/>
                      <a:pt x="158" y="122"/>
                    </a:cubicBezTo>
                    <a:cubicBezTo>
                      <a:pt x="159" y="122"/>
                      <a:pt x="159" y="122"/>
                      <a:pt x="160" y="122"/>
                    </a:cubicBezTo>
                    <a:cubicBezTo>
                      <a:pt x="160" y="122"/>
                      <a:pt x="161" y="122"/>
                      <a:pt x="161" y="122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21"/>
                      <a:pt x="163" y="121"/>
                      <a:pt x="164" y="121"/>
                    </a:cubicBezTo>
                    <a:cubicBezTo>
                      <a:pt x="164" y="121"/>
                      <a:pt x="165" y="121"/>
                      <a:pt x="165" y="121"/>
                    </a:cubicBezTo>
                    <a:cubicBezTo>
                      <a:pt x="166" y="121"/>
                      <a:pt x="166" y="121"/>
                      <a:pt x="166" y="121"/>
                    </a:cubicBezTo>
                    <a:cubicBezTo>
                      <a:pt x="167" y="120"/>
                      <a:pt x="168" y="120"/>
                      <a:pt x="169" y="120"/>
                    </a:cubicBezTo>
                    <a:cubicBezTo>
                      <a:pt x="169" y="120"/>
                      <a:pt x="170" y="120"/>
                      <a:pt x="171" y="120"/>
                    </a:cubicBezTo>
                    <a:cubicBezTo>
                      <a:pt x="171" y="120"/>
                      <a:pt x="172" y="120"/>
                      <a:pt x="172" y="120"/>
                    </a:cubicBezTo>
                    <a:cubicBezTo>
                      <a:pt x="173" y="120"/>
                      <a:pt x="173" y="120"/>
                      <a:pt x="174" y="120"/>
                    </a:cubicBezTo>
                    <a:cubicBezTo>
                      <a:pt x="174" y="120"/>
                      <a:pt x="174" y="119"/>
                      <a:pt x="174" y="119"/>
                    </a:cubicBezTo>
                    <a:cubicBezTo>
                      <a:pt x="175" y="119"/>
                      <a:pt x="175" y="119"/>
                      <a:pt x="176" y="119"/>
                    </a:cubicBezTo>
                    <a:cubicBezTo>
                      <a:pt x="176" y="119"/>
                      <a:pt x="177" y="119"/>
                      <a:pt x="177" y="119"/>
                    </a:cubicBezTo>
                    <a:cubicBezTo>
                      <a:pt x="178" y="119"/>
                      <a:pt x="178" y="119"/>
                      <a:pt x="178" y="119"/>
                    </a:cubicBezTo>
                    <a:cubicBezTo>
                      <a:pt x="179" y="119"/>
                      <a:pt x="179" y="118"/>
                      <a:pt x="179" y="118"/>
                    </a:cubicBezTo>
                    <a:cubicBezTo>
                      <a:pt x="180" y="118"/>
                      <a:pt x="180" y="118"/>
                      <a:pt x="181" y="118"/>
                    </a:cubicBezTo>
                    <a:cubicBezTo>
                      <a:pt x="181" y="118"/>
                      <a:pt x="181" y="118"/>
                      <a:pt x="182" y="118"/>
                    </a:cubicBezTo>
                    <a:cubicBezTo>
                      <a:pt x="182" y="118"/>
                      <a:pt x="183" y="118"/>
                      <a:pt x="183" y="118"/>
                    </a:cubicBezTo>
                    <a:cubicBezTo>
                      <a:pt x="183" y="118"/>
                      <a:pt x="184" y="118"/>
                      <a:pt x="184" y="118"/>
                    </a:cubicBezTo>
                    <a:cubicBezTo>
                      <a:pt x="185" y="117"/>
                      <a:pt x="185" y="117"/>
                      <a:pt x="185" y="117"/>
                    </a:cubicBezTo>
                    <a:cubicBezTo>
                      <a:pt x="186" y="117"/>
                      <a:pt x="186" y="117"/>
                      <a:pt x="186" y="117"/>
                    </a:cubicBezTo>
                    <a:cubicBezTo>
                      <a:pt x="187" y="117"/>
                      <a:pt x="187" y="117"/>
                      <a:pt x="187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8" y="117"/>
                      <a:pt x="188" y="117"/>
                      <a:pt x="189" y="117"/>
                    </a:cubicBezTo>
                    <a:cubicBezTo>
                      <a:pt x="189" y="116"/>
                      <a:pt x="190" y="116"/>
                      <a:pt x="191" y="116"/>
                    </a:cubicBezTo>
                    <a:cubicBezTo>
                      <a:pt x="191" y="116"/>
                      <a:pt x="191" y="116"/>
                      <a:pt x="191" y="116"/>
                    </a:cubicBezTo>
                    <a:cubicBezTo>
                      <a:pt x="192" y="116"/>
                      <a:pt x="192" y="115"/>
                      <a:pt x="193" y="115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5" y="115"/>
                      <a:pt x="195" y="115"/>
                      <a:pt x="196" y="114"/>
                    </a:cubicBezTo>
                    <a:cubicBezTo>
                      <a:pt x="196" y="114"/>
                      <a:pt x="196" y="114"/>
                      <a:pt x="196" y="114"/>
                    </a:cubicBezTo>
                    <a:cubicBezTo>
                      <a:pt x="197" y="114"/>
                      <a:pt x="198" y="114"/>
                      <a:pt x="198" y="114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9" y="114"/>
                      <a:pt x="199" y="114"/>
                      <a:pt x="199" y="114"/>
                    </a:cubicBezTo>
                    <a:cubicBezTo>
                      <a:pt x="199" y="113"/>
                      <a:pt x="199" y="113"/>
                      <a:pt x="200" y="113"/>
                    </a:cubicBezTo>
                    <a:cubicBezTo>
                      <a:pt x="200" y="113"/>
                      <a:pt x="200" y="113"/>
                      <a:pt x="201" y="113"/>
                    </a:cubicBezTo>
                    <a:cubicBezTo>
                      <a:pt x="201" y="113"/>
                      <a:pt x="201" y="113"/>
                      <a:pt x="201" y="113"/>
                    </a:cubicBezTo>
                    <a:cubicBezTo>
                      <a:pt x="202" y="113"/>
                      <a:pt x="202" y="113"/>
                      <a:pt x="202" y="112"/>
                    </a:cubicBezTo>
                    <a:cubicBezTo>
                      <a:pt x="203" y="112"/>
                      <a:pt x="203" y="112"/>
                      <a:pt x="203" y="112"/>
                    </a:cubicBezTo>
                    <a:cubicBezTo>
                      <a:pt x="204" y="112"/>
                      <a:pt x="204" y="112"/>
                      <a:pt x="204" y="112"/>
                    </a:cubicBezTo>
                    <a:cubicBezTo>
                      <a:pt x="205" y="112"/>
                      <a:pt x="205" y="111"/>
                      <a:pt x="205" y="111"/>
                    </a:cubicBezTo>
                    <a:cubicBezTo>
                      <a:pt x="205" y="111"/>
                      <a:pt x="206" y="111"/>
                      <a:pt x="206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6" y="111"/>
                      <a:pt x="207" y="111"/>
                      <a:pt x="207" y="110"/>
                    </a:cubicBezTo>
                    <a:cubicBezTo>
                      <a:pt x="207" y="110"/>
                      <a:pt x="208" y="110"/>
                      <a:pt x="208" y="110"/>
                    </a:cubicBezTo>
                    <a:cubicBezTo>
                      <a:pt x="208" y="110"/>
                      <a:pt x="209" y="110"/>
                      <a:pt x="210" y="109"/>
                    </a:cubicBezTo>
                    <a:cubicBezTo>
                      <a:pt x="210" y="109"/>
                      <a:pt x="211" y="109"/>
                      <a:pt x="211" y="109"/>
                    </a:cubicBezTo>
                    <a:cubicBezTo>
                      <a:pt x="211" y="109"/>
                      <a:pt x="211" y="109"/>
                      <a:pt x="211" y="109"/>
                    </a:cubicBezTo>
                    <a:cubicBezTo>
                      <a:pt x="212" y="109"/>
                      <a:pt x="212" y="109"/>
                      <a:pt x="212" y="108"/>
                    </a:cubicBezTo>
                    <a:cubicBezTo>
                      <a:pt x="212" y="108"/>
                      <a:pt x="212" y="108"/>
                      <a:pt x="212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8"/>
                      <a:pt x="214" y="108"/>
                      <a:pt x="214" y="107"/>
                    </a:cubicBezTo>
                    <a:cubicBezTo>
                      <a:pt x="214" y="107"/>
                      <a:pt x="214" y="107"/>
                      <a:pt x="215" y="107"/>
                    </a:cubicBezTo>
                    <a:cubicBezTo>
                      <a:pt x="215" y="107"/>
                      <a:pt x="215" y="107"/>
                      <a:pt x="215" y="107"/>
                    </a:cubicBezTo>
                    <a:cubicBezTo>
                      <a:pt x="215" y="107"/>
                      <a:pt x="215" y="107"/>
                      <a:pt x="216" y="107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16" y="106"/>
                      <a:pt x="217" y="106"/>
                      <a:pt x="217" y="106"/>
                    </a:cubicBezTo>
                    <a:cubicBezTo>
                      <a:pt x="217" y="106"/>
                      <a:pt x="217" y="106"/>
                      <a:pt x="217" y="106"/>
                    </a:cubicBezTo>
                    <a:cubicBezTo>
                      <a:pt x="218" y="105"/>
                      <a:pt x="218" y="105"/>
                      <a:pt x="218" y="105"/>
                    </a:cubicBezTo>
                    <a:cubicBezTo>
                      <a:pt x="218" y="105"/>
                      <a:pt x="219" y="105"/>
                      <a:pt x="219" y="105"/>
                    </a:cubicBezTo>
                    <a:cubicBezTo>
                      <a:pt x="219" y="104"/>
                      <a:pt x="220" y="104"/>
                      <a:pt x="221" y="104"/>
                    </a:cubicBezTo>
                    <a:cubicBezTo>
                      <a:pt x="221" y="104"/>
                      <a:pt x="221" y="104"/>
                      <a:pt x="221" y="104"/>
                    </a:cubicBezTo>
                    <a:cubicBezTo>
                      <a:pt x="221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5" y="101"/>
                    </a:cubicBezTo>
                    <a:cubicBezTo>
                      <a:pt x="225" y="100"/>
                      <a:pt x="225" y="100"/>
                      <a:pt x="226" y="100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6" y="99"/>
                      <a:pt x="226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8"/>
                      <a:pt x="227" y="98"/>
                      <a:pt x="228" y="98"/>
                    </a:cubicBezTo>
                    <a:cubicBezTo>
                      <a:pt x="228" y="98"/>
                      <a:pt x="228" y="97"/>
                      <a:pt x="228" y="97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28" y="97"/>
                      <a:pt x="229" y="97"/>
                      <a:pt x="229" y="97"/>
                    </a:cubicBezTo>
                    <a:cubicBezTo>
                      <a:pt x="229" y="97"/>
                      <a:pt x="229" y="96"/>
                      <a:pt x="229" y="96"/>
                    </a:cubicBezTo>
                    <a:cubicBezTo>
                      <a:pt x="229" y="96"/>
                      <a:pt x="229" y="96"/>
                      <a:pt x="229" y="96"/>
                    </a:cubicBezTo>
                    <a:cubicBezTo>
                      <a:pt x="229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4"/>
                    </a:cubicBezTo>
                    <a:cubicBezTo>
                      <a:pt x="230" y="94"/>
                      <a:pt x="230" y="94"/>
                      <a:pt x="231" y="94"/>
                    </a:cubicBezTo>
                    <a:cubicBezTo>
                      <a:pt x="231" y="94"/>
                      <a:pt x="231" y="94"/>
                      <a:pt x="231" y="94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3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1"/>
                    </a:cubicBezTo>
                    <a:cubicBezTo>
                      <a:pt x="231" y="91"/>
                      <a:pt x="231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74"/>
                      <a:pt x="232" y="61"/>
                      <a:pt x="232" y="48"/>
                    </a:cubicBezTo>
                    <a:cubicBezTo>
                      <a:pt x="229" y="53"/>
                      <a:pt x="223" y="59"/>
                      <a:pt x="210" y="65"/>
                    </a:cubicBezTo>
                    <a:close/>
                  </a:path>
                </a:pathLst>
              </a:custGeom>
              <a:solidFill>
                <a:srgbClr val="0096D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600" kern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156" name="TextBox 182"/>
              <p:cNvSpPr txBox="1">
                <a:spLocks noChangeArrowheads="1"/>
              </p:cNvSpPr>
              <p:nvPr/>
            </p:nvSpPr>
            <p:spPr bwMode="auto">
              <a:xfrm>
                <a:off x="7743705" y="3775300"/>
                <a:ext cx="290245" cy="318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7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129" name="Group 542"/>
            <p:cNvGrpSpPr/>
            <p:nvPr/>
          </p:nvGrpSpPr>
          <p:grpSpPr>
            <a:xfrm>
              <a:off x="8414404" y="2346194"/>
              <a:ext cx="448495" cy="274835"/>
              <a:chOff x="7550631" y="3656238"/>
              <a:chExt cx="704912" cy="437582"/>
            </a:xfrm>
          </p:grpSpPr>
          <p:sp>
            <p:nvSpPr>
              <p:cNvPr id="153" name="Freeform 13"/>
              <p:cNvSpPr>
                <a:spLocks noEditPoints="1"/>
              </p:cNvSpPr>
              <p:nvPr/>
            </p:nvSpPr>
            <p:spPr bwMode="auto">
              <a:xfrm>
                <a:off x="7550631" y="3656238"/>
                <a:ext cx="704912" cy="357349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135" y="39"/>
                  </a:cxn>
                  <a:cxn ang="0">
                    <a:pos x="129" y="27"/>
                  </a:cxn>
                  <a:cxn ang="0">
                    <a:pos x="159" y="34"/>
                  </a:cxn>
                  <a:cxn ang="0">
                    <a:pos x="81" y="62"/>
                  </a:cxn>
                  <a:cxn ang="0">
                    <a:pos x="115" y="53"/>
                  </a:cxn>
                  <a:cxn ang="0">
                    <a:pos x="72" y="31"/>
                  </a:cxn>
                  <a:cxn ang="0">
                    <a:pos x="210" y="65"/>
                  </a:cxn>
                  <a:cxn ang="0">
                    <a:pos x="17" y="92"/>
                  </a:cxn>
                  <a:cxn ang="0">
                    <a:pos x="18" y="95"/>
                  </a:cxn>
                  <a:cxn ang="0">
                    <a:pos x="20" y="97"/>
                  </a:cxn>
                  <a:cxn ang="0">
                    <a:pos x="22" y="99"/>
                  </a:cxn>
                  <a:cxn ang="0">
                    <a:pos x="25" y="102"/>
                  </a:cxn>
                  <a:cxn ang="0">
                    <a:pos x="27" y="103"/>
                  </a:cxn>
                  <a:cxn ang="0">
                    <a:pos x="30" y="105"/>
                  </a:cxn>
                  <a:cxn ang="0">
                    <a:pos x="33" y="107"/>
                  </a:cxn>
                  <a:cxn ang="0">
                    <a:pos x="37" y="109"/>
                  </a:cxn>
                  <a:cxn ang="0">
                    <a:pos x="41" y="111"/>
                  </a:cxn>
                  <a:cxn ang="0">
                    <a:pos x="45" y="112"/>
                  </a:cxn>
                  <a:cxn ang="0">
                    <a:pos x="50" y="114"/>
                  </a:cxn>
                  <a:cxn ang="0">
                    <a:pos x="54" y="115"/>
                  </a:cxn>
                  <a:cxn ang="0">
                    <a:pos x="59" y="116"/>
                  </a:cxn>
                  <a:cxn ang="0">
                    <a:pos x="65" y="118"/>
                  </a:cxn>
                  <a:cxn ang="0">
                    <a:pos x="71" y="119"/>
                  </a:cxn>
                  <a:cxn ang="0">
                    <a:pos x="78" y="120"/>
                  </a:cxn>
                  <a:cxn ang="0">
                    <a:pos x="83" y="121"/>
                  </a:cxn>
                  <a:cxn ang="0">
                    <a:pos x="90" y="122"/>
                  </a:cxn>
                  <a:cxn ang="0">
                    <a:pos x="95" y="122"/>
                  </a:cxn>
                  <a:cxn ang="0">
                    <a:pos x="107" y="123"/>
                  </a:cxn>
                  <a:cxn ang="0">
                    <a:pos x="119" y="124"/>
                  </a:cxn>
                  <a:cxn ang="0">
                    <a:pos x="125" y="124"/>
                  </a:cxn>
                  <a:cxn ang="0">
                    <a:pos x="131" y="124"/>
                  </a:cxn>
                  <a:cxn ang="0">
                    <a:pos x="138" y="123"/>
                  </a:cxn>
                  <a:cxn ang="0">
                    <a:pos x="147" y="123"/>
                  </a:cxn>
                  <a:cxn ang="0">
                    <a:pos x="152" y="122"/>
                  </a:cxn>
                  <a:cxn ang="0">
                    <a:pos x="158" y="122"/>
                  </a:cxn>
                  <a:cxn ang="0">
                    <a:pos x="165" y="121"/>
                  </a:cxn>
                  <a:cxn ang="0">
                    <a:pos x="174" y="120"/>
                  </a:cxn>
                  <a:cxn ang="0">
                    <a:pos x="179" y="118"/>
                  </a:cxn>
                  <a:cxn ang="0">
                    <a:pos x="185" y="117"/>
                  </a:cxn>
                  <a:cxn ang="0">
                    <a:pos x="191" y="116"/>
                  </a:cxn>
                  <a:cxn ang="0">
                    <a:pos x="196" y="114"/>
                  </a:cxn>
                  <a:cxn ang="0">
                    <a:pos x="201" y="113"/>
                  </a:cxn>
                  <a:cxn ang="0">
                    <a:pos x="205" y="111"/>
                  </a:cxn>
                  <a:cxn ang="0">
                    <a:pos x="210" y="109"/>
                  </a:cxn>
                  <a:cxn ang="0">
                    <a:pos x="213" y="108"/>
                  </a:cxn>
                  <a:cxn ang="0">
                    <a:pos x="216" y="107"/>
                  </a:cxn>
                  <a:cxn ang="0">
                    <a:pos x="219" y="105"/>
                  </a:cxn>
                  <a:cxn ang="0">
                    <a:pos x="222" y="103"/>
                  </a:cxn>
                  <a:cxn ang="0">
                    <a:pos x="225" y="101"/>
                  </a:cxn>
                  <a:cxn ang="0">
                    <a:pos x="227" y="99"/>
                  </a:cxn>
                  <a:cxn ang="0">
                    <a:pos x="229" y="96"/>
                  </a:cxn>
                  <a:cxn ang="0">
                    <a:pos x="231" y="94"/>
                  </a:cxn>
                  <a:cxn ang="0">
                    <a:pos x="231" y="91"/>
                  </a:cxn>
                  <a:cxn ang="0">
                    <a:pos x="232" y="90"/>
                  </a:cxn>
                  <a:cxn ang="0">
                    <a:pos x="232" y="88"/>
                  </a:cxn>
                </a:cxnLst>
                <a:rect l="0" t="0" r="r" b="b"/>
                <a:pathLst>
                  <a:path w="244" h="124">
                    <a:moveTo>
                      <a:pt x="56" y="68"/>
                    </a:moveTo>
                    <a:cubicBezTo>
                      <a:pt x="103" y="80"/>
                      <a:pt x="172" y="77"/>
                      <a:pt x="208" y="61"/>
                    </a:cubicBezTo>
                    <a:cubicBezTo>
                      <a:pt x="244" y="46"/>
                      <a:pt x="235" y="24"/>
                      <a:pt x="188" y="11"/>
                    </a:cubicBezTo>
                    <a:cubicBezTo>
                      <a:pt x="140" y="0"/>
                      <a:pt x="72" y="3"/>
                      <a:pt x="36" y="18"/>
                    </a:cubicBezTo>
                    <a:cubicBezTo>
                      <a:pt x="0" y="34"/>
                      <a:pt x="9" y="56"/>
                      <a:pt x="56" y="68"/>
                    </a:cubicBezTo>
                    <a:close/>
                    <a:moveTo>
                      <a:pt x="191" y="57"/>
                    </a:moveTo>
                    <a:cubicBezTo>
                      <a:pt x="191" y="57"/>
                      <a:pt x="191" y="57"/>
                      <a:pt x="154" y="55"/>
                    </a:cubicBezTo>
                    <a:cubicBezTo>
                      <a:pt x="154" y="55"/>
                      <a:pt x="154" y="55"/>
                      <a:pt x="160" y="53"/>
                    </a:cubicBezTo>
                    <a:cubicBezTo>
                      <a:pt x="160" y="53"/>
                      <a:pt x="160" y="53"/>
                      <a:pt x="124" y="44"/>
                    </a:cubicBezTo>
                    <a:cubicBezTo>
                      <a:pt x="124" y="44"/>
                      <a:pt x="124" y="44"/>
                      <a:pt x="135" y="39"/>
                    </a:cubicBezTo>
                    <a:cubicBezTo>
                      <a:pt x="135" y="39"/>
                      <a:pt x="135" y="39"/>
                      <a:pt x="171" y="48"/>
                    </a:cubicBezTo>
                    <a:cubicBezTo>
                      <a:pt x="171" y="48"/>
                      <a:pt x="171" y="48"/>
                      <a:pt x="177" y="46"/>
                    </a:cubicBezTo>
                    <a:cubicBezTo>
                      <a:pt x="177" y="46"/>
                      <a:pt x="177" y="46"/>
                      <a:pt x="177" y="46"/>
                    </a:cubicBezTo>
                    <a:cubicBezTo>
                      <a:pt x="177" y="46"/>
                      <a:pt x="177" y="46"/>
                      <a:pt x="191" y="57"/>
                    </a:cubicBezTo>
                    <a:close/>
                    <a:moveTo>
                      <a:pt x="129" y="27"/>
                    </a:moveTo>
                    <a:cubicBezTo>
                      <a:pt x="129" y="27"/>
                      <a:pt x="129" y="27"/>
                      <a:pt x="136" y="29"/>
                    </a:cubicBezTo>
                    <a:cubicBezTo>
                      <a:pt x="136" y="29"/>
                      <a:pt x="136" y="29"/>
                      <a:pt x="163" y="17"/>
                    </a:cubicBezTo>
                    <a:cubicBezTo>
                      <a:pt x="163" y="17"/>
                      <a:pt x="163" y="17"/>
                      <a:pt x="178" y="21"/>
                    </a:cubicBezTo>
                    <a:cubicBezTo>
                      <a:pt x="178" y="21"/>
                      <a:pt x="178" y="21"/>
                      <a:pt x="151" y="32"/>
                    </a:cubicBezTo>
                    <a:cubicBezTo>
                      <a:pt x="151" y="32"/>
                      <a:pt x="151" y="32"/>
                      <a:pt x="159" y="34"/>
                    </a:cubicBezTo>
                    <a:cubicBezTo>
                      <a:pt x="159" y="34"/>
                      <a:pt x="159" y="34"/>
                      <a:pt x="124" y="39"/>
                    </a:cubicBezTo>
                    <a:cubicBezTo>
                      <a:pt x="124" y="39"/>
                      <a:pt x="124" y="39"/>
                      <a:pt x="129" y="27"/>
                    </a:cubicBezTo>
                    <a:close/>
                    <a:moveTo>
                      <a:pt x="115" y="53"/>
                    </a:moveTo>
                    <a:cubicBezTo>
                      <a:pt x="115" y="53"/>
                      <a:pt x="115" y="53"/>
                      <a:pt x="108" y="51"/>
                    </a:cubicBezTo>
                    <a:cubicBezTo>
                      <a:pt x="108" y="51"/>
                      <a:pt x="108" y="51"/>
                      <a:pt x="81" y="62"/>
                    </a:cubicBezTo>
                    <a:cubicBezTo>
                      <a:pt x="81" y="62"/>
                      <a:pt x="81" y="62"/>
                      <a:pt x="66" y="59"/>
                    </a:cubicBezTo>
                    <a:cubicBezTo>
                      <a:pt x="66" y="59"/>
                      <a:pt x="66" y="59"/>
                      <a:pt x="93" y="47"/>
                    </a:cubicBezTo>
                    <a:cubicBezTo>
                      <a:pt x="93" y="47"/>
                      <a:pt x="93" y="47"/>
                      <a:pt x="85" y="45"/>
                    </a:cubicBezTo>
                    <a:cubicBezTo>
                      <a:pt x="85" y="45"/>
                      <a:pt x="85" y="45"/>
                      <a:pt x="120" y="40"/>
                    </a:cubicBezTo>
                    <a:cubicBezTo>
                      <a:pt x="120" y="40"/>
                      <a:pt x="120" y="40"/>
                      <a:pt x="115" y="53"/>
                    </a:cubicBezTo>
                    <a:close/>
                    <a:moveTo>
                      <a:pt x="90" y="24"/>
                    </a:moveTo>
                    <a:cubicBezTo>
                      <a:pt x="90" y="24"/>
                      <a:pt x="90" y="24"/>
                      <a:pt x="84" y="26"/>
                    </a:cubicBezTo>
                    <a:cubicBezTo>
                      <a:pt x="84" y="26"/>
                      <a:pt x="84" y="26"/>
                      <a:pt x="120" y="35"/>
                    </a:cubicBezTo>
                    <a:cubicBezTo>
                      <a:pt x="120" y="35"/>
                      <a:pt x="120" y="35"/>
                      <a:pt x="108" y="40"/>
                    </a:cubicBezTo>
                    <a:cubicBezTo>
                      <a:pt x="108" y="40"/>
                      <a:pt x="108" y="40"/>
                      <a:pt x="72" y="31"/>
                    </a:cubicBezTo>
                    <a:cubicBezTo>
                      <a:pt x="72" y="31"/>
                      <a:pt x="72" y="31"/>
                      <a:pt x="67" y="34"/>
                    </a:cubicBezTo>
                    <a:cubicBezTo>
                      <a:pt x="67" y="34"/>
                      <a:pt x="67" y="34"/>
                      <a:pt x="67" y="34"/>
                    </a:cubicBezTo>
                    <a:cubicBezTo>
                      <a:pt x="67" y="34"/>
                      <a:pt x="67" y="34"/>
                      <a:pt x="52" y="22"/>
                    </a:cubicBezTo>
                    <a:cubicBezTo>
                      <a:pt x="52" y="22"/>
                      <a:pt x="52" y="22"/>
                      <a:pt x="90" y="24"/>
                    </a:cubicBezTo>
                    <a:close/>
                    <a:moveTo>
                      <a:pt x="210" y="65"/>
                    </a:moveTo>
                    <a:cubicBezTo>
                      <a:pt x="189" y="74"/>
                      <a:pt x="158" y="79"/>
                      <a:pt x="124" y="79"/>
                    </a:cubicBezTo>
                    <a:cubicBezTo>
                      <a:pt x="100" y="79"/>
                      <a:pt x="77" y="77"/>
                      <a:pt x="58" y="72"/>
                    </a:cubicBezTo>
                    <a:cubicBezTo>
                      <a:pt x="35" y="66"/>
                      <a:pt x="21" y="57"/>
                      <a:pt x="16" y="48"/>
                    </a:cubicBezTo>
                    <a:cubicBezTo>
                      <a:pt x="16" y="87"/>
                      <a:pt x="16" y="87"/>
                      <a:pt x="16" y="87"/>
                    </a:cubicBezTo>
                    <a:cubicBezTo>
                      <a:pt x="16" y="89"/>
                      <a:pt x="16" y="91"/>
                      <a:pt x="17" y="92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3"/>
                      <a:pt x="17" y="93"/>
                    </a:cubicBezTo>
                    <a:cubicBezTo>
                      <a:pt x="17" y="93"/>
                      <a:pt x="17" y="94"/>
                      <a:pt x="18" y="94"/>
                    </a:cubicBezTo>
                    <a:cubicBezTo>
                      <a:pt x="18" y="94"/>
                      <a:pt x="18" y="94"/>
                      <a:pt x="18" y="94"/>
                    </a:cubicBezTo>
                    <a:cubicBezTo>
                      <a:pt x="18" y="94"/>
                      <a:pt x="18" y="94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5"/>
                      <a:pt x="18" y="95"/>
                      <a:pt x="19" y="96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6"/>
                      <a:pt x="19" y="96"/>
                      <a:pt x="19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20" y="97"/>
                      <a:pt x="20" y="97"/>
                      <a:pt x="20" y="98"/>
                    </a:cubicBezTo>
                    <a:cubicBezTo>
                      <a:pt x="20" y="98"/>
                      <a:pt x="21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9"/>
                      <a:pt x="21" y="99"/>
                      <a:pt x="22" y="99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2" y="99"/>
                      <a:pt x="22" y="100"/>
                      <a:pt x="22" y="100"/>
                    </a:cubicBezTo>
                    <a:cubicBezTo>
                      <a:pt x="23" y="100"/>
                      <a:pt x="23" y="100"/>
                      <a:pt x="23" y="100"/>
                    </a:cubicBezTo>
                    <a:cubicBezTo>
                      <a:pt x="23" y="100"/>
                      <a:pt x="23" y="100"/>
                      <a:pt x="23" y="101"/>
                    </a:cubicBezTo>
                    <a:cubicBezTo>
                      <a:pt x="24" y="101"/>
                      <a:pt x="24" y="101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3"/>
                      <a:pt x="26" y="103"/>
                      <a:pt x="27" y="103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7" y="104"/>
                      <a:pt x="27" y="104"/>
                      <a:pt x="28" y="104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28" y="104"/>
                      <a:pt x="29" y="104"/>
                      <a:pt x="29" y="105"/>
                    </a:cubicBezTo>
                    <a:cubicBezTo>
                      <a:pt x="29" y="105"/>
                      <a:pt x="29" y="105"/>
                      <a:pt x="29" y="105"/>
                    </a:cubicBezTo>
                    <a:cubicBezTo>
                      <a:pt x="30" y="105"/>
                      <a:pt x="30" y="105"/>
                      <a:pt x="30" y="105"/>
                    </a:cubicBezTo>
                    <a:cubicBezTo>
                      <a:pt x="30" y="105"/>
                      <a:pt x="30" y="105"/>
                      <a:pt x="31" y="105"/>
                    </a:cubicBezTo>
                    <a:cubicBezTo>
                      <a:pt x="31" y="106"/>
                      <a:pt x="31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7"/>
                      <a:pt x="33" y="107"/>
                      <a:pt x="33" y="107"/>
                    </a:cubicBezTo>
                    <a:cubicBezTo>
                      <a:pt x="33" y="107"/>
                      <a:pt x="33" y="107"/>
                      <a:pt x="33" y="107"/>
                    </a:cubicBezTo>
                    <a:cubicBezTo>
                      <a:pt x="34" y="107"/>
                      <a:pt x="34" y="107"/>
                      <a:pt x="34" y="108"/>
                    </a:cubicBezTo>
                    <a:cubicBezTo>
                      <a:pt x="35" y="108"/>
                      <a:pt x="35" y="108"/>
                      <a:pt x="35" y="108"/>
                    </a:cubicBezTo>
                    <a:cubicBezTo>
                      <a:pt x="35" y="108"/>
                      <a:pt x="36" y="108"/>
                      <a:pt x="36" y="108"/>
                    </a:cubicBezTo>
                    <a:cubicBezTo>
                      <a:pt x="36" y="109"/>
                      <a:pt x="36" y="109"/>
                      <a:pt x="36" y="109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8" y="109"/>
                      <a:pt x="39" y="109"/>
                      <a:pt x="39" y="110"/>
                    </a:cubicBezTo>
                    <a:cubicBezTo>
                      <a:pt x="39" y="110"/>
                      <a:pt x="39" y="110"/>
                      <a:pt x="39" y="110"/>
                    </a:cubicBezTo>
                    <a:cubicBezTo>
                      <a:pt x="40" y="110"/>
                      <a:pt x="40" y="110"/>
                      <a:pt x="41" y="110"/>
                    </a:cubicBezTo>
                    <a:cubicBezTo>
                      <a:pt x="41" y="110"/>
                      <a:pt x="41" y="110"/>
                      <a:pt x="41" y="111"/>
                    </a:cubicBezTo>
                    <a:cubicBezTo>
                      <a:pt x="42" y="111"/>
                      <a:pt x="42" y="111"/>
                      <a:pt x="43" y="111"/>
                    </a:cubicBezTo>
                    <a:cubicBezTo>
                      <a:pt x="43" y="111"/>
                      <a:pt x="43" y="111"/>
                      <a:pt x="43" y="111"/>
                    </a:cubicBezTo>
                    <a:cubicBezTo>
                      <a:pt x="43" y="111"/>
                      <a:pt x="43" y="112"/>
                      <a:pt x="44" y="112"/>
                    </a:cubicBezTo>
                    <a:cubicBezTo>
                      <a:pt x="44" y="112"/>
                      <a:pt x="44" y="112"/>
                      <a:pt x="44" y="112"/>
                    </a:cubicBezTo>
                    <a:cubicBezTo>
                      <a:pt x="44" y="112"/>
                      <a:pt x="45" y="112"/>
                      <a:pt x="45" y="112"/>
                    </a:cubicBezTo>
                    <a:cubicBezTo>
                      <a:pt x="45" y="112"/>
                      <a:pt x="46" y="112"/>
                      <a:pt x="46" y="112"/>
                    </a:cubicBezTo>
                    <a:cubicBezTo>
                      <a:pt x="46" y="113"/>
                      <a:pt x="47" y="113"/>
                      <a:pt x="47" y="113"/>
                    </a:cubicBezTo>
                    <a:cubicBezTo>
                      <a:pt x="47" y="113"/>
                      <a:pt x="48" y="113"/>
                      <a:pt x="48" y="113"/>
                    </a:cubicBezTo>
                    <a:cubicBezTo>
                      <a:pt x="48" y="113"/>
                      <a:pt x="49" y="113"/>
                      <a:pt x="49" y="113"/>
                    </a:cubicBezTo>
                    <a:cubicBezTo>
                      <a:pt x="49" y="113"/>
                      <a:pt x="49" y="114"/>
                      <a:pt x="50" y="114"/>
                    </a:cubicBezTo>
                    <a:cubicBezTo>
                      <a:pt x="50" y="114"/>
                      <a:pt x="51" y="114"/>
                      <a:pt x="51" y="114"/>
                    </a:cubicBezTo>
                    <a:cubicBezTo>
                      <a:pt x="51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2" y="114"/>
                      <a:pt x="52" y="114"/>
                      <a:pt x="52" y="114"/>
                    </a:cubicBezTo>
                    <a:cubicBezTo>
                      <a:pt x="53" y="114"/>
                      <a:pt x="53" y="115"/>
                      <a:pt x="54" y="115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5" y="115"/>
                      <a:pt x="55" y="115"/>
                      <a:pt x="56" y="115"/>
                    </a:cubicBezTo>
                    <a:cubicBezTo>
                      <a:pt x="56" y="115"/>
                      <a:pt x="56" y="115"/>
                      <a:pt x="56" y="115"/>
                    </a:cubicBezTo>
                    <a:cubicBezTo>
                      <a:pt x="57" y="116"/>
                      <a:pt x="58" y="116"/>
                      <a:pt x="58" y="116"/>
                    </a:cubicBezTo>
                    <a:cubicBezTo>
                      <a:pt x="58" y="116"/>
                      <a:pt x="59" y="116"/>
                      <a:pt x="59" y="116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0" y="117"/>
                      <a:pt x="61" y="117"/>
                      <a:pt x="62" y="117"/>
                    </a:cubicBezTo>
                    <a:cubicBezTo>
                      <a:pt x="62" y="117"/>
                      <a:pt x="62" y="117"/>
                      <a:pt x="62" y="117"/>
                    </a:cubicBezTo>
                    <a:cubicBezTo>
                      <a:pt x="63" y="117"/>
                      <a:pt x="64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5" y="118"/>
                      <a:pt x="65" y="118"/>
                      <a:pt x="66" y="118"/>
                    </a:cubicBezTo>
                    <a:cubicBezTo>
                      <a:pt x="67" y="118"/>
                      <a:pt x="67" y="118"/>
                      <a:pt x="68" y="118"/>
                    </a:cubicBezTo>
                    <a:cubicBezTo>
                      <a:pt x="68" y="118"/>
                      <a:pt x="68" y="118"/>
                      <a:pt x="69" y="118"/>
                    </a:cubicBezTo>
                    <a:cubicBezTo>
                      <a:pt x="69" y="119"/>
                      <a:pt x="70" y="119"/>
                      <a:pt x="71" y="119"/>
                    </a:cubicBezTo>
                    <a:cubicBezTo>
                      <a:pt x="71" y="119"/>
                      <a:pt x="71" y="119"/>
                      <a:pt x="71" y="119"/>
                    </a:cubicBezTo>
                    <a:cubicBezTo>
                      <a:pt x="72" y="119"/>
                      <a:pt x="73" y="119"/>
                      <a:pt x="74" y="119"/>
                    </a:cubicBezTo>
                    <a:cubicBezTo>
                      <a:pt x="74" y="120"/>
                      <a:pt x="75" y="120"/>
                      <a:pt x="75" y="120"/>
                    </a:cubicBezTo>
                    <a:cubicBezTo>
                      <a:pt x="76" y="120"/>
                      <a:pt x="76" y="120"/>
                      <a:pt x="77" y="120"/>
                    </a:cubicBezTo>
                    <a:cubicBezTo>
                      <a:pt x="77" y="120"/>
                      <a:pt x="77" y="120"/>
                      <a:pt x="77" y="120"/>
                    </a:cubicBezTo>
                    <a:cubicBezTo>
                      <a:pt x="78" y="120"/>
                      <a:pt x="78" y="120"/>
                      <a:pt x="78" y="120"/>
                    </a:cubicBezTo>
                    <a:cubicBezTo>
                      <a:pt x="79" y="120"/>
                      <a:pt x="79" y="120"/>
                      <a:pt x="80" y="120"/>
                    </a:cubicBezTo>
                    <a:cubicBezTo>
                      <a:pt x="80" y="120"/>
                      <a:pt x="80" y="120"/>
                      <a:pt x="81" y="120"/>
                    </a:cubicBezTo>
                    <a:cubicBezTo>
                      <a:pt x="81" y="120"/>
                      <a:pt x="82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3" y="121"/>
                      <a:pt x="83" y="121"/>
                      <a:pt x="83" y="121"/>
                    </a:cubicBezTo>
                    <a:cubicBezTo>
                      <a:pt x="84" y="121"/>
                      <a:pt x="85" y="121"/>
                      <a:pt x="86" y="121"/>
                    </a:cubicBezTo>
                    <a:cubicBezTo>
                      <a:pt x="86" y="121"/>
                      <a:pt x="86" y="121"/>
                      <a:pt x="87" y="121"/>
                    </a:cubicBezTo>
                    <a:cubicBezTo>
                      <a:pt x="88" y="122"/>
                      <a:pt x="88" y="122"/>
                      <a:pt x="89" y="12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89" y="122"/>
                      <a:pt x="90" y="122"/>
                      <a:pt x="90" y="122"/>
                    </a:cubicBezTo>
                    <a:cubicBezTo>
                      <a:pt x="90" y="122"/>
                      <a:pt x="91" y="122"/>
                      <a:pt x="91" y="122"/>
                    </a:cubicBezTo>
                    <a:cubicBezTo>
                      <a:pt x="92" y="122"/>
                      <a:pt x="92" y="122"/>
                      <a:pt x="93" y="122"/>
                    </a:cubicBezTo>
                    <a:cubicBezTo>
                      <a:pt x="93" y="122"/>
                      <a:pt x="94" y="122"/>
                      <a:pt x="94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7" y="122"/>
                      <a:pt x="99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1" y="123"/>
                      <a:pt x="101" y="123"/>
                      <a:pt x="101" y="123"/>
                    </a:cubicBezTo>
                    <a:cubicBezTo>
                      <a:pt x="103" y="123"/>
                      <a:pt x="105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7" y="123"/>
                      <a:pt x="107" y="123"/>
                      <a:pt x="107" y="123"/>
                    </a:cubicBezTo>
                    <a:cubicBezTo>
                      <a:pt x="109" y="123"/>
                      <a:pt x="111" y="123"/>
                      <a:pt x="112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3" y="123"/>
                      <a:pt x="113" y="123"/>
                      <a:pt x="113" y="123"/>
                    </a:cubicBezTo>
                    <a:cubicBezTo>
                      <a:pt x="115" y="123"/>
                      <a:pt x="117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20" y="124"/>
                      <a:pt x="121" y="124"/>
                      <a:pt x="122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3" y="124"/>
                      <a:pt x="124" y="124"/>
                      <a:pt x="125" y="124"/>
                    </a:cubicBezTo>
                    <a:cubicBezTo>
                      <a:pt x="125" y="124"/>
                      <a:pt x="125" y="124"/>
                      <a:pt x="125" y="124"/>
                    </a:cubicBezTo>
                    <a:cubicBezTo>
                      <a:pt x="125" y="124"/>
                      <a:pt x="126" y="124"/>
                      <a:pt x="126" y="124"/>
                    </a:cubicBezTo>
                    <a:cubicBezTo>
                      <a:pt x="126" y="124"/>
                      <a:pt x="127" y="124"/>
                      <a:pt x="128" y="124"/>
                    </a:cubicBezTo>
                    <a:cubicBezTo>
                      <a:pt x="128" y="124"/>
                      <a:pt x="128" y="124"/>
                      <a:pt x="129" y="124"/>
                    </a:cubicBezTo>
                    <a:cubicBezTo>
                      <a:pt x="129" y="124"/>
                      <a:pt x="130" y="124"/>
                      <a:pt x="131" y="124"/>
                    </a:cubicBezTo>
                    <a:cubicBezTo>
                      <a:pt x="131" y="124"/>
                      <a:pt x="131" y="124"/>
                      <a:pt x="131" y="124"/>
                    </a:cubicBezTo>
                    <a:cubicBezTo>
                      <a:pt x="132" y="124"/>
                      <a:pt x="132" y="124"/>
                      <a:pt x="132" y="124"/>
                    </a:cubicBezTo>
                    <a:cubicBezTo>
                      <a:pt x="133" y="123"/>
                      <a:pt x="133" y="123"/>
                      <a:pt x="134" y="123"/>
                    </a:cubicBezTo>
                    <a:cubicBezTo>
                      <a:pt x="134" y="123"/>
                      <a:pt x="135" y="123"/>
                      <a:pt x="135" y="123"/>
                    </a:cubicBezTo>
                    <a:cubicBezTo>
                      <a:pt x="136" y="123"/>
                      <a:pt x="137" y="123"/>
                      <a:pt x="138" y="123"/>
                    </a:cubicBezTo>
                    <a:cubicBezTo>
                      <a:pt x="138" y="123"/>
                      <a:pt x="138" y="123"/>
                      <a:pt x="138" y="123"/>
                    </a:cubicBezTo>
                    <a:cubicBezTo>
                      <a:pt x="139" y="123"/>
                      <a:pt x="139" y="123"/>
                      <a:pt x="139" y="123"/>
                    </a:cubicBezTo>
                    <a:cubicBezTo>
                      <a:pt x="140" y="123"/>
                      <a:pt x="141" y="123"/>
                      <a:pt x="142" y="123"/>
                    </a:cubicBezTo>
                    <a:cubicBezTo>
                      <a:pt x="143" y="123"/>
                      <a:pt x="143" y="123"/>
                      <a:pt x="143" y="123"/>
                    </a:cubicBezTo>
                    <a:cubicBezTo>
                      <a:pt x="144" y="123"/>
                      <a:pt x="145" y="123"/>
                      <a:pt x="147" y="123"/>
                    </a:cubicBezTo>
                    <a:cubicBezTo>
                      <a:pt x="147" y="123"/>
                      <a:pt x="147" y="123"/>
                      <a:pt x="147" y="123"/>
                    </a:cubicBezTo>
                    <a:cubicBezTo>
                      <a:pt x="147" y="123"/>
                      <a:pt x="147" y="123"/>
                      <a:pt x="148" y="123"/>
                    </a:cubicBezTo>
                    <a:cubicBezTo>
                      <a:pt x="148" y="123"/>
                      <a:pt x="149" y="123"/>
                      <a:pt x="149" y="123"/>
                    </a:cubicBezTo>
                    <a:cubicBezTo>
                      <a:pt x="149" y="123"/>
                      <a:pt x="150" y="123"/>
                      <a:pt x="150" y="122"/>
                    </a:cubicBezTo>
                    <a:cubicBezTo>
                      <a:pt x="151" y="122"/>
                      <a:pt x="152" y="122"/>
                      <a:pt x="152" y="122"/>
                    </a:cubicBezTo>
                    <a:cubicBezTo>
                      <a:pt x="152" y="122"/>
                      <a:pt x="153" y="122"/>
                      <a:pt x="153" y="122"/>
                    </a:cubicBezTo>
                    <a:cubicBezTo>
                      <a:pt x="154" y="122"/>
                      <a:pt x="154" y="122"/>
                      <a:pt x="155" y="122"/>
                    </a:cubicBezTo>
                    <a:cubicBezTo>
                      <a:pt x="155" y="122"/>
                      <a:pt x="155" y="122"/>
                      <a:pt x="156" y="122"/>
                    </a:cubicBezTo>
                    <a:cubicBezTo>
                      <a:pt x="156" y="122"/>
                      <a:pt x="157" y="122"/>
                      <a:pt x="157" y="122"/>
                    </a:cubicBezTo>
                    <a:cubicBezTo>
                      <a:pt x="158" y="122"/>
                      <a:pt x="158" y="122"/>
                      <a:pt x="158" y="122"/>
                    </a:cubicBezTo>
                    <a:cubicBezTo>
                      <a:pt x="159" y="122"/>
                      <a:pt x="159" y="122"/>
                      <a:pt x="160" y="122"/>
                    </a:cubicBezTo>
                    <a:cubicBezTo>
                      <a:pt x="160" y="122"/>
                      <a:pt x="161" y="122"/>
                      <a:pt x="161" y="122"/>
                    </a:cubicBezTo>
                    <a:cubicBezTo>
                      <a:pt x="161" y="121"/>
                      <a:pt x="162" y="121"/>
                      <a:pt x="163" y="121"/>
                    </a:cubicBezTo>
                    <a:cubicBezTo>
                      <a:pt x="163" y="121"/>
                      <a:pt x="163" y="121"/>
                      <a:pt x="164" y="121"/>
                    </a:cubicBezTo>
                    <a:cubicBezTo>
                      <a:pt x="164" y="121"/>
                      <a:pt x="165" y="121"/>
                      <a:pt x="165" y="121"/>
                    </a:cubicBezTo>
                    <a:cubicBezTo>
                      <a:pt x="166" y="121"/>
                      <a:pt x="166" y="121"/>
                      <a:pt x="166" y="121"/>
                    </a:cubicBezTo>
                    <a:cubicBezTo>
                      <a:pt x="167" y="120"/>
                      <a:pt x="168" y="120"/>
                      <a:pt x="169" y="120"/>
                    </a:cubicBezTo>
                    <a:cubicBezTo>
                      <a:pt x="169" y="120"/>
                      <a:pt x="170" y="120"/>
                      <a:pt x="171" y="120"/>
                    </a:cubicBezTo>
                    <a:cubicBezTo>
                      <a:pt x="171" y="120"/>
                      <a:pt x="172" y="120"/>
                      <a:pt x="172" y="120"/>
                    </a:cubicBezTo>
                    <a:cubicBezTo>
                      <a:pt x="173" y="120"/>
                      <a:pt x="173" y="120"/>
                      <a:pt x="174" y="120"/>
                    </a:cubicBezTo>
                    <a:cubicBezTo>
                      <a:pt x="174" y="120"/>
                      <a:pt x="174" y="119"/>
                      <a:pt x="174" y="119"/>
                    </a:cubicBezTo>
                    <a:cubicBezTo>
                      <a:pt x="175" y="119"/>
                      <a:pt x="175" y="119"/>
                      <a:pt x="176" y="119"/>
                    </a:cubicBezTo>
                    <a:cubicBezTo>
                      <a:pt x="176" y="119"/>
                      <a:pt x="177" y="119"/>
                      <a:pt x="177" y="119"/>
                    </a:cubicBezTo>
                    <a:cubicBezTo>
                      <a:pt x="178" y="119"/>
                      <a:pt x="178" y="119"/>
                      <a:pt x="178" y="119"/>
                    </a:cubicBezTo>
                    <a:cubicBezTo>
                      <a:pt x="179" y="119"/>
                      <a:pt x="179" y="118"/>
                      <a:pt x="179" y="118"/>
                    </a:cubicBezTo>
                    <a:cubicBezTo>
                      <a:pt x="180" y="118"/>
                      <a:pt x="180" y="118"/>
                      <a:pt x="181" y="118"/>
                    </a:cubicBezTo>
                    <a:cubicBezTo>
                      <a:pt x="181" y="118"/>
                      <a:pt x="181" y="118"/>
                      <a:pt x="182" y="118"/>
                    </a:cubicBezTo>
                    <a:cubicBezTo>
                      <a:pt x="182" y="118"/>
                      <a:pt x="183" y="118"/>
                      <a:pt x="183" y="118"/>
                    </a:cubicBezTo>
                    <a:cubicBezTo>
                      <a:pt x="183" y="118"/>
                      <a:pt x="184" y="118"/>
                      <a:pt x="184" y="118"/>
                    </a:cubicBezTo>
                    <a:cubicBezTo>
                      <a:pt x="185" y="117"/>
                      <a:pt x="185" y="117"/>
                      <a:pt x="185" y="117"/>
                    </a:cubicBezTo>
                    <a:cubicBezTo>
                      <a:pt x="186" y="117"/>
                      <a:pt x="186" y="117"/>
                      <a:pt x="186" y="117"/>
                    </a:cubicBezTo>
                    <a:cubicBezTo>
                      <a:pt x="187" y="117"/>
                      <a:pt x="187" y="117"/>
                      <a:pt x="187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8" y="117"/>
                      <a:pt x="188" y="117"/>
                      <a:pt x="189" y="117"/>
                    </a:cubicBezTo>
                    <a:cubicBezTo>
                      <a:pt x="189" y="116"/>
                      <a:pt x="190" y="116"/>
                      <a:pt x="191" y="116"/>
                    </a:cubicBezTo>
                    <a:cubicBezTo>
                      <a:pt x="191" y="116"/>
                      <a:pt x="191" y="116"/>
                      <a:pt x="191" y="116"/>
                    </a:cubicBezTo>
                    <a:cubicBezTo>
                      <a:pt x="192" y="116"/>
                      <a:pt x="192" y="115"/>
                      <a:pt x="193" y="115"/>
                    </a:cubicBezTo>
                    <a:cubicBezTo>
                      <a:pt x="194" y="115"/>
                      <a:pt x="194" y="115"/>
                      <a:pt x="194" y="115"/>
                    </a:cubicBezTo>
                    <a:cubicBezTo>
                      <a:pt x="195" y="115"/>
                      <a:pt x="195" y="115"/>
                      <a:pt x="196" y="114"/>
                    </a:cubicBezTo>
                    <a:cubicBezTo>
                      <a:pt x="196" y="114"/>
                      <a:pt x="196" y="114"/>
                      <a:pt x="196" y="114"/>
                    </a:cubicBezTo>
                    <a:cubicBezTo>
                      <a:pt x="197" y="114"/>
                      <a:pt x="198" y="114"/>
                      <a:pt x="198" y="114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9" y="114"/>
                      <a:pt x="199" y="114"/>
                      <a:pt x="199" y="114"/>
                    </a:cubicBezTo>
                    <a:cubicBezTo>
                      <a:pt x="199" y="113"/>
                      <a:pt x="199" y="113"/>
                      <a:pt x="200" y="113"/>
                    </a:cubicBezTo>
                    <a:cubicBezTo>
                      <a:pt x="200" y="113"/>
                      <a:pt x="200" y="113"/>
                      <a:pt x="201" y="113"/>
                    </a:cubicBezTo>
                    <a:cubicBezTo>
                      <a:pt x="201" y="113"/>
                      <a:pt x="201" y="113"/>
                      <a:pt x="201" y="113"/>
                    </a:cubicBezTo>
                    <a:cubicBezTo>
                      <a:pt x="202" y="113"/>
                      <a:pt x="202" y="113"/>
                      <a:pt x="202" y="112"/>
                    </a:cubicBezTo>
                    <a:cubicBezTo>
                      <a:pt x="203" y="112"/>
                      <a:pt x="203" y="112"/>
                      <a:pt x="203" y="112"/>
                    </a:cubicBezTo>
                    <a:cubicBezTo>
                      <a:pt x="204" y="112"/>
                      <a:pt x="204" y="112"/>
                      <a:pt x="204" y="112"/>
                    </a:cubicBezTo>
                    <a:cubicBezTo>
                      <a:pt x="205" y="112"/>
                      <a:pt x="205" y="111"/>
                      <a:pt x="205" y="111"/>
                    </a:cubicBezTo>
                    <a:cubicBezTo>
                      <a:pt x="205" y="111"/>
                      <a:pt x="206" y="111"/>
                      <a:pt x="206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6" y="111"/>
                      <a:pt x="207" y="111"/>
                      <a:pt x="207" y="110"/>
                    </a:cubicBezTo>
                    <a:cubicBezTo>
                      <a:pt x="207" y="110"/>
                      <a:pt x="208" y="110"/>
                      <a:pt x="208" y="110"/>
                    </a:cubicBezTo>
                    <a:cubicBezTo>
                      <a:pt x="208" y="110"/>
                      <a:pt x="209" y="110"/>
                      <a:pt x="210" y="109"/>
                    </a:cubicBezTo>
                    <a:cubicBezTo>
                      <a:pt x="210" y="109"/>
                      <a:pt x="211" y="109"/>
                      <a:pt x="211" y="109"/>
                    </a:cubicBezTo>
                    <a:cubicBezTo>
                      <a:pt x="211" y="109"/>
                      <a:pt x="211" y="109"/>
                      <a:pt x="211" y="109"/>
                    </a:cubicBezTo>
                    <a:cubicBezTo>
                      <a:pt x="212" y="109"/>
                      <a:pt x="212" y="109"/>
                      <a:pt x="212" y="108"/>
                    </a:cubicBezTo>
                    <a:cubicBezTo>
                      <a:pt x="212" y="108"/>
                      <a:pt x="212" y="108"/>
                      <a:pt x="212" y="108"/>
                    </a:cubicBezTo>
                    <a:cubicBezTo>
                      <a:pt x="213" y="108"/>
                      <a:pt x="213" y="108"/>
                      <a:pt x="213" y="108"/>
                    </a:cubicBezTo>
                    <a:cubicBezTo>
                      <a:pt x="213" y="108"/>
                      <a:pt x="214" y="108"/>
                      <a:pt x="214" y="107"/>
                    </a:cubicBezTo>
                    <a:cubicBezTo>
                      <a:pt x="214" y="107"/>
                      <a:pt x="214" y="107"/>
                      <a:pt x="215" y="107"/>
                    </a:cubicBezTo>
                    <a:cubicBezTo>
                      <a:pt x="215" y="107"/>
                      <a:pt x="215" y="107"/>
                      <a:pt x="215" y="107"/>
                    </a:cubicBezTo>
                    <a:cubicBezTo>
                      <a:pt x="215" y="107"/>
                      <a:pt x="215" y="107"/>
                      <a:pt x="216" y="107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6" y="106"/>
                      <a:pt x="216" y="106"/>
                      <a:pt x="216" y="106"/>
                    </a:cubicBezTo>
                    <a:cubicBezTo>
                      <a:pt x="216" y="106"/>
                      <a:pt x="217" y="106"/>
                      <a:pt x="217" y="106"/>
                    </a:cubicBezTo>
                    <a:cubicBezTo>
                      <a:pt x="217" y="106"/>
                      <a:pt x="217" y="106"/>
                      <a:pt x="217" y="106"/>
                    </a:cubicBezTo>
                    <a:cubicBezTo>
                      <a:pt x="218" y="105"/>
                      <a:pt x="218" y="105"/>
                      <a:pt x="218" y="105"/>
                    </a:cubicBezTo>
                    <a:cubicBezTo>
                      <a:pt x="218" y="105"/>
                      <a:pt x="219" y="105"/>
                      <a:pt x="219" y="105"/>
                    </a:cubicBezTo>
                    <a:cubicBezTo>
                      <a:pt x="219" y="104"/>
                      <a:pt x="220" y="104"/>
                      <a:pt x="221" y="104"/>
                    </a:cubicBezTo>
                    <a:cubicBezTo>
                      <a:pt x="221" y="104"/>
                      <a:pt x="221" y="104"/>
                      <a:pt x="221" y="104"/>
                    </a:cubicBezTo>
                    <a:cubicBezTo>
                      <a:pt x="221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2" y="103"/>
                      <a:pt x="222" y="103"/>
                      <a:pt x="222" y="103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3" y="102"/>
                      <a:pt x="223" y="102"/>
                      <a:pt x="223" y="102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4" y="101"/>
                    </a:cubicBezTo>
                    <a:cubicBezTo>
                      <a:pt x="224" y="101"/>
                      <a:pt x="224" y="101"/>
                      <a:pt x="225" y="101"/>
                    </a:cubicBezTo>
                    <a:cubicBezTo>
                      <a:pt x="225" y="100"/>
                      <a:pt x="225" y="100"/>
                      <a:pt x="226" y="100"/>
                    </a:cubicBezTo>
                    <a:cubicBezTo>
                      <a:pt x="226" y="100"/>
                      <a:pt x="226" y="100"/>
                      <a:pt x="226" y="100"/>
                    </a:cubicBezTo>
                    <a:cubicBezTo>
                      <a:pt x="226" y="99"/>
                      <a:pt x="226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9"/>
                      <a:pt x="227" y="99"/>
                      <a:pt x="227" y="99"/>
                    </a:cubicBezTo>
                    <a:cubicBezTo>
                      <a:pt x="227" y="98"/>
                      <a:pt x="227" y="98"/>
                      <a:pt x="228" y="98"/>
                    </a:cubicBezTo>
                    <a:cubicBezTo>
                      <a:pt x="228" y="98"/>
                      <a:pt x="228" y="97"/>
                      <a:pt x="228" y="97"/>
                    </a:cubicBezTo>
                    <a:cubicBezTo>
                      <a:pt x="228" y="97"/>
                      <a:pt x="228" y="97"/>
                      <a:pt x="228" y="97"/>
                    </a:cubicBezTo>
                    <a:cubicBezTo>
                      <a:pt x="228" y="97"/>
                      <a:pt x="229" y="97"/>
                      <a:pt x="229" y="97"/>
                    </a:cubicBezTo>
                    <a:cubicBezTo>
                      <a:pt x="229" y="97"/>
                      <a:pt x="229" y="96"/>
                      <a:pt x="229" y="96"/>
                    </a:cubicBezTo>
                    <a:cubicBezTo>
                      <a:pt x="229" y="96"/>
                      <a:pt x="229" y="96"/>
                      <a:pt x="229" y="96"/>
                    </a:cubicBezTo>
                    <a:cubicBezTo>
                      <a:pt x="229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5"/>
                    </a:cubicBezTo>
                    <a:cubicBezTo>
                      <a:pt x="230" y="95"/>
                      <a:pt x="230" y="95"/>
                      <a:pt x="230" y="94"/>
                    </a:cubicBezTo>
                    <a:cubicBezTo>
                      <a:pt x="230" y="94"/>
                      <a:pt x="230" y="94"/>
                      <a:pt x="231" y="94"/>
                    </a:cubicBezTo>
                    <a:cubicBezTo>
                      <a:pt x="231" y="94"/>
                      <a:pt x="231" y="94"/>
                      <a:pt x="231" y="94"/>
                    </a:cubicBezTo>
                    <a:cubicBezTo>
                      <a:pt x="231" y="93"/>
                      <a:pt x="231" y="93"/>
                      <a:pt x="231" y="93"/>
                    </a:cubicBezTo>
                    <a:cubicBezTo>
                      <a:pt x="231" y="93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2"/>
                    </a:cubicBezTo>
                    <a:cubicBezTo>
                      <a:pt x="231" y="92"/>
                      <a:pt x="231" y="92"/>
                      <a:pt x="231" y="91"/>
                    </a:cubicBezTo>
                    <a:cubicBezTo>
                      <a:pt x="231" y="91"/>
                      <a:pt x="231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9"/>
                      <a:pt x="232" y="89"/>
                      <a:pt x="232" y="89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88"/>
                      <a:pt x="232" y="88"/>
                      <a:pt x="232" y="88"/>
                    </a:cubicBezTo>
                    <a:cubicBezTo>
                      <a:pt x="232" y="74"/>
                      <a:pt x="232" y="61"/>
                      <a:pt x="232" y="48"/>
                    </a:cubicBezTo>
                    <a:cubicBezTo>
                      <a:pt x="229" y="53"/>
                      <a:pt x="223" y="59"/>
                      <a:pt x="210" y="65"/>
                    </a:cubicBezTo>
                    <a:close/>
                  </a:path>
                </a:pathLst>
              </a:custGeom>
              <a:solidFill>
                <a:srgbClr val="0096D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sz="1600" kern="0">
                  <a:solidFill>
                    <a:srgbClr val="0096D6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154" name="TextBox 182"/>
              <p:cNvSpPr txBox="1">
                <a:spLocks noChangeArrowheads="1"/>
              </p:cNvSpPr>
              <p:nvPr/>
            </p:nvSpPr>
            <p:spPr bwMode="auto">
              <a:xfrm>
                <a:off x="7743705" y="3775300"/>
                <a:ext cx="290245" cy="3185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endParaRPr lang="en-US" sz="7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130" name="Group 537"/>
            <p:cNvGrpSpPr/>
            <p:nvPr/>
          </p:nvGrpSpPr>
          <p:grpSpPr>
            <a:xfrm>
              <a:off x="7538938" y="1596982"/>
              <a:ext cx="361407" cy="364457"/>
              <a:chOff x="900224" y="4551673"/>
              <a:chExt cx="585577" cy="617515"/>
            </a:xfrm>
          </p:grpSpPr>
          <p:grpSp>
            <p:nvGrpSpPr>
              <p:cNvPr id="149" name="Group 115"/>
              <p:cNvGrpSpPr/>
              <p:nvPr/>
            </p:nvGrpSpPr>
            <p:grpSpPr>
              <a:xfrm>
                <a:off x="900224" y="4551673"/>
                <a:ext cx="585577" cy="523240"/>
                <a:chOff x="1311704" y="7614920"/>
                <a:chExt cx="427222" cy="381743"/>
              </a:xfrm>
            </p:grpSpPr>
            <p:sp>
              <p:nvSpPr>
                <p:cNvPr id="151" name="Freeform 27"/>
                <p:cNvSpPr>
                  <a:spLocks/>
                </p:cNvSpPr>
                <p:nvPr/>
              </p:nvSpPr>
              <p:spPr bwMode="auto">
                <a:xfrm>
                  <a:off x="1311704" y="7777540"/>
                  <a:ext cx="427222" cy="219123"/>
                </a:xfrm>
                <a:custGeom>
                  <a:avLst/>
                  <a:gdLst/>
                  <a:ahLst/>
                  <a:cxnLst>
                    <a:cxn ang="0">
                      <a:pos x="234" y="49"/>
                    </a:cxn>
                    <a:cxn ang="0">
                      <a:pos x="76" y="49"/>
                    </a:cxn>
                    <a:cxn ang="0">
                      <a:pos x="0" y="0"/>
                    </a:cxn>
                    <a:cxn ang="0">
                      <a:pos x="0" y="110"/>
                    </a:cxn>
                    <a:cxn ang="0">
                      <a:pos x="76" y="159"/>
                    </a:cxn>
                    <a:cxn ang="0">
                      <a:pos x="234" y="159"/>
                    </a:cxn>
                    <a:cxn ang="0">
                      <a:pos x="310" y="112"/>
                    </a:cxn>
                    <a:cxn ang="0">
                      <a:pos x="310" y="2"/>
                    </a:cxn>
                    <a:cxn ang="0">
                      <a:pos x="234" y="49"/>
                    </a:cxn>
                  </a:cxnLst>
                  <a:rect l="0" t="0" r="r" b="b"/>
                  <a:pathLst>
                    <a:path w="310" h="159">
                      <a:moveTo>
                        <a:pt x="234" y="49"/>
                      </a:moveTo>
                      <a:lnTo>
                        <a:pt x="76" y="49"/>
                      </a:lnTo>
                      <a:lnTo>
                        <a:pt x="0" y="0"/>
                      </a:lnTo>
                      <a:lnTo>
                        <a:pt x="0" y="110"/>
                      </a:lnTo>
                      <a:lnTo>
                        <a:pt x="76" y="159"/>
                      </a:lnTo>
                      <a:lnTo>
                        <a:pt x="234" y="159"/>
                      </a:lnTo>
                      <a:lnTo>
                        <a:pt x="310" y="112"/>
                      </a:lnTo>
                      <a:lnTo>
                        <a:pt x="310" y="2"/>
                      </a:lnTo>
                      <a:lnTo>
                        <a:pt x="234" y="49"/>
                      </a:lnTo>
                      <a:close/>
                    </a:path>
                  </a:pathLst>
                </a:custGeom>
                <a:solidFill>
                  <a:srgbClr val="0096D6"/>
                </a:solidFill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52" name="Freeform 28"/>
                <p:cNvSpPr>
                  <a:spLocks noEditPoints="1"/>
                </p:cNvSpPr>
                <p:nvPr/>
              </p:nvSpPr>
              <p:spPr bwMode="auto">
                <a:xfrm>
                  <a:off x="1311704" y="7614920"/>
                  <a:ext cx="427222" cy="223257"/>
                </a:xfrm>
                <a:custGeom>
                  <a:avLst/>
                  <a:gdLst/>
                  <a:ahLst/>
                  <a:cxnLst>
                    <a:cxn ang="0">
                      <a:pos x="751" y="130"/>
                    </a:cxn>
                    <a:cxn ang="0">
                      <a:pos x="751" y="279"/>
                    </a:cxn>
                    <a:cxn ang="0">
                      <a:pos x="567" y="392"/>
                    </a:cxn>
                    <a:cxn ang="0">
                      <a:pos x="185" y="392"/>
                    </a:cxn>
                    <a:cxn ang="0">
                      <a:pos x="0" y="275"/>
                    </a:cxn>
                    <a:cxn ang="0">
                      <a:pos x="1" y="126"/>
                    </a:cxn>
                    <a:cxn ang="0">
                      <a:pos x="186" y="243"/>
                    </a:cxn>
                    <a:cxn ang="0">
                      <a:pos x="567" y="243"/>
                    </a:cxn>
                    <a:cxn ang="0">
                      <a:pos x="751" y="130"/>
                    </a:cxn>
                    <a:cxn ang="0">
                      <a:pos x="750" y="118"/>
                    </a:cxn>
                    <a:cxn ang="0">
                      <a:pos x="565" y="231"/>
                    </a:cxn>
                    <a:cxn ang="0">
                      <a:pos x="188" y="231"/>
                    </a:cxn>
                    <a:cxn ang="0">
                      <a:pos x="6" y="115"/>
                    </a:cxn>
                    <a:cxn ang="0">
                      <a:pos x="191" y="0"/>
                    </a:cxn>
                    <a:cxn ang="0">
                      <a:pos x="568" y="2"/>
                    </a:cxn>
                    <a:cxn ang="0">
                      <a:pos x="750" y="118"/>
                    </a:cxn>
                    <a:cxn ang="0">
                      <a:pos x="203" y="93"/>
                    </a:cxn>
                    <a:cxn ang="0">
                      <a:pos x="203" y="93"/>
                    </a:cxn>
                    <a:cxn ang="0">
                      <a:pos x="220" y="86"/>
                    </a:cxn>
                    <a:cxn ang="0">
                      <a:pos x="328" y="113"/>
                    </a:cxn>
                    <a:cxn ang="0">
                      <a:pos x="362" y="98"/>
                    </a:cxn>
                    <a:cxn ang="0">
                      <a:pos x="255" y="71"/>
                    </a:cxn>
                    <a:cxn ang="0">
                      <a:pos x="272" y="63"/>
                    </a:cxn>
                    <a:cxn ang="0">
                      <a:pos x="159" y="58"/>
                    </a:cxn>
                    <a:cxn ang="0">
                      <a:pos x="203" y="93"/>
                    </a:cxn>
                    <a:cxn ang="0">
                      <a:pos x="365" y="114"/>
                    </a:cxn>
                    <a:cxn ang="0">
                      <a:pos x="259" y="129"/>
                    </a:cxn>
                    <a:cxn ang="0">
                      <a:pos x="282" y="135"/>
                    </a:cxn>
                    <a:cxn ang="0">
                      <a:pos x="200" y="170"/>
                    </a:cxn>
                    <a:cxn ang="0">
                      <a:pos x="245" y="181"/>
                    </a:cxn>
                    <a:cxn ang="0">
                      <a:pos x="327" y="146"/>
                    </a:cxn>
                    <a:cxn ang="0">
                      <a:pos x="350" y="152"/>
                    </a:cxn>
                    <a:cxn ang="0">
                      <a:pos x="365" y="114"/>
                    </a:cxn>
                    <a:cxn ang="0">
                      <a:pos x="375" y="110"/>
                    </a:cxn>
                    <a:cxn ang="0">
                      <a:pos x="480" y="96"/>
                    </a:cxn>
                    <a:cxn ang="0">
                      <a:pos x="458" y="89"/>
                    </a:cxn>
                    <a:cxn ang="0">
                      <a:pos x="540" y="54"/>
                    </a:cxn>
                    <a:cxn ang="0">
                      <a:pos x="495" y="42"/>
                    </a:cxn>
                    <a:cxn ang="0">
                      <a:pos x="413" y="78"/>
                    </a:cxn>
                    <a:cxn ang="0">
                      <a:pos x="390" y="72"/>
                    </a:cxn>
                    <a:cxn ang="0">
                      <a:pos x="375" y="110"/>
                    </a:cxn>
                    <a:cxn ang="0">
                      <a:pos x="579" y="166"/>
                    </a:cxn>
                    <a:cxn ang="0">
                      <a:pos x="536" y="131"/>
                    </a:cxn>
                    <a:cxn ang="0">
                      <a:pos x="536" y="131"/>
                    </a:cxn>
                    <a:cxn ang="0">
                      <a:pos x="518" y="138"/>
                    </a:cxn>
                    <a:cxn ang="0">
                      <a:pos x="411" y="111"/>
                    </a:cxn>
                    <a:cxn ang="0">
                      <a:pos x="376" y="125"/>
                    </a:cxn>
                    <a:cxn ang="0">
                      <a:pos x="483" y="153"/>
                    </a:cxn>
                    <a:cxn ang="0">
                      <a:pos x="466" y="161"/>
                    </a:cxn>
                    <a:cxn ang="0">
                      <a:pos x="579" y="166"/>
                    </a:cxn>
                  </a:cxnLst>
                  <a:rect l="0" t="0" r="r" b="b"/>
                  <a:pathLst>
                    <a:path w="751" h="392">
                      <a:moveTo>
                        <a:pt x="751" y="130"/>
                      </a:moveTo>
                      <a:cubicBezTo>
                        <a:pt x="751" y="279"/>
                        <a:pt x="751" y="279"/>
                        <a:pt x="751" y="279"/>
                      </a:cubicBezTo>
                      <a:cubicBezTo>
                        <a:pt x="567" y="392"/>
                        <a:pt x="567" y="392"/>
                        <a:pt x="567" y="392"/>
                      </a:cubicBezTo>
                      <a:cubicBezTo>
                        <a:pt x="185" y="392"/>
                        <a:pt x="185" y="392"/>
                        <a:pt x="185" y="392"/>
                      </a:cubicBezTo>
                      <a:cubicBezTo>
                        <a:pt x="0" y="275"/>
                        <a:pt x="0" y="275"/>
                        <a:pt x="0" y="275"/>
                      </a:cubicBezTo>
                      <a:cubicBezTo>
                        <a:pt x="1" y="126"/>
                        <a:pt x="1" y="126"/>
                        <a:pt x="1" y="126"/>
                      </a:cubicBezTo>
                      <a:cubicBezTo>
                        <a:pt x="186" y="243"/>
                        <a:pt x="186" y="243"/>
                        <a:pt x="186" y="243"/>
                      </a:cubicBezTo>
                      <a:cubicBezTo>
                        <a:pt x="567" y="243"/>
                        <a:pt x="567" y="243"/>
                        <a:pt x="567" y="243"/>
                      </a:cubicBezTo>
                      <a:lnTo>
                        <a:pt x="751" y="130"/>
                      </a:lnTo>
                      <a:close/>
                      <a:moveTo>
                        <a:pt x="750" y="118"/>
                      </a:moveTo>
                      <a:cubicBezTo>
                        <a:pt x="565" y="231"/>
                        <a:pt x="565" y="231"/>
                        <a:pt x="565" y="231"/>
                      </a:cubicBezTo>
                      <a:cubicBezTo>
                        <a:pt x="188" y="231"/>
                        <a:pt x="188" y="231"/>
                        <a:pt x="188" y="231"/>
                      </a:cubicBezTo>
                      <a:cubicBezTo>
                        <a:pt x="6" y="115"/>
                        <a:pt x="6" y="115"/>
                        <a:pt x="6" y="115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568" y="2"/>
                        <a:pt x="568" y="2"/>
                        <a:pt x="568" y="2"/>
                      </a:cubicBezTo>
                      <a:lnTo>
                        <a:pt x="750" y="118"/>
                      </a:lnTo>
                      <a:close/>
                      <a:moveTo>
                        <a:pt x="203" y="93"/>
                      </a:moveTo>
                      <a:cubicBezTo>
                        <a:pt x="203" y="93"/>
                        <a:pt x="203" y="93"/>
                        <a:pt x="203" y="93"/>
                      </a:cubicBezTo>
                      <a:cubicBezTo>
                        <a:pt x="220" y="86"/>
                        <a:pt x="220" y="86"/>
                        <a:pt x="220" y="86"/>
                      </a:cubicBezTo>
                      <a:cubicBezTo>
                        <a:pt x="328" y="113"/>
                        <a:pt x="328" y="113"/>
                        <a:pt x="328" y="113"/>
                      </a:cubicBezTo>
                      <a:cubicBezTo>
                        <a:pt x="362" y="98"/>
                        <a:pt x="362" y="98"/>
                        <a:pt x="362" y="98"/>
                      </a:cubicBezTo>
                      <a:cubicBezTo>
                        <a:pt x="255" y="71"/>
                        <a:pt x="255" y="71"/>
                        <a:pt x="255" y="71"/>
                      </a:cubicBezTo>
                      <a:cubicBezTo>
                        <a:pt x="272" y="63"/>
                        <a:pt x="272" y="63"/>
                        <a:pt x="272" y="63"/>
                      </a:cubicBezTo>
                      <a:cubicBezTo>
                        <a:pt x="159" y="58"/>
                        <a:pt x="159" y="58"/>
                        <a:pt x="159" y="58"/>
                      </a:cubicBezTo>
                      <a:cubicBezTo>
                        <a:pt x="203" y="93"/>
                        <a:pt x="203" y="93"/>
                        <a:pt x="203" y="93"/>
                      </a:cubicBezTo>
                      <a:close/>
                      <a:moveTo>
                        <a:pt x="365" y="114"/>
                      </a:moveTo>
                      <a:cubicBezTo>
                        <a:pt x="259" y="129"/>
                        <a:pt x="259" y="129"/>
                        <a:pt x="259" y="129"/>
                      </a:cubicBezTo>
                      <a:cubicBezTo>
                        <a:pt x="282" y="135"/>
                        <a:pt x="282" y="135"/>
                        <a:pt x="282" y="135"/>
                      </a:cubicBezTo>
                      <a:cubicBezTo>
                        <a:pt x="200" y="170"/>
                        <a:pt x="200" y="170"/>
                        <a:pt x="200" y="170"/>
                      </a:cubicBezTo>
                      <a:cubicBezTo>
                        <a:pt x="245" y="181"/>
                        <a:pt x="245" y="181"/>
                        <a:pt x="245" y="181"/>
                      </a:cubicBezTo>
                      <a:cubicBezTo>
                        <a:pt x="327" y="146"/>
                        <a:pt x="327" y="146"/>
                        <a:pt x="327" y="146"/>
                      </a:cubicBezTo>
                      <a:cubicBezTo>
                        <a:pt x="350" y="152"/>
                        <a:pt x="350" y="152"/>
                        <a:pt x="350" y="152"/>
                      </a:cubicBezTo>
                      <a:cubicBezTo>
                        <a:pt x="365" y="114"/>
                        <a:pt x="365" y="114"/>
                        <a:pt x="365" y="114"/>
                      </a:cubicBezTo>
                      <a:close/>
                      <a:moveTo>
                        <a:pt x="375" y="110"/>
                      </a:moveTo>
                      <a:cubicBezTo>
                        <a:pt x="480" y="96"/>
                        <a:pt x="480" y="96"/>
                        <a:pt x="480" y="96"/>
                      </a:cubicBezTo>
                      <a:cubicBezTo>
                        <a:pt x="458" y="89"/>
                        <a:pt x="458" y="89"/>
                        <a:pt x="458" y="89"/>
                      </a:cubicBezTo>
                      <a:cubicBezTo>
                        <a:pt x="540" y="54"/>
                        <a:pt x="540" y="54"/>
                        <a:pt x="540" y="54"/>
                      </a:cubicBezTo>
                      <a:cubicBezTo>
                        <a:pt x="495" y="42"/>
                        <a:pt x="495" y="42"/>
                        <a:pt x="495" y="42"/>
                      </a:cubicBezTo>
                      <a:cubicBezTo>
                        <a:pt x="413" y="78"/>
                        <a:pt x="413" y="78"/>
                        <a:pt x="413" y="78"/>
                      </a:cubicBezTo>
                      <a:cubicBezTo>
                        <a:pt x="390" y="72"/>
                        <a:pt x="390" y="72"/>
                        <a:pt x="390" y="72"/>
                      </a:cubicBezTo>
                      <a:cubicBezTo>
                        <a:pt x="375" y="110"/>
                        <a:pt x="375" y="110"/>
                        <a:pt x="375" y="110"/>
                      </a:cubicBezTo>
                      <a:close/>
                      <a:moveTo>
                        <a:pt x="579" y="166"/>
                      </a:move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18" y="138"/>
                        <a:pt x="518" y="138"/>
                        <a:pt x="518" y="138"/>
                      </a:cubicBezTo>
                      <a:cubicBezTo>
                        <a:pt x="411" y="111"/>
                        <a:pt x="411" y="111"/>
                        <a:pt x="411" y="111"/>
                      </a:cubicBezTo>
                      <a:cubicBezTo>
                        <a:pt x="376" y="125"/>
                        <a:pt x="376" y="125"/>
                        <a:pt x="376" y="125"/>
                      </a:cubicBezTo>
                      <a:cubicBezTo>
                        <a:pt x="483" y="153"/>
                        <a:pt x="483" y="153"/>
                        <a:pt x="483" y="153"/>
                      </a:cubicBezTo>
                      <a:cubicBezTo>
                        <a:pt x="466" y="161"/>
                        <a:pt x="466" y="161"/>
                        <a:pt x="466" y="161"/>
                      </a:cubicBezTo>
                      <a:cubicBezTo>
                        <a:pt x="579" y="166"/>
                        <a:pt x="579" y="166"/>
                        <a:pt x="579" y="16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sp>
            <p:nvSpPr>
              <p:cNvPr id="150" name="TextBox 182"/>
              <p:cNvSpPr txBox="1">
                <a:spLocks noChangeArrowheads="1"/>
              </p:cNvSpPr>
              <p:nvPr/>
            </p:nvSpPr>
            <p:spPr bwMode="auto">
              <a:xfrm>
                <a:off x="927681" y="4830226"/>
                <a:ext cx="506992" cy="338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SansTT Light"/>
                    <a:cs typeface="CiscoSansTT Light"/>
                  </a:rPr>
                  <a:t>BR</a:t>
                </a:r>
              </a:p>
            </p:txBody>
          </p:sp>
        </p:grpSp>
        <p:grpSp>
          <p:nvGrpSpPr>
            <p:cNvPr id="131" name="Group 537"/>
            <p:cNvGrpSpPr/>
            <p:nvPr/>
          </p:nvGrpSpPr>
          <p:grpSpPr>
            <a:xfrm>
              <a:off x="8039976" y="1605190"/>
              <a:ext cx="336766" cy="381730"/>
              <a:chOff x="900224" y="4551673"/>
              <a:chExt cx="585577" cy="608094"/>
            </a:xfrm>
          </p:grpSpPr>
          <p:grpSp>
            <p:nvGrpSpPr>
              <p:cNvPr id="145" name="Group 115"/>
              <p:cNvGrpSpPr/>
              <p:nvPr/>
            </p:nvGrpSpPr>
            <p:grpSpPr>
              <a:xfrm>
                <a:off x="900224" y="4551673"/>
                <a:ext cx="585577" cy="523240"/>
                <a:chOff x="1311704" y="7614920"/>
                <a:chExt cx="427222" cy="381743"/>
              </a:xfrm>
            </p:grpSpPr>
            <p:sp>
              <p:nvSpPr>
                <p:cNvPr id="147" name="Freeform 27"/>
                <p:cNvSpPr>
                  <a:spLocks/>
                </p:cNvSpPr>
                <p:nvPr/>
              </p:nvSpPr>
              <p:spPr bwMode="auto">
                <a:xfrm>
                  <a:off x="1311704" y="7777540"/>
                  <a:ext cx="427222" cy="219123"/>
                </a:xfrm>
                <a:custGeom>
                  <a:avLst/>
                  <a:gdLst/>
                  <a:ahLst/>
                  <a:cxnLst>
                    <a:cxn ang="0">
                      <a:pos x="234" y="49"/>
                    </a:cxn>
                    <a:cxn ang="0">
                      <a:pos x="76" y="49"/>
                    </a:cxn>
                    <a:cxn ang="0">
                      <a:pos x="0" y="0"/>
                    </a:cxn>
                    <a:cxn ang="0">
                      <a:pos x="0" y="110"/>
                    </a:cxn>
                    <a:cxn ang="0">
                      <a:pos x="76" y="159"/>
                    </a:cxn>
                    <a:cxn ang="0">
                      <a:pos x="234" y="159"/>
                    </a:cxn>
                    <a:cxn ang="0">
                      <a:pos x="310" y="112"/>
                    </a:cxn>
                    <a:cxn ang="0">
                      <a:pos x="310" y="2"/>
                    </a:cxn>
                    <a:cxn ang="0">
                      <a:pos x="234" y="49"/>
                    </a:cxn>
                  </a:cxnLst>
                  <a:rect l="0" t="0" r="r" b="b"/>
                  <a:pathLst>
                    <a:path w="310" h="159">
                      <a:moveTo>
                        <a:pt x="234" y="49"/>
                      </a:moveTo>
                      <a:lnTo>
                        <a:pt x="76" y="49"/>
                      </a:lnTo>
                      <a:lnTo>
                        <a:pt x="0" y="0"/>
                      </a:lnTo>
                      <a:lnTo>
                        <a:pt x="0" y="110"/>
                      </a:lnTo>
                      <a:lnTo>
                        <a:pt x="76" y="159"/>
                      </a:lnTo>
                      <a:lnTo>
                        <a:pt x="234" y="159"/>
                      </a:lnTo>
                      <a:lnTo>
                        <a:pt x="310" y="112"/>
                      </a:lnTo>
                      <a:lnTo>
                        <a:pt x="310" y="2"/>
                      </a:lnTo>
                      <a:lnTo>
                        <a:pt x="234" y="49"/>
                      </a:lnTo>
                      <a:close/>
                    </a:path>
                  </a:pathLst>
                </a:custGeom>
                <a:solidFill>
                  <a:srgbClr val="0096D6"/>
                </a:solidFill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48" name="Freeform 28"/>
                <p:cNvSpPr>
                  <a:spLocks noEditPoints="1"/>
                </p:cNvSpPr>
                <p:nvPr/>
              </p:nvSpPr>
              <p:spPr bwMode="auto">
                <a:xfrm>
                  <a:off x="1311704" y="7614920"/>
                  <a:ext cx="427222" cy="223257"/>
                </a:xfrm>
                <a:custGeom>
                  <a:avLst/>
                  <a:gdLst/>
                  <a:ahLst/>
                  <a:cxnLst>
                    <a:cxn ang="0">
                      <a:pos x="751" y="130"/>
                    </a:cxn>
                    <a:cxn ang="0">
                      <a:pos x="751" y="279"/>
                    </a:cxn>
                    <a:cxn ang="0">
                      <a:pos x="567" y="392"/>
                    </a:cxn>
                    <a:cxn ang="0">
                      <a:pos x="185" y="392"/>
                    </a:cxn>
                    <a:cxn ang="0">
                      <a:pos x="0" y="275"/>
                    </a:cxn>
                    <a:cxn ang="0">
                      <a:pos x="1" y="126"/>
                    </a:cxn>
                    <a:cxn ang="0">
                      <a:pos x="186" y="243"/>
                    </a:cxn>
                    <a:cxn ang="0">
                      <a:pos x="567" y="243"/>
                    </a:cxn>
                    <a:cxn ang="0">
                      <a:pos x="751" y="130"/>
                    </a:cxn>
                    <a:cxn ang="0">
                      <a:pos x="750" y="118"/>
                    </a:cxn>
                    <a:cxn ang="0">
                      <a:pos x="565" y="231"/>
                    </a:cxn>
                    <a:cxn ang="0">
                      <a:pos x="188" y="231"/>
                    </a:cxn>
                    <a:cxn ang="0">
                      <a:pos x="6" y="115"/>
                    </a:cxn>
                    <a:cxn ang="0">
                      <a:pos x="191" y="0"/>
                    </a:cxn>
                    <a:cxn ang="0">
                      <a:pos x="568" y="2"/>
                    </a:cxn>
                    <a:cxn ang="0">
                      <a:pos x="750" y="118"/>
                    </a:cxn>
                    <a:cxn ang="0">
                      <a:pos x="203" y="93"/>
                    </a:cxn>
                    <a:cxn ang="0">
                      <a:pos x="203" y="93"/>
                    </a:cxn>
                    <a:cxn ang="0">
                      <a:pos x="220" y="86"/>
                    </a:cxn>
                    <a:cxn ang="0">
                      <a:pos x="328" y="113"/>
                    </a:cxn>
                    <a:cxn ang="0">
                      <a:pos x="362" y="98"/>
                    </a:cxn>
                    <a:cxn ang="0">
                      <a:pos x="255" y="71"/>
                    </a:cxn>
                    <a:cxn ang="0">
                      <a:pos x="272" y="63"/>
                    </a:cxn>
                    <a:cxn ang="0">
                      <a:pos x="159" y="58"/>
                    </a:cxn>
                    <a:cxn ang="0">
                      <a:pos x="203" y="93"/>
                    </a:cxn>
                    <a:cxn ang="0">
                      <a:pos x="365" y="114"/>
                    </a:cxn>
                    <a:cxn ang="0">
                      <a:pos x="259" y="129"/>
                    </a:cxn>
                    <a:cxn ang="0">
                      <a:pos x="282" y="135"/>
                    </a:cxn>
                    <a:cxn ang="0">
                      <a:pos x="200" y="170"/>
                    </a:cxn>
                    <a:cxn ang="0">
                      <a:pos x="245" y="181"/>
                    </a:cxn>
                    <a:cxn ang="0">
                      <a:pos x="327" y="146"/>
                    </a:cxn>
                    <a:cxn ang="0">
                      <a:pos x="350" y="152"/>
                    </a:cxn>
                    <a:cxn ang="0">
                      <a:pos x="365" y="114"/>
                    </a:cxn>
                    <a:cxn ang="0">
                      <a:pos x="375" y="110"/>
                    </a:cxn>
                    <a:cxn ang="0">
                      <a:pos x="480" y="96"/>
                    </a:cxn>
                    <a:cxn ang="0">
                      <a:pos x="458" y="89"/>
                    </a:cxn>
                    <a:cxn ang="0">
                      <a:pos x="540" y="54"/>
                    </a:cxn>
                    <a:cxn ang="0">
                      <a:pos x="495" y="42"/>
                    </a:cxn>
                    <a:cxn ang="0">
                      <a:pos x="413" y="78"/>
                    </a:cxn>
                    <a:cxn ang="0">
                      <a:pos x="390" y="72"/>
                    </a:cxn>
                    <a:cxn ang="0">
                      <a:pos x="375" y="110"/>
                    </a:cxn>
                    <a:cxn ang="0">
                      <a:pos x="579" y="166"/>
                    </a:cxn>
                    <a:cxn ang="0">
                      <a:pos x="536" y="131"/>
                    </a:cxn>
                    <a:cxn ang="0">
                      <a:pos x="536" y="131"/>
                    </a:cxn>
                    <a:cxn ang="0">
                      <a:pos x="518" y="138"/>
                    </a:cxn>
                    <a:cxn ang="0">
                      <a:pos x="411" y="111"/>
                    </a:cxn>
                    <a:cxn ang="0">
                      <a:pos x="376" y="125"/>
                    </a:cxn>
                    <a:cxn ang="0">
                      <a:pos x="483" y="153"/>
                    </a:cxn>
                    <a:cxn ang="0">
                      <a:pos x="466" y="161"/>
                    </a:cxn>
                    <a:cxn ang="0">
                      <a:pos x="579" y="166"/>
                    </a:cxn>
                  </a:cxnLst>
                  <a:rect l="0" t="0" r="r" b="b"/>
                  <a:pathLst>
                    <a:path w="751" h="392">
                      <a:moveTo>
                        <a:pt x="751" y="130"/>
                      </a:moveTo>
                      <a:cubicBezTo>
                        <a:pt x="751" y="279"/>
                        <a:pt x="751" y="279"/>
                        <a:pt x="751" y="279"/>
                      </a:cubicBezTo>
                      <a:cubicBezTo>
                        <a:pt x="567" y="392"/>
                        <a:pt x="567" y="392"/>
                        <a:pt x="567" y="392"/>
                      </a:cubicBezTo>
                      <a:cubicBezTo>
                        <a:pt x="185" y="392"/>
                        <a:pt x="185" y="392"/>
                        <a:pt x="185" y="392"/>
                      </a:cubicBezTo>
                      <a:cubicBezTo>
                        <a:pt x="0" y="275"/>
                        <a:pt x="0" y="275"/>
                        <a:pt x="0" y="275"/>
                      </a:cubicBezTo>
                      <a:cubicBezTo>
                        <a:pt x="1" y="126"/>
                        <a:pt x="1" y="126"/>
                        <a:pt x="1" y="126"/>
                      </a:cubicBezTo>
                      <a:cubicBezTo>
                        <a:pt x="186" y="243"/>
                        <a:pt x="186" y="243"/>
                        <a:pt x="186" y="243"/>
                      </a:cubicBezTo>
                      <a:cubicBezTo>
                        <a:pt x="567" y="243"/>
                        <a:pt x="567" y="243"/>
                        <a:pt x="567" y="243"/>
                      </a:cubicBezTo>
                      <a:lnTo>
                        <a:pt x="751" y="130"/>
                      </a:lnTo>
                      <a:close/>
                      <a:moveTo>
                        <a:pt x="750" y="118"/>
                      </a:moveTo>
                      <a:cubicBezTo>
                        <a:pt x="565" y="231"/>
                        <a:pt x="565" y="231"/>
                        <a:pt x="565" y="231"/>
                      </a:cubicBezTo>
                      <a:cubicBezTo>
                        <a:pt x="188" y="231"/>
                        <a:pt x="188" y="231"/>
                        <a:pt x="188" y="231"/>
                      </a:cubicBezTo>
                      <a:cubicBezTo>
                        <a:pt x="6" y="115"/>
                        <a:pt x="6" y="115"/>
                        <a:pt x="6" y="115"/>
                      </a:cubicBezTo>
                      <a:cubicBezTo>
                        <a:pt x="191" y="0"/>
                        <a:pt x="191" y="0"/>
                        <a:pt x="191" y="0"/>
                      </a:cubicBezTo>
                      <a:cubicBezTo>
                        <a:pt x="568" y="2"/>
                        <a:pt x="568" y="2"/>
                        <a:pt x="568" y="2"/>
                      </a:cubicBezTo>
                      <a:lnTo>
                        <a:pt x="750" y="118"/>
                      </a:lnTo>
                      <a:close/>
                      <a:moveTo>
                        <a:pt x="203" y="93"/>
                      </a:moveTo>
                      <a:cubicBezTo>
                        <a:pt x="203" y="93"/>
                        <a:pt x="203" y="93"/>
                        <a:pt x="203" y="93"/>
                      </a:cubicBezTo>
                      <a:cubicBezTo>
                        <a:pt x="220" y="86"/>
                        <a:pt x="220" y="86"/>
                        <a:pt x="220" y="86"/>
                      </a:cubicBezTo>
                      <a:cubicBezTo>
                        <a:pt x="328" y="113"/>
                        <a:pt x="328" y="113"/>
                        <a:pt x="328" y="113"/>
                      </a:cubicBezTo>
                      <a:cubicBezTo>
                        <a:pt x="362" y="98"/>
                        <a:pt x="362" y="98"/>
                        <a:pt x="362" y="98"/>
                      </a:cubicBezTo>
                      <a:cubicBezTo>
                        <a:pt x="255" y="71"/>
                        <a:pt x="255" y="71"/>
                        <a:pt x="255" y="71"/>
                      </a:cubicBezTo>
                      <a:cubicBezTo>
                        <a:pt x="272" y="63"/>
                        <a:pt x="272" y="63"/>
                        <a:pt x="272" y="63"/>
                      </a:cubicBezTo>
                      <a:cubicBezTo>
                        <a:pt x="159" y="58"/>
                        <a:pt x="159" y="58"/>
                        <a:pt x="159" y="58"/>
                      </a:cubicBezTo>
                      <a:cubicBezTo>
                        <a:pt x="203" y="93"/>
                        <a:pt x="203" y="93"/>
                        <a:pt x="203" y="93"/>
                      </a:cubicBezTo>
                      <a:close/>
                      <a:moveTo>
                        <a:pt x="365" y="114"/>
                      </a:moveTo>
                      <a:cubicBezTo>
                        <a:pt x="259" y="129"/>
                        <a:pt x="259" y="129"/>
                        <a:pt x="259" y="129"/>
                      </a:cubicBezTo>
                      <a:cubicBezTo>
                        <a:pt x="282" y="135"/>
                        <a:pt x="282" y="135"/>
                        <a:pt x="282" y="135"/>
                      </a:cubicBezTo>
                      <a:cubicBezTo>
                        <a:pt x="200" y="170"/>
                        <a:pt x="200" y="170"/>
                        <a:pt x="200" y="170"/>
                      </a:cubicBezTo>
                      <a:cubicBezTo>
                        <a:pt x="245" y="181"/>
                        <a:pt x="245" y="181"/>
                        <a:pt x="245" y="181"/>
                      </a:cubicBezTo>
                      <a:cubicBezTo>
                        <a:pt x="327" y="146"/>
                        <a:pt x="327" y="146"/>
                        <a:pt x="327" y="146"/>
                      </a:cubicBezTo>
                      <a:cubicBezTo>
                        <a:pt x="350" y="152"/>
                        <a:pt x="350" y="152"/>
                        <a:pt x="350" y="152"/>
                      </a:cubicBezTo>
                      <a:cubicBezTo>
                        <a:pt x="365" y="114"/>
                        <a:pt x="365" y="114"/>
                        <a:pt x="365" y="114"/>
                      </a:cubicBezTo>
                      <a:close/>
                      <a:moveTo>
                        <a:pt x="375" y="110"/>
                      </a:moveTo>
                      <a:cubicBezTo>
                        <a:pt x="480" y="96"/>
                        <a:pt x="480" y="96"/>
                        <a:pt x="480" y="96"/>
                      </a:cubicBezTo>
                      <a:cubicBezTo>
                        <a:pt x="458" y="89"/>
                        <a:pt x="458" y="89"/>
                        <a:pt x="458" y="89"/>
                      </a:cubicBezTo>
                      <a:cubicBezTo>
                        <a:pt x="540" y="54"/>
                        <a:pt x="540" y="54"/>
                        <a:pt x="540" y="54"/>
                      </a:cubicBezTo>
                      <a:cubicBezTo>
                        <a:pt x="495" y="42"/>
                        <a:pt x="495" y="42"/>
                        <a:pt x="495" y="42"/>
                      </a:cubicBezTo>
                      <a:cubicBezTo>
                        <a:pt x="413" y="78"/>
                        <a:pt x="413" y="78"/>
                        <a:pt x="413" y="78"/>
                      </a:cubicBezTo>
                      <a:cubicBezTo>
                        <a:pt x="390" y="72"/>
                        <a:pt x="390" y="72"/>
                        <a:pt x="390" y="72"/>
                      </a:cubicBezTo>
                      <a:cubicBezTo>
                        <a:pt x="375" y="110"/>
                        <a:pt x="375" y="110"/>
                        <a:pt x="375" y="110"/>
                      </a:cubicBezTo>
                      <a:close/>
                      <a:moveTo>
                        <a:pt x="579" y="166"/>
                      </a:move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36" y="131"/>
                        <a:pt x="536" y="131"/>
                        <a:pt x="536" y="131"/>
                      </a:cubicBezTo>
                      <a:cubicBezTo>
                        <a:pt x="518" y="138"/>
                        <a:pt x="518" y="138"/>
                        <a:pt x="518" y="138"/>
                      </a:cubicBezTo>
                      <a:cubicBezTo>
                        <a:pt x="411" y="111"/>
                        <a:pt x="411" y="111"/>
                        <a:pt x="411" y="111"/>
                      </a:cubicBezTo>
                      <a:cubicBezTo>
                        <a:pt x="376" y="125"/>
                        <a:pt x="376" y="125"/>
                        <a:pt x="376" y="125"/>
                      </a:cubicBezTo>
                      <a:cubicBezTo>
                        <a:pt x="483" y="153"/>
                        <a:pt x="483" y="153"/>
                        <a:pt x="483" y="153"/>
                      </a:cubicBezTo>
                      <a:cubicBezTo>
                        <a:pt x="466" y="161"/>
                        <a:pt x="466" y="161"/>
                        <a:pt x="466" y="161"/>
                      </a:cubicBezTo>
                      <a:cubicBezTo>
                        <a:pt x="579" y="166"/>
                        <a:pt x="579" y="166"/>
                        <a:pt x="579" y="166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sz="1600" kern="0">
                    <a:solidFill>
                      <a:srgbClr val="0096D6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sp>
            <p:nvSpPr>
              <p:cNvPr id="146" name="TextBox 182"/>
              <p:cNvSpPr txBox="1">
                <a:spLocks noChangeArrowheads="1"/>
              </p:cNvSpPr>
              <p:nvPr/>
            </p:nvSpPr>
            <p:spPr bwMode="auto">
              <a:xfrm>
                <a:off x="909132" y="4841080"/>
                <a:ext cx="544089" cy="3186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700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iscoSansTT Light"/>
                    <a:cs typeface="CiscoSansTT Light"/>
                  </a:rPr>
                  <a:t>BR</a:t>
                </a:r>
              </a:p>
            </p:txBody>
          </p:sp>
        </p:grpSp>
        <p:grpSp>
          <p:nvGrpSpPr>
            <p:cNvPr id="132" name="Group 1427"/>
            <p:cNvGrpSpPr/>
            <p:nvPr/>
          </p:nvGrpSpPr>
          <p:grpSpPr>
            <a:xfrm>
              <a:off x="7651981" y="941374"/>
              <a:ext cx="553595" cy="412267"/>
              <a:chOff x="8193995" y="4336994"/>
              <a:chExt cx="623284" cy="533389"/>
            </a:xfrm>
          </p:grpSpPr>
          <p:pic>
            <p:nvPicPr>
              <p:cNvPr id="138" name="Picture 46" descr="UCS5108BladeServerChassis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8201184" y="4617810"/>
                <a:ext cx="233689" cy="252573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139" name="Picture 46" descr="UCS5108BladeServerChassis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8353584" y="4616206"/>
                <a:ext cx="233689" cy="252573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140" name="Picture 46" descr="UCS5108BladeServerChassis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8555714" y="4616205"/>
                <a:ext cx="233689" cy="252573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</p:spPr>
          </p:pic>
          <p:pic>
            <p:nvPicPr>
              <p:cNvPr id="141" name="Picture 140" descr="VM_icon_gree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341774" y="4348224"/>
                <a:ext cx="169102" cy="279471"/>
              </a:xfrm>
              <a:prstGeom prst="rect">
                <a:avLst/>
              </a:prstGeom>
            </p:spPr>
          </p:pic>
          <p:pic>
            <p:nvPicPr>
              <p:cNvPr id="142" name="Picture 141" descr="VM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93995" y="4342653"/>
                <a:ext cx="179464" cy="302058"/>
              </a:xfrm>
              <a:prstGeom prst="rect">
                <a:avLst/>
              </a:prstGeom>
            </p:spPr>
          </p:pic>
          <p:pic>
            <p:nvPicPr>
              <p:cNvPr id="143" name="Picture 142" descr="VM_icon_green.pn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648177" y="4336994"/>
                <a:ext cx="169102" cy="279471"/>
              </a:xfrm>
              <a:prstGeom prst="rect">
                <a:avLst/>
              </a:prstGeom>
            </p:spPr>
          </p:pic>
          <p:pic>
            <p:nvPicPr>
              <p:cNvPr id="144" name="Picture 143" descr="VM.png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71523" y="4341048"/>
                <a:ext cx="179464" cy="302058"/>
              </a:xfrm>
              <a:prstGeom prst="rect">
                <a:avLst/>
              </a:prstGeom>
            </p:spPr>
          </p:pic>
        </p:grpSp>
        <p:cxnSp>
          <p:nvCxnSpPr>
            <p:cNvPr id="133" name="Straight Arrow Connector 132"/>
            <p:cNvCxnSpPr/>
            <p:nvPr/>
          </p:nvCxnSpPr>
          <p:spPr>
            <a:xfrm>
              <a:off x="7712751" y="1984236"/>
              <a:ext cx="353193" cy="0"/>
            </a:xfrm>
            <a:prstGeom prst="straightConnector1">
              <a:avLst/>
            </a:prstGeom>
            <a:ln>
              <a:solidFill>
                <a:srgbClr val="212227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>
              <a:off x="7326702" y="1425854"/>
              <a:ext cx="796737" cy="20528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Freeform 134"/>
            <p:cNvSpPr/>
            <p:nvPr/>
          </p:nvSpPr>
          <p:spPr>
            <a:xfrm>
              <a:off x="7605969" y="1343739"/>
              <a:ext cx="312124" cy="985385"/>
            </a:xfrm>
            <a:custGeom>
              <a:avLst/>
              <a:gdLst>
                <a:gd name="connsiteX0" fmla="*/ 416057 w 416057"/>
                <a:gd name="connsiteY0" fmla="*/ 0 h 1313846"/>
                <a:gd name="connsiteX1" fmla="*/ 208028 w 416057"/>
                <a:gd name="connsiteY1" fmla="*/ 503641 h 1313846"/>
                <a:gd name="connsiteX2" fmla="*/ 131386 w 416057"/>
                <a:gd name="connsiteY2" fmla="*/ 733564 h 1313846"/>
                <a:gd name="connsiteX3" fmla="*/ 0 w 416057"/>
                <a:gd name="connsiteY3" fmla="*/ 1313846 h 131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057" h="1313846">
                  <a:moveTo>
                    <a:pt x="416057" y="0"/>
                  </a:moveTo>
                  <a:cubicBezTo>
                    <a:pt x="335765" y="190690"/>
                    <a:pt x="255473" y="381380"/>
                    <a:pt x="208028" y="503641"/>
                  </a:cubicBezTo>
                  <a:cubicBezTo>
                    <a:pt x="160583" y="625902"/>
                    <a:pt x="166057" y="598530"/>
                    <a:pt x="131386" y="733564"/>
                  </a:cubicBezTo>
                  <a:cubicBezTo>
                    <a:pt x="96715" y="868598"/>
                    <a:pt x="0" y="1313846"/>
                    <a:pt x="0" y="1313846"/>
                  </a:cubicBezTo>
                </a:path>
              </a:pathLst>
            </a:custGeom>
            <a:ln>
              <a:solidFill>
                <a:srgbClr val="080808"/>
              </a:solidFill>
              <a:headEnd type="none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68580" tIns="34291" rIns="68580" bIns="34291" spcCol="0" rtlCol="0" anchor="ctr"/>
            <a:lstStyle/>
            <a:p>
              <a:pPr algn="ctr"/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6" name="Freeform 135"/>
            <p:cNvSpPr/>
            <p:nvPr/>
          </p:nvSpPr>
          <p:spPr>
            <a:xfrm>
              <a:off x="7679894" y="1360159"/>
              <a:ext cx="526692" cy="960750"/>
            </a:xfrm>
            <a:custGeom>
              <a:avLst/>
              <a:gdLst>
                <a:gd name="connsiteX0" fmla="*/ 317517 w 702073"/>
                <a:gd name="connsiteY0" fmla="*/ 0 h 1281000"/>
                <a:gd name="connsiteX1" fmla="*/ 667880 w 702073"/>
                <a:gd name="connsiteY1" fmla="*/ 394154 h 1281000"/>
                <a:gd name="connsiteX2" fmla="*/ 613136 w 702073"/>
                <a:gd name="connsiteY2" fmla="*/ 744513 h 1281000"/>
                <a:gd name="connsiteX3" fmla="*/ 0 w 702073"/>
                <a:gd name="connsiteY3" fmla="*/ 1281000 h 12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2073" h="1281000">
                  <a:moveTo>
                    <a:pt x="317517" y="0"/>
                  </a:moveTo>
                  <a:cubicBezTo>
                    <a:pt x="468063" y="135034"/>
                    <a:pt x="618610" y="270069"/>
                    <a:pt x="667880" y="394154"/>
                  </a:cubicBezTo>
                  <a:cubicBezTo>
                    <a:pt x="717150" y="518240"/>
                    <a:pt x="724449" y="596705"/>
                    <a:pt x="613136" y="744513"/>
                  </a:cubicBezTo>
                  <a:cubicBezTo>
                    <a:pt x="501823" y="892321"/>
                    <a:pt x="0" y="1281000"/>
                    <a:pt x="0" y="1281000"/>
                  </a:cubicBezTo>
                </a:path>
              </a:pathLst>
            </a:custGeom>
            <a:ln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68580" tIns="34291" rIns="68580" bIns="34291" spcCol="0" rtlCol="0" anchor="ctr"/>
            <a:lstStyle/>
            <a:p>
              <a:pPr algn="ctr"/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922123" y="1555487"/>
              <a:ext cx="585824" cy="207759"/>
            </a:xfrm>
            <a:prstGeom prst="rect">
              <a:avLst/>
            </a:prstGeom>
            <a:noFill/>
          </p:spPr>
          <p:txBody>
            <a:bodyPr wrap="none" lIns="68589" tIns="34295" rIns="68589" bIns="34295" rtlCol="0">
              <a:spAutoFit/>
            </a:bodyPr>
            <a:lstStyle/>
            <a:p>
              <a:r>
                <a:rPr lang="en-US" sz="900" dirty="0">
                  <a:solidFill>
                    <a:srgbClr val="104657"/>
                  </a:solidFill>
                  <a:latin typeface="CiscoSansTT Light"/>
                  <a:cs typeface="CiscoSansTT Light"/>
                </a:rPr>
                <a:t>TC Path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77019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Intelligent Path Control</a:t>
            </a:r>
            <a:br>
              <a:rPr lang="en-AU" dirty="0" smtClean="0"/>
            </a:br>
            <a:r>
              <a:rPr lang="en-AU" sz="2400" dirty="0" smtClean="0"/>
              <a:t>Performance Monitor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 bwMode="auto">
          <a:xfrm>
            <a:off x="3276600" y="2514240"/>
            <a:ext cx="2590800" cy="2362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r>
              <a:rPr lang="en-US" sz="1400" dirty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Metric Collection</a:t>
            </a:r>
          </a:p>
          <a:p>
            <a:pPr algn="ctr" defTabSz="514350"/>
            <a:r>
              <a:rPr lang="en-US" sz="1400" dirty="0" smtClean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(Performance Monitor)</a:t>
            </a:r>
            <a:endParaRPr lang="en-US" sz="1400" dirty="0"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  <a:p>
            <a:pPr algn="ctr" defTabSz="514350"/>
            <a:endParaRPr lang="en-US" sz="1400" dirty="0"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  <a:p>
            <a:pPr algn="ctr" defTabSz="514350"/>
            <a:r>
              <a:rPr lang="en-US" sz="1200" dirty="0" smtClean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Correlation, Aggregation, Alerts</a:t>
            </a:r>
          </a:p>
          <a:p>
            <a:pPr algn="ctr" defTabSz="514350"/>
            <a:r>
              <a:rPr lang="en-US" sz="1200" dirty="0" smtClean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Flexible NetFlow</a:t>
            </a:r>
            <a:endParaRPr lang="en-US" sz="1200" dirty="0"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  <a:p>
            <a:pPr algn="ctr" defTabSz="514350"/>
            <a:endParaRPr lang="en-US" sz="1400" dirty="0"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  <a:p>
            <a:pPr algn="ctr" defTabSz="514350"/>
            <a:endParaRPr lang="en-US" sz="1400" dirty="0"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  <a:p>
            <a:pPr algn="ctr" defTabSz="514350"/>
            <a:endParaRPr lang="en-US" sz="1400" dirty="0"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  <a:p>
            <a:pPr algn="ctr" defTabSz="514350"/>
            <a:endParaRPr lang="en-US" sz="1400" dirty="0"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  <a:p>
            <a:pPr algn="ctr" defTabSz="514350"/>
            <a:endParaRPr lang="en-US" sz="1400" dirty="0"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  <a:p>
            <a:pPr algn="ctr" defTabSz="514350"/>
            <a:endParaRPr lang="en-US" sz="1400" dirty="0">
              <a:solidFill>
                <a:srgbClr val="000000"/>
              </a:solidFill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304800" y="3047638"/>
            <a:ext cx="457200" cy="45720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 smtClean="0">
              <a:solidFill>
                <a:schemeClr val="bg1"/>
              </a:solidFill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519817"/>
            <a:ext cx="686462" cy="289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 smtClean="0">
                <a:solidFill>
                  <a:srgbClr val="000000"/>
                </a:solidFill>
                <a:latin typeface="CiscoSansTT Light"/>
                <a:cs typeface="CiscoSansTT Light"/>
              </a:rPr>
              <a:t>Traffic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4" y="1877372"/>
            <a:ext cx="2105396" cy="5047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solidFill>
                  <a:srgbClr val="000000"/>
                </a:solidFill>
                <a:latin typeface="CiscoSansTT Light"/>
                <a:cs typeface="CiscoSansTT Light"/>
              </a:rPr>
              <a:t>Export NetFlow v9 or IPFIX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dirty="0" smtClean="0">
                <a:solidFill>
                  <a:srgbClr val="000000"/>
                </a:solidFill>
                <a:latin typeface="CiscoSansTT Light"/>
                <a:cs typeface="CiscoSansTT Light"/>
              </a:rPr>
              <a:t>Metrics Data</a:t>
            </a:r>
          </a:p>
        </p:txBody>
      </p:sp>
      <p:pic>
        <p:nvPicPr>
          <p:cNvPr id="8" name="Picture 7" descr="prim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4" y="895350"/>
            <a:ext cx="1125293" cy="9330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800" y="990240"/>
            <a:ext cx="1841807" cy="560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 smtClean="0">
                <a:solidFill>
                  <a:srgbClr val="000000"/>
                </a:solidFill>
                <a:latin typeface="CiscoSansTT Light"/>
                <a:cs typeface="CiscoSansTT Light"/>
              </a:rPr>
              <a:t>Prime Infrastructure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400" dirty="0" smtClean="0">
                <a:solidFill>
                  <a:srgbClr val="000000"/>
                </a:solidFill>
                <a:latin typeface="CiscoSansTT Light"/>
                <a:cs typeface="CiscoSansTT Light"/>
              </a:rPr>
              <a:t>Partners</a:t>
            </a:r>
          </a:p>
        </p:txBody>
      </p:sp>
      <p:sp>
        <p:nvSpPr>
          <p:cNvPr id="10" name="Right Arrow 9"/>
          <p:cNvSpPr/>
          <p:nvPr/>
        </p:nvSpPr>
        <p:spPr bwMode="auto">
          <a:xfrm>
            <a:off x="8458200" y="2971438"/>
            <a:ext cx="457200" cy="457200"/>
          </a:xfrm>
          <a:prstGeom prst="rightArrow">
            <a:avLst/>
          </a:prstGeom>
          <a:solidFill>
            <a:schemeClr val="accent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 smtClean="0">
              <a:solidFill>
                <a:schemeClr val="bg1"/>
              </a:solidFill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657600" y="3733440"/>
            <a:ext cx="1905000" cy="1066800"/>
          </a:xfrm>
          <a:prstGeom prst="rect">
            <a:avLst/>
          </a:prstGeom>
          <a:solidFill>
            <a:srgbClr val="D5F0D2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r>
              <a:rPr lang="en-US" sz="1200" dirty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Metric Providers</a:t>
            </a:r>
          </a:p>
          <a:p>
            <a:pPr algn="ctr" defTabSz="514350"/>
            <a:r>
              <a:rPr lang="en-US" sz="1100" dirty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Traffic Statistics</a:t>
            </a:r>
          </a:p>
          <a:p>
            <a:pPr algn="ctr" defTabSz="514350"/>
            <a:r>
              <a:rPr lang="en-US" sz="1100" dirty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Application Response Time</a:t>
            </a:r>
          </a:p>
          <a:p>
            <a:pPr algn="ctr" defTabSz="514350"/>
            <a:r>
              <a:rPr lang="en-US" sz="1100" dirty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Media Performance</a:t>
            </a:r>
          </a:p>
          <a:p>
            <a:pPr algn="ctr" defTabSz="514350"/>
            <a:r>
              <a:rPr lang="en-US" sz="1100" dirty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URL Collection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914400" y="2514240"/>
            <a:ext cx="2286000" cy="1905000"/>
          </a:xfrm>
          <a:prstGeom prst="rect">
            <a:avLst/>
          </a:prstGeom>
          <a:solidFill>
            <a:srgbClr val="BFE1FF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r>
              <a:rPr lang="en-US" sz="1400" dirty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Application Recognition</a:t>
            </a:r>
          </a:p>
          <a:p>
            <a:pPr algn="ctr" defTabSz="514350"/>
            <a:r>
              <a:rPr lang="en-US" sz="1400" dirty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(NBAR2)</a:t>
            </a:r>
          </a:p>
          <a:p>
            <a:pPr algn="ctr" defTabSz="514350"/>
            <a:endParaRPr lang="en-US" sz="1400" dirty="0"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  <a:p>
            <a:pPr algn="ctr" defTabSz="514350"/>
            <a:r>
              <a:rPr lang="en-US" sz="1200" dirty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Deep Packet Inspection Engine identifying +1000 applications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019800" y="2514240"/>
            <a:ext cx="2286000" cy="1905000"/>
          </a:xfrm>
          <a:prstGeom prst="rect">
            <a:avLst/>
          </a:prstGeom>
          <a:solidFill>
            <a:srgbClr val="BFE1FF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r>
              <a:rPr lang="en-US" sz="1400" dirty="0" smtClean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Control: QoS, PfR</a:t>
            </a:r>
            <a:endParaRPr lang="en-US" sz="1400" dirty="0"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  <a:p>
            <a:pPr algn="ctr" defTabSz="514350"/>
            <a:endParaRPr lang="en-US" sz="1400" dirty="0">
              <a:latin typeface="CiscoSansTT Light"/>
              <a:ea typeface="Arial" pitchFamily="-107" charset="0"/>
              <a:cs typeface="CiscoSansTT Light"/>
              <a:sym typeface="Arial" pitchFamily="-107" charset="0"/>
            </a:endParaRPr>
          </a:p>
          <a:p>
            <a:pPr algn="ctr" defTabSz="514350"/>
            <a:r>
              <a:rPr lang="en-US" sz="1200" dirty="0" smtClean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Path Control</a:t>
            </a:r>
          </a:p>
          <a:p>
            <a:pPr algn="ctr" defTabSz="514350"/>
            <a:r>
              <a:rPr lang="en-US" sz="1200" dirty="0" smtClean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Application </a:t>
            </a:r>
            <a:r>
              <a:rPr lang="en-US" sz="1200" dirty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Priorization</a:t>
            </a:r>
          </a:p>
          <a:p>
            <a:pPr algn="ctr" defTabSz="514350"/>
            <a:r>
              <a:rPr lang="en-US" sz="1200" dirty="0">
                <a:latin typeface="CiscoSansTT Light"/>
                <a:ea typeface="Arial" pitchFamily="-107" charset="0"/>
                <a:cs typeface="CiscoSansTT Light"/>
                <a:sym typeface="Arial" pitchFamily="-107" charset="0"/>
              </a:rPr>
              <a:t>Application Bandwidth Management</a:t>
            </a:r>
          </a:p>
        </p:txBody>
      </p:sp>
      <p:sp>
        <p:nvSpPr>
          <p:cNvPr id="14" name="Down Arrow 13"/>
          <p:cNvSpPr/>
          <p:nvPr/>
        </p:nvSpPr>
        <p:spPr>
          <a:xfrm flipV="1">
            <a:off x="4400489" y="1997643"/>
            <a:ext cx="247715" cy="287997"/>
          </a:xfrm>
          <a:prstGeom prst="downArrow">
            <a:avLst/>
          </a:prstGeom>
          <a:noFill/>
          <a:ln>
            <a:solidFill>
              <a:srgbClr val="104657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4" rIns="68567" bIns="34284" rtlCol="0" anchor="ctr"/>
          <a:lstStyle/>
          <a:p>
            <a:pPr algn="ctr"/>
            <a:endParaRPr lang="en-US" dirty="0" smtClean="0">
              <a:latin typeface="CiscoSansTT Light"/>
              <a:cs typeface="CiscoSansTT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28407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Application Optimisation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138545" y="1063898"/>
            <a:ext cx="8866910" cy="3698934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alpha val="25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027284"/>
            <a:ext cx="9144000" cy="979614"/>
          </a:xfrm>
          <a:prstGeom prst="rect">
            <a:avLst/>
          </a:prstGeom>
          <a:gradFill>
            <a:gsLst>
              <a:gs pos="0">
                <a:srgbClr val="3CBBB9"/>
              </a:gs>
              <a:gs pos="100000">
                <a:srgbClr val="272A48"/>
              </a:gs>
            </a:gsLst>
            <a:lin ang="10800000" scaled="1"/>
          </a:gradFill>
          <a:ln w="25400" cap="flat" cmpd="sng" algn="ctr">
            <a:noFill/>
            <a:prstDash val="solid"/>
          </a:ln>
          <a:effectLst/>
        </p:spPr>
        <p:txBody>
          <a:bodyPr lIns="91432" tIns="45716" rIns="91432" bIns="45716" rtlCol="0" anchor="ctr"/>
          <a:lstStyle/>
          <a:p>
            <a:pPr algn="ctr" defTabSz="914324">
              <a:defRPr/>
            </a:pPr>
            <a:r>
              <a:rPr lang="en-US" sz="2000" kern="0" dirty="0">
                <a:solidFill>
                  <a:srgbClr val="FFFFFF"/>
                </a:solidFill>
                <a:latin typeface="CiscoSansTT Light"/>
                <a:cs typeface="CiscoSansTT Light"/>
              </a:rPr>
              <a:t>Now Supports</a:t>
            </a:r>
          </a:p>
          <a:p>
            <a:pPr algn="ctr" defTabSz="914324">
              <a:defRPr/>
            </a:pPr>
            <a:r>
              <a:rPr lang="en-US" sz="1600" kern="0" dirty="0">
                <a:solidFill>
                  <a:srgbClr val="FFFFFF"/>
                </a:solidFill>
                <a:latin typeface="CiscoSansTT Light"/>
                <a:cs typeface="CiscoSansTT Light"/>
              </a:rPr>
              <a:t>Akamai </a:t>
            </a:r>
            <a:r>
              <a:rPr lang="en-US" sz="1600" kern="0" dirty="0" smtClean="0">
                <a:solidFill>
                  <a:srgbClr val="FFFFFF"/>
                </a:solidFill>
                <a:latin typeface="CiscoSansTT Light"/>
                <a:cs typeface="CiscoSansTT Light"/>
              </a:rPr>
              <a:t>Intelligent Platform |   </a:t>
            </a:r>
            <a:r>
              <a:rPr lang="en-US" sz="1600" kern="0" dirty="0">
                <a:solidFill>
                  <a:srgbClr val="FFFFFF"/>
                </a:solidFill>
                <a:latin typeface="CiscoSansTT Light"/>
                <a:cs typeface="CiscoSansTT Light"/>
              </a:rPr>
              <a:t>Single-sided Optimization   |   Secure Direct Internet Access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12828" y="1151358"/>
            <a:ext cx="4352457" cy="53911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 defTabSz="685834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solidFill>
                  <a:srgbClr val="272A48"/>
                </a:solidFill>
                <a:latin typeface="CiscoSansTT Light"/>
                <a:ea typeface="+mj-ea"/>
                <a:cs typeface="CiscoSansTT Light"/>
              </a:rPr>
              <a:t>AKAMAI CONNECT</a:t>
            </a:r>
          </a:p>
          <a:p>
            <a:pPr algn="ctr" defTabSz="685834">
              <a:lnSpc>
                <a:spcPct val="90000"/>
              </a:lnSpc>
              <a:spcBef>
                <a:spcPct val="0"/>
              </a:spcBef>
            </a:pPr>
            <a:r>
              <a:rPr lang="en-US" sz="1400" dirty="0">
                <a:solidFill>
                  <a:srgbClr val="272A48"/>
                </a:solidFill>
                <a:latin typeface="CiscoSansTT Light"/>
                <a:ea typeface="+mj-ea"/>
                <a:cs typeface="CiscoSansTT Light"/>
              </a:rPr>
              <a:t>World’s Best Optimization Solution for HTTP Traffic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7621" y="1763553"/>
            <a:ext cx="8468758" cy="1130644"/>
            <a:chOff x="337621" y="3475481"/>
            <a:chExt cx="8468758" cy="1368079"/>
          </a:xfrm>
        </p:grpSpPr>
        <p:sp>
          <p:nvSpPr>
            <p:cNvPr id="7" name="Freeform 6"/>
            <p:cNvSpPr/>
            <p:nvPr/>
          </p:nvSpPr>
          <p:spPr>
            <a:xfrm>
              <a:off x="337621" y="3475481"/>
              <a:ext cx="8468758" cy="1368079"/>
            </a:xfrm>
            <a:custGeom>
              <a:avLst/>
              <a:gdLst>
                <a:gd name="connsiteX0" fmla="*/ 0 w 3731687"/>
                <a:gd name="connsiteY0" fmla="*/ 0 h 1368079"/>
                <a:gd name="connsiteX1" fmla="*/ 3731687 w 3731687"/>
                <a:gd name="connsiteY1" fmla="*/ 0 h 1368079"/>
                <a:gd name="connsiteX2" fmla="*/ 3731687 w 3731687"/>
                <a:gd name="connsiteY2" fmla="*/ 1195127 h 1368079"/>
                <a:gd name="connsiteX3" fmla="*/ 2576167 w 3731687"/>
                <a:gd name="connsiteY3" fmla="*/ 1195127 h 1368079"/>
                <a:gd name="connsiteX4" fmla="*/ 2532929 w 3731687"/>
                <a:gd name="connsiteY4" fmla="*/ 1368079 h 1368079"/>
                <a:gd name="connsiteX5" fmla="*/ 2147007 w 3731687"/>
                <a:gd name="connsiteY5" fmla="*/ 1368079 h 1368079"/>
                <a:gd name="connsiteX6" fmla="*/ 2103769 w 3731687"/>
                <a:gd name="connsiteY6" fmla="*/ 1195127 h 1368079"/>
                <a:gd name="connsiteX7" fmla="*/ 2102337 w 3731687"/>
                <a:gd name="connsiteY7" fmla="*/ 1195127 h 1368079"/>
                <a:gd name="connsiteX8" fmla="*/ 2057420 w 3731687"/>
                <a:gd name="connsiteY8" fmla="*/ 1015459 h 1368079"/>
                <a:gd name="connsiteX9" fmla="*/ 1672835 w 3731687"/>
                <a:gd name="connsiteY9" fmla="*/ 1015459 h 1368079"/>
                <a:gd name="connsiteX10" fmla="*/ 1584680 w 3731687"/>
                <a:gd name="connsiteY10" fmla="*/ 1368078 h 1368079"/>
                <a:gd name="connsiteX11" fmla="*/ 1198758 w 3731687"/>
                <a:gd name="connsiteY11" fmla="*/ 1368078 h 1368079"/>
                <a:gd name="connsiteX12" fmla="*/ 1155520 w 3731687"/>
                <a:gd name="connsiteY12" fmla="*/ 1195127 h 1368079"/>
                <a:gd name="connsiteX13" fmla="*/ 0 w 3731687"/>
                <a:gd name="connsiteY13" fmla="*/ 1195127 h 1368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31687" h="1368079">
                  <a:moveTo>
                    <a:pt x="0" y="0"/>
                  </a:moveTo>
                  <a:lnTo>
                    <a:pt x="3731687" y="0"/>
                  </a:lnTo>
                  <a:lnTo>
                    <a:pt x="3731687" y="1195127"/>
                  </a:lnTo>
                  <a:lnTo>
                    <a:pt x="2576167" y="1195127"/>
                  </a:lnTo>
                  <a:lnTo>
                    <a:pt x="2532929" y="1368079"/>
                  </a:lnTo>
                  <a:lnTo>
                    <a:pt x="2147007" y="1368079"/>
                  </a:lnTo>
                  <a:lnTo>
                    <a:pt x="2103769" y="1195127"/>
                  </a:lnTo>
                  <a:lnTo>
                    <a:pt x="2102337" y="1195127"/>
                  </a:lnTo>
                  <a:lnTo>
                    <a:pt x="2057420" y="1015459"/>
                  </a:lnTo>
                  <a:lnTo>
                    <a:pt x="1672835" y="1015459"/>
                  </a:lnTo>
                  <a:lnTo>
                    <a:pt x="1584680" y="1368078"/>
                  </a:lnTo>
                  <a:lnTo>
                    <a:pt x="1198758" y="1368078"/>
                  </a:lnTo>
                  <a:lnTo>
                    <a:pt x="1155520" y="1195127"/>
                  </a:lnTo>
                  <a:lnTo>
                    <a:pt x="0" y="1195127"/>
                  </a:lnTo>
                  <a:close/>
                </a:path>
              </a:pathLst>
            </a:custGeom>
            <a:gradFill>
              <a:gsLst>
                <a:gs pos="100000">
                  <a:schemeClr val="accent2">
                    <a:lumMod val="50000"/>
                  </a:schemeClr>
                </a:gs>
                <a:gs pos="667">
                  <a:schemeClr val="accent2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6" tIns="34294" rIns="68586" bIns="34294" rtlCol="0" anchor="ctr"/>
            <a:lstStyle/>
            <a:p>
              <a:pPr algn="ctr" defTabSz="457124"/>
              <a:endParaRPr lang="en-US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67757" y="3494103"/>
              <a:ext cx="4053735" cy="40965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CiscoSansTT Light"/>
                  <a:cs typeface="CiscoSansTT Light"/>
                </a:rPr>
                <a:t>AKAMAI CACHING AND ACCELERATION</a:t>
              </a:r>
              <a:endParaRPr lang="en-US" sz="16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>
              <a:off x="4300036" y="4188301"/>
              <a:ext cx="389166" cy="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71321" y="3902247"/>
              <a:ext cx="1465488" cy="5586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ts val="1000"/>
                </a:spcBef>
                <a:spcAft>
                  <a:spcPts val="100"/>
                </a:spcAft>
              </a:pPr>
              <a:r>
                <a:rPr lang="en-US" sz="1200">
                  <a:solidFill>
                    <a:schemeClr val="bg1"/>
                  </a:solidFill>
                  <a:latin typeface="CiscoSansTT Light"/>
                  <a:cs typeface="CiscoSansTT Light"/>
                </a:rPr>
                <a:t>Intranet HTTP Caching</a:t>
              </a:r>
              <a:endParaRPr lang="en-US" sz="1200" dirty="0">
                <a:solidFill>
                  <a:schemeClr val="bg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90799" y="3902247"/>
              <a:ext cx="1791390" cy="5586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ts val="1000"/>
                </a:spcBef>
                <a:spcAft>
                  <a:spcPts val="100"/>
                </a:spcAft>
              </a:pPr>
              <a:r>
                <a:rPr lang="en-US" sz="1200">
                  <a:solidFill>
                    <a:schemeClr val="bg1"/>
                  </a:solidFill>
                  <a:latin typeface="CiscoSansTT Light"/>
                  <a:cs typeface="CiscoSansTT Light"/>
                </a:rPr>
                <a:t>Dynamic OTT </a:t>
              </a:r>
              <a:br>
                <a:rPr lang="en-US" sz="1200">
                  <a:solidFill>
                    <a:schemeClr val="bg1"/>
                  </a:solidFill>
                  <a:latin typeface="CiscoSansTT Light"/>
                  <a:cs typeface="CiscoSansTT Light"/>
                </a:rPr>
              </a:br>
              <a:r>
                <a:rPr lang="en-US" sz="1200">
                  <a:solidFill>
                    <a:schemeClr val="bg1"/>
                  </a:solidFill>
                  <a:latin typeface="CiscoSansTT Light"/>
                  <a:cs typeface="CiscoSansTT Light"/>
                </a:rPr>
                <a:t>HTTP Caching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36179" y="3902247"/>
              <a:ext cx="1673483" cy="5586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ts val="1000"/>
                </a:spcBef>
                <a:spcAft>
                  <a:spcPts val="100"/>
                </a:spcAft>
              </a:pPr>
              <a:r>
                <a:rPr lang="en-US" sz="1200">
                  <a:solidFill>
                    <a:schemeClr val="bg1"/>
                  </a:solidFill>
                  <a:latin typeface="CiscoSansTT Light"/>
                  <a:cs typeface="CiscoSansTT Light"/>
                </a:rPr>
                <a:t>Akamai </a:t>
              </a:r>
              <a:br>
                <a:rPr lang="en-US" sz="1200">
                  <a:solidFill>
                    <a:schemeClr val="bg1"/>
                  </a:solidFill>
                  <a:latin typeface="CiscoSansTT Light"/>
                  <a:cs typeface="CiscoSansTT Light"/>
                </a:rPr>
              </a:br>
              <a:r>
                <a:rPr lang="en-US" sz="1200">
                  <a:solidFill>
                    <a:schemeClr val="bg1"/>
                  </a:solidFill>
                  <a:latin typeface="CiscoSansTT Light"/>
                  <a:cs typeface="CiscoSansTT Light"/>
                </a:rPr>
                <a:t>Connected Cache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63652" y="3902247"/>
              <a:ext cx="1547628" cy="5586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spcBef>
                  <a:spcPts val="1000"/>
                </a:spcBef>
                <a:spcAft>
                  <a:spcPts val="100"/>
                </a:spcAft>
              </a:pPr>
              <a:r>
                <a:rPr lang="en-US" sz="1200" dirty="0">
                  <a:solidFill>
                    <a:schemeClr val="bg1"/>
                  </a:solidFill>
                  <a:latin typeface="CiscoSansTT Light"/>
                  <a:cs typeface="CiscoSansTT Light"/>
                </a:rPr>
                <a:t>Content </a:t>
              </a:r>
              <a:br>
                <a:rPr lang="en-US" sz="1200" dirty="0">
                  <a:solidFill>
                    <a:schemeClr val="bg1"/>
                  </a:solidFill>
                  <a:latin typeface="CiscoSansTT Light"/>
                  <a:cs typeface="CiscoSansTT Light"/>
                </a:rPr>
              </a:br>
              <a:r>
                <a:rPr lang="en-US" sz="1200" dirty="0">
                  <a:solidFill>
                    <a:schemeClr val="bg1"/>
                  </a:solidFill>
                  <a:latin typeface="CiscoSansTT Light"/>
                  <a:cs typeface="CiscoSansTT Light"/>
                </a:rPr>
                <a:t>Pre-positioning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6200000">
              <a:off x="6462344" y="4188301"/>
              <a:ext cx="389166" cy="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6200000">
              <a:off x="2097078" y="4188301"/>
              <a:ext cx="389166" cy="0"/>
            </a:xfrm>
            <a:prstGeom prst="line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37623" y="2726439"/>
            <a:ext cx="8468757" cy="1137220"/>
            <a:chOff x="337621" y="445747"/>
            <a:chExt cx="8468757" cy="1665004"/>
          </a:xfrm>
        </p:grpSpPr>
        <p:sp>
          <p:nvSpPr>
            <p:cNvPr id="17" name="Freeform 16"/>
            <p:cNvSpPr/>
            <p:nvPr/>
          </p:nvSpPr>
          <p:spPr>
            <a:xfrm>
              <a:off x="337621" y="445747"/>
              <a:ext cx="8468757" cy="1665004"/>
            </a:xfrm>
            <a:custGeom>
              <a:avLst/>
              <a:gdLst>
                <a:gd name="connsiteX0" fmla="*/ 1672882 w 3731687"/>
                <a:gd name="connsiteY0" fmla="*/ 0 h 1372238"/>
                <a:gd name="connsiteX1" fmla="*/ 2058804 w 3731687"/>
                <a:gd name="connsiteY1" fmla="*/ 0 h 1372238"/>
                <a:gd name="connsiteX2" fmla="*/ 2103082 w 3731687"/>
                <a:gd name="connsiteY2" fmla="*/ 177111 h 1372238"/>
                <a:gd name="connsiteX3" fmla="*/ 2103945 w 3731687"/>
                <a:gd name="connsiteY3" fmla="*/ 177111 h 1372238"/>
                <a:gd name="connsiteX4" fmla="*/ 2147007 w 3731687"/>
                <a:gd name="connsiteY4" fmla="*/ 349361 h 1372238"/>
                <a:gd name="connsiteX5" fmla="*/ 2532929 w 3731687"/>
                <a:gd name="connsiteY5" fmla="*/ 349361 h 1372238"/>
                <a:gd name="connsiteX6" fmla="*/ 2575992 w 3731687"/>
                <a:gd name="connsiteY6" fmla="*/ 177111 h 1372238"/>
                <a:gd name="connsiteX7" fmla="*/ 3731687 w 3731687"/>
                <a:gd name="connsiteY7" fmla="*/ 177111 h 1372238"/>
                <a:gd name="connsiteX8" fmla="*/ 3731687 w 3731687"/>
                <a:gd name="connsiteY8" fmla="*/ 1372238 h 1372238"/>
                <a:gd name="connsiteX9" fmla="*/ 0 w 3731687"/>
                <a:gd name="connsiteY9" fmla="*/ 1372238 h 1372238"/>
                <a:gd name="connsiteX10" fmla="*/ 0 w 3731687"/>
                <a:gd name="connsiteY10" fmla="*/ 177111 h 1372238"/>
                <a:gd name="connsiteX11" fmla="*/ 1155695 w 3731687"/>
                <a:gd name="connsiteY11" fmla="*/ 177111 h 1372238"/>
                <a:gd name="connsiteX12" fmla="*/ 1198758 w 3731687"/>
                <a:gd name="connsiteY12" fmla="*/ 349361 h 1372238"/>
                <a:gd name="connsiteX13" fmla="*/ 1584680 w 3731687"/>
                <a:gd name="connsiteY13" fmla="*/ 349361 h 1372238"/>
                <a:gd name="connsiteX14" fmla="*/ 1627743 w 3731687"/>
                <a:gd name="connsiteY14" fmla="*/ 177111 h 1372238"/>
                <a:gd name="connsiteX15" fmla="*/ 1628604 w 3731687"/>
                <a:gd name="connsiteY15" fmla="*/ 177111 h 137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31687" h="1372238">
                  <a:moveTo>
                    <a:pt x="1672882" y="0"/>
                  </a:moveTo>
                  <a:lnTo>
                    <a:pt x="2058804" y="0"/>
                  </a:lnTo>
                  <a:lnTo>
                    <a:pt x="2103082" y="177111"/>
                  </a:lnTo>
                  <a:lnTo>
                    <a:pt x="2103945" y="177111"/>
                  </a:lnTo>
                  <a:lnTo>
                    <a:pt x="2147007" y="349361"/>
                  </a:lnTo>
                  <a:lnTo>
                    <a:pt x="2532929" y="349361"/>
                  </a:lnTo>
                  <a:lnTo>
                    <a:pt x="2575992" y="177111"/>
                  </a:lnTo>
                  <a:lnTo>
                    <a:pt x="3731687" y="177111"/>
                  </a:lnTo>
                  <a:lnTo>
                    <a:pt x="3731687" y="1372238"/>
                  </a:lnTo>
                  <a:lnTo>
                    <a:pt x="0" y="1372238"/>
                  </a:lnTo>
                  <a:lnTo>
                    <a:pt x="0" y="177111"/>
                  </a:lnTo>
                  <a:lnTo>
                    <a:pt x="1155695" y="177111"/>
                  </a:lnTo>
                  <a:lnTo>
                    <a:pt x="1198758" y="349361"/>
                  </a:lnTo>
                  <a:lnTo>
                    <a:pt x="1584680" y="349361"/>
                  </a:lnTo>
                  <a:lnTo>
                    <a:pt x="1627743" y="177111"/>
                  </a:lnTo>
                  <a:lnTo>
                    <a:pt x="1628604" y="177111"/>
                  </a:lnTo>
                  <a:close/>
                </a:path>
              </a:pathLst>
            </a:custGeom>
            <a:gradFill>
              <a:gsLst>
                <a:gs pos="100000">
                  <a:schemeClr val="accent5">
                    <a:lumMod val="50000"/>
                  </a:schemeClr>
                </a:gs>
                <a:gs pos="667">
                  <a:schemeClr val="accent5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6" tIns="34294" rIns="68586" bIns="34294" rtlCol="0" anchor="ctr"/>
            <a:lstStyle/>
            <a:p>
              <a:pPr algn="ctr" defTabSz="457124"/>
              <a:endParaRPr lang="en-US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571321" y="875014"/>
              <a:ext cx="7917341" cy="1133229"/>
              <a:chOff x="801102" y="2938587"/>
              <a:chExt cx="7917341" cy="1133229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957458" y="2938587"/>
                <a:ext cx="1533888" cy="495677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  <a:t>CISCO WAAS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rot="16200000">
                <a:off x="4529817" y="3765385"/>
                <a:ext cx="389166" cy="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801102" y="3445461"/>
                <a:ext cx="1465488" cy="6263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00"/>
                  </a:spcAft>
                </a:pPr>
                <a:r>
                  <a:rPr lang="en-US" sz="120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  <a:t>LZ </a:t>
                </a:r>
                <a:br>
                  <a:rPr lang="en-US" sz="120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</a:br>
                <a:r>
                  <a:rPr lang="en-US" sz="120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  <a:t>Compression</a:t>
                </a:r>
                <a:endParaRPr lang="en-US" sz="1200" dirty="0">
                  <a:solidFill>
                    <a:schemeClr val="bg1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720580" y="3445461"/>
                <a:ext cx="1791390" cy="6263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00"/>
                  </a:spcAft>
                </a:pPr>
                <a:r>
                  <a:rPr lang="en-US" sz="120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  <a:t>TCP </a:t>
                </a:r>
                <a:br>
                  <a:rPr lang="en-US" sz="120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</a:br>
                <a:r>
                  <a:rPr lang="en-US" sz="120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  <a:t>Optimization</a:t>
                </a:r>
                <a:endParaRPr lang="en-US" sz="1200" dirty="0">
                  <a:solidFill>
                    <a:schemeClr val="bg1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965960" y="3445461"/>
                <a:ext cx="1673483" cy="6263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00"/>
                  </a:spcAft>
                </a:pPr>
                <a:r>
                  <a:rPr lang="en-US" sz="120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  <a:t>Data </a:t>
                </a:r>
                <a:br>
                  <a:rPr lang="en-US" sz="120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</a:br>
                <a:r>
                  <a:rPr lang="en-US" sz="120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  <a:t>De-duplication</a:t>
                </a:r>
                <a:endParaRPr lang="en-US" sz="1200" dirty="0">
                  <a:solidFill>
                    <a:schemeClr val="bg1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7016052" y="3445461"/>
                <a:ext cx="1702391" cy="6263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00"/>
                  </a:spcAft>
                </a:pPr>
                <a:r>
                  <a:rPr lang="en-US" sz="1200">
                    <a:solidFill>
                      <a:schemeClr val="bg1"/>
                    </a:solidFill>
                    <a:latin typeface="CiscoSansTT Light"/>
                    <a:cs typeface="CiscoSansTT Light"/>
                  </a:rPr>
                  <a:t>Application Specific Acceleration </a:t>
                </a:r>
                <a:endParaRPr lang="en-US" sz="1200" dirty="0">
                  <a:solidFill>
                    <a:schemeClr val="bg1"/>
                  </a:solidFill>
                  <a:latin typeface="CiscoSansTT Light"/>
                  <a:cs typeface="CiscoSansTT Light"/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rot="16200000">
                <a:off x="6692125" y="3765385"/>
                <a:ext cx="389166" cy="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16200000">
                <a:off x="2326859" y="3765385"/>
                <a:ext cx="389166" cy="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6529135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276D8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46" tIns="28573" rIns="57146" bIns="28573" numCol="1" rtlCol="0" anchor="t" anchorCtr="0" compatLnSpc="1">
            <a:prstTxWarp prst="textNoShape">
              <a:avLst/>
            </a:prstTxWarp>
          </a:bodyPr>
          <a:lstStyle/>
          <a:p>
            <a:pPr defTabSz="571452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latin typeface="CiscoSansTT ExtraLight"/>
              <a:cs typeface="CiscoSansTT ExtraLight"/>
            </a:endParaRPr>
          </a:p>
        </p:txBody>
      </p:sp>
      <p:pic>
        <p:nvPicPr>
          <p:cNvPr id="11" name="Picture 10" descr="education-singapo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004"/>
          <a:stretch/>
        </p:blipFill>
        <p:spPr>
          <a:xfrm>
            <a:off x="3769433" y="0"/>
            <a:ext cx="7765676" cy="5143500"/>
          </a:xfrm>
          <a:prstGeom prst="parallelogram">
            <a:avLst/>
          </a:prstGeom>
        </p:spPr>
      </p:pic>
      <p:pic>
        <p:nvPicPr>
          <p:cNvPr id="9" name="Picture 8" descr="maxresdefault-edited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285"/>
          <a:stretch/>
        </p:blipFill>
        <p:spPr>
          <a:xfrm>
            <a:off x="-4206758" y="0"/>
            <a:ext cx="9144000" cy="5143500"/>
          </a:xfrm>
          <a:prstGeom prst="parallelogram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89196" y="1581096"/>
            <a:ext cx="2565611" cy="1981312"/>
          </a:xfrm>
          <a:prstGeom prst="rect">
            <a:avLst/>
          </a:prstGeom>
          <a:solidFill>
            <a:srgbClr val="000000">
              <a:alpha val="58000"/>
            </a:srgbClr>
          </a:solidFill>
        </p:spPr>
        <p:txBody>
          <a:bodyPr wrap="square" lIns="57146" tIns="28573" rIns="57146" bIns="28573" rtlCol="0" anchor="ctr" anchorCtr="0">
            <a:spAutoFit/>
          </a:bodyPr>
          <a:lstStyle/>
          <a:p>
            <a:pPr algn="ctr"/>
            <a:r>
              <a:rPr lang="en-US" sz="12500" spc="625" dirty="0">
                <a:solidFill>
                  <a:schemeClr val="bg1"/>
                </a:solidFill>
                <a:latin typeface="CiscoSansTT ExtraLight"/>
                <a:cs typeface="CiscoSansTT ExtraLight"/>
              </a:rPr>
              <a:t>VS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065" y="1965819"/>
            <a:ext cx="8219873" cy="1211866"/>
          </a:xfrm>
          <a:prstGeom prst="rect">
            <a:avLst/>
          </a:prstGeom>
          <a:noFill/>
        </p:spPr>
        <p:txBody>
          <a:bodyPr wrap="none" lIns="57146" tIns="28573" rIns="57146" bIns="28573" rtlCol="0" anchor="ctr" anchorCtr="0">
            <a:spAutoFit/>
          </a:bodyPr>
          <a:lstStyle/>
          <a:p>
            <a:pPr algn="ctr"/>
            <a:r>
              <a:rPr lang="en-US" sz="7500" spc="1250" dirty="0">
                <a:solidFill>
                  <a:srgbClr val="191919"/>
                </a:solidFill>
                <a:latin typeface="CiscoSansTT ExtraLight"/>
                <a:cs typeface="CiscoSansTT ExtraLight"/>
              </a:rPr>
              <a:t>[</a:t>
            </a:r>
            <a:r>
              <a:rPr lang="en-US" sz="7500" spc="1250" dirty="0">
                <a:solidFill>
                  <a:schemeClr val="bg1"/>
                </a:solidFill>
                <a:latin typeface="CiscoSansTT ExtraLight"/>
                <a:cs typeface="CiscoSansTT ExtraLight"/>
              </a:rPr>
              <a:t>In Education</a:t>
            </a:r>
            <a:r>
              <a:rPr lang="en-US" sz="7500" spc="1250" dirty="0">
                <a:solidFill>
                  <a:srgbClr val="191919"/>
                </a:solidFill>
                <a:latin typeface="CiscoSansTT ExtraLight"/>
                <a:cs typeface="CiscoSansTT ExtraLigh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187333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Application Optimisation</a:t>
            </a:r>
            <a:br>
              <a:rPr lang="en-AU" dirty="0" smtClean="0"/>
            </a:br>
            <a:r>
              <a:rPr lang="en-AU" sz="2400" dirty="0" smtClean="0"/>
              <a:t>Akamai Connect</a:t>
            </a:r>
            <a:endParaRPr lang="en-AU" dirty="0"/>
          </a:p>
        </p:txBody>
      </p:sp>
      <p:sp>
        <p:nvSpPr>
          <p:cNvPr id="3" name="Rounded Rectangle 2"/>
          <p:cNvSpPr/>
          <p:nvPr/>
        </p:nvSpPr>
        <p:spPr>
          <a:xfrm rot="16200000" flipH="1" flipV="1">
            <a:off x="5987672" y="308466"/>
            <a:ext cx="1812097" cy="4500562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chemeClr val="tx2">
                  <a:alpha val="30000"/>
                </a:schemeClr>
              </a:gs>
              <a:gs pos="1000">
                <a:schemeClr val="accent6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 defTabSz="45705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 rot="5400000" flipV="1">
            <a:off x="1334720" y="317993"/>
            <a:ext cx="1812095" cy="4481515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chemeClr val="accent6">
                  <a:lumMod val="50000"/>
                  <a:alpha val="30000"/>
                </a:schemeClr>
              </a:gs>
              <a:gs pos="1000">
                <a:schemeClr val="accent6">
                  <a:lumMod val="20000"/>
                  <a:lumOff val="80000"/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1" tIns="45705" rIns="91411" bIns="45705" rtlCol="0" anchor="ctr"/>
          <a:lstStyle/>
          <a:p>
            <a:pPr algn="ctr" defTabSz="45705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86255" y="1652701"/>
            <a:ext cx="1838104" cy="1838103"/>
          </a:xfrm>
          <a:prstGeom prst="ellipse">
            <a:avLst/>
          </a:prstGeom>
          <a:solidFill>
            <a:schemeClr val="accent1">
              <a:alpha val="85000"/>
            </a:scheme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 defTabSz="68589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446206" y="1652701"/>
            <a:ext cx="1838104" cy="1838103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09" rIns="91419" bIns="45709" rtlCol="0" anchor="ctr"/>
          <a:lstStyle/>
          <a:p>
            <a:pPr algn="ctr" defTabSz="68589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45" y="1667121"/>
            <a:ext cx="1961444" cy="1837685"/>
          </a:xfrm>
          <a:prstGeom prst="rect">
            <a:avLst/>
          </a:prstGeom>
        </p:spPr>
        <p:txBody>
          <a:bodyPr wrap="square" lIns="91419" tIns="45709" rIns="91419" bIns="45709" anchor="ctr">
            <a:spAutoFit/>
          </a:bodyPr>
          <a:lstStyle>
            <a:lvl1pPr marL="228600" indent="-171450" defTabSz="68589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lang="en-US" sz="2000" b="0" i="0">
                <a:solidFill>
                  <a:schemeClr val="tx2"/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pPr marL="57137" indent="0" fontAlgn="base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None/>
            </a:pPr>
            <a:r>
              <a:rPr sz="1400" dirty="0">
                <a:solidFill>
                  <a:srgbClr val="595959"/>
                </a:solidFill>
                <a:latin typeface="Arial" pitchFamily="34" charset="0"/>
                <a:ea typeface="Apple LiGothic Medium" pitchFamily="2" charset="-120"/>
                <a:sym typeface="Arial" pitchFamily="34" charset="0"/>
              </a:rPr>
              <a:t>Networking Leader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</a:pPr>
            <a:r>
              <a:rPr sz="1100" dirty="0">
                <a:solidFill>
                  <a:srgbClr val="05346C">
                    <a:lumMod val="50000"/>
                  </a:srgbClr>
                </a:solidFill>
                <a:latin typeface="Arial" pitchFamily="34" charset="0"/>
                <a:ea typeface="Apple LiGothic Medium" pitchFamily="2" charset="-120"/>
                <a:sym typeface="Arial" pitchFamily="34" charset="0"/>
              </a:rPr>
              <a:t>7M+ Router Footprint</a:t>
            </a:r>
            <a:br>
              <a:rPr sz="1100" dirty="0">
                <a:solidFill>
                  <a:srgbClr val="05346C">
                    <a:lumMod val="50000"/>
                  </a:srgbClr>
                </a:solidFill>
                <a:latin typeface="Arial" pitchFamily="34" charset="0"/>
                <a:ea typeface="Apple LiGothic Medium" pitchFamily="2" charset="-120"/>
                <a:sym typeface="Arial" pitchFamily="34" charset="0"/>
              </a:rPr>
            </a:br>
            <a:r>
              <a:rPr sz="1100" dirty="0">
                <a:solidFill>
                  <a:srgbClr val="05346C">
                    <a:lumMod val="50000"/>
                  </a:srgbClr>
                </a:solidFill>
                <a:latin typeface="Arial" pitchFamily="34" charset="0"/>
                <a:ea typeface="Apple LiGothic Medium" pitchFamily="2" charset="-120"/>
                <a:sym typeface="Arial" pitchFamily="34" charset="0"/>
              </a:rPr>
              <a:t>(80%+ of branch)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</a:pPr>
            <a:r>
              <a:rPr sz="1100" dirty="0">
                <a:solidFill>
                  <a:srgbClr val="05346C">
                    <a:lumMod val="50000"/>
                  </a:srgbClr>
                </a:solidFill>
                <a:latin typeface="Arial" pitchFamily="34" charset="0"/>
                <a:ea typeface="Apple LiGothic Medium" pitchFamily="2" charset="-120"/>
                <a:sym typeface="Arial" pitchFamily="34" charset="0"/>
              </a:rPr>
              <a:t>Leader in WAN Optimization, VPN, Firewall and Web Security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</a:pPr>
            <a:r>
              <a:rPr sz="1100" dirty="0">
                <a:solidFill>
                  <a:srgbClr val="05346C">
                    <a:lumMod val="50000"/>
                  </a:srgbClr>
                </a:solidFill>
                <a:latin typeface="Arial" pitchFamily="34" charset="0"/>
                <a:ea typeface="Apple LiGothic Medium" pitchFamily="2" charset="-120"/>
                <a:sym typeface="Arial" pitchFamily="34" charset="0"/>
              </a:rPr>
              <a:t>IT/Networking Customers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3780" y="1667122"/>
            <a:ext cx="2116667" cy="1837685"/>
          </a:xfrm>
          <a:prstGeom prst="rect">
            <a:avLst/>
          </a:prstGeom>
        </p:spPr>
        <p:txBody>
          <a:bodyPr wrap="square" lIns="91419" tIns="45709" rIns="91419" bIns="45709" anchor="ctr">
            <a:spAutoFit/>
          </a:bodyPr>
          <a:lstStyle>
            <a:lvl1pPr marL="228600" indent="-171450" defTabSz="68589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lang="en-US" sz="2000" b="0" i="0">
                <a:solidFill>
                  <a:schemeClr val="tx2"/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pPr marL="57137" indent="0" fontAlgn="base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  <a:buNone/>
            </a:pPr>
            <a:r>
              <a:rPr sz="1400" dirty="0">
                <a:solidFill>
                  <a:srgbClr val="005F8A"/>
                </a:solidFill>
                <a:latin typeface="Arial" pitchFamily="34" charset="0"/>
                <a:ea typeface="Apple LiGothic Medium" pitchFamily="2" charset="-120"/>
                <a:sym typeface="Arial" pitchFamily="34" charset="0"/>
              </a:rPr>
              <a:t>Cloud Services Leader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</a:pPr>
            <a:r>
              <a:rPr sz="1100" dirty="0">
                <a:solidFill>
                  <a:srgbClr val="05346C">
                    <a:lumMod val="50000"/>
                  </a:srgbClr>
                </a:solidFill>
                <a:latin typeface="Arial" pitchFamily="34" charset="0"/>
                <a:ea typeface="Apple LiGothic Medium" pitchFamily="2" charset="-120"/>
                <a:sym typeface="Arial" pitchFamily="34" charset="0"/>
              </a:rPr>
              <a:t>Global Delivery Platform (154,000 servers)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</a:pPr>
            <a:r>
              <a:rPr sz="1100" dirty="0">
                <a:solidFill>
                  <a:srgbClr val="05346C">
                    <a:lumMod val="50000"/>
                  </a:srgbClr>
                </a:solidFill>
                <a:latin typeface="Arial" pitchFamily="34" charset="0"/>
                <a:ea typeface="Apple LiGothic Medium" pitchFamily="2" charset="-120"/>
                <a:sym typeface="Arial" pitchFamily="34" charset="0"/>
              </a:rPr>
              <a:t>Leader in Web Acceleration, Content Delivery, Internet Traffic Engineering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  <a:buClr>
                <a:srgbClr val="595959"/>
              </a:buClr>
            </a:pPr>
            <a:r>
              <a:rPr sz="1100" dirty="0">
                <a:solidFill>
                  <a:srgbClr val="05346C">
                    <a:lumMod val="50000"/>
                  </a:srgbClr>
                </a:solidFill>
                <a:latin typeface="Arial" pitchFamily="34" charset="0"/>
                <a:ea typeface="Apple LiGothic Medium" pitchFamily="2" charset="-120"/>
                <a:sym typeface="Arial" pitchFamily="34" charset="0"/>
              </a:rPr>
              <a:t>Line of Business Customers</a:t>
            </a:r>
          </a:p>
        </p:txBody>
      </p:sp>
      <p:grpSp>
        <p:nvGrpSpPr>
          <p:cNvPr id="9" name="Group 22"/>
          <p:cNvGrpSpPr>
            <a:grpSpLocks noChangeAspect="1"/>
          </p:cNvGrpSpPr>
          <p:nvPr/>
        </p:nvGrpSpPr>
        <p:grpSpPr bwMode="auto">
          <a:xfrm>
            <a:off x="2243668" y="2330553"/>
            <a:ext cx="914400" cy="482394"/>
            <a:chOff x="392" y="-737"/>
            <a:chExt cx="1361" cy="718"/>
          </a:xfrm>
          <a:solidFill>
            <a:schemeClr val="bg1"/>
          </a:solidFill>
        </p:grpSpPr>
        <p:sp>
          <p:nvSpPr>
            <p:cNvPr id="10" name="Rectangle 23"/>
            <p:cNvSpPr>
              <a:spLocks noChangeArrowheads="1"/>
            </p:cNvSpPr>
            <p:nvPr/>
          </p:nvSpPr>
          <p:spPr bwMode="auto">
            <a:xfrm>
              <a:off x="777" y="-260"/>
              <a:ext cx="59" cy="2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1136" y="-264"/>
              <a:ext cx="182" cy="245"/>
            </a:xfrm>
            <a:custGeom>
              <a:avLst/>
              <a:gdLst>
                <a:gd name="T0" fmla="*/ 77 w 77"/>
                <a:gd name="T1" fmla="*/ 30 h 104"/>
                <a:gd name="T2" fmla="*/ 56 w 77"/>
                <a:gd name="T3" fmla="*/ 25 h 104"/>
                <a:gd name="T4" fmla="*/ 28 w 77"/>
                <a:gd name="T5" fmla="*/ 52 h 104"/>
                <a:gd name="T6" fmla="*/ 56 w 77"/>
                <a:gd name="T7" fmla="*/ 78 h 104"/>
                <a:gd name="T8" fmla="*/ 77 w 77"/>
                <a:gd name="T9" fmla="*/ 73 h 104"/>
                <a:gd name="T10" fmla="*/ 77 w 77"/>
                <a:gd name="T11" fmla="*/ 100 h 104"/>
                <a:gd name="T12" fmla="*/ 54 w 77"/>
                <a:gd name="T13" fmla="*/ 104 h 104"/>
                <a:gd name="T14" fmla="*/ 0 w 77"/>
                <a:gd name="T15" fmla="*/ 52 h 104"/>
                <a:gd name="T16" fmla="*/ 54 w 77"/>
                <a:gd name="T17" fmla="*/ 0 h 104"/>
                <a:gd name="T18" fmla="*/ 77 w 77"/>
                <a:gd name="T19" fmla="*/ 4 h 104"/>
                <a:gd name="T20" fmla="*/ 77 w 77"/>
                <a:gd name="T21" fmla="*/ 3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" h="104">
                  <a:moveTo>
                    <a:pt x="77" y="30"/>
                  </a:moveTo>
                  <a:cubicBezTo>
                    <a:pt x="76" y="30"/>
                    <a:pt x="68" y="25"/>
                    <a:pt x="56" y="25"/>
                  </a:cubicBezTo>
                  <a:cubicBezTo>
                    <a:pt x="39" y="25"/>
                    <a:pt x="28" y="36"/>
                    <a:pt x="28" y="52"/>
                  </a:cubicBezTo>
                  <a:cubicBezTo>
                    <a:pt x="28" y="67"/>
                    <a:pt x="39" y="78"/>
                    <a:pt x="56" y="78"/>
                  </a:cubicBezTo>
                  <a:cubicBezTo>
                    <a:pt x="67" y="78"/>
                    <a:pt x="76" y="74"/>
                    <a:pt x="77" y="73"/>
                  </a:cubicBezTo>
                  <a:cubicBezTo>
                    <a:pt x="77" y="100"/>
                    <a:pt x="77" y="100"/>
                    <a:pt x="77" y="100"/>
                  </a:cubicBezTo>
                  <a:cubicBezTo>
                    <a:pt x="74" y="101"/>
                    <a:pt x="65" y="104"/>
                    <a:pt x="54" y="104"/>
                  </a:cubicBezTo>
                  <a:cubicBezTo>
                    <a:pt x="25" y="104"/>
                    <a:pt x="0" y="84"/>
                    <a:pt x="0" y="52"/>
                  </a:cubicBezTo>
                  <a:cubicBezTo>
                    <a:pt x="0" y="22"/>
                    <a:pt x="23" y="0"/>
                    <a:pt x="54" y="0"/>
                  </a:cubicBezTo>
                  <a:cubicBezTo>
                    <a:pt x="66" y="0"/>
                    <a:pt x="74" y="3"/>
                    <a:pt x="77" y="4"/>
                  </a:cubicBezTo>
                  <a:lnTo>
                    <a:pt x="77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12" name="Freeform 25"/>
            <p:cNvSpPr>
              <a:spLocks/>
            </p:cNvSpPr>
            <p:nvPr/>
          </p:nvSpPr>
          <p:spPr bwMode="auto">
            <a:xfrm>
              <a:off x="515" y="-264"/>
              <a:ext cx="179" cy="245"/>
            </a:xfrm>
            <a:custGeom>
              <a:avLst/>
              <a:gdLst>
                <a:gd name="T0" fmla="*/ 76 w 76"/>
                <a:gd name="T1" fmla="*/ 30 h 104"/>
                <a:gd name="T2" fmla="*/ 55 w 76"/>
                <a:gd name="T3" fmla="*/ 25 h 104"/>
                <a:gd name="T4" fmla="*/ 27 w 76"/>
                <a:gd name="T5" fmla="*/ 52 h 104"/>
                <a:gd name="T6" fmla="*/ 55 w 76"/>
                <a:gd name="T7" fmla="*/ 78 h 104"/>
                <a:gd name="T8" fmla="*/ 76 w 76"/>
                <a:gd name="T9" fmla="*/ 73 h 104"/>
                <a:gd name="T10" fmla="*/ 76 w 76"/>
                <a:gd name="T11" fmla="*/ 100 h 104"/>
                <a:gd name="T12" fmla="*/ 53 w 76"/>
                <a:gd name="T13" fmla="*/ 104 h 104"/>
                <a:gd name="T14" fmla="*/ 0 w 76"/>
                <a:gd name="T15" fmla="*/ 52 h 104"/>
                <a:gd name="T16" fmla="*/ 53 w 76"/>
                <a:gd name="T17" fmla="*/ 0 h 104"/>
                <a:gd name="T18" fmla="*/ 76 w 76"/>
                <a:gd name="T19" fmla="*/ 4 h 104"/>
                <a:gd name="T20" fmla="*/ 76 w 76"/>
                <a:gd name="T21" fmla="*/ 3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04">
                  <a:moveTo>
                    <a:pt x="76" y="30"/>
                  </a:moveTo>
                  <a:cubicBezTo>
                    <a:pt x="75" y="30"/>
                    <a:pt x="67" y="25"/>
                    <a:pt x="55" y="25"/>
                  </a:cubicBezTo>
                  <a:cubicBezTo>
                    <a:pt x="39" y="25"/>
                    <a:pt x="27" y="36"/>
                    <a:pt x="27" y="52"/>
                  </a:cubicBezTo>
                  <a:cubicBezTo>
                    <a:pt x="27" y="67"/>
                    <a:pt x="38" y="78"/>
                    <a:pt x="55" y="78"/>
                  </a:cubicBezTo>
                  <a:cubicBezTo>
                    <a:pt x="67" y="78"/>
                    <a:pt x="75" y="74"/>
                    <a:pt x="76" y="73"/>
                  </a:cubicBezTo>
                  <a:cubicBezTo>
                    <a:pt x="76" y="100"/>
                    <a:pt x="76" y="100"/>
                    <a:pt x="76" y="100"/>
                  </a:cubicBezTo>
                  <a:cubicBezTo>
                    <a:pt x="73" y="101"/>
                    <a:pt x="64" y="104"/>
                    <a:pt x="53" y="104"/>
                  </a:cubicBezTo>
                  <a:cubicBezTo>
                    <a:pt x="25" y="104"/>
                    <a:pt x="0" y="84"/>
                    <a:pt x="0" y="52"/>
                  </a:cubicBezTo>
                  <a:cubicBezTo>
                    <a:pt x="0" y="22"/>
                    <a:pt x="22" y="0"/>
                    <a:pt x="53" y="0"/>
                  </a:cubicBezTo>
                  <a:cubicBezTo>
                    <a:pt x="65" y="0"/>
                    <a:pt x="74" y="3"/>
                    <a:pt x="76" y="4"/>
                  </a:cubicBezTo>
                  <a:lnTo>
                    <a:pt x="76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13" name="Freeform 26"/>
            <p:cNvSpPr>
              <a:spLocks noEditPoints="1"/>
            </p:cNvSpPr>
            <p:nvPr/>
          </p:nvSpPr>
          <p:spPr bwMode="auto">
            <a:xfrm>
              <a:off x="1380" y="-264"/>
              <a:ext cx="250" cy="245"/>
            </a:xfrm>
            <a:custGeom>
              <a:avLst/>
              <a:gdLst>
                <a:gd name="T0" fmla="*/ 106 w 106"/>
                <a:gd name="T1" fmla="*/ 52 h 104"/>
                <a:gd name="T2" fmla="*/ 53 w 106"/>
                <a:gd name="T3" fmla="*/ 104 h 104"/>
                <a:gd name="T4" fmla="*/ 0 w 106"/>
                <a:gd name="T5" fmla="*/ 52 h 104"/>
                <a:gd name="T6" fmla="*/ 53 w 106"/>
                <a:gd name="T7" fmla="*/ 0 h 104"/>
                <a:gd name="T8" fmla="*/ 106 w 106"/>
                <a:gd name="T9" fmla="*/ 52 h 104"/>
                <a:gd name="T10" fmla="*/ 53 w 106"/>
                <a:gd name="T11" fmla="*/ 25 h 104"/>
                <a:gd name="T12" fmla="*/ 27 w 106"/>
                <a:gd name="T13" fmla="*/ 52 h 104"/>
                <a:gd name="T14" fmla="*/ 53 w 106"/>
                <a:gd name="T15" fmla="*/ 78 h 104"/>
                <a:gd name="T16" fmla="*/ 79 w 106"/>
                <a:gd name="T17" fmla="*/ 52 h 104"/>
                <a:gd name="T18" fmla="*/ 53 w 106"/>
                <a:gd name="T19" fmla="*/ 2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4">
                  <a:moveTo>
                    <a:pt x="106" y="52"/>
                  </a:moveTo>
                  <a:cubicBezTo>
                    <a:pt x="106" y="80"/>
                    <a:pt x="84" y="104"/>
                    <a:pt x="53" y="104"/>
                  </a:cubicBezTo>
                  <a:cubicBezTo>
                    <a:pt x="22" y="104"/>
                    <a:pt x="0" y="80"/>
                    <a:pt x="0" y="52"/>
                  </a:cubicBezTo>
                  <a:cubicBezTo>
                    <a:pt x="0" y="23"/>
                    <a:pt x="22" y="0"/>
                    <a:pt x="53" y="0"/>
                  </a:cubicBezTo>
                  <a:cubicBezTo>
                    <a:pt x="84" y="0"/>
                    <a:pt x="106" y="23"/>
                    <a:pt x="106" y="52"/>
                  </a:cubicBezTo>
                  <a:close/>
                  <a:moveTo>
                    <a:pt x="53" y="25"/>
                  </a:moveTo>
                  <a:cubicBezTo>
                    <a:pt x="38" y="25"/>
                    <a:pt x="27" y="37"/>
                    <a:pt x="27" y="52"/>
                  </a:cubicBezTo>
                  <a:cubicBezTo>
                    <a:pt x="27" y="66"/>
                    <a:pt x="38" y="78"/>
                    <a:pt x="53" y="78"/>
                  </a:cubicBezTo>
                  <a:cubicBezTo>
                    <a:pt x="68" y="78"/>
                    <a:pt x="79" y="66"/>
                    <a:pt x="79" y="52"/>
                  </a:cubicBezTo>
                  <a:cubicBezTo>
                    <a:pt x="79" y="37"/>
                    <a:pt x="68" y="25"/>
                    <a:pt x="5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14" name="Freeform 27"/>
            <p:cNvSpPr>
              <a:spLocks/>
            </p:cNvSpPr>
            <p:nvPr/>
          </p:nvSpPr>
          <p:spPr bwMode="auto">
            <a:xfrm>
              <a:off x="917" y="-264"/>
              <a:ext cx="163" cy="245"/>
            </a:xfrm>
            <a:custGeom>
              <a:avLst/>
              <a:gdLst>
                <a:gd name="T0" fmla="*/ 62 w 69"/>
                <a:gd name="T1" fmla="*/ 24 h 104"/>
                <a:gd name="T2" fmla="*/ 42 w 69"/>
                <a:gd name="T3" fmla="*/ 21 h 104"/>
                <a:gd name="T4" fmla="*/ 27 w 69"/>
                <a:gd name="T5" fmla="*/ 30 h 104"/>
                <a:gd name="T6" fmla="*/ 38 w 69"/>
                <a:gd name="T7" fmla="*/ 39 h 104"/>
                <a:gd name="T8" fmla="*/ 45 w 69"/>
                <a:gd name="T9" fmla="*/ 41 h 104"/>
                <a:gd name="T10" fmla="*/ 69 w 69"/>
                <a:gd name="T11" fmla="*/ 70 h 104"/>
                <a:gd name="T12" fmla="*/ 28 w 69"/>
                <a:gd name="T13" fmla="*/ 104 h 104"/>
                <a:gd name="T14" fmla="*/ 0 w 69"/>
                <a:gd name="T15" fmla="*/ 101 h 104"/>
                <a:gd name="T16" fmla="*/ 0 w 69"/>
                <a:gd name="T17" fmla="*/ 78 h 104"/>
                <a:gd name="T18" fmla="*/ 24 w 69"/>
                <a:gd name="T19" fmla="*/ 82 h 104"/>
                <a:gd name="T20" fmla="*/ 42 w 69"/>
                <a:gd name="T21" fmla="*/ 72 h 104"/>
                <a:gd name="T22" fmla="*/ 31 w 69"/>
                <a:gd name="T23" fmla="*/ 62 h 104"/>
                <a:gd name="T24" fmla="*/ 26 w 69"/>
                <a:gd name="T25" fmla="*/ 60 h 104"/>
                <a:gd name="T26" fmla="*/ 0 w 69"/>
                <a:gd name="T27" fmla="*/ 31 h 104"/>
                <a:gd name="T28" fmla="*/ 37 w 69"/>
                <a:gd name="T29" fmla="*/ 0 h 104"/>
                <a:gd name="T30" fmla="*/ 62 w 69"/>
                <a:gd name="T31" fmla="*/ 3 h 104"/>
                <a:gd name="T32" fmla="*/ 62 w 69"/>
                <a:gd name="T33" fmla="*/ 2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104">
                  <a:moveTo>
                    <a:pt x="62" y="24"/>
                  </a:moveTo>
                  <a:cubicBezTo>
                    <a:pt x="62" y="24"/>
                    <a:pt x="51" y="21"/>
                    <a:pt x="42" y="21"/>
                  </a:cubicBezTo>
                  <a:cubicBezTo>
                    <a:pt x="32" y="21"/>
                    <a:pt x="27" y="25"/>
                    <a:pt x="27" y="30"/>
                  </a:cubicBezTo>
                  <a:cubicBezTo>
                    <a:pt x="27" y="36"/>
                    <a:pt x="34" y="38"/>
                    <a:pt x="38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62" y="47"/>
                    <a:pt x="69" y="58"/>
                    <a:pt x="69" y="70"/>
                  </a:cubicBezTo>
                  <a:cubicBezTo>
                    <a:pt x="69" y="95"/>
                    <a:pt x="47" y="104"/>
                    <a:pt x="28" y="104"/>
                  </a:cubicBezTo>
                  <a:cubicBezTo>
                    <a:pt x="14" y="104"/>
                    <a:pt x="2" y="101"/>
                    <a:pt x="0" y="101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" y="78"/>
                    <a:pt x="13" y="82"/>
                    <a:pt x="24" y="82"/>
                  </a:cubicBezTo>
                  <a:cubicBezTo>
                    <a:pt x="37" y="82"/>
                    <a:pt x="42" y="78"/>
                    <a:pt x="42" y="72"/>
                  </a:cubicBezTo>
                  <a:cubicBezTo>
                    <a:pt x="42" y="67"/>
                    <a:pt x="37" y="64"/>
                    <a:pt x="31" y="62"/>
                  </a:cubicBezTo>
                  <a:cubicBezTo>
                    <a:pt x="30" y="62"/>
                    <a:pt x="27" y="61"/>
                    <a:pt x="26" y="60"/>
                  </a:cubicBezTo>
                  <a:cubicBezTo>
                    <a:pt x="12" y="56"/>
                    <a:pt x="0" y="48"/>
                    <a:pt x="0" y="31"/>
                  </a:cubicBezTo>
                  <a:cubicBezTo>
                    <a:pt x="0" y="12"/>
                    <a:pt x="14" y="0"/>
                    <a:pt x="37" y="0"/>
                  </a:cubicBezTo>
                  <a:cubicBezTo>
                    <a:pt x="50" y="0"/>
                    <a:pt x="61" y="3"/>
                    <a:pt x="62" y="3"/>
                  </a:cubicBezTo>
                  <a:lnTo>
                    <a:pt x="62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15" name="Freeform 28"/>
            <p:cNvSpPr>
              <a:spLocks/>
            </p:cNvSpPr>
            <p:nvPr/>
          </p:nvSpPr>
          <p:spPr bwMode="auto">
            <a:xfrm>
              <a:off x="392" y="-543"/>
              <a:ext cx="59" cy="120"/>
            </a:xfrm>
            <a:custGeom>
              <a:avLst/>
              <a:gdLst>
                <a:gd name="T0" fmla="*/ 25 w 25"/>
                <a:gd name="T1" fmla="*/ 12 h 51"/>
                <a:gd name="T2" fmla="*/ 13 w 25"/>
                <a:gd name="T3" fmla="*/ 0 h 51"/>
                <a:gd name="T4" fmla="*/ 0 w 25"/>
                <a:gd name="T5" fmla="*/ 12 h 51"/>
                <a:gd name="T6" fmla="*/ 0 w 25"/>
                <a:gd name="T7" fmla="*/ 38 h 51"/>
                <a:gd name="T8" fmla="*/ 13 w 25"/>
                <a:gd name="T9" fmla="*/ 51 h 51"/>
                <a:gd name="T10" fmla="*/ 25 w 25"/>
                <a:gd name="T11" fmla="*/ 38 h 51"/>
                <a:gd name="T12" fmla="*/ 25 w 25"/>
                <a:gd name="T13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51">
                  <a:moveTo>
                    <a:pt x="25" y="12"/>
                  </a:moveTo>
                  <a:cubicBezTo>
                    <a:pt x="25" y="5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5"/>
                    <a:pt x="6" y="51"/>
                    <a:pt x="13" y="51"/>
                  </a:cubicBezTo>
                  <a:cubicBezTo>
                    <a:pt x="19" y="51"/>
                    <a:pt x="25" y="45"/>
                    <a:pt x="25" y="38"/>
                  </a:cubicBez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555" y="-626"/>
              <a:ext cx="59" cy="203"/>
            </a:xfrm>
            <a:custGeom>
              <a:avLst/>
              <a:gdLst>
                <a:gd name="T0" fmla="*/ 25 w 25"/>
                <a:gd name="T1" fmla="*/ 13 h 86"/>
                <a:gd name="T2" fmla="*/ 12 w 25"/>
                <a:gd name="T3" fmla="*/ 0 h 86"/>
                <a:gd name="T4" fmla="*/ 0 w 25"/>
                <a:gd name="T5" fmla="*/ 13 h 86"/>
                <a:gd name="T6" fmla="*/ 0 w 25"/>
                <a:gd name="T7" fmla="*/ 73 h 86"/>
                <a:gd name="T8" fmla="*/ 12 w 25"/>
                <a:gd name="T9" fmla="*/ 86 h 86"/>
                <a:gd name="T10" fmla="*/ 25 w 25"/>
                <a:gd name="T11" fmla="*/ 73 h 86"/>
                <a:gd name="T12" fmla="*/ 25 w 25"/>
                <a:gd name="T1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86">
                  <a:moveTo>
                    <a:pt x="25" y="13"/>
                  </a:moveTo>
                  <a:cubicBezTo>
                    <a:pt x="25" y="6"/>
                    <a:pt x="19" y="0"/>
                    <a:pt x="12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0"/>
                    <a:pt x="6" y="86"/>
                    <a:pt x="12" y="86"/>
                  </a:cubicBezTo>
                  <a:cubicBezTo>
                    <a:pt x="19" y="86"/>
                    <a:pt x="25" y="80"/>
                    <a:pt x="25" y="73"/>
                  </a:cubicBezTo>
                  <a:lnTo>
                    <a:pt x="2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17" name="Freeform 30"/>
            <p:cNvSpPr>
              <a:spLocks/>
            </p:cNvSpPr>
            <p:nvPr/>
          </p:nvSpPr>
          <p:spPr bwMode="auto">
            <a:xfrm>
              <a:off x="718" y="-737"/>
              <a:ext cx="59" cy="373"/>
            </a:xfrm>
            <a:custGeom>
              <a:avLst/>
              <a:gdLst>
                <a:gd name="T0" fmla="*/ 25 w 25"/>
                <a:gd name="T1" fmla="*/ 12 h 158"/>
                <a:gd name="T2" fmla="*/ 12 w 25"/>
                <a:gd name="T3" fmla="*/ 0 h 158"/>
                <a:gd name="T4" fmla="*/ 0 w 25"/>
                <a:gd name="T5" fmla="*/ 12 h 158"/>
                <a:gd name="T6" fmla="*/ 0 w 25"/>
                <a:gd name="T7" fmla="*/ 145 h 158"/>
                <a:gd name="T8" fmla="*/ 12 w 25"/>
                <a:gd name="T9" fmla="*/ 158 h 158"/>
                <a:gd name="T10" fmla="*/ 25 w 25"/>
                <a:gd name="T11" fmla="*/ 145 h 158"/>
                <a:gd name="T12" fmla="*/ 25 w 25"/>
                <a:gd name="T13" fmla="*/ 1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58">
                  <a:moveTo>
                    <a:pt x="25" y="12"/>
                  </a:move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2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52"/>
                    <a:pt x="5" y="158"/>
                    <a:pt x="12" y="158"/>
                  </a:cubicBezTo>
                  <a:cubicBezTo>
                    <a:pt x="19" y="158"/>
                    <a:pt x="25" y="152"/>
                    <a:pt x="25" y="145"/>
                  </a:cubicBez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18" name="Freeform 31"/>
            <p:cNvSpPr>
              <a:spLocks/>
            </p:cNvSpPr>
            <p:nvPr/>
          </p:nvSpPr>
          <p:spPr bwMode="auto">
            <a:xfrm>
              <a:off x="881" y="-626"/>
              <a:ext cx="59" cy="203"/>
            </a:xfrm>
            <a:custGeom>
              <a:avLst/>
              <a:gdLst>
                <a:gd name="T0" fmla="*/ 25 w 25"/>
                <a:gd name="T1" fmla="*/ 13 h 86"/>
                <a:gd name="T2" fmla="*/ 12 w 25"/>
                <a:gd name="T3" fmla="*/ 0 h 86"/>
                <a:gd name="T4" fmla="*/ 0 w 25"/>
                <a:gd name="T5" fmla="*/ 13 h 86"/>
                <a:gd name="T6" fmla="*/ 0 w 25"/>
                <a:gd name="T7" fmla="*/ 73 h 86"/>
                <a:gd name="T8" fmla="*/ 12 w 25"/>
                <a:gd name="T9" fmla="*/ 86 h 86"/>
                <a:gd name="T10" fmla="*/ 25 w 25"/>
                <a:gd name="T11" fmla="*/ 73 h 86"/>
                <a:gd name="T12" fmla="*/ 25 w 25"/>
                <a:gd name="T1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86">
                  <a:moveTo>
                    <a:pt x="25" y="13"/>
                  </a:moveTo>
                  <a:cubicBezTo>
                    <a:pt x="25" y="6"/>
                    <a:pt x="19" y="0"/>
                    <a:pt x="12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0"/>
                    <a:pt x="5" y="86"/>
                    <a:pt x="12" y="86"/>
                  </a:cubicBezTo>
                  <a:cubicBezTo>
                    <a:pt x="19" y="86"/>
                    <a:pt x="25" y="80"/>
                    <a:pt x="25" y="73"/>
                  </a:cubicBezTo>
                  <a:lnTo>
                    <a:pt x="2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19" name="Freeform 32"/>
            <p:cNvSpPr>
              <a:spLocks/>
            </p:cNvSpPr>
            <p:nvPr/>
          </p:nvSpPr>
          <p:spPr bwMode="auto">
            <a:xfrm>
              <a:off x="1044" y="-543"/>
              <a:ext cx="59" cy="120"/>
            </a:xfrm>
            <a:custGeom>
              <a:avLst/>
              <a:gdLst>
                <a:gd name="T0" fmla="*/ 25 w 25"/>
                <a:gd name="T1" fmla="*/ 12 h 51"/>
                <a:gd name="T2" fmla="*/ 12 w 25"/>
                <a:gd name="T3" fmla="*/ 0 h 51"/>
                <a:gd name="T4" fmla="*/ 0 w 25"/>
                <a:gd name="T5" fmla="*/ 12 h 51"/>
                <a:gd name="T6" fmla="*/ 0 w 25"/>
                <a:gd name="T7" fmla="*/ 38 h 51"/>
                <a:gd name="T8" fmla="*/ 12 w 25"/>
                <a:gd name="T9" fmla="*/ 51 h 51"/>
                <a:gd name="T10" fmla="*/ 25 w 25"/>
                <a:gd name="T11" fmla="*/ 38 h 51"/>
                <a:gd name="T12" fmla="*/ 25 w 25"/>
                <a:gd name="T13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51">
                  <a:moveTo>
                    <a:pt x="25" y="12"/>
                  </a:moveTo>
                  <a:cubicBezTo>
                    <a:pt x="25" y="5"/>
                    <a:pt x="19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5"/>
                    <a:pt x="5" y="51"/>
                    <a:pt x="12" y="51"/>
                  </a:cubicBezTo>
                  <a:cubicBezTo>
                    <a:pt x="19" y="51"/>
                    <a:pt x="25" y="45"/>
                    <a:pt x="25" y="38"/>
                  </a:cubicBez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20" name="Freeform 33"/>
            <p:cNvSpPr>
              <a:spLocks/>
            </p:cNvSpPr>
            <p:nvPr/>
          </p:nvSpPr>
          <p:spPr bwMode="auto">
            <a:xfrm>
              <a:off x="1205" y="-626"/>
              <a:ext cx="59" cy="203"/>
            </a:xfrm>
            <a:custGeom>
              <a:avLst/>
              <a:gdLst>
                <a:gd name="T0" fmla="*/ 25 w 25"/>
                <a:gd name="T1" fmla="*/ 13 h 86"/>
                <a:gd name="T2" fmla="*/ 13 w 25"/>
                <a:gd name="T3" fmla="*/ 0 h 86"/>
                <a:gd name="T4" fmla="*/ 0 w 25"/>
                <a:gd name="T5" fmla="*/ 13 h 86"/>
                <a:gd name="T6" fmla="*/ 0 w 25"/>
                <a:gd name="T7" fmla="*/ 73 h 86"/>
                <a:gd name="T8" fmla="*/ 13 w 25"/>
                <a:gd name="T9" fmla="*/ 86 h 86"/>
                <a:gd name="T10" fmla="*/ 25 w 25"/>
                <a:gd name="T11" fmla="*/ 73 h 86"/>
                <a:gd name="T12" fmla="*/ 25 w 25"/>
                <a:gd name="T1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86">
                  <a:moveTo>
                    <a:pt x="25" y="13"/>
                  </a:moveTo>
                  <a:cubicBezTo>
                    <a:pt x="25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0"/>
                    <a:pt x="6" y="86"/>
                    <a:pt x="13" y="86"/>
                  </a:cubicBezTo>
                  <a:cubicBezTo>
                    <a:pt x="20" y="86"/>
                    <a:pt x="25" y="80"/>
                    <a:pt x="25" y="73"/>
                  </a:cubicBezTo>
                  <a:lnTo>
                    <a:pt x="2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21" name="Freeform 34"/>
            <p:cNvSpPr>
              <a:spLocks/>
            </p:cNvSpPr>
            <p:nvPr/>
          </p:nvSpPr>
          <p:spPr bwMode="auto">
            <a:xfrm>
              <a:off x="1368" y="-737"/>
              <a:ext cx="59" cy="373"/>
            </a:xfrm>
            <a:custGeom>
              <a:avLst/>
              <a:gdLst>
                <a:gd name="T0" fmla="*/ 25 w 25"/>
                <a:gd name="T1" fmla="*/ 12 h 158"/>
                <a:gd name="T2" fmla="*/ 13 w 25"/>
                <a:gd name="T3" fmla="*/ 0 h 158"/>
                <a:gd name="T4" fmla="*/ 0 w 25"/>
                <a:gd name="T5" fmla="*/ 12 h 158"/>
                <a:gd name="T6" fmla="*/ 0 w 25"/>
                <a:gd name="T7" fmla="*/ 145 h 158"/>
                <a:gd name="T8" fmla="*/ 13 w 25"/>
                <a:gd name="T9" fmla="*/ 158 h 158"/>
                <a:gd name="T10" fmla="*/ 25 w 25"/>
                <a:gd name="T11" fmla="*/ 145 h 158"/>
                <a:gd name="T12" fmla="*/ 25 w 25"/>
                <a:gd name="T13" fmla="*/ 1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158">
                  <a:moveTo>
                    <a:pt x="25" y="12"/>
                  </a:moveTo>
                  <a:cubicBezTo>
                    <a:pt x="25" y="6"/>
                    <a:pt x="20" y="0"/>
                    <a:pt x="13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52"/>
                    <a:pt x="6" y="158"/>
                    <a:pt x="13" y="158"/>
                  </a:cubicBezTo>
                  <a:cubicBezTo>
                    <a:pt x="20" y="158"/>
                    <a:pt x="25" y="152"/>
                    <a:pt x="25" y="145"/>
                  </a:cubicBez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1531" y="-626"/>
              <a:ext cx="59" cy="203"/>
            </a:xfrm>
            <a:custGeom>
              <a:avLst/>
              <a:gdLst>
                <a:gd name="T0" fmla="*/ 25 w 25"/>
                <a:gd name="T1" fmla="*/ 13 h 86"/>
                <a:gd name="T2" fmla="*/ 13 w 25"/>
                <a:gd name="T3" fmla="*/ 0 h 86"/>
                <a:gd name="T4" fmla="*/ 0 w 25"/>
                <a:gd name="T5" fmla="*/ 13 h 86"/>
                <a:gd name="T6" fmla="*/ 0 w 25"/>
                <a:gd name="T7" fmla="*/ 73 h 86"/>
                <a:gd name="T8" fmla="*/ 13 w 25"/>
                <a:gd name="T9" fmla="*/ 86 h 86"/>
                <a:gd name="T10" fmla="*/ 25 w 25"/>
                <a:gd name="T11" fmla="*/ 73 h 86"/>
                <a:gd name="T12" fmla="*/ 25 w 25"/>
                <a:gd name="T13" fmla="*/ 1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86">
                  <a:moveTo>
                    <a:pt x="25" y="13"/>
                  </a:moveTo>
                  <a:cubicBezTo>
                    <a:pt x="25" y="6"/>
                    <a:pt x="20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80"/>
                    <a:pt x="6" y="86"/>
                    <a:pt x="13" y="86"/>
                  </a:cubicBezTo>
                  <a:cubicBezTo>
                    <a:pt x="20" y="86"/>
                    <a:pt x="25" y="80"/>
                    <a:pt x="25" y="73"/>
                  </a:cubicBezTo>
                  <a:lnTo>
                    <a:pt x="25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23" name="Freeform 36"/>
            <p:cNvSpPr>
              <a:spLocks/>
            </p:cNvSpPr>
            <p:nvPr/>
          </p:nvSpPr>
          <p:spPr bwMode="auto">
            <a:xfrm>
              <a:off x="1694" y="-543"/>
              <a:ext cx="59" cy="120"/>
            </a:xfrm>
            <a:custGeom>
              <a:avLst/>
              <a:gdLst>
                <a:gd name="T0" fmla="*/ 25 w 25"/>
                <a:gd name="T1" fmla="*/ 12 h 51"/>
                <a:gd name="T2" fmla="*/ 13 w 25"/>
                <a:gd name="T3" fmla="*/ 0 h 51"/>
                <a:gd name="T4" fmla="*/ 0 w 25"/>
                <a:gd name="T5" fmla="*/ 12 h 51"/>
                <a:gd name="T6" fmla="*/ 0 w 25"/>
                <a:gd name="T7" fmla="*/ 38 h 51"/>
                <a:gd name="T8" fmla="*/ 13 w 25"/>
                <a:gd name="T9" fmla="*/ 51 h 51"/>
                <a:gd name="T10" fmla="*/ 25 w 25"/>
                <a:gd name="T11" fmla="*/ 38 h 51"/>
                <a:gd name="T12" fmla="*/ 25 w 25"/>
                <a:gd name="T13" fmla="*/ 1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51">
                  <a:moveTo>
                    <a:pt x="25" y="12"/>
                  </a:moveTo>
                  <a:cubicBezTo>
                    <a:pt x="25" y="5"/>
                    <a:pt x="19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5"/>
                    <a:pt x="6" y="51"/>
                    <a:pt x="13" y="51"/>
                  </a:cubicBezTo>
                  <a:cubicBezTo>
                    <a:pt x="19" y="51"/>
                    <a:pt x="25" y="45"/>
                    <a:pt x="25" y="38"/>
                  </a:cubicBezTo>
                  <a:lnTo>
                    <a:pt x="25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66690" y="1678705"/>
            <a:ext cx="1410622" cy="1786092"/>
            <a:chOff x="3801198" y="1107944"/>
            <a:chExt cx="1541605" cy="1951940"/>
          </a:xfrm>
        </p:grpSpPr>
        <p:sp>
          <p:nvSpPr>
            <p:cNvPr id="25" name="Oval 127"/>
            <p:cNvSpPr/>
            <p:nvPr/>
          </p:nvSpPr>
          <p:spPr>
            <a:xfrm>
              <a:off x="3801200" y="1107944"/>
              <a:ext cx="1541602" cy="1951940"/>
            </a:xfrm>
            <a:custGeom>
              <a:avLst/>
              <a:gdLst/>
              <a:ahLst/>
              <a:cxnLst/>
              <a:rect l="l" t="t" r="r" b="b"/>
              <a:pathLst>
                <a:path w="1541602" h="1951940">
                  <a:moveTo>
                    <a:pt x="770801" y="0"/>
                  </a:moveTo>
                  <a:cubicBezTo>
                    <a:pt x="1212982" y="104327"/>
                    <a:pt x="1541602" y="501772"/>
                    <a:pt x="1541602" y="975970"/>
                  </a:cubicBezTo>
                  <a:cubicBezTo>
                    <a:pt x="1541602" y="1450168"/>
                    <a:pt x="1212982" y="1847614"/>
                    <a:pt x="770801" y="1951940"/>
                  </a:cubicBezTo>
                  <a:cubicBezTo>
                    <a:pt x="328620" y="1847614"/>
                    <a:pt x="0" y="1450168"/>
                    <a:pt x="0" y="975970"/>
                  </a:cubicBezTo>
                  <a:cubicBezTo>
                    <a:pt x="0" y="501772"/>
                    <a:pt x="328620" y="104327"/>
                    <a:pt x="77080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85000">
                  <a:schemeClr val="accent2"/>
                </a:gs>
              </a:gsLst>
              <a:lin ang="0" scaled="0"/>
              <a:tileRect/>
            </a:gra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01198" y="1822310"/>
              <a:ext cx="1541605" cy="807240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algn="ctr" defTabSz="685891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accent1"/>
                  </a:solidFill>
                  <a:latin typeface="Arial" pitchFamily="34" charset="0"/>
                  <a:ea typeface="Apple LiGothic Medium" pitchFamily="2" charset="-120"/>
                  <a:cs typeface="Apple LiGothic Medium"/>
                  <a:sym typeface="Arial" pitchFamily="34" charset="0"/>
                </a:rPr>
                <a:t>Cisco IWAN with Akamai Connect</a:t>
              </a:r>
            </a:p>
          </p:txBody>
        </p:sp>
      </p:grpSp>
      <p:grpSp>
        <p:nvGrpSpPr>
          <p:cNvPr id="27" name="Group 6"/>
          <p:cNvGrpSpPr>
            <a:grpSpLocks noChangeAspect="1"/>
          </p:cNvGrpSpPr>
          <p:nvPr/>
        </p:nvGrpSpPr>
        <p:grpSpPr bwMode="auto">
          <a:xfrm>
            <a:off x="5844137" y="2351215"/>
            <a:ext cx="1084172" cy="441075"/>
            <a:chOff x="3654" y="1860"/>
            <a:chExt cx="1991" cy="810"/>
          </a:xfrm>
          <a:solidFill>
            <a:schemeClr val="bg1"/>
          </a:solidFill>
        </p:grpSpPr>
        <p:sp>
          <p:nvSpPr>
            <p:cNvPr id="28" name="Freeform 7"/>
            <p:cNvSpPr>
              <a:spLocks noEditPoints="1"/>
            </p:cNvSpPr>
            <p:nvPr/>
          </p:nvSpPr>
          <p:spPr bwMode="auto">
            <a:xfrm>
              <a:off x="4026" y="2244"/>
              <a:ext cx="331" cy="329"/>
            </a:xfrm>
            <a:custGeom>
              <a:avLst/>
              <a:gdLst>
                <a:gd name="T0" fmla="*/ 232 w 331"/>
                <a:gd name="T1" fmla="*/ 208 h 329"/>
                <a:gd name="T2" fmla="*/ 153 w 331"/>
                <a:gd name="T3" fmla="*/ 208 h 329"/>
                <a:gd name="T4" fmla="*/ 223 w 331"/>
                <a:gd name="T5" fmla="*/ 66 h 329"/>
                <a:gd name="T6" fmla="*/ 223 w 331"/>
                <a:gd name="T7" fmla="*/ 66 h 329"/>
                <a:gd name="T8" fmla="*/ 232 w 331"/>
                <a:gd name="T9" fmla="*/ 208 h 329"/>
                <a:gd name="T10" fmla="*/ 232 w 331"/>
                <a:gd name="T11" fmla="*/ 208 h 329"/>
                <a:gd name="T12" fmla="*/ 237 w 331"/>
                <a:gd name="T13" fmla="*/ 271 h 329"/>
                <a:gd name="T14" fmla="*/ 242 w 331"/>
                <a:gd name="T15" fmla="*/ 329 h 329"/>
                <a:gd name="T16" fmla="*/ 331 w 331"/>
                <a:gd name="T17" fmla="*/ 329 h 329"/>
                <a:gd name="T18" fmla="*/ 300 w 331"/>
                <a:gd name="T19" fmla="*/ 0 h 329"/>
                <a:gd name="T20" fmla="*/ 167 w 331"/>
                <a:gd name="T21" fmla="*/ 0 h 329"/>
                <a:gd name="T22" fmla="*/ 0 w 331"/>
                <a:gd name="T23" fmla="*/ 329 h 329"/>
                <a:gd name="T24" fmla="*/ 92 w 331"/>
                <a:gd name="T25" fmla="*/ 329 h 329"/>
                <a:gd name="T26" fmla="*/ 119 w 331"/>
                <a:gd name="T27" fmla="*/ 271 h 329"/>
                <a:gd name="T28" fmla="*/ 237 w 331"/>
                <a:gd name="T29" fmla="*/ 271 h 329"/>
                <a:gd name="T30" fmla="*/ 237 w 331"/>
                <a:gd name="T31" fmla="*/ 271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1" h="329">
                  <a:moveTo>
                    <a:pt x="232" y="208"/>
                  </a:moveTo>
                  <a:lnTo>
                    <a:pt x="153" y="208"/>
                  </a:lnTo>
                  <a:lnTo>
                    <a:pt x="223" y="66"/>
                  </a:lnTo>
                  <a:lnTo>
                    <a:pt x="223" y="66"/>
                  </a:lnTo>
                  <a:lnTo>
                    <a:pt x="232" y="208"/>
                  </a:lnTo>
                  <a:lnTo>
                    <a:pt x="232" y="208"/>
                  </a:lnTo>
                  <a:close/>
                  <a:moveTo>
                    <a:pt x="237" y="271"/>
                  </a:moveTo>
                  <a:lnTo>
                    <a:pt x="242" y="329"/>
                  </a:lnTo>
                  <a:lnTo>
                    <a:pt x="331" y="329"/>
                  </a:lnTo>
                  <a:lnTo>
                    <a:pt x="300" y="0"/>
                  </a:lnTo>
                  <a:lnTo>
                    <a:pt x="167" y="0"/>
                  </a:lnTo>
                  <a:lnTo>
                    <a:pt x="0" y="329"/>
                  </a:lnTo>
                  <a:lnTo>
                    <a:pt x="92" y="329"/>
                  </a:lnTo>
                  <a:lnTo>
                    <a:pt x="119" y="271"/>
                  </a:lnTo>
                  <a:lnTo>
                    <a:pt x="237" y="271"/>
                  </a:lnTo>
                  <a:lnTo>
                    <a:pt x="23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4377" y="2244"/>
              <a:ext cx="263" cy="329"/>
            </a:xfrm>
            <a:custGeom>
              <a:avLst/>
              <a:gdLst>
                <a:gd name="T0" fmla="*/ 104 w 263"/>
                <a:gd name="T1" fmla="*/ 184 h 329"/>
                <a:gd name="T2" fmla="*/ 118 w 263"/>
                <a:gd name="T3" fmla="*/ 184 h 329"/>
                <a:gd name="T4" fmla="*/ 181 w 263"/>
                <a:gd name="T5" fmla="*/ 99 h 329"/>
                <a:gd name="T6" fmla="*/ 263 w 263"/>
                <a:gd name="T7" fmla="*/ 99 h 329"/>
                <a:gd name="T8" fmla="*/ 176 w 263"/>
                <a:gd name="T9" fmla="*/ 208 h 329"/>
                <a:gd name="T10" fmla="*/ 229 w 263"/>
                <a:gd name="T11" fmla="*/ 329 h 329"/>
                <a:gd name="T12" fmla="*/ 142 w 263"/>
                <a:gd name="T13" fmla="*/ 329 h 329"/>
                <a:gd name="T14" fmla="*/ 106 w 263"/>
                <a:gd name="T15" fmla="*/ 235 h 329"/>
                <a:gd name="T16" fmla="*/ 94 w 263"/>
                <a:gd name="T17" fmla="*/ 235 h 329"/>
                <a:gd name="T18" fmla="*/ 75 w 263"/>
                <a:gd name="T19" fmla="*/ 329 h 329"/>
                <a:gd name="T20" fmla="*/ 0 w 263"/>
                <a:gd name="T21" fmla="*/ 329 h 329"/>
                <a:gd name="T22" fmla="*/ 67 w 263"/>
                <a:gd name="T23" fmla="*/ 0 h 329"/>
                <a:gd name="T24" fmla="*/ 145 w 263"/>
                <a:gd name="T25" fmla="*/ 0 h 329"/>
                <a:gd name="T26" fmla="*/ 104 w 263"/>
                <a:gd name="T27" fmla="*/ 184 h 329"/>
                <a:gd name="T28" fmla="*/ 104 w 263"/>
                <a:gd name="T29" fmla="*/ 184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329">
                  <a:moveTo>
                    <a:pt x="104" y="184"/>
                  </a:moveTo>
                  <a:lnTo>
                    <a:pt x="118" y="184"/>
                  </a:lnTo>
                  <a:lnTo>
                    <a:pt x="181" y="99"/>
                  </a:lnTo>
                  <a:lnTo>
                    <a:pt x="263" y="99"/>
                  </a:lnTo>
                  <a:lnTo>
                    <a:pt x="176" y="208"/>
                  </a:lnTo>
                  <a:lnTo>
                    <a:pt x="229" y="329"/>
                  </a:lnTo>
                  <a:lnTo>
                    <a:pt x="142" y="329"/>
                  </a:lnTo>
                  <a:lnTo>
                    <a:pt x="106" y="235"/>
                  </a:lnTo>
                  <a:lnTo>
                    <a:pt x="94" y="235"/>
                  </a:lnTo>
                  <a:lnTo>
                    <a:pt x="75" y="329"/>
                  </a:lnTo>
                  <a:lnTo>
                    <a:pt x="0" y="329"/>
                  </a:lnTo>
                  <a:lnTo>
                    <a:pt x="67" y="0"/>
                  </a:lnTo>
                  <a:lnTo>
                    <a:pt x="145" y="0"/>
                  </a:lnTo>
                  <a:lnTo>
                    <a:pt x="104" y="184"/>
                  </a:lnTo>
                  <a:lnTo>
                    <a:pt x="104" y="1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30" name="Freeform 9"/>
            <p:cNvSpPr>
              <a:spLocks noEditPoints="1"/>
            </p:cNvSpPr>
            <p:nvPr/>
          </p:nvSpPr>
          <p:spPr bwMode="auto">
            <a:xfrm>
              <a:off x="4611" y="2339"/>
              <a:ext cx="271" cy="236"/>
            </a:xfrm>
            <a:custGeom>
              <a:avLst/>
              <a:gdLst>
                <a:gd name="T0" fmla="*/ 52 w 112"/>
                <a:gd name="T1" fmla="*/ 58 h 98"/>
                <a:gd name="T2" fmla="*/ 67 w 112"/>
                <a:gd name="T3" fmla="*/ 66 h 98"/>
                <a:gd name="T4" fmla="*/ 48 w 112"/>
                <a:gd name="T5" fmla="*/ 78 h 98"/>
                <a:gd name="T6" fmla="*/ 37 w 112"/>
                <a:gd name="T7" fmla="*/ 67 h 98"/>
                <a:gd name="T8" fmla="*/ 52 w 112"/>
                <a:gd name="T9" fmla="*/ 58 h 98"/>
                <a:gd name="T10" fmla="*/ 61 w 112"/>
                <a:gd name="T11" fmla="*/ 97 h 98"/>
                <a:gd name="T12" fmla="*/ 92 w 112"/>
                <a:gd name="T13" fmla="*/ 97 h 98"/>
                <a:gd name="T14" fmla="*/ 105 w 112"/>
                <a:gd name="T15" fmla="*/ 37 h 98"/>
                <a:gd name="T16" fmla="*/ 67 w 112"/>
                <a:gd name="T17" fmla="*/ 1 h 98"/>
                <a:gd name="T18" fmla="*/ 17 w 112"/>
                <a:gd name="T19" fmla="*/ 30 h 98"/>
                <a:gd name="T20" fmla="*/ 48 w 112"/>
                <a:gd name="T21" fmla="*/ 30 h 98"/>
                <a:gd name="T22" fmla="*/ 63 w 112"/>
                <a:gd name="T23" fmla="*/ 20 h 98"/>
                <a:gd name="T24" fmla="*/ 74 w 112"/>
                <a:gd name="T25" fmla="*/ 34 h 98"/>
                <a:gd name="T26" fmla="*/ 71 w 112"/>
                <a:gd name="T27" fmla="*/ 49 h 98"/>
                <a:gd name="T28" fmla="*/ 70 w 112"/>
                <a:gd name="T29" fmla="*/ 49 h 98"/>
                <a:gd name="T30" fmla="*/ 46 w 112"/>
                <a:gd name="T31" fmla="*/ 39 h 98"/>
                <a:gd name="T32" fmla="*/ 5 w 112"/>
                <a:gd name="T33" fmla="*/ 68 h 98"/>
                <a:gd name="T34" fmla="*/ 33 w 112"/>
                <a:gd name="T35" fmla="*/ 98 h 98"/>
                <a:gd name="T36" fmla="*/ 64 w 112"/>
                <a:gd name="T37" fmla="*/ 83 h 98"/>
                <a:gd name="T38" fmla="*/ 65 w 112"/>
                <a:gd name="T39" fmla="*/ 83 h 98"/>
                <a:gd name="T40" fmla="*/ 61 w 112"/>
                <a:gd name="T41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" h="98">
                  <a:moveTo>
                    <a:pt x="52" y="58"/>
                  </a:moveTo>
                  <a:cubicBezTo>
                    <a:pt x="62" y="58"/>
                    <a:pt x="69" y="58"/>
                    <a:pt x="67" y="66"/>
                  </a:cubicBezTo>
                  <a:cubicBezTo>
                    <a:pt x="65" y="76"/>
                    <a:pt x="61" y="78"/>
                    <a:pt x="48" y="78"/>
                  </a:cubicBezTo>
                  <a:cubicBezTo>
                    <a:pt x="43" y="78"/>
                    <a:pt x="34" y="78"/>
                    <a:pt x="37" y="67"/>
                  </a:cubicBezTo>
                  <a:cubicBezTo>
                    <a:pt x="38" y="59"/>
                    <a:pt x="45" y="58"/>
                    <a:pt x="52" y="58"/>
                  </a:cubicBezTo>
                  <a:close/>
                  <a:moveTo>
                    <a:pt x="61" y="97"/>
                  </a:moveTo>
                  <a:cubicBezTo>
                    <a:pt x="92" y="97"/>
                    <a:pt x="92" y="97"/>
                    <a:pt x="92" y="9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12" y="5"/>
                    <a:pt x="99" y="1"/>
                    <a:pt x="67" y="1"/>
                  </a:cubicBezTo>
                  <a:cubicBezTo>
                    <a:pt x="45" y="1"/>
                    <a:pt x="24" y="0"/>
                    <a:pt x="17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21"/>
                    <a:pt x="55" y="20"/>
                    <a:pt x="63" y="20"/>
                  </a:cubicBezTo>
                  <a:cubicBezTo>
                    <a:pt x="77" y="20"/>
                    <a:pt x="76" y="25"/>
                    <a:pt x="74" y="34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68" y="38"/>
                    <a:pt x="55" y="39"/>
                    <a:pt x="46" y="39"/>
                  </a:cubicBezTo>
                  <a:cubicBezTo>
                    <a:pt x="24" y="39"/>
                    <a:pt x="10" y="46"/>
                    <a:pt x="5" y="68"/>
                  </a:cubicBezTo>
                  <a:cubicBezTo>
                    <a:pt x="0" y="93"/>
                    <a:pt x="12" y="98"/>
                    <a:pt x="33" y="98"/>
                  </a:cubicBezTo>
                  <a:cubicBezTo>
                    <a:pt x="44" y="98"/>
                    <a:pt x="59" y="96"/>
                    <a:pt x="64" y="83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61" y="97"/>
                    <a:pt x="61" y="97"/>
                    <a:pt x="61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4865" y="2341"/>
              <a:ext cx="398" cy="232"/>
            </a:xfrm>
            <a:custGeom>
              <a:avLst/>
              <a:gdLst>
                <a:gd name="T0" fmla="*/ 50 w 165"/>
                <a:gd name="T1" fmla="*/ 1 h 96"/>
                <a:gd name="T2" fmla="*/ 47 w 165"/>
                <a:gd name="T3" fmla="*/ 14 h 96"/>
                <a:gd name="T4" fmla="*/ 48 w 165"/>
                <a:gd name="T5" fmla="*/ 14 h 96"/>
                <a:gd name="T6" fmla="*/ 77 w 165"/>
                <a:gd name="T7" fmla="*/ 0 h 96"/>
                <a:gd name="T8" fmla="*/ 102 w 165"/>
                <a:gd name="T9" fmla="*/ 18 h 96"/>
                <a:gd name="T10" fmla="*/ 104 w 165"/>
                <a:gd name="T11" fmla="*/ 18 h 96"/>
                <a:gd name="T12" fmla="*/ 134 w 165"/>
                <a:gd name="T13" fmla="*/ 0 h 96"/>
                <a:gd name="T14" fmla="*/ 161 w 165"/>
                <a:gd name="T15" fmla="*/ 31 h 96"/>
                <a:gd name="T16" fmla="*/ 147 w 165"/>
                <a:gd name="T17" fmla="*/ 96 h 96"/>
                <a:gd name="T18" fmla="*/ 116 w 165"/>
                <a:gd name="T19" fmla="*/ 96 h 96"/>
                <a:gd name="T20" fmla="*/ 127 w 165"/>
                <a:gd name="T21" fmla="*/ 41 h 96"/>
                <a:gd name="T22" fmla="*/ 119 w 165"/>
                <a:gd name="T23" fmla="*/ 24 h 96"/>
                <a:gd name="T24" fmla="*/ 100 w 165"/>
                <a:gd name="T25" fmla="*/ 42 h 96"/>
                <a:gd name="T26" fmla="*/ 89 w 165"/>
                <a:gd name="T27" fmla="*/ 96 h 96"/>
                <a:gd name="T28" fmla="*/ 58 w 165"/>
                <a:gd name="T29" fmla="*/ 96 h 96"/>
                <a:gd name="T30" fmla="*/ 70 w 165"/>
                <a:gd name="T31" fmla="*/ 38 h 96"/>
                <a:gd name="T32" fmla="*/ 61 w 165"/>
                <a:gd name="T33" fmla="*/ 24 h 96"/>
                <a:gd name="T34" fmla="*/ 42 w 165"/>
                <a:gd name="T35" fmla="*/ 42 h 96"/>
                <a:gd name="T36" fmla="*/ 31 w 165"/>
                <a:gd name="T37" fmla="*/ 96 h 96"/>
                <a:gd name="T38" fmla="*/ 0 w 165"/>
                <a:gd name="T39" fmla="*/ 96 h 96"/>
                <a:gd name="T40" fmla="*/ 20 w 165"/>
                <a:gd name="T41" fmla="*/ 1 h 96"/>
                <a:gd name="T42" fmla="*/ 50 w 165"/>
                <a:gd name="T43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96">
                  <a:moveTo>
                    <a:pt x="50" y="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5" y="3"/>
                    <a:pt x="67" y="0"/>
                    <a:pt x="77" y="0"/>
                  </a:cubicBezTo>
                  <a:cubicBezTo>
                    <a:pt x="91" y="0"/>
                    <a:pt x="104" y="2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8" y="5"/>
                    <a:pt x="122" y="0"/>
                    <a:pt x="134" y="0"/>
                  </a:cubicBezTo>
                  <a:cubicBezTo>
                    <a:pt x="156" y="0"/>
                    <a:pt x="165" y="9"/>
                    <a:pt x="161" y="31"/>
                  </a:cubicBezTo>
                  <a:cubicBezTo>
                    <a:pt x="147" y="96"/>
                    <a:pt x="147" y="96"/>
                    <a:pt x="147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9" y="31"/>
                    <a:pt x="131" y="24"/>
                    <a:pt x="119" y="24"/>
                  </a:cubicBezTo>
                  <a:cubicBezTo>
                    <a:pt x="106" y="24"/>
                    <a:pt x="102" y="32"/>
                    <a:pt x="100" y="42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58" y="96"/>
                    <a:pt x="58" y="96"/>
                    <a:pt x="58" y="96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1" y="30"/>
                    <a:pt x="72" y="24"/>
                    <a:pt x="61" y="24"/>
                  </a:cubicBezTo>
                  <a:cubicBezTo>
                    <a:pt x="48" y="24"/>
                    <a:pt x="45" y="30"/>
                    <a:pt x="42" y="42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50" y="1"/>
                    <a:pt x="50" y="1"/>
                    <a:pt x="5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32" name="Freeform 11"/>
            <p:cNvSpPr>
              <a:spLocks noEditPoints="1"/>
            </p:cNvSpPr>
            <p:nvPr/>
          </p:nvSpPr>
          <p:spPr bwMode="auto">
            <a:xfrm>
              <a:off x="5244" y="2339"/>
              <a:ext cx="271" cy="236"/>
            </a:xfrm>
            <a:custGeom>
              <a:avLst/>
              <a:gdLst>
                <a:gd name="T0" fmla="*/ 53 w 112"/>
                <a:gd name="T1" fmla="*/ 58 h 98"/>
                <a:gd name="T2" fmla="*/ 68 w 112"/>
                <a:gd name="T3" fmla="*/ 66 h 98"/>
                <a:gd name="T4" fmla="*/ 48 w 112"/>
                <a:gd name="T5" fmla="*/ 78 h 98"/>
                <a:gd name="T6" fmla="*/ 37 w 112"/>
                <a:gd name="T7" fmla="*/ 67 h 98"/>
                <a:gd name="T8" fmla="*/ 53 w 112"/>
                <a:gd name="T9" fmla="*/ 58 h 98"/>
                <a:gd name="T10" fmla="*/ 61 w 112"/>
                <a:gd name="T11" fmla="*/ 97 h 98"/>
                <a:gd name="T12" fmla="*/ 92 w 112"/>
                <a:gd name="T13" fmla="*/ 97 h 98"/>
                <a:gd name="T14" fmla="*/ 105 w 112"/>
                <a:gd name="T15" fmla="*/ 37 h 98"/>
                <a:gd name="T16" fmla="*/ 68 w 112"/>
                <a:gd name="T17" fmla="*/ 1 h 98"/>
                <a:gd name="T18" fmla="*/ 18 w 112"/>
                <a:gd name="T19" fmla="*/ 30 h 98"/>
                <a:gd name="T20" fmla="*/ 49 w 112"/>
                <a:gd name="T21" fmla="*/ 30 h 98"/>
                <a:gd name="T22" fmla="*/ 64 w 112"/>
                <a:gd name="T23" fmla="*/ 20 h 98"/>
                <a:gd name="T24" fmla="*/ 75 w 112"/>
                <a:gd name="T25" fmla="*/ 34 h 98"/>
                <a:gd name="T26" fmla="*/ 71 w 112"/>
                <a:gd name="T27" fmla="*/ 49 h 98"/>
                <a:gd name="T28" fmla="*/ 70 w 112"/>
                <a:gd name="T29" fmla="*/ 49 h 98"/>
                <a:gd name="T30" fmla="*/ 46 w 112"/>
                <a:gd name="T31" fmla="*/ 39 h 98"/>
                <a:gd name="T32" fmla="*/ 6 w 112"/>
                <a:gd name="T33" fmla="*/ 68 h 98"/>
                <a:gd name="T34" fmla="*/ 34 w 112"/>
                <a:gd name="T35" fmla="*/ 98 h 98"/>
                <a:gd name="T36" fmla="*/ 64 w 112"/>
                <a:gd name="T37" fmla="*/ 83 h 98"/>
                <a:gd name="T38" fmla="*/ 65 w 112"/>
                <a:gd name="T39" fmla="*/ 83 h 98"/>
                <a:gd name="T40" fmla="*/ 61 w 112"/>
                <a:gd name="T41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" h="98">
                  <a:moveTo>
                    <a:pt x="53" y="58"/>
                  </a:moveTo>
                  <a:cubicBezTo>
                    <a:pt x="63" y="58"/>
                    <a:pt x="69" y="58"/>
                    <a:pt x="68" y="66"/>
                  </a:cubicBezTo>
                  <a:cubicBezTo>
                    <a:pt x="66" y="76"/>
                    <a:pt x="61" y="78"/>
                    <a:pt x="48" y="78"/>
                  </a:cubicBezTo>
                  <a:cubicBezTo>
                    <a:pt x="44" y="78"/>
                    <a:pt x="35" y="78"/>
                    <a:pt x="37" y="67"/>
                  </a:cubicBezTo>
                  <a:cubicBezTo>
                    <a:pt x="39" y="59"/>
                    <a:pt x="45" y="58"/>
                    <a:pt x="53" y="58"/>
                  </a:cubicBezTo>
                  <a:close/>
                  <a:moveTo>
                    <a:pt x="61" y="97"/>
                  </a:moveTo>
                  <a:cubicBezTo>
                    <a:pt x="92" y="97"/>
                    <a:pt x="92" y="97"/>
                    <a:pt x="92" y="9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12" y="5"/>
                    <a:pt x="99" y="1"/>
                    <a:pt x="68" y="1"/>
                  </a:cubicBezTo>
                  <a:cubicBezTo>
                    <a:pt x="45" y="1"/>
                    <a:pt x="24" y="0"/>
                    <a:pt x="18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0" y="21"/>
                    <a:pt x="56" y="20"/>
                    <a:pt x="64" y="20"/>
                  </a:cubicBezTo>
                  <a:cubicBezTo>
                    <a:pt x="77" y="20"/>
                    <a:pt x="76" y="25"/>
                    <a:pt x="75" y="34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69" y="38"/>
                    <a:pt x="55" y="39"/>
                    <a:pt x="46" y="39"/>
                  </a:cubicBezTo>
                  <a:cubicBezTo>
                    <a:pt x="24" y="39"/>
                    <a:pt x="10" y="46"/>
                    <a:pt x="6" y="68"/>
                  </a:cubicBezTo>
                  <a:cubicBezTo>
                    <a:pt x="0" y="93"/>
                    <a:pt x="12" y="98"/>
                    <a:pt x="34" y="98"/>
                  </a:cubicBezTo>
                  <a:cubicBezTo>
                    <a:pt x="45" y="98"/>
                    <a:pt x="59" y="96"/>
                    <a:pt x="64" y="83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61" y="97"/>
                    <a:pt x="61" y="97"/>
                    <a:pt x="61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33" name="Freeform 12"/>
            <p:cNvSpPr>
              <a:spLocks noEditPoints="1"/>
            </p:cNvSpPr>
            <p:nvPr/>
          </p:nvSpPr>
          <p:spPr bwMode="auto">
            <a:xfrm>
              <a:off x="5500" y="2244"/>
              <a:ext cx="145" cy="329"/>
            </a:xfrm>
            <a:custGeom>
              <a:avLst/>
              <a:gdLst>
                <a:gd name="T0" fmla="*/ 75 w 145"/>
                <a:gd name="T1" fmla="*/ 329 h 329"/>
                <a:gd name="T2" fmla="*/ 0 w 145"/>
                <a:gd name="T3" fmla="*/ 329 h 329"/>
                <a:gd name="T4" fmla="*/ 48 w 145"/>
                <a:gd name="T5" fmla="*/ 99 h 329"/>
                <a:gd name="T6" fmla="*/ 123 w 145"/>
                <a:gd name="T7" fmla="*/ 99 h 329"/>
                <a:gd name="T8" fmla="*/ 75 w 145"/>
                <a:gd name="T9" fmla="*/ 329 h 329"/>
                <a:gd name="T10" fmla="*/ 75 w 145"/>
                <a:gd name="T11" fmla="*/ 329 h 329"/>
                <a:gd name="T12" fmla="*/ 133 w 145"/>
                <a:gd name="T13" fmla="*/ 58 h 329"/>
                <a:gd name="T14" fmla="*/ 58 w 145"/>
                <a:gd name="T15" fmla="*/ 58 h 329"/>
                <a:gd name="T16" fmla="*/ 70 w 145"/>
                <a:gd name="T17" fmla="*/ 0 h 329"/>
                <a:gd name="T18" fmla="*/ 145 w 145"/>
                <a:gd name="T19" fmla="*/ 0 h 329"/>
                <a:gd name="T20" fmla="*/ 133 w 145"/>
                <a:gd name="T21" fmla="*/ 58 h 329"/>
                <a:gd name="T22" fmla="*/ 133 w 145"/>
                <a:gd name="T23" fmla="*/ 5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329">
                  <a:moveTo>
                    <a:pt x="75" y="329"/>
                  </a:moveTo>
                  <a:lnTo>
                    <a:pt x="0" y="329"/>
                  </a:lnTo>
                  <a:lnTo>
                    <a:pt x="48" y="99"/>
                  </a:lnTo>
                  <a:lnTo>
                    <a:pt x="123" y="99"/>
                  </a:lnTo>
                  <a:lnTo>
                    <a:pt x="75" y="329"/>
                  </a:lnTo>
                  <a:lnTo>
                    <a:pt x="75" y="329"/>
                  </a:lnTo>
                  <a:close/>
                  <a:moveTo>
                    <a:pt x="133" y="58"/>
                  </a:moveTo>
                  <a:lnTo>
                    <a:pt x="58" y="58"/>
                  </a:lnTo>
                  <a:lnTo>
                    <a:pt x="70" y="0"/>
                  </a:lnTo>
                  <a:lnTo>
                    <a:pt x="145" y="0"/>
                  </a:lnTo>
                  <a:lnTo>
                    <a:pt x="133" y="58"/>
                  </a:lnTo>
                  <a:lnTo>
                    <a:pt x="133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34" name="Freeform 13"/>
            <p:cNvSpPr>
              <a:spLocks/>
            </p:cNvSpPr>
            <p:nvPr/>
          </p:nvSpPr>
          <p:spPr bwMode="auto">
            <a:xfrm>
              <a:off x="3654" y="1860"/>
              <a:ext cx="433" cy="810"/>
            </a:xfrm>
            <a:custGeom>
              <a:avLst/>
              <a:gdLst>
                <a:gd name="T0" fmla="*/ 170 w 179"/>
                <a:gd name="T1" fmla="*/ 328 h 335"/>
                <a:gd name="T2" fmla="*/ 51 w 179"/>
                <a:gd name="T3" fmla="*/ 167 h 335"/>
                <a:gd name="T4" fmla="*/ 172 w 179"/>
                <a:gd name="T5" fmla="*/ 6 h 335"/>
                <a:gd name="T6" fmla="*/ 169 w 179"/>
                <a:gd name="T7" fmla="*/ 0 h 335"/>
                <a:gd name="T8" fmla="*/ 0 w 179"/>
                <a:gd name="T9" fmla="*/ 167 h 335"/>
                <a:gd name="T10" fmla="*/ 169 w 179"/>
                <a:gd name="T11" fmla="*/ 335 h 335"/>
                <a:gd name="T12" fmla="*/ 170 w 179"/>
                <a:gd name="T13" fmla="*/ 32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335">
                  <a:moveTo>
                    <a:pt x="170" y="328"/>
                  </a:moveTo>
                  <a:cubicBezTo>
                    <a:pt x="101" y="307"/>
                    <a:pt x="51" y="243"/>
                    <a:pt x="51" y="167"/>
                  </a:cubicBezTo>
                  <a:cubicBezTo>
                    <a:pt x="51" y="91"/>
                    <a:pt x="102" y="27"/>
                    <a:pt x="172" y="6"/>
                  </a:cubicBezTo>
                  <a:cubicBezTo>
                    <a:pt x="179" y="4"/>
                    <a:pt x="177" y="0"/>
                    <a:pt x="169" y="0"/>
                  </a:cubicBezTo>
                  <a:cubicBezTo>
                    <a:pt x="75" y="0"/>
                    <a:pt x="0" y="75"/>
                    <a:pt x="0" y="167"/>
                  </a:cubicBezTo>
                  <a:cubicBezTo>
                    <a:pt x="0" y="260"/>
                    <a:pt x="75" y="335"/>
                    <a:pt x="169" y="335"/>
                  </a:cubicBezTo>
                  <a:cubicBezTo>
                    <a:pt x="177" y="335"/>
                    <a:pt x="178" y="330"/>
                    <a:pt x="170" y="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35" name="Freeform 14"/>
            <p:cNvSpPr>
              <a:spLocks/>
            </p:cNvSpPr>
            <p:nvPr/>
          </p:nvSpPr>
          <p:spPr bwMode="auto">
            <a:xfrm>
              <a:off x="3819" y="1920"/>
              <a:ext cx="587" cy="455"/>
            </a:xfrm>
            <a:custGeom>
              <a:avLst/>
              <a:gdLst>
                <a:gd name="T0" fmla="*/ 15 w 243"/>
                <a:gd name="T1" fmla="*/ 182 h 188"/>
                <a:gd name="T2" fmla="*/ 14 w 243"/>
                <a:gd name="T3" fmla="*/ 168 h 188"/>
                <a:gd name="T4" fmla="*/ 147 w 243"/>
                <a:gd name="T5" fmla="*/ 35 h 188"/>
                <a:gd name="T6" fmla="*/ 240 w 243"/>
                <a:gd name="T7" fmla="*/ 64 h 188"/>
                <a:gd name="T8" fmla="*/ 133 w 243"/>
                <a:gd name="T9" fmla="*/ 0 h 188"/>
                <a:gd name="T10" fmla="*/ 0 w 243"/>
                <a:gd name="T11" fmla="*/ 133 h 188"/>
                <a:gd name="T12" fmla="*/ 9 w 243"/>
                <a:gd name="T13" fmla="*/ 181 h 188"/>
                <a:gd name="T14" fmla="*/ 15 w 243"/>
                <a:gd name="T15" fmla="*/ 18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88">
                  <a:moveTo>
                    <a:pt x="15" y="182"/>
                  </a:moveTo>
                  <a:cubicBezTo>
                    <a:pt x="14" y="177"/>
                    <a:pt x="14" y="173"/>
                    <a:pt x="14" y="168"/>
                  </a:cubicBezTo>
                  <a:cubicBezTo>
                    <a:pt x="14" y="94"/>
                    <a:pt x="73" y="35"/>
                    <a:pt x="147" y="35"/>
                  </a:cubicBezTo>
                  <a:cubicBezTo>
                    <a:pt x="216" y="35"/>
                    <a:pt x="237" y="66"/>
                    <a:pt x="240" y="64"/>
                  </a:cubicBezTo>
                  <a:cubicBezTo>
                    <a:pt x="243" y="62"/>
                    <a:pt x="215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150"/>
                    <a:pt x="3" y="166"/>
                    <a:pt x="9" y="181"/>
                  </a:cubicBezTo>
                  <a:cubicBezTo>
                    <a:pt x="11" y="188"/>
                    <a:pt x="15" y="188"/>
                    <a:pt x="15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36" name="Freeform 15"/>
            <p:cNvSpPr>
              <a:spLocks/>
            </p:cNvSpPr>
            <p:nvPr/>
          </p:nvSpPr>
          <p:spPr bwMode="auto">
            <a:xfrm>
              <a:off x="3976" y="2039"/>
              <a:ext cx="422" cy="145"/>
            </a:xfrm>
            <a:custGeom>
              <a:avLst/>
              <a:gdLst>
                <a:gd name="T0" fmla="*/ 5 w 175"/>
                <a:gd name="T1" fmla="*/ 37 h 60"/>
                <a:gd name="T2" fmla="*/ 126 w 175"/>
                <a:gd name="T3" fmla="*/ 36 h 60"/>
                <a:gd name="T4" fmla="*/ 173 w 175"/>
                <a:gd name="T5" fmla="*/ 60 h 60"/>
                <a:gd name="T6" fmla="*/ 122 w 175"/>
                <a:gd name="T7" fmla="*/ 16 h 60"/>
                <a:gd name="T8" fmla="*/ 3 w 175"/>
                <a:gd name="T9" fmla="*/ 34 h 60"/>
                <a:gd name="T10" fmla="*/ 5 w 175"/>
                <a:gd name="T11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60">
                  <a:moveTo>
                    <a:pt x="5" y="37"/>
                  </a:moveTo>
                  <a:cubicBezTo>
                    <a:pt x="40" y="22"/>
                    <a:pt x="83" y="21"/>
                    <a:pt x="126" y="36"/>
                  </a:cubicBezTo>
                  <a:cubicBezTo>
                    <a:pt x="155" y="46"/>
                    <a:pt x="171" y="60"/>
                    <a:pt x="173" y="60"/>
                  </a:cubicBezTo>
                  <a:cubicBezTo>
                    <a:pt x="175" y="59"/>
                    <a:pt x="156" y="29"/>
                    <a:pt x="122" y="16"/>
                  </a:cubicBezTo>
                  <a:cubicBezTo>
                    <a:pt x="80" y="0"/>
                    <a:pt x="36" y="8"/>
                    <a:pt x="3" y="34"/>
                  </a:cubicBezTo>
                  <a:cubicBezTo>
                    <a:pt x="0" y="37"/>
                    <a:pt x="1" y="39"/>
                    <a:pt x="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</p:grpSp>
      <p:grpSp>
        <p:nvGrpSpPr>
          <p:cNvPr id="37" name="Group 6"/>
          <p:cNvGrpSpPr>
            <a:grpSpLocks noChangeAspect="1"/>
          </p:cNvGrpSpPr>
          <p:nvPr/>
        </p:nvGrpSpPr>
        <p:grpSpPr bwMode="auto">
          <a:xfrm>
            <a:off x="5844137" y="2351215"/>
            <a:ext cx="1084172" cy="441075"/>
            <a:chOff x="3654" y="1860"/>
            <a:chExt cx="1991" cy="810"/>
          </a:xfrm>
          <a:solidFill>
            <a:srgbClr val="0096D6"/>
          </a:solidFill>
        </p:grpSpPr>
        <p:sp>
          <p:nvSpPr>
            <p:cNvPr id="38" name="Freeform 7"/>
            <p:cNvSpPr>
              <a:spLocks noEditPoints="1"/>
            </p:cNvSpPr>
            <p:nvPr/>
          </p:nvSpPr>
          <p:spPr bwMode="auto">
            <a:xfrm>
              <a:off x="4026" y="2244"/>
              <a:ext cx="331" cy="329"/>
            </a:xfrm>
            <a:custGeom>
              <a:avLst/>
              <a:gdLst>
                <a:gd name="T0" fmla="*/ 232 w 331"/>
                <a:gd name="T1" fmla="*/ 208 h 329"/>
                <a:gd name="T2" fmla="*/ 153 w 331"/>
                <a:gd name="T3" fmla="*/ 208 h 329"/>
                <a:gd name="T4" fmla="*/ 223 w 331"/>
                <a:gd name="T5" fmla="*/ 66 h 329"/>
                <a:gd name="T6" fmla="*/ 223 w 331"/>
                <a:gd name="T7" fmla="*/ 66 h 329"/>
                <a:gd name="T8" fmla="*/ 232 w 331"/>
                <a:gd name="T9" fmla="*/ 208 h 329"/>
                <a:gd name="T10" fmla="*/ 232 w 331"/>
                <a:gd name="T11" fmla="*/ 208 h 329"/>
                <a:gd name="T12" fmla="*/ 237 w 331"/>
                <a:gd name="T13" fmla="*/ 271 h 329"/>
                <a:gd name="T14" fmla="*/ 242 w 331"/>
                <a:gd name="T15" fmla="*/ 329 h 329"/>
                <a:gd name="T16" fmla="*/ 331 w 331"/>
                <a:gd name="T17" fmla="*/ 329 h 329"/>
                <a:gd name="T18" fmla="*/ 300 w 331"/>
                <a:gd name="T19" fmla="*/ 0 h 329"/>
                <a:gd name="T20" fmla="*/ 167 w 331"/>
                <a:gd name="T21" fmla="*/ 0 h 329"/>
                <a:gd name="T22" fmla="*/ 0 w 331"/>
                <a:gd name="T23" fmla="*/ 329 h 329"/>
                <a:gd name="T24" fmla="*/ 92 w 331"/>
                <a:gd name="T25" fmla="*/ 329 h 329"/>
                <a:gd name="T26" fmla="*/ 119 w 331"/>
                <a:gd name="T27" fmla="*/ 271 h 329"/>
                <a:gd name="T28" fmla="*/ 237 w 331"/>
                <a:gd name="T29" fmla="*/ 271 h 329"/>
                <a:gd name="T30" fmla="*/ 237 w 331"/>
                <a:gd name="T31" fmla="*/ 271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1" h="329">
                  <a:moveTo>
                    <a:pt x="232" y="208"/>
                  </a:moveTo>
                  <a:lnTo>
                    <a:pt x="153" y="208"/>
                  </a:lnTo>
                  <a:lnTo>
                    <a:pt x="223" y="66"/>
                  </a:lnTo>
                  <a:lnTo>
                    <a:pt x="223" y="66"/>
                  </a:lnTo>
                  <a:lnTo>
                    <a:pt x="232" y="208"/>
                  </a:lnTo>
                  <a:lnTo>
                    <a:pt x="232" y="208"/>
                  </a:lnTo>
                  <a:close/>
                  <a:moveTo>
                    <a:pt x="237" y="271"/>
                  </a:moveTo>
                  <a:lnTo>
                    <a:pt x="242" y="329"/>
                  </a:lnTo>
                  <a:lnTo>
                    <a:pt x="331" y="329"/>
                  </a:lnTo>
                  <a:lnTo>
                    <a:pt x="300" y="0"/>
                  </a:lnTo>
                  <a:lnTo>
                    <a:pt x="167" y="0"/>
                  </a:lnTo>
                  <a:lnTo>
                    <a:pt x="0" y="329"/>
                  </a:lnTo>
                  <a:lnTo>
                    <a:pt x="92" y="329"/>
                  </a:lnTo>
                  <a:lnTo>
                    <a:pt x="119" y="271"/>
                  </a:lnTo>
                  <a:lnTo>
                    <a:pt x="237" y="271"/>
                  </a:lnTo>
                  <a:lnTo>
                    <a:pt x="23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4377" y="2244"/>
              <a:ext cx="263" cy="329"/>
            </a:xfrm>
            <a:custGeom>
              <a:avLst/>
              <a:gdLst>
                <a:gd name="T0" fmla="*/ 104 w 263"/>
                <a:gd name="T1" fmla="*/ 184 h 329"/>
                <a:gd name="T2" fmla="*/ 118 w 263"/>
                <a:gd name="T3" fmla="*/ 184 h 329"/>
                <a:gd name="T4" fmla="*/ 181 w 263"/>
                <a:gd name="T5" fmla="*/ 99 h 329"/>
                <a:gd name="T6" fmla="*/ 263 w 263"/>
                <a:gd name="T7" fmla="*/ 99 h 329"/>
                <a:gd name="T8" fmla="*/ 176 w 263"/>
                <a:gd name="T9" fmla="*/ 208 h 329"/>
                <a:gd name="T10" fmla="*/ 229 w 263"/>
                <a:gd name="T11" fmla="*/ 329 h 329"/>
                <a:gd name="T12" fmla="*/ 142 w 263"/>
                <a:gd name="T13" fmla="*/ 329 h 329"/>
                <a:gd name="T14" fmla="*/ 106 w 263"/>
                <a:gd name="T15" fmla="*/ 235 h 329"/>
                <a:gd name="T16" fmla="*/ 94 w 263"/>
                <a:gd name="T17" fmla="*/ 235 h 329"/>
                <a:gd name="T18" fmla="*/ 75 w 263"/>
                <a:gd name="T19" fmla="*/ 329 h 329"/>
                <a:gd name="T20" fmla="*/ 0 w 263"/>
                <a:gd name="T21" fmla="*/ 329 h 329"/>
                <a:gd name="T22" fmla="*/ 67 w 263"/>
                <a:gd name="T23" fmla="*/ 0 h 329"/>
                <a:gd name="T24" fmla="*/ 145 w 263"/>
                <a:gd name="T25" fmla="*/ 0 h 329"/>
                <a:gd name="T26" fmla="*/ 104 w 263"/>
                <a:gd name="T27" fmla="*/ 184 h 329"/>
                <a:gd name="T28" fmla="*/ 104 w 263"/>
                <a:gd name="T29" fmla="*/ 184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329">
                  <a:moveTo>
                    <a:pt x="104" y="184"/>
                  </a:moveTo>
                  <a:lnTo>
                    <a:pt x="118" y="184"/>
                  </a:lnTo>
                  <a:lnTo>
                    <a:pt x="181" y="99"/>
                  </a:lnTo>
                  <a:lnTo>
                    <a:pt x="263" y="99"/>
                  </a:lnTo>
                  <a:lnTo>
                    <a:pt x="176" y="208"/>
                  </a:lnTo>
                  <a:lnTo>
                    <a:pt x="229" y="329"/>
                  </a:lnTo>
                  <a:lnTo>
                    <a:pt x="142" y="329"/>
                  </a:lnTo>
                  <a:lnTo>
                    <a:pt x="106" y="235"/>
                  </a:lnTo>
                  <a:lnTo>
                    <a:pt x="94" y="235"/>
                  </a:lnTo>
                  <a:lnTo>
                    <a:pt x="75" y="329"/>
                  </a:lnTo>
                  <a:lnTo>
                    <a:pt x="0" y="329"/>
                  </a:lnTo>
                  <a:lnTo>
                    <a:pt x="67" y="0"/>
                  </a:lnTo>
                  <a:lnTo>
                    <a:pt x="145" y="0"/>
                  </a:lnTo>
                  <a:lnTo>
                    <a:pt x="104" y="184"/>
                  </a:lnTo>
                  <a:lnTo>
                    <a:pt x="104" y="1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40" name="Freeform 9"/>
            <p:cNvSpPr>
              <a:spLocks noEditPoints="1"/>
            </p:cNvSpPr>
            <p:nvPr/>
          </p:nvSpPr>
          <p:spPr bwMode="auto">
            <a:xfrm>
              <a:off x="4611" y="2339"/>
              <a:ext cx="271" cy="236"/>
            </a:xfrm>
            <a:custGeom>
              <a:avLst/>
              <a:gdLst>
                <a:gd name="T0" fmla="*/ 52 w 112"/>
                <a:gd name="T1" fmla="*/ 58 h 98"/>
                <a:gd name="T2" fmla="*/ 67 w 112"/>
                <a:gd name="T3" fmla="*/ 66 h 98"/>
                <a:gd name="T4" fmla="*/ 48 w 112"/>
                <a:gd name="T5" fmla="*/ 78 h 98"/>
                <a:gd name="T6" fmla="*/ 37 w 112"/>
                <a:gd name="T7" fmla="*/ 67 h 98"/>
                <a:gd name="T8" fmla="*/ 52 w 112"/>
                <a:gd name="T9" fmla="*/ 58 h 98"/>
                <a:gd name="T10" fmla="*/ 61 w 112"/>
                <a:gd name="T11" fmla="*/ 97 h 98"/>
                <a:gd name="T12" fmla="*/ 92 w 112"/>
                <a:gd name="T13" fmla="*/ 97 h 98"/>
                <a:gd name="T14" fmla="*/ 105 w 112"/>
                <a:gd name="T15" fmla="*/ 37 h 98"/>
                <a:gd name="T16" fmla="*/ 67 w 112"/>
                <a:gd name="T17" fmla="*/ 1 h 98"/>
                <a:gd name="T18" fmla="*/ 17 w 112"/>
                <a:gd name="T19" fmla="*/ 30 h 98"/>
                <a:gd name="T20" fmla="*/ 48 w 112"/>
                <a:gd name="T21" fmla="*/ 30 h 98"/>
                <a:gd name="T22" fmla="*/ 63 w 112"/>
                <a:gd name="T23" fmla="*/ 20 h 98"/>
                <a:gd name="T24" fmla="*/ 74 w 112"/>
                <a:gd name="T25" fmla="*/ 34 h 98"/>
                <a:gd name="T26" fmla="*/ 71 w 112"/>
                <a:gd name="T27" fmla="*/ 49 h 98"/>
                <a:gd name="T28" fmla="*/ 70 w 112"/>
                <a:gd name="T29" fmla="*/ 49 h 98"/>
                <a:gd name="T30" fmla="*/ 46 w 112"/>
                <a:gd name="T31" fmla="*/ 39 h 98"/>
                <a:gd name="T32" fmla="*/ 5 w 112"/>
                <a:gd name="T33" fmla="*/ 68 h 98"/>
                <a:gd name="T34" fmla="*/ 33 w 112"/>
                <a:gd name="T35" fmla="*/ 98 h 98"/>
                <a:gd name="T36" fmla="*/ 64 w 112"/>
                <a:gd name="T37" fmla="*/ 83 h 98"/>
                <a:gd name="T38" fmla="*/ 65 w 112"/>
                <a:gd name="T39" fmla="*/ 83 h 98"/>
                <a:gd name="T40" fmla="*/ 61 w 112"/>
                <a:gd name="T41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" h="98">
                  <a:moveTo>
                    <a:pt x="52" y="58"/>
                  </a:moveTo>
                  <a:cubicBezTo>
                    <a:pt x="62" y="58"/>
                    <a:pt x="69" y="58"/>
                    <a:pt x="67" y="66"/>
                  </a:cubicBezTo>
                  <a:cubicBezTo>
                    <a:pt x="65" y="76"/>
                    <a:pt x="61" y="78"/>
                    <a:pt x="48" y="78"/>
                  </a:cubicBezTo>
                  <a:cubicBezTo>
                    <a:pt x="43" y="78"/>
                    <a:pt x="34" y="78"/>
                    <a:pt x="37" y="67"/>
                  </a:cubicBezTo>
                  <a:cubicBezTo>
                    <a:pt x="38" y="59"/>
                    <a:pt x="45" y="58"/>
                    <a:pt x="52" y="58"/>
                  </a:cubicBezTo>
                  <a:close/>
                  <a:moveTo>
                    <a:pt x="61" y="97"/>
                  </a:moveTo>
                  <a:cubicBezTo>
                    <a:pt x="92" y="97"/>
                    <a:pt x="92" y="97"/>
                    <a:pt x="92" y="9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12" y="5"/>
                    <a:pt x="99" y="1"/>
                    <a:pt x="67" y="1"/>
                  </a:cubicBezTo>
                  <a:cubicBezTo>
                    <a:pt x="45" y="1"/>
                    <a:pt x="24" y="0"/>
                    <a:pt x="17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21"/>
                    <a:pt x="55" y="20"/>
                    <a:pt x="63" y="20"/>
                  </a:cubicBezTo>
                  <a:cubicBezTo>
                    <a:pt x="77" y="20"/>
                    <a:pt x="76" y="25"/>
                    <a:pt x="74" y="34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68" y="38"/>
                    <a:pt x="55" y="39"/>
                    <a:pt x="46" y="39"/>
                  </a:cubicBezTo>
                  <a:cubicBezTo>
                    <a:pt x="24" y="39"/>
                    <a:pt x="10" y="46"/>
                    <a:pt x="5" y="68"/>
                  </a:cubicBezTo>
                  <a:cubicBezTo>
                    <a:pt x="0" y="93"/>
                    <a:pt x="12" y="98"/>
                    <a:pt x="33" y="98"/>
                  </a:cubicBezTo>
                  <a:cubicBezTo>
                    <a:pt x="44" y="98"/>
                    <a:pt x="59" y="96"/>
                    <a:pt x="64" y="83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61" y="97"/>
                    <a:pt x="61" y="97"/>
                    <a:pt x="61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4865" y="2341"/>
              <a:ext cx="398" cy="232"/>
            </a:xfrm>
            <a:custGeom>
              <a:avLst/>
              <a:gdLst>
                <a:gd name="T0" fmla="*/ 50 w 165"/>
                <a:gd name="T1" fmla="*/ 1 h 96"/>
                <a:gd name="T2" fmla="*/ 47 w 165"/>
                <a:gd name="T3" fmla="*/ 14 h 96"/>
                <a:gd name="T4" fmla="*/ 48 w 165"/>
                <a:gd name="T5" fmla="*/ 14 h 96"/>
                <a:gd name="T6" fmla="*/ 77 w 165"/>
                <a:gd name="T7" fmla="*/ 0 h 96"/>
                <a:gd name="T8" fmla="*/ 102 w 165"/>
                <a:gd name="T9" fmla="*/ 18 h 96"/>
                <a:gd name="T10" fmla="*/ 104 w 165"/>
                <a:gd name="T11" fmla="*/ 18 h 96"/>
                <a:gd name="T12" fmla="*/ 134 w 165"/>
                <a:gd name="T13" fmla="*/ 0 h 96"/>
                <a:gd name="T14" fmla="*/ 161 w 165"/>
                <a:gd name="T15" fmla="*/ 31 h 96"/>
                <a:gd name="T16" fmla="*/ 147 w 165"/>
                <a:gd name="T17" fmla="*/ 96 h 96"/>
                <a:gd name="T18" fmla="*/ 116 w 165"/>
                <a:gd name="T19" fmla="*/ 96 h 96"/>
                <a:gd name="T20" fmla="*/ 127 w 165"/>
                <a:gd name="T21" fmla="*/ 41 h 96"/>
                <a:gd name="T22" fmla="*/ 119 w 165"/>
                <a:gd name="T23" fmla="*/ 24 h 96"/>
                <a:gd name="T24" fmla="*/ 100 w 165"/>
                <a:gd name="T25" fmla="*/ 42 h 96"/>
                <a:gd name="T26" fmla="*/ 89 w 165"/>
                <a:gd name="T27" fmla="*/ 96 h 96"/>
                <a:gd name="T28" fmla="*/ 58 w 165"/>
                <a:gd name="T29" fmla="*/ 96 h 96"/>
                <a:gd name="T30" fmla="*/ 70 w 165"/>
                <a:gd name="T31" fmla="*/ 38 h 96"/>
                <a:gd name="T32" fmla="*/ 61 w 165"/>
                <a:gd name="T33" fmla="*/ 24 h 96"/>
                <a:gd name="T34" fmla="*/ 42 w 165"/>
                <a:gd name="T35" fmla="*/ 42 h 96"/>
                <a:gd name="T36" fmla="*/ 31 w 165"/>
                <a:gd name="T37" fmla="*/ 96 h 96"/>
                <a:gd name="T38" fmla="*/ 0 w 165"/>
                <a:gd name="T39" fmla="*/ 96 h 96"/>
                <a:gd name="T40" fmla="*/ 20 w 165"/>
                <a:gd name="T41" fmla="*/ 1 h 96"/>
                <a:gd name="T42" fmla="*/ 50 w 165"/>
                <a:gd name="T43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96">
                  <a:moveTo>
                    <a:pt x="50" y="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5" y="3"/>
                    <a:pt x="67" y="0"/>
                    <a:pt x="77" y="0"/>
                  </a:cubicBezTo>
                  <a:cubicBezTo>
                    <a:pt x="91" y="0"/>
                    <a:pt x="104" y="2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8" y="5"/>
                    <a:pt x="122" y="0"/>
                    <a:pt x="134" y="0"/>
                  </a:cubicBezTo>
                  <a:cubicBezTo>
                    <a:pt x="156" y="0"/>
                    <a:pt x="165" y="9"/>
                    <a:pt x="161" y="31"/>
                  </a:cubicBezTo>
                  <a:cubicBezTo>
                    <a:pt x="147" y="96"/>
                    <a:pt x="147" y="96"/>
                    <a:pt x="147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9" y="31"/>
                    <a:pt x="131" y="24"/>
                    <a:pt x="119" y="24"/>
                  </a:cubicBezTo>
                  <a:cubicBezTo>
                    <a:pt x="106" y="24"/>
                    <a:pt x="102" y="32"/>
                    <a:pt x="100" y="42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58" y="96"/>
                    <a:pt x="58" y="96"/>
                    <a:pt x="58" y="96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1" y="30"/>
                    <a:pt x="72" y="24"/>
                    <a:pt x="61" y="24"/>
                  </a:cubicBezTo>
                  <a:cubicBezTo>
                    <a:pt x="48" y="24"/>
                    <a:pt x="45" y="30"/>
                    <a:pt x="42" y="42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50" y="1"/>
                    <a:pt x="50" y="1"/>
                    <a:pt x="5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42" name="Freeform 11"/>
            <p:cNvSpPr>
              <a:spLocks noEditPoints="1"/>
            </p:cNvSpPr>
            <p:nvPr/>
          </p:nvSpPr>
          <p:spPr bwMode="auto">
            <a:xfrm>
              <a:off x="5244" y="2339"/>
              <a:ext cx="271" cy="236"/>
            </a:xfrm>
            <a:custGeom>
              <a:avLst/>
              <a:gdLst>
                <a:gd name="T0" fmla="*/ 53 w 112"/>
                <a:gd name="T1" fmla="*/ 58 h 98"/>
                <a:gd name="T2" fmla="*/ 68 w 112"/>
                <a:gd name="T3" fmla="*/ 66 h 98"/>
                <a:gd name="T4" fmla="*/ 48 w 112"/>
                <a:gd name="T5" fmla="*/ 78 h 98"/>
                <a:gd name="T6" fmla="*/ 37 w 112"/>
                <a:gd name="T7" fmla="*/ 67 h 98"/>
                <a:gd name="T8" fmla="*/ 53 w 112"/>
                <a:gd name="T9" fmla="*/ 58 h 98"/>
                <a:gd name="T10" fmla="*/ 61 w 112"/>
                <a:gd name="T11" fmla="*/ 97 h 98"/>
                <a:gd name="T12" fmla="*/ 92 w 112"/>
                <a:gd name="T13" fmla="*/ 97 h 98"/>
                <a:gd name="T14" fmla="*/ 105 w 112"/>
                <a:gd name="T15" fmla="*/ 37 h 98"/>
                <a:gd name="T16" fmla="*/ 68 w 112"/>
                <a:gd name="T17" fmla="*/ 1 h 98"/>
                <a:gd name="T18" fmla="*/ 18 w 112"/>
                <a:gd name="T19" fmla="*/ 30 h 98"/>
                <a:gd name="T20" fmla="*/ 49 w 112"/>
                <a:gd name="T21" fmla="*/ 30 h 98"/>
                <a:gd name="T22" fmla="*/ 64 w 112"/>
                <a:gd name="T23" fmla="*/ 20 h 98"/>
                <a:gd name="T24" fmla="*/ 75 w 112"/>
                <a:gd name="T25" fmla="*/ 34 h 98"/>
                <a:gd name="T26" fmla="*/ 71 w 112"/>
                <a:gd name="T27" fmla="*/ 49 h 98"/>
                <a:gd name="T28" fmla="*/ 70 w 112"/>
                <a:gd name="T29" fmla="*/ 49 h 98"/>
                <a:gd name="T30" fmla="*/ 46 w 112"/>
                <a:gd name="T31" fmla="*/ 39 h 98"/>
                <a:gd name="T32" fmla="*/ 6 w 112"/>
                <a:gd name="T33" fmla="*/ 68 h 98"/>
                <a:gd name="T34" fmla="*/ 34 w 112"/>
                <a:gd name="T35" fmla="*/ 98 h 98"/>
                <a:gd name="T36" fmla="*/ 64 w 112"/>
                <a:gd name="T37" fmla="*/ 83 h 98"/>
                <a:gd name="T38" fmla="*/ 65 w 112"/>
                <a:gd name="T39" fmla="*/ 83 h 98"/>
                <a:gd name="T40" fmla="*/ 61 w 112"/>
                <a:gd name="T41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" h="98">
                  <a:moveTo>
                    <a:pt x="53" y="58"/>
                  </a:moveTo>
                  <a:cubicBezTo>
                    <a:pt x="63" y="58"/>
                    <a:pt x="69" y="58"/>
                    <a:pt x="68" y="66"/>
                  </a:cubicBezTo>
                  <a:cubicBezTo>
                    <a:pt x="66" y="76"/>
                    <a:pt x="61" y="78"/>
                    <a:pt x="48" y="78"/>
                  </a:cubicBezTo>
                  <a:cubicBezTo>
                    <a:pt x="44" y="78"/>
                    <a:pt x="35" y="78"/>
                    <a:pt x="37" y="67"/>
                  </a:cubicBezTo>
                  <a:cubicBezTo>
                    <a:pt x="39" y="59"/>
                    <a:pt x="45" y="58"/>
                    <a:pt x="53" y="58"/>
                  </a:cubicBezTo>
                  <a:close/>
                  <a:moveTo>
                    <a:pt x="61" y="97"/>
                  </a:moveTo>
                  <a:cubicBezTo>
                    <a:pt x="92" y="97"/>
                    <a:pt x="92" y="97"/>
                    <a:pt x="92" y="9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12" y="5"/>
                    <a:pt x="99" y="1"/>
                    <a:pt x="68" y="1"/>
                  </a:cubicBezTo>
                  <a:cubicBezTo>
                    <a:pt x="45" y="1"/>
                    <a:pt x="24" y="0"/>
                    <a:pt x="18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0" y="21"/>
                    <a:pt x="56" y="20"/>
                    <a:pt x="64" y="20"/>
                  </a:cubicBezTo>
                  <a:cubicBezTo>
                    <a:pt x="77" y="20"/>
                    <a:pt x="76" y="25"/>
                    <a:pt x="75" y="34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69" y="38"/>
                    <a:pt x="55" y="39"/>
                    <a:pt x="46" y="39"/>
                  </a:cubicBezTo>
                  <a:cubicBezTo>
                    <a:pt x="24" y="39"/>
                    <a:pt x="10" y="46"/>
                    <a:pt x="6" y="68"/>
                  </a:cubicBezTo>
                  <a:cubicBezTo>
                    <a:pt x="0" y="93"/>
                    <a:pt x="12" y="98"/>
                    <a:pt x="34" y="98"/>
                  </a:cubicBezTo>
                  <a:cubicBezTo>
                    <a:pt x="45" y="98"/>
                    <a:pt x="59" y="96"/>
                    <a:pt x="64" y="83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61" y="97"/>
                    <a:pt x="61" y="97"/>
                    <a:pt x="61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5500" y="2244"/>
              <a:ext cx="145" cy="329"/>
            </a:xfrm>
            <a:custGeom>
              <a:avLst/>
              <a:gdLst>
                <a:gd name="T0" fmla="*/ 75 w 145"/>
                <a:gd name="T1" fmla="*/ 329 h 329"/>
                <a:gd name="T2" fmla="*/ 0 w 145"/>
                <a:gd name="T3" fmla="*/ 329 h 329"/>
                <a:gd name="T4" fmla="*/ 48 w 145"/>
                <a:gd name="T5" fmla="*/ 99 h 329"/>
                <a:gd name="T6" fmla="*/ 123 w 145"/>
                <a:gd name="T7" fmla="*/ 99 h 329"/>
                <a:gd name="T8" fmla="*/ 75 w 145"/>
                <a:gd name="T9" fmla="*/ 329 h 329"/>
                <a:gd name="T10" fmla="*/ 75 w 145"/>
                <a:gd name="T11" fmla="*/ 329 h 329"/>
                <a:gd name="T12" fmla="*/ 133 w 145"/>
                <a:gd name="T13" fmla="*/ 58 h 329"/>
                <a:gd name="T14" fmla="*/ 58 w 145"/>
                <a:gd name="T15" fmla="*/ 58 h 329"/>
                <a:gd name="T16" fmla="*/ 70 w 145"/>
                <a:gd name="T17" fmla="*/ 0 h 329"/>
                <a:gd name="T18" fmla="*/ 145 w 145"/>
                <a:gd name="T19" fmla="*/ 0 h 329"/>
                <a:gd name="T20" fmla="*/ 133 w 145"/>
                <a:gd name="T21" fmla="*/ 58 h 329"/>
                <a:gd name="T22" fmla="*/ 133 w 145"/>
                <a:gd name="T23" fmla="*/ 5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329">
                  <a:moveTo>
                    <a:pt x="75" y="329"/>
                  </a:moveTo>
                  <a:lnTo>
                    <a:pt x="0" y="329"/>
                  </a:lnTo>
                  <a:lnTo>
                    <a:pt x="48" y="99"/>
                  </a:lnTo>
                  <a:lnTo>
                    <a:pt x="123" y="99"/>
                  </a:lnTo>
                  <a:lnTo>
                    <a:pt x="75" y="329"/>
                  </a:lnTo>
                  <a:lnTo>
                    <a:pt x="75" y="329"/>
                  </a:lnTo>
                  <a:close/>
                  <a:moveTo>
                    <a:pt x="133" y="58"/>
                  </a:moveTo>
                  <a:lnTo>
                    <a:pt x="58" y="58"/>
                  </a:lnTo>
                  <a:lnTo>
                    <a:pt x="70" y="0"/>
                  </a:lnTo>
                  <a:lnTo>
                    <a:pt x="145" y="0"/>
                  </a:lnTo>
                  <a:lnTo>
                    <a:pt x="133" y="58"/>
                  </a:lnTo>
                  <a:lnTo>
                    <a:pt x="133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auto">
            <a:xfrm>
              <a:off x="3654" y="1860"/>
              <a:ext cx="433" cy="810"/>
            </a:xfrm>
            <a:custGeom>
              <a:avLst/>
              <a:gdLst>
                <a:gd name="T0" fmla="*/ 170 w 179"/>
                <a:gd name="T1" fmla="*/ 328 h 335"/>
                <a:gd name="T2" fmla="*/ 51 w 179"/>
                <a:gd name="T3" fmla="*/ 167 h 335"/>
                <a:gd name="T4" fmla="*/ 172 w 179"/>
                <a:gd name="T5" fmla="*/ 6 h 335"/>
                <a:gd name="T6" fmla="*/ 169 w 179"/>
                <a:gd name="T7" fmla="*/ 0 h 335"/>
                <a:gd name="T8" fmla="*/ 0 w 179"/>
                <a:gd name="T9" fmla="*/ 167 h 335"/>
                <a:gd name="T10" fmla="*/ 169 w 179"/>
                <a:gd name="T11" fmla="*/ 335 h 335"/>
                <a:gd name="T12" fmla="*/ 170 w 179"/>
                <a:gd name="T13" fmla="*/ 32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335">
                  <a:moveTo>
                    <a:pt x="170" y="328"/>
                  </a:moveTo>
                  <a:cubicBezTo>
                    <a:pt x="101" y="307"/>
                    <a:pt x="51" y="243"/>
                    <a:pt x="51" y="167"/>
                  </a:cubicBezTo>
                  <a:cubicBezTo>
                    <a:pt x="51" y="91"/>
                    <a:pt x="102" y="27"/>
                    <a:pt x="172" y="6"/>
                  </a:cubicBezTo>
                  <a:cubicBezTo>
                    <a:pt x="179" y="4"/>
                    <a:pt x="177" y="0"/>
                    <a:pt x="169" y="0"/>
                  </a:cubicBezTo>
                  <a:cubicBezTo>
                    <a:pt x="75" y="0"/>
                    <a:pt x="0" y="75"/>
                    <a:pt x="0" y="167"/>
                  </a:cubicBezTo>
                  <a:cubicBezTo>
                    <a:pt x="0" y="260"/>
                    <a:pt x="75" y="335"/>
                    <a:pt x="169" y="335"/>
                  </a:cubicBezTo>
                  <a:cubicBezTo>
                    <a:pt x="177" y="335"/>
                    <a:pt x="178" y="330"/>
                    <a:pt x="170" y="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auto">
            <a:xfrm>
              <a:off x="3819" y="1920"/>
              <a:ext cx="587" cy="455"/>
            </a:xfrm>
            <a:custGeom>
              <a:avLst/>
              <a:gdLst>
                <a:gd name="T0" fmla="*/ 15 w 243"/>
                <a:gd name="T1" fmla="*/ 182 h 188"/>
                <a:gd name="T2" fmla="*/ 14 w 243"/>
                <a:gd name="T3" fmla="*/ 168 h 188"/>
                <a:gd name="T4" fmla="*/ 147 w 243"/>
                <a:gd name="T5" fmla="*/ 35 h 188"/>
                <a:gd name="T6" fmla="*/ 240 w 243"/>
                <a:gd name="T7" fmla="*/ 64 h 188"/>
                <a:gd name="T8" fmla="*/ 133 w 243"/>
                <a:gd name="T9" fmla="*/ 0 h 188"/>
                <a:gd name="T10" fmla="*/ 0 w 243"/>
                <a:gd name="T11" fmla="*/ 133 h 188"/>
                <a:gd name="T12" fmla="*/ 9 w 243"/>
                <a:gd name="T13" fmla="*/ 181 h 188"/>
                <a:gd name="T14" fmla="*/ 15 w 243"/>
                <a:gd name="T15" fmla="*/ 18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88">
                  <a:moveTo>
                    <a:pt x="15" y="182"/>
                  </a:moveTo>
                  <a:cubicBezTo>
                    <a:pt x="14" y="177"/>
                    <a:pt x="14" y="173"/>
                    <a:pt x="14" y="168"/>
                  </a:cubicBezTo>
                  <a:cubicBezTo>
                    <a:pt x="14" y="94"/>
                    <a:pt x="73" y="35"/>
                    <a:pt x="147" y="35"/>
                  </a:cubicBezTo>
                  <a:cubicBezTo>
                    <a:pt x="216" y="35"/>
                    <a:pt x="237" y="66"/>
                    <a:pt x="240" y="64"/>
                  </a:cubicBezTo>
                  <a:cubicBezTo>
                    <a:pt x="243" y="62"/>
                    <a:pt x="215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150"/>
                    <a:pt x="3" y="166"/>
                    <a:pt x="9" y="181"/>
                  </a:cubicBezTo>
                  <a:cubicBezTo>
                    <a:pt x="11" y="188"/>
                    <a:pt x="15" y="188"/>
                    <a:pt x="15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auto">
            <a:xfrm>
              <a:off x="3976" y="2039"/>
              <a:ext cx="422" cy="145"/>
            </a:xfrm>
            <a:custGeom>
              <a:avLst/>
              <a:gdLst>
                <a:gd name="T0" fmla="*/ 5 w 175"/>
                <a:gd name="T1" fmla="*/ 37 h 60"/>
                <a:gd name="T2" fmla="*/ 126 w 175"/>
                <a:gd name="T3" fmla="*/ 36 h 60"/>
                <a:gd name="T4" fmla="*/ 173 w 175"/>
                <a:gd name="T5" fmla="*/ 60 h 60"/>
                <a:gd name="T6" fmla="*/ 122 w 175"/>
                <a:gd name="T7" fmla="*/ 16 h 60"/>
                <a:gd name="T8" fmla="*/ 3 w 175"/>
                <a:gd name="T9" fmla="*/ 34 h 60"/>
                <a:gd name="T10" fmla="*/ 5 w 175"/>
                <a:gd name="T11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60">
                  <a:moveTo>
                    <a:pt x="5" y="37"/>
                  </a:moveTo>
                  <a:cubicBezTo>
                    <a:pt x="40" y="22"/>
                    <a:pt x="83" y="21"/>
                    <a:pt x="126" y="36"/>
                  </a:cubicBezTo>
                  <a:cubicBezTo>
                    <a:pt x="155" y="46"/>
                    <a:pt x="171" y="60"/>
                    <a:pt x="173" y="60"/>
                  </a:cubicBezTo>
                  <a:cubicBezTo>
                    <a:pt x="175" y="59"/>
                    <a:pt x="156" y="29"/>
                    <a:pt x="122" y="16"/>
                  </a:cubicBezTo>
                  <a:cubicBezTo>
                    <a:pt x="80" y="0"/>
                    <a:pt x="36" y="8"/>
                    <a:pt x="3" y="34"/>
                  </a:cubicBezTo>
                  <a:cubicBezTo>
                    <a:pt x="0" y="37"/>
                    <a:pt x="1" y="39"/>
                    <a:pt x="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783167" y="3950403"/>
            <a:ext cx="7577670" cy="427030"/>
          </a:xfrm>
          <a:prstGeom prst="rect">
            <a:avLst/>
          </a:prstGeom>
        </p:spPr>
        <p:txBody>
          <a:bodyPr wrap="square" lIns="57140" tIns="28570" rIns="57140" bIns="28570">
            <a:spAutoFit/>
          </a:bodyPr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214794"/>
                </a:solidFill>
                <a:latin typeface="Arial" pitchFamily="34" charset="0"/>
                <a:ea typeface="Apple LiGothic Medium" pitchFamily="2" charset="-120"/>
                <a:cs typeface="Apple LiGothic Medium"/>
                <a:sym typeface="Arial" pitchFamily="34" charset="0"/>
              </a:rPr>
              <a:t>Complementary Platforms, Technology and Customers</a:t>
            </a:r>
          </a:p>
        </p:txBody>
      </p:sp>
      <p:pic>
        <p:nvPicPr>
          <p:cNvPr id="48" name="Picture 47" descr="Cisco_Logo_RGB_Screen_2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35" y="2328772"/>
            <a:ext cx="934280" cy="49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4079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34568E-6 L -0.17274 -2.34568E-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4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4568E-6 L 0.18073 -2.34568E-6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1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Application Optimisation</a:t>
            </a:r>
            <a:br>
              <a:rPr lang="en-AU" dirty="0" smtClean="0"/>
            </a:br>
            <a:r>
              <a:rPr lang="en-AU" sz="2400" dirty="0" smtClean="0"/>
              <a:t>Transport and Origin Independence</a:t>
            </a:r>
            <a:endParaRPr lang="en-AU" dirty="0"/>
          </a:p>
        </p:txBody>
      </p:sp>
      <p:sp>
        <p:nvSpPr>
          <p:cNvPr id="3" name="Text Placeholder 4"/>
          <p:cNvSpPr txBox="1">
            <a:spLocks/>
          </p:cNvSpPr>
          <p:nvPr/>
        </p:nvSpPr>
        <p:spPr>
          <a:xfrm>
            <a:off x="293076" y="1620058"/>
            <a:ext cx="8438174" cy="3314755"/>
          </a:xfrm>
          <a:prstGeom prst="rect">
            <a:avLst/>
          </a:prstGeom>
        </p:spPr>
        <p:txBody>
          <a:bodyPr>
            <a:normAutofit/>
          </a:bodyPr>
          <a:lstStyle>
            <a:lvl1pPr marL="169863" indent="-169863" algn="l" defTabSz="684213" rtl="0" eaLnBrk="1" fontAlgn="base" hangingPunct="1">
              <a:lnSpc>
                <a:spcPct val="95000"/>
              </a:lnSpc>
              <a:spcBef>
                <a:spcPts val="1075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Char char="•"/>
              <a:defRPr lang="en-US" sz="15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920481"/>
                </a:solidFill>
                <a:latin typeface="CiscoSansTT Light"/>
                <a:ea typeface="Apple LiGothic Medium"/>
                <a:cs typeface="CiscoSansTT Light"/>
                <a:sym typeface="Arial" pitchFamily="34" charset="0"/>
              </a:rPr>
              <a:t>Transport and Origin Independence</a:t>
            </a:r>
          </a:p>
          <a:p>
            <a:pPr marL="214272" indent="-214272">
              <a:spcBef>
                <a:spcPts val="750"/>
              </a:spcBef>
              <a:buFont typeface="Arial"/>
              <a:buChar char="•"/>
            </a:pPr>
            <a:r>
              <a:rPr lang="en-US" sz="1400" dirty="0" smtClean="0">
                <a:latin typeface="CiscoSansTT Light"/>
                <a:ea typeface="Apple LiGothic Medium"/>
                <a:cs typeface="CiscoSansTT Light"/>
                <a:sym typeface="Arial" pitchFamily="34" charset="0"/>
              </a:rPr>
              <a:t>WAN &amp; Direct Internet Access enterprise network topologies </a:t>
            </a:r>
          </a:p>
          <a:p>
            <a:pPr marL="214272" indent="-214272">
              <a:spcBef>
                <a:spcPts val="750"/>
              </a:spcBef>
              <a:buFont typeface="Arial"/>
              <a:buChar char="•"/>
            </a:pPr>
            <a:r>
              <a:rPr lang="en-US" sz="1400" dirty="0" smtClean="0">
                <a:latin typeface="CiscoSansTT Light"/>
                <a:ea typeface="Apple LiGothic Medium"/>
                <a:cs typeface="CiscoSansTT Light"/>
                <a:sym typeface="Arial" pitchFamily="34" charset="0"/>
              </a:rPr>
              <a:t>Single or dual sided WAAS deployments</a:t>
            </a:r>
            <a:endParaRPr lang="en-US" sz="1400" dirty="0">
              <a:latin typeface="CiscoSansTT Light"/>
              <a:ea typeface="Apple LiGothic Medium"/>
              <a:cs typeface="CiscoSansTT Light"/>
              <a:sym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48188" y="4028007"/>
            <a:ext cx="789427" cy="201311"/>
          </a:xfrm>
          <a:prstGeom prst="rect">
            <a:avLst/>
          </a:prstGeom>
          <a:solidFill>
            <a:srgbClr val="003D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4" rIns="68586" bIns="34294" numCol="1" rtlCol="0" anchor="ctr" anchorCtr="0" compatLnSpc="1">
            <a:prstTxWarp prst="textNoShape">
              <a:avLst/>
            </a:prstTxWarp>
          </a:bodyPr>
          <a:lstStyle/>
          <a:p>
            <a:pPr algn="ctr" defTabSz="571392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rPr>
              <a:t>WAAS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76575" y="3353514"/>
            <a:ext cx="2128022" cy="1380886"/>
            <a:chOff x="2770089" y="4918952"/>
            <a:chExt cx="3507995" cy="2209417"/>
          </a:xfrm>
        </p:grpSpPr>
        <p:sp>
          <p:nvSpPr>
            <p:cNvPr id="6" name="Cloud 5"/>
            <p:cNvSpPr/>
            <p:nvPr/>
          </p:nvSpPr>
          <p:spPr bwMode="auto">
            <a:xfrm>
              <a:off x="2770089" y="4918952"/>
              <a:ext cx="3507995" cy="2209417"/>
            </a:xfrm>
            <a:prstGeom prst="cloud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71392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05853" y="5756673"/>
              <a:ext cx="1281917" cy="4411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defTabSz="68589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>
                  <a:solidFill>
                    <a:srgbClr val="FFFFFF"/>
                  </a:solidFill>
                  <a:latin typeface="CiscoSansTT Light"/>
                  <a:ea typeface="Apple LiGothic Medium" pitchFamily="2" charset="-120"/>
                  <a:cs typeface="CiscoSansTT Light"/>
                  <a:sym typeface="Arial" pitchFamily="34" charset="0"/>
                </a:rPr>
                <a:t>WAN</a:t>
              </a:r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315100" y="2933456"/>
            <a:ext cx="260273" cy="371819"/>
            <a:chOff x="6400800" y="4572000"/>
            <a:chExt cx="640080" cy="91440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6400800" y="4572000"/>
              <a:ext cx="640080" cy="914400"/>
            </a:xfrm>
            <a:prstGeom prst="roundRect">
              <a:avLst>
                <a:gd name="adj" fmla="val 16624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71392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6473952" y="4645152"/>
              <a:ext cx="493776" cy="658368"/>
            </a:xfrm>
            <a:prstGeom prst="roundRect">
              <a:avLst>
                <a:gd name="adj" fmla="val 13276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71392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 bwMode="auto">
            <a:xfrm>
              <a:off x="6675120" y="5349240"/>
              <a:ext cx="91440" cy="91440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71392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33830" y="2675616"/>
            <a:ext cx="822813" cy="269488"/>
          </a:xfrm>
          <a:prstGeom prst="rect">
            <a:avLst/>
          </a:prstGeom>
        </p:spPr>
        <p:txBody>
          <a:bodyPr wrap="square" lIns="109728" tIns="54865" rIns="109728" bIns="54865">
            <a:spAutoFit/>
          </a:bodyPr>
          <a:lstStyle/>
          <a:p>
            <a:pPr algn="ctr" defTabSz="68570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595959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rPr>
              <a:t>End-user</a:t>
            </a:r>
          </a:p>
        </p:txBody>
      </p:sp>
      <p:cxnSp>
        <p:nvCxnSpPr>
          <p:cNvPr id="13" name="Straight Arrow Connector 12"/>
          <p:cNvCxnSpPr>
            <a:stCxn id="4" idx="3"/>
            <a:endCxn id="177" idx="1"/>
          </p:cNvCxnSpPr>
          <p:nvPr/>
        </p:nvCxnSpPr>
        <p:spPr bwMode="auto">
          <a:xfrm>
            <a:off x="1437614" y="4128663"/>
            <a:ext cx="2583644" cy="60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24BB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4" name="Straight Arrow Connector 13"/>
          <p:cNvCxnSpPr>
            <a:stCxn id="177" idx="0"/>
            <a:endCxn id="9" idx="2"/>
          </p:cNvCxnSpPr>
          <p:nvPr/>
        </p:nvCxnSpPr>
        <p:spPr bwMode="auto">
          <a:xfrm flipH="1" flipV="1">
            <a:off x="4445238" y="3305275"/>
            <a:ext cx="975" cy="7287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24BB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5" name="Straight Arrow Connector 14"/>
          <p:cNvCxnSpPr>
            <a:stCxn id="177" idx="3"/>
          </p:cNvCxnSpPr>
          <p:nvPr/>
        </p:nvCxnSpPr>
        <p:spPr bwMode="auto">
          <a:xfrm flipV="1">
            <a:off x="4871166" y="4127388"/>
            <a:ext cx="1286173" cy="72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24BB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grpSp>
        <p:nvGrpSpPr>
          <p:cNvPr id="16" name="Group 15"/>
          <p:cNvGrpSpPr/>
          <p:nvPr/>
        </p:nvGrpSpPr>
        <p:grpSpPr>
          <a:xfrm>
            <a:off x="1229937" y="2660069"/>
            <a:ext cx="7659638" cy="2426502"/>
            <a:chOff x="1639488" y="3335097"/>
            <a:chExt cx="10210191" cy="3235335"/>
          </a:xfrm>
        </p:grpSpPr>
        <p:grpSp>
          <p:nvGrpSpPr>
            <p:cNvPr id="17" name="Group 16"/>
            <p:cNvGrpSpPr/>
            <p:nvPr/>
          </p:nvGrpSpPr>
          <p:grpSpPr>
            <a:xfrm>
              <a:off x="8179522" y="3335097"/>
              <a:ext cx="3670157" cy="3235335"/>
              <a:chOff x="10150825" y="3809440"/>
              <a:chExt cx="4405335" cy="388240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0150825" y="4275233"/>
                <a:ext cx="4405335" cy="3416610"/>
                <a:chOff x="9784157" y="4185793"/>
                <a:chExt cx="4670578" cy="3622322"/>
              </a:xfrm>
            </p:grpSpPr>
            <p:sp>
              <p:nvSpPr>
                <p:cNvPr id="173" name="Cloud 172"/>
                <p:cNvSpPr/>
                <p:nvPr/>
              </p:nvSpPr>
              <p:spPr bwMode="auto">
                <a:xfrm>
                  <a:off x="9784157" y="4185793"/>
                  <a:ext cx="4670578" cy="3622322"/>
                </a:xfrm>
                <a:prstGeom prst="cloud">
                  <a:avLst/>
                </a:prstGeom>
                <a:solidFill>
                  <a:srgbClr val="9A9B9C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sp>
              <p:nvSpPr>
                <p:cNvPr id="174" name="TextBox 173"/>
                <p:cNvSpPr txBox="1"/>
                <p:nvPr/>
              </p:nvSpPr>
              <p:spPr>
                <a:xfrm>
                  <a:off x="11689816" y="5763100"/>
                  <a:ext cx="1582212" cy="467708"/>
                </a:xfrm>
                <a:prstGeom prst="rect">
                  <a:avLst/>
                </a:prstGeom>
                <a:noFill/>
              </p:spPr>
              <p:txBody>
                <a:bodyPr wrap="square" rtlCol="0" anchor="ctr" anchorCtr="0">
                  <a:spAutoFit/>
                </a:bodyPr>
                <a:lstStyle/>
                <a:p>
                  <a:pPr algn="ctr" defTabSz="685891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300" dirty="0">
                      <a:solidFill>
                        <a:srgbClr val="FFFFFF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rPr>
                    <a:t>Internet</a:t>
                  </a:r>
                </a:p>
              </p:txBody>
            </p:sp>
          </p:grpSp>
          <p:grpSp>
            <p:nvGrpSpPr>
              <p:cNvPr id="20" name="Group 19"/>
              <p:cNvGrpSpPr>
                <a:grpSpLocks noChangeAspect="1"/>
              </p:cNvGrpSpPr>
              <p:nvPr/>
            </p:nvGrpSpPr>
            <p:grpSpPr>
              <a:xfrm>
                <a:off x="10384034" y="6525970"/>
                <a:ext cx="413595" cy="413595"/>
                <a:chOff x="8744247" y="5846989"/>
                <a:chExt cx="274320" cy="274320"/>
              </a:xfrm>
            </p:grpSpPr>
            <p:sp>
              <p:nvSpPr>
                <p:cNvPr id="166" name="Oval 165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167" name="Group 166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168" name="Rounded Rectangle 167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69" name="Rounded Rectangle 168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70" name="Rounded Rectangle 169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71" name="Rounded Rectangle 170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72" name="Rounded Rectangle 171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21" name="Group 20"/>
              <p:cNvGrpSpPr>
                <a:grpSpLocks noChangeAspect="1"/>
              </p:cNvGrpSpPr>
              <p:nvPr/>
            </p:nvGrpSpPr>
            <p:grpSpPr>
              <a:xfrm>
                <a:off x="13235881" y="6674111"/>
                <a:ext cx="496313" cy="496313"/>
                <a:chOff x="8744247" y="5846989"/>
                <a:chExt cx="274320" cy="274320"/>
              </a:xfrm>
            </p:grpSpPr>
            <p:sp>
              <p:nvSpPr>
                <p:cNvPr id="159" name="Oval 158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22225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160" name="Group 159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161" name="Rounded Rectangle 160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62" name="Rounded Rectangle 161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63" name="Rounded Rectangle 162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64" name="Rounded Rectangle 163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65" name="Rounded Rectangle 164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22" name="Group 21"/>
              <p:cNvGrpSpPr>
                <a:grpSpLocks noChangeAspect="1"/>
              </p:cNvGrpSpPr>
              <p:nvPr/>
            </p:nvGrpSpPr>
            <p:grpSpPr>
              <a:xfrm>
                <a:off x="11113522" y="4667289"/>
                <a:ext cx="358449" cy="358449"/>
                <a:chOff x="8744247" y="5846989"/>
                <a:chExt cx="274320" cy="274320"/>
              </a:xfrm>
            </p:grpSpPr>
            <p:sp>
              <p:nvSpPr>
                <p:cNvPr id="152" name="Oval 151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153" name="Group 152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154" name="Rounded Rectangle 153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55" name="Rounded Rectangle 154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56" name="Rounded Rectangle 155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57" name="Rounded Rectangle 156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58" name="Rounded Rectangle 157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23" name="Group 22"/>
              <p:cNvGrpSpPr>
                <a:grpSpLocks noChangeAspect="1"/>
              </p:cNvGrpSpPr>
              <p:nvPr/>
            </p:nvGrpSpPr>
            <p:grpSpPr>
              <a:xfrm>
                <a:off x="11130203" y="7034853"/>
                <a:ext cx="358449" cy="358449"/>
                <a:chOff x="8744247" y="5846989"/>
                <a:chExt cx="274320" cy="274320"/>
              </a:xfrm>
            </p:grpSpPr>
            <p:sp>
              <p:nvSpPr>
                <p:cNvPr id="145" name="Oval 144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146" name="Group 145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147" name="Rounded Rectangle 146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48" name="Rounded Rectangle 147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49" name="Rounded Rectangle 148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50" name="Rounded Rectangle 149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51" name="Rounded Rectangle 150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24" name="Group 23"/>
              <p:cNvGrpSpPr>
                <a:grpSpLocks noChangeAspect="1"/>
              </p:cNvGrpSpPr>
              <p:nvPr/>
            </p:nvGrpSpPr>
            <p:grpSpPr>
              <a:xfrm>
                <a:off x="11765641" y="4477985"/>
                <a:ext cx="606605" cy="606605"/>
                <a:chOff x="8744247" y="5846989"/>
                <a:chExt cx="274320" cy="274320"/>
              </a:xfrm>
            </p:grpSpPr>
            <p:sp>
              <p:nvSpPr>
                <p:cNvPr id="138" name="Oval 137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22225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139" name="Group 138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140" name="Rounded Rectangle 139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41" name="Rounded Rectangle 140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42" name="Rounded Rectangle 141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43" name="Rounded Rectangle 142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44" name="Rounded Rectangle 143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25" name="Group 24"/>
              <p:cNvGrpSpPr>
                <a:grpSpLocks noChangeAspect="1"/>
              </p:cNvGrpSpPr>
              <p:nvPr/>
            </p:nvGrpSpPr>
            <p:grpSpPr>
              <a:xfrm>
                <a:off x="11120254" y="6214062"/>
                <a:ext cx="606605" cy="606605"/>
                <a:chOff x="8744247" y="5846989"/>
                <a:chExt cx="274320" cy="274320"/>
              </a:xfrm>
            </p:grpSpPr>
            <p:sp>
              <p:nvSpPr>
                <p:cNvPr id="131" name="Oval 130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22225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132" name="Group 131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133" name="Rounded Rectangle 132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34" name="Rounded Rectangle 133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35" name="Rounded Rectangle 134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36" name="Rounded Rectangle 135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37" name="Rounded Rectangle 136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26" name="Group 25"/>
              <p:cNvGrpSpPr>
                <a:grpSpLocks noChangeAspect="1"/>
              </p:cNvGrpSpPr>
              <p:nvPr/>
            </p:nvGrpSpPr>
            <p:grpSpPr>
              <a:xfrm>
                <a:off x="12665619" y="4376743"/>
                <a:ext cx="358449" cy="358449"/>
                <a:chOff x="8744247" y="5846989"/>
                <a:chExt cx="274320" cy="274320"/>
              </a:xfrm>
            </p:grpSpPr>
            <p:sp>
              <p:nvSpPr>
                <p:cNvPr id="124" name="Oval 123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125" name="Group 124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126" name="Rounded Rectangle 125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27" name="Rounded Rectangle 126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28" name="Rounded Rectangle 127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29" name="Rounded Rectangle 128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30" name="Rounded Rectangle 129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27" name="Group 26"/>
              <p:cNvGrpSpPr>
                <a:grpSpLocks noChangeAspect="1"/>
              </p:cNvGrpSpPr>
              <p:nvPr/>
            </p:nvGrpSpPr>
            <p:grpSpPr>
              <a:xfrm>
                <a:off x="10222918" y="5638351"/>
                <a:ext cx="496313" cy="496313"/>
                <a:chOff x="8744247" y="5846989"/>
                <a:chExt cx="274320" cy="274320"/>
              </a:xfrm>
            </p:grpSpPr>
            <p:sp>
              <p:nvSpPr>
                <p:cNvPr id="117" name="Oval 116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22225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118" name="Group 117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119" name="Rounded Rectangle 118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20" name="Rounded Rectangle 119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21" name="Rounded Rectangle 120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22" name="Rounded Rectangle 121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23" name="Rounded Rectangle 122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28" name="Group 27"/>
              <p:cNvGrpSpPr>
                <a:grpSpLocks noChangeAspect="1"/>
              </p:cNvGrpSpPr>
              <p:nvPr/>
            </p:nvGrpSpPr>
            <p:grpSpPr>
              <a:xfrm>
                <a:off x="12152710" y="7219421"/>
                <a:ext cx="430548" cy="430548"/>
                <a:chOff x="8744247" y="5846989"/>
                <a:chExt cx="274320" cy="274320"/>
              </a:xfrm>
            </p:grpSpPr>
            <p:sp>
              <p:nvSpPr>
                <p:cNvPr id="110" name="Oval 109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22225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111" name="Group 110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112" name="Rounded Rectangle 111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13" name="Rounded Rectangle 112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14" name="Rounded Rectangle 113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15" name="Rounded Rectangle 114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16" name="Rounded Rectangle 115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29" name="Group 28"/>
              <p:cNvGrpSpPr>
                <a:grpSpLocks noChangeAspect="1"/>
              </p:cNvGrpSpPr>
              <p:nvPr/>
            </p:nvGrpSpPr>
            <p:grpSpPr>
              <a:xfrm>
                <a:off x="10644612" y="5046906"/>
                <a:ext cx="302636" cy="302636"/>
                <a:chOff x="8744247" y="5846989"/>
                <a:chExt cx="274320" cy="274320"/>
              </a:xfrm>
            </p:grpSpPr>
            <p:sp>
              <p:nvSpPr>
                <p:cNvPr id="103" name="Oval 102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104" name="Group 103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105" name="Rounded Rectangle 104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06" name="Rounded Rectangle 105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07" name="Rounded Rectangle 106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08" name="Rounded Rectangle 107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09" name="Rounded Rectangle 108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30" name="Group 29"/>
              <p:cNvGrpSpPr>
                <a:grpSpLocks noChangeAspect="1"/>
              </p:cNvGrpSpPr>
              <p:nvPr/>
            </p:nvGrpSpPr>
            <p:grpSpPr>
              <a:xfrm>
                <a:off x="12487157" y="4961219"/>
                <a:ext cx="531774" cy="531774"/>
                <a:chOff x="8744247" y="5846989"/>
                <a:chExt cx="274320" cy="274320"/>
              </a:xfrm>
            </p:grpSpPr>
            <p:sp>
              <p:nvSpPr>
                <p:cNvPr id="96" name="Oval 95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22225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97" name="Group 96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98" name="Rounded Rectangle 97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99" name="Rounded Rectangle 98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00" name="Rounded Rectangle 99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01" name="Rounded Rectangle 100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102" name="Rounded Rectangle 101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31" name="Group 30"/>
              <p:cNvGrpSpPr>
                <a:grpSpLocks noChangeAspect="1"/>
              </p:cNvGrpSpPr>
              <p:nvPr/>
            </p:nvGrpSpPr>
            <p:grpSpPr>
              <a:xfrm>
                <a:off x="13905508" y="5844340"/>
                <a:ext cx="546416" cy="546416"/>
                <a:chOff x="8744247" y="5846989"/>
                <a:chExt cx="274320" cy="274320"/>
              </a:xfrm>
            </p:grpSpPr>
            <p:sp>
              <p:nvSpPr>
                <p:cNvPr id="89" name="Oval 88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22225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90" name="Group 89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91" name="Rounded Rectangle 90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92" name="Rounded Rectangle 91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93" name="Rounded Rectangle 92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94" name="Rounded Rectangle 93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95" name="Rounded Rectangle 94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32" name="Group 31"/>
              <p:cNvGrpSpPr>
                <a:grpSpLocks noChangeAspect="1"/>
              </p:cNvGrpSpPr>
              <p:nvPr/>
            </p:nvGrpSpPr>
            <p:grpSpPr>
              <a:xfrm>
                <a:off x="12296455" y="6499510"/>
                <a:ext cx="604379" cy="604379"/>
                <a:chOff x="8744247" y="5846989"/>
                <a:chExt cx="274320" cy="274320"/>
              </a:xfrm>
            </p:grpSpPr>
            <p:sp>
              <p:nvSpPr>
                <p:cNvPr id="82" name="Oval 81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22225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83" name="Group 82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84" name="Rounded Rectangle 83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85" name="Rounded Rectangle 84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86" name="Rounded Rectangle 85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87" name="Rounded Rectangle 86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88" name="Rounded Rectangle 87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33" name="Group 32"/>
              <p:cNvGrpSpPr>
                <a:grpSpLocks noChangeAspect="1"/>
              </p:cNvGrpSpPr>
              <p:nvPr/>
            </p:nvGrpSpPr>
            <p:grpSpPr>
              <a:xfrm>
                <a:off x="13475631" y="4394694"/>
                <a:ext cx="358449" cy="358449"/>
                <a:chOff x="8744247" y="5846989"/>
                <a:chExt cx="274320" cy="274320"/>
              </a:xfrm>
            </p:grpSpPr>
            <p:sp>
              <p:nvSpPr>
                <p:cNvPr id="75" name="Oval 74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76" name="Group 75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77" name="Rounded Rectangle 76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78" name="Rounded Rectangle 77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79" name="Rounded Rectangle 78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80" name="Rounded Rectangle 79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81" name="Rounded Rectangle 80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34" name="Group 33"/>
              <p:cNvGrpSpPr>
                <a:grpSpLocks noChangeAspect="1"/>
              </p:cNvGrpSpPr>
              <p:nvPr/>
            </p:nvGrpSpPr>
            <p:grpSpPr>
              <a:xfrm>
                <a:off x="13323980" y="4959976"/>
                <a:ext cx="462589" cy="462589"/>
                <a:chOff x="8744247" y="5846989"/>
                <a:chExt cx="274320" cy="274320"/>
              </a:xfrm>
            </p:grpSpPr>
            <p:sp>
              <p:nvSpPr>
                <p:cNvPr id="68" name="Oval 67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69" name="Group 68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70" name="Rounded Rectangle 69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71" name="Rounded Rectangle 70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72" name="Rounded Rectangle 71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73" name="Rounded Rectangle 72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74" name="Rounded Rectangle 73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35" name="Group 34"/>
              <p:cNvGrpSpPr>
                <a:grpSpLocks noChangeAspect="1"/>
              </p:cNvGrpSpPr>
              <p:nvPr/>
            </p:nvGrpSpPr>
            <p:grpSpPr>
              <a:xfrm>
                <a:off x="14014319" y="4912261"/>
                <a:ext cx="302636" cy="302636"/>
                <a:chOff x="8744247" y="5846989"/>
                <a:chExt cx="274320" cy="274320"/>
              </a:xfrm>
            </p:grpSpPr>
            <p:sp>
              <p:nvSpPr>
                <p:cNvPr id="61" name="Oval 60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62" name="Group 61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63" name="Rounded Rectangle 62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64" name="Rounded Rectangle 63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65" name="Rounded Rectangle 64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66" name="Rounded Rectangle 65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67" name="Rounded Rectangle 66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223863" y="5357145"/>
                <a:ext cx="487556" cy="487556"/>
                <a:chOff x="8744247" y="5846989"/>
                <a:chExt cx="274320" cy="274320"/>
              </a:xfrm>
            </p:grpSpPr>
            <p:sp>
              <p:nvSpPr>
                <p:cNvPr id="54" name="Oval 53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19050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55" name="Group 54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56" name="Rounded Rectangle 55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58" name="Rounded Rectangle 57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59" name="Rounded Rectangle 58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60" name="Rounded Rectangle 59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37" name="Group 36"/>
              <p:cNvGrpSpPr>
                <a:grpSpLocks noChangeAspect="1"/>
              </p:cNvGrpSpPr>
              <p:nvPr/>
            </p:nvGrpSpPr>
            <p:grpSpPr>
              <a:xfrm>
                <a:off x="13338810" y="6135814"/>
                <a:ext cx="302636" cy="302636"/>
                <a:chOff x="8744247" y="5846989"/>
                <a:chExt cx="274320" cy="274320"/>
              </a:xfrm>
            </p:grpSpPr>
            <p:sp>
              <p:nvSpPr>
                <p:cNvPr id="47" name="Oval 46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48" name="Group 47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49" name="Rounded Rectangle 48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50" name="Rounded Rectangle 49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51" name="Rounded Rectangle 50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52" name="Rounded Rectangle 51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53" name="Rounded Rectangle 52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grpSp>
            <p:nvGrpSpPr>
              <p:cNvPr id="38" name="Group 37"/>
              <p:cNvGrpSpPr>
                <a:grpSpLocks noChangeAspect="1"/>
              </p:cNvGrpSpPr>
              <p:nvPr/>
            </p:nvGrpSpPr>
            <p:grpSpPr>
              <a:xfrm>
                <a:off x="13985779" y="5401885"/>
                <a:ext cx="302636" cy="302636"/>
                <a:chOff x="8744247" y="5846989"/>
                <a:chExt cx="274320" cy="274320"/>
              </a:xfrm>
            </p:grpSpPr>
            <p:sp>
              <p:nvSpPr>
                <p:cNvPr id="40" name="Oval 39"/>
                <p:cNvSpPr>
                  <a:spLocks noChangeAspect="1"/>
                </p:cNvSpPr>
                <p:nvPr/>
              </p:nvSpPr>
              <p:spPr bwMode="auto">
                <a:xfrm>
                  <a:off x="8744247" y="5846989"/>
                  <a:ext cx="274320" cy="274320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FF8E1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000000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endParaRPr>
                </a:p>
              </p:txBody>
            </p:sp>
            <p:grpSp>
              <p:nvGrpSpPr>
                <p:cNvPr id="41" name="Group 40"/>
                <p:cNvGrpSpPr>
                  <a:grpSpLocks noChangeAspect="1"/>
                </p:cNvGrpSpPr>
                <p:nvPr/>
              </p:nvGrpSpPr>
              <p:grpSpPr>
                <a:xfrm>
                  <a:off x="8825101" y="5892709"/>
                  <a:ext cx="114300" cy="182880"/>
                  <a:chOff x="13319760" y="3660430"/>
                  <a:chExt cx="548640" cy="877824"/>
                </a:xfrm>
              </p:grpSpPr>
              <p:sp>
                <p:nvSpPr>
                  <p:cNvPr id="42" name="Rounded Rectangle 41"/>
                  <p:cNvSpPr/>
                  <p:nvPr/>
                </p:nvSpPr>
                <p:spPr bwMode="auto">
                  <a:xfrm>
                    <a:off x="13319760" y="3660430"/>
                    <a:ext cx="548640" cy="877824"/>
                  </a:xfrm>
                  <a:prstGeom prst="roundRect">
                    <a:avLst>
                      <a:gd name="adj" fmla="val 9332"/>
                    </a:avLst>
                  </a:prstGeom>
                  <a:solidFill>
                    <a:srgbClr val="FF8E1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43" name="Rounded Rectangle 42"/>
                  <p:cNvSpPr/>
                  <p:nvPr/>
                </p:nvSpPr>
                <p:spPr bwMode="auto">
                  <a:xfrm>
                    <a:off x="13374624" y="3715294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44" name="Rounded Rectangle 43"/>
                  <p:cNvSpPr/>
                  <p:nvPr/>
                </p:nvSpPr>
                <p:spPr bwMode="auto">
                  <a:xfrm>
                    <a:off x="13374624" y="3825022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45" name="Rounded Rectangle 44"/>
                  <p:cNvSpPr/>
                  <p:nvPr/>
                </p:nvSpPr>
                <p:spPr bwMode="auto">
                  <a:xfrm>
                    <a:off x="13374624" y="3934750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  <p:sp>
                <p:nvSpPr>
                  <p:cNvPr id="46" name="Rounded Rectangle 45"/>
                  <p:cNvSpPr/>
                  <p:nvPr/>
                </p:nvSpPr>
                <p:spPr bwMode="auto">
                  <a:xfrm>
                    <a:off x="13374624" y="4044478"/>
                    <a:ext cx="438912" cy="54864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bg1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571392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100">
                      <a:solidFill>
                        <a:srgbClr val="000000"/>
                      </a:solidFill>
                      <a:latin typeface="CiscoSansTT Light"/>
                      <a:ea typeface="Apple LiGothic Medium" pitchFamily="2" charset="-120"/>
                      <a:cs typeface="CiscoSansTT Light"/>
                      <a:sym typeface="Arial" pitchFamily="34" charset="0"/>
                    </a:endParaRPr>
                  </a:p>
                </p:txBody>
              </p:sp>
            </p:grpSp>
          </p:grpSp>
          <p:sp>
            <p:nvSpPr>
              <p:cNvPr id="39" name="TextBox 38"/>
              <p:cNvSpPr txBox="1"/>
              <p:nvPr/>
            </p:nvSpPr>
            <p:spPr>
              <a:xfrm>
                <a:off x="10772806" y="3809440"/>
                <a:ext cx="3161374" cy="39600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 defTabSz="685891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 smtClean="0">
                    <a:solidFill>
                      <a:srgbClr val="595959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rPr>
                  <a:t>Intelligent </a:t>
                </a:r>
                <a:r>
                  <a:rPr lang="en-US" sz="1100" dirty="0">
                    <a:solidFill>
                      <a:srgbClr val="595959"/>
                    </a:solidFill>
                    <a:latin typeface="CiscoSansTT Light"/>
                    <a:ea typeface="Apple LiGothic Medium" pitchFamily="2" charset="-120"/>
                    <a:cs typeface="CiscoSansTT Light"/>
                    <a:sym typeface="Arial" pitchFamily="34" charset="0"/>
                  </a:rPr>
                  <a:t>Platform</a:t>
                </a:r>
              </a:p>
            </p:txBody>
          </p:sp>
        </p:grpSp>
        <p:cxnSp>
          <p:nvCxnSpPr>
            <p:cNvPr id="18" name="Elbow Connector 17"/>
            <p:cNvCxnSpPr/>
            <p:nvPr/>
          </p:nvCxnSpPr>
          <p:spPr bwMode="auto">
            <a:xfrm>
              <a:off x="1639488" y="5427703"/>
              <a:ext cx="7146164" cy="805343"/>
            </a:xfrm>
            <a:prstGeom prst="bentConnector3">
              <a:avLst>
                <a:gd name="adj1" fmla="val -35"/>
              </a:avLst>
            </a:prstGeom>
            <a:solidFill>
              <a:schemeClr val="accent1"/>
            </a:solidFill>
            <a:ln w="38100" cap="flat" cmpd="sng" algn="ctr">
              <a:solidFill>
                <a:schemeClr val="accent3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  <p:sp>
        <p:nvSpPr>
          <p:cNvPr id="175" name="Rectangular Callout 174"/>
          <p:cNvSpPr/>
          <p:nvPr/>
        </p:nvSpPr>
        <p:spPr bwMode="auto">
          <a:xfrm>
            <a:off x="4705933" y="3336421"/>
            <a:ext cx="1128805" cy="474326"/>
          </a:xfrm>
          <a:prstGeom prst="wedgeRectCallout">
            <a:avLst>
              <a:gd name="adj1" fmla="val -33128"/>
              <a:gd name="adj2" fmla="val 68861"/>
            </a:avLst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4" rIns="68586" bIns="34294" numCol="1" rtlCol="0" anchor="ctr" anchorCtr="0" compatLnSpc="1">
            <a:prstTxWarp prst="textNoShape">
              <a:avLst/>
            </a:prstTxWarp>
          </a:bodyPr>
          <a:lstStyle/>
          <a:p>
            <a:pPr algn="ctr" defTabSz="571392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rPr>
              <a:t>Akamai Connect integrated into Cisco ISR-AX routers</a:t>
            </a:r>
          </a:p>
        </p:txBody>
      </p:sp>
      <p:sp>
        <p:nvSpPr>
          <p:cNvPr id="176" name="Rectangle 175"/>
          <p:cNvSpPr/>
          <p:nvPr/>
        </p:nvSpPr>
        <p:spPr bwMode="auto">
          <a:xfrm>
            <a:off x="4044309" y="4034030"/>
            <a:ext cx="672967" cy="201311"/>
          </a:xfrm>
          <a:prstGeom prst="rect">
            <a:avLst/>
          </a:prstGeom>
          <a:solidFill>
            <a:srgbClr val="0099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4" rIns="68586" bIns="34294" numCol="1" rtlCol="0" anchor="ctr" anchorCtr="0" compatLnSpc="1">
            <a:prstTxWarp prst="textNoShape">
              <a:avLst/>
            </a:prstTxWarp>
          </a:bodyPr>
          <a:lstStyle/>
          <a:p>
            <a:pPr algn="ctr" defTabSz="571392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rPr>
              <a:t>WAAS</a:t>
            </a:r>
          </a:p>
        </p:txBody>
      </p:sp>
      <p:sp>
        <p:nvSpPr>
          <p:cNvPr id="177" name="Rectangle 176"/>
          <p:cNvSpPr/>
          <p:nvPr/>
        </p:nvSpPr>
        <p:spPr bwMode="auto">
          <a:xfrm>
            <a:off x="4021257" y="4034030"/>
            <a:ext cx="849908" cy="201311"/>
          </a:xfrm>
          <a:prstGeom prst="rect">
            <a:avLst/>
          </a:prstGeom>
          <a:solidFill>
            <a:srgbClr val="003D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6" tIns="34294" rIns="68586" bIns="34294" numCol="1" rtlCol="0" anchor="ctr" anchorCtr="0" compatLnSpc="1">
            <a:prstTxWarp prst="textNoShape">
              <a:avLst/>
            </a:prstTxWarp>
          </a:bodyPr>
          <a:lstStyle/>
          <a:p>
            <a:pPr algn="ctr" defTabSz="571392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rPr>
              <a:t>ISR-AX+AC</a:t>
            </a:r>
          </a:p>
        </p:txBody>
      </p:sp>
      <p:grpSp>
        <p:nvGrpSpPr>
          <p:cNvPr id="178" name="Group 177"/>
          <p:cNvGrpSpPr>
            <a:grpSpLocks noChangeAspect="1"/>
          </p:cNvGrpSpPr>
          <p:nvPr/>
        </p:nvGrpSpPr>
        <p:grpSpPr>
          <a:xfrm>
            <a:off x="4755247" y="3877521"/>
            <a:ext cx="200536" cy="200537"/>
            <a:chOff x="8751736" y="5846989"/>
            <a:chExt cx="274320" cy="274320"/>
          </a:xfrm>
        </p:grpSpPr>
        <p:sp>
          <p:nvSpPr>
            <p:cNvPr id="179" name="Oval 178"/>
            <p:cNvSpPr>
              <a:spLocks noChangeAspect="1"/>
            </p:cNvSpPr>
            <p:nvPr/>
          </p:nvSpPr>
          <p:spPr bwMode="auto">
            <a:xfrm>
              <a:off x="8751736" y="5846989"/>
              <a:ext cx="274320" cy="274320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FF8E1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571392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solidFill>
                  <a:srgbClr val="000000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grpSp>
          <p:nvGrpSpPr>
            <p:cNvPr id="180" name="Group 179"/>
            <p:cNvGrpSpPr>
              <a:grpSpLocks noChangeAspect="1"/>
            </p:cNvGrpSpPr>
            <p:nvPr/>
          </p:nvGrpSpPr>
          <p:grpSpPr>
            <a:xfrm>
              <a:off x="8825101" y="5892709"/>
              <a:ext cx="114300" cy="182880"/>
              <a:chOff x="13319760" y="3660430"/>
              <a:chExt cx="548640" cy="877824"/>
            </a:xfrm>
          </p:grpSpPr>
          <p:sp>
            <p:nvSpPr>
              <p:cNvPr id="181" name="Rounded Rectangle 180"/>
              <p:cNvSpPr/>
              <p:nvPr/>
            </p:nvSpPr>
            <p:spPr bwMode="auto">
              <a:xfrm>
                <a:off x="13319760" y="3660430"/>
                <a:ext cx="548640" cy="877824"/>
              </a:xfrm>
              <a:prstGeom prst="roundRect">
                <a:avLst>
                  <a:gd name="adj" fmla="val 9332"/>
                </a:avLst>
              </a:prstGeom>
              <a:solidFill>
                <a:srgbClr val="FF8E1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7139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latin typeface="CiscoSansTT Light"/>
                  <a:ea typeface="Apple LiGothic Medium" pitchFamily="2" charset="-120"/>
                  <a:cs typeface="CiscoSansTT Light"/>
                  <a:sym typeface="Arial" pitchFamily="34" charset="0"/>
                </a:endParaRPr>
              </a:p>
            </p:txBody>
          </p:sp>
          <p:sp>
            <p:nvSpPr>
              <p:cNvPr id="182" name="Rounded Rectangle 181"/>
              <p:cNvSpPr/>
              <p:nvPr/>
            </p:nvSpPr>
            <p:spPr bwMode="auto">
              <a:xfrm>
                <a:off x="13374624" y="3715294"/>
                <a:ext cx="438912" cy="548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7139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latin typeface="CiscoSansTT Light"/>
                  <a:ea typeface="Apple LiGothic Medium" pitchFamily="2" charset="-120"/>
                  <a:cs typeface="CiscoSansTT Light"/>
                  <a:sym typeface="Arial" pitchFamily="34" charset="0"/>
                </a:endParaRPr>
              </a:p>
            </p:txBody>
          </p:sp>
          <p:sp>
            <p:nvSpPr>
              <p:cNvPr id="183" name="Rounded Rectangle 182"/>
              <p:cNvSpPr/>
              <p:nvPr/>
            </p:nvSpPr>
            <p:spPr bwMode="auto">
              <a:xfrm>
                <a:off x="13374624" y="3825022"/>
                <a:ext cx="438912" cy="548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7139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latin typeface="CiscoSansTT Light"/>
                  <a:ea typeface="Apple LiGothic Medium" pitchFamily="2" charset="-120"/>
                  <a:cs typeface="CiscoSansTT Light"/>
                  <a:sym typeface="Arial" pitchFamily="34" charset="0"/>
                </a:endParaRPr>
              </a:p>
            </p:txBody>
          </p:sp>
          <p:sp>
            <p:nvSpPr>
              <p:cNvPr id="184" name="Rounded Rectangle 183"/>
              <p:cNvSpPr/>
              <p:nvPr/>
            </p:nvSpPr>
            <p:spPr bwMode="auto">
              <a:xfrm>
                <a:off x="13374624" y="3934750"/>
                <a:ext cx="438912" cy="548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7139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latin typeface="CiscoSansTT Light"/>
                  <a:ea typeface="Apple LiGothic Medium" pitchFamily="2" charset="-120"/>
                  <a:cs typeface="CiscoSansTT Light"/>
                  <a:sym typeface="Arial" pitchFamily="34" charset="0"/>
                </a:endParaRPr>
              </a:p>
            </p:txBody>
          </p:sp>
          <p:sp>
            <p:nvSpPr>
              <p:cNvPr id="185" name="Rounded Rectangle 184"/>
              <p:cNvSpPr/>
              <p:nvPr/>
            </p:nvSpPr>
            <p:spPr bwMode="auto">
              <a:xfrm>
                <a:off x="13374624" y="4044478"/>
                <a:ext cx="438912" cy="548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571392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100">
                  <a:solidFill>
                    <a:srgbClr val="000000"/>
                  </a:solidFill>
                  <a:latin typeface="CiscoSansTT Light"/>
                  <a:ea typeface="Apple LiGothic Medium" pitchFamily="2" charset="-120"/>
                  <a:cs typeface="CiscoSansTT Light"/>
                  <a:sym typeface="Arial" pitchFamily="34" charset="0"/>
                </a:endParaRPr>
              </a:p>
            </p:txBody>
          </p:sp>
        </p:grpSp>
      </p:grpSp>
      <p:grpSp>
        <p:nvGrpSpPr>
          <p:cNvPr id="186" name="Group 185"/>
          <p:cNvGrpSpPr/>
          <p:nvPr/>
        </p:nvGrpSpPr>
        <p:grpSpPr>
          <a:xfrm>
            <a:off x="234139" y="3289189"/>
            <a:ext cx="987450" cy="1202129"/>
            <a:chOff x="10060344" y="2492364"/>
            <a:chExt cx="1316257" cy="1602839"/>
          </a:xfrm>
        </p:grpSpPr>
        <p:sp>
          <p:nvSpPr>
            <p:cNvPr id="187" name="Text Box 12"/>
            <p:cNvSpPr txBox="1">
              <a:spLocks noChangeArrowheads="1"/>
            </p:cNvSpPr>
            <p:nvPr/>
          </p:nvSpPr>
          <p:spPr bwMode="auto">
            <a:xfrm>
              <a:off x="10060344" y="3843852"/>
              <a:ext cx="1316257" cy="251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400" dirty="0">
                  <a:solidFill>
                    <a:srgbClr val="214794"/>
                  </a:solidFill>
                  <a:latin typeface="CiscoSansTT Light"/>
                  <a:ea typeface="+mj-ea"/>
                  <a:cs typeface="CiscoSansTT Light"/>
                  <a:sym typeface="Arial" charset="0"/>
                </a:rPr>
                <a:t>Data </a:t>
              </a:r>
              <a:r>
                <a:rPr lang="en-US" sz="1400" dirty="0" smtClean="0">
                  <a:solidFill>
                    <a:srgbClr val="214794"/>
                  </a:solidFill>
                  <a:latin typeface="CiscoSansTT Light"/>
                  <a:ea typeface="+mj-ea"/>
                  <a:cs typeface="CiscoSansTT Light"/>
                  <a:sym typeface="Arial" charset="0"/>
                </a:rPr>
                <a:t>Center</a:t>
              </a:r>
              <a:endParaRPr lang="en-US" sz="1400" dirty="0">
                <a:solidFill>
                  <a:srgbClr val="214794"/>
                </a:solidFill>
                <a:latin typeface="CiscoSansTT Light"/>
                <a:ea typeface="+mj-ea"/>
                <a:cs typeface="CiscoSansTT Light"/>
              </a:endParaRPr>
            </a:p>
          </p:txBody>
        </p:sp>
        <p:grpSp>
          <p:nvGrpSpPr>
            <p:cNvPr id="188" name="Group 36"/>
            <p:cNvGrpSpPr/>
            <p:nvPr/>
          </p:nvGrpSpPr>
          <p:grpSpPr>
            <a:xfrm>
              <a:off x="10427225" y="2492364"/>
              <a:ext cx="823075" cy="831272"/>
              <a:chOff x="4037095" y="4159573"/>
              <a:chExt cx="907012" cy="851339"/>
            </a:xfrm>
          </p:grpSpPr>
          <p:sp>
            <p:nvSpPr>
              <p:cNvPr id="189" name="Oval 263"/>
              <p:cNvSpPr>
                <a:spLocks noChangeAspect="1"/>
              </p:cNvSpPr>
              <p:nvPr/>
            </p:nvSpPr>
            <p:spPr bwMode="auto">
              <a:xfrm>
                <a:off x="4037095" y="4159573"/>
                <a:ext cx="907012" cy="851339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tx2"/>
                  </a:gs>
                  <a:gs pos="0">
                    <a:schemeClr val="accent1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 defTabSz="457010"/>
                <a:endParaRPr lang="en-US" dirty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pic>
            <p:nvPicPr>
              <p:cNvPr id="190" name="Picture 189" descr="datacenter.ai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04891" y="4217205"/>
                <a:ext cx="771422" cy="666381"/>
              </a:xfrm>
              <a:prstGeom prst="rect">
                <a:avLst/>
              </a:prstGeom>
            </p:spPr>
          </p:pic>
        </p:grpSp>
      </p:grpSp>
      <p:grpSp>
        <p:nvGrpSpPr>
          <p:cNvPr id="191" name="Group 190"/>
          <p:cNvGrpSpPr/>
          <p:nvPr/>
        </p:nvGrpSpPr>
        <p:grpSpPr>
          <a:xfrm>
            <a:off x="3574757" y="3157747"/>
            <a:ext cx="764410" cy="1280651"/>
            <a:chOff x="702161" y="1752668"/>
            <a:chExt cx="1018949" cy="1707534"/>
          </a:xfrm>
        </p:grpSpPr>
        <p:pic>
          <p:nvPicPr>
            <p:cNvPr id="192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61" y="1752668"/>
              <a:ext cx="1018949" cy="1135752"/>
            </a:xfrm>
            <a:prstGeom prst="rect">
              <a:avLst/>
            </a:prstGeom>
            <a:noFill/>
            <a:ln>
              <a:noFill/>
            </a:ln>
            <a:effectLst>
              <a:outerShdw blurRad="254000" dist="50800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" name="TextBox 192"/>
            <p:cNvSpPr txBox="1"/>
            <p:nvPr/>
          </p:nvSpPr>
          <p:spPr>
            <a:xfrm>
              <a:off x="833635" y="3208851"/>
              <a:ext cx="765573" cy="2513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sz="1400" dirty="0" smtClean="0">
                  <a:solidFill>
                    <a:srgbClr val="214794"/>
                  </a:solidFill>
                  <a:latin typeface="CiscoSansTT Light"/>
                  <a:ea typeface="+mj-ea"/>
                  <a:cs typeface="CiscoSansTT Light"/>
                </a:rPr>
                <a:t>Branch</a:t>
              </a:r>
              <a:endParaRPr lang="en-US" sz="1400" dirty="0">
                <a:solidFill>
                  <a:srgbClr val="214794"/>
                </a:solidFill>
                <a:latin typeface="CiscoSansTT Light"/>
                <a:ea typeface="+mj-ea"/>
                <a:cs typeface="CiscoSansTT Light"/>
              </a:endParaRPr>
            </a:p>
          </p:txBody>
        </p:sp>
      </p:grpSp>
      <p:grpSp>
        <p:nvGrpSpPr>
          <p:cNvPr id="194" name="Group 6"/>
          <p:cNvGrpSpPr>
            <a:grpSpLocks noChangeAspect="1"/>
          </p:cNvGrpSpPr>
          <p:nvPr/>
        </p:nvGrpSpPr>
        <p:grpSpPr bwMode="auto">
          <a:xfrm>
            <a:off x="6934221" y="2213632"/>
            <a:ext cx="1084172" cy="441075"/>
            <a:chOff x="3654" y="1860"/>
            <a:chExt cx="1991" cy="810"/>
          </a:xfrm>
          <a:solidFill>
            <a:srgbClr val="0096D6"/>
          </a:solidFill>
        </p:grpSpPr>
        <p:sp>
          <p:nvSpPr>
            <p:cNvPr id="195" name="Freeform 7"/>
            <p:cNvSpPr>
              <a:spLocks noEditPoints="1"/>
            </p:cNvSpPr>
            <p:nvPr/>
          </p:nvSpPr>
          <p:spPr bwMode="auto">
            <a:xfrm>
              <a:off x="4026" y="2244"/>
              <a:ext cx="331" cy="329"/>
            </a:xfrm>
            <a:custGeom>
              <a:avLst/>
              <a:gdLst>
                <a:gd name="T0" fmla="*/ 232 w 331"/>
                <a:gd name="T1" fmla="*/ 208 h 329"/>
                <a:gd name="T2" fmla="*/ 153 w 331"/>
                <a:gd name="T3" fmla="*/ 208 h 329"/>
                <a:gd name="T4" fmla="*/ 223 w 331"/>
                <a:gd name="T5" fmla="*/ 66 h 329"/>
                <a:gd name="T6" fmla="*/ 223 w 331"/>
                <a:gd name="T7" fmla="*/ 66 h 329"/>
                <a:gd name="T8" fmla="*/ 232 w 331"/>
                <a:gd name="T9" fmla="*/ 208 h 329"/>
                <a:gd name="T10" fmla="*/ 232 w 331"/>
                <a:gd name="T11" fmla="*/ 208 h 329"/>
                <a:gd name="T12" fmla="*/ 237 w 331"/>
                <a:gd name="T13" fmla="*/ 271 h 329"/>
                <a:gd name="T14" fmla="*/ 242 w 331"/>
                <a:gd name="T15" fmla="*/ 329 h 329"/>
                <a:gd name="T16" fmla="*/ 331 w 331"/>
                <a:gd name="T17" fmla="*/ 329 h 329"/>
                <a:gd name="T18" fmla="*/ 300 w 331"/>
                <a:gd name="T19" fmla="*/ 0 h 329"/>
                <a:gd name="T20" fmla="*/ 167 w 331"/>
                <a:gd name="T21" fmla="*/ 0 h 329"/>
                <a:gd name="T22" fmla="*/ 0 w 331"/>
                <a:gd name="T23" fmla="*/ 329 h 329"/>
                <a:gd name="T24" fmla="*/ 92 w 331"/>
                <a:gd name="T25" fmla="*/ 329 h 329"/>
                <a:gd name="T26" fmla="*/ 119 w 331"/>
                <a:gd name="T27" fmla="*/ 271 h 329"/>
                <a:gd name="T28" fmla="*/ 237 w 331"/>
                <a:gd name="T29" fmla="*/ 271 h 329"/>
                <a:gd name="T30" fmla="*/ 237 w 331"/>
                <a:gd name="T31" fmla="*/ 271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1" h="329">
                  <a:moveTo>
                    <a:pt x="232" y="208"/>
                  </a:moveTo>
                  <a:lnTo>
                    <a:pt x="153" y="208"/>
                  </a:lnTo>
                  <a:lnTo>
                    <a:pt x="223" y="66"/>
                  </a:lnTo>
                  <a:lnTo>
                    <a:pt x="223" y="66"/>
                  </a:lnTo>
                  <a:lnTo>
                    <a:pt x="232" y="208"/>
                  </a:lnTo>
                  <a:lnTo>
                    <a:pt x="232" y="208"/>
                  </a:lnTo>
                  <a:close/>
                  <a:moveTo>
                    <a:pt x="237" y="271"/>
                  </a:moveTo>
                  <a:lnTo>
                    <a:pt x="242" y="329"/>
                  </a:lnTo>
                  <a:lnTo>
                    <a:pt x="331" y="329"/>
                  </a:lnTo>
                  <a:lnTo>
                    <a:pt x="300" y="0"/>
                  </a:lnTo>
                  <a:lnTo>
                    <a:pt x="167" y="0"/>
                  </a:lnTo>
                  <a:lnTo>
                    <a:pt x="0" y="329"/>
                  </a:lnTo>
                  <a:lnTo>
                    <a:pt x="92" y="329"/>
                  </a:lnTo>
                  <a:lnTo>
                    <a:pt x="119" y="271"/>
                  </a:lnTo>
                  <a:lnTo>
                    <a:pt x="237" y="271"/>
                  </a:lnTo>
                  <a:lnTo>
                    <a:pt x="237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sp>
          <p:nvSpPr>
            <p:cNvPr id="196" name="Freeform 8"/>
            <p:cNvSpPr>
              <a:spLocks/>
            </p:cNvSpPr>
            <p:nvPr/>
          </p:nvSpPr>
          <p:spPr bwMode="auto">
            <a:xfrm>
              <a:off x="4377" y="2244"/>
              <a:ext cx="263" cy="329"/>
            </a:xfrm>
            <a:custGeom>
              <a:avLst/>
              <a:gdLst>
                <a:gd name="T0" fmla="*/ 104 w 263"/>
                <a:gd name="T1" fmla="*/ 184 h 329"/>
                <a:gd name="T2" fmla="*/ 118 w 263"/>
                <a:gd name="T3" fmla="*/ 184 h 329"/>
                <a:gd name="T4" fmla="*/ 181 w 263"/>
                <a:gd name="T5" fmla="*/ 99 h 329"/>
                <a:gd name="T6" fmla="*/ 263 w 263"/>
                <a:gd name="T7" fmla="*/ 99 h 329"/>
                <a:gd name="T8" fmla="*/ 176 w 263"/>
                <a:gd name="T9" fmla="*/ 208 h 329"/>
                <a:gd name="T10" fmla="*/ 229 w 263"/>
                <a:gd name="T11" fmla="*/ 329 h 329"/>
                <a:gd name="T12" fmla="*/ 142 w 263"/>
                <a:gd name="T13" fmla="*/ 329 h 329"/>
                <a:gd name="T14" fmla="*/ 106 w 263"/>
                <a:gd name="T15" fmla="*/ 235 h 329"/>
                <a:gd name="T16" fmla="*/ 94 w 263"/>
                <a:gd name="T17" fmla="*/ 235 h 329"/>
                <a:gd name="T18" fmla="*/ 75 w 263"/>
                <a:gd name="T19" fmla="*/ 329 h 329"/>
                <a:gd name="T20" fmla="*/ 0 w 263"/>
                <a:gd name="T21" fmla="*/ 329 h 329"/>
                <a:gd name="T22" fmla="*/ 67 w 263"/>
                <a:gd name="T23" fmla="*/ 0 h 329"/>
                <a:gd name="T24" fmla="*/ 145 w 263"/>
                <a:gd name="T25" fmla="*/ 0 h 329"/>
                <a:gd name="T26" fmla="*/ 104 w 263"/>
                <a:gd name="T27" fmla="*/ 184 h 329"/>
                <a:gd name="T28" fmla="*/ 104 w 263"/>
                <a:gd name="T29" fmla="*/ 184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329">
                  <a:moveTo>
                    <a:pt x="104" y="184"/>
                  </a:moveTo>
                  <a:lnTo>
                    <a:pt x="118" y="184"/>
                  </a:lnTo>
                  <a:lnTo>
                    <a:pt x="181" y="99"/>
                  </a:lnTo>
                  <a:lnTo>
                    <a:pt x="263" y="99"/>
                  </a:lnTo>
                  <a:lnTo>
                    <a:pt x="176" y="208"/>
                  </a:lnTo>
                  <a:lnTo>
                    <a:pt x="229" y="329"/>
                  </a:lnTo>
                  <a:lnTo>
                    <a:pt x="142" y="329"/>
                  </a:lnTo>
                  <a:lnTo>
                    <a:pt x="106" y="235"/>
                  </a:lnTo>
                  <a:lnTo>
                    <a:pt x="94" y="235"/>
                  </a:lnTo>
                  <a:lnTo>
                    <a:pt x="75" y="329"/>
                  </a:lnTo>
                  <a:lnTo>
                    <a:pt x="0" y="329"/>
                  </a:lnTo>
                  <a:lnTo>
                    <a:pt x="67" y="0"/>
                  </a:lnTo>
                  <a:lnTo>
                    <a:pt x="145" y="0"/>
                  </a:lnTo>
                  <a:lnTo>
                    <a:pt x="104" y="184"/>
                  </a:lnTo>
                  <a:lnTo>
                    <a:pt x="104" y="1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sp>
          <p:nvSpPr>
            <p:cNvPr id="197" name="Freeform 9"/>
            <p:cNvSpPr>
              <a:spLocks noEditPoints="1"/>
            </p:cNvSpPr>
            <p:nvPr/>
          </p:nvSpPr>
          <p:spPr bwMode="auto">
            <a:xfrm>
              <a:off x="4611" y="2339"/>
              <a:ext cx="271" cy="236"/>
            </a:xfrm>
            <a:custGeom>
              <a:avLst/>
              <a:gdLst>
                <a:gd name="T0" fmla="*/ 52 w 112"/>
                <a:gd name="T1" fmla="*/ 58 h 98"/>
                <a:gd name="T2" fmla="*/ 67 w 112"/>
                <a:gd name="T3" fmla="*/ 66 h 98"/>
                <a:gd name="T4" fmla="*/ 48 w 112"/>
                <a:gd name="T5" fmla="*/ 78 h 98"/>
                <a:gd name="T6" fmla="*/ 37 w 112"/>
                <a:gd name="T7" fmla="*/ 67 h 98"/>
                <a:gd name="T8" fmla="*/ 52 w 112"/>
                <a:gd name="T9" fmla="*/ 58 h 98"/>
                <a:gd name="T10" fmla="*/ 61 w 112"/>
                <a:gd name="T11" fmla="*/ 97 h 98"/>
                <a:gd name="T12" fmla="*/ 92 w 112"/>
                <a:gd name="T13" fmla="*/ 97 h 98"/>
                <a:gd name="T14" fmla="*/ 105 w 112"/>
                <a:gd name="T15" fmla="*/ 37 h 98"/>
                <a:gd name="T16" fmla="*/ 67 w 112"/>
                <a:gd name="T17" fmla="*/ 1 h 98"/>
                <a:gd name="T18" fmla="*/ 17 w 112"/>
                <a:gd name="T19" fmla="*/ 30 h 98"/>
                <a:gd name="T20" fmla="*/ 48 w 112"/>
                <a:gd name="T21" fmla="*/ 30 h 98"/>
                <a:gd name="T22" fmla="*/ 63 w 112"/>
                <a:gd name="T23" fmla="*/ 20 h 98"/>
                <a:gd name="T24" fmla="*/ 74 w 112"/>
                <a:gd name="T25" fmla="*/ 34 h 98"/>
                <a:gd name="T26" fmla="*/ 71 w 112"/>
                <a:gd name="T27" fmla="*/ 49 h 98"/>
                <a:gd name="T28" fmla="*/ 70 w 112"/>
                <a:gd name="T29" fmla="*/ 49 h 98"/>
                <a:gd name="T30" fmla="*/ 46 w 112"/>
                <a:gd name="T31" fmla="*/ 39 h 98"/>
                <a:gd name="T32" fmla="*/ 5 w 112"/>
                <a:gd name="T33" fmla="*/ 68 h 98"/>
                <a:gd name="T34" fmla="*/ 33 w 112"/>
                <a:gd name="T35" fmla="*/ 98 h 98"/>
                <a:gd name="T36" fmla="*/ 64 w 112"/>
                <a:gd name="T37" fmla="*/ 83 h 98"/>
                <a:gd name="T38" fmla="*/ 65 w 112"/>
                <a:gd name="T39" fmla="*/ 83 h 98"/>
                <a:gd name="T40" fmla="*/ 61 w 112"/>
                <a:gd name="T41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" h="98">
                  <a:moveTo>
                    <a:pt x="52" y="58"/>
                  </a:moveTo>
                  <a:cubicBezTo>
                    <a:pt x="62" y="58"/>
                    <a:pt x="69" y="58"/>
                    <a:pt x="67" y="66"/>
                  </a:cubicBezTo>
                  <a:cubicBezTo>
                    <a:pt x="65" y="76"/>
                    <a:pt x="61" y="78"/>
                    <a:pt x="48" y="78"/>
                  </a:cubicBezTo>
                  <a:cubicBezTo>
                    <a:pt x="43" y="78"/>
                    <a:pt x="34" y="78"/>
                    <a:pt x="37" y="67"/>
                  </a:cubicBezTo>
                  <a:cubicBezTo>
                    <a:pt x="38" y="59"/>
                    <a:pt x="45" y="58"/>
                    <a:pt x="52" y="58"/>
                  </a:cubicBezTo>
                  <a:close/>
                  <a:moveTo>
                    <a:pt x="61" y="97"/>
                  </a:moveTo>
                  <a:cubicBezTo>
                    <a:pt x="92" y="97"/>
                    <a:pt x="92" y="97"/>
                    <a:pt x="92" y="9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12" y="5"/>
                    <a:pt x="99" y="1"/>
                    <a:pt x="67" y="1"/>
                  </a:cubicBezTo>
                  <a:cubicBezTo>
                    <a:pt x="45" y="1"/>
                    <a:pt x="24" y="0"/>
                    <a:pt x="17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0" y="21"/>
                    <a:pt x="55" y="20"/>
                    <a:pt x="63" y="20"/>
                  </a:cubicBezTo>
                  <a:cubicBezTo>
                    <a:pt x="77" y="20"/>
                    <a:pt x="76" y="25"/>
                    <a:pt x="74" y="34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68" y="38"/>
                    <a:pt x="55" y="39"/>
                    <a:pt x="46" y="39"/>
                  </a:cubicBezTo>
                  <a:cubicBezTo>
                    <a:pt x="24" y="39"/>
                    <a:pt x="10" y="46"/>
                    <a:pt x="5" y="68"/>
                  </a:cubicBezTo>
                  <a:cubicBezTo>
                    <a:pt x="0" y="93"/>
                    <a:pt x="12" y="98"/>
                    <a:pt x="33" y="98"/>
                  </a:cubicBezTo>
                  <a:cubicBezTo>
                    <a:pt x="44" y="98"/>
                    <a:pt x="59" y="96"/>
                    <a:pt x="64" y="83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61" y="97"/>
                    <a:pt x="61" y="97"/>
                    <a:pt x="61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sp>
          <p:nvSpPr>
            <p:cNvPr id="198" name="Freeform 10"/>
            <p:cNvSpPr>
              <a:spLocks/>
            </p:cNvSpPr>
            <p:nvPr/>
          </p:nvSpPr>
          <p:spPr bwMode="auto">
            <a:xfrm>
              <a:off x="4865" y="2341"/>
              <a:ext cx="398" cy="232"/>
            </a:xfrm>
            <a:custGeom>
              <a:avLst/>
              <a:gdLst>
                <a:gd name="T0" fmla="*/ 50 w 165"/>
                <a:gd name="T1" fmla="*/ 1 h 96"/>
                <a:gd name="T2" fmla="*/ 47 w 165"/>
                <a:gd name="T3" fmla="*/ 14 h 96"/>
                <a:gd name="T4" fmla="*/ 48 w 165"/>
                <a:gd name="T5" fmla="*/ 14 h 96"/>
                <a:gd name="T6" fmla="*/ 77 w 165"/>
                <a:gd name="T7" fmla="*/ 0 h 96"/>
                <a:gd name="T8" fmla="*/ 102 w 165"/>
                <a:gd name="T9" fmla="*/ 18 h 96"/>
                <a:gd name="T10" fmla="*/ 104 w 165"/>
                <a:gd name="T11" fmla="*/ 18 h 96"/>
                <a:gd name="T12" fmla="*/ 134 w 165"/>
                <a:gd name="T13" fmla="*/ 0 h 96"/>
                <a:gd name="T14" fmla="*/ 161 w 165"/>
                <a:gd name="T15" fmla="*/ 31 h 96"/>
                <a:gd name="T16" fmla="*/ 147 w 165"/>
                <a:gd name="T17" fmla="*/ 96 h 96"/>
                <a:gd name="T18" fmla="*/ 116 w 165"/>
                <a:gd name="T19" fmla="*/ 96 h 96"/>
                <a:gd name="T20" fmla="*/ 127 w 165"/>
                <a:gd name="T21" fmla="*/ 41 h 96"/>
                <a:gd name="T22" fmla="*/ 119 w 165"/>
                <a:gd name="T23" fmla="*/ 24 h 96"/>
                <a:gd name="T24" fmla="*/ 100 w 165"/>
                <a:gd name="T25" fmla="*/ 42 h 96"/>
                <a:gd name="T26" fmla="*/ 89 w 165"/>
                <a:gd name="T27" fmla="*/ 96 h 96"/>
                <a:gd name="T28" fmla="*/ 58 w 165"/>
                <a:gd name="T29" fmla="*/ 96 h 96"/>
                <a:gd name="T30" fmla="*/ 70 w 165"/>
                <a:gd name="T31" fmla="*/ 38 h 96"/>
                <a:gd name="T32" fmla="*/ 61 w 165"/>
                <a:gd name="T33" fmla="*/ 24 h 96"/>
                <a:gd name="T34" fmla="*/ 42 w 165"/>
                <a:gd name="T35" fmla="*/ 42 h 96"/>
                <a:gd name="T36" fmla="*/ 31 w 165"/>
                <a:gd name="T37" fmla="*/ 96 h 96"/>
                <a:gd name="T38" fmla="*/ 0 w 165"/>
                <a:gd name="T39" fmla="*/ 96 h 96"/>
                <a:gd name="T40" fmla="*/ 20 w 165"/>
                <a:gd name="T41" fmla="*/ 1 h 96"/>
                <a:gd name="T42" fmla="*/ 50 w 165"/>
                <a:gd name="T43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5" h="96">
                  <a:moveTo>
                    <a:pt x="50" y="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55" y="3"/>
                    <a:pt x="67" y="0"/>
                    <a:pt x="77" y="0"/>
                  </a:cubicBezTo>
                  <a:cubicBezTo>
                    <a:pt x="91" y="0"/>
                    <a:pt x="104" y="2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8" y="5"/>
                    <a:pt x="122" y="0"/>
                    <a:pt x="134" y="0"/>
                  </a:cubicBezTo>
                  <a:cubicBezTo>
                    <a:pt x="156" y="0"/>
                    <a:pt x="165" y="9"/>
                    <a:pt x="161" y="31"/>
                  </a:cubicBezTo>
                  <a:cubicBezTo>
                    <a:pt x="147" y="96"/>
                    <a:pt x="147" y="96"/>
                    <a:pt x="147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27" y="41"/>
                    <a:pt x="127" y="41"/>
                    <a:pt x="127" y="41"/>
                  </a:cubicBezTo>
                  <a:cubicBezTo>
                    <a:pt x="129" y="31"/>
                    <a:pt x="131" y="24"/>
                    <a:pt x="119" y="24"/>
                  </a:cubicBezTo>
                  <a:cubicBezTo>
                    <a:pt x="106" y="24"/>
                    <a:pt x="102" y="32"/>
                    <a:pt x="100" y="42"/>
                  </a:cubicBezTo>
                  <a:cubicBezTo>
                    <a:pt x="89" y="96"/>
                    <a:pt x="89" y="96"/>
                    <a:pt x="89" y="96"/>
                  </a:cubicBezTo>
                  <a:cubicBezTo>
                    <a:pt x="58" y="96"/>
                    <a:pt x="58" y="96"/>
                    <a:pt x="58" y="96"/>
                  </a:cubicBezTo>
                  <a:cubicBezTo>
                    <a:pt x="70" y="38"/>
                    <a:pt x="70" y="38"/>
                    <a:pt x="70" y="38"/>
                  </a:cubicBezTo>
                  <a:cubicBezTo>
                    <a:pt x="71" y="30"/>
                    <a:pt x="72" y="24"/>
                    <a:pt x="61" y="24"/>
                  </a:cubicBezTo>
                  <a:cubicBezTo>
                    <a:pt x="48" y="24"/>
                    <a:pt x="45" y="30"/>
                    <a:pt x="42" y="42"/>
                  </a:cubicBezTo>
                  <a:cubicBezTo>
                    <a:pt x="31" y="96"/>
                    <a:pt x="31" y="96"/>
                    <a:pt x="31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50" y="1"/>
                    <a:pt x="50" y="1"/>
                    <a:pt x="5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sp>
          <p:nvSpPr>
            <p:cNvPr id="199" name="Freeform 11"/>
            <p:cNvSpPr>
              <a:spLocks noEditPoints="1"/>
            </p:cNvSpPr>
            <p:nvPr/>
          </p:nvSpPr>
          <p:spPr bwMode="auto">
            <a:xfrm>
              <a:off x="5244" y="2339"/>
              <a:ext cx="271" cy="236"/>
            </a:xfrm>
            <a:custGeom>
              <a:avLst/>
              <a:gdLst>
                <a:gd name="T0" fmla="*/ 53 w 112"/>
                <a:gd name="T1" fmla="*/ 58 h 98"/>
                <a:gd name="T2" fmla="*/ 68 w 112"/>
                <a:gd name="T3" fmla="*/ 66 h 98"/>
                <a:gd name="T4" fmla="*/ 48 w 112"/>
                <a:gd name="T5" fmla="*/ 78 h 98"/>
                <a:gd name="T6" fmla="*/ 37 w 112"/>
                <a:gd name="T7" fmla="*/ 67 h 98"/>
                <a:gd name="T8" fmla="*/ 53 w 112"/>
                <a:gd name="T9" fmla="*/ 58 h 98"/>
                <a:gd name="T10" fmla="*/ 61 w 112"/>
                <a:gd name="T11" fmla="*/ 97 h 98"/>
                <a:gd name="T12" fmla="*/ 92 w 112"/>
                <a:gd name="T13" fmla="*/ 97 h 98"/>
                <a:gd name="T14" fmla="*/ 105 w 112"/>
                <a:gd name="T15" fmla="*/ 37 h 98"/>
                <a:gd name="T16" fmla="*/ 68 w 112"/>
                <a:gd name="T17" fmla="*/ 1 h 98"/>
                <a:gd name="T18" fmla="*/ 18 w 112"/>
                <a:gd name="T19" fmla="*/ 30 h 98"/>
                <a:gd name="T20" fmla="*/ 49 w 112"/>
                <a:gd name="T21" fmla="*/ 30 h 98"/>
                <a:gd name="T22" fmla="*/ 64 w 112"/>
                <a:gd name="T23" fmla="*/ 20 h 98"/>
                <a:gd name="T24" fmla="*/ 75 w 112"/>
                <a:gd name="T25" fmla="*/ 34 h 98"/>
                <a:gd name="T26" fmla="*/ 71 w 112"/>
                <a:gd name="T27" fmla="*/ 49 h 98"/>
                <a:gd name="T28" fmla="*/ 70 w 112"/>
                <a:gd name="T29" fmla="*/ 49 h 98"/>
                <a:gd name="T30" fmla="*/ 46 w 112"/>
                <a:gd name="T31" fmla="*/ 39 h 98"/>
                <a:gd name="T32" fmla="*/ 6 w 112"/>
                <a:gd name="T33" fmla="*/ 68 h 98"/>
                <a:gd name="T34" fmla="*/ 34 w 112"/>
                <a:gd name="T35" fmla="*/ 98 h 98"/>
                <a:gd name="T36" fmla="*/ 64 w 112"/>
                <a:gd name="T37" fmla="*/ 83 h 98"/>
                <a:gd name="T38" fmla="*/ 65 w 112"/>
                <a:gd name="T39" fmla="*/ 83 h 98"/>
                <a:gd name="T40" fmla="*/ 61 w 112"/>
                <a:gd name="T41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2" h="98">
                  <a:moveTo>
                    <a:pt x="53" y="58"/>
                  </a:moveTo>
                  <a:cubicBezTo>
                    <a:pt x="63" y="58"/>
                    <a:pt x="69" y="58"/>
                    <a:pt x="68" y="66"/>
                  </a:cubicBezTo>
                  <a:cubicBezTo>
                    <a:pt x="66" y="76"/>
                    <a:pt x="61" y="78"/>
                    <a:pt x="48" y="78"/>
                  </a:cubicBezTo>
                  <a:cubicBezTo>
                    <a:pt x="44" y="78"/>
                    <a:pt x="35" y="78"/>
                    <a:pt x="37" y="67"/>
                  </a:cubicBezTo>
                  <a:cubicBezTo>
                    <a:pt x="39" y="59"/>
                    <a:pt x="45" y="58"/>
                    <a:pt x="53" y="58"/>
                  </a:cubicBezTo>
                  <a:close/>
                  <a:moveTo>
                    <a:pt x="61" y="97"/>
                  </a:moveTo>
                  <a:cubicBezTo>
                    <a:pt x="92" y="97"/>
                    <a:pt x="92" y="97"/>
                    <a:pt x="92" y="9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12" y="5"/>
                    <a:pt x="99" y="1"/>
                    <a:pt x="68" y="1"/>
                  </a:cubicBezTo>
                  <a:cubicBezTo>
                    <a:pt x="45" y="1"/>
                    <a:pt x="24" y="0"/>
                    <a:pt x="18" y="30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50" y="21"/>
                    <a:pt x="56" y="20"/>
                    <a:pt x="64" y="20"/>
                  </a:cubicBezTo>
                  <a:cubicBezTo>
                    <a:pt x="77" y="20"/>
                    <a:pt x="76" y="25"/>
                    <a:pt x="75" y="34"/>
                  </a:cubicBezTo>
                  <a:cubicBezTo>
                    <a:pt x="71" y="49"/>
                    <a:pt x="71" y="49"/>
                    <a:pt x="71" y="49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69" y="38"/>
                    <a:pt x="55" y="39"/>
                    <a:pt x="46" y="39"/>
                  </a:cubicBezTo>
                  <a:cubicBezTo>
                    <a:pt x="24" y="39"/>
                    <a:pt x="10" y="46"/>
                    <a:pt x="6" y="68"/>
                  </a:cubicBezTo>
                  <a:cubicBezTo>
                    <a:pt x="0" y="93"/>
                    <a:pt x="12" y="98"/>
                    <a:pt x="34" y="98"/>
                  </a:cubicBezTo>
                  <a:cubicBezTo>
                    <a:pt x="45" y="98"/>
                    <a:pt x="59" y="96"/>
                    <a:pt x="64" y="83"/>
                  </a:cubicBezTo>
                  <a:cubicBezTo>
                    <a:pt x="65" y="83"/>
                    <a:pt x="65" y="83"/>
                    <a:pt x="65" y="83"/>
                  </a:cubicBezTo>
                  <a:cubicBezTo>
                    <a:pt x="61" y="97"/>
                    <a:pt x="61" y="97"/>
                    <a:pt x="61" y="9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sp>
          <p:nvSpPr>
            <p:cNvPr id="200" name="Freeform 12"/>
            <p:cNvSpPr>
              <a:spLocks noEditPoints="1"/>
            </p:cNvSpPr>
            <p:nvPr/>
          </p:nvSpPr>
          <p:spPr bwMode="auto">
            <a:xfrm>
              <a:off x="5500" y="2244"/>
              <a:ext cx="145" cy="329"/>
            </a:xfrm>
            <a:custGeom>
              <a:avLst/>
              <a:gdLst>
                <a:gd name="T0" fmla="*/ 75 w 145"/>
                <a:gd name="T1" fmla="*/ 329 h 329"/>
                <a:gd name="T2" fmla="*/ 0 w 145"/>
                <a:gd name="T3" fmla="*/ 329 h 329"/>
                <a:gd name="T4" fmla="*/ 48 w 145"/>
                <a:gd name="T5" fmla="*/ 99 h 329"/>
                <a:gd name="T6" fmla="*/ 123 w 145"/>
                <a:gd name="T7" fmla="*/ 99 h 329"/>
                <a:gd name="T8" fmla="*/ 75 w 145"/>
                <a:gd name="T9" fmla="*/ 329 h 329"/>
                <a:gd name="T10" fmla="*/ 75 w 145"/>
                <a:gd name="T11" fmla="*/ 329 h 329"/>
                <a:gd name="T12" fmla="*/ 133 w 145"/>
                <a:gd name="T13" fmla="*/ 58 h 329"/>
                <a:gd name="T14" fmla="*/ 58 w 145"/>
                <a:gd name="T15" fmla="*/ 58 h 329"/>
                <a:gd name="T16" fmla="*/ 70 w 145"/>
                <a:gd name="T17" fmla="*/ 0 h 329"/>
                <a:gd name="T18" fmla="*/ 145 w 145"/>
                <a:gd name="T19" fmla="*/ 0 h 329"/>
                <a:gd name="T20" fmla="*/ 133 w 145"/>
                <a:gd name="T21" fmla="*/ 58 h 329"/>
                <a:gd name="T22" fmla="*/ 133 w 145"/>
                <a:gd name="T23" fmla="*/ 58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5" h="329">
                  <a:moveTo>
                    <a:pt x="75" y="329"/>
                  </a:moveTo>
                  <a:lnTo>
                    <a:pt x="0" y="329"/>
                  </a:lnTo>
                  <a:lnTo>
                    <a:pt x="48" y="99"/>
                  </a:lnTo>
                  <a:lnTo>
                    <a:pt x="123" y="99"/>
                  </a:lnTo>
                  <a:lnTo>
                    <a:pt x="75" y="329"/>
                  </a:lnTo>
                  <a:lnTo>
                    <a:pt x="75" y="329"/>
                  </a:lnTo>
                  <a:close/>
                  <a:moveTo>
                    <a:pt x="133" y="58"/>
                  </a:moveTo>
                  <a:lnTo>
                    <a:pt x="58" y="58"/>
                  </a:lnTo>
                  <a:lnTo>
                    <a:pt x="70" y="0"/>
                  </a:lnTo>
                  <a:lnTo>
                    <a:pt x="145" y="0"/>
                  </a:lnTo>
                  <a:lnTo>
                    <a:pt x="133" y="58"/>
                  </a:lnTo>
                  <a:lnTo>
                    <a:pt x="133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sp>
          <p:nvSpPr>
            <p:cNvPr id="201" name="Freeform 13"/>
            <p:cNvSpPr>
              <a:spLocks/>
            </p:cNvSpPr>
            <p:nvPr/>
          </p:nvSpPr>
          <p:spPr bwMode="auto">
            <a:xfrm>
              <a:off x="3654" y="1860"/>
              <a:ext cx="433" cy="810"/>
            </a:xfrm>
            <a:custGeom>
              <a:avLst/>
              <a:gdLst>
                <a:gd name="T0" fmla="*/ 170 w 179"/>
                <a:gd name="T1" fmla="*/ 328 h 335"/>
                <a:gd name="T2" fmla="*/ 51 w 179"/>
                <a:gd name="T3" fmla="*/ 167 h 335"/>
                <a:gd name="T4" fmla="*/ 172 w 179"/>
                <a:gd name="T5" fmla="*/ 6 h 335"/>
                <a:gd name="T6" fmla="*/ 169 w 179"/>
                <a:gd name="T7" fmla="*/ 0 h 335"/>
                <a:gd name="T8" fmla="*/ 0 w 179"/>
                <a:gd name="T9" fmla="*/ 167 h 335"/>
                <a:gd name="T10" fmla="*/ 169 w 179"/>
                <a:gd name="T11" fmla="*/ 335 h 335"/>
                <a:gd name="T12" fmla="*/ 170 w 179"/>
                <a:gd name="T13" fmla="*/ 328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335">
                  <a:moveTo>
                    <a:pt x="170" y="328"/>
                  </a:moveTo>
                  <a:cubicBezTo>
                    <a:pt x="101" y="307"/>
                    <a:pt x="51" y="243"/>
                    <a:pt x="51" y="167"/>
                  </a:cubicBezTo>
                  <a:cubicBezTo>
                    <a:pt x="51" y="91"/>
                    <a:pt x="102" y="27"/>
                    <a:pt x="172" y="6"/>
                  </a:cubicBezTo>
                  <a:cubicBezTo>
                    <a:pt x="179" y="4"/>
                    <a:pt x="177" y="0"/>
                    <a:pt x="169" y="0"/>
                  </a:cubicBezTo>
                  <a:cubicBezTo>
                    <a:pt x="75" y="0"/>
                    <a:pt x="0" y="75"/>
                    <a:pt x="0" y="167"/>
                  </a:cubicBezTo>
                  <a:cubicBezTo>
                    <a:pt x="0" y="260"/>
                    <a:pt x="75" y="335"/>
                    <a:pt x="169" y="335"/>
                  </a:cubicBezTo>
                  <a:cubicBezTo>
                    <a:pt x="177" y="335"/>
                    <a:pt x="178" y="330"/>
                    <a:pt x="170" y="3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sp>
          <p:nvSpPr>
            <p:cNvPr id="202" name="Freeform 14"/>
            <p:cNvSpPr>
              <a:spLocks/>
            </p:cNvSpPr>
            <p:nvPr/>
          </p:nvSpPr>
          <p:spPr bwMode="auto">
            <a:xfrm>
              <a:off x="3819" y="1920"/>
              <a:ext cx="587" cy="455"/>
            </a:xfrm>
            <a:custGeom>
              <a:avLst/>
              <a:gdLst>
                <a:gd name="T0" fmla="*/ 15 w 243"/>
                <a:gd name="T1" fmla="*/ 182 h 188"/>
                <a:gd name="T2" fmla="*/ 14 w 243"/>
                <a:gd name="T3" fmla="*/ 168 h 188"/>
                <a:gd name="T4" fmla="*/ 147 w 243"/>
                <a:gd name="T5" fmla="*/ 35 h 188"/>
                <a:gd name="T6" fmla="*/ 240 w 243"/>
                <a:gd name="T7" fmla="*/ 64 h 188"/>
                <a:gd name="T8" fmla="*/ 133 w 243"/>
                <a:gd name="T9" fmla="*/ 0 h 188"/>
                <a:gd name="T10" fmla="*/ 0 w 243"/>
                <a:gd name="T11" fmla="*/ 133 h 188"/>
                <a:gd name="T12" fmla="*/ 9 w 243"/>
                <a:gd name="T13" fmla="*/ 181 h 188"/>
                <a:gd name="T14" fmla="*/ 15 w 243"/>
                <a:gd name="T15" fmla="*/ 18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188">
                  <a:moveTo>
                    <a:pt x="15" y="182"/>
                  </a:moveTo>
                  <a:cubicBezTo>
                    <a:pt x="14" y="177"/>
                    <a:pt x="14" y="173"/>
                    <a:pt x="14" y="168"/>
                  </a:cubicBezTo>
                  <a:cubicBezTo>
                    <a:pt x="14" y="94"/>
                    <a:pt x="73" y="35"/>
                    <a:pt x="147" y="35"/>
                  </a:cubicBezTo>
                  <a:cubicBezTo>
                    <a:pt x="216" y="35"/>
                    <a:pt x="237" y="66"/>
                    <a:pt x="240" y="64"/>
                  </a:cubicBezTo>
                  <a:cubicBezTo>
                    <a:pt x="243" y="62"/>
                    <a:pt x="215" y="0"/>
                    <a:pt x="133" y="0"/>
                  </a:cubicBezTo>
                  <a:cubicBezTo>
                    <a:pt x="60" y="0"/>
                    <a:pt x="0" y="60"/>
                    <a:pt x="0" y="133"/>
                  </a:cubicBezTo>
                  <a:cubicBezTo>
                    <a:pt x="0" y="150"/>
                    <a:pt x="3" y="166"/>
                    <a:pt x="9" y="181"/>
                  </a:cubicBezTo>
                  <a:cubicBezTo>
                    <a:pt x="11" y="188"/>
                    <a:pt x="15" y="188"/>
                    <a:pt x="15" y="1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  <p:sp>
          <p:nvSpPr>
            <p:cNvPr id="203" name="Freeform 15"/>
            <p:cNvSpPr>
              <a:spLocks/>
            </p:cNvSpPr>
            <p:nvPr/>
          </p:nvSpPr>
          <p:spPr bwMode="auto">
            <a:xfrm>
              <a:off x="3976" y="2039"/>
              <a:ext cx="422" cy="145"/>
            </a:xfrm>
            <a:custGeom>
              <a:avLst/>
              <a:gdLst>
                <a:gd name="T0" fmla="*/ 5 w 175"/>
                <a:gd name="T1" fmla="*/ 37 h 60"/>
                <a:gd name="T2" fmla="*/ 126 w 175"/>
                <a:gd name="T3" fmla="*/ 36 h 60"/>
                <a:gd name="T4" fmla="*/ 173 w 175"/>
                <a:gd name="T5" fmla="*/ 60 h 60"/>
                <a:gd name="T6" fmla="*/ 122 w 175"/>
                <a:gd name="T7" fmla="*/ 16 h 60"/>
                <a:gd name="T8" fmla="*/ 3 w 175"/>
                <a:gd name="T9" fmla="*/ 34 h 60"/>
                <a:gd name="T10" fmla="*/ 5 w 175"/>
                <a:gd name="T11" fmla="*/ 3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60">
                  <a:moveTo>
                    <a:pt x="5" y="37"/>
                  </a:moveTo>
                  <a:cubicBezTo>
                    <a:pt x="40" y="22"/>
                    <a:pt x="83" y="21"/>
                    <a:pt x="126" y="36"/>
                  </a:cubicBezTo>
                  <a:cubicBezTo>
                    <a:pt x="155" y="46"/>
                    <a:pt x="171" y="60"/>
                    <a:pt x="173" y="60"/>
                  </a:cubicBezTo>
                  <a:cubicBezTo>
                    <a:pt x="175" y="59"/>
                    <a:pt x="156" y="29"/>
                    <a:pt x="122" y="16"/>
                  </a:cubicBezTo>
                  <a:cubicBezTo>
                    <a:pt x="80" y="0"/>
                    <a:pt x="36" y="8"/>
                    <a:pt x="3" y="34"/>
                  </a:cubicBezTo>
                  <a:cubicBezTo>
                    <a:pt x="0" y="37"/>
                    <a:pt x="1" y="39"/>
                    <a:pt x="5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5482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Site Specific</a:t>
            </a:r>
            <a:br>
              <a:rPr lang="en-AU" dirty="0" smtClean="0"/>
            </a:br>
            <a:r>
              <a:rPr lang="en-AU" sz="2400" dirty="0" smtClean="0"/>
              <a:t>Over-the-Top Caching</a:t>
            </a:r>
            <a:endParaRPr lang="en-AU" dirty="0"/>
          </a:p>
        </p:txBody>
      </p:sp>
      <p:sp>
        <p:nvSpPr>
          <p:cNvPr id="3" name="Rounded Rectangle 2"/>
          <p:cNvSpPr/>
          <p:nvPr/>
        </p:nvSpPr>
        <p:spPr>
          <a:xfrm flipV="1">
            <a:off x="4656670" y="3562976"/>
            <a:ext cx="4138050" cy="1339744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rgbClr val="5F5F5F">
                  <a:alpha val="31000"/>
                </a:srgbClr>
              </a:gs>
              <a:gs pos="0">
                <a:schemeClr val="bg1">
                  <a:alpha val="3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6670" y="3191140"/>
            <a:ext cx="4138050" cy="392183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5" name="Rounded Rectangle 4"/>
          <p:cNvSpPr/>
          <p:nvPr/>
        </p:nvSpPr>
        <p:spPr>
          <a:xfrm flipV="1">
            <a:off x="366217" y="3583323"/>
            <a:ext cx="4138050" cy="1319397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rgbClr val="5F5F5F">
                  <a:alpha val="31000"/>
                </a:srgbClr>
              </a:gs>
              <a:gs pos="0">
                <a:schemeClr val="bg1">
                  <a:alpha val="3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617729" y="2105280"/>
            <a:ext cx="3612839" cy="0"/>
          </a:xfrm>
          <a:prstGeom prst="straightConnector1">
            <a:avLst/>
          </a:prstGeom>
          <a:ln w="9525">
            <a:solidFill>
              <a:srgbClr val="1F8BAE"/>
            </a:solidFill>
            <a:headEnd type="triangle"/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441133" y="2290701"/>
            <a:ext cx="2313357" cy="703269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YouTube Channel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Training Videos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Viral Videos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4963" y="2323202"/>
            <a:ext cx="127055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lvl="1"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OTT Chaching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iscoSansTT Light"/>
              <a:cs typeface="CiscoSansTT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666" y="1824596"/>
            <a:ext cx="821391" cy="4604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33519" y="1383903"/>
            <a:ext cx="758546" cy="669310"/>
            <a:chOff x="2151512" y="1047750"/>
            <a:chExt cx="758546" cy="669310"/>
          </a:xfrm>
        </p:grpSpPr>
        <p:grpSp>
          <p:nvGrpSpPr>
            <p:cNvPr id="11" name="Group 10"/>
            <p:cNvGrpSpPr/>
            <p:nvPr/>
          </p:nvGrpSpPr>
          <p:grpSpPr>
            <a:xfrm>
              <a:off x="2151512" y="1047750"/>
              <a:ext cx="758546" cy="496831"/>
              <a:chOff x="2547013" y="2537911"/>
              <a:chExt cx="758546" cy="496831"/>
            </a:xfrm>
          </p:grpSpPr>
          <p:sp>
            <p:nvSpPr>
              <p:cNvPr id="15" name="Trapezoid 14"/>
              <p:cNvSpPr/>
              <p:nvPr/>
            </p:nvSpPr>
            <p:spPr>
              <a:xfrm rot="10800000">
                <a:off x="2547013" y="2747459"/>
                <a:ext cx="758546" cy="287283"/>
              </a:xfrm>
              <a:prstGeom prst="trapezoid">
                <a:avLst>
                  <a:gd name="adj" fmla="val 76391"/>
                </a:avLst>
              </a:prstGeom>
              <a:gradFill flip="none" rotWithShape="1">
                <a:gsLst>
                  <a:gs pos="0">
                    <a:srgbClr val="FF990D"/>
                  </a:gs>
                  <a:gs pos="100000">
                    <a:srgbClr val="FF990D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16" name="Group 24"/>
              <p:cNvGrpSpPr>
                <a:grpSpLocks noChangeAspect="1"/>
              </p:cNvGrpSpPr>
              <p:nvPr/>
            </p:nvGrpSpPr>
            <p:grpSpPr bwMode="auto">
              <a:xfrm>
                <a:off x="2633392" y="2537911"/>
                <a:ext cx="585787" cy="238125"/>
                <a:chOff x="1839" y="2296"/>
                <a:chExt cx="369" cy="150"/>
              </a:xfrm>
            </p:grpSpPr>
            <p:sp>
              <p:nvSpPr>
                <p:cNvPr id="17" name="Freeform 25"/>
                <p:cNvSpPr>
                  <a:spLocks noEditPoints="1"/>
                </p:cNvSpPr>
                <p:nvPr/>
              </p:nvSpPr>
              <p:spPr bwMode="auto">
                <a:xfrm>
                  <a:off x="1908" y="2367"/>
                  <a:ext cx="62" cy="61"/>
                </a:xfrm>
                <a:custGeom>
                  <a:avLst/>
                  <a:gdLst>
                    <a:gd name="T0" fmla="*/ 43 w 62"/>
                    <a:gd name="T1" fmla="*/ 38 h 61"/>
                    <a:gd name="T2" fmla="*/ 29 w 62"/>
                    <a:gd name="T3" fmla="*/ 38 h 61"/>
                    <a:gd name="T4" fmla="*/ 41 w 62"/>
                    <a:gd name="T5" fmla="*/ 12 h 61"/>
                    <a:gd name="T6" fmla="*/ 41 w 62"/>
                    <a:gd name="T7" fmla="*/ 12 h 61"/>
                    <a:gd name="T8" fmla="*/ 43 w 62"/>
                    <a:gd name="T9" fmla="*/ 38 h 61"/>
                    <a:gd name="T10" fmla="*/ 43 w 62"/>
                    <a:gd name="T11" fmla="*/ 38 h 61"/>
                    <a:gd name="T12" fmla="*/ 44 w 62"/>
                    <a:gd name="T13" fmla="*/ 50 h 61"/>
                    <a:gd name="T14" fmla="*/ 45 w 62"/>
                    <a:gd name="T15" fmla="*/ 61 h 61"/>
                    <a:gd name="T16" fmla="*/ 62 w 62"/>
                    <a:gd name="T17" fmla="*/ 61 h 61"/>
                    <a:gd name="T18" fmla="*/ 56 w 62"/>
                    <a:gd name="T19" fmla="*/ 0 h 61"/>
                    <a:gd name="T20" fmla="*/ 31 w 62"/>
                    <a:gd name="T21" fmla="*/ 0 h 61"/>
                    <a:gd name="T22" fmla="*/ 0 w 62"/>
                    <a:gd name="T23" fmla="*/ 61 h 61"/>
                    <a:gd name="T24" fmla="*/ 17 w 62"/>
                    <a:gd name="T25" fmla="*/ 61 h 61"/>
                    <a:gd name="T26" fmla="*/ 22 w 62"/>
                    <a:gd name="T27" fmla="*/ 50 h 61"/>
                    <a:gd name="T28" fmla="*/ 44 w 62"/>
                    <a:gd name="T29" fmla="*/ 50 h 61"/>
                    <a:gd name="T30" fmla="*/ 44 w 62"/>
                    <a:gd name="T31" fmla="*/ 5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2" h="61">
                      <a:moveTo>
                        <a:pt x="43" y="38"/>
                      </a:moveTo>
                      <a:lnTo>
                        <a:pt x="29" y="38"/>
                      </a:lnTo>
                      <a:lnTo>
                        <a:pt x="41" y="12"/>
                      </a:lnTo>
                      <a:lnTo>
                        <a:pt x="41" y="12"/>
                      </a:lnTo>
                      <a:lnTo>
                        <a:pt x="43" y="38"/>
                      </a:lnTo>
                      <a:lnTo>
                        <a:pt x="43" y="38"/>
                      </a:lnTo>
                      <a:close/>
                      <a:moveTo>
                        <a:pt x="44" y="50"/>
                      </a:moveTo>
                      <a:lnTo>
                        <a:pt x="45" y="61"/>
                      </a:lnTo>
                      <a:lnTo>
                        <a:pt x="62" y="61"/>
                      </a:lnTo>
                      <a:lnTo>
                        <a:pt x="56" y="0"/>
                      </a:lnTo>
                      <a:lnTo>
                        <a:pt x="31" y="0"/>
                      </a:lnTo>
                      <a:lnTo>
                        <a:pt x="0" y="61"/>
                      </a:lnTo>
                      <a:lnTo>
                        <a:pt x="17" y="61"/>
                      </a:lnTo>
                      <a:lnTo>
                        <a:pt x="22" y="50"/>
                      </a:lnTo>
                      <a:lnTo>
                        <a:pt x="44" y="50"/>
                      </a:lnTo>
                      <a:lnTo>
                        <a:pt x="44" y="50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8" name="Freeform 26"/>
                <p:cNvSpPr>
                  <a:spLocks/>
                </p:cNvSpPr>
                <p:nvPr/>
              </p:nvSpPr>
              <p:spPr bwMode="auto">
                <a:xfrm>
                  <a:off x="1973" y="2367"/>
                  <a:ext cx="49" cy="61"/>
                </a:xfrm>
                <a:custGeom>
                  <a:avLst/>
                  <a:gdLst>
                    <a:gd name="T0" fmla="*/ 19 w 49"/>
                    <a:gd name="T1" fmla="*/ 34 h 61"/>
                    <a:gd name="T2" fmla="*/ 22 w 49"/>
                    <a:gd name="T3" fmla="*/ 34 h 61"/>
                    <a:gd name="T4" fmla="*/ 34 w 49"/>
                    <a:gd name="T5" fmla="*/ 18 h 61"/>
                    <a:gd name="T6" fmla="*/ 49 w 49"/>
                    <a:gd name="T7" fmla="*/ 18 h 61"/>
                    <a:gd name="T8" fmla="*/ 33 w 49"/>
                    <a:gd name="T9" fmla="*/ 38 h 61"/>
                    <a:gd name="T10" fmla="*/ 43 w 49"/>
                    <a:gd name="T11" fmla="*/ 61 h 61"/>
                    <a:gd name="T12" fmla="*/ 27 w 49"/>
                    <a:gd name="T13" fmla="*/ 61 h 61"/>
                    <a:gd name="T14" fmla="*/ 20 w 49"/>
                    <a:gd name="T15" fmla="*/ 43 h 61"/>
                    <a:gd name="T16" fmla="*/ 18 w 49"/>
                    <a:gd name="T17" fmla="*/ 43 h 61"/>
                    <a:gd name="T18" fmla="*/ 14 w 49"/>
                    <a:gd name="T19" fmla="*/ 61 h 61"/>
                    <a:gd name="T20" fmla="*/ 0 w 49"/>
                    <a:gd name="T21" fmla="*/ 61 h 61"/>
                    <a:gd name="T22" fmla="*/ 13 w 49"/>
                    <a:gd name="T23" fmla="*/ 0 h 61"/>
                    <a:gd name="T24" fmla="*/ 27 w 49"/>
                    <a:gd name="T25" fmla="*/ 0 h 61"/>
                    <a:gd name="T26" fmla="*/ 19 w 49"/>
                    <a:gd name="T27" fmla="*/ 34 h 61"/>
                    <a:gd name="T28" fmla="*/ 19 w 49"/>
                    <a:gd name="T29" fmla="*/ 3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" h="61">
                      <a:moveTo>
                        <a:pt x="19" y="34"/>
                      </a:moveTo>
                      <a:lnTo>
                        <a:pt x="22" y="34"/>
                      </a:lnTo>
                      <a:lnTo>
                        <a:pt x="34" y="18"/>
                      </a:lnTo>
                      <a:lnTo>
                        <a:pt x="49" y="18"/>
                      </a:lnTo>
                      <a:lnTo>
                        <a:pt x="33" y="38"/>
                      </a:lnTo>
                      <a:lnTo>
                        <a:pt x="43" y="61"/>
                      </a:lnTo>
                      <a:lnTo>
                        <a:pt x="27" y="61"/>
                      </a:lnTo>
                      <a:lnTo>
                        <a:pt x="20" y="43"/>
                      </a:lnTo>
                      <a:lnTo>
                        <a:pt x="18" y="43"/>
                      </a:lnTo>
                      <a:lnTo>
                        <a:pt x="14" y="61"/>
                      </a:lnTo>
                      <a:lnTo>
                        <a:pt x="0" y="61"/>
                      </a:lnTo>
                      <a:lnTo>
                        <a:pt x="13" y="0"/>
                      </a:lnTo>
                      <a:lnTo>
                        <a:pt x="27" y="0"/>
                      </a:lnTo>
                      <a:lnTo>
                        <a:pt x="19" y="34"/>
                      </a:lnTo>
                      <a:lnTo>
                        <a:pt x="19" y="34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9" name="Freeform 27"/>
                <p:cNvSpPr>
                  <a:spLocks noEditPoints="1"/>
                </p:cNvSpPr>
                <p:nvPr/>
              </p:nvSpPr>
              <p:spPr bwMode="auto">
                <a:xfrm>
                  <a:off x="2017" y="2384"/>
                  <a:ext cx="50" cy="44"/>
                </a:xfrm>
                <a:custGeom>
                  <a:avLst/>
                  <a:gdLst>
                    <a:gd name="T0" fmla="*/ 52 w 112"/>
                    <a:gd name="T1" fmla="*/ 58 h 98"/>
                    <a:gd name="T2" fmla="*/ 67 w 112"/>
                    <a:gd name="T3" fmla="*/ 66 h 98"/>
                    <a:gd name="T4" fmla="*/ 48 w 112"/>
                    <a:gd name="T5" fmla="*/ 78 h 98"/>
                    <a:gd name="T6" fmla="*/ 37 w 112"/>
                    <a:gd name="T7" fmla="*/ 67 h 98"/>
                    <a:gd name="T8" fmla="*/ 52 w 112"/>
                    <a:gd name="T9" fmla="*/ 58 h 98"/>
                    <a:gd name="T10" fmla="*/ 61 w 112"/>
                    <a:gd name="T11" fmla="*/ 97 h 98"/>
                    <a:gd name="T12" fmla="*/ 92 w 112"/>
                    <a:gd name="T13" fmla="*/ 97 h 98"/>
                    <a:gd name="T14" fmla="*/ 105 w 112"/>
                    <a:gd name="T15" fmla="*/ 37 h 98"/>
                    <a:gd name="T16" fmla="*/ 67 w 112"/>
                    <a:gd name="T17" fmla="*/ 1 h 98"/>
                    <a:gd name="T18" fmla="*/ 17 w 112"/>
                    <a:gd name="T19" fmla="*/ 30 h 98"/>
                    <a:gd name="T20" fmla="*/ 48 w 112"/>
                    <a:gd name="T21" fmla="*/ 30 h 98"/>
                    <a:gd name="T22" fmla="*/ 63 w 112"/>
                    <a:gd name="T23" fmla="*/ 20 h 98"/>
                    <a:gd name="T24" fmla="*/ 74 w 112"/>
                    <a:gd name="T25" fmla="*/ 34 h 98"/>
                    <a:gd name="T26" fmla="*/ 71 w 112"/>
                    <a:gd name="T27" fmla="*/ 49 h 98"/>
                    <a:gd name="T28" fmla="*/ 70 w 112"/>
                    <a:gd name="T29" fmla="*/ 49 h 98"/>
                    <a:gd name="T30" fmla="*/ 46 w 112"/>
                    <a:gd name="T31" fmla="*/ 39 h 98"/>
                    <a:gd name="T32" fmla="*/ 5 w 112"/>
                    <a:gd name="T33" fmla="*/ 68 h 98"/>
                    <a:gd name="T34" fmla="*/ 33 w 112"/>
                    <a:gd name="T35" fmla="*/ 98 h 98"/>
                    <a:gd name="T36" fmla="*/ 64 w 112"/>
                    <a:gd name="T37" fmla="*/ 83 h 98"/>
                    <a:gd name="T38" fmla="*/ 65 w 112"/>
                    <a:gd name="T39" fmla="*/ 83 h 98"/>
                    <a:gd name="T40" fmla="*/ 61 w 112"/>
                    <a:gd name="T41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98">
                      <a:moveTo>
                        <a:pt x="52" y="58"/>
                      </a:moveTo>
                      <a:cubicBezTo>
                        <a:pt x="62" y="58"/>
                        <a:pt x="69" y="58"/>
                        <a:pt x="67" y="66"/>
                      </a:cubicBezTo>
                      <a:cubicBezTo>
                        <a:pt x="65" y="76"/>
                        <a:pt x="61" y="78"/>
                        <a:pt x="48" y="78"/>
                      </a:cubicBezTo>
                      <a:cubicBezTo>
                        <a:pt x="43" y="78"/>
                        <a:pt x="34" y="78"/>
                        <a:pt x="37" y="67"/>
                      </a:cubicBezTo>
                      <a:cubicBezTo>
                        <a:pt x="38" y="59"/>
                        <a:pt x="45" y="58"/>
                        <a:pt x="52" y="58"/>
                      </a:cubicBezTo>
                      <a:close/>
                      <a:moveTo>
                        <a:pt x="61" y="97"/>
                      </a:moveTo>
                      <a:cubicBezTo>
                        <a:pt x="92" y="97"/>
                        <a:pt x="92" y="97"/>
                        <a:pt x="92" y="97"/>
                      </a:cubicBezTo>
                      <a:cubicBezTo>
                        <a:pt x="105" y="37"/>
                        <a:pt x="105" y="37"/>
                        <a:pt x="105" y="37"/>
                      </a:cubicBezTo>
                      <a:cubicBezTo>
                        <a:pt x="112" y="5"/>
                        <a:pt x="99" y="1"/>
                        <a:pt x="67" y="1"/>
                      </a:cubicBezTo>
                      <a:cubicBezTo>
                        <a:pt x="45" y="1"/>
                        <a:pt x="24" y="0"/>
                        <a:pt x="17" y="30"/>
                      </a:cubicBezTo>
                      <a:cubicBezTo>
                        <a:pt x="48" y="30"/>
                        <a:pt x="48" y="30"/>
                        <a:pt x="48" y="30"/>
                      </a:cubicBezTo>
                      <a:cubicBezTo>
                        <a:pt x="50" y="21"/>
                        <a:pt x="55" y="20"/>
                        <a:pt x="63" y="20"/>
                      </a:cubicBezTo>
                      <a:cubicBezTo>
                        <a:pt x="77" y="20"/>
                        <a:pt x="76" y="25"/>
                        <a:pt x="74" y="34"/>
                      </a:cubicBezTo>
                      <a:cubicBezTo>
                        <a:pt x="71" y="49"/>
                        <a:pt x="71" y="49"/>
                        <a:pt x="71" y="49"/>
                      </a:cubicBezTo>
                      <a:cubicBezTo>
                        <a:pt x="70" y="49"/>
                        <a:pt x="70" y="49"/>
                        <a:pt x="70" y="49"/>
                      </a:cubicBezTo>
                      <a:cubicBezTo>
                        <a:pt x="68" y="38"/>
                        <a:pt x="55" y="39"/>
                        <a:pt x="46" y="39"/>
                      </a:cubicBezTo>
                      <a:cubicBezTo>
                        <a:pt x="24" y="39"/>
                        <a:pt x="10" y="46"/>
                        <a:pt x="5" y="68"/>
                      </a:cubicBezTo>
                      <a:cubicBezTo>
                        <a:pt x="0" y="93"/>
                        <a:pt x="12" y="98"/>
                        <a:pt x="33" y="98"/>
                      </a:cubicBezTo>
                      <a:cubicBezTo>
                        <a:pt x="44" y="98"/>
                        <a:pt x="59" y="96"/>
                        <a:pt x="64" y="83"/>
                      </a:cubicBezTo>
                      <a:cubicBezTo>
                        <a:pt x="65" y="83"/>
                        <a:pt x="65" y="83"/>
                        <a:pt x="65" y="83"/>
                      </a:cubicBezTo>
                      <a:cubicBezTo>
                        <a:pt x="61" y="97"/>
                        <a:pt x="61" y="97"/>
                        <a:pt x="61" y="97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0" name="Freeform 28"/>
                <p:cNvSpPr>
                  <a:spLocks/>
                </p:cNvSpPr>
                <p:nvPr/>
              </p:nvSpPr>
              <p:spPr bwMode="auto">
                <a:xfrm>
                  <a:off x="2064" y="2385"/>
                  <a:ext cx="73" cy="43"/>
                </a:xfrm>
                <a:custGeom>
                  <a:avLst/>
                  <a:gdLst>
                    <a:gd name="T0" fmla="*/ 50 w 165"/>
                    <a:gd name="T1" fmla="*/ 1 h 96"/>
                    <a:gd name="T2" fmla="*/ 47 w 165"/>
                    <a:gd name="T3" fmla="*/ 14 h 96"/>
                    <a:gd name="T4" fmla="*/ 48 w 165"/>
                    <a:gd name="T5" fmla="*/ 14 h 96"/>
                    <a:gd name="T6" fmla="*/ 77 w 165"/>
                    <a:gd name="T7" fmla="*/ 0 h 96"/>
                    <a:gd name="T8" fmla="*/ 102 w 165"/>
                    <a:gd name="T9" fmla="*/ 18 h 96"/>
                    <a:gd name="T10" fmla="*/ 104 w 165"/>
                    <a:gd name="T11" fmla="*/ 18 h 96"/>
                    <a:gd name="T12" fmla="*/ 134 w 165"/>
                    <a:gd name="T13" fmla="*/ 0 h 96"/>
                    <a:gd name="T14" fmla="*/ 161 w 165"/>
                    <a:gd name="T15" fmla="*/ 31 h 96"/>
                    <a:gd name="T16" fmla="*/ 147 w 165"/>
                    <a:gd name="T17" fmla="*/ 96 h 96"/>
                    <a:gd name="T18" fmla="*/ 116 w 165"/>
                    <a:gd name="T19" fmla="*/ 96 h 96"/>
                    <a:gd name="T20" fmla="*/ 127 w 165"/>
                    <a:gd name="T21" fmla="*/ 41 h 96"/>
                    <a:gd name="T22" fmla="*/ 119 w 165"/>
                    <a:gd name="T23" fmla="*/ 24 h 96"/>
                    <a:gd name="T24" fmla="*/ 100 w 165"/>
                    <a:gd name="T25" fmla="*/ 42 h 96"/>
                    <a:gd name="T26" fmla="*/ 89 w 165"/>
                    <a:gd name="T27" fmla="*/ 96 h 96"/>
                    <a:gd name="T28" fmla="*/ 58 w 165"/>
                    <a:gd name="T29" fmla="*/ 96 h 96"/>
                    <a:gd name="T30" fmla="*/ 70 w 165"/>
                    <a:gd name="T31" fmla="*/ 38 h 96"/>
                    <a:gd name="T32" fmla="*/ 61 w 165"/>
                    <a:gd name="T33" fmla="*/ 24 h 96"/>
                    <a:gd name="T34" fmla="*/ 42 w 165"/>
                    <a:gd name="T35" fmla="*/ 42 h 96"/>
                    <a:gd name="T36" fmla="*/ 31 w 165"/>
                    <a:gd name="T37" fmla="*/ 96 h 96"/>
                    <a:gd name="T38" fmla="*/ 0 w 165"/>
                    <a:gd name="T39" fmla="*/ 96 h 96"/>
                    <a:gd name="T40" fmla="*/ 20 w 165"/>
                    <a:gd name="T41" fmla="*/ 1 h 96"/>
                    <a:gd name="T42" fmla="*/ 50 w 165"/>
                    <a:gd name="T43" fmla="*/ 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5" h="96">
                      <a:moveTo>
                        <a:pt x="50" y="1"/>
                      </a:move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55" y="3"/>
                        <a:pt x="67" y="0"/>
                        <a:pt x="77" y="0"/>
                      </a:cubicBezTo>
                      <a:cubicBezTo>
                        <a:pt x="91" y="0"/>
                        <a:pt x="104" y="2"/>
                        <a:pt x="102" y="18"/>
                      </a:cubicBezTo>
                      <a:cubicBezTo>
                        <a:pt x="104" y="18"/>
                        <a:pt x="104" y="18"/>
                        <a:pt x="104" y="18"/>
                      </a:cubicBezTo>
                      <a:cubicBezTo>
                        <a:pt x="108" y="5"/>
                        <a:pt x="122" y="0"/>
                        <a:pt x="134" y="0"/>
                      </a:cubicBezTo>
                      <a:cubicBezTo>
                        <a:pt x="156" y="0"/>
                        <a:pt x="165" y="9"/>
                        <a:pt x="161" y="31"/>
                      </a:cubicBezTo>
                      <a:cubicBezTo>
                        <a:pt x="147" y="96"/>
                        <a:pt x="147" y="96"/>
                        <a:pt x="147" y="96"/>
                      </a:cubicBezTo>
                      <a:cubicBezTo>
                        <a:pt x="116" y="96"/>
                        <a:pt x="116" y="96"/>
                        <a:pt x="116" y="96"/>
                      </a:cubicBezTo>
                      <a:cubicBezTo>
                        <a:pt x="127" y="41"/>
                        <a:pt x="127" y="41"/>
                        <a:pt x="127" y="41"/>
                      </a:cubicBezTo>
                      <a:cubicBezTo>
                        <a:pt x="129" y="31"/>
                        <a:pt x="131" y="24"/>
                        <a:pt x="119" y="24"/>
                      </a:cubicBezTo>
                      <a:cubicBezTo>
                        <a:pt x="106" y="24"/>
                        <a:pt x="102" y="32"/>
                        <a:pt x="100" y="42"/>
                      </a:cubicBezTo>
                      <a:cubicBezTo>
                        <a:pt x="89" y="96"/>
                        <a:pt x="89" y="96"/>
                        <a:pt x="89" y="96"/>
                      </a:cubicBezTo>
                      <a:cubicBezTo>
                        <a:pt x="58" y="96"/>
                        <a:pt x="58" y="96"/>
                        <a:pt x="58" y="96"/>
                      </a:cubicBezTo>
                      <a:cubicBezTo>
                        <a:pt x="70" y="38"/>
                        <a:pt x="70" y="38"/>
                        <a:pt x="70" y="38"/>
                      </a:cubicBezTo>
                      <a:cubicBezTo>
                        <a:pt x="71" y="30"/>
                        <a:pt x="72" y="24"/>
                        <a:pt x="61" y="24"/>
                      </a:cubicBezTo>
                      <a:cubicBezTo>
                        <a:pt x="48" y="24"/>
                        <a:pt x="45" y="30"/>
                        <a:pt x="42" y="42"/>
                      </a:cubicBezTo>
                      <a:cubicBezTo>
                        <a:pt x="31" y="96"/>
                        <a:pt x="31" y="96"/>
                        <a:pt x="31" y="96"/>
                      </a:cubicBezTo>
                      <a:cubicBezTo>
                        <a:pt x="0" y="96"/>
                        <a:pt x="0" y="96"/>
                        <a:pt x="0" y="96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50" y="1"/>
                        <a:pt x="50" y="1"/>
                        <a:pt x="50" y="1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1" name="Freeform 29"/>
                <p:cNvSpPr>
                  <a:spLocks noEditPoints="1"/>
                </p:cNvSpPr>
                <p:nvPr/>
              </p:nvSpPr>
              <p:spPr bwMode="auto">
                <a:xfrm>
                  <a:off x="2134" y="2384"/>
                  <a:ext cx="50" cy="44"/>
                </a:xfrm>
                <a:custGeom>
                  <a:avLst/>
                  <a:gdLst>
                    <a:gd name="T0" fmla="*/ 53 w 112"/>
                    <a:gd name="T1" fmla="*/ 58 h 98"/>
                    <a:gd name="T2" fmla="*/ 68 w 112"/>
                    <a:gd name="T3" fmla="*/ 66 h 98"/>
                    <a:gd name="T4" fmla="*/ 48 w 112"/>
                    <a:gd name="T5" fmla="*/ 78 h 98"/>
                    <a:gd name="T6" fmla="*/ 37 w 112"/>
                    <a:gd name="T7" fmla="*/ 67 h 98"/>
                    <a:gd name="T8" fmla="*/ 53 w 112"/>
                    <a:gd name="T9" fmla="*/ 58 h 98"/>
                    <a:gd name="T10" fmla="*/ 61 w 112"/>
                    <a:gd name="T11" fmla="*/ 97 h 98"/>
                    <a:gd name="T12" fmla="*/ 92 w 112"/>
                    <a:gd name="T13" fmla="*/ 97 h 98"/>
                    <a:gd name="T14" fmla="*/ 105 w 112"/>
                    <a:gd name="T15" fmla="*/ 37 h 98"/>
                    <a:gd name="T16" fmla="*/ 68 w 112"/>
                    <a:gd name="T17" fmla="*/ 1 h 98"/>
                    <a:gd name="T18" fmla="*/ 18 w 112"/>
                    <a:gd name="T19" fmla="*/ 30 h 98"/>
                    <a:gd name="T20" fmla="*/ 49 w 112"/>
                    <a:gd name="T21" fmla="*/ 30 h 98"/>
                    <a:gd name="T22" fmla="*/ 64 w 112"/>
                    <a:gd name="T23" fmla="*/ 20 h 98"/>
                    <a:gd name="T24" fmla="*/ 75 w 112"/>
                    <a:gd name="T25" fmla="*/ 34 h 98"/>
                    <a:gd name="T26" fmla="*/ 71 w 112"/>
                    <a:gd name="T27" fmla="*/ 49 h 98"/>
                    <a:gd name="T28" fmla="*/ 70 w 112"/>
                    <a:gd name="T29" fmla="*/ 49 h 98"/>
                    <a:gd name="T30" fmla="*/ 46 w 112"/>
                    <a:gd name="T31" fmla="*/ 39 h 98"/>
                    <a:gd name="T32" fmla="*/ 6 w 112"/>
                    <a:gd name="T33" fmla="*/ 68 h 98"/>
                    <a:gd name="T34" fmla="*/ 34 w 112"/>
                    <a:gd name="T35" fmla="*/ 98 h 98"/>
                    <a:gd name="T36" fmla="*/ 64 w 112"/>
                    <a:gd name="T37" fmla="*/ 83 h 98"/>
                    <a:gd name="T38" fmla="*/ 65 w 112"/>
                    <a:gd name="T39" fmla="*/ 83 h 98"/>
                    <a:gd name="T40" fmla="*/ 61 w 112"/>
                    <a:gd name="T41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98">
                      <a:moveTo>
                        <a:pt x="53" y="58"/>
                      </a:moveTo>
                      <a:cubicBezTo>
                        <a:pt x="63" y="58"/>
                        <a:pt x="69" y="58"/>
                        <a:pt x="68" y="66"/>
                      </a:cubicBezTo>
                      <a:cubicBezTo>
                        <a:pt x="66" y="76"/>
                        <a:pt x="61" y="78"/>
                        <a:pt x="48" y="78"/>
                      </a:cubicBezTo>
                      <a:cubicBezTo>
                        <a:pt x="44" y="78"/>
                        <a:pt x="35" y="78"/>
                        <a:pt x="37" y="67"/>
                      </a:cubicBezTo>
                      <a:cubicBezTo>
                        <a:pt x="39" y="59"/>
                        <a:pt x="45" y="58"/>
                        <a:pt x="53" y="58"/>
                      </a:cubicBezTo>
                      <a:close/>
                      <a:moveTo>
                        <a:pt x="61" y="97"/>
                      </a:moveTo>
                      <a:cubicBezTo>
                        <a:pt x="92" y="97"/>
                        <a:pt x="92" y="97"/>
                        <a:pt x="92" y="97"/>
                      </a:cubicBezTo>
                      <a:cubicBezTo>
                        <a:pt x="105" y="37"/>
                        <a:pt x="105" y="37"/>
                        <a:pt x="105" y="37"/>
                      </a:cubicBezTo>
                      <a:cubicBezTo>
                        <a:pt x="112" y="5"/>
                        <a:pt x="99" y="1"/>
                        <a:pt x="68" y="1"/>
                      </a:cubicBezTo>
                      <a:cubicBezTo>
                        <a:pt x="45" y="1"/>
                        <a:pt x="24" y="0"/>
                        <a:pt x="18" y="30"/>
                      </a:cubicBezTo>
                      <a:cubicBezTo>
                        <a:pt x="49" y="30"/>
                        <a:pt x="49" y="30"/>
                        <a:pt x="49" y="30"/>
                      </a:cubicBezTo>
                      <a:cubicBezTo>
                        <a:pt x="50" y="21"/>
                        <a:pt x="56" y="20"/>
                        <a:pt x="64" y="20"/>
                      </a:cubicBezTo>
                      <a:cubicBezTo>
                        <a:pt x="77" y="20"/>
                        <a:pt x="76" y="25"/>
                        <a:pt x="75" y="34"/>
                      </a:cubicBezTo>
                      <a:cubicBezTo>
                        <a:pt x="71" y="49"/>
                        <a:pt x="71" y="49"/>
                        <a:pt x="71" y="49"/>
                      </a:cubicBezTo>
                      <a:cubicBezTo>
                        <a:pt x="70" y="49"/>
                        <a:pt x="70" y="49"/>
                        <a:pt x="70" y="49"/>
                      </a:cubicBezTo>
                      <a:cubicBezTo>
                        <a:pt x="69" y="38"/>
                        <a:pt x="55" y="39"/>
                        <a:pt x="46" y="39"/>
                      </a:cubicBezTo>
                      <a:cubicBezTo>
                        <a:pt x="24" y="39"/>
                        <a:pt x="10" y="46"/>
                        <a:pt x="6" y="68"/>
                      </a:cubicBezTo>
                      <a:cubicBezTo>
                        <a:pt x="0" y="93"/>
                        <a:pt x="12" y="98"/>
                        <a:pt x="34" y="98"/>
                      </a:cubicBezTo>
                      <a:cubicBezTo>
                        <a:pt x="45" y="98"/>
                        <a:pt x="59" y="96"/>
                        <a:pt x="64" y="83"/>
                      </a:cubicBezTo>
                      <a:cubicBezTo>
                        <a:pt x="65" y="83"/>
                        <a:pt x="65" y="83"/>
                        <a:pt x="65" y="83"/>
                      </a:cubicBezTo>
                      <a:cubicBezTo>
                        <a:pt x="61" y="97"/>
                        <a:pt x="61" y="97"/>
                        <a:pt x="61" y="97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2" name="Freeform 30"/>
                <p:cNvSpPr>
                  <a:spLocks noEditPoints="1"/>
                </p:cNvSpPr>
                <p:nvPr/>
              </p:nvSpPr>
              <p:spPr bwMode="auto">
                <a:xfrm>
                  <a:off x="2181" y="2367"/>
                  <a:ext cx="27" cy="61"/>
                </a:xfrm>
                <a:custGeom>
                  <a:avLst/>
                  <a:gdLst>
                    <a:gd name="T0" fmla="*/ 14 w 27"/>
                    <a:gd name="T1" fmla="*/ 61 h 61"/>
                    <a:gd name="T2" fmla="*/ 0 w 27"/>
                    <a:gd name="T3" fmla="*/ 61 h 61"/>
                    <a:gd name="T4" fmla="*/ 9 w 27"/>
                    <a:gd name="T5" fmla="*/ 18 h 61"/>
                    <a:gd name="T6" fmla="*/ 23 w 27"/>
                    <a:gd name="T7" fmla="*/ 18 h 61"/>
                    <a:gd name="T8" fmla="*/ 14 w 27"/>
                    <a:gd name="T9" fmla="*/ 61 h 61"/>
                    <a:gd name="T10" fmla="*/ 14 w 27"/>
                    <a:gd name="T11" fmla="*/ 61 h 61"/>
                    <a:gd name="T12" fmla="*/ 25 w 27"/>
                    <a:gd name="T13" fmla="*/ 11 h 61"/>
                    <a:gd name="T14" fmla="*/ 11 w 27"/>
                    <a:gd name="T15" fmla="*/ 11 h 61"/>
                    <a:gd name="T16" fmla="*/ 13 w 27"/>
                    <a:gd name="T17" fmla="*/ 0 h 61"/>
                    <a:gd name="T18" fmla="*/ 27 w 27"/>
                    <a:gd name="T19" fmla="*/ 0 h 61"/>
                    <a:gd name="T20" fmla="*/ 25 w 27"/>
                    <a:gd name="T21" fmla="*/ 11 h 61"/>
                    <a:gd name="T22" fmla="*/ 25 w 27"/>
                    <a:gd name="T23" fmla="*/ 1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61">
                      <a:moveTo>
                        <a:pt x="14" y="61"/>
                      </a:moveTo>
                      <a:lnTo>
                        <a:pt x="0" y="61"/>
                      </a:lnTo>
                      <a:lnTo>
                        <a:pt x="9" y="18"/>
                      </a:lnTo>
                      <a:lnTo>
                        <a:pt x="23" y="18"/>
                      </a:lnTo>
                      <a:lnTo>
                        <a:pt x="14" y="61"/>
                      </a:lnTo>
                      <a:lnTo>
                        <a:pt x="14" y="61"/>
                      </a:lnTo>
                      <a:close/>
                      <a:moveTo>
                        <a:pt x="25" y="11"/>
                      </a:moveTo>
                      <a:lnTo>
                        <a:pt x="11" y="11"/>
                      </a:lnTo>
                      <a:lnTo>
                        <a:pt x="13" y="0"/>
                      </a:lnTo>
                      <a:lnTo>
                        <a:pt x="27" y="0"/>
                      </a:lnTo>
                      <a:lnTo>
                        <a:pt x="25" y="11"/>
                      </a:lnTo>
                      <a:lnTo>
                        <a:pt x="25" y="11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3" name="Freeform 31"/>
                <p:cNvSpPr>
                  <a:spLocks/>
                </p:cNvSpPr>
                <p:nvPr/>
              </p:nvSpPr>
              <p:spPr bwMode="auto">
                <a:xfrm>
                  <a:off x="1839" y="2296"/>
                  <a:ext cx="81" cy="150"/>
                </a:xfrm>
                <a:custGeom>
                  <a:avLst/>
                  <a:gdLst>
                    <a:gd name="T0" fmla="*/ 170 w 179"/>
                    <a:gd name="T1" fmla="*/ 328 h 335"/>
                    <a:gd name="T2" fmla="*/ 51 w 179"/>
                    <a:gd name="T3" fmla="*/ 167 h 335"/>
                    <a:gd name="T4" fmla="*/ 172 w 179"/>
                    <a:gd name="T5" fmla="*/ 6 h 335"/>
                    <a:gd name="T6" fmla="*/ 169 w 179"/>
                    <a:gd name="T7" fmla="*/ 0 h 335"/>
                    <a:gd name="T8" fmla="*/ 0 w 179"/>
                    <a:gd name="T9" fmla="*/ 167 h 335"/>
                    <a:gd name="T10" fmla="*/ 169 w 179"/>
                    <a:gd name="T11" fmla="*/ 335 h 335"/>
                    <a:gd name="T12" fmla="*/ 170 w 179"/>
                    <a:gd name="T13" fmla="*/ 328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9" h="335">
                      <a:moveTo>
                        <a:pt x="170" y="328"/>
                      </a:moveTo>
                      <a:cubicBezTo>
                        <a:pt x="101" y="307"/>
                        <a:pt x="51" y="243"/>
                        <a:pt x="51" y="167"/>
                      </a:cubicBezTo>
                      <a:cubicBezTo>
                        <a:pt x="51" y="91"/>
                        <a:pt x="102" y="27"/>
                        <a:pt x="172" y="6"/>
                      </a:cubicBezTo>
                      <a:cubicBezTo>
                        <a:pt x="179" y="4"/>
                        <a:pt x="177" y="0"/>
                        <a:pt x="169" y="0"/>
                      </a:cubicBezTo>
                      <a:cubicBezTo>
                        <a:pt x="75" y="0"/>
                        <a:pt x="0" y="75"/>
                        <a:pt x="0" y="167"/>
                      </a:cubicBezTo>
                      <a:cubicBezTo>
                        <a:pt x="0" y="260"/>
                        <a:pt x="75" y="335"/>
                        <a:pt x="169" y="335"/>
                      </a:cubicBezTo>
                      <a:cubicBezTo>
                        <a:pt x="177" y="335"/>
                        <a:pt x="178" y="330"/>
                        <a:pt x="170" y="328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4" name="Freeform 32"/>
                <p:cNvSpPr>
                  <a:spLocks/>
                </p:cNvSpPr>
                <p:nvPr/>
              </p:nvSpPr>
              <p:spPr bwMode="auto">
                <a:xfrm>
                  <a:off x="1870" y="2307"/>
                  <a:ext cx="109" cy="84"/>
                </a:xfrm>
                <a:custGeom>
                  <a:avLst/>
                  <a:gdLst>
                    <a:gd name="T0" fmla="*/ 15 w 243"/>
                    <a:gd name="T1" fmla="*/ 182 h 188"/>
                    <a:gd name="T2" fmla="*/ 14 w 243"/>
                    <a:gd name="T3" fmla="*/ 168 h 188"/>
                    <a:gd name="T4" fmla="*/ 147 w 243"/>
                    <a:gd name="T5" fmla="*/ 35 h 188"/>
                    <a:gd name="T6" fmla="*/ 240 w 243"/>
                    <a:gd name="T7" fmla="*/ 64 h 188"/>
                    <a:gd name="T8" fmla="*/ 133 w 243"/>
                    <a:gd name="T9" fmla="*/ 0 h 188"/>
                    <a:gd name="T10" fmla="*/ 0 w 243"/>
                    <a:gd name="T11" fmla="*/ 133 h 188"/>
                    <a:gd name="T12" fmla="*/ 9 w 243"/>
                    <a:gd name="T13" fmla="*/ 181 h 188"/>
                    <a:gd name="T14" fmla="*/ 15 w 243"/>
                    <a:gd name="T15" fmla="*/ 182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3" h="188">
                      <a:moveTo>
                        <a:pt x="15" y="182"/>
                      </a:moveTo>
                      <a:cubicBezTo>
                        <a:pt x="14" y="177"/>
                        <a:pt x="14" y="173"/>
                        <a:pt x="14" y="168"/>
                      </a:cubicBezTo>
                      <a:cubicBezTo>
                        <a:pt x="14" y="94"/>
                        <a:pt x="73" y="35"/>
                        <a:pt x="147" y="35"/>
                      </a:cubicBezTo>
                      <a:cubicBezTo>
                        <a:pt x="216" y="35"/>
                        <a:pt x="237" y="66"/>
                        <a:pt x="240" y="64"/>
                      </a:cubicBezTo>
                      <a:cubicBezTo>
                        <a:pt x="243" y="62"/>
                        <a:pt x="215" y="0"/>
                        <a:pt x="133" y="0"/>
                      </a:cubicBezTo>
                      <a:cubicBezTo>
                        <a:pt x="60" y="0"/>
                        <a:pt x="0" y="60"/>
                        <a:pt x="0" y="133"/>
                      </a:cubicBezTo>
                      <a:cubicBezTo>
                        <a:pt x="0" y="150"/>
                        <a:pt x="3" y="166"/>
                        <a:pt x="9" y="181"/>
                      </a:cubicBezTo>
                      <a:cubicBezTo>
                        <a:pt x="11" y="188"/>
                        <a:pt x="15" y="188"/>
                        <a:pt x="15" y="182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5" name="Freeform 33"/>
                <p:cNvSpPr>
                  <a:spLocks/>
                </p:cNvSpPr>
                <p:nvPr/>
              </p:nvSpPr>
              <p:spPr bwMode="auto">
                <a:xfrm>
                  <a:off x="1899" y="2329"/>
                  <a:ext cx="78" cy="27"/>
                </a:xfrm>
                <a:custGeom>
                  <a:avLst/>
                  <a:gdLst>
                    <a:gd name="T0" fmla="*/ 5 w 175"/>
                    <a:gd name="T1" fmla="*/ 37 h 60"/>
                    <a:gd name="T2" fmla="*/ 126 w 175"/>
                    <a:gd name="T3" fmla="*/ 36 h 60"/>
                    <a:gd name="T4" fmla="*/ 173 w 175"/>
                    <a:gd name="T5" fmla="*/ 60 h 60"/>
                    <a:gd name="T6" fmla="*/ 122 w 175"/>
                    <a:gd name="T7" fmla="*/ 16 h 60"/>
                    <a:gd name="T8" fmla="*/ 3 w 175"/>
                    <a:gd name="T9" fmla="*/ 34 h 60"/>
                    <a:gd name="T10" fmla="*/ 5 w 175"/>
                    <a:gd name="T11" fmla="*/ 3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5" h="60">
                      <a:moveTo>
                        <a:pt x="5" y="37"/>
                      </a:moveTo>
                      <a:cubicBezTo>
                        <a:pt x="40" y="22"/>
                        <a:pt x="83" y="21"/>
                        <a:pt x="126" y="36"/>
                      </a:cubicBezTo>
                      <a:cubicBezTo>
                        <a:pt x="155" y="46"/>
                        <a:pt x="171" y="60"/>
                        <a:pt x="173" y="60"/>
                      </a:cubicBezTo>
                      <a:cubicBezTo>
                        <a:pt x="175" y="59"/>
                        <a:pt x="156" y="29"/>
                        <a:pt x="122" y="16"/>
                      </a:cubicBezTo>
                      <a:cubicBezTo>
                        <a:pt x="80" y="0"/>
                        <a:pt x="36" y="8"/>
                        <a:pt x="3" y="34"/>
                      </a:cubicBezTo>
                      <a:cubicBezTo>
                        <a:pt x="0" y="37"/>
                        <a:pt x="1" y="39"/>
                        <a:pt x="5" y="37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</p:grpSp>
        </p:grpSp>
        <p:grpSp>
          <p:nvGrpSpPr>
            <p:cNvPr id="12" name="Group 11"/>
            <p:cNvGrpSpPr/>
            <p:nvPr/>
          </p:nvGrpSpPr>
          <p:grpSpPr>
            <a:xfrm>
              <a:off x="2362200" y="1352550"/>
              <a:ext cx="364510" cy="364510"/>
              <a:chOff x="4114800" y="3774005"/>
              <a:chExt cx="914400" cy="91440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4114800" y="3774005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0">
                    <a:srgbClr val="F8971D">
                      <a:shade val="30000"/>
                      <a:satMod val="115000"/>
                    </a:srgbClr>
                  </a:gs>
                  <a:gs pos="50000">
                    <a:srgbClr val="F8971D">
                      <a:shade val="67500"/>
                      <a:satMod val="115000"/>
                    </a:srgbClr>
                  </a:gs>
                  <a:gs pos="100000">
                    <a:srgbClr val="F8971D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14" name="Freeform 7"/>
              <p:cNvSpPr>
                <a:spLocks noEditPoints="1"/>
              </p:cNvSpPr>
              <p:nvPr/>
            </p:nvSpPr>
            <p:spPr bwMode="auto">
              <a:xfrm>
                <a:off x="4459399" y="3972868"/>
                <a:ext cx="225203" cy="516675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14" y="0"/>
                  </a:cxn>
                  <a:cxn ang="0">
                    <a:pos x="0" y="14"/>
                  </a:cxn>
                  <a:cxn ang="0">
                    <a:pos x="0" y="370"/>
                  </a:cxn>
                  <a:cxn ang="0">
                    <a:pos x="14" y="384"/>
                  </a:cxn>
                  <a:cxn ang="0">
                    <a:pos x="153" y="384"/>
                  </a:cxn>
                  <a:cxn ang="0">
                    <a:pos x="167" y="370"/>
                  </a:cxn>
                  <a:cxn ang="0">
                    <a:pos x="167" y="14"/>
                  </a:cxn>
                  <a:cxn ang="0">
                    <a:pos x="153" y="0"/>
                  </a:cxn>
                  <a:cxn ang="0">
                    <a:pos x="135" y="340"/>
                  </a:cxn>
                  <a:cxn ang="0">
                    <a:pos x="121" y="354"/>
                  </a:cxn>
                  <a:cxn ang="0">
                    <a:pos x="42" y="354"/>
                  </a:cxn>
                  <a:cxn ang="0">
                    <a:pos x="28" y="340"/>
                  </a:cxn>
                  <a:cxn ang="0">
                    <a:pos x="28" y="245"/>
                  </a:cxn>
                  <a:cxn ang="0">
                    <a:pos x="42" y="231"/>
                  </a:cxn>
                  <a:cxn ang="0">
                    <a:pos x="121" y="231"/>
                  </a:cxn>
                  <a:cxn ang="0">
                    <a:pos x="135" y="245"/>
                  </a:cxn>
                  <a:cxn ang="0">
                    <a:pos x="135" y="340"/>
                  </a:cxn>
                  <a:cxn ang="0">
                    <a:pos x="121" y="215"/>
                  </a:cxn>
                  <a:cxn ang="0">
                    <a:pos x="42" y="215"/>
                  </a:cxn>
                  <a:cxn ang="0">
                    <a:pos x="28" y="202"/>
                  </a:cxn>
                  <a:cxn ang="0">
                    <a:pos x="42" y="188"/>
                  </a:cxn>
                  <a:cxn ang="0">
                    <a:pos x="121" y="188"/>
                  </a:cxn>
                  <a:cxn ang="0">
                    <a:pos x="135" y="202"/>
                  </a:cxn>
                  <a:cxn ang="0">
                    <a:pos x="121" y="215"/>
                  </a:cxn>
                  <a:cxn ang="0">
                    <a:pos x="121" y="175"/>
                  </a:cxn>
                  <a:cxn ang="0">
                    <a:pos x="42" y="175"/>
                  </a:cxn>
                  <a:cxn ang="0">
                    <a:pos x="28" y="162"/>
                  </a:cxn>
                  <a:cxn ang="0">
                    <a:pos x="42" y="148"/>
                  </a:cxn>
                  <a:cxn ang="0">
                    <a:pos x="121" y="148"/>
                  </a:cxn>
                  <a:cxn ang="0">
                    <a:pos x="135" y="162"/>
                  </a:cxn>
                  <a:cxn ang="0">
                    <a:pos x="121" y="175"/>
                  </a:cxn>
                </a:cxnLst>
                <a:rect l="0" t="0" r="r" b="b"/>
                <a:pathLst>
                  <a:path w="167" h="384">
                    <a:moveTo>
                      <a:pt x="15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0" y="378"/>
                      <a:pt x="6" y="384"/>
                      <a:pt x="14" y="384"/>
                    </a:cubicBezTo>
                    <a:cubicBezTo>
                      <a:pt x="153" y="384"/>
                      <a:pt x="153" y="384"/>
                      <a:pt x="153" y="384"/>
                    </a:cubicBezTo>
                    <a:cubicBezTo>
                      <a:pt x="161" y="384"/>
                      <a:pt x="167" y="378"/>
                      <a:pt x="167" y="370"/>
                    </a:cubicBezTo>
                    <a:cubicBezTo>
                      <a:pt x="167" y="14"/>
                      <a:pt x="167" y="14"/>
                      <a:pt x="167" y="14"/>
                    </a:cubicBezTo>
                    <a:cubicBezTo>
                      <a:pt x="167" y="6"/>
                      <a:pt x="161" y="0"/>
                      <a:pt x="153" y="0"/>
                    </a:cubicBezTo>
                    <a:close/>
                    <a:moveTo>
                      <a:pt x="135" y="340"/>
                    </a:moveTo>
                    <a:cubicBezTo>
                      <a:pt x="135" y="348"/>
                      <a:pt x="129" y="354"/>
                      <a:pt x="121" y="354"/>
                    </a:cubicBezTo>
                    <a:cubicBezTo>
                      <a:pt x="42" y="354"/>
                      <a:pt x="42" y="354"/>
                      <a:pt x="42" y="354"/>
                    </a:cubicBezTo>
                    <a:cubicBezTo>
                      <a:pt x="34" y="354"/>
                      <a:pt x="28" y="348"/>
                      <a:pt x="28" y="340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8" y="237"/>
                      <a:pt x="34" y="231"/>
                      <a:pt x="42" y="231"/>
                    </a:cubicBezTo>
                    <a:cubicBezTo>
                      <a:pt x="121" y="231"/>
                      <a:pt x="121" y="231"/>
                      <a:pt x="121" y="231"/>
                    </a:cubicBezTo>
                    <a:cubicBezTo>
                      <a:pt x="129" y="231"/>
                      <a:pt x="135" y="237"/>
                      <a:pt x="135" y="245"/>
                    </a:cubicBezTo>
                    <a:lnTo>
                      <a:pt x="135" y="340"/>
                    </a:lnTo>
                    <a:close/>
                    <a:moveTo>
                      <a:pt x="121" y="215"/>
                    </a:moveTo>
                    <a:cubicBezTo>
                      <a:pt x="42" y="215"/>
                      <a:pt x="42" y="215"/>
                      <a:pt x="42" y="215"/>
                    </a:cubicBezTo>
                    <a:cubicBezTo>
                      <a:pt x="34" y="215"/>
                      <a:pt x="28" y="209"/>
                      <a:pt x="28" y="202"/>
                    </a:cubicBezTo>
                    <a:cubicBezTo>
                      <a:pt x="28" y="194"/>
                      <a:pt x="34" y="188"/>
                      <a:pt x="42" y="188"/>
                    </a:cubicBezTo>
                    <a:cubicBezTo>
                      <a:pt x="121" y="188"/>
                      <a:pt x="121" y="188"/>
                      <a:pt x="121" y="188"/>
                    </a:cubicBezTo>
                    <a:cubicBezTo>
                      <a:pt x="129" y="188"/>
                      <a:pt x="135" y="194"/>
                      <a:pt x="135" y="202"/>
                    </a:cubicBezTo>
                    <a:cubicBezTo>
                      <a:pt x="135" y="209"/>
                      <a:pt x="129" y="215"/>
                      <a:pt x="121" y="215"/>
                    </a:cubicBezTo>
                    <a:close/>
                    <a:moveTo>
                      <a:pt x="121" y="175"/>
                    </a:moveTo>
                    <a:cubicBezTo>
                      <a:pt x="42" y="175"/>
                      <a:pt x="42" y="175"/>
                      <a:pt x="42" y="175"/>
                    </a:cubicBezTo>
                    <a:cubicBezTo>
                      <a:pt x="34" y="175"/>
                      <a:pt x="28" y="169"/>
                      <a:pt x="28" y="162"/>
                    </a:cubicBezTo>
                    <a:cubicBezTo>
                      <a:pt x="28" y="154"/>
                      <a:pt x="34" y="148"/>
                      <a:pt x="42" y="148"/>
                    </a:cubicBezTo>
                    <a:cubicBezTo>
                      <a:pt x="121" y="148"/>
                      <a:pt x="121" y="148"/>
                      <a:pt x="121" y="148"/>
                    </a:cubicBezTo>
                    <a:cubicBezTo>
                      <a:pt x="129" y="148"/>
                      <a:pt x="135" y="154"/>
                      <a:pt x="135" y="162"/>
                    </a:cubicBezTo>
                    <a:cubicBezTo>
                      <a:pt x="135" y="169"/>
                      <a:pt x="129" y="175"/>
                      <a:pt x="121" y="1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latin typeface="CiscoSansTT Light"/>
                    <a:cs typeface="CiscoSansTT Light"/>
                  </a:rPr>
                  <a:t> </a:t>
                </a:r>
              </a:p>
            </p:txBody>
          </p:sp>
        </p:grpSp>
      </p:grpSp>
      <p:pic>
        <p:nvPicPr>
          <p:cNvPr id="26" name="Picture 25" descr="C:\Documents and Settings\rteligic\Desktop\Desktop_26Apr\desktop271211\cisco-prime\icons\Picture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63" b="18638"/>
          <a:stretch/>
        </p:blipFill>
        <p:spPr bwMode="auto">
          <a:xfrm>
            <a:off x="4724320" y="1421471"/>
            <a:ext cx="1439562" cy="89107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4673668" y="3233343"/>
            <a:ext cx="23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 smtClean="0">
                <a:solidFill>
                  <a:schemeClr val="bg1"/>
                </a:solidFill>
                <a:latin typeface="CiscoSansTT Light"/>
                <a:cs typeface="CiscoSansTT Light"/>
              </a:rPr>
              <a:t>Akamai Connect </a:t>
            </a:r>
            <a:r>
              <a:rPr lang="en-US" sz="1400" kern="0" dirty="0">
                <a:solidFill>
                  <a:schemeClr val="bg1"/>
                </a:solidFill>
                <a:latin typeface="CiscoSansTT Light"/>
                <a:cs typeface="CiscoSansTT Light"/>
              </a:rPr>
              <a:t>Solution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6217" y="3194940"/>
            <a:ext cx="4138050" cy="392183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3215" y="3237143"/>
            <a:ext cx="23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>
                <a:solidFill>
                  <a:schemeClr val="bg1"/>
                </a:solidFill>
                <a:latin typeface="CiscoSansTT Light"/>
                <a:cs typeface="CiscoSansTT Light"/>
              </a:rPr>
              <a:t>Network Challenges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24320" y="1918561"/>
            <a:ext cx="1439562" cy="26930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Internet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28460" y="1593450"/>
            <a:ext cx="672588" cy="71909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366218" y="2323202"/>
            <a:ext cx="98065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Branch User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63361" y="1785219"/>
            <a:ext cx="386367" cy="482200"/>
            <a:chOff x="2749550" y="1158875"/>
            <a:chExt cx="3641725" cy="4545013"/>
          </a:xfr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/>
        </p:grpSpPr>
        <p:sp>
          <p:nvSpPr>
            <p:cNvPr id="34" name="Freeform 76"/>
            <p:cNvSpPr>
              <a:spLocks/>
            </p:cNvSpPr>
            <p:nvPr/>
          </p:nvSpPr>
          <p:spPr bwMode="auto">
            <a:xfrm>
              <a:off x="3622675" y="1158875"/>
              <a:ext cx="1893888" cy="2422525"/>
            </a:xfrm>
            <a:custGeom>
              <a:avLst/>
              <a:gdLst>
                <a:gd name="T0" fmla="*/ 58 w 505"/>
                <a:gd name="T1" fmla="*/ 501 h 646"/>
                <a:gd name="T2" fmla="*/ 253 w 505"/>
                <a:gd name="T3" fmla="*/ 646 h 646"/>
                <a:gd name="T4" fmla="*/ 448 w 505"/>
                <a:gd name="T5" fmla="*/ 501 h 646"/>
                <a:gd name="T6" fmla="*/ 485 w 505"/>
                <a:gd name="T7" fmla="*/ 358 h 646"/>
                <a:gd name="T8" fmla="*/ 459 w 505"/>
                <a:gd name="T9" fmla="*/ 131 h 646"/>
                <a:gd name="T10" fmla="*/ 253 w 505"/>
                <a:gd name="T11" fmla="*/ 0 h 646"/>
                <a:gd name="T12" fmla="*/ 47 w 505"/>
                <a:gd name="T13" fmla="*/ 131 h 646"/>
                <a:gd name="T14" fmla="*/ 20 w 505"/>
                <a:gd name="T15" fmla="*/ 358 h 646"/>
                <a:gd name="T16" fmla="*/ 58 w 505"/>
                <a:gd name="T17" fmla="*/ 501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5" h="646">
                  <a:moveTo>
                    <a:pt x="58" y="501"/>
                  </a:moveTo>
                  <a:cubicBezTo>
                    <a:pt x="80" y="589"/>
                    <a:pt x="166" y="646"/>
                    <a:pt x="253" y="646"/>
                  </a:cubicBezTo>
                  <a:cubicBezTo>
                    <a:pt x="339" y="646"/>
                    <a:pt x="425" y="589"/>
                    <a:pt x="448" y="501"/>
                  </a:cubicBezTo>
                  <a:cubicBezTo>
                    <a:pt x="485" y="358"/>
                    <a:pt x="485" y="358"/>
                    <a:pt x="485" y="358"/>
                  </a:cubicBezTo>
                  <a:cubicBezTo>
                    <a:pt x="505" y="281"/>
                    <a:pt x="496" y="199"/>
                    <a:pt x="459" y="131"/>
                  </a:cubicBezTo>
                  <a:cubicBezTo>
                    <a:pt x="417" y="53"/>
                    <a:pt x="343" y="0"/>
                    <a:pt x="253" y="0"/>
                  </a:cubicBezTo>
                  <a:cubicBezTo>
                    <a:pt x="163" y="0"/>
                    <a:pt x="89" y="53"/>
                    <a:pt x="47" y="131"/>
                  </a:cubicBezTo>
                  <a:cubicBezTo>
                    <a:pt x="10" y="199"/>
                    <a:pt x="0" y="281"/>
                    <a:pt x="20" y="358"/>
                  </a:cubicBezTo>
                  <a:lnTo>
                    <a:pt x="58" y="501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kern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5" name="Freeform 77"/>
            <p:cNvSpPr>
              <a:spLocks/>
            </p:cNvSpPr>
            <p:nvPr/>
          </p:nvSpPr>
          <p:spPr bwMode="auto">
            <a:xfrm>
              <a:off x="2749550" y="3886200"/>
              <a:ext cx="3641725" cy="1817688"/>
            </a:xfrm>
            <a:custGeom>
              <a:avLst/>
              <a:gdLst>
                <a:gd name="T0" fmla="*/ 931 w 971"/>
                <a:gd name="T1" fmla="*/ 105 h 485"/>
                <a:gd name="T2" fmla="*/ 478 w 971"/>
                <a:gd name="T3" fmla="*/ 0 h 485"/>
                <a:gd name="T4" fmla="*/ 40 w 971"/>
                <a:gd name="T5" fmla="*/ 99 h 485"/>
                <a:gd name="T6" fmla="*/ 0 w 971"/>
                <a:gd name="T7" fmla="*/ 485 h 485"/>
                <a:gd name="T8" fmla="*/ 971 w 971"/>
                <a:gd name="T9" fmla="*/ 485 h 485"/>
                <a:gd name="T10" fmla="*/ 931 w 971"/>
                <a:gd name="T11" fmla="*/ 10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1" h="485">
                  <a:moveTo>
                    <a:pt x="931" y="105"/>
                  </a:moveTo>
                  <a:cubicBezTo>
                    <a:pt x="785" y="40"/>
                    <a:pt x="677" y="0"/>
                    <a:pt x="478" y="0"/>
                  </a:cubicBezTo>
                  <a:cubicBezTo>
                    <a:pt x="286" y="0"/>
                    <a:pt x="183" y="37"/>
                    <a:pt x="40" y="99"/>
                  </a:cubicBezTo>
                  <a:cubicBezTo>
                    <a:pt x="40" y="99"/>
                    <a:pt x="20" y="274"/>
                    <a:pt x="0" y="485"/>
                  </a:cubicBezTo>
                  <a:cubicBezTo>
                    <a:pt x="971" y="485"/>
                    <a:pt x="971" y="485"/>
                    <a:pt x="971" y="485"/>
                  </a:cubicBezTo>
                  <a:lnTo>
                    <a:pt x="931" y="105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kern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1425" y="2003186"/>
            <a:ext cx="1412875" cy="171947"/>
            <a:chOff x="1346870" y="1779746"/>
            <a:chExt cx="608372" cy="171947"/>
          </a:xfrm>
        </p:grpSpPr>
        <p:cxnSp>
          <p:nvCxnSpPr>
            <p:cNvPr id="37" name="Straight Arrow Connector 36"/>
            <p:cNvCxnSpPr/>
            <p:nvPr/>
          </p:nvCxnSpPr>
          <p:spPr>
            <a:xfrm flipH="1">
              <a:off x="1346870" y="1951693"/>
              <a:ext cx="608372" cy="0"/>
            </a:xfrm>
            <a:prstGeom prst="straightConnector1">
              <a:avLst/>
            </a:prstGeom>
            <a:ln w="9525">
              <a:solidFill>
                <a:srgbClr val="1F8BAE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1346870" y="1779746"/>
              <a:ext cx="608372" cy="0"/>
            </a:xfrm>
            <a:prstGeom prst="straightConnector1">
              <a:avLst/>
            </a:prstGeom>
            <a:ln w="9525">
              <a:solidFill>
                <a:srgbClr val="1F8BAE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/>
          <p:cNvSpPr txBox="1"/>
          <p:nvPr/>
        </p:nvSpPr>
        <p:spPr>
          <a:xfrm>
            <a:off x="4673666" y="3592684"/>
            <a:ext cx="4006783" cy="947944"/>
          </a:xfrm>
          <a:prstGeom prst="rect">
            <a:avLst/>
          </a:prstGeom>
        </p:spPr>
        <p:txBody>
          <a:bodyPr wrap="square" lIns="91432" tIns="45716" rIns="91432" bIns="45716" anchor="t">
            <a:spAutoFit/>
          </a:bodyPr>
          <a:lstStyle>
            <a:lvl1pPr marL="228600" indent="-171450" defTabSz="68589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lang="en-US" sz="2000" b="0" i="0">
                <a:solidFill>
                  <a:schemeClr val="tx2"/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Cache popular video content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Save bandwidth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Business YouTube channel readily accessible at the Branch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7478" y="3592684"/>
            <a:ext cx="3870878" cy="947944"/>
          </a:xfrm>
          <a:prstGeom prst="rect">
            <a:avLst/>
          </a:prstGeom>
        </p:spPr>
        <p:txBody>
          <a:bodyPr wrap="square" lIns="91432" tIns="45716" rIns="91432" bIns="45716" anchor="t">
            <a:spAutoFit/>
          </a:bodyPr>
          <a:lstStyle>
            <a:defPPr>
              <a:defRPr lang="en-US"/>
            </a:defPPr>
            <a:lvl1pPr marL="228600" indent="-171450" defTabSz="68589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sz="1200" b="0" i="0">
                <a:solidFill>
                  <a:schemeClr val="accent4">
                    <a:lumMod val="50000"/>
                  </a:schemeClr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r>
              <a:rPr lang="en-US" dirty="0">
                <a:latin typeface="CiscoSansTT Light"/>
                <a:cs typeface="CiscoSansTT Light"/>
              </a:rPr>
              <a:t>Video consumes bandwidth</a:t>
            </a:r>
          </a:p>
          <a:p>
            <a:r>
              <a:rPr lang="en-US" dirty="0">
                <a:latin typeface="CiscoSansTT Light"/>
                <a:cs typeface="CiscoSansTT Light"/>
              </a:rPr>
              <a:t>Increased Congestion</a:t>
            </a:r>
          </a:p>
          <a:p>
            <a:r>
              <a:rPr lang="en-US" dirty="0">
                <a:latin typeface="CiscoSansTT Light"/>
                <a:cs typeface="CiscoSansTT Light"/>
              </a:rPr>
              <a:t>Desire to have company YouTube Channel perform well </a:t>
            </a:r>
          </a:p>
        </p:txBody>
      </p:sp>
    </p:spTree>
    <p:extLst>
      <p:ext uri="{BB962C8B-B14F-4D97-AF65-F5344CB8AC3E}">
        <p14:creationId xmlns:p14="http://schemas.microsoft.com/office/powerpoint/2010/main" val="331544975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Generic Internet Content</a:t>
            </a:r>
            <a:br>
              <a:rPr lang="en-AU" dirty="0" smtClean="0"/>
            </a:br>
            <a:r>
              <a:rPr lang="en-AU" sz="2400" dirty="0" smtClean="0"/>
              <a:t>Transparent Caching</a:t>
            </a:r>
            <a:endParaRPr lang="en-AU" dirty="0"/>
          </a:p>
        </p:txBody>
      </p:sp>
      <p:sp>
        <p:nvSpPr>
          <p:cNvPr id="3" name="Rounded Rectangle 2"/>
          <p:cNvSpPr/>
          <p:nvPr/>
        </p:nvSpPr>
        <p:spPr>
          <a:xfrm flipV="1">
            <a:off x="4656670" y="3574736"/>
            <a:ext cx="4138050" cy="1339744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rgbClr val="5F5F5F">
                  <a:alpha val="31000"/>
                </a:srgbClr>
              </a:gs>
              <a:gs pos="0">
                <a:schemeClr val="bg1">
                  <a:alpha val="3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56670" y="3202900"/>
            <a:ext cx="4138050" cy="392183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5" name="Rounded Rectangle 4"/>
          <p:cNvSpPr/>
          <p:nvPr/>
        </p:nvSpPr>
        <p:spPr>
          <a:xfrm flipV="1">
            <a:off x="366217" y="3595083"/>
            <a:ext cx="4138050" cy="1319397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rgbClr val="5F5F5F">
                  <a:alpha val="31000"/>
                </a:srgbClr>
              </a:gs>
              <a:gs pos="0">
                <a:schemeClr val="bg1">
                  <a:alpha val="3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48834" y="2117040"/>
            <a:ext cx="3410617" cy="0"/>
          </a:xfrm>
          <a:prstGeom prst="straightConnector1">
            <a:avLst/>
          </a:prstGeom>
          <a:ln w="9525">
            <a:solidFill>
              <a:srgbClr val="1F8BAE"/>
            </a:solidFill>
            <a:headEnd type="triangle"/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06887" y="2334962"/>
            <a:ext cx="2357146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Generic HTTP Web Content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0669" y="2334962"/>
            <a:ext cx="127055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lvl="1"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Transparent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Caching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iscoSansTT Light"/>
              <a:cs typeface="CiscoSansTT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773" y="1836356"/>
            <a:ext cx="821391" cy="4604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64626" y="1395663"/>
            <a:ext cx="758546" cy="669310"/>
            <a:chOff x="2151512" y="1047750"/>
            <a:chExt cx="758546" cy="669310"/>
          </a:xfrm>
        </p:grpSpPr>
        <p:grpSp>
          <p:nvGrpSpPr>
            <p:cNvPr id="11" name="Group 10"/>
            <p:cNvGrpSpPr/>
            <p:nvPr/>
          </p:nvGrpSpPr>
          <p:grpSpPr>
            <a:xfrm>
              <a:off x="2151512" y="1047750"/>
              <a:ext cx="758546" cy="496831"/>
              <a:chOff x="2547013" y="2537911"/>
              <a:chExt cx="758546" cy="496831"/>
            </a:xfrm>
          </p:grpSpPr>
          <p:sp>
            <p:nvSpPr>
              <p:cNvPr id="15" name="Trapezoid 14"/>
              <p:cNvSpPr/>
              <p:nvPr/>
            </p:nvSpPr>
            <p:spPr>
              <a:xfrm rot="10800000">
                <a:off x="2547013" y="2747459"/>
                <a:ext cx="758546" cy="287283"/>
              </a:xfrm>
              <a:prstGeom prst="trapezoid">
                <a:avLst>
                  <a:gd name="adj" fmla="val 76391"/>
                </a:avLst>
              </a:prstGeom>
              <a:gradFill flip="none" rotWithShape="1">
                <a:gsLst>
                  <a:gs pos="0">
                    <a:srgbClr val="FF990D"/>
                  </a:gs>
                  <a:gs pos="100000">
                    <a:srgbClr val="FF990D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16" name="Group 24"/>
              <p:cNvGrpSpPr>
                <a:grpSpLocks noChangeAspect="1"/>
              </p:cNvGrpSpPr>
              <p:nvPr/>
            </p:nvGrpSpPr>
            <p:grpSpPr bwMode="auto">
              <a:xfrm>
                <a:off x="2633392" y="2537911"/>
                <a:ext cx="585787" cy="238125"/>
                <a:chOff x="1839" y="2296"/>
                <a:chExt cx="369" cy="150"/>
              </a:xfrm>
            </p:grpSpPr>
            <p:sp>
              <p:nvSpPr>
                <p:cNvPr id="17" name="Freeform 25"/>
                <p:cNvSpPr>
                  <a:spLocks noEditPoints="1"/>
                </p:cNvSpPr>
                <p:nvPr/>
              </p:nvSpPr>
              <p:spPr bwMode="auto">
                <a:xfrm>
                  <a:off x="1908" y="2367"/>
                  <a:ext cx="62" cy="61"/>
                </a:xfrm>
                <a:custGeom>
                  <a:avLst/>
                  <a:gdLst>
                    <a:gd name="T0" fmla="*/ 43 w 62"/>
                    <a:gd name="T1" fmla="*/ 38 h 61"/>
                    <a:gd name="T2" fmla="*/ 29 w 62"/>
                    <a:gd name="T3" fmla="*/ 38 h 61"/>
                    <a:gd name="T4" fmla="*/ 41 w 62"/>
                    <a:gd name="T5" fmla="*/ 12 h 61"/>
                    <a:gd name="T6" fmla="*/ 41 w 62"/>
                    <a:gd name="T7" fmla="*/ 12 h 61"/>
                    <a:gd name="T8" fmla="*/ 43 w 62"/>
                    <a:gd name="T9" fmla="*/ 38 h 61"/>
                    <a:gd name="T10" fmla="*/ 43 w 62"/>
                    <a:gd name="T11" fmla="*/ 38 h 61"/>
                    <a:gd name="T12" fmla="*/ 44 w 62"/>
                    <a:gd name="T13" fmla="*/ 50 h 61"/>
                    <a:gd name="T14" fmla="*/ 45 w 62"/>
                    <a:gd name="T15" fmla="*/ 61 h 61"/>
                    <a:gd name="T16" fmla="*/ 62 w 62"/>
                    <a:gd name="T17" fmla="*/ 61 h 61"/>
                    <a:gd name="T18" fmla="*/ 56 w 62"/>
                    <a:gd name="T19" fmla="*/ 0 h 61"/>
                    <a:gd name="T20" fmla="*/ 31 w 62"/>
                    <a:gd name="T21" fmla="*/ 0 h 61"/>
                    <a:gd name="T22" fmla="*/ 0 w 62"/>
                    <a:gd name="T23" fmla="*/ 61 h 61"/>
                    <a:gd name="T24" fmla="*/ 17 w 62"/>
                    <a:gd name="T25" fmla="*/ 61 h 61"/>
                    <a:gd name="T26" fmla="*/ 22 w 62"/>
                    <a:gd name="T27" fmla="*/ 50 h 61"/>
                    <a:gd name="T28" fmla="*/ 44 w 62"/>
                    <a:gd name="T29" fmla="*/ 50 h 61"/>
                    <a:gd name="T30" fmla="*/ 44 w 62"/>
                    <a:gd name="T31" fmla="*/ 5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2" h="61">
                      <a:moveTo>
                        <a:pt x="43" y="38"/>
                      </a:moveTo>
                      <a:lnTo>
                        <a:pt x="29" y="38"/>
                      </a:lnTo>
                      <a:lnTo>
                        <a:pt x="41" y="12"/>
                      </a:lnTo>
                      <a:lnTo>
                        <a:pt x="41" y="12"/>
                      </a:lnTo>
                      <a:lnTo>
                        <a:pt x="43" y="38"/>
                      </a:lnTo>
                      <a:lnTo>
                        <a:pt x="43" y="38"/>
                      </a:lnTo>
                      <a:close/>
                      <a:moveTo>
                        <a:pt x="44" y="50"/>
                      </a:moveTo>
                      <a:lnTo>
                        <a:pt x="45" y="61"/>
                      </a:lnTo>
                      <a:lnTo>
                        <a:pt x="62" y="61"/>
                      </a:lnTo>
                      <a:lnTo>
                        <a:pt x="56" y="0"/>
                      </a:lnTo>
                      <a:lnTo>
                        <a:pt x="31" y="0"/>
                      </a:lnTo>
                      <a:lnTo>
                        <a:pt x="0" y="61"/>
                      </a:lnTo>
                      <a:lnTo>
                        <a:pt x="17" y="61"/>
                      </a:lnTo>
                      <a:lnTo>
                        <a:pt x="22" y="50"/>
                      </a:lnTo>
                      <a:lnTo>
                        <a:pt x="44" y="50"/>
                      </a:lnTo>
                      <a:lnTo>
                        <a:pt x="44" y="50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8" name="Freeform 26"/>
                <p:cNvSpPr>
                  <a:spLocks/>
                </p:cNvSpPr>
                <p:nvPr/>
              </p:nvSpPr>
              <p:spPr bwMode="auto">
                <a:xfrm>
                  <a:off x="1973" y="2367"/>
                  <a:ext cx="49" cy="61"/>
                </a:xfrm>
                <a:custGeom>
                  <a:avLst/>
                  <a:gdLst>
                    <a:gd name="T0" fmla="*/ 19 w 49"/>
                    <a:gd name="T1" fmla="*/ 34 h 61"/>
                    <a:gd name="T2" fmla="*/ 22 w 49"/>
                    <a:gd name="T3" fmla="*/ 34 h 61"/>
                    <a:gd name="T4" fmla="*/ 34 w 49"/>
                    <a:gd name="T5" fmla="*/ 18 h 61"/>
                    <a:gd name="T6" fmla="*/ 49 w 49"/>
                    <a:gd name="T7" fmla="*/ 18 h 61"/>
                    <a:gd name="T8" fmla="*/ 33 w 49"/>
                    <a:gd name="T9" fmla="*/ 38 h 61"/>
                    <a:gd name="T10" fmla="*/ 43 w 49"/>
                    <a:gd name="T11" fmla="*/ 61 h 61"/>
                    <a:gd name="T12" fmla="*/ 27 w 49"/>
                    <a:gd name="T13" fmla="*/ 61 h 61"/>
                    <a:gd name="T14" fmla="*/ 20 w 49"/>
                    <a:gd name="T15" fmla="*/ 43 h 61"/>
                    <a:gd name="T16" fmla="*/ 18 w 49"/>
                    <a:gd name="T17" fmla="*/ 43 h 61"/>
                    <a:gd name="T18" fmla="*/ 14 w 49"/>
                    <a:gd name="T19" fmla="*/ 61 h 61"/>
                    <a:gd name="T20" fmla="*/ 0 w 49"/>
                    <a:gd name="T21" fmla="*/ 61 h 61"/>
                    <a:gd name="T22" fmla="*/ 13 w 49"/>
                    <a:gd name="T23" fmla="*/ 0 h 61"/>
                    <a:gd name="T24" fmla="*/ 27 w 49"/>
                    <a:gd name="T25" fmla="*/ 0 h 61"/>
                    <a:gd name="T26" fmla="*/ 19 w 49"/>
                    <a:gd name="T27" fmla="*/ 34 h 61"/>
                    <a:gd name="T28" fmla="*/ 19 w 49"/>
                    <a:gd name="T29" fmla="*/ 3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" h="61">
                      <a:moveTo>
                        <a:pt x="19" y="34"/>
                      </a:moveTo>
                      <a:lnTo>
                        <a:pt x="22" y="34"/>
                      </a:lnTo>
                      <a:lnTo>
                        <a:pt x="34" y="18"/>
                      </a:lnTo>
                      <a:lnTo>
                        <a:pt x="49" y="18"/>
                      </a:lnTo>
                      <a:lnTo>
                        <a:pt x="33" y="38"/>
                      </a:lnTo>
                      <a:lnTo>
                        <a:pt x="43" y="61"/>
                      </a:lnTo>
                      <a:lnTo>
                        <a:pt x="27" y="61"/>
                      </a:lnTo>
                      <a:lnTo>
                        <a:pt x="20" y="43"/>
                      </a:lnTo>
                      <a:lnTo>
                        <a:pt x="18" y="43"/>
                      </a:lnTo>
                      <a:lnTo>
                        <a:pt x="14" y="61"/>
                      </a:lnTo>
                      <a:lnTo>
                        <a:pt x="0" y="61"/>
                      </a:lnTo>
                      <a:lnTo>
                        <a:pt x="13" y="0"/>
                      </a:lnTo>
                      <a:lnTo>
                        <a:pt x="27" y="0"/>
                      </a:lnTo>
                      <a:lnTo>
                        <a:pt x="19" y="34"/>
                      </a:lnTo>
                      <a:lnTo>
                        <a:pt x="19" y="34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9" name="Freeform 27"/>
                <p:cNvSpPr>
                  <a:spLocks noEditPoints="1"/>
                </p:cNvSpPr>
                <p:nvPr/>
              </p:nvSpPr>
              <p:spPr bwMode="auto">
                <a:xfrm>
                  <a:off x="2017" y="2384"/>
                  <a:ext cx="50" cy="44"/>
                </a:xfrm>
                <a:custGeom>
                  <a:avLst/>
                  <a:gdLst>
                    <a:gd name="T0" fmla="*/ 52 w 112"/>
                    <a:gd name="T1" fmla="*/ 58 h 98"/>
                    <a:gd name="T2" fmla="*/ 67 w 112"/>
                    <a:gd name="T3" fmla="*/ 66 h 98"/>
                    <a:gd name="T4" fmla="*/ 48 w 112"/>
                    <a:gd name="T5" fmla="*/ 78 h 98"/>
                    <a:gd name="T6" fmla="*/ 37 w 112"/>
                    <a:gd name="T7" fmla="*/ 67 h 98"/>
                    <a:gd name="T8" fmla="*/ 52 w 112"/>
                    <a:gd name="T9" fmla="*/ 58 h 98"/>
                    <a:gd name="T10" fmla="*/ 61 w 112"/>
                    <a:gd name="T11" fmla="*/ 97 h 98"/>
                    <a:gd name="T12" fmla="*/ 92 w 112"/>
                    <a:gd name="T13" fmla="*/ 97 h 98"/>
                    <a:gd name="T14" fmla="*/ 105 w 112"/>
                    <a:gd name="T15" fmla="*/ 37 h 98"/>
                    <a:gd name="T16" fmla="*/ 67 w 112"/>
                    <a:gd name="T17" fmla="*/ 1 h 98"/>
                    <a:gd name="T18" fmla="*/ 17 w 112"/>
                    <a:gd name="T19" fmla="*/ 30 h 98"/>
                    <a:gd name="T20" fmla="*/ 48 w 112"/>
                    <a:gd name="T21" fmla="*/ 30 h 98"/>
                    <a:gd name="T22" fmla="*/ 63 w 112"/>
                    <a:gd name="T23" fmla="*/ 20 h 98"/>
                    <a:gd name="T24" fmla="*/ 74 w 112"/>
                    <a:gd name="T25" fmla="*/ 34 h 98"/>
                    <a:gd name="T26" fmla="*/ 71 w 112"/>
                    <a:gd name="T27" fmla="*/ 49 h 98"/>
                    <a:gd name="T28" fmla="*/ 70 w 112"/>
                    <a:gd name="T29" fmla="*/ 49 h 98"/>
                    <a:gd name="T30" fmla="*/ 46 w 112"/>
                    <a:gd name="T31" fmla="*/ 39 h 98"/>
                    <a:gd name="T32" fmla="*/ 5 w 112"/>
                    <a:gd name="T33" fmla="*/ 68 h 98"/>
                    <a:gd name="T34" fmla="*/ 33 w 112"/>
                    <a:gd name="T35" fmla="*/ 98 h 98"/>
                    <a:gd name="T36" fmla="*/ 64 w 112"/>
                    <a:gd name="T37" fmla="*/ 83 h 98"/>
                    <a:gd name="T38" fmla="*/ 65 w 112"/>
                    <a:gd name="T39" fmla="*/ 83 h 98"/>
                    <a:gd name="T40" fmla="*/ 61 w 112"/>
                    <a:gd name="T41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98">
                      <a:moveTo>
                        <a:pt x="52" y="58"/>
                      </a:moveTo>
                      <a:cubicBezTo>
                        <a:pt x="62" y="58"/>
                        <a:pt x="69" y="58"/>
                        <a:pt x="67" y="66"/>
                      </a:cubicBezTo>
                      <a:cubicBezTo>
                        <a:pt x="65" y="76"/>
                        <a:pt x="61" y="78"/>
                        <a:pt x="48" y="78"/>
                      </a:cubicBezTo>
                      <a:cubicBezTo>
                        <a:pt x="43" y="78"/>
                        <a:pt x="34" y="78"/>
                        <a:pt x="37" y="67"/>
                      </a:cubicBezTo>
                      <a:cubicBezTo>
                        <a:pt x="38" y="59"/>
                        <a:pt x="45" y="58"/>
                        <a:pt x="52" y="58"/>
                      </a:cubicBezTo>
                      <a:close/>
                      <a:moveTo>
                        <a:pt x="61" y="97"/>
                      </a:moveTo>
                      <a:cubicBezTo>
                        <a:pt x="92" y="97"/>
                        <a:pt x="92" y="97"/>
                        <a:pt x="92" y="97"/>
                      </a:cubicBezTo>
                      <a:cubicBezTo>
                        <a:pt x="105" y="37"/>
                        <a:pt x="105" y="37"/>
                        <a:pt x="105" y="37"/>
                      </a:cubicBezTo>
                      <a:cubicBezTo>
                        <a:pt x="112" y="5"/>
                        <a:pt x="99" y="1"/>
                        <a:pt x="67" y="1"/>
                      </a:cubicBezTo>
                      <a:cubicBezTo>
                        <a:pt x="45" y="1"/>
                        <a:pt x="24" y="0"/>
                        <a:pt x="17" y="30"/>
                      </a:cubicBezTo>
                      <a:cubicBezTo>
                        <a:pt x="48" y="30"/>
                        <a:pt x="48" y="30"/>
                        <a:pt x="48" y="30"/>
                      </a:cubicBezTo>
                      <a:cubicBezTo>
                        <a:pt x="50" y="21"/>
                        <a:pt x="55" y="20"/>
                        <a:pt x="63" y="20"/>
                      </a:cubicBezTo>
                      <a:cubicBezTo>
                        <a:pt x="77" y="20"/>
                        <a:pt x="76" y="25"/>
                        <a:pt x="74" y="34"/>
                      </a:cubicBezTo>
                      <a:cubicBezTo>
                        <a:pt x="71" y="49"/>
                        <a:pt x="71" y="49"/>
                        <a:pt x="71" y="49"/>
                      </a:cubicBezTo>
                      <a:cubicBezTo>
                        <a:pt x="70" y="49"/>
                        <a:pt x="70" y="49"/>
                        <a:pt x="70" y="49"/>
                      </a:cubicBezTo>
                      <a:cubicBezTo>
                        <a:pt x="68" y="38"/>
                        <a:pt x="55" y="39"/>
                        <a:pt x="46" y="39"/>
                      </a:cubicBezTo>
                      <a:cubicBezTo>
                        <a:pt x="24" y="39"/>
                        <a:pt x="10" y="46"/>
                        <a:pt x="5" y="68"/>
                      </a:cubicBezTo>
                      <a:cubicBezTo>
                        <a:pt x="0" y="93"/>
                        <a:pt x="12" y="98"/>
                        <a:pt x="33" y="98"/>
                      </a:cubicBezTo>
                      <a:cubicBezTo>
                        <a:pt x="44" y="98"/>
                        <a:pt x="59" y="96"/>
                        <a:pt x="64" y="83"/>
                      </a:cubicBezTo>
                      <a:cubicBezTo>
                        <a:pt x="65" y="83"/>
                        <a:pt x="65" y="83"/>
                        <a:pt x="65" y="83"/>
                      </a:cubicBezTo>
                      <a:cubicBezTo>
                        <a:pt x="61" y="97"/>
                        <a:pt x="61" y="97"/>
                        <a:pt x="61" y="97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0" name="Freeform 28"/>
                <p:cNvSpPr>
                  <a:spLocks/>
                </p:cNvSpPr>
                <p:nvPr/>
              </p:nvSpPr>
              <p:spPr bwMode="auto">
                <a:xfrm>
                  <a:off x="2064" y="2385"/>
                  <a:ext cx="73" cy="43"/>
                </a:xfrm>
                <a:custGeom>
                  <a:avLst/>
                  <a:gdLst>
                    <a:gd name="T0" fmla="*/ 50 w 165"/>
                    <a:gd name="T1" fmla="*/ 1 h 96"/>
                    <a:gd name="T2" fmla="*/ 47 w 165"/>
                    <a:gd name="T3" fmla="*/ 14 h 96"/>
                    <a:gd name="T4" fmla="*/ 48 w 165"/>
                    <a:gd name="T5" fmla="*/ 14 h 96"/>
                    <a:gd name="T6" fmla="*/ 77 w 165"/>
                    <a:gd name="T7" fmla="*/ 0 h 96"/>
                    <a:gd name="T8" fmla="*/ 102 w 165"/>
                    <a:gd name="T9" fmla="*/ 18 h 96"/>
                    <a:gd name="T10" fmla="*/ 104 w 165"/>
                    <a:gd name="T11" fmla="*/ 18 h 96"/>
                    <a:gd name="T12" fmla="*/ 134 w 165"/>
                    <a:gd name="T13" fmla="*/ 0 h 96"/>
                    <a:gd name="T14" fmla="*/ 161 w 165"/>
                    <a:gd name="T15" fmla="*/ 31 h 96"/>
                    <a:gd name="T16" fmla="*/ 147 w 165"/>
                    <a:gd name="T17" fmla="*/ 96 h 96"/>
                    <a:gd name="T18" fmla="*/ 116 w 165"/>
                    <a:gd name="T19" fmla="*/ 96 h 96"/>
                    <a:gd name="T20" fmla="*/ 127 w 165"/>
                    <a:gd name="T21" fmla="*/ 41 h 96"/>
                    <a:gd name="T22" fmla="*/ 119 w 165"/>
                    <a:gd name="T23" fmla="*/ 24 h 96"/>
                    <a:gd name="T24" fmla="*/ 100 w 165"/>
                    <a:gd name="T25" fmla="*/ 42 h 96"/>
                    <a:gd name="T26" fmla="*/ 89 w 165"/>
                    <a:gd name="T27" fmla="*/ 96 h 96"/>
                    <a:gd name="T28" fmla="*/ 58 w 165"/>
                    <a:gd name="T29" fmla="*/ 96 h 96"/>
                    <a:gd name="T30" fmla="*/ 70 w 165"/>
                    <a:gd name="T31" fmla="*/ 38 h 96"/>
                    <a:gd name="T32" fmla="*/ 61 w 165"/>
                    <a:gd name="T33" fmla="*/ 24 h 96"/>
                    <a:gd name="T34" fmla="*/ 42 w 165"/>
                    <a:gd name="T35" fmla="*/ 42 h 96"/>
                    <a:gd name="T36" fmla="*/ 31 w 165"/>
                    <a:gd name="T37" fmla="*/ 96 h 96"/>
                    <a:gd name="T38" fmla="*/ 0 w 165"/>
                    <a:gd name="T39" fmla="*/ 96 h 96"/>
                    <a:gd name="T40" fmla="*/ 20 w 165"/>
                    <a:gd name="T41" fmla="*/ 1 h 96"/>
                    <a:gd name="T42" fmla="*/ 50 w 165"/>
                    <a:gd name="T43" fmla="*/ 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5" h="96">
                      <a:moveTo>
                        <a:pt x="50" y="1"/>
                      </a:move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55" y="3"/>
                        <a:pt x="67" y="0"/>
                        <a:pt x="77" y="0"/>
                      </a:cubicBezTo>
                      <a:cubicBezTo>
                        <a:pt x="91" y="0"/>
                        <a:pt x="104" y="2"/>
                        <a:pt x="102" y="18"/>
                      </a:cubicBezTo>
                      <a:cubicBezTo>
                        <a:pt x="104" y="18"/>
                        <a:pt x="104" y="18"/>
                        <a:pt x="104" y="18"/>
                      </a:cubicBezTo>
                      <a:cubicBezTo>
                        <a:pt x="108" y="5"/>
                        <a:pt x="122" y="0"/>
                        <a:pt x="134" y="0"/>
                      </a:cubicBezTo>
                      <a:cubicBezTo>
                        <a:pt x="156" y="0"/>
                        <a:pt x="165" y="9"/>
                        <a:pt x="161" y="31"/>
                      </a:cubicBezTo>
                      <a:cubicBezTo>
                        <a:pt x="147" y="96"/>
                        <a:pt x="147" y="96"/>
                        <a:pt x="147" y="96"/>
                      </a:cubicBezTo>
                      <a:cubicBezTo>
                        <a:pt x="116" y="96"/>
                        <a:pt x="116" y="96"/>
                        <a:pt x="116" y="96"/>
                      </a:cubicBezTo>
                      <a:cubicBezTo>
                        <a:pt x="127" y="41"/>
                        <a:pt x="127" y="41"/>
                        <a:pt x="127" y="41"/>
                      </a:cubicBezTo>
                      <a:cubicBezTo>
                        <a:pt x="129" y="31"/>
                        <a:pt x="131" y="24"/>
                        <a:pt x="119" y="24"/>
                      </a:cubicBezTo>
                      <a:cubicBezTo>
                        <a:pt x="106" y="24"/>
                        <a:pt x="102" y="32"/>
                        <a:pt x="100" y="42"/>
                      </a:cubicBezTo>
                      <a:cubicBezTo>
                        <a:pt x="89" y="96"/>
                        <a:pt x="89" y="96"/>
                        <a:pt x="89" y="96"/>
                      </a:cubicBezTo>
                      <a:cubicBezTo>
                        <a:pt x="58" y="96"/>
                        <a:pt x="58" y="96"/>
                        <a:pt x="58" y="96"/>
                      </a:cubicBezTo>
                      <a:cubicBezTo>
                        <a:pt x="70" y="38"/>
                        <a:pt x="70" y="38"/>
                        <a:pt x="70" y="38"/>
                      </a:cubicBezTo>
                      <a:cubicBezTo>
                        <a:pt x="71" y="30"/>
                        <a:pt x="72" y="24"/>
                        <a:pt x="61" y="24"/>
                      </a:cubicBezTo>
                      <a:cubicBezTo>
                        <a:pt x="48" y="24"/>
                        <a:pt x="45" y="30"/>
                        <a:pt x="42" y="42"/>
                      </a:cubicBezTo>
                      <a:cubicBezTo>
                        <a:pt x="31" y="96"/>
                        <a:pt x="31" y="96"/>
                        <a:pt x="31" y="96"/>
                      </a:cubicBezTo>
                      <a:cubicBezTo>
                        <a:pt x="0" y="96"/>
                        <a:pt x="0" y="96"/>
                        <a:pt x="0" y="96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50" y="1"/>
                        <a:pt x="50" y="1"/>
                        <a:pt x="50" y="1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1" name="Freeform 29"/>
                <p:cNvSpPr>
                  <a:spLocks noEditPoints="1"/>
                </p:cNvSpPr>
                <p:nvPr/>
              </p:nvSpPr>
              <p:spPr bwMode="auto">
                <a:xfrm>
                  <a:off x="2134" y="2384"/>
                  <a:ext cx="50" cy="44"/>
                </a:xfrm>
                <a:custGeom>
                  <a:avLst/>
                  <a:gdLst>
                    <a:gd name="T0" fmla="*/ 53 w 112"/>
                    <a:gd name="T1" fmla="*/ 58 h 98"/>
                    <a:gd name="T2" fmla="*/ 68 w 112"/>
                    <a:gd name="T3" fmla="*/ 66 h 98"/>
                    <a:gd name="T4" fmla="*/ 48 w 112"/>
                    <a:gd name="T5" fmla="*/ 78 h 98"/>
                    <a:gd name="T6" fmla="*/ 37 w 112"/>
                    <a:gd name="T7" fmla="*/ 67 h 98"/>
                    <a:gd name="T8" fmla="*/ 53 w 112"/>
                    <a:gd name="T9" fmla="*/ 58 h 98"/>
                    <a:gd name="T10" fmla="*/ 61 w 112"/>
                    <a:gd name="T11" fmla="*/ 97 h 98"/>
                    <a:gd name="T12" fmla="*/ 92 w 112"/>
                    <a:gd name="T13" fmla="*/ 97 h 98"/>
                    <a:gd name="T14" fmla="*/ 105 w 112"/>
                    <a:gd name="T15" fmla="*/ 37 h 98"/>
                    <a:gd name="T16" fmla="*/ 68 w 112"/>
                    <a:gd name="T17" fmla="*/ 1 h 98"/>
                    <a:gd name="T18" fmla="*/ 18 w 112"/>
                    <a:gd name="T19" fmla="*/ 30 h 98"/>
                    <a:gd name="T20" fmla="*/ 49 w 112"/>
                    <a:gd name="T21" fmla="*/ 30 h 98"/>
                    <a:gd name="T22" fmla="*/ 64 w 112"/>
                    <a:gd name="T23" fmla="*/ 20 h 98"/>
                    <a:gd name="T24" fmla="*/ 75 w 112"/>
                    <a:gd name="T25" fmla="*/ 34 h 98"/>
                    <a:gd name="T26" fmla="*/ 71 w 112"/>
                    <a:gd name="T27" fmla="*/ 49 h 98"/>
                    <a:gd name="T28" fmla="*/ 70 w 112"/>
                    <a:gd name="T29" fmla="*/ 49 h 98"/>
                    <a:gd name="T30" fmla="*/ 46 w 112"/>
                    <a:gd name="T31" fmla="*/ 39 h 98"/>
                    <a:gd name="T32" fmla="*/ 6 w 112"/>
                    <a:gd name="T33" fmla="*/ 68 h 98"/>
                    <a:gd name="T34" fmla="*/ 34 w 112"/>
                    <a:gd name="T35" fmla="*/ 98 h 98"/>
                    <a:gd name="T36" fmla="*/ 64 w 112"/>
                    <a:gd name="T37" fmla="*/ 83 h 98"/>
                    <a:gd name="T38" fmla="*/ 65 w 112"/>
                    <a:gd name="T39" fmla="*/ 83 h 98"/>
                    <a:gd name="T40" fmla="*/ 61 w 112"/>
                    <a:gd name="T41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98">
                      <a:moveTo>
                        <a:pt x="53" y="58"/>
                      </a:moveTo>
                      <a:cubicBezTo>
                        <a:pt x="63" y="58"/>
                        <a:pt x="69" y="58"/>
                        <a:pt x="68" y="66"/>
                      </a:cubicBezTo>
                      <a:cubicBezTo>
                        <a:pt x="66" y="76"/>
                        <a:pt x="61" y="78"/>
                        <a:pt x="48" y="78"/>
                      </a:cubicBezTo>
                      <a:cubicBezTo>
                        <a:pt x="44" y="78"/>
                        <a:pt x="35" y="78"/>
                        <a:pt x="37" y="67"/>
                      </a:cubicBezTo>
                      <a:cubicBezTo>
                        <a:pt x="39" y="59"/>
                        <a:pt x="45" y="58"/>
                        <a:pt x="53" y="58"/>
                      </a:cubicBezTo>
                      <a:close/>
                      <a:moveTo>
                        <a:pt x="61" y="97"/>
                      </a:moveTo>
                      <a:cubicBezTo>
                        <a:pt x="92" y="97"/>
                        <a:pt x="92" y="97"/>
                        <a:pt x="92" y="97"/>
                      </a:cubicBezTo>
                      <a:cubicBezTo>
                        <a:pt x="105" y="37"/>
                        <a:pt x="105" y="37"/>
                        <a:pt x="105" y="37"/>
                      </a:cubicBezTo>
                      <a:cubicBezTo>
                        <a:pt x="112" y="5"/>
                        <a:pt x="99" y="1"/>
                        <a:pt x="68" y="1"/>
                      </a:cubicBezTo>
                      <a:cubicBezTo>
                        <a:pt x="45" y="1"/>
                        <a:pt x="24" y="0"/>
                        <a:pt x="18" y="30"/>
                      </a:cubicBezTo>
                      <a:cubicBezTo>
                        <a:pt x="49" y="30"/>
                        <a:pt x="49" y="30"/>
                        <a:pt x="49" y="30"/>
                      </a:cubicBezTo>
                      <a:cubicBezTo>
                        <a:pt x="50" y="21"/>
                        <a:pt x="56" y="20"/>
                        <a:pt x="64" y="20"/>
                      </a:cubicBezTo>
                      <a:cubicBezTo>
                        <a:pt x="77" y="20"/>
                        <a:pt x="76" y="25"/>
                        <a:pt x="75" y="34"/>
                      </a:cubicBezTo>
                      <a:cubicBezTo>
                        <a:pt x="71" y="49"/>
                        <a:pt x="71" y="49"/>
                        <a:pt x="71" y="49"/>
                      </a:cubicBezTo>
                      <a:cubicBezTo>
                        <a:pt x="70" y="49"/>
                        <a:pt x="70" y="49"/>
                        <a:pt x="70" y="49"/>
                      </a:cubicBezTo>
                      <a:cubicBezTo>
                        <a:pt x="69" y="38"/>
                        <a:pt x="55" y="39"/>
                        <a:pt x="46" y="39"/>
                      </a:cubicBezTo>
                      <a:cubicBezTo>
                        <a:pt x="24" y="39"/>
                        <a:pt x="10" y="46"/>
                        <a:pt x="6" y="68"/>
                      </a:cubicBezTo>
                      <a:cubicBezTo>
                        <a:pt x="0" y="93"/>
                        <a:pt x="12" y="98"/>
                        <a:pt x="34" y="98"/>
                      </a:cubicBezTo>
                      <a:cubicBezTo>
                        <a:pt x="45" y="98"/>
                        <a:pt x="59" y="96"/>
                        <a:pt x="64" y="83"/>
                      </a:cubicBezTo>
                      <a:cubicBezTo>
                        <a:pt x="65" y="83"/>
                        <a:pt x="65" y="83"/>
                        <a:pt x="65" y="83"/>
                      </a:cubicBezTo>
                      <a:cubicBezTo>
                        <a:pt x="61" y="97"/>
                        <a:pt x="61" y="97"/>
                        <a:pt x="61" y="97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2" name="Freeform 30"/>
                <p:cNvSpPr>
                  <a:spLocks noEditPoints="1"/>
                </p:cNvSpPr>
                <p:nvPr/>
              </p:nvSpPr>
              <p:spPr bwMode="auto">
                <a:xfrm>
                  <a:off x="2181" y="2367"/>
                  <a:ext cx="27" cy="61"/>
                </a:xfrm>
                <a:custGeom>
                  <a:avLst/>
                  <a:gdLst>
                    <a:gd name="T0" fmla="*/ 14 w 27"/>
                    <a:gd name="T1" fmla="*/ 61 h 61"/>
                    <a:gd name="T2" fmla="*/ 0 w 27"/>
                    <a:gd name="T3" fmla="*/ 61 h 61"/>
                    <a:gd name="T4" fmla="*/ 9 w 27"/>
                    <a:gd name="T5" fmla="*/ 18 h 61"/>
                    <a:gd name="T6" fmla="*/ 23 w 27"/>
                    <a:gd name="T7" fmla="*/ 18 h 61"/>
                    <a:gd name="T8" fmla="*/ 14 w 27"/>
                    <a:gd name="T9" fmla="*/ 61 h 61"/>
                    <a:gd name="T10" fmla="*/ 14 w 27"/>
                    <a:gd name="T11" fmla="*/ 61 h 61"/>
                    <a:gd name="T12" fmla="*/ 25 w 27"/>
                    <a:gd name="T13" fmla="*/ 11 h 61"/>
                    <a:gd name="T14" fmla="*/ 11 w 27"/>
                    <a:gd name="T15" fmla="*/ 11 h 61"/>
                    <a:gd name="T16" fmla="*/ 13 w 27"/>
                    <a:gd name="T17" fmla="*/ 0 h 61"/>
                    <a:gd name="T18" fmla="*/ 27 w 27"/>
                    <a:gd name="T19" fmla="*/ 0 h 61"/>
                    <a:gd name="T20" fmla="*/ 25 w 27"/>
                    <a:gd name="T21" fmla="*/ 11 h 61"/>
                    <a:gd name="T22" fmla="*/ 25 w 27"/>
                    <a:gd name="T23" fmla="*/ 1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61">
                      <a:moveTo>
                        <a:pt x="14" y="61"/>
                      </a:moveTo>
                      <a:lnTo>
                        <a:pt x="0" y="61"/>
                      </a:lnTo>
                      <a:lnTo>
                        <a:pt x="9" y="18"/>
                      </a:lnTo>
                      <a:lnTo>
                        <a:pt x="23" y="18"/>
                      </a:lnTo>
                      <a:lnTo>
                        <a:pt x="14" y="61"/>
                      </a:lnTo>
                      <a:lnTo>
                        <a:pt x="14" y="61"/>
                      </a:lnTo>
                      <a:close/>
                      <a:moveTo>
                        <a:pt x="25" y="11"/>
                      </a:moveTo>
                      <a:lnTo>
                        <a:pt x="11" y="11"/>
                      </a:lnTo>
                      <a:lnTo>
                        <a:pt x="13" y="0"/>
                      </a:lnTo>
                      <a:lnTo>
                        <a:pt x="27" y="0"/>
                      </a:lnTo>
                      <a:lnTo>
                        <a:pt x="25" y="11"/>
                      </a:lnTo>
                      <a:lnTo>
                        <a:pt x="25" y="11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3" name="Freeform 31"/>
                <p:cNvSpPr>
                  <a:spLocks/>
                </p:cNvSpPr>
                <p:nvPr/>
              </p:nvSpPr>
              <p:spPr bwMode="auto">
                <a:xfrm>
                  <a:off x="1839" y="2296"/>
                  <a:ext cx="81" cy="150"/>
                </a:xfrm>
                <a:custGeom>
                  <a:avLst/>
                  <a:gdLst>
                    <a:gd name="T0" fmla="*/ 170 w 179"/>
                    <a:gd name="T1" fmla="*/ 328 h 335"/>
                    <a:gd name="T2" fmla="*/ 51 w 179"/>
                    <a:gd name="T3" fmla="*/ 167 h 335"/>
                    <a:gd name="T4" fmla="*/ 172 w 179"/>
                    <a:gd name="T5" fmla="*/ 6 h 335"/>
                    <a:gd name="T6" fmla="*/ 169 w 179"/>
                    <a:gd name="T7" fmla="*/ 0 h 335"/>
                    <a:gd name="T8" fmla="*/ 0 w 179"/>
                    <a:gd name="T9" fmla="*/ 167 h 335"/>
                    <a:gd name="T10" fmla="*/ 169 w 179"/>
                    <a:gd name="T11" fmla="*/ 335 h 335"/>
                    <a:gd name="T12" fmla="*/ 170 w 179"/>
                    <a:gd name="T13" fmla="*/ 328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9" h="335">
                      <a:moveTo>
                        <a:pt x="170" y="328"/>
                      </a:moveTo>
                      <a:cubicBezTo>
                        <a:pt x="101" y="307"/>
                        <a:pt x="51" y="243"/>
                        <a:pt x="51" y="167"/>
                      </a:cubicBezTo>
                      <a:cubicBezTo>
                        <a:pt x="51" y="91"/>
                        <a:pt x="102" y="27"/>
                        <a:pt x="172" y="6"/>
                      </a:cubicBezTo>
                      <a:cubicBezTo>
                        <a:pt x="179" y="4"/>
                        <a:pt x="177" y="0"/>
                        <a:pt x="169" y="0"/>
                      </a:cubicBezTo>
                      <a:cubicBezTo>
                        <a:pt x="75" y="0"/>
                        <a:pt x="0" y="75"/>
                        <a:pt x="0" y="167"/>
                      </a:cubicBezTo>
                      <a:cubicBezTo>
                        <a:pt x="0" y="260"/>
                        <a:pt x="75" y="335"/>
                        <a:pt x="169" y="335"/>
                      </a:cubicBezTo>
                      <a:cubicBezTo>
                        <a:pt x="177" y="335"/>
                        <a:pt x="178" y="330"/>
                        <a:pt x="170" y="328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4" name="Freeform 32"/>
                <p:cNvSpPr>
                  <a:spLocks/>
                </p:cNvSpPr>
                <p:nvPr/>
              </p:nvSpPr>
              <p:spPr bwMode="auto">
                <a:xfrm>
                  <a:off x="1870" y="2307"/>
                  <a:ext cx="109" cy="84"/>
                </a:xfrm>
                <a:custGeom>
                  <a:avLst/>
                  <a:gdLst>
                    <a:gd name="T0" fmla="*/ 15 w 243"/>
                    <a:gd name="T1" fmla="*/ 182 h 188"/>
                    <a:gd name="T2" fmla="*/ 14 w 243"/>
                    <a:gd name="T3" fmla="*/ 168 h 188"/>
                    <a:gd name="T4" fmla="*/ 147 w 243"/>
                    <a:gd name="T5" fmla="*/ 35 h 188"/>
                    <a:gd name="T6" fmla="*/ 240 w 243"/>
                    <a:gd name="T7" fmla="*/ 64 h 188"/>
                    <a:gd name="T8" fmla="*/ 133 w 243"/>
                    <a:gd name="T9" fmla="*/ 0 h 188"/>
                    <a:gd name="T10" fmla="*/ 0 w 243"/>
                    <a:gd name="T11" fmla="*/ 133 h 188"/>
                    <a:gd name="T12" fmla="*/ 9 w 243"/>
                    <a:gd name="T13" fmla="*/ 181 h 188"/>
                    <a:gd name="T14" fmla="*/ 15 w 243"/>
                    <a:gd name="T15" fmla="*/ 182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3" h="188">
                      <a:moveTo>
                        <a:pt x="15" y="182"/>
                      </a:moveTo>
                      <a:cubicBezTo>
                        <a:pt x="14" y="177"/>
                        <a:pt x="14" y="173"/>
                        <a:pt x="14" y="168"/>
                      </a:cubicBezTo>
                      <a:cubicBezTo>
                        <a:pt x="14" y="94"/>
                        <a:pt x="73" y="35"/>
                        <a:pt x="147" y="35"/>
                      </a:cubicBezTo>
                      <a:cubicBezTo>
                        <a:pt x="216" y="35"/>
                        <a:pt x="237" y="66"/>
                        <a:pt x="240" y="64"/>
                      </a:cubicBezTo>
                      <a:cubicBezTo>
                        <a:pt x="243" y="62"/>
                        <a:pt x="215" y="0"/>
                        <a:pt x="133" y="0"/>
                      </a:cubicBezTo>
                      <a:cubicBezTo>
                        <a:pt x="60" y="0"/>
                        <a:pt x="0" y="60"/>
                        <a:pt x="0" y="133"/>
                      </a:cubicBezTo>
                      <a:cubicBezTo>
                        <a:pt x="0" y="150"/>
                        <a:pt x="3" y="166"/>
                        <a:pt x="9" y="181"/>
                      </a:cubicBezTo>
                      <a:cubicBezTo>
                        <a:pt x="11" y="188"/>
                        <a:pt x="15" y="188"/>
                        <a:pt x="15" y="182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5" name="Freeform 33"/>
                <p:cNvSpPr>
                  <a:spLocks/>
                </p:cNvSpPr>
                <p:nvPr/>
              </p:nvSpPr>
              <p:spPr bwMode="auto">
                <a:xfrm>
                  <a:off x="1899" y="2329"/>
                  <a:ext cx="78" cy="27"/>
                </a:xfrm>
                <a:custGeom>
                  <a:avLst/>
                  <a:gdLst>
                    <a:gd name="T0" fmla="*/ 5 w 175"/>
                    <a:gd name="T1" fmla="*/ 37 h 60"/>
                    <a:gd name="T2" fmla="*/ 126 w 175"/>
                    <a:gd name="T3" fmla="*/ 36 h 60"/>
                    <a:gd name="T4" fmla="*/ 173 w 175"/>
                    <a:gd name="T5" fmla="*/ 60 h 60"/>
                    <a:gd name="T6" fmla="*/ 122 w 175"/>
                    <a:gd name="T7" fmla="*/ 16 h 60"/>
                    <a:gd name="T8" fmla="*/ 3 w 175"/>
                    <a:gd name="T9" fmla="*/ 34 h 60"/>
                    <a:gd name="T10" fmla="*/ 5 w 175"/>
                    <a:gd name="T11" fmla="*/ 3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5" h="60">
                      <a:moveTo>
                        <a:pt x="5" y="37"/>
                      </a:moveTo>
                      <a:cubicBezTo>
                        <a:pt x="40" y="22"/>
                        <a:pt x="83" y="21"/>
                        <a:pt x="126" y="36"/>
                      </a:cubicBezTo>
                      <a:cubicBezTo>
                        <a:pt x="155" y="46"/>
                        <a:pt x="171" y="60"/>
                        <a:pt x="173" y="60"/>
                      </a:cubicBezTo>
                      <a:cubicBezTo>
                        <a:pt x="175" y="59"/>
                        <a:pt x="156" y="29"/>
                        <a:pt x="122" y="16"/>
                      </a:cubicBezTo>
                      <a:cubicBezTo>
                        <a:pt x="80" y="0"/>
                        <a:pt x="36" y="8"/>
                        <a:pt x="3" y="34"/>
                      </a:cubicBezTo>
                      <a:cubicBezTo>
                        <a:pt x="0" y="37"/>
                        <a:pt x="1" y="39"/>
                        <a:pt x="5" y="37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</p:grpSp>
        </p:grpSp>
        <p:grpSp>
          <p:nvGrpSpPr>
            <p:cNvPr id="12" name="Group 11"/>
            <p:cNvGrpSpPr/>
            <p:nvPr/>
          </p:nvGrpSpPr>
          <p:grpSpPr>
            <a:xfrm>
              <a:off x="2362200" y="1352550"/>
              <a:ext cx="364510" cy="364510"/>
              <a:chOff x="4114800" y="3774005"/>
              <a:chExt cx="914400" cy="91440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4114800" y="3774005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0">
                    <a:srgbClr val="F8971D">
                      <a:shade val="30000"/>
                      <a:satMod val="115000"/>
                    </a:srgbClr>
                  </a:gs>
                  <a:gs pos="50000">
                    <a:srgbClr val="F8971D">
                      <a:shade val="67500"/>
                      <a:satMod val="115000"/>
                    </a:srgbClr>
                  </a:gs>
                  <a:gs pos="100000">
                    <a:srgbClr val="F8971D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14" name="Freeform 7"/>
              <p:cNvSpPr>
                <a:spLocks noEditPoints="1"/>
              </p:cNvSpPr>
              <p:nvPr/>
            </p:nvSpPr>
            <p:spPr bwMode="auto">
              <a:xfrm>
                <a:off x="4459399" y="3972868"/>
                <a:ext cx="225203" cy="516675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14" y="0"/>
                  </a:cxn>
                  <a:cxn ang="0">
                    <a:pos x="0" y="14"/>
                  </a:cxn>
                  <a:cxn ang="0">
                    <a:pos x="0" y="370"/>
                  </a:cxn>
                  <a:cxn ang="0">
                    <a:pos x="14" y="384"/>
                  </a:cxn>
                  <a:cxn ang="0">
                    <a:pos x="153" y="384"/>
                  </a:cxn>
                  <a:cxn ang="0">
                    <a:pos x="167" y="370"/>
                  </a:cxn>
                  <a:cxn ang="0">
                    <a:pos x="167" y="14"/>
                  </a:cxn>
                  <a:cxn ang="0">
                    <a:pos x="153" y="0"/>
                  </a:cxn>
                  <a:cxn ang="0">
                    <a:pos x="135" y="340"/>
                  </a:cxn>
                  <a:cxn ang="0">
                    <a:pos x="121" y="354"/>
                  </a:cxn>
                  <a:cxn ang="0">
                    <a:pos x="42" y="354"/>
                  </a:cxn>
                  <a:cxn ang="0">
                    <a:pos x="28" y="340"/>
                  </a:cxn>
                  <a:cxn ang="0">
                    <a:pos x="28" y="245"/>
                  </a:cxn>
                  <a:cxn ang="0">
                    <a:pos x="42" y="231"/>
                  </a:cxn>
                  <a:cxn ang="0">
                    <a:pos x="121" y="231"/>
                  </a:cxn>
                  <a:cxn ang="0">
                    <a:pos x="135" y="245"/>
                  </a:cxn>
                  <a:cxn ang="0">
                    <a:pos x="135" y="340"/>
                  </a:cxn>
                  <a:cxn ang="0">
                    <a:pos x="121" y="215"/>
                  </a:cxn>
                  <a:cxn ang="0">
                    <a:pos x="42" y="215"/>
                  </a:cxn>
                  <a:cxn ang="0">
                    <a:pos x="28" y="202"/>
                  </a:cxn>
                  <a:cxn ang="0">
                    <a:pos x="42" y="188"/>
                  </a:cxn>
                  <a:cxn ang="0">
                    <a:pos x="121" y="188"/>
                  </a:cxn>
                  <a:cxn ang="0">
                    <a:pos x="135" y="202"/>
                  </a:cxn>
                  <a:cxn ang="0">
                    <a:pos x="121" y="215"/>
                  </a:cxn>
                  <a:cxn ang="0">
                    <a:pos x="121" y="175"/>
                  </a:cxn>
                  <a:cxn ang="0">
                    <a:pos x="42" y="175"/>
                  </a:cxn>
                  <a:cxn ang="0">
                    <a:pos x="28" y="162"/>
                  </a:cxn>
                  <a:cxn ang="0">
                    <a:pos x="42" y="148"/>
                  </a:cxn>
                  <a:cxn ang="0">
                    <a:pos x="121" y="148"/>
                  </a:cxn>
                  <a:cxn ang="0">
                    <a:pos x="135" y="162"/>
                  </a:cxn>
                  <a:cxn ang="0">
                    <a:pos x="121" y="175"/>
                  </a:cxn>
                </a:cxnLst>
                <a:rect l="0" t="0" r="r" b="b"/>
                <a:pathLst>
                  <a:path w="167" h="384">
                    <a:moveTo>
                      <a:pt x="15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0" y="378"/>
                      <a:pt x="6" y="384"/>
                      <a:pt x="14" y="384"/>
                    </a:cubicBezTo>
                    <a:cubicBezTo>
                      <a:pt x="153" y="384"/>
                      <a:pt x="153" y="384"/>
                      <a:pt x="153" y="384"/>
                    </a:cubicBezTo>
                    <a:cubicBezTo>
                      <a:pt x="161" y="384"/>
                      <a:pt x="167" y="378"/>
                      <a:pt x="167" y="370"/>
                    </a:cubicBezTo>
                    <a:cubicBezTo>
                      <a:pt x="167" y="14"/>
                      <a:pt x="167" y="14"/>
                      <a:pt x="167" y="14"/>
                    </a:cubicBezTo>
                    <a:cubicBezTo>
                      <a:pt x="167" y="6"/>
                      <a:pt x="161" y="0"/>
                      <a:pt x="153" y="0"/>
                    </a:cubicBezTo>
                    <a:close/>
                    <a:moveTo>
                      <a:pt x="135" y="340"/>
                    </a:moveTo>
                    <a:cubicBezTo>
                      <a:pt x="135" y="348"/>
                      <a:pt x="129" y="354"/>
                      <a:pt x="121" y="354"/>
                    </a:cubicBezTo>
                    <a:cubicBezTo>
                      <a:pt x="42" y="354"/>
                      <a:pt x="42" y="354"/>
                      <a:pt x="42" y="354"/>
                    </a:cubicBezTo>
                    <a:cubicBezTo>
                      <a:pt x="34" y="354"/>
                      <a:pt x="28" y="348"/>
                      <a:pt x="28" y="340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8" y="237"/>
                      <a:pt x="34" y="231"/>
                      <a:pt x="42" y="231"/>
                    </a:cubicBezTo>
                    <a:cubicBezTo>
                      <a:pt x="121" y="231"/>
                      <a:pt x="121" y="231"/>
                      <a:pt x="121" y="231"/>
                    </a:cubicBezTo>
                    <a:cubicBezTo>
                      <a:pt x="129" y="231"/>
                      <a:pt x="135" y="237"/>
                      <a:pt x="135" y="245"/>
                    </a:cubicBezTo>
                    <a:lnTo>
                      <a:pt x="135" y="340"/>
                    </a:lnTo>
                    <a:close/>
                    <a:moveTo>
                      <a:pt x="121" y="215"/>
                    </a:moveTo>
                    <a:cubicBezTo>
                      <a:pt x="42" y="215"/>
                      <a:pt x="42" y="215"/>
                      <a:pt x="42" y="215"/>
                    </a:cubicBezTo>
                    <a:cubicBezTo>
                      <a:pt x="34" y="215"/>
                      <a:pt x="28" y="209"/>
                      <a:pt x="28" y="202"/>
                    </a:cubicBezTo>
                    <a:cubicBezTo>
                      <a:pt x="28" y="194"/>
                      <a:pt x="34" y="188"/>
                      <a:pt x="42" y="188"/>
                    </a:cubicBezTo>
                    <a:cubicBezTo>
                      <a:pt x="121" y="188"/>
                      <a:pt x="121" y="188"/>
                      <a:pt x="121" y="188"/>
                    </a:cubicBezTo>
                    <a:cubicBezTo>
                      <a:pt x="129" y="188"/>
                      <a:pt x="135" y="194"/>
                      <a:pt x="135" y="202"/>
                    </a:cubicBezTo>
                    <a:cubicBezTo>
                      <a:pt x="135" y="209"/>
                      <a:pt x="129" y="215"/>
                      <a:pt x="121" y="215"/>
                    </a:cubicBezTo>
                    <a:close/>
                    <a:moveTo>
                      <a:pt x="121" y="175"/>
                    </a:moveTo>
                    <a:cubicBezTo>
                      <a:pt x="42" y="175"/>
                      <a:pt x="42" y="175"/>
                      <a:pt x="42" y="175"/>
                    </a:cubicBezTo>
                    <a:cubicBezTo>
                      <a:pt x="34" y="175"/>
                      <a:pt x="28" y="169"/>
                      <a:pt x="28" y="162"/>
                    </a:cubicBezTo>
                    <a:cubicBezTo>
                      <a:pt x="28" y="154"/>
                      <a:pt x="34" y="148"/>
                      <a:pt x="42" y="148"/>
                    </a:cubicBezTo>
                    <a:cubicBezTo>
                      <a:pt x="121" y="148"/>
                      <a:pt x="121" y="148"/>
                      <a:pt x="121" y="148"/>
                    </a:cubicBezTo>
                    <a:cubicBezTo>
                      <a:pt x="129" y="148"/>
                      <a:pt x="135" y="154"/>
                      <a:pt x="135" y="162"/>
                    </a:cubicBezTo>
                    <a:cubicBezTo>
                      <a:pt x="135" y="169"/>
                      <a:pt x="129" y="175"/>
                      <a:pt x="121" y="1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latin typeface="CiscoSansTT Light"/>
                    <a:cs typeface="CiscoSansTT Light"/>
                  </a:rPr>
                  <a:t> </a:t>
                </a:r>
              </a:p>
            </p:txBody>
          </p:sp>
        </p:grpSp>
      </p:grpSp>
      <p:pic>
        <p:nvPicPr>
          <p:cNvPr id="26" name="Picture 25" descr="C:\Documents and Settings\rteligic\Desktop\Desktop_26Apr\desktop271211\cisco-prime\icons\Picture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63" b="18638"/>
          <a:stretch/>
        </p:blipFill>
        <p:spPr bwMode="auto">
          <a:xfrm>
            <a:off x="4055427" y="1433231"/>
            <a:ext cx="1439562" cy="89107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/>
          <p:cNvSpPr txBox="1"/>
          <p:nvPr/>
        </p:nvSpPr>
        <p:spPr>
          <a:xfrm>
            <a:off x="4673668" y="3245103"/>
            <a:ext cx="23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 smtClean="0">
                <a:solidFill>
                  <a:schemeClr val="bg1"/>
                </a:solidFill>
                <a:latin typeface="CiscoSansTT Light"/>
                <a:cs typeface="CiscoSansTT Light"/>
              </a:rPr>
              <a:t>Akamai Connect </a:t>
            </a:r>
            <a:r>
              <a:rPr lang="en-US" sz="1400" kern="0" dirty="0">
                <a:solidFill>
                  <a:schemeClr val="bg1"/>
                </a:solidFill>
                <a:latin typeface="CiscoSansTT Light"/>
                <a:cs typeface="CiscoSansTT Light"/>
              </a:rPr>
              <a:t>Solution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6217" y="3206700"/>
            <a:ext cx="4138050" cy="392183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83215" y="3248903"/>
            <a:ext cx="23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>
                <a:solidFill>
                  <a:schemeClr val="bg1"/>
                </a:solidFill>
                <a:latin typeface="CiscoSansTT Light"/>
                <a:cs typeface="CiscoSansTT Light"/>
              </a:rPr>
              <a:t>Network Challenges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55427" y="1930321"/>
            <a:ext cx="1439562" cy="26930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Internet</a:t>
            </a:r>
          </a:p>
        </p:txBody>
      </p:sp>
      <p:pic>
        <p:nvPicPr>
          <p:cNvPr id="31" name="Picture 3" descr="\\CHICOSTORAGE\Client Projects\Cisco References\Kubrick Icons\Kubrick png icons\web_1057_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95" y="1576835"/>
            <a:ext cx="777240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6704" y="1476788"/>
            <a:ext cx="736698" cy="157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5152" y="1662499"/>
            <a:ext cx="577963" cy="15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05751" y="1327285"/>
            <a:ext cx="435302" cy="15373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06886" y="1709616"/>
            <a:ext cx="778212" cy="1145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63926" y="1909363"/>
            <a:ext cx="382253" cy="1333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613430" y="2131892"/>
            <a:ext cx="389465" cy="14651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780135" y="2133972"/>
            <a:ext cx="637575" cy="1414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840004" y="1914994"/>
            <a:ext cx="254130" cy="1210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604917" y="1490914"/>
            <a:ext cx="887149" cy="1231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26566" y="1318280"/>
            <a:ext cx="523634" cy="13963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66218" y="2334962"/>
            <a:ext cx="98065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Branch User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63361" y="1796979"/>
            <a:ext cx="386367" cy="482200"/>
            <a:chOff x="2749550" y="1158875"/>
            <a:chExt cx="3641725" cy="4545013"/>
          </a:xfr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/>
        </p:grpSpPr>
        <p:sp>
          <p:nvSpPr>
            <p:cNvPr id="44" name="Freeform 76"/>
            <p:cNvSpPr>
              <a:spLocks/>
            </p:cNvSpPr>
            <p:nvPr/>
          </p:nvSpPr>
          <p:spPr bwMode="auto">
            <a:xfrm>
              <a:off x="3622675" y="1158875"/>
              <a:ext cx="1893888" cy="2422525"/>
            </a:xfrm>
            <a:custGeom>
              <a:avLst/>
              <a:gdLst>
                <a:gd name="T0" fmla="*/ 58 w 505"/>
                <a:gd name="T1" fmla="*/ 501 h 646"/>
                <a:gd name="T2" fmla="*/ 253 w 505"/>
                <a:gd name="T3" fmla="*/ 646 h 646"/>
                <a:gd name="T4" fmla="*/ 448 w 505"/>
                <a:gd name="T5" fmla="*/ 501 h 646"/>
                <a:gd name="T6" fmla="*/ 485 w 505"/>
                <a:gd name="T7" fmla="*/ 358 h 646"/>
                <a:gd name="T8" fmla="*/ 459 w 505"/>
                <a:gd name="T9" fmla="*/ 131 h 646"/>
                <a:gd name="T10" fmla="*/ 253 w 505"/>
                <a:gd name="T11" fmla="*/ 0 h 646"/>
                <a:gd name="T12" fmla="*/ 47 w 505"/>
                <a:gd name="T13" fmla="*/ 131 h 646"/>
                <a:gd name="T14" fmla="*/ 20 w 505"/>
                <a:gd name="T15" fmla="*/ 358 h 646"/>
                <a:gd name="T16" fmla="*/ 58 w 505"/>
                <a:gd name="T17" fmla="*/ 501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5" h="646">
                  <a:moveTo>
                    <a:pt x="58" y="501"/>
                  </a:moveTo>
                  <a:cubicBezTo>
                    <a:pt x="80" y="589"/>
                    <a:pt x="166" y="646"/>
                    <a:pt x="253" y="646"/>
                  </a:cubicBezTo>
                  <a:cubicBezTo>
                    <a:pt x="339" y="646"/>
                    <a:pt x="425" y="589"/>
                    <a:pt x="448" y="501"/>
                  </a:cubicBezTo>
                  <a:cubicBezTo>
                    <a:pt x="485" y="358"/>
                    <a:pt x="485" y="358"/>
                    <a:pt x="485" y="358"/>
                  </a:cubicBezTo>
                  <a:cubicBezTo>
                    <a:pt x="505" y="281"/>
                    <a:pt x="496" y="199"/>
                    <a:pt x="459" y="131"/>
                  </a:cubicBezTo>
                  <a:cubicBezTo>
                    <a:pt x="417" y="53"/>
                    <a:pt x="343" y="0"/>
                    <a:pt x="253" y="0"/>
                  </a:cubicBezTo>
                  <a:cubicBezTo>
                    <a:pt x="163" y="0"/>
                    <a:pt x="89" y="53"/>
                    <a:pt x="47" y="131"/>
                  </a:cubicBezTo>
                  <a:cubicBezTo>
                    <a:pt x="10" y="199"/>
                    <a:pt x="0" y="281"/>
                    <a:pt x="20" y="358"/>
                  </a:cubicBezTo>
                  <a:lnTo>
                    <a:pt x="58" y="501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kern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5" name="Freeform 77"/>
            <p:cNvSpPr>
              <a:spLocks/>
            </p:cNvSpPr>
            <p:nvPr/>
          </p:nvSpPr>
          <p:spPr bwMode="auto">
            <a:xfrm>
              <a:off x="2749550" y="3886200"/>
              <a:ext cx="3641725" cy="1817688"/>
            </a:xfrm>
            <a:custGeom>
              <a:avLst/>
              <a:gdLst>
                <a:gd name="T0" fmla="*/ 931 w 971"/>
                <a:gd name="T1" fmla="*/ 105 h 485"/>
                <a:gd name="T2" fmla="*/ 478 w 971"/>
                <a:gd name="T3" fmla="*/ 0 h 485"/>
                <a:gd name="T4" fmla="*/ 40 w 971"/>
                <a:gd name="T5" fmla="*/ 99 h 485"/>
                <a:gd name="T6" fmla="*/ 0 w 971"/>
                <a:gd name="T7" fmla="*/ 485 h 485"/>
                <a:gd name="T8" fmla="*/ 971 w 971"/>
                <a:gd name="T9" fmla="*/ 485 h 485"/>
                <a:gd name="T10" fmla="*/ 931 w 971"/>
                <a:gd name="T11" fmla="*/ 10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1" h="485">
                  <a:moveTo>
                    <a:pt x="931" y="105"/>
                  </a:moveTo>
                  <a:cubicBezTo>
                    <a:pt x="785" y="40"/>
                    <a:pt x="677" y="0"/>
                    <a:pt x="478" y="0"/>
                  </a:cubicBezTo>
                  <a:cubicBezTo>
                    <a:pt x="286" y="0"/>
                    <a:pt x="183" y="37"/>
                    <a:pt x="40" y="99"/>
                  </a:cubicBezTo>
                  <a:cubicBezTo>
                    <a:pt x="40" y="99"/>
                    <a:pt x="20" y="274"/>
                    <a:pt x="0" y="485"/>
                  </a:cubicBezTo>
                  <a:cubicBezTo>
                    <a:pt x="971" y="485"/>
                    <a:pt x="971" y="485"/>
                    <a:pt x="971" y="485"/>
                  </a:cubicBezTo>
                  <a:lnTo>
                    <a:pt x="931" y="105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kern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241425" y="2014946"/>
            <a:ext cx="713817" cy="171947"/>
            <a:chOff x="1346870" y="1779746"/>
            <a:chExt cx="608372" cy="171947"/>
          </a:xfrm>
        </p:grpSpPr>
        <p:cxnSp>
          <p:nvCxnSpPr>
            <p:cNvPr id="47" name="Straight Arrow Connector 46"/>
            <p:cNvCxnSpPr/>
            <p:nvPr/>
          </p:nvCxnSpPr>
          <p:spPr>
            <a:xfrm flipH="1">
              <a:off x="1346870" y="1951693"/>
              <a:ext cx="608372" cy="0"/>
            </a:xfrm>
            <a:prstGeom prst="straightConnector1">
              <a:avLst/>
            </a:prstGeom>
            <a:ln w="9525">
              <a:solidFill>
                <a:srgbClr val="1F8BAE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1346870" y="1779746"/>
              <a:ext cx="608372" cy="0"/>
            </a:xfrm>
            <a:prstGeom prst="straightConnector1">
              <a:avLst/>
            </a:prstGeom>
            <a:ln w="9525">
              <a:solidFill>
                <a:srgbClr val="1F8BAE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4673666" y="3604444"/>
            <a:ext cx="4006783" cy="1024888"/>
          </a:xfrm>
          <a:prstGeom prst="rect">
            <a:avLst/>
          </a:prstGeom>
        </p:spPr>
        <p:txBody>
          <a:bodyPr wrap="square" lIns="91432" tIns="45716" rIns="91432" bIns="45716" anchor="t">
            <a:spAutoFit/>
          </a:bodyPr>
          <a:lstStyle>
            <a:lvl1pPr marL="228600" indent="-171450" defTabSz="68589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lang="en-US" sz="2000" b="0" i="0">
                <a:solidFill>
                  <a:schemeClr val="tx2"/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Cache popular web content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Reduce network congestion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Better </a:t>
            </a:r>
            <a:r>
              <a:rPr lang="en-US" sz="1200" dirty="0" err="1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WiFi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 experience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Generic and specific caching rules at the branch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77478" y="3604444"/>
            <a:ext cx="3870878" cy="947944"/>
          </a:xfrm>
          <a:prstGeom prst="rect">
            <a:avLst/>
          </a:prstGeom>
        </p:spPr>
        <p:txBody>
          <a:bodyPr wrap="square" lIns="91432" tIns="45716" rIns="91432" bIns="45716" anchor="t">
            <a:spAutoFit/>
          </a:bodyPr>
          <a:lstStyle>
            <a:defPPr>
              <a:defRPr lang="en-US"/>
            </a:defPPr>
            <a:lvl1pPr marL="228600" indent="-171450" defTabSz="68589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sz="1200" b="0" i="0">
                <a:solidFill>
                  <a:schemeClr val="accent4">
                    <a:lumMod val="50000"/>
                  </a:schemeClr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r>
              <a:rPr lang="en-US" dirty="0">
                <a:latin typeface="CiscoSansTT Light"/>
                <a:cs typeface="CiscoSansTT Light"/>
              </a:rPr>
              <a:t>Guest </a:t>
            </a:r>
            <a:r>
              <a:rPr lang="en-US" dirty="0" err="1">
                <a:latin typeface="CiscoSansTT Light"/>
                <a:cs typeface="CiscoSansTT Light"/>
              </a:rPr>
              <a:t>WiFi</a:t>
            </a:r>
            <a:r>
              <a:rPr lang="en-US" dirty="0">
                <a:latin typeface="CiscoSansTT Light"/>
                <a:cs typeface="CiscoSansTT Light"/>
              </a:rPr>
              <a:t> constrains bandwidth from critical applications</a:t>
            </a:r>
          </a:p>
          <a:p>
            <a:r>
              <a:rPr lang="en-US" dirty="0">
                <a:latin typeface="CiscoSansTT Light"/>
                <a:cs typeface="CiscoSansTT Light"/>
              </a:rPr>
              <a:t>Large file downloads</a:t>
            </a:r>
          </a:p>
          <a:p>
            <a:r>
              <a:rPr lang="en-US" dirty="0">
                <a:latin typeface="CiscoSansTT Light"/>
                <a:cs typeface="CiscoSansTT Light"/>
              </a:rPr>
              <a:t>Comparison shopping</a:t>
            </a:r>
          </a:p>
        </p:txBody>
      </p:sp>
    </p:spTree>
    <p:extLst>
      <p:ext uri="{BB962C8B-B14F-4D97-AF65-F5344CB8AC3E}">
        <p14:creationId xmlns:p14="http://schemas.microsoft.com/office/powerpoint/2010/main" val="28142706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Intranet Applications</a:t>
            </a:r>
            <a:br>
              <a:rPr lang="en-AU" dirty="0" smtClean="0"/>
            </a:br>
            <a:r>
              <a:rPr lang="en-AU" sz="2400" dirty="0" smtClean="0"/>
              <a:t>Transparent Cache</a:t>
            </a:r>
            <a:endParaRPr lang="en-AU" dirty="0"/>
          </a:p>
        </p:txBody>
      </p:sp>
      <p:sp>
        <p:nvSpPr>
          <p:cNvPr id="3" name="Left-Right Arrow 2"/>
          <p:cNvSpPr/>
          <p:nvPr/>
        </p:nvSpPr>
        <p:spPr>
          <a:xfrm>
            <a:off x="2347796" y="2693833"/>
            <a:ext cx="4534785" cy="437720"/>
          </a:xfrm>
          <a:prstGeom prst="left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98667">
                <a:schemeClr val="accent4"/>
              </a:gs>
              <a:gs pos="417">
                <a:schemeClr val="accent4"/>
              </a:gs>
              <a:gs pos="48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pic>
        <p:nvPicPr>
          <p:cNvPr id="4" name="Picture 14" descr="\\MV-FS\Projects\Cisco\References\Brand Assets\Kubrick Icons\Device Icons\Device_router_3057_default_2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8890" y="1545234"/>
            <a:ext cx="999524" cy="999524"/>
          </a:xfrm>
          <a:prstGeom prst="rect">
            <a:avLst/>
          </a:prstGeom>
          <a:noFill/>
        </p:spPr>
      </p:pic>
      <p:pic>
        <p:nvPicPr>
          <p:cNvPr id="5" name="Picture 38" descr="\\MV-FS\Projects\Cisco\References\Brand Assets\Kubrick Icons\Device Icons\Device_IOS_SLB_3098_default_2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512" y="943922"/>
            <a:ext cx="704929" cy="70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 flipV="1">
            <a:off x="4656670" y="3539456"/>
            <a:ext cx="4138050" cy="1339744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rgbClr val="5F5F5F">
                  <a:alpha val="31000"/>
                </a:srgbClr>
              </a:gs>
              <a:gs pos="0">
                <a:schemeClr val="bg1">
                  <a:alpha val="3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3666" y="3316788"/>
            <a:ext cx="4006783" cy="1783557"/>
          </a:xfrm>
          <a:prstGeom prst="rect">
            <a:avLst/>
          </a:prstGeom>
        </p:spPr>
        <p:txBody>
          <a:bodyPr wrap="square" lIns="91432" tIns="45716" rIns="91432" bIns="45716" anchor="ctr">
            <a:spAutoFit/>
          </a:bodyPr>
          <a:lstStyle>
            <a:lvl1pPr marL="228600" indent="-171450" defTabSz="68589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lang="en-US" sz="2000" b="0" i="0">
                <a:solidFill>
                  <a:schemeClr val="tx2"/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Cache POS data at the branch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Reduce Round Trip Time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Reduce Latency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Reduce network congestion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Pre-position 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content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WAN optimization with WAAS</a:t>
            </a:r>
          </a:p>
          <a:p>
            <a:pPr>
              <a:spcBef>
                <a:spcPts val="600"/>
              </a:spcBef>
            </a:pPr>
            <a:endParaRPr lang="en-US" sz="1200" dirty="0">
              <a:solidFill>
                <a:schemeClr val="accent4">
                  <a:lumMod val="50000"/>
                </a:schemeClr>
              </a:solidFill>
              <a:latin typeface="CiscoSansTT Light"/>
              <a:cs typeface="CiscoSansTT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56670" y="3167620"/>
            <a:ext cx="4138050" cy="392183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9" name="Rounded Rectangle 8"/>
          <p:cNvSpPr/>
          <p:nvPr/>
        </p:nvSpPr>
        <p:spPr>
          <a:xfrm flipV="1">
            <a:off x="366217" y="3559803"/>
            <a:ext cx="4138050" cy="1319397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rgbClr val="5F5F5F">
                  <a:alpha val="31000"/>
                </a:srgbClr>
              </a:gs>
              <a:gs pos="0">
                <a:schemeClr val="bg1">
                  <a:alpha val="3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1433382" y="2075410"/>
            <a:ext cx="521860" cy="0"/>
          </a:xfrm>
          <a:prstGeom prst="straightConnector1">
            <a:avLst/>
          </a:prstGeom>
          <a:ln w="9525">
            <a:solidFill>
              <a:srgbClr val="1F8BAE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10400" y="2075410"/>
            <a:ext cx="685798" cy="0"/>
          </a:xfrm>
          <a:prstGeom prst="straightConnector1">
            <a:avLst/>
          </a:prstGeom>
          <a:ln w="9525">
            <a:solidFill>
              <a:srgbClr val="1F8BAE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745626" y="2081760"/>
            <a:ext cx="3410617" cy="0"/>
          </a:xfrm>
          <a:prstGeom prst="straightConnector1">
            <a:avLst/>
          </a:prstGeom>
          <a:ln w="9525">
            <a:solidFill>
              <a:srgbClr val="1F8BAE"/>
            </a:solidFill>
            <a:headEnd type="triangle"/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80454" y="2299682"/>
            <a:ext cx="2313357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“Intranet”, HTTP/S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Web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Content,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POS data,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Image files, Retail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Catalog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iscoSansTT Light"/>
              <a:cs typeface="CiscoSansTT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6218" y="2299682"/>
            <a:ext cx="98065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Branch User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73792" y="1156963"/>
            <a:ext cx="154191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Data Center WAAS 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iscoSansTT Light"/>
              <a:cs typeface="CiscoSansTT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36767" y="2697250"/>
            <a:ext cx="4070466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lvl="1"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SSL Handling, Transport Optimization, Deduplication 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and Application Optimization provided by WAAS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iscoSansTT Light"/>
              <a:cs typeface="CiscoSansTT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52862" y="2299682"/>
            <a:ext cx="127055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lvl="1"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Transparent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Caching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iscoSansTT Light"/>
              <a:cs typeface="CiscoSansTT Ligh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6460069" y="1493216"/>
            <a:ext cx="0" cy="3078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1F8BAE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V="1">
            <a:off x="6688669" y="1493216"/>
            <a:ext cx="0" cy="3078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1F8BAE"/>
            </a:solidFill>
            <a:prstDash val="solid"/>
            <a:round/>
            <a:headEnd type="triangle" w="med" len="med"/>
            <a:tailEnd type="triangle"/>
          </a:ln>
          <a:effectLst/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565" y="1801076"/>
            <a:ext cx="821391" cy="46047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261418" y="1360383"/>
            <a:ext cx="758546" cy="669310"/>
            <a:chOff x="2151512" y="1047750"/>
            <a:chExt cx="758546" cy="669310"/>
          </a:xfrm>
        </p:grpSpPr>
        <p:grpSp>
          <p:nvGrpSpPr>
            <p:cNvPr id="22" name="Group 21"/>
            <p:cNvGrpSpPr/>
            <p:nvPr/>
          </p:nvGrpSpPr>
          <p:grpSpPr>
            <a:xfrm>
              <a:off x="2151512" y="1047750"/>
              <a:ext cx="758546" cy="496831"/>
              <a:chOff x="2547013" y="2537911"/>
              <a:chExt cx="758546" cy="496831"/>
            </a:xfrm>
          </p:grpSpPr>
          <p:sp>
            <p:nvSpPr>
              <p:cNvPr id="26" name="Trapezoid 25"/>
              <p:cNvSpPr/>
              <p:nvPr/>
            </p:nvSpPr>
            <p:spPr>
              <a:xfrm rot="10800000">
                <a:off x="2547013" y="2747459"/>
                <a:ext cx="758546" cy="287283"/>
              </a:xfrm>
              <a:prstGeom prst="trapezoid">
                <a:avLst>
                  <a:gd name="adj" fmla="val 76391"/>
                </a:avLst>
              </a:prstGeom>
              <a:gradFill flip="none" rotWithShape="1">
                <a:gsLst>
                  <a:gs pos="0">
                    <a:srgbClr val="FF990D"/>
                  </a:gs>
                  <a:gs pos="100000">
                    <a:srgbClr val="FF990D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27" name="Group 24"/>
              <p:cNvGrpSpPr>
                <a:grpSpLocks noChangeAspect="1"/>
              </p:cNvGrpSpPr>
              <p:nvPr/>
            </p:nvGrpSpPr>
            <p:grpSpPr bwMode="auto">
              <a:xfrm>
                <a:off x="2633392" y="2537911"/>
                <a:ext cx="585787" cy="238125"/>
                <a:chOff x="1839" y="2296"/>
                <a:chExt cx="369" cy="150"/>
              </a:xfrm>
            </p:grpSpPr>
            <p:sp>
              <p:nvSpPr>
                <p:cNvPr id="28" name="Freeform 25"/>
                <p:cNvSpPr>
                  <a:spLocks noEditPoints="1"/>
                </p:cNvSpPr>
                <p:nvPr/>
              </p:nvSpPr>
              <p:spPr bwMode="auto">
                <a:xfrm>
                  <a:off x="1908" y="2367"/>
                  <a:ext cx="62" cy="61"/>
                </a:xfrm>
                <a:custGeom>
                  <a:avLst/>
                  <a:gdLst>
                    <a:gd name="T0" fmla="*/ 43 w 62"/>
                    <a:gd name="T1" fmla="*/ 38 h 61"/>
                    <a:gd name="T2" fmla="*/ 29 w 62"/>
                    <a:gd name="T3" fmla="*/ 38 h 61"/>
                    <a:gd name="T4" fmla="*/ 41 w 62"/>
                    <a:gd name="T5" fmla="*/ 12 h 61"/>
                    <a:gd name="T6" fmla="*/ 41 w 62"/>
                    <a:gd name="T7" fmla="*/ 12 h 61"/>
                    <a:gd name="T8" fmla="*/ 43 w 62"/>
                    <a:gd name="T9" fmla="*/ 38 h 61"/>
                    <a:gd name="T10" fmla="*/ 43 w 62"/>
                    <a:gd name="T11" fmla="*/ 38 h 61"/>
                    <a:gd name="T12" fmla="*/ 44 w 62"/>
                    <a:gd name="T13" fmla="*/ 50 h 61"/>
                    <a:gd name="T14" fmla="*/ 45 w 62"/>
                    <a:gd name="T15" fmla="*/ 61 h 61"/>
                    <a:gd name="T16" fmla="*/ 62 w 62"/>
                    <a:gd name="T17" fmla="*/ 61 h 61"/>
                    <a:gd name="T18" fmla="*/ 56 w 62"/>
                    <a:gd name="T19" fmla="*/ 0 h 61"/>
                    <a:gd name="T20" fmla="*/ 31 w 62"/>
                    <a:gd name="T21" fmla="*/ 0 h 61"/>
                    <a:gd name="T22" fmla="*/ 0 w 62"/>
                    <a:gd name="T23" fmla="*/ 61 h 61"/>
                    <a:gd name="T24" fmla="*/ 17 w 62"/>
                    <a:gd name="T25" fmla="*/ 61 h 61"/>
                    <a:gd name="T26" fmla="*/ 22 w 62"/>
                    <a:gd name="T27" fmla="*/ 50 h 61"/>
                    <a:gd name="T28" fmla="*/ 44 w 62"/>
                    <a:gd name="T29" fmla="*/ 50 h 61"/>
                    <a:gd name="T30" fmla="*/ 44 w 62"/>
                    <a:gd name="T31" fmla="*/ 5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2" h="61">
                      <a:moveTo>
                        <a:pt x="43" y="38"/>
                      </a:moveTo>
                      <a:lnTo>
                        <a:pt x="29" y="38"/>
                      </a:lnTo>
                      <a:lnTo>
                        <a:pt x="41" y="12"/>
                      </a:lnTo>
                      <a:lnTo>
                        <a:pt x="41" y="12"/>
                      </a:lnTo>
                      <a:lnTo>
                        <a:pt x="43" y="38"/>
                      </a:lnTo>
                      <a:lnTo>
                        <a:pt x="43" y="38"/>
                      </a:lnTo>
                      <a:close/>
                      <a:moveTo>
                        <a:pt x="44" y="50"/>
                      </a:moveTo>
                      <a:lnTo>
                        <a:pt x="45" y="61"/>
                      </a:lnTo>
                      <a:lnTo>
                        <a:pt x="62" y="61"/>
                      </a:lnTo>
                      <a:lnTo>
                        <a:pt x="56" y="0"/>
                      </a:lnTo>
                      <a:lnTo>
                        <a:pt x="31" y="0"/>
                      </a:lnTo>
                      <a:lnTo>
                        <a:pt x="0" y="61"/>
                      </a:lnTo>
                      <a:lnTo>
                        <a:pt x="17" y="61"/>
                      </a:lnTo>
                      <a:lnTo>
                        <a:pt x="22" y="50"/>
                      </a:lnTo>
                      <a:lnTo>
                        <a:pt x="44" y="50"/>
                      </a:lnTo>
                      <a:lnTo>
                        <a:pt x="44" y="50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9" name="Freeform 26"/>
                <p:cNvSpPr>
                  <a:spLocks/>
                </p:cNvSpPr>
                <p:nvPr/>
              </p:nvSpPr>
              <p:spPr bwMode="auto">
                <a:xfrm>
                  <a:off x="1973" y="2367"/>
                  <a:ext cx="49" cy="61"/>
                </a:xfrm>
                <a:custGeom>
                  <a:avLst/>
                  <a:gdLst>
                    <a:gd name="T0" fmla="*/ 19 w 49"/>
                    <a:gd name="T1" fmla="*/ 34 h 61"/>
                    <a:gd name="T2" fmla="*/ 22 w 49"/>
                    <a:gd name="T3" fmla="*/ 34 h 61"/>
                    <a:gd name="T4" fmla="*/ 34 w 49"/>
                    <a:gd name="T5" fmla="*/ 18 h 61"/>
                    <a:gd name="T6" fmla="*/ 49 w 49"/>
                    <a:gd name="T7" fmla="*/ 18 h 61"/>
                    <a:gd name="T8" fmla="*/ 33 w 49"/>
                    <a:gd name="T9" fmla="*/ 38 h 61"/>
                    <a:gd name="T10" fmla="*/ 43 w 49"/>
                    <a:gd name="T11" fmla="*/ 61 h 61"/>
                    <a:gd name="T12" fmla="*/ 27 w 49"/>
                    <a:gd name="T13" fmla="*/ 61 h 61"/>
                    <a:gd name="T14" fmla="*/ 20 w 49"/>
                    <a:gd name="T15" fmla="*/ 43 h 61"/>
                    <a:gd name="T16" fmla="*/ 18 w 49"/>
                    <a:gd name="T17" fmla="*/ 43 h 61"/>
                    <a:gd name="T18" fmla="*/ 14 w 49"/>
                    <a:gd name="T19" fmla="*/ 61 h 61"/>
                    <a:gd name="T20" fmla="*/ 0 w 49"/>
                    <a:gd name="T21" fmla="*/ 61 h 61"/>
                    <a:gd name="T22" fmla="*/ 13 w 49"/>
                    <a:gd name="T23" fmla="*/ 0 h 61"/>
                    <a:gd name="T24" fmla="*/ 27 w 49"/>
                    <a:gd name="T25" fmla="*/ 0 h 61"/>
                    <a:gd name="T26" fmla="*/ 19 w 49"/>
                    <a:gd name="T27" fmla="*/ 34 h 61"/>
                    <a:gd name="T28" fmla="*/ 19 w 49"/>
                    <a:gd name="T29" fmla="*/ 3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" h="61">
                      <a:moveTo>
                        <a:pt x="19" y="34"/>
                      </a:moveTo>
                      <a:lnTo>
                        <a:pt x="22" y="34"/>
                      </a:lnTo>
                      <a:lnTo>
                        <a:pt x="34" y="18"/>
                      </a:lnTo>
                      <a:lnTo>
                        <a:pt x="49" y="18"/>
                      </a:lnTo>
                      <a:lnTo>
                        <a:pt x="33" y="38"/>
                      </a:lnTo>
                      <a:lnTo>
                        <a:pt x="43" y="61"/>
                      </a:lnTo>
                      <a:lnTo>
                        <a:pt x="27" y="61"/>
                      </a:lnTo>
                      <a:lnTo>
                        <a:pt x="20" y="43"/>
                      </a:lnTo>
                      <a:lnTo>
                        <a:pt x="18" y="43"/>
                      </a:lnTo>
                      <a:lnTo>
                        <a:pt x="14" y="61"/>
                      </a:lnTo>
                      <a:lnTo>
                        <a:pt x="0" y="61"/>
                      </a:lnTo>
                      <a:lnTo>
                        <a:pt x="13" y="0"/>
                      </a:lnTo>
                      <a:lnTo>
                        <a:pt x="27" y="0"/>
                      </a:lnTo>
                      <a:lnTo>
                        <a:pt x="19" y="34"/>
                      </a:lnTo>
                      <a:lnTo>
                        <a:pt x="19" y="34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30" name="Freeform 27"/>
                <p:cNvSpPr>
                  <a:spLocks noEditPoints="1"/>
                </p:cNvSpPr>
                <p:nvPr/>
              </p:nvSpPr>
              <p:spPr bwMode="auto">
                <a:xfrm>
                  <a:off x="2017" y="2384"/>
                  <a:ext cx="50" cy="44"/>
                </a:xfrm>
                <a:custGeom>
                  <a:avLst/>
                  <a:gdLst>
                    <a:gd name="T0" fmla="*/ 52 w 112"/>
                    <a:gd name="T1" fmla="*/ 58 h 98"/>
                    <a:gd name="T2" fmla="*/ 67 w 112"/>
                    <a:gd name="T3" fmla="*/ 66 h 98"/>
                    <a:gd name="T4" fmla="*/ 48 w 112"/>
                    <a:gd name="T5" fmla="*/ 78 h 98"/>
                    <a:gd name="T6" fmla="*/ 37 w 112"/>
                    <a:gd name="T7" fmla="*/ 67 h 98"/>
                    <a:gd name="T8" fmla="*/ 52 w 112"/>
                    <a:gd name="T9" fmla="*/ 58 h 98"/>
                    <a:gd name="T10" fmla="*/ 61 w 112"/>
                    <a:gd name="T11" fmla="*/ 97 h 98"/>
                    <a:gd name="T12" fmla="*/ 92 w 112"/>
                    <a:gd name="T13" fmla="*/ 97 h 98"/>
                    <a:gd name="T14" fmla="*/ 105 w 112"/>
                    <a:gd name="T15" fmla="*/ 37 h 98"/>
                    <a:gd name="T16" fmla="*/ 67 w 112"/>
                    <a:gd name="T17" fmla="*/ 1 h 98"/>
                    <a:gd name="T18" fmla="*/ 17 w 112"/>
                    <a:gd name="T19" fmla="*/ 30 h 98"/>
                    <a:gd name="T20" fmla="*/ 48 w 112"/>
                    <a:gd name="T21" fmla="*/ 30 h 98"/>
                    <a:gd name="T22" fmla="*/ 63 w 112"/>
                    <a:gd name="T23" fmla="*/ 20 h 98"/>
                    <a:gd name="T24" fmla="*/ 74 w 112"/>
                    <a:gd name="T25" fmla="*/ 34 h 98"/>
                    <a:gd name="T26" fmla="*/ 71 w 112"/>
                    <a:gd name="T27" fmla="*/ 49 h 98"/>
                    <a:gd name="T28" fmla="*/ 70 w 112"/>
                    <a:gd name="T29" fmla="*/ 49 h 98"/>
                    <a:gd name="T30" fmla="*/ 46 w 112"/>
                    <a:gd name="T31" fmla="*/ 39 h 98"/>
                    <a:gd name="T32" fmla="*/ 5 w 112"/>
                    <a:gd name="T33" fmla="*/ 68 h 98"/>
                    <a:gd name="T34" fmla="*/ 33 w 112"/>
                    <a:gd name="T35" fmla="*/ 98 h 98"/>
                    <a:gd name="T36" fmla="*/ 64 w 112"/>
                    <a:gd name="T37" fmla="*/ 83 h 98"/>
                    <a:gd name="T38" fmla="*/ 65 w 112"/>
                    <a:gd name="T39" fmla="*/ 83 h 98"/>
                    <a:gd name="T40" fmla="*/ 61 w 112"/>
                    <a:gd name="T41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98">
                      <a:moveTo>
                        <a:pt x="52" y="58"/>
                      </a:moveTo>
                      <a:cubicBezTo>
                        <a:pt x="62" y="58"/>
                        <a:pt x="69" y="58"/>
                        <a:pt x="67" y="66"/>
                      </a:cubicBezTo>
                      <a:cubicBezTo>
                        <a:pt x="65" y="76"/>
                        <a:pt x="61" y="78"/>
                        <a:pt x="48" y="78"/>
                      </a:cubicBezTo>
                      <a:cubicBezTo>
                        <a:pt x="43" y="78"/>
                        <a:pt x="34" y="78"/>
                        <a:pt x="37" y="67"/>
                      </a:cubicBezTo>
                      <a:cubicBezTo>
                        <a:pt x="38" y="59"/>
                        <a:pt x="45" y="58"/>
                        <a:pt x="52" y="58"/>
                      </a:cubicBezTo>
                      <a:close/>
                      <a:moveTo>
                        <a:pt x="61" y="97"/>
                      </a:moveTo>
                      <a:cubicBezTo>
                        <a:pt x="92" y="97"/>
                        <a:pt x="92" y="97"/>
                        <a:pt x="92" y="97"/>
                      </a:cubicBezTo>
                      <a:cubicBezTo>
                        <a:pt x="105" y="37"/>
                        <a:pt x="105" y="37"/>
                        <a:pt x="105" y="37"/>
                      </a:cubicBezTo>
                      <a:cubicBezTo>
                        <a:pt x="112" y="5"/>
                        <a:pt x="99" y="1"/>
                        <a:pt x="67" y="1"/>
                      </a:cubicBezTo>
                      <a:cubicBezTo>
                        <a:pt x="45" y="1"/>
                        <a:pt x="24" y="0"/>
                        <a:pt x="17" y="30"/>
                      </a:cubicBezTo>
                      <a:cubicBezTo>
                        <a:pt x="48" y="30"/>
                        <a:pt x="48" y="30"/>
                        <a:pt x="48" y="30"/>
                      </a:cubicBezTo>
                      <a:cubicBezTo>
                        <a:pt x="50" y="21"/>
                        <a:pt x="55" y="20"/>
                        <a:pt x="63" y="20"/>
                      </a:cubicBezTo>
                      <a:cubicBezTo>
                        <a:pt x="77" y="20"/>
                        <a:pt x="76" y="25"/>
                        <a:pt x="74" y="34"/>
                      </a:cubicBezTo>
                      <a:cubicBezTo>
                        <a:pt x="71" y="49"/>
                        <a:pt x="71" y="49"/>
                        <a:pt x="71" y="49"/>
                      </a:cubicBezTo>
                      <a:cubicBezTo>
                        <a:pt x="70" y="49"/>
                        <a:pt x="70" y="49"/>
                        <a:pt x="70" y="49"/>
                      </a:cubicBezTo>
                      <a:cubicBezTo>
                        <a:pt x="68" y="38"/>
                        <a:pt x="55" y="39"/>
                        <a:pt x="46" y="39"/>
                      </a:cubicBezTo>
                      <a:cubicBezTo>
                        <a:pt x="24" y="39"/>
                        <a:pt x="10" y="46"/>
                        <a:pt x="5" y="68"/>
                      </a:cubicBezTo>
                      <a:cubicBezTo>
                        <a:pt x="0" y="93"/>
                        <a:pt x="12" y="98"/>
                        <a:pt x="33" y="98"/>
                      </a:cubicBezTo>
                      <a:cubicBezTo>
                        <a:pt x="44" y="98"/>
                        <a:pt x="59" y="96"/>
                        <a:pt x="64" y="83"/>
                      </a:cubicBezTo>
                      <a:cubicBezTo>
                        <a:pt x="65" y="83"/>
                        <a:pt x="65" y="83"/>
                        <a:pt x="65" y="83"/>
                      </a:cubicBezTo>
                      <a:cubicBezTo>
                        <a:pt x="61" y="97"/>
                        <a:pt x="61" y="97"/>
                        <a:pt x="61" y="97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31" name="Freeform 28"/>
                <p:cNvSpPr>
                  <a:spLocks/>
                </p:cNvSpPr>
                <p:nvPr/>
              </p:nvSpPr>
              <p:spPr bwMode="auto">
                <a:xfrm>
                  <a:off x="2064" y="2385"/>
                  <a:ext cx="73" cy="43"/>
                </a:xfrm>
                <a:custGeom>
                  <a:avLst/>
                  <a:gdLst>
                    <a:gd name="T0" fmla="*/ 50 w 165"/>
                    <a:gd name="T1" fmla="*/ 1 h 96"/>
                    <a:gd name="T2" fmla="*/ 47 w 165"/>
                    <a:gd name="T3" fmla="*/ 14 h 96"/>
                    <a:gd name="T4" fmla="*/ 48 w 165"/>
                    <a:gd name="T5" fmla="*/ 14 h 96"/>
                    <a:gd name="T6" fmla="*/ 77 w 165"/>
                    <a:gd name="T7" fmla="*/ 0 h 96"/>
                    <a:gd name="T8" fmla="*/ 102 w 165"/>
                    <a:gd name="T9" fmla="*/ 18 h 96"/>
                    <a:gd name="T10" fmla="*/ 104 w 165"/>
                    <a:gd name="T11" fmla="*/ 18 h 96"/>
                    <a:gd name="T12" fmla="*/ 134 w 165"/>
                    <a:gd name="T13" fmla="*/ 0 h 96"/>
                    <a:gd name="T14" fmla="*/ 161 w 165"/>
                    <a:gd name="T15" fmla="*/ 31 h 96"/>
                    <a:gd name="T16" fmla="*/ 147 w 165"/>
                    <a:gd name="T17" fmla="*/ 96 h 96"/>
                    <a:gd name="T18" fmla="*/ 116 w 165"/>
                    <a:gd name="T19" fmla="*/ 96 h 96"/>
                    <a:gd name="T20" fmla="*/ 127 w 165"/>
                    <a:gd name="T21" fmla="*/ 41 h 96"/>
                    <a:gd name="T22" fmla="*/ 119 w 165"/>
                    <a:gd name="T23" fmla="*/ 24 h 96"/>
                    <a:gd name="T24" fmla="*/ 100 w 165"/>
                    <a:gd name="T25" fmla="*/ 42 h 96"/>
                    <a:gd name="T26" fmla="*/ 89 w 165"/>
                    <a:gd name="T27" fmla="*/ 96 h 96"/>
                    <a:gd name="T28" fmla="*/ 58 w 165"/>
                    <a:gd name="T29" fmla="*/ 96 h 96"/>
                    <a:gd name="T30" fmla="*/ 70 w 165"/>
                    <a:gd name="T31" fmla="*/ 38 h 96"/>
                    <a:gd name="T32" fmla="*/ 61 w 165"/>
                    <a:gd name="T33" fmla="*/ 24 h 96"/>
                    <a:gd name="T34" fmla="*/ 42 w 165"/>
                    <a:gd name="T35" fmla="*/ 42 h 96"/>
                    <a:gd name="T36" fmla="*/ 31 w 165"/>
                    <a:gd name="T37" fmla="*/ 96 h 96"/>
                    <a:gd name="T38" fmla="*/ 0 w 165"/>
                    <a:gd name="T39" fmla="*/ 96 h 96"/>
                    <a:gd name="T40" fmla="*/ 20 w 165"/>
                    <a:gd name="T41" fmla="*/ 1 h 96"/>
                    <a:gd name="T42" fmla="*/ 50 w 165"/>
                    <a:gd name="T43" fmla="*/ 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5" h="96">
                      <a:moveTo>
                        <a:pt x="50" y="1"/>
                      </a:move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55" y="3"/>
                        <a:pt x="67" y="0"/>
                        <a:pt x="77" y="0"/>
                      </a:cubicBezTo>
                      <a:cubicBezTo>
                        <a:pt x="91" y="0"/>
                        <a:pt x="104" y="2"/>
                        <a:pt x="102" y="18"/>
                      </a:cubicBezTo>
                      <a:cubicBezTo>
                        <a:pt x="104" y="18"/>
                        <a:pt x="104" y="18"/>
                        <a:pt x="104" y="18"/>
                      </a:cubicBezTo>
                      <a:cubicBezTo>
                        <a:pt x="108" y="5"/>
                        <a:pt x="122" y="0"/>
                        <a:pt x="134" y="0"/>
                      </a:cubicBezTo>
                      <a:cubicBezTo>
                        <a:pt x="156" y="0"/>
                        <a:pt x="165" y="9"/>
                        <a:pt x="161" y="31"/>
                      </a:cubicBezTo>
                      <a:cubicBezTo>
                        <a:pt x="147" y="96"/>
                        <a:pt x="147" y="96"/>
                        <a:pt x="147" y="96"/>
                      </a:cubicBezTo>
                      <a:cubicBezTo>
                        <a:pt x="116" y="96"/>
                        <a:pt x="116" y="96"/>
                        <a:pt x="116" y="96"/>
                      </a:cubicBezTo>
                      <a:cubicBezTo>
                        <a:pt x="127" y="41"/>
                        <a:pt x="127" y="41"/>
                        <a:pt x="127" y="41"/>
                      </a:cubicBezTo>
                      <a:cubicBezTo>
                        <a:pt x="129" y="31"/>
                        <a:pt x="131" y="24"/>
                        <a:pt x="119" y="24"/>
                      </a:cubicBezTo>
                      <a:cubicBezTo>
                        <a:pt x="106" y="24"/>
                        <a:pt x="102" y="32"/>
                        <a:pt x="100" y="42"/>
                      </a:cubicBezTo>
                      <a:cubicBezTo>
                        <a:pt x="89" y="96"/>
                        <a:pt x="89" y="96"/>
                        <a:pt x="89" y="96"/>
                      </a:cubicBezTo>
                      <a:cubicBezTo>
                        <a:pt x="58" y="96"/>
                        <a:pt x="58" y="96"/>
                        <a:pt x="58" y="96"/>
                      </a:cubicBezTo>
                      <a:cubicBezTo>
                        <a:pt x="70" y="38"/>
                        <a:pt x="70" y="38"/>
                        <a:pt x="70" y="38"/>
                      </a:cubicBezTo>
                      <a:cubicBezTo>
                        <a:pt x="71" y="30"/>
                        <a:pt x="72" y="24"/>
                        <a:pt x="61" y="24"/>
                      </a:cubicBezTo>
                      <a:cubicBezTo>
                        <a:pt x="48" y="24"/>
                        <a:pt x="45" y="30"/>
                        <a:pt x="42" y="42"/>
                      </a:cubicBezTo>
                      <a:cubicBezTo>
                        <a:pt x="31" y="96"/>
                        <a:pt x="31" y="96"/>
                        <a:pt x="31" y="96"/>
                      </a:cubicBezTo>
                      <a:cubicBezTo>
                        <a:pt x="0" y="96"/>
                        <a:pt x="0" y="96"/>
                        <a:pt x="0" y="96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50" y="1"/>
                        <a:pt x="50" y="1"/>
                        <a:pt x="50" y="1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32" name="Freeform 29"/>
                <p:cNvSpPr>
                  <a:spLocks noEditPoints="1"/>
                </p:cNvSpPr>
                <p:nvPr/>
              </p:nvSpPr>
              <p:spPr bwMode="auto">
                <a:xfrm>
                  <a:off x="2134" y="2384"/>
                  <a:ext cx="50" cy="44"/>
                </a:xfrm>
                <a:custGeom>
                  <a:avLst/>
                  <a:gdLst>
                    <a:gd name="T0" fmla="*/ 53 w 112"/>
                    <a:gd name="T1" fmla="*/ 58 h 98"/>
                    <a:gd name="T2" fmla="*/ 68 w 112"/>
                    <a:gd name="T3" fmla="*/ 66 h 98"/>
                    <a:gd name="T4" fmla="*/ 48 w 112"/>
                    <a:gd name="T5" fmla="*/ 78 h 98"/>
                    <a:gd name="T6" fmla="*/ 37 w 112"/>
                    <a:gd name="T7" fmla="*/ 67 h 98"/>
                    <a:gd name="T8" fmla="*/ 53 w 112"/>
                    <a:gd name="T9" fmla="*/ 58 h 98"/>
                    <a:gd name="T10" fmla="*/ 61 w 112"/>
                    <a:gd name="T11" fmla="*/ 97 h 98"/>
                    <a:gd name="T12" fmla="*/ 92 w 112"/>
                    <a:gd name="T13" fmla="*/ 97 h 98"/>
                    <a:gd name="T14" fmla="*/ 105 w 112"/>
                    <a:gd name="T15" fmla="*/ 37 h 98"/>
                    <a:gd name="T16" fmla="*/ 68 w 112"/>
                    <a:gd name="T17" fmla="*/ 1 h 98"/>
                    <a:gd name="T18" fmla="*/ 18 w 112"/>
                    <a:gd name="T19" fmla="*/ 30 h 98"/>
                    <a:gd name="T20" fmla="*/ 49 w 112"/>
                    <a:gd name="T21" fmla="*/ 30 h 98"/>
                    <a:gd name="T22" fmla="*/ 64 w 112"/>
                    <a:gd name="T23" fmla="*/ 20 h 98"/>
                    <a:gd name="T24" fmla="*/ 75 w 112"/>
                    <a:gd name="T25" fmla="*/ 34 h 98"/>
                    <a:gd name="T26" fmla="*/ 71 w 112"/>
                    <a:gd name="T27" fmla="*/ 49 h 98"/>
                    <a:gd name="T28" fmla="*/ 70 w 112"/>
                    <a:gd name="T29" fmla="*/ 49 h 98"/>
                    <a:gd name="T30" fmla="*/ 46 w 112"/>
                    <a:gd name="T31" fmla="*/ 39 h 98"/>
                    <a:gd name="T32" fmla="*/ 6 w 112"/>
                    <a:gd name="T33" fmla="*/ 68 h 98"/>
                    <a:gd name="T34" fmla="*/ 34 w 112"/>
                    <a:gd name="T35" fmla="*/ 98 h 98"/>
                    <a:gd name="T36" fmla="*/ 64 w 112"/>
                    <a:gd name="T37" fmla="*/ 83 h 98"/>
                    <a:gd name="T38" fmla="*/ 65 w 112"/>
                    <a:gd name="T39" fmla="*/ 83 h 98"/>
                    <a:gd name="T40" fmla="*/ 61 w 112"/>
                    <a:gd name="T41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98">
                      <a:moveTo>
                        <a:pt x="53" y="58"/>
                      </a:moveTo>
                      <a:cubicBezTo>
                        <a:pt x="63" y="58"/>
                        <a:pt x="69" y="58"/>
                        <a:pt x="68" y="66"/>
                      </a:cubicBezTo>
                      <a:cubicBezTo>
                        <a:pt x="66" y="76"/>
                        <a:pt x="61" y="78"/>
                        <a:pt x="48" y="78"/>
                      </a:cubicBezTo>
                      <a:cubicBezTo>
                        <a:pt x="44" y="78"/>
                        <a:pt x="35" y="78"/>
                        <a:pt x="37" y="67"/>
                      </a:cubicBezTo>
                      <a:cubicBezTo>
                        <a:pt x="39" y="59"/>
                        <a:pt x="45" y="58"/>
                        <a:pt x="53" y="58"/>
                      </a:cubicBezTo>
                      <a:close/>
                      <a:moveTo>
                        <a:pt x="61" y="97"/>
                      </a:moveTo>
                      <a:cubicBezTo>
                        <a:pt x="92" y="97"/>
                        <a:pt x="92" y="97"/>
                        <a:pt x="92" y="97"/>
                      </a:cubicBezTo>
                      <a:cubicBezTo>
                        <a:pt x="105" y="37"/>
                        <a:pt x="105" y="37"/>
                        <a:pt x="105" y="37"/>
                      </a:cubicBezTo>
                      <a:cubicBezTo>
                        <a:pt x="112" y="5"/>
                        <a:pt x="99" y="1"/>
                        <a:pt x="68" y="1"/>
                      </a:cubicBezTo>
                      <a:cubicBezTo>
                        <a:pt x="45" y="1"/>
                        <a:pt x="24" y="0"/>
                        <a:pt x="18" y="30"/>
                      </a:cubicBezTo>
                      <a:cubicBezTo>
                        <a:pt x="49" y="30"/>
                        <a:pt x="49" y="30"/>
                        <a:pt x="49" y="30"/>
                      </a:cubicBezTo>
                      <a:cubicBezTo>
                        <a:pt x="50" y="21"/>
                        <a:pt x="56" y="20"/>
                        <a:pt x="64" y="20"/>
                      </a:cubicBezTo>
                      <a:cubicBezTo>
                        <a:pt x="77" y="20"/>
                        <a:pt x="76" y="25"/>
                        <a:pt x="75" y="34"/>
                      </a:cubicBezTo>
                      <a:cubicBezTo>
                        <a:pt x="71" y="49"/>
                        <a:pt x="71" y="49"/>
                        <a:pt x="71" y="49"/>
                      </a:cubicBezTo>
                      <a:cubicBezTo>
                        <a:pt x="70" y="49"/>
                        <a:pt x="70" y="49"/>
                        <a:pt x="70" y="49"/>
                      </a:cubicBezTo>
                      <a:cubicBezTo>
                        <a:pt x="69" y="38"/>
                        <a:pt x="55" y="39"/>
                        <a:pt x="46" y="39"/>
                      </a:cubicBezTo>
                      <a:cubicBezTo>
                        <a:pt x="24" y="39"/>
                        <a:pt x="10" y="46"/>
                        <a:pt x="6" y="68"/>
                      </a:cubicBezTo>
                      <a:cubicBezTo>
                        <a:pt x="0" y="93"/>
                        <a:pt x="12" y="98"/>
                        <a:pt x="34" y="98"/>
                      </a:cubicBezTo>
                      <a:cubicBezTo>
                        <a:pt x="45" y="98"/>
                        <a:pt x="59" y="96"/>
                        <a:pt x="64" y="83"/>
                      </a:cubicBezTo>
                      <a:cubicBezTo>
                        <a:pt x="65" y="83"/>
                        <a:pt x="65" y="83"/>
                        <a:pt x="65" y="83"/>
                      </a:cubicBezTo>
                      <a:cubicBezTo>
                        <a:pt x="61" y="97"/>
                        <a:pt x="61" y="97"/>
                        <a:pt x="61" y="97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33" name="Freeform 30"/>
                <p:cNvSpPr>
                  <a:spLocks noEditPoints="1"/>
                </p:cNvSpPr>
                <p:nvPr/>
              </p:nvSpPr>
              <p:spPr bwMode="auto">
                <a:xfrm>
                  <a:off x="2181" y="2367"/>
                  <a:ext cx="27" cy="61"/>
                </a:xfrm>
                <a:custGeom>
                  <a:avLst/>
                  <a:gdLst>
                    <a:gd name="T0" fmla="*/ 14 w 27"/>
                    <a:gd name="T1" fmla="*/ 61 h 61"/>
                    <a:gd name="T2" fmla="*/ 0 w 27"/>
                    <a:gd name="T3" fmla="*/ 61 h 61"/>
                    <a:gd name="T4" fmla="*/ 9 w 27"/>
                    <a:gd name="T5" fmla="*/ 18 h 61"/>
                    <a:gd name="T6" fmla="*/ 23 w 27"/>
                    <a:gd name="T7" fmla="*/ 18 h 61"/>
                    <a:gd name="T8" fmla="*/ 14 w 27"/>
                    <a:gd name="T9" fmla="*/ 61 h 61"/>
                    <a:gd name="T10" fmla="*/ 14 w 27"/>
                    <a:gd name="T11" fmla="*/ 61 h 61"/>
                    <a:gd name="T12" fmla="*/ 25 w 27"/>
                    <a:gd name="T13" fmla="*/ 11 h 61"/>
                    <a:gd name="T14" fmla="*/ 11 w 27"/>
                    <a:gd name="T15" fmla="*/ 11 h 61"/>
                    <a:gd name="T16" fmla="*/ 13 w 27"/>
                    <a:gd name="T17" fmla="*/ 0 h 61"/>
                    <a:gd name="T18" fmla="*/ 27 w 27"/>
                    <a:gd name="T19" fmla="*/ 0 h 61"/>
                    <a:gd name="T20" fmla="*/ 25 w 27"/>
                    <a:gd name="T21" fmla="*/ 11 h 61"/>
                    <a:gd name="T22" fmla="*/ 25 w 27"/>
                    <a:gd name="T23" fmla="*/ 1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61">
                      <a:moveTo>
                        <a:pt x="14" y="61"/>
                      </a:moveTo>
                      <a:lnTo>
                        <a:pt x="0" y="61"/>
                      </a:lnTo>
                      <a:lnTo>
                        <a:pt x="9" y="18"/>
                      </a:lnTo>
                      <a:lnTo>
                        <a:pt x="23" y="18"/>
                      </a:lnTo>
                      <a:lnTo>
                        <a:pt x="14" y="61"/>
                      </a:lnTo>
                      <a:lnTo>
                        <a:pt x="14" y="61"/>
                      </a:lnTo>
                      <a:close/>
                      <a:moveTo>
                        <a:pt x="25" y="11"/>
                      </a:moveTo>
                      <a:lnTo>
                        <a:pt x="11" y="11"/>
                      </a:lnTo>
                      <a:lnTo>
                        <a:pt x="13" y="0"/>
                      </a:lnTo>
                      <a:lnTo>
                        <a:pt x="27" y="0"/>
                      </a:lnTo>
                      <a:lnTo>
                        <a:pt x="25" y="11"/>
                      </a:lnTo>
                      <a:lnTo>
                        <a:pt x="25" y="11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34" name="Freeform 31"/>
                <p:cNvSpPr>
                  <a:spLocks/>
                </p:cNvSpPr>
                <p:nvPr/>
              </p:nvSpPr>
              <p:spPr bwMode="auto">
                <a:xfrm>
                  <a:off x="1839" y="2296"/>
                  <a:ext cx="81" cy="150"/>
                </a:xfrm>
                <a:custGeom>
                  <a:avLst/>
                  <a:gdLst>
                    <a:gd name="T0" fmla="*/ 170 w 179"/>
                    <a:gd name="T1" fmla="*/ 328 h 335"/>
                    <a:gd name="T2" fmla="*/ 51 w 179"/>
                    <a:gd name="T3" fmla="*/ 167 h 335"/>
                    <a:gd name="T4" fmla="*/ 172 w 179"/>
                    <a:gd name="T5" fmla="*/ 6 h 335"/>
                    <a:gd name="T6" fmla="*/ 169 w 179"/>
                    <a:gd name="T7" fmla="*/ 0 h 335"/>
                    <a:gd name="T8" fmla="*/ 0 w 179"/>
                    <a:gd name="T9" fmla="*/ 167 h 335"/>
                    <a:gd name="T10" fmla="*/ 169 w 179"/>
                    <a:gd name="T11" fmla="*/ 335 h 335"/>
                    <a:gd name="T12" fmla="*/ 170 w 179"/>
                    <a:gd name="T13" fmla="*/ 328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9" h="335">
                      <a:moveTo>
                        <a:pt x="170" y="328"/>
                      </a:moveTo>
                      <a:cubicBezTo>
                        <a:pt x="101" y="307"/>
                        <a:pt x="51" y="243"/>
                        <a:pt x="51" y="167"/>
                      </a:cubicBezTo>
                      <a:cubicBezTo>
                        <a:pt x="51" y="91"/>
                        <a:pt x="102" y="27"/>
                        <a:pt x="172" y="6"/>
                      </a:cubicBezTo>
                      <a:cubicBezTo>
                        <a:pt x="179" y="4"/>
                        <a:pt x="177" y="0"/>
                        <a:pt x="169" y="0"/>
                      </a:cubicBezTo>
                      <a:cubicBezTo>
                        <a:pt x="75" y="0"/>
                        <a:pt x="0" y="75"/>
                        <a:pt x="0" y="167"/>
                      </a:cubicBezTo>
                      <a:cubicBezTo>
                        <a:pt x="0" y="260"/>
                        <a:pt x="75" y="335"/>
                        <a:pt x="169" y="335"/>
                      </a:cubicBezTo>
                      <a:cubicBezTo>
                        <a:pt x="177" y="335"/>
                        <a:pt x="178" y="330"/>
                        <a:pt x="170" y="328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35" name="Freeform 32"/>
                <p:cNvSpPr>
                  <a:spLocks/>
                </p:cNvSpPr>
                <p:nvPr/>
              </p:nvSpPr>
              <p:spPr bwMode="auto">
                <a:xfrm>
                  <a:off x="1870" y="2307"/>
                  <a:ext cx="109" cy="84"/>
                </a:xfrm>
                <a:custGeom>
                  <a:avLst/>
                  <a:gdLst>
                    <a:gd name="T0" fmla="*/ 15 w 243"/>
                    <a:gd name="T1" fmla="*/ 182 h 188"/>
                    <a:gd name="T2" fmla="*/ 14 w 243"/>
                    <a:gd name="T3" fmla="*/ 168 h 188"/>
                    <a:gd name="T4" fmla="*/ 147 w 243"/>
                    <a:gd name="T5" fmla="*/ 35 h 188"/>
                    <a:gd name="T6" fmla="*/ 240 w 243"/>
                    <a:gd name="T7" fmla="*/ 64 h 188"/>
                    <a:gd name="T8" fmla="*/ 133 w 243"/>
                    <a:gd name="T9" fmla="*/ 0 h 188"/>
                    <a:gd name="T10" fmla="*/ 0 w 243"/>
                    <a:gd name="T11" fmla="*/ 133 h 188"/>
                    <a:gd name="T12" fmla="*/ 9 w 243"/>
                    <a:gd name="T13" fmla="*/ 181 h 188"/>
                    <a:gd name="T14" fmla="*/ 15 w 243"/>
                    <a:gd name="T15" fmla="*/ 182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3" h="188">
                      <a:moveTo>
                        <a:pt x="15" y="182"/>
                      </a:moveTo>
                      <a:cubicBezTo>
                        <a:pt x="14" y="177"/>
                        <a:pt x="14" y="173"/>
                        <a:pt x="14" y="168"/>
                      </a:cubicBezTo>
                      <a:cubicBezTo>
                        <a:pt x="14" y="94"/>
                        <a:pt x="73" y="35"/>
                        <a:pt x="147" y="35"/>
                      </a:cubicBezTo>
                      <a:cubicBezTo>
                        <a:pt x="216" y="35"/>
                        <a:pt x="237" y="66"/>
                        <a:pt x="240" y="64"/>
                      </a:cubicBezTo>
                      <a:cubicBezTo>
                        <a:pt x="243" y="62"/>
                        <a:pt x="215" y="0"/>
                        <a:pt x="133" y="0"/>
                      </a:cubicBezTo>
                      <a:cubicBezTo>
                        <a:pt x="60" y="0"/>
                        <a:pt x="0" y="60"/>
                        <a:pt x="0" y="133"/>
                      </a:cubicBezTo>
                      <a:cubicBezTo>
                        <a:pt x="0" y="150"/>
                        <a:pt x="3" y="166"/>
                        <a:pt x="9" y="181"/>
                      </a:cubicBezTo>
                      <a:cubicBezTo>
                        <a:pt x="11" y="188"/>
                        <a:pt x="15" y="188"/>
                        <a:pt x="15" y="182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36" name="Freeform 33"/>
                <p:cNvSpPr>
                  <a:spLocks/>
                </p:cNvSpPr>
                <p:nvPr/>
              </p:nvSpPr>
              <p:spPr bwMode="auto">
                <a:xfrm>
                  <a:off x="1899" y="2329"/>
                  <a:ext cx="78" cy="27"/>
                </a:xfrm>
                <a:custGeom>
                  <a:avLst/>
                  <a:gdLst>
                    <a:gd name="T0" fmla="*/ 5 w 175"/>
                    <a:gd name="T1" fmla="*/ 37 h 60"/>
                    <a:gd name="T2" fmla="*/ 126 w 175"/>
                    <a:gd name="T3" fmla="*/ 36 h 60"/>
                    <a:gd name="T4" fmla="*/ 173 w 175"/>
                    <a:gd name="T5" fmla="*/ 60 h 60"/>
                    <a:gd name="T6" fmla="*/ 122 w 175"/>
                    <a:gd name="T7" fmla="*/ 16 h 60"/>
                    <a:gd name="T8" fmla="*/ 3 w 175"/>
                    <a:gd name="T9" fmla="*/ 34 h 60"/>
                    <a:gd name="T10" fmla="*/ 5 w 175"/>
                    <a:gd name="T11" fmla="*/ 3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5" h="60">
                      <a:moveTo>
                        <a:pt x="5" y="37"/>
                      </a:moveTo>
                      <a:cubicBezTo>
                        <a:pt x="40" y="22"/>
                        <a:pt x="83" y="21"/>
                        <a:pt x="126" y="36"/>
                      </a:cubicBezTo>
                      <a:cubicBezTo>
                        <a:pt x="155" y="46"/>
                        <a:pt x="171" y="60"/>
                        <a:pt x="173" y="60"/>
                      </a:cubicBezTo>
                      <a:cubicBezTo>
                        <a:pt x="175" y="59"/>
                        <a:pt x="156" y="29"/>
                        <a:pt x="122" y="16"/>
                      </a:cubicBezTo>
                      <a:cubicBezTo>
                        <a:pt x="80" y="0"/>
                        <a:pt x="36" y="8"/>
                        <a:pt x="3" y="34"/>
                      </a:cubicBezTo>
                      <a:cubicBezTo>
                        <a:pt x="0" y="37"/>
                        <a:pt x="1" y="39"/>
                        <a:pt x="5" y="37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</p:grpSp>
        </p:grpSp>
        <p:grpSp>
          <p:nvGrpSpPr>
            <p:cNvPr id="23" name="Group 22"/>
            <p:cNvGrpSpPr/>
            <p:nvPr/>
          </p:nvGrpSpPr>
          <p:grpSpPr>
            <a:xfrm>
              <a:off x="2362200" y="1352550"/>
              <a:ext cx="364510" cy="364510"/>
              <a:chOff x="4114800" y="3774005"/>
              <a:chExt cx="914400" cy="91440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4114800" y="3774005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0">
                    <a:srgbClr val="F8971D">
                      <a:shade val="30000"/>
                      <a:satMod val="115000"/>
                    </a:srgbClr>
                  </a:gs>
                  <a:gs pos="50000">
                    <a:srgbClr val="F8971D">
                      <a:shade val="67500"/>
                      <a:satMod val="115000"/>
                    </a:srgbClr>
                  </a:gs>
                  <a:gs pos="100000">
                    <a:srgbClr val="F8971D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25" name="Freeform 7"/>
              <p:cNvSpPr>
                <a:spLocks noEditPoints="1"/>
              </p:cNvSpPr>
              <p:nvPr/>
            </p:nvSpPr>
            <p:spPr bwMode="auto">
              <a:xfrm>
                <a:off x="4459399" y="3972868"/>
                <a:ext cx="225203" cy="516675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14" y="0"/>
                  </a:cxn>
                  <a:cxn ang="0">
                    <a:pos x="0" y="14"/>
                  </a:cxn>
                  <a:cxn ang="0">
                    <a:pos x="0" y="370"/>
                  </a:cxn>
                  <a:cxn ang="0">
                    <a:pos x="14" y="384"/>
                  </a:cxn>
                  <a:cxn ang="0">
                    <a:pos x="153" y="384"/>
                  </a:cxn>
                  <a:cxn ang="0">
                    <a:pos x="167" y="370"/>
                  </a:cxn>
                  <a:cxn ang="0">
                    <a:pos x="167" y="14"/>
                  </a:cxn>
                  <a:cxn ang="0">
                    <a:pos x="153" y="0"/>
                  </a:cxn>
                  <a:cxn ang="0">
                    <a:pos x="135" y="340"/>
                  </a:cxn>
                  <a:cxn ang="0">
                    <a:pos x="121" y="354"/>
                  </a:cxn>
                  <a:cxn ang="0">
                    <a:pos x="42" y="354"/>
                  </a:cxn>
                  <a:cxn ang="0">
                    <a:pos x="28" y="340"/>
                  </a:cxn>
                  <a:cxn ang="0">
                    <a:pos x="28" y="245"/>
                  </a:cxn>
                  <a:cxn ang="0">
                    <a:pos x="42" y="231"/>
                  </a:cxn>
                  <a:cxn ang="0">
                    <a:pos x="121" y="231"/>
                  </a:cxn>
                  <a:cxn ang="0">
                    <a:pos x="135" y="245"/>
                  </a:cxn>
                  <a:cxn ang="0">
                    <a:pos x="135" y="340"/>
                  </a:cxn>
                  <a:cxn ang="0">
                    <a:pos x="121" y="215"/>
                  </a:cxn>
                  <a:cxn ang="0">
                    <a:pos x="42" y="215"/>
                  </a:cxn>
                  <a:cxn ang="0">
                    <a:pos x="28" y="202"/>
                  </a:cxn>
                  <a:cxn ang="0">
                    <a:pos x="42" y="188"/>
                  </a:cxn>
                  <a:cxn ang="0">
                    <a:pos x="121" y="188"/>
                  </a:cxn>
                  <a:cxn ang="0">
                    <a:pos x="135" y="202"/>
                  </a:cxn>
                  <a:cxn ang="0">
                    <a:pos x="121" y="215"/>
                  </a:cxn>
                  <a:cxn ang="0">
                    <a:pos x="121" y="175"/>
                  </a:cxn>
                  <a:cxn ang="0">
                    <a:pos x="42" y="175"/>
                  </a:cxn>
                  <a:cxn ang="0">
                    <a:pos x="28" y="162"/>
                  </a:cxn>
                  <a:cxn ang="0">
                    <a:pos x="42" y="148"/>
                  </a:cxn>
                  <a:cxn ang="0">
                    <a:pos x="121" y="148"/>
                  </a:cxn>
                  <a:cxn ang="0">
                    <a:pos x="135" y="162"/>
                  </a:cxn>
                  <a:cxn ang="0">
                    <a:pos x="121" y="175"/>
                  </a:cxn>
                </a:cxnLst>
                <a:rect l="0" t="0" r="r" b="b"/>
                <a:pathLst>
                  <a:path w="167" h="384">
                    <a:moveTo>
                      <a:pt x="15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0" y="378"/>
                      <a:pt x="6" y="384"/>
                      <a:pt x="14" y="384"/>
                    </a:cubicBezTo>
                    <a:cubicBezTo>
                      <a:pt x="153" y="384"/>
                      <a:pt x="153" y="384"/>
                      <a:pt x="153" y="384"/>
                    </a:cubicBezTo>
                    <a:cubicBezTo>
                      <a:pt x="161" y="384"/>
                      <a:pt x="167" y="378"/>
                      <a:pt x="167" y="370"/>
                    </a:cubicBezTo>
                    <a:cubicBezTo>
                      <a:pt x="167" y="14"/>
                      <a:pt x="167" y="14"/>
                      <a:pt x="167" y="14"/>
                    </a:cubicBezTo>
                    <a:cubicBezTo>
                      <a:pt x="167" y="6"/>
                      <a:pt x="161" y="0"/>
                      <a:pt x="153" y="0"/>
                    </a:cubicBezTo>
                    <a:close/>
                    <a:moveTo>
                      <a:pt x="135" y="340"/>
                    </a:moveTo>
                    <a:cubicBezTo>
                      <a:pt x="135" y="348"/>
                      <a:pt x="129" y="354"/>
                      <a:pt x="121" y="354"/>
                    </a:cubicBezTo>
                    <a:cubicBezTo>
                      <a:pt x="42" y="354"/>
                      <a:pt x="42" y="354"/>
                      <a:pt x="42" y="354"/>
                    </a:cubicBezTo>
                    <a:cubicBezTo>
                      <a:pt x="34" y="354"/>
                      <a:pt x="28" y="348"/>
                      <a:pt x="28" y="340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8" y="237"/>
                      <a:pt x="34" y="231"/>
                      <a:pt x="42" y="231"/>
                    </a:cubicBezTo>
                    <a:cubicBezTo>
                      <a:pt x="121" y="231"/>
                      <a:pt x="121" y="231"/>
                      <a:pt x="121" y="231"/>
                    </a:cubicBezTo>
                    <a:cubicBezTo>
                      <a:pt x="129" y="231"/>
                      <a:pt x="135" y="237"/>
                      <a:pt x="135" y="245"/>
                    </a:cubicBezTo>
                    <a:lnTo>
                      <a:pt x="135" y="340"/>
                    </a:lnTo>
                    <a:close/>
                    <a:moveTo>
                      <a:pt x="121" y="215"/>
                    </a:moveTo>
                    <a:cubicBezTo>
                      <a:pt x="42" y="215"/>
                      <a:pt x="42" y="215"/>
                      <a:pt x="42" y="215"/>
                    </a:cubicBezTo>
                    <a:cubicBezTo>
                      <a:pt x="34" y="215"/>
                      <a:pt x="28" y="209"/>
                      <a:pt x="28" y="202"/>
                    </a:cubicBezTo>
                    <a:cubicBezTo>
                      <a:pt x="28" y="194"/>
                      <a:pt x="34" y="188"/>
                      <a:pt x="42" y="188"/>
                    </a:cubicBezTo>
                    <a:cubicBezTo>
                      <a:pt x="121" y="188"/>
                      <a:pt x="121" y="188"/>
                      <a:pt x="121" y="188"/>
                    </a:cubicBezTo>
                    <a:cubicBezTo>
                      <a:pt x="129" y="188"/>
                      <a:pt x="135" y="194"/>
                      <a:pt x="135" y="202"/>
                    </a:cubicBezTo>
                    <a:cubicBezTo>
                      <a:pt x="135" y="209"/>
                      <a:pt x="129" y="215"/>
                      <a:pt x="121" y="215"/>
                    </a:cubicBezTo>
                    <a:close/>
                    <a:moveTo>
                      <a:pt x="121" y="175"/>
                    </a:moveTo>
                    <a:cubicBezTo>
                      <a:pt x="42" y="175"/>
                      <a:pt x="42" y="175"/>
                      <a:pt x="42" y="175"/>
                    </a:cubicBezTo>
                    <a:cubicBezTo>
                      <a:pt x="34" y="175"/>
                      <a:pt x="28" y="169"/>
                      <a:pt x="28" y="162"/>
                    </a:cubicBezTo>
                    <a:cubicBezTo>
                      <a:pt x="28" y="154"/>
                      <a:pt x="34" y="148"/>
                      <a:pt x="42" y="148"/>
                    </a:cubicBezTo>
                    <a:cubicBezTo>
                      <a:pt x="121" y="148"/>
                      <a:pt x="121" y="148"/>
                      <a:pt x="121" y="148"/>
                    </a:cubicBezTo>
                    <a:cubicBezTo>
                      <a:pt x="129" y="148"/>
                      <a:pt x="135" y="154"/>
                      <a:pt x="135" y="162"/>
                    </a:cubicBezTo>
                    <a:cubicBezTo>
                      <a:pt x="135" y="169"/>
                      <a:pt x="129" y="175"/>
                      <a:pt x="121" y="1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latin typeface="CiscoSansTT Light"/>
                    <a:cs typeface="CiscoSansTT Light"/>
                  </a:rPr>
                  <a:t> </a:t>
                </a:r>
              </a:p>
            </p:txBody>
          </p:sp>
        </p:grpSp>
      </p:grpSp>
      <p:pic>
        <p:nvPicPr>
          <p:cNvPr id="37" name="Picture 36" descr="C:\Documents and Settings\rteligic\Desktop\Desktop_26Apr\desktop271211\cisco-prime\icons\Picture1.pn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63" b="18638"/>
          <a:stretch/>
        </p:blipFill>
        <p:spPr bwMode="auto">
          <a:xfrm>
            <a:off x="3852219" y="1397951"/>
            <a:ext cx="1439562" cy="89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22" descr="\\MV-FS\Projects\Cisco\References\Brand Assets\Kubrick Icons\Device Icons\Device_server_3107_unreachable_25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19347" y="1687452"/>
            <a:ext cx="651237" cy="651237"/>
          </a:xfrm>
          <a:prstGeom prst="rect">
            <a:avLst/>
          </a:prstGeom>
          <a:noFill/>
        </p:spPr>
      </p:pic>
      <p:sp>
        <p:nvSpPr>
          <p:cNvPr id="39" name="TextBox 38"/>
          <p:cNvSpPr txBox="1"/>
          <p:nvPr/>
        </p:nvSpPr>
        <p:spPr>
          <a:xfrm>
            <a:off x="377478" y="3569164"/>
            <a:ext cx="3870878" cy="1055922"/>
          </a:xfrm>
          <a:prstGeom prst="rect">
            <a:avLst/>
          </a:prstGeom>
        </p:spPr>
        <p:txBody>
          <a:bodyPr wrap="square" lIns="91432" tIns="45716" rIns="91432" bIns="45716" anchor="ctr">
            <a:spAutoFit/>
          </a:bodyPr>
          <a:lstStyle>
            <a:defPPr>
              <a:defRPr lang="en-US"/>
            </a:defPPr>
            <a:lvl1pPr marL="228600" indent="-171450" defTabSz="68589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sz="1200" b="0" i="0">
                <a:solidFill>
                  <a:schemeClr val="accent4">
                    <a:lumMod val="50000"/>
                  </a:schemeClr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r>
              <a:rPr lang="en-US" dirty="0" smtClean="0">
                <a:latin typeface="CiscoSansTT Light"/>
                <a:cs typeface="CiscoSansTT Light"/>
              </a:rPr>
              <a:t>WAN bandwidth </a:t>
            </a:r>
            <a:r>
              <a:rPr lang="en-US" dirty="0">
                <a:latin typeface="CiscoSansTT Light"/>
                <a:cs typeface="CiscoSansTT Light"/>
              </a:rPr>
              <a:t>is expensive</a:t>
            </a:r>
          </a:p>
          <a:p>
            <a:r>
              <a:rPr lang="en-US" dirty="0">
                <a:latin typeface="CiscoSansTT Light"/>
                <a:cs typeface="CiscoSansTT Light"/>
              </a:rPr>
              <a:t>Users want instant response</a:t>
            </a:r>
          </a:p>
          <a:p>
            <a:r>
              <a:rPr lang="en-US" dirty="0">
                <a:latin typeface="CiscoSansTT Light"/>
                <a:cs typeface="CiscoSansTT Light"/>
              </a:rPr>
              <a:t>Multiple Omni-Channel apps</a:t>
            </a:r>
          </a:p>
          <a:p>
            <a:r>
              <a:rPr lang="en-US" dirty="0">
                <a:latin typeface="CiscoSansTT Light"/>
                <a:cs typeface="CiscoSansTT Light"/>
              </a:rPr>
              <a:t>Businesses moving to rich media experiences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73668" y="3209823"/>
            <a:ext cx="23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 smtClean="0">
                <a:solidFill>
                  <a:schemeClr val="bg1"/>
                </a:solidFill>
                <a:latin typeface="CiscoSansTT Light"/>
                <a:cs typeface="CiscoSansTT Light"/>
              </a:rPr>
              <a:t>Akamai Connect </a:t>
            </a:r>
            <a:r>
              <a:rPr lang="en-US" sz="1400" kern="0" dirty="0">
                <a:solidFill>
                  <a:schemeClr val="bg1"/>
                </a:solidFill>
                <a:latin typeface="CiscoSansTT Light"/>
                <a:cs typeface="CiscoSansTT Light"/>
              </a:rPr>
              <a:t>Solution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66217" y="3171420"/>
            <a:ext cx="4138050" cy="392183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3215" y="3213623"/>
            <a:ext cx="23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>
                <a:solidFill>
                  <a:schemeClr val="bg1"/>
                </a:solidFill>
                <a:latin typeface="CiscoSansTT Light"/>
                <a:cs typeface="CiscoSansTT Light"/>
              </a:rPr>
              <a:t>Network Challenges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2219" y="1895041"/>
            <a:ext cx="1439562" cy="26930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Any IP Network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63361" y="1761699"/>
            <a:ext cx="386367" cy="482200"/>
            <a:chOff x="2749550" y="1158875"/>
            <a:chExt cx="3641725" cy="4545013"/>
          </a:xfr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/>
        </p:grpSpPr>
        <p:sp>
          <p:nvSpPr>
            <p:cNvPr id="45" name="Freeform 76"/>
            <p:cNvSpPr>
              <a:spLocks/>
            </p:cNvSpPr>
            <p:nvPr/>
          </p:nvSpPr>
          <p:spPr bwMode="auto">
            <a:xfrm>
              <a:off x="3622675" y="1158875"/>
              <a:ext cx="1893888" cy="2422525"/>
            </a:xfrm>
            <a:custGeom>
              <a:avLst/>
              <a:gdLst>
                <a:gd name="T0" fmla="*/ 58 w 505"/>
                <a:gd name="T1" fmla="*/ 501 h 646"/>
                <a:gd name="T2" fmla="*/ 253 w 505"/>
                <a:gd name="T3" fmla="*/ 646 h 646"/>
                <a:gd name="T4" fmla="*/ 448 w 505"/>
                <a:gd name="T5" fmla="*/ 501 h 646"/>
                <a:gd name="T6" fmla="*/ 485 w 505"/>
                <a:gd name="T7" fmla="*/ 358 h 646"/>
                <a:gd name="T8" fmla="*/ 459 w 505"/>
                <a:gd name="T9" fmla="*/ 131 h 646"/>
                <a:gd name="T10" fmla="*/ 253 w 505"/>
                <a:gd name="T11" fmla="*/ 0 h 646"/>
                <a:gd name="T12" fmla="*/ 47 w 505"/>
                <a:gd name="T13" fmla="*/ 131 h 646"/>
                <a:gd name="T14" fmla="*/ 20 w 505"/>
                <a:gd name="T15" fmla="*/ 358 h 646"/>
                <a:gd name="T16" fmla="*/ 58 w 505"/>
                <a:gd name="T17" fmla="*/ 501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5" h="646">
                  <a:moveTo>
                    <a:pt x="58" y="501"/>
                  </a:moveTo>
                  <a:cubicBezTo>
                    <a:pt x="80" y="589"/>
                    <a:pt x="166" y="646"/>
                    <a:pt x="253" y="646"/>
                  </a:cubicBezTo>
                  <a:cubicBezTo>
                    <a:pt x="339" y="646"/>
                    <a:pt x="425" y="589"/>
                    <a:pt x="448" y="501"/>
                  </a:cubicBezTo>
                  <a:cubicBezTo>
                    <a:pt x="485" y="358"/>
                    <a:pt x="485" y="358"/>
                    <a:pt x="485" y="358"/>
                  </a:cubicBezTo>
                  <a:cubicBezTo>
                    <a:pt x="505" y="281"/>
                    <a:pt x="496" y="199"/>
                    <a:pt x="459" y="131"/>
                  </a:cubicBezTo>
                  <a:cubicBezTo>
                    <a:pt x="417" y="53"/>
                    <a:pt x="343" y="0"/>
                    <a:pt x="253" y="0"/>
                  </a:cubicBezTo>
                  <a:cubicBezTo>
                    <a:pt x="163" y="0"/>
                    <a:pt x="89" y="53"/>
                    <a:pt x="47" y="131"/>
                  </a:cubicBezTo>
                  <a:cubicBezTo>
                    <a:pt x="10" y="199"/>
                    <a:pt x="0" y="281"/>
                    <a:pt x="20" y="358"/>
                  </a:cubicBezTo>
                  <a:lnTo>
                    <a:pt x="58" y="501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kern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6" name="Freeform 77"/>
            <p:cNvSpPr>
              <a:spLocks/>
            </p:cNvSpPr>
            <p:nvPr/>
          </p:nvSpPr>
          <p:spPr bwMode="auto">
            <a:xfrm>
              <a:off x="2749550" y="3886200"/>
              <a:ext cx="3641725" cy="1817688"/>
            </a:xfrm>
            <a:custGeom>
              <a:avLst/>
              <a:gdLst>
                <a:gd name="T0" fmla="*/ 931 w 971"/>
                <a:gd name="T1" fmla="*/ 105 h 485"/>
                <a:gd name="T2" fmla="*/ 478 w 971"/>
                <a:gd name="T3" fmla="*/ 0 h 485"/>
                <a:gd name="T4" fmla="*/ 40 w 971"/>
                <a:gd name="T5" fmla="*/ 99 h 485"/>
                <a:gd name="T6" fmla="*/ 0 w 971"/>
                <a:gd name="T7" fmla="*/ 485 h 485"/>
                <a:gd name="T8" fmla="*/ 971 w 971"/>
                <a:gd name="T9" fmla="*/ 485 h 485"/>
                <a:gd name="T10" fmla="*/ 931 w 971"/>
                <a:gd name="T11" fmla="*/ 10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1" h="485">
                  <a:moveTo>
                    <a:pt x="931" y="105"/>
                  </a:moveTo>
                  <a:cubicBezTo>
                    <a:pt x="785" y="40"/>
                    <a:pt x="677" y="0"/>
                    <a:pt x="478" y="0"/>
                  </a:cubicBezTo>
                  <a:cubicBezTo>
                    <a:pt x="286" y="0"/>
                    <a:pt x="183" y="37"/>
                    <a:pt x="40" y="99"/>
                  </a:cubicBezTo>
                  <a:cubicBezTo>
                    <a:pt x="40" y="99"/>
                    <a:pt x="20" y="274"/>
                    <a:pt x="0" y="485"/>
                  </a:cubicBezTo>
                  <a:cubicBezTo>
                    <a:pt x="971" y="485"/>
                    <a:pt x="971" y="485"/>
                    <a:pt x="971" y="485"/>
                  </a:cubicBezTo>
                  <a:lnTo>
                    <a:pt x="931" y="105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kern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14509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Off Peak Cache Warming</a:t>
            </a:r>
            <a:br>
              <a:rPr lang="en-AU" dirty="0" smtClean="0"/>
            </a:br>
            <a:r>
              <a:rPr lang="en-AU" sz="2400" dirty="0" smtClean="0"/>
              <a:t>Prepositioning</a:t>
            </a:r>
            <a:endParaRPr lang="en-AU" dirty="0"/>
          </a:p>
        </p:txBody>
      </p:sp>
      <p:sp>
        <p:nvSpPr>
          <p:cNvPr id="3" name="Rounded Rectangle 2"/>
          <p:cNvSpPr/>
          <p:nvPr/>
        </p:nvSpPr>
        <p:spPr>
          <a:xfrm flipV="1">
            <a:off x="4656670" y="3551216"/>
            <a:ext cx="4138050" cy="1339744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rgbClr val="5F5F5F">
                  <a:alpha val="31000"/>
                </a:srgbClr>
              </a:gs>
              <a:gs pos="0">
                <a:schemeClr val="bg1">
                  <a:alpha val="3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3666" y="3496449"/>
            <a:ext cx="4006783" cy="1552725"/>
          </a:xfrm>
          <a:prstGeom prst="rect">
            <a:avLst/>
          </a:prstGeom>
        </p:spPr>
        <p:txBody>
          <a:bodyPr wrap="square" lIns="91432" tIns="45716" rIns="91432" bIns="45716" anchor="ctr">
            <a:spAutoFit/>
          </a:bodyPr>
          <a:lstStyle>
            <a:lvl1pPr marL="228600" indent="-171450" defTabSz="68589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lang="en-US" sz="2000" b="0" i="0">
                <a:solidFill>
                  <a:schemeClr val="tx2"/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Cache POS data at the branch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Schedule WAAS device to access list of URLs during non business hours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Allows first access to be LAN speed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Keeps digital displays updated automatically without consuming bandwidth during business hours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56670" y="3179380"/>
            <a:ext cx="4138050" cy="392183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6" name="Rounded Rectangle 5"/>
          <p:cNvSpPr/>
          <p:nvPr/>
        </p:nvSpPr>
        <p:spPr>
          <a:xfrm flipV="1">
            <a:off x="366217" y="3571563"/>
            <a:ext cx="4138050" cy="1319397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rgbClr val="5F5F5F">
                  <a:alpha val="31000"/>
                </a:srgbClr>
              </a:gs>
              <a:gs pos="0">
                <a:schemeClr val="bg1">
                  <a:alpha val="3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433382" y="2087170"/>
            <a:ext cx="521860" cy="0"/>
          </a:xfrm>
          <a:prstGeom prst="straightConnector1">
            <a:avLst/>
          </a:prstGeom>
          <a:ln w="9525">
            <a:solidFill>
              <a:srgbClr val="1F8BAE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760977" y="1711873"/>
            <a:ext cx="3968877" cy="375297"/>
          </a:xfrm>
          <a:prstGeom prst="straightConnector1">
            <a:avLst/>
          </a:prstGeom>
          <a:ln w="9525">
            <a:solidFill>
              <a:srgbClr val="1F8BAE"/>
            </a:solidFill>
            <a:headEnd type="triangle"/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6218" y="2311442"/>
            <a:ext cx="98065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Branch User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52862" y="2311442"/>
            <a:ext cx="1270552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lvl="1"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Transparent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Caching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iscoSansTT Light"/>
              <a:cs typeface="CiscoSansTT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565" y="1812836"/>
            <a:ext cx="821391" cy="46047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61418" y="1372143"/>
            <a:ext cx="758546" cy="669310"/>
            <a:chOff x="2151512" y="1047750"/>
            <a:chExt cx="758546" cy="669310"/>
          </a:xfrm>
        </p:grpSpPr>
        <p:grpSp>
          <p:nvGrpSpPr>
            <p:cNvPr id="13" name="Group 12"/>
            <p:cNvGrpSpPr/>
            <p:nvPr/>
          </p:nvGrpSpPr>
          <p:grpSpPr>
            <a:xfrm>
              <a:off x="2151512" y="1047750"/>
              <a:ext cx="758546" cy="496831"/>
              <a:chOff x="2547013" y="2537911"/>
              <a:chExt cx="758546" cy="496831"/>
            </a:xfrm>
          </p:grpSpPr>
          <p:sp>
            <p:nvSpPr>
              <p:cNvPr id="17" name="Trapezoid 16"/>
              <p:cNvSpPr/>
              <p:nvPr/>
            </p:nvSpPr>
            <p:spPr>
              <a:xfrm rot="10800000">
                <a:off x="2547013" y="2747459"/>
                <a:ext cx="758546" cy="287283"/>
              </a:xfrm>
              <a:prstGeom prst="trapezoid">
                <a:avLst>
                  <a:gd name="adj" fmla="val 76391"/>
                </a:avLst>
              </a:prstGeom>
              <a:gradFill flip="none" rotWithShape="1">
                <a:gsLst>
                  <a:gs pos="0">
                    <a:srgbClr val="FF990D"/>
                  </a:gs>
                  <a:gs pos="100000">
                    <a:srgbClr val="FF990D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18" name="Group 24"/>
              <p:cNvGrpSpPr>
                <a:grpSpLocks noChangeAspect="1"/>
              </p:cNvGrpSpPr>
              <p:nvPr/>
            </p:nvGrpSpPr>
            <p:grpSpPr bwMode="auto">
              <a:xfrm>
                <a:off x="2633392" y="2537911"/>
                <a:ext cx="585787" cy="238125"/>
                <a:chOff x="1839" y="2296"/>
                <a:chExt cx="369" cy="150"/>
              </a:xfrm>
            </p:grpSpPr>
            <p:sp>
              <p:nvSpPr>
                <p:cNvPr id="19" name="Freeform 25"/>
                <p:cNvSpPr>
                  <a:spLocks noEditPoints="1"/>
                </p:cNvSpPr>
                <p:nvPr/>
              </p:nvSpPr>
              <p:spPr bwMode="auto">
                <a:xfrm>
                  <a:off x="1908" y="2367"/>
                  <a:ext cx="62" cy="61"/>
                </a:xfrm>
                <a:custGeom>
                  <a:avLst/>
                  <a:gdLst>
                    <a:gd name="T0" fmla="*/ 43 w 62"/>
                    <a:gd name="T1" fmla="*/ 38 h 61"/>
                    <a:gd name="T2" fmla="*/ 29 w 62"/>
                    <a:gd name="T3" fmla="*/ 38 h 61"/>
                    <a:gd name="T4" fmla="*/ 41 w 62"/>
                    <a:gd name="T5" fmla="*/ 12 h 61"/>
                    <a:gd name="T6" fmla="*/ 41 w 62"/>
                    <a:gd name="T7" fmla="*/ 12 h 61"/>
                    <a:gd name="T8" fmla="*/ 43 w 62"/>
                    <a:gd name="T9" fmla="*/ 38 h 61"/>
                    <a:gd name="T10" fmla="*/ 43 w 62"/>
                    <a:gd name="T11" fmla="*/ 38 h 61"/>
                    <a:gd name="T12" fmla="*/ 44 w 62"/>
                    <a:gd name="T13" fmla="*/ 50 h 61"/>
                    <a:gd name="T14" fmla="*/ 45 w 62"/>
                    <a:gd name="T15" fmla="*/ 61 h 61"/>
                    <a:gd name="T16" fmla="*/ 62 w 62"/>
                    <a:gd name="T17" fmla="*/ 61 h 61"/>
                    <a:gd name="T18" fmla="*/ 56 w 62"/>
                    <a:gd name="T19" fmla="*/ 0 h 61"/>
                    <a:gd name="T20" fmla="*/ 31 w 62"/>
                    <a:gd name="T21" fmla="*/ 0 h 61"/>
                    <a:gd name="T22" fmla="*/ 0 w 62"/>
                    <a:gd name="T23" fmla="*/ 61 h 61"/>
                    <a:gd name="T24" fmla="*/ 17 w 62"/>
                    <a:gd name="T25" fmla="*/ 61 h 61"/>
                    <a:gd name="T26" fmla="*/ 22 w 62"/>
                    <a:gd name="T27" fmla="*/ 50 h 61"/>
                    <a:gd name="T28" fmla="*/ 44 w 62"/>
                    <a:gd name="T29" fmla="*/ 50 h 61"/>
                    <a:gd name="T30" fmla="*/ 44 w 62"/>
                    <a:gd name="T31" fmla="*/ 5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2" h="61">
                      <a:moveTo>
                        <a:pt x="43" y="38"/>
                      </a:moveTo>
                      <a:lnTo>
                        <a:pt x="29" y="38"/>
                      </a:lnTo>
                      <a:lnTo>
                        <a:pt x="41" y="12"/>
                      </a:lnTo>
                      <a:lnTo>
                        <a:pt x="41" y="12"/>
                      </a:lnTo>
                      <a:lnTo>
                        <a:pt x="43" y="38"/>
                      </a:lnTo>
                      <a:lnTo>
                        <a:pt x="43" y="38"/>
                      </a:lnTo>
                      <a:close/>
                      <a:moveTo>
                        <a:pt x="44" y="50"/>
                      </a:moveTo>
                      <a:lnTo>
                        <a:pt x="45" y="61"/>
                      </a:lnTo>
                      <a:lnTo>
                        <a:pt x="62" y="61"/>
                      </a:lnTo>
                      <a:lnTo>
                        <a:pt x="56" y="0"/>
                      </a:lnTo>
                      <a:lnTo>
                        <a:pt x="31" y="0"/>
                      </a:lnTo>
                      <a:lnTo>
                        <a:pt x="0" y="61"/>
                      </a:lnTo>
                      <a:lnTo>
                        <a:pt x="17" y="61"/>
                      </a:lnTo>
                      <a:lnTo>
                        <a:pt x="22" y="50"/>
                      </a:lnTo>
                      <a:lnTo>
                        <a:pt x="44" y="50"/>
                      </a:lnTo>
                      <a:lnTo>
                        <a:pt x="44" y="50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0" name="Freeform 26"/>
                <p:cNvSpPr>
                  <a:spLocks/>
                </p:cNvSpPr>
                <p:nvPr/>
              </p:nvSpPr>
              <p:spPr bwMode="auto">
                <a:xfrm>
                  <a:off x="1973" y="2367"/>
                  <a:ext cx="49" cy="61"/>
                </a:xfrm>
                <a:custGeom>
                  <a:avLst/>
                  <a:gdLst>
                    <a:gd name="T0" fmla="*/ 19 w 49"/>
                    <a:gd name="T1" fmla="*/ 34 h 61"/>
                    <a:gd name="T2" fmla="*/ 22 w 49"/>
                    <a:gd name="T3" fmla="*/ 34 h 61"/>
                    <a:gd name="T4" fmla="*/ 34 w 49"/>
                    <a:gd name="T5" fmla="*/ 18 h 61"/>
                    <a:gd name="T6" fmla="*/ 49 w 49"/>
                    <a:gd name="T7" fmla="*/ 18 h 61"/>
                    <a:gd name="T8" fmla="*/ 33 w 49"/>
                    <a:gd name="T9" fmla="*/ 38 h 61"/>
                    <a:gd name="T10" fmla="*/ 43 w 49"/>
                    <a:gd name="T11" fmla="*/ 61 h 61"/>
                    <a:gd name="T12" fmla="*/ 27 w 49"/>
                    <a:gd name="T13" fmla="*/ 61 h 61"/>
                    <a:gd name="T14" fmla="*/ 20 w 49"/>
                    <a:gd name="T15" fmla="*/ 43 h 61"/>
                    <a:gd name="T16" fmla="*/ 18 w 49"/>
                    <a:gd name="T17" fmla="*/ 43 h 61"/>
                    <a:gd name="T18" fmla="*/ 14 w 49"/>
                    <a:gd name="T19" fmla="*/ 61 h 61"/>
                    <a:gd name="T20" fmla="*/ 0 w 49"/>
                    <a:gd name="T21" fmla="*/ 61 h 61"/>
                    <a:gd name="T22" fmla="*/ 13 w 49"/>
                    <a:gd name="T23" fmla="*/ 0 h 61"/>
                    <a:gd name="T24" fmla="*/ 27 w 49"/>
                    <a:gd name="T25" fmla="*/ 0 h 61"/>
                    <a:gd name="T26" fmla="*/ 19 w 49"/>
                    <a:gd name="T27" fmla="*/ 34 h 61"/>
                    <a:gd name="T28" fmla="*/ 19 w 49"/>
                    <a:gd name="T29" fmla="*/ 3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" h="61">
                      <a:moveTo>
                        <a:pt x="19" y="34"/>
                      </a:moveTo>
                      <a:lnTo>
                        <a:pt x="22" y="34"/>
                      </a:lnTo>
                      <a:lnTo>
                        <a:pt x="34" y="18"/>
                      </a:lnTo>
                      <a:lnTo>
                        <a:pt x="49" y="18"/>
                      </a:lnTo>
                      <a:lnTo>
                        <a:pt x="33" y="38"/>
                      </a:lnTo>
                      <a:lnTo>
                        <a:pt x="43" y="61"/>
                      </a:lnTo>
                      <a:lnTo>
                        <a:pt x="27" y="61"/>
                      </a:lnTo>
                      <a:lnTo>
                        <a:pt x="20" y="43"/>
                      </a:lnTo>
                      <a:lnTo>
                        <a:pt x="18" y="43"/>
                      </a:lnTo>
                      <a:lnTo>
                        <a:pt x="14" y="61"/>
                      </a:lnTo>
                      <a:lnTo>
                        <a:pt x="0" y="61"/>
                      </a:lnTo>
                      <a:lnTo>
                        <a:pt x="13" y="0"/>
                      </a:lnTo>
                      <a:lnTo>
                        <a:pt x="27" y="0"/>
                      </a:lnTo>
                      <a:lnTo>
                        <a:pt x="19" y="34"/>
                      </a:lnTo>
                      <a:lnTo>
                        <a:pt x="19" y="34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1" name="Freeform 27"/>
                <p:cNvSpPr>
                  <a:spLocks noEditPoints="1"/>
                </p:cNvSpPr>
                <p:nvPr/>
              </p:nvSpPr>
              <p:spPr bwMode="auto">
                <a:xfrm>
                  <a:off x="2017" y="2384"/>
                  <a:ext cx="50" cy="44"/>
                </a:xfrm>
                <a:custGeom>
                  <a:avLst/>
                  <a:gdLst>
                    <a:gd name="T0" fmla="*/ 52 w 112"/>
                    <a:gd name="T1" fmla="*/ 58 h 98"/>
                    <a:gd name="T2" fmla="*/ 67 w 112"/>
                    <a:gd name="T3" fmla="*/ 66 h 98"/>
                    <a:gd name="T4" fmla="*/ 48 w 112"/>
                    <a:gd name="T5" fmla="*/ 78 h 98"/>
                    <a:gd name="T6" fmla="*/ 37 w 112"/>
                    <a:gd name="T7" fmla="*/ 67 h 98"/>
                    <a:gd name="T8" fmla="*/ 52 w 112"/>
                    <a:gd name="T9" fmla="*/ 58 h 98"/>
                    <a:gd name="T10" fmla="*/ 61 w 112"/>
                    <a:gd name="T11" fmla="*/ 97 h 98"/>
                    <a:gd name="T12" fmla="*/ 92 w 112"/>
                    <a:gd name="T13" fmla="*/ 97 h 98"/>
                    <a:gd name="T14" fmla="*/ 105 w 112"/>
                    <a:gd name="T15" fmla="*/ 37 h 98"/>
                    <a:gd name="T16" fmla="*/ 67 w 112"/>
                    <a:gd name="T17" fmla="*/ 1 h 98"/>
                    <a:gd name="T18" fmla="*/ 17 w 112"/>
                    <a:gd name="T19" fmla="*/ 30 h 98"/>
                    <a:gd name="T20" fmla="*/ 48 w 112"/>
                    <a:gd name="T21" fmla="*/ 30 h 98"/>
                    <a:gd name="T22" fmla="*/ 63 w 112"/>
                    <a:gd name="T23" fmla="*/ 20 h 98"/>
                    <a:gd name="T24" fmla="*/ 74 w 112"/>
                    <a:gd name="T25" fmla="*/ 34 h 98"/>
                    <a:gd name="T26" fmla="*/ 71 w 112"/>
                    <a:gd name="T27" fmla="*/ 49 h 98"/>
                    <a:gd name="T28" fmla="*/ 70 w 112"/>
                    <a:gd name="T29" fmla="*/ 49 h 98"/>
                    <a:gd name="T30" fmla="*/ 46 w 112"/>
                    <a:gd name="T31" fmla="*/ 39 h 98"/>
                    <a:gd name="T32" fmla="*/ 5 w 112"/>
                    <a:gd name="T33" fmla="*/ 68 h 98"/>
                    <a:gd name="T34" fmla="*/ 33 w 112"/>
                    <a:gd name="T35" fmla="*/ 98 h 98"/>
                    <a:gd name="T36" fmla="*/ 64 w 112"/>
                    <a:gd name="T37" fmla="*/ 83 h 98"/>
                    <a:gd name="T38" fmla="*/ 65 w 112"/>
                    <a:gd name="T39" fmla="*/ 83 h 98"/>
                    <a:gd name="T40" fmla="*/ 61 w 112"/>
                    <a:gd name="T41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98">
                      <a:moveTo>
                        <a:pt x="52" y="58"/>
                      </a:moveTo>
                      <a:cubicBezTo>
                        <a:pt x="62" y="58"/>
                        <a:pt x="69" y="58"/>
                        <a:pt x="67" y="66"/>
                      </a:cubicBezTo>
                      <a:cubicBezTo>
                        <a:pt x="65" y="76"/>
                        <a:pt x="61" y="78"/>
                        <a:pt x="48" y="78"/>
                      </a:cubicBezTo>
                      <a:cubicBezTo>
                        <a:pt x="43" y="78"/>
                        <a:pt x="34" y="78"/>
                        <a:pt x="37" y="67"/>
                      </a:cubicBezTo>
                      <a:cubicBezTo>
                        <a:pt x="38" y="59"/>
                        <a:pt x="45" y="58"/>
                        <a:pt x="52" y="58"/>
                      </a:cubicBezTo>
                      <a:close/>
                      <a:moveTo>
                        <a:pt x="61" y="97"/>
                      </a:moveTo>
                      <a:cubicBezTo>
                        <a:pt x="92" y="97"/>
                        <a:pt x="92" y="97"/>
                        <a:pt x="92" y="97"/>
                      </a:cubicBezTo>
                      <a:cubicBezTo>
                        <a:pt x="105" y="37"/>
                        <a:pt x="105" y="37"/>
                        <a:pt x="105" y="37"/>
                      </a:cubicBezTo>
                      <a:cubicBezTo>
                        <a:pt x="112" y="5"/>
                        <a:pt x="99" y="1"/>
                        <a:pt x="67" y="1"/>
                      </a:cubicBezTo>
                      <a:cubicBezTo>
                        <a:pt x="45" y="1"/>
                        <a:pt x="24" y="0"/>
                        <a:pt x="17" y="30"/>
                      </a:cubicBezTo>
                      <a:cubicBezTo>
                        <a:pt x="48" y="30"/>
                        <a:pt x="48" y="30"/>
                        <a:pt x="48" y="30"/>
                      </a:cubicBezTo>
                      <a:cubicBezTo>
                        <a:pt x="50" y="21"/>
                        <a:pt x="55" y="20"/>
                        <a:pt x="63" y="20"/>
                      </a:cubicBezTo>
                      <a:cubicBezTo>
                        <a:pt x="77" y="20"/>
                        <a:pt x="76" y="25"/>
                        <a:pt x="74" y="34"/>
                      </a:cubicBezTo>
                      <a:cubicBezTo>
                        <a:pt x="71" y="49"/>
                        <a:pt x="71" y="49"/>
                        <a:pt x="71" y="49"/>
                      </a:cubicBezTo>
                      <a:cubicBezTo>
                        <a:pt x="70" y="49"/>
                        <a:pt x="70" y="49"/>
                        <a:pt x="70" y="49"/>
                      </a:cubicBezTo>
                      <a:cubicBezTo>
                        <a:pt x="68" y="38"/>
                        <a:pt x="55" y="39"/>
                        <a:pt x="46" y="39"/>
                      </a:cubicBezTo>
                      <a:cubicBezTo>
                        <a:pt x="24" y="39"/>
                        <a:pt x="10" y="46"/>
                        <a:pt x="5" y="68"/>
                      </a:cubicBezTo>
                      <a:cubicBezTo>
                        <a:pt x="0" y="93"/>
                        <a:pt x="12" y="98"/>
                        <a:pt x="33" y="98"/>
                      </a:cubicBezTo>
                      <a:cubicBezTo>
                        <a:pt x="44" y="98"/>
                        <a:pt x="59" y="96"/>
                        <a:pt x="64" y="83"/>
                      </a:cubicBezTo>
                      <a:cubicBezTo>
                        <a:pt x="65" y="83"/>
                        <a:pt x="65" y="83"/>
                        <a:pt x="65" y="83"/>
                      </a:cubicBezTo>
                      <a:cubicBezTo>
                        <a:pt x="61" y="97"/>
                        <a:pt x="61" y="97"/>
                        <a:pt x="61" y="97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2" name="Freeform 28"/>
                <p:cNvSpPr>
                  <a:spLocks/>
                </p:cNvSpPr>
                <p:nvPr/>
              </p:nvSpPr>
              <p:spPr bwMode="auto">
                <a:xfrm>
                  <a:off x="2064" y="2385"/>
                  <a:ext cx="73" cy="43"/>
                </a:xfrm>
                <a:custGeom>
                  <a:avLst/>
                  <a:gdLst>
                    <a:gd name="T0" fmla="*/ 50 w 165"/>
                    <a:gd name="T1" fmla="*/ 1 h 96"/>
                    <a:gd name="T2" fmla="*/ 47 w 165"/>
                    <a:gd name="T3" fmla="*/ 14 h 96"/>
                    <a:gd name="T4" fmla="*/ 48 w 165"/>
                    <a:gd name="T5" fmla="*/ 14 h 96"/>
                    <a:gd name="T6" fmla="*/ 77 w 165"/>
                    <a:gd name="T7" fmla="*/ 0 h 96"/>
                    <a:gd name="T8" fmla="*/ 102 w 165"/>
                    <a:gd name="T9" fmla="*/ 18 h 96"/>
                    <a:gd name="T10" fmla="*/ 104 w 165"/>
                    <a:gd name="T11" fmla="*/ 18 h 96"/>
                    <a:gd name="T12" fmla="*/ 134 w 165"/>
                    <a:gd name="T13" fmla="*/ 0 h 96"/>
                    <a:gd name="T14" fmla="*/ 161 w 165"/>
                    <a:gd name="T15" fmla="*/ 31 h 96"/>
                    <a:gd name="T16" fmla="*/ 147 w 165"/>
                    <a:gd name="T17" fmla="*/ 96 h 96"/>
                    <a:gd name="T18" fmla="*/ 116 w 165"/>
                    <a:gd name="T19" fmla="*/ 96 h 96"/>
                    <a:gd name="T20" fmla="*/ 127 w 165"/>
                    <a:gd name="T21" fmla="*/ 41 h 96"/>
                    <a:gd name="T22" fmla="*/ 119 w 165"/>
                    <a:gd name="T23" fmla="*/ 24 h 96"/>
                    <a:gd name="T24" fmla="*/ 100 w 165"/>
                    <a:gd name="T25" fmla="*/ 42 h 96"/>
                    <a:gd name="T26" fmla="*/ 89 w 165"/>
                    <a:gd name="T27" fmla="*/ 96 h 96"/>
                    <a:gd name="T28" fmla="*/ 58 w 165"/>
                    <a:gd name="T29" fmla="*/ 96 h 96"/>
                    <a:gd name="T30" fmla="*/ 70 w 165"/>
                    <a:gd name="T31" fmla="*/ 38 h 96"/>
                    <a:gd name="T32" fmla="*/ 61 w 165"/>
                    <a:gd name="T33" fmla="*/ 24 h 96"/>
                    <a:gd name="T34" fmla="*/ 42 w 165"/>
                    <a:gd name="T35" fmla="*/ 42 h 96"/>
                    <a:gd name="T36" fmla="*/ 31 w 165"/>
                    <a:gd name="T37" fmla="*/ 96 h 96"/>
                    <a:gd name="T38" fmla="*/ 0 w 165"/>
                    <a:gd name="T39" fmla="*/ 96 h 96"/>
                    <a:gd name="T40" fmla="*/ 20 w 165"/>
                    <a:gd name="T41" fmla="*/ 1 h 96"/>
                    <a:gd name="T42" fmla="*/ 50 w 165"/>
                    <a:gd name="T43" fmla="*/ 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5" h="96">
                      <a:moveTo>
                        <a:pt x="50" y="1"/>
                      </a:move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55" y="3"/>
                        <a:pt x="67" y="0"/>
                        <a:pt x="77" y="0"/>
                      </a:cubicBezTo>
                      <a:cubicBezTo>
                        <a:pt x="91" y="0"/>
                        <a:pt x="104" y="2"/>
                        <a:pt x="102" y="18"/>
                      </a:cubicBezTo>
                      <a:cubicBezTo>
                        <a:pt x="104" y="18"/>
                        <a:pt x="104" y="18"/>
                        <a:pt x="104" y="18"/>
                      </a:cubicBezTo>
                      <a:cubicBezTo>
                        <a:pt x="108" y="5"/>
                        <a:pt x="122" y="0"/>
                        <a:pt x="134" y="0"/>
                      </a:cubicBezTo>
                      <a:cubicBezTo>
                        <a:pt x="156" y="0"/>
                        <a:pt x="165" y="9"/>
                        <a:pt x="161" y="31"/>
                      </a:cubicBezTo>
                      <a:cubicBezTo>
                        <a:pt x="147" y="96"/>
                        <a:pt x="147" y="96"/>
                        <a:pt x="147" y="96"/>
                      </a:cubicBezTo>
                      <a:cubicBezTo>
                        <a:pt x="116" y="96"/>
                        <a:pt x="116" y="96"/>
                        <a:pt x="116" y="96"/>
                      </a:cubicBezTo>
                      <a:cubicBezTo>
                        <a:pt x="127" y="41"/>
                        <a:pt x="127" y="41"/>
                        <a:pt x="127" y="41"/>
                      </a:cubicBezTo>
                      <a:cubicBezTo>
                        <a:pt x="129" y="31"/>
                        <a:pt x="131" y="24"/>
                        <a:pt x="119" y="24"/>
                      </a:cubicBezTo>
                      <a:cubicBezTo>
                        <a:pt x="106" y="24"/>
                        <a:pt x="102" y="32"/>
                        <a:pt x="100" y="42"/>
                      </a:cubicBezTo>
                      <a:cubicBezTo>
                        <a:pt x="89" y="96"/>
                        <a:pt x="89" y="96"/>
                        <a:pt x="89" y="96"/>
                      </a:cubicBezTo>
                      <a:cubicBezTo>
                        <a:pt x="58" y="96"/>
                        <a:pt x="58" y="96"/>
                        <a:pt x="58" y="96"/>
                      </a:cubicBezTo>
                      <a:cubicBezTo>
                        <a:pt x="70" y="38"/>
                        <a:pt x="70" y="38"/>
                        <a:pt x="70" y="38"/>
                      </a:cubicBezTo>
                      <a:cubicBezTo>
                        <a:pt x="71" y="30"/>
                        <a:pt x="72" y="24"/>
                        <a:pt x="61" y="24"/>
                      </a:cubicBezTo>
                      <a:cubicBezTo>
                        <a:pt x="48" y="24"/>
                        <a:pt x="45" y="30"/>
                        <a:pt x="42" y="42"/>
                      </a:cubicBezTo>
                      <a:cubicBezTo>
                        <a:pt x="31" y="96"/>
                        <a:pt x="31" y="96"/>
                        <a:pt x="31" y="96"/>
                      </a:cubicBezTo>
                      <a:cubicBezTo>
                        <a:pt x="0" y="96"/>
                        <a:pt x="0" y="96"/>
                        <a:pt x="0" y="96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50" y="1"/>
                        <a:pt x="50" y="1"/>
                        <a:pt x="50" y="1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3" name="Freeform 29"/>
                <p:cNvSpPr>
                  <a:spLocks noEditPoints="1"/>
                </p:cNvSpPr>
                <p:nvPr/>
              </p:nvSpPr>
              <p:spPr bwMode="auto">
                <a:xfrm>
                  <a:off x="2134" y="2384"/>
                  <a:ext cx="50" cy="44"/>
                </a:xfrm>
                <a:custGeom>
                  <a:avLst/>
                  <a:gdLst>
                    <a:gd name="T0" fmla="*/ 53 w 112"/>
                    <a:gd name="T1" fmla="*/ 58 h 98"/>
                    <a:gd name="T2" fmla="*/ 68 w 112"/>
                    <a:gd name="T3" fmla="*/ 66 h 98"/>
                    <a:gd name="T4" fmla="*/ 48 w 112"/>
                    <a:gd name="T5" fmla="*/ 78 h 98"/>
                    <a:gd name="T6" fmla="*/ 37 w 112"/>
                    <a:gd name="T7" fmla="*/ 67 h 98"/>
                    <a:gd name="T8" fmla="*/ 53 w 112"/>
                    <a:gd name="T9" fmla="*/ 58 h 98"/>
                    <a:gd name="T10" fmla="*/ 61 w 112"/>
                    <a:gd name="T11" fmla="*/ 97 h 98"/>
                    <a:gd name="T12" fmla="*/ 92 w 112"/>
                    <a:gd name="T13" fmla="*/ 97 h 98"/>
                    <a:gd name="T14" fmla="*/ 105 w 112"/>
                    <a:gd name="T15" fmla="*/ 37 h 98"/>
                    <a:gd name="T16" fmla="*/ 68 w 112"/>
                    <a:gd name="T17" fmla="*/ 1 h 98"/>
                    <a:gd name="T18" fmla="*/ 18 w 112"/>
                    <a:gd name="T19" fmla="*/ 30 h 98"/>
                    <a:gd name="T20" fmla="*/ 49 w 112"/>
                    <a:gd name="T21" fmla="*/ 30 h 98"/>
                    <a:gd name="T22" fmla="*/ 64 w 112"/>
                    <a:gd name="T23" fmla="*/ 20 h 98"/>
                    <a:gd name="T24" fmla="*/ 75 w 112"/>
                    <a:gd name="T25" fmla="*/ 34 h 98"/>
                    <a:gd name="T26" fmla="*/ 71 w 112"/>
                    <a:gd name="T27" fmla="*/ 49 h 98"/>
                    <a:gd name="T28" fmla="*/ 70 w 112"/>
                    <a:gd name="T29" fmla="*/ 49 h 98"/>
                    <a:gd name="T30" fmla="*/ 46 w 112"/>
                    <a:gd name="T31" fmla="*/ 39 h 98"/>
                    <a:gd name="T32" fmla="*/ 6 w 112"/>
                    <a:gd name="T33" fmla="*/ 68 h 98"/>
                    <a:gd name="T34" fmla="*/ 34 w 112"/>
                    <a:gd name="T35" fmla="*/ 98 h 98"/>
                    <a:gd name="T36" fmla="*/ 64 w 112"/>
                    <a:gd name="T37" fmla="*/ 83 h 98"/>
                    <a:gd name="T38" fmla="*/ 65 w 112"/>
                    <a:gd name="T39" fmla="*/ 83 h 98"/>
                    <a:gd name="T40" fmla="*/ 61 w 112"/>
                    <a:gd name="T41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98">
                      <a:moveTo>
                        <a:pt x="53" y="58"/>
                      </a:moveTo>
                      <a:cubicBezTo>
                        <a:pt x="63" y="58"/>
                        <a:pt x="69" y="58"/>
                        <a:pt x="68" y="66"/>
                      </a:cubicBezTo>
                      <a:cubicBezTo>
                        <a:pt x="66" y="76"/>
                        <a:pt x="61" y="78"/>
                        <a:pt x="48" y="78"/>
                      </a:cubicBezTo>
                      <a:cubicBezTo>
                        <a:pt x="44" y="78"/>
                        <a:pt x="35" y="78"/>
                        <a:pt x="37" y="67"/>
                      </a:cubicBezTo>
                      <a:cubicBezTo>
                        <a:pt x="39" y="59"/>
                        <a:pt x="45" y="58"/>
                        <a:pt x="53" y="58"/>
                      </a:cubicBezTo>
                      <a:close/>
                      <a:moveTo>
                        <a:pt x="61" y="97"/>
                      </a:moveTo>
                      <a:cubicBezTo>
                        <a:pt x="92" y="97"/>
                        <a:pt x="92" y="97"/>
                        <a:pt x="92" y="97"/>
                      </a:cubicBezTo>
                      <a:cubicBezTo>
                        <a:pt x="105" y="37"/>
                        <a:pt x="105" y="37"/>
                        <a:pt x="105" y="37"/>
                      </a:cubicBezTo>
                      <a:cubicBezTo>
                        <a:pt x="112" y="5"/>
                        <a:pt x="99" y="1"/>
                        <a:pt x="68" y="1"/>
                      </a:cubicBezTo>
                      <a:cubicBezTo>
                        <a:pt x="45" y="1"/>
                        <a:pt x="24" y="0"/>
                        <a:pt x="18" y="30"/>
                      </a:cubicBezTo>
                      <a:cubicBezTo>
                        <a:pt x="49" y="30"/>
                        <a:pt x="49" y="30"/>
                        <a:pt x="49" y="30"/>
                      </a:cubicBezTo>
                      <a:cubicBezTo>
                        <a:pt x="50" y="21"/>
                        <a:pt x="56" y="20"/>
                        <a:pt x="64" y="20"/>
                      </a:cubicBezTo>
                      <a:cubicBezTo>
                        <a:pt x="77" y="20"/>
                        <a:pt x="76" y="25"/>
                        <a:pt x="75" y="34"/>
                      </a:cubicBezTo>
                      <a:cubicBezTo>
                        <a:pt x="71" y="49"/>
                        <a:pt x="71" y="49"/>
                        <a:pt x="71" y="49"/>
                      </a:cubicBezTo>
                      <a:cubicBezTo>
                        <a:pt x="70" y="49"/>
                        <a:pt x="70" y="49"/>
                        <a:pt x="70" y="49"/>
                      </a:cubicBezTo>
                      <a:cubicBezTo>
                        <a:pt x="69" y="38"/>
                        <a:pt x="55" y="39"/>
                        <a:pt x="46" y="39"/>
                      </a:cubicBezTo>
                      <a:cubicBezTo>
                        <a:pt x="24" y="39"/>
                        <a:pt x="10" y="46"/>
                        <a:pt x="6" y="68"/>
                      </a:cubicBezTo>
                      <a:cubicBezTo>
                        <a:pt x="0" y="93"/>
                        <a:pt x="12" y="98"/>
                        <a:pt x="34" y="98"/>
                      </a:cubicBezTo>
                      <a:cubicBezTo>
                        <a:pt x="45" y="98"/>
                        <a:pt x="59" y="96"/>
                        <a:pt x="64" y="83"/>
                      </a:cubicBezTo>
                      <a:cubicBezTo>
                        <a:pt x="65" y="83"/>
                        <a:pt x="65" y="83"/>
                        <a:pt x="65" y="83"/>
                      </a:cubicBezTo>
                      <a:cubicBezTo>
                        <a:pt x="61" y="97"/>
                        <a:pt x="61" y="97"/>
                        <a:pt x="61" y="97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4" name="Freeform 30"/>
                <p:cNvSpPr>
                  <a:spLocks noEditPoints="1"/>
                </p:cNvSpPr>
                <p:nvPr/>
              </p:nvSpPr>
              <p:spPr bwMode="auto">
                <a:xfrm>
                  <a:off x="2181" y="2367"/>
                  <a:ext cx="27" cy="61"/>
                </a:xfrm>
                <a:custGeom>
                  <a:avLst/>
                  <a:gdLst>
                    <a:gd name="T0" fmla="*/ 14 w 27"/>
                    <a:gd name="T1" fmla="*/ 61 h 61"/>
                    <a:gd name="T2" fmla="*/ 0 w 27"/>
                    <a:gd name="T3" fmla="*/ 61 h 61"/>
                    <a:gd name="T4" fmla="*/ 9 w 27"/>
                    <a:gd name="T5" fmla="*/ 18 h 61"/>
                    <a:gd name="T6" fmla="*/ 23 w 27"/>
                    <a:gd name="T7" fmla="*/ 18 h 61"/>
                    <a:gd name="T8" fmla="*/ 14 w 27"/>
                    <a:gd name="T9" fmla="*/ 61 h 61"/>
                    <a:gd name="T10" fmla="*/ 14 w 27"/>
                    <a:gd name="T11" fmla="*/ 61 h 61"/>
                    <a:gd name="T12" fmla="*/ 25 w 27"/>
                    <a:gd name="T13" fmla="*/ 11 h 61"/>
                    <a:gd name="T14" fmla="*/ 11 w 27"/>
                    <a:gd name="T15" fmla="*/ 11 h 61"/>
                    <a:gd name="T16" fmla="*/ 13 w 27"/>
                    <a:gd name="T17" fmla="*/ 0 h 61"/>
                    <a:gd name="T18" fmla="*/ 27 w 27"/>
                    <a:gd name="T19" fmla="*/ 0 h 61"/>
                    <a:gd name="T20" fmla="*/ 25 w 27"/>
                    <a:gd name="T21" fmla="*/ 11 h 61"/>
                    <a:gd name="T22" fmla="*/ 25 w 27"/>
                    <a:gd name="T23" fmla="*/ 1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61">
                      <a:moveTo>
                        <a:pt x="14" y="61"/>
                      </a:moveTo>
                      <a:lnTo>
                        <a:pt x="0" y="61"/>
                      </a:lnTo>
                      <a:lnTo>
                        <a:pt x="9" y="18"/>
                      </a:lnTo>
                      <a:lnTo>
                        <a:pt x="23" y="18"/>
                      </a:lnTo>
                      <a:lnTo>
                        <a:pt x="14" y="61"/>
                      </a:lnTo>
                      <a:lnTo>
                        <a:pt x="14" y="61"/>
                      </a:lnTo>
                      <a:close/>
                      <a:moveTo>
                        <a:pt x="25" y="11"/>
                      </a:moveTo>
                      <a:lnTo>
                        <a:pt x="11" y="11"/>
                      </a:lnTo>
                      <a:lnTo>
                        <a:pt x="13" y="0"/>
                      </a:lnTo>
                      <a:lnTo>
                        <a:pt x="27" y="0"/>
                      </a:lnTo>
                      <a:lnTo>
                        <a:pt x="25" y="11"/>
                      </a:lnTo>
                      <a:lnTo>
                        <a:pt x="25" y="11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5" name="Freeform 31"/>
                <p:cNvSpPr>
                  <a:spLocks/>
                </p:cNvSpPr>
                <p:nvPr/>
              </p:nvSpPr>
              <p:spPr bwMode="auto">
                <a:xfrm>
                  <a:off x="1839" y="2296"/>
                  <a:ext cx="81" cy="150"/>
                </a:xfrm>
                <a:custGeom>
                  <a:avLst/>
                  <a:gdLst>
                    <a:gd name="T0" fmla="*/ 170 w 179"/>
                    <a:gd name="T1" fmla="*/ 328 h 335"/>
                    <a:gd name="T2" fmla="*/ 51 w 179"/>
                    <a:gd name="T3" fmla="*/ 167 h 335"/>
                    <a:gd name="T4" fmla="*/ 172 w 179"/>
                    <a:gd name="T5" fmla="*/ 6 h 335"/>
                    <a:gd name="T6" fmla="*/ 169 w 179"/>
                    <a:gd name="T7" fmla="*/ 0 h 335"/>
                    <a:gd name="T8" fmla="*/ 0 w 179"/>
                    <a:gd name="T9" fmla="*/ 167 h 335"/>
                    <a:gd name="T10" fmla="*/ 169 w 179"/>
                    <a:gd name="T11" fmla="*/ 335 h 335"/>
                    <a:gd name="T12" fmla="*/ 170 w 179"/>
                    <a:gd name="T13" fmla="*/ 328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9" h="335">
                      <a:moveTo>
                        <a:pt x="170" y="328"/>
                      </a:moveTo>
                      <a:cubicBezTo>
                        <a:pt x="101" y="307"/>
                        <a:pt x="51" y="243"/>
                        <a:pt x="51" y="167"/>
                      </a:cubicBezTo>
                      <a:cubicBezTo>
                        <a:pt x="51" y="91"/>
                        <a:pt x="102" y="27"/>
                        <a:pt x="172" y="6"/>
                      </a:cubicBezTo>
                      <a:cubicBezTo>
                        <a:pt x="179" y="4"/>
                        <a:pt x="177" y="0"/>
                        <a:pt x="169" y="0"/>
                      </a:cubicBezTo>
                      <a:cubicBezTo>
                        <a:pt x="75" y="0"/>
                        <a:pt x="0" y="75"/>
                        <a:pt x="0" y="167"/>
                      </a:cubicBezTo>
                      <a:cubicBezTo>
                        <a:pt x="0" y="260"/>
                        <a:pt x="75" y="335"/>
                        <a:pt x="169" y="335"/>
                      </a:cubicBezTo>
                      <a:cubicBezTo>
                        <a:pt x="177" y="335"/>
                        <a:pt x="178" y="330"/>
                        <a:pt x="170" y="328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6" name="Freeform 32"/>
                <p:cNvSpPr>
                  <a:spLocks/>
                </p:cNvSpPr>
                <p:nvPr/>
              </p:nvSpPr>
              <p:spPr bwMode="auto">
                <a:xfrm>
                  <a:off x="1870" y="2307"/>
                  <a:ext cx="109" cy="84"/>
                </a:xfrm>
                <a:custGeom>
                  <a:avLst/>
                  <a:gdLst>
                    <a:gd name="T0" fmla="*/ 15 w 243"/>
                    <a:gd name="T1" fmla="*/ 182 h 188"/>
                    <a:gd name="T2" fmla="*/ 14 w 243"/>
                    <a:gd name="T3" fmla="*/ 168 h 188"/>
                    <a:gd name="T4" fmla="*/ 147 w 243"/>
                    <a:gd name="T5" fmla="*/ 35 h 188"/>
                    <a:gd name="T6" fmla="*/ 240 w 243"/>
                    <a:gd name="T7" fmla="*/ 64 h 188"/>
                    <a:gd name="T8" fmla="*/ 133 w 243"/>
                    <a:gd name="T9" fmla="*/ 0 h 188"/>
                    <a:gd name="T10" fmla="*/ 0 w 243"/>
                    <a:gd name="T11" fmla="*/ 133 h 188"/>
                    <a:gd name="T12" fmla="*/ 9 w 243"/>
                    <a:gd name="T13" fmla="*/ 181 h 188"/>
                    <a:gd name="T14" fmla="*/ 15 w 243"/>
                    <a:gd name="T15" fmla="*/ 182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3" h="188">
                      <a:moveTo>
                        <a:pt x="15" y="182"/>
                      </a:moveTo>
                      <a:cubicBezTo>
                        <a:pt x="14" y="177"/>
                        <a:pt x="14" y="173"/>
                        <a:pt x="14" y="168"/>
                      </a:cubicBezTo>
                      <a:cubicBezTo>
                        <a:pt x="14" y="94"/>
                        <a:pt x="73" y="35"/>
                        <a:pt x="147" y="35"/>
                      </a:cubicBezTo>
                      <a:cubicBezTo>
                        <a:pt x="216" y="35"/>
                        <a:pt x="237" y="66"/>
                        <a:pt x="240" y="64"/>
                      </a:cubicBezTo>
                      <a:cubicBezTo>
                        <a:pt x="243" y="62"/>
                        <a:pt x="215" y="0"/>
                        <a:pt x="133" y="0"/>
                      </a:cubicBezTo>
                      <a:cubicBezTo>
                        <a:pt x="60" y="0"/>
                        <a:pt x="0" y="60"/>
                        <a:pt x="0" y="133"/>
                      </a:cubicBezTo>
                      <a:cubicBezTo>
                        <a:pt x="0" y="150"/>
                        <a:pt x="3" y="166"/>
                        <a:pt x="9" y="181"/>
                      </a:cubicBezTo>
                      <a:cubicBezTo>
                        <a:pt x="11" y="188"/>
                        <a:pt x="15" y="188"/>
                        <a:pt x="15" y="182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7" name="Freeform 33"/>
                <p:cNvSpPr>
                  <a:spLocks/>
                </p:cNvSpPr>
                <p:nvPr/>
              </p:nvSpPr>
              <p:spPr bwMode="auto">
                <a:xfrm>
                  <a:off x="1899" y="2329"/>
                  <a:ext cx="78" cy="27"/>
                </a:xfrm>
                <a:custGeom>
                  <a:avLst/>
                  <a:gdLst>
                    <a:gd name="T0" fmla="*/ 5 w 175"/>
                    <a:gd name="T1" fmla="*/ 37 h 60"/>
                    <a:gd name="T2" fmla="*/ 126 w 175"/>
                    <a:gd name="T3" fmla="*/ 36 h 60"/>
                    <a:gd name="T4" fmla="*/ 173 w 175"/>
                    <a:gd name="T5" fmla="*/ 60 h 60"/>
                    <a:gd name="T6" fmla="*/ 122 w 175"/>
                    <a:gd name="T7" fmla="*/ 16 h 60"/>
                    <a:gd name="T8" fmla="*/ 3 w 175"/>
                    <a:gd name="T9" fmla="*/ 34 h 60"/>
                    <a:gd name="T10" fmla="*/ 5 w 175"/>
                    <a:gd name="T11" fmla="*/ 3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5" h="60">
                      <a:moveTo>
                        <a:pt x="5" y="37"/>
                      </a:moveTo>
                      <a:cubicBezTo>
                        <a:pt x="40" y="22"/>
                        <a:pt x="83" y="21"/>
                        <a:pt x="126" y="36"/>
                      </a:cubicBezTo>
                      <a:cubicBezTo>
                        <a:pt x="155" y="46"/>
                        <a:pt x="171" y="60"/>
                        <a:pt x="173" y="60"/>
                      </a:cubicBezTo>
                      <a:cubicBezTo>
                        <a:pt x="175" y="59"/>
                        <a:pt x="156" y="29"/>
                        <a:pt x="122" y="16"/>
                      </a:cubicBezTo>
                      <a:cubicBezTo>
                        <a:pt x="80" y="0"/>
                        <a:pt x="36" y="8"/>
                        <a:pt x="3" y="34"/>
                      </a:cubicBezTo>
                      <a:cubicBezTo>
                        <a:pt x="0" y="37"/>
                        <a:pt x="1" y="39"/>
                        <a:pt x="5" y="37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</p:grpSp>
        </p:grpSp>
        <p:grpSp>
          <p:nvGrpSpPr>
            <p:cNvPr id="14" name="Group 13"/>
            <p:cNvGrpSpPr/>
            <p:nvPr/>
          </p:nvGrpSpPr>
          <p:grpSpPr>
            <a:xfrm>
              <a:off x="2362200" y="1352550"/>
              <a:ext cx="364510" cy="364510"/>
              <a:chOff x="4114800" y="3774005"/>
              <a:chExt cx="914400" cy="914400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4114800" y="3774005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0">
                    <a:srgbClr val="F8971D">
                      <a:shade val="30000"/>
                      <a:satMod val="115000"/>
                    </a:srgbClr>
                  </a:gs>
                  <a:gs pos="50000">
                    <a:srgbClr val="F8971D">
                      <a:shade val="67500"/>
                      <a:satMod val="115000"/>
                    </a:srgbClr>
                  </a:gs>
                  <a:gs pos="100000">
                    <a:srgbClr val="F8971D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16" name="Freeform 7"/>
              <p:cNvSpPr>
                <a:spLocks noEditPoints="1"/>
              </p:cNvSpPr>
              <p:nvPr/>
            </p:nvSpPr>
            <p:spPr bwMode="auto">
              <a:xfrm>
                <a:off x="4459399" y="3972868"/>
                <a:ext cx="225203" cy="516675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14" y="0"/>
                  </a:cxn>
                  <a:cxn ang="0">
                    <a:pos x="0" y="14"/>
                  </a:cxn>
                  <a:cxn ang="0">
                    <a:pos x="0" y="370"/>
                  </a:cxn>
                  <a:cxn ang="0">
                    <a:pos x="14" y="384"/>
                  </a:cxn>
                  <a:cxn ang="0">
                    <a:pos x="153" y="384"/>
                  </a:cxn>
                  <a:cxn ang="0">
                    <a:pos x="167" y="370"/>
                  </a:cxn>
                  <a:cxn ang="0">
                    <a:pos x="167" y="14"/>
                  </a:cxn>
                  <a:cxn ang="0">
                    <a:pos x="153" y="0"/>
                  </a:cxn>
                  <a:cxn ang="0">
                    <a:pos x="135" y="340"/>
                  </a:cxn>
                  <a:cxn ang="0">
                    <a:pos x="121" y="354"/>
                  </a:cxn>
                  <a:cxn ang="0">
                    <a:pos x="42" y="354"/>
                  </a:cxn>
                  <a:cxn ang="0">
                    <a:pos x="28" y="340"/>
                  </a:cxn>
                  <a:cxn ang="0">
                    <a:pos x="28" y="245"/>
                  </a:cxn>
                  <a:cxn ang="0">
                    <a:pos x="42" y="231"/>
                  </a:cxn>
                  <a:cxn ang="0">
                    <a:pos x="121" y="231"/>
                  </a:cxn>
                  <a:cxn ang="0">
                    <a:pos x="135" y="245"/>
                  </a:cxn>
                  <a:cxn ang="0">
                    <a:pos x="135" y="340"/>
                  </a:cxn>
                  <a:cxn ang="0">
                    <a:pos x="121" y="215"/>
                  </a:cxn>
                  <a:cxn ang="0">
                    <a:pos x="42" y="215"/>
                  </a:cxn>
                  <a:cxn ang="0">
                    <a:pos x="28" y="202"/>
                  </a:cxn>
                  <a:cxn ang="0">
                    <a:pos x="42" y="188"/>
                  </a:cxn>
                  <a:cxn ang="0">
                    <a:pos x="121" y="188"/>
                  </a:cxn>
                  <a:cxn ang="0">
                    <a:pos x="135" y="202"/>
                  </a:cxn>
                  <a:cxn ang="0">
                    <a:pos x="121" y="215"/>
                  </a:cxn>
                  <a:cxn ang="0">
                    <a:pos x="121" y="175"/>
                  </a:cxn>
                  <a:cxn ang="0">
                    <a:pos x="42" y="175"/>
                  </a:cxn>
                  <a:cxn ang="0">
                    <a:pos x="28" y="162"/>
                  </a:cxn>
                  <a:cxn ang="0">
                    <a:pos x="42" y="148"/>
                  </a:cxn>
                  <a:cxn ang="0">
                    <a:pos x="121" y="148"/>
                  </a:cxn>
                  <a:cxn ang="0">
                    <a:pos x="135" y="162"/>
                  </a:cxn>
                  <a:cxn ang="0">
                    <a:pos x="121" y="175"/>
                  </a:cxn>
                </a:cxnLst>
                <a:rect l="0" t="0" r="r" b="b"/>
                <a:pathLst>
                  <a:path w="167" h="384">
                    <a:moveTo>
                      <a:pt x="15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0" y="378"/>
                      <a:pt x="6" y="384"/>
                      <a:pt x="14" y="384"/>
                    </a:cubicBezTo>
                    <a:cubicBezTo>
                      <a:pt x="153" y="384"/>
                      <a:pt x="153" y="384"/>
                      <a:pt x="153" y="384"/>
                    </a:cubicBezTo>
                    <a:cubicBezTo>
                      <a:pt x="161" y="384"/>
                      <a:pt x="167" y="378"/>
                      <a:pt x="167" y="370"/>
                    </a:cubicBezTo>
                    <a:cubicBezTo>
                      <a:pt x="167" y="14"/>
                      <a:pt x="167" y="14"/>
                      <a:pt x="167" y="14"/>
                    </a:cubicBezTo>
                    <a:cubicBezTo>
                      <a:pt x="167" y="6"/>
                      <a:pt x="161" y="0"/>
                      <a:pt x="153" y="0"/>
                    </a:cubicBezTo>
                    <a:close/>
                    <a:moveTo>
                      <a:pt x="135" y="340"/>
                    </a:moveTo>
                    <a:cubicBezTo>
                      <a:pt x="135" y="348"/>
                      <a:pt x="129" y="354"/>
                      <a:pt x="121" y="354"/>
                    </a:cubicBezTo>
                    <a:cubicBezTo>
                      <a:pt x="42" y="354"/>
                      <a:pt x="42" y="354"/>
                      <a:pt x="42" y="354"/>
                    </a:cubicBezTo>
                    <a:cubicBezTo>
                      <a:pt x="34" y="354"/>
                      <a:pt x="28" y="348"/>
                      <a:pt x="28" y="340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8" y="237"/>
                      <a:pt x="34" y="231"/>
                      <a:pt x="42" y="231"/>
                    </a:cubicBezTo>
                    <a:cubicBezTo>
                      <a:pt x="121" y="231"/>
                      <a:pt x="121" y="231"/>
                      <a:pt x="121" y="231"/>
                    </a:cubicBezTo>
                    <a:cubicBezTo>
                      <a:pt x="129" y="231"/>
                      <a:pt x="135" y="237"/>
                      <a:pt x="135" y="245"/>
                    </a:cubicBezTo>
                    <a:lnTo>
                      <a:pt x="135" y="340"/>
                    </a:lnTo>
                    <a:close/>
                    <a:moveTo>
                      <a:pt x="121" y="215"/>
                    </a:moveTo>
                    <a:cubicBezTo>
                      <a:pt x="42" y="215"/>
                      <a:pt x="42" y="215"/>
                      <a:pt x="42" y="215"/>
                    </a:cubicBezTo>
                    <a:cubicBezTo>
                      <a:pt x="34" y="215"/>
                      <a:pt x="28" y="209"/>
                      <a:pt x="28" y="202"/>
                    </a:cubicBezTo>
                    <a:cubicBezTo>
                      <a:pt x="28" y="194"/>
                      <a:pt x="34" y="188"/>
                      <a:pt x="42" y="188"/>
                    </a:cubicBezTo>
                    <a:cubicBezTo>
                      <a:pt x="121" y="188"/>
                      <a:pt x="121" y="188"/>
                      <a:pt x="121" y="188"/>
                    </a:cubicBezTo>
                    <a:cubicBezTo>
                      <a:pt x="129" y="188"/>
                      <a:pt x="135" y="194"/>
                      <a:pt x="135" y="202"/>
                    </a:cubicBezTo>
                    <a:cubicBezTo>
                      <a:pt x="135" y="209"/>
                      <a:pt x="129" y="215"/>
                      <a:pt x="121" y="215"/>
                    </a:cubicBezTo>
                    <a:close/>
                    <a:moveTo>
                      <a:pt x="121" y="175"/>
                    </a:moveTo>
                    <a:cubicBezTo>
                      <a:pt x="42" y="175"/>
                      <a:pt x="42" y="175"/>
                      <a:pt x="42" y="175"/>
                    </a:cubicBezTo>
                    <a:cubicBezTo>
                      <a:pt x="34" y="175"/>
                      <a:pt x="28" y="169"/>
                      <a:pt x="28" y="162"/>
                    </a:cubicBezTo>
                    <a:cubicBezTo>
                      <a:pt x="28" y="154"/>
                      <a:pt x="34" y="148"/>
                      <a:pt x="42" y="148"/>
                    </a:cubicBezTo>
                    <a:cubicBezTo>
                      <a:pt x="121" y="148"/>
                      <a:pt x="121" y="148"/>
                      <a:pt x="121" y="148"/>
                    </a:cubicBezTo>
                    <a:cubicBezTo>
                      <a:pt x="129" y="148"/>
                      <a:pt x="135" y="154"/>
                      <a:pt x="135" y="162"/>
                    </a:cubicBezTo>
                    <a:cubicBezTo>
                      <a:pt x="135" y="169"/>
                      <a:pt x="129" y="175"/>
                      <a:pt x="121" y="1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latin typeface="CiscoSansTT Light"/>
                    <a:cs typeface="CiscoSansTT Light"/>
                  </a:rPr>
                  <a:t> </a:t>
                </a: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6714506" y="952162"/>
            <a:ext cx="2080214" cy="1342304"/>
            <a:chOff x="6078890" y="744002"/>
            <a:chExt cx="3014921" cy="1945445"/>
          </a:xfrm>
        </p:grpSpPr>
        <p:pic>
          <p:nvPicPr>
            <p:cNvPr id="29" name="Picture 14" descr="\\MV-FS\Projects\Cisco\References\Brand Assets\Kubrick Icons\Device Icons\Device_router_3057_default_256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78890" y="1345314"/>
              <a:ext cx="999524" cy="999524"/>
            </a:xfrm>
            <a:prstGeom prst="rect">
              <a:avLst/>
            </a:prstGeom>
            <a:noFill/>
          </p:spPr>
        </p:pic>
        <p:pic>
          <p:nvPicPr>
            <p:cNvPr id="30" name="Picture 38" descr="\\MV-FS\Projects\Cisco\References\Brand Assets\Kubrick Icons\Device Icons\Device_IOS_SLB_3098_default_25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512" y="744002"/>
              <a:ext cx="704929" cy="704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1" name="Straight Arrow Connector 30"/>
            <p:cNvCxnSpPr/>
            <p:nvPr/>
          </p:nvCxnSpPr>
          <p:spPr>
            <a:xfrm flipH="1">
              <a:off x="7010400" y="1875490"/>
              <a:ext cx="685798" cy="0"/>
            </a:xfrm>
            <a:prstGeom prst="straightConnector1">
              <a:avLst/>
            </a:prstGeom>
            <a:ln w="9525">
              <a:solidFill>
                <a:srgbClr val="1F8BAE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6780454" y="2064948"/>
              <a:ext cx="2313357" cy="6244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CiscoSansTT Light"/>
                  <a:cs typeface="CiscoSansTT Light"/>
                </a:rPr>
                <a:t>“Intranet”, </a:t>
              </a: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CiscoSansTT Light"/>
                  <a:cs typeface="CiscoSansTT Light"/>
                </a:rPr>
                <a:t/>
              </a:r>
              <a:b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CiscoSansTT Light"/>
                  <a:cs typeface="CiscoSansTT Light"/>
                </a:rPr>
              </a:br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CiscoSansTT Light"/>
                  <a:cs typeface="CiscoSansTT Light"/>
                </a:rPr>
                <a:t>HTTP Content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873792" y="775599"/>
              <a:ext cx="1541913" cy="6244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CiscoSansTT Light"/>
                  <a:cs typeface="CiscoSansTT Light"/>
                </a:rPr>
                <a:t>Data Center WAAS 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endParaRP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 flipV="1">
              <a:off x="6460069" y="1293296"/>
              <a:ext cx="0" cy="3078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1F8BAE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6688669" y="1293296"/>
              <a:ext cx="0" cy="30786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1F8BAE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pic>
          <p:nvPicPr>
            <p:cNvPr id="36" name="Picture 22" descr="\\MV-FS\Projects\Cisco\References\Brand Assets\Kubrick Icons\Device Icons\Device_server_3107_unreachable_256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19347" y="1487532"/>
              <a:ext cx="651237" cy="651237"/>
            </a:xfrm>
            <a:prstGeom prst="rect">
              <a:avLst/>
            </a:prstGeom>
            <a:noFill/>
          </p:spPr>
        </p:pic>
      </p:grpSp>
      <p:sp>
        <p:nvSpPr>
          <p:cNvPr id="37" name="TextBox 36"/>
          <p:cNvSpPr txBox="1"/>
          <p:nvPr/>
        </p:nvSpPr>
        <p:spPr>
          <a:xfrm>
            <a:off x="377478" y="3546427"/>
            <a:ext cx="3870878" cy="1124915"/>
          </a:xfrm>
          <a:prstGeom prst="rect">
            <a:avLst/>
          </a:prstGeom>
        </p:spPr>
        <p:txBody>
          <a:bodyPr wrap="square" lIns="91432" tIns="45716" rIns="91432" bIns="45716" anchor="ctr">
            <a:spAutoFit/>
          </a:bodyPr>
          <a:lstStyle>
            <a:defPPr>
              <a:defRPr lang="en-US"/>
            </a:defPPr>
            <a:lvl1pPr marL="228600" indent="-171450" defTabSz="68589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sz="1200" b="0" i="0">
                <a:solidFill>
                  <a:schemeClr val="accent4">
                    <a:lumMod val="50000"/>
                  </a:schemeClr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r>
              <a:rPr lang="en-US" dirty="0">
                <a:latin typeface="CiscoSansTT Light"/>
                <a:cs typeface="CiscoSansTT Light"/>
              </a:rPr>
              <a:t>Access common high resolution video files at start of normal business hours</a:t>
            </a:r>
          </a:p>
          <a:p>
            <a:r>
              <a:rPr lang="en-US" dirty="0">
                <a:latin typeface="CiscoSansTT Light"/>
                <a:cs typeface="CiscoSansTT Light"/>
              </a:rPr>
              <a:t>Common websites accessed at start of work day</a:t>
            </a:r>
          </a:p>
          <a:p>
            <a:r>
              <a:rPr lang="en-US" dirty="0">
                <a:latin typeface="CiscoSansTT Light"/>
                <a:cs typeface="CiscoSansTT Light"/>
              </a:rPr>
              <a:t>Digital product catalogue displays need to be updated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673668" y="3221583"/>
            <a:ext cx="23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>
                <a:solidFill>
                  <a:schemeClr val="bg1"/>
                </a:solidFill>
                <a:latin typeface="CiscoSansTT Light"/>
                <a:cs typeface="CiscoSansTT Light"/>
              </a:rPr>
              <a:t>Akamai </a:t>
            </a:r>
            <a:r>
              <a:rPr lang="en-US" sz="1400" kern="0" dirty="0" smtClean="0">
                <a:solidFill>
                  <a:schemeClr val="bg1"/>
                </a:solidFill>
                <a:latin typeface="CiscoSansTT Light"/>
                <a:cs typeface="CiscoSansTT Light"/>
              </a:rPr>
              <a:t>Connect Solution</a:t>
            </a:r>
            <a:endParaRPr lang="en-US" sz="1400" kern="0" dirty="0">
              <a:solidFill>
                <a:schemeClr val="bg1"/>
              </a:solidFill>
              <a:latin typeface="CiscoSansTT Light"/>
              <a:cs typeface="CiscoSansTT Ligh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6217" y="3183180"/>
            <a:ext cx="4138050" cy="392183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3215" y="3225383"/>
            <a:ext cx="23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>
                <a:solidFill>
                  <a:schemeClr val="bg1"/>
                </a:solidFill>
                <a:latin typeface="CiscoSansTT Light"/>
                <a:cs typeface="CiscoSansTT Light"/>
              </a:rPr>
              <a:t>Network Challenges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722632" y="1326253"/>
            <a:ext cx="1133101" cy="701380"/>
            <a:chOff x="3708837" y="899775"/>
            <a:chExt cx="1439562" cy="891077"/>
          </a:xfrm>
        </p:grpSpPr>
        <p:pic>
          <p:nvPicPr>
            <p:cNvPr id="42" name="Picture 41" descr="C:\Documents and Settings\rteligic\Desktop\Desktop_26Apr\desktop271211\cisco-prime\icons\Picture1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63" b="18638"/>
            <a:stretch/>
          </p:blipFill>
          <p:spPr bwMode="auto">
            <a:xfrm>
              <a:off x="3708837" y="899775"/>
              <a:ext cx="1439562" cy="8910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3708837" y="1166672"/>
              <a:ext cx="1439562" cy="5474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CiscoSansTT Light"/>
                  <a:cs typeface="CiscoSansTT Light"/>
                </a:rPr>
                <a:t>Any IP Network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63361" y="1773459"/>
            <a:ext cx="386367" cy="482200"/>
            <a:chOff x="2749550" y="1158875"/>
            <a:chExt cx="3641725" cy="4545013"/>
          </a:xfr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/>
        </p:grpSpPr>
        <p:sp>
          <p:nvSpPr>
            <p:cNvPr id="45" name="Freeform 76"/>
            <p:cNvSpPr>
              <a:spLocks/>
            </p:cNvSpPr>
            <p:nvPr/>
          </p:nvSpPr>
          <p:spPr bwMode="auto">
            <a:xfrm>
              <a:off x="3622675" y="1158875"/>
              <a:ext cx="1893888" cy="2422525"/>
            </a:xfrm>
            <a:custGeom>
              <a:avLst/>
              <a:gdLst>
                <a:gd name="T0" fmla="*/ 58 w 505"/>
                <a:gd name="T1" fmla="*/ 501 h 646"/>
                <a:gd name="T2" fmla="*/ 253 w 505"/>
                <a:gd name="T3" fmla="*/ 646 h 646"/>
                <a:gd name="T4" fmla="*/ 448 w 505"/>
                <a:gd name="T5" fmla="*/ 501 h 646"/>
                <a:gd name="T6" fmla="*/ 485 w 505"/>
                <a:gd name="T7" fmla="*/ 358 h 646"/>
                <a:gd name="T8" fmla="*/ 459 w 505"/>
                <a:gd name="T9" fmla="*/ 131 h 646"/>
                <a:gd name="T10" fmla="*/ 253 w 505"/>
                <a:gd name="T11" fmla="*/ 0 h 646"/>
                <a:gd name="T12" fmla="*/ 47 w 505"/>
                <a:gd name="T13" fmla="*/ 131 h 646"/>
                <a:gd name="T14" fmla="*/ 20 w 505"/>
                <a:gd name="T15" fmla="*/ 358 h 646"/>
                <a:gd name="T16" fmla="*/ 58 w 505"/>
                <a:gd name="T17" fmla="*/ 501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5" h="646">
                  <a:moveTo>
                    <a:pt x="58" y="501"/>
                  </a:moveTo>
                  <a:cubicBezTo>
                    <a:pt x="80" y="589"/>
                    <a:pt x="166" y="646"/>
                    <a:pt x="253" y="646"/>
                  </a:cubicBezTo>
                  <a:cubicBezTo>
                    <a:pt x="339" y="646"/>
                    <a:pt x="425" y="589"/>
                    <a:pt x="448" y="501"/>
                  </a:cubicBezTo>
                  <a:cubicBezTo>
                    <a:pt x="485" y="358"/>
                    <a:pt x="485" y="358"/>
                    <a:pt x="485" y="358"/>
                  </a:cubicBezTo>
                  <a:cubicBezTo>
                    <a:pt x="505" y="281"/>
                    <a:pt x="496" y="199"/>
                    <a:pt x="459" y="131"/>
                  </a:cubicBezTo>
                  <a:cubicBezTo>
                    <a:pt x="417" y="53"/>
                    <a:pt x="343" y="0"/>
                    <a:pt x="253" y="0"/>
                  </a:cubicBezTo>
                  <a:cubicBezTo>
                    <a:pt x="163" y="0"/>
                    <a:pt x="89" y="53"/>
                    <a:pt x="47" y="131"/>
                  </a:cubicBezTo>
                  <a:cubicBezTo>
                    <a:pt x="10" y="199"/>
                    <a:pt x="0" y="281"/>
                    <a:pt x="20" y="358"/>
                  </a:cubicBezTo>
                  <a:lnTo>
                    <a:pt x="58" y="501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kern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6" name="Freeform 77"/>
            <p:cNvSpPr>
              <a:spLocks/>
            </p:cNvSpPr>
            <p:nvPr/>
          </p:nvSpPr>
          <p:spPr bwMode="auto">
            <a:xfrm>
              <a:off x="2749550" y="3886200"/>
              <a:ext cx="3641725" cy="1817688"/>
            </a:xfrm>
            <a:custGeom>
              <a:avLst/>
              <a:gdLst>
                <a:gd name="T0" fmla="*/ 931 w 971"/>
                <a:gd name="T1" fmla="*/ 105 h 485"/>
                <a:gd name="T2" fmla="*/ 478 w 971"/>
                <a:gd name="T3" fmla="*/ 0 h 485"/>
                <a:gd name="T4" fmla="*/ 40 w 971"/>
                <a:gd name="T5" fmla="*/ 99 h 485"/>
                <a:gd name="T6" fmla="*/ 0 w 971"/>
                <a:gd name="T7" fmla="*/ 485 h 485"/>
                <a:gd name="T8" fmla="*/ 971 w 971"/>
                <a:gd name="T9" fmla="*/ 485 h 485"/>
                <a:gd name="T10" fmla="*/ 931 w 971"/>
                <a:gd name="T11" fmla="*/ 10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1" h="485">
                  <a:moveTo>
                    <a:pt x="931" y="105"/>
                  </a:moveTo>
                  <a:cubicBezTo>
                    <a:pt x="785" y="40"/>
                    <a:pt x="677" y="0"/>
                    <a:pt x="478" y="0"/>
                  </a:cubicBezTo>
                  <a:cubicBezTo>
                    <a:pt x="286" y="0"/>
                    <a:pt x="183" y="37"/>
                    <a:pt x="40" y="99"/>
                  </a:cubicBezTo>
                  <a:cubicBezTo>
                    <a:pt x="40" y="99"/>
                    <a:pt x="20" y="274"/>
                    <a:pt x="0" y="485"/>
                  </a:cubicBezTo>
                  <a:cubicBezTo>
                    <a:pt x="971" y="485"/>
                    <a:pt x="971" y="485"/>
                    <a:pt x="971" y="485"/>
                  </a:cubicBezTo>
                  <a:lnTo>
                    <a:pt x="931" y="105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kern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928770" y="2294624"/>
            <a:ext cx="3034344" cy="797990"/>
            <a:chOff x="6206886" y="1083080"/>
            <a:chExt cx="3938593" cy="1035795"/>
          </a:xfrm>
        </p:grpSpPr>
        <p:sp>
          <p:nvSpPr>
            <p:cNvPr id="48" name="TextBox 47"/>
            <p:cNvSpPr txBox="1"/>
            <p:nvPr/>
          </p:nvSpPr>
          <p:spPr>
            <a:xfrm>
              <a:off x="8417710" y="1309338"/>
              <a:ext cx="1727769" cy="55929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CiscoSansTT Light"/>
                  <a:cs typeface="CiscoSansTT Light"/>
                </a:rPr>
                <a:t>Generic HTTP Web Content </a:t>
              </a:r>
            </a:p>
          </p:txBody>
        </p:sp>
        <p:pic>
          <p:nvPicPr>
            <p:cNvPr id="49" name="Picture 3" descr="\\CHICOSTORAGE\Client Projects\Cisco References\Kubrick Icons\Kubrick png icons\web_1057_25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895" y="1341635"/>
              <a:ext cx="777240" cy="777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704" y="1241588"/>
              <a:ext cx="736698" cy="157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5152" y="1427299"/>
              <a:ext cx="577963" cy="155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05751" y="1092085"/>
              <a:ext cx="435302" cy="15373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06886" y="1474416"/>
              <a:ext cx="778212" cy="11457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63926" y="1674163"/>
              <a:ext cx="382253" cy="133344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13430" y="1896692"/>
              <a:ext cx="389465" cy="146513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80135" y="1898772"/>
              <a:ext cx="637575" cy="141485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840004" y="1679794"/>
              <a:ext cx="254130" cy="12103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604917" y="1255714"/>
              <a:ext cx="887149" cy="123114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426566" y="1083080"/>
              <a:ext cx="523634" cy="139636"/>
            </a:xfrm>
            <a:prstGeom prst="rect">
              <a:avLst/>
            </a:prstGeom>
          </p:spPr>
        </p:pic>
      </p:grpSp>
      <p:cxnSp>
        <p:nvCxnSpPr>
          <p:cNvPr id="60" name="Straight Arrow Connector 59"/>
          <p:cNvCxnSpPr/>
          <p:nvPr/>
        </p:nvCxnSpPr>
        <p:spPr>
          <a:xfrm flipH="1" flipV="1">
            <a:off x="2745630" y="2155195"/>
            <a:ext cx="2110103" cy="438764"/>
          </a:xfrm>
          <a:prstGeom prst="straightConnector1">
            <a:avLst/>
          </a:prstGeom>
          <a:ln w="9525">
            <a:solidFill>
              <a:srgbClr val="1F8BAE"/>
            </a:solidFill>
            <a:headEnd type="triangle"/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3299823" y="2087170"/>
            <a:ext cx="948533" cy="587134"/>
            <a:chOff x="3708837" y="899775"/>
            <a:chExt cx="1439562" cy="891077"/>
          </a:xfrm>
        </p:grpSpPr>
        <p:pic>
          <p:nvPicPr>
            <p:cNvPr id="62" name="Picture 61" descr="C:\Documents and Settings\rteligic\Desktop\Desktop_26Apr\desktop271211\cisco-prime\icons\Picture1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463" b="18638"/>
            <a:stretch/>
          </p:blipFill>
          <p:spPr bwMode="auto">
            <a:xfrm>
              <a:off x="3708837" y="899775"/>
              <a:ext cx="1439562" cy="8910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" name="TextBox 62"/>
            <p:cNvSpPr txBox="1"/>
            <p:nvPr/>
          </p:nvSpPr>
          <p:spPr>
            <a:xfrm>
              <a:off x="3708837" y="1241867"/>
              <a:ext cx="1439562" cy="39703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algn="ctr"/>
              <a:r>
                <a:rPr lang="en-US" sz="1100" dirty="0" smtClean="0">
                  <a:solidFill>
                    <a:schemeClr val="bg1">
                      <a:lumMod val="50000"/>
                    </a:schemeClr>
                  </a:solidFill>
                  <a:latin typeface="CiscoSansTT Light"/>
                  <a:cs typeface="CiscoSansTT Light"/>
                </a:rPr>
                <a:t>Internet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48274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Akamaised</a:t>
            </a:r>
            <a:r>
              <a:rPr lang="en-AU" dirty="0" smtClean="0"/>
              <a:t> Content</a:t>
            </a:r>
            <a:br>
              <a:rPr lang="en-AU" dirty="0" smtClean="0"/>
            </a:br>
            <a:r>
              <a:rPr lang="en-AU" sz="2400" dirty="0" smtClean="0"/>
              <a:t>Akamai Connected Cache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2793097" y="2318083"/>
            <a:ext cx="2180775" cy="437720"/>
            <a:chOff x="2793097" y="2188723"/>
            <a:chExt cx="2180775" cy="437720"/>
          </a:xfrm>
        </p:grpSpPr>
        <p:sp>
          <p:nvSpPr>
            <p:cNvPr id="4" name="Left-Right Arrow 3"/>
            <p:cNvSpPr/>
            <p:nvPr/>
          </p:nvSpPr>
          <p:spPr>
            <a:xfrm>
              <a:off x="2793097" y="2188723"/>
              <a:ext cx="2180775" cy="437720"/>
            </a:xfrm>
            <a:prstGeom prst="left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98667">
                  <a:schemeClr val="accent4"/>
                </a:gs>
                <a:gs pos="417">
                  <a:schemeClr val="accent4"/>
                </a:gs>
                <a:gs pos="48000">
                  <a:schemeClr val="bg1"/>
                </a:gs>
              </a:gsLst>
              <a:lin ang="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2" tIns="45716" rIns="91432" bIns="45716" rtlCol="0" anchor="ctr"/>
            <a:lstStyle/>
            <a:p>
              <a:pPr algn="ctr" defTabSz="457124"/>
              <a:endParaRPr lang="en-US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73864" y="2189494"/>
              <a:ext cx="1772867" cy="4308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ctr" anchorCtr="0">
              <a:spAutoFit/>
            </a:bodyPr>
            <a:lstStyle/>
            <a:p>
              <a:pPr marL="0" lvl="1"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  <a:latin typeface="CiscoSansTT Light"/>
                  <a:cs typeface="CiscoSansTT Light"/>
                </a:rPr>
                <a:t>Authentication to Akamai Intelligent Platform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 flipV="1">
            <a:off x="4656670" y="3468896"/>
            <a:ext cx="4138050" cy="1339744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rgbClr val="5F5F5F">
                  <a:alpha val="31000"/>
                </a:srgbClr>
              </a:gs>
              <a:gs pos="0">
                <a:schemeClr val="bg1">
                  <a:alpha val="3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56670" y="3097060"/>
            <a:ext cx="4138050" cy="392183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8" name="Rounded Rectangle 7"/>
          <p:cNvSpPr/>
          <p:nvPr/>
        </p:nvSpPr>
        <p:spPr>
          <a:xfrm flipV="1">
            <a:off x="366217" y="3489243"/>
            <a:ext cx="4138050" cy="1319397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rgbClr val="5F5F5F">
                  <a:alpha val="31000"/>
                </a:srgbClr>
              </a:gs>
              <a:gs pos="0">
                <a:schemeClr val="bg1">
                  <a:alpha val="31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146800" y="2004850"/>
            <a:ext cx="1549400" cy="0"/>
          </a:xfrm>
          <a:prstGeom prst="straightConnector1">
            <a:avLst/>
          </a:prstGeom>
          <a:ln w="9525">
            <a:solidFill>
              <a:srgbClr val="1F8BAE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80454" y="2229122"/>
            <a:ext cx="2313357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Extranet</a:t>
            </a:r>
          </a:p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HTTP Akamaized Web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Content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43115" y="2144484"/>
            <a:ext cx="1367102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marL="0" lvl="1" algn="ctr"/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Akamai Connected </a:t>
            </a:r>
            <a:b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Cache</a:t>
            </a:r>
            <a:endParaRPr lang="en-US" sz="1100" dirty="0">
              <a:solidFill>
                <a:schemeClr val="bg1">
                  <a:lumMod val="50000"/>
                </a:schemeClr>
              </a:solidFill>
              <a:latin typeface="CiscoSansTT Light"/>
              <a:cs typeface="CiscoSansTT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971" y="1730516"/>
            <a:ext cx="821391" cy="46047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413824" y="1289823"/>
            <a:ext cx="758546" cy="669310"/>
            <a:chOff x="2151512" y="1047750"/>
            <a:chExt cx="758546" cy="669310"/>
          </a:xfrm>
        </p:grpSpPr>
        <p:grpSp>
          <p:nvGrpSpPr>
            <p:cNvPr id="14" name="Group 13"/>
            <p:cNvGrpSpPr/>
            <p:nvPr/>
          </p:nvGrpSpPr>
          <p:grpSpPr>
            <a:xfrm>
              <a:off x="2151512" y="1047750"/>
              <a:ext cx="758546" cy="496831"/>
              <a:chOff x="2547013" y="2537911"/>
              <a:chExt cx="758546" cy="496831"/>
            </a:xfrm>
          </p:grpSpPr>
          <p:sp>
            <p:nvSpPr>
              <p:cNvPr id="18" name="Trapezoid 17"/>
              <p:cNvSpPr/>
              <p:nvPr/>
            </p:nvSpPr>
            <p:spPr>
              <a:xfrm rot="10800000">
                <a:off x="2547013" y="2747459"/>
                <a:ext cx="758546" cy="287283"/>
              </a:xfrm>
              <a:prstGeom prst="trapezoid">
                <a:avLst>
                  <a:gd name="adj" fmla="val 76391"/>
                </a:avLst>
              </a:prstGeom>
              <a:gradFill flip="none" rotWithShape="1">
                <a:gsLst>
                  <a:gs pos="0">
                    <a:srgbClr val="FF990D"/>
                  </a:gs>
                  <a:gs pos="100000">
                    <a:srgbClr val="FF990D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19" name="Group 24"/>
              <p:cNvGrpSpPr>
                <a:grpSpLocks noChangeAspect="1"/>
              </p:cNvGrpSpPr>
              <p:nvPr/>
            </p:nvGrpSpPr>
            <p:grpSpPr bwMode="auto">
              <a:xfrm>
                <a:off x="2633392" y="2537911"/>
                <a:ext cx="585787" cy="238125"/>
                <a:chOff x="1839" y="2296"/>
                <a:chExt cx="369" cy="150"/>
              </a:xfrm>
            </p:grpSpPr>
            <p:sp>
              <p:nvSpPr>
                <p:cNvPr id="20" name="Freeform 25"/>
                <p:cNvSpPr>
                  <a:spLocks noEditPoints="1"/>
                </p:cNvSpPr>
                <p:nvPr/>
              </p:nvSpPr>
              <p:spPr bwMode="auto">
                <a:xfrm>
                  <a:off x="1908" y="2367"/>
                  <a:ext cx="62" cy="61"/>
                </a:xfrm>
                <a:custGeom>
                  <a:avLst/>
                  <a:gdLst>
                    <a:gd name="T0" fmla="*/ 43 w 62"/>
                    <a:gd name="T1" fmla="*/ 38 h 61"/>
                    <a:gd name="T2" fmla="*/ 29 w 62"/>
                    <a:gd name="T3" fmla="*/ 38 h 61"/>
                    <a:gd name="T4" fmla="*/ 41 w 62"/>
                    <a:gd name="T5" fmla="*/ 12 h 61"/>
                    <a:gd name="T6" fmla="*/ 41 w 62"/>
                    <a:gd name="T7" fmla="*/ 12 h 61"/>
                    <a:gd name="T8" fmla="*/ 43 w 62"/>
                    <a:gd name="T9" fmla="*/ 38 h 61"/>
                    <a:gd name="T10" fmla="*/ 43 w 62"/>
                    <a:gd name="T11" fmla="*/ 38 h 61"/>
                    <a:gd name="T12" fmla="*/ 44 w 62"/>
                    <a:gd name="T13" fmla="*/ 50 h 61"/>
                    <a:gd name="T14" fmla="*/ 45 w 62"/>
                    <a:gd name="T15" fmla="*/ 61 h 61"/>
                    <a:gd name="T16" fmla="*/ 62 w 62"/>
                    <a:gd name="T17" fmla="*/ 61 h 61"/>
                    <a:gd name="T18" fmla="*/ 56 w 62"/>
                    <a:gd name="T19" fmla="*/ 0 h 61"/>
                    <a:gd name="T20" fmla="*/ 31 w 62"/>
                    <a:gd name="T21" fmla="*/ 0 h 61"/>
                    <a:gd name="T22" fmla="*/ 0 w 62"/>
                    <a:gd name="T23" fmla="*/ 61 h 61"/>
                    <a:gd name="T24" fmla="*/ 17 w 62"/>
                    <a:gd name="T25" fmla="*/ 61 h 61"/>
                    <a:gd name="T26" fmla="*/ 22 w 62"/>
                    <a:gd name="T27" fmla="*/ 50 h 61"/>
                    <a:gd name="T28" fmla="*/ 44 w 62"/>
                    <a:gd name="T29" fmla="*/ 50 h 61"/>
                    <a:gd name="T30" fmla="*/ 44 w 62"/>
                    <a:gd name="T31" fmla="*/ 5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2" h="61">
                      <a:moveTo>
                        <a:pt x="43" y="38"/>
                      </a:moveTo>
                      <a:lnTo>
                        <a:pt x="29" y="38"/>
                      </a:lnTo>
                      <a:lnTo>
                        <a:pt x="41" y="12"/>
                      </a:lnTo>
                      <a:lnTo>
                        <a:pt x="41" y="12"/>
                      </a:lnTo>
                      <a:lnTo>
                        <a:pt x="43" y="38"/>
                      </a:lnTo>
                      <a:lnTo>
                        <a:pt x="43" y="38"/>
                      </a:lnTo>
                      <a:close/>
                      <a:moveTo>
                        <a:pt x="44" y="50"/>
                      </a:moveTo>
                      <a:lnTo>
                        <a:pt x="45" y="61"/>
                      </a:lnTo>
                      <a:lnTo>
                        <a:pt x="62" y="61"/>
                      </a:lnTo>
                      <a:lnTo>
                        <a:pt x="56" y="0"/>
                      </a:lnTo>
                      <a:lnTo>
                        <a:pt x="31" y="0"/>
                      </a:lnTo>
                      <a:lnTo>
                        <a:pt x="0" y="61"/>
                      </a:lnTo>
                      <a:lnTo>
                        <a:pt x="17" y="61"/>
                      </a:lnTo>
                      <a:lnTo>
                        <a:pt x="22" y="50"/>
                      </a:lnTo>
                      <a:lnTo>
                        <a:pt x="44" y="50"/>
                      </a:lnTo>
                      <a:lnTo>
                        <a:pt x="44" y="50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1" name="Freeform 26"/>
                <p:cNvSpPr>
                  <a:spLocks/>
                </p:cNvSpPr>
                <p:nvPr/>
              </p:nvSpPr>
              <p:spPr bwMode="auto">
                <a:xfrm>
                  <a:off x="1973" y="2367"/>
                  <a:ext cx="49" cy="61"/>
                </a:xfrm>
                <a:custGeom>
                  <a:avLst/>
                  <a:gdLst>
                    <a:gd name="T0" fmla="*/ 19 w 49"/>
                    <a:gd name="T1" fmla="*/ 34 h 61"/>
                    <a:gd name="T2" fmla="*/ 22 w 49"/>
                    <a:gd name="T3" fmla="*/ 34 h 61"/>
                    <a:gd name="T4" fmla="*/ 34 w 49"/>
                    <a:gd name="T5" fmla="*/ 18 h 61"/>
                    <a:gd name="T6" fmla="*/ 49 w 49"/>
                    <a:gd name="T7" fmla="*/ 18 h 61"/>
                    <a:gd name="T8" fmla="*/ 33 w 49"/>
                    <a:gd name="T9" fmla="*/ 38 h 61"/>
                    <a:gd name="T10" fmla="*/ 43 w 49"/>
                    <a:gd name="T11" fmla="*/ 61 h 61"/>
                    <a:gd name="T12" fmla="*/ 27 w 49"/>
                    <a:gd name="T13" fmla="*/ 61 h 61"/>
                    <a:gd name="T14" fmla="*/ 20 w 49"/>
                    <a:gd name="T15" fmla="*/ 43 h 61"/>
                    <a:gd name="T16" fmla="*/ 18 w 49"/>
                    <a:gd name="T17" fmla="*/ 43 h 61"/>
                    <a:gd name="T18" fmla="*/ 14 w 49"/>
                    <a:gd name="T19" fmla="*/ 61 h 61"/>
                    <a:gd name="T20" fmla="*/ 0 w 49"/>
                    <a:gd name="T21" fmla="*/ 61 h 61"/>
                    <a:gd name="T22" fmla="*/ 13 w 49"/>
                    <a:gd name="T23" fmla="*/ 0 h 61"/>
                    <a:gd name="T24" fmla="*/ 27 w 49"/>
                    <a:gd name="T25" fmla="*/ 0 h 61"/>
                    <a:gd name="T26" fmla="*/ 19 w 49"/>
                    <a:gd name="T27" fmla="*/ 34 h 61"/>
                    <a:gd name="T28" fmla="*/ 19 w 49"/>
                    <a:gd name="T29" fmla="*/ 3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9" h="61">
                      <a:moveTo>
                        <a:pt x="19" y="34"/>
                      </a:moveTo>
                      <a:lnTo>
                        <a:pt x="22" y="34"/>
                      </a:lnTo>
                      <a:lnTo>
                        <a:pt x="34" y="18"/>
                      </a:lnTo>
                      <a:lnTo>
                        <a:pt x="49" y="18"/>
                      </a:lnTo>
                      <a:lnTo>
                        <a:pt x="33" y="38"/>
                      </a:lnTo>
                      <a:lnTo>
                        <a:pt x="43" y="61"/>
                      </a:lnTo>
                      <a:lnTo>
                        <a:pt x="27" y="61"/>
                      </a:lnTo>
                      <a:lnTo>
                        <a:pt x="20" y="43"/>
                      </a:lnTo>
                      <a:lnTo>
                        <a:pt x="18" y="43"/>
                      </a:lnTo>
                      <a:lnTo>
                        <a:pt x="14" y="61"/>
                      </a:lnTo>
                      <a:lnTo>
                        <a:pt x="0" y="61"/>
                      </a:lnTo>
                      <a:lnTo>
                        <a:pt x="13" y="0"/>
                      </a:lnTo>
                      <a:lnTo>
                        <a:pt x="27" y="0"/>
                      </a:lnTo>
                      <a:lnTo>
                        <a:pt x="19" y="34"/>
                      </a:lnTo>
                      <a:lnTo>
                        <a:pt x="19" y="34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2" name="Freeform 27"/>
                <p:cNvSpPr>
                  <a:spLocks noEditPoints="1"/>
                </p:cNvSpPr>
                <p:nvPr/>
              </p:nvSpPr>
              <p:spPr bwMode="auto">
                <a:xfrm>
                  <a:off x="2017" y="2384"/>
                  <a:ext cx="50" cy="44"/>
                </a:xfrm>
                <a:custGeom>
                  <a:avLst/>
                  <a:gdLst>
                    <a:gd name="T0" fmla="*/ 52 w 112"/>
                    <a:gd name="T1" fmla="*/ 58 h 98"/>
                    <a:gd name="T2" fmla="*/ 67 w 112"/>
                    <a:gd name="T3" fmla="*/ 66 h 98"/>
                    <a:gd name="T4" fmla="*/ 48 w 112"/>
                    <a:gd name="T5" fmla="*/ 78 h 98"/>
                    <a:gd name="T6" fmla="*/ 37 w 112"/>
                    <a:gd name="T7" fmla="*/ 67 h 98"/>
                    <a:gd name="T8" fmla="*/ 52 w 112"/>
                    <a:gd name="T9" fmla="*/ 58 h 98"/>
                    <a:gd name="T10" fmla="*/ 61 w 112"/>
                    <a:gd name="T11" fmla="*/ 97 h 98"/>
                    <a:gd name="T12" fmla="*/ 92 w 112"/>
                    <a:gd name="T13" fmla="*/ 97 h 98"/>
                    <a:gd name="T14" fmla="*/ 105 w 112"/>
                    <a:gd name="T15" fmla="*/ 37 h 98"/>
                    <a:gd name="T16" fmla="*/ 67 w 112"/>
                    <a:gd name="T17" fmla="*/ 1 h 98"/>
                    <a:gd name="T18" fmla="*/ 17 w 112"/>
                    <a:gd name="T19" fmla="*/ 30 h 98"/>
                    <a:gd name="T20" fmla="*/ 48 w 112"/>
                    <a:gd name="T21" fmla="*/ 30 h 98"/>
                    <a:gd name="T22" fmla="*/ 63 w 112"/>
                    <a:gd name="T23" fmla="*/ 20 h 98"/>
                    <a:gd name="T24" fmla="*/ 74 w 112"/>
                    <a:gd name="T25" fmla="*/ 34 h 98"/>
                    <a:gd name="T26" fmla="*/ 71 w 112"/>
                    <a:gd name="T27" fmla="*/ 49 h 98"/>
                    <a:gd name="T28" fmla="*/ 70 w 112"/>
                    <a:gd name="T29" fmla="*/ 49 h 98"/>
                    <a:gd name="T30" fmla="*/ 46 w 112"/>
                    <a:gd name="T31" fmla="*/ 39 h 98"/>
                    <a:gd name="T32" fmla="*/ 5 w 112"/>
                    <a:gd name="T33" fmla="*/ 68 h 98"/>
                    <a:gd name="T34" fmla="*/ 33 w 112"/>
                    <a:gd name="T35" fmla="*/ 98 h 98"/>
                    <a:gd name="T36" fmla="*/ 64 w 112"/>
                    <a:gd name="T37" fmla="*/ 83 h 98"/>
                    <a:gd name="T38" fmla="*/ 65 w 112"/>
                    <a:gd name="T39" fmla="*/ 83 h 98"/>
                    <a:gd name="T40" fmla="*/ 61 w 112"/>
                    <a:gd name="T41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98">
                      <a:moveTo>
                        <a:pt x="52" y="58"/>
                      </a:moveTo>
                      <a:cubicBezTo>
                        <a:pt x="62" y="58"/>
                        <a:pt x="69" y="58"/>
                        <a:pt x="67" y="66"/>
                      </a:cubicBezTo>
                      <a:cubicBezTo>
                        <a:pt x="65" y="76"/>
                        <a:pt x="61" y="78"/>
                        <a:pt x="48" y="78"/>
                      </a:cubicBezTo>
                      <a:cubicBezTo>
                        <a:pt x="43" y="78"/>
                        <a:pt x="34" y="78"/>
                        <a:pt x="37" y="67"/>
                      </a:cubicBezTo>
                      <a:cubicBezTo>
                        <a:pt x="38" y="59"/>
                        <a:pt x="45" y="58"/>
                        <a:pt x="52" y="58"/>
                      </a:cubicBezTo>
                      <a:close/>
                      <a:moveTo>
                        <a:pt x="61" y="97"/>
                      </a:moveTo>
                      <a:cubicBezTo>
                        <a:pt x="92" y="97"/>
                        <a:pt x="92" y="97"/>
                        <a:pt x="92" y="97"/>
                      </a:cubicBezTo>
                      <a:cubicBezTo>
                        <a:pt x="105" y="37"/>
                        <a:pt x="105" y="37"/>
                        <a:pt x="105" y="37"/>
                      </a:cubicBezTo>
                      <a:cubicBezTo>
                        <a:pt x="112" y="5"/>
                        <a:pt x="99" y="1"/>
                        <a:pt x="67" y="1"/>
                      </a:cubicBezTo>
                      <a:cubicBezTo>
                        <a:pt x="45" y="1"/>
                        <a:pt x="24" y="0"/>
                        <a:pt x="17" y="30"/>
                      </a:cubicBezTo>
                      <a:cubicBezTo>
                        <a:pt x="48" y="30"/>
                        <a:pt x="48" y="30"/>
                        <a:pt x="48" y="30"/>
                      </a:cubicBezTo>
                      <a:cubicBezTo>
                        <a:pt x="50" y="21"/>
                        <a:pt x="55" y="20"/>
                        <a:pt x="63" y="20"/>
                      </a:cubicBezTo>
                      <a:cubicBezTo>
                        <a:pt x="77" y="20"/>
                        <a:pt x="76" y="25"/>
                        <a:pt x="74" y="34"/>
                      </a:cubicBezTo>
                      <a:cubicBezTo>
                        <a:pt x="71" y="49"/>
                        <a:pt x="71" y="49"/>
                        <a:pt x="71" y="49"/>
                      </a:cubicBezTo>
                      <a:cubicBezTo>
                        <a:pt x="70" y="49"/>
                        <a:pt x="70" y="49"/>
                        <a:pt x="70" y="49"/>
                      </a:cubicBezTo>
                      <a:cubicBezTo>
                        <a:pt x="68" y="38"/>
                        <a:pt x="55" y="39"/>
                        <a:pt x="46" y="39"/>
                      </a:cubicBezTo>
                      <a:cubicBezTo>
                        <a:pt x="24" y="39"/>
                        <a:pt x="10" y="46"/>
                        <a:pt x="5" y="68"/>
                      </a:cubicBezTo>
                      <a:cubicBezTo>
                        <a:pt x="0" y="93"/>
                        <a:pt x="12" y="98"/>
                        <a:pt x="33" y="98"/>
                      </a:cubicBezTo>
                      <a:cubicBezTo>
                        <a:pt x="44" y="98"/>
                        <a:pt x="59" y="96"/>
                        <a:pt x="64" y="83"/>
                      </a:cubicBezTo>
                      <a:cubicBezTo>
                        <a:pt x="65" y="83"/>
                        <a:pt x="65" y="83"/>
                        <a:pt x="65" y="83"/>
                      </a:cubicBezTo>
                      <a:cubicBezTo>
                        <a:pt x="61" y="97"/>
                        <a:pt x="61" y="97"/>
                        <a:pt x="61" y="97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3" name="Freeform 28"/>
                <p:cNvSpPr>
                  <a:spLocks/>
                </p:cNvSpPr>
                <p:nvPr/>
              </p:nvSpPr>
              <p:spPr bwMode="auto">
                <a:xfrm>
                  <a:off x="2064" y="2385"/>
                  <a:ext cx="73" cy="43"/>
                </a:xfrm>
                <a:custGeom>
                  <a:avLst/>
                  <a:gdLst>
                    <a:gd name="T0" fmla="*/ 50 w 165"/>
                    <a:gd name="T1" fmla="*/ 1 h 96"/>
                    <a:gd name="T2" fmla="*/ 47 w 165"/>
                    <a:gd name="T3" fmla="*/ 14 h 96"/>
                    <a:gd name="T4" fmla="*/ 48 w 165"/>
                    <a:gd name="T5" fmla="*/ 14 h 96"/>
                    <a:gd name="T6" fmla="*/ 77 w 165"/>
                    <a:gd name="T7" fmla="*/ 0 h 96"/>
                    <a:gd name="T8" fmla="*/ 102 w 165"/>
                    <a:gd name="T9" fmla="*/ 18 h 96"/>
                    <a:gd name="T10" fmla="*/ 104 w 165"/>
                    <a:gd name="T11" fmla="*/ 18 h 96"/>
                    <a:gd name="T12" fmla="*/ 134 w 165"/>
                    <a:gd name="T13" fmla="*/ 0 h 96"/>
                    <a:gd name="T14" fmla="*/ 161 w 165"/>
                    <a:gd name="T15" fmla="*/ 31 h 96"/>
                    <a:gd name="T16" fmla="*/ 147 w 165"/>
                    <a:gd name="T17" fmla="*/ 96 h 96"/>
                    <a:gd name="T18" fmla="*/ 116 w 165"/>
                    <a:gd name="T19" fmla="*/ 96 h 96"/>
                    <a:gd name="T20" fmla="*/ 127 w 165"/>
                    <a:gd name="T21" fmla="*/ 41 h 96"/>
                    <a:gd name="T22" fmla="*/ 119 w 165"/>
                    <a:gd name="T23" fmla="*/ 24 h 96"/>
                    <a:gd name="T24" fmla="*/ 100 w 165"/>
                    <a:gd name="T25" fmla="*/ 42 h 96"/>
                    <a:gd name="T26" fmla="*/ 89 w 165"/>
                    <a:gd name="T27" fmla="*/ 96 h 96"/>
                    <a:gd name="T28" fmla="*/ 58 w 165"/>
                    <a:gd name="T29" fmla="*/ 96 h 96"/>
                    <a:gd name="T30" fmla="*/ 70 w 165"/>
                    <a:gd name="T31" fmla="*/ 38 h 96"/>
                    <a:gd name="T32" fmla="*/ 61 w 165"/>
                    <a:gd name="T33" fmla="*/ 24 h 96"/>
                    <a:gd name="T34" fmla="*/ 42 w 165"/>
                    <a:gd name="T35" fmla="*/ 42 h 96"/>
                    <a:gd name="T36" fmla="*/ 31 w 165"/>
                    <a:gd name="T37" fmla="*/ 96 h 96"/>
                    <a:gd name="T38" fmla="*/ 0 w 165"/>
                    <a:gd name="T39" fmla="*/ 96 h 96"/>
                    <a:gd name="T40" fmla="*/ 20 w 165"/>
                    <a:gd name="T41" fmla="*/ 1 h 96"/>
                    <a:gd name="T42" fmla="*/ 50 w 165"/>
                    <a:gd name="T43" fmla="*/ 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5" h="96">
                      <a:moveTo>
                        <a:pt x="50" y="1"/>
                      </a:moveTo>
                      <a:cubicBezTo>
                        <a:pt x="47" y="14"/>
                        <a:pt x="47" y="14"/>
                        <a:pt x="47" y="14"/>
                      </a:cubicBezTo>
                      <a:cubicBezTo>
                        <a:pt x="48" y="14"/>
                        <a:pt x="48" y="14"/>
                        <a:pt x="48" y="14"/>
                      </a:cubicBezTo>
                      <a:cubicBezTo>
                        <a:pt x="55" y="3"/>
                        <a:pt x="67" y="0"/>
                        <a:pt x="77" y="0"/>
                      </a:cubicBezTo>
                      <a:cubicBezTo>
                        <a:pt x="91" y="0"/>
                        <a:pt x="104" y="2"/>
                        <a:pt x="102" y="18"/>
                      </a:cubicBezTo>
                      <a:cubicBezTo>
                        <a:pt x="104" y="18"/>
                        <a:pt x="104" y="18"/>
                        <a:pt x="104" y="18"/>
                      </a:cubicBezTo>
                      <a:cubicBezTo>
                        <a:pt x="108" y="5"/>
                        <a:pt x="122" y="0"/>
                        <a:pt x="134" y="0"/>
                      </a:cubicBezTo>
                      <a:cubicBezTo>
                        <a:pt x="156" y="0"/>
                        <a:pt x="165" y="9"/>
                        <a:pt x="161" y="31"/>
                      </a:cubicBezTo>
                      <a:cubicBezTo>
                        <a:pt x="147" y="96"/>
                        <a:pt x="147" y="96"/>
                        <a:pt x="147" y="96"/>
                      </a:cubicBezTo>
                      <a:cubicBezTo>
                        <a:pt x="116" y="96"/>
                        <a:pt x="116" y="96"/>
                        <a:pt x="116" y="96"/>
                      </a:cubicBezTo>
                      <a:cubicBezTo>
                        <a:pt x="127" y="41"/>
                        <a:pt x="127" y="41"/>
                        <a:pt x="127" y="41"/>
                      </a:cubicBezTo>
                      <a:cubicBezTo>
                        <a:pt x="129" y="31"/>
                        <a:pt x="131" y="24"/>
                        <a:pt x="119" y="24"/>
                      </a:cubicBezTo>
                      <a:cubicBezTo>
                        <a:pt x="106" y="24"/>
                        <a:pt x="102" y="32"/>
                        <a:pt x="100" y="42"/>
                      </a:cubicBezTo>
                      <a:cubicBezTo>
                        <a:pt x="89" y="96"/>
                        <a:pt x="89" y="96"/>
                        <a:pt x="89" y="96"/>
                      </a:cubicBezTo>
                      <a:cubicBezTo>
                        <a:pt x="58" y="96"/>
                        <a:pt x="58" y="96"/>
                        <a:pt x="58" y="96"/>
                      </a:cubicBezTo>
                      <a:cubicBezTo>
                        <a:pt x="70" y="38"/>
                        <a:pt x="70" y="38"/>
                        <a:pt x="70" y="38"/>
                      </a:cubicBezTo>
                      <a:cubicBezTo>
                        <a:pt x="71" y="30"/>
                        <a:pt x="72" y="24"/>
                        <a:pt x="61" y="24"/>
                      </a:cubicBezTo>
                      <a:cubicBezTo>
                        <a:pt x="48" y="24"/>
                        <a:pt x="45" y="30"/>
                        <a:pt x="42" y="42"/>
                      </a:cubicBezTo>
                      <a:cubicBezTo>
                        <a:pt x="31" y="96"/>
                        <a:pt x="31" y="96"/>
                        <a:pt x="31" y="96"/>
                      </a:cubicBezTo>
                      <a:cubicBezTo>
                        <a:pt x="0" y="96"/>
                        <a:pt x="0" y="96"/>
                        <a:pt x="0" y="96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50" y="1"/>
                        <a:pt x="50" y="1"/>
                        <a:pt x="50" y="1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4" name="Freeform 29"/>
                <p:cNvSpPr>
                  <a:spLocks noEditPoints="1"/>
                </p:cNvSpPr>
                <p:nvPr/>
              </p:nvSpPr>
              <p:spPr bwMode="auto">
                <a:xfrm>
                  <a:off x="2134" y="2384"/>
                  <a:ext cx="50" cy="44"/>
                </a:xfrm>
                <a:custGeom>
                  <a:avLst/>
                  <a:gdLst>
                    <a:gd name="T0" fmla="*/ 53 w 112"/>
                    <a:gd name="T1" fmla="*/ 58 h 98"/>
                    <a:gd name="T2" fmla="*/ 68 w 112"/>
                    <a:gd name="T3" fmla="*/ 66 h 98"/>
                    <a:gd name="T4" fmla="*/ 48 w 112"/>
                    <a:gd name="T5" fmla="*/ 78 h 98"/>
                    <a:gd name="T6" fmla="*/ 37 w 112"/>
                    <a:gd name="T7" fmla="*/ 67 h 98"/>
                    <a:gd name="T8" fmla="*/ 53 w 112"/>
                    <a:gd name="T9" fmla="*/ 58 h 98"/>
                    <a:gd name="T10" fmla="*/ 61 w 112"/>
                    <a:gd name="T11" fmla="*/ 97 h 98"/>
                    <a:gd name="T12" fmla="*/ 92 w 112"/>
                    <a:gd name="T13" fmla="*/ 97 h 98"/>
                    <a:gd name="T14" fmla="*/ 105 w 112"/>
                    <a:gd name="T15" fmla="*/ 37 h 98"/>
                    <a:gd name="T16" fmla="*/ 68 w 112"/>
                    <a:gd name="T17" fmla="*/ 1 h 98"/>
                    <a:gd name="T18" fmla="*/ 18 w 112"/>
                    <a:gd name="T19" fmla="*/ 30 h 98"/>
                    <a:gd name="T20" fmla="*/ 49 w 112"/>
                    <a:gd name="T21" fmla="*/ 30 h 98"/>
                    <a:gd name="T22" fmla="*/ 64 w 112"/>
                    <a:gd name="T23" fmla="*/ 20 h 98"/>
                    <a:gd name="T24" fmla="*/ 75 w 112"/>
                    <a:gd name="T25" fmla="*/ 34 h 98"/>
                    <a:gd name="T26" fmla="*/ 71 w 112"/>
                    <a:gd name="T27" fmla="*/ 49 h 98"/>
                    <a:gd name="T28" fmla="*/ 70 w 112"/>
                    <a:gd name="T29" fmla="*/ 49 h 98"/>
                    <a:gd name="T30" fmla="*/ 46 w 112"/>
                    <a:gd name="T31" fmla="*/ 39 h 98"/>
                    <a:gd name="T32" fmla="*/ 6 w 112"/>
                    <a:gd name="T33" fmla="*/ 68 h 98"/>
                    <a:gd name="T34" fmla="*/ 34 w 112"/>
                    <a:gd name="T35" fmla="*/ 98 h 98"/>
                    <a:gd name="T36" fmla="*/ 64 w 112"/>
                    <a:gd name="T37" fmla="*/ 83 h 98"/>
                    <a:gd name="T38" fmla="*/ 65 w 112"/>
                    <a:gd name="T39" fmla="*/ 83 h 98"/>
                    <a:gd name="T40" fmla="*/ 61 w 112"/>
                    <a:gd name="T41" fmla="*/ 9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12" h="98">
                      <a:moveTo>
                        <a:pt x="53" y="58"/>
                      </a:moveTo>
                      <a:cubicBezTo>
                        <a:pt x="63" y="58"/>
                        <a:pt x="69" y="58"/>
                        <a:pt x="68" y="66"/>
                      </a:cubicBezTo>
                      <a:cubicBezTo>
                        <a:pt x="66" y="76"/>
                        <a:pt x="61" y="78"/>
                        <a:pt x="48" y="78"/>
                      </a:cubicBezTo>
                      <a:cubicBezTo>
                        <a:pt x="44" y="78"/>
                        <a:pt x="35" y="78"/>
                        <a:pt x="37" y="67"/>
                      </a:cubicBezTo>
                      <a:cubicBezTo>
                        <a:pt x="39" y="59"/>
                        <a:pt x="45" y="58"/>
                        <a:pt x="53" y="58"/>
                      </a:cubicBezTo>
                      <a:close/>
                      <a:moveTo>
                        <a:pt x="61" y="97"/>
                      </a:moveTo>
                      <a:cubicBezTo>
                        <a:pt x="92" y="97"/>
                        <a:pt x="92" y="97"/>
                        <a:pt x="92" y="97"/>
                      </a:cubicBezTo>
                      <a:cubicBezTo>
                        <a:pt x="105" y="37"/>
                        <a:pt x="105" y="37"/>
                        <a:pt x="105" y="37"/>
                      </a:cubicBezTo>
                      <a:cubicBezTo>
                        <a:pt x="112" y="5"/>
                        <a:pt x="99" y="1"/>
                        <a:pt x="68" y="1"/>
                      </a:cubicBezTo>
                      <a:cubicBezTo>
                        <a:pt x="45" y="1"/>
                        <a:pt x="24" y="0"/>
                        <a:pt x="18" y="30"/>
                      </a:cubicBezTo>
                      <a:cubicBezTo>
                        <a:pt x="49" y="30"/>
                        <a:pt x="49" y="30"/>
                        <a:pt x="49" y="30"/>
                      </a:cubicBezTo>
                      <a:cubicBezTo>
                        <a:pt x="50" y="21"/>
                        <a:pt x="56" y="20"/>
                        <a:pt x="64" y="20"/>
                      </a:cubicBezTo>
                      <a:cubicBezTo>
                        <a:pt x="77" y="20"/>
                        <a:pt x="76" y="25"/>
                        <a:pt x="75" y="34"/>
                      </a:cubicBezTo>
                      <a:cubicBezTo>
                        <a:pt x="71" y="49"/>
                        <a:pt x="71" y="49"/>
                        <a:pt x="71" y="49"/>
                      </a:cubicBezTo>
                      <a:cubicBezTo>
                        <a:pt x="70" y="49"/>
                        <a:pt x="70" y="49"/>
                        <a:pt x="70" y="49"/>
                      </a:cubicBezTo>
                      <a:cubicBezTo>
                        <a:pt x="69" y="38"/>
                        <a:pt x="55" y="39"/>
                        <a:pt x="46" y="39"/>
                      </a:cubicBezTo>
                      <a:cubicBezTo>
                        <a:pt x="24" y="39"/>
                        <a:pt x="10" y="46"/>
                        <a:pt x="6" y="68"/>
                      </a:cubicBezTo>
                      <a:cubicBezTo>
                        <a:pt x="0" y="93"/>
                        <a:pt x="12" y="98"/>
                        <a:pt x="34" y="98"/>
                      </a:cubicBezTo>
                      <a:cubicBezTo>
                        <a:pt x="45" y="98"/>
                        <a:pt x="59" y="96"/>
                        <a:pt x="64" y="83"/>
                      </a:cubicBezTo>
                      <a:cubicBezTo>
                        <a:pt x="65" y="83"/>
                        <a:pt x="65" y="83"/>
                        <a:pt x="65" y="83"/>
                      </a:cubicBezTo>
                      <a:cubicBezTo>
                        <a:pt x="61" y="97"/>
                        <a:pt x="61" y="97"/>
                        <a:pt x="61" y="97"/>
                      </a:cubicBez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5" name="Freeform 30"/>
                <p:cNvSpPr>
                  <a:spLocks noEditPoints="1"/>
                </p:cNvSpPr>
                <p:nvPr/>
              </p:nvSpPr>
              <p:spPr bwMode="auto">
                <a:xfrm>
                  <a:off x="2181" y="2367"/>
                  <a:ext cx="27" cy="61"/>
                </a:xfrm>
                <a:custGeom>
                  <a:avLst/>
                  <a:gdLst>
                    <a:gd name="T0" fmla="*/ 14 w 27"/>
                    <a:gd name="T1" fmla="*/ 61 h 61"/>
                    <a:gd name="T2" fmla="*/ 0 w 27"/>
                    <a:gd name="T3" fmla="*/ 61 h 61"/>
                    <a:gd name="T4" fmla="*/ 9 w 27"/>
                    <a:gd name="T5" fmla="*/ 18 h 61"/>
                    <a:gd name="T6" fmla="*/ 23 w 27"/>
                    <a:gd name="T7" fmla="*/ 18 h 61"/>
                    <a:gd name="T8" fmla="*/ 14 w 27"/>
                    <a:gd name="T9" fmla="*/ 61 h 61"/>
                    <a:gd name="T10" fmla="*/ 14 w 27"/>
                    <a:gd name="T11" fmla="*/ 61 h 61"/>
                    <a:gd name="T12" fmla="*/ 25 w 27"/>
                    <a:gd name="T13" fmla="*/ 11 h 61"/>
                    <a:gd name="T14" fmla="*/ 11 w 27"/>
                    <a:gd name="T15" fmla="*/ 11 h 61"/>
                    <a:gd name="T16" fmla="*/ 13 w 27"/>
                    <a:gd name="T17" fmla="*/ 0 h 61"/>
                    <a:gd name="T18" fmla="*/ 27 w 27"/>
                    <a:gd name="T19" fmla="*/ 0 h 61"/>
                    <a:gd name="T20" fmla="*/ 25 w 27"/>
                    <a:gd name="T21" fmla="*/ 11 h 61"/>
                    <a:gd name="T22" fmla="*/ 25 w 27"/>
                    <a:gd name="T23" fmla="*/ 1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61">
                      <a:moveTo>
                        <a:pt x="14" y="61"/>
                      </a:moveTo>
                      <a:lnTo>
                        <a:pt x="0" y="61"/>
                      </a:lnTo>
                      <a:lnTo>
                        <a:pt x="9" y="18"/>
                      </a:lnTo>
                      <a:lnTo>
                        <a:pt x="23" y="18"/>
                      </a:lnTo>
                      <a:lnTo>
                        <a:pt x="14" y="61"/>
                      </a:lnTo>
                      <a:lnTo>
                        <a:pt x="14" y="61"/>
                      </a:lnTo>
                      <a:close/>
                      <a:moveTo>
                        <a:pt x="25" y="11"/>
                      </a:moveTo>
                      <a:lnTo>
                        <a:pt x="11" y="11"/>
                      </a:lnTo>
                      <a:lnTo>
                        <a:pt x="13" y="0"/>
                      </a:lnTo>
                      <a:lnTo>
                        <a:pt x="27" y="0"/>
                      </a:lnTo>
                      <a:lnTo>
                        <a:pt x="25" y="11"/>
                      </a:lnTo>
                      <a:lnTo>
                        <a:pt x="25" y="11"/>
                      </a:lnTo>
                      <a:close/>
                    </a:path>
                  </a:pathLst>
                </a:custGeom>
                <a:solidFill>
                  <a:srgbClr val="F8971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6" name="Freeform 31"/>
                <p:cNvSpPr>
                  <a:spLocks/>
                </p:cNvSpPr>
                <p:nvPr/>
              </p:nvSpPr>
              <p:spPr bwMode="auto">
                <a:xfrm>
                  <a:off x="1839" y="2296"/>
                  <a:ext cx="81" cy="150"/>
                </a:xfrm>
                <a:custGeom>
                  <a:avLst/>
                  <a:gdLst>
                    <a:gd name="T0" fmla="*/ 170 w 179"/>
                    <a:gd name="T1" fmla="*/ 328 h 335"/>
                    <a:gd name="T2" fmla="*/ 51 w 179"/>
                    <a:gd name="T3" fmla="*/ 167 h 335"/>
                    <a:gd name="T4" fmla="*/ 172 w 179"/>
                    <a:gd name="T5" fmla="*/ 6 h 335"/>
                    <a:gd name="T6" fmla="*/ 169 w 179"/>
                    <a:gd name="T7" fmla="*/ 0 h 335"/>
                    <a:gd name="T8" fmla="*/ 0 w 179"/>
                    <a:gd name="T9" fmla="*/ 167 h 335"/>
                    <a:gd name="T10" fmla="*/ 169 w 179"/>
                    <a:gd name="T11" fmla="*/ 335 h 335"/>
                    <a:gd name="T12" fmla="*/ 170 w 179"/>
                    <a:gd name="T13" fmla="*/ 328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9" h="335">
                      <a:moveTo>
                        <a:pt x="170" y="328"/>
                      </a:moveTo>
                      <a:cubicBezTo>
                        <a:pt x="101" y="307"/>
                        <a:pt x="51" y="243"/>
                        <a:pt x="51" y="167"/>
                      </a:cubicBezTo>
                      <a:cubicBezTo>
                        <a:pt x="51" y="91"/>
                        <a:pt x="102" y="27"/>
                        <a:pt x="172" y="6"/>
                      </a:cubicBezTo>
                      <a:cubicBezTo>
                        <a:pt x="179" y="4"/>
                        <a:pt x="177" y="0"/>
                        <a:pt x="169" y="0"/>
                      </a:cubicBezTo>
                      <a:cubicBezTo>
                        <a:pt x="75" y="0"/>
                        <a:pt x="0" y="75"/>
                        <a:pt x="0" y="167"/>
                      </a:cubicBezTo>
                      <a:cubicBezTo>
                        <a:pt x="0" y="260"/>
                        <a:pt x="75" y="335"/>
                        <a:pt x="169" y="335"/>
                      </a:cubicBezTo>
                      <a:cubicBezTo>
                        <a:pt x="177" y="335"/>
                        <a:pt x="178" y="330"/>
                        <a:pt x="170" y="328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7" name="Freeform 32"/>
                <p:cNvSpPr>
                  <a:spLocks/>
                </p:cNvSpPr>
                <p:nvPr/>
              </p:nvSpPr>
              <p:spPr bwMode="auto">
                <a:xfrm>
                  <a:off x="1870" y="2307"/>
                  <a:ext cx="109" cy="84"/>
                </a:xfrm>
                <a:custGeom>
                  <a:avLst/>
                  <a:gdLst>
                    <a:gd name="T0" fmla="*/ 15 w 243"/>
                    <a:gd name="T1" fmla="*/ 182 h 188"/>
                    <a:gd name="T2" fmla="*/ 14 w 243"/>
                    <a:gd name="T3" fmla="*/ 168 h 188"/>
                    <a:gd name="T4" fmla="*/ 147 w 243"/>
                    <a:gd name="T5" fmla="*/ 35 h 188"/>
                    <a:gd name="T6" fmla="*/ 240 w 243"/>
                    <a:gd name="T7" fmla="*/ 64 h 188"/>
                    <a:gd name="T8" fmla="*/ 133 w 243"/>
                    <a:gd name="T9" fmla="*/ 0 h 188"/>
                    <a:gd name="T10" fmla="*/ 0 w 243"/>
                    <a:gd name="T11" fmla="*/ 133 h 188"/>
                    <a:gd name="T12" fmla="*/ 9 w 243"/>
                    <a:gd name="T13" fmla="*/ 181 h 188"/>
                    <a:gd name="T14" fmla="*/ 15 w 243"/>
                    <a:gd name="T15" fmla="*/ 182 h 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3" h="188">
                      <a:moveTo>
                        <a:pt x="15" y="182"/>
                      </a:moveTo>
                      <a:cubicBezTo>
                        <a:pt x="14" y="177"/>
                        <a:pt x="14" y="173"/>
                        <a:pt x="14" y="168"/>
                      </a:cubicBezTo>
                      <a:cubicBezTo>
                        <a:pt x="14" y="94"/>
                        <a:pt x="73" y="35"/>
                        <a:pt x="147" y="35"/>
                      </a:cubicBezTo>
                      <a:cubicBezTo>
                        <a:pt x="216" y="35"/>
                        <a:pt x="237" y="66"/>
                        <a:pt x="240" y="64"/>
                      </a:cubicBezTo>
                      <a:cubicBezTo>
                        <a:pt x="243" y="62"/>
                        <a:pt x="215" y="0"/>
                        <a:pt x="133" y="0"/>
                      </a:cubicBezTo>
                      <a:cubicBezTo>
                        <a:pt x="60" y="0"/>
                        <a:pt x="0" y="60"/>
                        <a:pt x="0" y="133"/>
                      </a:cubicBezTo>
                      <a:cubicBezTo>
                        <a:pt x="0" y="150"/>
                        <a:pt x="3" y="166"/>
                        <a:pt x="9" y="181"/>
                      </a:cubicBezTo>
                      <a:cubicBezTo>
                        <a:pt x="11" y="188"/>
                        <a:pt x="15" y="188"/>
                        <a:pt x="15" y="182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28" name="Freeform 33"/>
                <p:cNvSpPr>
                  <a:spLocks/>
                </p:cNvSpPr>
                <p:nvPr/>
              </p:nvSpPr>
              <p:spPr bwMode="auto">
                <a:xfrm>
                  <a:off x="1899" y="2329"/>
                  <a:ext cx="78" cy="27"/>
                </a:xfrm>
                <a:custGeom>
                  <a:avLst/>
                  <a:gdLst>
                    <a:gd name="T0" fmla="*/ 5 w 175"/>
                    <a:gd name="T1" fmla="*/ 37 h 60"/>
                    <a:gd name="T2" fmla="*/ 126 w 175"/>
                    <a:gd name="T3" fmla="*/ 36 h 60"/>
                    <a:gd name="T4" fmla="*/ 173 w 175"/>
                    <a:gd name="T5" fmla="*/ 60 h 60"/>
                    <a:gd name="T6" fmla="*/ 122 w 175"/>
                    <a:gd name="T7" fmla="*/ 16 h 60"/>
                    <a:gd name="T8" fmla="*/ 3 w 175"/>
                    <a:gd name="T9" fmla="*/ 34 h 60"/>
                    <a:gd name="T10" fmla="*/ 5 w 175"/>
                    <a:gd name="T11" fmla="*/ 3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5" h="60">
                      <a:moveTo>
                        <a:pt x="5" y="37"/>
                      </a:moveTo>
                      <a:cubicBezTo>
                        <a:pt x="40" y="22"/>
                        <a:pt x="83" y="21"/>
                        <a:pt x="126" y="36"/>
                      </a:cubicBezTo>
                      <a:cubicBezTo>
                        <a:pt x="155" y="46"/>
                        <a:pt x="171" y="60"/>
                        <a:pt x="173" y="60"/>
                      </a:cubicBezTo>
                      <a:cubicBezTo>
                        <a:pt x="175" y="59"/>
                        <a:pt x="156" y="29"/>
                        <a:pt x="122" y="16"/>
                      </a:cubicBezTo>
                      <a:cubicBezTo>
                        <a:pt x="80" y="0"/>
                        <a:pt x="36" y="8"/>
                        <a:pt x="3" y="34"/>
                      </a:cubicBezTo>
                      <a:cubicBezTo>
                        <a:pt x="0" y="37"/>
                        <a:pt x="1" y="39"/>
                        <a:pt x="5" y="37"/>
                      </a:cubicBezTo>
                      <a:close/>
                    </a:path>
                  </a:pathLst>
                </a:custGeom>
                <a:solidFill>
                  <a:srgbClr val="0096D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latin typeface="CiscoSansTT Light"/>
                    <a:cs typeface="CiscoSansTT Light"/>
                  </a:endParaRPr>
                </a:p>
              </p:txBody>
            </p:sp>
          </p:grpSp>
        </p:grpSp>
        <p:grpSp>
          <p:nvGrpSpPr>
            <p:cNvPr id="15" name="Group 14"/>
            <p:cNvGrpSpPr/>
            <p:nvPr/>
          </p:nvGrpSpPr>
          <p:grpSpPr>
            <a:xfrm>
              <a:off x="2362200" y="1352550"/>
              <a:ext cx="364510" cy="364510"/>
              <a:chOff x="4114800" y="3774005"/>
              <a:chExt cx="914400" cy="9144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114800" y="3774005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0">
                    <a:srgbClr val="F8971D">
                      <a:shade val="30000"/>
                      <a:satMod val="115000"/>
                    </a:srgbClr>
                  </a:gs>
                  <a:gs pos="50000">
                    <a:srgbClr val="F8971D">
                      <a:shade val="67500"/>
                      <a:satMod val="115000"/>
                    </a:srgbClr>
                  </a:gs>
                  <a:gs pos="100000">
                    <a:srgbClr val="F8971D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ln w="254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17" name="Freeform 7"/>
              <p:cNvSpPr>
                <a:spLocks noEditPoints="1"/>
              </p:cNvSpPr>
              <p:nvPr/>
            </p:nvSpPr>
            <p:spPr bwMode="auto">
              <a:xfrm>
                <a:off x="4459399" y="3972868"/>
                <a:ext cx="225203" cy="516675"/>
              </a:xfrm>
              <a:custGeom>
                <a:avLst/>
                <a:gdLst/>
                <a:ahLst/>
                <a:cxnLst>
                  <a:cxn ang="0">
                    <a:pos x="153" y="0"/>
                  </a:cxn>
                  <a:cxn ang="0">
                    <a:pos x="14" y="0"/>
                  </a:cxn>
                  <a:cxn ang="0">
                    <a:pos x="0" y="14"/>
                  </a:cxn>
                  <a:cxn ang="0">
                    <a:pos x="0" y="370"/>
                  </a:cxn>
                  <a:cxn ang="0">
                    <a:pos x="14" y="384"/>
                  </a:cxn>
                  <a:cxn ang="0">
                    <a:pos x="153" y="384"/>
                  </a:cxn>
                  <a:cxn ang="0">
                    <a:pos x="167" y="370"/>
                  </a:cxn>
                  <a:cxn ang="0">
                    <a:pos x="167" y="14"/>
                  </a:cxn>
                  <a:cxn ang="0">
                    <a:pos x="153" y="0"/>
                  </a:cxn>
                  <a:cxn ang="0">
                    <a:pos x="135" y="340"/>
                  </a:cxn>
                  <a:cxn ang="0">
                    <a:pos x="121" y="354"/>
                  </a:cxn>
                  <a:cxn ang="0">
                    <a:pos x="42" y="354"/>
                  </a:cxn>
                  <a:cxn ang="0">
                    <a:pos x="28" y="340"/>
                  </a:cxn>
                  <a:cxn ang="0">
                    <a:pos x="28" y="245"/>
                  </a:cxn>
                  <a:cxn ang="0">
                    <a:pos x="42" y="231"/>
                  </a:cxn>
                  <a:cxn ang="0">
                    <a:pos x="121" y="231"/>
                  </a:cxn>
                  <a:cxn ang="0">
                    <a:pos x="135" y="245"/>
                  </a:cxn>
                  <a:cxn ang="0">
                    <a:pos x="135" y="340"/>
                  </a:cxn>
                  <a:cxn ang="0">
                    <a:pos x="121" y="215"/>
                  </a:cxn>
                  <a:cxn ang="0">
                    <a:pos x="42" y="215"/>
                  </a:cxn>
                  <a:cxn ang="0">
                    <a:pos x="28" y="202"/>
                  </a:cxn>
                  <a:cxn ang="0">
                    <a:pos x="42" y="188"/>
                  </a:cxn>
                  <a:cxn ang="0">
                    <a:pos x="121" y="188"/>
                  </a:cxn>
                  <a:cxn ang="0">
                    <a:pos x="135" y="202"/>
                  </a:cxn>
                  <a:cxn ang="0">
                    <a:pos x="121" y="215"/>
                  </a:cxn>
                  <a:cxn ang="0">
                    <a:pos x="121" y="175"/>
                  </a:cxn>
                  <a:cxn ang="0">
                    <a:pos x="42" y="175"/>
                  </a:cxn>
                  <a:cxn ang="0">
                    <a:pos x="28" y="162"/>
                  </a:cxn>
                  <a:cxn ang="0">
                    <a:pos x="42" y="148"/>
                  </a:cxn>
                  <a:cxn ang="0">
                    <a:pos x="121" y="148"/>
                  </a:cxn>
                  <a:cxn ang="0">
                    <a:pos x="135" y="162"/>
                  </a:cxn>
                  <a:cxn ang="0">
                    <a:pos x="121" y="175"/>
                  </a:cxn>
                </a:cxnLst>
                <a:rect l="0" t="0" r="r" b="b"/>
                <a:pathLst>
                  <a:path w="167" h="384">
                    <a:moveTo>
                      <a:pt x="153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370"/>
                      <a:pt x="0" y="370"/>
                      <a:pt x="0" y="370"/>
                    </a:cubicBezTo>
                    <a:cubicBezTo>
                      <a:pt x="0" y="378"/>
                      <a:pt x="6" y="384"/>
                      <a:pt x="14" y="384"/>
                    </a:cubicBezTo>
                    <a:cubicBezTo>
                      <a:pt x="153" y="384"/>
                      <a:pt x="153" y="384"/>
                      <a:pt x="153" y="384"/>
                    </a:cubicBezTo>
                    <a:cubicBezTo>
                      <a:pt x="161" y="384"/>
                      <a:pt x="167" y="378"/>
                      <a:pt x="167" y="370"/>
                    </a:cubicBezTo>
                    <a:cubicBezTo>
                      <a:pt x="167" y="14"/>
                      <a:pt x="167" y="14"/>
                      <a:pt x="167" y="14"/>
                    </a:cubicBezTo>
                    <a:cubicBezTo>
                      <a:pt x="167" y="6"/>
                      <a:pt x="161" y="0"/>
                      <a:pt x="153" y="0"/>
                    </a:cubicBezTo>
                    <a:close/>
                    <a:moveTo>
                      <a:pt x="135" y="340"/>
                    </a:moveTo>
                    <a:cubicBezTo>
                      <a:pt x="135" y="348"/>
                      <a:pt x="129" y="354"/>
                      <a:pt x="121" y="354"/>
                    </a:cubicBezTo>
                    <a:cubicBezTo>
                      <a:pt x="42" y="354"/>
                      <a:pt x="42" y="354"/>
                      <a:pt x="42" y="354"/>
                    </a:cubicBezTo>
                    <a:cubicBezTo>
                      <a:pt x="34" y="354"/>
                      <a:pt x="28" y="348"/>
                      <a:pt x="28" y="340"/>
                    </a:cubicBezTo>
                    <a:cubicBezTo>
                      <a:pt x="28" y="245"/>
                      <a:pt x="28" y="245"/>
                      <a:pt x="28" y="245"/>
                    </a:cubicBezTo>
                    <a:cubicBezTo>
                      <a:pt x="28" y="237"/>
                      <a:pt x="34" y="231"/>
                      <a:pt x="42" y="231"/>
                    </a:cubicBezTo>
                    <a:cubicBezTo>
                      <a:pt x="121" y="231"/>
                      <a:pt x="121" y="231"/>
                      <a:pt x="121" y="231"/>
                    </a:cubicBezTo>
                    <a:cubicBezTo>
                      <a:pt x="129" y="231"/>
                      <a:pt x="135" y="237"/>
                      <a:pt x="135" y="245"/>
                    </a:cubicBezTo>
                    <a:lnTo>
                      <a:pt x="135" y="340"/>
                    </a:lnTo>
                    <a:close/>
                    <a:moveTo>
                      <a:pt x="121" y="215"/>
                    </a:moveTo>
                    <a:cubicBezTo>
                      <a:pt x="42" y="215"/>
                      <a:pt x="42" y="215"/>
                      <a:pt x="42" y="215"/>
                    </a:cubicBezTo>
                    <a:cubicBezTo>
                      <a:pt x="34" y="215"/>
                      <a:pt x="28" y="209"/>
                      <a:pt x="28" y="202"/>
                    </a:cubicBezTo>
                    <a:cubicBezTo>
                      <a:pt x="28" y="194"/>
                      <a:pt x="34" y="188"/>
                      <a:pt x="42" y="188"/>
                    </a:cubicBezTo>
                    <a:cubicBezTo>
                      <a:pt x="121" y="188"/>
                      <a:pt x="121" y="188"/>
                      <a:pt x="121" y="188"/>
                    </a:cubicBezTo>
                    <a:cubicBezTo>
                      <a:pt x="129" y="188"/>
                      <a:pt x="135" y="194"/>
                      <a:pt x="135" y="202"/>
                    </a:cubicBezTo>
                    <a:cubicBezTo>
                      <a:pt x="135" y="209"/>
                      <a:pt x="129" y="215"/>
                      <a:pt x="121" y="215"/>
                    </a:cubicBezTo>
                    <a:close/>
                    <a:moveTo>
                      <a:pt x="121" y="175"/>
                    </a:moveTo>
                    <a:cubicBezTo>
                      <a:pt x="42" y="175"/>
                      <a:pt x="42" y="175"/>
                      <a:pt x="42" y="175"/>
                    </a:cubicBezTo>
                    <a:cubicBezTo>
                      <a:pt x="34" y="175"/>
                      <a:pt x="28" y="169"/>
                      <a:pt x="28" y="162"/>
                    </a:cubicBezTo>
                    <a:cubicBezTo>
                      <a:pt x="28" y="154"/>
                      <a:pt x="34" y="148"/>
                      <a:pt x="42" y="148"/>
                    </a:cubicBezTo>
                    <a:cubicBezTo>
                      <a:pt x="121" y="148"/>
                      <a:pt x="121" y="148"/>
                      <a:pt x="121" y="148"/>
                    </a:cubicBezTo>
                    <a:cubicBezTo>
                      <a:pt x="129" y="148"/>
                      <a:pt x="135" y="154"/>
                      <a:pt x="135" y="162"/>
                    </a:cubicBezTo>
                    <a:cubicBezTo>
                      <a:pt x="135" y="169"/>
                      <a:pt x="129" y="175"/>
                      <a:pt x="121" y="1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dirty="0">
                    <a:latin typeface="CiscoSansTT Light"/>
                    <a:cs typeface="CiscoSansTT Light"/>
                  </a:rPr>
                  <a:t> </a:t>
                </a:r>
              </a:p>
            </p:txBody>
          </p:sp>
        </p:grpSp>
      </p:grpSp>
      <p:pic>
        <p:nvPicPr>
          <p:cNvPr id="29" name="Picture 22" descr="\\MV-FS\Projects\Cisco\References\Brand Assets\Kubrick Icons\Device Icons\Device_server_3107_unreachable_2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347" y="1616892"/>
            <a:ext cx="651237" cy="651237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4673668" y="3139263"/>
            <a:ext cx="23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>
                <a:solidFill>
                  <a:schemeClr val="bg1"/>
                </a:solidFill>
                <a:latin typeface="CiscoSansTT Light"/>
                <a:cs typeface="CiscoSansTT Light"/>
              </a:rPr>
              <a:t>Akamai </a:t>
            </a:r>
            <a:r>
              <a:rPr lang="en-US" sz="1400" kern="0" dirty="0" smtClean="0">
                <a:solidFill>
                  <a:schemeClr val="bg1"/>
                </a:solidFill>
                <a:latin typeface="CiscoSansTT Light"/>
                <a:cs typeface="CiscoSansTT Light"/>
              </a:rPr>
              <a:t>Connect Solution</a:t>
            </a:r>
            <a:endParaRPr lang="en-US" sz="1400" kern="0" dirty="0">
              <a:solidFill>
                <a:schemeClr val="bg1"/>
              </a:solidFill>
              <a:latin typeface="CiscoSansTT Light"/>
              <a:cs typeface="CiscoSansTT 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6217" y="3100860"/>
            <a:ext cx="4138050" cy="392183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667">
                <a:schemeClr val="accent6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4" rIns="68586" bIns="34294" rtlCol="0" anchor="ctr"/>
          <a:lstStyle/>
          <a:p>
            <a:pPr algn="ctr" defTabSz="457124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3215" y="3143063"/>
            <a:ext cx="2396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>
                <a:solidFill>
                  <a:schemeClr val="bg1"/>
                </a:solidFill>
                <a:latin typeface="CiscoSansTT Light"/>
                <a:cs typeface="CiscoSansTT Light"/>
              </a:rPr>
              <a:t>Network Challenges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241425" y="1909106"/>
            <a:ext cx="713817" cy="171947"/>
            <a:chOff x="1346870" y="1779746"/>
            <a:chExt cx="608372" cy="171947"/>
          </a:xfrm>
        </p:grpSpPr>
        <p:cxnSp>
          <p:nvCxnSpPr>
            <p:cNvPr id="34" name="Straight Arrow Connector 33"/>
            <p:cNvCxnSpPr/>
            <p:nvPr/>
          </p:nvCxnSpPr>
          <p:spPr>
            <a:xfrm flipH="1">
              <a:off x="1346870" y="1951693"/>
              <a:ext cx="608372" cy="0"/>
            </a:xfrm>
            <a:prstGeom prst="straightConnector1">
              <a:avLst/>
            </a:prstGeom>
            <a:ln w="9525">
              <a:solidFill>
                <a:srgbClr val="1F8BAE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1346870" y="1779746"/>
              <a:ext cx="608372" cy="0"/>
            </a:xfrm>
            <a:prstGeom prst="straightConnector1">
              <a:avLst/>
            </a:prstGeom>
            <a:ln w="9525">
              <a:solidFill>
                <a:srgbClr val="1F8BAE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/>
          <p:cNvCxnSpPr/>
          <p:nvPr/>
        </p:nvCxnSpPr>
        <p:spPr>
          <a:xfrm flipH="1">
            <a:off x="2924481" y="2004850"/>
            <a:ext cx="1579786" cy="0"/>
          </a:xfrm>
          <a:prstGeom prst="straightConnector1">
            <a:avLst/>
          </a:prstGeom>
          <a:ln w="9525">
            <a:solidFill>
              <a:srgbClr val="1F8BAE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66218" y="2229122"/>
            <a:ext cx="980652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Branch User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663361" y="1691139"/>
            <a:ext cx="386367" cy="482200"/>
            <a:chOff x="2749550" y="1158875"/>
            <a:chExt cx="3641725" cy="4545013"/>
          </a:xfr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effectLst/>
        </p:grpSpPr>
        <p:sp>
          <p:nvSpPr>
            <p:cNvPr id="39" name="Freeform 76"/>
            <p:cNvSpPr>
              <a:spLocks/>
            </p:cNvSpPr>
            <p:nvPr/>
          </p:nvSpPr>
          <p:spPr bwMode="auto">
            <a:xfrm>
              <a:off x="3622675" y="1158875"/>
              <a:ext cx="1893888" cy="2422525"/>
            </a:xfrm>
            <a:custGeom>
              <a:avLst/>
              <a:gdLst>
                <a:gd name="T0" fmla="*/ 58 w 505"/>
                <a:gd name="T1" fmla="*/ 501 h 646"/>
                <a:gd name="T2" fmla="*/ 253 w 505"/>
                <a:gd name="T3" fmla="*/ 646 h 646"/>
                <a:gd name="T4" fmla="*/ 448 w 505"/>
                <a:gd name="T5" fmla="*/ 501 h 646"/>
                <a:gd name="T6" fmla="*/ 485 w 505"/>
                <a:gd name="T7" fmla="*/ 358 h 646"/>
                <a:gd name="T8" fmla="*/ 459 w 505"/>
                <a:gd name="T9" fmla="*/ 131 h 646"/>
                <a:gd name="T10" fmla="*/ 253 w 505"/>
                <a:gd name="T11" fmla="*/ 0 h 646"/>
                <a:gd name="T12" fmla="*/ 47 w 505"/>
                <a:gd name="T13" fmla="*/ 131 h 646"/>
                <a:gd name="T14" fmla="*/ 20 w 505"/>
                <a:gd name="T15" fmla="*/ 358 h 646"/>
                <a:gd name="T16" fmla="*/ 58 w 505"/>
                <a:gd name="T17" fmla="*/ 501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5" h="646">
                  <a:moveTo>
                    <a:pt x="58" y="501"/>
                  </a:moveTo>
                  <a:cubicBezTo>
                    <a:pt x="80" y="589"/>
                    <a:pt x="166" y="646"/>
                    <a:pt x="253" y="646"/>
                  </a:cubicBezTo>
                  <a:cubicBezTo>
                    <a:pt x="339" y="646"/>
                    <a:pt x="425" y="589"/>
                    <a:pt x="448" y="501"/>
                  </a:cubicBezTo>
                  <a:cubicBezTo>
                    <a:pt x="485" y="358"/>
                    <a:pt x="485" y="358"/>
                    <a:pt x="485" y="358"/>
                  </a:cubicBezTo>
                  <a:cubicBezTo>
                    <a:pt x="505" y="281"/>
                    <a:pt x="496" y="199"/>
                    <a:pt x="459" y="131"/>
                  </a:cubicBezTo>
                  <a:cubicBezTo>
                    <a:pt x="417" y="53"/>
                    <a:pt x="343" y="0"/>
                    <a:pt x="253" y="0"/>
                  </a:cubicBezTo>
                  <a:cubicBezTo>
                    <a:pt x="163" y="0"/>
                    <a:pt x="89" y="53"/>
                    <a:pt x="47" y="131"/>
                  </a:cubicBezTo>
                  <a:cubicBezTo>
                    <a:pt x="10" y="199"/>
                    <a:pt x="0" y="281"/>
                    <a:pt x="20" y="358"/>
                  </a:cubicBezTo>
                  <a:lnTo>
                    <a:pt x="58" y="501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kern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0" name="Freeform 77"/>
            <p:cNvSpPr>
              <a:spLocks/>
            </p:cNvSpPr>
            <p:nvPr/>
          </p:nvSpPr>
          <p:spPr bwMode="auto">
            <a:xfrm>
              <a:off x="2749550" y="3886200"/>
              <a:ext cx="3641725" cy="1817688"/>
            </a:xfrm>
            <a:custGeom>
              <a:avLst/>
              <a:gdLst>
                <a:gd name="T0" fmla="*/ 931 w 971"/>
                <a:gd name="T1" fmla="*/ 105 h 485"/>
                <a:gd name="T2" fmla="*/ 478 w 971"/>
                <a:gd name="T3" fmla="*/ 0 h 485"/>
                <a:gd name="T4" fmla="*/ 40 w 971"/>
                <a:gd name="T5" fmla="*/ 99 h 485"/>
                <a:gd name="T6" fmla="*/ 0 w 971"/>
                <a:gd name="T7" fmla="*/ 485 h 485"/>
                <a:gd name="T8" fmla="*/ 971 w 971"/>
                <a:gd name="T9" fmla="*/ 485 h 485"/>
                <a:gd name="T10" fmla="*/ 931 w 971"/>
                <a:gd name="T11" fmla="*/ 10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1" h="485">
                  <a:moveTo>
                    <a:pt x="931" y="105"/>
                  </a:moveTo>
                  <a:cubicBezTo>
                    <a:pt x="785" y="40"/>
                    <a:pt x="677" y="0"/>
                    <a:pt x="478" y="0"/>
                  </a:cubicBezTo>
                  <a:cubicBezTo>
                    <a:pt x="286" y="0"/>
                    <a:pt x="183" y="37"/>
                    <a:pt x="40" y="99"/>
                  </a:cubicBezTo>
                  <a:cubicBezTo>
                    <a:pt x="40" y="99"/>
                    <a:pt x="20" y="274"/>
                    <a:pt x="0" y="485"/>
                  </a:cubicBezTo>
                  <a:cubicBezTo>
                    <a:pt x="971" y="485"/>
                    <a:pt x="971" y="485"/>
                    <a:pt x="971" y="485"/>
                  </a:cubicBezTo>
                  <a:lnTo>
                    <a:pt x="931" y="105"/>
                  </a:lnTo>
                  <a:close/>
                </a:path>
              </a:pathLst>
            </a:custGeom>
            <a:grpFill/>
            <a:ln>
              <a:noFill/>
            </a:ln>
            <a:effectLst/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n-US" kern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09362" y="1016589"/>
            <a:ext cx="1421636" cy="1402916"/>
            <a:chOff x="6909345" y="1719215"/>
            <a:chExt cx="1421636" cy="1402916"/>
          </a:xfrm>
        </p:grpSpPr>
        <p:grpSp>
          <p:nvGrpSpPr>
            <p:cNvPr id="42" name="Group 41"/>
            <p:cNvGrpSpPr/>
            <p:nvPr/>
          </p:nvGrpSpPr>
          <p:grpSpPr>
            <a:xfrm>
              <a:off x="6909345" y="1719215"/>
              <a:ext cx="1421636" cy="1402916"/>
              <a:chOff x="6909345" y="1719215"/>
              <a:chExt cx="1421636" cy="1402916"/>
            </a:xfr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Oval 43"/>
              <p:cNvSpPr/>
              <p:nvPr/>
            </p:nvSpPr>
            <p:spPr>
              <a:xfrm>
                <a:off x="6995076" y="1871958"/>
                <a:ext cx="1250175" cy="1250173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rgbClr val="00B0F0"/>
                  </a:gs>
                </a:gsLst>
                <a:lin ang="2700000" scaled="1"/>
                <a:tileRect/>
              </a:gradFill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160064" y="2307678"/>
                <a:ext cx="920198" cy="563223"/>
              </a:xfrm>
              <a:prstGeom prst="rect">
                <a:avLst/>
              </a:prstGeom>
            </p:spPr>
            <p:txBody>
              <a:bodyPr wrap="square" lIns="91432" tIns="45716" rIns="91432" bIns="45716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1200" dirty="0">
                    <a:solidFill>
                      <a:srgbClr val="005F8A"/>
                    </a:solidFill>
                    <a:latin typeface="CiscoSansTT Light"/>
                    <a:cs typeface="CiscoSansTT Light"/>
                  </a:rPr>
                  <a:t>Akamai </a:t>
                </a:r>
                <a:br>
                  <a:rPr lang="en-US" sz="1200" dirty="0">
                    <a:solidFill>
                      <a:srgbClr val="005F8A"/>
                    </a:solidFill>
                    <a:latin typeface="CiscoSansTT Light"/>
                    <a:cs typeface="CiscoSansTT Light"/>
                  </a:rPr>
                </a:br>
                <a:r>
                  <a:rPr lang="en-US" sz="1200" dirty="0">
                    <a:solidFill>
                      <a:srgbClr val="005F8A"/>
                    </a:solidFill>
                    <a:latin typeface="CiscoSansTT Light"/>
                    <a:cs typeface="CiscoSansTT Light"/>
                  </a:rPr>
                  <a:t>Intelligent Platform</a:t>
                </a:r>
              </a:p>
            </p:txBody>
          </p:sp>
          <p:grpSp>
            <p:nvGrpSpPr>
              <p:cNvPr id="46" name="Group 45"/>
              <p:cNvGrpSpPr/>
              <p:nvPr/>
            </p:nvGrpSpPr>
            <p:grpSpPr>
              <a:xfrm>
                <a:off x="7437908" y="1719215"/>
                <a:ext cx="364510" cy="364508"/>
                <a:chOff x="4114800" y="3774005"/>
                <a:chExt cx="914400" cy="914400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4114800" y="3774005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8971D">
                        <a:shade val="30000"/>
                        <a:satMod val="115000"/>
                      </a:srgbClr>
                    </a:gs>
                    <a:gs pos="50000">
                      <a:srgbClr val="F8971D">
                        <a:shade val="67500"/>
                        <a:satMod val="115000"/>
                      </a:srgbClr>
                    </a:gs>
                    <a:gs pos="100000">
                      <a:srgbClr val="F8971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60" name="Freeform 7"/>
                <p:cNvSpPr>
                  <a:spLocks noEditPoints="1"/>
                </p:cNvSpPr>
                <p:nvPr/>
              </p:nvSpPr>
              <p:spPr bwMode="auto">
                <a:xfrm>
                  <a:off x="4459399" y="3972868"/>
                  <a:ext cx="225203" cy="516675"/>
                </a:xfrm>
                <a:custGeom>
                  <a:avLst/>
                  <a:gdLst/>
                  <a:ahLst/>
                  <a:cxnLst>
                    <a:cxn ang="0">
                      <a:pos x="153" y="0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0" y="370"/>
                    </a:cxn>
                    <a:cxn ang="0">
                      <a:pos x="14" y="384"/>
                    </a:cxn>
                    <a:cxn ang="0">
                      <a:pos x="153" y="384"/>
                    </a:cxn>
                    <a:cxn ang="0">
                      <a:pos x="167" y="370"/>
                    </a:cxn>
                    <a:cxn ang="0">
                      <a:pos x="167" y="14"/>
                    </a:cxn>
                    <a:cxn ang="0">
                      <a:pos x="153" y="0"/>
                    </a:cxn>
                    <a:cxn ang="0">
                      <a:pos x="135" y="340"/>
                    </a:cxn>
                    <a:cxn ang="0">
                      <a:pos x="121" y="354"/>
                    </a:cxn>
                    <a:cxn ang="0">
                      <a:pos x="42" y="354"/>
                    </a:cxn>
                    <a:cxn ang="0">
                      <a:pos x="28" y="340"/>
                    </a:cxn>
                    <a:cxn ang="0">
                      <a:pos x="28" y="245"/>
                    </a:cxn>
                    <a:cxn ang="0">
                      <a:pos x="42" y="231"/>
                    </a:cxn>
                    <a:cxn ang="0">
                      <a:pos x="121" y="231"/>
                    </a:cxn>
                    <a:cxn ang="0">
                      <a:pos x="135" y="245"/>
                    </a:cxn>
                    <a:cxn ang="0">
                      <a:pos x="135" y="340"/>
                    </a:cxn>
                    <a:cxn ang="0">
                      <a:pos x="121" y="215"/>
                    </a:cxn>
                    <a:cxn ang="0">
                      <a:pos x="42" y="215"/>
                    </a:cxn>
                    <a:cxn ang="0">
                      <a:pos x="28" y="202"/>
                    </a:cxn>
                    <a:cxn ang="0">
                      <a:pos x="42" y="188"/>
                    </a:cxn>
                    <a:cxn ang="0">
                      <a:pos x="121" y="188"/>
                    </a:cxn>
                    <a:cxn ang="0">
                      <a:pos x="135" y="202"/>
                    </a:cxn>
                    <a:cxn ang="0">
                      <a:pos x="121" y="215"/>
                    </a:cxn>
                    <a:cxn ang="0">
                      <a:pos x="121" y="175"/>
                    </a:cxn>
                    <a:cxn ang="0">
                      <a:pos x="42" y="175"/>
                    </a:cxn>
                    <a:cxn ang="0">
                      <a:pos x="28" y="162"/>
                    </a:cxn>
                    <a:cxn ang="0">
                      <a:pos x="42" y="148"/>
                    </a:cxn>
                    <a:cxn ang="0">
                      <a:pos x="121" y="148"/>
                    </a:cxn>
                    <a:cxn ang="0">
                      <a:pos x="135" y="162"/>
                    </a:cxn>
                    <a:cxn ang="0">
                      <a:pos x="121" y="175"/>
                    </a:cxn>
                  </a:cxnLst>
                  <a:rect l="0" t="0" r="r" b="b"/>
                  <a:pathLst>
                    <a:path w="167" h="384">
                      <a:moveTo>
                        <a:pt x="153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70"/>
                        <a:pt x="0" y="370"/>
                        <a:pt x="0" y="370"/>
                      </a:cubicBezTo>
                      <a:cubicBezTo>
                        <a:pt x="0" y="378"/>
                        <a:pt x="6" y="384"/>
                        <a:pt x="14" y="384"/>
                      </a:cubicBezTo>
                      <a:cubicBezTo>
                        <a:pt x="153" y="384"/>
                        <a:pt x="153" y="384"/>
                        <a:pt x="153" y="384"/>
                      </a:cubicBezTo>
                      <a:cubicBezTo>
                        <a:pt x="161" y="384"/>
                        <a:pt x="167" y="378"/>
                        <a:pt x="167" y="370"/>
                      </a:cubicBezTo>
                      <a:cubicBezTo>
                        <a:pt x="167" y="14"/>
                        <a:pt x="167" y="14"/>
                        <a:pt x="167" y="14"/>
                      </a:cubicBezTo>
                      <a:cubicBezTo>
                        <a:pt x="167" y="6"/>
                        <a:pt x="161" y="0"/>
                        <a:pt x="153" y="0"/>
                      </a:cubicBezTo>
                      <a:close/>
                      <a:moveTo>
                        <a:pt x="135" y="340"/>
                      </a:moveTo>
                      <a:cubicBezTo>
                        <a:pt x="135" y="348"/>
                        <a:pt x="129" y="354"/>
                        <a:pt x="121" y="354"/>
                      </a:cubicBezTo>
                      <a:cubicBezTo>
                        <a:pt x="42" y="354"/>
                        <a:pt x="42" y="354"/>
                        <a:pt x="42" y="354"/>
                      </a:cubicBezTo>
                      <a:cubicBezTo>
                        <a:pt x="34" y="354"/>
                        <a:pt x="28" y="348"/>
                        <a:pt x="28" y="340"/>
                      </a:cubicBezTo>
                      <a:cubicBezTo>
                        <a:pt x="28" y="245"/>
                        <a:pt x="28" y="245"/>
                        <a:pt x="28" y="245"/>
                      </a:cubicBezTo>
                      <a:cubicBezTo>
                        <a:pt x="28" y="237"/>
                        <a:pt x="34" y="231"/>
                        <a:pt x="42" y="231"/>
                      </a:cubicBezTo>
                      <a:cubicBezTo>
                        <a:pt x="121" y="231"/>
                        <a:pt x="121" y="231"/>
                        <a:pt x="121" y="231"/>
                      </a:cubicBezTo>
                      <a:cubicBezTo>
                        <a:pt x="129" y="231"/>
                        <a:pt x="135" y="237"/>
                        <a:pt x="135" y="245"/>
                      </a:cubicBezTo>
                      <a:lnTo>
                        <a:pt x="135" y="340"/>
                      </a:lnTo>
                      <a:close/>
                      <a:moveTo>
                        <a:pt x="121" y="215"/>
                      </a:moveTo>
                      <a:cubicBezTo>
                        <a:pt x="42" y="215"/>
                        <a:pt x="42" y="215"/>
                        <a:pt x="42" y="215"/>
                      </a:cubicBezTo>
                      <a:cubicBezTo>
                        <a:pt x="34" y="215"/>
                        <a:pt x="28" y="209"/>
                        <a:pt x="28" y="202"/>
                      </a:cubicBezTo>
                      <a:cubicBezTo>
                        <a:pt x="28" y="194"/>
                        <a:pt x="34" y="188"/>
                        <a:pt x="42" y="188"/>
                      </a:cubicBezTo>
                      <a:cubicBezTo>
                        <a:pt x="121" y="188"/>
                        <a:pt x="121" y="188"/>
                        <a:pt x="121" y="188"/>
                      </a:cubicBezTo>
                      <a:cubicBezTo>
                        <a:pt x="129" y="188"/>
                        <a:pt x="135" y="194"/>
                        <a:pt x="135" y="202"/>
                      </a:cubicBezTo>
                      <a:cubicBezTo>
                        <a:pt x="135" y="209"/>
                        <a:pt x="129" y="215"/>
                        <a:pt x="121" y="215"/>
                      </a:cubicBezTo>
                      <a:close/>
                      <a:moveTo>
                        <a:pt x="121" y="175"/>
                      </a:moveTo>
                      <a:cubicBezTo>
                        <a:pt x="42" y="175"/>
                        <a:pt x="42" y="175"/>
                        <a:pt x="42" y="175"/>
                      </a:cubicBezTo>
                      <a:cubicBezTo>
                        <a:pt x="34" y="175"/>
                        <a:pt x="28" y="169"/>
                        <a:pt x="28" y="162"/>
                      </a:cubicBezTo>
                      <a:cubicBezTo>
                        <a:pt x="28" y="154"/>
                        <a:pt x="34" y="148"/>
                        <a:pt x="42" y="148"/>
                      </a:cubicBezTo>
                      <a:cubicBezTo>
                        <a:pt x="121" y="148"/>
                        <a:pt x="121" y="148"/>
                        <a:pt x="121" y="148"/>
                      </a:cubicBezTo>
                      <a:cubicBezTo>
                        <a:pt x="129" y="148"/>
                        <a:pt x="135" y="154"/>
                        <a:pt x="135" y="162"/>
                      </a:cubicBezTo>
                      <a:cubicBezTo>
                        <a:pt x="135" y="169"/>
                        <a:pt x="129" y="175"/>
                        <a:pt x="121" y="17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>
                      <a:latin typeface="CiscoSansTT Light"/>
                      <a:cs typeface="CiscoSansTT Light"/>
                    </a:rPr>
                    <a:t> </a:t>
                  </a: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7966471" y="2024380"/>
                <a:ext cx="364510" cy="364508"/>
                <a:chOff x="4114800" y="3774005"/>
                <a:chExt cx="914400" cy="914400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4114800" y="3774005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8971D">
                        <a:shade val="30000"/>
                        <a:satMod val="115000"/>
                      </a:srgbClr>
                    </a:gs>
                    <a:gs pos="50000">
                      <a:srgbClr val="F8971D">
                        <a:shade val="67500"/>
                        <a:satMod val="115000"/>
                      </a:srgbClr>
                    </a:gs>
                    <a:gs pos="100000">
                      <a:srgbClr val="F8971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58" name="Freeform 7"/>
                <p:cNvSpPr>
                  <a:spLocks noEditPoints="1"/>
                </p:cNvSpPr>
                <p:nvPr/>
              </p:nvSpPr>
              <p:spPr bwMode="auto">
                <a:xfrm>
                  <a:off x="4459399" y="3972868"/>
                  <a:ext cx="225203" cy="516675"/>
                </a:xfrm>
                <a:custGeom>
                  <a:avLst/>
                  <a:gdLst/>
                  <a:ahLst/>
                  <a:cxnLst>
                    <a:cxn ang="0">
                      <a:pos x="153" y="0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0" y="370"/>
                    </a:cxn>
                    <a:cxn ang="0">
                      <a:pos x="14" y="384"/>
                    </a:cxn>
                    <a:cxn ang="0">
                      <a:pos x="153" y="384"/>
                    </a:cxn>
                    <a:cxn ang="0">
                      <a:pos x="167" y="370"/>
                    </a:cxn>
                    <a:cxn ang="0">
                      <a:pos x="167" y="14"/>
                    </a:cxn>
                    <a:cxn ang="0">
                      <a:pos x="153" y="0"/>
                    </a:cxn>
                    <a:cxn ang="0">
                      <a:pos x="135" y="340"/>
                    </a:cxn>
                    <a:cxn ang="0">
                      <a:pos x="121" y="354"/>
                    </a:cxn>
                    <a:cxn ang="0">
                      <a:pos x="42" y="354"/>
                    </a:cxn>
                    <a:cxn ang="0">
                      <a:pos x="28" y="340"/>
                    </a:cxn>
                    <a:cxn ang="0">
                      <a:pos x="28" y="245"/>
                    </a:cxn>
                    <a:cxn ang="0">
                      <a:pos x="42" y="231"/>
                    </a:cxn>
                    <a:cxn ang="0">
                      <a:pos x="121" y="231"/>
                    </a:cxn>
                    <a:cxn ang="0">
                      <a:pos x="135" y="245"/>
                    </a:cxn>
                    <a:cxn ang="0">
                      <a:pos x="135" y="340"/>
                    </a:cxn>
                    <a:cxn ang="0">
                      <a:pos x="121" y="215"/>
                    </a:cxn>
                    <a:cxn ang="0">
                      <a:pos x="42" y="215"/>
                    </a:cxn>
                    <a:cxn ang="0">
                      <a:pos x="28" y="202"/>
                    </a:cxn>
                    <a:cxn ang="0">
                      <a:pos x="42" y="188"/>
                    </a:cxn>
                    <a:cxn ang="0">
                      <a:pos x="121" y="188"/>
                    </a:cxn>
                    <a:cxn ang="0">
                      <a:pos x="135" y="202"/>
                    </a:cxn>
                    <a:cxn ang="0">
                      <a:pos x="121" y="215"/>
                    </a:cxn>
                    <a:cxn ang="0">
                      <a:pos x="121" y="175"/>
                    </a:cxn>
                    <a:cxn ang="0">
                      <a:pos x="42" y="175"/>
                    </a:cxn>
                    <a:cxn ang="0">
                      <a:pos x="28" y="162"/>
                    </a:cxn>
                    <a:cxn ang="0">
                      <a:pos x="42" y="148"/>
                    </a:cxn>
                    <a:cxn ang="0">
                      <a:pos x="121" y="148"/>
                    </a:cxn>
                    <a:cxn ang="0">
                      <a:pos x="135" y="162"/>
                    </a:cxn>
                    <a:cxn ang="0">
                      <a:pos x="121" y="175"/>
                    </a:cxn>
                  </a:cxnLst>
                  <a:rect l="0" t="0" r="r" b="b"/>
                  <a:pathLst>
                    <a:path w="167" h="384">
                      <a:moveTo>
                        <a:pt x="153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70"/>
                        <a:pt x="0" y="370"/>
                        <a:pt x="0" y="370"/>
                      </a:cubicBezTo>
                      <a:cubicBezTo>
                        <a:pt x="0" y="378"/>
                        <a:pt x="6" y="384"/>
                        <a:pt x="14" y="384"/>
                      </a:cubicBezTo>
                      <a:cubicBezTo>
                        <a:pt x="153" y="384"/>
                        <a:pt x="153" y="384"/>
                        <a:pt x="153" y="384"/>
                      </a:cubicBezTo>
                      <a:cubicBezTo>
                        <a:pt x="161" y="384"/>
                        <a:pt x="167" y="378"/>
                        <a:pt x="167" y="370"/>
                      </a:cubicBezTo>
                      <a:cubicBezTo>
                        <a:pt x="167" y="14"/>
                        <a:pt x="167" y="14"/>
                        <a:pt x="167" y="14"/>
                      </a:cubicBezTo>
                      <a:cubicBezTo>
                        <a:pt x="167" y="6"/>
                        <a:pt x="161" y="0"/>
                        <a:pt x="153" y="0"/>
                      </a:cubicBezTo>
                      <a:close/>
                      <a:moveTo>
                        <a:pt x="135" y="340"/>
                      </a:moveTo>
                      <a:cubicBezTo>
                        <a:pt x="135" y="348"/>
                        <a:pt x="129" y="354"/>
                        <a:pt x="121" y="354"/>
                      </a:cubicBezTo>
                      <a:cubicBezTo>
                        <a:pt x="42" y="354"/>
                        <a:pt x="42" y="354"/>
                        <a:pt x="42" y="354"/>
                      </a:cubicBezTo>
                      <a:cubicBezTo>
                        <a:pt x="34" y="354"/>
                        <a:pt x="28" y="348"/>
                        <a:pt x="28" y="340"/>
                      </a:cubicBezTo>
                      <a:cubicBezTo>
                        <a:pt x="28" y="245"/>
                        <a:pt x="28" y="245"/>
                        <a:pt x="28" y="245"/>
                      </a:cubicBezTo>
                      <a:cubicBezTo>
                        <a:pt x="28" y="237"/>
                        <a:pt x="34" y="231"/>
                        <a:pt x="42" y="231"/>
                      </a:cubicBezTo>
                      <a:cubicBezTo>
                        <a:pt x="121" y="231"/>
                        <a:pt x="121" y="231"/>
                        <a:pt x="121" y="231"/>
                      </a:cubicBezTo>
                      <a:cubicBezTo>
                        <a:pt x="129" y="231"/>
                        <a:pt x="135" y="237"/>
                        <a:pt x="135" y="245"/>
                      </a:cubicBezTo>
                      <a:lnTo>
                        <a:pt x="135" y="340"/>
                      </a:lnTo>
                      <a:close/>
                      <a:moveTo>
                        <a:pt x="121" y="215"/>
                      </a:moveTo>
                      <a:cubicBezTo>
                        <a:pt x="42" y="215"/>
                        <a:pt x="42" y="215"/>
                        <a:pt x="42" y="215"/>
                      </a:cubicBezTo>
                      <a:cubicBezTo>
                        <a:pt x="34" y="215"/>
                        <a:pt x="28" y="209"/>
                        <a:pt x="28" y="202"/>
                      </a:cubicBezTo>
                      <a:cubicBezTo>
                        <a:pt x="28" y="194"/>
                        <a:pt x="34" y="188"/>
                        <a:pt x="42" y="188"/>
                      </a:cubicBezTo>
                      <a:cubicBezTo>
                        <a:pt x="121" y="188"/>
                        <a:pt x="121" y="188"/>
                        <a:pt x="121" y="188"/>
                      </a:cubicBezTo>
                      <a:cubicBezTo>
                        <a:pt x="129" y="188"/>
                        <a:pt x="135" y="194"/>
                        <a:pt x="135" y="202"/>
                      </a:cubicBezTo>
                      <a:cubicBezTo>
                        <a:pt x="135" y="209"/>
                        <a:pt x="129" y="215"/>
                        <a:pt x="121" y="215"/>
                      </a:cubicBezTo>
                      <a:close/>
                      <a:moveTo>
                        <a:pt x="121" y="175"/>
                      </a:moveTo>
                      <a:cubicBezTo>
                        <a:pt x="42" y="175"/>
                        <a:pt x="42" y="175"/>
                        <a:pt x="42" y="175"/>
                      </a:cubicBezTo>
                      <a:cubicBezTo>
                        <a:pt x="34" y="175"/>
                        <a:pt x="28" y="169"/>
                        <a:pt x="28" y="162"/>
                      </a:cubicBezTo>
                      <a:cubicBezTo>
                        <a:pt x="28" y="154"/>
                        <a:pt x="34" y="148"/>
                        <a:pt x="42" y="148"/>
                      </a:cubicBezTo>
                      <a:cubicBezTo>
                        <a:pt x="121" y="148"/>
                        <a:pt x="121" y="148"/>
                        <a:pt x="121" y="148"/>
                      </a:cubicBezTo>
                      <a:cubicBezTo>
                        <a:pt x="129" y="148"/>
                        <a:pt x="135" y="154"/>
                        <a:pt x="135" y="162"/>
                      </a:cubicBezTo>
                      <a:cubicBezTo>
                        <a:pt x="135" y="169"/>
                        <a:pt x="129" y="175"/>
                        <a:pt x="121" y="17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>
                      <a:latin typeface="CiscoSansTT Light"/>
                      <a:cs typeface="CiscoSansTT Light"/>
                    </a:rPr>
                    <a:t> </a:t>
                  </a:r>
                </a:p>
              </p:txBody>
            </p:sp>
          </p:grpSp>
          <p:grpSp>
            <p:nvGrpSpPr>
              <p:cNvPr id="48" name="Group 47"/>
              <p:cNvGrpSpPr/>
              <p:nvPr/>
            </p:nvGrpSpPr>
            <p:grpSpPr>
              <a:xfrm>
                <a:off x="6909345" y="2634712"/>
                <a:ext cx="364510" cy="364508"/>
                <a:chOff x="4114800" y="3774005"/>
                <a:chExt cx="914400" cy="914400"/>
              </a:xfrm>
            </p:grpSpPr>
            <p:sp>
              <p:nvSpPr>
                <p:cNvPr id="55" name="Oval 54"/>
                <p:cNvSpPr/>
                <p:nvPr/>
              </p:nvSpPr>
              <p:spPr>
                <a:xfrm>
                  <a:off x="4114800" y="3774005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8971D">
                        <a:shade val="30000"/>
                        <a:satMod val="115000"/>
                      </a:srgbClr>
                    </a:gs>
                    <a:gs pos="50000">
                      <a:srgbClr val="F8971D">
                        <a:shade val="67500"/>
                        <a:satMod val="115000"/>
                      </a:srgbClr>
                    </a:gs>
                    <a:gs pos="100000">
                      <a:srgbClr val="F8971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56" name="Freeform 7"/>
                <p:cNvSpPr>
                  <a:spLocks noEditPoints="1"/>
                </p:cNvSpPr>
                <p:nvPr/>
              </p:nvSpPr>
              <p:spPr bwMode="auto">
                <a:xfrm>
                  <a:off x="4459399" y="3972868"/>
                  <a:ext cx="225203" cy="516675"/>
                </a:xfrm>
                <a:custGeom>
                  <a:avLst/>
                  <a:gdLst/>
                  <a:ahLst/>
                  <a:cxnLst>
                    <a:cxn ang="0">
                      <a:pos x="153" y="0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0" y="370"/>
                    </a:cxn>
                    <a:cxn ang="0">
                      <a:pos x="14" y="384"/>
                    </a:cxn>
                    <a:cxn ang="0">
                      <a:pos x="153" y="384"/>
                    </a:cxn>
                    <a:cxn ang="0">
                      <a:pos x="167" y="370"/>
                    </a:cxn>
                    <a:cxn ang="0">
                      <a:pos x="167" y="14"/>
                    </a:cxn>
                    <a:cxn ang="0">
                      <a:pos x="153" y="0"/>
                    </a:cxn>
                    <a:cxn ang="0">
                      <a:pos x="135" y="340"/>
                    </a:cxn>
                    <a:cxn ang="0">
                      <a:pos x="121" y="354"/>
                    </a:cxn>
                    <a:cxn ang="0">
                      <a:pos x="42" y="354"/>
                    </a:cxn>
                    <a:cxn ang="0">
                      <a:pos x="28" y="340"/>
                    </a:cxn>
                    <a:cxn ang="0">
                      <a:pos x="28" y="245"/>
                    </a:cxn>
                    <a:cxn ang="0">
                      <a:pos x="42" y="231"/>
                    </a:cxn>
                    <a:cxn ang="0">
                      <a:pos x="121" y="231"/>
                    </a:cxn>
                    <a:cxn ang="0">
                      <a:pos x="135" y="245"/>
                    </a:cxn>
                    <a:cxn ang="0">
                      <a:pos x="135" y="340"/>
                    </a:cxn>
                    <a:cxn ang="0">
                      <a:pos x="121" y="215"/>
                    </a:cxn>
                    <a:cxn ang="0">
                      <a:pos x="42" y="215"/>
                    </a:cxn>
                    <a:cxn ang="0">
                      <a:pos x="28" y="202"/>
                    </a:cxn>
                    <a:cxn ang="0">
                      <a:pos x="42" y="188"/>
                    </a:cxn>
                    <a:cxn ang="0">
                      <a:pos x="121" y="188"/>
                    </a:cxn>
                    <a:cxn ang="0">
                      <a:pos x="135" y="202"/>
                    </a:cxn>
                    <a:cxn ang="0">
                      <a:pos x="121" y="215"/>
                    </a:cxn>
                    <a:cxn ang="0">
                      <a:pos x="121" y="175"/>
                    </a:cxn>
                    <a:cxn ang="0">
                      <a:pos x="42" y="175"/>
                    </a:cxn>
                    <a:cxn ang="0">
                      <a:pos x="28" y="162"/>
                    </a:cxn>
                    <a:cxn ang="0">
                      <a:pos x="42" y="148"/>
                    </a:cxn>
                    <a:cxn ang="0">
                      <a:pos x="121" y="148"/>
                    </a:cxn>
                    <a:cxn ang="0">
                      <a:pos x="135" y="162"/>
                    </a:cxn>
                    <a:cxn ang="0">
                      <a:pos x="121" y="175"/>
                    </a:cxn>
                  </a:cxnLst>
                  <a:rect l="0" t="0" r="r" b="b"/>
                  <a:pathLst>
                    <a:path w="167" h="384">
                      <a:moveTo>
                        <a:pt x="153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70"/>
                        <a:pt x="0" y="370"/>
                        <a:pt x="0" y="370"/>
                      </a:cubicBezTo>
                      <a:cubicBezTo>
                        <a:pt x="0" y="378"/>
                        <a:pt x="6" y="384"/>
                        <a:pt x="14" y="384"/>
                      </a:cubicBezTo>
                      <a:cubicBezTo>
                        <a:pt x="153" y="384"/>
                        <a:pt x="153" y="384"/>
                        <a:pt x="153" y="384"/>
                      </a:cubicBezTo>
                      <a:cubicBezTo>
                        <a:pt x="161" y="384"/>
                        <a:pt x="167" y="378"/>
                        <a:pt x="167" y="370"/>
                      </a:cubicBezTo>
                      <a:cubicBezTo>
                        <a:pt x="167" y="14"/>
                        <a:pt x="167" y="14"/>
                        <a:pt x="167" y="14"/>
                      </a:cubicBezTo>
                      <a:cubicBezTo>
                        <a:pt x="167" y="6"/>
                        <a:pt x="161" y="0"/>
                        <a:pt x="153" y="0"/>
                      </a:cubicBezTo>
                      <a:close/>
                      <a:moveTo>
                        <a:pt x="135" y="340"/>
                      </a:moveTo>
                      <a:cubicBezTo>
                        <a:pt x="135" y="348"/>
                        <a:pt x="129" y="354"/>
                        <a:pt x="121" y="354"/>
                      </a:cubicBezTo>
                      <a:cubicBezTo>
                        <a:pt x="42" y="354"/>
                        <a:pt x="42" y="354"/>
                        <a:pt x="42" y="354"/>
                      </a:cubicBezTo>
                      <a:cubicBezTo>
                        <a:pt x="34" y="354"/>
                        <a:pt x="28" y="348"/>
                        <a:pt x="28" y="340"/>
                      </a:cubicBezTo>
                      <a:cubicBezTo>
                        <a:pt x="28" y="245"/>
                        <a:pt x="28" y="245"/>
                        <a:pt x="28" y="245"/>
                      </a:cubicBezTo>
                      <a:cubicBezTo>
                        <a:pt x="28" y="237"/>
                        <a:pt x="34" y="231"/>
                        <a:pt x="42" y="231"/>
                      </a:cubicBezTo>
                      <a:cubicBezTo>
                        <a:pt x="121" y="231"/>
                        <a:pt x="121" y="231"/>
                        <a:pt x="121" y="231"/>
                      </a:cubicBezTo>
                      <a:cubicBezTo>
                        <a:pt x="129" y="231"/>
                        <a:pt x="135" y="237"/>
                        <a:pt x="135" y="245"/>
                      </a:cubicBezTo>
                      <a:lnTo>
                        <a:pt x="135" y="340"/>
                      </a:lnTo>
                      <a:close/>
                      <a:moveTo>
                        <a:pt x="121" y="215"/>
                      </a:moveTo>
                      <a:cubicBezTo>
                        <a:pt x="42" y="215"/>
                        <a:pt x="42" y="215"/>
                        <a:pt x="42" y="215"/>
                      </a:cubicBezTo>
                      <a:cubicBezTo>
                        <a:pt x="34" y="215"/>
                        <a:pt x="28" y="209"/>
                        <a:pt x="28" y="202"/>
                      </a:cubicBezTo>
                      <a:cubicBezTo>
                        <a:pt x="28" y="194"/>
                        <a:pt x="34" y="188"/>
                        <a:pt x="42" y="188"/>
                      </a:cubicBezTo>
                      <a:cubicBezTo>
                        <a:pt x="121" y="188"/>
                        <a:pt x="121" y="188"/>
                        <a:pt x="121" y="188"/>
                      </a:cubicBezTo>
                      <a:cubicBezTo>
                        <a:pt x="129" y="188"/>
                        <a:pt x="135" y="194"/>
                        <a:pt x="135" y="202"/>
                      </a:cubicBezTo>
                      <a:cubicBezTo>
                        <a:pt x="135" y="209"/>
                        <a:pt x="129" y="215"/>
                        <a:pt x="121" y="215"/>
                      </a:cubicBezTo>
                      <a:close/>
                      <a:moveTo>
                        <a:pt x="121" y="175"/>
                      </a:moveTo>
                      <a:cubicBezTo>
                        <a:pt x="42" y="175"/>
                        <a:pt x="42" y="175"/>
                        <a:pt x="42" y="175"/>
                      </a:cubicBezTo>
                      <a:cubicBezTo>
                        <a:pt x="34" y="175"/>
                        <a:pt x="28" y="169"/>
                        <a:pt x="28" y="162"/>
                      </a:cubicBezTo>
                      <a:cubicBezTo>
                        <a:pt x="28" y="154"/>
                        <a:pt x="34" y="148"/>
                        <a:pt x="42" y="148"/>
                      </a:cubicBezTo>
                      <a:cubicBezTo>
                        <a:pt x="121" y="148"/>
                        <a:pt x="121" y="148"/>
                        <a:pt x="121" y="148"/>
                      </a:cubicBezTo>
                      <a:cubicBezTo>
                        <a:pt x="129" y="148"/>
                        <a:pt x="135" y="154"/>
                        <a:pt x="135" y="162"/>
                      </a:cubicBezTo>
                      <a:cubicBezTo>
                        <a:pt x="135" y="169"/>
                        <a:pt x="129" y="175"/>
                        <a:pt x="121" y="17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>
                      <a:latin typeface="CiscoSansTT Light"/>
                      <a:cs typeface="CiscoSansTT Light"/>
                    </a:rPr>
                    <a:t> </a:t>
                  </a:r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6909345" y="2024380"/>
                <a:ext cx="364510" cy="364508"/>
                <a:chOff x="4114800" y="3774005"/>
                <a:chExt cx="914400" cy="914400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4114800" y="3774005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8971D">
                        <a:shade val="30000"/>
                        <a:satMod val="115000"/>
                      </a:srgbClr>
                    </a:gs>
                    <a:gs pos="50000">
                      <a:srgbClr val="F8971D">
                        <a:shade val="67500"/>
                        <a:satMod val="115000"/>
                      </a:srgbClr>
                    </a:gs>
                    <a:gs pos="100000">
                      <a:srgbClr val="F8971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54" name="Freeform 7"/>
                <p:cNvSpPr>
                  <a:spLocks noEditPoints="1"/>
                </p:cNvSpPr>
                <p:nvPr/>
              </p:nvSpPr>
              <p:spPr bwMode="auto">
                <a:xfrm>
                  <a:off x="4459399" y="3972868"/>
                  <a:ext cx="225203" cy="516675"/>
                </a:xfrm>
                <a:custGeom>
                  <a:avLst/>
                  <a:gdLst/>
                  <a:ahLst/>
                  <a:cxnLst>
                    <a:cxn ang="0">
                      <a:pos x="153" y="0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0" y="370"/>
                    </a:cxn>
                    <a:cxn ang="0">
                      <a:pos x="14" y="384"/>
                    </a:cxn>
                    <a:cxn ang="0">
                      <a:pos x="153" y="384"/>
                    </a:cxn>
                    <a:cxn ang="0">
                      <a:pos x="167" y="370"/>
                    </a:cxn>
                    <a:cxn ang="0">
                      <a:pos x="167" y="14"/>
                    </a:cxn>
                    <a:cxn ang="0">
                      <a:pos x="153" y="0"/>
                    </a:cxn>
                    <a:cxn ang="0">
                      <a:pos x="135" y="340"/>
                    </a:cxn>
                    <a:cxn ang="0">
                      <a:pos x="121" y="354"/>
                    </a:cxn>
                    <a:cxn ang="0">
                      <a:pos x="42" y="354"/>
                    </a:cxn>
                    <a:cxn ang="0">
                      <a:pos x="28" y="340"/>
                    </a:cxn>
                    <a:cxn ang="0">
                      <a:pos x="28" y="245"/>
                    </a:cxn>
                    <a:cxn ang="0">
                      <a:pos x="42" y="231"/>
                    </a:cxn>
                    <a:cxn ang="0">
                      <a:pos x="121" y="231"/>
                    </a:cxn>
                    <a:cxn ang="0">
                      <a:pos x="135" y="245"/>
                    </a:cxn>
                    <a:cxn ang="0">
                      <a:pos x="135" y="340"/>
                    </a:cxn>
                    <a:cxn ang="0">
                      <a:pos x="121" y="215"/>
                    </a:cxn>
                    <a:cxn ang="0">
                      <a:pos x="42" y="215"/>
                    </a:cxn>
                    <a:cxn ang="0">
                      <a:pos x="28" y="202"/>
                    </a:cxn>
                    <a:cxn ang="0">
                      <a:pos x="42" y="188"/>
                    </a:cxn>
                    <a:cxn ang="0">
                      <a:pos x="121" y="188"/>
                    </a:cxn>
                    <a:cxn ang="0">
                      <a:pos x="135" y="202"/>
                    </a:cxn>
                    <a:cxn ang="0">
                      <a:pos x="121" y="215"/>
                    </a:cxn>
                    <a:cxn ang="0">
                      <a:pos x="121" y="175"/>
                    </a:cxn>
                    <a:cxn ang="0">
                      <a:pos x="42" y="175"/>
                    </a:cxn>
                    <a:cxn ang="0">
                      <a:pos x="28" y="162"/>
                    </a:cxn>
                    <a:cxn ang="0">
                      <a:pos x="42" y="148"/>
                    </a:cxn>
                    <a:cxn ang="0">
                      <a:pos x="121" y="148"/>
                    </a:cxn>
                    <a:cxn ang="0">
                      <a:pos x="135" y="162"/>
                    </a:cxn>
                    <a:cxn ang="0">
                      <a:pos x="121" y="175"/>
                    </a:cxn>
                  </a:cxnLst>
                  <a:rect l="0" t="0" r="r" b="b"/>
                  <a:pathLst>
                    <a:path w="167" h="384">
                      <a:moveTo>
                        <a:pt x="153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70"/>
                        <a:pt x="0" y="370"/>
                        <a:pt x="0" y="370"/>
                      </a:cubicBezTo>
                      <a:cubicBezTo>
                        <a:pt x="0" y="378"/>
                        <a:pt x="6" y="384"/>
                        <a:pt x="14" y="384"/>
                      </a:cubicBezTo>
                      <a:cubicBezTo>
                        <a:pt x="153" y="384"/>
                        <a:pt x="153" y="384"/>
                        <a:pt x="153" y="384"/>
                      </a:cubicBezTo>
                      <a:cubicBezTo>
                        <a:pt x="161" y="384"/>
                        <a:pt x="167" y="378"/>
                        <a:pt x="167" y="370"/>
                      </a:cubicBezTo>
                      <a:cubicBezTo>
                        <a:pt x="167" y="14"/>
                        <a:pt x="167" y="14"/>
                        <a:pt x="167" y="14"/>
                      </a:cubicBezTo>
                      <a:cubicBezTo>
                        <a:pt x="167" y="6"/>
                        <a:pt x="161" y="0"/>
                        <a:pt x="153" y="0"/>
                      </a:cubicBezTo>
                      <a:close/>
                      <a:moveTo>
                        <a:pt x="135" y="340"/>
                      </a:moveTo>
                      <a:cubicBezTo>
                        <a:pt x="135" y="348"/>
                        <a:pt x="129" y="354"/>
                        <a:pt x="121" y="354"/>
                      </a:cubicBezTo>
                      <a:cubicBezTo>
                        <a:pt x="42" y="354"/>
                        <a:pt x="42" y="354"/>
                        <a:pt x="42" y="354"/>
                      </a:cubicBezTo>
                      <a:cubicBezTo>
                        <a:pt x="34" y="354"/>
                        <a:pt x="28" y="348"/>
                        <a:pt x="28" y="340"/>
                      </a:cubicBezTo>
                      <a:cubicBezTo>
                        <a:pt x="28" y="245"/>
                        <a:pt x="28" y="245"/>
                        <a:pt x="28" y="245"/>
                      </a:cubicBezTo>
                      <a:cubicBezTo>
                        <a:pt x="28" y="237"/>
                        <a:pt x="34" y="231"/>
                        <a:pt x="42" y="231"/>
                      </a:cubicBezTo>
                      <a:cubicBezTo>
                        <a:pt x="121" y="231"/>
                        <a:pt x="121" y="231"/>
                        <a:pt x="121" y="231"/>
                      </a:cubicBezTo>
                      <a:cubicBezTo>
                        <a:pt x="129" y="231"/>
                        <a:pt x="135" y="237"/>
                        <a:pt x="135" y="245"/>
                      </a:cubicBezTo>
                      <a:lnTo>
                        <a:pt x="135" y="340"/>
                      </a:lnTo>
                      <a:close/>
                      <a:moveTo>
                        <a:pt x="121" y="215"/>
                      </a:moveTo>
                      <a:cubicBezTo>
                        <a:pt x="42" y="215"/>
                        <a:pt x="42" y="215"/>
                        <a:pt x="42" y="215"/>
                      </a:cubicBezTo>
                      <a:cubicBezTo>
                        <a:pt x="34" y="215"/>
                        <a:pt x="28" y="209"/>
                        <a:pt x="28" y="202"/>
                      </a:cubicBezTo>
                      <a:cubicBezTo>
                        <a:pt x="28" y="194"/>
                        <a:pt x="34" y="188"/>
                        <a:pt x="42" y="188"/>
                      </a:cubicBezTo>
                      <a:cubicBezTo>
                        <a:pt x="121" y="188"/>
                        <a:pt x="121" y="188"/>
                        <a:pt x="121" y="188"/>
                      </a:cubicBezTo>
                      <a:cubicBezTo>
                        <a:pt x="129" y="188"/>
                        <a:pt x="135" y="194"/>
                        <a:pt x="135" y="202"/>
                      </a:cubicBezTo>
                      <a:cubicBezTo>
                        <a:pt x="135" y="209"/>
                        <a:pt x="129" y="215"/>
                        <a:pt x="121" y="215"/>
                      </a:cubicBezTo>
                      <a:close/>
                      <a:moveTo>
                        <a:pt x="121" y="175"/>
                      </a:moveTo>
                      <a:cubicBezTo>
                        <a:pt x="42" y="175"/>
                        <a:pt x="42" y="175"/>
                        <a:pt x="42" y="175"/>
                      </a:cubicBezTo>
                      <a:cubicBezTo>
                        <a:pt x="34" y="175"/>
                        <a:pt x="28" y="169"/>
                        <a:pt x="28" y="162"/>
                      </a:cubicBezTo>
                      <a:cubicBezTo>
                        <a:pt x="28" y="154"/>
                        <a:pt x="34" y="148"/>
                        <a:pt x="42" y="148"/>
                      </a:cubicBezTo>
                      <a:cubicBezTo>
                        <a:pt x="121" y="148"/>
                        <a:pt x="121" y="148"/>
                        <a:pt x="121" y="148"/>
                      </a:cubicBezTo>
                      <a:cubicBezTo>
                        <a:pt x="129" y="148"/>
                        <a:pt x="135" y="154"/>
                        <a:pt x="135" y="162"/>
                      </a:cubicBezTo>
                      <a:cubicBezTo>
                        <a:pt x="135" y="169"/>
                        <a:pt x="129" y="175"/>
                        <a:pt x="121" y="17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>
                      <a:latin typeface="CiscoSansTT Light"/>
                      <a:cs typeface="CiscoSansTT Light"/>
                    </a:rPr>
                    <a:t> </a:t>
                  </a:r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7966471" y="2634712"/>
                <a:ext cx="364510" cy="364508"/>
                <a:chOff x="4114800" y="3774005"/>
                <a:chExt cx="914400" cy="914400"/>
              </a:xfrm>
            </p:grpSpPr>
            <p:sp>
              <p:nvSpPr>
                <p:cNvPr id="51" name="Oval 50"/>
                <p:cNvSpPr/>
                <p:nvPr/>
              </p:nvSpPr>
              <p:spPr>
                <a:xfrm>
                  <a:off x="4114800" y="3774005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8971D">
                        <a:shade val="30000"/>
                        <a:satMod val="115000"/>
                      </a:srgbClr>
                    </a:gs>
                    <a:gs pos="50000">
                      <a:srgbClr val="F8971D">
                        <a:shade val="67500"/>
                        <a:satMod val="115000"/>
                      </a:srgbClr>
                    </a:gs>
                    <a:gs pos="100000">
                      <a:srgbClr val="F8971D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ln w="254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52" name="Freeform 7"/>
                <p:cNvSpPr>
                  <a:spLocks noEditPoints="1"/>
                </p:cNvSpPr>
                <p:nvPr/>
              </p:nvSpPr>
              <p:spPr bwMode="auto">
                <a:xfrm>
                  <a:off x="4459399" y="3972868"/>
                  <a:ext cx="225203" cy="516675"/>
                </a:xfrm>
                <a:custGeom>
                  <a:avLst/>
                  <a:gdLst/>
                  <a:ahLst/>
                  <a:cxnLst>
                    <a:cxn ang="0">
                      <a:pos x="153" y="0"/>
                    </a:cxn>
                    <a:cxn ang="0">
                      <a:pos x="14" y="0"/>
                    </a:cxn>
                    <a:cxn ang="0">
                      <a:pos x="0" y="14"/>
                    </a:cxn>
                    <a:cxn ang="0">
                      <a:pos x="0" y="370"/>
                    </a:cxn>
                    <a:cxn ang="0">
                      <a:pos x="14" y="384"/>
                    </a:cxn>
                    <a:cxn ang="0">
                      <a:pos x="153" y="384"/>
                    </a:cxn>
                    <a:cxn ang="0">
                      <a:pos x="167" y="370"/>
                    </a:cxn>
                    <a:cxn ang="0">
                      <a:pos x="167" y="14"/>
                    </a:cxn>
                    <a:cxn ang="0">
                      <a:pos x="153" y="0"/>
                    </a:cxn>
                    <a:cxn ang="0">
                      <a:pos x="135" y="340"/>
                    </a:cxn>
                    <a:cxn ang="0">
                      <a:pos x="121" y="354"/>
                    </a:cxn>
                    <a:cxn ang="0">
                      <a:pos x="42" y="354"/>
                    </a:cxn>
                    <a:cxn ang="0">
                      <a:pos x="28" y="340"/>
                    </a:cxn>
                    <a:cxn ang="0">
                      <a:pos x="28" y="245"/>
                    </a:cxn>
                    <a:cxn ang="0">
                      <a:pos x="42" y="231"/>
                    </a:cxn>
                    <a:cxn ang="0">
                      <a:pos x="121" y="231"/>
                    </a:cxn>
                    <a:cxn ang="0">
                      <a:pos x="135" y="245"/>
                    </a:cxn>
                    <a:cxn ang="0">
                      <a:pos x="135" y="340"/>
                    </a:cxn>
                    <a:cxn ang="0">
                      <a:pos x="121" y="215"/>
                    </a:cxn>
                    <a:cxn ang="0">
                      <a:pos x="42" y="215"/>
                    </a:cxn>
                    <a:cxn ang="0">
                      <a:pos x="28" y="202"/>
                    </a:cxn>
                    <a:cxn ang="0">
                      <a:pos x="42" y="188"/>
                    </a:cxn>
                    <a:cxn ang="0">
                      <a:pos x="121" y="188"/>
                    </a:cxn>
                    <a:cxn ang="0">
                      <a:pos x="135" y="202"/>
                    </a:cxn>
                    <a:cxn ang="0">
                      <a:pos x="121" y="215"/>
                    </a:cxn>
                    <a:cxn ang="0">
                      <a:pos x="121" y="175"/>
                    </a:cxn>
                    <a:cxn ang="0">
                      <a:pos x="42" y="175"/>
                    </a:cxn>
                    <a:cxn ang="0">
                      <a:pos x="28" y="162"/>
                    </a:cxn>
                    <a:cxn ang="0">
                      <a:pos x="42" y="148"/>
                    </a:cxn>
                    <a:cxn ang="0">
                      <a:pos x="121" y="148"/>
                    </a:cxn>
                    <a:cxn ang="0">
                      <a:pos x="135" y="162"/>
                    </a:cxn>
                    <a:cxn ang="0">
                      <a:pos x="121" y="175"/>
                    </a:cxn>
                  </a:cxnLst>
                  <a:rect l="0" t="0" r="r" b="b"/>
                  <a:pathLst>
                    <a:path w="167" h="384">
                      <a:moveTo>
                        <a:pt x="153" y="0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6" y="0"/>
                        <a:pt x="0" y="6"/>
                        <a:pt x="0" y="14"/>
                      </a:cubicBezTo>
                      <a:cubicBezTo>
                        <a:pt x="0" y="370"/>
                        <a:pt x="0" y="370"/>
                        <a:pt x="0" y="370"/>
                      </a:cubicBezTo>
                      <a:cubicBezTo>
                        <a:pt x="0" y="378"/>
                        <a:pt x="6" y="384"/>
                        <a:pt x="14" y="384"/>
                      </a:cubicBezTo>
                      <a:cubicBezTo>
                        <a:pt x="153" y="384"/>
                        <a:pt x="153" y="384"/>
                        <a:pt x="153" y="384"/>
                      </a:cubicBezTo>
                      <a:cubicBezTo>
                        <a:pt x="161" y="384"/>
                        <a:pt x="167" y="378"/>
                        <a:pt x="167" y="370"/>
                      </a:cubicBezTo>
                      <a:cubicBezTo>
                        <a:pt x="167" y="14"/>
                        <a:pt x="167" y="14"/>
                        <a:pt x="167" y="14"/>
                      </a:cubicBezTo>
                      <a:cubicBezTo>
                        <a:pt x="167" y="6"/>
                        <a:pt x="161" y="0"/>
                        <a:pt x="153" y="0"/>
                      </a:cubicBezTo>
                      <a:close/>
                      <a:moveTo>
                        <a:pt x="135" y="340"/>
                      </a:moveTo>
                      <a:cubicBezTo>
                        <a:pt x="135" y="348"/>
                        <a:pt x="129" y="354"/>
                        <a:pt x="121" y="354"/>
                      </a:cubicBezTo>
                      <a:cubicBezTo>
                        <a:pt x="42" y="354"/>
                        <a:pt x="42" y="354"/>
                        <a:pt x="42" y="354"/>
                      </a:cubicBezTo>
                      <a:cubicBezTo>
                        <a:pt x="34" y="354"/>
                        <a:pt x="28" y="348"/>
                        <a:pt x="28" y="340"/>
                      </a:cubicBezTo>
                      <a:cubicBezTo>
                        <a:pt x="28" y="245"/>
                        <a:pt x="28" y="245"/>
                        <a:pt x="28" y="245"/>
                      </a:cubicBezTo>
                      <a:cubicBezTo>
                        <a:pt x="28" y="237"/>
                        <a:pt x="34" y="231"/>
                        <a:pt x="42" y="231"/>
                      </a:cubicBezTo>
                      <a:cubicBezTo>
                        <a:pt x="121" y="231"/>
                        <a:pt x="121" y="231"/>
                        <a:pt x="121" y="231"/>
                      </a:cubicBezTo>
                      <a:cubicBezTo>
                        <a:pt x="129" y="231"/>
                        <a:pt x="135" y="237"/>
                        <a:pt x="135" y="245"/>
                      </a:cubicBezTo>
                      <a:lnTo>
                        <a:pt x="135" y="340"/>
                      </a:lnTo>
                      <a:close/>
                      <a:moveTo>
                        <a:pt x="121" y="215"/>
                      </a:moveTo>
                      <a:cubicBezTo>
                        <a:pt x="42" y="215"/>
                        <a:pt x="42" y="215"/>
                        <a:pt x="42" y="215"/>
                      </a:cubicBezTo>
                      <a:cubicBezTo>
                        <a:pt x="34" y="215"/>
                        <a:pt x="28" y="209"/>
                        <a:pt x="28" y="202"/>
                      </a:cubicBezTo>
                      <a:cubicBezTo>
                        <a:pt x="28" y="194"/>
                        <a:pt x="34" y="188"/>
                        <a:pt x="42" y="188"/>
                      </a:cubicBezTo>
                      <a:cubicBezTo>
                        <a:pt x="121" y="188"/>
                        <a:pt x="121" y="188"/>
                        <a:pt x="121" y="188"/>
                      </a:cubicBezTo>
                      <a:cubicBezTo>
                        <a:pt x="129" y="188"/>
                        <a:pt x="135" y="194"/>
                        <a:pt x="135" y="202"/>
                      </a:cubicBezTo>
                      <a:cubicBezTo>
                        <a:pt x="135" y="209"/>
                        <a:pt x="129" y="215"/>
                        <a:pt x="121" y="215"/>
                      </a:cubicBezTo>
                      <a:close/>
                      <a:moveTo>
                        <a:pt x="121" y="175"/>
                      </a:moveTo>
                      <a:cubicBezTo>
                        <a:pt x="42" y="175"/>
                        <a:pt x="42" y="175"/>
                        <a:pt x="42" y="175"/>
                      </a:cubicBezTo>
                      <a:cubicBezTo>
                        <a:pt x="34" y="175"/>
                        <a:pt x="28" y="169"/>
                        <a:pt x="28" y="162"/>
                      </a:cubicBezTo>
                      <a:cubicBezTo>
                        <a:pt x="28" y="154"/>
                        <a:pt x="34" y="148"/>
                        <a:pt x="42" y="148"/>
                      </a:cubicBezTo>
                      <a:cubicBezTo>
                        <a:pt x="121" y="148"/>
                        <a:pt x="121" y="148"/>
                        <a:pt x="121" y="148"/>
                      </a:cubicBezTo>
                      <a:cubicBezTo>
                        <a:pt x="129" y="148"/>
                        <a:pt x="135" y="154"/>
                        <a:pt x="135" y="162"/>
                      </a:cubicBezTo>
                      <a:cubicBezTo>
                        <a:pt x="135" y="169"/>
                        <a:pt x="129" y="175"/>
                        <a:pt x="121" y="17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dirty="0">
                      <a:latin typeface="CiscoSansTT Light"/>
                      <a:cs typeface="CiscoSansTT Light"/>
                    </a:rPr>
                    <a:t> </a:t>
                  </a:r>
                </a:p>
              </p:txBody>
            </p:sp>
          </p:grpSp>
        </p:grpSp>
        <p:sp>
          <p:nvSpPr>
            <p:cNvPr id="43" name="Freeform 6"/>
            <p:cNvSpPr>
              <a:spLocks/>
            </p:cNvSpPr>
            <p:nvPr/>
          </p:nvSpPr>
          <p:spPr bwMode="auto">
            <a:xfrm>
              <a:off x="7455406" y="2117880"/>
              <a:ext cx="329514" cy="192826"/>
            </a:xfrm>
            <a:custGeom>
              <a:avLst/>
              <a:gdLst/>
              <a:ahLst/>
              <a:cxnLst>
                <a:cxn ang="0">
                  <a:pos x="89" y="140"/>
                </a:cxn>
                <a:cxn ang="0">
                  <a:pos x="90" y="136"/>
                </a:cxn>
                <a:cxn ang="0">
                  <a:pos x="196" y="65"/>
                </a:cxn>
                <a:cxn ang="0">
                  <a:pos x="196" y="65"/>
                </a:cxn>
                <a:cxn ang="0">
                  <a:pos x="255" y="79"/>
                </a:cxn>
                <a:cxn ang="0">
                  <a:pos x="255" y="79"/>
                </a:cxn>
                <a:cxn ang="0">
                  <a:pos x="259" y="82"/>
                </a:cxn>
                <a:cxn ang="0">
                  <a:pos x="261" y="77"/>
                </a:cxn>
                <a:cxn ang="0">
                  <a:pos x="361" y="0"/>
                </a:cxn>
                <a:cxn ang="0">
                  <a:pos x="361" y="0"/>
                </a:cxn>
                <a:cxn ang="0">
                  <a:pos x="461" y="71"/>
                </a:cxn>
                <a:cxn ang="0">
                  <a:pos x="461" y="71"/>
                </a:cxn>
                <a:cxn ang="0">
                  <a:pos x="462" y="75"/>
                </a:cxn>
                <a:cxn ang="0">
                  <a:pos x="466" y="74"/>
                </a:cxn>
                <a:cxn ang="0">
                  <a:pos x="512" y="65"/>
                </a:cxn>
                <a:cxn ang="0">
                  <a:pos x="512" y="65"/>
                </a:cxn>
                <a:cxn ang="0">
                  <a:pos x="618" y="134"/>
                </a:cxn>
                <a:cxn ang="0">
                  <a:pos x="618" y="134"/>
                </a:cxn>
                <a:cxn ang="0">
                  <a:pos x="619" y="137"/>
                </a:cxn>
                <a:cxn ang="0">
                  <a:pos x="622" y="137"/>
                </a:cxn>
                <a:cxn ang="0">
                  <a:pos x="631" y="137"/>
                </a:cxn>
                <a:cxn ang="0">
                  <a:pos x="631" y="137"/>
                </a:cxn>
                <a:cxn ang="0">
                  <a:pos x="699" y="206"/>
                </a:cxn>
                <a:cxn ang="0">
                  <a:pos x="699" y="206"/>
                </a:cxn>
                <a:cxn ang="0">
                  <a:pos x="631" y="276"/>
                </a:cxn>
                <a:cxn ang="0">
                  <a:pos x="631" y="276"/>
                </a:cxn>
                <a:cxn ang="0">
                  <a:pos x="623" y="276"/>
                </a:cxn>
                <a:cxn ang="0">
                  <a:pos x="623" y="276"/>
                </a:cxn>
                <a:cxn ang="0">
                  <a:pos x="619" y="275"/>
                </a:cxn>
                <a:cxn ang="0">
                  <a:pos x="619" y="279"/>
                </a:cxn>
                <a:cxn ang="0">
                  <a:pos x="510" y="355"/>
                </a:cxn>
                <a:cxn ang="0">
                  <a:pos x="510" y="355"/>
                </a:cxn>
                <a:cxn ang="0">
                  <a:pos x="448" y="338"/>
                </a:cxn>
                <a:cxn ang="0">
                  <a:pos x="448" y="338"/>
                </a:cxn>
                <a:cxn ang="0">
                  <a:pos x="444" y="336"/>
                </a:cxn>
                <a:cxn ang="0">
                  <a:pos x="442" y="339"/>
                </a:cxn>
                <a:cxn ang="0">
                  <a:pos x="339" y="387"/>
                </a:cxn>
                <a:cxn ang="0">
                  <a:pos x="339" y="387"/>
                </a:cxn>
                <a:cxn ang="0">
                  <a:pos x="244" y="348"/>
                </a:cxn>
                <a:cxn ang="0">
                  <a:pos x="244" y="348"/>
                </a:cxn>
                <a:cxn ang="0">
                  <a:pos x="242" y="346"/>
                </a:cxn>
                <a:cxn ang="0">
                  <a:pos x="240" y="347"/>
                </a:cxn>
                <a:cxn ang="0">
                  <a:pos x="196" y="355"/>
                </a:cxn>
                <a:cxn ang="0">
                  <a:pos x="196" y="355"/>
                </a:cxn>
                <a:cxn ang="0">
                  <a:pos x="89" y="277"/>
                </a:cxn>
                <a:cxn ang="0">
                  <a:pos x="89" y="277"/>
                </a:cxn>
                <a:cxn ang="0">
                  <a:pos x="87" y="273"/>
                </a:cxn>
                <a:cxn ang="0">
                  <a:pos x="83" y="274"/>
                </a:cxn>
                <a:cxn ang="0">
                  <a:pos x="68" y="276"/>
                </a:cxn>
                <a:cxn ang="0">
                  <a:pos x="68" y="276"/>
                </a:cxn>
                <a:cxn ang="0">
                  <a:pos x="0" y="206"/>
                </a:cxn>
                <a:cxn ang="0">
                  <a:pos x="0" y="206"/>
                </a:cxn>
                <a:cxn ang="0">
                  <a:pos x="69" y="137"/>
                </a:cxn>
                <a:cxn ang="0">
                  <a:pos x="89" y="140"/>
                </a:cxn>
              </a:cxnLst>
              <a:rect l="0" t="0" r="r" b="b"/>
              <a:pathLst>
                <a:path w="699" h="387">
                  <a:moveTo>
                    <a:pt x="89" y="140"/>
                  </a:moveTo>
                  <a:cubicBezTo>
                    <a:pt x="90" y="136"/>
                    <a:pt x="90" y="136"/>
                    <a:pt x="90" y="136"/>
                  </a:cubicBezTo>
                  <a:cubicBezTo>
                    <a:pt x="104" y="95"/>
                    <a:pt x="147" y="65"/>
                    <a:pt x="196" y="65"/>
                  </a:cubicBezTo>
                  <a:cubicBezTo>
                    <a:pt x="196" y="65"/>
                    <a:pt x="196" y="65"/>
                    <a:pt x="196" y="65"/>
                  </a:cubicBezTo>
                  <a:cubicBezTo>
                    <a:pt x="218" y="65"/>
                    <a:pt x="237" y="70"/>
                    <a:pt x="255" y="79"/>
                  </a:cubicBezTo>
                  <a:cubicBezTo>
                    <a:pt x="255" y="79"/>
                    <a:pt x="255" y="79"/>
                    <a:pt x="255" y="79"/>
                  </a:cubicBezTo>
                  <a:cubicBezTo>
                    <a:pt x="259" y="82"/>
                    <a:pt x="259" y="82"/>
                    <a:pt x="259" y="82"/>
                  </a:cubicBezTo>
                  <a:cubicBezTo>
                    <a:pt x="261" y="77"/>
                    <a:pt x="261" y="77"/>
                    <a:pt x="261" y="77"/>
                  </a:cubicBezTo>
                  <a:cubicBezTo>
                    <a:pt x="272" y="32"/>
                    <a:pt x="313" y="0"/>
                    <a:pt x="361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408" y="0"/>
                    <a:pt x="448" y="30"/>
                    <a:pt x="461" y="71"/>
                  </a:cubicBezTo>
                  <a:cubicBezTo>
                    <a:pt x="461" y="71"/>
                    <a:pt x="461" y="71"/>
                    <a:pt x="461" y="71"/>
                  </a:cubicBezTo>
                  <a:cubicBezTo>
                    <a:pt x="462" y="75"/>
                    <a:pt x="462" y="75"/>
                    <a:pt x="462" y="75"/>
                  </a:cubicBezTo>
                  <a:cubicBezTo>
                    <a:pt x="466" y="74"/>
                    <a:pt x="466" y="74"/>
                    <a:pt x="466" y="74"/>
                  </a:cubicBezTo>
                  <a:cubicBezTo>
                    <a:pt x="480" y="68"/>
                    <a:pt x="496" y="65"/>
                    <a:pt x="512" y="65"/>
                  </a:cubicBezTo>
                  <a:cubicBezTo>
                    <a:pt x="512" y="65"/>
                    <a:pt x="512" y="65"/>
                    <a:pt x="512" y="65"/>
                  </a:cubicBezTo>
                  <a:cubicBezTo>
                    <a:pt x="562" y="65"/>
                    <a:pt x="604" y="94"/>
                    <a:pt x="618" y="134"/>
                  </a:cubicBezTo>
                  <a:cubicBezTo>
                    <a:pt x="618" y="134"/>
                    <a:pt x="618" y="134"/>
                    <a:pt x="618" y="134"/>
                  </a:cubicBezTo>
                  <a:cubicBezTo>
                    <a:pt x="619" y="137"/>
                    <a:pt x="619" y="137"/>
                    <a:pt x="619" y="137"/>
                  </a:cubicBezTo>
                  <a:cubicBezTo>
                    <a:pt x="622" y="137"/>
                    <a:pt x="622" y="137"/>
                    <a:pt x="622" y="137"/>
                  </a:cubicBezTo>
                  <a:cubicBezTo>
                    <a:pt x="625" y="137"/>
                    <a:pt x="627" y="137"/>
                    <a:pt x="631" y="137"/>
                  </a:cubicBezTo>
                  <a:cubicBezTo>
                    <a:pt x="631" y="137"/>
                    <a:pt x="631" y="137"/>
                    <a:pt x="631" y="137"/>
                  </a:cubicBezTo>
                  <a:cubicBezTo>
                    <a:pt x="668" y="137"/>
                    <a:pt x="699" y="167"/>
                    <a:pt x="699" y="206"/>
                  </a:cubicBezTo>
                  <a:cubicBezTo>
                    <a:pt x="699" y="206"/>
                    <a:pt x="699" y="206"/>
                    <a:pt x="699" y="206"/>
                  </a:cubicBezTo>
                  <a:cubicBezTo>
                    <a:pt x="699" y="245"/>
                    <a:pt x="668" y="276"/>
                    <a:pt x="631" y="276"/>
                  </a:cubicBezTo>
                  <a:cubicBezTo>
                    <a:pt x="631" y="276"/>
                    <a:pt x="631" y="276"/>
                    <a:pt x="631" y="276"/>
                  </a:cubicBezTo>
                  <a:cubicBezTo>
                    <a:pt x="627" y="276"/>
                    <a:pt x="625" y="276"/>
                    <a:pt x="623" y="276"/>
                  </a:cubicBezTo>
                  <a:cubicBezTo>
                    <a:pt x="623" y="276"/>
                    <a:pt x="623" y="276"/>
                    <a:pt x="623" y="276"/>
                  </a:cubicBezTo>
                  <a:cubicBezTo>
                    <a:pt x="619" y="275"/>
                    <a:pt x="619" y="275"/>
                    <a:pt x="619" y="275"/>
                  </a:cubicBezTo>
                  <a:cubicBezTo>
                    <a:pt x="619" y="279"/>
                    <a:pt x="619" y="279"/>
                    <a:pt x="619" y="279"/>
                  </a:cubicBezTo>
                  <a:cubicBezTo>
                    <a:pt x="606" y="322"/>
                    <a:pt x="563" y="355"/>
                    <a:pt x="510" y="355"/>
                  </a:cubicBezTo>
                  <a:cubicBezTo>
                    <a:pt x="510" y="355"/>
                    <a:pt x="510" y="355"/>
                    <a:pt x="510" y="355"/>
                  </a:cubicBezTo>
                  <a:cubicBezTo>
                    <a:pt x="487" y="355"/>
                    <a:pt x="466" y="349"/>
                    <a:pt x="448" y="338"/>
                  </a:cubicBezTo>
                  <a:cubicBezTo>
                    <a:pt x="448" y="338"/>
                    <a:pt x="448" y="338"/>
                    <a:pt x="448" y="338"/>
                  </a:cubicBezTo>
                  <a:cubicBezTo>
                    <a:pt x="444" y="336"/>
                    <a:pt x="444" y="336"/>
                    <a:pt x="444" y="336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21" y="367"/>
                    <a:pt x="383" y="387"/>
                    <a:pt x="339" y="387"/>
                  </a:cubicBezTo>
                  <a:cubicBezTo>
                    <a:pt x="339" y="387"/>
                    <a:pt x="339" y="387"/>
                    <a:pt x="339" y="387"/>
                  </a:cubicBezTo>
                  <a:cubicBezTo>
                    <a:pt x="301" y="387"/>
                    <a:pt x="266" y="371"/>
                    <a:pt x="244" y="348"/>
                  </a:cubicBezTo>
                  <a:cubicBezTo>
                    <a:pt x="244" y="348"/>
                    <a:pt x="244" y="348"/>
                    <a:pt x="244" y="348"/>
                  </a:cubicBezTo>
                  <a:cubicBezTo>
                    <a:pt x="242" y="346"/>
                    <a:pt x="242" y="346"/>
                    <a:pt x="242" y="346"/>
                  </a:cubicBezTo>
                  <a:cubicBezTo>
                    <a:pt x="240" y="347"/>
                    <a:pt x="240" y="347"/>
                    <a:pt x="240" y="347"/>
                  </a:cubicBezTo>
                  <a:cubicBezTo>
                    <a:pt x="227" y="352"/>
                    <a:pt x="211" y="355"/>
                    <a:pt x="196" y="355"/>
                  </a:cubicBezTo>
                  <a:cubicBezTo>
                    <a:pt x="196" y="355"/>
                    <a:pt x="196" y="355"/>
                    <a:pt x="196" y="355"/>
                  </a:cubicBezTo>
                  <a:cubicBezTo>
                    <a:pt x="144" y="355"/>
                    <a:pt x="99" y="322"/>
                    <a:pt x="89" y="277"/>
                  </a:cubicBezTo>
                  <a:cubicBezTo>
                    <a:pt x="89" y="277"/>
                    <a:pt x="89" y="277"/>
                    <a:pt x="89" y="277"/>
                  </a:cubicBezTo>
                  <a:cubicBezTo>
                    <a:pt x="87" y="273"/>
                    <a:pt x="87" y="273"/>
                    <a:pt x="87" y="273"/>
                  </a:cubicBezTo>
                  <a:cubicBezTo>
                    <a:pt x="83" y="274"/>
                    <a:pt x="83" y="274"/>
                    <a:pt x="83" y="274"/>
                  </a:cubicBezTo>
                  <a:cubicBezTo>
                    <a:pt x="78" y="275"/>
                    <a:pt x="73" y="276"/>
                    <a:pt x="68" y="276"/>
                  </a:cubicBezTo>
                  <a:cubicBezTo>
                    <a:pt x="68" y="276"/>
                    <a:pt x="68" y="276"/>
                    <a:pt x="68" y="276"/>
                  </a:cubicBezTo>
                  <a:cubicBezTo>
                    <a:pt x="30" y="276"/>
                    <a:pt x="0" y="245"/>
                    <a:pt x="0" y="206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0" y="167"/>
                    <a:pt x="31" y="137"/>
                    <a:pt x="69" y="137"/>
                  </a:cubicBezTo>
                  <a:cubicBezTo>
                    <a:pt x="69" y="137"/>
                    <a:pt x="82" y="137"/>
                    <a:pt x="89" y="14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F8BAE"/>
                </a:gs>
                <a:gs pos="100000">
                  <a:srgbClr val="005F8A"/>
                </a:gs>
              </a:gsLst>
              <a:lin ang="27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  <a:latin typeface="CiscoSansTT Light"/>
                <a:cs typeface="CiscoSansTT Light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4746731" y="3498604"/>
            <a:ext cx="4006783" cy="1980534"/>
          </a:xfrm>
          <a:prstGeom prst="rect">
            <a:avLst/>
          </a:prstGeom>
        </p:spPr>
        <p:txBody>
          <a:bodyPr wrap="square" lIns="91432" tIns="45716" rIns="91432" bIns="45716" anchor="t">
            <a:spAutoFit/>
          </a:bodyPr>
          <a:lstStyle>
            <a:lvl1pPr marL="228600" indent="-171450" defTabSz="685891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lang="en-US" sz="2000" b="0" i="0">
                <a:solidFill>
                  <a:schemeClr val="tx2"/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lang="en-US"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Inherit Akamai Edge Server caching rules inside the branch to cache content other caching solutions can not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CiscoSansTT Light"/>
              <a:cs typeface="CiscoSansTT Light"/>
            </a:endParaRPr>
          </a:p>
          <a:p>
            <a:pPr>
              <a:spcBef>
                <a:spcPts val="600"/>
              </a:spcBef>
            </a:pPr>
            <a:r>
              <a:rPr lang="en-US" sz="1200" dirty="0" err="1" smtClean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Utilises</a:t>
            </a:r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 </a:t>
            </a: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the breadth and scale of the Akamai Intelligent Platform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accent4">
                    <a:lumMod val="50000"/>
                  </a:schemeClr>
                </a:solidFill>
                <a:latin typeface="CiscoSansTT Light"/>
                <a:cs typeface="CiscoSansTT Light"/>
              </a:rPr>
              <a:t>Automatically takes advantages of changes in the Akamai Intelligent Platform – Akamai caching rules</a:t>
            </a:r>
          </a:p>
          <a:p>
            <a:pPr>
              <a:spcBef>
                <a:spcPts val="600"/>
              </a:spcBef>
            </a:pPr>
            <a:endParaRPr lang="en-US" sz="1200" dirty="0">
              <a:solidFill>
                <a:schemeClr val="accent4">
                  <a:lumMod val="50000"/>
                </a:schemeClr>
              </a:solidFill>
              <a:latin typeface="CiscoSansTT Light"/>
              <a:cs typeface="CiscoSansTT Light"/>
            </a:endParaRPr>
          </a:p>
          <a:p>
            <a:pPr>
              <a:spcBef>
                <a:spcPts val="600"/>
              </a:spcBef>
            </a:pPr>
            <a:endParaRPr lang="en-US" sz="1200" dirty="0">
              <a:solidFill>
                <a:schemeClr val="accent4">
                  <a:lumMod val="50000"/>
                </a:schemeClr>
              </a:solidFill>
              <a:latin typeface="CiscoSansTT Light"/>
              <a:cs typeface="CiscoSansTT Ligh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77478" y="3498604"/>
            <a:ext cx="3870878" cy="1123376"/>
          </a:xfrm>
          <a:prstGeom prst="rect">
            <a:avLst/>
          </a:prstGeom>
        </p:spPr>
        <p:txBody>
          <a:bodyPr wrap="square" lIns="91432" tIns="45716" rIns="91432" bIns="45716" anchor="t">
            <a:spAutoFit/>
          </a:bodyPr>
          <a:lstStyle>
            <a:defPPr>
              <a:defRPr lang="en-US"/>
            </a:defPPr>
            <a:lvl1pPr marL="228600" indent="-171450" defTabSz="685891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sz="1200" b="0" i="0">
                <a:solidFill>
                  <a:schemeClr val="accent4">
                    <a:lumMod val="50000"/>
                  </a:schemeClr>
                </a:solidFill>
                <a:cs typeface="CiscoSans ExtraLight"/>
              </a:defRPr>
            </a:lvl1pPr>
            <a:lvl2pPr indent="-215900" defTabSz="685891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cs typeface="CiscoSans ExtraLight"/>
              </a:defRPr>
            </a:lvl2pPr>
            <a:lvl3pPr marL="6286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cs typeface="CiscoSans ExtraLight"/>
              </a:defRPr>
            </a:lvl3pPr>
            <a:lvl4pPr marL="80010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400" b="0" i="0">
                <a:solidFill>
                  <a:schemeClr val="tx2"/>
                </a:solidFill>
                <a:cs typeface="CiscoSans ExtraLight"/>
              </a:defRPr>
            </a:lvl4pPr>
            <a:lvl5pPr marL="971550" indent="-171450" defTabSz="685891">
              <a:lnSpc>
                <a:spcPct val="95000"/>
              </a:lnSpc>
              <a:spcBef>
                <a:spcPts val="63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 b="0" i="0">
                <a:solidFill>
                  <a:schemeClr val="tx2"/>
                </a:solidFill>
                <a:cs typeface="CiscoSans ExtraLight"/>
              </a:defRPr>
            </a:lvl5pPr>
            <a:lvl6pPr marL="864000" indent="-171473" defTabSz="685891">
              <a:spcBef>
                <a:spcPts val="600"/>
              </a:spcBef>
              <a:buFont typeface="Arial" pitchFamily="34" charset="0"/>
              <a:buChar char="•"/>
              <a:defRPr sz="900" baseline="0"/>
            </a:lvl6pPr>
            <a:lvl7pPr marL="936000" indent="-171450" defTabSz="685891">
              <a:spcBef>
                <a:spcPts val="600"/>
              </a:spcBef>
              <a:buFont typeface="Arial" pitchFamily="34" charset="0"/>
              <a:buChar char="•"/>
              <a:defRPr sz="800" baseline="0"/>
            </a:lvl7pPr>
            <a:lvl8pPr marL="2400620" indent="0" defTabSz="685891">
              <a:spcBef>
                <a:spcPct val="20000"/>
              </a:spcBef>
              <a:buFont typeface="Arial" pitchFamily="34" charset="0"/>
              <a:buNone/>
              <a:defRPr sz="1500"/>
            </a:lvl8pPr>
            <a:lvl9pPr marL="2915039" indent="-171473" defTabSz="685891">
              <a:spcBef>
                <a:spcPct val="20000"/>
              </a:spcBef>
              <a:buFont typeface="Arial" pitchFamily="34" charset="0"/>
              <a:buChar char="•"/>
              <a:defRPr sz="1500"/>
            </a:lvl9pPr>
          </a:lstStyle>
          <a:p>
            <a:r>
              <a:rPr lang="en-US" dirty="0">
                <a:latin typeface="CiscoSansTT Light"/>
                <a:cs typeface="CiscoSansTT Light"/>
              </a:rPr>
              <a:t>Customer’s own content already cached in the Akamai Intelligent Platform</a:t>
            </a:r>
          </a:p>
          <a:p>
            <a:r>
              <a:rPr lang="en-US" dirty="0">
                <a:latin typeface="CiscoSansTT Light"/>
                <a:cs typeface="CiscoSansTT Light"/>
              </a:rPr>
              <a:t>Last mile access may still be an issue</a:t>
            </a:r>
          </a:p>
          <a:p>
            <a:r>
              <a:rPr lang="en-US" dirty="0">
                <a:latin typeface="CiscoSansTT Light"/>
                <a:cs typeface="CiscoSansTT Light"/>
              </a:rPr>
              <a:t>Users access their own and 3rd party </a:t>
            </a:r>
            <a:r>
              <a:rPr lang="en-US" dirty="0" err="1">
                <a:latin typeface="CiscoSansTT Light"/>
                <a:cs typeface="CiscoSansTT Light"/>
              </a:rPr>
              <a:t>Akamaized</a:t>
            </a:r>
            <a:r>
              <a:rPr lang="en-US" dirty="0">
                <a:latin typeface="CiscoSansTT Light"/>
                <a:cs typeface="CiscoSansTT Light"/>
              </a:rPr>
              <a:t> content from the branch</a:t>
            </a:r>
          </a:p>
        </p:txBody>
      </p:sp>
    </p:spTree>
    <p:extLst>
      <p:ext uri="{BB962C8B-B14F-4D97-AF65-F5344CB8AC3E}">
        <p14:creationId xmlns:p14="http://schemas.microsoft.com/office/powerpoint/2010/main" val="207303959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Secure Connectivity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423334" y="1951387"/>
            <a:ext cx="2057936" cy="2057400"/>
            <a:chOff x="1" y="1357742"/>
            <a:chExt cx="2743200" cy="2743200"/>
          </a:xfrm>
        </p:grpSpPr>
        <p:sp>
          <p:nvSpPr>
            <p:cNvPr id="4" name="Oval 3"/>
            <p:cNvSpPr/>
            <p:nvPr/>
          </p:nvSpPr>
          <p:spPr>
            <a:xfrm>
              <a:off x="1" y="1357742"/>
              <a:ext cx="2743200" cy="2743200"/>
            </a:xfrm>
            <a:prstGeom prst="ellipse">
              <a:avLst/>
            </a:prstGeom>
            <a:gradFill>
              <a:gsLst>
                <a:gs pos="97000">
                  <a:schemeClr val="tx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3" tIns="45683" rIns="91363" bIns="45683"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61" y="1752669"/>
              <a:ext cx="1338881" cy="1492360"/>
            </a:xfrm>
            <a:prstGeom prst="rect">
              <a:avLst/>
            </a:prstGeom>
            <a:noFill/>
            <a:ln>
              <a:noFill/>
            </a:ln>
            <a:effectLst>
              <a:outerShdw blurRad="254000" dist="50800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79451" y="3378185"/>
              <a:ext cx="984308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dirty="0" smtClean="0">
                  <a:solidFill>
                    <a:srgbClr val="FFFFFF"/>
                  </a:solidFill>
                  <a:latin typeface="CiscoSansTT Light"/>
                  <a:ea typeface="+mj-ea"/>
                  <a:cs typeface="CiscoSansTT Light"/>
                </a:rPr>
                <a:t>Branch</a:t>
              </a:r>
              <a:endParaRPr lang="en-US" dirty="0">
                <a:solidFill>
                  <a:srgbClr val="FFFFFF"/>
                </a:solidFill>
                <a:latin typeface="CiscoSansTT Light"/>
                <a:ea typeface="+mj-ea"/>
                <a:cs typeface="CiscoSansTT Ligh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99230" y="1274060"/>
            <a:ext cx="2057936" cy="2057400"/>
            <a:chOff x="9445625" y="1357742"/>
            <a:chExt cx="2743200" cy="2743200"/>
          </a:xfrm>
        </p:grpSpPr>
        <p:sp>
          <p:nvSpPr>
            <p:cNvPr id="8" name="Oval 7"/>
            <p:cNvSpPr/>
            <p:nvPr/>
          </p:nvSpPr>
          <p:spPr>
            <a:xfrm>
              <a:off x="9445625" y="1357742"/>
              <a:ext cx="2743200" cy="2743200"/>
            </a:xfrm>
            <a:prstGeom prst="ellipse">
              <a:avLst/>
            </a:prstGeom>
            <a:gradFill>
              <a:gsLst>
                <a:gs pos="97000">
                  <a:schemeClr val="tx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3" tIns="45683" rIns="91363" bIns="45683"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0189846" y="1533687"/>
              <a:ext cx="1281706" cy="838175"/>
              <a:chOff x="9828646" y="3938412"/>
              <a:chExt cx="1642536" cy="1074142"/>
            </a:xfrm>
            <a:effectLst>
              <a:outerShdw blurRad="203200" dist="38100" dir="2700000" algn="tl" rotWithShape="0">
                <a:prstClr val="black">
                  <a:alpha val="69000"/>
                </a:prstClr>
              </a:outerShdw>
            </a:effectLst>
          </p:grpSpPr>
          <p:pic>
            <p:nvPicPr>
              <p:cNvPr id="14" name="Picture 13" descr="Device_cloud_white_3041_default_256.png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418" b="19185"/>
              <a:stretch/>
            </p:blipFill>
            <p:spPr>
              <a:xfrm>
                <a:off x="9828646" y="3938412"/>
                <a:ext cx="1642536" cy="10741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9995682" y="4449864"/>
                <a:ext cx="1312331" cy="502872"/>
              </a:xfrm>
              <a:prstGeom prst="rect">
                <a:avLst/>
              </a:prstGeom>
              <a:noFill/>
            </p:spPr>
            <p:txBody>
              <a:bodyPr wrap="square" lIns="91428" tIns="45715" rIns="91428" bIns="45715" rtlCol="0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iscoSansTT Light"/>
                    <a:cs typeface="CiscoSansTT Light"/>
                  </a:rPr>
                  <a:t>Cloud</a:t>
                </a:r>
              </a:p>
            </p:txBody>
          </p:sp>
        </p:grp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9894135" y="3378185"/>
              <a:ext cx="1846179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CiscoSansTT Light"/>
                  <a:ea typeface="+mj-ea"/>
                  <a:cs typeface="CiscoSansTT Light"/>
                  <a:sym typeface="Arial" charset="0"/>
                </a:rPr>
                <a:t>Data Centers</a:t>
              </a:r>
              <a:endParaRPr lang="en-US" dirty="0">
                <a:solidFill>
                  <a:srgbClr val="FFFFFF"/>
                </a:solidFill>
                <a:latin typeface="CiscoSansTT Light"/>
                <a:ea typeface="+mj-ea"/>
                <a:cs typeface="CiscoSansTT Light"/>
              </a:endParaRPr>
            </a:p>
          </p:txBody>
        </p:sp>
        <p:grpSp>
          <p:nvGrpSpPr>
            <p:cNvPr id="11" name="Group 36"/>
            <p:cNvGrpSpPr/>
            <p:nvPr/>
          </p:nvGrpSpPr>
          <p:grpSpPr>
            <a:xfrm>
              <a:off x="10427225" y="2492364"/>
              <a:ext cx="823075" cy="831272"/>
              <a:chOff x="4037095" y="4159573"/>
              <a:chExt cx="907012" cy="851339"/>
            </a:xfrm>
          </p:grpSpPr>
          <p:sp>
            <p:nvSpPr>
              <p:cNvPr id="12" name="Oval 263"/>
              <p:cNvSpPr>
                <a:spLocks noChangeAspect="1"/>
              </p:cNvSpPr>
              <p:nvPr/>
            </p:nvSpPr>
            <p:spPr bwMode="auto">
              <a:xfrm>
                <a:off x="4037095" y="4159573"/>
                <a:ext cx="907012" cy="851339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tx2"/>
                  </a:gs>
                  <a:gs pos="0">
                    <a:schemeClr val="accent1"/>
                  </a:gs>
                  <a:gs pos="5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 defTabSz="457010"/>
                <a:endParaRPr lang="en-US" dirty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pic>
            <p:nvPicPr>
              <p:cNvPr id="13" name="Picture 12" descr="datacenter.ai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04891" y="4217205"/>
                <a:ext cx="771422" cy="666381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093997" y="1915768"/>
            <a:ext cx="1578830" cy="906035"/>
            <a:chOff x="9537918" y="4457611"/>
            <a:chExt cx="1485546" cy="974617"/>
          </a:xfrm>
        </p:grpSpPr>
        <p:pic>
          <p:nvPicPr>
            <p:cNvPr id="17" name="Picture 2" descr="\\MV-FS\Projects\Cisco\03_Assets\Icons\Kubrick Icons\Device Icons\Device_cloud_white_3041_default_256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197" b="17197"/>
            <a:stretch/>
          </p:blipFill>
          <p:spPr bwMode="auto">
            <a:xfrm>
              <a:off x="9537918" y="4457611"/>
              <a:ext cx="1485546" cy="974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9823606" y="4741403"/>
              <a:ext cx="849469" cy="474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1600" dirty="0">
                  <a:solidFill>
                    <a:schemeClr val="accent3">
                      <a:lumMod val="10000"/>
                    </a:schemeClr>
                  </a:solidFill>
                  <a:latin typeface="CiscoSansTT Light"/>
                  <a:cs typeface="CiscoSansTT Light"/>
                </a:rPr>
                <a:t>Internet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02340" y="3044947"/>
            <a:ext cx="1578830" cy="906035"/>
            <a:chOff x="9062269" y="4457611"/>
            <a:chExt cx="1485546" cy="974617"/>
          </a:xfrm>
        </p:grpSpPr>
        <p:pic>
          <p:nvPicPr>
            <p:cNvPr id="20" name="Picture 2" descr="\\MV-FS\Projects\Cisco\03_Assets\Icons\Kubrick Icons\Device Icons\Device_cloud_white_3041_default_256.pn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197" b="17197"/>
            <a:stretch/>
          </p:blipFill>
          <p:spPr bwMode="auto">
            <a:xfrm>
              <a:off x="9062269" y="4457611"/>
              <a:ext cx="1485546" cy="974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9462590" y="4755012"/>
              <a:ext cx="689799" cy="4745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1600" dirty="0" smtClean="0">
                  <a:solidFill>
                    <a:schemeClr val="accent3">
                      <a:lumMod val="10000"/>
                    </a:schemeClr>
                  </a:solidFill>
                  <a:latin typeface="CiscoSansTT Light"/>
                  <a:cs typeface="CiscoSansTT Light"/>
                </a:rPr>
                <a:t>MPLS</a:t>
              </a:r>
              <a:endParaRPr lang="en-US" sz="1600" dirty="0">
                <a:solidFill>
                  <a:schemeClr val="accent3">
                    <a:lumMod val="10000"/>
                  </a:schemeClr>
                </a:solidFill>
                <a:latin typeface="CiscoSansTT Light"/>
                <a:cs typeface="CiscoSansTT Light"/>
              </a:endParaRPr>
            </a:p>
          </p:txBody>
        </p:sp>
      </p:grpSp>
      <p:sp>
        <p:nvSpPr>
          <p:cNvPr id="22" name="Freeform 21"/>
          <p:cNvSpPr/>
          <p:nvPr/>
        </p:nvSpPr>
        <p:spPr>
          <a:xfrm>
            <a:off x="1890806" y="2137930"/>
            <a:ext cx="4880001" cy="740175"/>
          </a:xfrm>
          <a:custGeom>
            <a:avLst/>
            <a:gdLst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918281 h 918281"/>
              <a:gd name="connsiteX1" fmla="*/ 6771190 w 6771190"/>
              <a:gd name="connsiteY1" fmla="*/ 131202 h 918281"/>
              <a:gd name="connsiteX0" fmla="*/ 0 w 6771190"/>
              <a:gd name="connsiteY0" fmla="*/ 969720 h 969720"/>
              <a:gd name="connsiteX1" fmla="*/ 6771190 w 6771190"/>
              <a:gd name="connsiteY1" fmla="*/ 182641 h 969720"/>
              <a:gd name="connsiteX0" fmla="*/ 0 w 6701742"/>
              <a:gd name="connsiteY0" fmla="*/ 986901 h 986901"/>
              <a:gd name="connsiteX1" fmla="*/ 6701742 w 6701742"/>
              <a:gd name="connsiteY1" fmla="*/ 176673 h 986901"/>
              <a:gd name="connsiteX0" fmla="*/ 0 w 6493398"/>
              <a:gd name="connsiteY0" fmla="*/ 952806 h 952806"/>
              <a:gd name="connsiteX1" fmla="*/ 6493398 w 6493398"/>
              <a:gd name="connsiteY1" fmla="*/ 188877 h 952806"/>
              <a:gd name="connsiteX0" fmla="*/ 0 w 6504973"/>
              <a:gd name="connsiteY0" fmla="*/ 986900 h 986900"/>
              <a:gd name="connsiteX1" fmla="*/ 6504973 w 6504973"/>
              <a:gd name="connsiteY1" fmla="*/ 176672 h 98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04973" h="986900">
                <a:moveTo>
                  <a:pt x="0" y="986900"/>
                </a:moveTo>
                <a:cubicBezTo>
                  <a:pt x="3009417" y="-74113"/>
                  <a:pt x="3715474" y="-162852"/>
                  <a:pt x="6504973" y="176672"/>
                </a:cubicBezTo>
              </a:path>
            </a:pathLst>
          </a:custGeom>
          <a:noFill/>
          <a:ln w="31750">
            <a:solidFill>
              <a:schemeClr val="accent1"/>
            </a:solidFill>
            <a:tailEnd type="triangle" w="lg" len="lg"/>
          </a:ln>
          <a:effectLst>
            <a:outerShdw blurRad="63500" dist="127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5" rIns="68588" bIns="34295"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flipV="1">
            <a:off x="1873441" y="2355304"/>
            <a:ext cx="5357581" cy="1070813"/>
          </a:xfrm>
          <a:custGeom>
            <a:avLst/>
            <a:gdLst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787079 h 787079"/>
              <a:gd name="connsiteX1" fmla="*/ 6771190 w 6771190"/>
              <a:gd name="connsiteY1" fmla="*/ 0 h 787079"/>
              <a:gd name="connsiteX0" fmla="*/ 0 w 6771190"/>
              <a:gd name="connsiteY0" fmla="*/ 918281 h 918281"/>
              <a:gd name="connsiteX1" fmla="*/ 6771190 w 6771190"/>
              <a:gd name="connsiteY1" fmla="*/ 131202 h 918281"/>
              <a:gd name="connsiteX0" fmla="*/ 0 w 6771190"/>
              <a:gd name="connsiteY0" fmla="*/ 969720 h 969720"/>
              <a:gd name="connsiteX1" fmla="*/ 6771190 w 6771190"/>
              <a:gd name="connsiteY1" fmla="*/ 182641 h 969720"/>
              <a:gd name="connsiteX0" fmla="*/ 0 w 6338987"/>
              <a:gd name="connsiteY0" fmla="*/ 426902 h 914719"/>
              <a:gd name="connsiteX1" fmla="*/ 6338987 w 6338987"/>
              <a:gd name="connsiteY1" fmla="*/ 914719 h 914719"/>
              <a:gd name="connsiteX0" fmla="*/ 0 w 6117344"/>
              <a:gd name="connsiteY0" fmla="*/ 428683 h 907942"/>
              <a:gd name="connsiteX1" fmla="*/ 6117344 w 6117344"/>
              <a:gd name="connsiteY1" fmla="*/ 907943 h 907942"/>
              <a:gd name="connsiteX0" fmla="*/ 0 w 6095180"/>
              <a:gd name="connsiteY0" fmla="*/ 443453 h 854261"/>
              <a:gd name="connsiteX1" fmla="*/ 6095180 w 6095180"/>
              <a:gd name="connsiteY1" fmla="*/ 854262 h 854261"/>
              <a:gd name="connsiteX0" fmla="*/ 0 w 6804436"/>
              <a:gd name="connsiteY0" fmla="*/ 400209 h 1024926"/>
              <a:gd name="connsiteX1" fmla="*/ 6804436 w 6804436"/>
              <a:gd name="connsiteY1" fmla="*/ 1024926 h 1024926"/>
              <a:gd name="connsiteX0" fmla="*/ 0 w 6859847"/>
              <a:gd name="connsiteY0" fmla="*/ 401782 h 1017942"/>
              <a:gd name="connsiteX1" fmla="*/ 6859847 w 6859847"/>
              <a:gd name="connsiteY1" fmla="*/ 1017942 h 1017942"/>
              <a:gd name="connsiteX0" fmla="*/ 0 w 6859847"/>
              <a:gd name="connsiteY0" fmla="*/ 393501 h 1009661"/>
              <a:gd name="connsiteX1" fmla="*/ 6859847 w 6859847"/>
              <a:gd name="connsiteY1" fmla="*/ 1009661 h 1009661"/>
              <a:gd name="connsiteX0" fmla="*/ 0 w 6837683"/>
              <a:gd name="connsiteY0" fmla="*/ 398125 h 988615"/>
              <a:gd name="connsiteX1" fmla="*/ 6837683 w 6837683"/>
              <a:gd name="connsiteY1" fmla="*/ 988615 h 988615"/>
              <a:gd name="connsiteX0" fmla="*/ 0 w 6837683"/>
              <a:gd name="connsiteY0" fmla="*/ 464944 h 1055434"/>
              <a:gd name="connsiteX1" fmla="*/ 6837683 w 6837683"/>
              <a:gd name="connsiteY1" fmla="*/ 1055434 h 105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37683" h="1055434">
                <a:moveTo>
                  <a:pt x="0" y="464944"/>
                </a:moveTo>
                <a:cubicBezTo>
                  <a:pt x="3064827" y="-750083"/>
                  <a:pt x="3604898" y="767248"/>
                  <a:pt x="6837683" y="1055434"/>
                </a:cubicBezTo>
              </a:path>
            </a:pathLst>
          </a:custGeom>
          <a:noFill/>
          <a:ln w="53975">
            <a:gradFill>
              <a:gsLst>
                <a:gs pos="0">
                  <a:schemeClr val="accent1"/>
                </a:gs>
                <a:gs pos="50000">
                  <a:schemeClr val="accent1"/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5400000" scaled="0"/>
            </a:gradFill>
            <a:tailEnd type="triangle" w="med" len="med"/>
          </a:ln>
          <a:effectLst>
            <a:outerShdw blurRad="63500" dist="127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5" rIns="68588" bIns="34295"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320642" y="554356"/>
            <a:ext cx="1097280" cy="1515273"/>
            <a:chOff x="5288892" y="-59477"/>
            <a:chExt cx="1097280" cy="1515273"/>
          </a:xfrm>
        </p:grpSpPr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8892" y="358516"/>
              <a:ext cx="1097280" cy="1097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14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5408279" y="-59477"/>
              <a:ext cx="864920" cy="441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29" tIns="45715" rIns="91429" bIns="45715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1600" dirty="0" smtClean="0">
                  <a:solidFill>
                    <a:srgbClr val="FFFFFF"/>
                  </a:solidFill>
                  <a:latin typeface="CiscoSansTT Light"/>
                  <a:cs typeface="CiscoSansTT Light"/>
                </a:rPr>
                <a:t>CWS</a:t>
              </a:r>
              <a:endParaRPr lang="en-US" sz="160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</p:grpSp>
      <p:sp>
        <p:nvSpPr>
          <p:cNvPr id="27" name="Freeform 26"/>
          <p:cNvSpPr/>
          <p:nvPr/>
        </p:nvSpPr>
        <p:spPr>
          <a:xfrm>
            <a:off x="1936750" y="1788583"/>
            <a:ext cx="5122333" cy="1079500"/>
          </a:xfrm>
          <a:custGeom>
            <a:avLst/>
            <a:gdLst>
              <a:gd name="connsiteX0" fmla="*/ 0 w 5122333"/>
              <a:gd name="connsiteY0" fmla="*/ 1079500 h 1079500"/>
              <a:gd name="connsiteX1" fmla="*/ 846667 w 5122333"/>
              <a:gd name="connsiteY1" fmla="*/ 592667 h 1079500"/>
              <a:gd name="connsiteX2" fmla="*/ 2063750 w 5122333"/>
              <a:gd name="connsiteY2" fmla="*/ 201084 h 1079500"/>
              <a:gd name="connsiteX3" fmla="*/ 3862917 w 5122333"/>
              <a:gd name="connsiteY3" fmla="*/ 0 h 1079500"/>
              <a:gd name="connsiteX4" fmla="*/ 5122333 w 5122333"/>
              <a:gd name="connsiteY4" fmla="*/ 52917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333" h="1079500">
                <a:moveTo>
                  <a:pt x="0" y="1079500"/>
                </a:moveTo>
                <a:cubicBezTo>
                  <a:pt x="251354" y="909285"/>
                  <a:pt x="502709" y="739070"/>
                  <a:pt x="846667" y="592667"/>
                </a:cubicBezTo>
                <a:cubicBezTo>
                  <a:pt x="1190625" y="446264"/>
                  <a:pt x="1561042" y="299862"/>
                  <a:pt x="2063750" y="201084"/>
                </a:cubicBezTo>
                <a:cubicBezTo>
                  <a:pt x="2566458" y="102306"/>
                  <a:pt x="3353153" y="24694"/>
                  <a:pt x="3862917" y="0"/>
                </a:cubicBezTo>
                <a:lnTo>
                  <a:pt x="5122333" y="52917"/>
                </a:lnTo>
              </a:path>
            </a:pathLst>
          </a:custGeom>
          <a:noFill/>
          <a:ln w="38100">
            <a:solidFill>
              <a:schemeClr val="accent4"/>
            </a:solidFill>
            <a:tailEnd type="triangle" w="lg" len="lg"/>
          </a:ln>
          <a:effectLst>
            <a:outerShdw blurRad="63500" dist="127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8" tIns="34295" rIns="68588" bIns="34295" rtlCol="0" anchor="ctr"/>
          <a:lstStyle/>
          <a:p>
            <a:pPr algn="ctr"/>
            <a:endParaRPr lang="en-AU">
              <a:solidFill>
                <a:schemeClr val="lt1"/>
              </a:solidFill>
            </a:endParaRPr>
          </a:p>
        </p:txBody>
      </p:sp>
      <p:pic>
        <p:nvPicPr>
          <p:cNvPr id="28" name="icon firewall and VPN" descr="\\MV-FS\Projects\Cisco\03_Assets\Icons\Kubrick Icons\Device Icons\Device_router_with_firewall_3081_default_256.pn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97"/>
          <a:stretch/>
        </p:blipFill>
        <p:spPr bwMode="auto">
          <a:xfrm>
            <a:off x="1487623" y="2391624"/>
            <a:ext cx="981338" cy="80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216737" y="538647"/>
            <a:ext cx="1208114" cy="353021"/>
          </a:xfrm>
          <a:prstGeom prst="wedgeRoundRectCallout">
            <a:avLst>
              <a:gd name="adj1" fmla="val -51938"/>
              <a:gd name="adj2" fmla="val 129365"/>
              <a:gd name="adj3" fmla="val 16667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tx2">
                  <a:lumMod val="75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0809" rIns="0" bIns="4080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400" b="0">
                <a:solidFill>
                  <a:schemeClr val="bg1"/>
                </a:solidFill>
                <a:effectLst>
                  <a:outerShdw blurRad="50800" dist="12700" dir="5400000" algn="ctr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900" dirty="0"/>
              <a:t>Web Filtering, </a:t>
            </a:r>
            <a:r>
              <a:rPr lang="en-US" sz="900" dirty="0" smtClean="0"/>
              <a:t>Adv. Malware Detection &amp; Threat </a:t>
            </a:r>
            <a:r>
              <a:rPr lang="en-US" sz="900" dirty="0" err="1" smtClean="0"/>
              <a:t>Analystics</a:t>
            </a:r>
            <a:endParaRPr lang="en-US" sz="900" dirty="0"/>
          </a:p>
        </p:txBody>
      </p:sp>
      <p:sp>
        <p:nvSpPr>
          <p:cNvPr id="30" name="TextBox 29"/>
          <p:cNvSpPr txBox="1"/>
          <p:nvPr/>
        </p:nvSpPr>
        <p:spPr>
          <a:xfrm>
            <a:off x="5647599" y="2904986"/>
            <a:ext cx="1041086" cy="257309"/>
          </a:xfrm>
          <a:prstGeom prst="wedgeRoundRectCallout">
            <a:avLst>
              <a:gd name="adj1" fmla="val 8811"/>
              <a:gd name="adj2" fmla="val -132641"/>
              <a:gd name="adj3" fmla="val 16667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tx2">
                  <a:lumMod val="75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0809" rIns="0" bIns="4080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400" b="0">
                <a:solidFill>
                  <a:schemeClr val="bg1"/>
                </a:solidFill>
                <a:effectLst>
                  <a:outerShdw blurRad="50800" dist="12700" dir="5400000" algn="ctr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1000" dirty="0"/>
              <a:t>IWAN Tunnels for HQ/DC Traffic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62132" y="1263149"/>
            <a:ext cx="1122441" cy="268450"/>
          </a:xfrm>
          <a:prstGeom prst="wedgeRoundRectCallout">
            <a:avLst>
              <a:gd name="adj1" fmla="val -8419"/>
              <a:gd name="adj2" fmla="val 134834"/>
              <a:gd name="adj3" fmla="val 16667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tx2">
                  <a:lumMod val="75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0809" rIns="0" bIns="4080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400" b="0">
                <a:solidFill>
                  <a:schemeClr val="bg1"/>
                </a:solidFill>
                <a:effectLst>
                  <a:outerShdw blurRad="50800" dist="12700" dir="5400000" algn="ctr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900" dirty="0"/>
              <a:t>Secure Public Cloud and Internet Access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52321" y="1312120"/>
            <a:ext cx="1139829" cy="273529"/>
          </a:xfrm>
          <a:prstGeom prst="wedgeRoundRectCallout">
            <a:avLst>
              <a:gd name="adj1" fmla="val 10395"/>
              <a:gd name="adj2" fmla="val 151857"/>
              <a:gd name="adj3" fmla="val 16667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tx2">
                  <a:lumMod val="75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0809" rIns="0" bIns="4080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400" b="0">
                <a:solidFill>
                  <a:schemeClr val="bg1"/>
                </a:solidFill>
                <a:effectLst>
                  <a:outerShdw blurRad="50800" dist="12700" dir="5400000" algn="ctr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1000" dirty="0"/>
              <a:t>CWS Encapsulated HTTP, HTTPS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15449" y="1757409"/>
            <a:ext cx="1386221" cy="292061"/>
          </a:xfrm>
          <a:prstGeom prst="wedgeRoundRectCallout">
            <a:avLst>
              <a:gd name="adj1" fmla="val 11544"/>
              <a:gd name="adj2" fmla="val 277911"/>
              <a:gd name="adj3" fmla="val 16667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tx2">
                  <a:lumMod val="75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8575" tIns="40809" rIns="28575" bIns="4080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85000"/>
              </a:lnSpc>
            </a:pPr>
            <a:r>
              <a:rPr lang="en-US" sz="900" b="0" dirty="0">
                <a:effectLst>
                  <a:outerShdw blurRad="50800" dist="12700" dir="5400000" algn="ctr" rotWithShape="0">
                    <a:srgbClr val="000000">
                      <a:alpha val="30000"/>
                    </a:srgbClr>
                  </a:outerShdw>
                </a:effectLst>
              </a:rPr>
              <a:t>ISR Cloud Connector to CWS datacenters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06654" y="3958166"/>
            <a:ext cx="2801400" cy="1354661"/>
            <a:chOff x="306654" y="3958166"/>
            <a:chExt cx="2801400" cy="1354661"/>
          </a:xfrm>
        </p:grpSpPr>
        <p:sp>
          <p:nvSpPr>
            <p:cNvPr id="35" name="Rectangle 34"/>
            <p:cNvSpPr/>
            <p:nvPr/>
          </p:nvSpPr>
          <p:spPr>
            <a:xfrm flipV="1">
              <a:off x="306654" y="4254290"/>
              <a:ext cx="2801400" cy="1058537"/>
            </a:xfrm>
            <a:prstGeom prst="rect">
              <a:avLst/>
            </a:prstGeom>
            <a:gradFill>
              <a:gsLst>
                <a:gs pos="1667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76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22822" tIns="22822" rIns="22822" bIns="22822" rtlCol="0" anchor="t" anchorCtr="1">
              <a:noAutofit/>
            </a:bodyPr>
            <a:lstStyle/>
            <a:p>
              <a:pPr algn="ctr" defTabSz="342113">
                <a:lnSpc>
                  <a:spcPct val="90000"/>
                </a:lnSpc>
                <a:spcBef>
                  <a:spcPct val="50000"/>
                </a:spcBef>
              </a:pPr>
              <a:endParaRPr lang="en-US" sz="1000" kern="0" dirty="0">
                <a:solidFill>
                  <a:srgbClr val="B7D333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7156" y="4179703"/>
              <a:ext cx="2613795" cy="78146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vert="horz" wrap="square" lIns="182843" tIns="91424" rIns="18284" bIns="18284" anchor="t" anchorCtr="0"/>
            <a:lstStyle>
              <a:defPPr>
                <a:defRPr lang="en-US"/>
              </a:defPPr>
              <a:lvl1pPr algn="ctr" defTabSz="913024">
                <a:lnSpc>
                  <a:spcPct val="95000"/>
                </a:lnSpc>
                <a:spcBef>
                  <a:spcPts val="200"/>
                </a:spcBef>
                <a:defRPr sz="1400" ker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pitchFamily="34" charset="-128"/>
                </a:defRPr>
              </a:lvl1pPr>
            </a:lstStyle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cs typeface="Arial" pitchFamily="34" charset="0"/>
                </a:rPr>
                <a:t>Scalable security via DMVPN enforced locally</a:t>
              </a:r>
            </a:p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cs typeface="Arial" pitchFamily="34" charset="0"/>
                </a:rPr>
                <a:t>Firewall/IPS support to protect for external threats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06654" y="3958166"/>
              <a:ext cx="2801400" cy="243417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lumMod val="75000"/>
                  </a:schemeClr>
                </a:gs>
                <a:gs pos="50000">
                  <a:srgbClr val="16678C">
                    <a:shade val="67500"/>
                    <a:satMod val="115000"/>
                    <a:alpha val="46000"/>
                  </a:srgb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36000" tIns="91424" rIns="18284" bIns="18284" anchor="ctr" anchorCtr="0"/>
            <a:lstStyle/>
            <a:p>
              <a:pPr algn="ctr" defTabSz="912920">
                <a:lnSpc>
                  <a:spcPct val="95000"/>
                </a:lnSpc>
                <a:spcBef>
                  <a:spcPts val="200"/>
                </a:spcBef>
                <a:spcAft>
                  <a:spcPts val="450"/>
                </a:spcAft>
                <a:buClr>
                  <a:srgbClr val="3F5CFF">
                    <a:lumMod val="60000"/>
                    <a:lumOff val="40000"/>
                  </a:srgbClr>
                </a:buClr>
                <a:buSzPct val="90000"/>
                <a:defRPr/>
              </a:pPr>
              <a:r>
                <a:rPr lang="en-US" sz="1300" kern="0" dirty="0">
                  <a:solidFill>
                    <a:schemeClr val="bg1"/>
                  </a:solidFill>
                  <a:effectLst>
                    <a:outerShdw blurRad="50800" dist="12700" dir="5400000" algn="tl" rotWithShape="0">
                      <a:prstClr val="black">
                        <a:alpha val="30000"/>
                      </a:prstClr>
                    </a:outerShdw>
                  </a:effectLst>
                  <a:ea typeface="ＭＳ Ｐゴシック" pitchFamily="34" charset="-128"/>
                </a:rPr>
                <a:t>SECURE BRANCH EDGE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170277" y="3958166"/>
            <a:ext cx="2801400" cy="1354661"/>
            <a:chOff x="3170277" y="3958166"/>
            <a:chExt cx="2801400" cy="1354661"/>
          </a:xfrm>
        </p:grpSpPr>
        <p:sp>
          <p:nvSpPr>
            <p:cNvPr id="39" name="Rectangle 38"/>
            <p:cNvSpPr/>
            <p:nvPr/>
          </p:nvSpPr>
          <p:spPr>
            <a:xfrm flipV="1">
              <a:off x="3170277" y="4254290"/>
              <a:ext cx="2801400" cy="1058537"/>
            </a:xfrm>
            <a:prstGeom prst="rect">
              <a:avLst/>
            </a:prstGeom>
            <a:gradFill>
              <a:gsLst>
                <a:gs pos="1667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76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22822" tIns="22822" rIns="22822" bIns="22822" rtlCol="0" anchor="t" anchorCtr="1">
              <a:noAutofit/>
            </a:bodyPr>
            <a:lstStyle/>
            <a:p>
              <a:pPr algn="ctr" defTabSz="342113">
                <a:lnSpc>
                  <a:spcPct val="90000"/>
                </a:lnSpc>
                <a:spcBef>
                  <a:spcPct val="50000"/>
                </a:spcBef>
              </a:pPr>
              <a:endParaRPr lang="en-US" sz="1000" kern="0" dirty="0">
                <a:solidFill>
                  <a:srgbClr val="B7D333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10196" y="4179703"/>
              <a:ext cx="2613795" cy="91651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vert="horz" wrap="square" lIns="182843" tIns="91424" rIns="18284" bIns="18284" anchor="t" anchorCtr="0"/>
            <a:lstStyle>
              <a:defPPr>
                <a:defRPr lang="en-US"/>
              </a:defPPr>
              <a:lvl1pPr algn="ctr" defTabSz="913024">
                <a:lnSpc>
                  <a:spcPct val="95000"/>
                </a:lnSpc>
                <a:spcBef>
                  <a:spcPts val="200"/>
                </a:spcBef>
                <a:defRPr sz="1400" ker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pitchFamily="34" charset="-128"/>
                </a:defRPr>
              </a:lvl1pPr>
            </a:lstStyle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cs typeface="Arial" pitchFamily="34" charset="0"/>
                </a:rPr>
                <a:t>Secure local Internet breakout with encapsulated traffic</a:t>
              </a:r>
            </a:p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cs typeface="Arial" pitchFamily="34" charset="0"/>
                </a:rPr>
                <a:t>Improved application performance at lower costs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170277" y="3958166"/>
              <a:ext cx="2801400" cy="243417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lumMod val="75000"/>
                  </a:schemeClr>
                </a:gs>
                <a:gs pos="50000">
                  <a:srgbClr val="16678C">
                    <a:shade val="67500"/>
                    <a:satMod val="115000"/>
                    <a:alpha val="46000"/>
                  </a:srgb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36000" tIns="91424" rIns="18284" bIns="18284" anchor="ctr" anchorCtr="0"/>
            <a:lstStyle/>
            <a:p>
              <a:pPr algn="ctr" defTabSz="912920">
                <a:lnSpc>
                  <a:spcPct val="95000"/>
                </a:lnSpc>
                <a:spcBef>
                  <a:spcPts val="200"/>
                </a:spcBef>
                <a:spcAft>
                  <a:spcPts val="450"/>
                </a:spcAft>
                <a:buClr>
                  <a:srgbClr val="3F5CFF">
                    <a:lumMod val="60000"/>
                    <a:lumOff val="40000"/>
                  </a:srgbClr>
                </a:buClr>
                <a:buSzPct val="90000"/>
                <a:defRPr/>
              </a:pPr>
              <a:r>
                <a:rPr lang="en-US" sz="1300" kern="0" dirty="0">
                  <a:solidFill>
                    <a:schemeClr val="bg1"/>
                  </a:solidFill>
                  <a:effectLst>
                    <a:outerShdw blurRad="50800" dist="12700" dir="5400000" algn="tl" rotWithShape="0">
                      <a:prstClr val="black">
                        <a:alpha val="30000"/>
                      </a:prstClr>
                    </a:outerShdw>
                  </a:effectLst>
                  <a:ea typeface="ＭＳ Ｐゴシック" pitchFamily="34" charset="-128"/>
                </a:rPr>
                <a:t>OFF-LOAD CORPORATE WAN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48401" y="3958166"/>
            <a:ext cx="2801400" cy="1354660"/>
            <a:chOff x="6048401" y="3958166"/>
            <a:chExt cx="2801400" cy="1354660"/>
          </a:xfrm>
        </p:grpSpPr>
        <p:sp>
          <p:nvSpPr>
            <p:cNvPr id="43" name="Rectangle 42"/>
            <p:cNvSpPr/>
            <p:nvPr/>
          </p:nvSpPr>
          <p:spPr>
            <a:xfrm flipV="1">
              <a:off x="6048401" y="4254289"/>
              <a:ext cx="2801400" cy="1058537"/>
            </a:xfrm>
            <a:prstGeom prst="rect">
              <a:avLst/>
            </a:prstGeom>
            <a:gradFill>
              <a:gsLst>
                <a:gs pos="1667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76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22822" tIns="22822" rIns="22822" bIns="22822" rtlCol="0" anchor="t" anchorCtr="1">
              <a:noAutofit/>
            </a:bodyPr>
            <a:lstStyle/>
            <a:p>
              <a:pPr algn="ctr" defTabSz="342113">
                <a:lnSpc>
                  <a:spcPct val="90000"/>
                </a:lnSpc>
                <a:spcBef>
                  <a:spcPct val="50000"/>
                </a:spcBef>
              </a:pPr>
              <a:endParaRPr lang="en-US" sz="1000" kern="0" dirty="0">
                <a:solidFill>
                  <a:srgbClr val="B7D333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109489" y="4179699"/>
              <a:ext cx="2613795" cy="9831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vert="horz" wrap="square" lIns="182843" tIns="91424" rIns="18284" bIns="18284" anchor="t" anchorCtr="0"/>
            <a:lstStyle>
              <a:defPPr>
                <a:defRPr lang="en-US"/>
              </a:defPPr>
              <a:lvl1pPr algn="ctr" defTabSz="913024">
                <a:lnSpc>
                  <a:spcPct val="95000"/>
                </a:lnSpc>
                <a:spcBef>
                  <a:spcPts val="200"/>
                </a:spcBef>
                <a:defRPr sz="1400" ker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pitchFamily="34" charset="-128"/>
                </a:defRPr>
              </a:lvl1pPr>
            </a:lstStyle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cs typeface="Arial" pitchFamily="34" charset="0"/>
                </a:rPr>
                <a:t>Real-time web filtering with Application Visibility &amp; Control</a:t>
              </a:r>
            </a:p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cs typeface="Arial" pitchFamily="34" charset="0"/>
                </a:rPr>
                <a:t>Advanced Malware Protection and Threat </a:t>
              </a:r>
              <a:r>
                <a:rPr lang="en-US" sz="1300" dirty="0" err="1">
                  <a:effectLst/>
                  <a:cs typeface="Arial" pitchFamily="34" charset="0"/>
                </a:rPr>
                <a:t>Analystics</a:t>
              </a:r>
              <a:endParaRPr lang="en-US" sz="1300" dirty="0">
                <a:effectLst/>
                <a:cs typeface="Arial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048401" y="3958166"/>
              <a:ext cx="2801400" cy="243417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lumMod val="75000"/>
                  </a:schemeClr>
                </a:gs>
                <a:gs pos="50000">
                  <a:srgbClr val="16678C">
                    <a:shade val="67500"/>
                    <a:satMod val="115000"/>
                    <a:alpha val="46000"/>
                  </a:srgb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36000" tIns="91424" rIns="18284" bIns="18284" anchor="ctr" anchorCtr="0"/>
            <a:lstStyle/>
            <a:p>
              <a:pPr algn="ctr" defTabSz="912920">
                <a:lnSpc>
                  <a:spcPct val="95000"/>
                </a:lnSpc>
                <a:spcBef>
                  <a:spcPts val="200"/>
                </a:spcBef>
                <a:spcAft>
                  <a:spcPts val="450"/>
                </a:spcAft>
                <a:buClr>
                  <a:srgbClr val="3F5CFF">
                    <a:lumMod val="60000"/>
                    <a:lumOff val="40000"/>
                  </a:srgbClr>
                </a:buClr>
                <a:buSzPct val="90000"/>
                <a:defRPr/>
              </a:pPr>
              <a:r>
                <a:rPr lang="en-US" sz="1300" kern="0" dirty="0">
                  <a:solidFill>
                    <a:schemeClr val="bg1"/>
                  </a:solidFill>
                  <a:effectLst>
                    <a:outerShdw blurRad="50800" dist="12700" dir="5400000" algn="tl" rotWithShape="0">
                      <a:prstClr val="black">
                        <a:alpha val="30000"/>
                      </a:prstClr>
                    </a:outerShdw>
                  </a:effectLst>
                  <a:ea typeface="ＭＳ Ｐゴシック" pitchFamily="34" charset="-128"/>
                </a:rPr>
                <a:t>CLOUD WEB SECURITY</a:t>
              </a: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2233" y="1047750"/>
            <a:ext cx="5552017" cy="32824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Rounded Rectangle 46"/>
          <p:cNvSpPr/>
          <p:nvPr/>
        </p:nvSpPr>
        <p:spPr>
          <a:xfrm>
            <a:off x="2042583" y="2127249"/>
            <a:ext cx="4783667" cy="486833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8" name="Rounded Rectangle 47"/>
          <p:cNvSpPr/>
          <p:nvPr/>
        </p:nvSpPr>
        <p:spPr>
          <a:xfrm>
            <a:off x="2046816" y="2804583"/>
            <a:ext cx="4783667" cy="2159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9" name="Rounded Rectangle 48"/>
          <p:cNvSpPr/>
          <p:nvPr/>
        </p:nvSpPr>
        <p:spPr>
          <a:xfrm>
            <a:off x="2040466" y="3539066"/>
            <a:ext cx="4783667" cy="673099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03576807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Secure Connectivity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 flipV="1">
            <a:off x="296070" y="2842747"/>
            <a:ext cx="8543147" cy="2019018"/>
          </a:xfrm>
          <a:prstGeom prst="rect">
            <a:avLst/>
          </a:prstGeom>
          <a:gradFill>
            <a:gsLst>
              <a:gs pos="1667">
                <a:schemeClr val="tx1">
                  <a:lumMod val="50000"/>
                  <a:alpha val="0"/>
                </a:schemeClr>
              </a:gs>
              <a:gs pos="100000">
                <a:schemeClr val="tx1">
                  <a:lumMod val="52000"/>
                  <a:alpha val="7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100000">
                  <a:schemeClr val="bg1">
                    <a:lumMod val="66000"/>
                    <a:alpha val="35000"/>
                  </a:schemeClr>
                </a:gs>
              </a:gsLst>
              <a:lin ang="5400000" scaled="0"/>
            </a:gradFill>
          </a:ln>
          <a:effectLst>
            <a:outerShdw blurRad="101600" algn="ctr" rotWithShape="0">
              <a:prstClr val="black">
                <a:alpha val="40000"/>
              </a:prstClr>
            </a:outerShdw>
          </a:effectLst>
        </p:spPr>
        <p:txBody>
          <a:bodyPr wrap="square" lIns="14264" tIns="14264" rIns="14264" bIns="14264" rtlCol="0" anchor="t" anchorCtr="1">
            <a:noAutofit/>
          </a:bodyPr>
          <a:lstStyle/>
          <a:p>
            <a:pPr algn="ctr" defTabSz="342113">
              <a:lnSpc>
                <a:spcPct val="90000"/>
              </a:lnSpc>
              <a:spcBef>
                <a:spcPct val="50000"/>
              </a:spcBef>
            </a:pPr>
            <a:endParaRPr lang="en-US" sz="1300" kern="0" dirty="0">
              <a:solidFill>
                <a:srgbClr val="B7D333"/>
              </a:solidFill>
              <a:latin typeface="CiscoSansTT Light"/>
              <a:cs typeface="CiscoSansTT Light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438491" y="3627081"/>
            <a:ext cx="2940844" cy="916781"/>
          </a:xfrm>
          <a:custGeom>
            <a:avLst/>
            <a:gdLst>
              <a:gd name="connsiteX0" fmla="*/ 0 w 4705350"/>
              <a:gd name="connsiteY0" fmla="*/ 0 h 1466850"/>
              <a:gd name="connsiteX1" fmla="*/ 714375 w 4705350"/>
              <a:gd name="connsiteY1" fmla="*/ 0 h 1466850"/>
              <a:gd name="connsiteX2" fmla="*/ 714375 w 4705350"/>
              <a:gd name="connsiteY2" fmla="*/ 219075 h 1466850"/>
              <a:gd name="connsiteX3" fmla="*/ 3609975 w 4705350"/>
              <a:gd name="connsiteY3" fmla="*/ 219075 h 1466850"/>
              <a:gd name="connsiteX4" fmla="*/ 4705350 w 4705350"/>
              <a:gd name="connsiteY4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5350" h="1466850">
                <a:moveTo>
                  <a:pt x="0" y="0"/>
                </a:moveTo>
                <a:lnTo>
                  <a:pt x="714375" y="0"/>
                </a:lnTo>
                <a:lnTo>
                  <a:pt x="714375" y="219075"/>
                </a:lnTo>
                <a:lnTo>
                  <a:pt x="3609975" y="219075"/>
                </a:lnTo>
                <a:lnTo>
                  <a:pt x="4705350" y="1466850"/>
                </a:lnTo>
              </a:path>
            </a:pathLst>
          </a:custGeom>
          <a:noFill/>
          <a:ln w="152400">
            <a:solidFill>
              <a:schemeClr val="accent5">
                <a:alpha val="38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 dirty="0">
              <a:latin typeface="CiscoSansTT Light"/>
              <a:cs typeface="CiscoSansTT Light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271135" y="3395578"/>
            <a:ext cx="4886646" cy="173376"/>
          </a:xfrm>
          <a:custGeom>
            <a:avLst/>
            <a:gdLst>
              <a:gd name="connsiteX0" fmla="*/ 7818633 w 7818633"/>
              <a:gd name="connsiteY0" fmla="*/ 0 h 277402"/>
              <a:gd name="connsiteX1" fmla="*/ 996593 w 7818633"/>
              <a:gd name="connsiteY1" fmla="*/ 0 h 277402"/>
              <a:gd name="connsiteX2" fmla="*/ 996593 w 7818633"/>
              <a:gd name="connsiteY2" fmla="*/ 277402 h 277402"/>
              <a:gd name="connsiteX3" fmla="*/ 0 w 7818633"/>
              <a:gd name="connsiteY3" fmla="*/ 277402 h 27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8633" h="277402">
                <a:moveTo>
                  <a:pt x="7818633" y="0"/>
                </a:moveTo>
                <a:lnTo>
                  <a:pt x="996593" y="0"/>
                </a:lnTo>
                <a:lnTo>
                  <a:pt x="996593" y="277402"/>
                </a:lnTo>
                <a:lnTo>
                  <a:pt x="0" y="277402"/>
                </a:lnTo>
              </a:path>
            </a:pathLst>
          </a:custGeom>
          <a:noFill/>
          <a:ln w="152400">
            <a:solidFill>
              <a:schemeClr val="accent5">
                <a:alpha val="38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150" tIns="28575" rIns="57150" bIns="28575" rtlCol="0" anchor="ctr"/>
          <a:lstStyle/>
          <a:p>
            <a:pPr algn="ctr"/>
            <a:endParaRPr lang="en-US" dirty="0">
              <a:latin typeface="CiscoSansTT Light"/>
              <a:cs typeface="CiscoSansTT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8904" y="4263980"/>
            <a:ext cx="1208114" cy="353021"/>
          </a:xfrm>
          <a:prstGeom prst="wedgeRoundRectCallout">
            <a:avLst>
              <a:gd name="adj1" fmla="val 47928"/>
              <a:gd name="adj2" fmla="val 90392"/>
              <a:gd name="adj3" fmla="val 16667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tx2">
                  <a:lumMod val="75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0809" rIns="0" bIns="4080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400" b="0">
                <a:solidFill>
                  <a:schemeClr val="bg1"/>
                </a:solidFill>
                <a:effectLst>
                  <a:outerShdw blurRad="50800" dist="12700" dir="5400000" algn="ctr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900" dirty="0">
                <a:latin typeface="CiscoSansTT Light"/>
                <a:cs typeface="CiscoSansTT Light"/>
              </a:rPr>
              <a:t>Web Filtering, </a:t>
            </a:r>
            <a:r>
              <a:rPr lang="en-US" sz="900" dirty="0" smtClean="0">
                <a:latin typeface="CiscoSansTT Light"/>
                <a:cs typeface="CiscoSansTT Light"/>
              </a:rPr>
              <a:t>Adv. Malware Detection &amp; Threat </a:t>
            </a:r>
            <a:r>
              <a:rPr lang="en-US" sz="900" dirty="0" err="1" smtClean="0">
                <a:latin typeface="CiscoSansTT Light"/>
                <a:cs typeface="CiscoSansTT Light"/>
              </a:rPr>
              <a:t>Analystics</a:t>
            </a:r>
            <a:endParaRPr lang="en-US" sz="900" dirty="0">
              <a:latin typeface="CiscoSansTT Light"/>
              <a:cs typeface="CiscoSansTT Light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7533577" y="3438809"/>
            <a:ext cx="436856" cy="140988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alpha val="4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lIns="57137" tIns="28570" rIns="57137" bIns="28570" rtlCol="0" anchor="ctr"/>
          <a:lstStyle/>
          <a:p>
            <a:pPr algn="ctr">
              <a:defRPr/>
            </a:pPr>
            <a:endParaRPr lang="en-US" sz="900" kern="0" dirty="0">
              <a:solidFill>
                <a:srgbClr val="8E909E"/>
              </a:solidFill>
              <a:latin typeface="CiscoSansTT Light"/>
              <a:cs typeface="CiscoSansTT Light"/>
            </a:endParaRPr>
          </a:p>
        </p:txBody>
      </p:sp>
      <p:sp>
        <p:nvSpPr>
          <p:cNvPr id="9" name="Rectangle 8"/>
          <p:cNvSpPr/>
          <p:nvPr/>
        </p:nvSpPr>
        <p:spPr>
          <a:xfrm rot="16200000">
            <a:off x="7421382" y="2658476"/>
            <a:ext cx="473100" cy="159803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accent1">
                  <a:alpha val="45000"/>
                </a:schemeClr>
              </a:gs>
              <a:gs pos="100000">
                <a:schemeClr val="tx1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txBody>
          <a:bodyPr lIns="57137" tIns="28570" rIns="57137" bIns="28570" rtlCol="0" anchor="ctr"/>
          <a:lstStyle/>
          <a:p>
            <a:pPr algn="ctr">
              <a:defRPr/>
            </a:pPr>
            <a:endParaRPr lang="en-US" sz="900" kern="0" dirty="0">
              <a:solidFill>
                <a:srgbClr val="8E909E"/>
              </a:solidFill>
              <a:latin typeface="CiscoSansTT Light"/>
              <a:cs typeface="CiscoSansTT Ligh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3699680" y="3787490"/>
            <a:ext cx="689181" cy="750484"/>
          </a:xfrm>
          <a:prstGeom prst="line">
            <a:avLst/>
          </a:prstGeom>
          <a:ln>
            <a:gradFill>
              <a:gsLst>
                <a:gs pos="51000">
                  <a:schemeClr val="bg2"/>
                </a:gs>
                <a:gs pos="0">
                  <a:schemeClr val="bg2">
                    <a:alpha val="1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:\Documents and Settings\rteligic\Desktop\Desktop_26Apr\desktop271211\cisco-prime\icons\Picture1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463" b="18638"/>
          <a:stretch/>
        </p:blipFill>
        <p:spPr bwMode="auto">
          <a:xfrm>
            <a:off x="6025018" y="3075251"/>
            <a:ext cx="1219308" cy="74882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444949" y="3457126"/>
            <a:ext cx="512953" cy="337268"/>
          </a:xfrm>
          <a:prstGeom prst="rect">
            <a:avLst/>
          </a:prstGeom>
          <a:noFill/>
        </p:spPr>
        <p:txBody>
          <a:bodyPr wrap="none" lIns="57146" tIns="28573" rIns="57146" bIns="28573" rtlCol="0">
            <a:spAutoFit/>
          </a:bodyPr>
          <a:lstStyle>
            <a:defPPr>
              <a:defRPr lang="en-US"/>
            </a:defPPr>
            <a:lvl1pPr marL="0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1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5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8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3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10564" eaLnBrk="0" hangingPunct="0">
              <a:lnSpc>
                <a:spcPct val="90000"/>
              </a:lnSpc>
            </a:pPr>
            <a:r>
              <a:rPr lang="en-US" sz="1000" dirty="0">
                <a:solidFill>
                  <a:schemeClr val="accent3">
                    <a:lumMod val="10000"/>
                  </a:schemeClr>
                </a:solidFill>
                <a:latin typeface="CiscoSansTT Light"/>
                <a:cs typeface="CiscoSansTT Light"/>
              </a:rPr>
              <a:t>Private</a:t>
            </a:r>
            <a:br>
              <a:rPr lang="en-US" sz="1000" dirty="0">
                <a:solidFill>
                  <a:schemeClr val="accent3">
                    <a:lumMod val="10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000" dirty="0">
                <a:solidFill>
                  <a:schemeClr val="accent3">
                    <a:lumMod val="10000"/>
                  </a:schemeClr>
                </a:solidFill>
                <a:latin typeface="CiscoSansTT Light"/>
                <a:cs typeface="CiscoSansTT Light"/>
              </a:rPr>
              <a:t>Cloud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197498" y="3593467"/>
            <a:ext cx="688210" cy="289"/>
          </a:xfrm>
          <a:prstGeom prst="line">
            <a:avLst/>
          </a:prstGeom>
          <a:ln>
            <a:gradFill>
              <a:gsLst>
                <a:gs pos="51000">
                  <a:schemeClr val="bg2"/>
                </a:gs>
                <a:gs pos="0">
                  <a:schemeClr val="bg2"/>
                </a:gs>
                <a:gs pos="100000">
                  <a:schemeClr val="bg1">
                    <a:alpha val="0"/>
                  </a:schemeClr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81997" y="3838185"/>
            <a:ext cx="614073" cy="281796"/>
          </a:xfrm>
          <a:prstGeom prst="rect">
            <a:avLst/>
          </a:prstGeom>
        </p:spPr>
        <p:txBody>
          <a:bodyPr wrap="square" lIns="57137" tIns="28570" rIns="57137" bIns="28570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1000" dirty="0">
                <a:solidFill>
                  <a:schemeClr val="bg1"/>
                </a:solidFill>
                <a:latin typeface="CiscoSansTT Light"/>
                <a:cs typeface="CiscoSansTT Light"/>
              </a:rPr>
              <a:t>Branch</a:t>
            </a:r>
          </a:p>
        </p:txBody>
      </p:sp>
      <p:pic>
        <p:nvPicPr>
          <p:cNvPr id="15" name="Picture 14" descr="C:\Documents and Settings\rteligic\Desktop\Desktop_26Apr\desktop271211\cisco-prime\icons\Picture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1019" y="3746966"/>
            <a:ext cx="806044" cy="796656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672053" y="4059126"/>
            <a:ext cx="469730" cy="337268"/>
          </a:xfrm>
          <a:prstGeom prst="rect">
            <a:avLst/>
          </a:prstGeom>
          <a:noFill/>
        </p:spPr>
        <p:txBody>
          <a:bodyPr wrap="none" lIns="57146" tIns="28573" rIns="57146" bIns="28573" rtlCol="0">
            <a:spAutoFit/>
          </a:bodyPr>
          <a:lstStyle>
            <a:defPPr>
              <a:defRPr lang="en-US"/>
            </a:defPPr>
            <a:lvl1pPr marL="0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1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5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8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3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10564" eaLnBrk="0" hangingPunct="0">
              <a:lnSpc>
                <a:spcPct val="90000"/>
              </a:lnSpc>
            </a:pPr>
            <a:r>
              <a:rPr lang="en-US" sz="1000" dirty="0">
                <a:solidFill>
                  <a:schemeClr val="accent3">
                    <a:lumMod val="10000"/>
                  </a:schemeClr>
                </a:solidFill>
                <a:latin typeface="CiscoSansTT Light"/>
                <a:cs typeface="CiscoSansTT Light"/>
              </a:rPr>
              <a:t>Public</a:t>
            </a:r>
            <a:br>
              <a:rPr lang="en-US" sz="1000" dirty="0">
                <a:solidFill>
                  <a:schemeClr val="accent3">
                    <a:lumMod val="10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000" dirty="0">
                <a:solidFill>
                  <a:schemeClr val="accent3">
                    <a:lumMod val="10000"/>
                  </a:schemeClr>
                </a:solidFill>
                <a:latin typeface="CiscoSansTT Light"/>
                <a:cs typeface="CiscoSansTT Light"/>
              </a:rPr>
              <a:t>Cloud</a:t>
            </a:r>
          </a:p>
        </p:txBody>
      </p:sp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6506" y="4002086"/>
            <a:ext cx="269754" cy="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60159" y="3993620"/>
            <a:ext cx="520969" cy="1204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" name="Picture 5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4326" y="4181827"/>
            <a:ext cx="299906" cy="1004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0" name="Freeform 19"/>
          <p:cNvSpPr/>
          <p:nvPr/>
        </p:nvSpPr>
        <p:spPr>
          <a:xfrm>
            <a:off x="1885708" y="3420583"/>
            <a:ext cx="4435526" cy="346057"/>
          </a:xfrm>
          <a:custGeom>
            <a:avLst/>
            <a:gdLst>
              <a:gd name="connsiteX0" fmla="*/ 4884516 w 4942389"/>
              <a:gd name="connsiteY0" fmla="*/ 0 h 1585732"/>
              <a:gd name="connsiteX1" fmla="*/ 0 w 4942389"/>
              <a:gd name="connsiteY1" fmla="*/ 0 h 1585732"/>
              <a:gd name="connsiteX2" fmla="*/ 0 w 4942389"/>
              <a:gd name="connsiteY2" fmla="*/ 1585732 h 1585732"/>
              <a:gd name="connsiteX3" fmla="*/ 4942389 w 4942389"/>
              <a:gd name="connsiteY3" fmla="*/ 1585732 h 158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2389" h="1585732">
                <a:moveTo>
                  <a:pt x="4884516" y="0"/>
                </a:moveTo>
                <a:lnTo>
                  <a:pt x="0" y="0"/>
                </a:lnTo>
                <a:lnTo>
                  <a:pt x="0" y="1585732"/>
                </a:lnTo>
                <a:lnTo>
                  <a:pt x="4942389" y="1585732"/>
                </a:lnTo>
              </a:path>
            </a:pathLst>
          </a:custGeom>
          <a:ln>
            <a:gradFill>
              <a:gsLst>
                <a:gs pos="58000">
                  <a:schemeClr val="bg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146" tIns="28573" rIns="57146" bIns="28573" rtlCol="0" anchor="ctr"/>
          <a:lstStyle/>
          <a:p>
            <a:pPr algn="ctr"/>
            <a:endParaRPr lang="en-US" dirty="0">
              <a:latin typeface="CiscoSansTT Light"/>
              <a:cs typeface="CiscoSansTT Ligh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549276" y="2967111"/>
            <a:ext cx="886104" cy="845636"/>
            <a:chOff x="4114538" y="1126065"/>
            <a:chExt cx="2590799" cy="2590799"/>
          </a:xfrm>
        </p:grpSpPr>
        <p:pic>
          <p:nvPicPr>
            <p:cNvPr id="22" name="Picture 21" descr="C:\Documents and Settings\rteligic\Desktop\Desktop_26Apr\desktop271211\cisco-prime\icons\Picture1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538" y="1126065"/>
              <a:ext cx="2590799" cy="2590799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4471573" y="1969084"/>
              <a:ext cx="2050584" cy="1139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1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5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8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2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3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10564" eaLnBrk="0" hangingPunct="0">
                <a:lnSpc>
                  <a:spcPct val="90000"/>
                </a:lnSpc>
              </a:pPr>
              <a:r>
                <a:rPr lang="en-US" sz="1000" dirty="0">
                  <a:solidFill>
                    <a:srgbClr val="104657"/>
                  </a:solidFill>
                  <a:latin typeface="CiscoSansTT Light"/>
                  <a:cs typeface="CiscoSansTT Light"/>
                </a:rPr>
                <a:t>WAN1</a:t>
              </a:r>
            </a:p>
            <a:p>
              <a:pPr algn="ctr" defTabSz="610564" eaLnBrk="0" hangingPunct="0">
                <a:lnSpc>
                  <a:spcPct val="90000"/>
                </a:lnSpc>
              </a:pPr>
              <a:r>
                <a:rPr lang="en-US" sz="1000" dirty="0">
                  <a:solidFill>
                    <a:srgbClr val="104657"/>
                  </a:solidFill>
                  <a:latin typeface="CiscoSansTT Light"/>
                  <a:cs typeface="CiscoSansTT Light"/>
                </a:rPr>
                <a:t>(IP-VPN)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75679" y="3367899"/>
            <a:ext cx="886104" cy="845636"/>
            <a:chOff x="3940938" y="1790359"/>
            <a:chExt cx="2590799" cy="2590799"/>
          </a:xfrm>
        </p:grpSpPr>
        <p:pic>
          <p:nvPicPr>
            <p:cNvPr id="25" name="Picture 24" descr="C:\Documents and Settings\rteligic\Desktop\Desktop_26Apr\desktop271211\cisco-prime\icons\Picture1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0938" y="1790359"/>
              <a:ext cx="2590799" cy="2590799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4168878" y="2749413"/>
              <a:ext cx="2097082" cy="1139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1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5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8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2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3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10564" eaLnBrk="0" hangingPunct="0">
                <a:lnSpc>
                  <a:spcPct val="90000"/>
                </a:lnSpc>
              </a:pPr>
              <a:r>
                <a:rPr lang="en-US" sz="1000" dirty="0">
                  <a:solidFill>
                    <a:srgbClr val="104657"/>
                  </a:solidFill>
                  <a:latin typeface="CiscoSansTT Light"/>
                  <a:cs typeface="CiscoSansTT Light"/>
                </a:rPr>
                <a:t>WAN2</a:t>
              </a:r>
            </a:p>
            <a:p>
              <a:pPr algn="ctr" defTabSz="610564" eaLnBrk="0" hangingPunct="0">
                <a:lnSpc>
                  <a:spcPct val="90000"/>
                </a:lnSpc>
              </a:pPr>
              <a:r>
                <a:rPr lang="en-US" sz="1000" dirty="0">
                  <a:solidFill>
                    <a:srgbClr val="104657"/>
                  </a:solidFill>
                  <a:latin typeface="CiscoSansTT Light"/>
                  <a:cs typeface="CiscoSansTT Light"/>
                </a:rPr>
                <a:t>(Internet)</a:t>
              </a:r>
            </a:p>
          </p:txBody>
        </p:sp>
      </p:grp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022" y="3350243"/>
            <a:ext cx="544014" cy="5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8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1206" y="3296869"/>
            <a:ext cx="237641" cy="116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9" name="Picture 11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1823" y="3469721"/>
            <a:ext cx="325286" cy="1259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30" name="Group 5"/>
          <p:cNvGrpSpPr>
            <a:grpSpLocks noChangeAspect="1"/>
          </p:cNvGrpSpPr>
          <p:nvPr/>
        </p:nvGrpSpPr>
        <p:grpSpPr bwMode="auto">
          <a:xfrm>
            <a:off x="7793946" y="3476376"/>
            <a:ext cx="519533" cy="88594"/>
            <a:chOff x="1401" y="1697"/>
            <a:chExt cx="4894" cy="947"/>
          </a:xfrm>
          <a:solidFill>
            <a:schemeClr val="bg1"/>
          </a:solidFill>
        </p:grpSpPr>
        <p:sp>
          <p:nvSpPr>
            <p:cNvPr id="31" name="Freeform 6"/>
            <p:cNvSpPr>
              <a:spLocks noEditPoints="1"/>
            </p:cNvSpPr>
            <p:nvPr/>
          </p:nvSpPr>
          <p:spPr bwMode="auto">
            <a:xfrm>
              <a:off x="5924" y="1877"/>
              <a:ext cx="371" cy="583"/>
            </a:xfrm>
            <a:custGeom>
              <a:avLst/>
              <a:gdLst>
                <a:gd name="T0" fmla="*/ 116 w 157"/>
                <a:gd name="T1" fmla="*/ 113 h 247"/>
                <a:gd name="T2" fmla="*/ 146 w 157"/>
                <a:gd name="T3" fmla="*/ 62 h 247"/>
                <a:gd name="T4" fmla="*/ 76 w 157"/>
                <a:gd name="T5" fmla="*/ 0 h 247"/>
                <a:gd name="T6" fmla="*/ 7 w 157"/>
                <a:gd name="T7" fmla="*/ 62 h 247"/>
                <a:gd name="T8" fmla="*/ 38 w 157"/>
                <a:gd name="T9" fmla="*/ 114 h 247"/>
                <a:gd name="T10" fmla="*/ 0 w 157"/>
                <a:gd name="T11" fmla="*/ 175 h 247"/>
                <a:gd name="T12" fmla="*/ 79 w 157"/>
                <a:gd name="T13" fmla="*/ 247 h 247"/>
                <a:gd name="T14" fmla="*/ 157 w 157"/>
                <a:gd name="T15" fmla="*/ 175 h 247"/>
                <a:gd name="T16" fmla="*/ 116 w 157"/>
                <a:gd name="T17" fmla="*/ 113 h 247"/>
                <a:gd name="T18" fmla="*/ 76 w 157"/>
                <a:gd name="T19" fmla="*/ 28 h 247"/>
                <a:gd name="T20" fmla="*/ 114 w 157"/>
                <a:gd name="T21" fmla="*/ 65 h 247"/>
                <a:gd name="T22" fmla="*/ 76 w 157"/>
                <a:gd name="T23" fmla="*/ 102 h 247"/>
                <a:gd name="T24" fmla="*/ 39 w 157"/>
                <a:gd name="T25" fmla="*/ 65 h 247"/>
                <a:gd name="T26" fmla="*/ 76 w 157"/>
                <a:gd name="T27" fmla="*/ 28 h 247"/>
                <a:gd name="T28" fmla="*/ 76 w 157"/>
                <a:gd name="T29" fmla="*/ 218 h 247"/>
                <a:gd name="T30" fmla="*/ 31 w 157"/>
                <a:gd name="T31" fmla="*/ 173 h 247"/>
                <a:gd name="T32" fmla="*/ 76 w 157"/>
                <a:gd name="T33" fmla="*/ 128 h 247"/>
                <a:gd name="T34" fmla="*/ 121 w 157"/>
                <a:gd name="T35" fmla="*/ 173 h 247"/>
                <a:gd name="T36" fmla="*/ 76 w 157"/>
                <a:gd name="T37" fmla="*/ 21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7" h="247">
                  <a:moveTo>
                    <a:pt x="116" y="113"/>
                  </a:moveTo>
                  <a:cubicBezTo>
                    <a:pt x="134" y="102"/>
                    <a:pt x="146" y="83"/>
                    <a:pt x="146" y="62"/>
                  </a:cubicBezTo>
                  <a:cubicBezTo>
                    <a:pt x="146" y="28"/>
                    <a:pt x="115" y="0"/>
                    <a:pt x="76" y="0"/>
                  </a:cubicBezTo>
                  <a:cubicBezTo>
                    <a:pt x="38" y="0"/>
                    <a:pt x="7" y="28"/>
                    <a:pt x="7" y="62"/>
                  </a:cubicBezTo>
                  <a:cubicBezTo>
                    <a:pt x="7" y="84"/>
                    <a:pt x="19" y="103"/>
                    <a:pt x="38" y="114"/>
                  </a:cubicBezTo>
                  <a:cubicBezTo>
                    <a:pt x="15" y="127"/>
                    <a:pt x="0" y="149"/>
                    <a:pt x="0" y="175"/>
                  </a:cubicBezTo>
                  <a:cubicBezTo>
                    <a:pt x="0" y="215"/>
                    <a:pt x="35" y="247"/>
                    <a:pt x="79" y="247"/>
                  </a:cubicBezTo>
                  <a:cubicBezTo>
                    <a:pt x="122" y="247"/>
                    <a:pt x="157" y="215"/>
                    <a:pt x="157" y="175"/>
                  </a:cubicBezTo>
                  <a:cubicBezTo>
                    <a:pt x="157" y="148"/>
                    <a:pt x="141" y="125"/>
                    <a:pt x="116" y="113"/>
                  </a:cubicBezTo>
                  <a:moveTo>
                    <a:pt x="76" y="28"/>
                  </a:moveTo>
                  <a:cubicBezTo>
                    <a:pt x="97" y="28"/>
                    <a:pt x="114" y="45"/>
                    <a:pt x="114" y="65"/>
                  </a:cubicBezTo>
                  <a:cubicBezTo>
                    <a:pt x="114" y="86"/>
                    <a:pt x="97" y="102"/>
                    <a:pt x="76" y="102"/>
                  </a:cubicBezTo>
                  <a:cubicBezTo>
                    <a:pt x="56" y="102"/>
                    <a:pt x="39" y="86"/>
                    <a:pt x="39" y="65"/>
                  </a:cubicBezTo>
                  <a:cubicBezTo>
                    <a:pt x="39" y="45"/>
                    <a:pt x="56" y="28"/>
                    <a:pt x="76" y="28"/>
                  </a:cubicBezTo>
                  <a:moveTo>
                    <a:pt x="76" y="218"/>
                  </a:moveTo>
                  <a:cubicBezTo>
                    <a:pt x="51" y="218"/>
                    <a:pt x="31" y="198"/>
                    <a:pt x="31" y="173"/>
                  </a:cubicBezTo>
                  <a:cubicBezTo>
                    <a:pt x="31" y="148"/>
                    <a:pt x="51" y="128"/>
                    <a:pt x="76" y="128"/>
                  </a:cubicBezTo>
                  <a:cubicBezTo>
                    <a:pt x="101" y="128"/>
                    <a:pt x="121" y="148"/>
                    <a:pt x="121" y="173"/>
                  </a:cubicBezTo>
                  <a:cubicBezTo>
                    <a:pt x="121" y="198"/>
                    <a:pt x="101" y="218"/>
                    <a:pt x="76" y="2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2" name="Freeform 7"/>
            <p:cNvSpPr>
              <a:spLocks/>
            </p:cNvSpPr>
            <p:nvPr/>
          </p:nvSpPr>
          <p:spPr bwMode="auto">
            <a:xfrm>
              <a:off x="2601" y="1888"/>
              <a:ext cx="748" cy="563"/>
            </a:xfrm>
            <a:custGeom>
              <a:avLst/>
              <a:gdLst>
                <a:gd name="T0" fmla="*/ 317 w 317"/>
                <a:gd name="T1" fmla="*/ 0 h 238"/>
                <a:gd name="T2" fmla="*/ 252 w 317"/>
                <a:gd name="T3" fmla="*/ 238 h 238"/>
                <a:gd name="T4" fmla="*/ 208 w 317"/>
                <a:gd name="T5" fmla="*/ 238 h 238"/>
                <a:gd name="T6" fmla="*/ 164 w 317"/>
                <a:gd name="T7" fmla="*/ 72 h 238"/>
                <a:gd name="T8" fmla="*/ 160 w 317"/>
                <a:gd name="T9" fmla="*/ 48 h 238"/>
                <a:gd name="T10" fmla="*/ 160 w 317"/>
                <a:gd name="T11" fmla="*/ 48 h 238"/>
                <a:gd name="T12" fmla="*/ 156 w 317"/>
                <a:gd name="T13" fmla="*/ 71 h 238"/>
                <a:gd name="T14" fmla="*/ 111 w 317"/>
                <a:gd name="T15" fmla="*/ 238 h 238"/>
                <a:gd name="T16" fmla="*/ 66 w 317"/>
                <a:gd name="T17" fmla="*/ 238 h 238"/>
                <a:gd name="T18" fmla="*/ 0 w 317"/>
                <a:gd name="T19" fmla="*/ 0 h 238"/>
                <a:gd name="T20" fmla="*/ 43 w 317"/>
                <a:gd name="T21" fmla="*/ 0 h 238"/>
                <a:gd name="T22" fmla="*/ 86 w 317"/>
                <a:gd name="T23" fmla="*/ 174 h 238"/>
                <a:gd name="T24" fmla="*/ 89 w 317"/>
                <a:gd name="T25" fmla="*/ 197 h 238"/>
                <a:gd name="T26" fmla="*/ 90 w 317"/>
                <a:gd name="T27" fmla="*/ 197 h 238"/>
                <a:gd name="T28" fmla="*/ 94 w 317"/>
                <a:gd name="T29" fmla="*/ 174 h 238"/>
                <a:gd name="T30" fmla="*/ 142 w 317"/>
                <a:gd name="T31" fmla="*/ 0 h 238"/>
                <a:gd name="T32" fmla="*/ 182 w 317"/>
                <a:gd name="T33" fmla="*/ 0 h 238"/>
                <a:gd name="T34" fmla="*/ 227 w 317"/>
                <a:gd name="T35" fmla="*/ 176 h 238"/>
                <a:gd name="T36" fmla="*/ 230 w 317"/>
                <a:gd name="T37" fmla="*/ 197 h 238"/>
                <a:gd name="T38" fmla="*/ 231 w 317"/>
                <a:gd name="T39" fmla="*/ 197 h 238"/>
                <a:gd name="T40" fmla="*/ 235 w 317"/>
                <a:gd name="T41" fmla="*/ 175 h 238"/>
                <a:gd name="T42" fmla="*/ 276 w 317"/>
                <a:gd name="T43" fmla="*/ 0 h 238"/>
                <a:gd name="T44" fmla="*/ 317 w 317"/>
                <a:gd name="T4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238">
                  <a:moveTo>
                    <a:pt x="317" y="0"/>
                  </a:moveTo>
                  <a:cubicBezTo>
                    <a:pt x="252" y="238"/>
                    <a:pt x="252" y="238"/>
                    <a:pt x="252" y="238"/>
                  </a:cubicBezTo>
                  <a:cubicBezTo>
                    <a:pt x="208" y="238"/>
                    <a:pt x="208" y="238"/>
                    <a:pt x="208" y="238"/>
                  </a:cubicBezTo>
                  <a:cubicBezTo>
                    <a:pt x="164" y="72"/>
                    <a:pt x="164" y="72"/>
                    <a:pt x="164" y="72"/>
                  </a:cubicBezTo>
                  <a:cubicBezTo>
                    <a:pt x="162" y="65"/>
                    <a:pt x="161" y="57"/>
                    <a:pt x="160" y="48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59" y="56"/>
                    <a:pt x="158" y="64"/>
                    <a:pt x="156" y="71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66" y="238"/>
                    <a:pt x="66" y="238"/>
                    <a:pt x="66" y="2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86" y="174"/>
                    <a:pt x="86" y="174"/>
                    <a:pt x="86" y="174"/>
                  </a:cubicBezTo>
                  <a:cubicBezTo>
                    <a:pt x="87" y="182"/>
                    <a:pt x="88" y="189"/>
                    <a:pt x="89" y="197"/>
                  </a:cubicBezTo>
                  <a:cubicBezTo>
                    <a:pt x="90" y="197"/>
                    <a:pt x="90" y="197"/>
                    <a:pt x="90" y="197"/>
                  </a:cubicBezTo>
                  <a:cubicBezTo>
                    <a:pt x="90" y="192"/>
                    <a:pt x="92" y="184"/>
                    <a:pt x="94" y="174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227" y="176"/>
                    <a:pt x="227" y="176"/>
                    <a:pt x="227" y="176"/>
                  </a:cubicBezTo>
                  <a:cubicBezTo>
                    <a:pt x="228" y="182"/>
                    <a:pt x="229" y="189"/>
                    <a:pt x="230" y="197"/>
                  </a:cubicBezTo>
                  <a:cubicBezTo>
                    <a:pt x="231" y="197"/>
                    <a:pt x="231" y="197"/>
                    <a:pt x="231" y="197"/>
                  </a:cubicBezTo>
                  <a:cubicBezTo>
                    <a:pt x="231" y="191"/>
                    <a:pt x="232" y="184"/>
                    <a:pt x="235" y="175"/>
                  </a:cubicBezTo>
                  <a:cubicBezTo>
                    <a:pt x="276" y="0"/>
                    <a:pt x="276" y="0"/>
                    <a:pt x="276" y="0"/>
                  </a:cubicBezTo>
                  <a:lnTo>
                    <a:pt x="3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3" name="Rectangle 8"/>
            <p:cNvSpPr>
              <a:spLocks noChangeArrowheads="1"/>
            </p:cNvSpPr>
            <p:nvPr/>
          </p:nvSpPr>
          <p:spPr bwMode="auto">
            <a:xfrm>
              <a:off x="3378" y="2049"/>
              <a:ext cx="89" cy="4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4" name="Freeform 9"/>
            <p:cNvSpPr>
              <a:spLocks/>
            </p:cNvSpPr>
            <p:nvPr/>
          </p:nvSpPr>
          <p:spPr bwMode="auto">
            <a:xfrm>
              <a:off x="3548" y="2040"/>
              <a:ext cx="347" cy="411"/>
            </a:xfrm>
            <a:custGeom>
              <a:avLst/>
              <a:gdLst>
                <a:gd name="T0" fmla="*/ 147 w 147"/>
                <a:gd name="T1" fmla="*/ 174 h 174"/>
                <a:gd name="T2" fmla="*/ 115 w 147"/>
                <a:gd name="T3" fmla="*/ 174 h 174"/>
                <a:gd name="T4" fmla="*/ 115 w 147"/>
                <a:gd name="T5" fmla="*/ 78 h 174"/>
                <a:gd name="T6" fmla="*/ 77 w 147"/>
                <a:gd name="T7" fmla="*/ 28 h 174"/>
                <a:gd name="T8" fmla="*/ 49 w 147"/>
                <a:gd name="T9" fmla="*/ 44 h 174"/>
                <a:gd name="T10" fmla="*/ 37 w 147"/>
                <a:gd name="T11" fmla="*/ 77 h 174"/>
                <a:gd name="T12" fmla="*/ 37 w 147"/>
                <a:gd name="T13" fmla="*/ 174 h 174"/>
                <a:gd name="T14" fmla="*/ 0 w 147"/>
                <a:gd name="T15" fmla="*/ 174 h 174"/>
                <a:gd name="T16" fmla="*/ 0 w 147"/>
                <a:gd name="T17" fmla="*/ 4 h 174"/>
                <a:gd name="T18" fmla="*/ 37 w 147"/>
                <a:gd name="T19" fmla="*/ 4 h 174"/>
                <a:gd name="T20" fmla="*/ 37 w 147"/>
                <a:gd name="T21" fmla="*/ 32 h 174"/>
                <a:gd name="T22" fmla="*/ 38 w 147"/>
                <a:gd name="T23" fmla="*/ 32 h 174"/>
                <a:gd name="T24" fmla="*/ 92 w 147"/>
                <a:gd name="T25" fmla="*/ 0 h 174"/>
                <a:gd name="T26" fmla="*/ 133 w 147"/>
                <a:gd name="T27" fmla="*/ 18 h 174"/>
                <a:gd name="T28" fmla="*/ 147 w 147"/>
                <a:gd name="T29" fmla="*/ 70 h 174"/>
                <a:gd name="T30" fmla="*/ 147 w 147"/>
                <a:gd name="T3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" h="174">
                  <a:moveTo>
                    <a:pt x="147" y="174"/>
                  </a:moveTo>
                  <a:cubicBezTo>
                    <a:pt x="115" y="174"/>
                    <a:pt x="115" y="174"/>
                    <a:pt x="115" y="174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116" y="37"/>
                    <a:pt x="99" y="28"/>
                    <a:pt x="77" y="28"/>
                  </a:cubicBezTo>
                  <a:cubicBezTo>
                    <a:pt x="65" y="28"/>
                    <a:pt x="56" y="35"/>
                    <a:pt x="49" y="44"/>
                  </a:cubicBezTo>
                  <a:cubicBezTo>
                    <a:pt x="41" y="53"/>
                    <a:pt x="37" y="64"/>
                    <a:pt x="37" y="77"/>
                  </a:cubicBezTo>
                  <a:cubicBezTo>
                    <a:pt x="37" y="174"/>
                    <a:pt x="37" y="174"/>
                    <a:pt x="37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50" y="11"/>
                    <a:pt x="68" y="0"/>
                    <a:pt x="92" y="0"/>
                  </a:cubicBezTo>
                  <a:cubicBezTo>
                    <a:pt x="110" y="0"/>
                    <a:pt x="123" y="6"/>
                    <a:pt x="133" y="18"/>
                  </a:cubicBezTo>
                  <a:cubicBezTo>
                    <a:pt x="142" y="30"/>
                    <a:pt x="147" y="48"/>
                    <a:pt x="147" y="70"/>
                  </a:cubicBezTo>
                  <a:lnTo>
                    <a:pt x="147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5" name="Freeform 10"/>
            <p:cNvSpPr>
              <a:spLocks noEditPoints="1"/>
            </p:cNvSpPr>
            <p:nvPr/>
          </p:nvSpPr>
          <p:spPr bwMode="auto">
            <a:xfrm>
              <a:off x="3959" y="1855"/>
              <a:ext cx="390" cy="605"/>
            </a:xfrm>
            <a:custGeom>
              <a:avLst/>
              <a:gdLst>
                <a:gd name="T0" fmla="*/ 165 w 165"/>
                <a:gd name="T1" fmla="*/ 252 h 256"/>
                <a:gd name="T2" fmla="*/ 127 w 165"/>
                <a:gd name="T3" fmla="*/ 252 h 256"/>
                <a:gd name="T4" fmla="*/ 127 w 165"/>
                <a:gd name="T5" fmla="*/ 228 h 256"/>
                <a:gd name="T6" fmla="*/ 126 w 165"/>
                <a:gd name="T7" fmla="*/ 228 h 256"/>
                <a:gd name="T8" fmla="*/ 69 w 165"/>
                <a:gd name="T9" fmla="*/ 256 h 256"/>
                <a:gd name="T10" fmla="*/ 19 w 165"/>
                <a:gd name="T11" fmla="*/ 233 h 256"/>
                <a:gd name="T12" fmla="*/ 0 w 165"/>
                <a:gd name="T13" fmla="*/ 171 h 256"/>
                <a:gd name="T14" fmla="*/ 21 w 165"/>
                <a:gd name="T15" fmla="*/ 104 h 256"/>
                <a:gd name="T16" fmla="*/ 76 w 165"/>
                <a:gd name="T17" fmla="*/ 78 h 256"/>
                <a:gd name="T18" fmla="*/ 126 w 165"/>
                <a:gd name="T19" fmla="*/ 99 h 256"/>
                <a:gd name="T20" fmla="*/ 127 w 165"/>
                <a:gd name="T21" fmla="*/ 99 h 256"/>
                <a:gd name="T22" fmla="*/ 127 w 165"/>
                <a:gd name="T23" fmla="*/ 0 h 256"/>
                <a:gd name="T24" fmla="*/ 165 w 165"/>
                <a:gd name="T25" fmla="*/ 0 h 256"/>
                <a:gd name="T26" fmla="*/ 165 w 165"/>
                <a:gd name="T27" fmla="*/ 252 h 256"/>
                <a:gd name="T28" fmla="*/ 127 w 165"/>
                <a:gd name="T29" fmla="*/ 175 h 256"/>
                <a:gd name="T30" fmla="*/ 127 w 165"/>
                <a:gd name="T31" fmla="*/ 152 h 256"/>
                <a:gd name="T32" fmla="*/ 115 w 165"/>
                <a:gd name="T33" fmla="*/ 120 h 256"/>
                <a:gd name="T34" fmla="*/ 84 w 165"/>
                <a:gd name="T35" fmla="*/ 107 h 256"/>
                <a:gd name="T36" fmla="*/ 49 w 165"/>
                <a:gd name="T37" fmla="*/ 123 h 256"/>
                <a:gd name="T38" fmla="*/ 36 w 165"/>
                <a:gd name="T39" fmla="*/ 170 h 256"/>
                <a:gd name="T40" fmla="*/ 48 w 165"/>
                <a:gd name="T41" fmla="*/ 212 h 256"/>
                <a:gd name="T42" fmla="*/ 81 w 165"/>
                <a:gd name="T43" fmla="*/ 228 h 256"/>
                <a:gd name="T44" fmla="*/ 115 w 165"/>
                <a:gd name="T45" fmla="*/ 213 h 256"/>
                <a:gd name="T46" fmla="*/ 127 w 165"/>
                <a:gd name="T47" fmla="*/ 17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5" h="256">
                  <a:moveTo>
                    <a:pt x="165" y="252"/>
                  </a:moveTo>
                  <a:cubicBezTo>
                    <a:pt x="127" y="252"/>
                    <a:pt x="127" y="252"/>
                    <a:pt x="127" y="252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26" y="228"/>
                    <a:pt x="126" y="228"/>
                    <a:pt x="126" y="228"/>
                  </a:cubicBezTo>
                  <a:cubicBezTo>
                    <a:pt x="114" y="249"/>
                    <a:pt x="95" y="256"/>
                    <a:pt x="69" y="256"/>
                  </a:cubicBezTo>
                  <a:cubicBezTo>
                    <a:pt x="48" y="256"/>
                    <a:pt x="31" y="249"/>
                    <a:pt x="19" y="233"/>
                  </a:cubicBezTo>
                  <a:cubicBezTo>
                    <a:pt x="6" y="218"/>
                    <a:pt x="0" y="197"/>
                    <a:pt x="0" y="171"/>
                  </a:cubicBezTo>
                  <a:cubicBezTo>
                    <a:pt x="0" y="143"/>
                    <a:pt x="7" y="121"/>
                    <a:pt x="21" y="104"/>
                  </a:cubicBezTo>
                  <a:cubicBezTo>
                    <a:pt x="35" y="87"/>
                    <a:pt x="53" y="78"/>
                    <a:pt x="76" y="78"/>
                  </a:cubicBezTo>
                  <a:cubicBezTo>
                    <a:pt x="99" y="78"/>
                    <a:pt x="116" y="81"/>
                    <a:pt x="126" y="99"/>
                  </a:cubicBezTo>
                  <a:cubicBezTo>
                    <a:pt x="127" y="99"/>
                    <a:pt x="127" y="99"/>
                    <a:pt x="127" y="99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65" y="0"/>
                    <a:pt x="165" y="0"/>
                    <a:pt x="165" y="0"/>
                  </a:cubicBezTo>
                  <a:lnTo>
                    <a:pt x="165" y="252"/>
                  </a:lnTo>
                  <a:close/>
                  <a:moveTo>
                    <a:pt x="127" y="175"/>
                  </a:moveTo>
                  <a:cubicBezTo>
                    <a:pt x="127" y="152"/>
                    <a:pt x="127" y="152"/>
                    <a:pt x="127" y="152"/>
                  </a:cubicBezTo>
                  <a:cubicBezTo>
                    <a:pt x="127" y="139"/>
                    <a:pt x="123" y="128"/>
                    <a:pt x="115" y="120"/>
                  </a:cubicBezTo>
                  <a:cubicBezTo>
                    <a:pt x="107" y="111"/>
                    <a:pt x="97" y="107"/>
                    <a:pt x="84" y="107"/>
                  </a:cubicBezTo>
                  <a:cubicBezTo>
                    <a:pt x="69" y="107"/>
                    <a:pt x="57" y="112"/>
                    <a:pt x="49" y="123"/>
                  </a:cubicBezTo>
                  <a:cubicBezTo>
                    <a:pt x="40" y="135"/>
                    <a:pt x="36" y="150"/>
                    <a:pt x="36" y="170"/>
                  </a:cubicBezTo>
                  <a:cubicBezTo>
                    <a:pt x="36" y="188"/>
                    <a:pt x="40" y="202"/>
                    <a:pt x="48" y="212"/>
                  </a:cubicBezTo>
                  <a:cubicBezTo>
                    <a:pt x="56" y="223"/>
                    <a:pt x="67" y="228"/>
                    <a:pt x="81" y="228"/>
                  </a:cubicBezTo>
                  <a:cubicBezTo>
                    <a:pt x="95" y="228"/>
                    <a:pt x="106" y="223"/>
                    <a:pt x="115" y="213"/>
                  </a:cubicBezTo>
                  <a:cubicBezTo>
                    <a:pt x="123" y="203"/>
                    <a:pt x="127" y="190"/>
                    <a:pt x="127" y="1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6" name="Freeform 11"/>
            <p:cNvSpPr>
              <a:spLocks noEditPoints="1"/>
            </p:cNvSpPr>
            <p:nvPr/>
          </p:nvSpPr>
          <p:spPr bwMode="auto">
            <a:xfrm>
              <a:off x="4401" y="2040"/>
              <a:ext cx="413" cy="420"/>
            </a:xfrm>
            <a:custGeom>
              <a:avLst/>
              <a:gdLst>
                <a:gd name="T0" fmla="*/ 86 w 175"/>
                <a:gd name="T1" fmla="*/ 178 h 178"/>
                <a:gd name="T2" fmla="*/ 23 w 175"/>
                <a:gd name="T3" fmla="*/ 154 h 178"/>
                <a:gd name="T4" fmla="*/ 0 w 175"/>
                <a:gd name="T5" fmla="*/ 91 h 178"/>
                <a:gd name="T6" fmla="*/ 24 w 175"/>
                <a:gd name="T7" fmla="*/ 24 h 178"/>
                <a:gd name="T8" fmla="*/ 90 w 175"/>
                <a:gd name="T9" fmla="*/ 0 h 178"/>
                <a:gd name="T10" fmla="*/ 152 w 175"/>
                <a:gd name="T11" fmla="*/ 24 h 178"/>
                <a:gd name="T12" fmla="*/ 175 w 175"/>
                <a:gd name="T13" fmla="*/ 89 h 178"/>
                <a:gd name="T14" fmla="*/ 151 w 175"/>
                <a:gd name="T15" fmla="*/ 154 h 178"/>
                <a:gd name="T16" fmla="*/ 86 w 175"/>
                <a:gd name="T17" fmla="*/ 178 h 178"/>
                <a:gd name="T18" fmla="*/ 88 w 175"/>
                <a:gd name="T19" fmla="*/ 31 h 178"/>
                <a:gd name="T20" fmla="*/ 52 w 175"/>
                <a:gd name="T21" fmla="*/ 47 h 178"/>
                <a:gd name="T22" fmla="*/ 39 w 175"/>
                <a:gd name="T23" fmla="*/ 90 h 178"/>
                <a:gd name="T24" fmla="*/ 53 w 175"/>
                <a:gd name="T25" fmla="*/ 132 h 178"/>
                <a:gd name="T26" fmla="*/ 88 w 175"/>
                <a:gd name="T27" fmla="*/ 148 h 178"/>
                <a:gd name="T28" fmla="*/ 123 w 175"/>
                <a:gd name="T29" fmla="*/ 132 h 178"/>
                <a:gd name="T30" fmla="*/ 135 w 175"/>
                <a:gd name="T31" fmla="*/ 89 h 178"/>
                <a:gd name="T32" fmla="*/ 123 w 175"/>
                <a:gd name="T33" fmla="*/ 46 h 178"/>
                <a:gd name="T34" fmla="*/ 88 w 175"/>
                <a:gd name="T35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178">
                  <a:moveTo>
                    <a:pt x="86" y="178"/>
                  </a:moveTo>
                  <a:cubicBezTo>
                    <a:pt x="60" y="178"/>
                    <a:pt x="39" y="170"/>
                    <a:pt x="23" y="154"/>
                  </a:cubicBezTo>
                  <a:cubicBezTo>
                    <a:pt x="8" y="138"/>
                    <a:pt x="0" y="117"/>
                    <a:pt x="0" y="91"/>
                  </a:cubicBezTo>
                  <a:cubicBezTo>
                    <a:pt x="0" y="63"/>
                    <a:pt x="8" y="40"/>
                    <a:pt x="24" y="24"/>
                  </a:cubicBezTo>
                  <a:cubicBezTo>
                    <a:pt x="41" y="8"/>
                    <a:pt x="63" y="0"/>
                    <a:pt x="90" y="0"/>
                  </a:cubicBezTo>
                  <a:cubicBezTo>
                    <a:pt x="117" y="0"/>
                    <a:pt x="138" y="8"/>
                    <a:pt x="152" y="24"/>
                  </a:cubicBezTo>
                  <a:cubicBezTo>
                    <a:pt x="167" y="39"/>
                    <a:pt x="175" y="61"/>
                    <a:pt x="175" y="89"/>
                  </a:cubicBezTo>
                  <a:cubicBezTo>
                    <a:pt x="175" y="116"/>
                    <a:pt x="167" y="137"/>
                    <a:pt x="151" y="154"/>
                  </a:cubicBezTo>
                  <a:cubicBezTo>
                    <a:pt x="135" y="170"/>
                    <a:pt x="113" y="178"/>
                    <a:pt x="86" y="178"/>
                  </a:cubicBezTo>
                  <a:moveTo>
                    <a:pt x="88" y="31"/>
                  </a:moveTo>
                  <a:cubicBezTo>
                    <a:pt x="73" y="31"/>
                    <a:pt x="61" y="36"/>
                    <a:pt x="52" y="47"/>
                  </a:cubicBezTo>
                  <a:cubicBezTo>
                    <a:pt x="44" y="57"/>
                    <a:pt x="39" y="72"/>
                    <a:pt x="39" y="90"/>
                  </a:cubicBezTo>
                  <a:cubicBezTo>
                    <a:pt x="39" y="108"/>
                    <a:pt x="44" y="122"/>
                    <a:pt x="53" y="132"/>
                  </a:cubicBezTo>
                  <a:cubicBezTo>
                    <a:pt x="61" y="142"/>
                    <a:pt x="73" y="148"/>
                    <a:pt x="88" y="148"/>
                  </a:cubicBezTo>
                  <a:cubicBezTo>
                    <a:pt x="103" y="148"/>
                    <a:pt x="115" y="143"/>
                    <a:pt x="123" y="132"/>
                  </a:cubicBezTo>
                  <a:cubicBezTo>
                    <a:pt x="131" y="122"/>
                    <a:pt x="135" y="108"/>
                    <a:pt x="135" y="89"/>
                  </a:cubicBezTo>
                  <a:cubicBezTo>
                    <a:pt x="135" y="71"/>
                    <a:pt x="131" y="56"/>
                    <a:pt x="123" y="46"/>
                  </a:cubicBezTo>
                  <a:cubicBezTo>
                    <a:pt x="115" y="36"/>
                    <a:pt x="103" y="31"/>
                    <a:pt x="88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7" name="Freeform 12"/>
            <p:cNvSpPr>
              <a:spLocks/>
            </p:cNvSpPr>
            <p:nvPr/>
          </p:nvSpPr>
          <p:spPr bwMode="auto">
            <a:xfrm>
              <a:off x="4814" y="2049"/>
              <a:ext cx="586" cy="402"/>
            </a:xfrm>
            <a:custGeom>
              <a:avLst/>
              <a:gdLst>
                <a:gd name="T0" fmla="*/ 248 w 248"/>
                <a:gd name="T1" fmla="*/ 0 h 170"/>
                <a:gd name="T2" fmla="*/ 199 w 248"/>
                <a:gd name="T3" fmla="*/ 170 h 170"/>
                <a:gd name="T4" fmla="*/ 158 w 248"/>
                <a:gd name="T5" fmla="*/ 170 h 170"/>
                <a:gd name="T6" fmla="*/ 128 w 248"/>
                <a:gd name="T7" fmla="*/ 55 h 170"/>
                <a:gd name="T8" fmla="*/ 125 w 248"/>
                <a:gd name="T9" fmla="*/ 40 h 170"/>
                <a:gd name="T10" fmla="*/ 125 w 248"/>
                <a:gd name="T11" fmla="*/ 40 h 170"/>
                <a:gd name="T12" fmla="*/ 122 w 248"/>
                <a:gd name="T13" fmla="*/ 55 h 170"/>
                <a:gd name="T14" fmla="*/ 89 w 248"/>
                <a:gd name="T15" fmla="*/ 170 h 170"/>
                <a:gd name="T16" fmla="*/ 49 w 248"/>
                <a:gd name="T17" fmla="*/ 170 h 170"/>
                <a:gd name="T18" fmla="*/ 0 w 248"/>
                <a:gd name="T19" fmla="*/ 0 h 170"/>
                <a:gd name="T20" fmla="*/ 39 w 248"/>
                <a:gd name="T21" fmla="*/ 0 h 170"/>
                <a:gd name="T22" fmla="*/ 70 w 248"/>
                <a:gd name="T23" fmla="*/ 123 h 170"/>
                <a:gd name="T24" fmla="*/ 72 w 248"/>
                <a:gd name="T25" fmla="*/ 137 h 170"/>
                <a:gd name="T26" fmla="*/ 73 w 248"/>
                <a:gd name="T27" fmla="*/ 137 h 170"/>
                <a:gd name="T28" fmla="*/ 76 w 248"/>
                <a:gd name="T29" fmla="*/ 122 h 170"/>
                <a:gd name="T30" fmla="*/ 110 w 248"/>
                <a:gd name="T31" fmla="*/ 0 h 170"/>
                <a:gd name="T32" fmla="*/ 146 w 248"/>
                <a:gd name="T33" fmla="*/ 0 h 170"/>
                <a:gd name="T34" fmla="*/ 176 w 248"/>
                <a:gd name="T35" fmla="*/ 123 h 170"/>
                <a:gd name="T36" fmla="*/ 178 w 248"/>
                <a:gd name="T37" fmla="*/ 138 h 170"/>
                <a:gd name="T38" fmla="*/ 179 w 248"/>
                <a:gd name="T39" fmla="*/ 138 h 170"/>
                <a:gd name="T40" fmla="*/ 182 w 248"/>
                <a:gd name="T41" fmla="*/ 123 h 170"/>
                <a:gd name="T42" fmla="*/ 212 w 248"/>
                <a:gd name="T43" fmla="*/ 0 h 170"/>
                <a:gd name="T44" fmla="*/ 248 w 248"/>
                <a:gd name="T4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8" h="170">
                  <a:moveTo>
                    <a:pt x="248" y="0"/>
                  </a:moveTo>
                  <a:cubicBezTo>
                    <a:pt x="199" y="170"/>
                    <a:pt x="199" y="170"/>
                    <a:pt x="199" y="170"/>
                  </a:cubicBezTo>
                  <a:cubicBezTo>
                    <a:pt x="158" y="170"/>
                    <a:pt x="158" y="170"/>
                    <a:pt x="158" y="170"/>
                  </a:cubicBezTo>
                  <a:cubicBezTo>
                    <a:pt x="128" y="55"/>
                    <a:pt x="128" y="55"/>
                    <a:pt x="128" y="55"/>
                  </a:cubicBezTo>
                  <a:cubicBezTo>
                    <a:pt x="127" y="51"/>
                    <a:pt x="126" y="46"/>
                    <a:pt x="125" y="40"/>
                  </a:cubicBezTo>
                  <a:cubicBezTo>
                    <a:pt x="125" y="40"/>
                    <a:pt x="125" y="40"/>
                    <a:pt x="125" y="40"/>
                  </a:cubicBezTo>
                  <a:cubicBezTo>
                    <a:pt x="125" y="44"/>
                    <a:pt x="124" y="49"/>
                    <a:pt x="122" y="55"/>
                  </a:cubicBezTo>
                  <a:cubicBezTo>
                    <a:pt x="89" y="170"/>
                    <a:pt x="89" y="170"/>
                    <a:pt x="8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1" y="126"/>
                    <a:pt x="72" y="131"/>
                    <a:pt x="72" y="137"/>
                  </a:cubicBezTo>
                  <a:cubicBezTo>
                    <a:pt x="73" y="137"/>
                    <a:pt x="73" y="137"/>
                    <a:pt x="73" y="137"/>
                  </a:cubicBezTo>
                  <a:cubicBezTo>
                    <a:pt x="73" y="133"/>
                    <a:pt x="74" y="128"/>
                    <a:pt x="76" y="122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6" y="123"/>
                    <a:pt x="176" y="123"/>
                    <a:pt x="176" y="123"/>
                  </a:cubicBezTo>
                  <a:cubicBezTo>
                    <a:pt x="177" y="127"/>
                    <a:pt x="178" y="132"/>
                    <a:pt x="178" y="138"/>
                  </a:cubicBezTo>
                  <a:cubicBezTo>
                    <a:pt x="179" y="138"/>
                    <a:pt x="179" y="138"/>
                    <a:pt x="179" y="138"/>
                  </a:cubicBezTo>
                  <a:cubicBezTo>
                    <a:pt x="180" y="134"/>
                    <a:pt x="180" y="129"/>
                    <a:pt x="182" y="123"/>
                  </a:cubicBezTo>
                  <a:cubicBezTo>
                    <a:pt x="212" y="0"/>
                    <a:pt x="212" y="0"/>
                    <a:pt x="212" y="0"/>
                  </a:cubicBez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5412" y="2040"/>
              <a:ext cx="262" cy="420"/>
            </a:xfrm>
            <a:custGeom>
              <a:avLst/>
              <a:gdLst>
                <a:gd name="T0" fmla="*/ 0 w 111"/>
                <a:gd name="T1" fmla="*/ 169 h 178"/>
                <a:gd name="T2" fmla="*/ 0 w 111"/>
                <a:gd name="T3" fmla="*/ 133 h 178"/>
                <a:gd name="T4" fmla="*/ 44 w 111"/>
                <a:gd name="T5" fmla="*/ 150 h 178"/>
                <a:gd name="T6" fmla="*/ 76 w 111"/>
                <a:gd name="T7" fmla="*/ 129 h 178"/>
                <a:gd name="T8" fmla="*/ 73 w 111"/>
                <a:gd name="T9" fmla="*/ 119 h 178"/>
                <a:gd name="T10" fmla="*/ 65 w 111"/>
                <a:gd name="T11" fmla="*/ 112 h 178"/>
                <a:gd name="T12" fmla="*/ 54 w 111"/>
                <a:gd name="T13" fmla="*/ 106 h 178"/>
                <a:gd name="T14" fmla="*/ 40 w 111"/>
                <a:gd name="T15" fmla="*/ 101 h 178"/>
                <a:gd name="T16" fmla="*/ 23 w 111"/>
                <a:gd name="T17" fmla="*/ 92 h 178"/>
                <a:gd name="T18" fmla="*/ 10 w 111"/>
                <a:gd name="T19" fmla="*/ 81 h 178"/>
                <a:gd name="T20" fmla="*/ 2 w 111"/>
                <a:gd name="T21" fmla="*/ 68 h 178"/>
                <a:gd name="T22" fmla="*/ 0 w 111"/>
                <a:gd name="T23" fmla="*/ 50 h 178"/>
                <a:gd name="T24" fmla="*/ 5 w 111"/>
                <a:gd name="T25" fmla="*/ 29 h 178"/>
                <a:gd name="T26" fmla="*/ 20 w 111"/>
                <a:gd name="T27" fmla="*/ 13 h 178"/>
                <a:gd name="T28" fmla="*/ 40 w 111"/>
                <a:gd name="T29" fmla="*/ 3 h 178"/>
                <a:gd name="T30" fmla="*/ 64 w 111"/>
                <a:gd name="T31" fmla="*/ 0 h 178"/>
                <a:gd name="T32" fmla="*/ 103 w 111"/>
                <a:gd name="T33" fmla="*/ 7 h 178"/>
                <a:gd name="T34" fmla="*/ 103 w 111"/>
                <a:gd name="T35" fmla="*/ 41 h 178"/>
                <a:gd name="T36" fmla="*/ 65 w 111"/>
                <a:gd name="T37" fmla="*/ 29 h 178"/>
                <a:gd name="T38" fmla="*/ 52 w 111"/>
                <a:gd name="T39" fmla="*/ 30 h 178"/>
                <a:gd name="T40" fmla="*/ 43 w 111"/>
                <a:gd name="T41" fmla="*/ 34 h 178"/>
                <a:gd name="T42" fmla="*/ 37 w 111"/>
                <a:gd name="T43" fmla="*/ 41 h 178"/>
                <a:gd name="T44" fmla="*/ 35 w 111"/>
                <a:gd name="T45" fmla="*/ 49 h 178"/>
                <a:gd name="T46" fmla="*/ 37 w 111"/>
                <a:gd name="T47" fmla="*/ 58 h 178"/>
                <a:gd name="T48" fmla="*/ 44 w 111"/>
                <a:gd name="T49" fmla="*/ 65 h 178"/>
                <a:gd name="T50" fmla="*/ 54 w 111"/>
                <a:gd name="T51" fmla="*/ 70 h 178"/>
                <a:gd name="T52" fmla="*/ 67 w 111"/>
                <a:gd name="T53" fmla="*/ 76 h 178"/>
                <a:gd name="T54" fmla="*/ 85 w 111"/>
                <a:gd name="T55" fmla="*/ 85 h 178"/>
                <a:gd name="T56" fmla="*/ 99 w 111"/>
                <a:gd name="T57" fmla="*/ 95 h 178"/>
                <a:gd name="T58" fmla="*/ 108 w 111"/>
                <a:gd name="T59" fmla="*/ 109 h 178"/>
                <a:gd name="T60" fmla="*/ 111 w 111"/>
                <a:gd name="T61" fmla="*/ 127 h 178"/>
                <a:gd name="T62" fmla="*/ 105 w 111"/>
                <a:gd name="T63" fmla="*/ 150 h 178"/>
                <a:gd name="T64" fmla="*/ 91 w 111"/>
                <a:gd name="T65" fmla="*/ 166 h 178"/>
                <a:gd name="T66" fmla="*/ 69 w 111"/>
                <a:gd name="T67" fmla="*/ 175 h 178"/>
                <a:gd name="T68" fmla="*/ 44 w 111"/>
                <a:gd name="T69" fmla="*/ 178 h 178"/>
                <a:gd name="T70" fmla="*/ 0 w 111"/>
                <a:gd name="T71" fmla="*/ 1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" h="178">
                  <a:moveTo>
                    <a:pt x="0" y="169"/>
                  </a:moveTo>
                  <a:cubicBezTo>
                    <a:pt x="0" y="133"/>
                    <a:pt x="0" y="133"/>
                    <a:pt x="0" y="133"/>
                  </a:cubicBezTo>
                  <a:cubicBezTo>
                    <a:pt x="13" y="144"/>
                    <a:pt x="28" y="150"/>
                    <a:pt x="44" y="150"/>
                  </a:cubicBezTo>
                  <a:cubicBezTo>
                    <a:pt x="65" y="150"/>
                    <a:pt x="76" y="143"/>
                    <a:pt x="76" y="129"/>
                  </a:cubicBezTo>
                  <a:cubicBezTo>
                    <a:pt x="76" y="125"/>
                    <a:pt x="75" y="122"/>
                    <a:pt x="73" y="119"/>
                  </a:cubicBezTo>
                  <a:cubicBezTo>
                    <a:pt x="71" y="116"/>
                    <a:pt x="69" y="114"/>
                    <a:pt x="65" y="112"/>
                  </a:cubicBezTo>
                  <a:cubicBezTo>
                    <a:pt x="62" y="110"/>
                    <a:pt x="59" y="108"/>
                    <a:pt x="54" y="106"/>
                  </a:cubicBezTo>
                  <a:cubicBezTo>
                    <a:pt x="50" y="105"/>
                    <a:pt x="46" y="103"/>
                    <a:pt x="40" y="101"/>
                  </a:cubicBezTo>
                  <a:cubicBezTo>
                    <a:pt x="34" y="98"/>
                    <a:pt x="28" y="95"/>
                    <a:pt x="23" y="92"/>
                  </a:cubicBezTo>
                  <a:cubicBezTo>
                    <a:pt x="18" y="89"/>
                    <a:pt x="14" y="85"/>
                    <a:pt x="10" y="81"/>
                  </a:cubicBezTo>
                  <a:cubicBezTo>
                    <a:pt x="7" y="77"/>
                    <a:pt x="4" y="73"/>
                    <a:pt x="2" y="68"/>
                  </a:cubicBezTo>
                  <a:cubicBezTo>
                    <a:pt x="1" y="63"/>
                    <a:pt x="0" y="57"/>
                    <a:pt x="0" y="50"/>
                  </a:cubicBezTo>
                  <a:cubicBezTo>
                    <a:pt x="0" y="42"/>
                    <a:pt x="2" y="35"/>
                    <a:pt x="5" y="29"/>
                  </a:cubicBezTo>
                  <a:cubicBezTo>
                    <a:pt x="9" y="23"/>
                    <a:pt x="13" y="17"/>
                    <a:pt x="20" y="13"/>
                  </a:cubicBezTo>
                  <a:cubicBezTo>
                    <a:pt x="26" y="9"/>
                    <a:pt x="32" y="6"/>
                    <a:pt x="40" y="3"/>
                  </a:cubicBezTo>
                  <a:cubicBezTo>
                    <a:pt x="48" y="1"/>
                    <a:pt x="56" y="0"/>
                    <a:pt x="64" y="0"/>
                  </a:cubicBezTo>
                  <a:cubicBezTo>
                    <a:pt x="78" y="0"/>
                    <a:pt x="91" y="3"/>
                    <a:pt x="103" y="7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92" y="33"/>
                    <a:pt x="79" y="29"/>
                    <a:pt x="65" y="29"/>
                  </a:cubicBezTo>
                  <a:cubicBezTo>
                    <a:pt x="60" y="29"/>
                    <a:pt x="56" y="29"/>
                    <a:pt x="52" y="30"/>
                  </a:cubicBezTo>
                  <a:cubicBezTo>
                    <a:pt x="49" y="31"/>
                    <a:pt x="46" y="33"/>
                    <a:pt x="43" y="34"/>
                  </a:cubicBezTo>
                  <a:cubicBezTo>
                    <a:pt x="41" y="36"/>
                    <a:pt x="39" y="38"/>
                    <a:pt x="37" y="41"/>
                  </a:cubicBezTo>
                  <a:cubicBezTo>
                    <a:pt x="36" y="43"/>
                    <a:pt x="35" y="46"/>
                    <a:pt x="35" y="49"/>
                  </a:cubicBezTo>
                  <a:cubicBezTo>
                    <a:pt x="35" y="53"/>
                    <a:pt x="36" y="56"/>
                    <a:pt x="37" y="58"/>
                  </a:cubicBezTo>
                  <a:cubicBezTo>
                    <a:pt x="39" y="61"/>
                    <a:pt x="41" y="63"/>
                    <a:pt x="44" y="65"/>
                  </a:cubicBezTo>
                  <a:cubicBezTo>
                    <a:pt x="46" y="67"/>
                    <a:pt x="50" y="69"/>
                    <a:pt x="54" y="70"/>
                  </a:cubicBezTo>
                  <a:cubicBezTo>
                    <a:pt x="58" y="72"/>
                    <a:pt x="62" y="74"/>
                    <a:pt x="67" y="76"/>
                  </a:cubicBezTo>
                  <a:cubicBezTo>
                    <a:pt x="74" y="79"/>
                    <a:pt x="80" y="82"/>
                    <a:pt x="85" y="85"/>
                  </a:cubicBezTo>
                  <a:cubicBezTo>
                    <a:pt x="91" y="88"/>
                    <a:pt x="95" y="91"/>
                    <a:pt x="99" y="95"/>
                  </a:cubicBezTo>
                  <a:cubicBezTo>
                    <a:pt x="103" y="99"/>
                    <a:pt x="106" y="104"/>
                    <a:pt x="108" y="109"/>
                  </a:cubicBezTo>
                  <a:cubicBezTo>
                    <a:pt x="110" y="114"/>
                    <a:pt x="111" y="120"/>
                    <a:pt x="111" y="127"/>
                  </a:cubicBezTo>
                  <a:cubicBezTo>
                    <a:pt x="111" y="136"/>
                    <a:pt x="109" y="143"/>
                    <a:pt x="105" y="150"/>
                  </a:cubicBezTo>
                  <a:cubicBezTo>
                    <a:pt x="102" y="156"/>
                    <a:pt x="97" y="161"/>
                    <a:pt x="91" y="166"/>
                  </a:cubicBezTo>
                  <a:cubicBezTo>
                    <a:pt x="85" y="170"/>
                    <a:pt x="77" y="173"/>
                    <a:pt x="69" y="175"/>
                  </a:cubicBezTo>
                  <a:cubicBezTo>
                    <a:pt x="61" y="177"/>
                    <a:pt x="53" y="178"/>
                    <a:pt x="44" y="178"/>
                  </a:cubicBezTo>
                  <a:cubicBezTo>
                    <a:pt x="27" y="178"/>
                    <a:pt x="12" y="175"/>
                    <a:pt x="0" y="1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auto">
            <a:xfrm>
              <a:off x="3371" y="1867"/>
              <a:ext cx="111" cy="1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0" name="Freeform 15"/>
            <p:cNvSpPr>
              <a:spLocks noEditPoints="1"/>
            </p:cNvSpPr>
            <p:nvPr/>
          </p:nvSpPr>
          <p:spPr bwMode="auto">
            <a:xfrm>
              <a:off x="5681" y="2040"/>
              <a:ext cx="94" cy="94"/>
            </a:xfrm>
            <a:custGeom>
              <a:avLst/>
              <a:gdLst>
                <a:gd name="T0" fmla="*/ 20 w 40"/>
                <a:gd name="T1" fmla="*/ 40 h 40"/>
                <a:gd name="T2" fmla="*/ 6 w 40"/>
                <a:gd name="T3" fmla="*/ 34 h 40"/>
                <a:gd name="T4" fmla="*/ 0 w 40"/>
                <a:gd name="T5" fmla="*/ 20 h 40"/>
                <a:gd name="T6" fmla="*/ 6 w 40"/>
                <a:gd name="T7" fmla="*/ 6 h 40"/>
                <a:gd name="T8" fmla="*/ 20 w 40"/>
                <a:gd name="T9" fmla="*/ 0 h 40"/>
                <a:gd name="T10" fmla="*/ 34 w 40"/>
                <a:gd name="T11" fmla="*/ 6 h 40"/>
                <a:gd name="T12" fmla="*/ 40 w 40"/>
                <a:gd name="T13" fmla="*/ 20 h 40"/>
                <a:gd name="T14" fmla="*/ 34 w 40"/>
                <a:gd name="T15" fmla="*/ 34 h 40"/>
                <a:gd name="T16" fmla="*/ 20 w 40"/>
                <a:gd name="T17" fmla="*/ 40 h 40"/>
                <a:gd name="T18" fmla="*/ 20 w 40"/>
                <a:gd name="T19" fmla="*/ 3 h 40"/>
                <a:gd name="T20" fmla="*/ 8 w 40"/>
                <a:gd name="T21" fmla="*/ 8 h 40"/>
                <a:gd name="T22" fmla="*/ 3 w 40"/>
                <a:gd name="T23" fmla="*/ 20 h 40"/>
                <a:gd name="T24" fmla="*/ 8 w 40"/>
                <a:gd name="T25" fmla="*/ 33 h 40"/>
                <a:gd name="T26" fmla="*/ 20 w 40"/>
                <a:gd name="T27" fmla="*/ 38 h 40"/>
                <a:gd name="T28" fmla="*/ 32 w 40"/>
                <a:gd name="T29" fmla="*/ 33 h 40"/>
                <a:gd name="T30" fmla="*/ 38 w 40"/>
                <a:gd name="T31" fmla="*/ 20 h 40"/>
                <a:gd name="T32" fmla="*/ 32 w 40"/>
                <a:gd name="T33" fmla="*/ 8 h 40"/>
                <a:gd name="T34" fmla="*/ 20 w 40"/>
                <a:gd name="T35" fmla="*/ 3 h 40"/>
                <a:gd name="T36" fmla="*/ 31 w 40"/>
                <a:gd name="T37" fmla="*/ 33 h 40"/>
                <a:gd name="T38" fmla="*/ 25 w 40"/>
                <a:gd name="T39" fmla="*/ 33 h 40"/>
                <a:gd name="T40" fmla="*/ 22 w 40"/>
                <a:gd name="T41" fmla="*/ 27 h 40"/>
                <a:gd name="T42" fmla="*/ 18 w 40"/>
                <a:gd name="T43" fmla="*/ 22 h 40"/>
                <a:gd name="T44" fmla="*/ 16 w 40"/>
                <a:gd name="T45" fmla="*/ 22 h 40"/>
                <a:gd name="T46" fmla="*/ 16 w 40"/>
                <a:gd name="T47" fmla="*/ 33 h 40"/>
                <a:gd name="T48" fmla="*/ 12 w 40"/>
                <a:gd name="T49" fmla="*/ 33 h 40"/>
                <a:gd name="T50" fmla="*/ 12 w 40"/>
                <a:gd name="T51" fmla="*/ 7 h 40"/>
                <a:gd name="T52" fmla="*/ 19 w 40"/>
                <a:gd name="T53" fmla="*/ 7 h 40"/>
                <a:gd name="T54" fmla="*/ 27 w 40"/>
                <a:gd name="T55" fmla="*/ 9 h 40"/>
                <a:gd name="T56" fmla="*/ 29 w 40"/>
                <a:gd name="T57" fmla="*/ 14 h 40"/>
                <a:gd name="T58" fmla="*/ 28 w 40"/>
                <a:gd name="T59" fmla="*/ 19 h 40"/>
                <a:gd name="T60" fmla="*/ 23 w 40"/>
                <a:gd name="T61" fmla="*/ 21 h 40"/>
                <a:gd name="T62" fmla="*/ 23 w 40"/>
                <a:gd name="T63" fmla="*/ 21 h 40"/>
                <a:gd name="T64" fmla="*/ 27 w 40"/>
                <a:gd name="T65" fmla="*/ 26 h 40"/>
                <a:gd name="T66" fmla="*/ 31 w 40"/>
                <a:gd name="T67" fmla="*/ 33 h 40"/>
                <a:gd name="T68" fmla="*/ 16 w 40"/>
                <a:gd name="T69" fmla="*/ 11 h 40"/>
                <a:gd name="T70" fmla="*/ 16 w 40"/>
                <a:gd name="T71" fmla="*/ 19 h 40"/>
                <a:gd name="T72" fmla="*/ 20 w 40"/>
                <a:gd name="T73" fmla="*/ 19 h 40"/>
                <a:gd name="T74" fmla="*/ 24 w 40"/>
                <a:gd name="T75" fmla="*/ 15 h 40"/>
                <a:gd name="T76" fmla="*/ 23 w 40"/>
                <a:gd name="T77" fmla="*/ 12 h 40"/>
                <a:gd name="T78" fmla="*/ 19 w 40"/>
                <a:gd name="T79" fmla="*/ 11 h 40"/>
                <a:gd name="T80" fmla="*/ 16 w 40"/>
                <a:gd name="T81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14" y="40"/>
                    <a:pt x="10" y="38"/>
                    <a:pt x="6" y="34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4" y="0"/>
                    <a:pt x="20" y="0"/>
                  </a:cubicBezTo>
                  <a:cubicBezTo>
                    <a:pt x="26" y="0"/>
                    <a:pt x="31" y="2"/>
                    <a:pt x="34" y="6"/>
                  </a:cubicBezTo>
                  <a:cubicBezTo>
                    <a:pt x="38" y="10"/>
                    <a:pt x="40" y="15"/>
                    <a:pt x="40" y="20"/>
                  </a:cubicBezTo>
                  <a:cubicBezTo>
                    <a:pt x="40" y="26"/>
                    <a:pt x="38" y="31"/>
                    <a:pt x="34" y="34"/>
                  </a:cubicBezTo>
                  <a:cubicBezTo>
                    <a:pt x="31" y="38"/>
                    <a:pt x="26" y="40"/>
                    <a:pt x="20" y="40"/>
                  </a:cubicBezTo>
                  <a:moveTo>
                    <a:pt x="20" y="3"/>
                  </a:moveTo>
                  <a:cubicBezTo>
                    <a:pt x="15" y="3"/>
                    <a:pt x="11" y="5"/>
                    <a:pt x="8" y="8"/>
                  </a:cubicBezTo>
                  <a:cubicBezTo>
                    <a:pt x="4" y="11"/>
                    <a:pt x="3" y="15"/>
                    <a:pt x="3" y="20"/>
                  </a:cubicBezTo>
                  <a:cubicBezTo>
                    <a:pt x="3" y="25"/>
                    <a:pt x="4" y="29"/>
                    <a:pt x="8" y="33"/>
                  </a:cubicBezTo>
                  <a:cubicBezTo>
                    <a:pt x="11" y="36"/>
                    <a:pt x="15" y="38"/>
                    <a:pt x="20" y="38"/>
                  </a:cubicBezTo>
                  <a:cubicBezTo>
                    <a:pt x="25" y="38"/>
                    <a:pt x="29" y="36"/>
                    <a:pt x="32" y="33"/>
                  </a:cubicBezTo>
                  <a:cubicBezTo>
                    <a:pt x="36" y="29"/>
                    <a:pt x="38" y="25"/>
                    <a:pt x="38" y="20"/>
                  </a:cubicBezTo>
                  <a:cubicBezTo>
                    <a:pt x="38" y="15"/>
                    <a:pt x="36" y="11"/>
                    <a:pt x="32" y="8"/>
                  </a:cubicBezTo>
                  <a:cubicBezTo>
                    <a:pt x="29" y="5"/>
                    <a:pt x="25" y="3"/>
                    <a:pt x="20" y="3"/>
                  </a:cubicBezTo>
                  <a:moveTo>
                    <a:pt x="31" y="33"/>
                  </a:moveTo>
                  <a:cubicBezTo>
                    <a:pt x="25" y="33"/>
                    <a:pt x="25" y="33"/>
                    <a:pt x="25" y="33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1" y="24"/>
                    <a:pt x="20" y="22"/>
                    <a:pt x="18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2" y="7"/>
                    <a:pt x="25" y="8"/>
                    <a:pt x="27" y="9"/>
                  </a:cubicBezTo>
                  <a:cubicBezTo>
                    <a:pt x="28" y="10"/>
                    <a:pt x="29" y="12"/>
                    <a:pt x="29" y="14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0"/>
                    <a:pt x="25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2"/>
                    <a:pt x="26" y="23"/>
                    <a:pt x="27" y="26"/>
                  </a:cubicBezTo>
                  <a:lnTo>
                    <a:pt x="31" y="33"/>
                  </a:lnTo>
                  <a:close/>
                  <a:moveTo>
                    <a:pt x="16" y="11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3" y="19"/>
                    <a:pt x="24" y="18"/>
                    <a:pt x="24" y="15"/>
                  </a:cubicBezTo>
                  <a:cubicBezTo>
                    <a:pt x="24" y="14"/>
                    <a:pt x="24" y="13"/>
                    <a:pt x="23" y="12"/>
                  </a:cubicBezTo>
                  <a:cubicBezTo>
                    <a:pt x="22" y="12"/>
                    <a:pt x="21" y="11"/>
                    <a:pt x="19" y="11"/>
                  </a:cubicBezTo>
                  <a:lnTo>
                    <a:pt x="1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2369" y="2585"/>
              <a:ext cx="38" cy="57"/>
            </a:xfrm>
            <a:custGeom>
              <a:avLst/>
              <a:gdLst>
                <a:gd name="T0" fmla="*/ 38 w 38"/>
                <a:gd name="T1" fmla="*/ 7 h 57"/>
                <a:gd name="T2" fmla="*/ 21 w 38"/>
                <a:gd name="T3" fmla="*/ 7 h 57"/>
                <a:gd name="T4" fmla="*/ 21 w 38"/>
                <a:gd name="T5" fmla="*/ 57 h 57"/>
                <a:gd name="T6" fmla="*/ 14 w 38"/>
                <a:gd name="T7" fmla="*/ 57 h 57"/>
                <a:gd name="T8" fmla="*/ 14 w 38"/>
                <a:gd name="T9" fmla="*/ 7 h 57"/>
                <a:gd name="T10" fmla="*/ 0 w 38"/>
                <a:gd name="T11" fmla="*/ 7 h 57"/>
                <a:gd name="T12" fmla="*/ 0 w 38"/>
                <a:gd name="T13" fmla="*/ 0 h 57"/>
                <a:gd name="T14" fmla="*/ 38 w 38"/>
                <a:gd name="T15" fmla="*/ 0 h 57"/>
                <a:gd name="T16" fmla="*/ 38 w 38"/>
                <a:gd name="T17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57">
                  <a:moveTo>
                    <a:pt x="38" y="7"/>
                  </a:moveTo>
                  <a:lnTo>
                    <a:pt x="21" y="7"/>
                  </a:lnTo>
                  <a:lnTo>
                    <a:pt x="21" y="57"/>
                  </a:lnTo>
                  <a:lnTo>
                    <a:pt x="14" y="57"/>
                  </a:lnTo>
                  <a:lnTo>
                    <a:pt x="14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2412" y="2585"/>
              <a:ext cx="56" cy="57"/>
            </a:xfrm>
            <a:custGeom>
              <a:avLst/>
              <a:gdLst>
                <a:gd name="T0" fmla="*/ 24 w 24"/>
                <a:gd name="T1" fmla="*/ 24 h 24"/>
                <a:gd name="T2" fmla="*/ 21 w 24"/>
                <a:gd name="T3" fmla="*/ 24 h 24"/>
                <a:gd name="T4" fmla="*/ 21 w 24"/>
                <a:gd name="T5" fmla="*/ 8 h 24"/>
                <a:gd name="T6" fmla="*/ 21 w 24"/>
                <a:gd name="T7" fmla="*/ 3 h 24"/>
                <a:gd name="T8" fmla="*/ 21 w 24"/>
                <a:gd name="T9" fmla="*/ 3 h 24"/>
                <a:gd name="T10" fmla="*/ 20 w 24"/>
                <a:gd name="T11" fmla="*/ 6 h 24"/>
                <a:gd name="T12" fmla="*/ 12 w 24"/>
                <a:gd name="T13" fmla="*/ 24 h 24"/>
                <a:gd name="T14" fmla="*/ 11 w 24"/>
                <a:gd name="T15" fmla="*/ 24 h 24"/>
                <a:gd name="T16" fmla="*/ 3 w 24"/>
                <a:gd name="T17" fmla="*/ 6 h 24"/>
                <a:gd name="T18" fmla="*/ 2 w 24"/>
                <a:gd name="T19" fmla="*/ 3 h 24"/>
                <a:gd name="T20" fmla="*/ 2 w 24"/>
                <a:gd name="T21" fmla="*/ 3 h 24"/>
                <a:gd name="T22" fmla="*/ 2 w 24"/>
                <a:gd name="T23" fmla="*/ 8 h 24"/>
                <a:gd name="T24" fmla="*/ 2 w 24"/>
                <a:gd name="T25" fmla="*/ 24 h 24"/>
                <a:gd name="T26" fmla="*/ 0 w 24"/>
                <a:gd name="T27" fmla="*/ 24 h 24"/>
                <a:gd name="T28" fmla="*/ 0 w 24"/>
                <a:gd name="T29" fmla="*/ 0 h 24"/>
                <a:gd name="T30" fmla="*/ 3 w 24"/>
                <a:gd name="T31" fmla="*/ 0 h 24"/>
                <a:gd name="T32" fmla="*/ 10 w 24"/>
                <a:gd name="T33" fmla="*/ 17 h 24"/>
                <a:gd name="T34" fmla="*/ 12 w 24"/>
                <a:gd name="T35" fmla="*/ 19 h 24"/>
                <a:gd name="T36" fmla="*/ 12 w 24"/>
                <a:gd name="T37" fmla="*/ 19 h 24"/>
                <a:gd name="T38" fmla="*/ 13 w 24"/>
                <a:gd name="T39" fmla="*/ 16 h 24"/>
                <a:gd name="T40" fmla="*/ 20 w 24"/>
                <a:gd name="T41" fmla="*/ 0 h 24"/>
                <a:gd name="T42" fmla="*/ 24 w 24"/>
                <a:gd name="T43" fmla="*/ 0 h 24"/>
                <a:gd name="T44" fmla="*/ 24 w 24"/>
                <a:gd name="T4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5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6"/>
                    <a:pt x="2" y="8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8"/>
                    <a:pt x="11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3" y="17"/>
                    <a:pt x="13" y="1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3" name="Freeform 18"/>
            <p:cNvSpPr>
              <a:spLocks/>
            </p:cNvSpPr>
            <p:nvPr/>
          </p:nvSpPr>
          <p:spPr bwMode="auto">
            <a:xfrm>
              <a:off x="1814" y="1697"/>
              <a:ext cx="520" cy="454"/>
            </a:xfrm>
            <a:custGeom>
              <a:avLst/>
              <a:gdLst>
                <a:gd name="T0" fmla="*/ 520 w 520"/>
                <a:gd name="T1" fmla="*/ 454 h 454"/>
                <a:gd name="T2" fmla="*/ 520 w 520"/>
                <a:gd name="T3" fmla="*/ 0 h 454"/>
                <a:gd name="T4" fmla="*/ 0 w 520"/>
                <a:gd name="T5" fmla="*/ 76 h 454"/>
                <a:gd name="T6" fmla="*/ 0 w 520"/>
                <a:gd name="T7" fmla="*/ 454 h 454"/>
                <a:gd name="T8" fmla="*/ 520 w 520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454">
                  <a:moveTo>
                    <a:pt x="520" y="454"/>
                  </a:moveTo>
                  <a:lnTo>
                    <a:pt x="520" y="0"/>
                  </a:lnTo>
                  <a:lnTo>
                    <a:pt x="0" y="76"/>
                  </a:lnTo>
                  <a:lnTo>
                    <a:pt x="0" y="454"/>
                  </a:lnTo>
                  <a:lnTo>
                    <a:pt x="520" y="4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4" name="Freeform 19"/>
            <p:cNvSpPr>
              <a:spLocks/>
            </p:cNvSpPr>
            <p:nvPr/>
          </p:nvSpPr>
          <p:spPr bwMode="auto">
            <a:xfrm>
              <a:off x="1401" y="1777"/>
              <a:ext cx="375" cy="374"/>
            </a:xfrm>
            <a:custGeom>
              <a:avLst/>
              <a:gdLst>
                <a:gd name="T0" fmla="*/ 375 w 375"/>
                <a:gd name="T1" fmla="*/ 0 h 374"/>
                <a:gd name="T2" fmla="*/ 0 w 375"/>
                <a:gd name="T3" fmla="*/ 57 h 374"/>
                <a:gd name="T4" fmla="*/ 0 w 375"/>
                <a:gd name="T5" fmla="*/ 374 h 374"/>
                <a:gd name="T6" fmla="*/ 375 w 375"/>
                <a:gd name="T7" fmla="*/ 374 h 374"/>
                <a:gd name="T8" fmla="*/ 375 w 375"/>
                <a:gd name="T9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74">
                  <a:moveTo>
                    <a:pt x="375" y="0"/>
                  </a:moveTo>
                  <a:lnTo>
                    <a:pt x="0" y="57"/>
                  </a:lnTo>
                  <a:lnTo>
                    <a:pt x="0" y="374"/>
                  </a:lnTo>
                  <a:lnTo>
                    <a:pt x="375" y="374"/>
                  </a:lnTo>
                  <a:lnTo>
                    <a:pt x="3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5" name="Freeform 20"/>
            <p:cNvSpPr>
              <a:spLocks/>
            </p:cNvSpPr>
            <p:nvPr/>
          </p:nvSpPr>
          <p:spPr bwMode="auto">
            <a:xfrm>
              <a:off x="1401" y="2186"/>
              <a:ext cx="375" cy="376"/>
            </a:xfrm>
            <a:custGeom>
              <a:avLst/>
              <a:gdLst>
                <a:gd name="T0" fmla="*/ 0 w 375"/>
                <a:gd name="T1" fmla="*/ 0 h 376"/>
                <a:gd name="T2" fmla="*/ 0 w 375"/>
                <a:gd name="T3" fmla="*/ 321 h 376"/>
                <a:gd name="T4" fmla="*/ 375 w 375"/>
                <a:gd name="T5" fmla="*/ 376 h 376"/>
                <a:gd name="T6" fmla="*/ 375 w 375"/>
                <a:gd name="T7" fmla="*/ 0 h 376"/>
                <a:gd name="T8" fmla="*/ 0 w 375"/>
                <a:gd name="T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76">
                  <a:moveTo>
                    <a:pt x="0" y="0"/>
                  </a:moveTo>
                  <a:lnTo>
                    <a:pt x="0" y="321"/>
                  </a:lnTo>
                  <a:lnTo>
                    <a:pt x="375" y="376"/>
                  </a:lnTo>
                  <a:lnTo>
                    <a:pt x="37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6" name="Freeform 21"/>
            <p:cNvSpPr>
              <a:spLocks/>
            </p:cNvSpPr>
            <p:nvPr/>
          </p:nvSpPr>
          <p:spPr bwMode="auto">
            <a:xfrm>
              <a:off x="1814" y="2186"/>
              <a:ext cx="520" cy="458"/>
            </a:xfrm>
            <a:custGeom>
              <a:avLst/>
              <a:gdLst>
                <a:gd name="T0" fmla="*/ 0 w 520"/>
                <a:gd name="T1" fmla="*/ 383 h 458"/>
                <a:gd name="T2" fmla="*/ 520 w 520"/>
                <a:gd name="T3" fmla="*/ 458 h 458"/>
                <a:gd name="T4" fmla="*/ 520 w 520"/>
                <a:gd name="T5" fmla="*/ 0 h 458"/>
                <a:gd name="T6" fmla="*/ 0 w 520"/>
                <a:gd name="T7" fmla="*/ 0 h 458"/>
                <a:gd name="T8" fmla="*/ 0 w 520"/>
                <a:gd name="T9" fmla="*/ 383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458">
                  <a:moveTo>
                    <a:pt x="0" y="383"/>
                  </a:moveTo>
                  <a:lnTo>
                    <a:pt x="520" y="458"/>
                  </a:lnTo>
                  <a:lnTo>
                    <a:pt x="520" y="0"/>
                  </a:lnTo>
                  <a:lnTo>
                    <a:pt x="0" y="0"/>
                  </a:lnTo>
                  <a:lnTo>
                    <a:pt x="0" y="3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</p:grpSp>
      <p:pic>
        <p:nvPicPr>
          <p:cNvPr id="47" name="Picture 3" descr="C:\Documents and Settings\rteligic\Desktop\Desktop_26Apr\polygon-icon01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8657" y="3594696"/>
            <a:ext cx="225153" cy="239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Picture 47" descr="C:\Documents and Settings\rteligic\Desktop\Desktop_26Apr\desktop271211\cisco-prime\icons\Picture1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2346" y="4314833"/>
            <a:ext cx="806044" cy="796656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6625445" y="4688346"/>
            <a:ext cx="599848" cy="198768"/>
          </a:xfrm>
          <a:prstGeom prst="rect">
            <a:avLst/>
          </a:prstGeom>
          <a:noFill/>
        </p:spPr>
        <p:txBody>
          <a:bodyPr wrap="none" lIns="57146" tIns="28573" rIns="57146" bIns="28573" rtlCol="0">
            <a:spAutoFit/>
          </a:bodyPr>
          <a:lstStyle>
            <a:defPPr>
              <a:defRPr lang="en-US"/>
            </a:defPPr>
            <a:lvl1pPr marL="0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1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85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28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72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13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57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44" algn="l" defTabSz="91428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10564" eaLnBrk="0" hangingPunct="0">
              <a:lnSpc>
                <a:spcPct val="90000"/>
              </a:lnSpc>
            </a:pPr>
            <a:r>
              <a:rPr lang="en-US" sz="1000" dirty="0">
                <a:solidFill>
                  <a:schemeClr val="accent3">
                    <a:lumMod val="10000"/>
                  </a:schemeClr>
                </a:solidFill>
                <a:latin typeface="CiscoSansTT Light"/>
                <a:cs typeface="CiscoSansTT Light"/>
              </a:rPr>
              <a:t>Internet</a:t>
            </a:r>
          </a:p>
        </p:txBody>
      </p:sp>
      <p:sp>
        <p:nvSpPr>
          <p:cNvPr id="50" name="Freeform 49"/>
          <p:cNvSpPr/>
          <p:nvPr/>
        </p:nvSpPr>
        <p:spPr>
          <a:xfrm>
            <a:off x="4474875" y="4333674"/>
            <a:ext cx="2256998" cy="517001"/>
          </a:xfrm>
          <a:custGeom>
            <a:avLst/>
            <a:gdLst>
              <a:gd name="connsiteX0" fmla="*/ 4884516 w 4942389"/>
              <a:gd name="connsiteY0" fmla="*/ 0 h 1585732"/>
              <a:gd name="connsiteX1" fmla="*/ 0 w 4942389"/>
              <a:gd name="connsiteY1" fmla="*/ 0 h 1585732"/>
              <a:gd name="connsiteX2" fmla="*/ 0 w 4942389"/>
              <a:gd name="connsiteY2" fmla="*/ 1585732 h 1585732"/>
              <a:gd name="connsiteX3" fmla="*/ 4942389 w 4942389"/>
              <a:gd name="connsiteY3" fmla="*/ 1585732 h 158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2389" h="1585732">
                <a:moveTo>
                  <a:pt x="4884516" y="0"/>
                </a:moveTo>
                <a:lnTo>
                  <a:pt x="0" y="0"/>
                </a:lnTo>
                <a:lnTo>
                  <a:pt x="0" y="1585732"/>
                </a:lnTo>
                <a:lnTo>
                  <a:pt x="4942389" y="1585732"/>
                </a:lnTo>
              </a:path>
            </a:pathLst>
          </a:custGeom>
          <a:ln>
            <a:gradFill>
              <a:gsLst>
                <a:gs pos="58000">
                  <a:schemeClr val="bg2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57146" tIns="28573" rIns="57146" bIns="28573" rtlCol="0" anchor="ctr"/>
          <a:lstStyle/>
          <a:p>
            <a:pPr algn="ctr"/>
            <a:endParaRPr lang="en-US" dirty="0">
              <a:latin typeface="CiscoSansTT Light"/>
              <a:cs typeface="CiscoSansTT Ligh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803522" y="4161221"/>
            <a:ext cx="1243447" cy="957626"/>
            <a:chOff x="3829163" y="2058532"/>
            <a:chExt cx="3210429" cy="2590799"/>
          </a:xfrm>
        </p:grpSpPr>
        <p:pic>
          <p:nvPicPr>
            <p:cNvPr id="52" name="Picture 51" descr="C:\Documents and Settings\rteligic\Desktop\Desktop_26Apr\desktop271211\cisco-prime\icons\Picture1.pn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538" y="2058532"/>
              <a:ext cx="2590799" cy="2590799"/>
            </a:xfrm>
            <a:prstGeom prst="rect">
              <a:avLst/>
            </a:prstGeom>
            <a:noFill/>
          </p:spPr>
        </p:pic>
        <p:sp>
          <p:nvSpPr>
            <p:cNvPr id="53" name="TextBox 52"/>
            <p:cNvSpPr txBox="1"/>
            <p:nvPr/>
          </p:nvSpPr>
          <p:spPr>
            <a:xfrm>
              <a:off x="3829163" y="2983787"/>
              <a:ext cx="3210429" cy="1262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41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85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28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72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13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57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144" algn="l" defTabSz="91428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10564" eaLnBrk="0" hangingPunct="0">
                <a:lnSpc>
                  <a:spcPct val="80000"/>
                </a:lnSpc>
              </a:pPr>
              <a:r>
                <a:rPr lang="en-US" sz="1000" dirty="0">
                  <a:solidFill>
                    <a:srgbClr val="104657"/>
                  </a:solidFill>
                  <a:latin typeface="CiscoSansTT Light"/>
                  <a:cs typeface="CiscoSansTT Light"/>
                </a:rPr>
                <a:t>Cisco </a:t>
              </a:r>
              <a:br>
                <a:rPr lang="en-US" sz="1000" dirty="0">
                  <a:solidFill>
                    <a:srgbClr val="104657"/>
                  </a:solidFill>
                  <a:latin typeface="CiscoSansTT Light"/>
                  <a:cs typeface="CiscoSansTT Light"/>
                </a:rPr>
              </a:br>
              <a:r>
                <a:rPr lang="en-US" sz="1000" dirty="0">
                  <a:solidFill>
                    <a:srgbClr val="104657"/>
                  </a:solidFill>
                  <a:latin typeface="CiscoSansTT Light"/>
                  <a:cs typeface="CiscoSansTT Light"/>
                </a:rPr>
                <a:t>Cloud Web </a:t>
              </a:r>
              <a:br>
                <a:rPr lang="en-US" sz="1000" dirty="0">
                  <a:solidFill>
                    <a:srgbClr val="104657"/>
                  </a:solidFill>
                  <a:latin typeface="CiscoSansTT Light"/>
                  <a:cs typeface="CiscoSansTT Light"/>
                </a:rPr>
              </a:br>
              <a:r>
                <a:rPr lang="en-US" sz="1000" dirty="0">
                  <a:solidFill>
                    <a:srgbClr val="104657"/>
                  </a:solidFill>
                  <a:latin typeface="CiscoSansTT Light"/>
                  <a:cs typeface="CiscoSansTT Light"/>
                </a:rPr>
                <a:t>Security CWS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896183" y="3000236"/>
            <a:ext cx="1041086" cy="257309"/>
          </a:xfrm>
          <a:prstGeom prst="wedgeRoundRectCallout">
            <a:avLst>
              <a:gd name="adj1" fmla="val 21010"/>
              <a:gd name="adj2" fmla="val 93578"/>
              <a:gd name="adj3" fmla="val 16667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tx2">
                  <a:lumMod val="75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0809" rIns="0" bIns="4080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400" b="0">
                <a:solidFill>
                  <a:schemeClr val="bg1"/>
                </a:solidFill>
                <a:effectLst>
                  <a:outerShdw blurRad="50800" dist="12700" dir="5400000" algn="ctr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1000" dirty="0">
                <a:latin typeface="CiscoSansTT Light"/>
                <a:cs typeface="CiscoSansTT Light"/>
              </a:rPr>
              <a:t>IWAN Tunnels for HQ/DC Traffic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22798" y="3940733"/>
            <a:ext cx="1122441" cy="268450"/>
          </a:xfrm>
          <a:prstGeom prst="wedgeRoundRectCallout">
            <a:avLst>
              <a:gd name="adj1" fmla="val 19868"/>
              <a:gd name="adj2" fmla="val 87525"/>
              <a:gd name="adj3" fmla="val 16667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tx2">
                  <a:lumMod val="75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0809" rIns="0" bIns="4080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400" b="0">
                <a:solidFill>
                  <a:schemeClr val="bg1"/>
                </a:solidFill>
                <a:effectLst>
                  <a:outerShdw blurRad="50800" dist="12700" dir="5400000" algn="ctr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900" dirty="0">
                <a:latin typeface="CiscoSansTT Light"/>
                <a:cs typeface="CiscoSansTT Light"/>
              </a:rPr>
              <a:t>Secure Public Cloud and Internet Access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47321" y="3947370"/>
            <a:ext cx="1139829" cy="273529"/>
          </a:xfrm>
          <a:prstGeom prst="wedgeRoundRectCallout">
            <a:avLst>
              <a:gd name="adj1" fmla="val 30822"/>
              <a:gd name="adj2" fmla="val -107378"/>
              <a:gd name="adj3" fmla="val 16667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tx2">
                  <a:lumMod val="75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0809" rIns="0" bIns="4080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lnSpc>
                <a:spcPct val="85000"/>
              </a:lnSpc>
              <a:defRPr sz="1400" b="0">
                <a:solidFill>
                  <a:schemeClr val="bg1"/>
                </a:solidFill>
                <a:effectLst>
                  <a:outerShdw blurRad="50800" dist="12700" dir="5400000" algn="ctr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z="1000" dirty="0">
                <a:latin typeface="CiscoSansTT Light"/>
                <a:cs typeface="CiscoSansTT Light"/>
              </a:rPr>
              <a:t>CWS Encapsulated HTTP, HTTPS</a:t>
            </a:r>
          </a:p>
        </p:txBody>
      </p:sp>
      <p:pic>
        <p:nvPicPr>
          <p:cNvPr id="57" name="Picture 3" descr="C:\Documents and Settings\rteligic\Desktop\Desktop_26Apr\polygon-icon01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66427" y="3319886"/>
            <a:ext cx="225153" cy="23934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TextBox 57"/>
          <p:cNvSpPr txBox="1"/>
          <p:nvPr/>
        </p:nvSpPr>
        <p:spPr>
          <a:xfrm>
            <a:off x="1289533" y="3016825"/>
            <a:ext cx="1386221" cy="292061"/>
          </a:xfrm>
          <a:prstGeom prst="wedgeRoundRectCallout">
            <a:avLst>
              <a:gd name="adj1" fmla="val -51060"/>
              <a:gd name="adj2" fmla="val 143835"/>
              <a:gd name="adj3" fmla="val 16667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tx2">
                  <a:lumMod val="75000"/>
                </a:schemeClr>
              </a:gs>
            </a:gsLst>
            <a:lin ang="2700000" scaled="1"/>
            <a:tileRect/>
          </a:gra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8575" tIns="40809" rIns="28575" bIns="40809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>
              <a:defRPr sz="12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ct val="85000"/>
              </a:lnSpc>
            </a:pPr>
            <a:r>
              <a:rPr lang="en-US" sz="900" b="0" dirty="0">
                <a:effectLst>
                  <a:outerShdw blurRad="50800" dist="12700" dir="5400000" algn="ctr" rotWithShape="0">
                    <a:srgbClr val="000000">
                      <a:alpha val="30000"/>
                    </a:srgbClr>
                  </a:outerShdw>
                </a:effectLst>
                <a:latin typeface="CiscoSansTT Light"/>
                <a:cs typeface="CiscoSansTT Light"/>
              </a:rPr>
              <a:t>ISR Cloud Connector to CWS datacenters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495067" y="2963762"/>
            <a:ext cx="1194932" cy="1057043"/>
            <a:chOff x="1420814" y="4305531"/>
            <a:chExt cx="1580075" cy="1397743"/>
          </a:xfrm>
        </p:grpSpPr>
        <p:sp>
          <p:nvSpPr>
            <p:cNvPr id="60" name="Oval 59"/>
            <p:cNvSpPr/>
            <p:nvPr/>
          </p:nvSpPr>
          <p:spPr>
            <a:xfrm rot="10800000">
              <a:off x="1420814" y="4902844"/>
              <a:ext cx="1580075" cy="800430"/>
            </a:xfrm>
            <a:prstGeom prst="ellipse">
              <a:avLst/>
            </a:prstGeom>
            <a:gradFill flip="none" rotWithShape="1">
              <a:gsLst>
                <a:gs pos="100000">
                  <a:srgbClr val="00FFFF">
                    <a:alpha val="0"/>
                  </a:srgbClr>
                </a:gs>
                <a:gs pos="0">
                  <a:srgbClr val="00FFFF">
                    <a:alpha val="2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txBody>
            <a:bodyPr lIns="91419" tIns="45712" rIns="91419" bIns="45712" rtlCol="0" anchor="ctr"/>
            <a:lstStyle/>
            <a:p>
              <a:pPr algn="ctr">
                <a:defRPr/>
              </a:pPr>
              <a:endParaRPr lang="en-US" sz="900" kern="0" dirty="0">
                <a:solidFill>
                  <a:srgbClr val="8E909E"/>
                </a:solidFill>
                <a:latin typeface="CiscoSansTT Light"/>
                <a:cs typeface="CiscoSansTT Light"/>
              </a:endParaRPr>
            </a:p>
          </p:txBody>
        </p:sp>
        <p:pic>
          <p:nvPicPr>
            <p:cNvPr id="61" name="Picture 5" descr="C:\Users\andrewg\Desktop\branch.png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021"/>
            <a:stretch/>
          </p:blipFill>
          <p:spPr bwMode="auto">
            <a:xfrm>
              <a:off x="1649529" y="4305531"/>
              <a:ext cx="818553" cy="1211422"/>
            </a:xfrm>
            <a:prstGeom prst="rect">
              <a:avLst/>
            </a:prstGeom>
            <a:noFill/>
            <a:effectLst>
              <a:reflection blurRad="6350" stA="12000" endPos="20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61" descr="C:\Documents and Settings\rteligic\Desktop\Desktop_26Apr\desktop271211\cisco-prime\icons\Picture2.png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49278" y="4825057"/>
              <a:ext cx="699077" cy="693412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296070" y="1026620"/>
            <a:ext cx="8543147" cy="1816128"/>
            <a:chOff x="352752" y="1767792"/>
            <a:chExt cx="13854935" cy="2905804"/>
          </a:xfrm>
        </p:grpSpPr>
        <p:sp>
          <p:nvSpPr>
            <p:cNvPr id="64" name="Rectangle 63"/>
            <p:cNvSpPr/>
            <p:nvPr/>
          </p:nvSpPr>
          <p:spPr>
            <a:xfrm flipV="1">
              <a:off x="352752" y="2495541"/>
              <a:ext cx="4543198" cy="2178055"/>
            </a:xfrm>
            <a:prstGeom prst="rect">
              <a:avLst/>
            </a:prstGeom>
            <a:gradFill>
              <a:gsLst>
                <a:gs pos="1667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76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22822" tIns="22822" rIns="22822" bIns="22822" rtlCol="0" anchor="t" anchorCtr="1">
              <a:noAutofit/>
            </a:bodyPr>
            <a:lstStyle/>
            <a:p>
              <a:pPr algn="ctr" defTabSz="342113">
                <a:lnSpc>
                  <a:spcPct val="90000"/>
                </a:lnSpc>
                <a:spcBef>
                  <a:spcPct val="50000"/>
                </a:spcBef>
              </a:pPr>
              <a:endParaRPr lang="en-US" sz="1000" kern="0" dirty="0">
                <a:solidFill>
                  <a:srgbClr val="B7D333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34654" y="2579393"/>
              <a:ext cx="4238949" cy="125034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vert="horz" wrap="square" lIns="182843" tIns="91424" rIns="18284" bIns="18284" anchor="t" anchorCtr="0"/>
            <a:lstStyle>
              <a:defPPr>
                <a:defRPr lang="en-US"/>
              </a:defPPr>
              <a:lvl1pPr algn="ctr" defTabSz="913024">
                <a:lnSpc>
                  <a:spcPct val="95000"/>
                </a:lnSpc>
                <a:spcBef>
                  <a:spcPts val="200"/>
                </a:spcBef>
                <a:defRPr sz="1400" ker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pitchFamily="34" charset="-128"/>
                </a:defRPr>
              </a:lvl1pPr>
            </a:lstStyle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latin typeface="CiscoSansTT Light"/>
                  <a:cs typeface="CiscoSansTT Light"/>
                </a:rPr>
                <a:t>Scalable security via DMVPN enforced locally</a:t>
              </a:r>
            </a:p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latin typeface="CiscoSansTT Light"/>
                  <a:cs typeface="CiscoSansTT Light"/>
                </a:rPr>
                <a:t>Firewall/IPS support to protect for external threats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52752" y="1767792"/>
              <a:ext cx="4543198" cy="662444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lumMod val="75000"/>
                  </a:schemeClr>
                </a:gs>
                <a:gs pos="50000">
                  <a:srgbClr val="16678C">
                    <a:shade val="67500"/>
                    <a:satMod val="115000"/>
                    <a:alpha val="46000"/>
                  </a:srgb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36000" tIns="91424" rIns="18284" bIns="18284" anchor="ctr" anchorCtr="0"/>
            <a:lstStyle/>
            <a:p>
              <a:pPr algn="ctr" defTabSz="912920">
                <a:lnSpc>
                  <a:spcPct val="95000"/>
                </a:lnSpc>
                <a:spcBef>
                  <a:spcPts val="200"/>
                </a:spcBef>
                <a:spcAft>
                  <a:spcPts val="450"/>
                </a:spcAft>
                <a:buClr>
                  <a:srgbClr val="3F5CFF">
                    <a:lumMod val="60000"/>
                    <a:lumOff val="40000"/>
                  </a:srgbClr>
                </a:buClr>
                <a:buSzPct val="90000"/>
                <a:defRPr/>
              </a:pPr>
              <a:r>
                <a:rPr lang="en-US" sz="1300" kern="0" dirty="0">
                  <a:solidFill>
                    <a:schemeClr val="bg1"/>
                  </a:solidFill>
                  <a:effectLst>
                    <a:outerShdw blurRad="50800" dist="12700" dir="5400000" algn="tl" rotWithShape="0">
                      <a:prstClr val="black">
                        <a:alpha val="30000"/>
                      </a:prstClr>
                    </a:outerShdw>
                  </a:effectLst>
                  <a:latin typeface="CiscoSansTT Light"/>
                  <a:ea typeface="ＭＳ Ｐゴシック" pitchFamily="34" charset="-128"/>
                  <a:cs typeface="CiscoSansTT Light"/>
                </a:rPr>
                <a:t>SECURE BRANCH EDGE</a:t>
              </a:r>
            </a:p>
          </p:txBody>
        </p:sp>
        <p:sp>
          <p:nvSpPr>
            <p:cNvPr id="67" name="Rectangle 66"/>
            <p:cNvSpPr/>
            <p:nvPr/>
          </p:nvSpPr>
          <p:spPr>
            <a:xfrm flipV="1">
              <a:off x="4996861" y="2495541"/>
              <a:ext cx="4543198" cy="2178055"/>
            </a:xfrm>
            <a:prstGeom prst="rect">
              <a:avLst/>
            </a:prstGeom>
            <a:gradFill>
              <a:gsLst>
                <a:gs pos="1667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76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22822" tIns="22822" rIns="22822" bIns="22822" rtlCol="0" anchor="t" anchorCtr="1">
              <a:noAutofit/>
            </a:bodyPr>
            <a:lstStyle/>
            <a:p>
              <a:pPr algn="ctr" defTabSz="342113">
                <a:lnSpc>
                  <a:spcPct val="90000"/>
                </a:lnSpc>
                <a:spcBef>
                  <a:spcPct val="50000"/>
                </a:spcBef>
              </a:pPr>
              <a:endParaRPr lang="en-US" sz="1000" kern="0" dirty="0">
                <a:solidFill>
                  <a:srgbClr val="B7D333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078763" y="2579393"/>
              <a:ext cx="4238949" cy="14664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vert="horz" wrap="square" lIns="182843" tIns="91424" rIns="18284" bIns="18284" anchor="t" anchorCtr="0"/>
            <a:lstStyle>
              <a:defPPr>
                <a:defRPr lang="en-US"/>
              </a:defPPr>
              <a:lvl1pPr algn="ctr" defTabSz="913024">
                <a:lnSpc>
                  <a:spcPct val="95000"/>
                </a:lnSpc>
                <a:spcBef>
                  <a:spcPts val="200"/>
                </a:spcBef>
                <a:defRPr sz="1400" ker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pitchFamily="34" charset="-128"/>
                </a:defRPr>
              </a:lvl1pPr>
            </a:lstStyle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latin typeface="CiscoSansTT Light"/>
                  <a:cs typeface="CiscoSansTT Light"/>
                </a:rPr>
                <a:t>Secure local Internet breakout with encapsulated traffic</a:t>
              </a:r>
            </a:p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latin typeface="CiscoSansTT Light"/>
                  <a:cs typeface="CiscoSansTT Light"/>
                </a:rPr>
                <a:t>Improved application performance at lower costs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996861" y="1767792"/>
              <a:ext cx="4543198" cy="662444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lumMod val="75000"/>
                  </a:schemeClr>
                </a:gs>
                <a:gs pos="50000">
                  <a:srgbClr val="16678C">
                    <a:shade val="67500"/>
                    <a:satMod val="115000"/>
                    <a:alpha val="46000"/>
                  </a:srgb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36000" tIns="91424" rIns="18284" bIns="18284" anchor="ctr" anchorCtr="0"/>
            <a:lstStyle/>
            <a:p>
              <a:pPr algn="ctr" defTabSz="912920">
                <a:lnSpc>
                  <a:spcPct val="95000"/>
                </a:lnSpc>
                <a:spcBef>
                  <a:spcPts val="200"/>
                </a:spcBef>
                <a:spcAft>
                  <a:spcPts val="450"/>
                </a:spcAft>
                <a:buClr>
                  <a:srgbClr val="3F5CFF">
                    <a:lumMod val="60000"/>
                    <a:lumOff val="40000"/>
                  </a:srgbClr>
                </a:buClr>
                <a:buSzPct val="90000"/>
                <a:defRPr/>
              </a:pPr>
              <a:r>
                <a:rPr lang="en-US" sz="1300" kern="0" dirty="0">
                  <a:solidFill>
                    <a:schemeClr val="bg1"/>
                  </a:solidFill>
                  <a:effectLst>
                    <a:outerShdw blurRad="50800" dist="12700" dir="5400000" algn="tl" rotWithShape="0">
                      <a:prstClr val="black">
                        <a:alpha val="30000"/>
                      </a:prstClr>
                    </a:outerShdw>
                  </a:effectLst>
                  <a:latin typeface="CiscoSansTT Light"/>
                  <a:ea typeface="ＭＳ Ｐゴシック" pitchFamily="34" charset="-128"/>
                  <a:cs typeface="CiscoSansTT Light"/>
                </a:rPr>
                <a:t>OFF-LOAD CORPORATE WAN</a:t>
              </a:r>
            </a:p>
          </p:txBody>
        </p:sp>
        <p:sp>
          <p:nvSpPr>
            <p:cNvPr id="70" name="Rectangle 69"/>
            <p:cNvSpPr/>
            <p:nvPr/>
          </p:nvSpPr>
          <p:spPr>
            <a:xfrm flipV="1">
              <a:off x="9664488" y="2495539"/>
              <a:ext cx="4543199" cy="2178055"/>
            </a:xfrm>
            <a:prstGeom prst="rect">
              <a:avLst/>
            </a:prstGeom>
            <a:gradFill>
              <a:gsLst>
                <a:gs pos="1667">
                  <a:schemeClr val="tx1">
                    <a:lumMod val="50000"/>
                    <a:alpha val="0"/>
                  </a:schemeClr>
                </a:gs>
                <a:gs pos="100000">
                  <a:schemeClr val="tx1">
                    <a:lumMod val="76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22822" tIns="22822" rIns="22822" bIns="22822" rtlCol="0" anchor="t" anchorCtr="1">
              <a:noAutofit/>
            </a:bodyPr>
            <a:lstStyle/>
            <a:p>
              <a:pPr algn="ctr" defTabSz="342113">
                <a:lnSpc>
                  <a:spcPct val="90000"/>
                </a:lnSpc>
                <a:spcBef>
                  <a:spcPct val="50000"/>
                </a:spcBef>
              </a:pPr>
              <a:endParaRPr lang="en-US" sz="1000" kern="0" dirty="0">
                <a:solidFill>
                  <a:srgbClr val="B7D333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746396" y="2579393"/>
              <a:ext cx="4238949" cy="157299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/>
          </p:spPr>
          <p:txBody>
            <a:bodyPr vert="horz" wrap="square" lIns="182843" tIns="91424" rIns="18284" bIns="18284" anchor="t" anchorCtr="0"/>
            <a:lstStyle>
              <a:defPPr>
                <a:defRPr lang="en-US"/>
              </a:defPPr>
              <a:lvl1pPr algn="ctr" defTabSz="913024">
                <a:lnSpc>
                  <a:spcPct val="95000"/>
                </a:lnSpc>
                <a:spcBef>
                  <a:spcPts val="200"/>
                </a:spcBef>
                <a:defRPr sz="1400" ker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pitchFamily="34" charset="-128"/>
                </a:defRPr>
              </a:lvl1pPr>
            </a:lstStyle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latin typeface="CiscoSansTT Light"/>
                  <a:cs typeface="CiscoSansTT Light"/>
                </a:rPr>
                <a:t>Real-time web filtering with Application Visibility &amp; Control</a:t>
              </a:r>
            </a:p>
            <a:p>
              <a:pPr marL="147836" indent="-147836" algn="l">
                <a:spcBef>
                  <a:spcPts val="375"/>
                </a:spcBef>
                <a:buClr>
                  <a:schemeClr val="accent5"/>
                </a:buClr>
                <a:buFont typeface="Arial"/>
                <a:buChar char="•"/>
              </a:pPr>
              <a:r>
                <a:rPr lang="en-US" sz="1300" dirty="0">
                  <a:effectLst/>
                  <a:latin typeface="CiscoSansTT Light"/>
                  <a:cs typeface="CiscoSansTT Light"/>
                </a:rPr>
                <a:t>Advanced Malware Protection and Threat </a:t>
              </a:r>
              <a:r>
                <a:rPr lang="en-US" sz="1300" dirty="0" err="1">
                  <a:effectLst/>
                  <a:latin typeface="CiscoSansTT Light"/>
                  <a:cs typeface="CiscoSansTT Light"/>
                </a:rPr>
                <a:t>Analystics</a:t>
              </a:r>
              <a:endParaRPr lang="en-US" sz="1300" dirty="0">
                <a:effectLst/>
                <a:latin typeface="CiscoSansTT Light"/>
                <a:cs typeface="CiscoSansTT Light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664489" y="1767792"/>
              <a:ext cx="4543198" cy="662444"/>
            </a:xfrm>
            <a:prstGeom prst="rect">
              <a:avLst/>
            </a:prstGeom>
            <a:gradFill flip="none" rotWithShape="1">
              <a:gsLst>
                <a:gs pos="100000">
                  <a:schemeClr val="tx1">
                    <a:lumMod val="75000"/>
                  </a:schemeClr>
                </a:gs>
                <a:gs pos="50000">
                  <a:srgbClr val="16678C">
                    <a:shade val="67500"/>
                    <a:satMod val="115000"/>
                    <a:alpha val="46000"/>
                  </a:srgbClr>
                </a:gs>
              </a:gsLst>
              <a:lin ang="16200000" scaled="1"/>
              <a:tileRect/>
            </a:gra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36000" tIns="91424" rIns="18284" bIns="18284" anchor="ctr" anchorCtr="0"/>
            <a:lstStyle/>
            <a:p>
              <a:pPr algn="ctr" defTabSz="912920">
                <a:lnSpc>
                  <a:spcPct val="95000"/>
                </a:lnSpc>
                <a:spcBef>
                  <a:spcPts val="200"/>
                </a:spcBef>
                <a:spcAft>
                  <a:spcPts val="450"/>
                </a:spcAft>
                <a:buClr>
                  <a:srgbClr val="3F5CFF">
                    <a:lumMod val="60000"/>
                    <a:lumOff val="40000"/>
                  </a:srgbClr>
                </a:buClr>
                <a:buSzPct val="90000"/>
                <a:defRPr/>
              </a:pPr>
              <a:r>
                <a:rPr lang="en-US" sz="1300" kern="0" dirty="0">
                  <a:solidFill>
                    <a:schemeClr val="bg1"/>
                  </a:solidFill>
                  <a:effectLst>
                    <a:outerShdw blurRad="50800" dist="12700" dir="5400000" algn="tl" rotWithShape="0">
                      <a:prstClr val="black">
                        <a:alpha val="30000"/>
                      </a:prstClr>
                    </a:outerShdw>
                  </a:effectLst>
                  <a:latin typeface="CiscoSansTT Light"/>
                  <a:ea typeface="ＭＳ Ｐゴシック" pitchFamily="34" charset="-128"/>
                  <a:cs typeface="CiscoSansTT Light"/>
                </a:rPr>
                <a:t>CLOUD WEB SECURITY</a:t>
              </a:r>
            </a:p>
          </p:txBody>
        </p:sp>
      </p:grpSp>
      <p:pic>
        <p:nvPicPr>
          <p:cNvPr id="73" name="Picture 14" descr="\\CHICOSTORAGE\Client Projects\Cisco References\Kubrick Icons\Kubrick png icons\secure_0036_256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7197" y="3171782"/>
            <a:ext cx="274208" cy="27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5"/>
          <p:cNvGrpSpPr>
            <a:grpSpLocks noChangeAspect="1"/>
          </p:cNvGrpSpPr>
          <p:nvPr/>
        </p:nvGrpSpPr>
        <p:grpSpPr bwMode="auto">
          <a:xfrm>
            <a:off x="7842377" y="4177602"/>
            <a:ext cx="519533" cy="88594"/>
            <a:chOff x="1401" y="1697"/>
            <a:chExt cx="4894" cy="947"/>
          </a:xfrm>
          <a:solidFill>
            <a:schemeClr val="bg1"/>
          </a:solidFill>
        </p:grpSpPr>
        <p:sp>
          <p:nvSpPr>
            <p:cNvPr id="75" name="Freeform 6"/>
            <p:cNvSpPr>
              <a:spLocks noEditPoints="1"/>
            </p:cNvSpPr>
            <p:nvPr/>
          </p:nvSpPr>
          <p:spPr bwMode="auto">
            <a:xfrm>
              <a:off x="5924" y="1877"/>
              <a:ext cx="371" cy="583"/>
            </a:xfrm>
            <a:custGeom>
              <a:avLst/>
              <a:gdLst>
                <a:gd name="T0" fmla="*/ 116 w 157"/>
                <a:gd name="T1" fmla="*/ 113 h 247"/>
                <a:gd name="T2" fmla="*/ 146 w 157"/>
                <a:gd name="T3" fmla="*/ 62 h 247"/>
                <a:gd name="T4" fmla="*/ 76 w 157"/>
                <a:gd name="T5" fmla="*/ 0 h 247"/>
                <a:gd name="T6" fmla="*/ 7 w 157"/>
                <a:gd name="T7" fmla="*/ 62 h 247"/>
                <a:gd name="T8" fmla="*/ 38 w 157"/>
                <a:gd name="T9" fmla="*/ 114 h 247"/>
                <a:gd name="T10" fmla="*/ 0 w 157"/>
                <a:gd name="T11" fmla="*/ 175 h 247"/>
                <a:gd name="T12" fmla="*/ 79 w 157"/>
                <a:gd name="T13" fmla="*/ 247 h 247"/>
                <a:gd name="T14" fmla="*/ 157 w 157"/>
                <a:gd name="T15" fmla="*/ 175 h 247"/>
                <a:gd name="T16" fmla="*/ 116 w 157"/>
                <a:gd name="T17" fmla="*/ 113 h 247"/>
                <a:gd name="T18" fmla="*/ 76 w 157"/>
                <a:gd name="T19" fmla="*/ 28 h 247"/>
                <a:gd name="T20" fmla="*/ 114 w 157"/>
                <a:gd name="T21" fmla="*/ 65 h 247"/>
                <a:gd name="T22" fmla="*/ 76 w 157"/>
                <a:gd name="T23" fmla="*/ 102 h 247"/>
                <a:gd name="T24" fmla="*/ 39 w 157"/>
                <a:gd name="T25" fmla="*/ 65 h 247"/>
                <a:gd name="T26" fmla="*/ 76 w 157"/>
                <a:gd name="T27" fmla="*/ 28 h 247"/>
                <a:gd name="T28" fmla="*/ 76 w 157"/>
                <a:gd name="T29" fmla="*/ 218 h 247"/>
                <a:gd name="T30" fmla="*/ 31 w 157"/>
                <a:gd name="T31" fmla="*/ 173 h 247"/>
                <a:gd name="T32" fmla="*/ 76 w 157"/>
                <a:gd name="T33" fmla="*/ 128 h 247"/>
                <a:gd name="T34" fmla="*/ 121 w 157"/>
                <a:gd name="T35" fmla="*/ 173 h 247"/>
                <a:gd name="T36" fmla="*/ 76 w 157"/>
                <a:gd name="T37" fmla="*/ 218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7" h="247">
                  <a:moveTo>
                    <a:pt x="116" y="113"/>
                  </a:moveTo>
                  <a:cubicBezTo>
                    <a:pt x="134" y="102"/>
                    <a:pt x="146" y="83"/>
                    <a:pt x="146" y="62"/>
                  </a:cubicBezTo>
                  <a:cubicBezTo>
                    <a:pt x="146" y="28"/>
                    <a:pt x="115" y="0"/>
                    <a:pt x="76" y="0"/>
                  </a:cubicBezTo>
                  <a:cubicBezTo>
                    <a:pt x="38" y="0"/>
                    <a:pt x="7" y="28"/>
                    <a:pt x="7" y="62"/>
                  </a:cubicBezTo>
                  <a:cubicBezTo>
                    <a:pt x="7" y="84"/>
                    <a:pt x="19" y="103"/>
                    <a:pt x="38" y="114"/>
                  </a:cubicBezTo>
                  <a:cubicBezTo>
                    <a:pt x="15" y="127"/>
                    <a:pt x="0" y="149"/>
                    <a:pt x="0" y="175"/>
                  </a:cubicBezTo>
                  <a:cubicBezTo>
                    <a:pt x="0" y="215"/>
                    <a:pt x="35" y="247"/>
                    <a:pt x="79" y="247"/>
                  </a:cubicBezTo>
                  <a:cubicBezTo>
                    <a:pt x="122" y="247"/>
                    <a:pt x="157" y="215"/>
                    <a:pt x="157" y="175"/>
                  </a:cubicBezTo>
                  <a:cubicBezTo>
                    <a:pt x="157" y="148"/>
                    <a:pt x="141" y="125"/>
                    <a:pt x="116" y="113"/>
                  </a:cubicBezTo>
                  <a:moveTo>
                    <a:pt x="76" y="28"/>
                  </a:moveTo>
                  <a:cubicBezTo>
                    <a:pt x="97" y="28"/>
                    <a:pt x="114" y="45"/>
                    <a:pt x="114" y="65"/>
                  </a:cubicBezTo>
                  <a:cubicBezTo>
                    <a:pt x="114" y="86"/>
                    <a:pt x="97" y="102"/>
                    <a:pt x="76" y="102"/>
                  </a:cubicBezTo>
                  <a:cubicBezTo>
                    <a:pt x="56" y="102"/>
                    <a:pt x="39" y="86"/>
                    <a:pt x="39" y="65"/>
                  </a:cubicBezTo>
                  <a:cubicBezTo>
                    <a:pt x="39" y="45"/>
                    <a:pt x="56" y="28"/>
                    <a:pt x="76" y="28"/>
                  </a:cubicBezTo>
                  <a:moveTo>
                    <a:pt x="76" y="218"/>
                  </a:moveTo>
                  <a:cubicBezTo>
                    <a:pt x="51" y="218"/>
                    <a:pt x="31" y="198"/>
                    <a:pt x="31" y="173"/>
                  </a:cubicBezTo>
                  <a:cubicBezTo>
                    <a:pt x="31" y="148"/>
                    <a:pt x="51" y="128"/>
                    <a:pt x="76" y="128"/>
                  </a:cubicBezTo>
                  <a:cubicBezTo>
                    <a:pt x="101" y="128"/>
                    <a:pt x="121" y="148"/>
                    <a:pt x="121" y="173"/>
                  </a:cubicBezTo>
                  <a:cubicBezTo>
                    <a:pt x="121" y="198"/>
                    <a:pt x="101" y="218"/>
                    <a:pt x="76" y="21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76" name="Freeform 7"/>
            <p:cNvSpPr>
              <a:spLocks/>
            </p:cNvSpPr>
            <p:nvPr/>
          </p:nvSpPr>
          <p:spPr bwMode="auto">
            <a:xfrm>
              <a:off x="2601" y="1888"/>
              <a:ext cx="748" cy="563"/>
            </a:xfrm>
            <a:custGeom>
              <a:avLst/>
              <a:gdLst>
                <a:gd name="T0" fmla="*/ 317 w 317"/>
                <a:gd name="T1" fmla="*/ 0 h 238"/>
                <a:gd name="T2" fmla="*/ 252 w 317"/>
                <a:gd name="T3" fmla="*/ 238 h 238"/>
                <a:gd name="T4" fmla="*/ 208 w 317"/>
                <a:gd name="T5" fmla="*/ 238 h 238"/>
                <a:gd name="T6" fmla="*/ 164 w 317"/>
                <a:gd name="T7" fmla="*/ 72 h 238"/>
                <a:gd name="T8" fmla="*/ 160 w 317"/>
                <a:gd name="T9" fmla="*/ 48 h 238"/>
                <a:gd name="T10" fmla="*/ 160 w 317"/>
                <a:gd name="T11" fmla="*/ 48 h 238"/>
                <a:gd name="T12" fmla="*/ 156 w 317"/>
                <a:gd name="T13" fmla="*/ 71 h 238"/>
                <a:gd name="T14" fmla="*/ 111 w 317"/>
                <a:gd name="T15" fmla="*/ 238 h 238"/>
                <a:gd name="T16" fmla="*/ 66 w 317"/>
                <a:gd name="T17" fmla="*/ 238 h 238"/>
                <a:gd name="T18" fmla="*/ 0 w 317"/>
                <a:gd name="T19" fmla="*/ 0 h 238"/>
                <a:gd name="T20" fmla="*/ 43 w 317"/>
                <a:gd name="T21" fmla="*/ 0 h 238"/>
                <a:gd name="T22" fmla="*/ 86 w 317"/>
                <a:gd name="T23" fmla="*/ 174 h 238"/>
                <a:gd name="T24" fmla="*/ 89 w 317"/>
                <a:gd name="T25" fmla="*/ 197 h 238"/>
                <a:gd name="T26" fmla="*/ 90 w 317"/>
                <a:gd name="T27" fmla="*/ 197 h 238"/>
                <a:gd name="T28" fmla="*/ 94 w 317"/>
                <a:gd name="T29" fmla="*/ 174 h 238"/>
                <a:gd name="T30" fmla="*/ 142 w 317"/>
                <a:gd name="T31" fmla="*/ 0 h 238"/>
                <a:gd name="T32" fmla="*/ 182 w 317"/>
                <a:gd name="T33" fmla="*/ 0 h 238"/>
                <a:gd name="T34" fmla="*/ 227 w 317"/>
                <a:gd name="T35" fmla="*/ 176 h 238"/>
                <a:gd name="T36" fmla="*/ 230 w 317"/>
                <a:gd name="T37" fmla="*/ 197 h 238"/>
                <a:gd name="T38" fmla="*/ 231 w 317"/>
                <a:gd name="T39" fmla="*/ 197 h 238"/>
                <a:gd name="T40" fmla="*/ 235 w 317"/>
                <a:gd name="T41" fmla="*/ 175 h 238"/>
                <a:gd name="T42" fmla="*/ 276 w 317"/>
                <a:gd name="T43" fmla="*/ 0 h 238"/>
                <a:gd name="T44" fmla="*/ 317 w 317"/>
                <a:gd name="T4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7" h="238">
                  <a:moveTo>
                    <a:pt x="317" y="0"/>
                  </a:moveTo>
                  <a:cubicBezTo>
                    <a:pt x="252" y="238"/>
                    <a:pt x="252" y="238"/>
                    <a:pt x="252" y="238"/>
                  </a:cubicBezTo>
                  <a:cubicBezTo>
                    <a:pt x="208" y="238"/>
                    <a:pt x="208" y="238"/>
                    <a:pt x="208" y="238"/>
                  </a:cubicBezTo>
                  <a:cubicBezTo>
                    <a:pt x="164" y="72"/>
                    <a:pt x="164" y="72"/>
                    <a:pt x="164" y="72"/>
                  </a:cubicBezTo>
                  <a:cubicBezTo>
                    <a:pt x="162" y="65"/>
                    <a:pt x="161" y="57"/>
                    <a:pt x="160" y="48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59" y="56"/>
                    <a:pt x="158" y="64"/>
                    <a:pt x="156" y="71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66" y="238"/>
                    <a:pt x="66" y="238"/>
                    <a:pt x="66" y="23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86" y="174"/>
                    <a:pt x="86" y="174"/>
                    <a:pt x="86" y="174"/>
                  </a:cubicBezTo>
                  <a:cubicBezTo>
                    <a:pt x="87" y="182"/>
                    <a:pt x="88" y="189"/>
                    <a:pt x="89" y="197"/>
                  </a:cubicBezTo>
                  <a:cubicBezTo>
                    <a:pt x="90" y="197"/>
                    <a:pt x="90" y="197"/>
                    <a:pt x="90" y="197"/>
                  </a:cubicBezTo>
                  <a:cubicBezTo>
                    <a:pt x="90" y="192"/>
                    <a:pt x="92" y="184"/>
                    <a:pt x="94" y="174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227" y="176"/>
                    <a:pt x="227" y="176"/>
                    <a:pt x="227" y="176"/>
                  </a:cubicBezTo>
                  <a:cubicBezTo>
                    <a:pt x="228" y="182"/>
                    <a:pt x="229" y="189"/>
                    <a:pt x="230" y="197"/>
                  </a:cubicBezTo>
                  <a:cubicBezTo>
                    <a:pt x="231" y="197"/>
                    <a:pt x="231" y="197"/>
                    <a:pt x="231" y="197"/>
                  </a:cubicBezTo>
                  <a:cubicBezTo>
                    <a:pt x="231" y="191"/>
                    <a:pt x="232" y="184"/>
                    <a:pt x="235" y="175"/>
                  </a:cubicBezTo>
                  <a:cubicBezTo>
                    <a:pt x="276" y="0"/>
                    <a:pt x="276" y="0"/>
                    <a:pt x="276" y="0"/>
                  </a:cubicBezTo>
                  <a:lnTo>
                    <a:pt x="3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77" name="Rectangle 8"/>
            <p:cNvSpPr>
              <a:spLocks noChangeArrowheads="1"/>
            </p:cNvSpPr>
            <p:nvPr/>
          </p:nvSpPr>
          <p:spPr bwMode="auto">
            <a:xfrm>
              <a:off x="3378" y="2049"/>
              <a:ext cx="89" cy="40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78" name="Freeform 9"/>
            <p:cNvSpPr>
              <a:spLocks/>
            </p:cNvSpPr>
            <p:nvPr/>
          </p:nvSpPr>
          <p:spPr bwMode="auto">
            <a:xfrm>
              <a:off x="3548" y="2040"/>
              <a:ext cx="347" cy="411"/>
            </a:xfrm>
            <a:custGeom>
              <a:avLst/>
              <a:gdLst>
                <a:gd name="T0" fmla="*/ 147 w 147"/>
                <a:gd name="T1" fmla="*/ 174 h 174"/>
                <a:gd name="T2" fmla="*/ 115 w 147"/>
                <a:gd name="T3" fmla="*/ 174 h 174"/>
                <a:gd name="T4" fmla="*/ 115 w 147"/>
                <a:gd name="T5" fmla="*/ 78 h 174"/>
                <a:gd name="T6" fmla="*/ 77 w 147"/>
                <a:gd name="T7" fmla="*/ 28 h 174"/>
                <a:gd name="T8" fmla="*/ 49 w 147"/>
                <a:gd name="T9" fmla="*/ 44 h 174"/>
                <a:gd name="T10" fmla="*/ 37 w 147"/>
                <a:gd name="T11" fmla="*/ 77 h 174"/>
                <a:gd name="T12" fmla="*/ 37 w 147"/>
                <a:gd name="T13" fmla="*/ 174 h 174"/>
                <a:gd name="T14" fmla="*/ 0 w 147"/>
                <a:gd name="T15" fmla="*/ 174 h 174"/>
                <a:gd name="T16" fmla="*/ 0 w 147"/>
                <a:gd name="T17" fmla="*/ 4 h 174"/>
                <a:gd name="T18" fmla="*/ 37 w 147"/>
                <a:gd name="T19" fmla="*/ 4 h 174"/>
                <a:gd name="T20" fmla="*/ 37 w 147"/>
                <a:gd name="T21" fmla="*/ 32 h 174"/>
                <a:gd name="T22" fmla="*/ 38 w 147"/>
                <a:gd name="T23" fmla="*/ 32 h 174"/>
                <a:gd name="T24" fmla="*/ 92 w 147"/>
                <a:gd name="T25" fmla="*/ 0 h 174"/>
                <a:gd name="T26" fmla="*/ 133 w 147"/>
                <a:gd name="T27" fmla="*/ 18 h 174"/>
                <a:gd name="T28" fmla="*/ 147 w 147"/>
                <a:gd name="T29" fmla="*/ 70 h 174"/>
                <a:gd name="T30" fmla="*/ 147 w 147"/>
                <a:gd name="T3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" h="174">
                  <a:moveTo>
                    <a:pt x="147" y="174"/>
                  </a:moveTo>
                  <a:cubicBezTo>
                    <a:pt x="115" y="174"/>
                    <a:pt x="115" y="174"/>
                    <a:pt x="115" y="174"/>
                  </a:cubicBezTo>
                  <a:cubicBezTo>
                    <a:pt x="115" y="78"/>
                    <a:pt x="115" y="78"/>
                    <a:pt x="115" y="78"/>
                  </a:cubicBezTo>
                  <a:cubicBezTo>
                    <a:pt x="116" y="37"/>
                    <a:pt x="99" y="28"/>
                    <a:pt x="77" y="28"/>
                  </a:cubicBezTo>
                  <a:cubicBezTo>
                    <a:pt x="65" y="28"/>
                    <a:pt x="56" y="35"/>
                    <a:pt x="49" y="44"/>
                  </a:cubicBezTo>
                  <a:cubicBezTo>
                    <a:pt x="41" y="53"/>
                    <a:pt x="37" y="64"/>
                    <a:pt x="37" y="77"/>
                  </a:cubicBezTo>
                  <a:cubicBezTo>
                    <a:pt x="37" y="174"/>
                    <a:pt x="37" y="174"/>
                    <a:pt x="37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50" y="11"/>
                    <a:pt x="68" y="0"/>
                    <a:pt x="92" y="0"/>
                  </a:cubicBezTo>
                  <a:cubicBezTo>
                    <a:pt x="110" y="0"/>
                    <a:pt x="123" y="6"/>
                    <a:pt x="133" y="18"/>
                  </a:cubicBezTo>
                  <a:cubicBezTo>
                    <a:pt x="142" y="30"/>
                    <a:pt x="147" y="48"/>
                    <a:pt x="147" y="70"/>
                  </a:cubicBezTo>
                  <a:lnTo>
                    <a:pt x="147" y="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79" name="Freeform 10"/>
            <p:cNvSpPr>
              <a:spLocks noEditPoints="1"/>
            </p:cNvSpPr>
            <p:nvPr/>
          </p:nvSpPr>
          <p:spPr bwMode="auto">
            <a:xfrm>
              <a:off x="3959" y="1855"/>
              <a:ext cx="390" cy="605"/>
            </a:xfrm>
            <a:custGeom>
              <a:avLst/>
              <a:gdLst>
                <a:gd name="T0" fmla="*/ 165 w 165"/>
                <a:gd name="T1" fmla="*/ 252 h 256"/>
                <a:gd name="T2" fmla="*/ 127 w 165"/>
                <a:gd name="T3" fmla="*/ 252 h 256"/>
                <a:gd name="T4" fmla="*/ 127 w 165"/>
                <a:gd name="T5" fmla="*/ 228 h 256"/>
                <a:gd name="T6" fmla="*/ 126 w 165"/>
                <a:gd name="T7" fmla="*/ 228 h 256"/>
                <a:gd name="T8" fmla="*/ 69 w 165"/>
                <a:gd name="T9" fmla="*/ 256 h 256"/>
                <a:gd name="T10" fmla="*/ 19 w 165"/>
                <a:gd name="T11" fmla="*/ 233 h 256"/>
                <a:gd name="T12" fmla="*/ 0 w 165"/>
                <a:gd name="T13" fmla="*/ 171 h 256"/>
                <a:gd name="T14" fmla="*/ 21 w 165"/>
                <a:gd name="T15" fmla="*/ 104 h 256"/>
                <a:gd name="T16" fmla="*/ 76 w 165"/>
                <a:gd name="T17" fmla="*/ 78 h 256"/>
                <a:gd name="T18" fmla="*/ 126 w 165"/>
                <a:gd name="T19" fmla="*/ 99 h 256"/>
                <a:gd name="T20" fmla="*/ 127 w 165"/>
                <a:gd name="T21" fmla="*/ 99 h 256"/>
                <a:gd name="T22" fmla="*/ 127 w 165"/>
                <a:gd name="T23" fmla="*/ 0 h 256"/>
                <a:gd name="T24" fmla="*/ 165 w 165"/>
                <a:gd name="T25" fmla="*/ 0 h 256"/>
                <a:gd name="T26" fmla="*/ 165 w 165"/>
                <a:gd name="T27" fmla="*/ 252 h 256"/>
                <a:gd name="T28" fmla="*/ 127 w 165"/>
                <a:gd name="T29" fmla="*/ 175 h 256"/>
                <a:gd name="T30" fmla="*/ 127 w 165"/>
                <a:gd name="T31" fmla="*/ 152 h 256"/>
                <a:gd name="T32" fmla="*/ 115 w 165"/>
                <a:gd name="T33" fmla="*/ 120 h 256"/>
                <a:gd name="T34" fmla="*/ 84 w 165"/>
                <a:gd name="T35" fmla="*/ 107 h 256"/>
                <a:gd name="T36" fmla="*/ 49 w 165"/>
                <a:gd name="T37" fmla="*/ 123 h 256"/>
                <a:gd name="T38" fmla="*/ 36 w 165"/>
                <a:gd name="T39" fmla="*/ 170 h 256"/>
                <a:gd name="T40" fmla="*/ 48 w 165"/>
                <a:gd name="T41" fmla="*/ 212 h 256"/>
                <a:gd name="T42" fmla="*/ 81 w 165"/>
                <a:gd name="T43" fmla="*/ 228 h 256"/>
                <a:gd name="T44" fmla="*/ 115 w 165"/>
                <a:gd name="T45" fmla="*/ 213 h 256"/>
                <a:gd name="T46" fmla="*/ 127 w 165"/>
                <a:gd name="T47" fmla="*/ 17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5" h="256">
                  <a:moveTo>
                    <a:pt x="165" y="252"/>
                  </a:moveTo>
                  <a:cubicBezTo>
                    <a:pt x="127" y="252"/>
                    <a:pt x="127" y="252"/>
                    <a:pt x="127" y="252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26" y="228"/>
                    <a:pt x="126" y="228"/>
                    <a:pt x="126" y="228"/>
                  </a:cubicBezTo>
                  <a:cubicBezTo>
                    <a:pt x="114" y="249"/>
                    <a:pt x="95" y="256"/>
                    <a:pt x="69" y="256"/>
                  </a:cubicBezTo>
                  <a:cubicBezTo>
                    <a:pt x="48" y="256"/>
                    <a:pt x="31" y="249"/>
                    <a:pt x="19" y="233"/>
                  </a:cubicBezTo>
                  <a:cubicBezTo>
                    <a:pt x="6" y="218"/>
                    <a:pt x="0" y="197"/>
                    <a:pt x="0" y="171"/>
                  </a:cubicBezTo>
                  <a:cubicBezTo>
                    <a:pt x="0" y="143"/>
                    <a:pt x="7" y="121"/>
                    <a:pt x="21" y="104"/>
                  </a:cubicBezTo>
                  <a:cubicBezTo>
                    <a:pt x="35" y="87"/>
                    <a:pt x="53" y="78"/>
                    <a:pt x="76" y="78"/>
                  </a:cubicBezTo>
                  <a:cubicBezTo>
                    <a:pt x="99" y="78"/>
                    <a:pt x="116" y="81"/>
                    <a:pt x="126" y="99"/>
                  </a:cubicBezTo>
                  <a:cubicBezTo>
                    <a:pt x="127" y="99"/>
                    <a:pt x="127" y="99"/>
                    <a:pt x="127" y="99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65" y="0"/>
                    <a:pt x="165" y="0"/>
                    <a:pt x="165" y="0"/>
                  </a:cubicBezTo>
                  <a:lnTo>
                    <a:pt x="165" y="252"/>
                  </a:lnTo>
                  <a:close/>
                  <a:moveTo>
                    <a:pt x="127" y="175"/>
                  </a:moveTo>
                  <a:cubicBezTo>
                    <a:pt x="127" y="152"/>
                    <a:pt x="127" y="152"/>
                    <a:pt x="127" y="152"/>
                  </a:cubicBezTo>
                  <a:cubicBezTo>
                    <a:pt x="127" y="139"/>
                    <a:pt x="123" y="128"/>
                    <a:pt x="115" y="120"/>
                  </a:cubicBezTo>
                  <a:cubicBezTo>
                    <a:pt x="107" y="111"/>
                    <a:pt x="97" y="107"/>
                    <a:pt x="84" y="107"/>
                  </a:cubicBezTo>
                  <a:cubicBezTo>
                    <a:pt x="69" y="107"/>
                    <a:pt x="57" y="112"/>
                    <a:pt x="49" y="123"/>
                  </a:cubicBezTo>
                  <a:cubicBezTo>
                    <a:pt x="40" y="135"/>
                    <a:pt x="36" y="150"/>
                    <a:pt x="36" y="170"/>
                  </a:cubicBezTo>
                  <a:cubicBezTo>
                    <a:pt x="36" y="188"/>
                    <a:pt x="40" y="202"/>
                    <a:pt x="48" y="212"/>
                  </a:cubicBezTo>
                  <a:cubicBezTo>
                    <a:pt x="56" y="223"/>
                    <a:pt x="67" y="228"/>
                    <a:pt x="81" y="228"/>
                  </a:cubicBezTo>
                  <a:cubicBezTo>
                    <a:pt x="95" y="228"/>
                    <a:pt x="106" y="223"/>
                    <a:pt x="115" y="213"/>
                  </a:cubicBezTo>
                  <a:cubicBezTo>
                    <a:pt x="123" y="203"/>
                    <a:pt x="127" y="190"/>
                    <a:pt x="127" y="17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80" name="Freeform 11"/>
            <p:cNvSpPr>
              <a:spLocks noEditPoints="1"/>
            </p:cNvSpPr>
            <p:nvPr/>
          </p:nvSpPr>
          <p:spPr bwMode="auto">
            <a:xfrm>
              <a:off x="4401" y="2040"/>
              <a:ext cx="413" cy="420"/>
            </a:xfrm>
            <a:custGeom>
              <a:avLst/>
              <a:gdLst>
                <a:gd name="T0" fmla="*/ 86 w 175"/>
                <a:gd name="T1" fmla="*/ 178 h 178"/>
                <a:gd name="T2" fmla="*/ 23 w 175"/>
                <a:gd name="T3" fmla="*/ 154 h 178"/>
                <a:gd name="T4" fmla="*/ 0 w 175"/>
                <a:gd name="T5" fmla="*/ 91 h 178"/>
                <a:gd name="T6" fmla="*/ 24 w 175"/>
                <a:gd name="T7" fmla="*/ 24 h 178"/>
                <a:gd name="T8" fmla="*/ 90 w 175"/>
                <a:gd name="T9" fmla="*/ 0 h 178"/>
                <a:gd name="T10" fmla="*/ 152 w 175"/>
                <a:gd name="T11" fmla="*/ 24 h 178"/>
                <a:gd name="T12" fmla="*/ 175 w 175"/>
                <a:gd name="T13" fmla="*/ 89 h 178"/>
                <a:gd name="T14" fmla="*/ 151 w 175"/>
                <a:gd name="T15" fmla="*/ 154 h 178"/>
                <a:gd name="T16" fmla="*/ 86 w 175"/>
                <a:gd name="T17" fmla="*/ 178 h 178"/>
                <a:gd name="T18" fmla="*/ 88 w 175"/>
                <a:gd name="T19" fmla="*/ 31 h 178"/>
                <a:gd name="T20" fmla="*/ 52 w 175"/>
                <a:gd name="T21" fmla="*/ 47 h 178"/>
                <a:gd name="T22" fmla="*/ 39 w 175"/>
                <a:gd name="T23" fmla="*/ 90 h 178"/>
                <a:gd name="T24" fmla="*/ 53 w 175"/>
                <a:gd name="T25" fmla="*/ 132 h 178"/>
                <a:gd name="T26" fmla="*/ 88 w 175"/>
                <a:gd name="T27" fmla="*/ 148 h 178"/>
                <a:gd name="T28" fmla="*/ 123 w 175"/>
                <a:gd name="T29" fmla="*/ 132 h 178"/>
                <a:gd name="T30" fmla="*/ 135 w 175"/>
                <a:gd name="T31" fmla="*/ 89 h 178"/>
                <a:gd name="T32" fmla="*/ 123 w 175"/>
                <a:gd name="T33" fmla="*/ 46 h 178"/>
                <a:gd name="T34" fmla="*/ 88 w 175"/>
                <a:gd name="T35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178">
                  <a:moveTo>
                    <a:pt x="86" y="178"/>
                  </a:moveTo>
                  <a:cubicBezTo>
                    <a:pt x="60" y="178"/>
                    <a:pt x="39" y="170"/>
                    <a:pt x="23" y="154"/>
                  </a:cubicBezTo>
                  <a:cubicBezTo>
                    <a:pt x="8" y="138"/>
                    <a:pt x="0" y="117"/>
                    <a:pt x="0" y="91"/>
                  </a:cubicBezTo>
                  <a:cubicBezTo>
                    <a:pt x="0" y="63"/>
                    <a:pt x="8" y="40"/>
                    <a:pt x="24" y="24"/>
                  </a:cubicBezTo>
                  <a:cubicBezTo>
                    <a:pt x="41" y="8"/>
                    <a:pt x="63" y="0"/>
                    <a:pt x="90" y="0"/>
                  </a:cubicBezTo>
                  <a:cubicBezTo>
                    <a:pt x="117" y="0"/>
                    <a:pt x="138" y="8"/>
                    <a:pt x="152" y="24"/>
                  </a:cubicBezTo>
                  <a:cubicBezTo>
                    <a:pt x="167" y="39"/>
                    <a:pt x="175" y="61"/>
                    <a:pt x="175" y="89"/>
                  </a:cubicBezTo>
                  <a:cubicBezTo>
                    <a:pt x="175" y="116"/>
                    <a:pt x="167" y="137"/>
                    <a:pt x="151" y="154"/>
                  </a:cubicBezTo>
                  <a:cubicBezTo>
                    <a:pt x="135" y="170"/>
                    <a:pt x="113" y="178"/>
                    <a:pt x="86" y="178"/>
                  </a:cubicBezTo>
                  <a:moveTo>
                    <a:pt x="88" y="31"/>
                  </a:moveTo>
                  <a:cubicBezTo>
                    <a:pt x="73" y="31"/>
                    <a:pt x="61" y="36"/>
                    <a:pt x="52" y="47"/>
                  </a:cubicBezTo>
                  <a:cubicBezTo>
                    <a:pt x="44" y="57"/>
                    <a:pt x="39" y="72"/>
                    <a:pt x="39" y="90"/>
                  </a:cubicBezTo>
                  <a:cubicBezTo>
                    <a:pt x="39" y="108"/>
                    <a:pt x="44" y="122"/>
                    <a:pt x="53" y="132"/>
                  </a:cubicBezTo>
                  <a:cubicBezTo>
                    <a:pt x="61" y="142"/>
                    <a:pt x="73" y="148"/>
                    <a:pt x="88" y="148"/>
                  </a:cubicBezTo>
                  <a:cubicBezTo>
                    <a:pt x="103" y="148"/>
                    <a:pt x="115" y="143"/>
                    <a:pt x="123" y="132"/>
                  </a:cubicBezTo>
                  <a:cubicBezTo>
                    <a:pt x="131" y="122"/>
                    <a:pt x="135" y="108"/>
                    <a:pt x="135" y="89"/>
                  </a:cubicBezTo>
                  <a:cubicBezTo>
                    <a:pt x="135" y="71"/>
                    <a:pt x="131" y="56"/>
                    <a:pt x="123" y="46"/>
                  </a:cubicBezTo>
                  <a:cubicBezTo>
                    <a:pt x="115" y="36"/>
                    <a:pt x="103" y="31"/>
                    <a:pt x="88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81" name="Freeform 12"/>
            <p:cNvSpPr>
              <a:spLocks/>
            </p:cNvSpPr>
            <p:nvPr/>
          </p:nvSpPr>
          <p:spPr bwMode="auto">
            <a:xfrm>
              <a:off x="4814" y="2049"/>
              <a:ext cx="586" cy="402"/>
            </a:xfrm>
            <a:custGeom>
              <a:avLst/>
              <a:gdLst>
                <a:gd name="T0" fmla="*/ 248 w 248"/>
                <a:gd name="T1" fmla="*/ 0 h 170"/>
                <a:gd name="T2" fmla="*/ 199 w 248"/>
                <a:gd name="T3" fmla="*/ 170 h 170"/>
                <a:gd name="T4" fmla="*/ 158 w 248"/>
                <a:gd name="T5" fmla="*/ 170 h 170"/>
                <a:gd name="T6" fmla="*/ 128 w 248"/>
                <a:gd name="T7" fmla="*/ 55 h 170"/>
                <a:gd name="T8" fmla="*/ 125 w 248"/>
                <a:gd name="T9" fmla="*/ 40 h 170"/>
                <a:gd name="T10" fmla="*/ 125 w 248"/>
                <a:gd name="T11" fmla="*/ 40 h 170"/>
                <a:gd name="T12" fmla="*/ 122 w 248"/>
                <a:gd name="T13" fmla="*/ 55 h 170"/>
                <a:gd name="T14" fmla="*/ 89 w 248"/>
                <a:gd name="T15" fmla="*/ 170 h 170"/>
                <a:gd name="T16" fmla="*/ 49 w 248"/>
                <a:gd name="T17" fmla="*/ 170 h 170"/>
                <a:gd name="T18" fmla="*/ 0 w 248"/>
                <a:gd name="T19" fmla="*/ 0 h 170"/>
                <a:gd name="T20" fmla="*/ 39 w 248"/>
                <a:gd name="T21" fmla="*/ 0 h 170"/>
                <a:gd name="T22" fmla="*/ 70 w 248"/>
                <a:gd name="T23" fmla="*/ 123 h 170"/>
                <a:gd name="T24" fmla="*/ 72 w 248"/>
                <a:gd name="T25" fmla="*/ 137 h 170"/>
                <a:gd name="T26" fmla="*/ 73 w 248"/>
                <a:gd name="T27" fmla="*/ 137 h 170"/>
                <a:gd name="T28" fmla="*/ 76 w 248"/>
                <a:gd name="T29" fmla="*/ 122 h 170"/>
                <a:gd name="T30" fmla="*/ 110 w 248"/>
                <a:gd name="T31" fmla="*/ 0 h 170"/>
                <a:gd name="T32" fmla="*/ 146 w 248"/>
                <a:gd name="T33" fmla="*/ 0 h 170"/>
                <a:gd name="T34" fmla="*/ 176 w 248"/>
                <a:gd name="T35" fmla="*/ 123 h 170"/>
                <a:gd name="T36" fmla="*/ 178 w 248"/>
                <a:gd name="T37" fmla="*/ 138 h 170"/>
                <a:gd name="T38" fmla="*/ 179 w 248"/>
                <a:gd name="T39" fmla="*/ 138 h 170"/>
                <a:gd name="T40" fmla="*/ 182 w 248"/>
                <a:gd name="T41" fmla="*/ 123 h 170"/>
                <a:gd name="T42" fmla="*/ 212 w 248"/>
                <a:gd name="T43" fmla="*/ 0 h 170"/>
                <a:gd name="T44" fmla="*/ 248 w 248"/>
                <a:gd name="T45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8" h="170">
                  <a:moveTo>
                    <a:pt x="248" y="0"/>
                  </a:moveTo>
                  <a:cubicBezTo>
                    <a:pt x="199" y="170"/>
                    <a:pt x="199" y="170"/>
                    <a:pt x="199" y="170"/>
                  </a:cubicBezTo>
                  <a:cubicBezTo>
                    <a:pt x="158" y="170"/>
                    <a:pt x="158" y="170"/>
                    <a:pt x="158" y="170"/>
                  </a:cubicBezTo>
                  <a:cubicBezTo>
                    <a:pt x="128" y="55"/>
                    <a:pt x="128" y="55"/>
                    <a:pt x="128" y="55"/>
                  </a:cubicBezTo>
                  <a:cubicBezTo>
                    <a:pt x="127" y="51"/>
                    <a:pt x="126" y="46"/>
                    <a:pt x="125" y="40"/>
                  </a:cubicBezTo>
                  <a:cubicBezTo>
                    <a:pt x="125" y="40"/>
                    <a:pt x="125" y="40"/>
                    <a:pt x="125" y="40"/>
                  </a:cubicBezTo>
                  <a:cubicBezTo>
                    <a:pt x="125" y="44"/>
                    <a:pt x="124" y="49"/>
                    <a:pt x="122" y="55"/>
                  </a:cubicBezTo>
                  <a:cubicBezTo>
                    <a:pt x="89" y="170"/>
                    <a:pt x="89" y="170"/>
                    <a:pt x="8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1" y="126"/>
                    <a:pt x="72" y="131"/>
                    <a:pt x="72" y="137"/>
                  </a:cubicBezTo>
                  <a:cubicBezTo>
                    <a:pt x="73" y="137"/>
                    <a:pt x="73" y="137"/>
                    <a:pt x="73" y="137"/>
                  </a:cubicBezTo>
                  <a:cubicBezTo>
                    <a:pt x="73" y="133"/>
                    <a:pt x="74" y="128"/>
                    <a:pt x="76" y="122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76" y="123"/>
                    <a:pt x="176" y="123"/>
                    <a:pt x="176" y="123"/>
                  </a:cubicBezTo>
                  <a:cubicBezTo>
                    <a:pt x="177" y="127"/>
                    <a:pt x="178" y="132"/>
                    <a:pt x="178" y="138"/>
                  </a:cubicBezTo>
                  <a:cubicBezTo>
                    <a:pt x="179" y="138"/>
                    <a:pt x="179" y="138"/>
                    <a:pt x="179" y="138"/>
                  </a:cubicBezTo>
                  <a:cubicBezTo>
                    <a:pt x="180" y="134"/>
                    <a:pt x="180" y="129"/>
                    <a:pt x="182" y="123"/>
                  </a:cubicBezTo>
                  <a:cubicBezTo>
                    <a:pt x="212" y="0"/>
                    <a:pt x="212" y="0"/>
                    <a:pt x="212" y="0"/>
                  </a:cubicBez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82" name="Freeform 13"/>
            <p:cNvSpPr>
              <a:spLocks/>
            </p:cNvSpPr>
            <p:nvPr/>
          </p:nvSpPr>
          <p:spPr bwMode="auto">
            <a:xfrm>
              <a:off x="5412" y="2040"/>
              <a:ext cx="262" cy="420"/>
            </a:xfrm>
            <a:custGeom>
              <a:avLst/>
              <a:gdLst>
                <a:gd name="T0" fmla="*/ 0 w 111"/>
                <a:gd name="T1" fmla="*/ 169 h 178"/>
                <a:gd name="T2" fmla="*/ 0 w 111"/>
                <a:gd name="T3" fmla="*/ 133 h 178"/>
                <a:gd name="T4" fmla="*/ 44 w 111"/>
                <a:gd name="T5" fmla="*/ 150 h 178"/>
                <a:gd name="T6" fmla="*/ 76 w 111"/>
                <a:gd name="T7" fmla="*/ 129 h 178"/>
                <a:gd name="T8" fmla="*/ 73 w 111"/>
                <a:gd name="T9" fmla="*/ 119 h 178"/>
                <a:gd name="T10" fmla="*/ 65 w 111"/>
                <a:gd name="T11" fmla="*/ 112 h 178"/>
                <a:gd name="T12" fmla="*/ 54 w 111"/>
                <a:gd name="T13" fmla="*/ 106 h 178"/>
                <a:gd name="T14" fmla="*/ 40 w 111"/>
                <a:gd name="T15" fmla="*/ 101 h 178"/>
                <a:gd name="T16" fmla="*/ 23 w 111"/>
                <a:gd name="T17" fmla="*/ 92 h 178"/>
                <a:gd name="T18" fmla="*/ 10 w 111"/>
                <a:gd name="T19" fmla="*/ 81 h 178"/>
                <a:gd name="T20" fmla="*/ 2 w 111"/>
                <a:gd name="T21" fmla="*/ 68 h 178"/>
                <a:gd name="T22" fmla="*/ 0 w 111"/>
                <a:gd name="T23" fmla="*/ 50 h 178"/>
                <a:gd name="T24" fmla="*/ 5 w 111"/>
                <a:gd name="T25" fmla="*/ 29 h 178"/>
                <a:gd name="T26" fmla="*/ 20 w 111"/>
                <a:gd name="T27" fmla="*/ 13 h 178"/>
                <a:gd name="T28" fmla="*/ 40 w 111"/>
                <a:gd name="T29" fmla="*/ 3 h 178"/>
                <a:gd name="T30" fmla="*/ 64 w 111"/>
                <a:gd name="T31" fmla="*/ 0 h 178"/>
                <a:gd name="T32" fmla="*/ 103 w 111"/>
                <a:gd name="T33" fmla="*/ 7 h 178"/>
                <a:gd name="T34" fmla="*/ 103 w 111"/>
                <a:gd name="T35" fmla="*/ 41 h 178"/>
                <a:gd name="T36" fmla="*/ 65 w 111"/>
                <a:gd name="T37" fmla="*/ 29 h 178"/>
                <a:gd name="T38" fmla="*/ 52 w 111"/>
                <a:gd name="T39" fmla="*/ 30 h 178"/>
                <a:gd name="T40" fmla="*/ 43 w 111"/>
                <a:gd name="T41" fmla="*/ 34 h 178"/>
                <a:gd name="T42" fmla="*/ 37 w 111"/>
                <a:gd name="T43" fmla="*/ 41 h 178"/>
                <a:gd name="T44" fmla="*/ 35 w 111"/>
                <a:gd name="T45" fmla="*/ 49 h 178"/>
                <a:gd name="T46" fmla="*/ 37 w 111"/>
                <a:gd name="T47" fmla="*/ 58 h 178"/>
                <a:gd name="T48" fmla="*/ 44 w 111"/>
                <a:gd name="T49" fmla="*/ 65 h 178"/>
                <a:gd name="T50" fmla="*/ 54 w 111"/>
                <a:gd name="T51" fmla="*/ 70 h 178"/>
                <a:gd name="T52" fmla="*/ 67 w 111"/>
                <a:gd name="T53" fmla="*/ 76 h 178"/>
                <a:gd name="T54" fmla="*/ 85 w 111"/>
                <a:gd name="T55" fmla="*/ 85 h 178"/>
                <a:gd name="T56" fmla="*/ 99 w 111"/>
                <a:gd name="T57" fmla="*/ 95 h 178"/>
                <a:gd name="T58" fmla="*/ 108 w 111"/>
                <a:gd name="T59" fmla="*/ 109 h 178"/>
                <a:gd name="T60" fmla="*/ 111 w 111"/>
                <a:gd name="T61" fmla="*/ 127 h 178"/>
                <a:gd name="T62" fmla="*/ 105 w 111"/>
                <a:gd name="T63" fmla="*/ 150 h 178"/>
                <a:gd name="T64" fmla="*/ 91 w 111"/>
                <a:gd name="T65" fmla="*/ 166 h 178"/>
                <a:gd name="T66" fmla="*/ 69 w 111"/>
                <a:gd name="T67" fmla="*/ 175 h 178"/>
                <a:gd name="T68" fmla="*/ 44 w 111"/>
                <a:gd name="T69" fmla="*/ 178 h 178"/>
                <a:gd name="T70" fmla="*/ 0 w 111"/>
                <a:gd name="T71" fmla="*/ 169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1" h="178">
                  <a:moveTo>
                    <a:pt x="0" y="169"/>
                  </a:moveTo>
                  <a:cubicBezTo>
                    <a:pt x="0" y="133"/>
                    <a:pt x="0" y="133"/>
                    <a:pt x="0" y="133"/>
                  </a:cubicBezTo>
                  <a:cubicBezTo>
                    <a:pt x="13" y="144"/>
                    <a:pt x="28" y="150"/>
                    <a:pt x="44" y="150"/>
                  </a:cubicBezTo>
                  <a:cubicBezTo>
                    <a:pt x="65" y="150"/>
                    <a:pt x="76" y="143"/>
                    <a:pt x="76" y="129"/>
                  </a:cubicBezTo>
                  <a:cubicBezTo>
                    <a:pt x="76" y="125"/>
                    <a:pt x="75" y="122"/>
                    <a:pt x="73" y="119"/>
                  </a:cubicBezTo>
                  <a:cubicBezTo>
                    <a:pt x="71" y="116"/>
                    <a:pt x="69" y="114"/>
                    <a:pt x="65" y="112"/>
                  </a:cubicBezTo>
                  <a:cubicBezTo>
                    <a:pt x="62" y="110"/>
                    <a:pt x="59" y="108"/>
                    <a:pt x="54" y="106"/>
                  </a:cubicBezTo>
                  <a:cubicBezTo>
                    <a:pt x="50" y="105"/>
                    <a:pt x="46" y="103"/>
                    <a:pt x="40" y="101"/>
                  </a:cubicBezTo>
                  <a:cubicBezTo>
                    <a:pt x="34" y="98"/>
                    <a:pt x="28" y="95"/>
                    <a:pt x="23" y="92"/>
                  </a:cubicBezTo>
                  <a:cubicBezTo>
                    <a:pt x="18" y="89"/>
                    <a:pt x="14" y="85"/>
                    <a:pt x="10" y="81"/>
                  </a:cubicBezTo>
                  <a:cubicBezTo>
                    <a:pt x="7" y="77"/>
                    <a:pt x="4" y="73"/>
                    <a:pt x="2" y="68"/>
                  </a:cubicBezTo>
                  <a:cubicBezTo>
                    <a:pt x="1" y="63"/>
                    <a:pt x="0" y="57"/>
                    <a:pt x="0" y="50"/>
                  </a:cubicBezTo>
                  <a:cubicBezTo>
                    <a:pt x="0" y="42"/>
                    <a:pt x="2" y="35"/>
                    <a:pt x="5" y="29"/>
                  </a:cubicBezTo>
                  <a:cubicBezTo>
                    <a:pt x="9" y="23"/>
                    <a:pt x="13" y="17"/>
                    <a:pt x="20" y="13"/>
                  </a:cubicBezTo>
                  <a:cubicBezTo>
                    <a:pt x="26" y="9"/>
                    <a:pt x="32" y="6"/>
                    <a:pt x="40" y="3"/>
                  </a:cubicBezTo>
                  <a:cubicBezTo>
                    <a:pt x="48" y="1"/>
                    <a:pt x="56" y="0"/>
                    <a:pt x="64" y="0"/>
                  </a:cubicBezTo>
                  <a:cubicBezTo>
                    <a:pt x="78" y="0"/>
                    <a:pt x="91" y="3"/>
                    <a:pt x="103" y="7"/>
                  </a:cubicBezTo>
                  <a:cubicBezTo>
                    <a:pt x="103" y="41"/>
                    <a:pt x="103" y="41"/>
                    <a:pt x="103" y="41"/>
                  </a:cubicBezTo>
                  <a:cubicBezTo>
                    <a:pt x="92" y="33"/>
                    <a:pt x="79" y="29"/>
                    <a:pt x="65" y="29"/>
                  </a:cubicBezTo>
                  <a:cubicBezTo>
                    <a:pt x="60" y="29"/>
                    <a:pt x="56" y="29"/>
                    <a:pt x="52" y="30"/>
                  </a:cubicBezTo>
                  <a:cubicBezTo>
                    <a:pt x="49" y="31"/>
                    <a:pt x="46" y="33"/>
                    <a:pt x="43" y="34"/>
                  </a:cubicBezTo>
                  <a:cubicBezTo>
                    <a:pt x="41" y="36"/>
                    <a:pt x="39" y="38"/>
                    <a:pt x="37" y="41"/>
                  </a:cubicBezTo>
                  <a:cubicBezTo>
                    <a:pt x="36" y="43"/>
                    <a:pt x="35" y="46"/>
                    <a:pt x="35" y="49"/>
                  </a:cubicBezTo>
                  <a:cubicBezTo>
                    <a:pt x="35" y="53"/>
                    <a:pt x="36" y="56"/>
                    <a:pt x="37" y="58"/>
                  </a:cubicBezTo>
                  <a:cubicBezTo>
                    <a:pt x="39" y="61"/>
                    <a:pt x="41" y="63"/>
                    <a:pt x="44" y="65"/>
                  </a:cubicBezTo>
                  <a:cubicBezTo>
                    <a:pt x="46" y="67"/>
                    <a:pt x="50" y="69"/>
                    <a:pt x="54" y="70"/>
                  </a:cubicBezTo>
                  <a:cubicBezTo>
                    <a:pt x="58" y="72"/>
                    <a:pt x="62" y="74"/>
                    <a:pt x="67" y="76"/>
                  </a:cubicBezTo>
                  <a:cubicBezTo>
                    <a:pt x="74" y="79"/>
                    <a:pt x="80" y="82"/>
                    <a:pt x="85" y="85"/>
                  </a:cubicBezTo>
                  <a:cubicBezTo>
                    <a:pt x="91" y="88"/>
                    <a:pt x="95" y="91"/>
                    <a:pt x="99" y="95"/>
                  </a:cubicBezTo>
                  <a:cubicBezTo>
                    <a:pt x="103" y="99"/>
                    <a:pt x="106" y="104"/>
                    <a:pt x="108" y="109"/>
                  </a:cubicBezTo>
                  <a:cubicBezTo>
                    <a:pt x="110" y="114"/>
                    <a:pt x="111" y="120"/>
                    <a:pt x="111" y="127"/>
                  </a:cubicBezTo>
                  <a:cubicBezTo>
                    <a:pt x="111" y="136"/>
                    <a:pt x="109" y="143"/>
                    <a:pt x="105" y="150"/>
                  </a:cubicBezTo>
                  <a:cubicBezTo>
                    <a:pt x="102" y="156"/>
                    <a:pt x="97" y="161"/>
                    <a:pt x="91" y="166"/>
                  </a:cubicBezTo>
                  <a:cubicBezTo>
                    <a:pt x="85" y="170"/>
                    <a:pt x="77" y="173"/>
                    <a:pt x="69" y="175"/>
                  </a:cubicBezTo>
                  <a:cubicBezTo>
                    <a:pt x="61" y="177"/>
                    <a:pt x="53" y="178"/>
                    <a:pt x="44" y="178"/>
                  </a:cubicBezTo>
                  <a:cubicBezTo>
                    <a:pt x="27" y="178"/>
                    <a:pt x="12" y="175"/>
                    <a:pt x="0" y="1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83" name="Oval 14"/>
            <p:cNvSpPr>
              <a:spLocks noChangeArrowheads="1"/>
            </p:cNvSpPr>
            <p:nvPr/>
          </p:nvSpPr>
          <p:spPr bwMode="auto">
            <a:xfrm>
              <a:off x="3371" y="1867"/>
              <a:ext cx="111" cy="10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84" name="Freeform 15"/>
            <p:cNvSpPr>
              <a:spLocks noEditPoints="1"/>
            </p:cNvSpPr>
            <p:nvPr/>
          </p:nvSpPr>
          <p:spPr bwMode="auto">
            <a:xfrm>
              <a:off x="5681" y="2040"/>
              <a:ext cx="94" cy="94"/>
            </a:xfrm>
            <a:custGeom>
              <a:avLst/>
              <a:gdLst>
                <a:gd name="T0" fmla="*/ 20 w 40"/>
                <a:gd name="T1" fmla="*/ 40 h 40"/>
                <a:gd name="T2" fmla="*/ 6 w 40"/>
                <a:gd name="T3" fmla="*/ 34 h 40"/>
                <a:gd name="T4" fmla="*/ 0 w 40"/>
                <a:gd name="T5" fmla="*/ 20 h 40"/>
                <a:gd name="T6" fmla="*/ 6 w 40"/>
                <a:gd name="T7" fmla="*/ 6 h 40"/>
                <a:gd name="T8" fmla="*/ 20 w 40"/>
                <a:gd name="T9" fmla="*/ 0 h 40"/>
                <a:gd name="T10" fmla="*/ 34 w 40"/>
                <a:gd name="T11" fmla="*/ 6 h 40"/>
                <a:gd name="T12" fmla="*/ 40 w 40"/>
                <a:gd name="T13" fmla="*/ 20 h 40"/>
                <a:gd name="T14" fmla="*/ 34 w 40"/>
                <a:gd name="T15" fmla="*/ 34 h 40"/>
                <a:gd name="T16" fmla="*/ 20 w 40"/>
                <a:gd name="T17" fmla="*/ 40 h 40"/>
                <a:gd name="T18" fmla="*/ 20 w 40"/>
                <a:gd name="T19" fmla="*/ 3 h 40"/>
                <a:gd name="T20" fmla="*/ 8 w 40"/>
                <a:gd name="T21" fmla="*/ 8 h 40"/>
                <a:gd name="T22" fmla="*/ 3 w 40"/>
                <a:gd name="T23" fmla="*/ 20 h 40"/>
                <a:gd name="T24" fmla="*/ 8 w 40"/>
                <a:gd name="T25" fmla="*/ 33 h 40"/>
                <a:gd name="T26" fmla="*/ 20 w 40"/>
                <a:gd name="T27" fmla="*/ 38 h 40"/>
                <a:gd name="T28" fmla="*/ 32 w 40"/>
                <a:gd name="T29" fmla="*/ 33 h 40"/>
                <a:gd name="T30" fmla="*/ 38 w 40"/>
                <a:gd name="T31" fmla="*/ 20 h 40"/>
                <a:gd name="T32" fmla="*/ 32 w 40"/>
                <a:gd name="T33" fmla="*/ 8 h 40"/>
                <a:gd name="T34" fmla="*/ 20 w 40"/>
                <a:gd name="T35" fmla="*/ 3 h 40"/>
                <a:gd name="T36" fmla="*/ 31 w 40"/>
                <a:gd name="T37" fmla="*/ 33 h 40"/>
                <a:gd name="T38" fmla="*/ 25 w 40"/>
                <a:gd name="T39" fmla="*/ 33 h 40"/>
                <a:gd name="T40" fmla="*/ 22 w 40"/>
                <a:gd name="T41" fmla="*/ 27 h 40"/>
                <a:gd name="T42" fmla="*/ 18 w 40"/>
                <a:gd name="T43" fmla="*/ 22 h 40"/>
                <a:gd name="T44" fmla="*/ 16 w 40"/>
                <a:gd name="T45" fmla="*/ 22 h 40"/>
                <a:gd name="T46" fmla="*/ 16 w 40"/>
                <a:gd name="T47" fmla="*/ 33 h 40"/>
                <a:gd name="T48" fmla="*/ 12 w 40"/>
                <a:gd name="T49" fmla="*/ 33 h 40"/>
                <a:gd name="T50" fmla="*/ 12 w 40"/>
                <a:gd name="T51" fmla="*/ 7 h 40"/>
                <a:gd name="T52" fmla="*/ 19 w 40"/>
                <a:gd name="T53" fmla="*/ 7 h 40"/>
                <a:gd name="T54" fmla="*/ 27 w 40"/>
                <a:gd name="T55" fmla="*/ 9 h 40"/>
                <a:gd name="T56" fmla="*/ 29 w 40"/>
                <a:gd name="T57" fmla="*/ 14 h 40"/>
                <a:gd name="T58" fmla="*/ 28 w 40"/>
                <a:gd name="T59" fmla="*/ 19 h 40"/>
                <a:gd name="T60" fmla="*/ 23 w 40"/>
                <a:gd name="T61" fmla="*/ 21 h 40"/>
                <a:gd name="T62" fmla="*/ 23 w 40"/>
                <a:gd name="T63" fmla="*/ 21 h 40"/>
                <a:gd name="T64" fmla="*/ 27 w 40"/>
                <a:gd name="T65" fmla="*/ 26 h 40"/>
                <a:gd name="T66" fmla="*/ 31 w 40"/>
                <a:gd name="T67" fmla="*/ 33 h 40"/>
                <a:gd name="T68" fmla="*/ 16 w 40"/>
                <a:gd name="T69" fmla="*/ 11 h 40"/>
                <a:gd name="T70" fmla="*/ 16 w 40"/>
                <a:gd name="T71" fmla="*/ 19 h 40"/>
                <a:gd name="T72" fmla="*/ 20 w 40"/>
                <a:gd name="T73" fmla="*/ 19 h 40"/>
                <a:gd name="T74" fmla="*/ 24 w 40"/>
                <a:gd name="T75" fmla="*/ 15 h 40"/>
                <a:gd name="T76" fmla="*/ 23 w 40"/>
                <a:gd name="T77" fmla="*/ 12 h 40"/>
                <a:gd name="T78" fmla="*/ 19 w 40"/>
                <a:gd name="T79" fmla="*/ 11 h 40"/>
                <a:gd name="T80" fmla="*/ 16 w 40"/>
                <a:gd name="T81" fmla="*/ 1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cubicBezTo>
                    <a:pt x="14" y="40"/>
                    <a:pt x="10" y="38"/>
                    <a:pt x="6" y="34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4" y="0"/>
                    <a:pt x="20" y="0"/>
                  </a:cubicBezTo>
                  <a:cubicBezTo>
                    <a:pt x="26" y="0"/>
                    <a:pt x="31" y="2"/>
                    <a:pt x="34" y="6"/>
                  </a:cubicBezTo>
                  <a:cubicBezTo>
                    <a:pt x="38" y="10"/>
                    <a:pt x="40" y="15"/>
                    <a:pt x="40" y="20"/>
                  </a:cubicBezTo>
                  <a:cubicBezTo>
                    <a:pt x="40" y="26"/>
                    <a:pt x="38" y="31"/>
                    <a:pt x="34" y="34"/>
                  </a:cubicBezTo>
                  <a:cubicBezTo>
                    <a:pt x="31" y="38"/>
                    <a:pt x="26" y="40"/>
                    <a:pt x="20" y="40"/>
                  </a:cubicBezTo>
                  <a:moveTo>
                    <a:pt x="20" y="3"/>
                  </a:moveTo>
                  <a:cubicBezTo>
                    <a:pt x="15" y="3"/>
                    <a:pt x="11" y="5"/>
                    <a:pt x="8" y="8"/>
                  </a:cubicBezTo>
                  <a:cubicBezTo>
                    <a:pt x="4" y="11"/>
                    <a:pt x="3" y="15"/>
                    <a:pt x="3" y="20"/>
                  </a:cubicBezTo>
                  <a:cubicBezTo>
                    <a:pt x="3" y="25"/>
                    <a:pt x="4" y="29"/>
                    <a:pt x="8" y="33"/>
                  </a:cubicBezTo>
                  <a:cubicBezTo>
                    <a:pt x="11" y="36"/>
                    <a:pt x="15" y="38"/>
                    <a:pt x="20" y="38"/>
                  </a:cubicBezTo>
                  <a:cubicBezTo>
                    <a:pt x="25" y="38"/>
                    <a:pt x="29" y="36"/>
                    <a:pt x="32" y="33"/>
                  </a:cubicBezTo>
                  <a:cubicBezTo>
                    <a:pt x="36" y="29"/>
                    <a:pt x="38" y="25"/>
                    <a:pt x="38" y="20"/>
                  </a:cubicBezTo>
                  <a:cubicBezTo>
                    <a:pt x="38" y="15"/>
                    <a:pt x="36" y="11"/>
                    <a:pt x="32" y="8"/>
                  </a:cubicBezTo>
                  <a:cubicBezTo>
                    <a:pt x="29" y="5"/>
                    <a:pt x="25" y="3"/>
                    <a:pt x="20" y="3"/>
                  </a:cubicBezTo>
                  <a:moveTo>
                    <a:pt x="31" y="33"/>
                  </a:moveTo>
                  <a:cubicBezTo>
                    <a:pt x="25" y="33"/>
                    <a:pt x="25" y="33"/>
                    <a:pt x="25" y="33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1" y="24"/>
                    <a:pt x="20" y="22"/>
                    <a:pt x="18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2" y="33"/>
                    <a:pt x="12" y="33"/>
                    <a:pt x="12" y="33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2" y="7"/>
                    <a:pt x="25" y="8"/>
                    <a:pt x="27" y="9"/>
                  </a:cubicBezTo>
                  <a:cubicBezTo>
                    <a:pt x="28" y="10"/>
                    <a:pt x="29" y="12"/>
                    <a:pt x="29" y="14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0"/>
                    <a:pt x="25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2"/>
                    <a:pt x="26" y="23"/>
                    <a:pt x="27" y="26"/>
                  </a:cubicBezTo>
                  <a:lnTo>
                    <a:pt x="31" y="33"/>
                  </a:lnTo>
                  <a:close/>
                  <a:moveTo>
                    <a:pt x="16" y="11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3" y="19"/>
                    <a:pt x="24" y="18"/>
                    <a:pt x="24" y="15"/>
                  </a:cubicBezTo>
                  <a:cubicBezTo>
                    <a:pt x="24" y="14"/>
                    <a:pt x="24" y="13"/>
                    <a:pt x="23" y="12"/>
                  </a:cubicBezTo>
                  <a:cubicBezTo>
                    <a:pt x="22" y="12"/>
                    <a:pt x="21" y="11"/>
                    <a:pt x="19" y="11"/>
                  </a:cubicBezTo>
                  <a:lnTo>
                    <a:pt x="16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85" name="Freeform 16"/>
            <p:cNvSpPr>
              <a:spLocks/>
            </p:cNvSpPr>
            <p:nvPr/>
          </p:nvSpPr>
          <p:spPr bwMode="auto">
            <a:xfrm>
              <a:off x="2369" y="2585"/>
              <a:ext cx="38" cy="57"/>
            </a:xfrm>
            <a:custGeom>
              <a:avLst/>
              <a:gdLst>
                <a:gd name="T0" fmla="*/ 38 w 38"/>
                <a:gd name="T1" fmla="*/ 7 h 57"/>
                <a:gd name="T2" fmla="*/ 21 w 38"/>
                <a:gd name="T3" fmla="*/ 7 h 57"/>
                <a:gd name="T4" fmla="*/ 21 w 38"/>
                <a:gd name="T5" fmla="*/ 57 h 57"/>
                <a:gd name="T6" fmla="*/ 14 w 38"/>
                <a:gd name="T7" fmla="*/ 57 h 57"/>
                <a:gd name="T8" fmla="*/ 14 w 38"/>
                <a:gd name="T9" fmla="*/ 7 h 57"/>
                <a:gd name="T10" fmla="*/ 0 w 38"/>
                <a:gd name="T11" fmla="*/ 7 h 57"/>
                <a:gd name="T12" fmla="*/ 0 w 38"/>
                <a:gd name="T13" fmla="*/ 0 h 57"/>
                <a:gd name="T14" fmla="*/ 38 w 38"/>
                <a:gd name="T15" fmla="*/ 0 h 57"/>
                <a:gd name="T16" fmla="*/ 38 w 38"/>
                <a:gd name="T17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57">
                  <a:moveTo>
                    <a:pt x="38" y="7"/>
                  </a:moveTo>
                  <a:lnTo>
                    <a:pt x="21" y="7"/>
                  </a:lnTo>
                  <a:lnTo>
                    <a:pt x="21" y="57"/>
                  </a:lnTo>
                  <a:lnTo>
                    <a:pt x="14" y="57"/>
                  </a:lnTo>
                  <a:lnTo>
                    <a:pt x="14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86" name="Freeform 17"/>
            <p:cNvSpPr>
              <a:spLocks/>
            </p:cNvSpPr>
            <p:nvPr/>
          </p:nvSpPr>
          <p:spPr bwMode="auto">
            <a:xfrm>
              <a:off x="2412" y="2585"/>
              <a:ext cx="56" cy="57"/>
            </a:xfrm>
            <a:custGeom>
              <a:avLst/>
              <a:gdLst>
                <a:gd name="T0" fmla="*/ 24 w 24"/>
                <a:gd name="T1" fmla="*/ 24 h 24"/>
                <a:gd name="T2" fmla="*/ 21 w 24"/>
                <a:gd name="T3" fmla="*/ 24 h 24"/>
                <a:gd name="T4" fmla="*/ 21 w 24"/>
                <a:gd name="T5" fmla="*/ 8 h 24"/>
                <a:gd name="T6" fmla="*/ 21 w 24"/>
                <a:gd name="T7" fmla="*/ 3 h 24"/>
                <a:gd name="T8" fmla="*/ 21 w 24"/>
                <a:gd name="T9" fmla="*/ 3 h 24"/>
                <a:gd name="T10" fmla="*/ 20 w 24"/>
                <a:gd name="T11" fmla="*/ 6 h 24"/>
                <a:gd name="T12" fmla="*/ 12 w 24"/>
                <a:gd name="T13" fmla="*/ 24 h 24"/>
                <a:gd name="T14" fmla="*/ 11 w 24"/>
                <a:gd name="T15" fmla="*/ 24 h 24"/>
                <a:gd name="T16" fmla="*/ 3 w 24"/>
                <a:gd name="T17" fmla="*/ 6 h 24"/>
                <a:gd name="T18" fmla="*/ 2 w 24"/>
                <a:gd name="T19" fmla="*/ 3 h 24"/>
                <a:gd name="T20" fmla="*/ 2 w 24"/>
                <a:gd name="T21" fmla="*/ 3 h 24"/>
                <a:gd name="T22" fmla="*/ 2 w 24"/>
                <a:gd name="T23" fmla="*/ 8 h 24"/>
                <a:gd name="T24" fmla="*/ 2 w 24"/>
                <a:gd name="T25" fmla="*/ 24 h 24"/>
                <a:gd name="T26" fmla="*/ 0 w 24"/>
                <a:gd name="T27" fmla="*/ 24 h 24"/>
                <a:gd name="T28" fmla="*/ 0 w 24"/>
                <a:gd name="T29" fmla="*/ 0 h 24"/>
                <a:gd name="T30" fmla="*/ 3 w 24"/>
                <a:gd name="T31" fmla="*/ 0 h 24"/>
                <a:gd name="T32" fmla="*/ 10 w 24"/>
                <a:gd name="T33" fmla="*/ 17 h 24"/>
                <a:gd name="T34" fmla="*/ 12 w 24"/>
                <a:gd name="T35" fmla="*/ 19 h 24"/>
                <a:gd name="T36" fmla="*/ 12 w 24"/>
                <a:gd name="T37" fmla="*/ 19 h 24"/>
                <a:gd name="T38" fmla="*/ 13 w 24"/>
                <a:gd name="T39" fmla="*/ 16 h 24"/>
                <a:gd name="T40" fmla="*/ 20 w 24"/>
                <a:gd name="T41" fmla="*/ 0 h 24"/>
                <a:gd name="T42" fmla="*/ 24 w 24"/>
                <a:gd name="T43" fmla="*/ 0 h 24"/>
                <a:gd name="T44" fmla="*/ 24 w 24"/>
                <a:gd name="T4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5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4"/>
                    <a:pt x="20" y="5"/>
                    <a:pt x="20" y="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6"/>
                    <a:pt x="2" y="8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1" y="18"/>
                    <a:pt x="11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3" y="17"/>
                    <a:pt x="13" y="16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87" name="Freeform 18"/>
            <p:cNvSpPr>
              <a:spLocks/>
            </p:cNvSpPr>
            <p:nvPr/>
          </p:nvSpPr>
          <p:spPr bwMode="auto">
            <a:xfrm>
              <a:off x="1814" y="1697"/>
              <a:ext cx="520" cy="454"/>
            </a:xfrm>
            <a:custGeom>
              <a:avLst/>
              <a:gdLst>
                <a:gd name="T0" fmla="*/ 520 w 520"/>
                <a:gd name="T1" fmla="*/ 454 h 454"/>
                <a:gd name="T2" fmla="*/ 520 w 520"/>
                <a:gd name="T3" fmla="*/ 0 h 454"/>
                <a:gd name="T4" fmla="*/ 0 w 520"/>
                <a:gd name="T5" fmla="*/ 76 h 454"/>
                <a:gd name="T6" fmla="*/ 0 w 520"/>
                <a:gd name="T7" fmla="*/ 454 h 454"/>
                <a:gd name="T8" fmla="*/ 520 w 520"/>
                <a:gd name="T9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454">
                  <a:moveTo>
                    <a:pt x="520" y="454"/>
                  </a:moveTo>
                  <a:lnTo>
                    <a:pt x="520" y="0"/>
                  </a:lnTo>
                  <a:lnTo>
                    <a:pt x="0" y="76"/>
                  </a:lnTo>
                  <a:lnTo>
                    <a:pt x="0" y="454"/>
                  </a:lnTo>
                  <a:lnTo>
                    <a:pt x="520" y="4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88" name="Freeform 19"/>
            <p:cNvSpPr>
              <a:spLocks/>
            </p:cNvSpPr>
            <p:nvPr/>
          </p:nvSpPr>
          <p:spPr bwMode="auto">
            <a:xfrm>
              <a:off x="1401" y="1777"/>
              <a:ext cx="375" cy="374"/>
            </a:xfrm>
            <a:custGeom>
              <a:avLst/>
              <a:gdLst>
                <a:gd name="T0" fmla="*/ 375 w 375"/>
                <a:gd name="T1" fmla="*/ 0 h 374"/>
                <a:gd name="T2" fmla="*/ 0 w 375"/>
                <a:gd name="T3" fmla="*/ 57 h 374"/>
                <a:gd name="T4" fmla="*/ 0 w 375"/>
                <a:gd name="T5" fmla="*/ 374 h 374"/>
                <a:gd name="T6" fmla="*/ 375 w 375"/>
                <a:gd name="T7" fmla="*/ 374 h 374"/>
                <a:gd name="T8" fmla="*/ 375 w 375"/>
                <a:gd name="T9" fmla="*/ 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74">
                  <a:moveTo>
                    <a:pt x="375" y="0"/>
                  </a:moveTo>
                  <a:lnTo>
                    <a:pt x="0" y="57"/>
                  </a:lnTo>
                  <a:lnTo>
                    <a:pt x="0" y="374"/>
                  </a:lnTo>
                  <a:lnTo>
                    <a:pt x="375" y="374"/>
                  </a:lnTo>
                  <a:lnTo>
                    <a:pt x="3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89" name="Freeform 20"/>
            <p:cNvSpPr>
              <a:spLocks/>
            </p:cNvSpPr>
            <p:nvPr/>
          </p:nvSpPr>
          <p:spPr bwMode="auto">
            <a:xfrm>
              <a:off x="1401" y="2186"/>
              <a:ext cx="375" cy="376"/>
            </a:xfrm>
            <a:custGeom>
              <a:avLst/>
              <a:gdLst>
                <a:gd name="T0" fmla="*/ 0 w 375"/>
                <a:gd name="T1" fmla="*/ 0 h 376"/>
                <a:gd name="T2" fmla="*/ 0 w 375"/>
                <a:gd name="T3" fmla="*/ 321 h 376"/>
                <a:gd name="T4" fmla="*/ 375 w 375"/>
                <a:gd name="T5" fmla="*/ 376 h 376"/>
                <a:gd name="T6" fmla="*/ 375 w 375"/>
                <a:gd name="T7" fmla="*/ 0 h 376"/>
                <a:gd name="T8" fmla="*/ 0 w 375"/>
                <a:gd name="T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76">
                  <a:moveTo>
                    <a:pt x="0" y="0"/>
                  </a:moveTo>
                  <a:lnTo>
                    <a:pt x="0" y="321"/>
                  </a:lnTo>
                  <a:lnTo>
                    <a:pt x="375" y="376"/>
                  </a:lnTo>
                  <a:lnTo>
                    <a:pt x="37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90" name="Freeform 21"/>
            <p:cNvSpPr>
              <a:spLocks/>
            </p:cNvSpPr>
            <p:nvPr/>
          </p:nvSpPr>
          <p:spPr bwMode="auto">
            <a:xfrm>
              <a:off x="1814" y="2186"/>
              <a:ext cx="520" cy="458"/>
            </a:xfrm>
            <a:custGeom>
              <a:avLst/>
              <a:gdLst>
                <a:gd name="T0" fmla="*/ 0 w 520"/>
                <a:gd name="T1" fmla="*/ 383 h 458"/>
                <a:gd name="T2" fmla="*/ 520 w 520"/>
                <a:gd name="T3" fmla="*/ 458 h 458"/>
                <a:gd name="T4" fmla="*/ 520 w 520"/>
                <a:gd name="T5" fmla="*/ 0 h 458"/>
                <a:gd name="T6" fmla="*/ 0 w 520"/>
                <a:gd name="T7" fmla="*/ 0 h 458"/>
                <a:gd name="T8" fmla="*/ 0 w 520"/>
                <a:gd name="T9" fmla="*/ 383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0" h="458">
                  <a:moveTo>
                    <a:pt x="0" y="383"/>
                  </a:moveTo>
                  <a:lnTo>
                    <a:pt x="520" y="458"/>
                  </a:lnTo>
                  <a:lnTo>
                    <a:pt x="520" y="0"/>
                  </a:lnTo>
                  <a:lnTo>
                    <a:pt x="0" y="0"/>
                  </a:lnTo>
                  <a:lnTo>
                    <a:pt x="0" y="3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100" kern="0" dirty="0">
                <a:solidFill>
                  <a:sysClr val="windowText" lastClr="000000"/>
                </a:solidFill>
                <a:latin typeface="CiscoSansTT Light"/>
                <a:cs typeface="CiscoSansTT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98739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IWAN Management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3284060" y="969638"/>
            <a:ext cx="2817899" cy="3997979"/>
            <a:chOff x="3294915" y="915368"/>
            <a:chExt cx="2817899" cy="3997979"/>
          </a:xfrm>
        </p:grpSpPr>
        <p:sp>
          <p:nvSpPr>
            <p:cNvPr id="4" name="Rectangle 3"/>
            <p:cNvSpPr/>
            <p:nvPr/>
          </p:nvSpPr>
          <p:spPr>
            <a:xfrm>
              <a:off x="3302002" y="1399220"/>
              <a:ext cx="2809376" cy="3514127"/>
            </a:xfrm>
            <a:prstGeom prst="rect">
              <a:avLst/>
            </a:prstGeom>
            <a:gradFill>
              <a:gsLst>
                <a:gs pos="1000">
                  <a:schemeClr val="accent1">
                    <a:alpha val="4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100000">
                    <a:schemeClr val="bg1">
                      <a:lumMod val="66000"/>
                      <a:alpha val="35000"/>
                    </a:schemeClr>
                  </a:gs>
                </a:gsLst>
                <a:lin ang="5400000" scaled="0"/>
              </a:gradFill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7597" tIns="7597" rIns="7597" bIns="7597" rtlCol="0" anchor="t" anchorCtr="1">
              <a:noAutofit/>
            </a:bodyPr>
            <a:lstStyle/>
            <a:p>
              <a:pPr algn="ctr" defTabSz="291499">
                <a:lnSpc>
                  <a:spcPct val="90000"/>
                </a:lnSpc>
                <a:spcBef>
                  <a:spcPct val="50000"/>
                </a:spcBef>
              </a:pPr>
              <a:endParaRPr lang="en-US" sz="1000" kern="0" dirty="0">
                <a:solidFill>
                  <a:srgbClr val="B7D333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294915" y="915368"/>
              <a:ext cx="2817899" cy="3901372"/>
              <a:chOff x="3294915" y="915368"/>
              <a:chExt cx="2817899" cy="3901372"/>
            </a:xfrm>
          </p:grpSpPr>
          <p:sp>
            <p:nvSpPr>
              <p:cNvPr id="6" name="Rectangle 6"/>
              <p:cNvSpPr>
                <a:spLocks noChangeArrowheads="1"/>
              </p:cNvSpPr>
              <p:nvPr/>
            </p:nvSpPr>
            <p:spPr bwMode="auto">
              <a:xfrm>
                <a:off x="3294915" y="915368"/>
                <a:ext cx="2817899" cy="430054"/>
              </a:xfrm>
              <a:prstGeom prst="round2SameRect">
                <a:avLst>
                  <a:gd name="adj1" fmla="val 0"/>
                  <a:gd name="adj2" fmla="val 0"/>
                </a:avLst>
              </a:prstGeom>
              <a:solidFill>
                <a:srgbClr val="016BA1"/>
              </a:solidFill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91287" tIns="30432" rIns="6086" bIns="6086" anchor="ctr" anchorCtr="0"/>
              <a:lstStyle/>
              <a:p>
                <a:pPr algn="ctr" defTabSz="777862" fontAlgn="base">
                  <a:lnSpc>
                    <a:spcPct val="95000"/>
                  </a:lnSpc>
                  <a:spcBef>
                    <a:spcPts val="171"/>
                  </a:spcBef>
                  <a:spcAft>
                    <a:spcPts val="384"/>
                  </a:spcAft>
                  <a:buClr>
                    <a:srgbClr val="3F5CFF">
                      <a:lumMod val="60000"/>
                      <a:lumOff val="40000"/>
                    </a:srgbClr>
                  </a:buClr>
                  <a:buSzPct val="90000"/>
                  <a:defRPr/>
                </a:pPr>
                <a:r>
                  <a:rPr lang="en-US" sz="1300" b="1" kern="0" dirty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ea typeface="ＭＳ Ｐゴシック" pitchFamily="34" charset="-128"/>
                  </a:rPr>
                  <a:t>Cloud-Based Management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346935" y="3193475"/>
                <a:ext cx="2735202" cy="1623265"/>
              </a:xfrm>
              <a:prstGeom prst="rect">
                <a:avLst/>
              </a:prstGeom>
            </p:spPr>
            <p:txBody>
              <a:bodyPr wrap="square" lIns="40892" tIns="20447" rIns="40892" bIns="20447">
                <a:spAutoFit/>
              </a:bodyPr>
              <a:lstStyle/>
              <a:p>
                <a:pPr marL="107534" indent="-107534" defTabSz="583577">
                  <a:spcBef>
                    <a:spcPts val="384"/>
                  </a:spcBef>
                  <a:buClr>
                    <a:srgbClr val="6DB344"/>
                  </a:buClr>
                  <a:buSzPct val="90000"/>
                  <a:buFont typeface="Arial" pitchFamily="34" charset="0"/>
                  <a:buChar char="•"/>
                </a:pPr>
                <a:r>
                  <a:rPr lang="en-US" sz="1000" dirty="0">
                    <a:solidFill>
                      <a:srgbClr val="FFFFFF"/>
                    </a:solidFill>
                  </a:rPr>
                  <a:t>Speed: Eliminates manual building of WANs</a:t>
                </a:r>
              </a:p>
              <a:p>
                <a:pPr marL="107534" indent="-107534" defTabSz="583577">
                  <a:spcBef>
                    <a:spcPts val="384"/>
                  </a:spcBef>
                  <a:buClr>
                    <a:srgbClr val="6DB344"/>
                  </a:buClr>
                  <a:buSzPct val="90000"/>
                  <a:buFont typeface="Arial" pitchFamily="34" charset="0"/>
                  <a:buChar char="•"/>
                </a:pPr>
                <a:r>
                  <a:rPr lang="en-US" sz="1000" dirty="0">
                    <a:solidFill>
                      <a:srgbClr val="FFFFFF"/>
                    </a:solidFill>
                  </a:rPr>
                  <a:t>Agility: Quick configuration updates and IOS upgrades </a:t>
                </a:r>
              </a:p>
              <a:p>
                <a:pPr marL="107534" indent="-107534" defTabSz="583577">
                  <a:spcBef>
                    <a:spcPts val="384"/>
                  </a:spcBef>
                  <a:buClr>
                    <a:srgbClr val="6DB344"/>
                  </a:buClr>
                  <a:buSzPct val="90000"/>
                  <a:buFont typeface="Arial" pitchFamily="34" charset="0"/>
                  <a:buChar char="•"/>
                </a:pPr>
                <a:r>
                  <a:rPr lang="en-US" sz="1000" dirty="0">
                    <a:solidFill>
                      <a:srgbClr val="FFFFFF"/>
                    </a:solidFill>
                  </a:rPr>
                  <a:t>Dynamic: Compatible with </a:t>
                </a:r>
                <a:r>
                  <a:rPr lang="en-US" sz="1000" dirty="0" err="1">
                    <a:solidFill>
                      <a:srgbClr val="FFFFFF"/>
                    </a:solidFill>
                  </a:rPr>
                  <a:t>onePK</a:t>
                </a:r>
                <a:r>
                  <a:rPr lang="en-US" sz="1000" dirty="0">
                    <a:solidFill>
                      <a:srgbClr val="FFFFFF"/>
                    </a:solidFill>
                  </a:rPr>
                  <a:t> for app aware WANs</a:t>
                </a:r>
              </a:p>
              <a:p>
                <a:pPr marL="107534" indent="-107534" defTabSz="583577">
                  <a:spcBef>
                    <a:spcPts val="384"/>
                  </a:spcBef>
                  <a:buClr>
                    <a:srgbClr val="6DB344"/>
                  </a:buClr>
                  <a:buSzPct val="90000"/>
                  <a:buFont typeface="Arial" pitchFamily="34" charset="0"/>
                  <a:buChar char="•"/>
                </a:pPr>
                <a:r>
                  <a:rPr lang="en-US" sz="1000" dirty="0">
                    <a:solidFill>
                      <a:srgbClr val="FFFFFF"/>
                    </a:solidFill>
                  </a:rPr>
                  <a:t>Reduced OPEX: Automated WAN orchestration </a:t>
                </a:r>
              </a:p>
              <a:p>
                <a:pPr marL="107534" indent="-107534" defTabSz="583577">
                  <a:spcBef>
                    <a:spcPts val="384"/>
                  </a:spcBef>
                  <a:buClr>
                    <a:srgbClr val="6DB344"/>
                  </a:buClr>
                  <a:buSzPct val="90000"/>
                  <a:buFont typeface="Arial" pitchFamily="34" charset="0"/>
                  <a:buChar char="•"/>
                </a:pPr>
                <a:r>
                  <a:rPr lang="en-US" sz="1000" dirty="0">
                    <a:solidFill>
                      <a:srgbClr val="FFFFFF"/>
                    </a:solidFill>
                  </a:rPr>
                  <a:t>Cost Savings: Centralized hybrid WAN management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317798" y="2637444"/>
                <a:ext cx="2754459" cy="356928"/>
              </a:xfrm>
              <a:prstGeom prst="rect">
                <a:avLst/>
              </a:prstGeom>
            </p:spPr>
            <p:txBody>
              <a:bodyPr wrap="square" lIns="48690" tIns="24338" rIns="48690" bIns="24338">
                <a:spAutoFit/>
              </a:bodyPr>
              <a:lstStyle/>
              <a:p>
                <a:pPr algn="ctr" defTabSz="583577"/>
                <a:r>
                  <a:rPr lang="en-US" sz="1000" b="1" dirty="0">
                    <a:solidFill>
                      <a:srgbClr val="FFFFFF"/>
                    </a:solidFill>
                  </a:rPr>
                  <a:t>Automates Deployment </a:t>
                </a:r>
                <a:br>
                  <a:rPr lang="en-US" sz="1000" b="1" dirty="0">
                    <a:solidFill>
                      <a:srgbClr val="FFFFFF"/>
                    </a:solidFill>
                  </a:rPr>
                </a:br>
                <a:r>
                  <a:rPr lang="en-US" sz="1000" b="1" dirty="0">
                    <a:solidFill>
                      <a:srgbClr val="FFFFFF"/>
                    </a:solidFill>
                  </a:rPr>
                  <a:t>and Lifecycle Management</a:t>
                </a: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3321049" y="3116811"/>
                <a:ext cx="2735987" cy="0"/>
              </a:xfrm>
              <a:prstGeom prst="line">
                <a:avLst/>
              </a:prstGeom>
              <a:noFill/>
              <a:ln w="12700" cap="flat" cmpd="sng" algn="ctr">
                <a:gradFill flip="none" rotWithShape="1">
                  <a:gsLst>
                    <a:gs pos="0">
                      <a:schemeClr val="accent3">
                        <a:alpha val="0"/>
                      </a:schemeClr>
                    </a:gs>
                    <a:gs pos="100000">
                      <a:schemeClr val="accent3">
                        <a:alpha val="0"/>
                      </a:schemeClr>
                    </a:gs>
                    <a:gs pos="50000">
                      <a:schemeClr val="accent3">
                        <a:alpha val="33000"/>
                      </a:schemeClr>
                    </a:gs>
                  </a:gsLst>
                  <a:lin ang="10800000" scaled="1"/>
                  <a:tileRect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873474" y="1555376"/>
                <a:ext cx="1700071" cy="95847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291468" y="963806"/>
            <a:ext cx="2823924" cy="3997979"/>
            <a:chOff x="291468" y="931245"/>
            <a:chExt cx="2823924" cy="3997979"/>
          </a:xfrm>
        </p:grpSpPr>
        <p:sp>
          <p:nvSpPr>
            <p:cNvPr id="12" name="Rectangle 11"/>
            <p:cNvSpPr/>
            <p:nvPr/>
          </p:nvSpPr>
          <p:spPr>
            <a:xfrm>
              <a:off x="301629" y="1415097"/>
              <a:ext cx="2813763" cy="3514127"/>
            </a:xfrm>
            <a:prstGeom prst="rect">
              <a:avLst/>
            </a:prstGeom>
            <a:gradFill>
              <a:gsLst>
                <a:gs pos="1000">
                  <a:schemeClr val="accent1">
                    <a:alpha val="4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100000">
                    <a:schemeClr val="accent1">
                      <a:alpha val="35000"/>
                    </a:schemeClr>
                  </a:gs>
                </a:gsLst>
                <a:lin ang="5400000" scaled="0"/>
              </a:gradFill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7597" tIns="7597" rIns="7597" bIns="7597" rtlCol="0" anchor="t" anchorCtr="1">
              <a:noAutofit/>
            </a:bodyPr>
            <a:lstStyle/>
            <a:p>
              <a:pPr algn="ctr" defTabSz="291499">
                <a:lnSpc>
                  <a:spcPct val="90000"/>
                </a:lnSpc>
                <a:spcBef>
                  <a:spcPct val="50000"/>
                </a:spcBef>
              </a:pPr>
              <a:endParaRPr lang="en-US" sz="1000" kern="0" dirty="0">
                <a:solidFill>
                  <a:srgbClr val="B7D333"/>
                </a:solidFill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94540" y="931245"/>
              <a:ext cx="2817899" cy="430054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16BA1"/>
            </a:soli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91287" tIns="30432" rIns="6086" bIns="6086" anchor="ctr" anchorCtr="0"/>
            <a:lstStyle/>
            <a:p>
              <a:pPr algn="ctr" defTabSz="777862" fontAlgn="base">
                <a:lnSpc>
                  <a:spcPct val="95000"/>
                </a:lnSpc>
                <a:spcBef>
                  <a:spcPts val="171"/>
                </a:spcBef>
                <a:spcAft>
                  <a:spcPts val="384"/>
                </a:spcAft>
                <a:buClr>
                  <a:srgbClr val="3F5CFF">
                    <a:lumMod val="60000"/>
                    <a:lumOff val="40000"/>
                  </a:srgbClr>
                </a:buClr>
                <a:buSzPct val="90000"/>
                <a:defRPr/>
              </a:pPr>
              <a:r>
                <a:rPr lang="en-US" sz="1300" b="1" kern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pitchFamily="34" charset="-128"/>
                </a:rPr>
                <a:t>On-</a:t>
              </a:r>
              <a:r>
                <a:rPr lang="en-US" sz="1300" b="1" kern="0" dirty="0" err="1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pitchFamily="34" charset="-128"/>
                </a:rPr>
                <a:t>Prem</a:t>
              </a:r>
              <a:r>
                <a:rPr lang="en-US" sz="1300" b="1" kern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pitchFamily="34" charset="-128"/>
                </a:rPr>
                <a:t> Management</a:t>
              </a:r>
            </a:p>
          </p:txBody>
        </p:sp>
        <p:pic>
          <p:nvPicPr>
            <p:cNvPr id="14" name="Picture 12" descr="http://xmp-dev-1/nmtg-ue-svn/nmtg-ux/Published/nmtg_ux_standards/repository/images/application_logo/Product_NCS_5017_12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715" y="1643518"/>
              <a:ext cx="750419" cy="750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270012" y="1810651"/>
              <a:ext cx="1480671" cy="356928"/>
            </a:xfrm>
            <a:prstGeom prst="rect">
              <a:avLst/>
            </a:prstGeom>
            <a:noFill/>
          </p:spPr>
          <p:txBody>
            <a:bodyPr wrap="none" lIns="48690" tIns="24338" rIns="48690" bIns="24338" rtlCol="0">
              <a:spAutoFit/>
            </a:bodyPr>
            <a:lstStyle/>
            <a:p>
              <a:pPr defTabSz="583577"/>
              <a:r>
                <a:rPr lang="en-US" sz="2000" dirty="0">
                  <a:solidFill>
                    <a:srgbClr val="FFFFFF"/>
                  </a:solidFill>
                </a:rPr>
                <a:t>Cisco Prime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0605" y="3199546"/>
              <a:ext cx="2735202" cy="1420132"/>
            </a:xfrm>
            <a:prstGeom prst="rect">
              <a:avLst/>
            </a:prstGeom>
          </p:spPr>
          <p:txBody>
            <a:bodyPr wrap="square" lIns="40892" tIns="20447" rIns="40892" bIns="20447">
              <a:spAutoFit/>
            </a:bodyPr>
            <a:lstStyle/>
            <a:p>
              <a:pPr marL="107534" indent="-107534" defTabSz="583577">
                <a:spcBef>
                  <a:spcPts val="384"/>
                </a:spcBef>
                <a:buClr>
                  <a:srgbClr val="6DB344"/>
                </a:buClr>
                <a:buSzPct val="90000"/>
                <a:buFont typeface="Arial" pitchFamily="34" charset="0"/>
                <a:buChar char="•"/>
              </a:pPr>
              <a:r>
                <a:rPr lang="en-US" sz="1000" dirty="0">
                  <a:solidFill>
                    <a:srgbClr val="FFFFFF"/>
                  </a:solidFill>
                </a:rPr>
                <a:t>Lifecycle: Simplified deployment and configuration</a:t>
              </a:r>
            </a:p>
            <a:p>
              <a:pPr marL="107534" indent="-107534" defTabSz="583577">
                <a:spcBef>
                  <a:spcPts val="384"/>
                </a:spcBef>
                <a:buClr>
                  <a:srgbClr val="6DB344"/>
                </a:buClr>
                <a:buSzPct val="90000"/>
                <a:buFont typeface="Arial" pitchFamily="34" charset="0"/>
                <a:buChar char="•"/>
              </a:pPr>
              <a:r>
                <a:rPr lang="en-US" sz="1000" dirty="0">
                  <a:solidFill>
                    <a:srgbClr val="FFFFFF"/>
                  </a:solidFill>
                </a:rPr>
                <a:t>Configuration – Plug and Play deployment automation</a:t>
              </a:r>
            </a:p>
            <a:p>
              <a:pPr marL="107534" indent="-107534" defTabSz="583577">
                <a:spcBef>
                  <a:spcPts val="384"/>
                </a:spcBef>
                <a:buClr>
                  <a:srgbClr val="6DB344"/>
                </a:buClr>
                <a:buSzPct val="90000"/>
                <a:buFont typeface="Arial" pitchFamily="34" charset="0"/>
                <a:buChar char="•"/>
              </a:pPr>
              <a:r>
                <a:rPr lang="en-US" sz="1000" dirty="0">
                  <a:solidFill>
                    <a:srgbClr val="FFFFFF"/>
                  </a:solidFill>
                </a:rPr>
                <a:t>Health Assurance: Improved application delivery</a:t>
              </a:r>
            </a:p>
            <a:p>
              <a:pPr marL="107534" indent="-107534" defTabSz="583577">
                <a:spcBef>
                  <a:spcPts val="384"/>
                </a:spcBef>
                <a:buClr>
                  <a:srgbClr val="6DB344"/>
                </a:buClr>
                <a:buSzPct val="90000"/>
                <a:buFont typeface="Arial" pitchFamily="34" charset="0"/>
                <a:buChar char="•"/>
              </a:pPr>
              <a:r>
                <a:rPr lang="en-US" sz="1000" dirty="0">
                  <a:solidFill>
                    <a:srgbClr val="FFFFFF"/>
                  </a:solidFill>
                </a:rPr>
                <a:t>Compliance: Regulatory requirements and best practices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1468" y="2643513"/>
              <a:ext cx="2754459" cy="356928"/>
            </a:xfrm>
            <a:prstGeom prst="rect">
              <a:avLst/>
            </a:prstGeom>
          </p:spPr>
          <p:txBody>
            <a:bodyPr wrap="square" lIns="48690" tIns="24338" rIns="48690" bIns="24338">
              <a:spAutoFit/>
            </a:bodyPr>
            <a:lstStyle/>
            <a:p>
              <a:pPr algn="ctr" defTabSz="583577"/>
              <a:r>
                <a:rPr lang="en-US" sz="1000" b="1" dirty="0">
                  <a:solidFill>
                    <a:srgbClr val="FFFFFF"/>
                  </a:solidFill>
                </a:rPr>
                <a:t>Enterprise and Integrator</a:t>
              </a:r>
              <a:br>
                <a:rPr lang="en-US" sz="1000" b="1" dirty="0">
                  <a:solidFill>
                    <a:srgbClr val="FFFFFF"/>
                  </a:solidFill>
                </a:rPr>
              </a:br>
              <a:r>
                <a:rPr lang="en-US" sz="1000" b="1" dirty="0">
                  <a:solidFill>
                    <a:srgbClr val="FFFFFF"/>
                  </a:solidFill>
                </a:rPr>
                <a:t>Lifecycle Management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04801" y="3122881"/>
              <a:ext cx="2771987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>
                      <a:alpha val="0"/>
                    </a:schemeClr>
                  </a:gs>
                  <a:gs pos="50000">
                    <a:schemeClr val="accent3">
                      <a:alpha val="33000"/>
                    </a:schemeClr>
                  </a:gs>
                </a:gsLst>
                <a:lin ang="108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260590" y="969625"/>
            <a:ext cx="2738224" cy="4030925"/>
            <a:chOff x="6260590" y="915355"/>
            <a:chExt cx="2738224" cy="4030925"/>
          </a:xfrm>
        </p:grpSpPr>
        <p:sp>
          <p:nvSpPr>
            <p:cNvPr id="20" name="Rectangle 19"/>
            <p:cNvSpPr/>
            <p:nvPr/>
          </p:nvSpPr>
          <p:spPr>
            <a:xfrm rot="10800000" flipV="1">
              <a:off x="6263124" y="1438588"/>
              <a:ext cx="2735690" cy="3507692"/>
            </a:xfrm>
            <a:prstGeom prst="rect">
              <a:avLst/>
            </a:prstGeom>
            <a:gradFill>
              <a:gsLst>
                <a:gs pos="1000">
                  <a:schemeClr val="accent1">
                    <a:alpha val="4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100000">
                    <a:schemeClr val="bg1">
                      <a:lumMod val="66000"/>
                      <a:alpha val="35000"/>
                    </a:schemeClr>
                  </a:gs>
                </a:gsLst>
                <a:lin ang="5400000" scaled="0"/>
              </a:gradFill>
            </a:ln>
            <a:effectLst>
              <a:outerShdw blurRad="101600" algn="ctr" rotWithShape="0">
                <a:prstClr val="black">
                  <a:alpha val="40000"/>
                </a:prstClr>
              </a:outerShdw>
            </a:effectLst>
          </p:spPr>
          <p:txBody>
            <a:bodyPr wrap="square" lIns="7597" tIns="7597" rIns="7597" bIns="7597" rtlCol="0" anchor="t" anchorCtr="1">
              <a:noAutofit/>
            </a:bodyPr>
            <a:lstStyle/>
            <a:p>
              <a:pPr algn="ctr" defTabSz="291499">
                <a:lnSpc>
                  <a:spcPct val="90000"/>
                </a:lnSpc>
                <a:spcBef>
                  <a:spcPct val="50000"/>
                </a:spcBef>
              </a:pPr>
              <a:endParaRPr lang="en-US" sz="1000" kern="0" dirty="0">
                <a:solidFill>
                  <a:srgbClr val="B7D333"/>
                </a:solidFill>
              </a:endParaRPr>
            </a:p>
          </p:txBody>
        </p:sp>
        <p:sp>
          <p:nvSpPr>
            <p:cNvPr id="21" name="Rectangle 6"/>
            <p:cNvSpPr>
              <a:spLocks noChangeArrowheads="1"/>
            </p:cNvSpPr>
            <p:nvPr/>
          </p:nvSpPr>
          <p:spPr bwMode="auto">
            <a:xfrm>
              <a:off x="6260590" y="915355"/>
              <a:ext cx="2734304" cy="422912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16BA1"/>
            </a:solidFill>
            <a:ln w="9525" cap="flat" cmpd="sng" algn="ctr">
              <a:noFill/>
              <a:prstDash val="solid"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vert="horz" wrap="square" lIns="91287" tIns="30432" rIns="6086" bIns="6086" anchor="ctr" anchorCtr="0"/>
            <a:lstStyle/>
            <a:p>
              <a:pPr algn="ctr" defTabSz="777862" fontAlgn="base">
                <a:lnSpc>
                  <a:spcPct val="95000"/>
                </a:lnSpc>
                <a:spcBef>
                  <a:spcPts val="171"/>
                </a:spcBef>
                <a:spcAft>
                  <a:spcPts val="384"/>
                </a:spcAft>
                <a:buClr>
                  <a:srgbClr val="3F5CFF">
                    <a:lumMod val="60000"/>
                    <a:lumOff val="40000"/>
                  </a:srgbClr>
                </a:buClr>
                <a:buSzPct val="90000"/>
              </a:pPr>
              <a:r>
                <a:rPr lang="en-US" sz="1300" b="1" kern="0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ea typeface="ＭＳ Ｐゴシック" pitchFamily="34" charset="-128"/>
                </a:rPr>
                <a:t>Specialized Management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50189" y="3202579"/>
              <a:ext cx="2613209" cy="1315488"/>
            </a:xfrm>
            <a:prstGeom prst="rect">
              <a:avLst/>
            </a:prstGeom>
          </p:spPr>
          <p:txBody>
            <a:bodyPr wrap="square" lIns="40892" tIns="20447" rIns="40892" bIns="20447">
              <a:spAutoFit/>
            </a:bodyPr>
            <a:lstStyle/>
            <a:p>
              <a:pPr marL="107534" indent="-107534" defTabSz="583577">
                <a:spcBef>
                  <a:spcPts val="384"/>
                </a:spcBef>
                <a:buClr>
                  <a:srgbClr val="6DB344"/>
                </a:buClr>
                <a:buSzPct val="90000"/>
                <a:buFont typeface="Arial" pitchFamily="34" charset="0"/>
                <a:buChar char="•"/>
              </a:pPr>
              <a:r>
                <a:rPr lang="en-US" sz="1000" dirty="0">
                  <a:solidFill>
                    <a:srgbClr val="FFFFFF"/>
                  </a:solidFill>
                </a:rPr>
                <a:t>Integrates with Cisco App Visibility and Control </a:t>
              </a:r>
            </a:p>
            <a:p>
              <a:pPr marL="107534" indent="-107534" defTabSz="583577">
                <a:spcBef>
                  <a:spcPts val="384"/>
                </a:spcBef>
                <a:buClr>
                  <a:srgbClr val="6DB344"/>
                </a:buClr>
                <a:buSzPct val="90000"/>
                <a:buFont typeface="Arial" pitchFamily="34" charset="0"/>
                <a:buChar char="•"/>
              </a:pPr>
              <a:r>
                <a:rPr lang="en-US" sz="1000" dirty="0">
                  <a:solidFill>
                    <a:srgbClr val="FFFFFF"/>
                  </a:solidFill>
                </a:rPr>
                <a:t>Monitor and analyze app-level traffic</a:t>
              </a:r>
            </a:p>
            <a:p>
              <a:pPr marL="107534" indent="-107534" defTabSz="583577">
                <a:spcBef>
                  <a:spcPts val="384"/>
                </a:spcBef>
                <a:buClr>
                  <a:srgbClr val="6DB344"/>
                </a:buClr>
                <a:buSzPct val="90000"/>
                <a:buFont typeface="Arial" pitchFamily="34" charset="0"/>
                <a:buChar char="•"/>
              </a:pPr>
              <a:r>
                <a:rPr lang="en-US" sz="1000" dirty="0">
                  <a:solidFill>
                    <a:srgbClr val="FFFFFF"/>
                  </a:solidFill>
                </a:rPr>
                <a:t>End-to-end flow visualization</a:t>
              </a:r>
            </a:p>
            <a:p>
              <a:pPr marL="107534" indent="-107534" defTabSz="583577">
                <a:spcBef>
                  <a:spcPts val="384"/>
                </a:spcBef>
                <a:buClr>
                  <a:srgbClr val="6DB344"/>
                </a:buClr>
                <a:buSzPct val="90000"/>
                <a:buFont typeface="Arial" pitchFamily="34" charset="0"/>
                <a:buChar char="•"/>
              </a:pPr>
              <a:r>
                <a:rPr lang="en-US" sz="1000" dirty="0">
                  <a:solidFill>
                    <a:srgbClr val="FFFFFF"/>
                  </a:solidFill>
                </a:rPr>
                <a:t>Troubleshoots hop-by-hop to pinpoint source</a:t>
              </a:r>
            </a:p>
            <a:p>
              <a:pPr marL="107534" indent="-107534" defTabSz="583577">
                <a:spcBef>
                  <a:spcPts val="384"/>
                </a:spcBef>
                <a:buClr>
                  <a:srgbClr val="6DB344"/>
                </a:buClr>
                <a:buSzPct val="90000"/>
                <a:buFont typeface="Arial" pitchFamily="34" charset="0"/>
                <a:buChar char="•"/>
              </a:pPr>
              <a:r>
                <a:rPr lang="en-US" sz="1000" dirty="0">
                  <a:solidFill>
                    <a:srgbClr val="FFFFFF"/>
                  </a:solidFill>
                </a:rPr>
                <a:t>Fix and verify </a:t>
              </a:r>
              <a:r>
                <a:rPr lang="en-US" sz="1000" dirty="0" err="1">
                  <a:solidFill>
                    <a:srgbClr val="FFFFFF"/>
                  </a:solidFill>
                </a:rPr>
                <a:t>QoS</a:t>
              </a:r>
              <a:r>
                <a:rPr lang="en-US" sz="1000" dirty="0">
                  <a:solidFill>
                    <a:srgbClr val="FFFFFF"/>
                  </a:solidFill>
                </a:rPr>
                <a:t> and App in </a:t>
              </a:r>
              <a:r>
                <a:rPr lang="en-US" sz="1000" dirty="0" err="1">
                  <a:solidFill>
                    <a:srgbClr val="FFFFFF"/>
                  </a:solidFill>
                </a:rPr>
                <a:t>realtime</a:t>
              </a:r>
              <a:endParaRPr 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629944" y="2661249"/>
              <a:ext cx="2101568" cy="356928"/>
            </a:xfrm>
            <a:prstGeom prst="rect">
              <a:avLst/>
            </a:prstGeom>
          </p:spPr>
          <p:txBody>
            <a:bodyPr wrap="square" lIns="48690" tIns="24338" rIns="48690" bIns="24338">
              <a:spAutoFit/>
            </a:bodyPr>
            <a:lstStyle/>
            <a:p>
              <a:pPr algn="ctr" defTabSz="583577"/>
              <a:r>
                <a:rPr lang="en-US" sz="1000" b="1" dirty="0">
                  <a:solidFill>
                    <a:srgbClr val="FFFFFF"/>
                  </a:solidFill>
                </a:rPr>
                <a:t>Application Aware Network Performance Management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6292849" y="3099161"/>
              <a:ext cx="2699987" cy="0"/>
            </a:xfrm>
            <a:prstGeom prst="line">
              <a:avLst/>
            </a:prstGeom>
            <a:noFill/>
            <a:ln w="12700" cap="flat" cmpd="sng" algn="ctr">
              <a:gradFill flip="none" rotWithShape="1">
                <a:gsLst>
                  <a:gs pos="0">
                    <a:schemeClr val="accent3">
                      <a:alpha val="0"/>
                    </a:schemeClr>
                  </a:gs>
                  <a:gs pos="100000">
                    <a:schemeClr val="accent3">
                      <a:alpha val="0"/>
                    </a:schemeClr>
                  </a:gs>
                  <a:gs pos="50000">
                    <a:schemeClr val="accent3">
                      <a:alpha val="33000"/>
                    </a:schemeClr>
                  </a:gs>
                </a:gsLst>
                <a:lin ang="1080000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64398" y="1580037"/>
              <a:ext cx="2282547" cy="674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7752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276D8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7146" tIns="28573" rIns="57146" bIns="28573" numCol="1" rtlCol="0" anchor="t" anchorCtr="0" compatLnSpc="1">
            <a:prstTxWarp prst="textNoShape">
              <a:avLst/>
            </a:prstTxWarp>
          </a:bodyPr>
          <a:lstStyle/>
          <a:p>
            <a:pPr defTabSz="571452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latin typeface="CiscoSansTT ExtraLight"/>
              <a:cs typeface="CiscoSansTT Extra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547"/>
          <a:stretch/>
        </p:blipFill>
        <p:spPr>
          <a:xfrm>
            <a:off x="3733585" y="0"/>
            <a:ext cx="7720075" cy="5143500"/>
          </a:xfrm>
          <a:prstGeom prst="parallelogram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048"/>
          <a:stretch/>
        </p:blipFill>
        <p:spPr>
          <a:xfrm>
            <a:off x="-2812804" y="0"/>
            <a:ext cx="7718265" cy="5143500"/>
          </a:xfrm>
          <a:prstGeom prst="parallelogram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89196" y="1581096"/>
            <a:ext cx="2565611" cy="1981312"/>
          </a:xfrm>
          <a:prstGeom prst="rect">
            <a:avLst/>
          </a:prstGeom>
          <a:solidFill>
            <a:srgbClr val="000000">
              <a:alpha val="58000"/>
            </a:srgbClr>
          </a:solidFill>
        </p:spPr>
        <p:txBody>
          <a:bodyPr wrap="square" lIns="57146" tIns="28573" rIns="57146" bIns="28573" rtlCol="0" anchor="ctr" anchorCtr="0">
            <a:spAutoFit/>
          </a:bodyPr>
          <a:lstStyle/>
          <a:p>
            <a:pPr algn="ctr"/>
            <a:r>
              <a:rPr lang="en-US" sz="12500" spc="625" dirty="0">
                <a:solidFill>
                  <a:schemeClr val="bg1"/>
                </a:solidFill>
                <a:latin typeface="CiscoSansTT ExtraLight"/>
                <a:cs typeface="CiscoSansTT ExtraLight"/>
              </a:rPr>
              <a:t>VS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" y="1388736"/>
            <a:ext cx="9220167" cy="2366033"/>
          </a:xfrm>
          <a:prstGeom prst="rect">
            <a:avLst/>
          </a:prstGeom>
          <a:noFill/>
        </p:spPr>
        <p:txBody>
          <a:bodyPr wrap="square" lIns="57146" tIns="28573" rIns="57146" bIns="28573" rtlCol="0" anchor="ctr" anchorCtr="0">
            <a:spAutoFit/>
          </a:bodyPr>
          <a:lstStyle/>
          <a:p>
            <a:pPr algn="ctr"/>
            <a:r>
              <a:rPr lang="en-US" sz="7500" spc="1250" dirty="0">
                <a:solidFill>
                  <a:srgbClr val="191919"/>
                </a:solidFill>
                <a:latin typeface="CiscoSansTT ExtraLight"/>
                <a:cs typeface="CiscoSansTT ExtraLight"/>
              </a:rPr>
              <a:t>[</a:t>
            </a:r>
            <a:r>
              <a:rPr lang="en-US" sz="7500" spc="1250" dirty="0">
                <a:solidFill>
                  <a:schemeClr val="bg1"/>
                </a:solidFill>
                <a:latin typeface="CiscoSansTT ExtraLight"/>
                <a:cs typeface="CiscoSansTT ExtraLight"/>
              </a:rPr>
              <a:t>In Financial Services</a:t>
            </a:r>
            <a:r>
              <a:rPr lang="en-US" sz="7500" spc="1250" dirty="0">
                <a:solidFill>
                  <a:srgbClr val="191919"/>
                </a:solidFill>
                <a:latin typeface="CiscoSansTT ExtraLight"/>
                <a:cs typeface="CiscoSansTT ExtraLight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7913061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IWAN Management Evolution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3474929" y="3251430"/>
            <a:ext cx="4931999" cy="1695433"/>
            <a:chOff x="3474929" y="3251430"/>
            <a:chExt cx="4931999" cy="1695433"/>
          </a:xfrm>
        </p:grpSpPr>
        <p:sp>
          <p:nvSpPr>
            <p:cNvPr id="4" name="Rectangle 3"/>
            <p:cNvSpPr/>
            <p:nvPr/>
          </p:nvSpPr>
          <p:spPr>
            <a:xfrm>
              <a:off x="3474929" y="3251430"/>
              <a:ext cx="4931999" cy="16954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t"/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srgbClr val="33828D"/>
                </a:solidFill>
                <a:latin typeface="CiscoSansTT ExtraLigh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711900" y="3999392"/>
              <a:ext cx="690277" cy="947469"/>
              <a:chOff x="5334002" y="1074974"/>
              <a:chExt cx="538624" cy="739311"/>
            </a:xfrm>
          </p:grpSpPr>
          <p:sp>
            <p:nvSpPr>
              <p:cNvPr id="17" name="Rectangle 27"/>
              <p:cNvSpPr/>
              <p:nvPr/>
            </p:nvSpPr>
            <p:spPr>
              <a:xfrm flipH="1" flipV="1">
                <a:off x="5334002" y="1074974"/>
                <a:ext cx="538624" cy="739311"/>
              </a:xfrm>
              <a:custGeom>
                <a:avLst/>
                <a:gdLst/>
                <a:ahLst/>
                <a:cxnLst/>
                <a:rect l="l" t="t" r="r" b="b"/>
                <a:pathLst>
                  <a:path w="1005665" h="957503">
                    <a:moveTo>
                      <a:pt x="0" y="0"/>
                    </a:moveTo>
                    <a:lnTo>
                      <a:pt x="1005665" y="0"/>
                    </a:lnTo>
                    <a:lnTo>
                      <a:pt x="429278" y="559825"/>
                    </a:lnTo>
                    <a:lnTo>
                      <a:pt x="0" y="957503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>
                  <a:solidFill>
                    <a:prstClr val="white"/>
                  </a:solidFill>
                  <a:latin typeface="CiscoSansTT"/>
                </a:endParaRPr>
              </a:p>
            </p:txBody>
          </p:sp>
          <p:sp>
            <p:nvSpPr>
              <p:cNvPr id="18" name="Rectangle 27"/>
              <p:cNvSpPr/>
              <p:nvPr/>
            </p:nvSpPr>
            <p:spPr>
              <a:xfrm flipH="1" flipV="1">
                <a:off x="5583415" y="1411020"/>
                <a:ext cx="289211" cy="403265"/>
              </a:xfrm>
              <a:custGeom>
                <a:avLst/>
                <a:gdLst/>
                <a:ahLst/>
                <a:cxnLst/>
                <a:rect l="l" t="t" r="r" b="b"/>
                <a:pathLst>
                  <a:path w="539985" h="522280">
                    <a:moveTo>
                      <a:pt x="0" y="0"/>
                    </a:moveTo>
                    <a:lnTo>
                      <a:pt x="539985" y="0"/>
                    </a:lnTo>
                    <a:lnTo>
                      <a:pt x="48775" y="477095"/>
                    </a:lnTo>
                    <a:lnTo>
                      <a:pt x="0" y="522280"/>
                    </a:lnTo>
                    <a:close/>
                  </a:path>
                </a:pathLst>
              </a:custGeom>
              <a:solidFill>
                <a:schemeClr val="bg1">
                  <a:alpha val="3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>
                  <a:solidFill>
                    <a:prstClr val="white"/>
                  </a:solidFill>
                  <a:latin typeface="CiscoSansTT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750508" y="4387249"/>
              <a:ext cx="4402928" cy="23369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2C2C2C"/>
                  </a:solidFill>
                  <a:latin typeface="CiscoSansTT ExtraLight"/>
                </a:rPr>
                <a:t>Device Abstraction Layer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750508" y="3370184"/>
              <a:ext cx="4399706" cy="23369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2C2C2C"/>
                  </a:solidFill>
                  <a:latin typeface="CiscoSansTT ExtraLight"/>
                </a:rPr>
                <a:t>REST APIs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750509" y="3673960"/>
              <a:ext cx="4408761" cy="64468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srgbClr val="2C2C2C"/>
                  </a:solidFill>
                  <a:latin typeface="CiscoSansTT ExtraLight"/>
                </a:rPr>
                <a:t>APIC-EM Services (Partial)</a:t>
              </a:r>
            </a:p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US" sz="1400" dirty="0">
                <a:solidFill>
                  <a:srgbClr val="2C2C2C"/>
                </a:solidFill>
                <a:latin typeface="CiscoSansTT ExtraLight"/>
              </a:endParaRPr>
            </a:p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srgbClr val="2C2C2C"/>
                </a:solidFill>
                <a:latin typeface="CiscoSansTT ExtraLigh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995474" y="4666443"/>
              <a:ext cx="2163797" cy="18289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rgbClr val="2C2C2C"/>
                  </a:solidFill>
                  <a:latin typeface="CiscoSansTT ExtraLight"/>
                </a:rPr>
                <a:t>CLI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50510" y="4666443"/>
              <a:ext cx="2163797" cy="18289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err="1">
                  <a:solidFill>
                    <a:srgbClr val="2C2C2C"/>
                  </a:solidFill>
                  <a:latin typeface="CiscoSansTT ExtraLight"/>
                </a:rPr>
                <a:t>OnePK</a:t>
              </a:r>
              <a:r>
                <a:rPr lang="en-US" sz="1100" dirty="0">
                  <a:solidFill>
                    <a:srgbClr val="2C2C2C"/>
                  </a:solidFill>
                  <a:latin typeface="CiscoSansTT ExtraLight"/>
                </a:rPr>
                <a:t>/</a:t>
              </a:r>
              <a:r>
                <a:rPr lang="en-US" sz="1100" dirty="0" err="1">
                  <a:solidFill>
                    <a:srgbClr val="2C2C2C"/>
                  </a:solidFill>
                  <a:latin typeface="CiscoSansTT ExtraLight"/>
                </a:rPr>
                <a:t>Openflow</a:t>
              </a:r>
              <a:endParaRPr lang="en-US" sz="1100" dirty="0">
                <a:solidFill>
                  <a:srgbClr val="2C2C2C"/>
                </a:solidFill>
                <a:latin typeface="CiscoSansTT ExtraLigh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15606" y="3973721"/>
              <a:ext cx="627468" cy="3196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white"/>
                  </a:solidFill>
                  <a:latin typeface="CiscoSansTT ExtraLight"/>
                </a:rPr>
                <a:t>PKI </a:t>
              </a:r>
            </a:p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white"/>
                  </a:solidFill>
                  <a:latin typeface="CiscoSansTT ExtraLight"/>
                </a:rPr>
                <a:t>Svc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08534" y="3973721"/>
              <a:ext cx="627016" cy="3196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 err="1">
                  <a:solidFill>
                    <a:prstClr val="white"/>
                  </a:solidFill>
                  <a:latin typeface="CiscoSansTT ExtraLight"/>
                </a:rPr>
                <a:t>NetFlow</a:t>
              </a:r>
              <a:endParaRPr lang="en-US" sz="800" dirty="0">
                <a:solidFill>
                  <a:prstClr val="white"/>
                </a:solidFill>
                <a:latin typeface="CiscoSansTT ExtraLight"/>
              </a:endParaRPr>
            </a:p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white"/>
                  </a:solidFill>
                  <a:latin typeface="CiscoSansTT ExtraLight"/>
                </a:rPr>
                <a:t>Svc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378884" y="3971576"/>
              <a:ext cx="627016" cy="3239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833" tIns="43916" rIns="87833" bIns="43916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white"/>
                  </a:solidFill>
                  <a:latin typeface="CiscoSansTT ExtraLight"/>
                </a:rPr>
                <a:t>PnP</a:t>
              </a:r>
            </a:p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white"/>
                  </a:solidFill>
                  <a:latin typeface="CiscoSansTT ExtraLight"/>
                </a:rPr>
                <a:t>Svc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301008" y="3973721"/>
              <a:ext cx="627468" cy="3196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white"/>
                  </a:solidFill>
                  <a:latin typeface="CiscoSansTT ExtraLight"/>
                </a:rPr>
                <a:t>Network</a:t>
              </a:r>
            </a:p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white"/>
                  </a:solidFill>
                  <a:latin typeface="CiscoSansTT ExtraLight"/>
                </a:rPr>
                <a:t>Svc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93937" y="3973721"/>
              <a:ext cx="627016" cy="3196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white"/>
                  </a:solidFill>
                  <a:latin typeface="CiscoSansTT ExtraLight"/>
                </a:rPr>
                <a:t>Events</a:t>
              </a:r>
            </a:p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white"/>
                  </a:solidFill>
                  <a:latin typeface="CiscoSansTT ExtraLight"/>
                </a:rPr>
                <a:t>Svc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86412" y="3971576"/>
              <a:ext cx="627016" cy="3239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833" tIns="43916" rIns="87833" bIns="43916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white"/>
                  </a:solidFill>
                  <a:latin typeface="CiscoSansTT ExtraLight"/>
                </a:rPr>
                <a:t>Inventory</a:t>
              </a:r>
            </a:p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white"/>
                  </a:solidFill>
                  <a:latin typeface="CiscoSansTT ExtraLight"/>
                </a:rPr>
                <a:t>Svc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96818" y="1717546"/>
            <a:ext cx="2089134" cy="315075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29" tIns="43915" rIns="87829" bIns="43915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  <a:latin typeface="CiscoSansTT ExtraLigh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364457" y="3603460"/>
            <a:ext cx="921496" cy="1264838"/>
            <a:chOff x="5334002" y="1074974"/>
            <a:chExt cx="538624" cy="739311"/>
          </a:xfrm>
        </p:grpSpPr>
        <p:sp>
          <p:nvSpPr>
            <p:cNvPr id="21" name="Rectangle 27"/>
            <p:cNvSpPr/>
            <p:nvPr/>
          </p:nvSpPr>
          <p:spPr>
            <a:xfrm flipH="1" flipV="1">
              <a:off x="5334002" y="1074974"/>
              <a:ext cx="538624" cy="739311"/>
            </a:xfrm>
            <a:custGeom>
              <a:avLst/>
              <a:gdLst/>
              <a:ahLst/>
              <a:cxnLst/>
              <a:rect l="l" t="t" r="r" b="b"/>
              <a:pathLst>
                <a:path w="1005665" h="957503">
                  <a:moveTo>
                    <a:pt x="0" y="0"/>
                  </a:moveTo>
                  <a:lnTo>
                    <a:pt x="1005665" y="0"/>
                  </a:lnTo>
                  <a:lnTo>
                    <a:pt x="429278" y="559825"/>
                  </a:lnTo>
                  <a:lnTo>
                    <a:pt x="0" y="957503"/>
                  </a:lnTo>
                  <a:close/>
                </a:path>
              </a:pathLst>
            </a:custGeom>
            <a:solidFill>
              <a:schemeClr val="bg1">
                <a:alpha val="2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GB" sz="1400">
                <a:solidFill>
                  <a:prstClr val="white"/>
                </a:solidFill>
                <a:latin typeface="CiscoSansTT"/>
              </a:endParaRPr>
            </a:p>
          </p:txBody>
        </p:sp>
        <p:sp>
          <p:nvSpPr>
            <p:cNvPr id="22" name="Rectangle 27"/>
            <p:cNvSpPr/>
            <p:nvPr/>
          </p:nvSpPr>
          <p:spPr>
            <a:xfrm flipH="1" flipV="1">
              <a:off x="5583415" y="1411020"/>
              <a:ext cx="289211" cy="403265"/>
            </a:xfrm>
            <a:custGeom>
              <a:avLst/>
              <a:gdLst/>
              <a:ahLst/>
              <a:cxnLst/>
              <a:rect l="l" t="t" r="r" b="b"/>
              <a:pathLst>
                <a:path w="539985" h="522280">
                  <a:moveTo>
                    <a:pt x="0" y="0"/>
                  </a:moveTo>
                  <a:lnTo>
                    <a:pt x="539985" y="0"/>
                  </a:lnTo>
                  <a:lnTo>
                    <a:pt x="48775" y="477095"/>
                  </a:lnTo>
                  <a:lnTo>
                    <a:pt x="0" y="522280"/>
                  </a:lnTo>
                  <a:close/>
                </a:path>
              </a:pathLst>
            </a:custGeom>
            <a:solidFill>
              <a:schemeClr val="bg1">
                <a:alpha val="3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GB" sz="1400">
                <a:solidFill>
                  <a:prstClr val="white"/>
                </a:solidFill>
                <a:latin typeface="CiscoSansTT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270538" y="1747913"/>
            <a:ext cx="1380417" cy="761709"/>
          </a:xfrm>
          <a:prstGeom prst="rect">
            <a:avLst/>
          </a:prstGeom>
        </p:spPr>
        <p:txBody>
          <a:bodyPr wrap="square" lIns="68522" tIns="34262" rIns="68522" bIns="34262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iscoSansTT ExtraLight"/>
                <a:ea typeface="+mn-ea"/>
                <a:cs typeface="+mn-cs"/>
              </a:rPr>
              <a:t>Traditional Management Systems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68966" y="2523594"/>
            <a:ext cx="580391" cy="21934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29" tIns="43915" rIns="87829" bIns="43915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  <a:latin typeface="CiscoSansTT ExtraLigh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630" y="3553467"/>
            <a:ext cx="1274093" cy="37634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623506" y="2523593"/>
            <a:ext cx="580391" cy="22072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29" tIns="43915" rIns="87829" bIns="43915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  <a:latin typeface="CiscoSansTT ExtraLight"/>
            </a:endParaRPr>
          </a:p>
        </p:txBody>
      </p:sp>
      <p:pic>
        <p:nvPicPr>
          <p:cNvPr id="27" name="Picture 14" descr="Gluware_Color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52896" y="3514947"/>
            <a:ext cx="1152041" cy="31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14427" y="2523594"/>
            <a:ext cx="580391" cy="21876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7829" tIns="43915" rIns="87829" bIns="43915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1100" dirty="0">
              <a:solidFill>
                <a:prstClr val="white"/>
              </a:solidFill>
              <a:latin typeface="CiscoSansTT ExtraLight"/>
            </a:endParaRPr>
          </a:p>
        </p:txBody>
      </p:sp>
      <p:grpSp>
        <p:nvGrpSpPr>
          <p:cNvPr id="29" name="Group 28"/>
          <p:cNvGrpSpPr/>
          <p:nvPr/>
        </p:nvGrpSpPr>
        <p:grpSpPr>
          <a:xfrm rot="16200000">
            <a:off x="-179024" y="3528826"/>
            <a:ext cx="1567289" cy="443169"/>
            <a:chOff x="6683992" y="747301"/>
            <a:chExt cx="2089718" cy="590738"/>
          </a:xfrm>
        </p:grpSpPr>
        <p:pic>
          <p:nvPicPr>
            <p:cNvPr id="30" name="Picture 12" descr="http://xmp-dev-1/nmtg-ue-svn/nmtg-ux/Published/nmtg_ux_standards/repository/images/application_logo/Product_NCS_5017_12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992" y="747301"/>
              <a:ext cx="590892" cy="590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7248430" y="838147"/>
              <a:ext cx="1525280" cy="373196"/>
            </a:xfrm>
            <a:prstGeom prst="rect">
              <a:avLst/>
            </a:prstGeom>
            <a:noFill/>
          </p:spPr>
          <p:txBody>
            <a:bodyPr wrap="none" lIns="48676" tIns="24331" rIns="48676" bIns="24331" rtlCol="0">
              <a:spAutoFit/>
            </a:bodyPr>
            <a:lstStyle/>
            <a:p>
              <a:pPr defTabSz="43754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srgbClr val="2C2C2C"/>
                  </a:solidFill>
                  <a:latin typeface="CiscoSansTT ExtraLight"/>
                  <a:ea typeface="+mn-ea"/>
                  <a:cs typeface="+mn-cs"/>
                </a:rPr>
                <a:t>Cisco Prime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85953" y="1717546"/>
            <a:ext cx="1101443" cy="3150752"/>
            <a:chOff x="2285953" y="1717546"/>
            <a:chExt cx="1101443" cy="3150752"/>
          </a:xfrm>
        </p:grpSpPr>
        <p:sp>
          <p:nvSpPr>
            <p:cNvPr id="33" name="Right Brace 32"/>
            <p:cNvSpPr/>
            <p:nvPr/>
          </p:nvSpPr>
          <p:spPr>
            <a:xfrm>
              <a:off x="2609340" y="1717546"/>
              <a:ext cx="778056" cy="3150752"/>
            </a:xfrm>
            <a:prstGeom prst="rightBrace">
              <a:avLst>
                <a:gd name="adj1" fmla="val 101238"/>
                <a:gd name="adj2" fmla="val 50000"/>
              </a:avLst>
            </a:prstGeom>
            <a:gradFill flip="none" rotWithShape="1">
              <a:gsLst>
                <a:gs pos="0">
                  <a:schemeClr val="tx2">
                    <a:lumMod val="50000"/>
                    <a:alpha val="66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79" tIns="34289" rIns="68579" bIns="34289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US" sz="1400">
                <a:solidFill>
                  <a:srgbClr val="2C2C2C"/>
                </a:solidFill>
                <a:latin typeface="CiscoSansTT ExtraLigh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285953" y="3151552"/>
              <a:ext cx="938879" cy="282741"/>
            </a:xfrm>
            <a:prstGeom prst="rect">
              <a:avLst/>
            </a:prstGeom>
            <a:noFill/>
          </p:spPr>
          <p:txBody>
            <a:bodyPr wrap="square" lIns="51405" tIns="25703" rIns="51405" bIns="25703">
              <a:spAutoFit/>
            </a:bodyPr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2C2C2C"/>
                  </a:solidFill>
                  <a:latin typeface="CiscoSansTT ExtraLight"/>
                  <a:ea typeface="+mn-ea"/>
                  <a:cs typeface="+mn-cs"/>
                </a:rPr>
                <a:t>Evolution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402409" y="2157120"/>
            <a:ext cx="754410" cy="242317"/>
          </a:xfrm>
          <a:prstGeom prst="rect">
            <a:avLst/>
          </a:prstGeom>
        </p:spPr>
        <p:txBody>
          <a:bodyPr wrap="square" lIns="68522" tIns="34262" rIns="68522" bIns="34262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C2C2C"/>
                </a:solidFill>
                <a:latin typeface="CiscoSansTT ExtraLight"/>
                <a:ea typeface="+mn-ea"/>
                <a:cs typeface="+mn-cs"/>
              </a:rPr>
              <a:t>Apps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151583" y="1648787"/>
            <a:ext cx="1255345" cy="1455803"/>
            <a:chOff x="7151583" y="1648787"/>
            <a:chExt cx="1255345" cy="1455803"/>
          </a:xfrm>
        </p:grpSpPr>
        <p:sp>
          <p:nvSpPr>
            <p:cNvPr id="37" name="Rectangle 36"/>
            <p:cNvSpPr/>
            <p:nvPr/>
          </p:nvSpPr>
          <p:spPr>
            <a:xfrm>
              <a:off x="7151583" y="1648787"/>
              <a:ext cx="1255345" cy="145580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829" tIns="43915" rIns="87829" bIns="4391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US" sz="1400">
                <a:solidFill>
                  <a:prstClr val="white"/>
                </a:solidFill>
                <a:latin typeface="CiscoSansTT ExtraLight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7702886" y="2157121"/>
              <a:ext cx="690277" cy="947469"/>
              <a:chOff x="5334002" y="1074974"/>
              <a:chExt cx="538624" cy="739311"/>
            </a:xfrm>
          </p:grpSpPr>
          <p:sp>
            <p:nvSpPr>
              <p:cNvPr id="43" name="Rectangle 27"/>
              <p:cNvSpPr/>
              <p:nvPr/>
            </p:nvSpPr>
            <p:spPr>
              <a:xfrm flipH="1" flipV="1">
                <a:off x="5334002" y="1074974"/>
                <a:ext cx="538624" cy="739311"/>
              </a:xfrm>
              <a:custGeom>
                <a:avLst/>
                <a:gdLst/>
                <a:ahLst/>
                <a:cxnLst/>
                <a:rect l="l" t="t" r="r" b="b"/>
                <a:pathLst>
                  <a:path w="1005665" h="957503">
                    <a:moveTo>
                      <a:pt x="0" y="0"/>
                    </a:moveTo>
                    <a:lnTo>
                      <a:pt x="1005665" y="0"/>
                    </a:lnTo>
                    <a:lnTo>
                      <a:pt x="429278" y="559825"/>
                    </a:lnTo>
                    <a:lnTo>
                      <a:pt x="0" y="957503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>
                  <a:solidFill>
                    <a:prstClr val="white"/>
                  </a:solidFill>
                  <a:latin typeface="CiscoSansTT"/>
                </a:endParaRPr>
              </a:p>
            </p:txBody>
          </p:sp>
          <p:sp>
            <p:nvSpPr>
              <p:cNvPr id="44" name="Rectangle 27"/>
              <p:cNvSpPr/>
              <p:nvPr/>
            </p:nvSpPr>
            <p:spPr>
              <a:xfrm flipH="1" flipV="1">
                <a:off x="5583415" y="1411020"/>
                <a:ext cx="289211" cy="403265"/>
              </a:xfrm>
              <a:custGeom>
                <a:avLst/>
                <a:gdLst/>
                <a:ahLst/>
                <a:cxnLst/>
                <a:rect l="l" t="t" r="r" b="b"/>
                <a:pathLst>
                  <a:path w="539985" h="522280">
                    <a:moveTo>
                      <a:pt x="0" y="0"/>
                    </a:moveTo>
                    <a:lnTo>
                      <a:pt x="539985" y="0"/>
                    </a:lnTo>
                    <a:lnTo>
                      <a:pt x="48775" y="477095"/>
                    </a:lnTo>
                    <a:lnTo>
                      <a:pt x="0" y="522280"/>
                    </a:lnTo>
                    <a:close/>
                  </a:path>
                </a:pathLst>
              </a:custGeom>
              <a:solidFill>
                <a:schemeClr val="bg1">
                  <a:alpha val="3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>
                  <a:solidFill>
                    <a:prstClr val="white"/>
                  </a:solidFill>
                  <a:latin typeface="CiscoSansT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7217834" y="2511289"/>
              <a:ext cx="1132416" cy="49946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prstClr val="white"/>
                </a:solidFill>
                <a:latin typeface="CiscoSansTT ExtraLight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201897" y="1938255"/>
              <a:ext cx="1151701" cy="49946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prstClr val="white"/>
                </a:solidFill>
                <a:latin typeface="CiscoSansTT ExtraLight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0009" y="2575347"/>
              <a:ext cx="1047481" cy="371351"/>
            </a:xfrm>
            <a:prstGeom prst="rect">
              <a:avLst/>
            </a:prstGeom>
          </p:spPr>
        </p:pic>
        <p:pic>
          <p:nvPicPr>
            <p:cNvPr id="42" name="Picture 14" descr="Gluware_Color_Logo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917" y="2056044"/>
              <a:ext cx="1185333" cy="31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Rectangle 44"/>
          <p:cNvSpPr/>
          <p:nvPr/>
        </p:nvSpPr>
        <p:spPr>
          <a:xfrm>
            <a:off x="7051719" y="1640111"/>
            <a:ext cx="1487392" cy="282741"/>
          </a:xfrm>
          <a:prstGeom prst="rect">
            <a:avLst/>
          </a:prstGeom>
          <a:noFill/>
        </p:spPr>
        <p:txBody>
          <a:bodyPr wrap="square" lIns="51405" tIns="25703" rIns="51405" bIns="25703">
            <a:spAutoFit/>
          </a:bodyPr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smtClean="0">
                <a:solidFill>
                  <a:prstClr val="white"/>
                </a:solidFill>
                <a:latin typeface="CiscoSansTT ExtraLight"/>
                <a:ea typeface="+mn-ea"/>
                <a:cs typeface="+mn-cs"/>
              </a:rPr>
              <a:t>Partners</a:t>
            </a:r>
            <a:endParaRPr lang="en-US" sz="800" dirty="0">
              <a:solidFill>
                <a:prstClr val="white"/>
              </a:solidFill>
              <a:latin typeface="CiscoSansTT ExtraLight"/>
              <a:ea typeface="+mn-ea"/>
              <a:cs typeface="+mn-cs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3466130" y="1577819"/>
            <a:ext cx="2983030" cy="1597998"/>
            <a:chOff x="3466130" y="1577819"/>
            <a:chExt cx="2983030" cy="1597998"/>
          </a:xfrm>
        </p:grpSpPr>
        <p:sp>
          <p:nvSpPr>
            <p:cNvPr id="47" name="Rectangle 46"/>
            <p:cNvSpPr/>
            <p:nvPr/>
          </p:nvSpPr>
          <p:spPr>
            <a:xfrm>
              <a:off x="3466130" y="1643737"/>
              <a:ext cx="2983029" cy="1455803"/>
            </a:xfrm>
            <a:prstGeom prst="rect">
              <a:avLst/>
            </a:prstGeom>
            <a:solidFill>
              <a:schemeClr val="accent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US" sz="1400">
                <a:solidFill>
                  <a:prstClr val="white"/>
                </a:solidFill>
                <a:latin typeface="CiscoSansTT ExtraLight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605413" y="1934289"/>
              <a:ext cx="753881" cy="4994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CiscoSansTT ExtraLight"/>
                </a:rPr>
                <a:t>IWAN Transport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13664" y="1934289"/>
              <a:ext cx="937724" cy="4994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CiscoSansTT ExtraLight"/>
                </a:rPr>
                <a:t>PKI Automation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605411" y="2490007"/>
              <a:ext cx="753882" cy="4994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CiscoSansTT ExtraLight"/>
                </a:rPr>
                <a:t>Security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413664" y="2490007"/>
              <a:ext cx="937724" cy="4994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CiscoSansTT ExtraLight"/>
                </a:rPr>
                <a:t>Intelligent Path Control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542653" y="1640368"/>
              <a:ext cx="1977038" cy="282741"/>
            </a:xfrm>
            <a:prstGeom prst="rect">
              <a:avLst/>
            </a:prstGeom>
            <a:noFill/>
          </p:spPr>
          <p:txBody>
            <a:bodyPr wrap="square" lIns="51405" tIns="25703" rIns="51405" bIns="25703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500" dirty="0">
                  <a:solidFill>
                    <a:prstClr val="white"/>
                  </a:solidFill>
                  <a:latin typeface="CiscoSansTT ExtraLight"/>
                  <a:ea typeface="+mn-ea"/>
                  <a:cs typeface="+mn-cs"/>
                </a:rPr>
                <a:t>Cisco IWAN Apps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5758883" y="2228348"/>
              <a:ext cx="690277" cy="947469"/>
              <a:chOff x="5334002" y="1074974"/>
              <a:chExt cx="538624" cy="739311"/>
            </a:xfrm>
          </p:grpSpPr>
          <p:sp>
            <p:nvSpPr>
              <p:cNvPr id="59" name="Rectangle 27"/>
              <p:cNvSpPr/>
              <p:nvPr/>
            </p:nvSpPr>
            <p:spPr>
              <a:xfrm flipH="1" flipV="1">
                <a:off x="5334002" y="1074974"/>
                <a:ext cx="538624" cy="739311"/>
              </a:xfrm>
              <a:custGeom>
                <a:avLst/>
                <a:gdLst/>
                <a:ahLst/>
                <a:cxnLst/>
                <a:rect l="l" t="t" r="r" b="b"/>
                <a:pathLst>
                  <a:path w="1005665" h="957503">
                    <a:moveTo>
                      <a:pt x="0" y="0"/>
                    </a:moveTo>
                    <a:lnTo>
                      <a:pt x="1005665" y="0"/>
                    </a:lnTo>
                    <a:lnTo>
                      <a:pt x="429278" y="559825"/>
                    </a:lnTo>
                    <a:lnTo>
                      <a:pt x="0" y="957503"/>
                    </a:lnTo>
                    <a:close/>
                  </a:path>
                </a:pathLst>
              </a:custGeom>
              <a:solidFill>
                <a:schemeClr val="bg1">
                  <a:alpha val="2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>
                  <a:solidFill>
                    <a:prstClr val="white"/>
                  </a:solidFill>
                  <a:latin typeface="CiscoSansTT"/>
                </a:endParaRPr>
              </a:p>
            </p:txBody>
          </p:sp>
          <p:sp>
            <p:nvSpPr>
              <p:cNvPr id="60" name="Rectangle 27"/>
              <p:cNvSpPr/>
              <p:nvPr/>
            </p:nvSpPr>
            <p:spPr>
              <a:xfrm flipH="1" flipV="1">
                <a:off x="5583415" y="1411020"/>
                <a:ext cx="289211" cy="403265"/>
              </a:xfrm>
              <a:custGeom>
                <a:avLst/>
                <a:gdLst/>
                <a:ahLst/>
                <a:cxnLst/>
                <a:rect l="l" t="t" r="r" b="b"/>
                <a:pathLst>
                  <a:path w="539985" h="522280">
                    <a:moveTo>
                      <a:pt x="0" y="0"/>
                    </a:moveTo>
                    <a:lnTo>
                      <a:pt x="539985" y="0"/>
                    </a:lnTo>
                    <a:lnTo>
                      <a:pt x="48775" y="477095"/>
                    </a:lnTo>
                    <a:lnTo>
                      <a:pt x="0" y="522280"/>
                    </a:lnTo>
                    <a:close/>
                  </a:path>
                </a:pathLst>
              </a:custGeom>
              <a:solidFill>
                <a:schemeClr val="bg1">
                  <a:alpha val="3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400">
                  <a:solidFill>
                    <a:prstClr val="white"/>
                  </a:solidFill>
                  <a:latin typeface="CiscoSansTT"/>
                </a:endParaRPr>
              </a:p>
            </p:txBody>
          </p:sp>
        </p:grpSp>
        <p:sp>
          <p:nvSpPr>
            <p:cNvPr id="54" name="Rectangle 53"/>
            <p:cNvSpPr/>
            <p:nvPr/>
          </p:nvSpPr>
          <p:spPr>
            <a:xfrm>
              <a:off x="5411027" y="2490007"/>
              <a:ext cx="932087" cy="5061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833" tIns="43916" rIns="87833" bIns="43916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CiscoSansTT ExtraLight"/>
                </a:rPr>
                <a:t>Application Experience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412569" y="1934289"/>
              <a:ext cx="937047" cy="50617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87833" tIns="43916" rIns="87833" bIns="43916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CiscoSansTT ExtraLight"/>
                </a:rPr>
                <a:t>PnP</a:t>
              </a:r>
            </a:p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prstClr val="white"/>
                  </a:solidFill>
                  <a:latin typeface="CiscoSansTT ExtraLight"/>
                </a:rPr>
                <a:t>Provisioning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5126332" y="1577819"/>
              <a:ext cx="569387" cy="536279"/>
              <a:chOff x="6644899" y="-1412442"/>
              <a:chExt cx="1082416" cy="1020184"/>
            </a:xfrm>
          </p:grpSpPr>
          <p:sp>
            <p:nvSpPr>
              <p:cNvPr id="57" name="24-Point Star 56"/>
              <p:cNvSpPr/>
              <p:nvPr/>
            </p:nvSpPr>
            <p:spPr>
              <a:xfrm>
                <a:off x="6676017" y="-1412442"/>
                <a:ext cx="1020184" cy="1020184"/>
              </a:xfrm>
              <a:prstGeom prst="star24">
                <a:avLst>
                  <a:gd name="adj" fmla="val 42206"/>
                </a:avLst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103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100" dirty="0">
                  <a:solidFill>
                    <a:srgbClr val="130F65"/>
                  </a:solidFill>
                  <a:latin typeface="CiscoSansTT Light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6644899" y="-1224373"/>
                <a:ext cx="1082416" cy="644044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 defTabSz="914103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>
                    <a:solidFill>
                      <a:srgbClr val="FFFFFF"/>
                    </a:solidFill>
                    <a:latin typeface="CiscoSansTT Light"/>
                    <a:ea typeface="+mn-ea"/>
                    <a:cs typeface="+mn-cs"/>
                  </a:rPr>
                  <a:t>Early</a:t>
                </a:r>
                <a:br>
                  <a:rPr lang="en-US" sz="800" dirty="0">
                    <a:solidFill>
                      <a:srgbClr val="FFFFFF"/>
                    </a:solidFill>
                    <a:latin typeface="CiscoSansTT Light"/>
                    <a:ea typeface="+mn-ea"/>
                    <a:cs typeface="+mn-cs"/>
                  </a:rPr>
                </a:br>
                <a:r>
                  <a:rPr lang="en-US" sz="800" dirty="0">
                    <a:solidFill>
                      <a:srgbClr val="FFFFFF"/>
                    </a:solidFill>
                    <a:latin typeface="CiscoSansTT Light"/>
                    <a:ea typeface="+mn-ea"/>
                    <a:cs typeface="+mn-cs"/>
                  </a:rPr>
                  <a:t>CY2015</a:t>
                </a: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3474928" y="1159595"/>
            <a:ext cx="3488048" cy="1945133"/>
            <a:chOff x="3474928" y="1159595"/>
            <a:chExt cx="3488048" cy="1945133"/>
          </a:xfrm>
        </p:grpSpPr>
        <p:sp>
          <p:nvSpPr>
            <p:cNvPr id="62" name="Rounded Rectangle 105"/>
            <p:cNvSpPr/>
            <p:nvPr/>
          </p:nvSpPr>
          <p:spPr>
            <a:xfrm>
              <a:off x="3474928" y="1159595"/>
              <a:ext cx="3058610" cy="447449"/>
            </a:xfrm>
            <a:prstGeom prst="rect">
              <a:avLst/>
            </a:prstGeom>
            <a:solidFill>
              <a:schemeClr val="tx2"/>
            </a:solidFill>
            <a:ln w="190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prstClr val="white"/>
                </a:solidFill>
                <a:latin typeface="CiscoSansTT ExtraLight"/>
              </a:endParaRPr>
            </a:p>
          </p:txBody>
        </p:sp>
        <p:pic>
          <p:nvPicPr>
            <p:cNvPr id="63" name="Picture 12" descr="http://xmp-dev-1/nmtg-ue-svn/nmtg-ux/Published/nmtg_ux_standards/repository/images/application_logo/Product_NCS_5017_128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6814" y="1159710"/>
              <a:ext cx="382003" cy="335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105"/>
            <p:cNvSpPr/>
            <p:nvPr/>
          </p:nvSpPr>
          <p:spPr>
            <a:xfrm rot="5400000">
              <a:off x="5767576" y="1909328"/>
              <a:ext cx="1943351" cy="447449"/>
            </a:xfrm>
            <a:prstGeom prst="rect">
              <a:avLst/>
            </a:prstGeom>
            <a:solidFill>
              <a:schemeClr val="tx2"/>
            </a:solidFill>
            <a:ln w="190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889" tIns="32945" rIns="65889" bIns="32945" rtlCol="0" anchor="ctr"/>
            <a:lstStyle/>
            <a:p>
              <a:pPr algn="ctr" defTabSz="685783" fontAlgn="auto">
                <a:spcBef>
                  <a:spcPts val="0"/>
                </a:spcBef>
                <a:spcAft>
                  <a:spcPts val="0"/>
                </a:spcAft>
              </a:pPr>
              <a:endParaRPr lang="en-US" sz="1100" dirty="0">
                <a:solidFill>
                  <a:prstClr val="white"/>
                </a:solidFill>
                <a:latin typeface="CiscoSansTT ExtraLight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057543" y="1205708"/>
              <a:ext cx="2774984" cy="383100"/>
            </a:xfrm>
            <a:prstGeom prst="rect">
              <a:avLst/>
            </a:prstGeom>
            <a:noFill/>
          </p:spPr>
          <p:txBody>
            <a:bodyPr wrap="square" lIns="36506" tIns="18248" rIns="36506" bIns="18248" rtlCol="0">
              <a:spAutoFit/>
            </a:bodyPr>
            <a:lstStyle/>
            <a:p>
              <a:pPr defTabSz="43754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CiscoSansTT ExtraLight"/>
                  <a:ea typeface="+mn-ea"/>
                  <a:cs typeface="+mn-cs"/>
                </a:rPr>
                <a:t>Capacity Planning, Troubleshooting, Events, Change control</a:t>
              </a: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503189" y="1411808"/>
              <a:ext cx="447465" cy="207749"/>
            </a:xfrm>
            <a:prstGeom prst="rect">
              <a:avLst/>
            </a:prstGeom>
          </p:spPr>
          <p:txBody>
            <a:bodyPr wrap="none" lIns="68579" tIns="34289" rIns="68579" bIns="34289">
              <a:spAutoFit/>
            </a:bodyPr>
            <a:lstStyle/>
            <a:p>
              <a:pPr defTabSz="685783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dirty="0">
                  <a:solidFill>
                    <a:srgbClr val="FFFFFF"/>
                  </a:solidFill>
                  <a:latin typeface="CiscoSansTT"/>
                  <a:ea typeface="+mn-ea"/>
                  <a:cs typeface="+mn-cs"/>
                </a:rPr>
                <a:t>Prime </a:t>
              </a:r>
            </a:p>
          </p:txBody>
        </p:sp>
      </p:grpSp>
      <p:sp>
        <p:nvSpPr>
          <p:cNvPr id="67" name="Rectangle 66"/>
          <p:cNvSpPr/>
          <p:nvPr/>
        </p:nvSpPr>
        <p:spPr>
          <a:xfrm>
            <a:off x="8402409" y="3909793"/>
            <a:ext cx="754410" cy="242317"/>
          </a:xfrm>
          <a:prstGeom prst="rect">
            <a:avLst/>
          </a:prstGeom>
        </p:spPr>
        <p:txBody>
          <a:bodyPr wrap="square" lIns="68522" tIns="34262" rIns="68522" bIns="34262">
            <a:spAutoFit/>
          </a:bodyPr>
          <a:lstStyle/>
          <a:p>
            <a:pPr defTabSz="685783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2C2C2C"/>
                </a:solidFill>
                <a:latin typeface="CiscoSansTT ExtraLight"/>
                <a:ea typeface="+mn-ea"/>
                <a:cs typeface="+mn-cs"/>
              </a:rPr>
              <a:t>APIC-EM</a:t>
            </a:r>
          </a:p>
        </p:txBody>
      </p:sp>
      <p:sp>
        <p:nvSpPr>
          <p:cNvPr id="68" name="Up-Down Arrow 67"/>
          <p:cNvSpPr/>
          <p:nvPr/>
        </p:nvSpPr>
        <p:spPr>
          <a:xfrm>
            <a:off x="4799690" y="3029109"/>
            <a:ext cx="298686" cy="381816"/>
          </a:xfrm>
          <a:prstGeom prst="upDownArrow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5" tIns="25703" rIns="51405" bIns="25703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white"/>
              </a:solidFill>
              <a:latin typeface="CiscoSansTT ExtraLight"/>
            </a:endParaRPr>
          </a:p>
        </p:txBody>
      </p:sp>
      <p:sp>
        <p:nvSpPr>
          <p:cNvPr id="69" name="Up-Down Arrow 68"/>
          <p:cNvSpPr/>
          <p:nvPr/>
        </p:nvSpPr>
        <p:spPr>
          <a:xfrm>
            <a:off x="7645151" y="3026387"/>
            <a:ext cx="298686" cy="381815"/>
          </a:xfrm>
          <a:prstGeom prst="upDownArrow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5" tIns="25703" rIns="51405" bIns="25703" rtlCol="0" anchor="ctr"/>
          <a:lstStyle/>
          <a:p>
            <a:pPr algn="ctr" defTabSz="685783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prstClr val="white"/>
              </a:solidFill>
              <a:latin typeface="CiscoSansTT ExtraLight"/>
            </a:endParaRPr>
          </a:p>
        </p:txBody>
      </p:sp>
    </p:spTree>
    <p:extLst>
      <p:ext uri="{BB962C8B-B14F-4D97-AF65-F5344CB8AC3E}">
        <p14:creationId xmlns:p14="http://schemas.microsoft.com/office/powerpoint/2010/main" val="314876546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7" grpId="0"/>
      <p:bldP spid="68" grpId="0" animBg="1"/>
      <p:bldP spid="6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Delivering the</a:t>
            </a:r>
            <a:br>
              <a:rPr lang="en-AU" dirty="0" smtClean="0"/>
            </a:br>
            <a:r>
              <a:rPr lang="en-AU" dirty="0" smtClean="0"/>
              <a:t>Intelligent Branch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716863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Revolutionary Platform Architecture</a:t>
            </a:r>
            <a:br>
              <a:rPr lang="en-AU" dirty="0" smtClean="0"/>
            </a:br>
            <a:r>
              <a:rPr lang="en-AU" sz="2400" dirty="0" smtClean="0"/>
              <a:t>Built to Delivery the Intelligent Branch</a:t>
            </a:r>
            <a:endParaRPr lang="en-AU" dirty="0"/>
          </a:p>
        </p:txBody>
      </p:sp>
      <p:sp>
        <p:nvSpPr>
          <p:cNvPr id="4" name="Trapezoid 6"/>
          <p:cNvSpPr/>
          <p:nvPr/>
        </p:nvSpPr>
        <p:spPr>
          <a:xfrm flipH="1" flipV="1">
            <a:off x="5490291" y="2268713"/>
            <a:ext cx="3331447" cy="588964"/>
          </a:xfrm>
          <a:custGeom>
            <a:avLst/>
            <a:gdLst>
              <a:gd name="connsiteX0" fmla="*/ 0 w 2436812"/>
              <a:gd name="connsiteY0" fmla="*/ 557214 h 557214"/>
              <a:gd name="connsiteX1" fmla="*/ 914366 w 2436812"/>
              <a:gd name="connsiteY1" fmla="*/ 0 h 557214"/>
              <a:gd name="connsiteX2" fmla="*/ 1522446 w 2436812"/>
              <a:gd name="connsiteY2" fmla="*/ 0 h 557214"/>
              <a:gd name="connsiteX3" fmla="*/ 2436812 w 2436812"/>
              <a:gd name="connsiteY3" fmla="*/ 557214 h 557214"/>
              <a:gd name="connsiteX4" fmla="*/ 0 w 2436812"/>
              <a:gd name="connsiteY4" fmla="*/ 557214 h 557214"/>
              <a:gd name="connsiteX0" fmla="*/ 0 w 3333829"/>
              <a:gd name="connsiteY0" fmla="*/ 574631 h 574631"/>
              <a:gd name="connsiteX1" fmla="*/ 914366 w 3333829"/>
              <a:gd name="connsiteY1" fmla="*/ 17417 h 574631"/>
              <a:gd name="connsiteX2" fmla="*/ 3333829 w 3333829"/>
              <a:gd name="connsiteY2" fmla="*/ 0 h 574631"/>
              <a:gd name="connsiteX3" fmla="*/ 2436812 w 3333829"/>
              <a:gd name="connsiteY3" fmla="*/ 574631 h 574631"/>
              <a:gd name="connsiteX4" fmla="*/ 0 w 3333829"/>
              <a:gd name="connsiteY4" fmla="*/ 574631 h 574631"/>
              <a:gd name="connsiteX0" fmla="*/ 0 w 3333829"/>
              <a:gd name="connsiteY0" fmla="*/ 588964 h 588964"/>
              <a:gd name="connsiteX1" fmla="*/ 3124166 w 3333829"/>
              <a:gd name="connsiteY1" fmla="*/ 0 h 588964"/>
              <a:gd name="connsiteX2" fmla="*/ 3333829 w 3333829"/>
              <a:gd name="connsiteY2" fmla="*/ 14333 h 588964"/>
              <a:gd name="connsiteX3" fmla="*/ 2436812 w 3333829"/>
              <a:gd name="connsiteY3" fmla="*/ 588964 h 588964"/>
              <a:gd name="connsiteX4" fmla="*/ 0 w 3333829"/>
              <a:gd name="connsiteY4" fmla="*/ 588964 h 588964"/>
              <a:gd name="connsiteX0" fmla="*/ 0 w 3331447"/>
              <a:gd name="connsiteY0" fmla="*/ 588964 h 588964"/>
              <a:gd name="connsiteX1" fmla="*/ 3124166 w 3331447"/>
              <a:gd name="connsiteY1" fmla="*/ 0 h 588964"/>
              <a:gd name="connsiteX2" fmla="*/ 3331447 w 3331447"/>
              <a:gd name="connsiteY2" fmla="*/ 28621 h 588964"/>
              <a:gd name="connsiteX3" fmla="*/ 2436812 w 3331447"/>
              <a:gd name="connsiteY3" fmla="*/ 588964 h 588964"/>
              <a:gd name="connsiteX4" fmla="*/ 0 w 3331447"/>
              <a:gd name="connsiteY4" fmla="*/ 588964 h 58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7" h="588964">
                <a:moveTo>
                  <a:pt x="0" y="588964"/>
                </a:moveTo>
                <a:lnTo>
                  <a:pt x="3124166" y="0"/>
                </a:lnTo>
                <a:lnTo>
                  <a:pt x="3331447" y="28621"/>
                </a:lnTo>
                <a:lnTo>
                  <a:pt x="2436812" y="588964"/>
                </a:lnTo>
                <a:lnTo>
                  <a:pt x="0" y="588964"/>
                </a:lnTo>
                <a:close/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5">
                  <a:alpha val="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Single Corner Rectangle 4"/>
          <p:cNvSpPr/>
          <p:nvPr/>
        </p:nvSpPr>
        <p:spPr>
          <a:xfrm>
            <a:off x="6384926" y="1297163"/>
            <a:ext cx="2436812" cy="971550"/>
          </a:xfrm>
          <a:prstGeom prst="round1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91440" bIns="0" rtlCol="0" anchor="ctr"/>
          <a:lstStyle/>
          <a:p>
            <a:pPr lvl="0" algn="r"/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Converged Branch with UCS</a:t>
            </a:r>
            <a:r>
              <a:rPr lang="en-US" sz="1600" b="1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E-Series</a:t>
            </a:r>
          </a:p>
          <a:p>
            <a:pPr lvl="0" algn="r"/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Integrated compute </a:t>
            </a:r>
          </a:p>
          <a:p>
            <a:pPr lvl="0" algn="r"/>
            <a:r>
              <a:rPr lang="en-US" sz="1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 to 8 cores, 48GB RAM, 3TB HDD</a:t>
            </a:r>
          </a:p>
        </p:txBody>
      </p:sp>
      <p:sp>
        <p:nvSpPr>
          <p:cNvPr id="6" name="Trapezoid 5"/>
          <p:cNvSpPr/>
          <p:nvPr/>
        </p:nvSpPr>
        <p:spPr>
          <a:xfrm rot="16200000" flipH="1">
            <a:off x="5172869" y="1613869"/>
            <a:ext cx="1528763" cy="895351"/>
          </a:xfrm>
          <a:custGeom>
            <a:avLst/>
            <a:gdLst>
              <a:gd name="connsiteX0" fmla="*/ 0 w 971550"/>
              <a:gd name="connsiteY0" fmla="*/ 895350 h 895350"/>
              <a:gd name="connsiteX1" fmla="*/ 223838 w 971550"/>
              <a:gd name="connsiteY1" fmla="*/ 0 h 895350"/>
              <a:gd name="connsiteX2" fmla="*/ 747713 w 971550"/>
              <a:gd name="connsiteY2" fmla="*/ 0 h 895350"/>
              <a:gd name="connsiteX3" fmla="*/ 971550 w 971550"/>
              <a:gd name="connsiteY3" fmla="*/ 895350 h 895350"/>
              <a:gd name="connsiteX4" fmla="*/ 0 w 971550"/>
              <a:gd name="connsiteY4" fmla="*/ 895350 h 895350"/>
              <a:gd name="connsiteX0" fmla="*/ 0 w 1528763"/>
              <a:gd name="connsiteY0" fmla="*/ 895350 h 895350"/>
              <a:gd name="connsiteX1" fmla="*/ 223838 w 1528763"/>
              <a:gd name="connsiteY1" fmla="*/ 0 h 895350"/>
              <a:gd name="connsiteX2" fmla="*/ 1528763 w 1528763"/>
              <a:gd name="connsiteY2" fmla="*/ 0 h 895350"/>
              <a:gd name="connsiteX3" fmla="*/ 971550 w 1528763"/>
              <a:gd name="connsiteY3" fmla="*/ 895350 h 895350"/>
              <a:gd name="connsiteX4" fmla="*/ 0 w 1528763"/>
              <a:gd name="connsiteY4" fmla="*/ 895350 h 895350"/>
              <a:gd name="connsiteX0" fmla="*/ 0 w 1528763"/>
              <a:gd name="connsiteY0" fmla="*/ 895351 h 895351"/>
              <a:gd name="connsiteX1" fmla="*/ 1262065 w 1528763"/>
              <a:gd name="connsiteY1" fmla="*/ 0 h 895351"/>
              <a:gd name="connsiteX2" fmla="*/ 1528763 w 1528763"/>
              <a:gd name="connsiteY2" fmla="*/ 1 h 895351"/>
              <a:gd name="connsiteX3" fmla="*/ 971550 w 1528763"/>
              <a:gd name="connsiteY3" fmla="*/ 895351 h 895351"/>
              <a:gd name="connsiteX4" fmla="*/ 0 w 1528763"/>
              <a:gd name="connsiteY4" fmla="*/ 895351 h 89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763" h="895351">
                <a:moveTo>
                  <a:pt x="0" y="895351"/>
                </a:moveTo>
                <a:lnTo>
                  <a:pt x="1262065" y="0"/>
                </a:lnTo>
                <a:lnTo>
                  <a:pt x="1528763" y="1"/>
                </a:lnTo>
                <a:lnTo>
                  <a:pt x="971550" y="895351"/>
                </a:lnTo>
                <a:lnTo>
                  <a:pt x="0" y="895351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5">
                  <a:alpha val="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 Single Corner Rectangle 6"/>
          <p:cNvSpPr/>
          <p:nvPr/>
        </p:nvSpPr>
        <p:spPr>
          <a:xfrm flipV="1">
            <a:off x="6384926" y="4002580"/>
            <a:ext cx="2436812" cy="971550"/>
          </a:xfrm>
          <a:prstGeom prst="round1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rapezoid 5"/>
          <p:cNvSpPr/>
          <p:nvPr/>
        </p:nvSpPr>
        <p:spPr>
          <a:xfrm rot="5400000" flipH="1" flipV="1">
            <a:off x="5172869" y="3762073"/>
            <a:ext cx="1528763" cy="895351"/>
          </a:xfrm>
          <a:custGeom>
            <a:avLst/>
            <a:gdLst>
              <a:gd name="connsiteX0" fmla="*/ 0 w 971550"/>
              <a:gd name="connsiteY0" fmla="*/ 895350 h 895350"/>
              <a:gd name="connsiteX1" fmla="*/ 223838 w 971550"/>
              <a:gd name="connsiteY1" fmla="*/ 0 h 895350"/>
              <a:gd name="connsiteX2" fmla="*/ 747713 w 971550"/>
              <a:gd name="connsiteY2" fmla="*/ 0 h 895350"/>
              <a:gd name="connsiteX3" fmla="*/ 971550 w 971550"/>
              <a:gd name="connsiteY3" fmla="*/ 895350 h 895350"/>
              <a:gd name="connsiteX4" fmla="*/ 0 w 971550"/>
              <a:gd name="connsiteY4" fmla="*/ 895350 h 895350"/>
              <a:gd name="connsiteX0" fmla="*/ 0 w 1528763"/>
              <a:gd name="connsiteY0" fmla="*/ 895350 h 895350"/>
              <a:gd name="connsiteX1" fmla="*/ 223838 w 1528763"/>
              <a:gd name="connsiteY1" fmla="*/ 0 h 895350"/>
              <a:gd name="connsiteX2" fmla="*/ 1528763 w 1528763"/>
              <a:gd name="connsiteY2" fmla="*/ 0 h 895350"/>
              <a:gd name="connsiteX3" fmla="*/ 971550 w 1528763"/>
              <a:gd name="connsiteY3" fmla="*/ 895350 h 895350"/>
              <a:gd name="connsiteX4" fmla="*/ 0 w 1528763"/>
              <a:gd name="connsiteY4" fmla="*/ 895350 h 895350"/>
              <a:gd name="connsiteX0" fmla="*/ 0 w 1528763"/>
              <a:gd name="connsiteY0" fmla="*/ 895351 h 895351"/>
              <a:gd name="connsiteX1" fmla="*/ 1262065 w 1528763"/>
              <a:gd name="connsiteY1" fmla="*/ 0 h 895351"/>
              <a:gd name="connsiteX2" fmla="*/ 1528763 w 1528763"/>
              <a:gd name="connsiteY2" fmla="*/ 1 h 895351"/>
              <a:gd name="connsiteX3" fmla="*/ 971550 w 1528763"/>
              <a:gd name="connsiteY3" fmla="*/ 895351 h 895351"/>
              <a:gd name="connsiteX4" fmla="*/ 0 w 1528763"/>
              <a:gd name="connsiteY4" fmla="*/ 895351 h 89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763" h="895351">
                <a:moveTo>
                  <a:pt x="0" y="895351"/>
                </a:moveTo>
                <a:lnTo>
                  <a:pt x="1262065" y="0"/>
                </a:lnTo>
                <a:lnTo>
                  <a:pt x="1528763" y="1"/>
                </a:lnTo>
                <a:lnTo>
                  <a:pt x="971550" y="895351"/>
                </a:lnTo>
                <a:lnTo>
                  <a:pt x="0" y="895351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5">
                  <a:alpha val="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rapezoid 6"/>
          <p:cNvSpPr/>
          <p:nvPr/>
        </p:nvSpPr>
        <p:spPr>
          <a:xfrm flipH="1">
            <a:off x="5490291" y="3413616"/>
            <a:ext cx="3331447" cy="588964"/>
          </a:xfrm>
          <a:custGeom>
            <a:avLst/>
            <a:gdLst>
              <a:gd name="connsiteX0" fmla="*/ 0 w 2436812"/>
              <a:gd name="connsiteY0" fmla="*/ 557214 h 557214"/>
              <a:gd name="connsiteX1" fmla="*/ 914366 w 2436812"/>
              <a:gd name="connsiteY1" fmla="*/ 0 h 557214"/>
              <a:gd name="connsiteX2" fmla="*/ 1522446 w 2436812"/>
              <a:gd name="connsiteY2" fmla="*/ 0 h 557214"/>
              <a:gd name="connsiteX3" fmla="*/ 2436812 w 2436812"/>
              <a:gd name="connsiteY3" fmla="*/ 557214 h 557214"/>
              <a:gd name="connsiteX4" fmla="*/ 0 w 2436812"/>
              <a:gd name="connsiteY4" fmla="*/ 557214 h 557214"/>
              <a:gd name="connsiteX0" fmla="*/ 0 w 3333829"/>
              <a:gd name="connsiteY0" fmla="*/ 574631 h 574631"/>
              <a:gd name="connsiteX1" fmla="*/ 914366 w 3333829"/>
              <a:gd name="connsiteY1" fmla="*/ 17417 h 574631"/>
              <a:gd name="connsiteX2" fmla="*/ 3333829 w 3333829"/>
              <a:gd name="connsiteY2" fmla="*/ 0 h 574631"/>
              <a:gd name="connsiteX3" fmla="*/ 2436812 w 3333829"/>
              <a:gd name="connsiteY3" fmla="*/ 574631 h 574631"/>
              <a:gd name="connsiteX4" fmla="*/ 0 w 3333829"/>
              <a:gd name="connsiteY4" fmla="*/ 574631 h 574631"/>
              <a:gd name="connsiteX0" fmla="*/ 0 w 3333829"/>
              <a:gd name="connsiteY0" fmla="*/ 588964 h 588964"/>
              <a:gd name="connsiteX1" fmla="*/ 3124166 w 3333829"/>
              <a:gd name="connsiteY1" fmla="*/ 0 h 588964"/>
              <a:gd name="connsiteX2" fmla="*/ 3333829 w 3333829"/>
              <a:gd name="connsiteY2" fmla="*/ 14333 h 588964"/>
              <a:gd name="connsiteX3" fmla="*/ 2436812 w 3333829"/>
              <a:gd name="connsiteY3" fmla="*/ 588964 h 588964"/>
              <a:gd name="connsiteX4" fmla="*/ 0 w 3333829"/>
              <a:gd name="connsiteY4" fmla="*/ 588964 h 588964"/>
              <a:gd name="connsiteX0" fmla="*/ 0 w 3331447"/>
              <a:gd name="connsiteY0" fmla="*/ 588964 h 588964"/>
              <a:gd name="connsiteX1" fmla="*/ 3124166 w 3331447"/>
              <a:gd name="connsiteY1" fmla="*/ 0 h 588964"/>
              <a:gd name="connsiteX2" fmla="*/ 3331447 w 3331447"/>
              <a:gd name="connsiteY2" fmla="*/ 28621 h 588964"/>
              <a:gd name="connsiteX3" fmla="*/ 2436812 w 3331447"/>
              <a:gd name="connsiteY3" fmla="*/ 588964 h 588964"/>
              <a:gd name="connsiteX4" fmla="*/ 0 w 3331447"/>
              <a:gd name="connsiteY4" fmla="*/ 588964 h 58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7" h="588964">
                <a:moveTo>
                  <a:pt x="0" y="588964"/>
                </a:moveTo>
                <a:lnTo>
                  <a:pt x="3124166" y="0"/>
                </a:lnTo>
                <a:lnTo>
                  <a:pt x="3331447" y="28621"/>
                </a:lnTo>
                <a:lnTo>
                  <a:pt x="2436812" y="588964"/>
                </a:lnTo>
                <a:lnTo>
                  <a:pt x="0" y="588964"/>
                </a:lnTo>
                <a:close/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5">
                  <a:alpha val="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34125" y="4210290"/>
            <a:ext cx="24463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ACI for IWAN</a:t>
            </a:r>
          </a:p>
          <a:p>
            <a:pPr lvl="0" algn="r"/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Fast IT with EPIC-EM</a:t>
            </a:r>
          </a:p>
        </p:txBody>
      </p:sp>
      <p:sp>
        <p:nvSpPr>
          <p:cNvPr id="11" name="Round Same Side Corner Rectangle 10"/>
          <p:cNvSpPr/>
          <p:nvPr/>
        </p:nvSpPr>
        <p:spPr>
          <a:xfrm rot="5400000" flipH="1">
            <a:off x="7114743" y="1905190"/>
            <a:ext cx="971135" cy="2433964"/>
          </a:xfrm>
          <a:prstGeom prst="round2Same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91440" tIns="91440" rIns="91440" bIns="91440" rtlCol="0" anchor="ctr"/>
          <a:lstStyle/>
          <a:p>
            <a:pPr lvl="0" algn="r"/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Best of Breed Security</a:t>
            </a: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/>
            </a:r>
            <a:b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1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SourceFire</a:t>
            </a: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IPS, </a:t>
            </a:r>
            <a:r>
              <a:rPr lang="en-US" sz="1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Scansafe</a:t>
            </a: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rapezoid 11"/>
          <p:cNvSpPr/>
          <p:nvPr/>
        </p:nvSpPr>
        <p:spPr>
          <a:xfrm rot="16200000" flipH="1">
            <a:off x="5409647" y="2638283"/>
            <a:ext cx="971550" cy="971550"/>
          </a:xfrm>
          <a:prstGeom prst="trapezoid">
            <a:avLst>
              <a:gd name="adj" fmla="val 3284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 Single Corner Rectangle 12"/>
          <p:cNvSpPr/>
          <p:nvPr/>
        </p:nvSpPr>
        <p:spPr>
          <a:xfrm flipH="1">
            <a:off x="354013" y="1297163"/>
            <a:ext cx="2436812" cy="971550"/>
          </a:xfrm>
          <a:prstGeom prst="round1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rtlCol="0" anchor="ctr"/>
          <a:lstStyle/>
          <a:p>
            <a:pPr algn="r"/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Virtualized +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Services </a:t>
            </a:r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Aware Architecture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Appliance like 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</a:p>
        </p:txBody>
      </p:sp>
      <p:sp>
        <p:nvSpPr>
          <p:cNvPr id="14" name="Trapezoid 5"/>
          <p:cNvSpPr/>
          <p:nvPr/>
        </p:nvSpPr>
        <p:spPr>
          <a:xfrm rot="5400000">
            <a:off x="2474119" y="1613869"/>
            <a:ext cx="1528763" cy="895351"/>
          </a:xfrm>
          <a:custGeom>
            <a:avLst/>
            <a:gdLst>
              <a:gd name="connsiteX0" fmla="*/ 0 w 971550"/>
              <a:gd name="connsiteY0" fmla="*/ 895350 h 895350"/>
              <a:gd name="connsiteX1" fmla="*/ 223838 w 971550"/>
              <a:gd name="connsiteY1" fmla="*/ 0 h 895350"/>
              <a:gd name="connsiteX2" fmla="*/ 747713 w 971550"/>
              <a:gd name="connsiteY2" fmla="*/ 0 h 895350"/>
              <a:gd name="connsiteX3" fmla="*/ 971550 w 971550"/>
              <a:gd name="connsiteY3" fmla="*/ 895350 h 895350"/>
              <a:gd name="connsiteX4" fmla="*/ 0 w 971550"/>
              <a:gd name="connsiteY4" fmla="*/ 895350 h 895350"/>
              <a:gd name="connsiteX0" fmla="*/ 0 w 1528763"/>
              <a:gd name="connsiteY0" fmla="*/ 895350 h 895350"/>
              <a:gd name="connsiteX1" fmla="*/ 223838 w 1528763"/>
              <a:gd name="connsiteY1" fmla="*/ 0 h 895350"/>
              <a:gd name="connsiteX2" fmla="*/ 1528763 w 1528763"/>
              <a:gd name="connsiteY2" fmla="*/ 0 h 895350"/>
              <a:gd name="connsiteX3" fmla="*/ 971550 w 1528763"/>
              <a:gd name="connsiteY3" fmla="*/ 895350 h 895350"/>
              <a:gd name="connsiteX4" fmla="*/ 0 w 1528763"/>
              <a:gd name="connsiteY4" fmla="*/ 895350 h 895350"/>
              <a:gd name="connsiteX0" fmla="*/ 0 w 1528763"/>
              <a:gd name="connsiteY0" fmla="*/ 895351 h 895351"/>
              <a:gd name="connsiteX1" fmla="*/ 1262065 w 1528763"/>
              <a:gd name="connsiteY1" fmla="*/ 0 h 895351"/>
              <a:gd name="connsiteX2" fmla="*/ 1528763 w 1528763"/>
              <a:gd name="connsiteY2" fmla="*/ 1 h 895351"/>
              <a:gd name="connsiteX3" fmla="*/ 971550 w 1528763"/>
              <a:gd name="connsiteY3" fmla="*/ 895351 h 895351"/>
              <a:gd name="connsiteX4" fmla="*/ 0 w 1528763"/>
              <a:gd name="connsiteY4" fmla="*/ 895351 h 89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763" h="895351">
                <a:moveTo>
                  <a:pt x="0" y="895351"/>
                </a:moveTo>
                <a:lnTo>
                  <a:pt x="1262065" y="0"/>
                </a:lnTo>
                <a:lnTo>
                  <a:pt x="1528763" y="1"/>
                </a:lnTo>
                <a:lnTo>
                  <a:pt x="971550" y="895351"/>
                </a:lnTo>
                <a:lnTo>
                  <a:pt x="0" y="895351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5">
                  <a:alpha val="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rapezoid 6"/>
          <p:cNvSpPr/>
          <p:nvPr/>
        </p:nvSpPr>
        <p:spPr>
          <a:xfrm flipV="1">
            <a:off x="354013" y="2268713"/>
            <a:ext cx="3331447" cy="588964"/>
          </a:xfrm>
          <a:custGeom>
            <a:avLst/>
            <a:gdLst>
              <a:gd name="connsiteX0" fmla="*/ 0 w 2436812"/>
              <a:gd name="connsiteY0" fmla="*/ 557214 h 557214"/>
              <a:gd name="connsiteX1" fmla="*/ 914366 w 2436812"/>
              <a:gd name="connsiteY1" fmla="*/ 0 h 557214"/>
              <a:gd name="connsiteX2" fmla="*/ 1522446 w 2436812"/>
              <a:gd name="connsiteY2" fmla="*/ 0 h 557214"/>
              <a:gd name="connsiteX3" fmla="*/ 2436812 w 2436812"/>
              <a:gd name="connsiteY3" fmla="*/ 557214 h 557214"/>
              <a:gd name="connsiteX4" fmla="*/ 0 w 2436812"/>
              <a:gd name="connsiteY4" fmla="*/ 557214 h 557214"/>
              <a:gd name="connsiteX0" fmla="*/ 0 w 3333829"/>
              <a:gd name="connsiteY0" fmla="*/ 574631 h 574631"/>
              <a:gd name="connsiteX1" fmla="*/ 914366 w 3333829"/>
              <a:gd name="connsiteY1" fmla="*/ 17417 h 574631"/>
              <a:gd name="connsiteX2" fmla="*/ 3333829 w 3333829"/>
              <a:gd name="connsiteY2" fmla="*/ 0 h 574631"/>
              <a:gd name="connsiteX3" fmla="*/ 2436812 w 3333829"/>
              <a:gd name="connsiteY3" fmla="*/ 574631 h 574631"/>
              <a:gd name="connsiteX4" fmla="*/ 0 w 3333829"/>
              <a:gd name="connsiteY4" fmla="*/ 574631 h 574631"/>
              <a:gd name="connsiteX0" fmla="*/ 0 w 3333829"/>
              <a:gd name="connsiteY0" fmla="*/ 588964 h 588964"/>
              <a:gd name="connsiteX1" fmla="*/ 3124166 w 3333829"/>
              <a:gd name="connsiteY1" fmla="*/ 0 h 588964"/>
              <a:gd name="connsiteX2" fmla="*/ 3333829 w 3333829"/>
              <a:gd name="connsiteY2" fmla="*/ 14333 h 588964"/>
              <a:gd name="connsiteX3" fmla="*/ 2436812 w 3333829"/>
              <a:gd name="connsiteY3" fmla="*/ 588964 h 588964"/>
              <a:gd name="connsiteX4" fmla="*/ 0 w 3333829"/>
              <a:gd name="connsiteY4" fmla="*/ 588964 h 588964"/>
              <a:gd name="connsiteX0" fmla="*/ 0 w 3331447"/>
              <a:gd name="connsiteY0" fmla="*/ 588964 h 588964"/>
              <a:gd name="connsiteX1" fmla="*/ 3124166 w 3331447"/>
              <a:gd name="connsiteY1" fmla="*/ 0 h 588964"/>
              <a:gd name="connsiteX2" fmla="*/ 3331447 w 3331447"/>
              <a:gd name="connsiteY2" fmla="*/ 28621 h 588964"/>
              <a:gd name="connsiteX3" fmla="*/ 2436812 w 3331447"/>
              <a:gd name="connsiteY3" fmla="*/ 588964 h 588964"/>
              <a:gd name="connsiteX4" fmla="*/ 0 w 3331447"/>
              <a:gd name="connsiteY4" fmla="*/ 588964 h 58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7" h="588964">
                <a:moveTo>
                  <a:pt x="0" y="588964"/>
                </a:moveTo>
                <a:lnTo>
                  <a:pt x="3124166" y="0"/>
                </a:lnTo>
                <a:lnTo>
                  <a:pt x="3331447" y="28621"/>
                </a:lnTo>
                <a:lnTo>
                  <a:pt x="2436812" y="588964"/>
                </a:lnTo>
                <a:lnTo>
                  <a:pt x="0" y="58896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alpha val="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ingle Corner Rectangle 15"/>
          <p:cNvSpPr/>
          <p:nvPr/>
        </p:nvSpPr>
        <p:spPr>
          <a:xfrm flipH="1" flipV="1">
            <a:off x="354013" y="4003051"/>
            <a:ext cx="2436812" cy="971550"/>
          </a:xfrm>
          <a:prstGeom prst="round1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rapezoid 5"/>
          <p:cNvSpPr/>
          <p:nvPr/>
        </p:nvSpPr>
        <p:spPr>
          <a:xfrm rot="16200000" flipV="1">
            <a:off x="2474119" y="3762073"/>
            <a:ext cx="1528763" cy="895351"/>
          </a:xfrm>
          <a:custGeom>
            <a:avLst/>
            <a:gdLst>
              <a:gd name="connsiteX0" fmla="*/ 0 w 971550"/>
              <a:gd name="connsiteY0" fmla="*/ 895350 h 895350"/>
              <a:gd name="connsiteX1" fmla="*/ 223838 w 971550"/>
              <a:gd name="connsiteY1" fmla="*/ 0 h 895350"/>
              <a:gd name="connsiteX2" fmla="*/ 747713 w 971550"/>
              <a:gd name="connsiteY2" fmla="*/ 0 h 895350"/>
              <a:gd name="connsiteX3" fmla="*/ 971550 w 971550"/>
              <a:gd name="connsiteY3" fmla="*/ 895350 h 895350"/>
              <a:gd name="connsiteX4" fmla="*/ 0 w 971550"/>
              <a:gd name="connsiteY4" fmla="*/ 895350 h 895350"/>
              <a:gd name="connsiteX0" fmla="*/ 0 w 1528763"/>
              <a:gd name="connsiteY0" fmla="*/ 895350 h 895350"/>
              <a:gd name="connsiteX1" fmla="*/ 223838 w 1528763"/>
              <a:gd name="connsiteY1" fmla="*/ 0 h 895350"/>
              <a:gd name="connsiteX2" fmla="*/ 1528763 w 1528763"/>
              <a:gd name="connsiteY2" fmla="*/ 0 h 895350"/>
              <a:gd name="connsiteX3" fmla="*/ 971550 w 1528763"/>
              <a:gd name="connsiteY3" fmla="*/ 895350 h 895350"/>
              <a:gd name="connsiteX4" fmla="*/ 0 w 1528763"/>
              <a:gd name="connsiteY4" fmla="*/ 895350 h 895350"/>
              <a:gd name="connsiteX0" fmla="*/ 0 w 1528763"/>
              <a:gd name="connsiteY0" fmla="*/ 895351 h 895351"/>
              <a:gd name="connsiteX1" fmla="*/ 1262065 w 1528763"/>
              <a:gd name="connsiteY1" fmla="*/ 0 h 895351"/>
              <a:gd name="connsiteX2" fmla="*/ 1528763 w 1528763"/>
              <a:gd name="connsiteY2" fmla="*/ 1 h 895351"/>
              <a:gd name="connsiteX3" fmla="*/ 971550 w 1528763"/>
              <a:gd name="connsiteY3" fmla="*/ 895351 h 895351"/>
              <a:gd name="connsiteX4" fmla="*/ 0 w 1528763"/>
              <a:gd name="connsiteY4" fmla="*/ 895351 h 895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8763" h="895351">
                <a:moveTo>
                  <a:pt x="0" y="895351"/>
                </a:moveTo>
                <a:lnTo>
                  <a:pt x="1262065" y="0"/>
                </a:lnTo>
                <a:lnTo>
                  <a:pt x="1528763" y="1"/>
                </a:lnTo>
                <a:lnTo>
                  <a:pt x="971550" y="895351"/>
                </a:lnTo>
                <a:lnTo>
                  <a:pt x="0" y="895351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5">
                  <a:alpha val="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rapezoid 6"/>
          <p:cNvSpPr/>
          <p:nvPr/>
        </p:nvSpPr>
        <p:spPr>
          <a:xfrm>
            <a:off x="354013" y="3413616"/>
            <a:ext cx="3331447" cy="588964"/>
          </a:xfrm>
          <a:custGeom>
            <a:avLst/>
            <a:gdLst>
              <a:gd name="connsiteX0" fmla="*/ 0 w 2436812"/>
              <a:gd name="connsiteY0" fmla="*/ 557214 h 557214"/>
              <a:gd name="connsiteX1" fmla="*/ 914366 w 2436812"/>
              <a:gd name="connsiteY1" fmla="*/ 0 h 557214"/>
              <a:gd name="connsiteX2" fmla="*/ 1522446 w 2436812"/>
              <a:gd name="connsiteY2" fmla="*/ 0 h 557214"/>
              <a:gd name="connsiteX3" fmla="*/ 2436812 w 2436812"/>
              <a:gd name="connsiteY3" fmla="*/ 557214 h 557214"/>
              <a:gd name="connsiteX4" fmla="*/ 0 w 2436812"/>
              <a:gd name="connsiteY4" fmla="*/ 557214 h 557214"/>
              <a:gd name="connsiteX0" fmla="*/ 0 w 3333829"/>
              <a:gd name="connsiteY0" fmla="*/ 574631 h 574631"/>
              <a:gd name="connsiteX1" fmla="*/ 914366 w 3333829"/>
              <a:gd name="connsiteY1" fmla="*/ 17417 h 574631"/>
              <a:gd name="connsiteX2" fmla="*/ 3333829 w 3333829"/>
              <a:gd name="connsiteY2" fmla="*/ 0 h 574631"/>
              <a:gd name="connsiteX3" fmla="*/ 2436812 w 3333829"/>
              <a:gd name="connsiteY3" fmla="*/ 574631 h 574631"/>
              <a:gd name="connsiteX4" fmla="*/ 0 w 3333829"/>
              <a:gd name="connsiteY4" fmla="*/ 574631 h 574631"/>
              <a:gd name="connsiteX0" fmla="*/ 0 w 3333829"/>
              <a:gd name="connsiteY0" fmla="*/ 588964 h 588964"/>
              <a:gd name="connsiteX1" fmla="*/ 3124166 w 3333829"/>
              <a:gd name="connsiteY1" fmla="*/ 0 h 588964"/>
              <a:gd name="connsiteX2" fmla="*/ 3333829 w 3333829"/>
              <a:gd name="connsiteY2" fmla="*/ 14333 h 588964"/>
              <a:gd name="connsiteX3" fmla="*/ 2436812 w 3333829"/>
              <a:gd name="connsiteY3" fmla="*/ 588964 h 588964"/>
              <a:gd name="connsiteX4" fmla="*/ 0 w 3333829"/>
              <a:gd name="connsiteY4" fmla="*/ 588964 h 588964"/>
              <a:gd name="connsiteX0" fmla="*/ 0 w 3331447"/>
              <a:gd name="connsiteY0" fmla="*/ 588964 h 588964"/>
              <a:gd name="connsiteX1" fmla="*/ 3124166 w 3331447"/>
              <a:gd name="connsiteY1" fmla="*/ 0 h 588964"/>
              <a:gd name="connsiteX2" fmla="*/ 3331447 w 3331447"/>
              <a:gd name="connsiteY2" fmla="*/ 28621 h 588964"/>
              <a:gd name="connsiteX3" fmla="*/ 2436812 w 3331447"/>
              <a:gd name="connsiteY3" fmla="*/ 588964 h 588964"/>
              <a:gd name="connsiteX4" fmla="*/ 0 w 3331447"/>
              <a:gd name="connsiteY4" fmla="*/ 588964 h 58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1447" h="588964">
                <a:moveTo>
                  <a:pt x="0" y="588964"/>
                </a:moveTo>
                <a:lnTo>
                  <a:pt x="3124166" y="0"/>
                </a:lnTo>
                <a:lnTo>
                  <a:pt x="3331447" y="28621"/>
                </a:lnTo>
                <a:lnTo>
                  <a:pt x="2436812" y="588964"/>
                </a:lnTo>
                <a:lnTo>
                  <a:pt x="0" y="588964"/>
                </a:lnTo>
                <a:close/>
              </a:path>
            </a:pathLst>
          </a:cu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100000">
                <a:schemeClr val="accent5">
                  <a:alpha val="0"/>
                </a:schemeClr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8989" y="4208306"/>
            <a:ext cx="2652164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r"/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 like Performance</a:t>
            </a:r>
          </a:p>
          <a:p>
            <a:pPr lvl="0" algn="r"/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 WAN with IWAN &amp; AKC</a:t>
            </a:r>
          </a:p>
        </p:txBody>
      </p:sp>
      <p:sp>
        <p:nvSpPr>
          <p:cNvPr id="20" name="Round Same Side Corner Rectangle 19"/>
          <p:cNvSpPr/>
          <p:nvPr/>
        </p:nvSpPr>
        <p:spPr>
          <a:xfrm rot="16200000">
            <a:off x="1088603" y="1905189"/>
            <a:ext cx="971135" cy="2433964"/>
          </a:xfrm>
          <a:prstGeom prst="round2SameRect">
            <a:avLst/>
          </a:prstGeom>
          <a:gradFill>
            <a:gsLst>
              <a:gs pos="0">
                <a:schemeClr val="accent1"/>
              </a:gs>
              <a:gs pos="100000">
                <a:schemeClr val="accent6"/>
              </a:gs>
            </a:gsLst>
            <a:lin ang="19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tIns="91440" rtlCol="0" anchor="ctr"/>
          <a:lstStyle/>
          <a:p>
            <a:pPr algn="r"/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as You Grow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2X Performance with License</a:t>
            </a:r>
          </a:p>
          <a:p>
            <a:pPr algn="r"/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4-10X Faster than G2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rapezoid 20"/>
          <p:cNvSpPr/>
          <p:nvPr/>
        </p:nvSpPr>
        <p:spPr>
          <a:xfrm rot="5400000">
            <a:off x="2790825" y="2638283"/>
            <a:ext cx="971550" cy="971550"/>
          </a:xfrm>
          <a:prstGeom prst="trapezoid">
            <a:avLst>
              <a:gd name="adj" fmla="val 32843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5">
                  <a:alpha val="0"/>
                </a:schemeClr>
              </a:gs>
            </a:gsLst>
            <a:lin ang="162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471000" y="2136286"/>
            <a:ext cx="2183390" cy="2120642"/>
            <a:chOff x="3471000" y="1940878"/>
            <a:chExt cx="2183390" cy="2120642"/>
          </a:xfrm>
        </p:grpSpPr>
        <p:grpSp>
          <p:nvGrpSpPr>
            <p:cNvPr id="23" name="Group 22"/>
            <p:cNvGrpSpPr/>
            <p:nvPr/>
          </p:nvGrpSpPr>
          <p:grpSpPr>
            <a:xfrm>
              <a:off x="3471000" y="1940878"/>
              <a:ext cx="2183390" cy="2120642"/>
              <a:chOff x="3471000" y="1940878"/>
              <a:chExt cx="2183390" cy="212064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3471000" y="1940878"/>
                <a:ext cx="2183390" cy="2120642"/>
                <a:chOff x="3471000" y="1940878"/>
                <a:chExt cx="2183390" cy="2120642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3502374" y="1940878"/>
                  <a:ext cx="2120642" cy="2120642"/>
                </a:xfrm>
                <a:prstGeom prst="ellipse">
                  <a:avLst/>
                </a:prstGeom>
                <a:gradFill>
                  <a:gsLst>
                    <a:gs pos="0">
                      <a:schemeClr val="accent5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4400000" scaled="0"/>
                </a:gradFill>
                <a:ln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tint val="44500"/>
                          <a:satMod val="160000"/>
                          <a:alpha val="0"/>
                        </a:schemeClr>
                      </a:gs>
                    </a:gsLst>
                    <a:lin ang="5400000" scaled="0"/>
                  </a:gradFill>
                </a:ln>
                <a:effectLst>
                  <a:outerShdw blurRad="63500" sx="102000" sy="102000" algn="ctr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 smtClean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Oval 28"/>
                <p:cNvSpPr/>
                <p:nvPr/>
              </p:nvSpPr>
              <p:spPr bwMode="auto">
                <a:xfrm>
                  <a:off x="3471000" y="1995384"/>
                  <a:ext cx="2183390" cy="2011630"/>
                </a:xfrm>
                <a:prstGeom prst="ellipse">
                  <a:avLst/>
                </a:prstGeom>
                <a:blipFill dpi="0"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a:blipFill>
                <a:ln w="38100" cmpd="sng"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359" tIns="45679" rIns="91359" bIns="45679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18277"/>
                  <a:endParaRPr lang="en-US" sz="2400" dirty="0">
                    <a:solidFill>
                      <a:srgbClr val="000090"/>
                    </a:solidFill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>
                <a:off x="3800695" y="3068559"/>
                <a:ext cx="1524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Cisco ISR</a:t>
                </a:r>
              </a:p>
              <a:p>
                <a:pPr algn="ctr"/>
                <a:r>
                  <a:rPr lang="en-US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4000</a:t>
                </a:r>
                <a:endPara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3819525" y="1981200"/>
              <a:ext cx="1495425" cy="1000125"/>
            </a:xfrm>
            <a:prstGeom prst="ellipse">
              <a:avLst/>
            </a:prstGeom>
            <a:gradFill>
              <a:gsLst>
                <a:gs pos="40000">
                  <a:schemeClr val="accent5">
                    <a:alpha val="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" name="Oval 24"/>
            <p:cNvSpPr/>
            <p:nvPr/>
          </p:nvSpPr>
          <p:spPr>
            <a:xfrm>
              <a:off x="3571875" y="2054255"/>
              <a:ext cx="1990726" cy="1990724"/>
            </a:xfrm>
            <a:prstGeom prst="ellipse">
              <a:avLst/>
            </a:prstGeom>
            <a:gradFill>
              <a:gsLst>
                <a:gs pos="21000">
                  <a:schemeClr val="accent5">
                    <a:alpha val="0"/>
                  </a:schemeClr>
                </a:gs>
                <a:gs pos="0">
                  <a:schemeClr val="accent6">
                    <a:lumMod val="60000"/>
                    <a:lumOff val="40000"/>
                  </a:schemeClr>
                </a:gs>
              </a:gsLst>
              <a:lin ang="162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6328" y="2814657"/>
            <a:ext cx="1840072" cy="40030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32901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4243115" cy="3083094"/>
          </a:xfrm>
        </p:spPr>
        <p:txBody>
          <a:bodyPr anchor="ctr"/>
          <a:lstStyle/>
          <a:p>
            <a:pPr marL="0" indent="0">
              <a:buNone/>
            </a:pPr>
            <a:r>
              <a:rPr lang="en-AU" sz="1600" dirty="0">
                <a:solidFill>
                  <a:schemeClr val="tx2"/>
                </a:solidFill>
              </a:rPr>
              <a:t>Cisco® 4451 with Cisco UCS® E-Series </a:t>
            </a:r>
            <a:br>
              <a:rPr lang="en-AU" sz="1600" dirty="0">
                <a:solidFill>
                  <a:schemeClr val="tx2"/>
                </a:solidFill>
              </a:rPr>
            </a:br>
            <a:r>
              <a:rPr lang="en-AU" sz="1600" dirty="0">
                <a:solidFill>
                  <a:schemeClr val="tx2"/>
                </a:solidFill>
              </a:rPr>
              <a:t>and SM-X Layer 2/3 Switch </a:t>
            </a:r>
            <a:r>
              <a:rPr lang="en-AU" sz="1600" dirty="0" smtClean="0">
                <a:solidFill>
                  <a:schemeClr val="tx2"/>
                </a:solidFill>
              </a:rPr>
              <a:t>Module</a:t>
            </a:r>
          </a:p>
          <a:p>
            <a:pPr marL="0" indent="0">
              <a:buNone/>
            </a:pPr>
            <a:r>
              <a:rPr lang="en-AU" sz="1600" dirty="0" smtClean="0"/>
              <a:t>“</a:t>
            </a:r>
            <a:r>
              <a:rPr lang="en-AU" sz="1600" dirty="0"/>
              <a:t>The 4451 is poised to address the gap between networking functions that are fully virtualized and those that are still embedded in dedicated networking devices…transforming a product line that began as a way to connect remote sites to corporate networks and the Internet into a </a:t>
            </a:r>
            <a:r>
              <a:rPr lang="en-AU" sz="1600" i="1" dirty="0" smtClean="0">
                <a:solidFill>
                  <a:srgbClr val="2968AF"/>
                </a:solidFill>
              </a:rPr>
              <a:t>small</a:t>
            </a:r>
            <a:r>
              <a:rPr lang="en-AU" sz="1600" i="1" dirty="0">
                <a:solidFill>
                  <a:srgbClr val="2968AF"/>
                </a:solidFill>
              </a:rPr>
              <a:t>-scale data </a:t>
            </a:r>
            <a:r>
              <a:rPr lang="en-AU" sz="1600" i="1" dirty="0" smtClean="0">
                <a:solidFill>
                  <a:srgbClr val="2968AF"/>
                </a:solidFill>
              </a:rPr>
              <a:t>centre </a:t>
            </a:r>
            <a:r>
              <a:rPr lang="en-AU" sz="1600" i="1" dirty="0">
                <a:solidFill>
                  <a:srgbClr val="2968AF"/>
                </a:solidFill>
              </a:rPr>
              <a:t>in a </a:t>
            </a:r>
            <a:r>
              <a:rPr lang="en-AU" sz="1600" i="1" dirty="0" smtClean="0">
                <a:solidFill>
                  <a:srgbClr val="2968AF"/>
                </a:solidFill>
              </a:rPr>
              <a:t>box</a:t>
            </a:r>
            <a:r>
              <a:rPr lang="en-AU" sz="1600" dirty="0" smtClean="0"/>
              <a:t>.”</a:t>
            </a:r>
          </a:p>
          <a:p>
            <a:pPr marL="0" indent="0">
              <a:buNone/>
            </a:pPr>
            <a:r>
              <a:rPr lang="en-AU" sz="1600" dirty="0"/>
              <a:t>—</a:t>
            </a:r>
            <a:r>
              <a:rPr lang="en-AU" sz="1600" dirty="0" smtClean="0"/>
              <a:t>Kurt </a:t>
            </a:r>
            <a:r>
              <a:rPr lang="en-AU" sz="1600" dirty="0"/>
              <a:t>Marko, Best of </a:t>
            </a:r>
            <a:r>
              <a:rPr lang="en-AU" sz="1600" dirty="0" err="1"/>
              <a:t>Interop</a:t>
            </a:r>
            <a:r>
              <a:rPr lang="en-AU" sz="1600" dirty="0"/>
              <a:t> </a:t>
            </a:r>
            <a:r>
              <a:rPr lang="en-AU" sz="1600" dirty="0" smtClean="0"/>
              <a:t>Judge</a:t>
            </a:r>
            <a:endParaRPr lang="en-AU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Best of </a:t>
            </a:r>
            <a:r>
              <a:rPr lang="en-AU" dirty="0" err="1" smtClean="0"/>
              <a:t>Interop</a:t>
            </a:r>
            <a:r>
              <a:rPr lang="en-AU" dirty="0" smtClean="0"/>
              <a:t> Networking Winner</a:t>
            </a:r>
            <a:r>
              <a:rPr lang="en-AU" dirty="0"/>
              <a:t/>
            </a:r>
            <a:br>
              <a:rPr lang="en-AU" dirty="0"/>
            </a:br>
            <a:r>
              <a:rPr lang="en-AU" sz="2400" dirty="0"/>
              <a:t>Cisco 4451 ISR Converged Branch Infrastructure</a:t>
            </a:r>
            <a:endParaRPr lang="en-AU" dirty="0"/>
          </a:p>
        </p:txBody>
      </p:sp>
      <p:pic>
        <p:nvPicPr>
          <p:cNvPr id="6" name="Picture 5" descr="ilv14_125x125-BOI-Networking-Winner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42103" y="1539251"/>
            <a:ext cx="1203973" cy="1203971"/>
          </a:xfrm>
          <a:prstGeom prst="rect">
            <a:avLst/>
          </a:prstGeom>
          <a:noFill/>
          <a:ln w="15875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7" name="Picture 2" descr="C:\Users\rteligic\Desktop\wolkdfhvkfdh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1439" y="2639406"/>
            <a:ext cx="1323975" cy="1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47184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ISR G2 and 4000 Series Platforms</a:t>
            </a:r>
            <a:br>
              <a:rPr lang="en-AU" dirty="0" smtClean="0"/>
            </a:br>
            <a:r>
              <a:rPr lang="en-AU" sz="2400" dirty="0" smtClean="0"/>
              <a:t>Pricing and Performance</a:t>
            </a:r>
            <a:endParaRPr lang="en-AU" dirty="0"/>
          </a:p>
        </p:txBody>
      </p:sp>
      <p:grpSp>
        <p:nvGrpSpPr>
          <p:cNvPr id="7" name="Group 6"/>
          <p:cNvGrpSpPr/>
          <p:nvPr/>
        </p:nvGrpSpPr>
        <p:grpSpPr>
          <a:xfrm>
            <a:off x="259410" y="2105206"/>
            <a:ext cx="8559153" cy="816278"/>
            <a:chOff x="259410" y="1846460"/>
            <a:chExt cx="8559153" cy="816278"/>
          </a:xfrm>
        </p:grpSpPr>
        <p:grpSp>
          <p:nvGrpSpPr>
            <p:cNvPr id="8" name="Group 7"/>
            <p:cNvGrpSpPr/>
            <p:nvPr/>
          </p:nvGrpSpPr>
          <p:grpSpPr>
            <a:xfrm>
              <a:off x="259410" y="1846460"/>
              <a:ext cx="8559153" cy="748798"/>
              <a:chOff x="259410" y="1846460"/>
              <a:chExt cx="8559153" cy="74879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59410" y="1880801"/>
                <a:ext cx="4013841" cy="714457"/>
              </a:xfrm>
              <a:prstGeom prst="rect">
                <a:avLst/>
              </a:prstGeom>
              <a:solidFill>
                <a:srgbClr val="EAEAEA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86" tIns="34243" rIns="68486" bIns="34243" rtlCol="0" anchor="ctr"/>
              <a:lstStyle/>
              <a:p>
                <a:pPr algn="ctr" defTabSz="684708"/>
                <a:endParaRPr lang="en-US" dirty="0">
                  <a:solidFill>
                    <a:srgbClr val="8D8D8D"/>
                  </a:solidFill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374650" y="2246737"/>
                <a:ext cx="3898605" cy="348136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000" dirty="0">
                    <a:solidFill>
                      <a:schemeClr val="tx1"/>
                    </a:solidFill>
                  </a:rPr>
                  <a:t>3925 (100 Mbps)</a:t>
                </a:r>
              </a:p>
              <a:p>
                <a:pPr algn="r"/>
                <a:r>
                  <a:rPr lang="en-US" sz="1000" dirty="0">
                    <a:solidFill>
                      <a:schemeClr val="tx1"/>
                    </a:solidFill>
                  </a:rPr>
                  <a:t>$9500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691750" y="2306096"/>
                <a:ext cx="44114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latin typeface="+mn-lt"/>
                  </a:rPr>
                  <a:t>3</a:t>
                </a:r>
                <a:r>
                  <a:rPr lang="en-US" sz="1000" dirty="0" smtClean="0">
                    <a:latin typeface="+mn-lt"/>
                  </a:rPr>
                  <a:t>RU</a:t>
                </a:r>
                <a:endParaRPr lang="en-US" sz="1000" dirty="0">
                  <a:latin typeface="+mn-lt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374650" y="1881789"/>
                <a:ext cx="3898605" cy="348136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000" dirty="0">
                    <a:solidFill>
                      <a:schemeClr val="tx1"/>
                    </a:solidFill>
                  </a:rPr>
                  <a:t>3945 (150 Mbps)</a:t>
                </a:r>
              </a:p>
              <a:p>
                <a:pPr algn="r"/>
                <a:r>
                  <a:rPr lang="en-US" sz="1000" dirty="0">
                    <a:solidFill>
                      <a:schemeClr val="tx1"/>
                    </a:solidFill>
                  </a:rPr>
                  <a:t>$13,000</a:t>
                </a:r>
              </a:p>
            </p:txBody>
          </p:sp>
          <p:pic>
            <p:nvPicPr>
              <p:cNvPr id="14" name="Picture 53" descr="LKJ03515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91400" y="1846460"/>
                <a:ext cx="765900" cy="4602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691750" y="1916934"/>
                <a:ext cx="44114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latin typeface="+mn-lt"/>
                  </a:rPr>
                  <a:t>3</a:t>
                </a:r>
                <a:r>
                  <a:rPr lang="en-US" sz="1000" dirty="0" smtClean="0">
                    <a:latin typeface="+mn-lt"/>
                  </a:rPr>
                  <a:t>RU</a:t>
                </a:r>
                <a:endParaRPr lang="en-US" sz="1000" dirty="0">
                  <a:latin typeface="+mn-lt"/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4919958" y="1988254"/>
                <a:ext cx="3898605" cy="445720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FFFFFF"/>
                    </a:solidFill>
                  </a:rPr>
                  <a:t>4431  (500 or 1000 Mbps)</a:t>
                </a:r>
              </a:p>
              <a:p>
                <a:pPr algn="r"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FFFFFF"/>
                    </a:solidFill>
                  </a:rPr>
                  <a:t>$</a:t>
                </a:r>
                <a:r>
                  <a:rPr lang="en-US" sz="1000" dirty="0" smtClean="0">
                    <a:solidFill>
                      <a:srgbClr val="FFFFFF"/>
                    </a:solidFill>
                  </a:rPr>
                  <a:t>11,000 to $13,000</a:t>
                </a:r>
                <a:endParaRPr lang="en-US" sz="1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401489" y="2088004"/>
                <a:ext cx="44114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FFFFFF"/>
                    </a:solidFill>
                    <a:latin typeface="+mn-lt"/>
                  </a:rPr>
                  <a:t>1RU</a:t>
                </a:r>
                <a:endParaRPr lang="en-US" sz="1000" dirty="0">
                  <a:solidFill>
                    <a:srgbClr val="FFFFFF"/>
                  </a:solidFill>
                  <a:latin typeface="+mn-lt"/>
                </a:endParaRPr>
              </a:p>
            </p:txBody>
          </p:sp>
          <p:pic>
            <p:nvPicPr>
              <p:cNvPr id="18" name="Picture 17" descr="USD 2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0086" y="2145511"/>
                <a:ext cx="1206163" cy="131207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9" name="Straight Connector 18"/>
              <p:cNvCxnSpPr/>
              <p:nvPr/>
            </p:nvCxnSpPr>
            <p:spPr>
              <a:xfrm>
                <a:off x="453950" y="2229925"/>
                <a:ext cx="371344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4273251" y="2236335"/>
                <a:ext cx="646707" cy="0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Picture 53" descr="LKJ03515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91400" y="2202512"/>
              <a:ext cx="765900" cy="460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/>
          <p:cNvGrpSpPr/>
          <p:nvPr/>
        </p:nvGrpSpPr>
        <p:grpSpPr>
          <a:xfrm>
            <a:off x="259410" y="1311677"/>
            <a:ext cx="8559153" cy="823898"/>
            <a:chOff x="259410" y="1111496"/>
            <a:chExt cx="8559153" cy="823898"/>
          </a:xfrm>
        </p:grpSpPr>
        <p:grpSp>
          <p:nvGrpSpPr>
            <p:cNvPr id="22" name="Group 21"/>
            <p:cNvGrpSpPr/>
            <p:nvPr/>
          </p:nvGrpSpPr>
          <p:grpSpPr>
            <a:xfrm>
              <a:off x="259410" y="1111496"/>
              <a:ext cx="8559153" cy="753481"/>
              <a:chOff x="259410" y="1111496"/>
              <a:chExt cx="8559153" cy="753481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259410" y="1139920"/>
                <a:ext cx="4013841" cy="714457"/>
              </a:xfrm>
              <a:prstGeom prst="rect">
                <a:avLst/>
              </a:prstGeom>
              <a:solidFill>
                <a:srgbClr val="EAEAEA"/>
              </a:solidFill>
              <a:ln w="95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486" tIns="34243" rIns="68486" bIns="34243" rtlCol="0" anchor="ctr"/>
              <a:lstStyle/>
              <a:p>
                <a:pPr algn="ctr" defTabSz="684708"/>
                <a:endParaRPr lang="en-US" dirty="0">
                  <a:solidFill>
                    <a:srgbClr val="8D8D8D"/>
                  </a:solidFill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374650" y="1151893"/>
                <a:ext cx="3898605" cy="348136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000" dirty="0">
                    <a:solidFill>
                      <a:schemeClr val="tx1"/>
                    </a:solidFill>
                  </a:rPr>
                  <a:t>3945E (350 Mbps)</a:t>
                </a:r>
              </a:p>
              <a:p>
                <a:pPr algn="r"/>
                <a:r>
                  <a:rPr lang="en-US" sz="1000" dirty="0">
                    <a:solidFill>
                      <a:schemeClr val="tx1"/>
                    </a:solidFill>
                  </a:rPr>
                  <a:t>$18,000</a:t>
                </a:r>
              </a:p>
            </p:txBody>
          </p:sp>
          <p:pic>
            <p:nvPicPr>
              <p:cNvPr id="26" name="Picture 53" descr="LKJ03515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91400" y="1111496"/>
                <a:ext cx="765900" cy="46022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1691750" y="1202851"/>
                <a:ext cx="44114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latin typeface="+mn-lt"/>
                  </a:rPr>
                  <a:t>3RU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374650" y="1516841"/>
                <a:ext cx="3898605" cy="348136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000" dirty="0">
                    <a:solidFill>
                      <a:schemeClr val="tx1"/>
                    </a:solidFill>
                  </a:rPr>
                  <a:t>3925E (250 Mbps)</a:t>
                </a:r>
              </a:p>
              <a:p>
                <a:pPr algn="r"/>
                <a:r>
                  <a:rPr lang="en-US" sz="1000" dirty="0">
                    <a:solidFill>
                      <a:schemeClr val="tx1"/>
                    </a:solidFill>
                  </a:rPr>
                  <a:t>$15,000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691750" y="1576324"/>
                <a:ext cx="44114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latin typeface="+mn-lt"/>
                  </a:rPr>
                  <a:t>3RU</a:t>
                </a:r>
                <a:endParaRPr lang="en-US" sz="1000" dirty="0">
                  <a:latin typeface="+mn-lt"/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4919958" y="1300439"/>
                <a:ext cx="3898605" cy="445720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 smtClean="0">
                    <a:solidFill>
                      <a:srgbClr val="FFFFFF"/>
                    </a:solidFill>
                  </a:rPr>
                  <a:t>4451 </a:t>
                </a:r>
                <a:r>
                  <a:rPr lang="en-US" sz="1000" b="1" dirty="0">
                    <a:solidFill>
                      <a:srgbClr val="FFFFFF"/>
                    </a:solidFill>
                  </a:rPr>
                  <a:t>(1 or 2Gbps)</a:t>
                </a:r>
              </a:p>
              <a:p>
                <a:pPr algn="r"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FFFFFF"/>
                    </a:solidFill>
                  </a:rPr>
                  <a:t>$18,000 </a:t>
                </a:r>
                <a:r>
                  <a:rPr lang="en-US" sz="1000" dirty="0" smtClean="0">
                    <a:solidFill>
                      <a:srgbClr val="FFFFFF"/>
                    </a:solidFill>
                  </a:rPr>
                  <a:t>to </a:t>
                </a:r>
                <a:r>
                  <a:rPr lang="en-US" sz="1000" dirty="0">
                    <a:solidFill>
                      <a:srgbClr val="FFFFFF"/>
                    </a:solidFill>
                  </a:rPr>
                  <a:t>$</a:t>
                </a:r>
                <a:r>
                  <a:rPr lang="en-US" sz="1000" dirty="0" smtClean="0">
                    <a:solidFill>
                      <a:srgbClr val="FFFFFF"/>
                    </a:solidFill>
                  </a:rPr>
                  <a:t>20,000</a:t>
                </a:r>
                <a:endParaRPr lang="en-US" sz="1000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31" name="Picture 3" descr="C:\Users\rteligic\Desktop\dxcsa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3263" y="1381207"/>
                <a:ext cx="1222986" cy="284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6401489" y="1400189"/>
                <a:ext cx="44114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FFFFFF"/>
                    </a:solidFill>
                    <a:latin typeface="+mn-lt"/>
                  </a:rPr>
                  <a:t>2RU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453950" y="1500029"/>
                <a:ext cx="371344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273251" y="1516841"/>
                <a:ext cx="646707" cy="0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53" descr="LKJ03515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91400" y="1475168"/>
              <a:ext cx="765900" cy="4602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Group 34"/>
          <p:cNvGrpSpPr/>
          <p:nvPr/>
        </p:nvGrpSpPr>
        <p:grpSpPr>
          <a:xfrm>
            <a:off x="259410" y="2858914"/>
            <a:ext cx="8559153" cy="877370"/>
            <a:chOff x="259410" y="2541189"/>
            <a:chExt cx="8559153" cy="877370"/>
          </a:xfrm>
        </p:grpSpPr>
        <p:sp>
          <p:nvSpPr>
            <p:cNvPr id="36" name="Rectangle 35"/>
            <p:cNvSpPr/>
            <p:nvPr/>
          </p:nvSpPr>
          <p:spPr>
            <a:xfrm>
              <a:off x="259410" y="2621682"/>
              <a:ext cx="4013841" cy="714457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86" tIns="34243" rIns="68486" bIns="34243" rtlCol="0" anchor="ctr"/>
            <a:lstStyle/>
            <a:p>
              <a:pPr algn="ctr" defTabSz="684708"/>
              <a:endParaRPr lang="en-US" dirty="0">
                <a:solidFill>
                  <a:srgbClr val="8D8D8D"/>
                </a:solidFill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74650" y="2976632"/>
              <a:ext cx="3898605" cy="34813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chemeClr val="tx1"/>
                  </a:solidFill>
                </a:rPr>
                <a:t>2921 (50 Mbps)</a:t>
              </a:r>
            </a:p>
            <a:p>
              <a:pPr algn="r"/>
              <a:r>
                <a:rPr lang="en-US" sz="1000" dirty="0">
                  <a:solidFill>
                    <a:schemeClr val="tx1"/>
                  </a:solidFill>
                </a:rPr>
                <a:t>$3695</a:t>
              </a:r>
            </a:p>
          </p:txBody>
        </p:sp>
        <p:pic>
          <p:nvPicPr>
            <p:cNvPr id="38" name="Picture 51" descr="LKJ03508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58828" y="2889620"/>
              <a:ext cx="880187" cy="52893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" name="Group 38"/>
            <p:cNvGrpSpPr/>
            <p:nvPr/>
          </p:nvGrpSpPr>
          <p:grpSpPr>
            <a:xfrm>
              <a:off x="374650" y="2541189"/>
              <a:ext cx="8443913" cy="740898"/>
              <a:chOff x="374650" y="2541189"/>
              <a:chExt cx="8443913" cy="74089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1691750" y="3035866"/>
                <a:ext cx="44114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latin typeface="+mn-lt"/>
                  </a:rPr>
                  <a:t>2</a:t>
                </a:r>
                <a:r>
                  <a:rPr lang="en-US" sz="1000" dirty="0" smtClean="0">
                    <a:latin typeface="+mn-lt"/>
                  </a:rPr>
                  <a:t>RU</a:t>
                </a:r>
                <a:endParaRPr lang="en-US" sz="1000" dirty="0">
                  <a:latin typeface="+mn-lt"/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74650" y="2611685"/>
                <a:ext cx="3898605" cy="348136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1000" dirty="0">
                    <a:solidFill>
                      <a:schemeClr val="tx1"/>
                    </a:solidFill>
                  </a:rPr>
                  <a:t>2951 (75 Mbps)</a:t>
                </a:r>
              </a:p>
              <a:p>
                <a:pPr algn="r"/>
                <a:r>
                  <a:rPr lang="en-US" sz="1000" dirty="0">
                    <a:solidFill>
                      <a:schemeClr val="tx1"/>
                    </a:solidFill>
                  </a:rPr>
                  <a:t>$7500</a:t>
                </a:r>
              </a:p>
            </p:txBody>
          </p:sp>
          <p:pic>
            <p:nvPicPr>
              <p:cNvPr id="42" name="Picture 51" descr="LKJ03508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458828" y="2541189"/>
                <a:ext cx="880187" cy="5289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691750" y="2687166"/>
                <a:ext cx="44114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latin typeface="+mn-lt"/>
                  </a:rPr>
                  <a:t>2</a:t>
                </a:r>
                <a:r>
                  <a:rPr lang="en-US" sz="1000" dirty="0" smtClean="0">
                    <a:latin typeface="+mn-lt"/>
                  </a:rPr>
                  <a:t>RU</a:t>
                </a:r>
                <a:endParaRPr lang="en-US" sz="1000" dirty="0">
                  <a:latin typeface="+mn-lt"/>
                </a:endParaRPr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4919958" y="2729535"/>
                <a:ext cx="3898605" cy="445720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dirty="0">
                    <a:solidFill>
                      <a:srgbClr val="FFFFFF"/>
                    </a:solidFill>
                  </a:rPr>
                  <a:t>4351  (200 or 400 Mbps)</a:t>
                </a:r>
              </a:p>
              <a:p>
                <a:pPr algn="r"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FFFFFF"/>
                    </a:solidFill>
                  </a:rPr>
                  <a:t>$8000 </a:t>
                </a:r>
                <a:r>
                  <a:rPr lang="en-US" sz="1000" dirty="0" smtClean="0">
                    <a:solidFill>
                      <a:srgbClr val="FFFFFF"/>
                    </a:solidFill>
                  </a:rPr>
                  <a:t>to $9500</a:t>
                </a:r>
                <a:endParaRPr lang="en-US" sz="10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358824" y="2843156"/>
                <a:ext cx="44114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FFFFFF"/>
                    </a:solidFill>
                    <a:latin typeface="+mn-lt"/>
                  </a:rPr>
                  <a:t>2RU</a:t>
                </a:r>
              </a:p>
            </p:txBody>
          </p:sp>
          <p:pic>
            <p:nvPicPr>
              <p:cNvPr id="46" name="Picture 4" descr="C:\Users\rteligic\Desktop\irtfig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3263" y="2841423"/>
                <a:ext cx="1175573" cy="2707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47" name="Straight Connector 46"/>
              <p:cNvCxnSpPr/>
              <p:nvPr/>
            </p:nvCxnSpPr>
            <p:spPr>
              <a:xfrm>
                <a:off x="453950" y="2976632"/>
                <a:ext cx="3713448" cy="0"/>
              </a:xfrm>
              <a:prstGeom prst="line">
                <a:avLst/>
              </a:prstGeom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4273251" y="2976632"/>
                <a:ext cx="646707" cy="0"/>
              </a:xfrm>
              <a:prstGeom prst="line">
                <a:avLst/>
              </a:prstGeom>
              <a:ln w="25400">
                <a:solidFill>
                  <a:schemeClr val="tx1">
                    <a:lumMod val="75000"/>
                  </a:schemeClr>
                </a:solidFill>
                <a:headEnd type="oval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Group 48"/>
          <p:cNvGrpSpPr/>
          <p:nvPr/>
        </p:nvGrpSpPr>
        <p:grpSpPr>
          <a:xfrm>
            <a:off x="259410" y="3587031"/>
            <a:ext cx="8559153" cy="528939"/>
            <a:chOff x="259410" y="3250604"/>
            <a:chExt cx="8559153" cy="528939"/>
          </a:xfrm>
        </p:grpSpPr>
        <p:sp>
          <p:nvSpPr>
            <p:cNvPr id="50" name="Rectangle 49"/>
            <p:cNvSpPr/>
            <p:nvPr/>
          </p:nvSpPr>
          <p:spPr>
            <a:xfrm>
              <a:off x="259410" y="3362563"/>
              <a:ext cx="4013841" cy="349027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86" tIns="34243" rIns="68486" bIns="34243" rtlCol="0" anchor="ctr"/>
            <a:lstStyle/>
            <a:p>
              <a:pPr algn="ctr" defTabSz="684708"/>
              <a:endParaRPr lang="en-US" dirty="0">
                <a:solidFill>
                  <a:srgbClr val="8D8D8D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374650" y="3341580"/>
              <a:ext cx="3898605" cy="34813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chemeClr val="tx1"/>
                  </a:solidFill>
                </a:rPr>
                <a:t>2911 (35 Mbps)</a:t>
              </a:r>
            </a:p>
            <a:p>
              <a:pPr algn="r"/>
              <a:r>
                <a:rPr lang="en-US" sz="1000" dirty="0">
                  <a:solidFill>
                    <a:schemeClr val="tx1"/>
                  </a:solidFill>
                </a:rPr>
                <a:t>$2695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691750" y="3408844"/>
              <a:ext cx="44114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latin typeface="+mn-lt"/>
                </a:rPr>
                <a:t>2</a:t>
              </a:r>
              <a:r>
                <a:rPr lang="en-US" sz="1000" dirty="0" smtClean="0">
                  <a:latin typeface="+mn-lt"/>
                </a:rPr>
                <a:t>RU</a:t>
              </a:r>
              <a:endParaRPr lang="en-US" sz="1000" dirty="0">
                <a:latin typeface="+mn-lt"/>
              </a:endParaRPr>
            </a:p>
          </p:txBody>
        </p:sp>
        <p:pic>
          <p:nvPicPr>
            <p:cNvPr id="53" name="Picture 51" descr="LKJ03508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58828" y="3250604"/>
              <a:ext cx="880187" cy="5289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Rounded Rectangle 53"/>
            <p:cNvSpPr/>
            <p:nvPr/>
          </p:nvSpPr>
          <p:spPr>
            <a:xfrm>
              <a:off x="4919958" y="3285451"/>
              <a:ext cx="3898605" cy="445720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FFFF"/>
                  </a:solidFill>
                </a:rPr>
                <a:t>4331  (100 or 300 Mbps)</a:t>
              </a:r>
            </a:p>
            <a:p>
              <a:pPr algn="r"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FFFFFF"/>
                  </a:solidFill>
                </a:rPr>
                <a:t>$3300 </a:t>
              </a:r>
              <a:r>
                <a:rPr lang="en-US" sz="1000" dirty="0" smtClean="0">
                  <a:solidFill>
                    <a:srgbClr val="FFFFFF"/>
                  </a:solidFill>
                </a:rPr>
                <a:t>to $4800</a:t>
              </a:r>
              <a:endParaRPr lang="en-US" sz="1000" dirty="0">
                <a:solidFill>
                  <a:srgbClr val="FFFFFF"/>
                </a:solidFill>
              </a:endParaRPr>
            </a:p>
          </p:txBody>
        </p:sp>
        <p:pic>
          <p:nvPicPr>
            <p:cNvPr id="55" name="Picture 54" descr="USD SWORD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5663" y="3446639"/>
              <a:ext cx="1235008" cy="1233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Rectangle 55"/>
            <p:cNvSpPr/>
            <p:nvPr/>
          </p:nvSpPr>
          <p:spPr>
            <a:xfrm>
              <a:off x="6401489" y="3385201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srgbClr val="FFFFFF"/>
                  </a:solidFill>
                  <a:latin typeface="+mn-lt"/>
                </a:rPr>
                <a:t>1RU</a:t>
              </a:r>
              <a:endParaRPr lang="en-US" sz="1000" dirty="0">
                <a:solidFill>
                  <a:srgbClr val="FFFFFF"/>
                </a:solidFill>
                <a:latin typeface="+mn-lt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4273251" y="3540769"/>
              <a:ext cx="646707" cy="0"/>
            </a:xfrm>
            <a:prstGeom prst="line">
              <a:avLst/>
            </a:prstGeom>
            <a:ln w="25400">
              <a:solidFill>
                <a:schemeClr val="tx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259410" y="4109650"/>
            <a:ext cx="8559153" cy="900150"/>
            <a:chOff x="259410" y="3706528"/>
            <a:chExt cx="8559153" cy="900150"/>
          </a:xfrm>
        </p:grpSpPr>
        <p:sp>
          <p:nvSpPr>
            <p:cNvPr id="59" name="Rectangle 58"/>
            <p:cNvSpPr/>
            <p:nvPr/>
          </p:nvSpPr>
          <p:spPr>
            <a:xfrm>
              <a:off x="259410" y="3738015"/>
              <a:ext cx="4013841" cy="698588"/>
            </a:xfrm>
            <a:prstGeom prst="rect">
              <a:avLst/>
            </a:prstGeom>
            <a:solidFill>
              <a:srgbClr val="EAEAEA"/>
            </a:solidFill>
            <a:ln w="95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486" tIns="34243" rIns="68486" bIns="34243" rtlCol="0" anchor="ctr"/>
            <a:lstStyle/>
            <a:p>
              <a:pPr algn="ctr" defTabSz="684708"/>
              <a:endParaRPr lang="en-US" dirty="0">
                <a:solidFill>
                  <a:srgbClr val="8D8D8D"/>
                </a:solidFill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74650" y="4071474"/>
              <a:ext cx="3898605" cy="34813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chemeClr val="tx1"/>
                  </a:solidFill>
                </a:rPr>
                <a:t>1941  (25 Mbps)</a:t>
              </a:r>
            </a:p>
            <a:p>
              <a:pPr algn="r"/>
              <a:r>
                <a:rPr lang="en-US" sz="1000" dirty="0">
                  <a:solidFill>
                    <a:schemeClr val="tx1"/>
                  </a:solidFill>
                </a:rPr>
                <a:t>$1595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691750" y="4122432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latin typeface="+mn-lt"/>
                </a:rPr>
                <a:t>2RU</a:t>
              </a:r>
              <a:endParaRPr lang="en-US" sz="1000" dirty="0">
                <a:latin typeface="+mn-lt"/>
              </a:endParaRP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374650" y="3706528"/>
              <a:ext cx="3898605" cy="34813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000" dirty="0">
                  <a:solidFill>
                    <a:schemeClr val="tx1"/>
                  </a:solidFill>
                </a:rPr>
                <a:t>2901 (25 Mbps)</a:t>
              </a:r>
            </a:p>
            <a:p>
              <a:pPr algn="r"/>
              <a:r>
                <a:rPr lang="en-US" sz="1000" dirty="0">
                  <a:solidFill>
                    <a:schemeClr val="tx1"/>
                  </a:solidFill>
                </a:rPr>
                <a:t>$1995</a:t>
              </a:r>
            </a:p>
          </p:txBody>
        </p:sp>
        <p:pic>
          <p:nvPicPr>
            <p:cNvPr id="63" name="Picture 142" descr="2900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66130" y="3826466"/>
              <a:ext cx="951190" cy="130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" name="Rectangle 63"/>
            <p:cNvSpPr/>
            <p:nvPr/>
          </p:nvSpPr>
          <p:spPr>
            <a:xfrm>
              <a:off x="1691750" y="3773730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latin typeface="+mn-lt"/>
                </a:rPr>
                <a:t>1RU</a:t>
              </a:r>
              <a:endParaRPr lang="en-US" sz="1000" dirty="0">
                <a:latin typeface="+mn-lt"/>
              </a:endParaRPr>
            </a:p>
          </p:txBody>
        </p:sp>
        <p:pic>
          <p:nvPicPr>
            <p:cNvPr id="65" name="Picture 1" descr="C:\2800 TME\xFormers\Photos\trans_batch3\trans_batch3\PNG\low\LKJ03537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41525" y="3918679"/>
              <a:ext cx="1143436" cy="687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Rounded Rectangle 65"/>
            <p:cNvSpPr/>
            <p:nvPr/>
          </p:nvSpPr>
          <p:spPr>
            <a:xfrm>
              <a:off x="4919958" y="3855110"/>
              <a:ext cx="3898605" cy="445720"/>
            </a:xfrm>
            <a:prstGeom prst="roundRect">
              <a:avLst>
                <a:gd name="adj" fmla="val 0"/>
              </a:avLst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FFFF"/>
                  </a:solidFill>
                </a:rPr>
                <a:t>4321  (50 or 100 Mbps)</a:t>
              </a:r>
            </a:p>
            <a:p>
              <a:pPr algn="r"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FFFFFF"/>
                  </a:solidFill>
                </a:rPr>
                <a:t>$1995 </a:t>
              </a:r>
              <a:r>
                <a:rPr lang="en-US" sz="1000" dirty="0" smtClean="0">
                  <a:solidFill>
                    <a:srgbClr val="FFFFFF"/>
                  </a:solidFill>
                </a:rPr>
                <a:t>to $2995</a:t>
              </a:r>
              <a:endParaRPr lang="en-US" sz="1000" dirty="0">
                <a:solidFill>
                  <a:srgbClr val="FFFFFF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6401489" y="3877915"/>
              <a:ext cx="65274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FFFFFF"/>
                  </a:solidFill>
                  <a:latin typeface="+mn-lt"/>
                </a:rPr>
                <a:t>1RU</a:t>
              </a:r>
            </a:p>
            <a:p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FFFFFF"/>
                  </a:solidFill>
                  <a:latin typeface="+mn-lt"/>
                </a:rPr>
                <a:t>Desktop</a:t>
              </a:r>
            </a:p>
          </p:txBody>
        </p:sp>
        <p:pic>
          <p:nvPicPr>
            <p:cNvPr id="68" name="Picture 67" descr="USD Dagger.jp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5663" y="4021094"/>
              <a:ext cx="1003985" cy="11375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9" name="Straight Connector 68"/>
            <p:cNvCxnSpPr/>
            <p:nvPr/>
          </p:nvCxnSpPr>
          <p:spPr>
            <a:xfrm>
              <a:off x="453950" y="4060657"/>
              <a:ext cx="3713448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4273251" y="4039307"/>
              <a:ext cx="646707" cy="0"/>
            </a:xfrm>
            <a:prstGeom prst="line">
              <a:avLst/>
            </a:prstGeom>
            <a:ln w="25400">
              <a:solidFill>
                <a:schemeClr val="tx1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8510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Hosting Business Critical Application</a:t>
            </a:r>
            <a:endParaRPr lang="en-AU" dirty="0"/>
          </a:p>
        </p:txBody>
      </p:sp>
      <p:sp>
        <p:nvSpPr>
          <p:cNvPr id="3" name="Rounded Rectangle 2"/>
          <p:cNvSpPr/>
          <p:nvPr/>
        </p:nvSpPr>
        <p:spPr>
          <a:xfrm flipV="1">
            <a:off x="5" y="1242425"/>
            <a:ext cx="9143999" cy="3765809"/>
          </a:xfrm>
          <a:prstGeom prst="roundRect">
            <a:avLst>
              <a:gd name="adj" fmla="val 0"/>
            </a:avLst>
          </a:prstGeom>
          <a:gradFill flip="none" rotWithShape="1">
            <a:gsLst>
              <a:gs pos="98667">
                <a:schemeClr val="bg1">
                  <a:lumMod val="76000"/>
                  <a:alpha val="41000"/>
                </a:schemeClr>
              </a:gs>
              <a:gs pos="93000">
                <a:schemeClr val="bg1">
                  <a:lumMod val="87000"/>
                  <a:alpha val="48000"/>
                </a:schemeClr>
              </a:gs>
              <a:gs pos="1000">
                <a:srgbClr val="09938C">
                  <a:shade val="67500"/>
                  <a:satMod val="115000"/>
                  <a:lumMod val="32000"/>
                  <a:lumOff val="68000"/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1" tIns="45656" rIns="91311" bIns="45656" rtlCol="0" anchor="ctr"/>
          <a:lstStyle/>
          <a:p>
            <a:pPr defTabSz="342493"/>
            <a:endParaRPr lang="en-US" sz="1400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3053466" y="2017027"/>
            <a:ext cx="513895" cy="2097845"/>
          </a:xfrm>
          <a:prstGeom prst="homePlate">
            <a:avLst>
              <a:gd name="adj" fmla="val 60236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19050" dir="5400000" algn="t" rotWithShape="0">
              <a:prstClr val="black">
                <a:alpha val="40000"/>
              </a:prstClr>
            </a:outerShdw>
          </a:effectLst>
        </p:spPr>
        <p:txBody>
          <a:bodyPr lIns="91311" tIns="23968" rIns="23968" bIns="23968" anchor="ctr"/>
          <a:lstStyle/>
          <a:p>
            <a:pPr defTabSz="342493"/>
            <a:endParaRPr lang="en-US" sz="1400" dirty="0">
              <a:solidFill>
                <a:srgbClr val="FFFFFF"/>
              </a:solidFill>
              <a:latin typeface="CiscoSansTT Light"/>
              <a:ea typeface="ＭＳ Ｐゴシック" charset="0"/>
              <a:cs typeface="CiscoSansTT Light"/>
            </a:endParaRPr>
          </a:p>
        </p:txBody>
      </p:sp>
      <p:sp>
        <p:nvSpPr>
          <p:cNvPr id="5" name="Pentagon 4"/>
          <p:cNvSpPr/>
          <p:nvPr/>
        </p:nvSpPr>
        <p:spPr>
          <a:xfrm rot="10800000">
            <a:off x="5576521" y="2017027"/>
            <a:ext cx="513895" cy="2097845"/>
          </a:xfrm>
          <a:prstGeom prst="homePlate">
            <a:avLst>
              <a:gd name="adj" fmla="val 60236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  <a:effectLst>
            <a:outerShdw blurRad="50800" dist="19050" dir="5400000" algn="t" rotWithShape="0">
              <a:prstClr val="black">
                <a:alpha val="40000"/>
              </a:prstClr>
            </a:outerShdw>
          </a:effectLst>
        </p:spPr>
        <p:txBody>
          <a:bodyPr lIns="91311" tIns="23968" rIns="23968" bIns="23968" anchor="ctr"/>
          <a:lstStyle/>
          <a:p>
            <a:pPr defTabSz="342493"/>
            <a:endParaRPr lang="en-US" sz="1400" dirty="0">
              <a:solidFill>
                <a:srgbClr val="FFFFFF"/>
              </a:solidFill>
              <a:latin typeface="CiscoSansTT Light"/>
              <a:ea typeface="ＭＳ Ｐゴシック" charset="0"/>
              <a:cs typeface="CiscoSansTT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691" y="1389380"/>
            <a:ext cx="3086904" cy="3353133"/>
            <a:chOff x="130220" y="1553698"/>
            <a:chExt cx="4114800" cy="44708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070216" y="1909847"/>
              <a:ext cx="174804" cy="375367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>
              <a:off x="130220" y="1909847"/>
              <a:ext cx="165017" cy="375367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 rot="10800000">
              <a:off x="295239" y="1553698"/>
              <a:ext cx="3774978" cy="447084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4000">
                  <a:schemeClr val="bg1"/>
                </a:gs>
                <a:gs pos="8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342493"/>
              <a:endParaRPr lang="en-US" sz="140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>
          <a:xfrm>
            <a:off x="294429" y="2787712"/>
            <a:ext cx="2693457" cy="15357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68501" tIns="34250" rIns="68501" bIns="3425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 lang="en-US" sz="20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FontTx/>
              <a:buNone/>
              <a:defRPr lang="en-US" sz="18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6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600"/>
              </a:spcBef>
              <a:buClr>
                <a:srgbClr val="272848"/>
              </a:buClr>
              <a:buNone/>
              <a:defRPr/>
            </a:pPr>
            <a:r>
              <a:rPr sz="1800">
                <a:solidFill>
                  <a:srgbClr val="5B5DB5"/>
                </a:solidFill>
                <a:latin typeface="CiscoSansTT Light"/>
                <a:cs typeface="CiscoSansTT Light"/>
              </a:rPr>
              <a:t>Server Virtualization</a:t>
            </a:r>
          </a:p>
          <a:p>
            <a:pPr marL="210493" lvl="1" indent="-167683" defTabSz="513815">
              <a:spcBef>
                <a:spcPts val="450"/>
              </a:spcBef>
              <a:buClr>
                <a:srgbClr val="272848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sz="120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Consolidate physical servers to reduce costs</a:t>
            </a:r>
          </a:p>
          <a:p>
            <a:pPr marL="210493" lvl="1" indent="-167683" defTabSz="513815">
              <a:spcBef>
                <a:spcPts val="450"/>
              </a:spcBef>
              <a:buClr>
                <a:srgbClr val="272848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sz="120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Improve application uptime and failure recovery time</a:t>
            </a:r>
          </a:p>
          <a:p>
            <a:pPr marL="210493" lvl="1" indent="-167683" defTabSz="513815">
              <a:spcBef>
                <a:spcPts val="450"/>
              </a:spcBef>
              <a:buClr>
                <a:srgbClr val="272848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sz="120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Shorten time-to-deployment for new apps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66611" y="1389380"/>
            <a:ext cx="3086904" cy="3353133"/>
            <a:chOff x="7953409" y="1553698"/>
            <a:chExt cx="4114800" cy="44708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1893405" y="1909847"/>
              <a:ext cx="174804" cy="375367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>
              <a:off x="7953409" y="1909847"/>
              <a:ext cx="165017" cy="3753678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10800000">
              <a:off x="8118428" y="1553698"/>
              <a:ext cx="3774978" cy="447084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4000">
                  <a:schemeClr val="bg1"/>
                </a:gs>
                <a:gs pos="87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342493"/>
              <a:endParaRPr lang="en-US" sz="140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>
          <a:xfrm>
            <a:off x="6164475" y="2787712"/>
            <a:ext cx="2693457" cy="15357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68501" tIns="34250" rIns="68501" bIns="3425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chemeClr val="tx2"/>
              </a:buClr>
              <a:buSzPct val="90000"/>
              <a:buFont typeface="Arial" pitchFamily="34" charset="0"/>
              <a:buChar char="•"/>
              <a:tabLst/>
              <a:defRPr lang="en-US" sz="20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FontTx/>
              <a:buNone/>
              <a:defRPr lang="en-US" sz="18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6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 smtClean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>
                <a:solidFill>
                  <a:srgbClr val="546568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600"/>
              </a:spcBef>
              <a:buClr>
                <a:srgbClr val="272848"/>
              </a:buClr>
              <a:buNone/>
              <a:defRPr/>
            </a:pPr>
            <a:r>
              <a:rPr sz="1800">
                <a:solidFill>
                  <a:srgbClr val="5B5DB5"/>
                </a:solidFill>
                <a:latin typeface="CiscoSansTT Light"/>
                <a:cs typeface="CiscoSansTT Light"/>
              </a:rPr>
              <a:t>Blade Form Factor</a:t>
            </a:r>
            <a:endParaRPr>
              <a:solidFill>
                <a:srgbClr val="3CBBB9"/>
              </a:solidFill>
              <a:latin typeface="CiscoSansTT Light"/>
              <a:cs typeface="CiscoSansTT Light"/>
            </a:endParaRPr>
          </a:p>
          <a:p>
            <a:pPr marL="210493" lvl="1" indent="-167683" defTabSz="513815">
              <a:spcBef>
                <a:spcPts val="450"/>
              </a:spcBef>
              <a:buClr>
                <a:srgbClr val="272848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sz="120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Eliminate wires, components and save space</a:t>
            </a:r>
          </a:p>
          <a:p>
            <a:pPr marL="210493" lvl="1" indent="-167683" defTabSz="513815">
              <a:spcBef>
                <a:spcPts val="450"/>
              </a:spcBef>
              <a:buClr>
                <a:srgbClr val="272848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sz="120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Rapidly provision hardware with plug-and-play modularity</a:t>
            </a:r>
          </a:p>
          <a:p>
            <a:pPr marL="210493" lvl="1" indent="-167683" defTabSz="513815">
              <a:spcBef>
                <a:spcPts val="450"/>
              </a:spcBef>
              <a:buClr>
                <a:srgbClr val="272848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sz="1200">
                <a:solidFill>
                  <a:srgbClr val="000000">
                    <a:lumMod val="75000"/>
                    <a:lumOff val="25000"/>
                  </a:srgbClr>
                </a:solidFill>
                <a:latin typeface="CiscoSansTT Light"/>
                <a:cs typeface="CiscoSansTT Light"/>
              </a:rPr>
              <a:t>Right-size hardware profile for the lean branch office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39198" y="1474892"/>
            <a:ext cx="2603890" cy="1360995"/>
            <a:chOff x="-3167407" y="2304585"/>
            <a:chExt cx="3470949" cy="1814660"/>
          </a:xfrm>
        </p:grpSpPr>
        <p:sp>
          <p:nvSpPr>
            <p:cNvPr id="17" name="Oval 16"/>
            <p:cNvSpPr/>
            <p:nvPr/>
          </p:nvSpPr>
          <p:spPr bwMode="auto">
            <a:xfrm>
              <a:off x="-3167407" y="2889885"/>
              <a:ext cx="3470949" cy="122936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rgbClr val="B7D33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defTabSz="458490"/>
              <a:endParaRPr lang="en-US" sz="1200" kern="0" dirty="0" err="1">
                <a:solidFill>
                  <a:srgbClr val="FFFFFF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pic>
          <p:nvPicPr>
            <p:cNvPr id="18" name="Picture 5" descr="DGRM_Server_VMs_detail_3_ESXi_Q408_Comm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2258194" y="2304585"/>
              <a:ext cx="1735925" cy="14421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roup 18"/>
          <p:cNvGrpSpPr/>
          <p:nvPr/>
        </p:nvGrpSpPr>
        <p:grpSpPr>
          <a:xfrm>
            <a:off x="6209242" y="1913866"/>
            <a:ext cx="2603890" cy="922020"/>
            <a:chOff x="20108380" y="2240906"/>
            <a:chExt cx="3470949" cy="1229360"/>
          </a:xfrm>
        </p:grpSpPr>
        <p:sp>
          <p:nvSpPr>
            <p:cNvPr id="20" name="Oval 19"/>
            <p:cNvSpPr/>
            <p:nvPr/>
          </p:nvSpPr>
          <p:spPr bwMode="auto">
            <a:xfrm>
              <a:off x="20108380" y="2240906"/>
              <a:ext cx="3470949" cy="122936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rgbClr val="B7D333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 rtlCol="0" anchor="ctr"/>
            <a:lstStyle/>
            <a:p>
              <a:pPr defTabSz="458490">
                <a:defRPr/>
              </a:pPr>
              <a:endParaRPr lang="en-US" sz="1200" kern="0" dirty="0" err="1">
                <a:solidFill>
                  <a:srgbClr val="FFFFFF"/>
                </a:solidFill>
                <a:latin typeface="CiscoSansTT Light"/>
                <a:ea typeface="Arial" pitchFamily="-107" charset="0"/>
                <a:cs typeface="CiscoSansTT Light"/>
                <a:sym typeface="Arial" pitchFamily="-107" charset="0"/>
              </a:endParaRPr>
            </a:p>
          </p:txBody>
        </p:sp>
        <p:pic>
          <p:nvPicPr>
            <p:cNvPr id="21" name="Picture 20" descr="C:\Users\vidyvenk\Documents\01.Product Management\GoToMarket\Photographs\UCSE\UCSE\high 600\KM34024.jpg"/>
            <p:cNvPicPr/>
            <p:nvPr/>
          </p:nvPicPr>
          <p:blipFill>
            <a:blip r:embed="rId9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92727" y="2240906"/>
              <a:ext cx="2302254" cy="85140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TextBox 21"/>
          <p:cNvSpPr txBox="1"/>
          <p:nvPr/>
        </p:nvSpPr>
        <p:spPr>
          <a:xfrm>
            <a:off x="3053459" y="1605243"/>
            <a:ext cx="3036948" cy="292576"/>
          </a:xfrm>
          <a:prstGeom prst="rect">
            <a:avLst/>
          </a:prstGeom>
          <a:noFill/>
        </p:spPr>
        <p:txBody>
          <a:bodyPr wrap="square" lIns="61144" tIns="30573" rIns="61144" bIns="30573" rtlCol="0">
            <a:spAutoFit/>
          </a:bodyPr>
          <a:lstStyle/>
          <a:p>
            <a:pPr algn="ctr" defTabSz="611481"/>
            <a:r>
              <a:rPr lang="en-US" sz="1500" dirty="0">
                <a:solidFill>
                  <a:srgbClr val="3CBBB9"/>
                </a:solidFill>
                <a:latin typeface="CiscoSansTT Light"/>
                <a:cs typeface="CiscoSansTT Light"/>
              </a:rPr>
              <a:t>Network | Compute | Storage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660889" y="3088835"/>
            <a:ext cx="830664" cy="1065838"/>
            <a:chOff x="6212900" y="2390555"/>
            <a:chExt cx="1107264" cy="1421114"/>
          </a:xfrm>
        </p:grpSpPr>
        <p:grpSp>
          <p:nvGrpSpPr>
            <p:cNvPr id="24" name="Group 23"/>
            <p:cNvGrpSpPr/>
            <p:nvPr/>
          </p:nvGrpSpPr>
          <p:grpSpPr>
            <a:xfrm>
              <a:off x="6212900" y="2390555"/>
              <a:ext cx="1107264" cy="1107266"/>
              <a:chOff x="6212900" y="2503851"/>
              <a:chExt cx="1107264" cy="110726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212900" y="2503851"/>
                <a:ext cx="1107264" cy="11072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shade val="30000"/>
                      <a:satMod val="115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342493"/>
                <a:endParaRPr lang="en-US" sz="1400" dirty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27" name="Freeform 5"/>
              <p:cNvSpPr>
                <a:spLocks noEditPoints="1"/>
              </p:cNvSpPr>
              <p:nvPr/>
            </p:nvSpPr>
            <p:spPr bwMode="auto">
              <a:xfrm>
                <a:off x="6362243" y="2733722"/>
                <a:ext cx="808578" cy="815972"/>
              </a:xfrm>
              <a:custGeom>
                <a:avLst/>
                <a:gdLst/>
                <a:ahLst/>
                <a:cxnLst>
                  <a:cxn ang="0">
                    <a:pos x="1378" y="2102"/>
                  </a:cxn>
                  <a:cxn ang="0">
                    <a:pos x="1108" y="2361"/>
                  </a:cxn>
                  <a:cxn ang="0">
                    <a:pos x="980" y="644"/>
                  </a:cxn>
                  <a:cxn ang="0">
                    <a:pos x="1102" y="181"/>
                  </a:cxn>
                  <a:cxn ang="0">
                    <a:pos x="349" y="391"/>
                  </a:cxn>
                  <a:cxn ang="0">
                    <a:pos x="858" y="651"/>
                  </a:cxn>
                  <a:cxn ang="0">
                    <a:pos x="1420" y="288"/>
                  </a:cxn>
                  <a:cxn ang="0">
                    <a:pos x="1787" y="651"/>
                  </a:cxn>
                  <a:cxn ang="0">
                    <a:pos x="2295" y="391"/>
                  </a:cxn>
                  <a:cxn ang="0">
                    <a:pos x="1424" y="1196"/>
                  </a:cxn>
                  <a:cxn ang="0">
                    <a:pos x="1067" y="1533"/>
                  </a:cxn>
                  <a:cxn ang="0">
                    <a:pos x="1212" y="1599"/>
                  </a:cxn>
                  <a:cxn ang="0">
                    <a:pos x="1624" y="1150"/>
                  </a:cxn>
                  <a:cxn ang="0">
                    <a:pos x="1262" y="2215"/>
                  </a:cxn>
                  <a:cxn ang="0">
                    <a:pos x="1502" y="1823"/>
                  </a:cxn>
                  <a:cxn ang="0">
                    <a:pos x="1150" y="2145"/>
                  </a:cxn>
                  <a:cxn ang="0">
                    <a:pos x="1387" y="1699"/>
                  </a:cxn>
                  <a:cxn ang="0">
                    <a:pos x="1259" y="1964"/>
                  </a:cxn>
                  <a:cxn ang="0">
                    <a:pos x="1516" y="1491"/>
                  </a:cxn>
                  <a:cxn ang="0">
                    <a:pos x="1541" y="2349"/>
                  </a:cxn>
                  <a:cxn ang="0">
                    <a:pos x="821" y="821"/>
                  </a:cxn>
                  <a:cxn ang="0">
                    <a:pos x="1168" y="899"/>
                  </a:cxn>
                  <a:cxn ang="0">
                    <a:pos x="1087" y="892"/>
                  </a:cxn>
                  <a:cxn ang="0">
                    <a:pos x="1200" y="992"/>
                  </a:cxn>
                  <a:cxn ang="0">
                    <a:pos x="1175" y="800"/>
                  </a:cxn>
                  <a:cxn ang="0">
                    <a:pos x="1162" y="787"/>
                  </a:cxn>
                  <a:cxn ang="0">
                    <a:pos x="1158" y="944"/>
                  </a:cxn>
                  <a:cxn ang="0">
                    <a:pos x="1155" y="919"/>
                  </a:cxn>
                  <a:cxn ang="0">
                    <a:pos x="1645" y="1098"/>
                  </a:cxn>
                  <a:cxn ang="0">
                    <a:pos x="1175" y="1271"/>
                  </a:cxn>
                  <a:cxn ang="0">
                    <a:pos x="1017" y="1383"/>
                  </a:cxn>
                  <a:cxn ang="0">
                    <a:pos x="1465" y="997"/>
                  </a:cxn>
                  <a:cxn ang="0">
                    <a:pos x="1699" y="846"/>
                  </a:cxn>
                  <a:cxn ang="0">
                    <a:pos x="1567" y="828"/>
                  </a:cxn>
                  <a:cxn ang="0">
                    <a:pos x="1441" y="779"/>
                  </a:cxn>
                  <a:cxn ang="0">
                    <a:pos x="1478" y="774"/>
                  </a:cxn>
                  <a:cxn ang="0">
                    <a:pos x="1491" y="787"/>
                  </a:cxn>
                  <a:cxn ang="0">
                    <a:pos x="1498" y="919"/>
                  </a:cxn>
                  <a:cxn ang="0">
                    <a:pos x="1495" y="944"/>
                  </a:cxn>
                  <a:cxn ang="0">
                    <a:pos x="1266" y="1202"/>
                  </a:cxn>
                  <a:cxn ang="0">
                    <a:pos x="1382" y="1190"/>
                  </a:cxn>
                  <a:cxn ang="0">
                    <a:pos x="1267" y="979"/>
                  </a:cxn>
                  <a:cxn ang="0">
                    <a:pos x="1456" y="134"/>
                  </a:cxn>
                  <a:cxn ang="0">
                    <a:pos x="1268" y="257"/>
                  </a:cxn>
                  <a:cxn ang="0">
                    <a:pos x="1272" y="1705"/>
                  </a:cxn>
                  <a:cxn ang="0">
                    <a:pos x="1324" y="2651"/>
                  </a:cxn>
                  <a:cxn ang="0">
                    <a:pos x="1324" y="2651"/>
                  </a:cxn>
                  <a:cxn ang="0">
                    <a:pos x="1278" y="1957"/>
                  </a:cxn>
                  <a:cxn ang="0">
                    <a:pos x="1364" y="2156"/>
                  </a:cxn>
                  <a:cxn ang="0">
                    <a:pos x="1285" y="2202"/>
                  </a:cxn>
                </a:cxnLst>
                <a:rect l="0" t="0" r="r" b="b"/>
                <a:pathLst>
                  <a:path w="2644" h="2665">
                    <a:moveTo>
                      <a:pt x="1250" y="2249"/>
                    </a:moveTo>
                    <a:cubicBezTo>
                      <a:pt x="1274" y="2235"/>
                      <a:pt x="1346" y="2196"/>
                      <a:pt x="1369" y="2174"/>
                    </a:cubicBezTo>
                    <a:cubicBezTo>
                      <a:pt x="1391" y="2153"/>
                      <a:pt x="1378" y="2102"/>
                      <a:pt x="1378" y="2102"/>
                    </a:cubicBezTo>
                    <a:cubicBezTo>
                      <a:pt x="1378" y="2102"/>
                      <a:pt x="1445" y="2073"/>
                      <a:pt x="1471" y="2058"/>
                    </a:cubicBezTo>
                    <a:cubicBezTo>
                      <a:pt x="1493" y="2108"/>
                      <a:pt x="1495" y="2183"/>
                      <a:pt x="1458" y="2211"/>
                    </a:cubicBezTo>
                    <a:cubicBezTo>
                      <a:pt x="1377" y="2271"/>
                      <a:pt x="1206" y="2321"/>
                      <a:pt x="1108" y="2361"/>
                    </a:cubicBezTo>
                    <a:cubicBezTo>
                      <a:pt x="1141" y="2318"/>
                      <a:pt x="1194" y="2279"/>
                      <a:pt x="1250" y="2249"/>
                    </a:cubicBezTo>
                    <a:close/>
                    <a:moveTo>
                      <a:pt x="858" y="651"/>
                    </a:moveTo>
                    <a:cubicBezTo>
                      <a:pt x="884" y="665"/>
                      <a:pt x="943" y="668"/>
                      <a:pt x="980" y="644"/>
                    </a:cubicBezTo>
                    <a:cubicBezTo>
                      <a:pt x="1035" y="716"/>
                      <a:pt x="1163" y="649"/>
                      <a:pt x="1225" y="637"/>
                    </a:cubicBezTo>
                    <a:cubicBezTo>
                      <a:pt x="1225" y="515"/>
                      <a:pt x="1225" y="411"/>
                      <a:pt x="1225" y="288"/>
                    </a:cubicBezTo>
                    <a:cubicBezTo>
                      <a:pt x="1123" y="305"/>
                      <a:pt x="1145" y="217"/>
                      <a:pt x="1102" y="181"/>
                    </a:cubicBezTo>
                    <a:cubicBezTo>
                      <a:pt x="1023" y="112"/>
                      <a:pt x="886" y="201"/>
                      <a:pt x="814" y="220"/>
                    </a:cubicBezTo>
                    <a:cubicBezTo>
                      <a:pt x="616" y="271"/>
                      <a:pt x="231" y="244"/>
                      <a:pt x="0" y="254"/>
                    </a:cubicBezTo>
                    <a:cubicBezTo>
                      <a:pt x="22" y="346"/>
                      <a:pt x="223" y="419"/>
                      <a:pt x="349" y="391"/>
                    </a:cubicBezTo>
                    <a:cubicBezTo>
                      <a:pt x="342" y="491"/>
                      <a:pt x="471" y="516"/>
                      <a:pt x="540" y="490"/>
                    </a:cubicBezTo>
                    <a:cubicBezTo>
                      <a:pt x="550" y="616"/>
                      <a:pt x="721" y="638"/>
                      <a:pt x="808" y="562"/>
                    </a:cubicBezTo>
                    <a:cubicBezTo>
                      <a:pt x="810" y="590"/>
                      <a:pt x="831" y="636"/>
                      <a:pt x="858" y="651"/>
                    </a:cubicBezTo>
                    <a:close/>
                    <a:moveTo>
                      <a:pt x="1831" y="220"/>
                    </a:moveTo>
                    <a:cubicBezTo>
                      <a:pt x="1758" y="201"/>
                      <a:pt x="1621" y="112"/>
                      <a:pt x="1542" y="181"/>
                    </a:cubicBezTo>
                    <a:cubicBezTo>
                      <a:pt x="1500" y="217"/>
                      <a:pt x="1521" y="305"/>
                      <a:pt x="1420" y="288"/>
                    </a:cubicBezTo>
                    <a:cubicBezTo>
                      <a:pt x="1420" y="411"/>
                      <a:pt x="1420" y="515"/>
                      <a:pt x="1420" y="637"/>
                    </a:cubicBezTo>
                    <a:cubicBezTo>
                      <a:pt x="1481" y="649"/>
                      <a:pt x="1609" y="716"/>
                      <a:pt x="1664" y="644"/>
                    </a:cubicBezTo>
                    <a:cubicBezTo>
                      <a:pt x="1701" y="668"/>
                      <a:pt x="1761" y="665"/>
                      <a:pt x="1787" y="651"/>
                    </a:cubicBezTo>
                    <a:cubicBezTo>
                      <a:pt x="1813" y="636"/>
                      <a:pt x="1834" y="590"/>
                      <a:pt x="1836" y="562"/>
                    </a:cubicBezTo>
                    <a:cubicBezTo>
                      <a:pt x="1923" y="638"/>
                      <a:pt x="2094" y="616"/>
                      <a:pt x="2104" y="490"/>
                    </a:cubicBezTo>
                    <a:cubicBezTo>
                      <a:pt x="2173" y="516"/>
                      <a:pt x="2302" y="491"/>
                      <a:pt x="2295" y="391"/>
                    </a:cubicBezTo>
                    <a:cubicBezTo>
                      <a:pt x="2421" y="419"/>
                      <a:pt x="2623" y="346"/>
                      <a:pt x="2644" y="254"/>
                    </a:cubicBezTo>
                    <a:cubicBezTo>
                      <a:pt x="2413" y="244"/>
                      <a:pt x="2028" y="271"/>
                      <a:pt x="1831" y="220"/>
                    </a:cubicBezTo>
                    <a:close/>
                    <a:moveTo>
                      <a:pt x="1424" y="1196"/>
                    </a:moveTo>
                    <a:cubicBezTo>
                      <a:pt x="1461" y="1210"/>
                      <a:pt x="1478" y="1228"/>
                      <a:pt x="1470" y="1275"/>
                    </a:cubicBezTo>
                    <a:cubicBezTo>
                      <a:pt x="1455" y="1370"/>
                      <a:pt x="1316" y="1381"/>
                      <a:pt x="1229" y="1420"/>
                    </a:cubicBezTo>
                    <a:cubicBezTo>
                      <a:pt x="1171" y="1447"/>
                      <a:pt x="1098" y="1488"/>
                      <a:pt x="1067" y="1533"/>
                    </a:cubicBezTo>
                    <a:cubicBezTo>
                      <a:pt x="1002" y="1624"/>
                      <a:pt x="1047" y="1746"/>
                      <a:pt x="1141" y="1774"/>
                    </a:cubicBezTo>
                    <a:cubicBezTo>
                      <a:pt x="1264" y="1711"/>
                      <a:pt x="1126" y="1781"/>
                      <a:pt x="1264" y="1711"/>
                    </a:cubicBezTo>
                    <a:cubicBezTo>
                      <a:pt x="1224" y="1692"/>
                      <a:pt x="1195" y="1652"/>
                      <a:pt x="1212" y="1599"/>
                    </a:cubicBezTo>
                    <a:cubicBezTo>
                      <a:pt x="1221" y="1572"/>
                      <a:pt x="1272" y="1543"/>
                      <a:pt x="1312" y="1529"/>
                    </a:cubicBezTo>
                    <a:cubicBezTo>
                      <a:pt x="1423" y="1489"/>
                      <a:pt x="1568" y="1455"/>
                      <a:pt x="1637" y="1362"/>
                    </a:cubicBezTo>
                    <a:cubicBezTo>
                      <a:pt x="1674" y="1312"/>
                      <a:pt x="1669" y="1214"/>
                      <a:pt x="1624" y="1150"/>
                    </a:cubicBezTo>
                    <a:cubicBezTo>
                      <a:pt x="1560" y="1164"/>
                      <a:pt x="1492" y="1181"/>
                      <a:pt x="1424" y="1196"/>
                    </a:cubicBezTo>
                    <a:close/>
                    <a:moveTo>
                      <a:pt x="1150" y="2145"/>
                    </a:moveTo>
                    <a:cubicBezTo>
                      <a:pt x="1155" y="2190"/>
                      <a:pt x="1209" y="2224"/>
                      <a:pt x="1262" y="2215"/>
                    </a:cubicBezTo>
                    <a:cubicBezTo>
                      <a:pt x="1283" y="2202"/>
                      <a:pt x="1234" y="2134"/>
                      <a:pt x="1266" y="2120"/>
                    </a:cubicBezTo>
                    <a:cubicBezTo>
                      <a:pt x="1350" y="2070"/>
                      <a:pt x="1534" y="2058"/>
                      <a:pt x="1520" y="1887"/>
                    </a:cubicBezTo>
                    <a:cubicBezTo>
                      <a:pt x="1519" y="1866"/>
                      <a:pt x="1510" y="1844"/>
                      <a:pt x="1502" y="1823"/>
                    </a:cubicBezTo>
                    <a:cubicBezTo>
                      <a:pt x="1459" y="1839"/>
                      <a:pt x="1389" y="1861"/>
                      <a:pt x="1389" y="1861"/>
                    </a:cubicBezTo>
                    <a:cubicBezTo>
                      <a:pt x="1389" y="1861"/>
                      <a:pt x="1403" y="1875"/>
                      <a:pt x="1398" y="1921"/>
                    </a:cubicBezTo>
                    <a:cubicBezTo>
                      <a:pt x="1394" y="1967"/>
                      <a:pt x="1133" y="2005"/>
                      <a:pt x="1150" y="2145"/>
                    </a:cubicBezTo>
                    <a:close/>
                    <a:moveTo>
                      <a:pt x="1516" y="1491"/>
                    </a:moveTo>
                    <a:cubicBezTo>
                      <a:pt x="1362" y="1547"/>
                      <a:pt x="1550" y="1480"/>
                      <a:pt x="1396" y="1535"/>
                    </a:cubicBezTo>
                    <a:cubicBezTo>
                      <a:pt x="1396" y="1535"/>
                      <a:pt x="1469" y="1656"/>
                      <a:pt x="1387" y="1699"/>
                    </a:cubicBezTo>
                    <a:cubicBezTo>
                      <a:pt x="1289" y="1751"/>
                      <a:pt x="1136" y="1760"/>
                      <a:pt x="1108" y="1891"/>
                    </a:cubicBezTo>
                    <a:cubicBezTo>
                      <a:pt x="1095" y="1952"/>
                      <a:pt x="1112" y="2003"/>
                      <a:pt x="1154" y="2028"/>
                    </a:cubicBezTo>
                    <a:cubicBezTo>
                      <a:pt x="1187" y="2004"/>
                      <a:pt x="1222" y="1984"/>
                      <a:pt x="1259" y="1964"/>
                    </a:cubicBezTo>
                    <a:cubicBezTo>
                      <a:pt x="1204" y="1889"/>
                      <a:pt x="1309" y="1855"/>
                      <a:pt x="1379" y="1832"/>
                    </a:cubicBezTo>
                    <a:cubicBezTo>
                      <a:pt x="1431" y="1816"/>
                      <a:pt x="1486" y="1800"/>
                      <a:pt x="1524" y="1774"/>
                    </a:cubicBezTo>
                    <a:cubicBezTo>
                      <a:pt x="1615" y="1712"/>
                      <a:pt x="1628" y="1540"/>
                      <a:pt x="1516" y="1491"/>
                    </a:cubicBezTo>
                    <a:close/>
                    <a:moveTo>
                      <a:pt x="1429" y="2257"/>
                    </a:moveTo>
                    <a:cubicBezTo>
                      <a:pt x="1410" y="2267"/>
                      <a:pt x="1390" y="2276"/>
                      <a:pt x="1371" y="2285"/>
                    </a:cubicBezTo>
                    <a:cubicBezTo>
                      <a:pt x="1371" y="2285"/>
                      <a:pt x="1476" y="2358"/>
                      <a:pt x="1541" y="2349"/>
                    </a:cubicBezTo>
                    <a:cubicBezTo>
                      <a:pt x="1513" y="2309"/>
                      <a:pt x="1474" y="2280"/>
                      <a:pt x="1429" y="2257"/>
                    </a:cubicBezTo>
                    <a:close/>
                    <a:moveTo>
                      <a:pt x="1012" y="1100"/>
                    </a:moveTo>
                    <a:cubicBezTo>
                      <a:pt x="904" y="1053"/>
                      <a:pt x="790" y="981"/>
                      <a:pt x="821" y="821"/>
                    </a:cubicBezTo>
                    <a:cubicBezTo>
                      <a:pt x="845" y="687"/>
                      <a:pt x="1147" y="658"/>
                      <a:pt x="1212" y="779"/>
                    </a:cubicBezTo>
                    <a:cubicBezTo>
                      <a:pt x="1223" y="799"/>
                      <a:pt x="1236" y="853"/>
                      <a:pt x="1221" y="875"/>
                    </a:cubicBezTo>
                    <a:cubicBezTo>
                      <a:pt x="1210" y="889"/>
                      <a:pt x="1191" y="896"/>
                      <a:pt x="1168" y="899"/>
                    </a:cubicBezTo>
                    <a:cubicBezTo>
                      <a:pt x="1133" y="843"/>
                      <a:pt x="1086" y="828"/>
                      <a:pt x="1086" y="828"/>
                    </a:cubicBezTo>
                    <a:cubicBezTo>
                      <a:pt x="1117" y="844"/>
                      <a:pt x="1134" y="880"/>
                      <a:pt x="1141" y="900"/>
                    </a:cubicBezTo>
                    <a:cubicBezTo>
                      <a:pt x="1122" y="899"/>
                      <a:pt x="1103" y="896"/>
                      <a:pt x="1087" y="892"/>
                    </a:cubicBezTo>
                    <a:cubicBezTo>
                      <a:pt x="1033" y="877"/>
                      <a:pt x="997" y="808"/>
                      <a:pt x="954" y="846"/>
                    </a:cubicBezTo>
                    <a:cubicBezTo>
                      <a:pt x="945" y="860"/>
                      <a:pt x="933" y="880"/>
                      <a:pt x="954" y="904"/>
                    </a:cubicBezTo>
                    <a:cubicBezTo>
                      <a:pt x="1013" y="956"/>
                      <a:pt x="1101" y="979"/>
                      <a:pt x="1200" y="992"/>
                    </a:cubicBezTo>
                    <a:cubicBezTo>
                      <a:pt x="1120" y="1010"/>
                      <a:pt x="1061" y="1050"/>
                      <a:pt x="1012" y="1100"/>
                    </a:cubicBezTo>
                    <a:close/>
                    <a:moveTo>
                      <a:pt x="1162" y="787"/>
                    </a:moveTo>
                    <a:cubicBezTo>
                      <a:pt x="1162" y="794"/>
                      <a:pt x="1167" y="800"/>
                      <a:pt x="1175" y="800"/>
                    </a:cubicBezTo>
                    <a:cubicBezTo>
                      <a:pt x="1182" y="800"/>
                      <a:pt x="1187" y="794"/>
                      <a:pt x="1187" y="787"/>
                    </a:cubicBezTo>
                    <a:cubicBezTo>
                      <a:pt x="1187" y="780"/>
                      <a:pt x="1182" y="774"/>
                      <a:pt x="1175" y="774"/>
                    </a:cubicBezTo>
                    <a:cubicBezTo>
                      <a:pt x="1167" y="774"/>
                      <a:pt x="1162" y="780"/>
                      <a:pt x="1162" y="787"/>
                    </a:cubicBezTo>
                    <a:close/>
                    <a:moveTo>
                      <a:pt x="1144" y="947"/>
                    </a:moveTo>
                    <a:cubicBezTo>
                      <a:pt x="1149" y="959"/>
                      <a:pt x="1198" y="955"/>
                      <a:pt x="1198" y="955"/>
                    </a:cubicBezTo>
                    <a:cubicBezTo>
                      <a:pt x="1198" y="955"/>
                      <a:pt x="1162" y="953"/>
                      <a:pt x="1158" y="944"/>
                    </a:cubicBezTo>
                    <a:cubicBezTo>
                      <a:pt x="1153" y="935"/>
                      <a:pt x="1166" y="928"/>
                      <a:pt x="1164" y="916"/>
                    </a:cubicBezTo>
                    <a:cubicBezTo>
                      <a:pt x="1163" y="904"/>
                      <a:pt x="1142" y="885"/>
                      <a:pt x="1142" y="885"/>
                    </a:cubicBezTo>
                    <a:cubicBezTo>
                      <a:pt x="1142" y="885"/>
                      <a:pt x="1157" y="909"/>
                      <a:pt x="1155" y="919"/>
                    </a:cubicBezTo>
                    <a:cubicBezTo>
                      <a:pt x="1153" y="930"/>
                      <a:pt x="1139" y="935"/>
                      <a:pt x="1144" y="947"/>
                    </a:cubicBezTo>
                    <a:close/>
                    <a:moveTo>
                      <a:pt x="1832" y="821"/>
                    </a:moveTo>
                    <a:cubicBezTo>
                      <a:pt x="1862" y="978"/>
                      <a:pt x="1752" y="1051"/>
                      <a:pt x="1645" y="1098"/>
                    </a:cubicBezTo>
                    <a:cubicBezTo>
                      <a:pt x="1645" y="1098"/>
                      <a:pt x="1645" y="1098"/>
                      <a:pt x="1645" y="1098"/>
                    </a:cubicBezTo>
                    <a:cubicBezTo>
                      <a:pt x="1574" y="1131"/>
                      <a:pt x="1490" y="1155"/>
                      <a:pt x="1412" y="1162"/>
                    </a:cubicBezTo>
                    <a:cubicBezTo>
                      <a:pt x="1308" y="1172"/>
                      <a:pt x="1159" y="1161"/>
                      <a:pt x="1175" y="1271"/>
                    </a:cubicBezTo>
                    <a:cubicBezTo>
                      <a:pt x="1181" y="1313"/>
                      <a:pt x="1256" y="1367"/>
                      <a:pt x="1256" y="1367"/>
                    </a:cubicBezTo>
                    <a:cubicBezTo>
                      <a:pt x="1104" y="1445"/>
                      <a:pt x="1104" y="1445"/>
                      <a:pt x="1104" y="1445"/>
                    </a:cubicBezTo>
                    <a:cubicBezTo>
                      <a:pt x="1104" y="1445"/>
                      <a:pt x="1049" y="1419"/>
                      <a:pt x="1017" y="1383"/>
                    </a:cubicBezTo>
                    <a:cubicBezTo>
                      <a:pt x="986" y="1350"/>
                      <a:pt x="973" y="1282"/>
                      <a:pt x="987" y="1225"/>
                    </a:cubicBezTo>
                    <a:cubicBezTo>
                      <a:pt x="1008" y="1140"/>
                      <a:pt x="1090" y="1057"/>
                      <a:pt x="1196" y="1025"/>
                    </a:cubicBezTo>
                    <a:cubicBezTo>
                      <a:pt x="1256" y="1007"/>
                      <a:pt x="1433" y="999"/>
                      <a:pt x="1465" y="997"/>
                    </a:cubicBezTo>
                    <a:cubicBezTo>
                      <a:pt x="1465" y="996"/>
                      <a:pt x="1465" y="996"/>
                      <a:pt x="1465" y="996"/>
                    </a:cubicBezTo>
                    <a:cubicBezTo>
                      <a:pt x="1563" y="984"/>
                      <a:pt x="1639" y="956"/>
                      <a:pt x="1699" y="904"/>
                    </a:cubicBezTo>
                    <a:cubicBezTo>
                      <a:pt x="1719" y="880"/>
                      <a:pt x="1708" y="860"/>
                      <a:pt x="1699" y="846"/>
                    </a:cubicBezTo>
                    <a:cubicBezTo>
                      <a:pt x="1656" y="808"/>
                      <a:pt x="1620" y="877"/>
                      <a:pt x="1565" y="892"/>
                    </a:cubicBezTo>
                    <a:cubicBezTo>
                      <a:pt x="1550" y="896"/>
                      <a:pt x="1531" y="899"/>
                      <a:pt x="1512" y="900"/>
                    </a:cubicBezTo>
                    <a:cubicBezTo>
                      <a:pt x="1519" y="880"/>
                      <a:pt x="1535" y="844"/>
                      <a:pt x="1567" y="828"/>
                    </a:cubicBezTo>
                    <a:cubicBezTo>
                      <a:pt x="1567" y="828"/>
                      <a:pt x="1520" y="843"/>
                      <a:pt x="1484" y="899"/>
                    </a:cubicBezTo>
                    <a:cubicBezTo>
                      <a:pt x="1462" y="896"/>
                      <a:pt x="1443" y="889"/>
                      <a:pt x="1432" y="875"/>
                    </a:cubicBezTo>
                    <a:cubicBezTo>
                      <a:pt x="1416" y="853"/>
                      <a:pt x="1430" y="799"/>
                      <a:pt x="1441" y="779"/>
                    </a:cubicBezTo>
                    <a:cubicBezTo>
                      <a:pt x="1506" y="658"/>
                      <a:pt x="1807" y="687"/>
                      <a:pt x="1832" y="821"/>
                    </a:cubicBezTo>
                    <a:close/>
                    <a:moveTo>
                      <a:pt x="1491" y="787"/>
                    </a:moveTo>
                    <a:cubicBezTo>
                      <a:pt x="1491" y="780"/>
                      <a:pt x="1485" y="774"/>
                      <a:pt x="1478" y="774"/>
                    </a:cubicBezTo>
                    <a:cubicBezTo>
                      <a:pt x="1471" y="774"/>
                      <a:pt x="1465" y="780"/>
                      <a:pt x="1465" y="787"/>
                    </a:cubicBezTo>
                    <a:cubicBezTo>
                      <a:pt x="1465" y="794"/>
                      <a:pt x="1471" y="800"/>
                      <a:pt x="1478" y="800"/>
                    </a:cubicBezTo>
                    <a:cubicBezTo>
                      <a:pt x="1485" y="800"/>
                      <a:pt x="1491" y="794"/>
                      <a:pt x="1491" y="787"/>
                    </a:cubicBezTo>
                    <a:close/>
                    <a:moveTo>
                      <a:pt x="1455" y="955"/>
                    </a:moveTo>
                    <a:cubicBezTo>
                      <a:pt x="1455" y="955"/>
                      <a:pt x="1504" y="959"/>
                      <a:pt x="1509" y="947"/>
                    </a:cubicBezTo>
                    <a:cubicBezTo>
                      <a:pt x="1514" y="935"/>
                      <a:pt x="1500" y="930"/>
                      <a:pt x="1498" y="919"/>
                    </a:cubicBezTo>
                    <a:cubicBezTo>
                      <a:pt x="1496" y="909"/>
                      <a:pt x="1511" y="885"/>
                      <a:pt x="1511" y="885"/>
                    </a:cubicBezTo>
                    <a:cubicBezTo>
                      <a:pt x="1511" y="885"/>
                      <a:pt x="1490" y="904"/>
                      <a:pt x="1488" y="916"/>
                    </a:cubicBezTo>
                    <a:cubicBezTo>
                      <a:pt x="1487" y="928"/>
                      <a:pt x="1500" y="935"/>
                      <a:pt x="1495" y="944"/>
                    </a:cubicBezTo>
                    <a:cubicBezTo>
                      <a:pt x="1491" y="953"/>
                      <a:pt x="1455" y="955"/>
                      <a:pt x="1455" y="955"/>
                    </a:cubicBezTo>
                    <a:close/>
                    <a:moveTo>
                      <a:pt x="1382" y="1190"/>
                    </a:moveTo>
                    <a:cubicBezTo>
                      <a:pt x="1266" y="1202"/>
                      <a:pt x="1266" y="1202"/>
                      <a:pt x="1266" y="1202"/>
                    </a:cubicBezTo>
                    <a:cubicBezTo>
                      <a:pt x="1266" y="1257"/>
                      <a:pt x="1267" y="1310"/>
                      <a:pt x="1267" y="1361"/>
                    </a:cubicBezTo>
                    <a:cubicBezTo>
                      <a:pt x="1381" y="1330"/>
                      <a:pt x="1381" y="1330"/>
                      <a:pt x="1381" y="1330"/>
                    </a:cubicBezTo>
                    <a:cubicBezTo>
                      <a:pt x="1381" y="1285"/>
                      <a:pt x="1382" y="1239"/>
                      <a:pt x="1382" y="1190"/>
                    </a:cubicBezTo>
                    <a:close/>
                    <a:moveTo>
                      <a:pt x="1268" y="257"/>
                    </a:moveTo>
                    <a:cubicBezTo>
                      <a:pt x="1266" y="257"/>
                      <a:pt x="1266" y="257"/>
                      <a:pt x="1266" y="257"/>
                    </a:cubicBezTo>
                    <a:cubicBezTo>
                      <a:pt x="1266" y="312"/>
                      <a:pt x="1267" y="928"/>
                      <a:pt x="1267" y="979"/>
                    </a:cubicBezTo>
                    <a:cubicBezTo>
                      <a:pt x="1381" y="970"/>
                      <a:pt x="1381" y="970"/>
                      <a:pt x="1381" y="970"/>
                    </a:cubicBezTo>
                    <a:cubicBezTo>
                      <a:pt x="1381" y="926"/>
                      <a:pt x="1382" y="343"/>
                      <a:pt x="1382" y="254"/>
                    </a:cubicBezTo>
                    <a:cubicBezTo>
                      <a:pt x="1426" y="232"/>
                      <a:pt x="1456" y="187"/>
                      <a:pt x="1456" y="134"/>
                    </a:cubicBezTo>
                    <a:cubicBezTo>
                      <a:pt x="1456" y="60"/>
                      <a:pt x="1396" y="0"/>
                      <a:pt x="1322" y="0"/>
                    </a:cubicBezTo>
                    <a:cubicBezTo>
                      <a:pt x="1248" y="0"/>
                      <a:pt x="1188" y="60"/>
                      <a:pt x="1188" y="134"/>
                    </a:cubicBezTo>
                    <a:cubicBezTo>
                      <a:pt x="1188" y="189"/>
                      <a:pt x="1221" y="236"/>
                      <a:pt x="1268" y="257"/>
                    </a:cubicBezTo>
                    <a:close/>
                    <a:moveTo>
                      <a:pt x="1378" y="1541"/>
                    </a:moveTo>
                    <a:cubicBezTo>
                      <a:pt x="1270" y="1583"/>
                      <a:pt x="1270" y="1583"/>
                      <a:pt x="1270" y="1583"/>
                    </a:cubicBezTo>
                    <a:cubicBezTo>
                      <a:pt x="1271" y="1625"/>
                      <a:pt x="1271" y="1666"/>
                      <a:pt x="1272" y="1705"/>
                    </a:cubicBezTo>
                    <a:cubicBezTo>
                      <a:pt x="1376" y="1671"/>
                      <a:pt x="1376" y="1671"/>
                      <a:pt x="1376" y="1671"/>
                    </a:cubicBezTo>
                    <a:cubicBezTo>
                      <a:pt x="1377" y="1629"/>
                      <a:pt x="1378" y="1586"/>
                      <a:pt x="1378" y="1541"/>
                    </a:cubicBezTo>
                    <a:close/>
                    <a:moveTo>
                      <a:pt x="1324" y="2651"/>
                    </a:moveTo>
                    <a:cubicBezTo>
                      <a:pt x="1326" y="2653"/>
                      <a:pt x="1344" y="2665"/>
                      <a:pt x="1360" y="2289"/>
                    </a:cubicBezTo>
                    <a:cubicBezTo>
                      <a:pt x="1289" y="2319"/>
                      <a:pt x="1289" y="2319"/>
                      <a:pt x="1289" y="2319"/>
                    </a:cubicBezTo>
                    <a:cubicBezTo>
                      <a:pt x="1305" y="2664"/>
                      <a:pt x="1322" y="2653"/>
                      <a:pt x="1324" y="2651"/>
                    </a:cubicBezTo>
                    <a:close/>
                    <a:moveTo>
                      <a:pt x="1373" y="1867"/>
                    </a:moveTo>
                    <a:cubicBezTo>
                      <a:pt x="1276" y="1905"/>
                      <a:pt x="1276" y="1905"/>
                      <a:pt x="1276" y="1905"/>
                    </a:cubicBezTo>
                    <a:cubicBezTo>
                      <a:pt x="1276" y="1922"/>
                      <a:pt x="1278" y="1940"/>
                      <a:pt x="1278" y="1957"/>
                    </a:cubicBezTo>
                    <a:cubicBezTo>
                      <a:pt x="1372" y="1916"/>
                      <a:pt x="1372" y="1916"/>
                      <a:pt x="1372" y="1916"/>
                    </a:cubicBezTo>
                    <a:cubicBezTo>
                      <a:pt x="1372" y="1900"/>
                      <a:pt x="1372" y="1884"/>
                      <a:pt x="1373" y="1867"/>
                    </a:cubicBezTo>
                    <a:close/>
                    <a:moveTo>
                      <a:pt x="1364" y="2156"/>
                    </a:moveTo>
                    <a:cubicBezTo>
                      <a:pt x="1365" y="2147"/>
                      <a:pt x="1366" y="2116"/>
                      <a:pt x="1367" y="2107"/>
                    </a:cubicBezTo>
                    <a:cubicBezTo>
                      <a:pt x="1283" y="2141"/>
                      <a:pt x="1283" y="2141"/>
                      <a:pt x="1283" y="2141"/>
                    </a:cubicBezTo>
                    <a:cubicBezTo>
                      <a:pt x="1283" y="2162"/>
                      <a:pt x="1284" y="2183"/>
                      <a:pt x="1285" y="2202"/>
                    </a:cubicBezTo>
                    <a:lnTo>
                      <a:pt x="1364" y="2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342493"/>
                <a:endParaRPr lang="en-US" sz="1400">
                  <a:solidFill>
                    <a:srgbClr val="000000"/>
                  </a:solidFill>
                  <a:latin typeface="CiscoSansTT Light"/>
                  <a:cs typeface="CiscoSansTT Light"/>
                </a:endParaRPr>
              </a:p>
            </p:txBody>
          </p:sp>
        </p:grpSp>
        <p:sp>
          <p:nvSpPr>
            <p:cNvPr id="25" name="Rectangle 14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224841" y="3502212"/>
              <a:ext cx="1083384" cy="309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7129" tIns="28564" rIns="57129" bIns="28564">
              <a:spAutoFit/>
            </a:bodyPr>
            <a:lstStyle/>
            <a:p>
              <a:pPr defTabSz="342493">
                <a:lnSpc>
                  <a:spcPct val="150000"/>
                </a:lnSpc>
                <a:defRPr/>
              </a:pPr>
              <a:r>
                <a:rPr lang="en-US" sz="800" dirty="0">
                  <a:solidFill>
                    <a:srgbClr val="FFFFFF">
                      <a:lumMod val="10000"/>
                    </a:srgbClr>
                  </a:solidFill>
                  <a:latin typeface="CiscoSansTT Light"/>
                  <a:cs typeface="CiscoSansTT Light"/>
                </a:rPr>
                <a:t>Clinic in a Box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660889" y="2017029"/>
            <a:ext cx="830664" cy="1065837"/>
            <a:chOff x="4868479" y="2390555"/>
            <a:chExt cx="1107264" cy="1421114"/>
          </a:xfrm>
        </p:grpSpPr>
        <p:grpSp>
          <p:nvGrpSpPr>
            <p:cNvPr id="29" name="Group 28"/>
            <p:cNvGrpSpPr/>
            <p:nvPr/>
          </p:nvGrpSpPr>
          <p:grpSpPr>
            <a:xfrm>
              <a:off x="4868479" y="2390555"/>
              <a:ext cx="1107264" cy="1107266"/>
              <a:chOff x="4868479" y="2479512"/>
              <a:chExt cx="1107264" cy="110726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4868479" y="2479512"/>
                <a:ext cx="1107264" cy="11072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shade val="30000"/>
                      <a:satMod val="115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342493"/>
                <a:endParaRPr lang="en-US" sz="1400" dirty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32" name="Group 418"/>
              <p:cNvGrpSpPr>
                <a:grpSpLocks/>
              </p:cNvGrpSpPr>
              <p:nvPr/>
            </p:nvGrpSpPr>
            <p:grpSpPr bwMode="auto">
              <a:xfrm>
                <a:off x="5032268" y="2733722"/>
                <a:ext cx="779686" cy="556920"/>
                <a:chOff x="-2287" y="1838"/>
                <a:chExt cx="1670" cy="1193"/>
              </a:xfrm>
              <a:solidFill>
                <a:schemeClr val="bg1"/>
              </a:solidFill>
              <a:effectLst/>
            </p:grpSpPr>
            <p:sp>
              <p:nvSpPr>
                <p:cNvPr id="33" name="Freeform 415"/>
                <p:cNvSpPr>
                  <a:spLocks/>
                </p:cNvSpPr>
                <p:nvPr/>
              </p:nvSpPr>
              <p:spPr bwMode="auto">
                <a:xfrm>
                  <a:off x="-2212" y="1838"/>
                  <a:ext cx="1567" cy="184"/>
                </a:xfrm>
                <a:custGeom>
                  <a:avLst/>
                  <a:gdLst>
                    <a:gd name="T0" fmla="*/ 785 w 1567"/>
                    <a:gd name="T1" fmla="*/ 0 h 184"/>
                    <a:gd name="T2" fmla="*/ 785 w 1567"/>
                    <a:gd name="T3" fmla="*/ 0 h 184"/>
                    <a:gd name="T4" fmla="*/ 785 w 1567"/>
                    <a:gd name="T5" fmla="*/ 0 h 184"/>
                    <a:gd name="T6" fmla="*/ 785 w 1567"/>
                    <a:gd name="T7" fmla="*/ 0 h 184"/>
                    <a:gd name="T8" fmla="*/ 785 w 1567"/>
                    <a:gd name="T9" fmla="*/ 0 h 184"/>
                    <a:gd name="T10" fmla="*/ 0 w 1567"/>
                    <a:gd name="T11" fmla="*/ 172 h 184"/>
                    <a:gd name="T12" fmla="*/ 5 w 1567"/>
                    <a:gd name="T13" fmla="*/ 184 h 184"/>
                    <a:gd name="T14" fmla="*/ 199 w 1567"/>
                    <a:gd name="T15" fmla="*/ 141 h 184"/>
                    <a:gd name="T16" fmla="*/ 785 w 1567"/>
                    <a:gd name="T17" fmla="*/ 14 h 184"/>
                    <a:gd name="T18" fmla="*/ 1371 w 1567"/>
                    <a:gd name="T19" fmla="*/ 141 h 184"/>
                    <a:gd name="T20" fmla="*/ 1564 w 1567"/>
                    <a:gd name="T21" fmla="*/ 184 h 184"/>
                    <a:gd name="T22" fmla="*/ 1567 w 1567"/>
                    <a:gd name="T23" fmla="*/ 172 h 184"/>
                    <a:gd name="T24" fmla="*/ 785 w 1567"/>
                    <a:gd name="T25" fmla="*/ 0 h 18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567"/>
                    <a:gd name="T40" fmla="*/ 0 h 184"/>
                    <a:gd name="T41" fmla="*/ 1567 w 1567"/>
                    <a:gd name="T42" fmla="*/ 184 h 18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567" h="184">
                      <a:moveTo>
                        <a:pt x="785" y="0"/>
                      </a:moveTo>
                      <a:lnTo>
                        <a:pt x="785" y="0"/>
                      </a:lnTo>
                      <a:lnTo>
                        <a:pt x="0" y="172"/>
                      </a:lnTo>
                      <a:lnTo>
                        <a:pt x="5" y="184"/>
                      </a:lnTo>
                      <a:lnTo>
                        <a:pt x="199" y="141"/>
                      </a:lnTo>
                      <a:lnTo>
                        <a:pt x="785" y="14"/>
                      </a:lnTo>
                      <a:lnTo>
                        <a:pt x="1371" y="141"/>
                      </a:lnTo>
                      <a:lnTo>
                        <a:pt x="1564" y="184"/>
                      </a:lnTo>
                      <a:lnTo>
                        <a:pt x="1567" y="172"/>
                      </a:lnTo>
                      <a:lnTo>
                        <a:pt x="785" y="0"/>
                      </a:lnTo>
                      <a:close/>
                    </a:path>
                  </a:pathLst>
                </a:cu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342493"/>
                  <a:endParaRPr lang="en-US" sz="1400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34" name="Freeform 416"/>
                <p:cNvSpPr>
                  <a:spLocks/>
                </p:cNvSpPr>
                <p:nvPr/>
              </p:nvSpPr>
              <p:spPr bwMode="auto">
                <a:xfrm>
                  <a:off x="-2287" y="2844"/>
                  <a:ext cx="1670" cy="187"/>
                </a:xfrm>
                <a:custGeom>
                  <a:avLst/>
                  <a:gdLst>
                    <a:gd name="T0" fmla="*/ 1609 w 1670"/>
                    <a:gd name="T1" fmla="*/ 99 h 187"/>
                    <a:gd name="T2" fmla="*/ 1609 w 1670"/>
                    <a:gd name="T3" fmla="*/ 43 h 187"/>
                    <a:gd name="T4" fmla="*/ 1557 w 1670"/>
                    <a:gd name="T5" fmla="*/ 43 h 187"/>
                    <a:gd name="T6" fmla="*/ 1557 w 1670"/>
                    <a:gd name="T7" fmla="*/ 0 h 187"/>
                    <a:gd name="T8" fmla="*/ 111 w 1670"/>
                    <a:gd name="T9" fmla="*/ 0 h 187"/>
                    <a:gd name="T10" fmla="*/ 111 w 1670"/>
                    <a:gd name="T11" fmla="*/ 43 h 187"/>
                    <a:gd name="T12" fmla="*/ 61 w 1670"/>
                    <a:gd name="T13" fmla="*/ 43 h 187"/>
                    <a:gd name="T14" fmla="*/ 61 w 1670"/>
                    <a:gd name="T15" fmla="*/ 99 h 187"/>
                    <a:gd name="T16" fmla="*/ 0 w 1670"/>
                    <a:gd name="T17" fmla="*/ 99 h 187"/>
                    <a:gd name="T18" fmla="*/ 0 w 1670"/>
                    <a:gd name="T19" fmla="*/ 187 h 187"/>
                    <a:gd name="T20" fmla="*/ 1670 w 1670"/>
                    <a:gd name="T21" fmla="*/ 187 h 187"/>
                    <a:gd name="T22" fmla="*/ 1670 w 1670"/>
                    <a:gd name="T23" fmla="*/ 99 h 187"/>
                    <a:gd name="T24" fmla="*/ 1609 w 1670"/>
                    <a:gd name="T25" fmla="*/ 99 h 18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70"/>
                    <a:gd name="T40" fmla="*/ 0 h 187"/>
                    <a:gd name="T41" fmla="*/ 1670 w 1670"/>
                    <a:gd name="T42" fmla="*/ 187 h 18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70" h="187">
                      <a:moveTo>
                        <a:pt x="1609" y="99"/>
                      </a:moveTo>
                      <a:lnTo>
                        <a:pt x="1609" y="43"/>
                      </a:lnTo>
                      <a:lnTo>
                        <a:pt x="1557" y="43"/>
                      </a:lnTo>
                      <a:lnTo>
                        <a:pt x="1557" y="0"/>
                      </a:lnTo>
                      <a:lnTo>
                        <a:pt x="111" y="0"/>
                      </a:lnTo>
                      <a:lnTo>
                        <a:pt x="111" y="43"/>
                      </a:lnTo>
                      <a:lnTo>
                        <a:pt x="61" y="43"/>
                      </a:lnTo>
                      <a:lnTo>
                        <a:pt x="61" y="99"/>
                      </a:lnTo>
                      <a:lnTo>
                        <a:pt x="0" y="99"/>
                      </a:lnTo>
                      <a:lnTo>
                        <a:pt x="0" y="187"/>
                      </a:lnTo>
                      <a:lnTo>
                        <a:pt x="1670" y="187"/>
                      </a:lnTo>
                      <a:lnTo>
                        <a:pt x="1670" y="99"/>
                      </a:lnTo>
                      <a:lnTo>
                        <a:pt x="1609" y="99"/>
                      </a:lnTo>
                      <a:close/>
                    </a:path>
                  </a:pathLst>
                </a:custGeom>
                <a:grpFill/>
                <a:ln w="6350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342493"/>
                  <a:endParaRPr lang="en-US" sz="1400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35" name="Freeform 417"/>
                <p:cNvSpPr>
                  <a:spLocks noEditPoints="1"/>
                </p:cNvSpPr>
                <p:nvPr/>
              </p:nvSpPr>
              <p:spPr bwMode="auto">
                <a:xfrm>
                  <a:off x="-2197" y="1856"/>
                  <a:ext cx="1540" cy="974"/>
                </a:xfrm>
                <a:custGeom>
                  <a:avLst/>
                  <a:gdLst>
                    <a:gd name="T0" fmla="*/ 315813 w 652"/>
                    <a:gd name="T1" fmla="*/ 0 h 412"/>
                    <a:gd name="T2" fmla="*/ 75505 w 652"/>
                    <a:gd name="T3" fmla="*/ 53603 h 412"/>
                    <a:gd name="T4" fmla="*/ 12637 w 652"/>
                    <a:gd name="T5" fmla="*/ 83804 h 412"/>
                    <a:gd name="T6" fmla="*/ 586870 w 652"/>
                    <a:gd name="T7" fmla="*/ 82022 h 412"/>
                    <a:gd name="T8" fmla="*/ 626608 w 652"/>
                    <a:gd name="T9" fmla="*/ 78059 h 412"/>
                    <a:gd name="T10" fmla="*/ 585313 w 652"/>
                    <a:gd name="T11" fmla="*/ 82022 h 412"/>
                    <a:gd name="T12" fmla="*/ 568470 w 652"/>
                    <a:gd name="T13" fmla="*/ 86622 h 412"/>
                    <a:gd name="T14" fmla="*/ 561068 w 652"/>
                    <a:gd name="T15" fmla="*/ 86622 h 412"/>
                    <a:gd name="T16" fmla="*/ 545384 w 652"/>
                    <a:gd name="T17" fmla="*/ 82022 h 412"/>
                    <a:gd name="T18" fmla="*/ 537758 w 652"/>
                    <a:gd name="T19" fmla="*/ 82022 h 412"/>
                    <a:gd name="T20" fmla="*/ 522105 w 652"/>
                    <a:gd name="T21" fmla="*/ 86622 h 412"/>
                    <a:gd name="T22" fmla="*/ 514289 w 652"/>
                    <a:gd name="T23" fmla="*/ 86622 h 412"/>
                    <a:gd name="T24" fmla="*/ 497831 w 652"/>
                    <a:gd name="T25" fmla="*/ 82022 h 412"/>
                    <a:gd name="T26" fmla="*/ 490199 w 652"/>
                    <a:gd name="T27" fmla="*/ 82022 h 412"/>
                    <a:gd name="T28" fmla="*/ 474504 w 652"/>
                    <a:gd name="T29" fmla="*/ 86622 h 412"/>
                    <a:gd name="T30" fmla="*/ 466733 w 652"/>
                    <a:gd name="T31" fmla="*/ 86622 h 412"/>
                    <a:gd name="T32" fmla="*/ 451605 w 652"/>
                    <a:gd name="T33" fmla="*/ 82022 h 412"/>
                    <a:gd name="T34" fmla="*/ 443794 w 652"/>
                    <a:gd name="T35" fmla="*/ 82022 h 412"/>
                    <a:gd name="T36" fmla="*/ 427331 w 652"/>
                    <a:gd name="T37" fmla="*/ 86622 h 412"/>
                    <a:gd name="T38" fmla="*/ 419548 w 652"/>
                    <a:gd name="T39" fmla="*/ 86622 h 412"/>
                    <a:gd name="T40" fmla="*/ 404021 w 652"/>
                    <a:gd name="T41" fmla="*/ 82022 h 412"/>
                    <a:gd name="T42" fmla="*/ 396233 w 652"/>
                    <a:gd name="T43" fmla="*/ 82022 h 412"/>
                    <a:gd name="T44" fmla="*/ 380578 w 652"/>
                    <a:gd name="T45" fmla="*/ 86622 h 412"/>
                    <a:gd name="T46" fmla="*/ 371898 w 652"/>
                    <a:gd name="T47" fmla="*/ 86622 h 412"/>
                    <a:gd name="T48" fmla="*/ 356467 w 652"/>
                    <a:gd name="T49" fmla="*/ 82022 h 412"/>
                    <a:gd name="T50" fmla="*/ 348680 w 652"/>
                    <a:gd name="T51" fmla="*/ 82022 h 412"/>
                    <a:gd name="T52" fmla="*/ 333393 w 652"/>
                    <a:gd name="T53" fmla="*/ 86622 h 412"/>
                    <a:gd name="T54" fmla="*/ 325578 w 652"/>
                    <a:gd name="T55" fmla="*/ 86622 h 412"/>
                    <a:gd name="T56" fmla="*/ 308898 w 652"/>
                    <a:gd name="T57" fmla="*/ 82022 h 412"/>
                    <a:gd name="T58" fmla="*/ 301398 w 652"/>
                    <a:gd name="T59" fmla="*/ 82022 h 412"/>
                    <a:gd name="T60" fmla="*/ 285812 w 652"/>
                    <a:gd name="T61" fmla="*/ 86622 h 412"/>
                    <a:gd name="T62" fmla="*/ 278022 w 652"/>
                    <a:gd name="T63" fmla="*/ 86622 h 412"/>
                    <a:gd name="T64" fmla="*/ 262525 w 652"/>
                    <a:gd name="T65" fmla="*/ 82022 h 412"/>
                    <a:gd name="T66" fmla="*/ 254714 w 652"/>
                    <a:gd name="T67" fmla="*/ 82022 h 412"/>
                    <a:gd name="T68" fmla="*/ 238256 w 652"/>
                    <a:gd name="T69" fmla="*/ 86622 h 412"/>
                    <a:gd name="T70" fmla="*/ 230374 w 652"/>
                    <a:gd name="T71" fmla="*/ 86622 h 412"/>
                    <a:gd name="T72" fmla="*/ 214943 w 652"/>
                    <a:gd name="T73" fmla="*/ 82022 h 412"/>
                    <a:gd name="T74" fmla="*/ 207154 w 652"/>
                    <a:gd name="T75" fmla="*/ 82022 h 412"/>
                    <a:gd name="T76" fmla="*/ 191886 w 652"/>
                    <a:gd name="T77" fmla="*/ 86622 h 412"/>
                    <a:gd name="T78" fmla="*/ 182821 w 652"/>
                    <a:gd name="T79" fmla="*/ 86622 h 412"/>
                    <a:gd name="T80" fmla="*/ 167756 w 652"/>
                    <a:gd name="T81" fmla="*/ 82022 h 412"/>
                    <a:gd name="T82" fmla="*/ 159879 w 652"/>
                    <a:gd name="T83" fmla="*/ 82022 h 412"/>
                    <a:gd name="T84" fmla="*/ 144314 w 652"/>
                    <a:gd name="T85" fmla="*/ 86622 h 412"/>
                    <a:gd name="T86" fmla="*/ 136661 w 652"/>
                    <a:gd name="T87" fmla="*/ 86622 h 412"/>
                    <a:gd name="T88" fmla="*/ 120108 w 652"/>
                    <a:gd name="T89" fmla="*/ 82022 h 412"/>
                    <a:gd name="T90" fmla="*/ 112318 w 652"/>
                    <a:gd name="T91" fmla="*/ 82022 h 412"/>
                    <a:gd name="T92" fmla="*/ 96732 w 652"/>
                    <a:gd name="T93" fmla="*/ 86622 h 412"/>
                    <a:gd name="T94" fmla="*/ 89105 w 652"/>
                    <a:gd name="T95" fmla="*/ 86622 h 412"/>
                    <a:gd name="T96" fmla="*/ 73792 w 652"/>
                    <a:gd name="T97" fmla="*/ 82022 h 412"/>
                    <a:gd name="T98" fmla="*/ 66015 w 652"/>
                    <a:gd name="T99" fmla="*/ 82022 h 412"/>
                    <a:gd name="T100" fmla="*/ 49110 w 652"/>
                    <a:gd name="T101" fmla="*/ 86622 h 412"/>
                    <a:gd name="T102" fmla="*/ 41826 w 652"/>
                    <a:gd name="T103" fmla="*/ 86622 h 412"/>
                    <a:gd name="T104" fmla="*/ 48463 w 652"/>
                    <a:gd name="T105" fmla="*/ 122228 h 412"/>
                    <a:gd name="T106" fmla="*/ 578183 w 652"/>
                    <a:gd name="T107" fmla="*/ 122228 h 412"/>
                    <a:gd name="T108" fmla="*/ 585313 w 652"/>
                    <a:gd name="T109" fmla="*/ 86622 h 412"/>
                    <a:gd name="T110" fmla="*/ 78271 w 652"/>
                    <a:gd name="T111" fmla="*/ 383385 h 412"/>
                    <a:gd name="T112" fmla="*/ 125864 w 652"/>
                    <a:gd name="T113" fmla="*/ 383385 h 412"/>
                    <a:gd name="T114" fmla="*/ 155025 w 652"/>
                    <a:gd name="T115" fmla="*/ 122228 h 412"/>
                    <a:gd name="T116" fmla="*/ 394181 w 652"/>
                    <a:gd name="T117" fmla="*/ 383385 h 412"/>
                    <a:gd name="T118" fmla="*/ 394181 w 652"/>
                    <a:gd name="T119" fmla="*/ 122228 h 412"/>
                    <a:gd name="T120" fmla="*/ 424525 w 652"/>
                    <a:gd name="T121" fmla="*/ 383385 h 412"/>
                    <a:gd name="T122" fmla="*/ 471582 w 652"/>
                    <a:gd name="T123" fmla="*/ 383385 h 412"/>
                    <a:gd name="T124" fmla="*/ 500781 w 652"/>
                    <a:gd name="T125" fmla="*/ 122228 h 412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52"/>
                    <a:gd name="T190" fmla="*/ 0 h 412"/>
                    <a:gd name="T191" fmla="*/ 652 w 652"/>
                    <a:gd name="T192" fmla="*/ 412 h 412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52" h="412">
                      <a:moveTo>
                        <a:pt x="574" y="55"/>
                      </a:moveTo>
                      <a:cubicBezTo>
                        <a:pt x="326" y="0"/>
                        <a:pt x="326" y="0"/>
                        <a:pt x="326" y="0"/>
                      </a:cubicBezTo>
                      <a:cubicBezTo>
                        <a:pt x="326" y="0"/>
                        <a:pt x="326" y="0"/>
                        <a:pt x="326" y="0"/>
                      </a:cubicBezTo>
                      <a:cubicBezTo>
                        <a:pt x="326" y="0"/>
                        <a:pt x="326" y="0"/>
                        <a:pt x="326" y="0"/>
                      </a:cubicBezTo>
                      <a:cubicBezTo>
                        <a:pt x="326" y="0"/>
                        <a:pt x="326" y="0"/>
                        <a:pt x="326" y="0"/>
                      </a:cubicBezTo>
                      <a:cubicBezTo>
                        <a:pt x="78" y="55"/>
                        <a:pt x="78" y="55"/>
                        <a:pt x="78" y="55"/>
                      </a:cubicBezTo>
                      <a:cubicBezTo>
                        <a:pt x="0" y="71"/>
                        <a:pt x="0" y="71"/>
                        <a:pt x="0" y="71"/>
                      </a:cubicBezTo>
                      <a:cubicBezTo>
                        <a:pt x="0" y="71"/>
                        <a:pt x="2" y="76"/>
                        <a:pt x="5" y="80"/>
                      </a:cubicBezTo>
                      <a:cubicBezTo>
                        <a:pt x="7" y="83"/>
                        <a:pt x="10" y="84"/>
                        <a:pt x="13" y="86"/>
                      </a:cubicBezTo>
                      <a:cubicBezTo>
                        <a:pt x="41" y="80"/>
                        <a:pt x="41" y="80"/>
                        <a:pt x="41" y="80"/>
                      </a:cubicBezTo>
                      <a:cubicBezTo>
                        <a:pt x="41" y="84"/>
                        <a:pt x="41" y="84"/>
                        <a:pt x="41" y="84"/>
                      </a:cubicBezTo>
                      <a:cubicBezTo>
                        <a:pt x="606" y="84"/>
                        <a:pt x="606" y="84"/>
                        <a:pt x="606" y="84"/>
                      </a:cubicBezTo>
                      <a:cubicBezTo>
                        <a:pt x="606" y="79"/>
                        <a:pt x="606" y="79"/>
                        <a:pt x="606" y="79"/>
                      </a:cubicBezTo>
                      <a:cubicBezTo>
                        <a:pt x="639" y="86"/>
                        <a:pt x="639" y="86"/>
                        <a:pt x="639" y="86"/>
                      </a:cubicBezTo>
                      <a:cubicBezTo>
                        <a:pt x="642" y="84"/>
                        <a:pt x="644" y="83"/>
                        <a:pt x="647" y="80"/>
                      </a:cubicBezTo>
                      <a:cubicBezTo>
                        <a:pt x="650" y="76"/>
                        <a:pt x="652" y="71"/>
                        <a:pt x="652" y="71"/>
                      </a:cubicBezTo>
                      <a:lnTo>
                        <a:pt x="574" y="55"/>
                      </a:lnTo>
                      <a:close/>
                      <a:moveTo>
                        <a:pt x="604" y="84"/>
                      </a:moveTo>
                      <a:cubicBezTo>
                        <a:pt x="595" y="84"/>
                        <a:pt x="595" y="84"/>
                        <a:pt x="595" y="84"/>
                      </a:cubicBezTo>
                      <a:cubicBezTo>
                        <a:pt x="595" y="89"/>
                        <a:pt x="595" y="89"/>
                        <a:pt x="595" y="89"/>
                      </a:cubicBezTo>
                      <a:cubicBezTo>
                        <a:pt x="587" y="89"/>
                        <a:pt x="587" y="89"/>
                        <a:pt x="587" y="89"/>
                      </a:cubicBezTo>
                      <a:cubicBezTo>
                        <a:pt x="587" y="84"/>
                        <a:pt x="587" y="84"/>
                        <a:pt x="587" y="84"/>
                      </a:cubicBezTo>
                      <a:cubicBezTo>
                        <a:pt x="579" y="84"/>
                        <a:pt x="579" y="84"/>
                        <a:pt x="579" y="84"/>
                      </a:cubicBezTo>
                      <a:cubicBezTo>
                        <a:pt x="579" y="89"/>
                        <a:pt x="579" y="89"/>
                        <a:pt x="579" y="89"/>
                      </a:cubicBezTo>
                      <a:cubicBezTo>
                        <a:pt x="571" y="89"/>
                        <a:pt x="571" y="89"/>
                        <a:pt x="571" y="89"/>
                      </a:cubicBezTo>
                      <a:cubicBezTo>
                        <a:pt x="571" y="84"/>
                        <a:pt x="571" y="84"/>
                        <a:pt x="571" y="84"/>
                      </a:cubicBezTo>
                      <a:cubicBezTo>
                        <a:pt x="563" y="84"/>
                        <a:pt x="563" y="84"/>
                        <a:pt x="563" y="84"/>
                      </a:cubicBezTo>
                      <a:cubicBezTo>
                        <a:pt x="563" y="89"/>
                        <a:pt x="563" y="89"/>
                        <a:pt x="563" y="89"/>
                      </a:cubicBezTo>
                      <a:cubicBezTo>
                        <a:pt x="555" y="89"/>
                        <a:pt x="555" y="89"/>
                        <a:pt x="555" y="89"/>
                      </a:cubicBezTo>
                      <a:cubicBezTo>
                        <a:pt x="555" y="84"/>
                        <a:pt x="555" y="84"/>
                        <a:pt x="555" y="84"/>
                      </a:cubicBezTo>
                      <a:cubicBezTo>
                        <a:pt x="547" y="84"/>
                        <a:pt x="547" y="84"/>
                        <a:pt x="547" y="84"/>
                      </a:cubicBezTo>
                      <a:cubicBezTo>
                        <a:pt x="547" y="89"/>
                        <a:pt x="547" y="89"/>
                        <a:pt x="547" y="89"/>
                      </a:cubicBezTo>
                      <a:cubicBezTo>
                        <a:pt x="539" y="89"/>
                        <a:pt x="539" y="89"/>
                        <a:pt x="539" y="89"/>
                      </a:cubicBezTo>
                      <a:cubicBezTo>
                        <a:pt x="539" y="84"/>
                        <a:pt x="539" y="84"/>
                        <a:pt x="539" y="84"/>
                      </a:cubicBezTo>
                      <a:cubicBezTo>
                        <a:pt x="531" y="84"/>
                        <a:pt x="531" y="84"/>
                        <a:pt x="531" y="84"/>
                      </a:cubicBezTo>
                      <a:cubicBezTo>
                        <a:pt x="531" y="89"/>
                        <a:pt x="531" y="89"/>
                        <a:pt x="531" y="89"/>
                      </a:cubicBezTo>
                      <a:cubicBezTo>
                        <a:pt x="523" y="89"/>
                        <a:pt x="523" y="89"/>
                        <a:pt x="523" y="89"/>
                      </a:cubicBezTo>
                      <a:cubicBezTo>
                        <a:pt x="523" y="84"/>
                        <a:pt x="523" y="84"/>
                        <a:pt x="523" y="84"/>
                      </a:cubicBezTo>
                      <a:cubicBezTo>
                        <a:pt x="514" y="84"/>
                        <a:pt x="514" y="84"/>
                        <a:pt x="514" y="84"/>
                      </a:cubicBezTo>
                      <a:cubicBezTo>
                        <a:pt x="514" y="89"/>
                        <a:pt x="514" y="89"/>
                        <a:pt x="514" y="89"/>
                      </a:cubicBezTo>
                      <a:cubicBezTo>
                        <a:pt x="506" y="89"/>
                        <a:pt x="506" y="89"/>
                        <a:pt x="506" y="89"/>
                      </a:cubicBezTo>
                      <a:cubicBezTo>
                        <a:pt x="506" y="84"/>
                        <a:pt x="506" y="84"/>
                        <a:pt x="506" y="84"/>
                      </a:cubicBezTo>
                      <a:cubicBezTo>
                        <a:pt x="498" y="84"/>
                        <a:pt x="498" y="84"/>
                        <a:pt x="498" y="84"/>
                      </a:cubicBezTo>
                      <a:cubicBezTo>
                        <a:pt x="498" y="89"/>
                        <a:pt x="498" y="89"/>
                        <a:pt x="498" y="89"/>
                      </a:cubicBezTo>
                      <a:cubicBezTo>
                        <a:pt x="490" y="89"/>
                        <a:pt x="490" y="89"/>
                        <a:pt x="490" y="89"/>
                      </a:cubicBezTo>
                      <a:cubicBezTo>
                        <a:pt x="490" y="84"/>
                        <a:pt x="490" y="84"/>
                        <a:pt x="490" y="84"/>
                      </a:cubicBezTo>
                      <a:cubicBezTo>
                        <a:pt x="482" y="84"/>
                        <a:pt x="482" y="84"/>
                        <a:pt x="482" y="84"/>
                      </a:cubicBezTo>
                      <a:cubicBezTo>
                        <a:pt x="482" y="89"/>
                        <a:pt x="482" y="89"/>
                        <a:pt x="482" y="89"/>
                      </a:cubicBezTo>
                      <a:cubicBezTo>
                        <a:pt x="474" y="89"/>
                        <a:pt x="474" y="89"/>
                        <a:pt x="474" y="89"/>
                      </a:cubicBezTo>
                      <a:cubicBezTo>
                        <a:pt x="474" y="84"/>
                        <a:pt x="474" y="84"/>
                        <a:pt x="474" y="84"/>
                      </a:cubicBezTo>
                      <a:cubicBezTo>
                        <a:pt x="466" y="84"/>
                        <a:pt x="466" y="84"/>
                        <a:pt x="466" y="84"/>
                      </a:cubicBezTo>
                      <a:cubicBezTo>
                        <a:pt x="466" y="89"/>
                        <a:pt x="466" y="89"/>
                        <a:pt x="466" y="89"/>
                      </a:cubicBezTo>
                      <a:cubicBezTo>
                        <a:pt x="458" y="89"/>
                        <a:pt x="458" y="89"/>
                        <a:pt x="458" y="89"/>
                      </a:cubicBezTo>
                      <a:cubicBezTo>
                        <a:pt x="458" y="84"/>
                        <a:pt x="458" y="84"/>
                        <a:pt x="458" y="84"/>
                      </a:cubicBezTo>
                      <a:cubicBezTo>
                        <a:pt x="449" y="84"/>
                        <a:pt x="449" y="84"/>
                        <a:pt x="449" y="84"/>
                      </a:cubicBezTo>
                      <a:cubicBezTo>
                        <a:pt x="449" y="89"/>
                        <a:pt x="449" y="89"/>
                        <a:pt x="449" y="89"/>
                      </a:cubicBezTo>
                      <a:cubicBezTo>
                        <a:pt x="441" y="89"/>
                        <a:pt x="441" y="89"/>
                        <a:pt x="441" y="89"/>
                      </a:cubicBezTo>
                      <a:cubicBezTo>
                        <a:pt x="441" y="84"/>
                        <a:pt x="441" y="84"/>
                        <a:pt x="441" y="84"/>
                      </a:cubicBezTo>
                      <a:cubicBezTo>
                        <a:pt x="433" y="84"/>
                        <a:pt x="433" y="84"/>
                        <a:pt x="433" y="84"/>
                      </a:cubicBezTo>
                      <a:cubicBezTo>
                        <a:pt x="433" y="89"/>
                        <a:pt x="433" y="89"/>
                        <a:pt x="433" y="89"/>
                      </a:cubicBezTo>
                      <a:cubicBezTo>
                        <a:pt x="425" y="89"/>
                        <a:pt x="425" y="89"/>
                        <a:pt x="425" y="89"/>
                      </a:cubicBezTo>
                      <a:cubicBezTo>
                        <a:pt x="425" y="84"/>
                        <a:pt x="425" y="84"/>
                        <a:pt x="425" y="84"/>
                      </a:cubicBezTo>
                      <a:cubicBezTo>
                        <a:pt x="417" y="84"/>
                        <a:pt x="417" y="84"/>
                        <a:pt x="417" y="84"/>
                      </a:cubicBezTo>
                      <a:cubicBezTo>
                        <a:pt x="417" y="89"/>
                        <a:pt x="417" y="89"/>
                        <a:pt x="417" y="89"/>
                      </a:cubicBezTo>
                      <a:cubicBezTo>
                        <a:pt x="409" y="89"/>
                        <a:pt x="409" y="89"/>
                        <a:pt x="409" y="89"/>
                      </a:cubicBezTo>
                      <a:cubicBezTo>
                        <a:pt x="409" y="84"/>
                        <a:pt x="409" y="84"/>
                        <a:pt x="409" y="84"/>
                      </a:cubicBezTo>
                      <a:cubicBezTo>
                        <a:pt x="401" y="84"/>
                        <a:pt x="401" y="84"/>
                        <a:pt x="401" y="84"/>
                      </a:cubicBezTo>
                      <a:cubicBezTo>
                        <a:pt x="401" y="89"/>
                        <a:pt x="401" y="89"/>
                        <a:pt x="401" y="89"/>
                      </a:cubicBezTo>
                      <a:cubicBezTo>
                        <a:pt x="393" y="89"/>
                        <a:pt x="393" y="89"/>
                        <a:pt x="393" y="89"/>
                      </a:cubicBezTo>
                      <a:cubicBezTo>
                        <a:pt x="393" y="84"/>
                        <a:pt x="393" y="84"/>
                        <a:pt x="393" y="84"/>
                      </a:cubicBezTo>
                      <a:cubicBezTo>
                        <a:pt x="384" y="84"/>
                        <a:pt x="384" y="84"/>
                        <a:pt x="384" y="84"/>
                      </a:cubicBezTo>
                      <a:cubicBezTo>
                        <a:pt x="384" y="89"/>
                        <a:pt x="384" y="89"/>
                        <a:pt x="384" y="89"/>
                      </a:cubicBezTo>
                      <a:cubicBezTo>
                        <a:pt x="376" y="89"/>
                        <a:pt x="376" y="89"/>
                        <a:pt x="376" y="89"/>
                      </a:cubicBezTo>
                      <a:cubicBezTo>
                        <a:pt x="376" y="84"/>
                        <a:pt x="376" y="84"/>
                        <a:pt x="376" y="84"/>
                      </a:cubicBezTo>
                      <a:cubicBezTo>
                        <a:pt x="368" y="84"/>
                        <a:pt x="368" y="84"/>
                        <a:pt x="368" y="84"/>
                      </a:cubicBezTo>
                      <a:cubicBezTo>
                        <a:pt x="368" y="89"/>
                        <a:pt x="368" y="89"/>
                        <a:pt x="368" y="89"/>
                      </a:cubicBezTo>
                      <a:cubicBezTo>
                        <a:pt x="360" y="89"/>
                        <a:pt x="360" y="89"/>
                        <a:pt x="360" y="89"/>
                      </a:cubicBezTo>
                      <a:cubicBezTo>
                        <a:pt x="360" y="84"/>
                        <a:pt x="360" y="84"/>
                        <a:pt x="360" y="84"/>
                      </a:cubicBezTo>
                      <a:cubicBezTo>
                        <a:pt x="352" y="84"/>
                        <a:pt x="352" y="84"/>
                        <a:pt x="352" y="84"/>
                      </a:cubicBezTo>
                      <a:cubicBezTo>
                        <a:pt x="352" y="89"/>
                        <a:pt x="352" y="89"/>
                        <a:pt x="352" y="89"/>
                      </a:cubicBezTo>
                      <a:cubicBezTo>
                        <a:pt x="344" y="89"/>
                        <a:pt x="344" y="89"/>
                        <a:pt x="344" y="89"/>
                      </a:cubicBezTo>
                      <a:cubicBezTo>
                        <a:pt x="344" y="84"/>
                        <a:pt x="344" y="84"/>
                        <a:pt x="344" y="84"/>
                      </a:cubicBezTo>
                      <a:cubicBezTo>
                        <a:pt x="336" y="84"/>
                        <a:pt x="336" y="84"/>
                        <a:pt x="336" y="84"/>
                      </a:cubicBezTo>
                      <a:cubicBezTo>
                        <a:pt x="336" y="89"/>
                        <a:pt x="336" y="89"/>
                        <a:pt x="336" y="89"/>
                      </a:cubicBezTo>
                      <a:cubicBezTo>
                        <a:pt x="328" y="89"/>
                        <a:pt x="328" y="89"/>
                        <a:pt x="328" y="89"/>
                      </a:cubicBezTo>
                      <a:cubicBezTo>
                        <a:pt x="328" y="84"/>
                        <a:pt x="328" y="84"/>
                        <a:pt x="328" y="84"/>
                      </a:cubicBezTo>
                      <a:cubicBezTo>
                        <a:pt x="319" y="84"/>
                        <a:pt x="319" y="84"/>
                        <a:pt x="319" y="84"/>
                      </a:cubicBezTo>
                      <a:cubicBezTo>
                        <a:pt x="319" y="89"/>
                        <a:pt x="319" y="89"/>
                        <a:pt x="319" y="89"/>
                      </a:cubicBezTo>
                      <a:cubicBezTo>
                        <a:pt x="311" y="89"/>
                        <a:pt x="311" y="89"/>
                        <a:pt x="311" y="89"/>
                      </a:cubicBezTo>
                      <a:cubicBezTo>
                        <a:pt x="311" y="84"/>
                        <a:pt x="311" y="84"/>
                        <a:pt x="311" y="84"/>
                      </a:cubicBezTo>
                      <a:cubicBezTo>
                        <a:pt x="303" y="84"/>
                        <a:pt x="303" y="84"/>
                        <a:pt x="303" y="84"/>
                      </a:cubicBezTo>
                      <a:cubicBezTo>
                        <a:pt x="303" y="89"/>
                        <a:pt x="303" y="89"/>
                        <a:pt x="303" y="89"/>
                      </a:cubicBezTo>
                      <a:cubicBezTo>
                        <a:pt x="295" y="89"/>
                        <a:pt x="295" y="89"/>
                        <a:pt x="295" y="89"/>
                      </a:cubicBezTo>
                      <a:cubicBezTo>
                        <a:pt x="295" y="84"/>
                        <a:pt x="295" y="84"/>
                        <a:pt x="295" y="84"/>
                      </a:cubicBezTo>
                      <a:cubicBezTo>
                        <a:pt x="287" y="84"/>
                        <a:pt x="287" y="84"/>
                        <a:pt x="287" y="84"/>
                      </a:cubicBezTo>
                      <a:cubicBezTo>
                        <a:pt x="287" y="89"/>
                        <a:pt x="287" y="89"/>
                        <a:pt x="287" y="89"/>
                      </a:cubicBezTo>
                      <a:cubicBezTo>
                        <a:pt x="279" y="89"/>
                        <a:pt x="279" y="89"/>
                        <a:pt x="279" y="89"/>
                      </a:cubicBezTo>
                      <a:cubicBezTo>
                        <a:pt x="279" y="84"/>
                        <a:pt x="279" y="84"/>
                        <a:pt x="279" y="84"/>
                      </a:cubicBezTo>
                      <a:cubicBezTo>
                        <a:pt x="271" y="84"/>
                        <a:pt x="271" y="84"/>
                        <a:pt x="271" y="84"/>
                      </a:cubicBezTo>
                      <a:cubicBezTo>
                        <a:pt x="271" y="89"/>
                        <a:pt x="271" y="89"/>
                        <a:pt x="271" y="89"/>
                      </a:cubicBezTo>
                      <a:cubicBezTo>
                        <a:pt x="263" y="89"/>
                        <a:pt x="263" y="89"/>
                        <a:pt x="263" y="89"/>
                      </a:cubicBezTo>
                      <a:cubicBezTo>
                        <a:pt x="263" y="84"/>
                        <a:pt x="263" y="84"/>
                        <a:pt x="263" y="84"/>
                      </a:cubicBezTo>
                      <a:cubicBezTo>
                        <a:pt x="254" y="84"/>
                        <a:pt x="254" y="84"/>
                        <a:pt x="254" y="84"/>
                      </a:cubicBezTo>
                      <a:cubicBezTo>
                        <a:pt x="254" y="89"/>
                        <a:pt x="254" y="89"/>
                        <a:pt x="254" y="89"/>
                      </a:cubicBezTo>
                      <a:cubicBezTo>
                        <a:pt x="246" y="89"/>
                        <a:pt x="246" y="89"/>
                        <a:pt x="246" y="89"/>
                      </a:cubicBezTo>
                      <a:cubicBezTo>
                        <a:pt x="246" y="84"/>
                        <a:pt x="246" y="84"/>
                        <a:pt x="246" y="84"/>
                      </a:cubicBezTo>
                      <a:cubicBezTo>
                        <a:pt x="238" y="84"/>
                        <a:pt x="238" y="84"/>
                        <a:pt x="238" y="84"/>
                      </a:cubicBezTo>
                      <a:cubicBezTo>
                        <a:pt x="238" y="89"/>
                        <a:pt x="238" y="89"/>
                        <a:pt x="238" y="89"/>
                      </a:cubicBezTo>
                      <a:cubicBezTo>
                        <a:pt x="230" y="89"/>
                        <a:pt x="230" y="89"/>
                        <a:pt x="230" y="89"/>
                      </a:cubicBezTo>
                      <a:cubicBezTo>
                        <a:pt x="230" y="84"/>
                        <a:pt x="230" y="84"/>
                        <a:pt x="230" y="84"/>
                      </a:cubicBezTo>
                      <a:cubicBezTo>
                        <a:pt x="222" y="84"/>
                        <a:pt x="222" y="84"/>
                        <a:pt x="222" y="84"/>
                      </a:cubicBezTo>
                      <a:cubicBezTo>
                        <a:pt x="222" y="89"/>
                        <a:pt x="222" y="89"/>
                        <a:pt x="222" y="89"/>
                      </a:cubicBezTo>
                      <a:cubicBezTo>
                        <a:pt x="214" y="89"/>
                        <a:pt x="214" y="89"/>
                        <a:pt x="214" y="89"/>
                      </a:cubicBezTo>
                      <a:cubicBezTo>
                        <a:pt x="214" y="84"/>
                        <a:pt x="214" y="84"/>
                        <a:pt x="214" y="84"/>
                      </a:cubicBezTo>
                      <a:cubicBezTo>
                        <a:pt x="206" y="84"/>
                        <a:pt x="206" y="84"/>
                        <a:pt x="206" y="84"/>
                      </a:cubicBezTo>
                      <a:cubicBezTo>
                        <a:pt x="206" y="89"/>
                        <a:pt x="206" y="89"/>
                        <a:pt x="206" y="89"/>
                      </a:cubicBezTo>
                      <a:cubicBezTo>
                        <a:pt x="198" y="89"/>
                        <a:pt x="198" y="89"/>
                        <a:pt x="198" y="89"/>
                      </a:cubicBezTo>
                      <a:cubicBezTo>
                        <a:pt x="198" y="84"/>
                        <a:pt x="198" y="84"/>
                        <a:pt x="198" y="84"/>
                      </a:cubicBezTo>
                      <a:cubicBezTo>
                        <a:pt x="189" y="84"/>
                        <a:pt x="189" y="84"/>
                        <a:pt x="189" y="84"/>
                      </a:cubicBezTo>
                      <a:cubicBezTo>
                        <a:pt x="189" y="89"/>
                        <a:pt x="189" y="89"/>
                        <a:pt x="189" y="89"/>
                      </a:cubicBezTo>
                      <a:cubicBezTo>
                        <a:pt x="181" y="89"/>
                        <a:pt x="181" y="89"/>
                        <a:pt x="181" y="89"/>
                      </a:cubicBezTo>
                      <a:cubicBezTo>
                        <a:pt x="181" y="84"/>
                        <a:pt x="181" y="84"/>
                        <a:pt x="181" y="84"/>
                      </a:cubicBezTo>
                      <a:cubicBezTo>
                        <a:pt x="173" y="84"/>
                        <a:pt x="173" y="84"/>
                        <a:pt x="173" y="84"/>
                      </a:cubicBezTo>
                      <a:cubicBezTo>
                        <a:pt x="173" y="89"/>
                        <a:pt x="173" y="89"/>
                        <a:pt x="173" y="89"/>
                      </a:cubicBezTo>
                      <a:cubicBezTo>
                        <a:pt x="165" y="89"/>
                        <a:pt x="165" y="89"/>
                        <a:pt x="165" y="89"/>
                      </a:cubicBezTo>
                      <a:cubicBezTo>
                        <a:pt x="165" y="84"/>
                        <a:pt x="165" y="84"/>
                        <a:pt x="165" y="84"/>
                      </a:cubicBezTo>
                      <a:cubicBezTo>
                        <a:pt x="157" y="84"/>
                        <a:pt x="157" y="84"/>
                        <a:pt x="157" y="84"/>
                      </a:cubicBezTo>
                      <a:cubicBezTo>
                        <a:pt x="157" y="89"/>
                        <a:pt x="157" y="89"/>
                        <a:pt x="157" y="89"/>
                      </a:cubicBezTo>
                      <a:cubicBezTo>
                        <a:pt x="149" y="89"/>
                        <a:pt x="149" y="89"/>
                        <a:pt x="149" y="89"/>
                      </a:cubicBezTo>
                      <a:cubicBezTo>
                        <a:pt x="149" y="84"/>
                        <a:pt x="149" y="84"/>
                        <a:pt x="149" y="84"/>
                      </a:cubicBezTo>
                      <a:cubicBezTo>
                        <a:pt x="141" y="84"/>
                        <a:pt x="141" y="84"/>
                        <a:pt x="141" y="84"/>
                      </a:cubicBezTo>
                      <a:cubicBezTo>
                        <a:pt x="141" y="89"/>
                        <a:pt x="141" y="89"/>
                        <a:pt x="141" y="89"/>
                      </a:cubicBezTo>
                      <a:cubicBezTo>
                        <a:pt x="133" y="89"/>
                        <a:pt x="133" y="89"/>
                        <a:pt x="133" y="89"/>
                      </a:cubicBezTo>
                      <a:cubicBezTo>
                        <a:pt x="133" y="84"/>
                        <a:pt x="133" y="84"/>
                        <a:pt x="133" y="84"/>
                      </a:cubicBezTo>
                      <a:cubicBezTo>
                        <a:pt x="124" y="84"/>
                        <a:pt x="124" y="84"/>
                        <a:pt x="124" y="84"/>
                      </a:cubicBezTo>
                      <a:cubicBezTo>
                        <a:pt x="124" y="89"/>
                        <a:pt x="124" y="89"/>
                        <a:pt x="124" y="89"/>
                      </a:cubicBezTo>
                      <a:cubicBezTo>
                        <a:pt x="116" y="89"/>
                        <a:pt x="116" y="89"/>
                        <a:pt x="116" y="89"/>
                      </a:cubicBezTo>
                      <a:cubicBezTo>
                        <a:pt x="116" y="84"/>
                        <a:pt x="116" y="84"/>
                        <a:pt x="116" y="84"/>
                      </a:cubicBezTo>
                      <a:cubicBezTo>
                        <a:pt x="108" y="84"/>
                        <a:pt x="108" y="84"/>
                        <a:pt x="108" y="84"/>
                      </a:cubicBezTo>
                      <a:cubicBezTo>
                        <a:pt x="108" y="89"/>
                        <a:pt x="108" y="89"/>
                        <a:pt x="108" y="89"/>
                      </a:cubicBezTo>
                      <a:cubicBezTo>
                        <a:pt x="100" y="89"/>
                        <a:pt x="100" y="89"/>
                        <a:pt x="100" y="89"/>
                      </a:cubicBezTo>
                      <a:cubicBezTo>
                        <a:pt x="100" y="84"/>
                        <a:pt x="100" y="84"/>
                        <a:pt x="100" y="84"/>
                      </a:cubicBezTo>
                      <a:cubicBezTo>
                        <a:pt x="92" y="84"/>
                        <a:pt x="92" y="84"/>
                        <a:pt x="92" y="84"/>
                      </a:cubicBezTo>
                      <a:cubicBezTo>
                        <a:pt x="92" y="89"/>
                        <a:pt x="92" y="89"/>
                        <a:pt x="92" y="89"/>
                      </a:cubicBezTo>
                      <a:cubicBezTo>
                        <a:pt x="84" y="89"/>
                        <a:pt x="84" y="89"/>
                        <a:pt x="84" y="89"/>
                      </a:cubicBezTo>
                      <a:cubicBezTo>
                        <a:pt x="84" y="84"/>
                        <a:pt x="84" y="84"/>
                        <a:pt x="84" y="84"/>
                      </a:cubicBezTo>
                      <a:cubicBezTo>
                        <a:pt x="76" y="84"/>
                        <a:pt x="76" y="84"/>
                        <a:pt x="76" y="84"/>
                      </a:cubicBezTo>
                      <a:cubicBezTo>
                        <a:pt x="76" y="89"/>
                        <a:pt x="76" y="89"/>
                        <a:pt x="76" y="89"/>
                      </a:cubicBezTo>
                      <a:cubicBezTo>
                        <a:pt x="68" y="89"/>
                        <a:pt x="68" y="89"/>
                        <a:pt x="68" y="89"/>
                      </a:cubicBezTo>
                      <a:cubicBezTo>
                        <a:pt x="68" y="84"/>
                        <a:pt x="68" y="84"/>
                        <a:pt x="68" y="84"/>
                      </a:cubicBezTo>
                      <a:cubicBezTo>
                        <a:pt x="59" y="84"/>
                        <a:pt x="59" y="84"/>
                        <a:pt x="59" y="84"/>
                      </a:cubicBezTo>
                      <a:cubicBezTo>
                        <a:pt x="59" y="89"/>
                        <a:pt x="59" y="89"/>
                        <a:pt x="59" y="89"/>
                      </a:cubicBezTo>
                      <a:cubicBezTo>
                        <a:pt x="51" y="89"/>
                        <a:pt x="51" y="89"/>
                        <a:pt x="51" y="89"/>
                      </a:cubicBezTo>
                      <a:cubicBezTo>
                        <a:pt x="51" y="84"/>
                        <a:pt x="51" y="84"/>
                        <a:pt x="51" y="84"/>
                      </a:cubicBezTo>
                      <a:cubicBezTo>
                        <a:pt x="43" y="84"/>
                        <a:pt x="43" y="84"/>
                        <a:pt x="43" y="84"/>
                      </a:cubicBezTo>
                      <a:cubicBezTo>
                        <a:pt x="43" y="89"/>
                        <a:pt x="43" y="89"/>
                        <a:pt x="43" y="89"/>
                      </a:cubicBezTo>
                      <a:cubicBezTo>
                        <a:pt x="42" y="89"/>
                        <a:pt x="42" y="89"/>
                        <a:pt x="42" y="89"/>
                      </a:cubicBezTo>
                      <a:cubicBezTo>
                        <a:pt x="42" y="125"/>
                        <a:pt x="42" y="125"/>
                        <a:pt x="42" y="125"/>
                      </a:cubicBezTo>
                      <a:cubicBezTo>
                        <a:pt x="50" y="125"/>
                        <a:pt x="50" y="125"/>
                        <a:pt x="50" y="125"/>
                      </a:cubicBezTo>
                      <a:cubicBezTo>
                        <a:pt x="50" y="412"/>
                        <a:pt x="50" y="412"/>
                        <a:pt x="50" y="412"/>
                      </a:cubicBezTo>
                      <a:cubicBezTo>
                        <a:pt x="597" y="412"/>
                        <a:pt x="597" y="412"/>
                        <a:pt x="597" y="412"/>
                      </a:cubicBezTo>
                      <a:cubicBezTo>
                        <a:pt x="597" y="125"/>
                        <a:pt x="597" y="125"/>
                        <a:pt x="597" y="125"/>
                      </a:cubicBezTo>
                      <a:cubicBezTo>
                        <a:pt x="605" y="125"/>
                        <a:pt x="605" y="125"/>
                        <a:pt x="605" y="125"/>
                      </a:cubicBezTo>
                      <a:cubicBezTo>
                        <a:pt x="605" y="89"/>
                        <a:pt x="605" y="89"/>
                        <a:pt x="605" y="89"/>
                      </a:cubicBezTo>
                      <a:cubicBezTo>
                        <a:pt x="604" y="89"/>
                        <a:pt x="604" y="89"/>
                        <a:pt x="604" y="89"/>
                      </a:cubicBezTo>
                      <a:lnTo>
                        <a:pt x="604" y="84"/>
                      </a:lnTo>
                      <a:close/>
                      <a:moveTo>
                        <a:pt x="130" y="393"/>
                      </a:moveTo>
                      <a:cubicBezTo>
                        <a:pt x="81" y="393"/>
                        <a:pt x="81" y="393"/>
                        <a:pt x="81" y="393"/>
                      </a:cubicBezTo>
                      <a:cubicBezTo>
                        <a:pt x="81" y="125"/>
                        <a:pt x="81" y="125"/>
                        <a:pt x="81" y="125"/>
                      </a:cubicBezTo>
                      <a:cubicBezTo>
                        <a:pt x="130" y="125"/>
                        <a:pt x="130" y="125"/>
                        <a:pt x="130" y="125"/>
                      </a:cubicBezTo>
                      <a:lnTo>
                        <a:pt x="130" y="393"/>
                      </a:lnTo>
                      <a:close/>
                      <a:moveTo>
                        <a:pt x="209" y="393"/>
                      </a:moveTo>
                      <a:cubicBezTo>
                        <a:pt x="160" y="393"/>
                        <a:pt x="160" y="393"/>
                        <a:pt x="160" y="393"/>
                      </a:cubicBezTo>
                      <a:cubicBezTo>
                        <a:pt x="160" y="125"/>
                        <a:pt x="160" y="125"/>
                        <a:pt x="160" y="125"/>
                      </a:cubicBezTo>
                      <a:cubicBezTo>
                        <a:pt x="209" y="125"/>
                        <a:pt x="209" y="125"/>
                        <a:pt x="209" y="125"/>
                      </a:cubicBezTo>
                      <a:lnTo>
                        <a:pt x="209" y="393"/>
                      </a:lnTo>
                      <a:close/>
                      <a:moveTo>
                        <a:pt x="407" y="393"/>
                      </a:moveTo>
                      <a:cubicBezTo>
                        <a:pt x="240" y="393"/>
                        <a:pt x="240" y="393"/>
                        <a:pt x="240" y="393"/>
                      </a:cubicBezTo>
                      <a:cubicBezTo>
                        <a:pt x="240" y="125"/>
                        <a:pt x="240" y="125"/>
                        <a:pt x="240" y="125"/>
                      </a:cubicBezTo>
                      <a:cubicBezTo>
                        <a:pt x="407" y="125"/>
                        <a:pt x="407" y="125"/>
                        <a:pt x="407" y="125"/>
                      </a:cubicBezTo>
                      <a:lnTo>
                        <a:pt x="407" y="393"/>
                      </a:lnTo>
                      <a:close/>
                      <a:moveTo>
                        <a:pt x="487" y="393"/>
                      </a:moveTo>
                      <a:cubicBezTo>
                        <a:pt x="438" y="393"/>
                        <a:pt x="438" y="393"/>
                        <a:pt x="438" y="393"/>
                      </a:cubicBezTo>
                      <a:cubicBezTo>
                        <a:pt x="438" y="125"/>
                        <a:pt x="438" y="125"/>
                        <a:pt x="438" y="125"/>
                      </a:cubicBezTo>
                      <a:cubicBezTo>
                        <a:pt x="487" y="125"/>
                        <a:pt x="487" y="125"/>
                        <a:pt x="487" y="125"/>
                      </a:cubicBezTo>
                      <a:lnTo>
                        <a:pt x="487" y="393"/>
                      </a:lnTo>
                      <a:close/>
                      <a:moveTo>
                        <a:pt x="566" y="393"/>
                      </a:moveTo>
                      <a:cubicBezTo>
                        <a:pt x="517" y="393"/>
                        <a:pt x="517" y="393"/>
                        <a:pt x="517" y="393"/>
                      </a:cubicBezTo>
                      <a:cubicBezTo>
                        <a:pt x="517" y="125"/>
                        <a:pt x="517" y="125"/>
                        <a:pt x="517" y="125"/>
                      </a:cubicBezTo>
                      <a:cubicBezTo>
                        <a:pt x="566" y="125"/>
                        <a:pt x="566" y="125"/>
                        <a:pt x="566" y="125"/>
                      </a:cubicBezTo>
                      <a:lnTo>
                        <a:pt x="566" y="393"/>
                      </a:lnTo>
                      <a:close/>
                    </a:path>
                  </a:pathLst>
                </a:custGeom>
                <a:grpFill/>
                <a:ln w="317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342493"/>
                  <a:endParaRPr lang="en-US" sz="1400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</p:grpSp>
        <p:sp>
          <p:nvSpPr>
            <p:cNvPr id="30" name="Rectangle 141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880420" y="3502212"/>
              <a:ext cx="1083384" cy="309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7129" tIns="28564" rIns="57129" bIns="28564">
              <a:spAutoFit/>
            </a:bodyPr>
            <a:lstStyle/>
            <a:p>
              <a:pPr defTabSz="342493">
                <a:lnSpc>
                  <a:spcPct val="150000"/>
                </a:lnSpc>
                <a:defRPr/>
              </a:pPr>
              <a:r>
                <a:rPr lang="en-US" sz="800" dirty="0">
                  <a:solidFill>
                    <a:srgbClr val="FFFFFF">
                      <a:lumMod val="10000"/>
                    </a:srgbClr>
                  </a:solidFill>
                  <a:latin typeface="CiscoSansTT Light"/>
                  <a:cs typeface="CiscoSansTT Light"/>
                </a:rPr>
                <a:t>Bank in a Box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567353" y="3088833"/>
            <a:ext cx="972246" cy="1065837"/>
            <a:chOff x="4755231" y="3819631"/>
            <a:chExt cx="1295991" cy="1421114"/>
          </a:xfrm>
        </p:grpSpPr>
        <p:sp>
          <p:nvSpPr>
            <p:cNvPr id="37" name="Rectangle 141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755231" y="4931288"/>
              <a:ext cx="1295991" cy="309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7129" tIns="28564" rIns="57129" bIns="28564">
              <a:spAutoFit/>
            </a:bodyPr>
            <a:lstStyle/>
            <a:p>
              <a:pPr defTabSz="342493">
                <a:lnSpc>
                  <a:spcPct val="150000"/>
                </a:lnSpc>
                <a:defRPr/>
              </a:pPr>
              <a:r>
                <a:rPr lang="en-US" sz="800" dirty="0">
                  <a:solidFill>
                    <a:srgbClr val="FFFFFF">
                      <a:lumMod val="10000"/>
                    </a:srgbClr>
                  </a:solidFill>
                  <a:latin typeface="CiscoSansTT Light"/>
                  <a:cs typeface="CiscoSansTT Light"/>
                </a:rPr>
                <a:t>School in a Box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868479" y="3819631"/>
              <a:ext cx="1107264" cy="1107266"/>
              <a:chOff x="4868479" y="3819631"/>
              <a:chExt cx="1107264" cy="1107266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4868479" y="3819631"/>
                <a:ext cx="1107264" cy="11072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shade val="30000"/>
                      <a:satMod val="115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342493"/>
                <a:endParaRPr lang="en-US" sz="1400" dirty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40" name="Freeform 1602"/>
              <p:cNvSpPr>
                <a:spLocks noEditPoints="1"/>
              </p:cNvSpPr>
              <p:nvPr/>
            </p:nvSpPr>
            <p:spPr bwMode="auto">
              <a:xfrm>
                <a:off x="4931710" y="4062013"/>
                <a:ext cx="980802" cy="622502"/>
              </a:xfrm>
              <a:custGeom>
                <a:avLst/>
                <a:gdLst>
                  <a:gd name="T0" fmla="*/ 0 w 10809"/>
                  <a:gd name="T1" fmla="*/ 0 h 6879"/>
                  <a:gd name="T2" fmla="*/ 0 w 10809"/>
                  <a:gd name="T3" fmla="*/ 0 h 6879"/>
                  <a:gd name="T4" fmla="*/ 0 w 10809"/>
                  <a:gd name="T5" fmla="*/ 0 h 6879"/>
                  <a:gd name="T6" fmla="*/ 0 w 10809"/>
                  <a:gd name="T7" fmla="*/ 0 h 6879"/>
                  <a:gd name="T8" fmla="*/ 0 w 10809"/>
                  <a:gd name="T9" fmla="*/ 0 h 6879"/>
                  <a:gd name="T10" fmla="*/ 0 w 10809"/>
                  <a:gd name="T11" fmla="*/ 0 h 6879"/>
                  <a:gd name="T12" fmla="*/ 0 w 10809"/>
                  <a:gd name="T13" fmla="*/ 0 h 6879"/>
                  <a:gd name="T14" fmla="*/ 0 w 10809"/>
                  <a:gd name="T15" fmla="*/ 0 h 6879"/>
                  <a:gd name="T16" fmla="*/ 0 w 10809"/>
                  <a:gd name="T17" fmla="*/ 0 h 6879"/>
                  <a:gd name="T18" fmla="*/ 0 w 10809"/>
                  <a:gd name="T19" fmla="*/ 0 h 6879"/>
                  <a:gd name="T20" fmla="*/ 0 w 10809"/>
                  <a:gd name="T21" fmla="*/ 0 h 6879"/>
                  <a:gd name="T22" fmla="*/ 0 w 10809"/>
                  <a:gd name="T23" fmla="*/ 0 h 6879"/>
                  <a:gd name="T24" fmla="*/ 0 w 10809"/>
                  <a:gd name="T25" fmla="*/ 0 h 6879"/>
                  <a:gd name="T26" fmla="*/ 0 w 10809"/>
                  <a:gd name="T27" fmla="*/ 0 h 6879"/>
                  <a:gd name="T28" fmla="*/ 0 w 10809"/>
                  <a:gd name="T29" fmla="*/ 0 h 6879"/>
                  <a:gd name="T30" fmla="*/ 0 w 10809"/>
                  <a:gd name="T31" fmla="*/ 0 h 6879"/>
                  <a:gd name="T32" fmla="*/ 0 w 10809"/>
                  <a:gd name="T33" fmla="*/ 0 h 6879"/>
                  <a:gd name="T34" fmla="*/ 0 w 10809"/>
                  <a:gd name="T35" fmla="*/ 0 h 6879"/>
                  <a:gd name="T36" fmla="*/ 0 w 10809"/>
                  <a:gd name="T37" fmla="*/ 0 h 6879"/>
                  <a:gd name="T38" fmla="*/ 0 w 10809"/>
                  <a:gd name="T39" fmla="*/ 0 h 6879"/>
                  <a:gd name="T40" fmla="*/ 0 w 10809"/>
                  <a:gd name="T41" fmla="*/ 0 h 6879"/>
                  <a:gd name="T42" fmla="*/ 0 w 10809"/>
                  <a:gd name="T43" fmla="*/ 0 h 6879"/>
                  <a:gd name="T44" fmla="*/ 0 w 10809"/>
                  <a:gd name="T45" fmla="*/ 0 h 6879"/>
                  <a:gd name="T46" fmla="*/ 0 w 10809"/>
                  <a:gd name="T47" fmla="*/ 0 h 6879"/>
                  <a:gd name="T48" fmla="*/ 0 w 10809"/>
                  <a:gd name="T49" fmla="*/ 0 h 6879"/>
                  <a:gd name="T50" fmla="*/ 0 w 10809"/>
                  <a:gd name="T51" fmla="*/ 0 h 6879"/>
                  <a:gd name="T52" fmla="*/ 0 w 10809"/>
                  <a:gd name="T53" fmla="*/ 0 h 6879"/>
                  <a:gd name="T54" fmla="*/ 0 w 10809"/>
                  <a:gd name="T55" fmla="*/ 0 h 6879"/>
                  <a:gd name="T56" fmla="*/ 0 w 10809"/>
                  <a:gd name="T57" fmla="*/ 0 h 6879"/>
                  <a:gd name="T58" fmla="*/ 0 w 10809"/>
                  <a:gd name="T59" fmla="*/ 0 h 6879"/>
                  <a:gd name="T60" fmla="*/ 0 w 10809"/>
                  <a:gd name="T61" fmla="*/ 0 h 6879"/>
                  <a:gd name="T62" fmla="*/ 0 w 10809"/>
                  <a:gd name="T63" fmla="*/ 0 h 6879"/>
                  <a:gd name="T64" fmla="*/ 0 w 10809"/>
                  <a:gd name="T65" fmla="*/ 0 h 6879"/>
                  <a:gd name="T66" fmla="*/ 0 w 10809"/>
                  <a:gd name="T67" fmla="*/ 0 h 6879"/>
                  <a:gd name="T68" fmla="*/ 0 w 10809"/>
                  <a:gd name="T69" fmla="*/ 0 h 6879"/>
                  <a:gd name="T70" fmla="*/ 0 w 10809"/>
                  <a:gd name="T71" fmla="*/ 0 h 6879"/>
                  <a:gd name="T72" fmla="*/ 0 w 10809"/>
                  <a:gd name="T73" fmla="*/ 0 h 6879"/>
                  <a:gd name="T74" fmla="*/ 0 w 10809"/>
                  <a:gd name="T75" fmla="*/ 0 h 6879"/>
                  <a:gd name="T76" fmla="*/ 0 w 10809"/>
                  <a:gd name="T77" fmla="*/ 0 h 6879"/>
                  <a:gd name="T78" fmla="*/ 0 w 10809"/>
                  <a:gd name="T79" fmla="*/ 0 h 6879"/>
                  <a:gd name="T80" fmla="*/ 0 w 10809"/>
                  <a:gd name="T81" fmla="*/ 0 h 6879"/>
                  <a:gd name="T82" fmla="*/ 0 w 10809"/>
                  <a:gd name="T83" fmla="*/ 0 h 6879"/>
                  <a:gd name="T84" fmla="*/ 0 w 10809"/>
                  <a:gd name="T85" fmla="*/ 0 h 6879"/>
                  <a:gd name="T86" fmla="*/ 0 w 10809"/>
                  <a:gd name="T87" fmla="*/ 0 h 68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0809"/>
                  <a:gd name="T133" fmla="*/ 0 h 6879"/>
                  <a:gd name="T134" fmla="*/ 10809 w 10809"/>
                  <a:gd name="T135" fmla="*/ 6879 h 68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0809" h="6879">
                    <a:moveTo>
                      <a:pt x="10589" y="3018"/>
                    </a:moveTo>
                    <a:cubicBezTo>
                      <a:pt x="5805" y="133"/>
                      <a:pt x="5805" y="133"/>
                      <a:pt x="5805" y="133"/>
                    </a:cubicBezTo>
                    <a:cubicBezTo>
                      <a:pt x="5585" y="0"/>
                      <a:pt x="5225" y="0"/>
                      <a:pt x="5005" y="133"/>
                    </a:cubicBezTo>
                    <a:cubicBezTo>
                      <a:pt x="221" y="3018"/>
                      <a:pt x="221" y="3018"/>
                      <a:pt x="221" y="3018"/>
                    </a:cubicBezTo>
                    <a:cubicBezTo>
                      <a:pt x="0" y="3151"/>
                      <a:pt x="21" y="3322"/>
                      <a:pt x="267" y="3398"/>
                    </a:cubicBezTo>
                    <a:cubicBezTo>
                      <a:pt x="2885" y="4210"/>
                      <a:pt x="2885" y="4210"/>
                      <a:pt x="2885" y="4210"/>
                    </a:cubicBezTo>
                    <a:cubicBezTo>
                      <a:pt x="2885" y="4705"/>
                      <a:pt x="2885" y="4705"/>
                      <a:pt x="2885" y="4705"/>
                    </a:cubicBezTo>
                    <a:cubicBezTo>
                      <a:pt x="2885" y="4705"/>
                      <a:pt x="2885" y="4705"/>
                      <a:pt x="2885" y="4705"/>
                    </a:cubicBezTo>
                    <a:cubicBezTo>
                      <a:pt x="2885" y="4705"/>
                      <a:pt x="2885" y="4706"/>
                      <a:pt x="2885" y="4706"/>
                    </a:cubicBezTo>
                    <a:cubicBezTo>
                      <a:pt x="2885" y="5164"/>
                      <a:pt x="4013" y="5536"/>
                      <a:pt x="5405" y="5536"/>
                    </a:cubicBezTo>
                    <a:cubicBezTo>
                      <a:pt x="6797" y="5536"/>
                      <a:pt x="7925" y="5164"/>
                      <a:pt x="7925" y="4706"/>
                    </a:cubicBezTo>
                    <a:cubicBezTo>
                      <a:pt x="7925" y="4706"/>
                      <a:pt x="7925" y="4705"/>
                      <a:pt x="7925" y="4705"/>
                    </a:cubicBezTo>
                    <a:cubicBezTo>
                      <a:pt x="7925" y="4451"/>
                      <a:pt x="7925" y="4451"/>
                      <a:pt x="7925" y="4451"/>
                    </a:cubicBezTo>
                    <a:cubicBezTo>
                      <a:pt x="7925" y="4210"/>
                      <a:pt x="7925" y="4210"/>
                      <a:pt x="7925" y="4210"/>
                    </a:cubicBezTo>
                    <a:cubicBezTo>
                      <a:pt x="9196" y="3816"/>
                      <a:pt x="9196" y="3816"/>
                      <a:pt x="9196" y="3816"/>
                    </a:cubicBezTo>
                    <a:cubicBezTo>
                      <a:pt x="9196" y="5531"/>
                      <a:pt x="9196" y="5531"/>
                      <a:pt x="9196" y="5531"/>
                    </a:cubicBezTo>
                    <a:cubicBezTo>
                      <a:pt x="9132" y="5566"/>
                      <a:pt x="9089" y="5628"/>
                      <a:pt x="9089" y="5700"/>
                    </a:cubicBezTo>
                    <a:cubicBezTo>
                      <a:pt x="9089" y="5763"/>
                      <a:pt x="9121" y="5818"/>
                      <a:pt x="9172" y="5854"/>
                    </a:cubicBezTo>
                    <a:cubicBezTo>
                      <a:pt x="8869" y="6698"/>
                      <a:pt x="8869" y="6698"/>
                      <a:pt x="8869" y="6698"/>
                    </a:cubicBezTo>
                    <a:cubicBezTo>
                      <a:pt x="8833" y="6797"/>
                      <a:pt x="8853" y="6879"/>
                      <a:pt x="8912" y="6879"/>
                    </a:cubicBezTo>
                    <a:cubicBezTo>
                      <a:pt x="9666" y="6879"/>
                      <a:pt x="9666" y="6879"/>
                      <a:pt x="9666" y="6879"/>
                    </a:cubicBezTo>
                    <a:cubicBezTo>
                      <a:pt x="9725" y="6879"/>
                      <a:pt x="9745" y="6797"/>
                      <a:pt x="9709" y="6698"/>
                    </a:cubicBezTo>
                    <a:cubicBezTo>
                      <a:pt x="9414" y="5875"/>
                      <a:pt x="9414" y="5875"/>
                      <a:pt x="9414" y="5875"/>
                    </a:cubicBezTo>
                    <a:cubicBezTo>
                      <a:pt x="9484" y="5842"/>
                      <a:pt x="9533" y="5776"/>
                      <a:pt x="9533" y="5700"/>
                    </a:cubicBezTo>
                    <a:cubicBezTo>
                      <a:pt x="9533" y="5617"/>
                      <a:pt x="9475" y="5546"/>
                      <a:pt x="9393" y="5517"/>
                    </a:cubicBezTo>
                    <a:cubicBezTo>
                      <a:pt x="9393" y="3755"/>
                      <a:pt x="9393" y="3755"/>
                      <a:pt x="9393" y="3755"/>
                    </a:cubicBezTo>
                    <a:cubicBezTo>
                      <a:pt x="10543" y="3398"/>
                      <a:pt x="10543" y="3398"/>
                      <a:pt x="10543" y="3398"/>
                    </a:cubicBezTo>
                    <a:cubicBezTo>
                      <a:pt x="10789" y="3322"/>
                      <a:pt x="10809" y="3151"/>
                      <a:pt x="10589" y="3018"/>
                    </a:cubicBezTo>
                    <a:close/>
                    <a:moveTo>
                      <a:pt x="5405" y="5361"/>
                    </a:moveTo>
                    <a:cubicBezTo>
                      <a:pt x="4307" y="5361"/>
                      <a:pt x="3416" y="5068"/>
                      <a:pt x="3416" y="4706"/>
                    </a:cubicBezTo>
                    <a:cubicBezTo>
                      <a:pt x="3416" y="4706"/>
                      <a:pt x="3416" y="4706"/>
                      <a:pt x="3416" y="4705"/>
                    </a:cubicBezTo>
                    <a:cubicBezTo>
                      <a:pt x="3417" y="4608"/>
                      <a:pt x="3482" y="4515"/>
                      <a:pt x="3599" y="4432"/>
                    </a:cubicBezTo>
                    <a:cubicBezTo>
                      <a:pt x="3914" y="4208"/>
                      <a:pt x="4604" y="4052"/>
                      <a:pt x="5405" y="4052"/>
                    </a:cubicBezTo>
                    <a:cubicBezTo>
                      <a:pt x="6206" y="4052"/>
                      <a:pt x="6896" y="4208"/>
                      <a:pt x="7211" y="4432"/>
                    </a:cubicBezTo>
                    <a:cubicBezTo>
                      <a:pt x="7328" y="4515"/>
                      <a:pt x="7393" y="4608"/>
                      <a:pt x="7393" y="4705"/>
                    </a:cubicBezTo>
                    <a:cubicBezTo>
                      <a:pt x="7393" y="4706"/>
                      <a:pt x="7394" y="4706"/>
                      <a:pt x="7394" y="4706"/>
                    </a:cubicBezTo>
                    <a:cubicBezTo>
                      <a:pt x="7394" y="5068"/>
                      <a:pt x="6503" y="5361"/>
                      <a:pt x="5405" y="5361"/>
                    </a:cubicBezTo>
                    <a:close/>
                    <a:moveTo>
                      <a:pt x="7925" y="3300"/>
                    </a:moveTo>
                    <a:cubicBezTo>
                      <a:pt x="7925" y="2842"/>
                      <a:pt x="6797" y="2470"/>
                      <a:pt x="5405" y="2470"/>
                    </a:cubicBezTo>
                    <a:cubicBezTo>
                      <a:pt x="4126" y="2470"/>
                      <a:pt x="3070" y="2784"/>
                      <a:pt x="2907" y="3190"/>
                    </a:cubicBezTo>
                    <a:cubicBezTo>
                      <a:pt x="2907" y="3071"/>
                      <a:pt x="2907" y="3071"/>
                      <a:pt x="2907" y="3071"/>
                    </a:cubicBezTo>
                    <a:cubicBezTo>
                      <a:pt x="2907" y="2622"/>
                      <a:pt x="4030" y="2257"/>
                      <a:pt x="5416" y="2257"/>
                    </a:cubicBezTo>
                    <a:cubicBezTo>
                      <a:pt x="6802" y="2257"/>
                      <a:pt x="7925" y="2622"/>
                      <a:pt x="7925" y="3071"/>
                    </a:cubicBezTo>
                    <a:lnTo>
                      <a:pt x="7925" y="3300"/>
                    </a:lnTo>
                    <a:close/>
                  </a:path>
                </a:pathLst>
              </a:custGeom>
              <a:solidFill>
                <a:schemeClr val="bg1"/>
              </a:solidFill>
              <a:ln w="2857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342493"/>
                <a:endParaRPr lang="en-US" sz="1400">
                  <a:solidFill>
                    <a:srgbClr val="000000"/>
                  </a:solidFill>
                  <a:latin typeface="CiscoSansTT Light"/>
                  <a:cs typeface="CiscoSansTT Light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3652312" y="2017029"/>
            <a:ext cx="830664" cy="1065837"/>
            <a:chOff x="4868479" y="2390555"/>
            <a:chExt cx="1107264" cy="1421114"/>
          </a:xfrm>
        </p:grpSpPr>
        <p:sp>
          <p:nvSpPr>
            <p:cNvPr id="42" name="Rectangle 141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4880420" y="3502212"/>
              <a:ext cx="1083384" cy="309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57129" tIns="28564" rIns="57129" bIns="28564">
              <a:spAutoFit/>
            </a:bodyPr>
            <a:lstStyle/>
            <a:p>
              <a:pPr defTabSz="342493">
                <a:lnSpc>
                  <a:spcPct val="150000"/>
                </a:lnSpc>
                <a:defRPr/>
              </a:pPr>
              <a:r>
                <a:rPr lang="en-US" sz="800" dirty="0">
                  <a:solidFill>
                    <a:srgbClr val="FFFFFF">
                      <a:lumMod val="10000"/>
                    </a:srgbClr>
                  </a:solidFill>
                  <a:latin typeface="CiscoSansTT Light"/>
                  <a:cs typeface="CiscoSansTT Light"/>
                </a:rPr>
                <a:t>Store in a Box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4868479" y="2390555"/>
              <a:ext cx="1107264" cy="1107266"/>
              <a:chOff x="4868479" y="2390555"/>
              <a:chExt cx="1107264" cy="1107266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4868479" y="2390555"/>
                <a:ext cx="1107264" cy="110726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>
                      <a:shade val="30000"/>
                      <a:satMod val="115000"/>
                    </a:schemeClr>
                  </a:gs>
                  <a:gs pos="100000">
                    <a:schemeClr val="tx2">
                      <a:lumMod val="7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defTabSz="342493"/>
                <a:endParaRPr lang="en-US" sz="1400" dirty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45" name="Group 44"/>
              <p:cNvGrpSpPr/>
              <p:nvPr/>
            </p:nvGrpSpPr>
            <p:grpSpPr>
              <a:xfrm>
                <a:off x="5022156" y="2740907"/>
                <a:ext cx="799910" cy="568612"/>
                <a:chOff x="9480550" y="5194300"/>
                <a:chExt cx="395288" cy="280988"/>
              </a:xfrm>
            </p:grpSpPr>
            <p:sp>
              <p:nvSpPr>
                <p:cNvPr id="46" name="Freeform 66"/>
                <p:cNvSpPr>
                  <a:spLocks/>
                </p:cNvSpPr>
                <p:nvPr/>
              </p:nvSpPr>
              <p:spPr bwMode="auto">
                <a:xfrm>
                  <a:off x="9480550" y="5194300"/>
                  <a:ext cx="363538" cy="206375"/>
                </a:xfrm>
                <a:custGeom>
                  <a:avLst/>
                  <a:gdLst/>
                  <a:ahLst/>
                  <a:cxnLst>
                    <a:cxn ang="0">
                      <a:pos x="46" y="0"/>
                    </a:cxn>
                    <a:cxn ang="0">
                      <a:pos x="51" y="0"/>
                    </a:cxn>
                    <a:cxn ang="0">
                      <a:pos x="78" y="97"/>
                    </a:cxn>
                    <a:cxn ang="0">
                      <a:pos x="186" y="97"/>
                    </a:cxn>
                    <a:cxn ang="0">
                      <a:pos x="192" y="103"/>
                    </a:cxn>
                    <a:cxn ang="0">
                      <a:pos x="186" y="109"/>
                    </a:cxn>
                    <a:cxn ang="0">
                      <a:pos x="68" y="109"/>
                    </a:cxn>
                    <a:cxn ang="0">
                      <a:pos x="41" y="13"/>
                    </a:cxn>
                    <a:cxn ang="0">
                      <a:pos x="7" y="13"/>
                    </a:cxn>
                    <a:cxn ang="0">
                      <a:pos x="0" y="6"/>
                    </a:cxn>
                    <a:cxn ang="0">
                      <a:pos x="7" y="0"/>
                    </a:cxn>
                    <a:cxn ang="0">
                      <a:pos x="46" y="0"/>
                    </a:cxn>
                  </a:cxnLst>
                  <a:rect l="0" t="0" r="r" b="b"/>
                  <a:pathLst>
                    <a:path w="192" h="109">
                      <a:moveTo>
                        <a:pt x="46" y="0"/>
                      </a:move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1" y="0"/>
                        <a:pt x="75" y="88"/>
                        <a:pt x="78" y="97"/>
                      </a:cubicBezTo>
                      <a:cubicBezTo>
                        <a:pt x="87" y="97"/>
                        <a:pt x="186" y="97"/>
                        <a:pt x="186" y="97"/>
                      </a:cubicBezTo>
                      <a:cubicBezTo>
                        <a:pt x="189" y="97"/>
                        <a:pt x="192" y="99"/>
                        <a:pt x="192" y="103"/>
                      </a:cubicBezTo>
                      <a:cubicBezTo>
                        <a:pt x="192" y="107"/>
                        <a:pt x="189" y="109"/>
                        <a:pt x="186" y="109"/>
                      </a:cubicBezTo>
                      <a:cubicBezTo>
                        <a:pt x="68" y="109"/>
                        <a:pt x="68" y="109"/>
                        <a:pt x="68" y="109"/>
                      </a:cubicBezTo>
                      <a:cubicBezTo>
                        <a:pt x="68" y="109"/>
                        <a:pt x="43" y="21"/>
                        <a:pt x="41" y="13"/>
                      </a:cubicBezTo>
                      <a:cubicBezTo>
                        <a:pt x="34" y="13"/>
                        <a:pt x="7" y="13"/>
                        <a:pt x="7" y="13"/>
                      </a:cubicBezTo>
                      <a:cubicBezTo>
                        <a:pt x="3" y="13"/>
                        <a:pt x="0" y="10"/>
                        <a:pt x="0" y="6"/>
                      </a:cubicBezTo>
                      <a:cubicBezTo>
                        <a:pt x="0" y="3"/>
                        <a:pt x="3" y="0"/>
                        <a:pt x="7" y="0"/>
                      </a:cubicBez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493"/>
                  <a:endParaRPr lang="en-US" sz="1400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47" name="Oval 67"/>
                <p:cNvSpPr>
                  <a:spLocks noChangeArrowheads="1"/>
                </p:cNvSpPr>
                <p:nvPr/>
              </p:nvSpPr>
              <p:spPr bwMode="auto">
                <a:xfrm>
                  <a:off x="9783763" y="5419725"/>
                  <a:ext cx="55563" cy="5556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493"/>
                  <a:endParaRPr lang="en-US" sz="1400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48" name="Oval 68"/>
                <p:cNvSpPr>
                  <a:spLocks noChangeArrowheads="1"/>
                </p:cNvSpPr>
                <p:nvPr/>
              </p:nvSpPr>
              <p:spPr bwMode="auto">
                <a:xfrm>
                  <a:off x="9615488" y="5419725"/>
                  <a:ext cx="55563" cy="5556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493"/>
                  <a:endParaRPr lang="en-US" sz="1400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49" name="Freeform 69"/>
                <p:cNvSpPr>
                  <a:spLocks noEditPoints="1"/>
                </p:cNvSpPr>
                <p:nvPr/>
              </p:nvSpPr>
              <p:spPr bwMode="auto">
                <a:xfrm>
                  <a:off x="9598025" y="5194300"/>
                  <a:ext cx="277813" cy="163513"/>
                </a:xfrm>
                <a:custGeom>
                  <a:avLst/>
                  <a:gdLst/>
                  <a:ahLst/>
                  <a:cxnLst>
                    <a:cxn ang="0">
                      <a:pos x="0" y="8"/>
                    </a:cxn>
                    <a:cxn ang="0">
                      <a:pos x="25" y="82"/>
                    </a:cxn>
                    <a:cxn ang="0">
                      <a:pos x="31" y="86"/>
                    </a:cxn>
                    <a:cxn ang="0">
                      <a:pos x="119" y="86"/>
                    </a:cxn>
                    <a:cxn ang="0">
                      <a:pos x="127" y="80"/>
                    </a:cxn>
                    <a:cxn ang="0">
                      <a:pos x="145" y="6"/>
                    </a:cxn>
                    <a:cxn ang="0">
                      <a:pos x="139" y="0"/>
                    </a:cxn>
                    <a:cxn ang="0">
                      <a:pos x="8" y="0"/>
                    </a:cxn>
                    <a:cxn ang="0">
                      <a:pos x="1" y="2"/>
                    </a:cxn>
                    <a:cxn ang="0">
                      <a:pos x="0" y="8"/>
                    </a:cxn>
                    <a:cxn ang="0">
                      <a:pos x="112" y="41"/>
                    </a:cxn>
                    <a:cxn ang="0">
                      <a:pos x="98" y="27"/>
                    </a:cxn>
                    <a:cxn ang="0">
                      <a:pos x="112" y="12"/>
                    </a:cxn>
                    <a:cxn ang="0">
                      <a:pos x="127" y="27"/>
                    </a:cxn>
                    <a:cxn ang="0">
                      <a:pos x="112" y="41"/>
                    </a:cxn>
                    <a:cxn ang="0">
                      <a:pos x="78" y="60"/>
                    </a:cxn>
                    <a:cxn ang="0">
                      <a:pos x="93" y="46"/>
                    </a:cxn>
                    <a:cxn ang="0">
                      <a:pos x="108" y="60"/>
                    </a:cxn>
                    <a:cxn ang="0">
                      <a:pos x="93" y="75"/>
                    </a:cxn>
                    <a:cxn ang="0">
                      <a:pos x="78" y="60"/>
                    </a:cxn>
                    <a:cxn ang="0">
                      <a:pos x="75" y="41"/>
                    </a:cxn>
                    <a:cxn ang="0">
                      <a:pos x="61" y="27"/>
                    </a:cxn>
                    <a:cxn ang="0">
                      <a:pos x="75" y="12"/>
                    </a:cxn>
                    <a:cxn ang="0">
                      <a:pos x="90" y="27"/>
                    </a:cxn>
                    <a:cxn ang="0">
                      <a:pos x="75" y="41"/>
                    </a:cxn>
                    <a:cxn ang="0">
                      <a:pos x="41" y="60"/>
                    </a:cxn>
                    <a:cxn ang="0">
                      <a:pos x="56" y="46"/>
                    </a:cxn>
                    <a:cxn ang="0">
                      <a:pos x="71" y="60"/>
                    </a:cxn>
                    <a:cxn ang="0">
                      <a:pos x="56" y="75"/>
                    </a:cxn>
                    <a:cxn ang="0">
                      <a:pos x="41" y="60"/>
                    </a:cxn>
                    <a:cxn ang="0">
                      <a:pos x="22" y="27"/>
                    </a:cxn>
                    <a:cxn ang="0">
                      <a:pos x="37" y="12"/>
                    </a:cxn>
                    <a:cxn ang="0">
                      <a:pos x="51" y="27"/>
                    </a:cxn>
                    <a:cxn ang="0">
                      <a:pos x="37" y="41"/>
                    </a:cxn>
                    <a:cxn ang="0">
                      <a:pos x="22" y="27"/>
                    </a:cxn>
                  </a:cxnLst>
                  <a:rect l="0" t="0" r="r" b="b"/>
                  <a:pathLst>
                    <a:path w="146" h="86">
                      <a:moveTo>
                        <a:pt x="0" y="8"/>
                      </a:moveTo>
                      <a:cubicBezTo>
                        <a:pt x="25" y="82"/>
                        <a:pt x="25" y="82"/>
                        <a:pt x="25" y="82"/>
                      </a:cubicBezTo>
                      <a:cubicBezTo>
                        <a:pt x="26" y="84"/>
                        <a:pt x="28" y="86"/>
                        <a:pt x="31" y="86"/>
                      </a:cubicBezTo>
                      <a:cubicBezTo>
                        <a:pt x="119" y="86"/>
                        <a:pt x="119" y="86"/>
                        <a:pt x="119" y="86"/>
                      </a:cubicBezTo>
                      <a:cubicBezTo>
                        <a:pt x="123" y="86"/>
                        <a:pt x="127" y="83"/>
                        <a:pt x="127" y="80"/>
                      </a:cubicBezTo>
                      <a:cubicBezTo>
                        <a:pt x="145" y="6"/>
                        <a:pt x="145" y="6"/>
                        <a:pt x="145" y="6"/>
                      </a:cubicBezTo>
                      <a:cubicBezTo>
                        <a:pt x="146" y="3"/>
                        <a:pt x="143" y="0"/>
                        <a:pt x="139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5" y="0"/>
                        <a:pt x="3" y="1"/>
                        <a:pt x="1" y="2"/>
                      </a:cubicBezTo>
                      <a:cubicBezTo>
                        <a:pt x="0" y="4"/>
                        <a:pt x="0" y="6"/>
                        <a:pt x="0" y="8"/>
                      </a:cubicBezTo>
                      <a:close/>
                      <a:moveTo>
                        <a:pt x="112" y="41"/>
                      </a:moveTo>
                      <a:cubicBezTo>
                        <a:pt x="104" y="41"/>
                        <a:pt x="98" y="35"/>
                        <a:pt x="98" y="27"/>
                      </a:cubicBezTo>
                      <a:cubicBezTo>
                        <a:pt x="98" y="19"/>
                        <a:pt x="104" y="12"/>
                        <a:pt x="112" y="12"/>
                      </a:cubicBezTo>
                      <a:cubicBezTo>
                        <a:pt x="120" y="12"/>
                        <a:pt x="127" y="19"/>
                        <a:pt x="127" y="27"/>
                      </a:cubicBezTo>
                      <a:cubicBezTo>
                        <a:pt x="127" y="35"/>
                        <a:pt x="120" y="41"/>
                        <a:pt x="112" y="41"/>
                      </a:cubicBezTo>
                      <a:close/>
                      <a:moveTo>
                        <a:pt x="78" y="60"/>
                      </a:moveTo>
                      <a:cubicBezTo>
                        <a:pt x="78" y="52"/>
                        <a:pt x="85" y="46"/>
                        <a:pt x="93" y="46"/>
                      </a:cubicBezTo>
                      <a:cubicBezTo>
                        <a:pt x="101" y="46"/>
                        <a:pt x="108" y="52"/>
                        <a:pt x="108" y="60"/>
                      </a:cubicBezTo>
                      <a:cubicBezTo>
                        <a:pt x="108" y="68"/>
                        <a:pt x="101" y="75"/>
                        <a:pt x="93" y="75"/>
                      </a:cubicBezTo>
                      <a:cubicBezTo>
                        <a:pt x="85" y="75"/>
                        <a:pt x="78" y="68"/>
                        <a:pt x="78" y="60"/>
                      </a:cubicBezTo>
                      <a:close/>
                      <a:moveTo>
                        <a:pt x="75" y="41"/>
                      </a:moveTo>
                      <a:cubicBezTo>
                        <a:pt x="67" y="41"/>
                        <a:pt x="61" y="35"/>
                        <a:pt x="61" y="27"/>
                      </a:cubicBezTo>
                      <a:cubicBezTo>
                        <a:pt x="61" y="19"/>
                        <a:pt x="67" y="12"/>
                        <a:pt x="75" y="12"/>
                      </a:cubicBezTo>
                      <a:cubicBezTo>
                        <a:pt x="83" y="12"/>
                        <a:pt x="90" y="19"/>
                        <a:pt x="90" y="27"/>
                      </a:cubicBezTo>
                      <a:cubicBezTo>
                        <a:pt x="90" y="35"/>
                        <a:pt x="83" y="41"/>
                        <a:pt x="75" y="41"/>
                      </a:cubicBezTo>
                      <a:close/>
                      <a:moveTo>
                        <a:pt x="41" y="60"/>
                      </a:moveTo>
                      <a:cubicBezTo>
                        <a:pt x="41" y="52"/>
                        <a:pt x="48" y="46"/>
                        <a:pt x="56" y="46"/>
                      </a:cubicBezTo>
                      <a:cubicBezTo>
                        <a:pt x="64" y="46"/>
                        <a:pt x="71" y="52"/>
                        <a:pt x="71" y="60"/>
                      </a:cubicBezTo>
                      <a:cubicBezTo>
                        <a:pt x="71" y="68"/>
                        <a:pt x="64" y="75"/>
                        <a:pt x="56" y="75"/>
                      </a:cubicBezTo>
                      <a:cubicBezTo>
                        <a:pt x="48" y="75"/>
                        <a:pt x="41" y="68"/>
                        <a:pt x="41" y="60"/>
                      </a:cubicBezTo>
                      <a:close/>
                      <a:moveTo>
                        <a:pt x="22" y="27"/>
                      </a:moveTo>
                      <a:cubicBezTo>
                        <a:pt x="22" y="19"/>
                        <a:pt x="29" y="12"/>
                        <a:pt x="37" y="12"/>
                      </a:cubicBezTo>
                      <a:cubicBezTo>
                        <a:pt x="45" y="12"/>
                        <a:pt x="51" y="19"/>
                        <a:pt x="51" y="27"/>
                      </a:cubicBezTo>
                      <a:cubicBezTo>
                        <a:pt x="51" y="35"/>
                        <a:pt x="45" y="41"/>
                        <a:pt x="37" y="41"/>
                      </a:cubicBezTo>
                      <a:cubicBezTo>
                        <a:pt x="29" y="41"/>
                        <a:pt x="22" y="35"/>
                        <a:pt x="22" y="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342493"/>
                  <a:endParaRPr lang="en-US" sz="1400">
                    <a:solidFill>
                      <a:srgbClr val="000000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140333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Compute and Storage Services</a:t>
            </a:r>
            <a:endParaRPr lang="en-AU" dirty="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 rot="16200000">
            <a:off x="-672854" y="2257230"/>
            <a:ext cx="2513070" cy="291830"/>
          </a:xfrm>
          <a:prstGeom prst="homePlate">
            <a:avLst/>
          </a:prstGeom>
          <a:gradFill flip="none" rotWithShape="1">
            <a:gsLst>
              <a:gs pos="0">
                <a:schemeClr val="bg1"/>
              </a:gs>
              <a:gs pos="90000">
                <a:schemeClr val="accent6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205767" tIns="34295" rIns="205767" bIns="34295" rtlCol="0" anchor="ctr"/>
          <a:lstStyle/>
          <a:p>
            <a:pPr algn="r" defTabSz="61059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CiscoSansTT Light"/>
                <a:cs typeface="CiscoSansTT Light"/>
              </a:rPr>
              <a:t>Scalability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789025" y="2107305"/>
            <a:ext cx="1898925" cy="15240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43" rIns="68486" bIns="34243" rtlCol="0" anchor="ctr"/>
          <a:lstStyle/>
          <a:p>
            <a:pPr algn="ctr" defTabSz="684708"/>
            <a:endParaRPr lang="en-US" dirty="0">
              <a:solidFill>
                <a:srgbClr val="272848"/>
              </a:solidFill>
              <a:latin typeface="CiscoSansTT Light"/>
              <a:ea typeface="+mn-ea"/>
              <a:cs typeface="CiscoSansTT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9054" y="1873212"/>
            <a:ext cx="1898925" cy="1758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43" rIns="68486" bIns="34243" rtlCol="0" anchor="ctr"/>
          <a:lstStyle/>
          <a:p>
            <a:pPr algn="ctr" defTabSz="684708"/>
            <a:endParaRPr lang="en-US" dirty="0">
              <a:solidFill>
                <a:srgbClr val="272848"/>
              </a:solidFill>
              <a:latin typeface="CiscoSansTT Light"/>
              <a:ea typeface="+mn-ea"/>
              <a:cs typeface="CiscoSansTT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29083" y="1702488"/>
            <a:ext cx="1898925" cy="19288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43" rIns="68486" bIns="34243" rtlCol="0" anchor="ctr"/>
          <a:lstStyle/>
          <a:p>
            <a:pPr algn="ctr" defTabSz="684708"/>
            <a:endParaRPr lang="en-US" dirty="0">
              <a:solidFill>
                <a:srgbClr val="272848"/>
              </a:solidFill>
              <a:latin typeface="CiscoSansTT Light"/>
              <a:ea typeface="+mn-ea"/>
              <a:cs typeface="CiscoSansTT Ligh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49111" y="1439147"/>
            <a:ext cx="1898925" cy="21922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43" rIns="68486" bIns="34243" rtlCol="0" anchor="ctr"/>
          <a:lstStyle/>
          <a:p>
            <a:pPr algn="ctr" defTabSz="684708"/>
            <a:endParaRPr lang="en-US" dirty="0">
              <a:solidFill>
                <a:srgbClr val="272848"/>
              </a:solidFill>
              <a:latin typeface="CiscoSansTT Light"/>
              <a:ea typeface="+mn-ea"/>
              <a:cs typeface="CiscoSansTT Light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667921" y="3684206"/>
            <a:ext cx="8080115" cy="258978"/>
          </a:xfrm>
          <a:prstGeom prst="homePlate">
            <a:avLst/>
          </a:prstGeom>
          <a:gradFill flip="none" rotWithShape="1">
            <a:gsLst>
              <a:gs pos="0">
                <a:schemeClr val="bg1"/>
              </a:gs>
              <a:gs pos="73000">
                <a:schemeClr val="accent6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205767" tIns="34295" rIns="205767" bIns="34295" rtlCol="0" anchor="ctr"/>
          <a:lstStyle/>
          <a:p>
            <a:pPr algn="r" defTabSz="610592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kern="0" dirty="0">
                <a:solidFill>
                  <a:srgbClr val="FFFFFF"/>
                </a:solidFill>
                <a:latin typeface="CiscoSansTT Light"/>
                <a:cs typeface="CiscoSansTT Light"/>
              </a:rPr>
              <a:t>Feature Richness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0909" y="1627721"/>
            <a:ext cx="1873221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685645">
              <a:lnSpc>
                <a:spcPct val="95000"/>
              </a:lnSpc>
              <a:spcBef>
                <a:spcPct val="50000"/>
              </a:spcBef>
              <a:buClr>
                <a:srgbClr val="FFFFFF"/>
              </a:buClr>
              <a:buSzPct val="100000"/>
              <a:defRPr/>
            </a:pPr>
            <a:r>
              <a:rPr lang="en-US" sz="15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CISCO UCS-E140S</a:t>
            </a:r>
            <a:endParaRPr lang="en-US" sz="15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2902450" y="2807699"/>
            <a:ext cx="1805530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Intel 4 Core Processor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8-16GB RAM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200GB-2 TB Storage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2HHD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14657" y="1146610"/>
            <a:ext cx="1967831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685645">
              <a:lnSpc>
                <a:spcPct val="95000"/>
              </a:lnSpc>
              <a:spcBef>
                <a:spcPct val="50000"/>
              </a:spcBef>
              <a:buClr>
                <a:srgbClr val="FFFFFF"/>
              </a:buClr>
              <a:buSzPct val="100000"/>
              <a:defRPr/>
            </a:pPr>
            <a:r>
              <a:rPr lang="en-US" sz="15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CISCO UCS-E180D</a:t>
            </a:r>
            <a:endParaRPr lang="en-US" sz="15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6905137" y="2395427"/>
            <a:ext cx="1842899" cy="861774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Intel 8 Core Processor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8-48 GB RAM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200GB-3TB Storage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3HHD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endParaRPr lang="en-US" sz="1000" dirty="0">
              <a:latin typeface="CiscoSansTT Light"/>
              <a:cs typeface="CiscoSansTT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63463" y="1427174"/>
            <a:ext cx="2046654" cy="219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 defTabSz="685645">
              <a:lnSpc>
                <a:spcPct val="95000"/>
              </a:lnSpc>
              <a:spcBef>
                <a:spcPct val="50000"/>
              </a:spcBef>
              <a:buClr>
                <a:srgbClr val="FFFFFF"/>
              </a:buClr>
              <a:buSzPct val="100000"/>
              <a:defRPr/>
            </a:pPr>
            <a:r>
              <a:rPr lang="en-US" sz="15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CISCO UCS-E160D</a:t>
            </a:r>
            <a:endParaRPr lang="en-US" sz="15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4863535" y="2602203"/>
            <a:ext cx="1864473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Intel 6 Core Processor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8-48 GB RAM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200GB-3TB Storage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latin typeface="CiscoSansTT Light"/>
                <a:cs typeface="CiscoSansTT Light"/>
              </a:rPr>
              <a:t>3HHD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880" y="1860612"/>
            <a:ext cx="2086940" cy="20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R="0" lvl="0" indent="0" algn="ctr" defTabSz="685645" fontAlgn="auto">
              <a:lnSpc>
                <a:spcPct val="95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lang="en-US" sz="14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CISCO UCS-EN120S</a:t>
            </a:r>
            <a:endParaRPr lang="en-US" sz="14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831997" y="2923471"/>
            <a:ext cx="1762383" cy="70788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marL="171450" marR="0" lvl="0" indent="-17145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latin typeface="CiscoSansTT Light"/>
                <a:cs typeface="CiscoSansTT Light"/>
              </a:rPr>
              <a:t>Intel 2 Core Processor</a:t>
            </a:r>
          </a:p>
          <a:p>
            <a:pPr marL="171450" marR="0" lvl="0" indent="-17145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latin typeface="CiscoSansTT Light"/>
                <a:cs typeface="CiscoSansTT Light"/>
              </a:rPr>
              <a:t>8-16 GB RAM</a:t>
            </a:r>
          </a:p>
          <a:p>
            <a:pPr marL="171450" marR="0" lvl="0" indent="-17145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>
                <a:latin typeface="CiscoSansTT Light"/>
                <a:cs typeface="CiscoSansTT Light"/>
              </a:rPr>
              <a:t>500 GB – 2 TB Storage</a:t>
            </a:r>
          </a:p>
          <a:p>
            <a:pPr marL="171450" marR="0" lvl="0" indent="-17145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828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00" dirty="0" smtClean="0">
                <a:latin typeface="CiscoSansTT Light"/>
                <a:cs typeface="CiscoSansTT Light"/>
              </a:rPr>
              <a:t>2HHD</a:t>
            </a:r>
            <a:endParaRPr lang="en-US" sz="1000" dirty="0">
              <a:latin typeface="CiscoSansTT Light"/>
              <a:cs typeface="CiscoSansTT Ligh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911963" y="2917376"/>
            <a:ext cx="1546546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90349" y="2785586"/>
            <a:ext cx="1546546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974916" y="2602203"/>
            <a:ext cx="1546546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025299" y="2373221"/>
            <a:ext cx="1546546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111480" y="2331188"/>
            <a:ext cx="1334128" cy="195663"/>
          </a:xfrm>
          <a:prstGeom prst="ellipse">
            <a:avLst/>
          </a:prstGeom>
          <a:gradFill>
            <a:gsLst>
              <a:gs pos="33000">
                <a:srgbClr val="000000">
                  <a:alpha val="18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025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31507" y="2107305"/>
            <a:ext cx="1334128" cy="195663"/>
          </a:xfrm>
          <a:prstGeom prst="ellipse">
            <a:avLst/>
          </a:prstGeom>
          <a:gradFill>
            <a:gsLst>
              <a:gs pos="33000">
                <a:srgbClr val="000000">
                  <a:alpha val="18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 defTabSz="457025"/>
            <a:endParaRPr lang="en-US" dirty="0">
              <a:solidFill>
                <a:srgbClr val="FFFFFF"/>
              </a:solidFill>
              <a:latin typeface="CiscoSansTT Light"/>
              <a:cs typeface="CiscoSansTT Ligh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049143" y="1961010"/>
            <a:ext cx="1352550" cy="781050"/>
            <a:chOff x="3168708" y="1792435"/>
            <a:chExt cx="1352550" cy="781050"/>
          </a:xfrm>
        </p:grpSpPr>
        <p:sp>
          <p:nvSpPr>
            <p:cNvPr id="24" name="Oval 23"/>
            <p:cNvSpPr/>
            <p:nvPr/>
          </p:nvSpPr>
          <p:spPr>
            <a:xfrm>
              <a:off x="3184440" y="2311135"/>
              <a:ext cx="1334128" cy="195663"/>
            </a:xfrm>
            <a:prstGeom prst="ellipse">
              <a:avLst/>
            </a:prstGeom>
            <a:gradFill>
              <a:gsLst>
                <a:gs pos="33000">
                  <a:srgbClr val="000000">
                    <a:alpha val="18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2" rIns="91404" bIns="45702" rtlCol="0" anchor="ctr"/>
            <a:lstStyle/>
            <a:p>
              <a:pPr algn="ctr" defTabSz="457025"/>
              <a:endParaRPr lang="en-US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14374">
              <a:off x="3168708" y="1792435"/>
              <a:ext cx="1352550" cy="781050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5626">
            <a:off x="7046997" y="1643135"/>
            <a:ext cx="1495367" cy="53114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008961" y="2136326"/>
            <a:ext cx="1384115" cy="781050"/>
            <a:chOff x="1152380" y="1967766"/>
            <a:chExt cx="1384115" cy="781050"/>
          </a:xfrm>
        </p:grpSpPr>
        <p:sp>
          <p:nvSpPr>
            <p:cNvPr id="28" name="Oval 27"/>
            <p:cNvSpPr/>
            <p:nvPr/>
          </p:nvSpPr>
          <p:spPr>
            <a:xfrm>
              <a:off x="1202367" y="2479347"/>
              <a:ext cx="1334128" cy="195663"/>
            </a:xfrm>
            <a:prstGeom prst="ellipse">
              <a:avLst/>
            </a:prstGeom>
            <a:gradFill>
              <a:gsLst>
                <a:gs pos="33000">
                  <a:srgbClr val="000000">
                    <a:alpha val="18000"/>
                  </a:srgb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2" rIns="91404" bIns="45702" rtlCol="0" anchor="ctr"/>
            <a:lstStyle/>
            <a:p>
              <a:pPr algn="ctr" defTabSz="457025"/>
              <a:endParaRPr lang="en-US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14374">
              <a:off x="1152380" y="1967766"/>
              <a:ext cx="1352550" cy="781050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5626">
            <a:off x="5004397" y="1875396"/>
            <a:ext cx="1495367" cy="53114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67921" y="4172871"/>
            <a:ext cx="16475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chemeClr val="accent6"/>
              </a:buClr>
            </a:pPr>
            <a:r>
              <a:rPr lang="en-US" sz="11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Local Compute:</a:t>
            </a:r>
          </a:p>
          <a:p>
            <a:pPr algn="l">
              <a:buClr>
                <a:schemeClr val="accent6"/>
              </a:buClr>
            </a:pPr>
            <a:r>
              <a:rPr lang="en-US" sz="1000" dirty="0" smtClean="0">
                <a:latin typeface="CiscoSansTT Light"/>
                <a:cs typeface="CiscoSansTT Light"/>
              </a:rPr>
              <a:t>Bare metal or hypervisor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303126" y="4172871"/>
            <a:ext cx="11208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100" dirty="0" smtClean="0">
                <a:solidFill>
                  <a:srgbClr val="0D868E"/>
                </a:solidFill>
                <a:latin typeface="CiscoSansTT Light"/>
                <a:cs typeface="CiscoSansTT Light"/>
              </a:rPr>
              <a:t>Local Storage:</a:t>
            </a:r>
          </a:p>
          <a:p>
            <a:pPr>
              <a:buClr>
                <a:schemeClr val="accent6"/>
              </a:buClr>
            </a:pPr>
            <a:r>
              <a:rPr lang="en-US" sz="1000" dirty="0" smtClean="0">
                <a:latin typeface="CiscoSansTT Light"/>
                <a:cs typeface="CiscoSansTT Light"/>
              </a:rPr>
              <a:t>Backup</a:t>
            </a:r>
            <a:endParaRPr lang="en-US" sz="1100" dirty="0">
              <a:latin typeface="CiscoSansTT Light"/>
              <a:cs typeface="CiscoSansTT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36684" y="4172871"/>
            <a:ext cx="17664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100" dirty="0">
                <a:solidFill>
                  <a:srgbClr val="0D868E"/>
                </a:solidFill>
                <a:latin typeface="CiscoSansTT Light"/>
                <a:cs typeface="CiscoSansTT Light"/>
              </a:rPr>
              <a:t>Enterprise Applications: </a:t>
            </a:r>
            <a:r>
              <a:rPr lang="en-US" sz="1050" dirty="0">
                <a:latin typeface="CiscoSansTT Light"/>
                <a:cs typeface="CiscoSansTT Light"/>
              </a:rPr>
              <a:t/>
            </a:r>
            <a:br>
              <a:rPr lang="en-US" sz="1050" dirty="0">
                <a:latin typeface="CiscoSansTT Light"/>
                <a:cs typeface="CiscoSansTT Light"/>
              </a:rPr>
            </a:br>
            <a:r>
              <a:rPr lang="en-US" sz="1000" dirty="0">
                <a:latin typeface="CiscoSansTT Light"/>
                <a:cs typeface="CiscoSansTT Light"/>
              </a:rPr>
              <a:t>VDI, Physical Security, </a:t>
            </a:r>
            <a:r>
              <a:rPr lang="en-US" sz="1000" dirty="0" err="1" smtClean="0">
                <a:latin typeface="CiscoSansTT Light"/>
                <a:cs typeface="CiscoSansTT Light"/>
              </a:rPr>
              <a:t>PoS</a:t>
            </a:r>
            <a:endParaRPr lang="en-US" sz="1000" dirty="0">
              <a:latin typeface="CiscoSansTT Light"/>
              <a:cs typeface="CiscoSansTT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21173" y="4157962"/>
            <a:ext cx="1615511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100" dirty="0">
                <a:solidFill>
                  <a:srgbClr val="0D868E"/>
                </a:solidFill>
                <a:latin typeface="CiscoSansTT Light"/>
                <a:cs typeface="CiscoSansTT Light"/>
              </a:rPr>
              <a:t>Network Services: </a:t>
            </a:r>
            <a:r>
              <a:rPr lang="en-US" sz="1000" dirty="0" err="1">
                <a:latin typeface="CiscoSansTT Light"/>
                <a:cs typeface="CiscoSansTT Light"/>
              </a:rPr>
              <a:t>vWLC</a:t>
            </a:r>
            <a:r>
              <a:rPr lang="en-US" sz="1000" dirty="0">
                <a:latin typeface="CiscoSansTT Light"/>
                <a:cs typeface="CiscoSansTT Light"/>
              </a:rPr>
              <a:t>, </a:t>
            </a:r>
            <a:r>
              <a:rPr lang="en-US" sz="1000" dirty="0" err="1">
                <a:latin typeface="CiscoSansTT Light"/>
                <a:cs typeface="CiscoSansTT Light"/>
              </a:rPr>
              <a:t>vWAAS</a:t>
            </a:r>
            <a:endParaRPr lang="en-US" sz="1000" dirty="0">
              <a:latin typeface="CiscoSansTT Light"/>
              <a:cs typeface="CiscoSansTT Ligh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22797" y="4172871"/>
            <a:ext cx="157369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US" sz="1100" dirty="0">
                <a:solidFill>
                  <a:schemeClr val="accent6"/>
                </a:solidFill>
                <a:latin typeface="CiscoSansTT Light"/>
                <a:cs typeface="CiscoSansTT Light"/>
              </a:rPr>
              <a:t>Hypervisor Support:</a:t>
            </a:r>
          </a:p>
          <a:p>
            <a:pPr>
              <a:buClr>
                <a:schemeClr val="accent6"/>
              </a:buClr>
            </a:pPr>
            <a:r>
              <a:rPr lang="en-US" sz="1000" dirty="0" err="1">
                <a:latin typeface="CiscoSansTT Light"/>
                <a:cs typeface="CiscoSansTT Light"/>
              </a:rPr>
              <a:t>VMWare</a:t>
            </a:r>
            <a:r>
              <a:rPr lang="en-US" sz="1000" dirty="0">
                <a:latin typeface="CiscoSansTT Light"/>
                <a:cs typeface="CiscoSansTT Light"/>
              </a:rPr>
              <a:t>, Hyper-V, </a:t>
            </a:r>
            <a:r>
              <a:rPr lang="en-US" sz="1000" dirty="0" smtClean="0">
                <a:latin typeface="CiscoSansTT Light"/>
                <a:cs typeface="CiscoSansTT Light"/>
              </a:rPr>
              <a:t>and Citrix </a:t>
            </a:r>
            <a:r>
              <a:rPr lang="en-US" sz="1000" dirty="0">
                <a:latin typeface="CiscoSansTT Light"/>
                <a:cs typeface="CiscoSansTT Light"/>
              </a:rPr>
              <a:t>Certified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2306874" y="4077459"/>
            <a:ext cx="0" cy="656526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908572" y="4077459"/>
            <a:ext cx="0" cy="656526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536684" y="4077459"/>
            <a:ext cx="0" cy="656526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303126" y="4077459"/>
            <a:ext cx="0" cy="656526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724880" y="4069396"/>
            <a:ext cx="8023156" cy="0"/>
          </a:xfrm>
          <a:prstGeom prst="line">
            <a:avLst/>
          </a:prstGeom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66846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Security Services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600" y="50727"/>
            <a:ext cx="8054461" cy="4316196"/>
          </a:xfrm>
          <a:prstGeom prst="rect">
            <a:avLst/>
          </a:prstGeom>
        </p:spPr>
      </p:pic>
      <p:sp>
        <p:nvSpPr>
          <p:cNvPr id="4" name="Donut 3"/>
          <p:cNvSpPr/>
          <p:nvPr/>
        </p:nvSpPr>
        <p:spPr>
          <a:xfrm>
            <a:off x="2655806" y="158493"/>
            <a:ext cx="3576576" cy="3576576"/>
          </a:xfrm>
          <a:prstGeom prst="donut">
            <a:avLst>
              <a:gd name="adj" fmla="val 19078"/>
            </a:avLst>
          </a:prstGeom>
          <a:gradFill>
            <a:gsLst>
              <a:gs pos="27000">
                <a:srgbClr val="484B84"/>
              </a:gs>
              <a:gs pos="88000">
                <a:schemeClr val="accent6">
                  <a:alpha val="17000"/>
                </a:schemeClr>
              </a:gs>
            </a:gsLst>
            <a:lin ang="16200000" scaled="0"/>
          </a:gradFill>
          <a:ln w="184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 rot="5400000">
            <a:off x="-332393" y="-561061"/>
            <a:ext cx="4676172" cy="5046561"/>
          </a:xfrm>
          <a:prstGeom prst="triangle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-24661" y="832158"/>
            <a:ext cx="2638553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NETWORK / USER 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CONTEXT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371211" y="2339615"/>
            <a:ext cx="764112" cy="930999"/>
            <a:chOff x="1371211" y="3699329"/>
            <a:chExt cx="764112" cy="930999"/>
          </a:xfrm>
        </p:grpSpPr>
        <p:sp>
          <p:nvSpPr>
            <p:cNvPr id="8" name="TextBox 7"/>
            <p:cNvSpPr txBox="1"/>
            <p:nvPr/>
          </p:nvSpPr>
          <p:spPr>
            <a:xfrm>
              <a:off x="1371211" y="4240579"/>
              <a:ext cx="764112" cy="389749"/>
            </a:xfrm>
            <a:prstGeom prst="rect">
              <a:avLst/>
            </a:prstGeom>
            <a:noFill/>
          </p:spPr>
          <p:txBody>
            <a:bodyPr wrap="none" lIns="162461" tIns="81230" rIns="162461" bIns="81230" rtlCol="0">
              <a:spAutoFit/>
            </a:bodyPr>
            <a:lstStyle/>
            <a:p>
              <a:pPr algn="ctr" defTabSz="90084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FFFF"/>
                  </a:solidFill>
                </a:rPr>
                <a:t>How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443856" y="3699329"/>
              <a:ext cx="565013" cy="565160"/>
              <a:chOff x="2760735" y="3693506"/>
              <a:chExt cx="565013" cy="56516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760735" y="3693506"/>
                <a:ext cx="565013" cy="56516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5">
                      <a:lumMod val="50000"/>
                    </a:schemeClr>
                  </a:gs>
                  <a:gs pos="0">
                    <a:schemeClr val="accent6"/>
                  </a:gs>
                  <a:gs pos="50000">
                    <a:schemeClr val="accent5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3" tIns="60948" rIns="121893" bIns="60948" rtlCol="0" anchor="ctr"/>
              <a:lstStyle/>
              <a:p>
                <a:pPr algn="ctr" defTabSz="609215"/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2926455" y="3843627"/>
                <a:ext cx="224728" cy="283800"/>
                <a:chOff x="6215063" y="2747963"/>
                <a:chExt cx="538163" cy="679450"/>
              </a:xfrm>
              <a:solidFill>
                <a:schemeClr val="bg1"/>
              </a:solidFill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2" name="Freeform 6"/>
                <p:cNvSpPr>
                  <a:spLocks/>
                </p:cNvSpPr>
                <p:nvPr/>
              </p:nvSpPr>
              <p:spPr bwMode="auto">
                <a:xfrm>
                  <a:off x="6297613" y="2852738"/>
                  <a:ext cx="103188" cy="101600"/>
                </a:xfrm>
                <a:custGeom>
                  <a:avLst/>
                  <a:gdLst>
                    <a:gd name="T0" fmla="*/ 44 w 49"/>
                    <a:gd name="T1" fmla="*/ 0 h 48"/>
                    <a:gd name="T2" fmla="*/ 6 w 49"/>
                    <a:gd name="T3" fmla="*/ 0 h 48"/>
                    <a:gd name="T4" fmla="*/ 0 w 49"/>
                    <a:gd name="T5" fmla="*/ 5 h 48"/>
                    <a:gd name="T6" fmla="*/ 0 w 49"/>
                    <a:gd name="T7" fmla="*/ 43 h 48"/>
                    <a:gd name="T8" fmla="*/ 6 w 49"/>
                    <a:gd name="T9" fmla="*/ 48 h 48"/>
                    <a:gd name="T10" fmla="*/ 44 w 49"/>
                    <a:gd name="T11" fmla="*/ 48 h 48"/>
                    <a:gd name="T12" fmla="*/ 49 w 49"/>
                    <a:gd name="T13" fmla="*/ 43 h 48"/>
                    <a:gd name="T14" fmla="*/ 49 w 49"/>
                    <a:gd name="T15" fmla="*/ 5 h 48"/>
                    <a:gd name="T16" fmla="*/ 44 w 49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" h="48">
                      <a:moveTo>
                        <a:pt x="44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7"/>
                        <a:pt x="2" y="48"/>
                        <a:pt x="6" y="48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7" y="48"/>
                        <a:pt x="49" y="47"/>
                        <a:pt x="49" y="43"/>
                      </a:cubicBezTo>
                      <a:cubicBezTo>
                        <a:pt x="49" y="5"/>
                        <a:pt x="49" y="5"/>
                        <a:pt x="49" y="5"/>
                      </a:cubicBezTo>
                      <a:cubicBezTo>
                        <a:pt x="49" y="1"/>
                        <a:pt x="47" y="0"/>
                        <a:pt x="44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3" name="Freeform 7"/>
                <p:cNvSpPr>
                  <a:spLocks/>
                </p:cNvSpPr>
                <p:nvPr/>
              </p:nvSpPr>
              <p:spPr bwMode="auto">
                <a:xfrm>
                  <a:off x="6429375" y="2989263"/>
                  <a:ext cx="104775" cy="101600"/>
                </a:xfrm>
                <a:custGeom>
                  <a:avLst/>
                  <a:gdLst>
                    <a:gd name="T0" fmla="*/ 44 w 49"/>
                    <a:gd name="T1" fmla="*/ 0 h 48"/>
                    <a:gd name="T2" fmla="*/ 6 w 49"/>
                    <a:gd name="T3" fmla="*/ 0 h 48"/>
                    <a:gd name="T4" fmla="*/ 0 w 49"/>
                    <a:gd name="T5" fmla="*/ 5 h 48"/>
                    <a:gd name="T6" fmla="*/ 0 w 49"/>
                    <a:gd name="T7" fmla="*/ 43 h 48"/>
                    <a:gd name="T8" fmla="*/ 6 w 49"/>
                    <a:gd name="T9" fmla="*/ 48 h 48"/>
                    <a:gd name="T10" fmla="*/ 44 w 49"/>
                    <a:gd name="T11" fmla="*/ 48 h 48"/>
                    <a:gd name="T12" fmla="*/ 49 w 49"/>
                    <a:gd name="T13" fmla="*/ 43 h 48"/>
                    <a:gd name="T14" fmla="*/ 49 w 49"/>
                    <a:gd name="T15" fmla="*/ 5 h 48"/>
                    <a:gd name="T16" fmla="*/ 44 w 49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" h="48">
                      <a:moveTo>
                        <a:pt x="44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0"/>
                        <a:pt x="0" y="1"/>
                        <a:pt x="0" y="5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5"/>
                        <a:pt x="4" y="48"/>
                        <a:pt x="6" y="48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8" y="48"/>
                        <a:pt x="49" y="45"/>
                        <a:pt x="49" y="43"/>
                      </a:cubicBezTo>
                      <a:cubicBezTo>
                        <a:pt x="49" y="5"/>
                        <a:pt x="49" y="5"/>
                        <a:pt x="49" y="5"/>
                      </a:cubicBezTo>
                      <a:cubicBezTo>
                        <a:pt x="49" y="1"/>
                        <a:pt x="48" y="0"/>
                        <a:pt x="44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4" name="Freeform 8"/>
                <p:cNvSpPr>
                  <a:spLocks/>
                </p:cNvSpPr>
                <p:nvPr/>
              </p:nvSpPr>
              <p:spPr bwMode="auto">
                <a:xfrm>
                  <a:off x="6429375" y="3122613"/>
                  <a:ext cx="104775" cy="104775"/>
                </a:xfrm>
                <a:custGeom>
                  <a:avLst/>
                  <a:gdLst>
                    <a:gd name="T0" fmla="*/ 44 w 49"/>
                    <a:gd name="T1" fmla="*/ 0 h 49"/>
                    <a:gd name="T2" fmla="*/ 6 w 49"/>
                    <a:gd name="T3" fmla="*/ 0 h 49"/>
                    <a:gd name="T4" fmla="*/ 0 w 49"/>
                    <a:gd name="T5" fmla="*/ 5 h 49"/>
                    <a:gd name="T6" fmla="*/ 0 w 49"/>
                    <a:gd name="T7" fmla="*/ 45 h 49"/>
                    <a:gd name="T8" fmla="*/ 6 w 49"/>
                    <a:gd name="T9" fmla="*/ 49 h 49"/>
                    <a:gd name="T10" fmla="*/ 44 w 49"/>
                    <a:gd name="T11" fmla="*/ 49 h 49"/>
                    <a:gd name="T12" fmla="*/ 49 w 49"/>
                    <a:gd name="T13" fmla="*/ 45 h 49"/>
                    <a:gd name="T14" fmla="*/ 49 w 49"/>
                    <a:gd name="T15" fmla="*/ 5 h 49"/>
                    <a:gd name="T16" fmla="*/ 44 w 49"/>
                    <a:gd name="T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" h="49">
                      <a:moveTo>
                        <a:pt x="44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0"/>
                        <a:pt x="0" y="4"/>
                        <a:pt x="0" y="5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46"/>
                        <a:pt x="4" y="49"/>
                        <a:pt x="6" y="49"/>
                      </a:cubicBezTo>
                      <a:cubicBezTo>
                        <a:pt x="44" y="49"/>
                        <a:pt x="44" y="49"/>
                        <a:pt x="44" y="49"/>
                      </a:cubicBezTo>
                      <a:cubicBezTo>
                        <a:pt x="48" y="49"/>
                        <a:pt x="49" y="46"/>
                        <a:pt x="49" y="45"/>
                      </a:cubicBezTo>
                      <a:cubicBezTo>
                        <a:pt x="49" y="5"/>
                        <a:pt x="49" y="5"/>
                        <a:pt x="49" y="5"/>
                      </a:cubicBezTo>
                      <a:cubicBezTo>
                        <a:pt x="49" y="4"/>
                        <a:pt x="48" y="0"/>
                        <a:pt x="44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5" name="Freeform 9"/>
                <p:cNvSpPr>
                  <a:spLocks/>
                </p:cNvSpPr>
                <p:nvPr/>
              </p:nvSpPr>
              <p:spPr bwMode="auto">
                <a:xfrm>
                  <a:off x="6297613" y="3122613"/>
                  <a:ext cx="103188" cy="104775"/>
                </a:xfrm>
                <a:custGeom>
                  <a:avLst/>
                  <a:gdLst>
                    <a:gd name="T0" fmla="*/ 44 w 49"/>
                    <a:gd name="T1" fmla="*/ 0 h 49"/>
                    <a:gd name="T2" fmla="*/ 6 w 49"/>
                    <a:gd name="T3" fmla="*/ 0 h 49"/>
                    <a:gd name="T4" fmla="*/ 0 w 49"/>
                    <a:gd name="T5" fmla="*/ 5 h 49"/>
                    <a:gd name="T6" fmla="*/ 0 w 49"/>
                    <a:gd name="T7" fmla="*/ 45 h 49"/>
                    <a:gd name="T8" fmla="*/ 6 w 49"/>
                    <a:gd name="T9" fmla="*/ 49 h 49"/>
                    <a:gd name="T10" fmla="*/ 44 w 49"/>
                    <a:gd name="T11" fmla="*/ 49 h 49"/>
                    <a:gd name="T12" fmla="*/ 49 w 49"/>
                    <a:gd name="T13" fmla="*/ 45 h 49"/>
                    <a:gd name="T14" fmla="*/ 49 w 49"/>
                    <a:gd name="T15" fmla="*/ 5 h 49"/>
                    <a:gd name="T16" fmla="*/ 44 w 49"/>
                    <a:gd name="T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" h="49">
                      <a:moveTo>
                        <a:pt x="44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4"/>
                        <a:pt x="0" y="5"/>
                      </a:cubicBez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46"/>
                        <a:pt x="2" y="49"/>
                        <a:pt x="6" y="49"/>
                      </a:cubicBezTo>
                      <a:cubicBezTo>
                        <a:pt x="44" y="49"/>
                        <a:pt x="44" y="49"/>
                        <a:pt x="44" y="49"/>
                      </a:cubicBezTo>
                      <a:cubicBezTo>
                        <a:pt x="47" y="49"/>
                        <a:pt x="49" y="46"/>
                        <a:pt x="49" y="45"/>
                      </a:cubicBezTo>
                      <a:cubicBezTo>
                        <a:pt x="49" y="5"/>
                        <a:pt x="49" y="5"/>
                        <a:pt x="49" y="5"/>
                      </a:cubicBezTo>
                      <a:cubicBezTo>
                        <a:pt x="49" y="4"/>
                        <a:pt x="47" y="0"/>
                        <a:pt x="44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6" name="Freeform 10"/>
                <p:cNvSpPr>
                  <a:spLocks/>
                </p:cNvSpPr>
                <p:nvPr/>
              </p:nvSpPr>
              <p:spPr bwMode="auto">
                <a:xfrm>
                  <a:off x="6297613" y="2989263"/>
                  <a:ext cx="103188" cy="101600"/>
                </a:xfrm>
                <a:custGeom>
                  <a:avLst/>
                  <a:gdLst>
                    <a:gd name="T0" fmla="*/ 44 w 49"/>
                    <a:gd name="T1" fmla="*/ 0 h 48"/>
                    <a:gd name="T2" fmla="*/ 6 w 49"/>
                    <a:gd name="T3" fmla="*/ 0 h 48"/>
                    <a:gd name="T4" fmla="*/ 0 w 49"/>
                    <a:gd name="T5" fmla="*/ 5 h 48"/>
                    <a:gd name="T6" fmla="*/ 0 w 49"/>
                    <a:gd name="T7" fmla="*/ 43 h 48"/>
                    <a:gd name="T8" fmla="*/ 6 w 49"/>
                    <a:gd name="T9" fmla="*/ 48 h 48"/>
                    <a:gd name="T10" fmla="*/ 44 w 49"/>
                    <a:gd name="T11" fmla="*/ 48 h 48"/>
                    <a:gd name="T12" fmla="*/ 49 w 49"/>
                    <a:gd name="T13" fmla="*/ 43 h 48"/>
                    <a:gd name="T14" fmla="*/ 49 w 49"/>
                    <a:gd name="T15" fmla="*/ 5 h 48"/>
                    <a:gd name="T16" fmla="*/ 44 w 49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" h="48">
                      <a:moveTo>
                        <a:pt x="44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5"/>
                        <a:pt x="2" y="48"/>
                        <a:pt x="6" y="48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7" y="48"/>
                        <a:pt x="49" y="45"/>
                        <a:pt x="49" y="43"/>
                      </a:cubicBezTo>
                      <a:cubicBezTo>
                        <a:pt x="49" y="5"/>
                        <a:pt x="49" y="5"/>
                        <a:pt x="49" y="5"/>
                      </a:cubicBezTo>
                      <a:cubicBezTo>
                        <a:pt x="49" y="1"/>
                        <a:pt x="47" y="0"/>
                        <a:pt x="44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7" name="Freeform 11"/>
                <p:cNvSpPr>
                  <a:spLocks/>
                </p:cNvSpPr>
                <p:nvPr/>
              </p:nvSpPr>
              <p:spPr bwMode="auto">
                <a:xfrm>
                  <a:off x="6429375" y="2852738"/>
                  <a:ext cx="104775" cy="101600"/>
                </a:xfrm>
                <a:custGeom>
                  <a:avLst/>
                  <a:gdLst>
                    <a:gd name="T0" fmla="*/ 44 w 49"/>
                    <a:gd name="T1" fmla="*/ 0 h 48"/>
                    <a:gd name="T2" fmla="*/ 6 w 49"/>
                    <a:gd name="T3" fmla="*/ 0 h 48"/>
                    <a:gd name="T4" fmla="*/ 0 w 49"/>
                    <a:gd name="T5" fmla="*/ 5 h 48"/>
                    <a:gd name="T6" fmla="*/ 0 w 49"/>
                    <a:gd name="T7" fmla="*/ 43 h 48"/>
                    <a:gd name="T8" fmla="*/ 6 w 49"/>
                    <a:gd name="T9" fmla="*/ 48 h 48"/>
                    <a:gd name="T10" fmla="*/ 44 w 49"/>
                    <a:gd name="T11" fmla="*/ 48 h 48"/>
                    <a:gd name="T12" fmla="*/ 49 w 49"/>
                    <a:gd name="T13" fmla="*/ 43 h 48"/>
                    <a:gd name="T14" fmla="*/ 49 w 49"/>
                    <a:gd name="T15" fmla="*/ 5 h 48"/>
                    <a:gd name="T16" fmla="*/ 44 w 49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9" h="48">
                      <a:moveTo>
                        <a:pt x="44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0"/>
                        <a:pt x="0" y="1"/>
                        <a:pt x="0" y="5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7"/>
                        <a:pt x="4" y="48"/>
                        <a:pt x="6" y="48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8" y="48"/>
                        <a:pt x="49" y="47"/>
                        <a:pt x="49" y="43"/>
                      </a:cubicBezTo>
                      <a:cubicBezTo>
                        <a:pt x="49" y="5"/>
                        <a:pt x="49" y="5"/>
                        <a:pt x="49" y="5"/>
                      </a:cubicBezTo>
                      <a:cubicBezTo>
                        <a:pt x="49" y="1"/>
                        <a:pt x="48" y="0"/>
                        <a:pt x="44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8" name="Freeform 13"/>
                <p:cNvSpPr>
                  <a:spLocks/>
                </p:cNvSpPr>
                <p:nvPr/>
              </p:nvSpPr>
              <p:spPr bwMode="auto">
                <a:xfrm>
                  <a:off x="6569075" y="2852738"/>
                  <a:ext cx="101600" cy="101600"/>
                </a:xfrm>
                <a:custGeom>
                  <a:avLst/>
                  <a:gdLst>
                    <a:gd name="T0" fmla="*/ 42 w 48"/>
                    <a:gd name="T1" fmla="*/ 0 h 48"/>
                    <a:gd name="T2" fmla="*/ 5 w 48"/>
                    <a:gd name="T3" fmla="*/ 0 h 48"/>
                    <a:gd name="T4" fmla="*/ 0 w 48"/>
                    <a:gd name="T5" fmla="*/ 5 h 48"/>
                    <a:gd name="T6" fmla="*/ 0 w 48"/>
                    <a:gd name="T7" fmla="*/ 43 h 48"/>
                    <a:gd name="T8" fmla="*/ 5 w 48"/>
                    <a:gd name="T9" fmla="*/ 48 h 48"/>
                    <a:gd name="T10" fmla="*/ 42 w 48"/>
                    <a:gd name="T11" fmla="*/ 48 h 48"/>
                    <a:gd name="T12" fmla="*/ 48 w 48"/>
                    <a:gd name="T13" fmla="*/ 43 h 48"/>
                    <a:gd name="T14" fmla="*/ 48 w 48"/>
                    <a:gd name="T15" fmla="*/ 5 h 48"/>
                    <a:gd name="T16" fmla="*/ 42 w 48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48">
                      <a:moveTo>
                        <a:pt x="42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" y="0"/>
                        <a:pt x="0" y="1"/>
                        <a:pt x="0" y="5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7"/>
                        <a:pt x="1" y="48"/>
                        <a:pt x="5" y="48"/>
                      </a:cubicBezTo>
                      <a:cubicBezTo>
                        <a:pt x="42" y="48"/>
                        <a:pt x="42" y="48"/>
                        <a:pt x="42" y="48"/>
                      </a:cubicBezTo>
                      <a:cubicBezTo>
                        <a:pt x="45" y="48"/>
                        <a:pt x="48" y="47"/>
                        <a:pt x="48" y="43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"/>
                        <a:pt x="45" y="0"/>
                        <a:pt x="4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9" name="Freeform 14"/>
                <p:cNvSpPr>
                  <a:spLocks/>
                </p:cNvSpPr>
                <p:nvPr/>
              </p:nvSpPr>
              <p:spPr bwMode="auto">
                <a:xfrm>
                  <a:off x="6569075" y="2989263"/>
                  <a:ext cx="101600" cy="101600"/>
                </a:xfrm>
                <a:custGeom>
                  <a:avLst/>
                  <a:gdLst>
                    <a:gd name="T0" fmla="*/ 42 w 48"/>
                    <a:gd name="T1" fmla="*/ 0 h 48"/>
                    <a:gd name="T2" fmla="*/ 5 w 48"/>
                    <a:gd name="T3" fmla="*/ 0 h 48"/>
                    <a:gd name="T4" fmla="*/ 0 w 48"/>
                    <a:gd name="T5" fmla="*/ 5 h 48"/>
                    <a:gd name="T6" fmla="*/ 0 w 48"/>
                    <a:gd name="T7" fmla="*/ 43 h 48"/>
                    <a:gd name="T8" fmla="*/ 5 w 48"/>
                    <a:gd name="T9" fmla="*/ 48 h 48"/>
                    <a:gd name="T10" fmla="*/ 42 w 48"/>
                    <a:gd name="T11" fmla="*/ 48 h 48"/>
                    <a:gd name="T12" fmla="*/ 48 w 48"/>
                    <a:gd name="T13" fmla="*/ 43 h 48"/>
                    <a:gd name="T14" fmla="*/ 48 w 48"/>
                    <a:gd name="T15" fmla="*/ 5 h 48"/>
                    <a:gd name="T16" fmla="*/ 42 w 48"/>
                    <a:gd name="T1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48">
                      <a:moveTo>
                        <a:pt x="42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" y="0"/>
                        <a:pt x="0" y="1"/>
                        <a:pt x="0" y="5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45"/>
                        <a:pt x="1" y="48"/>
                        <a:pt x="5" y="48"/>
                      </a:cubicBezTo>
                      <a:cubicBezTo>
                        <a:pt x="42" y="48"/>
                        <a:pt x="42" y="48"/>
                        <a:pt x="42" y="48"/>
                      </a:cubicBezTo>
                      <a:cubicBezTo>
                        <a:pt x="45" y="48"/>
                        <a:pt x="48" y="45"/>
                        <a:pt x="48" y="43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"/>
                        <a:pt x="45" y="0"/>
                        <a:pt x="42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Freeform 15"/>
                <p:cNvSpPr>
                  <a:spLocks noEditPoints="1"/>
                </p:cNvSpPr>
                <p:nvPr/>
              </p:nvSpPr>
              <p:spPr bwMode="auto">
                <a:xfrm>
                  <a:off x="6215063" y="2747963"/>
                  <a:ext cx="538163" cy="679450"/>
                </a:xfrm>
                <a:custGeom>
                  <a:avLst/>
                  <a:gdLst>
                    <a:gd name="T0" fmla="*/ 237 w 255"/>
                    <a:gd name="T1" fmla="*/ 0 h 321"/>
                    <a:gd name="T2" fmla="*/ 18 w 255"/>
                    <a:gd name="T3" fmla="*/ 0 h 321"/>
                    <a:gd name="T4" fmla="*/ 0 w 255"/>
                    <a:gd name="T5" fmla="*/ 18 h 321"/>
                    <a:gd name="T6" fmla="*/ 0 w 255"/>
                    <a:gd name="T7" fmla="*/ 300 h 321"/>
                    <a:gd name="T8" fmla="*/ 18 w 255"/>
                    <a:gd name="T9" fmla="*/ 321 h 321"/>
                    <a:gd name="T10" fmla="*/ 237 w 255"/>
                    <a:gd name="T11" fmla="*/ 321 h 321"/>
                    <a:gd name="T12" fmla="*/ 255 w 255"/>
                    <a:gd name="T13" fmla="*/ 300 h 321"/>
                    <a:gd name="T14" fmla="*/ 255 w 255"/>
                    <a:gd name="T15" fmla="*/ 18 h 321"/>
                    <a:gd name="T16" fmla="*/ 237 w 255"/>
                    <a:gd name="T17" fmla="*/ 0 h 321"/>
                    <a:gd name="T18" fmla="*/ 168 w 255"/>
                    <a:gd name="T19" fmla="*/ 298 h 321"/>
                    <a:gd name="T20" fmla="*/ 97 w 255"/>
                    <a:gd name="T21" fmla="*/ 298 h 321"/>
                    <a:gd name="T22" fmla="*/ 84 w 255"/>
                    <a:gd name="T23" fmla="*/ 286 h 321"/>
                    <a:gd name="T24" fmla="*/ 97 w 255"/>
                    <a:gd name="T25" fmla="*/ 275 h 321"/>
                    <a:gd name="T26" fmla="*/ 168 w 255"/>
                    <a:gd name="T27" fmla="*/ 275 h 321"/>
                    <a:gd name="T28" fmla="*/ 180 w 255"/>
                    <a:gd name="T29" fmla="*/ 286 h 321"/>
                    <a:gd name="T30" fmla="*/ 168 w 255"/>
                    <a:gd name="T31" fmla="*/ 298 h 321"/>
                    <a:gd name="T32" fmla="*/ 240 w 255"/>
                    <a:gd name="T33" fmla="*/ 253 h 321"/>
                    <a:gd name="T34" fmla="*/ 16 w 255"/>
                    <a:gd name="T35" fmla="*/ 253 h 321"/>
                    <a:gd name="T36" fmla="*/ 16 w 255"/>
                    <a:gd name="T37" fmla="*/ 34 h 321"/>
                    <a:gd name="T38" fmla="*/ 32 w 255"/>
                    <a:gd name="T39" fmla="*/ 16 h 321"/>
                    <a:gd name="T40" fmla="*/ 223 w 255"/>
                    <a:gd name="T41" fmla="*/ 16 h 321"/>
                    <a:gd name="T42" fmla="*/ 240 w 255"/>
                    <a:gd name="T43" fmla="*/ 34 h 321"/>
                    <a:gd name="T44" fmla="*/ 240 w 255"/>
                    <a:gd name="T45" fmla="*/ 253 h 3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55" h="321">
                      <a:moveTo>
                        <a:pt x="237" y="0"/>
                      </a:move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7" y="0"/>
                        <a:pt x="0" y="7"/>
                        <a:pt x="0" y="18"/>
                      </a:cubicBezTo>
                      <a:cubicBezTo>
                        <a:pt x="0" y="300"/>
                        <a:pt x="0" y="300"/>
                        <a:pt x="0" y="300"/>
                      </a:cubicBezTo>
                      <a:cubicBezTo>
                        <a:pt x="0" y="312"/>
                        <a:pt x="7" y="321"/>
                        <a:pt x="18" y="321"/>
                      </a:cubicBezTo>
                      <a:cubicBezTo>
                        <a:pt x="237" y="321"/>
                        <a:pt x="237" y="321"/>
                        <a:pt x="237" y="321"/>
                      </a:cubicBezTo>
                      <a:cubicBezTo>
                        <a:pt x="246" y="321"/>
                        <a:pt x="255" y="312"/>
                        <a:pt x="255" y="300"/>
                      </a:cubicBezTo>
                      <a:cubicBezTo>
                        <a:pt x="255" y="18"/>
                        <a:pt x="255" y="18"/>
                        <a:pt x="255" y="18"/>
                      </a:cubicBezTo>
                      <a:cubicBezTo>
                        <a:pt x="255" y="7"/>
                        <a:pt x="246" y="0"/>
                        <a:pt x="237" y="0"/>
                      </a:cubicBezTo>
                      <a:close/>
                      <a:moveTo>
                        <a:pt x="168" y="298"/>
                      </a:moveTo>
                      <a:cubicBezTo>
                        <a:pt x="97" y="298"/>
                        <a:pt x="97" y="298"/>
                        <a:pt x="97" y="298"/>
                      </a:cubicBezTo>
                      <a:cubicBezTo>
                        <a:pt x="90" y="298"/>
                        <a:pt x="84" y="291"/>
                        <a:pt x="84" y="286"/>
                      </a:cubicBezTo>
                      <a:cubicBezTo>
                        <a:pt x="84" y="280"/>
                        <a:pt x="90" y="275"/>
                        <a:pt x="97" y="275"/>
                      </a:cubicBezTo>
                      <a:cubicBezTo>
                        <a:pt x="168" y="275"/>
                        <a:pt x="168" y="275"/>
                        <a:pt x="168" y="275"/>
                      </a:cubicBezTo>
                      <a:cubicBezTo>
                        <a:pt x="174" y="275"/>
                        <a:pt x="180" y="280"/>
                        <a:pt x="180" y="286"/>
                      </a:cubicBezTo>
                      <a:cubicBezTo>
                        <a:pt x="180" y="291"/>
                        <a:pt x="174" y="298"/>
                        <a:pt x="168" y="298"/>
                      </a:cubicBezTo>
                      <a:close/>
                      <a:moveTo>
                        <a:pt x="240" y="253"/>
                      </a:moveTo>
                      <a:cubicBezTo>
                        <a:pt x="16" y="253"/>
                        <a:pt x="16" y="253"/>
                        <a:pt x="16" y="253"/>
                      </a:cubicBezTo>
                      <a:cubicBezTo>
                        <a:pt x="16" y="34"/>
                        <a:pt x="16" y="34"/>
                        <a:pt x="16" y="34"/>
                      </a:cubicBezTo>
                      <a:cubicBezTo>
                        <a:pt x="16" y="23"/>
                        <a:pt x="23" y="16"/>
                        <a:pt x="32" y="16"/>
                      </a:cubicBezTo>
                      <a:cubicBezTo>
                        <a:pt x="223" y="16"/>
                        <a:pt x="223" y="16"/>
                        <a:pt x="223" y="16"/>
                      </a:cubicBezTo>
                      <a:cubicBezTo>
                        <a:pt x="232" y="16"/>
                        <a:pt x="240" y="23"/>
                        <a:pt x="240" y="34"/>
                      </a:cubicBezTo>
                      <a:cubicBezTo>
                        <a:pt x="240" y="253"/>
                        <a:pt x="240" y="253"/>
                        <a:pt x="240" y="2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21" name="Group 20"/>
          <p:cNvGrpSpPr/>
          <p:nvPr/>
        </p:nvGrpSpPr>
        <p:grpSpPr>
          <a:xfrm>
            <a:off x="857009" y="1462886"/>
            <a:ext cx="821018" cy="929247"/>
            <a:chOff x="857009" y="2822600"/>
            <a:chExt cx="821018" cy="929247"/>
          </a:xfrm>
        </p:grpSpPr>
        <p:sp>
          <p:nvSpPr>
            <p:cNvPr id="22" name="TextBox 21"/>
            <p:cNvSpPr txBox="1"/>
            <p:nvPr/>
          </p:nvSpPr>
          <p:spPr>
            <a:xfrm>
              <a:off x="857009" y="3362098"/>
              <a:ext cx="821018" cy="389749"/>
            </a:xfrm>
            <a:prstGeom prst="rect">
              <a:avLst/>
            </a:prstGeom>
            <a:noFill/>
          </p:spPr>
          <p:txBody>
            <a:bodyPr wrap="none" lIns="162461" tIns="81230" rIns="162461" bIns="81230" rtlCol="0">
              <a:spAutoFit/>
            </a:bodyPr>
            <a:lstStyle/>
            <a:p>
              <a:pPr algn="ctr" defTabSz="90084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FFFF"/>
                  </a:solidFill>
                </a:rPr>
                <a:t>What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036672" y="2822600"/>
              <a:ext cx="565013" cy="565160"/>
              <a:chOff x="2328892" y="2778208"/>
              <a:chExt cx="565013" cy="565160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2328892" y="2778208"/>
                <a:ext cx="565013" cy="56516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5">
                      <a:lumMod val="50000"/>
                    </a:schemeClr>
                  </a:gs>
                  <a:gs pos="0">
                    <a:schemeClr val="accent6"/>
                  </a:gs>
                  <a:gs pos="50000">
                    <a:schemeClr val="accent5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3" tIns="60948" rIns="121893" bIns="60948" rtlCol="0" anchor="ctr"/>
              <a:lstStyle/>
              <a:p>
                <a:pPr algn="ctr" defTabSz="609215"/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2433737" y="2948223"/>
                <a:ext cx="355321" cy="245341"/>
                <a:chOff x="2927350" y="2795588"/>
                <a:chExt cx="850900" cy="587375"/>
              </a:xfrm>
              <a:solidFill>
                <a:schemeClr val="bg1"/>
              </a:solidFill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6" name="Freeform 21"/>
                <p:cNvSpPr>
                  <a:spLocks noEditPoints="1"/>
                </p:cNvSpPr>
                <p:nvPr/>
              </p:nvSpPr>
              <p:spPr bwMode="auto">
                <a:xfrm>
                  <a:off x="2927350" y="2795588"/>
                  <a:ext cx="266700" cy="231775"/>
                </a:xfrm>
                <a:custGeom>
                  <a:avLst/>
                  <a:gdLst>
                    <a:gd name="T0" fmla="*/ 32 w 126"/>
                    <a:gd name="T1" fmla="*/ 0 h 110"/>
                    <a:gd name="T2" fmla="*/ 0 w 126"/>
                    <a:gd name="T3" fmla="*/ 30 h 110"/>
                    <a:gd name="T4" fmla="*/ 0 w 126"/>
                    <a:gd name="T5" fmla="*/ 110 h 110"/>
                    <a:gd name="T6" fmla="*/ 126 w 126"/>
                    <a:gd name="T7" fmla="*/ 110 h 110"/>
                    <a:gd name="T8" fmla="*/ 126 w 126"/>
                    <a:gd name="T9" fmla="*/ 0 h 110"/>
                    <a:gd name="T10" fmla="*/ 32 w 126"/>
                    <a:gd name="T11" fmla="*/ 0 h 110"/>
                    <a:gd name="T12" fmla="*/ 105 w 126"/>
                    <a:gd name="T13" fmla="*/ 97 h 110"/>
                    <a:gd name="T14" fmla="*/ 22 w 126"/>
                    <a:gd name="T15" fmla="*/ 97 h 110"/>
                    <a:gd name="T16" fmla="*/ 22 w 126"/>
                    <a:gd name="T17" fmla="*/ 83 h 110"/>
                    <a:gd name="T18" fmla="*/ 105 w 126"/>
                    <a:gd name="T19" fmla="*/ 83 h 110"/>
                    <a:gd name="T20" fmla="*/ 105 w 126"/>
                    <a:gd name="T21" fmla="*/ 97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6" h="110">
                      <a:moveTo>
                        <a:pt x="32" y="0"/>
                      </a:moveTo>
                      <a:cubicBezTo>
                        <a:pt x="14" y="0"/>
                        <a:pt x="0" y="14"/>
                        <a:pt x="0" y="3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126" y="110"/>
                        <a:pt x="126" y="110"/>
                        <a:pt x="126" y="110"/>
                      </a:cubicBezTo>
                      <a:cubicBezTo>
                        <a:pt x="126" y="0"/>
                        <a:pt x="126" y="0"/>
                        <a:pt x="12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lose/>
                      <a:moveTo>
                        <a:pt x="105" y="97"/>
                      </a:moveTo>
                      <a:cubicBezTo>
                        <a:pt x="22" y="97"/>
                        <a:pt x="22" y="97"/>
                        <a:pt x="22" y="97"/>
                      </a:cubicBezTo>
                      <a:cubicBezTo>
                        <a:pt x="22" y="83"/>
                        <a:pt x="22" y="83"/>
                        <a:pt x="22" y="83"/>
                      </a:cubicBezTo>
                      <a:cubicBezTo>
                        <a:pt x="105" y="83"/>
                        <a:pt x="105" y="83"/>
                        <a:pt x="105" y="83"/>
                      </a:cubicBezTo>
                      <a:cubicBezTo>
                        <a:pt x="105" y="97"/>
                        <a:pt x="105" y="97"/>
                        <a:pt x="105" y="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7" name="Freeform 22"/>
                <p:cNvSpPr>
                  <a:spLocks noEditPoints="1"/>
                </p:cNvSpPr>
                <p:nvPr/>
              </p:nvSpPr>
              <p:spPr bwMode="auto">
                <a:xfrm>
                  <a:off x="3217863" y="2795588"/>
                  <a:ext cx="273050" cy="231775"/>
                </a:xfrm>
                <a:custGeom>
                  <a:avLst/>
                  <a:gdLst>
                    <a:gd name="T0" fmla="*/ 0 w 129"/>
                    <a:gd name="T1" fmla="*/ 0 h 110"/>
                    <a:gd name="T2" fmla="*/ 0 w 129"/>
                    <a:gd name="T3" fmla="*/ 110 h 110"/>
                    <a:gd name="T4" fmla="*/ 129 w 129"/>
                    <a:gd name="T5" fmla="*/ 110 h 110"/>
                    <a:gd name="T6" fmla="*/ 129 w 129"/>
                    <a:gd name="T7" fmla="*/ 0 h 110"/>
                    <a:gd name="T8" fmla="*/ 0 w 129"/>
                    <a:gd name="T9" fmla="*/ 0 h 110"/>
                    <a:gd name="T10" fmla="*/ 104 w 129"/>
                    <a:gd name="T11" fmla="*/ 97 h 110"/>
                    <a:gd name="T12" fmla="*/ 23 w 129"/>
                    <a:gd name="T13" fmla="*/ 97 h 110"/>
                    <a:gd name="T14" fmla="*/ 23 w 129"/>
                    <a:gd name="T15" fmla="*/ 14 h 110"/>
                    <a:gd name="T16" fmla="*/ 104 w 129"/>
                    <a:gd name="T17" fmla="*/ 14 h 110"/>
                    <a:gd name="T18" fmla="*/ 104 w 129"/>
                    <a:gd name="T19" fmla="*/ 97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9" h="110">
                      <a:moveTo>
                        <a:pt x="0" y="0"/>
                      </a:move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129" y="110"/>
                        <a:pt x="129" y="110"/>
                        <a:pt x="129" y="110"/>
                      </a:cubicBezTo>
                      <a:cubicBezTo>
                        <a:pt x="129" y="0"/>
                        <a:pt x="129" y="0"/>
                        <a:pt x="129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  <a:moveTo>
                        <a:pt x="104" y="97"/>
                      </a:moveTo>
                      <a:cubicBezTo>
                        <a:pt x="23" y="97"/>
                        <a:pt x="23" y="97"/>
                        <a:pt x="23" y="97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104" y="14"/>
                        <a:pt x="104" y="14"/>
                        <a:pt x="104" y="14"/>
                      </a:cubicBezTo>
                      <a:cubicBezTo>
                        <a:pt x="104" y="97"/>
                        <a:pt x="104" y="97"/>
                        <a:pt x="104" y="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8" name="Freeform 23"/>
                <p:cNvSpPr>
                  <a:spLocks/>
                </p:cNvSpPr>
                <p:nvPr/>
              </p:nvSpPr>
              <p:spPr bwMode="auto">
                <a:xfrm>
                  <a:off x="3294063" y="2852738"/>
                  <a:ext cx="120650" cy="117475"/>
                </a:xfrm>
                <a:custGeom>
                  <a:avLst/>
                  <a:gdLst>
                    <a:gd name="T0" fmla="*/ 57 w 57"/>
                    <a:gd name="T1" fmla="*/ 0 h 56"/>
                    <a:gd name="T2" fmla="*/ 0 w 57"/>
                    <a:gd name="T3" fmla="*/ 0 h 56"/>
                    <a:gd name="T4" fmla="*/ 0 w 57"/>
                    <a:gd name="T5" fmla="*/ 56 h 56"/>
                    <a:gd name="T6" fmla="*/ 57 w 57"/>
                    <a:gd name="T7" fmla="*/ 56 h 56"/>
                    <a:gd name="T8" fmla="*/ 57 w 57"/>
                    <a:gd name="T9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56">
                      <a:moveTo>
                        <a:pt x="57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57" y="56"/>
                        <a:pt x="57" y="56"/>
                        <a:pt x="57" y="56"/>
                      </a:cubicBezTo>
                      <a:cubicBezTo>
                        <a:pt x="57" y="0"/>
                        <a:pt x="57" y="0"/>
                        <a:pt x="57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9" name="Freeform 24"/>
                <p:cNvSpPr>
                  <a:spLocks noEditPoints="1"/>
                </p:cNvSpPr>
                <p:nvPr/>
              </p:nvSpPr>
              <p:spPr bwMode="auto">
                <a:xfrm>
                  <a:off x="2936875" y="3100388"/>
                  <a:ext cx="298450" cy="282575"/>
                </a:xfrm>
                <a:custGeom>
                  <a:avLst/>
                  <a:gdLst>
                    <a:gd name="T0" fmla="*/ 84 w 141"/>
                    <a:gd name="T1" fmla="*/ 0 h 134"/>
                    <a:gd name="T2" fmla="*/ 57 w 141"/>
                    <a:gd name="T3" fmla="*/ 0 h 134"/>
                    <a:gd name="T4" fmla="*/ 0 w 141"/>
                    <a:gd name="T5" fmla="*/ 134 h 134"/>
                    <a:gd name="T6" fmla="*/ 30 w 141"/>
                    <a:gd name="T7" fmla="*/ 134 h 134"/>
                    <a:gd name="T8" fmla="*/ 41 w 141"/>
                    <a:gd name="T9" fmla="*/ 105 h 134"/>
                    <a:gd name="T10" fmla="*/ 99 w 141"/>
                    <a:gd name="T11" fmla="*/ 105 h 134"/>
                    <a:gd name="T12" fmla="*/ 110 w 141"/>
                    <a:gd name="T13" fmla="*/ 134 h 134"/>
                    <a:gd name="T14" fmla="*/ 141 w 141"/>
                    <a:gd name="T15" fmla="*/ 134 h 134"/>
                    <a:gd name="T16" fmla="*/ 84 w 141"/>
                    <a:gd name="T17" fmla="*/ 0 h 134"/>
                    <a:gd name="T18" fmla="*/ 52 w 141"/>
                    <a:gd name="T19" fmla="*/ 79 h 134"/>
                    <a:gd name="T20" fmla="*/ 70 w 141"/>
                    <a:gd name="T21" fmla="*/ 36 h 134"/>
                    <a:gd name="T22" fmla="*/ 88 w 141"/>
                    <a:gd name="T23" fmla="*/ 79 h 134"/>
                    <a:gd name="T24" fmla="*/ 52 w 141"/>
                    <a:gd name="T25" fmla="*/ 79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1" h="134">
                      <a:moveTo>
                        <a:pt x="84" y="0"/>
                      </a:move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0" y="134"/>
                        <a:pt x="0" y="134"/>
                        <a:pt x="0" y="134"/>
                      </a:cubicBezTo>
                      <a:cubicBezTo>
                        <a:pt x="30" y="134"/>
                        <a:pt x="30" y="134"/>
                        <a:pt x="30" y="134"/>
                      </a:cubicBezTo>
                      <a:cubicBezTo>
                        <a:pt x="41" y="105"/>
                        <a:pt x="41" y="105"/>
                        <a:pt x="41" y="105"/>
                      </a:cubicBezTo>
                      <a:cubicBezTo>
                        <a:pt x="99" y="105"/>
                        <a:pt x="99" y="105"/>
                        <a:pt x="99" y="105"/>
                      </a:cubicBezTo>
                      <a:cubicBezTo>
                        <a:pt x="110" y="134"/>
                        <a:pt x="110" y="134"/>
                        <a:pt x="110" y="134"/>
                      </a:cubicBezTo>
                      <a:cubicBezTo>
                        <a:pt x="141" y="134"/>
                        <a:pt x="141" y="134"/>
                        <a:pt x="141" y="134"/>
                      </a:cubicBezTo>
                      <a:cubicBezTo>
                        <a:pt x="84" y="0"/>
                        <a:pt x="84" y="0"/>
                        <a:pt x="84" y="0"/>
                      </a:cubicBezTo>
                      <a:close/>
                      <a:moveTo>
                        <a:pt x="52" y="79"/>
                      </a:moveTo>
                      <a:cubicBezTo>
                        <a:pt x="70" y="36"/>
                        <a:pt x="70" y="36"/>
                        <a:pt x="70" y="36"/>
                      </a:cubicBezTo>
                      <a:cubicBezTo>
                        <a:pt x="88" y="79"/>
                        <a:pt x="88" y="79"/>
                        <a:pt x="88" y="79"/>
                      </a:cubicBezTo>
                      <a:cubicBezTo>
                        <a:pt x="52" y="79"/>
                        <a:pt x="52" y="79"/>
                        <a:pt x="52" y="7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" name="Freeform 25"/>
                <p:cNvSpPr>
                  <a:spLocks noEditPoints="1"/>
                </p:cNvSpPr>
                <p:nvPr/>
              </p:nvSpPr>
              <p:spPr bwMode="auto">
                <a:xfrm>
                  <a:off x="3511550" y="2795588"/>
                  <a:ext cx="266700" cy="231775"/>
                </a:xfrm>
                <a:custGeom>
                  <a:avLst/>
                  <a:gdLst>
                    <a:gd name="T0" fmla="*/ 95 w 126"/>
                    <a:gd name="T1" fmla="*/ 0 h 110"/>
                    <a:gd name="T2" fmla="*/ 0 w 126"/>
                    <a:gd name="T3" fmla="*/ 0 h 110"/>
                    <a:gd name="T4" fmla="*/ 0 w 126"/>
                    <a:gd name="T5" fmla="*/ 110 h 110"/>
                    <a:gd name="T6" fmla="*/ 126 w 126"/>
                    <a:gd name="T7" fmla="*/ 110 h 110"/>
                    <a:gd name="T8" fmla="*/ 126 w 126"/>
                    <a:gd name="T9" fmla="*/ 30 h 110"/>
                    <a:gd name="T10" fmla="*/ 95 w 126"/>
                    <a:gd name="T11" fmla="*/ 0 h 110"/>
                    <a:gd name="T12" fmla="*/ 104 w 126"/>
                    <a:gd name="T13" fmla="*/ 97 h 110"/>
                    <a:gd name="T14" fmla="*/ 22 w 126"/>
                    <a:gd name="T15" fmla="*/ 97 h 110"/>
                    <a:gd name="T16" fmla="*/ 22 w 126"/>
                    <a:gd name="T17" fmla="*/ 14 h 110"/>
                    <a:gd name="T18" fmla="*/ 104 w 126"/>
                    <a:gd name="T19" fmla="*/ 14 h 110"/>
                    <a:gd name="T20" fmla="*/ 104 w 126"/>
                    <a:gd name="T21" fmla="*/ 97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6" h="110">
                      <a:moveTo>
                        <a:pt x="95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10"/>
                        <a:pt x="0" y="110"/>
                        <a:pt x="0" y="110"/>
                      </a:cubicBezTo>
                      <a:cubicBezTo>
                        <a:pt x="126" y="110"/>
                        <a:pt x="126" y="110"/>
                        <a:pt x="126" y="110"/>
                      </a:cubicBezTo>
                      <a:cubicBezTo>
                        <a:pt x="126" y="30"/>
                        <a:pt x="126" y="30"/>
                        <a:pt x="126" y="30"/>
                      </a:cubicBezTo>
                      <a:cubicBezTo>
                        <a:pt x="126" y="14"/>
                        <a:pt x="113" y="0"/>
                        <a:pt x="95" y="0"/>
                      </a:cubicBezTo>
                      <a:close/>
                      <a:moveTo>
                        <a:pt x="104" y="97"/>
                      </a:moveTo>
                      <a:cubicBezTo>
                        <a:pt x="22" y="97"/>
                        <a:pt x="22" y="97"/>
                        <a:pt x="22" y="97"/>
                      </a:cubicBezTo>
                      <a:cubicBezTo>
                        <a:pt x="22" y="14"/>
                        <a:pt x="22" y="14"/>
                        <a:pt x="22" y="14"/>
                      </a:cubicBezTo>
                      <a:cubicBezTo>
                        <a:pt x="104" y="14"/>
                        <a:pt x="104" y="14"/>
                        <a:pt x="104" y="14"/>
                      </a:cubicBezTo>
                      <a:cubicBezTo>
                        <a:pt x="104" y="97"/>
                        <a:pt x="104" y="97"/>
                        <a:pt x="104" y="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" name="Freeform 26"/>
                <p:cNvSpPr>
                  <a:spLocks/>
                </p:cNvSpPr>
                <p:nvPr/>
              </p:nvSpPr>
              <p:spPr bwMode="auto">
                <a:xfrm>
                  <a:off x="3579813" y="2871788"/>
                  <a:ext cx="39688" cy="82550"/>
                </a:xfrm>
                <a:custGeom>
                  <a:avLst/>
                  <a:gdLst>
                    <a:gd name="T0" fmla="*/ 0 w 19"/>
                    <a:gd name="T1" fmla="*/ 0 h 39"/>
                    <a:gd name="T2" fmla="*/ 0 w 19"/>
                    <a:gd name="T3" fmla="*/ 39 h 39"/>
                    <a:gd name="T4" fmla="*/ 19 w 19"/>
                    <a:gd name="T5" fmla="*/ 20 h 39"/>
                    <a:gd name="T6" fmla="*/ 0 w 19"/>
                    <a:gd name="T7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39">
                      <a:moveTo>
                        <a:pt x="0" y="0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19" y="20"/>
                        <a:pt x="19" y="20"/>
                        <a:pt x="19" y="2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2" name="Freeform 27"/>
                <p:cNvSpPr>
                  <a:spLocks/>
                </p:cNvSpPr>
                <p:nvPr/>
              </p:nvSpPr>
              <p:spPr bwMode="auto">
                <a:xfrm>
                  <a:off x="3600450" y="2847975"/>
                  <a:ext cx="84138" cy="42863"/>
                </a:xfrm>
                <a:custGeom>
                  <a:avLst/>
                  <a:gdLst>
                    <a:gd name="T0" fmla="*/ 40 w 40"/>
                    <a:gd name="T1" fmla="*/ 0 h 20"/>
                    <a:gd name="T2" fmla="*/ 0 w 40"/>
                    <a:gd name="T3" fmla="*/ 0 h 20"/>
                    <a:gd name="T4" fmla="*/ 21 w 40"/>
                    <a:gd name="T5" fmla="*/ 20 h 20"/>
                    <a:gd name="T6" fmla="*/ 40 w 40"/>
                    <a:gd name="T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20">
                      <a:moveTo>
                        <a:pt x="4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1" y="20"/>
                        <a:pt x="21" y="20"/>
                        <a:pt x="21" y="20"/>
                      </a:cubicBezTo>
                      <a:cubicBezTo>
                        <a:pt x="40" y="0"/>
                        <a:pt x="40" y="0"/>
                        <a:pt x="40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3" name="Freeform 28"/>
                <p:cNvSpPr>
                  <a:spLocks noEditPoints="1"/>
                </p:cNvSpPr>
                <p:nvPr/>
              </p:nvSpPr>
              <p:spPr bwMode="auto">
                <a:xfrm>
                  <a:off x="3278188" y="3103563"/>
                  <a:ext cx="222250" cy="279400"/>
                </a:xfrm>
                <a:custGeom>
                  <a:avLst/>
                  <a:gdLst>
                    <a:gd name="T0" fmla="*/ 101 w 105"/>
                    <a:gd name="T1" fmla="*/ 27 h 132"/>
                    <a:gd name="T2" fmla="*/ 92 w 105"/>
                    <a:gd name="T3" fmla="*/ 13 h 132"/>
                    <a:gd name="T4" fmla="*/ 75 w 105"/>
                    <a:gd name="T5" fmla="*/ 3 h 132"/>
                    <a:gd name="T6" fmla="*/ 54 w 105"/>
                    <a:gd name="T7" fmla="*/ 0 h 132"/>
                    <a:gd name="T8" fmla="*/ 0 w 105"/>
                    <a:gd name="T9" fmla="*/ 0 h 132"/>
                    <a:gd name="T10" fmla="*/ 0 w 105"/>
                    <a:gd name="T11" fmla="*/ 132 h 132"/>
                    <a:gd name="T12" fmla="*/ 29 w 105"/>
                    <a:gd name="T13" fmla="*/ 132 h 132"/>
                    <a:gd name="T14" fmla="*/ 29 w 105"/>
                    <a:gd name="T15" fmla="*/ 94 h 132"/>
                    <a:gd name="T16" fmla="*/ 51 w 105"/>
                    <a:gd name="T17" fmla="*/ 94 h 132"/>
                    <a:gd name="T18" fmla="*/ 73 w 105"/>
                    <a:gd name="T19" fmla="*/ 90 h 132"/>
                    <a:gd name="T20" fmla="*/ 91 w 105"/>
                    <a:gd name="T21" fmla="*/ 81 h 132"/>
                    <a:gd name="T22" fmla="*/ 101 w 105"/>
                    <a:gd name="T23" fmla="*/ 67 h 132"/>
                    <a:gd name="T24" fmla="*/ 105 w 105"/>
                    <a:gd name="T25" fmla="*/ 46 h 132"/>
                    <a:gd name="T26" fmla="*/ 105 w 105"/>
                    <a:gd name="T27" fmla="*/ 45 h 132"/>
                    <a:gd name="T28" fmla="*/ 101 w 105"/>
                    <a:gd name="T29" fmla="*/ 27 h 132"/>
                    <a:gd name="T30" fmla="*/ 69 w 105"/>
                    <a:gd name="T31" fmla="*/ 61 h 132"/>
                    <a:gd name="T32" fmla="*/ 52 w 105"/>
                    <a:gd name="T33" fmla="*/ 67 h 132"/>
                    <a:gd name="T34" fmla="*/ 29 w 105"/>
                    <a:gd name="T35" fmla="*/ 67 h 132"/>
                    <a:gd name="T36" fmla="*/ 29 w 105"/>
                    <a:gd name="T37" fmla="*/ 27 h 132"/>
                    <a:gd name="T38" fmla="*/ 52 w 105"/>
                    <a:gd name="T39" fmla="*/ 27 h 132"/>
                    <a:gd name="T40" fmla="*/ 69 w 105"/>
                    <a:gd name="T41" fmla="*/ 31 h 132"/>
                    <a:gd name="T42" fmla="*/ 75 w 105"/>
                    <a:gd name="T43" fmla="*/ 46 h 132"/>
                    <a:gd name="T44" fmla="*/ 69 w 105"/>
                    <a:gd name="T45" fmla="*/ 61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5" h="132">
                      <a:moveTo>
                        <a:pt x="101" y="27"/>
                      </a:moveTo>
                      <a:cubicBezTo>
                        <a:pt x="100" y="22"/>
                        <a:pt x="96" y="16"/>
                        <a:pt x="92" y="13"/>
                      </a:cubicBezTo>
                      <a:cubicBezTo>
                        <a:pt x="87" y="9"/>
                        <a:pt x="82" y="5"/>
                        <a:pt x="75" y="3"/>
                      </a:cubicBezTo>
                      <a:cubicBezTo>
                        <a:pt x="69" y="1"/>
                        <a:pt x="61" y="0"/>
                        <a:pt x="5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2"/>
                        <a:pt x="0" y="132"/>
                        <a:pt x="0" y="132"/>
                      </a:cubicBezTo>
                      <a:cubicBezTo>
                        <a:pt x="29" y="132"/>
                        <a:pt x="29" y="132"/>
                        <a:pt x="29" y="132"/>
                      </a:cubicBezTo>
                      <a:cubicBezTo>
                        <a:pt x="29" y="94"/>
                        <a:pt x="29" y="94"/>
                        <a:pt x="29" y="94"/>
                      </a:cubicBezTo>
                      <a:cubicBezTo>
                        <a:pt x="51" y="94"/>
                        <a:pt x="51" y="94"/>
                        <a:pt x="51" y="94"/>
                      </a:cubicBezTo>
                      <a:cubicBezTo>
                        <a:pt x="60" y="94"/>
                        <a:pt x="65" y="91"/>
                        <a:pt x="73" y="90"/>
                      </a:cubicBezTo>
                      <a:cubicBezTo>
                        <a:pt x="79" y="88"/>
                        <a:pt x="84" y="85"/>
                        <a:pt x="91" y="81"/>
                      </a:cubicBezTo>
                      <a:cubicBezTo>
                        <a:pt x="93" y="77"/>
                        <a:pt x="97" y="72"/>
                        <a:pt x="101" y="67"/>
                      </a:cubicBezTo>
                      <a:cubicBezTo>
                        <a:pt x="102" y="61"/>
                        <a:pt x="105" y="54"/>
                        <a:pt x="105" y="46"/>
                      </a:cubicBezTo>
                      <a:cubicBezTo>
                        <a:pt x="105" y="45"/>
                        <a:pt x="105" y="45"/>
                        <a:pt x="105" y="45"/>
                      </a:cubicBezTo>
                      <a:cubicBezTo>
                        <a:pt x="105" y="40"/>
                        <a:pt x="105" y="32"/>
                        <a:pt x="101" y="27"/>
                      </a:cubicBezTo>
                      <a:close/>
                      <a:moveTo>
                        <a:pt x="69" y="61"/>
                      </a:moveTo>
                      <a:cubicBezTo>
                        <a:pt x="65" y="64"/>
                        <a:pt x="60" y="67"/>
                        <a:pt x="52" y="67"/>
                      </a:cubicBezTo>
                      <a:cubicBezTo>
                        <a:pt x="29" y="67"/>
                        <a:pt x="29" y="67"/>
                        <a:pt x="29" y="67"/>
                      </a:cubicBezTo>
                      <a:cubicBezTo>
                        <a:pt x="29" y="27"/>
                        <a:pt x="29" y="27"/>
                        <a:pt x="29" y="27"/>
                      </a:cubicBezTo>
                      <a:cubicBezTo>
                        <a:pt x="52" y="27"/>
                        <a:pt x="52" y="27"/>
                        <a:pt x="52" y="27"/>
                      </a:cubicBezTo>
                      <a:cubicBezTo>
                        <a:pt x="60" y="27"/>
                        <a:pt x="65" y="28"/>
                        <a:pt x="69" y="31"/>
                      </a:cubicBezTo>
                      <a:cubicBezTo>
                        <a:pt x="74" y="34"/>
                        <a:pt x="75" y="40"/>
                        <a:pt x="75" y="46"/>
                      </a:cubicBezTo>
                      <a:cubicBezTo>
                        <a:pt x="75" y="52"/>
                        <a:pt x="74" y="58"/>
                        <a:pt x="6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4" name="Freeform 30"/>
                <p:cNvSpPr>
                  <a:spLocks/>
                </p:cNvSpPr>
                <p:nvPr/>
              </p:nvSpPr>
              <p:spPr bwMode="auto">
                <a:xfrm>
                  <a:off x="3663950" y="2867025"/>
                  <a:ext cx="46038" cy="87313"/>
                </a:xfrm>
                <a:custGeom>
                  <a:avLst/>
                  <a:gdLst>
                    <a:gd name="T0" fmla="*/ 22 w 22"/>
                    <a:gd name="T1" fmla="*/ 41 h 41"/>
                    <a:gd name="T2" fmla="*/ 22 w 22"/>
                    <a:gd name="T3" fmla="*/ 0 h 41"/>
                    <a:gd name="T4" fmla="*/ 0 w 22"/>
                    <a:gd name="T5" fmla="*/ 22 h 41"/>
                    <a:gd name="T6" fmla="*/ 22 w 22"/>
                    <a:gd name="T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2" h="41">
                      <a:moveTo>
                        <a:pt x="22" y="41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0" y="22"/>
                        <a:pt x="0" y="22"/>
                        <a:pt x="0" y="22"/>
                      </a:cubicBezTo>
                      <a:cubicBezTo>
                        <a:pt x="22" y="41"/>
                        <a:pt x="22" y="41"/>
                        <a:pt x="22" y="41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5" name="Freeform 31"/>
                <p:cNvSpPr>
                  <a:spLocks/>
                </p:cNvSpPr>
                <p:nvPr/>
              </p:nvSpPr>
              <p:spPr bwMode="auto">
                <a:xfrm>
                  <a:off x="3600450" y="2932113"/>
                  <a:ext cx="84138" cy="41275"/>
                </a:xfrm>
                <a:custGeom>
                  <a:avLst/>
                  <a:gdLst>
                    <a:gd name="T0" fmla="*/ 0 w 40"/>
                    <a:gd name="T1" fmla="*/ 19 h 19"/>
                    <a:gd name="T2" fmla="*/ 40 w 40"/>
                    <a:gd name="T3" fmla="*/ 19 h 19"/>
                    <a:gd name="T4" fmla="*/ 21 w 40"/>
                    <a:gd name="T5" fmla="*/ 0 h 19"/>
                    <a:gd name="T6" fmla="*/ 0 w 40"/>
                    <a:gd name="T7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19">
                      <a:moveTo>
                        <a:pt x="0" y="19"/>
                      </a:moveTo>
                      <a:cubicBezTo>
                        <a:pt x="40" y="19"/>
                        <a:pt x="40" y="19"/>
                        <a:pt x="40" y="19"/>
                      </a:cubicBezTo>
                      <a:cubicBezTo>
                        <a:pt x="21" y="0"/>
                        <a:pt x="21" y="0"/>
                        <a:pt x="21" y="0"/>
                      </a:cubicBezTo>
                      <a:cubicBezTo>
                        <a:pt x="0" y="19"/>
                        <a:pt x="0" y="19"/>
                        <a:pt x="0" y="19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6" name="Freeform 32"/>
                <p:cNvSpPr>
                  <a:spLocks noEditPoints="1"/>
                </p:cNvSpPr>
                <p:nvPr/>
              </p:nvSpPr>
              <p:spPr bwMode="auto">
                <a:xfrm>
                  <a:off x="3543300" y="3103563"/>
                  <a:ext cx="227013" cy="279400"/>
                </a:xfrm>
                <a:custGeom>
                  <a:avLst/>
                  <a:gdLst>
                    <a:gd name="T0" fmla="*/ 103 w 107"/>
                    <a:gd name="T1" fmla="*/ 27 h 132"/>
                    <a:gd name="T2" fmla="*/ 93 w 107"/>
                    <a:gd name="T3" fmla="*/ 13 h 132"/>
                    <a:gd name="T4" fmla="*/ 76 w 107"/>
                    <a:gd name="T5" fmla="*/ 3 h 132"/>
                    <a:gd name="T6" fmla="*/ 54 w 107"/>
                    <a:gd name="T7" fmla="*/ 0 h 132"/>
                    <a:gd name="T8" fmla="*/ 0 w 107"/>
                    <a:gd name="T9" fmla="*/ 0 h 132"/>
                    <a:gd name="T10" fmla="*/ 0 w 107"/>
                    <a:gd name="T11" fmla="*/ 132 h 132"/>
                    <a:gd name="T12" fmla="*/ 30 w 107"/>
                    <a:gd name="T13" fmla="*/ 132 h 132"/>
                    <a:gd name="T14" fmla="*/ 30 w 107"/>
                    <a:gd name="T15" fmla="*/ 94 h 132"/>
                    <a:gd name="T16" fmla="*/ 53 w 107"/>
                    <a:gd name="T17" fmla="*/ 94 h 132"/>
                    <a:gd name="T18" fmla="*/ 72 w 107"/>
                    <a:gd name="T19" fmla="*/ 90 h 132"/>
                    <a:gd name="T20" fmla="*/ 90 w 107"/>
                    <a:gd name="T21" fmla="*/ 81 h 132"/>
                    <a:gd name="T22" fmla="*/ 102 w 107"/>
                    <a:gd name="T23" fmla="*/ 67 h 132"/>
                    <a:gd name="T24" fmla="*/ 107 w 107"/>
                    <a:gd name="T25" fmla="*/ 46 h 132"/>
                    <a:gd name="T26" fmla="*/ 107 w 107"/>
                    <a:gd name="T27" fmla="*/ 45 h 132"/>
                    <a:gd name="T28" fmla="*/ 103 w 107"/>
                    <a:gd name="T29" fmla="*/ 27 h 132"/>
                    <a:gd name="T30" fmla="*/ 71 w 107"/>
                    <a:gd name="T31" fmla="*/ 61 h 132"/>
                    <a:gd name="T32" fmla="*/ 53 w 107"/>
                    <a:gd name="T33" fmla="*/ 67 h 132"/>
                    <a:gd name="T34" fmla="*/ 30 w 107"/>
                    <a:gd name="T35" fmla="*/ 67 h 132"/>
                    <a:gd name="T36" fmla="*/ 30 w 107"/>
                    <a:gd name="T37" fmla="*/ 27 h 132"/>
                    <a:gd name="T38" fmla="*/ 53 w 107"/>
                    <a:gd name="T39" fmla="*/ 27 h 132"/>
                    <a:gd name="T40" fmla="*/ 71 w 107"/>
                    <a:gd name="T41" fmla="*/ 31 h 132"/>
                    <a:gd name="T42" fmla="*/ 76 w 107"/>
                    <a:gd name="T43" fmla="*/ 46 h 132"/>
                    <a:gd name="T44" fmla="*/ 71 w 107"/>
                    <a:gd name="T45" fmla="*/ 61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7" h="132">
                      <a:moveTo>
                        <a:pt x="103" y="27"/>
                      </a:moveTo>
                      <a:cubicBezTo>
                        <a:pt x="99" y="22"/>
                        <a:pt x="98" y="16"/>
                        <a:pt x="93" y="13"/>
                      </a:cubicBezTo>
                      <a:cubicBezTo>
                        <a:pt x="89" y="9"/>
                        <a:pt x="84" y="5"/>
                        <a:pt x="76" y="3"/>
                      </a:cubicBezTo>
                      <a:cubicBezTo>
                        <a:pt x="71" y="1"/>
                        <a:pt x="63" y="0"/>
                        <a:pt x="5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2"/>
                        <a:pt x="0" y="132"/>
                        <a:pt x="0" y="132"/>
                      </a:cubicBezTo>
                      <a:cubicBezTo>
                        <a:pt x="30" y="132"/>
                        <a:pt x="30" y="132"/>
                        <a:pt x="30" y="132"/>
                      </a:cubicBezTo>
                      <a:cubicBezTo>
                        <a:pt x="30" y="94"/>
                        <a:pt x="30" y="94"/>
                        <a:pt x="30" y="94"/>
                      </a:cubicBezTo>
                      <a:cubicBezTo>
                        <a:pt x="53" y="94"/>
                        <a:pt x="53" y="94"/>
                        <a:pt x="53" y="94"/>
                      </a:cubicBezTo>
                      <a:cubicBezTo>
                        <a:pt x="61" y="94"/>
                        <a:pt x="67" y="91"/>
                        <a:pt x="72" y="90"/>
                      </a:cubicBezTo>
                      <a:cubicBezTo>
                        <a:pt x="80" y="88"/>
                        <a:pt x="85" y="85"/>
                        <a:pt x="90" y="81"/>
                      </a:cubicBezTo>
                      <a:cubicBezTo>
                        <a:pt x="97" y="77"/>
                        <a:pt x="99" y="72"/>
                        <a:pt x="102" y="67"/>
                      </a:cubicBezTo>
                      <a:cubicBezTo>
                        <a:pt x="106" y="61"/>
                        <a:pt x="107" y="54"/>
                        <a:pt x="107" y="46"/>
                      </a:cubicBezTo>
                      <a:cubicBezTo>
                        <a:pt x="107" y="45"/>
                        <a:pt x="107" y="45"/>
                        <a:pt x="107" y="45"/>
                      </a:cubicBezTo>
                      <a:cubicBezTo>
                        <a:pt x="107" y="40"/>
                        <a:pt x="106" y="32"/>
                        <a:pt x="103" y="27"/>
                      </a:cubicBezTo>
                      <a:close/>
                      <a:moveTo>
                        <a:pt x="71" y="61"/>
                      </a:moveTo>
                      <a:cubicBezTo>
                        <a:pt x="67" y="64"/>
                        <a:pt x="61" y="67"/>
                        <a:pt x="53" y="67"/>
                      </a:cubicBezTo>
                      <a:cubicBezTo>
                        <a:pt x="30" y="67"/>
                        <a:pt x="30" y="67"/>
                        <a:pt x="30" y="67"/>
                      </a:cubicBezTo>
                      <a:cubicBezTo>
                        <a:pt x="30" y="27"/>
                        <a:pt x="30" y="27"/>
                        <a:pt x="30" y="27"/>
                      </a:cubicBezTo>
                      <a:cubicBezTo>
                        <a:pt x="53" y="27"/>
                        <a:pt x="53" y="27"/>
                        <a:pt x="53" y="27"/>
                      </a:cubicBezTo>
                      <a:cubicBezTo>
                        <a:pt x="61" y="27"/>
                        <a:pt x="66" y="28"/>
                        <a:pt x="71" y="31"/>
                      </a:cubicBezTo>
                      <a:cubicBezTo>
                        <a:pt x="75" y="34"/>
                        <a:pt x="76" y="40"/>
                        <a:pt x="76" y="46"/>
                      </a:cubicBezTo>
                      <a:cubicBezTo>
                        <a:pt x="76" y="52"/>
                        <a:pt x="75" y="58"/>
                        <a:pt x="71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37" name="Group 36"/>
          <p:cNvGrpSpPr/>
          <p:nvPr/>
        </p:nvGrpSpPr>
        <p:grpSpPr>
          <a:xfrm>
            <a:off x="98030" y="1462886"/>
            <a:ext cx="756999" cy="929247"/>
            <a:chOff x="98030" y="2822600"/>
            <a:chExt cx="756999" cy="929247"/>
          </a:xfrm>
        </p:grpSpPr>
        <p:sp>
          <p:nvSpPr>
            <p:cNvPr id="38" name="TextBox 37"/>
            <p:cNvSpPr txBox="1"/>
            <p:nvPr/>
          </p:nvSpPr>
          <p:spPr>
            <a:xfrm>
              <a:off x="98030" y="3362098"/>
              <a:ext cx="756999" cy="389749"/>
            </a:xfrm>
            <a:prstGeom prst="rect">
              <a:avLst/>
            </a:prstGeom>
            <a:noFill/>
          </p:spPr>
          <p:txBody>
            <a:bodyPr wrap="none" lIns="162461" tIns="81230" rIns="162461" bIns="81230" rtlCol="0">
              <a:spAutoFit/>
            </a:bodyPr>
            <a:lstStyle/>
            <a:p>
              <a:pPr algn="ctr" defTabSz="90084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FFFF"/>
                  </a:solidFill>
                </a:rPr>
                <a:t>Who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91796" y="2822600"/>
              <a:ext cx="565013" cy="565160"/>
              <a:chOff x="1484016" y="2793016"/>
              <a:chExt cx="565013" cy="56516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1484016" y="2793016"/>
                <a:ext cx="565013" cy="56516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5">
                      <a:lumMod val="50000"/>
                    </a:schemeClr>
                  </a:gs>
                  <a:gs pos="0">
                    <a:schemeClr val="accent6"/>
                  </a:gs>
                  <a:gs pos="50000">
                    <a:schemeClr val="accent5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3" tIns="60948" rIns="121893" bIns="60948" rtlCol="0" anchor="ctr"/>
              <a:lstStyle/>
              <a:p>
                <a:pPr algn="ctr" defTabSz="609215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Freeform 33"/>
              <p:cNvSpPr>
                <a:spLocks/>
              </p:cNvSpPr>
              <p:nvPr/>
            </p:nvSpPr>
            <p:spPr bwMode="auto">
              <a:xfrm>
                <a:off x="1703213" y="3029337"/>
                <a:ext cx="141201" cy="238709"/>
              </a:xfrm>
              <a:custGeom>
                <a:avLst/>
                <a:gdLst>
                  <a:gd name="T0" fmla="*/ 159 w 160"/>
                  <a:gd name="T1" fmla="*/ 51 h 270"/>
                  <a:gd name="T2" fmla="*/ 82 w 160"/>
                  <a:gd name="T3" fmla="*/ 0 h 270"/>
                  <a:gd name="T4" fmla="*/ 2 w 160"/>
                  <a:gd name="T5" fmla="*/ 51 h 270"/>
                  <a:gd name="T6" fmla="*/ 33 w 160"/>
                  <a:gd name="T7" fmla="*/ 252 h 270"/>
                  <a:gd name="T8" fmla="*/ 82 w 160"/>
                  <a:gd name="T9" fmla="*/ 270 h 270"/>
                  <a:gd name="T10" fmla="*/ 128 w 160"/>
                  <a:gd name="T11" fmla="*/ 252 h 270"/>
                  <a:gd name="T12" fmla="*/ 159 w 160"/>
                  <a:gd name="T13" fmla="*/ 51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270">
                    <a:moveTo>
                      <a:pt x="159" y="51"/>
                    </a:moveTo>
                    <a:cubicBezTo>
                      <a:pt x="159" y="24"/>
                      <a:pt x="124" y="0"/>
                      <a:pt x="82" y="0"/>
                    </a:cubicBezTo>
                    <a:cubicBezTo>
                      <a:pt x="37" y="0"/>
                      <a:pt x="2" y="24"/>
                      <a:pt x="2" y="51"/>
                    </a:cubicBezTo>
                    <a:cubicBezTo>
                      <a:pt x="2" y="51"/>
                      <a:pt x="0" y="166"/>
                      <a:pt x="33" y="252"/>
                    </a:cubicBezTo>
                    <a:cubicBezTo>
                      <a:pt x="34" y="264"/>
                      <a:pt x="56" y="270"/>
                      <a:pt x="82" y="270"/>
                    </a:cubicBezTo>
                    <a:cubicBezTo>
                      <a:pt x="106" y="270"/>
                      <a:pt x="127" y="264"/>
                      <a:pt x="128" y="252"/>
                    </a:cubicBezTo>
                    <a:cubicBezTo>
                      <a:pt x="160" y="166"/>
                      <a:pt x="159" y="51"/>
                      <a:pt x="159" y="51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899" tIns="60949" rIns="121899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121878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35"/>
              <p:cNvSpPr>
                <a:spLocks/>
              </p:cNvSpPr>
              <p:nvPr/>
            </p:nvSpPr>
            <p:spPr bwMode="auto">
              <a:xfrm>
                <a:off x="1721776" y="2904677"/>
                <a:ext cx="109381" cy="107420"/>
              </a:xfrm>
              <a:custGeom>
                <a:avLst/>
                <a:gdLst>
                  <a:gd name="T0" fmla="*/ 62 w 124"/>
                  <a:gd name="T1" fmla="*/ 122 h 122"/>
                  <a:gd name="T2" fmla="*/ 124 w 124"/>
                  <a:gd name="T3" fmla="*/ 60 h 122"/>
                  <a:gd name="T4" fmla="*/ 62 w 124"/>
                  <a:gd name="T5" fmla="*/ 0 h 122"/>
                  <a:gd name="T6" fmla="*/ 0 w 124"/>
                  <a:gd name="T7" fmla="*/ 60 h 122"/>
                  <a:gd name="T8" fmla="*/ 62 w 124"/>
                  <a:gd name="T9" fmla="*/ 12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22">
                    <a:moveTo>
                      <a:pt x="62" y="122"/>
                    </a:moveTo>
                    <a:cubicBezTo>
                      <a:pt x="97" y="122"/>
                      <a:pt x="124" y="94"/>
                      <a:pt x="124" y="60"/>
                    </a:cubicBezTo>
                    <a:cubicBezTo>
                      <a:pt x="124" y="28"/>
                      <a:pt x="97" y="0"/>
                      <a:pt x="62" y="0"/>
                    </a:cubicBezTo>
                    <a:cubicBezTo>
                      <a:pt x="27" y="0"/>
                      <a:pt x="0" y="28"/>
                      <a:pt x="0" y="60"/>
                    </a:cubicBezTo>
                    <a:cubicBezTo>
                      <a:pt x="0" y="94"/>
                      <a:pt x="27" y="122"/>
                      <a:pt x="62" y="122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21899" tIns="60949" rIns="121899" bIns="60949" numCol="1" anchor="t" anchorCtr="0" compatLnSpc="1">
                <a:prstTxWarp prst="textNoShape">
                  <a:avLst/>
                </a:prstTxWarp>
              </a:bodyPr>
              <a:lstStyle/>
              <a:p>
                <a:pPr defTabSz="121878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3" name="Group 42"/>
          <p:cNvGrpSpPr/>
          <p:nvPr/>
        </p:nvGrpSpPr>
        <p:grpSpPr>
          <a:xfrm>
            <a:off x="1651517" y="1464257"/>
            <a:ext cx="943548" cy="930998"/>
            <a:chOff x="1651517" y="2823971"/>
            <a:chExt cx="943548" cy="930998"/>
          </a:xfrm>
        </p:grpSpPr>
        <p:sp>
          <p:nvSpPr>
            <p:cNvPr id="44" name="TextBox 43"/>
            <p:cNvSpPr txBox="1"/>
            <p:nvPr/>
          </p:nvSpPr>
          <p:spPr>
            <a:xfrm>
              <a:off x="1651517" y="3365220"/>
              <a:ext cx="943548" cy="389749"/>
            </a:xfrm>
            <a:prstGeom prst="rect">
              <a:avLst/>
            </a:prstGeom>
            <a:noFill/>
          </p:spPr>
          <p:txBody>
            <a:bodyPr wrap="none" lIns="162461" tIns="81230" rIns="162461" bIns="81230" rtlCol="0">
              <a:spAutoFit/>
            </a:bodyPr>
            <a:lstStyle/>
            <a:p>
              <a:pPr algn="ctr" defTabSz="90084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FFFF"/>
                  </a:solidFill>
                </a:rPr>
                <a:t>Where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842029" y="2823971"/>
              <a:ext cx="565013" cy="565160"/>
              <a:chOff x="1921643" y="3677698"/>
              <a:chExt cx="565013" cy="565160"/>
            </a:xfrm>
          </p:grpSpPr>
          <p:sp>
            <p:nvSpPr>
              <p:cNvPr id="46" name="Oval 45"/>
              <p:cNvSpPr/>
              <p:nvPr/>
            </p:nvSpPr>
            <p:spPr>
              <a:xfrm>
                <a:off x="1921643" y="3677698"/>
                <a:ext cx="565013" cy="56516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5">
                      <a:lumMod val="50000"/>
                    </a:schemeClr>
                  </a:gs>
                  <a:gs pos="0">
                    <a:schemeClr val="accent6"/>
                  </a:gs>
                  <a:gs pos="50000">
                    <a:schemeClr val="accent5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3" tIns="60948" rIns="121893" bIns="60948" rtlCol="0" anchor="ctr"/>
              <a:lstStyle/>
              <a:p>
                <a:pPr algn="ctr" defTabSz="609215"/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19"/>
              <p:cNvSpPr>
                <a:spLocks noEditPoints="1"/>
              </p:cNvSpPr>
              <p:nvPr/>
            </p:nvSpPr>
            <p:spPr bwMode="auto">
              <a:xfrm>
                <a:off x="2104017" y="3802621"/>
                <a:ext cx="199537" cy="346129"/>
              </a:xfrm>
              <a:custGeom>
                <a:avLst/>
                <a:gdLst>
                  <a:gd name="T0" fmla="*/ 113 w 226"/>
                  <a:gd name="T1" fmla="*/ 0 h 392"/>
                  <a:gd name="T2" fmla="*/ 0 w 226"/>
                  <a:gd name="T3" fmla="*/ 114 h 392"/>
                  <a:gd name="T4" fmla="*/ 36 w 226"/>
                  <a:gd name="T5" fmla="*/ 193 h 392"/>
                  <a:gd name="T6" fmla="*/ 113 w 226"/>
                  <a:gd name="T7" fmla="*/ 392 h 392"/>
                  <a:gd name="T8" fmla="*/ 190 w 226"/>
                  <a:gd name="T9" fmla="*/ 193 h 392"/>
                  <a:gd name="T10" fmla="*/ 226 w 226"/>
                  <a:gd name="T11" fmla="*/ 114 h 392"/>
                  <a:gd name="T12" fmla="*/ 113 w 226"/>
                  <a:gd name="T13" fmla="*/ 0 h 392"/>
                  <a:gd name="T14" fmla="*/ 110 w 226"/>
                  <a:gd name="T15" fmla="*/ 161 h 392"/>
                  <a:gd name="T16" fmla="*/ 60 w 226"/>
                  <a:gd name="T17" fmla="*/ 110 h 392"/>
                  <a:gd name="T18" fmla="*/ 110 w 226"/>
                  <a:gd name="T19" fmla="*/ 60 h 392"/>
                  <a:gd name="T20" fmla="*/ 161 w 226"/>
                  <a:gd name="T21" fmla="*/ 110 h 392"/>
                  <a:gd name="T22" fmla="*/ 110 w 226"/>
                  <a:gd name="T23" fmla="*/ 161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6" h="392">
                    <a:moveTo>
                      <a:pt x="113" y="0"/>
                    </a:moveTo>
                    <a:cubicBezTo>
                      <a:pt x="50" y="0"/>
                      <a:pt x="0" y="51"/>
                      <a:pt x="0" y="114"/>
                    </a:cubicBezTo>
                    <a:cubicBezTo>
                      <a:pt x="0" y="132"/>
                      <a:pt x="11" y="162"/>
                      <a:pt x="36" y="193"/>
                    </a:cubicBezTo>
                    <a:cubicBezTo>
                      <a:pt x="78" y="249"/>
                      <a:pt x="109" y="338"/>
                      <a:pt x="113" y="392"/>
                    </a:cubicBezTo>
                    <a:cubicBezTo>
                      <a:pt x="115" y="338"/>
                      <a:pt x="146" y="249"/>
                      <a:pt x="190" y="193"/>
                    </a:cubicBezTo>
                    <a:cubicBezTo>
                      <a:pt x="215" y="162"/>
                      <a:pt x="226" y="132"/>
                      <a:pt x="226" y="114"/>
                    </a:cubicBezTo>
                    <a:cubicBezTo>
                      <a:pt x="226" y="51"/>
                      <a:pt x="176" y="0"/>
                      <a:pt x="113" y="0"/>
                    </a:cubicBezTo>
                    <a:close/>
                    <a:moveTo>
                      <a:pt x="110" y="161"/>
                    </a:moveTo>
                    <a:cubicBezTo>
                      <a:pt x="83" y="161"/>
                      <a:pt x="60" y="137"/>
                      <a:pt x="60" y="110"/>
                    </a:cubicBezTo>
                    <a:cubicBezTo>
                      <a:pt x="60" y="81"/>
                      <a:pt x="83" y="60"/>
                      <a:pt x="110" y="60"/>
                    </a:cubicBezTo>
                    <a:cubicBezTo>
                      <a:pt x="140" y="60"/>
                      <a:pt x="161" y="81"/>
                      <a:pt x="161" y="110"/>
                    </a:cubicBezTo>
                    <a:cubicBezTo>
                      <a:pt x="161" y="137"/>
                      <a:pt x="140" y="161"/>
                      <a:pt x="110" y="16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162496" tIns="81248" rIns="162496" bIns="81248" numCol="1" anchor="t" anchorCtr="0" compatLnSpc="1">
                <a:prstTxWarp prst="textNoShape">
                  <a:avLst/>
                </a:prstTxWarp>
              </a:bodyPr>
              <a:lstStyle/>
              <a:p>
                <a:pPr defTabSz="1218784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504728" y="2339615"/>
            <a:ext cx="872615" cy="930998"/>
            <a:chOff x="504728" y="3699329"/>
            <a:chExt cx="872615" cy="930998"/>
          </a:xfrm>
        </p:grpSpPr>
        <p:sp>
          <p:nvSpPr>
            <p:cNvPr id="49" name="TextBox 48"/>
            <p:cNvSpPr txBox="1"/>
            <p:nvPr/>
          </p:nvSpPr>
          <p:spPr>
            <a:xfrm>
              <a:off x="504728" y="4240578"/>
              <a:ext cx="872615" cy="389749"/>
            </a:xfrm>
            <a:prstGeom prst="rect">
              <a:avLst/>
            </a:prstGeom>
            <a:noFill/>
          </p:spPr>
          <p:txBody>
            <a:bodyPr wrap="none" lIns="162461" tIns="81230" rIns="162461" bIns="81230" rtlCol="0">
              <a:spAutoFit/>
            </a:bodyPr>
            <a:lstStyle/>
            <a:p>
              <a:pPr algn="ctr" defTabSz="90084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FFFF"/>
                  </a:solidFill>
                </a:rPr>
                <a:t>When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637344" y="3699329"/>
              <a:ext cx="565013" cy="565160"/>
              <a:chOff x="1115805" y="3696300"/>
              <a:chExt cx="565013" cy="565160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1115805" y="3696300"/>
                <a:ext cx="565013" cy="56516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5">
                      <a:lumMod val="50000"/>
                    </a:schemeClr>
                  </a:gs>
                  <a:gs pos="0">
                    <a:schemeClr val="accent6"/>
                  </a:gs>
                  <a:gs pos="50000">
                    <a:schemeClr val="accent5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3" tIns="60948" rIns="121893" bIns="60948" rtlCol="0" anchor="ctr"/>
              <a:lstStyle/>
              <a:p>
                <a:pPr algn="ctr" defTabSz="609215"/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1231887" y="3809792"/>
                <a:ext cx="332119" cy="332868"/>
                <a:chOff x="7631113" y="2660272"/>
                <a:chExt cx="795338" cy="796925"/>
              </a:xfrm>
              <a:solidFill>
                <a:schemeClr val="bg1"/>
              </a:solidFill>
              <a:effectLst>
                <a:outerShdw blurRad="50800" dist="127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3" name="Freeform 16"/>
                <p:cNvSpPr>
                  <a:spLocks/>
                </p:cNvSpPr>
                <p:nvPr/>
              </p:nvSpPr>
              <p:spPr bwMode="auto">
                <a:xfrm>
                  <a:off x="7986713" y="3046413"/>
                  <a:ext cx="82550" cy="76200"/>
                </a:xfrm>
                <a:custGeom>
                  <a:avLst/>
                  <a:gdLst>
                    <a:gd name="T0" fmla="*/ 21 w 39"/>
                    <a:gd name="T1" fmla="*/ 0 h 36"/>
                    <a:gd name="T2" fmla="*/ 0 w 39"/>
                    <a:gd name="T3" fmla="*/ 18 h 36"/>
                    <a:gd name="T4" fmla="*/ 21 w 39"/>
                    <a:gd name="T5" fmla="*/ 36 h 36"/>
                    <a:gd name="T6" fmla="*/ 39 w 39"/>
                    <a:gd name="T7" fmla="*/ 18 h 36"/>
                    <a:gd name="T8" fmla="*/ 21 w 39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6">
                      <a:moveTo>
                        <a:pt x="21" y="0"/>
                      </a:moveTo>
                      <a:cubicBezTo>
                        <a:pt x="9" y="0"/>
                        <a:pt x="0" y="9"/>
                        <a:pt x="0" y="18"/>
                      </a:cubicBezTo>
                      <a:cubicBezTo>
                        <a:pt x="0" y="28"/>
                        <a:pt x="9" y="36"/>
                        <a:pt x="21" y="36"/>
                      </a:cubicBezTo>
                      <a:cubicBezTo>
                        <a:pt x="30" y="36"/>
                        <a:pt x="39" y="28"/>
                        <a:pt x="39" y="18"/>
                      </a:cubicBezTo>
                      <a:cubicBezTo>
                        <a:pt x="39" y="9"/>
                        <a:pt x="30" y="0"/>
                        <a:pt x="21" y="0"/>
                      </a:cubicBezTo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4" name="Freeform 18"/>
                <p:cNvSpPr>
                  <a:spLocks noEditPoints="1"/>
                </p:cNvSpPr>
                <p:nvPr/>
              </p:nvSpPr>
              <p:spPr bwMode="auto">
                <a:xfrm>
                  <a:off x="7631113" y="2660272"/>
                  <a:ext cx="795338" cy="796925"/>
                </a:xfrm>
                <a:custGeom>
                  <a:avLst/>
                  <a:gdLst>
                    <a:gd name="T0" fmla="*/ 0 w 376"/>
                    <a:gd name="T1" fmla="*/ 188 h 377"/>
                    <a:gd name="T2" fmla="*/ 376 w 376"/>
                    <a:gd name="T3" fmla="*/ 188 h 377"/>
                    <a:gd name="T4" fmla="*/ 274 w 376"/>
                    <a:gd name="T5" fmla="*/ 90 h 377"/>
                    <a:gd name="T6" fmla="*/ 306 w 376"/>
                    <a:gd name="T7" fmla="*/ 70 h 377"/>
                    <a:gd name="T8" fmla="*/ 285 w 376"/>
                    <a:gd name="T9" fmla="*/ 103 h 377"/>
                    <a:gd name="T10" fmla="*/ 274 w 376"/>
                    <a:gd name="T11" fmla="*/ 90 h 377"/>
                    <a:gd name="T12" fmla="*/ 189 w 376"/>
                    <a:gd name="T13" fmla="*/ 22 h 377"/>
                    <a:gd name="T14" fmla="*/ 198 w 376"/>
                    <a:gd name="T15" fmla="*/ 60 h 377"/>
                    <a:gd name="T16" fmla="*/ 177 w 376"/>
                    <a:gd name="T17" fmla="*/ 60 h 377"/>
                    <a:gd name="T18" fmla="*/ 59 w 376"/>
                    <a:gd name="T19" fmla="*/ 198 h 377"/>
                    <a:gd name="T20" fmla="*/ 22 w 376"/>
                    <a:gd name="T21" fmla="*/ 188 h 377"/>
                    <a:gd name="T22" fmla="*/ 59 w 376"/>
                    <a:gd name="T23" fmla="*/ 179 h 377"/>
                    <a:gd name="T24" fmla="*/ 59 w 376"/>
                    <a:gd name="T25" fmla="*/ 198 h 377"/>
                    <a:gd name="T26" fmla="*/ 85 w 376"/>
                    <a:gd name="T27" fmla="*/ 305 h 377"/>
                    <a:gd name="T28" fmla="*/ 71 w 376"/>
                    <a:gd name="T29" fmla="*/ 292 h 377"/>
                    <a:gd name="T30" fmla="*/ 103 w 376"/>
                    <a:gd name="T31" fmla="*/ 273 h 377"/>
                    <a:gd name="T32" fmla="*/ 103 w 376"/>
                    <a:gd name="T33" fmla="*/ 103 h 377"/>
                    <a:gd name="T34" fmla="*/ 71 w 376"/>
                    <a:gd name="T35" fmla="*/ 85 h 377"/>
                    <a:gd name="T36" fmla="*/ 85 w 376"/>
                    <a:gd name="T37" fmla="*/ 70 h 377"/>
                    <a:gd name="T38" fmla="*/ 103 w 376"/>
                    <a:gd name="T39" fmla="*/ 103 h 377"/>
                    <a:gd name="T40" fmla="*/ 189 w 376"/>
                    <a:gd name="T41" fmla="*/ 354 h 377"/>
                    <a:gd name="T42" fmla="*/ 177 w 376"/>
                    <a:gd name="T43" fmla="*/ 318 h 377"/>
                    <a:gd name="T44" fmla="*/ 198 w 376"/>
                    <a:gd name="T45" fmla="*/ 318 h 377"/>
                    <a:gd name="T46" fmla="*/ 256 w 376"/>
                    <a:gd name="T47" fmla="*/ 329 h 377"/>
                    <a:gd name="T48" fmla="*/ 190 w 376"/>
                    <a:gd name="T49" fmla="*/ 225 h 377"/>
                    <a:gd name="T50" fmla="*/ 149 w 376"/>
                    <a:gd name="T51" fmla="*/ 188 h 377"/>
                    <a:gd name="T52" fmla="*/ 172 w 376"/>
                    <a:gd name="T53" fmla="*/ 101 h 377"/>
                    <a:gd name="T54" fmla="*/ 202 w 376"/>
                    <a:gd name="T55" fmla="*/ 101 h 377"/>
                    <a:gd name="T56" fmla="*/ 226 w 376"/>
                    <a:gd name="T57" fmla="*/ 188 h 377"/>
                    <a:gd name="T58" fmla="*/ 262 w 376"/>
                    <a:gd name="T59" fmla="*/ 313 h 377"/>
                    <a:gd name="T60" fmla="*/ 306 w 376"/>
                    <a:gd name="T61" fmla="*/ 305 h 377"/>
                    <a:gd name="T62" fmla="*/ 274 w 376"/>
                    <a:gd name="T63" fmla="*/ 287 h 377"/>
                    <a:gd name="T64" fmla="*/ 285 w 376"/>
                    <a:gd name="T65" fmla="*/ 273 h 377"/>
                    <a:gd name="T66" fmla="*/ 306 w 376"/>
                    <a:gd name="T67" fmla="*/ 305 h 377"/>
                    <a:gd name="T68" fmla="*/ 316 w 376"/>
                    <a:gd name="T69" fmla="*/ 198 h 377"/>
                    <a:gd name="T70" fmla="*/ 316 w 376"/>
                    <a:gd name="T71" fmla="*/ 179 h 377"/>
                    <a:gd name="T72" fmla="*/ 354 w 376"/>
                    <a:gd name="T73" fmla="*/ 188 h 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76" h="377">
                      <a:moveTo>
                        <a:pt x="189" y="0"/>
                      </a:moveTo>
                      <a:cubicBezTo>
                        <a:pt x="85" y="0"/>
                        <a:pt x="0" y="85"/>
                        <a:pt x="0" y="188"/>
                      </a:cubicBezTo>
                      <a:cubicBezTo>
                        <a:pt x="0" y="292"/>
                        <a:pt x="85" y="377"/>
                        <a:pt x="189" y="377"/>
                      </a:cubicBezTo>
                      <a:cubicBezTo>
                        <a:pt x="292" y="377"/>
                        <a:pt x="376" y="292"/>
                        <a:pt x="376" y="188"/>
                      </a:cubicBezTo>
                      <a:cubicBezTo>
                        <a:pt x="376" y="85"/>
                        <a:pt x="292" y="0"/>
                        <a:pt x="189" y="0"/>
                      </a:cubicBezTo>
                      <a:close/>
                      <a:moveTo>
                        <a:pt x="274" y="90"/>
                      </a:moveTo>
                      <a:cubicBezTo>
                        <a:pt x="292" y="70"/>
                        <a:pt x="292" y="70"/>
                        <a:pt x="292" y="70"/>
                      </a:cubicBezTo>
                      <a:cubicBezTo>
                        <a:pt x="294" y="67"/>
                        <a:pt x="302" y="67"/>
                        <a:pt x="306" y="70"/>
                      </a:cubicBezTo>
                      <a:cubicBezTo>
                        <a:pt x="309" y="74"/>
                        <a:pt x="309" y="81"/>
                        <a:pt x="306" y="85"/>
                      </a:cubicBezTo>
                      <a:cubicBezTo>
                        <a:pt x="285" y="103"/>
                        <a:pt x="285" y="103"/>
                        <a:pt x="285" y="103"/>
                      </a:cubicBezTo>
                      <a:cubicBezTo>
                        <a:pt x="283" y="107"/>
                        <a:pt x="276" y="107"/>
                        <a:pt x="274" y="103"/>
                      </a:cubicBezTo>
                      <a:cubicBezTo>
                        <a:pt x="267" y="99"/>
                        <a:pt x="267" y="94"/>
                        <a:pt x="274" y="90"/>
                      </a:cubicBezTo>
                      <a:close/>
                      <a:moveTo>
                        <a:pt x="177" y="33"/>
                      </a:moveTo>
                      <a:cubicBezTo>
                        <a:pt x="177" y="27"/>
                        <a:pt x="184" y="22"/>
                        <a:pt x="189" y="22"/>
                      </a:cubicBezTo>
                      <a:cubicBezTo>
                        <a:pt x="193" y="22"/>
                        <a:pt x="198" y="27"/>
                        <a:pt x="198" y="33"/>
                      </a:cubicBezTo>
                      <a:cubicBezTo>
                        <a:pt x="198" y="60"/>
                        <a:pt x="198" y="60"/>
                        <a:pt x="198" y="60"/>
                      </a:cubicBezTo>
                      <a:cubicBezTo>
                        <a:pt x="198" y="63"/>
                        <a:pt x="193" y="69"/>
                        <a:pt x="189" y="69"/>
                      </a:cubicBezTo>
                      <a:cubicBezTo>
                        <a:pt x="184" y="69"/>
                        <a:pt x="177" y="63"/>
                        <a:pt x="177" y="60"/>
                      </a:cubicBezTo>
                      <a:cubicBezTo>
                        <a:pt x="177" y="33"/>
                        <a:pt x="177" y="33"/>
                        <a:pt x="177" y="33"/>
                      </a:cubicBezTo>
                      <a:close/>
                      <a:moveTo>
                        <a:pt x="59" y="198"/>
                      </a:moveTo>
                      <a:cubicBezTo>
                        <a:pt x="32" y="198"/>
                        <a:pt x="32" y="198"/>
                        <a:pt x="32" y="198"/>
                      </a:cubicBezTo>
                      <a:cubicBezTo>
                        <a:pt x="27" y="198"/>
                        <a:pt x="22" y="193"/>
                        <a:pt x="22" y="188"/>
                      </a:cubicBezTo>
                      <a:cubicBezTo>
                        <a:pt x="22" y="182"/>
                        <a:pt x="27" y="179"/>
                        <a:pt x="32" y="179"/>
                      </a:cubicBezTo>
                      <a:cubicBezTo>
                        <a:pt x="59" y="179"/>
                        <a:pt x="59" y="179"/>
                        <a:pt x="59" y="179"/>
                      </a:cubicBezTo>
                      <a:cubicBezTo>
                        <a:pt x="64" y="179"/>
                        <a:pt x="68" y="182"/>
                        <a:pt x="68" y="188"/>
                      </a:cubicBezTo>
                      <a:cubicBezTo>
                        <a:pt x="68" y="193"/>
                        <a:pt x="64" y="198"/>
                        <a:pt x="59" y="198"/>
                      </a:cubicBezTo>
                      <a:close/>
                      <a:moveTo>
                        <a:pt x="103" y="287"/>
                      </a:moveTo>
                      <a:cubicBezTo>
                        <a:pt x="85" y="305"/>
                        <a:pt x="85" y="305"/>
                        <a:pt x="85" y="305"/>
                      </a:cubicBezTo>
                      <a:cubicBezTo>
                        <a:pt x="81" y="310"/>
                        <a:pt x="76" y="310"/>
                        <a:pt x="71" y="305"/>
                      </a:cubicBezTo>
                      <a:cubicBezTo>
                        <a:pt x="67" y="301"/>
                        <a:pt x="67" y="296"/>
                        <a:pt x="71" y="292"/>
                      </a:cubicBezTo>
                      <a:cubicBezTo>
                        <a:pt x="90" y="273"/>
                        <a:pt x="90" y="273"/>
                        <a:pt x="90" y="273"/>
                      </a:cubicBezTo>
                      <a:cubicBezTo>
                        <a:pt x="94" y="269"/>
                        <a:pt x="99" y="269"/>
                        <a:pt x="103" y="273"/>
                      </a:cubicBezTo>
                      <a:cubicBezTo>
                        <a:pt x="108" y="276"/>
                        <a:pt x="108" y="283"/>
                        <a:pt x="103" y="287"/>
                      </a:cubicBezTo>
                      <a:close/>
                      <a:moveTo>
                        <a:pt x="103" y="103"/>
                      </a:moveTo>
                      <a:cubicBezTo>
                        <a:pt x="99" y="107"/>
                        <a:pt x="94" y="107"/>
                        <a:pt x="90" y="103"/>
                      </a:cubicBezTo>
                      <a:cubicBezTo>
                        <a:pt x="71" y="85"/>
                        <a:pt x="71" y="85"/>
                        <a:pt x="71" y="85"/>
                      </a:cubicBezTo>
                      <a:cubicBezTo>
                        <a:pt x="67" y="81"/>
                        <a:pt x="67" y="74"/>
                        <a:pt x="71" y="70"/>
                      </a:cubicBezTo>
                      <a:cubicBezTo>
                        <a:pt x="73" y="67"/>
                        <a:pt x="81" y="67"/>
                        <a:pt x="85" y="70"/>
                      </a:cubicBezTo>
                      <a:cubicBezTo>
                        <a:pt x="103" y="90"/>
                        <a:pt x="103" y="90"/>
                        <a:pt x="103" y="90"/>
                      </a:cubicBezTo>
                      <a:cubicBezTo>
                        <a:pt x="108" y="94"/>
                        <a:pt x="108" y="99"/>
                        <a:pt x="103" y="103"/>
                      </a:cubicBezTo>
                      <a:close/>
                      <a:moveTo>
                        <a:pt x="198" y="345"/>
                      </a:moveTo>
                      <a:cubicBezTo>
                        <a:pt x="198" y="350"/>
                        <a:pt x="193" y="354"/>
                        <a:pt x="189" y="354"/>
                      </a:cubicBezTo>
                      <a:cubicBezTo>
                        <a:pt x="184" y="354"/>
                        <a:pt x="177" y="350"/>
                        <a:pt x="177" y="345"/>
                      </a:cubicBezTo>
                      <a:cubicBezTo>
                        <a:pt x="177" y="318"/>
                        <a:pt x="177" y="318"/>
                        <a:pt x="177" y="318"/>
                      </a:cubicBezTo>
                      <a:cubicBezTo>
                        <a:pt x="177" y="313"/>
                        <a:pt x="184" y="309"/>
                        <a:pt x="189" y="309"/>
                      </a:cubicBezTo>
                      <a:cubicBezTo>
                        <a:pt x="193" y="309"/>
                        <a:pt x="198" y="313"/>
                        <a:pt x="198" y="318"/>
                      </a:cubicBezTo>
                      <a:cubicBezTo>
                        <a:pt x="198" y="345"/>
                        <a:pt x="198" y="345"/>
                        <a:pt x="198" y="345"/>
                      </a:cubicBezTo>
                      <a:close/>
                      <a:moveTo>
                        <a:pt x="256" y="329"/>
                      </a:moveTo>
                      <a:cubicBezTo>
                        <a:pt x="249" y="333"/>
                        <a:pt x="240" y="329"/>
                        <a:pt x="238" y="324"/>
                      </a:cubicBezTo>
                      <a:cubicBezTo>
                        <a:pt x="190" y="225"/>
                        <a:pt x="190" y="225"/>
                        <a:pt x="190" y="225"/>
                      </a:cubicBezTo>
                      <a:cubicBezTo>
                        <a:pt x="189" y="225"/>
                        <a:pt x="189" y="225"/>
                        <a:pt x="189" y="225"/>
                      </a:cubicBezTo>
                      <a:cubicBezTo>
                        <a:pt x="167" y="225"/>
                        <a:pt x="149" y="210"/>
                        <a:pt x="149" y="188"/>
                      </a:cubicBezTo>
                      <a:cubicBezTo>
                        <a:pt x="149" y="173"/>
                        <a:pt x="159" y="159"/>
                        <a:pt x="172" y="153"/>
                      </a:cubicBezTo>
                      <a:cubicBezTo>
                        <a:pt x="172" y="101"/>
                        <a:pt x="172" y="101"/>
                        <a:pt x="172" y="101"/>
                      </a:cubicBezTo>
                      <a:cubicBezTo>
                        <a:pt x="172" y="94"/>
                        <a:pt x="180" y="87"/>
                        <a:pt x="186" y="87"/>
                      </a:cubicBezTo>
                      <a:cubicBezTo>
                        <a:pt x="194" y="87"/>
                        <a:pt x="202" y="94"/>
                        <a:pt x="202" y="101"/>
                      </a:cubicBezTo>
                      <a:cubicBezTo>
                        <a:pt x="202" y="152"/>
                        <a:pt x="202" y="152"/>
                        <a:pt x="202" y="152"/>
                      </a:cubicBezTo>
                      <a:cubicBezTo>
                        <a:pt x="216" y="157"/>
                        <a:pt x="226" y="171"/>
                        <a:pt x="226" y="188"/>
                      </a:cubicBezTo>
                      <a:cubicBezTo>
                        <a:pt x="226" y="198"/>
                        <a:pt x="221" y="207"/>
                        <a:pt x="216" y="215"/>
                      </a:cubicBezTo>
                      <a:cubicBezTo>
                        <a:pt x="262" y="313"/>
                        <a:pt x="262" y="313"/>
                        <a:pt x="262" y="313"/>
                      </a:cubicBezTo>
                      <a:cubicBezTo>
                        <a:pt x="266" y="319"/>
                        <a:pt x="262" y="327"/>
                        <a:pt x="256" y="329"/>
                      </a:cubicBezTo>
                      <a:close/>
                      <a:moveTo>
                        <a:pt x="306" y="305"/>
                      </a:moveTo>
                      <a:cubicBezTo>
                        <a:pt x="302" y="310"/>
                        <a:pt x="294" y="310"/>
                        <a:pt x="292" y="305"/>
                      </a:cubicBezTo>
                      <a:cubicBezTo>
                        <a:pt x="274" y="287"/>
                        <a:pt x="274" y="287"/>
                        <a:pt x="274" y="287"/>
                      </a:cubicBezTo>
                      <a:cubicBezTo>
                        <a:pt x="267" y="283"/>
                        <a:pt x="267" y="276"/>
                        <a:pt x="274" y="273"/>
                      </a:cubicBezTo>
                      <a:cubicBezTo>
                        <a:pt x="276" y="269"/>
                        <a:pt x="283" y="269"/>
                        <a:pt x="285" y="273"/>
                      </a:cubicBezTo>
                      <a:cubicBezTo>
                        <a:pt x="306" y="292"/>
                        <a:pt x="306" y="292"/>
                        <a:pt x="306" y="292"/>
                      </a:cubicBezTo>
                      <a:cubicBezTo>
                        <a:pt x="309" y="296"/>
                        <a:pt x="309" y="301"/>
                        <a:pt x="306" y="305"/>
                      </a:cubicBezTo>
                      <a:close/>
                      <a:moveTo>
                        <a:pt x="343" y="198"/>
                      </a:moveTo>
                      <a:cubicBezTo>
                        <a:pt x="316" y="198"/>
                        <a:pt x="316" y="198"/>
                        <a:pt x="316" y="198"/>
                      </a:cubicBezTo>
                      <a:cubicBezTo>
                        <a:pt x="311" y="198"/>
                        <a:pt x="307" y="193"/>
                        <a:pt x="307" y="188"/>
                      </a:cubicBezTo>
                      <a:cubicBezTo>
                        <a:pt x="307" y="182"/>
                        <a:pt x="311" y="179"/>
                        <a:pt x="316" y="179"/>
                      </a:cubicBezTo>
                      <a:cubicBezTo>
                        <a:pt x="343" y="179"/>
                        <a:pt x="343" y="179"/>
                        <a:pt x="343" y="179"/>
                      </a:cubicBezTo>
                      <a:cubicBezTo>
                        <a:pt x="349" y="179"/>
                        <a:pt x="354" y="182"/>
                        <a:pt x="354" y="188"/>
                      </a:cubicBezTo>
                      <a:cubicBezTo>
                        <a:pt x="354" y="193"/>
                        <a:pt x="349" y="198"/>
                        <a:pt x="343" y="1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218784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600" dirty="0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grpSp>
        <p:nvGrpSpPr>
          <p:cNvPr id="55" name="Group 54"/>
          <p:cNvGrpSpPr/>
          <p:nvPr/>
        </p:nvGrpSpPr>
        <p:grpSpPr>
          <a:xfrm>
            <a:off x="3829372" y="1325610"/>
            <a:ext cx="1345124" cy="1193144"/>
            <a:chOff x="5570316" y="2709439"/>
            <a:chExt cx="1630040" cy="1445871"/>
          </a:xfrm>
        </p:grpSpPr>
        <p:pic>
          <p:nvPicPr>
            <p:cNvPr id="56" name="Picture 55" descr="one-man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0316" y="2709439"/>
              <a:ext cx="1189299" cy="1204747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6687" y="3301641"/>
              <a:ext cx="853669" cy="853669"/>
            </a:xfrm>
            <a:prstGeom prst="rect">
              <a:avLst/>
            </a:prstGeom>
          </p:spPr>
        </p:pic>
      </p:grpSp>
      <p:sp>
        <p:nvSpPr>
          <p:cNvPr id="58" name="Donut 57"/>
          <p:cNvSpPr/>
          <p:nvPr/>
        </p:nvSpPr>
        <p:spPr>
          <a:xfrm>
            <a:off x="3490151" y="992837"/>
            <a:ext cx="1907886" cy="1907887"/>
          </a:xfrm>
          <a:prstGeom prst="donut">
            <a:avLst>
              <a:gd name="adj" fmla="val 5162"/>
            </a:avLst>
          </a:prstGeom>
          <a:solidFill>
            <a:srgbClr val="D69E00">
              <a:alpha val="73000"/>
            </a:srgbClr>
          </a:solidFill>
          <a:ln w="184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9" name="Donut 58"/>
          <p:cNvSpPr/>
          <p:nvPr/>
        </p:nvSpPr>
        <p:spPr>
          <a:xfrm>
            <a:off x="3140011" y="642699"/>
            <a:ext cx="2608165" cy="2608164"/>
          </a:xfrm>
          <a:prstGeom prst="donut">
            <a:avLst>
              <a:gd name="adj" fmla="val 5171"/>
            </a:avLst>
          </a:prstGeom>
          <a:solidFill>
            <a:schemeClr val="bg1">
              <a:alpha val="22000"/>
            </a:schemeClr>
          </a:solidFill>
          <a:ln w="184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5400000" flipH="1">
            <a:off x="2667236" y="1802436"/>
            <a:ext cx="785847" cy="341634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78000"/>
                  <a:lumOff val="22000"/>
                </a:schemeClr>
              </a:gs>
              <a:gs pos="100000">
                <a:srgbClr val="5760B9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177" tIns="38088" rIns="76177" bIns="380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5429486" y="1802436"/>
            <a:ext cx="785847" cy="341634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78000"/>
                  <a:lumOff val="22000"/>
                </a:schemeClr>
              </a:gs>
              <a:gs pos="100000">
                <a:srgbClr val="5760B9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177" tIns="38088" rIns="76177" bIns="380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/>
          </a:p>
        </p:txBody>
      </p:sp>
      <p:sp>
        <p:nvSpPr>
          <p:cNvPr id="62" name="Isosceles Triangle 61"/>
          <p:cNvSpPr/>
          <p:nvPr/>
        </p:nvSpPr>
        <p:spPr>
          <a:xfrm flipH="1">
            <a:off x="4106792" y="3154985"/>
            <a:ext cx="785847" cy="341635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78000"/>
                  <a:lumOff val="22000"/>
                </a:schemeClr>
              </a:gs>
              <a:gs pos="100000">
                <a:srgbClr val="5760B9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6177" tIns="38088" rIns="76177" bIns="380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00" dirty="0"/>
          </a:p>
        </p:txBody>
      </p:sp>
      <p:sp>
        <p:nvSpPr>
          <p:cNvPr id="63" name="Isosceles Triangle 62"/>
          <p:cNvSpPr/>
          <p:nvPr/>
        </p:nvSpPr>
        <p:spPr>
          <a:xfrm flipH="1">
            <a:off x="-922703" y="1958360"/>
            <a:ext cx="10841624" cy="3198471"/>
          </a:xfrm>
          <a:prstGeom prst="triangle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1187253" y="4505389"/>
            <a:ext cx="6667569" cy="677082"/>
          </a:xfrm>
          <a:prstGeom prst="rect">
            <a:avLst/>
          </a:prstGeom>
          <a:noFill/>
        </p:spPr>
        <p:txBody>
          <a:bodyPr wrap="square" lIns="121893" tIns="60947" rIns="121893" bIns="60947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>
                <a:solidFill>
                  <a:srgbClr val="FFFFFF"/>
                </a:solidFill>
              </a:rPr>
              <a:t>CONSISTENT </a:t>
            </a:r>
            <a:r>
              <a:rPr lang="en-US" dirty="0" smtClean="0">
                <a:solidFill>
                  <a:srgbClr val="FFFFFF"/>
                </a:solidFill>
              </a:rPr>
              <a:t>POLICY ACROSS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WIRED, WIRELESS and VPN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2871134" y="3885923"/>
            <a:ext cx="565013" cy="565160"/>
            <a:chOff x="4442018" y="5283737"/>
            <a:chExt cx="565013" cy="565160"/>
          </a:xfrm>
        </p:grpSpPr>
        <p:sp>
          <p:nvSpPr>
            <p:cNvPr id="66" name="Oval 65"/>
            <p:cNvSpPr/>
            <p:nvPr/>
          </p:nvSpPr>
          <p:spPr>
            <a:xfrm>
              <a:off x="4442018" y="5283737"/>
              <a:ext cx="565013" cy="565160"/>
            </a:xfrm>
            <a:prstGeom prst="ellipse">
              <a:avLst/>
            </a:prstGeom>
            <a:gradFill flip="none" rotWithShape="1">
              <a:gsLst>
                <a:gs pos="100000">
                  <a:schemeClr val="accent5">
                    <a:lumMod val="50000"/>
                  </a:schemeClr>
                </a:gs>
                <a:gs pos="0">
                  <a:schemeClr val="accent6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3" tIns="60948" rIns="121893" bIns="60948" rtlCol="0" anchor="ctr"/>
            <a:lstStyle/>
            <a:p>
              <a:pPr algn="ctr" defTabSz="609215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 rot="18794447">
              <a:off x="4587130" y="5406441"/>
              <a:ext cx="274665" cy="266488"/>
              <a:chOff x="9529763" y="3333754"/>
              <a:chExt cx="374690" cy="363534"/>
            </a:xfrm>
            <a:solidFill>
              <a:schemeClr val="bg1"/>
            </a:solidFill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Freeform 59"/>
              <p:cNvSpPr>
                <a:spLocks/>
              </p:cNvSpPr>
              <p:nvPr/>
            </p:nvSpPr>
            <p:spPr bwMode="auto">
              <a:xfrm>
                <a:off x="9566313" y="3333754"/>
                <a:ext cx="338140" cy="339725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7" y="0"/>
                  </a:cxn>
                  <a:cxn ang="0">
                    <a:pos x="0" y="17"/>
                  </a:cxn>
                  <a:cxn ang="0">
                    <a:pos x="18" y="34"/>
                  </a:cxn>
                  <a:cxn ang="0">
                    <a:pos x="19" y="34"/>
                  </a:cxn>
                  <a:cxn ang="0">
                    <a:pos x="21" y="34"/>
                  </a:cxn>
                  <a:cxn ang="0">
                    <a:pos x="144" y="157"/>
                  </a:cxn>
                  <a:cxn ang="0">
                    <a:pos x="144" y="160"/>
                  </a:cxn>
                  <a:cxn ang="0">
                    <a:pos x="144" y="161"/>
                  </a:cxn>
                  <a:cxn ang="0">
                    <a:pos x="160" y="179"/>
                  </a:cxn>
                  <a:cxn ang="0">
                    <a:pos x="178" y="162"/>
                  </a:cxn>
                  <a:cxn ang="0">
                    <a:pos x="178" y="161"/>
                  </a:cxn>
                  <a:cxn ang="0">
                    <a:pos x="178" y="157"/>
                  </a:cxn>
                  <a:cxn ang="0">
                    <a:pos x="21" y="0"/>
                  </a:cxn>
                  <a:cxn ang="0">
                    <a:pos x="18" y="0"/>
                  </a:cxn>
                </a:cxnLst>
                <a:rect l="0" t="0" r="r" b="b"/>
                <a:pathLst>
                  <a:path w="178" h="179">
                    <a:moveTo>
                      <a:pt x="18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1" y="27"/>
                      <a:pt x="8" y="34"/>
                      <a:pt x="18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89" y="34"/>
                      <a:pt x="144" y="89"/>
                      <a:pt x="144" y="157"/>
                    </a:cubicBezTo>
                    <a:cubicBezTo>
                      <a:pt x="144" y="160"/>
                      <a:pt x="144" y="160"/>
                      <a:pt x="144" y="160"/>
                    </a:cubicBezTo>
                    <a:cubicBezTo>
                      <a:pt x="144" y="161"/>
                      <a:pt x="144" y="161"/>
                      <a:pt x="144" y="161"/>
                    </a:cubicBezTo>
                    <a:cubicBezTo>
                      <a:pt x="144" y="170"/>
                      <a:pt x="151" y="178"/>
                      <a:pt x="160" y="179"/>
                    </a:cubicBezTo>
                    <a:cubicBezTo>
                      <a:pt x="170" y="179"/>
                      <a:pt x="178" y="172"/>
                      <a:pt x="178" y="162"/>
                    </a:cubicBezTo>
                    <a:cubicBezTo>
                      <a:pt x="178" y="161"/>
                      <a:pt x="178" y="161"/>
                      <a:pt x="178" y="161"/>
                    </a:cubicBezTo>
                    <a:cubicBezTo>
                      <a:pt x="178" y="157"/>
                      <a:pt x="178" y="157"/>
                      <a:pt x="178" y="157"/>
                    </a:cubicBezTo>
                    <a:cubicBezTo>
                      <a:pt x="178" y="70"/>
                      <a:pt x="108" y="0"/>
                      <a:pt x="21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60"/>
              <p:cNvSpPr>
                <a:spLocks/>
              </p:cNvSpPr>
              <p:nvPr/>
            </p:nvSpPr>
            <p:spPr bwMode="auto">
              <a:xfrm>
                <a:off x="9556774" y="3451229"/>
                <a:ext cx="233365" cy="23177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5" y="0"/>
                  </a:cxn>
                  <a:cxn ang="0">
                    <a:pos x="15" y="0"/>
                  </a:cxn>
                  <a:cxn ang="0">
                    <a:pos x="4" y="5"/>
                  </a:cxn>
                  <a:cxn ang="0">
                    <a:pos x="0" y="16"/>
                  </a:cxn>
                  <a:cxn ang="0">
                    <a:pos x="15" y="30"/>
                  </a:cxn>
                  <a:cxn ang="0">
                    <a:pos x="16" y="30"/>
                  </a:cxn>
                  <a:cxn ang="0">
                    <a:pos x="17" y="30"/>
                  </a:cxn>
                  <a:cxn ang="0">
                    <a:pos x="93" y="104"/>
                  </a:cxn>
                  <a:cxn ang="0">
                    <a:pos x="92" y="106"/>
                  </a:cxn>
                  <a:cxn ang="0">
                    <a:pos x="92" y="107"/>
                  </a:cxn>
                  <a:cxn ang="0">
                    <a:pos x="96" y="117"/>
                  </a:cxn>
                  <a:cxn ang="0">
                    <a:pos x="107" y="122"/>
                  </a:cxn>
                  <a:cxn ang="0">
                    <a:pos x="123" y="108"/>
                  </a:cxn>
                  <a:cxn ang="0">
                    <a:pos x="123" y="107"/>
                  </a:cxn>
                  <a:cxn ang="0">
                    <a:pos x="123" y="104"/>
                  </a:cxn>
                  <a:cxn ang="0">
                    <a:pos x="17" y="0"/>
                  </a:cxn>
                </a:cxnLst>
                <a:rect l="0" t="0" r="r" b="b"/>
                <a:pathLst>
                  <a:path w="123" h="122">
                    <a:moveTo>
                      <a:pt x="17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1" y="1"/>
                      <a:pt x="7" y="2"/>
                      <a:pt x="4" y="5"/>
                    </a:cubicBezTo>
                    <a:cubicBezTo>
                      <a:pt x="1" y="8"/>
                      <a:pt x="0" y="12"/>
                      <a:pt x="0" y="16"/>
                    </a:cubicBezTo>
                    <a:cubicBezTo>
                      <a:pt x="0" y="24"/>
                      <a:pt x="7" y="30"/>
                      <a:pt x="15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59" y="30"/>
                      <a:pt x="93" y="63"/>
                      <a:pt x="93" y="104"/>
                    </a:cubicBezTo>
                    <a:cubicBezTo>
                      <a:pt x="92" y="106"/>
                      <a:pt x="92" y="106"/>
                      <a:pt x="92" y="106"/>
                    </a:cubicBezTo>
                    <a:cubicBezTo>
                      <a:pt x="92" y="107"/>
                      <a:pt x="92" y="107"/>
                      <a:pt x="92" y="107"/>
                    </a:cubicBezTo>
                    <a:cubicBezTo>
                      <a:pt x="92" y="111"/>
                      <a:pt x="94" y="114"/>
                      <a:pt x="96" y="117"/>
                    </a:cubicBezTo>
                    <a:cubicBezTo>
                      <a:pt x="99" y="120"/>
                      <a:pt x="103" y="122"/>
                      <a:pt x="107" y="122"/>
                    </a:cubicBezTo>
                    <a:cubicBezTo>
                      <a:pt x="115" y="122"/>
                      <a:pt x="122" y="116"/>
                      <a:pt x="123" y="108"/>
                    </a:cubicBezTo>
                    <a:cubicBezTo>
                      <a:pt x="123" y="107"/>
                      <a:pt x="123" y="107"/>
                      <a:pt x="123" y="107"/>
                    </a:cubicBezTo>
                    <a:cubicBezTo>
                      <a:pt x="123" y="104"/>
                      <a:pt x="123" y="104"/>
                      <a:pt x="123" y="104"/>
                    </a:cubicBezTo>
                    <a:cubicBezTo>
                      <a:pt x="123" y="47"/>
                      <a:pt x="75" y="0"/>
                      <a:pt x="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61"/>
              <p:cNvSpPr>
                <a:spLocks noChangeArrowheads="1"/>
              </p:cNvSpPr>
              <p:nvPr/>
            </p:nvSpPr>
            <p:spPr bwMode="auto">
              <a:xfrm>
                <a:off x="9529763" y="3562350"/>
                <a:ext cx="134938" cy="1349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5614647" y="3885923"/>
            <a:ext cx="565013" cy="565160"/>
            <a:chOff x="7185532" y="5283737"/>
            <a:chExt cx="565013" cy="565160"/>
          </a:xfrm>
        </p:grpSpPr>
        <p:sp>
          <p:nvSpPr>
            <p:cNvPr id="72" name="Oval 71"/>
            <p:cNvSpPr/>
            <p:nvPr/>
          </p:nvSpPr>
          <p:spPr>
            <a:xfrm>
              <a:off x="7185532" y="5283737"/>
              <a:ext cx="565013" cy="565160"/>
            </a:xfrm>
            <a:prstGeom prst="ellipse">
              <a:avLst/>
            </a:prstGeom>
            <a:gradFill flip="none" rotWithShape="1">
              <a:gsLst>
                <a:gs pos="100000">
                  <a:schemeClr val="accent5">
                    <a:lumMod val="50000"/>
                  </a:schemeClr>
                </a:gs>
                <a:gs pos="0">
                  <a:schemeClr val="accent6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3" tIns="60948" rIns="121893" bIns="60948" rtlCol="0" anchor="ctr"/>
            <a:lstStyle/>
            <a:p>
              <a:pPr algn="ctr" defTabSz="609215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73" name="Group 193"/>
            <p:cNvGrpSpPr/>
            <p:nvPr/>
          </p:nvGrpSpPr>
          <p:grpSpPr>
            <a:xfrm>
              <a:off x="7311182" y="5436860"/>
              <a:ext cx="313713" cy="258914"/>
              <a:chOff x="-5515429" y="870857"/>
              <a:chExt cx="3323774" cy="2743200"/>
            </a:xfrm>
            <a:solidFill>
              <a:schemeClr val="bg1"/>
            </a:solidFill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Rectangle 73"/>
              <p:cNvSpPr/>
              <p:nvPr/>
            </p:nvSpPr>
            <p:spPr>
              <a:xfrm>
                <a:off x="-5515429" y="2002971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-4383314" y="2002971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-5515429" y="3135085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-4927600" y="2569028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-4383314" y="3135085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-3251198" y="2002971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-3795484" y="2569028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-3251198" y="3135085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-5515429" y="870857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-4383314" y="870857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-4927600" y="1436914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-3251198" y="870857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-3795484" y="1436914"/>
                <a:ext cx="1059543" cy="478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4242890" y="3885923"/>
            <a:ext cx="565013" cy="565160"/>
            <a:chOff x="5813775" y="5283737"/>
            <a:chExt cx="565013" cy="565160"/>
          </a:xfrm>
        </p:grpSpPr>
        <p:sp>
          <p:nvSpPr>
            <p:cNvPr id="88" name="Oval 87"/>
            <p:cNvSpPr/>
            <p:nvPr/>
          </p:nvSpPr>
          <p:spPr>
            <a:xfrm>
              <a:off x="5813775" y="5283737"/>
              <a:ext cx="565013" cy="565160"/>
            </a:xfrm>
            <a:prstGeom prst="ellipse">
              <a:avLst/>
            </a:prstGeom>
            <a:gradFill flip="none" rotWithShape="1">
              <a:gsLst>
                <a:gs pos="100000">
                  <a:schemeClr val="accent5">
                    <a:lumMod val="50000"/>
                  </a:schemeClr>
                </a:gs>
                <a:gs pos="0">
                  <a:schemeClr val="accent6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3" tIns="60948" rIns="121893" bIns="60948" rtlCol="0" anchor="ctr"/>
            <a:lstStyle/>
            <a:p>
              <a:pPr algn="ctr" defTabSz="609215"/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89" name="Picture 88" descr="router arrows.emf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4865" y="5390964"/>
              <a:ext cx="387350" cy="366046"/>
            </a:xfrm>
            <a:prstGeom prst="rect">
              <a:avLst/>
            </a:prstGeo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0" name="AutoShape 3"/>
          <p:cNvSpPr>
            <a:spLocks noChangeAspect="1" noChangeArrowheads="1" noTextEdit="1"/>
          </p:cNvSpPr>
          <p:nvPr/>
        </p:nvSpPr>
        <p:spPr bwMode="auto">
          <a:xfrm>
            <a:off x="2124817" y="3593286"/>
            <a:ext cx="6334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1499376" y="3885923"/>
            <a:ext cx="565013" cy="565160"/>
            <a:chOff x="3070261" y="5283737"/>
            <a:chExt cx="565013" cy="565160"/>
          </a:xfrm>
        </p:grpSpPr>
        <p:sp>
          <p:nvSpPr>
            <p:cNvPr id="92" name="Oval 91"/>
            <p:cNvSpPr/>
            <p:nvPr/>
          </p:nvSpPr>
          <p:spPr>
            <a:xfrm>
              <a:off x="3070261" y="5283737"/>
              <a:ext cx="565013" cy="565160"/>
            </a:xfrm>
            <a:prstGeom prst="ellipse">
              <a:avLst/>
            </a:prstGeom>
            <a:gradFill flip="none" rotWithShape="1">
              <a:gsLst>
                <a:gs pos="100000">
                  <a:schemeClr val="accent5">
                    <a:lumMod val="50000"/>
                  </a:schemeClr>
                </a:gs>
                <a:gs pos="0">
                  <a:schemeClr val="accent6"/>
                </a:gs>
                <a:gs pos="50000">
                  <a:schemeClr val="accent5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93" tIns="60948" rIns="121893" bIns="60948" rtlCol="0" anchor="ctr"/>
            <a:lstStyle/>
            <a:p>
              <a:pPr algn="ctr" defTabSz="609215"/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93" name="Group 92"/>
            <p:cNvGrpSpPr/>
            <p:nvPr/>
          </p:nvGrpSpPr>
          <p:grpSpPr>
            <a:xfrm>
              <a:off x="3203450" y="5433061"/>
              <a:ext cx="309053" cy="274956"/>
              <a:chOff x="3192780" y="4825683"/>
              <a:chExt cx="494983" cy="440373"/>
            </a:xfrm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94" name="Freeform 6"/>
              <p:cNvSpPr>
                <a:spLocks/>
              </p:cNvSpPr>
              <p:nvPr/>
            </p:nvSpPr>
            <p:spPr bwMode="auto">
              <a:xfrm>
                <a:off x="3438525" y="4919028"/>
                <a:ext cx="249238" cy="160338"/>
              </a:xfrm>
              <a:custGeom>
                <a:avLst/>
                <a:gdLst>
                  <a:gd name="T0" fmla="*/ 0 w 80"/>
                  <a:gd name="T1" fmla="*/ 29 h 51"/>
                  <a:gd name="T2" fmla="*/ 8 w 80"/>
                  <a:gd name="T3" fmla="*/ 38 h 51"/>
                  <a:gd name="T4" fmla="*/ 47 w 80"/>
                  <a:gd name="T5" fmla="*/ 38 h 51"/>
                  <a:gd name="T6" fmla="*/ 47 w 80"/>
                  <a:gd name="T7" fmla="*/ 45 h 51"/>
                  <a:gd name="T8" fmla="*/ 50 w 80"/>
                  <a:gd name="T9" fmla="*/ 50 h 51"/>
                  <a:gd name="T10" fmla="*/ 56 w 80"/>
                  <a:gd name="T11" fmla="*/ 49 h 51"/>
                  <a:gd name="T12" fmla="*/ 76 w 80"/>
                  <a:gd name="T13" fmla="*/ 32 h 51"/>
                  <a:gd name="T14" fmla="*/ 80 w 80"/>
                  <a:gd name="T15" fmla="*/ 25 h 51"/>
                  <a:gd name="T16" fmla="*/ 76 w 80"/>
                  <a:gd name="T17" fmla="*/ 19 h 51"/>
                  <a:gd name="T18" fmla="*/ 56 w 80"/>
                  <a:gd name="T19" fmla="*/ 1 h 51"/>
                  <a:gd name="T20" fmla="*/ 50 w 80"/>
                  <a:gd name="T21" fmla="*/ 1 h 51"/>
                  <a:gd name="T22" fmla="*/ 47 w 80"/>
                  <a:gd name="T23" fmla="*/ 6 h 51"/>
                  <a:gd name="T24" fmla="*/ 47 w 80"/>
                  <a:gd name="T25" fmla="*/ 13 h 51"/>
                  <a:gd name="T26" fmla="*/ 8 w 80"/>
                  <a:gd name="T27" fmla="*/ 13 h 51"/>
                  <a:gd name="T28" fmla="*/ 0 w 80"/>
                  <a:gd name="T29" fmla="*/ 21 h 51"/>
                  <a:gd name="T30" fmla="*/ 0 w 80"/>
                  <a:gd name="T31" fmla="*/ 2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" h="51">
                    <a:moveTo>
                      <a:pt x="0" y="29"/>
                    </a:moveTo>
                    <a:cubicBezTo>
                      <a:pt x="0" y="34"/>
                      <a:pt x="3" y="38"/>
                      <a:pt x="8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7"/>
                      <a:pt x="48" y="49"/>
                      <a:pt x="50" y="50"/>
                    </a:cubicBezTo>
                    <a:cubicBezTo>
                      <a:pt x="52" y="51"/>
                      <a:pt x="54" y="51"/>
                      <a:pt x="56" y="49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9" y="30"/>
                      <a:pt x="80" y="28"/>
                      <a:pt x="80" y="25"/>
                    </a:cubicBezTo>
                    <a:cubicBezTo>
                      <a:pt x="80" y="23"/>
                      <a:pt x="79" y="21"/>
                      <a:pt x="76" y="19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4" y="0"/>
                      <a:pt x="52" y="0"/>
                      <a:pt x="50" y="1"/>
                    </a:cubicBezTo>
                    <a:cubicBezTo>
                      <a:pt x="48" y="2"/>
                      <a:pt x="47" y="4"/>
                      <a:pt x="47" y="6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3"/>
                      <a:pt x="0" y="17"/>
                      <a:pt x="0" y="21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6"/>
              <p:cNvSpPr>
                <a:spLocks/>
              </p:cNvSpPr>
              <p:nvPr/>
            </p:nvSpPr>
            <p:spPr bwMode="auto">
              <a:xfrm>
                <a:off x="3438525" y="5105718"/>
                <a:ext cx="249238" cy="160338"/>
              </a:xfrm>
              <a:custGeom>
                <a:avLst/>
                <a:gdLst>
                  <a:gd name="T0" fmla="*/ 0 w 80"/>
                  <a:gd name="T1" fmla="*/ 29 h 51"/>
                  <a:gd name="T2" fmla="*/ 8 w 80"/>
                  <a:gd name="T3" fmla="*/ 38 h 51"/>
                  <a:gd name="T4" fmla="*/ 47 w 80"/>
                  <a:gd name="T5" fmla="*/ 38 h 51"/>
                  <a:gd name="T6" fmla="*/ 47 w 80"/>
                  <a:gd name="T7" fmla="*/ 45 h 51"/>
                  <a:gd name="T8" fmla="*/ 50 w 80"/>
                  <a:gd name="T9" fmla="*/ 50 h 51"/>
                  <a:gd name="T10" fmla="*/ 56 w 80"/>
                  <a:gd name="T11" fmla="*/ 49 h 51"/>
                  <a:gd name="T12" fmla="*/ 76 w 80"/>
                  <a:gd name="T13" fmla="*/ 32 h 51"/>
                  <a:gd name="T14" fmla="*/ 80 w 80"/>
                  <a:gd name="T15" fmla="*/ 25 h 51"/>
                  <a:gd name="T16" fmla="*/ 76 w 80"/>
                  <a:gd name="T17" fmla="*/ 19 h 51"/>
                  <a:gd name="T18" fmla="*/ 56 w 80"/>
                  <a:gd name="T19" fmla="*/ 1 h 51"/>
                  <a:gd name="T20" fmla="*/ 50 w 80"/>
                  <a:gd name="T21" fmla="*/ 1 h 51"/>
                  <a:gd name="T22" fmla="*/ 47 w 80"/>
                  <a:gd name="T23" fmla="*/ 6 h 51"/>
                  <a:gd name="T24" fmla="*/ 47 w 80"/>
                  <a:gd name="T25" fmla="*/ 13 h 51"/>
                  <a:gd name="T26" fmla="*/ 8 w 80"/>
                  <a:gd name="T27" fmla="*/ 13 h 51"/>
                  <a:gd name="T28" fmla="*/ 0 w 80"/>
                  <a:gd name="T29" fmla="*/ 21 h 51"/>
                  <a:gd name="T30" fmla="*/ 0 w 80"/>
                  <a:gd name="T31" fmla="*/ 2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" h="51">
                    <a:moveTo>
                      <a:pt x="0" y="29"/>
                    </a:moveTo>
                    <a:cubicBezTo>
                      <a:pt x="0" y="34"/>
                      <a:pt x="3" y="38"/>
                      <a:pt x="8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7"/>
                      <a:pt x="48" y="49"/>
                      <a:pt x="50" y="50"/>
                    </a:cubicBezTo>
                    <a:cubicBezTo>
                      <a:pt x="52" y="51"/>
                      <a:pt x="54" y="51"/>
                      <a:pt x="56" y="49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9" y="30"/>
                      <a:pt x="80" y="28"/>
                      <a:pt x="80" y="25"/>
                    </a:cubicBezTo>
                    <a:cubicBezTo>
                      <a:pt x="80" y="23"/>
                      <a:pt x="79" y="21"/>
                      <a:pt x="76" y="19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4" y="0"/>
                      <a:pt x="52" y="0"/>
                      <a:pt x="50" y="1"/>
                    </a:cubicBezTo>
                    <a:cubicBezTo>
                      <a:pt x="48" y="2"/>
                      <a:pt x="47" y="4"/>
                      <a:pt x="47" y="6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3"/>
                      <a:pt x="0" y="17"/>
                      <a:pt x="0" y="21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6"/>
              <p:cNvSpPr>
                <a:spLocks/>
              </p:cNvSpPr>
              <p:nvPr/>
            </p:nvSpPr>
            <p:spPr bwMode="auto">
              <a:xfrm flipH="1">
                <a:off x="3192780" y="4825683"/>
                <a:ext cx="249238" cy="160338"/>
              </a:xfrm>
              <a:custGeom>
                <a:avLst/>
                <a:gdLst>
                  <a:gd name="T0" fmla="*/ 0 w 80"/>
                  <a:gd name="T1" fmla="*/ 29 h 51"/>
                  <a:gd name="T2" fmla="*/ 8 w 80"/>
                  <a:gd name="T3" fmla="*/ 38 h 51"/>
                  <a:gd name="T4" fmla="*/ 47 w 80"/>
                  <a:gd name="T5" fmla="*/ 38 h 51"/>
                  <a:gd name="T6" fmla="*/ 47 w 80"/>
                  <a:gd name="T7" fmla="*/ 45 h 51"/>
                  <a:gd name="T8" fmla="*/ 50 w 80"/>
                  <a:gd name="T9" fmla="*/ 50 h 51"/>
                  <a:gd name="T10" fmla="*/ 56 w 80"/>
                  <a:gd name="T11" fmla="*/ 49 h 51"/>
                  <a:gd name="T12" fmla="*/ 76 w 80"/>
                  <a:gd name="T13" fmla="*/ 32 h 51"/>
                  <a:gd name="T14" fmla="*/ 80 w 80"/>
                  <a:gd name="T15" fmla="*/ 25 h 51"/>
                  <a:gd name="T16" fmla="*/ 76 w 80"/>
                  <a:gd name="T17" fmla="*/ 19 h 51"/>
                  <a:gd name="T18" fmla="*/ 56 w 80"/>
                  <a:gd name="T19" fmla="*/ 1 h 51"/>
                  <a:gd name="T20" fmla="*/ 50 w 80"/>
                  <a:gd name="T21" fmla="*/ 1 h 51"/>
                  <a:gd name="T22" fmla="*/ 47 w 80"/>
                  <a:gd name="T23" fmla="*/ 6 h 51"/>
                  <a:gd name="T24" fmla="*/ 47 w 80"/>
                  <a:gd name="T25" fmla="*/ 13 h 51"/>
                  <a:gd name="T26" fmla="*/ 8 w 80"/>
                  <a:gd name="T27" fmla="*/ 13 h 51"/>
                  <a:gd name="T28" fmla="*/ 0 w 80"/>
                  <a:gd name="T29" fmla="*/ 21 h 51"/>
                  <a:gd name="T30" fmla="*/ 0 w 80"/>
                  <a:gd name="T31" fmla="*/ 2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" h="51">
                    <a:moveTo>
                      <a:pt x="0" y="29"/>
                    </a:moveTo>
                    <a:cubicBezTo>
                      <a:pt x="0" y="34"/>
                      <a:pt x="3" y="38"/>
                      <a:pt x="8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7"/>
                      <a:pt x="48" y="49"/>
                      <a:pt x="50" y="50"/>
                    </a:cubicBezTo>
                    <a:cubicBezTo>
                      <a:pt x="52" y="51"/>
                      <a:pt x="54" y="51"/>
                      <a:pt x="56" y="49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9" y="30"/>
                      <a:pt x="80" y="28"/>
                      <a:pt x="80" y="25"/>
                    </a:cubicBezTo>
                    <a:cubicBezTo>
                      <a:pt x="80" y="23"/>
                      <a:pt x="79" y="21"/>
                      <a:pt x="76" y="19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4" y="0"/>
                      <a:pt x="52" y="0"/>
                      <a:pt x="50" y="1"/>
                    </a:cubicBezTo>
                    <a:cubicBezTo>
                      <a:pt x="48" y="2"/>
                      <a:pt x="47" y="4"/>
                      <a:pt x="47" y="6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3"/>
                      <a:pt x="0" y="17"/>
                      <a:pt x="0" y="21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6"/>
              <p:cNvSpPr>
                <a:spLocks/>
              </p:cNvSpPr>
              <p:nvPr/>
            </p:nvSpPr>
            <p:spPr bwMode="auto">
              <a:xfrm flipH="1">
                <a:off x="3192780" y="5012373"/>
                <a:ext cx="249238" cy="160338"/>
              </a:xfrm>
              <a:custGeom>
                <a:avLst/>
                <a:gdLst>
                  <a:gd name="T0" fmla="*/ 0 w 80"/>
                  <a:gd name="T1" fmla="*/ 29 h 51"/>
                  <a:gd name="T2" fmla="*/ 8 w 80"/>
                  <a:gd name="T3" fmla="*/ 38 h 51"/>
                  <a:gd name="T4" fmla="*/ 47 w 80"/>
                  <a:gd name="T5" fmla="*/ 38 h 51"/>
                  <a:gd name="T6" fmla="*/ 47 w 80"/>
                  <a:gd name="T7" fmla="*/ 45 h 51"/>
                  <a:gd name="T8" fmla="*/ 50 w 80"/>
                  <a:gd name="T9" fmla="*/ 50 h 51"/>
                  <a:gd name="T10" fmla="*/ 56 w 80"/>
                  <a:gd name="T11" fmla="*/ 49 h 51"/>
                  <a:gd name="T12" fmla="*/ 76 w 80"/>
                  <a:gd name="T13" fmla="*/ 32 h 51"/>
                  <a:gd name="T14" fmla="*/ 80 w 80"/>
                  <a:gd name="T15" fmla="*/ 25 h 51"/>
                  <a:gd name="T16" fmla="*/ 76 w 80"/>
                  <a:gd name="T17" fmla="*/ 19 h 51"/>
                  <a:gd name="T18" fmla="*/ 56 w 80"/>
                  <a:gd name="T19" fmla="*/ 1 h 51"/>
                  <a:gd name="T20" fmla="*/ 50 w 80"/>
                  <a:gd name="T21" fmla="*/ 1 h 51"/>
                  <a:gd name="T22" fmla="*/ 47 w 80"/>
                  <a:gd name="T23" fmla="*/ 6 h 51"/>
                  <a:gd name="T24" fmla="*/ 47 w 80"/>
                  <a:gd name="T25" fmla="*/ 13 h 51"/>
                  <a:gd name="T26" fmla="*/ 8 w 80"/>
                  <a:gd name="T27" fmla="*/ 13 h 51"/>
                  <a:gd name="T28" fmla="*/ 0 w 80"/>
                  <a:gd name="T29" fmla="*/ 21 h 51"/>
                  <a:gd name="T30" fmla="*/ 0 w 80"/>
                  <a:gd name="T31" fmla="*/ 2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0" h="51">
                    <a:moveTo>
                      <a:pt x="0" y="29"/>
                    </a:moveTo>
                    <a:cubicBezTo>
                      <a:pt x="0" y="34"/>
                      <a:pt x="3" y="38"/>
                      <a:pt x="8" y="38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7" y="45"/>
                      <a:pt x="47" y="45"/>
                      <a:pt x="47" y="45"/>
                    </a:cubicBezTo>
                    <a:cubicBezTo>
                      <a:pt x="47" y="47"/>
                      <a:pt x="48" y="49"/>
                      <a:pt x="50" y="50"/>
                    </a:cubicBezTo>
                    <a:cubicBezTo>
                      <a:pt x="52" y="51"/>
                      <a:pt x="54" y="51"/>
                      <a:pt x="56" y="49"/>
                    </a:cubicBezTo>
                    <a:cubicBezTo>
                      <a:pt x="76" y="32"/>
                      <a:pt x="76" y="32"/>
                      <a:pt x="76" y="32"/>
                    </a:cubicBezTo>
                    <a:cubicBezTo>
                      <a:pt x="79" y="30"/>
                      <a:pt x="80" y="28"/>
                      <a:pt x="80" y="25"/>
                    </a:cubicBezTo>
                    <a:cubicBezTo>
                      <a:pt x="80" y="23"/>
                      <a:pt x="79" y="21"/>
                      <a:pt x="76" y="19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4" y="0"/>
                      <a:pt x="52" y="0"/>
                      <a:pt x="50" y="1"/>
                    </a:cubicBezTo>
                    <a:cubicBezTo>
                      <a:pt x="48" y="2"/>
                      <a:pt x="47" y="4"/>
                      <a:pt x="47" y="6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3"/>
                      <a:pt x="0" y="17"/>
                      <a:pt x="0" y="21"/>
                    </a:cubicBez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6986403" y="3885923"/>
            <a:ext cx="565013" cy="565160"/>
            <a:chOff x="11071888" y="5283737"/>
            <a:chExt cx="565013" cy="565160"/>
          </a:xfrm>
        </p:grpSpPr>
        <p:grpSp>
          <p:nvGrpSpPr>
            <p:cNvPr id="99" name="Group 98"/>
            <p:cNvGrpSpPr/>
            <p:nvPr/>
          </p:nvGrpSpPr>
          <p:grpSpPr>
            <a:xfrm>
              <a:off x="11071888" y="5283737"/>
              <a:ext cx="565013" cy="565160"/>
              <a:chOff x="9008713" y="5399487"/>
              <a:chExt cx="565013" cy="565160"/>
            </a:xfrm>
          </p:grpSpPr>
          <p:sp>
            <p:nvSpPr>
              <p:cNvPr id="101" name="Oval 100"/>
              <p:cNvSpPr/>
              <p:nvPr/>
            </p:nvSpPr>
            <p:spPr>
              <a:xfrm>
                <a:off x="9008713" y="5399487"/>
                <a:ext cx="565013" cy="56516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5">
                      <a:lumMod val="50000"/>
                    </a:schemeClr>
                  </a:gs>
                  <a:gs pos="0">
                    <a:schemeClr val="accent6"/>
                  </a:gs>
                  <a:gs pos="50000">
                    <a:schemeClr val="accent5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3" tIns="60948" rIns="121893" bIns="60948" rtlCol="0" anchor="ctr"/>
              <a:lstStyle/>
              <a:p>
                <a:pPr algn="ctr" defTabSz="609215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2" name="Text Box 50"/>
              <p:cNvSpPr txBox="1">
                <a:spLocks noChangeArrowheads="1"/>
              </p:cNvSpPr>
              <p:nvPr/>
            </p:nvSpPr>
            <p:spPr bwMode="auto">
              <a:xfrm>
                <a:off x="9111736" y="5522421"/>
                <a:ext cx="341556" cy="3442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pPr eaLnBrk="0" hangingPunct="0">
                  <a:lnSpc>
                    <a:spcPct val="90000"/>
                  </a:lnSpc>
                  <a:buClr>
                    <a:srgbClr val="00B0F0"/>
                  </a:buClr>
                  <a:buFont typeface="Arial" pitchFamily="34" charset="0"/>
                  <a:buNone/>
                </a:pPr>
                <a:endParaRPr lang="en-US" sz="4800">
                  <a:solidFill>
                    <a:srgbClr val="FFFFFF"/>
                  </a:solidFill>
                  <a:latin typeface="Arial"/>
                  <a:cs typeface="Arial" pitchFamily="34" charset="0"/>
                  <a:sym typeface="Arial" pitchFamily="34" charset="0"/>
                </a:endParaRPr>
              </a:p>
            </p:txBody>
          </p:sp>
        </p:grpSp>
        <p:sp>
          <p:nvSpPr>
            <p:cNvPr id="100" name="Freeform 22"/>
            <p:cNvSpPr>
              <a:spLocks noEditPoints="1"/>
            </p:cNvSpPr>
            <p:nvPr/>
          </p:nvSpPr>
          <p:spPr bwMode="auto">
            <a:xfrm>
              <a:off x="11211560" y="5441342"/>
              <a:ext cx="294640" cy="267496"/>
            </a:xfrm>
            <a:custGeom>
              <a:avLst/>
              <a:gdLst>
                <a:gd name="T0" fmla="*/ 28 w 399"/>
                <a:gd name="T1" fmla="*/ 1 h 362"/>
                <a:gd name="T2" fmla="*/ 33 w 399"/>
                <a:gd name="T3" fmla="*/ 69 h 362"/>
                <a:gd name="T4" fmla="*/ 21 w 399"/>
                <a:gd name="T5" fmla="*/ 15 h 362"/>
                <a:gd name="T6" fmla="*/ 6 w 399"/>
                <a:gd name="T7" fmla="*/ 13 h 362"/>
                <a:gd name="T8" fmla="*/ 83 w 399"/>
                <a:gd name="T9" fmla="*/ 70 h 362"/>
                <a:gd name="T10" fmla="*/ 93 w 399"/>
                <a:gd name="T11" fmla="*/ 35 h 362"/>
                <a:gd name="T12" fmla="*/ 128 w 399"/>
                <a:gd name="T13" fmla="*/ 20 h 362"/>
                <a:gd name="T14" fmla="*/ 137 w 399"/>
                <a:gd name="T15" fmla="*/ 55 h 362"/>
                <a:gd name="T16" fmla="*/ 144 w 399"/>
                <a:gd name="T17" fmla="*/ 1 h 362"/>
                <a:gd name="T18" fmla="*/ 123 w 399"/>
                <a:gd name="T19" fmla="*/ 18 h 362"/>
                <a:gd name="T20" fmla="*/ 195 w 399"/>
                <a:gd name="T21" fmla="*/ 15 h 362"/>
                <a:gd name="T22" fmla="*/ 211 w 399"/>
                <a:gd name="T23" fmla="*/ 5 h 362"/>
                <a:gd name="T24" fmla="*/ 183 w 399"/>
                <a:gd name="T25" fmla="*/ 8 h 362"/>
                <a:gd name="T26" fmla="*/ 267 w 399"/>
                <a:gd name="T27" fmla="*/ 25 h 362"/>
                <a:gd name="T28" fmla="*/ 249 w 399"/>
                <a:gd name="T29" fmla="*/ 21 h 362"/>
                <a:gd name="T30" fmla="*/ 399 w 399"/>
                <a:gd name="T31" fmla="*/ 35 h 362"/>
                <a:gd name="T32" fmla="*/ 374 w 399"/>
                <a:gd name="T33" fmla="*/ 58 h 362"/>
                <a:gd name="T34" fmla="*/ 7 w 399"/>
                <a:gd name="T35" fmla="*/ 143 h 362"/>
                <a:gd name="T36" fmla="*/ 21 w 399"/>
                <a:gd name="T37" fmla="*/ 145 h 362"/>
                <a:gd name="T38" fmla="*/ 37 w 399"/>
                <a:gd name="T39" fmla="*/ 191 h 362"/>
                <a:gd name="T40" fmla="*/ 20 w 399"/>
                <a:gd name="T41" fmla="*/ 128 h 362"/>
                <a:gd name="T42" fmla="*/ 83 w 399"/>
                <a:gd name="T43" fmla="*/ 196 h 362"/>
                <a:gd name="T44" fmla="*/ 74 w 399"/>
                <a:gd name="T45" fmla="*/ 161 h 362"/>
                <a:gd name="T46" fmla="*/ 94 w 399"/>
                <a:gd name="T47" fmla="*/ 128 h 362"/>
                <a:gd name="T48" fmla="*/ 165 w 399"/>
                <a:gd name="T49" fmla="*/ 178 h 362"/>
                <a:gd name="T50" fmla="*/ 207 w 399"/>
                <a:gd name="T51" fmla="*/ 127 h 362"/>
                <a:gd name="T52" fmla="*/ 180 w 399"/>
                <a:gd name="T53" fmla="*/ 139 h 362"/>
                <a:gd name="T54" fmla="*/ 195 w 399"/>
                <a:gd name="T55" fmla="*/ 141 h 362"/>
                <a:gd name="T56" fmla="*/ 207 w 399"/>
                <a:gd name="T57" fmla="*/ 195 h 362"/>
                <a:gd name="T58" fmla="*/ 283 w 399"/>
                <a:gd name="T59" fmla="*/ 160 h 362"/>
                <a:gd name="T60" fmla="*/ 283 w 399"/>
                <a:gd name="T61" fmla="*/ 160 h 362"/>
                <a:gd name="T62" fmla="*/ 258 w 399"/>
                <a:gd name="T63" fmla="*/ 184 h 362"/>
                <a:gd name="T64" fmla="*/ 366 w 399"/>
                <a:gd name="T65" fmla="*/ 144 h 362"/>
                <a:gd name="T66" fmla="*/ 366 w 399"/>
                <a:gd name="T67" fmla="*/ 176 h 362"/>
                <a:gd name="T68" fmla="*/ 374 w 399"/>
                <a:gd name="T69" fmla="*/ 125 h 362"/>
                <a:gd name="T70" fmla="*/ 26 w 399"/>
                <a:gd name="T71" fmla="*/ 251 h 362"/>
                <a:gd name="T72" fmla="*/ 16 w 399"/>
                <a:gd name="T73" fmla="*/ 286 h 362"/>
                <a:gd name="T74" fmla="*/ 141 w 399"/>
                <a:gd name="T75" fmla="*/ 320 h 362"/>
                <a:gd name="T76" fmla="*/ 137 w 399"/>
                <a:gd name="T77" fmla="*/ 311 h 362"/>
                <a:gd name="T78" fmla="*/ 174 w 399"/>
                <a:gd name="T79" fmla="*/ 285 h 362"/>
                <a:gd name="T80" fmla="*/ 209 w 399"/>
                <a:gd name="T81" fmla="*/ 295 h 362"/>
                <a:gd name="T82" fmla="*/ 265 w 399"/>
                <a:gd name="T83" fmla="*/ 320 h 362"/>
                <a:gd name="T84" fmla="*/ 253 w 399"/>
                <a:gd name="T85" fmla="*/ 316 h 362"/>
                <a:gd name="T86" fmla="*/ 311 w 399"/>
                <a:gd name="T87" fmla="*/ 316 h 362"/>
                <a:gd name="T88" fmla="*/ 327 w 399"/>
                <a:gd name="T89" fmla="*/ 256 h 362"/>
                <a:gd name="T90" fmla="*/ 373 w 399"/>
                <a:gd name="T91" fmla="*/ 321 h 362"/>
                <a:gd name="T92" fmla="*/ 383 w 399"/>
                <a:gd name="T93" fmla="*/ 286 h 362"/>
                <a:gd name="T94" fmla="*/ 383 w 399"/>
                <a:gd name="T95" fmla="*/ 286 h 362"/>
                <a:gd name="T96" fmla="*/ 71 w 399"/>
                <a:gd name="T97" fmla="*/ 354 h 362"/>
                <a:gd name="T98" fmla="*/ 125 w 399"/>
                <a:gd name="T99" fmla="*/ 223 h 362"/>
                <a:gd name="T100" fmla="*/ 315 w 399"/>
                <a:gd name="T101" fmla="*/ 245 h 362"/>
                <a:gd name="T102" fmla="*/ 170 w 399"/>
                <a:gd name="T103" fmla="*/ 100 h 362"/>
                <a:gd name="T104" fmla="*/ 312 w 399"/>
                <a:gd name="T105" fmla="*/ 158 h 362"/>
                <a:gd name="T106" fmla="*/ 311 w 399"/>
                <a:gd name="T107" fmla="*/ 15 h 362"/>
                <a:gd name="T108" fmla="*/ 327 w 399"/>
                <a:gd name="T109" fmla="*/ 61 h 362"/>
                <a:gd name="T110" fmla="*/ 310 w 399"/>
                <a:gd name="T111" fmla="*/ 3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9" h="362">
                  <a:moveTo>
                    <a:pt x="6" y="13"/>
                  </a:moveTo>
                  <a:cubicBezTo>
                    <a:pt x="6" y="11"/>
                    <a:pt x="7" y="9"/>
                    <a:pt x="9" y="8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2"/>
                    <a:pt x="25" y="1"/>
                    <a:pt x="28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5" y="1"/>
                    <a:pt x="37" y="3"/>
                    <a:pt x="37" y="5"/>
                  </a:cubicBezTo>
                  <a:cubicBezTo>
                    <a:pt x="37" y="65"/>
                    <a:pt x="37" y="65"/>
                    <a:pt x="37" y="65"/>
                  </a:cubicBezTo>
                  <a:cubicBezTo>
                    <a:pt x="37" y="67"/>
                    <a:pt x="35" y="69"/>
                    <a:pt x="33" y="69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23" y="69"/>
                    <a:pt x="21" y="67"/>
                    <a:pt x="21" y="6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7"/>
                    <a:pt x="21" y="15"/>
                    <a:pt x="21" y="15"/>
                  </a:cubicBezTo>
                  <a:cubicBezTo>
                    <a:pt x="21" y="15"/>
                    <a:pt x="19" y="16"/>
                    <a:pt x="18" y="17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0" y="21"/>
                    <a:pt x="8" y="20"/>
                    <a:pt x="7" y="18"/>
                  </a:cubicBezTo>
                  <a:lnTo>
                    <a:pt x="6" y="13"/>
                  </a:lnTo>
                  <a:close/>
                  <a:moveTo>
                    <a:pt x="58" y="35"/>
                  </a:moveTo>
                  <a:cubicBezTo>
                    <a:pt x="58" y="16"/>
                    <a:pt x="66" y="0"/>
                    <a:pt x="84" y="0"/>
                  </a:cubicBezTo>
                  <a:cubicBezTo>
                    <a:pt x="102" y="0"/>
                    <a:pt x="109" y="16"/>
                    <a:pt x="109" y="35"/>
                  </a:cubicBezTo>
                  <a:cubicBezTo>
                    <a:pt x="109" y="56"/>
                    <a:pt x="101" y="70"/>
                    <a:pt x="83" y="70"/>
                  </a:cubicBezTo>
                  <a:cubicBezTo>
                    <a:pt x="66" y="70"/>
                    <a:pt x="58" y="55"/>
                    <a:pt x="58" y="35"/>
                  </a:cubicBezTo>
                  <a:close/>
                  <a:moveTo>
                    <a:pt x="74" y="35"/>
                  </a:moveTo>
                  <a:cubicBezTo>
                    <a:pt x="74" y="51"/>
                    <a:pt x="78" y="58"/>
                    <a:pt x="84" y="58"/>
                  </a:cubicBezTo>
                  <a:cubicBezTo>
                    <a:pt x="90" y="58"/>
                    <a:pt x="93" y="51"/>
                    <a:pt x="93" y="35"/>
                  </a:cubicBezTo>
                  <a:cubicBezTo>
                    <a:pt x="93" y="20"/>
                    <a:pt x="90" y="12"/>
                    <a:pt x="84" y="12"/>
                  </a:cubicBezTo>
                  <a:cubicBezTo>
                    <a:pt x="78" y="12"/>
                    <a:pt x="74" y="20"/>
                    <a:pt x="74" y="35"/>
                  </a:cubicBezTo>
                  <a:close/>
                  <a:moveTo>
                    <a:pt x="123" y="18"/>
                  </a:moveTo>
                  <a:cubicBezTo>
                    <a:pt x="124" y="20"/>
                    <a:pt x="126" y="21"/>
                    <a:pt x="128" y="20"/>
                  </a:cubicBezTo>
                  <a:cubicBezTo>
                    <a:pt x="134" y="17"/>
                    <a:pt x="134" y="17"/>
                    <a:pt x="134" y="17"/>
                  </a:cubicBezTo>
                  <a:cubicBezTo>
                    <a:pt x="135" y="16"/>
                    <a:pt x="137" y="15"/>
                    <a:pt x="137" y="15"/>
                  </a:cubicBezTo>
                  <a:cubicBezTo>
                    <a:pt x="137" y="15"/>
                    <a:pt x="137" y="17"/>
                    <a:pt x="137" y="19"/>
                  </a:cubicBezTo>
                  <a:cubicBezTo>
                    <a:pt x="137" y="55"/>
                    <a:pt x="137" y="55"/>
                    <a:pt x="137" y="55"/>
                  </a:cubicBezTo>
                  <a:cubicBezTo>
                    <a:pt x="142" y="50"/>
                    <a:pt x="147" y="46"/>
                    <a:pt x="153" y="43"/>
                  </a:cubicBezTo>
                  <a:cubicBezTo>
                    <a:pt x="153" y="5"/>
                    <a:pt x="153" y="5"/>
                    <a:pt x="153" y="5"/>
                  </a:cubicBezTo>
                  <a:cubicBezTo>
                    <a:pt x="153" y="3"/>
                    <a:pt x="151" y="1"/>
                    <a:pt x="149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1" y="1"/>
                    <a:pt x="138" y="2"/>
                    <a:pt x="136" y="3"/>
                  </a:cubicBezTo>
                  <a:cubicBezTo>
                    <a:pt x="125" y="8"/>
                    <a:pt x="125" y="8"/>
                    <a:pt x="125" y="8"/>
                  </a:cubicBezTo>
                  <a:cubicBezTo>
                    <a:pt x="123" y="9"/>
                    <a:pt x="122" y="11"/>
                    <a:pt x="122" y="13"/>
                  </a:cubicBezTo>
                  <a:lnTo>
                    <a:pt x="123" y="18"/>
                  </a:lnTo>
                  <a:close/>
                  <a:moveTo>
                    <a:pt x="181" y="18"/>
                  </a:moveTo>
                  <a:cubicBezTo>
                    <a:pt x="182" y="20"/>
                    <a:pt x="184" y="21"/>
                    <a:pt x="186" y="20"/>
                  </a:cubicBezTo>
                  <a:cubicBezTo>
                    <a:pt x="192" y="17"/>
                    <a:pt x="192" y="17"/>
                    <a:pt x="192" y="17"/>
                  </a:cubicBezTo>
                  <a:cubicBezTo>
                    <a:pt x="194" y="16"/>
                    <a:pt x="195" y="15"/>
                    <a:pt x="195" y="15"/>
                  </a:cubicBezTo>
                  <a:cubicBezTo>
                    <a:pt x="195" y="15"/>
                    <a:pt x="195" y="17"/>
                    <a:pt x="195" y="19"/>
                  </a:cubicBezTo>
                  <a:cubicBezTo>
                    <a:pt x="195" y="24"/>
                    <a:pt x="195" y="24"/>
                    <a:pt x="195" y="24"/>
                  </a:cubicBezTo>
                  <a:cubicBezTo>
                    <a:pt x="200" y="23"/>
                    <a:pt x="206" y="22"/>
                    <a:pt x="211" y="21"/>
                  </a:cubicBezTo>
                  <a:cubicBezTo>
                    <a:pt x="211" y="5"/>
                    <a:pt x="211" y="5"/>
                    <a:pt x="211" y="5"/>
                  </a:cubicBezTo>
                  <a:cubicBezTo>
                    <a:pt x="211" y="3"/>
                    <a:pt x="209" y="1"/>
                    <a:pt x="207" y="1"/>
                  </a:cubicBezTo>
                  <a:cubicBezTo>
                    <a:pt x="202" y="1"/>
                    <a:pt x="202" y="1"/>
                    <a:pt x="202" y="1"/>
                  </a:cubicBezTo>
                  <a:cubicBezTo>
                    <a:pt x="199" y="1"/>
                    <a:pt x="196" y="2"/>
                    <a:pt x="194" y="3"/>
                  </a:cubicBezTo>
                  <a:cubicBezTo>
                    <a:pt x="183" y="8"/>
                    <a:pt x="183" y="8"/>
                    <a:pt x="183" y="8"/>
                  </a:cubicBezTo>
                  <a:cubicBezTo>
                    <a:pt x="181" y="9"/>
                    <a:pt x="180" y="11"/>
                    <a:pt x="180" y="13"/>
                  </a:cubicBezTo>
                  <a:lnTo>
                    <a:pt x="181" y="18"/>
                  </a:lnTo>
                  <a:close/>
                  <a:moveTo>
                    <a:pt x="258" y="12"/>
                  </a:moveTo>
                  <a:cubicBezTo>
                    <a:pt x="263" y="12"/>
                    <a:pt x="266" y="17"/>
                    <a:pt x="267" y="25"/>
                  </a:cubicBezTo>
                  <a:cubicBezTo>
                    <a:pt x="272" y="27"/>
                    <a:pt x="278" y="29"/>
                    <a:pt x="283" y="31"/>
                  </a:cubicBezTo>
                  <a:cubicBezTo>
                    <a:pt x="282" y="14"/>
                    <a:pt x="275" y="0"/>
                    <a:pt x="258" y="0"/>
                  </a:cubicBezTo>
                  <a:cubicBezTo>
                    <a:pt x="245" y="0"/>
                    <a:pt x="237" y="8"/>
                    <a:pt x="234" y="20"/>
                  </a:cubicBezTo>
                  <a:cubicBezTo>
                    <a:pt x="239" y="20"/>
                    <a:pt x="244" y="21"/>
                    <a:pt x="249" y="21"/>
                  </a:cubicBezTo>
                  <a:cubicBezTo>
                    <a:pt x="251" y="15"/>
                    <a:pt x="254" y="12"/>
                    <a:pt x="258" y="12"/>
                  </a:cubicBezTo>
                  <a:close/>
                  <a:moveTo>
                    <a:pt x="348" y="35"/>
                  </a:moveTo>
                  <a:cubicBezTo>
                    <a:pt x="348" y="16"/>
                    <a:pt x="356" y="0"/>
                    <a:pt x="374" y="0"/>
                  </a:cubicBezTo>
                  <a:cubicBezTo>
                    <a:pt x="392" y="0"/>
                    <a:pt x="399" y="16"/>
                    <a:pt x="399" y="35"/>
                  </a:cubicBezTo>
                  <a:cubicBezTo>
                    <a:pt x="399" y="56"/>
                    <a:pt x="391" y="70"/>
                    <a:pt x="373" y="70"/>
                  </a:cubicBezTo>
                  <a:cubicBezTo>
                    <a:pt x="356" y="70"/>
                    <a:pt x="348" y="55"/>
                    <a:pt x="348" y="35"/>
                  </a:cubicBezTo>
                  <a:close/>
                  <a:moveTo>
                    <a:pt x="364" y="35"/>
                  </a:moveTo>
                  <a:cubicBezTo>
                    <a:pt x="364" y="51"/>
                    <a:pt x="368" y="58"/>
                    <a:pt x="374" y="58"/>
                  </a:cubicBezTo>
                  <a:cubicBezTo>
                    <a:pt x="380" y="58"/>
                    <a:pt x="383" y="51"/>
                    <a:pt x="383" y="35"/>
                  </a:cubicBezTo>
                  <a:cubicBezTo>
                    <a:pt x="383" y="20"/>
                    <a:pt x="380" y="12"/>
                    <a:pt x="374" y="12"/>
                  </a:cubicBezTo>
                  <a:cubicBezTo>
                    <a:pt x="368" y="12"/>
                    <a:pt x="364" y="20"/>
                    <a:pt x="364" y="35"/>
                  </a:cubicBezTo>
                  <a:close/>
                  <a:moveTo>
                    <a:pt x="7" y="143"/>
                  </a:moveTo>
                  <a:cubicBezTo>
                    <a:pt x="8" y="145"/>
                    <a:pt x="10" y="146"/>
                    <a:pt x="12" y="145"/>
                  </a:cubicBezTo>
                  <a:cubicBezTo>
                    <a:pt x="18" y="142"/>
                    <a:pt x="18" y="142"/>
                    <a:pt x="18" y="142"/>
                  </a:cubicBezTo>
                  <a:cubicBezTo>
                    <a:pt x="19" y="142"/>
                    <a:pt x="21" y="141"/>
                    <a:pt x="21" y="141"/>
                  </a:cubicBezTo>
                  <a:cubicBezTo>
                    <a:pt x="21" y="141"/>
                    <a:pt x="21" y="143"/>
                    <a:pt x="21" y="145"/>
                  </a:cubicBezTo>
                  <a:cubicBezTo>
                    <a:pt x="21" y="191"/>
                    <a:pt x="21" y="191"/>
                    <a:pt x="21" y="191"/>
                  </a:cubicBezTo>
                  <a:cubicBezTo>
                    <a:pt x="21" y="193"/>
                    <a:pt x="23" y="195"/>
                    <a:pt x="25" y="195"/>
                  </a:cubicBezTo>
                  <a:cubicBezTo>
                    <a:pt x="33" y="195"/>
                    <a:pt x="33" y="195"/>
                    <a:pt x="33" y="195"/>
                  </a:cubicBezTo>
                  <a:cubicBezTo>
                    <a:pt x="35" y="195"/>
                    <a:pt x="37" y="193"/>
                    <a:pt x="37" y="19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7" y="128"/>
                    <a:pt x="35" y="127"/>
                    <a:pt x="33" y="127"/>
                  </a:cubicBezTo>
                  <a:cubicBezTo>
                    <a:pt x="28" y="127"/>
                    <a:pt x="28" y="127"/>
                    <a:pt x="28" y="127"/>
                  </a:cubicBezTo>
                  <a:cubicBezTo>
                    <a:pt x="25" y="127"/>
                    <a:pt x="22" y="127"/>
                    <a:pt x="20" y="128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7" y="134"/>
                    <a:pt x="6" y="137"/>
                    <a:pt x="6" y="139"/>
                  </a:cubicBezTo>
                  <a:lnTo>
                    <a:pt x="7" y="143"/>
                  </a:lnTo>
                  <a:close/>
                  <a:moveTo>
                    <a:pt x="83" y="196"/>
                  </a:moveTo>
                  <a:cubicBezTo>
                    <a:pt x="88" y="196"/>
                    <a:pt x="92" y="195"/>
                    <a:pt x="95" y="193"/>
                  </a:cubicBezTo>
                  <a:cubicBezTo>
                    <a:pt x="94" y="187"/>
                    <a:pt x="92" y="181"/>
                    <a:pt x="92" y="175"/>
                  </a:cubicBezTo>
                  <a:cubicBezTo>
                    <a:pt x="90" y="181"/>
                    <a:pt x="88" y="184"/>
                    <a:pt x="84" y="184"/>
                  </a:cubicBezTo>
                  <a:cubicBezTo>
                    <a:pt x="78" y="184"/>
                    <a:pt x="74" y="176"/>
                    <a:pt x="74" y="161"/>
                  </a:cubicBezTo>
                  <a:cubicBezTo>
                    <a:pt x="74" y="145"/>
                    <a:pt x="78" y="138"/>
                    <a:pt x="84" y="138"/>
                  </a:cubicBezTo>
                  <a:cubicBezTo>
                    <a:pt x="87" y="138"/>
                    <a:pt x="90" y="140"/>
                    <a:pt x="91" y="144"/>
                  </a:cubicBezTo>
                  <a:cubicBezTo>
                    <a:pt x="91" y="144"/>
                    <a:pt x="91" y="144"/>
                    <a:pt x="91" y="143"/>
                  </a:cubicBezTo>
                  <a:cubicBezTo>
                    <a:pt x="92" y="138"/>
                    <a:pt x="93" y="133"/>
                    <a:pt x="94" y="128"/>
                  </a:cubicBezTo>
                  <a:cubicBezTo>
                    <a:pt x="91" y="126"/>
                    <a:pt x="88" y="125"/>
                    <a:pt x="84" y="125"/>
                  </a:cubicBezTo>
                  <a:cubicBezTo>
                    <a:pt x="66" y="125"/>
                    <a:pt x="58" y="141"/>
                    <a:pt x="58" y="161"/>
                  </a:cubicBezTo>
                  <a:cubicBezTo>
                    <a:pt x="58" y="180"/>
                    <a:pt x="66" y="196"/>
                    <a:pt x="83" y="196"/>
                  </a:cubicBezTo>
                  <a:close/>
                  <a:moveTo>
                    <a:pt x="165" y="178"/>
                  </a:moveTo>
                  <a:cubicBezTo>
                    <a:pt x="166" y="173"/>
                    <a:pt x="167" y="167"/>
                    <a:pt x="167" y="160"/>
                  </a:cubicBezTo>
                  <a:cubicBezTo>
                    <a:pt x="167" y="153"/>
                    <a:pt x="166" y="147"/>
                    <a:pt x="164" y="141"/>
                  </a:cubicBezTo>
                  <a:cubicBezTo>
                    <a:pt x="161" y="153"/>
                    <a:pt x="161" y="166"/>
                    <a:pt x="165" y="178"/>
                  </a:cubicBezTo>
                  <a:close/>
                  <a:moveTo>
                    <a:pt x="207" y="127"/>
                  </a:moveTo>
                  <a:cubicBezTo>
                    <a:pt x="202" y="127"/>
                    <a:pt x="202" y="127"/>
                    <a:pt x="202" y="127"/>
                  </a:cubicBezTo>
                  <a:cubicBezTo>
                    <a:pt x="199" y="127"/>
                    <a:pt x="196" y="127"/>
                    <a:pt x="194" y="128"/>
                  </a:cubicBezTo>
                  <a:cubicBezTo>
                    <a:pt x="183" y="133"/>
                    <a:pt x="183" y="133"/>
                    <a:pt x="183" y="133"/>
                  </a:cubicBezTo>
                  <a:cubicBezTo>
                    <a:pt x="181" y="134"/>
                    <a:pt x="180" y="137"/>
                    <a:pt x="180" y="139"/>
                  </a:cubicBezTo>
                  <a:cubicBezTo>
                    <a:pt x="181" y="143"/>
                    <a:pt x="181" y="143"/>
                    <a:pt x="181" y="143"/>
                  </a:cubicBezTo>
                  <a:cubicBezTo>
                    <a:pt x="182" y="145"/>
                    <a:pt x="184" y="146"/>
                    <a:pt x="186" y="145"/>
                  </a:cubicBezTo>
                  <a:cubicBezTo>
                    <a:pt x="192" y="142"/>
                    <a:pt x="192" y="142"/>
                    <a:pt x="192" y="142"/>
                  </a:cubicBezTo>
                  <a:cubicBezTo>
                    <a:pt x="194" y="142"/>
                    <a:pt x="195" y="141"/>
                    <a:pt x="195" y="141"/>
                  </a:cubicBezTo>
                  <a:cubicBezTo>
                    <a:pt x="195" y="141"/>
                    <a:pt x="195" y="143"/>
                    <a:pt x="195" y="145"/>
                  </a:cubicBezTo>
                  <a:cubicBezTo>
                    <a:pt x="195" y="191"/>
                    <a:pt x="195" y="191"/>
                    <a:pt x="195" y="191"/>
                  </a:cubicBezTo>
                  <a:cubicBezTo>
                    <a:pt x="195" y="193"/>
                    <a:pt x="197" y="195"/>
                    <a:pt x="199" y="195"/>
                  </a:cubicBezTo>
                  <a:cubicBezTo>
                    <a:pt x="207" y="195"/>
                    <a:pt x="207" y="195"/>
                    <a:pt x="207" y="195"/>
                  </a:cubicBezTo>
                  <a:cubicBezTo>
                    <a:pt x="209" y="195"/>
                    <a:pt x="211" y="193"/>
                    <a:pt x="211" y="191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28"/>
                    <a:pt x="209" y="127"/>
                    <a:pt x="207" y="127"/>
                  </a:cubicBezTo>
                  <a:close/>
                  <a:moveTo>
                    <a:pt x="283" y="160"/>
                  </a:moveTo>
                  <a:cubicBezTo>
                    <a:pt x="283" y="181"/>
                    <a:pt x="275" y="196"/>
                    <a:pt x="257" y="196"/>
                  </a:cubicBezTo>
                  <a:cubicBezTo>
                    <a:pt x="240" y="196"/>
                    <a:pt x="232" y="180"/>
                    <a:pt x="232" y="161"/>
                  </a:cubicBezTo>
                  <a:cubicBezTo>
                    <a:pt x="232" y="141"/>
                    <a:pt x="240" y="125"/>
                    <a:pt x="258" y="125"/>
                  </a:cubicBezTo>
                  <a:cubicBezTo>
                    <a:pt x="276" y="125"/>
                    <a:pt x="283" y="142"/>
                    <a:pt x="283" y="160"/>
                  </a:cubicBezTo>
                  <a:close/>
                  <a:moveTo>
                    <a:pt x="267" y="160"/>
                  </a:moveTo>
                  <a:cubicBezTo>
                    <a:pt x="267" y="145"/>
                    <a:pt x="264" y="138"/>
                    <a:pt x="258" y="138"/>
                  </a:cubicBezTo>
                  <a:cubicBezTo>
                    <a:pt x="252" y="138"/>
                    <a:pt x="248" y="145"/>
                    <a:pt x="248" y="161"/>
                  </a:cubicBezTo>
                  <a:cubicBezTo>
                    <a:pt x="248" y="176"/>
                    <a:pt x="252" y="184"/>
                    <a:pt x="258" y="184"/>
                  </a:cubicBezTo>
                  <a:cubicBezTo>
                    <a:pt x="264" y="184"/>
                    <a:pt x="267" y="176"/>
                    <a:pt x="267" y="160"/>
                  </a:cubicBezTo>
                  <a:close/>
                  <a:moveTo>
                    <a:pt x="374" y="125"/>
                  </a:moveTo>
                  <a:cubicBezTo>
                    <a:pt x="370" y="125"/>
                    <a:pt x="367" y="126"/>
                    <a:pt x="364" y="128"/>
                  </a:cubicBezTo>
                  <a:cubicBezTo>
                    <a:pt x="365" y="133"/>
                    <a:pt x="366" y="139"/>
                    <a:pt x="366" y="144"/>
                  </a:cubicBezTo>
                  <a:cubicBezTo>
                    <a:pt x="368" y="140"/>
                    <a:pt x="371" y="138"/>
                    <a:pt x="374" y="138"/>
                  </a:cubicBezTo>
                  <a:cubicBezTo>
                    <a:pt x="380" y="138"/>
                    <a:pt x="383" y="145"/>
                    <a:pt x="383" y="160"/>
                  </a:cubicBezTo>
                  <a:cubicBezTo>
                    <a:pt x="383" y="176"/>
                    <a:pt x="380" y="184"/>
                    <a:pt x="374" y="184"/>
                  </a:cubicBezTo>
                  <a:cubicBezTo>
                    <a:pt x="370" y="184"/>
                    <a:pt x="368" y="181"/>
                    <a:pt x="366" y="176"/>
                  </a:cubicBezTo>
                  <a:cubicBezTo>
                    <a:pt x="365" y="182"/>
                    <a:pt x="364" y="188"/>
                    <a:pt x="363" y="193"/>
                  </a:cubicBezTo>
                  <a:cubicBezTo>
                    <a:pt x="366" y="195"/>
                    <a:pt x="369" y="196"/>
                    <a:pt x="373" y="196"/>
                  </a:cubicBezTo>
                  <a:cubicBezTo>
                    <a:pt x="391" y="196"/>
                    <a:pt x="399" y="181"/>
                    <a:pt x="399" y="160"/>
                  </a:cubicBezTo>
                  <a:cubicBezTo>
                    <a:pt x="399" y="142"/>
                    <a:pt x="392" y="125"/>
                    <a:pt x="374" y="125"/>
                  </a:cubicBezTo>
                  <a:close/>
                  <a:moveTo>
                    <a:pt x="35" y="286"/>
                  </a:moveTo>
                  <a:cubicBezTo>
                    <a:pt x="35" y="288"/>
                    <a:pt x="35" y="289"/>
                    <a:pt x="35" y="291"/>
                  </a:cubicBezTo>
                  <a:cubicBezTo>
                    <a:pt x="50" y="275"/>
                    <a:pt x="50" y="275"/>
                    <a:pt x="50" y="275"/>
                  </a:cubicBezTo>
                  <a:cubicBezTo>
                    <a:pt x="48" y="261"/>
                    <a:pt x="41" y="251"/>
                    <a:pt x="26" y="251"/>
                  </a:cubicBezTo>
                  <a:cubicBezTo>
                    <a:pt x="8" y="251"/>
                    <a:pt x="0" y="266"/>
                    <a:pt x="0" y="286"/>
                  </a:cubicBezTo>
                  <a:cubicBezTo>
                    <a:pt x="0" y="300"/>
                    <a:pt x="4" y="312"/>
                    <a:pt x="13" y="318"/>
                  </a:cubicBezTo>
                  <a:cubicBezTo>
                    <a:pt x="14" y="313"/>
                    <a:pt x="17" y="309"/>
                    <a:pt x="20" y="306"/>
                  </a:cubicBezTo>
                  <a:cubicBezTo>
                    <a:pt x="17" y="302"/>
                    <a:pt x="16" y="296"/>
                    <a:pt x="16" y="286"/>
                  </a:cubicBezTo>
                  <a:cubicBezTo>
                    <a:pt x="16" y="270"/>
                    <a:pt x="20" y="263"/>
                    <a:pt x="26" y="263"/>
                  </a:cubicBezTo>
                  <a:cubicBezTo>
                    <a:pt x="32" y="263"/>
                    <a:pt x="35" y="271"/>
                    <a:pt x="35" y="286"/>
                  </a:cubicBezTo>
                  <a:close/>
                  <a:moveTo>
                    <a:pt x="137" y="316"/>
                  </a:moveTo>
                  <a:cubicBezTo>
                    <a:pt x="137" y="318"/>
                    <a:pt x="139" y="320"/>
                    <a:pt x="141" y="320"/>
                  </a:cubicBezTo>
                  <a:cubicBezTo>
                    <a:pt x="149" y="320"/>
                    <a:pt x="149" y="320"/>
                    <a:pt x="149" y="320"/>
                  </a:cubicBezTo>
                  <a:cubicBezTo>
                    <a:pt x="151" y="320"/>
                    <a:pt x="153" y="318"/>
                    <a:pt x="153" y="316"/>
                  </a:cubicBezTo>
                  <a:cubicBezTo>
                    <a:pt x="153" y="296"/>
                    <a:pt x="153" y="296"/>
                    <a:pt x="153" y="296"/>
                  </a:cubicBezTo>
                  <a:cubicBezTo>
                    <a:pt x="137" y="311"/>
                    <a:pt x="137" y="311"/>
                    <a:pt x="137" y="311"/>
                  </a:cubicBezTo>
                  <a:lnTo>
                    <a:pt x="137" y="316"/>
                  </a:lnTo>
                  <a:close/>
                  <a:moveTo>
                    <a:pt x="200" y="309"/>
                  </a:moveTo>
                  <a:cubicBezTo>
                    <a:pt x="194" y="309"/>
                    <a:pt x="191" y="303"/>
                    <a:pt x="190" y="291"/>
                  </a:cubicBezTo>
                  <a:cubicBezTo>
                    <a:pt x="185" y="289"/>
                    <a:pt x="179" y="287"/>
                    <a:pt x="174" y="285"/>
                  </a:cubicBezTo>
                  <a:cubicBezTo>
                    <a:pt x="174" y="285"/>
                    <a:pt x="174" y="286"/>
                    <a:pt x="174" y="286"/>
                  </a:cubicBezTo>
                  <a:cubicBezTo>
                    <a:pt x="174" y="305"/>
                    <a:pt x="182" y="321"/>
                    <a:pt x="199" y="321"/>
                  </a:cubicBezTo>
                  <a:cubicBezTo>
                    <a:pt x="214" y="321"/>
                    <a:pt x="222" y="311"/>
                    <a:pt x="224" y="296"/>
                  </a:cubicBezTo>
                  <a:cubicBezTo>
                    <a:pt x="219" y="296"/>
                    <a:pt x="214" y="296"/>
                    <a:pt x="209" y="295"/>
                  </a:cubicBezTo>
                  <a:cubicBezTo>
                    <a:pt x="208" y="304"/>
                    <a:pt x="205" y="309"/>
                    <a:pt x="200" y="309"/>
                  </a:cubicBezTo>
                  <a:close/>
                  <a:moveTo>
                    <a:pt x="253" y="316"/>
                  </a:moveTo>
                  <a:cubicBezTo>
                    <a:pt x="253" y="318"/>
                    <a:pt x="255" y="320"/>
                    <a:pt x="257" y="320"/>
                  </a:cubicBezTo>
                  <a:cubicBezTo>
                    <a:pt x="265" y="320"/>
                    <a:pt x="265" y="320"/>
                    <a:pt x="265" y="320"/>
                  </a:cubicBezTo>
                  <a:cubicBezTo>
                    <a:pt x="267" y="320"/>
                    <a:pt x="269" y="318"/>
                    <a:pt x="269" y="316"/>
                  </a:cubicBezTo>
                  <a:cubicBezTo>
                    <a:pt x="269" y="291"/>
                    <a:pt x="269" y="291"/>
                    <a:pt x="269" y="291"/>
                  </a:cubicBezTo>
                  <a:cubicBezTo>
                    <a:pt x="264" y="292"/>
                    <a:pt x="259" y="293"/>
                    <a:pt x="253" y="294"/>
                  </a:cubicBezTo>
                  <a:lnTo>
                    <a:pt x="253" y="316"/>
                  </a:lnTo>
                  <a:close/>
                  <a:moveTo>
                    <a:pt x="327" y="256"/>
                  </a:moveTo>
                  <a:cubicBezTo>
                    <a:pt x="322" y="261"/>
                    <a:pt x="317" y="265"/>
                    <a:pt x="311" y="269"/>
                  </a:cubicBezTo>
                  <a:cubicBezTo>
                    <a:pt x="311" y="269"/>
                    <a:pt x="311" y="270"/>
                    <a:pt x="311" y="270"/>
                  </a:cubicBezTo>
                  <a:cubicBezTo>
                    <a:pt x="311" y="316"/>
                    <a:pt x="311" y="316"/>
                    <a:pt x="311" y="316"/>
                  </a:cubicBezTo>
                  <a:cubicBezTo>
                    <a:pt x="311" y="318"/>
                    <a:pt x="313" y="320"/>
                    <a:pt x="315" y="320"/>
                  </a:cubicBezTo>
                  <a:cubicBezTo>
                    <a:pt x="323" y="320"/>
                    <a:pt x="323" y="320"/>
                    <a:pt x="323" y="320"/>
                  </a:cubicBezTo>
                  <a:cubicBezTo>
                    <a:pt x="325" y="320"/>
                    <a:pt x="327" y="318"/>
                    <a:pt x="327" y="316"/>
                  </a:cubicBezTo>
                  <a:cubicBezTo>
                    <a:pt x="327" y="256"/>
                    <a:pt x="327" y="256"/>
                    <a:pt x="327" y="256"/>
                  </a:cubicBezTo>
                  <a:cubicBezTo>
                    <a:pt x="327" y="256"/>
                    <a:pt x="327" y="256"/>
                    <a:pt x="327" y="256"/>
                  </a:cubicBezTo>
                  <a:cubicBezTo>
                    <a:pt x="327" y="256"/>
                    <a:pt x="327" y="256"/>
                    <a:pt x="327" y="256"/>
                  </a:cubicBezTo>
                  <a:close/>
                  <a:moveTo>
                    <a:pt x="399" y="286"/>
                  </a:moveTo>
                  <a:cubicBezTo>
                    <a:pt x="399" y="307"/>
                    <a:pt x="391" y="321"/>
                    <a:pt x="373" y="321"/>
                  </a:cubicBezTo>
                  <a:cubicBezTo>
                    <a:pt x="356" y="321"/>
                    <a:pt x="348" y="305"/>
                    <a:pt x="348" y="286"/>
                  </a:cubicBezTo>
                  <a:cubicBezTo>
                    <a:pt x="348" y="266"/>
                    <a:pt x="356" y="251"/>
                    <a:pt x="374" y="251"/>
                  </a:cubicBezTo>
                  <a:cubicBezTo>
                    <a:pt x="392" y="251"/>
                    <a:pt x="399" y="267"/>
                    <a:pt x="399" y="286"/>
                  </a:cubicBezTo>
                  <a:close/>
                  <a:moveTo>
                    <a:pt x="383" y="286"/>
                  </a:moveTo>
                  <a:cubicBezTo>
                    <a:pt x="383" y="271"/>
                    <a:pt x="380" y="263"/>
                    <a:pt x="374" y="263"/>
                  </a:cubicBezTo>
                  <a:cubicBezTo>
                    <a:pt x="368" y="263"/>
                    <a:pt x="364" y="270"/>
                    <a:pt x="364" y="286"/>
                  </a:cubicBezTo>
                  <a:cubicBezTo>
                    <a:pt x="364" y="302"/>
                    <a:pt x="368" y="309"/>
                    <a:pt x="374" y="309"/>
                  </a:cubicBezTo>
                  <a:cubicBezTo>
                    <a:pt x="380" y="309"/>
                    <a:pt x="383" y="301"/>
                    <a:pt x="383" y="286"/>
                  </a:cubicBezTo>
                  <a:close/>
                  <a:moveTo>
                    <a:pt x="315" y="245"/>
                  </a:moveTo>
                  <a:cubicBezTo>
                    <a:pt x="291" y="268"/>
                    <a:pt x="260" y="280"/>
                    <a:pt x="229" y="280"/>
                  </a:cubicBezTo>
                  <a:cubicBezTo>
                    <a:pt x="206" y="280"/>
                    <a:pt x="184" y="274"/>
                    <a:pt x="164" y="262"/>
                  </a:cubicBezTo>
                  <a:cubicBezTo>
                    <a:pt x="71" y="354"/>
                    <a:pt x="71" y="354"/>
                    <a:pt x="71" y="354"/>
                  </a:cubicBezTo>
                  <a:cubicBezTo>
                    <a:pt x="64" y="362"/>
                    <a:pt x="51" y="362"/>
                    <a:pt x="43" y="354"/>
                  </a:cubicBezTo>
                  <a:cubicBezTo>
                    <a:pt x="33" y="344"/>
                    <a:pt x="33" y="344"/>
                    <a:pt x="33" y="344"/>
                  </a:cubicBezTo>
                  <a:cubicBezTo>
                    <a:pt x="25" y="336"/>
                    <a:pt x="25" y="323"/>
                    <a:pt x="33" y="316"/>
                  </a:cubicBezTo>
                  <a:cubicBezTo>
                    <a:pt x="125" y="223"/>
                    <a:pt x="125" y="223"/>
                    <a:pt x="125" y="223"/>
                  </a:cubicBezTo>
                  <a:cubicBezTo>
                    <a:pt x="96" y="176"/>
                    <a:pt x="101" y="113"/>
                    <a:pt x="142" y="72"/>
                  </a:cubicBezTo>
                  <a:cubicBezTo>
                    <a:pt x="166" y="48"/>
                    <a:pt x="198" y="36"/>
                    <a:pt x="229" y="36"/>
                  </a:cubicBezTo>
                  <a:cubicBezTo>
                    <a:pt x="260" y="36"/>
                    <a:pt x="291" y="48"/>
                    <a:pt x="315" y="72"/>
                  </a:cubicBezTo>
                  <a:cubicBezTo>
                    <a:pt x="363" y="119"/>
                    <a:pt x="363" y="197"/>
                    <a:pt x="315" y="245"/>
                  </a:cubicBezTo>
                  <a:close/>
                  <a:moveTo>
                    <a:pt x="312" y="158"/>
                  </a:moveTo>
                  <a:cubicBezTo>
                    <a:pt x="312" y="136"/>
                    <a:pt x="303" y="115"/>
                    <a:pt x="287" y="100"/>
                  </a:cubicBezTo>
                  <a:cubicBezTo>
                    <a:pt x="272" y="84"/>
                    <a:pt x="251" y="75"/>
                    <a:pt x="229" y="75"/>
                  </a:cubicBezTo>
                  <a:cubicBezTo>
                    <a:pt x="207" y="75"/>
                    <a:pt x="186" y="84"/>
                    <a:pt x="170" y="100"/>
                  </a:cubicBezTo>
                  <a:cubicBezTo>
                    <a:pt x="138" y="132"/>
                    <a:pt x="138" y="184"/>
                    <a:pt x="170" y="217"/>
                  </a:cubicBezTo>
                  <a:cubicBezTo>
                    <a:pt x="186" y="232"/>
                    <a:pt x="207" y="241"/>
                    <a:pt x="229" y="241"/>
                  </a:cubicBezTo>
                  <a:cubicBezTo>
                    <a:pt x="251" y="241"/>
                    <a:pt x="272" y="232"/>
                    <a:pt x="287" y="217"/>
                  </a:cubicBezTo>
                  <a:cubicBezTo>
                    <a:pt x="303" y="201"/>
                    <a:pt x="312" y="180"/>
                    <a:pt x="312" y="158"/>
                  </a:cubicBezTo>
                  <a:close/>
                  <a:moveTo>
                    <a:pt x="297" y="18"/>
                  </a:moveTo>
                  <a:cubicBezTo>
                    <a:pt x="298" y="20"/>
                    <a:pt x="300" y="21"/>
                    <a:pt x="302" y="20"/>
                  </a:cubicBezTo>
                  <a:cubicBezTo>
                    <a:pt x="308" y="17"/>
                    <a:pt x="308" y="17"/>
                    <a:pt x="308" y="17"/>
                  </a:cubicBezTo>
                  <a:cubicBezTo>
                    <a:pt x="310" y="16"/>
                    <a:pt x="311" y="15"/>
                    <a:pt x="311" y="15"/>
                  </a:cubicBezTo>
                  <a:cubicBezTo>
                    <a:pt x="311" y="15"/>
                    <a:pt x="311" y="17"/>
                    <a:pt x="311" y="19"/>
                  </a:cubicBezTo>
                  <a:cubicBezTo>
                    <a:pt x="311" y="47"/>
                    <a:pt x="311" y="47"/>
                    <a:pt x="311" y="47"/>
                  </a:cubicBezTo>
                  <a:cubicBezTo>
                    <a:pt x="317" y="51"/>
                    <a:pt x="322" y="56"/>
                    <a:pt x="327" y="60"/>
                  </a:cubicBezTo>
                  <a:cubicBezTo>
                    <a:pt x="327" y="60"/>
                    <a:pt x="327" y="60"/>
                    <a:pt x="327" y="61"/>
                  </a:cubicBezTo>
                  <a:cubicBezTo>
                    <a:pt x="327" y="5"/>
                    <a:pt x="327" y="5"/>
                    <a:pt x="327" y="5"/>
                  </a:cubicBezTo>
                  <a:cubicBezTo>
                    <a:pt x="327" y="3"/>
                    <a:pt x="325" y="1"/>
                    <a:pt x="323" y="1"/>
                  </a:cubicBezTo>
                  <a:cubicBezTo>
                    <a:pt x="318" y="1"/>
                    <a:pt x="318" y="1"/>
                    <a:pt x="318" y="1"/>
                  </a:cubicBezTo>
                  <a:cubicBezTo>
                    <a:pt x="315" y="1"/>
                    <a:pt x="312" y="2"/>
                    <a:pt x="310" y="3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297" y="9"/>
                    <a:pt x="296" y="11"/>
                    <a:pt x="296" y="13"/>
                  </a:cubicBezTo>
                  <a:lnTo>
                    <a:pt x="297" y="18"/>
                  </a:lnTo>
                  <a:close/>
                </a:path>
              </a:pathLst>
            </a:custGeom>
            <a:solidFill>
              <a:srgbClr val="FFFFFF"/>
            </a:solidFill>
            <a:ln w="25400" cap="flat" cmpd="sng" algn="ctr">
              <a:noFill/>
              <a:prstDash val="solid"/>
            </a:ln>
            <a:effectLst>
              <a:outerShdw blurRad="38100" dist="25400" dir="5400000" algn="t" rotWithShape="0">
                <a:prstClr val="black">
                  <a:alpha val="20000"/>
                </a:prstClr>
              </a:outerShdw>
            </a:effectLst>
          </p:spPr>
          <p:txBody>
            <a:bodyPr lIns="91420" tIns="45710" rIns="91420" bIns="45710" anchor="ctr"/>
            <a:lstStyle/>
            <a:p>
              <a:pPr algn="ctr" defTabSz="90260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 dirty="0">
                <a:solidFill>
                  <a:srgbClr val="0096D6"/>
                </a:solidFill>
                <a:cs typeface="Arial"/>
              </a:endParaRPr>
            </a:p>
          </p:txBody>
        </p:sp>
      </p:grpSp>
      <p:sp>
        <p:nvSpPr>
          <p:cNvPr id="103" name="Isosceles Triangle 102"/>
          <p:cNvSpPr/>
          <p:nvPr/>
        </p:nvSpPr>
        <p:spPr>
          <a:xfrm rot="16200000" flipH="1">
            <a:off x="4692952" y="-561061"/>
            <a:ext cx="4676172" cy="5046561"/>
          </a:xfrm>
          <a:prstGeom prst="triangle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6486493" y="816702"/>
            <a:ext cx="2801426" cy="6155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POLICY MANAGEMENT AND ENFORCEMENT</a:t>
            </a:r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6783459" y="1481389"/>
            <a:ext cx="1136009" cy="1370876"/>
            <a:chOff x="6783459" y="2841103"/>
            <a:chExt cx="1136009" cy="1370876"/>
          </a:xfrm>
        </p:grpSpPr>
        <p:grpSp>
          <p:nvGrpSpPr>
            <p:cNvPr id="106" name="Group 105"/>
            <p:cNvGrpSpPr/>
            <p:nvPr/>
          </p:nvGrpSpPr>
          <p:grpSpPr>
            <a:xfrm>
              <a:off x="7053507" y="2841103"/>
              <a:ext cx="565013" cy="565160"/>
              <a:chOff x="6968843" y="385770"/>
              <a:chExt cx="565013" cy="565160"/>
            </a:xfrm>
          </p:grpSpPr>
          <p:sp>
            <p:nvSpPr>
              <p:cNvPr id="108" name="Oval 107"/>
              <p:cNvSpPr/>
              <p:nvPr/>
            </p:nvSpPr>
            <p:spPr>
              <a:xfrm>
                <a:off x="6968843" y="385770"/>
                <a:ext cx="565013" cy="56516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5">
                      <a:lumMod val="50000"/>
                    </a:schemeClr>
                  </a:gs>
                  <a:gs pos="0">
                    <a:schemeClr val="accent6"/>
                  </a:gs>
                  <a:gs pos="50000">
                    <a:schemeClr val="accent5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3" tIns="60948" rIns="121893" bIns="60948" rtlCol="0" anchor="ctr"/>
              <a:lstStyle/>
              <a:p>
                <a:pPr algn="ctr" defTabSz="609215"/>
                <a:endParaRPr lang="en-US" dirty="0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109" name="Group 603"/>
              <p:cNvGrpSpPr>
                <a:grpSpLocks noChangeAspect="1"/>
              </p:cNvGrpSpPr>
              <p:nvPr/>
            </p:nvGrpSpPr>
            <p:grpSpPr bwMode="auto">
              <a:xfrm>
                <a:off x="7111743" y="460288"/>
                <a:ext cx="286392" cy="411259"/>
                <a:chOff x="6556" y="492"/>
                <a:chExt cx="2551" cy="3655"/>
              </a:xfrm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0" name="Freeform 579"/>
                <p:cNvSpPr>
                  <a:spLocks/>
                </p:cNvSpPr>
                <p:nvPr/>
              </p:nvSpPr>
              <p:spPr bwMode="auto">
                <a:xfrm>
                  <a:off x="7671" y="537"/>
                  <a:ext cx="272" cy="132"/>
                </a:xfrm>
                <a:custGeom>
                  <a:avLst/>
                  <a:gdLst>
                    <a:gd name="T0" fmla="*/ 32 w 115"/>
                    <a:gd name="T1" fmla="*/ 0 h 56"/>
                    <a:gd name="T2" fmla="*/ 72 w 115"/>
                    <a:gd name="T3" fmla="*/ 0 h 56"/>
                    <a:gd name="T4" fmla="*/ 0 w 115"/>
                    <a:gd name="T5" fmla="*/ 24 h 56"/>
                    <a:gd name="T6" fmla="*/ 32 w 115"/>
                    <a:gd name="T7" fmla="*/ 0 h 5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5"/>
                    <a:gd name="T13" fmla="*/ 0 h 56"/>
                    <a:gd name="T14" fmla="*/ 115 w 115"/>
                    <a:gd name="T15" fmla="*/ 56 h 5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5" h="56">
                      <a:moveTo>
                        <a:pt x="32" y="0"/>
                      </a:moveTo>
                      <a:cubicBezTo>
                        <a:pt x="45" y="0"/>
                        <a:pt x="59" y="0"/>
                        <a:pt x="72" y="0"/>
                      </a:cubicBezTo>
                      <a:cubicBezTo>
                        <a:pt x="115" y="34"/>
                        <a:pt x="15" y="56"/>
                        <a:pt x="0" y="24"/>
                      </a:cubicBezTo>
                      <a:cubicBezTo>
                        <a:pt x="0" y="5"/>
                        <a:pt x="22" y="8"/>
                        <a:pt x="3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11" name="Freeform 580"/>
                <p:cNvSpPr>
                  <a:spLocks/>
                </p:cNvSpPr>
                <p:nvPr/>
              </p:nvSpPr>
              <p:spPr bwMode="auto">
                <a:xfrm>
                  <a:off x="7274" y="492"/>
                  <a:ext cx="1304" cy="489"/>
                </a:xfrm>
                <a:custGeom>
                  <a:avLst/>
                  <a:gdLst>
                    <a:gd name="T0" fmla="*/ 376 w 552"/>
                    <a:gd name="T1" fmla="*/ 75 h 207"/>
                    <a:gd name="T2" fmla="*/ 308 w 552"/>
                    <a:gd name="T3" fmla="*/ 79 h 207"/>
                    <a:gd name="T4" fmla="*/ 452 w 552"/>
                    <a:gd name="T5" fmla="*/ 123 h 207"/>
                    <a:gd name="T6" fmla="*/ 552 w 552"/>
                    <a:gd name="T7" fmla="*/ 207 h 207"/>
                    <a:gd name="T8" fmla="*/ 428 w 552"/>
                    <a:gd name="T9" fmla="*/ 155 h 207"/>
                    <a:gd name="T10" fmla="*/ 200 w 552"/>
                    <a:gd name="T11" fmla="*/ 127 h 207"/>
                    <a:gd name="T12" fmla="*/ 124 w 552"/>
                    <a:gd name="T13" fmla="*/ 111 h 207"/>
                    <a:gd name="T14" fmla="*/ 0 w 552"/>
                    <a:gd name="T15" fmla="*/ 131 h 207"/>
                    <a:gd name="T16" fmla="*/ 224 w 552"/>
                    <a:gd name="T17" fmla="*/ 71 h 207"/>
                    <a:gd name="T18" fmla="*/ 376 w 552"/>
                    <a:gd name="T19" fmla="*/ 75 h 20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52"/>
                    <a:gd name="T31" fmla="*/ 0 h 207"/>
                    <a:gd name="T32" fmla="*/ 552 w 552"/>
                    <a:gd name="T33" fmla="*/ 207 h 20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52" h="207">
                      <a:moveTo>
                        <a:pt x="376" y="75"/>
                      </a:moveTo>
                      <a:cubicBezTo>
                        <a:pt x="349" y="75"/>
                        <a:pt x="328" y="67"/>
                        <a:pt x="308" y="79"/>
                      </a:cubicBezTo>
                      <a:cubicBezTo>
                        <a:pt x="347" y="104"/>
                        <a:pt x="405" y="105"/>
                        <a:pt x="452" y="123"/>
                      </a:cubicBezTo>
                      <a:cubicBezTo>
                        <a:pt x="494" y="139"/>
                        <a:pt x="548" y="155"/>
                        <a:pt x="552" y="207"/>
                      </a:cubicBezTo>
                      <a:cubicBezTo>
                        <a:pt x="510" y="197"/>
                        <a:pt x="473" y="171"/>
                        <a:pt x="428" y="155"/>
                      </a:cubicBezTo>
                      <a:cubicBezTo>
                        <a:pt x="359" y="130"/>
                        <a:pt x="295" y="137"/>
                        <a:pt x="200" y="127"/>
                      </a:cubicBezTo>
                      <a:cubicBezTo>
                        <a:pt x="174" y="124"/>
                        <a:pt x="150" y="111"/>
                        <a:pt x="124" y="111"/>
                      </a:cubicBezTo>
                      <a:cubicBezTo>
                        <a:pt x="77" y="112"/>
                        <a:pt x="41" y="154"/>
                        <a:pt x="0" y="131"/>
                      </a:cubicBezTo>
                      <a:cubicBezTo>
                        <a:pt x="17" y="48"/>
                        <a:pt x="142" y="83"/>
                        <a:pt x="224" y="71"/>
                      </a:cubicBezTo>
                      <a:cubicBezTo>
                        <a:pt x="275" y="64"/>
                        <a:pt x="359" y="0"/>
                        <a:pt x="376" y="7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12" name="Freeform 581"/>
                <p:cNvSpPr>
                  <a:spLocks/>
                </p:cNvSpPr>
                <p:nvPr/>
              </p:nvSpPr>
              <p:spPr bwMode="auto">
                <a:xfrm>
                  <a:off x="8229" y="601"/>
                  <a:ext cx="203" cy="175"/>
                </a:xfrm>
                <a:custGeom>
                  <a:avLst/>
                  <a:gdLst>
                    <a:gd name="T0" fmla="*/ 80 w 86"/>
                    <a:gd name="T1" fmla="*/ 65 h 74"/>
                    <a:gd name="T2" fmla="*/ 0 w 86"/>
                    <a:gd name="T3" fmla="*/ 41 h 74"/>
                    <a:gd name="T4" fmla="*/ 80 w 86"/>
                    <a:gd name="T5" fmla="*/ 65 h 74"/>
                    <a:gd name="T6" fmla="*/ 0 60000 65536"/>
                    <a:gd name="T7" fmla="*/ 0 60000 65536"/>
                    <a:gd name="T8" fmla="*/ 0 60000 65536"/>
                    <a:gd name="T9" fmla="*/ 0 w 86"/>
                    <a:gd name="T10" fmla="*/ 0 h 74"/>
                    <a:gd name="T11" fmla="*/ 86 w 86"/>
                    <a:gd name="T12" fmla="*/ 74 h 7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6" h="74">
                      <a:moveTo>
                        <a:pt x="80" y="65"/>
                      </a:moveTo>
                      <a:cubicBezTo>
                        <a:pt x="52" y="74"/>
                        <a:pt x="18" y="55"/>
                        <a:pt x="0" y="41"/>
                      </a:cubicBezTo>
                      <a:cubicBezTo>
                        <a:pt x="8" y="0"/>
                        <a:pt x="86" y="28"/>
                        <a:pt x="80" y="6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13" name="Freeform 582"/>
                <p:cNvSpPr>
                  <a:spLocks/>
                </p:cNvSpPr>
                <p:nvPr/>
              </p:nvSpPr>
              <p:spPr bwMode="auto">
                <a:xfrm>
                  <a:off x="6842" y="792"/>
                  <a:ext cx="2154" cy="1030"/>
                </a:xfrm>
                <a:custGeom>
                  <a:avLst/>
                  <a:gdLst>
                    <a:gd name="T0" fmla="*/ 895 w 912"/>
                    <a:gd name="T1" fmla="*/ 436 h 436"/>
                    <a:gd name="T2" fmla="*/ 831 w 912"/>
                    <a:gd name="T3" fmla="*/ 336 h 436"/>
                    <a:gd name="T4" fmla="*/ 759 w 912"/>
                    <a:gd name="T5" fmla="*/ 248 h 436"/>
                    <a:gd name="T6" fmla="*/ 747 w 912"/>
                    <a:gd name="T7" fmla="*/ 184 h 436"/>
                    <a:gd name="T8" fmla="*/ 491 w 912"/>
                    <a:gd name="T9" fmla="*/ 64 h 436"/>
                    <a:gd name="T10" fmla="*/ 295 w 912"/>
                    <a:gd name="T11" fmla="*/ 44 h 436"/>
                    <a:gd name="T12" fmla="*/ 479 w 912"/>
                    <a:gd name="T13" fmla="*/ 84 h 436"/>
                    <a:gd name="T14" fmla="*/ 727 w 912"/>
                    <a:gd name="T15" fmla="*/ 220 h 436"/>
                    <a:gd name="T16" fmla="*/ 471 w 912"/>
                    <a:gd name="T17" fmla="*/ 120 h 436"/>
                    <a:gd name="T18" fmla="*/ 363 w 912"/>
                    <a:gd name="T19" fmla="*/ 120 h 436"/>
                    <a:gd name="T20" fmla="*/ 275 w 912"/>
                    <a:gd name="T21" fmla="*/ 92 h 436"/>
                    <a:gd name="T22" fmla="*/ 7 w 912"/>
                    <a:gd name="T23" fmla="*/ 216 h 436"/>
                    <a:gd name="T24" fmla="*/ 99 w 912"/>
                    <a:gd name="T25" fmla="*/ 132 h 436"/>
                    <a:gd name="T26" fmla="*/ 251 w 912"/>
                    <a:gd name="T27" fmla="*/ 24 h 436"/>
                    <a:gd name="T28" fmla="*/ 387 w 912"/>
                    <a:gd name="T29" fmla="*/ 24 h 436"/>
                    <a:gd name="T30" fmla="*/ 503 w 912"/>
                    <a:gd name="T31" fmla="*/ 28 h 436"/>
                    <a:gd name="T32" fmla="*/ 779 w 912"/>
                    <a:gd name="T33" fmla="*/ 148 h 436"/>
                    <a:gd name="T34" fmla="*/ 803 w 912"/>
                    <a:gd name="T35" fmla="*/ 228 h 436"/>
                    <a:gd name="T36" fmla="*/ 847 w 912"/>
                    <a:gd name="T37" fmla="*/ 276 h 436"/>
                    <a:gd name="T38" fmla="*/ 895 w 912"/>
                    <a:gd name="T39" fmla="*/ 436 h 4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12"/>
                    <a:gd name="T61" fmla="*/ 0 h 436"/>
                    <a:gd name="T62" fmla="*/ 912 w 912"/>
                    <a:gd name="T63" fmla="*/ 436 h 4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12" h="436">
                      <a:moveTo>
                        <a:pt x="895" y="436"/>
                      </a:moveTo>
                      <a:cubicBezTo>
                        <a:pt x="864" y="406"/>
                        <a:pt x="854" y="371"/>
                        <a:pt x="831" y="336"/>
                      </a:cubicBezTo>
                      <a:cubicBezTo>
                        <a:pt x="811" y="305"/>
                        <a:pt x="772" y="280"/>
                        <a:pt x="759" y="248"/>
                      </a:cubicBezTo>
                      <a:cubicBezTo>
                        <a:pt x="752" y="230"/>
                        <a:pt x="756" y="204"/>
                        <a:pt x="747" y="184"/>
                      </a:cubicBezTo>
                      <a:cubicBezTo>
                        <a:pt x="721" y="123"/>
                        <a:pt x="586" y="71"/>
                        <a:pt x="491" y="64"/>
                      </a:cubicBezTo>
                      <a:cubicBezTo>
                        <a:pt x="413" y="58"/>
                        <a:pt x="362" y="58"/>
                        <a:pt x="295" y="44"/>
                      </a:cubicBezTo>
                      <a:cubicBezTo>
                        <a:pt x="321" y="92"/>
                        <a:pt x="409" y="79"/>
                        <a:pt x="479" y="84"/>
                      </a:cubicBezTo>
                      <a:cubicBezTo>
                        <a:pt x="591" y="92"/>
                        <a:pt x="712" y="133"/>
                        <a:pt x="727" y="220"/>
                      </a:cubicBezTo>
                      <a:cubicBezTo>
                        <a:pt x="646" y="185"/>
                        <a:pt x="577" y="128"/>
                        <a:pt x="471" y="120"/>
                      </a:cubicBezTo>
                      <a:cubicBezTo>
                        <a:pt x="437" y="117"/>
                        <a:pt x="399" y="124"/>
                        <a:pt x="363" y="120"/>
                      </a:cubicBezTo>
                      <a:cubicBezTo>
                        <a:pt x="333" y="116"/>
                        <a:pt x="305" y="94"/>
                        <a:pt x="275" y="92"/>
                      </a:cubicBezTo>
                      <a:cubicBezTo>
                        <a:pt x="165" y="84"/>
                        <a:pt x="112" y="218"/>
                        <a:pt x="7" y="216"/>
                      </a:cubicBezTo>
                      <a:cubicBezTo>
                        <a:pt x="0" y="168"/>
                        <a:pt x="63" y="154"/>
                        <a:pt x="99" y="132"/>
                      </a:cubicBezTo>
                      <a:cubicBezTo>
                        <a:pt x="142" y="106"/>
                        <a:pt x="199" y="55"/>
                        <a:pt x="251" y="24"/>
                      </a:cubicBezTo>
                      <a:cubicBezTo>
                        <a:pt x="292" y="0"/>
                        <a:pt x="338" y="16"/>
                        <a:pt x="387" y="24"/>
                      </a:cubicBezTo>
                      <a:cubicBezTo>
                        <a:pt x="425" y="30"/>
                        <a:pt x="464" y="25"/>
                        <a:pt x="503" y="28"/>
                      </a:cubicBezTo>
                      <a:cubicBezTo>
                        <a:pt x="592" y="34"/>
                        <a:pt x="736" y="87"/>
                        <a:pt x="779" y="148"/>
                      </a:cubicBezTo>
                      <a:cubicBezTo>
                        <a:pt x="796" y="173"/>
                        <a:pt x="793" y="202"/>
                        <a:pt x="803" y="228"/>
                      </a:cubicBezTo>
                      <a:cubicBezTo>
                        <a:pt x="811" y="248"/>
                        <a:pt x="831" y="256"/>
                        <a:pt x="847" y="276"/>
                      </a:cubicBezTo>
                      <a:cubicBezTo>
                        <a:pt x="880" y="315"/>
                        <a:pt x="912" y="375"/>
                        <a:pt x="895" y="4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14" name="Freeform 583"/>
                <p:cNvSpPr>
                  <a:spLocks/>
                </p:cNvSpPr>
                <p:nvPr/>
              </p:nvSpPr>
              <p:spPr bwMode="auto">
                <a:xfrm>
                  <a:off x="7010" y="844"/>
                  <a:ext cx="255" cy="194"/>
                </a:xfrm>
                <a:custGeom>
                  <a:avLst/>
                  <a:gdLst>
                    <a:gd name="T0" fmla="*/ 108 w 108"/>
                    <a:gd name="T1" fmla="*/ 10 h 82"/>
                    <a:gd name="T2" fmla="*/ 0 w 108"/>
                    <a:gd name="T3" fmla="*/ 82 h 82"/>
                    <a:gd name="T4" fmla="*/ 108 w 108"/>
                    <a:gd name="T5" fmla="*/ 10 h 82"/>
                    <a:gd name="T6" fmla="*/ 0 60000 65536"/>
                    <a:gd name="T7" fmla="*/ 0 60000 65536"/>
                    <a:gd name="T8" fmla="*/ 0 60000 65536"/>
                    <a:gd name="T9" fmla="*/ 0 w 108"/>
                    <a:gd name="T10" fmla="*/ 0 h 82"/>
                    <a:gd name="T11" fmla="*/ 108 w 108"/>
                    <a:gd name="T12" fmla="*/ 82 h 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8" h="82">
                      <a:moveTo>
                        <a:pt x="108" y="10"/>
                      </a:moveTo>
                      <a:cubicBezTo>
                        <a:pt x="93" y="53"/>
                        <a:pt x="43" y="81"/>
                        <a:pt x="0" y="82"/>
                      </a:cubicBezTo>
                      <a:cubicBezTo>
                        <a:pt x="14" y="38"/>
                        <a:pt x="53" y="0"/>
                        <a:pt x="108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15" name="Freeform 584"/>
                <p:cNvSpPr>
                  <a:spLocks/>
                </p:cNvSpPr>
                <p:nvPr/>
              </p:nvSpPr>
              <p:spPr bwMode="auto">
                <a:xfrm>
                  <a:off x="6632" y="1010"/>
                  <a:ext cx="916" cy="859"/>
                </a:xfrm>
                <a:custGeom>
                  <a:avLst/>
                  <a:gdLst>
                    <a:gd name="T0" fmla="*/ 388 w 388"/>
                    <a:gd name="T1" fmla="*/ 36 h 364"/>
                    <a:gd name="T2" fmla="*/ 220 w 388"/>
                    <a:gd name="T3" fmla="*/ 148 h 364"/>
                    <a:gd name="T4" fmla="*/ 192 w 388"/>
                    <a:gd name="T5" fmla="*/ 200 h 364"/>
                    <a:gd name="T6" fmla="*/ 96 w 388"/>
                    <a:gd name="T7" fmla="*/ 276 h 364"/>
                    <a:gd name="T8" fmla="*/ 12 w 388"/>
                    <a:gd name="T9" fmla="*/ 364 h 364"/>
                    <a:gd name="T10" fmla="*/ 88 w 388"/>
                    <a:gd name="T11" fmla="*/ 232 h 364"/>
                    <a:gd name="T12" fmla="*/ 160 w 388"/>
                    <a:gd name="T13" fmla="*/ 184 h 364"/>
                    <a:gd name="T14" fmla="*/ 208 w 388"/>
                    <a:gd name="T15" fmla="*/ 104 h 364"/>
                    <a:gd name="T16" fmla="*/ 388 w 388"/>
                    <a:gd name="T17" fmla="*/ 36 h 36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8"/>
                    <a:gd name="T28" fmla="*/ 0 h 364"/>
                    <a:gd name="T29" fmla="*/ 388 w 388"/>
                    <a:gd name="T30" fmla="*/ 364 h 36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8" h="364">
                      <a:moveTo>
                        <a:pt x="388" y="36"/>
                      </a:moveTo>
                      <a:cubicBezTo>
                        <a:pt x="327" y="76"/>
                        <a:pt x="262" y="93"/>
                        <a:pt x="220" y="148"/>
                      </a:cubicBezTo>
                      <a:cubicBezTo>
                        <a:pt x="208" y="164"/>
                        <a:pt x="205" y="185"/>
                        <a:pt x="192" y="200"/>
                      </a:cubicBezTo>
                      <a:cubicBezTo>
                        <a:pt x="166" y="229"/>
                        <a:pt x="126" y="246"/>
                        <a:pt x="96" y="276"/>
                      </a:cubicBezTo>
                      <a:cubicBezTo>
                        <a:pt x="66" y="306"/>
                        <a:pt x="53" y="347"/>
                        <a:pt x="12" y="364"/>
                      </a:cubicBezTo>
                      <a:cubicBezTo>
                        <a:pt x="0" y="307"/>
                        <a:pt x="48" y="268"/>
                        <a:pt x="88" y="232"/>
                      </a:cubicBezTo>
                      <a:cubicBezTo>
                        <a:pt x="110" y="212"/>
                        <a:pt x="142" y="202"/>
                        <a:pt x="160" y="184"/>
                      </a:cubicBezTo>
                      <a:cubicBezTo>
                        <a:pt x="179" y="165"/>
                        <a:pt x="187" y="127"/>
                        <a:pt x="208" y="104"/>
                      </a:cubicBezTo>
                      <a:cubicBezTo>
                        <a:pt x="245" y="65"/>
                        <a:pt x="341" y="0"/>
                        <a:pt x="388" y="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16" name="Freeform 585"/>
                <p:cNvSpPr>
                  <a:spLocks/>
                </p:cNvSpPr>
                <p:nvPr/>
              </p:nvSpPr>
              <p:spPr bwMode="auto">
                <a:xfrm>
                  <a:off x="7189" y="1090"/>
                  <a:ext cx="1918" cy="1885"/>
                </a:xfrm>
                <a:custGeom>
                  <a:avLst/>
                  <a:gdLst>
                    <a:gd name="T0" fmla="*/ 812 w 812"/>
                    <a:gd name="T1" fmla="*/ 598 h 798"/>
                    <a:gd name="T2" fmla="*/ 812 w 812"/>
                    <a:gd name="T3" fmla="*/ 682 h 798"/>
                    <a:gd name="T4" fmla="*/ 760 w 812"/>
                    <a:gd name="T5" fmla="*/ 798 h 798"/>
                    <a:gd name="T6" fmla="*/ 772 w 812"/>
                    <a:gd name="T7" fmla="*/ 590 h 798"/>
                    <a:gd name="T8" fmla="*/ 576 w 812"/>
                    <a:gd name="T9" fmla="*/ 182 h 798"/>
                    <a:gd name="T10" fmla="*/ 100 w 812"/>
                    <a:gd name="T11" fmla="*/ 94 h 798"/>
                    <a:gd name="T12" fmla="*/ 0 w 812"/>
                    <a:gd name="T13" fmla="*/ 154 h 798"/>
                    <a:gd name="T14" fmla="*/ 112 w 812"/>
                    <a:gd name="T15" fmla="*/ 50 h 798"/>
                    <a:gd name="T16" fmla="*/ 364 w 812"/>
                    <a:gd name="T17" fmla="*/ 22 h 798"/>
                    <a:gd name="T18" fmla="*/ 812 w 812"/>
                    <a:gd name="T19" fmla="*/ 598 h 79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812"/>
                    <a:gd name="T31" fmla="*/ 0 h 798"/>
                    <a:gd name="T32" fmla="*/ 812 w 812"/>
                    <a:gd name="T33" fmla="*/ 798 h 79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812" h="798">
                      <a:moveTo>
                        <a:pt x="812" y="598"/>
                      </a:moveTo>
                      <a:cubicBezTo>
                        <a:pt x="812" y="626"/>
                        <a:pt x="812" y="654"/>
                        <a:pt x="812" y="682"/>
                      </a:cubicBezTo>
                      <a:cubicBezTo>
                        <a:pt x="796" y="722"/>
                        <a:pt x="801" y="783"/>
                        <a:pt x="760" y="798"/>
                      </a:cubicBezTo>
                      <a:cubicBezTo>
                        <a:pt x="757" y="729"/>
                        <a:pt x="777" y="659"/>
                        <a:pt x="772" y="590"/>
                      </a:cubicBezTo>
                      <a:cubicBezTo>
                        <a:pt x="760" y="437"/>
                        <a:pt x="656" y="264"/>
                        <a:pt x="576" y="182"/>
                      </a:cubicBezTo>
                      <a:cubicBezTo>
                        <a:pt x="477" y="80"/>
                        <a:pt x="267" y="0"/>
                        <a:pt x="100" y="94"/>
                      </a:cubicBezTo>
                      <a:cubicBezTo>
                        <a:pt x="64" y="114"/>
                        <a:pt x="48" y="161"/>
                        <a:pt x="0" y="154"/>
                      </a:cubicBezTo>
                      <a:cubicBezTo>
                        <a:pt x="13" y="101"/>
                        <a:pt x="67" y="72"/>
                        <a:pt x="112" y="50"/>
                      </a:cubicBezTo>
                      <a:cubicBezTo>
                        <a:pt x="181" y="17"/>
                        <a:pt x="283" y="3"/>
                        <a:pt x="364" y="22"/>
                      </a:cubicBezTo>
                      <a:cubicBezTo>
                        <a:pt x="614" y="81"/>
                        <a:pt x="776" y="324"/>
                        <a:pt x="812" y="59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17" name="Freeform 586"/>
                <p:cNvSpPr>
                  <a:spLocks/>
                </p:cNvSpPr>
                <p:nvPr/>
              </p:nvSpPr>
              <p:spPr bwMode="auto">
                <a:xfrm>
                  <a:off x="6556" y="1267"/>
                  <a:ext cx="2407" cy="1623"/>
                </a:xfrm>
                <a:custGeom>
                  <a:avLst/>
                  <a:gdLst>
                    <a:gd name="T0" fmla="*/ 0 w 1019"/>
                    <a:gd name="T1" fmla="*/ 467 h 687"/>
                    <a:gd name="T2" fmla="*/ 0 w 1019"/>
                    <a:gd name="T3" fmla="*/ 435 h 687"/>
                    <a:gd name="T4" fmla="*/ 220 w 1019"/>
                    <a:gd name="T5" fmla="*/ 131 h 687"/>
                    <a:gd name="T6" fmla="*/ 296 w 1019"/>
                    <a:gd name="T7" fmla="*/ 103 h 687"/>
                    <a:gd name="T8" fmla="*/ 380 w 1019"/>
                    <a:gd name="T9" fmla="*/ 43 h 687"/>
                    <a:gd name="T10" fmla="*/ 588 w 1019"/>
                    <a:gd name="T11" fmla="*/ 3 h 687"/>
                    <a:gd name="T12" fmla="*/ 844 w 1019"/>
                    <a:gd name="T13" fmla="*/ 143 h 687"/>
                    <a:gd name="T14" fmla="*/ 1012 w 1019"/>
                    <a:gd name="T15" fmla="*/ 551 h 687"/>
                    <a:gd name="T16" fmla="*/ 976 w 1019"/>
                    <a:gd name="T17" fmla="*/ 687 h 687"/>
                    <a:gd name="T18" fmla="*/ 968 w 1019"/>
                    <a:gd name="T19" fmla="*/ 539 h 687"/>
                    <a:gd name="T20" fmla="*/ 820 w 1019"/>
                    <a:gd name="T21" fmla="*/ 187 h 687"/>
                    <a:gd name="T22" fmla="*/ 412 w 1019"/>
                    <a:gd name="T23" fmla="*/ 75 h 687"/>
                    <a:gd name="T24" fmla="*/ 304 w 1019"/>
                    <a:gd name="T25" fmla="*/ 151 h 687"/>
                    <a:gd name="T26" fmla="*/ 232 w 1019"/>
                    <a:gd name="T27" fmla="*/ 171 h 687"/>
                    <a:gd name="T28" fmla="*/ 68 w 1019"/>
                    <a:gd name="T29" fmla="*/ 371 h 687"/>
                    <a:gd name="T30" fmla="*/ 0 w 1019"/>
                    <a:gd name="T31" fmla="*/ 467 h 68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019"/>
                    <a:gd name="T49" fmla="*/ 0 h 687"/>
                    <a:gd name="T50" fmla="*/ 1019 w 1019"/>
                    <a:gd name="T51" fmla="*/ 687 h 68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019" h="687">
                      <a:moveTo>
                        <a:pt x="0" y="467"/>
                      </a:moveTo>
                      <a:cubicBezTo>
                        <a:pt x="0" y="456"/>
                        <a:pt x="0" y="446"/>
                        <a:pt x="0" y="435"/>
                      </a:cubicBezTo>
                      <a:cubicBezTo>
                        <a:pt x="35" y="319"/>
                        <a:pt x="123" y="178"/>
                        <a:pt x="220" y="131"/>
                      </a:cubicBezTo>
                      <a:cubicBezTo>
                        <a:pt x="245" y="119"/>
                        <a:pt x="272" y="115"/>
                        <a:pt x="296" y="103"/>
                      </a:cubicBezTo>
                      <a:cubicBezTo>
                        <a:pt x="329" y="86"/>
                        <a:pt x="354" y="58"/>
                        <a:pt x="380" y="43"/>
                      </a:cubicBezTo>
                      <a:cubicBezTo>
                        <a:pt x="432" y="14"/>
                        <a:pt x="497" y="0"/>
                        <a:pt x="588" y="3"/>
                      </a:cubicBezTo>
                      <a:cubicBezTo>
                        <a:pt x="693" y="7"/>
                        <a:pt x="788" y="78"/>
                        <a:pt x="844" y="143"/>
                      </a:cubicBezTo>
                      <a:cubicBezTo>
                        <a:pt x="930" y="242"/>
                        <a:pt x="1012" y="387"/>
                        <a:pt x="1012" y="551"/>
                      </a:cubicBezTo>
                      <a:cubicBezTo>
                        <a:pt x="1012" y="598"/>
                        <a:pt x="1019" y="653"/>
                        <a:pt x="976" y="687"/>
                      </a:cubicBezTo>
                      <a:cubicBezTo>
                        <a:pt x="955" y="635"/>
                        <a:pt x="970" y="584"/>
                        <a:pt x="968" y="539"/>
                      </a:cubicBezTo>
                      <a:cubicBezTo>
                        <a:pt x="961" y="392"/>
                        <a:pt x="890" y="271"/>
                        <a:pt x="820" y="187"/>
                      </a:cubicBezTo>
                      <a:cubicBezTo>
                        <a:pt x="740" y="91"/>
                        <a:pt x="571" y="0"/>
                        <a:pt x="412" y="75"/>
                      </a:cubicBezTo>
                      <a:cubicBezTo>
                        <a:pt x="373" y="93"/>
                        <a:pt x="347" y="132"/>
                        <a:pt x="304" y="151"/>
                      </a:cubicBezTo>
                      <a:cubicBezTo>
                        <a:pt x="283" y="160"/>
                        <a:pt x="256" y="159"/>
                        <a:pt x="232" y="171"/>
                      </a:cubicBezTo>
                      <a:cubicBezTo>
                        <a:pt x="156" y="208"/>
                        <a:pt x="102" y="300"/>
                        <a:pt x="68" y="371"/>
                      </a:cubicBezTo>
                      <a:cubicBezTo>
                        <a:pt x="52" y="406"/>
                        <a:pt x="34" y="484"/>
                        <a:pt x="0" y="46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18" name="Freeform 587"/>
                <p:cNvSpPr>
                  <a:spLocks/>
                </p:cNvSpPr>
                <p:nvPr/>
              </p:nvSpPr>
              <p:spPr bwMode="auto">
                <a:xfrm>
                  <a:off x="6752" y="1312"/>
                  <a:ext cx="258" cy="236"/>
                </a:xfrm>
                <a:custGeom>
                  <a:avLst/>
                  <a:gdLst>
                    <a:gd name="T0" fmla="*/ 109 w 109"/>
                    <a:gd name="T1" fmla="*/ 0 h 100"/>
                    <a:gd name="T2" fmla="*/ 1 w 109"/>
                    <a:gd name="T3" fmla="*/ 100 h 100"/>
                    <a:gd name="T4" fmla="*/ 109 w 109"/>
                    <a:gd name="T5" fmla="*/ 0 h 100"/>
                    <a:gd name="T6" fmla="*/ 0 60000 65536"/>
                    <a:gd name="T7" fmla="*/ 0 60000 65536"/>
                    <a:gd name="T8" fmla="*/ 0 60000 65536"/>
                    <a:gd name="T9" fmla="*/ 0 w 109"/>
                    <a:gd name="T10" fmla="*/ 0 h 100"/>
                    <a:gd name="T11" fmla="*/ 109 w 109"/>
                    <a:gd name="T12" fmla="*/ 100 h 1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9" h="100">
                      <a:moveTo>
                        <a:pt x="109" y="0"/>
                      </a:moveTo>
                      <a:cubicBezTo>
                        <a:pt x="102" y="62"/>
                        <a:pt x="47" y="77"/>
                        <a:pt x="1" y="100"/>
                      </a:cubicBezTo>
                      <a:cubicBezTo>
                        <a:pt x="0" y="45"/>
                        <a:pt x="52" y="10"/>
                        <a:pt x="10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19" name="Freeform 588"/>
                <p:cNvSpPr>
                  <a:spLocks/>
                </p:cNvSpPr>
                <p:nvPr/>
              </p:nvSpPr>
              <p:spPr bwMode="auto">
                <a:xfrm>
                  <a:off x="6589" y="1432"/>
                  <a:ext cx="1970" cy="2488"/>
                </a:xfrm>
                <a:custGeom>
                  <a:avLst/>
                  <a:gdLst>
                    <a:gd name="T0" fmla="*/ 386 w 834"/>
                    <a:gd name="T1" fmla="*/ 105 h 1053"/>
                    <a:gd name="T2" fmla="*/ 470 w 834"/>
                    <a:gd name="T3" fmla="*/ 85 h 1053"/>
                    <a:gd name="T4" fmla="*/ 834 w 834"/>
                    <a:gd name="T5" fmla="*/ 397 h 1053"/>
                    <a:gd name="T6" fmla="*/ 830 w 834"/>
                    <a:gd name="T7" fmla="*/ 429 h 1053"/>
                    <a:gd name="T8" fmla="*/ 694 w 834"/>
                    <a:gd name="T9" fmla="*/ 869 h 1053"/>
                    <a:gd name="T10" fmla="*/ 542 w 834"/>
                    <a:gd name="T11" fmla="*/ 937 h 1053"/>
                    <a:gd name="T12" fmla="*/ 434 w 834"/>
                    <a:gd name="T13" fmla="*/ 1001 h 1053"/>
                    <a:gd name="T14" fmla="*/ 302 w 834"/>
                    <a:gd name="T15" fmla="*/ 1021 h 1053"/>
                    <a:gd name="T16" fmla="*/ 222 w 834"/>
                    <a:gd name="T17" fmla="*/ 1045 h 1053"/>
                    <a:gd name="T18" fmla="*/ 390 w 834"/>
                    <a:gd name="T19" fmla="*/ 965 h 1053"/>
                    <a:gd name="T20" fmla="*/ 690 w 834"/>
                    <a:gd name="T21" fmla="*/ 625 h 1053"/>
                    <a:gd name="T22" fmla="*/ 714 w 834"/>
                    <a:gd name="T23" fmla="*/ 521 h 1053"/>
                    <a:gd name="T24" fmla="*/ 722 w 834"/>
                    <a:gd name="T25" fmla="*/ 653 h 1053"/>
                    <a:gd name="T26" fmla="*/ 622 w 834"/>
                    <a:gd name="T27" fmla="*/ 861 h 1053"/>
                    <a:gd name="T28" fmla="*/ 766 w 834"/>
                    <a:gd name="T29" fmla="*/ 529 h 1053"/>
                    <a:gd name="T30" fmla="*/ 778 w 834"/>
                    <a:gd name="T31" fmla="*/ 361 h 1053"/>
                    <a:gd name="T32" fmla="*/ 522 w 834"/>
                    <a:gd name="T33" fmla="*/ 133 h 1053"/>
                    <a:gd name="T34" fmla="*/ 326 w 834"/>
                    <a:gd name="T35" fmla="*/ 205 h 1053"/>
                    <a:gd name="T36" fmla="*/ 202 w 834"/>
                    <a:gd name="T37" fmla="*/ 321 h 1053"/>
                    <a:gd name="T38" fmla="*/ 114 w 834"/>
                    <a:gd name="T39" fmla="*/ 505 h 1053"/>
                    <a:gd name="T40" fmla="*/ 18 w 834"/>
                    <a:gd name="T41" fmla="*/ 645 h 1053"/>
                    <a:gd name="T42" fmla="*/ 78 w 834"/>
                    <a:gd name="T43" fmla="*/ 477 h 1053"/>
                    <a:gd name="T44" fmla="*/ 150 w 834"/>
                    <a:gd name="T45" fmla="*/ 309 h 1053"/>
                    <a:gd name="T46" fmla="*/ 266 w 834"/>
                    <a:gd name="T47" fmla="*/ 185 h 1053"/>
                    <a:gd name="T48" fmla="*/ 502 w 834"/>
                    <a:gd name="T49" fmla="*/ 5 h 1053"/>
                    <a:gd name="T50" fmla="*/ 574 w 834"/>
                    <a:gd name="T51" fmla="*/ 25 h 1053"/>
                    <a:gd name="T52" fmla="*/ 470 w 834"/>
                    <a:gd name="T53" fmla="*/ 57 h 1053"/>
                    <a:gd name="T54" fmla="*/ 386 w 834"/>
                    <a:gd name="T55" fmla="*/ 105 h 105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834"/>
                    <a:gd name="T85" fmla="*/ 0 h 1053"/>
                    <a:gd name="T86" fmla="*/ 834 w 834"/>
                    <a:gd name="T87" fmla="*/ 1053 h 1053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834" h="1053">
                      <a:moveTo>
                        <a:pt x="386" y="105"/>
                      </a:moveTo>
                      <a:cubicBezTo>
                        <a:pt x="419" y="107"/>
                        <a:pt x="441" y="88"/>
                        <a:pt x="470" y="85"/>
                      </a:cubicBezTo>
                      <a:cubicBezTo>
                        <a:pt x="658" y="63"/>
                        <a:pt x="834" y="235"/>
                        <a:pt x="834" y="397"/>
                      </a:cubicBezTo>
                      <a:cubicBezTo>
                        <a:pt x="834" y="407"/>
                        <a:pt x="832" y="420"/>
                        <a:pt x="830" y="429"/>
                      </a:cubicBezTo>
                      <a:cubicBezTo>
                        <a:pt x="792" y="614"/>
                        <a:pt x="805" y="765"/>
                        <a:pt x="694" y="869"/>
                      </a:cubicBezTo>
                      <a:cubicBezTo>
                        <a:pt x="652" y="909"/>
                        <a:pt x="601" y="916"/>
                        <a:pt x="542" y="937"/>
                      </a:cubicBezTo>
                      <a:cubicBezTo>
                        <a:pt x="502" y="951"/>
                        <a:pt x="477" y="984"/>
                        <a:pt x="434" y="1001"/>
                      </a:cubicBezTo>
                      <a:cubicBezTo>
                        <a:pt x="395" y="1017"/>
                        <a:pt x="348" y="1010"/>
                        <a:pt x="302" y="1021"/>
                      </a:cubicBezTo>
                      <a:cubicBezTo>
                        <a:pt x="278" y="1027"/>
                        <a:pt x="256" y="1053"/>
                        <a:pt x="222" y="1045"/>
                      </a:cubicBezTo>
                      <a:cubicBezTo>
                        <a:pt x="220" y="972"/>
                        <a:pt x="328" y="988"/>
                        <a:pt x="390" y="965"/>
                      </a:cubicBezTo>
                      <a:cubicBezTo>
                        <a:pt x="533" y="914"/>
                        <a:pt x="657" y="786"/>
                        <a:pt x="690" y="625"/>
                      </a:cubicBezTo>
                      <a:cubicBezTo>
                        <a:pt x="697" y="593"/>
                        <a:pt x="685" y="552"/>
                        <a:pt x="714" y="521"/>
                      </a:cubicBezTo>
                      <a:cubicBezTo>
                        <a:pt x="764" y="541"/>
                        <a:pt x="733" y="611"/>
                        <a:pt x="722" y="653"/>
                      </a:cubicBezTo>
                      <a:cubicBezTo>
                        <a:pt x="700" y="737"/>
                        <a:pt x="671" y="808"/>
                        <a:pt x="622" y="861"/>
                      </a:cubicBezTo>
                      <a:cubicBezTo>
                        <a:pt x="735" y="819"/>
                        <a:pt x="755" y="678"/>
                        <a:pt x="766" y="529"/>
                      </a:cubicBezTo>
                      <a:cubicBezTo>
                        <a:pt x="771" y="467"/>
                        <a:pt x="790" y="414"/>
                        <a:pt x="778" y="361"/>
                      </a:cubicBezTo>
                      <a:cubicBezTo>
                        <a:pt x="753" y="251"/>
                        <a:pt x="651" y="135"/>
                        <a:pt x="522" y="133"/>
                      </a:cubicBezTo>
                      <a:cubicBezTo>
                        <a:pt x="442" y="132"/>
                        <a:pt x="378" y="164"/>
                        <a:pt x="326" y="205"/>
                      </a:cubicBezTo>
                      <a:cubicBezTo>
                        <a:pt x="288" y="236"/>
                        <a:pt x="235" y="283"/>
                        <a:pt x="202" y="321"/>
                      </a:cubicBezTo>
                      <a:cubicBezTo>
                        <a:pt x="166" y="363"/>
                        <a:pt x="144" y="445"/>
                        <a:pt x="114" y="505"/>
                      </a:cubicBezTo>
                      <a:cubicBezTo>
                        <a:pt x="89" y="556"/>
                        <a:pt x="74" y="622"/>
                        <a:pt x="18" y="645"/>
                      </a:cubicBezTo>
                      <a:cubicBezTo>
                        <a:pt x="0" y="588"/>
                        <a:pt x="50" y="534"/>
                        <a:pt x="78" y="477"/>
                      </a:cubicBezTo>
                      <a:cubicBezTo>
                        <a:pt x="104" y="424"/>
                        <a:pt x="119" y="359"/>
                        <a:pt x="150" y="309"/>
                      </a:cubicBezTo>
                      <a:cubicBezTo>
                        <a:pt x="177" y="264"/>
                        <a:pt x="229" y="225"/>
                        <a:pt x="266" y="185"/>
                      </a:cubicBezTo>
                      <a:cubicBezTo>
                        <a:pt x="341" y="106"/>
                        <a:pt x="369" y="17"/>
                        <a:pt x="502" y="5"/>
                      </a:cubicBezTo>
                      <a:cubicBezTo>
                        <a:pt x="524" y="3"/>
                        <a:pt x="572" y="0"/>
                        <a:pt x="574" y="25"/>
                      </a:cubicBezTo>
                      <a:cubicBezTo>
                        <a:pt x="577" y="58"/>
                        <a:pt x="501" y="50"/>
                        <a:pt x="470" y="57"/>
                      </a:cubicBezTo>
                      <a:cubicBezTo>
                        <a:pt x="435" y="65"/>
                        <a:pt x="401" y="77"/>
                        <a:pt x="386" y="10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20" name="Freeform 589"/>
                <p:cNvSpPr>
                  <a:spLocks/>
                </p:cNvSpPr>
                <p:nvPr/>
              </p:nvSpPr>
              <p:spPr bwMode="auto">
                <a:xfrm>
                  <a:off x="7983" y="1435"/>
                  <a:ext cx="817" cy="1455"/>
                </a:xfrm>
                <a:custGeom>
                  <a:avLst/>
                  <a:gdLst>
                    <a:gd name="T0" fmla="*/ 304 w 346"/>
                    <a:gd name="T1" fmla="*/ 616 h 616"/>
                    <a:gd name="T2" fmla="*/ 300 w 346"/>
                    <a:gd name="T3" fmla="*/ 464 h 616"/>
                    <a:gd name="T4" fmla="*/ 280 w 346"/>
                    <a:gd name="T5" fmla="*/ 412 h 616"/>
                    <a:gd name="T6" fmla="*/ 232 w 346"/>
                    <a:gd name="T7" fmla="*/ 260 h 616"/>
                    <a:gd name="T8" fmla="*/ 80 w 346"/>
                    <a:gd name="T9" fmla="*/ 92 h 616"/>
                    <a:gd name="T10" fmla="*/ 0 w 346"/>
                    <a:gd name="T11" fmla="*/ 32 h 616"/>
                    <a:gd name="T12" fmla="*/ 200 w 346"/>
                    <a:gd name="T13" fmla="*/ 132 h 616"/>
                    <a:gd name="T14" fmla="*/ 340 w 346"/>
                    <a:gd name="T15" fmla="*/ 448 h 616"/>
                    <a:gd name="T16" fmla="*/ 304 w 346"/>
                    <a:gd name="T17" fmla="*/ 616 h 6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46"/>
                    <a:gd name="T28" fmla="*/ 0 h 616"/>
                    <a:gd name="T29" fmla="*/ 346 w 346"/>
                    <a:gd name="T30" fmla="*/ 616 h 6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46" h="616">
                      <a:moveTo>
                        <a:pt x="304" y="616"/>
                      </a:moveTo>
                      <a:cubicBezTo>
                        <a:pt x="276" y="580"/>
                        <a:pt x="309" y="515"/>
                        <a:pt x="300" y="464"/>
                      </a:cubicBezTo>
                      <a:cubicBezTo>
                        <a:pt x="297" y="445"/>
                        <a:pt x="285" y="430"/>
                        <a:pt x="280" y="412"/>
                      </a:cubicBezTo>
                      <a:cubicBezTo>
                        <a:pt x="264" y="354"/>
                        <a:pt x="258" y="308"/>
                        <a:pt x="232" y="260"/>
                      </a:cubicBezTo>
                      <a:cubicBezTo>
                        <a:pt x="197" y="196"/>
                        <a:pt x="138" y="127"/>
                        <a:pt x="80" y="92"/>
                      </a:cubicBezTo>
                      <a:cubicBezTo>
                        <a:pt x="53" y="76"/>
                        <a:pt x="6" y="77"/>
                        <a:pt x="0" y="32"/>
                      </a:cubicBezTo>
                      <a:cubicBezTo>
                        <a:pt x="46" y="0"/>
                        <a:pt x="161" y="84"/>
                        <a:pt x="200" y="132"/>
                      </a:cubicBezTo>
                      <a:cubicBezTo>
                        <a:pt x="269" y="217"/>
                        <a:pt x="332" y="346"/>
                        <a:pt x="340" y="448"/>
                      </a:cubicBezTo>
                      <a:cubicBezTo>
                        <a:pt x="345" y="509"/>
                        <a:pt x="346" y="588"/>
                        <a:pt x="304" y="6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21" name="Freeform 590"/>
                <p:cNvSpPr>
                  <a:spLocks/>
                </p:cNvSpPr>
                <p:nvPr/>
              </p:nvSpPr>
              <p:spPr bwMode="auto">
                <a:xfrm>
                  <a:off x="6585" y="1680"/>
                  <a:ext cx="663" cy="993"/>
                </a:xfrm>
                <a:custGeom>
                  <a:avLst/>
                  <a:gdLst>
                    <a:gd name="T0" fmla="*/ 276 w 281"/>
                    <a:gd name="T1" fmla="*/ 0 h 420"/>
                    <a:gd name="T2" fmla="*/ 184 w 281"/>
                    <a:gd name="T3" fmla="*/ 116 h 420"/>
                    <a:gd name="T4" fmla="*/ 100 w 281"/>
                    <a:gd name="T5" fmla="*/ 244 h 420"/>
                    <a:gd name="T6" fmla="*/ 8 w 281"/>
                    <a:gd name="T7" fmla="*/ 420 h 420"/>
                    <a:gd name="T8" fmla="*/ 48 w 281"/>
                    <a:gd name="T9" fmla="*/ 268 h 420"/>
                    <a:gd name="T10" fmla="*/ 108 w 281"/>
                    <a:gd name="T11" fmla="*/ 128 h 420"/>
                    <a:gd name="T12" fmla="*/ 268 w 281"/>
                    <a:gd name="T13" fmla="*/ 0 h 420"/>
                    <a:gd name="T14" fmla="*/ 276 w 281"/>
                    <a:gd name="T15" fmla="*/ 0 h 4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81"/>
                    <a:gd name="T25" fmla="*/ 0 h 420"/>
                    <a:gd name="T26" fmla="*/ 281 w 281"/>
                    <a:gd name="T27" fmla="*/ 420 h 42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81" h="420">
                      <a:moveTo>
                        <a:pt x="276" y="0"/>
                      </a:moveTo>
                      <a:cubicBezTo>
                        <a:pt x="281" y="60"/>
                        <a:pt x="217" y="82"/>
                        <a:pt x="184" y="116"/>
                      </a:cubicBezTo>
                      <a:cubicBezTo>
                        <a:pt x="151" y="150"/>
                        <a:pt x="120" y="196"/>
                        <a:pt x="100" y="244"/>
                      </a:cubicBezTo>
                      <a:cubicBezTo>
                        <a:pt x="74" y="306"/>
                        <a:pt x="67" y="380"/>
                        <a:pt x="8" y="420"/>
                      </a:cubicBezTo>
                      <a:cubicBezTo>
                        <a:pt x="0" y="366"/>
                        <a:pt x="29" y="315"/>
                        <a:pt x="48" y="268"/>
                      </a:cubicBezTo>
                      <a:cubicBezTo>
                        <a:pt x="67" y="221"/>
                        <a:pt x="83" y="167"/>
                        <a:pt x="108" y="128"/>
                      </a:cubicBezTo>
                      <a:cubicBezTo>
                        <a:pt x="139" y="81"/>
                        <a:pt x="220" y="27"/>
                        <a:pt x="268" y="0"/>
                      </a:cubicBezTo>
                      <a:cubicBezTo>
                        <a:pt x="271" y="0"/>
                        <a:pt x="273" y="0"/>
                        <a:pt x="27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22" name="Freeform 591"/>
                <p:cNvSpPr>
                  <a:spLocks/>
                </p:cNvSpPr>
                <p:nvPr/>
              </p:nvSpPr>
              <p:spPr bwMode="auto">
                <a:xfrm>
                  <a:off x="6792" y="1758"/>
                  <a:ext cx="1637" cy="1961"/>
                </a:xfrm>
                <a:custGeom>
                  <a:avLst/>
                  <a:gdLst>
                    <a:gd name="T0" fmla="*/ 632 w 693"/>
                    <a:gd name="T1" fmla="*/ 363 h 830"/>
                    <a:gd name="T2" fmla="*/ 444 w 693"/>
                    <a:gd name="T3" fmla="*/ 79 h 830"/>
                    <a:gd name="T4" fmla="*/ 260 w 693"/>
                    <a:gd name="T5" fmla="*/ 151 h 830"/>
                    <a:gd name="T6" fmla="*/ 232 w 693"/>
                    <a:gd name="T7" fmla="*/ 187 h 830"/>
                    <a:gd name="T8" fmla="*/ 168 w 693"/>
                    <a:gd name="T9" fmla="*/ 263 h 830"/>
                    <a:gd name="T10" fmla="*/ 524 w 693"/>
                    <a:gd name="T11" fmla="*/ 131 h 830"/>
                    <a:gd name="T12" fmla="*/ 544 w 693"/>
                    <a:gd name="T13" fmla="*/ 571 h 830"/>
                    <a:gd name="T14" fmla="*/ 376 w 693"/>
                    <a:gd name="T15" fmla="*/ 763 h 830"/>
                    <a:gd name="T16" fmla="*/ 304 w 693"/>
                    <a:gd name="T17" fmla="*/ 795 h 830"/>
                    <a:gd name="T18" fmla="*/ 236 w 693"/>
                    <a:gd name="T19" fmla="*/ 819 h 830"/>
                    <a:gd name="T20" fmla="*/ 384 w 693"/>
                    <a:gd name="T21" fmla="*/ 703 h 830"/>
                    <a:gd name="T22" fmla="*/ 528 w 693"/>
                    <a:gd name="T23" fmla="*/ 415 h 830"/>
                    <a:gd name="T24" fmla="*/ 520 w 693"/>
                    <a:gd name="T25" fmla="*/ 191 h 830"/>
                    <a:gd name="T26" fmla="*/ 340 w 693"/>
                    <a:gd name="T27" fmla="*/ 167 h 830"/>
                    <a:gd name="T28" fmla="*/ 260 w 693"/>
                    <a:gd name="T29" fmla="*/ 255 h 830"/>
                    <a:gd name="T30" fmla="*/ 200 w 693"/>
                    <a:gd name="T31" fmla="*/ 307 h 830"/>
                    <a:gd name="T32" fmla="*/ 184 w 693"/>
                    <a:gd name="T33" fmla="*/ 431 h 830"/>
                    <a:gd name="T34" fmla="*/ 116 w 693"/>
                    <a:gd name="T35" fmla="*/ 571 h 830"/>
                    <a:gd name="T36" fmla="*/ 0 w 693"/>
                    <a:gd name="T37" fmla="*/ 651 h 830"/>
                    <a:gd name="T38" fmla="*/ 84 w 693"/>
                    <a:gd name="T39" fmla="*/ 527 h 830"/>
                    <a:gd name="T40" fmla="*/ 124 w 693"/>
                    <a:gd name="T41" fmla="*/ 355 h 830"/>
                    <a:gd name="T42" fmla="*/ 124 w 693"/>
                    <a:gd name="T43" fmla="*/ 223 h 830"/>
                    <a:gd name="T44" fmla="*/ 248 w 693"/>
                    <a:gd name="T45" fmla="*/ 103 h 830"/>
                    <a:gd name="T46" fmla="*/ 644 w 693"/>
                    <a:gd name="T47" fmla="*/ 171 h 830"/>
                    <a:gd name="T48" fmla="*/ 632 w 693"/>
                    <a:gd name="T49" fmla="*/ 363 h 83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693"/>
                    <a:gd name="T76" fmla="*/ 0 h 830"/>
                    <a:gd name="T77" fmla="*/ 693 w 693"/>
                    <a:gd name="T78" fmla="*/ 830 h 83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693" h="830">
                      <a:moveTo>
                        <a:pt x="632" y="363"/>
                      </a:moveTo>
                      <a:cubicBezTo>
                        <a:pt x="628" y="214"/>
                        <a:pt x="580" y="83"/>
                        <a:pt x="444" y="79"/>
                      </a:cubicBezTo>
                      <a:cubicBezTo>
                        <a:pt x="376" y="77"/>
                        <a:pt x="304" y="110"/>
                        <a:pt x="260" y="151"/>
                      </a:cubicBezTo>
                      <a:cubicBezTo>
                        <a:pt x="249" y="161"/>
                        <a:pt x="244" y="175"/>
                        <a:pt x="232" y="187"/>
                      </a:cubicBezTo>
                      <a:cubicBezTo>
                        <a:pt x="209" y="209"/>
                        <a:pt x="160" y="222"/>
                        <a:pt x="168" y="263"/>
                      </a:cubicBezTo>
                      <a:cubicBezTo>
                        <a:pt x="253" y="221"/>
                        <a:pt x="372" y="31"/>
                        <a:pt x="524" y="131"/>
                      </a:cubicBezTo>
                      <a:cubicBezTo>
                        <a:pt x="621" y="195"/>
                        <a:pt x="594" y="461"/>
                        <a:pt x="544" y="571"/>
                      </a:cubicBezTo>
                      <a:cubicBezTo>
                        <a:pt x="509" y="649"/>
                        <a:pt x="440" y="726"/>
                        <a:pt x="376" y="763"/>
                      </a:cubicBezTo>
                      <a:cubicBezTo>
                        <a:pt x="354" y="776"/>
                        <a:pt x="327" y="783"/>
                        <a:pt x="304" y="795"/>
                      </a:cubicBezTo>
                      <a:cubicBezTo>
                        <a:pt x="283" y="806"/>
                        <a:pt x="262" y="830"/>
                        <a:pt x="236" y="819"/>
                      </a:cubicBezTo>
                      <a:cubicBezTo>
                        <a:pt x="260" y="744"/>
                        <a:pt x="331" y="743"/>
                        <a:pt x="384" y="703"/>
                      </a:cubicBezTo>
                      <a:cubicBezTo>
                        <a:pt x="465" y="641"/>
                        <a:pt x="514" y="548"/>
                        <a:pt x="528" y="415"/>
                      </a:cubicBezTo>
                      <a:cubicBezTo>
                        <a:pt x="536" y="339"/>
                        <a:pt x="562" y="251"/>
                        <a:pt x="520" y="191"/>
                      </a:cubicBezTo>
                      <a:cubicBezTo>
                        <a:pt x="484" y="140"/>
                        <a:pt x="396" y="135"/>
                        <a:pt x="340" y="167"/>
                      </a:cubicBezTo>
                      <a:cubicBezTo>
                        <a:pt x="309" y="184"/>
                        <a:pt x="293" y="221"/>
                        <a:pt x="260" y="255"/>
                      </a:cubicBezTo>
                      <a:cubicBezTo>
                        <a:pt x="243" y="273"/>
                        <a:pt x="213" y="285"/>
                        <a:pt x="200" y="307"/>
                      </a:cubicBezTo>
                      <a:cubicBezTo>
                        <a:pt x="179" y="343"/>
                        <a:pt x="192" y="380"/>
                        <a:pt x="184" y="431"/>
                      </a:cubicBezTo>
                      <a:cubicBezTo>
                        <a:pt x="177" y="476"/>
                        <a:pt x="142" y="534"/>
                        <a:pt x="116" y="571"/>
                      </a:cubicBezTo>
                      <a:cubicBezTo>
                        <a:pt x="90" y="608"/>
                        <a:pt x="55" y="652"/>
                        <a:pt x="0" y="651"/>
                      </a:cubicBezTo>
                      <a:cubicBezTo>
                        <a:pt x="5" y="592"/>
                        <a:pt x="59" y="569"/>
                        <a:pt x="84" y="527"/>
                      </a:cubicBezTo>
                      <a:cubicBezTo>
                        <a:pt x="107" y="489"/>
                        <a:pt x="132" y="426"/>
                        <a:pt x="124" y="355"/>
                      </a:cubicBezTo>
                      <a:cubicBezTo>
                        <a:pt x="119" y="309"/>
                        <a:pt x="103" y="267"/>
                        <a:pt x="124" y="223"/>
                      </a:cubicBezTo>
                      <a:cubicBezTo>
                        <a:pt x="145" y="180"/>
                        <a:pt x="204" y="139"/>
                        <a:pt x="248" y="103"/>
                      </a:cubicBezTo>
                      <a:cubicBezTo>
                        <a:pt x="376" y="0"/>
                        <a:pt x="568" y="10"/>
                        <a:pt x="644" y="171"/>
                      </a:cubicBezTo>
                      <a:cubicBezTo>
                        <a:pt x="664" y="213"/>
                        <a:pt x="693" y="346"/>
                        <a:pt x="632" y="36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23" name="Freeform 592"/>
                <p:cNvSpPr>
                  <a:spLocks/>
                </p:cNvSpPr>
                <p:nvPr/>
              </p:nvSpPr>
              <p:spPr bwMode="auto">
                <a:xfrm>
                  <a:off x="7744" y="2099"/>
                  <a:ext cx="307" cy="214"/>
                </a:xfrm>
                <a:custGeom>
                  <a:avLst/>
                  <a:gdLst>
                    <a:gd name="T0" fmla="*/ 101 w 130"/>
                    <a:gd name="T1" fmla="*/ 91 h 91"/>
                    <a:gd name="T2" fmla="*/ 17 w 130"/>
                    <a:gd name="T3" fmla="*/ 67 h 91"/>
                    <a:gd name="T4" fmla="*/ 101 w 130"/>
                    <a:gd name="T5" fmla="*/ 91 h 91"/>
                    <a:gd name="T6" fmla="*/ 0 60000 65536"/>
                    <a:gd name="T7" fmla="*/ 0 60000 65536"/>
                    <a:gd name="T8" fmla="*/ 0 60000 65536"/>
                    <a:gd name="T9" fmla="*/ 0 w 130"/>
                    <a:gd name="T10" fmla="*/ 0 h 91"/>
                    <a:gd name="T11" fmla="*/ 130 w 130"/>
                    <a:gd name="T12" fmla="*/ 91 h 9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0" h="91">
                      <a:moveTo>
                        <a:pt x="101" y="91"/>
                      </a:moveTo>
                      <a:cubicBezTo>
                        <a:pt x="75" y="81"/>
                        <a:pt x="51" y="69"/>
                        <a:pt x="17" y="67"/>
                      </a:cubicBezTo>
                      <a:cubicBezTo>
                        <a:pt x="0" y="0"/>
                        <a:pt x="130" y="39"/>
                        <a:pt x="101" y="9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24" name="Freeform 593"/>
                <p:cNvSpPr>
                  <a:spLocks/>
                </p:cNvSpPr>
                <p:nvPr/>
              </p:nvSpPr>
              <p:spPr bwMode="auto">
                <a:xfrm>
                  <a:off x="7222" y="2108"/>
                  <a:ext cx="529" cy="621"/>
                </a:xfrm>
                <a:custGeom>
                  <a:avLst/>
                  <a:gdLst>
                    <a:gd name="T0" fmla="*/ 222 w 224"/>
                    <a:gd name="T1" fmla="*/ 47 h 263"/>
                    <a:gd name="T2" fmla="*/ 182 w 224"/>
                    <a:gd name="T3" fmla="*/ 79 h 263"/>
                    <a:gd name="T4" fmla="*/ 86 w 224"/>
                    <a:gd name="T5" fmla="*/ 179 h 263"/>
                    <a:gd name="T6" fmla="*/ 34 w 224"/>
                    <a:gd name="T7" fmla="*/ 263 h 263"/>
                    <a:gd name="T8" fmla="*/ 118 w 224"/>
                    <a:gd name="T9" fmla="*/ 91 h 263"/>
                    <a:gd name="T10" fmla="*/ 222 w 224"/>
                    <a:gd name="T11" fmla="*/ 47 h 2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4"/>
                    <a:gd name="T19" fmla="*/ 0 h 263"/>
                    <a:gd name="T20" fmla="*/ 224 w 224"/>
                    <a:gd name="T21" fmla="*/ 263 h 2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4" h="263">
                      <a:moveTo>
                        <a:pt x="222" y="47"/>
                      </a:moveTo>
                      <a:cubicBezTo>
                        <a:pt x="224" y="73"/>
                        <a:pt x="195" y="68"/>
                        <a:pt x="182" y="79"/>
                      </a:cubicBezTo>
                      <a:cubicBezTo>
                        <a:pt x="162" y="122"/>
                        <a:pt x="115" y="143"/>
                        <a:pt x="86" y="179"/>
                      </a:cubicBezTo>
                      <a:cubicBezTo>
                        <a:pt x="65" y="205"/>
                        <a:pt x="68" y="245"/>
                        <a:pt x="34" y="263"/>
                      </a:cubicBezTo>
                      <a:cubicBezTo>
                        <a:pt x="0" y="195"/>
                        <a:pt x="79" y="136"/>
                        <a:pt x="118" y="91"/>
                      </a:cubicBezTo>
                      <a:cubicBezTo>
                        <a:pt x="141" y="65"/>
                        <a:pt x="176" y="0"/>
                        <a:pt x="222" y="4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25" name="Freeform 594"/>
                <p:cNvSpPr>
                  <a:spLocks/>
                </p:cNvSpPr>
                <p:nvPr/>
              </p:nvSpPr>
              <p:spPr bwMode="auto">
                <a:xfrm>
                  <a:off x="6868" y="2271"/>
                  <a:ext cx="1139" cy="1498"/>
                </a:xfrm>
                <a:custGeom>
                  <a:avLst/>
                  <a:gdLst>
                    <a:gd name="T0" fmla="*/ 52 w 482"/>
                    <a:gd name="T1" fmla="*/ 614 h 634"/>
                    <a:gd name="T2" fmla="*/ 120 w 482"/>
                    <a:gd name="T3" fmla="*/ 562 h 634"/>
                    <a:gd name="T4" fmla="*/ 236 w 482"/>
                    <a:gd name="T5" fmla="*/ 454 h 634"/>
                    <a:gd name="T6" fmla="*/ 300 w 482"/>
                    <a:gd name="T7" fmla="*/ 430 h 634"/>
                    <a:gd name="T8" fmla="*/ 432 w 482"/>
                    <a:gd name="T9" fmla="*/ 206 h 634"/>
                    <a:gd name="T10" fmla="*/ 428 w 482"/>
                    <a:gd name="T11" fmla="*/ 162 h 634"/>
                    <a:gd name="T12" fmla="*/ 400 w 482"/>
                    <a:gd name="T13" fmla="*/ 58 h 634"/>
                    <a:gd name="T14" fmla="*/ 332 w 482"/>
                    <a:gd name="T15" fmla="*/ 130 h 634"/>
                    <a:gd name="T16" fmla="*/ 64 w 482"/>
                    <a:gd name="T17" fmla="*/ 490 h 634"/>
                    <a:gd name="T18" fmla="*/ 0 w 482"/>
                    <a:gd name="T19" fmla="*/ 506 h 634"/>
                    <a:gd name="T20" fmla="*/ 76 w 482"/>
                    <a:gd name="T21" fmla="*/ 426 h 634"/>
                    <a:gd name="T22" fmla="*/ 240 w 482"/>
                    <a:gd name="T23" fmla="*/ 146 h 634"/>
                    <a:gd name="T24" fmla="*/ 292 w 482"/>
                    <a:gd name="T25" fmla="*/ 102 h 634"/>
                    <a:gd name="T26" fmla="*/ 340 w 482"/>
                    <a:gd name="T27" fmla="*/ 38 h 634"/>
                    <a:gd name="T28" fmla="*/ 480 w 482"/>
                    <a:gd name="T29" fmla="*/ 90 h 634"/>
                    <a:gd name="T30" fmla="*/ 468 w 482"/>
                    <a:gd name="T31" fmla="*/ 166 h 634"/>
                    <a:gd name="T32" fmla="*/ 468 w 482"/>
                    <a:gd name="T33" fmla="*/ 250 h 634"/>
                    <a:gd name="T34" fmla="*/ 356 w 482"/>
                    <a:gd name="T35" fmla="*/ 450 h 634"/>
                    <a:gd name="T36" fmla="*/ 264 w 482"/>
                    <a:gd name="T37" fmla="*/ 494 h 634"/>
                    <a:gd name="T38" fmla="*/ 52 w 482"/>
                    <a:gd name="T39" fmla="*/ 614 h 63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82"/>
                    <a:gd name="T61" fmla="*/ 0 h 634"/>
                    <a:gd name="T62" fmla="*/ 482 w 482"/>
                    <a:gd name="T63" fmla="*/ 634 h 63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82" h="634">
                      <a:moveTo>
                        <a:pt x="52" y="614"/>
                      </a:moveTo>
                      <a:cubicBezTo>
                        <a:pt x="63" y="583"/>
                        <a:pt x="91" y="582"/>
                        <a:pt x="120" y="562"/>
                      </a:cubicBezTo>
                      <a:cubicBezTo>
                        <a:pt x="162" y="533"/>
                        <a:pt x="194" y="478"/>
                        <a:pt x="236" y="454"/>
                      </a:cubicBezTo>
                      <a:cubicBezTo>
                        <a:pt x="255" y="443"/>
                        <a:pt x="279" y="442"/>
                        <a:pt x="300" y="430"/>
                      </a:cubicBezTo>
                      <a:cubicBezTo>
                        <a:pt x="368" y="392"/>
                        <a:pt x="428" y="289"/>
                        <a:pt x="432" y="206"/>
                      </a:cubicBezTo>
                      <a:cubicBezTo>
                        <a:pt x="433" y="191"/>
                        <a:pt x="427" y="176"/>
                        <a:pt x="428" y="162"/>
                      </a:cubicBezTo>
                      <a:cubicBezTo>
                        <a:pt x="430" y="121"/>
                        <a:pt x="449" y="65"/>
                        <a:pt x="400" y="58"/>
                      </a:cubicBezTo>
                      <a:cubicBezTo>
                        <a:pt x="355" y="51"/>
                        <a:pt x="343" y="93"/>
                        <a:pt x="332" y="130"/>
                      </a:cubicBezTo>
                      <a:cubicBezTo>
                        <a:pt x="229" y="219"/>
                        <a:pt x="186" y="413"/>
                        <a:pt x="64" y="490"/>
                      </a:cubicBezTo>
                      <a:cubicBezTo>
                        <a:pt x="48" y="500"/>
                        <a:pt x="23" y="512"/>
                        <a:pt x="0" y="506"/>
                      </a:cubicBezTo>
                      <a:cubicBezTo>
                        <a:pt x="0" y="456"/>
                        <a:pt x="46" y="452"/>
                        <a:pt x="76" y="426"/>
                      </a:cubicBezTo>
                      <a:cubicBezTo>
                        <a:pt x="154" y="358"/>
                        <a:pt x="171" y="230"/>
                        <a:pt x="240" y="146"/>
                      </a:cubicBezTo>
                      <a:cubicBezTo>
                        <a:pt x="253" y="131"/>
                        <a:pt x="276" y="120"/>
                        <a:pt x="292" y="102"/>
                      </a:cubicBezTo>
                      <a:cubicBezTo>
                        <a:pt x="311" y="81"/>
                        <a:pt x="322" y="51"/>
                        <a:pt x="340" y="38"/>
                      </a:cubicBezTo>
                      <a:cubicBezTo>
                        <a:pt x="395" y="0"/>
                        <a:pt x="476" y="32"/>
                        <a:pt x="480" y="90"/>
                      </a:cubicBezTo>
                      <a:cubicBezTo>
                        <a:pt x="482" y="116"/>
                        <a:pt x="470" y="144"/>
                        <a:pt x="468" y="166"/>
                      </a:cubicBezTo>
                      <a:cubicBezTo>
                        <a:pt x="466" y="195"/>
                        <a:pt x="471" y="223"/>
                        <a:pt x="468" y="250"/>
                      </a:cubicBezTo>
                      <a:cubicBezTo>
                        <a:pt x="459" y="329"/>
                        <a:pt x="412" y="407"/>
                        <a:pt x="356" y="450"/>
                      </a:cubicBezTo>
                      <a:cubicBezTo>
                        <a:pt x="330" y="470"/>
                        <a:pt x="294" y="476"/>
                        <a:pt x="264" y="494"/>
                      </a:cubicBezTo>
                      <a:cubicBezTo>
                        <a:pt x="198" y="533"/>
                        <a:pt x="151" y="634"/>
                        <a:pt x="52" y="6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26" name="Freeform 595"/>
                <p:cNvSpPr>
                  <a:spLocks noEditPoints="1"/>
                </p:cNvSpPr>
                <p:nvPr/>
              </p:nvSpPr>
              <p:spPr bwMode="auto">
                <a:xfrm>
                  <a:off x="6896" y="2465"/>
                  <a:ext cx="983" cy="1207"/>
                </a:xfrm>
                <a:custGeom>
                  <a:avLst/>
                  <a:gdLst>
                    <a:gd name="T0" fmla="*/ 388 w 416"/>
                    <a:gd name="T1" fmla="*/ 0 h 511"/>
                    <a:gd name="T2" fmla="*/ 380 w 416"/>
                    <a:gd name="T3" fmla="*/ 76 h 511"/>
                    <a:gd name="T4" fmla="*/ 308 w 416"/>
                    <a:gd name="T5" fmla="*/ 296 h 511"/>
                    <a:gd name="T6" fmla="*/ 160 w 416"/>
                    <a:gd name="T7" fmla="*/ 392 h 511"/>
                    <a:gd name="T8" fmla="*/ 0 w 416"/>
                    <a:gd name="T9" fmla="*/ 476 h 511"/>
                    <a:gd name="T10" fmla="*/ 76 w 416"/>
                    <a:gd name="T11" fmla="*/ 420 h 511"/>
                    <a:gd name="T12" fmla="*/ 208 w 416"/>
                    <a:gd name="T13" fmla="*/ 276 h 511"/>
                    <a:gd name="T14" fmla="*/ 344 w 416"/>
                    <a:gd name="T15" fmla="*/ 60 h 511"/>
                    <a:gd name="T16" fmla="*/ 380 w 416"/>
                    <a:gd name="T17" fmla="*/ 0 h 511"/>
                    <a:gd name="T18" fmla="*/ 388 w 416"/>
                    <a:gd name="T19" fmla="*/ 0 h 511"/>
                    <a:gd name="T20" fmla="*/ 260 w 416"/>
                    <a:gd name="T21" fmla="*/ 264 h 511"/>
                    <a:gd name="T22" fmla="*/ 344 w 416"/>
                    <a:gd name="T23" fmla="*/ 120 h 511"/>
                    <a:gd name="T24" fmla="*/ 332 w 416"/>
                    <a:gd name="T25" fmla="*/ 116 h 511"/>
                    <a:gd name="T26" fmla="*/ 260 w 416"/>
                    <a:gd name="T27" fmla="*/ 264 h 51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16"/>
                    <a:gd name="T43" fmla="*/ 0 h 511"/>
                    <a:gd name="T44" fmla="*/ 416 w 416"/>
                    <a:gd name="T45" fmla="*/ 511 h 511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16" h="511">
                      <a:moveTo>
                        <a:pt x="388" y="0"/>
                      </a:moveTo>
                      <a:cubicBezTo>
                        <a:pt x="408" y="22"/>
                        <a:pt x="388" y="57"/>
                        <a:pt x="380" y="76"/>
                      </a:cubicBezTo>
                      <a:cubicBezTo>
                        <a:pt x="416" y="121"/>
                        <a:pt x="361" y="271"/>
                        <a:pt x="308" y="296"/>
                      </a:cubicBezTo>
                      <a:cubicBezTo>
                        <a:pt x="246" y="325"/>
                        <a:pt x="203" y="342"/>
                        <a:pt x="160" y="392"/>
                      </a:cubicBezTo>
                      <a:cubicBezTo>
                        <a:pt x="130" y="426"/>
                        <a:pt x="60" y="511"/>
                        <a:pt x="0" y="476"/>
                      </a:cubicBezTo>
                      <a:cubicBezTo>
                        <a:pt x="17" y="440"/>
                        <a:pt x="50" y="439"/>
                        <a:pt x="76" y="420"/>
                      </a:cubicBezTo>
                      <a:cubicBezTo>
                        <a:pt x="106" y="399"/>
                        <a:pt x="194" y="313"/>
                        <a:pt x="208" y="276"/>
                      </a:cubicBezTo>
                      <a:cubicBezTo>
                        <a:pt x="239" y="199"/>
                        <a:pt x="278" y="107"/>
                        <a:pt x="344" y="60"/>
                      </a:cubicBezTo>
                      <a:cubicBezTo>
                        <a:pt x="351" y="35"/>
                        <a:pt x="355" y="6"/>
                        <a:pt x="380" y="0"/>
                      </a:cubicBezTo>
                      <a:cubicBezTo>
                        <a:pt x="383" y="0"/>
                        <a:pt x="385" y="0"/>
                        <a:pt x="388" y="0"/>
                      </a:cubicBezTo>
                      <a:close/>
                      <a:moveTo>
                        <a:pt x="260" y="264"/>
                      </a:moveTo>
                      <a:cubicBezTo>
                        <a:pt x="312" y="258"/>
                        <a:pt x="349" y="183"/>
                        <a:pt x="344" y="120"/>
                      </a:cubicBezTo>
                      <a:cubicBezTo>
                        <a:pt x="339" y="120"/>
                        <a:pt x="339" y="115"/>
                        <a:pt x="332" y="116"/>
                      </a:cubicBezTo>
                      <a:cubicBezTo>
                        <a:pt x="312" y="169"/>
                        <a:pt x="283" y="213"/>
                        <a:pt x="260" y="2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27" name="Freeform 596"/>
                <p:cNvSpPr>
                  <a:spLocks/>
                </p:cNvSpPr>
                <p:nvPr/>
              </p:nvSpPr>
              <p:spPr bwMode="auto">
                <a:xfrm>
                  <a:off x="8514" y="2502"/>
                  <a:ext cx="163" cy="350"/>
                </a:xfrm>
                <a:custGeom>
                  <a:avLst/>
                  <a:gdLst>
                    <a:gd name="T0" fmla="*/ 39 w 69"/>
                    <a:gd name="T1" fmla="*/ 0 h 148"/>
                    <a:gd name="T2" fmla="*/ 15 w 69"/>
                    <a:gd name="T3" fmla="*/ 148 h 148"/>
                    <a:gd name="T4" fmla="*/ 39 w 69"/>
                    <a:gd name="T5" fmla="*/ 0 h 148"/>
                    <a:gd name="T6" fmla="*/ 0 60000 65536"/>
                    <a:gd name="T7" fmla="*/ 0 60000 65536"/>
                    <a:gd name="T8" fmla="*/ 0 60000 65536"/>
                    <a:gd name="T9" fmla="*/ 0 w 69"/>
                    <a:gd name="T10" fmla="*/ 0 h 148"/>
                    <a:gd name="T11" fmla="*/ 69 w 69"/>
                    <a:gd name="T12" fmla="*/ 148 h 1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9" h="148">
                      <a:moveTo>
                        <a:pt x="39" y="0"/>
                      </a:moveTo>
                      <a:cubicBezTo>
                        <a:pt x="69" y="30"/>
                        <a:pt x="53" y="134"/>
                        <a:pt x="15" y="148"/>
                      </a:cubicBezTo>
                      <a:cubicBezTo>
                        <a:pt x="13" y="103"/>
                        <a:pt x="0" y="16"/>
                        <a:pt x="3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28" name="Freeform 597"/>
                <p:cNvSpPr>
                  <a:spLocks/>
                </p:cNvSpPr>
                <p:nvPr/>
              </p:nvSpPr>
              <p:spPr bwMode="auto">
                <a:xfrm>
                  <a:off x="6670" y="2538"/>
                  <a:ext cx="375" cy="616"/>
                </a:xfrm>
                <a:custGeom>
                  <a:avLst/>
                  <a:gdLst>
                    <a:gd name="T0" fmla="*/ 140 w 159"/>
                    <a:gd name="T1" fmla="*/ 5 h 261"/>
                    <a:gd name="T2" fmla="*/ 112 w 159"/>
                    <a:gd name="T3" fmla="*/ 157 h 261"/>
                    <a:gd name="T4" fmla="*/ 20 w 159"/>
                    <a:gd name="T5" fmla="*/ 261 h 261"/>
                    <a:gd name="T6" fmla="*/ 120 w 159"/>
                    <a:gd name="T7" fmla="*/ 13 h 261"/>
                    <a:gd name="T8" fmla="*/ 128 w 159"/>
                    <a:gd name="T9" fmla="*/ 1 h 261"/>
                    <a:gd name="T10" fmla="*/ 140 w 159"/>
                    <a:gd name="T11" fmla="*/ 5 h 26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9"/>
                    <a:gd name="T19" fmla="*/ 0 h 261"/>
                    <a:gd name="T20" fmla="*/ 159 w 159"/>
                    <a:gd name="T21" fmla="*/ 261 h 26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9" h="261">
                      <a:moveTo>
                        <a:pt x="140" y="5"/>
                      </a:moveTo>
                      <a:cubicBezTo>
                        <a:pt x="159" y="62"/>
                        <a:pt x="137" y="118"/>
                        <a:pt x="112" y="157"/>
                      </a:cubicBezTo>
                      <a:cubicBezTo>
                        <a:pt x="87" y="195"/>
                        <a:pt x="54" y="238"/>
                        <a:pt x="20" y="261"/>
                      </a:cubicBezTo>
                      <a:cubicBezTo>
                        <a:pt x="0" y="156"/>
                        <a:pt x="106" y="110"/>
                        <a:pt x="120" y="13"/>
                      </a:cubicBezTo>
                      <a:cubicBezTo>
                        <a:pt x="122" y="8"/>
                        <a:pt x="127" y="7"/>
                        <a:pt x="128" y="1"/>
                      </a:cubicBezTo>
                      <a:cubicBezTo>
                        <a:pt x="135" y="0"/>
                        <a:pt x="135" y="5"/>
                        <a:pt x="14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29" name="Freeform 598"/>
                <p:cNvSpPr>
                  <a:spLocks/>
                </p:cNvSpPr>
                <p:nvPr/>
              </p:nvSpPr>
              <p:spPr bwMode="auto">
                <a:xfrm>
                  <a:off x="7425" y="2937"/>
                  <a:ext cx="1198" cy="1210"/>
                </a:xfrm>
                <a:custGeom>
                  <a:avLst/>
                  <a:gdLst>
                    <a:gd name="T0" fmla="*/ 492 w 507"/>
                    <a:gd name="T1" fmla="*/ 0 h 512"/>
                    <a:gd name="T2" fmla="*/ 444 w 507"/>
                    <a:gd name="T3" fmla="*/ 188 h 512"/>
                    <a:gd name="T4" fmla="*/ 328 w 507"/>
                    <a:gd name="T5" fmla="*/ 324 h 512"/>
                    <a:gd name="T6" fmla="*/ 160 w 507"/>
                    <a:gd name="T7" fmla="*/ 396 h 512"/>
                    <a:gd name="T8" fmla="*/ 316 w 507"/>
                    <a:gd name="T9" fmla="*/ 360 h 512"/>
                    <a:gd name="T10" fmla="*/ 124 w 507"/>
                    <a:gd name="T11" fmla="*/ 444 h 512"/>
                    <a:gd name="T12" fmla="*/ 0 w 507"/>
                    <a:gd name="T13" fmla="*/ 496 h 512"/>
                    <a:gd name="T14" fmla="*/ 56 w 507"/>
                    <a:gd name="T15" fmla="*/ 444 h 512"/>
                    <a:gd name="T16" fmla="*/ 136 w 507"/>
                    <a:gd name="T17" fmla="*/ 356 h 512"/>
                    <a:gd name="T18" fmla="*/ 332 w 507"/>
                    <a:gd name="T19" fmla="*/ 272 h 512"/>
                    <a:gd name="T20" fmla="*/ 472 w 507"/>
                    <a:gd name="T21" fmla="*/ 16 h 512"/>
                    <a:gd name="T22" fmla="*/ 480 w 507"/>
                    <a:gd name="T23" fmla="*/ 0 h 512"/>
                    <a:gd name="T24" fmla="*/ 492 w 507"/>
                    <a:gd name="T25" fmla="*/ 0 h 51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07"/>
                    <a:gd name="T40" fmla="*/ 0 h 512"/>
                    <a:gd name="T41" fmla="*/ 507 w 507"/>
                    <a:gd name="T42" fmla="*/ 512 h 51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07" h="512">
                      <a:moveTo>
                        <a:pt x="492" y="0"/>
                      </a:moveTo>
                      <a:cubicBezTo>
                        <a:pt x="507" y="67"/>
                        <a:pt x="473" y="136"/>
                        <a:pt x="444" y="188"/>
                      </a:cubicBezTo>
                      <a:cubicBezTo>
                        <a:pt x="415" y="240"/>
                        <a:pt x="380" y="296"/>
                        <a:pt x="328" y="324"/>
                      </a:cubicBezTo>
                      <a:cubicBezTo>
                        <a:pt x="274" y="354"/>
                        <a:pt x="207" y="350"/>
                        <a:pt x="160" y="396"/>
                      </a:cubicBezTo>
                      <a:cubicBezTo>
                        <a:pt x="219" y="409"/>
                        <a:pt x="271" y="361"/>
                        <a:pt x="316" y="360"/>
                      </a:cubicBezTo>
                      <a:cubicBezTo>
                        <a:pt x="311" y="453"/>
                        <a:pt x="194" y="419"/>
                        <a:pt x="124" y="444"/>
                      </a:cubicBezTo>
                      <a:cubicBezTo>
                        <a:pt x="78" y="460"/>
                        <a:pt x="50" y="512"/>
                        <a:pt x="0" y="496"/>
                      </a:cubicBezTo>
                      <a:cubicBezTo>
                        <a:pt x="5" y="460"/>
                        <a:pt x="37" y="460"/>
                        <a:pt x="56" y="444"/>
                      </a:cubicBezTo>
                      <a:cubicBezTo>
                        <a:pt x="87" y="419"/>
                        <a:pt x="107" y="378"/>
                        <a:pt x="136" y="356"/>
                      </a:cubicBezTo>
                      <a:cubicBezTo>
                        <a:pt x="198" y="310"/>
                        <a:pt x="277" y="314"/>
                        <a:pt x="332" y="272"/>
                      </a:cubicBezTo>
                      <a:cubicBezTo>
                        <a:pt x="418" y="206"/>
                        <a:pt x="424" y="122"/>
                        <a:pt x="472" y="16"/>
                      </a:cubicBezTo>
                      <a:cubicBezTo>
                        <a:pt x="474" y="12"/>
                        <a:pt x="475" y="5"/>
                        <a:pt x="480" y="0"/>
                      </a:cubicBezTo>
                      <a:cubicBezTo>
                        <a:pt x="484" y="0"/>
                        <a:pt x="488" y="0"/>
                        <a:pt x="492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30" name="Freeform 599"/>
                <p:cNvSpPr>
                  <a:spLocks/>
                </p:cNvSpPr>
                <p:nvPr/>
              </p:nvSpPr>
              <p:spPr bwMode="auto">
                <a:xfrm>
                  <a:off x="8219" y="2956"/>
                  <a:ext cx="721" cy="869"/>
                </a:xfrm>
                <a:custGeom>
                  <a:avLst/>
                  <a:gdLst>
                    <a:gd name="T0" fmla="*/ 288 w 305"/>
                    <a:gd name="T1" fmla="*/ 4 h 368"/>
                    <a:gd name="T2" fmla="*/ 220 w 305"/>
                    <a:gd name="T3" fmla="*/ 196 h 368"/>
                    <a:gd name="T4" fmla="*/ 152 w 305"/>
                    <a:gd name="T5" fmla="*/ 236 h 368"/>
                    <a:gd name="T6" fmla="*/ 0 w 305"/>
                    <a:gd name="T7" fmla="*/ 348 h 368"/>
                    <a:gd name="T8" fmla="*/ 52 w 305"/>
                    <a:gd name="T9" fmla="*/ 292 h 368"/>
                    <a:gd name="T10" fmla="*/ 172 w 305"/>
                    <a:gd name="T11" fmla="*/ 76 h 368"/>
                    <a:gd name="T12" fmla="*/ 208 w 305"/>
                    <a:gd name="T13" fmla="*/ 4 h 368"/>
                    <a:gd name="T14" fmla="*/ 176 w 305"/>
                    <a:gd name="T15" fmla="*/ 164 h 368"/>
                    <a:gd name="T16" fmla="*/ 276 w 305"/>
                    <a:gd name="T17" fmla="*/ 0 h 368"/>
                    <a:gd name="T18" fmla="*/ 288 w 305"/>
                    <a:gd name="T19" fmla="*/ 4 h 36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05"/>
                    <a:gd name="T31" fmla="*/ 0 h 368"/>
                    <a:gd name="T32" fmla="*/ 305 w 305"/>
                    <a:gd name="T33" fmla="*/ 368 h 36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05" h="368">
                      <a:moveTo>
                        <a:pt x="288" y="4"/>
                      </a:moveTo>
                      <a:cubicBezTo>
                        <a:pt x="305" y="75"/>
                        <a:pt x="265" y="155"/>
                        <a:pt x="220" y="196"/>
                      </a:cubicBezTo>
                      <a:cubicBezTo>
                        <a:pt x="202" y="213"/>
                        <a:pt x="173" y="218"/>
                        <a:pt x="152" y="236"/>
                      </a:cubicBezTo>
                      <a:cubicBezTo>
                        <a:pt x="106" y="276"/>
                        <a:pt x="76" y="368"/>
                        <a:pt x="0" y="348"/>
                      </a:cubicBezTo>
                      <a:cubicBezTo>
                        <a:pt x="0" y="310"/>
                        <a:pt x="31" y="310"/>
                        <a:pt x="52" y="292"/>
                      </a:cubicBezTo>
                      <a:cubicBezTo>
                        <a:pt x="106" y="246"/>
                        <a:pt x="151" y="153"/>
                        <a:pt x="172" y="76"/>
                      </a:cubicBezTo>
                      <a:cubicBezTo>
                        <a:pt x="179" y="52"/>
                        <a:pt x="177" y="14"/>
                        <a:pt x="208" y="4"/>
                      </a:cubicBezTo>
                      <a:cubicBezTo>
                        <a:pt x="247" y="48"/>
                        <a:pt x="187" y="118"/>
                        <a:pt x="176" y="164"/>
                      </a:cubicBezTo>
                      <a:cubicBezTo>
                        <a:pt x="233" y="149"/>
                        <a:pt x="235" y="44"/>
                        <a:pt x="276" y="0"/>
                      </a:cubicBezTo>
                      <a:cubicBezTo>
                        <a:pt x="279" y="2"/>
                        <a:pt x="283" y="4"/>
                        <a:pt x="288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31" name="Freeform 600"/>
                <p:cNvSpPr>
                  <a:spLocks/>
                </p:cNvSpPr>
                <p:nvPr/>
              </p:nvSpPr>
              <p:spPr bwMode="auto">
                <a:xfrm>
                  <a:off x="8059" y="3410"/>
                  <a:ext cx="788" cy="614"/>
                </a:xfrm>
                <a:custGeom>
                  <a:avLst/>
                  <a:gdLst>
                    <a:gd name="T0" fmla="*/ 328 w 334"/>
                    <a:gd name="T1" fmla="*/ 0 h 260"/>
                    <a:gd name="T2" fmla="*/ 252 w 334"/>
                    <a:gd name="T3" fmla="*/ 100 h 260"/>
                    <a:gd name="T4" fmla="*/ 288 w 334"/>
                    <a:gd name="T5" fmla="*/ 92 h 260"/>
                    <a:gd name="T6" fmla="*/ 252 w 334"/>
                    <a:gd name="T7" fmla="*/ 148 h 260"/>
                    <a:gd name="T8" fmla="*/ 0 w 334"/>
                    <a:gd name="T9" fmla="*/ 260 h 260"/>
                    <a:gd name="T10" fmla="*/ 92 w 334"/>
                    <a:gd name="T11" fmla="*/ 188 h 260"/>
                    <a:gd name="T12" fmla="*/ 196 w 334"/>
                    <a:gd name="T13" fmla="*/ 120 h 260"/>
                    <a:gd name="T14" fmla="*/ 316 w 334"/>
                    <a:gd name="T15" fmla="*/ 0 h 260"/>
                    <a:gd name="T16" fmla="*/ 328 w 334"/>
                    <a:gd name="T17" fmla="*/ 0 h 26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34"/>
                    <a:gd name="T28" fmla="*/ 0 h 260"/>
                    <a:gd name="T29" fmla="*/ 334 w 334"/>
                    <a:gd name="T30" fmla="*/ 260 h 26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34" h="260">
                      <a:moveTo>
                        <a:pt x="328" y="0"/>
                      </a:moveTo>
                      <a:cubicBezTo>
                        <a:pt x="334" y="49"/>
                        <a:pt x="277" y="69"/>
                        <a:pt x="252" y="100"/>
                      </a:cubicBezTo>
                      <a:cubicBezTo>
                        <a:pt x="263" y="112"/>
                        <a:pt x="269" y="85"/>
                        <a:pt x="288" y="92"/>
                      </a:cubicBezTo>
                      <a:cubicBezTo>
                        <a:pt x="289" y="123"/>
                        <a:pt x="264" y="129"/>
                        <a:pt x="252" y="148"/>
                      </a:cubicBezTo>
                      <a:cubicBezTo>
                        <a:pt x="148" y="163"/>
                        <a:pt x="101" y="255"/>
                        <a:pt x="0" y="260"/>
                      </a:cubicBezTo>
                      <a:cubicBezTo>
                        <a:pt x="16" y="222"/>
                        <a:pt x="60" y="207"/>
                        <a:pt x="92" y="188"/>
                      </a:cubicBezTo>
                      <a:cubicBezTo>
                        <a:pt x="126" y="168"/>
                        <a:pt x="168" y="148"/>
                        <a:pt x="196" y="120"/>
                      </a:cubicBezTo>
                      <a:cubicBezTo>
                        <a:pt x="235" y="82"/>
                        <a:pt x="259" y="24"/>
                        <a:pt x="316" y="0"/>
                      </a:cubicBezTo>
                      <a:cubicBezTo>
                        <a:pt x="320" y="0"/>
                        <a:pt x="324" y="0"/>
                        <a:pt x="32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32" name="Freeform 601"/>
                <p:cNvSpPr>
                  <a:spLocks/>
                </p:cNvSpPr>
                <p:nvPr/>
              </p:nvSpPr>
              <p:spPr bwMode="auto">
                <a:xfrm>
                  <a:off x="7227" y="3870"/>
                  <a:ext cx="321" cy="210"/>
                </a:xfrm>
                <a:custGeom>
                  <a:avLst/>
                  <a:gdLst>
                    <a:gd name="T0" fmla="*/ 136 w 136"/>
                    <a:gd name="T1" fmla="*/ 9 h 89"/>
                    <a:gd name="T2" fmla="*/ 0 w 136"/>
                    <a:gd name="T3" fmla="*/ 53 h 89"/>
                    <a:gd name="T4" fmla="*/ 136 w 136"/>
                    <a:gd name="T5" fmla="*/ 9 h 89"/>
                    <a:gd name="T6" fmla="*/ 0 60000 65536"/>
                    <a:gd name="T7" fmla="*/ 0 60000 65536"/>
                    <a:gd name="T8" fmla="*/ 0 60000 65536"/>
                    <a:gd name="T9" fmla="*/ 0 w 136"/>
                    <a:gd name="T10" fmla="*/ 0 h 89"/>
                    <a:gd name="T11" fmla="*/ 136 w 136"/>
                    <a:gd name="T12" fmla="*/ 89 h 8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36" h="89">
                      <a:moveTo>
                        <a:pt x="136" y="9"/>
                      </a:moveTo>
                      <a:cubicBezTo>
                        <a:pt x="122" y="49"/>
                        <a:pt x="38" y="89"/>
                        <a:pt x="0" y="53"/>
                      </a:cubicBezTo>
                      <a:cubicBezTo>
                        <a:pt x="9" y="6"/>
                        <a:pt x="98" y="0"/>
                        <a:pt x="136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  <p:sp>
              <p:nvSpPr>
                <p:cNvPr id="133" name="Freeform 602"/>
                <p:cNvSpPr>
                  <a:spLocks/>
                </p:cNvSpPr>
                <p:nvPr/>
              </p:nvSpPr>
              <p:spPr bwMode="auto">
                <a:xfrm>
                  <a:off x="7593" y="3976"/>
                  <a:ext cx="333" cy="152"/>
                </a:xfrm>
                <a:custGeom>
                  <a:avLst/>
                  <a:gdLst>
                    <a:gd name="T0" fmla="*/ 77 w 141"/>
                    <a:gd name="T1" fmla="*/ 64 h 64"/>
                    <a:gd name="T2" fmla="*/ 37 w 141"/>
                    <a:gd name="T3" fmla="*/ 64 h 64"/>
                    <a:gd name="T4" fmla="*/ 141 w 141"/>
                    <a:gd name="T5" fmla="*/ 24 h 64"/>
                    <a:gd name="T6" fmla="*/ 77 w 141"/>
                    <a:gd name="T7" fmla="*/ 64 h 6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41"/>
                    <a:gd name="T13" fmla="*/ 0 h 64"/>
                    <a:gd name="T14" fmla="*/ 141 w 141"/>
                    <a:gd name="T15" fmla="*/ 64 h 6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41" h="64">
                      <a:moveTo>
                        <a:pt x="77" y="64"/>
                      </a:moveTo>
                      <a:cubicBezTo>
                        <a:pt x="64" y="64"/>
                        <a:pt x="50" y="64"/>
                        <a:pt x="37" y="64"/>
                      </a:cubicBezTo>
                      <a:cubicBezTo>
                        <a:pt x="0" y="28"/>
                        <a:pt x="107" y="0"/>
                        <a:pt x="141" y="24"/>
                      </a:cubicBezTo>
                      <a:cubicBezTo>
                        <a:pt x="135" y="53"/>
                        <a:pt x="101" y="53"/>
                        <a:pt x="77" y="6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161" eaLnBrk="0" hangingPunct="0">
                    <a:lnSpc>
                      <a:spcPct val="90000"/>
                    </a:lnSpc>
                    <a:defRPr/>
                  </a:pPr>
                  <a:endParaRPr lang="en-US" kern="0" dirty="0">
                    <a:ea typeface="ＭＳ Ｐゴシック" pitchFamily="34" charset="-128"/>
                  </a:endParaRPr>
                </a:p>
              </p:txBody>
            </p:sp>
          </p:grpSp>
        </p:grpSp>
        <p:sp>
          <p:nvSpPr>
            <p:cNvPr id="107" name="TextBox 106"/>
            <p:cNvSpPr txBox="1"/>
            <p:nvPr/>
          </p:nvSpPr>
          <p:spPr>
            <a:xfrm>
              <a:off x="6783459" y="3379031"/>
              <a:ext cx="1136009" cy="832948"/>
            </a:xfrm>
            <a:prstGeom prst="rect">
              <a:avLst/>
            </a:prstGeom>
            <a:noFill/>
          </p:spPr>
          <p:txBody>
            <a:bodyPr wrap="none" lIns="162461" tIns="81230" rIns="162461" bIns="81230" rtlCol="0">
              <a:spAutoFit/>
            </a:bodyPr>
            <a:lstStyle/>
            <a:p>
              <a:pPr algn="ctr" defTabSz="90084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FFFFFF"/>
                  </a:solidFill>
                </a:rPr>
                <a:t>Identity</a:t>
              </a:r>
              <a:br>
                <a:rPr lang="en-US" sz="1600" dirty="0" smtClean="0">
                  <a:solidFill>
                    <a:srgbClr val="FFFFFF"/>
                  </a:solidFill>
                </a:rPr>
              </a:br>
              <a:r>
                <a:rPr lang="en-US" sz="1600" dirty="0" smtClean="0">
                  <a:solidFill>
                    <a:srgbClr val="FFFFFF"/>
                  </a:solidFill>
                </a:rPr>
                <a:t>Services</a:t>
              </a:r>
              <a:br>
                <a:rPr lang="en-US" sz="1600" dirty="0" smtClean="0">
                  <a:solidFill>
                    <a:srgbClr val="FFFFFF"/>
                  </a:solidFill>
                </a:rPr>
              </a:br>
              <a:r>
                <a:rPr lang="en-US" sz="1600" dirty="0" smtClean="0">
                  <a:solidFill>
                    <a:srgbClr val="FFFFFF"/>
                  </a:solidFill>
                </a:rPr>
                <a:t>Engine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7673088" y="2259785"/>
            <a:ext cx="1151695" cy="1029816"/>
            <a:chOff x="7673088" y="3619499"/>
            <a:chExt cx="1151695" cy="1029816"/>
          </a:xfrm>
        </p:grpSpPr>
        <p:grpSp>
          <p:nvGrpSpPr>
            <p:cNvPr id="135" name="Group 134"/>
            <p:cNvGrpSpPr/>
            <p:nvPr/>
          </p:nvGrpSpPr>
          <p:grpSpPr>
            <a:xfrm>
              <a:off x="7895170" y="3619499"/>
              <a:ext cx="723899" cy="723899"/>
              <a:chOff x="7014633" y="385233"/>
              <a:chExt cx="723899" cy="723899"/>
            </a:xfrm>
          </p:grpSpPr>
          <p:sp>
            <p:nvSpPr>
              <p:cNvPr id="137" name="Oval 136"/>
              <p:cNvSpPr/>
              <p:nvPr/>
            </p:nvSpPr>
            <p:spPr>
              <a:xfrm>
                <a:off x="7087376" y="470437"/>
                <a:ext cx="565013" cy="56516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accent5">
                      <a:lumMod val="50000"/>
                    </a:schemeClr>
                  </a:gs>
                  <a:gs pos="0">
                    <a:schemeClr val="accent6"/>
                  </a:gs>
                  <a:gs pos="50000">
                    <a:schemeClr val="accent5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93" tIns="60948" rIns="121893" bIns="60948" rtlCol="0" anchor="ctr"/>
              <a:lstStyle/>
              <a:p>
                <a:pPr algn="ctr" defTabSz="609215"/>
                <a:endParaRPr lang="en-US" dirty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4633" y="385233"/>
                <a:ext cx="723899" cy="723899"/>
              </a:xfrm>
              <a:prstGeom prst="rect">
                <a:avLst/>
              </a:prstGeom>
            </p:spPr>
          </p:pic>
        </p:grpSp>
        <p:sp>
          <p:nvSpPr>
            <p:cNvPr id="136" name="TextBox 135"/>
            <p:cNvSpPr txBox="1"/>
            <p:nvPr/>
          </p:nvSpPr>
          <p:spPr>
            <a:xfrm>
              <a:off x="7673088" y="4259566"/>
              <a:ext cx="1151695" cy="389749"/>
            </a:xfrm>
            <a:prstGeom prst="rect">
              <a:avLst/>
            </a:prstGeom>
            <a:noFill/>
          </p:spPr>
          <p:txBody>
            <a:bodyPr wrap="none" lIns="162461" tIns="81230" rIns="162461" bIns="81230" rtlCol="0">
              <a:spAutoFit/>
            </a:bodyPr>
            <a:lstStyle/>
            <a:p>
              <a:pPr algn="ctr" defTabSz="900841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err="1" smtClean="0">
                  <a:solidFill>
                    <a:srgbClr val="FFFFFF"/>
                  </a:solidFill>
                </a:rPr>
                <a:t>TrustSec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39" name="Picture 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1074" y="1023521"/>
            <a:ext cx="1842546" cy="184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09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3" grpId="0" animBg="1"/>
      <p:bldP spid="64" grpId="0"/>
      <p:bldP spid="103" grpId="0" animBg="1"/>
      <p:bldP spid="10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326648" cy="2569946"/>
          </a:xfrm>
        </p:spPr>
        <p:txBody>
          <a:bodyPr/>
          <a:lstStyle/>
          <a:p>
            <a:r>
              <a:rPr lang="en-AU" dirty="0" smtClean="0"/>
              <a:t>Solving Customer Challenges with an Intelligent Network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542783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MH0063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1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5000"/>
                </a:schemeClr>
              </a:gs>
              <a:gs pos="100000">
                <a:srgbClr val="2D5AA4"/>
              </a:gs>
              <a:gs pos="57000">
                <a:srgbClr val="359ED2"/>
              </a:gs>
              <a:gs pos="40000">
                <a:schemeClr val="tx1">
                  <a:alpha val="3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Delivering Omni-Channel Retail Solutions</a:t>
            </a:r>
            <a:endParaRPr lang="en-AU" dirty="0"/>
          </a:p>
        </p:txBody>
      </p:sp>
      <p:grpSp>
        <p:nvGrpSpPr>
          <p:cNvPr id="6" name="Group 5"/>
          <p:cNvGrpSpPr/>
          <p:nvPr/>
        </p:nvGrpSpPr>
        <p:grpSpPr>
          <a:xfrm>
            <a:off x="675837" y="1972635"/>
            <a:ext cx="1057281" cy="1565464"/>
            <a:chOff x="5170647" y="1657702"/>
            <a:chExt cx="1057281" cy="1565464"/>
          </a:xfrm>
        </p:grpSpPr>
        <p:sp>
          <p:nvSpPr>
            <p:cNvPr id="7" name="Rectangular Callout 6"/>
            <p:cNvSpPr/>
            <p:nvPr/>
          </p:nvSpPr>
          <p:spPr>
            <a:xfrm>
              <a:off x="5170647" y="1657702"/>
              <a:ext cx="1057281" cy="1565464"/>
            </a:xfrm>
            <a:prstGeom prst="wedgeRectCallout">
              <a:avLst>
                <a:gd name="adj1" fmla="val 45724"/>
                <a:gd name="adj2" fmla="val 66460"/>
              </a:avLst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outerShdw blurRad="50800" dist="12700" dir="54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2657" y="1695490"/>
              <a:ext cx="993260" cy="1489888"/>
            </a:xfrm>
            <a:prstGeom prst="roundRect">
              <a:avLst>
                <a:gd name="adj" fmla="val 1470"/>
              </a:avLst>
            </a:prstGeom>
            <a:ln>
              <a:solidFill>
                <a:schemeClr val="tx1">
                  <a:alpha val="50000"/>
                </a:schemeClr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502" y="1132417"/>
            <a:ext cx="1873250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HMH0067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7171" y="2035923"/>
            <a:ext cx="1668270" cy="2291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1215861" y="4128811"/>
            <a:ext cx="6811993" cy="1014689"/>
            <a:chOff x="1605797" y="5713364"/>
            <a:chExt cx="6811993" cy="1014689"/>
          </a:xfrm>
        </p:grpSpPr>
        <p:grpSp>
          <p:nvGrpSpPr>
            <p:cNvPr id="12" name="Group 11"/>
            <p:cNvGrpSpPr/>
            <p:nvPr/>
          </p:nvGrpSpPr>
          <p:grpSpPr>
            <a:xfrm>
              <a:off x="1605797" y="5713364"/>
              <a:ext cx="6811993" cy="830985"/>
              <a:chOff x="1037604" y="5590825"/>
              <a:chExt cx="6811993" cy="83098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3166592" y="5884522"/>
                <a:ext cx="4683005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5" fontAlgn="base">
                  <a:lnSpc>
                    <a:spcPct val="90000"/>
                  </a:lnSpc>
                  <a:spcBef>
                    <a:spcPct val="25000"/>
                  </a:spcBef>
                  <a:buClr>
                    <a:schemeClr val="accent6"/>
                  </a:buClr>
                  <a:buSzPct val="140000"/>
                  <a:defRPr/>
                </a:pPr>
                <a:r>
                  <a:rPr lang="en-US" sz="20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Reduction in mobile app response time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37604" y="5590825"/>
                <a:ext cx="2299269" cy="830985"/>
              </a:xfrm>
              <a:prstGeom prst="rect">
                <a:avLst/>
              </a:prstGeom>
            </p:spPr>
            <p:txBody>
              <a:bodyPr wrap="square" lIns="91430" tIns="45714" rIns="91430" bIns="45714">
                <a:spAutoFit/>
              </a:bodyPr>
              <a:lstStyle/>
              <a:p>
                <a:pPr algn="ctr"/>
                <a:r>
                  <a:rPr lang="en-US" sz="4800" b="1" dirty="0">
                    <a:ln w="22225">
                      <a:noFill/>
                    </a:ln>
                    <a:solidFill>
                      <a:srgbClr val="FFFFFF"/>
                    </a:solidFill>
                    <a:latin typeface="CiscoSansTT"/>
                    <a:cs typeface="CiscoSansTT"/>
                  </a:rPr>
                  <a:t>38</a:t>
                </a:r>
                <a:r>
                  <a:rPr lang="en-AU" sz="4800" dirty="0">
                    <a:solidFill>
                      <a:srgbClr val="FFFFFF"/>
                    </a:solidFill>
                  </a:rPr>
                  <a:t>➛</a:t>
                </a:r>
                <a:r>
                  <a:rPr lang="en-US" sz="4800" b="1" dirty="0">
                    <a:ln w="22225">
                      <a:noFill/>
                    </a:ln>
                    <a:solidFill>
                      <a:srgbClr val="FFFFFF"/>
                    </a:solidFill>
                    <a:latin typeface="CiscoSansTT"/>
                    <a:cs typeface="CiscoSansTT"/>
                  </a:rPr>
                  <a:t>6</a:t>
                </a: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027342" y="6381804"/>
              <a:ext cx="144446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5" algn="dist" fontAlgn="base">
                <a:lnSpc>
                  <a:spcPct val="90000"/>
                </a:lnSpc>
                <a:spcBef>
                  <a:spcPct val="25000"/>
                </a:spcBef>
                <a:buClr>
                  <a:schemeClr val="accent6"/>
                </a:buClr>
                <a:buSzPct val="140000"/>
                <a:defRPr/>
              </a:pPr>
              <a:r>
                <a:rPr lang="en-US" b="1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SECONDS</a:t>
              </a:r>
              <a:endParaRPr lang="en-US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605797" y="4128811"/>
            <a:ext cx="5911185" cy="830985"/>
            <a:chOff x="1037604" y="5590825"/>
            <a:chExt cx="5911185" cy="830985"/>
          </a:xfrm>
        </p:grpSpPr>
        <p:sp>
          <p:nvSpPr>
            <p:cNvPr id="17" name="TextBox 16"/>
            <p:cNvSpPr txBox="1"/>
            <p:nvPr/>
          </p:nvSpPr>
          <p:spPr>
            <a:xfrm>
              <a:off x="3032900" y="5884522"/>
              <a:ext cx="3915889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5" fontAlgn="base">
                <a:lnSpc>
                  <a:spcPct val="90000"/>
                </a:lnSpc>
                <a:spcBef>
                  <a:spcPct val="25000"/>
                </a:spcBef>
                <a:buClr>
                  <a:schemeClr val="accent6"/>
                </a:buClr>
                <a:buSzPct val="140000"/>
                <a:defRPr/>
              </a:pP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Increase in bandwidth </a:t>
              </a:r>
              <a:r>
                <a:rPr lang="en-US" sz="2000" dirty="0" err="1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utilisation</a:t>
              </a:r>
              <a:endParaRPr lang="en-US" sz="2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37604" y="5590825"/>
              <a:ext cx="2299269" cy="830985"/>
            </a:xfrm>
            <a:prstGeom prst="rect">
              <a:avLst/>
            </a:prstGeom>
          </p:spPr>
          <p:txBody>
            <a:bodyPr wrap="square" lIns="91430" tIns="45714" rIns="91430" bIns="45714">
              <a:spAutoFit/>
            </a:bodyPr>
            <a:lstStyle/>
            <a:p>
              <a:pPr algn="ctr"/>
              <a:r>
                <a:rPr lang="en-AU" sz="4800" b="1" dirty="0" smtClean="0">
                  <a:ln w="22225">
                    <a:noFill/>
                  </a:ln>
                  <a:solidFill>
                    <a:srgbClr val="FFFFFF"/>
                  </a:solidFill>
                  <a:latin typeface="CiscoSansTT"/>
                  <a:cs typeface="CiscoSansTT"/>
                </a:rPr>
                <a:t>2-4x</a:t>
              </a:r>
              <a:endParaRPr lang="en-US" sz="4800" b="1" dirty="0">
                <a:ln w="22225">
                  <a:noFill/>
                </a:ln>
                <a:solidFill>
                  <a:srgbClr val="FFFFFF"/>
                </a:solidFill>
                <a:latin typeface="CiscoSansTT"/>
                <a:cs typeface="CiscoSansT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059889" y="4128811"/>
            <a:ext cx="7130199" cy="830985"/>
            <a:chOff x="614247" y="5590825"/>
            <a:chExt cx="7130199" cy="830985"/>
          </a:xfrm>
        </p:grpSpPr>
        <p:sp>
          <p:nvSpPr>
            <p:cNvPr id="20" name="TextBox 19"/>
            <p:cNvSpPr txBox="1"/>
            <p:nvPr/>
          </p:nvSpPr>
          <p:spPr>
            <a:xfrm>
              <a:off x="3032900" y="5884522"/>
              <a:ext cx="4711546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5" fontAlgn="base">
                <a:lnSpc>
                  <a:spcPct val="90000"/>
                </a:lnSpc>
                <a:spcBef>
                  <a:spcPct val="25000"/>
                </a:spcBef>
                <a:buClr>
                  <a:schemeClr val="accent6"/>
                </a:buClr>
                <a:buSzPct val="140000"/>
                <a:defRPr/>
              </a:pPr>
              <a:r>
                <a:rPr lang="en-US" sz="2000" dirty="0" smtClean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Decrease in communications expenses</a:t>
              </a:r>
              <a:endParaRPr lang="en-US" sz="2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4247" y="5590825"/>
              <a:ext cx="2494102" cy="830985"/>
            </a:xfrm>
            <a:prstGeom prst="rect">
              <a:avLst/>
            </a:prstGeom>
          </p:spPr>
          <p:txBody>
            <a:bodyPr wrap="square" lIns="91430" tIns="45714" rIns="91430" bIns="45714">
              <a:spAutoFit/>
            </a:bodyPr>
            <a:lstStyle/>
            <a:p>
              <a:pPr algn="ctr"/>
              <a:r>
                <a:rPr lang="en-AU" sz="4800" b="1" dirty="0" smtClean="0">
                  <a:ln w="22225">
                    <a:noFill/>
                  </a:ln>
                  <a:solidFill>
                    <a:srgbClr val="FFFFFF"/>
                  </a:solidFill>
                  <a:latin typeface="CiscoSansTT"/>
                  <a:cs typeface="CiscoSansTT"/>
                </a:rPr>
                <a:t>30-40%</a:t>
              </a:r>
              <a:endParaRPr lang="en-US" sz="4800" b="1" dirty="0">
                <a:ln w="22225">
                  <a:noFill/>
                </a:ln>
                <a:solidFill>
                  <a:srgbClr val="FFFFFF"/>
                </a:solidFill>
                <a:latin typeface="CiscoSansTT"/>
                <a:cs typeface="CiscoSansT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68126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Business Landscape is Changing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 bwMode="white">
          <a:xfrm>
            <a:off x="0" y="4366260"/>
            <a:ext cx="9144000" cy="77724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iscoSansTT Light"/>
              <a:cs typeface="CiscoSansTT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997" y="4525578"/>
            <a:ext cx="7975442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174566" indent="-174566" algn="ctr" defTabSz="456968">
              <a:defRPr/>
            </a:pPr>
            <a:r>
              <a:rPr lang="en-US" sz="2000" dirty="0">
                <a:solidFill>
                  <a:schemeClr val="bg1"/>
                </a:solidFill>
                <a:latin typeface="CiscoSansTT Light"/>
                <a:cs typeface="CiscoSansTT Light"/>
              </a:rPr>
              <a:t>New Digital Experiences Make the Network More Relevant</a:t>
            </a: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918960" y="1300451"/>
            <a:ext cx="2032226" cy="2458373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20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36" indent="0">
              <a:spcBef>
                <a:spcPts val="0"/>
              </a:spcBef>
              <a:buNone/>
            </a:pPr>
            <a:r>
              <a:rPr lang="en-US" sz="5400" spc="-300" dirty="0" smtClean="0">
                <a:solidFill>
                  <a:schemeClr val="bg1"/>
                </a:solidFill>
                <a:latin typeface="CiscoSansTT Light"/>
                <a:cs typeface="CiscoSansTT Light"/>
              </a:rPr>
              <a:t>78% </a:t>
            </a:r>
            <a:r>
              <a:rPr lang="en-US" sz="1600" dirty="0" smtClean="0">
                <a:solidFill>
                  <a:schemeClr val="bg1"/>
                </a:solidFill>
                <a:latin typeface="CiscoSansTT Light"/>
                <a:cs typeface="CiscoSansTT Light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CiscoSansTT Light"/>
                <a:cs typeface="CiscoSansTT Light"/>
              </a:rPr>
            </a:br>
            <a:r>
              <a:rPr lang="en-US" sz="1600" dirty="0">
                <a:solidFill>
                  <a:schemeClr val="bg1"/>
                </a:solidFill>
                <a:latin typeface="CiscoSansTT Light"/>
                <a:cs typeface="CiscoSansTT Light"/>
              </a:rPr>
              <a:t>Of executives state achieving digital transformation in two years is critical*</a:t>
            </a:r>
          </a:p>
          <a:p>
            <a:pPr marL="57136" indent="0">
              <a:spcBef>
                <a:spcPts val="0"/>
              </a:spcBef>
              <a:buNone/>
            </a:pPr>
            <a:endParaRPr lang="en-US" sz="1600" dirty="0">
              <a:solidFill>
                <a:srgbClr val="7F7F7F"/>
              </a:solidFill>
              <a:latin typeface="CiscoSansTT Light"/>
              <a:cs typeface="CiscoSansTT Light"/>
            </a:endParaRPr>
          </a:p>
          <a:p>
            <a:pPr marL="57136" indent="0">
              <a:spcBef>
                <a:spcPts val="0"/>
              </a:spcBef>
              <a:buNone/>
            </a:pPr>
            <a:endParaRPr lang="en-US" sz="1600" dirty="0">
              <a:solidFill>
                <a:srgbClr val="7F7F7F"/>
              </a:solidFill>
              <a:latin typeface="CiscoSansTT Light"/>
              <a:cs typeface="CiscoSansTT Light"/>
            </a:endParaRPr>
          </a:p>
          <a:p>
            <a:pPr marL="57136" indent="0">
              <a:spcBef>
                <a:spcPts val="0"/>
              </a:spcBef>
              <a:buNone/>
            </a:pPr>
            <a:r>
              <a:rPr lang="en-US" sz="900" dirty="0">
                <a:solidFill>
                  <a:srgbClr val="FFFFFF"/>
                </a:solidFill>
                <a:latin typeface="CiscoSansTT Light"/>
                <a:cs typeface="CiscoSansTT Light"/>
              </a:rPr>
              <a:t>MIT Sloan Management Review, 2013 Digital Transformation Global Executive Study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240" y="1219200"/>
            <a:ext cx="2049839" cy="2941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43" rIns="68486" bIns="34243" rtlCol="0" anchor="ctr"/>
          <a:lstStyle/>
          <a:p>
            <a:pPr algn="ctr" defTabSz="684708"/>
            <a:endParaRPr lang="en-US" dirty="0">
              <a:solidFill>
                <a:srgbClr val="272848"/>
              </a:solidFill>
              <a:latin typeface="CiscoSansTT Light"/>
              <a:cs typeface="CiscoSansTT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0290" y="1219200"/>
            <a:ext cx="2049839" cy="2941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43" rIns="68486" bIns="34243" rtlCol="0" anchor="ctr"/>
          <a:lstStyle/>
          <a:p>
            <a:pPr algn="ctr" defTabSz="684708"/>
            <a:endParaRPr lang="en-US" dirty="0">
              <a:solidFill>
                <a:srgbClr val="272848"/>
              </a:solidFill>
              <a:latin typeface="CiscoSansTT Light"/>
              <a:cs typeface="CiscoSansTT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341" y="1219200"/>
            <a:ext cx="2049839" cy="29413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6" tIns="34243" rIns="68486" bIns="34243" rtlCol="0" anchor="ctr"/>
          <a:lstStyle/>
          <a:p>
            <a:pPr algn="ctr" defTabSz="684708"/>
            <a:endParaRPr lang="en-US" dirty="0">
              <a:solidFill>
                <a:srgbClr val="272848"/>
              </a:solidFill>
              <a:latin typeface="CiscoSansTT Light"/>
              <a:cs typeface="CiscoSansTT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1153" y="1298554"/>
            <a:ext cx="884644" cy="284032"/>
          </a:xfrm>
          <a:prstGeom prst="rect">
            <a:avLst/>
          </a:prstGeom>
        </p:spPr>
        <p:txBody>
          <a:bodyPr wrap="none" lIns="91420" tIns="45710" rIns="91420" bIns="45710" anchor="ctr">
            <a:spAutoFit/>
          </a:bodyPr>
          <a:lstStyle>
            <a:defPPr>
              <a:defRPr lang="en-US"/>
            </a:defPPr>
            <a:lvl1pPr marL="57136" indent="0" algn="ctr" defTabSz="684213" eaLnBrk="1" fontAlgn="b" hangingPunct="1">
              <a:lnSpc>
                <a:spcPct val="95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Arial"/>
              <a:buNone/>
              <a:defRPr sz="1300" b="1" i="0">
                <a:solidFill>
                  <a:schemeClr val="accent6"/>
                </a:solidFill>
                <a:latin typeface="+mn-lt"/>
                <a:cs typeface="CiscoSans ExtraLight"/>
              </a:defRPr>
            </a:lvl1pPr>
            <a:lvl2pPr marL="507895" indent="-215855" defTabSz="684213" eaLnBrk="1" hangingPunct="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 defTabSz="684213" eaLnBrk="1" hangingPunct="1">
              <a:lnSpc>
                <a:spcPct val="95000"/>
              </a:lnSpc>
              <a:spcBef>
                <a:spcPts val="625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 defTabSz="684213" eaLnBrk="1" hangingPunct="1">
              <a:lnSpc>
                <a:spcPct val="95000"/>
              </a:lnSpc>
              <a:spcBef>
                <a:spcPts val="625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 defTabSz="684213" eaLnBrk="1" hangingPunct="1">
              <a:lnSpc>
                <a:spcPct val="95000"/>
              </a:lnSpc>
              <a:spcBef>
                <a:spcPts val="625"/>
              </a:spcBef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  <a:lvl6pPr marL="863856" indent="-171445" defTabSz="685777">
              <a:spcBef>
                <a:spcPts val="600"/>
              </a:spcBef>
              <a:buFont typeface="Arial" pitchFamily="34" charset="0"/>
              <a:buChar char="•"/>
              <a:defRPr sz="900" baseline="0">
                <a:latin typeface="+mn-lt"/>
                <a:ea typeface="+mn-ea"/>
                <a:cs typeface="+mn-cs"/>
              </a:defRPr>
            </a:lvl6pPr>
            <a:lvl7pPr marL="935844" indent="-171422" defTabSz="685777">
              <a:spcBef>
                <a:spcPts val="600"/>
              </a:spcBef>
              <a:buFont typeface="Arial" pitchFamily="34" charset="0"/>
              <a:buChar char="•"/>
              <a:defRPr sz="800" baseline="0">
                <a:latin typeface="+mn-lt"/>
                <a:ea typeface="+mn-ea"/>
                <a:cs typeface="+mn-cs"/>
              </a:defRPr>
            </a:lvl7pPr>
            <a:lvl8pPr marL="2400220" indent="0" defTabSz="685777">
              <a:spcBef>
                <a:spcPct val="20000"/>
              </a:spcBef>
              <a:buFont typeface="Arial" pitchFamily="34" charset="0"/>
              <a:buNone/>
              <a:defRPr sz="1500">
                <a:latin typeface="+mn-lt"/>
                <a:ea typeface="+mn-ea"/>
                <a:cs typeface="+mn-cs"/>
              </a:defRPr>
            </a:lvl8pPr>
            <a:lvl9pPr marL="2914553" indent="-171445" defTabSz="685777">
              <a:spcBef>
                <a:spcPct val="20000"/>
              </a:spcBef>
              <a:buFont typeface="Arial" pitchFamily="34" charset="0"/>
              <a:buChar char="•"/>
              <a:defRPr sz="1500"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latin typeface="CiscoSansTT Light"/>
                <a:cs typeface="CiscoSansTT Light"/>
              </a:rPr>
              <a:t>FINANCE</a:t>
            </a:r>
            <a:endParaRPr lang="en-US" b="0" dirty="0">
              <a:latin typeface="CiscoSansTT Light"/>
              <a:cs typeface="CiscoSansTT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1915" y="1298543"/>
            <a:ext cx="1122206" cy="284032"/>
          </a:xfrm>
          <a:prstGeom prst="rect">
            <a:avLst/>
          </a:prstGeom>
        </p:spPr>
        <p:txBody>
          <a:bodyPr wrap="none" lIns="91420" tIns="45710" rIns="91420" bIns="45710" anchor="ctr">
            <a:spAutoFit/>
          </a:bodyPr>
          <a:lstStyle>
            <a:defPPr>
              <a:defRPr lang="en-US"/>
            </a:defPPr>
            <a:lvl1pPr marL="57136" indent="0" algn="ctr" defTabSz="684213" eaLnBrk="1" fontAlgn="b" hangingPunct="1">
              <a:lnSpc>
                <a:spcPct val="95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Arial"/>
              <a:buNone/>
              <a:defRPr sz="1300" b="1" i="0">
                <a:solidFill>
                  <a:schemeClr val="accent6"/>
                </a:solidFill>
                <a:latin typeface="+mn-lt"/>
                <a:cs typeface="CiscoSans ExtraLight"/>
              </a:defRPr>
            </a:lvl1pPr>
            <a:lvl2pPr marL="507895" indent="-215855" defTabSz="684213" eaLnBrk="1" hangingPunct="1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 defTabSz="684213" eaLnBrk="1" hangingPunct="1">
              <a:lnSpc>
                <a:spcPct val="95000"/>
              </a:lnSpc>
              <a:spcBef>
                <a:spcPts val="625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 defTabSz="684213" eaLnBrk="1" hangingPunct="1">
              <a:lnSpc>
                <a:spcPct val="95000"/>
              </a:lnSpc>
              <a:spcBef>
                <a:spcPts val="625"/>
              </a:spcBef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 defTabSz="684213" eaLnBrk="1" hangingPunct="1">
              <a:lnSpc>
                <a:spcPct val="95000"/>
              </a:lnSpc>
              <a:spcBef>
                <a:spcPts val="625"/>
              </a:spcBef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  <a:lvl6pPr marL="863856" indent="-171445" defTabSz="685777">
              <a:spcBef>
                <a:spcPts val="600"/>
              </a:spcBef>
              <a:buFont typeface="Arial" pitchFamily="34" charset="0"/>
              <a:buChar char="•"/>
              <a:defRPr sz="900" baseline="0">
                <a:latin typeface="+mn-lt"/>
                <a:ea typeface="+mn-ea"/>
                <a:cs typeface="+mn-cs"/>
              </a:defRPr>
            </a:lvl6pPr>
            <a:lvl7pPr marL="935844" indent="-171422" defTabSz="685777">
              <a:spcBef>
                <a:spcPts val="600"/>
              </a:spcBef>
              <a:buFont typeface="Arial" pitchFamily="34" charset="0"/>
              <a:buChar char="•"/>
              <a:defRPr sz="800" baseline="0">
                <a:latin typeface="+mn-lt"/>
                <a:ea typeface="+mn-ea"/>
                <a:cs typeface="+mn-cs"/>
              </a:defRPr>
            </a:lvl7pPr>
            <a:lvl8pPr marL="2400220" indent="0" defTabSz="685777">
              <a:spcBef>
                <a:spcPct val="20000"/>
              </a:spcBef>
              <a:buFont typeface="Arial" pitchFamily="34" charset="0"/>
              <a:buNone/>
              <a:defRPr sz="1500">
                <a:latin typeface="+mn-lt"/>
                <a:ea typeface="+mn-ea"/>
                <a:cs typeface="+mn-cs"/>
              </a:defRPr>
            </a:lvl8pPr>
            <a:lvl9pPr marL="2914553" indent="-171445" defTabSz="685777">
              <a:spcBef>
                <a:spcPct val="20000"/>
              </a:spcBef>
              <a:buFont typeface="Arial" pitchFamily="34" charset="0"/>
              <a:buChar char="•"/>
              <a:defRPr sz="1500"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 smtClean="0">
                <a:latin typeface="CiscoSansTT Light"/>
                <a:cs typeface="CiscoSansTT Light"/>
              </a:rPr>
              <a:t>EDUCATION</a:t>
            </a:r>
            <a:endParaRPr lang="en-US" b="0" dirty="0">
              <a:latin typeface="CiscoSansTT Light"/>
              <a:cs typeface="CiscoSansTT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3576" y="1534619"/>
            <a:ext cx="2152052" cy="251932"/>
          </a:xfrm>
          <a:prstGeom prst="rect">
            <a:avLst/>
          </a:prstGeom>
          <a:noFill/>
        </p:spPr>
        <p:txBody>
          <a:bodyPr wrap="square" lIns="51369" tIns="25688" rIns="51369" bIns="25688" rtlCol="0">
            <a:spAutoFit/>
          </a:bodyPr>
          <a:lstStyle>
            <a:defPPr>
              <a:defRPr lang="en-US"/>
            </a:defPPr>
            <a:lvl1pPr marL="171450" indent="-171450">
              <a:buClr>
                <a:schemeClr val="bg1"/>
              </a:buClr>
              <a:buSzPct val="80000"/>
              <a:buFont typeface="Wingdings" panose="05000000000000000000" pitchFamily="2" charset="2"/>
              <a:buChar char="§"/>
              <a:defRPr sz="1125">
                <a:solidFill>
                  <a:schemeClr val="bg1"/>
                </a:solidFill>
              </a:defRPr>
            </a:lvl1pPr>
          </a:lstStyle>
          <a:p>
            <a:pPr marL="0" indent="0" algn="ctr">
              <a:buClr>
                <a:srgbClr val="FFFFFF"/>
              </a:buClr>
              <a:buNone/>
            </a:pPr>
            <a:r>
              <a:rPr lang="en-US" sz="1300" dirty="0">
                <a:solidFill>
                  <a:schemeClr val="accent6"/>
                </a:solidFill>
                <a:latin typeface="CiscoSansTT Light"/>
                <a:cs typeface="CiscoSansTT Light"/>
              </a:rPr>
              <a:t>Generate More Sales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07449" y="1534619"/>
            <a:ext cx="2152052" cy="251932"/>
          </a:xfrm>
          <a:prstGeom prst="rect">
            <a:avLst/>
          </a:prstGeom>
          <a:noFill/>
        </p:spPr>
        <p:txBody>
          <a:bodyPr wrap="square" lIns="51369" tIns="25688" rIns="51369" bIns="25688" rtlCol="0">
            <a:spAutoFit/>
          </a:bodyPr>
          <a:lstStyle>
            <a:defPPr>
              <a:defRPr lang="en-US"/>
            </a:defPPr>
            <a:lvl1pPr marL="0" indent="0" algn="ctr">
              <a:buClr>
                <a:srgbClr val="FFFFFF"/>
              </a:buClr>
              <a:buSzPct val="80000"/>
              <a:buFont typeface="Wingdings" panose="05000000000000000000" pitchFamily="2" charset="2"/>
              <a:buNone/>
              <a:defRPr sz="1400">
                <a:latin typeface="Arial"/>
              </a:defRPr>
            </a:lvl1pPr>
          </a:lstStyle>
          <a:p>
            <a:r>
              <a:rPr lang="en-US" sz="1300" dirty="0">
                <a:solidFill>
                  <a:schemeClr val="accent6"/>
                </a:solidFill>
                <a:latin typeface="CiscoSansTT Light"/>
                <a:cs typeface="CiscoSansTT Light"/>
              </a:rPr>
              <a:t>Customer Loyalty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76992" y="1534619"/>
            <a:ext cx="2152052" cy="251932"/>
          </a:xfrm>
          <a:prstGeom prst="rect">
            <a:avLst/>
          </a:prstGeom>
          <a:noFill/>
        </p:spPr>
        <p:txBody>
          <a:bodyPr wrap="square" lIns="51369" tIns="25688" rIns="51369" bIns="25688" rtlCol="0">
            <a:spAutoFit/>
          </a:bodyPr>
          <a:lstStyle>
            <a:defPPr>
              <a:defRPr lang="en-US"/>
            </a:defPPr>
            <a:lvl1pPr marL="0" indent="0" algn="ctr">
              <a:buClr>
                <a:srgbClr val="FFFFFF"/>
              </a:buClr>
              <a:buSzPct val="80000"/>
              <a:buFont typeface="Wingdings" panose="05000000000000000000" pitchFamily="2" charset="2"/>
              <a:buNone/>
              <a:defRPr sz="1400">
                <a:latin typeface="Arial"/>
              </a:defRPr>
            </a:lvl1pPr>
          </a:lstStyle>
          <a:p>
            <a:r>
              <a:rPr lang="en-US" sz="1300" dirty="0">
                <a:solidFill>
                  <a:schemeClr val="accent6"/>
                </a:solidFill>
                <a:latin typeface="CiscoSansTT Light"/>
                <a:cs typeface="CiscoSansTT Light"/>
              </a:rPr>
              <a:t>Improved Learning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954748" y="3594669"/>
            <a:ext cx="1767228" cy="277551"/>
            <a:chOff x="5494576" y="3441025"/>
            <a:chExt cx="1767228" cy="277551"/>
          </a:xfrm>
        </p:grpSpPr>
        <p:sp>
          <p:nvSpPr>
            <p:cNvPr id="16" name="TextBox 15"/>
            <p:cNvSpPr txBox="1"/>
            <p:nvPr/>
          </p:nvSpPr>
          <p:spPr>
            <a:xfrm>
              <a:off x="5494576" y="3467208"/>
              <a:ext cx="640647" cy="243795"/>
            </a:xfrm>
            <a:prstGeom prst="rect">
              <a:avLst/>
            </a:prstGeom>
            <a:noFill/>
          </p:spPr>
          <p:txBody>
            <a:bodyPr wrap="square" lIns="68537" tIns="34274" rIns="68537" bIns="34274" rtlCol="0" anchor="ctr">
              <a:spAutoFit/>
            </a:bodyPr>
            <a:lstStyle>
              <a:defPPr>
                <a:defRPr lang="en-US"/>
              </a:defPPr>
              <a:lvl1pPr algn="ctr" defTabSz="81414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accent6"/>
                  </a:solidFill>
                  <a:latin typeface="CiscoSans Thin"/>
                  <a:cs typeface="CiscoSans Thin"/>
                </a:defRPr>
              </a:lvl1pPr>
            </a:lstStyle>
            <a:p>
              <a:pPr algn="l"/>
              <a:r>
                <a:rPr lang="en-US" sz="1200" dirty="0">
                  <a:solidFill>
                    <a:schemeClr val="tx1"/>
                  </a:solidFill>
                  <a:latin typeface="CiscoSansTT Light"/>
                  <a:cs typeface="CiscoSansTT Light"/>
                </a:rPr>
                <a:t>Books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6177911" y="3476999"/>
              <a:ext cx="141791" cy="224177"/>
            </a:xfrm>
            <a:custGeom>
              <a:avLst/>
              <a:gdLst>
                <a:gd name="connsiteX0" fmla="*/ 0 w 647700"/>
                <a:gd name="connsiteY0" fmla="*/ 0 h 990600"/>
                <a:gd name="connsiteX1" fmla="*/ 647700 w 647700"/>
                <a:gd name="connsiteY1" fmla="*/ 552450 h 990600"/>
                <a:gd name="connsiteX2" fmla="*/ 57150 w 647700"/>
                <a:gd name="connsiteY2" fmla="*/ 990600 h 990600"/>
                <a:gd name="connsiteX0" fmla="*/ 0 w 647700"/>
                <a:gd name="connsiteY0" fmla="*/ 0 h 1030941"/>
                <a:gd name="connsiteX1" fmla="*/ 647700 w 647700"/>
                <a:gd name="connsiteY1" fmla="*/ 552450 h 1030941"/>
                <a:gd name="connsiteX2" fmla="*/ 16809 w 647700"/>
                <a:gd name="connsiteY2" fmla="*/ 1030941 h 1030941"/>
                <a:gd name="connsiteX0" fmla="*/ 16809 w 630891"/>
                <a:gd name="connsiteY0" fmla="*/ 0 h 943535"/>
                <a:gd name="connsiteX1" fmla="*/ 630891 w 630891"/>
                <a:gd name="connsiteY1" fmla="*/ 465044 h 943535"/>
                <a:gd name="connsiteX2" fmla="*/ 0 w 630891"/>
                <a:gd name="connsiteY2" fmla="*/ 943535 h 94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0891" h="943535">
                  <a:moveTo>
                    <a:pt x="16809" y="0"/>
                  </a:moveTo>
                  <a:lnTo>
                    <a:pt x="630891" y="465044"/>
                  </a:lnTo>
                  <a:lnTo>
                    <a:pt x="0" y="943535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prstDash val="sysDot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37" tIns="34274" rIns="68537" bIns="34274"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87998" y="3441025"/>
              <a:ext cx="773806" cy="277551"/>
            </a:xfrm>
            <a:prstGeom prst="rect">
              <a:avLst/>
            </a:prstGeom>
            <a:noFill/>
          </p:spPr>
          <p:txBody>
            <a:bodyPr wrap="square" lIns="91350" tIns="45675" rIns="91350" bIns="45675" rtlCol="0">
              <a:spAutoFit/>
            </a:bodyPr>
            <a:lstStyle/>
            <a:p>
              <a:r>
                <a:rPr lang="en-US" sz="1200" dirty="0" err="1">
                  <a:solidFill>
                    <a:schemeClr val="accent1"/>
                  </a:solidFill>
                  <a:latin typeface="CiscoSansTT Light"/>
                  <a:cs typeface="CiscoSansTT Light"/>
                </a:rPr>
                <a:t>iPads</a:t>
              </a:r>
              <a:endParaRPr lang="en-US" sz="1200" dirty="0">
                <a:solidFill>
                  <a:schemeClr val="accent1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588877" y="3594669"/>
            <a:ext cx="2098925" cy="277551"/>
            <a:chOff x="2888641" y="3452597"/>
            <a:chExt cx="2098925" cy="277551"/>
          </a:xfrm>
        </p:grpSpPr>
        <p:sp>
          <p:nvSpPr>
            <p:cNvPr id="20" name="TextBox 19"/>
            <p:cNvSpPr txBox="1"/>
            <p:nvPr/>
          </p:nvSpPr>
          <p:spPr>
            <a:xfrm>
              <a:off x="2888641" y="3467208"/>
              <a:ext cx="640647" cy="243795"/>
            </a:xfrm>
            <a:prstGeom prst="rect">
              <a:avLst/>
            </a:prstGeom>
            <a:noFill/>
          </p:spPr>
          <p:txBody>
            <a:bodyPr wrap="square" lIns="68537" tIns="34274" rIns="68537" bIns="34274" rtlCol="0" anchor="ctr">
              <a:spAutoFit/>
            </a:bodyPr>
            <a:lstStyle>
              <a:defPPr>
                <a:defRPr lang="en-US"/>
              </a:defPPr>
              <a:lvl1pPr algn="ctr" defTabSz="81414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accent6"/>
                  </a:solidFill>
                  <a:latin typeface="CiscoSans Thin"/>
                  <a:cs typeface="CiscoSans Thin"/>
                </a:defRPr>
              </a:lvl1pPr>
            </a:lstStyle>
            <a:p>
              <a:pPr algn="l"/>
              <a:r>
                <a:rPr lang="en-US" sz="1200" dirty="0">
                  <a:solidFill>
                    <a:schemeClr val="tx1"/>
                  </a:solidFill>
                  <a:latin typeface="CiscoSansTT Light"/>
                  <a:cs typeface="CiscoSansTT Light"/>
                </a:rPr>
                <a:t>Tellers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504900" y="3488568"/>
              <a:ext cx="141791" cy="224177"/>
            </a:xfrm>
            <a:custGeom>
              <a:avLst/>
              <a:gdLst>
                <a:gd name="connsiteX0" fmla="*/ 0 w 647700"/>
                <a:gd name="connsiteY0" fmla="*/ 0 h 990600"/>
                <a:gd name="connsiteX1" fmla="*/ 647700 w 647700"/>
                <a:gd name="connsiteY1" fmla="*/ 552450 h 990600"/>
                <a:gd name="connsiteX2" fmla="*/ 57150 w 647700"/>
                <a:gd name="connsiteY2" fmla="*/ 990600 h 990600"/>
                <a:gd name="connsiteX0" fmla="*/ 0 w 647700"/>
                <a:gd name="connsiteY0" fmla="*/ 0 h 1030941"/>
                <a:gd name="connsiteX1" fmla="*/ 647700 w 647700"/>
                <a:gd name="connsiteY1" fmla="*/ 552450 h 1030941"/>
                <a:gd name="connsiteX2" fmla="*/ 16809 w 647700"/>
                <a:gd name="connsiteY2" fmla="*/ 1030941 h 1030941"/>
                <a:gd name="connsiteX0" fmla="*/ 16809 w 630891"/>
                <a:gd name="connsiteY0" fmla="*/ 0 h 943535"/>
                <a:gd name="connsiteX1" fmla="*/ 630891 w 630891"/>
                <a:gd name="connsiteY1" fmla="*/ 465044 h 943535"/>
                <a:gd name="connsiteX2" fmla="*/ 0 w 630891"/>
                <a:gd name="connsiteY2" fmla="*/ 943535 h 94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0891" h="943535">
                  <a:moveTo>
                    <a:pt x="16809" y="0"/>
                  </a:moveTo>
                  <a:lnTo>
                    <a:pt x="630891" y="465044"/>
                  </a:lnTo>
                  <a:lnTo>
                    <a:pt x="0" y="943535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prstDash val="sysDot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37" tIns="34274" rIns="68537" bIns="34274"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39251" y="3452597"/>
              <a:ext cx="1348315" cy="277551"/>
            </a:xfrm>
            <a:prstGeom prst="rect">
              <a:avLst/>
            </a:prstGeom>
            <a:noFill/>
          </p:spPr>
          <p:txBody>
            <a:bodyPr wrap="square" lIns="91350" tIns="45675" rIns="91350" bIns="45675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CiscoSansTT Light"/>
                  <a:cs typeface="CiscoSansTT Light"/>
                </a:rPr>
                <a:t>Remote Agents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47690" y="3594669"/>
            <a:ext cx="2309585" cy="277551"/>
            <a:chOff x="487674" y="3417885"/>
            <a:chExt cx="2309585" cy="277551"/>
          </a:xfrm>
        </p:grpSpPr>
        <p:sp>
          <p:nvSpPr>
            <p:cNvPr id="24" name="TextBox 23"/>
            <p:cNvSpPr txBox="1"/>
            <p:nvPr/>
          </p:nvSpPr>
          <p:spPr>
            <a:xfrm>
              <a:off x="487674" y="3432498"/>
              <a:ext cx="640647" cy="243795"/>
            </a:xfrm>
            <a:prstGeom prst="rect">
              <a:avLst/>
            </a:prstGeom>
            <a:noFill/>
          </p:spPr>
          <p:txBody>
            <a:bodyPr wrap="square" lIns="68537" tIns="34274" rIns="68537" bIns="34274" rtlCol="0" anchor="ctr">
              <a:spAutoFit/>
            </a:bodyPr>
            <a:lstStyle>
              <a:defPPr>
                <a:defRPr lang="en-US"/>
              </a:defPPr>
              <a:lvl1pPr algn="ctr" defTabSz="814144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accent6"/>
                  </a:solidFill>
                  <a:latin typeface="CiscoSans Thin"/>
                  <a:cs typeface="CiscoSans Thin"/>
                </a:defRPr>
              </a:lvl1pPr>
            </a:lstStyle>
            <a:p>
              <a:r>
                <a:rPr lang="en-US" sz="1200" dirty="0">
                  <a:solidFill>
                    <a:schemeClr val="tx1"/>
                  </a:solidFill>
                  <a:latin typeface="CiscoSansTT Light"/>
                  <a:cs typeface="CiscoSansTT Light"/>
                </a:rPr>
                <a:t>Stores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1124719" y="3453859"/>
              <a:ext cx="141791" cy="224177"/>
            </a:xfrm>
            <a:custGeom>
              <a:avLst/>
              <a:gdLst>
                <a:gd name="connsiteX0" fmla="*/ 0 w 647700"/>
                <a:gd name="connsiteY0" fmla="*/ 0 h 990600"/>
                <a:gd name="connsiteX1" fmla="*/ 647700 w 647700"/>
                <a:gd name="connsiteY1" fmla="*/ 552450 h 990600"/>
                <a:gd name="connsiteX2" fmla="*/ 57150 w 647700"/>
                <a:gd name="connsiteY2" fmla="*/ 990600 h 990600"/>
                <a:gd name="connsiteX0" fmla="*/ 0 w 647700"/>
                <a:gd name="connsiteY0" fmla="*/ 0 h 1030941"/>
                <a:gd name="connsiteX1" fmla="*/ 647700 w 647700"/>
                <a:gd name="connsiteY1" fmla="*/ 552450 h 1030941"/>
                <a:gd name="connsiteX2" fmla="*/ 16809 w 647700"/>
                <a:gd name="connsiteY2" fmla="*/ 1030941 h 1030941"/>
                <a:gd name="connsiteX0" fmla="*/ 16809 w 630891"/>
                <a:gd name="connsiteY0" fmla="*/ 0 h 943535"/>
                <a:gd name="connsiteX1" fmla="*/ 630891 w 630891"/>
                <a:gd name="connsiteY1" fmla="*/ 465044 h 943535"/>
                <a:gd name="connsiteX2" fmla="*/ 0 w 630891"/>
                <a:gd name="connsiteY2" fmla="*/ 943535 h 943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30891" h="943535">
                  <a:moveTo>
                    <a:pt x="16809" y="0"/>
                  </a:moveTo>
                  <a:lnTo>
                    <a:pt x="630891" y="465044"/>
                  </a:lnTo>
                  <a:lnTo>
                    <a:pt x="0" y="943535"/>
                  </a:lnTo>
                </a:path>
              </a:pathLst>
            </a:custGeom>
            <a:noFill/>
            <a:ln w="25400" cap="rnd">
              <a:solidFill>
                <a:schemeClr val="tx1"/>
              </a:solidFill>
              <a:prstDash val="sysDot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37" tIns="34274" rIns="68537" bIns="34274"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91834" y="3417885"/>
              <a:ext cx="1505425" cy="277551"/>
            </a:xfrm>
            <a:prstGeom prst="rect">
              <a:avLst/>
            </a:prstGeom>
            <a:noFill/>
          </p:spPr>
          <p:txBody>
            <a:bodyPr wrap="square" lIns="91350" tIns="45675" rIns="91350" bIns="45675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  <a:latin typeface="CiscoSansTT Light"/>
                  <a:cs typeface="CiscoSansTT Light"/>
                </a:rPr>
                <a:t>Omni-channel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33" t="550" r="30797" b="-550"/>
          <a:stretch/>
        </p:blipFill>
        <p:spPr>
          <a:xfrm>
            <a:off x="4724339" y="1894816"/>
            <a:ext cx="2049841" cy="1419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2" t="18627" r="9867"/>
          <a:stretch/>
        </p:blipFill>
        <p:spPr>
          <a:xfrm>
            <a:off x="2560290" y="1894962"/>
            <a:ext cx="2049839" cy="1422847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 Placeholder 2"/>
          <p:cNvSpPr txBox="1">
            <a:spLocks/>
          </p:cNvSpPr>
          <p:nvPr/>
        </p:nvSpPr>
        <p:spPr>
          <a:xfrm>
            <a:off x="1057984" y="1330211"/>
            <a:ext cx="723235" cy="284032"/>
          </a:xfrm>
          <a:prstGeom prst="rect">
            <a:avLst/>
          </a:prstGeom>
        </p:spPr>
        <p:txBody>
          <a:bodyPr wrap="none" lIns="91420" tIns="45710" rIns="91420" bIns="45710" anchor="ctr">
            <a:sp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37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36" indent="0" algn="ctr" fontAlgn="b">
              <a:spcBef>
                <a:spcPts val="800"/>
              </a:spcBef>
              <a:buNone/>
            </a:pPr>
            <a:r>
              <a:rPr lang="en-US" sz="1300" dirty="0" smtClean="0">
                <a:solidFill>
                  <a:schemeClr val="accent6"/>
                </a:solidFill>
                <a:latin typeface="CiscoSansTT Light"/>
                <a:cs typeface="CiscoSansTT Light"/>
              </a:rPr>
              <a:t>RETAIL</a:t>
            </a:r>
            <a:endParaRPr lang="en-US" sz="1300" dirty="0">
              <a:solidFill>
                <a:schemeClr val="accent6"/>
              </a:solidFill>
              <a:latin typeface="CiscoSansTT Light"/>
              <a:cs typeface="CiscoSansTT Light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223"/>
          <a:stretch/>
        </p:blipFill>
        <p:spPr bwMode="auto">
          <a:xfrm>
            <a:off x="396240" y="1894963"/>
            <a:ext cx="2055936" cy="1425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/>
          <p:cNvCxnSpPr/>
          <p:nvPr/>
        </p:nvCxnSpPr>
        <p:spPr>
          <a:xfrm>
            <a:off x="347472" y="1847725"/>
            <a:ext cx="64328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47472" y="3318295"/>
            <a:ext cx="643280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881844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 smtClean="0"/>
              <a:t>Retail Customer CTO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87923" y="1286385"/>
            <a:ext cx="7972248" cy="2533004"/>
          </a:xfrm>
        </p:spPr>
        <p:txBody>
          <a:bodyPr>
            <a:noAutofit/>
          </a:bodyPr>
          <a:lstStyle/>
          <a:p>
            <a:r>
              <a:rPr lang="en-US" sz="2800" i="1" dirty="0"/>
              <a:t>“We have put </a:t>
            </a:r>
            <a:r>
              <a:rPr lang="en-US" sz="2800" i="1" dirty="0" smtClean="0"/>
              <a:t>[</a:t>
            </a:r>
            <a:r>
              <a:rPr lang="en-US" sz="2800" i="1" dirty="0"/>
              <a:t>Cisco IWAN with Akamai Connect] in the Saks Fifth Avenue store that has only 1.5Mbps and we have better </a:t>
            </a:r>
            <a:r>
              <a:rPr lang="en-US" sz="2800" i="1" dirty="0" smtClean="0"/>
              <a:t>performance… than </a:t>
            </a:r>
            <a:r>
              <a:rPr lang="en-US" sz="2800" i="1" dirty="0"/>
              <a:t>in our head office on Madison Avenue that has a 100Mbps+ connection.” </a:t>
            </a:r>
            <a:endParaRPr lang="en-AU" sz="2800" i="1" dirty="0"/>
          </a:p>
        </p:txBody>
      </p:sp>
    </p:spTree>
    <p:extLst>
      <p:ext uri="{BB962C8B-B14F-4D97-AF65-F5344CB8AC3E}">
        <p14:creationId xmlns:p14="http://schemas.microsoft.com/office/powerpoint/2010/main" val="366905245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52907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33828D"/>
                </a:solidFill>
              </a:rPr>
              <a:t>The Challenge</a:t>
            </a:r>
          </a:p>
          <a:p>
            <a:pPr marL="106164" indent="-106164">
              <a:spcBef>
                <a:spcPts val="750"/>
              </a:spcBef>
              <a:buFontTx/>
              <a:buChar char="•"/>
              <a:tabLst>
                <a:tab pos="106164" algn="l"/>
              </a:tabLst>
            </a:pPr>
            <a:r>
              <a:rPr lang="en-US" dirty="0"/>
              <a:t>International rollout of </a:t>
            </a:r>
            <a:r>
              <a:rPr lang="en-US" dirty="0" err="1"/>
              <a:t>omnichannel</a:t>
            </a:r>
            <a:r>
              <a:rPr lang="en-US" dirty="0"/>
              <a:t> Web app as first step of new in-store digital experience strategy</a:t>
            </a:r>
          </a:p>
          <a:p>
            <a:pPr marL="106164" indent="-106164">
              <a:spcBef>
                <a:spcPts val="750"/>
              </a:spcBef>
              <a:buFontTx/>
              <a:buChar char="•"/>
              <a:tabLst>
                <a:tab pos="106164" algn="l"/>
              </a:tabLst>
            </a:pPr>
            <a:r>
              <a:rPr lang="en-US" dirty="0" err="1"/>
              <a:t>iPads</a:t>
            </a:r>
            <a:r>
              <a:rPr lang="en-US" dirty="0"/>
              <a:t> often found in </a:t>
            </a:r>
            <a:r>
              <a:rPr lang="en-US" dirty="0" smtClean="0"/>
              <a:t>drawers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/>
              <a:t>sales associates’ hands due to </a:t>
            </a:r>
            <a:r>
              <a:rPr lang="en-US" dirty="0" err="1"/>
              <a:t>omnichannel</a:t>
            </a:r>
            <a:r>
              <a:rPr lang="en-US" dirty="0"/>
              <a:t> application performance issues</a:t>
            </a:r>
          </a:p>
          <a:p>
            <a:pPr marL="106164" indent="-106164">
              <a:spcBef>
                <a:spcPts val="750"/>
              </a:spcBef>
              <a:buFontTx/>
              <a:buChar char="•"/>
              <a:tabLst>
                <a:tab pos="106164" algn="l"/>
              </a:tabLst>
            </a:pPr>
            <a:r>
              <a:rPr lang="en-US" dirty="0"/>
              <a:t>WAN bandwidth could not be increased due to location and budget constraints</a:t>
            </a:r>
          </a:p>
          <a:p>
            <a:pPr marL="0" indent="0">
              <a:spcBef>
                <a:spcPts val="2172"/>
              </a:spcBef>
              <a:buNone/>
            </a:pPr>
            <a:r>
              <a:rPr lang="en-US" sz="2800" dirty="0">
                <a:solidFill>
                  <a:srgbClr val="33828D"/>
                </a:solidFill>
              </a:rPr>
              <a:t>The Benefits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/>
              <a:t>Objects served out of cache offloaded WAN and improved application performance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/>
              <a:t>Improved performance key driver for employee adoption and expansion of in-store digital experience </a:t>
            </a:r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Retail</a:t>
            </a:r>
            <a:endParaRPr lang="en-AU" dirty="0"/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796360" y="1104276"/>
            <a:ext cx="3259336" cy="3873992"/>
            <a:chOff x="9274175" y="1921672"/>
            <a:chExt cx="5214938" cy="6198391"/>
          </a:xfrm>
        </p:grpSpPr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4175" y="1921672"/>
              <a:ext cx="5132388" cy="3424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ular Callout 6"/>
            <p:cNvSpPr>
              <a:spLocks noChangeArrowheads="1"/>
            </p:cNvSpPr>
            <p:nvPr/>
          </p:nvSpPr>
          <p:spPr bwMode="auto">
            <a:xfrm>
              <a:off x="12050952" y="2914909"/>
              <a:ext cx="2425469" cy="946150"/>
            </a:xfrm>
            <a:prstGeom prst="wedgeRectCallout">
              <a:avLst>
                <a:gd name="adj1" fmla="val -33130"/>
                <a:gd name="adj2" fmla="val 68861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571500"/>
              <a:r>
                <a:rPr lang="en-US" sz="1400" b="1">
                  <a:solidFill>
                    <a:schemeClr val="bg1"/>
                  </a:solidFill>
                </a:rPr>
                <a:t>65% Load Time reduction</a:t>
              </a:r>
            </a:p>
          </p:txBody>
        </p:sp>
        <p:pic>
          <p:nvPicPr>
            <p:cNvPr id="13" name="Picture 7" descr="Screen Shot 2014-07-09 at 2.01.11 PM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8950" y="5362575"/>
              <a:ext cx="5110163" cy="2757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ular Callout 6"/>
            <p:cNvSpPr>
              <a:spLocks noChangeArrowheads="1"/>
            </p:cNvSpPr>
            <p:nvPr/>
          </p:nvSpPr>
          <p:spPr bwMode="auto">
            <a:xfrm>
              <a:off x="11905334" y="5767469"/>
              <a:ext cx="2446949" cy="1393894"/>
            </a:xfrm>
            <a:prstGeom prst="wedgeRectCallout">
              <a:avLst>
                <a:gd name="adj1" fmla="val -33130"/>
                <a:gd name="adj2" fmla="val 68861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571500"/>
              <a:r>
                <a:rPr lang="en-US" sz="1400" b="1">
                  <a:solidFill>
                    <a:schemeClr val="bg1"/>
                  </a:solidFill>
                </a:rPr>
                <a:t>Up to 400MB offloaded from WAN daily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44918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47622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33828D"/>
                </a:solidFill>
              </a:rPr>
              <a:t>The Challenge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/>
              <a:t>Low bandwidth direct to Internet network links at remote branches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/>
              <a:t>Application performance issues due to constrained networks</a:t>
            </a:r>
          </a:p>
          <a:p>
            <a:pPr marL="0" indent="0">
              <a:spcBef>
                <a:spcPts val="2172"/>
              </a:spcBef>
              <a:buNone/>
            </a:pPr>
            <a:r>
              <a:rPr lang="en-US" sz="2800" dirty="0">
                <a:solidFill>
                  <a:srgbClr val="33828D"/>
                </a:solidFill>
              </a:rPr>
              <a:t>The Benefits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/>
              <a:t>Objects served out of cache offloaded network links and improved performance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/>
              <a:t>Deferred direct-internet-access link upgrade </a:t>
            </a:r>
          </a:p>
          <a:p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Education</a:t>
            </a:r>
            <a:endParaRPr lang="en-AU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91969" y="995165"/>
            <a:ext cx="3495477" cy="3828851"/>
            <a:chOff x="8947187" y="1592067"/>
            <a:chExt cx="5591990" cy="612635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8113" y="5616575"/>
              <a:ext cx="5510212" cy="210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4313" y="2193730"/>
              <a:ext cx="5260975" cy="277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ular Callout 6"/>
            <p:cNvSpPr>
              <a:spLocks noChangeArrowheads="1"/>
            </p:cNvSpPr>
            <p:nvPr/>
          </p:nvSpPr>
          <p:spPr bwMode="auto">
            <a:xfrm>
              <a:off x="9307347" y="1592067"/>
              <a:ext cx="4932528" cy="447675"/>
            </a:xfrm>
            <a:prstGeom prst="wedgeRectCallout">
              <a:avLst>
                <a:gd name="adj1" fmla="val -33130"/>
                <a:gd name="adj2" fmla="val 68861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571500"/>
              <a:r>
                <a:rPr lang="en-US" sz="1400" b="1" dirty="0">
                  <a:solidFill>
                    <a:schemeClr val="bg1"/>
                  </a:solidFill>
                </a:rPr>
                <a:t>40% Avg. Load Time reduction</a:t>
              </a:r>
            </a:p>
          </p:txBody>
        </p:sp>
        <p:sp>
          <p:nvSpPr>
            <p:cNvPr id="9" name="Rectangular Callout 6"/>
            <p:cNvSpPr>
              <a:spLocks noChangeArrowheads="1"/>
            </p:cNvSpPr>
            <p:nvPr/>
          </p:nvSpPr>
          <p:spPr bwMode="auto">
            <a:xfrm>
              <a:off x="8947187" y="5222531"/>
              <a:ext cx="5591990" cy="447675"/>
            </a:xfrm>
            <a:prstGeom prst="wedgeRectCallout">
              <a:avLst>
                <a:gd name="adj1" fmla="val -33130"/>
                <a:gd name="adj2" fmla="val 68861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571500"/>
              <a:r>
                <a:rPr lang="en-US" sz="1400" b="1">
                  <a:solidFill>
                    <a:schemeClr val="bg1"/>
                  </a:solidFill>
                </a:rPr>
                <a:t>Up to 90% of data served from cache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793138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7766" y="1347787"/>
            <a:ext cx="3901123" cy="340694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33828D"/>
                </a:solidFill>
              </a:rPr>
              <a:t>The Challenge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/>
              <a:t>Low bandwidth direct to Internet network links at remote branches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/>
              <a:t>Application performance issues due to constrained networks</a:t>
            </a:r>
          </a:p>
          <a:p>
            <a:pPr marL="0" indent="0">
              <a:spcBef>
                <a:spcPts val="2172"/>
              </a:spcBef>
              <a:buNone/>
            </a:pPr>
            <a:r>
              <a:rPr lang="en-US" sz="2800" dirty="0">
                <a:solidFill>
                  <a:srgbClr val="33828D"/>
                </a:solidFill>
              </a:rPr>
              <a:t>The Benefits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/>
              <a:t>Objects served out of cache offloaded network links and improved performance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/>
              <a:t>Deferred direct-internet-access link upgrade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Service Provider</a:t>
            </a:r>
            <a:endParaRPr lang="en-AU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91969" y="995165"/>
            <a:ext cx="3495477" cy="3828851"/>
            <a:chOff x="8947187" y="1592067"/>
            <a:chExt cx="5591990" cy="6126358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8113" y="5616575"/>
              <a:ext cx="5510212" cy="210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4313" y="2193730"/>
              <a:ext cx="5260975" cy="2776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ular Callout 6"/>
            <p:cNvSpPr>
              <a:spLocks noChangeArrowheads="1"/>
            </p:cNvSpPr>
            <p:nvPr/>
          </p:nvSpPr>
          <p:spPr bwMode="auto">
            <a:xfrm>
              <a:off x="9307347" y="1592067"/>
              <a:ext cx="4932528" cy="447675"/>
            </a:xfrm>
            <a:prstGeom prst="wedgeRectCallout">
              <a:avLst>
                <a:gd name="adj1" fmla="val -33130"/>
                <a:gd name="adj2" fmla="val 68861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571500"/>
              <a:r>
                <a:rPr lang="en-US" sz="1400" b="1" dirty="0">
                  <a:solidFill>
                    <a:schemeClr val="bg1"/>
                  </a:solidFill>
                </a:rPr>
                <a:t>40% Avg. Load Time reduction</a:t>
              </a:r>
            </a:p>
          </p:txBody>
        </p:sp>
        <p:sp>
          <p:nvSpPr>
            <p:cNvPr id="9" name="Rectangular Callout 6"/>
            <p:cNvSpPr>
              <a:spLocks noChangeArrowheads="1"/>
            </p:cNvSpPr>
            <p:nvPr/>
          </p:nvSpPr>
          <p:spPr bwMode="auto">
            <a:xfrm>
              <a:off x="8947187" y="5222531"/>
              <a:ext cx="5591990" cy="447675"/>
            </a:xfrm>
            <a:prstGeom prst="wedgeRectCallout">
              <a:avLst>
                <a:gd name="adj1" fmla="val -33130"/>
                <a:gd name="adj2" fmla="val 68861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defTabSz="571500"/>
              <a:r>
                <a:rPr lang="en-US" sz="1400" b="1">
                  <a:solidFill>
                    <a:schemeClr val="bg1"/>
                  </a:solidFill>
                </a:rPr>
                <a:t>Up to 90% of data served from cache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959336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7766" y="981050"/>
            <a:ext cx="3901123" cy="308309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33828D"/>
                </a:solidFill>
              </a:rPr>
              <a:t>The Challenge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 smtClean="0"/>
              <a:t>Software and app updates continue to grow, consuming network bandwidth</a:t>
            </a:r>
          </a:p>
          <a:p>
            <a:pPr marL="334714" lvl="1" indent="-106164">
              <a:spcBef>
                <a:spcPts val="750"/>
              </a:spcBef>
              <a:buFontTx/>
              <a:buChar char="•"/>
            </a:pPr>
            <a:r>
              <a:rPr lang="en-US" dirty="0" err="1" smtClean="0"/>
              <a:t>iOS</a:t>
            </a:r>
            <a:r>
              <a:rPr lang="en-US" dirty="0" smtClean="0"/>
              <a:t> 7 Update was ~700MB</a:t>
            </a:r>
          </a:p>
          <a:p>
            <a:pPr marL="334714" lvl="1" indent="-106164">
              <a:spcBef>
                <a:spcPts val="750"/>
              </a:spcBef>
              <a:buFontTx/>
              <a:buChar char="•"/>
            </a:pPr>
            <a:r>
              <a:rPr lang="en-US" dirty="0" err="1" smtClean="0"/>
              <a:t>iOS</a:t>
            </a:r>
            <a:r>
              <a:rPr lang="en-US" dirty="0" smtClean="0"/>
              <a:t> 8 Update was ~1.1GB</a:t>
            </a:r>
            <a:endParaRPr lang="en-US" dirty="0"/>
          </a:p>
          <a:p>
            <a:pPr marL="0" indent="0">
              <a:spcBef>
                <a:spcPts val="2172"/>
              </a:spcBef>
              <a:buNone/>
            </a:pPr>
            <a:r>
              <a:rPr lang="en-US" sz="2800" dirty="0">
                <a:solidFill>
                  <a:srgbClr val="33828D"/>
                </a:solidFill>
              </a:rPr>
              <a:t>The Benefits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 smtClean="0"/>
              <a:t>Split tunneling ensures updates go direct to CDN, bypassing Enterprise WAN and Data Centre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 smtClean="0"/>
              <a:t>Cache computer and mobile OS and application updates locally on the branch router</a:t>
            </a:r>
          </a:p>
          <a:p>
            <a:pPr marL="106164" indent="-106164">
              <a:spcBef>
                <a:spcPts val="750"/>
              </a:spcBef>
              <a:buFontTx/>
              <a:buChar char="•"/>
            </a:pPr>
            <a:r>
              <a:rPr lang="en-US" dirty="0" smtClean="0"/>
              <a:t>Caching can be configured to continue even if the initial update fails to complete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Enterprise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064" y="1148927"/>
            <a:ext cx="1992131" cy="3523227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7590754" y="1683674"/>
            <a:ext cx="1553249" cy="838923"/>
          </a:xfrm>
          <a:prstGeom prst="lef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891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/>
              <a:ea typeface="Apple LiGothic Medium"/>
              <a:cs typeface="Apple LiGothic Medium"/>
              <a:sym typeface="Arial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7766" y="4193686"/>
            <a:ext cx="6224892" cy="688956"/>
            <a:chOff x="38100" y="4142181"/>
            <a:chExt cx="9047159" cy="10013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" y="4573294"/>
              <a:ext cx="9047159" cy="57020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" y="4142181"/>
              <a:ext cx="9047159" cy="431113"/>
            </a:xfrm>
            <a:prstGeom prst="rect">
              <a:avLst/>
            </a:prstGeom>
          </p:spPr>
        </p:pic>
      </p:grpSp>
      <p:sp>
        <p:nvSpPr>
          <p:cNvPr id="10" name="Rectangular Callout 9"/>
          <p:cNvSpPr/>
          <p:nvPr/>
        </p:nvSpPr>
        <p:spPr>
          <a:xfrm>
            <a:off x="4211193" y="3537052"/>
            <a:ext cx="2516548" cy="565107"/>
          </a:xfrm>
          <a:prstGeom prst="wedgeRectCallout">
            <a:avLst>
              <a:gd name="adj1" fmla="val -33132"/>
              <a:gd name="adj2" fmla="val 81057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91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Updating only 3 </a:t>
            </a:r>
            <a:r>
              <a:rPr lang="en-US" sz="1200" dirty="0" err="1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iPads</a:t>
            </a:r>
            <a:r>
              <a:rPr lang="en-US" sz="1200" dirty="0">
                <a:solidFill>
                  <a:srgbClr val="FFFFFF"/>
                </a:solidFill>
                <a:latin typeface="Arial"/>
                <a:ea typeface="Apple LiGothic Medium"/>
                <a:cs typeface="Apple LiGothic Medium"/>
                <a:sym typeface="Arial" pitchFamily="34" charset="0"/>
              </a:rPr>
              <a:t> resulted in 2.67GB of WAN offload </a:t>
            </a:r>
          </a:p>
        </p:txBody>
      </p:sp>
    </p:spTree>
    <p:extLst>
      <p:ext uri="{BB962C8B-B14F-4D97-AF65-F5344CB8AC3E}">
        <p14:creationId xmlns:p14="http://schemas.microsoft.com/office/powerpoint/2010/main" val="40048741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images.techhive.com/images/idge/imported/imageapi/2014/03/chicos_table_image_courtesy_chicos-100254941-primary.idge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86669" y="0"/>
            <a:ext cx="48573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rallelogram 3"/>
          <p:cNvSpPr/>
          <p:nvPr/>
        </p:nvSpPr>
        <p:spPr>
          <a:xfrm>
            <a:off x="2733039" y="0"/>
            <a:ext cx="5293361" cy="5143500"/>
          </a:xfrm>
          <a:prstGeom prst="parallelogram">
            <a:avLst>
              <a:gd name="adj" fmla="val 7185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10800000" flipH="1">
            <a:off x="4246880" y="0"/>
            <a:ext cx="2326640" cy="29972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Parallelogram 29"/>
          <p:cNvSpPr/>
          <p:nvPr/>
        </p:nvSpPr>
        <p:spPr>
          <a:xfrm>
            <a:off x="-1339447" y="3046014"/>
            <a:ext cx="7068224" cy="1359304"/>
          </a:xfrm>
          <a:custGeom>
            <a:avLst/>
            <a:gdLst>
              <a:gd name="connsiteX0" fmla="*/ 0 w 9458316"/>
              <a:gd name="connsiteY0" fmla="*/ 1812405 h 1812405"/>
              <a:gd name="connsiteX1" fmla="*/ 1367478 w 9458316"/>
              <a:gd name="connsiteY1" fmla="*/ 0 h 1812405"/>
              <a:gd name="connsiteX2" fmla="*/ 9458316 w 9458316"/>
              <a:gd name="connsiteY2" fmla="*/ 0 h 1812405"/>
              <a:gd name="connsiteX3" fmla="*/ 8090838 w 9458316"/>
              <a:gd name="connsiteY3" fmla="*/ 1812405 h 1812405"/>
              <a:gd name="connsiteX4" fmla="*/ 0 w 9458316"/>
              <a:gd name="connsiteY4" fmla="*/ 1812405 h 1812405"/>
              <a:gd name="connsiteX0" fmla="*/ 0 w 9424299"/>
              <a:gd name="connsiteY0" fmla="*/ 1812405 h 1812405"/>
              <a:gd name="connsiteX1" fmla="*/ 1367478 w 9424299"/>
              <a:gd name="connsiteY1" fmla="*/ 0 h 1812405"/>
              <a:gd name="connsiteX2" fmla="*/ 9424299 w 9424299"/>
              <a:gd name="connsiteY2" fmla="*/ 0 h 1812405"/>
              <a:gd name="connsiteX3" fmla="*/ 8090838 w 9424299"/>
              <a:gd name="connsiteY3" fmla="*/ 1812405 h 1812405"/>
              <a:gd name="connsiteX4" fmla="*/ 0 w 9424299"/>
              <a:gd name="connsiteY4" fmla="*/ 1812405 h 181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4299" h="1812405">
                <a:moveTo>
                  <a:pt x="0" y="1812405"/>
                </a:moveTo>
                <a:lnTo>
                  <a:pt x="1367478" y="0"/>
                </a:lnTo>
                <a:lnTo>
                  <a:pt x="9424299" y="0"/>
                </a:lnTo>
                <a:lnTo>
                  <a:pt x="8090838" y="1812405"/>
                </a:lnTo>
                <a:lnTo>
                  <a:pt x="0" y="181240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206727" y="3046016"/>
            <a:ext cx="1100182" cy="1454259"/>
            <a:chOff x="-136746" y="88680"/>
            <a:chExt cx="2580216" cy="3410620"/>
          </a:xfrm>
        </p:grpSpPr>
        <p:sp>
          <p:nvSpPr>
            <p:cNvPr id="8" name="Rectangle 27"/>
            <p:cNvSpPr/>
            <p:nvPr/>
          </p:nvSpPr>
          <p:spPr>
            <a:xfrm>
              <a:off x="-136746" y="88680"/>
              <a:ext cx="2580216" cy="3410620"/>
            </a:xfrm>
            <a:custGeom>
              <a:avLst/>
              <a:gdLst/>
              <a:ahLst/>
              <a:cxnLst/>
              <a:rect l="l" t="t" r="r" b="b"/>
              <a:pathLst>
                <a:path w="1005665" h="957503">
                  <a:moveTo>
                    <a:pt x="0" y="0"/>
                  </a:moveTo>
                  <a:lnTo>
                    <a:pt x="1005665" y="0"/>
                  </a:lnTo>
                  <a:lnTo>
                    <a:pt x="429278" y="559825"/>
                  </a:lnTo>
                  <a:lnTo>
                    <a:pt x="0" y="957503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9" name="Rectangle 27"/>
            <p:cNvSpPr/>
            <p:nvPr/>
          </p:nvSpPr>
          <p:spPr>
            <a:xfrm>
              <a:off x="-136745" y="103194"/>
              <a:ext cx="1429612" cy="1860358"/>
            </a:xfrm>
            <a:custGeom>
              <a:avLst/>
              <a:gdLst/>
              <a:ahLst/>
              <a:cxnLst/>
              <a:rect l="l" t="t" r="r" b="b"/>
              <a:pathLst>
                <a:path w="539985" h="522280">
                  <a:moveTo>
                    <a:pt x="0" y="0"/>
                  </a:moveTo>
                  <a:lnTo>
                    <a:pt x="539985" y="0"/>
                  </a:lnTo>
                  <a:lnTo>
                    <a:pt x="48775" y="477095"/>
                  </a:lnTo>
                  <a:lnTo>
                    <a:pt x="0" y="52228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969132" y="3126893"/>
            <a:ext cx="4310686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2" tIns="30785" rIns="61562" bIns="30785"/>
          <a:lstStyle>
            <a:lvl1pPr defTabSz="814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chemeClr val="bg1"/>
                </a:solidFill>
                <a:latin typeface="Arial"/>
                <a:cs typeface="Arial"/>
              </a:rPr>
              <a:t>Opportunity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969130" y="3527394"/>
            <a:ext cx="4212470" cy="80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686" rIns="61351" bIns="30686">
            <a:spAutoFit/>
          </a:bodyPr>
          <a:lstStyle/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Enable </a:t>
            </a:r>
            <a:r>
              <a:rPr lang="en-US" sz="1500" dirty="0" err="1">
                <a:solidFill>
                  <a:schemeClr val="bg1"/>
                </a:solidFill>
                <a:latin typeface="Arial"/>
                <a:cs typeface="Arial"/>
              </a:rPr>
              <a:t>iPad</a:t>
            </a: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 for HD catalog and line breaking</a:t>
            </a:r>
          </a:p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Employee video training</a:t>
            </a:r>
          </a:p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RFID tags drive digital signage</a:t>
            </a:r>
          </a:p>
        </p:txBody>
      </p:sp>
      <p:sp>
        <p:nvSpPr>
          <p:cNvPr id="12" name="Parallelogram 28"/>
          <p:cNvSpPr/>
          <p:nvPr/>
        </p:nvSpPr>
        <p:spPr>
          <a:xfrm>
            <a:off x="-1303993" y="1568718"/>
            <a:ext cx="8089952" cy="1359304"/>
          </a:xfrm>
          <a:custGeom>
            <a:avLst/>
            <a:gdLst>
              <a:gd name="connsiteX0" fmla="*/ 0 w 10809281"/>
              <a:gd name="connsiteY0" fmla="*/ 1812405 h 1812405"/>
              <a:gd name="connsiteX1" fmla="*/ 1367478 w 10809281"/>
              <a:gd name="connsiteY1" fmla="*/ 0 h 1812405"/>
              <a:gd name="connsiteX2" fmla="*/ 10809281 w 10809281"/>
              <a:gd name="connsiteY2" fmla="*/ 0 h 1812405"/>
              <a:gd name="connsiteX3" fmla="*/ 9441803 w 10809281"/>
              <a:gd name="connsiteY3" fmla="*/ 1812405 h 1812405"/>
              <a:gd name="connsiteX4" fmla="*/ 0 w 10809281"/>
              <a:gd name="connsiteY4" fmla="*/ 1812405 h 1812405"/>
              <a:gd name="connsiteX0" fmla="*/ 0 w 10786603"/>
              <a:gd name="connsiteY0" fmla="*/ 1812405 h 1812405"/>
              <a:gd name="connsiteX1" fmla="*/ 1367478 w 10786603"/>
              <a:gd name="connsiteY1" fmla="*/ 0 h 1812405"/>
              <a:gd name="connsiteX2" fmla="*/ 10786603 w 10786603"/>
              <a:gd name="connsiteY2" fmla="*/ 0 h 1812405"/>
              <a:gd name="connsiteX3" fmla="*/ 9441803 w 10786603"/>
              <a:gd name="connsiteY3" fmla="*/ 1812405 h 1812405"/>
              <a:gd name="connsiteX4" fmla="*/ 0 w 10786603"/>
              <a:gd name="connsiteY4" fmla="*/ 1812405 h 181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6603" h="1812405">
                <a:moveTo>
                  <a:pt x="0" y="1812405"/>
                </a:moveTo>
                <a:lnTo>
                  <a:pt x="1367478" y="0"/>
                </a:lnTo>
                <a:lnTo>
                  <a:pt x="10786603" y="0"/>
                </a:lnTo>
                <a:lnTo>
                  <a:pt x="9441803" y="1812405"/>
                </a:lnTo>
                <a:lnTo>
                  <a:pt x="0" y="181240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06727" y="1567232"/>
            <a:ext cx="1100182" cy="1454259"/>
            <a:chOff x="-136746" y="88680"/>
            <a:chExt cx="2580216" cy="3410620"/>
          </a:xfrm>
        </p:grpSpPr>
        <p:sp>
          <p:nvSpPr>
            <p:cNvPr id="14" name="Rectangle 27"/>
            <p:cNvSpPr/>
            <p:nvPr/>
          </p:nvSpPr>
          <p:spPr>
            <a:xfrm>
              <a:off x="-136746" y="88680"/>
              <a:ext cx="2580216" cy="3410620"/>
            </a:xfrm>
            <a:custGeom>
              <a:avLst/>
              <a:gdLst/>
              <a:ahLst/>
              <a:cxnLst/>
              <a:rect l="l" t="t" r="r" b="b"/>
              <a:pathLst>
                <a:path w="1005665" h="957503">
                  <a:moveTo>
                    <a:pt x="0" y="0"/>
                  </a:moveTo>
                  <a:lnTo>
                    <a:pt x="1005665" y="0"/>
                  </a:lnTo>
                  <a:lnTo>
                    <a:pt x="429278" y="559825"/>
                  </a:lnTo>
                  <a:lnTo>
                    <a:pt x="0" y="957503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15" name="Rectangle 27"/>
            <p:cNvSpPr/>
            <p:nvPr/>
          </p:nvSpPr>
          <p:spPr>
            <a:xfrm>
              <a:off x="-136745" y="103194"/>
              <a:ext cx="1429612" cy="1860358"/>
            </a:xfrm>
            <a:custGeom>
              <a:avLst/>
              <a:gdLst/>
              <a:ahLst/>
              <a:cxnLst/>
              <a:rect l="l" t="t" r="r" b="b"/>
              <a:pathLst>
                <a:path w="539985" h="522280">
                  <a:moveTo>
                    <a:pt x="0" y="0"/>
                  </a:moveTo>
                  <a:lnTo>
                    <a:pt x="539985" y="0"/>
                  </a:lnTo>
                  <a:lnTo>
                    <a:pt x="48775" y="477095"/>
                  </a:lnTo>
                  <a:lnTo>
                    <a:pt x="0" y="52228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</p:grp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69132" y="1651099"/>
            <a:ext cx="4310686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2" tIns="30785" rIns="61562" bIns="30785"/>
          <a:lstStyle>
            <a:lvl1pPr defTabSz="814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chemeClr val="bg1"/>
                </a:solidFill>
                <a:latin typeface="Arial"/>
                <a:cs typeface="Arial"/>
              </a:rPr>
              <a:t>Challenge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969130" y="2051600"/>
            <a:ext cx="4679829" cy="80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686" rIns="61351" bIns="30686">
            <a:spAutoFit/>
          </a:bodyPr>
          <a:lstStyle/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Re-energize customer in-store experience</a:t>
            </a:r>
          </a:p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Improve mobile application performance</a:t>
            </a:r>
          </a:p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Drive customers to highest margin products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471922" y="2022365"/>
            <a:ext cx="2600958" cy="1179032"/>
            <a:chOff x="7382897" y="4425049"/>
            <a:chExt cx="3183463" cy="1572042"/>
          </a:xfrm>
        </p:grpSpPr>
        <p:sp>
          <p:nvSpPr>
            <p:cNvPr id="19" name="TextBox 18"/>
            <p:cNvSpPr txBox="1"/>
            <p:nvPr/>
          </p:nvSpPr>
          <p:spPr>
            <a:xfrm>
              <a:off x="7468813" y="4425049"/>
              <a:ext cx="2830860" cy="1032776"/>
            </a:xfrm>
            <a:prstGeom prst="rect">
              <a:avLst/>
            </a:prstGeom>
          </p:spPr>
          <p:txBody>
            <a:bodyPr wrap="square" lIns="68589" tIns="34295" rIns="68589" bIns="34295">
              <a:spAutoFit/>
            </a:bodyPr>
            <a:lstStyle>
              <a:defPPr>
                <a:defRPr lang="en-US"/>
              </a:defPPr>
              <a:lvl1pPr algn="r" defTabSz="914194">
                <a:lnSpc>
                  <a:spcPct val="90000"/>
                </a:lnSpc>
                <a:spcBef>
                  <a:spcPts val="800"/>
                </a:spcBef>
                <a:buClr>
                  <a:schemeClr val="bg1"/>
                </a:buClr>
                <a:buSzPct val="80000"/>
                <a:defRPr sz="4800" b="1">
                  <a:solidFill>
                    <a:schemeClr val="accent1"/>
                  </a:solidFill>
                  <a:latin typeface="Arial"/>
                  <a:cs typeface="Arial"/>
                </a:defRPr>
              </a:lvl1pPr>
            </a:lstStyle>
            <a:p>
              <a:pPr algn="l"/>
              <a:r>
                <a:rPr lang="en-US" sz="5000" dirty="0">
                  <a:solidFill>
                    <a:srgbClr val="FFFFFF"/>
                  </a:solidFill>
                </a:rPr>
                <a:t>80%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82897" y="5371279"/>
              <a:ext cx="3183463" cy="625812"/>
            </a:xfrm>
            <a:prstGeom prst="rect">
              <a:avLst/>
            </a:prstGeom>
            <a:noFill/>
          </p:spPr>
          <p:txBody>
            <a:bodyPr wrap="square" lIns="0" rtlCol="0" anchor="ctr" anchorCtr="1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500" b="1" dirty="0" smtClean="0">
                  <a:solidFill>
                    <a:schemeClr val="bg1"/>
                  </a:solidFill>
                  <a:latin typeface="Arial"/>
                  <a:cs typeface="Arial"/>
                </a:rPr>
                <a:t>Improvement in content delivery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410962" y="3272044"/>
            <a:ext cx="2600958" cy="1086699"/>
            <a:chOff x="7308287" y="4425049"/>
            <a:chExt cx="3183463" cy="1448932"/>
          </a:xfrm>
        </p:grpSpPr>
        <p:sp>
          <p:nvSpPr>
            <p:cNvPr id="22" name="TextBox 21"/>
            <p:cNvSpPr txBox="1"/>
            <p:nvPr/>
          </p:nvSpPr>
          <p:spPr>
            <a:xfrm>
              <a:off x="7468813" y="4425049"/>
              <a:ext cx="2830860" cy="1032776"/>
            </a:xfrm>
            <a:prstGeom prst="rect">
              <a:avLst/>
            </a:prstGeom>
          </p:spPr>
          <p:txBody>
            <a:bodyPr wrap="square" lIns="68589" tIns="34295" rIns="68589" bIns="34295">
              <a:spAutoFit/>
            </a:bodyPr>
            <a:lstStyle>
              <a:defPPr>
                <a:defRPr lang="en-US"/>
              </a:defPPr>
              <a:lvl1pPr algn="r" defTabSz="914194">
                <a:lnSpc>
                  <a:spcPct val="90000"/>
                </a:lnSpc>
                <a:spcBef>
                  <a:spcPts val="800"/>
                </a:spcBef>
                <a:buClr>
                  <a:schemeClr val="bg1"/>
                </a:buClr>
                <a:buSzPct val="80000"/>
                <a:defRPr sz="4800" b="1">
                  <a:solidFill>
                    <a:schemeClr val="accent1"/>
                  </a:solidFill>
                  <a:latin typeface="Arial"/>
                  <a:cs typeface="Arial"/>
                </a:defRPr>
              </a:lvl1pPr>
            </a:lstStyle>
            <a:p>
              <a:pPr algn="l"/>
              <a:r>
                <a:rPr lang="en-US" sz="5000" dirty="0" smtClean="0">
                  <a:solidFill>
                    <a:srgbClr val="FFFFFF"/>
                  </a:solidFill>
                </a:rPr>
                <a:t>3x</a:t>
              </a:r>
              <a:endParaRPr lang="en-US" sz="5000" dirty="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08287" y="5494390"/>
              <a:ext cx="3183463" cy="379591"/>
            </a:xfrm>
            <a:prstGeom prst="rect">
              <a:avLst/>
            </a:prstGeom>
            <a:noFill/>
          </p:spPr>
          <p:txBody>
            <a:bodyPr wrap="square" lIns="0" rtlCol="0" anchor="ctr" anchorCtr="1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500" b="1" dirty="0" smtClean="0">
                  <a:solidFill>
                    <a:schemeClr val="bg1"/>
                  </a:solidFill>
                  <a:latin typeface="Arial"/>
                  <a:cs typeface="Arial"/>
                </a:rPr>
                <a:t>Customer time in store</a:t>
              </a:r>
              <a:endParaRPr lang="en-US" sz="15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Customer Success</a:t>
            </a:r>
            <a:br>
              <a:rPr lang="en-AU" dirty="0"/>
            </a:br>
            <a:r>
              <a:rPr lang="en-AU" sz="2000" dirty="0"/>
              <a:t>The Future of Shopping for a Global Luxury Retailer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15352198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320" y="0"/>
            <a:ext cx="4805680" cy="5143500"/>
          </a:xfrm>
          <a:prstGeom prst="rect">
            <a:avLst/>
          </a:prstGeom>
        </p:spPr>
      </p:pic>
      <p:sp>
        <p:nvSpPr>
          <p:cNvPr id="4" name="Parallelogram 3"/>
          <p:cNvSpPr/>
          <p:nvPr/>
        </p:nvSpPr>
        <p:spPr>
          <a:xfrm>
            <a:off x="2733039" y="0"/>
            <a:ext cx="5293361" cy="5143500"/>
          </a:xfrm>
          <a:prstGeom prst="parallelogram">
            <a:avLst>
              <a:gd name="adj" fmla="val 7185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10800000" flipH="1">
            <a:off x="4307840" y="0"/>
            <a:ext cx="2265680" cy="29972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Parallelogram 29"/>
          <p:cNvSpPr/>
          <p:nvPr/>
        </p:nvSpPr>
        <p:spPr>
          <a:xfrm>
            <a:off x="-1339447" y="3046014"/>
            <a:ext cx="7068224" cy="1359304"/>
          </a:xfrm>
          <a:custGeom>
            <a:avLst/>
            <a:gdLst>
              <a:gd name="connsiteX0" fmla="*/ 0 w 9458316"/>
              <a:gd name="connsiteY0" fmla="*/ 1812405 h 1812405"/>
              <a:gd name="connsiteX1" fmla="*/ 1367478 w 9458316"/>
              <a:gd name="connsiteY1" fmla="*/ 0 h 1812405"/>
              <a:gd name="connsiteX2" fmla="*/ 9458316 w 9458316"/>
              <a:gd name="connsiteY2" fmla="*/ 0 h 1812405"/>
              <a:gd name="connsiteX3" fmla="*/ 8090838 w 9458316"/>
              <a:gd name="connsiteY3" fmla="*/ 1812405 h 1812405"/>
              <a:gd name="connsiteX4" fmla="*/ 0 w 9458316"/>
              <a:gd name="connsiteY4" fmla="*/ 1812405 h 1812405"/>
              <a:gd name="connsiteX0" fmla="*/ 0 w 9424299"/>
              <a:gd name="connsiteY0" fmla="*/ 1812405 h 1812405"/>
              <a:gd name="connsiteX1" fmla="*/ 1367478 w 9424299"/>
              <a:gd name="connsiteY1" fmla="*/ 0 h 1812405"/>
              <a:gd name="connsiteX2" fmla="*/ 9424299 w 9424299"/>
              <a:gd name="connsiteY2" fmla="*/ 0 h 1812405"/>
              <a:gd name="connsiteX3" fmla="*/ 8090838 w 9424299"/>
              <a:gd name="connsiteY3" fmla="*/ 1812405 h 1812405"/>
              <a:gd name="connsiteX4" fmla="*/ 0 w 9424299"/>
              <a:gd name="connsiteY4" fmla="*/ 1812405 h 181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4299" h="1812405">
                <a:moveTo>
                  <a:pt x="0" y="1812405"/>
                </a:moveTo>
                <a:lnTo>
                  <a:pt x="1367478" y="0"/>
                </a:lnTo>
                <a:lnTo>
                  <a:pt x="9424299" y="0"/>
                </a:lnTo>
                <a:lnTo>
                  <a:pt x="8090838" y="1812405"/>
                </a:lnTo>
                <a:lnTo>
                  <a:pt x="0" y="181240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206727" y="3046016"/>
            <a:ext cx="1100182" cy="1454259"/>
            <a:chOff x="-136746" y="88680"/>
            <a:chExt cx="2580216" cy="3410620"/>
          </a:xfrm>
        </p:grpSpPr>
        <p:sp>
          <p:nvSpPr>
            <p:cNvPr id="8" name="Rectangle 27"/>
            <p:cNvSpPr/>
            <p:nvPr/>
          </p:nvSpPr>
          <p:spPr>
            <a:xfrm>
              <a:off x="-136746" y="88680"/>
              <a:ext cx="2580216" cy="3410620"/>
            </a:xfrm>
            <a:custGeom>
              <a:avLst/>
              <a:gdLst/>
              <a:ahLst/>
              <a:cxnLst/>
              <a:rect l="l" t="t" r="r" b="b"/>
              <a:pathLst>
                <a:path w="1005665" h="957503">
                  <a:moveTo>
                    <a:pt x="0" y="0"/>
                  </a:moveTo>
                  <a:lnTo>
                    <a:pt x="1005665" y="0"/>
                  </a:lnTo>
                  <a:lnTo>
                    <a:pt x="429278" y="559825"/>
                  </a:lnTo>
                  <a:lnTo>
                    <a:pt x="0" y="957503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9" name="Rectangle 27"/>
            <p:cNvSpPr/>
            <p:nvPr/>
          </p:nvSpPr>
          <p:spPr>
            <a:xfrm>
              <a:off x="-136745" y="103194"/>
              <a:ext cx="1429612" cy="1860358"/>
            </a:xfrm>
            <a:custGeom>
              <a:avLst/>
              <a:gdLst/>
              <a:ahLst/>
              <a:cxnLst/>
              <a:rect l="l" t="t" r="r" b="b"/>
              <a:pathLst>
                <a:path w="539985" h="522280">
                  <a:moveTo>
                    <a:pt x="0" y="0"/>
                  </a:moveTo>
                  <a:lnTo>
                    <a:pt x="539985" y="0"/>
                  </a:lnTo>
                  <a:lnTo>
                    <a:pt x="48775" y="477095"/>
                  </a:lnTo>
                  <a:lnTo>
                    <a:pt x="0" y="52228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969132" y="3238653"/>
            <a:ext cx="4310686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2" tIns="30785" rIns="61562" bIns="30785"/>
          <a:lstStyle>
            <a:lvl1pPr defTabSz="814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chemeClr val="bg1"/>
                </a:solidFill>
                <a:latin typeface="Arial"/>
                <a:cs typeface="Arial"/>
              </a:rPr>
              <a:t>Opportunity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969131" y="3639154"/>
            <a:ext cx="3852650" cy="55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686" rIns="61351" bIns="30686">
            <a:spAutoFit/>
          </a:bodyPr>
          <a:lstStyle/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Enable lower cost connectivity</a:t>
            </a:r>
          </a:p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Enhanced security across broadband</a:t>
            </a:r>
          </a:p>
        </p:txBody>
      </p:sp>
      <p:sp>
        <p:nvSpPr>
          <p:cNvPr id="12" name="Parallelogram 28"/>
          <p:cNvSpPr/>
          <p:nvPr/>
        </p:nvSpPr>
        <p:spPr>
          <a:xfrm>
            <a:off x="-1303993" y="1568718"/>
            <a:ext cx="8089952" cy="1359304"/>
          </a:xfrm>
          <a:custGeom>
            <a:avLst/>
            <a:gdLst>
              <a:gd name="connsiteX0" fmla="*/ 0 w 10809281"/>
              <a:gd name="connsiteY0" fmla="*/ 1812405 h 1812405"/>
              <a:gd name="connsiteX1" fmla="*/ 1367478 w 10809281"/>
              <a:gd name="connsiteY1" fmla="*/ 0 h 1812405"/>
              <a:gd name="connsiteX2" fmla="*/ 10809281 w 10809281"/>
              <a:gd name="connsiteY2" fmla="*/ 0 h 1812405"/>
              <a:gd name="connsiteX3" fmla="*/ 9441803 w 10809281"/>
              <a:gd name="connsiteY3" fmla="*/ 1812405 h 1812405"/>
              <a:gd name="connsiteX4" fmla="*/ 0 w 10809281"/>
              <a:gd name="connsiteY4" fmla="*/ 1812405 h 1812405"/>
              <a:gd name="connsiteX0" fmla="*/ 0 w 10786603"/>
              <a:gd name="connsiteY0" fmla="*/ 1812405 h 1812405"/>
              <a:gd name="connsiteX1" fmla="*/ 1367478 w 10786603"/>
              <a:gd name="connsiteY1" fmla="*/ 0 h 1812405"/>
              <a:gd name="connsiteX2" fmla="*/ 10786603 w 10786603"/>
              <a:gd name="connsiteY2" fmla="*/ 0 h 1812405"/>
              <a:gd name="connsiteX3" fmla="*/ 9441803 w 10786603"/>
              <a:gd name="connsiteY3" fmla="*/ 1812405 h 1812405"/>
              <a:gd name="connsiteX4" fmla="*/ 0 w 10786603"/>
              <a:gd name="connsiteY4" fmla="*/ 1812405 h 181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6603" h="1812405">
                <a:moveTo>
                  <a:pt x="0" y="1812405"/>
                </a:moveTo>
                <a:lnTo>
                  <a:pt x="1367478" y="0"/>
                </a:lnTo>
                <a:lnTo>
                  <a:pt x="10786603" y="0"/>
                </a:lnTo>
                <a:lnTo>
                  <a:pt x="9441803" y="1812405"/>
                </a:lnTo>
                <a:lnTo>
                  <a:pt x="0" y="181240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06727" y="1567232"/>
            <a:ext cx="1100182" cy="1454259"/>
            <a:chOff x="-136746" y="88680"/>
            <a:chExt cx="2580216" cy="3410620"/>
          </a:xfrm>
        </p:grpSpPr>
        <p:sp>
          <p:nvSpPr>
            <p:cNvPr id="14" name="Rectangle 27"/>
            <p:cNvSpPr/>
            <p:nvPr/>
          </p:nvSpPr>
          <p:spPr>
            <a:xfrm>
              <a:off x="-136746" y="88680"/>
              <a:ext cx="2580216" cy="3410620"/>
            </a:xfrm>
            <a:custGeom>
              <a:avLst/>
              <a:gdLst/>
              <a:ahLst/>
              <a:cxnLst/>
              <a:rect l="l" t="t" r="r" b="b"/>
              <a:pathLst>
                <a:path w="1005665" h="957503">
                  <a:moveTo>
                    <a:pt x="0" y="0"/>
                  </a:moveTo>
                  <a:lnTo>
                    <a:pt x="1005665" y="0"/>
                  </a:lnTo>
                  <a:lnTo>
                    <a:pt x="429278" y="559825"/>
                  </a:lnTo>
                  <a:lnTo>
                    <a:pt x="0" y="957503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15" name="Rectangle 27"/>
            <p:cNvSpPr/>
            <p:nvPr/>
          </p:nvSpPr>
          <p:spPr>
            <a:xfrm>
              <a:off x="-136745" y="103194"/>
              <a:ext cx="1429612" cy="1860358"/>
            </a:xfrm>
            <a:custGeom>
              <a:avLst/>
              <a:gdLst/>
              <a:ahLst/>
              <a:cxnLst/>
              <a:rect l="l" t="t" r="r" b="b"/>
              <a:pathLst>
                <a:path w="539985" h="522280">
                  <a:moveTo>
                    <a:pt x="0" y="0"/>
                  </a:moveTo>
                  <a:lnTo>
                    <a:pt x="539985" y="0"/>
                  </a:lnTo>
                  <a:lnTo>
                    <a:pt x="48775" y="477095"/>
                  </a:lnTo>
                  <a:lnTo>
                    <a:pt x="0" y="52228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</p:grp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69132" y="1752699"/>
            <a:ext cx="4310686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2" tIns="30785" rIns="61562" bIns="30785"/>
          <a:lstStyle>
            <a:lvl1pPr defTabSz="814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chemeClr val="bg1"/>
                </a:solidFill>
                <a:latin typeface="Arial"/>
                <a:cs typeface="Arial"/>
              </a:rPr>
              <a:t>Challenge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969131" y="2153200"/>
            <a:ext cx="3852650" cy="55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686" rIns="61351" bIns="30686">
            <a:spAutoFit/>
          </a:bodyPr>
          <a:lstStyle/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MPLS WAN Costs</a:t>
            </a:r>
          </a:p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14,000 bank branches worldwide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584438" y="3132942"/>
            <a:ext cx="2187385" cy="1254436"/>
            <a:chOff x="7432901" y="4425052"/>
            <a:chExt cx="2916513" cy="1672581"/>
          </a:xfrm>
        </p:grpSpPr>
        <p:sp>
          <p:nvSpPr>
            <p:cNvPr id="19" name="TextBox 18"/>
            <p:cNvSpPr txBox="1"/>
            <p:nvPr/>
          </p:nvSpPr>
          <p:spPr>
            <a:xfrm>
              <a:off x="7518554" y="4425052"/>
              <a:ext cx="2830860" cy="1032775"/>
            </a:xfrm>
            <a:prstGeom prst="rect">
              <a:avLst/>
            </a:prstGeom>
          </p:spPr>
          <p:txBody>
            <a:bodyPr wrap="square" lIns="68589" tIns="34295" rIns="68589" bIns="34295">
              <a:spAutoFit/>
            </a:bodyPr>
            <a:lstStyle>
              <a:defPPr>
                <a:defRPr lang="en-US"/>
              </a:defPPr>
              <a:lvl1pPr algn="r" defTabSz="914194">
                <a:lnSpc>
                  <a:spcPct val="90000"/>
                </a:lnSpc>
                <a:spcBef>
                  <a:spcPts val="800"/>
                </a:spcBef>
                <a:buClr>
                  <a:schemeClr val="bg1"/>
                </a:buClr>
                <a:buSzPct val="80000"/>
                <a:defRPr sz="4800" b="1">
                  <a:solidFill>
                    <a:schemeClr val="accent1"/>
                  </a:solidFill>
                  <a:latin typeface="Arial"/>
                  <a:cs typeface="Arial"/>
                </a:defRPr>
              </a:lvl1pPr>
            </a:lstStyle>
            <a:p>
              <a:pPr algn="l"/>
              <a:r>
                <a:rPr lang="en-US" sz="5000" dirty="0">
                  <a:solidFill>
                    <a:srgbClr val="FFFFFF"/>
                  </a:solidFill>
                </a:rPr>
                <a:t>40%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32901" y="5270740"/>
              <a:ext cx="2587809" cy="826893"/>
            </a:xfrm>
            <a:prstGeom prst="rect">
              <a:avLst/>
            </a:prstGeom>
            <a:noFill/>
          </p:spPr>
          <p:txBody>
            <a:bodyPr wrap="square" lIns="0" rtlCol="0" anchor="ctr" anchorCtr="1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100" b="1" dirty="0">
                  <a:solidFill>
                    <a:schemeClr val="bg1"/>
                  </a:solidFill>
                  <a:latin typeface="Arial"/>
                  <a:cs typeface="Arial"/>
                </a:rPr>
                <a:t>Reduction in WAN costs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Customer Success</a:t>
            </a:r>
            <a:br>
              <a:rPr lang="en-AU" dirty="0"/>
            </a:br>
            <a:r>
              <a:rPr lang="en-AU" sz="2000" dirty="0" smtClean="0"/>
              <a:t>Increase Bandwidth at a </a:t>
            </a:r>
            <a:r>
              <a:rPr lang="en-AU" sz="2000" dirty="0"/>
              <a:t>Lower Cost for a Large Bank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117731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shebapost.com/sites/default/files/field/image/Tekeze_hydropower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0389" y="0"/>
            <a:ext cx="55636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allelogram 6"/>
          <p:cNvSpPr/>
          <p:nvPr/>
        </p:nvSpPr>
        <p:spPr>
          <a:xfrm>
            <a:off x="2733039" y="0"/>
            <a:ext cx="5293361" cy="5143500"/>
          </a:xfrm>
          <a:prstGeom prst="parallelogram">
            <a:avLst>
              <a:gd name="adj" fmla="val 7185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rot="10800000" flipH="1">
            <a:off x="3535680" y="0"/>
            <a:ext cx="3037840" cy="409448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9" name="Parallelogram 29"/>
          <p:cNvSpPr/>
          <p:nvPr/>
        </p:nvSpPr>
        <p:spPr>
          <a:xfrm>
            <a:off x="-1339447" y="3046014"/>
            <a:ext cx="7068224" cy="1359304"/>
          </a:xfrm>
          <a:custGeom>
            <a:avLst/>
            <a:gdLst>
              <a:gd name="connsiteX0" fmla="*/ 0 w 9458316"/>
              <a:gd name="connsiteY0" fmla="*/ 1812405 h 1812405"/>
              <a:gd name="connsiteX1" fmla="*/ 1367478 w 9458316"/>
              <a:gd name="connsiteY1" fmla="*/ 0 h 1812405"/>
              <a:gd name="connsiteX2" fmla="*/ 9458316 w 9458316"/>
              <a:gd name="connsiteY2" fmla="*/ 0 h 1812405"/>
              <a:gd name="connsiteX3" fmla="*/ 8090838 w 9458316"/>
              <a:gd name="connsiteY3" fmla="*/ 1812405 h 1812405"/>
              <a:gd name="connsiteX4" fmla="*/ 0 w 9458316"/>
              <a:gd name="connsiteY4" fmla="*/ 1812405 h 1812405"/>
              <a:gd name="connsiteX0" fmla="*/ 0 w 9424299"/>
              <a:gd name="connsiteY0" fmla="*/ 1812405 h 1812405"/>
              <a:gd name="connsiteX1" fmla="*/ 1367478 w 9424299"/>
              <a:gd name="connsiteY1" fmla="*/ 0 h 1812405"/>
              <a:gd name="connsiteX2" fmla="*/ 9424299 w 9424299"/>
              <a:gd name="connsiteY2" fmla="*/ 0 h 1812405"/>
              <a:gd name="connsiteX3" fmla="*/ 8090838 w 9424299"/>
              <a:gd name="connsiteY3" fmla="*/ 1812405 h 1812405"/>
              <a:gd name="connsiteX4" fmla="*/ 0 w 9424299"/>
              <a:gd name="connsiteY4" fmla="*/ 1812405 h 181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4299" h="1812405">
                <a:moveTo>
                  <a:pt x="0" y="1812405"/>
                </a:moveTo>
                <a:lnTo>
                  <a:pt x="1367478" y="0"/>
                </a:lnTo>
                <a:lnTo>
                  <a:pt x="9424299" y="0"/>
                </a:lnTo>
                <a:lnTo>
                  <a:pt x="8090838" y="1812405"/>
                </a:lnTo>
                <a:lnTo>
                  <a:pt x="0" y="181240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206727" y="3046016"/>
            <a:ext cx="1100182" cy="1454259"/>
            <a:chOff x="-136746" y="88680"/>
            <a:chExt cx="2580216" cy="3410620"/>
          </a:xfrm>
        </p:grpSpPr>
        <p:sp>
          <p:nvSpPr>
            <p:cNvPr id="11" name="Rectangle 27"/>
            <p:cNvSpPr/>
            <p:nvPr/>
          </p:nvSpPr>
          <p:spPr>
            <a:xfrm>
              <a:off x="-136746" y="88680"/>
              <a:ext cx="2580216" cy="3410620"/>
            </a:xfrm>
            <a:custGeom>
              <a:avLst/>
              <a:gdLst/>
              <a:ahLst/>
              <a:cxnLst/>
              <a:rect l="l" t="t" r="r" b="b"/>
              <a:pathLst>
                <a:path w="1005665" h="957503">
                  <a:moveTo>
                    <a:pt x="0" y="0"/>
                  </a:moveTo>
                  <a:lnTo>
                    <a:pt x="1005665" y="0"/>
                  </a:lnTo>
                  <a:lnTo>
                    <a:pt x="429278" y="559825"/>
                  </a:lnTo>
                  <a:lnTo>
                    <a:pt x="0" y="957503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12" name="Rectangle 27"/>
            <p:cNvSpPr/>
            <p:nvPr/>
          </p:nvSpPr>
          <p:spPr>
            <a:xfrm>
              <a:off x="-136745" y="103194"/>
              <a:ext cx="1429612" cy="1860358"/>
            </a:xfrm>
            <a:custGeom>
              <a:avLst/>
              <a:gdLst/>
              <a:ahLst/>
              <a:cxnLst/>
              <a:rect l="l" t="t" r="r" b="b"/>
              <a:pathLst>
                <a:path w="539985" h="522280">
                  <a:moveTo>
                    <a:pt x="0" y="0"/>
                  </a:moveTo>
                  <a:lnTo>
                    <a:pt x="539985" y="0"/>
                  </a:lnTo>
                  <a:lnTo>
                    <a:pt x="48775" y="477095"/>
                  </a:lnTo>
                  <a:lnTo>
                    <a:pt x="0" y="52228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</p:grp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989452" y="3116733"/>
            <a:ext cx="4310686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2" tIns="30785" rIns="61562" bIns="30785"/>
          <a:lstStyle>
            <a:lvl1pPr defTabSz="814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chemeClr val="bg1"/>
                </a:solidFill>
                <a:latin typeface="Arial"/>
                <a:cs typeface="Arial"/>
              </a:rPr>
              <a:t>Opportunity</a:t>
            </a: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989451" y="3517234"/>
            <a:ext cx="3852650" cy="80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686" rIns="61351" bIns="30686">
            <a:spAutoFit/>
          </a:bodyPr>
          <a:lstStyle/>
          <a:p>
            <a:pPr marL="233363" indent="-233363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</a:rPr>
              <a:t>No </a:t>
            </a:r>
            <a:r>
              <a:rPr lang="en-US" sz="1500" dirty="0">
                <a:solidFill>
                  <a:srgbClr val="FFFFFF"/>
                </a:solidFill>
                <a:cs typeface="CiscoSans ExtraLight"/>
              </a:rPr>
              <a:t>touch provisioning</a:t>
            </a:r>
            <a:endParaRPr lang="en-US" sz="1500" dirty="0">
              <a:solidFill>
                <a:schemeClr val="bg1"/>
              </a:solidFill>
            </a:endParaRPr>
          </a:p>
          <a:p>
            <a:pPr marL="233363" indent="-233363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</a:rPr>
              <a:t>Utilize </a:t>
            </a:r>
            <a:r>
              <a:rPr lang="en-US" sz="1500" dirty="0">
                <a:solidFill>
                  <a:srgbClr val="FFFFFF"/>
                </a:solidFill>
                <a:cs typeface="CiscoSans ExtraLight"/>
              </a:rPr>
              <a:t>broadband and 4G</a:t>
            </a:r>
            <a:endParaRPr lang="en-US" sz="1500" dirty="0">
              <a:solidFill>
                <a:schemeClr val="bg1"/>
              </a:solidFill>
            </a:endParaRPr>
          </a:p>
          <a:p>
            <a:pPr marL="233363" indent="-233363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</a:rPr>
              <a:t>Seamless </a:t>
            </a:r>
            <a:r>
              <a:rPr lang="en-US" sz="1500" dirty="0">
                <a:solidFill>
                  <a:srgbClr val="FFFFFF"/>
                </a:solidFill>
                <a:cs typeface="CiscoSans ExtraLight"/>
              </a:rPr>
              <a:t>Rich Content delivery</a:t>
            </a:r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15" name="Parallelogram 28"/>
          <p:cNvSpPr/>
          <p:nvPr/>
        </p:nvSpPr>
        <p:spPr>
          <a:xfrm>
            <a:off x="-1303993" y="1568718"/>
            <a:ext cx="8089952" cy="1359304"/>
          </a:xfrm>
          <a:custGeom>
            <a:avLst/>
            <a:gdLst>
              <a:gd name="connsiteX0" fmla="*/ 0 w 10809281"/>
              <a:gd name="connsiteY0" fmla="*/ 1812405 h 1812405"/>
              <a:gd name="connsiteX1" fmla="*/ 1367478 w 10809281"/>
              <a:gd name="connsiteY1" fmla="*/ 0 h 1812405"/>
              <a:gd name="connsiteX2" fmla="*/ 10809281 w 10809281"/>
              <a:gd name="connsiteY2" fmla="*/ 0 h 1812405"/>
              <a:gd name="connsiteX3" fmla="*/ 9441803 w 10809281"/>
              <a:gd name="connsiteY3" fmla="*/ 1812405 h 1812405"/>
              <a:gd name="connsiteX4" fmla="*/ 0 w 10809281"/>
              <a:gd name="connsiteY4" fmla="*/ 1812405 h 1812405"/>
              <a:gd name="connsiteX0" fmla="*/ 0 w 10786603"/>
              <a:gd name="connsiteY0" fmla="*/ 1812405 h 1812405"/>
              <a:gd name="connsiteX1" fmla="*/ 1367478 w 10786603"/>
              <a:gd name="connsiteY1" fmla="*/ 0 h 1812405"/>
              <a:gd name="connsiteX2" fmla="*/ 10786603 w 10786603"/>
              <a:gd name="connsiteY2" fmla="*/ 0 h 1812405"/>
              <a:gd name="connsiteX3" fmla="*/ 9441803 w 10786603"/>
              <a:gd name="connsiteY3" fmla="*/ 1812405 h 1812405"/>
              <a:gd name="connsiteX4" fmla="*/ 0 w 10786603"/>
              <a:gd name="connsiteY4" fmla="*/ 1812405 h 181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6603" h="1812405">
                <a:moveTo>
                  <a:pt x="0" y="1812405"/>
                </a:moveTo>
                <a:lnTo>
                  <a:pt x="1367478" y="0"/>
                </a:lnTo>
                <a:lnTo>
                  <a:pt x="10786603" y="0"/>
                </a:lnTo>
                <a:lnTo>
                  <a:pt x="9441803" y="1812405"/>
                </a:lnTo>
                <a:lnTo>
                  <a:pt x="0" y="181240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-206727" y="1567232"/>
            <a:ext cx="1100182" cy="1454259"/>
            <a:chOff x="-136746" y="88680"/>
            <a:chExt cx="2580216" cy="3410620"/>
          </a:xfrm>
        </p:grpSpPr>
        <p:sp>
          <p:nvSpPr>
            <p:cNvPr id="17" name="Rectangle 27"/>
            <p:cNvSpPr/>
            <p:nvPr/>
          </p:nvSpPr>
          <p:spPr>
            <a:xfrm>
              <a:off x="-136746" y="88680"/>
              <a:ext cx="2580216" cy="3410620"/>
            </a:xfrm>
            <a:custGeom>
              <a:avLst/>
              <a:gdLst/>
              <a:ahLst/>
              <a:cxnLst/>
              <a:rect l="l" t="t" r="r" b="b"/>
              <a:pathLst>
                <a:path w="1005665" h="957503">
                  <a:moveTo>
                    <a:pt x="0" y="0"/>
                  </a:moveTo>
                  <a:lnTo>
                    <a:pt x="1005665" y="0"/>
                  </a:lnTo>
                  <a:lnTo>
                    <a:pt x="429278" y="559825"/>
                  </a:lnTo>
                  <a:lnTo>
                    <a:pt x="0" y="957503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18" name="Rectangle 27"/>
            <p:cNvSpPr/>
            <p:nvPr/>
          </p:nvSpPr>
          <p:spPr>
            <a:xfrm>
              <a:off x="-136745" y="103194"/>
              <a:ext cx="1429612" cy="1860358"/>
            </a:xfrm>
            <a:custGeom>
              <a:avLst/>
              <a:gdLst/>
              <a:ahLst/>
              <a:cxnLst/>
              <a:rect l="l" t="t" r="r" b="b"/>
              <a:pathLst>
                <a:path w="539985" h="522280">
                  <a:moveTo>
                    <a:pt x="0" y="0"/>
                  </a:moveTo>
                  <a:lnTo>
                    <a:pt x="539985" y="0"/>
                  </a:lnTo>
                  <a:lnTo>
                    <a:pt x="48775" y="477095"/>
                  </a:lnTo>
                  <a:lnTo>
                    <a:pt x="0" y="52228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</p:grp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989452" y="1630779"/>
            <a:ext cx="4310686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2" tIns="30785" rIns="61562" bIns="30785"/>
          <a:lstStyle>
            <a:lvl1pPr defTabSz="814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chemeClr val="bg1"/>
                </a:solidFill>
                <a:latin typeface="Arial"/>
                <a:cs typeface="Arial"/>
              </a:rPr>
              <a:t>Challenge</a:t>
            </a:r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989450" y="2031280"/>
            <a:ext cx="4700149" cy="84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686" rIns="61351" bIns="30686">
            <a:spAutoFit/>
          </a:bodyPr>
          <a:lstStyle/>
          <a:p>
            <a:pPr marL="233363" indent="-233363">
              <a:lnSpc>
                <a:spcPct val="90000"/>
              </a:lnSpc>
              <a:spcAft>
                <a:spcPts val="60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</a:rPr>
              <a:t>Global </a:t>
            </a:r>
            <a:r>
              <a:rPr lang="en-US" sz="1500" dirty="0">
                <a:solidFill>
                  <a:srgbClr val="FFFFFF"/>
                </a:solidFill>
                <a:cs typeface="CiscoSans ExtraLight"/>
              </a:rPr>
              <a:t>temporary work sites across 6 continents</a:t>
            </a:r>
            <a:endParaRPr lang="en-US" sz="1500" dirty="0">
              <a:solidFill>
                <a:schemeClr val="bg1"/>
              </a:solidFill>
            </a:endParaRPr>
          </a:p>
          <a:p>
            <a:pPr marL="233363" indent="-233363">
              <a:lnSpc>
                <a:spcPct val="90000"/>
              </a:lnSpc>
              <a:spcAft>
                <a:spcPts val="60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</a:rPr>
              <a:t>MPLS </a:t>
            </a:r>
            <a:r>
              <a:rPr lang="en-US" sz="1500" dirty="0">
                <a:solidFill>
                  <a:srgbClr val="FFFFFF"/>
                </a:solidFill>
                <a:cs typeface="CiscoSans ExtraLight"/>
              </a:rPr>
              <a:t>provisioning too slow</a:t>
            </a:r>
          </a:p>
          <a:p>
            <a:pPr marL="233363" indent="-233363">
              <a:lnSpc>
                <a:spcPct val="90000"/>
              </a:lnSpc>
              <a:spcAft>
                <a:spcPts val="60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rgbClr val="FFFFFF"/>
                </a:solidFill>
                <a:cs typeface="CiscoSans ExtraLight"/>
              </a:rPr>
              <a:t>Heavy CAD content difficult to deliver uniformly </a:t>
            </a:r>
            <a:endParaRPr lang="en-US" sz="1500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172784" y="3173582"/>
            <a:ext cx="2873366" cy="1125169"/>
            <a:chOff x="7518554" y="4425052"/>
            <a:chExt cx="2830860" cy="1500225"/>
          </a:xfrm>
        </p:grpSpPr>
        <p:sp>
          <p:nvSpPr>
            <p:cNvPr id="22" name="TextBox 21"/>
            <p:cNvSpPr txBox="1"/>
            <p:nvPr/>
          </p:nvSpPr>
          <p:spPr>
            <a:xfrm>
              <a:off x="7518554" y="4425052"/>
              <a:ext cx="2830860" cy="1032774"/>
            </a:xfrm>
            <a:prstGeom prst="rect">
              <a:avLst/>
            </a:prstGeom>
          </p:spPr>
          <p:txBody>
            <a:bodyPr wrap="square" lIns="68589" tIns="34295" rIns="68589" bIns="34295">
              <a:spAutoFit/>
            </a:bodyPr>
            <a:lstStyle>
              <a:defPPr>
                <a:defRPr lang="en-US"/>
              </a:defPPr>
              <a:lvl1pPr algn="r" defTabSz="914194">
                <a:lnSpc>
                  <a:spcPct val="90000"/>
                </a:lnSpc>
                <a:spcBef>
                  <a:spcPts val="800"/>
                </a:spcBef>
                <a:buClr>
                  <a:schemeClr val="bg1"/>
                </a:buClr>
                <a:buSzPct val="80000"/>
                <a:defRPr sz="4800" b="1">
                  <a:solidFill>
                    <a:schemeClr val="accent1"/>
                  </a:solidFill>
                  <a:latin typeface="Arial"/>
                  <a:cs typeface="Arial"/>
                </a:defRPr>
              </a:lvl1pPr>
            </a:lstStyle>
            <a:p>
              <a:pPr algn="l"/>
              <a:r>
                <a:rPr lang="en-US" sz="5000" dirty="0" smtClean="0">
                  <a:solidFill>
                    <a:srgbClr val="FFFFFF"/>
                  </a:solidFill>
                </a:rPr>
                <a:t>6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mos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3600" dirty="0" smtClean="0">
                  <a:solidFill>
                    <a:srgbClr val="FFFFFF"/>
                  </a:solidFill>
                  <a:sym typeface="Wingdings"/>
                </a:rPr>
                <a:t></a:t>
              </a:r>
              <a:r>
                <a:rPr lang="en-US" sz="2400" dirty="0" smtClean="0">
                  <a:solidFill>
                    <a:srgbClr val="FFFFFF"/>
                  </a:solidFill>
                  <a:sym typeface="Wingdings"/>
                </a:rPr>
                <a:t> </a:t>
              </a:r>
              <a:r>
                <a:rPr lang="en-US" sz="5000" dirty="0" smtClean="0">
                  <a:solidFill>
                    <a:srgbClr val="FFFFFF"/>
                  </a:solidFill>
                  <a:sym typeface="Wingdings"/>
                </a:rPr>
                <a:t>1</a:t>
              </a:r>
              <a:r>
                <a:rPr lang="en-US" sz="2400" dirty="0" smtClean="0">
                  <a:solidFill>
                    <a:srgbClr val="FFFFFF"/>
                  </a:solidFill>
                  <a:sym typeface="Wingdings"/>
                </a:rPr>
                <a:t> day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73040" y="5443094"/>
              <a:ext cx="2587809" cy="482183"/>
            </a:xfrm>
            <a:prstGeom prst="rect">
              <a:avLst/>
            </a:prstGeom>
            <a:noFill/>
          </p:spPr>
          <p:txBody>
            <a:bodyPr wrap="square" lIns="0" rtlCol="0" anchor="ctr" anchorCtr="1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100" b="1" dirty="0" smtClean="0">
                  <a:solidFill>
                    <a:schemeClr val="bg1"/>
                  </a:solidFill>
                  <a:latin typeface="Arial"/>
                  <a:cs typeface="Arial"/>
                </a:rPr>
                <a:t>For 160 global sites</a:t>
              </a:r>
              <a:endParaRPr lang="en-US" sz="21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Customer Success</a:t>
            </a:r>
            <a:br>
              <a:rPr lang="en-AU" dirty="0"/>
            </a:br>
            <a:r>
              <a:rPr lang="en-AU" sz="2000" dirty="0"/>
              <a:t>Pop-up Sites with Global Resource </a:t>
            </a:r>
            <a:r>
              <a:rPr lang="en-AU" sz="2000" dirty="0" smtClean="0"/>
              <a:t>Management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0743964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www.oslobors.no/var/ezflow_site/storage/images/oslo-boers/frontend-banner-slider/europas-stoerste-shippingboers/1506515-9-nor-NO/Europas-stoerste-shippingboers_frontend_banner_slide.pn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31919" y="0"/>
            <a:ext cx="5212081" cy="51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rallelogram 3"/>
          <p:cNvSpPr/>
          <p:nvPr/>
        </p:nvSpPr>
        <p:spPr>
          <a:xfrm>
            <a:off x="2733039" y="0"/>
            <a:ext cx="5293361" cy="5143500"/>
          </a:xfrm>
          <a:prstGeom prst="parallelogram">
            <a:avLst>
              <a:gd name="adj" fmla="val 7185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10800000" flipH="1">
            <a:off x="3891280" y="0"/>
            <a:ext cx="2682240" cy="3606800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Parallelogram 29"/>
          <p:cNvSpPr/>
          <p:nvPr/>
        </p:nvSpPr>
        <p:spPr>
          <a:xfrm>
            <a:off x="-1339447" y="3046014"/>
            <a:ext cx="7068224" cy="1359304"/>
          </a:xfrm>
          <a:custGeom>
            <a:avLst/>
            <a:gdLst>
              <a:gd name="connsiteX0" fmla="*/ 0 w 9458316"/>
              <a:gd name="connsiteY0" fmla="*/ 1812405 h 1812405"/>
              <a:gd name="connsiteX1" fmla="*/ 1367478 w 9458316"/>
              <a:gd name="connsiteY1" fmla="*/ 0 h 1812405"/>
              <a:gd name="connsiteX2" fmla="*/ 9458316 w 9458316"/>
              <a:gd name="connsiteY2" fmla="*/ 0 h 1812405"/>
              <a:gd name="connsiteX3" fmla="*/ 8090838 w 9458316"/>
              <a:gd name="connsiteY3" fmla="*/ 1812405 h 1812405"/>
              <a:gd name="connsiteX4" fmla="*/ 0 w 9458316"/>
              <a:gd name="connsiteY4" fmla="*/ 1812405 h 1812405"/>
              <a:gd name="connsiteX0" fmla="*/ 0 w 9424299"/>
              <a:gd name="connsiteY0" fmla="*/ 1812405 h 1812405"/>
              <a:gd name="connsiteX1" fmla="*/ 1367478 w 9424299"/>
              <a:gd name="connsiteY1" fmla="*/ 0 h 1812405"/>
              <a:gd name="connsiteX2" fmla="*/ 9424299 w 9424299"/>
              <a:gd name="connsiteY2" fmla="*/ 0 h 1812405"/>
              <a:gd name="connsiteX3" fmla="*/ 8090838 w 9424299"/>
              <a:gd name="connsiteY3" fmla="*/ 1812405 h 1812405"/>
              <a:gd name="connsiteX4" fmla="*/ 0 w 9424299"/>
              <a:gd name="connsiteY4" fmla="*/ 1812405 h 181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24299" h="1812405">
                <a:moveTo>
                  <a:pt x="0" y="1812405"/>
                </a:moveTo>
                <a:lnTo>
                  <a:pt x="1367478" y="0"/>
                </a:lnTo>
                <a:lnTo>
                  <a:pt x="9424299" y="0"/>
                </a:lnTo>
                <a:lnTo>
                  <a:pt x="8090838" y="1812405"/>
                </a:lnTo>
                <a:lnTo>
                  <a:pt x="0" y="1812405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206727" y="3046016"/>
            <a:ext cx="1100182" cy="1454259"/>
            <a:chOff x="-136746" y="88680"/>
            <a:chExt cx="2580216" cy="3410620"/>
          </a:xfrm>
        </p:grpSpPr>
        <p:sp>
          <p:nvSpPr>
            <p:cNvPr id="8" name="Rectangle 27"/>
            <p:cNvSpPr/>
            <p:nvPr/>
          </p:nvSpPr>
          <p:spPr>
            <a:xfrm>
              <a:off x="-136746" y="88680"/>
              <a:ext cx="2580216" cy="3410620"/>
            </a:xfrm>
            <a:custGeom>
              <a:avLst/>
              <a:gdLst/>
              <a:ahLst/>
              <a:cxnLst/>
              <a:rect l="l" t="t" r="r" b="b"/>
              <a:pathLst>
                <a:path w="1005665" h="957503">
                  <a:moveTo>
                    <a:pt x="0" y="0"/>
                  </a:moveTo>
                  <a:lnTo>
                    <a:pt x="1005665" y="0"/>
                  </a:lnTo>
                  <a:lnTo>
                    <a:pt x="429278" y="559825"/>
                  </a:lnTo>
                  <a:lnTo>
                    <a:pt x="0" y="957503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9" name="Rectangle 27"/>
            <p:cNvSpPr/>
            <p:nvPr/>
          </p:nvSpPr>
          <p:spPr>
            <a:xfrm>
              <a:off x="-136745" y="103194"/>
              <a:ext cx="1429612" cy="1860358"/>
            </a:xfrm>
            <a:custGeom>
              <a:avLst/>
              <a:gdLst/>
              <a:ahLst/>
              <a:cxnLst/>
              <a:rect l="l" t="t" r="r" b="b"/>
              <a:pathLst>
                <a:path w="539985" h="522280">
                  <a:moveTo>
                    <a:pt x="0" y="0"/>
                  </a:moveTo>
                  <a:lnTo>
                    <a:pt x="539985" y="0"/>
                  </a:lnTo>
                  <a:lnTo>
                    <a:pt x="48775" y="477095"/>
                  </a:lnTo>
                  <a:lnTo>
                    <a:pt x="0" y="52228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969132" y="3157373"/>
            <a:ext cx="4310686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2" tIns="30785" rIns="61562" bIns="30785"/>
          <a:lstStyle>
            <a:lvl1pPr defTabSz="814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chemeClr val="bg1"/>
                </a:solidFill>
                <a:latin typeface="Arial"/>
                <a:cs typeface="Arial"/>
              </a:rPr>
              <a:t>Opportunity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969131" y="3557874"/>
            <a:ext cx="3852650" cy="74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686" rIns="61351" bIns="30686">
            <a:spAutoFit/>
          </a:bodyPr>
          <a:lstStyle/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Reliable Connectivity between Ships </a:t>
            </a:r>
            <a:b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and Land for Voice &amp; Data</a:t>
            </a:r>
          </a:p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Exceed Security Standards</a:t>
            </a:r>
          </a:p>
        </p:txBody>
      </p:sp>
      <p:sp>
        <p:nvSpPr>
          <p:cNvPr id="12" name="Parallelogram 28"/>
          <p:cNvSpPr/>
          <p:nvPr/>
        </p:nvSpPr>
        <p:spPr>
          <a:xfrm>
            <a:off x="-1303993" y="1568718"/>
            <a:ext cx="8089952" cy="1359304"/>
          </a:xfrm>
          <a:custGeom>
            <a:avLst/>
            <a:gdLst>
              <a:gd name="connsiteX0" fmla="*/ 0 w 10809281"/>
              <a:gd name="connsiteY0" fmla="*/ 1812405 h 1812405"/>
              <a:gd name="connsiteX1" fmla="*/ 1367478 w 10809281"/>
              <a:gd name="connsiteY1" fmla="*/ 0 h 1812405"/>
              <a:gd name="connsiteX2" fmla="*/ 10809281 w 10809281"/>
              <a:gd name="connsiteY2" fmla="*/ 0 h 1812405"/>
              <a:gd name="connsiteX3" fmla="*/ 9441803 w 10809281"/>
              <a:gd name="connsiteY3" fmla="*/ 1812405 h 1812405"/>
              <a:gd name="connsiteX4" fmla="*/ 0 w 10809281"/>
              <a:gd name="connsiteY4" fmla="*/ 1812405 h 1812405"/>
              <a:gd name="connsiteX0" fmla="*/ 0 w 10786603"/>
              <a:gd name="connsiteY0" fmla="*/ 1812405 h 1812405"/>
              <a:gd name="connsiteX1" fmla="*/ 1367478 w 10786603"/>
              <a:gd name="connsiteY1" fmla="*/ 0 h 1812405"/>
              <a:gd name="connsiteX2" fmla="*/ 10786603 w 10786603"/>
              <a:gd name="connsiteY2" fmla="*/ 0 h 1812405"/>
              <a:gd name="connsiteX3" fmla="*/ 9441803 w 10786603"/>
              <a:gd name="connsiteY3" fmla="*/ 1812405 h 1812405"/>
              <a:gd name="connsiteX4" fmla="*/ 0 w 10786603"/>
              <a:gd name="connsiteY4" fmla="*/ 1812405 h 1812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86603" h="1812405">
                <a:moveTo>
                  <a:pt x="0" y="1812405"/>
                </a:moveTo>
                <a:lnTo>
                  <a:pt x="1367478" y="0"/>
                </a:lnTo>
                <a:lnTo>
                  <a:pt x="10786603" y="0"/>
                </a:lnTo>
                <a:lnTo>
                  <a:pt x="9441803" y="1812405"/>
                </a:lnTo>
                <a:lnTo>
                  <a:pt x="0" y="181240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0" rIns="68549" bIns="34280"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06727" y="1567232"/>
            <a:ext cx="1100182" cy="1454259"/>
            <a:chOff x="-136746" y="88680"/>
            <a:chExt cx="2580216" cy="3410620"/>
          </a:xfrm>
        </p:grpSpPr>
        <p:sp>
          <p:nvSpPr>
            <p:cNvPr id="14" name="Rectangle 27"/>
            <p:cNvSpPr/>
            <p:nvPr/>
          </p:nvSpPr>
          <p:spPr>
            <a:xfrm>
              <a:off x="-136746" y="88680"/>
              <a:ext cx="2580216" cy="3410620"/>
            </a:xfrm>
            <a:custGeom>
              <a:avLst/>
              <a:gdLst/>
              <a:ahLst/>
              <a:cxnLst/>
              <a:rect l="l" t="t" r="r" b="b"/>
              <a:pathLst>
                <a:path w="1005665" h="957503">
                  <a:moveTo>
                    <a:pt x="0" y="0"/>
                  </a:moveTo>
                  <a:lnTo>
                    <a:pt x="1005665" y="0"/>
                  </a:lnTo>
                  <a:lnTo>
                    <a:pt x="429278" y="559825"/>
                  </a:lnTo>
                  <a:lnTo>
                    <a:pt x="0" y="957503"/>
                  </a:lnTo>
                  <a:close/>
                </a:path>
              </a:pathLst>
            </a:custGeom>
            <a:solidFill>
              <a:schemeClr val="bg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  <p:sp>
          <p:nvSpPr>
            <p:cNvPr id="15" name="Rectangle 27"/>
            <p:cNvSpPr/>
            <p:nvPr/>
          </p:nvSpPr>
          <p:spPr>
            <a:xfrm>
              <a:off x="-136745" y="103194"/>
              <a:ext cx="1429612" cy="1860358"/>
            </a:xfrm>
            <a:custGeom>
              <a:avLst/>
              <a:gdLst/>
              <a:ahLst/>
              <a:cxnLst/>
              <a:rect l="l" t="t" r="r" b="b"/>
              <a:pathLst>
                <a:path w="539985" h="522280">
                  <a:moveTo>
                    <a:pt x="0" y="0"/>
                  </a:moveTo>
                  <a:lnTo>
                    <a:pt x="539985" y="0"/>
                  </a:lnTo>
                  <a:lnTo>
                    <a:pt x="48775" y="477095"/>
                  </a:lnTo>
                  <a:lnTo>
                    <a:pt x="0" y="52228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/>
                <a:cs typeface="Arial"/>
              </a:endParaRPr>
            </a:p>
          </p:txBody>
        </p:sp>
      </p:grp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69132" y="1681579"/>
            <a:ext cx="4310686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1562" tIns="30785" rIns="61562" bIns="30785"/>
          <a:lstStyle>
            <a:lvl1pPr defTabSz="8143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143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14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chemeClr val="bg1"/>
                </a:solidFill>
                <a:latin typeface="Arial"/>
                <a:cs typeface="Arial"/>
              </a:rPr>
              <a:t>Challenge</a:t>
            </a: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969131" y="2082080"/>
            <a:ext cx="3852650" cy="74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686" rIns="61351" bIns="30686">
            <a:spAutoFit/>
          </a:bodyPr>
          <a:lstStyle/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Simultaneous Connectivity: </a:t>
            </a:r>
            <a:b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Satellite/Radio and LAN Carrier Services</a:t>
            </a:r>
          </a:p>
          <a:p>
            <a:pPr marL="274195" indent="-239916">
              <a:lnSpc>
                <a:spcPct val="90000"/>
              </a:lnSpc>
              <a:spcAft>
                <a:spcPts val="450"/>
              </a:spcAft>
              <a:buSzPct val="100000"/>
              <a:buFont typeface="Webdings" panose="05030102010509060703" pitchFamily="18" charset="2"/>
              <a:buChar char=""/>
            </a:pPr>
            <a:r>
              <a:rPr lang="en-US" sz="1500" dirty="0">
                <a:solidFill>
                  <a:schemeClr val="bg1"/>
                </a:solidFill>
                <a:latin typeface="Arial"/>
                <a:cs typeface="Arial"/>
              </a:rPr>
              <a:t>Meet Strict Government Compliance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147401" y="3135016"/>
            <a:ext cx="2783536" cy="1232025"/>
            <a:chOff x="7432900" y="4454931"/>
            <a:chExt cx="3711381" cy="1642701"/>
          </a:xfrm>
        </p:grpSpPr>
        <p:sp>
          <p:nvSpPr>
            <p:cNvPr id="19" name="TextBox 18"/>
            <p:cNvSpPr txBox="1"/>
            <p:nvPr/>
          </p:nvSpPr>
          <p:spPr>
            <a:xfrm>
              <a:off x="7443848" y="4454931"/>
              <a:ext cx="3323918" cy="1032775"/>
            </a:xfrm>
            <a:prstGeom prst="rect">
              <a:avLst/>
            </a:prstGeom>
          </p:spPr>
          <p:txBody>
            <a:bodyPr wrap="square" lIns="68589" tIns="34295" rIns="68589" bIns="34295">
              <a:spAutoFit/>
            </a:bodyPr>
            <a:lstStyle>
              <a:defPPr>
                <a:defRPr lang="en-US"/>
              </a:defPPr>
              <a:lvl1pPr algn="r" defTabSz="914194">
                <a:lnSpc>
                  <a:spcPct val="90000"/>
                </a:lnSpc>
                <a:spcBef>
                  <a:spcPts val="800"/>
                </a:spcBef>
                <a:buClr>
                  <a:schemeClr val="bg1"/>
                </a:buClr>
                <a:buSzPct val="80000"/>
                <a:defRPr sz="4800" b="1">
                  <a:solidFill>
                    <a:schemeClr val="accent1"/>
                  </a:solidFill>
                  <a:latin typeface="Arial"/>
                  <a:cs typeface="Arial"/>
                </a:defRPr>
              </a:lvl1pPr>
            </a:lstStyle>
            <a:p>
              <a:pPr algn="l"/>
              <a:r>
                <a:rPr lang="en-US" sz="5000" dirty="0">
                  <a:solidFill>
                    <a:srgbClr val="FFFFFF"/>
                  </a:solidFill>
                </a:rPr>
                <a:t>30</a:t>
              </a:r>
              <a:r>
                <a:rPr lang="en-US" sz="2400" spc="-225" dirty="0">
                  <a:solidFill>
                    <a:srgbClr val="FFFFFF"/>
                  </a:solidFill>
                </a:rPr>
                <a:t> </a:t>
              </a:r>
              <a:r>
                <a:rPr lang="en-US" sz="4500" spc="-225" dirty="0">
                  <a:solidFill>
                    <a:srgbClr val="FFFFFF"/>
                  </a:solidFill>
                </a:rPr>
                <a:t>- </a:t>
              </a:r>
              <a:r>
                <a:rPr lang="en-US" sz="5000" dirty="0">
                  <a:solidFill>
                    <a:srgbClr val="FFFFFF"/>
                  </a:solidFill>
                </a:rPr>
                <a:t>40%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432900" y="5270738"/>
              <a:ext cx="3711381" cy="826894"/>
            </a:xfrm>
            <a:prstGeom prst="rect">
              <a:avLst/>
            </a:prstGeom>
            <a:noFill/>
          </p:spPr>
          <p:txBody>
            <a:bodyPr wrap="square" lIns="0" rtlCol="0" anchor="ctr" anchorCtr="1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2100" b="1" dirty="0">
                  <a:solidFill>
                    <a:schemeClr val="bg1"/>
                  </a:solidFill>
                  <a:latin typeface="Arial"/>
                  <a:cs typeface="Arial"/>
                </a:rPr>
                <a:t>Reduction in Secure Telecom costs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Customer Success</a:t>
            </a:r>
            <a:br>
              <a:rPr lang="en-AU" dirty="0"/>
            </a:br>
            <a:r>
              <a:rPr lang="en-AU" sz="2000" dirty="0"/>
              <a:t>Decrease </a:t>
            </a:r>
            <a:r>
              <a:rPr lang="en-AU" sz="2000" dirty="0" smtClean="0"/>
              <a:t>Communication </a:t>
            </a:r>
            <a:r>
              <a:rPr lang="en-AU" sz="2000" dirty="0"/>
              <a:t>Costs </a:t>
            </a:r>
            <a:r>
              <a:rPr lang="en-AU" sz="2000" dirty="0" smtClean="0"/>
              <a:t>for </a:t>
            </a:r>
            <a:r>
              <a:rPr lang="en-AU" sz="2000" dirty="0"/>
              <a:t>European Coast Guard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477266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Business Priorities</a:t>
            </a:r>
            <a:endParaRPr lang="en-AU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dirty="0" smtClean="0"/>
              <a:t>Business Benefits</a:t>
            </a:r>
            <a:endParaRPr lang="en-AU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AU" dirty="0" smtClean="0"/>
              <a:t>Solution Details</a:t>
            </a:r>
            <a:endParaRPr lang="en-A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Reduce overall operational and transport costs by running your  cloud/mobile banking apps on a right-sized network that simplifies operations, increases reliability, and improves WAN utilization.</a:t>
            </a:r>
          </a:p>
          <a:p>
            <a:r>
              <a:rPr lang="en-US" dirty="0" smtClean="0"/>
              <a:t>Grow revenues and reduce time to market by accelerating the deployment cloud/mobile banking application infrastructure to all your remote branches.</a:t>
            </a:r>
          </a:p>
          <a:p>
            <a:r>
              <a:rPr lang="en-US" dirty="0" smtClean="0"/>
              <a:t>Innovation - deliver new products, services, and applications at all your branches more quickly and efficiently.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Use secure WAN transport for private and virtual cloud access and local Internet path for public cloud and Internet access.</a:t>
            </a:r>
          </a:p>
          <a:p>
            <a:r>
              <a:rPr lang="en-US" dirty="0" smtClean="0"/>
              <a:t>Increase WAN transport capacity without adding circuits or bandwidth.</a:t>
            </a:r>
          </a:p>
          <a:p>
            <a:r>
              <a:rPr lang="en-US" dirty="0" smtClean="0"/>
              <a:t>Improve application performance - right flows to right places.</a:t>
            </a:r>
          </a:p>
          <a:p>
            <a:r>
              <a:rPr lang="en-US" dirty="0" smtClean="0"/>
              <a:t>Optimize app performance and reliability everywhere with </a:t>
            </a:r>
            <a:r>
              <a:rPr lang="en-US" dirty="0" err="1" smtClean="0"/>
              <a:t>Peformance</a:t>
            </a:r>
            <a:r>
              <a:rPr lang="en-US" dirty="0" smtClean="0"/>
              <a:t> Routing, Application </a:t>
            </a:r>
            <a:r>
              <a:rPr lang="en-US" dirty="0" err="1" smtClean="0"/>
              <a:t>Visibilty</a:t>
            </a:r>
            <a:r>
              <a:rPr lang="en-US" dirty="0" smtClean="0"/>
              <a:t> and Control and WAAS.</a:t>
            </a:r>
          </a:p>
          <a:p>
            <a:r>
              <a:rPr lang="en-US" dirty="0" smtClean="0"/>
              <a:t>Deliver applications flexibly - use any path - MPLS, Internet, or 3G/4G.	</a:t>
            </a:r>
          </a:p>
          <a:p>
            <a:r>
              <a:rPr lang="en-US" dirty="0" smtClean="0"/>
              <a:t>Improve remote app performance, security, and reliability with local threat defense and no backhaul.	</a:t>
            </a:r>
          </a:p>
          <a:p>
            <a:r>
              <a:rPr lang="en-US" dirty="0" smtClean="0"/>
              <a:t>Deliver more app performance and security for guest Wi-Fi access at branches	</a:t>
            </a:r>
          </a:p>
          <a:p>
            <a:r>
              <a:rPr lang="en-US" dirty="0" smtClean="0"/>
              <a:t>Turn on new </a:t>
            </a:r>
            <a:r>
              <a:rPr lang="en-US" dirty="0" err="1" smtClean="0"/>
              <a:t>SaaS</a:t>
            </a:r>
            <a:r>
              <a:rPr lang="en-US" dirty="0" smtClean="0"/>
              <a:t> apps quickly and easily with optimal performance.</a:t>
            </a:r>
          </a:p>
          <a:p>
            <a:r>
              <a:rPr lang="en-US" dirty="0" smtClean="0"/>
              <a:t>Deliver demanding apps such as video to branches without adding bandwidth.</a:t>
            </a:r>
            <a:endParaRPr lang="en-AU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 smtClean="0"/>
              <a:t>Transport independence using any path - MPLS, Internet, or 3G/4G.</a:t>
            </a:r>
          </a:p>
          <a:p>
            <a:r>
              <a:rPr lang="en-US" dirty="0" err="1" smtClean="0"/>
              <a:t>Peformance</a:t>
            </a:r>
            <a:r>
              <a:rPr lang="en-US" dirty="0" smtClean="0"/>
              <a:t> Routing, Application </a:t>
            </a:r>
            <a:r>
              <a:rPr lang="en-US" dirty="0" err="1" smtClean="0"/>
              <a:t>Visibilty</a:t>
            </a:r>
            <a:r>
              <a:rPr lang="en-US" dirty="0" smtClean="0"/>
              <a:t> and Control and WAAS.</a:t>
            </a:r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Vertical Use Cases - FSI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4965609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Emerging Demands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2223" y="1523424"/>
            <a:ext cx="7271374" cy="382497"/>
            <a:chOff x="-76255" y="1869851"/>
            <a:chExt cx="9692640" cy="509996"/>
          </a:xfrm>
          <a:gradFill flip="none" rotWithShape="1">
            <a:gsLst>
              <a:gs pos="0">
                <a:srgbClr val="36A4D7"/>
              </a:gs>
              <a:gs pos="99001">
                <a:srgbClr val="2D5AA3"/>
              </a:gs>
              <a:gs pos="100000">
                <a:srgbClr val="2D5AA3"/>
              </a:gs>
            </a:gsLst>
            <a:lin ang="0" scaled="1"/>
            <a:tileRect/>
          </a:gradFill>
        </p:grpSpPr>
        <p:sp>
          <p:nvSpPr>
            <p:cNvPr id="4" name="Chevron 3"/>
            <p:cNvSpPr/>
            <p:nvPr/>
          </p:nvSpPr>
          <p:spPr>
            <a:xfrm rot="10800000" flipH="1" flipV="1">
              <a:off x="-76255" y="1869851"/>
              <a:ext cx="9692640" cy="509996"/>
            </a:xfrm>
            <a:prstGeom prst="chevron">
              <a:avLst>
                <a:gd name="adj" fmla="val 36704"/>
              </a:avLst>
            </a:prstGeom>
            <a:grpFill/>
            <a:ln>
              <a:noFill/>
            </a:ln>
            <a:effectLst>
              <a:outerShdw blurRad="50800" dist="1905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21893" tIns="31996" rIns="31996" bIns="31996" anchor="ctr"/>
            <a:lstStyle/>
            <a:p>
              <a:endParaRPr lang="en-US" sz="1400" dirty="0">
                <a:solidFill>
                  <a:schemeClr val="bg1"/>
                </a:solidFill>
                <a:latin typeface="CiscoSansTT Light"/>
                <a:ea typeface="ＭＳ Ｐゴシック" charset="0"/>
                <a:cs typeface="CiscoSansTT Light"/>
              </a:endParaRPr>
            </a:p>
          </p:txBody>
        </p:sp>
        <p:sp>
          <p:nvSpPr>
            <p:cNvPr id="5" name="Title 3"/>
            <p:cNvSpPr txBox="1">
              <a:spLocks/>
            </p:cNvSpPr>
            <p:nvPr/>
          </p:nvSpPr>
          <p:spPr>
            <a:xfrm flipH="1">
              <a:off x="2886132" y="1996611"/>
              <a:ext cx="6416562" cy="256480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spAutoFit/>
            </a:bodyPr>
            <a:lstStyle>
              <a:lvl1pPr algn="l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lang="en-US" sz="3600" b="0" kern="1200" spc="-100" baseline="0">
                  <a:gradFill>
                    <a:gsLst>
                      <a:gs pos="0">
                        <a:schemeClr val="tx1"/>
                      </a:gs>
                      <a:gs pos="44000">
                        <a:srgbClr val="01BBBB"/>
                      </a:gs>
                      <a:gs pos="100000">
                        <a:schemeClr val="accent4"/>
                      </a:gs>
                    </a:gsLst>
                    <a:lin ang="4800000" scaled="0"/>
                  </a:gra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sz="1500" spc="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Applications Are Moving to the Data Center and Cloud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872626" y="2023276"/>
            <a:ext cx="7271374" cy="382497"/>
            <a:chOff x="2496185" y="2716111"/>
            <a:chExt cx="9692640" cy="509996"/>
          </a:xfrm>
          <a:gradFill flip="none" rotWithShape="1">
            <a:gsLst>
              <a:gs pos="0">
                <a:srgbClr val="36A4D7"/>
              </a:gs>
              <a:gs pos="99001">
                <a:srgbClr val="2D5AA3"/>
              </a:gs>
              <a:gs pos="100000">
                <a:srgbClr val="2D5AA3"/>
              </a:gs>
            </a:gsLst>
            <a:lin ang="0" scaled="1"/>
            <a:tileRect/>
          </a:gradFill>
        </p:grpSpPr>
        <p:sp>
          <p:nvSpPr>
            <p:cNvPr id="7" name="Chevron 6"/>
            <p:cNvSpPr/>
            <p:nvPr/>
          </p:nvSpPr>
          <p:spPr>
            <a:xfrm flipH="1" flipV="1">
              <a:off x="2496185" y="2716111"/>
              <a:ext cx="9692640" cy="509996"/>
            </a:xfrm>
            <a:prstGeom prst="chevron">
              <a:avLst>
                <a:gd name="adj" fmla="val 36704"/>
              </a:avLst>
            </a:prstGeom>
            <a:grpFill/>
            <a:ln>
              <a:noFill/>
            </a:ln>
            <a:effectLst>
              <a:outerShdw blurRad="50800" dist="19050" dir="5400000" algn="t" rotWithShape="0">
                <a:prstClr val="black">
                  <a:alpha val="40000"/>
                </a:prstClr>
              </a:outerShdw>
            </a:effectLst>
          </p:spPr>
          <p:txBody>
            <a:bodyPr lIns="121893" tIns="31996" rIns="31996" bIns="31996" anchor="ctr"/>
            <a:lstStyle/>
            <a:p>
              <a:endParaRPr lang="en-US" sz="1400" dirty="0">
                <a:solidFill>
                  <a:schemeClr val="bg1"/>
                </a:solidFill>
                <a:latin typeface="CiscoSansTT Light"/>
                <a:ea typeface="ＭＳ Ｐゴシック" charset="0"/>
                <a:cs typeface="CiscoSansTT Ligh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889933" y="2817223"/>
              <a:ext cx="6408969" cy="307776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 anchorCtr="0">
              <a:spAutoFit/>
            </a:bodyPr>
            <a:lstStyle/>
            <a:p>
              <a:pPr algn="ctr"/>
              <a:r>
                <a:rPr lang="en-US" sz="1500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Internet Edge Is Moving to the </a:t>
              </a:r>
              <a:r>
                <a:rPr lang="en-US" sz="1500" dirty="0" smtClean="0">
                  <a:solidFill>
                    <a:srgbClr val="FFFFFF"/>
                  </a:solidFill>
                  <a:latin typeface="CiscoSansTT Light"/>
                  <a:cs typeface="CiscoSansTT Light"/>
                </a:rPr>
                <a:t>Branch and User Device</a:t>
              </a:r>
              <a:endParaRPr lang="en-US" sz="150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641713" y="2600091"/>
            <a:ext cx="5860591" cy="666575"/>
            <a:chOff x="1641713" y="3608703"/>
            <a:chExt cx="5860591" cy="666575"/>
          </a:xfrm>
        </p:grpSpPr>
        <p:sp>
          <p:nvSpPr>
            <p:cNvPr id="10" name="TextBox 9"/>
            <p:cNvSpPr txBox="1"/>
            <p:nvPr/>
          </p:nvSpPr>
          <p:spPr>
            <a:xfrm>
              <a:off x="2716392" y="3608703"/>
              <a:ext cx="3646981" cy="33464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57086" tIns="28544" rIns="57086" bIns="28544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  <a:latin typeface="CiscoSansTT Light"/>
                  <a:cs typeface="CiscoSansTT Light"/>
                </a:rPr>
                <a:t>Increasing Pressure </a:t>
              </a:r>
              <a:r>
                <a:rPr lang="en-US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on the WAN</a:t>
              </a:r>
            </a:p>
          </p:txBody>
        </p:sp>
        <p:sp>
          <p:nvSpPr>
            <p:cNvPr id="11" name="Left Brace 10"/>
            <p:cNvSpPr/>
            <p:nvPr/>
          </p:nvSpPr>
          <p:spPr>
            <a:xfrm rot="5400000">
              <a:off x="4412408" y="1185382"/>
              <a:ext cx="319201" cy="5860591"/>
            </a:xfrm>
            <a:prstGeom prst="leftBrace">
              <a:avLst>
                <a:gd name="adj1" fmla="val 27179"/>
                <a:gd name="adj2" fmla="val 50143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8" tIns="34285" rIns="68568" bIns="34285"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03593" y="3271857"/>
            <a:ext cx="2884327" cy="1712103"/>
            <a:chOff x="3103593" y="4280469"/>
            <a:chExt cx="2884327" cy="1712103"/>
          </a:xfrm>
        </p:grpSpPr>
        <p:sp>
          <p:nvSpPr>
            <p:cNvPr id="13" name="Rectangle 12"/>
            <p:cNvSpPr/>
            <p:nvPr/>
          </p:nvSpPr>
          <p:spPr>
            <a:xfrm rot="10800000">
              <a:off x="3155948" y="4280470"/>
              <a:ext cx="2831972" cy="1712102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103593" y="4812408"/>
              <a:ext cx="2803061" cy="923330"/>
              <a:chOff x="4220041" y="7189317"/>
              <a:chExt cx="3736446" cy="1231108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5944807" y="7189317"/>
                <a:ext cx="2011680" cy="1231108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>
                  <a:spcBef>
                    <a:spcPts val="600"/>
                  </a:spcBef>
                  <a:defRPr sz="18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CiscoSans ExtraLight"/>
                  </a:defRPr>
                </a:lvl1pPr>
              </a:lstStyle>
              <a:p>
                <a:r>
                  <a:rPr lang="en-US" dirty="0">
                    <a:solidFill>
                      <a:srgbClr val="FFFFFF"/>
                    </a:solidFill>
                    <a:latin typeface="CiscoSansTT Light"/>
                    <a:cs typeface="CiscoSansTT Light"/>
                  </a:rPr>
                  <a:t>More Mobile Data Traffic by </a:t>
                </a:r>
                <a:r>
                  <a:rPr lang="en-US" dirty="0" smtClean="0">
                    <a:solidFill>
                      <a:srgbClr val="FFFFFF"/>
                    </a:solidFill>
                    <a:latin typeface="CiscoSansTT Light"/>
                    <a:cs typeface="CiscoSansTT Light"/>
                  </a:rPr>
                  <a:t>2018</a:t>
                </a:r>
                <a:endParaRPr lang="en-US" dirty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220041" y="7199624"/>
                <a:ext cx="1801892" cy="1210484"/>
              </a:xfrm>
              <a:prstGeom prst="rect">
                <a:avLst/>
              </a:prstGeom>
              <a:noFill/>
            </p:spPr>
            <p:txBody>
              <a:bodyPr wrap="square" lIns="0" tIns="38061" rIns="76129" bIns="38061" rtlCol="0" anchor="ctr" anchorCtr="1">
                <a:spAutoFit/>
              </a:bodyPr>
              <a:lstStyle/>
              <a:p>
                <a:pPr algn="ctr"/>
                <a:r>
                  <a:rPr lang="en-US" sz="5400" dirty="0" smtClean="0">
                    <a:solidFill>
                      <a:srgbClr val="FFFFFF"/>
                    </a:solidFill>
                    <a:latin typeface="CiscoSansTT Light"/>
                    <a:ea typeface="+mj-ea"/>
                    <a:cs typeface="CiscoSansTT Light"/>
                  </a:rPr>
                  <a:t>10</a:t>
                </a:r>
                <a:r>
                  <a:rPr lang="en-US" sz="5400" dirty="0">
                    <a:solidFill>
                      <a:srgbClr val="FFFFFF"/>
                    </a:solidFill>
                    <a:latin typeface="CiscoSansTT Light"/>
                    <a:ea typeface="+mj-ea"/>
                    <a:cs typeface="CiscoSansTT Light"/>
                  </a:rPr>
                  <a:t>x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3155946" y="4280469"/>
              <a:ext cx="2831972" cy="457200"/>
            </a:xfrm>
            <a:prstGeom prst="rect">
              <a:avLst/>
            </a:prstGeom>
            <a:gradFill>
              <a:gsLst>
                <a:gs pos="100000">
                  <a:srgbClr val="1C1D66"/>
                </a:gs>
                <a:gs pos="0">
                  <a:srgbClr val="265BA4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8" tIns="34285" rIns="68568" bIns="34285" rtlCol="0" anchor="ctr"/>
            <a:lstStyle/>
            <a:p>
              <a:pPr algn="ctr" defTabSz="457010"/>
              <a:r>
                <a:rPr lang="en-US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Mobility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49830" y="3271857"/>
            <a:ext cx="2903629" cy="1712103"/>
            <a:chOff x="149830" y="4280469"/>
            <a:chExt cx="2903629" cy="1712103"/>
          </a:xfrm>
        </p:grpSpPr>
        <p:sp>
          <p:nvSpPr>
            <p:cNvPr id="19" name="Rectangle 18"/>
            <p:cNvSpPr/>
            <p:nvPr/>
          </p:nvSpPr>
          <p:spPr>
            <a:xfrm rot="10800000">
              <a:off x="221486" y="4280470"/>
              <a:ext cx="2831972" cy="1712102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49830" y="4280469"/>
              <a:ext cx="2903629" cy="1461066"/>
              <a:chOff x="149830" y="4280469"/>
              <a:chExt cx="2903629" cy="1461066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149830" y="4818205"/>
                <a:ext cx="2882320" cy="923330"/>
                <a:chOff x="183612" y="7166304"/>
                <a:chExt cx="3842092" cy="1231108"/>
              </a:xfrm>
            </p:grpSpPr>
            <p:sp>
              <p:nvSpPr>
                <p:cNvPr id="23" name="TextBox 22"/>
                <p:cNvSpPr txBox="1"/>
                <p:nvPr/>
              </p:nvSpPr>
              <p:spPr>
                <a:xfrm>
                  <a:off x="1802339" y="7258634"/>
                  <a:ext cx="2223365" cy="1046441"/>
                </a:xfrm>
                <a:prstGeom prst="rect">
                  <a:avLst/>
                </a:prstGeom>
                <a:noFill/>
              </p:spPr>
              <p:txBody>
                <a:bodyPr wrap="square" rIns="0" rtlCol="0" anchor="ctr" anchorCtr="0">
                  <a:spAutoFit/>
                </a:bodyPr>
                <a:lstStyle/>
                <a:p>
                  <a:pPr>
                    <a:spcBef>
                      <a:spcPts val="450"/>
                    </a:spcBef>
                  </a:pPr>
                  <a:r>
                    <a:rPr lang="en-US" sz="1500" dirty="0">
                      <a:solidFill>
                        <a:srgbClr val="FFFFFF"/>
                      </a:solidFill>
                      <a:latin typeface="CiscoSansTT Light"/>
                      <a:cs typeface="CiscoSansTT Light"/>
                    </a:rPr>
                    <a:t>of CIOs Expect to Operate via the Cloud by 2015</a:t>
                  </a:r>
                </a:p>
              </p:txBody>
            </p:sp>
            <p:grpSp>
              <p:nvGrpSpPr>
                <p:cNvPr id="24" name="Group 23"/>
                <p:cNvGrpSpPr/>
                <p:nvPr/>
              </p:nvGrpSpPr>
              <p:grpSpPr>
                <a:xfrm>
                  <a:off x="183612" y="7166304"/>
                  <a:ext cx="1709688" cy="1231108"/>
                  <a:chOff x="183612" y="7166304"/>
                  <a:chExt cx="1709688" cy="1231108"/>
                </a:xfrm>
              </p:grpSpPr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1358454" y="7284248"/>
                    <a:ext cx="534846" cy="677109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 anchorCtr="1">
                    <a:spAutoFit/>
                  </a:bodyPr>
                  <a:lstStyle/>
                  <a:p>
                    <a:r>
                      <a:rPr lang="en-US" sz="2700" dirty="0">
                        <a:solidFill>
                          <a:srgbClr val="FFFFFF"/>
                        </a:solidFill>
                        <a:latin typeface="CiscoSansTT Light"/>
                        <a:ea typeface="+mj-ea"/>
                        <a:cs typeface="CiscoSansTT Light"/>
                      </a:rPr>
                      <a:t>%</a:t>
                    </a:r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183612" y="7166304"/>
                    <a:ext cx="1355718" cy="1231108"/>
                  </a:xfrm>
                  <a:prstGeom prst="rect">
                    <a:avLst/>
                  </a:prstGeom>
                  <a:noFill/>
                </p:spPr>
                <p:txBody>
                  <a:bodyPr wrap="square" lIns="0" rIns="0" rtlCol="0" anchor="ctr" anchorCtr="1">
                    <a:spAutoFit/>
                  </a:bodyPr>
                  <a:lstStyle/>
                  <a:p>
                    <a:pPr algn="ctr"/>
                    <a:r>
                      <a:rPr lang="en-US" sz="5400" dirty="0">
                        <a:solidFill>
                          <a:srgbClr val="FFFFFF"/>
                        </a:solidFill>
                        <a:latin typeface="CiscoSansTT Light"/>
                        <a:ea typeface="+mj-ea"/>
                        <a:cs typeface="CiscoSansTT Light"/>
                      </a:rPr>
                      <a:t>50</a:t>
                    </a:r>
                  </a:p>
                </p:txBody>
              </p:sp>
            </p:grpSp>
          </p:grpSp>
          <p:sp>
            <p:nvSpPr>
              <p:cNvPr id="22" name="Rectangle 21"/>
              <p:cNvSpPr/>
              <p:nvPr/>
            </p:nvSpPr>
            <p:spPr>
              <a:xfrm>
                <a:off x="221487" y="4280469"/>
                <a:ext cx="2831972" cy="457200"/>
              </a:xfrm>
              <a:prstGeom prst="rect">
                <a:avLst/>
              </a:prstGeom>
              <a:gradFill>
                <a:gsLst>
                  <a:gs pos="100000">
                    <a:srgbClr val="1C1D66"/>
                  </a:gs>
                  <a:gs pos="0">
                    <a:srgbClr val="265BA4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68" tIns="34285" rIns="68568" bIns="34285" rtlCol="0" anchor="ctr"/>
              <a:lstStyle/>
              <a:p>
                <a:pPr algn="ctr" defTabSz="457010"/>
                <a:r>
                  <a:rPr lang="en-US" dirty="0">
                    <a:solidFill>
                      <a:srgbClr val="FFFFFF"/>
                    </a:solidFill>
                    <a:latin typeface="CiscoSansTT Light"/>
                    <a:cs typeface="CiscoSansTT Light"/>
                  </a:rPr>
                  <a:t>Cloud</a:t>
                </a: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6090407" y="3271857"/>
            <a:ext cx="2831972" cy="1712103"/>
            <a:chOff x="6090407" y="4280469"/>
            <a:chExt cx="2831972" cy="1712103"/>
          </a:xfrm>
        </p:grpSpPr>
        <p:sp>
          <p:nvSpPr>
            <p:cNvPr id="28" name="Rectangle 27"/>
            <p:cNvSpPr/>
            <p:nvPr/>
          </p:nvSpPr>
          <p:spPr>
            <a:xfrm rot="10800000">
              <a:off x="6090407" y="4280470"/>
              <a:ext cx="2831972" cy="1712102"/>
            </a:xfrm>
            <a:prstGeom prst="rect">
              <a:avLst/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alpha val="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347922" y="4812411"/>
              <a:ext cx="1463040" cy="923330"/>
            </a:xfrm>
            <a:prstGeom prst="rect">
              <a:avLst/>
            </a:prstGeom>
            <a:noFill/>
          </p:spPr>
          <p:txBody>
            <a:bodyPr wrap="square" rIns="0" rtlCol="0" anchor="ctr" anchorCtr="0">
              <a:spAutoFit/>
            </a:bodyPr>
            <a:lstStyle>
              <a:defPPr>
                <a:defRPr lang="en-US"/>
              </a:defPPr>
              <a:lvl1pPr>
                <a:spcBef>
                  <a:spcPts val="600"/>
                </a:spcBef>
                <a:defRPr sz="18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CiscoSans ExtraLight"/>
                </a:defRPr>
              </a:lvl1pPr>
            </a:lstStyle>
            <a:p>
              <a:r>
                <a:rPr lang="en-US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of </a:t>
              </a:r>
              <a:r>
                <a:rPr lang="en-US" dirty="0" smtClean="0">
                  <a:solidFill>
                    <a:srgbClr val="FFFFFF"/>
                  </a:solidFill>
                  <a:latin typeface="CiscoSansTT Light"/>
                  <a:cs typeface="CiscoSansTT Light"/>
                </a:rPr>
                <a:t>Mobile Traffic Will </a:t>
              </a:r>
              <a:r>
                <a:rPr lang="en-US" dirty="0">
                  <a:solidFill>
                    <a:srgbClr val="FFFFFF"/>
                  </a:solidFill>
                  <a:latin typeface="CiscoSansTT Light"/>
                  <a:cs typeface="CiscoSansTT Light"/>
                </a:rPr>
                <a:t>Be Video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090407" y="4280469"/>
              <a:ext cx="2831972" cy="457200"/>
            </a:xfrm>
            <a:prstGeom prst="rect">
              <a:avLst/>
            </a:prstGeom>
            <a:gradFill>
              <a:gsLst>
                <a:gs pos="100000">
                  <a:srgbClr val="1C1D66"/>
                </a:gs>
                <a:gs pos="0">
                  <a:srgbClr val="265BA4"/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68" tIns="34285" rIns="68568" bIns="34285" rtlCol="0" anchor="ctr"/>
            <a:lstStyle/>
            <a:p>
              <a:pPr algn="ctr" defTabSz="457010"/>
              <a:r>
                <a:rPr lang="en-US" dirty="0" smtClean="0">
                  <a:solidFill>
                    <a:srgbClr val="FFFFFF"/>
                  </a:solidFill>
                  <a:latin typeface="CiscoSansTT Light"/>
                  <a:cs typeface="CiscoSansTT Light"/>
                </a:rPr>
                <a:t>Video</a:t>
              </a:r>
              <a:endParaRPr lang="en-US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48312" y="4937774"/>
              <a:ext cx="401239" cy="507831"/>
            </a:xfrm>
            <a:prstGeom prst="rect">
              <a:avLst/>
            </a:prstGeom>
            <a:noFill/>
          </p:spPr>
          <p:txBody>
            <a:bodyPr wrap="square" rtlCol="0" anchor="ctr" anchorCtr="1">
              <a:spAutoFit/>
            </a:bodyPr>
            <a:lstStyle/>
            <a:p>
              <a:r>
                <a:rPr lang="en-US" sz="2700" dirty="0">
                  <a:solidFill>
                    <a:srgbClr val="FFFFFF"/>
                  </a:solidFill>
                  <a:latin typeface="CiscoSansTT Light"/>
                  <a:ea typeface="+mj-ea"/>
                  <a:cs typeface="CiscoSansTT Light"/>
                </a:rPr>
                <a:t>%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66951" y="4849314"/>
              <a:ext cx="1017053" cy="923330"/>
            </a:xfrm>
            <a:prstGeom prst="rect">
              <a:avLst/>
            </a:prstGeom>
            <a:noFill/>
          </p:spPr>
          <p:txBody>
            <a:bodyPr wrap="square" lIns="0" rIns="0" rtlCol="0" anchor="ctr" anchorCtr="1">
              <a:spAutoFit/>
            </a:bodyPr>
            <a:lstStyle/>
            <a:p>
              <a:pPr algn="ctr"/>
              <a:r>
                <a:rPr lang="en-US" sz="5400" dirty="0">
                  <a:solidFill>
                    <a:srgbClr val="FFFFFF"/>
                  </a:solidFill>
                  <a:latin typeface="CiscoSansTT Light"/>
                  <a:ea typeface="+mj-ea"/>
                  <a:cs typeface="CiscoSansTT Light"/>
                </a:rPr>
                <a:t>8</a:t>
              </a:r>
              <a:r>
                <a:rPr lang="en-US" sz="5400" dirty="0" smtClean="0">
                  <a:solidFill>
                    <a:srgbClr val="FFFFFF"/>
                  </a:solidFill>
                  <a:latin typeface="CiscoSansTT Light"/>
                  <a:ea typeface="+mj-ea"/>
                  <a:cs typeface="CiscoSansTT Light"/>
                </a:rPr>
                <a:t>0</a:t>
              </a:r>
              <a:endParaRPr lang="en-US" sz="5400" dirty="0">
                <a:solidFill>
                  <a:srgbClr val="FFFFFF"/>
                </a:solidFill>
                <a:latin typeface="CiscoSansTT Light"/>
                <a:ea typeface="+mj-ea"/>
                <a:cs typeface="CiscoSansTT Ligh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23" y="1051829"/>
            <a:ext cx="2057936" cy="2057400"/>
            <a:chOff x="1" y="1357742"/>
            <a:chExt cx="2743200" cy="2743200"/>
          </a:xfrm>
        </p:grpSpPr>
        <p:sp>
          <p:nvSpPr>
            <p:cNvPr id="34" name="Oval 33"/>
            <p:cNvSpPr/>
            <p:nvPr/>
          </p:nvSpPr>
          <p:spPr>
            <a:xfrm>
              <a:off x="1" y="1357742"/>
              <a:ext cx="2743200" cy="2743200"/>
            </a:xfrm>
            <a:prstGeom prst="ellipse">
              <a:avLst/>
            </a:prstGeom>
            <a:gradFill>
              <a:gsLst>
                <a:gs pos="97000">
                  <a:schemeClr val="tx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3" tIns="45683" rIns="91363" bIns="45683"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61" y="1752669"/>
              <a:ext cx="1338881" cy="1492360"/>
            </a:xfrm>
            <a:prstGeom prst="rect">
              <a:avLst/>
            </a:prstGeom>
            <a:noFill/>
            <a:ln>
              <a:noFill/>
            </a:ln>
            <a:effectLst>
              <a:outerShdw blurRad="254000" dist="50800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879451" y="3378185"/>
              <a:ext cx="984308" cy="32316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dirty="0" smtClean="0">
                  <a:solidFill>
                    <a:srgbClr val="FFFFFF"/>
                  </a:solidFill>
                  <a:latin typeface="CiscoSansTT Light"/>
                  <a:ea typeface="+mj-ea"/>
                  <a:cs typeface="CiscoSansTT Light"/>
                </a:rPr>
                <a:t>Branch</a:t>
              </a:r>
              <a:endParaRPr lang="en-US" dirty="0">
                <a:solidFill>
                  <a:srgbClr val="FFFFFF"/>
                </a:solidFill>
                <a:latin typeface="CiscoSansTT Light"/>
                <a:ea typeface="+mj-ea"/>
                <a:cs typeface="CiscoSansTT Light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086064" y="1051829"/>
            <a:ext cx="2057936" cy="2057400"/>
            <a:chOff x="9445625" y="1357742"/>
            <a:chExt cx="2743200" cy="2743200"/>
          </a:xfrm>
        </p:grpSpPr>
        <p:sp>
          <p:nvSpPr>
            <p:cNvPr id="38" name="Oval 37"/>
            <p:cNvSpPr/>
            <p:nvPr/>
          </p:nvSpPr>
          <p:spPr>
            <a:xfrm>
              <a:off x="9445625" y="1357742"/>
              <a:ext cx="2743200" cy="2743200"/>
            </a:xfrm>
            <a:prstGeom prst="ellipse">
              <a:avLst/>
            </a:prstGeom>
            <a:gradFill>
              <a:gsLst>
                <a:gs pos="97000">
                  <a:schemeClr val="tx1">
                    <a:lumMod val="60000"/>
                    <a:lumOff val="40000"/>
                    <a:alpha val="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3" tIns="45683" rIns="91363" bIns="45683"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0189846" y="1533687"/>
              <a:ext cx="1281706" cy="838175"/>
              <a:chOff x="9828646" y="3938412"/>
              <a:chExt cx="1642536" cy="1074142"/>
            </a:xfrm>
            <a:effectLst>
              <a:outerShdw blurRad="203200" dist="38100" dir="2700000" algn="tl" rotWithShape="0">
                <a:prstClr val="black">
                  <a:alpha val="69000"/>
                </a:prstClr>
              </a:outerShdw>
            </a:effectLst>
          </p:grpSpPr>
          <p:pic>
            <p:nvPicPr>
              <p:cNvPr id="44" name="Picture 43" descr="Device_cloud_white_3041_default_256.png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5418" b="19185"/>
              <a:stretch/>
            </p:blipFill>
            <p:spPr>
              <a:xfrm>
                <a:off x="9828646" y="3938412"/>
                <a:ext cx="1642536" cy="10741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9995682" y="4449864"/>
                <a:ext cx="1312331" cy="502872"/>
              </a:xfrm>
              <a:prstGeom prst="rect">
                <a:avLst/>
              </a:prstGeom>
              <a:noFill/>
            </p:spPr>
            <p:txBody>
              <a:bodyPr wrap="square" lIns="91428" tIns="45715" rIns="91428" bIns="45715" rtlCol="0">
                <a:spAutoFit/>
              </a:bodyPr>
              <a:lstStyle/>
              <a:p>
                <a:pPr algn="ctr">
                  <a:lnSpc>
                    <a:spcPct val="85000"/>
                  </a:lnSpc>
                  <a:defRPr/>
                </a:pPr>
                <a:r>
                  <a:rPr lang="en-US" sz="15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iscoSansTT Light"/>
                    <a:cs typeface="CiscoSansTT Light"/>
                  </a:rPr>
                  <a:t>Cloud</a:t>
                </a:r>
              </a:p>
            </p:txBody>
          </p:sp>
        </p:grpSp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>
              <a:off x="9894135" y="3378185"/>
              <a:ext cx="1846179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ts val="30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latin typeface="CiscoSansTT Light"/>
                  <a:ea typeface="+mj-ea"/>
                  <a:cs typeface="CiscoSansTT Light"/>
                  <a:sym typeface="Arial" charset="0"/>
                </a:rPr>
                <a:t>Data Centers</a:t>
              </a:r>
              <a:endParaRPr lang="en-US" dirty="0">
                <a:solidFill>
                  <a:srgbClr val="FFFFFF"/>
                </a:solidFill>
                <a:latin typeface="CiscoSansTT Light"/>
                <a:ea typeface="+mj-ea"/>
                <a:cs typeface="CiscoSansTT Light"/>
              </a:endParaRPr>
            </a:p>
          </p:txBody>
        </p:sp>
        <p:grpSp>
          <p:nvGrpSpPr>
            <p:cNvPr id="41" name="Group 36"/>
            <p:cNvGrpSpPr/>
            <p:nvPr/>
          </p:nvGrpSpPr>
          <p:grpSpPr>
            <a:xfrm>
              <a:off x="10427225" y="2492364"/>
              <a:ext cx="823075" cy="831272"/>
              <a:chOff x="4037095" y="4159573"/>
              <a:chExt cx="907012" cy="851339"/>
            </a:xfrm>
          </p:grpSpPr>
          <p:sp>
            <p:nvSpPr>
              <p:cNvPr id="42" name="Oval 263"/>
              <p:cNvSpPr>
                <a:spLocks noChangeAspect="1"/>
              </p:cNvSpPr>
              <p:nvPr/>
            </p:nvSpPr>
            <p:spPr bwMode="auto">
              <a:xfrm>
                <a:off x="4037095" y="4159573"/>
                <a:ext cx="907012" cy="851339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tx2"/>
                  </a:gs>
                  <a:gs pos="0">
                    <a:schemeClr val="accent1"/>
                  </a:gs>
                  <a:gs pos="50000">
                    <a:schemeClr val="accent5"/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36" tIns="45719" rIns="91436" bIns="45719" rtlCol="0" anchor="ctr"/>
              <a:lstStyle/>
              <a:p>
                <a:pPr algn="ctr" defTabSz="457010"/>
                <a:endParaRPr lang="en-US" dirty="0">
                  <a:solidFill>
                    <a:srgbClr val="FFFFFF"/>
                  </a:solidFill>
                  <a:latin typeface="CiscoSansTT Light"/>
                  <a:cs typeface="CiscoSansTT Light"/>
                </a:endParaRPr>
              </a:p>
            </p:txBody>
          </p:sp>
          <p:pic>
            <p:nvPicPr>
              <p:cNvPr id="43" name="Picture 42" descr="datacenter.ai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04891" y="4217205"/>
                <a:ext cx="771422" cy="66638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36403696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Business Priorities</a:t>
            </a:r>
            <a:endParaRPr lang="en-AU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dirty="0" smtClean="0"/>
              <a:t>Business Benefits</a:t>
            </a:r>
            <a:endParaRPr lang="en-AU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AU" dirty="0" smtClean="0"/>
              <a:t>Solution Details</a:t>
            </a:r>
            <a:endParaRPr lang="en-A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Improve customer satisfaction and staff responsiveness by dramatically increasing performance and reliability of cloud/mobile applications.</a:t>
            </a:r>
          </a:p>
          <a:p>
            <a:r>
              <a:rPr lang="en-US" dirty="0"/>
              <a:t>Grow revenue by accelerating the delivery of new customer-facing applications and experiences to all locations.</a:t>
            </a:r>
          </a:p>
          <a:p>
            <a:r>
              <a:rPr lang="en-US" dirty="0"/>
              <a:t>Acquire and retain customers by improving POS, inventory and other critical application responsiveness throughout all your locations.</a:t>
            </a:r>
          </a:p>
          <a:p>
            <a:r>
              <a:rPr lang="en-US" dirty="0"/>
              <a:t>Improve customer experiences by optimizing performance and reliability of retail, POS, inventory and video apps across all locations.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Use secure WAN transport for private and virtual cloud access and local Internet path for public cloud and Internet access.	</a:t>
            </a:r>
          </a:p>
          <a:p>
            <a:r>
              <a:rPr lang="en-US" dirty="0"/>
              <a:t>Deliver applications flexibly</a:t>
            </a:r>
          </a:p>
          <a:p>
            <a:r>
              <a:rPr lang="en-US" dirty="0"/>
              <a:t>Improve remote app performance, security, and reliability with local threat defense and no backhaul.</a:t>
            </a:r>
          </a:p>
          <a:p>
            <a:r>
              <a:rPr lang="en-US" dirty="0"/>
              <a:t>Optimize app performance and reliability</a:t>
            </a:r>
          </a:p>
          <a:p>
            <a:r>
              <a:rPr lang="en-US" dirty="0"/>
              <a:t>Deliver demanding apps such as video, POS or inventory to branches without adding bandwidth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Transport independence using any path - MPLS, Internet, or 3G/4G.</a:t>
            </a:r>
          </a:p>
          <a:p>
            <a:r>
              <a:rPr lang="en-US" dirty="0" err="1"/>
              <a:t>Peformance</a:t>
            </a:r>
            <a:r>
              <a:rPr lang="en-US" dirty="0"/>
              <a:t> Routing, Application </a:t>
            </a:r>
            <a:r>
              <a:rPr lang="en-US" dirty="0" err="1"/>
              <a:t>Visibilty</a:t>
            </a:r>
            <a:r>
              <a:rPr lang="en-US" dirty="0"/>
              <a:t> and Control and WAAS.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Vertical Use Cases - Retail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934497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Business Priorities</a:t>
            </a:r>
            <a:endParaRPr lang="en-AU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dirty="0" smtClean="0"/>
              <a:t>Business Benefits</a:t>
            </a:r>
            <a:endParaRPr lang="en-AU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AU" dirty="0" smtClean="0"/>
              <a:t>Solution Details</a:t>
            </a:r>
            <a:endParaRPr lang="en-A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Deliver health services remotely and enable real-time collaboration on new treatments by optimizing performance, reliability and security of cloud, mobile, and video applications.</a:t>
            </a:r>
          </a:p>
          <a:p>
            <a:r>
              <a:rPr lang="en-US" dirty="0"/>
              <a:t>Improve patient care and experience with faster, more reliable physician and staff access to medical applications and patient data.</a:t>
            </a:r>
          </a:p>
          <a:p>
            <a:r>
              <a:rPr lang="en-US" dirty="0"/>
              <a:t>Innovation - accelerate the delivery of new services and treatments that improve patient experience anywhere.</a:t>
            </a:r>
          </a:p>
          <a:p>
            <a:r>
              <a:rPr lang="en-US" dirty="0"/>
              <a:t>Grow practice/revenues by improving doctor and staff efficiency at remote sites.	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Deliver </a:t>
            </a:r>
            <a:r>
              <a:rPr lang="en-US" dirty="0" err="1"/>
              <a:t>telemedecine</a:t>
            </a:r>
            <a:r>
              <a:rPr lang="en-US" dirty="0"/>
              <a:t> applications flexibly using any path</a:t>
            </a:r>
          </a:p>
          <a:p>
            <a:r>
              <a:rPr lang="en-US" dirty="0"/>
              <a:t>Enable physician and staff flexibility with using any path - MPLS, Internet, or 3G/4G.</a:t>
            </a:r>
          </a:p>
          <a:p>
            <a:r>
              <a:rPr lang="en-US" dirty="0"/>
              <a:t>Optimize medical app performance and reliability.</a:t>
            </a:r>
          </a:p>
          <a:p>
            <a:r>
              <a:rPr lang="en-US" dirty="0"/>
              <a:t>Deliver demanding apps such as diagnostic imaging and video to remote sites without adding bandwidth.</a:t>
            </a:r>
          </a:p>
          <a:p>
            <a:r>
              <a:rPr lang="en-US" dirty="0"/>
              <a:t>Connect remote experts and satellite clinics with optimized app performance at lower cost.</a:t>
            </a:r>
          </a:p>
          <a:p>
            <a:r>
              <a:rPr lang="en-US" dirty="0"/>
              <a:t>Improve remote app performance, security, and reliability with local threat defense and no backhaul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Transport independence using any path - MPLS, Internet, or 3G/4G.</a:t>
            </a:r>
          </a:p>
          <a:p>
            <a:r>
              <a:rPr lang="en-US" dirty="0" err="1"/>
              <a:t>Peformance</a:t>
            </a:r>
            <a:r>
              <a:rPr lang="en-US" dirty="0"/>
              <a:t> Routing, Application </a:t>
            </a:r>
            <a:r>
              <a:rPr lang="en-US" dirty="0" err="1"/>
              <a:t>Visibilty</a:t>
            </a:r>
            <a:r>
              <a:rPr lang="en-US" dirty="0"/>
              <a:t> and Control and WAAS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Vertical Use Cases - </a:t>
            </a:r>
            <a:r>
              <a:rPr lang="en-US" dirty="0" smtClean="0"/>
              <a:t>Healthcare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60179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Business Priorities</a:t>
            </a:r>
            <a:endParaRPr lang="en-AU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dirty="0" smtClean="0"/>
              <a:t>Business Benefits</a:t>
            </a:r>
            <a:endParaRPr lang="en-AU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AU" dirty="0" smtClean="0"/>
              <a:t>Solution Details</a:t>
            </a:r>
            <a:endParaRPr lang="en-A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Enable anytime, anywhere learning without boundaries by optimizing educational applications and video while simplifying operations and improving WAN utilization.</a:t>
            </a:r>
          </a:p>
          <a:p>
            <a:r>
              <a:rPr lang="en-US" dirty="0"/>
              <a:t>Address increasing expectations of faculty and students by improving application and video performance.</a:t>
            </a:r>
          </a:p>
          <a:p>
            <a:r>
              <a:rPr lang="en-US" dirty="0"/>
              <a:t>Connected learning - transform education with collaborative learning applications.</a:t>
            </a:r>
          </a:p>
          <a:p>
            <a:r>
              <a:rPr lang="en-US" dirty="0"/>
              <a:t>Improve operational efficiency and reduce IT overhead and transport costs with a right-sized network that simplifies operations, increases reliability, and improves WAN utilization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Prioritize and optimize key apps</a:t>
            </a:r>
          </a:p>
          <a:p>
            <a:r>
              <a:rPr lang="en-US" dirty="0"/>
              <a:t>Optimize applications for any path</a:t>
            </a:r>
          </a:p>
          <a:p>
            <a:r>
              <a:rPr lang="en-US" dirty="0"/>
              <a:t>Improve remote app performance, security, and reliability with local threat defense and no backhaul.</a:t>
            </a:r>
          </a:p>
          <a:p>
            <a:r>
              <a:rPr lang="en-US" dirty="0"/>
              <a:t>Engage more students in collaborative learning by optimizing network traffic for multimedia at remote sites.</a:t>
            </a:r>
          </a:p>
          <a:p>
            <a:r>
              <a:rPr lang="en-US" dirty="0"/>
              <a:t>Deliver collaborative learning apps via any path	</a:t>
            </a:r>
          </a:p>
          <a:p>
            <a:r>
              <a:rPr lang="en-US" dirty="0"/>
              <a:t>Use secure WAN transport for private and virtual cloud access and local Internet path for public cloud and Internet </a:t>
            </a:r>
            <a:r>
              <a:rPr lang="en-US" dirty="0" smtClean="0"/>
              <a:t>access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Vertical Use Cases - Education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60179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Business Priorities</a:t>
            </a:r>
            <a:endParaRPr lang="en-AU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dirty="0" smtClean="0"/>
              <a:t>Business Benefits</a:t>
            </a:r>
            <a:endParaRPr lang="en-AU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AU" dirty="0" smtClean="0"/>
              <a:t>Solution Details</a:t>
            </a:r>
            <a:endParaRPr lang="en-A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Increase production efficiency and improve profitability by optimizing application performance and getting real time visibility into asset management, supply chain, and automation systems at remote plants.</a:t>
            </a:r>
          </a:p>
          <a:p>
            <a:r>
              <a:rPr lang="en-US" dirty="0"/>
              <a:t>Improve profitability and reduce overall operational and transport costs by running production apps on a right-sized network that simplifies operations, increases reliability, and improves WAN utilization.</a:t>
            </a:r>
          </a:p>
          <a:p>
            <a:r>
              <a:rPr lang="en-US" dirty="0"/>
              <a:t>Improve operational efficiency and reduce downtime by delivering real-time plant performance and quality control metrics from remote sites anywhere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Deliver applications flexibly</a:t>
            </a:r>
          </a:p>
          <a:p>
            <a:r>
              <a:rPr lang="en-US" dirty="0"/>
              <a:t>Optimize app performance and reliability</a:t>
            </a:r>
          </a:p>
          <a:p>
            <a:r>
              <a:rPr lang="en-US" dirty="0"/>
              <a:t>Improve remote app performance, security, and reliability with local threat defense and no backhaul.</a:t>
            </a:r>
          </a:p>
          <a:p>
            <a:r>
              <a:rPr lang="en-US" dirty="0"/>
              <a:t>Use secure WAN transport for private and virtual cloud access and local Internet path for public cloud and Internet access.</a:t>
            </a:r>
          </a:p>
          <a:p>
            <a:r>
              <a:rPr lang="en-US" dirty="0"/>
              <a:t>Increase WAN transport capacity without adding circuits or bandwidth.</a:t>
            </a:r>
          </a:p>
          <a:p>
            <a:r>
              <a:rPr lang="en-US" dirty="0"/>
              <a:t>Deliver demanding apps such as video or CAD to branches without adding bandwidth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Transport independence using any path - MPLS, Internet, or 3G/4G.</a:t>
            </a:r>
          </a:p>
          <a:p>
            <a:r>
              <a:rPr lang="en-US" dirty="0" err="1"/>
              <a:t>Peformance</a:t>
            </a:r>
            <a:r>
              <a:rPr lang="en-US" dirty="0"/>
              <a:t> Routing, Application </a:t>
            </a:r>
            <a:r>
              <a:rPr lang="en-US" dirty="0" err="1"/>
              <a:t>Visibilty</a:t>
            </a:r>
            <a:r>
              <a:rPr lang="en-US" dirty="0"/>
              <a:t> and Control and </a:t>
            </a:r>
            <a:r>
              <a:rPr lang="en-US" dirty="0" smtClean="0"/>
              <a:t>WAAS</a:t>
            </a:r>
            <a:endParaRPr lang="en-US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Vertical Use Cases - Manufacturing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60179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 smtClean="0"/>
              <a:t>Business Priorities</a:t>
            </a:r>
            <a:endParaRPr lang="en-AU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AU" dirty="0" smtClean="0"/>
              <a:t>Business Benefits</a:t>
            </a:r>
            <a:endParaRPr lang="en-AU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AU" dirty="0" smtClean="0"/>
              <a:t>Solution Details</a:t>
            </a:r>
            <a:endParaRPr lang="en-A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Expand cloud/mobile app and video services to new locations  and markets more quickly and cost-effectively with "branch in a box" for remote sites.</a:t>
            </a:r>
          </a:p>
          <a:p>
            <a:r>
              <a:rPr lang="en-US" dirty="0"/>
              <a:t>Innovation - develop new services and processes by connecting remote sites and vehicles with transportation management and other systems, including machine-to-machine capabilities.</a:t>
            </a:r>
          </a:p>
          <a:p>
            <a:r>
              <a:rPr lang="en-US" dirty="0"/>
              <a:t>Grow budget and revenues by accelerating the deployment of new apps and services to all remote sites.</a:t>
            </a:r>
          </a:p>
          <a:p>
            <a:r>
              <a:rPr lang="en-US" dirty="0"/>
              <a:t>Improve customer satisfaction and loyalty by dramatically improving staff and customer-facing application performance, and delivering those apps everywhere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Connect and optimize devices and apps via any path	</a:t>
            </a:r>
          </a:p>
          <a:p>
            <a:r>
              <a:rPr lang="en-US" dirty="0"/>
              <a:t>Prioritize and optimize key apps</a:t>
            </a:r>
          </a:p>
          <a:p>
            <a:r>
              <a:rPr lang="en-US" dirty="0"/>
              <a:t>Improve remote app performance, security, and reliability with local threat defense and no backhaul.</a:t>
            </a:r>
          </a:p>
          <a:p>
            <a:r>
              <a:rPr lang="en-US" dirty="0"/>
              <a:t>Turn up new links and new services more quickly and efficiently.</a:t>
            </a:r>
          </a:p>
          <a:p>
            <a:r>
              <a:rPr lang="en-US" dirty="0"/>
              <a:t>Deliver new apps flexibly via any </a:t>
            </a:r>
            <a:r>
              <a:rPr lang="en-US" dirty="0" smtClean="0"/>
              <a:t>path</a:t>
            </a:r>
            <a:endParaRPr lang="en-US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Vertical Use Cases - Transportation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5601793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Intelligent Branch Solutions</a:t>
            </a:r>
            <a:endParaRPr lang="en-AU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H="1" flipV="1">
            <a:off x="339417" y="3323470"/>
            <a:ext cx="2641494" cy="1569244"/>
          </a:xfrm>
          <a:prstGeom prst="rect">
            <a:avLst/>
          </a:prstGeom>
          <a:gradFill rotWithShape="1">
            <a:gsLst>
              <a:gs pos="0">
                <a:srgbClr val="ABDFF0"/>
              </a:gs>
              <a:gs pos="999">
                <a:srgbClr val="ABDFF0">
                  <a:alpha val="99001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CiscoSansTT Light"/>
              <a:ea typeface="+mn-ea"/>
              <a:cs typeface="CiscoSansTT Light"/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8511" y="4097376"/>
            <a:ext cx="2137728" cy="75128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89166" indent="-89166">
              <a:lnSpc>
                <a:spcPct val="90000"/>
              </a:lnSpc>
              <a:spcBef>
                <a:spcPts val="225"/>
              </a:spcBef>
              <a:buFont typeface="Arial" pitchFamily="34" charset="0"/>
              <a:buChar char="•"/>
              <a:defRPr/>
            </a:pPr>
            <a:r>
              <a:rPr lang="en-US" sz="1200" dirty="0">
                <a:ln w="3175">
                  <a:noFill/>
                </a:ln>
                <a:solidFill>
                  <a:schemeClr val="tx1">
                    <a:lumMod val="50000"/>
                  </a:schemeClr>
                </a:solidFill>
                <a:latin typeface="CiscoSansTT Light"/>
                <a:cs typeface="CiscoSansTT Light"/>
              </a:rPr>
              <a:t>No local servers</a:t>
            </a:r>
          </a:p>
          <a:p>
            <a:pPr marL="89166" indent="-89166">
              <a:lnSpc>
                <a:spcPct val="90000"/>
              </a:lnSpc>
              <a:spcBef>
                <a:spcPts val="225"/>
              </a:spcBef>
              <a:buFont typeface="Arial" pitchFamily="34" charset="0"/>
              <a:buChar char="•"/>
              <a:defRPr/>
            </a:pPr>
            <a:r>
              <a:rPr lang="en-US" sz="1200" dirty="0">
                <a:ln w="3175">
                  <a:noFill/>
                </a:ln>
                <a:solidFill>
                  <a:schemeClr val="tx1">
                    <a:lumMod val="50000"/>
                  </a:schemeClr>
                </a:solidFill>
                <a:latin typeface="CiscoSansTT Light"/>
                <a:cs typeface="CiscoSansTT Light"/>
              </a:rPr>
              <a:t>Full reliance on WAN</a:t>
            </a:r>
          </a:p>
          <a:p>
            <a:pPr marL="89166" indent="-89166">
              <a:lnSpc>
                <a:spcPct val="90000"/>
              </a:lnSpc>
              <a:spcBef>
                <a:spcPts val="225"/>
              </a:spcBef>
              <a:buFont typeface="Arial" pitchFamily="34" charset="0"/>
              <a:buChar char="•"/>
              <a:defRPr/>
            </a:pPr>
            <a:r>
              <a:rPr lang="en-US" sz="1200" dirty="0">
                <a:ln w="3175">
                  <a:noFill/>
                </a:ln>
                <a:solidFill>
                  <a:schemeClr val="tx1">
                    <a:lumMod val="50000"/>
                  </a:schemeClr>
                </a:solidFill>
                <a:latin typeface="CiscoSansTT Light"/>
                <a:cs typeface="CiscoSansTT Light"/>
              </a:rPr>
              <a:t>Simplicity, low cost</a:t>
            </a:r>
          </a:p>
          <a:p>
            <a:pPr marL="89166" indent="-89166">
              <a:lnSpc>
                <a:spcPct val="90000"/>
              </a:lnSpc>
              <a:spcBef>
                <a:spcPts val="225"/>
              </a:spcBef>
              <a:buFont typeface="Arial" pitchFamily="34" charset="0"/>
              <a:buChar char="•"/>
              <a:defRPr/>
            </a:pPr>
            <a:r>
              <a:rPr lang="en-US" sz="1200" dirty="0">
                <a:ln w="3175">
                  <a:noFill/>
                </a:ln>
                <a:solidFill>
                  <a:schemeClr val="tx1">
                    <a:lumMod val="50000"/>
                  </a:schemeClr>
                </a:solidFill>
                <a:latin typeface="CiscoSansTT Light"/>
                <a:cs typeface="CiscoSansTT Light"/>
              </a:rPr>
              <a:t>No service guarantees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 flipH="1">
            <a:off x="313216" y="1355367"/>
            <a:ext cx="2642685" cy="156805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652D89">
                  <a:alpha val="0"/>
                </a:srgbClr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7" tIns="40814" rIns="81627" bIns="40814"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CiscoSansTT Light"/>
              <a:ea typeface="+mn-ea"/>
              <a:cs typeface="CiscoSansTT Ligh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11321" y="1009753"/>
            <a:ext cx="2796925" cy="518636"/>
          </a:xfrm>
          <a:prstGeom prst="roundRect">
            <a:avLst/>
          </a:prstGeom>
          <a:solidFill>
            <a:srgbClr val="0070C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73310" tIns="36654" rIns="73310" bIns="36654" anchor="ctr"/>
          <a:lstStyle/>
          <a:p>
            <a:pPr defTabSz="726989">
              <a:defRPr/>
            </a:pPr>
            <a:endParaRPr lang="en-US" sz="2500" dirty="0">
              <a:latin typeface="CiscoSansTT Light"/>
              <a:cs typeface="CiscoSansTT Light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372764" y="1150580"/>
            <a:ext cx="2483099" cy="208359"/>
          </a:xfrm>
          <a:prstGeom prst="rect">
            <a:avLst/>
          </a:prstGeom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5000"/>
              </a:lnSpc>
              <a:defRPr/>
            </a:pPr>
            <a:r>
              <a:rPr lang="en-US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iscoSansTT Light"/>
                <a:cs typeface="CiscoSansTT Light"/>
              </a:rPr>
              <a:t>Serverless Branch</a:t>
            </a:r>
          </a:p>
        </p:txBody>
      </p:sp>
      <p:sp>
        <p:nvSpPr>
          <p:cNvPr id="15" name="TextBox 496"/>
          <p:cNvSpPr txBox="1">
            <a:spLocks noChangeArrowheads="1"/>
          </p:cNvSpPr>
          <p:nvPr/>
        </p:nvSpPr>
        <p:spPr bwMode="auto">
          <a:xfrm>
            <a:off x="470420" y="1579205"/>
            <a:ext cx="1001471" cy="407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9" tIns="34295" rIns="68589" bIns="342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rgbClr val="435153"/>
                </a:solidFill>
                <a:latin typeface="CiscoSansTT Light"/>
                <a:cs typeface="CiscoSansTT Light"/>
              </a:rPr>
              <a:t>Data Center/</a:t>
            </a:r>
          </a:p>
          <a:p>
            <a:pPr eaLnBrk="1" hangingPunct="1"/>
            <a:r>
              <a:rPr lang="en-US" altLang="en-US" sz="1100">
                <a:solidFill>
                  <a:srgbClr val="435153"/>
                </a:solidFill>
                <a:latin typeface="CiscoSansTT Light"/>
                <a:cs typeface="CiscoSansTT Light"/>
              </a:rPr>
              <a:t>Cloud</a:t>
            </a:r>
          </a:p>
        </p:txBody>
      </p:sp>
      <p:pic>
        <p:nvPicPr>
          <p:cNvPr id="16" name="Picture 26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86" y="2309058"/>
            <a:ext cx="1261200" cy="56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65"/>
          <p:cNvSpPr txBox="1">
            <a:spLocks noChangeArrowheads="1"/>
          </p:cNvSpPr>
          <p:nvPr/>
        </p:nvSpPr>
        <p:spPr bwMode="auto">
          <a:xfrm>
            <a:off x="1152652" y="2476936"/>
            <a:ext cx="1047179" cy="2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9" tIns="34295" rIns="68589" bIns="342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100">
                <a:solidFill>
                  <a:srgbClr val="343F40"/>
                </a:solidFill>
                <a:latin typeface="CiscoSansTT Light"/>
                <a:cs typeface="CiscoSansTT Light"/>
              </a:rPr>
              <a:t>WAN/Internet</a:t>
            </a:r>
          </a:p>
        </p:txBody>
      </p:sp>
      <p:grpSp>
        <p:nvGrpSpPr>
          <p:cNvPr id="18" name="Group 27"/>
          <p:cNvGrpSpPr>
            <a:grpSpLocks noChangeAspect="1"/>
          </p:cNvGrpSpPr>
          <p:nvPr/>
        </p:nvGrpSpPr>
        <p:grpSpPr bwMode="auto">
          <a:xfrm>
            <a:off x="1298119" y="1476811"/>
            <a:ext cx="1362430" cy="695325"/>
            <a:chOff x="4708" y="4575"/>
            <a:chExt cx="1229" cy="837"/>
          </a:xfrm>
        </p:grpSpPr>
        <p:sp>
          <p:nvSpPr>
            <p:cNvPr id="19" name="AutoShape 26"/>
            <p:cNvSpPr>
              <a:spLocks noChangeAspect="1" noChangeArrowheads="1" noTextEdit="1"/>
            </p:cNvSpPr>
            <p:nvPr/>
          </p:nvSpPr>
          <p:spPr bwMode="auto">
            <a:xfrm>
              <a:off x="4708" y="4575"/>
              <a:ext cx="1229" cy="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0" name="Freeform 28"/>
            <p:cNvSpPr>
              <a:spLocks/>
            </p:cNvSpPr>
            <p:nvPr/>
          </p:nvSpPr>
          <p:spPr bwMode="auto">
            <a:xfrm>
              <a:off x="4709" y="4576"/>
              <a:ext cx="1228" cy="836"/>
            </a:xfrm>
            <a:custGeom>
              <a:avLst/>
              <a:gdLst>
                <a:gd name="T0" fmla="*/ 920 w 929"/>
                <a:gd name="T1" fmla="*/ 236 h 633"/>
                <a:gd name="T2" fmla="*/ 615 w 929"/>
                <a:gd name="T3" fmla="*/ 62 h 633"/>
                <a:gd name="T4" fmla="*/ 586 w 929"/>
                <a:gd name="T5" fmla="*/ 78 h 633"/>
                <a:gd name="T6" fmla="*/ 448 w 929"/>
                <a:gd name="T7" fmla="*/ 0 h 633"/>
                <a:gd name="T8" fmla="*/ 344 w 929"/>
                <a:gd name="T9" fmla="*/ 58 h 633"/>
                <a:gd name="T10" fmla="*/ 341 w 929"/>
                <a:gd name="T11" fmla="*/ 65 h 633"/>
                <a:gd name="T12" fmla="*/ 181 w 929"/>
                <a:gd name="T13" fmla="*/ 162 h 633"/>
                <a:gd name="T14" fmla="*/ 177 w 929"/>
                <a:gd name="T15" fmla="*/ 170 h 633"/>
                <a:gd name="T16" fmla="*/ 108 w 929"/>
                <a:gd name="T17" fmla="*/ 236 h 633"/>
                <a:gd name="T18" fmla="*/ 104 w 929"/>
                <a:gd name="T19" fmla="*/ 243 h 633"/>
                <a:gd name="T20" fmla="*/ 93 w 929"/>
                <a:gd name="T21" fmla="*/ 362 h 633"/>
                <a:gd name="T22" fmla="*/ 89 w 929"/>
                <a:gd name="T23" fmla="*/ 368 h 633"/>
                <a:gd name="T24" fmla="*/ 89 w 929"/>
                <a:gd name="T25" fmla="*/ 411 h 633"/>
                <a:gd name="T26" fmla="*/ 58 w 929"/>
                <a:gd name="T27" fmla="*/ 477 h 633"/>
                <a:gd name="T28" fmla="*/ 54 w 929"/>
                <a:gd name="T29" fmla="*/ 482 h 633"/>
                <a:gd name="T30" fmla="*/ 53 w 929"/>
                <a:gd name="T31" fmla="*/ 493 h 633"/>
                <a:gd name="T32" fmla="*/ 54 w 929"/>
                <a:gd name="T33" fmla="*/ 497 h 633"/>
                <a:gd name="T34" fmla="*/ 89 w 929"/>
                <a:gd name="T35" fmla="*/ 518 h 633"/>
                <a:gd name="T36" fmla="*/ 89 w 929"/>
                <a:gd name="T37" fmla="*/ 531 h 633"/>
                <a:gd name="T38" fmla="*/ 4 w 929"/>
                <a:gd name="T39" fmla="*/ 582 h 633"/>
                <a:gd name="T40" fmla="*/ 0 w 929"/>
                <a:gd name="T41" fmla="*/ 589 h 633"/>
                <a:gd name="T42" fmla="*/ 0 w 929"/>
                <a:gd name="T43" fmla="*/ 602 h 633"/>
                <a:gd name="T44" fmla="*/ 4 w 929"/>
                <a:gd name="T45" fmla="*/ 605 h 633"/>
                <a:gd name="T46" fmla="*/ 398 w 929"/>
                <a:gd name="T47" fmla="*/ 836 h 633"/>
                <a:gd name="T48" fmla="*/ 516 w 929"/>
                <a:gd name="T49" fmla="*/ 771 h 633"/>
                <a:gd name="T50" fmla="*/ 623 w 929"/>
                <a:gd name="T51" fmla="*/ 835 h 633"/>
                <a:gd name="T52" fmla="*/ 820 w 929"/>
                <a:gd name="T53" fmla="*/ 717 h 633"/>
                <a:gd name="T54" fmla="*/ 1015 w 929"/>
                <a:gd name="T55" fmla="*/ 831 h 633"/>
                <a:gd name="T56" fmla="*/ 1020 w 929"/>
                <a:gd name="T57" fmla="*/ 829 h 633"/>
                <a:gd name="T58" fmla="*/ 1227 w 929"/>
                <a:gd name="T59" fmla="*/ 705 h 633"/>
                <a:gd name="T60" fmla="*/ 1228 w 929"/>
                <a:gd name="T61" fmla="*/ 701 h 633"/>
                <a:gd name="T62" fmla="*/ 1227 w 929"/>
                <a:gd name="T63" fmla="*/ 688 h 633"/>
                <a:gd name="T64" fmla="*/ 1138 w 929"/>
                <a:gd name="T65" fmla="*/ 638 h 633"/>
                <a:gd name="T66" fmla="*/ 1141 w 929"/>
                <a:gd name="T67" fmla="*/ 516 h 633"/>
                <a:gd name="T68" fmla="*/ 1141 w 929"/>
                <a:gd name="T69" fmla="*/ 512 h 633"/>
                <a:gd name="T70" fmla="*/ 1141 w 929"/>
                <a:gd name="T71" fmla="*/ 490 h 633"/>
                <a:gd name="T72" fmla="*/ 1129 w 929"/>
                <a:gd name="T73" fmla="*/ 464 h 633"/>
                <a:gd name="T74" fmla="*/ 924 w 929"/>
                <a:gd name="T75" fmla="*/ 345 h 633"/>
                <a:gd name="T76" fmla="*/ 923 w 929"/>
                <a:gd name="T77" fmla="*/ 239 h 63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929" h="633">
                  <a:moveTo>
                    <a:pt x="698" y="181"/>
                  </a:moveTo>
                  <a:cubicBezTo>
                    <a:pt x="697" y="180"/>
                    <a:pt x="696" y="179"/>
                    <a:pt x="696" y="179"/>
                  </a:cubicBezTo>
                  <a:cubicBezTo>
                    <a:pt x="468" y="47"/>
                    <a:pt x="468" y="47"/>
                    <a:pt x="468" y="47"/>
                  </a:cubicBezTo>
                  <a:cubicBezTo>
                    <a:pt x="467" y="47"/>
                    <a:pt x="466" y="47"/>
                    <a:pt x="465" y="47"/>
                  </a:cubicBezTo>
                  <a:cubicBezTo>
                    <a:pt x="464" y="47"/>
                    <a:pt x="463" y="47"/>
                    <a:pt x="462" y="47"/>
                  </a:cubicBezTo>
                  <a:cubicBezTo>
                    <a:pt x="443" y="59"/>
                    <a:pt x="443" y="59"/>
                    <a:pt x="443" y="59"/>
                  </a:cubicBezTo>
                  <a:cubicBezTo>
                    <a:pt x="342" y="1"/>
                    <a:pt x="342" y="1"/>
                    <a:pt x="342" y="1"/>
                  </a:cubicBezTo>
                  <a:cubicBezTo>
                    <a:pt x="341" y="0"/>
                    <a:pt x="340" y="0"/>
                    <a:pt x="339" y="0"/>
                  </a:cubicBezTo>
                  <a:cubicBezTo>
                    <a:pt x="338" y="0"/>
                    <a:pt x="337" y="0"/>
                    <a:pt x="336" y="1"/>
                  </a:cubicBezTo>
                  <a:cubicBezTo>
                    <a:pt x="260" y="44"/>
                    <a:pt x="260" y="44"/>
                    <a:pt x="260" y="44"/>
                  </a:cubicBezTo>
                  <a:cubicBezTo>
                    <a:pt x="260" y="45"/>
                    <a:pt x="259" y="45"/>
                    <a:pt x="258" y="47"/>
                  </a:cubicBezTo>
                  <a:cubicBezTo>
                    <a:pt x="258" y="47"/>
                    <a:pt x="258" y="48"/>
                    <a:pt x="258" y="49"/>
                  </a:cubicBezTo>
                  <a:cubicBezTo>
                    <a:pt x="258" y="53"/>
                    <a:pt x="258" y="53"/>
                    <a:pt x="258" y="53"/>
                  </a:cubicBezTo>
                  <a:cubicBezTo>
                    <a:pt x="137" y="123"/>
                    <a:pt x="137" y="123"/>
                    <a:pt x="137" y="123"/>
                  </a:cubicBezTo>
                  <a:cubicBezTo>
                    <a:pt x="136" y="124"/>
                    <a:pt x="135" y="125"/>
                    <a:pt x="134" y="126"/>
                  </a:cubicBezTo>
                  <a:cubicBezTo>
                    <a:pt x="134" y="127"/>
                    <a:pt x="134" y="128"/>
                    <a:pt x="134" y="129"/>
                  </a:cubicBezTo>
                  <a:cubicBezTo>
                    <a:pt x="134" y="149"/>
                    <a:pt x="134" y="149"/>
                    <a:pt x="134" y="149"/>
                  </a:cubicBezTo>
                  <a:cubicBezTo>
                    <a:pt x="82" y="179"/>
                    <a:pt x="82" y="179"/>
                    <a:pt x="82" y="179"/>
                  </a:cubicBezTo>
                  <a:cubicBezTo>
                    <a:pt x="80" y="180"/>
                    <a:pt x="80" y="180"/>
                    <a:pt x="80" y="181"/>
                  </a:cubicBezTo>
                  <a:cubicBezTo>
                    <a:pt x="79" y="182"/>
                    <a:pt x="79" y="183"/>
                    <a:pt x="79" y="184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69" y="274"/>
                    <a:pt x="68" y="275"/>
                    <a:pt x="68" y="276"/>
                  </a:cubicBezTo>
                  <a:cubicBezTo>
                    <a:pt x="67" y="277"/>
                    <a:pt x="67" y="278"/>
                    <a:pt x="67" y="279"/>
                  </a:cubicBezTo>
                  <a:cubicBezTo>
                    <a:pt x="67" y="309"/>
                    <a:pt x="67" y="309"/>
                    <a:pt x="67" y="309"/>
                  </a:cubicBezTo>
                  <a:cubicBezTo>
                    <a:pt x="67" y="310"/>
                    <a:pt x="67" y="310"/>
                    <a:pt x="67" y="311"/>
                  </a:cubicBezTo>
                  <a:cubicBezTo>
                    <a:pt x="67" y="349"/>
                    <a:pt x="67" y="349"/>
                    <a:pt x="67" y="349"/>
                  </a:cubicBezTo>
                  <a:cubicBezTo>
                    <a:pt x="44" y="361"/>
                    <a:pt x="44" y="361"/>
                    <a:pt x="44" y="361"/>
                  </a:cubicBezTo>
                  <a:cubicBezTo>
                    <a:pt x="43" y="362"/>
                    <a:pt x="43" y="362"/>
                    <a:pt x="43" y="362"/>
                  </a:cubicBezTo>
                  <a:cubicBezTo>
                    <a:pt x="42" y="363"/>
                    <a:pt x="41" y="363"/>
                    <a:pt x="41" y="365"/>
                  </a:cubicBezTo>
                  <a:cubicBezTo>
                    <a:pt x="40" y="366"/>
                    <a:pt x="40" y="367"/>
                    <a:pt x="40" y="368"/>
                  </a:cubicBezTo>
                  <a:cubicBezTo>
                    <a:pt x="40" y="373"/>
                    <a:pt x="40" y="373"/>
                    <a:pt x="40" y="373"/>
                  </a:cubicBezTo>
                  <a:cubicBezTo>
                    <a:pt x="40" y="374"/>
                    <a:pt x="41" y="375"/>
                    <a:pt x="41" y="376"/>
                  </a:cubicBezTo>
                  <a:cubicBezTo>
                    <a:pt x="41" y="376"/>
                    <a:pt x="41" y="376"/>
                    <a:pt x="41" y="376"/>
                  </a:cubicBezTo>
                  <a:cubicBezTo>
                    <a:pt x="42" y="377"/>
                    <a:pt x="42" y="377"/>
                    <a:pt x="43" y="378"/>
                  </a:cubicBezTo>
                  <a:cubicBezTo>
                    <a:pt x="67" y="392"/>
                    <a:pt x="67" y="392"/>
                    <a:pt x="67" y="392"/>
                  </a:cubicBezTo>
                  <a:cubicBezTo>
                    <a:pt x="67" y="401"/>
                    <a:pt x="67" y="401"/>
                    <a:pt x="67" y="401"/>
                  </a:cubicBezTo>
                  <a:cubicBezTo>
                    <a:pt x="67" y="401"/>
                    <a:pt x="67" y="401"/>
                    <a:pt x="67" y="402"/>
                  </a:cubicBezTo>
                  <a:cubicBezTo>
                    <a:pt x="67" y="406"/>
                    <a:pt x="67" y="406"/>
                    <a:pt x="67" y="406"/>
                  </a:cubicBezTo>
                  <a:cubicBezTo>
                    <a:pt x="3" y="441"/>
                    <a:pt x="3" y="441"/>
                    <a:pt x="3" y="441"/>
                  </a:cubicBezTo>
                  <a:cubicBezTo>
                    <a:pt x="2" y="442"/>
                    <a:pt x="1" y="442"/>
                    <a:pt x="1" y="443"/>
                  </a:cubicBezTo>
                  <a:cubicBezTo>
                    <a:pt x="0" y="444"/>
                    <a:pt x="0" y="445"/>
                    <a:pt x="0" y="446"/>
                  </a:cubicBezTo>
                  <a:cubicBezTo>
                    <a:pt x="0" y="453"/>
                    <a:pt x="0" y="453"/>
                    <a:pt x="0" y="453"/>
                  </a:cubicBezTo>
                  <a:cubicBezTo>
                    <a:pt x="0" y="454"/>
                    <a:pt x="0" y="455"/>
                    <a:pt x="0" y="456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1" y="457"/>
                    <a:pt x="2" y="457"/>
                    <a:pt x="3" y="458"/>
                  </a:cubicBezTo>
                  <a:cubicBezTo>
                    <a:pt x="298" y="633"/>
                    <a:pt x="298" y="633"/>
                    <a:pt x="298" y="633"/>
                  </a:cubicBezTo>
                  <a:cubicBezTo>
                    <a:pt x="299" y="633"/>
                    <a:pt x="300" y="633"/>
                    <a:pt x="301" y="633"/>
                  </a:cubicBezTo>
                  <a:cubicBezTo>
                    <a:pt x="302" y="633"/>
                    <a:pt x="303" y="633"/>
                    <a:pt x="304" y="633"/>
                  </a:cubicBezTo>
                  <a:cubicBezTo>
                    <a:pt x="390" y="584"/>
                    <a:pt x="390" y="584"/>
                    <a:pt x="390" y="584"/>
                  </a:cubicBezTo>
                  <a:cubicBezTo>
                    <a:pt x="468" y="631"/>
                    <a:pt x="468" y="631"/>
                    <a:pt x="468" y="631"/>
                  </a:cubicBezTo>
                  <a:cubicBezTo>
                    <a:pt x="469" y="631"/>
                    <a:pt x="470" y="632"/>
                    <a:pt x="471" y="632"/>
                  </a:cubicBezTo>
                  <a:cubicBezTo>
                    <a:pt x="472" y="632"/>
                    <a:pt x="473" y="631"/>
                    <a:pt x="474" y="631"/>
                  </a:cubicBezTo>
                  <a:cubicBezTo>
                    <a:pt x="620" y="543"/>
                    <a:pt x="620" y="543"/>
                    <a:pt x="620" y="543"/>
                  </a:cubicBezTo>
                  <a:cubicBezTo>
                    <a:pt x="766" y="628"/>
                    <a:pt x="766" y="628"/>
                    <a:pt x="766" y="628"/>
                  </a:cubicBezTo>
                  <a:cubicBezTo>
                    <a:pt x="766" y="629"/>
                    <a:pt x="767" y="629"/>
                    <a:pt x="768" y="629"/>
                  </a:cubicBezTo>
                  <a:cubicBezTo>
                    <a:pt x="768" y="629"/>
                    <a:pt x="768" y="629"/>
                    <a:pt x="768" y="629"/>
                  </a:cubicBezTo>
                  <a:cubicBezTo>
                    <a:pt x="770" y="629"/>
                    <a:pt x="771" y="629"/>
                    <a:pt x="772" y="628"/>
                  </a:cubicBezTo>
                  <a:cubicBezTo>
                    <a:pt x="927" y="536"/>
                    <a:pt x="927" y="536"/>
                    <a:pt x="927" y="536"/>
                  </a:cubicBezTo>
                  <a:cubicBezTo>
                    <a:pt x="927" y="535"/>
                    <a:pt x="928" y="535"/>
                    <a:pt x="928" y="534"/>
                  </a:cubicBezTo>
                  <a:cubicBezTo>
                    <a:pt x="929" y="534"/>
                    <a:pt x="929" y="534"/>
                    <a:pt x="929" y="534"/>
                  </a:cubicBezTo>
                  <a:cubicBezTo>
                    <a:pt x="929" y="533"/>
                    <a:pt x="929" y="532"/>
                    <a:pt x="929" y="531"/>
                  </a:cubicBezTo>
                  <a:cubicBezTo>
                    <a:pt x="929" y="524"/>
                    <a:pt x="929" y="524"/>
                    <a:pt x="929" y="524"/>
                  </a:cubicBezTo>
                  <a:cubicBezTo>
                    <a:pt x="929" y="523"/>
                    <a:pt x="929" y="522"/>
                    <a:pt x="928" y="521"/>
                  </a:cubicBezTo>
                  <a:cubicBezTo>
                    <a:pt x="928" y="520"/>
                    <a:pt x="927" y="520"/>
                    <a:pt x="926" y="519"/>
                  </a:cubicBezTo>
                  <a:cubicBezTo>
                    <a:pt x="861" y="483"/>
                    <a:pt x="861" y="483"/>
                    <a:pt x="861" y="483"/>
                  </a:cubicBezTo>
                  <a:cubicBezTo>
                    <a:pt x="861" y="401"/>
                    <a:pt x="861" y="401"/>
                    <a:pt x="861" y="401"/>
                  </a:cubicBezTo>
                  <a:cubicBezTo>
                    <a:pt x="862" y="397"/>
                    <a:pt x="863" y="394"/>
                    <a:pt x="863" y="391"/>
                  </a:cubicBezTo>
                  <a:cubicBezTo>
                    <a:pt x="863" y="391"/>
                    <a:pt x="863" y="391"/>
                    <a:pt x="863" y="391"/>
                  </a:cubicBezTo>
                  <a:cubicBezTo>
                    <a:pt x="863" y="389"/>
                    <a:pt x="863" y="389"/>
                    <a:pt x="863" y="388"/>
                  </a:cubicBezTo>
                  <a:cubicBezTo>
                    <a:pt x="863" y="377"/>
                    <a:pt x="863" y="377"/>
                    <a:pt x="863" y="377"/>
                  </a:cubicBezTo>
                  <a:cubicBezTo>
                    <a:pt x="863" y="375"/>
                    <a:pt x="863" y="373"/>
                    <a:pt x="863" y="371"/>
                  </a:cubicBezTo>
                  <a:cubicBezTo>
                    <a:pt x="862" y="365"/>
                    <a:pt x="860" y="359"/>
                    <a:pt x="856" y="353"/>
                  </a:cubicBezTo>
                  <a:cubicBezTo>
                    <a:pt x="855" y="352"/>
                    <a:pt x="855" y="351"/>
                    <a:pt x="854" y="351"/>
                  </a:cubicBezTo>
                  <a:cubicBezTo>
                    <a:pt x="854" y="351"/>
                    <a:pt x="854" y="351"/>
                    <a:pt x="854" y="351"/>
                  </a:cubicBezTo>
                  <a:cubicBezTo>
                    <a:pt x="699" y="261"/>
                    <a:pt x="699" y="261"/>
                    <a:pt x="699" y="261"/>
                  </a:cubicBezTo>
                  <a:cubicBezTo>
                    <a:pt x="698" y="184"/>
                    <a:pt x="698" y="184"/>
                    <a:pt x="698" y="184"/>
                  </a:cubicBezTo>
                  <a:cubicBezTo>
                    <a:pt x="698" y="183"/>
                    <a:pt x="698" y="182"/>
                    <a:pt x="698" y="181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1" name="Freeform 29"/>
            <p:cNvSpPr>
              <a:spLocks noEditPoints="1"/>
            </p:cNvSpPr>
            <p:nvPr/>
          </p:nvSpPr>
          <p:spPr bwMode="auto">
            <a:xfrm>
              <a:off x="4716" y="4584"/>
              <a:ext cx="1214" cy="823"/>
            </a:xfrm>
            <a:custGeom>
              <a:avLst/>
              <a:gdLst>
                <a:gd name="T0" fmla="*/ 1214 w 919"/>
                <a:gd name="T1" fmla="*/ 695 h 623"/>
                <a:gd name="T2" fmla="*/ 1214 w 919"/>
                <a:gd name="T3" fmla="*/ 686 h 623"/>
                <a:gd name="T4" fmla="*/ 1123 w 919"/>
                <a:gd name="T5" fmla="*/ 637 h 623"/>
                <a:gd name="T6" fmla="*/ 1123 w 919"/>
                <a:gd name="T7" fmla="*/ 520 h 623"/>
                <a:gd name="T8" fmla="*/ 1125 w 919"/>
                <a:gd name="T9" fmla="*/ 509 h 623"/>
                <a:gd name="T10" fmla="*/ 1125 w 919"/>
                <a:gd name="T11" fmla="*/ 506 h 623"/>
                <a:gd name="T12" fmla="*/ 1125 w 919"/>
                <a:gd name="T13" fmla="*/ 490 h 623"/>
                <a:gd name="T14" fmla="*/ 1125 w 919"/>
                <a:gd name="T15" fmla="*/ 483 h 623"/>
                <a:gd name="T16" fmla="*/ 1118 w 919"/>
                <a:gd name="T17" fmla="*/ 464 h 623"/>
                <a:gd name="T18" fmla="*/ 909 w 919"/>
                <a:gd name="T19" fmla="*/ 342 h 623"/>
                <a:gd name="T20" fmla="*/ 909 w 919"/>
                <a:gd name="T21" fmla="*/ 236 h 623"/>
                <a:gd name="T22" fmla="*/ 608 w 919"/>
                <a:gd name="T23" fmla="*/ 62 h 623"/>
                <a:gd name="T24" fmla="*/ 579 w 919"/>
                <a:gd name="T25" fmla="*/ 79 h 623"/>
                <a:gd name="T26" fmla="*/ 441 w 919"/>
                <a:gd name="T27" fmla="*/ 0 h 623"/>
                <a:gd name="T28" fmla="*/ 341 w 919"/>
                <a:gd name="T29" fmla="*/ 58 h 623"/>
                <a:gd name="T30" fmla="*/ 341 w 919"/>
                <a:gd name="T31" fmla="*/ 67 h 623"/>
                <a:gd name="T32" fmla="*/ 178 w 919"/>
                <a:gd name="T33" fmla="*/ 162 h 623"/>
                <a:gd name="T34" fmla="*/ 178 w 919"/>
                <a:gd name="T35" fmla="*/ 162 h 623"/>
                <a:gd name="T36" fmla="*/ 178 w 919"/>
                <a:gd name="T37" fmla="*/ 194 h 623"/>
                <a:gd name="T38" fmla="*/ 104 w 919"/>
                <a:gd name="T39" fmla="*/ 236 h 623"/>
                <a:gd name="T40" fmla="*/ 104 w 919"/>
                <a:gd name="T41" fmla="*/ 353 h 623"/>
                <a:gd name="T42" fmla="*/ 90 w 919"/>
                <a:gd name="T43" fmla="*/ 361 h 623"/>
                <a:gd name="T44" fmla="*/ 90 w 919"/>
                <a:gd name="T45" fmla="*/ 458 h 623"/>
                <a:gd name="T46" fmla="*/ 78 w 919"/>
                <a:gd name="T47" fmla="*/ 465 h 623"/>
                <a:gd name="T48" fmla="*/ 89 w 919"/>
                <a:gd name="T49" fmla="*/ 458 h 623"/>
                <a:gd name="T50" fmla="*/ 89 w 919"/>
                <a:gd name="T51" fmla="*/ 458 h 623"/>
                <a:gd name="T52" fmla="*/ 54 w 919"/>
                <a:gd name="T53" fmla="*/ 477 h 623"/>
                <a:gd name="T54" fmla="*/ 54 w 919"/>
                <a:gd name="T55" fmla="*/ 477 h 623"/>
                <a:gd name="T56" fmla="*/ 54 w 919"/>
                <a:gd name="T57" fmla="*/ 477 h 623"/>
                <a:gd name="T58" fmla="*/ 54 w 919"/>
                <a:gd name="T59" fmla="*/ 477 h 623"/>
                <a:gd name="T60" fmla="*/ 54 w 919"/>
                <a:gd name="T61" fmla="*/ 486 h 623"/>
                <a:gd name="T62" fmla="*/ 89 w 919"/>
                <a:gd name="T63" fmla="*/ 507 h 623"/>
                <a:gd name="T64" fmla="*/ 89 w 919"/>
                <a:gd name="T65" fmla="*/ 495 h 623"/>
                <a:gd name="T66" fmla="*/ 90 w 919"/>
                <a:gd name="T67" fmla="*/ 495 h 623"/>
                <a:gd name="T68" fmla="*/ 90 w 919"/>
                <a:gd name="T69" fmla="*/ 527 h 623"/>
                <a:gd name="T70" fmla="*/ 89 w 919"/>
                <a:gd name="T71" fmla="*/ 527 h 623"/>
                <a:gd name="T72" fmla="*/ 89 w 919"/>
                <a:gd name="T73" fmla="*/ 534 h 623"/>
                <a:gd name="T74" fmla="*/ 0 w 919"/>
                <a:gd name="T75" fmla="*/ 583 h 623"/>
                <a:gd name="T76" fmla="*/ 0 w 919"/>
                <a:gd name="T77" fmla="*/ 592 h 623"/>
                <a:gd name="T78" fmla="*/ 391 w 919"/>
                <a:gd name="T79" fmla="*/ 823 h 623"/>
                <a:gd name="T80" fmla="*/ 509 w 919"/>
                <a:gd name="T81" fmla="*/ 756 h 623"/>
                <a:gd name="T82" fmla="*/ 614 w 919"/>
                <a:gd name="T83" fmla="*/ 820 h 623"/>
                <a:gd name="T84" fmla="*/ 812 w 919"/>
                <a:gd name="T85" fmla="*/ 701 h 623"/>
                <a:gd name="T86" fmla="*/ 1009 w 919"/>
                <a:gd name="T87" fmla="*/ 816 h 623"/>
                <a:gd name="T88" fmla="*/ 1009 w 919"/>
                <a:gd name="T89" fmla="*/ 816 h 623"/>
                <a:gd name="T90" fmla="*/ 1009 w 919"/>
                <a:gd name="T91" fmla="*/ 818 h 623"/>
                <a:gd name="T92" fmla="*/ 1214 w 919"/>
                <a:gd name="T93" fmla="*/ 695 h 623"/>
                <a:gd name="T94" fmla="*/ 390 w 919"/>
                <a:gd name="T95" fmla="*/ 536 h 623"/>
                <a:gd name="T96" fmla="*/ 390 w 919"/>
                <a:gd name="T97" fmla="*/ 536 h 62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919" h="623">
                  <a:moveTo>
                    <a:pt x="919" y="526"/>
                  </a:moveTo>
                  <a:cubicBezTo>
                    <a:pt x="919" y="519"/>
                    <a:pt x="919" y="519"/>
                    <a:pt x="919" y="519"/>
                  </a:cubicBezTo>
                  <a:cubicBezTo>
                    <a:pt x="850" y="482"/>
                    <a:pt x="850" y="482"/>
                    <a:pt x="850" y="482"/>
                  </a:cubicBezTo>
                  <a:cubicBezTo>
                    <a:pt x="850" y="394"/>
                    <a:pt x="850" y="394"/>
                    <a:pt x="850" y="394"/>
                  </a:cubicBezTo>
                  <a:cubicBezTo>
                    <a:pt x="851" y="391"/>
                    <a:pt x="852" y="389"/>
                    <a:pt x="852" y="385"/>
                  </a:cubicBezTo>
                  <a:cubicBezTo>
                    <a:pt x="852" y="385"/>
                    <a:pt x="852" y="384"/>
                    <a:pt x="852" y="383"/>
                  </a:cubicBezTo>
                  <a:cubicBezTo>
                    <a:pt x="852" y="371"/>
                    <a:pt x="852" y="371"/>
                    <a:pt x="852" y="371"/>
                  </a:cubicBezTo>
                  <a:cubicBezTo>
                    <a:pt x="852" y="369"/>
                    <a:pt x="852" y="368"/>
                    <a:pt x="852" y="366"/>
                  </a:cubicBezTo>
                  <a:cubicBezTo>
                    <a:pt x="851" y="361"/>
                    <a:pt x="849" y="356"/>
                    <a:pt x="846" y="351"/>
                  </a:cubicBezTo>
                  <a:cubicBezTo>
                    <a:pt x="688" y="259"/>
                    <a:pt x="688" y="259"/>
                    <a:pt x="688" y="259"/>
                  </a:cubicBezTo>
                  <a:cubicBezTo>
                    <a:pt x="688" y="179"/>
                    <a:pt x="688" y="179"/>
                    <a:pt x="688" y="179"/>
                  </a:cubicBezTo>
                  <a:cubicBezTo>
                    <a:pt x="460" y="47"/>
                    <a:pt x="460" y="47"/>
                    <a:pt x="460" y="47"/>
                  </a:cubicBezTo>
                  <a:cubicBezTo>
                    <a:pt x="438" y="60"/>
                    <a:pt x="438" y="60"/>
                    <a:pt x="438" y="6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258" y="44"/>
                    <a:pt x="258" y="44"/>
                    <a:pt x="258" y="44"/>
                  </a:cubicBezTo>
                  <a:cubicBezTo>
                    <a:pt x="258" y="51"/>
                    <a:pt x="258" y="51"/>
                    <a:pt x="258" y="51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5" y="147"/>
                    <a:pt x="135" y="147"/>
                    <a:pt x="135" y="147"/>
                  </a:cubicBezTo>
                  <a:cubicBezTo>
                    <a:pt x="79" y="179"/>
                    <a:pt x="79" y="179"/>
                    <a:pt x="79" y="179"/>
                  </a:cubicBezTo>
                  <a:cubicBezTo>
                    <a:pt x="79" y="267"/>
                    <a:pt x="79" y="267"/>
                    <a:pt x="79" y="267"/>
                  </a:cubicBezTo>
                  <a:cubicBezTo>
                    <a:pt x="68" y="273"/>
                    <a:pt x="68" y="273"/>
                    <a:pt x="68" y="273"/>
                  </a:cubicBezTo>
                  <a:cubicBezTo>
                    <a:pt x="68" y="347"/>
                    <a:pt x="68" y="347"/>
                    <a:pt x="68" y="347"/>
                  </a:cubicBezTo>
                  <a:cubicBezTo>
                    <a:pt x="59" y="352"/>
                    <a:pt x="59" y="352"/>
                    <a:pt x="59" y="352"/>
                  </a:cubicBezTo>
                  <a:cubicBezTo>
                    <a:pt x="67" y="347"/>
                    <a:pt x="67" y="347"/>
                    <a:pt x="67" y="347"/>
                  </a:cubicBezTo>
                  <a:cubicBezTo>
                    <a:pt x="67" y="347"/>
                    <a:pt x="67" y="347"/>
                    <a:pt x="67" y="347"/>
                  </a:cubicBezTo>
                  <a:cubicBezTo>
                    <a:pt x="41" y="361"/>
                    <a:pt x="41" y="361"/>
                    <a:pt x="41" y="361"/>
                  </a:cubicBezTo>
                  <a:cubicBezTo>
                    <a:pt x="41" y="361"/>
                    <a:pt x="41" y="361"/>
                    <a:pt x="41" y="361"/>
                  </a:cubicBezTo>
                  <a:cubicBezTo>
                    <a:pt x="41" y="361"/>
                    <a:pt x="41" y="361"/>
                    <a:pt x="41" y="361"/>
                  </a:cubicBezTo>
                  <a:cubicBezTo>
                    <a:pt x="41" y="361"/>
                    <a:pt x="41" y="361"/>
                    <a:pt x="41" y="361"/>
                  </a:cubicBezTo>
                  <a:cubicBezTo>
                    <a:pt x="41" y="368"/>
                    <a:pt x="41" y="368"/>
                    <a:pt x="41" y="368"/>
                  </a:cubicBezTo>
                  <a:cubicBezTo>
                    <a:pt x="67" y="384"/>
                    <a:pt x="67" y="384"/>
                    <a:pt x="67" y="384"/>
                  </a:cubicBezTo>
                  <a:cubicBezTo>
                    <a:pt x="67" y="375"/>
                    <a:pt x="67" y="375"/>
                    <a:pt x="67" y="375"/>
                  </a:cubicBezTo>
                  <a:cubicBezTo>
                    <a:pt x="68" y="375"/>
                    <a:pt x="68" y="375"/>
                    <a:pt x="68" y="375"/>
                  </a:cubicBezTo>
                  <a:cubicBezTo>
                    <a:pt x="68" y="399"/>
                    <a:pt x="68" y="399"/>
                    <a:pt x="68" y="399"/>
                  </a:cubicBezTo>
                  <a:cubicBezTo>
                    <a:pt x="67" y="399"/>
                    <a:pt x="67" y="399"/>
                    <a:pt x="67" y="399"/>
                  </a:cubicBezTo>
                  <a:cubicBezTo>
                    <a:pt x="67" y="404"/>
                    <a:pt x="67" y="404"/>
                    <a:pt x="67" y="404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0" y="448"/>
                    <a:pt x="0" y="448"/>
                    <a:pt x="0" y="448"/>
                  </a:cubicBezTo>
                  <a:cubicBezTo>
                    <a:pt x="296" y="623"/>
                    <a:pt x="296" y="623"/>
                    <a:pt x="296" y="623"/>
                  </a:cubicBezTo>
                  <a:cubicBezTo>
                    <a:pt x="385" y="572"/>
                    <a:pt x="385" y="572"/>
                    <a:pt x="385" y="572"/>
                  </a:cubicBezTo>
                  <a:cubicBezTo>
                    <a:pt x="465" y="621"/>
                    <a:pt x="465" y="621"/>
                    <a:pt x="465" y="621"/>
                  </a:cubicBezTo>
                  <a:cubicBezTo>
                    <a:pt x="615" y="531"/>
                    <a:pt x="615" y="531"/>
                    <a:pt x="615" y="531"/>
                  </a:cubicBezTo>
                  <a:cubicBezTo>
                    <a:pt x="764" y="618"/>
                    <a:pt x="764" y="618"/>
                    <a:pt x="764" y="618"/>
                  </a:cubicBezTo>
                  <a:cubicBezTo>
                    <a:pt x="764" y="618"/>
                    <a:pt x="764" y="618"/>
                    <a:pt x="764" y="618"/>
                  </a:cubicBezTo>
                  <a:cubicBezTo>
                    <a:pt x="764" y="619"/>
                    <a:pt x="764" y="619"/>
                    <a:pt x="764" y="619"/>
                  </a:cubicBezTo>
                  <a:lnTo>
                    <a:pt x="919" y="526"/>
                  </a:lnTo>
                  <a:close/>
                  <a:moveTo>
                    <a:pt x="295" y="406"/>
                  </a:moveTo>
                  <a:cubicBezTo>
                    <a:pt x="295" y="406"/>
                    <a:pt x="295" y="406"/>
                    <a:pt x="295" y="406"/>
                  </a:cubicBez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2" name="Freeform 30"/>
            <p:cNvSpPr>
              <a:spLocks noEditPoints="1"/>
            </p:cNvSpPr>
            <p:nvPr/>
          </p:nvSpPr>
          <p:spPr bwMode="auto">
            <a:xfrm>
              <a:off x="4836" y="4664"/>
              <a:ext cx="965" cy="445"/>
            </a:xfrm>
            <a:custGeom>
              <a:avLst/>
              <a:gdLst>
                <a:gd name="T0" fmla="*/ 588 w 730"/>
                <a:gd name="T1" fmla="*/ 103 h 337"/>
                <a:gd name="T2" fmla="*/ 488 w 730"/>
                <a:gd name="T3" fmla="*/ 215 h 337"/>
                <a:gd name="T4" fmla="*/ 477 w 730"/>
                <a:gd name="T5" fmla="*/ 209 h 337"/>
                <a:gd name="T6" fmla="*/ 346 w 730"/>
                <a:gd name="T7" fmla="*/ 277 h 337"/>
                <a:gd name="T8" fmla="*/ 227 w 730"/>
                <a:gd name="T9" fmla="*/ 207 h 337"/>
                <a:gd name="T10" fmla="*/ 185 w 730"/>
                <a:gd name="T11" fmla="*/ 185 h 337"/>
                <a:gd name="T12" fmla="*/ 286 w 730"/>
                <a:gd name="T13" fmla="*/ 99 h 337"/>
                <a:gd name="T14" fmla="*/ 221 w 730"/>
                <a:gd name="T15" fmla="*/ 62 h 337"/>
                <a:gd name="T16" fmla="*/ 87 w 730"/>
                <a:gd name="T17" fmla="*/ 87 h 337"/>
                <a:gd name="T18" fmla="*/ 104 w 730"/>
                <a:gd name="T19" fmla="*/ 110 h 337"/>
                <a:gd name="T20" fmla="*/ 104 w 730"/>
                <a:gd name="T21" fmla="*/ 213 h 337"/>
                <a:gd name="T22" fmla="*/ 0 w 730"/>
                <a:gd name="T23" fmla="*/ 287 h 337"/>
                <a:gd name="T24" fmla="*/ 275 w 730"/>
                <a:gd name="T25" fmla="*/ 442 h 337"/>
                <a:gd name="T26" fmla="*/ 488 w 730"/>
                <a:gd name="T27" fmla="*/ 436 h 337"/>
                <a:gd name="T28" fmla="*/ 689 w 730"/>
                <a:gd name="T29" fmla="*/ 321 h 337"/>
                <a:gd name="T30" fmla="*/ 890 w 730"/>
                <a:gd name="T31" fmla="*/ 436 h 337"/>
                <a:gd name="T32" fmla="*/ 965 w 730"/>
                <a:gd name="T33" fmla="*/ 392 h 337"/>
                <a:gd name="T34" fmla="*/ 679 w 730"/>
                <a:gd name="T35" fmla="*/ 210 h 337"/>
                <a:gd name="T36" fmla="*/ 689 w 730"/>
                <a:gd name="T37" fmla="*/ 205 h 337"/>
                <a:gd name="T38" fmla="*/ 488 w 730"/>
                <a:gd name="T39" fmla="*/ 0 h 337"/>
                <a:gd name="T40" fmla="*/ 588 w 730"/>
                <a:gd name="T41" fmla="*/ 74 h 337"/>
                <a:gd name="T42" fmla="*/ 590 w 730"/>
                <a:gd name="T43" fmla="*/ 73 h 337"/>
                <a:gd name="T44" fmla="*/ 479 w 730"/>
                <a:gd name="T45" fmla="*/ 8 h 337"/>
                <a:gd name="T46" fmla="*/ 759 w 730"/>
                <a:gd name="T47" fmla="*/ 161 h 337"/>
                <a:gd name="T48" fmla="*/ 686 w 730"/>
                <a:gd name="T49" fmla="*/ 203 h 337"/>
                <a:gd name="T50" fmla="*/ 677 w 730"/>
                <a:gd name="T51" fmla="*/ 209 h 337"/>
                <a:gd name="T52" fmla="*/ 677 w 730"/>
                <a:gd name="T53" fmla="*/ 231 h 337"/>
                <a:gd name="T54" fmla="*/ 678 w 730"/>
                <a:gd name="T55" fmla="*/ 232 h 337"/>
                <a:gd name="T56" fmla="*/ 890 w 730"/>
                <a:gd name="T57" fmla="*/ 433 h 337"/>
                <a:gd name="T58" fmla="*/ 689 w 730"/>
                <a:gd name="T59" fmla="*/ 318 h 337"/>
                <a:gd name="T60" fmla="*/ 488 w 730"/>
                <a:gd name="T61" fmla="*/ 433 h 337"/>
                <a:gd name="T62" fmla="*/ 387 w 730"/>
                <a:gd name="T63" fmla="*/ 376 h 337"/>
                <a:gd name="T64" fmla="*/ 271 w 730"/>
                <a:gd name="T65" fmla="*/ 442 h 337"/>
                <a:gd name="T66" fmla="*/ 106 w 730"/>
                <a:gd name="T67" fmla="*/ 228 h 337"/>
                <a:gd name="T68" fmla="*/ 107 w 730"/>
                <a:gd name="T69" fmla="*/ 226 h 337"/>
                <a:gd name="T70" fmla="*/ 107 w 730"/>
                <a:gd name="T71" fmla="*/ 213 h 337"/>
                <a:gd name="T72" fmla="*/ 20 w 730"/>
                <a:gd name="T73" fmla="*/ 162 h 337"/>
                <a:gd name="T74" fmla="*/ 107 w 730"/>
                <a:gd name="T75" fmla="*/ 111 h 337"/>
                <a:gd name="T76" fmla="*/ 107 w 730"/>
                <a:gd name="T77" fmla="*/ 98 h 337"/>
                <a:gd name="T78" fmla="*/ 106 w 730"/>
                <a:gd name="T79" fmla="*/ 95 h 337"/>
                <a:gd name="T80" fmla="*/ 218 w 730"/>
                <a:gd name="T81" fmla="*/ 15 h 337"/>
                <a:gd name="T82" fmla="*/ 219 w 730"/>
                <a:gd name="T83" fmla="*/ 63 h 337"/>
                <a:gd name="T84" fmla="*/ 280 w 730"/>
                <a:gd name="T85" fmla="*/ 99 h 337"/>
                <a:gd name="T86" fmla="*/ 184 w 730"/>
                <a:gd name="T87" fmla="*/ 156 h 337"/>
                <a:gd name="T88" fmla="*/ 182 w 730"/>
                <a:gd name="T89" fmla="*/ 185 h 337"/>
                <a:gd name="T90" fmla="*/ 185 w 730"/>
                <a:gd name="T91" fmla="*/ 186 h 337"/>
                <a:gd name="T92" fmla="*/ 227 w 730"/>
                <a:gd name="T93" fmla="*/ 210 h 337"/>
                <a:gd name="T94" fmla="*/ 303 w 730"/>
                <a:gd name="T95" fmla="*/ 255 h 337"/>
                <a:gd name="T96" fmla="*/ 346 w 730"/>
                <a:gd name="T97" fmla="*/ 280 h 337"/>
                <a:gd name="T98" fmla="*/ 348 w 730"/>
                <a:gd name="T99" fmla="*/ 280 h 337"/>
                <a:gd name="T100" fmla="*/ 468 w 730"/>
                <a:gd name="T101" fmla="*/ 206 h 337"/>
                <a:gd name="T102" fmla="*/ 488 w 730"/>
                <a:gd name="T103" fmla="*/ 218 h 337"/>
                <a:gd name="T104" fmla="*/ 590 w 730"/>
                <a:gd name="T105" fmla="*/ 160 h 337"/>
                <a:gd name="T106" fmla="*/ 590 w 730"/>
                <a:gd name="T107" fmla="*/ 157 h 337"/>
                <a:gd name="T108" fmla="*/ 590 w 730"/>
                <a:gd name="T109" fmla="*/ 74 h 33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30" h="337">
                  <a:moveTo>
                    <a:pt x="445" y="67"/>
                  </a:moveTo>
                  <a:cubicBezTo>
                    <a:pt x="445" y="78"/>
                    <a:pt x="445" y="78"/>
                    <a:pt x="445" y="78"/>
                  </a:cubicBezTo>
                  <a:cubicBezTo>
                    <a:pt x="445" y="119"/>
                    <a:pt x="445" y="119"/>
                    <a:pt x="445" y="119"/>
                  </a:cubicBezTo>
                  <a:cubicBezTo>
                    <a:pt x="369" y="163"/>
                    <a:pt x="369" y="163"/>
                    <a:pt x="369" y="163"/>
                  </a:cubicBezTo>
                  <a:cubicBezTo>
                    <a:pt x="369" y="163"/>
                    <a:pt x="369" y="163"/>
                    <a:pt x="369" y="163"/>
                  </a:cubicBezTo>
                  <a:cubicBezTo>
                    <a:pt x="361" y="158"/>
                    <a:pt x="361" y="158"/>
                    <a:pt x="361" y="158"/>
                  </a:cubicBezTo>
                  <a:cubicBezTo>
                    <a:pt x="354" y="154"/>
                    <a:pt x="354" y="154"/>
                    <a:pt x="354" y="154"/>
                  </a:cubicBezTo>
                  <a:cubicBezTo>
                    <a:pt x="262" y="210"/>
                    <a:pt x="262" y="210"/>
                    <a:pt x="262" y="210"/>
                  </a:cubicBezTo>
                  <a:cubicBezTo>
                    <a:pt x="232" y="192"/>
                    <a:pt x="203" y="175"/>
                    <a:pt x="174" y="158"/>
                  </a:cubicBezTo>
                  <a:cubicBezTo>
                    <a:pt x="173" y="158"/>
                    <a:pt x="172" y="157"/>
                    <a:pt x="172" y="157"/>
                  </a:cubicBezTo>
                  <a:cubicBezTo>
                    <a:pt x="162" y="151"/>
                    <a:pt x="152" y="146"/>
                    <a:pt x="143" y="141"/>
                  </a:cubicBezTo>
                  <a:cubicBezTo>
                    <a:pt x="142" y="141"/>
                    <a:pt x="141" y="140"/>
                    <a:pt x="140" y="140"/>
                  </a:cubicBezTo>
                  <a:cubicBezTo>
                    <a:pt x="140" y="119"/>
                    <a:pt x="140" y="119"/>
                    <a:pt x="140" y="119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169" y="48"/>
                    <a:pt x="169" y="48"/>
                    <a:pt x="169" y="48"/>
                  </a:cubicBezTo>
                  <a:cubicBezTo>
                    <a:pt x="167" y="47"/>
                    <a:pt x="167" y="47"/>
                    <a:pt x="167" y="47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12" y="123"/>
                    <a:pt x="12" y="123"/>
                    <a:pt x="12" y="123"/>
                  </a:cubicBezTo>
                  <a:cubicBezTo>
                    <a:pt x="79" y="161"/>
                    <a:pt x="79" y="161"/>
                    <a:pt x="79" y="161"/>
                  </a:cubicBezTo>
                  <a:cubicBezTo>
                    <a:pt x="79" y="171"/>
                    <a:pt x="79" y="171"/>
                    <a:pt x="79" y="171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205" y="337"/>
                    <a:pt x="205" y="337"/>
                    <a:pt x="205" y="337"/>
                  </a:cubicBezTo>
                  <a:cubicBezTo>
                    <a:pt x="208" y="335"/>
                    <a:pt x="208" y="335"/>
                    <a:pt x="208" y="335"/>
                  </a:cubicBezTo>
                  <a:cubicBezTo>
                    <a:pt x="293" y="286"/>
                    <a:pt x="293" y="286"/>
                    <a:pt x="293" y="286"/>
                  </a:cubicBezTo>
                  <a:cubicBezTo>
                    <a:pt x="369" y="330"/>
                    <a:pt x="369" y="330"/>
                    <a:pt x="369" y="330"/>
                  </a:cubicBezTo>
                  <a:cubicBezTo>
                    <a:pt x="371" y="329"/>
                    <a:pt x="371" y="329"/>
                    <a:pt x="371" y="329"/>
                  </a:cubicBezTo>
                  <a:cubicBezTo>
                    <a:pt x="521" y="243"/>
                    <a:pt x="521" y="243"/>
                    <a:pt x="521" y="243"/>
                  </a:cubicBezTo>
                  <a:cubicBezTo>
                    <a:pt x="523" y="244"/>
                    <a:pt x="523" y="244"/>
                    <a:pt x="523" y="244"/>
                  </a:cubicBezTo>
                  <a:cubicBezTo>
                    <a:pt x="673" y="330"/>
                    <a:pt x="673" y="330"/>
                    <a:pt x="673" y="330"/>
                  </a:cubicBezTo>
                  <a:cubicBezTo>
                    <a:pt x="675" y="329"/>
                    <a:pt x="675" y="329"/>
                    <a:pt x="675" y="329"/>
                  </a:cubicBezTo>
                  <a:cubicBezTo>
                    <a:pt x="730" y="297"/>
                    <a:pt x="730" y="297"/>
                    <a:pt x="730" y="297"/>
                  </a:cubicBezTo>
                  <a:cubicBezTo>
                    <a:pt x="514" y="175"/>
                    <a:pt x="514" y="175"/>
                    <a:pt x="514" y="175"/>
                  </a:cubicBezTo>
                  <a:cubicBezTo>
                    <a:pt x="514" y="159"/>
                    <a:pt x="514" y="159"/>
                    <a:pt x="514" y="159"/>
                  </a:cubicBezTo>
                  <a:cubicBezTo>
                    <a:pt x="521" y="155"/>
                    <a:pt x="521" y="155"/>
                    <a:pt x="521" y="155"/>
                  </a:cubicBezTo>
                  <a:cubicBezTo>
                    <a:pt x="521" y="155"/>
                    <a:pt x="521" y="155"/>
                    <a:pt x="521" y="155"/>
                  </a:cubicBezTo>
                  <a:cubicBezTo>
                    <a:pt x="578" y="122"/>
                    <a:pt x="578" y="122"/>
                    <a:pt x="578" y="122"/>
                  </a:cubicBezTo>
                  <a:cubicBezTo>
                    <a:pt x="369" y="0"/>
                    <a:pt x="369" y="0"/>
                    <a:pt x="369" y="0"/>
                  </a:cubicBezTo>
                  <a:cubicBezTo>
                    <a:pt x="358" y="6"/>
                    <a:pt x="358" y="6"/>
                    <a:pt x="358" y="6"/>
                  </a:cubicBezTo>
                  <a:cubicBezTo>
                    <a:pt x="445" y="56"/>
                    <a:pt x="445" y="56"/>
                    <a:pt x="445" y="56"/>
                  </a:cubicBezTo>
                  <a:lnTo>
                    <a:pt x="445" y="67"/>
                  </a:lnTo>
                  <a:close/>
                  <a:moveTo>
                    <a:pt x="446" y="55"/>
                  </a:moveTo>
                  <a:cubicBezTo>
                    <a:pt x="446" y="55"/>
                    <a:pt x="446" y="55"/>
                    <a:pt x="446" y="55"/>
                  </a:cubicBezTo>
                  <a:cubicBezTo>
                    <a:pt x="362" y="6"/>
                    <a:pt x="362" y="6"/>
                    <a:pt x="362" y="6"/>
                  </a:cubicBezTo>
                  <a:cubicBezTo>
                    <a:pt x="369" y="3"/>
                    <a:pt x="369" y="3"/>
                    <a:pt x="369" y="3"/>
                  </a:cubicBezTo>
                  <a:cubicBezTo>
                    <a:pt x="574" y="122"/>
                    <a:pt x="574" y="122"/>
                    <a:pt x="574" y="122"/>
                  </a:cubicBezTo>
                  <a:cubicBezTo>
                    <a:pt x="520" y="153"/>
                    <a:pt x="520" y="153"/>
                    <a:pt x="520" y="153"/>
                  </a:cubicBezTo>
                  <a:cubicBezTo>
                    <a:pt x="520" y="153"/>
                    <a:pt x="519" y="153"/>
                    <a:pt x="519" y="154"/>
                  </a:cubicBezTo>
                  <a:cubicBezTo>
                    <a:pt x="513" y="157"/>
                    <a:pt x="513" y="157"/>
                    <a:pt x="513" y="157"/>
                  </a:cubicBezTo>
                  <a:cubicBezTo>
                    <a:pt x="512" y="158"/>
                    <a:pt x="512" y="158"/>
                    <a:pt x="512" y="158"/>
                  </a:cubicBezTo>
                  <a:cubicBezTo>
                    <a:pt x="512" y="158"/>
                    <a:pt x="512" y="159"/>
                    <a:pt x="512" y="159"/>
                  </a:cubicBezTo>
                  <a:cubicBezTo>
                    <a:pt x="512" y="175"/>
                    <a:pt x="512" y="175"/>
                    <a:pt x="512" y="175"/>
                  </a:cubicBezTo>
                  <a:cubicBezTo>
                    <a:pt x="512" y="175"/>
                    <a:pt x="512" y="175"/>
                    <a:pt x="512" y="175"/>
                  </a:cubicBezTo>
                  <a:cubicBezTo>
                    <a:pt x="512" y="175"/>
                    <a:pt x="513" y="176"/>
                    <a:pt x="513" y="176"/>
                  </a:cubicBezTo>
                  <a:cubicBezTo>
                    <a:pt x="726" y="297"/>
                    <a:pt x="726" y="297"/>
                    <a:pt x="726" y="297"/>
                  </a:cubicBezTo>
                  <a:cubicBezTo>
                    <a:pt x="673" y="328"/>
                    <a:pt x="673" y="328"/>
                    <a:pt x="673" y="328"/>
                  </a:cubicBezTo>
                  <a:cubicBezTo>
                    <a:pt x="522" y="241"/>
                    <a:pt x="522" y="241"/>
                    <a:pt x="522" y="241"/>
                  </a:cubicBezTo>
                  <a:cubicBezTo>
                    <a:pt x="522" y="241"/>
                    <a:pt x="521" y="241"/>
                    <a:pt x="521" y="241"/>
                  </a:cubicBezTo>
                  <a:cubicBezTo>
                    <a:pt x="520" y="241"/>
                    <a:pt x="520" y="241"/>
                    <a:pt x="520" y="241"/>
                  </a:cubicBezTo>
                  <a:cubicBezTo>
                    <a:pt x="369" y="328"/>
                    <a:pt x="369" y="328"/>
                    <a:pt x="369" y="328"/>
                  </a:cubicBezTo>
                  <a:cubicBezTo>
                    <a:pt x="294" y="285"/>
                    <a:pt x="294" y="285"/>
                    <a:pt x="294" y="285"/>
                  </a:cubicBezTo>
                  <a:cubicBezTo>
                    <a:pt x="294" y="285"/>
                    <a:pt x="293" y="285"/>
                    <a:pt x="293" y="285"/>
                  </a:cubicBezTo>
                  <a:cubicBezTo>
                    <a:pt x="292" y="285"/>
                    <a:pt x="292" y="285"/>
                    <a:pt x="292" y="285"/>
                  </a:cubicBezTo>
                  <a:cubicBezTo>
                    <a:pt x="205" y="335"/>
                    <a:pt x="205" y="335"/>
                    <a:pt x="205" y="335"/>
                  </a:cubicBezTo>
                  <a:cubicBezTo>
                    <a:pt x="4" y="217"/>
                    <a:pt x="4" y="217"/>
                    <a:pt x="4" y="217"/>
                  </a:cubicBezTo>
                  <a:cubicBezTo>
                    <a:pt x="80" y="173"/>
                    <a:pt x="80" y="173"/>
                    <a:pt x="80" y="173"/>
                  </a:cubicBezTo>
                  <a:cubicBezTo>
                    <a:pt x="80" y="173"/>
                    <a:pt x="80" y="172"/>
                    <a:pt x="81" y="172"/>
                  </a:cubicBezTo>
                  <a:cubicBezTo>
                    <a:pt x="81" y="172"/>
                    <a:pt x="81" y="171"/>
                    <a:pt x="81" y="171"/>
                  </a:cubicBezTo>
                  <a:cubicBezTo>
                    <a:pt x="81" y="161"/>
                    <a:pt x="81" y="161"/>
                    <a:pt x="81" y="161"/>
                  </a:cubicBezTo>
                  <a:cubicBezTo>
                    <a:pt x="81" y="161"/>
                    <a:pt x="81" y="161"/>
                    <a:pt x="81" y="161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15" y="123"/>
                    <a:pt x="15" y="123"/>
                    <a:pt x="15" y="123"/>
                  </a:cubicBezTo>
                  <a:cubicBezTo>
                    <a:pt x="80" y="85"/>
                    <a:pt x="80" y="85"/>
                    <a:pt x="80" y="85"/>
                  </a:cubicBezTo>
                  <a:cubicBezTo>
                    <a:pt x="80" y="85"/>
                    <a:pt x="80" y="85"/>
                    <a:pt x="81" y="84"/>
                  </a:cubicBezTo>
                  <a:cubicBezTo>
                    <a:pt x="81" y="84"/>
                    <a:pt x="81" y="84"/>
                    <a:pt x="81" y="83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0" y="73"/>
                    <a:pt x="80" y="72"/>
                    <a:pt x="80" y="72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165" y="11"/>
                    <a:pt x="165" y="11"/>
                    <a:pt x="165" y="11"/>
                  </a:cubicBezTo>
                  <a:cubicBezTo>
                    <a:pt x="165" y="47"/>
                    <a:pt x="165" y="47"/>
                    <a:pt x="165" y="47"/>
                  </a:cubicBezTo>
                  <a:cubicBezTo>
                    <a:pt x="165" y="47"/>
                    <a:pt x="166" y="47"/>
                    <a:pt x="166" y="48"/>
                  </a:cubicBezTo>
                  <a:cubicBezTo>
                    <a:pt x="166" y="48"/>
                    <a:pt x="166" y="48"/>
                    <a:pt x="166" y="49"/>
                  </a:cubicBezTo>
                  <a:cubicBezTo>
                    <a:pt x="212" y="75"/>
                    <a:pt x="212" y="75"/>
                    <a:pt x="212" y="75"/>
                  </a:cubicBezTo>
                  <a:cubicBezTo>
                    <a:pt x="139" y="117"/>
                    <a:pt x="139" y="117"/>
                    <a:pt x="139" y="117"/>
                  </a:cubicBezTo>
                  <a:cubicBezTo>
                    <a:pt x="139" y="118"/>
                    <a:pt x="139" y="118"/>
                    <a:pt x="139" y="118"/>
                  </a:cubicBezTo>
                  <a:cubicBezTo>
                    <a:pt x="138" y="118"/>
                    <a:pt x="138" y="119"/>
                    <a:pt x="138" y="119"/>
                  </a:cubicBezTo>
                  <a:cubicBezTo>
                    <a:pt x="138" y="140"/>
                    <a:pt x="138" y="140"/>
                    <a:pt x="138" y="140"/>
                  </a:cubicBezTo>
                  <a:cubicBezTo>
                    <a:pt x="138" y="140"/>
                    <a:pt x="138" y="141"/>
                    <a:pt x="139" y="141"/>
                  </a:cubicBezTo>
                  <a:cubicBezTo>
                    <a:pt x="139" y="141"/>
                    <a:pt x="139" y="141"/>
                    <a:pt x="140" y="141"/>
                  </a:cubicBezTo>
                  <a:cubicBezTo>
                    <a:pt x="140" y="142"/>
                    <a:pt x="142" y="143"/>
                    <a:pt x="143" y="143"/>
                  </a:cubicBezTo>
                  <a:cubicBezTo>
                    <a:pt x="152" y="149"/>
                    <a:pt x="162" y="154"/>
                    <a:pt x="172" y="159"/>
                  </a:cubicBezTo>
                  <a:cubicBezTo>
                    <a:pt x="188" y="168"/>
                    <a:pt x="203" y="177"/>
                    <a:pt x="219" y="186"/>
                  </a:cubicBezTo>
                  <a:cubicBezTo>
                    <a:pt x="229" y="193"/>
                    <a:pt x="229" y="193"/>
                    <a:pt x="229" y="193"/>
                  </a:cubicBezTo>
                  <a:cubicBezTo>
                    <a:pt x="240" y="199"/>
                    <a:pt x="250" y="205"/>
                    <a:pt x="261" y="212"/>
                  </a:cubicBezTo>
                  <a:cubicBezTo>
                    <a:pt x="261" y="212"/>
                    <a:pt x="261" y="212"/>
                    <a:pt x="262" y="212"/>
                  </a:cubicBezTo>
                  <a:cubicBezTo>
                    <a:pt x="262" y="212"/>
                    <a:pt x="262" y="212"/>
                    <a:pt x="263" y="212"/>
                  </a:cubicBezTo>
                  <a:cubicBezTo>
                    <a:pt x="263" y="212"/>
                    <a:pt x="263" y="212"/>
                    <a:pt x="263" y="212"/>
                  </a:cubicBezTo>
                  <a:cubicBezTo>
                    <a:pt x="263" y="211"/>
                    <a:pt x="263" y="211"/>
                    <a:pt x="263" y="211"/>
                  </a:cubicBezTo>
                  <a:cubicBezTo>
                    <a:pt x="354" y="156"/>
                    <a:pt x="354" y="156"/>
                    <a:pt x="354" y="156"/>
                  </a:cubicBezTo>
                  <a:cubicBezTo>
                    <a:pt x="368" y="164"/>
                    <a:pt x="368" y="164"/>
                    <a:pt x="368" y="164"/>
                  </a:cubicBezTo>
                  <a:cubicBezTo>
                    <a:pt x="368" y="165"/>
                    <a:pt x="368" y="165"/>
                    <a:pt x="369" y="165"/>
                  </a:cubicBezTo>
                  <a:cubicBezTo>
                    <a:pt x="369" y="165"/>
                    <a:pt x="370" y="165"/>
                    <a:pt x="370" y="164"/>
                  </a:cubicBezTo>
                  <a:cubicBezTo>
                    <a:pt x="446" y="121"/>
                    <a:pt x="446" y="121"/>
                    <a:pt x="446" y="121"/>
                  </a:cubicBezTo>
                  <a:cubicBezTo>
                    <a:pt x="446" y="120"/>
                    <a:pt x="446" y="120"/>
                    <a:pt x="446" y="120"/>
                  </a:cubicBezTo>
                  <a:cubicBezTo>
                    <a:pt x="446" y="119"/>
                    <a:pt x="446" y="119"/>
                    <a:pt x="446" y="119"/>
                  </a:cubicBezTo>
                  <a:cubicBezTo>
                    <a:pt x="446" y="61"/>
                    <a:pt x="446" y="61"/>
                    <a:pt x="446" y="61"/>
                  </a:cubicBezTo>
                  <a:cubicBezTo>
                    <a:pt x="446" y="56"/>
                    <a:pt x="446" y="56"/>
                    <a:pt x="446" y="56"/>
                  </a:cubicBezTo>
                  <a:cubicBezTo>
                    <a:pt x="446" y="56"/>
                    <a:pt x="446" y="55"/>
                    <a:pt x="446" y="55"/>
                  </a:cubicBezTo>
                  <a:close/>
                </a:path>
              </a:pathLst>
            </a:cu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3" name="Freeform 31"/>
            <p:cNvSpPr>
              <a:spLocks/>
            </p:cNvSpPr>
            <p:nvPr/>
          </p:nvSpPr>
          <p:spPr bwMode="auto">
            <a:xfrm>
              <a:off x="5184" y="4744"/>
              <a:ext cx="329" cy="200"/>
            </a:xfrm>
            <a:custGeom>
              <a:avLst/>
              <a:gdLst>
                <a:gd name="T0" fmla="*/ 277 w 249"/>
                <a:gd name="T1" fmla="*/ 81 h 151"/>
                <a:gd name="T2" fmla="*/ 329 w 249"/>
                <a:gd name="T3" fmla="*/ 50 h 151"/>
                <a:gd name="T4" fmla="*/ 242 w 249"/>
                <a:gd name="T5" fmla="*/ 0 h 151"/>
                <a:gd name="T6" fmla="*/ 242 w 249"/>
                <a:gd name="T7" fmla="*/ 77 h 151"/>
                <a:gd name="T8" fmla="*/ 242 w 249"/>
                <a:gd name="T9" fmla="*/ 78 h 151"/>
                <a:gd name="T10" fmla="*/ 242 w 249"/>
                <a:gd name="T11" fmla="*/ 79 h 151"/>
                <a:gd name="T12" fmla="*/ 141 w 249"/>
                <a:gd name="T13" fmla="*/ 136 h 151"/>
                <a:gd name="T14" fmla="*/ 140 w 249"/>
                <a:gd name="T15" fmla="*/ 138 h 151"/>
                <a:gd name="T16" fmla="*/ 139 w 249"/>
                <a:gd name="T17" fmla="*/ 136 h 151"/>
                <a:gd name="T18" fmla="*/ 120 w 249"/>
                <a:gd name="T19" fmla="*/ 126 h 151"/>
                <a:gd name="T20" fmla="*/ 0 w 249"/>
                <a:gd name="T21" fmla="*/ 199 h 151"/>
                <a:gd name="T22" fmla="*/ 0 w 249"/>
                <a:gd name="T23" fmla="*/ 200 h 151"/>
                <a:gd name="T24" fmla="*/ 0 w 249"/>
                <a:gd name="T25" fmla="*/ 200 h 151"/>
                <a:gd name="T26" fmla="*/ 0 w 249"/>
                <a:gd name="T27" fmla="*/ 200 h 151"/>
                <a:gd name="T28" fmla="*/ 44 w 249"/>
                <a:gd name="T29" fmla="*/ 196 h 151"/>
                <a:gd name="T30" fmla="*/ 124 w 249"/>
                <a:gd name="T31" fmla="*/ 143 h 151"/>
                <a:gd name="T32" fmla="*/ 124 w 249"/>
                <a:gd name="T33" fmla="*/ 143 h 151"/>
                <a:gd name="T34" fmla="*/ 143 w 249"/>
                <a:gd name="T35" fmla="*/ 156 h 151"/>
                <a:gd name="T36" fmla="*/ 277 w 249"/>
                <a:gd name="T37" fmla="*/ 81 h 15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49" h="151">
                  <a:moveTo>
                    <a:pt x="210" y="61"/>
                  </a:moveTo>
                  <a:cubicBezTo>
                    <a:pt x="249" y="38"/>
                    <a:pt x="249" y="38"/>
                    <a:pt x="249" y="38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58"/>
                    <a:pt x="183" y="58"/>
                    <a:pt x="183" y="58"/>
                  </a:cubicBezTo>
                  <a:cubicBezTo>
                    <a:pt x="183" y="58"/>
                    <a:pt x="183" y="58"/>
                    <a:pt x="183" y="59"/>
                  </a:cubicBezTo>
                  <a:cubicBezTo>
                    <a:pt x="183" y="59"/>
                    <a:pt x="183" y="59"/>
                    <a:pt x="183" y="60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7" y="104"/>
                    <a:pt x="106" y="104"/>
                    <a:pt x="106" y="104"/>
                  </a:cubicBezTo>
                  <a:cubicBezTo>
                    <a:pt x="105" y="104"/>
                    <a:pt x="105" y="104"/>
                    <a:pt x="105" y="103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33" y="148"/>
                    <a:pt x="33" y="148"/>
                    <a:pt x="33" y="14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94" y="108"/>
                    <a:pt x="94" y="108"/>
                    <a:pt x="94" y="108"/>
                  </a:cubicBezTo>
                  <a:cubicBezTo>
                    <a:pt x="108" y="118"/>
                    <a:pt x="108" y="118"/>
                    <a:pt x="108" y="118"/>
                  </a:cubicBezTo>
                  <a:lnTo>
                    <a:pt x="210" y="61"/>
                  </a:ln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4" name="Freeform 32"/>
            <p:cNvSpPr>
              <a:spLocks/>
            </p:cNvSpPr>
            <p:nvPr/>
          </p:nvSpPr>
          <p:spPr bwMode="auto">
            <a:xfrm>
              <a:off x="5324" y="4752"/>
              <a:ext cx="100" cy="73"/>
            </a:xfrm>
            <a:custGeom>
              <a:avLst/>
              <a:gdLst>
                <a:gd name="T0" fmla="*/ 100 w 100"/>
                <a:gd name="T1" fmla="*/ 15 h 73"/>
                <a:gd name="T2" fmla="*/ 100 w 100"/>
                <a:gd name="T3" fmla="*/ 0 h 73"/>
                <a:gd name="T4" fmla="*/ 0 w 100"/>
                <a:gd name="T5" fmla="*/ 58 h 73"/>
                <a:gd name="T6" fmla="*/ 0 w 100"/>
                <a:gd name="T7" fmla="*/ 73 h 73"/>
                <a:gd name="T8" fmla="*/ 100 w 100"/>
                <a:gd name="T9" fmla="*/ 15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0" h="73">
                  <a:moveTo>
                    <a:pt x="100" y="15"/>
                  </a:moveTo>
                  <a:lnTo>
                    <a:pt x="100" y="0"/>
                  </a:lnTo>
                  <a:lnTo>
                    <a:pt x="0" y="58"/>
                  </a:lnTo>
                  <a:lnTo>
                    <a:pt x="0" y="73"/>
                  </a:lnTo>
                  <a:lnTo>
                    <a:pt x="100" y="15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5" name="Freeform 33"/>
            <p:cNvSpPr>
              <a:spLocks/>
            </p:cNvSpPr>
            <p:nvPr/>
          </p:nvSpPr>
          <p:spPr bwMode="auto">
            <a:xfrm>
              <a:off x="5324" y="4738"/>
              <a:ext cx="100" cy="72"/>
            </a:xfrm>
            <a:custGeom>
              <a:avLst/>
              <a:gdLst>
                <a:gd name="T0" fmla="*/ 100 w 100"/>
                <a:gd name="T1" fmla="*/ 14 h 72"/>
                <a:gd name="T2" fmla="*/ 100 w 100"/>
                <a:gd name="T3" fmla="*/ 0 h 72"/>
                <a:gd name="T4" fmla="*/ 2 w 100"/>
                <a:gd name="T5" fmla="*/ 56 h 72"/>
                <a:gd name="T6" fmla="*/ 0 w 100"/>
                <a:gd name="T7" fmla="*/ 58 h 72"/>
                <a:gd name="T8" fmla="*/ 0 w 100"/>
                <a:gd name="T9" fmla="*/ 72 h 72"/>
                <a:gd name="T10" fmla="*/ 100 w 100"/>
                <a:gd name="T11" fmla="*/ 14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72">
                  <a:moveTo>
                    <a:pt x="100" y="14"/>
                  </a:moveTo>
                  <a:lnTo>
                    <a:pt x="100" y="0"/>
                  </a:lnTo>
                  <a:lnTo>
                    <a:pt x="2" y="56"/>
                  </a:lnTo>
                  <a:lnTo>
                    <a:pt x="0" y="58"/>
                  </a:lnTo>
                  <a:lnTo>
                    <a:pt x="0" y="72"/>
                  </a:lnTo>
                  <a:lnTo>
                    <a:pt x="100" y="14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6" name="Freeform 34"/>
            <p:cNvSpPr>
              <a:spLocks/>
            </p:cNvSpPr>
            <p:nvPr/>
          </p:nvSpPr>
          <p:spPr bwMode="auto">
            <a:xfrm>
              <a:off x="5326" y="4654"/>
              <a:ext cx="496" cy="445"/>
            </a:xfrm>
            <a:custGeom>
              <a:avLst/>
              <a:gdLst>
                <a:gd name="T0" fmla="*/ 282 w 496"/>
                <a:gd name="T1" fmla="*/ 165 h 445"/>
                <a:gd name="T2" fmla="*/ 274 w 496"/>
                <a:gd name="T3" fmla="*/ 171 h 445"/>
                <a:gd name="T4" fmla="*/ 199 w 496"/>
                <a:gd name="T5" fmla="*/ 214 h 445"/>
                <a:gd name="T6" fmla="*/ 199 w 496"/>
                <a:gd name="T7" fmla="*/ 214 h 445"/>
                <a:gd name="T8" fmla="*/ 189 w 496"/>
                <a:gd name="T9" fmla="*/ 220 h 445"/>
                <a:gd name="T10" fmla="*/ 199 w 496"/>
                <a:gd name="T11" fmla="*/ 225 h 445"/>
                <a:gd name="T12" fmla="*/ 491 w 496"/>
                <a:gd name="T13" fmla="*/ 393 h 445"/>
                <a:gd name="T14" fmla="*/ 475 w 496"/>
                <a:gd name="T15" fmla="*/ 402 h 445"/>
                <a:gd name="T16" fmla="*/ 402 w 496"/>
                <a:gd name="T17" fmla="*/ 444 h 445"/>
                <a:gd name="T18" fmla="*/ 405 w 496"/>
                <a:gd name="T19" fmla="*/ 445 h 445"/>
                <a:gd name="T20" fmla="*/ 496 w 496"/>
                <a:gd name="T21" fmla="*/ 393 h 445"/>
                <a:gd name="T22" fmla="*/ 204 w 496"/>
                <a:gd name="T23" fmla="*/ 225 h 445"/>
                <a:gd name="T24" fmla="*/ 195 w 496"/>
                <a:gd name="T25" fmla="*/ 220 h 445"/>
                <a:gd name="T26" fmla="*/ 204 w 496"/>
                <a:gd name="T27" fmla="*/ 214 h 445"/>
                <a:gd name="T28" fmla="*/ 204 w 496"/>
                <a:gd name="T29" fmla="*/ 214 h 445"/>
                <a:gd name="T30" fmla="*/ 289 w 496"/>
                <a:gd name="T31" fmla="*/ 165 h 445"/>
                <a:gd name="T32" fmla="*/ 3 w 496"/>
                <a:gd name="T33" fmla="*/ 0 h 445"/>
                <a:gd name="T34" fmla="*/ 0 w 496"/>
                <a:gd name="T35" fmla="*/ 3 h 445"/>
                <a:gd name="T36" fmla="*/ 282 w 496"/>
                <a:gd name="T37" fmla="*/ 165 h 44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96" h="445">
                  <a:moveTo>
                    <a:pt x="282" y="165"/>
                  </a:moveTo>
                  <a:lnTo>
                    <a:pt x="274" y="171"/>
                  </a:lnTo>
                  <a:lnTo>
                    <a:pt x="199" y="214"/>
                  </a:lnTo>
                  <a:lnTo>
                    <a:pt x="189" y="220"/>
                  </a:lnTo>
                  <a:lnTo>
                    <a:pt x="199" y="225"/>
                  </a:lnTo>
                  <a:lnTo>
                    <a:pt x="491" y="393"/>
                  </a:lnTo>
                  <a:lnTo>
                    <a:pt x="475" y="402"/>
                  </a:lnTo>
                  <a:lnTo>
                    <a:pt x="402" y="444"/>
                  </a:lnTo>
                  <a:lnTo>
                    <a:pt x="405" y="445"/>
                  </a:lnTo>
                  <a:lnTo>
                    <a:pt x="496" y="393"/>
                  </a:lnTo>
                  <a:lnTo>
                    <a:pt x="204" y="225"/>
                  </a:lnTo>
                  <a:lnTo>
                    <a:pt x="195" y="220"/>
                  </a:lnTo>
                  <a:lnTo>
                    <a:pt x="204" y="214"/>
                  </a:lnTo>
                  <a:lnTo>
                    <a:pt x="289" y="165"/>
                  </a:lnTo>
                  <a:lnTo>
                    <a:pt x="3" y="0"/>
                  </a:lnTo>
                  <a:lnTo>
                    <a:pt x="0" y="3"/>
                  </a:lnTo>
                  <a:lnTo>
                    <a:pt x="282" y="165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7" name="Freeform 35"/>
            <p:cNvSpPr>
              <a:spLocks/>
            </p:cNvSpPr>
            <p:nvPr/>
          </p:nvSpPr>
          <p:spPr bwMode="auto">
            <a:xfrm>
              <a:off x="5301" y="4654"/>
              <a:ext cx="307" cy="171"/>
            </a:xfrm>
            <a:custGeom>
              <a:avLst/>
              <a:gdLst>
                <a:gd name="T0" fmla="*/ 299 w 307"/>
                <a:gd name="T1" fmla="*/ 171 h 171"/>
                <a:gd name="T2" fmla="*/ 307 w 307"/>
                <a:gd name="T3" fmla="*/ 165 h 171"/>
                <a:gd name="T4" fmla="*/ 25 w 307"/>
                <a:gd name="T5" fmla="*/ 3 h 171"/>
                <a:gd name="T6" fmla="*/ 23 w 307"/>
                <a:gd name="T7" fmla="*/ 0 h 171"/>
                <a:gd name="T8" fmla="*/ 0 w 307"/>
                <a:gd name="T9" fmla="*/ 14 h 171"/>
                <a:gd name="T10" fmla="*/ 8 w 307"/>
                <a:gd name="T11" fmla="*/ 18 h 171"/>
                <a:gd name="T12" fmla="*/ 23 w 307"/>
                <a:gd name="T13" fmla="*/ 10 h 171"/>
                <a:gd name="T14" fmla="*/ 299 w 307"/>
                <a:gd name="T15" fmla="*/ 171 h 1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7" h="171">
                  <a:moveTo>
                    <a:pt x="299" y="171"/>
                  </a:moveTo>
                  <a:lnTo>
                    <a:pt x="307" y="165"/>
                  </a:lnTo>
                  <a:lnTo>
                    <a:pt x="25" y="3"/>
                  </a:lnTo>
                  <a:lnTo>
                    <a:pt x="23" y="0"/>
                  </a:lnTo>
                  <a:lnTo>
                    <a:pt x="0" y="14"/>
                  </a:lnTo>
                  <a:lnTo>
                    <a:pt x="8" y="18"/>
                  </a:lnTo>
                  <a:lnTo>
                    <a:pt x="23" y="10"/>
                  </a:lnTo>
                  <a:lnTo>
                    <a:pt x="299" y="17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8" name="Freeform 36"/>
            <p:cNvSpPr>
              <a:spLocks noEditPoints="1"/>
            </p:cNvSpPr>
            <p:nvPr/>
          </p:nvSpPr>
          <p:spPr bwMode="auto">
            <a:xfrm>
              <a:off x="5063" y="4586"/>
              <a:ext cx="779" cy="524"/>
            </a:xfrm>
            <a:custGeom>
              <a:avLst/>
              <a:gdLst>
                <a:gd name="T0" fmla="*/ 467 w 589"/>
                <a:gd name="T1" fmla="*/ 282 h 397"/>
                <a:gd name="T2" fmla="*/ 467 w 589"/>
                <a:gd name="T3" fmla="*/ 282 h 397"/>
                <a:gd name="T4" fmla="*/ 458 w 589"/>
                <a:gd name="T5" fmla="*/ 288 h 397"/>
                <a:gd name="T6" fmla="*/ 467 w 589"/>
                <a:gd name="T7" fmla="*/ 293 h 397"/>
                <a:gd name="T8" fmla="*/ 759 w 589"/>
                <a:gd name="T9" fmla="*/ 461 h 397"/>
                <a:gd name="T10" fmla="*/ 668 w 589"/>
                <a:gd name="T11" fmla="*/ 513 h 397"/>
                <a:gd name="T12" fmla="*/ 665 w 589"/>
                <a:gd name="T13" fmla="*/ 512 h 397"/>
                <a:gd name="T14" fmla="*/ 663 w 589"/>
                <a:gd name="T15" fmla="*/ 513 h 397"/>
                <a:gd name="T16" fmla="*/ 464 w 589"/>
                <a:gd name="T17" fmla="*/ 400 h 397"/>
                <a:gd name="T18" fmla="*/ 266 w 589"/>
                <a:gd name="T19" fmla="*/ 513 h 397"/>
                <a:gd name="T20" fmla="*/ 263 w 589"/>
                <a:gd name="T21" fmla="*/ 512 h 397"/>
                <a:gd name="T22" fmla="*/ 261 w 589"/>
                <a:gd name="T23" fmla="*/ 513 h 397"/>
                <a:gd name="T24" fmla="*/ 160 w 589"/>
                <a:gd name="T25" fmla="*/ 455 h 397"/>
                <a:gd name="T26" fmla="*/ 160 w 589"/>
                <a:gd name="T27" fmla="*/ 459 h 397"/>
                <a:gd name="T28" fmla="*/ 160 w 589"/>
                <a:gd name="T29" fmla="*/ 466 h 397"/>
                <a:gd name="T30" fmla="*/ 261 w 589"/>
                <a:gd name="T31" fmla="*/ 524 h 397"/>
                <a:gd name="T32" fmla="*/ 462 w 589"/>
                <a:gd name="T33" fmla="*/ 409 h 397"/>
                <a:gd name="T34" fmla="*/ 663 w 589"/>
                <a:gd name="T35" fmla="*/ 524 h 397"/>
                <a:gd name="T36" fmla="*/ 663 w 589"/>
                <a:gd name="T37" fmla="*/ 524 h 397"/>
                <a:gd name="T38" fmla="*/ 706 w 589"/>
                <a:gd name="T39" fmla="*/ 523 h 397"/>
                <a:gd name="T40" fmla="*/ 712 w 589"/>
                <a:gd name="T41" fmla="*/ 523 h 397"/>
                <a:gd name="T42" fmla="*/ 771 w 589"/>
                <a:gd name="T43" fmla="*/ 503 h 397"/>
                <a:gd name="T44" fmla="*/ 776 w 589"/>
                <a:gd name="T45" fmla="*/ 495 h 397"/>
                <a:gd name="T46" fmla="*/ 778 w 589"/>
                <a:gd name="T47" fmla="*/ 495 h 397"/>
                <a:gd name="T48" fmla="*/ 779 w 589"/>
                <a:gd name="T49" fmla="*/ 488 h 397"/>
                <a:gd name="T50" fmla="*/ 779 w 589"/>
                <a:gd name="T51" fmla="*/ 482 h 397"/>
                <a:gd name="T52" fmla="*/ 771 w 589"/>
                <a:gd name="T53" fmla="*/ 462 h 397"/>
                <a:gd name="T54" fmla="*/ 562 w 589"/>
                <a:gd name="T55" fmla="*/ 341 h 397"/>
                <a:gd name="T56" fmla="*/ 471 w 589"/>
                <a:gd name="T57" fmla="*/ 288 h 397"/>
                <a:gd name="T58" fmla="*/ 562 w 589"/>
                <a:gd name="T59" fmla="*/ 235 h 397"/>
                <a:gd name="T60" fmla="*/ 261 w 589"/>
                <a:gd name="T61" fmla="*/ 61 h 397"/>
                <a:gd name="T62" fmla="*/ 231 w 589"/>
                <a:gd name="T63" fmla="*/ 78 h 397"/>
                <a:gd name="T64" fmla="*/ 97 w 589"/>
                <a:gd name="T65" fmla="*/ 0 h 397"/>
                <a:gd name="T66" fmla="*/ 0 w 589"/>
                <a:gd name="T67" fmla="*/ 57 h 397"/>
                <a:gd name="T68" fmla="*/ 263 w 589"/>
                <a:gd name="T69" fmla="*/ 209 h 397"/>
                <a:gd name="T70" fmla="*/ 361 w 589"/>
                <a:gd name="T71" fmla="*/ 152 h 397"/>
                <a:gd name="T72" fmla="*/ 246 w 589"/>
                <a:gd name="T73" fmla="*/ 86 h 397"/>
                <a:gd name="T74" fmla="*/ 238 w 589"/>
                <a:gd name="T75" fmla="*/ 82 h 397"/>
                <a:gd name="T76" fmla="*/ 261 w 589"/>
                <a:gd name="T77" fmla="*/ 69 h 397"/>
                <a:gd name="T78" fmla="*/ 263 w 589"/>
                <a:gd name="T79" fmla="*/ 71 h 397"/>
                <a:gd name="T80" fmla="*/ 266 w 589"/>
                <a:gd name="T81" fmla="*/ 69 h 397"/>
                <a:gd name="T82" fmla="*/ 552 w 589"/>
                <a:gd name="T83" fmla="*/ 234 h 397"/>
                <a:gd name="T84" fmla="*/ 467 w 589"/>
                <a:gd name="T85" fmla="*/ 282 h 397"/>
                <a:gd name="T86" fmla="*/ 11 w 589"/>
                <a:gd name="T87" fmla="*/ 61 h 397"/>
                <a:gd name="T88" fmla="*/ 4 w 589"/>
                <a:gd name="T89" fmla="*/ 57 h 397"/>
                <a:gd name="T90" fmla="*/ 94 w 589"/>
                <a:gd name="T91" fmla="*/ 5 h 397"/>
                <a:gd name="T92" fmla="*/ 350 w 589"/>
                <a:gd name="T93" fmla="*/ 152 h 397"/>
                <a:gd name="T94" fmla="*/ 344 w 589"/>
                <a:gd name="T95" fmla="*/ 156 h 397"/>
                <a:gd name="T96" fmla="*/ 261 w 589"/>
                <a:gd name="T97" fmla="*/ 203 h 397"/>
                <a:gd name="T98" fmla="*/ 11 w 589"/>
                <a:gd name="T99" fmla="*/ 61 h 39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89" h="397">
                  <a:moveTo>
                    <a:pt x="353" y="214"/>
                  </a:moveTo>
                  <a:cubicBezTo>
                    <a:pt x="353" y="214"/>
                    <a:pt x="353" y="214"/>
                    <a:pt x="353" y="214"/>
                  </a:cubicBezTo>
                  <a:cubicBezTo>
                    <a:pt x="346" y="218"/>
                    <a:pt x="346" y="218"/>
                    <a:pt x="346" y="218"/>
                  </a:cubicBezTo>
                  <a:cubicBezTo>
                    <a:pt x="353" y="222"/>
                    <a:pt x="353" y="222"/>
                    <a:pt x="353" y="222"/>
                  </a:cubicBezTo>
                  <a:cubicBezTo>
                    <a:pt x="574" y="349"/>
                    <a:pt x="574" y="349"/>
                    <a:pt x="574" y="349"/>
                  </a:cubicBezTo>
                  <a:cubicBezTo>
                    <a:pt x="505" y="389"/>
                    <a:pt x="505" y="389"/>
                    <a:pt x="505" y="389"/>
                  </a:cubicBezTo>
                  <a:cubicBezTo>
                    <a:pt x="503" y="388"/>
                    <a:pt x="503" y="388"/>
                    <a:pt x="503" y="388"/>
                  </a:cubicBezTo>
                  <a:cubicBezTo>
                    <a:pt x="501" y="389"/>
                    <a:pt x="501" y="389"/>
                    <a:pt x="501" y="389"/>
                  </a:cubicBezTo>
                  <a:cubicBezTo>
                    <a:pt x="351" y="303"/>
                    <a:pt x="351" y="303"/>
                    <a:pt x="351" y="303"/>
                  </a:cubicBezTo>
                  <a:cubicBezTo>
                    <a:pt x="201" y="389"/>
                    <a:pt x="201" y="389"/>
                    <a:pt x="201" y="389"/>
                  </a:cubicBezTo>
                  <a:cubicBezTo>
                    <a:pt x="199" y="388"/>
                    <a:pt x="199" y="388"/>
                    <a:pt x="199" y="388"/>
                  </a:cubicBezTo>
                  <a:cubicBezTo>
                    <a:pt x="197" y="389"/>
                    <a:pt x="197" y="389"/>
                    <a:pt x="197" y="389"/>
                  </a:cubicBezTo>
                  <a:cubicBezTo>
                    <a:pt x="121" y="345"/>
                    <a:pt x="121" y="345"/>
                    <a:pt x="121" y="345"/>
                  </a:cubicBezTo>
                  <a:cubicBezTo>
                    <a:pt x="121" y="348"/>
                    <a:pt x="121" y="348"/>
                    <a:pt x="121" y="348"/>
                  </a:cubicBezTo>
                  <a:cubicBezTo>
                    <a:pt x="121" y="353"/>
                    <a:pt x="121" y="353"/>
                    <a:pt x="121" y="353"/>
                  </a:cubicBezTo>
                  <a:cubicBezTo>
                    <a:pt x="197" y="397"/>
                    <a:pt x="197" y="397"/>
                    <a:pt x="197" y="397"/>
                  </a:cubicBezTo>
                  <a:cubicBezTo>
                    <a:pt x="349" y="310"/>
                    <a:pt x="349" y="310"/>
                    <a:pt x="349" y="310"/>
                  </a:cubicBezTo>
                  <a:cubicBezTo>
                    <a:pt x="501" y="397"/>
                    <a:pt x="501" y="397"/>
                    <a:pt x="501" y="397"/>
                  </a:cubicBezTo>
                  <a:cubicBezTo>
                    <a:pt x="501" y="397"/>
                    <a:pt x="501" y="397"/>
                    <a:pt x="501" y="397"/>
                  </a:cubicBezTo>
                  <a:cubicBezTo>
                    <a:pt x="513" y="397"/>
                    <a:pt x="524" y="397"/>
                    <a:pt x="534" y="396"/>
                  </a:cubicBezTo>
                  <a:cubicBezTo>
                    <a:pt x="535" y="396"/>
                    <a:pt x="536" y="396"/>
                    <a:pt x="538" y="396"/>
                  </a:cubicBezTo>
                  <a:cubicBezTo>
                    <a:pt x="560" y="393"/>
                    <a:pt x="575" y="388"/>
                    <a:pt x="583" y="381"/>
                  </a:cubicBezTo>
                  <a:cubicBezTo>
                    <a:pt x="585" y="379"/>
                    <a:pt x="586" y="378"/>
                    <a:pt x="587" y="375"/>
                  </a:cubicBezTo>
                  <a:cubicBezTo>
                    <a:pt x="588" y="375"/>
                    <a:pt x="588" y="375"/>
                    <a:pt x="588" y="375"/>
                  </a:cubicBezTo>
                  <a:cubicBezTo>
                    <a:pt x="588" y="374"/>
                    <a:pt x="589" y="372"/>
                    <a:pt x="589" y="370"/>
                  </a:cubicBezTo>
                  <a:cubicBezTo>
                    <a:pt x="589" y="368"/>
                    <a:pt x="589" y="367"/>
                    <a:pt x="589" y="365"/>
                  </a:cubicBezTo>
                  <a:cubicBezTo>
                    <a:pt x="588" y="360"/>
                    <a:pt x="586" y="355"/>
                    <a:pt x="583" y="350"/>
                  </a:cubicBezTo>
                  <a:cubicBezTo>
                    <a:pt x="425" y="258"/>
                    <a:pt x="425" y="258"/>
                    <a:pt x="425" y="258"/>
                  </a:cubicBezTo>
                  <a:cubicBezTo>
                    <a:pt x="356" y="218"/>
                    <a:pt x="356" y="218"/>
                    <a:pt x="356" y="218"/>
                  </a:cubicBezTo>
                  <a:cubicBezTo>
                    <a:pt x="425" y="178"/>
                    <a:pt x="425" y="178"/>
                    <a:pt x="425" y="178"/>
                  </a:cubicBezTo>
                  <a:cubicBezTo>
                    <a:pt x="197" y="46"/>
                    <a:pt x="197" y="46"/>
                    <a:pt x="197" y="46"/>
                  </a:cubicBezTo>
                  <a:cubicBezTo>
                    <a:pt x="175" y="59"/>
                    <a:pt x="175" y="59"/>
                    <a:pt x="175" y="59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99" y="158"/>
                    <a:pt x="199" y="158"/>
                    <a:pt x="199" y="158"/>
                  </a:cubicBezTo>
                  <a:cubicBezTo>
                    <a:pt x="273" y="115"/>
                    <a:pt x="273" y="115"/>
                    <a:pt x="273" y="115"/>
                  </a:cubicBezTo>
                  <a:cubicBezTo>
                    <a:pt x="186" y="65"/>
                    <a:pt x="186" y="65"/>
                    <a:pt x="186" y="65"/>
                  </a:cubicBezTo>
                  <a:cubicBezTo>
                    <a:pt x="180" y="62"/>
                    <a:pt x="180" y="62"/>
                    <a:pt x="180" y="62"/>
                  </a:cubicBezTo>
                  <a:cubicBezTo>
                    <a:pt x="197" y="52"/>
                    <a:pt x="197" y="52"/>
                    <a:pt x="197" y="52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201" y="52"/>
                    <a:pt x="201" y="52"/>
                    <a:pt x="201" y="52"/>
                  </a:cubicBezTo>
                  <a:cubicBezTo>
                    <a:pt x="417" y="177"/>
                    <a:pt x="417" y="177"/>
                    <a:pt x="417" y="177"/>
                  </a:cubicBezTo>
                  <a:lnTo>
                    <a:pt x="353" y="214"/>
                  </a:lnTo>
                  <a:close/>
                  <a:moveTo>
                    <a:pt x="8" y="46"/>
                  </a:moveTo>
                  <a:cubicBezTo>
                    <a:pt x="3" y="43"/>
                    <a:pt x="3" y="43"/>
                    <a:pt x="3" y="43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265" y="115"/>
                    <a:pt x="265" y="115"/>
                    <a:pt x="265" y="115"/>
                  </a:cubicBezTo>
                  <a:cubicBezTo>
                    <a:pt x="260" y="118"/>
                    <a:pt x="260" y="118"/>
                    <a:pt x="260" y="118"/>
                  </a:cubicBezTo>
                  <a:cubicBezTo>
                    <a:pt x="197" y="154"/>
                    <a:pt x="197" y="154"/>
                    <a:pt x="197" y="154"/>
                  </a:cubicBezTo>
                  <a:lnTo>
                    <a:pt x="8" y="46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29" name="Freeform 37"/>
            <p:cNvSpPr>
              <a:spLocks/>
            </p:cNvSpPr>
            <p:nvPr/>
          </p:nvSpPr>
          <p:spPr bwMode="auto">
            <a:xfrm>
              <a:off x="5067" y="4591"/>
              <a:ext cx="347" cy="151"/>
            </a:xfrm>
            <a:custGeom>
              <a:avLst/>
              <a:gdLst>
                <a:gd name="T0" fmla="*/ 7 w 347"/>
                <a:gd name="T1" fmla="*/ 55 h 151"/>
                <a:gd name="T2" fmla="*/ 90 w 347"/>
                <a:gd name="T3" fmla="*/ 7 h 151"/>
                <a:gd name="T4" fmla="*/ 340 w 347"/>
                <a:gd name="T5" fmla="*/ 151 h 151"/>
                <a:gd name="T6" fmla="*/ 347 w 347"/>
                <a:gd name="T7" fmla="*/ 147 h 151"/>
                <a:gd name="T8" fmla="*/ 90 w 347"/>
                <a:gd name="T9" fmla="*/ 0 h 151"/>
                <a:gd name="T10" fmla="*/ 0 w 347"/>
                <a:gd name="T11" fmla="*/ 51 h 151"/>
                <a:gd name="T12" fmla="*/ 7 w 347"/>
                <a:gd name="T13" fmla="*/ 55 h 15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7" h="151">
                  <a:moveTo>
                    <a:pt x="7" y="55"/>
                  </a:moveTo>
                  <a:lnTo>
                    <a:pt x="90" y="7"/>
                  </a:lnTo>
                  <a:lnTo>
                    <a:pt x="340" y="151"/>
                  </a:lnTo>
                  <a:lnTo>
                    <a:pt x="347" y="147"/>
                  </a:lnTo>
                  <a:lnTo>
                    <a:pt x="90" y="0"/>
                  </a:lnTo>
                  <a:lnTo>
                    <a:pt x="0" y="51"/>
                  </a:lnTo>
                  <a:lnTo>
                    <a:pt x="7" y="5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0" name="Freeform 38"/>
            <p:cNvSpPr>
              <a:spLocks noEditPoints="1"/>
            </p:cNvSpPr>
            <p:nvPr/>
          </p:nvSpPr>
          <p:spPr bwMode="auto">
            <a:xfrm>
              <a:off x="5074" y="4598"/>
              <a:ext cx="333" cy="191"/>
            </a:xfrm>
            <a:custGeom>
              <a:avLst/>
              <a:gdLst>
                <a:gd name="T0" fmla="*/ 83 w 333"/>
                <a:gd name="T1" fmla="*/ 0 h 191"/>
                <a:gd name="T2" fmla="*/ 0 w 333"/>
                <a:gd name="T3" fmla="*/ 48 h 191"/>
                <a:gd name="T4" fmla="*/ 250 w 333"/>
                <a:gd name="T5" fmla="*/ 191 h 191"/>
                <a:gd name="T6" fmla="*/ 333 w 333"/>
                <a:gd name="T7" fmla="*/ 144 h 191"/>
                <a:gd name="T8" fmla="*/ 83 w 333"/>
                <a:gd name="T9" fmla="*/ 0 h 191"/>
                <a:gd name="T10" fmla="*/ 4 w 333"/>
                <a:gd name="T11" fmla="*/ 48 h 191"/>
                <a:gd name="T12" fmla="*/ 83 w 333"/>
                <a:gd name="T13" fmla="*/ 2 h 191"/>
                <a:gd name="T14" fmla="*/ 329 w 333"/>
                <a:gd name="T15" fmla="*/ 144 h 191"/>
                <a:gd name="T16" fmla="*/ 250 w 333"/>
                <a:gd name="T17" fmla="*/ 188 h 191"/>
                <a:gd name="T18" fmla="*/ 4 w 333"/>
                <a:gd name="T19" fmla="*/ 48 h 19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3" h="191">
                  <a:moveTo>
                    <a:pt x="83" y="0"/>
                  </a:moveTo>
                  <a:lnTo>
                    <a:pt x="0" y="48"/>
                  </a:lnTo>
                  <a:lnTo>
                    <a:pt x="250" y="191"/>
                  </a:lnTo>
                  <a:lnTo>
                    <a:pt x="333" y="144"/>
                  </a:lnTo>
                  <a:lnTo>
                    <a:pt x="83" y="0"/>
                  </a:lnTo>
                  <a:close/>
                  <a:moveTo>
                    <a:pt x="4" y="48"/>
                  </a:moveTo>
                  <a:lnTo>
                    <a:pt x="83" y="2"/>
                  </a:lnTo>
                  <a:lnTo>
                    <a:pt x="329" y="144"/>
                  </a:lnTo>
                  <a:lnTo>
                    <a:pt x="250" y="188"/>
                  </a:lnTo>
                  <a:lnTo>
                    <a:pt x="4" y="48"/>
                  </a:lnTo>
                  <a:close/>
                </a:path>
              </a:pathLst>
            </a:cu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1" name="Freeform 39"/>
            <p:cNvSpPr>
              <a:spLocks/>
            </p:cNvSpPr>
            <p:nvPr/>
          </p:nvSpPr>
          <p:spPr bwMode="auto">
            <a:xfrm>
              <a:off x="5078" y="4600"/>
              <a:ext cx="325" cy="186"/>
            </a:xfrm>
            <a:custGeom>
              <a:avLst/>
              <a:gdLst>
                <a:gd name="T0" fmla="*/ 79 w 325"/>
                <a:gd name="T1" fmla="*/ 0 h 186"/>
                <a:gd name="T2" fmla="*/ 0 w 325"/>
                <a:gd name="T3" fmla="*/ 46 h 186"/>
                <a:gd name="T4" fmla="*/ 246 w 325"/>
                <a:gd name="T5" fmla="*/ 186 h 186"/>
                <a:gd name="T6" fmla="*/ 325 w 325"/>
                <a:gd name="T7" fmla="*/ 142 h 186"/>
                <a:gd name="T8" fmla="*/ 79 w 325"/>
                <a:gd name="T9" fmla="*/ 0 h 1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5" h="186">
                  <a:moveTo>
                    <a:pt x="79" y="0"/>
                  </a:moveTo>
                  <a:lnTo>
                    <a:pt x="0" y="46"/>
                  </a:lnTo>
                  <a:lnTo>
                    <a:pt x="246" y="186"/>
                  </a:lnTo>
                  <a:lnTo>
                    <a:pt x="325" y="142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2" name="Freeform 40"/>
            <p:cNvSpPr>
              <a:spLocks/>
            </p:cNvSpPr>
            <p:nvPr/>
          </p:nvSpPr>
          <p:spPr bwMode="auto">
            <a:xfrm>
              <a:off x="5515" y="4874"/>
              <a:ext cx="302" cy="182"/>
            </a:xfrm>
            <a:custGeom>
              <a:avLst/>
              <a:gdLst>
                <a:gd name="T0" fmla="*/ 10 w 302"/>
                <a:gd name="T1" fmla="*/ 5 h 182"/>
                <a:gd name="T2" fmla="*/ 0 w 302"/>
                <a:gd name="T3" fmla="*/ 0 h 182"/>
                <a:gd name="T4" fmla="*/ 0 w 302"/>
                <a:gd name="T5" fmla="*/ 21 h 182"/>
                <a:gd name="T6" fmla="*/ 286 w 302"/>
                <a:gd name="T7" fmla="*/ 182 h 182"/>
                <a:gd name="T8" fmla="*/ 302 w 302"/>
                <a:gd name="T9" fmla="*/ 173 h 182"/>
                <a:gd name="T10" fmla="*/ 10 w 302"/>
                <a:gd name="T11" fmla="*/ 5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02" h="182">
                  <a:moveTo>
                    <a:pt x="10" y="5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286" y="182"/>
                  </a:lnTo>
                  <a:lnTo>
                    <a:pt x="302" y="173"/>
                  </a:lnTo>
                  <a:lnTo>
                    <a:pt x="10" y="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3" name="Freeform 41"/>
            <p:cNvSpPr>
              <a:spLocks/>
            </p:cNvSpPr>
            <p:nvPr/>
          </p:nvSpPr>
          <p:spPr bwMode="auto">
            <a:xfrm>
              <a:off x="5326" y="4985"/>
              <a:ext cx="201" cy="114"/>
            </a:xfrm>
            <a:custGeom>
              <a:avLst/>
              <a:gdLst>
                <a:gd name="T0" fmla="*/ 201 w 201"/>
                <a:gd name="T1" fmla="*/ 1 h 114"/>
                <a:gd name="T2" fmla="*/ 199 w 201"/>
                <a:gd name="T3" fmla="*/ 0 h 114"/>
                <a:gd name="T4" fmla="*/ 0 w 201"/>
                <a:gd name="T5" fmla="*/ 113 h 114"/>
                <a:gd name="T6" fmla="*/ 3 w 201"/>
                <a:gd name="T7" fmla="*/ 114 h 114"/>
                <a:gd name="T8" fmla="*/ 201 w 201"/>
                <a:gd name="T9" fmla="*/ 1 h 1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" h="114">
                  <a:moveTo>
                    <a:pt x="201" y="1"/>
                  </a:moveTo>
                  <a:lnTo>
                    <a:pt x="199" y="0"/>
                  </a:lnTo>
                  <a:lnTo>
                    <a:pt x="0" y="113"/>
                  </a:lnTo>
                  <a:lnTo>
                    <a:pt x="3" y="114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4" name="Freeform 42"/>
            <p:cNvSpPr>
              <a:spLocks/>
            </p:cNvSpPr>
            <p:nvPr/>
          </p:nvSpPr>
          <p:spPr bwMode="auto">
            <a:xfrm>
              <a:off x="5534" y="4821"/>
              <a:ext cx="91" cy="105"/>
            </a:xfrm>
            <a:custGeom>
              <a:avLst/>
              <a:gdLst>
                <a:gd name="T0" fmla="*/ 91 w 91"/>
                <a:gd name="T1" fmla="*/ 105 h 105"/>
                <a:gd name="T2" fmla="*/ 91 w 91"/>
                <a:gd name="T3" fmla="*/ 0 h 105"/>
                <a:gd name="T4" fmla="*/ 0 w 91"/>
                <a:gd name="T5" fmla="*/ 53 h 105"/>
                <a:gd name="T6" fmla="*/ 91 w 91"/>
                <a:gd name="T7" fmla="*/ 105 h 1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1" h="105">
                  <a:moveTo>
                    <a:pt x="91" y="105"/>
                  </a:moveTo>
                  <a:lnTo>
                    <a:pt x="91" y="0"/>
                  </a:lnTo>
                  <a:lnTo>
                    <a:pt x="0" y="53"/>
                  </a:lnTo>
                  <a:lnTo>
                    <a:pt x="91" y="105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5" name="Freeform 43"/>
            <p:cNvSpPr>
              <a:spLocks/>
            </p:cNvSpPr>
            <p:nvPr/>
          </p:nvSpPr>
          <p:spPr bwMode="auto">
            <a:xfrm>
              <a:off x="5324" y="4767"/>
              <a:ext cx="100" cy="112"/>
            </a:xfrm>
            <a:custGeom>
              <a:avLst/>
              <a:gdLst>
                <a:gd name="T0" fmla="*/ 100 w 100"/>
                <a:gd name="T1" fmla="*/ 54 h 112"/>
                <a:gd name="T2" fmla="*/ 100 w 100"/>
                <a:gd name="T3" fmla="*/ 0 h 112"/>
                <a:gd name="T4" fmla="*/ 0 w 100"/>
                <a:gd name="T5" fmla="*/ 58 h 112"/>
                <a:gd name="T6" fmla="*/ 0 w 100"/>
                <a:gd name="T7" fmla="*/ 112 h 112"/>
                <a:gd name="T8" fmla="*/ 0 w 100"/>
                <a:gd name="T9" fmla="*/ 112 h 112"/>
                <a:gd name="T10" fmla="*/ 100 w 100"/>
                <a:gd name="T11" fmla="*/ 54 h 1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0" h="112">
                  <a:moveTo>
                    <a:pt x="100" y="54"/>
                  </a:moveTo>
                  <a:lnTo>
                    <a:pt x="100" y="0"/>
                  </a:lnTo>
                  <a:lnTo>
                    <a:pt x="0" y="58"/>
                  </a:lnTo>
                  <a:lnTo>
                    <a:pt x="0" y="112"/>
                  </a:lnTo>
                  <a:lnTo>
                    <a:pt x="100" y="54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6" name="Freeform 44"/>
            <p:cNvSpPr>
              <a:spLocks/>
            </p:cNvSpPr>
            <p:nvPr/>
          </p:nvSpPr>
          <p:spPr bwMode="auto">
            <a:xfrm>
              <a:off x="5726" y="5105"/>
              <a:ext cx="113" cy="206"/>
            </a:xfrm>
            <a:custGeom>
              <a:avLst/>
              <a:gdLst>
                <a:gd name="T0" fmla="*/ 0 w 86"/>
                <a:gd name="T1" fmla="*/ 33 h 156"/>
                <a:gd name="T2" fmla="*/ 24 w 86"/>
                <a:gd name="T3" fmla="*/ 33 h 156"/>
                <a:gd name="T4" fmla="*/ 50 w 86"/>
                <a:gd name="T5" fmla="*/ 30 h 156"/>
                <a:gd name="T6" fmla="*/ 75 w 86"/>
                <a:gd name="T7" fmla="*/ 26 h 156"/>
                <a:gd name="T8" fmla="*/ 96 w 86"/>
                <a:gd name="T9" fmla="*/ 20 h 156"/>
                <a:gd name="T10" fmla="*/ 106 w 86"/>
                <a:gd name="T11" fmla="*/ 13 h 156"/>
                <a:gd name="T12" fmla="*/ 106 w 86"/>
                <a:gd name="T13" fmla="*/ 206 h 156"/>
                <a:gd name="T14" fmla="*/ 110 w 86"/>
                <a:gd name="T15" fmla="*/ 199 h 156"/>
                <a:gd name="T16" fmla="*/ 112 w 86"/>
                <a:gd name="T17" fmla="*/ 199 h 156"/>
                <a:gd name="T18" fmla="*/ 112 w 86"/>
                <a:gd name="T19" fmla="*/ 197 h 156"/>
                <a:gd name="T20" fmla="*/ 113 w 86"/>
                <a:gd name="T21" fmla="*/ 194 h 156"/>
                <a:gd name="T22" fmla="*/ 113 w 86"/>
                <a:gd name="T23" fmla="*/ 116 h 156"/>
                <a:gd name="T24" fmla="*/ 113 w 86"/>
                <a:gd name="T25" fmla="*/ 0 h 156"/>
                <a:gd name="T26" fmla="*/ 108 w 86"/>
                <a:gd name="T27" fmla="*/ 7 h 156"/>
                <a:gd name="T28" fmla="*/ 106 w 86"/>
                <a:gd name="T29" fmla="*/ 8 h 156"/>
                <a:gd name="T30" fmla="*/ 96 w 86"/>
                <a:gd name="T31" fmla="*/ 15 h 156"/>
                <a:gd name="T32" fmla="*/ 75 w 86"/>
                <a:gd name="T33" fmla="*/ 21 h 156"/>
                <a:gd name="T34" fmla="*/ 50 w 86"/>
                <a:gd name="T35" fmla="*/ 25 h 156"/>
                <a:gd name="T36" fmla="*/ 24 w 86"/>
                <a:gd name="T37" fmla="*/ 28 h 156"/>
                <a:gd name="T38" fmla="*/ 0 w 86"/>
                <a:gd name="T39" fmla="*/ 28 h 156"/>
                <a:gd name="T40" fmla="*/ 0 w 86"/>
                <a:gd name="T41" fmla="*/ 33 h 15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156">
                  <a:moveTo>
                    <a:pt x="0" y="25"/>
                  </a:moveTo>
                  <a:cubicBezTo>
                    <a:pt x="6" y="25"/>
                    <a:pt x="12" y="25"/>
                    <a:pt x="18" y="25"/>
                  </a:cubicBezTo>
                  <a:cubicBezTo>
                    <a:pt x="25" y="25"/>
                    <a:pt x="32" y="24"/>
                    <a:pt x="38" y="23"/>
                  </a:cubicBezTo>
                  <a:cubicBezTo>
                    <a:pt x="45" y="23"/>
                    <a:pt x="51" y="21"/>
                    <a:pt x="57" y="20"/>
                  </a:cubicBezTo>
                  <a:cubicBezTo>
                    <a:pt x="63" y="19"/>
                    <a:pt x="69" y="17"/>
                    <a:pt x="73" y="15"/>
                  </a:cubicBezTo>
                  <a:cubicBezTo>
                    <a:pt x="76" y="13"/>
                    <a:pt x="79" y="12"/>
                    <a:pt x="81" y="10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2" y="154"/>
                    <a:pt x="83" y="153"/>
                    <a:pt x="84" y="151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85" y="150"/>
                    <a:pt x="85" y="149"/>
                    <a:pt x="85" y="149"/>
                  </a:cubicBezTo>
                  <a:cubicBezTo>
                    <a:pt x="85" y="148"/>
                    <a:pt x="86" y="147"/>
                    <a:pt x="86" y="14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5" y="2"/>
                    <a:pt x="84" y="4"/>
                    <a:pt x="82" y="5"/>
                  </a:cubicBezTo>
                  <a:cubicBezTo>
                    <a:pt x="81" y="5"/>
                    <a:pt x="81" y="6"/>
                    <a:pt x="81" y="6"/>
                  </a:cubicBezTo>
                  <a:cubicBezTo>
                    <a:pt x="79" y="8"/>
                    <a:pt x="76" y="9"/>
                    <a:pt x="73" y="11"/>
                  </a:cubicBezTo>
                  <a:cubicBezTo>
                    <a:pt x="69" y="13"/>
                    <a:pt x="63" y="15"/>
                    <a:pt x="57" y="16"/>
                  </a:cubicBezTo>
                  <a:cubicBezTo>
                    <a:pt x="51" y="18"/>
                    <a:pt x="45" y="19"/>
                    <a:pt x="38" y="19"/>
                  </a:cubicBezTo>
                  <a:cubicBezTo>
                    <a:pt x="32" y="20"/>
                    <a:pt x="25" y="21"/>
                    <a:pt x="18" y="21"/>
                  </a:cubicBezTo>
                  <a:cubicBezTo>
                    <a:pt x="12" y="21"/>
                    <a:pt x="6" y="21"/>
                    <a:pt x="0" y="21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7" name="Freeform 45"/>
            <p:cNvSpPr>
              <a:spLocks/>
            </p:cNvSpPr>
            <p:nvPr/>
          </p:nvSpPr>
          <p:spPr bwMode="auto">
            <a:xfrm>
              <a:off x="5726" y="5125"/>
              <a:ext cx="96" cy="209"/>
            </a:xfrm>
            <a:custGeom>
              <a:avLst/>
              <a:gdLst>
                <a:gd name="T0" fmla="*/ 24 w 73"/>
                <a:gd name="T1" fmla="*/ 13 h 159"/>
                <a:gd name="T2" fmla="*/ 0 w 73"/>
                <a:gd name="T3" fmla="*/ 13 h 159"/>
                <a:gd name="T4" fmla="*/ 0 w 73"/>
                <a:gd name="T5" fmla="*/ 208 h 159"/>
                <a:gd name="T6" fmla="*/ 0 w 73"/>
                <a:gd name="T7" fmla="*/ 208 h 159"/>
                <a:gd name="T8" fmla="*/ 0 w 73"/>
                <a:gd name="T9" fmla="*/ 208 h 159"/>
                <a:gd name="T10" fmla="*/ 33 w 73"/>
                <a:gd name="T11" fmla="*/ 208 h 159"/>
                <a:gd name="T12" fmla="*/ 36 w 73"/>
                <a:gd name="T13" fmla="*/ 208 h 159"/>
                <a:gd name="T14" fmla="*/ 49 w 73"/>
                <a:gd name="T15" fmla="*/ 205 h 159"/>
                <a:gd name="T16" fmla="*/ 66 w 73"/>
                <a:gd name="T17" fmla="*/ 201 h 159"/>
                <a:gd name="T18" fmla="*/ 96 w 73"/>
                <a:gd name="T19" fmla="*/ 191 h 159"/>
                <a:gd name="T20" fmla="*/ 96 w 73"/>
                <a:gd name="T21" fmla="*/ 0 h 159"/>
                <a:gd name="T22" fmla="*/ 75 w 73"/>
                <a:gd name="T23" fmla="*/ 7 h 159"/>
                <a:gd name="T24" fmla="*/ 50 w 73"/>
                <a:gd name="T25" fmla="*/ 11 h 159"/>
                <a:gd name="T26" fmla="*/ 24 w 73"/>
                <a:gd name="T27" fmla="*/ 13 h 1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3" h="159">
                  <a:moveTo>
                    <a:pt x="18" y="10"/>
                  </a:moveTo>
                  <a:cubicBezTo>
                    <a:pt x="12" y="10"/>
                    <a:pt x="6" y="10"/>
                    <a:pt x="0" y="10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1" y="158"/>
                    <a:pt x="19" y="159"/>
                    <a:pt x="25" y="158"/>
                  </a:cubicBezTo>
                  <a:cubicBezTo>
                    <a:pt x="25" y="158"/>
                    <a:pt x="26" y="158"/>
                    <a:pt x="27" y="158"/>
                  </a:cubicBezTo>
                  <a:cubicBezTo>
                    <a:pt x="31" y="157"/>
                    <a:pt x="35" y="157"/>
                    <a:pt x="37" y="156"/>
                  </a:cubicBezTo>
                  <a:cubicBezTo>
                    <a:pt x="41" y="155"/>
                    <a:pt x="46" y="154"/>
                    <a:pt x="50" y="153"/>
                  </a:cubicBezTo>
                  <a:cubicBezTo>
                    <a:pt x="60" y="151"/>
                    <a:pt x="67" y="148"/>
                    <a:pt x="73" y="145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9" y="2"/>
                    <a:pt x="63" y="4"/>
                    <a:pt x="57" y="5"/>
                  </a:cubicBezTo>
                  <a:cubicBezTo>
                    <a:pt x="51" y="6"/>
                    <a:pt x="45" y="8"/>
                    <a:pt x="38" y="8"/>
                  </a:cubicBezTo>
                  <a:cubicBezTo>
                    <a:pt x="32" y="9"/>
                    <a:pt x="25" y="10"/>
                    <a:pt x="18" y="10"/>
                  </a:cubicBez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8" name="Freeform 46"/>
            <p:cNvSpPr>
              <a:spLocks/>
            </p:cNvSpPr>
            <p:nvPr/>
          </p:nvSpPr>
          <p:spPr bwMode="auto">
            <a:xfrm>
              <a:off x="5525" y="4995"/>
              <a:ext cx="201" cy="338"/>
            </a:xfrm>
            <a:custGeom>
              <a:avLst/>
              <a:gdLst>
                <a:gd name="T0" fmla="*/ 201 w 201"/>
                <a:gd name="T1" fmla="*/ 137 h 338"/>
                <a:gd name="T2" fmla="*/ 201 w 201"/>
                <a:gd name="T3" fmla="*/ 115 h 338"/>
                <a:gd name="T4" fmla="*/ 0 w 201"/>
                <a:gd name="T5" fmla="*/ 0 h 338"/>
                <a:gd name="T6" fmla="*/ 0 w 201"/>
                <a:gd name="T7" fmla="*/ 222 h 338"/>
                <a:gd name="T8" fmla="*/ 201 w 201"/>
                <a:gd name="T9" fmla="*/ 338 h 338"/>
                <a:gd name="T10" fmla="*/ 201 w 201"/>
                <a:gd name="T11" fmla="*/ 143 h 338"/>
                <a:gd name="T12" fmla="*/ 201 w 201"/>
                <a:gd name="T13" fmla="*/ 137 h 3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338">
                  <a:moveTo>
                    <a:pt x="201" y="137"/>
                  </a:moveTo>
                  <a:lnTo>
                    <a:pt x="201" y="115"/>
                  </a:lnTo>
                  <a:lnTo>
                    <a:pt x="0" y="0"/>
                  </a:lnTo>
                  <a:lnTo>
                    <a:pt x="0" y="222"/>
                  </a:lnTo>
                  <a:lnTo>
                    <a:pt x="201" y="338"/>
                  </a:lnTo>
                  <a:lnTo>
                    <a:pt x="201" y="143"/>
                  </a:lnTo>
                  <a:lnTo>
                    <a:pt x="201" y="13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39" name="Freeform 47"/>
            <p:cNvSpPr>
              <a:spLocks/>
            </p:cNvSpPr>
            <p:nvPr/>
          </p:nvSpPr>
          <p:spPr bwMode="auto">
            <a:xfrm>
              <a:off x="5726" y="5074"/>
              <a:ext cx="116" cy="58"/>
            </a:xfrm>
            <a:custGeom>
              <a:avLst/>
              <a:gdLst>
                <a:gd name="T0" fmla="*/ 0 w 88"/>
                <a:gd name="T1" fmla="*/ 36 h 44"/>
                <a:gd name="T2" fmla="*/ 0 w 88"/>
                <a:gd name="T3" fmla="*/ 58 h 44"/>
                <a:gd name="T4" fmla="*/ 24 w 88"/>
                <a:gd name="T5" fmla="*/ 58 h 44"/>
                <a:gd name="T6" fmla="*/ 50 w 88"/>
                <a:gd name="T7" fmla="*/ 55 h 44"/>
                <a:gd name="T8" fmla="*/ 75 w 88"/>
                <a:gd name="T9" fmla="*/ 51 h 44"/>
                <a:gd name="T10" fmla="*/ 96 w 88"/>
                <a:gd name="T11" fmla="*/ 45 h 44"/>
                <a:gd name="T12" fmla="*/ 107 w 88"/>
                <a:gd name="T13" fmla="*/ 38 h 44"/>
                <a:gd name="T14" fmla="*/ 108 w 88"/>
                <a:gd name="T15" fmla="*/ 37 h 44"/>
                <a:gd name="T16" fmla="*/ 113 w 88"/>
                <a:gd name="T17" fmla="*/ 30 h 44"/>
                <a:gd name="T18" fmla="*/ 116 w 88"/>
                <a:gd name="T19" fmla="*/ 18 h 44"/>
                <a:gd name="T20" fmla="*/ 116 w 88"/>
                <a:gd name="T21" fmla="*/ 16 h 44"/>
                <a:gd name="T22" fmla="*/ 116 w 88"/>
                <a:gd name="T23" fmla="*/ 0 h 44"/>
                <a:gd name="T24" fmla="*/ 115 w 88"/>
                <a:gd name="T25" fmla="*/ 7 h 44"/>
                <a:gd name="T26" fmla="*/ 113 w 88"/>
                <a:gd name="T27" fmla="*/ 7 h 44"/>
                <a:gd name="T28" fmla="*/ 108 w 88"/>
                <a:gd name="T29" fmla="*/ 15 h 44"/>
                <a:gd name="T30" fmla="*/ 49 w 88"/>
                <a:gd name="T31" fmla="*/ 34 h 44"/>
                <a:gd name="T32" fmla="*/ 44 w 88"/>
                <a:gd name="T33" fmla="*/ 34 h 44"/>
                <a:gd name="T34" fmla="*/ 0 w 88"/>
                <a:gd name="T35" fmla="*/ 36 h 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88" h="44">
                  <a:moveTo>
                    <a:pt x="0" y="27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6" y="44"/>
                    <a:pt x="12" y="44"/>
                    <a:pt x="18" y="44"/>
                  </a:cubicBezTo>
                  <a:cubicBezTo>
                    <a:pt x="25" y="44"/>
                    <a:pt x="32" y="43"/>
                    <a:pt x="38" y="42"/>
                  </a:cubicBezTo>
                  <a:cubicBezTo>
                    <a:pt x="45" y="42"/>
                    <a:pt x="51" y="41"/>
                    <a:pt x="57" y="39"/>
                  </a:cubicBezTo>
                  <a:cubicBezTo>
                    <a:pt x="63" y="38"/>
                    <a:pt x="69" y="36"/>
                    <a:pt x="73" y="34"/>
                  </a:cubicBezTo>
                  <a:cubicBezTo>
                    <a:pt x="76" y="32"/>
                    <a:pt x="79" y="31"/>
                    <a:pt x="81" y="29"/>
                  </a:cubicBezTo>
                  <a:cubicBezTo>
                    <a:pt x="81" y="29"/>
                    <a:pt x="81" y="28"/>
                    <a:pt x="82" y="28"/>
                  </a:cubicBezTo>
                  <a:cubicBezTo>
                    <a:pt x="84" y="27"/>
                    <a:pt x="85" y="25"/>
                    <a:pt x="86" y="23"/>
                  </a:cubicBezTo>
                  <a:cubicBezTo>
                    <a:pt x="87" y="20"/>
                    <a:pt x="88" y="18"/>
                    <a:pt x="88" y="14"/>
                  </a:cubicBezTo>
                  <a:cubicBezTo>
                    <a:pt x="88" y="14"/>
                    <a:pt x="88" y="13"/>
                    <a:pt x="88" y="12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2"/>
                    <a:pt x="87" y="4"/>
                    <a:pt x="87" y="5"/>
                  </a:cubicBezTo>
                  <a:cubicBezTo>
                    <a:pt x="86" y="5"/>
                    <a:pt x="86" y="5"/>
                    <a:pt x="86" y="5"/>
                  </a:cubicBezTo>
                  <a:cubicBezTo>
                    <a:pt x="85" y="8"/>
                    <a:pt x="84" y="9"/>
                    <a:pt x="82" y="11"/>
                  </a:cubicBezTo>
                  <a:cubicBezTo>
                    <a:pt x="74" y="18"/>
                    <a:pt x="59" y="23"/>
                    <a:pt x="37" y="26"/>
                  </a:cubicBezTo>
                  <a:cubicBezTo>
                    <a:pt x="35" y="26"/>
                    <a:pt x="34" y="26"/>
                    <a:pt x="33" y="26"/>
                  </a:cubicBezTo>
                  <a:cubicBezTo>
                    <a:pt x="23" y="27"/>
                    <a:pt x="12" y="27"/>
                    <a:pt x="0" y="27"/>
                  </a:cubicBezTo>
                  <a:close/>
                </a:path>
              </a:pathLst>
            </a:custGeom>
            <a:solidFill>
              <a:srgbClr val="707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0" name="Freeform 48"/>
            <p:cNvSpPr>
              <a:spLocks/>
            </p:cNvSpPr>
            <p:nvPr/>
          </p:nvSpPr>
          <p:spPr bwMode="auto">
            <a:xfrm>
              <a:off x="4719" y="5119"/>
              <a:ext cx="1211" cy="278"/>
            </a:xfrm>
            <a:custGeom>
              <a:avLst/>
              <a:gdLst>
                <a:gd name="T0" fmla="*/ 806 w 917"/>
                <a:gd name="T1" fmla="*/ 107 h 210"/>
                <a:gd name="T2" fmla="*/ 806 w 917"/>
                <a:gd name="T3" fmla="*/ 107 h 210"/>
                <a:gd name="T4" fmla="*/ 605 w 917"/>
                <a:gd name="T5" fmla="*/ 222 h 210"/>
                <a:gd name="T6" fmla="*/ 504 w 917"/>
                <a:gd name="T7" fmla="*/ 165 h 210"/>
                <a:gd name="T8" fmla="*/ 387 w 917"/>
                <a:gd name="T9" fmla="*/ 233 h 210"/>
                <a:gd name="T10" fmla="*/ 91 w 917"/>
                <a:gd name="T11" fmla="*/ 60 h 210"/>
                <a:gd name="T12" fmla="*/ 87 w 917"/>
                <a:gd name="T13" fmla="*/ 57 h 210"/>
                <a:gd name="T14" fmla="*/ 87 w 917"/>
                <a:gd name="T15" fmla="*/ 0 h 210"/>
                <a:gd name="T16" fmla="*/ 0 w 917"/>
                <a:gd name="T17" fmla="*/ 46 h 210"/>
                <a:gd name="T18" fmla="*/ 390 w 917"/>
                <a:gd name="T19" fmla="*/ 278 h 210"/>
                <a:gd name="T20" fmla="*/ 506 w 917"/>
                <a:gd name="T21" fmla="*/ 212 h 210"/>
                <a:gd name="T22" fmla="*/ 507 w 917"/>
                <a:gd name="T23" fmla="*/ 212 h 210"/>
                <a:gd name="T24" fmla="*/ 508 w 917"/>
                <a:gd name="T25" fmla="*/ 212 h 210"/>
                <a:gd name="T26" fmla="*/ 614 w 917"/>
                <a:gd name="T27" fmla="*/ 275 h 210"/>
                <a:gd name="T28" fmla="*/ 810 w 917"/>
                <a:gd name="T29" fmla="*/ 158 h 210"/>
                <a:gd name="T30" fmla="*/ 810 w 917"/>
                <a:gd name="T31" fmla="*/ 158 h 210"/>
                <a:gd name="T32" fmla="*/ 811 w 917"/>
                <a:gd name="T33" fmla="*/ 156 h 210"/>
                <a:gd name="T34" fmla="*/ 1008 w 917"/>
                <a:gd name="T35" fmla="*/ 273 h 210"/>
                <a:gd name="T36" fmla="*/ 1008 w 917"/>
                <a:gd name="T37" fmla="*/ 273 h 210"/>
                <a:gd name="T38" fmla="*/ 1211 w 917"/>
                <a:gd name="T39" fmla="*/ 151 h 210"/>
                <a:gd name="T40" fmla="*/ 1198 w 917"/>
                <a:gd name="T41" fmla="*/ 144 h 210"/>
                <a:gd name="T42" fmla="*/ 1119 w 917"/>
                <a:gd name="T43" fmla="*/ 192 h 210"/>
                <a:gd name="T44" fmla="*/ 1117 w 917"/>
                <a:gd name="T45" fmla="*/ 192 h 210"/>
                <a:gd name="T46" fmla="*/ 1117 w 917"/>
                <a:gd name="T47" fmla="*/ 193 h 210"/>
                <a:gd name="T48" fmla="*/ 1116 w 917"/>
                <a:gd name="T49" fmla="*/ 196 h 210"/>
                <a:gd name="T50" fmla="*/ 1113 w 917"/>
                <a:gd name="T51" fmla="*/ 199 h 210"/>
                <a:gd name="T52" fmla="*/ 1112 w 917"/>
                <a:gd name="T53" fmla="*/ 200 h 210"/>
                <a:gd name="T54" fmla="*/ 1103 w 917"/>
                <a:gd name="T55" fmla="*/ 207 h 210"/>
                <a:gd name="T56" fmla="*/ 1095 w 917"/>
                <a:gd name="T57" fmla="*/ 210 h 210"/>
                <a:gd name="T58" fmla="*/ 1092 w 917"/>
                <a:gd name="T59" fmla="*/ 212 h 210"/>
                <a:gd name="T60" fmla="*/ 1072 w 917"/>
                <a:gd name="T61" fmla="*/ 217 h 210"/>
                <a:gd name="T62" fmla="*/ 1055 w 917"/>
                <a:gd name="T63" fmla="*/ 221 h 210"/>
                <a:gd name="T64" fmla="*/ 1042 w 917"/>
                <a:gd name="T65" fmla="*/ 224 h 210"/>
                <a:gd name="T66" fmla="*/ 1039 w 917"/>
                <a:gd name="T67" fmla="*/ 224 h 210"/>
                <a:gd name="T68" fmla="*/ 1006 w 917"/>
                <a:gd name="T69" fmla="*/ 222 h 210"/>
                <a:gd name="T70" fmla="*/ 1006 w 917"/>
                <a:gd name="T71" fmla="*/ 222 h 210"/>
                <a:gd name="T72" fmla="*/ 1006 w 917"/>
                <a:gd name="T73" fmla="*/ 222 h 210"/>
                <a:gd name="T74" fmla="*/ 806 w 917"/>
                <a:gd name="T75" fmla="*/ 107 h 21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917" h="210">
                  <a:moveTo>
                    <a:pt x="610" y="81"/>
                  </a:moveTo>
                  <a:cubicBezTo>
                    <a:pt x="610" y="81"/>
                    <a:pt x="610" y="81"/>
                    <a:pt x="610" y="81"/>
                  </a:cubicBezTo>
                  <a:cubicBezTo>
                    <a:pt x="458" y="168"/>
                    <a:pt x="458" y="168"/>
                    <a:pt x="458" y="168"/>
                  </a:cubicBezTo>
                  <a:cubicBezTo>
                    <a:pt x="382" y="125"/>
                    <a:pt x="382" y="125"/>
                    <a:pt x="382" y="125"/>
                  </a:cubicBezTo>
                  <a:cubicBezTo>
                    <a:pt x="293" y="176"/>
                    <a:pt x="293" y="176"/>
                    <a:pt x="293" y="176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66" y="43"/>
                    <a:pt x="66" y="43"/>
                    <a:pt x="66" y="4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295" y="210"/>
                    <a:pt x="295" y="210"/>
                    <a:pt x="295" y="210"/>
                  </a:cubicBezTo>
                  <a:cubicBezTo>
                    <a:pt x="383" y="160"/>
                    <a:pt x="383" y="160"/>
                    <a:pt x="383" y="160"/>
                  </a:cubicBezTo>
                  <a:cubicBezTo>
                    <a:pt x="384" y="160"/>
                    <a:pt x="384" y="160"/>
                    <a:pt x="384" y="160"/>
                  </a:cubicBezTo>
                  <a:cubicBezTo>
                    <a:pt x="385" y="160"/>
                    <a:pt x="385" y="160"/>
                    <a:pt x="385" y="160"/>
                  </a:cubicBezTo>
                  <a:cubicBezTo>
                    <a:pt x="465" y="208"/>
                    <a:pt x="465" y="208"/>
                    <a:pt x="465" y="208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13" y="119"/>
                    <a:pt x="613" y="119"/>
                    <a:pt x="613" y="119"/>
                  </a:cubicBezTo>
                  <a:cubicBezTo>
                    <a:pt x="614" y="118"/>
                    <a:pt x="614" y="118"/>
                    <a:pt x="614" y="118"/>
                  </a:cubicBezTo>
                  <a:cubicBezTo>
                    <a:pt x="763" y="206"/>
                    <a:pt x="763" y="206"/>
                    <a:pt x="763" y="206"/>
                  </a:cubicBezTo>
                  <a:cubicBezTo>
                    <a:pt x="763" y="206"/>
                    <a:pt x="763" y="206"/>
                    <a:pt x="763" y="206"/>
                  </a:cubicBezTo>
                  <a:cubicBezTo>
                    <a:pt x="917" y="114"/>
                    <a:pt x="917" y="114"/>
                    <a:pt x="917" y="114"/>
                  </a:cubicBezTo>
                  <a:cubicBezTo>
                    <a:pt x="907" y="109"/>
                    <a:pt x="907" y="109"/>
                    <a:pt x="907" y="109"/>
                  </a:cubicBezTo>
                  <a:cubicBezTo>
                    <a:pt x="847" y="145"/>
                    <a:pt x="847" y="145"/>
                    <a:pt x="847" y="145"/>
                  </a:cubicBezTo>
                  <a:cubicBezTo>
                    <a:pt x="846" y="145"/>
                    <a:pt x="846" y="145"/>
                    <a:pt x="846" y="145"/>
                  </a:cubicBezTo>
                  <a:cubicBezTo>
                    <a:pt x="846" y="145"/>
                    <a:pt x="846" y="146"/>
                    <a:pt x="846" y="146"/>
                  </a:cubicBezTo>
                  <a:cubicBezTo>
                    <a:pt x="845" y="147"/>
                    <a:pt x="845" y="148"/>
                    <a:pt x="845" y="148"/>
                  </a:cubicBezTo>
                  <a:cubicBezTo>
                    <a:pt x="844" y="149"/>
                    <a:pt x="843" y="149"/>
                    <a:pt x="843" y="150"/>
                  </a:cubicBezTo>
                  <a:cubicBezTo>
                    <a:pt x="843" y="150"/>
                    <a:pt x="842" y="150"/>
                    <a:pt x="842" y="151"/>
                  </a:cubicBezTo>
                  <a:cubicBezTo>
                    <a:pt x="840" y="152"/>
                    <a:pt x="838" y="154"/>
                    <a:pt x="835" y="156"/>
                  </a:cubicBezTo>
                  <a:cubicBezTo>
                    <a:pt x="833" y="157"/>
                    <a:pt x="831" y="158"/>
                    <a:pt x="829" y="159"/>
                  </a:cubicBezTo>
                  <a:cubicBezTo>
                    <a:pt x="827" y="160"/>
                    <a:pt x="827" y="160"/>
                    <a:pt x="827" y="160"/>
                  </a:cubicBezTo>
                  <a:cubicBezTo>
                    <a:pt x="822" y="161"/>
                    <a:pt x="817" y="163"/>
                    <a:pt x="812" y="164"/>
                  </a:cubicBezTo>
                  <a:cubicBezTo>
                    <a:pt x="808" y="165"/>
                    <a:pt x="803" y="166"/>
                    <a:pt x="799" y="167"/>
                  </a:cubicBezTo>
                  <a:cubicBezTo>
                    <a:pt x="797" y="168"/>
                    <a:pt x="793" y="168"/>
                    <a:pt x="789" y="169"/>
                  </a:cubicBezTo>
                  <a:cubicBezTo>
                    <a:pt x="788" y="169"/>
                    <a:pt x="787" y="169"/>
                    <a:pt x="787" y="169"/>
                  </a:cubicBezTo>
                  <a:cubicBezTo>
                    <a:pt x="781" y="170"/>
                    <a:pt x="773" y="169"/>
                    <a:pt x="762" y="168"/>
                  </a:cubicBezTo>
                  <a:cubicBezTo>
                    <a:pt x="762" y="168"/>
                    <a:pt x="762" y="168"/>
                    <a:pt x="762" y="168"/>
                  </a:cubicBezTo>
                  <a:cubicBezTo>
                    <a:pt x="762" y="168"/>
                    <a:pt x="762" y="168"/>
                    <a:pt x="762" y="168"/>
                  </a:cubicBezTo>
                  <a:lnTo>
                    <a:pt x="610" y="81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1" name="Freeform 49"/>
            <p:cNvSpPr>
              <a:spLocks/>
            </p:cNvSpPr>
            <p:nvPr/>
          </p:nvSpPr>
          <p:spPr bwMode="auto">
            <a:xfrm>
              <a:off x="5525" y="5220"/>
              <a:ext cx="201" cy="121"/>
            </a:xfrm>
            <a:custGeom>
              <a:avLst/>
              <a:gdLst>
                <a:gd name="T0" fmla="*/ 0 w 201"/>
                <a:gd name="T1" fmla="*/ 6 h 121"/>
                <a:gd name="T2" fmla="*/ 0 w 201"/>
                <a:gd name="T3" fmla="*/ 6 h 121"/>
                <a:gd name="T4" fmla="*/ 201 w 201"/>
                <a:gd name="T5" fmla="*/ 121 h 121"/>
                <a:gd name="T6" fmla="*/ 201 w 201"/>
                <a:gd name="T7" fmla="*/ 116 h 121"/>
                <a:gd name="T8" fmla="*/ 0 w 201"/>
                <a:gd name="T9" fmla="*/ 0 h 121"/>
                <a:gd name="T10" fmla="*/ 0 w 201"/>
                <a:gd name="T11" fmla="*/ 6 h 1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1" h="121">
                  <a:moveTo>
                    <a:pt x="0" y="6"/>
                  </a:moveTo>
                  <a:lnTo>
                    <a:pt x="0" y="6"/>
                  </a:lnTo>
                  <a:lnTo>
                    <a:pt x="201" y="121"/>
                  </a:lnTo>
                  <a:lnTo>
                    <a:pt x="201" y="116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2" name="Freeform 50"/>
            <p:cNvSpPr>
              <a:spLocks/>
            </p:cNvSpPr>
            <p:nvPr/>
          </p:nvSpPr>
          <p:spPr bwMode="auto">
            <a:xfrm>
              <a:off x="5324" y="5220"/>
              <a:ext cx="201" cy="121"/>
            </a:xfrm>
            <a:custGeom>
              <a:avLst/>
              <a:gdLst>
                <a:gd name="T0" fmla="*/ 201 w 201"/>
                <a:gd name="T1" fmla="*/ 6 h 121"/>
                <a:gd name="T2" fmla="*/ 201 w 201"/>
                <a:gd name="T3" fmla="*/ 0 h 121"/>
                <a:gd name="T4" fmla="*/ 0 w 201"/>
                <a:gd name="T5" fmla="*/ 116 h 121"/>
                <a:gd name="T6" fmla="*/ 0 w 201"/>
                <a:gd name="T7" fmla="*/ 121 h 121"/>
                <a:gd name="T8" fmla="*/ 201 w 201"/>
                <a:gd name="T9" fmla="*/ 6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" h="121">
                  <a:moveTo>
                    <a:pt x="201" y="6"/>
                  </a:moveTo>
                  <a:lnTo>
                    <a:pt x="201" y="0"/>
                  </a:lnTo>
                  <a:lnTo>
                    <a:pt x="0" y="116"/>
                  </a:lnTo>
                  <a:lnTo>
                    <a:pt x="0" y="121"/>
                  </a:lnTo>
                  <a:lnTo>
                    <a:pt x="201" y="6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3" name="Freeform 51"/>
            <p:cNvSpPr>
              <a:spLocks/>
            </p:cNvSpPr>
            <p:nvPr/>
          </p:nvSpPr>
          <p:spPr bwMode="auto">
            <a:xfrm>
              <a:off x="5324" y="5217"/>
              <a:ext cx="201" cy="119"/>
            </a:xfrm>
            <a:custGeom>
              <a:avLst/>
              <a:gdLst>
                <a:gd name="T0" fmla="*/ 201 w 201"/>
                <a:gd name="T1" fmla="*/ 3 h 119"/>
                <a:gd name="T2" fmla="*/ 201 w 201"/>
                <a:gd name="T3" fmla="*/ 0 h 119"/>
                <a:gd name="T4" fmla="*/ 0 w 201"/>
                <a:gd name="T5" fmla="*/ 116 h 119"/>
                <a:gd name="T6" fmla="*/ 0 w 201"/>
                <a:gd name="T7" fmla="*/ 119 h 119"/>
                <a:gd name="T8" fmla="*/ 201 w 201"/>
                <a:gd name="T9" fmla="*/ 3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" h="119">
                  <a:moveTo>
                    <a:pt x="201" y="3"/>
                  </a:moveTo>
                  <a:lnTo>
                    <a:pt x="201" y="0"/>
                  </a:lnTo>
                  <a:lnTo>
                    <a:pt x="0" y="116"/>
                  </a:lnTo>
                  <a:lnTo>
                    <a:pt x="0" y="119"/>
                  </a:lnTo>
                  <a:lnTo>
                    <a:pt x="201" y="3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4" name="Freeform 52"/>
            <p:cNvSpPr>
              <a:spLocks/>
            </p:cNvSpPr>
            <p:nvPr/>
          </p:nvSpPr>
          <p:spPr bwMode="auto">
            <a:xfrm>
              <a:off x="5525" y="5217"/>
              <a:ext cx="201" cy="119"/>
            </a:xfrm>
            <a:custGeom>
              <a:avLst/>
              <a:gdLst>
                <a:gd name="T0" fmla="*/ 0 w 201"/>
                <a:gd name="T1" fmla="*/ 0 h 119"/>
                <a:gd name="T2" fmla="*/ 0 w 201"/>
                <a:gd name="T3" fmla="*/ 3 h 119"/>
                <a:gd name="T4" fmla="*/ 201 w 201"/>
                <a:gd name="T5" fmla="*/ 119 h 119"/>
                <a:gd name="T6" fmla="*/ 201 w 201"/>
                <a:gd name="T7" fmla="*/ 116 h 119"/>
                <a:gd name="T8" fmla="*/ 0 w 201"/>
                <a:gd name="T9" fmla="*/ 0 h 1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" h="119">
                  <a:moveTo>
                    <a:pt x="0" y="0"/>
                  </a:moveTo>
                  <a:lnTo>
                    <a:pt x="0" y="3"/>
                  </a:lnTo>
                  <a:lnTo>
                    <a:pt x="201" y="119"/>
                  </a:lnTo>
                  <a:lnTo>
                    <a:pt x="201" y="1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5" name="Freeform 53"/>
            <p:cNvSpPr>
              <a:spLocks/>
            </p:cNvSpPr>
            <p:nvPr/>
          </p:nvSpPr>
          <p:spPr bwMode="auto">
            <a:xfrm>
              <a:off x="5529" y="5276"/>
              <a:ext cx="197" cy="122"/>
            </a:xfrm>
            <a:custGeom>
              <a:avLst/>
              <a:gdLst>
                <a:gd name="T0" fmla="*/ 0 w 197"/>
                <a:gd name="T1" fmla="*/ 0 h 122"/>
                <a:gd name="T2" fmla="*/ 0 w 197"/>
                <a:gd name="T3" fmla="*/ 7 h 122"/>
                <a:gd name="T4" fmla="*/ 197 w 197"/>
                <a:gd name="T5" fmla="*/ 122 h 122"/>
                <a:gd name="T6" fmla="*/ 197 w 197"/>
                <a:gd name="T7" fmla="*/ 122 h 122"/>
                <a:gd name="T8" fmla="*/ 197 w 197"/>
                <a:gd name="T9" fmla="*/ 115 h 122"/>
                <a:gd name="T10" fmla="*/ 197 w 197"/>
                <a:gd name="T11" fmla="*/ 115 h 122"/>
                <a:gd name="T12" fmla="*/ 0 w 197"/>
                <a:gd name="T13" fmla="*/ 0 h 122"/>
                <a:gd name="T14" fmla="*/ 0 w 197"/>
                <a:gd name="T15" fmla="*/ 0 h 1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97" h="122">
                  <a:moveTo>
                    <a:pt x="0" y="0"/>
                  </a:moveTo>
                  <a:lnTo>
                    <a:pt x="0" y="7"/>
                  </a:lnTo>
                  <a:lnTo>
                    <a:pt x="197" y="122"/>
                  </a:lnTo>
                  <a:lnTo>
                    <a:pt x="197" y="1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6" name="Freeform 54"/>
            <p:cNvSpPr>
              <a:spLocks/>
            </p:cNvSpPr>
            <p:nvPr/>
          </p:nvSpPr>
          <p:spPr bwMode="auto">
            <a:xfrm>
              <a:off x="5330" y="5276"/>
              <a:ext cx="199" cy="126"/>
            </a:xfrm>
            <a:custGeom>
              <a:avLst/>
              <a:gdLst>
                <a:gd name="T0" fmla="*/ 199 w 199"/>
                <a:gd name="T1" fmla="*/ 7 h 126"/>
                <a:gd name="T2" fmla="*/ 199 w 199"/>
                <a:gd name="T3" fmla="*/ 0 h 126"/>
                <a:gd name="T4" fmla="*/ 3 w 199"/>
                <a:gd name="T5" fmla="*/ 118 h 126"/>
                <a:gd name="T6" fmla="*/ 0 w 199"/>
                <a:gd name="T7" fmla="*/ 119 h 126"/>
                <a:gd name="T8" fmla="*/ 0 w 199"/>
                <a:gd name="T9" fmla="*/ 126 h 126"/>
                <a:gd name="T10" fmla="*/ 199 w 199"/>
                <a:gd name="T11" fmla="*/ 7 h 12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9" h="126">
                  <a:moveTo>
                    <a:pt x="199" y="7"/>
                  </a:moveTo>
                  <a:lnTo>
                    <a:pt x="199" y="0"/>
                  </a:lnTo>
                  <a:lnTo>
                    <a:pt x="3" y="118"/>
                  </a:lnTo>
                  <a:lnTo>
                    <a:pt x="0" y="119"/>
                  </a:lnTo>
                  <a:lnTo>
                    <a:pt x="0" y="126"/>
                  </a:lnTo>
                  <a:lnTo>
                    <a:pt x="199" y="7"/>
                  </a:ln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7" name="Freeform 55"/>
            <p:cNvSpPr>
              <a:spLocks/>
            </p:cNvSpPr>
            <p:nvPr/>
          </p:nvSpPr>
          <p:spPr bwMode="auto">
            <a:xfrm>
              <a:off x="5330" y="5283"/>
              <a:ext cx="199" cy="121"/>
            </a:xfrm>
            <a:custGeom>
              <a:avLst/>
              <a:gdLst>
                <a:gd name="T0" fmla="*/ 199 w 199"/>
                <a:gd name="T1" fmla="*/ 3 h 121"/>
                <a:gd name="T2" fmla="*/ 199 w 199"/>
                <a:gd name="T3" fmla="*/ 0 h 121"/>
                <a:gd name="T4" fmla="*/ 0 w 199"/>
                <a:gd name="T5" fmla="*/ 119 h 121"/>
                <a:gd name="T6" fmla="*/ 0 w 199"/>
                <a:gd name="T7" fmla="*/ 121 h 121"/>
                <a:gd name="T8" fmla="*/ 199 w 199"/>
                <a:gd name="T9" fmla="*/ 3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9" h="121">
                  <a:moveTo>
                    <a:pt x="199" y="3"/>
                  </a:moveTo>
                  <a:lnTo>
                    <a:pt x="199" y="0"/>
                  </a:lnTo>
                  <a:lnTo>
                    <a:pt x="0" y="119"/>
                  </a:lnTo>
                  <a:lnTo>
                    <a:pt x="0" y="121"/>
                  </a:lnTo>
                  <a:lnTo>
                    <a:pt x="199" y="3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8" name="Freeform 56"/>
            <p:cNvSpPr>
              <a:spLocks/>
            </p:cNvSpPr>
            <p:nvPr/>
          </p:nvSpPr>
          <p:spPr bwMode="auto">
            <a:xfrm>
              <a:off x="5529" y="5270"/>
              <a:ext cx="401" cy="131"/>
            </a:xfrm>
            <a:custGeom>
              <a:avLst/>
              <a:gdLst>
                <a:gd name="T0" fmla="*/ 0 w 401"/>
                <a:gd name="T1" fmla="*/ 13 h 131"/>
                <a:gd name="T2" fmla="*/ 0 w 401"/>
                <a:gd name="T3" fmla="*/ 16 h 131"/>
                <a:gd name="T4" fmla="*/ 197 w 401"/>
                <a:gd name="T5" fmla="*/ 131 h 131"/>
                <a:gd name="T6" fmla="*/ 197 w 401"/>
                <a:gd name="T7" fmla="*/ 131 h 131"/>
                <a:gd name="T8" fmla="*/ 197 w 401"/>
                <a:gd name="T9" fmla="*/ 128 h 131"/>
                <a:gd name="T10" fmla="*/ 401 w 401"/>
                <a:gd name="T11" fmla="*/ 5 h 131"/>
                <a:gd name="T12" fmla="*/ 401 w 401"/>
                <a:gd name="T13" fmla="*/ 0 h 131"/>
                <a:gd name="T14" fmla="*/ 198 w 401"/>
                <a:gd name="T15" fmla="*/ 121 h 131"/>
                <a:gd name="T16" fmla="*/ 197 w 401"/>
                <a:gd name="T17" fmla="*/ 121 h 131"/>
                <a:gd name="T18" fmla="*/ 197 w 401"/>
                <a:gd name="T19" fmla="*/ 128 h 131"/>
                <a:gd name="T20" fmla="*/ 197 w 401"/>
                <a:gd name="T21" fmla="*/ 128 h 131"/>
                <a:gd name="T22" fmla="*/ 0 w 401"/>
                <a:gd name="T23" fmla="*/ 13 h 13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01" h="131">
                  <a:moveTo>
                    <a:pt x="0" y="13"/>
                  </a:moveTo>
                  <a:lnTo>
                    <a:pt x="0" y="16"/>
                  </a:lnTo>
                  <a:lnTo>
                    <a:pt x="197" y="131"/>
                  </a:lnTo>
                  <a:lnTo>
                    <a:pt x="197" y="128"/>
                  </a:lnTo>
                  <a:lnTo>
                    <a:pt x="401" y="5"/>
                  </a:lnTo>
                  <a:lnTo>
                    <a:pt x="401" y="0"/>
                  </a:lnTo>
                  <a:lnTo>
                    <a:pt x="198" y="121"/>
                  </a:lnTo>
                  <a:lnTo>
                    <a:pt x="197" y="121"/>
                  </a:lnTo>
                  <a:lnTo>
                    <a:pt x="197" y="12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49" name="Freeform 57"/>
            <p:cNvSpPr>
              <a:spLocks/>
            </p:cNvSpPr>
            <p:nvPr/>
          </p:nvSpPr>
          <p:spPr bwMode="auto">
            <a:xfrm>
              <a:off x="5529" y="5275"/>
              <a:ext cx="198" cy="116"/>
            </a:xfrm>
            <a:custGeom>
              <a:avLst/>
              <a:gdLst>
                <a:gd name="T0" fmla="*/ 1 w 198"/>
                <a:gd name="T1" fmla="*/ 0 h 116"/>
                <a:gd name="T2" fmla="*/ 0 w 198"/>
                <a:gd name="T3" fmla="*/ 1 h 116"/>
                <a:gd name="T4" fmla="*/ 197 w 198"/>
                <a:gd name="T5" fmla="*/ 116 h 116"/>
                <a:gd name="T6" fmla="*/ 197 w 198"/>
                <a:gd name="T7" fmla="*/ 116 h 116"/>
                <a:gd name="T8" fmla="*/ 198 w 198"/>
                <a:gd name="T9" fmla="*/ 116 h 116"/>
                <a:gd name="T10" fmla="*/ 198 w 198"/>
                <a:gd name="T11" fmla="*/ 116 h 116"/>
                <a:gd name="T12" fmla="*/ 1 w 198"/>
                <a:gd name="T13" fmla="*/ 0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8" h="116">
                  <a:moveTo>
                    <a:pt x="1" y="0"/>
                  </a:moveTo>
                  <a:lnTo>
                    <a:pt x="0" y="1"/>
                  </a:lnTo>
                  <a:lnTo>
                    <a:pt x="197" y="116"/>
                  </a:lnTo>
                  <a:lnTo>
                    <a:pt x="198" y="1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0" name="Freeform 58"/>
            <p:cNvSpPr>
              <a:spLocks/>
            </p:cNvSpPr>
            <p:nvPr/>
          </p:nvSpPr>
          <p:spPr bwMode="auto">
            <a:xfrm>
              <a:off x="5726" y="5316"/>
              <a:ext cx="96" cy="20"/>
            </a:xfrm>
            <a:custGeom>
              <a:avLst/>
              <a:gdLst>
                <a:gd name="T0" fmla="*/ 36 w 73"/>
                <a:gd name="T1" fmla="*/ 17 h 15"/>
                <a:gd name="T2" fmla="*/ 33 w 73"/>
                <a:gd name="T3" fmla="*/ 17 h 15"/>
                <a:gd name="T4" fmla="*/ 0 w 73"/>
                <a:gd name="T5" fmla="*/ 17 h 15"/>
                <a:gd name="T6" fmla="*/ 0 w 73"/>
                <a:gd name="T7" fmla="*/ 17 h 15"/>
                <a:gd name="T8" fmla="*/ 0 w 73"/>
                <a:gd name="T9" fmla="*/ 17 h 15"/>
                <a:gd name="T10" fmla="*/ 0 w 73"/>
                <a:gd name="T11" fmla="*/ 20 h 15"/>
                <a:gd name="T12" fmla="*/ 0 w 73"/>
                <a:gd name="T13" fmla="*/ 20 h 15"/>
                <a:gd name="T14" fmla="*/ 0 w 73"/>
                <a:gd name="T15" fmla="*/ 19 h 15"/>
                <a:gd name="T16" fmla="*/ 33 w 73"/>
                <a:gd name="T17" fmla="*/ 20 h 15"/>
                <a:gd name="T18" fmla="*/ 36 w 73"/>
                <a:gd name="T19" fmla="*/ 20 h 15"/>
                <a:gd name="T20" fmla="*/ 49 w 73"/>
                <a:gd name="T21" fmla="*/ 17 h 15"/>
                <a:gd name="T22" fmla="*/ 66 w 73"/>
                <a:gd name="T23" fmla="*/ 13 h 15"/>
                <a:gd name="T24" fmla="*/ 96 w 73"/>
                <a:gd name="T25" fmla="*/ 1 h 15"/>
                <a:gd name="T26" fmla="*/ 96 w 73"/>
                <a:gd name="T27" fmla="*/ 0 h 15"/>
                <a:gd name="T28" fmla="*/ 66 w 73"/>
                <a:gd name="T29" fmla="*/ 11 h 15"/>
                <a:gd name="T30" fmla="*/ 49 w 73"/>
                <a:gd name="T31" fmla="*/ 15 h 15"/>
                <a:gd name="T32" fmla="*/ 36 w 73"/>
                <a:gd name="T33" fmla="*/ 17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3" h="15">
                  <a:moveTo>
                    <a:pt x="27" y="13"/>
                  </a:moveTo>
                  <a:cubicBezTo>
                    <a:pt x="26" y="13"/>
                    <a:pt x="25" y="13"/>
                    <a:pt x="25" y="13"/>
                  </a:cubicBezTo>
                  <a:cubicBezTo>
                    <a:pt x="19" y="14"/>
                    <a:pt x="11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1" y="15"/>
                    <a:pt x="19" y="15"/>
                    <a:pt x="25" y="15"/>
                  </a:cubicBezTo>
                  <a:cubicBezTo>
                    <a:pt x="25" y="15"/>
                    <a:pt x="26" y="15"/>
                    <a:pt x="27" y="15"/>
                  </a:cubicBezTo>
                  <a:cubicBezTo>
                    <a:pt x="31" y="14"/>
                    <a:pt x="35" y="13"/>
                    <a:pt x="37" y="13"/>
                  </a:cubicBezTo>
                  <a:cubicBezTo>
                    <a:pt x="41" y="12"/>
                    <a:pt x="46" y="11"/>
                    <a:pt x="50" y="10"/>
                  </a:cubicBezTo>
                  <a:cubicBezTo>
                    <a:pt x="60" y="8"/>
                    <a:pt x="67" y="5"/>
                    <a:pt x="73" y="1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7" y="3"/>
                    <a:pt x="60" y="6"/>
                    <a:pt x="50" y="8"/>
                  </a:cubicBezTo>
                  <a:cubicBezTo>
                    <a:pt x="46" y="9"/>
                    <a:pt x="41" y="10"/>
                    <a:pt x="37" y="11"/>
                  </a:cubicBezTo>
                  <a:cubicBezTo>
                    <a:pt x="35" y="12"/>
                    <a:pt x="31" y="12"/>
                    <a:pt x="27" y="13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1" name="Freeform 59"/>
            <p:cNvSpPr>
              <a:spLocks/>
            </p:cNvSpPr>
            <p:nvPr/>
          </p:nvSpPr>
          <p:spPr bwMode="auto">
            <a:xfrm>
              <a:off x="5726" y="5317"/>
              <a:ext cx="96" cy="27"/>
            </a:xfrm>
            <a:custGeom>
              <a:avLst/>
              <a:gdLst>
                <a:gd name="T0" fmla="*/ 33 w 73"/>
                <a:gd name="T1" fmla="*/ 26 h 20"/>
                <a:gd name="T2" fmla="*/ 36 w 73"/>
                <a:gd name="T3" fmla="*/ 26 h 20"/>
                <a:gd name="T4" fmla="*/ 49 w 73"/>
                <a:gd name="T5" fmla="*/ 23 h 20"/>
                <a:gd name="T6" fmla="*/ 66 w 73"/>
                <a:gd name="T7" fmla="*/ 19 h 20"/>
                <a:gd name="T8" fmla="*/ 85 w 73"/>
                <a:gd name="T9" fmla="*/ 14 h 20"/>
                <a:gd name="T10" fmla="*/ 88 w 73"/>
                <a:gd name="T11" fmla="*/ 12 h 20"/>
                <a:gd name="T12" fmla="*/ 96 w 73"/>
                <a:gd name="T13" fmla="*/ 8 h 20"/>
                <a:gd name="T14" fmla="*/ 96 w 73"/>
                <a:gd name="T15" fmla="*/ 0 h 20"/>
                <a:gd name="T16" fmla="*/ 66 w 73"/>
                <a:gd name="T17" fmla="*/ 12 h 20"/>
                <a:gd name="T18" fmla="*/ 49 w 73"/>
                <a:gd name="T19" fmla="*/ 16 h 20"/>
                <a:gd name="T20" fmla="*/ 36 w 73"/>
                <a:gd name="T21" fmla="*/ 19 h 20"/>
                <a:gd name="T22" fmla="*/ 33 w 73"/>
                <a:gd name="T23" fmla="*/ 19 h 20"/>
                <a:gd name="T24" fmla="*/ 0 w 73"/>
                <a:gd name="T25" fmla="*/ 18 h 20"/>
                <a:gd name="T26" fmla="*/ 0 w 73"/>
                <a:gd name="T27" fmla="*/ 19 h 20"/>
                <a:gd name="T28" fmla="*/ 0 w 73"/>
                <a:gd name="T29" fmla="*/ 19 h 20"/>
                <a:gd name="T30" fmla="*/ 0 w 73"/>
                <a:gd name="T31" fmla="*/ 24 h 20"/>
                <a:gd name="T32" fmla="*/ 0 w 73"/>
                <a:gd name="T33" fmla="*/ 24 h 20"/>
                <a:gd name="T34" fmla="*/ 0 w 73"/>
                <a:gd name="T35" fmla="*/ 24 h 20"/>
                <a:gd name="T36" fmla="*/ 33 w 73"/>
                <a:gd name="T37" fmla="*/ 26 h 2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3" h="20">
                  <a:moveTo>
                    <a:pt x="25" y="19"/>
                  </a:moveTo>
                  <a:cubicBezTo>
                    <a:pt x="25" y="19"/>
                    <a:pt x="26" y="19"/>
                    <a:pt x="27" y="19"/>
                  </a:cubicBezTo>
                  <a:cubicBezTo>
                    <a:pt x="31" y="18"/>
                    <a:pt x="35" y="18"/>
                    <a:pt x="37" y="17"/>
                  </a:cubicBezTo>
                  <a:cubicBezTo>
                    <a:pt x="41" y="16"/>
                    <a:pt x="46" y="15"/>
                    <a:pt x="50" y="14"/>
                  </a:cubicBezTo>
                  <a:cubicBezTo>
                    <a:pt x="55" y="13"/>
                    <a:pt x="60" y="11"/>
                    <a:pt x="65" y="10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69" y="8"/>
                    <a:pt x="71" y="7"/>
                    <a:pt x="73" y="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7" y="4"/>
                    <a:pt x="60" y="7"/>
                    <a:pt x="50" y="9"/>
                  </a:cubicBezTo>
                  <a:cubicBezTo>
                    <a:pt x="46" y="10"/>
                    <a:pt x="41" y="11"/>
                    <a:pt x="37" y="12"/>
                  </a:cubicBezTo>
                  <a:cubicBezTo>
                    <a:pt x="35" y="12"/>
                    <a:pt x="31" y="13"/>
                    <a:pt x="27" y="14"/>
                  </a:cubicBezTo>
                  <a:cubicBezTo>
                    <a:pt x="26" y="14"/>
                    <a:pt x="25" y="14"/>
                    <a:pt x="25" y="14"/>
                  </a:cubicBezTo>
                  <a:cubicBezTo>
                    <a:pt x="19" y="14"/>
                    <a:pt x="11" y="14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1" y="19"/>
                    <a:pt x="19" y="20"/>
                    <a:pt x="25" y="19"/>
                  </a:cubicBez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2" name="Freeform 60"/>
            <p:cNvSpPr>
              <a:spLocks/>
            </p:cNvSpPr>
            <p:nvPr/>
          </p:nvSpPr>
          <p:spPr bwMode="auto">
            <a:xfrm>
              <a:off x="5726" y="5275"/>
              <a:ext cx="204" cy="127"/>
            </a:xfrm>
            <a:custGeom>
              <a:avLst/>
              <a:gdLst>
                <a:gd name="T0" fmla="*/ 0 w 204"/>
                <a:gd name="T1" fmla="*/ 123 h 127"/>
                <a:gd name="T2" fmla="*/ 0 w 204"/>
                <a:gd name="T3" fmla="*/ 126 h 127"/>
                <a:gd name="T4" fmla="*/ 0 w 204"/>
                <a:gd name="T5" fmla="*/ 127 h 127"/>
                <a:gd name="T6" fmla="*/ 204 w 204"/>
                <a:gd name="T7" fmla="*/ 4 h 127"/>
                <a:gd name="T8" fmla="*/ 204 w 204"/>
                <a:gd name="T9" fmla="*/ 0 h 127"/>
                <a:gd name="T10" fmla="*/ 0 w 204"/>
                <a:gd name="T11" fmla="*/ 123 h 1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04" h="127">
                  <a:moveTo>
                    <a:pt x="0" y="123"/>
                  </a:moveTo>
                  <a:lnTo>
                    <a:pt x="0" y="126"/>
                  </a:lnTo>
                  <a:lnTo>
                    <a:pt x="0" y="127"/>
                  </a:lnTo>
                  <a:lnTo>
                    <a:pt x="204" y="4"/>
                  </a:lnTo>
                  <a:lnTo>
                    <a:pt x="204" y="0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3" name="Freeform 61"/>
            <p:cNvSpPr>
              <a:spLocks/>
            </p:cNvSpPr>
            <p:nvPr/>
          </p:nvSpPr>
          <p:spPr bwMode="auto">
            <a:xfrm>
              <a:off x="5822" y="5118"/>
              <a:ext cx="11" cy="199"/>
            </a:xfrm>
            <a:custGeom>
              <a:avLst/>
              <a:gdLst>
                <a:gd name="T0" fmla="*/ 11 w 8"/>
                <a:gd name="T1" fmla="*/ 0 h 151"/>
                <a:gd name="T2" fmla="*/ 0 w 8"/>
                <a:gd name="T3" fmla="*/ 7 h 151"/>
                <a:gd name="T4" fmla="*/ 0 w 8"/>
                <a:gd name="T5" fmla="*/ 198 h 151"/>
                <a:gd name="T6" fmla="*/ 0 w 8"/>
                <a:gd name="T7" fmla="*/ 199 h 151"/>
                <a:gd name="T8" fmla="*/ 1 w 8"/>
                <a:gd name="T9" fmla="*/ 199 h 151"/>
                <a:gd name="T10" fmla="*/ 8 w 8"/>
                <a:gd name="T11" fmla="*/ 194 h 151"/>
                <a:gd name="T12" fmla="*/ 10 w 8"/>
                <a:gd name="T13" fmla="*/ 194 h 151"/>
                <a:gd name="T14" fmla="*/ 11 w 8"/>
                <a:gd name="T15" fmla="*/ 192 h 151"/>
                <a:gd name="T16" fmla="*/ 11 w 8"/>
                <a:gd name="T17" fmla="*/ 0 h 1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" h="151">
                  <a:moveTo>
                    <a:pt x="8" y="0"/>
                  </a:moveTo>
                  <a:cubicBezTo>
                    <a:pt x="6" y="2"/>
                    <a:pt x="3" y="3"/>
                    <a:pt x="0" y="5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151"/>
                    <a:pt x="0" y="151"/>
                    <a:pt x="0" y="151"/>
                  </a:cubicBezTo>
                  <a:cubicBezTo>
                    <a:pt x="0" y="151"/>
                    <a:pt x="1" y="151"/>
                    <a:pt x="1" y="151"/>
                  </a:cubicBezTo>
                  <a:cubicBezTo>
                    <a:pt x="3" y="150"/>
                    <a:pt x="5" y="149"/>
                    <a:pt x="6" y="147"/>
                  </a:cubicBezTo>
                  <a:cubicBezTo>
                    <a:pt x="7" y="147"/>
                    <a:pt x="7" y="147"/>
                    <a:pt x="7" y="147"/>
                  </a:cubicBezTo>
                  <a:cubicBezTo>
                    <a:pt x="7" y="146"/>
                    <a:pt x="8" y="146"/>
                    <a:pt x="8" y="146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4" name="Freeform 62"/>
            <p:cNvSpPr>
              <a:spLocks/>
            </p:cNvSpPr>
            <p:nvPr/>
          </p:nvSpPr>
          <p:spPr bwMode="auto">
            <a:xfrm>
              <a:off x="5838" y="5221"/>
              <a:ext cx="79" cy="90"/>
            </a:xfrm>
            <a:custGeom>
              <a:avLst/>
              <a:gdLst>
                <a:gd name="T0" fmla="*/ 79 w 60"/>
                <a:gd name="T1" fmla="*/ 42 h 68"/>
                <a:gd name="T2" fmla="*/ 1 w 60"/>
                <a:gd name="T3" fmla="*/ 0 h 68"/>
                <a:gd name="T4" fmla="*/ 1 w 60"/>
                <a:gd name="T5" fmla="*/ 78 h 68"/>
                <a:gd name="T6" fmla="*/ 1 w 60"/>
                <a:gd name="T7" fmla="*/ 85 h 68"/>
                <a:gd name="T8" fmla="*/ 0 w 60"/>
                <a:gd name="T9" fmla="*/ 90 h 68"/>
                <a:gd name="T10" fmla="*/ 79 w 60"/>
                <a:gd name="T11" fmla="*/ 42 h 6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68">
                  <a:moveTo>
                    <a:pt x="60" y="32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0" y="67"/>
                    <a:pt x="0" y="68"/>
                  </a:cubicBezTo>
                  <a:lnTo>
                    <a:pt x="60" y="32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5" name="Freeform 63"/>
            <p:cNvSpPr>
              <a:spLocks/>
            </p:cNvSpPr>
            <p:nvPr/>
          </p:nvSpPr>
          <p:spPr bwMode="auto">
            <a:xfrm>
              <a:off x="5833" y="5299"/>
              <a:ext cx="6" cy="18"/>
            </a:xfrm>
            <a:custGeom>
              <a:avLst/>
              <a:gdLst>
                <a:gd name="T0" fmla="*/ 6 w 5"/>
                <a:gd name="T1" fmla="*/ 6 h 14"/>
                <a:gd name="T2" fmla="*/ 6 w 5"/>
                <a:gd name="T3" fmla="*/ 0 h 14"/>
                <a:gd name="T4" fmla="*/ 5 w 5"/>
                <a:gd name="T5" fmla="*/ 3 h 14"/>
                <a:gd name="T6" fmla="*/ 5 w 5"/>
                <a:gd name="T7" fmla="*/ 5 h 14"/>
                <a:gd name="T8" fmla="*/ 4 w 5"/>
                <a:gd name="T9" fmla="*/ 5 h 14"/>
                <a:gd name="T10" fmla="*/ 0 w 5"/>
                <a:gd name="T11" fmla="*/ 12 h 14"/>
                <a:gd name="T12" fmla="*/ 0 w 5"/>
                <a:gd name="T13" fmla="*/ 18 h 14"/>
                <a:gd name="T14" fmla="*/ 2 w 5"/>
                <a:gd name="T15" fmla="*/ 15 h 14"/>
                <a:gd name="T16" fmla="*/ 4 w 5"/>
                <a:gd name="T17" fmla="*/ 13 h 14"/>
                <a:gd name="T18" fmla="*/ 4 w 5"/>
                <a:gd name="T19" fmla="*/ 12 h 14"/>
                <a:gd name="T20" fmla="*/ 5 w 5"/>
                <a:gd name="T21" fmla="*/ 12 h 14"/>
                <a:gd name="T22" fmla="*/ 6 w 5"/>
                <a:gd name="T23" fmla="*/ 6 h 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" h="14">
                  <a:moveTo>
                    <a:pt x="5" y="5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1"/>
                    <a:pt x="4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6"/>
                    <a:pt x="1" y="7"/>
                    <a:pt x="0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1" y="13"/>
                    <a:pt x="2" y="12"/>
                  </a:cubicBezTo>
                  <a:cubicBezTo>
                    <a:pt x="2" y="12"/>
                    <a:pt x="2" y="11"/>
                    <a:pt x="3" y="10"/>
                  </a:cubicBezTo>
                  <a:cubicBezTo>
                    <a:pt x="3" y="10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5" y="6"/>
                    <a:pt x="5" y="5"/>
                  </a:cubicBez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6" name="Freeform 64"/>
            <p:cNvSpPr>
              <a:spLocks/>
            </p:cNvSpPr>
            <p:nvPr/>
          </p:nvSpPr>
          <p:spPr bwMode="auto">
            <a:xfrm>
              <a:off x="5822" y="5311"/>
              <a:ext cx="11" cy="14"/>
            </a:xfrm>
            <a:custGeom>
              <a:avLst/>
              <a:gdLst>
                <a:gd name="T0" fmla="*/ 10 w 8"/>
                <a:gd name="T1" fmla="*/ 1 h 11"/>
                <a:gd name="T2" fmla="*/ 8 w 8"/>
                <a:gd name="T3" fmla="*/ 1 h 11"/>
                <a:gd name="T4" fmla="*/ 1 w 8"/>
                <a:gd name="T5" fmla="*/ 6 h 11"/>
                <a:gd name="T6" fmla="*/ 0 w 8"/>
                <a:gd name="T7" fmla="*/ 6 h 11"/>
                <a:gd name="T8" fmla="*/ 0 w 8"/>
                <a:gd name="T9" fmla="*/ 14 h 11"/>
                <a:gd name="T10" fmla="*/ 10 w 8"/>
                <a:gd name="T11" fmla="*/ 8 h 11"/>
                <a:gd name="T12" fmla="*/ 11 w 8"/>
                <a:gd name="T13" fmla="*/ 6 h 11"/>
                <a:gd name="T14" fmla="*/ 11 w 8"/>
                <a:gd name="T15" fmla="*/ 0 h 11"/>
                <a:gd name="T16" fmla="*/ 10 w 8"/>
                <a:gd name="T17" fmla="*/ 1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" h="11">
                  <a:moveTo>
                    <a:pt x="7" y="1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5" y="3"/>
                    <a:pt x="3" y="4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9"/>
                    <a:pt x="5" y="7"/>
                    <a:pt x="7" y="6"/>
                  </a:cubicBezTo>
                  <a:cubicBezTo>
                    <a:pt x="7" y="5"/>
                    <a:pt x="8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7" name="Freeform 65"/>
            <p:cNvSpPr>
              <a:spLocks/>
            </p:cNvSpPr>
            <p:nvPr/>
          </p:nvSpPr>
          <p:spPr bwMode="auto">
            <a:xfrm>
              <a:off x="5324" y="4995"/>
              <a:ext cx="201" cy="338"/>
            </a:xfrm>
            <a:custGeom>
              <a:avLst/>
              <a:gdLst>
                <a:gd name="T0" fmla="*/ 201 w 201"/>
                <a:gd name="T1" fmla="*/ 222 h 338"/>
                <a:gd name="T2" fmla="*/ 201 w 201"/>
                <a:gd name="T3" fmla="*/ 0 h 338"/>
                <a:gd name="T4" fmla="*/ 0 w 201"/>
                <a:gd name="T5" fmla="*/ 115 h 338"/>
                <a:gd name="T6" fmla="*/ 0 w 201"/>
                <a:gd name="T7" fmla="*/ 338 h 338"/>
                <a:gd name="T8" fmla="*/ 201 w 201"/>
                <a:gd name="T9" fmla="*/ 222 h 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1" h="338">
                  <a:moveTo>
                    <a:pt x="201" y="222"/>
                  </a:moveTo>
                  <a:lnTo>
                    <a:pt x="201" y="0"/>
                  </a:lnTo>
                  <a:lnTo>
                    <a:pt x="0" y="115"/>
                  </a:lnTo>
                  <a:lnTo>
                    <a:pt x="0" y="338"/>
                  </a:lnTo>
                  <a:lnTo>
                    <a:pt x="201" y="222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8" name="Freeform 66"/>
            <p:cNvSpPr>
              <a:spLocks/>
            </p:cNvSpPr>
            <p:nvPr/>
          </p:nvSpPr>
          <p:spPr bwMode="auto">
            <a:xfrm>
              <a:off x="5057" y="4584"/>
              <a:ext cx="269" cy="212"/>
            </a:xfrm>
            <a:custGeom>
              <a:avLst/>
              <a:gdLst>
                <a:gd name="T0" fmla="*/ 103 w 269"/>
                <a:gd name="T1" fmla="*/ 2 h 212"/>
                <a:gd name="T2" fmla="*/ 100 w 269"/>
                <a:gd name="T3" fmla="*/ 0 h 212"/>
                <a:gd name="T4" fmla="*/ 0 w 269"/>
                <a:gd name="T5" fmla="*/ 58 h 212"/>
                <a:gd name="T6" fmla="*/ 3 w 269"/>
                <a:gd name="T7" fmla="*/ 60 h 212"/>
                <a:gd name="T8" fmla="*/ 267 w 269"/>
                <a:gd name="T9" fmla="*/ 212 h 212"/>
                <a:gd name="T10" fmla="*/ 269 w 269"/>
                <a:gd name="T11" fmla="*/ 210 h 212"/>
                <a:gd name="T12" fmla="*/ 6 w 269"/>
                <a:gd name="T13" fmla="*/ 58 h 212"/>
                <a:gd name="T14" fmla="*/ 103 w 269"/>
                <a:gd name="T15" fmla="*/ 2 h 2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212">
                  <a:moveTo>
                    <a:pt x="103" y="2"/>
                  </a:moveTo>
                  <a:lnTo>
                    <a:pt x="100" y="0"/>
                  </a:lnTo>
                  <a:lnTo>
                    <a:pt x="0" y="58"/>
                  </a:lnTo>
                  <a:lnTo>
                    <a:pt x="3" y="60"/>
                  </a:lnTo>
                  <a:lnTo>
                    <a:pt x="267" y="212"/>
                  </a:lnTo>
                  <a:lnTo>
                    <a:pt x="269" y="210"/>
                  </a:lnTo>
                  <a:lnTo>
                    <a:pt x="6" y="58"/>
                  </a:lnTo>
                  <a:lnTo>
                    <a:pt x="103" y="2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59" name="Freeform 67"/>
            <p:cNvSpPr>
              <a:spLocks/>
            </p:cNvSpPr>
            <p:nvPr/>
          </p:nvSpPr>
          <p:spPr bwMode="auto">
            <a:xfrm>
              <a:off x="4811" y="4642"/>
              <a:ext cx="296" cy="475"/>
            </a:xfrm>
            <a:custGeom>
              <a:avLst/>
              <a:gdLst>
                <a:gd name="T0" fmla="*/ 249 w 296"/>
                <a:gd name="T1" fmla="*/ 2 h 475"/>
                <a:gd name="T2" fmla="*/ 246 w 296"/>
                <a:gd name="T3" fmla="*/ 0 h 475"/>
                <a:gd name="T4" fmla="*/ 246 w 296"/>
                <a:gd name="T5" fmla="*/ 10 h 475"/>
                <a:gd name="T6" fmla="*/ 246 w 296"/>
                <a:gd name="T7" fmla="*/ 14 h 475"/>
                <a:gd name="T8" fmla="*/ 89 w 296"/>
                <a:gd name="T9" fmla="*/ 105 h 475"/>
                <a:gd name="T10" fmla="*/ 89 w 296"/>
                <a:gd name="T11" fmla="*/ 105 h 475"/>
                <a:gd name="T12" fmla="*/ 116 w 296"/>
                <a:gd name="T13" fmla="*/ 121 h 475"/>
                <a:gd name="T14" fmla="*/ 16 w 296"/>
                <a:gd name="T15" fmla="*/ 179 h 475"/>
                <a:gd name="T16" fmla="*/ 116 w 296"/>
                <a:gd name="T17" fmla="*/ 237 h 475"/>
                <a:gd name="T18" fmla="*/ 0 w 296"/>
                <a:gd name="T19" fmla="*/ 303 h 475"/>
                <a:gd name="T20" fmla="*/ 295 w 296"/>
                <a:gd name="T21" fmla="*/ 475 h 475"/>
                <a:gd name="T22" fmla="*/ 296 w 296"/>
                <a:gd name="T23" fmla="*/ 467 h 475"/>
                <a:gd name="T24" fmla="*/ 25 w 296"/>
                <a:gd name="T25" fmla="*/ 308 h 475"/>
                <a:gd name="T26" fmla="*/ 13 w 296"/>
                <a:gd name="T27" fmla="*/ 302 h 475"/>
                <a:gd name="T28" fmla="*/ 130 w 296"/>
                <a:gd name="T29" fmla="*/ 234 h 475"/>
                <a:gd name="T30" fmla="*/ 41 w 296"/>
                <a:gd name="T31" fmla="*/ 184 h 475"/>
                <a:gd name="T32" fmla="*/ 29 w 296"/>
                <a:gd name="T33" fmla="*/ 177 h 475"/>
                <a:gd name="T34" fmla="*/ 130 w 296"/>
                <a:gd name="T35" fmla="*/ 119 h 475"/>
                <a:gd name="T36" fmla="*/ 112 w 296"/>
                <a:gd name="T37" fmla="*/ 109 h 475"/>
                <a:gd name="T38" fmla="*/ 102 w 296"/>
                <a:gd name="T39" fmla="*/ 102 h 475"/>
                <a:gd name="T40" fmla="*/ 246 w 296"/>
                <a:gd name="T41" fmla="*/ 20 h 475"/>
                <a:gd name="T42" fmla="*/ 246 w 296"/>
                <a:gd name="T43" fmla="*/ 15 h 475"/>
                <a:gd name="T44" fmla="*/ 249 w 296"/>
                <a:gd name="T45" fmla="*/ 16 h 475"/>
                <a:gd name="T46" fmla="*/ 249 w 296"/>
                <a:gd name="T47" fmla="*/ 2 h 4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96" h="475">
                  <a:moveTo>
                    <a:pt x="249" y="2"/>
                  </a:moveTo>
                  <a:lnTo>
                    <a:pt x="246" y="0"/>
                  </a:lnTo>
                  <a:lnTo>
                    <a:pt x="246" y="10"/>
                  </a:lnTo>
                  <a:lnTo>
                    <a:pt x="246" y="14"/>
                  </a:lnTo>
                  <a:lnTo>
                    <a:pt x="89" y="105"/>
                  </a:lnTo>
                  <a:lnTo>
                    <a:pt x="116" y="121"/>
                  </a:lnTo>
                  <a:lnTo>
                    <a:pt x="16" y="179"/>
                  </a:lnTo>
                  <a:lnTo>
                    <a:pt x="116" y="237"/>
                  </a:lnTo>
                  <a:lnTo>
                    <a:pt x="0" y="303"/>
                  </a:lnTo>
                  <a:lnTo>
                    <a:pt x="295" y="475"/>
                  </a:lnTo>
                  <a:lnTo>
                    <a:pt x="296" y="467"/>
                  </a:lnTo>
                  <a:lnTo>
                    <a:pt x="25" y="308"/>
                  </a:lnTo>
                  <a:lnTo>
                    <a:pt x="13" y="302"/>
                  </a:lnTo>
                  <a:lnTo>
                    <a:pt x="130" y="234"/>
                  </a:lnTo>
                  <a:lnTo>
                    <a:pt x="41" y="184"/>
                  </a:lnTo>
                  <a:lnTo>
                    <a:pt x="29" y="177"/>
                  </a:lnTo>
                  <a:lnTo>
                    <a:pt x="130" y="119"/>
                  </a:lnTo>
                  <a:lnTo>
                    <a:pt x="112" y="109"/>
                  </a:lnTo>
                  <a:lnTo>
                    <a:pt x="102" y="102"/>
                  </a:lnTo>
                  <a:lnTo>
                    <a:pt x="246" y="20"/>
                  </a:lnTo>
                  <a:lnTo>
                    <a:pt x="246" y="15"/>
                  </a:lnTo>
                  <a:lnTo>
                    <a:pt x="249" y="16"/>
                  </a:lnTo>
                  <a:lnTo>
                    <a:pt x="249" y="2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0" name="Freeform 68"/>
            <p:cNvSpPr>
              <a:spLocks/>
            </p:cNvSpPr>
            <p:nvPr/>
          </p:nvSpPr>
          <p:spPr bwMode="auto">
            <a:xfrm>
              <a:off x="5057" y="4672"/>
              <a:ext cx="3" cy="55"/>
            </a:xfrm>
            <a:custGeom>
              <a:avLst/>
              <a:gdLst>
                <a:gd name="T0" fmla="*/ 0 w 3"/>
                <a:gd name="T1" fmla="*/ 0 h 55"/>
                <a:gd name="T2" fmla="*/ 0 w 3"/>
                <a:gd name="T3" fmla="*/ 2 h 55"/>
                <a:gd name="T4" fmla="*/ 0 w 3"/>
                <a:gd name="T5" fmla="*/ 54 h 55"/>
                <a:gd name="T6" fmla="*/ 3 w 3"/>
                <a:gd name="T7" fmla="*/ 55 h 55"/>
                <a:gd name="T8" fmla="*/ 3 w 3"/>
                <a:gd name="T9" fmla="*/ 1 h 55"/>
                <a:gd name="T10" fmla="*/ 0 w 3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" h="55">
                  <a:moveTo>
                    <a:pt x="0" y="0"/>
                  </a:moveTo>
                  <a:lnTo>
                    <a:pt x="0" y="2"/>
                  </a:lnTo>
                  <a:lnTo>
                    <a:pt x="0" y="54"/>
                  </a:lnTo>
                  <a:lnTo>
                    <a:pt x="3" y="55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1" name="Freeform 69"/>
            <p:cNvSpPr>
              <a:spLocks/>
            </p:cNvSpPr>
            <p:nvPr/>
          </p:nvSpPr>
          <p:spPr bwMode="auto">
            <a:xfrm>
              <a:off x="4913" y="4662"/>
              <a:ext cx="144" cy="89"/>
            </a:xfrm>
            <a:custGeom>
              <a:avLst/>
              <a:gdLst>
                <a:gd name="T0" fmla="*/ 144 w 144"/>
                <a:gd name="T1" fmla="*/ 12 h 89"/>
                <a:gd name="T2" fmla="*/ 144 w 144"/>
                <a:gd name="T3" fmla="*/ 10 h 89"/>
                <a:gd name="T4" fmla="*/ 144 w 144"/>
                <a:gd name="T5" fmla="*/ 0 h 89"/>
                <a:gd name="T6" fmla="*/ 0 w 144"/>
                <a:gd name="T7" fmla="*/ 82 h 89"/>
                <a:gd name="T8" fmla="*/ 10 w 144"/>
                <a:gd name="T9" fmla="*/ 89 h 89"/>
                <a:gd name="T10" fmla="*/ 144 w 144"/>
                <a:gd name="T11" fmla="*/ 12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4" h="89">
                  <a:moveTo>
                    <a:pt x="144" y="12"/>
                  </a:moveTo>
                  <a:lnTo>
                    <a:pt x="144" y="10"/>
                  </a:lnTo>
                  <a:lnTo>
                    <a:pt x="144" y="0"/>
                  </a:lnTo>
                  <a:lnTo>
                    <a:pt x="0" y="82"/>
                  </a:lnTo>
                  <a:lnTo>
                    <a:pt x="10" y="89"/>
                  </a:lnTo>
                  <a:lnTo>
                    <a:pt x="144" y="12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2" name="Freeform 70"/>
            <p:cNvSpPr>
              <a:spLocks/>
            </p:cNvSpPr>
            <p:nvPr/>
          </p:nvSpPr>
          <p:spPr bwMode="auto">
            <a:xfrm>
              <a:off x="4806" y="4652"/>
              <a:ext cx="300" cy="469"/>
            </a:xfrm>
            <a:custGeom>
              <a:avLst/>
              <a:gdLst>
                <a:gd name="T0" fmla="*/ 251 w 300"/>
                <a:gd name="T1" fmla="*/ 4 h 469"/>
                <a:gd name="T2" fmla="*/ 251 w 300"/>
                <a:gd name="T3" fmla="*/ 0 h 469"/>
                <a:gd name="T4" fmla="*/ 88 w 300"/>
                <a:gd name="T5" fmla="*/ 95 h 469"/>
                <a:gd name="T6" fmla="*/ 88 w 300"/>
                <a:gd name="T7" fmla="*/ 95 h 469"/>
                <a:gd name="T8" fmla="*/ 115 w 300"/>
                <a:gd name="T9" fmla="*/ 111 h 469"/>
                <a:gd name="T10" fmla="*/ 88 w 300"/>
                <a:gd name="T11" fmla="*/ 127 h 469"/>
                <a:gd name="T12" fmla="*/ 14 w 300"/>
                <a:gd name="T13" fmla="*/ 169 h 469"/>
                <a:gd name="T14" fmla="*/ 18 w 300"/>
                <a:gd name="T15" fmla="*/ 171 h 469"/>
                <a:gd name="T16" fmla="*/ 115 w 300"/>
                <a:gd name="T17" fmla="*/ 227 h 469"/>
                <a:gd name="T18" fmla="*/ 18 w 300"/>
                <a:gd name="T19" fmla="*/ 282 h 469"/>
                <a:gd name="T20" fmla="*/ 14 w 300"/>
                <a:gd name="T21" fmla="*/ 285 h 469"/>
                <a:gd name="T22" fmla="*/ 0 w 300"/>
                <a:gd name="T23" fmla="*/ 293 h 469"/>
                <a:gd name="T24" fmla="*/ 4 w 300"/>
                <a:gd name="T25" fmla="*/ 297 h 469"/>
                <a:gd name="T26" fmla="*/ 300 w 300"/>
                <a:gd name="T27" fmla="*/ 469 h 469"/>
                <a:gd name="T28" fmla="*/ 300 w 300"/>
                <a:gd name="T29" fmla="*/ 469 h 469"/>
                <a:gd name="T30" fmla="*/ 300 w 300"/>
                <a:gd name="T31" fmla="*/ 465 h 469"/>
                <a:gd name="T32" fmla="*/ 5 w 300"/>
                <a:gd name="T33" fmla="*/ 293 h 469"/>
                <a:gd name="T34" fmla="*/ 121 w 300"/>
                <a:gd name="T35" fmla="*/ 227 h 469"/>
                <a:gd name="T36" fmla="*/ 21 w 300"/>
                <a:gd name="T37" fmla="*/ 169 h 469"/>
                <a:gd name="T38" fmla="*/ 121 w 300"/>
                <a:gd name="T39" fmla="*/ 111 h 469"/>
                <a:gd name="T40" fmla="*/ 94 w 300"/>
                <a:gd name="T41" fmla="*/ 95 h 469"/>
                <a:gd name="T42" fmla="*/ 94 w 300"/>
                <a:gd name="T43" fmla="*/ 95 h 469"/>
                <a:gd name="T44" fmla="*/ 251 w 300"/>
                <a:gd name="T45" fmla="*/ 4 h 46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00" h="469">
                  <a:moveTo>
                    <a:pt x="251" y="4"/>
                  </a:moveTo>
                  <a:lnTo>
                    <a:pt x="251" y="0"/>
                  </a:lnTo>
                  <a:lnTo>
                    <a:pt x="88" y="95"/>
                  </a:lnTo>
                  <a:lnTo>
                    <a:pt x="115" y="111"/>
                  </a:lnTo>
                  <a:lnTo>
                    <a:pt x="88" y="127"/>
                  </a:lnTo>
                  <a:lnTo>
                    <a:pt x="14" y="169"/>
                  </a:lnTo>
                  <a:lnTo>
                    <a:pt x="18" y="171"/>
                  </a:lnTo>
                  <a:lnTo>
                    <a:pt x="115" y="227"/>
                  </a:lnTo>
                  <a:lnTo>
                    <a:pt x="18" y="282"/>
                  </a:lnTo>
                  <a:lnTo>
                    <a:pt x="14" y="285"/>
                  </a:lnTo>
                  <a:lnTo>
                    <a:pt x="0" y="293"/>
                  </a:lnTo>
                  <a:lnTo>
                    <a:pt x="4" y="297"/>
                  </a:lnTo>
                  <a:lnTo>
                    <a:pt x="300" y="469"/>
                  </a:lnTo>
                  <a:lnTo>
                    <a:pt x="300" y="465"/>
                  </a:lnTo>
                  <a:lnTo>
                    <a:pt x="5" y="293"/>
                  </a:lnTo>
                  <a:lnTo>
                    <a:pt x="121" y="227"/>
                  </a:lnTo>
                  <a:lnTo>
                    <a:pt x="21" y="169"/>
                  </a:lnTo>
                  <a:lnTo>
                    <a:pt x="121" y="111"/>
                  </a:lnTo>
                  <a:lnTo>
                    <a:pt x="94" y="95"/>
                  </a:lnTo>
                  <a:lnTo>
                    <a:pt x="251" y="4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3" name="Freeform 71"/>
            <p:cNvSpPr>
              <a:spLocks/>
            </p:cNvSpPr>
            <p:nvPr/>
          </p:nvSpPr>
          <p:spPr bwMode="auto">
            <a:xfrm>
              <a:off x="5057" y="4657"/>
              <a:ext cx="267" cy="168"/>
            </a:xfrm>
            <a:custGeom>
              <a:avLst/>
              <a:gdLst>
                <a:gd name="T0" fmla="*/ 3 w 267"/>
                <a:gd name="T1" fmla="*/ 1 h 168"/>
                <a:gd name="T2" fmla="*/ 0 w 267"/>
                <a:gd name="T3" fmla="*/ 0 h 168"/>
                <a:gd name="T4" fmla="*/ 0 w 267"/>
                <a:gd name="T5" fmla="*/ 5 h 168"/>
                <a:gd name="T6" fmla="*/ 0 w 267"/>
                <a:gd name="T7" fmla="*/ 15 h 168"/>
                <a:gd name="T8" fmla="*/ 3 w 267"/>
                <a:gd name="T9" fmla="*/ 16 h 168"/>
                <a:gd name="T10" fmla="*/ 267 w 267"/>
                <a:gd name="T11" fmla="*/ 168 h 168"/>
                <a:gd name="T12" fmla="*/ 267 w 267"/>
                <a:gd name="T13" fmla="*/ 153 h 168"/>
                <a:gd name="T14" fmla="*/ 3 w 267"/>
                <a:gd name="T15" fmla="*/ 1 h 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7" h="168">
                  <a:moveTo>
                    <a:pt x="3" y="1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3" y="16"/>
                  </a:lnTo>
                  <a:lnTo>
                    <a:pt x="267" y="168"/>
                  </a:lnTo>
                  <a:lnTo>
                    <a:pt x="267" y="15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A5B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4" name="Freeform 72"/>
            <p:cNvSpPr>
              <a:spLocks/>
            </p:cNvSpPr>
            <p:nvPr/>
          </p:nvSpPr>
          <p:spPr bwMode="auto">
            <a:xfrm>
              <a:off x="5060" y="4673"/>
              <a:ext cx="264" cy="206"/>
            </a:xfrm>
            <a:custGeom>
              <a:avLst/>
              <a:gdLst>
                <a:gd name="T0" fmla="*/ 0 w 264"/>
                <a:gd name="T1" fmla="*/ 0 h 206"/>
                <a:gd name="T2" fmla="*/ 0 w 264"/>
                <a:gd name="T3" fmla="*/ 54 h 206"/>
                <a:gd name="T4" fmla="*/ 62 w 264"/>
                <a:gd name="T5" fmla="*/ 90 h 206"/>
                <a:gd name="T6" fmla="*/ 84 w 264"/>
                <a:gd name="T7" fmla="*/ 76 h 206"/>
                <a:gd name="T8" fmla="*/ 87 w 264"/>
                <a:gd name="T9" fmla="*/ 79 h 206"/>
                <a:gd name="T10" fmla="*/ 244 w 264"/>
                <a:gd name="T11" fmla="*/ 168 h 206"/>
                <a:gd name="T12" fmla="*/ 253 w 264"/>
                <a:gd name="T13" fmla="*/ 173 h 206"/>
                <a:gd name="T14" fmla="*/ 253 w 264"/>
                <a:gd name="T15" fmla="*/ 199 h 206"/>
                <a:gd name="T16" fmla="*/ 264 w 264"/>
                <a:gd name="T17" fmla="*/ 206 h 206"/>
                <a:gd name="T18" fmla="*/ 264 w 264"/>
                <a:gd name="T19" fmla="*/ 152 h 206"/>
                <a:gd name="T20" fmla="*/ 0 w 264"/>
                <a:gd name="T21" fmla="*/ 0 h 2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64" h="206">
                  <a:moveTo>
                    <a:pt x="0" y="0"/>
                  </a:moveTo>
                  <a:lnTo>
                    <a:pt x="0" y="54"/>
                  </a:lnTo>
                  <a:lnTo>
                    <a:pt x="62" y="90"/>
                  </a:lnTo>
                  <a:lnTo>
                    <a:pt x="84" y="76"/>
                  </a:lnTo>
                  <a:lnTo>
                    <a:pt x="87" y="79"/>
                  </a:lnTo>
                  <a:lnTo>
                    <a:pt x="244" y="168"/>
                  </a:lnTo>
                  <a:lnTo>
                    <a:pt x="253" y="173"/>
                  </a:lnTo>
                  <a:lnTo>
                    <a:pt x="253" y="199"/>
                  </a:lnTo>
                  <a:lnTo>
                    <a:pt x="264" y="206"/>
                  </a:lnTo>
                  <a:lnTo>
                    <a:pt x="264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5" name="Freeform 73"/>
            <p:cNvSpPr>
              <a:spLocks/>
            </p:cNvSpPr>
            <p:nvPr/>
          </p:nvSpPr>
          <p:spPr bwMode="auto">
            <a:xfrm>
              <a:off x="5021" y="4749"/>
              <a:ext cx="165" cy="164"/>
            </a:xfrm>
            <a:custGeom>
              <a:avLst/>
              <a:gdLst>
                <a:gd name="T0" fmla="*/ 126 w 165"/>
                <a:gd name="T1" fmla="*/ 3 h 164"/>
                <a:gd name="T2" fmla="*/ 123 w 165"/>
                <a:gd name="T3" fmla="*/ 0 h 164"/>
                <a:gd name="T4" fmla="*/ 101 w 165"/>
                <a:gd name="T5" fmla="*/ 14 h 164"/>
                <a:gd name="T6" fmla="*/ 0 w 165"/>
                <a:gd name="T7" fmla="*/ 72 h 164"/>
                <a:gd name="T8" fmla="*/ 4 w 165"/>
                <a:gd name="T9" fmla="*/ 74 h 164"/>
                <a:gd name="T10" fmla="*/ 161 w 165"/>
                <a:gd name="T11" fmla="*/ 164 h 164"/>
                <a:gd name="T12" fmla="*/ 165 w 165"/>
                <a:gd name="T13" fmla="*/ 162 h 164"/>
                <a:gd name="T14" fmla="*/ 7 w 165"/>
                <a:gd name="T15" fmla="*/ 70 h 164"/>
                <a:gd name="T16" fmla="*/ 126 w 165"/>
                <a:gd name="T17" fmla="*/ 3 h 1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5" h="164">
                  <a:moveTo>
                    <a:pt x="126" y="3"/>
                  </a:moveTo>
                  <a:lnTo>
                    <a:pt x="123" y="0"/>
                  </a:lnTo>
                  <a:lnTo>
                    <a:pt x="101" y="14"/>
                  </a:lnTo>
                  <a:lnTo>
                    <a:pt x="0" y="72"/>
                  </a:lnTo>
                  <a:lnTo>
                    <a:pt x="4" y="74"/>
                  </a:lnTo>
                  <a:lnTo>
                    <a:pt x="161" y="164"/>
                  </a:lnTo>
                  <a:lnTo>
                    <a:pt x="165" y="162"/>
                  </a:lnTo>
                  <a:lnTo>
                    <a:pt x="7" y="70"/>
                  </a:lnTo>
                  <a:lnTo>
                    <a:pt x="126" y="3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6" name="Freeform 74"/>
            <p:cNvSpPr>
              <a:spLocks/>
            </p:cNvSpPr>
            <p:nvPr/>
          </p:nvSpPr>
          <p:spPr bwMode="auto">
            <a:xfrm>
              <a:off x="5060" y="4644"/>
              <a:ext cx="264" cy="166"/>
            </a:xfrm>
            <a:custGeom>
              <a:avLst/>
              <a:gdLst>
                <a:gd name="T0" fmla="*/ 0 w 264"/>
                <a:gd name="T1" fmla="*/ 0 h 166"/>
                <a:gd name="T2" fmla="*/ 0 w 264"/>
                <a:gd name="T3" fmla="*/ 14 h 166"/>
                <a:gd name="T4" fmla="*/ 264 w 264"/>
                <a:gd name="T5" fmla="*/ 166 h 166"/>
                <a:gd name="T6" fmla="*/ 264 w 264"/>
                <a:gd name="T7" fmla="*/ 152 h 166"/>
                <a:gd name="T8" fmla="*/ 0 w 264"/>
                <a:gd name="T9" fmla="*/ 0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4" h="166">
                  <a:moveTo>
                    <a:pt x="0" y="0"/>
                  </a:moveTo>
                  <a:lnTo>
                    <a:pt x="0" y="14"/>
                  </a:lnTo>
                  <a:lnTo>
                    <a:pt x="264" y="166"/>
                  </a:lnTo>
                  <a:lnTo>
                    <a:pt x="264" y="1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7" name="Freeform 75"/>
            <p:cNvSpPr>
              <a:spLocks/>
            </p:cNvSpPr>
            <p:nvPr/>
          </p:nvSpPr>
          <p:spPr bwMode="auto">
            <a:xfrm>
              <a:off x="5021" y="4821"/>
              <a:ext cx="4" cy="29"/>
            </a:xfrm>
            <a:custGeom>
              <a:avLst/>
              <a:gdLst>
                <a:gd name="T0" fmla="*/ 4 w 3"/>
                <a:gd name="T1" fmla="*/ 3 h 22"/>
                <a:gd name="T2" fmla="*/ 0 w 3"/>
                <a:gd name="T3" fmla="*/ 0 h 22"/>
                <a:gd name="T4" fmla="*/ 0 w 3"/>
                <a:gd name="T5" fmla="*/ 28 h 22"/>
                <a:gd name="T6" fmla="*/ 4 w 3"/>
                <a:gd name="T7" fmla="*/ 29 h 22"/>
                <a:gd name="T8" fmla="*/ 4 w 3"/>
                <a:gd name="T9" fmla="*/ 3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22">
                  <a:moveTo>
                    <a:pt x="3" y="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1"/>
                    <a:pt x="2" y="22"/>
                    <a:pt x="3" y="22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8" name="Freeform 76"/>
            <p:cNvSpPr>
              <a:spLocks/>
            </p:cNvSpPr>
            <p:nvPr/>
          </p:nvSpPr>
          <p:spPr bwMode="auto">
            <a:xfrm>
              <a:off x="5025" y="4823"/>
              <a:ext cx="157" cy="118"/>
            </a:xfrm>
            <a:custGeom>
              <a:avLst/>
              <a:gdLst>
                <a:gd name="T0" fmla="*/ 38 w 119"/>
                <a:gd name="T1" fmla="*/ 48 h 89"/>
                <a:gd name="T2" fmla="*/ 41 w 119"/>
                <a:gd name="T3" fmla="*/ 49 h 89"/>
                <a:gd name="T4" fmla="*/ 157 w 119"/>
                <a:gd name="T5" fmla="*/ 118 h 89"/>
                <a:gd name="T6" fmla="*/ 157 w 119"/>
                <a:gd name="T7" fmla="*/ 90 h 89"/>
                <a:gd name="T8" fmla="*/ 0 w 119"/>
                <a:gd name="T9" fmla="*/ 0 h 89"/>
                <a:gd name="T10" fmla="*/ 0 w 119"/>
                <a:gd name="T11" fmla="*/ 27 h 89"/>
                <a:gd name="T12" fmla="*/ 38 w 119"/>
                <a:gd name="T13" fmla="*/ 48 h 8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9" h="89">
                  <a:moveTo>
                    <a:pt x="29" y="36"/>
                  </a:moveTo>
                  <a:cubicBezTo>
                    <a:pt x="29" y="36"/>
                    <a:pt x="30" y="37"/>
                    <a:pt x="31" y="37"/>
                  </a:cubicBezTo>
                  <a:cubicBezTo>
                    <a:pt x="60" y="54"/>
                    <a:pt x="89" y="71"/>
                    <a:pt x="119" y="89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9" y="25"/>
                    <a:pt x="19" y="30"/>
                    <a:pt x="29" y="36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69" name="Freeform 77"/>
            <p:cNvSpPr>
              <a:spLocks/>
            </p:cNvSpPr>
            <p:nvPr/>
          </p:nvSpPr>
          <p:spPr bwMode="auto">
            <a:xfrm>
              <a:off x="5182" y="4841"/>
              <a:ext cx="122" cy="100"/>
            </a:xfrm>
            <a:custGeom>
              <a:avLst/>
              <a:gdLst>
                <a:gd name="T0" fmla="*/ 0 w 122"/>
                <a:gd name="T1" fmla="*/ 72 h 100"/>
                <a:gd name="T2" fmla="*/ 0 w 122"/>
                <a:gd name="T3" fmla="*/ 100 h 100"/>
                <a:gd name="T4" fmla="*/ 122 w 122"/>
                <a:gd name="T5" fmla="*/ 26 h 100"/>
                <a:gd name="T6" fmla="*/ 122 w 122"/>
                <a:gd name="T7" fmla="*/ 0 h 100"/>
                <a:gd name="T8" fmla="*/ 4 w 122"/>
                <a:gd name="T9" fmla="*/ 70 h 100"/>
                <a:gd name="T10" fmla="*/ 0 w 122"/>
                <a:gd name="T11" fmla="*/ 72 h 1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2" h="100">
                  <a:moveTo>
                    <a:pt x="0" y="72"/>
                  </a:moveTo>
                  <a:lnTo>
                    <a:pt x="0" y="100"/>
                  </a:lnTo>
                  <a:lnTo>
                    <a:pt x="122" y="26"/>
                  </a:lnTo>
                  <a:lnTo>
                    <a:pt x="122" y="0"/>
                  </a:lnTo>
                  <a:lnTo>
                    <a:pt x="4" y="7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70" name="Freeform 78"/>
            <p:cNvSpPr>
              <a:spLocks/>
            </p:cNvSpPr>
            <p:nvPr/>
          </p:nvSpPr>
          <p:spPr bwMode="auto">
            <a:xfrm>
              <a:off x="5028" y="4752"/>
              <a:ext cx="276" cy="159"/>
            </a:xfrm>
            <a:custGeom>
              <a:avLst/>
              <a:gdLst>
                <a:gd name="T0" fmla="*/ 0 w 276"/>
                <a:gd name="T1" fmla="*/ 67 h 159"/>
                <a:gd name="T2" fmla="*/ 158 w 276"/>
                <a:gd name="T3" fmla="*/ 159 h 159"/>
                <a:gd name="T4" fmla="*/ 276 w 276"/>
                <a:gd name="T5" fmla="*/ 89 h 159"/>
                <a:gd name="T6" fmla="*/ 119 w 276"/>
                <a:gd name="T7" fmla="*/ 0 h 159"/>
                <a:gd name="T8" fmla="*/ 0 w 276"/>
                <a:gd name="T9" fmla="*/ 67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6" h="159">
                  <a:moveTo>
                    <a:pt x="0" y="67"/>
                  </a:moveTo>
                  <a:lnTo>
                    <a:pt x="158" y="159"/>
                  </a:lnTo>
                  <a:lnTo>
                    <a:pt x="276" y="89"/>
                  </a:lnTo>
                  <a:lnTo>
                    <a:pt x="119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71" name="Freeform 79"/>
            <p:cNvSpPr>
              <a:spLocks/>
            </p:cNvSpPr>
            <p:nvPr/>
          </p:nvSpPr>
          <p:spPr bwMode="auto">
            <a:xfrm>
              <a:off x="5304" y="4841"/>
              <a:ext cx="9" cy="31"/>
            </a:xfrm>
            <a:custGeom>
              <a:avLst/>
              <a:gdLst>
                <a:gd name="T0" fmla="*/ 9 w 9"/>
                <a:gd name="T1" fmla="*/ 31 h 31"/>
                <a:gd name="T2" fmla="*/ 9 w 9"/>
                <a:gd name="T3" fmla="*/ 5 h 31"/>
                <a:gd name="T4" fmla="*/ 0 w 9"/>
                <a:gd name="T5" fmla="*/ 0 h 31"/>
                <a:gd name="T6" fmla="*/ 0 w 9"/>
                <a:gd name="T7" fmla="*/ 26 h 31"/>
                <a:gd name="T8" fmla="*/ 9 w 9"/>
                <a:gd name="T9" fmla="*/ 31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" h="31">
                  <a:moveTo>
                    <a:pt x="9" y="31"/>
                  </a:moveTo>
                  <a:lnTo>
                    <a:pt x="9" y="5"/>
                  </a:lnTo>
                  <a:lnTo>
                    <a:pt x="0" y="0"/>
                  </a:lnTo>
                  <a:lnTo>
                    <a:pt x="0" y="26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72" name="Freeform 80"/>
            <p:cNvSpPr>
              <a:spLocks/>
            </p:cNvSpPr>
            <p:nvPr/>
          </p:nvSpPr>
          <p:spPr bwMode="auto">
            <a:xfrm>
              <a:off x="4894" y="4747"/>
              <a:ext cx="27" cy="32"/>
            </a:xfrm>
            <a:custGeom>
              <a:avLst/>
              <a:gdLst>
                <a:gd name="T0" fmla="*/ 27 w 27"/>
                <a:gd name="T1" fmla="*/ 16 h 32"/>
                <a:gd name="T2" fmla="*/ 0 w 27"/>
                <a:gd name="T3" fmla="*/ 0 h 32"/>
                <a:gd name="T4" fmla="*/ 0 w 27"/>
                <a:gd name="T5" fmla="*/ 32 h 32"/>
                <a:gd name="T6" fmla="*/ 27 w 27"/>
                <a:gd name="T7" fmla="*/ 16 h 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" h="32">
                  <a:moveTo>
                    <a:pt x="27" y="16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73" name="Freeform 81"/>
            <p:cNvSpPr>
              <a:spLocks/>
            </p:cNvSpPr>
            <p:nvPr/>
          </p:nvSpPr>
          <p:spPr bwMode="auto">
            <a:xfrm>
              <a:off x="4824" y="4876"/>
              <a:ext cx="117" cy="74"/>
            </a:xfrm>
            <a:custGeom>
              <a:avLst/>
              <a:gdLst>
                <a:gd name="T0" fmla="*/ 117 w 117"/>
                <a:gd name="T1" fmla="*/ 13 h 74"/>
                <a:gd name="T2" fmla="*/ 117 w 117"/>
                <a:gd name="T3" fmla="*/ 0 h 74"/>
                <a:gd name="T4" fmla="*/ 0 w 117"/>
                <a:gd name="T5" fmla="*/ 68 h 74"/>
                <a:gd name="T6" fmla="*/ 12 w 117"/>
                <a:gd name="T7" fmla="*/ 74 h 74"/>
                <a:gd name="T8" fmla="*/ 117 w 117"/>
                <a:gd name="T9" fmla="*/ 13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" h="74">
                  <a:moveTo>
                    <a:pt x="117" y="13"/>
                  </a:moveTo>
                  <a:lnTo>
                    <a:pt x="117" y="0"/>
                  </a:lnTo>
                  <a:lnTo>
                    <a:pt x="0" y="68"/>
                  </a:lnTo>
                  <a:lnTo>
                    <a:pt x="12" y="74"/>
                  </a:lnTo>
                  <a:lnTo>
                    <a:pt x="117" y="13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74" name="Freeform 82"/>
            <p:cNvSpPr>
              <a:spLocks/>
            </p:cNvSpPr>
            <p:nvPr/>
          </p:nvSpPr>
          <p:spPr bwMode="auto">
            <a:xfrm>
              <a:off x="4840" y="4761"/>
              <a:ext cx="101" cy="65"/>
            </a:xfrm>
            <a:custGeom>
              <a:avLst/>
              <a:gdLst>
                <a:gd name="T0" fmla="*/ 0 w 101"/>
                <a:gd name="T1" fmla="*/ 58 h 65"/>
                <a:gd name="T2" fmla="*/ 12 w 101"/>
                <a:gd name="T3" fmla="*/ 65 h 65"/>
                <a:gd name="T4" fmla="*/ 101 w 101"/>
                <a:gd name="T5" fmla="*/ 12 h 65"/>
                <a:gd name="T6" fmla="*/ 101 w 101"/>
                <a:gd name="T7" fmla="*/ 0 h 65"/>
                <a:gd name="T8" fmla="*/ 0 w 101"/>
                <a:gd name="T9" fmla="*/ 58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" h="65">
                  <a:moveTo>
                    <a:pt x="0" y="58"/>
                  </a:moveTo>
                  <a:lnTo>
                    <a:pt x="12" y="65"/>
                  </a:lnTo>
                  <a:lnTo>
                    <a:pt x="101" y="12"/>
                  </a:lnTo>
                  <a:lnTo>
                    <a:pt x="101" y="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75" name="Freeform 83"/>
            <p:cNvSpPr>
              <a:spLocks/>
            </p:cNvSpPr>
            <p:nvPr/>
          </p:nvSpPr>
          <p:spPr bwMode="auto">
            <a:xfrm>
              <a:off x="4820" y="4821"/>
              <a:ext cx="4" cy="116"/>
            </a:xfrm>
            <a:custGeom>
              <a:avLst/>
              <a:gdLst>
                <a:gd name="T0" fmla="*/ 4 w 4"/>
                <a:gd name="T1" fmla="*/ 2 h 116"/>
                <a:gd name="T2" fmla="*/ 0 w 4"/>
                <a:gd name="T3" fmla="*/ 0 h 116"/>
                <a:gd name="T4" fmla="*/ 0 w 4"/>
                <a:gd name="T5" fmla="*/ 116 h 116"/>
                <a:gd name="T6" fmla="*/ 4 w 4"/>
                <a:gd name="T7" fmla="*/ 113 h 116"/>
                <a:gd name="T8" fmla="*/ 4 w 4"/>
                <a:gd name="T9" fmla="*/ 2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" h="116">
                  <a:moveTo>
                    <a:pt x="4" y="2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4" y="113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76" name="Freeform 84"/>
            <p:cNvSpPr>
              <a:spLocks/>
            </p:cNvSpPr>
            <p:nvPr/>
          </p:nvSpPr>
          <p:spPr bwMode="auto">
            <a:xfrm>
              <a:off x="4804" y="4945"/>
              <a:ext cx="6" cy="234"/>
            </a:xfrm>
            <a:custGeom>
              <a:avLst/>
              <a:gdLst>
                <a:gd name="T0" fmla="*/ 6 w 6"/>
                <a:gd name="T1" fmla="*/ 4 h 234"/>
                <a:gd name="T2" fmla="*/ 2 w 6"/>
                <a:gd name="T3" fmla="*/ 0 h 234"/>
                <a:gd name="T4" fmla="*/ 2 w 6"/>
                <a:gd name="T5" fmla="*/ 98 h 234"/>
                <a:gd name="T6" fmla="*/ 2 w 6"/>
                <a:gd name="T7" fmla="*/ 135 h 234"/>
                <a:gd name="T8" fmla="*/ 2 w 6"/>
                <a:gd name="T9" fmla="*/ 166 h 234"/>
                <a:gd name="T10" fmla="*/ 0 w 6"/>
                <a:gd name="T11" fmla="*/ 166 h 234"/>
                <a:gd name="T12" fmla="*/ 0 w 6"/>
                <a:gd name="T13" fmla="*/ 173 h 234"/>
                <a:gd name="T14" fmla="*/ 2 w 6"/>
                <a:gd name="T15" fmla="*/ 173 h 234"/>
                <a:gd name="T16" fmla="*/ 2 w 6"/>
                <a:gd name="T17" fmla="*/ 174 h 234"/>
                <a:gd name="T18" fmla="*/ 2 w 6"/>
                <a:gd name="T19" fmla="*/ 231 h 234"/>
                <a:gd name="T20" fmla="*/ 6 w 6"/>
                <a:gd name="T21" fmla="*/ 234 h 234"/>
                <a:gd name="T22" fmla="*/ 6 w 6"/>
                <a:gd name="T23" fmla="*/ 227 h 234"/>
                <a:gd name="T24" fmla="*/ 6 w 6"/>
                <a:gd name="T25" fmla="*/ 224 h 234"/>
                <a:gd name="T26" fmla="*/ 6 w 6"/>
                <a:gd name="T27" fmla="*/ 4 h 23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" h="234">
                  <a:moveTo>
                    <a:pt x="6" y="4"/>
                  </a:moveTo>
                  <a:lnTo>
                    <a:pt x="2" y="0"/>
                  </a:lnTo>
                  <a:lnTo>
                    <a:pt x="2" y="98"/>
                  </a:lnTo>
                  <a:lnTo>
                    <a:pt x="2" y="135"/>
                  </a:lnTo>
                  <a:lnTo>
                    <a:pt x="2" y="166"/>
                  </a:lnTo>
                  <a:lnTo>
                    <a:pt x="0" y="166"/>
                  </a:lnTo>
                  <a:lnTo>
                    <a:pt x="0" y="173"/>
                  </a:lnTo>
                  <a:lnTo>
                    <a:pt x="2" y="173"/>
                  </a:lnTo>
                  <a:lnTo>
                    <a:pt x="2" y="174"/>
                  </a:lnTo>
                  <a:lnTo>
                    <a:pt x="2" y="231"/>
                  </a:lnTo>
                  <a:lnTo>
                    <a:pt x="6" y="234"/>
                  </a:lnTo>
                  <a:lnTo>
                    <a:pt x="6" y="227"/>
                  </a:lnTo>
                  <a:lnTo>
                    <a:pt x="6" y="22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>
              <a:off x="4824" y="4823"/>
              <a:ext cx="97" cy="111"/>
            </a:xfrm>
            <a:custGeom>
              <a:avLst/>
              <a:gdLst>
                <a:gd name="T0" fmla="*/ 0 w 97"/>
                <a:gd name="T1" fmla="*/ 0 h 111"/>
                <a:gd name="T2" fmla="*/ 0 w 97"/>
                <a:gd name="T3" fmla="*/ 111 h 111"/>
                <a:gd name="T4" fmla="*/ 97 w 97"/>
                <a:gd name="T5" fmla="*/ 56 h 111"/>
                <a:gd name="T6" fmla="*/ 0 w 97"/>
                <a:gd name="T7" fmla="*/ 0 h 1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7" h="111">
                  <a:moveTo>
                    <a:pt x="0" y="0"/>
                  </a:moveTo>
                  <a:lnTo>
                    <a:pt x="0" y="111"/>
                  </a:lnTo>
                  <a:lnTo>
                    <a:pt x="97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78" name="Freeform 86"/>
            <p:cNvSpPr>
              <a:spLocks/>
            </p:cNvSpPr>
            <p:nvPr/>
          </p:nvSpPr>
          <p:spPr bwMode="auto">
            <a:xfrm>
              <a:off x="4770" y="5043"/>
              <a:ext cx="34" cy="39"/>
            </a:xfrm>
            <a:custGeom>
              <a:avLst/>
              <a:gdLst>
                <a:gd name="T0" fmla="*/ 34 w 34"/>
                <a:gd name="T1" fmla="*/ 0 h 39"/>
                <a:gd name="T2" fmla="*/ 34 w 34"/>
                <a:gd name="T3" fmla="*/ 0 h 39"/>
                <a:gd name="T4" fmla="*/ 0 w 34"/>
                <a:gd name="T5" fmla="*/ 18 h 39"/>
                <a:gd name="T6" fmla="*/ 0 w 34"/>
                <a:gd name="T7" fmla="*/ 18 h 39"/>
                <a:gd name="T8" fmla="*/ 34 w 34"/>
                <a:gd name="T9" fmla="*/ 39 h 39"/>
                <a:gd name="T10" fmla="*/ 34 w 34"/>
                <a:gd name="T11" fmla="*/ 37 h 39"/>
                <a:gd name="T12" fmla="*/ 34 w 34"/>
                <a:gd name="T13" fmla="*/ 37 h 39"/>
                <a:gd name="T14" fmla="*/ 3 w 34"/>
                <a:gd name="T15" fmla="*/ 18 h 39"/>
                <a:gd name="T16" fmla="*/ 24 w 34"/>
                <a:gd name="T17" fmla="*/ 6 h 39"/>
                <a:gd name="T18" fmla="*/ 34 w 34"/>
                <a:gd name="T19" fmla="*/ 0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39">
                  <a:moveTo>
                    <a:pt x="34" y="0"/>
                  </a:moveTo>
                  <a:lnTo>
                    <a:pt x="34" y="0"/>
                  </a:lnTo>
                  <a:lnTo>
                    <a:pt x="0" y="18"/>
                  </a:lnTo>
                  <a:lnTo>
                    <a:pt x="34" y="39"/>
                  </a:lnTo>
                  <a:lnTo>
                    <a:pt x="34" y="37"/>
                  </a:lnTo>
                  <a:lnTo>
                    <a:pt x="3" y="18"/>
                  </a:lnTo>
                  <a:lnTo>
                    <a:pt x="24" y="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79" name="Freeform 87"/>
            <p:cNvSpPr>
              <a:spLocks/>
            </p:cNvSpPr>
            <p:nvPr/>
          </p:nvSpPr>
          <p:spPr bwMode="auto">
            <a:xfrm>
              <a:off x="4773" y="5043"/>
              <a:ext cx="33" cy="37"/>
            </a:xfrm>
            <a:custGeom>
              <a:avLst/>
              <a:gdLst>
                <a:gd name="T0" fmla="*/ 31 w 33"/>
                <a:gd name="T1" fmla="*/ 37 h 37"/>
                <a:gd name="T2" fmla="*/ 31 w 33"/>
                <a:gd name="T3" fmla="*/ 37 h 37"/>
                <a:gd name="T4" fmla="*/ 33 w 33"/>
                <a:gd name="T5" fmla="*/ 37 h 37"/>
                <a:gd name="T6" fmla="*/ 33 w 33"/>
                <a:gd name="T7" fmla="*/ 0 h 37"/>
                <a:gd name="T8" fmla="*/ 21 w 33"/>
                <a:gd name="T9" fmla="*/ 6 h 37"/>
                <a:gd name="T10" fmla="*/ 0 w 33"/>
                <a:gd name="T11" fmla="*/ 18 h 37"/>
                <a:gd name="T12" fmla="*/ 31 w 33"/>
                <a:gd name="T13" fmla="*/ 37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37">
                  <a:moveTo>
                    <a:pt x="31" y="37"/>
                  </a:moveTo>
                  <a:lnTo>
                    <a:pt x="31" y="37"/>
                  </a:lnTo>
                  <a:lnTo>
                    <a:pt x="33" y="37"/>
                  </a:lnTo>
                  <a:lnTo>
                    <a:pt x="33" y="0"/>
                  </a:lnTo>
                  <a:lnTo>
                    <a:pt x="21" y="6"/>
                  </a:lnTo>
                  <a:lnTo>
                    <a:pt x="0" y="18"/>
                  </a:lnTo>
                  <a:lnTo>
                    <a:pt x="31" y="37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80" name="Freeform 88"/>
            <p:cNvSpPr>
              <a:spLocks/>
            </p:cNvSpPr>
            <p:nvPr/>
          </p:nvSpPr>
          <p:spPr bwMode="auto">
            <a:xfrm>
              <a:off x="4770" y="5061"/>
              <a:ext cx="34" cy="27"/>
            </a:xfrm>
            <a:custGeom>
              <a:avLst/>
              <a:gdLst>
                <a:gd name="T0" fmla="*/ 34 w 34"/>
                <a:gd name="T1" fmla="*/ 27 h 27"/>
                <a:gd name="T2" fmla="*/ 34 w 34"/>
                <a:gd name="T3" fmla="*/ 21 h 27"/>
                <a:gd name="T4" fmla="*/ 0 w 34"/>
                <a:gd name="T5" fmla="*/ 0 h 27"/>
                <a:gd name="T6" fmla="*/ 0 w 34"/>
                <a:gd name="T7" fmla="*/ 0 h 27"/>
                <a:gd name="T8" fmla="*/ 0 w 34"/>
                <a:gd name="T9" fmla="*/ 0 h 27"/>
                <a:gd name="T10" fmla="*/ 0 w 34"/>
                <a:gd name="T11" fmla="*/ 0 h 27"/>
                <a:gd name="T12" fmla="*/ 0 w 34"/>
                <a:gd name="T13" fmla="*/ 7 h 27"/>
                <a:gd name="T14" fmla="*/ 34 w 34"/>
                <a:gd name="T15" fmla="*/ 27 h 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" h="27">
                  <a:moveTo>
                    <a:pt x="34" y="27"/>
                  </a:moveTo>
                  <a:lnTo>
                    <a:pt x="34" y="21"/>
                  </a:lnTo>
                  <a:lnTo>
                    <a:pt x="0" y="0"/>
                  </a:lnTo>
                  <a:lnTo>
                    <a:pt x="0" y="7"/>
                  </a:lnTo>
                  <a:lnTo>
                    <a:pt x="34" y="2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81" name="Freeform 89"/>
            <p:cNvSpPr>
              <a:spLocks/>
            </p:cNvSpPr>
            <p:nvPr/>
          </p:nvSpPr>
          <p:spPr bwMode="auto">
            <a:xfrm>
              <a:off x="4770" y="5068"/>
              <a:ext cx="34" cy="23"/>
            </a:xfrm>
            <a:custGeom>
              <a:avLst/>
              <a:gdLst>
                <a:gd name="T0" fmla="*/ 34 w 34"/>
                <a:gd name="T1" fmla="*/ 23 h 23"/>
                <a:gd name="T2" fmla="*/ 34 w 34"/>
                <a:gd name="T3" fmla="*/ 20 h 23"/>
                <a:gd name="T4" fmla="*/ 0 w 34"/>
                <a:gd name="T5" fmla="*/ 0 h 23"/>
                <a:gd name="T6" fmla="*/ 0 w 34"/>
                <a:gd name="T7" fmla="*/ 2 h 23"/>
                <a:gd name="T8" fmla="*/ 34 w 34"/>
                <a:gd name="T9" fmla="*/ 23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23">
                  <a:moveTo>
                    <a:pt x="34" y="23"/>
                  </a:moveTo>
                  <a:lnTo>
                    <a:pt x="34" y="20"/>
                  </a:lnTo>
                  <a:lnTo>
                    <a:pt x="0" y="0"/>
                  </a:lnTo>
                  <a:lnTo>
                    <a:pt x="0" y="2"/>
                  </a:lnTo>
                  <a:lnTo>
                    <a:pt x="34" y="23"/>
                  </a:ln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82" name="Freeform 90"/>
            <p:cNvSpPr>
              <a:spLocks/>
            </p:cNvSpPr>
            <p:nvPr/>
          </p:nvSpPr>
          <p:spPr bwMode="auto">
            <a:xfrm>
              <a:off x="4717" y="5118"/>
              <a:ext cx="391" cy="280"/>
            </a:xfrm>
            <a:custGeom>
              <a:avLst/>
              <a:gdLst>
                <a:gd name="T0" fmla="*/ 89 w 391"/>
                <a:gd name="T1" fmla="*/ 0 h 280"/>
                <a:gd name="T2" fmla="*/ 87 w 391"/>
                <a:gd name="T3" fmla="*/ 0 h 280"/>
                <a:gd name="T4" fmla="*/ 0 w 391"/>
                <a:gd name="T5" fmla="*/ 49 h 280"/>
                <a:gd name="T6" fmla="*/ 390 w 391"/>
                <a:gd name="T7" fmla="*/ 280 h 280"/>
                <a:gd name="T8" fmla="*/ 391 w 391"/>
                <a:gd name="T9" fmla="*/ 279 h 280"/>
                <a:gd name="T10" fmla="*/ 2 w 391"/>
                <a:gd name="T11" fmla="*/ 47 h 280"/>
                <a:gd name="T12" fmla="*/ 89 w 391"/>
                <a:gd name="T13" fmla="*/ 1 h 280"/>
                <a:gd name="T14" fmla="*/ 89 w 391"/>
                <a:gd name="T15" fmla="*/ 0 h 2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91" h="280">
                  <a:moveTo>
                    <a:pt x="89" y="0"/>
                  </a:moveTo>
                  <a:lnTo>
                    <a:pt x="87" y="0"/>
                  </a:lnTo>
                  <a:lnTo>
                    <a:pt x="0" y="49"/>
                  </a:lnTo>
                  <a:lnTo>
                    <a:pt x="390" y="280"/>
                  </a:lnTo>
                  <a:lnTo>
                    <a:pt x="391" y="279"/>
                  </a:lnTo>
                  <a:lnTo>
                    <a:pt x="2" y="47"/>
                  </a:lnTo>
                  <a:lnTo>
                    <a:pt x="89" y="1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83" name="Freeform 91"/>
            <p:cNvSpPr>
              <a:spLocks/>
            </p:cNvSpPr>
            <p:nvPr/>
          </p:nvSpPr>
          <p:spPr bwMode="auto">
            <a:xfrm>
              <a:off x="4810" y="5169"/>
              <a:ext cx="296" cy="176"/>
            </a:xfrm>
            <a:custGeom>
              <a:avLst/>
              <a:gdLst>
                <a:gd name="T0" fmla="*/ 0 w 296"/>
                <a:gd name="T1" fmla="*/ 0 h 176"/>
                <a:gd name="T2" fmla="*/ 0 w 296"/>
                <a:gd name="T3" fmla="*/ 3 h 176"/>
                <a:gd name="T4" fmla="*/ 296 w 296"/>
                <a:gd name="T5" fmla="*/ 176 h 176"/>
                <a:gd name="T6" fmla="*/ 296 w 296"/>
                <a:gd name="T7" fmla="*/ 173 h 176"/>
                <a:gd name="T8" fmla="*/ 0 w 296"/>
                <a:gd name="T9" fmla="*/ 0 h 1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176">
                  <a:moveTo>
                    <a:pt x="0" y="0"/>
                  </a:moveTo>
                  <a:lnTo>
                    <a:pt x="0" y="3"/>
                  </a:lnTo>
                  <a:lnTo>
                    <a:pt x="296" y="176"/>
                  </a:lnTo>
                  <a:lnTo>
                    <a:pt x="296" y="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84" name="Freeform 92"/>
            <p:cNvSpPr>
              <a:spLocks/>
            </p:cNvSpPr>
            <p:nvPr/>
          </p:nvSpPr>
          <p:spPr bwMode="auto">
            <a:xfrm>
              <a:off x="4810" y="5172"/>
              <a:ext cx="296" cy="180"/>
            </a:xfrm>
            <a:custGeom>
              <a:avLst/>
              <a:gdLst>
                <a:gd name="T0" fmla="*/ 0 w 296"/>
                <a:gd name="T1" fmla="*/ 0 h 180"/>
                <a:gd name="T2" fmla="*/ 0 w 296"/>
                <a:gd name="T3" fmla="*/ 7 h 180"/>
                <a:gd name="T4" fmla="*/ 296 w 296"/>
                <a:gd name="T5" fmla="*/ 180 h 180"/>
                <a:gd name="T6" fmla="*/ 296 w 296"/>
                <a:gd name="T7" fmla="*/ 173 h 180"/>
                <a:gd name="T8" fmla="*/ 0 w 296"/>
                <a:gd name="T9" fmla="*/ 0 h 1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180">
                  <a:moveTo>
                    <a:pt x="0" y="0"/>
                  </a:moveTo>
                  <a:lnTo>
                    <a:pt x="0" y="7"/>
                  </a:lnTo>
                  <a:lnTo>
                    <a:pt x="296" y="180"/>
                  </a:lnTo>
                  <a:lnTo>
                    <a:pt x="296" y="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85" name="Rectangle 93"/>
            <p:cNvSpPr>
              <a:spLocks noChangeArrowheads="1"/>
            </p:cNvSpPr>
            <p:nvPr/>
          </p:nvSpPr>
          <p:spPr bwMode="auto">
            <a:xfrm>
              <a:off x="4770" y="5061"/>
              <a:ext cx="1" cy="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>
                <a:latin typeface="CiscoSansTT Light"/>
                <a:cs typeface="CiscoSansTT Light"/>
              </a:endParaRPr>
            </a:p>
          </p:txBody>
        </p:sp>
        <p:sp>
          <p:nvSpPr>
            <p:cNvPr id="86" name="Freeform 94"/>
            <p:cNvSpPr>
              <a:spLocks/>
            </p:cNvSpPr>
            <p:nvPr/>
          </p:nvSpPr>
          <p:spPr bwMode="auto">
            <a:xfrm>
              <a:off x="4717" y="5172"/>
              <a:ext cx="390" cy="235"/>
            </a:xfrm>
            <a:custGeom>
              <a:avLst/>
              <a:gdLst>
                <a:gd name="T0" fmla="*/ 0 w 390"/>
                <a:gd name="T1" fmla="*/ 0 h 235"/>
                <a:gd name="T2" fmla="*/ 0 w 390"/>
                <a:gd name="T3" fmla="*/ 4 h 235"/>
                <a:gd name="T4" fmla="*/ 390 w 390"/>
                <a:gd name="T5" fmla="*/ 235 h 235"/>
                <a:gd name="T6" fmla="*/ 390 w 390"/>
                <a:gd name="T7" fmla="*/ 232 h 235"/>
                <a:gd name="T8" fmla="*/ 0 w 390"/>
                <a:gd name="T9" fmla="*/ 0 h 2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" h="235">
                  <a:moveTo>
                    <a:pt x="0" y="0"/>
                  </a:moveTo>
                  <a:lnTo>
                    <a:pt x="0" y="4"/>
                  </a:lnTo>
                  <a:lnTo>
                    <a:pt x="390" y="235"/>
                  </a:lnTo>
                  <a:lnTo>
                    <a:pt x="390" y="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87" name="Freeform 95"/>
            <p:cNvSpPr>
              <a:spLocks/>
            </p:cNvSpPr>
            <p:nvPr/>
          </p:nvSpPr>
          <p:spPr bwMode="auto">
            <a:xfrm>
              <a:off x="4717" y="5167"/>
              <a:ext cx="390" cy="237"/>
            </a:xfrm>
            <a:custGeom>
              <a:avLst/>
              <a:gdLst>
                <a:gd name="T0" fmla="*/ 0 w 390"/>
                <a:gd name="T1" fmla="*/ 0 h 237"/>
                <a:gd name="T2" fmla="*/ 0 w 390"/>
                <a:gd name="T3" fmla="*/ 5 h 237"/>
                <a:gd name="T4" fmla="*/ 390 w 390"/>
                <a:gd name="T5" fmla="*/ 237 h 237"/>
                <a:gd name="T6" fmla="*/ 390 w 390"/>
                <a:gd name="T7" fmla="*/ 231 h 237"/>
                <a:gd name="T8" fmla="*/ 0 w 390"/>
                <a:gd name="T9" fmla="*/ 0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90" h="237">
                  <a:moveTo>
                    <a:pt x="0" y="0"/>
                  </a:moveTo>
                  <a:lnTo>
                    <a:pt x="0" y="5"/>
                  </a:lnTo>
                  <a:lnTo>
                    <a:pt x="390" y="237"/>
                  </a:lnTo>
                  <a:lnTo>
                    <a:pt x="390" y="2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88" name="Freeform 96"/>
            <p:cNvSpPr>
              <a:spLocks/>
            </p:cNvSpPr>
            <p:nvPr/>
          </p:nvSpPr>
          <p:spPr bwMode="auto">
            <a:xfrm>
              <a:off x="5106" y="5045"/>
              <a:ext cx="117" cy="76"/>
            </a:xfrm>
            <a:custGeom>
              <a:avLst/>
              <a:gdLst>
                <a:gd name="T0" fmla="*/ 117 w 117"/>
                <a:gd name="T1" fmla="*/ 7 h 76"/>
                <a:gd name="T2" fmla="*/ 117 w 117"/>
                <a:gd name="T3" fmla="*/ 0 h 76"/>
                <a:gd name="T4" fmla="*/ 8 w 117"/>
                <a:gd name="T5" fmla="*/ 64 h 76"/>
                <a:gd name="T6" fmla="*/ 5 w 117"/>
                <a:gd name="T7" fmla="*/ 61 h 76"/>
                <a:gd name="T8" fmla="*/ 1 w 117"/>
                <a:gd name="T9" fmla="*/ 64 h 76"/>
                <a:gd name="T10" fmla="*/ 0 w 117"/>
                <a:gd name="T11" fmla="*/ 72 h 76"/>
                <a:gd name="T12" fmla="*/ 0 w 117"/>
                <a:gd name="T13" fmla="*/ 76 h 76"/>
                <a:gd name="T14" fmla="*/ 117 w 117"/>
                <a:gd name="T15" fmla="*/ 7 h 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76">
                  <a:moveTo>
                    <a:pt x="117" y="7"/>
                  </a:moveTo>
                  <a:lnTo>
                    <a:pt x="117" y="0"/>
                  </a:lnTo>
                  <a:lnTo>
                    <a:pt x="8" y="64"/>
                  </a:lnTo>
                  <a:lnTo>
                    <a:pt x="5" y="61"/>
                  </a:lnTo>
                  <a:lnTo>
                    <a:pt x="1" y="64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117" y="7"/>
                  </a:lnTo>
                  <a:close/>
                </a:path>
              </a:pathLst>
            </a:custGeom>
            <a:solidFill>
              <a:srgbClr val="7979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89" name="Freeform 97"/>
            <p:cNvSpPr>
              <a:spLocks/>
            </p:cNvSpPr>
            <p:nvPr/>
          </p:nvSpPr>
          <p:spPr bwMode="auto">
            <a:xfrm>
              <a:off x="5111" y="5041"/>
              <a:ext cx="112" cy="68"/>
            </a:xfrm>
            <a:custGeom>
              <a:avLst/>
              <a:gdLst>
                <a:gd name="T0" fmla="*/ 112 w 112"/>
                <a:gd name="T1" fmla="*/ 4 h 68"/>
                <a:gd name="T2" fmla="*/ 112 w 112"/>
                <a:gd name="T3" fmla="*/ 0 h 68"/>
                <a:gd name="T4" fmla="*/ 0 w 112"/>
                <a:gd name="T5" fmla="*/ 65 h 68"/>
                <a:gd name="T6" fmla="*/ 3 w 112"/>
                <a:gd name="T7" fmla="*/ 68 h 68"/>
                <a:gd name="T8" fmla="*/ 112 w 112"/>
                <a:gd name="T9" fmla="*/ 4 h 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" h="68">
                  <a:moveTo>
                    <a:pt x="112" y="4"/>
                  </a:moveTo>
                  <a:lnTo>
                    <a:pt x="112" y="0"/>
                  </a:lnTo>
                  <a:lnTo>
                    <a:pt x="0" y="65"/>
                  </a:lnTo>
                  <a:lnTo>
                    <a:pt x="3" y="68"/>
                  </a:lnTo>
                  <a:lnTo>
                    <a:pt x="112" y="4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90" name="Freeform 98"/>
            <p:cNvSpPr>
              <a:spLocks/>
            </p:cNvSpPr>
            <p:nvPr/>
          </p:nvSpPr>
          <p:spPr bwMode="auto">
            <a:xfrm>
              <a:off x="5223" y="5052"/>
              <a:ext cx="101" cy="281"/>
            </a:xfrm>
            <a:custGeom>
              <a:avLst/>
              <a:gdLst>
                <a:gd name="T0" fmla="*/ 101 w 101"/>
                <a:gd name="T1" fmla="*/ 58 h 281"/>
                <a:gd name="T2" fmla="*/ 0 w 101"/>
                <a:gd name="T3" fmla="*/ 0 h 281"/>
                <a:gd name="T4" fmla="*/ 0 w 101"/>
                <a:gd name="T5" fmla="*/ 223 h 281"/>
                <a:gd name="T6" fmla="*/ 101 w 101"/>
                <a:gd name="T7" fmla="*/ 281 h 281"/>
                <a:gd name="T8" fmla="*/ 101 w 101"/>
                <a:gd name="T9" fmla="*/ 58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" h="281">
                  <a:moveTo>
                    <a:pt x="101" y="58"/>
                  </a:moveTo>
                  <a:lnTo>
                    <a:pt x="0" y="0"/>
                  </a:lnTo>
                  <a:lnTo>
                    <a:pt x="0" y="223"/>
                  </a:lnTo>
                  <a:lnTo>
                    <a:pt x="101" y="281"/>
                  </a:lnTo>
                  <a:lnTo>
                    <a:pt x="101" y="58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91" name="Freeform 99"/>
            <p:cNvSpPr>
              <a:spLocks/>
            </p:cNvSpPr>
            <p:nvPr/>
          </p:nvSpPr>
          <p:spPr bwMode="auto">
            <a:xfrm>
              <a:off x="4810" y="4949"/>
              <a:ext cx="296" cy="393"/>
            </a:xfrm>
            <a:custGeom>
              <a:avLst/>
              <a:gdLst>
                <a:gd name="T0" fmla="*/ 296 w 296"/>
                <a:gd name="T1" fmla="*/ 172 h 393"/>
                <a:gd name="T2" fmla="*/ 0 w 296"/>
                <a:gd name="T3" fmla="*/ 0 h 393"/>
                <a:gd name="T4" fmla="*/ 0 w 296"/>
                <a:gd name="T5" fmla="*/ 220 h 393"/>
                <a:gd name="T6" fmla="*/ 296 w 296"/>
                <a:gd name="T7" fmla="*/ 393 h 393"/>
                <a:gd name="T8" fmla="*/ 296 w 296"/>
                <a:gd name="T9" fmla="*/ 172 h 3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" h="393">
                  <a:moveTo>
                    <a:pt x="296" y="172"/>
                  </a:moveTo>
                  <a:lnTo>
                    <a:pt x="0" y="0"/>
                  </a:lnTo>
                  <a:lnTo>
                    <a:pt x="0" y="220"/>
                  </a:lnTo>
                  <a:lnTo>
                    <a:pt x="296" y="393"/>
                  </a:lnTo>
                  <a:lnTo>
                    <a:pt x="296" y="17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92" name="Freeform 100"/>
            <p:cNvSpPr>
              <a:spLocks/>
            </p:cNvSpPr>
            <p:nvPr/>
          </p:nvSpPr>
          <p:spPr bwMode="auto">
            <a:xfrm>
              <a:off x="5106" y="5052"/>
              <a:ext cx="117" cy="290"/>
            </a:xfrm>
            <a:custGeom>
              <a:avLst/>
              <a:gdLst>
                <a:gd name="T0" fmla="*/ 0 w 117"/>
                <a:gd name="T1" fmla="*/ 69 h 290"/>
                <a:gd name="T2" fmla="*/ 0 w 117"/>
                <a:gd name="T3" fmla="*/ 69 h 290"/>
                <a:gd name="T4" fmla="*/ 0 w 117"/>
                <a:gd name="T5" fmla="*/ 290 h 290"/>
                <a:gd name="T6" fmla="*/ 117 w 117"/>
                <a:gd name="T7" fmla="*/ 223 h 290"/>
                <a:gd name="T8" fmla="*/ 117 w 117"/>
                <a:gd name="T9" fmla="*/ 0 h 290"/>
                <a:gd name="T10" fmla="*/ 0 w 117"/>
                <a:gd name="T11" fmla="*/ 69 h 2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7" h="290">
                  <a:moveTo>
                    <a:pt x="0" y="69"/>
                  </a:moveTo>
                  <a:lnTo>
                    <a:pt x="0" y="69"/>
                  </a:lnTo>
                  <a:lnTo>
                    <a:pt x="0" y="290"/>
                  </a:lnTo>
                  <a:lnTo>
                    <a:pt x="117" y="223"/>
                  </a:lnTo>
                  <a:lnTo>
                    <a:pt x="117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93" name="Freeform 101"/>
            <p:cNvSpPr>
              <a:spLocks/>
            </p:cNvSpPr>
            <p:nvPr/>
          </p:nvSpPr>
          <p:spPr bwMode="auto">
            <a:xfrm>
              <a:off x="5107" y="5331"/>
              <a:ext cx="118" cy="73"/>
            </a:xfrm>
            <a:custGeom>
              <a:avLst/>
              <a:gdLst>
                <a:gd name="T0" fmla="*/ 1 w 118"/>
                <a:gd name="T1" fmla="*/ 66 h 73"/>
                <a:gd name="T2" fmla="*/ 0 w 118"/>
                <a:gd name="T3" fmla="*/ 67 h 73"/>
                <a:gd name="T4" fmla="*/ 0 w 118"/>
                <a:gd name="T5" fmla="*/ 73 h 73"/>
                <a:gd name="T6" fmla="*/ 118 w 118"/>
                <a:gd name="T7" fmla="*/ 6 h 73"/>
                <a:gd name="T8" fmla="*/ 118 w 118"/>
                <a:gd name="T9" fmla="*/ 0 h 73"/>
                <a:gd name="T10" fmla="*/ 1 w 118"/>
                <a:gd name="T11" fmla="*/ 66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8" h="73">
                  <a:moveTo>
                    <a:pt x="1" y="66"/>
                  </a:moveTo>
                  <a:lnTo>
                    <a:pt x="0" y="67"/>
                  </a:lnTo>
                  <a:lnTo>
                    <a:pt x="0" y="73"/>
                  </a:lnTo>
                  <a:lnTo>
                    <a:pt x="118" y="6"/>
                  </a:lnTo>
                  <a:lnTo>
                    <a:pt x="118" y="0"/>
                  </a:lnTo>
                  <a:lnTo>
                    <a:pt x="1" y="66"/>
                  </a:ln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94" name="Freeform 102"/>
            <p:cNvSpPr>
              <a:spLocks/>
            </p:cNvSpPr>
            <p:nvPr/>
          </p:nvSpPr>
          <p:spPr bwMode="auto">
            <a:xfrm>
              <a:off x="5107" y="5337"/>
              <a:ext cx="118" cy="70"/>
            </a:xfrm>
            <a:custGeom>
              <a:avLst/>
              <a:gdLst>
                <a:gd name="T0" fmla="*/ 0 w 118"/>
                <a:gd name="T1" fmla="*/ 67 h 70"/>
                <a:gd name="T2" fmla="*/ 0 w 118"/>
                <a:gd name="T3" fmla="*/ 70 h 70"/>
                <a:gd name="T4" fmla="*/ 118 w 118"/>
                <a:gd name="T5" fmla="*/ 3 h 70"/>
                <a:gd name="T6" fmla="*/ 118 w 118"/>
                <a:gd name="T7" fmla="*/ 0 h 70"/>
                <a:gd name="T8" fmla="*/ 0 w 118"/>
                <a:gd name="T9" fmla="*/ 6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8" h="70">
                  <a:moveTo>
                    <a:pt x="0" y="67"/>
                  </a:moveTo>
                  <a:lnTo>
                    <a:pt x="0" y="70"/>
                  </a:lnTo>
                  <a:lnTo>
                    <a:pt x="118" y="3"/>
                  </a:lnTo>
                  <a:lnTo>
                    <a:pt x="118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95" name="Freeform 103"/>
            <p:cNvSpPr>
              <a:spLocks/>
            </p:cNvSpPr>
            <p:nvPr/>
          </p:nvSpPr>
          <p:spPr bwMode="auto">
            <a:xfrm>
              <a:off x="5106" y="5278"/>
              <a:ext cx="117" cy="74"/>
            </a:xfrm>
            <a:custGeom>
              <a:avLst/>
              <a:gdLst>
                <a:gd name="T0" fmla="*/ 0 w 117"/>
                <a:gd name="T1" fmla="*/ 67 h 74"/>
                <a:gd name="T2" fmla="*/ 0 w 117"/>
                <a:gd name="T3" fmla="*/ 74 h 74"/>
                <a:gd name="T4" fmla="*/ 117 w 117"/>
                <a:gd name="T5" fmla="*/ 6 h 74"/>
                <a:gd name="T6" fmla="*/ 117 w 117"/>
                <a:gd name="T7" fmla="*/ 0 h 74"/>
                <a:gd name="T8" fmla="*/ 0 w 117"/>
                <a:gd name="T9" fmla="*/ 67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" h="74">
                  <a:moveTo>
                    <a:pt x="0" y="67"/>
                  </a:moveTo>
                  <a:lnTo>
                    <a:pt x="0" y="74"/>
                  </a:lnTo>
                  <a:lnTo>
                    <a:pt x="117" y="6"/>
                  </a:lnTo>
                  <a:lnTo>
                    <a:pt x="117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96" name="Freeform 104"/>
            <p:cNvSpPr>
              <a:spLocks/>
            </p:cNvSpPr>
            <p:nvPr/>
          </p:nvSpPr>
          <p:spPr bwMode="auto">
            <a:xfrm>
              <a:off x="5106" y="5275"/>
              <a:ext cx="117" cy="70"/>
            </a:xfrm>
            <a:custGeom>
              <a:avLst/>
              <a:gdLst>
                <a:gd name="T0" fmla="*/ 0 w 117"/>
                <a:gd name="T1" fmla="*/ 67 h 70"/>
                <a:gd name="T2" fmla="*/ 0 w 117"/>
                <a:gd name="T3" fmla="*/ 70 h 70"/>
                <a:gd name="T4" fmla="*/ 117 w 117"/>
                <a:gd name="T5" fmla="*/ 3 h 70"/>
                <a:gd name="T6" fmla="*/ 117 w 117"/>
                <a:gd name="T7" fmla="*/ 0 h 70"/>
                <a:gd name="T8" fmla="*/ 0 w 117"/>
                <a:gd name="T9" fmla="*/ 67 h 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7" h="70">
                  <a:moveTo>
                    <a:pt x="0" y="67"/>
                  </a:moveTo>
                  <a:lnTo>
                    <a:pt x="0" y="70"/>
                  </a:lnTo>
                  <a:lnTo>
                    <a:pt x="117" y="3"/>
                  </a:lnTo>
                  <a:lnTo>
                    <a:pt x="117" y="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97" name="Freeform 105"/>
            <p:cNvSpPr>
              <a:spLocks/>
            </p:cNvSpPr>
            <p:nvPr/>
          </p:nvSpPr>
          <p:spPr bwMode="auto">
            <a:xfrm>
              <a:off x="5223" y="5278"/>
              <a:ext cx="101" cy="63"/>
            </a:xfrm>
            <a:custGeom>
              <a:avLst/>
              <a:gdLst>
                <a:gd name="T0" fmla="*/ 101 w 101"/>
                <a:gd name="T1" fmla="*/ 63 h 63"/>
                <a:gd name="T2" fmla="*/ 101 w 101"/>
                <a:gd name="T3" fmla="*/ 58 h 63"/>
                <a:gd name="T4" fmla="*/ 0 w 101"/>
                <a:gd name="T5" fmla="*/ 0 h 63"/>
                <a:gd name="T6" fmla="*/ 0 w 101"/>
                <a:gd name="T7" fmla="*/ 6 h 63"/>
                <a:gd name="T8" fmla="*/ 101 w 101"/>
                <a:gd name="T9" fmla="*/ 63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" h="63">
                  <a:moveTo>
                    <a:pt x="101" y="63"/>
                  </a:moveTo>
                  <a:lnTo>
                    <a:pt x="101" y="58"/>
                  </a:lnTo>
                  <a:lnTo>
                    <a:pt x="0" y="0"/>
                  </a:lnTo>
                  <a:lnTo>
                    <a:pt x="0" y="6"/>
                  </a:lnTo>
                  <a:lnTo>
                    <a:pt x="101" y="63"/>
                  </a:lnTo>
                  <a:close/>
                </a:path>
              </a:pathLst>
            </a:custGeom>
            <a:solidFill>
              <a:srgbClr val="4B4B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98" name="Freeform 106"/>
            <p:cNvSpPr>
              <a:spLocks/>
            </p:cNvSpPr>
            <p:nvPr/>
          </p:nvSpPr>
          <p:spPr bwMode="auto">
            <a:xfrm>
              <a:off x="5223" y="5275"/>
              <a:ext cx="101" cy="61"/>
            </a:xfrm>
            <a:custGeom>
              <a:avLst/>
              <a:gdLst>
                <a:gd name="T0" fmla="*/ 101 w 101"/>
                <a:gd name="T1" fmla="*/ 61 h 61"/>
                <a:gd name="T2" fmla="*/ 101 w 101"/>
                <a:gd name="T3" fmla="*/ 58 h 61"/>
                <a:gd name="T4" fmla="*/ 0 w 101"/>
                <a:gd name="T5" fmla="*/ 0 h 61"/>
                <a:gd name="T6" fmla="*/ 0 w 101"/>
                <a:gd name="T7" fmla="*/ 3 h 61"/>
                <a:gd name="T8" fmla="*/ 101 w 101"/>
                <a:gd name="T9" fmla="*/ 61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" h="61">
                  <a:moveTo>
                    <a:pt x="101" y="61"/>
                  </a:moveTo>
                  <a:lnTo>
                    <a:pt x="101" y="58"/>
                  </a:lnTo>
                  <a:lnTo>
                    <a:pt x="0" y="0"/>
                  </a:lnTo>
                  <a:lnTo>
                    <a:pt x="0" y="3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99" name="Freeform 107"/>
            <p:cNvSpPr>
              <a:spLocks/>
            </p:cNvSpPr>
            <p:nvPr/>
          </p:nvSpPr>
          <p:spPr bwMode="auto">
            <a:xfrm>
              <a:off x="5225" y="5331"/>
              <a:ext cx="105" cy="71"/>
            </a:xfrm>
            <a:custGeom>
              <a:avLst/>
              <a:gdLst>
                <a:gd name="T0" fmla="*/ 0 w 105"/>
                <a:gd name="T1" fmla="*/ 0 h 71"/>
                <a:gd name="T2" fmla="*/ 0 w 105"/>
                <a:gd name="T3" fmla="*/ 6 h 71"/>
                <a:gd name="T4" fmla="*/ 105 w 105"/>
                <a:gd name="T5" fmla="*/ 71 h 71"/>
                <a:gd name="T6" fmla="*/ 105 w 105"/>
                <a:gd name="T7" fmla="*/ 64 h 71"/>
                <a:gd name="T8" fmla="*/ 1 w 105"/>
                <a:gd name="T9" fmla="*/ 0 h 71"/>
                <a:gd name="T10" fmla="*/ 0 w 105"/>
                <a:gd name="T11" fmla="*/ 0 h 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5" h="71">
                  <a:moveTo>
                    <a:pt x="0" y="0"/>
                  </a:moveTo>
                  <a:lnTo>
                    <a:pt x="0" y="6"/>
                  </a:lnTo>
                  <a:lnTo>
                    <a:pt x="105" y="71"/>
                  </a:lnTo>
                  <a:lnTo>
                    <a:pt x="105" y="64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00" name="Freeform 108"/>
            <p:cNvSpPr>
              <a:spLocks/>
            </p:cNvSpPr>
            <p:nvPr/>
          </p:nvSpPr>
          <p:spPr bwMode="auto">
            <a:xfrm>
              <a:off x="5226" y="5331"/>
              <a:ext cx="107" cy="64"/>
            </a:xfrm>
            <a:custGeom>
              <a:avLst/>
              <a:gdLst>
                <a:gd name="T0" fmla="*/ 1 w 107"/>
                <a:gd name="T1" fmla="*/ 0 h 64"/>
                <a:gd name="T2" fmla="*/ 0 w 107"/>
                <a:gd name="T3" fmla="*/ 0 h 64"/>
                <a:gd name="T4" fmla="*/ 104 w 107"/>
                <a:gd name="T5" fmla="*/ 64 h 64"/>
                <a:gd name="T6" fmla="*/ 107 w 107"/>
                <a:gd name="T7" fmla="*/ 63 h 64"/>
                <a:gd name="T8" fmla="*/ 1 w 107"/>
                <a:gd name="T9" fmla="*/ 0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64">
                  <a:moveTo>
                    <a:pt x="1" y="0"/>
                  </a:moveTo>
                  <a:lnTo>
                    <a:pt x="0" y="0"/>
                  </a:lnTo>
                  <a:lnTo>
                    <a:pt x="104" y="64"/>
                  </a:lnTo>
                  <a:lnTo>
                    <a:pt x="107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01" name="Freeform 109"/>
            <p:cNvSpPr>
              <a:spLocks/>
            </p:cNvSpPr>
            <p:nvPr/>
          </p:nvSpPr>
          <p:spPr bwMode="auto">
            <a:xfrm>
              <a:off x="5225" y="5337"/>
              <a:ext cx="105" cy="67"/>
            </a:xfrm>
            <a:custGeom>
              <a:avLst/>
              <a:gdLst>
                <a:gd name="T0" fmla="*/ 0 w 105"/>
                <a:gd name="T1" fmla="*/ 0 h 67"/>
                <a:gd name="T2" fmla="*/ 0 w 105"/>
                <a:gd name="T3" fmla="*/ 3 h 67"/>
                <a:gd name="T4" fmla="*/ 105 w 105"/>
                <a:gd name="T5" fmla="*/ 67 h 67"/>
                <a:gd name="T6" fmla="*/ 105 w 105"/>
                <a:gd name="T7" fmla="*/ 65 h 67"/>
                <a:gd name="T8" fmla="*/ 0 w 105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5" h="67">
                  <a:moveTo>
                    <a:pt x="0" y="0"/>
                  </a:moveTo>
                  <a:lnTo>
                    <a:pt x="0" y="3"/>
                  </a:lnTo>
                  <a:lnTo>
                    <a:pt x="105" y="67"/>
                  </a:lnTo>
                  <a:lnTo>
                    <a:pt x="105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AF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02" name="Freeform 110"/>
            <p:cNvSpPr>
              <a:spLocks/>
            </p:cNvSpPr>
            <p:nvPr/>
          </p:nvSpPr>
          <p:spPr bwMode="auto">
            <a:xfrm>
              <a:off x="5521" y="5045"/>
              <a:ext cx="201" cy="136"/>
            </a:xfrm>
            <a:custGeom>
              <a:avLst/>
              <a:gdLst>
                <a:gd name="T0" fmla="*/ 2 w 201"/>
                <a:gd name="T1" fmla="*/ 0 h 136"/>
                <a:gd name="T2" fmla="*/ 0 w 201"/>
                <a:gd name="T3" fmla="*/ 3 h 136"/>
                <a:gd name="T4" fmla="*/ 0 w 201"/>
                <a:gd name="T5" fmla="*/ 24 h 136"/>
                <a:gd name="T6" fmla="*/ 1 w 201"/>
                <a:gd name="T7" fmla="*/ 24 h 136"/>
                <a:gd name="T8" fmla="*/ 2 w 201"/>
                <a:gd name="T9" fmla="*/ 21 h 136"/>
                <a:gd name="T10" fmla="*/ 201 w 201"/>
                <a:gd name="T11" fmla="*/ 136 h 136"/>
                <a:gd name="T12" fmla="*/ 201 w 201"/>
                <a:gd name="T13" fmla="*/ 115 h 136"/>
                <a:gd name="T14" fmla="*/ 2 w 201"/>
                <a:gd name="T15" fmla="*/ 0 h 1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1" h="136">
                  <a:moveTo>
                    <a:pt x="2" y="0"/>
                  </a:moveTo>
                  <a:lnTo>
                    <a:pt x="0" y="3"/>
                  </a:lnTo>
                  <a:lnTo>
                    <a:pt x="0" y="24"/>
                  </a:lnTo>
                  <a:lnTo>
                    <a:pt x="1" y="24"/>
                  </a:lnTo>
                  <a:lnTo>
                    <a:pt x="2" y="21"/>
                  </a:lnTo>
                  <a:lnTo>
                    <a:pt x="201" y="136"/>
                  </a:lnTo>
                  <a:lnTo>
                    <a:pt x="201" y="11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5B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03" name="Freeform 111"/>
            <p:cNvSpPr>
              <a:spLocks/>
            </p:cNvSpPr>
            <p:nvPr/>
          </p:nvSpPr>
          <p:spPr bwMode="auto">
            <a:xfrm>
              <a:off x="5521" y="5041"/>
              <a:ext cx="201" cy="119"/>
            </a:xfrm>
            <a:custGeom>
              <a:avLst/>
              <a:gdLst>
                <a:gd name="T0" fmla="*/ 0 w 201"/>
                <a:gd name="T1" fmla="*/ 7 h 119"/>
                <a:gd name="T2" fmla="*/ 2 w 201"/>
                <a:gd name="T3" fmla="*/ 4 h 119"/>
                <a:gd name="T4" fmla="*/ 201 w 201"/>
                <a:gd name="T5" fmla="*/ 119 h 119"/>
                <a:gd name="T6" fmla="*/ 201 w 201"/>
                <a:gd name="T7" fmla="*/ 115 h 119"/>
                <a:gd name="T8" fmla="*/ 2 w 201"/>
                <a:gd name="T9" fmla="*/ 0 h 119"/>
                <a:gd name="T10" fmla="*/ 0 w 201"/>
                <a:gd name="T11" fmla="*/ 3 h 119"/>
                <a:gd name="T12" fmla="*/ 0 w 201"/>
                <a:gd name="T13" fmla="*/ 7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19">
                  <a:moveTo>
                    <a:pt x="0" y="7"/>
                  </a:moveTo>
                  <a:lnTo>
                    <a:pt x="2" y="4"/>
                  </a:lnTo>
                  <a:lnTo>
                    <a:pt x="201" y="119"/>
                  </a:lnTo>
                  <a:lnTo>
                    <a:pt x="201" y="115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04" name="Freeform 112"/>
            <p:cNvSpPr>
              <a:spLocks/>
            </p:cNvSpPr>
            <p:nvPr/>
          </p:nvSpPr>
          <p:spPr bwMode="auto">
            <a:xfrm>
              <a:off x="5320" y="5044"/>
              <a:ext cx="201" cy="115"/>
            </a:xfrm>
            <a:custGeom>
              <a:avLst/>
              <a:gdLst>
                <a:gd name="T0" fmla="*/ 201 w 201"/>
                <a:gd name="T1" fmla="*/ 4 h 115"/>
                <a:gd name="T2" fmla="*/ 201 w 201"/>
                <a:gd name="T3" fmla="*/ 0 h 115"/>
                <a:gd name="T4" fmla="*/ 4 w 201"/>
                <a:gd name="T5" fmla="*/ 111 h 115"/>
                <a:gd name="T6" fmla="*/ 0 w 201"/>
                <a:gd name="T7" fmla="*/ 110 h 115"/>
                <a:gd name="T8" fmla="*/ 0 w 201"/>
                <a:gd name="T9" fmla="*/ 112 h 115"/>
                <a:gd name="T10" fmla="*/ 4 w 201"/>
                <a:gd name="T11" fmla="*/ 115 h 115"/>
                <a:gd name="T12" fmla="*/ 201 w 201"/>
                <a:gd name="T13" fmla="*/ 4 h 1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15">
                  <a:moveTo>
                    <a:pt x="201" y="4"/>
                  </a:moveTo>
                  <a:lnTo>
                    <a:pt x="201" y="0"/>
                  </a:lnTo>
                  <a:lnTo>
                    <a:pt x="4" y="111"/>
                  </a:lnTo>
                  <a:lnTo>
                    <a:pt x="0" y="110"/>
                  </a:lnTo>
                  <a:lnTo>
                    <a:pt x="0" y="112"/>
                  </a:lnTo>
                  <a:lnTo>
                    <a:pt x="4" y="115"/>
                  </a:lnTo>
                  <a:lnTo>
                    <a:pt x="201" y="4"/>
                  </a:lnTo>
                  <a:close/>
                </a:path>
              </a:pathLst>
            </a:custGeom>
            <a:solidFill>
              <a:srgbClr val="707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05" name="Freeform 113"/>
            <p:cNvSpPr>
              <a:spLocks/>
            </p:cNvSpPr>
            <p:nvPr/>
          </p:nvSpPr>
          <p:spPr bwMode="auto">
            <a:xfrm>
              <a:off x="5521" y="5066"/>
              <a:ext cx="203" cy="123"/>
            </a:xfrm>
            <a:custGeom>
              <a:avLst/>
              <a:gdLst>
                <a:gd name="T0" fmla="*/ 1 w 203"/>
                <a:gd name="T1" fmla="*/ 3 h 123"/>
                <a:gd name="T2" fmla="*/ 0 w 203"/>
                <a:gd name="T3" fmla="*/ 3 h 123"/>
                <a:gd name="T4" fmla="*/ 0 w 203"/>
                <a:gd name="T5" fmla="*/ 8 h 123"/>
                <a:gd name="T6" fmla="*/ 1 w 203"/>
                <a:gd name="T7" fmla="*/ 8 h 123"/>
                <a:gd name="T8" fmla="*/ 2 w 203"/>
                <a:gd name="T9" fmla="*/ 7 h 123"/>
                <a:gd name="T10" fmla="*/ 203 w 203"/>
                <a:gd name="T11" fmla="*/ 123 h 123"/>
                <a:gd name="T12" fmla="*/ 203 w 203"/>
                <a:gd name="T13" fmla="*/ 117 h 123"/>
                <a:gd name="T14" fmla="*/ 201 w 203"/>
                <a:gd name="T15" fmla="*/ 115 h 123"/>
                <a:gd name="T16" fmla="*/ 2 w 203"/>
                <a:gd name="T17" fmla="*/ 0 h 123"/>
                <a:gd name="T18" fmla="*/ 1 w 203"/>
                <a:gd name="T19" fmla="*/ 3 h 1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3" h="123">
                  <a:moveTo>
                    <a:pt x="1" y="3"/>
                  </a:moveTo>
                  <a:lnTo>
                    <a:pt x="0" y="3"/>
                  </a:lnTo>
                  <a:lnTo>
                    <a:pt x="0" y="8"/>
                  </a:lnTo>
                  <a:lnTo>
                    <a:pt x="1" y="8"/>
                  </a:lnTo>
                  <a:lnTo>
                    <a:pt x="2" y="7"/>
                  </a:lnTo>
                  <a:lnTo>
                    <a:pt x="203" y="123"/>
                  </a:lnTo>
                  <a:lnTo>
                    <a:pt x="203" y="117"/>
                  </a:lnTo>
                  <a:lnTo>
                    <a:pt x="201" y="115"/>
                  </a:lnTo>
                  <a:lnTo>
                    <a:pt x="2" y="0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06" name="Freeform 114"/>
            <p:cNvSpPr>
              <a:spLocks/>
            </p:cNvSpPr>
            <p:nvPr/>
          </p:nvSpPr>
          <p:spPr bwMode="auto">
            <a:xfrm>
              <a:off x="5320" y="5069"/>
              <a:ext cx="201" cy="116"/>
            </a:xfrm>
            <a:custGeom>
              <a:avLst/>
              <a:gdLst>
                <a:gd name="T0" fmla="*/ 201 w 201"/>
                <a:gd name="T1" fmla="*/ 5 h 116"/>
                <a:gd name="T2" fmla="*/ 201 w 201"/>
                <a:gd name="T3" fmla="*/ 0 h 116"/>
                <a:gd name="T4" fmla="*/ 4 w 201"/>
                <a:gd name="T5" fmla="*/ 111 h 116"/>
                <a:gd name="T6" fmla="*/ 0 w 201"/>
                <a:gd name="T7" fmla="*/ 108 h 116"/>
                <a:gd name="T8" fmla="*/ 0 w 201"/>
                <a:gd name="T9" fmla="*/ 115 h 116"/>
                <a:gd name="T10" fmla="*/ 4 w 201"/>
                <a:gd name="T11" fmla="*/ 116 h 116"/>
                <a:gd name="T12" fmla="*/ 201 w 201"/>
                <a:gd name="T13" fmla="*/ 5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16">
                  <a:moveTo>
                    <a:pt x="201" y="5"/>
                  </a:moveTo>
                  <a:lnTo>
                    <a:pt x="201" y="0"/>
                  </a:lnTo>
                  <a:lnTo>
                    <a:pt x="4" y="111"/>
                  </a:lnTo>
                  <a:lnTo>
                    <a:pt x="0" y="108"/>
                  </a:lnTo>
                  <a:lnTo>
                    <a:pt x="0" y="115"/>
                  </a:lnTo>
                  <a:lnTo>
                    <a:pt x="4" y="116"/>
                  </a:lnTo>
                  <a:lnTo>
                    <a:pt x="201" y="5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07" name="Freeform 115"/>
            <p:cNvSpPr>
              <a:spLocks/>
            </p:cNvSpPr>
            <p:nvPr/>
          </p:nvSpPr>
          <p:spPr bwMode="auto">
            <a:xfrm>
              <a:off x="5320" y="5048"/>
              <a:ext cx="201" cy="132"/>
            </a:xfrm>
            <a:custGeom>
              <a:avLst/>
              <a:gdLst>
                <a:gd name="T0" fmla="*/ 201 w 201"/>
                <a:gd name="T1" fmla="*/ 21 h 132"/>
                <a:gd name="T2" fmla="*/ 201 w 201"/>
                <a:gd name="T3" fmla="*/ 0 h 132"/>
                <a:gd name="T4" fmla="*/ 4 w 201"/>
                <a:gd name="T5" fmla="*/ 111 h 132"/>
                <a:gd name="T6" fmla="*/ 0 w 201"/>
                <a:gd name="T7" fmla="*/ 108 h 132"/>
                <a:gd name="T8" fmla="*/ 0 w 201"/>
                <a:gd name="T9" fmla="*/ 129 h 132"/>
                <a:gd name="T10" fmla="*/ 4 w 201"/>
                <a:gd name="T11" fmla="*/ 132 h 132"/>
                <a:gd name="T12" fmla="*/ 201 w 201"/>
                <a:gd name="T13" fmla="*/ 21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32">
                  <a:moveTo>
                    <a:pt x="201" y="21"/>
                  </a:moveTo>
                  <a:lnTo>
                    <a:pt x="201" y="0"/>
                  </a:lnTo>
                  <a:lnTo>
                    <a:pt x="4" y="111"/>
                  </a:lnTo>
                  <a:lnTo>
                    <a:pt x="0" y="108"/>
                  </a:lnTo>
                  <a:lnTo>
                    <a:pt x="0" y="129"/>
                  </a:lnTo>
                  <a:lnTo>
                    <a:pt x="4" y="132"/>
                  </a:lnTo>
                  <a:lnTo>
                    <a:pt x="201" y="21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08" name="Freeform 116"/>
            <p:cNvSpPr>
              <a:spLocks/>
            </p:cNvSpPr>
            <p:nvPr/>
          </p:nvSpPr>
          <p:spPr bwMode="auto">
            <a:xfrm>
              <a:off x="5722" y="5156"/>
              <a:ext cx="2" cy="27"/>
            </a:xfrm>
            <a:custGeom>
              <a:avLst/>
              <a:gdLst>
                <a:gd name="T0" fmla="*/ 0 w 2"/>
                <a:gd name="T1" fmla="*/ 25 h 27"/>
                <a:gd name="T2" fmla="*/ 2 w 2"/>
                <a:gd name="T3" fmla="*/ 27 h 27"/>
                <a:gd name="T4" fmla="*/ 2 w 2"/>
                <a:gd name="T5" fmla="*/ 2 h 27"/>
                <a:gd name="T6" fmla="*/ 0 w 2"/>
                <a:gd name="T7" fmla="*/ 0 h 27"/>
                <a:gd name="T8" fmla="*/ 0 w 2"/>
                <a:gd name="T9" fmla="*/ 4 h 27"/>
                <a:gd name="T10" fmla="*/ 0 w 2"/>
                <a:gd name="T11" fmla="*/ 25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" h="27">
                  <a:moveTo>
                    <a:pt x="0" y="25"/>
                  </a:moveTo>
                  <a:lnTo>
                    <a:pt x="2" y="27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09" name="Freeform 117"/>
            <p:cNvSpPr>
              <a:spLocks/>
            </p:cNvSpPr>
            <p:nvPr/>
          </p:nvSpPr>
          <p:spPr bwMode="auto">
            <a:xfrm>
              <a:off x="5219" y="5122"/>
              <a:ext cx="101" cy="62"/>
            </a:xfrm>
            <a:custGeom>
              <a:avLst/>
              <a:gdLst>
                <a:gd name="T0" fmla="*/ 101 w 101"/>
                <a:gd name="T1" fmla="*/ 62 h 62"/>
                <a:gd name="T2" fmla="*/ 101 w 101"/>
                <a:gd name="T3" fmla="*/ 55 h 62"/>
                <a:gd name="T4" fmla="*/ 4 w 101"/>
                <a:gd name="T5" fmla="*/ 0 h 62"/>
                <a:gd name="T6" fmla="*/ 0 w 101"/>
                <a:gd name="T7" fmla="*/ 1 h 62"/>
                <a:gd name="T8" fmla="*/ 0 w 101"/>
                <a:gd name="T9" fmla="*/ 8 h 62"/>
                <a:gd name="T10" fmla="*/ 4 w 101"/>
                <a:gd name="T11" fmla="*/ 5 h 62"/>
                <a:gd name="T12" fmla="*/ 101 w 101"/>
                <a:gd name="T13" fmla="*/ 62 h 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" h="62">
                  <a:moveTo>
                    <a:pt x="101" y="62"/>
                  </a:moveTo>
                  <a:lnTo>
                    <a:pt x="101" y="55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8"/>
                  </a:lnTo>
                  <a:lnTo>
                    <a:pt x="4" y="5"/>
                  </a:lnTo>
                  <a:lnTo>
                    <a:pt x="101" y="62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10" name="Freeform 118"/>
            <p:cNvSpPr>
              <a:spLocks/>
            </p:cNvSpPr>
            <p:nvPr/>
          </p:nvSpPr>
          <p:spPr bwMode="auto">
            <a:xfrm>
              <a:off x="5219" y="5097"/>
              <a:ext cx="101" cy="59"/>
            </a:xfrm>
            <a:custGeom>
              <a:avLst/>
              <a:gdLst>
                <a:gd name="T0" fmla="*/ 101 w 101"/>
                <a:gd name="T1" fmla="*/ 59 h 59"/>
                <a:gd name="T2" fmla="*/ 101 w 101"/>
                <a:gd name="T3" fmla="*/ 57 h 59"/>
                <a:gd name="T4" fmla="*/ 4 w 101"/>
                <a:gd name="T5" fmla="*/ 0 h 59"/>
                <a:gd name="T6" fmla="*/ 0 w 101"/>
                <a:gd name="T7" fmla="*/ 1 h 59"/>
                <a:gd name="T8" fmla="*/ 0 w 101"/>
                <a:gd name="T9" fmla="*/ 5 h 59"/>
                <a:gd name="T10" fmla="*/ 4 w 101"/>
                <a:gd name="T11" fmla="*/ 4 h 59"/>
                <a:gd name="T12" fmla="*/ 101 w 101"/>
                <a:gd name="T13" fmla="*/ 59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" h="59">
                  <a:moveTo>
                    <a:pt x="101" y="59"/>
                  </a:moveTo>
                  <a:lnTo>
                    <a:pt x="101" y="57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4"/>
                  </a:lnTo>
                  <a:lnTo>
                    <a:pt x="101" y="59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11" name="Freeform 119"/>
            <p:cNvSpPr>
              <a:spLocks/>
            </p:cNvSpPr>
            <p:nvPr/>
          </p:nvSpPr>
          <p:spPr bwMode="auto">
            <a:xfrm>
              <a:off x="5219" y="5101"/>
              <a:ext cx="101" cy="76"/>
            </a:xfrm>
            <a:custGeom>
              <a:avLst/>
              <a:gdLst>
                <a:gd name="T0" fmla="*/ 101 w 101"/>
                <a:gd name="T1" fmla="*/ 76 h 76"/>
                <a:gd name="T2" fmla="*/ 101 w 101"/>
                <a:gd name="T3" fmla="*/ 55 h 76"/>
                <a:gd name="T4" fmla="*/ 4 w 101"/>
                <a:gd name="T5" fmla="*/ 0 h 76"/>
                <a:gd name="T6" fmla="*/ 0 w 101"/>
                <a:gd name="T7" fmla="*/ 1 h 76"/>
                <a:gd name="T8" fmla="*/ 0 w 101"/>
                <a:gd name="T9" fmla="*/ 22 h 76"/>
                <a:gd name="T10" fmla="*/ 4 w 101"/>
                <a:gd name="T11" fmla="*/ 21 h 76"/>
                <a:gd name="T12" fmla="*/ 101 w 101"/>
                <a:gd name="T13" fmla="*/ 76 h 7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" h="76">
                  <a:moveTo>
                    <a:pt x="101" y="76"/>
                  </a:moveTo>
                  <a:lnTo>
                    <a:pt x="101" y="55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22"/>
                  </a:lnTo>
                  <a:lnTo>
                    <a:pt x="4" y="21"/>
                  </a:lnTo>
                  <a:lnTo>
                    <a:pt x="101" y="76"/>
                  </a:lnTo>
                  <a:close/>
                </a:path>
              </a:pathLst>
            </a:custGeom>
            <a:solidFill>
              <a:srgbClr val="A5B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12" name="Freeform 120"/>
            <p:cNvSpPr>
              <a:spLocks/>
            </p:cNvSpPr>
            <p:nvPr/>
          </p:nvSpPr>
          <p:spPr bwMode="auto">
            <a:xfrm>
              <a:off x="4807" y="4994"/>
              <a:ext cx="295" cy="193"/>
            </a:xfrm>
            <a:custGeom>
              <a:avLst/>
              <a:gdLst>
                <a:gd name="T0" fmla="*/ 0 w 295"/>
                <a:gd name="T1" fmla="*/ 0 h 193"/>
                <a:gd name="T2" fmla="*/ 0 w 295"/>
                <a:gd name="T3" fmla="*/ 21 h 193"/>
                <a:gd name="T4" fmla="*/ 295 w 295"/>
                <a:gd name="T5" fmla="*/ 193 h 193"/>
                <a:gd name="T6" fmla="*/ 295 w 295"/>
                <a:gd name="T7" fmla="*/ 171 h 193"/>
                <a:gd name="T8" fmla="*/ 293 w 295"/>
                <a:gd name="T9" fmla="*/ 170 h 193"/>
                <a:gd name="T10" fmla="*/ 293 w 295"/>
                <a:gd name="T11" fmla="*/ 170 h 193"/>
                <a:gd name="T12" fmla="*/ 0 w 295"/>
                <a:gd name="T13" fmla="*/ 0 h 1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5" h="193">
                  <a:moveTo>
                    <a:pt x="0" y="0"/>
                  </a:moveTo>
                  <a:lnTo>
                    <a:pt x="0" y="21"/>
                  </a:lnTo>
                  <a:lnTo>
                    <a:pt x="295" y="193"/>
                  </a:lnTo>
                  <a:lnTo>
                    <a:pt x="295" y="171"/>
                  </a:lnTo>
                  <a:lnTo>
                    <a:pt x="293" y="1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13" name="Freeform 121"/>
            <p:cNvSpPr>
              <a:spLocks/>
            </p:cNvSpPr>
            <p:nvPr/>
          </p:nvSpPr>
          <p:spPr bwMode="auto">
            <a:xfrm>
              <a:off x="4804" y="4988"/>
              <a:ext cx="3" cy="32"/>
            </a:xfrm>
            <a:custGeom>
              <a:avLst/>
              <a:gdLst>
                <a:gd name="T0" fmla="*/ 3 w 3"/>
                <a:gd name="T1" fmla="*/ 27 h 32"/>
                <a:gd name="T2" fmla="*/ 3 w 3"/>
                <a:gd name="T3" fmla="*/ 6 h 32"/>
                <a:gd name="T4" fmla="*/ 3 w 3"/>
                <a:gd name="T5" fmla="*/ 2 h 32"/>
                <a:gd name="T6" fmla="*/ 0 w 3"/>
                <a:gd name="T7" fmla="*/ 0 h 32"/>
                <a:gd name="T8" fmla="*/ 2 w 3"/>
                <a:gd name="T9" fmla="*/ 31 h 32"/>
                <a:gd name="T10" fmla="*/ 3 w 3"/>
                <a:gd name="T11" fmla="*/ 32 h 32"/>
                <a:gd name="T12" fmla="*/ 3 w 3"/>
                <a:gd name="T13" fmla="*/ 27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32">
                  <a:moveTo>
                    <a:pt x="3" y="27"/>
                  </a:moveTo>
                  <a:lnTo>
                    <a:pt x="3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2" y="31"/>
                  </a:lnTo>
                  <a:lnTo>
                    <a:pt x="3" y="32"/>
                  </a:lnTo>
                  <a:lnTo>
                    <a:pt x="3" y="27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14" name="Freeform 122"/>
            <p:cNvSpPr>
              <a:spLocks/>
            </p:cNvSpPr>
            <p:nvPr/>
          </p:nvSpPr>
          <p:spPr bwMode="auto">
            <a:xfrm>
              <a:off x="4807" y="5015"/>
              <a:ext cx="295" cy="177"/>
            </a:xfrm>
            <a:custGeom>
              <a:avLst/>
              <a:gdLst>
                <a:gd name="T0" fmla="*/ 0 w 295"/>
                <a:gd name="T1" fmla="*/ 0 h 177"/>
                <a:gd name="T2" fmla="*/ 0 w 295"/>
                <a:gd name="T3" fmla="*/ 5 h 177"/>
                <a:gd name="T4" fmla="*/ 295 w 295"/>
                <a:gd name="T5" fmla="*/ 177 h 177"/>
                <a:gd name="T6" fmla="*/ 295 w 295"/>
                <a:gd name="T7" fmla="*/ 172 h 177"/>
                <a:gd name="T8" fmla="*/ 0 w 295"/>
                <a:gd name="T9" fmla="*/ 0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5" h="177">
                  <a:moveTo>
                    <a:pt x="0" y="0"/>
                  </a:moveTo>
                  <a:lnTo>
                    <a:pt x="0" y="5"/>
                  </a:lnTo>
                  <a:lnTo>
                    <a:pt x="295" y="177"/>
                  </a:lnTo>
                  <a:lnTo>
                    <a:pt x="29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15" name="Freeform 123"/>
            <p:cNvSpPr>
              <a:spLocks/>
            </p:cNvSpPr>
            <p:nvPr/>
          </p:nvSpPr>
          <p:spPr bwMode="auto">
            <a:xfrm>
              <a:off x="4807" y="4990"/>
              <a:ext cx="295" cy="175"/>
            </a:xfrm>
            <a:custGeom>
              <a:avLst/>
              <a:gdLst>
                <a:gd name="T0" fmla="*/ 0 w 295"/>
                <a:gd name="T1" fmla="*/ 0 h 175"/>
                <a:gd name="T2" fmla="*/ 0 w 295"/>
                <a:gd name="T3" fmla="*/ 4 h 175"/>
                <a:gd name="T4" fmla="*/ 293 w 295"/>
                <a:gd name="T5" fmla="*/ 174 h 175"/>
                <a:gd name="T6" fmla="*/ 293 w 295"/>
                <a:gd name="T7" fmla="*/ 174 h 175"/>
                <a:gd name="T8" fmla="*/ 295 w 295"/>
                <a:gd name="T9" fmla="*/ 175 h 175"/>
                <a:gd name="T10" fmla="*/ 295 w 295"/>
                <a:gd name="T11" fmla="*/ 171 h 175"/>
                <a:gd name="T12" fmla="*/ 293 w 295"/>
                <a:gd name="T13" fmla="*/ 171 h 175"/>
                <a:gd name="T14" fmla="*/ 293 w 295"/>
                <a:gd name="T15" fmla="*/ 171 h 175"/>
                <a:gd name="T16" fmla="*/ 0 w 295"/>
                <a:gd name="T17" fmla="*/ 0 h 1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5" h="175">
                  <a:moveTo>
                    <a:pt x="0" y="0"/>
                  </a:moveTo>
                  <a:lnTo>
                    <a:pt x="0" y="4"/>
                  </a:lnTo>
                  <a:lnTo>
                    <a:pt x="293" y="174"/>
                  </a:lnTo>
                  <a:lnTo>
                    <a:pt x="295" y="175"/>
                  </a:lnTo>
                  <a:lnTo>
                    <a:pt x="295" y="171"/>
                  </a:lnTo>
                  <a:lnTo>
                    <a:pt x="293" y="1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16" name="Freeform 124"/>
            <p:cNvSpPr>
              <a:spLocks/>
            </p:cNvSpPr>
            <p:nvPr/>
          </p:nvSpPr>
          <p:spPr bwMode="auto">
            <a:xfrm>
              <a:off x="5102" y="5123"/>
              <a:ext cx="117" cy="72"/>
            </a:xfrm>
            <a:custGeom>
              <a:avLst/>
              <a:gdLst>
                <a:gd name="T0" fmla="*/ 117 w 117"/>
                <a:gd name="T1" fmla="*/ 7 h 72"/>
                <a:gd name="T2" fmla="*/ 117 w 117"/>
                <a:gd name="T3" fmla="*/ 0 h 72"/>
                <a:gd name="T4" fmla="*/ 4 w 117"/>
                <a:gd name="T5" fmla="*/ 65 h 72"/>
                <a:gd name="T6" fmla="*/ 0 w 117"/>
                <a:gd name="T7" fmla="*/ 64 h 72"/>
                <a:gd name="T8" fmla="*/ 0 w 117"/>
                <a:gd name="T9" fmla="*/ 69 h 72"/>
                <a:gd name="T10" fmla="*/ 4 w 117"/>
                <a:gd name="T11" fmla="*/ 72 h 72"/>
                <a:gd name="T12" fmla="*/ 117 w 117"/>
                <a:gd name="T13" fmla="*/ 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" h="72">
                  <a:moveTo>
                    <a:pt x="117" y="7"/>
                  </a:moveTo>
                  <a:lnTo>
                    <a:pt x="117" y="0"/>
                  </a:lnTo>
                  <a:lnTo>
                    <a:pt x="4" y="65"/>
                  </a:lnTo>
                  <a:lnTo>
                    <a:pt x="0" y="64"/>
                  </a:lnTo>
                  <a:lnTo>
                    <a:pt x="0" y="69"/>
                  </a:lnTo>
                  <a:lnTo>
                    <a:pt x="4" y="72"/>
                  </a:lnTo>
                  <a:lnTo>
                    <a:pt x="117" y="7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17" name="Freeform 125"/>
            <p:cNvSpPr>
              <a:spLocks/>
            </p:cNvSpPr>
            <p:nvPr/>
          </p:nvSpPr>
          <p:spPr bwMode="auto">
            <a:xfrm>
              <a:off x="5102" y="5098"/>
              <a:ext cx="117" cy="69"/>
            </a:xfrm>
            <a:custGeom>
              <a:avLst/>
              <a:gdLst>
                <a:gd name="T0" fmla="*/ 117 w 117"/>
                <a:gd name="T1" fmla="*/ 4 h 69"/>
                <a:gd name="T2" fmla="*/ 117 w 117"/>
                <a:gd name="T3" fmla="*/ 0 h 69"/>
                <a:gd name="T4" fmla="*/ 4 w 117"/>
                <a:gd name="T5" fmla="*/ 65 h 69"/>
                <a:gd name="T6" fmla="*/ 0 w 117"/>
                <a:gd name="T7" fmla="*/ 63 h 69"/>
                <a:gd name="T8" fmla="*/ 0 w 117"/>
                <a:gd name="T9" fmla="*/ 67 h 69"/>
                <a:gd name="T10" fmla="*/ 4 w 117"/>
                <a:gd name="T11" fmla="*/ 69 h 69"/>
                <a:gd name="T12" fmla="*/ 117 w 117"/>
                <a:gd name="T13" fmla="*/ 4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" h="69">
                  <a:moveTo>
                    <a:pt x="117" y="4"/>
                  </a:moveTo>
                  <a:lnTo>
                    <a:pt x="117" y="0"/>
                  </a:lnTo>
                  <a:lnTo>
                    <a:pt x="4" y="65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4" y="69"/>
                  </a:lnTo>
                  <a:lnTo>
                    <a:pt x="117" y="4"/>
                  </a:lnTo>
                  <a:close/>
                </a:path>
              </a:pathLst>
            </a:custGeom>
            <a:solidFill>
              <a:srgbClr val="707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18" name="Freeform 126"/>
            <p:cNvSpPr>
              <a:spLocks/>
            </p:cNvSpPr>
            <p:nvPr/>
          </p:nvSpPr>
          <p:spPr bwMode="auto">
            <a:xfrm>
              <a:off x="5102" y="5102"/>
              <a:ext cx="117" cy="86"/>
            </a:xfrm>
            <a:custGeom>
              <a:avLst/>
              <a:gdLst>
                <a:gd name="T0" fmla="*/ 117 w 117"/>
                <a:gd name="T1" fmla="*/ 21 h 86"/>
                <a:gd name="T2" fmla="*/ 117 w 117"/>
                <a:gd name="T3" fmla="*/ 0 h 86"/>
                <a:gd name="T4" fmla="*/ 4 w 117"/>
                <a:gd name="T5" fmla="*/ 65 h 86"/>
                <a:gd name="T6" fmla="*/ 0 w 117"/>
                <a:gd name="T7" fmla="*/ 63 h 86"/>
                <a:gd name="T8" fmla="*/ 0 w 117"/>
                <a:gd name="T9" fmla="*/ 85 h 86"/>
                <a:gd name="T10" fmla="*/ 4 w 117"/>
                <a:gd name="T11" fmla="*/ 86 h 86"/>
                <a:gd name="T12" fmla="*/ 117 w 117"/>
                <a:gd name="T13" fmla="*/ 21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" h="86">
                  <a:moveTo>
                    <a:pt x="117" y="21"/>
                  </a:moveTo>
                  <a:lnTo>
                    <a:pt x="117" y="0"/>
                  </a:lnTo>
                  <a:lnTo>
                    <a:pt x="4" y="65"/>
                  </a:lnTo>
                  <a:lnTo>
                    <a:pt x="0" y="63"/>
                  </a:lnTo>
                  <a:lnTo>
                    <a:pt x="0" y="85"/>
                  </a:lnTo>
                  <a:lnTo>
                    <a:pt x="4" y="86"/>
                  </a:lnTo>
                  <a:lnTo>
                    <a:pt x="117" y="21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19" name="Freeform 127"/>
            <p:cNvSpPr>
              <a:spLocks/>
            </p:cNvSpPr>
            <p:nvPr/>
          </p:nvSpPr>
          <p:spPr bwMode="auto">
            <a:xfrm>
              <a:off x="5521" y="5106"/>
              <a:ext cx="201" cy="135"/>
            </a:xfrm>
            <a:custGeom>
              <a:avLst/>
              <a:gdLst>
                <a:gd name="T0" fmla="*/ 2 w 201"/>
                <a:gd name="T1" fmla="*/ 0 h 135"/>
                <a:gd name="T2" fmla="*/ 0 w 201"/>
                <a:gd name="T3" fmla="*/ 1 h 135"/>
                <a:gd name="T4" fmla="*/ 0 w 201"/>
                <a:gd name="T5" fmla="*/ 22 h 135"/>
                <a:gd name="T6" fmla="*/ 1 w 201"/>
                <a:gd name="T7" fmla="*/ 22 h 135"/>
                <a:gd name="T8" fmla="*/ 2 w 201"/>
                <a:gd name="T9" fmla="*/ 21 h 135"/>
                <a:gd name="T10" fmla="*/ 201 w 201"/>
                <a:gd name="T11" fmla="*/ 135 h 135"/>
                <a:gd name="T12" fmla="*/ 201 w 201"/>
                <a:gd name="T13" fmla="*/ 114 h 135"/>
                <a:gd name="T14" fmla="*/ 2 w 201"/>
                <a:gd name="T15" fmla="*/ 0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1" h="135">
                  <a:moveTo>
                    <a:pt x="2" y="0"/>
                  </a:moveTo>
                  <a:lnTo>
                    <a:pt x="0" y="1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2" y="21"/>
                  </a:lnTo>
                  <a:lnTo>
                    <a:pt x="201" y="135"/>
                  </a:lnTo>
                  <a:lnTo>
                    <a:pt x="201" y="11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5B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20" name="Freeform 128"/>
            <p:cNvSpPr>
              <a:spLocks/>
            </p:cNvSpPr>
            <p:nvPr/>
          </p:nvSpPr>
          <p:spPr bwMode="auto">
            <a:xfrm>
              <a:off x="5521" y="5102"/>
              <a:ext cx="201" cy="118"/>
            </a:xfrm>
            <a:custGeom>
              <a:avLst/>
              <a:gdLst>
                <a:gd name="T0" fmla="*/ 0 w 201"/>
                <a:gd name="T1" fmla="*/ 5 h 118"/>
                <a:gd name="T2" fmla="*/ 2 w 201"/>
                <a:gd name="T3" fmla="*/ 4 h 118"/>
                <a:gd name="T4" fmla="*/ 201 w 201"/>
                <a:gd name="T5" fmla="*/ 118 h 118"/>
                <a:gd name="T6" fmla="*/ 201 w 201"/>
                <a:gd name="T7" fmla="*/ 114 h 118"/>
                <a:gd name="T8" fmla="*/ 2 w 201"/>
                <a:gd name="T9" fmla="*/ 0 h 118"/>
                <a:gd name="T10" fmla="*/ 0 w 201"/>
                <a:gd name="T11" fmla="*/ 1 h 118"/>
                <a:gd name="T12" fmla="*/ 0 w 201"/>
                <a:gd name="T13" fmla="*/ 5 h 1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18">
                  <a:moveTo>
                    <a:pt x="0" y="5"/>
                  </a:moveTo>
                  <a:lnTo>
                    <a:pt x="2" y="4"/>
                  </a:lnTo>
                  <a:lnTo>
                    <a:pt x="201" y="118"/>
                  </a:lnTo>
                  <a:lnTo>
                    <a:pt x="201" y="114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21" name="Freeform 129"/>
            <p:cNvSpPr>
              <a:spLocks/>
            </p:cNvSpPr>
            <p:nvPr/>
          </p:nvSpPr>
          <p:spPr bwMode="auto">
            <a:xfrm>
              <a:off x="5320" y="5103"/>
              <a:ext cx="201" cy="117"/>
            </a:xfrm>
            <a:custGeom>
              <a:avLst/>
              <a:gdLst>
                <a:gd name="T0" fmla="*/ 201 w 201"/>
                <a:gd name="T1" fmla="*/ 4 h 117"/>
                <a:gd name="T2" fmla="*/ 201 w 201"/>
                <a:gd name="T3" fmla="*/ 0 h 117"/>
                <a:gd name="T4" fmla="*/ 4 w 201"/>
                <a:gd name="T5" fmla="*/ 113 h 117"/>
                <a:gd name="T6" fmla="*/ 0 w 201"/>
                <a:gd name="T7" fmla="*/ 110 h 117"/>
                <a:gd name="T8" fmla="*/ 0 w 201"/>
                <a:gd name="T9" fmla="*/ 114 h 117"/>
                <a:gd name="T10" fmla="*/ 4 w 201"/>
                <a:gd name="T11" fmla="*/ 117 h 117"/>
                <a:gd name="T12" fmla="*/ 201 w 201"/>
                <a:gd name="T13" fmla="*/ 4 h 1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17">
                  <a:moveTo>
                    <a:pt x="201" y="4"/>
                  </a:moveTo>
                  <a:lnTo>
                    <a:pt x="201" y="0"/>
                  </a:lnTo>
                  <a:lnTo>
                    <a:pt x="4" y="113"/>
                  </a:lnTo>
                  <a:lnTo>
                    <a:pt x="0" y="110"/>
                  </a:lnTo>
                  <a:lnTo>
                    <a:pt x="0" y="114"/>
                  </a:lnTo>
                  <a:lnTo>
                    <a:pt x="4" y="117"/>
                  </a:lnTo>
                  <a:lnTo>
                    <a:pt x="201" y="4"/>
                  </a:lnTo>
                  <a:close/>
                </a:path>
              </a:pathLst>
            </a:custGeom>
            <a:solidFill>
              <a:srgbClr val="707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22" name="Freeform 130"/>
            <p:cNvSpPr>
              <a:spLocks/>
            </p:cNvSpPr>
            <p:nvPr/>
          </p:nvSpPr>
          <p:spPr bwMode="auto">
            <a:xfrm>
              <a:off x="5521" y="5127"/>
              <a:ext cx="203" cy="122"/>
            </a:xfrm>
            <a:custGeom>
              <a:avLst/>
              <a:gdLst>
                <a:gd name="T0" fmla="*/ 1 w 203"/>
                <a:gd name="T1" fmla="*/ 1 h 122"/>
                <a:gd name="T2" fmla="*/ 0 w 203"/>
                <a:gd name="T3" fmla="*/ 1 h 122"/>
                <a:gd name="T4" fmla="*/ 0 w 203"/>
                <a:gd name="T5" fmla="*/ 8 h 122"/>
                <a:gd name="T6" fmla="*/ 1 w 203"/>
                <a:gd name="T7" fmla="*/ 8 h 122"/>
                <a:gd name="T8" fmla="*/ 2 w 203"/>
                <a:gd name="T9" fmla="*/ 5 h 122"/>
                <a:gd name="T10" fmla="*/ 203 w 203"/>
                <a:gd name="T11" fmla="*/ 122 h 122"/>
                <a:gd name="T12" fmla="*/ 203 w 203"/>
                <a:gd name="T13" fmla="*/ 116 h 122"/>
                <a:gd name="T14" fmla="*/ 201 w 203"/>
                <a:gd name="T15" fmla="*/ 114 h 122"/>
                <a:gd name="T16" fmla="*/ 2 w 203"/>
                <a:gd name="T17" fmla="*/ 0 h 122"/>
                <a:gd name="T18" fmla="*/ 1 w 203"/>
                <a:gd name="T19" fmla="*/ 1 h 1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3" h="122">
                  <a:moveTo>
                    <a:pt x="1" y="1"/>
                  </a:moveTo>
                  <a:lnTo>
                    <a:pt x="0" y="1"/>
                  </a:lnTo>
                  <a:lnTo>
                    <a:pt x="0" y="8"/>
                  </a:lnTo>
                  <a:lnTo>
                    <a:pt x="1" y="8"/>
                  </a:lnTo>
                  <a:lnTo>
                    <a:pt x="2" y="5"/>
                  </a:lnTo>
                  <a:lnTo>
                    <a:pt x="203" y="122"/>
                  </a:lnTo>
                  <a:lnTo>
                    <a:pt x="203" y="116"/>
                  </a:lnTo>
                  <a:lnTo>
                    <a:pt x="201" y="114"/>
                  </a:lnTo>
                  <a:lnTo>
                    <a:pt x="2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23" name="Freeform 131"/>
            <p:cNvSpPr>
              <a:spLocks/>
            </p:cNvSpPr>
            <p:nvPr/>
          </p:nvSpPr>
          <p:spPr bwMode="auto">
            <a:xfrm>
              <a:off x="5320" y="5128"/>
              <a:ext cx="201" cy="118"/>
            </a:xfrm>
            <a:custGeom>
              <a:avLst/>
              <a:gdLst>
                <a:gd name="T0" fmla="*/ 201 w 201"/>
                <a:gd name="T1" fmla="*/ 7 h 118"/>
                <a:gd name="T2" fmla="*/ 201 w 201"/>
                <a:gd name="T3" fmla="*/ 0 h 118"/>
                <a:gd name="T4" fmla="*/ 4 w 201"/>
                <a:gd name="T5" fmla="*/ 113 h 118"/>
                <a:gd name="T6" fmla="*/ 0 w 201"/>
                <a:gd name="T7" fmla="*/ 110 h 118"/>
                <a:gd name="T8" fmla="*/ 0 w 201"/>
                <a:gd name="T9" fmla="*/ 117 h 118"/>
                <a:gd name="T10" fmla="*/ 4 w 201"/>
                <a:gd name="T11" fmla="*/ 118 h 118"/>
                <a:gd name="T12" fmla="*/ 201 w 201"/>
                <a:gd name="T13" fmla="*/ 7 h 1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18">
                  <a:moveTo>
                    <a:pt x="201" y="7"/>
                  </a:moveTo>
                  <a:lnTo>
                    <a:pt x="201" y="0"/>
                  </a:lnTo>
                  <a:lnTo>
                    <a:pt x="4" y="113"/>
                  </a:lnTo>
                  <a:lnTo>
                    <a:pt x="0" y="110"/>
                  </a:lnTo>
                  <a:lnTo>
                    <a:pt x="0" y="117"/>
                  </a:lnTo>
                  <a:lnTo>
                    <a:pt x="4" y="118"/>
                  </a:lnTo>
                  <a:lnTo>
                    <a:pt x="201" y="7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24" name="Freeform 132"/>
            <p:cNvSpPr>
              <a:spLocks/>
            </p:cNvSpPr>
            <p:nvPr/>
          </p:nvSpPr>
          <p:spPr bwMode="auto">
            <a:xfrm>
              <a:off x="5320" y="5107"/>
              <a:ext cx="201" cy="134"/>
            </a:xfrm>
            <a:custGeom>
              <a:avLst/>
              <a:gdLst>
                <a:gd name="T0" fmla="*/ 201 w 201"/>
                <a:gd name="T1" fmla="*/ 21 h 134"/>
                <a:gd name="T2" fmla="*/ 201 w 201"/>
                <a:gd name="T3" fmla="*/ 0 h 134"/>
                <a:gd name="T4" fmla="*/ 4 w 201"/>
                <a:gd name="T5" fmla="*/ 113 h 134"/>
                <a:gd name="T6" fmla="*/ 0 w 201"/>
                <a:gd name="T7" fmla="*/ 110 h 134"/>
                <a:gd name="T8" fmla="*/ 0 w 201"/>
                <a:gd name="T9" fmla="*/ 131 h 134"/>
                <a:gd name="T10" fmla="*/ 4 w 201"/>
                <a:gd name="T11" fmla="*/ 134 h 134"/>
                <a:gd name="T12" fmla="*/ 201 w 201"/>
                <a:gd name="T13" fmla="*/ 21 h 1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34">
                  <a:moveTo>
                    <a:pt x="201" y="21"/>
                  </a:moveTo>
                  <a:lnTo>
                    <a:pt x="201" y="0"/>
                  </a:lnTo>
                  <a:lnTo>
                    <a:pt x="4" y="113"/>
                  </a:lnTo>
                  <a:lnTo>
                    <a:pt x="0" y="110"/>
                  </a:lnTo>
                  <a:lnTo>
                    <a:pt x="0" y="131"/>
                  </a:lnTo>
                  <a:lnTo>
                    <a:pt x="4" y="134"/>
                  </a:lnTo>
                  <a:lnTo>
                    <a:pt x="201" y="21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25" name="Freeform 133"/>
            <p:cNvSpPr>
              <a:spLocks/>
            </p:cNvSpPr>
            <p:nvPr/>
          </p:nvSpPr>
          <p:spPr bwMode="auto">
            <a:xfrm>
              <a:off x="5722" y="5216"/>
              <a:ext cx="2" cy="27"/>
            </a:xfrm>
            <a:custGeom>
              <a:avLst/>
              <a:gdLst>
                <a:gd name="T0" fmla="*/ 0 w 2"/>
                <a:gd name="T1" fmla="*/ 25 h 27"/>
                <a:gd name="T2" fmla="*/ 2 w 2"/>
                <a:gd name="T3" fmla="*/ 27 h 27"/>
                <a:gd name="T4" fmla="*/ 2 w 2"/>
                <a:gd name="T5" fmla="*/ 2 h 27"/>
                <a:gd name="T6" fmla="*/ 0 w 2"/>
                <a:gd name="T7" fmla="*/ 0 h 27"/>
                <a:gd name="T8" fmla="*/ 0 w 2"/>
                <a:gd name="T9" fmla="*/ 4 h 27"/>
                <a:gd name="T10" fmla="*/ 0 w 2"/>
                <a:gd name="T11" fmla="*/ 25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" h="27">
                  <a:moveTo>
                    <a:pt x="0" y="25"/>
                  </a:moveTo>
                  <a:lnTo>
                    <a:pt x="2" y="27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26" name="Freeform 134"/>
            <p:cNvSpPr>
              <a:spLocks/>
            </p:cNvSpPr>
            <p:nvPr/>
          </p:nvSpPr>
          <p:spPr bwMode="auto">
            <a:xfrm>
              <a:off x="5219" y="5181"/>
              <a:ext cx="101" cy="64"/>
            </a:xfrm>
            <a:custGeom>
              <a:avLst/>
              <a:gdLst>
                <a:gd name="T0" fmla="*/ 101 w 101"/>
                <a:gd name="T1" fmla="*/ 64 h 64"/>
                <a:gd name="T2" fmla="*/ 101 w 101"/>
                <a:gd name="T3" fmla="*/ 57 h 64"/>
                <a:gd name="T4" fmla="*/ 4 w 101"/>
                <a:gd name="T5" fmla="*/ 0 h 64"/>
                <a:gd name="T6" fmla="*/ 0 w 101"/>
                <a:gd name="T7" fmla="*/ 3 h 64"/>
                <a:gd name="T8" fmla="*/ 0 w 101"/>
                <a:gd name="T9" fmla="*/ 8 h 64"/>
                <a:gd name="T10" fmla="*/ 4 w 101"/>
                <a:gd name="T11" fmla="*/ 7 h 64"/>
                <a:gd name="T12" fmla="*/ 101 w 101"/>
                <a:gd name="T13" fmla="*/ 64 h 6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" h="64">
                  <a:moveTo>
                    <a:pt x="101" y="64"/>
                  </a:moveTo>
                  <a:lnTo>
                    <a:pt x="101" y="57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8"/>
                  </a:lnTo>
                  <a:lnTo>
                    <a:pt x="4" y="7"/>
                  </a:lnTo>
                  <a:lnTo>
                    <a:pt x="101" y="64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27" name="Freeform 135"/>
            <p:cNvSpPr>
              <a:spLocks/>
            </p:cNvSpPr>
            <p:nvPr/>
          </p:nvSpPr>
          <p:spPr bwMode="auto">
            <a:xfrm>
              <a:off x="5219" y="5156"/>
              <a:ext cx="101" cy="61"/>
            </a:xfrm>
            <a:custGeom>
              <a:avLst/>
              <a:gdLst>
                <a:gd name="T0" fmla="*/ 101 w 101"/>
                <a:gd name="T1" fmla="*/ 61 h 61"/>
                <a:gd name="T2" fmla="*/ 101 w 101"/>
                <a:gd name="T3" fmla="*/ 57 h 61"/>
                <a:gd name="T4" fmla="*/ 4 w 101"/>
                <a:gd name="T5" fmla="*/ 0 h 61"/>
                <a:gd name="T6" fmla="*/ 0 w 101"/>
                <a:gd name="T7" fmla="*/ 3 h 61"/>
                <a:gd name="T8" fmla="*/ 0 w 101"/>
                <a:gd name="T9" fmla="*/ 7 h 61"/>
                <a:gd name="T10" fmla="*/ 4 w 101"/>
                <a:gd name="T11" fmla="*/ 5 h 61"/>
                <a:gd name="T12" fmla="*/ 101 w 101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" h="61">
                  <a:moveTo>
                    <a:pt x="101" y="61"/>
                  </a:moveTo>
                  <a:lnTo>
                    <a:pt x="101" y="57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4" y="5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28" name="Freeform 136"/>
            <p:cNvSpPr>
              <a:spLocks/>
            </p:cNvSpPr>
            <p:nvPr/>
          </p:nvSpPr>
          <p:spPr bwMode="auto">
            <a:xfrm>
              <a:off x="5219" y="5161"/>
              <a:ext cx="101" cy="77"/>
            </a:xfrm>
            <a:custGeom>
              <a:avLst/>
              <a:gdLst>
                <a:gd name="T0" fmla="*/ 101 w 101"/>
                <a:gd name="T1" fmla="*/ 77 h 77"/>
                <a:gd name="T2" fmla="*/ 101 w 101"/>
                <a:gd name="T3" fmla="*/ 56 h 77"/>
                <a:gd name="T4" fmla="*/ 4 w 101"/>
                <a:gd name="T5" fmla="*/ 0 h 77"/>
                <a:gd name="T6" fmla="*/ 0 w 101"/>
                <a:gd name="T7" fmla="*/ 2 h 77"/>
                <a:gd name="T8" fmla="*/ 0 w 101"/>
                <a:gd name="T9" fmla="*/ 23 h 77"/>
                <a:gd name="T10" fmla="*/ 4 w 101"/>
                <a:gd name="T11" fmla="*/ 20 h 77"/>
                <a:gd name="T12" fmla="*/ 101 w 101"/>
                <a:gd name="T13" fmla="*/ 77 h 7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" h="77">
                  <a:moveTo>
                    <a:pt x="101" y="77"/>
                  </a:moveTo>
                  <a:lnTo>
                    <a:pt x="101" y="56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3"/>
                  </a:lnTo>
                  <a:lnTo>
                    <a:pt x="4" y="20"/>
                  </a:lnTo>
                  <a:lnTo>
                    <a:pt x="101" y="77"/>
                  </a:lnTo>
                  <a:close/>
                </a:path>
              </a:pathLst>
            </a:custGeom>
            <a:solidFill>
              <a:srgbClr val="A5B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29" name="Freeform 137"/>
            <p:cNvSpPr>
              <a:spLocks/>
            </p:cNvSpPr>
            <p:nvPr/>
          </p:nvSpPr>
          <p:spPr bwMode="auto">
            <a:xfrm>
              <a:off x="4807" y="5053"/>
              <a:ext cx="295" cy="193"/>
            </a:xfrm>
            <a:custGeom>
              <a:avLst/>
              <a:gdLst>
                <a:gd name="T0" fmla="*/ 0 w 295"/>
                <a:gd name="T1" fmla="*/ 0 h 193"/>
                <a:gd name="T2" fmla="*/ 0 w 295"/>
                <a:gd name="T3" fmla="*/ 21 h 193"/>
                <a:gd name="T4" fmla="*/ 295 w 295"/>
                <a:gd name="T5" fmla="*/ 193 h 193"/>
                <a:gd name="T6" fmla="*/ 295 w 295"/>
                <a:gd name="T7" fmla="*/ 172 h 193"/>
                <a:gd name="T8" fmla="*/ 293 w 295"/>
                <a:gd name="T9" fmla="*/ 172 h 193"/>
                <a:gd name="T10" fmla="*/ 293 w 295"/>
                <a:gd name="T11" fmla="*/ 172 h 193"/>
                <a:gd name="T12" fmla="*/ 0 w 295"/>
                <a:gd name="T13" fmla="*/ 0 h 1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5" h="193">
                  <a:moveTo>
                    <a:pt x="0" y="0"/>
                  </a:moveTo>
                  <a:lnTo>
                    <a:pt x="0" y="21"/>
                  </a:lnTo>
                  <a:lnTo>
                    <a:pt x="295" y="193"/>
                  </a:lnTo>
                  <a:lnTo>
                    <a:pt x="295" y="172"/>
                  </a:lnTo>
                  <a:lnTo>
                    <a:pt x="293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0" name="Freeform 138"/>
            <p:cNvSpPr>
              <a:spLocks/>
            </p:cNvSpPr>
            <p:nvPr/>
          </p:nvSpPr>
          <p:spPr bwMode="auto">
            <a:xfrm>
              <a:off x="4804" y="5048"/>
              <a:ext cx="3" cy="33"/>
            </a:xfrm>
            <a:custGeom>
              <a:avLst/>
              <a:gdLst>
                <a:gd name="T0" fmla="*/ 3 w 3"/>
                <a:gd name="T1" fmla="*/ 26 h 33"/>
                <a:gd name="T2" fmla="*/ 3 w 3"/>
                <a:gd name="T3" fmla="*/ 5 h 33"/>
                <a:gd name="T4" fmla="*/ 3 w 3"/>
                <a:gd name="T5" fmla="*/ 1 h 33"/>
                <a:gd name="T6" fmla="*/ 0 w 3"/>
                <a:gd name="T7" fmla="*/ 0 h 33"/>
                <a:gd name="T8" fmla="*/ 2 w 3"/>
                <a:gd name="T9" fmla="*/ 32 h 33"/>
                <a:gd name="T10" fmla="*/ 3 w 3"/>
                <a:gd name="T11" fmla="*/ 33 h 33"/>
                <a:gd name="T12" fmla="*/ 3 w 3"/>
                <a:gd name="T13" fmla="*/ 26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33">
                  <a:moveTo>
                    <a:pt x="3" y="26"/>
                  </a:moveTo>
                  <a:lnTo>
                    <a:pt x="3" y="5"/>
                  </a:lnTo>
                  <a:lnTo>
                    <a:pt x="3" y="1"/>
                  </a:lnTo>
                  <a:lnTo>
                    <a:pt x="0" y="0"/>
                  </a:lnTo>
                  <a:lnTo>
                    <a:pt x="2" y="32"/>
                  </a:lnTo>
                  <a:lnTo>
                    <a:pt x="3" y="33"/>
                  </a:lnTo>
                  <a:lnTo>
                    <a:pt x="3" y="2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1" name="Freeform 139"/>
            <p:cNvSpPr>
              <a:spLocks/>
            </p:cNvSpPr>
            <p:nvPr/>
          </p:nvSpPr>
          <p:spPr bwMode="auto">
            <a:xfrm>
              <a:off x="4807" y="5074"/>
              <a:ext cx="295" cy="179"/>
            </a:xfrm>
            <a:custGeom>
              <a:avLst/>
              <a:gdLst>
                <a:gd name="T0" fmla="*/ 0 w 295"/>
                <a:gd name="T1" fmla="*/ 0 h 179"/>
                <a:gd name="T2" fmla="*/ 0 w 295"/>
                <a:gd name="T3" fmla="*/ 7 h 179"/>
                <a:gd name="T4" fmla="*/ 295 w 295"/>
                <a:gd name="T5" fmla="*/ 179 h 179"/>
                <a:gd name="T6" fmla="*/ 295 w 295"/>
                <a:gd name="T7" fmla="*/ 172 h 179"/>
                <a:gd name="T8" fmla="*/ 0 w 295"/>
                <a:gd name="T9" fmla="*/ 0 h 1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5" h="179">
                  <a:moveTo>
                    <a:pt x="0" y="0"/>
                  </a:moveTo>
                  <a:lnTo>
                    <a:pt x="0" y="7"/>
                  </a:lnTo>
                  <a:lnTo>
                    <a:pt x="295" y="179"/>
                  </a:lnTo>
                  <a:lnTo>
                    <a:pt x="29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2" name="Freeform 140"/>
            <p:cNvSpPr>
              <a:spLocks/>
            </p:cNvSpPr>
            <p:nvPr/>
          </p:nvSpPr>
          <p:spPr bwMode="auto">
            <a:xfrm>
              <a:off x="4807" y="5049"/>
              <a:ext cx="295" cy="176"/>
            </a:xfrm>
            <a:custGeom>
              <a:avLst/>
              <a:gdLst>
                <a:gd name="T0" fmla="*/ 0 w 295"/>
                <a:gd name="T1" fmla="*/ 0 h 176"/>
                <a:gd name="T2" fmla="*/ 0 w 295"/>
                <a:gd name="T3" fmla="*/ 4 h 176"/>
                <a:gd name="T4" fmla="*/ 293 w 295"/>
                <a:gd name="T5" fmla="*/ 176 h 176"/>
                <a:gd name="T6" fmla="*/ 293 w 295"/>
                <a:gd name="T7" fmla="*/ 176 h 176"/>
                <a:gd name="T8" fmla="*/ 295 w 295"/>
                <a:gd name="T9" fmla="*/ 176 h 176"/>
                <a:gd name="T10" fmla="*/ 295 w 295"/>
                <a:gd name="T11" fmla="*/ 172 h 176"/>
                <a:gd name="T12" fmla="*/ 293 w 295"/>
                <a:gd name="T13" fmla="*/ 172 h 176"/>
                <a:gd name="T14" fmla="*/ 293 w 295"/>
                <a:gd name="T15" fmla="*/ 172 h 176"/>
                <a:gd name="T16" fmla="*/ 0 w 295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5" h="176">
                  <a:moveTo>
                    <a:pt x="0" y="0"/>
                  </a:moveTo>
                  <a:lnTo>
                    <a:pt x="0" y="4"/>
                  </a:lnTo>
                  <a:lnTo>
                    <a:pt x="293" y="176"/>
                  </a:lnTo>
                  <a:lnTo>
                    <a:pt x="295" y="176"/>
                  </a:lnTo>
                  <a:lnTo>
                    <a:pt x="295" y="172"/>
                  </a:lnTo>
                  <a:lnTo>
                    <a:pt x="293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3" name="Freeform 141"/>
            <p:cNvSpPr>
              <a:spLocks/>
            </p:cNvSpPr>
            <p:nvPr/>
          </p:nvSpPr>
          <p:spPr bwMode="auto">
            <a:xfrm>
              <a:off x="5102" y="5184"/>
              <a:ext cx="117" cy="70"/>
            </a:xfrm>
            <a:custGeom>
              <a:avLst/>
              <a:gdLst>
                <a:gd name="T0" fmla="*/ 117 w 117"/>
                <a:gd name="T1" fmla="*/ 5 h 70"/>
                <a:gd name="T2" fmla="*/ 117 w 117"/>
                <a:gd name="T3" fmla="*/ 0 h 70"/>
                <a:gd name="T4" fmla="*/ 4 w 117"/>
                <a:gd name="T5" fmla="*/ 65 h 70"/>
                <a:gd name="T6" fmla="*/ 0 w 117"/>
                <a:gd name="T7" fmla="*/ 62 h 70"/>
                <a:gd name="T8" fmla="*/ 0 w 117"/>
                <a:gd name="T9" fmla="*/ 69 h 70"/>
                <a:gd name="T10" fmla="*/ 4 w 117"/>
                <a:gd name="T11" fmla="*/ 70 h 70"/>
                <a:gd name="T12" fmla="*/ 117 w 117"/>
                <a:gd name="T13" fmla="*/ 5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" h="70">
                  <a:moveTo>
                    <a:pt x="117" y="5"/>
                  </a:moveTo>
                  <a:lnTo>
                    <a:pt x="117" y="0"/>
                  </a:lnTo>
                  <a:lnTo>
                    <a:pt x="4" y="65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4" y="70"/>
                  </a:lnTo>
                  <a:lnTo>
                    <a:pt x="117" y="5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4" name="Freeform 142"/>
            <p:cNvSpPr>
              <a:spLocks/>
            </p:cNvSpPr>
            <p:nvPr/>
          </p:nvSpPr>
          <p:spPr bwMode="auto">
            <a:xfrm>
              <a:off x="5102" y="5159"/>
              <a:ext cx="117" cy="69"/>
            </a:xfrm>
            <a:custGeom>
              <a:avLst/>
              <a:gdLst>
                <a:gd name="T0" fmla="*/ 117 w 117"/>
                <a:gd name="T1" fmla="*/ 4 h 69"/>
                <a:gd name="T2" fmla="*/ 117 w 117"/>
                <a:gd name="T3" fmla="*/ 0 h 69"/>
                <a:gd name="T4" fmla="*/ 4 w 117"/>
                <a:gd name="T5" fmla="*/ 65 h 69"/>
                <a:gd name="T6" fmla="*/ 0 w 117"/>
                <a:gd name="T7" fmla="*/ 62 h 69"/>
                <a:gd name="T8" fmla="*/ 0 w 117"/>
                <a:gd name="T9" fmla="*/ 66 h 69"/>
                <a:gd name="T10" fmla="*/ 4 w 117"/>
                <a:gd name="T11" fmla="*/ 69 h 69"/>
                <a:gd name="T12" fmla="*/ 117 w 117"/>
                <a:gd name="T13" fmla="*/ 4 h 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" h="69">
                  <a:moveTo>
                    <a:pt x="117" y="4"/>
                  </a:moveTo>
                  <a:lnTo>
                    <a:pt x="117" y="0"/>
                  </a:lnTo>
                  <a:lnTo>
                    <a:pt x="4" y="65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4" y="69"/>
                  </a:lnTo>
                  <a:lnTo>
                    <a:pt x="117" y="4"/>
                  </a:lnTo>
                  <a:close/>
                </a:path>
              </a:pathLst>
            </a:custGeom>
            <a:solidFill>
              <a:srgbClr val="707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5" name="Freeform 143"/>
            <p:cNvSpPr>
              <a:spLocks/>
            </p:cNvSpPr>
            <p:nvPr/>
          </p:nvSpPr>
          <p:spPr bwMode="auto">
            <a:xfrm>
              <a:off x="5102" y="5163"/>
              <a:ext cx="117" cy="86"/>
            </a:xfrm>
            <a:custGeom>
              <a:avLst/>
              <a:gdLst>
                <a:gd name="T0" fmla="*/ 117 w 117"/>
                <a:gd name="T1" fmla="*/ 21 h 86"/>
                <a:gd name="T2" fmla="*/ 117 w 117"/>
                <a:gd name="T3" fmla="*/ 0 h 86"/>
                <a:gd name="T4" fmla="*/ 4 w 117"/>
                <a:gd name="T5" fmla="*/ 65 h 86"/>
                <a:gd name="T6" fmla="*/ 0 w 117"/>
                <a:gd name="T7" fmla="*/ 62 h 86"/>
                <a:gd name="T8" fmla="*/ 0 w 117"/>
                <a:gd name="T9" fmla="*/ 83 h 86"/>
                <a:gd name="T10" fmla="*/ 4 w 117"/>
                <a:gd name="T11" fmla="*/ 86 h 86"/>
                <a:gd name="T12" fmla="*/ 117 w 117"/>
                <a:gd name="T13" fmla="*/ 21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" h="86">
                  <a:moveTo>
                    <a:pt x="117" y="21"/>
                  </a:moveTo>
                  <a:lnTo>
                    <a:pt x="117" y="0"/>
                  </a:lnTo>
                  <a:lnTo>
                    <a:pt x="4" y="65"/>
                  </a:lnTo>
                  <a:lnTo>
                    <a:pt x="0" y="62"/>
                  </a:lnTo>
                  <a:lnTo>
                    <a:pt x="0" y="83"/>
                  </a:lnTo>
                  <a:lnTo>
                    <a:pt x="4" y="86"/>
                  </a:lnTo>
                  <a:lnTo>
                    <a:pt x="117" y="21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6" name="Freeform 144"/>
            <p:cNvSpPr>
              <a:spLocks/>
            </p:cNvSpPr>
            <p:nvPr/>
          </p:nvSpPr>
          <p:spPr bwMode="auto">
            <a:xfrm>
              <a:off x="5521" y="5167"/>
              <a:ext cx="201" cy="134"/>
            </a:xfrm>
            <a:custGeom>
              <a:avLst/>
              <a:gdLst>
                <a:gd name="T0" fmla="*/ 2 w 201"/>
                <a:gd name="T1" fmla="*/ 0 h 134"/>
                <a:gd name="T2" fmla="*/ 0 w 201"/>
                <a:gd name="T3" fmla="*/ 1 h 134"/>
                <a:gd name="T4" fmla="*/ 0 w 201"/>
                <a:gd name="T5" fmla="*/ 22 h 134"/>
                <a:gd name="T6" fmla="*/ 1 w 201"/>
                <a:gd name="T7" fmla="*/ 22 h 134"/>
                <a:gd name="T8" fmla="*/ 2 w 201"/>
                <a:gd name="T9" fmla="*/ 21 h 134"/>
                <a:gd name="T10" fmla="*/ 201 w 201"/>
                <a:gd name="T11" fmla="*/ 134 h 134"/>
                <a:gd name="T12" fmla="*/ 201 w 201"/>
                <a:gd name="T13" fmla="*/ 113 h 134"/>
                <a:gd name="T14" fmla="*/ 2 w 201"/>
                <a:gd name="T15" fmla="*/ 0 h 1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1" h="134">
                  <a:moveTo>
                    <a:pt x="2" y="0"/>
                  </a:moveTo>
                  <a:lnTo>
                    <a:pt x="0" y="1"/>
                  </a:lnTo>
                  <a:lnTo>
                    <a:pt x="0" y="22"/>
                  </a:lnTo>
                  <a:lnTo>
                    <a:pt x="1" y="22"/>
                  </a:lnTo>
                  <a:lnTo>
                    <a:pt x="2" y="21"/>
                  </a:lnTo>
                  <a:lnTo>
                    <a:pt x="201" y="134"/>
                  </a:lnTo>
                  <a:lnTo>
                    <a:pt x="201" y="11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5B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7" name="Freeform 145"/>
            <p:cNvSpPr>
              <a:spLocks/>
            </p:cNvSpPr>
            <p:nvPr/>
          </p:nvSpPr>
          <p:spPr bwMode="auto">
            <a:xfrm>
              <a:off x="5521" y="5161"/>
              <a:ext cx="201" cy="119"/>
            </a:xfrm>
            <a:custGeom>
              <a:avLst/>
              <a:gdLst>
                <a:gd name="T0" fmla="*/ 0 w 201"/>
                <a:gd name="T1" fmla="*/ 7 h 119"/>
                <a:gd name="T2" fmla="*/ 2 w 201"/>
                <a:gd name="T3" fmla="*/ 6 h 119"/>
                <a:gd name="T4" fmla="*/ 201 w 201"/>
                <a:gd name="T5" fmla="*/ 119 h 119"/>
                <a:gd name="T6" fmla="*/ 201 w 201"/>
                <a:gd name="T7" fmla="*/ 115 h 119"/>
                <a:gd name="T8" fmla="*/ 2 w 201"/>
                <a:gd name="T9" fmla="*/ 0 h 119"/>
                <a:gd name="T10" fmla="*/ 0 w 201"/>
                <a:gd name="T11" fmla="*/ 3 h 119"/>
                <a:gd name="T12" fmla="*/ 0 w 201"/>
                <a:gd name="T13" fmla="*/ 7 h 1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19">
                  <a:moveTo>
                    <a:pt x="0" y="7"/>
                  </a:moveTo>
                  <a:lnTo>
                    <a:pt x="2" y="6"/>
                  </a:lnTo>
                  <a:lnTo>
                    <a:pt x="201" y="119"/>
                  </a:lnTo>
                  <a:lnTo>
                    <a:pt x="201" y="115"/>
                  </a:lnTo>
                  <a:lnTo>
                    <a:pt x="2" y="0"/>
                  </a:lnTo>
                  <a:lnTo>
                    <a:pt x="0" y="3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8" name="Freeform 146"/>
            <p:cNvSpPr>
              <a:spLocks/>
            </p:cNvSpPr>
            <p:nvPr/>
          </p:nvSpPr>
          <p:spPr bwMode="auto">
            <a:xfrm>
              <a:off x="5320" y="5164"/>
              <a:ext cx="201" cy="115"/>
            </a:xfrm>
            <a:custGeom>
              <a:avLst/>
              <a:gdLst>
                <a:gd name="T0" fmla="*/ 201 w 201"/>
                <a:gd name="T1" fmla="*/ 4 h 115"/>
                <a:gd name="T2" fmla="*/ 201 w 201"/>
                <a:gd name="T3" fmla="*/ 0 h 115"/>
                <a:gd name="T4" fmla="*/ 4 w 201"/>
                <a:gd name="T5" fmla="*/ 111 h 115"/>
                <a:gd name="T6" fmla="*/ 0 w 201"/>
                <a:gd name="T7" fmla="*/ 110 h 115"/>
                <a:gd name="T8" fmla="*/ 0 w 201"/>
                <a:gd name="T9" fmla="*/ 114 h 115"/>
                <a:gd name="T10" fmla="*/ 4 w 201"/>
                <a:gd name="T11" fmla="*/ 115 h 115"/>
                <a:gd name="T12" fmla="*/ 201 w 201"/>
                <a:gd name="T13" fmla="*/ 4 h 1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15">
                  <a:moveTo>
                    <a:pt x="201" y="4"/>
                  </a:moveTo>
                  <a:lnTo>
                    <a:pt x="201" y="0"/>
                  </a:lnTo>
                  <a:lnTo>
                    <a:pt x="4" y="111"/>
                  </a:lnTo>
                  <a:lnTo>
                    <a:pt x="0" y="110"/>
                  </a:lnTo>
                  <a:lnTo>
                    <a:pt x="0" y="114"/>
                  </a:lnTo>
                  <a:lnTo>
                    <a:pt x="4" y="115"/>
                  </a:lnTo>
                  <a:lnTo>
                    <a:pt x="201" y="4"/>
                  </a:lnTo>
                  <a:close/>
                </a:path>
              </a:pathLst>
            </a:custGeom>
            <a:solidFill>
              <a:srgbClr val="707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39" name="Freeform 147"/>
            <p:cNvSpPr>
              <a:spLocks/>
            </p:cNvSpPr>
            <p:nvPr/>
          </p:nvSpPr>
          <p:spPr bwMode="auto">
            <a:xfrm>
              <a:off x="5521" y="5188"/>
              <a:ext cx="203" cy="121"/>
            </a:xfrm>
            <a:custGeom>
              <a:avLst/>
              <a:gdLst>
                <a:gd name="T0" fmla="*/ 1 w 203"/>
                <a:gd name="T1" fmla="*/ 1 h 121"/>
                <a:gd name="T2" fmla="*/ 0 w 203"/>
                <a:gd name="T3" fmla="*/ 1 h 121"/>
                <a:gd name="T4" fmla="*/ 0 w 203"/>
                <a:gd name="T5" fmla="*/ 8 h 121"/>
                <a:gd name="T6" fmla="*/ 1 w 203"/>
                <a:gd name="T7" fmla="*/ 7 h 121"/>
                <a:gd name="T8" fmla="*/ 2 w 203"/>
                <a:gd name="T9" fmla="*/ 5 h 121"/>
                <a:gd name="T10" fmla="*/ 203 w 203"/>
                <a:gd name="T11" fmla="*/ 121 h 121"/>
                <a:gd name="T12" fmla="*/ 203 w 203"/>
                <a:gd name="T13" fmla="*/ 115 h 121"/>
                <a:gd name="T14" fmla="*/ 201 w 203"/>
                <a:gd name="T15" fmla="*/ 113 h 121"/>
                <a:gd name="T16" fmla="*/ 2 w 203"/>
                <a:gd name="T17" fmla="*/ 0 h 121"/>
                <a:gd name="T18" fmla="*/ 1 w 203"/>
                <a:gd name="T19" fmla="*/ 1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3" h="121">
                  <a:moveTo>
                    <a:pt x="1" y="1"/>
                  </a:moveTo>
                  <a:lnTo>
                    <a:pt x="0" y="1"/>
                  </a:lnTo>
                  <a:lnTo>
                    <a:pt x="0" y="8"/>
                  </a:lnTo>
                  <a:lnTo>
                    <a:pt x="1" y="7"/>
                  </a:lnTo>
                  <a:lnTo>
                    <a:pt x="2" y="5"/>
                  </a:lnTo>
                  <a:lnTo>
                    <a:pt x="203" y="121"/>
                  </a:lnTo>
                  <a:lnTo>
                    <a:pt x="203" y="115"/>
                  </a:lnTo>
                  <a:lnTo>
                    <a:pt x="201" y="113"/>
                  </a:lnTo>
                  <a:lnTo>
                    <a:pt x="2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40" name="Freeform 148"/>
            <p:cNvSpPr>
              <a:spLocks/>
            </p:cNvSpPr>
            <p:nvPr/>
          </p:nvSpPr>
          <p:spPr bwMode="auto">
            <a:xfrm>
              <a:off x="5320" y="5189"/>
              <a:ext cx="201" cy="118"/>
            </a:xfrm>
            <a:custGeom>
              <a:avLst/>
              <a:gdLst>
                <a:gd name="T0" fmla="*/ 201 w 201"/>
                <a:gd name="T1" fmla="*/ 7 h 118"/>
                <a:gd name="T2" fmla="*/ 201 w 201"/>
                <a:gd name="T3" fmla="*/ 0 h 118"/>
                <a:gd name="T4" fmla="*/ 4 w 201"/>
                <a:gd name="T5" fmla="*/ 111 h 118"/>
                <a:gd name="T6" fmla="*/ 0 w 201"/>
                <a:gd name="T7" fmla="*/ 110 h 118"/>
                <a:gd name="T8" fmla="*/ 0 w 201"/>
                <a:gd name="T9" fmla="*/ 115 h 118"/>
                <a:gd name="T10" fmla="*/ 4 w 201"/>
                <a:gd name="T11" fmla="*/ 118 h 118"/>
                <a:gd name="T12" fmla="*/ 201 w 201"/>
                <a:gd name="T13" fmla="*/ 7 h 1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18">
                  <a:moveTo>
                    <a:pt x="201" y="7"/>
                  </a:moveTo>
                  <a:lnTo>
                    <a:pt x="201" y="0"/>
                  </a:lnTo>
                  <a:lnTo>
                    <a:pt x="4" y="111"/>
                  </a:lnTo>
                  <a:lnTo>
                    <a:pt x="0" y="110"/>
                  </a:lnTo>
                  <a:lnTo>
                    <a:pt x="0" y="115"/>
                  </a:lnTo>
                  <a:lnTo>
                    <a:pt x="4" y="118"/>
                  </a:lnTo>
                  <a:lnTo>
                    <a:pt x="201" y="7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41" name="Freeform 149"/>
            <p:cNvSpPr>
              <a:spLocks/>
            </p:cNvSpPr>
            <p:nvPr/>
          </p:nvSpPr>
          <p:spPr bwMode="auto">
            <a:xfrm>
              <a:off x="5320" y="5168"/>
              <a:ext cx="201" cy="132"/>
            </a:xfrm>
            <a:custGeom>
              <a:avLst/>
              <a:gdLst>
                <a:gd name="T0" fmla="*/ 201 w 201"/>
                <a:gd name="T1" fmla="*/ 21 h 132"/>
                <a:gd name="T2" fmla="*/ 201 w 201"/>
                <a:gd name="T3" fmla="*/ 0 h 132"/>
                <a:gd name="T4" fmla="*/ 4 w 201"/>
                <a:gd name="T5" fmla="*/ 111 h 132"/>
                <a:gd name="T6" fmla="*/ 0 w 201"/>
                <a:gd name="T7" fmla="*/ 110 h 132"/>
                <a:gd name="T8" fmla="*/ 0 w 201"/>
                <a:gd name="T9" fmla="*/ 131 h 132"/>
                <a:gd name="T10" fmla="*/ 4 w 201"/>
                <a:gd name="T11" fmla="*/ 132 h 132"/>
                <a:gd name="T12" fmla="*/ 201 w 201"/>
                <a:gd name="T13" fmla="*/ 21 h 1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1" h="132">
                  <a:moveTo>
                    <a:pt x="201" y="21"/>
                  </a:moveTo>
                  <a:lnTo>
                    <a:pt x="201" y="0"/>
                  </a:lnTo>
                  <a:lnTo>
                    <a:pt x="4" y="111"/>
                  </a:lnTo>
                  <a:lnTo>
                    <a:pt x="0" y="110"/>
                  </a:lnTo>
                  <a:lnTo>
                    <a:pt x="0" y="131"/>
                  </a:lnTo>
                  <a:lnTo>
                    <a:pt x="4" y="132"/>
                  </a:lnTo>
                  <a:lnTo>
                    <a:pt x="201" y="21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42" name="Freeform 150"/>
            <p:cNvSpPr>
              <a:spLocks/>
            </p:cNvSpPr>
            <p:nvPr/>
          </p:nvSpPr>
          <p:spPr bwMode="auto">
            <a:xfrm>
              <a:off x="5722" y="5276"/>
              <a:ext cx="2" cy="27"/>
            </a:xfrm>
            <a:custGeom>
              <a:avLst/>
              <a:gdLst>
                <a:gd name="T0" fmla="*/ 0 w 2"/>
                <a:gd name="T1" fmla="*/ 25 h 27"/>
                <a:gd name="T2" fmla="*/ 2 w 2"/>
                <a:gd name="T3" fmla="*/ 27 h 27"/>
                <a:gd name="T4" fmla="*/ 2 w 2"/>
                <a:gd name="T5" fmla="*/ 2 h 27"/>
                <a:gd name="T6" fmla="*/ 0 w 2"/>
                <a:gd name="T7" fmla="*/ 0 h 27"/>
                <a:gd name="T8" fmla="*/ 0 w 2"/>
                <a:gd name="T9" fmla="*/ 4 h 27"/>
                <a:gd name="T10" fmla="*/ 0 w 2"/>
                <a:gd name="T11" fmla="*/ 25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" h="27">
                  <a:moveTo>
                    <a:pt x="0" y="25"/>
                  </a:moveTo>
                  <a:lnTo>
                    <a:pt x="2" y="27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43" name="Freeform 151"/>
            <p:cNvSpPr>
              <a:spLocks/>
            </p:cNvSpPr>
            <p:nvPr/>
          </p:nvSpPr>
          <p:spPr bwMode="auto">
            <a:xfrm>
              <a:off x="5219" y="5242"/>
              <a:ext cx="101" cy="62"/>
            </a:xfrm>
            <a:custGeom>
              <a:avLst/>
              <a:gdLst>
                <a:gd name="T0" fmla="*/ 101 w 101"/>
                <a:gd name="T1" fmla="*/ 62 h 62"/>
                <a:gd name="T2" fmla="*/ 101 w 101"/>
                <a:gd name="T3" fmla="*/ 57 h 62"/>
                <a:gd name="T4" fmla="*/ 4 w 101"/>
                <a:gd name="T5" fmla="*/ 0 h 62"/>
                <a:gd name="T6" fmla="*/ 0 w 101"/>
                <a:gd name="T7" fmla="*/ 1 h 62"/>
                <a:gd name="T8" fmla="*/ 0 w 101"/>
                <a:gd name="T9" fmla="*/ 8 h 62"/>
                <a:gd name="T10" fmla="*/ 4 w 101"/>
                <a:gd name="T11" fmla="*/ 7 h 62"/>
                <a:gd name="T12" fmla="*/ 101 w 101"/>
                <a:gd name="T13" fmla="*/ 62 h 6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" h="62">
                  <a:moveTo>
                    <a:pt x="101" y="62"/>
                  </a:moveTo>
                  <a:lnTo>
                    <a:pt x="101" y="57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8"/>
                  </a:lnTo>
                  <a:lnTo>
                    <a:pt x="4" y="7"/>
                  </a:lnTo>
                  <a:lnTo>
                    <a:pt x="101" y="62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44" name="Freeform 152"/>
            <p:cNvSpPr>
              <a:spLocks/>
            </p:cNvSpPr>
            <p:nvPr/>
          </p:nvSpPr>
          <p:spPr bwMode="auto">
            <a:xfrm>
              <a:off x="5219" y="5217"/>
              <a:ext cx="101" cy="61"/>
            </a:xfrm>
            <a:custGeom>
              <a:avLst/>
              <a:gdLst>
                <a:gd name="T0" fmla="*/ 101 w 101"/>
                <a:gd name="T1" fmla="*/ 61 h 61"/>
                <a:gd name="T2" fmla="*/ 101 w 101"/>
                <a:gd name="T3" fmla="*/ 57 h 61"/>
                <a:gd name="T4" fmla="*/ 4 w 101"/>
                <a:gd name="T5" fmla="*/ 0 h 61"/>
                <a:gd name="T6" fmla="*/ 0 w 101"/>
                <a:gd name="T7" fmla="*/ 1 h 61"/>
                <a:gd name="T8" fmla="*/ 0 w 101"/>
                <a:gd name="T9" fmla="*/ 5 h 61"/>
                <a:gd name="T10" fmla="*/ 4 w 101"/>
                <a:gd name="T11" fmla="*/ 4 h 61"/>
                <a:gd name="T12" fmla="*/ 101 w 101"/>
                <a:gd name="T13" fmla="*/ 61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" h="61">
                  <a:moveTo>
                    <a:pt x="101" y="61"/>
                  </a:moveTo>
                  <a:lnTo>
                    <a:pt x="101" y="57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4" y="4"/>
                  </a:lnTo>
                  <a:lnTo>
                    <a:pt x="101" y="61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45" name="Freeform 153"/>
            <p:cNvSpPr>
              <a:spLocks/>
            </p:cNvSpPr>
            <p:nvPr/>
          </p:nvSpPr>
          <p:spPr bwMode="auto">
            <a:xfrm>
              <a:off x="5219" y="5221"/>
              <a:ext cx="101" cy="78"/>
            </a:xfrm>
            <a:custGeom>
              <a:avLst/>
              <a:gdLst>
                <a:gd name="T0" fmla="*/ 101 w 101"/>
                <a:gd name="T1" fmla="*/ 78 h 78"/>
                <a:gd name="T2" fmla="*/ 101 w 101"/>
                <a:gd name="T3" fmla="*/ 57 h 78"/>
                <a:gd name="T4" fmla="*/ 4 w 101"/>
                <a:gd name="T5" fmla="*/ 0 h 78"/>
                <a:gd name="T6" fmla="*/ 0 w 101"/>
                <a:gd name="T7" fmla="*/ 1 h 78"/>
                <a:gd name="T8" fmla="*/ 0 w 101"/>
                <a:gd name="T9" fmla="*/ 22 h 78"/>
                <a:gd name="T10" fmla="*/ 4 w 101"/>
                <a:gd name="T11" fmla="*/ 21 h 78"/>
                <a:gd name="T12" fmla="*/ 101 w 101"/>
                <a:gd name="T13" fmla="*/ 78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" h="78">
                  <a:moveTo>
                    <a:pt x="101" y="78"/>
                  </a:moveTo>
                  <a:lnTo>
                    <a:pt x="101" y="57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22"/>
                  </a:lnTo>
                  <a:lnTo>
                    <a:pt x="4" y="21"/>
                  </a:lnTo>
                  <a:lnTo>
                    <a:pt x="101" y="78"/>
                  </a:lnTo>
                  <a:close/>
                </a:path>
              </a:pathLst>
            </a:custGeom>
            <a:solidFill>
              <a:srgbClr val="A5B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46" name="Freeform 154"/>
            <p:cNvSpPr>
              <a:spLocks/>
            </p:cNvSpPr>
            <p:nvPr/>
          </p:nvSpPr>
          <p:spPr bwMode="auto">
            <a:xfrm>
              <a:off x="4807" y="5114"/>
              <a:ext cx="295" cy="193"/>
            </a:xfrm>
            <a:custGeom>
              <a:avLst/>
              <a:gdLst>
                <a:gd name="T0" fmla="*/ 0 w 295"/>
                <a:gd name="T1" fmla="*/ 0 h 193"/>
                <a:gd name="T2" fmla="*/ 0 w 295"/>
                <a:gd name="T3" fmla="*/ 21 h 193"/>
                <a:gd name="T4" fmla="*/ 295 w 295"/>
                <a:gd name="T5" fmla="*/ 193 h 193"/>
                <a:gd name="T6" fmla="*/ 295 w 295"/>
                <a:gd name="T7" fmla="*/ 172 h 193"/>
                <a:gd name="T8" fmla="*/ 293 w 295"/>
                <a:gd name="T9" fmla="*/ 172 h 193"/>
                <a:gd name="T10" fmla="*/ 293 w 295"/>
                <a:gd name="T11" fmla="*/ 172 h 193"/>
                <a:gd name="T12" fmla="*/ 0 w 295"/>
                <a:gd name="T13" fmla="*/ 0 h 19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5" h="193">
                  <a:moveTo>
                    <a:pt x="0" y="0"/>
                  </a:moveTo>
                  <a:lnTo>
                    <a:pt x="0" y="21"/>
                  </a:lnTo>
                  <a:lnTo>
                    <a:pt x="295" y="193"/>
                  </a:lnTo>
                  <a:lnTo>
                    <a:pt x="295" y="172"/>
                  </a:lnTo>
                  <a:lnTo>
                    <a:pt x="293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B1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47" name="Freeform 155"/>
            <p:cNvSpPr>
              <a:spLocks/>
            </p:cNvSpPr>
            <p:nvPr/>
          </p:nvSpPr>
          <p:spPr bwMode="auto">
            <a:xfrm>
              <a:off x="4804" y="5109"/>
              <a:ext cx="3" cy="31"/>
            </a:xfrm>
            <a:custGeom>
              <a:avLst/>
              <a:gdLst>
                <a:gd name="T0" fmla="*/ 3 w 3"/>
                <a:gd name="T1" fmla="*/ 26 h 31"/>
                <a:gd name="T2" fmla="*/ 3 w 3"/>
                <a:gd name="T3" fmla="*/ 5 h 31"/>
                <a:gd name="T4" fmla="*/ 3 w 3"/>
                <a:gd name="T5" fmla="*/ 1 h 31"/>
                <a:gd name="T6" fmla="*/ 0 w 3"/>
                <a:gd name="T7" fmla="*/ 0 h 31"/>
                <a:gd name="T8" fmla="*/ 2 w 3"/>
                <a:gd name="T9" fmla="*/ 31 h 31"/>
                <a:gd name="T10" fmla="*/ 3 w 3"/>
                <a:gd name="T11" fmla="*/ 31 h 31"/>
                <a:gd name="T12" fmla="*/ 3 w 3"/>
                <a:gd name="T13" fmla="*/ 26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" h="31">
                  <a:moveTo>
                    <a:pt x="3" y="26"/>
                  </a:moveTo>
                  <a:lnTo>
                    <a:pt x="3" y="5"/>
                  </a:lnTo>
                  <a:lnTo>
                    <a:pt x="3" y="1"/>
                  </a:lnTo>
                  <a:lnTo>
                    <a:pt x="0" y="0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2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48" name="Freeform 156"/>
            <p:cNvSpPr>
              <a:spLocks/>
            </p:cNvSpPr>
            <p:nvPr/>
          </p:nvSpPr>
          <p:spPr bwMode="auto">
            <a:xfrm>
              <a:off x="4807" y="5135"/>
              <a:ext cx="295" cy="177"/>
            </a:xfrm>
            <a:custGeom>
              <a:avLst/>
              <a:gdLst>
                <a:gd name="T0" fmla="*/ 0 w 295"/>
                <a:gd name="T1" fmla="*/ 0 h 177"/>
                <a:gd name="T2" fmla="*/ 0 w 295"/>
                <a:gd name="T3" fmla="*/ 5 h 177"/>
                <a:gd name="T4" fmla="*/ 295 w 295"/>
                <a:gd name="T5" fmla="*/ 177 h 177"/>
                <a:gd name="T6" fmla="*/ 295 w 295"/>
                <a:gd name="T7" fmla="*/ 172 h 177"/>
                <a:gd name="T8" fmla="*/ 0 w 295"/>
                <a:gd name="T9" fmla="*/ 0 h 1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5" h="177">
                  <a:moveTo>
                    <a:pt x="0" y="0"/>
                  </a:moveTo>
                  <a:lnTo>
                    <a:pt x="0" y="5"/>
                  </a:lnTo>
                  <a:lnTo>
                    <a:pt x="295" y="177"/>
                  </a:lnTo>
                  <a:lnTo>
                    <a:pt x="295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49" name="Freeform 157"/>
            <p:cNvSpPr>
              <a:spLocks/>
            </p:cNvSpPr>
            <p:nvPr/>
          </p:nvSpPr>
          <p:spPr bwMode="auto">
            <a:xfrm>
              <a:off x="4807" y="5110"/>
              <a:ext cx="295" cy="176"/>
            </a:xfrm>
            <a:custGeom>
              <a:avLst/>
              <a:gdLst>
                <a:gd name="T0" fmla="*/ 0 w 295"/>
                <a:gd name="T1" fmla="*/ 0 h 176"/>
                <a:gd name="T2" fmla="*/ 0 w 295"/>
                <a:gd name="T3" fmla="*/ 4 h 176"/>
                <a:gd name="T4" fmla="*/ 293 w 295"/>
                <a:gd name="T5" fmla="*/ 176 h 176"/>
                <a:gd name="T6" fmla="*/ 293 w 295"/>
                <a:gd name="T7" fmla="*/ 176 h 176"/>
                <a:gd name="T8" fmla="*/ 295 w 295"/>
                <a:gd name="T9" fmla="*/ 176 h 176"/>
                <a:gd name="T10" fmla="*/ 295 w 295"/>
                <a:gd name="T11" fmla="*/ 172 h 176"/>
                <a:gd name="T12" fmla="*/ 293 w 295"/>
                <a:gd name="T13" fmla="*/ 172 h 176"/>
                <a:gd name="T14" fmla="*/ 293 w 295"/>
                <a:gd name="T15" fmla="*/ 172 h 176"/>
                <a:gd name="T16" fmla="*/ 0 w 295"/>
                <a:gd name="T17" fmla="*/ 0 h 1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5" h="176">
                  <a:moveTo>
                    <a:pt x="0" y="0"/>
                  </a:moveTo>
                  <a:lnTo>
                    <a:pt x="0" y="4"/>
                  </a:lnTo>
                  <a:lnTo>
                    <a:pt x="293" y="176"/>
                  </a:lnTo>
                  <a:lnTo>
                    <a:pt x="295" y="176"/>
                  </a:lnTo>
                  <a:lnTo>
                    <a:pt x="295" y="172"/>
                  </a:lnTo>
                  <a:lnTo>
                    <a:pt x="293" y="1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50" name="Freeform 158"/>
            <p:cNvSpPr>
              <a:spLocks/>
            </p:cNvSpPr>
            <p:nvPr/>
          </p:nvSpPr>
          <p:spPr bwMode="auto">
            <a:xfrm>
              <a:off x="5102" y="5243"/>
              <a:ext cx="117" cy="72"/>
            </a:xfrm>
            <a:custGeom>
              <a:avLst/>
              <a:gdLst>
                <a:gd name="T0" fmla="*/ 117 w 117"/>
                <a:gd name="T1" fmla="*/ 7 h 72"/>
                <a:gd name="T2" fmla="*/ 117 w 117"/>
                <a:gd name="T3" fmla="*/ 0 h 72"/>
                <a:gd name="T4" fmla="*/ 4 w 117"/>
                <a:gd name="T5" fmla="*/ 66 h 72"/>
                <a:gd name="T6" fmla="*/ 0 w 117"/>
                <a:gd name="T7" fmla="*/ 64 h 72"/>
                <a:gd name="T8" fmla="*/ 0 w 117"/>
                <a:gd name="T9" fmla="*/ 69 h 72"/>
                <a:gd name="T10" fmla="*/ 4 w 117"/>
                <a:gd name="T11" fmla="*/ 72 h 72"/>
                <a:gd name="T12" fmla="*/ 117 w 117"/>
                <a:gd name="T13" fmla="*/ 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" h="72">
                  <a:moveTo>
                    <a:pt x="117" y="7"/>
                  </a:moveTo>
                  <a:lnTo>
                    <a:pt x="117" y="0"/>
                  </a:lnTo>
                  <a:lnTo>
                    <a:pt x="4" y="66"/>
                  </a:lnTo>
                  <a:lnTo>
                    <a:pt x="0" y="64"/>
                  </a:lnTo>
                  <a:lnTo>
                    <a:pt x="0" y="69"/>
                  </a:lnTo>
                  <a:lnTo>
                    <a:pt x="4" y="72"/>
                  </a:lnTo>
                  <a:lnTo>
                    <a:pt x="117" y="7"/>
                  </a:lnTo>
                  <a:close/>
                </a:path>
              </a:pathLst>
            </a:custGeom>
            <a:solidFill>
              <a:srgbClr val="3939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51" name="Freeform 159"/>
            <p:cNvSpPr>
              <a:spLocks/>
            </p:cNvSpPr>
            <p:nvPr/>
          </p:nvSpPr>
          <p:spPr bwMode="auto">
            <a:xfrm>
              <a:off x="5102" y="5218"/>
              <a:ext cx="117" cy="70"/>
            </a:xfrm>
            <a:custGeom>
              <a:avLst/>
              <a:gdLst>
                <a:gd name="T0" fmla="*/ 117 w 117"/>
                <a:gd name="T1" fmla="*/ 4 h 70"/>
                <a:gd name="T2" fmla="*/ 117 w 117"/>
                <a:gd name="T3" fmla="*/ 0 h 70"/>
                <a:gd name="T4" fmla="*/ 4 w 117"/>
                <a:gd name="T5" fmla="*/ 65 h 70"/>
                <a:gd name="T6" fmla="*/ 0 w 117"/>
                <a:gd name="T7" fmla="*/ 64 h 70"/>
                <a:gd name="T8" fmla="*/ 0 w 117"/>
                <a:gd name="T9" fmla="*/ 68 h 70"/>
                <a:gd name="T10" fmla="*/ 4 w 117"/>
                <a:gd name="T11" fmla="*/ 70 h 70"/>
                <a:gd name="T12" fmla="*/ 117 w 117"/>
                <a:gd name="T13" fmla="*/ 4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" h="70">
                  <a:moveTo>
                    <a:pt x="117" y="4"/>
                  </a:moveTo>
                  <a:lnTo>
                    <a:pt x="117" y="0"/>
                  </a:lnTo>
                  <a:lnTo>
                    <a:pt x="4" y="65"/>
                  </a:lnTo>
                  <a:lnTo>
                    <a:pt x="0" y="64"/>
                  </a:lnTo>
                  <a:lnTo>
                    <a:pt x="0" y="68"/>
                  </a:lnTo>
                  <a:lnTo>
                    <a:pt x="4" y="70"/>
                  </a:lnTo>
                  <a:lnTo>
                    <a:pt x="117" y="4"/>
                  </a:lnTo>
                  <a:close/>
                </a:path>
              </a:pathLst>
            </a:custGeom>
            <a:solidFill>
              <a:srgbClr val="7076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52" name="Freeform 160"/>
            <p:cNvSpPr>
              <a:spLocks/>
            </p:cNvSpPr>
            <p:nvPr/>
          </p:nvSpPr>
          <p:spPr bwMode="auto">
            <a:xfrm>
              <a:off x="5102" y="5222"/>
              <a:ext cx="117" cy="87"/>
            </a:xfrm>
            <a:custGeom>
              <a:avLst/>
              <a:gdLst>
                <a:gd name="T0" fmla="*/ 117 w 117"/>
                <a:gd name="T1" fmla="*/ 21 h 87"/>
                <a:gd name="T2" fmla="*/ 117 w 117"/>
                <a:gd name="T3" fmla="*/ 0 h 87"/>
                <a:gd name="T4" fmla="*/ 4 w 117"/>
                <a:gd name="T5" fmla="*/ 66 h 87"/>
                <a:gd name="T6" fmla="*/ 0 w 117"/>
                <a:gd name="T7" fmla="*/ 64 h 87"/>
                <a:gd name="T8" fmla="*/ 0 w 117"/>
                <a:gd name="T9" fmla="*/ 85 h 87"/>
                <a:gd name="T10" fmla="*/ 4 w 117"/>
                <a:gd name="T11" fmla="*/ 87 h 87"/>
                <a:gd name="T12" fmla="*/ 117 w 117"/>
                <a:gd name="T13" fmla="*/ 21 h 8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" h="87">
                  <a:moveTo>
                    <a:pt x="117" y="21"/>
                  </a:moveTo>
                  <a:lnTo>
                    <a:pt x="117" y="0"/>
                  </a:lnTo>
                  <a:lnTo>
                    <a:pt x="4" y="66"/>
                  </a:lnTo>
                  <a:lnTo>
                    <a:pt x="0" y="64"/>
                  </a:lnTo>
                  <a:lnTo>
                    <a:pt x="0" y="85"/>
                  </a:lnTo>
                  <a:lnTo>
                    <a:pt x="4" y="87"/>
                  </a:lnTo>
                  <a:lnTo>
                    <a:pt x="117" y="21"/>
                  </a:lnTo>
                  <a:close/>
                </a:path>
              </a:pathLst>
            </a:custGeom>
            <a:solidFill>
              <a:srgbClr val="818A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53" name="Freeform 161"/>
            <p:cNvSpPr>
              <a:spLocks/>
            </p:cNvSpPr>
            <p:nvPr/>
          </p:nvSpPr>
          <p:spPr bwMode="auto">
            <a:xfrm>
              <a:off x="5362" y="4842"/>
              <a:ext cx="89" cy="80"/>
            </a:xfrm>
            <a:custGeom>
              <a:avLst/>
              <a:gdLst>
                <a:gd name="T0" fmla="*/ 86 w 67"/>
                <a:gd name="T1" fmla="*/ 47 h 61"/>
                <a:gd name="T2" fmla="*/ 84 w 67"/>
                <a:gd name="T3" fmla="*/ 41 h 61"/>
                <a:gd name="T4" fmla="*/ 73 w 67"/>
                <a:gd name="T5" fmla="*/ 29 h 61"/>
                <a:gd name="T6" fmla="*/ 43 w 67"/>
                <a:gd name="T7" fmla="*/ 12 h 61"/>
                <a:gd name="T8" fmla="*/ 31 w 67"/>
                <a:gd name="T9" fmla="*/ 5 h 61"/>
                <a:gd name="T10" fmla="*/ 28 w 67"/>
                <a:gd name="T11" fmla="*/ 4 h 61"/>
                <a:gd name="T12" fmla="*/ 19 w 67"/>
                <a:gd name="T13" fmla="*/ 1 h 61"/>
                <a:gd name="T14" fmla="*/ 13 w 67"/>
                <a:gd name="T15" fmla="*/ 1 h 61"/>
                <a:gd name="T16" fmla="*/ 8 w 67"/>
                <a:gd name="T17" fmla="*/ 1 h 61"/>
                <a:gd name="T18" fmla="*/ 5 w 67"/>
                <a:gd name="T19" fmla="*/ 1 h 61"/>
                <a:gd name="T20" fmla="*/ 5 w 67"/>
                <a:gd name="T21" fmla="*/ 1 h 61"/>
                <a:gd name="T22" fmla="*/ 4 w 67"/>
                <a:gd name="T23" fmla="*/ 3 h 61"/>
                <a:gd name="T24" fmla="*/ 3 w 67"/>
                <a:gd name="T25" fmla="*/ 3 h 61"/>
                <a:gd name="T26" fmla="*/ 1 w 67"/>
                <a:gd name="T27" fmla="*/ 3 h 61"/>
                <a:gd name="T28" fmla="*/ 1 w 67"/>
                <a:gd name="T29" fmla="*/ 3 h 61"/>
                <a:gd name="T30" fmla="*/ 0 w 67"/>
                <a:gd name="T31" fmla="*/ 3 h 61"/>
                <a:gd name="T32" fmla="*/ 0 w 67"/>
                <a:gd name="T33" fmla="*/ 3 h 61"/>
                <a:gd name="T34" fmla="*/ 0 w 67"/>
                <a:gd name="T35" fmla="*/ 54 h 61"/>
                <a:gd name="T36" fmla="*/ 45 w 67"/>
                <a:gd name="T37" fmla="*/ 80 h 61"/>
                <a:gd name="T38" fmla="*/ 89 w 67"/>
                <a:gd name="T39" fmla="*/ 54 h 61"/>
                <a:gd name="T40" fmla="*/ 88 w 67"/>
                <a:gd name="T41" fmla="*/ 49 h 61"/>
                <a:gd name="T42" fmla="*/ 88 w 67"/>
                <a:gd name="T43" fmla="*/ 49 h 61"/>
                <a:gd name="T44" fmla="*/ 86 w 67"/>
                <a:gd name="T45" fmla="*/ 47 h 6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7" h="61">
                  <a:moveTo>
                    <a:pt x="65" y="36"/>
                  </a:moveTo>
                  <a:cubicBezTo>
                    <a:pt x="65" y="34"/>
                    <a:pt x="64" y="32"/>
                    <a:pt x="63" y="31"/>
                  </a:cubicBezTo>
                  <a:cubicBezTo>
                    <a:pt x="61" y="27"/>
                    <a:pt x="58" y="24"/>
                    <a:pt x="55" y="22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4"/>
                    <a:pt x="22" y="3"/>
                    <a:pt x="21" y="3"/>
                  </a:cubicBezTo>
                  <a:cubicBezTo>
                    <a:pt x="19" y="2"/>
                    <a:pt x="16" y="1"/>
                    <a:pt x="14" y="1"/>
                  </a:cubicBezTo>
                  <a:cubicBezTo>
                    <a:pt x="13" y="1"/>
                    <a:pt x="12" y="0"/>
                    <a:pt x="10" y="1"/>
                  </a:cubicBezTo>
                  <a:cubicBezTo>
                    <a:pt x="9" y="1"/>
                    <a:pt x="8" y="1"/>
                    <a:pt x="6" y="1"/>
                  </a:cubicBezTo>
                  <a:cubicBezTo>
                    <a:pt x="6" y="1"/>
                    <a:pt x="5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2"/>
                    <a:pt x="2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67" y="41"/>
                    <a:pt x="67" y="41"/>
                    <a:pt x="67" y="41"/>
                  </a:cubicBezTo>
                  <a:cubicBezTo>
                    <a:pt x="67" y="40"/>
                    <a:pt x="66" y="39"/>
                    <a:pt x="66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36"/>
                    <a:pt x="66" y="36"/>
                    <a:pt x="65" y="36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54" name="Freeform 162"/>
            <p:cNvSpPr>
              <a:spLocks/>
            </p:cNvSpPr>
            <p:nvPr/>
          </p:nvSpPr>
          <p:spPr bwMode="auto">
            <a:xfrm>
              <a:off x="5404" y="4852"/>
              <a:ext cx="69" cy="72"/>
            </a:xfrm>
            <a:custGeom>
              <a:avLst/>
              <a:gdLst>
                <a:gd name="T0" fmla="*/ 41 w 52"/>
                <a:gd name="T1" fmla="*/ 31 h 54"/>
                <a:gd name="T2" fmla="*/ 44 w 52"/>
                <a:gd name="T3" fmla="*/ 37 h 54"/>
                <a:gd name="T4" fmla="*/ 45 w 52"/>
                <a:gd name="T5" fmla="*/ 39 h 54"/>
                <a:gd name="T6" fmla="*/ 45 w 52"/>
                <a:gd name="T7" fmla="*/ 39 h 54"/>
                <a:gd name="T8" fmla="*/ 46 w 52"/>
                <a:gd name="T9" fmla="*/ 44 h 54"/>
                <a:gd name="T10" fmla="*/ 3 w 52"/>
                <a:gd name="T11" fmla="*/ 71 h 54"/>
                <a:gd name="T12" fmla="*/ 8 w 52"/>
                <a:gd name="T13" fmla="*/ 72 h 54"/>
                <a:gd name="T14" fmla="*/ 69 w 52"/>
                <a:gd name="T15" fmla="*/ 37 h 54"/>
                <a:gd name="T16" fmla="*/ 5 w 52"/>
                <a:gd name="T17" fmla="*/ 0 h 54"/>
                <a:gd name="T18" fmla="*/ 0 w 52"/>
                <a:gd name="T19" fmla="*/ 1 h 54"/>
                <a:gd name="T20" fmla="*/ 31 w 52"/>
                <a:gd name="T21" fmla="*/ 19 h 54"/>
                <a:gd name="T22" fmla="*/ 41 w 52"/>
                <a:gd name="T23" fmla="*/ 31 h 5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2" h="54">
                  <a:moveTo>
                    <a:pt x="31" y="23"/>
                  </a:moveTo>
                  <a:cubicBezTo>
                    <a:pt x="32" y="24"/>
                    <a:pt x="33" y="26"/>
                    <a:pt x="33" y="28"/>
                  </a:cubicBezTo>
                  <a:cubicBezTo>
                    <a:pt x="34" y="28"/>
                    <a:pt x="34" y="28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1"/>
                    <a:pt x="35" y="32"/>
                    <a:pt x="35" y="3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2" y="28"/>
                    <a:pt x="52" y="28"/>
                    <a:pt x="52" y="28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16"/>
                    <a:pt x="29" y="19"/>
                    <a:pt x="31" y="23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55" name="Freeform 163"/>
            <p:cNvSpPr>
              <a:spLocks/>
            </p:cNvSpPr>
            <p:nvPr/>
          </p:nvSpPr>
          <p:spPr bwMode="auto">
            <a:xfrm>
              <a:off x="5362" y="4845"/>
              <a:ext cx="73" cy="52"/>
            </a:xfrm>
            <a:custGeom>
              <a:avLst/>
              <a:gdLst>
                <a:gd name="T0" fmla="*/ 73 w 55"/>
                <a:gd name="T1" fmla="*/ 27 h 40"/>
                <a:gd name="T2" fmla="*/ 65 w 55"/>
                <a:gd name="T3" fmla="*/ 23 h 40"/>
                <a:gd name="T4" fmla="*/ 65 w 55"/>
                <a:gd name="T5" fmla="*/ 23 h 40"/>
                <a:gd name="T6" fmla="*/ 57 w 55"/>
                <a:gd name="T7" fmla="*/ 22 h 40"/>
                <a:gd name="T8" fmla="*/ 54 w 55"/>
                <a:gd name="T9" fmla="*/ 22 h 40"/>
                <a:gd name="T10" fmla="*/ 45 w 55"/>
                <a:gd name="T11" fmla="*/ 25 h 40"/>
                <a:gd name="T12" fmla="*/ 45 w 55"/>
                <a:gd name="T13" fmla="*/ 25 h 40"/>
                <a:gd name="T14" fmla="*/ 1 w 55"/>
                <a:gd name="T15" fmla="*/ 0 h 40"/>
                <a:gd name="T16" fmla="*/ 0 w 55"/>
                <a:gd name="T17" fmla="*/ 0 h 40"/>
                <a:gd name="T18" fmla="*/ 0 w 55"/>
                <a:gd name="T19" fmla="*/ 0 h 40"/>
                <a:gd name="T20" fmla="*/ 0 w 55"/>
                <a:gd name="T21" fmla="*/ 52 h 40"/>
                <a:gd name="T22" fmla="*/ 0 w 55"/>
                <a:gd name="T23" fmla="*/ 52 h 40"/>
                <a:gd name="T24" fmla="*/ 0 w 55"/>
                <a:gd name="T25" fmla="*/ 1 h 40"/>
                <a:gd name="T26" fmla="*/ 45 w 55"/>
                <a:gd name="T27" fmla="*/ 26 h 40"/>
                <a:gd name="T28" fmla="*/ 45 w 55"/>
                <a:gd name="T29" fmla="*/ 26 h 40"/>
                <a:gd name="T30" fmla="*/ 54 w 55"/>
                <a:gd name="T31" fmla="*/ 23 h 40"/>
                <a:gd name="T32" fmla="*/ 58 w 55"/>
                <a:gd name="T33" fmla="*/ 23 h 40"/>
                <a:gd name="T34" fmla="*/ 73 w 55"/>
                <a:gd name="T35" fmla="*/ 27 h 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5" h="40">
                  <a:moveTo>
                    <a:pt x="55" y="21"/>
                  </a:moveTo>
                  <a:cubicBezTo>
                    <a:pt x="49" y="18"/>
                    <a:pt x="49" y="18"/>
                    <a:pt x="49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7" y="17"/>
                    <a:pt x="45" y="17"/>
                    <a:pt x="43" y="17"/>
                  </a:cubicBezTo>
                  <a:cubicBezTo>
                    <a:pt x="42" y="17"/>
                    <a:pt x="42" y="17"/>
                    <a:pt x="41" y="17"/>
                  </a:cubicBezTo>
                  <a:cubicBezTo>
                    <a:pt x="39" y="18"/>
                    <a:pt x="37" y="18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6" y="19"/>
                    <a:pt x="39" y="19"/>
                    <a:pt x="41" y="18"/>
                  </a:cubicBezTo>
                  <a:cubicBezTo>
                    <a:pt x="42" y="18"/>
                    <a:pt x="43" y="18"/>
                    <a:pt x="44" y="18"/>
                  </a:cubicBezTo>
                  <a:cubicBezTo>
                    <a:pt x="48" y="18"/>
                    <a:pt x="52" y="19"/>
                    <a:pt x="55" y="2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56" name="Freeform 164"/>
            <p:cNvSpPr>
              <a:spLocks/>
            </p:cNvSpPr>
            <p:nvPr/>
          </p:nvSpPr>
          <p:spPr bwMode="auto">
            <a:xfrm>
              <a:off x="5363" y="4843"/>
              <a:ext cx="64" cy="27"/>
            </a:xfrm>
            <a:custGeom>
              <a:avLst/>
              <a:gdLst>
                <a:gd name="T0" fmla="*/ 44 w 48"/>
                <a:gd name="T1" fmla="*/ 27 h 20"/>
                <a:gd name="T2" fmla="*/ 44 w 48"/>
                <a:gd name="T3" fmla="*/ 27 h 20"/>
                <a:gd name="T4" fmla="*/ 53 w 48"/>
                <a:gd name="T5" fmla="*/ 24 h 20"/>
                <a:gd name="T6" fmla="*/ 56 w 48"/>
                <a:gd name="T7" fmla="*/ 24 h 20"/>
                <a:gd name="T8" fmla="*/ 64 w 48"/>
                <a:gd name="T9" fmla="*/ 26 h 20"/>
                <a:gd name="T10" fmla="*/ 64 w 48"/>
                <a:gd name="T11" fmla="*/ 26 h 20"/>
                <a:gd name="T12" fmla="*/ 29 w 48"/>
                <a:gd name="T13" fmla="*/ 4 h 20"/>
                <a:gd name="T14" fmla="*/ 27 w 48"/>
                <a:gd name="T15" fmla="*/ 3 h 20"/>
                <a:gd name="T16" fmla="*/ 12 w 48"/>
                <a:gd name="T17" fmla="*/ 0 h 20"/>
                <a:gd name="T18" fmla="*/ 7 w 48"/>
                <a:gd name="T19" fmla="*/ 0 h 20"/>
                <a:gd name="T20" fmla="*/ 4 w 48"/>
                <a:gd name="T21" fmla="*/ 0 h 20"/>
                <a:gd name="T22" fmla="*/ 4 w 48"/>
                <a:gd name="T23" fmla="*/ 0 h 20"/>
                <a:gd name="T24" fmla="*/ 1 w 48"/>
                <a:gd name="T25" fmla="*/ 1 h 20"/>
                <a:gd name="T26" fmla="*/ 1 w 48"/>
                <a:gd name="T27" fmla="*/ 1 h 20"/>
                <a:gd name="T28" fmla="*/ 0 w 48"/>
                <a:gd name="T29" fmla="*/ 1 h 20"/>
                <a:gd name="T30" fmla="*/ 44 w 48"/>
                <a:gd name="T31" fmla="*/ 27 h 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8" h="20">
                  <a:moveTo>
                    <a:pt x="33" y="20"/>
                  </a:moveTo>
                  <a:cubicBezTo>
                    <a:pt x="33" y="20"/>
                    <a:pt x="33" y="20"/>
                    <a:pt x="33" y="20"/>
                  </a:cubicBezTo>
                  <a:cubicBezTo>
                    <a:pt x="36" y="19"/>
                    <a:pt x="38" y="19"/>
                    <a:pt x="40" y="18"/>
                  </a:cubicBezTo>
                  <a:cubicBezTo>
                    <a:pt x="41" y="18"/>
                    <a:pt x="41" y="18"/>
                    <a:pt x="42" y="18"/>
                  </a:cubicBezTo>
                  <a:cubicBezTo>
                    <a:pt x="44" y="18"/>
                    <a:pt x="46" y="18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3"/>
                    <a:pt x="21" y="3"/>
                    <a:pt x="20" y="2"/>
                  </a:cubicBezTo>
                  <a:cubicBezTo>
                    <a:pt x="17" y="1"/>
                    <a:pt x="13" y="0"/>
                    <a:pt x="9" y="0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33" y="2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57" name="Freeform 165"/>
            <p:cNvSpPr>
              <a:spLocks noEditPoints="1"/>
            </p:cNvSpPr>
            <p:nvPr/>
          </p:nvSpPr>
          <p:spPr bwMode="auto">
            <a:xfrm>
              <a:off x="5362" y="4846"/>
              <a:ext cx="45" cy="76"/>
            </a:xfrm>
            <a:custGeom>
              <a:avLst/>
              <a:gdLst>
                <a:gd name="T0" fmla="*/ 0 w 45"/>
                <a:gd name="T1" fmla="*/ 0 h 76"/>
                <a:gd name="T2" fmla="*/ 0 w 45"/>
                <a:gd name="T3" fmla="*/ 51 h 76"/>
                <a:gd name="T4" fmla="*/ 45 w 45"/>
                <a:gd name="T5" fmla="*/ 76 h 76"/>
                <a:gd name="T6" fmla="*/ 45 w 45"/>
                <a:gd name="T7" fmla="*/ 25 h 76"/>
                <a:gd name="T8" fmla="*/ 0 w 45"/>
                <a:gd name="T9" fmla="*/ 0 h 76"/>
                <a:gd name="T10" fmla="*/ 7 w 45"/>
                <a:gd name="T11" fmla="*/ 6 h 76"/>
                <a:gd name="T12" fmla="*/ 9 w 45"/>
                <a:gd name="T13" fmla="*/ 9 h 76"/>
                <a:gd name="T14" fmla="*/ 38 w 45"/>
                <a:gd name="T15" fmla="*/ 25 h 76"/>
                <a:gd name="T16" fmla="*/ 41 w 45"/>
                <a:gd name="T17" fmla="*/ 26 h 76"/>
                <a:gd name="T18" fmla="*/ 41 w 45"/>
                <a:gd name="T19" fmla="*/ 28 h 76"/>
                <a:gd name="T20" fmla="*/ 41 w 45"/>
                <a:gd name="T21" fmla="*/ 28 h 76"/>
                <a:gd name="T22" fmla="*/ 41 w 45"/>
                <a:gd name="T23" fmla="*/ 72 h 76"/>
                <a:gd name="T24" fmla="*/ 4 w 45"/>
                <a:gd name="T25" fmla="*/ 50 h 76"/>
                <a:gd name="T26" fmla="*/ 4 w 45"/>
                <a:gd name="T27" fmla="*/ 49 h 76"/>
                <a:gd name="T28" fmla="*/ 3 w 45"/>
                <a:gd name="T29" fmla="*/ 49 h 76"/>
                <a:gd name="T30" fmla="*/ 3 w 45"/>
                <a:gd name="T31" fmla="*/ 5 h 76"/>
                <a:gd name="T32" fmla="*/ 7 w 45"/>
                <a:gd name="T33" fmla="*/ 6 h 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6">
                  <a:moveTo>
                    <a:pt x="0" y="0"/>
                  </a:moveTo>
                  <a:lnTo>
                    <a:pt x="0" y="51"/>
                  </a:lnTo>
                  <a:lnTo>
                    <a:pt x="45" y="76"/>
                  </a:lnTo>
                  <a:lnTo>
                    <a:pt x="45" y="25"/>
                  </a:lnTo>
                  <a:lnTo>
                    <a:pt x="0" y="0"/>
                  </a:lnTo>
                  <a:close/>
                  <a:moveTo>
                    <a:pt x="7" y="6"/>
                  </a:moveTo>
                  <a:lnTo>
                    <a:pt x="9" y="9"/>
                  </a:lnTo>
                  <a:lnTo>
                    <a:pt x="38" y="25"/>
                  </a:lnTo>
                  <a:lnTo>
                    <a:pt x="41" y="26"/>
                  </a:lnTo>
                  <a:lnTo>
                    <a:pt x="41" y="28"/>
                  </a:lnTo>
                  <a:lnTo>
                    <a:pt x="41" y="72"/>
                  </a:lnTo>
                  <a:lnTo>
                    <a:pt x="4" y="50"/>
                  </a:lnTo>
                  <a:lnTo>
                    <a:pt x="4" y="49"/>
                  </a:lnTo>
                  <a:lnTo>
                    <a:pt x="3" y="49"/>
                  </a:lnTo>
                  <a:lnTo>
                    <a:pt x="3" y="5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58" name="Freeform 166"/>
            <p:cNvSpPr>
              <a:spLocks/>
            </p:cNvSpPr>
            <p:nvPr/>
          </p:nvSpPr>
          <p:spPr bwMode="auto">
            <a:xfrm>
              <a:off x="5365" y="4851"/>
              <a:ext cx="4" cy="44"/>
            </a:xfrm>
            <a:custGeom>
              <a:avLst/>
              <a:gdLst>
                <a:gd name="T0" fmla="*/ 4 w 4"/>
                <a:gd name="T1" fmla="*/ 5 h 44"/>
                <a:gd name="T2" fmla="*/ 4 w 4"/>
                <a:gd name="T3" fmla="*/ 1 h 44"/>
                <a:gd name="T4" fmla="*/ 0 w 4"/>
                <a:gd name="T5" fmla="*/ 0 h 44"/>
                <a:gd name="T6" fmla="*/ 0 w 4"/>
                <a:gd name="T7" fmla="*/ 44 h 44"/>
                <a:gd name="T8" fmla="*/ 4 w 4"/>
                <a:gd name="T9" fmla="*/ 41 h 44"/>
                <a:gd name="T10" fmla="*/ 4 w 4"/>
                <a:gd name="T11" fmla="*/ 5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" h="44">
                  <a:moveTo>
                    <a:pt x="4" y="5"/>
                  </a:moveTo>
                  <a:lnTo>
                    <a:pt x="4" y="1"/>
                  </a:lnTo>
                  <a:lnTo>
                    <a:pt x="0" y="0"/>
                  </a:lnTo>
                  <a:lnTo>
                    <a:pt x="0" y="44"/>
                  </a:lnTo>
                  <a:lnTo>
                    <a:pt x="4" y="41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59" name="Freeform 167"/>
            <p:cNvSpPr>
              <a:spLocks/>
            </p:cNvSpPr>
            <p:nvPr/>
          </p:nvSpPr>
          <p:spPr bwMode="auto">
            <a:xfrm>
              <a:off x="5369" y="4852"/>
              <a:ext cx="2" cy="7"/>
            </a:xfrm>
            <a:custGeom>
              <a:avLst/>
              <a:gdLst>
                <a:gd name="T0" fmla="*/ 0 w 2"/>
                <a:gd name="T1" fmla="*/ 0 h 7"/>
                <a:gd name="T2" fmla="*/ 0 w 2"/>
                <a:gd name="T3" fmla="*/ 4 h 7"/>
                <a:gd name="T4" fmla="*/ 2 w 2"/>
                <a:gd name="T5" fmla="*/ 7 h 7"/>
                <a:gd name="T6" fmla="*/ 2 w 2"/>
                <a:gd name="T7" fmla="*/ 3 h 7"/>
                <a:gd name="T8" fmla="*/ 0 w 2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" h="7">
                  <a:moveTo>
                    <a:pt x="0" y="0"/>
                  </a:moveTo>
                  <a:lnTo>
                    <a:pt x="0" y="4"/>
                  </a:lnTo>
                  <a:lnTo>
                    <a:pt x="2" y="7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60" name="Freeform 168"/>
            <p:cNvSpPr>
              <a:spLocks/>
            </p:cNvSpPr>
            <p:nvPr/>
          </p:nvSpPr>
          <p:spPr bwMode="auto">
            <a:xfrm>
              <a:off x="5371" y="4855"/>
              <a:ext cx="29" cy="25"/>
            </a:xfrm>
            <a:custGeom>
              <a:avLst/>
              <a:gdLst>
                <a:gd name="T0" fmla="*/ 0 w 29"/>
                <a:gd name="T1" fmla="*/ 4 h 25"/>
                <a:gd name="T2" fmla="*/ 15 w 29"/>
                <a:gd name="T3" fmla="*/ 25 h 25"/>
                <a:gd name="T4" fmla="*/ 29 w 29"/>
                <a:gd name="T5" fmla="*/ 16 h 25"/>
                <a:gd name="T6" fmla="*/ 0 w 29"/>
                <a:gd name="T7" fmla="*/ 0 h 25"/>
                <a:gd name="T8" fmla="*/ 0 w 29"/>
                <a:gd name="T9" fmla="*/ 4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25">
                  <a:moveTo>
                    <a:pt x="0" y="4"/>
                  </a:moveTo>
                  <a:lnTo>
                    <a:pt x="15" y="25"/>
                  </a:lnTo>
                  <a:lnTo>
                    <a:pt x="29" y="16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61" name="Freeform 169"/>
            <p:cNvSpPr>
              <a:spLocks/>
            </p:cNvSpPr>
            <p:nvPr/>
          </p:nvSpPr>
          <p:spPr bwMode="auto">
            <a:xfrm>
              <a:off x="5369" y="4856"/>
              <a:ext cx="20" cy="36"/>
            </a:xfrm>
            <a:custGeom>
              <a:avLst/>
              <a:gdLst>
                <a:gd name="T0" fmla="*/ 2 w 20"/>
                <a:gd name="T1" fmla="*/ 3 h 36"/>
                <a:gd name="T2" fmla="*/ 0 w 20"/>
                <a:gd name="T3" fmla="*/ 0 h 36"/>
                <a:gd name="T4" fmla="*/ 0 w 20"/>
                <a:gd name="T5" fmla="*/ 36 h 36"/>
                <a:gd name="T6" fmla="*/ 20 w 20"/>
                <a:gd name="T7" fmla="*/ 26 h 36"/>
                <a:gd name="T8" fmla="*/ 17 w 20"/>
                <a:gd name="T9" fmla="*/ 24 h 36"/>
                <a:gd name="T10" fmla="*/ 2 w 20"/>
                <a:gd name="T11" fmla="*/ 33 h 36"/>
                <a:gd name="T12" fmla="*/ 2 w 20"/>
                <a:gd name="T13" fmla="*/ 3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36">
                  <a:moveTo>
                    <a:pt x="2" y="3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20" y="26"/>
                  </a:lnTo>
                  <a:lnTo>
                    <a:pt x="17" y="24"/>
                  </a:lnTo>
                  <a:lnTo>
                    <a:pt x="2" y="33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62" name="Freeform 170"/>
            <p:cNvSpPr>
              <a:spLocks/>
            </p:cNvSpPr>
            <p:nvPr/>
          </p:nvSpPr>
          <p:spPr bwMode="auto">
            <a:xfrm>
              <a:off x="5366" y="4874"/>
              <a:ext cx="37" cy="44"/>
            </a:xfrm>
            <a:custGeom>
              <a:avLst/>
              <a:gdLst>
                <a:gd name="T0" fmla="*/ 37 w 37"/>
                <a:gd name="T1" fmla="*/ 1 h 44"/>
                <a:gd name="T2" fmla="*/ 37 w 37"/>
                <a:gd name="T3" fmla="*/ 5 h 44"/>
                <a:gd name="T4" fmla="*/ 37 w 37"/>
                <a:gd name="T5" fmla="*/ 9 h 44"/>
                <a:gd name="T6" fmla="*/ 37 w 37"/>
                <a:gd name="T7" fmla="*/ 27 h 44"/>
                <a:gd name="T8" fmla="*/ 37 w 37"/>
                <a:gd name="T9" fmla="*/ 33 h 44"/>
                <a:gd name="T10" fmla="*/ 37 w 37"/>
                <a:gd name="T11" fmla="*/ 38 h 44"/>
                <a:gd name="T12" fmla="*/ 37 w 37"/>
                <a:gd name="T13" fmla="*/ 43 h 44"/>
                <a:gd name="T14" fmla="*/ 0 w 37"/>
                <a:gd name="T15" fmla="*/ 21 h 44"/>
                <a:gd name="T16" fmla="*/ 0 w 37"/>
                <a:gd name="T17" fmla="*/ 22 h 44"/>
                <a:gd name="T18" fmla="*/ 37 w 37"/>
                <a:gd name="T19" fmla="*/ 44 h 44"/>
                <a:gd name="T20" fmla="*/ 37 w 37"/>
                <a:gd name="T21" fmla="*/ 0 h 44"/>
                <a:gd name="T22" fmla="*/ 37 w 37"/>
                <a:gd name="T23" fmla="*/ 0 h 44"/>
                <a:gd name="T24" fmla="*/ 37 w 37"/>
                <a:gd name="T25" fmla="*/ 1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" h="44">
                  <a:moveTo>
                    <a:pt x="37" y="1"/>
                  </a:moveTo>
                  <a:lnTo>
                    <a:pt x="37" y="5"/>
                  </a:lnTo>
                  <a:lnTo>
                    <a:pt x="37" y="9"/>
                  </a:lnTo>
                  <a:lnTo>
                    <a:pt x="37" y="27"/>
                  </a:lnTo>
                  <a:lnTo>
                    <a:pt x="37" y="33"/>
                  </a:lnTo>
                  <a:lnTo>
                    <a:pt x="37" y="38"/>
                  </a:lnTo>
                  <a:lnTo>
                    <a:pt x="37" y="43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37" y="44"/>
                  </a:lnTo>
                  <a:lnTo>
                    <a:pt x="3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63" name="Freeform 171"/>
            <p:cNvSpPr>
              <a:spLocks/>
            </p:cNvSpPr>
            <p:nvPr/>
          </p:nvSpPr>
          <p:spPr bwMode="auto">
            <a:xfrm>
              <a:off x="5391" y="4875"/>
              <a:ext cx="12" cy="12"/>
            </a:xfrm>
            <a:custGeom>
              <a:avLst/>
              <a:gdLst>
                <a:gd name="T0" fmla="*/ 12 w 12"/>
                <a:gd name="T1" fmla="*/ 4 h 12"/>
                <a:gd name="T2" fmla="*/ 12 w 12"/>
                <a:gd name="T3" fmla="*/ 0 h 12"/>
                <a:gd name="T4" fmla="*/ 0 w 12"/>
                <a:gd name="T5" fmla="*/ 8 h 12"/>
                <a:gd name="T6" fmla="*/ 0 w 12"/>
                <a:gd name="T7" fmla="*/ 12 h 12"/>
                <a:gd name="T8" fmla="*/ 12 w 12"/>
                <a:gd name="T9" fmla="*/ 4 h 12"/>
                <a:gd name="T10" fmla="*/ 12 w 12"/>
                <a:gd name="T11" fmla="*/ 4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2">
                  <a:moveTo>
                    <a:pt x="12" y="4"/>
                  </a:moveTo>
                  <a:lnTo>
                    <a:pt x="12" y="0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64" name="Freeform 172"/>
            <p:cNvSpPr>
              <a:spLocks/>
            </p:cNvSpPr>
            <p:nvPr/>
          </p:nvSpPr>
          <p:spPr bwMode="auto">
            <a:xfrm>
              <a:off x="5389" y="4872"/>
              <a:ext cx="14" cy="11"/>
            </a:xfrm>
            <a:custGeom>
              <a:avLst/>
              <a:gdLst>
                <a:gd name="T0" fmla="*/ 14 w 14"/>
                <a:gd name="T1" fmla="*/ 3 h 11"/>
                <a:gd name="T2" fmla="*/ 14 w 14"/>
                <a:gd name="T3" fmla="*/ 2 h 11"/>
                <a:gd name="T4" fmla="*/ 14 w 14"/>
                <a:gd name="T5" fmla="*/ 0 h 11"/>
                <a:gd name="T6" fmla="*/ 0 w 14"/>
                <a:gd name="T7" fmla="*/ 10 h 11"/>
                <a:gd name="T8" fmla="*/ 2 w 14"/>
                <a:gd name="T9" fmla="*/ 11 h 11"/>
                <a:gd name="T10" fmla="*/ 14 w 14"/>
                <a:gd name="T11" fmla="*/ 3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" h="11">
                  <a:moveTo>
                    <a:pt x="14" y="3"/>
                  </a:moveTo>
                  <a:lnTo>
                    <a:pt x="14" y="2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2" y="11"/>
                  </a:lnTo>
                  <a:lnTo>
                    <a:pt x="14" y="3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65" name="Freeform 173"/>
            <p:cNvSpPr>
              <a:spLocks/>
            </p:cNvSpPr>
            <p:nvPr/>
          </p:nvSpPr>
          <p:spPr bwMode="auto">
            <a:xfrm>
              <a:off x="5386" y="4871"/>
              <a:ext cx="17" cy="11"/>
            </a:xfrm>
            <a:custGeom>
              <a:avLst/>
              <a:gdLst>
                <a:gd name="T0" fmla="*/ 17 w 17"/>
                <a:gd name="T1" fmla="*/ 1 h 11"/>
                <a:gd name="T2" fmla="*/ 14 w 17"/>
                <a:gd name="T3" fmla="*/ 0 h 11"/>
                <a:gd name="T4" fmla="*/ 0 w 17"/>
                <a:gd name="T5" fmla="*/ 9 h 11"/>
                <a:gd name="T6" fmla="*/ 3 w 17"/>
                <a:gd name="T7" fmla="*/ 11 h 11"/>
                <a:gd name="T8" fmla="*/ 17 w 17"/>
                <a:gd name="T9" fmla="*/ 1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" h="11">
                  <a:moveTo>
                    <a:pt x="17" y="1"/>
                  </a:moveTo>
                  <a:lnTo>
                    <a:pt x="14" y="0"/>
                  </a:lnTo>
                  <a:lnTo>
                    <a:pt x="0" y="9"/>
                  </a:lnTo>
                  <a:lnTo>
                    <a:pt x="3" y="11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66" name="Freeform 174"/>
            <p:cNvSpPr>
              <a:spLocks/>
            </p:cNvSpPr>
            <p:nvPr/>
          </p:nvSpPr>
          <p:spPr bwMode="auto">
            <a:xfrm>
              <a:off x="5375" y="4883"/>
              <a:ext cx="16" cy="10"/>
            </a:xfrm>
            <a:custGeom>
              <a:avLst/>
              <a:gdLst>
                <a:gd name="T0" fmla="*/ 16 w 16"/>
                <a:gd name="T1" fmla="*/ 4 h 10"/>
                <a:gd name="T2" fmla="*/ 16 w 16"/>
                <a:gd name="T3" fmla="*/ 0 h 10"/>
                <a:gd name="T4" fmla="*/ 0 w 16"/>
                <a:gd name="T5" fmla="*/ 9 h 10"/>
                <a:gd name="T6" fmla="*/ 3 w 16"/>
                <a:gd name="T7" fmla="*/ 10 h 10"/>
                <a:gd name="T8" fmla="*/ 16 w 16"/>
                <a:gd name="T9" fmla="*/ 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0">
                  <a:moveTo>
                    <a:pt x="16" y="4"/>
                  </a:moveTo>
                  <a:lnTo>
                    <a:pt x="16" y="0"/>
                  </a:lnTo>
                  <a:lnTo>
                    <a:pt x="0" y="9"/>
                  </a:lnTo>
                  <a:lnTo>
                    <a:pt x="3" y="1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67" name="Freeform 175"/>
            <p:cNvSpPr>
              <a:spLocks/>
            </p:cNvSpPr>
            <p:nvPr/>
          </p:nvSpPr>
          <p:spPr bwMode="auto">
            <a:xfrm>
              <a:off x="5387" y="4889"/>
              <a:ext cx="9" cy="8"/>
            </a:xfrm>
            <a:custGeom>
              <a:avLst/>
              <a:gdLst>
                <a:gd name="T0" fmla="*/ 4 w 9"/>
                <a:gd name="T1" fmla="*/ 0 h 8"/>
                <a:gd name="T2" fmla="*/ 0 w 9"/>
                <a:gd name="T3" fmla="*/ 3 h 8"/>
                <a:gd name="T4" fmla="*/ 9 w 9"/>
                <a:gd name="T5" fmla="*/ 8 h 8"/>
                <a:gd name="T6" fmla="*/ 4 w 9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9" h="8">
                  <a:moveTo>
                    <a:pt x="4" y="0"/>
                  </a:moveTo>
                  <a:lnTo>
                    <a:pt x="0" y="3"/>
                  </a:lnTo>
                  <a:lnTo>
                    <a:pt x="9" y="8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68" name="Freeform 176"/>
            <p:cNvSpPr>
              <a:spLocks/>
            </p:cNvSpPr>
            <p:nvPr/>
          </p:nvSpPr>
          <p:spPr bwMode="auto">
            <a:xfrm>
              <a:off x="5378" y="4887"/>
              <a:ext cx="25" cy="20"/>
            </a:xfrm>
            <a:custGeom>
              <a:avLst/>
              <a:gdLst>
                <a:gd name="T0" fmla="*/ 9 w 25"/>
                <a:gd name="T1" fmla="*/ 5 h 20"/>
                <a:gd name="T2" fmla="*/ 13 w 25"/>
                <a:gd name="T3" fmla="*/ 2 h 20"/>
                <a:gd name="T4" fmla="*/ 13 w 25"/>
                <a:gd name="T5" fmla="*/ 2 h 20"/>
                <a:gd name="T6" fmla="*/ 13 w 25"/>
                <a:gd name="T7" fmla="*/ 0 h 20"/>
                <a:gd name="T8" fmla="*/ 0 w 25"/>
                <a:gd name="T9" fmla="*/ 6 h 20"/>
                <a:gd name="T10" fmla="*/ 25 w 25"/>
                <a:gd name="T11" fmla="*/ 20 h 20"/>
                <a:gd name="T12" fmla="*/ 25 w 25"/>
                <a:gd name="T13" fmla="*/ 14 h 20"/>
                <a:gd name="T14" fmla="*/ 18 w 25"/>
                <a:gd name="T15" fmla="*/ 10 h 20"/>
                <a:gd name="T16" fmla="*/ 9 w 25"/>
                <a:gd name="T17" fmla="*/ 5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" h="20">
                  <a:moveTo>
                    <a:pt x="9" y="5"/>
                  </a:moveTo>
                  <a:lnTo>
                    <a:pt x="13" y="2"/>
                  </a:lnTo>
                  <a:lnTo>
                    <a:pt x="13" y="0"/>
                  </a:lnTo>
                  <a:lnTo>
                    <a:pt x="0" y="6"/>
                  </a:lnTo>
                  <a:lnTo>
                    <a:pt x="25" y="20"/>
                  </a:lnTo>
                  <a:lnTo>
                    <a:pt x="25" y="14"/>
                  </a:lnTo>
                  <a:lnTo>
                    <a:pt x="18" y="1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69" name="Freeform 177"/>
            <p:cNvSpPr>
              <a:spLocks/>
            </p:cNvSpPr>
            <p:nvPr/>
          </p:nvSpPr>
          <p:spPr bwMode="auto">
            <a:xfrm>
              <a:off x="5391" y="4879"/>
              <a:ext cx="12" cy="10"/>
            </a:xfrm>
            <a:custGeom>
              <a:avLst/>
              <a:gdLst>
                <a:gd name="T0" fmla="*/ 0 w 12"/>
                <a:gd name="T1" fmla="*/ 10 h 10"/>
                <a:gd name="T2" fmla="*/ 0 w 12"/>
                <a:gd name="T3" fmla="*/ 10 h 10"/>
                <a:gd name="T4" fmla="*/ 12 w 12"/>
                <a:gd name="T5" fmla="*/ 4 h 10"/>
                <a:gd name="T6" fmla="*/ 12 w 12"/>
                <a:gd name="T7" fmla="*/ 0 h 10"/>
                <a:gd name="T8" fmla="*/ 12 w 12"/>
                <a:gd name="T9" fmla="*/ 0 h 10"/>
                <a:gd name="T10" fmla="*/ 0 w 12"/>
                <a:gd name="T11" fmla="*/ 8 h 10"/>
                <a:gd name="T12" fmla="*/ 0 w 12"/>
                <a:gd name="T13" fmla="*/ 1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10">
                  <a:moveTo>
                    <a:pt x="0" y="10"/>
                  </a:moveTo>
                  <a:lnTo>
                    <a:pt x="0" y="10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0" y="8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70" name="Freeform 178"/>
            <p:cNvSpPr>
              <a:spLocks/>
            </p:cNvSpPr>
            <p:nvPr/>
          </p:nvSpPr>
          <p:spPr bwMode="auto">
            <a:xfrm>
              <a:off x="5369" y="4882"/>
              <a:ext cx="34" cy="30"/>
            </a:xfrm>
            <a:custGeom>
              <a:avLst/>
              <a:gdLst>
                <a:gd name="T0" fmla="*/ 22 w 34"/>
                <a:gd name="T1" fmla="*/ 1 h 30"/>
                <a:gd name="T2" fmla="*/ 20 w 34"/>
                <a:gd name="T3" fmla="*/ 0 h 30"/>
                <a:gd name="T4" fmla="*/ 0 w 34"/>
                <a:gd name="T5" fmla="*/ 10 h 30"/>
                <a:gd name="T6" fmla="*/ 34 w 34"/>
                <a:gd name="T7" fmla="*/ 30 h 30"/>
                <a:gd name="T8" fmla="*/ 34 w 34"/>
                <a:gd name="T9" fmla="*/ 25 h 30"/>
                <a:gd name="T10" fmla="*/ 9 w 34"/>
                <a:gd name="T11" fmla="*/ 11 h 30"/>
                <a:gd name="T12" fmla="*/ 6 w 34"/>
                <a:gd name="T13" fmla="*/ 10 h 30"/>
                <a:gd name="T14" fmla="*/ 22 w 34"/>
                <a:gd name="T15" fmla="*/ 1 h 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4" h="30">
                  <a:moveTo>
                    <a:pt x="22" y="1"/>
                  </a:moveTo>
                  <a:lnTo>
                    <a:pt x="20" y="0"/>
                  </a:lnTo>
                  <a:lnTo>
                    <a:pt x="0" y="10"/>
                  </a:lnTo>
                  <a:lnTo>
                    <a:pt x="34" y="30"/>
                  </a:lnTo>
                  <a:lnTo>
                    <a:pt x="34" y="25"/>
                  </a:lnTo>
                  <a:lnTo>
                    <a:pt x="9" y="11"/>
                  </a:lnTo>
                  <a:lnTo>
                    <a:pt x="6" y="10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71" name="Freeform 179"/>
            <p:cNvSpPr>
              <a:spLocks/>
            </p:cNvSpPr>
            <p:nvPr/>
          </p:nvSpPr>
          <p:spPr bwMode="auto">
            <a:xfrm>
              <a:off x="5391" y="4883"/>
              <a:ext cx="12" cy="18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6 h 18"/>
                <a:gd name="T4" fmla="*/ 5 w 12"/>
                <a:gd name="T5" fmla="*/ 14 h 18"/>
                <a:gd name="T6" fmla="*/ 12 w 12"/>
                <a:gd name="T7" fmla="*/ 18 h 18"/>
                <a:gd name="T8" fmla="*/ 12 w 12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6"/>
                  </a:lnTo>
                  <a:lnTo>
                    <a:pt x="5" y="14"/>
                  </a:lnTo>
                  <a:lnTo>
                    <a:pt x="12" y="1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72" name="Freeform 180"/>
            <p:cNvSpPr>
              <a:spLocks/>
            </p:cNvSpPr>
            <p:nvPr/>
          </p:nvSpPr>
          <p:spPr bwMode="auto">
            <a:xfrm>
              <a:off x="5365" y="4892"/>
              <a:ext cx="38" cy="25"/>
            </a:xfrm>
            <a:custGeom>
              <a:avLst/>
              <a:gdLst>
                <a:gd name="T0" fmla="*/ 0 w 38"/>
                <a:gd name="T1" fmla="*/ 3 h 25"/>
                <a:gd name="T2" fmla="*/ 1 w 38"/>
                <a:gd name="T3" fmla="*/ 3 h 25"/>
                <a:gd name="T4" fmla="*/ 38 w 38"/>
                <a:gd name="T5" fmla="*/ 25 h 25"/>
                <a:gd name="T6" fmla="*/ 38 w 38"/>
                <a:gd name="T7" fmla="*/ 20 h 25"/>
                <a:gd name="T8" fmla="*/ 4 w 38"/>
                <a:gd name="T9" fmla="*/ 0 h 25"/>
                <a:gd name="T10" fmla="*/ 0 w 38"/>
                <a:gd name="T11" fmla="*/ 3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" h="25">
                  <a:moveTo>
                    <a:pt x="0" y="3"/>
                  </a:moveTo>
                  <a:lnTo>
                    <a:pt x="1" y="3"/>
                  </a:lnTo>
                  <a:lnTo>
                    <a:pt x="38" y="25"/>
                  </a:lnTo>
                  <a:lnTo>
                    <a:pt x="38" y="2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73" name="Freeform 181"/>
            <p:cNvSpPr>
              <a:spLocks/>
            </p:cNvSpPr>
            <p:nvPr/>
          </p:nvSpPr>
          <p:spPr bwMode="auto">
            <a:xfrm>
              <a:off x="5371" y="4859"/>
              <a:ext cx="15" cy="30"/>
            </a:xfrm>
            <a:custGeom>
              <a:avLst/>
              <a:gdLst>
                <a:gd name="T0" fmla="*/ 0 w 15"/>
                <a:gd name="T1" fmla="*/ 30 h 30"/>
                <a:gd name="T2" fmla="*/ 15 w 15"/>
                <a:gd name="T3" fmla="*/ 21 h 30"/>
                <a:gd name="T4" fmla="*/ 0 w 15"/>
                <a:gd name="T5" fmla="*/ 0 h 30"/>
                <a:gd name="T6" fmla="*/ 0 w 15"/>
                <a:gd name="T7" fmla="*/ 3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" h="30">
                  <a:moveTo>
                    <a:pt x="0" y="30"/>
                  </a:moveTo>
                  <a:lnTo>
                    <a:pt x="15" y="21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74" name="Freeform 182"/>
            <p:cNvSpPr>
              <a:spLocks/>
            </p:cNvSpPr>
            <p:nvPr/>
          </p:nvSpPr>
          <p:spPr bwMode="auto">
            <a:xfrm>
              <a:off x="5432" y="4883"/>
              <a:ext cx="90" cy="80"/>
            </a:xfrm>
            <a:custGeom>
              <a:avLst/>
              <a:gdLst>
                <a:gd name="T0" fmla="*/ 87 w 68"/>
                <a:gd name="T1" fmla="*/ 46 h 61"/>
                <a:gd name="T2" fmla="*/ 85 w 68"/>
                <a:gd name="T3" fmla="*/ 41 h 61"/>
                <a:gd name="T4" fmla="*/ 73 w 68"/>
                <a:gd name="T5" fmla="*/ 29 h 61"/>
                <a:gd name="T6" fmla="*/ 42 w 68"/>
                <a:gd name="T7" fmla="*/ 12 h 61"/>
                <a:gd name="T8" fmla="*/ 30 w 68"/>
                <a:gd name="T9" fmla="*/ 5 h 61"/>
                <a:gd name="T10" fmla="*/ 28 w 68"/>
                <a:gd name="T11" fmla="*/ 4 h 61"/>
                <a:gd name="T12" fmla="*/ 20 w 68"/>
                <a:gd name="T13" fmla="*/ 1 h 61"/>
                <a:gd name="T14" fmla="*/ 15 w 68"/>
                <a:gd name="T15" fmla="*/ 1 h 61"/>
                <a:gd name="T16" fmla="*/ 9 w 68"/>
                <a:gd name="T17" fmla="*/ 1 h 61"/>
                <a:gd name="T18" fmla="*/ 7 w 68"/>
                <a:gd name="T19" fmla="*/ 1 h 61"/>
                <a:gd name="T20" fmla="*/ 7 w 68"/>
                <a:gd name="T21" fmla="*/ 1 h 61"/>
                <a:gd name="T22" fmla="*/ 5 w 68"/>
                <a:gd name="T23" fmla="*/ 1 h 61"/>
                <a:gd name="T24" fmla="*/ 4 w 68"/>
                <a:gd name="T25" fmla="*/ 1 h 61"/>
                <a:gd name="T26" fmla="*/ 3 w 68"/>
                <a:gd name="T27" fmla="*/ 1 h 61"/>
                <a:gd name="T28" fmla="*/ 3 w 68"/>
                <a:gd name="T29" fmla="*/ 1 h 61"/>
                <a:gd name="T30" fmla="*/ 1 w 68"/>
                <a:gd name="T31" fmla="*/ 3 h 61"/>
                <a:gd name="T32" fmla="*/ 0 w 68"/>
                <a:gd name="T33" fmla="*/ 3 h 61"/>
                <a:gd name="T34" fmla="*/ 0 w 68"/>
                <a:gd name="T35" fmla="*/ 54 h 61"/>
                <a:gd name="T36" fmla="*/ 45 w 68"/>
                <a:gd name="T37" fmla="*/ 80 h 61"/>
                <a:gd name="T38" fmla="*/ 90 w 68"/>
                <a:gd name="T39" fmla="*/ 54 h 61"/>
                <a:gd name="T40" fmla="*/ 89 w 68"/>
                <a:gd name="T41" fmla="*/ 49 h 61"/>
                <a:gd name="T42" fmla="*/ 89 w 68"/>
                <a:gd name="T43" fmla="*/ 49 h 61"/>
                <a:gd name="T44" fmla="*/ 87 w 68"/>
                <a:gd name="T45" fmla="*/ 46 h 6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68" h="61">
                  <a:moveTo>
                    <a:pt x="66" y="35"/>
                  </a:moveTo>
                  <a:cubicBezTo>
                    <a:pt x="65" y="33"/>
                    <a:pt x="65" y="32"/>
                    <a:pt x="64" y="31"/>
                  </a:cubicBezTo>
                  <a:cubicBezTo>
                    <a:pt x="62" y="27"/>
                    <a:pt x="59" y="24"/>
                    <a:pt x="55" y="22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3"/>
                    <a:pt x="22" y="3"/>
                    <a:pt x="21" y="3"/>
                  </a:cubicBezTo>
                  <a:cubicBezTo>
                    <a:pt x="19" y="1"/>
                    <a:pt x="17" y="1"/>
                    <a:pt x="15" y="1"/>
                  </a:cubicBezTo>
                  <a:cubicBezTo>
                    <a:pt x="13" y="1"/>
                    <a:pt x="12" y="0"/>
                    <a:pt x="11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0" y="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7" y="40"/>
                    <a:pt x="67" y="39"/>
                    <a:pt x="67" y="37"/>
                  </a:cubicBezTo>
                  <a:cubicBezTo>
                    <a:pt x="67" y="37"/>
                    <a:pt x="67" y="37"/>
                    <a:pt x="67" y="37"/>
                  </a:cubicBezTo>
                  <a:cubicBezTo>
                    <a:pt x="66" y="36"/>
                    <a:pt x="66" y="35"/>
                    <a:pt x="66" y="35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75" name="Freeform 183"/>
            <p:cNvSpPr>
              <a:spLocks/>
            </p:cNvSpPr>
            <p:nvPr/>
          </p:nvSpPr>
          <p:spPr bwMode="auto">
            <a:xfrm>
              <a:off x="5474" y="4892"/>
              <a:ext cx="70" cy="73"/>
            </a:xfrm>
            <a:custGeom>
              <a:avLst/>
              <a:gdLst>
                <a:gd name="T0" fmla="*/ 42 w 53"/>
                <a:gd name="T1" fmla="*/ 32 h 55"/>
                <a:gd name="T2" fmla="*/ 45 w 53"/>
                <a:gd name="T3" fmla="*/ 37 h 55"/>
                <a:gd name="T4" fmla="*/ 46 w 53"/>
                <a:gd name="T5" fmla="*/ 40 h 55"/>
                <a:gd name="T6" fmla="*/ 46 w 53"/>
                <a:gd name="T7" fmla="*/ 40 h 55"/>
                <a:gd name="T8" fmla="*/ 48 w 53"/>
                <a:gd name="T9" fmla="*/ 45 h 55"/>
                <a:gd name="T10" fmla="*/ 3 w 53"/>
                <a:gd name="T11" fmla="*/ 72 h 55"/>
                <a:gd name="T12" fmla="*/ 9 w 53"/>
                <a:gd name="T13" fmla="*/ 73 h 55"/>
                <a:gd name="T14" fmla="*/ 70 w 53"/>
                <a:gd name="T15" fmla="*/ 38 h 55"/>
                <a:gd name="T16" fmla="*/ 7 w 53"/>
                <a:gd name="T17" fmla="*/ 0 h 55"/>
                <a:gd name="T18" fmla="*/ 0 w 53"/>
                <a:gd name="T19" fmla="*/ 3 h 55"/>
                <a:gd name="T20" fmla="*/ 30 w 53"/>
                <a:gd name="T21" fmla="*/ 20 h 55"/>
                <a:gd name="T22" fmla="*/ 42 w 53"/>
                <a:gd name="T23" fmla="*/ 32 h 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3" h="55">
                  <a:moveTo>
                    <a:pt x="32" y="24"/>
                  </a:moveTo>
                  <a:cubicBezTo>
                    <a:pt x="33" y="25"/>
                    <a:pt x="33" y="26"/>
                    <a:pt x="34" y="28"/>
                  </a:cubicBezTo>
                  <a:cubicBezTo>
                    <a:pt x="34" y="28"/>
                    <a:pt x="34" y="29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5" y="32"/>
                    <a:pt x="35" y="33"/>
                    <a:pt x="36" y="34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7" y="17"/>
                    <a:pt x="30" y="20"/>
                    <a:pt x="32" y="24"/>
                  </a:cubicBezTo>
                  <a:close/>
                </a:path>
              </a:pathLst>
            </a:custGeom>
            <a:solidFill>
              <a:srgbClr val="8E8E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76" name="Freeform 184"/>
            <p:cNvSpPr>
              <a:spLocks/>
            </p:cNvSpPr>
            <p:nvPr/>
          </p:nvSpPr>
          <p:spPr bwMode="auto">
            <a:xfrm>
              <a:off x="5432" y="4885"/>
              <a:ext cx="73" cy="52"/>
            </a:xfrm>
            <a:custGeom>
              <a:avLst/>
              <a:gdLst>
                <a:gd name="T0" fmla="*/ 73 w 55"/>
                <a:gd name="T1" fmla="*/ 28 h 39"/>
                <a:gd name="T2" fmla="*/ 66 w 55"/>
                <a:gd name="T3" fmla="*/ 23 h 39"/>
                <a:gd name="T4" fmla="*/ 65 w 55"/>
                <a:gd name="T5" fmla="*/ 23 h 39"/>
                <a:gd name="T6" fmla="*/ 57 w 55"/>
                <a:gd name="T7" fmla="*/ 23 h 39"/>
                <a:gd name="T8" fmla="*/ 56 w 55"/>
                <a:gd name="T9" fmla="*/ 23 h 39"/>
                <a:gd name="T10" fmla="*/ 46 w 55"/>
                <a:gd name="T11" fmla="*/ 25 h 39"/>
                <a:gd name="T12" fmla="*/ 46 w 55"/>
                <a:gd name="T13" fmla="*/ 25 h 39"/>
                <a:gd name="T14" fmla="*/ 3 w 55"/>
                <a:gd name="T15" fmla="*/ 0 h 39"/>
                <a:gd name="T16" fmla="*/ 1 w 55"/>
                <a:gd name="T17" fmla="*/ 0 h 39"/>
                <a:gd name="T18" fmla="*/ 0 w 55"/>
                <a:gd name="T19" fmla="*/ 0 h 39"/>
                <a:gd name="T20" fmla="*/ 0 w 55"/>
                <a:gd name="T21" fmla="*/ 52 h 39"/>
                <a:gd name="T22" fmla="*/ 1 w 55"/>
                <a:gd name="T23" fmla="*/ 52 h 39"/>
                <a:gd name="T24" fmla="*/ 1 w 55"/>
                <a:gd name="T25" fmla="*/ 1 h 39"/>
                <a:gd name="T26" fmla="*/ 45 w 55"/>
                <a:gd name="T27" fmla="*/ 27 h 39"/>
                <a:gd name="T28" fmla="*/ 46 w 55"/>
                <a:gd name="T29" fmla="*/ 27 h 39"/>
                <a:gd name="T30" fmla="*/ 54 w 55"/>
                <a:gd name="T31" fmla="*/ 24 h 39"/>
                <a:gd name="T32" fmla="*/ 60 w 55"/>
                <a:gd name="T33" fmla="*/ 24 h 39"/>
                <a:gd name="T34" fmla="*/ 73 w 55"/>
                <a:gd name="T35" fmla="*/ 28 h 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55" h="39">
                  <a:moveTo>
                    <a:pt x="55" y="21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7" y="17"/>
                    <a:pt x="45" y="17"/>
                    <a:pt x="43" y="17"/>
                  </a:cubicBezTo>
                  <a:cubicBezTo>
                    <a:pt x="43" y="17"/>
                    <a:pt x="42" y="17"/>
                    <a:pt x="42" y="17"/>
                  </a:cubicBezTo>
                  <a:cubicBezTo>
                    <a:pt x="40" y="17"/>
                    <a:pt x="37" y="18"/>
                    <a:pt x="35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7" y="19"/>
                    <a:pt x="39" y="19"/>
                    <a:pt x="41" y="18"/>
                  </a:cubicBezTo>
                  <a:cubicBezTo>
                    <a:pt x="43" y="18"/>
                    <a:pt x="44" y="18"/>
                    <a:pt x="45" y="18"/>
                  </a:cubicBezTo>
                  <a:cubicBezTo>
                    <a:pt x="49" y="18"/>
                    <a:pt x="52" y="19"/>
                    <a:pt x="55" y="2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77" name="Freeform 185"/>
            <p:cNvSpPr>
              <a:spLocks/>
            </p:cNvSpPr>
            <p:nvPr/>
          </p:nvSpPr>
          <p:spPr bwMode="auto">
            <a:xfrm>
              <a:off x="5435" y="4884"/>
              <a:ext cx="63" cy="27"/>
            </a:xfrm>
            <a:custGeom>
              <a:avLst/>
              <a:gdLst>
                <a:gd name="T0" fmla="*/ 43 w 48"/>
                <a:gd name="T1" fmla="*/ 27 h 20"/>
                <a:gd name="T2" fmla="*/ 43 w 48"/>
                <a:gd name="T3" fmla="*/ 27 h 20"/>
                <a:gd name="T4" fmla="*/ 53 w 48"/>
                <a:gd name="T5" fmla="*/ 24 h 20"/>
                <a:gd name="T6" fmla="*/ 54 w 48"/>
                <a:gd name="T7" fmla="*/ 24 h 20"/>
                <a:gd name="T8" fmla="*/ 62 w 48"/>
                <a:gd name="T9" fmla="*/ 24 h 20"/>
                <a:gd name="T10" fmla="*/ 63 w 48"/>
                <a:gd name="T11" fmla="*/ 24 h 20"/>
                <a:gd name="T12" fmla="*/ 28 w 48"/>
                <a:gd name="T13" fmla="*/ 4 h 20"/>
                <a:gd name="T14" fmla="*/ 25 w 48"/>
                <a:gd name="T15" fmla="*/ 3 h 20"/>
                <a:gd name="T16" fmla="*/ 12 w 48"/>
                <a:gd name="T17" fmla="*/ 0 h 20"/>
                <a:gd name="T18" fmla="*/ 7 w 48"/>
                <a:gd name="T19" fmla="*/ 0 h 20"/>
                <a:gd name="T20" fmla="*/ 4 w 48"/>
                <a:gd name="T21" fmla="*/ 0 h 20"/>
                <a:gd name="T22" fmla="*/ 4 w 48"/>
                <a:gd name="T23" fmla="*/ 0 h 20"/>
                <a:gd name="T24" fmla="*/ 1 w 48"/>
                <a:gd name="T25" fmla="*/ 0 h 20"/>
                <a:gd name="T26" fmla="*/ 0 w 48"/>
                <a:gd name="T27" fmla="*/ 1 h 20"/>
                <a:gd name="T28" fmla="*/ 0 w 48"/>
                <a:gd name="T29" fmla="*/ 1 h 20"/>
                <a:gd name="T30" fmla="*/ 43 w 48"/>
                <a:gd name="T31" fmla="*/ 27 h 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8" h="20">
                  <a:moveTo>
                    <a:pt x="33" y="20"/>
                  </a:moveTo>
                  <a:cubicBezTo>
                    <a:pt x="33" y="20"/>
                    <a:pt x="33" y="20"/>
                    <a:pt x="33" y="20"/>
                  </a:cubicBezTo>
                  <a:cubicBezTo>
                    <a:pt x="35" y="19"/>
                    <a:pt x="38" y="18"/>
                    <a:pt x="40" y="18"/>
                  </a:cubicBezTo>
                  <a:cubicBezTo>
                    <a:pt x="40" y="18"/>
                    <a:pt x="41" y="18"/>
                    <a:pt x="41" y="18"/>
                  </a:cubicBezTo>
                  <a:cubicBezTo>
                    <a:pt x="43" y="18"/>
                    <a:pt x="45" y="18"/>
                    <a:pt x="47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0" y="2"/>
                    <a:pt x="19" y="2"/>
                  </a:cubicBezTo>
                  <a:cubicBezTo>
                    <a:pt x="16" y="0"/>
                    <a:pt x="13" y="0"/>
                    <a:pt x="9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33" y="2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78" name="Freeform 186"/>
            <p:cNvSpPr>
              <a:spLocks noEditPoints="1"/>
            </p:cNvSpPr>
            <p:nvPr/>
          </p:nvSpPr>
          <p:spPr bwMode="auto">
            <a:xfrm>
              <a:off x="5433" y="4887"/>
              <a:ext cx="44" cy="76"/>
            </a:xfrm>
            <a:custGeom>
              <a:avLst/>
              <a:gdLst>
                <a:gd name="T0" fmla="*/ 0 w 44"/>
                <a:gd name="T1" fmla="*/ 0 h 76"/>
                <a:gd name="T2" fmla="*/ 0 w 44"/>
                <a:gd name="T3" fmla="*/ 50 h 76"/>
                <a:gd name="T4" fmla="*/ 44 w 44"/>
                <a:gd name="T5" fmla="*/ 76 h 76"/>
                <a:gd name="T6" fmla="*/ 44 w 44"/>
                <a:gd name="T7" fmla="*/ 25 h 76"/>
                <a:gd name="T8" fmla="*/ 0 w 44"/>
                <a:gd name="T9" fmla="*/ 0 h 76"/>
                <a:gd name="T10" fmla="*/ 7 w 44"/>
                <a:gd name="T11" fmla="*/ 6 h 76"/>
                <a:gd name="T12" fmla="*/ 10 w 44"/>
                <a:gd name="T13" fmla="*/ 8 h 76"/>
                <a:gd name="T14" fmla="*/ 39 w 44"/>
                <a:gd name="T15" fmla="*/ 25 h 76"/>
                <a:gd name="T16" fmla="*/ 40 w 44"/>
                <a:gd name="T17" fmla="*/ 26 h 76"/>
                <a:gd name="T18" fmla="*/ 40 w 44"/>
                <a:gd name="T19" fmla="*/ 28 h 76"/>
                <a:gd name="T20" fmla="*/ 41 w 44"/>
                <a:gd name="T21" fmla="*/ 28 h 76"/>
                <a:gd name="T22" fmla="*/ 41 w 44"/>
                <a:gd name="T23" fmla="*/ 71 h 76"/>
                <a:gd name="T24" fmla="*/ 3 w 44"/>
                <a:gd name="T25" fmla="*/ 50 h 76"/>
                <a:gd name="T26" fmla="*/ 3 w 44"/>
                <a:gd name="T27" fmla="*/ 49 h 76"/>
                <a:gd name="T28" fmla="*/ 3 w 44"/>
                <a:gd name="T29" fmla="*/ 49 h 76"/>
                <a:gd name="T30" fmla="*/ 3 w 44"/>
                <a:gd name="T31" fmla="*/ 5 h 76"/>
                <a:gd name="T32" fmla="*/ 7 w 44"/>
                <a:gd name="T33" fmla="*/ 6 h 7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76">
                  <a:moveTo>
                    <a:pt x="0" y="0"/>
                  </a:moveTo>
                  <a:lnTo>
                    <a:pt x="0" y="50"/>
                  </a:lnTo>
                  <a:lnTo>
                    <a:pt x="44" y="76"/>
                  </a:lnTo>
                  <a:lnTo>
                    <a:pt x="44" y="25"/>
                  </a:lnTo>
                  <a:lnTo>
                    <a:pt x="0" y="0"/>
                  </a:lnTo>
                  <a:close/>
                  <a:moveTo>
                    <a:pt x="7" y="6"/>
                  </a:moveTo>
                  <a:lnTo>
                    <a:pt x="10" y="8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0" y="28"/>
                  </a:lnTo>
                  <a:lnTo>
                    <a:pt x="41" y="28"/>
                  </a:lnTo>
                  <a:lnTo>
                    <a:pt x="41" y="71"/>
                  </a:lnTo>
                  <a:lnTo>
                    <a:pt x="3" y="50"/>
                  </a:lnTo>
                  <a:lnTo>
                    <a:pt x="3" y="49"/>
                  </a:lnTo>
                  <a:lnTo>
                    <a:pt x="3" y="5"/>
                  </a:lnTo>
                  <a:lnTo>
                    <a:pt x="7" y="6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79" name="Freeform 187"/>
            <p:cNvSpPr>
              <a:spLocks/>
            </p:cNvSpPr>
            <p:nvPr/>
          </p:nvSpPr>
          <p:spPr bwMode="auto">
            <a:xfrm>
              <a:off x="5436" y="4892"/>
              <a:ext cx="4" cy="44"/>
            </a:xfrm>
            <a:custGeom>
              <a:avLst/>
              <a:gdLst>
                <a:gd name="T0" fmla="*/ 4 w 4"/>
                <a:gd name="T1" fmla="*/ 5 h 44"/>
                <a:gd name="T2" fmla="*/ 4 w 4"/>
                <a:gd name="T3" fmla="*/ 1 h 44"/>
                <a:gd name="T4" fmla="*/ 0 w 4"/>
                <a:gd name="T5" fmla="*/ 0 h 44"/>
                <a:gd name="T6" fmla="*/ 0 w 4"/>
                <a:gd name="T7" fmla="*/ 44 h 44"/>
                <a:gd name="T8" fmla="*/ 4 w 4"/>
                <a:gd name="T9" fmla="*/ 41 h 44"/>
                <a:gd name="T10" fmla="*/ 4 w 4"/>
                <a:gd name="T11" fmla="*/ 5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" h="44">
                  <a:moveTo>
                    <a:pt x="4" y="5"/>
                  </a:moveTo>
                  <a:lnTo>
                    <a:pt x="4" y="1"/>
                  </a:lnTo>
                  <a:lnTo>
                    <a:pt x="0" y="0"/>
                  </a:lnTo>
                  <a:lnTo>
                    <a:pt x="0" y="44"/>
                  </a:lnTo>
                  <a:lnTo>
                    <a:pt x="4" y="41"/>
                  </a:lnTo>
                  <a:lnTo>
                    <a:pt x="4" y="5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80" name="Freeform 188"/>
            <p:cNvSpPr>
              <a:spLocks/>
            </p:cNvSpPr>
            <p:nvPr/>
          </p:nvSpPr>
          <p:spPr bwMode="auto">
            <a:xfrm>
              <a:off x="5440" y="4893"/>
              <a:ext cx="3" cy="7"/>
            </a:xfrm>
            <a:custGeom>
              <a:avLst/>
              <a:gdLst>
                <a:gd name="T0" fmla="*/ 0 w 3"/>
                <a:gd name="T1" fmla="*/ 0 h 7"/>
                <a:gd name="T2" fmla="*/ 0 w 3"/>
                <a:gd name="T3" fmla="*/ 4 h 7"/>
                <a:gd name="T4" fmla="*/ 3 w 3"/>
                <a:gd name="T5" fmla="*/ 7 h 7"/>
                <a:gd name="T6" fmla="*/ 3 w 3"/>
                <a:gd name="T7" fmla="*/ 2 h 7"/>
                <a:gd name="T8" fmla="*/ 0 w 3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" h="7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81" name="Freeform 189"/>
            <p:cNvSpPr>
              <a:spLocks/>
            </p:cNvSpPr>
            <p:nvPr/>
          </p:nvSpPr>
          <p:spPr bwMode="auto">
            <a:xfrm>
              <a:off x="5443" y="4895"/>
              <a:ext cx="29" cy="26"/>
            </a:xfrm>
            <a:custGeom>
              <a:avLst/>
              <a:gdLst>
                <a:gd name="T0" fmla="*/ 0 w 29"/>
                <a:gd name="T1" fmla="*/ 5 h 26"/>
                <a:gd name="T2" fmla="*/ 14 w 29"/>
                <a:gd name="T3" fmla="*/ 26 h 26"/>
                <a:gd name="T4" fmla="*/ 29 w 29"/>
                <a:gd name="T5" fmla="*/ 17 h 26"/>
                <a:gd name="T6" fmla="*/ 0 w 29"/>
                <a:gd name="T7" fmla="*/ 0 h 26"/>
                <a:gd name="T8" fmla="*/ 0 w 29"/>
                <a:gd name="T9" fmla="*/ 5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26">
                  <a:moveTo>
                    <a:pt x="0" y="5"/>
                  </a:moveTo>
                  <a:lnTo>
                    <a:pt x="14" y="26"/>
                  </a:lnTo>
                  <a:lnTo>
                    <a:pt x="29" y="17"/>
                  </a:lnTo>
                  <a:lnTo>
                    <a:pt x="0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82" name="Freeform 190"/>
            <p:cNvSpPr>
              <a:spLocks/>
            </p:cNvSpPr>
            <p:nvPr/>
          </p:nvSpPr>
          <p:spPr bwMode="auto">
            <a:xfrm>
              <a:off x="5440" y="4897"/>
              <a:ext cx="20" cy="36"/>
            </a:xfrm>
            <a:custGeom>
              <a:avLst/>
              <a:gdLst>
                <a:gd name="T0" fmla="*/ 3 w 20"/>
                <a:gd name="T1" fmla="*/ 3 h 36"/>
                <a:gd name="T2" fmla="*/ 0 w 20"/>
                <a:gd name="T3" fmla="*/ 0 h 36"/>
                <a:gd name="T4" fmla="*/ 0 w 20"/>
                <a:gd name="T5" fmla="*/ 36 h 36"/>
                <a:gd name="T6" fmla="*/ 20 w 20"/>
                <a:gd name="T7" fmla="*/ 24 h 36"/>
                <a:gd name="T8" fmla="*/ 17 w 20"/>
                <a:gd name="T9" fmla="*/ 24 h 36"/>
                <a:gd name="T10" fmla="*/ 3 w 20"/>
                <a:gd name="T11" fmla="*/ 32 h 36"/>
                <a:gd name="T12" fmla="*/ 3 w 20"/>
                <a:gd name="T13" fmla="*/ 3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" h="36">
                  <a:moveTo>
                    <a:pt x="3" y="3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20" y="24"/>
                  </a:lnTo>
                  <a:lnTo>
                    <a:pt x="17" y="24"/>
                  </a:lnTo>
                  <a:lnTo>
                    <a:pt x="3" y="32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83" name="Freeform 191"/>
            <p:cNvSpPr>
              <a:spLocks/>
            </p:cNvSpPr>
            <p:nvPr/>
          </p:nvSpPr>
          <p:spPr bwMode="auto">
            <a:xfrm>
              <a:off x="5436" y="4915"/>
              <a:ext cx="38" cy="43"/>
            </a:xfrm>
            <a:custGeom>
              <a:avLst/>
              <a:gdLst>
                <a:gd name="T0" fmla="*/ 37 w 38"/>
                <a:gd name="T1" fmla="*/ 1 h 43"/>
                <a:gd name="T2" fmla="*/ 37 w 38"/>
                <a:gd name="T3" fmla="*/ 5 h 43"/>
                <a:gd name="T4" fmla="*/ 37 w 38"/>
                <a:gd name="T5" fmla="*/ 9 h 43"/>
                <a:gd name="T6" fmla="*/ 37 w 38"/>
                <a:gd name="T7" fmla="*/ 27 h 43"/>
                <a:gd name="T8" fmla="*/ 37 w 38"/>
                <a:gd name="T9" fmla="*/ 33 h 43"/>
                <a:gd name="T10" fmla="*/ 37 w 38"/>
                <a:gd name="T11" fmla="*/ 38 h 43"/>
                <a:gd name="T12" fmla="*/ 37 w 38"/>
                <a:gd name="T13" fmla="*/ 43 h 43"/>
                <a:gd name="T14" fmla="*/ 0 w 38"/>
                <a:gd name="T15" fmla="*/ 21 h 43"/>
                <a:gd name="T16" fmla="*/ 0 w 38"/>
                <a:gd name="T17" fmla="*/ 22 h 43"/>
                <a:gd name="T18" fmla="*/ 38 w 38"/>
                <a:gd name="T19" fmla="*/ 43 h 43"/>
                <a:gd name="T20" fmla="*/ 38 w 38"/>
                <a:gd name="T21" fmla="*/ 0 h 43"/>
                <a:gd name="T22" fmla="*/ 37 w 38"/>
                <a:gd name="T23" fmla="*/ 0 h 43"/>
                <a:gd name="T24" fmla="*/ 37 w 38"/>
                <a:gd name="T25" fmla="*/ 1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" h="43">
                  <a:moveTo>
                    <a:pt x="37" y="1"/>
                  </a:moveTo>
                  <a:lnTo>
                    <a:pt x="37" y="5"/>
                  </a:lnTo>
                  <a:lnTo>
                    <a:pt x="37" y="9"/>
                  </a:lnTo>
                  <a:lnTo>
                    <a:pt x="37" y="27"/>
                  </a:lnTo>
                  <a:lnTo>
                    <a:pt x="37" y="33"/>
                  </a:lnTo>
                  <a:lnTo>
                    <a:pt x="37" y="38"/>
                  </a:lnTo>
                  <a:lnTo>
                    <a:pt x="37" y="43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38" y="43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84" name="Freeform 192"/>
            <p:cNvSpPr>
              <a:spLocks/>
            </p:cNvSpPr>
            <p:nvPr/>
          </p:nvSpPr>
          <p:spPr bwMode="auto">
            <a:xfrm>
              <a:off x="5461" y="4916"/>
              <a:ext cx="12" cy="12"/>
            </a:xfrm>
            <a:custGeom>
              <a:avLst/>
              <a:gdLst>
                <a:gd name="T0" fmla="*/ 12 w 12"/>
                <a:gd name="T1" fmla="*/ 4 h 12"/>
                <a:gd name="T2" fmla="*/ 12 w 12"/>
                <a:gd name="T3" fmla="*/ 0 h 12"/>
                <a:gd name="T4" fmla="*/ 0 w 12"/>
                <a:gd name="T5" fmla="*/ 8 h 12"/>
                <a:gd name="T6" fmla="*/ 0 w 12"/>
                <a:gd name="T7" fmla="*/ 12 h 12"/>
                <a:gd name="T8" fmla="*/ 12 w 12"/>
                <a:gd name="T9" fmla="*/ 4 h 12"/>
                <a:gd name="T10" fmla="*/ 12 w 12"/>
                <a:gd name="T11" fmla="*/ 4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2">
                  <a:moveTo>
                    <a:pt x="12" y="4"/>
                  </a:moveTo>
                  <a:lnTo>
                    <a:pt x="12" y="0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85" name="Freeform 193"/>
            <p:cNvSpPr>
              <a:spLocks/>
            </p:cNvSpPr>
            <p:nvPr/>
          </p:nvSpPr>
          <p:spPr bwMode="auto">
            <a:xfrm>
              <a:off x="5460" y="4913"/>
              <a:ext cx="13" cy="11"/>
            </a:xfrm>
            <a:custGeom>
              <a:avLst/>
              <a:gdLst>
                <a:gd name="T0" fmla="*/ 13 w 13"/>
                <a:gd name="T1" fmla="*/ 3 h 11"/>
                <a:gd name="T2" fmla="*/ 13 w 13"/>
                <a:gd name="T3" fmla="*/ 2 h 11"/>
                <a:gd name="T4" fmla="*/ 13 w 13"/>
                <a:gd name="T5" fmla="*/ 0 h 11"/>
                <a:gd name="T6" fmla="*/ 0 w 13"/>
                <a:gd name="T7" fmla="*/ 8 h 11"/>
                <a:gd name="T8" fmla="*/ 1 w 13"/>
                <a:gd name="T9" fmla="*/ 11 h 11"/>
                <a:gd name="T10" fmla="*/ 13 w 13"/>
                <a:gd name="T11" fmla="*/ 3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1">
                  <a:moveTo>
                    <a:pt x="13" y="3"/>
                  </a:moveTo>
                  <a:lnTo>
                    <a:pt x="13" y="2"/>
                  </a:lnTo>
                  <a:lnTo>
                    <a:pt x="13" y="0"/>
                  </a:lnTo>
                  <a:lnTo>
                    <a:pt x="0" y="8"/>
                  </a:lnTo>
                  <a:lnTo>
                    <a:pt x="1" y="11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86" name="Freeform 194"/>
            <p:cNvSpPr>
              <a:spLocks/>
            </p:cNvSpPr>
            <p:nvPr/>
          </p:nvSpPr>
          <p:spPr bwMode="auto">
            <a:xfrm>
              <a:off x="5457" y="4912"/>
              <a:ext cx="16" cy="9"/>
            </a:xfrm>
            <a:custGeom>
              <a:avLst/>
              <a:gdLst>
                <a:gd name="T0" fmla="*/ 16 w 16"/>
                <a:gd name="T1" fmla="*/ 1 h 9"/>
                <a:gd name="T2" fmla="*/ 15 w 16"/>
                <a:gd name="T3" fmla="*/ 0 h 9"/>
                <a:gd name="T4" fmla="*/ 0 w 16"/>
                <a:gd name="T5" fmla="*/ 9 h 9"/>
                <a:gd name="T6" fmla="*/ 3 w 16"/>
                <a:gd name="T7" fmla="*/ 9 h 9"/>
                <a:gd name="T8" fmla="*/ 16 w 16"/>
                <a:gd name="T9" fmla="*/ 1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9">
                  <a:moveTo>
                    <a:pt x="16" y="1"/>
                  </a:moveTo>
                  <a:lnTo>
                    <a:pt x="15" y="0"/>
                  </a:lnTo>
                  <a:lnTo>
                    <a:pt x="0" y="9"/>
                  </a:lnTo>
                  <a:lnTo>
                    <a:pt x="3" y="9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rgbClr val="6767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87" name="Freeform 195"/>
            <p:cNvSpPr>
              <a:spLocks/>
            </p:cNvSpPr>
            <p:nvPr/>
          </p:nvSpPr>
          <p:spPr bwMode="auto">
            <a:xfrm>
              <a:off x="5445" y="4924"/>
              <a:ext cx="16" cy="10"/>
            </a:xfrm>
            <a:custGeom>
              <a:avLst/>
              <a:gdLst>
                <a:gd name="T0" fmla="*/ 16 w 16"/>
                <a:gd name="T1" fmla="*/ 4 h 10"/>
                <a:gd name="T2" fmla="*/ 16 w 16"/>
                <a:gd name="T3" fmla="*/ 0 h 10"/>
                <a:gd name="T4" fmla="*/ 0 w 16"/>
                <a:gd name="T5" fmla="*/ 8 h 10"/>
                <a:gd name="T6" fmla="*/ 4 w 16"/>
                <a:gd name="T7" fmla="*/ 10 h 10"/>
                <a:gd name="T8" fmla="*/ 16 w 16"/>
                <a:gd name="T9" fmla="*/ 4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0">
                  <a:moveTo>
                    <a:pt x="16" y="4"/>
                  </a:moveTo>
                  <a:lnTo>
                    <a:pt x="16" y="0"/>
                  </a:lnTo>
                  <a:lnTo>
                    <a:pt x="0" y="8"/>
                  </a:lnTo>
                  <a:lnTo>
                    <a:pt x="4" y="1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737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88" name="Freeform 196"/>
            <p:cNvSpPr>
              <a:spLocks/>
            </p:cNvSpPr>
            <p:nvPr/>
          </p:nvSpPr>
          <p:spPr bwMode="auto">
            <a:xfrm>
              <a:off x="5457" y="4930"/>
              <a:ext cx="11" cy="8"/>
            </a:xfrm>
            <a:custGeom>
              <a:avLst/>
              <a:gdLst>
                <a:gd name="T0" fmla="*/ 6 w 11"/>
                <a:gd name="T1" fmla="*/ 0 h 8"/>
                <a:gd name="T2" fmla="*/ 0 w 11"/>
                <a:gd name="T3" fmla="*/ 3 h 8"/>
                <a:gd name="T4" fmla="*/ 11 w 11"/>
                <a:gd name="T5" fmla="*/ 8 h 8"/>
                <a:gd name="T6" fmla="*/ 6 w 1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8">
                  <a:moveTo>
                    <a:pt x="6" y="0"/>
                  </a:moveTo>
                  <a:lnTo>
                    <a:pt x="0" y="3"/>
                  </a:lnTo>
                  <a:lnTo>
                    <a:pt x="11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4545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89" name="Freeform 197"/>
            <p:cNvSpPr>
              <a:spLocks/>
            </p:cNvSpPr>
            <p:nvPr/>
          </p:nvSpPr>
          <p:spPr bwMode="auto">
            <a:xfrm>
              <a:off x="5449" y="4928"/>
              <a:ext cx="24" cy="20"/>
            </a:xfrm>
            <a:custGeom>
              <a:avLst/>
              <a:gdLst>
                <a:gd name="T0" fmla="*/ 8 w 24"/>
                <a:gd name="T1" fmla="*/ 5 h 20"/>
                <a:gd name="T2" fmla="*/ 14 w 24"/>
                <a:gd name="T3" fmla="*/ 2 h 20"/>
                <a:gd name="T4" fmla="*/ 12 w 24"/>
                <a:gd name="T5" fmla="*/ 1 h 20"/>
                <a:gd name="T6" fmla="*/ 12 w 24"/>
                <a:gd name="T7" fmla="*/ 0 h 20"/>
                <a:gd name="T8" fmla="*/ 0 w 24"/>
                <a:gd name="T9" fmla="*/ 6 h 20"/>
                <a:gd name="T10" fmla="*/ 24 w 24"/>
                <a:gd name="T11" fmla="*/ 20 h 20"/>
                <a:gd name="T12" fmla="*/ 24 w 24"/>
                <a:gd name="T13" fmla="*/ 14 h 20"/>
                <a:gd name="T14" fmla="*/ 19 w 24"/>
                <a:gd name="T15" fmla="*/ 10 h 20"/>
                <a:gd name="T16" fmla="*/ 8 w 24"/>
                <a:gd name="T17" fmla="*/ 5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" h="20">
                  <a:moveTo>
                    <a:pt x="8" y="5"/>
                  </a:moveTo>
                  <a:lnTo>
                    <a:pt x="14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0" y="6"/>
                  </a:lnTo>
                  <a:lnTo>
                    <a:pt x="24" y="20"/>
                  </a:lnTo>
                  <a:lnTo>
                    <a:pt x="24" y="14"/>
                  </a:lnTo>
                  <a:lnTo>
                    <a:pt x="19" y="1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90" name="Freeform 198"/>
            <p:cNvSpPr>
              <a:spLocks/>
            </p:cNvSpPr>
            <p:nvPr/>
          </p:nvSpPr>
          <p:spPr bwMode="auto">
            <a:xfrm>
              <a:off x="5461" y="4920"/>
              <a:ext cx="12" cy="10"/>
            </a:xfrm>
            <a:custGeom>
              <a:avLst/>
              <a:gdLst>
                <a:gd name="T0" fmla="*/ 0 w 12"/>
                <a:gd name="T1" fmla="*/ 9 h 10"/>
                <a:gd name="T2" fmla="*/ 2 w 12"/>
                <a:gd name="T3" fmla="*/ 10 h 10"/>
                <a:gd name="T4" fmla="*/ 12 w 12"/>
                <a:gd name="T5" fmla="*/ 4 h 10"/>
                <a:gd name="T6" fmla="*/ 12 w 12"/>
                <a:gd name="T7" fmla="*/ 0 h 10"/>
                <a:gd name="T8" fmla="*/ 12 w 12"/>
                <a:gd name="T9" fmla="*/ 0 h 10"/>
                <a:gd name="T10" fmla="*/ 0 w 12"/>
                <a:gd name="T11" fmla="*/ 8 h 10"/>
                <a:gd name="T12" fmla="*/ 0 w 12"/>
                <a:gd name="T13" fmla="*/ 9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10">
                  <a:moveTo>
                    <a:pt x="0" y="9"/>
                  </a:moveTo>
                  <a:lnTo>
                    <a:pt x="2" y="10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0" y="8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91" name="Freeform 199"/>
            <p:cNvSpPr>
              <a:spLocks/>
            </p:cNvSpPr>
            <p:nvPr/>
          </p:nvSpPr>
          <p:spPr bwMode="auto">
            <a:xfrm>
              <a:off x="5440" y="4921"/>
              <a:ext cx="33" cy="32"/>
            </a:xfrm>
            <a:custGeom>
              <a:avLst/>
              <a:gdLst>
                <a:gd name="T0" fmla="*/ 21 w 33"/>
                <a:gd name="T1" fmla="*/ 3 h 32"/>
                <a:gd name="T2" fmla="*/ 20 w 33"/>
                <a:gd name="T3" fmla="*/ 0 h 32"/>
                <a:gd name="T4" fmla="*/ 0 w 33"/>
                <a:gd name="T5" fmla="*/ 12 h 32"/>
                <a:gd name="T6" fmla="*/ 33 w 33"/>
                <a:gd name="T7" fmla="*/ 32 h 32"/>
                <a:gd name="T8" fmla="*/ 33 w 33"/>
                <a:gd name="T9" fmla="*/ 27 h 32"/>
                <a:gd name="T10" fmla="*/ 9 w 33"/>
                <a:gd name="T11" fmla="*/ 13 h 32"/>
                <a:gd name="T12" fmla="*/ 5 w 33"/>
                <a:gd name="T13" fmla="*/ 11 h 32"/>
                <a:gd name="T14" fmla="*/ 21 w 33"/>
                <a:gd name="T15" fmla="*/ 3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3" h="32">
                  <a:moveTo>
                    <a:pt x="21" y="3"/>
                  </a:moveTo>
                  <a:lnTo>
                    <a:pt x="20" y="0"/>
                  </a:lnTo>
                  <a:lnTo>
                    <a:pt x="0" y="12"/>
                  </a:lnTo>
                  <a:lnTo>
                    <a:pt x="33" y="32"/>
                  </a:lnTo>
                  <a:lnTo>
                    <a:pt x="33" y="27"/>
                  </a:lnTo>
                  <a:lnTo>
                    <a:pt x="9" y="13"/>
                  </a:lnTo>
                  <a:lnTo>
                    <a:pt x="5" y="11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9D9D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92" name="Freeform 200"/>
            <p:cNvSpPr>
              <a:spLocks/>
            </p:cNvSpPr>
            <p:nvPr/>
          </p:nvSpPr>
          <p:spPr bwMode="auto">
            <a:xfrm>
              <a:off x="5463" y="4924"/>
              <a:ext cx="10" cy="18"/>
            </a:xfrm>
            <a:custGeom>
              <a:avLst/>
              <a:gdLst>
                <a:gd name="T0" fmla="*/ 10 w 10"/>
                <a:gd name="T1" fmla="*/ 0 h 18"/>
                <a:gd name="T2" fmla="*/ 0 w 10"/>
                <a:gd name="T3" fmla="*/ 6 h 18"/>
                <a:gd name="T4" fmla="*/ 5 w 10"/>
                <a:gd name="T5" fmla="*/ 14 h 18"/>
                <a:gd name="T6" fmla="*/ 10 w 10"/>
                <a:gd name="T7" fmla="*/ 18 h 18"/>
                <a:gd name="T8" fmla="*/ 10 w 1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8">
                  <a:moveTo>
                    <a:pt x="10" y="0"/>
                  </a:moveTo>
                  <a:lnTo>
                    <a:pt x="0" y="6"/>
                  </a:lnTo>
                  <a:lnTo>
                    <a:pt x="5" y="14"/>
                  </a:lnTo>
                  <a:lnTo>
                    <a:pt x="10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93" name="Freeform 201"/>
            <p:cNvSpPr>
              <a:spLocks/>
            </p:cNvSpPr>
            <p:nvPr/>
          </p:nvSpPr>
          <p:spPr bwMode="auto">
            <a:xfrm>
              <a:off x="5436" y="4933"/>
              <a:ext cx="37" cy="25"/>
            </a:xfrm>
            <a:custGeom>
              <a:avLst/>
              <a:gdLst>
                <a:gd name="T0" fmla="*/ 0 w 37"/>
                <a:gd name="T1" fmla="*/ 3 h 25"/>
                <a:gd name="T2" fmla="*/ 0 w 37"/>
                <a:gd name="T3" fmla="*/ 3 h 25"/>
                <a:gd name="T4" fmla="*/ 37 w 37"/>
                <a:gd name="T5" fmla="*/ 25 h 25"/>
                <a:gd name="T6" fmla="*/ 37 w 37"/>
                <a:gd name="T7" fmla="*/ 20 h 25"/>
                <a:gd name="T8" fmla="*/ 4 w 37"/>
                <a:gd name="T9" fmla="*/ 0 h 25"/>
                <a:gd name="T10" fmla="*/ 0 w 37"/>
                <a:gd name="T11" fmla="*/ 3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" h="25">
                  <a:moveTo>
                    <a:pt x="0" y="3"/>
                  </a:moveTo>
                  <a:lnTo>
                    <a:pt x="0" y="3"/>
                  </a:lnTo>
                  <a:lnTo>
                    <a:pt x="37" y="25"/>
                  </a:lnTo>
                  <a:lnTo>
                    <a:pt x="37" y="20"/>
                  </a:lnTo>
                  <a:lnTo>
                    <a:pt x="4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  <p:sp>
          <p:nvSpPr>
            <p:cNvPr id="194" name="Freeform 202"/>
            <p:cNvSpPr>
              <a:spLocks/>
            </p:cNvSpPr>
            <p:nvPr/>
          </p:nvSpPr>
          <p:spPr bwMode="auto">
            <a:xfrm>
              <a:off x="5443" y="4900"/>
              <a:ext cx="14" cy="29"/>
            </a:xfrm>
            <a:custGeom>
              <a:avLst/>
              <a:gdLst>
                <a:gd name="T0" fmla="*/ 0 w 14"/>
                <a:gd name="T1" fmla="*/ 29 h 29"/>
                <a:gd name="T2" fmla="*/ 14 w 14"/>
                <a:gd name="T3" fmla="*/ 21 h 29"/>
                <a:gd name="T4" fmla="*/ 0 w 14"/>
                <a:gd name="T5" fmla="*/ 0 h 29"/>
                <a:gd name="T6" fmla="*/ 0 w 14"/>
                <a:gd name="T7" fmla="*/ 29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9">
                  <a:moveTo>
                    <a:pt x="0" y="29"/>
                  </a:moveTo>
                  <a:lnTo>
                    <a:pt x="14" y="21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B8B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iscoSansTT Light"/>
                <a:cs typeface="CiscoSansTT Light"/>
              </a:endParaRPr>
            </a:p>
          </p:txBody>
        </p:sp>
      </p:grpSp>
      <p:cxnSp>
        <p:nvCxnSpPr>
          <p:cNvPr id="195" name="Straight Connector 194"/>
          <p:cNvCxnSpPr/>
          <p:nvPr/>
        </p:nvCxnSpPr>
        <p:spPr>
          <a:xfrm rot="16200000" flipV="1">
            <a:off x="1522638" y="2157239"/>
            <a:ext cx="209550" cy="103611"/>
          </a:xfrm>
          <a:prstGeom prst="line">
            <a:avLst/>
          </a:prstGeom>
          <a:ln w="254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extBox 1247"/>
          <p:cNvSpPr txBox="1">
            <a:spLocks noChangeArrowheads="1"/>
          </p:cNvSpPr>
          <p:nvPr/>
        </p:nvSpPr>
        <p:spPr bwMode="auto">
          <a:xfrm>
            <a:off x="391818" y="2817455"/>
            <a:ext cx="1170689" cy="2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9" tIns="34295" rIns="68589" bIns="3429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1100">
                <a:solidFill>
                  <a:srgbClr val="435153"/>
                </a:solidFill>
                <a:latin typeface="CiscoSansTT Light"/>
                <a:cs typeface="CiscoSansTT Light"/>
              </a:rPr>
              <a:t>Branch Office</a:t>
            </a:r>
          </a:p>
        </p:txBody>
      </p:sp>
      <p:grpSp>
        <p:nvGrpSpPr>
          <p:cNvPr id="197" name="Group 196"/>
          <p:cNvGrpSpPr/>
          <p:nvPr/>
        </p:nvGrpSpPr>
        <p:grpSpPr>
          <a:xfrm>
            <a:off x="475641" y="2862244"/>
            <a:ext cx="2317669" cy="1214429"/>
            <a:chOff x="634023" y="4042757"/>
            <a:chExt cx="3089420" cy="1619239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98" name="Picture 37"/>
            <p:cNvPicPr preferRelativeResize="0"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34023" y="4362867"/>
              <a:ext cx="3089420" cy="1299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9" name="Freeform 319"/>
            <p:cNvSpPr>
              <a:spLocks/>
            </p:cNvSpPr>
            <p:nvPr/>
          </p:nvSpPr>
          <p:spPr bwMode="auto">
            <a:xfrm>
              <a:off x="1608515" y="4466155"/>
              <a:ext cx="819514" cy="322838"/>
            </a:xfrm>
            <a:custGeom>
              <a:avLst/>
              <a:gdLst>
                <a:gd name="T0" fmla="*/ 2147483647 w 505"/>
                <a:gd name="T1" fmla="*/ 0 h 265"/>
                <a:gd name="T2" fmla="*/ 2147483647 w 505"/>
                <a:gd name="T3" fmla="*/ 2147483647 h 265"/>
                <a:gd name="T4" fmla="*/ 0 w 505"/>
                <a:gd name="T5" fmla="*/ 2147483647 h 265"/>
                <a:gd name="T6" fmla="*/ 0 60000 65536"/>
                <a:gd name="T7" fmla="*/ 0 60000 65536"/>
                <a:gd name="T8" fmla="*/ 0 60000 65536"/>
                <a:gd name="T9" fmla="*/ 0 w 505"/>
                <a:gd name="T10" fmla="*/ 0 h 265"/>
                <a:gd name="T11" fmla="*/ 505 w 505"/>
                <a:gd name="T12" fmla="*/ 265 h 2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05" h="265">
                  <a:moveTo>
                    <a:pt x="505" y="0"/>
                  </a:moveTo>
                  <a:lnTo>
                    <a:pt x="376" y="265"/>
                  </a:lnTo>
                  <a:lnTo>
                    <a:pt x="0" y="142"/>
                  </a:lnTo>
                </a:path>
              </a:pathLst>
            </a:custGeom>
            <a:noFill/>
            <a:ln w="190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iscoSansTT Light"/>
                <a:ea typeface="+mn-ea"/>
                <a:cs typeface="CiscoSansTT Light"/>
              </a:endParaRPr>
            </a:p>
          </p:txBody>
        </p:sp>
        <p:sp>
          <p:nvSpPr>
            <p:cNvPr id="200" name="Freeform 320"/>
            <p:cNvSpPr>
              <a:spLocks/>
            </p:cNvSpPr>
            <p:nvPr/>
          </p:nvSpPr>
          <p:spPr bwMode="auto">
            <a:xfrm>
              <a:off x="1522448" y="4871807"/>
              <a:ext cx="716607" cy="346700"/>
            </a:xfrm>
            <a:custGeom>
              <a:avLst/>
              <a:gdLst>
                <a:gd name="T0" fmla="*/ 2147483647 w 594"/>
                <a:gd name="T1" fmla="*/ 2147483647 h 383"/>
                <a:gd name="T2" fmla="*/ 2147483647 w 594"/>
                <a:gd name="T3" fmla="*/ 0 h 383"/>
                <a:gd name="T4" fmla="*/ 0 w 594"/>
                <a:gd name="T5" fmla="*/ 2147483647 h 383"/>
                <a:gd name="T6" fmla="*/ 0 60000 65536"/>
                <a:gd name="T7" fmla="*/ 0 60000 65536"/>
                <a:gd name="T8" fmla="*/ 0 60000 65536"/>
                <a:gd name="T9" fmla="*/ 0 w 594"/>
                <a:gd name="T10" fmla="*/ 0 h 383"/>
                <a:gd name="T11" fmla="*/ 594 w 594"/>
                <a:gd name="T12" fmla="*/ 383 h 3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4" h="383">
                  <a:moveTo>
                    <a:pt x="594" y="383"/>
                  </a:moveTo>
                  <a:lnTo>
                    <a:pt x="576" y="0"/>
                  </a:lnTo>
                  <a:lnTo>
                    <a:pt x="0" y="115"/>
                  </a:lnTo>
                </a:path>
              </a:pathLst>
            </a:custGeom>
            <a:noFill/>
            <a:ln w="190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iscoSansTT Light"/>
                <a:ea typeface="+mn-ea"/>
                <a:cs typeface="CiscoSansTT Light"/>
              </a:endParaRPr>
            </a:p>
          </p:txBody>
        </p:sp>
        <p:sp>
          <p:nvSpPr>
            <p:cNvPr id="201" name="Freeform 321"/>
            <p:cNvSpPr>
              <a:spLocks/>
            </p:cNvSpPr>
            <p:nvPr/>
          </p:nvSpPr>
          <p:spPr bwMode="auto">
            <a:xfrm>
              <a:off x="2252152" y="4762323"/>
              <a:ext cx="750286" cy="266692"/>
            </a:xfrm>
            <a:custGeom>
              <a:avLst/>
              <a:gdLst>
                <a:gd name="T0" fmla="*/ 2147483647 w 621"/>
                <a:gd name="T1" fmla="*/ 2147483647 h 293"/>
                <a:gd name="T2" fmla="*/ 0 w 621"/>
                <a:gd name="T3" fmla="*/ 2147483647 h 293"/>
                <a:gd name="T4" fmla="*/ 2147483647 w 621"/>
                <a:gd name="T5" fmla="*/ 0 h 293"/>
                <a:gd name="T6" fmla="*/ 0 60000 65536"/>
                <a:gd name="T7" fmla="*/ 0 60000 65536"/>
                <a:gd name="T8" fmla="*/ 0 60000 65536"/>
                <a:gd name="T9" fmla="*/ 0 w 621"/>
                <a:gd name="T10" fmla="*/ 0 h 293"/>
                <a:gd name="T11" fmla="*/ 621 w 621"/>
                <a:gd name="T12" fmla="*/ 293 h 29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1" h="293">
                  <a:moveTo>
                    <a:pt x="429" y="293"/>
                  </a:moveTo>
                  <a:lnTo>
                    <a:pt x="0" y="64"/>
                  </a:lnTo>
                  <a:lnTo>
                    <a:pt x="621" y="0"/>
                  </a:lnTo>
                </a:path>
              </a:pathLst>
            </a:custGeom>
            <a:noFill/>
            <a:ln w="19050" cap="flat" cmpd="sng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endParaRPr lang="en-US" kern="0" dirty="0">
                <a:solidFill>
                  <a:sysClr val="windowText" lastClr="000000"/>
                </a:solidFill>
                <a:latin typeface="CiscoSansTT Light"/>
                <a:ea typeface="+mn-ea"/>
                <a:cs typeface="CiscoSansTT Light"/>
              </a:endParaRPr>
            </a:p>
          </p:txBody>
        </p:sp>
        <p:cxnSp>
          <p:nvCxnSpPr>
            <p:cNvPr id="202" name="Straight Connector 201"/>
            <p:cNvCxnSpPr/>
            <p:nvPr/>
          </p:nvCxnSpPr>
          <p:spPr>
            <a:xfrm rot="16200000" flipV="1">
              <a:off x="2267640" y="4114666"/>
              <a:ext cx="242243" cy="131684"/>
            </a:xfrm>
            <a:prstGeom prst="line">
              <a:avLst/>
            </a:prstGeom>
            <a:ln w="2540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3" name="Picture 4" descr="\\.PSF\.Mac\Volumes\BLUEBIFF8GB\UCSE_Kubrick_Icons\Device_laptop_3145_unknown_64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36904" y="4319175"/>
              <a:ext cx="537741" cy="5377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4" name="Picture 5" descr="\\.PSF\.Mac\Volumes\BLUEBIFF8GB\UCSE_Kubrick_Icons\Device_phone_3025_unknown_6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47223" y="4227100"/>
              <a:ext cx="519720" cy="5197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5" name="Picture 7" descr="\\.PSF\.Mac\Volumes\BLUEBIFF8GB\UCSE_Kubrick_Icons\Device_switch_3062_unknown_64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33735" y="4674073"/>
              <a:ext cx="538908" cy="305083"/>
            </a:xfrm>
            <a:prstGeom prst="rect">
              <a:avLst/>
            </a:prstGeom>
            <a:noFill/>
          </p:spPr>
        </p:pic>
        <p:pic>
          <p:nvPicPr>
            <p:cNvPr id="206" name="Picture 6" descr="\\.PSF\.Mac\Volumes\BLUEBIFF8GB\UCSE_Kubrick_Icons\Device_router_3057_unknown_64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33474" y="4042757"/>
              <a:ext cx="609600" cy="60960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7" name="Picture 5" descr="\\.PSF\.Mac\Volumes\BLUEBIFF8GB\UCSE_Kubrick_Icons\Device_phone_3025_unknown_64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863534" y="5090009"/>
              <a:ext cx="519720" cy="51972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8" name="Picture 4" descr="\\.PSF\.Mac\Volumes\BLUEBIFF8GB\UCSE_Kubrick_Icons\Device_laptop_3145_unknown_64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82082" y="4949636"/>
              <a:ext cx="537741" cy="5377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9" name="Picture 4" descr="\\.PSF\.Mac\Volumes\BLUEBIFF8GB\UCSE_Kubrick_Icons\Device_laptop_3145_unknown_64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129202" y="4823133"/>
              <a:ext cx="537741" cy="53774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0" name="Group 209"/>
          <p:cNvGrpSpPr>
            <a:grpSpLocks/>
          </p:cNvGrpSpPr>
          <p:nvPr/>
        </p:nvGrpSpPr>
        <p:grpSpPr bwMode="auto">
          <a:xfrm>
            <a:off x="3178607" y="1010086"/>
            <a:ext cx="2797506" cy="3882628"/>
            <a:chOff x="4237450" y="1572768"/>
            <a:chExt cx="3728262" cy="5177072"/>
          </a:xfrm>
        </p:grpSpPr>
        <p:sp>
          <p:nvSpPr>
            <p:cNvPr id="211" name="Rectangle 210"/>
            <p:cNvSpPr>
              <a:spLocks noChangeArrowheads="1"/>
            </p:cNvSpPr>
            <p:nvPr/>
          </p:nvSpPr>
          <p:spPr bwMode="auto">
            <a:xfrm flipH="1" flipV="1">
              <a:off x="4340616" y="4659008"/>
              <a:ext cx="3521931" cy="2090832"/>
            </a:xfrm>
            <a:prstGeom prst="rect">
              <a:avLst/>
            </a:prstGeom>
            <a:gradFill rotWithShape="1">
              <a:gsLst>
                <a:gs pos="0">
                  <a:srgbClr val="C4E2B3"/>
                </a:gs>
                <a:gs pos="999">
                  <a:srgbClr val="C4E2B3">
                    <a:alpha val="99001"/>
                  </a:srgb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CiscoSansTT Light"/>
                <a:ea typeface="+mn-ea"/>
                <a:cs typeface="CiscoSansTT Light"/>
              </a:endParaRPr>
            </a:p>
          </p:txBody>
        </p:sp>
        <p:sp>
          <p:nvSpPr>
            <p:cNvPr id="212" name="Rectangle 211"/>
            <p:cNvSpPr>
              <a:spLocks noChangeArrowheads="1"/>
            </p:cNvSpPr>
            <p:nvPr/>
          </p:nvSpPr>
          <p:spPr bwMode="auto">
            <a:xfrm flipH="1">
              <a:off x="4373947" y="2033164"/>
              <a:ext cx="3521930" cy="209083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52D89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CiscoSansTT Light"/>
                <a:ea typeface="+mn-ea"/>
                <a:cs typeface="CiscoSansTT Light"/>
              </a:endParaRPr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4237450" y="1572768"/>
              <a:ext cx="3728262" cy="691515"/>
            </a:xfrm>
            <a:prstGeom prst="roundRect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82124" tIns="41061" rIns="82124" bIns="41061" anchor="ctr"/>
            <a:lstStyle/>
            <a:p>
              <a:pPr defTabSz="726989">
                <a:defRPr/>
              </a:pPr>
              <a:endParaRPr lang="en-US" sz="2500" dirty="0">
                <a:latin typeface="CiscoSansTT Light"/>
                <a:cs typeface="CiscoSansTT Light"/>
              </a:endParaRPr>
            </a:p>
          </p:txBody>
        </p:sp>
        <p:sp>
          <p:nvSpPr>
            <p:cNvPr id="214" name="Rectangle 213"/>
            <p:cNvSpPr/>
            <p:nvPr/>
          </p:nvSpPr>
          <p:spPr>
            <a:xfrm flipH="1">
              <a:off x="4451717" y="1618807"/>
              <a:ext cx="3310837" cy="554063"/>
            </a:xfrm>
            <a:prstGeom prst="rect">
              <a:avLst/>
            </a:prstGeom>
          </p:spPr>
          <p:txBody>
            <a:bodyPr lIns="0" tIns="0" rIns="0" bIns="0" anchor="ctr" anchorCtr="1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95000"/>
                </a:lnSpc>
                <a:defRPr/>
              </a:pPr>
              <a:r>
                <a:rPr lang="en-US" altLang="en-US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iscoSansTT Light"/>
                  <a:cs typeface="CiscoSansTT Light"/>
                </a:rPr>
                <a:t>Lean Branch</a:t>
              </a:r>
            </a:p>
          </p:txBody>
        </p:sp>
        <p:sp>
          <p:nvSpPr>
            <p:cNvPr id="215" name="TextBox 875"/>
            <p:cNvSpPr txBox="1">
              <a:spLocks noChangeArrowheads="1"/>
            </p:cNvSpPr>
            <p:nvPr/>
          </p:nvSpPr>
          <p:spPr bwMode="auto">
            <a:xfrm>
              <a:off x="4548524" y="2331720"/>
              <a:ext cx="1396173" cy="574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100">
                  <a:solidFill>
                    <a:srgbClr val="435153"/>
                  </a:solidFill>
                  <a:latin typeface="CiscoSansTT Light"/>
                  <a:cs typeface="CiscoSansTT Light"/>
                </a:rPr>
                <a:t>Data Center/</a:t>
              </a:r>
            </a:p>
            <a:p>
              <a:pPr eaLnBrk="1" hangingPunct="1"/>
              <a:r>
                <a:rPr lang="en-US" altLang="en-US" sz="1100">
                  <a:solidFill>
                    <a:srgbClr val="435153"/>
                  </a:solidFill>
                  <a:latin typeface="CiscoSansTT Light"/>
                  <a:cs typeface="CiscoSansTT Light"/>
                </a:rPr>
                <a:t>Cloud</a:t>
              </a:r>
            </a:p>
          </p:txBody>
        </p:sp>
        <p:pic>
          <p:nvPicPr>
            <p:cNvPr id="216" name="Picture 263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3248" y="3262291"/>
              <a:ext cx="1679961" cy="759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7" name="Text Box 265"/>
            <p:cNvSpPr txBox="1">
              <a:spLocks noChangeArrowheads="1"/>
            </p:cNvSpPr>
            <p:nvPr/>
          </p:nvSpPr>
          <p:spPr bwMode="auto">
            <a:xfrm>
              <a:off x="5474547" y="3487361"/>
              <a:ext cx="1443415" cy="348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en-US" sz="1100">
                  <a:solidFill>
                    <a:srgbClr val="343F40"/>
                  </a:solidFill>
                  <a:latin typeface="CiscoSansTT Light"/>
                  <a:cs typeface="CiscoSansTT Light"/>
                </a:rPr>
                <a:t>WAN/Internet</a:t>
              </a:r>
            </a:p>
          </p:txBody>
        </p:sp>
        <p:grpSp>
          <p:nvGrpSpPr>
            <p:cNvPr id="218" name="Group 27"/>
            <p:cNvGrpSpPr>
              <a:grpSpLocks noChangeAspect="1"/>
            </p:cNvGrpSpPr>
            <p:nvPr/>
          </p:nvGrpSpPr>
          <p:grpSpPr bwMode="auto">
            <a:xfrm>
              <a:off x="5730063" y="2285179"/>
              <a:ext cx="1485987" cy="759231"/>
              <a:chOff x="4708" y="4575"/>
              <a:chExt cx="1229" cy="837"/>
            </a:xfrm>
          </p:grpSpPr>
          <p:sp>
            <p:nvSpPr>
              <p:cNvPr id="235" name="AutoShape 26"/>
              <p:cNvSpPr>
                <a:spLocks noChangeAspect="1" noChangeArrowheads="1" noTextEdit="1"/>
              </p:cNvSpPr>
              <p:nvPr/>
            </p:nvSpPr>
            <p:spPr bwMode="auto">
              <a:xfrm>
                <a:off x="4708" y="4575"/>
                <a:ext cx="1229" cy="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6" name="Freeform 28"/>
              <p:cNvSpPr>
                <a:spLocks/>
              </p:cNvSpPr>
              <p:nvPr/>
            </p:nvSpPr>
            <p:spPr bwMode="auto">
              <a:xfrm>
                <a:off x="4709" y="4576"/>
                <a:ext cx="1228" cy="836"/>
              </a:xfrm>
              <a:custGeom>
                <a:avLst/>
                <a:gdLst>
                  <a:gd name="T0" fmla="*/ 920 w 929"/>
                  <a:gd name="T1" fmla="*/ 236 h 633"/>
                  <a:gd name="T2" fmla="*/ 615 w 929"/>
                  <a:gd name="T3" fmla="*/ 62 h 633"/>
                  <a:gd name="T4" fmla="*/ 586 w 929"/>
                  <a:gd name="T5" fmla="*/ 78 h 633"/>
                  <a:gd name="T6" fmla="*/ 448 w 929"/>
                  <a:gd name="T7" fmla="*/ 0 h 633"/>
                  <a:gd name="T8" fmla="*/ 344 w 929"/>
                  <a:gd name="T9" fmla="*/ 58 h 633"/>
                  <a:gd name="T10" fmla="*/ 341 w 929"/>
                  <a:gd name="T11" fmla="*/ 65 h 633"/>
                  <a:gd name="T12" fmla="*/ 181 w 929"/>
                  <a:gd name="T13" fmla="*/ 162 h 633"/>
                  <a:gd name="T14" fmla="*/ 177 w 929"/>
                  <a:gd name="T15" fmla="*/ 170 h 633"/>
                  <a:gd name="T16" fmla="*/ 108 w 929"/>
                  <a:gd name="T17" fmla="*/ 236 h 633"/>
                  <a:gd name="T18" fmla="*/ 104 w 929"/>
                  <a:gd name="T19" fmla="*/ 243 h 633"/>
                  <a:gd name="T20" fmla="*/ 93 w 929"/>
                  <a:gd name="T21" fmla="*/ 362 h 633"/>
                  <a:gd name="T22" fmla="*/ 89 w 929"/>
                  <a:gd name="T23" fmla="*/ 368 h 633"/>
                  <a:gd name="T24" fmla="*/ 89 w 929"/>
                  <a:gd name="T25" fmla="*/ 411 h 633"/>
                  <a:gd name="T26" fmla="*/ 58 w 929"/>
                  <a:gd name="T27" fmla="*/ 477 h 633"/>
                  <a:gd name="T28" fmla="*/ 54 w 929"/>
                  <a:gd name="T29" fmla="*/ 482 h 633"/>
                  <a:gd name="T30" fmla="*/ 53 w 929"/>
                  <a:gd name="T31" fmla="*/ 493 h 633"/>
                  <a:gd name="T32" fmla="*/ 54 w 929"/>
                  <a:gd name="T33" fmla="*/ 497 h 633"/>
                  <a:gd name="T34" fmla="*/ 89 w 929"/>
                  <a:gd name="T35" fmla="*/ 518 h 633"/>
                  <a:gd name="T36" fmla="*/ 89 w 929"/>
                  <a:gd name="T37" fmla="*/ 531 h 633"/>
                  <a:gd name="T38" fmla="*/ 4 w 929"/>
                  <a:gd name="T39" fmla="*/ 582 h 633"/>
                  <a:gd name="T40" fmla="*/ 0 w 929"/>
                  <a:gd name="T41" fmla="*/ 589 h 633"/>
                  <a:gd name="T42" fmla="*/ 0 w 929"/>
                  <a:gd name="T43" fmla="*/ 602 h 633"/>
                  <a:gd name="T44" fmla="*/ 4 w 929"/>
                  <a:gd name="T45" fmla="*/ 605 h 633"/>
                  <a:gd name="T46" fmla="*/ 398 w 929"/>
                  <a:gd name="T47" fmla="*/ 836 h 633"/>
                  <a:gd name="T48" fmla="*/ 516 w 929"/>
                  <a:gd name="T49" fmla="*/ 771 h 633"/>
                  <a:gd name="T50" fmla="*/ 623 w 929"/>
                  <a:gd name="T51" fmla="*/ 835 h 633"/>
                  <a:gd name="T52" fmla="*/ 820 w 929"/>
                  <a:gd name="T53" fmla="*/ 717 h 633"/>
                  <a:gd name="T54" fmla="*/ 1015 w 929"/>
                  <a:gd name="T55" fmla="*/ 831 h 633"/>
                  <a:gd name="T56" fmla="*/ 1020 w 929"/>
                  <a:gd name="T57" fmla="*/ 829 h 633"/>
                  <a:gd name="T58" fmla="*/ 1227 w 929"/>
                  <a:gd name="T59" fmla="*/ 705 h 633"/>
                  <a:gd name="T60" fmla="*/ 1228 w 929"/>
                  <a:gd name="T61" fmla="*/ 701 h 633"/>
                  <a:gd name="T62" fmla="*/ 1227 w 929"/>
                  <a:gd name="T63" fmla="*/ 688 h 633"/>
                  <a:gd name="T64" fmla="*/ 1138 w 929"/>
                  <a:gd name="T65" fmla="*/ 638 h 633"/>
                  <a:gd name="T66" fmla="*/ 1141 w 929"/>
                  <a:gd name="T67" fmla="*/ 516 h 633"/>
                  <a:gd name="T68" fmla="*/ 1141 w 929"/>
                  <a:gd name="T69" fmla="*/ 512 h 633"/>
                  <a:gd name="T70" fmla="*/ 1141 w 929"/>
                  <a:gd name="T71" fmla="*/ 490 h 633"/>
                  <a:gd name="T72" fmla="*/ 1129 w 929"/>
                  <a:gd name="T73" fmla="*/ 464 h 633"/>
                  <a:gd name="T74" fmla="*/ 924 w 929"/>
                  <a:gd name="T75" fmla="*/ 345 h 633"/>
                  <a:gd name="T76" fmla="*/ 923 w 929"/>
                  <a:gd name="T77" fmla="*/ 239 h 6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29" h="633">
                    <a:moveTo>
                      <a:pt x="698" y="181"/>
                    </a:moveTo>
                    <a:cubicBezTo>
                      <a:pt x="697" y="180"/>
                      <a:pt x="696" y="179"/>
                      <a:pt x="696" y="179"/>
                    </a:cubicBezTo>
                    <a:cubicBezTo>
                      <a:pt x="468" y="47"/>
                      <a:pt x="468" y="47"/>
                      <a:pt x="468" y="47"/>
                    </a:cubicBezTo>
                    <a:cubicBezTo>
                      <a:pt x="467" y="47"/>
                      <a:pt x="466" y="47"/>
                      <a:pt x="465" y="47"/>
                    </a:cubicBezTo>
                    <a:cubicBezTo>
                      <a:pt x="464" y="47"/>
                      <a:pt x="463" y="47"/>
                      <a:pt x="462" y="47"/>
                    </a:cubicBezTo>
                    <a:cubicBezTo>
                      <a:pt x="443" y="59"/>
                      <a:pt x="443" y="59"/>
                      <a:pt x="443" y="59"/>
                    </a:cubicBezTo>
                    <a:cubicBezTo>
                      <a:pt x="342" y="1"/>
                      <a:pt x="342" y="1"/>
                      <a:pt x="342" y="1"/>
                    </a:cubicBezTo>
                    <a:cubicBezTo>
                      <a:pt x="341" y="0"/>
                      <a:pt x="340" y="0"/>
                      <a:pt x="339" y="0"/>
                    </a:cubicBezTo>
                    <a:cubicBezTo>
                      <a:pt x="338" y="0"/>
                      <a:pt x="337" y="0"/>
                      <a:pt x="336" y="1"/>
                    </a:cubicBezTo>
                    <a:cubicBezTo>
                      <a:pt x="260" y="44"/>
                      <a:pt x="260" y="44"/>
                      <a:pt x="260" y="44"/>
                    </a:cubicBezTo>
                    <a:cubicBezTo>
                      <a:pt x="260" y="45"/>
                      <a:pt x="259" y="45"/>
                      <a:pt x="258" y="47"/>
                    </a:cubicBezTo>
                    <a:cubicBezTo>
                      <a:pt x="258" y="47"/>
                      <a:pt x="258" y="48"/>
                      <a:pt x="258" y="49"/>
                    </a:cubicBezTo>
                    <a:cubicBezTo>
                      <a:pt x="258" y="53"/>
                      <a:pt x="258" y="53"/>
                      <a:pt x="258" y="53"/>
                    </a:cubicBezTo>
                    <a:cubicBezTo>
                      <a:pt x="137" y="123"/>
                      <a:pt x="137" y="123"/>
                      <a:pt x="137" y="123"/>
                    </a:cubicBezTo>
                    <a:cubicBezTo>
                      <a:pt x="136" y="124"/>
                      <a:pt x="135" y="125"/>
                      <a:pt x="134" y="126"/>
                    </a:cubicBezTo>
                    <a:cubicBezTo>
                      <a:pt x="134" y="127"/>
                      <a:pt x="134" y="128"/>
                      <a:pt x="134" y="129"/>
                    </a:cubicBezTo>
                    <a:cubicBezTo>
                      <a:pt x="134" y="149"/>
                      <a:pt x="134" y="149"/>
                      <a:pt x="134" y="149"/>
                    </a:cubicBezTo>
                    <a:cubicBezTo>
                      <a:pt x="82" y="179"/>
                      <a:pt x="82" y="179"/>
                      <a:pt x="82" y="179"/>
                    </a:cubicBezTo>
                    <a:cubicBezTo>
                      <a:pt x="80" y="180"/>
                      <a:pt x="80" y="180"/>
                      <a:pt x="80" y="181"/>
                    </a:cubicBezTo>
                    <a:cubicBezTo>
                      <a:pt x="79" y="182"/>
                      <a:pt x="79" y="183"/>
                      <a:pt x="79" y="184"/>
                    </a:cubicBezTo>
                    <a:cubicBezTo>
                      <a:pt x="78" y="269"/>
                      <a:pt x="78" y="269"/>
                      <a:pt x="78" y="269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69" y="274"/>
                      <a:pt x="68" y="275"/>
                      <a:pt x="68" y="276"/>
                    </a:cubicBezTo>
                    <a:cubicBezTo>
                      <a:pt x="67" y="277"/>
                      <a:pt x="67" y="278"/>
                      <a:pt x="67" y="279"/>
                    </a:cubicBezTo>
                    <a:cubicBezTo>
                      <a:pt x="67" y="309"/>
                      <a:pt x="67" y="309"/>
                      <a:pt x="67" y="309"/>
                    </a:cubicBezTo>
                    <a:cubicBezTo>
                      <a:pt x="67" y="310"/>
                      <a:pt x="67" y="310"/>
                      <a:pt x="67" y="311"/>
                    </a:cubicBezTo>
                    <a:cubicBezTo>
                      <a:pt x="67" y="349"/>
                      <a:pt x="67" y="349"/>
                      <a:pt x="67" y="349"/>
                    </a:cubicBezTo>
                    <a:cubicBezTo>
                      <a:pt x="44" y="361"/>
                      <a:pt x="44" y="361"/>
                      <a:pt x="44" y="361"/>
                    </a:cubicBezTo>
                    <a:cubicBezTo>
                      <a:pt x="43" y="362"/>
                      <a:pt x="43" y="362"/>
                      <a:pt x="43" y="362"/>
                    </a:cubicBezTo>
                    <a:cubicBezTo>
                      <a:pt x="42" y="363"/>
                      <a:pt x="41" y="363"/>
                      <a:pt x="41" y="365"/>
                    </a:cubicBezTo>
                    <a:cubicBezTo>
                      <a:pt x="40" y="366"/>
                      <a:pt x="40" y="367"/>
                      <a:pt x="40" y="368"/>
                    </a:cubicBezTo>
                    <a:cubicBezTo>
                      <a:pt x="40" y="373"/>
                      <a:pt x="40" y="373"/>
                      <a:pt x="40" y="373"/>
                    </a:cubicBezTo>
                    <a:cubicBezTo>
                      <a:pt x="40" y="374"/>
                      <a:pt x="41" y="375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2" y="377"/>
                      <a:pt x="42" y="377"/>
                      <a:pt x="43" y="378"/>
                    </a:cubicBezTo>
                    <a:cubicBezTo>
                      <a:pt x="67" y="392"/>
                      <a:pt x="67" y="392"/>
                      <a:pt x="67" y="392"/>
                    </a:cubicBezTo>
                    <a:cubicBezTo>
                      <a:pt x="67" y="401"/>
                      <a:pt x="67" y="401"/>
                      <a:pt x="67" y="401"/>
                    </a:cubicBezTo>
                    <a:cubicBezTo>
                      <a:pt x="67" y="401"/>
                      <a:pt x="67" y="401"/>
                      <a:pt x="67" y="402"/>
                    </a:cubicBezTo>
                    <a:cubicBezTo>
                      <a:pt x="67" y="406"/>
                      <a:pt x="67" y="406"/>
                      <a:pt x="67" y="406"/>
                    </a:cubicBezTo>
                    <a:cubicBezTo>
                      <a:pt x="3" y="441"/>
                      <a:pt x="3" y="441"/>
                      <a:pt x="3" y="441"/>
                    </a:cubicBezTo>
                    <a:cubicBezTo>
                      <a:pt x="2" y="442"/>
                      <a:pt x="1" y="442"/>
                      <a:pt x="1" y="443"/>
                    </a:cubicBezTo>
                    <a:cubicBezTo>
                      <a:pt x="0" y="444"/>
                      <a:pt x="0" y="445"/>
                      <a:pt x="0" y="446"/>
                    </a:cubicBezTo>
                    <a:cubicBezTo>
                      <a:pt x="0" y="453"/>
                      <a:pt x="0" y="453"/>
                      <a:pt x="0" y="453"/>
                    </a:cubicBezTo>
                    <a:cubicBezTo>
                      <a:pt x="0" y="454"/>
                      <a:pt x="0" y="455"/>
                      <a:pt x="0" y="456"/>
                    </a:cubicBezTo>
                    <a:cubicBezTo>
                      <a:pt x="0" y="456"/>
                      <a:pt x="0" y="456"/>
                      <a:pt x="0" y="456"/>
                    </a:cubicBezTo>
                    <a:cubicBezTo>
                      <a:pt x="1" y="457"/>
                      <a:pt x="2" y="457"/>
                      <a:pt x="3" y="458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9" y="633"/>
                      <a:pt x="300" y="633"/>
                      <a:pt x="301" y="633"/>
                    </a:cubicBezTo>
                    <a:cubicBezTo>
                      <a:pt x="302" y="633"/>
                      <a:pt x="303" y="633"/>
                      <a:pt x="304" y="633"/>
                    </a:cubicBezTo>
                    <a:cubicBezTo>
                      <a:pt x="390" y="584"/>
                      <a:pt x="390" y="584"/>
                      <a:pt x="390" y="584"/>
                    </a:cubicBezTo>
                    <a:cubicBezTo>
                      <a:pt x="468" y="631"/>
                      <a:pt x="468" y="631"/>
                      <a:pt x="468" y="631"/>
                    </a:cubicBezTo>
                    <a:cubicBezTo>
                      <a:pt x="469" y="631"/>
                      <a:pt x="470" y="632"/>
                      <a:pt x="471" y="632"/>
                    </a:cubicBezTo>
                    <a:cubicBezTo>
                      <a:pt x="472" y="632"/>
                      <a:pt x="473" y="631"/>
                      <a:pt x="474" y="631"/>
                    </a:cubicBezTo>
                    <a:cubicBezTo>
                      <a:pt x="620" y="543"/>
                      <a:pt x="620" y="543"/>
                      <a:pt x="620" y="543"/>
                    </a:cubicBezTo>
                    <a:cubicBezTo>
                      <a:pt x="766" y="628"/>
                      <a:pt x="766" y="628"/>
                      <a:pt x="766" y="628"/>
                    </a:cubicBezTo>
                    <a:cubicBezTo>
                      <a:pt x="766" y="629"/>
                      <a:pt x="767" y="629"/>
                      <a:pt x="768" y="629"/>
                    </a:cubicBezTo>
                    <a:cubicBezTo>
                      <a:pt x="768" y="629"/>
                      <a:pt x="768" y="629"/>
                      <a:pt x="768" y="629"/>
                    </a:cubicBezTo>
                    <a:cubicBezTo>
                      <a:pt x="770" y="629"/>
                      <a:pt x="771" y="629"/>
                      <a:pt x="772" y="628"/>
                    </a:cubicBezTo>
                    <a:cubicBezTo>
                      <a:pt x="927" y="536"/>
                      <a:pt x="927" y="536"/>
                      <a:pt x="927" y="536"/>
                    </a:cubicBezTo>
                    <a:cubicBezTo>
                      <a:pt x="927" y="535"/>
                      <a:pt x="928" y="535"/>
                      <a:pt x="928" y="534"/>
                    </a:cubicBezTo>
                    <a:cubicBezTo>
                      <a:pt x="929" y="534"/>
                      <a:pt x="929" y="534"/>
                      <a:pt x="929" y="534"/>
                    </a:cubicBezTo>
                    <a:cubicBezTo>
                      <a:pt x="929" y="533"/>
                      <a:pt x="929" y="532"/>
                      <a:pt x="929" y="531"/>
                    </a:cubicBezTo>
                    <a:cubicBezTo>
                      <a:pt x="929" y="524"/>
                      <a:pt x="929" y="524"/>
                      <a:pt x="929" y="524"/>
                    </a:cubicBezTo>
                    <a:cubicBezTo>
                      <a:pt x="929" y="523"/>
                      <a:pt x="929" y="522"/>
                      <a:pt x="928" y="521"/>
                    </a:cubicBezTo>
                    <a:cubicBezTo>
                      <a:pt x="928" y="520"/>
                      <a:pt x="927" y="520"/>
                      <a:pt x="926" y="519"/>
                    </a:cubicBezTo>
                    <a:cubicBezTo>
                      <a:pt x="861" y="483"/>
                      <a:pt x="861" y="483"/>
                      <a:pt x="861" y="483"/>
                    </a:cubicBezTo>
                    <a:cubicBezTo>
                      <a:pt x="861" y="401"/>
                      <a:pt x="861" y="401"/>
                      <a:pt x="861" y="401"/>
                    </a:cubicBezTo>
                    <a:cubicBezTo>
                      <a:pt x="862" y="397"/>
                      <a:pt x="863" y="394"/>
                      <a:pt x="863" y="391"/>
                    </a:cubicBezTo>
                    <a:cubicBezTo>
                      <a:pt x="863" y="391"/>
                      <a:pt x="863" y="391"/>
                      <a:pt x="863" y="391"/>
                    </a:cubicBezTo>
                    <a:cubicBezTo>
                      <a:pt x="863" y="389"/>
                      <a:pt x="863" y="389"/>
                      <a:pt x="863" y="388"/>
                    </a:cubicBezTo>
                    <a:cubicBezTo>
                      <a:pt x="863" y="377"/>
                      <a:pt x="863" y="377"/>
                      <a:pt x="863" y="377"/>
                    </a:cubicBezTo>
                    <a:cubicBezTo>
                      <a:pt x="863" y="375"/>
                      <a:pt x="863" y="373"/>
                      <a:pt x="863" y="371"/>
                    </a:cubicBezTo>
                    <a:cubicBezTo>
                      <a:pt x="862" y="365"/>
                      <a:pt x="860" y="359"/>
                      <a:pt x="856" y="353"/>
                    </a:cubicBezTo>
                    <a:cubicBezTo>
                      <a:pt x="855" y="352"/>
                      <a:pt x="855" y="351"/>
                      <a:pt x="854" y="351"/>
                    </a:cubicBezTo>
                    <a:cubicBezTo>
                      <a:pt x="854" y="351"/>
                      <a:pt x="854" y="351"/>
                      <a:pt x="854" y="351"/>
                    </a:cubicBezTo>
                    <a:cubicBezTo>
                      <a:pt x="699" y="261"/>
                      <a:pt x="699" y="261"/>
                      <a:pt x="699" y="261"/>
                    </a:cubicBezTo>
                    <a:cubicBezTo>
                      <a:pt x="698" y="184"/>
                      <a:pt x="698" y="184"/>
                      <a:pt x="698" y="184"/>
                    </a:cubicBezTo>
                    <a:cubicBezTo>
                      <a:pt x="698" y="183"/>
                      <a:pt x="698" y="182"/>
                      <a:pt x="698" y="181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7" name="Freeform 29"/>
              <p:cNvSpPr>
                <a:spLocks noEditPoints="1"/>
              </p:cNvSpPr>
              <p:nvPr/>
            </p:nvSpPr>
            <p:spPr bwMode="auto">
              <a:xfrm>
                <a:off x="4716" y="4584"/>
                <a:ext cx="1035" cy="682"/>
              </a:xfrm>
              <a:custGeom>
                <a:avLst/>
                <a:gdLst>
                  <a:gd name="T0" fmla="*/ 1035 w 919"/>
                  <a:gd name="T1" fmla="*/ 576 h 623"/>
                  <a:gd name="T2" fmla="*/ 1035 w 919"/>
                  <a:gd name="T3" fmla="*/ 568 h 623"/>
                  <a:gd name="T4" fmla="*/ 957 w 919"/>
                  <a:gd name="T5" fmla="*/ 528 h 623"/>
                  <a:gd name="T6" fmla="*/ 957 w 919"/>
                  <a:gd name="T7" fmla="*/ 431 h 623"/>
                  <a:gd name="T8" fmla="*/ 960 w 919"/>
                  <a:gd name="T9" fmla="*/ 421 h 623"/>
                  <a:gd name="T10" fmla="*/ 960 w 919"/>
                  <a:gd name="T11" fmla="*/ 419 h 623"/>
                  <a:gd name="T12" fmla="*/ 960 w 919"/>
                  <a:gd name="T13" fmla="*/ 406 h 623"/>
                  <a:gd name="T14" fmla="*/ 960 w 919"/>
                  <a:gd name="T15" fmla="*/ 401 h 623"/>
                  <a:gd name="T16" fmla="*/ 953 w 919"/>
                  <a:gd name="T17" fmla="*/ 384 h 623"/>
                  <a:gd name="T18" fmla="*/ 775 w 919"/>
                  <a:gd name="T19" fmla="*/ 284 h 623"/>
                  <a:gd name="T20" fmla="*/ 775 w 919"/>
                  <a:gd name="T21" fmla="*/ 196 h 623"/>
                  <a:gd name="T22" fmla="*/ 518 w 919"/>
                  <a:gd name="T23" fmla="*/ 51 h 623"/>
                  <a:gd name="T24" fmla="*/ 493 w 919"/>
                  <a:gd name="T25" fmla="*/ 66 h 623"/>
                  <a:gd name="T26" fmla="*/ 376 w 919"/>
                  <a:gd name="T27" fmla="*/ 0 h 623"/>
                  <a:gd name="T28" fmla="*/ 291 w 919"/>
                  <a:gd name="T29" fmla="*/ 48 h 623"/>
                  <a:gd name="T30" fmla="*/ 291 w 919"/>
                  <a:gd name="T31" fmla="*/ 56 h 623"/>
                  <a:gd name="T32" fmla="*/ 152 w 919"/>
                  <a:gd name="T33" fmla="*/ 135 h 623"/>
                  <a:gd name="T34" fmla="*/ 152 w 919"/>
                  <a:gd name="T35" fmla="*/ 135 h 623"/>
                  <a:gd name="T36" fmla="*/ 152 w 919"/>
                  <a:gd name="T37" fmla="*/ 161 h 623"/>
                  <a:gd name="T38" fmla="*/ 89 w 919"/>
                  <a:gd name="T39" fmla="*/ 196 h 623"/>
                  <a:gd name="T40" fmla="*/ 89 w 919"/>
                  <a:gd name="T41" fmla="*/ 292 h 623"/>
                  <a:gd name="T42" fmla="*/ 77 w 919"/>
                  <a:gd name="T43" fmla="*/ 299 h 623"/>
                  <a:gd name="T44" fmla="*/ 77 w 919"/>
                  <a:gd name="T45" fmla="*/ 380 h 623"/>
                  <a:gd name="T46" fmla="*/ 66 w 919"/>
                  <a:gd name="T47" fmla="*/ 385 h 623"/>
                  <a:gd name="T48" fmla="*/ 75 w 919"/>
                  <a:gd name="T49" fmla="*/ 380 h 623"/>
                  <a:gd name="T50" fmla="*/ 75 w 919"/>
                  <a:gd name="T51" fmla="*/ 380 h 623"/>
                  <a:gd name="T52" fmla="*/ 46 w 919"/>
                  <a:gd name="T53" fmla="*/ 395 h 623"/>
                  <a:gd name="T54" fmla="*/ 46 w 919"/>
                  <a:gd name="T55" fmla="*/ 395 h 623"/>
                  <a:gd name="T56" fmla="*/ 46 w 919"/>
                  <a:gd name="T57" fmla="*/ 395 h 623"/>
                  <a:gd name="T58" fmla="*/ 46 w 919"/>
                  <a:gd name="T59" fmla="*/ 395 h 623"/>
                  <a:gd name="T60" fmla="*/ 46 w 919"/>
                  <a:gd name="T61" fmla="*/ 403 h 623"/>
                  <a:gd name="T62" fmla="*/ 75 w 919"/>
                  <a:gd name="T63" fmla="*/ 420 h 623"/>
                  <a:gd name="T64" fmla="*/ 75 w 919"/>
                  <a:gd name="T65" fmla="*/ 411 h 623"/>
                  <a:gd name="T66" fmla="*/ 77 w 919"/>
                  <a:gd name="T67" fmla="*/ 411 h 623"/>
                  <a:gd name="T68" fmla="*/ 77 w 919"/>
                  <a:gd name="T69" fmla="*/ 437 h 623"/>
                  <a:gd name="T70" fmla="*/ 75 w 919"/>
                  <a:gd name="T71" fmla="*/ 437 h 623"/>
                  <a:gd name="T72" fmla="*/ 75 w 919"/>
                  <a:gd name="T73" fmla="*/ 442 h 623"/>
                  <a:gd name="T74" fmla="*/ 0 w 919"/>
                  <a:gd name="T75" fmla="*/ 483 h 623"/>
                  <a:gd name="T76" fmla="*/ 0 w 919"/>
                  <a:gd name="T77" fmla="*/ 490 h 623"/>
                  <a:gd name="T78" fmla="*/ 333 w 919"/>
                  <a:gd name="T79" fmla="*/ 682 h 623"/>
                  <a:gd name="T80" fmla="*/ 434 w 919"/>
                  <a:gd name="T81" fmla="*/ 626 h 623"/>
                  <a:gd name="T82" fmla="*/ 524 w 919"/>
                  <a:gd name="T83" fmla="*/ 680 h 623"/>
                  <a:gd name="T84" fmla="*/ 693 w 919"/>
                  <a:gd name="T85" fmla="*/ 581 h 623"/>
                  <a:gd name="T86" fmla="*/ 860 w 919"/>
                  <a:gd name="T87" fmla="*/ 677 h 623"/>
                  <a:gd name="T88" fmla="*/ 860 w 919"/>
                  <a:gd name="T89" fmla="*/ 677 h 623"/>
                  <a:gd name="T90" fmla="*/ 860 w 919"/>
                  <a:gd name="T91" fmla="*/ 678 h 623"/>
                  <a:gd name="T92" fmla="*/ 1035 w 919"/>
                  <a:gd name="T93" fmla="*/ 576 h 623"/>
                  <a:gd name="T94" fmla="*/ 332 w 919"/>
                  <a:gd name="T95" fmla="*/ 444 h 623"/>
                  <a:gd name="T96" fmla="*/ 332 w 919"/>
                  <a:gd name="T97" fmla="*/ 444 h 62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19" h="623">
                    <a:moveTo>
                      <a:pt x="919" y="526"/>
                    </a:moveTo>
                    <a:cubicBezTo>
                      <a:pt x="919" y="519"/>
                      <a:pt x="919" y="519"/>
                      <a:pt x="919" y="519"/>
                    </a:cubicBezTo>
                    <a:cubicBezTo>
                      <a:pt x="850" y="482"/>
                      <a:pt x="850" y="482"/>
                      <a:pt x="850" y="482"/>
                    </a:cubicBezTo>
                    <a:cubicBezTo>
                      <a:pt x="850" y="394"/>
                      <a:pt x="850" y="394"/>
                      <a:pt x="850" y="394"/>
                    </a:cubicBezTo>
                    <a:cubicBezTo>
                      <a:pt x="851" y="391"/>
                      <a:pt x="852" y="389"/>
                      <a:pt x="852" y="385"/>
                    </a:cubicBezTo>
                    <a:cubicBezTo>
                      <a:pt x="852" y="385"/>
                      <a:pt x="852" y="384"/>
                      <a:pt x="852" y="383"/>
                    </a:cubicBezTo>
                    <a:cubicBezTo>
                      <a:pt x="852" y="371"/>
                      <a:pt x="852" y="371"/>
                      <a:pt x="852" y="371"/>
                    </a:cubicBezTo>
                    <a:cubicBezTo>
                      <a:pt x="852" y="369"/>
                      <a:pt x="852" y="368"/>
                      <a:pt x="852" y="366"/>
                    </a:cubicBezTo>
                    <a:cubicBezTo>
                      <a:pt x="851" y="361"/>
                      <a:pt x="849" y="356"/>
                      <a:pt x="846" y="351"/>
                    </a:cubicBezTo>
                    <a:cubicBezTo>
                      <a:pt x="688" y="259"/>
                      <a:pt x="688" y="259"/>
                      <a:pt x="688" y="259"/>
                    </a:cubicBezTo>
                    <a:cubicBezTo>
                      <a:pt x="688" y="179"/>
                      <a:pt x="688" y="179"/>
                      <a:pt x="688" y="179"/>
                    </a:cubicBezTo>
                    <a:cubicBezTo>
                      <a:pt x="460" y="47"/>
                      <a:pt x="460" y="47"/>
                      <a:pt x="460" y="47"/>
                    </a:cubicBezTo>
                    <a:cubicBezTo>
                      <a:pt x="438" y="60"/>
                      <a:pt x="438" y="60"/>
                      <a:pt x="438" y="60"/>
                    </a:cubicBezTo>
                    <a:cubicBezTo>
                      <a:pt x="334" y="0"/>
                      <a:pt x="334" y="0"/>
                      <a:pt x="334" y="0"/>
                    </a:cubicBezTo>
                    <a:cubicBezTo>
                      <a:pt x="258" y="44"/>
                      <a:pt x="258" y="44"/>
                      <a:pt x="258" y="44"/>
                    </a:cubicBezTo>
                    <a:cubicBezTo>
                      <a:pt x="258" y="51"/>
                      <a:pt x="258" y="51"/>
                      <a:pt x="258" y="51"/>
                    </a:cubicBezTo>
                    <a:cubicBezTo>
                      <a:pt x="135" y="123"/>
                      <a:pt x="135" y="123"/>
                      <a:pt x="135" y="123"/>
                    </a:cubicBezTo>
                    <a:cubicBezTo>
                      <a:pt x="135" y="123"/>
                      <a:pt x="135" y="123"/>
                      <a:pt x="135" y="123"/>
                    </a:cubicBezTo>
                    <a:cubicBezTo>
                      <a:pt x="135" y="147"/>
                      <a:pt x="135" y="147"/>
                      <a:pt x="135" y="147"/>
                    </a:cubicBezTo>
                    <a:cubicBezTo>
                      <a:pt x="79" y="179"/>
                      <a:pt x="79" y="179"/>
                      <a:pt x="79" y="179"/>
                    </a:cubicBezTo>
                    <a:cubicBezTo>
                      <a:pt x="79" y="267"/>
                      <a:pt x="79" y="267"/>
                      <a:pt x="79" y="267"/>
                    </a:cubicBezTo>
                    <a:cubicBezTo>
                      <a:pt x="68" y="273"/>
                      <a:pt x="68" y="273"/>
                      <a:pt x="68" y="273"/>
                    </a:cubicBezTo>
                    <a:cubicBezTo>
                      <a:pt x="68" y="347"/>
                      <a:pt x="68" y="347"/>
                      <a:pt x="68" y="347"/>
                    </a:cubicBezTo>
                    <a:cubicBezTo>
                      <a:pt x="59" y="352"/>
                      <a:pt x="59" y="352"/>
                      <a:pt x="59" y="352"/>
                    </a:cubicBezTo>
                    <a:cubicBezTo>
                      <a:pt x="67" y="347"/>
                      <a:pt x="67" y="347"/>
                      <a:pt x="67" y="347"/>
                    </a:cubicBezTo>
                    <a:cubicBezTo>
                      <a:pt x="67" y="347"/>
                      <a:pt x="67" y="347"/>
                      <a:pt x="67" y="347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41" y="368"/>
                      <a:pt x="41" y="368"/>
                      <a:pt x="41" y="368"/>
                    </a:cubicBezTo>
                    <a:cubicBezTo>
                      <a:pt x="67" y="384"/>
                      <a:pt x="67" y="384"/>
                      <a:pt x="67" y="384"/>
                    </a:cubicBezTo>
                    <a:cubicBezTo>
                      <a:pt x="67" y="375"/>
                      <a:pt x="67" y="375"/>
                      <a:pt x="67" y="375"/>
                    </a:cubicBezTo>
                    <a:cubicBezTo>
                      <a:pt x="68" y="375"/>
                      <a:pt x="68" y="375"/>
                      <a:pt x="68" y="375"/>
                    </a:cubicBezTo>
                    <a:cubicBezTo>
                      <a:pt x="68" y="399"/>
                      <a:pt x="68" y="399"/>
                      <a:pt x="68" y="399"/>
                    </a:cubicBezTo>
                    <a:cubicBezTo>
                      <a:pt x="67" y="399"/>
                      <a:pt x="67" y="399"/>
                      <a:pt x="67" y="399"/>
                    </a:cubicBezTo>
                    <a:cubicBezTo>
                      <a:pt x="67" y="404"/>
                      <a:pt x="67" y="404"/>
                      <a:pt x="67" y="404"/>
                    </a:cubicBezTo>
                    <a:cubicBezTo>
                      <a:pt x="0" y="441"/>
                      <a:pt x="0" y="441"/>
                      <a:pt x="0" y="441"/>
                    </a:cubicBezTo>
                    <a:cubicBezTo>
                      <a:pt x="0" y="448"/>
                      <a:pt x="0" y="448"/>
                      <a:pt x="0" y="448"/>
                    </a:cubicBezTo>
                    <a:cubicBezTo>
                      <a:pt x="296" y="623"/>
                      <a:pt x="296" y="623"/>
                      <a:pt x="296" y="623"/>
                    </a:cubicBezTo>
                    <a:cubicBezTo>
                      <a:pt x="385" y="572"/>
                      <a:pt x="385" y="572"/>
                      <a:pt x="385" y="572"/>
                    </a:cubicBezTo>
                    <a:cubicBezTo>
                      <a:pt x="465" y="621"/>
                      <a:pt x="465" y="621"/>
                      <a:pt x="465" y="621"/>
                    </a:cubicBezTo>
                    <a:cubicBezTo>
                      <a:pt x="615" y="531"/>
                      <a:pt x="615" y="531"/>
                      <a:pt x="615" y="531"/>
                    </a:cubicBezTo>
                    <a:cubicBezTo>
                      <a:pt x="764" y="618"/>
                      <a:pt x="764" y="618"/>
                      <a:pt x="764" y="618"/>
                    </a:cubicBezTo>
                    <a:cubicBezTo>
                      <a:pt x="764" y="618"/>
                      <a:pt x="764" y="618"/>
                      <a:pt x="764" y="618"/>
                    </a:cubicBezTo>
                    <a:cubicBezTo>
                      <a:pt x="764" y="619"/>
                      <a:pt x="764" y="619"/>
                      <a:pt x="764" y="619"/>
                    </a:cubicBezTo>
                    <a:lnTo>
                      <a:pt x="919" y="526"/>
                    </a:lnTo>
                    <a:close/>
                    <a:moveTo>
                      <a:pt x="295" y="406"/>
                    </a:moveTo>
                    <a:cubicBezTo>
                      <a:pt x="295" y="406"/>
                      <a:pt x="295" y="406"/>
                      <a:pt x="295" y="406"/>
                    </a:cubicBez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8" name="Freeform 30"/>
              <p:cNvSpPr>
                <a:spLocks noEditPoints="1"/>
              </p:cNvSpPr>
              <p:nvPr/>
            </p:nvSpPr>
            <p:spPr bwMode="auto">
              <a:xfrm>
                <a:off x="4836" y="4664"/>
                <a:ext cx="965" cy="445"/>
              </a:xfrm>
              <a:custGeom>
                <a:avLst/>
                <a:gdLst>
                  <a:gd name="T0" fmla="*/ 588 w 730"/>
                  <a:gd name="T1" fmla="*/ 103 h 337"/>
                  <a:gd name="T2" fmla="*/ 488 w 730"/>
                  <a:gd name="T3" fmla="*/ 215 h 337"/>
                  <a:gd name="T4" fmla="*/ 477 w 730"/>
                  <a:gd name="T5" fmla="*/ 209 h 337"/>
                  <a:gd name="T6" fmla="*/ 346 w 730"/>
                  <a:gd name="T7" fmla="*/ 277 h 337"/>
                  <a:gd name="T8" fmla="*/ 227 w 730"/>
                  <a:gd name="T9" fmla="*/ 207 h 337"/>
                  <a:gd name="T10" fmla="*/ 185 w 730"/>
                  <a:gd name="T11" fmla="*/ 185 h 337"/>
                  <a:gd name="T12" fmla="*/ 286 w 730"/>
                  <a:gd name="T13" fmla="*/ 99 h 337"/>
                  <a:gd name="T14" fmla="*/ 221 w 730"/>
                  <a:gd name="T15" fmla="*/ 62 h 337"/>
                  <a:gd name="T16" fmla="*/ 87 w 730"/>
                  <a:gd name="T17" fmla="*/ 87 h 337"/>
                  <a:gd name="T18" fmla="*/ 104 w 730"/>
                  <a:gd name="T19" fmla="*/ 110 h 337"/>
                  <a:gd name="T20" fmla="*/ 104 w 730"/>
                  <a:gd name="T21" fmla="*/ 213 h 337"/>
                  <a:gd name="T22" fmla="*/ 0 w 730"/>
                  <a:gd name="T23" fmla="*/ 287 h 337"/>
                  <a:gd name="T24" fmla="*/ 275 w 730"/>
                  <a:gd name="T25" fmla="*/ 442 h 337"/>
                  <a:gd name="T26" fmla="*/ 488 w 730"/>
                  <a:gd name="T27" fmla="*/ 436 h 337"/>
                  <a:gd name="T28" fmla="*/ 689 w 730"/>
                  <a:gd name="T29" fmla="*/ 321 h 337"/>
                  <a:gd name="T30" fmla="*/ 890 w 730"/>
                  <a:gd name="T31" fmla="*/ 436 h 337"/>
                  <a:gd name="T32" fmla="*/ 965 w 730"/>
                  <a:gd name="T33" fmla="*/ 392 h 337"/>
                  <a:gd name="T34" fmla="*/ 679 w 730"/>
                  <a:gd name="T35" fmla="*/ 210 h 337"/>
                  <a:gd name="T36" fmla="*/ 689 w 730"/>
                  <a:gd name="T37" fmla="*/ 205 h 337"/>
                  <a:gd name="T38" fmla="*/ 488 w 730"/>
                  <a:gd name="T39" fmla="*/ 0 h 337"/>
                  <a:gd name="T40" fmla="*/ 588 w 730"/>
                  <a:gd name="T41" fmla="*/ 74 h 337"/>
                  <a:gd name="T42" fmla="*/ 590 w 730"/>
                  <a:gd name="T43" fmla="*/ 73 h 337"/>
                  <a:gd name="T44" fmla="*/ 479 w 730"/>
                  <a:gd name="T45" fmla="*/ 8 h 337"/>
                  <a:gd name="T46" fmla="*/ 759 w 730"/>
                  <a:gd name="T47" fmla="*/ 161 h 337"/>
                  <a:gd name="T48" fmla="*/ 686 w 730"/>
                  <a:gd name="T49" fmla="*/ 203 h 337"/>
                  <a:gd name="T50" fmla="*/ 677 w 730"/>
                  <a:gd name="T51" fmla="*/ 209 h 337"/>
                  <a:gd name="T52" fmla="*/ 677 w 730"/>
                  <a:gd name="T53" fmla="*/ 231 h 337"/>
                  <a:gd name="T54" fmla="*/ 678 w 730"/>
                  <a:gd name="T55" fmla="*/ 232 h 337"/>
                  <a:gd name="T56" fmla="*/ 890 w 730"/>
                  <a:gd name="T57" fmla="*/ 433 h 337"/>
                  <a:gd name="T58" fmla="*/ 689 w 730"/>
                  <a:gd name="T59" fmla="*/ 318 h 337"/>
                  <a:gd name="T60" fmla="*/ 488 w 730"/>
                  <a:gd name="T61" fmla="*/ 433 h 337"/>
                  <a:gd name="T62" fmla="*/ 387 w 730"/>
                  <a:gd name="T63" fmla="*/ 376 h 337"/>
                  <a:gd name="T64" fmla="*/ 271 w 730"/>
                  <a:gd name="T65" fmla="*/ 442 h 337"/>
                  <a:gd name="T66" fmla="*/ 106 w 730"/>
                  <a:gd name="T67" fmla="*/ 228 h 337"/>
                  <a:gd name="T68" fmla="*/ 107 w 730"/>
                  <a:gd name="T69" fmla="*/ 226 h 337"/>
                  <a:gd name="T70" fmla="*/ 107 w 730"/>
                  <a:gd name="T71" fmla="*/ 213 h 337"/>
                  <a:gd name="T72" fmla="*/ 20 w 730"/>
                  <a:gd name="T73" fmla="*/ 162 h 337"/>
                  <a:gd name="T74" fmla="*/ 107 w 730"/>
                  <a:gd name="T75" fmla="*/ 111 h 337"/>
                  <a:gd name="T76" fmla="*/ 107 w 730"/>
                  <a:gd name="T77" fmla="*/ 98 h 337"/>
                  <a:gd name="T78" fmla="*/ 106 w 730"/>
                  <a:gd name="T79" fmla="*/ 95 h 337"/>
                  <a:gd name="T80" fmla="*/ 218 w 730"/>
                  <a:gd name="T81" fmla="*/ 15 h 337"/>
                  <a:gd name="T82" fmla="*/ 219 w 730"/>
                  <a:gd name="T83" fmla="*/ 63 h 337"/>
                  <a:gd name="T84" fmla="*/ 280 w 730"/>
                  <a:gd name="T85" fmla="*/ 99 h 337"/>
                  <a:gd name="T86" fmla="*/ 184 w 730"/>
                  <a:gd name="T87" fmla="*/ 156 h 337"/>
                  <a:gd name="T88" fmla="*/ 182 w 730"/>
                  <a:gd name="T89" fmla="*/ 185 h 337"/>
                  <a:gd name="T90" fmla="*/ 185 w 730"/>
                  <a:gd name="T91" fmla="*/ 186 h 337"/>
                  <a:gd name="T92" fmla="*/ 227 w 730"/>
                  <a:gd name="T93" fmla="*/ 210 h 337"/>
                  <a:gd name="T94" fmla="*/ 303 w 730"/>
                  <a:gd name="T95" fmla="*/ 255 h 337"/>
                  <a:gd name="T96" fmla="*/ 346 w 730"/>
                  <a:gd name="T97" fmla="*/ 280 h 337"/>
                  <a:gd name="T98" fmla="*/ 348 w 730"/>
                  <a:gd name="T99" fmla="*/ 280 h 337"/>
                  <a:gd name="T100" fmla="*/ 468 w 730"/>
                  <a:gd name="T101" fmla="*/ 206 h 337"/>
                  <a:gd name="T102" fmla="*/ 488 w 730"/>
                  <a:gd name="T103" fmla="*/ 218 h 337"/>
                  <a:gd name="T104" fmla="*/ 590 w 730"/>
                  <a:gd name="T105" fmla="*/ 160 h 337"/>
                  <a:gd name="T106" fmla="*/ 590 w 730"/>
                  <a:gd name="T107" fmla="*/ 157 h 337"/>
                  <a:gd name="T108" fmla="*/ 590 w 730"/>
                  <a:gd name="T109" fmla="*/ 74 h 33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730" h="337">
                    <a:moveTo>
                      <a:pt x="445" y="67"/>
                    </a:moveTo>
                    <a:cubicBezTo>
                      <a:pt x="445" y="78"/>
                      <a:pt x="445" y="78"/>
                      <a:pt x="445" y="78"/>
                    </a:cubicBezTo>
                    <a:cubicBezTo>
                      <a:pt x="445" y="119"/>
                      <a:pt x="445" y="119"/>
                      <a:pt x="445" y="119"/>
                    </a:cubicBezTo>
                    <a:cubicBezTo>
                      <a:pt x="369" y="163"/>
                      <a:pt x="369" y="163"/>
                      <a:pt x="369" y="163"/>
                    </a:cubicBezTo>
                    <a:cubicBezTo>
                      <a:pt x="369" y="163"/>
                      <a:pt x="369" y="163"/>
                      <a:pt x="369" y="163"/>
                    </a:cubicBezTo>
                    <a:cubicBezTo>
                      <a:pt x="361" y="158"/>
                      <a:pt x="361" y="158"/>
                      <a:pt x="361" y="158"/>
                    </a:cubicBezTo>
                    <a:cubicBezTo>
                      <a:pt x="354" y="154"/>
                      <a:pt x="354" y="154"/>
                      <a:pt x="354" y="154"/>
                    </a:cubicBezTo>
                    <a:cubicBezTo>
                      <a:pt x="262" y="210"/>
                      <a:pt x="262" y="210"/>
                      <a:pt x="262" y="210"/>
                    </a:cubicBezTo>
                    <a:cubicBezTo>
                      <a:pt x="232" y="192"/>
                      <a:pt x="203" y="175"/>
                      <a:pt x="174" y="158"/>
                    </a:cubicBezTo>
                    <a:cubicBezTo>
                      <a:pt x="173" y="158"/>
                      <a:pt x="172" y="157"/>
                      <a:pt x="172" y="157"/>
                    </a:cubicBezTo>
                    <a:cubicBezTo>
                      <a:pt x="162" y="151"/>
                      <a:pt x="152" y="146"/>
                      <a:pt x="143" y="141"/>
                    </a:cubicBezTo>
                    <a:cubicBezTo>
                      <a:pt x="142" y="141"/>
                      <a:pt x="141" y="140"/>
                      <a:pt x="140" y="140"/>
                    </a:cubicBezTo>
                    <a:cubicBezTo>
                      <a:pt x="140" y="119"/>
                      <a:pt x="140" y="119"/>
                      <a:pt x="140" y="119"/>
                    </a:cubicBezTo>
                    <a:cubicBezTo>
                      <a:pt x="216" y="75"/>
                      <a:pt x="216" y="75"/>
                      <a:pt x="216" y="75"/>
                    </a:cubicBezTo>
                    <a:cubicBezTo>
                      <a:pt x="169" y="48"/>
                      <a:pt x="169" y="48"/>
                      <a:pt x="169" y="48"/>
                    </a:cubicBezTo>
                    <a:cubicBezTo>
                      <a:pt x="167" y="47"/>
                      <a:pt x="167" y="47"/>
                      <a:pt x="167" y="47"/>
                    </a:cubicBezTo>
                    <a:cubicBezTo>
                      <a:pt x="167" y="8"/>
                      <a:pt x="167" y="8"/>
                      <a:pt x="167" y="8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12" y="123"/>
                      <a:pt x="12" y="123"/>
                      <a:pt x="12" y="123"/>
                    </a:cubicBezTo>
                    <a:cubicBezTo>
                      <a:pt x="79" y="161"/>
                      <a:pt x="79" y="161"/>
                      <a:pt x="79" y="161"/>
                    </a:cubicBezTo>
                    <a:cubicBezTo>
                      <a:pt x="79" y="171"/>
                      <a:pt x="79" y="171"/>
                      <a:pt x="79" y="171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205" y="337"/>
                      <a:pt x="205" y="337"/>
                      <a:pt x="205" y="337"/>
                    </a:cubicBezTo>
                    <a:cubicBezTo>
                      <a:pt x="208" y="335"/>
                      <a:pt x="208" y="335"/>
                      <a:pt x="208" y="335"/>
                    </a:cubicBezTo>
                    <a:cubicBezTo>
                      <a:pt x="293" y="286"/>
                      <a:pt x="293" y="286"/>
                      <a:pt x="293" y="286"/>
                    </a:cubicBezTo>
                    <a:cubicBezTo>
                      <a:pt x="369" y="330"/>
                      <a:pt x="369" y="330"/>
                      <a:pt x="369" y="330"/>
                    </a:cubicBezTo>
                    <a:cubicBezTo>
                      <a:pt x="371" y="329"/>
                      <a:pt x="371" y="329"/>
                      <a:pt x="371" y="329"/>
                    </a:cubicBezTo>
                    <a:cubicBezTo>
                      <a:pt x="521" y="243"/>
                      <a:pt x="521" y="243"/>
                      <a:pt x="521" y="243"/>
                    </a:cubicBezTo>
                    <a:cubicBezTo>
                      <a:pt x="523" y="244"/>
                      <a:pt x="523" y="244"/>
                      <a:pt x="523" y="244"/>
                    </a:cubicBezTo>
                    <a:cubicBezTo>
                      <a:pt x="673" y="330"/>
                      <a:pt x="673" y="330"/>
                      <a:pt x="673" y="330"/>
                    </a:cubicBezTo>
                    <a:cubicBezTo>
                      <a:pt x="675" y="329"/>
                      <a:pt x="675" y="329"/>
                      <a:pt x="675" y="329"/>
                    </a:cubicBezTo>
                    <a:cubicBezTo>
                      <a:pt x="730" y="297"/>
                      <a:pt x="730" y="297"/>
                      <a:pt x="730" y="297"/>
                    </a:cubicBezTo>
                    <a:cubicBezTo>
                      <a:pt x="514" y="175"/>
                      <a:pt x="514" y="175"/>
                      <a:pt x="514" y="175"/>
                    </a:cubicBezTo>
                    <a:cubicBezTo>
                      <a:pt x="514" y="159"/>
                      <a:pt x="514" y="159"/>
                      <a:pt x="514" y="159"/>
                    </a:cubicBezTo>
                    <a:cubicBezTo>
                      <a:pt x="521" y="155"/>
                      <a:pt x="521" y="155"/>
                      <a:pt x="521" y="155"/>
                    </a:cubicBezTo>
                    <a:cubicBezTo>
                      <a:pt x="521" y="155"/>
                      <a:pt x="521" y="155"/>
                      <a:pt x="521" y="155"/>
                    </a:cubicBezTo>
                    <a:cubicBezTo>
                      <a:pt x="578" y="122"/>
                      <a:pt x="578" y="122"/>
                      <a:pt x="578" y="122"/>
                    </a:cubicBezTo>
                    <a:cubicBezTo>
                      <a:pt x="369" y="0"/>
                      <a:pt x="369" y="0"/>
                      <a:pt x="369" y="0"/>
                    </a:cubicBezTo>
                    <a:cubicBezTo>
                      <a:pt x="358" y="6"/>
                      <a:pt x="358" y="6"/>
                      <a:pt x="358" y="6"/>
                    </a:cubicBezTo>
                    <a:cubicBezTo>
                      <a:pt x="445" y="56"/>
                      <a:pt x="445" y="56"/>
                      <a:pt x="445" y="56"/>
                    </a:cubicBezTo>
                    <a:lnTo>
                      <a:pt x="445" y="67"/>
                    </a:lnTo>
                    <a:close/>
                    <a:moveTo>
                      <a:pt x="446" y="55"/>
                    </a:moveTo>
                    <a:cubicBezTo>
                      <a:pt x="446" y="55"/>
                      <a:pt x="446" y="55"/>
                      <a:pt x="446" y="55"/>
                    </a:cubicBezTo>
                    <a:cubicBezTo>
                      <a:pt x="362" y="6"/>
                      <a:pt x="362" y="6"/>
                      <a:pt x="362" y="6"/>
                    </a:cubicBezTo>
                    <a:cubicBezTo>
                      <a:pt x="369" y="3"/>
                      <a:pt x="369" y="3"/>
                      <a:pt x="369" y="3"/>
                    </a:cubicBezTo>
                    <a:cubicBezTo>
                      <a:pt x="574" y="122"/>
                      <a:pt x="574" y="122"/>
                      <a:pt x="574" y="122"/>
                    </a:cubicBezTo>
                    <a:cubicBezTo>
                      <a:pt x="520" y="153"/>
                      <a:pt x="520" y="153"/>
                      <a:pt x="520" y="153"/>
                    </a:cubicBezTo>
                    <a:cubicBezTo>
                      <a:pt x="520" y="153"/>
                      <a:pt x="519" y="153"/>
                      <a:pt x="519" y="154"/>
                    </a:cubicBezTo>
                    <a:cubicBezTo>
                      <a:pt x="513" y="157"/>
                      <a:pt x="513" y="157"/>
                      <a:pt x="513" y="157"/>
                    </a:cubicBezTo>
                    <a:cubicBezTo>
                      <a:pt x="512" y="158"/>
                      <a:pt x="512" y="158"/>
                      <a:pt x="512" y="158"/>
                    </a:cubicBezTo>
                    <a:cubicBezTo>
                      <a:pt x="512" y="158"/>
                      <a:pt x="512" y="159"/>
                      <a:pt x="512" y="159"/>
                    </a:cubicBezTo>
                    <a:cubicBezTo>
                      <a:pt x="512" y="175"/>
                      <a:pt x="512" y="175"/>
                      <a:pt x="512" y="175"/>
                    </a:cubicBezTo>
                    <a:cubicBezTo>
                      <a:pt x="512" y="175"/>
                      <a:pt x="512" y="175"/>
                      <a:pt x="512" y="175"/>
                    </a:cubicBezTo>
                    <a:cubicBezTo>
                      <a:pt x="512" y="175"/>
                      <a:pt x="513" y="176"/>
                      <a:pt x="513" y="176"/>
                    </a:cubicBezTo>
                    <a:cubicBezTo>
                      <a:pt x="726" y="297"/>
                      <a:pt x="726" y="297"/>
                      <a:pt x="726" y="297"/>
                    </a:cubicBezTo>
                    <a:cubicBezTo>
                      <a:pt x="673" y="328"/>
                      <a:pt x="673" y="328"/>
                      <a:pt x="673" y="328"/>
                    </a:cubicBezTo>
                    <a:cubicBezTo>
                      <a:pt x="522" y="241"/>
                      <a:pt x="522" y="241"/>
                      <a:pt x="522" y="241"/>
                    </a:cubicBezTo>
                    <a:cubicBezTo>
                      <a:pt x="522" y="241"/>
                      <a:pt x="521" y="241"/>
                      <a:pt x="521" y="241"/>
                    </a:cubicBezTo>
                    <a:cubicBezTo>
                      <a:pt x="520" y="241"/>
                      <a:pt x="520" y="241"/>
                      <a:pt x="520" y="241"/>
                    </a:cubicBezTo>
                    <a:cubicBezTo>
                      <a:pt x="369" y="328"/>
                      <a:pt x="369" y="328"/>
                      <a:pt x="369" y="328"/>
                    </a:cubicBezTo>
                    <a:cubicBezTo>
                      <a:pt x="294" y="285"/>
                      <a:pt x="294" y="285"/>
                      <a:pt x="294" y="285"/>
                    </a:cubicBezTo>
                    <a:cubicBezTo>
                      <a:pt x="294" y="285"/>
                      <a:pt x="293" y="285"/>
                      <a:pt x="293" y="285"/>
                    </a:cubicBezTo>
                    <a:cubicBezTo>
                      <a:pt x="292" y="285"/>
                      <a:pt x="292" y="285"/>
                      <a:pt x="292" y="285"/>
                    </a:cubicBezTo>
                    <a:cubicBezTo>
                      <a:pt x="205" y="335"/>
                      <a:pt x="205" y="335"/>
                      <a:pt x="205" y="335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80" y="173"/>
                      <a:pt x="80" y="173"/>
                      <a:pt x="80" y="173"/>
                    </a:cubicBezTo>
                    <a:cubicBezTo>
                      <a:pt x="80" y="173"/>
                      <a:pt x="80" y="172"/>
                      <a:pt x="81" y="172"/>
                    </a:cubicBezTo>
                    <a:cubicBezTo>
                      <a:pt x="81" y="172"/>
                      <a:pt x="81" y="171"/>
                      <a:pt x="81" y="171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80" y="160"/>
                      <a:pt x="80" y="160"/>
                      <a:pt x="80" y="160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0" y="85"/>
                      <a:pt x="80" y="85"/>
                      <a:pt x="81" y="84"/>
                    </a:cubicBezTo>
                    <a:cubicBezTo>
                      <a:pt x="81" y="84"/>
                      <a:pt x="81" y="84"/>
                      <a:pt x="81" y="83"/>
                    </a:cubicBezTo>
                    <a:cubicBezTo>
                      <a:pt x="81" y="74"/>
                      <a:pt x="81" y="74"/>
                      <a:pt x="81" y="74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0" y="73"/>
                      <a:pt x="80" y="72"/>
                      <a:pt x="80" y="72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165" y="11"/>
                      <a:pt x="165" y="11"/>
                      <a:pt x="165" y="11"/>
                    </a:cubicBezTo>
                    <a:cubicBezTo>
                      <a:pt x="165" y="47"/>
                      <a:pt x="165" y="47"/>
                      <a:pt x="165" y="47"/>
                    </a:cubicBezTo>
                    <a:cubicBezTo>
                      <a:pt x="165" y="47"/>
                      <a:pt x="166" y="47"/>
                      <a:pt x="166" y="48"/>
                    </a:cubicBezTo>
                    <a:cubicBezTo>
                      <a:pt x="166" y="48"/>
                      <a:pt x="166" y="48"/>
                      <a:pt x="166" y="49"/>
                    </a:cubicBezTo>
                    <a:cubicBezTo>
                      <a:pt x="212" y="75"/>
                      <a:pt x="212" y="75"/>
                      <a:pt x="212" y="75"/>
                    </a:cubicBezTo>
                    <a:cubicBezTo>
                      <a:pt x="139" y="117"/>
                      <a:pt x="139" y="117"/>
                      <a:pt x="139" y="117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38" y="118"/>
                      <a:pt x="138" y="119"/>
                      <a:pt x="138" y="119"/>
                    </a:cubicBezTo>
                    <a:cubicBezTo>
                      <a:pt x="138" y="140"/>
                      <a:pt x="138" y="140"/>
                      <a:pt x="138" y="140"/>
                    </a:cubicBezTo>
                    <a:cubicBezTo>
                      <a:pt x="138" y="140"/>
                      <a:pt x="138" y="141"/>
                      <a:pt x="139" y="141"/>
                    </a:cubicBezTo>
                    <a:cubicBezTo>
                      <a:pt x="139" y="141"/>
                      <a:pt x="139" y="141"/>
                      <a:pt x="140" y="141"/>
                    </a:cubicBezTo>
                    <a:cubicBezTo>
                      <a:pt x="140" y="142"/>
                      <a:pt x="142" y="143"/>
                      <a:pt x="143" y="143"/>
                    </a:cubicBezTo>
                    <a:cubicBezTo>
                      <a:pt x="152" y="149"/>
                      <a:pt x="162" y="154"/>
                      <a:pt x="172" y="159"/>
                    </a:cubicBezTo>
                    <a:cubicBezTo>
                      <a:pt x="188" y="168"/>
                      <a:pt x="203" y="177"/>
                      <a:pt x="219" y="186"/>
                    </a:cubicBezTo>
                    <a:cubicBezTo>
                      <a:pt x="229" y="193"/>
                      <a:pt x="229" y="193"/>
                      <a:pt x="229" y="193"/>
                    </a:cubicBezTo>
                    <a:cubicBezTo>
                      <a:pt x="240" y="199"/>
                      <a:pt x="250" y="205"/>
                      <a:pt x="261" y="212"/>
                    </a:cubicBezTo>
                    <a:cubicBezTo>
                      <a:pt x="261" y="212"/>
                      <a:pt x="261" y="212"/>
                      <a:pt x="262" y="212"/>
                    </a:cubicBezTo>
                    <a:cubicBezTo>
                      <a:pt x="262" y="212"/>
                      <a:pt x="262" y="212"/>
                      <a:pt x="263" y="212"/>
                    </a:cubicBezTo>
                    <a:cubicBezTo>
                      <a:pt x="263" y="212"/>
                      <a:pt x="263" y="212"/>
                      <a:pt x="263" y="212"/>
                    </a:cubicBezTo>
                    <a:cubicBezTo>
                      <a:pt x="263" y="211"/>
                      <a:pt x="263" y="211"/>
                      <a:pt x="263" y="211"/>
                    </a:cubicBezTo>
                    <a:cubicBezTo>
                      <a:pt x="354" y="156"/>
                      <a:pt x="354" y="156"/>
                      <a:pt x="354" y="156"/>
                    </a:cubicBezTo>
                    <a:cubicBezTo>
                      <a:pt x="368" y="164"/>
                      <a:pt x="368" y="164"/>
                      <a:pt x="368" y="164"/>
                    </a:cubicBezTo>
                    <a:cubicBezTo>
                      <a:pt x="368" y="165"/>
                      <a:pt x="368" y="165"/>
                      <a:pt x="369" y="165"/>
                    </a:cubicBezTo>
                    <a:cubicBezTo>
                      <a:pt x="369" y="165"/>
                      <a:pt x="370" y="165"/>
                      <a:pt x="370" y="164"/>
                    </a:cubicBezTo>
                    <a:cubicBezTo>
                      <a:pt x="446" y="121"/>
                      <a:pt x="446" y="121"/>
                      <a:pt x="446" y="121"/>
                    </a:cubicBezTo>
                    <a:cubicBezTo>
                      <a:pt x="446" y="120"/>
                      <a:pt x="446" y="120"/>
                      <a:pt x="446" y="120"/>
                    </a:cubicBezTo>
                    <a:cubicBezTo>
                      <a:pt x="446" y="119"/>
                      <a:pt x="446" y="119"/>
                      <a:pt x="446" y="119"/>
                    </a:cubicBezTo>
                    <a:cubicBezTo>
                      <a:pt x="446" y="61"/>
                      <a:pt x="446" y="61"/>
                      <a:pt x="446" y="61"/>
                    </a:cubicBezTo>
                    <a:cubicBezTo>
                      <a:pt x="446" y="56"/>
                      <a:pt x="446" y="56"/>
                      <a:pt x="446" y="56"/>
                    </a:cubicBezTo>
                    <a:cubicBezTo>
                      <a:pt x="446" y="56"/>
                      <a:pt x="446" y="55"/>
                      <a:pt x="446" y="55"/>
                    </a:cubicBezTo>
                    <a:close/>
                  </a:path>
                </a:pathLst>
              </a:custGeom>
              <a:solidFill>
                <a:srgbClr val="45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39" name="Freeform 31"/>
              <p:cNvSpPr>
                <a:spLocks/>
              </p:cNvSpPr>
              <p:nvPr/>
            </p:nvSpPr>
            <p:spPr bwMode="auto">
              <a:xfrm>
                <a:off x="5184" y="4744"/>
                <a:ext cx="329" cy="200"/>
              </a:xfrm>
              <a:custGeom>
                <a:avLst/>
                <a:gdLst>
                  <a:gd name="T0" fmla="*/ 277 w 249"/>
                  <a:gd name="T1" fmla="*/ 81 h 151"/>
                  <a:gd name="T2" fmla="*/ 329 w 249"/>
                  <a:gd name="T3" fmla="*/ 50 h 151"/>
                  <a:gd name="T4" fmla="*/ 242 w 249"/>
                  <a:gd name="T5" fmla="*/ 0 h 151"/>
                  <a:gd name="T6" fmla="*/ 242 w 249"/>
                  <a:gd name="T7" fmla="*/ 77 h 151"/>
                  <a:gd name="T8" fmla="*/ 242 w 249"/>
                  <a:gd name="T9" fmla="*/ 78 h 151"/>
                  <a:gd name="T10" fmla="*/ 242 w 249"/>
                  <a:gd name="T11" fmla="*/ 79 h 151"/>
                  <a:gd name="T12" fmla="*/ 141 w 249"/>
                  <a:gd name="T13" fmla="*/ 136 h 151"/>
                  <a:gd name="T14" fmla="*/ 140 w 249"/>
                  <a:gd name="T15" fmla="*/ 138 h 151"/>
                  <a:gd name="T16" fmla="*/ 139 w 249"/>
                  <a:gd name="T17" fmla="*/ 136 h 151"/>
                  <a:gd name="T18" fmla="*/ 120 w 249"/>
                  <a:gd name="T19" fmla="*/ 126 h 151"/>
                  <a:gd name="T20" fmla="*/ 0 w 249"/>
                  <a:gd name="T21" fmla="*/ 199 h 151"/>
                  <a:gd name="T22" fmla="*/ 0 w 249"/>
                  <a:gd name="T23" fmla="*/ 200 h 151"/>
                  <a:gd name="T24" fmla="*/ 0 w 249"/>
                  <a:gd name="T25" fmla="*/ 200 h 151"/>
                  <a:gd name="T26" fmla="*/ 0 w 249"/>
                  <a:gd name="T27" fmla="*/ 200 h 151"/>
                  <a:gd name="T28" fmla="*/ 44 w 249"/>
                  <a:gd name="T29" fmla="*/ 196 h 151"/>
                  <a:gd name="T30" fmla="*/ 124 w 249"/>
                  <a:gd name="T31" fmla="*/ 143 h 151"/>
                  <a:gd name="T32" fmla="*/ 124 w 249"/>
                  <a:gd name="T33" fmla="*/ 143 h 151"/>
                  <a:gd name="T34" fmla="*/ 143 w 249"/>
                  <a:gd name="T35" fmla="*/ 156 h 151"/>
                  <a:gd name="T36" fmla="*/ 277 w 249"/>
                  <a:gd name="T37" fmla="*/ 81 h 15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49" h="151">
                    <a:moveTo>
                      <a:pt x="210" y="61"/>
                    </a:moveTo>
                    <a:cubicBezTo>
                      <a:pt x="249" y="38"/>
                      <a:pt x="249" y="38"/>
                      <a:pt x="249" y="38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8"/>
                      <a:pt x="183" y="58"/>
                      <a:pt x="183" y="59"/>
                    </a:cubicBezTo>
                    <a:cubicBezTo>
                      <a:pt x="183" y="59"/>
                      <a:pt x="183" y="59"/>
                      <a:pt x="183" y="60"/>
                    </a:cubicBezTo>
                    <a:cubicBezTo>
                      <a:pt x="107" y="103"/>
                      <a:pt x="107" y="103"/>
                      <a:pt x="107" y="103"/>
                    </a:cubicBezTo>
                    <a:cubicBezTo>
                      <a:pt x="107" y="104"/>
                      <a:pt x="106" y="104"/>
                      <a:pt x="106" y="104"/>
                    </a:cubicBezTo>
                    <a:cubicBezTo>
                      <a:pt x="105" y="104"/>
                      <a:pt x="105" y="104"/>
                      <a:pt x="105" y="103"/>
                    </a:cubicBezTo>
                    <a:cubicBezTo>
                      <a:pt x="91" y="95"/>
                      <a:pt x="91" y="95"/>
                      <a:pt x="91" y="95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33" y="148"/>
                      <a:pt x="33" y="148"/>
                      <a:pt x="33" y="14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108" y="118"/>
                      <a:pt x="108" y="118"/>
                      <a:pt x="108" y="118"/>
                    </a:cubicBezTo>
                    <a:lnTo>
                      <a:pt x="210" y="61"/>
                    </a:ln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0" name="Freeform 32"/>
              <p:cNvSpPr>
                <a:spLocks/>
              </p:cNvSpPr>
              <p:nvPr/>
            </p:nvSpPr>
            <p:spPr bwMode="auto">
              <a:xfrm>
                <a:off x="5324" y="4752"/>
                <a:ext cx="100" cy="73"/>
              </a:xfrm>
              <a:custGeom>
                <a:avLst/>
                <a:gdLst>
                  <a:gd name="T0" fmla="*/ 100 w 100"/>
                  <a:gd name="T1" fmla="*/ 15 h 73"/>
                  <a:gd name="T2" fmla="*/ 100 w 100"/>
                  <a:gd name="T3" fmla="*/ 0 h 73"/>
                  <a:gd name="T4" fmla="*/ 0 w 100"/>
                  <a:gd name="T5" fmla="*/ 58 h 73"/>
                  <a:gd name="T6" fmla="*/ 0 w 100"/>
                  <a:gd name="T7" fmla="*/ 73 h 73"/>
                  <a:gd name="T8" fmla="*/ 100 w 100"/>
                  <a:gd name="T9" fmla="*/ 1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" h="73">
                    <a:moveTo>
                      <a:pt x="100" y="15"/>
                    </a:moveTo>
                    <a:lnTo>
                      <a:pt x="100" y="0"/>
                    </a:lnTo>
                    <a:lnTo>
                      <a:pt x="0" y="58"/>
                    </a:lnTo>
                    <a:lnTo>
                      <a:pt x="0" y="73"/>
                    </a:lnTo>
                    <a:lnTo>
                      <a:pt x="100" y="15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1" name="Freeform 33"/>
              <p:cNvSpPr>
                <a:spLocks/>
              </p:cNvSpPr>
              <p:nvPr/>
            </p:nvSpPr>
            <p:spPr bwMode="auto">
              <a:xfrm>
                <a:off x="5324" y="4738"/>
                <a:ext cx="100" cy="72"/>
              </a:xfrm>
              <a:custGeom>
                <a:avLst/>
                <a:gdLst>
                  <a:gd name="T0" fmla="*/ 100 w 100"/>
                  <a:gd name="T1" fmla="*/ 14 h 72"/>
                  <a:gd name="T2" fmla="*/ 100 w 100"/>
                  <a:gd name="T3" fmla="*/ 0 h 72"/>
                  <a:gd name="T4" fmla="*/ 2 w 100"/>
                  <a:gd name="T5" fmla="*/ 56 h 72"/>
                  <a:gd name="T6" fmla="*/ 0 w 100"/>
                  <a:gd name="T7" fmla="*/ 58 h 72"/>
                  <a:gd name="T8" fmla="*/ 0 w 100"/>
                  <a:gd name="T9" fmla="*/ 72 h 72"/>
                  <a:gd name="T10" fmla="*/ 100 w 100"/>
                  <a:gd name="T11" fmla="*/ 14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0" h="72">
                    <a:moveTo>
                      <a:pt x="100" y="14"/>
                    </a:moveTo>
                    <a:lnTo>
                      <a:pt x="100" y="0"/>
                    </a:lnTo>
                    <a:lnTo>
                      <a:pt x="2" y="56"/>
                    </a:lnTo>
                    <a:lnTo>
                      <a:pt x="0" y="58"/>
                    </a:lnTo>
                    <a:lnTo>
                      <a:pt x="0" y="72"/>
                    </a:lnTo>
                    <a:lnTo>
                      <a:pt x="100" y="14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2" name="Freeform 34"/>
              <p:cNvSpPr>
                <a:spLocks/>
              </p:cNvSpPr>
              <p:nvPr/>
            </p:nvSpPr>
            <p:spPr bwMode="auto">
              <a:xfrm>
                <a:off x="5326" y="4654"/>
                <a:ext cx="496" cy="445"/>
              </a:xfrm>
              <a:custGeom>
                <a:avLst/>
                <a:gdLst>
                  <a:gd name="T0" fmla="*/ 282 w 496"/>
                  <a:gd name="T1" fmla="*/ 165 h 445"/>
                  <a:gd name="T2" fmla="*/ 274 w 496"/>
                  <a:gd name="T3" fmla="*/ 171 h 445"/>
                  <a:gd name="T4" fmla="*/ 199 w 496"/>
                  <a:gd name="T5" fmla="*/ 214 h 445"/>
                  <a:gd name="T6" fmla="*/ 199 w 496"/>
                  <a:gd name="T7" fmla="*/ 214 h 445"/>
                  <a:gd name="T8" fmla="*/ 189 w 496"/>
                  <a:gd name="T9" fmla="*/ 220 h 445"/>
                  <a:gd name="T10" fmla="*/ 199 w 496"/>
                  <a:gd name="T11" fmla="*/ 225 h 445"/>
                  <a:gd name="T12" fmla="*/ 491 w 496"/>
                  <a:gd name="T13" fmla="*/ 393 h 445"/>
                  <a:gd name="T14" fmla="*/ 475 w 496"/>
                  <a:gd name="T15" fmla="*/ 402 h 445"/>
                  <a:gd name="T16" fmla="*/ 402 w 496"/>
                  <a:gd name="T17" fmla="*/ 444 h 445"/>
                  <a:gd name="T18" fmla="*/ 405 w 496"/>
                  <a:gd name="T19" fmla="*/ 445 h 445"/>
                  <a:gd name="T20" fmla="*/ 496 w 496"/>
                  <a:gd name="T21" fmla="*/ 393 h 445"/>
                  <a:gd name="T22" fmla="*/ 204 w 496"/>
                  <a:gd name="T23" fmla="*/ 225 h 445"/>
                  <a:gd name="T24" fmla="*/ 195 w 496"/>
                  <a:gd name="T25" fmla="*/ 220 h 445"/>
                  <a:gd name="T26" fmla="*/ 204 w 496"/>
                  <a:gd name="T27" fmla="*/ 214 h 445"/>
                  <a:gd name="T28" fmla="*/ 204 w 496"/>
                  <a:gd name="T29" fmla="*/ 214 h 445"/>
                  <a:gd name="T30" fmla="*/ 289 w 496"/>
                  <a:gd name="T31" fmla="*/ 165 h 445"/>
                  <a:gd name="T32" fmla="*/ 3 w 496"/>
                  <a:gd name="T33" fmla="*/ 0 h 445"/>
                  <a:gd name="T34" fmla="*/ 0 w 496"/>
                  <a:gd name="T35" fmla="*/ 3 h 445"/>
                  <a:gd name="T36" fmla="*/ 282 w 496"/>
                  <a:gd name="T37" fmla="*/ 165 h 44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96" h="445">
                    <a:moveTo>
                      <a:pt x="282" y="165"/>
                    </a:moveTo>
                    <a:lnTo>
                      <a:pt x="274" y="171"/>
                    </a:lnTo>
                    <a:lnTo>
                      <a:pt x="199" y="214"/>
                    </a:lnTo>
                    <a:lnTo>
                      <a:pt x="189" y="220"/>
                    </a:lnTo>
                    <a:lnTo>
                      <a:pt x="199" y="225"/>
                    </a:lnTo>
                    <a:lnTo>
                      <a:pt x="491" y="393"/>
                    </a:lnTo>
                    <a:lnTo>
                      <a:pt x="475" y="402"/>
                    </a:lnTo>
                    <a:lnTo>
                      <a:pt x="402" y="444"/>
                    </a:lnTo>
                    <a:lnTo>
                      <a:pt x="405" y="445"/>
                    </a:lnTo>
                    <a:lnTo>
                      <a:pt x="496" y="393"/>
                    </a:lnTo>
                    <a:lnTo>
                      <a:pt x="204" y="225"/>
                    </a:lnTo>
                    <a:lnTo>
                      <a:pt x="195" y="220"/>
                    </a:lnTo>
                    <a:lnTo>
                      <a:pt x="204" y="214"/>
                    </a:lnTo>
                    <a:lnTo>
                      <a:pt x="289" y="165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282" y="165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3" name="Freeform 35"/>
              <p:cNvSpPr>
                <a:spLocks/>
              </p:cNvSpPr>
              <p:nvPr/>
            </p:nvSpPr>
            <p:spPr bwMode="auto">
              <a:xfrm>
                <a:off x="5301" y="4654"/>
                <a:ext cx="307" cy="171"/>
              </a:xfrm>
              <a:custGeom>
                <a:avLst/>
                <a:gdLst>
                  <a:gd name="T0" fmla="*/ 299 w 307"/>
                  <a:gd name="T1" fmla="*/ 171 h 171"/>
                  <a:gd name="T2" fmla="*/ 307 w 307"/>
                  <a:gd name="T3" fmla="*/ 165 h 171"/>
                  <a:gd name="T4" fmla="*/ 25 w 307"/>
                  <a:gd name="T5" fmla="*/ 3 h 171"/>
                  <a:gd name="T6" fmla="*/ 23 w 307"/>
                  <a:gd name="T7" fmla="*/ 0 h 171"/>
                  <a:gd name="T8" fmla="*/ 0 w 307"/>
                  <a:gd name="T9" fmla="*/ 14 h 171"/>
                  <a:gd name="T10" fmla="*/ 8 w 307"/>
                  <a:gd name="T11" fmla="*/ 18 h 171"/>
                  <a:gd name="T12" fmla="*/ 23 w 307"/>
                  <a:gd name="T13" fmla="*/ 10 h 171"/>
                  <a:gd name="T14" fmla="*/ 299 w 307"/>
                  <a:gd name="T15" fmla="*/ 171 h 1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7" h="171">
                    <a:moveTo>
                      <a:pt x="299" y="171"/>
                    </a:moveTo>
                    <a:lnTo>
                      <a:pt x="307" y="165"/>
                    </a:lnTo>
                    <a:lnTo>
                      <a:pt x="25" y="3"/>
                    </a:lnTo>
                    <a:lnTo>
                      <a:pt x="23" y="0"/>
                    </a:lnTo>
                    <a:lnTo>
                      <a:pt x="0" y="14"/>
                    </a:lnTo>
                    <a:lnTo>
                      <a:pt x="8" y="18"/>
                    </a:lnTo>
                    <a:lnTo>
                      <a:pt x="23" y="10"/>
                    </a:lnTo>
                    <a:lnTo>
                      <a:pt x="299" y="17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4" name="Freeform 36"/>
              <p:cNvSpPr>
                <a:spLocks noEditPoints="1"/>
              </p:cNvSpPr>
              <p:nvPr/>
            </p:nvSpPr>
            <p:spPr bwMode="auto">
              <a:xfrm>
                <a:off x="5063" y="4586"/>
                <a:ext cx="779" cy="524"/>
              </a:xfrm>
              <a:custGeom>
                <a:avLst/>
                <a:gdLst>
                  <a:gd name="T0" fmla="*/ 467 w 589"/>
                  <a:gd name="T1" fmla="*/ 282 h 397"/>
                  <a:gd name="T2" fmla="*/ 467 w 589"/>
                  <a:gd name="T3" fmla="*/ 282 h 397"/>
                  <a:gd name="T4" fmla="*/ 458 w 589"/>
                  <a:gd name="T5" fmla="*/ 288 h 397"/>
                  <a:gd name="T6" fmla="*/ 467 w 589"/>
                  <a:gd name="T7" fmla="*/ 293 h 397"/>
                  <a:gd name="T8" fmla="*/ 759 w 589"/>
                  <a:gd name="T9" fmla="*/ 461 h 397"/>
                  <a:gd name="T10" fmla="*/ 668 w 589"/>
                  <a:gd name="T11" fmla="*/ 513 h 397"/>
                  <a:gd name="T12" fmla="*/ 665 w 589"/>
                  <a:gd name="T13" fmla="*/ 512 h 397"/>
                  <a:gd name="T14" fmla="*/ 663 w 589"/>
                  <a:gd name="T15" fmla="*/ 513 h 397"/>
                  <a:gd name="T16" fmla="*/ 464 w 589"/>
                  <a:gd name="T17" fmla="*/ 400 h 397"/>
                  <a:gd name="T18" fmla="*/ 266 w 589"/>
                  <a:gd name="T19" fmla="*/ 513 h 397"/>
                  <a:gd name="T20" fmla="*/ 263 w 589"/>
                  <a:gd name="T21" fmla="*/ 512 h 397"/>
                  <a:gd name="T22" fmla="*/ 261 w 589"/>
                  <a:gd name="T23" fmla="*/ 513 h 397"/>
                  <a:gd name="T24" fmla="*/ 160 w 589"/>
                  <a:gd name="T25" fmla="*/ 455 h 397"/>
                  <a:gd name="T26" fmla="*/ 160 w 589"/>
                  <a:gd name="T27" fmla="*/ 459 h 397"/>
                  <a:gd name="T28" fmla="*/ 160 w 589"/>
                  <a:gd name="T29" fmla="*/ 466 h 397"/>
                  <a:gd name="T30" fmla="*/ 261 w 589"/>
                  <a:gd name="T31" fmla="*/ 524 h 397"/>
                  <a:gd name="T32" fmla="*/ 462 w 589"/>
                  <a:gd name="T33" fmla="*/ 409 h 397"/>
                  <a:gd name="T34" fmla="*/ 663 w 589"/>
                  <a:gd name="T35" fmla="*/ 524 h 397"/>
                  <a:gd name="T36" fmla="*/ 663 w 589"/>
                  <a:gd name="T37" fmla="*/ 524 h 397"/>
                  <a:gd name="T38" fmla="*/ 706 w 589"/>
                  <a:gd name="T39" fmla="*/ 523 h 397"/>
                  <a:gd name="T40" fmla="*/ 712 w 589"/>
                  <a:gd name="T41" fmla="*/ 523 h 397"/>
                  <a:gd name="T42" fmla="*/ 771 w 589"/>
                  <a:gd name="T43" fmla="*/ 503 h 397"/>
                  <a:gd name="T44" fmla="*/ 776 w 589"/>
                  <a:gd name="T45" fmla="*/ 495 h 397"/>
                  <a:gd name="T46" fmla="*/ 778 w 589"/>
                  <a:gd name="T47" fmla="*/ 495 h 397"/>
                  <a:gd name="T48" fmla="*/ 779 w 589"/>
                  <a:gd name="T49" fmla="*/ 488 h 397"/>
                  <a:gd name="T50" fmla="*/ 779 w 589"/>
                  <a:gd name="T51" fmla="*/ 482 h 397"/>
                  <a:gd name="T52" fmla="*/ 771 w 589"/>
                  <a:gd name="T53" fmla="*/ 462 h 397"/>
                  <a:gd name="T54" fmla="*/ 562 w 589"/>
                  <a:gd name="T55" fmla="*/ 341 h 397"/>
                  <a:gd name="T56" fmla="*/ 471 w 589"/>
                  <a:gd name="T57" fmla="*/ 288 h 397"/>
                  <a:gd name="T58" fmla="*/ 562 w 589"/>
                  <a:gd name="T59" fmla="*/ 235 h 397"/>
                  <a:gd name="T60" fmla="*/ 261 w 589"/>
                  <a:gd name="T61" fmla="*/ 61 h 397"/>
                  <a:gd name="T62" fmla="*/ 231 w 589"/>
                  <a:gd name="T63" fmla="*/ 78 h 397"/>
                  <a:gd name="T64" fmla="*/ 97 w 589"/>
                  <a:gd name="T65" fmla="*/ 0 h 397"/>
                  <a:gd name="T66" fmla="*/ 0 w 589"/>
                  <a:gd name="T67" fmla="*/ 57 h 397"/>
                  <a:gd name="T68" fmla="*/ 263 w 589"/>
                  <a:gd name="T69" fmla="*/ 209 h 397"/>
                  <a:gd name="T70" fmla="*/ 361 w 589"/>
                  <a:gd name="T71" fmla="*/ 152 h 397"/>
                  <a:gd name="T72" fmla="*/ 246 w 589"/>
                  <a:gd name="T73" fmla="*/ 86 h 397"/>
                  <a:gd name="T74" fmla="*/ 238 w 589"/>
                  <a:gd name="T75" fmla="*/ 82 h 397"/>
                  <a:gd name="T76" fmla="*/ 261 w 589"/>
                  <a:gd name="T77" fmla="*/ 69 h 397"/>
                  <a:gd name="T78" fmla="*/ 263 w 589"/>
                  <a:gd name="T79" fmla="*/ 71 h 397"/>
                  <a:gd name="T80" fmla="*/ 266 w 589"/>
                  <a:gd name="T81" fmla="*/ 69 h 397"/>
                  <a:gd name="T82" fmla="*/ 552 w 589"/>
                  <a:gd name="T83" fmla="*/ 234 h 397"/>
                  <a:gd name="T84" fmla="*/ 467 w 589"/>
                  <a:gd name="T85" fmla="*/ 282 h 397"/>
                  <a:gd name="T86" fmla="*/ 11 w 589"/>
                  <a:gd name="T87" fmla="*/ 61 h 397"/>
                  <a:gd name="T88" fmla="*/ 4 w 589"/>
                  <a:gd name="T89" fmla="*/ 57 h 397"/>
                  <a:gd name="T90" fmla="*/ 94 w 589"/>
                  <a:gd name="T91" fmla="*/ 5 h 397"/>
                  <a:gd name="T92" fmla="*/ 350 w 589"/>
                  <a:gd name="T93" fmla="*/ 152 h 397"/>
                  <a:gd name="T94" fmla="*/ 344 w 589"/>
                  <a:gd name="T95" fmla="*/ 156 h 397"/>
                  <a:gd name="T96" fmla="*/ 261 w 589"/>
                  <a:gd name="T97" fmla="*/ 203 h 397"/>
                  <a:gd name="T98" fmla="*/ 11 w 589"/>
                  <a:gd name="T99" fmla="*/ 61 h 3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89" h="397">
                    <a:moveTo>
                      <a:pt x="353" y="214"/>
                    </a:moveTo>
                    <a:cubicBezTo>
                      <a:pt x="353" y="214"/>
                      <a:pt x="353" y="214"/>
                      <a:pt x="353" y="214"/>
                    </a:cubicBezTo>
                    <a:cubicBezTo>
                      <a:pt x="346" y="218"/>
                      <a:pt x="346" y="218"/>
                      <a:pt x="346" y="218"/>
                    </a:cubicBezTo>
                    <a:cubicBezTo>
                      <a:pt x="353" y="222"/>
                      <a:pt x="353" y="222"/>
                      <a:pt x="353" y="222"/>
                    </a:cubicBezTo>
                    <a:cubicBezTo>
                      <a:pt x="574" y="349"/>
                      <a:pt x="574" y="349"/>
                      <a:pt x="574" y="349"/>
                    </a:cubicBezTo>
                    <a:cubicBezTo>
                      <a:pt x="505" y="389"/>
                      <a:pt x="505" y="389"/>
                      <a:pt x="505" y="389"/>
                    </a:cubicBezTo>
                    <a:cubicBezTo>
                      <a:pt x="503" y="388"/>
                      <a:pt x="503" y="388"/>
                      <a:pt x="503" y="388"/>
                    </a:cubicBezTo>
                    <a:cubicBezTo>
                      <a:pt x="501" y="389"/>
                      <a:pt x="501" y="389"/>
                      <a:pt x="501" y="389"/>
                    </a:cubicBezTo>
                    <a:cubicBezTo>
                      <a:pt x="351" y="303"/>
                      <a:pt x="351" y="303"/>
                      <a:pt x="351" y="303"/>
                    </a:cubicBezTo>
                    <a:cubicBezTo>
                      <a:pt x="201" y="389"/>
                      <a:pt x="201" y="389"/>
                      <a:pt x="201" y="389"/>
                    </a:cubicBezTo>
                    <a:cubicBezTo>
                      <a:pt x="199" y="388"/>
                      <a:pt x="199" y="388"/>
                      <a:pt x="199" y="388"/>
                    </a:cubicBezTo>
                    <a:cubicBezTo>
                      <a:pt x="197" y="389"/>
                      <a:pt x="197" y="389"/>
                      <a:pt x="197" y="389"/>
                    </a:cubicBezTo>
                    <a:cubicBezTo>
                      <a:pt x="121" y="345"/>
                      <a:pt x="121" y="345"/>
                      <a:pt x="121" y="345"/>
                    </a:cubicBezTo>
                    <a:cubicBezTo>
                      <a:pt x="121" y="348"/>
                      <a:pt x="121" y="348"/>
                      <a:pt x="121" y="348"/>
                    </a:cubicBezTo>
                    <a:cubicBezTo>
                      <a:pt x="121" y="353"/>
                      <a:pt x="121" y="353"/>
                      <a:pt x="121" y="353"/>
                    </a:cubicBezTo>
                    <a:cubicBezTo>
                      <a:pt x="197" y="397"/>
                      <a:pt x="197" y="397"/>
                      <a:pt x="197" y="397"/>
                    </a:cubicBezTo>
                    <a:cubicBezTo>
                      <a:pt x="349" y="310"/>
                      <a:pt x="349" y="310"/>
                      <a:pt x="349" y="310"/>
                    </a:cubicBezTo>
                    <a:cubicBezTo>
                      <a:pt x="501" y="397"/>
                      <a:pt x="501" y="397"/>
                      <a:pt x="501" y="397"/>
                    </a:cubicBezTo>
                    <a:cubicBezTo>
                      <a:pt x="501" y="397"/>
                      <a:pt x="501" y="397"/>
                      <a:pt x="501" y="397"/>
                    </a:cubicBezTo>
                    <a:cubicBezTo>
                      <a:pt x="513" y="397"/>
                      <a:pt x="524" y="397"/>
                      <a:pt x="534" y="396"/>
                    </a:cubicBezTo>
                    <a:cubicBezTo>
                      <a:pt x="535" y="396"/>
                      <a:pt x="536" y="396"/>
                      <a:pt x="538" y="396"/>
                    </a:cubicBezTo>
                    <a:cubicBezTo>
                      <a:pt x="560" y="393"/>
                      <a:pt x="575" y="388"/>
                      <a:pt x="583" y="381"/>
                    </a:cubicBezTo>
                    <a:cubicBezTo>
                      <a:pt x="585" y="379"/>
                      <a:pt x="586" y="378"/>
                      <a:pt x="587" y="375"/>
                    </a:cubicBezTo>
                    <a:cubicBezTo>
                      <a:pt x="588" y="375"/>
                      <a:pt x="588" y="375"/>
                      <a:pt x="588" y="375"/>
                    </a:cubicBezTo>
                    <a:cubicBezTo>
                      <a:pt x="588" y="374"/>
                      <a:pt x="589" y="372"/>
                      <a:pt x="589" y="370"/>
                    </a:cubicBezTo>
                    <a:cubicBezTo>
                      <a:pt x="589" y="368"/>
                      <a:pt x="589" y="367"/>
                      <a:pt x="589" y="365"/>
                    </a:cubicBezTo>
                    <a:cubicBezTo>
                      <a:pt x="588" y="360"/>
                      <a:pt x="586" y="355"/>
                      <a:pt x="583" y="350"/>
                    </a:cubicBezTo>
                    <a:cubicBezTo>
                      <a:pt x="425" y="258"/>
                      <a:pt x="425" y="258"/>
                      <a:pt x="425" y="258"/>
                    </a:cubicBezTo>
                    <a:cubicBezTo>
                      <a:pt x="356" y="218"/>
                      <a:pt x="356" y="218"/>
                      <a:pt x="356" y="218"/>
                    </a:cubicBezTo>
                    <a:cubicBezTo>
                      <a:pt x="425" y="178"/>
                      <a:pt x="425" y="178"/>
                      <a:pt x="425" y="178"/>
                    </a:cubicBezTo>
                    <a:cubicBezTo>
                      <a:pt x="197" y="46"/>
                      <a:pt x="197" y="46"/>
                      <a:pt x="197" y="46"/>
                    </a:cubicBezTo>
                    <a:cubicBezTo>
                      <a:pt x="175" y="59"/>
                      <a:pt x="175" y="59"/>
                      <a:pt x="175" y="59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99" y="158"/>
                      <a:pt x="199" y="158"/>
                      <a:pt x="199" y="158"/>
                    </a:cubicBezTo>
                    <a:cubicBezTo>
                      <a:pt x="273" y="115"/>
                      <a:pt x="273" y="115"/>
                      <a:pt x="273" y="115"/>
                    </a:cubicBezTo>
                    <a:cubicBezTo>
                      <a:pt x="186" y="65"/>
                      <a:pt x="186" y="65"/>
                      <a:pt x="186" y="65"/>
                    </a:cubicBezTo>
                    <a:cubicBezTo>
                      <a:pt x="180" y="62"/>
                      <a:pt x="180" y="62"/>
                      <a:pt x="180" y="62"/>
                    </a:cubicBezTo>
                    <a:cubicBezTo>
                      <a:pt x="197" y="52"/>
                      <a:pt x="197" y="52"/>
                      <a:pt x="197" y="52"/>
                    </a:cubicBezTo>
                    <a:cubicBezTo>
                      <a:pt x="199" y="54"/>
                      <a:pt x="199" y="54"/>
                      <a:pt x="199" y="54"/>
                    </a:cubicBezTo>
                    <a:cubicBezTo>
                      <a:pt x="201" y="52"/>
                      <a:pt x="201" y="52"/>
                      <a:pt x="201" y="52"/>
                    </a:cubicBezTo>
                    <a:cubicBezTo>
                      <a:pt x="417" y="177"/>
                      <a:pt x="417" y="177"/>
                      <a:pt x="417" y="177"/>
                    </a:cubicBezTo>
                    <a:lnTo>
                      <a:pt x="353" y="214"/>
                    </a:lnTo>
                    <a:close/>
                    <a:moveTo>
                      <a:pt x="8" y="46"/>
                    </a:moveTo>
                    <a:cubicBezTo>
                      <a:pt x="3" y="43"/>
                      <a:pt x="3" y="43"/>
                      <a:pt x="3" y="43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265" y="115"/>
                      <a:pt x="265" y="115"/>
                      <a:pt x="265" y="115"/>
                    </a:cubicBezTo>
                    <a:cubicBezTo>
                      <a:pt x="260" y="118"/>
                      <a:pt x="260" y="118"/>
                      <a:pt x="260" y="118"/>
                    </a:cubicBezTo>
                    <a:cubicBezTo>
                      <a:pt x="197" y="154"/>
                      <a:pt x="197" y="154"/>
                      <a:pt x="197" y="154"/>
                    </a:cubicBezTo>
                    <a:lnTo>
                      <a:pt x="8" y="46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5" name="Freeform 37"/>
              <p:cNvSpPr>
                <a:spLocks/>
              </p:cNvSpPr>
              <p:nvPr/>
            </p:nvSpPr>
            <p:spPr bwMode="auto">
              <a:xfrm>
                <a:off x="5067" y="4591"/>
                <a:ext cx="347" cy="151"/>
              </a:xfrm>
              <a:custGeom>
                <a:avLst/>
                <a:gdLst>
                  <a:gd name="T0" fmla="*/ 7 w 347"/>
                  <a:gd name="T1" fmla="*/ 55 h 151"/>
                  <a:gd name="T2" fmla="*/ 90 w 347"/>
                  <a:gd name="T3" fmla="*/ 7 h 151"/>
                  <a:gd name="T4" fmla="*/ 340 w 347"/>
                  <a:gd name="T5" fmla="*/ 151 h 151"/>
                  <a:gd name="T6" fmla="*/ 347 w 347"/>
                  <a:gd name="T7" fmla="*/ 147 h 151"/>
                  <a:gd name="T8" fmla="*/ 90 w 347"/>
                  <a:gd name="T9" fmla="*/ 0 h 151"/>
                  <a:gd name="T10" fmla="*/ 0 w 347"/>
                  <a:gd name="T11" fmla="*/ 51 h 151"/>
                  <a:gd name="T12" fmla="*/ 7 w 347"/>
                  <a:gd name="T13" fmla="*/ 55 h 1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7" h="151">
                    <a:moveTo>
                      <a:pt x="7" y="55"/>
                    </a:moveTo>
                    <a:lnTo>
                      <a:pt x="90" y="7"/>
                    </a:lnTo>
                    <a:lnTo>
                      <a:pt x="340" y="151"/>
                    </a:lnTo>
                    <a:lnTo>
                      <a:pt x="347" y="147"/>
                    </a:lnTo>
                    <a:lnTo>
                      <a:pt x="90" y="0"/>
                    </a:lnTo>
                    <a:lnTo>
                      <a:pt x="0" y="51"/>
                    </a:lnTo>
                    <a:lnTo>
                      <a:pt x="7" y="5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6" name="Freeform 38"/>
              <p:cNvSpPr>
                <a:spLocks noEditPoints="1"/>
              </p:cNvSpPr>
              <p:nvPr/>
            </p:nvSpPr>
            <p:spPr bwMode="auto">
              <a:xfrm>
                <a:off x="5074" y="4598"/>
                <a:ext cx="333" cy="191"/>
              </a:xfrm>
              <a:custGeom>
                <a:avLst/>
                <a:gdLst>
                  <a:gd name="T0" fmla="*/ 83 w 333"/>
                  <a:gd name="T1" fmla="*/ 0 h 191"/>
                  <a:gd name="T2" fmla="*/ 0 w 333"/>
                  <a:gd name="T3" fmla="*/ 48 h 191"/>
                  <a:gd name="T4" fmla="*/ 250 w 333"/>
                  <a:gd name="T5" fmla="*/ 191 h 191"/>
                  <a:gd name="T6" fmla="*/ 333 w 333"/>
                  <a:gd name="T7" fmla="*/ 144 h 191"/>
                  <a:gd name="T8" fmla="*/ 83 w 333"/>
                  <a:gd name="T9" fmla="*/ 0 h 191"/>
                  <a:gd name="T10" fmla="*/ 4 w 333"/>
                  <a:gd name="T11" fmla="*/ 48 h 191"/>
                  <a:gd name="T12" fmla="*/ 83 w 333"/>
                  <a:gd name="T13" fmla="*/ 2 h 191"/>
                  <a:gd name="T14" fmla="*/ 329 w 333"/>
                  <a:gd name="T15" fmla="*/ 144 h 191"/>
                  <a:gd name="T16" fmla="*/ 250 w 333"/>
                  <a:gd name="T17" fmla="*/ 188 h 191"/>
                  <a:gd name="T18" fmla="*/ 4 w 333"/>
                  <a:gd name="T19" fmla="*/ 48 h 1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3" h="191">
                    <a:moveTo>
                      <a:pt x="83" y="0"/>
                    </a:moveTo>
                    <a:lnTo>
                      <a:pt x="0" y="48"/>
                    </a:lnTo>
                    <a:lnTo>
                      <a:pt x="250" y="191"/>
                    </a:lnTo>
                    <a:lnTo>
                      <a:pt x="333" y="144"/>
                    </a:lnTo>
                    <a:lnTo>
                      <a:pt x="83" y="0"/>
                    </a:lnTo>
                    <a:close/>
                    <a:moveTo>
                      <a:pt x="4" y="48"/>
                    </a:moveTo>
                    <a:lnTo>
                      <a:pt x="83" y="2"/>
                    </a:lnTo>
                    <a:lnTo>
                      <a:pt x="329" y="144"/>
                    </a:lnTo>
                    <a:lnTo>
                      <a:pt x="250" y="188"/>
                    </a:lnTo>
                    <a:lnTo>
                      <a:pt x="4" y="48"/>
                    </a:lnTo>
                    <a:close/>
                  </a:path>
                </a:pathLst>
              </a:custGeom>
              <a:solidFill>
                <a:srgbClr val="45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7" name="Freeform 39"/>
              <p:cNvSpPr>
                <a:spLocks/>
              </p:cNvSpPr>
              <p:nvPr/>
            </p:nvSpPr>
            <p:spPr bwMode="auto">
              <a:xfrm>
                <a:off x="5078" y="4600"/>
                <a:ext cx="325" cy="186"/>
              </a:xfrm>
              <a:custGeom>
                <a:avLst/>
                <a:gdLst>
                  <a:gd name="T0" fmla="*/ 79 w 325"/>
                  <a:gd name="T1" fmla="*/ 0 h 186"/>
                  <a:gd name="T2" fmla="*/ 0 w 325"/>
                  <a:gd name="T3" fmla="*/ 46 h 186"/>
                  <a:gd name="T4" fmla="*/ 246 w 325"/>
                  <a:gd name="T5" fmla="*/ 186 h 186"/>
                  <a:gd name="T6" fmla="*/ 325 w 325"/>
                  <a:gd name="T7" fmla="*/ 142 h 186"/>
                  <a:gd name="T8" fmla="*/ 79 w 325"/>
                  <a:gd name="T9" fmla="*/ 0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5" h="186">
                    <a:moveTo>
                      <a:pt x="79" y="0"/>
                    </a:moveTo>
                    <a:lnTo>
                      <a:pt x="0" y="46"/>
                    </a:lnTo>
                    <a:lnTo>
                      <a:pt x="246" y="186"/>
                    </a:lnTo>
                    <a:lnTo>
                      <a:pt x="325" y="14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8" name="Freeform 40"/>
              <p:cNvSpPr>
                <a:spLocks/>
              </p:cNvSpPr>
              <p:nvPr/>
            </p:nvSpPr>
            <p:spPr bwMode="auto">
              <a:xfrm>
                <a:off x="5515" y="4874"/>
                <a:ext cx="302" cy="182"/>
              </a:xfrm>
              <a:custGeom>
                <a:avLst/>
                <a:gdLst>
                  <a:gd name="T0" fmla="*/ 10 w 302"/>
                  <a:gd name="T1" fmla="*/ 5 h 182"/>
                  <a:gd name="T2" fmla="*/ 0 w 302"/>
                  <a:gd name="T3" fmla="*/ 0 h 182"/>
                  <a:gd name="T4" fmla="*/ 0 w 302"/>
                  <a:gd name="T5" fmla="*/ 21 h 182"/>
                  <a:gd name="T6" fmla="*/ 286 w 302"/>
                  <a:gd name="T7" fmla="*/ 182 h 182"/>
                  <a:gd name="T8" fmla="*/ 302 w 302"/>
                  <a:gd name="T9" fmla="*/ 173 h 182"/>
                  <a:gd name="T10" fmla="*/ 10 w 302"/>
                  <a:gd name="T11" fmla="*/ 5 h 1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02" h="182">
                    <a:moveTo>
                      <a:pt x="10" y="5"/>
                    </a:moveTo>
                    <a:lnTo>
                      <a:pt x="0" y="0"/>
                    </a:lnTo>
                    <a:lnTo>
                      <a:pt x="0" y="21"/>
                    </a:lnTo>
                    <a:lnTo>
                      <a:pt x="286" y="182"/>
                    </a:lnTo>
                    <a:lnTo>
                      <a:pt x="302" y="173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49" name="Freeform 41"/>
              <p:cNvSpPr>
                <a:spLocks/>
              </p:cNvSpPr>
              <p:nvPr/>
            </p:nvSpPr>
            <p:spPr bwMode="auto">
              <a:xfrm>
                <a:off x="5326" y="4985"/>
                <a:ext cx="201" cy="114"/>
              </a:xfrm>
              <a:custGeom>
                <a:avLst/>
                <a:gdLst>
                  <a:gd name="T0" fmla="*/ 201 w 201"/>
                  <a:gd name="T1" fmla="*/ 1 h 114"/>
                  <a:gd name="T2" fmla="*/ 199 w 201"/>
                  <a:gd name="T3" fmla="*/ 0 h 114"/>
                  <a:gd name="T4" fmla="*/ 0 w 201"/>
                  <a:gd name="T5" fmla="*/ 113 h 114"/>
                  <a:gd name="T6" fmla="*/ 3 w 201"/>
                  <a:gd name="T7" fmla="*/ 114 h 114"/>
                  <a:gd name="T8" fmla="*/ 201 w 201"/>
                  <a:gd name="T9" fmla="*/ 1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1" h="114">
                    <a:moveTo>
                      <a:pt x="201" y="1"/>
                    </a:moveTo>
                    <a:lnTo>
                      <a:pt x="199" y="0"/>
                    </a:lnTo>
                    <a:lnTo>
                      <a:pt x="0" y="113"/>
                    </a:lnTo>
                    <a:lnTo>
                      <a:pt x="3" y="114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0" name="Freeform 42"/>
              <p:cNvSpPr>
                <a:spLocks/>
              </p:cNvSpPr>
              <p:nvPr/>
            </p:nvSpPr>
            <p:spPr bwMode="auto">
              <a:xfrm>
                <a:off x="5534" y="4821"/>
                <a:ext cx="91" cy="105"/>
              </a:xfrm>
              <a:custGeom>
                <a:avLst/>
                <a:gdLst>
                  <a:gd name="T0" fmla="*/ 91 w 91"/>
                  <a:gd name="T1" fmla="*/ 105 h 105"/>
                  <a:gd name="T2" fmla="*/ 91 w 91"/>
                  <a:gd name="T3" fmla="*/ 0 h 105"/>
                  <a:gd name="T4" fmla="*/ 0 w 91"/>
                  <a:gd name="T5" fmla="*/ 53 h 105"/>
                  <a:gd name="T6" fmla="*/ 91 w 91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1" h="105">
                    <a:moveTo>
                      <a:pt x="91" y="105"/>
                    </a:moveTo>
                    <a:lnTo>
                      <a:pt x="91" y="0"/>
                    </a:lnTo>
                    <a:lnTo>
                      <a:pt x="0" y="53"/>
                    </a:lnTo>
                    <a:lnTo>
                      <a:pt x="91" y="105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1" name="Freeform 43"/>
              <p:cNvSpPr>
                <a:spLocks/>
              </p:cNvSpPr>
              <p:nvPr/>
            </p:nvSpPr>
            <p:spPr bwMode="auto">
              <a:xfrm>
                <a:off x="5324" y="4767"/>
                <a:ext cx="100" cy="112"/>
              </a:xfrm>
              <a:custGeom>
                <a:avLst/>
                <a:gdLst>
                  <a:gd name="T0" fmla="*/ 100 w 100"/>
                  <a:gd name="T1" fmla="*/ 54 h 112"/>
                  <a:gd name="T2" fmla="*/ 100 w 100"/>
                  <a:gd name="T3" fmla="*/ 0 h 112"/>
                  <a:gd name="T4" fmla="*/ 0 w 100"/>
                  <a:gd name="T5" fmla="*/ 58 h 112"/>
                  <a:gd name="T6" fmla="*/ 0 w 100"/>
                  <a:gd name="T7" fmla="*/ 112 h 112"/>
                  <a:gd name="T8" fmla="*/ 0 w 100"/>
                  <a:gd name="T9" fmla="*/ 112 h 112"/>
                  <a:gd name="T10" fmla="*/ 100 w 100"/>
                  <a:gd name="T11" fmla="*/ 54 h 1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0" h="112">
                    <a:moveTo>
                      <a:pt x="100" y="54"/>
                    </a:moveTo>
                    <a:lnTo>
                      <a:pt x="100" y="0"/>
                    </a:lnTo>
                    <a:lnTo>
                      <a:pt x="0" y="58"/>
                    </a:lnTo>
                    <a:lnTo>
                      <a:pt x="0" y="112"/>
                    </a:lnTo>
                    <a:lnTo>
                      <a:pt x="100" y="54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2" name="Freeform 44"/>
              <p:cNvSpPr>
                <a:spLocks/>
              </p:cNvSpPr>
              <p:nvPr/>
            </p:nvSpPr>
            <p:spPr bwMode="auto">
              <a:xfrm>
                <a:off x="5726" y="5105"/>
                <a:ext cx="113" cy="206"/>
              </a:xfrm>
              <a:custGeom>
                <a:avLst/>
                <a:gdLst>
                  <a:gd name="T0" fmla="*/ 0 w 86"/>
                  <a:gd name="T1" fmla="*/ 33 h 156"/>
                  <a:gd name="T2" fmla="*/ 24 w 86"/>
                  <a:gd name="T3" fmla="*/ 33 h 156"/>
                  <a:gd name="T4" fmla="*/ 50 w 86"/>
                  <a:gd name="T5" fmla="*/ 30 h 156"/>
                  <a:gd name="T6" fmla="*/ 75 w 86"/>
                  <a:gd name="T7" fmla="*/ 26 h 156"/>
                  <a:gd name="T8" fmla="*/ 96 w 86"/>
                  <a:gd name="T9" fmla="*/ 20 h 156"/>
                  <a:gd name="T10" fmla="*/ 106 w 86"/>
                  <a:gd name="T11" fmla="*/ 13 h 156"/>
                  <a:gd name="T12" fmla="*/ 106 w 86"/>
                  <a:gd name="T13" fmla="*/ 206 h 156"/>
                  <a:gd name="T14" fmla="*/ 110 w 86"/>
                  <a:gd name="T15" fmla="*/ 199 h 156"/>
                  <a:gd name="T16" fmla="*/ 112 w 86"/>
                  <a:gd name="T17" fmla="*/ 199 h 156"/>
                  <a:gd name="T18" fmla="*/ 112 w 86"/>
                  <a:gd name="T19" fmla="*/ 197 h 156"/>
                  <a:gd name="T20" fmla="*/ 113 w 86"/>
                  <a:gd name="T21" fmla="*/ 194 h 156"/>
                  <a:gd name="T22" fmla="*/ 113 w 86"/>
                  <a:gd name="T23" fmla="*/ 116 h 156"/>
                  <a:gd name="T24" fmla="*/ 113 w 86"/>
                  <a:gd name="T25" fmla="*/ 0 h 156"/>
                  <a:gd name="T26" fmla="*/ 108 w 86"/>
                  <a:gd name="T27" fmla="*/ 7 h 156"/>
                  <a:gd name="T28" fmla="*/ 106 w 86"/>
                  <a:gd name="T29" fmla="*/ 8 h 156"/>
                  <a:gd name="T30" fmla="*/ 96 w 86"/>
                  <a:gd name="T31" fmla="*/ 15 h 156"/>
                  <a:gd name="T32" fmla="*/ 75 w 86"/>
                  <a:gd name="T33" fmla="*/ 21 h 156"/>
                  <a:gd name="T34" fmla="*/ 50 w 86"/>
                  <a:gd name="T35" fmla="*/ 25 h 156"/>
                  <a:gd name="T36" fmla="*/ 24 w 86"/>
                  <a:gd name="T37" fmla="*/ 28 h 156"/>
                  <a:gd name="T38" fmla="*/ 0 w 86"/>
                  <a:gd name="T39" fmla="*/ 28 h 156"/>
                  <a:gd name="T40" fmla="*/ 0 w 86"/>
                  <a:gd name="T41" fmla="*/ 33 h 1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6" h="156">
                    <a:moveTo>
                      <a:pt x="0" y="25"/>
                    </a:moveTo>
                    <a:cubicBezTo>
                      <a:pt x="6" y="25"/>
                      <a:pt x="12" y="25"/>
                      <a:pt x="18" y="25"/>
                    </a:cubicBezTo>
                    <a:cubicBezTo>
                      <a:pt x="25" y="25"/>
                      <a:pt x="32" y="24"/>
                      <a:pt x="38" y="23"/>
                    </a:cubicBezTo>
                    <a:cubicBezTo>
                      <a:pt x="45" y="23"/>
                      <a:pt x="51" y="21"/>
                      <a:pt x="57" y="20"/>
                    </a:cubicBezTo>
                    <a:cubicBezTo>
                      <a:pt x="63" y="19"/>
                      <a:pt x="69" y="17"/>
                      <a:pt x="73" y="15"/>
                    </a:cubicBezTo>
                    <a:cubicBezTo>
                      <a:pt x="76" y="13"/>
                      <a:pt x="79" y="12"/>
                      <a:pt x="81" y="10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2" y="154"/>
                      <a:pt x="83" y="153"/>
                      <a:pt x="84" y="151"/>
                    </a:cubicBezTo>
                    <a:cubicBezTo>
                      <a:pt x="85" y="151"/>
                      <a:pt x="85" y="151"/>
                      <a:pt x="85" y="151"/>
                    </a:cubicBezTo>
                    <a:cubicBezTo>
                      <a:pt x="85" y="150"/>
                      <a:pt x="85" y="149"/>
                      <a:pt x="85" y="149"/>
                    </a:cubicBezTo>
                    <a:cubicBezTo>
                      <a:pt x="85" y="148"/>
                      <a:pt x="86" y="147"/>
                      <a:pt x="86" y="147"/>
                    </a:cubicBezTo>
                    <a:cubicBezTo>
                      <a:pt x="86" y="88"/>
                      <a:pt x="86" y="88"/>
                      <a:pt x="86" y="88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5" y="2"/>
                      <a:pt x="84" y="4"/>
                      <a:pt x="82" y="5"/>
                    </a:cubicBezTo>
                    <a:cubicBezTo>
                      <a:pt x="81" y="5"/>
                      <a:pt x="81" y="6"/>
                      <a:pt x="81" y="6"/>
                    </a:cubicBezTo>
                    <a:cubicBezTo>
                      <a:pt x="79" y="8"/>
                      <a:pt x="76" y="9"/>
                      <a:pt x="73" y="11"/>
                    </a:cubicBezTo>
                    <a:cubicBezTo>
                      <a:pt x="69" y="13"/>
                      <a:pt x="63" y="15"/>
                      <a:pt x="57" y="16"/>
                    </a:cubicBezTo>
                    <a:cubicBezTo>
                      <a:pt x="51" y="18"/>
                      <a:pt x="45" y="19"/>
                      <a:pt x="38" y="19"/>
                    </a:cubicBezTo>
                    <a:cubicBezTo>
                      <a:pt x="32" y="20"/>
                      <a:pt x="25" y="21"/>
                      <a:pt x="18" y="21"/>
                    </a:cubicBezTo>
                    <a:cubicBezTo>
                      <a:pt x="12" y="21"/>
                      <a:pt x="6" y="21"/>
                      <a:pt x="0" y="21"/>
                    </a:cubicBez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3" name="Freeform 45"/>
              <p:cNvSpPr>
                <a:spLocks/>
              </p:cNvSpPr>
              <p:nvPr/>
            </p:nvSpPr>
            <p:spPr bwMode="auto">
              <a:xfrm>
                <a:off x="5726" y="5125"/>
                <a:ext cx="96" cy="209"/>
              </a:xfrm>
              <a:custGeom>
                <a:avLst/>
                <a:gdLst>
                  <a:gd name="T0" fmla="*/ 24 w 73"/>
                  <a:gd name="T1" fmla="*/ 13 h 159"/>
                  <a:gd name="T2" fmla="*/ 0 w 73"/>
                  <a:gd name="T3" fmla="*/ 13 h 159"/>
                  <a:gd name="T4" fmla="*/ 0 w 73"/>
                  <a:gd name="T5" fmla="*/ 208 h 159"/>
                  <a:gd name="T6" fmla="*/ 0 w 73"/>
                  <a:gd name="T7" fmla="*/ 208 h 159"/>
                  <a:gd name="T8" fmla="*/ 0 w 73"/>
                  <a:gd name="T9" fmla="*/ 208 h 159"/>
                  <a:gd name="T10" fmla="*/ 33 w 73"/>
                  <a:gd name="T11" fmla="*/ 208 h 159"/>
                  <a:gd name="T12" fmla="*/ 36 w 73"/>
                  <a:gd name="T13" fmla="*/ 208 h 159"/>
                  <a:gd name="T14" fmla="*/ 49 w 73"/>
                  <a:gd name="T15" fmla="*/ 205 h 159"/>
                  <a:gd name="T16" fmla="*/ 66 w 73"/>
                  <a:gd name="T17" fmla="*/ 201 h 159"/>
                  <a:gd name="T18" fmla="*/ 96 w 73"/>
                  <a:gd name="T19" fmla="*/ 191 h 159"/>
                  <a:gd name="T20" fmla="*/ 96 w 73"/>
                  <a:gd name="T21" fmla="*/ 0 h 159"/>
                  <a:gd name="T22" fmla="*/ 75 w 73"/>
                  <a:gd name="T23" fmla="*/ 7 h 159"/>
                  <a:gd name="T24" fmla="*/ 50 w 73"/>
                  <a:gd name="T25" fmla="*/ 11 h 159"/>
                  <a:gd name="T26" fmla="*/ 24 w 73"/>
                  <a:gd name="T27" fmla="*/ 1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3" h="159">
                    <a:moveTo>
                      <a:pt x="18" y="10"/>
                    </a:moveTo>
                    <a:cubicBezTo>
                      <a:pt x="12" y="10"/>
                      <a:pt x="6" y="10"/>
                      <a:pt x="0" y="10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1" y="158"/>
                      <a:pt x="19" y="159"/>
                      <a:pt x="25" y="158"/>
                    </a:cubicBezTo>
                    <a:cubicBezTo>
                      <a:pt x="25" y="158"/>
                      <a:pt x="26" y="158"/>
                      <a:pt x="27" y="158"/>
                    </a:cubicBezTo>
                    <a:cubicBezTo>
                      <a:pt x="31" y="157"/>
                      <a:pt x="35" y="157"/>
                      <a:pt x="37" y="156"/>
                    </a:cubicBezTo>
                    <a:cubicBezTo>
                      <a:pt x="41" y="155"/>
                      <a:pt x="46" y="154"/>
                      <a:pt x="50" y="153"/>
                    </a:cubicBezTo>
                    <a:cubicBezTo>
                      <a:pt x="60" y="151"/>
                      <a:pt x="67" y="148"/>
                      <a:pt x="73" y="145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9" y="2"/>
                      <a:pt x="63" y="4"/>
                      <a:pt x="57" y="5"/>
                    </a:cubicBezTo>
                    <a:cubicBezTo>
                      <a:pt x="51" y="6"/>
                      <a:pt x="45" y="8"/>
                      <a:pt x="38" y="8"/>
                    </a:cubicBezTo>
                    <a:cubicBezTo>
                      <a:pt x="32" y="9"/>
                      <a:pt x="25" y="10"/>
                      <a:pt x="18" y="10"/>
                    </a:cubicBez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4" name="Freeform 46"/>
              <p:cNvSpPr>
                <a:spLocks/>
              </p:cNvSpPr>
              <p:nvPr/>
            </p:nvSpPr>
            <p:spPr bwMode="auto">
              <a:xfrm>
                <a:off x="5525" y="4995"/>
                <a:ext cx="201" cy="338"/>
              </a:xfrm>
              <a:custGeom>
                <a:avLst/>
                <a:gdLst>
                  <a:gd name="T0" fmla="*/ 201 w 201"/>
                  <a:gd name="T1" fmla="*/ 137 h 338"/>
                  <a:gd name="T2" fmla="*/ 201 w 201"/>
                  <a:gd name="T3" fmla="*/ 115 h 338"/>
                  <a:gd name="T4" fmla="*/ 0 w 201"/>
                  <a:gd name="T5" fmla="*/ 0 h 338"/>
                  <a:gd name="T6" fmla="*/ 0 w 201"/>
                  <a:gd name="T7" fmla="*/ 222 h 338"/>
                  <a:gd name="T8" fmla="*/ 201 w 201"/>
                  <a:gd name="T9" fmla="*/ 338 h 338"/>
                  <a:gd name="T10" fmla="*/ 201 w 201"/>
                  <a:gd name="T11" fmla="*/ 143 h 338"/>
                  <a:gd name="T12" fmla="*/ 201 w 201"/>
                  <a:gd name="T13" fmla="*/ 137 h 3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338">
                    <a:moveTo>
                      <a:pt x="201" y="137"/>
                    </a:moveTo>
                    <a:lnTo>
                      <a:pt x="201" y="115"/>
                    </a:lnTo>
                    <a:lnTo>
                      <a:pt x="0" y="0"/>
                    </a:lnTo>
                    <a:lnTo>
                      <a:pt x="0" y="222"/>
                    </a:lnTo>
                    <a:lnTo>
                      <a:pt x="201" y="338"/>
                    </a:lnTo>
                    <a:lnTo>
                      <a:pt x="201" y="143"/>
                    </a:lnTo>
                    <a:lnTo>
                      <a:pt x="201" y="137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5" name="Freeform 47"/>
              <p:cNvSpPr>
                <a:spLocks/>
              </p:cNvSpPr>
              <p:nvPr/>
            </p:nvSpPr>
            <p:spPr bwMode="auto">
              <a:xfrm>
                <a:off x="5726" y="5074"/>
                <a:ext cx="116" cy="58"/>
              </a:xfrm>
              <a:custGeom>
                <a:avLst/>
                <a:gdLst>
                  <a:gd name="T0" fmla="*/ 0 w 88"/>
                  <a:gd name="T1" fmla="*/ 36 h 44"/>
                  <a:gd name="T2" fmla="*/ 0 w 88"/>
                  <a:gd name="T3" fmla="*/ 58 h 44"/>
                  <a:gd name="T4" fmla="*/ 24 w 88"/>
                  <a:gd name="T5" fmla="*/ 58 h 44"/>
                  <a:gd name="T6" fmla="*/ 50 w 88"/>
                  <a:gd name="T7" fmla="*/ 55 h 44"/>
                  <a:gd name="T8" fmla="*/ 75 w 88"/>
                  <a:gd name="T9" fmla="*/ 51 h 44"/>
                  <a:gd name="T10" fmla="*/ 96 w 88"/>
                  <a:gd name="T11" fmla="*/ 45 h 44"/>
                  <a:gd name="T12" fmla="*/ 107 w 88"/>
                  <a:gd name="T13" fmla="*/ 38 h 44"/>
                  <a:gd name="T14" fmla="*/ 108 w 88"/>
                  <a:gd name="T15" fmla="*/ 37 h 44"/>
                  <a:gd name="T16" fmla="*/ 113 w 88"/>
                  <a:gd name="T17" fmla="*/ 30 h 44"/>
                  <a:gd name="T18" fmla="*/ 116 w 88"/>
                  <a:gd name="T19" fmla="*/ 18 h 44"/>
                  <a:gd name="T20" fmla="*/ 116 w 88"/>
                  <a:gd name="T21" fmla="*/ 16 h 44"/>
                  <a:gd name="T22" fmla="*/ 116 w 88"/>
                  <a:gd name="T23" fmla="*/ 0 h 44"/>
                  <a:gd name="T24" fmla="*/ 115 w 88"/>
                  <a:gd name="T25" fmla="*/ 7 h 44"/>
                  <a:gd name="T26" fmla="*/ 113 w 88"/>
                  <a:gd name="T27" fmla="*/ 7 h 44"/>
                  <a:gd name="T28" fmla="*/ 108 w 88"/>
                  <a:gd name="T29" fmla="*/ 15 h 44"/>
                  <a:gd name="T30" fmla="*/ 49 w 88"/>
                  <a:gd name="T31" fmla="*/ 34 h 44"/>
                  <a:gd name="T32" fmla="*/ 44 w 88"/>
                  <a:gd name="T33" fmla="*/ 34 h 44"/>
                  <a:gd name="T34" fmla="*/ 0 w 88"/>
                  <a:gd name="T35" fmla="*/ 36 h 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8" h="44">
                    <a:moveTo>
                      <a:pt x="0" y="27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6" y="44"/>
                      <a:pt x="12" y="44"/>
                      <a:pt x="18" y="44"/>
                    </a:cubicBezTo>
                    <a:cubicBezTo>
                      <a:pt x="25" y="44"/>
                      <a:pt x="32" y="43"/>
                      <a:pt x="38" y="42"/>
                    </a:cubicBezTo>
                    <a:cubicBezTo>
                      <a:pt x="45" y="42"/>
                      <a:pt x="51" y="41"/>
                      <a:pt x="57" y="39"/>
                    </a:cubicBezTo>
                    <a:cubicBezTo>
                      <a:pt x="63" y="38"/>
                      <a:pt x="69" y="36"/>
                      <a:pt x="73" y="34"/>
                    </a:cubicBezTo>
                    <a:cubicBezTo>
                      <a:pt x="76" y="32"/>
                      <a:pt x="79" y="31"/>
                      <a:pt x="81" y="29"/>
                    </a:cubicBezTo>
                    <a:cubicBezTo>
                      <a:pt x="81" y="29"/>
                      <a:pt x="81" y="28"/>
                      <a:pt x="82" y="28"/>
                    </a:cubicBezTo>
                    <a:cubicBezTo>
                      <a:pt x="84" y="27"/>
                      <a:pt x="85" y="25"/>
                      <a:pt x="86" y="23"/>
                    </a:cubicBezTo>
                    <a:cubicBezTo>
                      <a:pt x="87" y="20"/>
                      <a:pt x="88" y="18"/>
                      <a:pt x="88" y="14"/>
                    </a:cubicBezTo>
                    <a:cubicBezTo>
                      <a:pt x="88" y="14"/>
                      <a:pt x="88" y="13"/>
                      <a:pt x="88" y="12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2"/>
                      <a:pt x="87" y="4"/>
                      <a:pt x="87" y="5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5" y="8"/>
                      <a:pt x="84" y="9"/>
                      <a:pt x="82" y="11"/>
                    </a:cubicBezTo>
                    <a:cubicBezTo>
                      <a:pt x="74" y="18"/>
                      <a:pt x="59" y="23"/>
                      <a:pt x="37" y="26"/>
                    </a:cubicBezTo>
                    <a:cubicBezTo>
                      <a:pt x="35" y="26"/>
                      <a:pt x="34" y="26"/>
                      <a:pt x="33" y="26"/>
                    </a:cubicBezTo>
                    <a:cubicBezTo>
                      <a:pt x="23" y="27"/>
                      <a:pt x="12" y="27"/>
                      <a:pt x="0" y="27"/>
                    </a:cubicBez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6" name="Freeform 48"/>
              <p:cNvSpPr>
                <a:spLocks/>
              </p:cNvSpPr>
              <p:nvPr/>
            </p:nvSpPr>
            <p:spPr bwMode="auto">
              <a:xfrm>
                <a:off x="4719" y="5119"/>
                <a:ext cx="1211" cy="278"/>
              </a:xfrm>
              <a:custGeom>
                <a:avLst/>
                <a:gdLst>
                  <a:gd name="T0" fmla="*/ 806 w 917"/>
                  <a:gd name="T1" fmla="*/ 107 h 210"/>
                  <a:gd name="T2" fmla="*/ 806 w 917"/>
                  <a:gd name="T3" fmla="*/ 107 h 210"/>
                  <a:gd name="T4" fmla="*/ 605 w 917"/>
                  <a:gd name="T5" fmla="*/ 222 h 210"/>
                  <a:gd name="T6" fmla="*/ 504 w 917"/>
                  <a:gd name="T7" fmla="*/ 165 h 210"/>
                  <a:gd name="T8" fmla="*/ 387 w 917"/>
                  <a:gd name="T9" fmla="*/ 233 h 210"/>
                  <a:gd name="T10" fmla="*/ 91 w 917"/>
                  <a:gd name="T11" fmla="*/ 60 h 210"/>
                  <a:gd name="T12" fmla="*/ 87 w 917"/>
                  <a:gd name="T13" fmla="*/ 57 h 210"/>
                  <a:gd name="T14" fmla="*/ 87 w 917"/>
                  <a:gd name="T15" fmla="*/ 0 h 210"/>
                  <a:gd name="T16" fmla="*/ 0 w 917"/>
                  <a:gd name="T17" fmla="*/ 46 h 210"/>
                  <a:gd name="T18" fmla="*/ 390 w 917"/>
                  <a:gd name="T19" fmla="*/ 278 h 210"/>
                  <a:gd name="T20" fmla="*/ 506 w 917"/>
                  <a:gd name="T21" fmla="*/ 212 h 210"/>
                  <a:gd name="T22" fmla="*/ 507 w 917"/>
                  <a:gd name="T23" fmla="*/ 212 h 210"/>
                  <a:gd name="T24" fmla="*/ 508 w 917"/>
                  <a:gd name="T25" fmla="*/ 212 h 210"/>
                  <a:gd name="T26" fmla="*/ 614 w 917"/>
                  <a:gd name="T27" fmla="*/ 275 h 210"/>
                  <a:gd name="T28" fmla="*/ 810 w 917"/>
                  <a:gd name="T29" fmla="*/ 158 h 210"/>
                  <a:gd name="T30" fmla="*/ 810 w 917"/>
                  <a:gd name="T31" fmla="*/ 158 h 210"/>
                  <a:gd name="T32" fmla="*/ 811 w 917"/>
                  <a:gd name="T33" fmla="*/ 156 h 210"/>
                  <a:gd name="T34" fmla="*/ 1008 w 917"/>
                  <a:gd name="T35" fmla="*/ 273 h 210"/>
                  <a:gd name="T36" fmla="*/ 1008 w 917"/>
                  <a:gd name="T37" fmla="*/ 273 h 210"/>
                  <a:gd name="T38" fmla="*/ 1211 w 917"/>
                  <a:gd name="T39" fmla="*/ 151 h 210"/>
                  <a:gd name="T40" fmla="*/ 1198 w 917"/>
                  <a:gd name="T41" fmla="*/ 144 h 210"/>
                  <a:gd name="T42" fmla="*/ 1119 w 917"/>
                  <a:gd name="T43" fmla="*/ 192 h 210"/>
                  <a:gd name="T44" fmla="*/ 1117 w 917"/>
                  <a:gd name="T45" fmla="*/ 192 h 210"/>
                  <a:gd name="T46" fmla="*/ 1117 w 917"/>
                  <a:gd name="T47" fmla="*/ 193 h 210"/>
                  <a:gd name="T48" fmla="*/ 1116 w 917"/>
                  <a:gd name="T49" fmla="*/ 196 h 210"/>
                  <a:gd name="T50" fmla="*/ 1113 w 917"/>
                  <a:gd name="T51" fmla="*/ 199 h 210"/>
                  <a:gd name="T52" fmla="*/ 1112 w 917"/>
                  <a:gd name="T53" fmla="*/ 200 h 210"/>
                  <a:gd name="T54" fmla="*/ 1103 w 917"/>
                  <a:gd name="T55" fmla="*/ 207 h 210"/>
                  <a:gd name="T56" fmla="*/ 1095 w 917"/>
                  <a:gd name="T57" fmla="*/ 210 h 210"/>
                  <a:gd name="T58" fmla="*/ 1092 w 917"/>
                  <a:gd name="T59" fmla="*/ 212 h 210"/>
                  <a:gd name="T60" fmla="*/ 1072 w 917"/>
                  <a:gd name="T61" fmla="*/ 217 h 210"/>
                  <a:gd name="T62" fmla="*/ 1055 w 917"/>
                  <a:gd name="T63" fmla="*/ 221 h 210"/>
                  <a:gd name="T64" fmla="*/ 1042 w 917"/>
                  <a:gd name="T65" fmla="*/ 224 h 210"/>
                  <a:gd name="T66" fmla="*/ 1039 w 917"/>
                  <a:gd name="T67" fmla="*/ 224 h 210"/>
                  <a:gd name="T68" fmla="*/ 1006 w 917"/>
                  <a:gd name="T69" fmla="*/ 222 h 210"/>
                  <a:gd name="T70" fmla="*/ 1006 w 917"/>
                  <a:gd name="T71" fmla="*/ 222 h 210"/>
                  <a:gd name="T72" fmla="*/ 1006 w 917"/>
                  <a:gd name="T73" fmla="*/ 222 h 210"/>
                  <a:gd name="T74" fmla="*/ 806 w 917"/>
                  <a:gd name="T75" fmla="*/ 107 h 2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17" h="210">
                    <a:moveTo>
                      <a:pt x="610" y="81"/>
                    </a:moveTo>
                    <a:cubicBezTo>
                      <a:pt x="610" y="81"/>
                      <a:pt x="610" y="81"/>
                      <a:pt x="610" y="81"/>
                    </a:cubicBezTo>
                    <a:cubicBezTo>
                      <a:pt x="458" y="168"/>
                      <a:pt x="458" y="168"/>
                      <a:pt x="458" y="168"/>
                    </a:cubicBezTo>
                    <a:cubicBezTo>
                      <a:pt x="382" y="125"/>
                      <a:pt x="382" y="125"/>
                      <a:pt x="382" y="125"/>
                    </a:cubicBezTo>
                    <a:cubicBezTo>
                      <a:pt x="293" y="176"/>
                      <a:pt x="293" y="176"/>
                      <a:pt x="293" y="176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95" y="210"/>
                      <a:pt x="295" y="210"/>
                      <a:pt x="295" y="210"/>
                    </a:cubicBezTo>
                    <a:cubicBezTo>
                      <a:pt x="383" y="160"/>
                      <a:pt x="383" y="160"/>
                      <a:pt x="383" y="160"/>
                    </a:cubicBezTo>
                    <a:cubicBezTo>
                      <a:pt x="384" y="160"/>
                      <a:pt x="384" y="160"/>
                      <a:pt x="384" y="160"/>
                    </a:cubicBezTo>
                    <a:cubicBezTo>
                      <a:pt x="385" y="160"/>
                      <a:pt x="385" y="160"/>
                      <a:pt x="385" y="160"/>
                    </a:cubicBezTo>
                    <a:cubicBezTo>
                      <a:pt x="465" y="208"/>
                      <a:pt x="465" y="208"/>
                      <a:pt x="465" y="208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14" y="118"/>
                      <a:pt x="614" y="118"/>
                      <a:pt x="614" y="118"/>
                    </a:cubicBezTo>
                    <a:cubicBezTo>
                      <a:pt x="763" y="206"/>
                      <a:pt x="763" y="206"/>
                      <a:pt x="763" y="206"/>
                    </a:cubicBezTo>
                    <a:cubicBezTo>
                      <a:pt x="763" y="206"/>
                      <a:pt x="763" y="206"/>
                      <a:pt x="763" y="206"/>
                    </a:cubicBezTo>
                    <a:cubicBezTo>
                      <a:pt x="917" y="114"/>
                      <a:pt x="917" y="114"/>
                      <a:pt x="917" y="114"/>
                    </a:cubicBezTo>
                    <a:cubicBezTo>
                      <a:pt x="907" y="109"/>
                      <a:pt x="907" y="109"/>
                      <a:pt x="907" y="109"/>
                    </a:cubicBezTo>
                    <a:cubicBezTo>
                      <a:pt x="847" y="145"/>
                      <a:pt x="847" y="145"/>
                      <a:pt x="847" y="145"/>
                    </a:cubicBezTo>
                    <a:cubicBezTo>
                      <a:pt x="846" y="145"/>
                      <a:pt x="846" y="145"/>
                      <a:pt x="846" y="145"/>
                    </a:cubicBezTo>
                    <a:cubicBezTo>
                      <a:pt x="846" y="145"/>
                      <a:pt x="846" y="146"/>
                      <a:pt x="846" y="146"/>
                    </a:cubicBezTo>
                    <a:cubicBezTo>
                      <a:pt x="845" y="147"/>
                      <a:pt x="845" y="148"/>
                      <a:pt x="845" y="148"/>
                    </a:cubicBezTo>
                    <a:cubicBezTo>
                      <a:pt x="844" y="149"/>
                      <a:pt x="843" y="149"/>
                      <a:pt x="843" y="150"/>
                    </a:cubicBezTo>
                    <a:cubicBezTo>
                      <a:pt x="843" y="150"/>
                      <a:pt x="842" y="150"/>
                      <a:pt x="842" y="151"/>
                    </a:cubicBezTo>
                    <a:cubicBezTo>
                      <a:pt x="840" y="152"/>
                      <a:pt x="838" y="154"/>
                      <a:pt x="835" y="156"/>
                    </a:cubicBezTo>
                    <a:cubicBezTo>
                      <a:pt x="833" y="157"/>
                      <a:pt x="831" y="158"/>
                      <a:pt x="829" y="159"/>
                    </a:cubicBezTo>
                    <a:cubicBezTo>
                      <a:pt x="827" y="160"/>
                      <a:pt x="827" y="160"/>
                      <a:pt x="827" y="160"/>
                    </a:cubicBezTo>
                    <a:cubicBezTo>
                      <a:pt x="822" y="161"/>
                      <a:pt x="817" y="163"/>
                      <a:pt x="812" y="164"/>
                    </a:cubicBezTo>
                    <a:cubicBezTo>
                      <a:pt x="808" y="165"/>
                      <a:pt x="803" y="166"/>
                      <a:pt x="799" y="167"/>
                    </a:cubicBezTo>
                    <a:cubicBezTo>
                      <a:pt x="797" y="168"/>
                      <a:pt x="793" y="168"/>
                      <a:pt x="789" y="169"/>
                    </a:cubicBezTo>
                    <a:cubicBezTo>
                      <a:pt x="788" y="169"/>
                      <a:pt x="787" y="169"/>
                      <a:pt x="787" y="169"/>
                    </a:cubicBezTo>
                    <a:cubicBezTo>
                      <a:pt x="781" y="170"/>
                      <a:pt x="773" y="169"/>
                      <a:pt x="762" y="168"/>
                    </a:cubicBezTo>
                    <a:cubicBezTo>
                      <a:pt x="762" y="168"/>
                      <a:pt x="762" y="168"/>
                      <a:pt x="762" y="168"/>
                    </a:cubicBezTo>
                    <a:cubicBezTo>
                      <a:pt x="762" y="168"/>
                      <a:pt x="762" y="168"/>
                      <a:pt x="762" y="168"/>
                    </a:cubicBezTo>
                    <a:lnTo>
                      <a:pt x="610" y="8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7" name="Freeform 49"/>
              <p:cNvSpPr>
                <a:spLocks/>
              </p:cNvSpPr>
              <p:nvPr/>
            </p:nvSpPr>
            <p:spPr bwMode="auto">
              <a:xfrm>
                <a:off x="5525" y="5220"/>
                <a:ext cx="201" cy="121"/>
              </a:xfrm>
              <a:custGeom>
                <a:avLst/>
                <a:gdLst>
                  <a:gd name="T0" fmla="*/ 0 w 201"/>
                  <a:gd name="T1" fmla="*/ 6 h 121"/>
                  <a:gd name="T2" fmla="*/ 0 w 201"/>
                  <a:gd name="T3" fmla="*/ 6 h 121"/>
                  <a:gd name="T4" fmla="*/ 201 w 201"/>
                  <a:gd name="T5" fmla="*/ 121 h 121"/>
                  <a:gd name="T6" fmla="*/ 201 w 201"/>
                  <a:gd name="T7" fmla="*/ 116 h 121"/>
                  <a:gd name="T8" fmla="*/ 0 w 201"/>
                  <a:gd name="T9" fmla="*/ 0 h 121"/>
                  <a:gd name="T10" fmla="*/ 0 w 201"/>
                  <a:gd name="T11" fmla="*/ 6 h 1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1" h="121">
                    <a:moveTo>
                      <a:pt x="0" y="6"/>
                    </a:moveTo>
                    <a:lnTo>
                      <a:pt x="0" y="6"/>
                    </a:lnTo>
                    <a:lnTo>
                      <a:pt x="201" y="121"/>
                    </a:lnTo>
                    <a:lnTo>
                      <a:pt x="201" y="11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8" name="Freeform 50"/>
              <p:cNvSpPr>
                <a:spLocks/>
              </p:cNvSpPr>
              <p:nvPr/>
            </p:nvSpPr>
            <p:spPr bwMode="auto">
              <a:xfrm>
                <a:off x="5324" y="5220"/>
                <a:ext cx="201" cy="121"/>
              </a:xfrm>
              <a:custGeom>
                <a:avLst/>
                <a:gdLst>
                  <a:gd name="T0" fmla="*/ 201 w 201"/>
                  <a:gd name="T1" fmla="*/ 6 h 121"/>
                  <a:gd name="T2" fmla="*/ 201 w 201"/>
                  <a:gd name="T3" fmla="*/ 0 h 121"/>
                  <a:gd name="T4" fmla="*/ 0 w 201"/>
                  <a:gd name="T5" fmla="*/ 116 h 121"/>
                  <a:gd name="T6" fmla="*/ 0 w 201"/>
                  <a:gd name="T7" fmla="*/ 121 h 121"/>
                  <a:gd name="T8" fmla="*/ 201 w 201"/>
                  <a:gd name="T9" fmla="*/ 6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1" h="121">
                    <a:moveTo>
                      <a:pt x="201" y="6"/>
                    </a:moveTo>
                    <a:lnTo>
                      <a:pt x="201" y="0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201" y="6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59" name="Freeform 51"/>
              <p:cNvSpPr>
                <a:spLocks/>
              </p:cNvSpPr>
              <p:nvPr/>
            </p:nvSpPr>
            <p:spPr bwMode="auto">
              <a:xfrm>
                <a:off x="5324" y="5217"/>
                <a:ext cx="201" cy="119"/>
              </a:xfrm>
              <a:custGeom>
                <a:avLst/>
                <a:gdLst>
                  <a:gd name="T0" fmla="*/ 201 w 201"/>
                  <a:gd name="T1" fmla="*/ 3 h 119"/>
                  <a:gd name="T2" fmla="*/ 201 w 201"/>
                  <a:gd name="T3" fmla="*/ 0 h 119"/>
                  <a:gd name="T4" fmla="*/ 0 w 201"/>
                  <a:gd name="T5" fmla="*/ 116 h 119"/>
                  <a:gd name="T6" fmla="*/ 0 w 201"/>
                  <a:gd name="T7" fmla="*/ 119 h 119"/>
                  <a:gd name="T8" fmla="*/ 201 w 201"/>
                  <a:gd name="T9" fmla="*/ 3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1" h="119">
                    <a:moveTo>
                      <a:pt x="201" y="3"/>
                    </a:moveTo>
                    <a:lnTo>
                      <a:pt x="201" y="0"/>
                    </a:lnTo>
                    <a:lnTo>
                      <a:pt x="0" y="116"/>
                    </a:lnTo>
                    <a:lnTo>
                      <a:pt x="0" y="119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0" name="Freeform 52"/>
              <p:cNvSpPr>
                <a:spLocks/>
              </p:cNvSpPr>
              <p:nvPr/>
            </p:nvSpPr>
            <p:spPr bwMode="auto">
              <a:xfrm>
                <a:off x="5525" y="5217"/>
                <a:ext cx="201" cy="119"/>
              </a:xfrm>
              <a:custGeom>
                <a:avLst/>
                <a:gdLst>
                  <a:gd name="T0" fmla="*/ 0 w 201"/>
                  <a:gd name="T1" fmla="*/ 0 h 119"/>
                  <a:gd name="T2" fmla="*/ 0 w 201"/>
                  <a:gd name="T3" fmla="*/ 3 h 119"/>
                  <a:gd name="T4" fmla="*/ 201 w 201"/>
                  <a:gd name="T5" fmla="*/ 119 h 119"/>
                  <a:gd name="T6" fmla="*/ 201 w 201"/>
                  <a:gd name="T7" fmla="*/ 116 h 119"/>
                  <a:gd name="T8" fmla="*/ 0 w 201"/>
                  <a:gd name="T9" fmla="*/ 0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1" h="119">
                    <a:moveTo>
                      <a:pt x="0" y="0"/>
                    </a:moveTo>
                    <a:lnTo>
                      <a:pt x="0" y="3"/>
                    </a:lnTo>
                    <a:lnTo>
                      <a:pt x="201" y="119"/>
                    </a:lnTo>
                    <a:lnTo>
                      <a:pt x="201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1" name="Freeform 53"/>
              <p:cNvSpPr>
                <a:spLocks/>
              </p:cNvSpPr>
              <p:nvPr/>
            </p:nvSpPr>
            <p:spPr bwMode="auto">
              <a:xfrm>
                <a:off x="5529" y="5276"/>
                <a:ext cx="197" cy="122"/>
              </a:xfrm>
              <a:custGeom>
                <a:avLst/>
                <a:gdLst>
                  <a:gd name="T0" fmla="*/ 0 w 197"/>
                  <a:gd name="T1" fmla="*/ 0 h 122"/>
                  <a:gd name="T2" fmla="*/ 0 w 197"/>
                  <a:gd name="T3" fmla="*/ 7 h 122"/>
                  <a:gd name="T4" fmla="*/ 197 w 197"/>
                  <a:gd name="T5" fmla="*/ 122 h 122"/>
                  <a:gd name="T6" fmla="*/ 197 w 197"/>
                  <a:gd name="T7" fmla="*/ 122 h 122"/>
                  <a:gd name="T8" fmla="*/ 197 w 197"/>
                  <a:gd name="T9" fmla="*/ 115 h 122"/>
                  <a:gd name="T10" fmla="*/ 197 w 197"/>
                  <a:gd name="T11" fmla="*/ 115 h 122"/>
                  <a:gd name="T12" fmla="*/ 0 w 197"/>
                  <a:gd name="T13" fmla="*/ 0 h 122"/>
                  <a:gd name="T14" fmla="*/ 0 w 197"/>
                  <a:gd name="T15" fmla="*/ 0 h 1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7" h="122">
                    <a:moveTo>
                      <a:pt x="0" y="0"/>
                    </a:moveTo>
                    <a:lnTo>
                      <a:pt x="0" y="7"/>
                    </a:lnTo>
                    <a:lnTo>
                      <a:pt x="197" y="122"/>
                    </a:lnTo>
                    <a:lnTo>
                      <a:pt x="197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2" name="Freeform 54"/>
              <p:cNvSpPr>
                <a:spLocks/>
              </p:cNvSpPr>
              <p:nvPr/>
            </p:nvSpPr>
            <p:spPr bwMode="auto">
              <a:xfrm>
                <a:off x="5330" y="5276"/>
                <a:ext cx="199" cy="126"/>
              </a:xfrm>
              <a:custGeom>
                <a:avLst/>
                <a:gdLst>
                  <a:gd name="T0" fmla="*/ 199 w 199"/>
                  <a:gd name="T1" fmla="*/ 7 h 126"/>
                  <a:gd name="T2" fmla="*/ 199 w 199"/>
                  <a:gd name="T3" fmla="*/ 0 h 126"/>
                  <a:gd name="T4" fmla="*/ 3 w 199"/>
                  <a:gd name="T5" fmla="*/ 118 h 126"/>
                  <a:gd name="T6" fmla="*/ 0 w 199"/>
                  <a:gd name="T7" fmla="*/ 119 h 126"/>
                  <a:gd name="T8" fmla="*/ 0 w 199"/>
                  <a:gd name="T9" fmla="*/ 126 h 126"/>
                  <a:gd name="T10" fmla="*/ 199 w 199"/>
                  <a:gd name="T11" fmla="*/ 7 h 1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9" h="126">
                    <a:moveTo>
                      <a:pt x="199" y="7"/>
                    </a:moveTo>
                    <a:lnTo>
                      <a:pt x="199" y="0"/>
                    </a:lnTo>
                    <a:lnTo>
                      <a:pt x="3" y="118"/>
                    </a:lnTo>
                    <a:lnTo>
                      <a:pt x="0" y="119"/>
                    </a:lnTo>
                    <a:lnTo>
                      <a:pt x="0" y="126"/>
                    </a:lnTo>
                    <a:lnTo>
                      <a:pt x="199" y="7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3" name="Freeform 55"/>
              <p:cNvSpPr>
                <a:spLocks/>
              </p:cNvSpPr>
              <p:nvPr/>
            </p:nvSpPr>
            <p:spPr bwMode="auto">
              <a:xfrm>
                <a:off x="5330" y="5283"/>
                <a:ext cx="199" cy="121"/>
              </a:xfrm>
              <a:custGeom>
                <a:avLst/>
                <a:gdLst>
                  <a:gd name="T0" fmla="*/ 199 w 199"/>
                  <a:gd name="T1" fmla="*/ 3 h 121"/>
                  <a:gd name="T2" fmla="*/ 199 w 199"/>
                  <a:gd name="T3" fmla="*/ 0 h 121"/>
                  <a:gd name="T4" fmla="*/ 0 w 199"/>
                  <a:gd name="T5" fmla="*/ 119 h 121"/>
                  <a:gd name="T6" fmla="*/ 0 w 199"/>
                  <a:gd name="T7" fmla="*/ 121 h 121"/>
                  <a:gd name="T8" fmla="*/ 199 w 199"/>
                  <a:gd name="T9" fmla="*/ 3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9" h="121">
                    <a:moveTo>
                      <a:pt x="199" y="3"/>
                    </a:moveTo>
                    <a:lnTo>
                      <a:pt x="199" y="0"/>
                    </a:lnTo>
                    <a:lnTo>
                      <a:pt x="0" y="119"/>
                    </a:lnTo>
                    <a:lnTo>
                      <a:pt x="0" y="121"/>
                    </a:lnTo>
                    <a:lnTo>
                      <a:pt x="199" y="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4" name="Freeform 56"/>
              <p:cNvSpPr>
                <a:spLocks/>
              </p:cNvSpPr>
              <p:nvPr/>
            </p:nvSpPr>
            <p:spPr bwMode="auto">
              <a:xfrm>
                <a:off x="5529" y="5270"/>
                <a:ext cx="401" cy="131"/>
              </a:xfrm>
              <a:custGeom>
                <a:avLst/>
                <a:gdLst>
                  <a:gd name="T0" fmla="*/ 0 w 401"/>
                  <a:gd name="T1" fmla="*/ 13 h 131"/>
                  <a:gd name="T2" fmla="*/ 0 w 401"/>
                  <a:gd name="T3" fmla="*/ 16 h 131"/>
                  <a:gd name="T4" fmla="*/ 197 w 401"/>
                  <a:gd name="T5" fmla="*/ 131 h 131"/>
                  <a:gd name="T6" fmla="*/ 197 w 401"/>
                  <a:gd name="T7" fmla="*/ 131 h 131"/>
                  <a:gd name="T8" fmla="*/ 197 w 401"/>
                  <a:gd name="T9" fmla="*/ 128 h 131"/>
                  <a:gd name="T10" fmla="*/ 401 w 401"/>
                  <a:gd name="T11" fmla="*/ 5 h 131"/>
                  <a:gd name="T12" fmla="*/ 401 w 401"/>
                  <a:gd name="T13" fmla="*/ 0 h 131"/>
                  <a:gd name="T14" fmla="*/ 198 w 401"/>
                  <a:gd name="T15" fmla="*/ 121 h 131"/>
                  <a:gd name="T16" fmla="*/ 197 w 401"/>
                  <a:gd name="T17" fmla="*/ 121 h 131"/>
                  <a:gd name="T18" fmla="*/ 197 w 401"/>
                  <a:gd name="T19" fmla="*/ 128 h 131"/>
                  <a:gd name="T20" fmla="*/ 197 w 401"/>
                  <a:gd name="T21" fmla="*/ 128 h 131"/>
                  <a:gd name="T22" fmla="*/ 0 w 401"/>
                  <a:gd name="T23" fmla="*/ 13 h 1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01" h="131">
                    <a:moveTo>
                      <a:pt x="0" y="13"/>
                    </a:moveTo>
                    <a:lnTo>
                      <a:pt x="0" y="16"/>
                    </a:lnTo>
                    <a:lnTo>
                      <a:pt x="197" y="131"/>
                    </a:lnTo>
                    <a:lnTo>
                      <a:pt x="197" y="128"/>
                    </a:lnTo>
                    <a:lnTo>
                      <a:pt x="401" y="5"/>
                    </a:lnTo>
                    <a:lnTo>
                      <a:pt x="401" y="0"/>
                    </a:lnTo>
                    <a:lnTo>
                      <a:pt x="198" y="121"/>
                    </a:lnTo>
                    <a:lnTo>
                      <a:pt x="197" y="121"/>
                    </a:lnTo>
                    <a:lnTo>
                      <a:pt x="197" y="12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5" name="Freeform 57"/>
              <p:cNvSpPr>
                <a:spLocks/>
              </p:cNvSpPr>
              <p:nvPr/>
            </p:nvSpPr>
            <p:spPr bwMode="auto">
              <a:xfrm>
                <a:off x="5529" y="5275"/>
                <a:ext cx="198" cy="116"/>
              </a:xfrm>
              <a:custGeom>
                <a:avLst/>
                <a:gdLst>
                  <a:gd name="T0" fmla="*/ 1 w 198"/>
                  <a:gd name="T1" fmla="*/ 0 h 116"/>
                  <a:gd name="T2" fmla="*/ 0 w 198"/>
                  <a:gd name="T3" fmla="*/ 1 h 116"/>
                  <a:gd name="T4" fmla="*/ 197 w 198"/>
                  <a:gd name="T5" fmla="*/ 116 h 116"/>
                  <a:gd name="T6" fmla="*/ 197 w 198"/>
                  <a:gd name="T7" fmla="*/ 116 h 116"/>
                  <a:gd name="T8" fmla="*/ 198 w 198"/>
                  <a:gd name="T9" fmla="*/ 116 h 116"/>
                  <a:gd name="T10" fmla="*/ 198 w 198"/>
                  <a:gd name="T11" fmla="*/ 116 h 116"/>
                  <a:gd name="T12" fmla="*/ 1 w 198"/>
                  <a:gd name="T13" fmla="*/ 0 h 1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8" h="116">
                    <a:moveTo>
                      <a:pt x="1" y="0"/>
                    </a:moveTo>
                    <a:lnTo>
                      <a:pt x="0" y="1"/>
                    </a:lnTo>
                    <a:lnTo>
                      <a:pt x="197" y="116"/>
                    </a:lnTo>
                    <a:lnTo>
                      <a:pt x="198" y="1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6" name="Freeform 58"/>
              <p:cNvSpPr>
                <a:spLocks/>
              </p:cNvSpPr>
              <p:nvPr/>
            </p:nvSpPr>
            <p:spPr bwMode="auto">
              <a:xfrm>
                <a:off x="5726" y="5316"/>
                <a:ext cx="96" cy="20"/>
              </a:xfrm>
              <a:custGeom>
                <a:avLst/>
                <a:gdLst>
                  <a:gd name="T0" fmla="*/ 36 w 73"/>
                  <a:gd name="T1" fmla="*/ 17 h 15"/>
                  <a:gd name="T2" fmla="*/ 33 w 73"/>
                  <a:gd name="T3" fmla="*/ 17 h 15"/>
                  <a:gd name="T4" fmla="*/ 0 w 73"/>
                  <a:gd name="T5" fmla="*/ 17 h 15"/>
                  <a:gd name="T6" fmla="*/ 0 w 73"/>
                  <a:gd name="T7" fmla="*/ 17 h 15"/>
                  <a:gd name="T8" fmla="*/ 0 w 73"/>
                  <a:gd name="T9" fmla="*/ 17 h 15"/>
                  <a:gd name="T10" fmla="*/ 0 w 73"/>
                  <a:gd name="T11" fmla="*/ 20 h 15"/>
                  <a:gd name="T12" fmla="*/ 0 w 73"/>
                  <a:gd name="T13" fmla="*/ 20 h 15"/>
                  <a:gd name="T14" fmla="*/ 0 w 73"/>
                  <a:gd name="T15" fmla="*/ 19 h 15"/>
                  <a:gd name="T16" fmla="*/ 33 w 73"/>
                  <a:gd name="T17" fmla="*/ 20 h 15"/>
                  <a:gd name="T18" fmla="*/ 36 w 73"/>
                  <a:gd name="T19" fmla="*/ 20 h 15"/>
                  <a:gd name="T20" fmla="*/ 49 w 73"/>
                  <a:gd name="T21" fmla="*/ 17 h 15"/>
                  <a:gd name="T22" fmla="*/ 66 w 73"/>
                  <a:gd name="T23" fmla="*/ 13 h 15"/>
                  <a:gd name="T24" fmla="*/ 96 w 73"/>
                  <a:gd name="T25" fmla="*/ 1 h 15"/>
                  <a:gd name="T26" fmla="*/ 96 w 73"/>
                  <a:gd name="T27" fmla="*/ 0 h 15"/>
                  <a:gd name="T28" fmla="*/ 66 w 73"/>
                  <a:gd name="T29" fmla="*/ 11 h 15"/>
                  <a:gd name="T30" fmla="*/ 49 w 73"/>
                  <a:gd name="T31" fmla="*/ 15 h 15"/>
                  <a:gd name="T32" fmla="*/ 36 w 73"/>
                  <a:gd name="T33" fmla="*/ 17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3" h="15">
                    <a:moveTo>
                      <a:pt x="27" y="13"/>
                    </a:moveTo>
                    <a:cubicBezTo>
                      <a:pt x="26" y="13"/>
                      <a:pt x="25" y="13"/>
                      <a:pt x="25" y="13"/>
                    </a:cubicBezTo>
                    <a:cubicBezTo>
                      <a:pt x="19" y="14"/>
                      <a:pt x="11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1" y="15"/>
                      <a:pt x="19" y="15"/>
                      <a:pt x="25" y="15"/>
                    </a:cubicBezTo>
                    <a:cubicBezTo>
                      <a:pt x="25" y="15"/>
                      <a:pt x="26" y="15"/>
                      <a:pt x="27" y="15"/>
                    </a:cubicBezTo>
                    <a:cubicBezTo>
                      <a:pt x="31" y="14"/>
                      <a:pt x="35" y="13"/>
                      <a:pt x="37" y="13"/>
                    </a:cubicBezTo>
                    <a:cubicBezTo>
                      <a:pt x="41" y="12"/>
                      <a:pt x="46" y="11"/>
                      <a:pt x="50" y="10"/>
                    </a:cubicBezTo>
                    <a:cubicBezTo>
                      <a:pt x="60" y="8"/>
                      <a:pt x="67" y="5"/>
                      <a:pt x="73" y="1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7" y="3"/>
                      <a:pt x="60" y="6"/>
                      <a:pt x="50" y="8"/>
                    </a:cubicBezTo>
                    <a:cubicBezTo>
                      <a:pt x="46" y="9"/>
                      <a:pt x="41" y="10"/>
                      <a:pt x="37" y="11"/>
                    </a:cubicBezTo>
                    <a:cubicBezTo>
                      <a:pt x="35" y="12"/>
                      <a:pt x="31" y="12"/>
                      <a:pt x="27" y="1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7" name="Freeform 59"/>
              <p:cNvSpPr>
                <a:spLocks/>
              </p:cNvSpPr>
              <p:nvPr/>
            </p:nvSpPr>
            <p:spPr bwMode="auto">
              <a:xfrm>
                <a:off x="5726" y="5317"/>
                <a:ext cx="96" cy="27"/>
              </a:xfrm>
              <a:custGeom>
                <a:avLst/>
                <a:gdLst>
                  <a:gd name="T0" fmla="*/ 33 w 73"/>
                  <a:gd name="T1" fmla="*/ 26 h 20"/>
                  <a:gd name="T2" fmla="*/ 36 w 73"/>
                  <a:gd name="T3" fmla="*/ 26 h 20"/>
                  <a:gd name="T4" fmla="*/ 49 w 73"/>
                  <a:gd name="T5" fmla="*/ 23 h 20"/>
                  <a:gd name="T6" fmla="*/ 66 w 73"/>
                  <a:gd name="T7" fmla="*/ 19 h 20"/>
                  <a:gd name="T8" fmla="*/ 85 w 73"/>
                  <a:gd name="T9" fmla="*/ 14 h 20"/>
                  <a:gd name="T10" fmla="*/ 88 w 73"/>
                  <a:gd name="T11" fmla="*/ 12 h 20"/>
                  <a:gd name="T12" fmla="*/ 96 w 73"/>
                  <a:gd name="T13" fmla="*/ 8 h 20"/>
                  <a:gd name="T14" fmla="*/ 96 w 73"/>
                  <a:gd name="T15" fmla="*/ 0 h 20"/>
                  <a:gd name="T16" fmla="*/ 66 w 73"/>
                  <a:gd name="T17" fmla="*/ 12 h 20"/>
                  <a:gd name="T18" fmla="*/ 49 w 73"/>
                  <a:gd name="T19" fmla="*/ 16 h 20"/>
                  <a:gd name="T20" fmla="*/ 36 w 73"/>
                  <a:gd name="T21" fmla="*/ 19 h 20"/>
                  <a:gd name="T22" fmla="*/ 33 w 73"/>
                  <a:gd name="T23" fmla="*/ 19 h 20"/>
                  <a:gd name="T24" fmla="*/ 0 w 73"/>
                  <a:gd name="T25" fmla="*/ 18 h 20"/>
                  <a:gd name="T26" fmla="*/ 0 w 73"/>
                  <a:gd name="T27" fmla="*/ 19 h 20"/>
                  <a:gd name="T28" fmla="*/ 0 w 73"/>
                  <a:gd name="T29" fmla="*/ 19 h 20"/>
                  <a:gd name="T30" fmla="*/ 0 w 73"/>
                  <a:gd name="T31" fmla="*/ 24 h 20"/>
                  <a:gd name="T32" fmla="*/ 0 w 73"/>
                  <a:gd name="T33" fmla="*/ 24 h 20"/>
                  <a:gd name="T34" fmla="*/ 0 w 73"/>
                  <a:gd name="T35" fmla="*/ 24 h 20"/>
                  <a:gd name="T36" fmla="*/ 33 w 73"/>
                  <a:gd name="T37" fmla="*/ 26 h 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3" h="20">
                    <a:moveTo>
                      <a:pt x="25" y="19"/>
                    </a:moveTo>
                    <a:cubicBezTo>
                      <a:pt x="25" y="19"/>
                      <a:pt x="26" y="19"/>
                      <a:pt x="27" y="19"/>
                    </a:cubicBezTo>
                    <a:cubicBezTo>
                      <a:pt x="31" y="18"/>
                      <a:pt x="35" y="18"/>
                      <a:pt x="37" y="17"/>
                    </a:cubicBezTo>
                    <a:cubicBezTo>
                      <a:pt x="41" y="16"/>
                      <a:pt x="46" y="15"/>
                      <a:pt x="50" y="14"/>
                    </a:cubicBezTo>
                    <a:cubicBezTo>
                      <a:pt x="55" y="13"/>
                      <a:pt x="60" y="11"/>
                      <a:pt x="65" y="10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9" y="8"/>
                      <a:pt x="71" y="7"/>
                      <a:pt x="73" y="6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7" y="4"/>
                      <a:pt x="60" y="7"/>
                      <a:pt x="50" y="9"/>
                    </a:cubicBezTo>
                    <a:cubicBezTo>
                      <a:pt x="46" y="10"/>
                      <a:pt x="41" y="11"/>
                      <a:pt x="37" y="12"/>
                    </a:cubicBezTo>
                    <a:cubicBezTo>
                      <a:pt x="35" y="12"/>
                      <a:pt x="31" y="13"/>
                      <a:pt x="27" y="14"/>
                    </a:cubicBezTo>
                    <a:cubicBezTo>
                      <a:pt x="26" y="14"/>
                      <a:pt x="25" y="14"/>
                      <a:pt x="25" y="14"/>
                    </a:cubicBezTo>
                    <a:cubicBezTo>
                      <a:pt x="19" y="14"/>
                      <a:pt x="1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1" y="19"/>
                      <a:pt x="19" y="20"/>
                      <a:pt x="25" y="19"/>
                    </a:cubicBez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8" name="Freeform 60"/>
              <p:cNvSpPr>
                <a:spLocks/>
              </p:cNvSpPr>
              <p:nvPr/>
            </p:nvSpPr>
            <p:spPr bwMode="auto">
              <a:xfrm>
                <a:off x="5726" y="5275"/>
                <a:ext cx="204" cy="127"/>
              </a:xfrm>
              <a:custGeom>
                <a:avLst/>
                <a:gdLst>
                  <a:gd name="T0" fmla="*/ 0 w 204"/>
                  <a:gd name="T1" fmla="*/ 123 h 127"/>
                  <a:gd name="T2" fmla="*/ 0 w 204"/>
                  <a:gd name="T3" fmla="*/ 126 h 127"/>
                  <a:gd name="T4" fmla="*/ 0 w 204"/>
                  <a:gd name="T5" fmla="*/ 127 h 127"/>
                  <a:gd name="T6" fmla="*/ 204 w 204"/>
                  <a:gd name="T7" fmla="*/ 4 h 127"/>
                  <a:gd name="T8" fmla="*/ 204 w 204"/>
                  <a:gd name="T9" fmla="*/ 0 h 127"/>
                  <a:gd name="T10" fmla="*/ 0 w 204"/>
                  <a:gd name="T11" fmla="*/ 123 h 1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4" h="127">
                    <a:moveTo>
                      <a:pt x="0" y="123"/>
                    </a:moveTo>
                    <a:lnTo>
                      <a:pt x="0" y="126"/>
                    </a:lnTo>
                    <a:lnTo>
                      <a:pt x="0" y="127"/>
                    </a:lnTo>
                    <a:lnTo>
                      <a:pt x="204" y="4"/>
                    </a:lnTo>
                    <a:lnTo>
                      <a:pt x="204" y="0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69" name="Freeform 61"/>
              <p:cNvSpPr>
                <a:spLocks/>
              </p:cNvSpPr>
              <p:nvPr/>
            </p:nvSpPr>
            <p:spPr bwMode="auto">
              <a:xfrm>
                <a:off x="5822" y="5118"/>
                <a:ext cx="11" cy="199"/>
              </a:xfrm>
              <a:custGeom>
                <a:avLst/>
                <a:gdLst>
                  <a:gd name="T0" fmla="*/ 11 w 8"/>
                  <a:gd name="T1" fmla="*/ 0 h 151"/>
                  <a:gd name="T2" fmla="*/ 0 w 8"/>
                  <a:gd name="T3" fmla="*/ 7 h 151"/>
                  <a:gd name="T4" fmla="*/ 0 w 8"/>
                  <a:gd name="T5" fmla="*/ 198 h 151"/>
                  <a:gd name="T6" fmla="*/ 0 w 8"/>
                  <a:gd name="T7" fmla="*/ 199 h 151"/>
                  <a:gd name="T8" fmla="*/ 1 w 8"/>
                  <a:gd name="T9" fmla="*/ 199 h 151"/>
                  <a:gd name="T10" fmla="*/ 8 w 8"/>
                  <a:gd name="T11" fmla="*/ 194 h 151"/>
                  <a:gd name="T12" fmla="*/ 10 w 8"/>
                  <a:gd name="T13" fmla="*/ 194 h 151"/>
                  <a:gd name="T14" fmla="*/ 11 w 8"/>
                  <a:gd name="T15" fmla="*/ 192 h 151"/>
                  <a:gd name="T16" fmla="*/ 11 w 8"/>
                  <a:gd name="T17" fmla="*/ 0 h 1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151">
                    <a:moveTo>
                      <a:pt x="8" y="0"/>
                    </a:moveTo>
                    <a:cubicBezTo>
                      <a:pt x="6" y="2"/>
                      <a:pt x="3" y="3"/>
                      <a:pt x="0" y="5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1" y="151"/>
                      <a:pt x="1" y="151"/>
                    </a:cubicBezTo>
                    <a:cubicBezTo>
                      <a:pt x="3" y="150"/>
                      <a:pt x="5" y="149"/>
                      <a:pt x="6" y="147"/>
                    </a:cubicBezTo>
                    <a:cubicBezTo>
                      <a:pt x="7" y="147"/>
                      <a:pt x="7" y="147"/>
                      <a:pt x="7" y="147"/>
                    </a:cubicBezTo>
                    <a:cubicBezTo>
                      <a:pt x="7" y="146"/>
                      <a:pt x="8" y="146"/>
                      <a:pt x="8" y="146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7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0" name="Freeform 62"/>
              <p:cNvSpPr>
                <a:spLocks/>
              </p:cNvSpPr>
              <p:nvPr/>
            </p:nvSpPr>
            <p:spPr bwMode="auto">
              <a:xfrm>
                <a:off x="5838" y="5221"/>
                <a:ext cx="79" cy="90"/>
              </a:xfrm>
              <a:custGeom>
                <a:avLst/>
                <a:gdLst>
                  <a:gd name="T0" fmla="*/ 79 w 60"/>
                  <a:gd name="T1" fmla="*/ 42 h 68"/>
                  <a:gd name="T2" fmla="*/ 1 w 60"/>
                  <a:gd name="T3" fmla="*/ 0 h 68"/>
                  <a:gd name="T4" fmla="*/ 1 w 60"/>
                  <a:gd name="T5" fmla="*/ 78 h 68"/>
                  <a:gd name="T6" fmla="*/ 1 w 60"/>
                  <a:gd name="T7" fmla="*/ 85 h 68"/>
                  <a:gd name="T8" fmla="*/ 0 w 60"/>
                  <a:gd name="T9" fmla="*/ 90 h 68"/>
                  <a:gd name="T10" fmla="*/ 79 w 60"/>
                  <a:gd name="T11" fmla="*/ 42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0" h="68">
                    <a:moveTo>
                      <a:pt x="60" y="3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0" y="67"/>
                      <a:pt x="0" y="68"/>
                    </a:cubicBez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1" name="Freeform 63"/>
              <p:cNvSpPr>
                <a:spLocks/>
              </p:cNvSpPr>
              <p:nvPr/>
            </p:nvSpPr>
            <p:spPr bwMode="auto">
              <a:xfrm>
                <a:off x="5833" y="5299"/>
                <a:ext cx="6" cy="18"/>
              </a:xfrm>
              <a:custGeom>
                <a:avLst/>
                <a:gdLst>
                  <a:gd name="T0" fmla="*/ 6 w 5"/>
                  <a:gd name="T1" fmla="*/ 6 h 14"/>
                  <a:gd name="T2" fmla="*/ 6 w 5"/>
                  <a:gd name="T3" fmla="*/ 0 h 14"/>
                  <a:gd name="T4" fmla="*/ 5 w 5"/>
                  <a:gd name="T5" fmla="*/ 3 h 14"/>
                  <a:gd name="T6" fmla="*/ 5 w 5"/>
                  <a:gd name="T7" fmla="*/ 5 h 14"/>
                  <a:gd name="T8" fmla="*/ 4 w 5"/>
                  <a:gd name="T9" fmla="*/ 5 h 14"/>
                  <a:gd name="T10" fmla="*/ 0 w 5"/>
                  <a:gd name="T11" fmla="*/ 12 h 14"/>
                  <a:gd name="T12" fmla="*/ 0 w 5"/>
                  <a:gd name="T13" fmla="*/ 18 h 14"/>
                  <a:gd name="T14" fmla="*/ 2 w 5"/>
                  <a:gd name="T15" fmla="*/ 15 h 14"/>
                  <a:gd name="T16" fmla="*/ 4 w 5"/>
                  <a:gd name="T17" fmla="*/ 13 h 14"/>
                  <a:gd name="T18" fmla="*/ 4 w 5"/>
                  <a:gd name="T19" fmla="*/ 12 h 14"/>
                  <a:gd name="T20" fmla="*/ 5 w 5"/>
                  <a:gd name="T21" fmla="*/ 12 h 14"/>
                  <a:gd name="T22" fmla="*/ 6 w 5"/>
                  <a:gd name="T23" fmla="*/ 6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4">
                    <a:moveTo>
                      <a:pt x="5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1" y="7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3"/>
                      <a:pt x="1" y="13"/>
                      <a:pt x="2" y="12"/>
                    </a:cubicBezTo>
                    <a:cubicBezTo>
                      <a:pt x="2" y="12"/>
                      <a:pt x="2" y="11"/>
                      <a:pt x="3" y="10"/>
                    </a:cubicBezTo>
                    <a:cubicBezTo>
                      <a:pt x="3" y="10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6"/>
                      <a:pt x="5" y="5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2" name="Freeform 64"/>
              <p:cNvSpPr>
                <a:spLocks/>
              </p:cNvSpPr>
              <p:nvPr/>
            </p:nvSpPr>
            <p:spPr bwMode="auto">
              <a:xfrm>
                <a:off x="5822" y="5311"/>
                <a:ext cx="11" cy="14"/>
              </a:xfrm>
              <a:custGeom>
                <a:avLst/>
                <a:gdLst>
                  <a:gd name="T0" fmla="*/ 10 w 8"/>
                  <a:gd name="T1" fmla="*/ 1 h 11"/>
                  <a:gd name="T2" fmla="*/ 8 w 8"/>
                  <a:gd name="T3" fmla="*/ 1 h 11"/>
                  <a:gd name="T4" fmla="*/ 1 w 8"/>
                  <a:gd name="T5" fmla="*/ 6 h 11"/>
                  <a:gd name="T6" fmla="*/ 0 w 8"/>
                  <a:gd name="T7" fmla="*/ 6 h 11"/>
                  <a:gd name="T8" fmla="*/ 0 w 8"/>
                  <a:gd name="T9" fmla="*/ 14 h 11"/>
                  <a:gd name="T10" fmla="*/ 10 w 8"/>
                  <a:gd name="T11" fmla="*/ 8 h 11"/>
                  <a:gd name="T12" fmla="*/ 11 w 8"/>
                  <a:gd name="T13" fmla="*/ 6 h 11"/>
                  <a:gd name="T14" fmla="*/ 11 w 8"/>
                  <a:gd name="T15" fmla="*/ 0 h 11"/>
                  <a:gd name="T16" fmla="*/ 10 w 8"/>
                  <a:gd name="T17" fmla="*/ 1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11">
                    <a:moveTo>
                      <a:pt x="7" y="1"/>
                    </a:moveTo>
                    <a:cubicBezTo>
                      <a:pt x="7" y="1"/>
                      <a:pt x="7" y="1"/>
                      <a:pt x="6" y="1"/>
                    </a:cubicBezTo>
                    <a:cubicBezTo>
                      <a:pt x="5" y="3"/>
                      <a:pt x="3" y="4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9"/>
                      <a:pt x="5" y="7"/>
                      <a:pt x="7" y="6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3" name="Freeform 65"/>
              <p:cNvSpPr>
                <a:spLocks/>
              </p:cNvSpPr>
              <p:nvPr/>
            </p:nvSpPr>
            <p:spPr bwMode="auto">
              <a:xfrm>
                <a:off x="5324" y="4995"/>
                <a:ext cx="201" cy="338"/>
              </a:xfrm>
              <a:custGeom>
                <a:avLst/>
                <a:gdLst>
                  <a:gd name="T0" fmla="*/ 201 w 201"/>
                  <a:gd name="T1" fmla="*/ 222 h 338"/>
                  <a:gd name="T2" fmla="*/ 201 w 201"/>
                  <a:gd name="T3" fmla="*/ 0 h 338"/>
                  <a:gd name="T4" fmla="*/ 0 w 201"/>
                  <a:gd name="T5" fmla="*/ 115 h 338"/>
                  <a:gd name="T6" fmla="*/ 0 w 201"/>
                  <a:gd name="T7" fmla="*/ 338 h 338"/>
                  <a:gd name="T8" fmla="*/ 201 w 201"/>
                  <a:gd name="T9" fmla="*/ 222 h 3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1" h="338">
                    <a:moveTo>
                      <a:pt x="201" y="222"/>
                    </a:moveTo>
                    <a:lnTo>
                      <a:pt x="201" y="0"/>
                    </a:lnTo>
                    <a:lnTo>
                      <a:pt x="0" y="115"/>
                    </a:lnTo>
                    <a:lnTo>
                      <a:pt x="0" y="338"/>
                    </a:lnTo>
                    <a:lnTo>
                      <a:pt x="201" y="222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4" name="Freeform 66"/>
              <p:cNvSpPr>
                <a:spLocks/>
              </p:cNvSpPr>
              <p:nvPr/>
            </p:nvSpPr>
            <p:spPr bwMode="auto">
              <a:xfrm>
                <a:off x="5057" y="4584"/>
                <a:ext cx="269" cy="212"/>
              </a:xfrm>
              <a:custGeom>
                <a:avLst/>
                <a:gdLst>
                  <a:gd name="T0" fmla="*/ 103 w 269"/>
                  <a:gd name="T1" fmla="*/ 2 h 212"/>
                  <a:gd name="T2" fmla="*/ 100 w 269"/>
                  <a:gd name="T3" fmla="*/ 0 h 212"/>
                  <a:gd name="T4" fmla="*/ 0 w 269"/>
                  <a:gd name="T5" fmla="*/ 58 h 212"/>
                  <a:gd name="T6" fmla="*/ 3 w 269"/>
                  <a:gd name="T7" fmla="*/ 60 h 212"/>
                  <a:gd name="T8" fmla="*/ 267 w 269"/>
                  <a:gd name="T9" fmla="*/ 212 h 212"/>
                  <a:gd name="T10" fmla="*/ 269 w 269"/>
                  <a:gd name="T11" fmla="*/ 210 h 212"/>
                  <a:gd name="T12" fmla="*/ 6 w 269"/>
                  <a:gd name="T13" fmla="*/ 58 h 212"/>
                  <a:gd name="T14" fmla="*/ 103 w 269"/>
                  <a:gd name="T15" fmla="*/ 2 h 2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9" h="212">
                    <a:moveTo>
                      <a:pt x="103" y="2"/>
                    </a:moveTo>
                    <a:lnTo>
                      <a:pt x="100" y="0"/>
                    </a:lnTo>
                    <a:lnTo>
                      <a:pt x="0" y="58"/>
                    </a:lnTo>
                    <a:lnTo>
                      <a:pt x="3" y="60"/>
                    </a:lnTo>
                    <a:lnTo>
                      <a:pt x="267" y="212"/>
                    </a:lnTo>
                    <a:lnTo>
                      <a:pt x="269" y="210"/>
                    </a:lnTo>
                    <a:lnTo>
                      <a:pt x="6" y="58"/>
                    </a:lnTo>
                    <a:lnTo>
                      <a:pt x="103" y="2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5" name="Freeform 67"/>
              <p:cNvSpPr>
                <a:spLocks/>
              </p:cNvSpPr>
              <p:nvPr/>
            </p:nvSpPr>
            <p:spPr bwMode="auto">
              <a:xfrm>
                <a:off x="4811" y="4642"/>
                <a:ext cx="296" cy="475"/>
              </a:xfrm>
              <a:custGeom>
                <a:avLst/>
                <a:gdLst>
                  <a:gd name="T0" fmla="*/ 249 w 296"/>
                  <a:gd name="T1" fmla="*/ 2 h 475"/>
                  <a:gd name="T2" fmla="*/ 246 w 296"/>
                  <a:gd name="T3" fmla="*/ 0 h 475"/>
                  <a:gd name="T4" fmla="*/ 246 w 296"/>
                  <a:gd name="T5" fmla="*/ 10 h 475"/>
                  <a:gd name="T6" fmla="*/ 246 w 296"/>
                  <a:gd name="T7" fmla="*/ 14 h 475"/>
                  <a:gd name="T8" fmla="*/ 89 w 296"/>
                  <a:gd name="T9" fmla="*/ 105 h 475"/>
                  <a:gd name="T10" fmla="*/ 89 w 296"/>
                  <a:gd name="T11" fmla="*/ 105 h 475"/>
                  <a:gd name="T12" fmla="*/ 116 w 296"/>
                  <a:gd name="T13" fmla="*/ 121 h 475"/>
                  <a:gd name="T14" fmla="*/ 16 w 296"/>
                  <a:gd name="T15" fmla="*/ 179 h 475"/>
                  <a:gd name="T16" fmla="*/ 116 w 296"/>
                  <a:gd name="T17" fmla="*/ 237 h 475"/>
                  <a:gd name="T18" fmla="*/ 0 w 296"/>
                  <a:gd name="T19" fmla="*/ 303 h 475"/>
                  <a:gd name="T20" fmla="*/ 295 w 296"/>
                  <a:gd name="T21" fmla="*/ 475 h 475"/>
                  <a:gd name="T22" fmla="*/ 296 w 296"/>
                  <a:gd name="T23" fmla="*/ 467 h 475"/>
                  <a:gd name="T24" fmla="*/ 25 w 296"/>
                  <a:gd name="T25" fmla="*/ 308 h 475"/>
                  <a:gd name="T26" fmla="*/ 13 w 296"/>
                  <a:gd name="T27" fmla="*/ 302 h 475"/>
                  <a:gd name="T28" fmla="*/ 130 w 296"/>
                  <a:gd name="T29" fmla="*/ 234 h 475"/>
                  <a:gd name="T30" fmla="*/ 41 w 296"/>
                  <a:gd name="T31" fmla="*/ 184 h 475"/>
                  <a:gd name="T32" fmla="*/ 29 w 296"/>
                  <a:gd name="T33" fmla="*/ 177 h 475"/>
                  <a:gd name="T34" fmla="*/ 130 w 296"/>
                  <a:gd name="T35" fmla="*/ 119 h 475"/>
                  <a:gd name="T36" fmla="*/ 112 w 296"/>
                  <a:gd name="T37" fmla="*/ 109 h 475"/>
                  <a:gd name="T38" fmla="*/ 102 w 296"/>
                  <a:gd name="T39" fmla="*/ 102 h 475"/>
                  <a:gd name="T40" fmla="*/ 246 w 296"/>
                  <a:gd name="T41" fmla="*/ 20 h 475"/>
                  <a:gd name="T42" fmla="*/ 246 w 296"/>
                  <a:gd name="T43" fmla="*/ 15 h 475"/>
                  <a:gd name="T44" fmla="*/ 249 w 296"/>
                  <a:gd name="T45" fmla="*/ 16 h 475"/>
                  <a:gd name="T46" fmla="*/ 249 w 296"/>
                  <a:gd name="T47" fmla="*/ 2 h 4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96" h="475">
                    <a:moveTo>
                      <a:pt x="249" y="2"/>
                    </a:moveTo>
                    <a:lnTo>
                      <a:pt x="246" y="0"/>
                    </a:lnTo>
                    <a:lnTo>
                      <a:pt x="246" y="10"/>
                    </a:lnTo>
                    <a:lnTo>
                      <a:pt x="246" y="14"/>
                    </a:lnTo>
                    <a:lnTo>
                      <a:pt x="89" y="105"/>
                    </a:lnTo>
                    <a:lnTo>
                      <a:pt x="116" y="121"/>
                    </a:lnTo>
                    <a:lnTo>
                      <a:pt x="16" y="179"/>
                    </a:lnTo>
                    <a:lnTo>
                      <a:pt x="116" y="237"/>
                    </a:lnTo>
                    <a:lnTo>
                      <a:pt x="0" y="303"/>
                    </a:lnTo>
                    <a:lnTo>
                      <a:pt x="295" y="475"/>
                    </a:lnTo>
                    <a:lnTo>
                      <a:pt x="296" y="467"/>
                    </a:lnTo>
                    <a:lnTo>
                      <a:pt x="25" y="308"/>
                    </a:lnTo>
                    <a:lnTo>
                      <a:pt x="13" y="302"/>
                    </a:lnTo>
                    <a:lnTo>
                      <a:pt x="130" y="234"/>
                    </a:lnTo>
                    <a:lnTo>
                      <a:pt x="41" y="184"/>
                    </a:lnTo>
                    <a:lnTo>
                      <a:pt x="29" y="177"/>
                    </a:lnTo>
                    <a:lnTo>
                      <a:pt x="130" y="119"/>
                    </a:lnTo>
                    <a:lnTo>
                      <a:pt x="112" y="109"/>
                    </a:lnTo>
                    <a:lnTo>
                      <a:pt x="102" y="102"/>
                    </a:lnTo>
                    <a:lnTo>
                      <a:pt x="246" y="20"/>
                    </a:lnTo>
                    <a:lnTo>
                      <a:pt x="246" y="15"/>
                    </a:lnTo>
                    <a:lnTo>
                      <a:pt x="249" y="16"/>
                    </a:lnTo>
                    <a:lnTo>
                      <a:pt x="249" y="2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6" name="Freeform 68"/>
              <p:cNvSpPr>
                <a:spLocks/>
              </p:cNvSpPr>
              <p:nvPr/>
            </p:nvSpPr>
            <p:spPr bwMode="auto">
              <a:xfrm>
                <a:off x="5057" y="4672"/>
                <a:ext cx="3" cy="55"/>
              </a:xfrm>
              <a:custGeom>
                <a:avLst/>
                <a:gdLst>
                  <a:gd name="T0" fmla="*/ 0 w 3"/>
                  <a:gd name="T1" fmla="*/ 0 h 55"/>
                  <a:gd name="T2" fmla="*/ 0 w 3"/>
                  <a:gd name="T3" fmla="*/ 2 h 55"/>
                  <a:gd name="T4" fmla="*/ 0 w 3"/>
                  <a:gd name="T5" fmla="*/ 54 h 55"/>
                  <a:gd name="T6" fmla="*/ 3 w 3"/>
                  <a:gd name="T7" fmla="*/ 55 h 55"/>
                  <a:gd name="T8" fmla="*/ 3 w 3"/>
                  <a:gd name="T9" fmla="*/ 1 h 55"/>
                  <a:gd name="T10" fmla="*/ 0 w 3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" h="55">
                    <a:moveTo>
                      <a:pt x="0" y="0"/>
                    </a:moveTo>
                    <a:lnTo>
                      <a:pt x="0" y="2"/>
                    </a:lnTo>
                    <a:lnTo>
                      <a:pt x="0" y="54"/>
                    </a:lnTo>
                    <a:lnTo>
                      <a:pt x="3" y="55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7" name="Freeform 69"/>
              <p:cNvSpPr>
                <a:spLocks/>
              </p:cNvSpPr>
              <p:nvPr/>
            </p:nvSpPr>
            <p:spPr bwMode="auto">
              <a:xfrm>
                <a:off x="4913" y="4662"/>
                <a:ext cx="144" cy="89"/>
              </a:xfrm>
              <a:custGeom>
                <a:avLst/>
                <a:gdLst>
                  <a:gd name="T0" fmla="*/ 144 w 144"/>
                  <a:gd name="T1" fmla="*/ 12 h 89"/>
                  <a:gd name="T2" fmla="*/ 144 w 144"/>
                  <a:gd name="T3" fmla="*/ 10 h 89"/>
                  <a:gd name="T4" fmla="*/ 144 w 144"/>
                  <a:gd name="T5" fmla="*/ 0 h 89"/>
                  <a:gd name="T6" fmla="*/ 0 w 144"/>
                  <a:gd name="T7" fmla="*/ 82 h 89"/>
                  <a:gd name="T8" fmla="*/ 10 w 144"/>
                  <a:gd name="T9" fmla="*/ 89 h 89"/>
                  <a:gd name="T10" fmla="*/ 144 w 144"/>
                  <a:gd name="T11" fmla="*/ 12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4" h="89">
                    <a:moveTo>
                      <a:pt x="144" y="12"/>
                    </a:moveTo>
                    <a:lnTo>
                      <a:pt x="144" y="10"/>
                    </a:lnTo>
                    <a:lnTo>
                      <a:pt x="144" y="0"/>
                    </a:lnTo>
                    <a:lnTo>
                      <a:pt x="0" y="82"/>
                    </a:lnTo>
                    <a:lnTo>
                      <a:pt x="10" y="89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8" name="Freeform 70"/>
              <p:cNvSpPr>
                <a:spLocks/>
              </p:cNvSpPr>
              <p:nvPr/>
            </p:nvSpPr>
            <p:spPr bwMode="auto">
              <a:xfrm>
                <a:off x="4806" y="4652"/>
                <a:ext cx="300" cy="469"/>
              </a:xfrm>
              <a:custGeom>
                <a:avLst/>
                <a:gdLst>
                  <a:gd name="T0" fmla="*/ 251 w 300"/>
                  <a:gd name="T1" fmla="*/ 4 h 469"/>
                  <a:gd name="T2" fmla="*/ 251 w 300"/>
                  <a:gd name="T3" fmla="*/ 0 h 469"/>
                  <a:gd name="T4" fmla="*/ 88 w 300"/>
                  <a:gd name="T5" fmla="*/ 95 h 469"/>
                  <a:gd name="T6" fmla="*/ 88 w 300"/>
                  <a:gd name="T7" fmla="*/ 95 h 469"/>
                  <a:gd name="T8" fmla="*/ 115 w 300"/>
                  <a:gd name="T9" fmla="*/ 111 h 469"/>
                  <a:gd name="T10" fmla="*/ 88 w 300"/>
                  <a:gd name="T11" fmla="*/ 127 h 469"/>
                  <a:gd name="T12" fmla="*/ 14 w 300"/>
                  <a:gd name="T13" fmla="*/ 169 h 469"/>
                  <a:gd name="T14" fmla="*/ 18 w 300"/>
                  <a:gd name="T15" fmla="*/ 171 h 469"/>
                  <a:gd name="T16" fmla="*/ 115 w 300"/>
                  <a:gd name="T17" fmla="*/ 227 h 469"/>
                  <a:gd name="T18" fmla="*/ 18 w 300"/>
                  <a:gd name="T19" fmla="*/ 282 h 469"/>
                  <a:gd name="T20" fmla="*/ 14 w 300"/>
                  <a:gd name="T21" fmla="*/ 285 h 469"/>
                  <a:gd name="T22" fmla="*/ 0 w 300"/>
                  <a:gd name="T23" fmla="*/ 293 h 469"/>
                  <a:gd name="T24" fmla="*/ 4 w 300"/>
                  <a:gd name="T25" fmla="*/ 297 h 469"/>
                  <a:gd name="T26" fmla="*/ 300 w 300"/>
                  <a:gd name="T27" fmla="*/ 469 h 469"/>
                  <a:gd name="T28" fmla="*/ 300 w 300"/>
                  <a:gd name="T29" fmla="*/ 469 h 469"/>
                  <a:gd name="T30" fmla="*/ 300 w 300"/>
                  <a:gd name="T31" fmla="*/ 465 h 469"/>
                  <a:gd name="T32" fmla="*/ 5 w 300"/>
                  <a:gd name="T33" fmla="*/ 293 h 469"/>
                  <a:gd name="T34" fmla="*/ 121 w 300"/>
                  <a:gd name="T35" fmla="*/ 227 h 469"/>
                  <a:gd name="T36" fmla="*/ 21 w 300"/>
                  <a:gd name="T37" fmla="*/ 169 h 469"/>
                  <a:gd name="T38" fmla="*/ 121 w 300"/>
                  <a:gd name="T39" fmla="*/ 111 h 469"/>
                  <a:gd name="T40" fmla="*/ 94 w 300"/>
                  <a:gd name="T41" fmla="*/ 95 h 469"/>
                  <a:gd name="T42" fmla="*/ 94 w 300"/>
                  <a:gd name="T43" fmla="*/ 95 h 469"/>
                  <a:gd name="T44" fmla="*/ 251 w 300"/>
                  <a:gd name="T45" fmla="*/ 4 h 4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00" h="469">
                    <a:moveTo>
                      <a:pt x="251" y="4"/>
                    </a:moveTo>
                    <a:lnTo>
                      <a:pt x="251" y="0"/>
                    </a:lnTo>
                    <a:lnTo>
                      <a:pt x="88" y="95"/>
                    </a:lnTo>
                    <a:lnTo>
                      <a:pt x="115" y="111"/>
                    </a:lnTo>
                    <a:lnTo>
                      <a:pt x="88" y="127"/>
                    </a:lnTo>
                    <a:lnTo>
                      <a:pt x="14" y="169"/>
                    </a:lnTo>
                    <a:lnTo>
                      <a:pt x="18" y="171"/>
                    </a:lnTo>
                    <a:lnTo>
                      <a:pt x="115" y="227"/>
                    </a:lnTo>
                    <a:lnTo>
                      <a:pt x="18" y="282"/>
                    </a:lnTo>
                    <a:lnTo>
                      <a:pt x="14" y="285"/>
                    </a:lnTo>
                    <a:lnTo>
                      <a:pt x="0" y="293"/>
                    </a:lnTo>
                    <a:lnTo>
                      <a:pt x="4" y="297"/>
                    </a:lnTo>
                    <a:lnTo>
                      <a:pt x="300" y="469"/>
                    </a:lnTo>
                    <a:lnTo>
                      <a:pt x="300" y="465"/>
                    </a:lnTo>
                    <a:lnTo>
                      <a:pt x="5" y="293"/>
                    </a:lnTo>
                    <a:lnTo>
                      <a:pt x="121" y="227"/>
                    </a:lnTo>
                    <a:lnTo>
                      <a:pt x="21" y="169"/>
                    </a:lnTo>
                    <a:lnTo>
                      <a:pt x="121" y="111"/>
                    </a:lnTo>
                    <a:lnTo>
                      <a:pt x="94" y="95"/>
                    </a:lnTo>
                    <a:lnTo>
                      <a:pt x="251" y="4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79" name="Freeform 71"/>
              <p:cNvSpPr>
                <a:spLocks/>
              </p:cNvSpPr>
              <p:nvPr/>
            </p:nvSpPr>
            <p:spPr bwMode="auto">
              <a:xfrm>
                <a:off x="5057" y="4657"/>
                <a:ext cx="267" cy="168"/>
              </a:xfrm>
              <a:custGeom>
                <a:avLst/>
                <a:gdLst>
                  <a:gd name="T0" fmla="*/ 3 w 267"/>
                  <a:gd name="T1" fmla="*/ 1 h 168"/>
                  <a:gd name="T2" fmla="*/ 0 w 267"/>
                  <a:gd name="T3" fmla="*/ 0 h 168"/>
                  <a:gd name="T4" fmla="*/ 0 w 267"/>
                  <a:gd name="T5" fmla="*/ 5 h 168"/>
                  <a:gd name="T6" fmla="*/ 0 w 267"/>
                  <a:gd name="T7" fmla="*/ 15 h 168"/>
                  <a:gd name="T8" fmla="*/ 3 w 267"/>
                  <a:gd name="T9" fmla="*/ 16 h 168"/>
                  <a:gd name="T10" fmla="*/ 267 w 267"/>
                  <a:gd name="T11" fmla="*/ 168 h 168"/>
                  <a:gd name="T12" fmla="*/ 267 w 267"/>
                  <a:gd name="T13" fmla="*/ 153 h 168"/>
                  <a:gd name="T14" fmla="*/ 3 w 267"/>
                  <a:gd name="T15" fmla="*/ 1 h 1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7" h="168">
                    <a:moveTo>
                      <a:pt x="3" y="1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5"/>
                    </a:lnTo>
                    <a:lnTo>
                      <a:pt x="3" y="16"/>
                    </a:lnTo>
                    <a:lnTo>
                      <a:pt x="267" y="168"/>
                    </a:lnTo>
                    <a:lnTo>
                      <a:pt x="267" y="15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0" name="Freeform 72"/>
              <p:cNvSpPr>
                <a:spLocks/>
              </p:cNvSpPr>
              <p:nvPr/>
            </p:nvSpPr>
            <p:spPr bwMode="auto">
              <a:xfrm>
                <a:off x="5060" y="4673"/>
                <a:ext cx="264" cy="206"/>
              </a:xfrm>
              <a:custGeom>
                <a:avLst/>
                <a:gdLst>
                  <a:gd name="T0" fmla="*/ 0 w 264"/>
                  <a:gd name="T1" fmla="*/ 0 h 206"/>
                  <a:gd name="T2" fmla="*/ 0 w 264"/>
                  <a:gd name="T3" fmla="*/ 54 h 206"/>
                  <a:gd name="T4" fmla="*/ 62 w 264"/>
                  <a:gd name="T5" fmla="*/ 90 h 206"/>
                  <a:gd name="T6" fmla="*/ 84 w 264"/>
                  <a:gd name="T7" fmla="*/ 76 h 206"/>
                  <a:gd name="T8" fmla="*/ 87 w 264"/>
                  <a:gd name="T9" fmla="*/ 79 h 206"/>
                  <a:gd name="T10" fmla="*/ 244 w 264"/>
                  <a:gd name="T11" fmla="*/ 168 h 206"/>
                  <a:gd name="T12" fmla="*/ 253 w 264"/>
                  <a:gd name="T13" fmla="*/ 173 h 206"/>
                  <a:gd name="T14" fmla="*/ 253 w 264"/>
                  <a:gd name="T15" fmla="*/ 199 h 206"/>
                  <a:gd name="T16" fmla="*/ 264 w 264"/>
                  <a:gd name="T17" fmla="*/ 206 h 206"/>
                  <a:gd name="T18" fmla="*/ 264 w 264"/>
                  <a:gd name="T19" fmla="*/ 152 h 206"/>
                  <a:gd name="T20" fmla="*/ 0 w 264"/>
                  <a:gd name="T21" fmla="*/ 0 h 20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64" h="206">
                    <a:moveTo>
                      <a:pt x="0" y="0"/>
                    </a:moveTo>
                    <a:lnTo>
                      <a:pt x="0" y="54"/>
                    </a:lnTo>
                    <a:lnTo>
                      <a:pt x="62" y="90"/>
                    </a:lnTo>
                    <a:lnTo>
                      <a:pt x="84" y="76"/>
                    </a:lnTo>
                    <a:lnTo>
                      <a:pt x="87" y="79"/>
                    </a:lnTo>
                    <a:lnTo>
                      <a:pt x="244" y="168"/>
                    </a:lnTo>
                    <a:lnTo>
                      <a:pt x="253" y="173"/>
                    </a:lnTo>
                    <a:lnTo>
                      <a:pt x="253" y="199"/>
                    </a:lnTo>
                    <a:lnTo>
                      <a:pt x="264" y="206"/>
                    </a:lnTo>
                    <a:lnTo>
                      <a:pt x="264" y="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1" name="Freeform 73"/>
              <p:cNvSpPr>
                <a:spLocks/>
              </p:cNvSpPr>
              <p:nvPr/>
            </p:nvSpPr>
            <p:spPr bwMode="auto">
              <a:xfrm>
                <a:off x="5021" y="4749"/>
                <a:ext cx="165" cy="164"/>
              </a:xfrm>
              <a:custGeom>
                <a:avLst/>
                <a:gdLst>
                  <a:gd name="T0" fmla="*/ 126 w 165"/>
                  <a:gd name="T1" fmla="*/ 3 h 164"/>
                  <a:gd name="T2" fmla="*/ 123 w 165"/>
                  <a:gd name="T3" fmla="*/ 0 h 164"/>
                  <a:gd name="T4" fmla="*/ 101 w 165"/>
                  <a:gd name="T5" fmla="*/ 14 h 164"/>
                  <a:gd name="T6" fmla="*/ 0 w 165"/>
                  <a:gd name="T7" fmla="*/ 72 h 164"/>
                  <a:gd name="T8" fmla="*/ 4 w 165"/>
                  <a:gd name="T9" fmla="*/ 74 h 164"/>
                  <a:gd name="T10" fmla="*/ 161 w 165"/>
                  <a:gd name="T11" fmla="*/ 164 h 164"/>
                  <a:gd name="T12" fmla="*/ 165 w 165"/>
                  <a:gd name="T13" fmla="*/ 162 h 164"/>
                  <a:gd name="T14" fmla="*/ 7 w 165"/>
                  <a:gd name="T15" fmla="*/ 70 h 164"/>
                  <a:gd name="T16" fmla="*/ 126 w 165"/>
                  <a:gd name="T17" fmla="*/ 3 h 1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5" h="164">
                    <a:moveTo>
                      <a:pt x="126" y="3"/>
                    </a:moveTo>
                    <a:lnTo>
                      <a:pt x="123" y="0"/>
                    </a:lnTo>
                    <a:lnTo>
                      <a:pt x="101" y="14"/>
                    </a:lnTo>
                    <a:lnTo>
                      <a:pt x="0" y="72"/>
                    </a:lnTo>
                    <a:lnTo>
                      <a:pt x="4" y="74"/>
                    </a:lnTo>
                    <a:lnTo>
                      <a:pt x="161" y="164"/>
                    </a:lnTo>
                    <a:lnTo>
                      <a:pt x="165" y="162"/>
                    </a:lnTo>
                    <a:lnTo>
                      <a:pt x="7" y="70"/>
                    </a:lnTo>
                    <a:lnTo>
                      <a:pt x="126" y="3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2" name="Freeform 74"/>
              <p:cNvSpPr>
                <a:spLocks/>
              </p:cNvSpPr>
              <p:nvPr/>
            </p:nvSpPr>
            <p:spPr bwMode="auto">
              <a:xfrm>
                <a:off x="5060" y="4644"/>
                <a:ext cx="264" cy="166"/>
              </a:xfrm>
              <a:custGeom>
                <a:avLst/>
                <a:gdLst>
                  <a:gd name="T0" fmla="*/ 0 w 264"/>
                  <a:gd name="T1" fmla="*/ 0 h 166"/>
                  <a:gd name="T2" fmla="*/ 0 w 264"/>
                  <a:gd name="T3" fmla="*/ 14 h 166"/>
                  <a:gd name="T4" fmla="*/ 264 w 264"/>
                  <a:gd name="T5" fmla="*/ 166 h 166"/>
                  <a:gd name="T6" fmla="*/ 264 w 264"/>
                  <a:gd name="T7" fmla="*/ 152 h 166"/>
                  <a:gd name="T8" fmla="*/ 0 w 264"/>
                  <a:gd name="T9" fmla="*/ 0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4" h="166">
                    <a:moveTo>
                      <a:pt x="0" y="0"/>
                    </a:moveTo>
                    <a:lnTo>
                      <a:pt x="0" y="14"/>
                    </a:lnTo>
                    <a:lnTo>
                      <a:pt x="264" y="166"/>
                    </a:lnTo>
                    <a:lnTo>
                      <a:pt x="264" y="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3" name="Freeform 75"/>
              <p:cNvSpPr>
                <a:spLocks/>
              </p:cNvSpPr>
              <p:nvPr/>
            </p:nvSpPr>
            <p:spPr bwMode="auto">
              <a:xfrm>
                <a:off x="5021" y="4821"/>
                <a:ext cx="4" cy="29"/>
              </a:xfrm>
              <a:custGeom>
                <a:avLst/>
                <a:gdLst>
                  <a:gd name="T0" fmla="*/ 4 w 3"/>
                  <a:gd name="T1" fmla="*/ 3 h 22"/>
                  <a:gd name="T2" fmla="*/ 0 w 3"/>
                  <a:gd name="T3" fmla="*/ 0 h 22"/>
                  <a:gd name="T4" fmla="*/ 0 w 3"/>
                  <a:gd name="T5" fmla="*/ 28 h 22"/>
                  <a:gd name="T6" fmla="*/ 4 w 3"/>
                  <a:gd name="T7" fmla="*/ 29 h 22"/>
                  <a:gd name="T8" fmla="*/ 4 w 3"/>
                  <a:gd name="T9" fmla="*/ 3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" h="22">
                    <a:moveTo>
                      <a:pt x="3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1"/>
                      <a:pt x="2" y="22"/>
                      <a:pt x="3" y="22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4" name="Freeform 76"/>
              <p:cNvSpPr>
                <a:spLocks/>
              </p:cNvSpPr>
              <p:nvPr/>
            </p:nvSpPr>
            <p:spPr bwMode="auto">
              <a:xfrm>
                <a:off x="5025" y="4823"/>
                <a:ext cx="157" cy="118"/>
              </a:xfrm>
              <a:custGeom>
                <a:avLst/>
                <a:gdLst>
                  <a:gd name="T0" fmla="*/ 38 w 119"/>
                  <a:gd name="T1" fmla="*/ 48 h 89"/>
                  <a:gd name="T2" fmla="*/ 41 w 119"/>
                  <a:gd name="T3" fmla="*/ 49 h 89"/>
                  <a:gd name="T4" fmla="*/ 157 w 119"/>
                  <a:gd name="T5" fmla="*/ 118 h 89"/>
                  <a:gd name="T6" fmla="*/ 157 w 119"/>
                  <a:gd name="T7" fmla="*/ 90 h 89"/>
                  <a:gd name="T8" fmla="*/ 0 w 119"/>
                  <a:gd name="T9" fmla="*/ 0 h 89"/>
                  <a:gd name="T10" fmla="*/ 0 w 119"/>
                  <a:gd name="T11" fmla="*/ 27 h 89"/>
                  <a:gd name="T12" fmla="*/ 38 w 119"/>
                  <a:gd name="T13" fmla="*/ 48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9" h="89">
                    <a:moveTo>
                      <a:pt x="29" y="36"/>
                    </a:moveTo>
                    <a:cubicBezTo>
                      <a:pt x="29" y="36"/>
                      <a:pt x="30" y="37"/>
                      <a:pt x="31" y="37"/>
                    </a:cubicBezTo>
                    <a:cubicBezTo>
                      <a:pt x="60" y="54"/>
                      <a:pt x="89" y="71"/>
                      <a:pt x="119" y="89"/>
                    </a:cubicBezTo>
                    <a:cubicBezTo>
                      <a:pt x="119" y="68"/>
                      <a:pt x="119" y="68"/>
                      <a:pt x="119" y="6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9" y="25"/>
                      <a:pt x="19" y="30"/>
                      <a:pt x="29" y="3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5" name="Freeform 77"/>
              <p:cNvSpPr>
                <a:spLocks/>
              </p:cNvSpPr>
              <p:nvPr/>
            </p:nvSpPr>
            <p:spPr bwMode="auto">
              <a:xfrm>
                <a:off x="5182" y="4841"/>
                <a:ext cx="122" cy="100"/>
              </a:xfrm>
              <a:custGeom>
                <a:avLst/>
                <a:gdLst>
                  <a:gd name="T0" fmla="*/ 0 w 122"/>
                  <a:gd name="T1" fmla="*/ 72 h 100"/>
                  <a:gd name="T2" fmla="*/ 0 w 122"/>
                  <a:gd name="T3" fmla="*/ 100 h 100"/>
                  <a:gd name="T4" fmla="*/ 122 w 122"/>
                  <a:gd name="T5" fmla="*/ 26 h 100"/>
                  <a:gd name="T6" fmla="*/ 122 w 122"/>
                  <a:gd name="T7" fmla="*/ 0 h 100"/>
                  <a:gd name="T8" fmla="*/ 4 w 122"/>
                  <a:gd name="T9" fmla="*/ 70 h 100"/>
                  <a:gd name="T10" fmla="*/ 0 w 122"/>
                  <a:gd name="T11" fmla="*/ 72 h 1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2" h="100">
                    <a:moveTo>
                      <a:pt x="0" y="72"/>
                    </a:moveTo>
                    <a:lnTo>
                      <a:pt x="0" y="100"/>
                    </a:lnTo>
                    <a:lnTo>
                      <a:pt x="122" y="26"/>
                    </a:lnTo>
                    <a:lnTo>
                      <a:pt x="122" y="0"/>
                    </a:lnTo>
                    <a:lnTo>
                      <a:pt x="4" y="7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6" name="Freeform 78"/>
              <p:cNvSpPr>
                <a:spLocks/>
              </p:cNvSpPr>
              <p:nvPr/>
            </p:nvSpPr>
            <p:spPr bwMode="auto">
              <a:xfrm>
                <a:off x="5028" y="4752"/>
                <a:ext cx="276" cy="159"/>
              </a:xfrm>
              <a:custGeom>
                <a:avLst/>
                <a:gdLst>
                  <a:gd name="T0" fmla="*/ 0 w 276"/>
                  <a:gd name="T1" fmla="*/ 67 h 159"/>
                  <a:gd name="T2" fmla="*/ 158 w 276"/>
                  <a:gd name="T3" fmla="*/ 159 h 159"/>
                  <a:gd name="T4" fmla="*/ 276 w 276"/>
                  <a:gd name="T5" fmla="*/ 89 h 159"/>
                  <a:gd name="T6" fmla="*/ 119 w 276"/>
                  <a:gd name="T7" fmla="*/ 0 h 159"/>
                  <a:gd name="T8" fmla="*/ 0 w 276"/>
                  <a:gd name="T9" fmla="*/ 67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6" h="159">
                    <a:moveTo>
                      <a:pt x="0" y="67"/>
                    </a:moveTo>
                    <a:lnTo>
                      <a:pt x="158" y="159"/>
                    </a:lnTo>
                    <a:lnTo>
                      <a:pt x="276" y="89"/>
                    </a:lnTo>
                    <a:lnTo>
                      <a:pt x="119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7" name="Freeform 79"/>
              <p:cNvSpPr>
                <a:spLocks/>
              </p:cNvSpPr>
              <p:nvPr/>
            </p:nvSpPr>
            <p:spPr bwMode="auto">
              <a:xfrm>
                <a:off x="5304" y="4841"/>
                <a:ext cx="9" cy="31"/>
              </a:xfrm>
              <a:custGeom>
                <a:avLst/>
                <a:gdLst>
                  <a:gd name="T0" fmla="*/ 9 w 9"/>
                  <a:gd name="T1" fmla="*/ 31 h 31"/>
                  <a:gd name="T2" fmla="*/ 9 w 9"/>
                  <a:gd name="T3" fmla="*/ 5 h 31"/>
                  <a:gd name="T4" fmla="*/ 0 w 9"/>
                  <a:gd name="T5" fmla="*/ 0 h 31"/>
                  <a:gd name="T6" fmla="*/ 0 w 9"/>
                  <a:gd name="T7" fmla="*/ 26 h 31"/>
                  <a:gd name="T8" fmla="*/ 9 w 9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1">
                    <a:moveTo>
                      <a:pt x="9" y="31"/>
                    </a:moveTo>
                    <a:lnTo>
                      <a:pt x="9" y="5"/>
                    </a:lnTo>
                    <a:lnTo>
                      <a:pt x="0" y="0"/>
                    </a:lnTo>
                    <a:lnTo>
                      <a:pt x="0" y="26"/>
                    </a:lnTo>
                    <a:lnTo>
                      <a:pt x="9" y="31"/>
                    </a:lnTo>
                    <a:close/>
                  </a:path>
                </a:pathLst>
              </a:custGeom>
              <a:solidFill>
                <a:srgbClr val="5E5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8" name="Freeform 80"/>
              <p:cNvSpPr>
                <a:spLocks/>
              </p:cNvSpPr>
              <p:nvPr/>
            </p:nvSpPr>
            <p:spPr bwMode="auto">
              <a:xfrm>
                <a:off x="4894" y="4747"/>
                <a:ext cx="27" cy="32"/>
              </a:xfrm>
              <a:custGeom>
                <a:avLst/>
                <a:gdLst>
                  <a:gd name="T0" fmla="*/ 27 w 27"/>
                  <a:gd name="T1" fmla="*/ 16 h 32"/>
                  <a:gd name="T2" fmla="*/ 0 w 27"/>
                  <a:gd name="T3" fmla="*/ 0 h 32"/>
                  <a:gd name="T4" fmla="*/ 0 w 27"/>
                  <a:gd name="T5" fmla="*/ 32 h 32"/>
                  <a:gd name="T6" fmla="*/ 27 w 27"/>
                  <a:gd name="T7" fmla="*/ 16 h 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32">
                    <a:moveTo>
                      <a:pt x="27" y="16"/>
                    </a:moveTo>
                    <a:lnTo>
                      <a:pt x="0" y="0"/>
                    </a:lnTo>
                    <a:lnTo>
                      <a:pt x="0" y="3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89" name="Freeform 81"/>
              <p:cNvSpPr>
                <a:spLocks/>
              </p:cNvSpPr>
              <p:nvPr/>
            </p:nvSpPr>
            <p:spPr bwMode="auto">
              <a:xfrm>
                <a:off x="4824" y="4876"/>
                <a:ext cx="117" cy="74"/>
              </a:xfrm>
              <a:custGeom>
                <a:avLst/>
                <a:gdLst>
                  <a:gd name="T0" fmla="*/ 117 w 117"/>
                  <a:gd name="T1" fmla="*/ 13 h 74"/>
                  <a:gd name="T2" fmla="*/ 117 w 117"/>
                  <a:gd name="T3" fmla="*/ 0 h 74"/>
                  <a:gd name="T4" fmla="*/ 0 w 117"/>
                  <a:gd name="T5" fmla="*/ 68 h 74"/>
                  <a:gd name="T6" fmla="*/ 12 w 117"/>
                  <a:gd name="T7" fmla="*/ 74 h 74"/>
                  <a:gd name="T8" fmla="*/ 117 w 117"/>
                  <a:gd name="T9" fmla="*/ 13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74">
                    <a:moveTo>
                      <a:pt x="117" y="13"/>
                    </a:moveTo>
                    <a:lnTo>
                      <a:pt x="117" y="0"/>
                    </a:lnTo>
                    <a:lnTo>
                      <a:pt x="0" y="68"/>
                    </a:lnTo>
                    <a:lnTo>
                      <a:pt x="12" y="74"/>
                    </a:lnTo>
                    <a:lnTo>
                      <a:pt x="117" y="13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0" name="Freeform 82"/>
              <p:cNvSpPr>
                <a:spLocks/>
              </p:cNvSpPr>
              <p:nvPr/>
            </p:nvSpPr>
            <p:spPr bwMode="auto">
              <a:xfrm>
                <a:off x="4840" y="4761"/>
                <a:ext cx="101" cy="65"/>
              </a:xfrm>
              <a:custGeom>
                <a:avLst/>
                <a:gdLst>
                  <a:gd name="T0" fmla="*/ 0 w 101"/>
                  <a:gd name="T1" fmla="*/ 58 h 65"/>
                  <a:gd name="T2" fmla="*/ 12 w 101"/>
                  <a:gd name="T3" fmla="*/ 65 h 65"/>
                  <a:gd name="T4" fmla="*/ 101 w 101"/>
                  <a:gd name="T5" fmla="*/ 12 h 65"/>
                  <a:gd name="T6" fmla="*/ 101 w 101"/>
                  <a:gd name="T7" fmla="*/ 0 h 65"/>
                  <a:gd name="T8" fmla="*/ 0 w 101"/>
                  <a:gd name="T9" fmla="*/ 58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" h="65">
                    <a:moveTo>
                      <a:pt x="0" y="58"/>
                    </a:moveTo>
                    <a:lnTo>
                      <a:pt x="12" y="65"/>
                    </a:lnTo>
                    <a:lnTo>
                      <a:pt x="101" y="12"/>
                    </a:lnTo>
                    <a:lnTo>
                      <a:pt x="101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1" name="Freeform 83"/>
              <p:cNvSpPr>
                <a:spLocks/>
              </p:cNvSpPr>
              <p:nvPr/>
            </p:nvSpPr>
            <p:spPr bwMode="auto">
              <a:xfrm>
                <a:off x="4820" y="4821"/>
                <a:ext cx="4" cy="116"/>
              </a:xfrm>
              <a:custGeom>
                <a:avLst/>
                <a:gdLst>
                  <a:gd name="T0" fmla="*/ 4 w 4"/>
                  <a:gd name="T1" fmla="*/ 2 h 116"/>
                  <a:gd name="T2" fmla="*/ 0 w 4"/>
                  <a:gd name="T3" fmla="*/ 0 h 116"/>
                  <a:gd name="T4" fmla="*/ 0 w 4"/>
                  <a:gd name="T5" fmla="*/ 116 h 116"/>
                  <a:gd name="T6" fmla="*/ 4 w 4"/>
                  <a:gd name="T7" fmla="*/ 113 h 116"/>
                  <a:gd name="T8" fmla="*/ 4 w 4"/>
                  <a:gd name="T9" fmla="*/ 2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6">
                    <a:moveTo>
                      <a:pt x="4" y="2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4" y="11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2" name="Freeform 84"/>
              <p:cNvSpPr>
                <a:spLocks/>
              </p:cNvSpPr>
              <p:nvPr/>
            </p:nvSpPr>
            <p:spPr bwMode="auto">
              <a:xfrm>
                <a:off x="4804" y="4945"/>
                <a:ext cx="6" cy="234"/>
              </a:xfrm>
              <a:custGeom>
                <a:avLst/>
                <a:gdLst>
                  <a:gd name="T0" fmla="*/ 6 w 6"/>
                  <a:gd name="T1" fmla="*/ 4 h 234"/>
                  <a:gd name="T2" fmla="*/ 2 w 6"/>
                  <a:gd name="T3" fmla="*/ 0 h 234"/>
                  <a:gd name="T4" fmla="*/ 2 w 6"/>
                  <a:gd name="T5" fmla="*/ 98 h 234"/>
                  <a:gd name="T6" fmla="*/ 2 w 6"/>
                  <a:gd name="T7" fmla="*/ 135 h 234"/>
                  <a:gd name="T8" fmla="*/ 2 w 6"/>
                  <a:gd name="T9" fmla="*/ 166 h 234"/>
                  <a:gd name="T10" fmla="*/ 0 w 6"/>
                  <a:gd name="T11" fmla="*/ 166 h 234"/>
                  <a:gd name="T12" fmla="*/ 0 w 6"/>
                  <a:gd name="T13" fmla="*/ 173 h 234"/>
                  <a:gd name="T14" fmla="*/ 2 w 6"/>
                  <a:gd name="T15" fmla="*/ 173 h 234"/>
                  <a:gd name="T16" fmla="*/ 2 w 6"/>
                  <a:gd name="T17" fmla="*/ 174 h 234"/>
                  <a:gd name="T18" fmla="*/ 2 w 6"/>
                  <a:gd name="T19" fmla="*/ 231 h 234"/>
                  <a:gd name="T20" fmla="*/ 6 w 6"/>
                  <a:gd name="T21" fmla="*/ 234 h 234"/>
                  <a:gd name="T22" fmla="*/ 6 w 6"/>
                  <a:gd name="T23" fmla="*/ 227 h 234"/>
                  <a:gd name="T24" fmla="*/ 6 w 6"/>
                  <a:gd name="T25" fmla="*/ 224 h 234"/>
                  <a:gd name="T26" fmla="*/ 6 w 6"/>
                  <a:gd name="T27" fmla="*/ 4 h 23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234">
                    <a:moveTo>
                      <a:pt x="6" y="4"/>
                    </a:moveTo>
                    <a:lnTo>
                      <a:pt x="2" y="0"/>
                    </a:lnTo>
                    <a:lnTo>
                      <a:pt x="2" y="98"/>
                    </a:lnTo>
                    <a:lnTo>
                      <a:pt x="2" y="13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0" y="173"/>
                    </a:lnTo>
                    <a:lnTo>
                      <a:pt x="2" y="173"/>
                    </a:lnTo>
                    <a:lnTo>
                      <a:pt x="2" y="174"/>
                    </a:lnTo>
                    <a:lnTo>
                      <a:pt x="2" y="231"/>
                    </a:lnTo>
                    <a:lnTo>
                      <a:pt x="6" y="234"/>
                    </a:lnTo>
                    <a:lnTo>
                      <a:pt x="6" y="227"/>
                    </a:lnTo>
                    <a:lnTo>
                      <a:pt x="6" y="22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3" name="Freeform 85"/>
              <p:cNvSpPr>
                <a:spLocks/>
              </p:cNvSpPr>
              <p:nvPr/>
            </p:nvSpPr>
            <p:spPr bwMode="auto">
              <a:xfrm>
                <a:off x="4824" y="4823"/>
                <a:ext cx="97" cy="111"/>
              </a:xfrm>
              <a:custGeom>
                <a:avLst/>
                <a:gdLst>
                  <a:gd name="T0" fmla="*/ 0 w 97"/>
                  <a:gd name="T1" fmla="*/ 0 h 111"/>
                  <a:gd name="T2" fmla="*/ 0 w 97"/>
                  <a:gd name="T3" fmla="*/ 111 h 111"/>
                  <a:gd name="T4" fmla="*/ 97 w 97"/>
                  <a:gd name="T5" fmla="*/ 56 h 111"/>
                  <a:gd name="T6" fmla="*/ 0 w 97"/>
                  <a:gd name="T7" fmla="*/ 0 h 1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111">
                    <a:moveTo>
                      <a:pt x="0" y="0"/>
                    </a:moveTo>
                    <a:lnTo>
                      <a:pt x="0" y="111"/>
                    </a:lnTo>
                    <a:lnTo>
                      <a:pt x="97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4" name="Freeform 86"/>
              <p:cNvSpPr>
                <a:spLocks/>
              </p:cNvSpPr>
              <p:nvPr/>
            </p:nvSpPr>
            <p:spPr bwMode="auto">
              <a:xfrm>
                <a:off x="4770" y="5043"/>
                <a:ext cx="34" cy="39"/>
              </a:xfrm>
              <a:custGeom>
                <a:avLst/>
                <a:gdLst>
                  <a:gd name="T0" fmla="*/ 34 w 34"/>
                  <a:gd name="T1" fmla="*/ 0 h 39"/>
                  <a:gd name="T2" fmla="*/ 34 w 34"/>
                  <a:gd name="T3" fmla="*/ 0 h 39"/>
                  <a:gd name="T4" fmla="*/ 0 w 34"/>
                  <a:gd name="T5" fmla="*/ 18 h 39"/>
                  <a:gd name="T6" fmla="*/ 0 w 34"/>
                  <a:gd name="T7" fmla="*/ 18 h 39"/>
                  <a:gd name="T8" fmla="*/ 34 w 34"/>
                  <a:gd name="T9" fmla="*/ 39 h 39"/>
                  <a:gd name="T10" fmla="*/ 34 w 34"/>
                  <a:gd name="T11" fmla="*/ 37 h 39"/>
                  <a:gd name="T12" fmla="*/ 34 w 34"/>
                  <a:gd name="T13" fmla="*/ 37 h 39"/>
                  <a:gd name="T14" fmla="*/ 3 w 34"/>
                  <a:gd name="T15" fmla="*/ 18 h 39"/>
                  <a:gd name="T16" fmla="*/ 24 w 34"/>
                  <a:gd name="T17" fmla="*/ 6 h 39"/>
                  <a:gd name="T18" fmla="*/ 34 w 34"/>
                  <a:gd name="T19" fmla="*/ 0 h 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" h="39">
                    <a:moveTo>
                      <a:pt x="34" y="0"/>
                    </a:moveTo>
                    <a:lnTo>
                      <a:pt x="34" y="0"/>
                    </a:lnTo>
                    <a:lnTo>
                      <a:pt x="0" y="18"/>
                    </a:lnTo>
                    <a:lnTo>
                      <a:pt x="34" y="39"/>
                    </a:lnTo>
                    <a:lnTo>
                      <a:pt x="34" y="37"/>
                    </a:lnTo>
                    <a:lnTo>
                      <a:pt x="3" y="18"/>
                    </a:lnTo>
                    <a:lnTo>
                      <a:pt x="24" y="6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5" name="Freeform 87"/>
              <p:cNvSpPr>
                <a:spLocks/>
              </p:cNvSpPr>
              <p:nvPr/>
            </p:nvSpPr>
            <p:spPr bwMode="auto">
              <a:xfrm>
                <a:off x="4773" y="5043"/>
                <a:ext cx="33" cy="37"/>
              </a:xfrm>
              <a:custGeom>
                <a:avLst/>
                <a:gdLst>
                  <a:gd name="T0" fmla="*/ 31 w 33"/>
                  <a:gd name="T1" fmla="*/ 37 h 37"/>
                  <a:gd name="T2" fmla="*/ 31 w 33"/>
                  <a:gd name="T3" fmla="*/ 37 h 37"/>
                  <a:gd name="T4" fmla="*/ 33 w 33"/>
                  <a:gd name="T5" fmla="*/ 37 h 37"/>
                  <a:gd name="T6" fmla="*/ 33 w 33"/>
                  <a:gd name="T7" fmla="*/ 0 h 37"/>
                  <a:gd name="T8" fmla="*/ 21 w 33"/>
                  <a:gd name="T9" fmla="*/ 6 h 37"/>
                  <a:gd name="T10" fmla="*/ 0 w 33"/>
                  <a:gd name="T11" fmla="*/ 18 h 37"/>
                  <a:gd name="T12" fmla="*/ 31 w 33"/>
                  <a:gd name="T13" fmla="*/ 37 h 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37">
                    <a:moveTo>
                      <a:pt x="31" y="37"/>
                    </a:moveTo>
                    <a:lnTo>
                      <a:pt x="31" y="37"/>
                    </a:lnTo>
                    <a:lnTo>
                      <a:pt x="33" y="37"/>
                    </a:lnTo>
                    <a:lnTo>
                      <a:pt x="33" y="0"/>
                    </a:lnTo>
                    <a:lnTo>
                      <a:pt x="21" y="6"/>
                    </a:lnTo>
                    <a:lnTo>
                      <a:pt x="0" y="18"/>
                    </a:lnTo>
                    <a:lnTo>
                      <a:pt x="31" y="37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6" name="Freeform 88"/>
              <p:cNvSpPr>
                <a:spLocks/>
              </p:cNvSpPr>
              <p:nvPr/>
            </p:nvSpPr>
            <p:spPr bwMode="auto">
              <a:xfrm>
                <a:off x="4770" y="5061"/>
                <a:ext cx="34" cy="27"/>
              </a:xfrm>
              <a:custGeom>
                <a:avLst/>
                <a:gdLst>
                  <a:gd name="T0" fmla="*/ 34 w 34"/>
                  <a:gd name="T1" fmla="*/ 27 h 27"/>
                  <a:gd name="T2" fmla="*/ 34 w 34"/>
                  <a:gd name="T3" fmla="*/ 21 h 27"/>
                  <a:gd name="T4" fmla="*/ 0 w 34"/>
                  <a:gd name="T5" fmla="*/ 0 h 27"/>
                  <a:gd name="T6" fmla="*/ 0 w 34"/>
                  <a:gd name="T7" fmla="*/ 0 h 27"/>
                  <a:gd name="T8" fmla="*/ 0 w 34"/>
                  <a:gd name="T9" fmla="*/ 0 h 27"/>
                  <a:gd name="T10" fmla="*/ 0 w 34"/>
                  <a:gd name="T11" fmla="*/ 0 h 27"/>
                  <a:gd name="T12" fmla="*/ 0 w 34"/>
                  <a:gd name="T13" fmla="*/ 7 h 27"/>
                  <a:gd name="T14" fmla="*/ 34 w 34"/>
                  <a:gd name="T15" fmla="*/ 27 h 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" h="27">
                    <a:moveTo>
                      <a:pt x="34" y="27"/>
                    </a:moveTo>
                    <a:lnTo>
                      <a:pt x="34" y="21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34" y="27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7" name="Freeform 89"/>
              <p:cNvSpPr>
                <a:spLocks/>
              </p:cNvSpPr>
              <p:nvPr/>
            </p:nvSpPr>
            <p:spPr bwMode="auto">
              <a:xfrm>
                <a:off x="4770" y="5068"/>
                <a:ext cx="34" cy="23"/>
              </a:xfrm>
              <a:custGeom>
                <a:avLst/>
                <a:gdLst>
                  <a:gd name="T0" fmla="*/ 34 w 34"/>
                  <a:gd name="T1" fmla="*/ 23 h 23"/>
                  <a:gd name="T2" fmla="*/ 34 w 34"/>
                  <a:gd name="T3" fmla="*/ 20 h 23"/>
                  <a:gd name="T4" fmla="*/ 0 w 34"/>
                  <a:gd name="T5" fmla="*/ 0 h 23"/>
                  <a:gd name="T6" fmla="*/ 0 w 34"/>
                  <a:gd name="T7" fmla="*/ 2 h 23"/>
                  <a:gd name="T8" fmla="*/ 34 w 3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23">
                    <a:moveTo>
                      <a:pt x="34" y="23"/>
                    </a:moveTo>
                    <a:lnTo>
                      <a:pt x="34" y="2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8" name="Freeform 90"/>
              <p:cNvSpPr>
                <a:spLocks/>
              </p:cNvSpPr>
              <p:nvPr/>
            </p:nvSpPr>
            <p:spPr bwMode="auto">
              <a:xfrm>
                <a:off x="4717" y="5118"/>
                <a:ext cx="391" cy="280"/>
              </a:xfrm>
              <a:custGeom>
                <a:avLst/>
                <a:gdLst>
                  <a:gd name="T0" fmla="*/ 89 w 391"/>
                  <a:gd name="T1" fmla="*/ 0 h 280"/>
                  <a:gd name="T2" fmla="*/ 87 w 391"/>
                  <a:gd name="T3" fmla="*/ 0 h 280"/>
                  <a:gd name="T4" fmla="*/ 0 w 391"/>
                  <a:gd name="T5" fmla="*/ 49 h 280"/>
                  <a:gd name="T6" fmla="*/ 390 w 391"/>
                  <a:gd name="T7" fmla="*/ 280 h 280"/>
                  <a:gd name="T8" fmla="*/ 391 w 391"/>
                  <a:gd name="T9" fmla="*/ 279 h 280"/>
                  <a:gd name="T10" fmla="*/ 2 w 391"/>
                  <a:gd name="T11" fmla="*/ 47 h 280"/>
                  <a:gd name="T12" fmla="*/ 89 w 391"/>
                  <a:gd name="T13" fmla="*/ 1 h 280"/>
                  <a:gd name="T14" fmla="*/ 89 w 391"/>
                  <a:gd name="T15" fmla="*/ 0 h 2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1" h="280">
                    <a:moveTo>
                      <a:pt x="89" y="0"/>
                    </a:moveTo>
                    <a:lnTo>
                      <a:pt x="87" y="0"/>
                    </a:lnTo>
                    <a:lnTo>
                      <a:pt x="0" y="49"/>
                    </a:lnTo>
                    <a:lnTo>
                      <a:pt x="390" y="280"/>
                    </a:lnTo>
                    <a:lnTo>
                      <a:pt x="391" y="279"/>
                    </a:lnTo>
                    <a:lnTo>
                      <a:pt x="2" y="47"/>
                    </a:lnTo>
                    <a:lnTo>
                      <a:pt x="89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299" name="Freeform 91"/>
              <p:cNvSpPr>
                <a:spLocks/>
              </p:cNvSpPr>
              <p:nvPr/>
            </p:nvSpPr>
            <p:spPr bwMode="auto">
              <a:xfrm>
                <a:off x="4810" y="5169"/>
                <a:ext cx="296" cy="176"/>
              </a:xfrm>
              <a:custGeom>
                <a:avLst/>
                <a:gdLst>
                  <a:gd name="T0" fmla="*/ 0 w 296"/>
                  <a:gd name="T1" fmla="*/ 0 h 176"/>
                  <a:gd name="T2" fmla="*/ 0 w 296"/>
                  <a:gd name="T3" fmla="*/ 3 h 176"/>
                  <a:gd name="T4" fmla="*/ 296 w 296"/>
                  <a:gd name="T5" fmla="*/ 176 h 176"/>
                  <a:gd name="T6" fmla="*/ 296 w 296"/>
                  <a:gd name="T7" fmla="*/ 173 h 176"/>
                  <a:gd name="T8" fmla="*/ 0 w 296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176">
                    <a:moveTo>
                      <a:pt x="0" y="0"/>
                    </a:moveTo>
                    <a:lnTo>
                      <a:pt x="0" y="3"/>
                    </a:lnTo>
                    <a:lnTo>
                      <a:pt x="296" y="176"/>
                    </a:lnTo>
                    <a:lnTo>
                      <a:pt x="296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0" name="Freeform 92"/>
              <p:cNvSpPr>
                <a:spLocks/>
              </p:cNvSpPr>
              <p:nvPr/>
            </p:nvSpPr>
            <p:spPr bwMode="auto">
              <a:xfrm>
                <a:off x="4810" y="5172"/>
                <a:ext cx="296" cy="180"/>
              </a:xfrm>
              <a:custGeom>
                <a:avLst/>
                <a:gdLst>
                  <a:gd name="T0" fmla="*/ 0 w 296"/>
                  <a:gd name="T1" fmla="*/ 0 h 180"/>
                  <a:gd name="T2" fmla="*/ 0 w 296"/>
                  <a:gd name="T3" fmla="*/ 7 h 180"/>
                  <a:gd name="T4" fmla="*/ 296 w 296"/>
                  <a:gd name="T5" fmla="*/ 180 h 180"/>
                  <a:gd name="T6" fmla="*/ 296 w 296"/>
                  <a:gd name="T7" fmla="*/ 173 h 180"/>
                  <a:gd name="T8" fmla="*/ 0 w 296"/>
                  <a:gd name="T9" fmla="*/ 0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180">
                    <a:moveTo>
                      <a:pt x="0" y="0"/>
                    </a:moveTo>
                    <a:lnTo>
                      <a:pt x="0" y="7"/>
                    </a:lnTo>
                    <a:lnTo>
                      <a:pt x="296" y="180"/>
                    </a:lnTo>
                    <a:lnTo>
                      <a:pt x="296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1" name="Rectangle 93"/>
              <p:cNvSpPr>
                <a:spLocks noChangeArrowheads="1"/>
              </p:cNvSpPr>
              <p:nvPr/>
            </p:nvSpPr>
            <p:spPr bwMode="auto">
              <a:xfrm>
                <a:off x="4770" y="5061"/>
                <a:ext cx="1" cy="1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2" name="Freeform 94"/>
              <p:cNvSpPr>
                <a:spLocks/>
              </p:cNvSpPr>
              <p:nvPr/>
            </p:nvSpPr>
            <p:spPr bwMode="auto">
              <a:xfrm>
                <a:off x="4717" y="5172"/>
                <a:ext cx="390" cy="235"/>
              </a:xfrm>
              <a:custGeom>
                <a:avLst/>
                <a:gdLst>
                  <a:gd name="T0" fmla="*/ 0 w 390"/>
                  <a:gd name="T1" fmla="*/ 0 h 235"/>
                  <a:gd name="T2" fmla="*/ 0 w 390"/>
                  <a:gd name="T3" fmla="*/ 4 h 235"/>
                  <a:gd name="T4" fmla="*/ 390 w 390"/>
                  <a:gd name="T5" fmla="*/ 235 h 235"/>
                  <a:gd name="T6" fmla="*/ 390 w 390"/>
                  <a:gd name="T7" fmla="*/ 232 h 235"/>
                  <a:gd name="T8" fmla="*/ 0 w 390"/>
                  <a:gd name="T9" fmla="*/ 0 h 2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0" h="235">
                    <a:moveTo>
                      <a:pt x="0" y="0"/>
                    </a:moveTo>
                    <a:lnTo>
                      <a:pt x="0" y="4"/>
                    </a:lnTo>
                    <a:lnTo>
                      <a:pt x="390" y="235"/>
                    </a:lnTo>
                    <a:lnTo>
                      <a:pt x="390" y="2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3" name="Freeform 95"/>
              <p:cNvSpPr>
                <a:spLocks/>
              </p:cNvSpPr>
              <p:nvPr/>
            </p:nvSpPr>
            <p:spPr bwMode="auto">
              <a:xfrm>
                <a:off x="4717" y="5167"/>
                <a:ext cx="390" cy="237"/>
              </a:xfrm>
              <a:custGeom>
                <a:avLst/>
                <a:gdLst>
                  <a:gd name="T0" fmla="*/ 0 w 390"/>
                  <a:gd name="T1" fmla="*/ 0 h 237"/>
                  <a:gd name="T2" fmla="*/ 0 w 390"/>
                  <a:gd name="T3" fmla="*/ 5 h 237"/>
                  <a:gd name="T4" fmla="*/ 390 w 390"/>
                  <a:gd name="T5" fmla="*/ 237 h 237"/>
                  <a:gd name="T6" fmla="*/ 390 w 390"/>
                  <a:gd name="T7" fmla="*/ 231 h 237"/>
                  <a:gd name="T8" fmla="*/ 0 w 390"/>
                  <a:gd name="T9" fmla="*/ 0 h 2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0" h="237">
                    <a:moveTo>
                      <a:pt x="0" y="0"/>
                    </a:moveTo>
                    <a:lnTo>
                      <a:pt x="0" y="5"/>
                    </a:lnTo>
                    <a:lnTo>
                      <a:pt x="390" y="237"/>
                    </a:lnTo>
                    <a:lnTo>
                      <a:pt x="390" y="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4" name="Freeform 96"/>
              <p:cNvSpPr>
                <a:spLocks/>
              </p:cNvSpPr>
              <p:nvPr/>
            </p:nvSpPr>
            <p:spPr bwMode="auto">
              <a:xfrm>
                <a:off x="5106" y="5045"/>
                <a:ext cx="117" cy="76"/>
              </a:xfrm>
              <a:custGeom>
                <a:avLst/>
                <a:gdLst>
                  <a:gd name="T0" fmla="*/ 117 w 117"/>
                  <a:gd name="T1" fmla="*/ 7 h 76"/>
                  <a:gd name="T2" fmla="*/ 117 w 117"/>
                  <a:gd name="T3" fmla="*/ 0 h 76"/>
                  <a:gd name="T4" fmla="*/ 8 w 117"/>
                  <a:gd name="T5" fmla="*/ 64 h 76"/>
                  <a:gd name="T6" fmla="*/ 5 w 117"/>
                  <a:gd name="T7" fmla="*/ 61 h 76"/>
                  <a:gd name="T8" fmla="*/ 1 w 117"/>
                  <a:gd name="T9" fmla="*/ 64 h 76"/>
                  <a:gd name="T10" fmla="*/ 0 w 117"/>
                  <a:gd name="T11" fmla="*/ 72 h 76"/>
                  <a:gd name="T12" fmla="*/ 0 w 117"/>
                  <a:gd name="T13" fmla="*/ 76 h 76"/>
                  <a:gd name="T14" fmla="*/ 117 w 117"/>
                  <a:gd name="T15" fmla="*/ 7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17" h="76">
                    <a:moveTo>
                      <a:pt x="117" y="7"/>
                    </a:moveTo>
                    <a:lnTo>
                      <a:pt x="117" y="0"/>
                    </a:lnTo>
                    <a:lnTo>
                      <a:pt x="8" y="64"/>
                    </a:lnTo>
                    <a:lnTo>
                      <a:pt x="5" y="61"/>
                    </a:lnTo>
                    <a:lnTo>
                      <a:pt x="1" y="64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117" y="7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5" name="Freeform 97"/>
              <p:cNvSpPr>
                <a:spLocks/>
              </p:cNvSpPr>
              <p:nvPr/>
            </p:nvSpPr>
            <p:spPr bwMode="auto">
              <a:xfrm>
                <a:off x="5111" y="5041"/>
                <a:ext cx="112" cy="68"/>
              </a:xfrm>
              <a:custGeom>
                <a:avLst/>
                <a:gdLst>
                  <a:gd name="T0" fmla="*/ 112 w 112"/>
                  <a:gd name="T1" fmla="*/ 4 h 68"/>
                  <a:gd name="T2" fmla="*/ 112 w 112"/>
                  <a:gd name="T3" fmla="*/ 0 h 68"/>
                  <a:gd name="T4" fmla="*/ 0 w 112"/>
                  <a:gd name="T5" fmla="*/ 65 h 68"/>
                  <a:gd name="T6" fmla="*/ 3 w 112"/>
                  <a:gd name="T7" fmla="*/ 68 h 68"/>
                  <a:gd name="T8" fmla="*/ 112 w 112"/>
                  <a:gd name="T9" fmla="*/ 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68">
                    <a:moveTo>
                      <a:pt x="112" y="4"/>
                    </a:moveTo>
                    <a:lnTo>
                      <a:pt x="112" y="0"/>
                    </a:lnTo>
                    <a:lnTo>
                      <a:pt x="0" y="65"/>
                    </a:lnTo>
                    <a:lnTo>
                      <a:pt x="3" y="68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6" name="Freeform 98"/>
              <p:cNvSpPr>
                <a:spLocks/>
              </p:cNvSpPr>
              <p:nvPr/>
            </p:nvSpPr>
            <p:spPr bwMode="auto">
              <a:xfrm>
                <a:off x="5223" y="5052"/>
                <a:ext cx="101" cy="281"/>
              </a:xfrm>
              <a:custGeom>
                <a:avLst/>
                <a:gdLst>
                  <a:gd name="T0" fmla="*/ 101 w 101"/>
                  <a:gd name="T1" fmla="*/ 58 h 281"/>
                  <a:gd name="T2" fmla="*/ 0 w 101"/>
                  <a:gd name="T3" fmla="*/ 0 h 281"/>
                  <a:gd name="T4" fmla="*/ 0 w 101"/>
                  <a:gd name="T5" fmla="*/ 223 h 281"/>
                  <a:gd name="T6" fmla="*/ 101 w 101"/>
                  <a:gd name="T7" fmla="*/ 281 h 281"/>
                  <a:gd name="T8" fmla="*/ 101 w 101"/>
                  <a:gd name="T9" fmla="*/ 58 h 2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" h="281">
                    <a:moveTo>
                      <a:pt x="101" y="58"/>
                    </a:moveTo>
                    <a:lnTo>
                      <a:pt x="0" y="0"/>
                    </a:lnTo>
                    <a:lnTo>
                      <a:pt x="0" y="223"/>
                    </a:lnTo>
                    <a:lnTo>
                      <a:pt x="101" y="281"/>
                    </a:lnTo>
                    <a:lnTo>
                      <a:pt x="101" y="58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7" name="Freeform 99"/>
              <p:cNvSpPr>
                <a:spLocks/>
              </p:cNvSpPr>
              <p:nvPr/>
            </p:nvSpPr>
            <p:spPr bwMode="auto">
              <a:xfrm>
                <a:off x="4810" y="4949"/>
                <a:ext cx="296" cy="393"/>
              </a:xfrm>
              <a:custGeom>
                <a:avLst/>
                <a:gdLst>
                  <a:gd name="T0" fmla="*/ 296 w 296"/>
                  <a:gd name="T1" fmla="*/ 172 h 393"/>
                  <a:gd name="T2" fmla="*/ 0 w 296"/>
                  <a:gd name="T3" fmla="*/ 0 h 393"/>
                  <a:gd name="T4" fmla="*/ 0 w 296"/>
                  <a:gd name="T5" fmla="*/ 220 h 393"/>
                  <a:gd name="T6" fmla="*/ 296 w 296"/>
                  <a:gd name="T7" fmla="*/ 393 h 393"/>
                  <a:gd name="T8" fmla="*/ 296 w 296"/>
                  <a:gd name="T9" fmla="*/ 172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393">
                    <a:moveTo>
                      <a:pt x="296" y="172"/>
                    </a:moveTo>
                    <a:lnTo>
                      <a:pt x="0" y="0"/>
                    </a:lnTo>
                    <a:lnTo>
                      <a:pt x="0" y="220"/>
                    </a:lnTo>
                    <a:lnTo>
                      <a:pt x="296" y="393"/>
                    </a:lnTo>
                    <a:lnTo>
                      <a:pt x="296" y="172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8" name="Freeform 100"/>
              <p:cNvSpPr>
                <a:spLocks/>
              </p:cNvSpPr>
              <p:nvPr/>
            </p:nvSpPr>
            <p:spPr bwMode="auto">
              <a:xfrm>
                <a:off x="5106" y="5052"/>
                <a:ext cx="117" cy="290"/>
              </a:xfrm>
              <a:custGeom>
                <a:avLst/>
                <a:gdLst>
                  <a:gd name="T0" fmla="*/ 0 w 117"/>
                  <a:gd name="T1" fmla="*/ 69 h 290"/>
                  <a:gd name="T2" fmla="*/ 0 w 117"/>
                  <a:gd name="T3" fmla="*/ 69 h 290"/>
                  <a:gd name="T4" fmla="*/ 0 w 117"/>
                  <a:gd name="T5" fmla="*/ 290 h 290"/>
                  <a:gd name="T6" fmla="*/ 117 w 117"/>
                  <a:gd name="T7" fmla="*/ 223 h 290"/>
                  <a:gd name="T8" fmla="*/ 117 w 117"/>
                  <a:gd name="T9" fmla="*/ 0 h 290"/>
                  <a:gd name="T10" fmla="*/ 0 w 117"/>
                  <a:gd name="T11" fmla="*/ 69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7" h="290">
                    <a:moveTo>
                      <a:pt x="0" y="69"/>
                    </a:moveTo>
                    <a:lnTo>
                      <a:pt x="0" y="69"/>
                    </a:lnTo>
                    <a:lnTo>
                      <a:pt x="0" y="290"/>
                    </a:lnTo>
                    <a:lnTo>
                      <a:pt x="117" y="223"/>
                    </a:lnTo>
                    <a:lnTo>
                      <a:pt x="117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09" name="Freeform 101"/>
              <p:cNvSpPr>
                <a:spLocks/>
              </p:cNvSpPr>
              <p:nvPr/>
            </p:nvSpPr>
            <p:spPr bwMode="auto">
              <a:xfrm>
                <a:off x="5107" y="5331"/>
                <a:ext cx="118" cy="73"/>
              </a:xfrm>
              <a:custGeom>
                <a:avLst/>
                <a:gdLst>
                  <a:gd name="T0" fmla="*/ 1 w 118"/>
                  <a:gd name="T1" fmla="*/ 66 h 73"/>
                  <a:gd name="T2" fmla="*/ 0 w 118"/>
                  <a:gd name="T3" fmla="*/ 67 h 73"/>
                  <a:gd name="T4" fmla="*/ 0 w 118"/>
                  <a:gd name="T5" fmla="*/ 73 h 73"/>
                  <a:gd name="T6" fmla="*/ 118 w 118"/>
                  <a:gd name="T7" fmla="*/ 6 h 73"/>
                  <a:gd name="T8" fmla="*/ 118 w 118"/>
                  <a:gd name="T9" fmla="*/ 0 h 73"/>
                  <a:gd name="T10" fmla="*/ 1 w 118"/>
                  <a:gd name="T11" fmla="*/ 66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8" h="73">
                    <a:moveTo>
                      <a:pt x="1" y="66"/>
                    </a:moveTo>
                    <a:lnTo>
                      <a:pt x="0" y="67"/>
                    </a:lnTo>
                    <a:lnTo>
                      <a:pt x="0" y="73"/>
                    </a:lnTo>
                    <a:lnTo>
                      <a:pt x="118" y="6"/>
                    </a:lnTo>
                    <a:lnTo>
                      <a:pt x="118" y="0"/>
                    </a:lnTo>
                    <a:lnTo>
                      <a:pt x="1" y="66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0" name="Freeform 102"/>
              <p:cNvSpPr>
                <a:spLocks/>
              </p:cNvSpPr>
              <p:nvPr/>
            </p:nvSpPr>
            <p:spPr bwMode="auto">
              <a:xfrm>
                <a:off x="5107" y="5337"/>
                <a:ext cx="118" cy="70"/>
              </a:xfrm>
              <a:custGeom>
                <a:avLst/>
                <a:gdLst>
                  <a:gd name="T0" fmla="*/ 0 w 118"/>
                  <a:gd name="T1" fmla="*/ 67 h 70"/>
                  <a:gd name="T2" fmla="*/ 0 w 118"/>
                  <a:gd name="T3" fmla="*/ 70 h 70"/>
                  <a:gd name="T4" fmla="*/ 118 w 118"/>
                  <a:gd name="T5" fmla="*/ 3 h 70"/>
                  <a:gd name="T6" fmla="*/ 118 w 118"/>
                  <a:gd name="T7" fmla="*/ 0 h 70"/>
                  <a:gd name="T8" fmla="*/ 0 w 118"/>
                  <a:gd name="T9" fmla="*/ 67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8" h="70">
                    <a:moveTo>
                      <a:pt x="0" y="67"/>
                    </a:moveTo>
                    <a:lnTo>
                      <a:pt x="0" y="70"/>
                    </a:lnTo>
                    <a:lnTo>
                      <a:pt x="118" y="3"/>
                    </a:lnTo>
                    <a:lnTo>
                      <a:pt x="118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1" name="Freeform 103"/>
              <p:cNvSpPr>
                <a:spLocks/>
              </p:cNvSpPr>
              <p:nvPr/>
            </p:nvSpPr>
            <p:spPr bwMode="auto">
              <a:xfrm>
                <a:off x="5106" y="5278"/>
                <a:ext cx="117" cy="74"/>
              </a:xfrm>
              <a:custGeom>
                <a:avLst/>
                <a:gdLst>
                  <a:gd name="T0" fmla="*/ 0 w 117"/>
                  <a:gd name="T1" fmla="*/ 67 h 74"/>
                  <a:gd name="T2" fmla="*/ 0 w 117"/>
                  <a:gd name="T3" fmla="*/ 74 h 74"/>
                  <a:gd name="T4" fmla="*/ 117 w 117"/>
                  <a:gd name="T5" fmla="*/ 6 h 74"/>
                  <a:gd name="T6" fmla="*/ 117 w 117"/>
                  <a:gd name="T7" fmla="*/ 0 h 74"/>
                  <a:gd name="T8" fmla="*/ 0 w 117"/>
                  <a:gd name="T9" fmla="*/ 67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74">
                    <a:moveTo>
                      <a:pt x="0" y="67"/>
                    </a:moveTo>
                    <a:lnTo>
                      <a:pt x="0" y="74"/>
                    </a:lnTo>
                    <a:lnTo>
                      <a:pt x="117" y="6"/>
                    </a:lnTo>
                    <a:lnTo>
                      <a:pt x="117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2" name="Freeform 104"/>
              <p:cNvSpPr>
                <a:spLocks/>
              </p:cNvSpPr>
              <p:nvPr/>
            </p:nvSpPr>
            <p:spPr bwMode="auto">
              <a:xfrm>
                <a:off x="5106" y="5275"/>
                <a:ext cx="117" cy="70"/>
              </a:xfrm>
              <a:custGeom>
                <a:avLst/>
                <a:gdLst>
                  <a:gd name="T0" fmla="*/ 0 w 117"/>
                  <a:gd name="T1" fmla="*/ 67 h 70"/>
                  <a:gd name="T2" fmla="*/ 0 w 117"/>
                  <a:gd name="T3" fmla="*/ 70 h 70"/>
                  <a:gd name="T4" fmla="*/ 117 w 117"/>
                  <a:gd name="T5" fmla="*/ 3 h 70"/>
                  <a:gd name="T6" fmla="*/ 117 w 117"/>
                  <a:gd name="T7" fmla="*/ 0 h 70"/>
                  <a:gd name="T8" fmla="*/ 0 w 117"/>
                  <a:gd name="T9" fmla="*/ 67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70">
                    <a:moveTo>
                      <a:pt x="0" y="67"/>
                    </a:moveTo>
                    <a:lnTo>
                      <a:pt x="0" y="70"/>
                    </a:lnTo>
                    <a:lnTo>
                      <a:pt x="117" y="3"/>
                    </a:lnTo>
                    <a:lnTo>
                      <a:pt x="117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3" name="Freeform 105"/>
              <p:cNvSpPr>
                <a:spLocks/>
              </p:cNvSpPr>
              <p:nvPr/>
            </p:nvSpPr>
            <p:spPr bwMode="auto">
              <a:xfrm>
                <a:off x="5223" y="5278"/>
                <a:ext cx="101" cy="63"/>
              </a:xfrm>
              <a:custGeom>
                <a:avLst/>
                <a:gdLst>
                  <a:gd name="T0" fmla="*/ 101 w 101"/>
                  <a:gd name="T1" fmla="*/ 63 h 63"/>
                  <a:gd name="T2" fmla="*/ 101 w 101"/>
                  <a:gd name="T3" fmla="*/ 58 h 63"/>
                  <a:gd name="T4" fmla="*/ 0 w 101"/>
                  <a:gd name="T5" fmla="*/ 0 h 63"/>
                  <a:gd name="T6" fmla="*/ 0 w 101"/>
                  <a:gd name="T7" fmla="*/ 6 h 63"/>
                  <a:gd name="T8" fmla="*/ 101 w 101"/>
                  <a:gd name="T9" fmla="*/ 63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" h="63">
                    <a:moveTo>
                      <a:pt x="101" y="63"/>
                    </a:moveTo>
                    <a:lnTo>
                      <a:pt x="101" y="58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01" y="63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4" name="Freeform 106"/>
              <p:cNvSpPr>
                <a:spLocks/>
              </p:cNvSpPr>
              <p:nvPr/>
            </p:nvSpPr>
            <p:spPr bwMode="auto">
              <a:xfrm>
                <a:off x="5223" y="5275"/>
                <a:ext cx="101" cy="61"/>
              </a:xfrm>
              <a:custGeom>
                <a:avLst/>
                <a:gdLst>
                  <a:gd name="T0" fmla="*/ 101 w 101"/>
                  <a:gd name="T1" fmla="*/ 61 h 61"/>
                  <a:gd name="T2" fmla="*/ 101 w 101"/>
                  <a:gd name="T3" fmla="*/ 58 h 61"/>
                  <a:gd name="T4" fmla="*/ 0 w 101"/>
                  <a:gd name="T5" fmla="*/ 0 h 61"/>
                  <a:gd name="T6" fmla="*/ 0 w 101"/>
                  <a:gd name="T7" fmla="*/ 3 h 61"/>
                  <a:gd name="T8" fmla="*/ 101 w 101"/>
                  <a:gd name="T9" fmla="*/ 61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" h="61">
                    <a:moveTo>
                      <a:pt x="101" y="61"/>
                    </a:moveTo>
                    <a:lnTo>
                      <a:pt x="101" y="58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5" name="Freeform 107"/>
              <p:cNvSpPr>
                <a:spLocks/>
              </p:cNvSpPr>
              <p:nvPr/>
            </p:nvSpPr>
            <p:spPr bwMode="auto">
              <a:xfrm>
                <a:off x="5225" y="5331"/>
                <a:ext cx="105" cy="71"/>
              </a:xfrm>
              <a:custGeom>
                <a:avLst/>
                <a:gdLst>
                  <a:gd name="T0" fmla="*/ 0 w 105"/>
                  <a:gd name="T1" fmla="*/ 0 h 71"/>
                  <a:gd name="T2" fmla="*/ 0 w 105"/>
                  <a:gd name="T3" fmla="*/ 6 h 71"/>
                  <a:gd name="T4" fmla="*/ 105 w 105"/>
                  <a:gd name="T5" fmla="*/ 71 h 71"/>
                  <a:gd name="T6" fmla="*/ 105 w 105"/>
                  <a:gd name="T7" fmla="*/ 64 h 71"/>
                  <a:gd name="T8" fmla="*/ 1 w 105"/>
                  <a:gd name="T9" fmla="*/ 0 h 71"/>
                  <a:gd name="T10" fmla="*/ 0 w 105"/>
                  <a:gd name="T11" fmla="*/ 0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5" h="71">
                    <a:moveTo>
                      <a:pt x="0" y="0"/>
                    </a:moveTo>
                    <a:lnTo>
                      <a:pt x="0" y="6"/>
                    </a:lnTo>
                    <a:lnTo>
                      <a:pt x="105" y="71"/>
                    </a:lnTo>
                    <a:lnTo>
                      <a:pt x="105" y="64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6" name="Freeform 108"/>
              <p:cNvSpPr>
                <a:spLocks/>
              </p:cNvSpPr>
              <p:nvPr/>
            </p:nvSpPr>
            <p:spPr bwMode="auto">
              <a:xfrm>
                <a:off x="5226" y="5331"/>
                <a:ext cx="107" cy="64"/>
              </a:xfrm>
              <a:custGeom>
                <a:avLst/>
                <a:gdLst>
                  <a:gd name="T0" fmla="*/ 1 w 107"/>
                  <a:gd name="T1" fmla="*/ 0 h 64"/>
                  <a:gd name="T2" fmla="*/ 0 w 107"/>
                  <a:gd name="T3" fmla="*/ 0 h 64"/>
                  <a:gd name="T4" fmla="*/ 104 w 107"/>
                  <a:gd name="T5" fmla="*/ 64 h 64"/>
                  <a:gd name="T6" fmla="*/ 107 w 107"/>
                  <a:gd name="T7" fmla="*/ 63 h 64"/>
                  <a:gd name="T8" fmla="*/ 1 w 107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64">
                    <a:moveTo>
                      <a:pt x="1" y="0"/>
                    </a:moveTo>
                    <a:lnTo>
                      <a:pt x="0" y="0"/>
                    </a:lnTo>
                    <a:lnTo>
                      <a:pt x="104" y="64"/>
                    </a:lnTo>
                    <a:lnTo>
                      <a:pt x="107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7" name="Freeform 109"/>
              <p:cNvSpPr>
                <a:spLocks/>
              </p:cNvSpPr>
              <p:nvPr/>
            </p:nvSpPr>
            <p:spPr bwMode="auto">
              <a:xfrm>
                <a:off x="5225" y="5337"/>
                <a:ext cx="105" cy="67"/>
              </a:xfrm>
              <a:custGeom>
                <a:avLst/>
                <a:gdLst>
                  <a:gd name="T0" fmla="*/ 0 w 105"/>
                  <a:gd name="T1" fmla="*/ 0 h 67"/>
                  <a:gd name="T2" fmla="*/ 0 w 105"/>
                  <a:gd name="T3" fmla="*/ 3 h 67"/>
                  <a:gd name="T4" fmla="*/ 105 w 105"/>
                  <a:gd name="T5" fmla="*/ 67 h 67"/>
                  <a:gd name="T6" fmla="*/ 105 w 105"/>
                  <a:gd name="T7" fmla="*/ 65 h 67"/>
                  <a:gd name="T8" fmla="*/ 0 w 105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5" h="67">
                    <a:moveTo>
                      <a:pt x="0" y="0"/>
                    </a:moveTo>
                    <a:lnTo>
                      <a:pt x="0" y="3"/>
                    </a:lnTo>
                    <a:lnTo>
                      <a:pt x="105" y="67"/>
                    </a:lnTo>
                    <a:lnTo>
                      <a:pt x="105" y="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8" name="Freeform 110"/>
              <p:cNvSpPr>
                <a:spLocks/>
              </p:cNvSpPr>
              <p:nvPr/>
            </p:nvSpPr>
            <p:spPr bwMode="auto">
              <a:xfrm>
                <a:off x="5521" y="5045"/>
                <a:ext cx="201" cy="136"/>
              </a:xfrm>
              <a:custGeom>
                <a:avLst/>
                <a:gdLst>
                  <a:gd name="T0" fmla="*/ 2 w 201"/>
                  <a:gd name="T1" fmla="*/ 0 h 136"/>
                  <a:gd name="T2" fmla="*/ 0 w 201"/>
                  <a:gd name="T3" fmla="*/ 3 h 136"/>
                  <a:gd name="T4" fmla="*/ 0 w 201"/>
                  <a:gd name="T5" fmla="*/ 24 h 136"/>
                  <a:gd name="T6" fmla="*/ 1 w 201"/>
                  <a:gd name="T7" fmla="*/ 24 h 136"/>
                  <a:gd name="T8" fmla="*/ 2 w 201"/>
                  <a:gd name="T9" fmla="*/ 21 h 136"/>
                  <a:gd name="T10" fmla="*/ 201 w 201"/>
                  <a:gd name="T11" fmla="*/ 136 h 136"/>
                  <a:gd name="T12" fmla="*/ 201 w 201"/>
                  <a:gd name="T13" fmla="*/ 115 h 136"/>
                  <a:gd name="T14" fmla="*/ 2 w 201"/>
                  <a:gd name="T15" fmla="*/ 0 h 1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1" h="136">
                    <a:moveTo>
                      <a:pt x="2" y="0"/>
                    </a:moveTo>
                    <a:lnTo>
                      <a:pt x="0" y="3"/>
                    </a:lnTo>
                    <a:lnTo>
                      <a:pt x="0" y="24"/>
                    </a:lnTo>
                    <a:lnTo>
                      <a:pt x="1" y="24"/>
                    </a:lnTo>
                    <a:lnTo>
                      <a:pt x="2" y="21"/>
                    </a:lnTo>
                    <a:lnTo>
                      <a:pt x="201" y="136"/>
                    </a:lnTo>
                    <a:lnTo>
                      <a:pt x="201" y="11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19" name="Freeform 111"/>
              <p:cNvSpPr>
                <a:spLocks/>
              </p:cNvSpPr>
              <p:nvPr/>
            </p:nvSpPr>
            <p:spPr bwMode="auto">
              <a:xfrm>
                <a:off x="5521" y="5041"/>
                <a:ext cx="201" cy="119"/>
              </a:xfrm>
              <a:custGeom>
                <a:avLst/>
                <a:gdLst>
                  <a:gd name="T0" fmla="*/ 0 w 201"/>
                  <a:gd name="T1" fmla="*/ 7 h 119"/>
                  <a:gd name="T2" fmla="*/ 2 w 201"/>
                  <a:gd name="T3" fmla="*/ 4 h 119"/>
                  <a:gd name="T4" fmla="*/ 201 w 201"/>
                  <a:gd name="T5" fmla="*/ 119 h 119"/>
                  <a:gd name="T6" fmla="*/ 201 w 201"/>
                  <a:gd name="T7" fmla="*/ 115 h 119"/>
                  <a:gd name="T8" fmla="*/ 2 w 201"/>
                  <a:gd name="T9" fmla="*/ 0 h 119"/>
                  <a:gd name="T10" fmla="*/ 0 w 201"/>
                  <a:gd name="T11" fmla="*/ 3 h 119"/>
                  <a:gd name="T12" fmla="*/ 0 w 201"/>
                  <a:gd name="T13" fmla="*/ 7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9">
                    <a:moveTo>
                      <a:pt x="0" y="7"/>
                    </a:moveTo>
                    <a:lnTo>
                      <a:pt x="2" y="4"/>
                    </a:lnTo>
                    <a:lnTo>
                      <a:pt x="201" y="119"/>
                    </a:lnTo>
                    <a:lnTo>
                      <a:pt x="201" y="11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0" name="Freeform 112"/>
              <p:cNvSpPr>
                <a:spLocks/>
              </p:cNvSpPr>
              <p:nvPr/>
            </p:nvSpPr>
            <p:spPr bwMode="auto">
              <a:xfrm>
                <a:off x="5320" y="5044"/>
                <a:ext cx="201" cy="115"/>
              </a:xfrm>
              <a:custGeom>
                <a:avLst/>
                <a:gdLst>
                  <a:gd name="T0" fmla="*/ 201 w 201"/>
                  <a:gd name="T1" fmla="*/ 4 h 115"/>
                  <a:gd name="T2" fmla="*/ 201 w 201"/>
                  <a:gd name="T3" fmla="*/ 0 h 115"/>
                  <a:gd name="T4" fmla="*/ 4 w 201"/>
                  <a:gd name="T5" fmla="*/ 111 h 115"/>
                  <a:gd name="T6" fmla="*/ 0 w 201"/>
                  <a:gd name="T7" fmla="*/ 110 h 115"/>
                  <a:gd name="T8" fmla="*/ 0 w 201"/>
                  <a:gd name="T9" fmla="*/ 112 h 115"/>
                  <a:gd name="T10" fmla="*/ 4 w 201"/>
                  <a:gd name="T11" fmla="*/ 115 h 115"/>
                  <a:gd name="T12" fmla="*/ 201 w 201"/>
                  <a:gd name="T13" fmla="*/ 4 h 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5">
                    <a:moveTo>
                      <a:pt x="201" y="4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4" y="115"/>
                    </a:lnTo>
                    <a:lnTo>
                      <a:pt x="201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1" name="Freeform 113"/>
              <p:cNvSpPr>
                <a:spLocks/>
              </p:cNvSpPr>
              <p:nvPr/>
            </p:nvSpPr>
            <p:spPr bwMode="auto">
              <a:xfrm>
                <a:off x="5521" y="5066"/>
                <a:ext cx="203" cy="123"/>
              </a:xfrm>
              <a:custGeom>
                <a:avLst/>
                <a:gdLst>
                  <a:gd name="T0" fmla="*/ 1 w 203"/>
                  <a:gd name="T1" fmla="*/ 3 h 123"/>
                  <a:gd name="T2" fmla="*/ 0 w 203"/>
                  <a:gd name="T3" fmla="*/ 3 h 123"/>
                  <a:gd name="T4" fmla="*/ 0 w 203"/>
                  <a:gd name="T5" fmla="*/ 8 h 123"/>
                  <a:gd name="T6" fmla="*/ 1 w 203"/>
                  <a:gd name="T7" fmla="*/ 8 h 123"/>
                  <a:gd name="T8" fmla="*/ 2 w 203"/>
                  <a:gd name="T9" fmla="*/ 7 h 123"/>
                  <a:gd name="T10" fmla="*/ 203 w 203"/>
                  <a:gd name="T11" fmla="*/ 123 h 123"/>
                  <a:gd name="T12" fmla="*/ 203 w 203"/>
                  <a:gd name="T13" fmla="*/ 117 h 123"/>
                  <a:gd name="T14" fmla="*/ 201 w 203"/>
                  <a:gd name="T15" fmla="*/ 115 h 123"/>
                  <a:gd name="T16" fmla="*/ 2 w 203"/>
                  <a:gd name="T17" fmla="*/ 0 h 123"/>
                  <a:gd name="T18" fmla="*/ 1 w 203"/>
                  <a:gd name="T19" fmla="*/ 3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3" h="123">
                    <a:moveTo>
                      <a:pt x="1" y="3"/>
                    </a:moveTo>
                    <a:lnTo>
                      <a:pt x="0" y="3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203" y="123"/>
                    </a:lnTo>
                    <a:lnTo>
                      <a:pt x="203" y="117"/>
                    </a:lnTo>
                    <a:lnTo>
                      <a:pt x="201" y="115"/>
                    </a:lnTo>
                    <a:lnTo>
                      <a:pt x="2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2" name="Freeform 114"/>
              <p:cNvSpPr>
                <a:spLocks/>
              </p:cNvSpPr>
              <p:nvPr/>
            </p:nvSpPr>
            <p:spPr bwMode="auto">
              <a:xfrm>
                <a:off x="5320" y="5069"/>
                <a:ext cx="201" cy="116"/>
              </a:xfrm>
              <a:custGeom>
                <a:avLst/>
                <a:gdLst>
                  <a:gd name="T0" fmla="*/ 201 w 201"/>
                  <a:gd name="T1" fmla="*/ 5 h 116"/>
                  <a:gd name="T2" fmla="*/ 201 w 201"/>
                  <a:gd name="T3" fmla="*/ 0 h 116"/>
                  <a:gd name="T4" fmla="*/ 4 w 201"/>
                  <a:gd name="T5" fmla="*/ 111 h 116"/>
                  <a:gd name="T6" fmla="*/ 0 w 201"/>
                  <a:gd name="T7" fmla="*/ 108 h 116"/>
                  <a:gd name="T8" fmla="*/ 0 w 201"/>
                  <a:gd name="T9" fmla="*/ 115 h 116"/>
                  <a:gd name="T10" fmla="*/ 4 w 201"/>
                  <a:gd name="T11" fmla="*/ 116 h 116"/>
                  <a:gd name="T12" fmla="*/ 201 w 201"/>
                  <a:gd name="T13" fmla="*/ 5 h 1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6">
                    <a:moveTo>
                      <a:pt x="201" y="5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08"/>
                    </a:lnTo>
                    <a:lnTo>
                      <a:pt x="0" y="115"/>
                    </a:lnTo>
                    <a:lnTo>
                      <a:pt x="4" y="116"/>
                    </a:lnTo>
                    <a:lnTo>
                      <a:pt x="201" y="5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3" name="Freeform 115"/>
              <p:cNvSpPr>
                <a:spLocks/>
              </p:cNvSpPr>
              <p:nvPr/>
            </p:nvSpPr>
            <p:spPr bwMode="auto">
              <a:xfrm>
                <a:off x="5320" y="5048"/>
                <a:ext cx="201" cy="132"/>
              </a:xfrm>
              <a:custGeom>
                <a:avLst/>
                <a:gdLst>
                  <a:gd name="T0" fmla="*/ 201 w 201"/>
                  <a:gd name="T1" fmla="*/ 21 h 132"/>
                  <a:gd name="T2" fmla="*/ 201 w 201"/>
                  <a:gd name="T3" fmla="*/ 0 h 132"/>
                  <a:gd name="T4" fmla="*/ 4 w 201"/>
                  <a:gd name="T5" fmla="*/ 111 h 132"/>
                  <a:gd name="T6" fmla="*/ 0 w 201"/>
                  <a:gd name="T7" fmla="*/ 108 h 132"/>
                  <a:gd name="T8" fmla="*/ 0 w 201"/>
                  <a:gd name="T9" fmla="*/ 129 h 132"/>
                  <a:gd name="T10" fmla="*/ 4 w 201"/>
                  <a:gd name="T11" fmla="*/ 132 h 132"/>
                  <a:gd name="T12" fmla="*/ 201 w 201"/>
                  <a:gd name="T13" fmla="*/ 21 h 1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32">
                    <a:moveTo>
                      <a:pt x="201" y="21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08"/>
                    </a:lnTo>
                    <a:lnTo>
                      <a:pt x="0" y="129"/>
                    </a:lnTo>
                    <a:lnTo>
                      <a:pt x="4" y="132"/>
                    </a:lnTo>
                    <a:lnTo>
                      <a:pt x="201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4" name="Freeform 116"/>
              <p:cNvSpPr>
                <a:spLocks/>
              </p:cNvSpPr>
              <p:nvPr/>
            </p:nvSpPr>
            <p:spPr bwMode="auto">
              <a:xfrm>
                <a:off x="5722" y="5156"/>
                <a:ext cx="2" cy="27"/>
              </a:xfrm>
              <a:custGeom>
                <a:avLst/>
                <a:gdLst>
                  <a:gd name="T0" fmla="*/ 0 w 2"/>
                  <a:gd name="T1" fmla="*/ 25 h 27"/>
                  <a:gd name="T2" fmla="*/ 2 w 2"/>
                  <a:gd name="T3" fmla="*/ 27 h 27"/>
                  <a:gd name="T4" fmla="*/ 2 w 2"/>
                  <a:gd name="T5" fmla="*/ 2 h 27"/>
                  <a:gd name="T6" fmla="*/ 0 w 2"/>
                  <a:gd name="T7" fmla="*/ 0 h 27"/>
                  <a:gd name="T8" fmla="*/ 0 w 2"/>
                  <a:gd name="T9" fmla="*/ 4 h 27"/>
                  <a:gd name="T10" fmla="*/ 0 w 2"/>
                  <a:gd name="T11" fmla="*/ 25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27">
                    <a:moveTo>
                      <a:pt x="0" y="25"/>
                    </a:moveTo>
                    <a:lnTo>
                      <a:pt x="2" y="27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5" name="Freeform 117"/>
              <p:cNvSpPr>
                <a:spLocks/>
              </p:cNvSpPr>
              <p:nvPr/>
            </p:nvSpPr>
            <p:spPr bwMode="auto">
              <a:xfrm>
                <a:off x="5219" y="5122"/>
                <a:ext cx="101" cy="62"/>
              </a:xfrm>
              <a:custGeom>
                <a:avLst/>
                <a:gdLst>
                  <a:gd name="T0" fmla="*/ 101 w 101"/>
                  <a:gd name="T1" fmla="*/ 62 h 62"/>
                  <a:gd name="T2" fmla="*/ 101 w 101"/>
                  <a:gd name="T3" fmla="*/ 55 h 62"/>
                  <a:gd name="T4" fmla="*/ 4 w 101"/>
                  <a:gd name="T5" fmla="*/ 0 h 62"/>
                  <a:gd name="T6" fmla="*/ 0 w 101"/>
                  <a:gd name="T7" fmla="*/ 1 h 62"/>
                  <a:gd name="T8" fmla="*/ 0 w 101"/>
                  <a:gd name="T9" fmla="*/ 8 h 62"/>
                  <a:gd name="T10" fmla="*/ 4 w 101"/>
                  <a:gd name="T11" fmla="*/ 5 h 62"/>
                  <a:gd name="T12" fmla="*/ 101 w 101"/>
                  <a:gd name="T13" fmla="*/ 62 h 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62">
                    <a:moveTo>
                      <a:pt x="101" y="62"/>
                    </a:moveTo>
                    <a:lnTo>
                      <a:pt x="101" y="55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8"/>
                    </a:lnTo>
                    <a:lnTo>
                      <a:pt x="4" y="5"/>
                    </a:lnTo>
                    <a:lnTo>
                      <a:pt x="101" y="62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6" name="Freeform 118"/>
              <p:cNvSpPr>
                <a:spLocks/>
              </p:cNvSpPr>
              <p:nvPr/>
            </p:nvSpPr>
            <p:spPr bwMode="auto">
              <a:xfrm>
                <a:off x="5219" y="5097"/>
                <a:ext cx="101" cy="59"/>
              </a:xfrm>
              <a:custGeom>
                <a:avLst/>
                <a:gdLst>
                  <a:gd name="T0" fmla="*/ 101 w 101"/>
                  <a:gd name="T1" fmla="*/ 59 h 59"/>
                  <a:gd name="T2" fmla="*/ 101 w 101"/>
                  <a:gd name="T3" fmla="*/ 57 h 59"/>
                  <a:gd name="T4" fmla="*/ 4 w 101"/>
                  <a:gd name="T5" fmla="*/ 0 h 59"/>
                  <a:gd name="T6" fmla="*/ 0 w 101"/>
                  <a:gd name="T7" fmla="*/ 1 h 59"/>
                  <a:gd name="T8" fmla="*/ 0 w 101"/>
                  <a:gd name="T9" fmla="*/ 5 h 59"/>
                  <a:gd name="T10" fmla="*/ 4 w 101"/>
                  <a:gd name="T11" fmla="*/ 4 h 59"/>
                  <a:gd name="T12" fmla="*/ 101 w 101"/>
                  <a:gd name="T13" fmla="*/ 59 h 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59">
                    <a:moveTo>
                      <a:pt x="101" y="59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4" y="4"/>
                    </a:lnTo>
                    <a:lnTo>
                      <a:pt x="101" y="59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7" name="Freeform 119"/>
              <p:cNvSpPr>
                <a:spLocks/>
              </p:cNvSpPr>
              <p:nvPr/>
            </p:nvSpPr>
            <p:spPr bwMode="auto">
              <a:xfrm>
                <a:off x="5219" y="5101"/>
                <a:ext cx="101" cy="76"/>
              </a:xfrm>
              <a:custGeom>
                <a:avLst/>
                <a:gdLst>
                  <a:gd name="T0" fmla="*/ 101 w 101"/>
                  <a:gd name="T1" fmla="*/ 76 h 76"/>
                  <a:gd name="T2" fmla="*/ 101 w 101"/>
                  <a:gd name="T3" fmla="*/ 55 h 76"/>
                  <a:gd name="T4" fmla="*/ 4 w 101"/>
                  <a:gd name="T5" fmla="*/ 0 h 76"/>
                  <a:gd name="T6" fmla="*/ 0 w 101"/>
                  <a:gd name="T7" fmla="*/ 1 h 76"/>
                  <a:gd name="T8" fmla="*/ 0 w 101"/>
                  <a:gd name="T9" fmla="*/ 22 h 76"/>
                  <a:gd name="T10" fmla="*/ 4 w 101"/>
                  <a:gd name="T11" fmla="*/ 21 h 76"/>
                  <a:gd name="T12" fmla="*/ 101 w 101"/>
                  <a:gd name="T13" fmla="*/ 76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76">
                    <a:moveTo>
                      <a:pt x="101" y="76"/>
                    </a:moveTo>
                    <a:lnTo>
                      <a:pt x="101" y="55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22"/>
                    </a:lnTo>
                    <a:lnTo>
                      <a:pt x="4" y="21"/>
                    </a:lnTo>
                    <a:lnTo>
                      <a:pt x="101" y="76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8" name="Freeform 120"/>
              <p:cNvSpPr>
                <a:spLocks/>
              </p:cNvSpPr>
              <p:nvPr/>
            </p:nvSpPr>
            <p:spPr bwMode="auto">
              <a:xfrm>
                <a:off x="4807" y="4994"/>
                <a:ext cx="295" cy="193"/>
              </a:xfrm>
              <a:custGeom>
                <a:avLst/>
                <a:gdLst>
                  <a:gd name="T0" fmla="*/ 0 w 295"/>
                  <a:gd name="T1" fmla="*/ 0 h 193"/>
                  <a:gd name="T2" fmla="*/ 0 w 295"/>
                  <a:gd name="T3" fmla="*/ 21 h 193"/>
                  <a:gd name="T4" fmla="*/ 295 w 295"/>
                  <a:gd name="T5" fmla="*/ 193 h 193"/>
                  <a:gd name="T6" fmla="*/ 295 w 295"/>
                  <a:gd name="T7" fmla="*/ 171 h 193"/>
                  <a:gd name="T8" fmla="*/ 293 w 295"/>
                  <a:gd name="T9" fmla="*/ 170 h 193"/>
                  <a:gd name="T10" fmla="*/ 293 w 295"/>
                  <a:gd name="T11" fmla="*/ 170 h 193"/>
                  <a:gd name="T12" fmla="*/ 0 w 295"/>
                  <a:gd name="T13" fmla="*/ 0 h 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5" h="193">
                    <a:moveTo>
                      <a:pt x="0" y="0"/>
                    </a:moveTo>
                    <a:lnTo>
                      <a:pt x="0" y="21"/>
                    </a:lnTo>
                    <a:lnTo>
                      <a:pt x="295" y="193"/>
                    </a:lnTo>
                    <a:lnTo>
                      <a:pt x="295" y="171"/>
                    </a:lnTo>
                    <a:lnTo>
                      <a:pt x="293" y="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29" name="Freeform 121"/>
              <p:cNvSpPr>
                <a:spLocks/>
              </p:cNvSpPr>
              <p:nvPr/>
            </p:nvSpPr>
            <p:spPr bwMode="auto">
              <a:xfrm>
                <a:off x="4804" y="4988"/>
                <a:ext cx="3" cy="32"/>
              </a:xfrm>
              <a:custGeom>
                <a:avLst/>
                <a:gdLst>
                  <a:gd name="T0" fmla="*/ 3 w 3"/>
                  <a:gd name="T1" fmla="*/ 27 h 32"/>
                  <a:gd name="T2" fmla="*/ 3 w 3"/>
                  <a:gd name="T3" fmla="*/ 6 h 32"/>
                  <a:gd name="T4" fmla="*/ 3 w 3"/>
                  <a:gd name="T5" fmla="*/ 2 h 32"/>
                  <a:gd name="T6" fmla="*/ 0 w 3"/>
                  <a:gd name="T7" fmla="*/ 0 h 32"/>
                  <a:gd name="T8" fmla="*/ 2 w 3"/>
                  <a:gd name="T9" fmla="*/ 31 h 32"/>
                  <a:gd name="T10" fmla="*/ 3 w 3"/>
                  <a:gd name="T11" fmla="*/ 32 h 32"/>
                  <a:gd name="T12" fmla="*/ 3 w 3"/>
                  <a:gd name="T13" fmla="*/ 2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32">
                    <a:moveTo>
                      <a:pt x="3" y="27"/>
                    </a:moveTo>
                    <a:lnTo>
                      <a:pt x="3" y="6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" y="31"/>
                    </a:lnTo>
                    <a:lnTo>
                      <a:pt x="3" y="32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0" name="Freeform 122"/>
              <p:cNvSpPr>
                <a:spLocks/>
              </p:cNvSpPr>
              <p:nvPr/>
            </p:nvSpPr>
            <p:spPr bwMode="auto">
              <a:xfrm>
                <a:off x="4807" y="5015"/>
                <a:ext cx="295" cy="177"/>
              </a:xfrm>
              <a:custGeom>
                <a:avLst/>
                <a:gdLst>
                  <a:gd name="T0" fmla="*/ 0 w 295"/>
                  <a:gd name="T1" fmla="*/ 0 h 177"/>
                  <a:gd name="T2" fmla="*/ 0 w 295"/>
                  <a:gd name="T3" fmla="*/ 5 h 177"/>
                  <a:gd name="T4" fmla="*/ 295 w 295"/>
                  <a:gd name="T5" fmla="*/ 177 h 177"/>
                  <a:gd name="T6" fmla="*/ 295 w 295"/>
                  <a:gd name="T7" fmla="*/ 172 h 177"/>
                  <a:gd name="T8" fmla="*/ 0 w 295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5" h="177">
                    <a:moveTo>
                      <a:pt x="0" y="0"/>
                    </a:moveTo>
                    <a:lnTo>
                      <a:pt x="0" y="5"/>
                    </a:lnTo>
                    <a:lnTo>
                      <a:pt x="295" y="177"/>
                    </a:lnTo>
                    <a:lnTo>
                      <a:pt x="295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1" name="Freeform 123"/>
              <p:cNvSpPr>
                <a:spLocks/>
              </p:cNvSpPr>
              <p:nvPr/>
            </p:nvSpPr>
            <p:spPr bwMode="auto">
              <a:xfrm>
                <a:off x="4807" y="4990"/>
                <a:ext cx="295" cy="175"/>
              </a:xfrm>
              <a:custGeom>
                <a:avLst/>
                <a:gdLst>
                  <a:gd name="T0" fmla="*/ 0 w 295"/>
                  <a:gd name="T1" fmla="*/ 0 h 175"/>
                  <a:gd name="T2" fmla="*/ 0 w 295"/>
                  <a:gd name="T3" fmla="*/ 4 h 175"/>
                  <a:gd name="T4" fmla="*/ 293 w 295"/>
                  <a:gd name="T5" fmla="*/ 174 h 175"/>
                  <a:gd name="T6" fmla="*/ 293 w 295"/>
                  <a:gd name="T7" fmla="*/ 174 h 175"/>
                  <a:gd name="T8" fmla="*/ 295 w 295"/>
                  <a:gd name="T9" fmla="*/ 175 h 175"/>
                  <a:gd name="T10" fmla="*/ 295 w 295"/>
                  <a:gd name="T11" fmla="*/ 171 h 175"/>
                  <a:gd name="T12" fmla="*/ 293 w 295"/>
                  <a:gd name="T13" fmla="*/ 171 h 175"/>
                  <a:gd name="T14" fmla="*/ 293 w 295"/>
                  <a:gd name="T15" fmla="*/ 171 h 175"/>
                  <a:gd name="T16" fmla="*/ 0 w 295"/>
                  <a:gd name="T17" fmla="*/ 0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5" h="175">
                    <a:moveTo>
                      <a:pt x="0" y="0"/>
                    </a:moveTo>
                    <a:lnTo>
                      <a:pt x="0" y="4"/>
                    </a:lnTo>
                    <a:lnTo>
                      <a:pt x="293" y="174"/>
                    </a:lnTo>
                    <a:lnTo>
                      <a:pt x="295" y="175"/>
                    </a:lnTo>
                    <a:lnTo>
                      <a:pt x="295" y="171"/>
                    </a:lnTo>
                    <a:lnTo>
                      <a:pt x="293" y="1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2" name="Freeform 124"/>
              <p:cNvSpPr>
                <a:spLocks/>
              </p:cNvSpPr>
              <p:nvPr/>
            </p:nvSpPr>
            <p:spPr bwMode="auto">
              <a:xfrm>
                <a:off x="5102" y="5123"/>
                <a:ext cx="117" cy="72"/>
              </a:xfrm>
              <a:custGeom>
                <a:avLst/>
                <a:gdLst>
                  <a:gd name="T0" fmla="*/ 117 w 117"/>
                  <a:gd name="T1" fmla="*/ 7 h 72"/>
                  <a:gd name="T2" fmla="*/ 117 w 117"/>
                  <a:gd name="T3" fmla="*/ 0 h 72"/>
                  <a:gd name="T4" fmla="*/ 4 w 117"/>
                  <a:gd name="T5" fmla="*/ 65 h 72"/>
                  <a:gd name="T6" fmla="*/ 0 w 117"/>
                  <a:gd name="T7" fmla="*/ 64 h 72"/>
                  <a:gd name="T8" fmla="*/ 0 w 117"/>
                  <a:gd name="T9" fmla="*/ 69 h 72"/>
                  <a:gd name="T10" fmla="*/ 4 w 117"/>
                  <a:gd name="T11" fmla="*/ 72 h 72"/>
                  <a:gd name="T12" fmla="*/ 117 w 117"/>
                  <a:gd name="T13" fmla="*/ 7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72">
                    <a:moveTo>
                      <a:pt x="117" y="7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4"/>
                    </a:lnTo>
                    <a:lnTo>
                      <a:pt x="0" y="69"/>
                    </a:lnTo>
                    <a:lnTo>
                      <a:pt x="4" y="72"/>
                    </a:lnTo>
                    <a:lnTo>
                      <a:pt x="117" y="7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3" name="Freeform 125"/>
              <p:cNvSpPr>
                <a:spLocks/>
              </p:cNvSpPr>
              <p:nvPr/>
            </p:nvSpPr>
            <p:spPr bwMode="auto">
              <a:xfrm>
                <a:off x="5102" y="5098"/>
                <a:ext cx="117" cy="69"/>
              </a:xfrm>
              <a:custGeom>
                <a:avLst/>
                <a:gdLst>
                  <a:gd name="T0" fmla="*/ 117 w 117"/>
                  <a:gd name="T1" fmla="*/ 4 h 69"/>
                  <a:gd name="T2" fmla="*/ 117 w 117"/>
                  <a:gd name="T3" fmla="*/ 0 h 69"/>
                  <a:gd name="T4" fmla="*/ 4 w 117"/>
                  <a:gd name="T5" fmla="*/ 65 h 69"/>
                  <a:gd name="T6" fmla="*/ 0 w 117"/>
                  <a:gd name="T7" fmla="*/ 63 h 69"/>
                  <a:gd name="T8" fmla="*/ 0 w 117"/>
                  <a:gd name="T9" fmla="*/ 67 h 69"/>
                  <a:gd name="T10" fmla="*/ 4 w 117"/>
                  <a:gd name="T11" fmla="*/ 69 h 69"/>
                  <a:gd name="T12" fmla="*/ 117 w 117"/>
                  <a:gd name="T13" fmla="*/ 4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69">
                    <a:moveTo>
                      <a:pt x="117" y="4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4" y="69"/>
                    </a:lnTo>
                    <a:lnTo>
                      <a:pt x="117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4" name="Freeform 126"/>
              <p:cNvSpPr>
                <a:spLocks/>
              </p:cNvSpPr>
              <p:nvPr/>
            </p:nvSpPr>
            <p:spPr bwMode="auto">
              <a:xfrm>
                <a:off x="5102" y="5102"/>
                <a:ext cx="117" cy="86"/>
              </a:xfrm>
              <a:custGeom>
                <a:avLst/>
                <a:gdLst>
                  <a:gd name="T0" fmla="*/ 117 w 117"/>
                  <a:gd name="T1" fmla="*/ 21 h 86"/>
                  <a:gd name="T2" fmla="*/ 117 w 117"/>
                  <a:gd name="T3" fmla="*/ 0 h 86"/>
                  <a:gd name="T4" fmla="*/ 4 w 117"/>
                  <a:gd name="T5" fmla="*/ 65 h 86"/>
                  <a:gd name="T6" fmla="*/ 0 w 117"/>
                  <a:gd name="T7" fmla="*/ 63 h 86"/>
                  <a:gd name="T8" fmla="*/ 0 w 117"/>
                  <a:gd name="T9" fmla="*/ 85 h 86"/>
                  <a:gd name="T10" fmla="*/ 4 w 117"/>
                  <a:gd name="T11" fmla="*/ 86 h 86"/>
                  <a:gd name="T12" fmla="*/ 117 w 117"/>
                  <a:gd name="T13" fmla="*/ 21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86">
                    <a:moveTo>
                      <a:pt x="117" y="21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3"/>
                    </a:lnTo>
                    <a:lnTo>
                      <a:pt x="0" y="85"/>
                    </a:lnTo>
                    <a:lnTo>
                      <a:pt x="4" y="86"/>
                    </a:lnTo>
                    <a:lnTo>
                      <a:pt x="117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5" name="Freeform 127"/>
              <p:cNvSpPr>
                <a:spLocks/>
              </p:cNvSpPr>
              <p:nvPr/>
            </p:nvSpPr>
            <p:spPr bwMode="auto">
              <a:xfrm>
                <a:off x="5521" y="5106"/>
                <a:ext cx="201" cy="135"/>
              </a:xfrm>
              <a:custGeom>
                <a:avLst/>
                <a:gdLst>
                  <a:gd name="T0" fmla="*/ 2 w 201"/>
                  <a:gd name="T1" fmla="*/ 0 h 135"/>
                  <a:gd name="T2" fmla="*/ 0 w 201"/>
                  <a:gd name="T3" fmla="*/ 1 h 135"/>
                  <a:gd name="T4" fmla="*/ 0 w 201"/>
                  <a:gd name="T5" fmla="*/ 22 h 135"/>
                  <a:gd name="T6" fmla="*/ 1 w 201"/>
                  <a:gd name="T7" fmla="*/ 22 h 135"/>
                  <a:gd name="T8" fmla="*/ 2 w 201"/>
                  <a:gd name="T9" fmla="*/ 21 h 135"/>
                  <a:gd name="T10" fmla="*/ 201 w 201"/>
                  <a:gd name="T11" fmla="*/ 135 h 135"/>
                  <a:gd name="T12" fmla="*/ 201 w 201"/>
                  <a:gd name="T13" fmla="*/ 114 h 135"/>
                  <a:gd name="T14" fmla="*/ 2 w 201"/>
                  <a:gd name="T15" fmla="*/ 0 h 1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1" h="135">
                    <a:moveTo>
                      <a:pt x="2" y="0"/>
                    </a:moveTo>
                    <a:lnTo>
                      <a:pt x="0" y="1"/>
                    </a:lnTo>
                    <a:lnTo>
                      <a:pt x="0" y="22"/>
                    </a:lnTo>
                    <a:lnTo>
                      <a:pt x="1" y="22"/>
                    </a:lnTo>
                    <a:lnTo>
                      <a:pt x="2" y="21"/>
                    </a:lnTo>
                    <a:lnTo>
                      <a:pt x="201" y="135"/>
                    </a:lnTo>
                    <a:lnTo>
                      <a:pt x="201" y="11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6" name="Freeform 128"/>
              <p:cNvSpPr>
                <a:spLocks/>
              </p:cNvSpPr>
              <p:nvPr/>
            </p:nvSpPr>
            <p:spPr bwMode="auto">
              <a:xfrm>
                <a:off x="5521" y="5102"/>
                <a:ext cx="201" cy="118"/>
              </a:xfrm>
              <a:custGeom>
                <a:avLst/>
                <a:gdLst>
                  <a:gd name="T0" fmla="*/ 0 w 201"/>
                  <a:gd name="T1" fmla="*/ 5 h 118"/>
                  <a:gd name="T2" fmla="*/ 2 w 201"/>
                  <a:gd name="T3" fmla="*/ 4 h 118"/>
                  <a:gd name="T4" fmla="*/ 201 w 201"/>
                  <a:gd name="T5" fmla="*/ 118 h 118"/>
                  <a:gd name="T6" fmla="*/ 201 w 201"/>
                  <a:gd name="T7" fmla="*/ 114 h 118"/>
                  <a:gd name="T8" fmla="*/ 2 w 201"/>
                  <a:gd name="T9" fmla="*/ 0 h 118"/>
                  <a:gd name="T10" fmla="*/ 0 w 201"/>
                  <a:gd name="T11" fmla="*/ 1 h 118"/>
                  <a:gd name="T12" fmla="*/ 0 w 201"/>
                  <a:gd name="T13" fmla="*/ 5 h 1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8">
                    <a:moveTo>
                      <a:pt x="0" y="5"/>
                    </a:moveTo>
                    <a:lnTo>
                      <a:pt x="2" y="4"/>
                    </a:lnTo>
                    <a:lnTo>
                      <a:pt x="201" y="118"/>
                    </a:lnTo>
                    <a:lnTo>
                      <a:pt x="201" y="114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7" name="Freeform 129"/>
              <p:cNvSpPr>
                <a:spLocks/>
              </p:cNvSpPr>
              <p:nvPr/>
            </p:nvSpPr>
            <p:spPr bwMode="auto">
              <a:xfrm>
                <a:off x="5320" y="5103"/>
                <a:ext cx="201" cy="117"/>
              </a:xfrm>
              <a:custGeom>
                <a:avLst/>
                <a:gdLst>
                  <a:gd name="T0" fmla="*/ 201 w 201"/>
                  <a:gd name="T1" fmla="*/ 4 h 117"/>
                  <a:gd name="T2" fmla="*/ 201 w 201"/>
                  <a:gd name="T3" fmla="*/ 0 h 117"/>
                  <a:gd name="T4" fmla="*/ 4 w 201"/>
                  <a:gd name="T5" fmla="*/ 113 h 117"/>
                  <a:gd name="T6" fmla="*/ 0 w 201"/>
                  <a:gd name="T7" fmla="*/ 110 h 117"/>
                  <a:gd name="T8" fmla="*/ 0 w 201"/>
                  <a:gd name="T9" fmla="*/ 114 h 117"/>
                  <a:gd name="T10" fmla="*/ 4 w 201"/>
                  <a:gd name="T11" fmla="*/ 117 h 117"/>
                  <a:gd name="T12" fmla="*/ 201 w 201"/>
                  <a:gd name="T13" fmla="*/ 4 h 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7">
                    <a:moveTo>
                      <a:pt x="201" y="4"/>
                    </a:moveTo>
                    <a:lnTo>
                      <a:pt x="201" y="0"/>
                    </a:lnTo>
                    <a:lnTo>
                      <a:pt x="4" y="113"/>
                    </a:lnTo>
                    <a:lnTo>
                      <a:pt x="0" y="110"/>
                    </a:lnTo>
                    <a:lnTo>
                      <a:pt x="0" y="114"/>
                    </a:lnTo>
                    <a:lnTo>
                      <a:pt x="4" y="117"/>
                    </a:lnTo>
                    <a:lnTo>
                      <a:pt x="201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8" name="Freeform 130"/>
              <p:cNvSpPr>
                <a:spLocks/>
              </p:cNvSpPr>
              <p:nvPr/>
            </p:nvSpPr>
            <p:spPr bwMode="auto">
              <a:xfrm>
                <a:off x="5521" y="5127"/>
                <a:ext cx="203" cy="122"/>
              </a:xfrm>
              <a:custGeom>
                <a:avLst/>
                <a:gdLst>
                  <a:gd name="T0" fmla="*/ 1 w 203"/>
                  <a:gd name="T1" fmla="*/ 1 h 122"/>
                  <a:gd name="T2" fmla="*/ 0 w 203"/>
                  <a:gd name="T3" fmla="*/ 1 h 122"/>
                  <a:gd name="T4" fmla="*/ 0 w 203"/>
                  <a:gd name="T5" fmla="*/ 8 h 122"/>
                  <a:gd name="T6" fmla="*/ 1 w 203"/>
                  <a:gd name="T7" fmla="*/ 8 h 122"/>
                  <a:gd name="T8" fmla="*/ 2 w 203"/>
                  <a:gd name="T9" fmla="*/ 5 h 122"/>
                  <a:gd name="T10" fmla="*/ 203 w 203"/>
                  <a:gd name="T11" fmla="*/ 122 h 122"/>
                  <a:gd name="T12" fmla="*/ 203 w 203"/>
                  <a:gd name="T13" fmla="*/ 116 h 122"/>
                  <a:gd name="T14" fmla="*/ 201 w 203"/>
                  <a:gd name="T15" fmla="*/ 114 h 122"/>
                  <a:gd name="T16" fmla="*/ 2 w 203"/>
                  <a:gd name="T17" fmla="*/ 0 h 122"/>
                  <a:gd name="T18" fmla="*/ 1 w 203"/>
                  <a:gd name="T19" fmla="*/ 1 h 1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3" h="122">
                    <a:moveTo>
                      <a:pt x="1" y="1"/>
                    </a:moveTo>
                    <a:lnTo>
                      <a:pt x="0" y="1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203" y="122"/>
                    </a:lnTo>
                    <a:lnTo>
                      <a:pt x="203" y="116"/>
                    </a:lnTo>
                    <a:lnTo>
                      <a:pt x="201" y="114"/>
                    </a:lnTo>
                    <a:lnTo>
                      <a:pt x="2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39" name="Freeform 131"/>
              <p:cNvSpPr>
                <a:spLocks/>
              </p:cNvSpPr>
              <p:nvPr/>
            </p:nvSpPr>
            <p:spPr bwMode="auto">
              <a:xfrm>
                <a:off x="5320" y="5128"/>
                <a:ext cx="201" cy="118"/>
              </a:xfrm>
              <a:custGeom>
                <a:avLst/>
                <a:gdLst>
                  <a:gd name="T0" fmla="*/ 201 w 201"/>
                  <a:gd name="T1" fmla="*/ 7 h 118"/>
                  <a:gd name="T2" fmla="*/ 201 w 201"/>
                  <a:gd name="T3" fmla="*/ 0 h 118"/>
                  <a:gd name="T4" fmla="*/ 4 w 201"/>
                  <a:gd name="T5" fmla="*/ 113 h 118"/>
                  <a:gd name="T6" fmla="*/ 0 w 201"/>
                  <a:gd name="T7" fmla="*/ 110 h 118"/>
                  <a:gd name="T8" fmla="*/ 0 w 201"/>
                  <a:gd name="T9" fmla="*/ 117 h 118"/>
                  <a:gd name="T10" fmla="*/ 4 w 201"/>
                  <a:gd name="T11" fmla="*/ 118 h 118"/>
                  <a:gd name="T12" fmla="*/ 201 w 201"/>
                  <a:gd name="T13" fmla="*/ 7 h 1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8">
                    <a:moveTo>
                      <a:pt x="201" y="7"/>
                    </a:moveTo>
                    <a:lnTo>
                      <a:pt x="201" y="0"/>
                    </a:lnTo>
                    <a:lnTo>
                      <a:pt x="4" y="113"/>
                    </a:lnTo>
                    <a:lnTo>
                      <a:pt x="0" y="110"/>
                    </a:lnTo>
                    <a:lnTo>
                      <a:pt x="0" y="117"/>
                    </a:lnTo>
                    <a:lnTo>
                      <a:pt x="4" y="118"/>
                    </a:lnTo>
                    <a:lnTo>
                      <a:pt x="201" y="7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0" name="Freeform 132"/>
              <p:cNvSpPr>
                <a:spLocks/>
              </p:cNvSpPr>
              <p:nvPr/>
            </p:nvSpPr>
            <p:spPr bwMode="auto">
              <a:xfrm>
                <a:off x="5320" y="5107"/>
                <a:ext cx="201" cy="134"/>
              </a:xfrm>
              <a:custGeom>
                <a:avLst/>
                <a:gdLst>
                  <a:gd name="T0" fmla="*/ 201 w 201"/>
                  <a:gd name="T1" fmla="*/ 21 h 134"/>
                  <a:gd name="T2" fmla="*/ 201 w 201"/>
                  <a:gd name="T3" fmla="*/ 0 h 134"/>
                  <a:gd name="T4" fmla="*/ 4 w 201"/>
                  <a:gd name="T5" fmla="*/ 113 h 134"/>
                  <a:gd name="T6" fmla="*/ 0 w 201"/>
                  <a:gd name="T7" fmla="*/ 110 h 134"/>
                  <a:gd name="T8" fmla="*/ 0 w 201"/>
                  <a:gd name="T9" fmla="*/ 131 h 134"/>
                  <a:gd name="T10" fmla="*/ 4 w 201"/>
                  <a:gd name="T11" fmla="*/ 134 h 134"/>
                  <a:gd name="T12" fmla="*/ 201 w 201"/>
                  <a:gd name="T13" fmla="*/ 21 h 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34">
                    <a:moveTo>
                      <a:pt x="201" y="21"/>
                    </a:moveTo>
                    <a:lnTo>
                      <a:pt x="201" y="0"/>
                    </a:lnTo>
                    <a:lnTo>
                      <a:pt x="4" y="113"/>
                    </a:lnTo>
                    <a:lnTo>
                      <a:pt x="0" y="110"/>
                    </a:lnTo>
                    <a:lnTo>
                      <a:pt x="0" y="131"/>
                    </a:lnTo>
                    <a:lnTo>
                      <a:pt x="4" y="134"/>
                    </a:lnTo>
                    <a:lnTo>
                      <a:pt x="201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1" name="Freeform 133"/>
              <p:cNvSpPr>
                <a:spLocks/>
              </p:cNvSpPr>
              <p:nvPr/>
            </p:nvSpPr>
            <p:spPr bwMode="auto">
              <a:xfrm>
                <a:off x="5722" y="5216"/>
                <a:ext cx="2" cy="27"/>
              </a:xfrm>
              <a:custGeom>
                <a:avLst/>
                <a:gdLst>
                  <a:gd name="T0" fmla="*/ 0 w 2"/>
                  <a:gd name="T1" fmla="*/ 25 h 27"/>
                  <a:gd name="T2" fmla="*/ 2 w 2"/>
                  <a:gd name="T3" fmla="*/ 27 h 27"/>
                  <a:gd name="T4" fmla="*/ 2 w 2"/>
                  <a:gd name="T5" fmla="*/ 2 h 27"/>
                  <a:gd name="T6" fmla="*/ 0 w 2"/>
                  <a:gd name="T7" fmla="*/ 0 h 27"/>
                  <a:gd name="T8" fmla="*/ 0 w 2"/>
                  <a:gd name="T9" fmla="*/ 4 h 27"/>
                  <a:gd name="T10" fmla="*/ 0 w 2"/>
                  <a:gd name="T11" fmla="*/ 25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27">
                    <a:moveTo>
                      <a:pt x="0" y="25"/>
                    </a:moveTo>
                    <a:lnTo>
                      <a:pt x="2" y="27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2" name="Freeform 134"/>
              <p:cNvSpPr>
                <a:spLocks/>
              </p:cNvSpPr>
              <p:nvPr/>
            </p:nvSpPr>
            <p:spPr bwMode="auto">
              <a:xfrm>
                <a:off x="5219" y="5181"/>
                <a:ext cx="101" cy="64"/>
              </a:xfrm>
              <a:custGeom>
                <a:avLst/>
                <a:gdLst>
                  <a:gd name="T0" fmla="*/ 101 w 101"/>
                  <a:gd name="T1" fmla="*/ 64 h 64"/>
                  <a:gd name="T2" fmla="*/ 101 w 101"/>
                  <a:gd name="T3" fmla="*/ 57 h 64"/>
                  <a:gd name="T4" fmla="*/ 4 w 101"/>
                  <a:gd name="T5" fmla="*/ 0 h 64"/>
                  <a:gd name="T6" fmla="*/ 0 w 101"/>
                  <a:gd name="T7" fmla="*/ 3 h 64"/>
                  <a:gd name="T8" fmla="*/ 0 w 101"/>
                  <a:gd name="T9" fmla="*/ 8 h 64"/>
                  <a:gd name="T10" fmla="*/ 4 w 101"/>
                  <a:gd name="T11" fmla="*/ 7 h 64"/>
                  <a:gd name="T12" fmla="*/ 101 w 101"/>
                  <a:gd name="T13" fmla="*/ 6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64">
                    <a:moveTo>
                      <a:pt x="101" y="64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4" y="7"/>
                    </a:lnTo>
                    <a:lnTo>
                      <a:pt x="101" y="64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3" name="Freeform 135"/>
              <p:cNvSpPr>
                <a:spLocks/>
              </p:cNvSpPr>
              <p:nvPr/>
            </p:nvSpPr>
            <p:spPr bwMode="auto">
              <a:xfrm>
                <a:off x="5219" y="5156"/>
                <a:ext cx="101" cy="61"/>
              </a:xfrm>
              <a:custGeom>
                <a:avLst/>
                <a:gdLst>
                  <a:gd name="T0" fmla="*/ 101 w 101"/>
                  <a:gd name="T1" fmla="*/ 61 h 61"/>
                  <a:gd name="T2" fmla="*/ 101 w 101"/>
                  <a:gd name="T3" fmla="*/ 57 h 61"/>
                  <a:gd name="T4" fmla="*/ 4 w 101"/>
                  <a:gd name="T5" fmla="*/ 0 h 61"/>
                  <a:gd name="T6" fmla="*/ 0 w 101"/>
                  <a:gd name="T7" fmla="*/ 3 h 61"/>
                  <a:gd name="T8" fmla="*/ 0 w 101"/>
                  <a:gd name="T9" fmla="*/ 7 h 61"/>
                  <a:gd name="T10" fmla="*/ 4 w 101"/>
                  <a:gd name="T11" fmla="*/ 5 h 61"/>
                  <a:gd name="T12" fmla="*/ 101 w 101"/>
                  <a:gd name="T13" fmla="*/ 6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61">
                    <a:moveTo>
                      <a:pt x="101" y="61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4" y="5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4" name="Freeform 136"/>
              <p:cNvSpPr>
                <a:spLocks/>
              </p:cNvSpPr>
              <p:nvPr/>
            </p:nvSpPr>
            <p:spPr bwMode="auto">
              <a:xfrm>
                <a:off x="5219" y="5161"/>
                <a:ext cx="101" cy="77"/>
              </a:xfrm>
              <a:custGeom>
                <a:avLst/>
                <a:gdLst>
                  <a:gd name="T0" fmla="*/ 101 w 101"/>
                  <a:gd name="T1" fmla="*/ 77 h 77"/>
                  <a:gd name="T2" fmla="*/ 101 w 101"/>
                  <a:gd name="T3" fmla="*/ 56 h 77"/>
                  <a:gd name="T4" fmla="*/ 4 w 101"/>
                  <a:gd name="T5" fmla="*/ 0 h 77"/>
                  <a:gd name="T6" fmla="*/ 0 w 101"/>
                  <a:gd name="T7" fmla="*/ 2 h 77"/>
                  <a:gd name="T8" fmla="*/ 0 w 101"/>
                  <a:gd name="T9" fmla="*/ 23 h 77"/>
                  <a:gd name="T10" fmla="*/ 4 w 101"/>
                  <a:gd name="T11" fmla="*/ 20 h 77"/>
                  <a:gd name="T12" fmla="*/ 101 w 101"/>
                  <a:gd name="T13" fmla="*/ 77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77">
                    <a:moveTo>
                      <a:pt x="101" y="77"/>
                    </a:moveTo>
                    <a:lnTo>
                      <a:pt x="101" y="56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23"/>
                    </a:lnTo>
                    <a:lnTo>
                      <a:pt x="4" y="20"/>
                    </a:lnTo>
                    <a:lnTo>
                      <a:pt x="101" y="77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5" name="Freeform 137"/>
              <p:cNvSpPr>
                <a:spLocks/>
              </p:cNvSpPr>
              <p:nvPr/>
            </p:nvSpPr>
            <p:spPr bwMode="auto">
              <a:xfrm>
                <a:off x="4807" y="5053"/>
                <a:ext cx="295" cy="193"/>
              </a:xfrm>
              <a:custGeom>
                <a:avLst/>
                <a:gdLst>
                  <a:gd name="T0" fmla="*/ 0 w 295"/>
                  <a:gd name="T1" fmla="*/ 0 h 193"/>
                  <a:gd name="T2" fmla="*/ 0 w 295"/>
                  <a:gd name="T3" fmla="*/ 21 h 193"/>
                  <a:gd name="T4" fmla="*/ 295 w 295"/>
                  <a:gd name="T5" fmla="*/ 193 h 193"/>
                  <a:gd name="T6" fmla="*/ 295 w 295"/>
                  <a:gd name="T7" fmla="*/ 172 h 193"/>
                  <a:gd name="T8" fmla="*/ 293 w 295"/>
                  <a:gd name="T9" fmla="*/ 172 h 193"/>
                  <a:gd name="T10" fmla="*/ 293 w 295"/>
                  <a:gd name="T11" fmla="*/ 172 h 193"/>
                  <a:gd name="T12" fmla="*/ 0 w 295"/>
                  <a:gd name="T13" fmla="*/ 0 h 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5" h="193">
                    <a:moveTo>
                      <a:pt x="0" y="0"/>
                    </a:moveTo>
                    <a:lnTo>
                      <a:pt x="0" y="21"/>
                    </a:lnTo>
                    <a:lnTo>
                      <a:pt x="295" y="193"/>
                    </a:lnTo>
                    <a:lnTo>
                      <a:pt x="295" y="172"/>
                    </a:lnTo>
                    <a:lnTo>
                      <a:pt x="293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6" name="Freeform 138"/>
              <p:cNvSpPr>
                <a:spLocks/>
              </p:cNvSpPr>
              <p:nvPr/>
            </p:nvSpPr>
            <p:spPr bwMode="auto">
              <a:xfrm>
                <a:off x="4804" y="5048"/>
                <a:ext cx="3" cy="33"/>
              </a:xfrm>
              <a:custGeom>
                <a:avLst/>
                <a:gdLst>
                  <a:gd name="T0" fmla="*/ 3 w 3"/>
                  <a:gd name="T1" fmla="*/ 26 h 33"/>
                  <a:gd name="T2" fmla="*/ 3 w 3"/>
                  <a:gd name="T3" fmla="*/ 5 h 33"/>
                  <a:gd name="T4" fmla="*/ 3 w 3"/>
                  <a:gd name="T5" fmla="*/ 1 h 33"/>
                  <a:gd name="T6" fmla="*/ 0 w 3"/>
                  <a:gd name="T7" fmla="*/ 0 h 33"/>
                  <a:gd name="T8" fmla="*/ 2 w 3"/>
                  <a:gd name="T9" fmla="*/ 32 h 33"/>
                  <a:gd name="T10" fmla="*/ 3 w 3"/>
                  <a:gd name="T11" fmla="*/ 33 h 33"/>
                  <a:gd name="T12" fmla="*/ 3 w 3"/>
                  <a:gd name="T13" fmla="*/ 26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33">
                    <a:moveTo>
                      <a:pt x="3" y="26"/>
                    </a:moveTo>
                    <a:lnTo>
                      <a:pt x="3" y="5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" y="32"/>
                    </a:lnTo>
                    <a:lnTo>
                      <a:pt x="3" y="33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7" name="Freeform 139"/>
              <p:cNvSpPr>
                <a:spLocks/>
              </p:cNvSpPr>
              <p:nvPr/>
            </p:nvSpPr>
            <p:spPr bwMode="auto">
              <a:xfrm>
                <a:off x="4807" y="5074"/>
                <a:ext cx="295" cy="179"/>
              </a:xfrm>
              <a:custGeom>
                <a:avLst/>
                <a:gdLst>
                  <a:gd name="T0" fmla="*/ 0 w 295"/>
                  <a:gd name="T1" fmla="*/ 0 h 179"/>
                  <a:gd name="T2" fmla="*/ 0 w 295"/>
                  <a:gd name="T3" fmla="*/ 7 h 179"/>
                  <a:gd name="T4" fmla="*/ 295 w 295"/>
                  <a:gd name="T5" fmla="*/ 179 h 179"/>
                  <a:gd name="T6" fmla="*/ 295 w 295"/>
                  <a:gd name="T7" fmla="*/ 172 h 179"/>
                  <a:gd name="T8" fmla="*/ 0 w 295"/>
                  <a:gd name="T9" fmla="*/ 0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5" h="179">
                    <a:moveTo>
                      <a:pt x="0" y="0"/>
                    </a:moveTo>
                    <a:lnTo>
                      <a:pt x="0" y="7"/>
                    </a:lnTo>
                    <a:lnTo>
                      <a:pt x="295" y="179"/>
                    </a:lnTo>
                    <a:lnTo>
                      <a:pt x="295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8" name="Freeform 140"/>
              <p:cNvSpPr>
                <a:spLocks/>
              </p:cNvSpPr>
              <p:nvPr/>
            </p:nvSpPr>
            <p:spPr bwMode="auto">
              <a:xfrm>
                <a:off x="4807" y="5049"/>
                <a:ext cx="295" cy="176"/>
              </a:xfrm>
              <a:custGeom>
                <a:avLst/>
                <a:gdLst>
                  <a:gd name="T0" fmla="*/ 0 w 295"/>
                  <a:gd name="T1" fmla="*/ 0 h 176"/>
                  <a:gd name="T2" fmla="*/ 0 w 295"/>
                  <a:gd name="T3" fmla="*/ 4 h 176"/>
                  <a:gd name="T4" fmla="*/ 293 w 295"/>
                  <a:gd name="T5" fmla="*/ 176 h 176"/>
                  <a:gd name="T6" fmla="*/ 293 w 295"/>
                  <a:gd name="T7" fmla="*/ 176 h 176"/>
                  <a:gd name="T8" fmla="*/ 295 w 295"/>
                  <a:gd name="T9" fmla="*/ 176 h 176"/>
                  <a:gd name="T10" fmla="*/ 295 w 295"/>
                  <a:gd name="T11" fmla="*/ 172 h 176"/>
                  <a:gd name="T12" fmla="*/ 293 w 295"/>
                  <a:gd name="T13" fmla="*/ 172 h 176"/>
                  <a:gd name="T14" fmla="*/ 293 w 295"/>
                  <a:gd name="T15" fmla="*/ 172 h 176"/>
                  <a:gd name="T16" fmla="*/ 0 w 295"/>
                  <a:gd name="T17" fmla="*/ 0 h 1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5" h="176">
                    <a:moveTo>
                      <a:pt x="0" y="0"/>
                    </a:moveTo>
                    <a:lnTo>
                      <a:pt x="0" y="4"/>
                    </a:lnTo>
                    <a:lnTo>
                      <a:pt x="293" y="176"/>
                    </a:lnTo>
                    <a:lnTo>
                      <a:pt x="295" y="176"/>
                    </a:lnTo>
                    <a:lnTo>
                      <a:pt x="295" y="172"/>
                    </a:lnTo>
                    <a:lnTo>
                      <a:pt x="293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49" name="Freeform 141"/>
              <p:cNvSpPr>
                <a:spLocks/>
              </p:cNvSpPr>
              <p:nvPr/>
            </p:nvSpPr>
            <p:spPr bwMode="auto">
              <a:xfrm>
                <a:off x="5102" y="5184"/>
                <a:ext cx="117" cy="70"/>
              </a:xfrm>
              <a:custGeom>
                <a:avLst/>
                <a:gdLst>
                  <a:gd name="T0" fmla="*/ 117 w 117"/>
                  <a:gd name="T1" fmla="*/ 5 h 70"/>
                  <a:gd name="T2" fmla="*/ 117 w 117"/>
                  <a:gd name="T3" fmla="*/ 0 h 70"/>
                  <a:gd name="T4" fmla="*/ 4 w 117"/>
                  <a:gd name="T5" fmla="*/ 65 h 70"/>
                  <a:gd name="T6" fmla="*/ 0 w 117"/>
                  <a:gd name="T7" fmla="*/ 62 h 70"/>
                  <a:gd name="T8" fmla="*/ 0 w 117"/>
                  <a:gd name="T9" fmla="*/ 69 h 70"/>
                  <a:gd name="T10" fmla="*/ 4 w 117"/>
                  <a:gd name="T11" fmla="*/ 70 h 70"/>
                  <a:gd name="T12" fmla="*/ 117 w 117"/>
                  <a:gd name="T13" fmla="*/ 5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70">
                    <a:moveTo>
                      <a:pt x="117" y="5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4" y="70"/>
                    </a:lnTo>
                    <a:lnTo>
                      <a:pt x="117" y="5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0" name="Freeform 142"/>
              <p:cNvSpPr>
                <a:spLocks/>
              </p:cNvSpPr>
              <p:nvPr/>
            </p:nvSpPr>
            <p:spPr bwMode="auto">
              <a:xfrm>
                <a:off x="5102" y="5159"/>
                <a:ext cx="117" cy="69"/>
              </a:xfrm>
              <a:custGeom>
                <a:avLst/>
                <a:gdLst>
                  <a:gd name="T0" fmla="*/ 117 w 117"/>
                  <a:gd name="T1" fmla="*/ 4 h 69"/>
                  <a:gd name="T2" fmla="*/ 117 w 117"/>
                  <a:gd name="T3" fmla="*/ 0 h 69"/>
                  <a:gd name="T4" fmla="*/ 4 w 117"/>
                  <a:gd name="T5" fmla="*/ 65 h 69"/>
                  <a:gd name="T6" fmla="*/ 0 w 117"/>
                  <a:gd name="T7" fmla="*/ 62 h 69"/>
                  <a:gd name="T8" fmla="*/ 0 w 117"/>
                  <a:gd name="T9" fmla="*/ 66 h 69"/>
                  <a:gd name="T10" fmla="*/ 4 w 117"/>
                  <a:gd name="T11" fmla="*/ 69 h 69"/>
                  <a:gd name="T12" fmla="*/ 117 w 117"/>
                  <a:gd name="T13" fmla="*/ 4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69">
                    <a:moveTo>
                      <a:pt x="117" y="4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2"/>
                    </a:lnTo>
                    <a:lnTo>
                      <a:pt x="0" y="66"/>
                    </a:lnTo>
                    <a:lnTo>
                      <a:pt x="4" y="69"/>
                    </a:lnTo>
                    <a:lnTo>
                      <a:pt x="117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1" name="Freeform 143"/>
              <p:cNvSpPr>
                <a:spLocks/>
              </p:cNvSpPr>
              <p:nvPr/>
            </p:nvSpPr>
            <p:spPr bwMode="auto">
              <a:xfrm>
                <a:off x="5102" y="5163"/>
                <a:ext cx="117" cy="86"/>
              </a:xfrm>
              <a:custGeom>
                <a:avLst/>
                <a:gdLst>
                  <a:gd name="T0" fmla="*/ 117 w 117"/>
                  <a:gd name="T1" fmla="*/ 21 h 86"/>
                  <a:gd name="T2" fmla="*/ 117 w 117"/>
                  <a:gd name="T3" fmla="*/ 0 h 86"/>
                  <a:gd name="T4" fmla="*/ 4 w 117"/>
                  <a:gd name="T5" fmla="*/ 65 h 86"/>
                  <a:gd name="T6" fmla="*/ 0 w 117"/>
                  <a:gd name="T7" fmla="*/ 62 h 86"/>
                  <a:gd name="T8" fmla="*/ 0 w 117"/>
                  <a:gd name="T9" fmla="*/ 83 h 86"/>
                  <a:gd name="T10" fmla="*/ 4 w 117"/>
                  <a:gd name="T11" fmla="*/ 86 h 86"/>
                  <a:gd name="T12" fmla="*/ 117 w 117"/>
                  <a:gd name="T13" fmla="*/ 21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86">
                    <a:moveTo>
                      <a:pt x="117" y="21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2"/>
                    </a:lnTo>
                    <a:lnTo>
                      <a:pt x="0" y="83"/>
                    </a:lnTo>
                    <a:lnTo>
                      <a:pt x="4" y="86"/>
                    </a:lnTo>
                    <a:lnTo>
                      <a:pt x="117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2" name="Freeform 144"/>
              <p:cNvSpPr>
                <a:spLocks/>
              </p:cNvSpPr>
              <p:nvPr/>
            </p:nvSpPr>
            <p:spPr bwMode="auto">
              <a:xfrm>
                <a:off x="5521" y="5167"/>
                <a:ext cx="201" cy="134"/>
              </a:xfrm>
              <a:custGeom>
                <a:avLst/>
                <a:gdLst>
                  <a:gd name="T0" fmla="*/ 2 w 201"/>
                  <a:gd name="T1" fmla="*/ 0 h 134"/>
                  <a:gd name="T2" fmla="*/ 0 w 201"/>
                  <a:gd name="T3" fmla="*/ 1 h 134"/>
                  <a:gd name="T4" fmla="*/ 0 w 201"/>
                  <a:gd name="T5" fmla="*/ 22 h 134"/>
                  <a:gd name="T6" fmla="*/ 1 w 201"/>
                  <a:gd name="T7" fmla="*/ 22 h 134"/>
                  <a:gd name="T8" fmla="*/ 2 w 201"/>
                  <a:gd name="T9" fmla="*/ 21 h 134"/>
                  <a:gd name="T10" fmla="*/ 201 w 201"/>
                  <a:gd name="T11" fmla="*/ 134 h 134"/>
                  <a:gd name="T12" fmla="*/ 201 w 201"/>
                  <a:gd name="T13" fmla="*/ 113 h 134"/>
                  <a:gd name="T14" fmla="*/ 2 w 201"/>
                  <a:gd name="T15" fmla="*/ 0 h 1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1" h="134">
                    <a:moveTo>
                      <a:pt x="2" y="0"/>
                    </a:moveTo>
                    <a:lnTo>
                      <a:pt x="0" y="1"/>
                    </a:lnTo>
                    <a:lnTo>
                      <a:pt x="0" y="22"/>
                    </a:lnTo>
                    <a:lnTo>
                      <a:pt x="1" y="22"/>
                    </a:lnTo>
                    <a:lnTo>
                      <a:pt x="2" y="21"/>
                    </a:lnTo>
                    <a:lnTo>
                      <a:pt x="201" y="134"/>
                    </a:lnTo>
                    <a:lnTo>
                      <a:pt x="201" y="1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3" name="Freeform 145"/>
              <p:cNvSpPr>
                <a:spLocks/>
              </p:cNvSpPr>
              <p:nvPr/>
            </p:nvSpPr>
            <p:spPr bwMode="auto">
              <a:xfrm>
                <a:off x="5521" y="5161"/>
                <a:ext cx="201" cy="119"/>
              </a:xfrm>
              <a:custGeom>
                <a:avLst/>
                <a:gdLst>
                  <a:gd name="T0" fmla="*/ 0 w 201"/>
                  <a:gd name="T1" fmla="*/ 7 h 119"/>
                  <a:gd name="T2" fmla="*/ 2 w 201"/>
                  <a:gd name="T3" fmla="*/ 6 h 119"/>
                  <a:gd name="T4" fmla="*/ 201 w 201"/>
                  <a:gd name="T5" fmla="*/ 119 h 119"/>
                  <a:gd name="T6" fmla="*/ 201 w 201"/>
                  <a:gd name="T7" fmla="*/ 115 h 119"/>
                  <a:gd name="T8" fmla="*/ 2 w 201"/>
                  <a:gd name="T9" fmla="*/ 0 h 119"/>
                  <a:gd name="T10" fmla="*/ 0 w 201"/>
                  <a:gd name="T11" fmla="*/ 3 h 119"/>
                  <a:gd name="T12" fmla="*/ 0 w 201"/>
                  <a:gd name="T13" fmla="*/ 7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9">
                    <a:moveTo>
                      <a:pt x="0" y="7"/>
                    </a:moveTo>
                    <a:lnTo>
                      <a:pt x="2" y="6"/>
                    </a:lnTo>
                    <a:lnTo>
                      <a:pt x="201" y="119"/>
                    </a:lnTo>
                    <a:lnTo>
                      <a:pt x="201" y="11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4" name="Freeform 146"/>
              <p:cNvSpPr>
                <a:spLocks/>
              </p:cNvSpPr>
              <p:nvPr/>
            </p:nvSpPr>
            <p:spPr bwMode="auto">
              <a:xfrm>
                <a:off x="5320" y="5164"/>
                <a:ext cx="201" cy="115"/>
              </a:xfrm>
              <a:custGeom>
                <a:avLst/>
                <a:gdLst>
                  <a:gd name="T0" fmla="*/ 201 w 201"/>
                  <a:gd name="T1" fmla="*/ 4 h 115"/>
                  <a:gd name="T2" fmla="*/ 201 w 201"/>
                  <a:gd name="T3" fmla="*/ 0 h 115"/>
                  <a:gd name="T4" fmla="*/ 4 w 201"/>
                  <a:gd name="T5" fmla="*/ 111 h 115"/>
                  <a:gd name="T6" fmla="*/ 0 w 201"/>
                  <a:gd name="T7" fmla="*/ 110 h 115"/>
                  <a:gd name="T8" fmla="*/ 0 w 201"/>
                  <a:gd name="T9" fmla="*/ 114 h 115"/>
                  <a:gd name="T10" fmla="*/ 4 w 201"/>
                  <a:gd name="T11" fmla="*/ 115 h 115"/>
                  <a:gd name="T12" fmla="*/ 201 w 201"/>
                  <a:gd name="T13" fmla="*/ 4 h 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5">
                    <a:moveTo>
                      <a:pt x="201" y="4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10"/>
                    </a:lnTo>
                    <a:lnTo>
                      <a:pt x="0" y="114"/>
                    </a:lnTo>
                    <a:lnTo>
                      <a:pt x="4" y="115"/>
                    </a:lnTo>
                    <a:lnTo>
                      <a:pt x="201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5" name="Freeform 147"/>
              <p:cNvSpPr>
                <a:spLocks/>
              </p:cNvSpPr>
              <p:nvPr/>
            </p:nvSpPr>
            <p:spPr bwMode="auto">
              <a:xfrm>
                <a:off x="5521" y="5188"/>
                <a:ext cx="203" cy="121"/>
              </a:xfrm>
              <a:custGeom>
                <a:avLst/>
                <a:gdLst>
                  <a:gd name="T0" fmla="*/ 1 w 203"/>
                  <a:gd name="T1" fmla="*/ 1 h 121"/>
                  <a:gd name="T2" fmla="*/ 0 w 203"/>
                  <a:gd name="T3" fmla="*/ 1 h 121"/>
                  <a:gd name="T4" fmla="*/ 0 w 203"/>
                  <a:gd name="T5" fmla="*/ 8 h 121"/>
                  <a:gd name="T6" fmla="*/ 1 w 203"/>
                  <a:gd name="T7" fmla="*/ 7 h 121"/>
                  <a:gd name="T8" fmla="*/ 2 w 203"/>
                  <a:gd name="T9" fmla="*/ 5 h 121"/>
                  <a:gd name="T10" fmla="*/ 203 w 203"/>
                  <a:gd name="T11" fmla="*/ 121 h 121"/>
                  <a:gd name="T12" fmla="*/ 203 w 203"/>
                  <a:gd name="T13" fmla="*/ 115 h 121"/>
                  <a:gd name="T14" fmla="*/ 201 w 203"/>
                  <a:gd name="T15" fmla="*/ 113 h 121"/>
                  <a:gd name="T16" fmla="*/ 2 w 203"/>
                  <a:gd name="T17" fmla="*/ 0 h 121"/>
                  <a:gd name="T18" fmla="*/ 1 w 203"/>
                  <a:gd name="T19" fmla="*/ 1 h 1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3" h="121">
                    <a:moveTo>
                      <a:pt x="1" y="1"/>
                    </a:moveTo>
                    <a:lnTo>
                      <a:pt x="0" y="1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2" y="5"/>
                    </a:lnTo>
                    <a:lnTo>
                      <a:pt x="203" y="121"/>
                    </a:lnTo>
                    <a:lnTo>
                      <a:pt x="203" y="115"/>
                    </a:lnTo>
                    <a:lnTo>
                      <a:pt x="201" y="113"/>
                    </a:lnTo>
                    <a:lnTo>
                      <a:pt x="2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6" name="Freeform 148"/>
              <p:cNvSpPr>
                <a:spLocks/>
              </p:cNvSpPr>
              <p:nvPr/>
            </p:nvSpPr>
            <p:spPr bwMode="auto">
              <a:xfrm>
                <a:off x="5320" y="5189"/>
                <a:ext cx="201" cy="118"/>
              </a:xfrm>
              <a:custGeom>
                <a:avLst/>
                <a:gdLst>
                  <a:gd name="T0" fmla="*/ 201 w 201"/>
                  <a:gd name="T1" fmla="*/ 7 h 118"/>
                  <a:gd name="T2" fmla="*/ 201 w 201"/>
                  <a:gd name="T3" fmla="*/ 0 h 118"/>
                  <a:gd name="T4" fmla="*/ 4 w 201"/>
                  <a:gd name="T5" fmla="*/ 111 h 118"/>
                  <a:gd name="T6" fmla="*/ 0 w 201"/>
                  <a:gd name="T7" fmla="*/ 110 h 118"/>
                  <a:gd name="T8" fmla="*/ 0 w 201"/>
                  <a:gd name="T9" fmla="*/ 115 h 118"/>
                  <a:gd name="T10" fmla="*/ 4 w 201"/>
                  <a:gd name="T11" fmla="*/ 118 h 118"/>
                  <a:gd name="T12" fmla="*/ 201 w 201"/>
                  <a:gd name="T13" fmla="*/ 7 h 1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8">
                    <a:moveTo>
                      <a:pt x="201" y="7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10"/>
                    </a:lnTo>
                    <a:lnTo>
                      <a:pt x="0" y="115"/>
                    </a:lnTo>
                    <a:lnTo>
                      <a:pt x="4" y="118"/>
                    </a:lnTo>
                    <a:lnTo>
                      <a:pt x="201" y="7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7" name="Freeform 149"/>
              <p:cNvSpPr>
                <a:spLocks/>
              </p:cNvSpPr>
              <p:nvPr/>
            </p:nvSpPr>
            <p:spPr bwMode="auto">
              <a:xfrm>
                <a:off x="5320" y="5168"/>
                <a:ext cx="201" cy="132"/>
              </a:xfrm>
              <a:custGeom>
                <a:avLst/>
                <a:gdLst>
                  <a:gd name="T0" fmla="*/ 201 w 201"/>
                  <a:gd name="T1" fmla="*/ 21 h 132"/>
                  <a:gd name="T2" fmla="*/ 201 w 201"/>
                  <a:gd name="T3" fmla="*/ 0 h 132"/>
                  <a:gd name="T4" fmla="*/ 4 w 201"/>
                  <a:gd name="T5" fmla="*/ 111 h 132"/>
                  <a:gd name="T6" fmla="*/ 0 w 201"/>
                  <a:gd name="T7" fmla="*/ 110 h 132"/>
                  <a:gd name="T8" fmla="*/ 0 w 201"/>
                  <a:gd name="T9" fmla="*/ 131 h 132"/>
                  <a:gd name="T10" fmla="*/ 4 w 201"/>
                  <a:gd name="T11" fmla="*/ 132 h 132"/>
                  <a:gd name="T12" fmla="*/ 201 w 201"/>
                  <a:gd name="T13" fmla="*/ 21 h 1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32">
                    <a:moveTo>
                      <a:pt x="201" y="21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10"/>
                    </a:lnTo>
                    <a:lnTo>
                      <a:pt x="0" y="131"/>
                    </a:lnTo>
                    <a:lnTo>
                      <a:pt x="4" y="132"/>
                    </a:lnTo>
                    <a:lnTo>
                      <a:pt x="201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8" name="Freeform 150"/>
              <p:cNvSpPr>
                <a:spLocks/>
              </p:cNvSpPr>
              <p:nvPr/>
            </p:nvSpPr>
            <p:spPr bwMode="auto">
              <a:xfrm>
                <a:off x="5722" y="5276"/>
                <a:ext cx="2" cy="27"/>
              </a:xfrm>
              <a:custGeom>
                <a:avLst/>
                <a:gdLst>
                  <a:gd name="T0" fmla="*/ 0 w 2"/>
                  <a:gd name="T1" fmla="*/ 25 h 27"/>
                  <a:gd name="T2" fmla="*/ 2 w 2"/>
                  <a:gd name="T3" fmla="*/ 27 h 27"/>
                  <a:gd name="T4" fmla="*/ 2 w 2"/>
                  <a:gd name="T5" fmla="*/ 2 h 27"/>
                  <a:gd name="T6" fmla="*/ 0 w 2"/>
                  <a:gd name="T7" fmla="*/ 0 h 27"/>
                  <a:gd name="T8" fmla="*/ 0 w 2"/>
                  <a:gd name="T9" fmla="*/ 4 h 27"/>
                  <a:gd name="T10" fmla="*/ 0 w 2"/>
                  <a:gd name="T11" fmla="*/ 25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27">
                    <a:moveTo>
                      <a:pt x="0" y="25"/>
                    </a:moveTo>
                    <a:lnTo>
                      <a:pt x="2" y="27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9" name="Freeform 151"/>
              <p:cNvSpPr>
                <a:spLocks/>
              </p:cNvSpPr>
              <p:nvPr/>
            </p:nvSpPr>
            <p:spPr bwMode="auto">
              <a:xfrm>
                <a:off x="5219" y="5242"/>
                <a:ext cx="101" cy="62"/>
              </a:xfrm>
              <a:custGeom>
                <a:avLst/>
                <a:gdLst>
                  <a:gd name="T0" fmla="*/ 101 w 101"/>
                  <a:gd name="T1" fmla="*/ 62 h 62"/>
                  <a:gd name="T2" fmla="*/ 101 w 101"/>
                  <a:gd name="T3" fmla="*/ 57 h 62"/>
                  <a:gd name="T4" fmla="*/ 4 w 101"/>
                  <a:gd name="T5" fmla="*/ 0 h 62"/>
                  <a:gd name="T6" fmla="*/ 0 w 101"/>
                  <a:gd name="T7" fmla="*/ 1 h 62"/>
                  <a:gd name="T8" fmla="*/ 0 w 101"/>
                  <a:gd name="T9" fmla="*/ 8 h 62"/>
                  <a:gd name="T10" fmla="*/ 4 w 101"/>
                  <a:gd name="T11" fmla="*/ 7 h 62"/>
                  <a:gd name="T12" fmla="*/ 101 w 101"/>
                  <a:gd name="T13" fmla="*/ 62 h 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62">
                    <a:moveTo>
                      <a:pt x="101" y="62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8"/>
                    </a:lnTo>
                    <a:lnTo>
                      <a:pt x="4" y="7"/>
                    </a:lnTo>
                    <a:lnTo>
                      <a:pt x="101" y="62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0" name="Freeform 152"/>
              <p:cNvSpPr>
                <a:spLocks/>
              </p:cNvSpPr>
              <p:nvPr/>
            </p:nvSpPr>
            <p:spPr bwMode="auto">
              <a:xfrm>
                <a:off x="5219" y="5217"/>
                <a:ext cx="101" cy="61"/>
              </a:xfrm>
              <a:custGeom>
                <a:avLst/>
                <a:gdLst>
                  <a:gd name="T0" fmla="*/ 101 w 101"/>
                  <a:gd name="T1" fmla="*/ 61 h 61"/>
                  <a:gd name="T2" fmla="*/ 101 w 101"/>
                  <a:gd name="T3" fmla="*/ 57 h 61"/>
                  <a:gd name="T4" fmla="*/ 4 w 101"/>
                  <a:gd name="T5" fmla="*/ 0 h 61"/>
                  <a:gd name="T6" fmla="*/ 0 w 101"/>
                  <a:gd name="T7" fmla="*/ 1 h 61"/>
                  <a:gd name="T8" fmla="*/ 0 w 101"/>
                  <a:gd name="T9" fmla="*/ 5 h 61"/>
                  <a:gd name="T10" fmla="*/ 4 w 101"/>
                  <a:gd name="T11" fmla="*/ 4 h 61"/>
                  <a:gd name="T12" fmla="*/ 101 w 101"/>
                  <a:gd name="T13" fmla="*/ 6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61">
                    <a:moveTo>
                      <a:pt x="101" y="61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4" y="4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1" name="Freeform 153"/>
              <p:cNvSpPr>
                <a:spLocks/>
              </p:cNvSpPr>
              <p:nvPr/>
            </p:nvSpPr>
            <p:spPr bwMode="auto">
              <a:xfrm>
                <a:off x="5219" y="5221"/>
                <a:ext cx="101" cy="78"/>
              </a:xfrm>
              <a:custGeom>
                <a:avLst/>
                <a:gdLst>
                  <a:gd name="T0" fmla="*/ 101 w 101"/>
                  <a:gd name="T1" fmla="*/ 78 h 78"/>
                  <a:gd name="T2" fmla="*/ 101 w 101"/>
                  <a:gd name="T3" fmla="*/ 57 h 78"/>
                  <a:gd name="T4" fmla="*/ 4 w 101"/>
                  <a:gd name="T5" fmla="*/ 0 h 78"/>
                  <a:gd name="T6" fmla="*/ 0 w 101"/>
                  <a:gd name="T7" fmla="*/ 1 h 78"/>
                  <a:gd name="T8" fmla="*/ 0 w 101"/>
                  <a:gd name="T9" fmla="*/ 22 h 78"/>
                  <a:gd name="T10" fmla="*/ 4 w 101"/>
                  <a:gd name="T11" fmla="*/ 21 h 78"/>
                  <a:gd name="T12" fmla="*/ 101 w 101"/>
                  <a:gd name="T13" fmla="*/ 78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78">
                    <a:moveTo>
                      <a:pt x="101" y="78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22"/>
                    </a:lnTo>
                    <a:lnTo>
                      <a:pt x="4" y="21"/>
                    </a:lnTo>
                    <a:lnTo>
                      <a:pt x="101" y="78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2" name="Freeform 154"/>
              <p:cNvSpPr>
                <a:spLocks/>
              </p:cNvSpPr>
              <p:nvPr/>
            </p:nvSpPr>
            <p:spPr bwMode="auto">
              <a:xfrm>
                <a:off x="4807" y="5114"/>
                <a:ext cx="295" cy="193"/>
              </a:xfrm>
              <a:custGeom>
                <a:avLst/>
                <a:gdLst>
                  <a:gd name="T0" fmla="*/ 0 w 295"/>
                  <a:gd name="T1" fmla="*/ 0 h 193"/>
                  <a:gd name="T2" fmla="*/ 0 w 295"/>
                  <a:gd name="T3" fmla="*/ 21 h 193"/>
                  <a:gd name="T4" fmla="*/ 295 w 295"/>
                  <a:gd name="T5" fmla="*/ 193 h 193"/>
                  <a:gd name="T6" fmla="*/ 295 w 295"/>
                  <a:gd name="T7" fmla="*/ 172 h 193"/>
                  <a:gd name="T8" fmla="*/ 293 w 295"/>
                  <a:gd name="T9" fmla="*/ 172 h 193"/>
                  <a:gd name="T10" fmla="*/ 293 w 295"/>
                  <a:gd name="T11" fmla="*/ 172 h 193"/>
                  <a:gd name="T12" fmla="*/ 0 w 295"/>
                  <a:gd name="T13" fmla="*/ 0 h 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5" h="193">
                    <a:moveTo>
                      <a:pt x="0" y="0"/>
                    </a:moveTo>
                    <a:lnTo>
                      <a:pt x="0" y="21"/>
                    </a:lnTo>
                    <a:lnTo>
                      <a:pt x="295" y="193"/>
                    </a:lnTo>
                    <a:lnTo>
                      <a:pt x="295" y="172"/>
                    </a:lnTo>
                    <a:lnTo>
                      <a:pt x="293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3" name="Freeform 155"/>
              <p:cNvSpPr>
                <a:spLocks/>
              </p:cNvSpPr>
              <p:nvPr/>
            </p:nvSpPr>
            <p:spPr bwMode="auto">
              <a:xfrm>
                <a:off x="4804" y="5109"/>
                <a:ext cx="3" cy="31"/>
              </a:xfrm>
              <a:custGeom>
                <a:avLst/>
                <a:gdLst>
                  <a:gd name="T0" fmla="*/ 3 w 3"/>
                  <a:gd name="T1" fmla="*/ 26 h 31"/>
                  <a:gd name="T2" fmla="*/ 3 w 3"/>
                  <a:gd name="T3" fmla="*/ 5 h 31"/>
                  <a:gd name="T4" fmla="*/ 3 w 3"/>
                  <a:gd name="T5" fmla="*/ 1 h 31"/>
                  <a:gd name="T6" fmla="*/ 0 w 3"/>
                  <a:gd name="T7" fmla="*/ 0 h 31"/>
                  <a:gd name="T8" fmla="*/ 2 w 3"/>
                  <a:gd name="T9" fmla="*/ 31 h 31"/>
                  <a:gd name="T10" fmla="*/ 3 w 3"/>
                  <a:gd name="T11" fmla="*/ 31 h 31"/>
                  <a:gd name="T12" fmla="*/ 3 w 3"/>
                  <a:gd name="T13" fmla="*/ 2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31">
                    <a:moveTo>
                      <a:pt x="3" y="26"/>
                    </a:moveTo>
                    <a:lnTo>
                      <a:pt x="3" y="5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" y="31"/>
                    </a:lnTo>
                    <a:lnTo>
                      <a:pt x="3" y="31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4" name="Freeform 156"/>
              <p:cNvSpPr>
                <a:spLocks/>
              </p:cNvSpPr>
              <p:nvPr/>
            </p:nvSpPr>
            <p:spPr bwMode="auto">
              <a:xfrm>
                <a:off x="4807" y="5135"/>
                <a:ext cx="295" cy="177"/>
              </a:xfrm>
              <a:custGeom>
                <a:avLst/>
                <a:gdLst>
                  <a:gd name="T0" fmla="*/ 0 w 295"/>
                  <a:gd name="T1" fmla="*/ 0 h 177"/>
                  <a:gd name="T2" fmla="*/ 0 w 295"/>
                  <a:gd name="T3" fmla="*/ 5 h 177"/>
                  <a:gd name="T4" fmla="*/ 295 w 295"/>
                  <a:gd name="T5" fmla="*/ 177 h 177"/>
                  <a:gd name="T6" fmla="*/ 295 w 295"/>
                  <a:gd name="T7" fmla="*/ 172 h 177"/>
                  <a:gd name="T8" fmla="*/ 0 w 295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5" h="177">
                    <a:moveTo>
                      <a:pt x="0" y="0"/>
                    </a:moveTo>
                    <a:lnTo>
                      <a:pt x="0" y="5"/>
                    </a:lnTo>
                    <a:lnTo>
                      <a:pt x="295" y="177"/>
                    </a:lnTo>
                    <a:lnTo>
                      <a:pt x="295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5" name="Freeform 157"/>
              <p:cNvSpPr>
                <a:spLocks/>
              </p:cNvSpPr>
              <p:nvPr/>
            </p:nvSpPr>
            <p:spPr bwMode="auto">
              <a:xfrm>
                <a:off x="4807" y="5110"/>
                <a:ext cx="295" cy="176"/>
              </a:xfrm>
              <a:custGeom>
                <a:avLst/>
                <a:gdLst>
                  <a:gd name="T0" fmla="*/ 0 w 295"/>
                  <a:gd name="T1" fmla="*/ 0 h 176"/>
                  <a:gd name="T2" fmla="*/ 0 w 295"/>
                  <a:gd name="T3" fmla="*/ 4 h 176"/>
                  <a:gd name="T4" fmla="*/ 293 w 295"/>
                  <a:gd name="T5" fmla="*/ 176 h 176"/>
                  <a:gd name="T6" fmla="*/ 293 w 295"/>
                  <a:gd name="T7" fmla="*/ 176 h 176"/>
                  <a:gd name="T8" fmla="*/ 295 w 295"/>
                  <a:gd name="T9" fmla="*/ 176 h 176"/>
                  <a:gd name="T10" fmla="*/ 295 w 295"/>
                  <a:gd name="T11" fmla="*/ 172 h 176"/>
                  <a:gd name="T12" fmla="*/ 293 w 295"/>
                  <a:gd name="T13" fmla="*/ 172 h 176"/>
                  <a:gd name="T14" fmla="*/ 293 w 295"/>
                  <a:gd name="T15" fmla="*/ 172 h 176"/>
                  <a:gd name="T16" fmla="*/ 0 w 295"/>
                  <a:gd name="T17" fmla="*/ 0 h 1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5" h="176">
                    <a:moveTo>
                      <a:pt x="0" y="0"/>
                    </a:moveTo>
                    <a:lnTo>
                      <a:pt x="0" y="4"/>
                    </a:lnTo>
                    <a:lnTo>
                      <a:pt x="293" y="176"/>
                    </a:lnTo>
                    <a:lnTo>
                      <a:pt x="295" y="176"/>
                    </a:lnTo>
                    <a:lnTo>
                      <a:pt x="295" y="172"/>
                    </a:lnTo>
                    <a:lnTo>
                      <a:pt x="293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6" name="Freeform 158"/>
              <p:cNvSpPr>
                <a:spLocks/>
              </p:cNvSpPr>
              <p:nvPr/>
            </p:nvSpPr>
            <p:spPr bwMode="auto">
              <a:xfrm>
                <a:off x="5102" y="5243"/>
                <a:ext cx="117" cy="72"/>
              </a:xfrm>
              <a:custGeom>
                <a:avLst/>
                <a:gdLst>
                  <a:gd name="T0" fmla="*/ 117 w 117"/>
                  <a:gd name="T1" fmla="*/ 7 h 72"/>
                  <a:gd name="T2" fmla="*/ 117 w 117"/>
                  <a:gd name="T3" fmla="*/ 0 h 72"/>
                  <a:gd name="T4" fmla="*/ 4 w 117"/>
                  <a:gd name="T5" fmla="*/ 66 h 72"/>
                  <a:gd name="T6" fmla="*/ 0 w 117"/>
                  <a:gd name="T7" fmla="*/ 64 h 72"/>
                  <a:gd name="T8" fmla="*/ 0 w 117"/>
                  <a:gd name="T9" fmla="*/ 69 h 72"/>
                  <a:gd name="T10" fmla="*/ 4 w 117"/>
                  <a:gd name="T11" fmla="*/ 72 h 72"/>
                  <a:gd name="T12" fmla="*/ 117 w 117"/>
                  <a:gd name="T13" fmla="*/ 7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72">
                    <a:moveTo>
                      <a:pt x="117" y="7"/>
                    </a:moveTo>
                    <a:lnTo>
                      <a:pt x="117" y="0"/>
                    </a:lnTo>
                    <a:lnTo>
                      <a:pt x="4" y="66"/>
                    </a:lnTo>
                    <a:lnTo>
                      <a:pt x="0" y="64"/>
                    </a:lnTo>
                    <a:lnTo>
                      <a:pt x="0" y="69"/>
                    </a:lnTo>
                    <a:lnTo>
                      <a:pt x="4" y="72"/>
                    </a:lnTo>
                    <a:lnTo>
                      <a:pt x="117" y="7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7" name="Freeform 159"/>
              <p:cNvSpPr>
                <a:spLocks/>
              </p:cNvSpPr>
              <p:nvPr/>
            </p:nvSpPr>
            <p:spPr bwMode="auto">
              <a:xfrm>
                <a:off x="5102" y="5218"/>
                <a:ext cx="117" cy="70"/>
              </a:xfrm>
              <a:custGeom>
                <a:avLst/>
                <a:gdLst>
                  <a:gd name="T0" fmla="*/ 117 w 117"/>
                  <a:gd name="T1" fmla="*/ 4 h 70"/>
                  <a:gd name="T2" fmla="*/ 117 w 117"/>
                  <a:gd name="T3" fmla="*/ 0 h 70"/>
                  <a:gd name="T4" fmla="*/ 4 w 117"/>
                  <a:gd name="T5" fmla="*/ 65 h 70"/>
                  <a:gd name="T6" fmla="*/ 0 w 117"/>
                  <a:gd name="T7" fmla="*/ 64 h 70"/>
                  <a:gd name="T8" fmla="*/ 0 w 117"/>
                  <a:gd name="T9" fmla="*/ 68 h 70"/>
                  <a:gd name="T10" fmla="*/ 4 w 117"/>
                  <a:gd name="T11" fmla="*/ 70 h 70"/>
                  <a:gd name="T12" fmla="*/ 117 w 117"/>
                  <a:gd name="T13" fmla="*/ 4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70">
                    <a:moveTo>
                      <a:pt x="117" y="4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70"/>
                    </a:lnTo>
                    <a:lnTo>
                      <a:pt x="117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8" name="Freeform 160"/>
              <p:cNvSpPr>
                <a:spLocks/>
              </p:cNvSpPr>
              <p:nvPr/>
            </p:nvSpPr>
            <p:spPr bwMode="auto">
              <a:xfrm>
                <a:off x="5102" y="5222"/>
                <a:ext cx="117" cy="87"/>
              </a:xfrm>
              <a:custGeom>
                <a:avLst/>
                <a:gdLst>
                  <a:gd name="T0" fmla="*/ 117 w 117"/>
                  <a:gd name="T1" fmla="*/ 21 h 87"/>
                  <a:gd name="T2" fmla="*/ 117 w 117"/>
                  <a:gd name="T3" fmla="*/ 0 h 87"/>
                  <a:gd name="T4" fmla="*/ 4 w 117"/>
                  <a:gd name="T5" fmla="*/ 66 h 87"/>
                  <a:gd name="T6" fmla="*/ 0 w 117"/>
                  <a:gd name="T7" fmla="*/ 64 h 87"/>
                  <a:gd name="T8" fmla="*/ 0 w 117"/>
                  <a:gd name="T9" fmla="*/ 85 h 87"/>
                  <a:gd name="T10" fmla="*/ 4 w 117"/>
                  <a:gd name="T11" fmla="*/ 87 h 87"/>
                  <a:gd name="T12" fmla="*/ 117 w 117"/>
                  <a:gd name="T13" fmla="*/ 21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87">
                    <a:moveTo>
                      <a:pt x="117" y="21"/>
                    </a:moveTo>
                    <a:lnTo>
                      <a:pt x="117" y="0"/>
                    </a:lnTo>
                    <a:lnTo>
                      <a:pt x="4" y="66"/>
                    </a:lnTo>
                    <a:lnTo>
                      <a:pt x="0" y="64"/>
                    </a:lnTo>
                    <a:lnTo>
                      <a:pt x="0" y="85"/>
                    </a:lnTo>
                    <a:lnTo>
                      <a:pt x="4" y="87"/>
                    </a:lnTo>
                    <a:lnTo>
                      <a:pt x="117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9" name="Freeform 161"/>
              <p:cNvSpPr>
                <a:spLocks/>
              </p:cNvSpPr>
              <p:nvPr/>
            </p:nvSpPr>
            <p:spPr bwMode="auto">
              <a:xfrm>
                <a:off x="5362" y="4842"/>
                <a:ext cx="89" cy="80"/>
              </a:xfrm>
              <a:custGeom>
                <a:avLst/>
                <a:gdLst>
                  <a:gd name="T0" fmla="*/ 86 w 67"/>
                  <a:gd name="T1" fmla="*/ 47 h 61"/>
                  <a:gd name="T2" fmla="*/ 84 w 67"/>
                  <a:gd name="T3" fmla="*/ 41 h 61"/>
                  <a:gd name="T4" fmla="*/ 73 w 67"/>
                  <a:gd name="T5" fmla="*/ 29 h 61"/>
                  <a:gd name="T6" fmla="*/ 43 w 67"/>
                  <a:gd name="T7" fmla="*/ 12 h 61"/>
                  <a:gd name="T8" fmla="*/ 31 w 67"/>
                  <a:gd name="T9" fmla="*/ 5 h 61"/>
                  <a:gd name="T10" fmla="*/ 28 w 67"/>
                  <a:gd name="T11" fmla="*/ 4 h 61"/>
                  <a:gd name="T12" fmla="*/ 19 w 67"/>
                  <a:gd name="T13" fmla="*/ 1 h 61"/>
                  <a:gd name="T14" fmla="*/ 13 w 67"/>
                  <a:gd name="T15" fmla="*/ 1 h 61"/>
                  <a:gd name="T16" fmla="*/ 8 w 67"/>
                  <a:gd name="T17" fmla="*/ 1 h 61"/>
                  <a:gd name="T18" fmla="*/ 5 w 67"/>
                  <a:gd name="T19" fmla="*/ 1 h 61"/>
                  <a:gd name="T20" fmla="*/ 5 w 67"/>
                  <a:gd name="T21" fmla="*/ 1 h 61"/>
                  <a:gd name="T22" fmla="*/ 4 w 67"/>
                  <a:gd name="T23" fmla="*/ 3 h 61"/>
                  <a:gd name="T24" fmla="*/ 3 w 67"/>
                  <a:gd name="T25" fmla="*/ 3 h 61"/>
                  <a:gd name="T26" fmla="*/ 1 w 67"/>
                  <a:gd name="T27" fmla="*/ 3 h 61"/>
                  <a:gd name="T28" fmla="*/ 1 w 67"/>
                  <a:gd name="T29" fmla="*/ 3 h 61"/>
                  <a:gd name="T30" fmla="*/ 0 w 67"/>
                  <a:gd name="T31" fmla="*/ 3 h 61"/>
                  <a:gd name="T32" fmla="*/ 0 w 67"/>
                  <a:gd name="T33" fmla="*/ 3 h 61"/>
                  <a:gd name="T34" fmla="*/ 0 w 67"/>
                  <a:gd name="T35" fmla="*/ 54 h 61"/>
                  <a:gd name="T36" fmla="*/ 45 w 67"/>
                  <a:gd name="T37" fmla="*/ 80 h 61"/>
                  <a:gd name="T38" fmla="*/ 89 w 67"/>
                  <a:gd name="T39" fmla="*/ 54 h 61"/>
                  <a:gd name="T40" fmla="*/ 88 w 67"/>
                  <a:gd name="T41" fmla="*/ 49 h 61"/>
                  <a:gd name="T42" fmla="*/ 88 w 67"/>
                  <a:gd name="T43" fmla="*/ 49 h 61"/>
                  <a:gd name="T44" fmla="*/ 86 w 67"/>
                  <a:gd name="T45" fmla="*/ 47 h 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7" h="61">
                    <a:moveTo>
                      <a:pt x="65" y="36"/>
                    </a:moveTo>
                    <a:cubicBezTo>
                      <a:pt x="65" y="34"/>
                      <a:pt x="64" y="32"/>
                      <a:pt x="63" y="31"/>
                    </a:cubicBezTo>
                    <a:cubicBezTo>
                      <a:pt x="61" y="27"/>
                      <a:pt x="58" y="24"/>
                      <a:pt x="55" y="22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3"/>
                      <a:pt x="21" y="3"/>
                    </a:cubicBezTo>
                    <a:cubicBezTo>
                      <a:pt x="19" y="2"/>
                      <a:pt x="16" y="1"/>
                      <a:pt x="14" y="1"/>
                    </a:cubicBezTo>
                    <a:cubicBezTo>
                      <a:pt x="13" y="1"/>
                      <a:pt x="12" y="0"/>
                      <a:pt x="10" y="1"/>
                    </a:cubicBezTo>
                    <a:cubicBezTo>
                      <a:pt x="9" y="1"/>
                      <a:pt x="8" y="1"/>
                      <a:pt x="6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0"/>
                      <a:pt x="66" y="39"/>
                      <a:pt x="66" y="37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6" y="36"/>
                      <a:pt x="66" y="36"/>
                      <a:pt x="65" y="3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0" name="Freeform 162"/>
              <p:cNvSpPr>
                <a:spLocks/>
              </p:cNvSpPr>
              <p:nvPr/>
            </p:nvSpPr>
            <p:spPr bwMode="auto">
              <a:xfrm>
                <a:off x="5404" y="4852"/>
                <a:ext cx="69" cy="72"/>
              </a:xfrm>
              <a:custGeom>
                <a:avLst/>
                <a:gdLst>
                  <a:gd name="T0" fmla="*/ 41 w 52"/>
                  <a:gd name="T1" fmla="*/ 31 h 54"/>
                  <a:gd name="T2" fmla="*/ 44 w 52"/>
                  <a:gd name="T3" fmla="*/ 37 h 54"/>
                  <a:gd name="T4" fmla="*/ 45 w 52"/>
                  <a:gd name="T5" fmla="*/ 39 h 54"/>
                  <a:gd name="T6" fmla="*/ 45 w 52"/>
                  <a:gd name="T7" fmla="*/ 39 h 54"/>
                  <a:gd name="T8" fmla="*/ 46 w 52"/>
                  <a:gd name="T9" fmla="*/ 44 h 54"/>
                  <a:gd name="T10" fmla="*/ 3 w 52"/>
                  <a:gd name="T11" fmla="*/ 71 h 54"/>
                  <a:gd name="T12" fmla="*/ 8 w 52"/>
                  <a:gd name="T13" fmla="*/ 72 h 54"/>
                  <a:gd name="T14" fmla="*/ 69 w 52"/>
                  <a:gd name="T15" fmla="*/ 37 h 54"/>
                  <a:gd name="T16" fmla="*/ 5 w 52"/>
                  <a:gd name="T17" fmla="*/ 0 h 54"/>
                  <a:gd name="T18" fmla="*/ 0 w 52"/>
                  <a:gd name="T19" fmla="*/ 1 h 54"/>
                  <a:gd name="T20" fmla="*/ 31 w 52"/>
                  <a:gd name="T21" fmla="*/ 19 h 54"/>
                  <a:gd name="T22" fmla="*/ 41 w 52"/>
                  <a:gd name="T23" fmla="*/ 31 h 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" h="54">
                    <a:moveTo>
                      <a:pt x="31" y="23"/>
                    </a:moveTo>
                    <a:cubicBezTo>
                      <a:pt x="32" y="24"/>
                      <a:pt x="33" y="26"/>
                      <a:pt x="33" y="28"/>
                    </a:cubicBezTo>
                    <a:cubicBezTo>
                      <a:pt x="34" y="28"/>
                      <a:pt x="34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3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6"/>
                      <a:pt x="29" y="19"/>
                      <a:pt x="31" y="23"/>
                    </a:cubicBez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1" name="Freeform 163"/>
              <p:cNvSpPr>
                <a:spLocks/>
              </p:cNvSpPr>
              <p:nvPr/>
            </p:nvSpPr>
            <p:spPr bwMode="auto">
              <a:xfrm>
                <a:off x="5362" y="4845"/>
                <a:ext cx="73" cy="52"/>
              </a:xfrm>
              <a:custGeom>
                <a:avLst/>
                <a:gdLst>
                  <a:gd name="T0" fmla="*/ 73 w 55"/>
                  <a:gd name="T1" fmla="*/ 27 h 40"/>
                  <a:gd name="T2" fmla="*/ 65 w 55"/>
                  <a:gd name="T3" fmla="*/ 23 h 40"/>
                  <a:gd name="T4" fmla="*/ 65 w 55"/>
                  <a:gd name="T5" fmla="*/ 23 h 40"/>
                  <a:gd name="T6" fmla="*/ 57 w 55"/>
                  <a:gd name="T7" fmla="*/ 22 h 40"/>
                  <a:gd name="T8" fmla="*/ 54 w 55"/>
                  <a:gd name="T9" fmla="*/ 22 h 40"/>
                  <a:gd name="T10" fmla="*/ 45 w 55"/>
                  <a:gd name="T11" fmla="*/ 25 h 40"/>
                  <a:gd name="T12" fmla="*/ 45 w 55"/>
                  <a:gd name="T13" fmla="*/ 25 h 40"/>
                  <a:gd name="T14" fmla="*/ 1 w 55"/>
                  <a:gd name="T15" fmla="*/ 0 h 40"/>
                  <a:gd name="T16" fmla="*/ 0 w 55"/>
                  <a:gd name="T17" fmla="*/ 0 h 40"/>
                  <a:gd name="T18" fmla="*/ 0 w 55"/>
                  <a:gd name="T19" fmla="*/ 0 h 40"/>
                  <a:gd name="T20" fmla="*/ 0 w 55"/>
                  <a:gd name="T21" fmla="*/ 52 h 40"/>
                  <a:gd name="T22" fmla="*/ 0 w 55"/>
                  <a:gd name="T23" fmla="*/ 52 h 40"/>
                  <a:gd name="T24" fmla="*/ 0 w 55"/>
                  <a:gd name="T25" fmla="*/ 1 h 40"/>
                  <a:gd name="T26" fmla="*/ 45 w 55"/>
                  <a:gd name="T27" fmla="*/ 26 h 40"/>
                  <a:gd name="T28" fmla="*/ 45 w 55"/>
                  <a:gd name="T29" fmla="*/ 26 h 40"/>
                  <a:gd name="T30" fmla="*/ 54 w 55"/>
                  <a:gd name="T31" fmla="*/ 23 h 40"/>
                  <a:gd name="T32" fmla="*/ 58 w 55"/>
                  <a:gd name="T33" fmla="*/ 23 h 40"/>
                  <a:gd name="T34" fmla="*/ 73 w 55"/>
                  <a:gd name="T35" fmla="*/ 27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5" h="40">
                    <a:moveTo>
                      <a:pt x="55" y="21"/>
                    </a:move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7" y="17"/>
                      <a:pt x="45" y="17"/>
                      <a:pt x="43" y="17"/>
                    </a:cubicBezTo>
                    <a:cubicBezTo>
                      <a:pt x="42" y="17"/>
                      <a:pt x="42" y="17"/>
                      <a:pt x="41" y="17"/>
                    </a:cubicBezTo>
                    <a:cubicBezTo>
                      <a:pt x="39" y="18"/>
                      <a:pt x="37" y="18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6" y="19"/>
                      <a:pt x="39" y="19"/>
                      <a:pt x="41" y="18"/>
                    </a:cubicBezTo>
                    <a:cubicBezTo>
                      <a:pt x="42" y="18"/>
                      <a:pt x="43" y="18"/>
                      <a:pt x="44" y="18"/>
                    </a:cubicBezTo>
                    <a:cubicBezTo>
                      <a:pt x="48" y="18"/>
                      <a:pt x="52" y="19"/>
                      <a:pt x="55" y="2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2" name="Freeform 164"/>
              <p:cNvSpPr>
                <a:spLocks/>
              </p:cNvSpPr>
              <p:nvPr/>
            </p:nvSpPr>
            <p:spPr bwMode="auto">
              <a:xfrm>
                <a:off x="5363" y="4843"/>
                <a:ext cx="64" cy="27"/>
              </a:xfrm>
              <a:custGeom>
                <a:avLst/>
                <a:gdLst>
                  <a:gd name="T0" fmla="*/ 44 w 48"/>
                  <a:gd name="T1" fmla="*/ 27 h 20"/>
                  <a:gd name="T2" fmla="*/ 44 w 48"/>
                  <a:gd name="T3" fmla="*/ 27 h 20"/>
                  <a:gd name="T4" fmla="*/ 53 w 48"/>
                  <a:gd name="T5" fmla="*/ 24 h 20"/>
                  <a:gd name="T6" fmla="*/ 56 w 48"/>
                  <a:gd name="T7" fmla="*/ 24 h 20"/>
                  <a:gd name="T8" fmla="*/ 64 w 48"/>
                  <a:gd name="T9" fmla="*/ 26 h 20"/>
                  <a:gd name="T10" fmla="*/ 64 w 48"/>
                  <a:gd name="T11" fmla="*/ 26 h 20"/>
                  <a:gd name="T12" fmla="*/ 29 w 48"/>
                  <a:gd name="T13" fmla="*/ 4 h 20"/>
                  <a:gd name="T14" fmla="*/ 27 w 48"/>
                  <a:gd name="T15" fmla="*/ 3 h 20"/>
                  <a:gd name="T16" fmla="*/ 12 w 48"/>
                  <a:gd name="T17" fmla="*/ 0 h 20"/>
                  <a:gd name="T18" fmla="*/ 7 w 48"/>
                  <a:gd name="T19" fmla="*/ 0 h 20"/>
                  <a:gd name="T20" fmla="*/ 4 w 48"/>
                  <a:gd name="T21" fmla="*/ 0 h 20"/>
                  <a:gd name="T22" fmla="*/ 4 w 48"/>
                  <a:gd name="T23" fmla="*/ 0 h 20"/>
                  <a:gd name="T24" fmla="*/ 1 w 48"/>
                  <a:gd name="T25" fmla="*/ 1 h 20"/>
                  <a:gd name="T26" fmla="*/ 1 w 48"/>
                  <a:gd name="T27" fmla="*/ 1 h 20"/>
                  <a:gd name="T28" fmla="*/ 0 w 48"/>
                  <a:gd name="T29" fmla="*/ 1 h 20"/>
                  <a:gd name="T30" fmla="*/ 44 w 48"/>
                  <a:gd name="T31" fmla="*/ 27 h 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" h="20">
                    <a:moveTo>
                      <a:pt x="33" y="20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6" y="19"/>
                      <a:pt x="38" y="19"/>
                      <a:pt x="40" y="18"/>
                    </a:cubicBezTo>
                    <a:cubicBezTo>
                      <a:pt x="41" y="18"/>
                      <a:pt x="41" y="18"/>
                      <a:pt x="42" y="18"/>
                    </a:cubicBezTo>
                    <a:cubicBezTo>
                      <a:pt x="44" y="18"/>
                      <a:pt x="46" y="18"/>
                      <a:pt x="48" y="19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1" y="3"/>
                      <a:pt x="20" y="2"/>
                    </a:cubicBezTo>
                    <a:cubicBezTo>
                      <a:pt x="17" y="1"/>
                      <a:pt x="13" y="0"/>
                      <a:pt x="9" y="0"/>
                    </a:cubicBezTo>
                    <a:cubicBezTo>
                      <a:pt x="8" y="0"/>
                      <a:pt x="7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3" name="Freeform 165"/>
              <p:cNvSpPr>
                <a:spLocks noEditPoints="1"/>
              </p:cNvSpPr>
              <p:nvPr/>
            </p:nvSpPr>
            <p:spPr bwMode="auto">
              <a:xfrm>
                <a:off x="5362" y="4846"/>
                <a:ext cx="45" cy="76"/>
              </a:xfrm>
              <a:custGeom>
                <a:avLst/>
                <a:gdLst>
                  <a:gd name="T0" fmla="*/ 0 w 45"/>
                  <a:gd name="T1" fmla="*/ 0 h 76"/>
                  <a:gd name="T2" fmla="*/ 0 w 45"/>
                  <a:gd name="T3" fmla="*/ 51 h 76"/>
                  <a:gd name="T4" fmla="*/ 45 w 45"/>
                  <a:gd name="T5" fmla="*/ 76 h 76"/>
                  <a:gd name="T6" fmla="*/ 45 w 45"/>
                  <a:gd name="T7" fmla="*/ 25 h 76"/>
                  <a:gd name="T8" fmla="*/ 0 w 45"/>
                  <a:gd name="T9" fmla="*/ 0 h 76"/>
                  <a:gd name="T10" fmla="*/ 7 w 45"/>
                  <a:gd name="T11" fmla="*/ 6 h 76"/>
                  <a:gd name="T12" fmla="*/ 9 w 45"/>
                  <a:gd name="T13" fmla="*/ 9 h 76"/>
                  <a:gd name="T14" fmla="*/ 38 w 45"/>
                  <a:gd name="T15" fmla="*/ 25 h 76"/>
                  <a:gd name="T16" fmla="*/ 41 w 45"/>
                  <a:gd name="T17" fmla="*/ 26 h 76"/>
                  <a:gd name="T18" fmla="*/ 41 w 45"/>
                  <a:gd name="T19" fmla="*/ 28 h 76"/>
                  <a:gd name="T20" fmla="*/ 41 w 45"/>
                  <a:gd name="T21" fmla="*/ 28 h 76"/>
                  <a:gd name="T22" fmla="*/ 41 w 45"/>
                  <a:gd name="T23" fmla="*/ 72 h 76"/>
                  <a:gd name="T24" fmla="*/ 4 w 45"/>
                  <a:gd name="T25" fmla="*/ 50 h 76"/>
                  <a:gd name="T26" fmla="*/ 4 w 45"/>
                  <a:gd name="T27" fmla="*/ 49 h 76"/>
                  <a:gd name="T28" fmla="*/ 3 w 45"/>
                  <a:gd name="T29" fmla="*/ 49 h 76"/>
                  <a:gd name="T30" fmla="*/ 3 w 45"/>
                  <a:gd name="T31" fmla="*/ 5 h 76"/>
                  <a:gd name="T32" fmla="*/ 7 w 45"/>
                  <a:gd name="T33" fmla="*/ 6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6">
                    <a:moveTo>
                      <a:pt x="0" y="0"/>
                    </a:moveTo>
                    <a:lnTo>
                      <a:pt x="0" y="51"/>
                    </a:lnTo>
                    <a:lnTo>
                      <a:pt x="45" y="76"/>
                    </a:lnTo>
                    <a:lnTo>
                      <a:pt x="45" y="25"/>
                    </a:lnTo>
                    <a:lnTo>
                      <a:pt x="0" y="0"/>
                    </a:lnTo>
                    <a:close/>
                    <a:moveTo>
                      <a:pt x="7" y="6"/>
                    </a:moveTo>
                    <a:lnTo>
                      <a:pt x="9" y="9"/>
                    </a:lnTo>
                    <a:lnTo>
                      <a:pt x="38" y="25"/>
                    </a:lnTo>
                    <a:lnTo>
                      <a:pt x="41" y="26"/>
                    </a:lnTo>
                    <a:lnTo>
                      <a:pt x="41" y="28"/>
                    </a:lnTo>
                    <a:lnTo>
                      <a:pt x="41" y="72"/>
                    </a:lnTo>
                    <a:lnTo>
                      <a:pt x="4" y="50"/>
                    </a:lnTo>
                    <a:lnTo>
                      <a:pt x="4" y="49"/>
                    </a:lnTo>
                    <a:lnTo>
                      <a:pt x="3" y="49"/>
                    </a:lnTo>
                    <a:lnTo>
                      <a:pt x="3" y="5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4" name="Freeform 166"/>
              <p:cNvSpPr>
                <a:spLocks/>
              </p:cNvSpPr>
              <p:nvPr/>
            </p:nvSpPr>
            <p:spPr bwMode="auto">
              <a:xfrm>
                <a:off x="5365" y="4851"/>
                <a:ext cx="4" cy="44"/>
              </a:xfrm>
              <a:custGeom>
                <a:avLst/>
                <a:gdLst>
                  <a:gd name="T0" fmla="*/ 4 w 4"/>
                  <a:gd name="T1" fmla="*/ 5 h 44"/>
                  <a:gd name="T2" fmla="*/ 4 w 4"/>
                  <a:gd name="T3" fmla="*/ 1 h 44"/>
                  <a:gd name="T4" fmla="*/ 0 w 4"/>
                  <a:gd name="T5" fmla="*/ 0 h 44"/>
                  <a:gd name="T6" fmla="*/ 0 w 4"/>
                  <a:gd name="T7" fmla="*/ 44 h 44"/>
                  <a:gd name="T8" fmla="*/ 4 w 4"/>
                  <a:gd name="T9" fmla="*/ 41 h 44"/>
                  <a:gd name="T10" fmla="*/ 4 w 4"/>
                  <a:gd name="T11" fmla="*/ 5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44">
                    <a:moveTo>
                      <a:pt x="4" y="5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4" y="41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5" name="Freeform 167"/>
              <p:cNvSpPr>
                <a:spLocks/>
              </p:cNvSpPr>
              <p:nvPr/>
            </p:nvSpPr>
            <p:spPr bwMode="auto">
              <a:xfrm>
                <a:off x="5369" y="4852"/>
                <a:ext cx="2" cy="7"/>
              </a:xfrm>
              <a:custGeom>
                <a:avLst/>
                <a:gdLst>
                  <a:gd name="T0" fmla="*/ 0 w 2"/>
                  <a:gd name="T1" fmla="*/ 0 h 7"/>
                  <a:gd name="T2" fmla="*/ 0 w 2"/>
                  <a:gd name="T3" fmla="*/ 4 h 7"/>
                  <a:gd name="T4" fmla="*/ 2 w 2"/>
                  <a:gd name="T5" fmla="*/ 7 h 7"/>
                  <a:gd name="T6" fmla="*/ 2 w 2"/>
                  <a:gd name="T7" fmla="*/ 3 h 7"/>
                  <a:gd name="T8" fmla="*/ 0 w 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7">
                    <a:moveTo>
                      <a:pt x="0" y="0"/>
                    </a:moveTo>
                    <a:lnTo>
                      <a:pt x="0" y="4"/>
                    </a:lnTo>
                    <a:lnTo>
                      <a:pt x="2" y="7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6" name="Freeform 168"/>
              <p:cNvSpPr>
                <a:spLocks/>
              </p:cNvSpPr>
              <p:nvPr/>
            </p:nvSpPr>
            <p:spPr bwMode="auto">
              <a:xfrm>
                <a:off x="5371" y="4855"/>
                <a:ext cx="29" cy="25"/>
              </a:xfrm>
              <a:custGeom>
                <a:avLst/>
                <a:gdLst>
                  <a:gd name="T0" fmla="*/ 0 w 29"/>
                  <a:gd name="T1" fmla="*/ 4 h 25"/>
                  <a:gd name="T2" fmla="*/ 15 w 29"/>
                  <a:gd name="T3" fmla="*/ 25 h 25"/>
                  <a:gd name="T4" fmla="*/ 29 w 29"/>
                  <a:gd name="T5" fmla="*/ 16 h 25"/>
                  <a:gd name="T6" fmla="*/ 0 w 29"/>
                  <a:gd name="T7" fmla="*/ 0 h 25"/>
                  <a:gd name="T8" fmla="*/ 0 w 29"/>
                  <a:gd name="T9" fmla="*/ 4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5">
                    <a:moveTo>
                      <a:pt x="0" y="4"/>
                    </a:moveTo>
                    <a:lnTo>
                      <a:pt x="15" y="25"/>
                    </a:lnTo>
                    <a:lnTo>
                      <a:pt x="29" y="16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7" name="Freeform 169"/>
              <p:cNvSpPr>
                <a:spLocks/>
              </p:cNvSpPr>
              <p:nvPr/>
            </p:nvSpPr>
            <p:spPr bwMode="auto">
              <a:xfrm>
                <a:off x="5369" y="4856"/>
                <a:ext cx="20" cy="36"/>
              </a:xfrm>
              <a:custGeom>
                <a:avLst/>
                <a:gdLst>
                  <a:gd name="T0" fmla="*/ 2 w 20"/>
                  <a:gd name="T1" fmla="*/ 3 h 36"/>
                  <a:gd name="T2" fmla="*/ 0 w 20"/>
                  <a:gd name="T3" fmla="*/ 0 h 36"/>
                  <a:gd name="T4" fmla="*/ 0 w 20"/>
                  <a:gd name="T5" fmla="*/ 36 h 36"/>
                  <a:gd name="T6" fmla="*/ 20 w 20"/>
                  <a:gd name="T7" fmla="*/ 26 h 36"/>
                  <a:gd name="T8" fmla="*/ 17 w 20"/>
                  <a:gd name="T9" fmla="*/ 24 h 36"/>
                  <a:gd name="T10" fmla="*/ 2 w 20"/>
                  <a:gd name="T11" fmla="*/ 33 h 36"/>
                  <a:gd name="T12" fmla="*/ 2 w 20"/>
                  <a:gd name="T13" fmla="*/ 3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36">
                    <a:moveTo>
                      <a:pt x="2" y="3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20" y="26"/>
                    </a:lnTo>
                    <a:lnTo>
                      <a:pt x="17" y="24"/>
                    </a:lnTo>
                    <a:lnTo>
                      <a:pt x="2" y="3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8" name="Freeform 170"/>
              <p:cNvSpPr>
                <a:spLocks/>
              </p:cNvSpPr>
              <p:nvPr/>
            </p:nvSpPr>
            <p:spPr bwMode="auto">
              <a:xfrm>
                <a:off x="5366" y="4874"/>
                <a:ext cx="37" cy="44"/>
              </a:xfrm>
              <a:custGeom>
                <a:avLst/>
                <a:gdLst>
                  <a:gd name="T0" fmla="*/ 37 w 37"/>
                  <a:gd name="T1" fmla="*/ 1 h 44"/>
                  <a:gd name="T2" fmla="*/ 37 w 37"/>
                  <a:gd name="T3" fmla="*/ 5 h 44"/>
                  <a:gd name="T4" fmla="*/ 37 w 37"/>
                  <a:gd name="T5" fmla="*/ 9 h 44"/>
                  <a:gd name="T6" fmla="*/ 37 w 37"/>
                  <a:gd name="T7" fmla="*/ 27 h 44"/>
                  <a:gd name="T8" fmla="*/ 37 w 37"/>
                  <a:gd name="T9" fmla="*/ 33 h 44"/>
                  <a:gd name="T10" fmla="*/ 37 w 37"/>
                  <a:gd name="T11" fmla="*/ 38 h 44"/>
                  <a:gd name="T12" fmla="*/ 37 w 37"/>
                  <a:gd name="T13" fmla="*/ 43 h 44"/>
                  <a:gd name="T14" fmla="*/ 0 w 37"/>
                  <a:gd name="T15" fmla="*/ 21 h 44"/>
                  <a:gd name="T16" fmla="*/ 0 w 37"/>
                  <a:gd name="T17" fmla="*/ 22 h 44"/>
                  <a:gd name="T18" fmla="*/ 37 w 37"/>
                  <a:gd name="T19" fmla="*/ 44 h 44"/>
                  <a:gd name="T20" fmla="*/ 37 w 37"/>
                  <a:gd name="T21" fmla="*/ 0 h 44"/>
                  <a:gd name="T22" fmla="*/ 37 w 37"/>
                  <a:gd name="T23" fmla="*/ 0 h 44"/>
                  <a:gd name="T24" fmla="*/ 37 w 37"/>
                  <a:gd name="T25" fmla="*/ 1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44">
                    <a:moveTo>
                      <a:pt x="37" y="1"/>
                    </a:moveTo>
                    <a:lnTo>
                      <a:pt x="37" y="5"/>
                    </a:lnTo>
                    <a:lnTo>
                      <a:pt x="37" y="9"/>
                    </a:lnTo>
                    <a:lnTo>
                      <a:pt x="37" y="27"/>
                    </a:lnTo>
                    <a:lnTo>
                      <a:pt x="37" y="33"/>
                    </a:lnTo>
                    <a:lnTo>
                      <a:pt x="37" y="38"/>
                    </a:lnTo>
                    <a:lnTo>
                      <a:pt x="37" y="43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37" y="44"/>
                    </a:lnTo>
                    <a:lnTo>
                      <a:pt x="37" y="0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9" name="Freeform 171"/>
              <p:cNvSpPr>
                <a:spLocks/>
              </p:cNvSpPr>
              <p:nvPr/>
            </p:nvSpPr>
            <p:spPr bwMode="auto">
              <a:xfrm>
                <a:off x="5391" y="4875"/>
                <a:ext cx="12" cy="12"/>
              </a:xfrm>
              <a:custGeom>
                <a:avLst/>
                <a:gdLst>
                  <a:gd name="T0" fmla="*/ 12 w 12"/>
                  <a:gd name="T1" fmla="*/ 4 h 12"/>
                  <a:gd name="T2" fmla="*/ 12 w 12"/>
                  <a:gd name="T3" fmla="*/ 0 h 12"/>
                  <a:gd name="T4" fmla="*/ 0 w 12"/>
                  <a:gd name="T5" fmla="*/ 8 h 12"/>
                  <a:gd name="T6" fmla="*/ 0 w 12"/>
                  <a:gd name="T7" fmla="*/ 12 h 12"/>
                  <a:gd name="T8" fmla="*/ 12 w 12"/>
                  <a:gd name="T9" fmla="*/ 4 h 12"/>
                  <a:gd name="T10" fmla="*/ 12 w 12"/>
                  <a:gd name="T11" fmla="*/ 4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4"/>
                    </a:moveTo>
                    <a:lnTo>
                      <a:pt x="12" y="0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0" name="Freeform 172"/>
              <p:cNvSpPr>
                <a:spLocks/>
              </p:cNvSpPr>
              <p:nvPr/>
            </p:nvSpPr>
            <p:spPr bwMode="auto">
              <a:xfrm>
                <a:off x="5389" y="4872"/>
                <a:ext cx="14" cy="11"/>
              </a:xfrm>
              <a:custGeom>
                <a:avLst/>
                <a:gdLst>
                  <a:gd name="T0" fmla="*/ 14 w 14"/>
                  <a:gd name="T1" fmla="*/ 3 h 11"/>
                  <a:gd name="T2" fmla="*/ 14 w 14"/>
                  <a:gd name="T3" fmla="*/ 2 h 11"/>
                  <a:gd name="T4" fmla="*/ 14 w 14"/>
                  <a:gd name="T5" fmla="*/ 0 h 11"/>
                  <a:gd name="T6" fmla="*/ 0 w 14"/>
                  <a:gd name="T7" fmla="*/ 10 h 11"/>
                  <a:gd name="T8" fmla="*/ 2 w 14"/>
                  <a:gd name="T9" fmla="*/ 11 h 11"/>
                  <a:gd name="T10" fmla="*/ 14 w 14"/>
                  <a:gd name="T11" fmla="*/ 3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11">
                    <a:moveTo>
                      <a:pt x="14" y="3"/>
                    </a:moveTo>
                    <a:lnTo>
                      <a:pt x="14" y="2"/>
                    </a:lnTo>
                    <a:lnTo>
                      <a:pt x="14" y="0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1" name="Freeform 173"/>
              <p:cNvSpPr>
                <a:spLocks/>
              </p:cNvSpPr>
              <p:nvPr/>
            </p:nvSpPr>
            <p:spPr bwMode="auto">
              <a:xfrm>
                <a:off x="5386" y="4871"/>
                <a:ext cx="17" cy="11"/>
              </a:xfrm>
              <a:custGeom>
                <a:avLst/>
                <a:gdLst>
                  <a:gd name="T0" fmla="*/ 17 w 17"/>
                  <a:gd name="T1" fmla="*/ 1 h 11"/>
                  <a:gd name="T2" fmla="*/ 14 w 17"/>
                  <a:gd name="T3" fmla="*/ 0 h 11"/>
                  <a:gd name="T4" fmla="*/ 0 w 17"/>
                  <a:gd name="T5" fmla="*/ 9 h 11"/>
                  <a:gd name="T6" fmla="*/ 3 w 17"/>
                  <a:gd name="T7" fmla="*/ 11 h 11"/>
                  <a:gd name="T8" fmla="*/ 17 w 17"/>
                  <a:gd name="T9" fmla="*/ 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7" y="1"/>
                    </a:moveTo>
                    <a:lnTo>
                      <a:pt x="14" y="0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2" name="Freeform 174"/>
              <p:cNvSpPr>
                <a:spLocks/>
              </p:cNvSpPr>
              <p:nvPr/>
            </p:nvSpPr>
            <p:spPr bwMode="auto">
              <a:xfrm>
                <a:off x="5375" y="4883"/>
                <a:ext cx="16" cy="10"/>
              </a:xfrm>
              <a:custGeom>
                <a:avLst/>
                <a:gdLst>
                  <a:gd name="T0" fmla="*/ 16 w 16"/>
                  <a:gd name="T1" fmla="*/ 4 h 10"/>
                  <a:gd name="T2" fmla="*/ 16 w 16"/>
                  <a:gd name="T3" fmla="*/ 0 h 10"/>
                  <a:gd name="T4" fmla="*/ 0 w 16"/>
                  <a:gd name="T5" fmla="*/ 9 h 10"/>
                  <a:gd name="T6" fmla="*/ 3 w 16"/>
                  <a:gd name="T7" fmla="*/ 10 h 10"/>
                  <a:gd name="T8" fmla="*/ 16 w 16"/>
                  <a:gd name="T9" fmla="*/ 4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6" y="4"/>
                    </a:moveTo>
                    <a:lnTo>
                      <a:pt x="16" y="0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3" name="Freeform 175"/>
              <p:cNvSpPr>
                <a:spLocks/>
              </p:cNvSpPr>
              <p:nvPr/>
            </p:nvSpPr>
            <p:spPr bwMode="auto">
              <a:xfrm>
                <a:off x="5387" y="4889"/>
                <a:ext cx="9" cy="8"/>
              </a:xfrm>
              <a:custGeom>
                <a:avLst/>
                <a:gdLst>
                  <a:gd name="T0" fmla="*/ 4 w 9"/>
                  <a:gd name="T1" fmla="*/ 0 h 8"/>
                  <a:gd name="T2" fmla="*/ 0 w 9"/>
                  <a:gd name="T3" fmla="*/ 3 h 8"/>
                  <a:gd name="T4" fmla="*/ 9 w 9"/>
                  <a:gd name="T5" fmla="*/ 8 h 8"/>
                  <a:gd name="T6" fmla="*/ 4 w 9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4" y="0"/>
                    </a:moveTo>
                    <a:lnTo>
                      <a:pt x="0" y="3"/>
                    </a:lnTo>
                    <a:lnTo>
                      <a:pt x="9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5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4" name="Freeform 176"/>
              <p:cNvSpPr>
                <a:spLocks/>
              </p:cNvSpPr>
              <p:nvPr/>
            </p:nvSpPr>
            <p:spPr bwMode="auto">
              <a:xfrm>
                <a:off x="5378" y="4887"/>
                <a:ext cx="25" cy="20"/>
              </a:xfrm>
              <a:custGeom>
                <a:avLst/>
                <a:gdLst>
                  <a:gd name="T0" fmla="*/ 9 w 25"/>
                  <a:gd name="T1" fmla="*/ 5 h 20"/>
                  <a:gd name="T2" fmla="*/ 13 w 25"/>
                  <a:gd name="T3" fmla="*/ 2 h 20"/>
                  <a:gd name="T4" fmla="*/ 13 w 25"/>
                  <a:gd name="T5" fmla="*/ 2 h 20"/>
                  <a:gd name="T6" fmla="*/ 13 w 25"/>
                  <a:gd name="T7" fmla="*/ 0 h 20"/>
                  <a:gd name="T8" fmla="*/ 0 w 25"/>
                  <a:gd name="T9" fmla="*/ 6 h 20"/>
                  <a:gd name="T10" fmla="*/ 25 w 25"/>
                  <a:gd name="T11" fmla="*/ 20 h 20"/>
                  <a:gd name="T12" fmla="*/ 25 w 25"/>
                  <a:gd name="T13" fmla="*/ 14 h 20"/>
                  <a:gd name="T14" fmla="*/ 18 w 25"/>
                  <a:gd name="T15" fmla="*/ 10 h 20"/>
                  <a:gd name="T16" fmla="*/ 9 w 25"/>
                  <a:gd name="T17" fmla="*/ 5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0">
                    <a:moveTo>
                      <a:pt x="9" y="5"/>
                    </a:moveTo>
                    <a:lnTo>
                      <a:pt x="13" y="2"/>
                    </a:lnTo>
                    <a:lnTo>
                      <a:pt x="13" y="0"/>
                    </a:lnTo>
                    <a:lnTo>
                      <a:pt x="0" y="6"/>
                    </a:lnTo>
                    <a:lnTo>
                      <a:pt x="25" y="20"/>
                    </a:lnTo>
                    <a:lnTo>
                      <a:pt x="25" y="14"/>
                    </a:lnTo>
                    <a:lnTo>
                      <a:pt x="18" y="10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5" name="Freeform 177"/>
              <p:cNvSpPr>
                <a:spLocks/>
              </p:cNvSpPr>
              <p:nvPr/>
            </p:nvSpPr>
            <p:spPr bwMode="auto">
              <a:xfrm>
                <a:off x="5391" y="4879"/>
                <a:ext cx="12" cy="10"/>
              </a:xfrm>
              <a:custGeom>
                <a:avLst/>
                <a:gdLst>
                  <a:gd name="T0" fmla="*/ 0 w 12"/>
                  <a:gd name="T1" fmla="*/ 10 h 10"/>
                  <a:gd name="T2" fmla="*/ 0 w 12"/>
                  <a:gd name="T3" fmla="*/ 10 h 10"/>
                  <a:gd name="T4" fmla="*/ 12 w 12"/>
                  <a:gd name="T5" fmla="*/ 4 h 10"/>
                  <a:gd name="T6" fmla="*/ 12 w 12"/>
                  <a:gd name="T7" fmla="*/ 0 h 10"/>
                  <a:gd name="T8" fmla="*/ 12 w 12"/>
                  <a:gd name="T9" fmla="*/ 0 h 10"/>
                  <a:gd name="T10" fmla="*/ 0 w 12"/>
                  <a:gd name="T11" fmla="*/ 8 h 10"/>
                  <a:gd name="T12" fmla="*/ 0 w 12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0" y="10"/>
                    </a:moveTo>
                    <a:lnTo>
                      <a:pt x="0" y="10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0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6" name="Freeform 178"/>
              <p:cNvSpPr>
                <a:spLocks/>
              </p:cNvSpPr>
              <p:nvPr/>
            </p:nvSpPr>
            <p:spPr bwMode="auto">
              <a:xfrm>
                <a:off x="5369" y="4882"/>
                <a:ext cx="34" cy="30"/>
              </a:xfrm>
              <a:custGeom>
                <a:avLst/>
                <a:gdLst>
                  <a:gd name="T0" fmla="*/ 22 w 34"/>
                  <a:gd name="T1" fmla="*/ 1 h 30"/>
                  <a:gd name="T2" fmla="*/ 20 w 34"/>
                  <a:gd name="T3" fmla="*/ 0 h 30"/>
                  <a:gd name="T4" fmla="*/ 0 w 34"/>
                  <a:gd name="T5" fmla="*/ 10 h 30"/>
                  <a:gd name="T6" fmla="*/ 34 w 34"/>
                  <a:gd name="T7" fmla="*/ 30 h 30"/>
                  <a:gd name="T8" fmla="*/ 34 w 34"/>
                  <a:gd name="T9" fmla="*/ 25 h 30"/>
                  <a:gd name="T10" fmla="*/ 9 w 34"/>
                  <a:gd name="T11" fmla="*/ 11 h 30"/>
                  <a:gd name="T12" fmla="*/ 6 w 34"/>
                  <a:gd name="T13" fmla="*/ 10 h 30"/>
                  <a:gd name="T14" fmla="*/ 22 w 34"/>
                  <a:gd name="T15" fmla="*/ 1 h 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" h="30">
                    <a:moveTo>
                      <a:pt x="22" y="1"/>
                    </a:moveTo>
                    <a:lnTo>
                      <a:pt x="20" y="0"/>
                    </a:lnTo>
                    <a:lnTo>
                      <a:pt x="0" y="10"/>
                    </a:lnTo>
                    <a:lnTo>
                      <a:pt x="34" y="30"/>
                    </a:lnTo>
                    <a:lnTo>
                      <a:pt x="34" y="25"/>
                    </a:lnTo>
                    <a:lnTo>
                      <a:pt x="9" y="11"/>
                    </a:lnTo>
                    <a:lnTo>
                      <a:pt x="6" y="10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7" name="Freeform 179"/>
              <p:cNvSpPr>
                <a:spLocks/>
              </p:cNvSpPr>
              <p:nvPr/>
            </p:nvSpPr>
            <p:spPr bwMode="auto">
              <a:xfrm>
                <a:off x="5391" y="4883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6 h 18"/>
                  <a:gd name="T4" fmla="*/ 5 w 12"/>
                  <a:gd name="T5" fmla="*/ 14 h 18"/>
                  <a:gd name="T6" fmla="*/ 12 w 12"/>
                  <a:gd name="T7" fmla="*/ 18 h 18"/>
                  <a:gd name="T8" fmla="*/ 12 w 12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6"/>
                    </a:lnTo>
                    <a:lnTo>
                      <a:pt x="5" y="14"/>
                    </a:lnTo>
                    <a:lnTo>
                      <a:pt x="12" y="1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8" name="Freeform 180"/>
              <p:cNvSpPr>
                <a:spLocks/>
              </p:cNvSpPr>
              <p:nvPr/>
            </p:nvSpPr>
            <p:spPr bwMode="auto">
              <a:xfrm>
                <a:off x="5365" y="4892"/>
                <a:ext cx="38" cy="25"/>
              </a:xfrm>
              <a:custGeom>
                <a:avLst/>
                <a:gdLst>
                  <a:gd name="T0" fmla="*/ 0 w 38"/>
                  <a:gd name="T1" fmla="*/ 3 h 25"/>
                  <a:gd name="T2" fmla="*/ 1 w 38"/>
                  <a:gd name="T3" fmla="*/ 3 h 25"/>
                  <a:gd name="T4" fmla="*/ 38 w 38"/>
                  <a:gd name="T5" fmla="*/ 25 h 25"/>
                  <a:gd name="T6" fmla="*/ 38 w 38"/>
                  <a:gd name="T7" fmla="*/ 20 h 25"/>
                  <a:gd name="T8" fmla="*/ 4 w 38"/>
                  <a:gd name="T9" fmla="*/ 0 h 25"/>
                  <a:gd name="T10" fmla="*/ 0 w 38"/>
                  <a:gd name="T11" fmla="*/ 3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0" y="3"/>
                    </a:moveTo>
                    <a:lnTo>
                      <a:pt x="1" y="3"/>
                    </a:lnTo>
                    <a:lnTo>
                      <a:pt x="38" y="25"/>
                    </a:lnTo>
                    <a:lnTo>
                      <a:pt x="38" y="20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9" name="Freeform 181"/>
              <p:cNvSpPr>
                <a:spLocks/>
              </p:cNvSpPr>
              <p:nvPr/>
            </p:nvSpPr>
            <p:spPr bwMode="auto">
              <a:xfrm>
                <a:off x="5371" y="4859"/>
                <a:ext cx="15" cy="30"/>
              </a:xfrm>
              <a:custGeom>
                <a:avLst/>
                <a:gdLst>
                  <a:gd name="T0" fmla="*/ 0 w 15"/>
                  <a:gd name="T1" fmla="*/ 30 h 30"/>
                  <a:gd name="T2" fmla="*/ 15 w 15"/>
                  <a:gd name="T3" fmla="*/ 21 h 30"/>
                  <a:gd name="T4" fmla="*/ 0 w 15"/>
                  <a:gd name="T5" fmla="*/ 0 h 30"/>
                  <a:gd name="T6" fmla="*/ 0 w 15"/>
                  <a:gd name="T7" fmla="*/ 30 h 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30">
                    <a:moveTo>
                      <a:pt x="0" y="30"/>
                    </a:moveTo>
                    <a:lnTo>
                      <a:pt x="15" y="21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0" name="Freeform 182"/>
              <p:cNvSpPr>
                <a:spLocks/>
              </p:cNvSpPr>
              <p:nvPr/>
            </p:nvSpPr>
            <p:spPr bwMode="auto">
              <a:xfrm>
                <a:off x="5432" y="4883"/>
                <a:ext cx="90" cy="80"/>
              </a:xfrm>
              <a:custGeom>
                <a:avLst/>
                <a:gdLst>
                  <a:gd name="T0" fmla="*/ 87 w 68"/>
                  <a:gd name="T1" fmla="*/ 46 h 61"/>
                  <a:gd name="T2" fmla="*/ 85 w 68"/>
                  <a:gd name="T3" fmla="*/ 41 h 61"/>
                  <a:gd name="T4" fmla="*/ 73 w 68"/>
                  <a:gd name="T5" fmla="*/ 29 h 61"/>
                  <a:gd name="T6" fmla="*/ 42 w 68"/>
                  <a:gd name="T7" fmla="*/ 12 h 61"/>
                  <a:gd name="T8" fmla="*/ 30 w 68"/>
                  <a:gd name="T9" fmla="*/ 5 h 61"/>
                  <a:gd name="T10" fmla="*/ 28 w 68"/>
                  <a:gd name="T11" fmla="*/ 4 h 61"/>
                  <a:gd name="T12" fmla="*/ 20 w 68"/>
                  <a:gd name="T13" fmla="*/ 1 h 61"/>
                  <a:gd name="T14" fmla="*/ 15 w 68"/>
                  <a:gd name="T15" fmla="*/ 1 h 61"/>
                  <a:gd name="T16" fmla="*/ 9 w 68"/>
                  <a:gd name="T17" fmla="*/ 1 h 61"/>
                  <a:gd name="T18" fmla="*/ 7 w 68"/>
                  <a:gd name="T19" fmla="*/ 1 h 61"/>
                  <a:gd name="T20" fmla="*/ 7 w 68"/>
                  <a:gd name="T21" fmla="*/ 1 h 61"/>
                  <a:gd name="T22" fmla="*/ 5 w 68"/>
                  <a:gd name="T23" fmla="*/ 1 h 61"/>
                  <a:gd name="T24" fmla="*/ 4 w 68"/>
                  <a:gd name="T25" fmla="*/ 1 h 61"/>
                  <a:gd name="T26" fmla="*/ 3 w 68"/>
                  <a:gd name="T27" fmla="*/ 1 h 61"/>
                  <a:gd name="T28" fmla="*/ 3 w 68"/>
                  <a:gd name="T29" fmla="*/ 1 h 61"/>
                  <a:gd name="T30" fmla="*/ 1 w 68"/>
                  <a:gd name="T31" fmla="*/ 3 h 61"/>
                  <a:gd name="T32" fmla="*/ 0 w 68"/>
                  <a:gd name="T33" fmla="*/ 3 h 61"/>
                  <a:gd name="T34" fmla="*/ 0 w 68"/>
                  <a:gd name="T35" fmla="*/ 54 h 61"/>
                  <a:gd name="T36" fmla="*/ 45 w 68"/>
                  <a:gd name="T37" fmla="*/ 80 h 61"/>
                  <a:gd name="T38" fmla="*/ 90 w 68"/>
                  <a:gd name="T39" fmla="*/ 54 h 61"/>
                  <a:gd name="T40" fmla="*/ 89 w 68"/>
                  <a:gd name="T41" fmla="*/ 49 h 61"/>
                  <a:gd name="T42" fmla="*/ 89 w 68"/>
                  <a:gd name="T43" fmla="*/ 49 h 61"/>
                  <a:gd name="T44" fmla="*/ 87 w 68"/>
                  <a:gd name="T45" fmla="*/ 46 h 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8" h="61">
                    <a:moveTo>
                      <a:pt x="66" y="35"/>
                    </a:moveTo>
                    <a:cubicBezTo>
                      <a:pt x="65" y="33"/>
                      <a:pt x="65" y="32"/>
                      <a:pt x="64" y="31"/>
                    </a:cubicBezTo>
                    <a:cubicBezTo>
                      <a:pt x="62" y="27"/>
                      <a:pt x="59" y="24"/>
                      <a:pt x="55" y="22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3"/>
                      <a:pt x="22" y="3"/>
                      <a:pt x="21" y="3"/>
                    </a:cubicBezTo>
                    <a:cubicBezTo>
                      <a:pt x="19" y="1"/>
                      <a:pt x="17" y="1"/>
                      <a:pt x="15" y="1"/>
                    </a:cubicBezTo>
                    <a:cubicBezTo>
                      <a:pt x="13" y="1"/>
                      <a:pt x="12" y="0"/>
                      <a:pt x="11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7" y="40"/>
                      <a:pt x="67" y="39"/>
                      <a:pt x="67" y="3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6" y="36"/>
                      <a:pt x="66" y="35"/>
                      <a:pt x="66" y="3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1" name="Freeform 183"/>
              <p:cNvSpPr>
                <a:spLocks/>
              </p:cNvSpPr>
              <p:nvPr/>
            </p:nvSpPr>
            <p:spPr bwMode="auto">
              <a:xfrm>
                <a:off x="5474" y="4892"/>
                <a:ext cx="70" cy="73"/>
              </a:xfrm>
              <a:custGeom>
                <a:avLst/>
                <a:gdLst>
                  <a:gd name="T0" fmla="*/ 42 w 53"/>
                  <a:gd name="T1" fmla="*/ 32 h 55"/>
                  <a:gd name="T2" fmla="*/ 45 w 53"/>
                  <a:gd name="T3" fmla="*/ 37 h 55"/>
                  <a:gd name="T4" fmla="*/ 46 w 53"/>
                  <a:gd name="T5" fmla="*/ 40 h 55"/>
                  <a:gd name="T6" fmla="*/ 46 w 53"/>
                  <a:gd name="T7" fmla="*/ 40 h 55"/>
                  <a:gd name="T8" fmla="*/ 48 w 53"/>
                  <a:gd name="T9" fmla="*/ 45 h 55"/>
                  <a:gd name="T10" fmla="*/ 3 w 53"/>
                  <a:gd name="T11" fmla="*/ 72 h 55"/>
                  <a:gd name="T12" fmla="*/ 9 w 53"/>
                  <a:gd name="T13" fmla="*/ 73 h 55"/>
                  <a:gd name="T14" fmla="*/ 70 w 53"/>
                  <a:gd name="T15" fmla="*/ 38 h 55"/>
                  <a:gd name="T16" fmla="*/ 7 w 53"/>
                  <a:gd name="T17" fmla="*/ 0 h 55"/>
                  <a:gd name="T18" fmla="*/ 0 w 53"/>
                  <a:gd name="T19" fmla="*/ 3 h 55"/>
                  <a:gd name="T20" fmla="*/ 30 w 53"/>
                  <a:gd name="T21" fmla="*/ 20 h 55"/>
                  <a:gd name="T22" fmla="*/ 42 w 53"/>
                  <a:gd name="T23" fmla="*/ 32 h 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3" h="55">
                    <a:moveTo>
                      <a:pt x="32" y="24"/>
                    </a:moveTo>
                    <a:cubicBezTo>
                      <a:pt x="33" y="25"/>
                      <a:pt x="33" y="26"/>
                      <a:pt x="34" y="28"/>
                    </a:cubicBezTo>
                    <a:cubicBezTo>
                      <a:pt x="34" y="28"/>
                      <a:pt x="34" y="29"/>
                      <a:pt x="35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2"/>
                      <a:pt x="35" y="33"/>
                      <a:pt x="36" y="3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7" y="17"/>
                      <a:pt x="30" y="20"/>
                      <a:pt x="32" y="24"/>
                    </a:cubicBez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2" name="Freeform 184"/>
              <p:cNvSpPr>
                <a:spLocks/>
              </p:cNvSpPr>
              <p:nvPr/>
            </p:nvSpPr>
            <p:spPr bwMode="auto">
              <a:xfrm>
                <a:off x="5432" y="4885"/>
                <a:ext cx="73" cy="52"/>
              </a:xfrm>
              <a:custGeom>
                <a:avLst/>
                <a:gdLst>
                  <a:gd name="T0" fmla="*/ 73 w 55"/>
                  <a:gd name="T1" fmla="*/ 28 h 39"/>
                  <a:gd name="T2" fmla="*/ 66 w 55"/>
                  <a:gd name="T3" fmla="*/ 23 h 39"/>
                  <a:gd name="T4" fmla="*/ 65 w 55"/>
                  <a:gd name="T5" fmla="*/ 23 h 39"/>
                  <a:gd name="T6" fmla="*/ 57 w 55"/>
                  <a:gd name="T7" fmla="*/ 23 h 39"/>
                  <a:gd name="T8" fmla="*/ 56 w 55"/>
                  <a:gd name="T9" fmla="*/ 23 h 39"/>
                  <a:gd name="T10" fmla="*/ 46 w 55"/>
                  <a:gd name="T11" fmla="*/ 25 h 39"/>
                  <a:gd name="T12" fmla="*/ 46 w 55"/>
                  <a:gd name="T13" fmla="*/ 25 h 39"/>
                  <a:gd name="T14" fmla="*/ 3 w 55"/>
                  <a:gd name="T15" fmla="*/ 0 h 39"/>
                  <a:gd name="T16" fmla="*/ 1 w 55"/>
                  <a:gd name="T17" fmla="*/ 0 h 39"/>
                  <a:gd name="T18" fmla="*/ 0 w 55"/>
                  <a:gd name="T19" fmla="*/ 0 h 39"/>
                  <a:gd name="T20" fmla="*/ 0 w 55"/>
                  <a:gd name="T21" fmla="*/ 52 h 39"/>
                  <a:gd name="T22" fmla="*/ 1 w 55"/>
                  <a:gd name="T23" fmla="*/ 52 h 39"/>
                  <a:gd name="T24" fmla="*/ 1 w 55"/>
                  <a:gd name="T25" fmla="*/ 1 h 39"/>
                  <a:gd name="T26" fmla="*/ 45 w 55"/>
                  <a:gd name="T27" fmla="*/ 27 h 39"/>
                  <a:gd name="T28" fmla="*/ 46 w 55"/>
                  <a:gd name="T29" fmla="*/ 27 h 39"/>
                  <a:gd name="T30" fmla="*/ 54 w 55"/>
                  <a:gd name="T31" fmla="*/ 24 h 39"/>
                  <a:gd name="T32" fmla="*/ 60 w 55"/>
                  <a:gd name="T33" fmla="*/ 24 h 39"/>
                  <a:gd name="T34" fmla="*/ 73 w 55"/>
                  <a:gd name="T35" fmla="*/ 28 h 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5" h="39">
                    <a:moveTo>
                      <a:pt x="55" y="21"/>
                    </a:moveTo>
                    <a:cubicBezTo>
                      <a:pt x="50" y="17"/>
                      <a:pt x="50" y="17"/>
                      <a:pt x="50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5" y="17"/>
                      <a:pt x="43" y="17"/>
                    </a:cubicBezTo>
                    <a:cubicBezTo>
                      <a:pt x="43" y="17"/>
                      <a:pt x="42" y="17"/>
                      <a:pt x="42" y="17"/>
                    </a:cubicBezTo>
                    <a:cubicBezTo>
                      <a:pt x="40" y="17"/>
                      <a:pt x="37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7" y="19"/>
                      <a:pt x="39" y="19"/>
                      <a:pt x="41" y="18"/>
                    </a:cubicBezTo>
                    <a:cubicBezTo>
                      <a:pt x="43" y="18"/>
                      <a:pt x="44" y="18"/>
                      <a:pt x="45" y="18"/>
                    </a:cubicBezTo>
                    <a:cubicBezTo>
                      <a:pt x="49" y="18"/>
                      <a:pt x="52" y="19"/>
                      <a:pt x="55" y="2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3" name="Freeform 185"/>
              <p:cNvSpPr>
                <a:spLocks/>
              </p:cNvSpPr>
              <p:nvPr/>
            </p:nvSpPr>
            <p:spPr bwMode="auto">
              <a:xfrm>
                <a:off x="5435" y="4884"/>
                <a:ext cx="63" cy="27"/>
              </a:xfrm>
              <a:custGeom>
                <a:avLst/>
                <a:gdLst>
                  <a:gd name="T0" fmla="*/ 43 w 48"/>
                  <a:gd name="T1" fmla="*/ 27 h 20"/>
                  <a:gd name="T2" fmla="*/ 43 w 48"/>
                  <a:gd name="T3" fmla="*/ 27 h 20"/>
                  <a:gd name="T4" fmla="*/ 53 w 48"/>
                  <a:gd name="T5" fmla="*/ 24 h 20"/>
                  <a:gd name="T6" fmla="*/ 54 w 48"/>
                  <a:gd name="T7" fmla="*/ 24 h 20"/>
                  <a:gd name="T8" fmla="*/ 62 w 48"/>
                  <a:gd name="T9" fmla="*/ 24 h 20"/>
                  <a:gd name="T10" fmla="*/ 63 w 48"/>
                  <a:gd name="T11" fmla="*/ 24 h 20"/>
                  <a:gd name="T12" fmla="*/ 28 w 48"/>
                  <a:gd name="T13" fmla="*/ 4 h 20"/>
                  <a:gd name="T14" fmla="*/ 25 w 48"/>
                  <a:gd name="T15" fmla="*/ 3 h 20"/>
                  <a:gd name="T16" fmla="*/ 12 w 48"/>
                  <a:gd name="T17" fmla="*/ 0 h 20"/>
                  <a:gd name="T18" fmla="*/ 7 w 48"/>
                  <a:gd name="T19" fmla="*/ 0 h 20"/>
                  <a:gd name="T20" fmla="*/ 4 w 48"/>
                  <a:gd name="T21" fmla="*/ 0 h 20"/>
                  <a:gd name="T22" fmla="*/ 4 w 48"/>
                  <a:gd name="T23" fmla="*/ 0 h 20"/>
                  <a:gd name="T24" fmla="*/ 1 w 48"/>
                  <a:gd name="T25" fmla="*/ 0 h 20"/>
                  <a:gd name="T26" fmla="*/ 0 w 48"/>
                  <a:gd name="T27" fmla="*/ 1 h 20"/>
                  <a:gd name="T28" fmla="*/ 0 w 48"/>
                  <a:gd name="T29" fmla="*/ 1 h 20"/>
                  <a:gd name="T30" fmla="*/ 43 w 48"/>
                  <a:gd name="T31" fmla="*/ 27 h 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" h="20">
                    <a:moveTo>
                      <a:pt x="33" y="20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5" y="19"/>
                      <a:pt x="38" y="18"/>
                      <a:pt x="40" y="18"/>
                    </a:cubicBezTo>
                    <a:cubicBezTo>
                      <a:pt x="40" y="18"/>
                      <a:pt x="41" y="18"/>
                      <a:pt x="41" y="18"/>
                    </a:cubicBezTo>
                    <a:cubicBezTo>
                      <a:pt x="43" y="18"/>
                      <a:pt x="45" y="18"/>
                      <a:pt x="47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2"/>
                      <a:pt x="20" y="2"/>
                      <a:pt x="19" y="2"/>
                    </a:cubicBezTo>
                    <a:cubicBezTo>
                      <a:pt x="16" y="0"/>
                      <a:pt x="13" y="0"/>
                      <a:pt x="9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4" name="Freeform 186"/>
              <p:cNvSpPr>
                <a:spLocks noEditPoints="1"/>
              </p:cNvSpPr>
              <p:nvPr/>
            </p:nvSpPr>
            <p:spPr bwMode="auto">
              <a:xfrm>
                <a:off x="5433" y="4887"/>
                <a:ext cx="44" cy="76"/>
              </a:xfrm>
              <a:custGeom>
                <a:avLst/>
                <a:gdLst>
                  <a:gd name="T0" fmla="*/ 0 w 44"/>
                  <a:gd name="T1" fmla="*/ 0 h 76"/>
                  <a:gd name="T2" fmla="*/ 0 w 44"/>
                  <a:gd name="T3" fmla="*/ 50 h 76"/>
                  <a:gd name="T4" fmla="*/ 44 w 44"/>
                  <a:gd name="T5" fmla="*/ 76 h 76"/>
                  <a:gd name="T6" fmla="*/ 44 w 44"/>
                  <a:gd name="T7" fmla="*/ 25 h 76"/>
                  <a:gd name="T8" fmla="*/ 0 w 44"/>
                  <a:gd name="T9" fmla="*/ 0 h 76"/>
                  <a:gd name="T10" fmla="*/ 7 w 44"/>
                  <a:gd name="T11" fmla="*/ 6 h 76"/>
                  <a:gd name="T12" fmla="*/ 10 w 44"/>
                  <a:gd name="T13" fmla="*/ 8 h 76"/>
                  <a:gd name="T14" fmla="*/ 39 w 44"/>
                  <a:gd name="T15" fmla="*/ 25 h 76"/>
                  <a:gd name="T16" fmla="*/ 40 w 44"/>
                  <a:gd name="T17" fmla="*/ 26 h 76"/>
                  <a:gd name="T18" fmla="*/ 40 w 44"/>
                  <a:gd name="T19" fmla="*/ 28 h 76"/>
                  <a:gd name="T20" fmla="*/ 41 w 44"/>
                  <a:gd name="T21" fmla="*/ 28 h 76"/>
                  <a:gd name="T22" fmla="*/ 41 w 44"/>
                  <a:gd name="T23" fmla="*/ 71 h 76"/>
                  <a:gd name="T24" fmla="*/ 3 w 44"/>
                  <a:gd name="T25" fmla="*/ 50 h 76"/>
                  <a:gd name="T26" fmla="*/ 3 w 44"/>
                  <a:gd name="T27" fmla="*/ 49 h 76"/>
                  <a:gd name="T28" fmla="*/ 3 w 44"/>
                  <a:gd name="T29" fmla="*/ 49 h 76"/>
                  <a:gd name="T30" fmla="*/ 3 w 44"/>
                  <a:gd name="T31" fmla="*/ 5 h 76"/>
                  <a:gd name="T32" fmla="*/ 7 w 44"/>
                  <a:gd name="T33" fmla="*/ 6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76">
                    <a:moveTo>
                      <a:pt x="0" y="0"/>
                    </a:moveTo>
                    <a:lnTo>
                      <a:pt x="0" y="50"/>
                    </a:lnTo>
                    <a:lnTo>
                      <a:pt x="44" y="76"/>
                    </a:lnTo>
                    <a:lnTo>
                      <a:pt x="44" y="25"/>
                    </a:lnTo>
                    <a:lnTo>
                      <a:pt x="0" y="0"/>
                    </a:lnTo>
                    <a:close/>
                    <a:moveTo>
                      <a:pt x="7" y="6"/>
                    </a:moveTo>
                    <a:lnTo>
                      <a:pt x="10" y="8"/>
                    </a:lnTo>
                    <a:lnTo>
                      <a:pt x="39" y="25"/>
                    </a:lnTo>
                    <a:lnTo>
                      <a:pt x="40" y="26"/>
                    </a:lnTo>
                    <a:lnTo>
                      <a:pt x="40" y="28"/>
                    </a:lnTo>
                    <a:lnTo>
                      <a:pt x="41" y="28"/>
                    </a:lnTo>
                    <a:lnTo>
                      <a:pt x="41" y="71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3" y="5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5" name="Freeform 187"/>
              <p:cNvSpPr>
                <a:spLocks/>
              </p:cNvSpPr>
              <p:nvPr/>
            </p:nvSpPr>
            <p:spPr bwMode="auto">
              <a:xfrm>
                <a:off x="5436" y="4892"/>
                <a:ext cx="4" cy="44"/>
              </a:xfrm>
              <a:custGeom>
                <a:avLst/>
                <a:gdLst>
                  <a:gd name="T0" fmla="*/ 4 w 4"/>
                  <a:gd name="T1" fmla="*/ 5 h 44"/>
                  <a:gd name="T2" fmla="*/ 4 w 4"/>
                  <a:gd name="T3" fmla="*/ 1 h 44"/>
                  <a:gd name="T4" fmla="*/ 0 w 4"/>
                  <a:gd name="T5" fmla="*/ 0 h 44"/>
                  <a:gd name="T6" fmla="*/ 0 w 4"/>
                  <a:gd name="T7" fmla="*/ 44 h 44"/>
                  <a:gd name="T8" fmla="*/ 4 w 4"/>
                  <a:gd name="T9" fmla="*/ 41 h 44"/>
                  <a:gd name="T10" fmla="*/ 4 w 4"/>
                  <a:gd name="T11" fmla="*/ 5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44">
                    <a:moveTo>
                      <a:pt x="4" y="5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4" y="41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6" name="Freeform 188"/>
              <p:cNvSpPr>
                <a:spLocks/>
              </p:cNvSpPr>
              <p:nvPr/>
            </p:nvSpPr>
            <p:spPr bwMode="auto">
              <a:xfrm>
                <a:off x="5440" y="4893"/>
                <a:ext cx="3" cy="7"/>
              </a:xfrm>
              <a:custGeom>
                <a:avLst/>
                <a:gdLst>
                  <a:gd name="T0" fmla="*/ 0 w 3"/>
                  <a:gd name="T1" fmla="*/ 0 h 7"/>
                  <a:gd name="T2" fmla="*/ 0 w 3"/>
                  <a:gd name="T3" fmla="*/ 4 h 7"/>
                  <a:gd name="T4" fmla="*/ 3 w 3"/>
                  <a:gd name="T5" fmla="*/ 7 h 7"/>
                  <a:gd name="T6" fmla="*/ 3 w 3"/>
                  <a:gd name="T7" fmla="*/ 2 h 7"/>
                  <a:gd name="T8" fmla="*/ 0 w 3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7" name="Freeform 189"/>
              <p:cNvSpPr>
                <a:spLocks/>
              </p:cNvSpPr>
              <p:nvPr/>
            </p:nvSpPr>
            <p:spPr bwMode="auto">
              <a:xfrm>
                <a:off x="5443" y="4895"/>
                <a:ext cx="29" cy="26"/>
              </a:xfrm>
              <a:custGeom>
                <a:avLst/>
                <a:gdLst>
                  <a:gd name="T0" fmla="*/ 0 w 29"/>
                  <a:gd name="T1" fmla="*/ 5 h 26"/>
                  <a:gd name="T2" fmla="*/ 14 w 29"/>
                  <a:gd name="T3" fmla="*/ 26 h 26"/>
                  <a:gd name="T4" fmla="*/ 29 w 29"/>
                  <a:gd name="T5" fmla="*/ 17 h 26"/>
                  <a:gd name="T6" fmla="*/ 0 w 29"/>
                  <a:gd name="T7" fmla="*/ 0 h 26"/>
                  <a:gd name="T8" fmla="*/ 0 w 29"/>
                  <a:gd name="T9" fmla="*/ 5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0" y="5"/>
                    </a:moveTo>
                    <a:lnTo>
                      <a:pt x="14" y="26"/>
                    </a:lnTo>
                    <a:lnTo>
                      <a:pt x="29" y="17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8" name="Freeform 190"/>
              <p:cNvSpPr>
                <a:spLocks/>
              </p:cNvSpPr>
              <p:nvPr/>
            </p:nvSpPr>
            <p:spPr bwMode="auto">
              <a:xfrm>
                <a:off x="5440" y="4897"/>
                <a:ext cx="20" cy="36"/>
              </a:xfrm>
              <a:custGeom>
                <a:avLst/>
                <a:gdLst>
                  <a:gd name="T0" fmla="*/ 3 w 20"/>
                  <a:gd name="T1" fmla="*/ 3 h 36"/>
                  <a:gd name="T2" fmla="*/ 0 w 20"/>
                  <a:gd name="T3" fmla="*/ 0 h 36"/>
                  <a:gd name="T4" fmla="*/ 0 w 20"/>
                  <a:gd name="T5" fmla="*/ 36 h 36"/>
                  <a:gd name="T6" fmla="*/ 20 w 20"/>
                  <a:gd name="T7" fmla="*/ 24 h 36"/>
                  <a:gd name="T8" fmla="*/ 17 w 20"/>
                  <a:gd name="T9" fmla="*/ 24 h 36"/>
                  <a:gd name="T10" fmla="*/ 3 w 20"/>
                  <a:gd name="T11" fmla="*/ 32 h 36"/>
                  <a:gd name="T12" fmla="*/ 3 w 20"/>
                  <a:gd name="T13" fmla="*/ 3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36">
                    <a:moveTo>
                      <a:pt x="3" y="3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17" y="24"/>
                    </a:lnTo>
                    <a:lnTo>
                      <a:pt x="3" y="32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9" name="Freeform 191"/>
              <p:cNvSpPr>
                <a:spLocks/>
              </p:cNvSpPr>
              <p:nvPr/>
            </p:nvSpPr>
            <p:spPr bwMode="auto">
              <a:xfrm>
                <a:off x="5436" y="4915"/>
                <a:ext cx="38" cy="43"/>
              </a:xfrm>
              <a:custGeom>
                <a:avLst/>
                <a:gdLst>
                  <a:gd name="T0" fmla="*/ 37 w 38"/>
                  <a:gd name="T1" fmla="*/ 1 h 43"/>
                  <a:gd name="T2" fmla="*/ 37 w 38"/>
                  <a:gd name="T3" fmla="*/ 5 h 43"/>
                  <a:gd name="T4" fmla="*/ 37 w 38"/>
                  <a:gd name="T5" fmla="*/ 9 h 43"/>
                  <a:gd name="T6" fmla="*/ 37 w 38"/>
                  <a:gd name="T7" fmla="*/ 27 h 43"/>
                  <a:gd name="T8" fmla="*/ 37 w 38"/>
                  <a:gd name="T9" fmla="*/ 33 h 43"/>
                  <a:gd name="T10" fmla="*/ 37 w 38"/>
                  <a:gd name="T11" fmla="*/ 38 h 43"/>
                  <a:gd name="T12" fmla="*/ 37 w 38"/>
                  <a:gd name="T13" fmla="*/ 43 h 43"/>
                  <a:gd name="T14" fmla="*/ 0 w 38"/>
                  <a:gd name="T15" fmla="*/ 21 h 43"/>
                  <a:gd name="T16" fmla="*/ 0 w 38"/>
                  <a:gd name="T17" fmla="*/ 22 h 43"/>
                  <a:gd name="T18" fmla="*/ 38 w 38"/>
                  <a:gd name="T19" fmla="*/ 43 h 43"/>
                  <a:gd name="T20" fmla="*/ 38 w 38"/>
                  <a:gd name="T21" fmla="*/ 0 h 43"/>
                  <a:gd name="T22" fmla="*/ 37 w 38"/>
                  <a:gd name="T23" fmla="*/ 0 h 43"/>
                  <a:gd name="T24" fmla="*/ 37 w 38"/>
                  <a:gd name="T25" fmla="*/ 1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8" h="43">
                    <a:moveTo>
                      <a:pt x="37" y="1"/>
                    </a:moveTo>
                    <a:lnTo>
                      <a:pt x="37" y="5"/>
                    </a:lnTo>
                    <a:lnTo>
                      <a:pt x="37" y="9"/>
                    </a:lnTo>
                    <a:lnTo>
                      <a:pt x="37" y="27"/>
                    </a:lnTo>
                    <a:lnTo>
                      <a:pt x="37" y="33"/>
                    </a:lnTo>
                    <a:lnTo>
                      <a:pt x="37" y="38"/>
                    </a:lnTo>
                    <a:lnTo>
                      <a:pt x="37" y="43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38" y="43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0" name="Freeform 192"/>
              <p:cNvSpPr>
                <a:spLocks/>
              </p:cNvSpPr>
              <p:nvPr/>
            </p:nvSpPr>
            <p:spPr bwMode="auto">
              <a:xfrm>
                <a:off x="5461" y="4916"/>
                <a:ext cx="12" cy="12"/>
              </a:xfrm>
              <a:custGeom>
                <a:avLst/>
                <a:gdLst>
                  <a:gd name="T0" fmla="*/ 12 w 12"/>
                  <a:gd name="T1" fmla="*/ 4 h 12"/>
                  <a:gd name="T2" fmla="*/ 12 w 12"/>
                  <a:gd name="T3" fmla="*/ 0 h 12"/>
                  <a:gd name="T4" fmla="*/ 0 w 12"/>
                  <a:gd name="T5" fmla="*/ 8 h 12"/>
                  <a:gd name="T6" fmla="*/ 0 w 12"/>
                  <a:gd name="T7" fmla="*/ 12 h 12"/>
                  <a:gd name="T8" fmla="*/ 12 w 12"/>
                  <a:gd name="T9" fmla="*/ 4 h 12"/>
                  <a:gd name="T10" fmla="*/ 12 w 12"/>
                  <a:gd name="T11" fmla="*/ 4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4"/>
                    </a:moveTo>
                    <a:lnTo>
                      <a:pt x="12" y="0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1" name="Freeform 193"/>
              <p:cNvSpPr>
                <a:spLocks/>
              </p:cNvSpPr>
              <p:nvPr/>
            </p:nvSpPr>
            <p:spPr bwMode="auto">
              <a:xfrm>
                <a:off x="5460" y="4913"/>
                <a:ext cx="13" cy="11"/>
              </a:xfrm>
              <a:custGeom>
                <a:avLst/>
                <a:gdLst>
                  <a:gd name="T0" fmla="*/ 13 w 13"/>
                  <a:gd name="T1" fmla="*/ 3 h 11"/>
                  <a:gd name="T2" fmla="*/ 13 w 13"/>
                  <a:gd name="T3" fmla="*/ 2 h 11"/>
                  <a:gd name="T4" fmla="*/ 13 w 13"/>
                  <a:gd name="T5" fmla="*/ 0 h 11"/>
                  <a:gd name="T6" fmla="*/ 0 w 13"/>
                  <a:gd name="T7" fmla="*/ 8 h 11"/>
                  <a:gd name="T8" fmla="*/ 1 w 13"/>
                  <a:gd name="T9" fmla="*/ 11 h 11"/>
                  <a:gd name="T10" fmla="*/ 13 w 13"/>
                  <a:gd name="T11" fmla="*/ 3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1">
                    <a:moveTo>
                      <a:pt x="13" y="3"/>
                    </a:moveTo>
                    <a:lnTo>
                      <a:pt x="13" y="2"/>
                    </a:lnTo>
                    <a:lnTo>
                      <a:pt x="13" y="0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2" name="Freeform 194"/>
              <p:cNvSpPr>
                <a:spLocks/>
              </p:cNvSpPr>
              <p:nvPr/>
            </p:nvSpPr>
            <p:spPr bwMode="auto">
              <a:xfrm>
                <a:off x="5457" y="4912"/>
                <a:ext cx="16" cy="9"/>
              </a:xfrm>
              <a:custGeom>
                <a:avLst/>
                <a:gdLst>
                  <a:gd name="T0" fmla="*/ 16 w 16"/>
                  <a:gd name="T1" fmla="*/ 1 h 9"/>
                  <a:gd name="T2" fmla="*/ 15 w 16"/>
                  <a:gd name="T3" fmla="*/ 0 h 9"/>
                  <a:gd name="T4" fmla="*/ 0 w 16"/>
                  <a:gd name="T5" fmla="*/ 9 h 9"/>
                  <a:gd name="T6" fmla="*/ 3 w 16"/>
                  <a:gd name="T7" fmla="*/ 9 h 9"/>
                  <a:gd name="T8" fmla="*/ 16 w 16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6" y="1"/>
                    </a:moveTo>
                    <a:lnTo>
                      <a:pt x="15" y="0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3" name="Freeform 195"/>
              <p:cNvSpPr>
                <a:spLocks/>
              </p:cNvSpPr>
              <p:nvPr/>
            </p:nvSpPr>
            <p:spPr bwMode="auto">
              <a:xfrm>
                <a:off x="5445" y="4924"/>
                <a:ext cx="16" cy="10"/>
              </a:xfrm>
              <a:custGeom>
                <a:avLst/>
                <a:gdLst>
                  <a:gd name="T0" fmla="*/ 16 w 16"/>
                  <a:gd name="T1" fmla="*/ 4 h 10"/>
                  <a:gd name="T2" fmla="*/ 16 w 16"/>
                  <a:gd name="T3" fmla="*/ 0 h 10"/>
                  <a:gd name="T4" fmla="*/ 0 w 16"/>
                  <a:gd name="T5" fmla="*/ 8 h 10"/>
                  <a:gd name="T6" fmla="*/ 4 w 16"/>
                  <a:gd name="T7" fmla="*/ 10 h 10"/>
                  <a:gd name="T8" fmla="*/ 16 w 16"/>
                  <a:gd name="T9" fmla="*/ 4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6" y="4"/>
                    </a:moveTo>
                    <a:lnTo>
                      <a:pt x="16" y="0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4" name="Freeform 196"/>
              <p:cNvSpPr>
                <a:spLocks/>
              </p:cNvSpPr>
              <p:nvPr/>
            </p:nvSpPr>
            <p:spPr bwMode="auto">
              <a:xfrm>
                <a:off x="5457" y="4930"/>
                <a:ext cx="11" cy="8"/>
              </a:xfrm>
              <a:custGeom>
                <a:avLst/>
                <a:gdLst>
                  <a:gd name="T0" fmla="*/ 6 w 11"/>
                  <a:gd name="T1" fmla="*/ 0 h 8"/>
                  <a:gd name="T2" fmla="*/ 0 w 11"/>
                  <a:gd name="T3" fmla="*/ 3 h 8"/>
                  <a:gd name="T4" fmla="*/ 11 w 11"/>
                  <a:gd name="T5" fmla="*/ 8 h 8"/>
                  <a:gd name="T6" fmla="*/ 6 w 11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6" y="0"/>
                    </a:moveTo>
                    <a:lnTo>
                      <a:pt x="0" y="3"/>
                    </a:lnTo>
                    <a:lnTo>
                      <a:pt x="11" y="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5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5" name="Freeform 197"/>
              <p:cNvSpPr>
                <a:spLocks/>
              </p:cNvSpPr>
              <p:nvPr/>
            </p:nvSpPr>
            <p:spPr bwMode="auto">
              <a:xfrm>
                <a:off x="5449" y="4928"/>
                <a:ext cx="24" cy="20"/>
              </a:xfrm>
              <a:custGeom>
                <a:avLst/>
                <a:gdLst>
                  <a:gd name="T0" fmla="*/ 8 w 24"/>
                  <a:gd name="T1" fmla="*/ 5 h 20"/>
                  <a:gd name="T2" fmla="*/ 14 w 24"/>
                  <a:gd name="T3" fmla="*/ 2 h 20"/>
                  <a:gd name="T4" fmla="*/ 12 w 24"/>
                  <a:gd name="T5" fmla="*/ 1 h 20"/>
                  <a:gd name="T6" fmla="*/ 12 w 24"/>
                  <a:gd name="T7" fmla="*/ 0 h 20"/>
                  <a:gd name="T8" fmla="*/ 0 w 24"/>
                  <a:gd name="T9" fmla="*/ 6 h 20"/>
                  <a:gd name="T10" fmla="*/ 24 w 24"/>
                  <a:gd name="T11" fmla="*/ 20 h 20"/>
                  <a:gd name="T12" fmla="*/ 24 w 24"/>
                  <a:gd name="T13" fmla="*/ 14 h 20"/>
                  <a:gd name="T14" fmla="*/ 19 w 24"/>
                  <a:gd name="T15" fmla="*/ 10 h 20"/>
                  <a:gd name="T16" fmla="*/ 8 w 24"/>
                  <a:gd name="T17" fmla="*/ 5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20">
                    <a:moveTo>
                      <a:pt x="8" y="5"/>
                    </a:moveTo>
                    <a:lnTo>
                      <a:pt x="14" y="2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24" y="20"/>
                    </a:lnTo>
                    <a:lnTo>
                      <a:pt x="24" y="14"/>
                    </a:lnTo>
                    <a:lnTo>
                      <a:pt x="19" y="10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6" name="Freeform 198"/>
              <p:cNvSpPr>
                <a:spLocks/>
              </p:cNvSpPr>
              <p:nvPr/>
            </p:nvSpPr>
            <p:spPr bwMode="auto">
              <a:xfrm>
                <a:off x="5461" y="4920"/>
                <a:ext cx="12" cy="10"/>
              </a:xfrm>
              <a:custGeom>
                <a:avLst/>
                <a:gdLst>
                  <a:gd name="T0" fmla="*/ 0 w 12"/>
                  <a:gd name="T1" fmla="*/ 9 h 10"/>
                  <a:gd name="T2" fmla="*/ 2 w 12"/>
                  <a:gd name="T3" fmla="*/ 10 h 10"/>
                  <a:gd name="T4" fmla="*/ 12 w 12"/>
                  <a:gd name="T5" fmla="*/ 4 h 10"/>
                  <a:gd name="T6" fmla="*/ 12 w 12"/>
                  <a:gd name="T7" fmla="*/ 0 h 10"/>
                  <a:gd name="T8" fmla="*/ 12 w 12"/>
                  <a:gd name="T9" fmla="*/ 0 h 10"/>
                  <a:gd name="T10" fmla="*/ 0 w 12"/>
                  <a:gd name="T11" fmla="*/ 8 h 10"/>
                  <a:gd name="T12" fmla="*/ 0 w 12"/>
                  <a:gd name="T13" fmla="*/ 9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0" y="9"/>
                    </a:moveTo>
                    <a:lnTo>
                      <a:pt x="2" y="10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0" y="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7" name="Freeform 199"/>
              <p:cNvSpPr>
                <a:spLocks/>
              </p:cNvSpPr>
              <p:nvPr/>
            </p:nvSpPr>
            <p:spPr bwMode="auto">
              <a:xfrm>
                <a:off x="5440" y="4921"/>
                <a:ext cx="33" cy="32"/>
              </a:xfrm>
              <a:custGeom>
                <a:avLst/>
                <a:gdLst>
                  <a:gd name="T0" fmla="*/ 21 w 33"/>
                  <a:gd name="T1" fmla="*/ 3 h 32"/>
                  <a:gd name="T2" fmla="*/ 20 w 33"/>
                  <a:gd name="T3" fmla="*/ 0 h 32"/>
                  <a:gd name="T4" fmla="*/ 0 w 33"/>
                  <a:gd name="T5" fmla="*/ 12 h 32"/>
                  <a:gd name="T6" fmla="*/ 33 w 33"/>
                  <a:gd name="T7" fmla="*/ 32 h 32"/>
                  <a:gd name="T8" fmla="*/ 33 w 33"/>
                  <a:gd name="T9" fmla="*/ 27 h 32"/>
                  <a:gd name="T10" fmla="*/ 9 w 33"/>
                  <a:gd name="T11" fmla="*/ 13 h 32"/>
                  <a:gd name="T12" fmla="*/ 5 w 33"/>
                  <a:gd name="T13" fmla="*/ 11 h 32"/>
                  <a:gd name="T14" fmla="*/ 21 w 33"/>
                  <a:gd name="T15" fmla="*/ 3 h 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" h="32">
                    <a:moveTo>
                      <a:pt x="21" y="3"/>
                    </a:moveTo>
                    <a:lnTo>
                      <a:pt x="20" y="0"/>
                    </a:lnTo>
                    <a:lnTo>
                      <a:pt x="0" y="12"/>
                    </a:lnTo>
                    <a:lnTo>
                      <a:pt x="33" y="32"/>
                    </a:lnTo>
                    <a:lnTo>
                      <a:pt x="33" y="27"/>
                    </a:lnTo>
                    <a:lnTo>
                      <a:pt x="9" y="13"/>
                    </a:lnTo>
                    <a:lnTo>
                      <a:pt x="5" y="11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8" name="Freeform 200"/>
              <p:cNvSpPr>
                <a:spLocks/>
              </p:cNvSpPr>
              <p:nvPr/>
            </p:nvSpPr>
            <p:spPr bwMode="auto">
              <a:xfrm>
                <a:off x="5463" y="4924"/>
                <a:ext cx="10" cy="18"/>
              </a:xfrm>
              <a:custGeom>
                <a:avLst/>
                <a:gdLst>
                  <a:gd name="T0" fmla="*/ 10 w 10"/>
                  <a:gd name="T1" fmla="*/ 0 h 18"/>
                  <a:gd name="T2" fmla="*/ 0 w 10"/>
                  <a:gd name="T3" fmla="*/ 6 h 18"/>
                  <a:gd name="T4" fmla="*/ 5 w 10"/>
                  <a:gd name="T5" fmla="*/ 14 h 18"/>
                  <a:gd name="T6" fmla="*/ 10 w 10"/>
                  <a:gd name="T7" fmla="*/ 18 h 18"/>
                  <a:gd name="T8" fmla="*/ 10 w 1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8">
                    <a:moveTo>
                      <a:pt x="10" y="0"/>
                    </a:moveTo>
                    <a:lnTo>
                      <a:pt x="0" y="6"/>
                    </a:lnTo>
                    <a:lnTo>
                      <a:pt x="5" y="14"/>
                    </a:lnTo>
                    <a:lnTo>
                      <a:pt x="10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9" name="Freeform 201"/>
              <p:cNvSpPr>
                <a:spLocks/>
              </p:cNvSpPr>
              <p:nvPr/>
            </p:nvSpPr>
            <p:spPr bwMode="auto">
              <a:xfrm>
                <a:off x="5436" y="4933"/>
                <a:ext cx="37" cy="25"/>
              </a:xfrm>
              <a:custGeom>
                <a:avLst/>
                <a:gdLst>
                  <a:gd name="T0" fmla="*/ 0 w 37"/>
                  <a:gd name="T1" fmla="*/ 3 h 25"/>
                  <a:gd name="T2" fmla="*/ 0 w 37"/>
                  <a:gd name="T3" fmla="*/ 3 h 25"/>
                  <a:gd name="T4" fmla="*/ 37 w 37"/>
                  <a:gd name="T5" fmla="*/ 25 h 25"/>
                  <a:gd name="T6" fmla="*/ 37 w 37"/>
                  <a:gd name="T7" fmla="*/ 20 h 25"/>
                  <a:gd name="T8" fmla="*/ 4 w 37"/>
                  <a:gd name="T9" fmla="*/ 0 h 25"/>
                  <a:gd name="T10" fmla="*/ 0 w 37"/>
                  <a:gd name="T11" fmla="*/ 3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" h="25">
                    <a:moveTo>
                      <a:pt x="0" y="3"/>
                    </a:moveTo>
                    <a:lnTo>
                      <a:pt x="0" y="3"/>
                    </a:lnTo>
                    <a:lnTo>
                      <a:pt x="37" y="25"/>
                    </a:lnTo>
                    <a:lnTo>
                      <a:pt x="37" y="20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0" name="Freeform 202"/>
              <p:cNvSpPr>
                <a:spLocks/>
              </p:cNvSpPr>
              <p:nvPr/>
            </p:nvSpPr>
            <p:spPr bwMode="auto">
              <a:xfrm>
                <a:off x="5443" y="4900"/>
                <a:ext cx="14" cy="29"/>
              </a:xfrm>
              <a:custGeom>
                <a:avLst/>
                <a:gdLst>
                  <a:gd name="T0" fmla="*/ 0 w 14"/>
                  <a:gd name="T1" fmla="*/ 29 h 29"/>
                  <a:gd name="T2" fmla="*/ 14 w 14"/>
                  <a:gd name="T3" fmla="*/ 21 h 29"/>
                  <a:gd name="T4" fmla="*/ 0 w 14"/>
                  <a:gd name="T5" fmla="*/ 0 h 29"/>
                  <a:gd name="T6" fmla="*/ 0 w 14"/>
                  <a:gd name="T7" fmla="*/ 29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29">
                    <a:moveTo>
                      <a:pt x="0" y="29"/>
                    </a:moveTo>
                    <a:lnTo>
                      <a:pt x="14" y="21"/>
                    </a:lnTo>
                    <a:lnTo>
                      <a:pt x="0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</p:grpSp>
        <p:cxnSp>
          <p:nvCxnSpPr>
            <p:cNvPr id="219" name="Straight Connector 218"/>
            <p:cNvCxnSpPr/>
            <p:nvPr/>
          </p:nvCxnSpPr>
          <p:spPr>
            <a:xfrm rot="16200000" flipV="1">
              <a:off x="6230111" y="4072417"/>
              <a:ext cx="241311" cy="131735"/>
            </a:xfrm>
            <a:prstGeom prst="line">
              <a:avLst/>
            </a:prstGeom>
            <a:ln w="2540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V="1">
              <a:off x="5991237" y="3058753"/>
              <a:ext cx="279413" cy="139671"/>
            </a:xfrm>
            <a:prstGeom prst="line">
              <a:avLst/>
            </a:prstGeom>
            <a:ln w="2540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TextBox 1248"/>
            <p:cNvSpPr txBox="1">
              <a:spLocks noChangeArrowheads="1"/>
            </p:cNvSpPr>
            <p:nvPr/>
          </p:nvSpPr>
          <p:spPr bwMode="auto">
            <a:xfrm>
              <a:off x="4547865" y="3939541"/>
              <a:ext cx="1561144" cy="348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100">
                  <a:solidFill>
                    <a:srgbClr val="435153"/>
                  </a:solidFill>
                  <a:latin typeface="CiscoSansTT Light"/>
                  <a:cs typeface="CiscoSansTT Light"/>
                </a:rPr>
                <a:t>Branch Office</a:t>
              </a:r>
            </a:p>
          </p:txBody>
        </p:sp>
        <p:sp>
          <p:nvSpPr>
            <p:cNvPr id="222" name="Rectangle 221"/>
            <p:cNvSpPr/>
            <p:nvPr/>
          </p:nvSpPr>
          <p:spPr>
            <a:xfrm flipH="1">
              <a:off x="4499333" y="5689342"/>
              <a:ext cx="3180689" cy="70329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166" indent="-89166">
                <a:lnSpc>
                  <a:spcPct val="90000"/>
                </a:lnSpc>
                <a:spcBef>
                  <a:spcPts val="225"/>
                </a:spcBef>
                <a:buFont typeface="Arial" pitchFamily="34" charset="0"/>
                <a:buChar char="•"/>
                <a:defRPr/>
              </a:pPr>
              <a:r>
                <a:rPr lang="en-US" sz="1200" dirty="0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latin typeface="CiscoSansTT Light"/>
                  <a:cs typeface="CiscoSansTT Light"/>
                </a:rPr>
                <a:t>4-5 local servers</a:t>
              </a:r>
            </a:p>
            <a:p>
              <a:pPr marL="89166" indent="-89166">
                <a:lnSpc>
                  <a:spcPct val="90000"/>
                </a:lnSpc>
                <a:spcBef>
                  <a:spcPts val="225"/>
                </a:spcBef>
                <a:buFont typeface="Arial" pitchFamily="34" charset="0"/>
                <a:buChar char="•"/>
                <a:defRPr/>
              </a:pPr>
              <a:r>
                <a:rPr lang="en-US" sz="1200" dirty="0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latin typeface="CiscoSansTT Light"/>
                  <a:cs typeface="CiscoSansTT Light"/>
                </a:rPr>
                <a:t>Full reliance on WAN except for mission-critical applications</a:t>
              </a:r>
            </a:p>
          </p:txBody>
        </p:sp>
        <p:grpSp>
          <p:nvGrpSpPr>
            <p:cNvPr id="223" name="Group 222"/>
            <p:cNvGrpSpPr/>
            <p:nvPr/>
          </p:nvGrpSpPr>
          <p:grpSpPr>
            <a:xfrm>
              <a:off x="4589018" y="3959924"/>
              <a:ext cx="3090955" cy="1659027"/>
              <a:chOff x="4589018" y="3959924"/>
              <a:chExt cx="3090955" cy="1659027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224" name="Picture 37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4589018" y="4319176"/>
                <a:ext cx="3090955" cy="1299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5" name="Freeform 319"/>
              <p:cNvSpPr>
                <a:spLocks/>
              </p:cNvSpPr>
              <p:nvPr/>
            </p:nvSpPr>
            <p:spPr bwMode="auto">
              <a:xfrm>
                <a:off x="5561957" y="4420963"/>
                <a:ext cx="819514" cy="322839"/>
              </a:xfrm>
              <a:custGeom>
                <a:avLst/>
                <a:gdLst>
                  <a:gd name="T0" fmla="*/ 2147483647 w 505"/>
                  <a:gd name="T1" fmla="*/ 0 h 265"/>
                  <a:gd name="T2" fmla="*/ 2147483647 w 505"/>
                  <a:gd name="T3" fmla="*/ 2147483647 h 265"/>
                  <a:gd name="T4" fmla="*/ 0 w 505"/>
                  <a:gd name="T5" fmla="*/ 2147483647 h 265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265"/>
                  <a:gd name="T11" fmla="*/ 505 w 505"/>
                  <a:gd name="T12" fmla="*/ 265 h 2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265">
                    <a:moveTo>
                      <a:pt x="505" y="0"/>
                    </a:moveTo>
                    <a:lnTo>
                      <a:pt x="376" y="265"/>
                    </a:lnTo>
                    <a:lnTo>
                      <a:pt x="0" y="142"/>
                    </a:lnTo>
                  </a:path>
                </a:pathLst>
              </a:custGeom>
              <a:noFill/>
              <a:ln w="19050" cap="flat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+mn-ea"/>
                  <a:cs typeface="CiscoSansTT Light"/>
                </a:endParaRPr>
              </a:p>
            </p:txBody>
          </p:sp>
          <p:sp>
            <p:nvSpPr>
              <p:cNvPr id="226" name="Freeform 320"/>
              <p:cNvSpPr>
                <a:spLocks/>
              </p:cNvSpPr>
              <p:nvPr/>
            </p:nvSpPr>
            <p:spPr bwMode="auto">
              <a:xfrm>
                <a:off x="5475890" y="4826615"/>
                <a:ext cx="716607" cy="346701"/>
              </a:xfrm>
              <a:custGeom>
                <a:avLst/>
                <a:gdLst>
                  <a:gd name="T0" fmla="*/ 2147483647 w 594"/>
                  <a:gd name="T1" fmla="*/ 2147483647 h 383"/>
                  <a:gd name="T2" fmla="*/ 2147483647 w 594"/>
                  <a:gd name="T3" fmla="*/ 0 h 383"/>
                  <a:gd name="T4" fmla="*/ 0 w 594"/>
                  <a:gd name="T5" fmla="*/ 2147483647 h 383"/>
                  <a:gd name="T6" fmla="*/ 0 60000 65536"/>
                  <a:gd name="T7" fmla="*/ 0 60000 65536"/>
                  <a:gd name="T8" fmla="*/ 0 60000 65536"/>
                  <a:gd name="T9" fmla="*/ 0 w 594"/>
                  <a:gd name="T10" fmla="*/ 0 h 383"/>
                  <a:gd name="T11" fmla="*/ 594 w 594"/>
                  <a:gd name="T12" fmla="*/ 383 h 3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4" h="383">
                    <a:moveTo>
                      <a:pt x="594" y="383"/>
                    </a:moveTo>
                    <a:lnTo>
                      <a:pt x="576" y="0"/>
                    </a:lnTo>
                    <a:lnTo>
                      <a:pt x="0" y="115"/>
                    </a:lnTo>
                  </a:path>
                </a:pathLst>
              </a:custGeom>
              <a:noFill/>
              <a:ln w="19050" cap="flat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+mn-ea"/>
                  <a:cs typeface="CiscoSansTT Light"/>
                </a:endParaRPr>
              </a:p>
            </p:txBody>
          </p:sp>
          <p:sp>
            <p:nvSpPr>
              <p:cNvPr id="227" name="Freeform 321"/>
              <p:cNvSpPr>
                <a:spLocks/>
              </p:cNvSpPr>
              <p:nvPr/>
            </p:nvSpPr>
            <p:spPr bwMode="auto">
              <a:xfrm>
                <a:off x="6205596" y="4764531"/>
                <a:ext cx="763618" cy="219292"/>
              </a:xfrm>
              <a:custGeom>
                <a:avLst/>
                <a:gdLst>
                  <a:gd name="T0" fmla="*/ 2147483647 w 621"/>
                  <a:gd name="T1" fmla="*/ 2147483647 h 293"/>
                  <a:gd name="T2" fmla="*/ 0 w 621"/>
                  <a:gd name="T3" fmla="*/ 2147483647 h 293"/>
                  <a:gd name="T4" fmla="*/ 2147483647 w 621"/>
                  <a:gd name="T5" fmla="*/ 0 h 293"/>
                  <a:gd name="T6" fmla="*/ 0 60000 65536"/>
                  <a:gd name="T7" fmla="*/ 0 60000 65536"/>
                  <a:gd name="T8" fmla="*/ 0 60000 65536"/>
                  <a:gd name="T9" fmla="*/ 0 w 621"/>
                  <a:gd name="T10" fmla="*/ 0 h 293"/>
                  <a:gd name="T11" fmla="*/ 621 w 621"/>
                  <a:gd name="T12" fmla="*/ 293 h 2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1" h="293">
                    <a:moveTo>
                      <a:pt x="429" y="293"/>
                    </a:moveTo>
                    <a:lnTo>
                      <a:pt x="0" y="64"/>
                    </a:lnTo>
                    <a:lnTo>
                      <a:pt x="621" y="0"/>
                    </a:lnTo>
                  </a:path>
                </a:pathLst>
              </a:custGeom>
              <a:noFill/>
              <a:ln w="19050" cap="flat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+mn-ea"/>
                  <a:cs typeface="CiscoSansTT Light"/>
                </a:endParaRPr>
              </a:p>
            </p:txBody>
          </p:sp>
          <p:pic>
            <p:nvPicPr>
              <p:cNvPr id="228" name="Picture 3" descr="\\.PSF\.Mac\Volumes\BLUEBIFF8GB\UCSE_Kubrick_Icons\Device_file_server_3129_unknown_64.png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008448" y="4748421"/>
                <a:ext cx="609600" cy="60960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9" name="Picture 7" descr="\\.PSF\.Mac\Volumes\BLUEBIFF8GB\UCSE_Kubrick_Icons\Device_switch_3062_unknown_64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903141" y="4630694"/>
                <a:ext cx="538908" cy="30508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0" name="Picture 6" descr="\\.PSF\.Mac\Volumes\BLUEBIFF8GB\UCSE_Kubrick_Icons\Device_router_3057_unknown_64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159294" y="3959924"/>
                <a:ext cx="609600" cy="60960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1" name="Picture 5" descr="\\.PSF\.Mac\Volumes\BLUEBIFF8GB\UCSE_Kubrick_Icons\Device_phone_3025_unknown_64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116183" y="4175869"/>
                <a:ext cx="519720" cy="51972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2" name="Picture 5" descr="\\.PSF\.Mac\Volumes\BLUEBIFF8GB\UCSE_Kubrick_Icons\Device_phone_3025_unknown_64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5821117" y="5056818"/>
                <a:ext cx="519720" cy="51972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3" name="Picture 4" descr="\\.PSF\.Mac\Volumes\BLUEBIFF8GB\UCSE_Kubrick_Icons\Device_laptop_3145_unknown_64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628426" y="4903052"/>
                <a:ext cx="537741" cy="53774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4" name="Picture 4" descr="\\.PSF\.Mac\Volumes\BLUEBIFF8GB\UCSE_Kubrick_Icons\Device_laptop_3145_unknown_64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897296" y="4336514"/>
                <a:ext cx="537741" cy="53774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411" name="Group 410"/>
          <p:cNvGrpSpPr>
            <a:grpSpLocks/>
          </p:cNvGrpSpPr>
          <p:nvPr/>
        </p:nvGrpSpPr>
        <p:grpSpPr bwMode="auto">
          <a:xfrm>
            <a:off x="6073769" y="1010086"/>
            <a:ext cx="2797507" cy="3882628"/>
            <a:chOff x="8096232" y="1572768"/>
            <a:chExt cx="3728262" cy="5177071"/>
          </a:xfrm>
        </p:grpSpPr>
        <p:sp>
          <p:nvSpPr>
            <p:cNvPr id="412" name="Rectangle 411"/>
            <p:cNvSpPr>
              <a:spLocks noChangeArrowheads="1"/>
            </p:cNvSpPr>
            <p:nvPr/>
          </p:nvSpPr>
          <p:spPr bwMode="auto">
            <a:xfrm flipH="1" flipV="1">
              <a:off x="8199399" y="4659007"/>
              <a:ext cx="3521929" cy="2090832"/>
            </a:xfrm>
            <a:prstGeom prst="rect">
              <a:avLst/>
            </a:prstGeom>
            <a:gradFill rotWithShape="1">
              <a:gsLst>
                <a:gs pos="0">
                  <a:srgbClr val="E2CEE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CiscoSansTT Light"/>
                <a:ea typeface="+mn-ea"/>
                <a:cs typeface="CiscoSansTT Light"/>
              </a:endParaRPr>
            </a:p>
          </p:txBody>
        </p:sp>
        <p:sp>
          <p:nvSpPr>
            <p:cNvPr id="413" name="Rectangle 412"/>
            <p:cNvSpPr/>
            <p:nvPr/>
          </p:nvSpPr>
          <p:spPr>
            <a:xfrm flipH="1">
              <a:off x="8358115" y="5689341"/>
              <a:ext cx="3180688" cy="100334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89166" indent="-89166">
                <a:lnSpc>
                  <a:spcPct val="90000"/>
                </a:lnSpc>
                <a:spcBef>
                  <a:spcPts val="225"/>
                </a:spcBef>
                <a:buFont typeface="Arial" pitchFamily="34" charset="0"/>
                <a:buChar char="•"/>
                <a:defRPr/>
              </a:pPr>
              <a:r>
                <a:rPr lang="en-US" sz="1200" dirty="0">
                  <a:ln w="3175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CiscoSansTT Light"/>
                  <a:cs typeface="CiscoSansTT Light"/>
                </a:rPr>
                <a:t>All servers local</a:t>
              </a:r>
            </a:p>
            <a:p>
              <a:pPr marL="89166" indent="-89166">
                <a:lnSpc>
                  <a:spcPct val="90000"/>
                </a:lnSpc>
                <a:spcBef>
                  <a:spcPts val="225"/>
                </a:spcBef>
                <a:buFont typeface="Arial" pitchFamily="34" charset="0"/>
                <a:buChar char="•"/>
                <a:defRPr/>
              </a:pPr>
              <a:r>
                <a:rPr lang="en-US" sz="1200" dirty="0">
                  <a:ln w="3175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CiscoSansTT Light"/>
                  <a:cs typeface="CiscoSansTT Light"/>
                </a:rPr>
                <a:t>No reliance on WAN</a:t>
              </a:r>
            </a:p>
            <a:p>
              <a:pPr marL="89166" indent="-89166">
                <a:lnSpc>
                  <a:spcPct val="90000"/>
                </a:lnSpc>
                <a:spcBef>
                  <a:spcPts val="225"/>
                </a:spcBef>
                <a:buFont typeface="Arial" pitchFamily="34" charset="0"/>
                <a:buChar char="•"/>
                <a:defRPr/>
              </a:pPr>
              <a:r>
                <a:rPr lang="en-US" sz="1200" dirty="0">
                  <a:ln w="3175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CiscoSansTT Light"/>
                  <a:cs typeface="CiscoSansTT Light"/>
                </a:rPr>
                <a:t>Complexity, high cost</a:t>
              </a:r>
            </a:p>
            <a:p>
              <a:pPr marL="89166" indent="-89166">
                <a:lnSpc>
                  <a:spcPct val="90000"/>
                </a:lnSpc>
                <a:spcBef>
                  <a:spcPts val="225"/>
                </a:spcBef>
                <a:buFont typeface="Arial" pitchFamily="34" charset="0"/>
                <a:buChar char="•"/>
                <a:defRPr/>
              </a:pPr>
              <a:r>
                <a:rPr lang="en-US" sz="1200" dirty="0">
                  <a:ln w="3175">
                    <a:noFill/>
                  </a:ln>
                  <a:solidFill>
                    <a:schemeClr val="accent6">
                      <a:lumMod val="50000"/>
                    </a:schemeClr>
                  </a:solidFill>
                  <a:latin typeface="CiscoSansTT Light"/>
                  <a:cs typeface="CiscoSansTT Light"/>
                </a:rPr>
                <a:t>Service guarantees</a:t>
              </a:r>
            </a:p>
          </p:txBody>
        </p:sp>
        <p:sp>
          <p:nvSpPr>
            <p:cNvPr id="414" name="Rectangle 413"/>
            <p:cNvSpPr>
              <a:spLocks noChangeArrowheads="1"/>
            </p:cNvSpPr>
            <p:nvPr/>
          </p:nvSpPr>
          <p:spPr bwMode="auto">
            <a:xfrm flipH="1">
              <a:off x="8232729" y="2033164"/>
              <a:ext cx="3521930" cy="2090832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652D89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srgbClr val="808080">
                  <a:alpha val="39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chemeClr val="lt1"/>
                </a:solidFill>
                <a:latin typeface="CiscoSansTT Light"/>
                <a:ea typeface="+mn-ea"/>
                <a:cs typeface="CiscoSansTT Light"/>
              </a:endParaRPr>
            </a:p>
          </p:txBody>
        </p:sp>
        <p:sp>
          <p:nvSpPr>
            <p:cNvPr id="415" name="Rounded Rectangle 414"/>
            <p:cNvSpPr/>
            <p:nvPr/>
          </p:nvSpPr>
          <p:spPr>
            <a:xfrm>
              <a:off x="8096232" y="1572768"/>
              <a:ext cx="3728262" cy="691515"/>
            </a:xfrm>
            <a:prstGeom prst="roundRect">
              <a:avLst/>
            </a:prstGeom>
            <a:solidFill>
              <a:srgbClr val="7030A0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none" lIns="82124" tIns="41061" rIns="82124" bIns="41061" anchor="ctr"/>
            <a:lstStyle/>
            <a:p>
              <a:pPr defTabSz="726989">
                <a:defRPr/>
              </a:pPr>
              <a:endParaRPr lang="en-US" sz="2500" dirty="0">
                <a:latin typeface="CiscoSansTT Light"/>
                <a:cs typeface="CiscoSansTT Light"/>
              </a:endParaRPr>
            </a:p>
          </p:txBody>
        </p:sp>
        <p:sp>
          <p:nvSpPr>
            <p:cNvPr id="416" name="Rectangle 415"/>
            <p:cNvSpPr/>
            <p:nvPr/>
          </p:nvSpPr>
          <p:spPr>
            <a:xfrm flipH="1">
              <a:off x="8310500" y="1620395"/>
              <a:ext cx="3310836" cy="552475"/>
            </a:xfrm>
            <a:prstGeom prst="rect">
              <a:avLst/>
            </a:prstGeom>
          </p:spPr>
          <p:txBody>
            <a:bodyPr lIns="0" tIns="0" rIns="0" bIns="0" anchor="ctr" anchorCtr="1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lnSpc>
                  <a:spcPct val="95000"/>
                </a:lnSpc>
                <a:defRPr/>
              </a:pPr>
              <a:r>
                <a:rPr lang="en-US" altLang="en-US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iscoSansTT Light"/>
                  <a:cs typeface="CiscoSansTT Light"/>
                </a:rPr>
                <a:t>Full-Service Branch</a:t>
              </a:r>
            </a:p>
          </p:txBody>
        </p:sp>
        <p:sp>
          <p:nvSpPr>
            <p:cNvPr id="417" name="TextBox 1058"/>
            <p:cNvSpPr txBox="1">
              <a:spLocks noChangeArrowheads="1"/>
            </p:cNvSpPr>
            <p:nvPr/>
          </p:nvSpPr>
          <p:spPr bwMode="auto">
            <a:xfrm>
              <a:off x="8668256" y="2332668"/>
              <a:ext cx="1396172" cy="574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100">
                  <a:solidFill>
                    <a:srgbClr val="435153"/>
                  </a:solidFill>
                  <a:latin typeface="CiscoSansTT Light"/>
                  <a:cs typeface="CiscoSansTT Light"/>
                </a:rPr>
                <a:t>Data Center/</a:t>
              </a:r>
            </a:p>
            <a:p>
              <a:pPr eaLnBrk="1" hangingPunct="1"/>
              <a:r>
                <a:rPr lang="en-US" altLang="en-US" sz="1100">
                  <a:solidFill>
                    <a:srgbClr val="435153"/>
                  </a:solidFill>
                  <a:latin typeface="CiscoSansTT Light"/>
                  <a:cs typeface="CiscoSansTT Light"/>
                </a:rPr>
                <a:t>Cloud</a:t>
              </a:r>
            </a:p>
          </p:txBody>
        </p:sp>
        <p:pic>
          <p:nvPicPr>
            <p:cNvPr id="418" name="Picture 263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7725" y="3200693"/>
              <a:ext cx="1679966" cy="759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" name="Text Box 265"/>
            <p:cNvSpPr txBox="1">
              <a:spLocks noChangeArrowheads="1"/>
            </p:cNvSpPr>
            <p:nvPr/>
          </p:nvSpPr>
          <p:spPr bwMode="auto">
            <a:xfrm>
              <a:off x="9399025" y="3425764"/>
              <a:ext cx="1443414" cy="348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/>
              <a:r>
                <a:rPr lang="en-US" altLang="en-US" sz="1100">
                  <a:solidFill>
                    <a:srgbClr val="343F40"/>
                  </a:solidFill>
                  <a:latin typeface="CiscoSansTT Light"/>
                  <a:cs typeface="CiscoSansTT Light"/>
                </a:rPr>
                <a:t>WAN/Internet</a:t>
              </a:r>
            </a:p>
          </p:txBody>
        </p:sp>
        <p:cxnSp>
          <p:nvCxnSpPr>
            <p:cNvPr id="420" name="Straight Connector 419"/>
            <p:cNvCxnSpPr/>
            <p:nvPr/>
          </p:nvCxnSpPr>
          <p:spPr>
            <a:xfrm rot="16200000" flipV="1">
              <a:off x="10153967" y="4010501"/>
              <a:ext cx="241311" cy="131735"/>
            </a:xfrm>
            <a:prstGeom prst="line">
              <a:avLst/>
            </a:prstGeom>
            <a:ln w="2540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>
            <a:xfrm rot="16200000" flipV="1">
              <a:off x="9915887" y="2999219"/>
              <a:ext cx="279413" cy="138083"/>
            </a:xfrm>
            <a:prstGeom prst="line">
              <a:avLst/>
            </a:prstGeom>
            <a:ln w="25400" cap="rnd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TextBox 1249"/>
            <p:cNvSpPr txBox="1">
              <a:spLocks noChangeArrowheads="1"/>
            </p:cNvSpPr>
            <p:nvPr/>
          </p:nvSpPr>
          <p:spPr bwMode="auto">
            <a:xfrm>
              <a:off x="8385309" y="3939540"/>
              <a:ext cx="1561144" cy="348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100">
                  <a:solidFill>
                    <a:srgbClr val="435153"/>
                  </a:solidFill>
                  <a:latin typeface="CiscoSansTT Light"/>
                  <a:cs typeface="CiscoSansTT Light"/>
                </a:rPr>
                <a:t>Branch Office</a:t>
              </a:r>
            </a:p>
          </p:txBody>
        </p:sp>
        <p:grpSp>
          <p:nvGrpSpPr>
            <p:cNvPr id="423" name="Group 27"/>
            <p:cNvGrpSpPr>
              <a:grpSpLocks noChangeAspect="1"/>
            </p:cNvGrpSpPr>
            <p:nvPr/>
          </p:nvGrpSpPr>
          <p:grpSpPr bwMode="auto">
            <a:xfrm>
              <a:off x="9721999" y="2477678"/>
              <a:ext cx="965904" cy="493507"/>
              <a:chOff x="4708" y="4575"/>
              <a:chExt cx="1229" cy="837"/>
            </a:xfrm>
          </p:grpSpPr>
          <p:sp>
            <p:nvSpPr>
              <p:cNvPr id="439" name="AutoShape 26"/>
              <p:cNvSpPr>
                <a:spLocks noChangeAspect="1" noChangeArrowheads="1" noTextEdit="1"/>
              </p:cNvSpPr>
              <p:nvPr/>
            </p:nvSpPr>
            <p:spPr bwMode="auto">
              <a:xfrm>
                <a:off x="4708" y="4575"/>
                <a:ext cx="1229" cy="8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0" name="Freeform 28"/>
              <p:cNvSpPr>
                <a:spLocks/>
              </p:cNvSpPr>
              <p:nvPr/>
            </p:nvSpPr>
            <p:spPr bwMode="auto">
              <a:xfrm>
                <a:off x="4709" y="4576"/>
                <a:ext cx="1228" cy="836"/>
              </a:xfrm>
              <a:custGeom>
                <a:avLst/>
                <a:gdLst>
                  <a:gd name="T0" fmla="*/ 920 w 929"/>
                  <a:gd name="T1" fmla="*/ 236 h 633"/>
                  <a:gd name="T2" fmla="*/ 615 w 929"/>
                  <a:gd name="T3" fmla="*/ 62 h 633"/>
                  <a:gd name="T4" fmla="*/ 586 w 929"/>
                  <a:gd name="T5" fmla="*/ 78 h 633"/>
                  <a:gd name="T6" fmla="*/ 448 w 929"/>
                  <a:gd name="T7" fmla="*/ 0 h 633"/>
                  <a:gd name="T8" fmla="*/ 344 w 929"/>
                  <a:gd name="T9" fmla="*/ 58 h 633"/>
                  <a:gd name="T10" fmla="*/ 341 w 929"/>
                  <a:gd name="T11" fmla="*/ 65 h 633"/>
                  <a:gd name="T12" fmla="*/ 181 w 929"/>
                  <a:gd name="T13" fmla="*/ 162 h 633"/>
                  <a:gd name="T14" fmla="*/ 177 w 929"/>
                  <a:gd name="T15" fmla="*/ 170 h 633"/>
                  <a:gd name="T16" fmla="*/ 108 w 929"/>
                  <a:gd name="T17" fmla="*/ 236 h 633"/>
                  <a:gd name="T18" fmla="*/ 104 w 929"/>
                  <a:gd name="T19" fmla="*/ 243 h 633"/>
                  <a:gd name="T20" fmla="*/ 93 w 929"/>
                  <a:gd name="T21" fmla="*/ 362 h 633"/>
                  <a:gd name="T22" fmla="*/ 89 w 929"/>
                  <a:gd name="T23" fmla="*/ 368 h 633"/>
                  <a:gd name="T24" fmla="*/ 89 w 929"/>
                  <a:gd name="T25" fmla="*/ 411 h 633"/>
                  <a:gd name="T26" fmla="*/ 58 w 929"/>
                  <a:gd name="T27" fmla="*/ 477 h 633"/>
                  <a:gd name="T28" fmla="*/ 54 w 929"/>
                  <a:gd name="T29" fmla="*/ 482 h 633"/>
                  <a:gd name="T30" fmla="*/ 53 w 929"/>
                  <a:gd name="T31" fmla="*/ 493 h 633"/>
                  <a:gd name="T32" fmla="*/ 54 w 929"/>
                  <a:gd name="T33" fmla="*/ 497 h 633"/>
                  <a:gd name="T34" fmla="*/ 89 w 929"/>
                  <a:gd name="T35" fmla="*/ 518 h 633"/>
                  <a:gd name="T36" fmla="*/ 89 w 929"/>
                  <a:gd name="T37" fmla="*/ 531 h 633"/>
                  <a:gd name="T38" fmla="*/ 4 w 929"/>
                  <a:gd name="T39" fmla="*/ 582 h 633"/>
                  <a:gd name="T40" fmla="*/ 0 w 929"/>
                  <a:gd name="T41" fmla="*/ 589 h 633"/>
                  <a:gd name="T42" fmla="*/ 0 w 929"/>
                  <a:gd name="T43" fmla="*/ 602 h 633"/>
                  <a:gd name="T44" fmla="*/ 4 w 929"/>
                  <a:gd name="T45" fmla="*/ 605 h 633"/>
                  <a:gd name="T46" fmla="*/ 398 w 929"/>
                  <a:gd name="T47" fmla="*/ 836 h 633"/>
                  <a:gd name="T48" fmla="*/ 516 w 929"/>
                  <a:gd name="T49" fmla="*/ 771 h 633"/>
                  <a:gd name="T50" fmla="*/ 623 w 929"/>
                  <a:gd name="T51" fmla="*/ 835 h 633"/>
                  <a:gd name="T52" fmla="*/ 820 w 929"/>
                  <a:gd name="T53" fmla="*/ 717 h 633"/>
                  <a:gd name="T54" fmla="*/ 1015 w 929"/>
                  <a:gd name="T55" fmla="*/ 831 h 633"/>
                  <a:gd name="T56" fmla="*/ 1020 w 929"/>
                  <a:gd name="T57" fmla="*/ 829 h 633"/>
                  <a:gd name="T58" fmla="*/ 1227 w 929"/>
                  <a:gd name="T59" fmla="*/ 705 h 633"/>
                  <a:gd name="T60" fmla="*/ 1228 w 929"/>
                  <a:gd name="T61" fmla="*/ 701 h 633"/>
                  <a:gd name="T62" fmla="*/ 1227 w 929"/>
                  <a:gd name="T63" fmla="*/ 688 h 633"/>
                  <a:gd name="T64" fmla="*/ 1138 w 929"/>
                  <a:gd name="T65" fmla="*/ 638 h 633"/>
                  <a:gd name="T66" fmla="*/ 1141 w 929"/>
                  <a:gd name="T67" fmla="*/ 516 h 633"/>
                  <a:gd name="T68" fmla="*/ 1141 w 929"/>
                  <a:gd name="T69" fmla="*/ 512 h 633"/>
                  <a:gd name="T70" fmla="*/ 1141 w 929"/>
                  <a:gd name="T71" fmla="*/ 490 h 633"/>
                  <a:gd name="T72" fmla="*/ 1129 w 929"/>
                  <a:gd name="T73" fmla="*/ 464 h 633"/>
                  <a:gd name="T74" fmla="*/ 924 w 929"/>
                  <a:gd name="T75" fmla="*/ 345 h 633"/>
                  <a:gd name="T76" fmla="*/ 923 w 929"/>
                  <a:gd name="T77" fmla="*/ 239 h 6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929" h="633">
                    <a:moveTo>
                      <a:pt x="698" y="181"/>
                    </a:moveTo>
                    <a:cubicBezTo>
                      <a:pt x="697" y="180"/>
                      <a:pt x="696" y="179"/>
                      <a:pt x="696" y="179"/>
                    </a:cubicBezTo>
                    <a:cubicBezTo>
                      <a:pt x="468" y="47"/>
                      <a:pt x="468" y="47"/>
                      <a:pt x="468" y="47"/>
                    </a:cubicBezTo>
                    <a:cubicBezTo>
                      <a:pt x="467" y="47"/>
                      <a:pt x="466" y="47"/>
                      <a:pt x="465" y="47"/>
                    </a:cubicBezTo>
                    <a:cubicBezTo>
                      <a:pt x="464" y="47"/>
                      <a:pt x="463" y="47"/>
                      <a:pt x="462" y="47"/>
                    </a:cubicBezTo>
                    <a:cubicBezTo>
                      <a:pt x="443" y="59"/>
                      <a:pt x="443" y="59"/>
                      <a:pt x="443" y="59"/>
                    </a:cubicBezTo>
                    <a:cubicBezTo>
                      <a:pt x="342" y="1"/>
                      <a:pt x="342" y="1"/>
                      <a:pt x="342" y="1"/>
                    </a:cubicBezTo>
                    <a:cubicBezTo>
                      <a:pt x="341" y="0"/>
                      <a:pt x="340" y="0"/>
                      <a:pt x="339" y="0"/>
                    </a:cubicBezTo>
                    <a:cubicBezTo>
                      <a:pt x="338" y="0"/>
                      <a:pt x="337" y="0"/>
                      <a:pt x="336" y="1"/>
                    </a:cubicBezTo>
                    <a:cubicBezTo>
                      <a:pt x="260" y="44"/>
                      <a:pt x="260" y="44"/>
                      <a:pt x="260" y="44"/>
                    </a:cubicBezTo>
                    <a:cubicBezTo>
                      <a:pt x="260" y="45"/>
                      <a:pt x="259" y="45"/>
                      <a:pt x="258" y="47"/>
                    </a:cubicBezTo>
                    <a:cubicBezTo>
                      <a:pt x="258" y="47"/>
                      <a:pt x="258" y="48"/>
                      <a:pt x="258" y="49"/>
                    </a:cubicBezTo>
                    <a:cubicBezTo>
                      <a:pt x="258" y="53"/>
                      <a:pt x="258" y="53"/>
                      <a:pt x="258" y="53"/>
                    </a:cubicBezTo>
                    <a:cubicBezTo>
                      <a:pt x="137" y="123"/>
                      <a:pt x="137" y="123"/>
                      <a:pt x="137" y="123"/>
                    </a:cubicBezTo>
                    <a:cubicBezTo>
                      <a:pt x="136" y="124"/>
                      <a:pt x="135" y="125"/>
                      <a:pt x="134" y="126"/>
                    </a:cubicBezTo>
                    <a:cubicBezTo>
                      <a:pt x="134" y="127"/>
                      <a:pt x="134" y="128"/>
                      <a:pt x="134" y="129"/>
                    </a:cubicBezTo>
                    <a:cubicBezTo>
                      <a:pt x="134" y="149"/>
                      <a:pt x="134" y="149"/>
                      <a:pt x="134" y="149"/>
                    </a:cubicBezTo>
                    <a:cubicBezTo>
                      <a:pt x="82" y="179"/>
                      <a:pt x="82" y="179"/>
                      <a:pt x="82" y="179"/>
                    </a:cubicBezTo>
                    <a:cubicBezTo>
                      <a:pt x="80" y="180"/>
                      <a:pt x="80" y="180"/>
                      <a:pt x="80" y="181"/>
                    </a:cubicBezTo>
                    <a:cubicBezTo>
                      <a:pt x="79" y="182"/>
                      <a:pt x="79" y="183"/>
                      <a:pt x="79" y="184"/>
                    </a:cubicBezTo>
                    <a:cubicBezTo>
                      <a:pt x="78" y="269"/>
                      <a:pt x="78" y="269"/>
                      <a:pt x="78" y="269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69" y="274"/>
                      <a:pt x="68" y="275"/>
                      <a:pt x="68" y="276"/>
                    </a:cubicBezTo>
                    <a:cubicBezTo>
                      <a:pt x="67" y="277"/>
                      <a:pt x="67" y="278"/>
                      <a:pt x="67" y="279"/>
                    </a:cubicBezTo>
                    <a:cubicBezTo>
                      <a:pt x="67" y="309"/>
                      <a:pt x="67" y="309"/>
                      <a:pt x="67" y="309"/>
                    </a:cubicBezTo>
                    <a:cubicBezTo>
                      <a:pt x="67" y="310"/>
                      <a:pt x="67" y="310"/>
                      <a:pt x="67" y="311"/>
                    </a:cubicBezTo>
                    <a:cubicBezTo>
                      <a:pt x="67" y="349"/>
                      <a:pt x="67" y="349"/>
                      <a:pt x="67" y="349"/>
                    </a:cubicBezTo>
                    <a:cubicBezTo>
                      <a:pt x="44" y="361"/>
                      <a:pt x="44" y="361"/>
                      <a:pt x="44" y="361"/>
                    </a:cubicBezTo>
                    <a:cubicBezTo>
                      <a:pt x="43" y="362"/>
                      <a:pt x="43" y="362"/>
                      <a:pt x="43" y="362"/>
                    </a:cubicBezTo>
                    <a:cubicBezTo>
                      <a:pt x="42" y="363"/>
                      <a:pt x="41" y="363"/>
                      <a:pt x="41" y="365"/>
                    </a:cubicBezTo>
                    <a:cubicBezTo>
                      <a:pt x="40" y="366"/>
                      <a:pt x="40" y="367"/>
                      <a:pt x="40" y="368"/>
                    </a:cubicBezTo>
                    <a:cubicBezTo>
                      <a:pt x="40" y="373"/>
                      <a:pt x="40" y="373"/>
                      <a:pt x="40" y="373"/>
                    </a:cubicBezTo>
                    <a:cubicBezTo>
                      <a:pt x="40" y="374"/>
                      <a:pt x="41" y="375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2" y="377"/>
                      <a:pt x="42" y="377"/>
                      <a:pt x="43" y="378"/>
                    </a:cubicBezTo>
                    <a:cubicBezTo>
                      <a:pt x="67" y="392"/>
                      <a:pt x="67" y="392"/>
                      <a:pt x="67" y="392"/>
                    </a:cubicBezTo>
                    <a:cubicBezTo>
                      <a:pt x="67" y="401"/>
                      <a:pt x="67" y="401"/>
                      <a:pt x="67" y="401"/>
                    </a:cubicBezTo>
                    <a:cubicBezTo>
                      <a:pt x="67" y="401"/>
                      <a:pt x="67" y="401"/>
                      <a:pt x="67" y="402"/>
                    </a:cubicBezTo>
                    <a:cubicBezTo>
                      <a:pt x="67" y="406"/>
                      <a:pt x="67" y="406"/>
                      <a:pt x="67" y="406"/>
                    </a:cubicBezTo>
                    <a:cubicBezTo>
                      <a:pt x="3" y="441"/>
                      <a:pt x="3" y="441"/>
                      <a:pt x="3" y="441"/>
                    </a:cubicBezTo>
                    <a:cubicBezTo>
                      <a:pt x="2" y="442"/>
                      <a:pt x="1" y="442"/>
                      <a:pt x="1" y="443"/>
                    </a:cubicBezTo>
                    <a:cubicBezTo>
                      <a:pt x="0" y="444"/>
                      <a:pt x="0" y="445"/>
                      <a:pt x="0" y="446"/>
                    </a:cubicBezTo>
                    <a:cubicBezTo>
                      <a:pt x="0" y="453"/>
                      <a:pt x="0" y="453"/>
                      <a:pt x="0" y="453"/>
                    </a:cubicBezTo>
                    <a:cubicBezTo>
                      <a:pt x="0" y="454"/>
                      <a:pt x="0" y="455"/>
                      <a:pt x="0" y="456"/>
                    </a:cubicBezTo>
                    <a:cubicBezTo>
                      <a:pt x="0" y="456"/>
                      <a:pt x="0" y="456"/>
                      <a:pt x="0" y="456"/>
                    </a:cubicBezTo>
                    <a:cubicBezTo>
                      <a:pt x="1" y="457"/>
                      <a:pt x="2" y="457"/>
                      <a:pt x="3" y="458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9" y="633"/>
                      <a:pt x="300" y="633"/>
                      <a:pt x="301" y="633"/>
                    </a:cubicBezTo>
                    <a:cubicBezTo>
                      <a:pt x="302" y="633"/>
                      <a:pt x="303" y="633"/>
                      <a:pt x="304" y="633"/>
                    </a:cubicBezTo>
                    <a:cubicBezTo>
                      <a:pt x="390" y="584"/>
                      <a:pt x="390" y="584"/>
                      <a:pt x="390" y="584"/>
                    </a:cubicBezTo>
                    <a:cubicBezTo>
                      <a:pt x="468" y="631"/>
                      <a:pt x="468" y="631"/>
                      <a:pt x="468" y="631"/>
                    </a:cubicBezTo>
                    <a:cubicBezTo>
                      <a:pt x="469" y="631"/>
                      <a:pt x="470" y="632"/>
                      <a:pt x="471" y="632"/>
                    </a:cubicBezTo>
                    <a:cubicBezTo>
                      <a:pt x="472" y="632"/>
                      <a:pt x="473" y="631"/>
                      <a:pt x="474" y="631"/>
                    </a:cubicBezTo>
                    <a:cubicBezTo>
                      <a:pt x="620" y="543"/>
                      <a:pt x="620" y="543"/>
                      <a:pt x="620" y="543"/>
                    </a:cubicBezTo>
                    <a:cubicBezTo>
                      <a:pt x="766" y="628"/>
                      <a:pt x="766" y="628"/>
                      <a:pt x="766" y="628"/>
                    </a:cubicBezTo>
                    <a:cubicBezTo>
                      <a:pt x="766" y="629"/>
                      <a:pt x="767" y="629"/>
                      <a:pt x="768" y="629"/>
                    </a:cubicBezTo>
                    <a:cubicBezTo>
                      <a:pt x="768" y="629"/>
                      <a:pt x="768" y="629"/>
                      <a:pt x="768" y="629"/>
                    </a:cubicBezTo>
                    <a:cubicBezTo>
                      <a:pt x="770" y="629"/>
                      <a:pt x="771" y="629"/>
                      <a:pt x="772" y="628"/>
                    </a:cubicBezTo>
                    <a:cubicBezTo>
                      <a:pt x="927" y="536"/>
                      <a:pt x="927" y="536"/>
                      <a:pt x="927" y="536"/>
                    </a:cubicBezTo>
                    <a:cubicBezTo>
                      <a:pt x="927" y="535"/>
                      <a:pt x="928" y="535"/>
                      <a:pt x="928" y="534"/>
                    </a:cubicBezTo>
                    <a:cubicBezTo>
                      <a:pt x="929" y="534"/>
                      <a:pt x="929" y="534"/>
                      <a:pt x="929" y="534"/>
                    </a:cubicBezTo>
                    <a:cubicBezTo>
                      <a:pt x="929" y="533"/>
                      <a:pt x="929" y="532"/>
                      <a:pt x="929" y="531"/>
                    </a:cubicBezTo>
                    <a:cubicBezTo>
                      <a:pt x="929" y="524"/>
                      <a:pt x="929" y="524"/>
                      <a:pt x="929" y="524"/>
                    </a:cubicBezTo>
                    <a:cubicBezTo>
                      <a:pt x="929" y="523"/>
                      <a:pt x="929" y="522"/>
                      <a:pt x="928" y="521"/>
                    </a:cubicBezTo>
                    <a:cubicBezTo>
                      <a:pt x="928" y="520"/>
                      <a:pt x="927" y="520"/>
                      <a:pt x="926" y="519"/>
                    </a:cubicBezTo>
                    <a:cubicBezTo>
                      <a:pt x="861" y="483"/>
                      <a:pt x="861" y="483"/>
                      <a:pt x="861" y="483"/>
                    </a:cubicBezTo>
                    <a:cubicBezTo>
                      <a:pt x="861" y="401"/>
                      <a:pt x="861" y="401"/>
                      <a:pt x="861" y="401"/>
                    </a:cubicBezTo>
                    <a:cubicBezTo>
                      <a:pt x="862" y="397"/>
                      <a:pt x="863" y="394"/>
                      <a:pt x="863" y="391"/>
                    </a:cubicBezTo>
                    <a:cubicBezTo>
                      <a:pt x="863" y="391"/>
                      <a:pt x="863" y="391"/>
                      <a:pt x="863" y="391"/>
                    </a:cubicBezTo>
                    <a:cubicBezTo>
                      <a:pt x="863" y="389"/>
                      <a:pt x="863" y="389"/>
                      <a:pt x="863" y="388"/>
                    </a:cubicBezTo>
                    <a:cubicBezTo>
                      <a:pt x="863" y="377"/>
                      <a:pt x="863" y="377"/>
                      <a:pt x="863" y="377"/>
                    </a:cubicBezTo>
                    <a:cubicBezTo>
                      <a:pt x="863" y="375"/>
                      <a:pt x="863" y="373"/>
                      <a:pt x="863" y="371"/>
                    </a:cubicBezTo>
                    <a:cubicBezTo>
                      <a:pt x="862" y="365"/>
                      <a:pt x="860" y="359"/>
                      <a:pt x="856" y="353"/>
                    </a:cubicBezTo>
                    <a:cubicBezTo>
                      <a:pt x="855" y="352"/>
                      <a:pt x="855" y="351"/>
                      <a:pt x="854" y="351"/>
                    </a:cubicBezTo>
                    <a:cubicBezTo>
                      <a:pt x="854" y="351"/>
                      <a:pt x="854" y="351"/>
                      <a:pt x="854" y="351"/>
                    </a:cubicBezTo>
                    <a:cubicBezTo>
                      <a:pt x="699" y="261"/>
                      <a:pt x="699" y="261"/>
                      <a:pt x="699" y="261"/>
                    </a:cubicBezTo>
                    <a:cubicBezTo>
                      <a:pt x="698" y="184"/>
                      <a:pt x="698" y="184"/>
                      <a:pt x="698" y="184"/>
                    </a:cubicBezTo>
                    <a:cubicBezTo>
                      <a:pt x="698" y="183"/>
                      <a:pt x="698" y="182"/>
                      <a:pt x="698" y="181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1" name="Freeform 29"/>
              <p:cNvSpPr>
                <a:spLocks noEditPoints="1"/>
              </p:cNvSpPr>
              <p:nvPr/>
            </p:nvSpPr>
            <p:spPr bwMode="auto">
              <a:xfrm>
                <a:off x="4716" y="4584"/>
                <a:ext cx="1214" cy="823"/>
              </a:xfrm>
              <a:custGeom>
                <a:avLst/>
                <a:gdLst>
                  <a:gd name="T0" fmla="*/ 1214 w 919"/>
                  <a:gd name="T1" fmla="*/ 695 h 623"/>
                  <a:gd name="T2" fmla="*/ 1214 w 919"/>
                  <a:gd name="T3" fmla="*/ 686 h 623"/>
                  <a:gd name="T4" fmla="*/ 1123 w 919"/>
                  <a:gd name="T5" fmla="*/ 637 h 623"/>
                  <a:gd name="T6" fmla="*/ 1123 w 919"/>
                  <a:gd name="T7" fmla="*/ 520 h 623"/>
                  <a:gd name="T8" fmla="*/ 1125 w 919"/>
                  <a:gd name="T9" fmla="*/ 509 h 623"/>
                  <a:gd name="T10" fmla="*/ 1125 w 919"/>
                  <a:gd name="T11" fmla="*/ 506 h 623"/>
                  <a:gd name="T12" fmla="*/ 1125 w 919"/>
                  <a:gd name="T13" fmla="*/ 490 h 623"/>
                  <a:gd name="T14" fmla="*/ 1125 w 919"/>
                  <a:gd name="T15" fmla="*/ 483 h 623"/>
                  <a:gd name="T16" fmla="*/ 1118 w 919"/>
                  <a:gd name="T17" fmla="*/ 464 h 623"/>
                  <a:gd name="T18" fmla="*/ 909 w 919"/>
                  <a:gd name="T19" fmla="*/ 342 h 623"/>
                  <a:gd name="T20" fmla="*/ 909 w 919"/>
                  <a:gd name="T21" fmla="*/ 236 h 623"/>
                  <a:gd name="T22" fmla="*/ 608 w 919"/>
                  <a:gd name="T23" fmla="*/ 62 h 623"/>
                  <a:gd name="T24" fmla="*/ 579 w 919"/>
                  <a:gd name="T25" fmla="*/ 79 h 623"/>
                  <a:gd name="T26" fmla="*/ 441 w 919"/>
                  <a:gd name="T27" fmla="*/ 0 h 623"/>
                  <a:gd name="T28" fmla="*/ 341 w 919"/>
                  <a:gd name="T29" fmla="*/ 58 h 623"/>
                  <a:gd name="T30" fmla="*/ 341 w 919"/>
                  <a:gd name="T31" fmla="*/ 67 h 623"/>
                  <a:gd name="T32" fmla="*/ 178 w 919"/>
                  <a:gd name="T33" fmla="*/ 162 h 623"/>
                  <a:gd name="T34" fmla="*/ 178 w 919"/>
                  <a:gd name="T35" fmla="*/ 162 h 623"/>
                  <a:gd name="T36" fmla="*/ 178 w 919"/>
                  <a:gd name="T37" fmla="*/ 194 h 623"/>
                  <a:gd name="T38" fmla="*/ 104 w 919"/>
                  <a:gd name="T39" fmla="*/ 236 h 623"/>
                  <a:gd name="T40" fmla="*/ 104 w 919"/>
                  <a:gd name="T41" fmla="*/ 353 h 623"/>
                  <a:gd name="T42" fmla="*/ 90 w 919"/>
                  <a:gd name="T43" fmla="*/ 361 h 623"/>
                  <a:gd name="T44" fmla="*/ 90 w 919"/>
                  <a:gd name="T45" fmla="*/ 458 h 623"/>
                  <a:gd name="T46" fmla="*/ 78 w 919"/>
                  <a:gd name="T47" fmla="*/ 465 h 623"/>
                  <a:gd name="T48" fmla="*/ 89 w 919"/>
                  <a:gd name="T49" fmla="*/ 458 h 623"/>
                  <a:gd name="T50" fmla="*/ 89 w 919"/>
                  <a:gd name="T51" fmla="*/ 458 h 623"/>
                  <a:gd name="T52" fmla="*/ 54 w 919"/>
                  <a:gd name="T53" fmla="*/ 477 h 623"/>
                  <a:gd name="T54" fmla="*/ 54 w 919"/>
                  <a:gd name="T55" fmla="*/ 477 h 623"/>
                  <a:gd name="T56" fmla="*/ 54 w 919"/>
                  <a:gd name="T57" fmla="*/ 477 h 623"/>
                  <a:gd name="T58" fmla="*/ 54 w 919"/>
                  <a:gd name="T59" fmla="*/ 477 h 623"/>
                  <a:gd name="T60" fmla="*/ 54 w 919"/>
                  <a:gd name="T61" fmla="*/ 486 h 623"/>
                  <a:gd name="T62" fmla="*/ 89 w 919"/>
                  <a:gd name="T63" fmla="*/ 507 h 623"/>
                  <a:gd name="T64" fmla="*/ 89 w 919"/>
                  <a:gd name="T65" fmla="*/ 495 h 623"/>
                  <a:gd name="T66" fmla="*/ 90 w 919"/>
                  <a:gd name="T67" fmla="*/ 495 h 623"/>
                  <a:gd name="T68" fmla="*/ 90 w 919"/>
                  <a:gd name="T69" fmla="*/ 527 h 623"/>
                  <a:gd name="T70" fmla="*/ 89 w 919"/>
                  <a:gd name="T71" fmla="*/ 527 h 623"/>
                  <a:gd name="T72" fmla="*/ 89 w 919"/>
                  <a:gd name="T73" fmla="*/ 534 h 623"/>
                  <a:gd name="T74" fmla="*/ 0 w 919"/>
                  <a:gd name="T75" fmla="*/ 583 h 623"/>
                  <a:gd name="T76" fmla="*/ 0 w 919"/>
                  <a:gd name="T77" fmla="*/ 592 h 623"/>
                  <a:gd name="T78" fmla="*/ 391 w 919"/>
                  <a:gd name="T79" fmla="*/ 823 h 623"/>
                  <a:gd name="T80" fmla="*/ 509 w 919"/>
                  <a:gd name="T81" fmla="*/ 756 h 623"/>
                  <a:gd name="T82" fmla="*/ 614 w 919"/>
                  <a:gd name="T83" fmla="*/ 820 h 623"/>
                  <a:gd name="T84" fmla="*/ 812 w 919"/>
                  <a:gd name="T85" fmla="*/ 701 h 623"/>
                  <a:gd name="T86" fmla="*/ 1009 w 919"/>
                  <a:gd name="T87" fmla="*/ 816 h 623"/>
                  <a:gd name="T88" fmla="*/ 1009 w 919"/>
                  <a:gd name="T89" fmla="*/ 816 h 623"/>
                  <a:gd name="T90" fmla="*/ 1009 w 919"/>
                  <a:gd name="T91" fmla="*/ 818 h 623"/>
                  <a:gd name="T92" fmla="*/ 1214 w 919"/>
                  <a:gd name="T93" fmla="*/ 695 h 623"/>
                  <a:gd name="T94" fmla="*/ 390 w 919"/>
                  <a:gd name="T95" fmla="*/ 536 h 623"/>
                  <a:gd name="T96" fmla="*/ 390 w 919"/>
                  <a:gd name="T97" fmla="*/ 536 h 62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919" h="623">
                    <a:moveTo>
                      <a:pt x="919" y="526"/>
                    </a:moveTo>
                    <a:cubicBezTo>
                      <a:pt x="919" y="519"/>
                      <a:pt x="919" y="519"/>
                      <a:pt x="919" y="519"/>
                    </a:cubicBezTo>
                    <a:cubicBezTo>
                      <a:pt x="850" y="482"/>
                      <a:pt x="850" y="482"/>
                      <a:pt x="850" y="482"/>
                    </a:cubicBezTo>
                    <a:cubicBezTo>
                      <a:pt x="850" y="394"/>
                      <a:pt x="850" y="394"/>
                      <a:pt x="850" y="394"/>
                    </a:cubicBezTo>
                    <a:cubicBezTo>
                      <a:pt x="851" y="391"/>
                      <a:pt x="852" y="389"/>
                      <a:pt x="852" y="385"/>
                    </a:cubicBezTo>
                    <a:cubicBezTo>
                      <a:pt x="852" y="385"/>
                      <a:pt x="852" y="384"/>
                      <a:pt x="852" y="383"/>
                    </a:cubicBezTo>
                    <a:cubicBezTo>
                      <a:pt x="852" y="371"/>
                      <a:pt x="852" y="371"/>
                      <a:pt x="852" y="371"/>
                    </a:cubicBezTo>
                    <a:cubicBezTo>
                      <a:pt x="852" y="369"/>
                      <a:pt x="852" y="368"/>
                      <a:pt x="852" y="366"/>
                    </a:cubicBezTo>
                    <a:cubicBezTo>
                      <a:pt x="851" y="361"/>
                      <a:pt x="849" y="356"/>
                      <a:pt x="846" y="351"/>
                    </a:cubicBezTo>
                    <a:cubicBezTo>
                      <a:pt x="688" y="259"/>
                      <a:pt x="688" y="259"/>
                      <a:pt x="688" y="259"/>
                    </a:cubicBezTo>
                    <a:cubicBezTo>
                      <a:pt x="688" y="179"/>
                      <a:pt x="688" y="179"/>
                      <a:pt x="688" y="179"/>
                    </a:cubicBezTo>
                    <a:cubicBezTo>
                      <a:pt x="460" y="47"/>
                      <a:pt x="460" y="47"/>
                      <a:pt x="460" y="47"/>
                    </a:cubicBezTo>
                    <a:cubicBezTo>
                      <a:pt x="438" y="60"/>
                      <a:pt x="438" y="60"/>
                      <a:pt x="438" y="60"/>
                    </a:cubicBezTo>
                    <a:cubicBezTo>
                      <a:pt x="334" y="0"/>
                      <a:pt x="334" y="0"/>
                      <a:pt x="334" y="0"/>
                    </a:cubicBezTo>
                    <a:cubicBezTo>
                      <a:pt x="258" y="44"/>
                      <a:pt x="258" y="44"/>
                      <a:pt x="258" y="44"/>
                    </a:cubicBezTo>
                    <a:cubicBezTo>
                      <a:pt x="258" y="51"/>
                      <a:pt x="258" y="51"/>
                      <a:pt x="258" y="51"/>
                    </a:cubicBezTo>
                    <a:cubicBezTo>
                      <a:pt x="135" y="123"/>
                      <a:pt x="135" y="123"/>
                      <a:pt x="135" y="123"/>
                    </a:cubicBezTo>
                    <a:cubicBezTo>
                      <a:pt x="135" y="123"/>
                      <a:pt x="135" y="123"/>
                      <a:pt x="135" y="123"/>
                    </a:cubicBezTo>
                    <a:cubicBezTo>
                      <a:pt x="135" y="147"/>
                      <a:pt x="135" y="147"/>
                      <a:pt x="135" y="147"/>
                    </a:cubicBezTo>
                    <a:cubicBezTo>
                      <a:pt x="79" y="179"/>
                      <a:pt x="79" y="179"/>
                      <a:pt x="79" y="179"/>
                    </a:cubicBezTo>
                    <a:cubicBezTo>
                      <a:pt x="79" y="267"/>
                      <a:pt x="79" y="267"/>
                      <a:pt x="79" y="267"/>
                    </a:cubicBezTo>
                    <a:cubicBezTo>
                      <a:pt x="68" y="273"/>
                      <a:pt x="68" y="273"/>
                      <a:pt x="68" y="273"/>
                    </a:cubicBezTo>
                    <a:cubicBezTo>
                      <a:pt x="68" y="347"/>
                      <a:pt x="68" y="347"/>
                      <a:pt x="68" y="347"/>
                    </a:cubicBezTo>
                    <a:cubicBezTo>
                      <a:pt x="59" y="352"/>
                      <a:pt x="59" y="352"/>
                      <a:pt x="59" y="352"/>
                    </a:cubicBezTo>
                    <a:cubicBezTo>
                      <a:pt x="67" y="347"/>
                      <a:pt x="67" y="347"/>
                      <a:pt x="67" y="347"/>
                    </a:cubicBezTo>
                    <a:cubicBezTo>
                      <a:pt x="67" y="347"/>
                      <a:pt x="67" y="347"/>
                      <a:pt x="67" y="347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41" y="368"/>
                      <a:pt x="41" y="368"/>
                      <a:pt x="41" y="368"/>
                    </a:cubicBezTo>
                    <a:cubicBezTo>
                      <a:pt x="67" y="384"/>
                      <a:pt x="67" y="384"/>
                      <a:pt x="67" y="384"/>
                    </a:cubicBezTo>
                    <a:cubicBezTo>
                      <a:pt x="67" y="375"/>
                      <a:pt x="67" y="375"/>
                      <a:pt x="67" y="375"/>
                    </a:cubicBezTo>
                    <a:cubicBezTo>
                      <a:pt x="68" y="375"/>
                      <a:pt x="68" y="375"/>
                      <a:pt x="68" y="375"/>
                    </a:cubicBezTo>
                    <a:cubicBezTo>
                      <a:pt x="68" y="399"/>
                      <a:pt x="68" y="399"/>
                      <a:pt x="68" y="399"/>
                    </a:cubicBezTo>
                    <a:cubicBezTo>
                      <a:pt x="67" y="399"/>
                      <a:pt x="67" y="399"/>
                      <a:pt x="67" y="399"/>
                    </a:cubicBezTo>
                    <a:cubicBezTo>
                      <a:pt x="67" y="404"/>
                      <a:pt x="67" y="404"/>
                      <a:pt x="67" y="404"/>
                    </a:cubicBezTo>
                    <a:cubicBezTo>
                      <a:pt x="0" y="441"/>
                      <a:pt x="0" y="441"/>
                      <a:pt x="0" y="441"/>
                    </a:cubicBezTo>
                    <a:cubicBezTo>
                      <a:pt x="0" y="448"/>
                      <a:pt x="0" y="448"/>
                      <a:pt x="0" y="448"/>
                    </a:cubicBezTo>
                    <a:cubicBezTo>
                      <a:pt x="296" y="623"/>
                      <a:pt x="296" y="623"/>
                      <a:pt x="296" y="623"/>
                    </a:cubicBezTo>
                    <a:cubicBezTo>
                      <a:pt x="385" y="572"/>
                      <a:pt x="385" y="572"/>
                      <a:pt x="385" y="572"/>
                    </a:cubicBezTo>
                    <a:cubicBezTo>
                      <a:pt x="465" y="621"/>
                      <a:pt x="465" y="621"/>
                      <a:pt x="465" y="621"/>
                    </a:cubicBezTo>
                    <a:cubicBezTo>
                      <a:pt x="615" y="531"/>
                      <a:pt x="615" y="531"/>
                      <a:pt x="615" y="531"/>
                    </a:cubicBezTo>
                    <a:cubicBezTo>
                      <a:pt x="764" y="618"/>
                      <a:pt x="764" y="618"/>
                      <a:pt x="764" y="618"/>
                    </a:cubicBezTo>
                    <a:cubicBezTo>
                      <a:pt x="764" y="618"/>
                      <a:pt x="764" y="618"/>
                      <a:pt x="764" y="618"/>
                    </a:cubicBezTo>
                    <a:cubicBezTo>
                      <a:pt x="764" y="619"/>
                      <a:pt x="764" y="619"/>
                      <a:pt x="764" y="619"/>
                    </a:cubicBezTo>
                    <a:lnTo>
                      <a:pt x="919" y="526"/>
                    </a:lnTo>
                    <a:close/>
                    <a:moveTo>
                      <a:pt x="295" y="406"/>
                    </a:moveTo>
                    <a:cubicBezTo>
                      <a:pt x="295" y="406"/>
                      <a:pt x="295" y="406"/>
                      <a:pt x="295" y="406"/>
                    </a:cubicBez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2" name="Freeform 30"/>
              <p:cNvSpPr>
                <a:spLocks noEditPoints="1"/>
              </p:cNvSpPr>
              <p:nvPr/>
            </p:nvSpPr>
            <p:spPr bwMode="auto">
              <a:xfrm>
                <a:off x="4836" y="4664"/>
                <a:ext cx="965" cy="445"/>
              </a:xfrm>
              <a:custGeom>
                <a:avLst/>
                <a:gdLst>
                  <a:gd name="T0" fmla="*/ 588 w 730"/>
                  <a:gd name="T1" fmla="*/ 103 h 337"/>
                  <a:gd name="T2" fmla="*/ 488 w 730"/>
                  <a:gd name="T3" fmla="*/ 215 h 337"/>
                  <a:gd name="T4" fmla="*/ 477 w 730"/>
                  <a:gd name="T5" fmla="*/ 209 h 337"/>
                  <a:gd name="T6" fmla="*/ 346 w 730"/>
                  <a:gd name="T7" fmla="*/ 277 h 337"/>
                  <a:gd name="T8" fmla="*/ 227 w 730"/>
                  <a:gd name="T9" fmla="*/ 207 h 337"/>
                  <a:gd name="T10" fmla="*/ 185 w 730"/>
                  <a:gd name="T11" fmla="*/ 185 h 337"/>
                  <a:gd name="T12" fmla="*/ 286 w 730"/>
                  <a:gd name="T13" fmla="*/ 99 h 337"/>
                  <a:gd name="T14" fmla="*/ 221 w 730"/>
                  <a:gd name="T15" fmla="*/ 62 h 337"/>
                  <a:gd name="T16" fmla="*/ 87 w 730"/>
                  <a:gd name="T17" fmla="*/ 87 h 337"/>
                  <a:gd name="T18" fmla="*/ 104 w 730"/>
                  <a:gd name="T19" fmla="*/ 110 h 337"/>
                  <a:gd name="T20" fmla="*/ 104 w 730"/>
                  <a:gd name="T21" fmla="*/ 213 h 337"/>
                  <a:gd name="T22" fmla="*/ 0 w 730"/>
                  <a:gd name="T23" fmla="*/ 287 h 337"/>
                  <a:gd name="T24" fmla="*/ 275 w 730"/>
                  <a:gd name="T25" fmla="*/ 442 h 337"/>
                  <a:gd name="T26" fmla="*/ 488 w 730"/>
                  <a:gd name="T27" fmla="*/ 436 h 337"/>
                  <a:gd name="T28" fmla="*/ 689 w 730"/>
                  <a:gd name="T29" fmla="*/ 321 h 337"/>
                  <a:gd name="T30" fmla="*/ 890 w 730"/>
                  <a:gd name="T31" fmla="*/ 436 h 337"/>
                  <a:gd name="T32" fmla="*/ 965 w 730"/>
                  <a:gd name="T33" fmla="*/ 392 h 337"/>
                  <a:gd name="T34" fmla="*/ 679 w 730"/>
                  <a:gd name="T35" fmla="*/ 210 h 337"/>
                  <a:gd name="T36" fmla="*/ 689 w 730"/>
                  <a:gd name="T37" fmla="*/ 205 h 337"/>
                  <a:gd name="T38" fmla="*/ 488 w 730"/>
                  <a:gd name="T39" fmla="*/ 0 h 337"/>
                  <a:gd name="T40" fmla="*/ 588 w 730"/>
                  <a:gd name="T41" fmla="*/ 74 h 337"/>
                  <a:gd name="T42" fmla="*/ 590 w 730"/>
                  <a:gd name="T43" fmla="*/ 73 h 337"/>
                  <a:gd name="T44" fmla="*/ 479 w 730"/>
                  <a:gd name="T45" fmla="*/ 8 h 337"/>
                  <a:gd name="T46" fmla="*/ 759 w 730"/>
                  <a:gd name="T47" fmla="*/ 161 h 337"/>
                  <a:gd name="T48" fmla="*/ 686 w 730"/>
                  <a:gd name="T49" fmla="*/ 203 h 337"/>
                  <a:gd name="T50" fmla="*/ 677 w 730"/>
                  <a:gd name="T51" fmla="*/ 209 h 337"/>
                  <a:gd name="T52" fmla="*/ 677 w 730"/>
                  <a:gd name="T53" fmla="*/ 231 h 337"/>
                  <a:gd name="T54" fmla="*/ 678 w 730"/>
                  <a:gd name="T55" fmla="*/ 232 h 337"/>
                  <a:gd name="T56" fmla="*/ 890 w 730"/>
                  <a:gd name="T57" fmla="*/ 433 h 337"/>
                  <a:gd name="T58" fmla="*/ 689 w 730"/>
                  <a:gd name="T59" fmla="*/ 318 h 337"/>
                  <a:gd name="T60" fmla="*/ 488 w 730"/>
                  <a:gd name="T61" fmla="*/ 433 h 337"/>
                  <a:gd name="T62" fmla="*/ 387 w 730"/>
                  <a:gd name="T63" fmla="*/ 376 h 337"/>
                  <a:gd name="T64" fmla="*/ 271 w 730"/>
                  <a:gd name="T65" fmla="*/ 442 h 337"/>
                  <a:gd name="T66" fmla="*/ 106 w 730"/>
                  <a:gd name="T67" fmla="*/ 228 h 337"/>
                  <a:gd name="T68" fmla="*/ 107 w 730"/>
                  <a:gd name="T69" fmla="*/ 226 h 337"/>
                  <a:gd name="T70" fmla="*/ 107 w 730"/>
                  <a:gd name="T71" fmla="*/ 213 h 337"/>
                  <a:gd name="T72" fmla="*/ 20 w 730"/>
                  <a:gd name="T73" fmla="*/ 162 h 337"/>
                  <a:gd name="T74" fmla="*/ 107 w 730"/>
                  <a:gd name="T75" fmla="*/ 111 h 337"/>
                  <a:gd name="T76" fmla="*/ 107 w 730"/>
                  <a:gd name="T77" fmla="*/ 98 h 337"/>
                  <a:gd name="T78" fmla="*/ 106 w 730"/>
                  <a:gd name="T79" fmla="*/ 95 h 337"/>
                  <a:gd name="T80" fmla="*/ 218 w 730"/>
                  <a:gd name="T81" fmla="*/ 15 h 337"/>
                  <a:gd name="T82" fmla="*/ 219 w 730"/>
                  <a:gd name="T83" fmla="*/ 63 h 337"/>
                  <a:gd name="T84" fmla="*/ 280 w 730"/>
                  <a:gd name="T85" fmla="*/ 99 h 337"/>
                  <a:gd name="T86" fmla="*/ 184 w 730"/>
                  <a:gd name="T87" fmla="*/ 156 h 337"/>
                  <a:gd name="T88" fmla="*/ 182 w 730"/>
                  <a:gd name="T89" fmla="*/ 185 h 337"/>
                  <a:gd name="T90" fmla="*/ 185 w 730"/>
                  <a:gd name="T91" fmla="*/ 186 h 337"/>
                  <a:gd name="T92" fmla="*/ 227 w 730"/>
                  <a:gd name="T93" fmla="*/ 210 h 337"/>
                  <a:gd name="T94" fmla="*/ 303 w 730"/>
                  <a:gd name="T95" fmla="*/ 255 h 337"/>
                  <a:gd name="T96" fmla="*/ 346 w 730"/>
                  <a:gd name="T97" fmla="*/ 280 h 337"/>
                  <a:gd name="T98" fmla="*/ 348 w 730"/>
                  <a:gd name="T99" fmla="*/ 280 h 337"/>
                  <a:gd name="T100" fmla="*/ 468 w 730"/>
                  <a:gd name="T101" fmla="*/ 206 h 337"/>
                  <a:gd name="T102" fmla="*/ 488 w 730"/>
                  <a:gd name="T103" fmla="*/ 218 h 337"/>
                  <a:gd name="T104" fmla="*/ 590 w 730"/>
                  <a:gd name="T105" fmla="*/ 160 h 337"/>
                  <a:gd name="T106" fmla="*/ 590 w 730"/>
                  <a:gd name="T107" fmla="*/ 157 h 337"/>
                  <a:gd name="T108" fmla="*/ 590 w 730"/>
                  <a:gd name="T109" fmla="*/ 74 h 33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730" h="337">
                    <a:moveTo>
                      <a:pt x="445" y="67"/>
                    </a:moveTo>
                    <a:cubicBezTo>
                      <a:pt x="445" y="78"/>
                      <a:pt x="445" y="78"/>
                      <a:pt x="445" y="78"/>
                    </a:cubicBezTo>
                    <a:cubicBezTo>
                      <a:pt x="445" y="119"/>
                      <a:pt x="445" y="119"/>
                      <a:pt x="445" y="119"/>
                    </a:cubicBezTo>
                    <a:cubicBezTo>
                      <a:pt x="369" y="163"/>
                      <a:pt x="369" y="163"/>
                      <a:pt x="369" y="163"/>
                    </a:cubicBezTo>
                    <a:cubicBezTo>
                      <a:pt x="369" y="163"/>
                      <a:pt x="369" y="163"/>
                      <a:pt x="369" y="163"/>
                    </a:cubicBezTo>
                    <a:cubicBezTo>
                      <a:pt x="361" y="158"/>
                      <a:pt x="361" y="158"/>
                      <a:pt x="361" y="158"/>
                    </a:cubicBezTo>
                    <a:cubicBezTo>
                      <a:pt x="354" y="154"/>
                      <a:pt x="354" y="154"/>
                      <a:pt x="354" y="154"/>
                    </a:cubicBezTo>
                    <a:cubicBezTo>
                      <a:pt x="262" y="210"/>
                      <a:pt x="262" y="210"/>
                      <a:pt x="262" y="210"/>
                    </a:cubicBezTo>
                    <a:cubicBezTo>
                      <a:pt x="232" y="192"/>
                      <a:pt x="203" y="175"/>
                      <a:pt x="174" y="158"/>
                    </a:cubicBezTo>
                    <a:cubicBezTo>
                      <a:pt x="173" y="158"/>
                      <a:pt x="172" y="157"/>
                      <a:pt x="172" y="157"/>
                    </a:cubicBezTo>
                    <a:cubicBezTo>
                      <a:pt x="162" y="151"/>
                      <a:pt x="152" y="146"/>
                      <a:pt x="143" y="141"/>
                    </a:cubicBezTo>
                    <a:cubicBezTo>
                      <a:pt x="142" y="141"/>
                      <a:pt x="141" y="140"/>
                      <a:pt x="140" y="140"/>
                    </a:cubicBezTo>
                    <a:cubicBezTo>
                      <a:pt x="140" y="119"/>
                      <a:pt x="140" y="119"/>
                      <a:pt x="140" y="119"/>
                    </a:cubicBezTo>
                    <a:cubicBezTo>
                      <a:pt x="216" y="75"/>
                      <a:pt x="216" y="75"/>
                      <a:pt x="216" y="75"/>
                    </a:cubicBezTo>
                    <a:cubicBezTo>
                      <a:pt x="169" y="48"/>
                      <a:pt x="169" y="48"/>
                      <a:pt x="169" y="48"/>
                    </a:cubicBezTo>
                    <a:cubicBezTo>
                      <a:pt x="167" y="47"/>
                      <a:pt x="167" y="47"/>
                      <a:pt x="167" y="47"/>
                    </a:cubicBezTo>
                    <a:cubicBezTo>
                      <a:pt x="167" y="8"/>
                      <a:pt x="167" y="8"/>
                      <a:pt x="167" y="8"/>
                    </a:cubicBezTo>
                    <a:cubicBezTo>
                      <a:pt x="66" y="66"/>
                      <a:pt x="66" y="66"/>
                      <a:pt x="66" y="66"/>
                    </a:cubicBezTo>
                    <a:cubicBezTo>
                      <a:pt x="79" y="74"/>
                      <a:pt x="79" y="74"/>
                      <a:pt x="79" y="74"/>
                    </a:cubicBezTo>
                    <a:cubicBezTo>
                      <a:pt x="79" y="83"/>
                      <a:pt x="79" y="83"/>
                      <a:pt x="79" y="83"/>
                    </a:cubicBezTo>
                    <a:cubicBezTo>
                      <a:pt x="12" y="123"/>
                      <a:pt x="12" y="123"/>
                      <a:pt x="12" y="123"/>
                    </a:cubicBezTo>
                    <a:cubicBezTo>
                      <a:pt x="79" y="161"/>
                      <a:pt x="79" y="161"/>
                      <a:pt x="79" y="161"/>
                    </a:cubicBezTo>
                    <a:cubicBezTo>
                      <a:pt x="79" y="171"/>
                      <a:pt x="79" y="171"/>
                      <a:pt x="79" y="171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205" y="337"/>
                      <a:pt x="205" y="337"/>
                      <a:pt x="205" y="337"/>
                    </a:cubicBezTo>
                    <a:cubicBezTo>
                      <a:pt x="208" y="335"/>
                      <a:pt x="208" y="335"/>
                      <a:pt x="208" y="335"/>
                    </a:cubicBezTo>
                    <a:cubicBezTo>
                      <a:pt x="293" y="286"/>
                      <a:pt x="293" y="286"/>
                      <a:pt x="293" y="286"/>
                    </a:cubicBezTo>
                    <a:cubicBezTo>
                      <a:pt x="369" y="330"/>
                      <a:pt x="369" y="330"/>
                      <a:pt x="369" y="330"/>
                    </a:cubicBezTo>
                    <a:cubicBezTo>
                      <a:pt x="371" y="329"/>
                      <a:pt x="371" y="329"/>
                      <a:pt x="371" y="329"/>
                    </a:cubicBezTo>
                    <a:cubicBezTo>
                      <a:pt x="521" y="243"/>
                      <a:pt x="521" y="243"/>
                      <a:pt x="521" y="243"/>
                    </a:cubicBezTo>
                    <a:cubicBezTo>
                      <a:pt x="523" y="244"/>
                      <a:pt x="523" y="244"/>
                      <a:pt x="523" y="244"/>
                    </a:cubicBezTo>
                    <a:cubicBezTo>
                      <a:pt x="673" y="330"/>
                      <a:pt x="673" y="330"/>
                      <a:pt x="673" y="330"/>
                    </a:cubicBezTo>
                    <a:cubicBezTo>
                      <a:pt x="675" y="329"/>
                      <a:pt x="675" y="329"/>
                      <a:pt x="675" y="329"/>
                    </a:cubicBezTo>
                    <a:cubicBezTo>
                      <a:pt x="730" y="297"/>
                      <a:pt x="730" y="297"/>
                      <a:pt x="730" y="297"/>
                    </a:cubicBezTo>
                    <a:cubicBezTo>
                      <a:pt x="514" y="175"/>
                      <a:pt x="514" y="175"/>
                      <a:pt x="514" y="175"/>
                    </a:cubicBezTo>
                    <a:cubicBezTo>
                      <a:pt x="514" y="159"/>
                      <a:pt x="514" y="159"/>
                      <a:pt x="514" y="159"/>
                    </a:cubicBezTo>
                    <a:cubicBezTo>
                      <a:pt x="521" y="155"/>
                      <a:pt x="521" y="155"/>
                      <a:pt x="521" y="155"/>
                    </a:cubicBezTo>
                    <a:cubicBezTo>
                      <a:pt x="521" y="155"/>
                      <a:pt x="521" y="155"/>
                      <a:pt x="521" y="155"/>
                    </a:cubicBezTo>
                    <a:cubicBezTo>
                      <a:pt x="578" y="122"/>
                      <a:pt x="578" y="122"/>
                      <a:pt x="578" y="122"/>
                    </a:cubicBezTo>
                    <a:cubicBezTo>
                      <a:pt x="369" y="0"/>
                      <a:pt x="369" y="0"/>
                      <a:pt x="369" y="0"/>
                    </a:cubicBezTo>
                    <a:cubicBezTo>
                      <a:pt x="358" y="6"/>
                      <a:pt x="358" y="6"/>
                      <a:pt x="358" y="6"/>
                    </a:cubicBezTo>
                    <a:cubicBezTo>
                      <a:pt x="445" y="56"/>
                      <a:pt x="445" y="56"/>
                      <a:pt x="445" y="56"/>
                    </a:cubicBezTo>
                    <a:lnTo>
                      <a:pt x="445" y="67"/>
                    </a:lnTo>
                    <a:close/>
                    <a:moveTo>
                      <a:pt x="446" y="55"/>
                    </a:moveTo>
                    <a:cubicBezTo>
                      <a:pt x="446" y="55"/>
                      <a:pt x="446" y="55"/>
                      <a:pt x="446" y="55"/>
                    </a:cubicBezTo>
                    <a:cubicBezTo>
                      <a:pt x="362" y="6"/>
                      <a:pt x="362" y="6"/>
                      <a:pt x="362" y="6"/>
                    </a:cubicBezTo>
                    <a:cubicBezTo>
                      <a:pt x="369" y="3"/>
                      <a:pt x="369" y="3"/>
                      <a:pt x="369" y="3"/>
                    </a:cubicBezTo>
                    <a:cubicBezTo>
                      <a:pt x="574" y="122"/>
                      <a:pt x="574" y="122"/>
                      <a:pt x="574" y="122"/>
                    </a:cubicBezTo>
                    <a:cubicBezTo>
                      <a:pt x="520" y="153"/>
                      <a:pt x="520" y="153"/>
                      <a:pt x="520" y="153"/>
                    </a:cubicBezTo>
                    <a:cubicBezTo>
                      <a:pt x="520" y="153"/>
                      <a:pt x="519" y="153"/>
                      <a:pt x="519" y="154"/>
                    </a:cubicBezTo>
                    <a:cubicBezTo>
                      <a:pt x="513" y="157"/>
                      <a:pt x="513" y="157"/>
                      <a:pt x="513" y="157"/>
                    </a:cubicBezTo>
                    <a:cubicBezTo>
                      <a:pt x="512" y="158"/>
                      <a:pt x="512" y="158"/>
                      <a:pt x="512" y="158"/>
                    </a:cubicBezTo>
                    <a:cubicBezTo>
                      <a:pt x="512" y="158"/>
                      <a:pt x="512" y="159"/>
                      <a:pt x="512" y="159"/>
                    </a:cubicBezTo>
                    <a:cubicBezTo>
                      <a:pt x="512" y="175"/>
                      <a:pt x="512" y="175"/>
                      <a:pt x="512" y="175"/>
                    </a:cubicBezTo>
                    <a:cubicBezTo>
                      <a:pt x="512" y="175"/>
                      <a:pt x="512" y="175"/>
                      <a:pt x="512" y="175"/>
                    </a:cubicBezTo>
                    <a:cubicBezTo>
                      <a:pt x="512" y="175"/>
                      <a:pt x="513" y="176"/>
                      <a:pt x="513" y="176"/>
                    </a:cubicBezTo>
                    <a:cubicBezTo>
                      <a:pt x="726" y="297"/>
                      <a:pt x="726" y="297"/>
                      <a:pt x="726" y="297"/>
                    </a:cubicBezTo>
                    <a:cubicBezTo>
                      <a:pt x="673" y="328"/>
                      <a:pt x="673" y="328"/>
                      <a:pt x="673" y="328"/>
                    </a:cubicBezTo>
                    <a:cubicBezTo>
                      <a:pt x="522" y="241"/>
                      <a:pt x="522" y="241"/>
                      <a:pt x="522" y="241"/>
                    </a:cubicBezTo>
                    <a:cubicBezTo>
                      <a:pt x="522" y="241"/>
                      <a:pt x="521" y="241"/>
                      <a:pt x="521" y="241"/>
                    </a:cubicBezTo>
                    <a:cubicBezTo>
                      <a:pt x="520" y="241"/>
                      <a:pt x="520" y="241"/>
                      <a:pt x="520" y="241"/>
                    </a:cubicBezTo>
                    <a:cubicBezTo>
                      <a:pt x="369" y="328"/>
                      <a:pt x="369" y="328"/>
                      <a:pt x="369" y="328"/>
                    </a:cubicBezTo>
                    <a:cubicBezTo>
                      <a:pt x="294" y="285"/>
                      <a:pt x="294" y="285"/>
                      <a:pt x="294" y="285"/>
                    </a:cubicBezTo>
                    <a:cubicBezTo>
                      <a:pt x="294" y="285"/>
                      <a:pt x="293" y="285"/>
                      <a:pt x="293" y="285"/>
                    </a:cubicBezTo>
                    <a:cubicBezTo>
                      <a:pt x="292" y="285"/>
                      <a:pt x="292" y="285"/>
                      <a:pt x="292" y="285"/>
                    </a:cubicBezTo>
                    <a:cubicBezTo>
                      <a:pt x="205" y="335"/>
                      <a:pt x="205" y="335"/>
                      <a:pt x="205" y="335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80" y="173"/>
                      <a:pt x="80" y="173"/>
                      <a:pt x="80" y="173"/>
                    </a:cubicBezTo>
                    <a:cubicBezTo>
                      <a:pt x="80" y="173"/>
                      <a:pt x="80" y="172"/>
                      <a:pt x="81" y="172"/>
                    </a:cubicBezTo>
                    <a:cubicBezTo>
                      <a:pt x="81" y="172"/>
                      <a:pt x="81" y="171"/>
                      <a:pt x="81" y="171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81" y="161"/>
                      <a:pt x="81" y="161"/>
                      <a:pt x="81" y="161"/>
                    </a:cubicBezTo>
                    <a:cubicBezTo>
                      <a:pt x="80" y="160"/>
                      <a:pt x="80" y="160"/>
                      <a:pt x="80" y="160"/>
                    </a:cubicBezTo>
                    <a:cubicBezTo>
                      <a:pt x="15" y="123"/>
                      <a:pt x="15" y="123"/>
                      <a:pt x="15" y="123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80" y="85"/>
                      <a:pt x="80" y="85"/>
                      <a:pt x="81" y="84"/>
                    </a:cubicBezTo>
                    <a:cubicBezTo>
                      <a:pt x="81" y="84"/>
                      <a:pt x="81" y="84"/>
                      <a:pt x="81" y="83"/>
                    </a:cubicBezTo>
                    <a:cubicBezTo>
                      <a:pt x="81" y="74"/>
                      <a:pt x="81" y="74"/>
                      <a:pt x="81" y="74"/>
                    </a:cubicBezTo>
                    <a:cubicBezTo>
                      <a:pt x="81" y="73"/>
                      <a:pt x="81" y="73"/>
                      <a:pt x="81" y="73"/>
                    </a:cubicBezTo>
                    <a:cubicBezTo>
                      <a:pt x="80" y="73"/>
                      <a:pt x="80" y="72"/>
                      <a:pt x="80" y="72"/>
                    </a:cubicBezTo>
                    <a:cubicBezTo>
                      <a:pt x="70" y="66"/>
                      <a:pt x="70" y="66"/>
                      <a:pt x="70" y="66"/>
                    </a:cubicBezTo>
                    <a:cubicBezTo>
                      <a:pt x="165" y="11"/>
                      <a:pt x="165" y="11"/>
                      <a:pt x="165" y="11"/>
                    </a:cubicBezTo>
                    <a:cubicBezTo>
                      <a:pt x="165" y="47"/>
                      <a:pt x="165" y="47"/>
                      <a:pt x="165" y="47"/>
                    </a:cubicBezTo>
                    <a:cubicBezTo>
                      <a:pt x="165" y="47"/>
                      <a:pt x="166" y="47"/>
                      <a:pt x="166" y="48"/>
                    </a:cubicBezTo>
                    <a:cubicBezTo>
                      <a:pt x="166" y="48"/>
                      <a:pt x="166" y="48"/>
                      <a:pt x="166" y="49"/>
                    </a:cubicBezTo>
                    <a:cubicBezTo>
                      <a:pt x="212" y="75"/>
                      <a:pt x="212" y="75"/>
                      <a:pt x="212" y="75"/>
                    </a:cubicBezTo>
                    <a:cubicBezTo>
                      <a:pt x="139" y="117"/>
                      <a:pt x="139" y="117"/>
                      <a:pt x="139" y="117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38" y="118"/>
                      <a:pt x="138" y="119"/>
                      <a:pt x="138" y="119"/>
                    </a:cubicBezTo>
                    <a:cubicBezTo>
                      <a:pt x="138" y="140"/>
                      <a:pt x="138" y="140"/>
                      <a:pt x="138" y="140"/>
                    </a:cubicBezTo>
                    <a:cubicBezTo>
                      <a:pt x="138" y="140"/>
                      <a:pt x="138" y="141"/>
                      <a:pt x="139" y="141"/>
                    </a:cubicBezTo>
                    <a:cubicBezTo>
                      <a:pt x="139" y="141"/>
                      <a:pt x="139" y="141"/>
                      <a:pt x="140" y="141"/>
                    </a:cubicBezTo>
                    <a:cubicBezTo>
                      <a:pt x="140" y="142"/>
                      <a:pt x="142" y="143"/>
                      <a:pt x="143" y="143"/>
                    </a:cubicBezTo>
                    <a:cubicBezTo>
                      <a:pt x="152" y="149"/>
                      <a:pt x="162" y="154"/>
                      <a:pt x="172" y="159"/>
                    </a:cubicBezTo>
                    <a:cubicBezTo>
                      <a:pt x="188" y="168"/>
                      <a:pt x="203" y="177"/>
                      <a:pt x="219" y="186"/>
                    </a:cubicBezTo>
                    <a:cubicBezTo>
                      <a:pt x="229" y="193"/>
                      <a:pt x="229" y="193"/>
                      <a:pt x="229" y="193"/>
                    </a:cubicBezTo>
                    <a:cubicBezTo>
                      <a:pt x="240" y="199"/>
                      <a:pt x="250" y="205"/>
                      <a:pt x="261" y="212"/>
                    </a:cubicBezTo>
                    <a:cubicBezTo>
                      <a:pt x="261" y="212"/>
                      <a:pt x="261" y="212"/>
                      <a:pt x="262" y="212"/>
                    </a:cubicBezTo>
                    <a:cubicBezTo>
                      <a:pt x="262" y="212"/>
                      <a:pt x="262" y="212"/>
                      <a:pt x="263" y="212"/>
                    </a:cubicBezTo>
                    <a:cubicBezTo>
                      <a:pt x="263" y="212"/>
                      <a:pt x="263" y="212"/>
                      <a:pt x="263" y="212"/>
                    </a:cubicBezTo>
                    <a:cubicBezTo>
                      <a:pt x="263" y="211"/>
                      <a:pt x="263" y="211"/>
                      <a:pt x="263" y="211"/>
                    </a:cubicBezTo>
                    <a:cubicBezTo>
                      <a:pt x="354" y="156"/>
                      <a:pt x="354" y="156"/>
                      <a:pt x="354" y="156"/>
                    </a:cubicBezTo>
                    <a:cubicBezTo>
                      <a:pt x="368" y="164"/>
                      <a:pt x="368" y="164"/>
                      <a:pt x="368" y="164"/>
                    </a:cubicBezTo>
                    <a:cubicBezTo>
                      <a:pt x="368" y="165"/>
                      <a:pt x="368" y="165"/>
                      <a:pt x="369" y="165"/>
                    </a:cubicBezTo>
                    <a:cubicBezTo>
                      <a:pt x="369" y="165"/>
                      <a:pt x="370" y="165"/>
                      <a:pt x="370" y="164"/>
                    </a:cubicBezTo>
                    <a:cubicBezTo>
                      <a:pt x="446" y="121"/>
                      <a:pt x="446" y="121"/>
                      <a:pt x="446" y="121"/>
                    </a:cubicBezTo>
                    <a:cubicBezTo>
                      <a:pt x="446" y="120"/>
                      <a:pt x="446" y="120"/>
                      <a:pt x="446" y="120"/>
                    </a:cubicBezTo>
                    <a:cubicBezTo>
                      <a:pt x="446" y="119"/>
                      <a:pt x="446" y="119"/>
                      <a:pt x="446" y="119"/>
                    </a:cubicBezTo>
                    <a:cubicBezTo>
                      <a:pt x="446" y="61"/>
                      <a:pt x="446" y="61"/>
                      <a:pt x="446" y="61"/>
                    </a:cubicBezTo>
                    <a:cubicBezTo>
                      <a:pt x="446" y="56"/>
                      <a:pt x="446" y="56"/>
                      <a:pt x="446" y="56"/>
                    </a:cubicBezTo>
                    <a:cubicBezTo>
                      <a:pt x="446" y="56"/>
                      <a:pt x="446" y="55"/>
                      <a:pt x="446" y="55"/>
                    </a:cubicBezTo>
                    <a:close/>
                  </a:path>
                </a:pathLst>
              </a:custGeom>
              <a:solidFill>
                <a:srgbClr val="45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3" name="Freeform 31"/>
              <p:cNvSpPr>
                <a:spLocks/>
              </p:cNvSpPr>
              <p:nvPr/>
            </p:nvSpPr>
            <p:spPr bwMode="auto">
              <a:xfrm>
                <a:off x="5184" y="4744"/>
                <a:ext cx="329" cy="200"/>
              </a:xfrm>
              <a:custGeom>
                <a:avLst/>
                <a:gdLst>
                  <a:gd name="T0" fmla="*/ 277 w 249"/>
                  <a:gd name="T1" fmla="*/ 81 h 151"/>
                  <a:gd name="T2" fmla="*/ 329 w 249"/>
                  <a:gd name="T3" fmla="*/ 50 h 151"/>
                  <a:gd name="T4" fmla="*/ 242 w 249"/>
                  <a:gd name="T5" fmla="*/ 0 h 151"/>
                  <a:gd name="T6" fmla="*/ 242 w 249"/>
                  <a:gd name="T7" fmla="*/ 77 h 151"/>
                  <a:gd name="T8" fmla="*/ 242 w 249"/>
                  <a:gd name="T9" fmla="*/ 78 h 151"/>
                  <a:gd name="T10" fmla="*/ 242 w 249"/>
                  <a:gd name="T11" fmla="*/ 79 h 151"/>
                  <a:gd name="T12" fmla="*/ 141 w 249"/>
                  <a:gd name="T13" fmla="*/ 136 h 151"/>
                  <a:gd name="T14" fmla="*/ 140 w 249"/>
                  <a:gd name="T15" fmla="*/ 138 h 151"/>
                  <a:gd name="T16" fmla="*/ 139 w 249"/>
                  <a:gd name="T17" fmla="*/ 136 h 151"/>
                  <a:gd name="T18" fmla="*/ 120 w 249"/>
                  <a:gd name="T19" fmla="*/ 126 h 151"/>
                  <a:gd name="T20" fmla="*/ 0 w 249"/>
                  <a:gd name="T21" fmla="*/ 199 h 151"/>
                  <a:gd name="T22" fmla="*/ 0 w 249"/>
                  <a:gd name="T23" fmla="*/ 200 h 151"/>
                  <a:gd name="T24" fmla="*/ 0 w 249"/>
                  <a:gd name="T25" fmla="*/ 200 h 151"/>
                  <a:gd name="T26" fmla="*/ 0 w 249"/>
                  <a:gd name="T27" fmla="*/ 200 h 151"/>
                  <a:gd name="T28" fmla="*/ 44 w 249"/>
                  <a:gd name="T29" fmla="*/ 196 h 151"/>
                  <a:gd name="T30" fmla="*/ 124 w 249"/>
                  <a:gd name="T31" fmla="*/ 143 h 151"/>
                  <a:gd name="T32" fmla="*/ 124 w 249"/>
                  <a:gd name="T33" fmla="*/ 143 h 151"/>
                  <a:gd name="T34" fmla="*/ 143 w 249"/>
                  <a:gd name="T35" fmla="*/ 156 h 151"/>
                  <a:gd name="T36" fmla="*/ 277 w 249"/>
                  <a:gd name="T37" fmla="*/ 81 h 15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49" h="151">
                    <a:moveTo>
                      <a:pt x="210" y="61"/>
                    </a:moveTo>
                    <a:cubicBezTo>
                      <a:pt x="249" y="38"/>
                      <a:pt x="249" y="38"/>
                      <a:pt x="249" y="38"/>
                    </a:cubicBezTo>
                    <a:cubicBezTo>
                      <a:pt x="183" y="0"/>
                      <a:pt x="183" y="0"/>
                      <a:pt x="183" y="0"/>
                    </a:cubicBezTo>
                    <a:cubicBezTo>
                      <a:pt x="183" y="58"/>
                      <a:pt x="183" y="58"/>
                      <a:pt x="183" y="58"/>
                    </a:cubicBezTo>
                    <a:cubicBezTo>
                      <a:pt x="183" y="58"/>
                      <a:pt x="183" y="58"/>
                      <a:pt x="183" y="59"/>
                    </a:cubicBezTo>
                    <a:cubicBezTo>
                      <a:pt x="183" y="59"/>
                      <a:pt x="183" y="59"/>
                      <a:pt x="183" y="60"/>
                    </a:cubicBezTo>
                    <a:cubicBezTo>
                      <a:pt x="107" y="103"/>
                      <a:pt x="107" y="103"/>
                      <a:pt x="107" y="103"/>
                    </a:cubicBezTo>
                    <a:cubicBezTo>
                      <a:pt x="107" y="104"/>
                      <a:pt x="106" y="104"/>
                      <a:pt x="106" y="104"/>
                    </a:cubicBezTo>
                    <a:cubicBezTo>
                      <a:pt x="105" y="104"/>
                      <a:pt x="105" y="104"/>
                      <a:pt x="105" y="103"/>
                    </a:cubicBezTo>
                    <a:cubicBezTo>
                      <a:pt x="91" y="95"/>
                      <a:pt x="91" y="95"/>
                      <a:pt x="91" y="95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33" y="148"/>
                      <a:pt x="33" y="148"/>
                      <a:pt x="33" y="14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108" y="118"/>
                      <a:pt x="108" y="118"/>
                      <a:pt x="108" y="118"/>
                    </a:cubicBezTo>
                    <a:lnTo>
                      <a:pt x="210" y="61"/>
                    </a:ln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4" name="Freeform 32"/>
              <p:cNvSpPr>
                <a:spLocks/>
              </p:cNvSpPr>
              <p:nvPr/>
            </p:nvSpPr>
            <p:spPr bwMode="auto">
              <a:xfrm>
                <a:off x="5324" y="4752"/>
                <a:ext cx="100" cy="73"/>
              </a:xfrm>
              <a:custGeom>
                <a:avLst/>
                <a:gdLst>
                  <a:gd name="T0" fmla="*/ 100 w 100"/>
                  <a:gd name="T1" fmla="*/ 15 h 73"/>
                  <a:gd name="T2" fmla="*/ 100 w 100"/>
                  <a:gd name="T3" fmla="*/ 0 h 73"/>
                  <a:gd name="T4" fmla="*/ 0 w 100"/>
                  <a:gd name="T5" fmla="*/ 58 h 73"/>
                  <a:gd name="T6" fmla="*/ 0 w 100"/>
                  <a:gd name="T7" fmla="*/ 73 h 73"/>
                  <a:gd name="T8" fmla="*/ 100 w 100"/>
                  <a:gd name="T9" fmla="*/ 15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" h="73">
                    <a:moveTo>
                      <a:pt x="100" y="15"/>
                    </a:moveTo>
                    <a:lnTo>
                      <a:pt x="100" y="0"/>
                    </a:lnTo>
                    <a:lnTo>
                      <a:pt x="0" y="58"/>
                    </a:lnTo>
                    <a:lnTo>
                      <a:pt x="0" y="73"/>
                    </a:lnTo>
                    <a:lnTo>
                      <a:pt x="100" y="15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5" name="Freeform 33"/>
              <p:cNvSpPr>
                <a:spLocks/>
              </p:cNvSpPr>
              <p:nvPr/>
            </p:nvSpPr>
            <p:spPr bwMode="auto">
              <a:xfrm>
                <a:off x="5324" y="4738"/>
                <a:ext cx="100" cy="72"/>
              </a:xfrm>
              <a:custGeom>
                <a:avLst/>
                <a:gdLst>
                  <a:gd name="T0" fmla="*/ 100 w 100"/>
                  <a:gd name="T1" fmla="*/ 14 h 72"/>
                  <a:gd name="T2" fmla="*/ 100 w 100"/>
                  <a:gd name="T3" fmla="*/ 0 h 72"/>
                  <a:gd name="T4" fmla="*/ 2 w 100"/>
                  <a:gd name="T5" fmla="*/ 56 h 72"/>
                  <a:gd name="T6" fmla="*/ 0 w 100"/>
                  <a:gd name="T7" fmla="*/ 58 h 72"/>
                  <a:gd name="T8" fmla="*/ 0 w 100"/>
                  <a:gd name="T9" fmla="*/ 72 h 72"/>
                  <a:gd name="T10" fmla="*/ 100 w 100"/>
                  <a:gd name="T11" fmla="*/ 14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0" h="72">
                    <a:moveTo>
                      <a:pt x="100" y="14"/>
                    </a:moveTo>
                    <a:lnTo>
                      <a:pt x="100" y="0"/>
                    </a:lnTo>
                    <a:lnTo>
                      <a:pt x="2" y="56"/>
                    </a:lnTo>
                    <a:lnTo>
                      <a:pt x="0" y="58"/>
                    </a:lnTo>
                    <a:lnTo>
                      <a:pt x="0" y="72"/>
                    </a:lnTo>
                    <a:lnTo>
                      <a:pt x="100" y="14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6" name="Freeform 34"/>
              <p:cNvSpPr>
                <a:spLocks/>
              </p:cNvSpPr>
              <p:nvPr/>
            </p:nvSpPr>
            <p:spPr bwMode="auto">
              <a:xfrm>
                <a:off x="5326" y="4654"/>
                <a:ext cx="496" cy="445"/>
              </a:xfrm>
              <a:custGeom>
                <a:avLst/>
                <a:gdLst>
                  <a:gd name="T0" fmla="*/ 282 w 496"/>
                  <a:gd name="T1" fmla="*/ 165 h 445"/>
                  <a:gd name="T2" fmla="*/ 274 w 496"/>
                  <a:gd name="T3" fmla="*/ 171 h 445"/>
                  <a:gd name="T4" fmla="*/ 199 w 496"/>
                  <a:gd name="T5" fmla="*/ 214 h 445"/>
                  <a:gd name="T6" fmla="*/ 199 w 496"/>
                  <a:gd name="T7" fmla="*/ 214 h 445"/>
                  <a:gd name="T8" fmla="*/ 189 w 496"/>
                  <a:gd name="T9" fmla="*/ 220 h 445"/>
                  <a:gd name="T10" fmla="*/ 199 w 496"/>
                  <a:gd name="T11" fmla="*/ 225 h 445"/>
                  <a:gd name="T12" fmla="*/ 491 w 496"/>
                  <a:gd name="T13" fmla="*/ 393 h 445"/>
                  <a:gd name="T14" fmla="*/ 475 w 496"/>
                  <a:gd name="T15" fmla="*/ 402 h 445"/>
                  <a:gd name="T16" fmla="*/ 402 w 496"/>
                  <a:gd name="T17" fmla="*/ 444 h 445"/>
                  <a:gd name="T18" fmla="*/ 405 w 496"/>
                  <a:gd name="T19" fmla="*/ 445 h 445"/>
                  <a:gd name="T20" fmla="*/ 496 w 496"/>
                  <a:gd name="T21" fmla="*/ 393 h 445"/>
                  <a:gd name="T22" fmla="*/ 204 w 496"/>
                  <a:gd name="T23" fmla="*/ 225 h 445"/>
                  <a:gd name="T24" fmla="*/ 195 w 496"/>
                  <a:gd name="T25" fmla="*/ 220 h 445"/>
                  <a:gd name="T26" fmla="*/ 204 w 496"/>
                  <a:gd name="T27" fmla="*/ 214 h 445"/>
                  <a:gd name="T28" fmla="*/ 204 w 496"/>
                  <a:gd name="T29" fmla="*/ 214 h 445"/>
                  <a:gd name="T30" fmla="*/ 289 w 496"/>
                  <a:gd name="T31" fmla="*/ 165 h 445"/>
                  <a:gd name="T32" fmla="*/ 3 w 496"/>
                  <a:gd name="T33" fmla="*/ 0 h 445"/>
                  <a:gd name="T34" fmla="*/ 0 w 496"/>
                  <a:gd name="T35" fmla="*/ 3 h 445"/>
                  <a:gd name="T36" fmla="*/ 282 w 496"/>
                  <a:gd name="T37" fmla="*/ 165 h 44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96" h="445">
                    <a:moveTo>
                      <a:pt x="282" y="165"/>
                    </a:moveTo>
                    <a:lnTo>
                      <a:pt x="274" y="171"/>
                    </a:lnTo>
                    <a:lnTo>
                      <a:pt x="199" y="214"/>
                    </a:lnTo>
                    <a:lnTo>
                      <a:pt x="189" y="220"/>
                    </a:lnTo>
                    <a:lnTo>
                      <a:pt x="199" y="225"/>
                    </a:lnTo>
                    <a:lnTo>
                      <a:pt x="491" y="393"/>
                    </a:lnTo>
                    <a:lnTo>
                      <a:pt x="475" y="402"/>
                    </a:lnTo>
                    <a:lnTo>
                      <a:pt x="402" y="444"/>
                    </a:lnTo>
                    <a:lnTo>
                      <a:pt x="405" y="445"/>
                    </a:lnTo>
                    <a:lnTo>
                      <a:pt x="496" y="393"/>
                    </a:lnTo>
                    <a:lnTo>
                      <a:pt x="204" y="225"/>
                    </a:lnTo>
                    <a:lnTo>
                      <a:pt x="195" y="220"/>
                    </a:lnTo>
                    <a:lnTo>
                      <a:pt x="204" y="214"/>
                    </a:lnTo>
                    <a:lnTo>
                      <a:pt x="289" y="165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282" y="165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7" name="Freeform 35"/>
              <p:cNvSpPr>
                <a:spLocks/>
              </p:cNvSpPr>
              <p:nvPr/>
            </p:nvSpPr>
            <p:spPr bwMode="auto">
              <a:xfrm>
                <a:off x="5301" y="4654"/>
                <a:ext cx="307" cy="171"/>
              </a:xfrm>
              <a:custGeom>
                <a:avLst/>
                <a:gdLst>
                  <a:gd name="T0" fmla="*/ 299 w 307"/>
                  <a:gd name="T1" fmla="*/ 171 h 171"/>
                  <a:gd name="T2" fmla="*/ 307 w 307"/>
                  <a:gd name="T3" fmla="*/ 165 h 171"/>
                  <a:gd name="T4" fmla="*/ 25 w 307"/>
                  <a:gd name="T5" fmla="*/ 3 h 171"/>
                  <a:gd name="T6" fmla="*/ 23 w 307"/>
                  <a:gd name="T7" fmla="*/ 0 h 171"/>
                  <a:gd name="T8" fmla="*/ 0 w 307"/>
                  <a:gd name="T9" fmla="*/ 14 h 171"/>
                  <a:gd name="T10" fmla="*/ 8 w 307"/>
                  <a:gd name="T11" fmla="*/ 18 h 171"/>
                  <a:gd name="T12" fmla="*/ 23 w 307"/>
                  <a:gd name="T13" fmla="*/ 10 h 171"/>
                  <a:gd name="T14" fmla="*/ 299 w 307"/>
                  <a:gd name="T15" fmla="*/ 171 h 17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07" h="171">
                    <a:moveTo>
                      <a:pt x="299" y="171"/>
                    </a:moveTo>
                    <a:lnTo>
                      <a:pt x="307" y="165"/>
                    </a:lnTo>
                    <a:lnTo>
                      <a:pt x="25" y="3"/>
                    </a:lnTo>
                    <a:lnTo>
                      <a:pt x="23" y="0"/>
                    </a:lnTo>
                    <a:lnTo>
                      <a:pt x="0" y="14"/>
                    </a:lnTo>
                    <a:lnTo>
                      <a:pt x="8" y="18"/>
                    </a:lnTo>
                    <a:lnTo>
                      <a:pt x="23" y="10"/>
                    </a:lnTo>
                    <a:lnTo>
                      <a:pt x="299" y="17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8" name="Freeform 36"/>
              <p:cNvSpPr>
                <a:spLocks noEditPoints="1"/>
              </p:cNvSpPr>
              <p:nvPr/>
            </p:nvSpPr>
            <p:spPr bwMode="auto">
              <a:xfrm>
                <a:off x="5063" y="4586"/>
                <a:ext cx="779" cy="524"/>
              </a:xfrm>
              <a:custGeom>
                <a:avLst/>
                <a:gdLst>
                  <a:gd name="T0" fmla="*/ 467 w 589"/>
                  <a:gd name="T1" fmla="*/ 282 h 397"/>
                  <a:gd name="T2" fmla="*/ 467 w 589"/>
                  <a:gd name="T3" fmla="*/ 282 h 397"/>
                  <a:gd name="T4" fmla="*/ 458 w 589"/>
                  <a:gd name="T5" fmla="*/ 288 h 397"/>
                  <a:gd name="T6" fmla="*/ 467 w 589"/>
                  <a:gd name="T7" fmla="*/ 293 h 397"/>
                  <a:gd name="T8" fmla="*/ 759 w 589"/>
                  <a:gd name="T9" fmla="*/ 461 h 397"/>
                  <a:gd name="T10" fmla="*/ 668 w 589"/>
                  <a:gd name="T11" fmla="*/ 513 h 397"/>
                  <a:gd name="T12" fmla="*/ 665 w 589"/>
                  <a:gd name="T13" fmla="*/ 512 h 397"/>
                  <a:gd name="T14" fmla="*/ 663 w 589"/>
                  <a:gd name="T15" fmla="*/ 513 h 397"/>
                  <a:gd name="T16" fmla="*/ 464 w 589"/>
                  <a:gd name="T17" fmla="*/ 400 h 397"/>
                  <a:gd name="T18" fmla="*/ 266 w 589"/>
                  <a:gd name="T19" fmla="*/ 513 h 397"/>
                  <a:gd name="T20" fmla="*/ 263 w 589"/>
                  <a:gd name="T21" fmla="*/ 512 h 397"/>
                  <a:gd name="T22" fmla="*/ 261 w 589"/>
                  <a:gd name="T23" fmla="*/ 513 h 397"/>
                  <a:gd name="T24" fmla="*/ 160 w 589"/>
                  <a:gd name="T25" fmla="*/ 455 h 397"/>
                  <a:gd name="T26" fmla="*/ 160 w 589"/>
                  <a:gd name="T27" fmla="*/ 459 h 397"/>
                  <a:gd name="T28" fmla="*/ 160 w 589"/>
                  <a:gd name="T29" fmla="*/ 466 h 397"/>
                  <a:gd name="T30" fmla="*/ 261 w 589"/>
                  <a:gd name="T31" fmla="*/ 524 h 397"/>
                  <a:gd name="T32" fmla="*/ 462 w 589"/>
                  <a:gd name="T33" fmla="*/ 409 h 397"/>
                  <a:gd name="T34" fmla="*/ 663 w 589"/>
                  <a:gd name="T35" fmla="*/ 524 h 397"/>
                  <a:gd name="T36" fmla="*/ 663 w 589"/>
                  <a:gd name="T37" fmla="*/ 524 h 397"/>
                  <a:gd name="T38" fmla="*/ 706 w 589"/>
                  <a:gd name="T39" fmla="*/ 523 h 397"/>
                  <a:gd name="T40" fmla="*/ 712 w 589"/>
                  <a:gd name="T41" fmla="*/ 523 h 397"/>
                  <a:gd name="T42" fmla="*/ 771 w 589"/>
                  <a:gd name="T43" fmla="*/ 503 h 397"/>
                  <a:gd name="T44" fmla="*/ 776 w 589"/>
                  <a:gd name="T45" fmla="*/ 495 h 397"/>
                  <a:gd name="T46" fmla="*/ 778 w 589"/>
                  <a:gd name="T47" fmla="*/ 495 h 397"/>
                  <a:gd name="T48" fmla="*/ 779 w 589"/>
                  <a:gd name="T49" fmla="*/ 488 h 397"/>
                  <a:gd name="T50" fmla="*/ 779 w 589"/>
                  <a:gd name="T51" fmla="*/ 482 h 397"/>
                  <a:gd name="T52" fmla="*/ 771 w 589"/>
                  <a:gd name="T53" fmla="*/ 462 h 397"/>
                  <a:gd name="T54" fmla="*/ 562 w 589"/>
                  <a:gd name="T55" fmla="*/ 341 h 397"/>
                  <a:gd name="T56" fmla="*/ 471 w 589"/>
                  <a:gd name="T57" fmla="*/ 288 h 397"/>
                  <a:gd name="T58" fmla="*/ 562 w 589"/>
                  <a:gd name="T59" fmla="*/ 235 h 397"/>
                  <a:gd name="T60" fmla="*/ 261 w 589"/>
                  <a:gd name="T61" fmla="*/ 61 h 397"/>
                  <a:gd name="T62" fmla="*/ 231 w 589"/>
                  <a:gd name="T63" fmla="*/ 78 h 397"/>
                  <a:gd name="T64" fmla="*/ 97 w 589"/>
                  <a:gd name="T65" fmla="*/ 0 h 397"/>
                  <a:gd name="T66" fmla="*/ 0 w 589"/>
                  <a:gd name="T67" fmla="*/ 57 h 397"/>
                  <a:gd name="T68" fmla="*/ 263 w 589"/>
                  <a:gd name="T69" fmla="*/ 209 h 397"/>
                  <a:gd name="T70" fmla="*/ 361 w 589"/>
                  <a:gd name="T71" fmla="*/ 152 h 397"/>
                  <a:gd name="T72" fmla="*/ 246 w 589"/>
                  <a:gd name="T73" fmla="*/ 86 h 397"/>
                  <a:gd name="T74" fmla="*/ 238 w 589"/>
                  <a:gd name="T75" fmla="*/ 82 h 397"/>
                  <a:gd name="T76" fmla="*/ 261 w 589"/>
                  <a:gd name="T77" fmla="*/ 69 h 397"/>
                  <a:gd name="T78" fmla="*/ 263 w 589"/>
                  <a:gd name="T79" fmla="*/ 71 h 397"/>
                  <a:gd name="T80" fmla="*/ 266 w 589"/>
                  <a:gd name="T81" fmla="*/ 69 h 397"/>
                  <a:gd name="T82" fmla="*/ 552 w 589"/>
                  <a:gd name="T83" fmla="*/ 234 h 397"/>
                  <a:gd name="T84" fmla="*/ 467 w 589"/>
                  <a:gd name="T85" fmla="*/ 282 h 397"/>
                  <a:gd name="T86" fmla="*/ 11 w 589"/>
                  <a:gd name="T87" fmla="*/ 61 h 397"/>
                  <a:gd name="T88" fmla="*/ 4 w 589"/>
                  <a:gd name="T89" fmla="*/ 57 h 397"/>
                  <a:gd name="T90" fmla="*/ 94 w 589"/>
                  <a:gd name="T91" fmla="*/ 5 h 397"/>
                  <a:gd name="T92" fmla="*/ 350 w 589"/>
                  <a:gd name="T93" fmla="*/ 152 h 397"/>
                  <a:gd name="T94" fmla="*/ 344 w 589"/>
                  <a:gd name="T95" fmla="*/ 156 h 397"/>
                  <a:gd name="T96" fmla="*/ 261 w 589"/>
                  <a:gd name="T97" fmla="*/ 203 h 397"/>
                  <a:gd name="T98" fmla="*/ 11 w 589"/>
                  <a:gd name="T99" fmla="*/ 61 h 3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89" h="397">
                    <a:moveTo>
                      <a:pt x="353" y="214"/>
                    </a:moveTo>
                    <a:cubicBezTo>
                      <a:pt x="353" y="214"/>
                      <a:pt x="353" y="214"/>
                      <a:pt x="353" y="214"/>
                    </a:cubicBezTo>
                    <a:cubicBezTo>
                      <a:pt x="346" y="218"/>
                      <a:pt x="346" y="218"/>
                      <a:pt x="346" y="218"/>
                    </a:cubicBezTo>
                    <a:cubicBezTo>
                      <a:pt x="353" y="222"/>
                      <a:pt x="353" y="222"/>
                      <a:pt x="353" y="222"/>
                    </a:cubicBezTo>
                    <a:cubicBezTo>
                      <a:pt x="574" y="349"/>
                      <a:pt x="574" y="349"/>
                      <a:pt x="574" y="349"/>
                    </a:cubicBezTo>
                    <a:cubicBezTo>
                      <a:pt x="505" y="389"/>
                      <a:pt x="505" y="389"/>
                      <a:pt x="505" y="389"/>
                    </a:cubicBezTo>
                    <a:cubicBezTo>
                      <a:pt x="503" y="388"/>
                      <a:pt x="503" y="388"/>
                      <a:pt x="503" y="388"/>
                    </a:cubicBezTo>
                    <a:cubicBezTo>
                      <a:pt x="501" y="389"/>
                      <a:pt x="501" y="389"/>
                      <a:pt x="501" y="389"/>
                    </a:cubicBezTo>
                    <a:cubicBezTo>
                      <a:pt x="351" y="303"/>
                      <a:pt x="351" y="303"/>
                      <a:pt x="351" y="303"/>
                    </a:cubicBezTo>
                    <a:cubicBezTo>
                      <a:pt x="201" y="389"/>
                      <a:pt x="201" y="389"/>
                      <a:pt x="201" y="389"/>
                    </a:cubicBezTo>
                    <a:cubicBezTo>
                      <a:pt x="199" y="388"/>
                      <a:pt x="199" y="388"/>
                      <a:pt x="199" y="388"/>
                    </a:cubicBezTo>
                    <a:cubicBezTo>
                      <a:pt x="197" y="389"/>
                      <a:pt x="197" y="389"/>
                      <a:pt x="197" y="389"/>
                    </a:cubicBezTo>
                    <a:cubicBezTo>
                      <a:pt x="121" y="345"/>
                      <a:pt x="121" y="345"/>
                      <a:pt x="121" y="345"/>
                    </a:cubicBezTo>
                    <a:cubicBezTo>
                      <a:pt x="121" y="348"/>
                      <a:pt x="121" y="348"/>
                      <a:pt x="121" y="348"/>
                    </a:cubicBezTo>
                    <a:cubicBezTo>
                      <a:pt x="121" y="353"/>
                      <a:pt x="121" y="353"/>
                      <a:pt x="121" y="353"/>
                    </a:cubicBezTo>
                    <a:cubicBezTo>
                      <a:pt x="197" y="397"/>
                      <a:pt x="197" y="397"/>
                      <a:pt x="197" y="397"/>
                    </a:cubicBezTo>
                    <a:cubicBezTo>
                      <a:pt x="349" y="310"/>
                      <a:pt x="349" y="310"/>
                      <a:pt x="349" y="310"/>
                    </a:cubicBezTo>
                    <a:cubicBezTo>
                      <a:pt x="501" y="397"/>
                      <a:pt x="501" y="397"/>
                      <a:pt x="501" y="397"/>
                    </a:cubicBezTo>
                    <a:cubicBezTo>
                      <a:pt x="501" y="397"/>
                      <a:pt x="501" y="397"/>
                      <a:pt x="501" y="397"/>
                    </a:cubicBezTo>
                    <a:cubicBezTo>
                      <a:pt x="513" y="397"/>
                      <a:pt x="524" y="397"/>
                      <a:pt x="534" y="396"/>
                    </a:cubicBezTo>
                    <a:cubicBezTo>
                      <a:pt x="535" y="396"/>
                      <a:pt x="536" y="396"/>
                      <a:pt x="538" y="396"/>
                    </a:cubicBezTo>
                    <a:cubicBezTo>
                      <a:pt x="560" y="393"/>
                      <a:pt x="575" y="388"/>
                      <a:pt x="583" y="381"/>
                    </a:cubicBezTo>
                    <a:cubicBezTo>
                      <a:pt x="585" y="379"/>
                      <a:pt x="586" y="378"/>
                      <a:pt x="587" y="375"/>
                    </a:cubicBezTo>
                    <a:cubicBezTo>
                      <a:pt x="588" y="375"/>
                      <a:pt x="588" y="375"/>
                      <a:pt x="588" y="375"/>
                    </a:cubicBezTo>
                    <a:cubicBezTo>
                      <a:pt x="588" y="374"/>
                      <a:pt x="589" y="372"/>
                      <a:pt x="589" y="370"/>
                    </a:cubicBezTo>
                    <a:cubicBezTo>
                      <a:pt x="589" y="368"/>
                      <a:pt x="589" y="367"/>
                      <a:pt x="589" y="365"/>
                    </a:cubicBezTo>
                    <a:cubicBezTo>
                      <a:pt x="588" y="360"/>
                      <a:pt x="586" y="355"/>
                      <a:pt x="583" y="350"/>
                    </a:cubicBezTo>
                    <a:cubicBezTo>
                      <a:pt x="425" y="258"/>
                      <a:pt x="425" y="258"/>
                      <a:pt x="425" y="258"/>
                    </a:cubicBezTo>
                    <a:cubicBezTo>
                      <a:pt x="356" y="218"/>
                      <a:pt x="356" y="218"/>
                      <a:pt x="356" y="218"/>
                    </a:cubicBezTo>
                    <a:cubicBezTo>
                      <a:pt x="425" y="178"/>
                      <a:pt x="425" y="178"/>
                      <a:pt x="425" y="178"/>
                    </a:cubicBezTo>
                    <a:cubicBezTo>
                      <a:pt x="197" y="46"/>
                      <a:pt x="197" y="46"/>
                      <a:pt x="197" y="46"/>
                    </a:cubicBezTo>
                    <a:cubicBezTo>
                      <a:pt x="175" y="59"/>
                      <a:pt x="175" y="59"/>
                      <a:pt x="175" y="59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99" y="158"/>
                      <a:pt x="199" y="158"/>
                      <a:pt x="199" y="158"/>
                    </a:cubicBezTo>
                    <a:cubicBezTo>
                      <a:pt x="273" y="115"/>
                      <a:pt x="273" y="115"/>
                      <a:pt x="273" y="115"/>
                    </a:cubicBezTo>
                    <a:cubicBezTo>
                      <a:pt x="186" y="65"/>
                      <a:pt x="186" y="65"/>
                      <a:pt x="186" y="65"/>
                    </a:cubicBezTo>
                    <a:cubicBezTo>
                      <a:pt x="180" y="62"/>
                      <a:pt x="180" y="62"/>
                      <a:pt x="180" y="62"/>
                    </a:cubicBezTo>
                    <a:cubicBezTo>
                      <a:pt x="197" y="52"/>
                      <a:pt x="197" y="52"/>
                      <a:pt x="197" y="52"/>
                    </a:cubicBezTo>
                    <a:cubicBezTo>
                      <a:pt x="199" y="54"/>
                      <a:pt x="199" y="54"/>
                      <a:pt x="199" y="54"/>
                    </a:cubicBezTo>
                    <a:cubicBezTo>
                      <a:pt x="201" y="52"/>
                      <a:pt x="201" y="52"/>
                      <a:pt x="201" y="52"/>
                    </a:cubicBezTo>
                    <a:cubicBezTo>
                      <a:pt x="417" y="177"/>
                      <a:pt x="417" y="177"/>
                      <a:pt x="417" y="177"/>
                    </a:cubicBezTo>
                    <a:lnTo>
                      <a:pt x="353" y="214"/>
                    </a:lnTo>
                    <a:close/>
                    <a:moveTo>
                      <a:pt x="8" y="46"/>
                    </a:moveTo>
                    <a:cubicBezTo>
                      <a:pt x="3" y="43"/>
                      <a:pt x="3" y="43"/>
                      <a:pt x="3" y="43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265" y="115"/>
                      <a:pt x="265" y="115"/>
                      <a:pt x="265" y="115"/>
                    </a:cubicBezTo>
                    <a:cubicBezTo>
                      <a:pt x="260" y="118"/>
                      <a:pt x="260" y="118"/>
                      <a:pt x="260" y="118"/>
                    </a:cubicBezTo>
                    <a:cubicBezTo>
                      <a:pt x="197" y="154"/>
                      <a:pt x="197" y="154"/>
                      <a:pt x="197" y="154"/>
                    </a:cubicBezTo>
                    <a:lnTo>
                      <a:pt x="8" y="46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49" name="Freeform 37"/>
              <p:cNvSpPr>
                <a:spLocks/>
              </p:cNvSpPr>
              <p:nvPr/>
            </p:nvSpPr>
            <p:spPr bwMode="auto">
              <a:xfrm>
                <a:off x="5067" y="4591"/>
                <a:ext cx="347" cy="151"/>
              </a:xfrm>
              <a:custGeom>
                <a:avLst/>
                <a:gdLst>
                  <a:gd name="T0" fmla="*/ 7 w 347"/>
                  <a:gd name="T1" fmla="*/ 55 h 151"/>
                  <a:gd name="T2" fmla="*/ 90 w 347"/>
                  <a:gd name="T3" fmla="*/ 7 h 151"/>
                  <a:gd name="T4" fmla="*/ 340 w 347"/>
                  <a:gd name="T5" fmla="*/ 151 h 151"/>
                  <a:gd name="T6" fmla="*/ 347 w 347"/>
                  <a:gd name="T7" fmla="*/ 147 h 151"/>
                  <a:gd name="T8" fmla="*/ 90 w 347"/>
                  <a:gd name="T9" fmla="*/ 0 h 151"/>
                  <a:gd name="T10" fmla="*/ 0 w 347"/>
                  <a:gd name="T11" fmla="*/ 51 h 151"/>
                  <a:gd name="T12" fmla="*/ 7 w 347"/>
                  <a:gd name="T13" fmla="*/ 55 h 15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7" h="151">
                    <a:moveTo>
                      <a:pt x="7" y="55"/>
                    </a:moveTo>
                    <a:lnTo>
                      <a:pt x="90" y="7"/>
                    </a:lnTo>
                    <a:lnTo>
                      <a:pt x="340" y="151"/>
                    </a:lnTo>
                    <a:lnTo>
                      <a:pt x="347" y="147"/>
                    </a:lnTo>
                    <a:lnTo>
                      <a:pt x="90" y="0"/>
                    </a:lnTo>
                    <a:lnTo>
                      <a:pt x="0" y="51"/>
                    </a:lnTo>
                    <a:lnTo>
                      <a:pt x="7" y="5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0" name="Freeform 38"/>
              <p:cNvSpPr>
                <a:spLocks noEditPoints="1"/>
              </p:cNvSpPr>
              <p:nvPr/>
            </p:nvSpPr>
            <p:spPr bwMode="auto">
              <a:xfrm>
                <a:off x="5074" y="4598"/>
                <a:ext cx="333" cy="191"/>
              </a:xfrm>
              <a:custGeom>
                <a:avLst/>
                <a:gdLst>
                  <a:gd name="T0" fmla="*/ 83 w 333"/>
                  <a:gd name="T1" fmla="*/ 0 h 191"/>
                  <a:gd name="T2" fmla="*/ 0 w 333"/>
                  <a:gd name="T3" fmla="*/ 48 h 191"/>
                  <a:gd name="T4" fmla="*/ 250 w 333"/>
                  <a:gd name="T5" fmla="*/ 191 h 191"/>
                  <a:gd name="T6" fmla="*/ 333 w 333"/>
                  <a:gd name="T7" fmla="*/ 144 h 191"/>
                  <a:gd name="T8" fmla="*/ 83 w 333"/>
                  <a:gd name="T9" fmla="*/ 0 h 191"/>
                  <a:gd name="T10" fmla="*/ 4 w 333"/>
                  <a:gd name="T11" fmla="*/ 48 h 191"/>
                  <a:gd name="T12" fmla="*/ 83 w 333"/>
                  <a:gd name="T13" fmla="*/ 2 h 191"/>
                  <a:gd name="T14" fmla="*/ 329 w 333"/>
                  <a:gd name="T15" fmla="*/ 144 h 191"/>
                  <a:gd name="T16" fmla="*/ 250 w 333"/>
                  <a:gd name="T17" fmla="*/ 188 h 191"/>
                  <a:gd name="T18" fmla="*/ 4 w 333"/>
                  <a:gd name="T19" fmla="*/ 48 h 19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3" h="191">
                    <a:moveTo>
                      <a:pt x="83" y="0"/>
                    </a:moveTo>
                    <a:lnTo>
                      <a:pt x="0" y="48"/>
                    </a:lnTo>
                    <a:lnTo>
                      <a:pt x="250" y="191"/>
                    </a:lnTo>
                    <a:lnTo>
                      <a:pt x="333" y="144"/>
                    </a:lnTo>
                    <a:lnTo>
                      <a:pt x="83" y="0"/>
                    </a:lnTo>
                    <a:close/>
                    <a:moveTo>
                      <a:pt x="4" y="48"/>
                    </a:moveTo>
                    <a:lnTo>
                      <a:pt x="83" y="2"/>
                    </a:lnTo>
                    <a:lnTo>
                      <a:pt x="329" y="144"/>
                    </a:lnTo>
                    <a:lnTo>
                      <a:pt x="250" y="188"/>
                    </a:lnTo>
                    <a:lnTo>
                      <a:pt x="4" y="48"/>
                    </a:lnTo>
                    <a:close/>
                  </a:path>
                </a:pathLst>
              </a:custGeom>
              <a:solidFill>
                <a:srgbClr val="45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1" name="Freeform 39"/>
              <p:cNvSpPr>
                <a:spLocks/>
              </p:cNvSpPr>
              <p:nvPr/>
            </p:nvSpPr>
            <p:spPr bwMode="auto">
              <a:xfrm>
                <a:off x="5078" y="4600"/>
                <a:ext cx="325" cy="186"/>
              </a:xfrm>
              <a:custGeom>
                <a:avLst/>
                <a:gdLst>
                  <a:gd name="T0" fmla="*/ 79 w 325"/>
                  <a:gd name="T1" fmla="*/ 0 h 186"/>
                  <a:gd name="T2" fmla="*/ 0 w 325"/>
                  <a:gd name="T3" fmla="*/ 46 h 186"/>
                  <a:gd name="T4" fmla="*/ 246 w 325"/>
                  <a:gd name="T5" fmla="*/ 186 h 186"/>
                  <a:gd name="T6" fmla="*/ 325 w 325"/>
                  <a:gd name="T7" fmla="*/ 142 h 186"/>
                  <a:gd name="T8" fmla="*/ 79 w 325"/>
                  <a:gd name="T9" fmla="*/ 0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5" h="186">
                    <a:moveTo>
                      <a:pt x="79" y="0"/>
                    </a:moveTo>
                    <a:lnTo>
                      <a:pt x="0" y="46"/>
                    </a:lnTo>
                    <a:lnTo>
                      <a:pt x="246" y="186"/>
                    </a:lnTo>
                    <a:lnTo>
                      <a:pt x="325" y="142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2" name="Freeform 40"/>
              <p:cNvSpPr>
                <a:spLocks/>
              </p:cNvSpPr>
              <p:nvPr/>
            </p:nvSpPr>
            <p:spPr bwMode="auto">
              <a:xfrm>
                <a:off x="5515" y="4874"/>
                <a:ext cx="302" cy="182"/>
              </a:xfrm>
              <a:custGeom>
                <a:avLst/>
                <a:gdLst>
                  <a:gd name="T0" fmla="*/ 10 w 302"/>
                  <a:gd name="T1" fmla="*/ 5 h 182"/>
                  <a:gd name="T2" fmla="*/ 0 w 302"/>
                  <a:gd name="T3" fmla="*/ 0 h 182"/>
                  <a:gd name="T4" fmla="*/ 0 w 302"/>
                  <a:gd name="T5" fmla="*/ 21 h 182"/>
                  <a:gd name="T6" fmla="*/ 286 w 302"/>
                  <a:gd name="T7" fmla="*/ 182 h 182"/>
                  <a:gd name="T8" fmla="*/ 302 w 302"/>
                  <a:gd name="T9" fmla="*/ 173 h 182"/>
                  <a:gd name="T10" fmla="*/ 10 w 302"/>
                  <a:gd name="T11" fmla="*/ 5 h 1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02" h="182">
                    <a:moveTo>
                      <a:pt x="10" y="5"/>
                    </a:moveTo>
                    <a:lnTo>
                      <a:pt x="0" y="0"/>
                    </a:lnTo>
                    <a:lnTo>
                      <a:pt x="0" y="21"/>
                    </a:lnTo>
                    <a:lnTo>
                      <a:pt x="286" y="182"/>
                    </a:lnTo>
                    <a:lnTo>
                      <a:pt x="302" y="173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3" name="Freeform 41"/>
              <p:cNvSpPr>
                <a:spLocks/>
              </p:cNvSpPr>
              <p:nvPr/>
            </p:nvSpPr>
            <p:spPr bwMode="auto">
              <a:xfrm>
                <a:off x="5326" y="4985"/>
                <a:ext cx="201" cy="114"/>
              </a:xfrm>
              <a:custGeom>
                <a:avLst/>
                <a:gdLst>
                  <a:gd name="T0" fmla="*/ 201 w 201"/>
                  <a:gd name="T1" fmla="*/ 1 h 114"/>
                  <a:gd name="T2" fmla="*/ 199 w 201"/>
                  <a:gd name="T3" fmla="*/ 0 h 114"/>
                  <a:gd name="T4" fmla="*/ 0 w 201"/>
                  <a:gd name="T5" fmla="*/ 113 h 114"/>
                  <a:gd name="T6" fmla="*/ 3 w 201"/>
                  <a:gd name="T7" fmla="*/ 114 h 114"/>
                  <a:gd name="T8" fmla="*/ 201 w 201"/>
                  <a:gd name="T9" fmla="*/ 1 h 1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1" h="114">
                    <a:moveTo>
                      <a:pt x="201" y="1"/>
                    </a:moveTo>
                    <a:lnTo>
                      <a:pt x="199" y="0"/>
                    </a:lnTo>
                    <a:lnTo>
                      <a:pt x="0" y="113"/>
                    </a:lnTo>
                    <a:lnTo>
                      <a:pt x="3" y="114"/>
                    </a:lnTo>
                    <a:lnTo>
                      <a:pt x="201" y="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4" name="Freeform 42"/>
              <p:cNvSpPr>
                <a:spLocks/>
              </p:cNvSpPr>
              <p:nvPr/>
            </p:nvSpPr>
            <p:spPr bwMode="auto">
              <a:xfrm>
                <a:off x="5534" y="4821"/>
                <a:ext cx="91" cy="105"/>
              </a:xfrm>
              <a:custGeom>
                <a:avLst/>
                <a:gdLst>
                  <a:gd name="T0" fmla="*/ 91 w 91"/>
                  <a:gd name="T1" fmla="*/ 105 h 105"/>
                  <a:gd name="T2" fmla="*/ 91 w 91"/>
                  <a:gd name="T3" fmla="*/ 0 h 105"/>
                  <a:gd name="T4" fmla="*/ 0 w 91"/>
                  <a:gd name="T5" fmla="*/ 53 h 105"/>
                  <a:gd name="T6" fmla="*/ 91 w 91"/>
                  <a:gd name="T7" fmla="*/ 105 h 10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1" h="105">
                    <a:moveTo>
                      <a:pt x="91" y="105"/>
                    </a:moveTo>
                    <a:lnTo>
                      <a:pt x="91" y="0"/>
                    </a:lnTo>
                    <a:lnTo>
                      <a:pt x="0" y="53"/>
                    </a:lnTo>
                    <a:lnTo>
                      <a:pt x="91" y="105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5" name="Freeform 43"/>
              <p:cNvSpPr>
                <a:spLocks/>
              </p:cNvSpPr>
              <p:nvPr/>
            </p:nvSpPr>
            <p:spPr bwMode="auto">
              <a:xfrm>
                <a:off x="5324" y="4767"/>
                <a:ext cx="100" cy="112"/>
              </a:xfrm>
              <a:custGeom>
                <a:avLst/>
                <a:gdLst>
                  <a:gd name="T0" fmla="*/ 100 w 100"/>
                  <a:gd name="T1" fmla="*/ 54 h 112"/>
                  <a:gd name="T2" fmla="*/ 100 w 100"/>
                  <a:gd name="T3" fmla="*/ 0 h 112"/>
                  <a:gd name="T4" fmla="*/ 0 w 100"/>
                  <a:gd name="T5" fmla="*/ 58 h 112"/>
                  <a:gd name="T6" fmla="*/ 0 w 100"/>
                  <a:gd name="T7" fmla="*/ 112 h 112"/>
                  <a:gd name="T8" fmla="*/ 0 w 100"/>
                  <a:gd name="T9" fmla="*/ 112 h 112"/>
                  <a:gd name="T10" fmla="*/ 100 w 100"/>
                  <a:gd name="T11" fmla="*/ 54 h 1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0" h="112">
                    <a:moveTo>
                      <a:pt x="100" y="54"/>
                    </a:moveTo>
                    <a:lnTo>
                      <a:pt x="100" y="0"/>
                    </a:lnTo>
                    <a:lnTo>
                      <a:pt x="0" y="58"/>
                    </a:lnTo>
                    <a:lnTo>
                      <a:pt x="0" y="112"/>
                    </a:lnTo>
                    <a:lnTo>
                      <a:pt x="100" y="54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6" name="Freeform 44"/>
              <p:cNvSpPr>
                <a:spLocks/>
              </p:cNvSpPr>
              <p:nvPr/>
            </p:nvSpPr>
            <p:spPr bwMode="auto">
              <a:xfrm>
                <a:off x="5726" y="5105"/>
                <a:ext cx="113" cy="206"/>
              </a:xfrm>
              <a:custGeom>
                <a:avLst/>
                <a:gdLst>
                  <a:gd name="T0" fmla="*/ 0 w 86"/>
                  <a:gd name="T1" fmla="*/ 33 h 156"/>
                  <a:gd name="T2" fmla="*/ 24 w 86"/>
                  <a:gd name="T3" fmla="*/ 33 h 156"/>
                  <a:gd name="T4" fmla="*/ 50 w 86"/>
                  <a:gd name="T5" fmla="*/ 30 h 156"/>
                  <a:gd name="T6" fmla="*/ 75 w 86"/>
                  <a:gd name="T7" fmla="*/ 26 h 156"/>
                  <a:gd name="T8" fmla="*/ 96 w 86"/>
                  <a:gd name="T9" fmla="*/ 20 h 156"/>
                  <a:gd name="T10" fmla="*/ 106 w 86"/>
                  <a:gd name="T11" fmla="*/ 13 h 156"/>
                  <a:gd name="T12" fmla="*/ 106 w 86"/>
                  <a:gd name="T13" fmla="*/ 206 h 156"/>
                  <a:gd name="T14" fmla="*/ 110 w 86"/>
                  <a:gd name="T15" fmla="*/ 199 h 156"/>
                  <a:gd name="T16" fmla="*/ 112 w 86"/>
                  <a:gd name="T17" fmla="*/ 199 h 156"/>
                  <a:gd name="T18" fmla="*/ 112 w 86"/>
                  <a:gd name="T19" fmla="*/ 197 h 156"/>
                  <a:gd name="T20" fmla="*/ 113 w 86"/>
                  <a:gd name="T21" fmla="*/ 194 h 156"/>
                  <a:gd name="T22" fmla="*/ 113 w 86"/>
                  <a:gd name="T23" fmla="*/ 116 h 156"/>
                  <a:gd name="T24" fmla="*/ 113 w 86"/>
                  <a:gd name="T25" fmla="*/ 0 h 156"/>
                  <a:gd name="T26" fmla="*/ 108 w 86"/>
                  <a:gd name="T27" fmla="*/ 7 h 156"/>
                  <a:gd name="T28" fmla="*/ 106 w 86"/>
                  <a:gd name="T29" fmla="*/ 8 h 156"/>
                  <a:gd name="T30" fmla="*/ 96 w 86"/>
                  <a:gd name="T31" fmla="*/ 15 h 156"/>
                  <a:gd name="T32" fmla="*/ 75 w 86"/>
                  <a:gd name="T33" fmla="*/ 21 h 156"/>
                  <a:gd name="T34" fmla="*/ 50 w 86"/>
                  <a:gd name="T35" fmla="*/ 25 h 156"/>
                  <a:gd name="T36" fmla="*/ 24 w 86"/>
                  <a:gd name="T37" fmla="*/ 28 h 156"/>
                  <a:gd name="T38" fmla="*/ 0 w 86"/>
                  <a:gd name="T39" fmla="*/ 28 h 156"/>
                  <a:gd name="T40" fmla="*/ 0 w 86"/>
                  <a:gd name="T41" fmla="*/ 33 h 1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6" h="156">
                    <a:moveTo>
                      <a:pt x="0" y="25"/>
                    </a:moveTo>
                    <a:cubicBezTo>
                      <a:pt x="6" y="25"/>
                      <a:pt x="12" y="25"/>
                      <a:pt x="18" y="25"/>
                    </a:cubicBezTo>
                    <a:cubicBezTo>
                      <a:pt x="25" y="25"/>
                      <a:pt x="32" y="24"/>
                      <a:pt x="38" y="23"/>
                    </a:cubicBezTo>
                    <a:cubicBezTo>
                      <a:pt x="45" y="23"/>
                      <a:pt x="51" y="21"/>
                      <a:pt x="57" y="20"/>
                    </a:cubicBezTo>
                    <a:cubicBezTo>
                      <a:pt x="63" y="19"/>
                      <a:pt x="69" y="17"/>
                      <a:pt x="73" y="15"/>
                    </a:cubicBezTo>
                    <a:cubicBezTo>
                      <a:pt x="76" y="13"/>
                      <a:pt x="79" y="12"/>
                      <a:pt x="81" y="10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2" y="154"/>
                      <a:pt x="83" y="153"/>
                      <a:pt x="84" y="151"/>
                    </a:cubicBezTo>
                    <a:cubicBezTo>
                      <a:pt x="85" y="151"/>
                      <a:pt x="85" y="151"/>
                      <a:pt x="85" y="151"/>
                    </a:cubicBezTo>
                    <a:cubicBezTo>
                      <a:pt x="85" y="150"/>
                      <a:pt x="85" y="149"/>
                      <a:pt x="85" y="149"/>
                    </a:cubicBezTo>
                    <a:cubicBezTo>
                      <a:pt x="85" y="148"/>
                      <a:pt x="86" y="147"/>
                      <a:pt x="86" y="147"/>
                    </a:cubicBezTo>
                    <a:cubicBezTo>
                      <a:pt x="86" y="88"/>
                      <a:pt x="86" y="88"/>
                      <a:pt x="86" y="88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85" y="2"/>
                      <a:pt x="84" y="4"/>
                      <a:pt x="82" y="5"/>
                    </a:cubicBezTo>
                    <a:cubicBezTo>
                      <a:pt x="81" y="5"/>
                      <a:pt x="81" y="6"/>
                      <a:pt x="81" y="6"/>
                    </a:cubicBezTo>
                    <a:cubicBezTo>
                      <a:pt x="79" y="8"/>
                      <a:pt x="76" y="9"/>
                      <a:pt x="73" y="11"/>
                    </a:cubicBezTo>
                    <a:cubicBezTo>
                      <a:pt x="69" y="13"/>
                      <a:pt x="63" y="15"/>
                      <a:pt x="57" y="16"/>
                    </a:cubicBezTo>
                    <a:cubicBezTo>
                      <a:pt x="51" y="18"/>
                      <a:pt x="45" y="19"/>
                      <a:pt x="38" y="19"/>
                    </a:cubicBezTo>
                    <a:cubicBezTo>
                      <a:pt x="32" y="20"/>
                      <a:pt x="25" y="21"/>
                      <a:pt x="18" y="21"/>
                    </a:cubicBezTo>
                    <a:cubicBezTo>
                      <a:pt x="12" y="21"/>
                      <a:pt x="6" y="21"/>
                      <a:pt x="0" y="21"/>
                    </a:cubicBez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7" name="Freeform 45"/>
              <p:cNvSpPr>
                <a:spLocks/>
              </p:cNvSpPr>
              <p:nvPr/>
            </p:nvSpPr>
            <p:spPr bwMode="auto">
              <a:xfrm>
                <a:off x="5726" y="5125"/>
                <a:ext cx="96" cy="209"/>
              </a:xfrm>
              <a:custGeom>
                <a:avLst/>
                <a:gdLst>
                  <a:gd name="T0" fmla="*/ 24 w 73"/>
                  <a:gd name="T1" fmla="*/ 13 h 159"/>
                  <a:gd name="T2" fmla="*/ 0 w 73"/>
                  <a:gd name="T3" fmla="*/ 13 h 159"/>
                  <a:gd name="T4" fmla="*/ 0 w 73"/>
                  <a:gd name="T5" fmla="*/ 208 h 159"/>
                  <a:gd name="T6" fmla="*/ 0 w 73"/>
                  <a:gd name="T7" fmla="*/ 208 h 159"/>
                  <a:gd name="T8" fmla="*/ 0 w 73"/>
                  <a:gd name="T9" fmla="*/ 208 h 159"/>
                  <a:gd name="T10" fmla="*/ 33 w 73"/>
                  <a:gd name="T11" fmla="*/ 208 h 159"/>
                  <a:gd name="T12" fmla="*/ 36 w 73"/>
                  <a:gd name="T13" fmla="*/ 208 h 159"/>
                  <a:gd name="T14" fmla="*/ 49 w 73"/>
                  <a:gd name="T15" fmla="*/ 205 h 159"/>
                  <a:gd name="T16" fmla="*/ 66 w 73"/>
                  <a:gd name="T17" fmla="*/ 201 h 159"/>
                  <a:gd name="T18" fmla="*/ 96 w 73"/>
                  <a:gd name="T19" fmla="*/ 191 h 159"/>
                  <a:gd name="T20" fmla="*/ 96 w 73"/>
                  <a:gd name="T21" fmla="*/ 0 h 159"/>
                  <a:gd name="T22" fmla="*/ 75 w 73"/>
                  <a:gd name="T23" fmla="*/ 7 h 159"/>
                  <a:gd name="T24" fmla="*/ 50 w 73"/>
                  <a:gd name="T25" fmla="*/ 11 h 159"/>
                  <a:gd name="T26" fmla="*/ 24 w 73"/>
                  <a:gd name="T27" fmla="*/ 13 h 1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73" h="159">
                    <a:moveTo>
                      <a:pt x="18" y="10"/>
                    </a:moveTo>
                    <a:cubicBezTo>
                      <a:pt x="12" y="10"/>
                      <a:pt x="6" y="10"/>
                      <a:pt x="0" y="10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0" y="158"/>
                      <a:pt x="0" y="158"/>
                      <a:pt x="0" y="158"/>
                    </a:cubicBezTo>
                    <a:cubicBezTo>
                      <a:pt x="11" y="158"/>
                      <a:pt x="19" y="159"/>
                      <a:pt x="25" y="158"/>
                    </a:cubicBezTo>
                    <a:cubicBezTo>
                      <a:pt x="25" y="158"/>
                      <a:pt x="26" y="158"/>
                      <a:pt x="27" y="158"/>
                    </a:cubicBezTo>
                    <a:cubicBezTo>
                      <a:pt x="31" y="157"/>
                      <a:pt x="35" y="157"/>
                      <a:pt x="37" y="156"/>
                    </a:cubicBezTo>
                    <a:cubicBezTo>
                      <a:pt x="41" y="155"/>
                      <a:pt x="46" y="154"/>
                      <a:pt x="50" y="153"/>
                    </a:cubicBezTo>
                    <a:cubicBezTo>
                      <a:pt x="60" y="151"/>
                      <a:pt x="67" y="148"/>
                      <a:pt x="73" y="145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9" y="2"/>
                      <a:pt x="63" y="4"/>
                      <a:pt x="57" y="5"/>
                    </a:cubicBezTo>
                    <a:cubicBezTo>
                      <a:pt x="51" y="6"/>
                      <a:pt x="45" y="8"/>
                      <a:pt x="38" y="8"/>
                    </a:cubicBezTo>
                    <a:cubicBezTo>
                      <a:pt x="32" y="9"/>
                      <a:pt x="25" y="10"/>
                      <a:pt x="18" y="10"/>
                    </a:cubicBez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8" name="Freeform 46"/>
              <p:cNvSpPr>
                <a:spLocks/>
              </p:cNvSpPr>
              <p:nvPr/>
            </p:nvSpPr>
            <p:spPr bwMode="auto">
              <a:xfrm>
                <a:off x="5525" y="4995"/>
                <a:ext cx="201" cy="338"/>
              </a:xfrm>
              <a:custGeom>
                <a:avLst/>
                <a:gdLst>
                  <a:gd name="T0" fmla="*/ 201 w 201"/>
                  <a:gd name="T1" fmla="*/ 137 h 338"/>
                  <a:gd name="T2" fmla="*/ 201 w 201"/>
                  <a:gd name="T3" fmla="*/ 115 h 338"/>
                  <a:gd name="T4" fmla="*/ 0 w 201"/>
                  <a:gd name="T5" fmla="*/ 0 h 338"/>
                  <a:gd name="T6" fmla="*/ 0 w 201"/>
                  <a:gd name="T7" fmla="*/ 222 h 338"/>
                  <a:gd name="T8" fmla="*/ 201 w 201"/>
                  <a:gd name="T9" fmla="*/ 338 h 338"/>
                  <a:gd name="T10" fmla="*/ 201 w 201"/>
                  <a:gd name="T11" fmla="*/ 143 h 338"/>
                  <a:gd name="T12" fmla="*/ 201 w 201"/>
                  <a:gd name="T13" fmla="*/ 137 h 3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338">
                    <a:moveTo>
                      <a:pt x="201" y="137"/>
                    </a:moveTo>
                    <a:lnTo>
                      <a:pt x="201" y="115"/>
                    </a:lnTo>
                    <a:lnTo>
                      <a:pt x="0" y="0"/>
                    </a:lnTo>
                    <a:lnTo>
                      <a:pt x="0" y="222"/>
                    </a:lnTo>
                    <a:lnTo>
                      <a:pt x="201" y="338"/>
                    </a:lnTo>
                    <a:lnTo>
                      <a:pt x="201" y="143"/>
                    </a:lnTo>
                    <a:lnTo>
                      <a:pt x="201" y="137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59" name="Freeform 47"/>
              <p:cNvSpPr>
                <a:spLocks/>
              </p:cNvSpPr>
              <p:nvPr/>
            </p:nvSpPr>
            <p:spPr bwMode="auto">
              <a:xfrm>
                <a:off x="5726" y="5074"/>
                <a:ext cx="116" cy="58"/>
              </a:xfrm>
              <a:custGeom>
                <a:avLst/>
                <a:gdLst>
                  <a:gd name="T0" fmla="*/ 0 w 88"/>
                  <a:gd name="T1" fmla="*/ 36 h 44"/>
                  <a:gd name="T2" fmla="*/ 0 w 88"/>
                  <a:gd name="T3" fmla="*/ 58 h 44"/>
                  <a:gd name="T4" fmla="*/ 24 w 88"/>
                  <a:gd name="T5" fmla="*/ 58 h 44"/>
                  <a:gd name="T6" fmla="*/ 50 w 88"/>
                  <a:gd name="T7" fmla="*/ 55 h 44"/>
                  <a:gd name="T8" fmla="*/ 75 w 88"/>
                  <a:gd name="T9" fmla="*/ 51 h 44"/>
                  <a:gd name="T10" fmla="*/ 96 w 88"/>
                  <a:gd name="T11" fmla="*/ 45 h 44"/>
                  <a:gd name="T12" fmla="*/ 107 w 88"/>
                  <a:gd name="T13" fmla="*/ 38 h 44"/>
                  <a:gd name="T14" fmla="*/ 108 w 88"/>
                  <a:gd name="T15" fmla="*/ 37 h 44"/>
                  <a:gd name="T16" fmla="*/ 113 w 88"/>
                  <a:gd name="T17" fmla="*/ 30 h 44"/>
                  <a:gd name="T18" fmla="*/ 116 w 88"/>
                  <a:gd name="T19" fmla="*/ 18 h 44"/>
                  <a:gd name="T20" fmla="*/ 116 w 88"/>
                  <a:gd name="T21" fmla="*/ 16 h 44"/>
                  <a:gd name="T22" fmla="*/ 116 w 88"/>
                  <a:gd name="T23" fmla="*/ 0 h 44"/>
                  <a:gd name="T24" fmla="*/ 115 w 88"/>
                  <a:gd name="T25" fmla="*/ 7 h 44"/>
                  <a:gd name="T26" fmla="*/ 113 w 88"/>
                  <a:gd name="T27" fmla="*/ 7 h 44"/>
                  <a:gd name="T28" fmla="*/ 108 w 88"/>
                  <a:gd name="T29" fmla="*/ 15 h 44"/>
                  <a:gd name="T30" fmla="*/ 49 w 88"/>
                  <a:gd name="T31" fmla="*/ 34 h 44"/>
                  <a:gd name="T32" fmla="*/ 44 w 88"/>
                  <a:gd name="T33" fmla="*/ 34 h 44"/>
                  <a:gd name="T34" fmla="*/ 0 w 88"/>
                  <a:gd name="T35" fmla="*/ 36 h 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8" h="44">
                    <a:moveTo>
                      <a:pt x="0" y="27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6" y="44"/>
                      <a:pt x="12" y="44"/>
                      <a:pt x="18" y="44"/>
                    </a:cubicBezTo>
                    <a:cubicBezTo>
                      <a:pt x="25" y="44"/>
                      <a:pt x="32" y="43"/>
                      <a:pt x="38" y="42"/>
                    </a:cubicBezTo>
                    <a:cubicBezTo>
                      <a:pt x="45" y="42"/>
                      <a:pt x="51" y="41"/>
                      <a:pt x="57" y="39"/>
                    </a:cubicBezTo>
                    <a:cubicBezTo>
                      <a:pt x="63" y="38"/>
                      <a:pt x="69" y="36"/>
                      <a:pt x="73" y="34"/>
                    </a:cubicBezTo>
                    <a:cubicBezTo>
                      <a:pt x="76" y="32"/>
                      <a:pt x="79" y="31"/>
                      <a:pt x="81" y="29"/>
                    </a:cubicBezTo>
                    <a:cubicBezTo>
                      <a:pt x="81" y="29"/>
                      <a:pt x="81" y="28"/>
                      <a:pt x="82" y="28"/>
                    </a:cubicBezTo>
                    <a:cubicBezTo>
                      <a:pt x="84" y="27"/>
                      <a:pt x="85" y="25"/>
                      <a:pt x="86" y="23"/>
                    </a:cubicBezTo>
                    <a:cubicBezTo>
                      <a:pt x="87" y="20"/>
                      <a:pt x="88" y="18"/>
                      <a:pt x="88" y="14"/>
                    </a:cubicBezTo>
                    <a:cubicBezTo>
                      <a:pt x="88" y="14"/>
                      <a:pt x="88" y="13"/>
                      <a:pt x="88" y="12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2"/>
                      <a:pt x="87" y="4"/>
                      <a:pt x="87" y="5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5" y="8"/>
                      <a:pt x="84" y="9"/>
                      <a:pt x="82" y="11"/>
                    </a:cubicBezTo>
                    <a:cubicBezTo>
                      <a:pt x="74" y="18"/>
                      <a:pt x="59" y="23"/>
                      <a:pt x="37" y="26"/>
                    </a:cubicBezTo>
                    <a:cubicBezTo>
                      <a:pt x="35" y="26"/>
                      <a:pt x="34" y="26"/>
                      <a:pt x="33" y="26"/>
                    </a:cubicBezTo>
                    <a:cubicBezTo>
                      <a:pt x="23" y="27"/>
                      <a:pt x="12" y="27"/>
                      <a:pt x="0" y="27"/>
                    </a:cubicBezTo>
                    <a:close/>
                  </a:path>
                </a:pathLst>
              </a:custGeom>
              <a:solidFill>
                <a:srgbClr val="70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0" name="Freeform 48"/>
              <p:cNvSpPr>
                <a:spLocks/>
              </p:cNvSpPr>
              <p:nvPr/>
            </p:nvSpPr>
            <p:spPr bwMode="auto">
              <a:xfrm>
                <a:off x="4719" y="5119"/>
                <a:ext cx="1211" cy="278"/>
              </a:xfrm>
              <a:custGeom>
                <a:avLst/>
                <a:gdLst>
                  <a:gd name="T0" fmla="*/ 806 w 917"/>
                  <a:gd name="T1" fmla="*/ 107 h 210"/>
                  <a:gd name="T2" fmla="*/ 806 w 917"/>
                  <a:gd name="T3" fmla="*/ 107 h 210"/>
                  <a:gd name="T4" fmla="*/ 605 w 917"/>
                  <a:gd name="T5" fmla="*/ 222 h 210"/>
                  <a:gd name="T6" fmla="*/ 504 w 917"/>
                  <a:gd name="T7" fmla="*/ 165 h 210"/>
                  <a:gd name="T8" fmla="*/ 387 w 917"/>
                  <a:gd name="T9" fmla="*/ 233 h 210"/>
                  <a:gd name="T10" fmla="*/ 91 w 917"/>
                  <a:gd name="T11" fmla="*/ 60 h 210"/>
                  <a:gd name="T12" fmla="*/ 87 w 917"/>
                  <a:gd name="T13" fmla="*/ 57 h 210"/>
                  <a:gd name="T14" fmla="*/ 87 w 917"/>
                  <a:gd name="T15" fmla="*/ 0 h 210"/>
                  <a:gd name="T16" fmla="*/ 0 w 917"/>
                  <a:gd name="T17" fmla="*/ 46 h 210"/>
                  <a:gd name="T18" fmla="*/ 390 w 917"/>
                  <a:gd name="T19" fmla="*/ 278 h 210"/>
                  <a:gd name="T20" fmla="*/ 506 w 917"/>
                  <a:gd name="T21" fmla="*/ 212 h 210"/>
                  <a:gd name="T22" fmla="*/ 507 w 917"/>
                  <a:gd name="T23" fmla="*/ 212 h 210"/>
                  <a:gd name="T24" fmla="*/ 508 w 917"/>
                  <a:gd name="T25" fmla="*/ 212 h 210"/>
                  <a:gd name="T26" fmla="*/ 614 w 917"/>
                  <a:gd name="T27" fmla="*/ 275 h 210"/>
                  <a:gd name="T28" fmla="*/ 810 w 917"/>
                  <a:gd name="T29" fmla="*/ 158 h 210"/>
                  <a:gd name="T30" fmla="*/ 810 w 917"/>
                  <a:gd name="T31" fmla="*/ 158 h 210"/>
                  <a:gd name="T32" fmla="*/ 811 w 917"/>
                  <a:gd name="T33" fmla="*/ 156 h 210"/>
                  <a:gd name="T34" fmla="*/ 1008 w 917"/>
                  <a:gd name="T35" fmla="*/ 273 h 210"/>
                  <a:gd name="T36" fmla="*/ 1008 w 917"/>
                  <a:gd name="T37" fmla="*/ 273 h 210"/>
                  <a:gd name="T38" fmla="*/ 1211 w 917"/>
                  <a:gd name="T39" fmla="*/ 151 h 210"/>
                  <a:gd name="T40" fmla="*/ 1198 w 917"/>
                  <a:gd name="T41" fmla="*/ 144 h 210"/>
                  <a:gd name="T42" fmla="*/ 1119 w 917"/>
                  <a:gd name="T43" fmla="*/ 192 h 210"/>
                  <a:gd name="T44" fmla="*/ 1117 w 917"/>
                  <a:gd name="T45" fmla="*/ 192 h 210"/>
                  <a:gd name="T46" fmla="*/ 1117 w 917"/>
                  <a:gd name="T47" fmla="*/ 193 h 210"/>
                  <a:gd name="T48" fmla="*/ 1116 w 917"/>
                  <a:gd name="T49" fmla="*/ 196 h 210"/>
                  <a:gd name="T50" fmla="*/ 1113 w 917"/>
                  <a:gd name="T51" fmla="*/ 199 h 210"/>
                  <a:gd name="T52" fmla="*/ 1112 w 917"/>
                  <a:gd name="T53" fmla="*/ 200 h 210"/>
                  <a:gd name="T54" fmla="*/ 1103 w 917"/>
                  <a:gd name="T55" fmla="*/ 207 h 210"/>
                  <a:gd name="T56" fmla="*/ 1095 w 917"/>
                  <a:gd name="T57" fmla="*/ 210 h 210"/>
                  <a:gd name="T58" fmla="*/ 1092 w 917"/>
                  <a:gd name="T59" fmla="*/ 212 h 210"/>
                  <a:gd name="T60" fmla="*/ 1072 w 917"/>
                  <a:gd name="T61" fmla="*/ 217 h 210"/>
                  <a:gd name="T62" fmla="*/ 1055 w 917"/>
                  <a:gd name="T63" fmla="*/ 221 h 210"/>
                  <a:gd name="T64" fmla="*/ 1042 w 917"/>
                  <a:gd name="T65" fmla="*/ 224 h 210"/>
                  <a:gd name="T66" fmla="*/ 1039 w 917"/>
                  <a:gd name="T67" fmla="*/ 224 h 210"/>
                  <a:gd name="T68" fmla="*/ 1006 w 917"/>
                  <a:gd name="T69" fmla="*/ 222 h 210"/>
                  <a:gd name="T70" fmla="*/ 1006 w 917"/>
                  <a:gd name="T71" fmla="*/ 222 h 210"/>
                  <a:gd name="T72" fmla="*/ 1006 w 917"/>
                  <a:gd name="T73" fmla="*/ 222 h 210"/>
                  <a:gd name="T74" fmla="*/ 806 w 917"/>
                  <a:gd name="T75" fmla="*/ 107 h 2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917" h="210">
                    <a:moveTo>
                      <a:pt x="610" y="81"/>
                    </a:moveTo>
                    <a:cubicBezTo>
                      <a:pt x="610" y="81"/>
                      <a:pt x="610" y="81"/>
                      <a:pt x="610" y="81"/>
                    </a:cubicBezTo>
                    <a:cubicBezTo>
                      <a:pt x="458" y="168"/>
                      <a:pt x="458" y="168"/>
                      <a:pt x="458" y="168"/>
                    </a:cubicBezTo>
                    <a:cubicBezTo>
                      <a:pt x="382" y="125"/>
                      <a:pt x="382" y="125"/>
                      <a:pt x="382" y="125"/>
                    </a:cubicBezTo>
                    <a:cubicBezTo>
                      <a:pt x="293" y="176"/>
                      <a:pt x="293" y="176"/>
                      <a:pt x="293" y="176"/>
                    </a:cubicBezTo>
                    <a:cubicBezTo>
                      <a:pt x="69" y="45"/>
                      <a:pt x="69" y="45"/>
                      <a:pt x="69" y="45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95" y="210"/>
                      <a:pt x="295" y="210"/>
                      <a:pt x="295" y="210"/>
                    </a:cubicBezTo>
                    <a:cubicBezTo>
                      <a:pt x="383" y="160"/>
                      <a:pt x="383" y="160"/>
                      <a:pt x="383" y="160"/>
                    </a:cubicBezTo>
                    <a:cubicBezTo>
                      <a:pt x="384" y="160"/>
                      <a:pt x="384" y="160"/>
                      <a:pt x="384" y="160"/>
                    </a:cubicBezTo>
                    <a:cubicBezTo>
                      <a:pt x="385" y="160"/>
                      <a:pt x="385" y="160"/>
                      <a:pt x="385" y="160"/>
                    </a:cubicBezTo>
                    <a:cubicBezTo>
                      <a:pt x="465" y="208"/>
                      <a:pt x="465" y="208"/>
                      <a:pt x="465" y="208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13" y="119"/>
                      <a:pt x="613" y="119"/>
                      <a:pt x="613" y="119"/>
                    </a:cubicBezTo>
                    <a:cubicBezTo>
                      <a:pt x="614" y="118"/>
                      <a:pt x="614" y="118"/>
                      <a:pt x="614" y="118"/>
                    </a:cubicBezTo>
                    <a:cubicBezTo>
                      <a:pt x="763" y="206"/>
                      <a:pt x="763" y="206"/>
                      <a:pt x="763" y="206"/>
                    </a:cubicBezTo>
                    <a:cubicBezTo>
                      <a:pt x="763" y="206"/>
                      <a:pt x="763" y="206"/>
                      <a:pt x="763" y="206"/>
                    </a:cubicBezTo>
                    <a:cubicBezTo>
                      <a:pt x="917" y="114"/>
                      <a:pt x="917" y="114"/>
                      <a:pt x="917" y="114"/>
                    </a:cubicBezTo>
                    <a:cubicBezTo>
                      <a:pt x="907" y="109"/>
                      <a:pt x="907" y="109"/>
                      <a:pt x="907" y="109"/>
                    </a:cubicBezTo>
                    <a:cubicBezTo>
                      <a:pt x="847" y="145"/>
                      <a:pt x="847" y="145"/>
                      <a:pt x="847" y="145"/>
                    </a:cubicBezTo>
                    <a:cubicBezTo>
                      <a:pt x="846" y="145"/>
                      <a:pt x="846" y="145"/>
                      <a:pt x="846" y="145"/>
                    </a:cubicBezTo>
                    <a:cubicBezTo>
                      <a:pt x="846" y="145"/>
                      <a:pt x="846" y="146"/>
                      <a:pt x="846" y="146"/>
                    </a:cubicBezTo>
                    <a:cubicBezTo>
                      <a:pt x="845" y="147"/>
                      <a:pt x="845" y="148"/>
                      <a:pt x="845" y="148"/>
                    </a:cubicBezTo>
                    <a:cubicBezTo>
                      <a:pt x="844" y="149"/>
                      <a:pt x="843" y="149"/>
                      <a:pt x="843" y="150"/>
                    </a:cubicBezTo>
                    <a:cubicBezTo>
                      <a:pt x="843" y="150"/>
                      <a:pt x="842" y="150"/>
                      <a:pt x="842" y="151"/>
                    </a:cubicBezTo>
                    <a:cubicBezTo>
                      <a:pt x="840" y="152"/>
                      <a:pt x="838" y="154"/>
                      <a:pt x="835" y="156"/>
                    </a:cubicBezTo>
                    <a:cubicBezTo>
                      <a:pt x="833" y="157"/>
                      <a:pt x="831" y="158"/>
                      <a:pt x="829" y="159"/>
                    </a:cubicBezTo>
                    <a:cubicBezTo>
                      <a:pt x="827" y="160"/>
                      <a:pt x="827" y="160"/>
                      <a:pt x="827" y="160"/>
                    </a:cubicBezTo>
                    <a:cubicBezTo>
                      <a:pt x="822" y="161"/>
                      <a:pt x="817" y="163"/>
                      <a:pt x="812" y="164"/>
                    </a:cubicBezTo>
                    <a:cubicBezTo>
                      <a:pt x="808" y="165"/>
                      <a:pt x="803" y="166"/>
                      <a:pt x="799" y="167"/>
                    </a:cubicBezTo>
                    <a:cubicBezTo>
                      <a:pt x="797" y="168"/>
                      <a:pt x="793" y="168"/>
                      <a:pt x="789" y="169"/>
                    </a:cubicBezTo>
                    <a:cubicBezTo>
                      <a:pt x="788" y="169"/>
                      <a:pt x="787" y="169"/>
                      <a:pt x="787" y="169"/>
                    </a:cubicBezTo>
                    <a:cubicBezTo>
                      <a:pt x="781" y="170"/>
                      <a:pt x="773" y="169"/>
                      <a:pt x="762" y="168"/>
                    </a:cubicBezTo>
                    <a:cubicBezTo>
                      <a:pt x="762" y="168"/>
                      <a:pt x="762" y="168"/>
                      <a:pt x="762" y="168"/>
                    </a:cubicBezTo>
                    <a:cubicBezTo>
                      <a:pt x="762" y="168"/>
                      <a:pt x="762" y="168"/>
                      <a:pt x="762" y="168"/>
                    </a:cubicBezTo>
                    <a:lnTo>
                      <a:pt x="610" y="8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1" name="Freeform 49"/>
              <p:cNvSpPr>
                <a:spLocks/>
              </p:cNvSpPr>
              <p:nvPr/>
            </p:nvSpPr>
            <p:spPr bwMode="auto">
              <a:xfrm>
                <a:off x="5525" y="5220"/>
                <a:ext cx="201" cy="121"/>
              </a:xfrm>
              <a:custGeom>
                <a:avLst/>
                <a:gdLst>
                  <a:gd name="T0" fmla="*/ 0 w 201"/>
                  <a:gd name="T1" fmla="*/ 6 h 121"/>
                  <a:gd name="T2" fmla="*/ 0 w 201"/>
                  <a:gd name="T3" fmla="*/ 6 h 121"/>
                  <a:gd name="T4" fmla="*/ 201 w 201"/>
                  <a:gd name="T5" fmla="*/ 121 h 121"/>
                  <a:gd name="T6" fmla="*/ 201 w 201"/>
                  <a:gd name="T7" fmla="*/ 116 h 121"/>
                  <a:gd name="T8" fmla="*/ 0 w 201"/>
                  <a:gd name="T9" fmla="*/ 0 h 121"/>
                  <a:gd name="T10" fmla="*/ 0 w 201"/>
                  <a:gd name="T11" fmla="*/ 6 h 1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1" h="121">
                    <a:moveTo>
                      <a:pt x="0" y="6"/>
                    </a:moveTo>
                    <a:lnTo>
                      <a:pt x="0" y="6"/>
                    </a:lnTo>
                    <a:lnTo>
                      <a:pt x="201" y="121"/>
                    </a:lnTo>
                    <a:lnTo>
                      <a:pt x="201" y="11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2" name="Freeform 50"/>
              <p:cNvSpPr>
                <a:spLocks/>
              </p:cNvSpPr>
              <p:nvPr/>
            </p:nvSpPr>
            <p:spPr bwMode="auto">
              <a:xfrm>
                <a:off x="5324" y="5220"/>
                <a:ext cx="201" cy="121"/>
              </a:xfrm>
              <a:custGeom>
                <a:avLst/>
                <a:gdLst>
                  <a:gd name="T0" fmla="*/ 201 w 201"/>
                  <a:gd name="T1" fmla="*/ 6 h 121"/>
                  <a:gd name="T2" fmla="*/ 201 w 201"/>
                  <a:gd name="T3" fmla="*/ 0 h 121"/>
                  <a:gd name="T4" fmla="*/ 0 w 201"/>
                  <a:gd name="T5" fmla="*/ 116 h 121"/>
                  <a:gd name="T6" fmla="*/ 0 w 201"/>
                  <a:gd name="T7" fmla="*/ 121 h 121"/>
                  <a:gd name="T8" fmla="*/ 201 w 201"/>
                  <a:gd name="T9" fmla="*/ 6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1" h="121">
                    <a:moveTo>
                      <a:pt x="201" y="6"/>
                    </a:moveTo>
                    <a:lnTo>
                      <a:pt x="201" y="0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201" y="6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3" name="Freeform 51"/>
              <p:cNvSpPr>
                <a:spLocks/>
              </p:cNvSpPr>
              <p:nvPr/>
            </p:nvSpPr>
            <p:spPr bwMode="auto">
              <a:xfrm>
                <a:off x="5324" y="5217"/>
                <a:ext cx="201" cy="119"/>
              </a:xfrm>
              <a:custGeom>
                <a:avLst/>
                <a:gdLst>
                  <a:gd name="T0" fmla="*/ 201 w 201"/>
                  <a:gd name="T1" fmla="*/ 3 h 119"/>
                  <a:gd name="T2" fmla="*/ 201 w 201"/>
                  <a:gd name="T3" fmla="*/ 0 h 119"/>
                  <a:gd name="T4" fmla="*/ 0 w 201"/>
                  <a:gd name="T5" fmla="*/ 116 h 119"/>
                  <a:gd name="T6" fmla="*/ 0 w 201"/>
                  <a:gd name="T7" fmla="*/ 119 h 119"/>
                  <a:gd name="T8" fmla="*/ 201 w 201"/>
                  <a:gd name="T9" fmla="*/ 3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1" h="119">
                    <a:moveTo>
                      <a:pt x="201" y="3"/>
                    </a:moveTo>
                    <a:lnTo>
                      <a:pt x="201" y="0"/>
                    </a:lnTo>
                    <a:lnTo>
                      <a:pt x="0" y="116"/>
                    </a:lnTo>
                    <a:lnTo>
                      <a:pt x="0" y="119"/>
                    </a:lnTo>
                    <a:lnTo>
                      <a:pt x="201" y="3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4" name="Freeform 52"/>
              <p:cNvSpPr>
                <a:spLocks/>
              </p:cNvSpPr>
              <p:nvPr/>
            </p:nvSpPr>
            <p:spPr bwMode="auto">
              <a:xfrm>
                <a:off x="5525" y="5217"/>
                <a:ext cx="201" cy="119"/>
              </a:xfrm>
              <a:custGeom>
                <a:avLst/>
                <a:gdLst>
                  <a:gd name="T0" fmla="*/ 0 w 201"/>
                  <a:gd name="T1" fmla="*/ 0 h 119"/>
                  <a:gd name="T2" fmla="*/ 0 w 201"/>
                  <a:gd name="T3" fmla="*/ 3 h 119"/>
                  <a:gd name="T4" fmla="*/ 201 w 201"/>
                  <a:gd name="T5" fmla="*/ 119 h 119"/>
                  <a:gd name="T6" fmla="*/ 201 w 201"/>
                  <a:gd name="T7" fmla="*/ 116 h 119"/>
                  <a:gd name="T8" fmla="*/ 0 w 201"/>
                  <a:gd name="T9" fmla="*/ 0 h 1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1" h="119">
                    <a:moveTo>
                      <a:pt x="0" y="0"/>
                    </a:moveTo>
                    <a:lnTo>
                      <a:pt x="0" y="3"/>
                    </a:lnTo>
                    <a:lnTo>
                      <a:pt x="201" y="119"/>
                    </a:lnTo>
                    <a:lnTo>
                      <a:pt x="201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5" name="Freeform 53"/>
              <p:cNvSpPr>
                <a:spLocks/>
              </p:cNvSpPr>
              <p:nvPr/>
            </p:nvSpPr>
            <p:spPr bwMode="auto">
              <a:xfrm>
                <a:off x="5529" y="5276"/>
                <a:ext cx="197" cy="122"/>
              </a:xfrm>
              <a:custGeom>
                <a:avLst/>
                <a:gdLst>
                  <a:gd name="T0" fmla="*/ 0 w 197"/>
                  <a:gd name="T1" fmla="*/ 0 h 122"/>
                  <a:gd name="T2" fmla="*/ 0 w 197"/>
                  <a:gd name="T3" fmla="*/ 7 h 122"/>
                  <a:gd name="T4" fmla="*/ 197 w 197"/>
                  <a:gd name="T5" fmla="*/ 122 h 122"/>
                  <a:gd name="T6" fmla="*/ 197 w 197"/>
                  <a:gd name="T7" fmla="*/ 122 h 122"/>
                  <a:gd name="T8" fmla="*/ 197 w 197"/>
                  <a:gd name="T9" fmla="*/ 115 h 122"/>
                  <a:gd name="T10" fmla="*/ 197 w 197"/>
                  <a:gd name="T11" fmla="*/ 115 h 122"/>
                  <a:gd name="T12" fmla="*/ 0 w 197"/>
                  <a:gd name="T13" fmla="*/ 0 h 122"/>
                  <a:gd name="T14" fmla="*/ 0 w 197"/>
                  <a:gd name="T15" fmla="*/ 0 h 1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97" h="122">
                    <a:moveTo>
                      <a:pt x="0" y="0"/>
                    </a:moveTo>
                    <a:lnTo>
                      <a:pt x="0" y="7"/>
                    </a:lnTo>
                    <a:lnTo>
                      <a:pt x="197" y="122"/>
                    </a:lnTo>
                    <a:lnTo>
                      <a:pt x="197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6" name="Freeform 54"/>
              <p:cNvSpPr>
                <a:spLocks/>
              </p:cNvSpPr>
              <p:nvPr/>
            </p:nvSpPr>
            <p:spPr bwMode="auto">
              <a:xfrm>
                <a:off x="5330" y="5276"/>
                <a:ext cx="199" cy="126"/>
              </a:xfrm>
              <a:custGeom>
                <a:avLst/>
                <a:gdLst>
                  <a:gd name="T0" fmla="*/ 199 w 199"/>
                  <a:gd name="T1" fmla="*/ 7 h 126"/>
                  <a:gd name="T2" fmla="*/ 199 w 199"/>
                  <a:gd name="T3" fmla="*/ 0 h 126"/>
                  <a:gd name="T4" fmla="*/ 3 w 199"/>
                  <a:gd name="T5" fmla="*/ 118 h 126"/>
                  <a:gd name="T6" fmla="*/ 0 w 199"/>
                  <a:gd name="T7" fmla="*/ 119 h 126"/>
                  <a:gd name="T8" fmla="*/ 0 w 199"/>
                  <a:gd name="T9" fmla="*/ 126 h 126"/>
                  <a:gd name="T10" fmla="*/ 199 w 199"/>
                  <a:gd name="T11" fmla="*/ 7 h 1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99" h="126">
                    <a:moveTo>
                      <a:pt x="199" y="7"/>
                    </a:moveTo>
                    <a:lnTo>
                      <a:pt x="199" y="0"/>
                    </a:lnTo>
                    <a:lnTo>
                      <a:pt x="3" y="118"/>
                    </a:lnTo>
                    <a:lnTo>
                      <a:pt x="0" y="119"/>
                    </a:lnTo>
                    <a:lnTo>
                      <a:pt x="0" y="126"/>
                    </a:lnTo>
                    <a:lnTo>
                      <a:pt x="199" y="7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7" name="Freeform 55"/>
              <p:cNvSpPr>
                <a:spLocks/>
              </p:cNvSpPr>
              <p:nvPr/>
            </p:nvSpPr>
            <p:spPr bwMode="auto">
              <a:xfrm>
                <a:off x="5330" y="5283"/>
                <a:ext cx="199" cy="121"/>
              </a:xfrm>
              <a:custGeom>
                <a:avLst/>
                <a:gdLst>
                  <a:gd name="T0" fmla="*/ 199 w 199"/>
                  <a:gd name="T1" fmla="*/ 3 h 121"/>
                  <a:gd name="T2" fmla="*/ 199 w 199"/>
                  <a:gd name="T3" fmla="*/ 0 h 121"/>
                  <a:gd name="T4" fmla="*/ 0 w 199"/>
                  <a:gd name="T5" fmla="*/ 119 h 121"/>
                  <a:gd name="T6" fmla="*/ 0 w 199"/>
                  <a:gd name="T7" fmla="*/ 121 h 121"/>
                  <a:gd name="T8" fmla="*/ 199 w 199"/>
                  <a:gd name="T9" fmla="*/ 3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9" h="121">
                    <a:moveTo>
                      <a:pt x="199" y="3"/>
                    </a:moveTo>
                    <a:lnTo>
                      <a:pt x="199" y="0"/>
                    </a:lnTo>
                    <a:lnTo>
                      <a:pt x="0" y="119"/>
                    </a:lnTo>
                    <a:lnTo>
                      <a:pt x="0" y="121"/>
                    </a:lnTo>
                    <a:lnTo>
                      <a:pt x="199" y="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8" name="Freeform 56"/>
              <p:cNvSpPr>
                <a:spLocks/>
              </p:cNvSpPr>
              <p:nvPr/>
            </p:nvSpPr>
            <p:spPr bwMode="auto">
              <a:xfrm>
                <a:off x="5529" y="5270"/>
                <a:ext cx="401" cy="131"/>
              </a:xfrm>
              <a:custGeom>
                <a:avLst/>
                <a:gdLst>
                  <a:gd name="T0" fmla="*/ 0 w 401"/>
                  <a:gd name="T1" fmla="*/ 13 h 131"/>
                  <a:gd name="T2" fmla="*/ 0 w 401"/>
                  <a:gd name="T3" fmla="*/ 16 h 131"/>
                  <a:gd name="T4" fmla="*/ 197 w 401"/>
                  <a:gd name="T5" fmla="*/ 131 h 131"/>
                  <a:gd name="T6" fmla="*/ 197 w 401"/>
                  <a:gd name="T7" fmla="*/ 131 h 131"/>
                  <a:gd name="T8" fmla="*/ 197 w 401"/>
                  <a:gd name="T9" fmla="*/ 128 h 131"/>
                  <a:gd name="T10" fmla="*/ 401 w 401"/>
                  <a:gd name="T11" fmla="*/ 5 h 131"/>
                  <a:gd name="T12" fmla="*/ 401 w 401"/>
                  <a:gd name="T13" fmla="*/ 0 h 131"/>
                  <a:gd name="T14" fmla="*/ 198 w 401"/>
                  <a:gd name="T15" fmla="*/ 121 h 131"/>
                  <a:gd name="T16" fmla="*/ 197 w 401"/>
                  <a:gd name="T17" fmla="*/ 121 h 131"/>
                  <a:gd name="T18" fmla="*/ 197 w 401"/>
                  <a:gd name="T19" fmla="*/ 128 h 131"/>
                  <a:gd name="T20" fmla="*/ 197 w 401"/>
                  <a:gd name="T21" fmla="*/ 128 h 131"/>
                  <a:gd name="T22" fmla="*/ 0 w 401"/>
                  <a:gd name="T23" fmla="*/ 13 h 1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401" h="131">
                    <a:moveTo>
                      <a:pt x="0" y="13"/>
                    </a:moveTo>
                    <a:lnTo>
                      <a:pt x="0" y="16"/>
                    </a:lnTo>
                    <a:lnTo>
                      <a:pt x="197" y="131"/>
                    </a:lnTo>
                    <a:lnTo>
                      <a:pt x="197" y="128"/>
                    </a:lnTo>
                    <a:lnTo>
                      <a:pt x="401" y="5"/>
                    </a:lnTo>
                    <a:lnTo>
                      <a:pt x="401" y="0"/>
                    </a:lnTo>
                    <a:lnTo>
                      <a:pt x="198" y="121"/>
                    </a:lnTo>
                    <a:lnTo>
                      <a:pt x="197" y="121"/>
                    </a:lnTo>
                    <a:lnTo>
                      <a:pt x="197" y="128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69" name="Freeform 57"/>
              <p:cNvSpPr>
                <a:spLocks/>
              </p:cNvSpPr>
              <p:nvPr/>
            </p:nvSpPr>
            <p:spPr bwMode="auto">
              <a:xfrm>
                <a:off x="5529" y="5275"/>
                <a:ext cx="198" cy="116"/>
              </a:xfrm>
              <a:custGeom>
                <a:avLst/>
                <a:gdLst>
                  <a:gd name="T0" fmla="*/ 1 w 198"/>
                  <a:gd name="T1" fmla="*/ 0 h 116"/>
                  <a:gd name="T2" fmla="*/ 0 w 198"/>
                  <a:gd name="T3" fmla="*/ 1 h 116"/>
                  <a:gd name="T4" fmla="*/ 197 w 198"/>
                  <a:gd name="T5" fmla="*/ 116 h 116"/>
                  <a:gd name="T6" fmla="*/ 197 w 198"/>
                  <a:gd name="T7" fmla="*/ 116 h 116"/>
                  <a:gd name="T8" fmla="*/ 198 w 198"/>
                  <a:gd name="T9" fmla="*/ 116 h 116"/>
                  <a:gd name="T10" fmla="*/ 198 w 198"/>
                  <a:gd name="T11" fmla="*/ 116 h 116"/>
                  <a:gd name="T12" fmla="*/ 1 w 198"/>
                  <a:gd name="T13" fmla="*/ 0 h 1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8" h="116">
                    <a:moveTo>
                      <a:pt x="1" y="0"/>
                    </a:moveTo>
                    <a:lnTo>
                      <a:pt x="0" y="1"/>
                    </a:lnTo>
                    <a:lnTo>
                      <a:pt x="197" y="116"/>
                    </a:lnTo>
                    <a:lnTo>
                      <a:pt x="198" y="1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0" name="Freeform 58"/>
              <p:cNvSpPr>
                <a:spLocks/>
              </p:cNvSpPr>
              <p:nvPr/>
            </p:nvSpPr>
            <p:spPr bwMode="auto">
              <a:xfrm>
                <a:off x="5726" y="5316"/>
                <a:ext cx="96" cy="20"/>
              </a:xfrm>
              <a:custGeom>
                <a:avLst/>
                <a:gdLst>
                  <a:gd name="T0" fmla="*/ 36 w 73"/>
                  <a:gd name="T1" fmla="*/ 17 h 15"/>
                  <a:gd name="T2" fmla="*/ 33 w 73"/>
                  <a:gd name="T3" fmla="*/ 17 h 15"/>
                  <a:gd name="T4" fmla="*/ 0 w 73"/>
                  <a:gd name="T5" fmla="*/ 17 h 15"/>
                  <a:gd name="T6" fmla="*/ 0 w 73"/>
                  <a:gd name="T7" fmla="*/ 17 h 15"/>
                  <a:gd name="T8" fmla="*/ 0 w 73"/>
                  <a:gd name="T9" fmla="*/ 17 h 15"/>
                  <a:gd name="T10" fmla="*/ 0 w 73"/>
                  <a:gd name="T11" fmla="*/ 20 h 15"/>
                  <a:gd name="T12" fmla="*/ 0 w 73"/>
                  <a:gd name="T13" fmla="*/ 20 h 15"/>
                  <a:gd name="T14" fmla="*/ 0 w 73"/>
                  <a:gd name="T15" fmla="*/ 19 h 15"/>
                  <a:gd name="T16" fmla="*/ 33 w 73"/>
                  <a:gd name="T17" fmla="*/ 20 h 15"/>
                  <a:gd name="T18" fmla="*/ 36 w 73"/>
                  <a:gd name="T19" fmla="*/ 20 h 15"/>
                  <a:gd name="T20" fmla="*/ 49 w 73"/>
                  <a:gd name="T21" fmla="*/ 17 h 15"/>
                  <a:gd name="T22" fmla="*/ 66 w 73"/>
                  <a:gd name="T23" fmla="*/ 13 h 15"/>
                  <a:gd name="T24" fmla="*/ 96 w 73"/>
                  <a:gd name="T25" fmla="*/ 1 h 15"/>
                  <a:gd name="T26" fmla="*/ 96 w 73"/>
                  <a:gd name="T27" fmla="*/ 0 h 15"/>
                  <a:gd name="T28" fmla="*/ 66 w 73"/>
                  <a:gd name="T29" fmla="*/ 11 h 15"/>
                  <a:gd name="T30" fmla="*/ 49 w 73"/>
                  <a:gd name="T31" fmla="*/ 15 h 15"/>
                  <a:gd name="T32" fmla="*/ 36 w 73"/>
                  <a:gd name="T33" fmla="*/ 17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3" h="15">
                    <a:moveTo>
                      <a:pt x="27" y="13"/>
                    </a:moveTo>
                    <a:cubicBezTo>
                      <a:pt x="26" y="13"/>
                      <a:pt x="25" y="13"/>
                      <a:pt x="25" y="13"/>
                    </a:cubicBezTo>
                    <a:cubicBezTo>
                      <a:pt x="19" y="14"/>
                      <a:pt x="11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1" y="15"/>
                      <a:pt x="19" y="15"/>
                      <a:pt x="25" y="15"/>
                    </a:cubicBezTo>
                    <a:cubicBezTo>
                      <a:pt x="25" y="15"/>
                      <a:pt x="26" y="15"/>
                      <a:pt x="27" y="15"/>
                    </a:cubicBezTo>
                    <a:cubicBezTo>
                      <a:pt x="31" y="14"/>
                      <a:pt x="35" y="13"/>
                      <a:pt x="37" y="13"/>
                    </a:cubicBezTo>
                    <a:cubicBezTo>
                      <a:pt x="41" y="12"/>
                      <a:pt x="46" y="11"/>
                      <a:pt x="50" y="10"/>
                    </a:cubicBezTo>
                    <a:cubicBezTo>
                      <a:pt x="60" y="8"/>
                      <a:pt x="67" y="5"/>
                      <a:pt x="73" y="1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7" y="3"/>
                      <a:pt x="60" y="6"/>
                      <a:pt x="50" y="8"/>
                    </a:cubicBezTo>
                    <a:cubicBezTo>
                      <a:pt x="46" y="9"/>
                      <a:pt x="41" y="10"/>
                      <a:pt x="37" y="11"/>
                    </a:cubicBezTo>
                    <a:cubicBezTo>
                      <a:pt x="35" y="12"/>
                      <a:pt x="31" y="12"/>
                      <a:pt x="27" y="13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1" name="Freeform 59"/>
              <p:cNvSpPr>
                <a:spLocks/>
              </p:cNvSpPr>
              <p:nvPr/>
            </p:nvSpPr>
            <p:spPr bwMode="auto">
              <a:xfrm>
                <a:off x="5726" y="5317"/>
                <a:ext cx="96" cy="27"/>
              </a:xfrm>
              <a:custGeom>
                <a:avLst/>
                <a:gdLst>
                  <a:gd name="T0" fmla="*/ 33 w 73"/>
                  <a:gd name="T1" fmla="*/ 26 h 20"/>
                  <a:gd name="T2" fmla="*/ 36 w 73"/>
                  <a:gd name="T3" fmla="*/ 26 h 20"/>
                  <a:gd name="T4" fmla="*/ 49 w 73"/>
                  <a:gd name="T5" fmla="*/ 23 h 20"/>
                  <a:gd name="T6" fmla="*/ 66 w 73"/>
                  <a:gd name="T7" fmla="*/ 19 h 20"/>
                  <a:gd name="T8" fmla="*/ 85 w 73"/>
                  <a:gd name="T9" fmla="*/ 14 h 20"/>
                  <a:gd name="T10" fmla="*/ 88 w 73"/>
                  <a:gd name="T11" fmla="*/ 12 h 20"/>
                  <a:gd name="T12" fmla="*/ 96 w 73"/>
                  <a:gd name="T13" fmla="*/ 8 h 20"/>
                  <a:gd name="T14" fmla="*/ 96 w 73"/>
                  <a:gd name="T15" fmla="*/ 0 h 20"/>
                  <a:gd name="T16" fmla="*/ 66 w 73"/>
                  <a:gd name="T17" fmla="*/ 12 h 20"/>
                  <a:gd name="T18" fmla="*/ 49 w 73"/>
                  <a:gd name="T19" fmla="*/ 16 h 20"/>
                  <a:gd name="T20" fmla="*/ 36 w 73"/>
                  <a:gd name="T21" fmla="*/ 19 h 20"/>
                  <a:gd name="T22" fmla="*/ 33 w 73"/>
                  <a:gd name="T23" fmla="*/ 19 h 20"/>
                  <a:gd name="T24" fmla="*/ 0 w 73"/>
                  <a:gd name="T25" fmla="*/ 18 h 20"/>
                  <a:gd name="T26" fmla="*/ 0 w 73"/>
                  <a:gd name="T27" fmla="*/ 19 h 20"/>
                  <a:gd name="T28" fmla="*/ 0 w 73"/>
                  <a:gd name="T29" fmla="*/ 19 h 20"/>
                  <a:gd name="T30" fmla="*/ 0 w 73"/>
                  <a:gd name="T31" fmla="*/ 24 h 20"/>
                  <a:gd name="T32" fmla="*/ 0 w 73"/>
                  <a:gd name="T33" fmla="*/ 24 h 20"/>
                  <a:gd name="T34" fmla="*/ 0 w 73"/>
                  <a:gd name="T35" fmla="*/ 24 h 20"/>
                  <a:gd name="T36" fmla="*/ 33 w 73"/>
                  <a:gd name="T37" fmla="*/ 26 h 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3" h="20">
                    <a:moveTo>
                      <a:pt x="25" y="19"/>
                    </a:moveTo>
                    <a:cubicBezTo>
                      <a:pt x="25" y="19"/>
                      <a:pt x="26" y="19"/>
                      <a:pt x="27" y="19"/>
                    </a:cubicBezTo>
                    <a:cubicBezTo>
                      <a:pt x="31" y="18"/>
                      <a:pt x="35" y="18"/>
                      <a:pt x="37" y="17"/>
                    </a:cubicBezTo>
                    <a:cubicBezTo>
                      <a:pt x="41" y="16"/>
                      <a:pt x="46" y="15"/>
                      <a:pt x="50" y="14"/>
                    </a:cubicBezTo>
                    <a:cubicBezTo>
                      <a:pt x="55" y="13"/>
                      <a:pt x="60" y="11"/>
                      <a:pt x="65" y="10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9" y="8"/>
                      <a:pt x="71" y="7"/>
                      <a:pt x="73" y="6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7" y="4"/>
                      <a:pt x="60" y="7"/>
                      <a:pt x="50" y="9"/>
                    </a:cubicBezTo>
                    <a:cubicBezTo>
                      <a:pt x="46" y="10"/>
                      <a:pt x="41" y="11"/>
                      <a:pt x="37" y="12"/>
                    </a:cubicBezTo>
                    <a:cubicBezTo>
                      <a:pt x="35" y="12"/>
                      <a:pt x="31" y="13"/>
                      <a:pt x="27" y="14"/>
                    </a:cubicBezTo>
                    <a:cubicBezTo>
                      <a:pt x="26" y="14"/>
                      <a:pt x="25" y="14"/>
                      <a:pt x="25" y="14"/>
                    </a:cubicBezTo>
                    <a:cubicBezTo>
                      <a:pt x="19" y="14"/>
                      <a:pt x="1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1" y="19"/>
                      <a:pt x="19" y="20"/>
                      <a:pt x="25" y="19"/>
                    </a:cubicBez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2" name="Freeform 60"/>
              <p:cNvSpPr>
                <a:spLocks/>
              </p:cNvSpPr>
              <p:nvPr/>
            </p:nvSpPr>
            <p:spPr bwMode="auto">
              <a:xfrm>
                <a:off x="5726" y="5275"/>
                <a:ext cx="204" cy="127"/>
              </a:xfrm>
              <a:custGeom>
                <a:avLst/>
                <a:gdLst>
                  <a:gd name="T0" fmla="*/ 0 w 204"/>
                  <a:gd name="T1" fmla="*/ 123 h 127"/>
                  <a:gd name="T2" fmla="*/ 0 w 204"/>
                  <a:gd name="T3" fmla="*/ 126 h 127"/>
                  <a:gd name="T4" fmla="*/ 0 w 204"/>
                  <a:gd name="T5" fmla="*/ 127 h 127"/>
                  <a:gd name="T6" fmla="*/ 204 w 204"/>
                  <a:gd name="T7" fmla="*/ 4 h 127"/>
                  <a:gd name="T8" fmla="*/ 204 w 204"/>
                  <a:gd name="T9" fmla="*/ 0 h 127"/>
                  <a:gd name="T10" fmla="*/ 0 w 204"/>
                  <a:gd name="T11" fmla="*/ 123 h 1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04" h="127">
                    <a:moveTo>
                      <a:pt x="0" y="123"/>
                    </a:moveTo>
                    <a:lnTo>
                      <a:pt x="0" y="126"/>
                    </a:lnTo>
                    <a:lnTo>
                      <a:pt x="0" y="127"/>
                    </a:lnTo>
                    <a:lnTo>
                      <a:pt x="204" y="4"/>
                    </a:lnTo>
                    <a:lnTo>
                      <a:pt x="204" y="0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3" name="Freeform 61"/>
              <p:cNvSpPr>
                <a:spLocks/>
              </p:cNvSpPr>
              <p:nvPr/>
            </p:nvSpPr>
            <p:spPr bwMode="auto">
              <a:xfrm>
                <a:off x="5822" y="5118"/>
                <a:ext cx="11" cy="199"/>
              </a:xfrm>
              <a:custGeom>
                <a:avLst/>
                <a:gdLst>
                  <a:gd name="T0" fmla="*/ 11 w 8"/>
                  <a:gd name="T1" fmla="*/ 0 h 151"/>
                  <a:gd name="T2" fmla="*/ 0 w 8"/>
                  <a:gd name="T3" fmla="*/ 7 h 151"/>
                  <a:gd name="T4" fmla="*/ 0 w 8"/>
                  <a:gd name="T5" fmla="*/ 198 h 151"/>
                  <a:gd name="T6" fmla="*/ 0 w 8"/>
                  <a:gd name="T7" fmla="*/ 199 h 151"/>
                  <a:gd name="T8" fmla="*/ 1 w 8"/>
                  <a:gd name="T9" fmla="*/ 199 h 151"/>
                  <a:gd name="T10" fmla="*/ 8 w 8"/>
                  <a:gd name="T11" fmla="*/ 194 h 151"/>
                  <a:gd name="T12" fmla="*/ 10 w 8"/>
                  <a:gd name="T13" fmla="*/ 194 h 151"/>
                  <a:gd name="T14" fmla="*/ 11 w 8"/>
                  <a:gd name="T15" fmla="*/ 192 h 151"/>
                  <a:gd name="T16" fmla="*/ 11 w 8"/>
                  <a:gd name="T17" fmla="*/ 0 h 15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151">
                    <a:moveTo>
                      <a:pt x="8" y="0"/>
                    </a:moveTo>
                    <a:cubicBezTo>
                      <a:pt x="6" y="2"/>
                      <a:pt x="3" y="3"/>
                      <a:pt x="0" y="5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1"/>
                      <a:pt x="0" y="151"/>
                      <a:pt x="0" y="151"/>
                    </a:cubicBezTo>
                    <a:cubicBezTo>
                      <a:pt x="0" y="151"/>
                      <a:pt x="1" y="151"/>
                      <a:pt x="1" y="151"/>
                    </a:cubicBezTo>
                    <a:cubicBezTo>
                      <a:pt x="3" y="150"/>
                      <a:pt x="5" y="149"/>
                      <a:pt x="6" y="147"/>
                    </a:cubicBezTo>
                    <a:cubicBezTo>
                      <a:pt x="7" y="147"/>
                      <a:pt x="7" y="147"/>
                      <a:pt x="7" y="147"/>
                    </a:cubicBezTo>
                    <a:cubicBezTo>
                      <a:pt x="7" y="146"/>
                      <a:pt x="8" y="146"/>
                      <a:pt x="8" y="146"/>
                    </a:cubicBez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57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4" name="Freeform 62"/>
              <p:cNvSpPr>
                <a:spLocks/>
              </p:cNvSpPr>
              <p:nvPr/>
            </p:nvSpPr>
            <p:spPr bwMode="auto">
              <a:xfrm>
                <a:off x="5838" y="5221"/>
                <a:ext cx="79" cy="90"/>
              </a:xfrm>
              <a:custGeom>
                <a:avLst/>
                <a:gdLst>
                  <a:gd name="T0" fmla="*/ 79 w 60"/>
                  <a:gd name="T1" fmla="*/ 42 h 68"/>
                  <a:gd name="T2" fmla="*/ 1 w 60"/>
                  <a:gd name="T3" fmla="*/ 0 h 68"/>
                  <a:gd name="T4" fmla="*/ 1 w 60"/>
                  <a:gd name="T5" fmla="*/ 78 h 68"/>
                  <a:gd name="T6" fmla="*/ 1 w 60"/>
                  <a:gd name="T7" fmla="*/ 85 h 68"/>
                  <a:gd name="T8" fmla="*/ 0 w 60"/>
                  <a:gd name="T9" fmla="*/ 90 h 68"/>
                  <a:gd name="T10" fmla="*/ 79 w 60"/>
                  <a:gd name="T11" fmla="*/ 42 h 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0" h="68">
                    <a:moveTo>
                      <a:pt x="60" y="3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5"/>
                      <a:pt x="0" y="67"/>
                      <a:pt x="0" y="68"/>
                    </a:cubicBez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5" name="Freeform 63"/>
              <p:cNvSpPr>
                <a:spLocks/>
              </p:cNvSpPr>
              <p:nvPr/>
            </p:nvSpPr>
            <p:spPr bwMode="auto">
              <a:xfrm>
                <a:off x="5833" y="5299"/>
                <a:ext cx="6" cy="18"/>
              </a:xfrm>
              <a:custGeom>
                <a:avLst/>
                <a:gdLst>
                  <a:gd name="T0" fmla="*/ 6 w 5"/>
                  <a:gd name="T1" fmla="*/ 6 h 14"/>
                  <a:gd name="T2" fmla="*/ 6 w 5"/>
                  <a:gd name="T3" fmla="*/ 0 h 14"/>
                  <a:gd name="T4" fmla="*/ 5 w 5"/>
                  <a:gd name="T5" fmla="*/ 3 h 14"/>
                  <a:gd name="T6" fmla="*/ 5 w 5"/>
                  <a:gd name="T7" fmla="*/ 5 h 14"/>
                  <a:gd name="T8" fmla="*/ 4 w 5"/>
                  <a:gd name="T9" fmla="*/ 5 h 14"/>
                  <a:gd name="T10" fmla="*/ 0 w 5"/>
                  <a:gd name="T11" fmla="*/ 12 h 14"/>
                  <a:gd name="T12" fmla="*/ 0 w 5"/>
                  <a:gd name="T13" fmla="*/ 18 h 14"/>
                  <a:gd name="T14" fmla="*/ 2 w 5"/>
                  <a:gd name="T15" fmla="*/ 15 h 14"/>
                  <a:gd name="T16" fmla="*/ 4 w 5"/>
                  <a:gd name="T17" fmla="*/ 13 h 14"/>
                  <a:gd name="T18" fmla="*/ 4 w 5"/>
                  <a:gd name="T19" fmla="*/ 12 h 14"/>
                  <a:gd name="T20" fmla="*/ 5 w 5"/>
                  <a:gd name="T21" fmla="*/ 12 h 14"/>
                  <a:gd name="T22" fmla="*/ 6 w 5"/>
                  <a:gd name="T23" fmla="*/ 6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" h="14">
                    <a:moveTo>
                      <a:pt x="5" y="5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1" y="7"/>
                      <a:pt x="0" y="9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3"/>
                      <a:pt x="1" y="13"/>
                      <a:pt x="2" y="12"/>
                    </a:cubicBezTo>
                    <a:cubicBezTo>
                      <a:pt x="2" y="12"/>
                      <a:pt x="2" y="11"/>
                      <a:pt x="3" y="10"/>
                    </a:cubicBezTo>
                    <a:cubicBezTo>
                      <a:pt x="3" y="10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6"/>
                      <a:pt x="5" y="5"/>
                    </a:cubicBez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6" name="Freeform 64"/>
              <p:cNvSpPr>
                <a:spLocks/>
              </p:cNvSpPr>
              <p:nvPr/>
            </p:nvSpPr>
            <p:spPr bwMode="auto">
              <a:xfrm>
                <a:off x="5822" y="5311"/>
                <a:ext cx="11" cy="14"/>
              </a:xfrm>
              <a:custGeom>
                <a:avLst/>
                <a:gdLst>
                  <a:gd name="T0" fmla="*/ 10 w 8"/>
                  <a:gd name="T1" fmla="*/ 1 h 11"/>
                  <a:gd name="T2" fmla="*/ 8 w 8"/>
                  <a:gd name="T3" fmla="*/ 1 h 11"/>
                  <a:gd name="T4" fmla="*/ 1 w 8"/>
                  <a:gd name="T5" fmla="*/ 6 h 11"/>
                  <a:gd name="T6" fmla="*/ 0 w 8"/>
                  <a:gd name="T7" fmla="*/ 6 h 11"/>
                  <a:gd name="T8" fmla="*/ 0 w 8"/>
                  <a:gd name="T9" fmla="*/ 14 h 11"/>
                  <a:gd name="T10" fmla="*/ 10 w 8"/>
                  <a:gd name="T11" fmla="*/ 8 h 11"/>
                  <a:gd name="T12" fmla="*/ 11 w 8"/>
                  <a:gd name="T13" fmla="*/ 6 h 11"/>
                  <a:gd name="T14" fmla="*/ 11 w 8"/>
                  <a:gd name="T15" fmla="*/ 0 h 11"/>
                  <a:gd name="T16" fmla="*/ 10 w 8"/>
                  <a:gd name="T17" fmla="*/ 1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8" h="11">
                    <a:moveTo>
                      <a:pt x="7" y="1"/>
                    </a:moveTo>
                    <a:cubicBezTo>
                      <a:pt x="7" y="1"/>
                      <a:pt x="7" y="1"/>
                      <a:pt x="6" y="1"/>
                    </a:cubicBezTo>
                    <a:cubicBezTo>
                      <a:pt x="5" y="3"/>
                      <a:pt x="3" y="4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9"/>
                      <a:pt x="5" y="7"/>
                      <a:pt x="7" y="6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1"/>
                    </a:cubicBez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7" name="Freeform 65"/>
              <p:cNvSpPr>
                <a:spLocks/>
              </p:cNvSpPr>
              <p:nvPr/>
            </p:nvSpPr>
            <p:spPr bwMode="auto">
              <a:xfrm>
                <a:off x="5324" y="4995"/>
                <a:ext cx="201" cy="338"/>
              </a:xfrm>
              <a:custGeom>
                <a:avLst/>
                <a:gdLst>
                  <a:gd name="T0" fmla="*/ 201 w 201"/>
                  <a:gd name="T1" fmla="*/ 222 h 338"/>
                  <a:gd name="T2" fmla="*/ 201 w 201"/>
                  <a:gd name="T3" fmla="*/ 0 h 338"/>
                  <a:gd name="T4" fmla="*/ 0 w 201"/>
                  <a:gd name="T5" fmla="*/ 115 h 338"/>
                  <a:gd name="T6" fmla="*/ 0 w 201"/>
                  <a:gd name="T7" fmla="*/ 338 h 338"/>
                  <a:gd name="T8" fmla="*/ 201 w 201"/>
                  <a:gd name="T9" fmla="*/ 222 h 3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01" h="338">
                    <a:moveTo>
                      <a:pt x="201" y="222"/>
                    </a:moveTo>
                    <a:lnTo>
                      <a:pt x="201" y="0"/>
                    </a:lnTo>
                    <a:lnTo>
                      <a:pt x="0" y="115"/>
                    </a:lnTo>
                    <a:lnTo>
                      <a:pt x="0" y="338"/>
                    </a:lnTo>
                    <a:lnTo>
                      <a:pt x="201" y="222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8" name="Freeform 66"/>
              <p:cNvSpPr>
                <a:spLocks/>
              </p:cNvSpPr>
              <p:nvPr/>
            </p:nvSpPr>
            <p:spPr bwMode="auto">
              <a:xfrm>
                <a:off x="5057" y="4584"/>
                <a:ext cx="269" cy="212"/>
              </a:xfrm>
              <a:custGeom>
                <a:avLst/>
                <a:gdLst>
                  <a:gd name="T0" fmla="*/ 103 w 269"/>
                  <a:gd name="T1" fmla="*/ 2 h 212"/>
                  <a:gd name="T2" fmla="*/ 100 w 269"/>
                  <a:gd name="T3" fmla="*/ 0 h 212"/>
                  <a:gd name="T4" fmla="*/ 0 w 269"/>
                  <a:gd name="T5" fmla="*/ 58 h 212"/>
                  <a:gd name="T6" fmla="*/ 3 w 269"/>
                  <a:gd name="T7" fmla="*/ 60 h 212"/>
                  <a:gd name="T8" fmla="*/ 267 w 269"/>
                  <a:gd name="T9" fmla="*/ 212 h 212"/>
                  <a:gd name="T10" fmla="*/ 269 w 269"/>
                  <a:gd name="T11" fmla="*/ 210 h 212"/>
                  <a:gd name="T12" fmla="*/ 6 w 269"/>
                  <a:gd name="T13" fmla="*/ 58 h 212"/>
                  <a:gd name="T14" fmla="*/ 103 w 269"/>
                  <a:gd name="T15" fmla="*/ 2 h 2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9" h="212">
                    <a:moveTo>
                      <a:pt x="103" y="2"/>
                    </a:moveTo>
                    <a:lnTo>
                      <a:pt x="100" y="0"/>
                    </a:lnTo>
                    <a:lnTo>
                      <a:pt x="0" y="58"/>
                    </a:lnTo>
                    <a:lnTo>
                      <a:pt x="3" y="60"/>
                    </a:lnTo>
                    <a:lnTo>
                      <a:pt x="267" y="212"/>
                    </a:lnTo>
                    <a:lnTo>
                      <a:pt x="269" y="210"/>
                    </a:lnTo>
                    <a:lnTo>
                      <a:pt x="6" y="58"/>
                    </a:lnTo>
                    <a:lnTo>
                      <a:pt x="103" y="2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9" name="Freeform 67"/>
              <p:cNvSpPr>
                <a:spLocks/>
              </p:cNvSpPr>
              <p:nvPr/>
            </p:nvSpPr>
            <p:spPr bwMode="auto">
              <a:xfrm>
                <a:off x="4811" y="4642"/>
                <a:ext cx="296" cy="475"/>
              </a:xfrm>
              <a:custGeom>
                <a:avLst/>
                <a:gdLst>
                  <a:gd name="T0" fmla="*/ 249 w 296"/>
                  <a:gd name="T1" fmla="*/ 2 h 475"/>
                  <a:gd name="T2" fmla="*/ 246 w 296"/>
                  <a:gd name="T3" fmla="*/ 0 h 475"/>
                  <a:gd name="T4" fmla="*/ 246 w 296"/>
                  <a:gd name="T5" fmla="*/ 10 h 475"/>
                  <a:gd name="T6" fmla="*/ 246 w 296"/>
                  <a:gd name="T7" fmla="*/ 14 h 475"/>
                  <a:gd name="T8" fmla="*/ 89 w 296"/>
                  <a:gd name="T9" fmla="*/ 105 h 475"/>
                  <a:gd name="T10" fmla="*/ 89 w 296"/>
                  <a:gd name="T11" fmla="*/ 105 h 475"/>
                  <a:gd name="T12" fmla="*/ 116 w 296"/>
                  <a:gd name="T13" fmla="*/ 121 h 475"/>
                  <a:gd name="T14" fmla="*/ 16 w 296"/>
                  <a:gd name="T15" fmla="*/ 179 h 475"/>
                  <a:gd name="T16" fmla="*/ 116 w 296"/>
                  <a:gd name="T17" fmla="*/ 237 h 475"/>
                  <a:gd name="T18" fmla="*/ 0 w 296"/>
                  <a:gd name="T19" fmla="*/ 303 h 475"/>
                  <a:gd name="T20" fmla="*/ 295 w 296"/>
                  <a:gd name="T21" fmla="*/ 475 h 475"/>
                  <a:gd name="T22" fmla="*/ 296 w 296"/>
                  <a:gd name="T23" fmla="*/ 467 h 475"/>
                  <a:gd name="T24" fmla="*/ 25 w 296"/>
                  <a:gd name="T25" fmla="*/ 308 h 475"/>
                  <a:gd name="T26" fmla="*/ 13 w 296"/>
                  <a:gd name="T27" fmla="*/ 302 h 475"/>
                  <a:gd name="T28" fmla="*/ 130 w 296"/>
                  <a:gd name="T29" fmla="*/ 234 h 475"/>
                  <a:gd name="T30" fmla="*/ 41 w 296"/>
                  <a:gd name="T31" fmla="*/ 184 h 475"/>
                  <a:gd name="T32" fmla="*/ 29 w 296"/>
                  <a:gd name="T33" fmla="*/ 177 h 475"/>
                  <a:gd name="T34" fmla="*/ 130 w 296"/>
                  <a:gd name="T35" fmla="*/ 119 h 475"/>
                  <a:gd name="T36" fmla="*/ 112 w 296"/>
                  <a:gd name="T37" fmla="*/ 109 h 475"/>
                  <a:gd name="T38" fmla="*/ 102 w 296"/>
                  <a:gd name="T39" fmla="*/ 102 h 475"/>
                  <a:gd name="T40" fmla="*/ 246 w 296"/>
                  <a:gd name="T41" fmla="*/ 20 h 475"/>
                  <a:gd name="T42" fmla="*/ 246 w 296"/>
                  <a:gd name="T43" fmla="*/ 15 h 475"/>
                  <a:gd name="T44" fmla="*/ 249 w 296"/>
                  <a:gd name="T45" fmla="*/ 16 h 475"/>
                  <a:gd name="T46" fmla="*/ 249 w 296"/>
                  <a:gd name="T47" fmla="*/ 2 h 4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96" h="475">
                    <a:moveTo>
                      <a:pt x="249" y="2"/>
                    </a:moveTo>
                    <a:lnTo>
                      <a:pt x="246" y="0"/>
                    </a:lnTo>
                    <a:lnTo>
                      <a:pt x="246" y="10"/>
                    </a:lnTo>
                    <a:lnTo>
                      <a:pt x="246" y="14"/>
                    </a:lnTo>
                    <a:lnTo>
                      <a:pt x="89" y="105"/>
                    </a:lnTo>
                    <a:lnTo>
                      <a:pt x="116" y="121"/>
                    </a:lnTo>
                    <a:lnTo>
                      <a:pt x="16" y="179"/>
                    </a:lnTo>
                    <a:lnTo>
                      <a:pt x="116" y="237"/>
                    </a:lnTo>
                    <a:lnTo>
                      <a:pt x="0" y="303"/>
                    </a:lnTo>
                    <a:lnTo>
                      <a:pt x="295" y="475"/>
                    </a:lnTo>
                    <a:lnTo>
                      <a:pt x="296" y="467"/>
                    </a:lnTo>
                    <a:lnTo>
                      <a:pt x="25" y="308"/>
                    </a:lnTo>
                    <a:lnTo>
                      <a:pt x="13" y="302"/>
                    </a:lnTo>
                    <a:lnTo>
                      <a:pt x="130" y="234"/>
                    </a:lnTo>
                    <a:lnTo>
                      <a:pt x="41" y="184"/>
                    </a:lnTo>
                    <a:lnTo>
                      <a:pt x="29" y="177"/>
                    </a:lnTo>
                    <a:lnTo>
                      <a:pt x="130" y="119"/>
                    </a:lnTo>
                    <a:lnTo>
                      <a:pt x="112" y="109"/>
                    </a:lnTo>
                    <a:lnTo>
                      <a:pt x="102" y="102"/>
                    </a:lnTo>
                    <a:lnTo>
                      <a:pt x="246" y="20"/>
                    </a:lnTo>
                    <a:lnTo>
                      <a:pt x="246" y="15"/>
                    </a:lnTo>
                    <a:lnTo>
                      <a:pt x="249" y="16"/>
                    </a:lnTo>
                    <a:lnTo>
                      <a:pt x="249" y="2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0" name="Freeform 68"/>
              <p:cNvSpPr>
                <a:spLocks/>
              </p:cNvSpPr>
              <p:nvPr/>
            </p:nvSpPr>
            <p:spPr bwMode="auto">
              <a:xfrm>
                <a:off x="5057" y="4672"/>
                <a:ext cx="3" cy="55"/>
              </a:xfrm>
              <a:custGeom>
                <a:avLst/>
                <a:gdLst>
                  <a:gd name="T0" fmla="*/ 0 w 3"/>
                  <a:gd name="T1" fmla="*/ 0 h 55"/>
                  <a:gd name="T2" fmla="*/ 0 w 3"/>
                  <a:gd name="T3" fmla="*/ 2 h 55"/>
                  <a:gd name="T4" fmla="*/ 0 w 3"/>
                  <a:gd name="T5" fmla="*/ 54 h 55"/>
                  <a:gd name="T6" fmla="*/ 3 w 3"/>
                  <a:gd name="T7" fmla="*/ 55 h 55"/>
                  <a:gd name="T8" fmla="*/ 3 w 3"/>
                  <a:gd name="T9" fmla="*/ 1 h 55"/>
                  <a:gd name="T10" fmla="*/ 0 w 3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" h="55">
                    <a:moveTo>
                      <a:pt x="0" y="0"/>
                    </a:moveTo>
                    <a:lnTo>
                      <a:pt x="0" y="2"/>
                    </a:lnTo>
                    <a:lnTo>
                      <a:pt x="0" y="54"/>
                    </a:lnTo>
                    <a:lnTo>
                      <a:pt x="3" y="55"/>
                    </a:lnTo>
                    <a:lnTo>
                      <a:pt x="3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1" name="Freeform 69"/>
              <p:cNvSpPr>
                <a:spLocks/>
              </p:cNvSpPr>
              <p:nvPr/>
            </p:nvSpPr>
            <p:spPr bwMode="auto">
              <a:xfrm>
                <a:off x="4913" y="4662"/>
                <a:ext cx="144" cy="89"/>
              </a:xfrm>
              <a:custGeom>
                <a:avLst/>
                <a:gdLst>
                  <a:gd name="T0" fmla="*/ 144 w 144"/>
                  <a:gd name="T1" fmla="*/ 12 h 89"/>
                  <a:gd name="T2" fmla="*/ 144 w 144"/>
                  <a:gd name="T3" fmla="*/ 10 h 89"/>
                  <a:gd name="T4" fmla="*/ 144 w 144"/>
                  <a:gd name="T5" fmla="*/ 0 h 89"/>
                  <a:gd name="T6" fmla="*/ 0 w 144"/>
                  <a:gd name="T7" fmla="*/ 82 h 89"/>
                  <a:gd name="T8" fmla="*/ 10 w 144"/>
                  <a:gd name="T9" fmla="*/ 89 h 89"/>
                  <a:gd name="T10" fmla="*/ 144 w 144"/>
                  <a:gd name="T11" fmla="*/ 12 h 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4" h="89">
                    <a:moveTo>
                      <a:pt x="144" y="12"/>
                    </a:moveTo>
                    <a:lnTo>
                      <a:pt x="144" y="10"/>
                    </a:lnTo>
                    <a:lnTo>
                      <a:pt x="144" y="0"/>
                    </a:lnTo>
                    <a:lnTo>
                      <a:pt x="0" y="82"/>
                    </a:lnTo>
                    <a:lnTo>
                      <a:pt x="10" y="89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2" name="Freeform 70"/>
              <p:cNvSpPr>
                <a:spLocks/>
              </p:cNvSpPr>
              <p:nvPr/>
            </p:nvSpPr>
            <p:spPr bwMode="auto">
              <a:xfrm>
                <a:off x="4806" y="4652"/>
                <a:ext cx="300" cy="469"/>
              </a:xfrm>
              <a:custGeom>
                <a:avLst/>
                <a:gdLst>
                  <a:gd name="T0" fmla="*/ 251 w 300"/>
                  <a:gd name="T1" fmla="*/ 4 h 469"/>
                  <a:gd name="T2" fmla="*/ 251 w 300"/>
                  <a:gd name="T3" fmla="*/ 0 h 469"/>
                  <a:gd name="T4" fmla="*/ 88 w 300"/>
                  <a:gd name="T5" fmla="*/ 95 h 469"/>
                  <a:gd name="T6" fmla="*/ 88 w 300"/>
                  <a:gd name="T7" fmla="*/ 95 h 469"/>
                  <a:gd name="T8" fmla="*/ 115 w 300"/>
                  <a:gd name="T9" fmla="*/ 111 h 469"/>
                  <a:gd name="T10" fmla="*/ 88 w 300"/>
                  <a:gd name="T11" fmla="*/ 127 h 469"/>
                  <a:gd name="T12" fmla="*/ 14 w 300"/>
                  <a:gd name="T13" fmla="*/ 169 h 469"/>
                  <a:gd name="T14" fmla="*/ 18 w 300"/>
                  <a:gd name="T15" fmla="*/ 171 h 469"/>
                  <a:gd name="T16" fmla="*/ 115 w 300"/>
                  <a:gd name="T17" fmla="*/ 227 h 469"/>
                  <a:gd name="T18" fmla="*/ 18 w 300"/>
                  <a:gd name="T19" fmla="*/ 282 h 469"/>
                  <a:gd name="T20" fmla="*/ 14 w 300"/>
                  <a:gd name="T21" fmla="*/ 285 h 469"/>
                  <a:gd name="T22" fmla="*/ 0 w 300"/>
                  <a:gd name="T23" fmla="*/ 293 h 469"/>
                  <a:gd name="T24" fmla="*/ 4 w 300"/>
                  <a:gd name="T25" fmla="*/ 297 h 469"/>
                  <a:gd name="T26" fmla="*/ 300 w 300"/>
                  <a:gd name="T27" fmla="*/ 469 h 469"/>
                  <a:gd name="T28" fmla="*/ 300 w 300"/>
                  <a:gd name="T29" fmla="*/ 469 h 469"/>
                  <a:gd name="T30" fmla="*/ 300 w 300"/>
                  <a:gd name="T31" fmla="*/ 465 h 469"/>
                  <a:gd name="T32" fmla="*/ 5 w 300"/>
                  <a:gd name="T33" fmla="*/ 293 h 469"/>
                  <a:gd name="T34" fmla="*/ 121 w 300"/>
                  <a:gd name="T35" fmla="*/ 227 h 469"/>
                  <a:gd name="T36" fmla="*/ 21 w 300"/>
                  <a:gd name="T37" fmla="*/ 169 h 469"/>
                  <a:gd name="T38" fmla="*/ 121 w 300"/>
                  <a:gd name="T39" fmla="*/ 111 h 469"/>
                  <a:gd name="T40" fmla="*/ 94 w 300"/>
                  <a:gd name="T41" fmla="*/ 95 h 469"/>
                  <a:gd name="T42" fmla="*/ 94 w 300"/>
                  <a:gd name="T43" fmla="*/ 95 h 469"/>
                  <a:gd name="T44" fmla="*/ 251 w 300"/>
                  <a:gd name="T45" fmla="*/ 4 h 46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00" h="469">
                    <a:moveTo>
                      <a:pt x="251" y="4"/>
                    </a:moveTo>
                    <a:lnTo>
                      <a:pt x="251" y="0"/>
                    </a:lnTo>
                    <a:lnTo>
                      <a:pt x="88" y="95"/>
                    </a:lnTo>
                    <a:lnTo>
                      <a:pt x="115" y="111"/>
                    </a:lnTo>
                    <a:lnTo>
                      <a:pt x="88" y="127"/>
                    </a:lnTo>
                    <a:lnTo>
                      <a:pt x="14" y="169"/>
                    </a:lnTo>
                    <a:lnTo>
                      <a:pt x="18" y="171"/>
                    </a:lnTo>
                    <a:lnTo>
                      <a:pt x="115" y="227"/>
                    </a:lnTo>
                    <a:lnTo>
                      <a:pt x="18" y="282"/>
                    </a:lnTo>
                    <a:lnTo>
                      <a:pt x="14" y="285"/>
                    </a:lnTo>
                    <a:lnTo>
                      <a:pt x="0" y="293"/>
                    </a:lnTo>
                    <a:lnTo>
                      <a:pt x="4" y="297"/>
                    </a:lnTo>
                    <a:lnTo>
                      <a:pt x="300" y="469"/>
                    </a:lnTo>
                    <a:lnTo>
                      <a:pt x="300" y="465"/>
                    </a:lnTo>
                    <a:lnTo>
                      <a:pt x="5" y="293"/>
                    </a:lnTo>
                    <a:lnTo>
                      <a:pt x="121" y="227"/>
                    </a:lnTo>
                    <a:lnTo>
                      <a:pt x="21" y="169"/>
                    </a:lnTo>
                    <a:lnTo>
                      <a:pt x="121" y="111"/>
                    </a:lnTo>
                    <a:lnTo>
                      <a:pt x="94" y="95"/>
                    </a:lnTo>
                    <a:lnTo>
                      <a:pt x="251" y="4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3" name="Freeform 71"/>
              <p:cNvSpPr>
                <a:spLocks/>
              </p:cNvSpPr>
              <p:nvPr/>
            </p:nvSpPr>
            <p:spPr bwMode="auto">
              <a:xfrm>
                <a:off x="5057" y="4657"/>
                <a:ext cx="267" cy="168"/>
              </a:xfrm>
              <a:custGeom>
                <a:avLst/>
                <a:gdLst>
                  <a:gd name="T0" fmla="*/ 3 w 267"/>
                  <a:gd name="T1" fmla="*/ 1 h 168"/>
                  <a:gd name="T2" fmla="*/ 0 w 267"/>
                  <a:gd name="T3" fmla="*/ 0 h 168"/>
                  <a:gd name="T4" fmla="*/ 0 w 267"/>
                  <a:gd name="T5" fmla="*/ 5 h 168"/>
                  <a:gd name="T6" fmla="*/ 0 w 267"/>
                  <a:gd name="T7" fmla="*/ 15 h 168"/>
                  <a:gd name="T8" fmla="*/ 3 w 267"/>
                  <a:gd name="T9" fmla="*/ 16 h 168"/>
                  <a:gd name="T10" fmla="*/ 267 w 267"/>
                  <a:gd name="T11" fmla="*/ 168 h 168"/>
                  <a:gd name="T12" fmla="*/ 267 w 267"/>
                  <a:gd name="T13" fmla="*/ 153 h 168"/>
                  <a:gd name="T14" fmla="*/ 3 w 267"/>
                  <a:gd name="T15" fmla="*/ 1 h 16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67" h="168">
                    <a:moveTo>
                      <a:pt x="3" y="1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5"/>
                    </a:lnTo>
                    <a:lnTo>
                      <a:pt x="3" y="16"/>
                    </a:lnTo>
                    <a:lnTo>
                      <a:pt x="267" y="168"/>
                    </a:lnTo>
                    <a:lnTo>
                      <a:pt x="267" y="153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4" name="Freeform 72"/>
              <p:cNvSpPr>
                <a:spLocks/>
              </p:cNvSpPr>
              <p:nvPr/>
            </p:nvSpPr>
            <p:spPr bwMode="auto">
              <a:xfrm>
                <a:off x="5060" y="4673"/>
                <a:ext cx="264" cy="206"/>
              </a:xfrm>
              <a:custGeom>
                <a:avLst/>
                <a:gdLst>
                  <a:gd name="T0" fmla="*/ 0 w 264"/>
                  <a:gd name="T1" fmla="*/ 0 h 206"/>
                  <a:gd name="T2" fmla="*/ 0 w 264"/>
                  <a:gd name="T3" fmla="*/ 54 h 206"/>
                  <a:gd name="T4" fmla="*/ 62 w 264"/>
                  <a:gd name="T5" fmla="*/ 90 h 206"/>
                  <a:gd name="T6" fmla="*/ 84 w 264"/>
                  <a:gd name="T7" fmla="*/ 76 h 206"/>
                  <a:gd name="T8" fmla="*/ 87 w 264"/>
                  <a:gd name="T9" fmla="*/ 79 h 206"/>
                  <a:gd name="T10" fmla="*/ 244 w 264"/>
                  <a:gd name="T11" fmla="*/ 168 h 206"/>
                  <a:gd name="T12" fmla="*/ 253 w 264"/>
                  <a:gd name="T13" fmla="*/ 173 h 206"/>
                  <a:gd name="T14" fmla="*/ 253 w 264"/>
                  <a:gd name="T15" fmla="*/ 199 h 206"/>
                  <a:gd name="T16" fmla="*/ 264 w 264"/>
                  <a:gd name="T17" fmla="*/ 206 h 206"/>
                  <a:gd name="T18" fmla="*/ 264 w 264"/>
                  <a:gd name="T19" fmla="*/ 152 h 206"/>
                  <a:gd name="T20" fmla="*/ 0 w 264"/>
                  <a:gd name="T21" fmla="*/ 0 h 20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64" h="206">
                    <a:moveTo>
                      <a:pt x="0" y="0"/>
                    </a:moveTo>
                    <a:lnTo>
                      <a:pt x="0" y="54"/>
                    </a:lnTo>
                    <a:lnTo>
                      <a:pt x="62" y="90"/>
                    </a:lnTo>
                    <a:lnTo>
                      <a:pt x="84" y="76"/>
                    </a:lnTo>
                    <a:lnTo>
                      <a:pt x="87" y="79"/>
                    </a:lnTo>
                    <a:lnTo>
                      <a:pt x="244" y="168"/>
                    </a:lnTo>
                    <a:lnTo>
                      <a:pt x="253" y="173"/>
                    </a:lnTo>
                    <a:lnTo>
                      <a:pt x="253" y="199"/>
                    </a:lnTo>
                    <a:lnTo>
                      <a:pt x="264" y="206"/>
                    </a:lnTo>
                    <a:lnTo>
                      <a:pt x="264" y="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5" name="Freeform 73"/>
              <p:cNvSpPr>
                <a:spLocks/>
              </p:cNvSpPr>
              <p:nvPr/>
            </p:nvSpPr>
            <p:spPr bwMode="auto">
              <a:xfrm>
                <a:off x="5021" y="4749"/>
                <a:ext cx="165" cy="164"/>
              </a:xfrm>
              <a:custGeom>
                <a:avLst/>
                <a:gdLst>
                  <a:gd name="T0" fmla="*/ 126 w 165"/>
                  <a:gd name="T1" fmla="*/ 3 h 164"/>
                  <a:gd name="T2" fmla="*/ 123 w 165"/>
                  <a:gd name="T3" fmla="*/ 0 h 164"/>
                  <a:gd name="T4" fmla="*/ 101 w 165"/>
                  <a:gd name="T5" fmla="*/ 14 h 164"/>
                  <a:gd name="T6" fmla="*/ 0 w 165"/>
                  <a:gd name="T7" fmla="*/ 72 h 164"/>
                  <a:gd name="T8" fmla="*/ 4 w 165"/>
                  <a:gd name="T9" fmla="*/ 74 h 164"/>
                  <a:gd name="T10" fmla="*/ 161 w 165"/>
                  <a:gd name="T11" fmla="*/ 164 h 164"/>
                  <a:gd name="T12" fmla="*/ 165 w 165"/>
                  <a:gd name="T13" fmla="*/ 162 h 164"/>
                  <a:gd name="T14" fmla="*/ 7 w 165"/>
                  <a:gd name="T15" fmla="*/ 70 h 164"/>
                  <a:gd name="T16" fmla="*/ 126 w 165"/>
                  <a:gd name="T17" fmla="*/ 3 h 1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5" h="164">
                    <a:moveTo>
                      <a:pt x="126" y="3"/>
                    </a:moveTo>
                    <a:lnTo>
                      <a:pt x="123" y="0"/>
                    </a:lnTo>
                    <a:lnTo>
                      <a:pt x="101" y="14"/>
                    </a:lnTo>
                    <a:lnTo>
                      <a:pt x="0" y="72"/>
                    </a:lnTo>
                    <a:lnTo>
                      <a:pt x="4" y="74"/>
                    </a:lnTo>
                    <a:lnTo>
                      <a:pt x="161" y="164"/>
                    </a:lnTo>
                    <a:lnTo>
                      <a:pt x="165" y="162"/>
                    </a:lnTo>
                    <a:lnTo>
                      <a:pt x="7" y="70"/>
                    </a:lnTo>
                    <a:lnTo>
                      <a:pt x="126" y="3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6" name="Freeform 74"/>
              <p:cNvSpPr>
                <a:spLocks/>
              </p:cNvSpPr>
              <p:nvPr/>
            </p:nvSpPr>
            <p:spPr bwMode="auto">
              <a:xfrm>
                <a:off x="5060" y="4644"/>
                <a:ext cx="264" cy="166"/>
              </a:xfrm>
              <a:custGeom>
                <a:avLst/>
                <a:gdLst>
                  <a:gd name="T0" fmla="*/ 0 w 264"/>
                  <a:gd name="T1" fmla="*/ 0 h 166"/>
                  <a:gd name="T2" fmla="*/ 0 w 264"/>
                  <a:gd name="T3" fmla="*/ 14 h 166"/>
                  <a:gd name="T4" fmla="*/ 264 w 264"/>
                  <a:gd name="T5" fmla="*/ 166 h 166"/>
                  <a:gd name="T6" fmla="*/ 264 w 264"/>
                  <a:gd name="T7" fmla="*/ 152 h 166"/>
                  <a:gd name="T8" fmla="*/ 0 w 264"/>
                  <a:gd name="T9" fmla="*/ 0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4" h="166">
                    <a:moveTo>
                      <a:pt x="0" y="0"/>
                    </a:moveTo>
                    <a:lnTo>
                      <a:pt x="0" y="14"/>
                    </a:lnTo>
                    <a:lnTo>
                      <a:pt x="264" y="166"/>
                    </a:lnTo>
                    <a:lnTo>
                      <a:pt x="264" y="1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7" name="Freeform 75"/>
              <p:cNvSpPr>
                <a:spLocks/>
              </p:cNvSpPr>
              <p:nvPr/>
            </p:nvSpPr>
            <p:spPr bwMode="auto">
              <a:xfrm>
                <a:off x="5021" y="4821"/>
                <a:ext cx="4" cy="29"/>
              </a:xfrm>
              <a:custGeom>
                <a:avLst/>
                <a:gdLst>
                  <a:gd name="T0" fmla="*/ 4 w 3"/>
                  <a:gd name="T1" fmla="*/ 3 h 22"/>
                  <a:gd name="T2" fmla="*/ 0 w 3"/>
                  <a:gd name="T3" fmla="*/ 0 h 22"/>
                  <a:gd name="T4" fmla="*/ 0 w 3"/>
                  <a:gd name="T5" fmla="*/ 28 h 22"/>
                  <a:gd name="T6" fmla="*/ 4 w 3"/>
                  <a:gd name="T7" fmla="*/ 29 h 22"/>
                  <a:gd name="T8" fmla="*/ 4 w 3"/>
                  <a:gd name="T9" fmla="*/ 3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" h="22">
                    <a:moveTo>
                      <a:pt x="3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" y="21"/>
                      <a:pt x="2" y="22"/>
                      <a:pt x="3" y="22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8" name="Freeform 76"/>
              <p:cNvSpPr>
                <a:spLocks/>
              </p:cNvSpPr>
              <p:nvPr/>
            </p:nvSpPr>
            <p:spPr bwMode="auto">
              <a:xfrm>
                <a:off x="5025" y="4823"/>
                <a:ext cx="157" cy="118"/>
              </a:xfrm>
              <a:custGeom>
                <a:avLst/>
                <a:gdLst>
                  <a:gd name="T0" fmla="*/ 38 w 119"/>
                  <a:gd name="T1" fmla="*/ 48 h 89"/>
                  <a:gd name="T2" fmla="*/ 41 w 119"/>
                  <a:gd name="T3" fmla="*/ 49 h 89"/>
                  <a:gd name="T4" fmla="*/ 157 w 119"/>
                  <a:gd name="T5" fmla="*/ 118 h 89"/>
                  <a:gd name="T6" fmla="*/ 157 w 119"/>
                  <a:gd name="T7" fmla="*/ 90 h 89"/>
                  <a:gd name="T8" fmla="*/ 0 w 119"/>
                  <a:gd name="T9" fmla="*/ 0 h 89"/>
                  <a:gd name="T10" fmla="*/ 0 w 119"/>
                  <a:gd name="T11" fmla="*/ 27 h 89"/>
                  <a:gd name="T12" fmla="*/ 38 w 119"/>
                  <a:gd name="T13" fmla="*/ 48 h 8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9" h="89">
                    <a:moveTo>
                      <a:pt x="29" y="36"/>
                    </a:moveTo>
                    <a:cubicBezTo>
                      <a:pt x="29" y="36"/>
                      <a:pt x="30" y="37"/>
                      <a:pt x="31" y="37"/>
                    </a:cubicBezTo>
                    <a:cubicBezTo>
                      <a:pt x="60" y="54"/>
                      <a:pt x="89" y="71"/>
                      <a:pt x="119" y="89"/>
                    </a:cubicBezTo>
                    <a:cubicBezTo>
                      <a:pt x="119" y="68"/>
                      <a:pt x="119" y="68"/>
                      <a:pt x="119" y="6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9" y="25"/>
                      <a:pt x="19" y="30"/>
                      <a:pt x="29" y="36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9" name="Freeform 77"/>
              <p:cNvSpPr>
                <a:spLocks/>
              </p:cNvSpPr>
              <p:nvPr/>
            </p:nvSpPr>
            <p:spPr bwMode="auto">
              <a:xfrm>
                <a:off x="5182" y="4841"/>
                <a:ext cx="122" cy="100"/>
              </a:xfrm>
              <a:custGeom>
                <a:avLst/>
                <a:gdLst>
                  <a:gd name="T0" fmla="*/ 0 w 122"/>
                  <a:gd name="T1" fmla="*/ 72 h 100"/>
                  <a:gd name="T2" fmla="*/ 0 w 122"/>
                  <a:gd name="T3" fmla="*/ 100 h 100"/>
                  <a:gd name="T4" fmla="*/ 122 w 122"/>
                  <a:gd name="T5" fmla="*/ 26 h 100"/>
                  <a:gd name="T6" fmla="*/ 122 w 122"/>
                  <a:gd name="T7" fmla="*/ 0 h 100"/>
                  <a:gd name="T8" fmla="*/ 4 w 122"/>
                  <a:gd name="T9" fmla="*/ 70 h 100"/>
                  <a:gd name="T10" fmla="*/ 0 w 122"/>
                  <a:gd name="T11" fmla="*/ 72 h 1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2" h="100">
                    <a:moveTo>
                      <a:pt x="0" y="72"/>
                    </a:moveTo>
                    <a:lnTo>
                      <a:pt x="0" y="100"/>
                    </a:lnTo>
                    <a:lnTo>
                      <a:pt x="122" y="26"/>
                    </a:lnTo>
                    <a:lnTo>
                      <a:pt x="122" y="0"/>
                    </a:lnTo>
                    <a:lnTo>
                      <a:pt x="4" y="70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0" name="Freeform 78"/>
              <p:cNvSpPr>
                <a:spLocks/>
              </p:cNvSpPr>
              <p:nvPr/>
            </p:nvSpPr>
            <p:spPr bwMode="auto">
              <a:xfrm>
                <a:off x="5028" y="4752"/>
                <a:ext cx="276" cy="159"/>
              </a:xfrm>
              <a:custGeom>
                <a:avLst/>
                <a:gdLst>
                  <a:gd name="T0" fmla="*/ 0 w 276"/>
                  <a:gd name="T1" fmla="*/ 67 h 159"/>
                  <a:gd name="T2" fmla="*/ 158 w 276"/>
                  <a:gd name="T3" fmla="*/ 159 h 159"/>
                  <a:gd name="T4" fmla="*/ 276 w 276"/>
                  <a:gd name="T5" fmla="*/ 89 h 159"/>
                  <a:gd name="T6" fmla="*/ 119 w 276"/>
                  <a:gd name="T7" fmla="*/ 0 h 159"/>
                  <a:gd name="T8" fmla="*/ 0 w 276"/>
                  <a:gd name="T9" fmla="*/ 67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6" h="159">
                    <a:moveTo>
                      <a:pt x="0" y="67"/>
                    </a:moveTo>
                    <a:lnTo>
                      <a:pt x="158" y="159"/>
                    </a:lnTo>
                    <a:lnTo>
                      <a:pt x="276" y="89"/>
                    </a:lnTo>
                    <a:lnTo>
                      <a:pt x="119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1" name="Freeform 79"/>
              <p:cNvSpPr>
                <a:spLocks/>
              </p:cNvSpPr>
              <p:nvPr/>
            </p:nvSpPr>
            <p:spPr bwMode="auto">
              <a:xfrm>
                <a:off x="5304" y="4841"/>
                <a:ext cx="9" cy="31"/>
              </a:xfrm>
              <a:custGeom>
                <a:avLst/>
                <a:gdLst>
                  <a:gd name="T0" fmla="*/ 9 w 9"/>
                  <a:gd name="T1" fmla="*/ 31 h 31"/>
                  <a:gd name="T2" fmla="*/ 9 w 9"/>
                  <a:gd name="T3" fmla="*/ 5 h 31"/>
                  <a:gd name="T4" fmla="*/ 0 w 9"/>
                  <a:gd name="T5" fmla="*/ 0 h 31"/>
                  <a:gd name="T6" fmla="*/ 0 w 9"/>
                  <a:gd name="T7" fmla="*/ 26 h 31"/>
                  <a:gd name="T8" fmla="*/ 9 w 9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1">
                    <a:moveTo>
                      <a:pt x="9" y="31"/>
                    </a:moveTo>
                    <a:lnTo>
                      <a:pt x="9" y="5"/>
                    </a:lnTo>
                    <a:lnTo>
                      <a:pt x="0" y="0"/>
                    </a:lnTo>
                    <a:lnTo>
                      <a:pt x="0" y="26"/>
                    </a:lnTo>
                    <a:lnTo>
                      <a:pt x="9" y="31"/>
                    </a:lnTo>
                    <a:close/>
                  </a:path>
                </a:pathLst>
              </a:custGeom>
              <a:solidFill>
                <a:srgbClr val="5E5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2" name="Freeform 80"/>
              <p:cNvSpPr>
                <a:spLocks/>
              </p:cNvSpPr>
              <p:nvPr/>
            </p:nvSpPr>
            <p:spPr bwMode="auto">
              <a:xfrm>
                <a:off x="4894" y="4747"/>
                <a:ext cx="27" cy="32"/>
              </a:xfrm>
              <a:custGeom>
                <a:avLst/>
                <a:gdLst>
                  <a:gd name="T0" fmla="*/ 27 w 27"/>
                  <a:gd name="T1" fmla="*/ 16 h 32"/>
                  <a:gd name="T2" fmla="*/ 0 w 27"/>
                  <a:gd name="T3" fmla="*/ 0 h 32"/>
                  <a:gd name="T4" fmla="*/ 0 w 27"/>
                  <a:gd name="T5" fmla="*/ 32 h 32"/>
                  <a:gd name="T6" fmla="*/ 27 w 27"/>
                  <a:gd name="T7" fmla="*/ 16 h 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32">
                    <a:moveTo>
                      <a:pt x="27" y="16"/>
                    </a:moveTo>
                    <a:lnTo>
                      <a:pt x="0" y="0"/>
                    </a:lnTo>
                    <a:lnTo>
                      <a:pt x="0" y="3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3" name="Freeform 81"/>
              <p:cNvSpPr>
                <a:spLocks/>
              </p:cNvSpPr>
              <p:nvPr/>
            </p:nvSpPr>
            <p:spPr bwMode="auto">
              <a:xfrm>
                <a:off x="4824" y="4876"/>
                <a:ext cx="117" cy="74"/>
              </a:xfrm>
              <a:custGeom>
                <a:avLst/>
                <a:gdLst>
                  <a:gd name="T0" fmla="*/ 117 w 117"/>
                  <a:gd name="T1" fmla="*/ 13 h 74"/>
                  <a:gd name="T2" fmla="*/ 117 w 117"/>
                  <a:gd name="T3" fmla="*/ 0 h 74"/>
                  <a:gd name="T4" fmla="*/ 0 w 117"/>
                  <a:gd name="T5" fmla="*/ 68 h 74"/>
                  <a:gd name="T6" fmla="*/ 12 w 117"/>
                  <a:gd name="T7" fmla="*/ 74 h 74"/>
                  <a:gd name="T8" fmla="*/ 117 w 117"/>
                  <a:gd name="T9" fmla="*/ 13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74">
                    <a:moveTo>
                      <a:pt x="117" y="13"/>
                    </a:moveTo>
                    <a:lnTo>
                      <a:pt x="117" y="0"/>
                    </a:lnTo>
                    <a:lnTo>
                      <a:pt x="0" y="68"/>
                    </a:lnTo>
                    <a:lnTo>
                      <a:pt x="12" y="74"/>
                    </a:lnTo>
                    <a:lnTo>
                      <a:pt x="117" y="13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4" name="Freeform 82"/>
              <p:cNvSpPr>
                <a:spLocks/>
              </p:cNvSpPr>
              <p:nvPr/>
            </p:nvSpPr>
            <p:spPr bwMode="auto">
              <a:xfrm>
                <a:off x="4840" y="4761"/>
                <a:ext cx="101" cy="65"/>
              </a:xfrm>
              <a:custGeom>
                <a:avLst/>
                <a:gdLst>
                  <a:gd name="T0" fmla="*/ 0 w 101"/>
                  <a:gd name="T1" fmla="*/ 58 h 65"/>
                  <a:gd name="T2" fmla="*/ 12 w 101"/>
                  <a:gd name="T3" fmla="*/ 65 h 65"/>
                  <a:gd name="T4" fmla="*/ 101 w 101"/>
                  <a:gd name="T5" fmla="*/ 12 h 65"/>
                  <a:gd name="T6" fmla="*/ 101 w 101"/>
                  <a:gd name="T7" fmla="*/ 0 h 65"/>
                  <a:gd name="T8" fmla="*/ 0 w 101"/>
                  <a:gd name="T9" fmla="*/ 58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" h="65">
                    <a:moveTo>
                      <a:pt x="0" y="58"/>
                    </a:moveTo>
                    <a:lnTo>
                      <a:pt x="12" y="65"/>
                    </a:lnTo>
                    <a:lnTo>
                      <a:pt x="101" y="12"/>
                    </a:lnTo>
                    <a:lnTo>
                      <a:pt x="101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5" name="Freeform 83"/>
              <p:cNvSpPr>
                <a:spLocks/>
              </p:cNvSpPr>
              <p:nvPr/>
            </p:nvSpPr>
            <p:spPr bwMode="auto">
              <a:xfrm>
                <a:off x="4820" y="4821"/>
                <a:ext cx="4" cy="116"/>
              </a:xfrm>
              <a:custGeom>
                <a:avLst/>
                <a:gdLst>
                  <a:gd name="T0" fmla="*/ 4 w 4"/>
                  <a:gd name="T1" fmla="*/ 2 h 116"/>
                  <a:gd name="T2" fmla="*/ 0 w 4"/>
                  <a:gd name="T3" fmla="*/ 0 h 116"/>
                  <a:gd name="T4" fmla="*/ 0 w 4"/>
                  <a:gd name="T5" fmla="*/ 116 h 116"/>
                  <a:gd name="T6" fmla="*/ 4 w 4"/>
                  <a:gd name="T7" fmla="*/ 113 h 116"/>
                  <a:gd name="T8" fmla="*/ 4 w 4"/>
                  <a:gd name="T9" fmla="*/ 2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116">
                    <a:moveTo>
                      <a:pt x="4" y="2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4" y="11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6" name="Freeform 84"/>
              <p:cNvSpPr>
                <a:spLocks/>
              </p:cNvSpPr>
              <p:nvPr/>
            </p:nvSpPr>
            <p:spPr bwMode="auto">
              <a:xfrm>
                <a:off x="4804" y="4945"/>
                <a:ext cx="6" cy="234"/>
              </a:xfrm>
              <a:custGeom>
                <a:avLst/>
                <a:gdLst>
                  <a:gd name="T0" fmla="*/ 6 w 6"/>
                  <a:gd name="T1" fmla="*/ 4 h 234"/>
                  <a:gd name="T2" fmla="*/ 2 w 6"/>
                  <a:gd name="T3" fmla="*/ 0 h 234"/>
                  <a:gd name="T4" fmla="*/ 2 w 6"/>
                  <a:gd name="T5" fmla="*/ 98 h 234"/>
                  <a:gd name="T6" fmla="*/ 2 w 6"/>
                  <a:gd name="T7" fmla="*/ 135 h 234"/>
                  <a:gd name="T8" fmla="*/ 2 w 6"/>
                  <a:gd name="T9" fmla="*/ 166 h 234"/>
                  <a:gd name="T10" fmla="*/ 0 w 6"/>
                  <a:gd name="T11" fmla="*/ 166 h 234"/>
                  <a:gd name="T12" fmla="*/ 0 w 6"/>
                  <a:gd name="T13" fmla="*/ 173 h 234"/>
                  <a:gd name="T14" fmla="*/ 2 w 6"/>
                  <a:gd name="T15" fmla="*/ 173 h 234"/>
                  <a:gd name="T16" fmla="*/ 2 w 6"/>
                  <a:gd name="T17" fmla="*/ 174 h 234"/>
                  <a:gd name="T18" fmla="*/ 2 w 6"/>
                  <a:gd name="T19" fmla="*/ 231 h 234"/>
                  <a:gd name="T20" fmla="*/ 6 w 6"/>
                  <a:gd name="T21" fmla="*/ 234 h 234"/>
                  <a:gd name="T22" fmla="*/ 6 w 6"/>
                  <a:gd name="T23" fmla="*/ 227 h 234"/>
                  <a:gd name="T24" fmla="*/ 6 w 6"/>
                  <a:gd name="T25" fmla="*/ 224 h 234"/>
                  <a:gd name="T26" fmla="*/ 6 w 6"/>
                  <a:gd name="T27" fmla="*/ 4 h 23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" h="234">
                    <a:moveTo>
                      <a:pt x="6" y="4"/>
                    </a:moveTo>
                    <a:lnTo>
                      <a:pt x="2" y="0"/>
                    </a:lnTo>
                    <a:lnTo>
                      <a:pt x="2" y="98"/>
                    </a:lnTo>
                    <a:lnTo>
                      <a:pt x="2" y="135"/>
                    </a:lnTo>
                    <a:lnTo>
                      <a:pt x="2" y="166"/>
                    </a:lnTo>
                    <a:lnTo>
                      <a:pt x="0" y="166"/>
                    </a:lnTo>
                    <a:lnTo>
                      <a:pt x="0" y="173"/>
                    </a:lnTo>
                    <a:lnTo>
                      <a:pt x="2" y="173"/>
                    </a:lnTo>
                    <a:lnTo>
                      <a:pt x="2" y="174"/>
                    </a:lnTo>
                    <a:lnTo>
                      <a:pt x="2" y="231"/>
                    </a:lnTo>
                    <a:lnTo>
                      <a:pt x="6" y="234"/>
                    </a:lnTo>
                    <a:lnTo>
                      <a:pt x="6" y="227"/>
                    </a:lnTo>
                    <a:lnTo>
                      <a:pt x="6" y="224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7" name="Freeform 85"/>
              <p:cNvSpPr>
                <a:spLocks/>
              </p:cNvSpPr>
              <p:nvPr/>
            </p:nvSpPr>
            <p:spPr bwMode="auto">
              <a:xfrm>
                <a:off x="4824" y="4823"/>
                <a:ext cx="97" cy="111"/>
              </a:xfrm>
              <a:custGeom>
                <a:avLst/>
                <a:gdLst>
                  <a:gd name="T0" fmla="*/ 0 w 97"/>
                  <a:gd name="T1" fmla="*/ 0 h 111"/>
                  <a:gd name="T2" fmla="*/ 0 w 97"/>
                  <a:gd name="T3" fmla="*/ 111 h 111"/>
                  <a:gd name="T4" fmla="*/ 97 w 97"/>
                  <a:gd name="T5" fmla="*/ 56 h 111"/>
                  <a:gd name="T6" fmla="*/ 0 w 97"/>
                  <a:gd name="T7" fmla="*/ 0 h 11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7" h="111">
                    <a:moveTo>
                      <a:pt x="0" y="0"/>
                    </a:moveTo>
                    <a:lnTo>
                      <a:pt x="0" y="111"/>
                    </a:lnTo>
                    <a:lnTo>
                      <a:pt x="97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8" name="Freeform 86"/>
              <p:cNvSpPr>
                <a:spLocks/>
              </p:cNvSpPr>
              <p:nvPr/>
            </p:nvSpPr>
            <p:spPr bwMode="auto">
              <a:xfrm>
                <a:off x="4770" y="5043"/>
                <a:ext cx="34" cy="39"/>
              </a:xfrm>
              <a:custGeom>
                <a:avLst/>
                <a:gdLst>
                  <a:gd name="T0" fmla="*/ 34 w 34"/>
                  <a:gd name="T1" fmla="*/ 0 h 39"/>
                  <a:gd name="T2" fmla="*/ 34 w 34"/>
                  <a:gd name="T3" fmla="*/ 0 h 39"/>
                  <a:gd name="T4" fmla="*/ 0 w 34"/>
                  <a:gd name="T5" fmla="*/ 18 h 39"/>
                  <a:gd name="T6" fmla="*/ 0 w 34"/>
                  <a:gd name="T7" fmla="*/ 18 h 39"/>
                  <a:gd name="T8" fmla="*/ 34 w 34"/>
                  <a:gd name="T9" fmla="*/ 39 h 39"/>
                  <a:gd name="T10" fmla="*/ 34 w 34"/>
                  <a:gd name="T11" fmla="*/ 37 h 39"/>
                  <a:gd name="T12" fmla="*/ 34 w 34"/>
                  <a:gd name="T13" fmla="*/ 37 h 39"/>
                  <a:gd name="T14" fmla="*/ 3 w 34"/>
                  <a:gd name="T15" fmla="*/ 18 h 39"/>
                  <a:gd name="T16" fmla="*/ 24 w 34"/>
                  <a:gd name="T17" fmla="*/ 6 h 39"/>
                  <a:gd name="T18" fmla="*/ 34 w 34"/>
                  <a:gd name="T19" fmla="*/ 0 h 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4" h="39">
                    <a:moveTo>
                      <a:pt x="34" y="0"/>
                    </a:moveTo>
                    <a:lnTo>
                      <a:pt x="34" y="0"/>
                    </a:lnTo>
                    <a:lnTo>
                      <a:pt x="0" y="18"/>
                    </a:lnTo>
                    <a:lnTo>
                      <a:pt x="34" y="39"/>
                    </a:lnTo>
                    <a:lnTo>
                      <a:pt x="34" y="37"/>
                    </a:lnTo>
                    <a:lnTo>
                      <a:pt x="3" y="18"/>
                    </a:lnTo>
                    <a:lnTo>
                      <a:pt x="24" y="6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9" name="Freeform 87"/>
              <p:cNvSpPr>
                <a:spLocks/>
              </p:cNvSpPr>
              <p:nvPr/>
            </p:nvSpPr>
            <p:spPr bwMode="auto">
              <a:xfrm>
                <a:off x="4773" y="5043"/>
                <a:ext cx="33" cy="37"/>
              </a:xfrm>
              <a:custGeom>
                <a:avLst/>
                <a:gdLst>
                  <a:gd name="T0" fmla="*/ 31 w 33"/>
                  <a:gd name="T1" fmla="*/ 37 h 37"/>
                  <a:gd name="T2" fmla="*/ 31 w 33"/>
                  <a:gd name="T3" fmla="*/ 37 h 37"/>
                  <a:gd name="T4" fmla="*/ 33 w 33"/>
                  <a:gd name="T5" fmla="*/ 37 h 37"/>
                  <a:gd name="T6" fmla="*/ 33 w 33"/>
                  <a:gd name="T7" fmla="*/ 0 h 37"/>
                  <a:gd name="T8" fmla="*/ 21 w 33"/>
                  <a:gd name="T9" fmla="*/ 6 h 37"/>
                  <a:gd name="T10" fmla="*/ 0 w 33"/>
                  <a:gd name="T11" fmla="*/ 18 h 37"/>
                  <a:gd name="T12" fmla="*/ 31 w 33"/>
                  <a:gd name="T13" fmla="*/ 37 h 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" h="37">
                    <a:moveTo>
                      <a:pt x="31" y="37"/>
                    </a:moveTo>
                    <a:lnTo>
                      <a:pt x="31" y="37"/>
                    </a:lnTo>
                    <a:lnTo>
                      <a:pt x="33" y="37"/>
                    </a:lnTo>
                    <a:lnTo>
                      <a:pt x="33" y="0"/>
                    </a:lnTo>
                    <a:lnTo>
                      <a:pt x="21" y="6"/>
                    </a:lnTo>
                    <a:lnTo>
                      <a:pt x="0" y="18"/>
                    </a:lnTo>
                    <a:lnTo>
                      <a:pt x="31" y="37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0" name="Freeform 88"/>
              <p:cNvSpPr>
                <a:spLocks/>
              </p:cNvSpPr>
              <p:nvPr/>
            </p:nvSpPr>
            <p:spPr bwMode="auto">
              <a:xfrm>
                <a:off x="4770" y="5061"/>
                <a:ext cx="34" cy="27"/>
              </a:xfrm>
              <a:custGeom>
                <a:avLst/>
                <a:gdLst>
                  <a:gd name="T0" fmla="*/ 34 w 34"/>
                  <a:gd name="T1" fmla="*/ 27 h 27"/>
                  <a:gd name="T2" fmla="*/ 34 w 34"/>
                  <a:gd name="T3" fmla="*/ 21 h 27"/>
                  <a:gd name="T4" fmla="*/ 0 w 34"/>
                  <a:gd name="T5" fmla="*/ 0 h 27"/>
                  <a:gd name="T6" fmla="*/ 0 w 34"/>
                  <a:gd name="T7" fmla="*/ 0 h 27"/>
                  <a:gd name="T8" fmla="*/ 0 w 34"/>
                  <a:gd name="T9" fmla="*/ 0 h 27"/>
                  <a:gd name="T10" fmla="*/ 0 w 34"/>
                  <a:gd name="T11" fmla="*/ 0 h 27"/>
                  <a:gd name="T12" fmla="*/ 0 w 34"/>
                  <a:gd name="T13" fmla="*/ 7 h 27"/>
                  <a:gd name="T14" fmla="*/ 34 w 34"/>
                  <a:gd name="T15" fmla="*/ 27 h 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" h="27">
                    <a:moveTo>
                      <a:pt x="34" y="27"/>
                    </a:moveTo>
                    <a:lnTo>
                      <a:pt x="34" y="21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34" y="27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1" name="Freeform 89"/>
              <p:cNvSpPr>
                <a:spLocks/>
              </p:cNvSpPr>
              <p:nvPr/>
            </p:nvSpPr>
            <p:spPr bwMode="auto">
              <a:xfrm>
                <a:off x="4770" y="5068"/>
                <a:ext cx="34" cy="23"/>
              </a:xfrm>
              <a:custGeom>
                <a:avLst/>
                <a:gdLst>
                  <a:gd name="T0" fmla="*/ 34 w 34"/>
                  <a:gd name="T1" fmla="*/ 23 h 23"/>
                  <a:gd name="T2" fmla="*/ 34 w 34"/>
                  <a:gd name="T3" fmla="*/ 20 h 23"/>
                  <a:gd name="T4" fmla="*/ 0 w 34"/>
                  <a:gd name="T5" fmla="*/ 0 h 23"/>
                  <a:gd name="T6" fmla="*/ 0 w 34"/>
                  <a:gd name="T7" fmla="*/ 2 h 23"/>
                  <a:gd name="T8" fmla="*/ 34 w 34"/>
                  <a:gd name="T9" fmla="*/ 23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23">
                    <a:moveTo>
                      <a:pt x="34" y="23"/>
                    </a:moveTo>
                    <a:lnTo>
                      <a:pt x="34" y="2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34" y="23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2" name="Freeform 90"/>
              <p:cNvSpPr>
                <a:spLocks/>
              </p:cNvSpPr>
              <p:nvPr/>
            </p:nvSpPr>
            <p:spPr bwMode="auto">
              <a:xfrm>
                <a:off x="4717" y="5118"/>
                <a:ext cx="391" cy="280"/>
              </a:xfrm>
              <a:custGeom>
                <a:avLst/>
                <a:gdLst>
                  <a:gd name="T0" fmla="*/ 89 w 391"/>
                  <a:gd name="T1" fmla="*/ 0 h 280"/>
                  <a:gd name="T2" fmla="*/ 87 w 391"/>
                  <a:gd name="T3" fmla="*/ 0 h 280"/>
                  <a:gd name="T4" fmla="*/ 0 w 391"/>
                  <a:gd name="T5" fmla="*/ 49 h 280"/>
                  <a:gd name="T6" fmla="*/ 390 w 391"/>
                  <a:gd name="T7" fmla="*/ 280 h 280"/>
                  <a:gd name="T8" fmla="*/ 391 w 391"/>
                  <a:gd name="T9" fmla="*/ 279 h 280"/>
                  <a:gd name="T10" fmla="*/ 2 w 391"/>
                  <a:gd name="T11" fmla="*/ 47 h 280"/>
                  <a:gd name="T12" fmla="*/ 89 w 391"/>
                  <a:gd name="T13" fmla="*/ 1 h 280"/>
                  <a:gd name="T14" fmla="*/ 89 w 391"/>
                  <a:gd name="T15" fmla="*/ 0 h 28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1" h="280">
                    <a:moveTo>
                      <a:pt x="89" y="0"/>
                    </a:moveTo>
                    <a:lnTo>
                      <a:pt x="87" y="0"/>
                    </a:lnTo>
                    <a:lnTo>
                      <a:pt x="0" y="49"/>
                    </a:lnTo>
                    <a:lnTo>
                      <a:pt x="390" y="280"/>
                    </a:lnTo>
                    <a:lnTo>
                      <a:pt x="391" y="279"/>
                    </a:lnTo>
                    <a:lnTo>
                      <a:pt x="2" y="47"/>
                    </a:lnTo>
                    <a:lnTo>
                      <a:pt x="89" y="1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3" name="Freeform 91"/>
              <p:cNvSpPr>
                <a:spLocks/>
              </p:cNvSpPr>
              <p:nvPr/>
            </p:nvSpPr>
            <p:spPr bwMode="auto">
              <a:xfrm>
                <a:off x="4810" y="5169"/>
                <a:ext cx="296" cy="176"/>
              </a:xfrm>
              <a:custGeom>
                <a:avLst/>
                <a:gdLst>
                  <a:gd name="T0" fmla="*/ 0 w 296"/>
                  <a:gd name="T1" fmla="*/ 0 h 176"/>
                  <a:gd name="T2" fmla="*/ 0 w 296"/>
                  <a:gd name="T3" fmla="*/ 3 h 176"/>
                  <a:gd name="T4" fmla="*/ 296 w 296"/>
                  <a:gd name="T5" fmla="*/ 176 h 176"/>
                  <a:gd name="T6" fmla="*/ 296 w 296"/>
                  <a:gd name="T7" fmla="*/ 173 h 176"/>
                  <a:gd name="T8" fmla="*/ 0 w 296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176">
                    <a:moveTo>
                      <a:pt x="0" y="0"/>
                    </a:moveTo>
                    <a:lnTo>
                      <a:pt x="0" y="3"/>
                    </a:lnTo>
                    <a:lnTo>
                      <a:pt x="296" y="176"/>
                    </a:lnTo>
                    <a:lnTo>
                      <a:pt x="296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4" name="Freeform 92"/>
              <p:cNvSpPr>
                <a:spLocks/>
              </p:cNvSpPr>
              <p:nvPr/>
            </p:nvSpPr>
            <p:spPr bwMode="auto">
              <a:xfrm>
                <a:off x="4810" y="5172"/>
                <a:ext cx="296" cy="180"/>
              </a:xfrm>
              <a:custGeom>
                <a:avLst/>
                <a:gdLst>
                  <a:gd name="T0" fmla="*/ 0 w 296"/>
                  <a:gd name="T1" fmla="*/ 0 h 180"/>
                  <a:gd name="T2" fmla="*/ 0 w 296"/>
                  <a:gd name="T3" fmla="*/ 7 h 180"/>
                  <a:gd name="T4" fmla="*/ 296 w 296"/>
                  <a:gd name="T5" fmla="*/ 180 h 180"/>
                  <a:gd name="T6" fmla="*/ 296 w 296"/>
                  <a:gd name="T7" fmla="*/ 173 h 180"/>
                  <a:gd name="T8" fmla="*/ 0 w 296"/>
                  <a:gd name="T9" fmla="*/ 0 h 1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180">
                    <a:moveTo>
                      <a:pt x="0" y="0"/>
                    </a:moveTo>
                    <a:lnTo>
                      <a:pt x="0" y="7"/>
                    </a:lnTo>
                    <a:lnTo>
                      <a:pt x="296" y="180"/>
                    </a:lnTo>
                    <a:lnTo>
                      <a:pt x="296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5" name="Rectangle 93"/>
              <p:cNvSpPr>
                <a:spLocks noChangeArrowheads="1"/>
              </p:cNvSpPr>
              <p:nvPr/>
            </p:nvSpPr>
            <p:spPr bwMode="auto">
              <a:xfrm>
                <a:off x="4770" y="5061"/>
                <a:ext cx="1" cy="1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6" name="Freeform 94"/>
              <p:cNvSpPr>
                <a:spLocks/>
              </p:cNvSpPr>
              <p:nvPr/>
            </p:nvSpPr>
            <p:spPr bwMode="auto">
              <a:xfrm>
                <a:off x="4717" y="5172"/>
                <a:ext cx="390" cy="235"/>
              </a:xfrm>
              <a:custGeom>
                <a:avLst/>
                <a:gdLst>
                  <a:gd name="T0" fmla="*/ 0 w 390"/>
                  <a:gd name="T1" fmla="*/ 0 h 235"/>
                  <a:gd name="T2" fmla="*/ 0 w 390"/>
                  <a:gd name="T3" fmla="*/ 4 h 235"/>
                  <a:gd name="T4" fmla="*/ 390 w 390"/>
                  <a:gd name="T5" fmla="*/ 235 h 235"/>
                  <a:gd name="T6" fmla="*/ 390 w 390"/>
                  <a:gd name="T7" fmla="*/ 232 h 235"/>
                  <a:gd name="T8" fmla="*/ 0 w 390"/>
                  <a:gd name="T9" fmla="*/ 0 h 2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0" h="235">
                    <a:moveTo>
                      <a:pt x="0" y="0"/>
                    </a:moveTo>
                    <a:lnTo>
                      <a:pt x="0" y="4"/>
                    </a:lnTo>
                    <a:lnTo>
                      <a:pt x="390" y="235"/>
                    </a:lnTo>
                    <a:lnTo>
                      <a:pt x="390" y="2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7" name="Freeform 95"/>
              <p:cNvSpPr>
                <a:spLocks/>
              </p:cNvSpPr>
              <p:nvPr/>
            </p:nvSpPr>
            <p:spPr bwMode="auto">
              <a:xfrm>
                <a:off x="4717" y="5167"/>
                <a:ext cx="390" cy="237"/>
              </a:xfrm>
              <a:custGeom>
                <a:avLst/>
                <a:gdLst>
                  <a:gd name="T0" fmla="*/ 0 w 390"/>
                  <a:gd name="T1" fmla="*/ 0 h 237"/>
                  <a:gd name="T2" fmla="*/ 0 w 390"/>
                  <a:gd name="T3" fmla="*/ 5 h 237"/>
                  <a:gd name="T4" fmla="*/ 390 w 390"/>
                  <a:gd name="T5" fmla="*/ 237 h 237"/>
                  <a:gd name="T6" fmla="*/ 390 w 390"/>
                  <a:gd name="T7" fmla="*/ 231 h 237"/>
                  <a:gd name="T8" fmla="*/ 0 w 390"/>
                  <a:gd name="T9" fmla="*/ 0 h 2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0" h="237">
                    <a:moveTo>
                      <a:pt x="0" y="0"/>
                    </a:moveTo>
                    <a:lnTo>
                      <a:pt x="0" y="5"/>
                    </a:lnTo>
                    <a:lnTo>
                      <a:pt x="390" y="237"/>
                    </a:lnTo>
                    <a:lnTo>
                      <a:pt x="390" y="2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8" name="Freeform 96"/>
              <p:cNvSpPr>
                <a:spLocks/>
              </p:cNvSpPr>
              <p:nvPr/>
            </p:nvSpPr>
            <p:spPr bwMode="auto">
              <a:xfrm>
                <a:off x="5106" y="5045"/>
                <a:ext cx="117" cy="76"/>
              </a:xfrm>
              <a:custGeom>
                <a:avLst/>
                <a:gdLst>
                  <a:gd name="T0" fmla="*/ 117 w 117"/>
                  <a:gd name="T1" fmla="*/ 7 h 76"/>
                  <a:gd name="T2" fmla="*/ 117 w 117"/>
                  <a:gd name="T3" fmla="*/ 0 h 76"/>
                  <a:gd name="T4" fmla="*/ 8 w 117"/>
                  <a:gd name="T5" fmla="*/ 64 h 76"/>
                  <a:gd name="T6" fmla="*/ 5 w 117"/>
                  <a:gd name="T7" fmla="*/ 61 h 76"/>
                  <a:gd name="T8" fmla="*/ 1 w 117"/>
                  <a:gd name="T9" fmla="*/ 64 h 76"/>
                  <a:gd name="T10" fmla="*/ 0 w 117"/>
                  <a:gd name="T11" fmla="*/ 72 h 76"/>
                  <a:gd name="T12" fmla="*/ 0 w 117"/>
                  <a:gd name="T13" fmla="*/ 76 h 76"/>
                  <a:gd name="T14" fmla="*/ 117 w 117"/>
                  <a:gd name="T15" fmla="*/ 7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17" h="76">
                    <a:moveTo>
                      <a:pt x="117" y="7"/>
                    </a:moveTo>
                    <a:lnTo>
                      <a:pt x="117" y="0"/>
                    </a:lnTo>
                    <a:lnTo>
                      <a:pt x="8" y="64"/>
                    </a:lnTo>
                    <a:lnTo>
                      <a:pt x="5" y="61"/>
                    </a:lnTo>
                    <a:lnTo>
                      <a:pt x="1" y="64"/>
                    </a:lnTo>
                    <a:lnTo>
                      <a:pt x="0" y="72"/>
                    </a:lnTo>
                    <a:lnTo>
                      <a:pt x="0" y="76"/>
                    </a:lnTo>
                    <a:lnTo>
                      <a:pt x="117" y="7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9" name="Freeform 97"/>
              <p:cNvSpPr>
                <a:spLocks/>
              </p:cNvSpPr>
              <p:nvPr/>
            </p:nvSpPr>
            <p:spPr bwMode="auto">
              <a:xfrm>
                <a:off x="5111" y="5041"/>
                <a:ext cx="112" cy="68"/>
              </a:xfrm>
              <a:custGeom>
                <a:avLst/>
                <a:gdLst>
                  <a:gd name="T0" fmla="*/ 112 w 112"/>
                  <a:gd name="T1" fmla="*/ 4 h 68"/>
                  <a:gd name="T2" fmla="*/ 112 w 112"/>
                  <a:gd name="T3" fmla="*/ 0 h 68"/>
                  <a:gd name="T4" fmla="*/ 0 w 112"/>
                  <a:gd name="T5" fmla="*/ 65 h 68"/>
                  <a:gd name="T6" fmla="*/ 3 w 112"/>
                  <a:gd name="T7" fmla="*/ 68 h 68"/>
                  <a:gd name="T8" fmla="*/ 112 w 112"/>
                  <a:gd name="T9" fmla="*/ 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68">
                    <a:moveTo>
                      <a:pt x="112" y="4"/>
                    </a:moveTo>
                    <a:lnTo>
                      <a:pt x="112" y="0"/>
                    </a:lnTo>
                    <a:lnTo>
                      <a:pt x="0" y="65"/>
                    </a:lnTo>
                    <a:lnTo>
                      <a:pt x="3" y="68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0" name="Freeform 98"/>
              <p:cNvSpPr>
                <a:spLocks/>
              </p:cNvSpPr>
              <p:nvPr/>
            </p:nvSpPr>
            <p:spPr bwMode="auto">
              <a:xfrm>
                <a:off x="5223" y="5052"/>
                <a:ext cx="101" cy="281"/>
              </a:xfrm>
              <a:custGeom>
                <a:avLst/>
                <a:gdLst>
                  <a:gd name="T0" fmla="*/ 101 w 101"/>
                  <a:gd name="T1" fmla="*/ 58 h 281"/>
                  <a:gd name="T2" fmla="*/ 0 w 101"/>
                  <a:gd name="T3" fmla="*/ 0 h 281"/>
                  <a:gd name="T4" fmla="*/ 0 w 101"/>
                  <a:gd name="T5" fmla="*/ 223 h 281"/>
                  <a:gd name="T6" fmla="*/ 101 w 101"/>
                  <a:gd name="T7" fmla="*/ 281 h 281"/>
                  <a:gd name="T8" fmla="*/ 101 w 101"/>
                  <a:gd name="T9" fmla="*/ 58 h 2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" h="281">
                    <a:moveTo>
                      <a:pt x="101" y="58"/>
                    </a:moveTo>
                    <a:lnTo>
                      <a:pt x="0" y="0"/>
                    </a:lnTo>
                    <a:lnTo>
                      <a:pt x="0" y="223"/>
                    </a:lnTo>
                    <a:lnTo>
                      <a:pt x="101" y="281"/>
                    </a:lnTo>
                    <a:lnTo>
                      <a:pt x="101" y="58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1" name="Freeform 99"/>
              <p:cNvSpPr>
                <a:spLocks/>
              </p:cNvSpPr>
              <p:nvPr/>
            </p:nvSpPr>
            <p:spPr bwMode="auto">
              <a:xfrm>
                <a:off x="4810" y="4949"/>
                <a:ext cx="296" cy="393"/>
              </a:xfrm>
              <a:custGeom>
                <a:avLst/>
                <a:gdLst>
                  <a:gd name="T0" fmla="*/ 296 w 296"/>
                  <a:gd name="T1" fmla="*/ 172 h 393"/>
                  <a:gd name="T2" fmla="*/ 0 w 296"/>
                  <a:gd name="T3" fmla="*/ 0 h 393"/>
                  <a:gd name="T4" fmla="*/ 0 w 296"/>
                  <a:gd name="T5" fmla="*/ 220 h 393"/>
                  <a:gd name="T6" fmla="*/ 296 w 296"/>
                  <a:gd name="T7" fmla="*/ 393 h 393"/>
                  <a:gd name="T8" fmla="*/ 296 w 296"/>
                  <a:gd name="T9" fmla="*/ 172 h 3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" h="393">
                    <a:moveTo>
                      <a:pt x="296" y="172"/>
                    </a:moveTo>
                    <a:lnTo>
                      <a:pt x="0" y="0"/>
                    </a:lnTo>
                    <a:lnTo>
                      <a:pt x="0" y="220"/>
                    </a:lnTo>
                    <a:lnTo>
                      <a:pt x="296" y="393"/>
                    </a:lnTo>
                    <a:lnTo>
                      <a:pt x="296" y="172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2" name="Freeform 100"/>
              <p:cNvSpPr>
                <a:spLocks/>
              </p:cNvSpPr>
              <p:nvPr/>
            </p:nvSpPr>
            <p:spPr bwMode="auto">
              <a:xfrm>
                <a:off x="5106" y="5052"/>
                <a:ext cx="117" cy="290"/>
              </a:xfrm>
              <a:custGeom>
                <a:avLst/>
                <a:gdLst>
                  <a:gd name="T0" fmla="*/ 0 w 117"/>
                  <a:gd name="T1" fmla="*/ 69 h 290"/>
                  <a:gd name="T2" fmla="*/ 0 w 117"/>
                  <a:gd name="T3" fmla="*/ 69 h 290"/>
                  <a:gd name="T4" fmla="*/ 0 w 117"/>
                  <a:gd name="T5" fmla="*/ 290 h 290"/>
                  <a:gd name="T6" fmla="*/ 117 w 117"/>
                  <a:gd name="T7" fmla="*/ 223 h 290"/>
                  <a:gd name="T8" fmla="*/ 117 w 117"/>
                  <a:gd name="T9" fmla="*/ 0 h 290"/>
                  <a:gd name="T10" fmla="*/ 0 w 117"/>
                  <a:gd name="T11" fmla="*/ 69 h 2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7" h="290">
                    <a:moveTo>
                      <a:pt x="0" y="69"/>
                    </a:moveTo>
                    <a:lnTo>
                      <a:pt x="0" y="69"/>
                    </a:lnTo>
                    <a:lnTo>
                      <a:pt x="0" y="290"/>
                    </a:lnTo>
                    <a:lnTo>
                      <a:pt x="117" y="223"/>
                    </a:lnTo>
                    <a:lnTo>
                      <a:pt x="117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3" name="Freeform 101"/>
              <p:cNvSpPr>
                <a:spLocks/>
              </p:cNvSpPr>
              <p:nvPr/>
            </p:nvSpPr>
            <p:spPr bwMode="auto">
              <a:xfrm>
                <a:off x="5107" y="5331"/>
                <a:ext cx="118" cy="73"/>
              </a:xfrm>
              <a:custGeom>
                <a:avLst/>
                <a:gdLst>
                  <a:gd name="T0" fmla="*/ 1 w 118"/>
                  <a:gd name="T1" fmla="*/ 66 h 73"/>
                  <a:gd name="T2" fmla="*/ 0 w 118"/>
                  <a:gd name="T3" fmla="*/ 67 h 73"/>
                  <a:gd name="T4" fmla="*/ 0 w 118"/>
                  <a:gd name="T5" fmla="*/ 73 h 73"/>
                  <a:gd name="T6" fmla="*/ 118 w 118"/>
                  <a:gd name="T7" fmla="*/ 6 h 73"/>
                  <a:gd name="T8" fmla="*/ 118 w 118"/>
                  <a:gd name="T9" fmla="*/ 0 h 73"/>
                  <a:gd name="T10" fmla="*/ 1 w 118"/>
                  <a:gd name="T11" fmla="*/ 66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8" h="73">
                    <a:moveTo>
                      <a:pt x="1" y="66"/>
                    </a:moveTo>
                    <a:lnTo>
                      <a:pt x="0" y="67"/>
                    </a:lnTo>
                    <a:lnTo>
                      <a:pt x="0" y="73"/>
                    </a:lnTo>
                    <a:lnTo>
                      <a:pt x="118" y="6"/>
                    </a:lnTo>
                    <a:lnTo>
                      <a:pt x="118" y="0"/>
                    </a:lnTo>
                    <a:lnTo>
                      <a:pt x="1" y="66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4" name="Freeform 102"/>
              <p:cNvSpPr>
                <a:spLocks/>
              </p:cNvSpPr>
              <p:nvPr/>
            </p:nvSpPr>
            <p:spPr bwMode="auto">
              <a:xfrm>
                <a:off x="5107" y="5337"/>
                <a:ext cx="118" cy="70"/>
              </a:xfrm>
              <a:custGeom>
                <a:avLst/>
                <a:gdLst>
                  <a:gd name="T0" fmla="*/ 0 w 118"/>
                  <a:gd name="T1" fmla="*/ 67 h 70"/>
                  <a:gd name="T2" fmla="*/ 0 w 118"/>
                  <a:gd name="T3" fmla="*/ 70 h 70"/>
                  <a:gd name="T4" fmla="*/ 118 w 118"/>
                  <a:gd name="T5" fmla="*/ 3 h 70"/>
                  <a:gd name="T6" fmla="*/ 118 w 118"/>
                  <a:gd name="T7" fmla="*/ 0 h 70"/>
                  <a:gd name="T8" fmla="*/ 0 w 118"/>
                  <a:gd name="T9" fmla="*/ 67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8" h="70">
                    <a:moveTo>
                      <a:pt x="0" y="67"/>
                    </a:moveTo>
                    <a:lnTo>
                      <a:pt x="0" y="70"/>
                    </a:lnTo>
                    <a:lnTo>
                      <a:pt x="118" y="3"/>
                    </a:lnTo>
                    <a:lnTo>
                      <a:pt x="118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5" name="Freeform 103"/>
              <p:cNvSpPr>
                <a:spLocks/>
              </p:cNvSpPr>
              <p:nvPr/>
            </p:nvSpPr>
            <p:spPr bwMode="auto">
              <a:xfrm>
                <a:off x="5106" y="5278"/>
                <a:ext cx="117" cy="74"/>
              </a:xfrm>
              <a:custGeom>
                <a:avLst/>
                <a:gdLst>
                  <a:gd name="T0" fmla="*/ 0 w 117"/>
                  <a:gd name="T1" fmla="*/ 67 h 74"/>
                  <a:gd name="T2" fmla="*/ 0 w 117"/>
                  <a:gd name="T3" fmla="*/ 74 h 74"/>
                  <a:gd name="T4" fmla="*/ 117 w 117"/>
                  <a:gd name="T5" fmla="*/ 6 h 74"/>
                  <a:gd name="T6" fmla="*/ 117 w 117"/>
                  <a:gd name="T7" fmla="*/ 0 h 74"/>
                  <a:gd name="T8" fmla="*/ 0 w 117"/>
                  <a:gd name="T9" fmla="*/ 67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74">
                    <a:moveTo>
                      <a:pt x="0" y="67"/>
                    </a:moveTo>
                    <a:lnTo>
                      <a:pt x="0" y="74"/>
                    </a:lnTo>
                    <a:lnTo>
                      <a:pt x="117" y="6"/>
                    </a:lnTo>
                    <a:lnTo>
                      <a:pt x="117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6" name="Freeform 104"/>
              <p:cNvSpPr>
                <a:spLocks/>
              </p:cNvSpPr>
              <p:nvPr/>
            </p:nvSpPr>
            <p:spPr bwMode="auto">
              <a:xfrm>
                <a:off x="5106" y="5275"/>
                <a:ext cx="117" cy="70"/>
              </a:xfrm>
              <a:custGeom>
                <a:avLst/>
                <a:gdLst>
                  <a:gd name="T0" fmla="*/ 0 w 117"/>
                  <a:gd name="T1" fmla="*/ 67 h 70"/>
                  <a:gd name="T2" fmla="*/ 0 w 117"/>
                  <a:gd name="T3" fmla="*/ 70 h 70"/>
                  <a:gd name="T4" fmla="*/ 117 w 117"/>
                  <a:gd name="T5" fmla="*/ 3 h 70"/>
                  <a:gd name="T6" fmla="*/ 117 w 117"/>
                  <a:gd name="T7" fmla="*/ 0 h 70"/>
                  <a:gd name="T8" fmla="*/ 0 w 117"/>
                  <a:gd name="T9" fmla="*/ 67 h 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" h="70">
                    <a:moveTo>
                      <a:pt x="0" y="67"/>
                    </a:moveTo>
                    <a:lnTo>
                      <a:pt x="0" y="70"/>
                    </a:lnTo>
                    <a:lnTo>
                      <a:pt x="117" y="3"/>
                    </a:lnTo>
                    <a:lnTo>
                      <a:pt x="117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7" name="Freeform 105"/>
              <p:cNvSpPr>
                <a:spLocks/>
              </p:cNvSpPr>
              <p:nvPr/>
            </p:nvSpPr>
            <p:spPr bwMode="auto">
              <a:xfrm>
                <a:off x="5223" y="5278"/>
                <a:ext cx="101" cy="63"/>
              </a:xfrm>
              <a:custGeom>
                <a:avLst/>
                <a:gdLst>
                  <a:gd name="T0" fmla="*/ 101 w 101"/>
                  <a:gd name="T1" fmla="*/ 63 h 63"/>
                  <a:gd name="T2" fmla="*/ 101 w 101"/>
                  <a:gd name="T3" fmla="*/ 58 h 63"/>
                  <a:gd name="T4" fmla="*/ 0 w 101"/>
                  <a:gd name="T5" fmla="*/ 0 h 63"/>
                  <a:gd name="T6" fmla="*/ 0 w 101"/>
                  <a:gd name="T7" fmla="*/ 6 h 63"/>
                  <a:gd name="T8" fmla="*/ 101 w 101"/>
                  <a:gd name="T9" fmla="*/ 63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" h="63">
                    <a:moveTo>
                      <a:pt x="101" y="63"/>
                    </a:moveTo>
                    <a:lnTo>
                      <a:pt x="101" y="58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101" y="63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8" name="Freeform 106"/>
              <p:cNvSpPr>
                <a:spLocks/>
              </p:cNvSpPr>
              <p:nvPr/>
            </p:nvSpPr>
            <p:spPr bwMode="auto">
              <a:xfrm>
                <a:off x="5223" y="5275"/>
                <a:ext cx="101" cy="61"/>
              </a:xfrm>
              <a:custGeom>
                <a:avLst/>
                <a:gdLst>
                  <a:gd name="T0" fmla="*/ 101 w 101"/>
                  <a:gd name="T1" fmla="*/ 61 h 61"/>
                  <a:gd name="T2" fmla="*/ 101 w 101"/>
                  <a:gd name="T3" fmla="*/ 58 h 61"/>
                  <a:gd name="T4" fmla="*/ 0 w 101"/>
                  <a:gd name="T5" fmla="*/ 0 h 61"/>
                  <a:gd name="T6" fmla="*/ 0 w 101"/>
                  <a:gd name="T7" fmla="*/ 3 h 61"/>
                  <a:gd name="T8" fmla="*/ 101 w 101"/>
                  <a:gd name="T9" fmla="*/ 61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1" h="61">
                    <a:moveTo>
                      <a:pt x="101" y="61"/>
                    </a:moveTo>
                    <a:lnTo>
                      <a:pt x="101" y="58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19" name="Freeform 107"/>
              <p:cNvSpPr>
                <a:spLocks/>
              </p:cNvSpPr>
              <p:nvPr/>
            </p:nvSpPr>
            <p:spPr bwMode="auto">
              <a:xfrm>
                <a:off x="5225" y="5331"/>
                <a:ext cx="105" cy="71"/>
              </a:xfrm>
              <a:custGeom>
                <a:avLst/>
                <a:gdLst>
                  <a:gd name="T0" fmla="*/ 0 w 105"/>
                  <a:gd name="T1" fmla="*/ 0 h 71"/>
                  <a:gd name="T2" fmla="*/ 0 w 105"/>
                  <a:gd name="T3" fmla="*/ 6 h 71"/>
                  <a:gd name="T4" fmla="*/ 105 w 105"/>
                  <a:gd name="T5" fmla="*/ 71 h 71"/>
                  <a:gd name="T6" fmla="*/ 105 w 105"/>
                  <a:gd name="T7" fmla="*/ 64 h 71"/>
                  <a:gd name="T8" fmla="*/ 1 w 105"/>
                  <a:gd name="T9" fmla="*/ 0 h 71"/>
                  <a:gd name="T10" fmla="*/ 0 w 105"/>
                  <a:gd name="T11" fmla="*/ 0 h 7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5" h="71">
                    <a:moveTo>
                      <a:pt x="0" y="0"/>
                    </a:moveTo>
                    <a:lnTo>
                      <a:pt x="0" y="6"/>
                    </a:lnTo>
                    <a:lnTo>
                      <a:pt x="105" y="71"/>
                    </a:lnTo>
                    <a:lnTo>
                      <a:pt x="105" y="64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0" name="Freeform 108"/>
              <p:cNvSpPr>
                <a:spLocks/>
              </p:cNvSpPr>
              <p:nvPr/>
            </p:nvSpPr>
            <p:spPr bwMode="auto">
              <a:xfrm>
                <a:off x="5226" y="5331"/>
                <a:ext cx="107" cy="64"/>
              </a:xfrm>
              <a:custGeom>
                <a:avLst/>
                <a:gdLst>
                  <a:gd name="T0" fmla="*/ 1 w 107"/>
                  <a:gd name="T1" fmla="*/ 0 h 64"/>
                  <a:gd name="T2" fmla="*/ 0 w 107"/>
                  <a:gd name="T3" fmla="*/ 0 h 64"/>
                  <a:gd name="T4" fmla="*/ 104 w 107"/>
                  <a:gd name="T5" fmla="*/ 64 h 64"/>
                  <a:gd name="T6" fmla="*/ 107 w 107"/>
                  <a:gd name="T7" fmla="*/ 63 h 64"/>
                  <a:gd name="T8" fmla="*/ 1 w 107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64">
                    <a:moveTo>
                      <a:pt x="1" y="0"/>
                    </a:moveTo>
                    <a:lnTo>
                      <a:pt x="0" y="0"/>
                    </a:lnTo>
                    <a:lnTo>
                      <a:pt x="104" y="64"/>
                    </a:lnTo>
                    <a:lnTo>
                      <a:pt x="107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1" name="Freeform 109"/>
              <p:cNvSpPr>
                <a:spLocks/>
              </p:cNvSpPr>
              <p:nvPr/>
            </p:nvSpPr>
            <p:spPr bwMode="auto">
              <a:xfrm>
                <a:off x="5225" y="5337"/>
                <a:ext cx="105" cy="67"/>
              </a:xfrm>
              <a:custGeom>
                <a:avLst/>
                <a:gdLst>
                  <a:gd name="T0" fmla="*/ 0 w 105"/>
                  <a:gd name="T1" fmla="*/ 0 h 67"/>
                  <a:gd name="T2" fmla="*/ 0 w 105"/>
                  <a:gd name="T3" fmla="*/ 3 h 67"/>
                  <a:gd name="T4" fmla="*/ 105 w 105"/>
                  <a:gd name="T5" fmla="*/ 67 h 67"/>
                  <a:gd name="T6" fmla="*/ 105 w 105"/>
                  <a:gd name="T7" fmla="*/ 65 h 67"/>
                  <a:gd name="T8" fmla="*/ 0 w 105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5" h="67">
                    <a:moveTo>
                      <a:pt x="0" y="0"/>
                    </a:moveTo>
                    <a:lnTo>
                      <a:pt x="0" y="3"/>
                    </a:lnTo>
                    <a:lnTo>
                      <a:pt x="105" y="67"/>
                    </a:lnTo>
                    <a:lnTo>
                      <a:pt x="105" y="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2" name="Freeform 110"/>
              <p:cNvSpPr>
                <a:spLocks/>
              </p:cNvSpPr>
              <p:nvPr/>
            </p:nvSpPr>
            <p:spPr bwMode="auto">
              <a:xfrm>
                <a:off x="5521" y="5045"/>
                <a:ext cx="201" cy="136"/>
              </a:xfrm>
              <a:custGeom>
                <a:avLst/>
                <a:gdLst>
                  <a:gd name="T0" fmla="*/ 2 w 201"/>
                  <a:gd name="T1" fmla="*/ 0 h 136"/>
                  <a:gd name="T2" fmla="*/ 0 w 201"/>
                  <a:gd name="T3" fmla="*/ 3 h 136"/>
                  <a:gd name="T4" fmla="*/ 0 w 201"/>
                  <a:gd name="T5" fmla="*/ 24 h 136"/>
                  <a:gd name="T6" fmla="*/ 1 w 201"/>
                  <a:gd name="T7" fmla="*/ 24 h 136"/>
                  <a:gd name="T8" fmla="*/ 2 w 201"/>
                  <a:gd name="T9" fmla="*/ 21 h 136"/>
                  <a:gd name="T10" fmla="*/ 201 w 201"/>
                  <a:gd name="T11" fmla="*/ 136 h 136"/>
                  <a:gd name="T12" fmla="*/ 201 w 201"/>
                  <a:gd name="T13" fmla="*/ 115 h 136"/>
                  <a:gd name="T14" fmla="*/ 2 w 201"/>
                  <a:gd name="T15" fmla="*/ 0 h 1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1" h="136">
                    <a:moveTo>
                      <a:pt x="2" y="0"/>
                    </a:moveTo>
                    <a:lnTo>
                      <a:pt x="0" y="3"/>
                    </a:lnTo>
                    <a:lnTo>
                      <a:pt x="0" y="24"/>
                    </a:lnTo>
                    <a:lnTo>
                      <a:pt x="1" y="24"/>
                    </a:lnTo>
                    <a:lnTo>
                      <a:pt x="2" y="21"/>
                    </a:lnTo>
                    <a:lnTo>
                      <a:pt x="201" y="136"/>
                    </a:lnTo>
                    <a:lnTo>
                      <a:pt x="201" y="11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3" name="Freeform 111"/>
              <p:cNvSpPr>
                <a:spLocks/>
              </p:cNvSpPr>
              <p:nvPr/>
            </p:nvSpPr>
            <p:spPr bwMode="auto">
              <a:xfrm>
                <a:off x="5521" y="5041"/>
                <a:ext cx="201" cy="119"/>
              </a:xfrm>
              <a:custGeom>
                <a:avLst/>
                <a:gdLst>
                  <a:gd name="T0" fmla="*/ 0 w 201"/>
                  <a:gd name="T1" fmla="*/ 7 h 119"/>
                  <a:gd name="T2" fmla="*/ 2 w 201"/>
                  <a:gd name="T3" fmla="*/ 4 h 119"/>
                  <a:gd name="T4" fmla="*/ 201 w 201"/>
                  <a:gd name="T5" fmla="*/ 119 h 119"/>
                  <a:gd name="T6" fmla="*/ 201 w 201"/>
                  <a:gd name="T7" fmla="*/ 115 h 119"/>
                  <a:gd name="T8" fmla="*/ 2 w 201"/>
                  <a:gd name="T9" fmla="*/ 0 h 119"/>
                  <a:gd name="T10" fmla="*/ 0 w 201"/>
                  <a:gd name="T11" fmla="*/ 3 h 119"/>
                  <a:gd name="T12" fmla="*/ 0 w 201"/>
                  <a:gd name="T13" fmla="*/ 7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9">
                    <a:moveTo>
                      <a:pt x="0" y="7"/>
                    </a:moveTo>
                    <a:lnTo>
                      <a:pt x="2" y="4"/>
                    </a:lnTo>
                    <a:lnTo>
                      <a:pt x="201" y="119"/>
                    </a:lnTo>
                    <a:lnTo>
                      <a:pt x="201" y="11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4" name="Freeform 112"/>
              <p:cNvSpPr>
                <a:spLocks/>
              </p:cNvSpPr>
              <p:nvPr/>
            </p:nvSpPr>
            <p:spPr bwMode="auto">
              <a:xfrm>
                <a:off x="5320" y="5044"/>
                <a:ext cx="201" cy="115"/>
              </a:xfrm>
              <a:custGeom>
                <a:avLst/>
                <a:gdLst>
                  <a:gd name="T0" fmla="*/ 201 w 201"/>
                  <a:gd name="T1" fmla="*/ 4 h 115"/>
                  <a:gd name="T2" fmla="*/ 201 w 201"/>
                  <a:gd name="T3" fmla="*/ 0 h 115"/>
                  <a:gd name="T4" fmla="*/ 4 w 201"/>
                  <a:gd name="T5" fmla="*/ 111 h 115"/>
                  <a:gd name="T6" fmla="*/ 0 w 201"/>
                  <a:gd name="T7" fmla="*/ 110 h 115"/>
                  <a:gd name="T8" fmla="*/ 0 w 201"/>
                  <a:gd name="T9" fmla="*/ 112 h 115"/>
                  <a:gd name="T10" fmla="*/ 4 w 201"/>
                  <a:gd name="T11" fmla="*/ 115 h 115"/>
                  <a:gd name="T12" fmla="*/ 201 w 201"/>
                  <a:gd name="T13" fmla="*/ 4 h 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5">
                    <a:moveTo>
                      <a:pt x="201" y="4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4" y="115"/>
                    </a:lnTo>
                    <a:lnTo>
                      <a:pt x="201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5" name="Freeform 113"/>
              <p:cNvSpPr>
                <a:spLocks/>
              </p:cNvSpPr>
              <p:nvPr/>
            </p:nvSpPr>
            <p:spPr bwMode="auto">
              <a:xfrm>
                <a:off x="5521" y="5066"/>
                <a:ext cx="203" cy="123"/>
              </a:xfrm>
              <a:custGeom>
                <a:avLst/>
                <a:gdLst>
                  <a:gd name="T0" fmla="*/ 1 w 203"/>
                  <a:gd name="T1" fmla="*/ 3 h 123"/>
                  <a:gd name="T2" fmla="*/ 0 w 203"/>
                  <a:gd name="T3" fmla="*/ 3 h 123"/>
                  <a:gd name="T4" fmla="*/ 0 w 203"/>
                  <a:gd name="T5" fmla="*/ 8 h 123"/>
                  <a:gd name="T6" fmla="*/ 1 w 203"/>
                  <a:gd name="T7" fmla="*/ 8 h 123"/>
                  <a:gd name="T8" fmla="*/ 2 w 203"/>
                  <a:gd name="T9" fmla="*/ 7 h 123"/>
                  <a:gd name="T10" fmla="*/ 203 w 203"/>
                  <a:gd name="T11" fmla="*/ 123 h 123"/>
                  <a:gd name="T12" fmla="*/ 203 w 203"/>
                  <a:gd name="T13" fmla="*/ 117 h 123"/>
                  <a:gd name="T14" fmla="*/ 201 w 203"/>
                  <a:gd name="T15" fmla="*/ 115 h 123"/>
                  <a:gd name="T16" fmla="*/ 2 w 203"/>
                  <a:gd name="T17" fmla="*/ 0 h 123"/>
                  <a:gd name="T18" fmla="*/ 1 w 203"/>
                  <a:gd name="T19" fmla="*/ 3 h 1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3" h="123">
                    <a:moveTo>
                      <a:pt x="1" y="3"/>
                    </a:moveTo>
                    <a:lnTo>
                      <a:pt x="0" y="3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203" y="123"/>
                    </a:lnTo>
                    <a:lnTo>
                      <a:pt x="203" y="117"/>
                    </a:lnTo>
                    <a:lnTo>
                      <a:pt x="201" y="115"/>
                    </a:lnTo>
                    <a:lnTo>
                      <a:pt x="2" y="0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6" name="Freeform 114"/>
              <p:cNvSpPr>
                <a:spLocks/>
              </p:cNvSpPr>
              <p:nvPr/>
            </p:nvSpPr>
            <p:spPr bwMode="auto">
              <a:xfrm>
                <a:off x="5320" y="5069"/>
                <a:ext cx="201" cy="116"/>
              </a:xfrm>
              <a:custGeom>
                <a:avLst/>
                <a:gdLst>
                  <a:gd name="T0" fmla="*/ 201 w 201"/>
                  <a:gd name="T1" fmla="*/ 5 h 116"/>
                  <a:gd name="T2" fmla="*/ 201 w 201"/>
                  <a:gd name="T3" fmla="*/ 0 h 116"/>
                  <a:gd name="T4" fmla="*/ 4 w 201"/>
                  <a:gd name="T5" fmla="*/ 111 h 116"/>
                  <a:gd name="T6" fmla="*/ 0 w 201"/>
                  <a:gd name="T7" fmla="*/ 108 h 116"/>
                  <a:gd name="T8" fmla="*/ 0 w 201"/>
                  <a:gd name="T9" fmla="*/ 115 h 116"/>
                  <a:gd name="T10" fmla="*/ 4 w 201"/>
                  <a:gd name="T11" fmla="*/ 116 h 116"/>
                  <a:gd name="T12" fmla="*/ 201 w 201"/>
                  <a:gd name="T13" fmla="*/ 5 h 1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6">
                    <a:moveTo>
                      <a:pt x="201" y="5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08"/>
                    </a:lnTo>
                    <a:lnTo>
                      <a:pt x="0" y="115"/>
                    </a:lnTo>
                    <a:lnTo>
                      <a:pt x="4" y="116"/>
                    </a:lnTo>
                    <a:lnTo>
                      <a:pt x="201" y="5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7" name="Freeform 115"/>
              <p:cNvSpPr>
                <a:spLocks/>
              </p:cNvSpPr>
              <p:nvPr/>
            </p:nvSpPr>
            <p:spPr bwMode="auto">
              <a:xfrm>
                <a:off x="5320" y="5048"/>
                <a:ext cx="201" cy="132"/>
              </a:xfrm>
              <a:custGeom>
                <a:avLst/>
                <a:gdLst>
                  <a:gd name="T0" fmla="*/ 201 w 201"/>
                  <a:gd name="T1" fmla="*/ 21 h 132"/>
                  <a:gd name="T2" fmla="*/ 201 w 201"/>
                  <a:gd name="T3" fmla="*/ 0 h 132"/>
                  <a:gd name="T4" fmla="*/ 4 w 201"/>
                  <a:gd name="T5" fmla="*/ 111 h 132"/>
                  <a:gd name="T6" fmla="*/ 0 w 201"/>
                  <a:gd name="T7" fmla="*/ 108 h 132"/>
                  <a:gd name="T8" fmla="*/ 0 w 201"/>
                  <a:gd name="T9" fmla="*/ 129 h 132"/>
                  <a:gd name="T10" fmla="*/ 4 w 201"/>
                  <a:gd name="T11" fmla="*/ 132 h 132"/>
                  <a:gd name="T12" fmla="*/ 201 w 201"/>
                  <a:gd name="T13" fmla="*/ 21 h 1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32">
                    <a:moveTo>
                      <a:pt x="201" y="21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08"/>
                    </a:lnTo>
                    <a:lnTo>
                      <a:pt x="0" y="129"/>
                    </a:lnTo>
                    <a:lnTo>
                      <a:pt x="4" y="132"/>
                    </a:lnTo>
                    <a:lnTo>
                      <a:pt x="201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8" name="Freeform 116"/>
              <p:cNvSpPr>
                <a:spLocks/>
              </p:cNvSpPr>
              <p:nvPr/>
            </p:nvSpPr>
            <p:spPr bwMode="auto">
              <a:xfrm>
                <a:off x="5722" y="5156"/>
                <a:ext cx="2" cy="27"/>
              </a:xfrm>
              <a:custGeom>
                <a:avLst/>
                <a:gdLst>
                  <a:gd name="T0" fmla="*/ 0 w 2"/>
                  <a:gd name="T1" fmla="*/ 25 h 27"/>
                  <a:gd name="T2" fmla="*/ 2 w 2"/>
                  <a:gd name="T3" fmla="*/ 27 h 27"/>
                  <a:gd name="T4" fmla="*/ 2 w 2"/>
                  <a:gd name="T5" fmla="*/ 2 h 27"/>
                  <a:gd name="T6" fmla="*/ 0 w 2"/>
                  <a:gd name="T7" fmla="*/ 0 h 27"/>
                  <a:gd name="T8" fmla="*/ 0 w 2"/>
                  <a:gd name="T9" fmla="*/ 4 h 27"/>
                  <a:gd name="T10" fmla="*/ 0 w 2"/>
                  <a:gd name="T11" fmla="*/ 25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27">
                    <a:moveTo>
                      <a:pt x="0" y="25"/>
                    </a:moveTo>
                    <a:lnTo>
                      <a:pt x="2" y="27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29" name="Freeform 117"/>
              <p:cNvSpPr>
                <a:spLocks/>
              </p:cNvSpPr>
              <p:nvPr/>
            </p:nvSpPr>
            <p:spPr bwMode="auto">
              <a:xfrm>
                <a:off x="5219" y="5122"/>
                <a:ext cx="101" cy="62"/>
              </a:xfrm>
              <a:custGeom>
                <a:avLst/>
                <a:gdLst>
                  <a:gd name="T0" fmla="*/ 101 w 101"/>
                  <a:gd name="T1" fmla="*/ 62 h 62"/>
                  <a:gd name="T2" fmla="*/ 101 w 101"/>
                  <a:gd name="T3" fmla="*/ 55 h 62"/>
                  <a:gd name="T4" fmla="*/ 4 w 101"/>
                  <a:gd name="T5" fmla="*/ 0 h 62"/>
                  <a:gd name="T6" fmla="*/ 0 w 101"/>
                  <a:gd name="T7" fmla="*/ 1 h 62"/>
                  <a:gd name="T8" fmla="*/ 0 w 101"/>
                  <a:gd name="T9" fmla="*/ 8 h 62"/>
                  <a:gd name="T10" fmla="*/ 4 w 101"/>
                  <a:gd name="T11" fmla="*/ 5 h 62"/>
                  <a:gd name="T12" fmla="*/ 101 w 101"/>
                  <a:gd name="T13" fmla="*/ 62 h 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62">
                    <a:moveTo>
                      <a:pt x="101" y="62"/>
                    </a:moveTo>
                    <a:lnTo>
                      <a:pt x="101" y="55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8"/>
                    </a:lnTo>
                    <a:lnTo>
                      <a:pt x="4" y="5"/>
                    </a:lnTo>
                    <a:lnTo>
                      <a:pt x="101" y="62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0" name="Freeform 118"/>
              <p:cNvSpPr>
                <a:spLocks/>
              </p:cNvSpPr>
              <p:nvPr/>
            </p:nvSpPr>
            <p:spPr bwMode="auto">
              <a:xfrm>
                <a:off x="5219" y="5097"/>
                <a:ext cx="101" cy="59"/>
              </a:xfrm>
              <a:custGeom>
                <a:avLst/>
                <a:gdLst>
                  <a:gd name="T0" fmla="*/ 101 w 101"/>
                  <a:gd name="T1" fmla="*/ 59 h 59"/>
                  <a:gd name="T2" fmla="*/ 101 w 101"/>
                  <a:gd name="T3" fmla="*/ 57 h 59"/>
                  <a:gd name="T4" fmla="*/ 4 w 101"/>
                  <a:gd name="T5" fmla="*/ 0 h 59"/>
                  <a:gd name="T6" fmla="*/ 0 w 101"/>
                  <a:gd name="T7" fmla="*/ 1 h 59"/>
                  <a:gd name="T8" fmla="*/ 0 w 101"/>
                  <a:gd name="T9" fmla="*/ 5 h 59"/>
                  <a:gd name="T10" fmla="*/ 4 w 101"/>
                  <a:gd name="T11" fmla="*/ 4 h 59"/>
                  <a:gd name="T12" fmla="*/ 101 w 101"/>
                  <a:gd name="T13" fmla="*/ 59 h 5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59">
                    <a:moveTo>
                      <a:pt x="101" y="59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4" y="4"/>
                    </a:lnTo>
                    <a:lnTo>
                      <a:pt x="101" y="59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1" name="Freeform 119"/>
              <p:cNvSpPr>
                <a:spLocks/>
              </p:cNvSpPr>
              <p:nvPr/>
            </p:nvSpPr>
            <p:spPr bwMode="auto">
              <a:xfrm>
                <a:off x="5219" y="5101"/>
                <a:ext cx="101" cy="76"/>
              </a:xfrm>
              <a:custGeom>
                <a:avLst/>
                <a:gdLst>
                  <a:gd name="T0" fmla="*/ 101 w 101"/>
                  <a:gd name="T1" fmla="*/ 76 h 76"/>
                  <a:gd name="T2" fmla="*/ 101 w 101"/>
                  <a:gd name="T3" fmla="*/ 55 h 76"/>
                  <a:gd name="T4" fmla="*/ 4 w 101"/>
                  <a:gd name="T5" fmla="*/ 0 h 76"/>
                  <a:gd name="T6" fmla="*/ 0 w 101"/>
                  <a:gd name="T7" fmla="*/ 1 h 76"/>
                  <a:gd name="T8" fmla="*/ 0 w 101"/>
                  <a:gd name="T9" fmla="*/ 22 h 76"/>
                  <a:gd name="T10" fmla="*/ 4 w 101"/>
                  <a:gd name="T11" fmla="*/ 21 h 76"/>
                  <a:gd name="T12" fmla="*/ 101 w 101"/>
                  <a:gd name="T13" fmla="*/ 76 h 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76">
                    <a:moveTo>
                      <a:pt x="101" y="76"/>
                    </a:moveTo>
                    <a:lnTo>
                      <a:pt x="101" y="55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22"/>
                    </a:lnTo>
                    <a:lnTo>
                      <a:pt x="4" y="21"/>
                    </a:lnTo>
                    <a:lnTo>
                      <a:pt x="101" y="76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2" name="Freeform 120"/>
              <p:cNvSpPr>
                <a:spLocks/>
              </p:cNvSpPr>
              <p:nvPr/>
            </p:nvSpPr>
            <p:spPr bwMode="auto">
              <a:xfrm>
                <a:off x="4807" y="4994"/>
                <a:ext cx="295" cy="193"/>
              </a:xfrm>
              <a:custGeom>
                <a:avLst/>
                <a:gdLst>
                  <a:gd name="T0" fmla="*/ 0 w 295"/>
                  <a:gd name="T1" fmla="*/ 0 h 193"/>
                  <a:gd name="T2" fmla="*/ 0 w 295"/>
                  <a:gd name="T3" fmla="*/ 21 h 193"/>
                  <a:gd name="T4" fmla="*/ 295 w 295"/>
                  <a:gd name="T5" fmla="*/ 193 h 193"/>
                  <a:gd name="T6" fmla="*/ 295 w 295"/>
                  <a:gd name="T7" fmla="*/ 171 h 193"/>
                  <a:gd name="T8" fmla="*/ 293 w 295"/>
                  <a:gd name="T9" fmla="*/ 170 h 193"/>
                  <a:gd name="T10" fmla="*/ 293 w 295"/>
                  <a:gd name="T11" fmla="*/ 170 h 193"/>
                  <a:gd name="T12" fmla="*/ 0 w 295"/>
                  <a:gd name="T13" fmla="*/ 0 h 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5" h="193">
                    <a:moveTo>
                      <a:pt x="0" y="0"/>
                    </a:moveTo>
                    <a:lnTo>
                      <a:pt x="0" y="21"/>
                    </a:lnTo>
                    <a:lnTo>
                      <a:pt x="295" y="193"/>
                    </a:lnTo>
                    <a:lnTo>
                      <a:pt x="295" y="171"/>
                    </a:lnTo>
                    <a:lnTo>
                      <a:pt x="293" y="1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3" name="Freeform 121"/>
              <p:cNvSpPr>
                <a:spLocks/>
              </p:cNvSpPr>
              <p:nvPr/>
            </p:nvSpPr>
            <p:spPr bwMode="auto">
              <a:xfrm>
                <a:off x="4804" y="4988"/>
                <a:ext cx="3" cy="32"/>
              </a:xfrm>
              <a:custGeom>
                <a:avLst/>
                <a:gdLst>
                  <a:gd name="T0" fmla="*/ 3 w 3"/>
                  <a:gd name="T1" fmla="*/ 27 h 32"/>
                  <a:gd name="T2" fmla="*/ 3 w 3"/>
                  <a:gd name="T3" fmla="*/ 6 h 32"/>
                  <a:gd name="T4" fmla="*/ 3 w 3"/>
                  <a:gd name="T5" fmla="*/ 2 h 32"/>
                  <a:gd name="T6" fmla="*/ 0 w 3"/>
                  <a:gd name="T7" fmla="*/ 0 h 32"/>
                  <a:gd name="T8" fmla="*/ 2 w 3"/>
                  <a:gd name="T9" fmla="*/ 31 h 32"/>
                  <a:gd name="T10" fmla="*/ 3 w 3"/>
                  <a:gd name="T11" fmla="*/ 32 h 32"/>
                  <a:gd name="T12" fmla="*/ 3 w 3"/>
                  <a:gd name="T13" fmla="*/ 27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32">
                    <a:moveTo>
                      <a:pt x="3" y="27"/>
                    </a:moveTo>
                    <a:lnTo>
                      <a:pt x="3" y="6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2" y="31"/>
                    </a:lnTo>
                    <a:lnTo>
                      <a:pt x="3" y="32"/>
                    </a:ln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4" name="Freeform 122"/>
              <p:cNvSpPr>
                <a:spLocks/>
              </p:cNvSpPr>
              <p:nvPr/>
            </p:nvSpPr>
            <p:spPr bwMode="auto">
              <a:xfrm>
                <a:off x="4807" y="5015"/>
                <a:ext cx="295" cy="177"/>
              </a:xfrm>
              <a:custGeom>
                <a:avLst/>
                <a:gdLst>
                  <a:gd name="T0" fmla="*/ 0 w 295"/>
                  <a:gd name="T1" fmla="*/ 0 h 177"/>
                  <a:gd name="T2" fmla="*/ 0 w 295"/>
                  <a:gd name="T3" fmla="*/ 5 h 177"/>
                  <a:gd name="T4" fmla="*/ 295 w 295"/>
                  <a:gd name="T5" fmla="*/ 177 h 177"/>
                  <a:gd name="T6" fmla="*/ 295 w 295"/>
                  <a:gd name="T7" fmla="*/ 172 h 177"/>
                  <a:gd name="T8" fmla="*/ 0 w 295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5" h="177">
                    <a:moveTo>
                      <a:pt x="0" y="0"/>
                    </a:moveTo>
                    <a:lnTo>
                      <a:pt x="0" y="5"/>
                    </a:lnTo>
                    <a:lnTo>
                      <a:pt x="295" y="177"/>
                    </a:lnTo>
                    <a:lnTo>
                      <a:pt x="295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5" name="Freeform 123"/>
              <p:cNvSpPr>
                <a:spLocks/>
              </p:cNvSpPr>
              <p:nvPr/>
            </p:nvSpPr>
            <p:spPr bwMode="auto">
              <a:xfrm>
                <a:off x="4807" y="4990"/>
                <a:ext cx="295" cy="175"/>
              </a:xfrm>
              <a:custGeom>
                <a:avLst/>
                <a:gdLst>
                  <a:gd name="T0" fmla="*/ 0 w 295"/>
                  <a:gd name="T1" fmla="*/ 0 h 175"/>
                  <a:gd name="T2" fmla="*/ 0 w 295"/>
                  <a:gd name="T3" fmla="*/ 4 h 175"/>
                  <a:gd name="T4" fmla="*/ 293 w 295"/>
                  <a:gd name="T5" fmla="*/ 174 h 175"/>
                  <a:gd name="T6" fmla="*/ 293 w 295"/>
                  <a:gd name="T7" fmla="*/ 174 h 175"/>
                  <a:gd name="T8" fmla="*/ 295 w 295"/>
                  <a:gd name="T9" fmla="*/ 175 h 175"/>
                  <a:gd name="T10" fmla="*/ 295 w 295"/>
                  <a:gd name="T11" fmla="*/ 171 h 175"/>
                  <a:gd name="T12" fmla="*/ 293 w 295"/>
                  <a:gd name="T13" fmla="*/ 171 h 175"/>
                  <a:gd name="T14" fmla="*/ 293 w 295"/>
                  <a:gd name="T15" fmla="*/ 171 h 175"/>
                  <a:gd name="T16" fmla="*/ 0 w 295"/>
                  <a:gd name="T17" fmla="*/ 0 h 1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5" h="175">
                    <a:moveTo>
                      <a:pt x="0" y="0"/>
                    </a:moveTo>
                    <a:lnTo>
                      <a:pt x="0" y="4"/>
                    </a:lnTo>
                    <a:lnTo>
                      <a:pt x="293" y="174"/>
                    </a:lnTo>
                    <a:lnTo>
                      <a:pt x="295" y="175"/>
                    </a:lnTo>
                    <a:lnTo>
                      <a:pt x="295" y="171"/>
                    </a:lnTo>
                    <a:lnTo>
                      <a:pt x="293" y="17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6" name="Freeform 124"/>
              <p:cNvSpPr>
                <a:spLocks/>
              </p:cNvSpPr>
              <p:nvPr/>
            </p:nvSpPr>
            <p:spPr bwMode="auto">
              <a:xfrm>
                <a:off x="5102" y="5123"/>
                <a:ext cx="117" cy="72"/>
              </a:xfrm>
              <a:custGeom>
                <a:avLst/>
                <a:gdLst>
                  <a:gd name="T0" fmla="*/ 117 w 117"/>
                  <a:gd name="T1" fmla="*/ 7 h 72"/>
                  <a:gd name="T2" fmla="*/ 117 w 117"/>
                  <a:gd name="T3" fmla="*/ 0 h 72"/>
                  <a:gd name="T4" fmla="*/ 4 w 117"/>
                  <a:gd name="T5" fmla="*/ 65 h 72"/>
                  <a:gd name="T6" fmla="*/ 0 w 117"/>
                  <a:gd name="T7" fmla="*/ 64 h 72"/>
                  <a:gd name="T8" fmla="*/ 0 w 117"/>
                  <a:gd name="T9" fmla="*/ 69 h 72"/>
                  <a:gd name="T10" fmla="*/ 4 w 117"/>
                  <a:gd name="T11" fmla="*/ 72 h 72"/>
                  <a:gd name="T12" fmla="*/ 117 w 117"/>
                  <a:gd name="T13" fmla="*/ 7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72">
                    <a:moveTo>
                      <a:pt x="117" y="7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4"/>
                    </a:lnTo>
                    <a:lnTo>
                      <a:pt x="0" y="69"/>
                    </a:lnTo>
                    <a:lnTo>
                      <a:pt x="4" y="72"/>
                    </a:lnTo>
                    <a:lnTo>
                      <a:pt x="117" y="7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7" name="Freeform 125"/>
              <p:cNvSpPr>
                <a:spLocks/>
              </p:cNvSpPr>
              <p:nvPr/>
            </p:nvSpPr>
            <p:spPr bwMode="auto">
              <a:xfrm>
                <a:off x="5102" y="5098"/>
                <a:ext cx="117" cy="69"/>
              </a:xfrm>
              <a:custGeom>
                <a:avLst/>
                <a:gdLst>
                  <a:gd name="T0" fmla="*/ 117 w 117"/>
                  <a:gd name="T1" fmla="*/ 4 h 69"/>
                  <a:gd name="T2" fmla="*/ 117 w 117"/>
                  <a:gd name="T3" fmla="*/ 0 h 69"/>
                  <a:gd name="T4" fmla="*/ 4 w 117"/>
                  <a:gd name="T5" fmla="*/ 65 h 69"/>
                  <a:gd name="T6" fmla="*/ 0 w 117"/>
                  <a:gd name="T7" fmla="*/ 63 h 69"/>
                  <a:gd name="T8" fmla="*/ 0 w 117"/>
                  <a:gd name="T9" fmla="*/ 67 h 69"/>
                  <a:gd name="T10" fmla="*/ 4 w 117"/>
                  <a:gd name="T11" fmla="*/ 69 h 69"/>
                  <a:gd name="T12" fmla="*/ 117 w 117"/>
                  <a:gd name="T13" fmla="*/ 4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69">
                    <a:moveTo>
                      <a:pt x="117" y="4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4" y="69"/>
                    </a:lnTo>
                    <a:lnTo>
                      <a:pt x="117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8" name="Freeform 126"/>
              <p:cNvSpPr>
                <a:spLocks/>
              </p:cNvSpPr>
              <p:nvPr/>
            </p:nvSpPr>
            <p:spPr bwMode="auto">
              <a:xfrm>
                <a:off x="5102" y="5102"/>
                <a:ext cx="117" cy="86"/>
              </a:xfrm>
              <a:custGeom>
                <a:avLst/>
                <a:gdLst>
                  <a:gd name="T0" fmla="*/ 117 w 117"/>
                  <a:gd name="T1" fmla="*/ 21 h 86"/>
                  <a:gd name="T2" fmla="*/ 117 w 117"/>
                  <a:gd name="T3" fmla="*/ 0 h 86"/>
                  <a:gd name="T4" fmla="*/ 4 w 117"/>
                  <a:gd name="T5" fmla="*/ 65 h 86"/>
                  <a:gd name="T6" fmla="*/ 0 w 117"/>
                  <a:gd name="T7" fmla="*/ 63 h 86"/>
                  <a:gd name="T8" fmla="*/ 0 w 117"/>
                  <a:gd name="T9" fmla="*/ 85 h 86"/>
                  <a:gd name="T10" fmla="*/ 4 w 117"/>
                  <a:gd name="T11" fmla="*/ 86 h 86"/>
                  <a:gd name="T12" fmla="*/ 117 w 117"/>
                  <a:gd name="T13" fmla="*/ 21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86">
                    <a:moveTo>
                      <a:pt x="117" y="21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3"/>
                    </a:lnTo>
                    <a:lnTo>
                      <a:pt x="0" y="85"/>
                    </a:lnTo>
                    <a:lnTo>
                      <a:pt x="4" y="86"/>
                    </a:lnTo>
                    <a:lnTo>
                      <a:pt x="117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39" name="Freeform 127"/>
              <p:cNvSpPr>
                <a:spLocks/>
              </p:cNvSpPr>
              <p:nvPr/>
            </p:nvSpPr>
            <p:spPr bwMode="auto">
              <a:xfrm>
                <a:off x="5521" y="5106"/>
                <a:ext cx="201" cy="135"/>
              </a:xfrm>
              <a:custGeom>
                <a:avLst/>
                <a:gdLst>
                  <a:gd name="T0" fmla="*/ 2 w 201"/>
                  <a:gd name="T1" fmla="*/ 0 h 135"/>
                  <a:gd name="T2" fmla="*/ 0 w 201"/>
                  <a:gd name="T3" fmla="*/ 1 h 135"/>
                  <a:gd name="T4" fmla="*/ 0 w 201"/>
                  <a:gd name="T5" fmla="*/ 22 h 135"/>
                  <a:gd name="T6" fmla="*/ 1 w 201"/>
                  <a:gd name="T7" fmla="*/ 22 h 135"/>
                  <a:gd name="T8" fmla="*/ 2 w 201"/>
                  <a:gd name="T9" fmla="*/ 21 h 135"/>
                  <a:gd name="T10" fmla="*/ 201 w 201"/>
                  <a:gd name="T11" fmla="*/ 135 h 135"/>
                  <a:gd name="T12" fmla="*/ 201 w 201"/>
                  <a:gd name="T13" fmla="*/ 114 h 135"/>
                  <a:gd name="T14" fmla="*/ 2 w 201"/>
                  <a:gd name="T15" fmla="*/ 0 h 1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1" h="135">
                    <a:moveTo>
                      <a:pt x="2" y="0"/>
                    </a:moveTo>
                    <a:lnTo>
                      <a:pt x="0" y="1"/>
                    </a:lnTo>
                    <a:lnTo>
                      <a:pt x="0" y="22"/>
                    </a:lnTo>
                    <a:lnTo>
                      <a:pt x="1" y="22"/>
                    </a:lnTo>
                    <a:lnTo>
                      <a:pt x="2" y="21"/>
                    </a:lnTo>
                    <a:lnTo>
                      <a:pt x="201" y="135"/>
                    </a:lnTo>
                    <a:lnTo>
                      <a:pt x="201" y="11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0" name="Freeform 128"/>
              <p:cNvSpPr>
                <a:spLocks/>
              </p:cNvSpPr>
              <p:nvPr/>
            </p:nvSpPr>
            <p:spPr bwMode="auto">
              <a:xfrm>
                <a:off x="5521" y="5102"/>
                <a:ext cx="201" cy="118"/>
              </a:xfrm>
              <a:custGeom>
                <a:avLst/>
                <a:gdLst>
                  <a:gd name="T0" fmla="*/ 0 w 201"/>
                  <a:gd name="T1" fmla="*/ 5 h 118"/>
                  <a:gd name="T2" fmla="*/ 2 w 201"/>
                  <a:gd name="T3" fmla="*/ 4 h 118"/>
                  <a:gd name="T4" fmla="*/ 201 w 201"/>
                  <a:gd name="T5" fmla="*/ 118 h 118"/>
                  <a:gd name="T6" fmla="*/ 201 w 201"/>
                  <a:gd name="T7" fmla="*/ 114 h 118"/>
                  <a:gd name="T8" fmla="*/ 2 w 201"/>
                  <a:gd name="T9" fmla="*/ 0 h 118"/>
                  <a:gd name="T10" fmla="*/ 0 w 201"/>
                  <a:gd name="T11" fmla="*/ 1 h 118"/>
                  <a:gd name="T12" fmla="*/ 0 w 201"/>
                  <a:gd name="T13" fmla="*/ 5 h 1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8">
                    <a:moveTo>
                      <a:pt x="0" y="5"/>
                    </a:moveTo>
                    <a:lnTo>
                      <a:pt x="2" y="4"/>
                    </a:lnTo>
                    <a:lnTo>
                      <a:pt x="201" y="118"/>
                    </a:lnTo>
                    <a:lnTo>
                      <a:pt x="201" y="114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1" name="Freeform 129"/>
              <p:cNvSpPr>
                <a:spLocks/>
              </p:cNvSpPr>
              <p:nvPr/>
            </p:nvSpPr>
            <p:spPr bwMode="auto">
              <a:xfrm>
                <a:off x="5320" y="5103"/>
                <a:ext cx="201" cy="117"/>
              </a:xfrm>
              <a:custGeom>
                <a:avLst/>
                <a:gdLst>
                  <a:gd name="T0" fmla="*/ 201 w 201"/>
                  <a:gd name="T1" fmla="*/ 4 h 117"/>
                  <a:gd name="T2" fmla="*/ 201 w 201"/>
                  <a:gd name="T3" fmla="*/ 0 h 117"/>
                  <a:gd name="T4" fmla="*/ 4 w 201"/>
                  <a:gd name="T5" fmla="*/ 113 h 117"/>
                  <a:gd name="T6" fmla="*/ 0 w 201"/>
                  <a:gd name="T7" fmla="*/ 110 h 117"/>
                  <a:gd name="T8" fmla="*/ 0 w 201"/>
                  <a:gd name="T9" fmla="*/ 114 h 117"/>
                  <a:gd name="T10" fmla="*/ 4 w 201"/>
                  <a:gd name="T11" fmla="*/ 117 h 117"/>
                  <a:gd name="T12" fmla="*/ 201 w 201"/>
                  <a:gd name="T13" fmla="*/ 4 h 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7">
                    <a:moveTo>
                      <a:pt x="201" y="4"/>
                    </a:moveTo>
                    <a:lnTo>
                      <a:pt x="201" y="0"/>
                    </a:lnTo>
                    <a:lnTo>
                      <a:pt x="4" y="113"/>
                    </a:lnTo>
                    <a:lnTo>
                      <a:pt x="0" y="110"/>
                    </a:lnTo>
                    <a:lnTo>
                      <a:pt x="0" y="114"/>
                    </a:lnTo>
                    <a:lnTo>
                      <a:pt x="4" y="117"/>
                    </a:lnTo>
                    <a:lnTo>
                      <a:pt x="201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2" name="Freeform 130"/>
              <p:cNvSpPr>
                <a:spLocks/>
              </p:cNvSpPr>
              <p:nvPr/>
            </p:nvSpPr>
            <p:spPr bwMode="auto">
              <a:xfrm>
                <a:off x="5521" y="5127"/>
                <a:ext cx="203" cy="122"/>
              </a:xfrm>
              <a:custGeom>
                <a:avLst/>
                <a:gdLst>
                  <a:gd name="T0" fmla="*/ 1 w 203"/>
                  <a:gd name="T1" fmla="*/ 1 h 122"/>
                  <a:gd name="T2" fmla="*/ 0 w 203"/>
                  <a:gd name="T3" fmla="*/ 1 h 122"/>
                  <a:gd name="T4" fmla="*/ 0 w 203"/>
                  <a:gd name="T5" fmla="*/ 8 h 122"/>
                  <a:gd name="T6" fmla="*/ 1 w 203"/>
                  <a:gd name="T7" fmla="*/ 8 h 122"/>
                  <a:gd name="T8" fmla="*/ 2 w 203"/>
                  <a:gd name="T9" fmla="*/ 5 h 122"/>
                  <a:gd name="T10" fmla="*/ 203 w 203"/>
                  <a:gd name="T11" fmla="*/ 122 h 122"/>
                  <a:gd name="T12" fmla="*/ 203 w 203"/>
                  <a:gd name="T13" fmla="*/ 116 h 122"/>
                  <a:gd name="T14" fmla="*/ 201 w 203"/>
                  <a:gd name="T15" fmla="*/ 114 h 122"/>
                  <a:gd name="T16" fmla="*/ 2 w 203"/>
                  <a:gd name="T17" fmla="*/ 0 h 122"/>
                  <a:gd name="T18" fmla="*/ 1 w 203"/>
                  <a:gd name="T19" fmla="*/ 1 h 1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3" h="122">
                    <a:moveTo>
                      <a:pt x="1" y="1"/>
                    </a:moveTo>
                    <a:lnTo>
                      <a:pt x="0" y="1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5"/>
                    </a:lnTo>
                    <a:lnTo>
                      <a:pt x="203" y="122"/>
                    </a:lnTo>
                    <a:lnTo>
                      <a:pt x="203" y="116"/>
                    </a:lnTo>
                    <a:lnTo>
                      <a:pt x="201" y="114"/>
                    </a:lnTo>
                    <a:lnTo>
                      <a:pt x="2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3" name="Freeform 131"/>
              <p:cNvSpPr>
                <a:spLocks/>
              </p:cNvSpPr>
              <p:nvPr/>
            </p:nvSpPr>
            <p:spPr bwMode="auto">
              <a:xfrm>
                <a:off x="5320" y="5128"/>
                <a:ext cx="201" cy="118"/>
              </a:xfrm>
              <a:custGeom>
                <a:avLst/>
                <a:gdLst>
                  <a:gd name="T0" fmla="*/ 201 w 201"/>
                  <a:gd name="T1" fmla="*/ 7 h 118"/>
                  <a:gd name="T2" fmla="*/ 201 w 201"/>
                  <a:gd name="T3" fmla="*/ 0 h 118"/>
                  <a:gd name="T4" fmla="*/ 4 w 201"/>
                  <a:gd name="T5" fmla="*/ 113 h 118"/>
                  <a:gd name="T6" fmla="*/ 0 w 201"/>
                  <a:gd name="T7" fmla="*/ 110 h 118"/>
                  <a:gd name="T8" fmla="*/ 0 w 201"/>
                  <a:gd name="T9" fmla="*/ 117 h 118"/>
                  <a:gd name="T10" fmla="*/ 4 w 201"/>
                  <a:gd name="T11" fmla="*/ 118 h 118"/>
                  <a:gd name="T12" fmla="*/ 201 w 201"/>
                  <a:gd name="T13" fmla="*/ 7 h 1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8">
                    <a:moveTo>
                      <a:pt x="201" y="7"/>
                    </a:moveTo>
                    <a:lnTo>
                      <a:pt x="201" y="0"/>
                    </a:lnTo>
                    <a:lnTo>
                      <a:pt x="4" y="113"/>
                    </a:lnTo>
                    <a:lnTo>
                      <a:pt x="0" y="110"/>
                    </a:lnTo>
                    <a:lnTo>
                      <a:pt x="0" y="117"/>
                    </a:lnTo>
                    <a:lnTo>
                      <a:pt x="4" y="118"/>
                    </a:lnTo>
                    <a:lnTo>
                      <a:pt x="201" y="7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4" name="Freeform 132"/>
              <p:cNvSpPr>
                <a:spLocks/>
              </p:cNvSpPr>
              <p:nvPr/>
            </p:nvSpPr>
            <p:spPr bwMode="auto">
              <a:xfrm>
                <a:off x="5320" y="5107"/>
                <a:ext cx="201" cy="134"/>
              </a:xfrm>
              <a:custGeom>
                <a:avLst/>
                <a:gdLst>
                  <a:gd name="T0" fmla="*/ 201 w 201"/>
                  <a:gd name="T1" fmla="*/ 21 h 134"/>
                  <a:gd name="T2" fmla="*/ 201 w 201"/>
                  <a:gd name="T3" fmla="*/ 0 h 134"/>
                  <a:gd name="T4" fmla="*/ 4 w 201"/>
                  <a:gd name="T5" fmla="*/ 113 h 134"/>
                  <a:gd name="T6" fmla="*/ 0 w 201"/>
                  <a:gd name="T7" fmla="*/ 110 h 134"/>
                  <a:gd name="T8" fmla="*/ 0 w 201"/>
                  <a:gd name="T9" fmla="*/ 131 h 134"/>
                  <a:gd name="T10" fmla="*/ 4 w 201"/>
                  <a:gd name="T11" fmla="*/ 134 h 134"/>
                  <a:gd name="T12" fmla="*/ 201 w 201"/>
                  <a:gd name="T13" fmla="*/ 21 h 1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34">
                    <a:moveTo>
                      <a:pt x="201" y="21"/>
                    </a:moveTo>
                    <a:lnTo>
                      <a:pt x="201" y="0"/>
                    </a:lnTo>
                    <a:lnTo>
                      <a:pt x="4" y="113"/>
                    </a:lnTo>
                    <a:lnTo>
                      <a:pt x="0" y="110"/>
                    </a:lnTo>
                    <a:lnTo>
                      <a:pt x="0" y="131"/>
                    </a:lnTo>
                    <a:lnTo>
                      <a:pt x="4" y="134"/>
                    </a:lnTo>
                    <a:lnTo>
                      <a:pt x="201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5" name="Freeform 133"/>
              <p:cNvSpPr>
                <a:spLocks/>
              </p:cNvSpPr>
              <p:nvPr/>
            </p:nvSpPr>
            <p:spPr bwMode="auto">
              <a:xfrm>
                <a:off x="5722" y="5216"/>
                <a:ext cx="2" cy="27"/>
              </a:xfrm>
              <a:custGeom>
                <a:avLst/>
                <a:gdLst>
                  <a:gd name="T0" fmla="*/ 0 w 2"/>
                  <a:gd name="T1" fmla="*/ 25 h 27"/>
                  <a:gd name="T2" fmla="*/ 2 w 2"/>
                  <a:gd name="T3" fmla="*/ 27 h 27"/>
                  <a:gd name="T4" fmla="*/ 2 w 2"/>
                  <a:gd name="T5" fmla="*/ 2 h 27"/>
                  <a:gd name="T6" fmla="*/ 0 w 2"/>
                  <a:gd name="T7" fmla="*/ 0 h 27"/>
                  <a:gd name="T8" fmla="*/ 0 w 2"/>
                  <a:gd name="T9" fmla="*/ 4 h 27"/>
                  <a:gd name="T10" fmla="*/ 0 w 2"/>
                  <a:gd name="T11" fmla="*/ 25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27">
                    <a:moveTo>
                      <a:pt x="0" y="25"/>
                    </a:moveTo>
                    <a:lnTo>
                      <a:pt x="2" y="27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6" name="Freeform 134"/>
              <p:cNvSpPr>
                <a:spLocks/>
              </p:cNvSpPr>
              <p:nvPr/>
            </p:nvSpPr>
            <p:spPr bwMode="auto">
              <a:xfrm>
                <a:off x="5219" y="5181"/>
                <a:ext cx="101" cy="64"/>
              </a:xfrm>
              <a:custGeom>
                <a:avLst/>
                <a:gdLst>
                  <a:gd name="T0" fmla="*/ 101 w 101"/>
                  <a:gd name="T1" fmla="*/ 64 h 64"/>
                  <a:gd name="T2" fmla="*/ 101 w 101"/>
                  <a:gd name="T3" fmla="*/ 57 h 64"/>
                  <a:gd name="T4" fmla="*/ 4 w 101"/>
                  <a:gd name="T5" fmla="*/ 0 h 64"/>
                  <a:gd name="T6" fmla="*/ 0 w 101"/>
                  <a:gd name="T7" fmla="*/ 3 h 64"/>
                  <a:gd name="T8" fmla="*/ 0 w 101"/>
                  <a:gd name="T9" fmla="*/ 8 h 64"/>
                  <a:gd name="T10" fmla="*/ 4 w 101"/>
                  <a:gd name="T11" fmla="*/ 7 h 64"/>
                  <a:gd name="T12" fmla="*/ 101 w 101"/>
                  <a:gd name="T13" fmla="*/ 64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64">
                    <a:moveTo>
                      <a:pt x="101" y="64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4" y="7"/>
                    </a:lnTo>
                    <a:lnTo>
                      <a:pt x="101" y="64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7" name="Freeform 135"/>
              <p:cNvSpPr>
                <a:spLocks/>
              </p:cNvSpPr>
              <p:nvPr/>
            </p:nvSpPr>
            <p:spPr bwMode="auto">
              <a:xfrm>
                <a:off x="5219" y="5156"/>
                <a:ext cx="101" cy="61"/>
              </a:xfrm>
              <a:custGeom>
                <a:avLst/>
                <a:gdLst>
                  <a:gd name="T0" fmla="*/ 101 w 101"/>
                  <a:gd name="T1" fmla="*/ 61 h 61"/>
                  <a:gd name="T2" fmla="*/ 101 w 101"/>
                  <a:gd name="T3" fmla="*/ 57 h 61"/>
                  <a:gd name="T4" fmla="*/ 4 w 101"/>
                  <a:gd name="T5" fmla="*/ 0 h 61"/>
                  <a:gd name="T6" fmla="*/ 0 w 101"/>
                  <a:gd name="T7" fmla="*/ 3 h 61"/>
                  <a:gd name="T8" fmla="*/ 0 w 101"/>
                  <a:gd name="T9" fmla="*/ 7 h 61"/>
                  <a:gd name="T10" fmla="*/ 4 w 101"/>
                  <a:gd name="T11" fmla="*/ 5 h 61"/>
                  <a:gd name="T12" fmla="*/ 101 w 101"/>
                  <a:gd name="T13" fmla="*/ 6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61">
                    <a:moveTo>
                      <a:pt x="101" y="61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4" y="5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8" name="Freeform 136"/>
              <p:cNvSpPr>
                <a:spLocks/>
              </p:cNvSpPr>
              <p:nvPr/>
            </p:nvSpPr>
            <p:spPr bwMode="auto">
              <a:xfrm>
                <a:off x="5219" y="5161"/>
                <a:ext cx="101" cy="77"/>
              </a:xfrm>
              <a:custGeom>
                <a:avLst/>
                <a:gdLst>
                  <a:gd name="T0" fmla="*/ 101 w 101"/>
                  <a:gd name="T1" fmla="*/ 77 h 77"/>
                  <a:gd name="T2" fmla="*/ 101 w 101"/>
                  <a:gd name="T3" fmla="*/ 56 h 77"/>
                  <a:gd name="T4" fmla="*/ 4 w 101"/>
                  <a:gd name="T5" fmla="*/ 0 h 77"/>
                  <a:gd name="T6" fmla="*/ 0 w 101"/>
                  <a:gd name="T7" fmla="*/ 2 h 77"/>
                  <a:gd name="T8" fmla="*/ 0 w 101"/>
                  <a:gd name="T9" fmla="*/ 23 h 77"/>
                  <a:gd name="T10" fmla="*/ 4 w 101"/>
                  <a:gd name="T11" fmla="*/ 20 h 77"/>
                  <a:gd name="T12" fmla="*/ 101 w 101"/>
                  <a:gd name="T13" fmla="*/ 77 h 7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77">
                    <a:moveTo>
                      <a:pt x="101" y="77"/>
                    </a:moveTo>
                    <a:lnTo>
                      <a:pt x="101" y="56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23"/>
                    </a:lnTo>
                    <a:lnTo>
                      <a:pt x="4" y="20"/>
                    </a:lnTo>
                    <a:lnTo>
                      <a:pt x="101" y="77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49" name="Freeform 137"/>
              <p:cNvSpPr>
                <a:spLocks/>
              </p:cNvSpPr>
              <p:nvPr/>
            </p:nvSpPr>
            <p:spPr bwMode="auto">
              <a:xfrm>
                <a:off x="4807" y="5053"/>
                <a:ext cx="295" cy="193"/>
              </a:xfrm>
              <a:custGeom>
                <a:avLst/>
                <a:gdLst>
                  <a:gd name="T0" fmla="*/ 0 w 295"/>
                  <a:gd name="T1" fmla="*/ 0 h 193"/>
                  <a:gd name="T2" fmla="*/ 0 w 295"/>
                  <a:gd name="T3" fmla="*/ 21 h 193"/>
                  <a:gd name="T4" fmla="*/ 295 w 295"/>
                  <a:gd name="T5" fmla="*/ 193 h 193"/>
                  <a:gd name="T6" fmla="*/ 295 w 295"/>
                  <a:gd name="T7" fmla="*/ 172 h 193"/>
                  <a:gd name="T8" fmla="*/ 293 w 295"/>
                  <a:gd name="T9" fmla="*/ 172 h 193"/>
                  <a:gd name="T10" fmla="*/ 293 w 295"/>
                  <a:gd name="T11" fmla="*/ 172 h 193"/>
                  <a:gd name="T12" fmla="*/ 0 w 295"/>
                  <a:gd name="T13" fmla="*/ 0 h 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5" h="193">
                    <a:moveTo>
                      <a:pt x="0" y="0"/>
                    </a:moveTo>
                    <a:lnTo>
                      <a:pt x="0" y="21"/>
                    </a:lnTo>
                    <a:lnTo>
                      <a:pt x="295" y="193"/>
                    </a:lnTo>
                    <a:lnTo>
                      <a:pt x="295" y="172"/>
                    </a:lnTo>
                    <a:lnTo>
                      <a:pt x="293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0" name="Freeform 138"/>
              <p:cNvSpPr>
                <a:spLocks/>
              </p:cNvSpPr>
              <p:nvPr/>
            </p:nvSpPr>
            <p:spPr bwMode="auto">
              <a:xfrm>
                <a:off x="4804" y="5048"/>
                <a:ext cx="3" cy="33"/>
              </a:xfrm>
              <a:custGeom>
                <a:avLst/>
                <a:gdLst>
                  <a:gd name="T0" fmla="*/ 3 w 3"/>
                  <a:gd name="T1" fmla="*/ 26 h 33"/>
                  <a:gd name="T2" fmla="*/ 3 w 3"/>
                  <a:gd name="T3" fmla="*/ 5 h 33"/>
                  <a:gd name="T4" fmla="*/ 3 w 3"/>
                  <a:gd name="T5" fmla="*/ 1 h 33"/>
                  <a:gd name="T6" fmla="*/ 0 w 3"/>
                  <a:gd name="T7" fmla="*/ 0 h 33"/>
                  <a:gd name="T8" fmla="*/ 2 w 3"/>
                  <a:gd name="T9" fmla="*/ 32 h 33"/>
                  <a:gd name="T10" fmla="*/ 3 w 3"/>
                  <a:gd name="T11" fmla="*/ 33 h 33"/>
                  <a:gd name="T12" fmla="*/ 3 w 3"/>
                  <a:gd name="T13" fmla="*/ 26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33">
                    <a:moveTo>
                      <a:pt x="3" y="26"/>
                    </a:moveTo>
                    <a:lnTo>
                      <a:pt x="3" y="5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" y="32"/>
                    </a:lnTo>
                    <a:lnTo>
                      <a:pt x="3" y="33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1" name="Freeform 139"/>
              <p:cNvSpPr>
                <a:spLocks/>
              </p:cNvSpPr>
              <p:nvPr/>
            </p:nvSpPr>
            <p:spPr bwMode="auto">
              <a:xfrm>
                <a:off x="4807" y="5074"/>
                <a:ext cx="295" cy="179"/>
              </a:xfrm>
              <a:custGeom>
                <a:avLst/>
                <a:gdLst>
                  <a:gd name="T0" fmla="*/ 0 w 295"/>
                  <a:gd name="T1" fmla="*/ 0 h 179"/>
                  <a:gd name="T2" fmla="*/ 0 w 295"/>
                  <a:gd name="T3" fmla="*/ 7 h 179"/>
                  <a:gd name="T4" fmla="*/ 295 w 295"/>
                  <a:gd name="T5" fmla="*/ 179 h 179"/>
                  <a:gd name="T6" fmla="*/ 295 w 295"/>
                  <a:gd name="T7" fmla="*/ 172 h 179"/>
                  <a:gd name="T8" fmla="*/ 0 w 295"/>
                  <a:gd name="T9" fmla="*/ 0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5" h="179">
                    <a:moveTo>
                      <a:pt x="0" y="0"/>
                    </a:moveTo>
                    <a:lnTo>
                      <a:pt x="0" y="7"/>
                    </a:lnTo>
                    <a:lnTo>
                      <a:pt x="295" y="179"/>
                    </a:lnTo>
                    <a:lnTo>
                      <a:pt x="295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2" name="Freeform 140"/>
              <p:cNvSpPr>
                <a:spLocks/>
              </p:cNvSpPr>
              <p:nvPr/>
            </p:nvSpPr>
            <p:spPr bwMode="auto">
              <a:xfrm>
                <a:off x="4807" y="5049"/>
                <a:ext cx="295" cy="176"/>
              </a:xfrm>
              <a:custGeom>
                <a:avLst/>
                <a:gdLst>
                  <a:gd name="T0" fmla="*/ 0 w 295"/>
                  <a:gd name="T1" fmla="*/ 0 h 176"/>
                  <a:gd name="T2" fmla="*/ 0 w 295"/>
                  <a:gd name="T3" fmla="*/ 4 h 176"/>
                  <a:gd name="T4" fmla="*/ 293 w 295"/>
                  <a:gd name="T5" fmla="*/ 176 h 176"/>
                  <a:gd name="T6" fmla="*/ 293 w 295"/>
                  <a:gd name="T7" fmla="*/ 176 h 176"/>
                  <a:gd name="T8" fmla="*/ 295 w 295"/>
                  <a:gd name="T9" fmla="*/ 176 h 176"/>
                  <a:gd name="T10" fmla="*/ 295 w 295"/>
                  <a:gd name="T11" fmla="*/ 172 h 176"/>
                  <a:gd name="T12" fmla="*/ 293 w 295"/>
                  <a:gd name="T13" fmla="*/ 172 h 176"/>
                  <a:gd name="T14" fmla="*/ 293 w 295"/>
                  <a:gd name="T15" fmla="*/ 172 h 176"/>
                  <a:gd name="T16" fmla="*/ 0 w 295"/>
                  <a:gd name="T17" fmla="*/ 0 h 1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5" h="176">
                    <a:moveTo>
                      <a:pt x="0" y="0"/>
                    </a:moveTo>
                    <a:lnTo>
                      <a:pt x="0" y="4"/>
                    </a:lnTo>
                    <a:lnTo>
                      <a:pt x="293" y="176"/>
                    </a:lnTo>
                    <a:lnTo>
                      <a:pt x="295" y="176"/>
                    </a:lnTo>
                    <a:lnTo>
                      <a:pt x="295" y="172"/>
                    </a:lnTo>
                    <a:lnTo>
                      <a:pt x="293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3" name="Freeform 141"/>
              <p:cNvSpPr>
                <a:spLocks/>
              </p:cNvSpPr>
              <p:nvPr/>
            </p:nvSpPr>
            <p:spPr bwMode="auto">
              <a:xfrm>
                <a:off x="5102" y="5184"/>
                <a:ext cx="117" cy="70"/>
              </a:xfrm>
              <a:custGeom>
                <a:avLst/>
                <a:gdLst>
                  <a:gd name="T0" fmla="*/ 117 w 117"/>
                  <a:gd name="T1" fmla="*/ 5 h 70"/>
                  <a:gd name="T2" fmla="*/ 117 w 117"/>
                  <a:gd name="T3" fmla="*/ 0 h 70"/>
                  <a:gd name="T4" fmla="*/ 4 w 117"/>
                  <a:gd name="T5" fmla="*/ 65 h 70"/>
                  <a:gd name="T6" fmla="*/ 0 w 117"/>
                  <a:gd name="T7" fmla="*/ 62 h 70"/>
                  <a:gd name="T8" fmla="*/ 0 w 117"/>
                  <a:gd name="T9" fmla="*/ 69 h 70"/>
                  <a:gd name="T10" fmla="*/ 4 w 117"/>
                  <a:gd name="T11" fmla="*/ 70 h 70"/>
                  <a:gd name="T12" fmla="*/ 117 w 117"/>
                  <a:gd name="T13" fmla="*/ 5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70">
                    <a:moveTo>
                      <a:pt x="117" y="5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2"/>
                    </a:lnTo>
                    <a:lnTo>
                      <a:pt x="0" y="69"/>
                    </a:lnTo>
                    <a:lnTo>
                      <a:pt x="4" y="70"/>
                    </a:lnTo>
                    <a:lnTo>
                      <a:pt x="117" y="5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4" name="Freeform 142"/>
              <p:cNvSpPr>
                <a:spLocks/>
              </p:cNvSpPr>
              <p:nvPr/>
            </p:nvSpPr>
            <p:spPr bwMode="auto">
              <a:xfrm>
                <a:off x="5102" y="5159"/>
                <a:ext cx="117" cy="69"/>
              </a:xfrm>
              <a:custGeom>
                <a:avLst/>
                <a:gdLst>
                  <a:gd name="T0" fmla="*/ 117 w 117"/>
                  <a:gd name="T1" fmla="*/ 4 h 69"/>
                  <a:gd name="T2" fmla="*/ 117 w 117"/>
                  <a:gd name="T3" fmla="*/ 0 h 69"/>
                  <a:gd name="T4" fmla="*/ 4 w 117"/>
                  <a:gd name="T5" fmla="*/ 65 h 69"/>
                  <a:gd name="T6" fmla="*/ 0 w 117"/>
                  <a:gd name="T7" fmla="*/ 62 h 69"/>
                  <a:gd name="T8" fmla="*/ 0 w 117"/>
                  <a:gd name="T9" fmla="*/ 66 h 69"/>
                  <a:gd name="T10" fmla="*/ 4 w 117"/>
                  <a:gd name="T11" fmla="*/ 69 h 69"/>
                  <a:gd name="T12" fmla="*/ 117 w 117"/>
                  <a:gd name="T13" fmla="*/ 4 h 6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69">
                    <a:moveTo>
                      <a:pt x="117" y="4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2"/>
                    </a:lnTo>
                    <a:lnTo>
                      <a:pt x="0" y="66"/>
                    </a:lnTo>
                    <a:lnTo>
                      <a:pt x="4" y="69"/>
                    </a:lnTo>
                    <a:lnTo>
                      <a:pt x="117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5" name="Freeform 143"/>
              <p:cNvSpPr>
                <a:spLocks/>
              </p:cNvSpPr>
              <p:nvPr/>
            </p:nvSpPr>
            <p:spPr bwMode="auto">
              <a:xfrm>
                <a:off x="5102" y="5163"/>
                <a:ext cx="117" cy="86"/>
              </a:xfrm>
              <a:custGeom>
                <a:avLst/>
                <a:gdLst>
                  <a:gd name="T0" fmla="*/ 117 w 117"/>
                  <a:gd name="T1" fmla="*/ 21 h 86"/>
                  <a:gd name="T2" fmla="*/ 117 w 117"/>
                  <a:gd name="T3" fmla="*/ 0 h 86"/>
                  <a:gd name="T4" fmla="*/ 4 w 117"/>
                  <a:gd name="T5" fmla="*/ 65 h 86"/>
                  <a:gd name="T6" fmla="*/ 0 w 117"/>
                  <a:gd name="T7" fmla="*/ 62 h 86"/>
                  <a:gd name="T8" fmla="*/ 0 w 117"/>
                  <a:gd name="T9" fmla="*/ 83 h 86"/>
                  <a:gd name="T10" fmla="*/ 4 w 117"/>
                  <a:gd name="T11" fmla="*/ 86 h 86"/>
                  <a:gd name="T12" fmla="*/ 117 w 117"/>
                  <a:gd name="T13" fmla="*/ 21 h 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86">
                    <a:moveTo>
                      <a:pt x="117" y="21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2"/>
                    </a:lnTo>
                    <a:lnTo>
                      <a:pt x="0" y="83"/>
                    </a:lnTo>
                    <a:lnTo>
                      <a:pt x="4" y="86"/>
                    </a:lnTo>
                    <a:lnTo>
                      <a:pt x="117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6" name="Freeform 144"/>
              <p:cNvSpPr>
                <a:spLocks/>
              </p:cNvSpPr>
              <p:nvPr/>
            </p:nvSpPr>
            <p:spPr bwMode="auto">
              <a:xfrm>
                <a:off x="5521" y="5167"/>
                <a:ext cx="201" cy="134"/>
              </a:xfrm>
              <a:custGeom>
                <a:avLst/>
                <a:gdLst>
                  <a:gd name="T0" fmla="*/ 2 w 201"/>
                  <a:gd name="T1" fmla="*/ 0 h 134"/>
                  <a:gd name="T2" fmla="*/ 0 w 201"/>
                  <a:gd name="T3" fmla="*/ 1 h 134"/>
                  <a:gd name="T4" fmla="*/ 0 w 201"/>
                  <a:gd name="T5" fmla="*/ 22 h 134"/>
                  <a:gd name="T6" fmla="*/ 1 w 201"/>
                  <a:gd name="T7" fmla="*/ 22 h 134"/>
                  <a:gd name="T8" fmla="*/ 2 w 201"/>
                  <a:gd name="T9" fmla="*/ 21 h 134"/>
                  <a:gd name="T10" fmla="*/ 201 w 201"/>
                  <a:gd name="T11" fmla="*/ 134 h 134"/>
                  <a:gd name="T12" fmla="*/ 201 w 201"/>
                  <a:gd name="T13" fmla="*/ 113 h 134"/>
                  <a:gd name="T14" fmla="*/ 2 w 201"/>
                  <a:gd name="T15" fmla="*/ 0 h 1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01" h="134">
                    <a:moveTo>
                      <a:pt x="2" y="0"/>
                    </a:moveTo>
                    <a:lnTo>
                      <a:pt x="0" y="1"/>
                    </a:lnTo>
                    <a:lnTo>
                      <a:pt x="0" y="22"/>
                    </a:lnTo>
                    <a:lnTo>
                      <a:pt x="1" y="22"/>
                    </a:lnTo>
                    <a:lnTo>
                      <a:pt x="2" y="21"/>
                    </a:lnTo>
                    <a:lnTo>
                      <a:pt x="201" y="134"/>
                    </a:lnTo>
                    <a:lnTo>
                      <a:pt x="201" y="1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7" name="Freeform 145"/>
              <p:cNvSpPr>
                <a:spLocks/>
              </p:cNvSpPr>
              <p:nvPr/>
            </p:nvSpPr>
            <p:spPr bwMode="auto">
              <a:xfrm>
                <a:off x="5521" y="5161"/>
                <a:ext cx="201" cy="119"/>
              </a:xfrm>
              <a:custGeom>
                <a:avLst/>
                <a:gdLst>
                  <a:gd name="T0" fmla="*/ 0 w 201"/>
                  <a:gd name="T1" fmla="*/ 7 h 119"/>
                  <a:gd name="T2" fmla="*/ 2 w 201"/>
                  <a:gd name="T3" fmla="*/ 6 h 119"/>
                  <a:gd name="T4" fmla="*/ 201 w 201"/>
                  <a:gd name="T5" fmla="*/ 119 h 119"/>
                  <a:gd name="T6" fmla="*/ 201 w 201"/>
                  <a:gd name="T7" fmla="*/ 115 h 119"/>
                  <a:gd name="T8" fmla="*/ 2 w 201"/>
                  <a:gd name="T9" fmla="*/ 0 h 119"/>
                  <a:gd name="T10" fmla="*/ 0 w 201"/>
                  <a:gd name="T11" fmla="*/ 3 h 119"/>
                  <a:gd name="T12" fmla="*/ 0 w 201"/>
                  <a:gd name="T13" fmla="*/ 7 h 1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9">
                    <a:moveTo>
                      <a:pt x="0" y="7"/>
                    </a:moveTo>
                    <a:lnTo>
                      <a:pt x="2" y="6"/>
                    </a:lnTo>
                    <a:lnTo>
                      <a:pt x="201" y="119"/>
                    </a:lnTo>
                    <a:lnTo>
                      <a:pt x="201" y="115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8" name="Freeform 146"/>
              <p:cNvSpPr>
                <a:spLocks/>
              </p:cNvSpPr>
              <p:nvPr/>
            </p:nvSpPr>
            <p:spPr bwMode="auto">
              <a:xfrm>
                <a:off x="5320" y="5164"/>
                <a:ext cx="201" cy="115"/>
              </a:xfrm>
              <a:custGeom>
                <a:avLst/>
                <a:gdLst>
                  <a:gd name="T0" fmla="*/ 201 w 201"/>
                  <a:gd name="T1" fmla="*/ 4 h 115"/>
                  <a:gd name="T2" fmla="*/ 201 w 201"/>
                  <a:gd name="T3" fmla="*/ 0 h 115"/>
                  <a:gd name="T4" fmla="*/ 4 w 201"/>
                  <a:gd name="T5" fmla="*/ 111 h 115"/>
                  <a:gd name="T6" fmla="*/ 0 w 201"/>
                  <a:gd name="T7" fmla="*/ 110 h 115"/>
                  <a:gd name="T8" fmla="*/ 0 w 201"/>
                  <a:gd name="T9" fmla="*/ 114 h 115"/>
                  <a:gd name="T10" fmla="*/ 4 w 201"/>
                  <a:gd name="T11" fmla="*/ 115 h 115"/>
                  <a:gd name="T12" fmla="*/ 201 w 201"/>
                  <a:gd name="T13" fmla="*/ 4 h 1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5">
                    <a:moveTo>
                      <a:pt x="201" y="4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10"/>
                    </a:lnTo>
                    <a:lnTo>
                      <a:pt x="0" y="114"/>
                    </a:lnTo>
                    <a:lnTo>
                      <a:pt x="4" y="115"/>
                    </a:lnTo>
                    <a:lnTo>
                      <a:pt x="201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59" name="Freeform 147"/>
              <p:cNvSpPr>
                <a:spLocks/>
              </p:cNvSpPr>
              <p:nvPr/>
            </p:nvSpPr>
            <p:spPr bwMode="auto">
              <a:xfrm>
                <a:off x="5521" y="5188"/>
                <a:ext cx="203" cy="121"/>
              </a:xfrm>
              <a:custGeom>
                <a:avLst/>
                <a:gdLst>
                  <a:gd name="T0" fmla="*/ 1 w 203"/>
                  <a:gd name="T1" fmla="*/ 1 h 121"/>
                  <a:gd name="T2" fmla="*/ 0 w 203"/>
                  <a:gd name="T3" fmla="*/ 1 h 121"/>
                  <a:gd name="T4" fmla="*/ 0 w 203"/>
                  <a:gd name="T5" fmla="*/ 8 h 121"/>
                  <a:gd name="T6" fmla="*/ 1 w 203"/>
                  <a:gd name="T7" fmla="*/ 7 h 121"/>
                  <a:gd name="T8" fmla="*/ 2 w 203"/>
                  <a:gd name="T9" fmla="*/ 5 h 121"/>
                  <a:gd name="T10" fmla="*/ 203 w 203"/>
                  <a:gd name="T11" fmla="*/ 121 h 121"/>
                  <a:gd name="T12" fmla="*/ 203 w 203"/>
                  <a:gd name="T13" fmla="*/ 115 h 121"/>
                  <a:gd name="T14" fmla="*/ 201 w 203"/>
                  <a:gd name="T15" fmla="*/ 113 h 121"/>
                  <a:gd name="T16" fmla="*/ 2 w 203"/>
                  <a:gd name="T17" fmla="*/ 0 h 121"/>
                  <a:gd name="T18" fmla="*/ 1 w 203"/>
                  <a:gd name="T19" fmla="*/ 1 h 1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03" h="121">
                    <a:moveTo>
                      <a:pt x="1" y="1"/>
                    </a:moveTo>
                    <a:lnTo>
                      <a:pt x="0" y="1"/>
                    </a:lnTo>
                    <a:lnTo>
                      <a:pt x="0" y="8"/>
                    </a:lnTo>
                    <a:lnTo>
                      <a:pt x="1" y="7"/>
                    </a:lnTo>
                    <a:lnTo>
                      <a:pt x="2" y="5"/>
                    </a:lnTo>
                    <a:lnTo>
                      <a:pt x="203" y="121"/>
                    </a:lnTo>
                    <a:lnTo>
                      <a:pt x="203" y="115"/>
                    </a:lnTo>
                    <a:lnTo>
                      <a:pt x="201" y="113"/>
                    </a:lnTo>
                    <a:lnTo>
                      <a:pt x="2" y="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0" name="Freeform 148"/>
              <p:cNvSpPr>
                <a:spLocks/>
              </p:cNvSpPr>
              <p:nvPr/>
            </p:nvSpPr>
            <p:spPr bwMode="auto">
              <a:xfrm>
                <a:off x="5320" y="5189"/>
                <a:ext cx="201" cy="118"/>
              </a:xfrm>
              <a:custGeom>
                <a:avLst/>
                <a:gdLst>
                  <a:gd name="T0" fmla="*/ 201 w 201"/>
                  <a:gd name="T1" fmla="*/ 7 h 118"/>
                  <a:gd name="T2" fmla="*/ 201 w 201"/>
                  <a:gd name="T3" fmla="*/ 0 h 118"/>
                  <a:gd name="T4" fmla="*/ 4 w 201"/>
                  <a:gd name="T5" fmla="*/ 111 h 118"/>
                  <a:gd name="T6" fmla="*/ 0 w 201"/>
                  <a:gd name="T7" fmla="*/ 110 h 118"/>
                  <a:gd name="T8" fmla="*/ 0 w 201"/>
                  <a:gd name="T9" fmla="*/ 115 h 118"/>
                  <a:gd name="T10" fmla="*/ 4 w 201"/>
                  <a:gd name="T11" fmla="*/ 118 h 118"/>
                  <a:gd name="T12" fmla="*/ 201 w 201"/>
                  <a:gd name="T13" fmla="*/ 7 h 1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18">
                    <a:moveTo>
                      <a:pt x="201" y="7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10"/>
                    </a:lnTo>
                    <a:lnTo>
                      <a:pt x="0" y="115"/>
                    </a:lnTo>
                    <a:lnTo>
                      <a:pt x="4" y="118"/>
                    </a:lnTo>
                    <a:lnTo>
                      <a:pt x="201" y="7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1" name="Freeform 149"/>
              <p:cNvSpPr>
                <a:spLocks/>
              </p:cNvSpPr>
              <p:nvPr/>
            </p:nvSpPr>
            <p:spPr bwMode="auto">
              <a:xfrm>
                <a:off x="5320" y="5168"/>
                <a:ext cx="201" cy="132"/>
              </a:xfrm>
              <a:custGeom>
                <a:avLst/>
                <a:gdLst>
                  <a:gd name="T0" fmla="*/ 201 w 201"/>
                  <a:gd name="T1" fmla="*/ 21 h 132"/>
                  <a:gd name="T2" fmla="*/ 201 w 201"/>
                  <a:gd name="T3" fmla="*/ 0 h 132"/>
                  <a:gd name="T4" fmla="*/ 4 w 201"/>
                  <a:gd name="T5" fmla="*/ 111 h 132"/>
                  <a:gd name="T6" fmla="*/ 0 w 201"/>
                  <a:gd name="T7" fmla="*/ 110 h 132"/>
                  <a:gd name="T8" fmla="*/ 0 w 201"/>
                  <a:gd name="T9" fmla="*/ 131 h 132"/>
                  <a:gd name="T10" fmla="*/ 4 w 201"/>
                  <a:gd name="T11" fmla="*/ 132 h 132"/>
                  <a:gd name="T12" fmla="*/ 201 w 201"/>
                  <a:gd name="T13" fmla="*/ 21 h 1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1" h="132">
                    <a:moveTo>
                      <a:pt x="201" y="21"/>
                    </a:moveTo>
                    <a:lnTo>
                      <a:pt x="201" y="0"/>
                    </a:lnTo>
                    <a:lnTo>
                      <a:pt x="4" y="111"/>
                    </a:lnTo>
                    <a:lnTo>
                      <a:pt x="0" y="110"/>
                    </a:lnTo>
                    <a:lnTo>
                      <a:pt x="0" y="131"/>
                    </a:lnTo>
                    <a:lnTo>
                      <a:pt x="4" y="132"/>
                    </a:lnTo>
                    <a:lnTo>
                      <a:pt x="201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2" name="Freeform 150"/>
              <p:cNvSpPr>
                <a:spLocks/>
              </p:cNvSpPr>
              <p:nvPr/>
            </p:nvSpPr>
            <p:spPr bwMode="auto">
              <a:xfrm>
                <a:off x="5722" y="5276"/>
                <a:ext cx="2" cy="27"/>
              </a:xfrm>
              <a:custGeom>
                <a:avLst/>
                <a:gdLst>
                  <a:gd name="T0" fmla="*/ 0 w 2"/>
                  <a:gd name="T1" fmla="*/ 25 h 27"/>
                  <a:gd name="T2" fmla="*/ 2 w 2"/>
                  <a:gd name="T3" fmla="*/ 27 h 27"/>
                  <a:gd name="T4" fmla="*/ 2 w 2"/>
                  <a:gd name="T5" fmla="*/ 2 h 27"/>
                  <a:gd name="T6" fmla="*/ 0 w 2"/>
                  <a:gd name="T7" fmla="*/ 0 h 27"/>
                  <a:gd name="T8" fmla="*/ 0 w 2"/>
                  <a:gd name="T9" fmla="*/ 4 h 27"/>
                  <a:gd name="T10" fmla="*/ 0 w 2"/>
                  <a:gd name="T11" fmla="*/ 25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" h="27">
                    <a:moveTo>
                      <a:pt x="0" y="25"/>
                    </a:moveTo>
                    <a:lnTo>
                      <a:pt x="2" y="27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3" name="Freeform 151"/>
              <p:cNvSpPr>
                <a:spLocks/>
              </p:cNvSpPr>
              <p:nvPr/>
            </p:nvSpPr>
            <p:spPr bwMode="auto">
              <a:xfrm>
                <a:off x="5219" y="5242"/>
                <a:ext cx="101" cy="62"/>
              </a:xfrm>
              <a:custGeom>
                <a:avLst/>
                <a:gdLst>
                  <a:gd name="T0" fmla="*/ 101 w 101"/>
                  <a:gd name="T1" fmla="*/ 62 h 62"/>
                  <a:gd name="T2" fmla="*/ 101 w 101"/>
                  <a:gd name="T3" fmla="*/ 57 h 62"/>
                  <a:gd name="T4" fmla="*/ 4 w 101"/>
                  <a:gd name="T5" fmla="*/ 0 h 62"/>
                  <a:gd name="T6" fmla="*/ 0 w 101"/>
                  <a:gd name="T7" fmla="*/ 1 h 62"/>
                  <a:gd name="T8" fmla="*/ 0 w 101"/>
                  <a:gd name="T9" fmla="*/ 8 h 62"/>
                  <a:gd name="T10" fmla="*/ 4 w 101"/>
                  <a:gd name="T11" fmla="*/ 7 h 62"/>
                  <a:gd name="T12" fmla="*/ 101 w 101"/>
                  <a:gd name="T13" fmla="*/ 62 h 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62">
                    <a:moveTo>
                      <a:pt x="101" y="62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8"/>
                    </a:lnTo>
                    <a:lnTo>
                      <a:pt x="4" y="7"/>
                    </a:lnTo>
                    <a:lnTo>
                      <a:pt x="101" y="62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4" name="Freeform 152"/>
              <p:cNvSpPr>
                <a:spLocks/>
              </p:cNvSpPr>
              <p:nvPr/>
            </p:nvSpPr>
            <p:spPr bwMode="auto">
              <a:xfrm>
                <a:off x="5219" y="5217"/>
                <a:ext cx="101" cy="61"/>
              </a:xfrm>
              <a:custGeom>
                <a:avLst/>
                <a:gdLst>
                  <a:gd name="T0" fmla="*/ 101 w 101"/>
                  <a:gd name="T1" fmla="*/ 61 h 61"/>
                  <a:gd name="T2" fmla="*/ 101 w 101"/>
                  <a:gd name="T3" fmla="*/ 57 h 61"/>
                  <a:gd name="T4" fmla="*/ 4 w 101"/>
                  <a:gd name="T5" fmla="*/ 0 h 61"/>
                  <a:gd name="T6" fmla="*/ 0 w 101"/>
                  <a:gd name="T7" fmla="*/ 1 h 61"/>
                  <a:gd name="T8" fmla="*/ 0 w 101"/>
                  <a:gd name="T9" fmla="*/ 5 h 61"/>
                  <a:gd name="T10" fmla="*/ 4 w 101"/>
                  <a:gd name="T11" fmla="*/ 4 h 61"/>
                  <a:gd name="T12" fmla="*/ 101 w 101"/>
                  <a:gd name="T13" fmla="*/ 61 h 6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61">
                    <a:moveTo>
                      <a:pt x="101" y="61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4" y="4"/>
                    </a:lnTo>
                    <a:lnTo>
                      <a:pt x="101" y="6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5" name="Freeform 153"/>
              <p:cNvSpPr>
                <a:spLocks/>
              </p:cNvSpPr>
              <p:nvPr/>
            </p:nvSpPr>
            <p:spPr bwMode="auto">
              <a:xfrm>
                <a:off x="5219" y="5221"/>
                <a:ext cx="101" cy="78"/>
              </a:xfrm>
              <a:custGeom>
                <a:avLst/>
                <a:gdLst>
                  <a:gd name="T0" fmla="*/ 101 w 101"/>
                  <a:gd name="T1" fmla="*/ 78 h 78"/>
                  <a:gd name="T2" fmla="*/ 101 w 101"/>
                  <a:gd name="T3" fmla="*/ 57 h 78"/>
                  <a:gd name="T4" fmla="*/ 4 w 101"/>
                  <a:gd name="T5" fmla="*/ 0 h 78"/>
                  <a:gd name="T6" fmla="*/ 0 w 101"/>
                  <a:gd name="T7" fmla="*/ 1 h 78"/>
                  <a:gd name="T8" fmla="*/ 0 w 101"/>
                  <a:gd name="T9" fmla="*/ 22 h 78"/>
                  <a:gd name="T10" fmla="*/ 4 w 101"/>
                  <a:gd name="T11" fmla="*/ 21 h 78"/>
                  <a:gd name="T12" fmla="*/ 101 w 101"/>
                  <a:gd name="T13" fmla="*/ 78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1" h="78">
                    <a:moveTo>
                      <a:pt x="101" y="78"/>
                    </a:moveTo>
                    <a:lnTo>
                      <a:pt x="101" y="57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22"/>
                    </a:lnTo>
                    <a:lnTo>
                      <a:pt x="4" y="21"/>
                    </a:lnTo>
                    <a:lnTo>
                      <a:pt x="101" y="78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6" name="Freeform 154"/>
              <p:cNvSpPr>
                <a:spLocks/>
              </p:cNvSpPr>
              <p:nvPr/>
            </p:nvSpPr>
            <p:spPr bwMode="auto">
              <a:xfrm>
                <a:off x="4807" y="5114"/>
                <a:ext cx="295" cy="193"/>
              </a:xfrm>
              <a:custGeom>
                <a:avLst/>
                <a:gdLst>
                  <a:gd name="T0" fmla="*/ 0 w 295"/>
                  <a:gd name="T1" fmla="*/ 0 h 193"/>
                  <a:gd name="T2" fmla="*/ 0 w 295"/>
                  <a:gd name="T3" fmla="*/ 21 h 193"/>
                  <a:gd name="T4" fmla="*/ 295 w 295"/>
                  <a:gd name="T5" fmla="*/ 193 h 193"/>
                  <a:gd name="T6" fmla="*/ 295 w 295"/>
                  <a:gd name="T7" fmla="*/ 172 h 193"/>
                  <a:gd name="T8" fmla="*/ 293 w 295"/>
                  <a:gd name="T9" fmla="*/ 172 h 193"/>
                  <a:gd name="T10" fmla="*/ 293 w 295"/>
                  <a:gd name="T11" fmla="*/ 172 h 193"/>
                  <a:gd name="T12" fmla="*/ 0 w 295"/>
                  <a:gd name="T13" fmla="*/ 0 h 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5" h="193">
                    <a:moveTo>
                      <a:pt x="0" y="0"/>
                    </a:moveTo>
                    <a:lnTo>
                      <a:pt x="0" y="21"/>
                    </a:lnTo>
                    <a:lnTo>
                      <a:pt x="295" y="193"/>
                    </a:lnTo>
                    <a:lnTo>
                      <a:pt x="295" y="172"/>
                    </a:lnTo>
                    <a:lnTo>
                      <a:pt x="293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B1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7" name="Freeform 155"/>
              <p:cNvSpPr>
                <a:spLocks/>
              </p:cNvSpPr>
              <p:nvPr/>
            </p:nvSpPr>
            <p:spPr bwMode="auto">
              <a:xfrm>
                <a:off x="4804" y="5109"/>
                <a:ext cx="3" cy="31"/>
              </a:xfrm>
              <a:custGeom>
                <a:avLst/>
                <a:gdLst>
                  <a:gd name="T0" fmla="*/ 3 w 3"/>
                  <a:gd name="T1" fmla="*/ 26 h 31"/>
                  <a:gd name="T2" fmla="*/ 3 w 3"/>
                  <a:gd name="T3" fmla="*/ 5 h 31"/>
                  <a:gd name="T4" fmla="*/ 3 w 3"/>
                  <a:gd name="T5" fmla="*/ 1 h 31"/>
                  <a:gd name="T6" fmla="*/ 0 w 3"/>
                  <a:gd name="T7" fmla="*/ 0 h 31"/>
                  <a:gd name="T8" fmla="*/ 2 w 3"/>
                  <a:gd name="T9" fmla="*/ 31 h 31"/>
                  <a:gd name="T10" fmla="*/ 3 w 3"/>
                  <a:gd name="T11" fmla="*/ 31 h 31"/>
                  <a:gd name="T12" fmla="*/ 3 w 3"/>
                  <a:gd name="T13" fmla="*/ 26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" h="31">
                    <a:moveTo>
                      <a:pt x="3" y="26"/>
                    </a:moveTo>
                    <a:lnTo>
                      <a:pt x="3" y="5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2" y="31"/>
                    </a:lnTo>
                    <a:lnTo>
                      <a:pt x="3" y="31"/>
                    </a:lnTo>
                    <a:lnTo>
                      <a:pt x="3" y="26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8" name="Freeform 156"/>
              <p:cNvSpPr>
                <a:spLocks/>
              </p:cNvSpPr>
              <p:nvPr/>
            </p:nvSpPr>
            <p:spPr bwMode="auto">
              <a:xfrm>
                <a:off x="4807" y="5135"/>
                <a:ext cx="295" cy="177"/>
              </a:xfrm>
              <a:custGeom>
                <a:avLst/>
                <a:gdLst>
                  <a:gd name="T0" fmla="*/ 0 w 295"/>
                  <a:gd name="T1" fmla="*/ 0 h 177"/>
                  <a:gd name="T2" fmla="*/ 0 w 295"/>
                  <a:gd name="T3" fmla="*/ 5 h 177"/>
                  <a:gd name="T4" fmla="*/ 295 w 295"/>
                  <a:gd name="T5" fmla="*/ 177 h 177"/>
                  <a:gd name="T6" fmla="*/ 295 w 295"/>
                  <a:gd name="T7" fmla="*/ 172 h 177"/>
                  <a:gd name="T8" fmla="*/ 0 w 295"/>
                  <a:gd name="T9" fmla="*/ 0 h 1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5" h="177">
                    <a:moveTo>
                      <a:pt x="0" y="0"/>
                    </a:moveTo>
                    <a:lnTo>
                      <a:pt x="0" y="5"/>
                    </a:lnTo>
                    <a:lnTo>
                      <a:pt x="295" y="177"/>
                    </a:lnTo>
                    <a:lnTo>
                      <a:pt x="295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69" name="Freeform 157"/>
              <p:cNvSpPr>
                <a:spLocks/>
              </p:cNvSpPr>
              <p:nvPr/>
            </p:nvSpPr>
            <p:spPr bwMode="auto">
              <a:xfrm>
                <a:off x="4807" y="5110"/>
                <a:ext cx="295" cy="176"/>
              </a:xfrm>
              <a:custGeom>
                <a:avLst/>
                <a:gdLst>
                  <a:gd name="T0" fmla="*/ 0 w 295"/>
                  <a:gd name="T1" fmla="*/ 0 h 176"/>
                  <a:gd name="T2" fmla="*/ 0 w 295"/>
                  <a:gd name="T3" fmla="*/ 4 h 176"/>
                  <a:gd name="T4" fmla="*/ 293 w 295"/>
                  <a:gd name="T5" fmla="*/ 176 h 176"/>
                  <a:gd name="T6" fmla="*/ 293 w 295"/>
                  <a:gd name="T7" fmla="*/ 176 h 176"/>
                  <a:gd name="T8" fmla="*/ 295 w 295"/>
                  <a:gd name="T9" fmla="*/ 176 h 176"/>
                  <a:gd name="T10" fmla="*/ 295 w 295"/>
                  <a:gd name="T11" fmla="*/ 172 h 176"/>
                  <a:gd name="T12" fmla="*/ 293 w 295"/>
                  <a:gd name="T13" fmla="*/ 172 h 176"/>
                  <a:gd name="T14" fmla="*/ 293 w 295"/>
                  <a:gd name="T15" fmla="*/ 172 h 176"/>
                  <a:gd name="T16" fmla="*/ 0 w 295"/>
                  <a:gd name="T17" fmla="*/ 0 h 17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95" h="176">
                    <a:moveTo>
                      <a:pt x="0" y="0"/>
                    </a:moveTo>
                    <a:lnTo>
                      <a:pt x="0" y="4"/>
                    </a:lnTo>
                    <a:lnTo>
                      <a:pt x="293" y="176"/>
                    </a:lnTo>
                    <a:lnTo>
                      <a:pt x="295" y="176"/>
                    </a:lnTo>
                    <a:lnTo>
                      <a:pt x="295" y="172"/>
                    </a:lnTo>
                    <a:lnTo>
                      <a:pt x="293" y="1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0" name="Freeform 158"/>
              <p:cNvSpPr>
                <a:spLocks/>
              </p:cNvSpPr>
              <p:nvPr/>
            </p:nvSpPr>
            <p:spPr bwMode="auto">
              <a:xfrm>
                <a:off x="5102" y="5243"/>
                <a:ext cx="117" cy="72"/>
              </a:xfrm>
              <a:custGeom>
                <a:avLst/>
                <a:gdLst>
                  <a:gd name="T0" fmla="*/ 117 w 117"/>
                  <a:gd name="T1" fmla="*/ 7 h 72"/>
                  <a:gd name="T2" fmla="*/ 117 w 117"/>
                  <a:gd name="T3" fmla="*/ 0 h 72"/>
                  <a:gd name="T4" fmla="*/ 4 w 117"/>
                  <a:gd name="T5" fmla="*/ 66 h 72"/>
                  <a:gd name="T6" fmla="*/ 0 w 117"/>
                  <a:gd name="T7" fmla="*/ 64 h 72"/>
                  <a:gd name="T8" fmla="*/ 0 w 117"/>
                  <a:gd name="T9" fmla="*/ 69 h 72"/>
                  <a:gd name="T10" fmla="*/ 4 w 117"/>
                  <a:gd name="T11" fmla="*/ 72 h 72"/>
                  <a:gd name="T12" fmla="*/ 117 w 117"/>
                  <a:gd name="T13" fmla="*/ 7 h 7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72">
                    <a:moveTo>
                      <a:pt x="117" y="7"/>
                    </a:moveTo>
                    <a:lnTo>
                      <a:pt x="117" y="0"/>
                    </a:lnTo>
                    <a:lnTo>
                      <a:pt x="4" y="66"/>
                    </a:lnTo>
                    <a:lnTo>
                      <a:pt x="0" y="64"/>
                    </a:lnTo>
                    <a:lnTo>
                      <a:pt x="0" y="69"/>
                    </a:lnTo>
                    <a:lnTo>
                      <a:pt x="4" y="72"/>
                    </a:lnTo>
                    <a:lnTo>
                      <a:pt x="117" y="7"/>
                    </a:lnTo>
                    <a:close/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1" name="Freeform 159"/>
              <p:cNvSpPr>
                <a:spLocks/>
              </p:cNvSpPr>
              <p:nvPr/>
            </p:nvSpPr>
            <p:spPr bwMode="auto">
              <a:xfrm>
                <a:off x="5102" y="5218"/>
                <a:ext cx="117" cy="70"/>
              </a:xfrm>
              <a:custGeom>
                <a:avLst/>
                <a:gdLst>
                  <a:gd name="T0" fmla="*/ 117 w 117"/>
                  <a:gd name="T1" fmla="*/ 4 h 70"/>
                  <a:gd name="T2" fmla="*/ 117 w 117"/>
                  <a:gd name="T3" fmla="*/ 0 h 70"/>
                  <a:gd name="T4" fmla="*/ 4 w 117"/>
                  <a:gd name="T5" fmla="*/ 65 h 70"/>
                  <a:gd name="T6" fmla="*/ 0 w 117"/>
                  <a:gd name="T7" fmla="*/ 64 h 70"/>
                  <a:gd name="T8" fmla="*/ 0 w 117"/>
                  <a:gd name="T9" fmla="*/ 68 h 70"/>
                  <a:gd name="T10" fmla="*/ 4 w 117"/>
                  <a:gd name="T11" fmla="*/ 70 h 70"/>
                  <a:gd name="T12" fmla="*/ 117 w 117"/>
                  <a:gd name="T13" fmla="*/ 4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70">
                    <a:moveTo>
                      <a:pt x="117" y="4"/>
                    </a:moveTo>
                    <a:lnTo>
                      <a:pt x="117" y="0"/>
                    </a:lnTo>
                    <a:lnTo>
                      <a:pt x="4" y="65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70"/>
                    </a:lnTo>
                    <a:lnTo>
                      <a:pt x="117" y="4"/>
                    </a:lnTo>
                    <a:close/>
                  </a:path>
                </a:pathLst>
              </a:custGeom>
              <a:solidFill>
                <a:srgbClr val="7076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2" name="Freeform 160"/>
              <p:cNvSpPr>
                <a:spLocks/>
              </p:cNvSpPr>
              <p:nvPr/>
            </p:nvSpPr>
            <p:spPr bwMode="auto">
              <a:xfrm>
                <a:off x="5102" y="5222"/>
                <a:ext cx="117" cy="87"/>
              </a:xfrm>
              <a:custGeom>
                <a:avLst/>
                <a:gdLst>
                  <a:gd name="T0" fmla="*/ 117 w 117"/>
                  <a:gd name="T1" fmla="*/ 21 h 87"/>
                  <a:gd name="T2" fmla="*/ 117 w 117"/>
                  <a:gd name="T3" fmla="*/ 0 h 87"/>
                  <a:gd name="T4" fmla="*/ 4 w 117"/>
                  <a:gd name="T5" fmla="*/ 66 h 87"/>
                  <a:gd name="T6" fmla="*/ 0 w 117"/>
                  <a:gd name="T7" fmla="*/ 64 h 87"/>
                  <a:gd name="T8" fmla="*/ 0 w 117"/>
                  <a:gd name="T9" fmla="*/ 85 h 87"/>
                  <a:gd name="T10" fmla="*/ 4 w 117"/>
                  <a:gd name="T11" fmla="*/ 87 h 87"/>
                  <a:gd name="T12" fmla="*/ 117 w 117"/>
                  <a:gd name="T13" fmla="*/ 21 h 8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" h="87">
                    <a:moveTo>
                      <a:pt x="117" y="21"/>
                    </a:moveTo>
                    <a:lnTo>
                      <a:pt x="117" y="0"/>
                    </a:lnTo>
                    <a:lnTo>
                      <a:pt x="4" y="66"/>
                    </a:lnTo>
                    <a:lnTo>
                      <a:pt x="0" y="64"/>
                    </a:lnTo>
                    <a:lnTo>
                      <a:pt x="0" y="85"/>
                    </a:lnTo>
                    <a:lnTo>
                      <a:pt x="4" y="87"/>
                    </a:lnTo>
                    <a:lnTo>
                      <a:pt x="117" y="21"/>
                    </a:lnTo>
                    <a:close/>
                  </a:path>
                </a:pathLst>
              </a:custGeom>
              <a:solidFill>
                <a:srgbClr val="818A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3" name="Freeform 161"/>
              <p:cNvSpPr>
                <a:spLocks/>
              </p:cNvSpPr>
              <p:nvPr/>
            </p:nvSpPr>
            <p:spPr bwMode="auto">
              <a:xfrm>
                <a:off x="5362" y="4842"/>
                <a:ext cx="89" cy="80"/>
              </a:xfrm>
              <a:custGeom>
                <a:avLst/>
                <a:gdLst>
                  <a:gd name="T0" fmla="*/ 86 w 67"/>
                  <a:gd name="T1" fmla="*/ 47 h 61"/>
                  <a:gd name="T2" fmla="*/ 84 w 67"/>
                  <a:gd name="T3" fmla="*/ 41 h 61"/>
                  <a:gd name="T4" fmla="*/ 73 w 67"/>
                  <a:gd name="T5" fmla="*/ 29 h 61"/>
                  <a:gd name="T6" fmla="*/ 43 w 67"/>
                  <a:gd name="T7" fmla="*/ 12 h 61"/>
                  <a:gd name="T8" fmla="*/ 31 w 67"/>
                  <a:gd name="T9" fmla="*/ 5 h 61"/>
                  <a:gd name="T10" fmla="*/ 28 w 67"/>
                  <a:gd name="T11" fmla="*/ 4 h 61"/>
                  <a:gd name="T12" fmla="*/ 19 w 67"/>
                  <a:gd name="T13" fmla="*/ 1 h 61"/>
                  <a:gd name="T14" fmla="*/ 13 w 67"/>
                  <a:gd name="T15" fmla="*/ 1 h 61"/>
                  <a:gd name="T16" fmla="*/ 8 w 67"/>
                  <a:gd name="T17" fmla="*/ 1 h 61"/>
                  <a:gd name="T18" fmla="*/ 5 w 67"/>
                  <a:gd name="T19" fmla="*/ 1 h 61"/>
                  <a:gd name="T20" fmla="*/ 5 w 67"/>
                  <a:gd name="T21" fmla="*/ 1 h 61"/>
                  <a:gd name="T22" fmla="*/ 4 w 67"/>
                  <a:gd name="T23" fmla="*/ 3 h 61"/>
                  <a:gd name="T24" fmla="*/ 3 w 67"/>
                  <a:gd name="T25" fmla="*/ 3 h 61"/>
                  <a:gd name="T26" fmla="*/ 1 w 67"/>
                  <a:gd name="T27" fmla="*/ 3 h 61"/>
                  <a:gd name="T28" fmla="*/ 1 w 67"/>
                  <a:gd name="T29" fmla="*/ 3 h 61"/>
                  <a:gd name="T30" fmla="*/ 0 w 67"/>
                  <a:gd name="T31" fmla="*/ 3 h 61"/>
                  <a:gd name="T32" fmla="*/ 0 w 67"/>
                  <a:gd name="T33" fmla="*/ 3 h 61"/>
                  <a:gd name="T34" fmla="*/ 0 w 67"/>
                  <a:gd name="T35" fmla="*/ 54 h 61"/>
                  <a:gd name="T36" fmla="*/ 45 w 67"/>
                  <a:gd name="T37" fmla="*/ 80 h 61"/>
                  <a:gd name="T38" fmla="*/ 89 w 67"/>
                  <a:gd name="T39" fmla="*/ 54 h 61"/>
                  <a:gd name="T40" fmla="*/ 88 w 67"/>
                  <a:gd name="T41" fmla="*/ 49 h 61"/>
                  <a:gd name="T42" fmla="*/ 88 w 67"/>
                  <a:gd name="T43" fmla="*/ 49 h 61"/>
                  <a:gd name="T44" fmla="*/ 86 w 67"/>
                  <a:gd name="T45" fmla="*/ 47 h 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7" h="61">
                    <a:moveTo>
                      <a:pt x="65" y="36"/>
                    </a:moveTo>
                    <a:cubicBezTo>
                      <a:pt x="65" y="34"/>
                      <a:pt x="64" y="32"/>
                      <a:pt x="63" y="31"/>
                    </a:cubicBezTo>
                    <a:cubicBezTo>
                      <a:pt x="61" y="27"/>
                      <a:pt x="58" y="24"/>
                      <a:pt x="55" y="22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4"/>
                      <a:pt x="22" y="3"/>
                      <a:pt x="21" y="3"/>
                    </a:cubicBezTo>
                    <a:cubicBezTo>
                      <a:pt x="19" y="2"/>
                      <a:pt x="16" y="1"/>
                      <a:pt x="14" y="1"/>
                    </a:cubicBezTo>
                    <a:cubicBezTo>
                      <a:pt x="13" y="1"/>
                      <a:pt x="12" y="0"/>
                      <a:pt x="10" y="1"/>
                    </a:cubicBezTo>
                    <a:cubicBezTo>
                      <a:pt x="9" y="1"/>
                      <a:pt x="8" y="1"/>
                      <a:pt x="6" y="1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0"/>
                      <a:pt x="66" y="39"/>
                      <a:pt x="66" y="37"/>
                    </a:cubicBezTo>
                    <a:cubicBezTo>
                      <a:pt x="66" y="37"/>
                      <a:pt x="66" y="37"/>
                      <a:pt x="66" y="37"/>
                    </a:cubicBezTo>
                    <a:cubicBezTo>
                      <a:pt x="66" y="36"/>
                      <a:pt x="66" y="36"/>
                      <a:pt x="65" y="36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4" name="Freeform 162"/>
              <p:cNvSpPr>
                <a:spLocks/>
              </p:cNvSpPr>
              <p:nvPr/>
            </p:nvSpPr>
            <p:spPr bwMode="auto">
              <a:xfrm>
                <a:off x="5404" y="4852"/>
                <a:ext cx="69" cy="72"/>
              </a:xfrm>
              <a:custGeom>
                <a:avLst/>
                <a:gdLst>
                  <a:gd name="T0" fmla="*/ 41 w 52"/>
                  <a:gd name="T1" fmla="*/ 31 h 54"/>
                  <a:gd name="T2" fmla="*/ 44 w 52"/>
                  <a:gd name="T3" fmla="*/ 37 h 54"/>
                  <a:gd name="T4" fmla="*/ 45 w 52"/>
                  <a:gd name="T5" fmla="*/ 39 h 54"/>
                  <a:gd name="T6" fmla="*/ 45 w 52"/>
                  <a:gd name="T7" fmla="*/ 39 h 54"/>
                  <a:gd name="T8" fmla="*/ 46 w 52"/>
                  <a:gd name="T9" fmla="*/ 44 h 54"/>
                  <a:gd name="T10" fmla="*/ 3 w 52"/>
                  <a:gd name="T11" fmla="*/ 71 h 54"/>
                  <a:gd name="T12" fmla="*/ 8 w 52"/>
                  <a:gd name="T13" fmla="*/ 72 h 54"/>
                  <a:gd name="T14" fmla="*/ 69 w 52"/>
                  <a:gd name="T15" fmla="*/ 37 h 54"/>
                  <a:gd name="T16" fmla="*/ 5 w 52"/>
                  <a:gd name="T17" fmla="*/ 0 h 54"/>
                  <a:gd name="T18" fmla="*/ 0 w 52"/>
                  <a:gd name="T19" fmla="*/ 1 h 54"/>
                  <a:gd name="T20" fmla="*/ 31 w 52"/>
                  <a:gd name="T21" fmla="*/ 19 h 54"/>
                  <a:gd name="T22" fmla="*/ 41 w 52"/>
                  <a:gd name="T23" fmla="*/ 31 h 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2" h="54">
                    <a:moveTo>
                      <a:pt x="31" y="23"/>
                    </a:moveTo>
                    <a:cubicBezTo>
                      <a:pt x="32" y="24"/>
                      <a:pt x="33" y="26"/>
                      <a:pt x="33" y="28"/>
                    </a:cubicBezTo>
                    <a:cubicBezTo>
                      <a:pt x="34" y="28"/>
                      <a:pt x="34" y="28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4" y="31"/>
                      <a:pt x="35" y="32"/>
                      <a:pt x="35" y="33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52" y="28"/>
                      <a:pt x="52" y="28"/>
                      <a:pt x="52" y="28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6"/>
                      <a:pt x="29" y="19"/>
                      <a:pt x="31" y="23"/>
                    </a:cubicBez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5" name="Freeform 163"/>
              <p:cNvSpPr>
                <a:spLocks/>
              </p:cNvSpPr>
              <p:nvPr/>
            </p:nvSpPr>
            <p:spPr bwMode="auto">
              <a:xfrm>
                <a:off x="5362" y="4845"/>
                <a:ext cx="73" cy="52"/>
              </a:xfrm>
              <a:custGeom>
                <a:avLst/>
                <a:gdLst>
                  <a:gd name="T0" fmla="*/ 73 w 55"/>
                  <a:gd name="T1" fmla="*/ 27 h 40"/>
                  <a:gd name="T2" fmla="*/ 65 w 55"/>
                  <a:gd name="T3" fmla="*/ 23 h 40"/>
                  <a:gd name="T4" fmla="*/ 65 w 55"/>
                  <a:gd name="T5" fmla="*/ 23 h 40"/>
                  <a:gd name="T6" fmla="*/ 57 w 55"/>
                  <a:gd name="T7" fmla="*/ 22 h 40"/>
                  <a:gd name="T8" fmla="*/ 54 w 55"/>
                  <a:gd name="T9" fmla="*/ 22 h 40"/>
                  <a:gd name="T10" fmla="*/ 45 w 55"/>
                  <a:gd name="T11" fmla="*/ 25 h 40"/>
                  <a:gd name="T12" fmla="*/ 45 w 55"/>
                  <a:gd name="T13" fmla="*/ 25 h 40"/>
                  <a:gd name="T14" fmla="*/ 1 w 55"/>
                  <a:gd name="T15" fmla="*/ 0 h 40"/>
                  <a:gd name="T16" fmla="*/ 0 w 55"/>
                  <a:gd name="T17" fmla="*/ 0 h 40"/>
                  <a:gd name="T18" fmla="*/ 0 w 55"/>
                  <a:gd name="T19" fmla="*/ 0 h 40"/>
                  <a:gd name="T20" fmla="*/ 0 w 55"/>
                  <a:gd name="T21" fmla="*/ 52 h 40"/>
                  <a:gd name="T22" fmla="*/ 0 w 55"/>
                  <a:gd name="T23" fmla="*/ 52 h 40"/>
                  <a:gd name="T24" fmla="*/ 0 w 55"/>
                  <a:gd name="T25" fmla="*/ 1 h 40"/>
                  <a:gd name="T26" fmla="*/ 45 w 55"/>
                  <a:gd name="T27" fmla="*/ 26 h 40"/>
                  <a:gd name="T28" fmla="*/ 45 w 55"/>
                  <a:gd name="T29" fmla="*/ 26 h 40"/>
                  <a:gd name="T30" fmla="*/ 54 w 55"/>
                  <a:gd name="T31" fmla="*/ 23 h 40"/>
                  <a:gd name="T32" fmla="*/ 58 w 55"/>
                  <a:gd name="T33" fmla="*/ 23 h 40"/>
                  <a:gd name="T34" fmla="*/ 73 w 55"/>
                  <a:gd name="T35" fmla="*/ 27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5" h="40">
                    <a:moveTo>
                      <a:pt x="55" y="21"/>
                    </a:moveTo>
                    <a:cubicBezTo>
                      <a:pt x="49" y="18"/>
                      <a:pt x="49" y="18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7" y="17"/>
                      <a:pt x="45" y="17"/>
                      <a:pt x="43" y="17"/>
                    </a:cubicBezTo>
                    <a:cubicBezTo>
                      <a:pt x="42" y="17"/>
                      <a:pt x="42" y="17"/>
                      <a:pt x="41" y="17"/>
                    </a:cubicBezTo>
                    <a:cubicBezTo>
                      <a:pt x="39" y="18"/>
                      <a:pt x="37" y="18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6" y="19"/>
                      <a:pt x="39" y="19"/>
                      <a:pt x="41" y="18"/>
                    </a:cubicBezTo>
                    <a:cubicBezTo>
                      <a:pt x="42" y="18"/>
                      <a:pt x="43" y="18"/>
                      <a:pt x="44" y="18"/>
                    </a:cubicBezTo>
                    <a:cubicBezTo>
                      <a:pt x="48" y="18"/>
                      <a:pt x="52" y="19"/>
                      <a:pt x="55" y="2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6" name="Freeform 164"/>
              <p:cNvSpPr>
                <a:spLocks/>
              </p:cNvSpPr>
              <p:nvPr/>
            </p:nvSpPr>
            <p:spPr bwMode="auto">
              <a:xfrm>
                <a:off x="5363" y="4843"/>
                <a:ext cx="64" cy="27"/>
              </a:xfrm>
              <a:custGeom>
                <a:avLst/>
                <a:gdLst>
                  <a:gd name="T0" fmla="*/ 44 w 48"/>
                  <a:gd name="T1" fmla="*/ 27 h 20"/>
                  <a:gd name="T2" fmla="*/ 44 w 48"/>
                  <a:gd name="T3" fmla="*/ 27 h 20"/>
                  <a:gd name="T4" fmla="*/ 53 w 48"/>
                  <a:gd name="T5" fmla="*/ 24 h 20"/>
                  <a:gd name="T6" fmla="*/ 56 w 48"/>
                  <a:gd name="T7" fmla="*/ 24 h 20"/>
                  <a:gd name="T8" fmla="*/ 64 w 48"/>
                  <a:gd name="T9" fmla="*/ 26 h 20"/>
                  <a:gd name="T10" fmla="*/ 64 w 48"/>
                  <a:gd name="T11" fmla="*/ 26 h 20"/>
                  <a:gd name="T12" fmla="*/ 29 w 48"/>
                  <a:gd name="T13" fmla="*/ 4 h 20"/>
                  <a:gd name="T14" fmla="*/ 27 w 48"/>
                  <a:gd name="T15" fmla="*/ 3 h 20"/>
                  <a:gd name="T16" fmla="*/ 12 w 48"/>
                  <a:gd name="T17" fmla="*/ 0 h 20"/>
                  <a:gd name="T18" fmla="*/ 7 w 48"/>
                  <a:gd name="T19" fmla="*/ 0 h 20"/>
                  <a:gd name="T20" fmla="*/ 4 w 48"/>
                  <a:gd name="T21" fmla="*/ 0 h 20"/>
                  <a:gd name="T22" fmla="*/ 4 w 48"/>
                  <a:gd name="T23" fmla="*/ 0 h 20"/>
                  <a:gd name="T24" fmla="*/ 1 w 48"/>
                  <a:gd name="T25" fmla="*/ 1 h 20"/>
                  <a:gd name="T26" fmla="*/ 1 w 48"/>
                  <a:gd name="T27" fmla="*/ 1 h 20"/>
                  <a:gd name="T28" fmla="*/ 0 w 48"/>
                  <a:gd name="T29" fmla="*/ 1 h 20"/>
                  <a:gd name="T30" fmla="*/ 44 w 48"/>
                  <a:gd name="T31" fmla="*/ 27 h 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" h="20">
                    <a:moveTo>
                      <a:pt x="33" y="20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6" y="19"/>
                      <a:pt x="38" y="19"/>
                      <a:pt x="40" y="18"/>
                    </a:cubicBezTo>
                    <a:cubicBezTo>
                      <a:pt x="41" y="18"/>
                      <a:pt x="41" y="18"/>
                      <a:pt x="42" y="18"/>
                    </a:cubicBezTo>
                    <a:cubicBezTo>
                      <a:pt x="44" y="18"/>
                      <a:pt x="46" y="18"/>
                      <a:pt x="48" y="19"/>
                    </a:cubicBezTo>
                    <a:cubicBezTo>
                      <a:pt x="48" y="19"/>
                      <a:pt x="48" y="19"/>
                      <a:pt x="48" y="19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3"/>
                      <a:pt x="21" y="3"/>
                      <a:pt x="20" y="2"/>
                    </a:cubicBezTo>
                    <a:cubicBezTo>
                      <a:pt x="17" y="1"/>
                      <a:pt x="13" y="0"/>
                      <a:pt x="9" y="0"/>
                    </a:cubicBezTo>
                    <a:cubicBezTo>
                      <a:pt x="8" y="0"/>
                      <a:pt x="7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7" name="Freeform 165"/>
              <p:cNvSpPr>
                <a:spLocks noEditPoints="1"/>
              </p:cNvSpPr>
              <p:nvPr/>
            </p:nvSpPr>
            <p:spPr bwMode="auto">
              <a:xfrm>
                <a:off x="5362" y="4846"/>
                <a:ext cx="45" cy="76"/>
              </a:xfrm>
              <a:custGeom>
                <a:avLst/>
                <a:gdLst>
                  <a:gd name="T0" fmla="*/ 0 w 45"/>
                  <a:gd name="T1" fmla="*/ 0 h 76"/>
                  <a:gd name="T2" fmla="*/ 0 w 45"/>
                  <a:gd name="T3" fmla="*/ 51 h 76"/>
                  <a:gd name="T4" fmla="*/ 45 w 45"/>
                  <a:gd name="T5" fmla="*/ 76 h 76"/>
                  <a:gd name="T6" fmla="*/ 45 w 45"/>
                  <a:gd name="T7" fmla="*/ 25 h 76"/>
                  <a:gd name="T8" fmla="*/ 0 w 45"/>
                  <a:gd name="T9" fmla="*/ 0 h 76"/>
                  <a:gd name="T10" fmla="*/ 7 w 45"/>
                  <a:gd name="T11" fmla="*/ 6 h 76"/>
                  <a:gd name="T12" fmla="*/ 9 w 45"/>
                  <a:gd name="T13" fmla="*/ 9 h 76"/>
                  <a:gd name="T14" fmla="*/ 38 w 45"/>
                  <a:gd name="T15" fmla="*/ 25 h 76"/>
                  <a:gd name="T16" fmla="*/ 41 w 45"/>
                  <a:gd name="T17" fmla="*/ 26 h 76"/>
                  <a:gd name="T18" fmla="*/ 41 w 45"/>
                  <a:gd name="T19" fmla="*/ 28 h 76"/>
                  <a:gd name="T20" fmla="*/ 41 w 45"/>
                  <a:gd name="T21" fmla="*/ 28 h 76"/>
                  <a:gd name="T22" fmla="*/ 41 w 45"/>
                  <a:gd name="T23" fmla="*/ 72 h 76"/>
                  <a:gd name="T24" fmla="*/ 4 w 45"/>
                  <a:gd name="T25" fmla="*/ 50 h 76"/>
                  <a:gd name="T26" fmla="*/ 4 w 45"/>
                  <a:gd name="T27" fmla="*/ 49 h 76"/>
                  <a:gd name="T28" fmla="*/ 3 w 45"/>
                  <a:gd name="T29" fmla="*/ 49 h 76"/>
                  <a:gd name="T30" fmla="*/ 3 w 45"/>
                  <a:gd name="T31" fmla="*/ 5 h 76"/>
                  <a:gd name="T32" fmla="*/ 7 w 45"/>
                  <a:gd name="T33" fmla="*/ 6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76">
                    <a:moveTo>
                      <a:pt x="0" y="0"/>
                    </a:moveTo>
                    <a:lnTo>
                      <a:pt x="0" y="51"/>
                    </a:lnTo>
                    <a:lnTo>
                      <a:pt x="45" y="76"/>
                    </a:lnTo>
                    <a:lnTo>
                      <a:pt x="45" y="25"/>
                    </a:lnTo>
                    <a:lnTo>
                      <a:pt x="0" y="0"/>
                    </a:lnTo>
                    <a:close/>
                    <a:moveTo>
                      <a:pt x="7" y="6"/>
                    </a:moveTo>
                    <a:lnTo>
                      <a:pt x="9" y="9"/>
                    </a:lnTo>
                    <a:lnTo>
                      <a:pt x="38" y="25"/>
                    </a:lnTo>
                    <a:lnTo>
                      <a:pt x="41" y="26"/>
                    </a:lnTo>
                    <a:lnTo>
                      <a:pt x="41" y="28"/>
                    </a:lnTo>
                    <a:lnTo>
                      <a:pt x="41" y="72"/>
                    </a:lnTo>
                    <a:lnTo>
                      <a:pt x="4" y="50"/>
                    </a:lnTo>
                    <a:lnTo>
                      <a:pt x="4" y="49"/>
                    </a:lnTo>
                    <a:lnTo>
                      <a:pt x="3" y="49"/>
                    </a:lnTo>
                    <a:lnTo>
                      <a:pt x="3" y="5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8" name="Freeform 166"/>
              <p:cNvSpPr>
                <a:spLocks/>
              </p:cNvSpPr>
              <p:nvPr/>
            </p:nvSpPr>
            <p:spPr bwMode="auto">
              <a:xfrm>
                <a:off x="5365" y="4851"/>
                <a:ext cx="4" cy="44"/>
              </a:xfrm>
              <a:custGeom>
                <a:avLst/>
                <a:gdLst>
                  <a:gd name="T0" fmla="*/ 4 w 4"/>
                  <a:gd name="T1" fmla="*/ 5 h 44"/>
                  <a:gd name="T2" fmla="*/ 4 w 4"/>
                  <a:gd name="T3" fmla="*/ 1 h 44"/>
                  <a:gd name="T4" fmla="*/ 0 w 4"/>
                  <a:gd name="T5" fmla="*/ 0 h 44"/>
                  <a:gd name="T6" fmla="*/ 0 w 4"/>
                  <a:gd name="T7" fmla="*/ 44 h 44"/>
                  <a:gd name="T8" fmla="*/ 4 w 4"/>
                  <a:gd name="T9" fmla="*/ 41 h 44"/>
                  <a:gd name="T10" fmla="*/ 4 w 4"/>
                  <a:gd name="T11" fmla="*/ 5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44">
                    <a:moveTo>
                      <a:pt x="4" y="5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4" y="41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79" name="Freeform 167"/>
              <p:cNvSpPr>
                <a:spLocks/>
              </p:cNvSpPr>
              <p:nvPr/>
            </p:nvSpPr>
            <p:spPr bwMode="auto">
              <a:xfrm>
                <a:off x="5369" y="4852"/>
                <a:ext cx="2" cy="7"/>
              </a:xfrm>
              <a:custGeom>
                <a:avLst/>
                <a:gdLst>
                  <a:gd name="T0" fmla="*/ 0 w 2"/>
                  <a:gd name="T1" fmla="*/ 0 h 7"/>
                  <a:gd name="T2" fmla="*/ 0 w 2"/>
                  <a:gd name="T3" fmla="*/ 4 h 7"/>
                  <a:gd name="T4" fmla="*/ 2 w 2"/>
                  <a:gd name="T5" fmla="*/ 7 h 7"/>
                  <a:gd name="T6" fmla="*/ 2 w 2"/>
                  <a:gd name="T7" fmla="*/ 3 h 7"/>
                  <a:gd name="T8" fmla="*/ 0 w 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7">
                    <a:moveTo>
                      <a:pt x="0" y="0"/>
                    </a:moveTo>
                    <a:lnTo>
                      <a:pt x="0" y="4"/>
                    </a:lnTo>
                    <a:lnTo>
                      <a:pt x="2" y="7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0" name="Freeform 168"/>
              <p:cNvSpPr>
                <a:spLocks/>
              </p:cNvSpPr>
              <p:nvPr/>
            </p:nvSpPr>
            <p:spPr bwMode="auto">
              <a:xfrm>
                <a:off x="5371" y="4855"/>
                <a:ext cx="29" cy="25"/>
              </a:xfrm>
              <a:custGeom>
                <a:avLst/>
                <a:gdLst>
                  <a:gd name="T0" fmla="*/ 0 w 29"/>
                  <a:gd name="T1" fmla="*/ 4 h 25"/>
                  <a:gd name="T2" fmla="*/ 15 w 29"/>
                  <a:gd name="T3" fmla="*/ 25 h 25"/>
                  <a:gd name="T4" fmla="*/ 29 w 29"/>
                  <a:gd name="T5" fmla="*/ 16 h 25"/>
                  <a:gd name="T6" fmla="*/ 0 w 29"/>
                  <a:gd name="T7" fmla="*/ 0 h 25"/>
                  <a:gd name="T8" fmla="*/ 0 w 29"/>
                  <a:gd name="T9" fmla="*/ 4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5">
                    <a:moveTo>
                      <a:pt x="0" y="4"/>
                    </a:moveTo>
                    <a:lnTo>
                      <a:pt x="15" y="25"/>
                    </a:lnTo>
                    <a:lnTo>
                      <a:pt x="29" y="16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1" name="Freeform 169"/>
              <p:cNvSpPr>
                <a:spLocks/>
              </p:cNvSpPr>
              <p:nvPr/>
            </p:nvSpPr>
            <p:spPr bwMode="auto">
              <a:xfrm>
                <a:off x="5369" y="4856"/>
                <a:ext cx="20" cy="36"/>
              </a:xfrm>
              <a:custGeom>
                <a:avLst/>
                <a:gdLst>
                  <a:gd name="T0" fmla="*/ 2 w 20"/>
                  <a:gd name="T1" fmla="*/ 3 h 36"/>
                  <a:gd name="T2" fmla="*/ 0 w 20"/>
                  <a:gd name="T3" fmla="*/ 0 h 36"/>
                  <a:gd name="T4" fmla="*/ 0 w 20"/>
                  <a:gd name="T5" fmla="*/ 36 h 36"/>
                  <a:gd name="T6" fmla="*/ 20 w 20"/>
                  <a:gd name="T7" fmla="*/ 26 h 36"/>
                  <a:gd name="T8" fmla="*/ 17 w 20"/>
                  <a:gd name="T9" fmla="*/ 24 h 36"/>
                  <a:gd name="T10" fmla="*/ 2 w 20"/>
                  <a:gd name="T11" fmla="*/ 33 h 36"/>
                  <a:gd name="T12" fmla="*/ 2 w 20"/>
                  <a:gd name="T13" fmla="*/ 3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36">
                    <a:moveTo>
                      <a:pt x="2" y="3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20" y="26"/>
                    </a:lnTo>
                    <a:lnTo>
                      <a:pt x="17" y="24"/>
                    </a:lnTo>
                    <a:lnTo>
                      <a:pt x="2" y="3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2" name="Freeform 170"/>
              <p:cNvSpPr>
                <a:spLocks/>
              </p:cNvSpPr>
              <p:nvPr/>
            </p:nvSpPr>
            <p:spPr bwMode="auto">
              <a:xfrm>
                <a:off x="5366" y="4874"/>
                <a:ext cx="37" cy="44"/>
              </a:xfrm>
              <a:custGeom>
                <a:avLst/>
                <a:gdLst>
                  <a:gd name="T0" fmla="*/ 37 w 37"/>
                  <a:gd name="T1" fmla="*/ 1 h 44"/>
                  <a:gd name="T2" fmla="*/ 37 w 37"/>
                  <a:gd name="T3" fmla="*/ 5 h 44"/>
                  <a:gd name="T4" fmla="*/ 37 w 37"/>
                  <a:gd name="T5" fmla="*/ 9 h 44"/>
                  <a:gd name="T6" fmla="*/ 37 w 37"/>
                  <a:gd name="T7" fmla="*/ 27 h 44"/>
                  <a:gd name="T8" fmla="*/ 37 w 37"/>
                  <a:gd name="T9" fmla="*/ 33 h 44"/>
                  <a:gd name="T10" fmla="*/ 37 w 37"/>
                  <a:gd name="T11" fmla="*/ 38 h 44"/>
                  <a:gd name="T12" fmla="*/ 37 w 37"/>
                  <a:gd name="T13" fmla="*/ 43 h 44"/>
                  <a:gd name="T14" fmla="*/ 0 w 37"/>
                  <a:gd name="T15" fmla="*/ 21 h 44"/>
                  <a:gd name="T16" fmla="*/ 0 w 37"/>
                  <a:gd name="T17" fmla="*/ 22 h 44"/>
                  <a:gd name="T18" fmla="*/ 37 w 37"/>
                  <a:gd name="T19" fmla="*/ 44 h 44"/>
                  <a:gd name="T20" fmla="*/ 37 w 37"/>
                  <a:gd name="T21" fmla="*/ 0 h 44"/>
                  <a:gd name="T22" fmla="*/ 37 w 37"/>
                  <a:gd name="T23" fmla="*/ 0 h 44"/>
                  <a:gd name="T24" fmla="*/ 37 w 37"/>
                  <a:gd name="T25" fmla="*/ 1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7" h="44">
                    <a:moveTo>
                      <a:pt x="37" y="1"/>
                    </a:moveTo>
                    <a:lnTo>
                      <a:pt x="37" y="5"/>
                    </a:lnTo>
                    <a:lnTo>
                      <a:pt x="37" y="9"/>
                    </a:lnTo>
                    <a:lnTo>
                      <a:pt x="37" y="27"/>
                    </a:lnTo>
                    <a:lnTo>
                      <a:pt x="37" y="33"/>
                    </a:lnTo>
                    <a:lnTo>
                      <a:pt x="37" y="38"/>
                    </a:lnTo>
                    <a:lnTo>
                      <a:pt x="37" y="43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37" y="44"/>
                    </a:lnTo>
                    <a:lnTo>
                      <a:pt x="37" y="0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3" name="Freeform 171"/>
              <p:cNvSpPr>
                <a:spLocks/>
              </p:cNvSpPr>
              <p:nvPr/>
            </p:nvSpPr>
            <p:spPr bwMode="auto">
              <a:xfrm>
                <a:off x="5391" y="4875"/>
                <a:ext cx="12" cy="12"/>
              </a:xfrm>
              <a:custGeom>
                <a:avLst/>
                <a:gdLst>
                  <a:gd name="T0" fmla="*/ 12 w 12"/>
                  <a:gd name="T1" fmla="*/ 4 h 12"/>
                  <a:gd name="T2" fmla="*/ 12 w 12"/>
                  <a:gd name="T3" fmla="*/ 0 h 12"/>
                  <a:gd name="T4" fmla="*/ 0 w 12"/>
                  <a:gd name="T5" fmla="*/ 8 h 12"/>
                  <a:gd name="T6" fmla="*/ 0 w 12"/>
                  <a:gd name="T7" fmla="*/ 12 h 12"/>
                  <a:gd name="T8" fmla="*/ 12 w 12"/>
                  <a:gd name="T9" fmla="*/ 4 h 12"/>
                  <a:gd name="T10" fmla="*/ 12 w 12"/>
                  <a:gd name="T11" fmla="*/ 4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4"/>
                    </a:moveTo>
                    <a:lnTo>
                      <a:pt x="12" y="0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4" name="Freeform 172"/>
              <p:cNvSpPr>
                <a:spLocks/>
              </p:cNvSpPr>
              <p:nvPr/>
            </p:nvSpPr>
            <p:spPr bwMode="auto">
              <a:xfrm>
                <a:off x="5389" y="4872"/>
                <a:ext cx="14" cy="11"/>
              </a:xfrm>
              <a:custGeom>
                <a:avLst/>
                <a:gdLst>
                  <a:gd name="T0" fmla="*/ 14 w 14"/>
                  <a:gd name="T1" fmla="*/ 3 h 11"/>
                  <a:gd name="T2" fmla="*/ 14 w 14"/>
                  <a:gd name="T3" fmla="*/ 2 h 11"/>
                  <a:gd name="T4" fmla="*/ 14 w 14"/>
                  <a:gd name="T5" fmla="*/ 0 h 11"/>
                  <a:gd name="T6" fmla="*/ 0 w 14"/>
                  <a:gd name="T7" fmla="*/ 10 h 11"/>
                  <a:gd name="T8" fmla="*/ 2 w 14"/>
                  <a:gd name="T9" fmla="*/ 11 h 11"/>
                  <a:gd name="T10" fmla="*/ 14 w 14"/>
                  <a:gd name="T11" fmla="*/ 3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" h="11">
                    <a:moveTo>
                      <a:pt x="14" y="3"/>
                    </a:moveTo>
                    <a:lnTo>
                      <a:pt x="14" y="2"/>
                    </a:lnTo>
                    <a:lnTo>
                      <a:pt x="14" y="0"/>
                    </a:lnTo>
                    <a:lnTo>
                      <a:pt x="0" y="10"/>
                    </a:lnTo>
                    <a:lnTo>
                      <a:pt x="2" y="11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5" name="Freeform 173"/>
              <p:cNvSpPr>
                <a:spLocks/>
              </p:cNvSpPr>
              <p:nvPr/>
            </p:nvSpPr>
            <p:spPr bwMode="auto">
              <a:xfrm>
                <a:off x="5386" y="4871"/>
                <a:ext cx="17" cy="11"/>
              </a:xfrm>
              <a:custGeom>
                <a:avLst/>
                <a:gdLst>
                  <a:gd name="T0" fmla="*/ 17 w 17"/>
                  <a:gd name="T1" fmla="*/ 1 h 11"/>
                  <a:gd name="T2" fmla="*/ 14 w 17"/>
                  <a:gd name="T3" fmla="*/ 0 h 11"/>
                  <a:gd name="T4" fmla="*/ 0 w 17"/>
                  <a:gd name="T5" fmla="*/ 9 h 11"/>
                  <a:gd name="T6" fmla="*/ 3 w 17"/>
                  <a:gd name="T7" fmla="*/ 11 h 11"/>
                  <a:gd name="T8" fmla="*/ 17 w 17"/>
                  <a:gd name="T9" fmla="*/ 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1">
                    <a:moveTo>
                      <a:pt x="17" y="1"/>
                    </a:moveTo>
                    <a:lnTo>
                      <a:pt x="14" y="0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17" y="1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6" name="Freeform 174"/>
              <p:cNvSpPr>
                <a:spLocks/>
              </p:cNvSpPr>
              <p:nvPr/>
            </p:nvSpPr>
            <p:spPr bwMode="auto">
              <a:xfrm>
                <a:off x="5375" y="4883"/>
                <a:ext cx="16" cy="10"/>
              </a:xfrm>
              <a:custGeom>
                <a:avLst/>
                <a:gdLst>
                  <a:gd name="T0" fmla="*/ 16 w 16"/>
                  <a:gd name="T1" fmla="*/ 4 h 10"/>
                  <a:gd name="T2" fmla="*/ 16 w 16"/>
                  <a:gd name="T3" fmla="*/ 0 h 10"/>
                  <a:gd name="T4" fmla="*/ 0 w 16"/>
                  <a:gd name="T5" fmla="*/ 9 h 10"/>
                  <a:gd name="T6" fmla="*/ 3 w 16"/>
                  <a:gd name="T7" fmla="*/ 10 h 10"/>
                  <a:gd name="T8" fmla="*/ 16 w 16"/>
                  <a:gd name="T9" fmla="*/ 4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6" y="4"/>
                    </a:moveTo>
                    <a:lnTo>
                      <a:pt x="16" y="0"/>
                    </a:lnTo>
                    <a:lnTo>
                      <a:pt x="0" y="9"/>
                    </a:lnTo>
                    <a:lnTo>
                      <a:pt x="3" y="10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7" name="Freeform 175"/>
              <p:cNvSpPr>
                <a:spLocks/>
              </p:cNvSpPr>
              <p:nvPr/>
            </p:nvSpPr>
            <p:spPr bwMode="auto">
              <a:xfrm>
                <a:off x="5387" y="4889"/>
                <a:ext cx="9" cy="8"/>
              </a:xfrm>
              <a:custGeom>
                <a:avLst/>
                <a:gdLst>
                  <a:gd name="T0" fmla="*/ 4 w 9"/>
                  <a:gd name="T1" fmla="*/ 0 h 8"/>
                  <a:gd name="T2" fmla="*/ 0 w 9"/>
                  <a:gd name="T3" fmla="*/ 3 h 8"/>
                  <a:gd name="T4" fmla="*/ 9 w 9"/>
                  <a:gd name="T5" fmla="*/ 8 h 8"/>
                  <a:gd name="T6" fmla="*/ 4 w 9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" h="8">
                    <a:moveTo>
                      <a:pt x="4" y="0"/>
                    </a:moveTo>
                    <a:lnTo>
                      <a:pt x="0" y="3"/>
                    </a:lnTo>
                    <a:lnTo>
                      <a:pt x="9" y="8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45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8" name="Freeform 176"/>
              <p:cNvSpPr>
                <a:spLocks/>
              </p:cNvSpPr>
              <p:nvPr/>
            </p:nvSpPr>
            <p:spPr bwMode="auto">
              <a:xfrm>
                <a:off x="5378" y="4887"/>
                <a:ext cx="25" cy="20"/>
              </a:xfrm>
              <a:custGeom>
                <a:avLst/>
                <a:gdLst>
                  <a:gd name="T0" fmla="*/ 9 w 25"/>
                  <a:gd name="T1" fmla="*/ 5 h 20"/>
                  <a:gd name="T2" fmla="*/ 13 w 25"/>
                  <a:gd name="T3" fmla="*/ 2 h 20"/>
                  <a:gd name="T4" fmla="*/ 13 w 25"/>
                  <a:gd name="T5" fmla="*/ 2 h 20"/>
                  <a:gd name="T6" fmla="*/ 13 w 25"/>
                  <a:gd name="T7" fmla="*/ 0 h 20"/>
                  <a:gd name="T8" fmla="*/ 0 w 25"/>
                  <a:gd name="T9" fmla="*/ 6 h 20"/>
                  <a:gd name="T10" fmla="*/ 25 w 25"/>
                  <a:gd name="T11" fmla="*/ 20 h 20"/>
                  <a:gd name="T12" fmla="*/ 25 w 25"/>
                  <a:gd name="T13" fmla="*/ 14 h 20"/>
                  <a:gd name="T14" fmla="*/ 18 w 25"/>
                  <a:gd name="T15" fmla="*/ 10 h 20"/>
                  <a:gd name="T16" fmla="*/ 9 w 25"/>
                  <a:gd name="T17" fmla="*/ 5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20">
                    <a:moveTo>
                      <a:pt x="9" y="5"/>
                    </a:moveTo>
                    <a:lnTo>
                      <a:pt x="13" y="2"/>
                    </a:lnTo>
                    <a:lnTo>
                      <a:pt x="13" y="0"/>
                    </a:lnTo>
                    <a:lnTo>
                      <a:pt x="0" y="6"/>
                    </a:lnTo>
                    <a:lnTo>
                      <a:pt x="25" y="20"/>
                    </a:lnTo>
                    <a:lnTo>
                      <a:pt x="25" y="14"/>
                    </a:lnTo>
                    <a:lnTo>
                      <a:pt x="18" y="10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9" name="Freeform 177"/>
              <p:cNvSpPr>
                <a:spLocks/>
              </p:cNvSpPr>
              <p:nvPr/>
            </p:nvSpPr>
            <p:spPr bwMode="auto">
              <a:xfrm>
                <a:off x="5391" y="4879"/>
                <a:ext cx="12" cy="10"/>
              </a:xfrm>
              <a:custGeom>
                <a:avLst/>
                <a:gdLst>
                  <a:gd name="T0" fmla="*/ 0 w 12"/>
                  <a:gd name="T1" fmla="*/ 10 h 10"/>
                  <a:gd name="T2" fmla="*/ 0 w 12"/>
                  <a:gd name="T3" fmla="*/ 10 h 10"/>
                  <a:gd name="T4" fmla="*/ 12 w 12"/>
                  <a:gd name="T5" fmla="*/ 4 h 10"/>
                  <a:gd name="T6" fmla="*/ 12 w 12"/>
                  <a:gd name="T7" fmla="*/ 0 h 10"/>
                  <a:gd name="T8" fmla="*/ 12 w 12"/>
                  <a:gd name="T9" fmla="*/ 0 h 10"/>
                  <a:gd name="T10" fmla="*/ 0 w 12"/>
                  <a:gd name="T11" fmla="*/ 8 h 10"/>
                  <a:gd name="T12" fmla="*/ 0 w 12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0" y="10"/>
                    </a:moveTo>
                    <a:lnTo>
                      <a:pt x="0" y="10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0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0" name="Freeform 178"/>
              <p:cNvSpPr>
                <a:spLocks/>
              </p:cNvSpPr>
              <p:nvPr/>
            </p:nvSpPr>
            <p:spPr bwMode="auto">
              <a:xfrm>
                <a:off x="5369" y="4882"/>
                <a:ext cx="34" cy="30"/>
              </a:xfrm>
              <a:custGeom>
                <a:avLst/>
                <a:gdLst>
                  <a:gd name="T0" fmla="*/ 22 w 34"/>
                  <a:gd name="T1" fmla="*/ 1 h 30"/>
                  <a:gd name="T2" fmla="*/ 20 w 34"/>
                  <a:gd name="T3" fmla="*/ 0 h 30"/>
                  <a:gd name="T4" fmla="*/ 0 w 34"/>
                  <a:gd name="T5" fmla="*/ 10 h 30"/>
                  <a:gd name="T6" fmla="*/ 34 w 34"/>
                  <a:gd name="T7" fmla="*/ 30 h 30"/>
                  <a:gd name="T8" fmla="*/ 34 w 34"/>
                  <a:gd name="T9" fmla="*/ 25 h 30"/>
                  <a:gd name="T10" fmla="*/ 9 w 34"/>
                  <a:gd name="T11" fmla="*/ 11 h 30"/>
                  <a:gd name="T12" fmla="*/ 6 w 34"/>
                  <a:gd name="T13" fmla="*/ 10 h 30"/>
                  <a:gd name="T14" fmla="*/ 22 w 34"/>
                  <a:gd name="T15" fmla="*/ 1 h 3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4" h="30">
                    <a:moveTo>
                      <a:pt x="22" y="1"/>
                    </a:moveTo>
                    <a:lnTo>
                      <a:pt x="20" y="0"/>
                    </a:lnTo>
                    <a:lnTo>
                      <a:pt x="0" y="10"/>
                    </a:lnTo>
                    <a:lnTo>
                      <a:pt x="34" y="30"/>
                    </a:lnTo>
                    <a:lnTo>
                      <a:pt x="34" y="25"/>
                    </a:lnTo>
                    <a:lnTo>
                      <a:pt x="9" y="11"/>
                    </a:lnTo>
                    <a:lnTo>
                      <a:pt x="6" y="10"/>
                    </a:lnTo>
                    <a:lnTo>
                      <a:pt x="22" y="1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1" name="Freeform 179"/>
              <p:cNvSpPr>
                <a:spLocks/>
              </p:cNvSpPr>
              <p:nvPr/>
            </p:nvSpPr>
            <p:spPr bwMode="auto">
              <a:xfrm>
                <a:off x="5391" y="4883"/>
                <a:ext cx="12" cy="18"/>
              </a:xfrm>
              <a:custGeom>
                <a:avLst/>
                <a:gdLst>
                  <a:gd name="T0" fmla="*/ 12 w 12"/>
                  <a:gd name="T1" fmla="*/ 0 h 18"/>
                  <a:gd name="T2" fmla="*/ 0 w 12"/>
                  <a:gd name="T3" fmla="*/ 6 h 18"/>
                  <a:gd name="T4" fmla="*/ 5 w 12"/>
                  <a:gd name="T5" fmla="*/ 14 h 18"/>
                  <a:gd name="T6" fmla="*/ 12 w 12"/>
                  <a:gd name="T7" fmla="*/ 18 h 18"/>
                  <a:gd name="T8" fmla="*/ 12 w 12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8">
                    <a:moveTo>
                      <a:pt x="12" y="0"/>
                    </a:moveTo>
                    <a:lnTo>
                      <a:pt x="0" y="6"/>
                    </a:lnTo>
                    <a:lnTo>
                      <a:pt x="5" y="14"/>
                    </a:lnTo>
                    <a:lnTo>
                      <a:pt x="12" y="1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2" name="Freeform 180"/>
              <p:cNvSpPr>
                <a:spLocks/>
              </p:cNvSpPr>
              <p:nvPr/>
            </p:nvSpPr>
            <p:spPr bwMode="auto">
              <a:xfrm>
                <a:off x="5365" y="4892"/>
                <a:ext cx="38" cy="25"/>
              </a:xfrm>
              <a:custGeom>
                <a:avLst/>
                <a:gdLst>
                  <a:gd name="T0" fmla="*/ 0 w 38"/>
                  <a:gd name="T1" fmla="*/ 3 h 25"/>
                  <a:gd name="T2" fmla="*/ 1 w 38"/>
                  <a:gd name="T3" fmla="*/ 3 h 25"/>
                  <a:gd name="T4" fmla="*/ 38 w 38"/>
                  <a:gd name="T5" fmla="*/ 25 h 25"/>
                  <a:gd name="T6" fmla="*/ 38 w 38"/>
                  <a:gd name="T7" fmla="*/ 20 h 25"/>
                  <a:gd name="T8" fmla="*/ 4 w 38"/>
                  <a:gd name="T9" fmla="*/ 0 h 25"/>
                  <a:gd name="T10" fmla="*/ 0 w 38"/>
                  <a:gd name="T11" fmla="*/ 3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0" y="3"/>
                    </a:moveTo>
                    <a:lnTo>
                      <a:pt x="1" y="3"/>
                    </a:lnTo>
                    <a:lnTo>
                      <a:pt x="38" y="25"/>
                    </a:lnTo>
                    <a:lnTo>
                      <a:pt x="38" y="20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3" name="Freeform 181"/>
              <p:cNvSpPr>
                <a:spLocks/>
              </p:cNvSpPr>
              <p:nvPr/>
            </p:nvSpPr>
            <p:spPr bwMode="auto">
              <a:xfrm>
                <a:off x="5371" y="4859"/>
                <a:ext cx="15" cy="30"/>
              </a:xfrm>
              <a:custGeom>
                <a:avLst/>
                <a:gdLst>
                  <a:gd name="T0" fmla="*/ 0 w 15"/>
                  <a:gd name="T1" fmla="*/ 30 h 30"/>
                  <a:gd name="T2" fmla="*/ 15 w 15"/>
                  <a:gd name="T3" fmla="*/ 21 h 30"/>
                  <a:gd name="T4" fmla="*/ 0 w 15"/>
                  <a:gd name="T5" fmla="*/ 0 h 30"/>
                  <a:gd name="T6" fmla="*/ 0 w 15"/>
                  <a:gd name="T7" fmla="*/ 30 h 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30">
                    <a:moveTo>
                      <a:pt x="0" y="30"/>
                    </a:moveTo>
                    <a:lnTo>
                      <a:pt x="15" y="21"/>
                    </a:lnTo>
                    <a:lnTo>
                      <a:pt x="0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4" name="Freeform 182"/>
              <p:cNvSpPr>
                <a:spLocks/>
              </p:cNvSpPr>
              <p:nvPr/>
            </p:nvSpPr>
            <p:spPr bwMode="auto">
              <a:xfrm>
                <a:off x="5432" y="4883"/>
                <a:ext cx="90" cy="80"/>
              </a:xfrm>
              <a:custGeom>
                <a:avLst/>
                <a:gdLst>
                  <a:gd name="T0" fmla="*/ 87 w 68"/>
                  <a:gd name="T1" fmla="*/ 46 h 61"/>
                  <a:gd name="T2" fmla="*/ 85 w 68"/>
                  <a:gd name="T3" fmla="*/ 41 h 61"/>
                  <a:gd name="T4" fmla="*/ 73 w 68"/>
                  <a:gd name="T5" fmla="*/ 29 h 61"/>
                  <a:gd name="T6" fmla="*/ 42 w 68"/>
                  <a:gd name="T7" fmla="*/ 12 h 61"/>
                  <a:gd name="T8" fmla="*/ 30 w 68"/>
                  <a:gd name="T9" fmla="*/ 5 h 61"/>
                  <a:gd name="T10" fmla="*/ 28 w 68"/>
                  <a:gd name="T11" fmla="*/ 4 h 61"/>
                  <a:gd name="T12" fmla="*/ 20 w 68"/>
                  <a:gd name="T13" fmla="*/ 1 h 61"/>
                  <a:gd name="T14" fmla="*/ 15 w 68"/>
                  <a:gd name="T15" fmla="*/ 1 h 61"/>
                  <a:gd name="T16" fmla="*/ 9 w 68"/>
                  <a:gd name="T17" fmla="*/ 1 h 61"/>
                  <a:gd name="T18" fmla="*/ 7 w 68"/>
                  <a:gd name="T19" fmla="*/ 1 h 61"/>
                  <a:gd name="T20" fmla="*/ 7 w 68"/>
                  <a:gd name="T21" fmla="*/ 1 h 61"/>
                  <a:gd name="T22" fmla="*/ 5 w 68"/>
                  <a:gd name="T23" fmla="*/ 1 h 61"/>
                  <a:gd name="T24" fmla="*/ 4 w 68"/>
                  <a:gd name="T25" fmla="*/ 1 h 61"/>
                  <a:gd name="T26" fmla="*/ 3 w 68"/>
                  <a:gd name="T27" fmla="*/ 1 h 61"/>
                  <a:gd name="T28" fmla="*/ 3 w 68"/>
                  <a:gd name="T29" fmla="*/ 1 h 61"/>
                  <a:gd name="T30" fmla="*/ 1 w 68"/>
                  <a:gd name="T31" fmla="*/ 3 h 61"/>
                  <a:gd name="T32" fmla="*/ 0 w 68"/>
                  <a:gd name="T33" fmla="*/ 3 h 61"/>
                  <a:gd name="T34" fmla="*/ 0 w 68"/>
                  <a:gd name="T35" fmla="*/ 54 h 61"/>
                  <a:gd name="T36" fmla="*/ 45 w 68"/>
                  <a:gd name="T37" fmla="*/ 80 h 61"/>
                  <a:gd name="T38" fmla="*/ 90 w 68"/>
                  <a:gd name="T39" fmla="*/ 54 h 61"/>
                  <a:gd name="T40" fmla="*/ 89 w 68"/>
                  <a:gd name="T41" fmla="*/ 49 h 61"/>
                  <a:gd name="T42" fmla="*/ 89 w 68"/>
                  <a:gd name="T43" fmla="*/ 49 h 61"/>
                  <a:gd name="T44" fmla="*/ 87 w 68"/>
                  <a:gd name="T45" fmla="*/ 46 h 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8" h="61">
                    <a:moveTo>
                      <a:pt x="66" y="35"/>
                    </a:moveTo>
                    <a:cubicBezTo>
                      <a:pt x="65" y="33"/>
                      <a:pt x="65" y="32"/>
                      <a:pt x="64" y="31"/>
                    </a:cubicBezTo>
                    <a:cubicBezTo>
                      <a:pt x="62" y="27"/>
                      <a:pt x="59" y="24"/>
                      <a:pt x="55" y="22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3"/>
                      <a:pt x="22" y="3"/>
                      <a:pt x="21" y="3"/>
                    </a:cubicBezTo>
                    <a:cubicBezTo>
                      <a:pt x="19" y="1"/>
                      <a:pt x="17" y="1"/>
                      <a:pt x="15" y="1"/>
                    </a:cubicBezTo>
                    <a:cubicBezTo>
                      <a:pt x="13" y="1"/>
                      <a:pt x="12" y="0"/>
                      <a:pt x="11" y="1"/>
                    </a:cubicBezTo>
                    <a:cubicBezTo>
                      <a:pt x="9" y="1"/>
                      <a:pt x="8" y="1"/>
                      <a:pt x="7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7" y="40"/>
                      <a:pt x="67" y="39"/>
                      <a:pt x="67" y="37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66" y="36"/>
                      <a:pt x="66" y="35"/>
                      <a:pt x="66" y="3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5" name="Freeform 183"/>
              <p:cNvSpPr>
                <a:spLocks/>
              </p:cNvSpPr>
              <p:nvPr/>
            </p:nvSpPr>
            <p:spPr bwMode="auto">
              <a:xfrm>
                <a:off x="5474" y="4892"/>
                <a:ext cx="70" cy="73"/>
              </a:xfrm>
              <a:custGeom>
                <a:avLst/>
                <a:gdLst>
                  <a:gd name="T0" fmla="*/ 42 w 53"/>
                  <a:gd name="T1" fmla="*/ 32 h 55"/>
                  <a:gd name="T2" fmla="*/ 45 w 53"/>
                  <a:gd name="T3" fmla="*/ 37 h 55"/>
                  <a:gd name="T4" fmla="*/ 46 w 53"/>
                  <a:gd name="T5" fmla="*/ 40 h 55"/>
                  <a:gd name="T6" fmla="*/ 46 w 53"/>
                  <a:gd name="T7" fmla="*/ 40 h 55"/>
                  <a:gd name="T8" fmla="*/ 48 w 53"/>
                  <a:gd name="T9" fmla="*/ 45 h 55"/>
                  <a:gd name="T10" fmla="*/ 3 w 53"/>
                  <a:gd name="T11" fmla="*/ 72 h 55"/>
                  <a:gd name="T12" fmla="*/ 9 w 53"/>
                  <a:gd name="T13" fmla="*/ 73 h 55"/>
                  <a:gd name="T14" fmla="*/ 70 w 53"/>
                  <a:gd name="T15" fmla="*/ 38 h 55"/>
                  <a:gd name="T16" fmla="*/ 7 w 53"/>
                  <a:gd name="T17" fmla="*/ 0 h 55"/>
                  <a:gd name="T18" fmla="*/ 0 w 53"/>
                  <a:gd name="T19" fmla="*/ 3 h 55"/>
                  <a:gd name="T20" fmla="*/ 30 w 53"/>
                  <a:gd name="T21" fmla="*/ 20 h 55"/>
                  <a:gd name="T22" fmla="*/ 42 w 53"/>
                  <a:gd name="T23" fmla="*/ 32 h 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53" h="55">
                    <a:moveTo>
                      <a:pt x="32" y="24"/>
                    </a:moveTo>
                    <a:cubicBezTo>
                      <a:pt x="33" y="25"/>
                      <a:pt x="33" y="26"/>
                      <a:pt x="34" y="28"/>
                    </a:cubicBezTo>
                    <a:cubicBezTo>
                      <a:pt x="34" y="28"/>
                      <a:pt x="34" y="29"/>
                      <a:pt x="35" y="30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2"/>
                      <a:pt x="35" y="33"/>
                      <a:pt x="36" y="34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53" y="29"/>
                      <a:pt x="53" y="29"/>
                      <a:pt x="53" y="29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7" y="17"/>
                      <a:pt x="30" y="20"/>
                      <a:pt x="32" y="24"/>
                    </a:cubicBez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6" name="Freeform 184"/>
              <p:cNvSpPr>
                <a:spLocks/>
              </p:cNvSpPr>
              <p:nvPr/>
            </p:nvSpPr>
            <p:spPr bwMode="auto">
              <a:xfrm>
                <a:off x="5432" y="4885"/>
                <a:ext cx="73" cy="52"/>
              </a:xfrm>
              <a:custGeom>
                <a:avLst/>
                <a:gdLst>
                  <a:gd name="T0" fmla="*/ 73 w 55"/>
                  <a:gd name="T1" fmla="*/ 28 h 39"/>
                  <a:gd name="T2" fmla="*/ 66 w 55"/>
                  <a:gd name="T3" fmla="*/ 23 h 39"/>
                  <a:gd name="T4" fmla="*/ 65 w 55"/>
                  <a:gd name="T5" fmla="*/ 23 h 39"/>
                  <a:gd name="T6" fmla="*/ 57 w 55"/>
                  <a:gd name="T7" fmla="*/ 23 h 39"/>
                  <a:gd name="T8" fmla="*/ 56 w 55"/>
                  <a:gd name="T9" fmla="*/ 23 h 39"/>
                  <a:gd name="T10" fmla="*/ 46 w 55"/>
                  <a:gd name="T11" fmla="*/ 25 h 39"/>
                  <a:gd name="T12" fmla="*/ 46 w 55"/>
                  <a:gd name="T13" fmla="*/ 25 h 39"/>
                  <a:gd name="T14" fmla="*/ 3 w 55"/>
                  <a:gd name="T15" fmla="*/ 0 h 39"/>
                  <a:gd name="T16" fmla="*/ 1 w 55"/>
                  <a:gd name="T17" fmla="*/ 0 h 39"/>
                  <a:gd name="T18" fmla="*/ 0 w 55"/>
                  <a:gd name="T19" fmla="*/ 0 h 39"/>
                  <a:gd name="T20" fmla="*/ 0 w 55"/>
                  <a:gd name="T21" fmla="*/ 52 h 39"/>
                  <a:gd name="T22" fmla="*/ 1 w 55"/>
                  <a:gd name="T23" fmla="*/ 52 h 39"/>
                  <a:gd name="T24" fmla="*/ 1 w 55"/>
                  <a:gd name="T25" fmla="*/ 1 h 39"/>
                  <a:gd name="T26" fmla="*/ 45 w 55"/>
                  <a:gd name="T27" fmla="*/ 27 h 39"/>
                  <a:gd name="T28" fmla="*/ 46 w 55"/>
                  <a:gd name="T29" fmla="*/ 27 h 39"/>
                  <a:gd name="T30" fmla="*/ 54 w 55"/>
                  <a:gd name="T31" fmla="*/ 24 h 39"/>
                  <a:gd name="T32" fmla="*/ 60 w 55"/>
                  <a:gd name="T33" fmla="*/ 24 h 39"/>
                  <a:gd name="T34" fmla="*/ 73 w 55"/>
                  <a:gd name="T35" fmla="*/ 28 h 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55" h="39">
                    <a:moveTo>
                      <a:pt x="55" y="21"/>
                    </a:moveTo>
                    <a:cubicBezTo>
                      <a:pt x="50" y="17"/>
                      <a:pt x="50" y="17"/>
                      <a:pt x="50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5" y="17"/>
                      <a:pt x="43" y="17"/>
                    </a:cubicBezTo>
                    <a:cubicBezTo>
                      <a:pt x="43" y="17"/>
                      <a:pt x="42" y="17"/>
                      <a:pt x="42" y="17"/>
                    </a:cubicBezTo>
                    <a:cubicBezTo>
                      <a:pt x="40" y="17"/>
                      <a:pt x="37" y="18"/>
                      <a:pt x="35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7" y="19"/>
                      <a:pt x="39" y="19"/>
                      <a:pt x="41" y="18"/>
                    </a:cubicBezTo>
                    <a:cubicBezTo>
                      <a:pt x="43" y="18"/>
                      <a:pt x="44" y="18"/>
                      <a:pt x="45" y="18"/>
                    </a:cubicBezTo>
                    <a:cubicBezTo>
                      <a:pt x="49" y="18"/>
                      <a:pt x="52" y="19"/>
                      <a:pt x="55" y="21"/>
                    </a:cubicBez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7" name="Freeform 185"/>
              <p:cNvSpPr>
                <a:spLocks/>
              </p:cNvSpPr>
              <p:nvPr/>
            </p:nvSpPr>
            <p:spPr bwMode="auto">
              <a:xfrm>
                <a:off x="5435" y="4884"/>
                <a:ext cx="63" cy="27"/>
              </a:xfrm>
              <a:custGeom>
                <a:avLst/>
                <a:gdLst>
                  <a:gd name="T0" fmla="*/ 43 w 48"/>
                  <a:gd name="T1" fmla="*/ 27 h 20"/>
                  <a:gd name="T2" fmla="*/ 43 w 48"/>
                  <a:gd name="T3" fmla="*/ 27 h 20"/>
                  <a:gd name="T4" fmla="*/ 53 w 48"/>
                  <a:gd name="T5" fmla="*/ 24 h 20"/>
                  <a:gd name="T6" fmla="*/ 54 w 48"/>
                  <a:gd name="T7" fmla="*/ 24 h 20"/>
                  <a:gd name="T8" fmla="*/ 62 w 48"/>
                  <a:gd name="T9" fmla="*/ 24 h 20"/>
                  <a:gd name="T10" fmla="*/ 63 w 48"/>
                  <a:gd name="T11" fmla="*/ 24 h 20"/>
                  <a:gd name="T12" fmla="*/ 28 w 48"/>
                  <a:gd name="T13" fmla="*/ 4 h 20"/>
                  <a:gd name="T14" fmla="*/ 25 w 48"/>
                  <a:gd name="T15" fmla="*/ 3 h 20"/>
                  <a:gd name="T16" fmla="*/ 12 w 48"/>
                  <a:gd name="T17" fmla="*/ 0 h 20"/>
                  <a:gd name="T18" fmla="*/ 7 w 48"/>
                  <a:gd name="T19" fmla="*/ 0 h 20"/>
                  <a:gd name="T20" fmla="*/ 4 w 48"/>
                  <a:gd name="T21" fmla="*/ 0 h 20"/>
                  <a:gd name="T22" fmla="*/ 4 w 48"/>
                  <a:gd name="T23" fmla="*/ 0 h 20"/>
                  <a:gd name="T24" fmla="*/ 1 w 48"/>
                  <a:gd name="T25" fmla="*/ 0 h 20"/>
                  <a:gd name="T26" fmla="*/ 0 w 48"/>
                  <a:gd name="T27" fmla="*/ 1 h 20"/>
                  <a:gd name="T28" fmla="*/ 0 w 48"/>
                  <a:gd name="T29" fmla="*/ 1 h 20"/>
                  <a:gd name="T30" fmla="*/ 43 w 48"/>
                  <a:gd name="T31" fmla="*/ 27 h 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" h="20">
                    <a:moveTo>
                      <a:pt x="33" y="20"/>
                    </a:moveTo>
                    <a:cubicBezTo>
                      <a:pt x="33" y="20"/>
                      <a:pt x="33" y="20"/>
                      <a:pt x="33" y="20"/>
                    </a:cubicBezTo>
                    <a:cubicBezTo>
                      <a:pt x="35" y="19"/>
                      <a:pt x="38" y="18"/>
                      <a:pt x="40" y="18"/>
                    </a:cubicBezTo>
                    <a:cubicBezTo>
                      <a:pt x="40" y="18"/>
                      <a:pt x="41" y="18"/>
                      <a:pt x="41" y="18"/>
                    </a:cubicBezTo>
                    <a:cubicBezTo>
                      <a:pt x="43" y="18"/>
                      <a:pt x="45" y="18"/>
                      <a:pt x="47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2"/>
                      <a:pt x="20" y="2"/>
                      <a:pt x="19" y="2"/>
                    </a:cubicBezTo>
                    <a:cubicBezTo>
                      <a:pt x="16" y="0"/>
                      <a:pt x="13" y="0"/>
                      <a:pt x="9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8" name="Freeform 186"/>
              <p:cNvSpPr>
                <a:spLocks noEditPoints="1"/>
              </p:cNvSpPr>
              <p:nvPr/>
            </p:nvSpPr>
            <p:spPr bwMode="auto">
              <a:xfrm>
                <a:off x="5433" y="4887"/>
                <a:ext cx="44" cy="76"/>
              </a:xfrm>
              <a:custGeom>
                <a:avLst/>
                <a:gdLst>
                  <a:gd name="T0" fmla="*/ 0 w 44"/>
                  <a:gd name="T1" fmla="*/ 0 h 76"/>
                  <a:gd name="T2" fmla="*/ 0 w 44"/>
                  <a:gd name="T3" fmla="*/ 50 h 76"/>
                  <a:gd name="T4" fmla="*/ 44 w 44"/>
                  <a:gd name="T5" fmla="*/ 76 h 76"/>
                  <a:gd name="T6" fmla="*/ 44 w 44"/>
                  <a:gd name="T7" fmla="*/ 25 h 76"/>
                  <a:gd name="T8" fmla="*/ 0 w 44"/>
                  <a:gd name="T9" fmla="*/ 0 h 76"/>
                  <a:gd name="T10" fmla="*/ 7 w 44"/>
                  <a:gd name="T11" fmla="*/ 6 h 76"/>
                  <a:gd name="T12" fmla="*/ 10 w 44"/>
                  <a:gd name="T13" fmla="*/ 8 h 76"/>
                  <a:gd name="T14" fmla="*/ 39 w 44"/>
                  <a:gd name="T15" fmla="*/ 25 h 76"/>
                  <a:gd name="T16" fmla="*/ 40 w 44"/>
                  <a:gd name="T17" fmla="*/ 26 h 76"/>
                  <a:gd name="T18" fmla="*/ 40 w 44"/>
                  <a:gd name="T19" fmla="*/ 28 h 76"/>
                  <a:gd name="T20" fmla="*/ 41 w 44"/>
                  <a:gd name="T21" fmla="*/ 28 h 76"/>
                  <a:gd name="T22" fmla="*/ 41 w 44"/>
                  <a:gd name="T23" fmla="*/ 71 h 76"/>
                  <a:gd name="T24" fmla="*/ 3 w 44"/>
                  <a:gd name="T25" fmla="*/ 50 h 76"/>
                  <a:gd name="T26" fmla="*/ 3 w 44"/>
                  <a:gd name="T27" fmla="*/ 49 h 76"/>
                  <a:gd name="T28" fmla="*/ 3 w 44"/>
                  <a:gd name="T29" fmla="*/ 49 h 76"/>
                  <a:gd name="T30" fmla="*/ 3 w 44"/>
                  <a:gd name="T31" fmla="*/ 5 h 76"/>
                  <a:gd name="T32" fmla="*/ 7 w 44"/>
                  <a:gd name="T33" fmla="*/ 6 h 7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76">
                    <a:moveTo>
                      <a:pt x="0" y="0"/>
                    </a:moveTo>
                    <a:lnTo>
                      <a:pt x="0" y="50"/>
                    </a:lnTo>
                    <a:lnTo>
                      <a:pt x="44" y="76"/>
                    </a:lnTo>
                    <a:lnTo>
                      <a:pt x="44" y="25"/>
                    </a:lnTo>
                    <a:lnTo>
                      <a:pt x="0" y="0"/>
                    </a:lnTo>
                    <a:close/>
                    <a:moveTo>
                      <a:pt x="7" y="6"/>
                    </a:moveTo>
                    <a:lnTo>
                      <a:pt x="10" y="8"/>
                    </a:lnTo>
                    <a:lnTo>
                      <a:pt x="39" y="25"/>
                    </a:lnTo>
                    <a:lnTo>
                      <a:pt x="40" y="26"/>
                    </a:lnTo>
                    <a:lnTo>
                      <a:pt x="40" y="28"/>
                    </a:lnTo>
                    <a:lnTo>
                      <a:pt x="41" y="28"/>
                    </a:lnTo>
                    <a:lnTo>
                      <a:pt x="41" y="71"/>
                    </a:lnTo>
                    <a:lnTo>
                      <a:pt x="3" y="50"/>
                    </a:lnTo>
                    <a:lnTo>
                      <a:pt x="3" y="49"/>
                    </a:lnTo>
                    <a:lnTo>
                      <a:pt x="3" y="5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599" name="Freeform 187"/>
              <p:cNvSpPr>
                <a:spLocks/>
              </p:cNvSpPr>
              <p:nvPr/>
            </p:nvSpPr>
            <p:spPr bwMode="auto">
              <a:xfrm>
                <a:off x="5436" y="4892"/>
                <a:ext cx="4" cy="44"/>
              </a:xfrm>
              <a:custGeom>
                <a:avLst/>
                <a:gdLst>
                  <a:gd name="T0" fmla="*/ 4 w 4"/>
                  <a:gd name="T1" fmla="*/ 5 h 44"/>
                  <a:gd name="T2" fmla="*/ 4 w 4"/>
                  <a:gd name="T3" fmla="*/ 1 h 44"/>
                  <a:gd name="T4" fmla="*/ 0 w 4"/>
                  <a:gd name="T5" fmla="*/ 0 h 44"/>
                  <a:gd name="T6" fmla="*/ 0 w 4"/>
                  <a:gd name="T7" fmla="*/ 44 h 44"/>
                  <a:gd name="T8" fmla="*/ 4 w 4"/>
                  <a:gd name="T9" fmla="*/ 41 h 44"/>
                  <a:gd name="T10" fmla="*/ 4 w 4"/>
                  <a:gd name="T11" fmla="*/ 5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" h="44">
                    <a:moveTo>
                      <a:pt x="4" y="5"/>
                    </a:moveTo>
                    <a:lnTo>
                      <a:pt x="4" y="1"/>
                    </a:lnTo>
                    <a:lnTo>
                      <a:pt x="0" y="0"/>
                    </a:lnTo>
                    <a:lnTo>
                      <a:pt x="0" y="44"/>
                    </a:lnTo>
                    <a:lnTo>
                      <a:pt x="4" y="41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0" name="Freeform 188"/>
              <p:cNvSpPr>
                <a:spLocks/>
              </p:cNvSpPr>
              <p:nvPr/>
            </p:nvSpPr>
            <p:spPr bwMode="auto">
              <a:xfrm>
                <a:off x="5440" y="4893"/>
                <a:ext cx="3" cy="7"/>
              </a:xfrm>
              <a:custGeom>
                <a:avLst/>
                <a:gdLst>
                  <a:gd name="T0" fmla="*/ 0 w 3"/>
                  <a:gd name="T1" fmla="*/ 0 h 7"/>
                  <a:gd name="T2" fmla="*/ 0 w 3"/>
                  <a:gd name="T3" fmla="*/ 4 h 7"/>
                  <a:gd name="T4" fmla="*/ 3 w 3"/>
                  <a:gd name="T5" fmla="*/ 7 h 7"/>
                  <a:gd name="T6" fmla="*/ 3 w 3"/>
                  <a:gd name="T7" fmla="*/ 2 h 7"/>
                  <a:gd name="T8" fmla="*/ 0 w 3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" h="7">
                    <a:moveTo>
                      <a:pt x="0" y="0"/>
                    </a:moveTo>
                    <a:lnTo>
                      <a:pt x="0" y="4"/>
                    </a:lnTo>
                    <a:lnTo>
                      <a:pt x="3" y="7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1" name="Freeform 189"/>
              <p:cNvSpPr>
                <a:spLocks/>
              </p:cNvSpPr>
              <p:nvPr/>
            </p:nvSpPr>
            <p:spPr bwMode="auto">
              <a:xfrm>
                <a:off x="5443" y="4895"/>
                <a:ext cx="29" cy="26"/>
              </a:xfrm>
              <a:custGeom>
                <a:avLst/>
                <a:gdLst>
                  <a:gd name="T0" fmla="*/ 0 w 29"/>
                  <a:gd name="T1" fmla="*/ 5 h 26"/>
                  <a:gd name="T2" fmla="*/ 14 w 29"/>
                  <a:gd name="T3" fmla="*/ 26 h 26"/>
                  <a:gd name="T4" fmla="*/ 29 w 29"/>
                  <a:gd name="T5" fmla="*/ 17 h 26"/>
                  <a:gd name="T6" fmla="*/ 0 w 29"/>
                  <a:gd name="T7" fmla="*/ 0 h 26"/>
                  <a:gd name="T8" fmla="*/ 0 w 29"/>
                  <a:gd name="T9" fmla="*/ 5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6">
                    <a:moveTo>
                      <a:pt x="0" y="5"/>
                    </a:moveTo>
                    <a:lnTo>
                      <a:pt x="14" y="26"/>
                    </a:lnTo>
                    <a:lnTo>
                      <a:pt x="29" y="17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2" name="Freeform 190"/>
              <p:cNvSpPr>
                <a:spLocks/>
              </p:cNvSpPr>
              <p:nvPr/>
            </p:nvSpPr>
            <p:spPr bwMode="auto">
              <a:xfrm>
                <a:off x="5440" y="4897"/>
                <a:ext cx="20" cy="36"/>
              </a:xfrm>
              <a:custGeom>
                <a:avLst/>
                <a:gdLst>
                  <a:gd name="T0" fmla="*/ 3 w 20"/>
                  <a:gd name="T1" fmla="*/ 3 h 36"/>
                  <a:gd name="T2" fmla="*/ 0 w 20"/>
                  <a:gd name="T3" fmla="*/ 0 h 36"/>
                  <a:gd name="T4" fmla="*/ 0 w 20"/>
                  <a:gd name="T5" fmla="*/ 36 h 36"/>
                  <a:gd name="T6" fmla="*/ 20 w 20"/>
                  <a:gd name="T7" fmla="*/ 24 h 36"/>
                  <a:gd name="T8" fmla="*/ 17 w 20"/>
                  <a:gd name="T9" fmla="*/ 24 h 36"/>
                  <a:gd name="T10" fmla="*/ 3 w 20"/>
                  <a:gd name="T11" fmla="*/ 32 h 36"/>
                  <a:gd name="T12" fmla="*/ 3 w 20"/>
                  <a:gd name="T13" fmla="*/ 3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36">
                    <a:moveTo>
                      <a:pt x="3" y="3"/>
                    </a:moveTo>
                    <a:lnTo>
                      <a:pt x="0" y="0"/>
                    </a:lnTo>
                    <a:lnTo>
                      <a:pt x="0" y="36"/>
                    </a:lnTo>
                    <a:lnTo>
                      <a:pt x="20" y="24"/>
                    </a:lnTo>
                    <a:lnTo>
                      <a:pt x="17" y="24"/>
                    </a:lnTo>
                    <a:lnTo>
                      <a:pt x="3" y="32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3" name="Freeform 191"/>
              <p:cNvSpPr>
                <a:spLocks/>
              </p:cNvSpPr>
              <p:nvPr/>
            </p:nvSpPr>
            <p:spPr bwMode="auto">
              <a:xfrm>
                <a:off x="5436" y="4915"/>
                <a:ext cx="38" cy="43"/>
              </a:xfrm>
              <a:custGeom>
                <a:avLst/>
                <a:gdLst>
                  <a:gd name="T0" fmla="*/ 37 w 38"/>
                  <a:gd name="T1" fmla="*/ 1 h 43"/>
                  <a:gd name="T2" fmla="*/ 37 w 38"/>
                  <a:gd name="T3" fmla="*/ 5 h 43"/>
                  <a:gd name="T4" fmla="*/ 37 w 38"/>
                  <a:gd name="T5" fmla="*/ 9 h 43"/>
                  <a:gd name="T6" fmla="*/ 37 w 38"/>
                  <a:gd name="T7" fmla="*/ 27 h 43"/>
                  <a:gd name="T8" fmla="*/ 37 w 38"/>
                  <a:gd name="T9" fmla="*/ 33 h 43"/>
                  <a:gd name="T10" fmla="*/ 37 w 38"/>
                  <a:gd name="T11" fmla="*/ 38 h 43"/>
                  <a:gd name="T12" fmla="*/ 37 w 38"/>
                  <a:gd name="T13" fmla="*/ 43 h 43"/>
                  <a:gd name="T14" fmla="*/ 0 w 38"/>
                  <a:gd name="T15" fmla="*/ 21 h 43"/>
                  <a:gd name="T16" fmla="*/ 0 w 38"/>
                  <a:gd name="T17" fmla="*/ 22 h 43"/>
                  <a:gd name="T18" fmla="*/ 38 w 38"/>
                  <a:gd name="T19" fmla="*/ 43 h 43"/>
                  <a:gd name="T20" fmla="*/ 38 w 38"/>
                  <a:gd name="T21" fmla="*/ 0 h 43"/>
                  <a:gd name="T22" fmla="*/ 37 w 38"/>
                  <a:gd name="T23" fmla="*/ 0 h 43"/>
                  <a:gd name="T24" fmla="*/ 37 w 38"/>
                  <a:gd name="T25" fmla="*/ 1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8" h="43">
                    <a:moveTo>
                      <a:pt x="37" y="1"/>
                    </a:moveTo>
                    <a:lnTo>
                      <a:pt x="37" y="5"/>
                    </a:lnTo>
                    <a:lnTo>
                      <a:pt x="37" y="9"/>
                    </a:lnTo>
                    <a:lnTo>
                      <a:pt x="37" y="27"/>
                    </a:lnTo>
                    <a:lnTo>
                      <a:pt x="37" y="33"/>
                    </a:lnTo>
                    <a:lnTo>
                      <a:pt x="37" y="38"/>
                    </a:lnTo>
                    <a:lnTo>
                      <a:pt x="37" y="43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38" y="43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4" name="Freeform 192"/>
              <p:cNvSpPr>
                <a:spLocks/>
              </p:cNvSpPr>
              <p:nvPr/>
            </p:nvSpPr>
            <p:spPr bwMode="auto">
              <a:xfrm>
                <a:off x="5461" y="4916"/>
                <a:ext cx="12" cy="12"/>
              </a:xfrm>
              <a:custGeom>
                <a:avLst/>
                <a:gdLst>
                  <a:gd name="T0" fmla="*/ 12 w 12"/>
                  <a:gd name="T1" fmla="*/ 4 h 12"/>
                  <a:gd name="T2" fmla="*/ 12 w 12"/>
                  <a:gd name="T3" fmla="*/ 0 h 12"/>
                  <a:gd name="T4" fmla="*/ 0 w 12"/>
                  <a:gd name="T5" fmla="*/ 8 h 12"/>
                  <a:gd name="T6" fmla="*/ 0 w 12"/>
                  <a:gd name="T7" fmla="*/ 12 h 12"/>
                  <a:gd name="T8" fmla="*/ 12 w 12"/>
                  <a:gd name="T9" fmla="*/ 4 h 12"/>
                  <a:gd name="T10" fmla="*/ 12 w 12"/>
                  <a:gd name="T11" fmla="*/ 4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4"/>
                    </a:moveTo>
                    <a:lnTo>
                      <a:pt x="12" y="0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5" name="Freeform 193"/>
              <p:cNvSpPr>
                <a:spLocks/>
              </p:cNvSpPr>
              <p:nvPr/>
            </p:nvSpPr>
            <p:spPr bwMode="auto">
              <a:xfrm>
                <a:off x="5460" y="4913"/>
                <a:ext cx="13" cy="11"/>
              </a:xfrm>
              <a:custGeom>
                <a:avLst/>
                <a:gdLst>
                  <a:gd name="T0" fmla="*/ 13 w 13"/>
                  <a:gd name="T1" fmla="*/ 3 h 11"/>
                  <a:gd name="T2" fmla="*/ 13 w 13"/>
                  <a:gd name="T3" fmla="*/ 2 h 11"/>
                  <a:gd name="T4" fmla="*/ 13 w 13"/>
                  <a:gd name="T5" fmla="*/ 0 h 11"/>
                  <a:gd name="T6" fmla="*/ 0 w 13"/>
                  <a:gd name="T7" fmla="*/ 8 h 11"/>
                  <a:gd name="T8" fmla="*/ 1 w 13"/>
                  <a:gd name="T9" fmla="*/ 11 h 11"/>
                  <a:gd name="T10" fmla="*/ 13 w 13"/>
                  <a:gd name="T11" fmla="*/ 3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3" h="11">
                    <a:moveTo>
                      <a:pt x="13" y="3"/>
                    </a:moveTo>
                    <a:lnTo>
                      <a:pt x="13" y="2"/>
                    </a:lnTo>
                    <a:lnTo>
                      <a:pt x="13" y="0"/>
                    </a:lnTo>
                    <a:lnTo>
                      <a:pt x="0" y="8"/>
                    </a:lnTo>
                    <a:lnTo>
                      <a:pt x="1" y="11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6" name="Freeform 194"/>
              <p:cNvSpPr>
                <a:spLocks/>
              </p:cNvSpPr>
              <p:nvPr/>
            </p:nvSpPr>
            <p:spPr bwMode="auto">
              <a:xfrm>
                <a:off x="5457" y="4912"/>
                <a:ext cx="16" cy="9"/>
              </a:xfrm>
              <a:custGeom>
                <a:avLst/>
                <a:gdLst>
                  <a:gd name="T0" fmla="*/ 16 w 16"/>
                  <a:gd name="T1" fmla="*/ 1 h 9"/>
                  <a:gd name="T2" fmla="*/ 15 w 16"/>
                  <a:gd name="T3" fmla="*/ 0 h 9"/>
                  <a:gd name="T4" fmla="*/ 0 w 16"/>
                  <a:gd name="T5" fmla="*/ 9 h 9"/>
                  <a:gd name="T6" fmla="*/ 3 w 16"/>
                  <a:gd name="T7" fmla="*/ 9 h 9"/>
                  <a:gd name="T8" fmla="*/ 16 w 16"/>
                  <a:gd name="T9" fmla="*/ 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9">
                    <a:moveTo>
                      <a:pt x="16" y="1"/>
                    </a:moveTo>
                    <a:lnTo>
                      <a:pt x="15" y="0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6767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7" name="Freeform 195"/>
              <p:cNvSpPr>
                <a:spLocks/>
              </p:cNvSpPr>
              <p:nvPr/>
            </p:nvSpPr>
            <p:spPr bwMode="auto">
              <a:xfrm>
                <a:off x="5445" y="4924"/>
                <a:ext cx="16" cy="10"/>
              </a:xfrm>
              <a:custGeom>
                <a:avLst/>
                <a:gdLst>
                  <a:gd name="T0" fmla="*/ 16 w 16"/>
                  <a:gd name="T1" fmla="*/ 4 h 10"/>
                  <a:gd name="T2" fmla="*/ 16 w 16"/>
                  <a:gd name="T3" fmla="*/ 0 h 10"/>
                  <a:gd name="T4" fmla="*/ 0 w 16"/>
                  <a:gd name="T5" fmla="*/ 8 h 10"/>
                  <a:gd name="T6" fmla="*/ 4 w 16"/>
                  <a:gd name="T7" fmla="*/ 10 h 10"/>
                  <a:gd name="T8" fmla="*/ 16 w 16"/>
                  <a:gd name="T9" fmla="*/ 4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0">
                    <a:moveTo>
                      <a:pt x="16" y="4"/>
                    </a:moveTo>
                    <a:lnTo>
                      <a:pt x="16" y="0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16" y="4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8" name="Freeform 196"/>
              <p:cNvSpPr>
                <a:spLocks/>
              </p:cNvSpPr>
              <p:nvPr/>
            </p:nvSpPr>
            <p:spPr bwMode="auto">
              <a:xfrm>
                <a:off x="5457" y="4930"/>
                <a:ext cx="11" cy="8"/>
              </a:xfrm>
              <a:custGeom>
                <a:avLst/>
                <a:gdLst>
                  <a:gd name="T0" fmla="*/ 6 w 11"/>
                  <a:gd name="T1" fmla="*/ 0 h 8"/>
                  <a:gd name="T2" fmla="*/ 0 w 11"/>
                  <a:gd name="T3" fmla="*/ 3 h 8"/>
                  <a:gd name="T4" fmla="*/ 11 w 11"/>
                  <a:gd name="T5" fmla="*/ 8 h 8"/>
                  <a:gd name="T6" fmla="*/ 6 w 11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" h="8">
                    <a:moveTo>
                      <a:pt x="6" y="0"/>
                    </a:moveTo>
                    <a:lnTo>
                      <a:pt x="0" y="3"/>
                    </a:lnTo>
                    <a:lnTo>
                      <a:pt x="11" y="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45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09" name="Freeform 197"/>
              <p:cNvSpPr>
                <a:spLocks/>
              </p:cNvSpPr>
              <p:nvPr/>
            </p:nvSpPr>
            <p:spPr bwMode="auto">
              <a:xfrm>
                <a:off x="5449" y="4928"/>
                <a:ext cx="24" cy="20"/>
              </a:xfrm>
              <a:custGeom>
                <a:avLst/>
                <a:gdLst>
                  <a:gd name="T0" fmla="*/ 8 w 24"/>
                  <a:gd name="T1" fmla="*/ 5 h 20"/>
                  <a:gd name="T2" fmla="*/ 14 w 24"/>
                  <a:gd name="T3" fmla="*/ 2 h 20"/>
                  <a:gd name="T4" fmla="*/ 12 w 24"/>
                  <a:gd name="T5" fmla="*/ 1 h 20"/>
                  <a:gd name="T6" fmla="*/ 12 w 24"/>
                  <a:gd name="T7" fmla="*/ 0 h 20"/>
                  <a:gd name="T8" fmla="*/ 0 w 24"/>
                  <a:gd name="T9" fmla="*/ 6 h 20"/>
                  <a:gd name="T10" fmla="*/ 24 w 24"/>
                  <a:gd name="T11" fmla="*/ 20 h 20"/>
                  <a:gd name="T12" fmla="*/ 24 w 24"/>
                  <a:gd name="T13" fmla="*/ 14 h 20"/>
                  <a:gd name="T14" fmla="*/ 19 w 24"/>
                  <a:gd name="T15" fmla="*/ 10 h 20"/>
                  <a:gd name="T16" fmla="*/ 8 w 24"/>
                  <a:gd name="T17" fmla="*/ 5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4" h="20">
                    <a:moveTo>
                      <a:pt x="8" y="5"/>
                    </a:moveTo>
                    <a:lnTo>
                      <a:pt x="14" y="2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0" y="6"/>
                    </a:lnTo>
                    <a:lnTo>
                      <a:pt x="24" y="20"/>
                    </a:lnTo>
                    <a:lnTo>
                      <a:pt x="24" y="14"/>
                    </a:lnTo>
                    <a:lnTo>
                      <a:pt x="19" y="10"/>
                    </a:ln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0" name="Freeform 198"/>
              <p:cNvSpPr>
                <a:spLocks/>
              </p:cNvSpPr>
              <p:nvPr/>
            </p:nvSpPr>
            <p:spPr bwMode="auto">
              <a:xfrm>
                <a:off x="5461" y="4920"/>
                <a:ext cx="12" cy="10"/>
              </a:xfrm>
              <a:custGeom>
                <a:avLst/>
                <a:gdLst>
                  <a:gd name="T0" fmla="*/ 0 w 12"/>
                  <a:gd name="T1" fmla="*/ 9 h 10"/>
                  <a:gd name="T2" fmla="*/ 2 w 12"/>
                  <a:gd name="T3" fmla="*/ 10 h 10"/>
                  <a:gd name="T4" fmla="*/ 12 w 12"/>
                  <a:gd name="T5" fmla="*/ 4 h 10"/>
                  <a:gd name="T6" fmla="*/ 12 w 12"/>
                  <a:gd name="T7" fmla="*/ 0 h 10"/>
                  <a:gd name="T8" fmla="*/ 12 w 12"/>
                  <a:gd name="T9" fmla="*/ 0 h 10"/>
                  <a:gd name="T10" fmla="*/ 0 w 12"/>
                  <a:gd name="T11" fmla="*/ 8 h 10"/>
                  <a:gd name="T12" fmla="*/ 0 w 12"/>
                  <a:gd name="T13" fmla="*/ 9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" h="10">
                    <a:moveTo>
                      <a:pt x="0" y="9"/>
                    </a:moveTo>
                    <a:lnTo>
                      <a:pt x="2" y="10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0" y="8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1" name="Freeform 199"/>
              <p:cNvSpPr>
                <a:spLocks/>
              </p:cNvSpPr>
              <p:nvPr/>
            </p:nvSpPr>
            <p:spPr bwMode="auto">
              <a:xfrm>
                <a:off x="5440" y="4921"/>
                <a:ext cx="33" cy="32"/>
              </a:xfrm>
              <a:custGeom>
                <a:avLst/>
                <a:gdLst>
                  <a:gd name="T0" fmla="*/ 21 w 33"/>
                  <a:gd name="T1" fmla="*/ 3 h 32"/>
                  <a:gd name="T2" fmla="*/ 20 w 33"/>
                  <a:gd name="T3" fmla="*/ 0 h 32"/>
                  <a:gd name="T4" fmla="*/ 0 w 33"/>
                  <a:gd name="T5" fmla="*/ 12 h 32"/>
                  <a:gd name="T6" fmla="*/ 33 w 33"/>
                  <a:gd name="T7" fmla="*/ 32 h 32"/>
                  <a:gd name="T8" fmla="*/ 33 w 33"/>
                  <a:gd name="T9" fmla="*/ 27 h 32"/>
                  <a:gd name="T10" fmla="*/ 9 w 33"/>
                  <a:gd name="T11" fmla="*/ 13 h 32"/>
                  <a:gd name="T12" fmla="*/ 5 w 33"/>
                  <a:gd name="T13" fmla="*/ 11 h 32"/>
                  <a:gd name="T14" fmla="*/ 21 w 33"/>
                  <a:gd name="T15" fmla="*/ 3 h 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3" h="32">
                    <a:moveTo>
                      <a:pt x="21" y="3"/>
                    </a:moveTo>
                    <a:lnTo>
                      <a:pt x="20" y="0"/>
                    </a:lnTo>
                    <a:lnTo>
                      <a:pt x="0" y="12"/>
                    </a:lnTo>
                    <a:lnTo>
                      <a:pt x="33" y="32"/>
                    </a:lnTo>
                    <a:lnTo>
                      <a:pt x="33" y="27"/>
                    </a:lnTo>
                    <a:lnTo>
                      <a:pt x="9" y="13"/>
                    </a:lnTo>
                    <a:lnTo>
                      <a:pt x="5" y="11"/>
                    </a:lnTo>
                    <a:lnTo>
                      <a:pt x="21" y="3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2" name="Freeform 200"/>
              <p:cNvSpPr>
                <a:spLocks/>
              </p:cNvSpPr>
              <p:nvPr/>
            </p:nvSpPr>
            <p:spPr bwMode="auto">
              <a:xfrm>
                <a:off x="5463" y="4924"/>
                <a:ext cx="10" cy="18"/>
              </a:xfrm>
              <a:custGeom>
                <a:avLst/>
                <a:gdLst>
                  <a:gd name="T0" fmla="*/ 10 w 10"/>
                  <a:gd name="T1" fmla="*/ 0 h 18"/>
                  <a:gd name="T2" fmla="*/ 0 w 10"/>
                  <a:gd name="T3" fmla="*/ 6 h 18"/>
                  <a:gd name="T4" fmla="*/ 5 w 10"/>
                  <a:gd name="T5" fmla="*/ 14 h 18"/>
                  <a:gd name="T6" fmla="*/ 10 w 10"/>
                  <a:gd name="T7" fmla="*/ 18 h 18"/>
                  <a:gd name="T8" fmla="*/ 10 w 10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8">
                    <a:moveTo>
                      <a:pt x="10" y="0"/>
                    </a:moveTo>
                    <a:lnTo>
                      <a:pt x="0" y="6"/>
                    </a:lnTo>
                    <a:lnTo>
                      <a:pt x="5" y="14"/>
                    </a:lnTo>
                    <a:lnTo>
                      <a:pt x="10" y="1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3D3D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3" name="Freeform 201"/>
              <p:cNvSpPr>
                <a:spLocks/>
              </p:cNvSpPr>
              <p:nvPr/>
            </p:nvSpPr>
            <p:spPr bwMode="auto">
              <a:xfrm>
                <a:off x="5436" y="4933"/>
                <a:ext cx="37" cy="25"/>
              </a:xfrm>
              <a:custGeom>
                <a:avLst/>
                <a:gdLst>
                  <a:gd name="T0" fmla="*/ 0 w 37"/>
                  <a:gd name="T1" fmla="*/ 3 h 25"/>
                  <a:gd name="T2" fmla="*/ 0 w 37"/>
                  <a:gd name="T3" fmla="*/ 3 h 25"/>
                  <a:gd name="T4" fmla="*/ 37 w 37"/>
                  <a:gd name="T5" fmla="*/ 25 h 25"/>
                  <a:gd name="T6" fmla="*/ 37 w 37"/>
                  <a:gd name="T7" fmla="*/ 20 h 25"/>
                  <a:gd name="T8" fmla="*/ 4 w 37"/>
                  <a:gd name="T9" fmla="*/ 0 h 25"/>
                  <a:gd name="T10" fmla="*/ 0 w 37"/>
                  <a:gd name="T11" fmla="*/ 3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" h="25">
                    <a:moveTo>
                      <a:pt x="0" y="3"/>
                    </a:moveTo>
                    <a:lnTo>
                      <a:pt x="0" y="3"/>
                    </a:lnTo>
                    <a:lnTo>
                      <a:pt x="37" y="25"/>
                    </a:lnTo>
                    <a:lnTo>
                      <a:pt x="37" y="20"/>
                    </a:lnTo>
                    <a:lnTo>
                      <a:pt x="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  <p:sp>
            <p:nvSpPr>
              <p:cNvPr id="614" name="Freeform 202"/>
              <p:cNvSpPr>
                <a:spLocks/>
              </p:cNvSpPr>
              <p:nvPr/>
            </p:nvSpPr>
            <p:spPr bwMode="auto">
              <a:xfrm>
                <a:off x="5443" y="4900"/>
                <a:ext cx="14" cy="29"/>
              </a:xfrm>
              <a:custGeom>
                <a:avLst/>
                <a:gdLst>
                  <a:gd name="T0" fmla="*/ 0 w 14"/>
                  <a:gd name="T1" fmla="*/ 29 h 29"/>
                  <a:gd name="T2" fmla="*/ 14 w 14"/>
                  <a:gd name="T3" fmla="*/ 21 h 29"/>
                  <a:gd name="T4" fmla="*/ 0 w 14"/>
                  <a:gd name="T5" fmla="*/ 0 h 29"/>
                  <a:gd name="T6" fmla="*/ 0 w 14"/>
                  <a:gd name="T7" fmla="*/ 29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29">
                    <a:moveTo>
                      <a:pt x="0" y="29"/>
                    </a:moveTo>
                    <a:lnTo>
                      <a:pt x="14" y="21"/>
                    </a:lnTo>
                    <a:lnTo>
                      <a:pt x="0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latin typeface="CiscoSansTT Light"/>
                  <a:cs typeface="CiscoSansTT Light"/>
                </a:endParaRPr>
              </a:p>
            </p:txBody>
          </p:sp>
        </p:grpSp>
        <p:grpSp>
          <p:nvGrpSpPr>
            <p:cNvPr id="424" name="Group 423"/>
            <p:cNvGrpSpPr/>
            <p:nvPr/>
          </p:nvGrpSpPr>
          <p:grpSpPr>
            <a:xfrm>
              <a:off x="8448568" y="3970682"/>
              <a:ext cx="3089420" cy="1633664"/>
              <a:chOff x="8448568" y="3970682"/>
              <a:chExt cx="3089420" cy="16336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425" name="Picture 37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/>
              </a:stretch>
            </p:blipFill>
            <p:spPr bwMode="auto">
              <a:xfrm>
                <a:off x="8448568" y="4305217"/>
                <a:ext cx="3089420" cy="1299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6" name="Freeform 319"/>
              <p:cNvSpPr>
                <a:spLocks/>
              </p:cNvSpPr>
              <p:nvPr/>
            </p:nvSpPr>
            <p:spPr bwMode="auto">
              <a:xfrm>
                <a:off x="9513200" y="4394015"/>
                <a:ext cx="819515" cy="322838"/>
              </a:xfrm>
              <a:custGeom>
                <a:avLst/>
                <a:gdLst>
                  <a:gd name="T0" fmla="*/ 2147483647 w 505"/>
                  <a:gd name="T1" fmla="*/ 0 h 265"/>
                  <a:gd name="T2" fmla="*/ 2147483647 w 505"/>
                  <a:gd name="T3" fmla="*/ 2147483647 h 265"/>
                  <a:gd name="T4" fmla="*/ 0 w 505"/>
                  <a:gd name="T5" fmla="*/ 2147483647 h 265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265"/>
                  <a:gd name="T11" fmla="*/ 505 w 505"/>
                  <a:gd name="T12" fmla="*/ 265 h 2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265">
                    <a:moveTo>
                      <a:pt x="505" y="0"/>
                    </a:moveTo>
                    <a:lnTo>
                      <a:pt x="376" y="265"/>
                    </a:lnTo>
                    <a:lnTo>
                      <a:pt x="0" y="142"/>
                    </a:lnTo>
                  </a:path>
                </a:pathLst>
              </a:custGeom>
              <a:noFill/>
              <a:ln w="19050" cap="flat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+mn-ea"/>
                  <a:cs typeface="CiscoSansTT Light"/>
                </a:endParaRPr>
              </a:p>
            </p:txBody>
          </p:sp>
          <p:sp>
            <p:nvSpPr>
              <p:cNvPr id="427" name="Freeform 320"/>
              <p:cNvSpPr>
                <a:spLocks/>
              </p:cNvSpPr>
              <p:nvPr/>
            </p:nvSpPr>
            <p:spPr bwMode="auto">
              <a:xfrm>
                <a:off x="9243586" y="4799667"/>
                <a:ext cx="813000" cy="354890"/>
              </a:xfrm>
              <a:custGeom>
                <a:avLst/>
                <a:gdLst>
                  <a:gd name="T0" fmla="*/ 2147483647 w 594"/>
                  <a:gd name="T1" fmla="*/ 2147483647 h 383"/>
                  <a:gd name="T2" fmla="*/ 2147483647 w 594"/>
                  <a:gd name="T3" fmla="*/ 0 h 383"/>
                  <a:gd name="T4" fmla="*/ 0 w 594"/>
                  <a:gd name="T5" fmla="*/ 2147483647 h 383"/>
                  <a:gd name="T6" fmla="*/ 0 60000 65536"/>
                  <a:gd name="T7" fmla="*/ 0 60000 65536"/>
                  <a:gd name="T8" fmla="*/ 0 60000 65536"/>
                  <a:gd name="T9" fmla="*/ 0 w 594"/>
                  <a:gd name="T10" fmla="*/ 0 h 383"/>
                  <a:gd name="T11" fmla="*/ 594 w 594"/>
                  <a:gd name="T12" fmla="*/ 383 h 3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4" h="383">
                    <a:moveTo>
                      <a:pt x="594" y="383"/>
                    </a:moveTo>
                    <a:lnTo>
                      <a:pt x="576" y="0"/>
                    </a:lnTo>
                    <a:lnTo>
                      <a:pt x="0" y="115"/>
                    </a:lnTo>
                  </a:path>
                </a:pathLst>
              </a:custGeom>
              <a:noFill/>
              <a:ln w="19050" cap="flat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+mn-ea"/>
                  <a:cs typeface="CiscoSansTT Light"/>
                </a:endParaRPr>
              </a:p>
            </p:txBody>
          </p:sp>
          <p:sp>
            <p:nvSpPr>
              <p:cNvPr id="428" name="Freeform 321"/>
              <p:cNvSpPr>
                <a:spLocks/>
              </p:cNvSpPr>
              <p:nvPr/>
            </p:nvSpPr>
            <p:spPr bwMode="auto">
              <a:xfrm>
                <a:off x="10156839" y="4776639"/>
                <a:ext cx="703035" cy="180235"/>
              </a:xfrm>
              <a:custGeom>
                <a:avLst/>
                <a:gdLst>
                  <a:gd name="T0" fmla="*/ 2147483647 w 621"/>
                  <a:gd name="T1" fmla="*/ 2147483647 h 293"/>
                  <a:gd name="T2" fmla="*/ 0 w 621"/>
                  <a:gd name="T3" fmla="*/ 2147483647 h 293"/>
                  <a:gd name="T4" fmla="*/ 2147483647 w 621"/>
                  <a:gd name="T5" fmla="*/ 0 h 293"/>
                  <a:gd name="T6" fmla="*/ 0 60000 65536"/>
                  <a:gd name="T7" fmla="*/ 0 60000 65536"/>
                  <a:gd name="T8" fmla="*/ 0 60000 65536"/>
                  <a:gd name="T9" fmla="*/ 0 w 621"/>
                  <a:gd name="T10" fmla="*/ 0 h 293"/>
                  <a:gd name="T11" fmla="*/ 621 w 621"/>
                  <a:gd name="T12" fmla="*/ 293 h 29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21" h="293">
                    <a:moveTo>
                      <a:pt x="429" y="293"/>
                    </a:moveTo>
                    <a:lnTo>
                      <a:pt x="0" y="64"/>
                    </a:lnTo>
                    <a:lnTo>
                      <a:pt x="621" y="0"/>
                    </a:lnTo>
                  </a:path>
                </a:pathLst>
              </a:custGeom>
              <a:noFill/>
              <a:ln w="19050" cap="flat" cmpd="sng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iscoSansTT Light"/>
                  <a:ea typeface="+mn-ea"/>
                  <a:cs typeface="CiscoSansTT Light"/>
                </a:endParaRPr>
              </a:p>
            </p:txBody>
          </p:sp>
          <p:pic>
            <p:nvPicPr>
              <p:cNvPr id="429" name="Picture 2" descr="\\.PSF\.Mac\Volumes\BLUEBIFF8GB\UCSE_Kubrick_Icons\Device_fibre_channel_storage_3030_unknown_64.png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0555074" y="4817483"/>
                <a:ext cx="609600" cy="60960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30" name="Picture 6" descr="\\.PSF\.Mac\Volumes\BLUEBIFF8GB\UCSE_Kubrick_Icons\Device_router_3057_unknown_64.png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0072801" y="3970682"/>
                <a:ext cx="609600" cy="60960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31" name="Picture 8" descr="\\.PSF\.Mac\Volumes\BLUEBIFF8GB\UCSE_Kubrick_Icons\Device_universal_gateway_3060_unknown_64.png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9793849" y="5022837"/>
                <a:ext cx="501141" cy="50114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32" name="Picture 7" descr="\\.PSF\.Mac\Volumes\BLUEBIFF8GB\UCSE_Kubrick_Icons\Device_switch_3062_unknown_64.png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9769273" y="4637659"/>
                <a:ext cx="538908" cy="305083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33" name="Picture 5" descr="\\.PSF\.Mac\Volumes\BLUEBIFF8GB\UCSE_Kubrick_Icons\Device_phone_3025_unknown_64.png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038033" y="4154353"/>
                <a:ext cx="519720" cy="519720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34" name="Picture 4" descr="\\.PSF\.Mac\Volumes\BLUEBIFF8GB\UCSE_Kubrick_Icons\Device_laptop_3145_unknown_64.png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0775768" y="4351449"/>
                <a:ext cx="537741" cy="53774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35" name="Group 434"/>
              <p:cNvGrpSpPr/>
              <p:nvPr/>
            </p:nvGrpSpPr>
            <p:grpSpPr>
              <a:xfrm>
                <a:off x="8624935" y="4652357"/>
                <a:ext cx="879028" cy="866564"/>
                <a:chOff x="7762237" y="4618571"/>
                <a:chExt cx="879028" cy="866564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436" name="Picture 3" descr="\\.PSF\.Mac\Volumes\BLUEBIFF8GB\UCSE_Kubrick_Icons\Device_file_server_3129_unknown_64.png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762237" y="4618571"/>
                  <a:ext cx="469926" cy="46992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7" name="Picture 3" descr="\\.PSF\.Mac\Volumes\BLUEBIFF8GB\UCSE_Kubrick_Icons\Device_file_server_3129_unknown_64.png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8121545" y="4691518"/>
                  <a:ext cx="519720" cy="51972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8" name="Picture 3" descr="\\.PSF\.Mac\Volumes\BLUEBIFF8GB\UCSE_Kubrick_Icons\Device_file_server_3129_unknown_64.png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7879532" y="4875535"/>
                  <a:ext cx="609600" cy="609600"/>
                </a:xfrm>
                <a:prstGeom prst="rect">
                  <a:avLst/>
                </a:prstGeom>
                <a:noFill/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23409489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Architectural Advantage</a:t>
            </a:r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536882" y="1989507"/>
            <a:ext cx="1920240" cy="25248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2586127" y="1989507"/>
            <a:ext cx="1920240" cy="25248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640452" y="1989507"/>
            <a:ext cx="1920240" cy="25248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6699857" y="1989507"/>
            <a:ext cx="1920240" cy="25248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536882" y="2582523"/>
            <a:ext cx="2049245" cy="1832533"/>
          </a:xfrm>
          <a:prstGeom prst="rect">
            <a:avLst/>
          </a:prstGeom>
        </p:spPr>
        <p:txBody>
          <a:bodyPr wrap="square" lIns="91420" tIns="45710" rIns="91420" bIns="45710" anchor="t">
            <a:sp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37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Multi-core Services aware architecture</a:t>
            </a:r>
            <a:endParaRPr lang="en-US" sz="1500" dirty="0">
              <a:solidFill>
                <a:schemeClr val="tx1"/>
              </a:solidFill>
              <a:latin typeface="CiscoSansTT ExtraLight"/>
              <a:cs typeface="CiscoSansTT ExtraLight"/>
            </a:endParaRPr>
          </a:p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Powerful compute &amp; storage module</a:t>
            </a:r>
          </a:p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Performance on demand</a:t>
            </a:r>
            <a:endParaRPr lang="en-US" sz="1500" dirty="0">
              <a:solidFill>
                <a:schemeClr val="tx1"/>
              </a:solidFill>
              <a:latin typeface="CiscoSansTT ExtraLight"/>
              <a:cs typeface="CiscoSansTT ExtraLight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586127" y="2582523"/>
            <a:ext cx="1990882" cy="1832533"/>
          </a:xfrm>
          <a:prstGeom prst="rect">
            <a:avLst/>
          </a:prstGeom>
        </p:spPr>
        <p:txBody>
          <a:bodyPr wrap="square" lIns="91420" tIns="45710" rIns="91420" bIns="45710" anchor="t">
            <a:sp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37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WAN Cost saving </a:t>
            </a:r>
            <a:r>
              <a:rPr lang="en-US" sz="1500" dirty="0">
                <a:solidFill>
                  <a:schemeClr val="tx1"/>
                </a:solidFill>
                <a:latin typeface="CiscoSansTT ExtraLight"/>
                <a:cs typeface="CiscoSansTT ExtraLight"/>
              </a:rPr>
              <a:t>with IWAN Arch</a:t>
            </a:r>
          </a:p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LAN Like Performance over WAN </a:t>
            </a:r>
          </a:p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Reduce Truck Rolls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640453" y="2582523"/>
            <a:ext cx="2059404" cy="1832533"/>
          </a:xfrm>
          <a:prstGeom prst="rect">
            <a:avLst/>
          </a:prstGeom>
        </p:spPr>
        <p:txBody>
          <a:bodyPr wrap="square" lIns="91420" tIns="45710" rIns="91420" bIns="45710" anchor="t">
            <a:sp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37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OS Consistency across campus &amp; WAN : IOS-XE</a:t>
            </a:r>
          </a:p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Deterministic performance</a:t>
            </a:r>
          </a:p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Reduce downtime with OIR</a:t>
            </a:r>
            <a:endParaRPr lang="en-US" sz="1500" dirty="0">
              <a:solidFill>
                <a:schemeClr val="tx1"/>
              </a:solidFill>
              <a:latin typeface="CiscoSansTT ExtraLight"/>
              <a:cs typeface="CiscoSansTT ExtraLight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699857" y="2582523"/>
            <a:ext cx="1920239" cy="2037717"/>
          </a:xfrm>
          <a:prstGeom prst="rect">
            <a:avLst/>
          </a:prstGeom>
        </p:spPr>
        <p:txBody>
          <a:bodyPr wrap="square" lIns="91420" tIns="45710" rIns="91420" bIns="45710" anchor="t">
            <a:sp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37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36" indent="0" fontAlgn="b">
              <a:spcBef>
                <a:spcPts val="800"/>
              </a:spcBef>
              <a:buNone/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Fast IT with:</a:t>
            </a:r>
          </a:p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Cisco Prime</a:t>
            </a:r>
          </a:p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EPIC-EM</a:t>
            </a:r>
          </a:p>
          <a:p>
            <a:pPr fontAlgn="b">
              <a:spcBef>
                <a:spcPts val="800"/>
              </a:spcBef>
            </a:pP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Eco-System Partners : Glue, Live Action </a:t>
            </a:r>
            <a:r>
              <a:rPr lang="en-US" sz="1500" dirty="0" err="1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etc</a:t>
            </a:r>
            <a:r>
              <a:rPr lang="en-US" sz="1500" dirty="0" smtClean="0">
                <a:solidFill>
                  <a:schemeClr val="tx1"/>
                </a:solidFill>
                <a:latin typeface="CiscoSansTT ExtraLight"/>
                <a:cs typeface="CiscoSansTT ExtraLight"/>
              </a:rPr>
              <a:t> </a:t>
            </a:r>
          </a:p>
          <a:p>
            <a:pPr marL="57136" indent="0" fontAlgn="b">
              <a:spcBef>
                <a:spcPts val="800"/>
              </a:spcBef>
              <a:buNone/>
            </a:pPr>
            <a:endParaRPr lang="en-US" sz="1500" dirty="0">
              <a:solidFill>
                <a:schemeClr val="tx1"/>
              </a:solidFill>
              <a:latin typeface="CiscoSansTT ExtraLight"/>
              <a:cs typeface="CiscoSansTT ExtraLigh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141506" y="1530024"/>
            <a:ext cx="929529" cy="929529"/>
            <a:chOff x="5046926" y="2952720"/>
            <a:chExt cx="1044000" cy="1044000"/>
          </a:xfrm>
        </p:grpSpPr>
        <p:sp>
          <p:nvSpPr>
            <p:cNvPr id="13" name="Oval 12"/>
            <p:cNvSpPr/>
            <p:nvPr/>
          </p:nvSpPr>
          <p:spPr>
            <a:xfrm>
              <a:off x="5046926" y="2952720"/>
              <a:ext cx="1044000" cy="1044000"/>
            </a:xfrm>
            <a:prstGeom prst="ellipse">
              <a:avLst/>
            </a:prstGeom>
            <a:solidFill>
              <a:schemeClr val="accent6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237565" y="3169824"/>
              <a:ext cx="648908" cy="648912"/>
              <a:chOff x="1876019" y="11280267"/>
              <a:chExt cx="535140" cy="53528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978376" y="11389002"/>
                <a:ext cx="324622" cy="324707"/>
                <a:chOff x="683447" y="1594256"/>
                <a:chExt cx="203000" cy="203000"/>
              </a:xfrm>
            </p:grpSpPr>
            <p:grpSp>
              <p:nvGrpSpPr>
                <p:cNvPr id="25" name="Group 10"/>
                <p:cNvGrpSpPr>
                  <a:grpSpLocks noChangeAspect="1"/>
                </p:cNvGrpSpPr>
                <p:nvPr/>
              </p:nvGrpSpPr>
              <p:grpSpPr bwMode="auto">
                <a:xfrm>
                  <a:off x="732988" y="1643074"/>
                  <a:ext cx="103873" cy="136517"/>
                  <a:chOff x="2630" y="1568"/>
                  <a:chExt cx="245" cy="322"/>
                </a:xfrm>
                <a:solidFill>
                  <a:schemeClr val="bg1"/>
                </a:solidFill>
              </p:grpSpPr>
              <p:sp>
                <p:nvSpPr>
                  <p:cNvPr id="27" name="Freeform 11"/>
                  <p:cNvSpPr>
                    <a:spLocks/>
                  </p:cNvSpPr>
                  <p:nvPr/>
                </p:nvSpPr>
                <p:spPr bwMode="auto">
                  <a:xfrm>
                    <a:off x="2680" y="1568"/>
                    <a:ext cx="146" cy="187"/>
                  </a:xfrm>
                  <a:custGeom>
                    <a:avLst/>
                    <a:gdLst>
                      <a:gd name="T0" fmla="*/ 7 w 62"/>
                      <a:gd name="T1" fmla="*/ 61 h 79"/>
                      <a:gd name="T2" fmla="*/ 31 w 62"/>
                      <a:gd name="T3" fmla="*/ 79 h 79"/>
                      <a:gd name="T4" fmla="*/ 55 w 62"/>
                      <a:gd name="T5" fmla="*/ 61 h 79"/>
                      <a:gd name="T6" fmla="*/ 59 w 62"/>
                      <a:gd name="T7" fmla="*/ 44 h 79"/>
                      <a:gd name="T8" fmla="*/ 56 w 62"/>
                      <a:gd name="T9" fmla="*/ 16 h 79"/>
                      <a:gd name="T10" fmla="*/ 31 w 62"/>
                      <a:gd name="T11" fmla="*/ 0 h 79"/>
                      <a:gd name="T12" fmla="*/ 6 w 62"/>
                      <a:gd name="T13" fmla="*/ 16 h 79"/>
                      <a:gd name="T14" fmla="*/ 3 w 62"/>
                      <a:gd name="T15" fmla="*/ 44 h 79"/>
                      <a:gd name="T16" fmla="*/ 7 w 62"/>
                      <a:gd name="T17" fmla="*/ 61 h 79"/>
                      <a:gd name="T18" fmla="*/ 7 w 62"/>
                      <a:gd name="T19" fmla="*/ 61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2" h="79">
                        <a:moveTo>
                          <a:pt x="7" y="61"/>
                        </a:moveTo>
                        <a:cubicBezTo>
                          <a:pt x="10" y="72"/>
                          <a:pt x="20" y="79"/>
                          <a:pt x="31" y="79"/>
                        </a:cubicBezTo>
                        <a:cubicBezTo>
                          <a:pt x="42" y="79"/>
                          <a:pt x="52" y="72"/>
                          <a:pt x="55" y="61"/>
                        </a:cubicBezTo>
                        <a:cubicBezTo>
                          <a:pt x="59" y="44"/>
                          <a:pt x="59" y="44"/>
                          <a:pt x="59" y="44"/>
                        </a:cubicBezTo>
                        <a:cubicBezTo>
                          <a:pt x="62" y="34"/>
                          <a:pt x="61" y="24"/>
                          <a:pt x="56" y="16"/>
                        </a:cubicBezTo>
                        <a:cubicBezTo>
                          <a:pt x="51" y="6"/>
                          <a:pt x="42" y="0"/>
                          <a:pt x="31" y="0"/>
                        </a:cubicBezTo>
                        <a:cubicBezTo>
                          <a:pt x="20" y="0"/>
                          <a:pt x="11" y="6"/>
                          <a:pt x="6" y="16"/>
                        </a:cubicBezTo>
                        <a:cubicBezTo>
                          <a:pt x="1" y="24"/>
                          <a:pt x="0" y="34"/>
                          <a:pt x="3" y="44"/>
                        </a:cubicBezTo>
                        <a:cubicBezTo>
                          <a:pt x="7" y="61"/>
                          <a:pt x="7" y="61"/>
                          <a:pt x="7" y="61"/>
                        </a:cubicBezTo>
                        <a:cubicBezTo>
                          <a:pt x="7" y="61"/>
                          <a:pt x="7" y="61"/>
                          <a:pt x="7" y="6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/>
                </p:spPr>
                <p:txBody>
                  <a:bodyPr/>
                  <a:lstStyle/>
                  <a:p>
                    <a:endParaRPr lang="en-US">
                      <a:solidFill>
                        <a:srgbClr val="8D8D8D"/>
                      </a:solidFill>
                      <a:latin typeface="+mn-lt"/>
                    </a:endParaRPr>
                  </a:p>
                </p:txBody>
              </p:sp>
              <p:sp>
                <p:nvSpPr>
                  <p:cNvPr id="28" name="Freeform 12"/>
                  <p:cNvSpPr>
                    <a:spLocks/>
                  </p:cNvSpPr>
                  <p:nvPr/>
                </p:nvSpPr>
                <p:spPr bwMode="auto">
                  <a:xfrm>
                    <a:off x="2630" y="1790"/>
                    <a:ext cx="245" cy="100"/>
                  </a:xfrm>
                  <a:custGeom>
                    <a:avLst/>
                    <a:gdLst>
                      <a:gd name="T0" fmla="*/ 56 w 114"/>
                      <a:gd name="T1" fmla="*/ 0 h 35"/>
                      <a:gd name="T2" fmla="*/ 2 w 114"/>
                      <a:gd name="T3" fmla="*/ 12 h 35"/>
                      <a:gd name="T4" fmla="*/ 0 w 114"/>
                      <a:gd name="T5" fmla="*/ 35 h 35"/>
                      <a:gd name="T6" fmla="*/ 114 w 114"/>
                      <a:gd name="T7" fmla="*/ 35 h 35"/>
                      <a:gd name="T8" fmla="*/ 111 w 114"/>
                      <a:gd name="T9" fmla="*/ 12 h 35"/>
                      <a:gd name="T10" fmla="*/ 56 w 114"/>
                      <a:gd name="T11" fmla="*/ 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4" h="35">
                        <a:moveTo>
                          <a:pt x="56" y="0"/>
                        </a:moveTo>
                        <a:cubicBezTo>
                          <a:pt x="33" y="0"/>
                          <a:pt x="20" y="4"/>
                          <a:pt x="2" y="12"/>
                        </a:cubicBezTo>
                        <a:cubicBezTo>
                          <a:pt x="2" y="12"/>
                          <a:pt x="1" y="21"/>
                          <a:pt x="0" y="35"/>
                        </a:cubicBezTo>
                        <a:cubicBezTo>
                          <a:pt x="114" y="35"/>
                          <a:pt x="114" y="35"/>
                          <a:pt x="114" y="35"/>
                        </a:cubicBezTo>
                        <a:cubicBezTo>
                          <a:pt x="111" y="12"/>
                          <a:pt x="111" y="12"/>
                          <a:pt x="111" y="12"/>
                        </a:cubicBezTo>
                        <a:cubicBezTo>
                          <a:pt x="93" y="4"/>
                          <a:pt x="80" y="0"/>
                          <a:pt x="5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500">
                      <a:solidFill>
                        <a:srgbClr val="8D8D8D"/>
                      </a:solidFill>
                      <a:latin typeface="+mn-lt"/>
                    </a:endParaRPr>
                  </a:p>
                </p:txBody>
              </p:sp>
            </p:grpSp>
            <p:sp>
              <p:nvSpPr>
                <p:cNvPr id="26" name="Donut 25"/>
                <p:cNvSpPr/>
                <p:nvPr/>
              </p:nvSpPr>
              <p:spPr>
                <a:xfrm>
                  <a:off x="683447" y="1594256"/>
                  <a:ext cx="203000" cy="203000"/>
                </a:xfrm>
                <a:prstGeom prst="donut">
                  <a:avLst>
                    <a:gd name="adj" fmla="val 9136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endParaRPr lang="en-US" dirty="0">
                    <a:solidFill>
                      <a:srgbClr val="8D8D8D"/>
                    </a:solidFill>
                    <a:latin typeface="+mn-lt"/>
                  </a:endParaRP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2140687" y="11280267"/>
                <a:ext cx="5803" cy="535280"/>
                <a:chOff x="781318" y="1533535"/>
                <a:chExt cx="3629" cy="334646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784947" y="15335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781318" y="17967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 rot="3600000">
                <a:off x="2140686" y="11280337"/>
                <a:ext cx="5805" cy="535140"/>
                <a:chOff x="781318" y="1533535"/>
                <a:chExt cx="3629" cy="334646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784947" y="15335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781318" y="17967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 rot="7200000">
                <a:off x="2140686" y="11280337"/>
                <a:ext cx="5805" cy="535140"/>
                <a:chOff x="781318" y="1533535"/>
                <a:chExt cx="3629" cy="334646"/>
              </a:xfrm>
            </p:grpSpPr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784947" y="15335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781318" y="17967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9" name="Group 28"/>
          <p:cNvGrpSpPr/>
          <p:nvPr/>
        </p:nvGrpSpPr>
        <p:grpSpPr>
          <a:xfrm>
            <a:off x="7234884" y="1530024"/>
            <a:ext cx="929529" cy="929529"/>
            <a:chOff x="7140304" y="2952720"/>
            <a:chExt cx="1044000" cy="1044000"/>
          </a:xfrm>
        </p:grpSpPr>
        <p:sp>
          <p:nvSpPr>
            <p:cNvPr id="30" name="Oval 29"/>
            <p:cNvSpPr/>
            <p:nvPr/>
          </p:nvSpPr>
          <p:spPr>
            <a:xfrm>
              <a:off x="7140304" y="2952720"/>
              <a:ext cx="1044000" cy="1044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>
              <a:off x="7455676" y="3162910"/>
              <a:ext cx="417377" cy="611758"/>
              <a:chOff x="12815887" y="793749"/>
              <a:chExt cx="388937" cy="569913"/>
            </a:xfrm>
            <a:solidFill>
              <a:schemeClr val="bg1"/>
            </a:solidFill>
          </p:grpSpPr>
          <p:sp>
            <p:nvSpPr>
              <p:cNvPr id="32" name="Freeform 37"/>
              <p:cNvSpPr>
                <a:spLocks noEditPoints="1"/>
              </p:cNvSpPr>
              <p:nvPr/>
            </p:nvSpPr>
            <p:spPr bwMode="auto">
              <a:xfrm>
                <a:off x="12815887" y="793749"/>
                <a:ext cx="388937" cy="569913"/>
              </a:xfrm>
              <a:custGeom>
                <a:avLst/>
                <a:gdLst/>
                <a:ahLst/>
                <a:cxnLst>
                  <a:cxn ang="0">
                    <a:pos x="57" y="48"/>
                  </a:cxn>
                  <a:cxn ang="0">
                    <a:pos x="57" y="43"/>
                  </a:cxn>
                  <a:cxn ang="0">
                    <a:pos x="59" y="43"/>
                  </a:cxn>
                  <a:cxn ang="0">
                    <a:pos x="60" y="42"/>
                  </a:cxn>
                  <a:cxn ang="0">
                    <a:pos x="60" y="37"/>
                  </a:cxn>
                  <a:cxn ang="0">
                    <a:pos x="72" y="20"/>
                  </a:cxn>
                  <a:cxn ang="0">
                    <a:pos x="52" y="0"/>
                  </a:cxn>
                  <a:cxn ang="0">
                    <a:pos x="32" y="20"/>
                  </a:cxn>
                  <a:cxn ang="0">
                    <a:pos x="44" y="37"/>
                  </a:cxn>
                  <a:cxn ang="0">
                    <a:pos x="44" y="42"/>
                  </a:cxn>
                  <a:cxn ang="0">
                    <a:pos x="45" y="43"/>
                  </a:cxn>
                  <a:cxn ang="0">
                    <a:pos x="47" y="43"/>
                  </a:cxn>
                  <a:cxn ang="0">
                    <a:pos x="47" y="48"/>
                  </a:cxn>
                  <a:cxn ang="0">
                    <a:pos x="17" y="61"/>
                  </a:cxn>
                  <a:cxn ang="0">
                    <a:pos x="15" y="59"/>
                  </a:cxn>
                  <a:cxn ang="0">
                    <a:pos x="15" y="59"/>
                  </a:cxn>
                  <a:cxn ang="0">
                    <a:pos x="15" y="58"/>
                  </a:cxn>
                  <a:cxn ang="0">
                    <a:pos x="11" y="54"/>
                  </a:cxn>
                  <a:cxn ang="0">
                    <a:pos x="12" y="54"/>
                  </a:cxn>
                  <a:cxn ang="0">
                    <a:pos x="12" y="52"/>
                  </a:cxn>
                  <a:cxn ang="0">
                    <a:pos x="10" y="52"/>
                  </a:cxn>
                  <a:cxn ang="0">
                    <a:pos x="3" y="59"/>
                  </a:cxn>
                  <a:cxn ang="0">
                    <a:pos x="3" y="61"/>
                  </a:cxn>
                  <a:cxn ang="0">
                    <a:pos x="5" y="61"/>
                  </a:cxn>
                  <a:cxn ang="0">
                    <a:pos x="5" y="60"/>
                  </a:cxn>
                  <a:cxn ang="0">
                    <a:pos x="9" y="64"/>
                  </a:cxn>
                  <a:cxn ang="0">
                    <a:pos x="10" y="64"/>
                  </a:cxn>
                  <a:cxn ang="0">
                    <a:pos x="11" y="64"/>
                  </a:cxn>
                  <a:cxn ang="0">
                    <a:pos x="13" y="65"/>
                  </a:cxn>
                  <a:cxn ang="0">
                    <a:pos x="0" y="100"/>
                  </a:cxn>
                  <a:cxn ang="0">
                    <a:pos x="52" y="152"/>
                  </a:cxn>
                  <a:cxn ang="0">
                    <a:pos x="104" y="100"/>
                  </a:cxn>
                  <a:cxn ang="0">
                    <a:pos x="57" y="48"/>
                  </a:cxn>
                  <a:cxn ang="0">
                    <a:pos x="45" y="28"/>
                  </a:cxn>
                  <a:cxn ang="0">
                    <a:pos x="44" y="29"/>
                  </a:cxn>
                  <a:cxn ang="0">
                    <a:pos x="44" y="33"/>
                  </a:cxn>
                  <a:cxn ang="0">
                    <a:pos x="36" y="20"/>
                  </a:cxn>
                  <a:cxn ang="0">
                    <a:pos x="52" y="4"/>
                  </a:cxn>
                  <a:cxn ang="0">
                    <a:pos x="67" y="20"/>
                  </a:cxn>
                  <a:cxn ang="0">
                    <a:pos x="60" y="33"/>
                  </a:cxn>
                  <a:cxn ang="0">
                    <a:pos x="60" y="29"/>
                  </a:cxn>
                  <a:cxn ang="0">
                    <a:pos x="59" y="28"/>
                  </a:cxn>
                  <a:cxn ang="0">
                    <a:pos x="45" y="28"/>
                  </a:cxn>
                  <a:cxn ang="0">
                    <a:pos x="52" y="140"/>
                  </a:cxn>
                  <a:cxn ang="0">
                    <a:pos x="12" y="100"/>
                  </a:cxn>
                  <a:cxn ang="0">
                    <a:pos x="52" y="60"/>
                  </a:cxn>
                  <a:cxn ang="0">
                    <a:pos x="92" y="100"/>
                  </a:cxn>
                  <a:cxn ang="0">
                    <a:pos x="52" y="140"/>
                  </a:cxn>
                </a:cxnLst>
                <a:rect l="0" t="0" r="r" b="b"/>
                <a:pathLst>
                  <a:path w="104" h="152">
                    <a:moveTo>
                      <a:pt x="57" y="48"/>
                    </a:moveTo>
                    <a:cubicBezTo>
                      <a:pt x="57" y="43"/>
                      <a:pt x="57" y="43"/>
                      <a:pt x="57" y="43"/>
                    </a:cubicBezTo>
                    <a:cubicBezTo>
                      <a:pt x="59" y="43"/>
                      <a:pt x="59" y="43"/>
                      <a:pt x="59" y="43"/>
                    </a:cubicBezTo>
                    <a:cubicBezTo>
                      <a:pt x="60" y="43"/>
                      <a:pt x="60" y="43"/>
                      <a:pt x="60" y="42"/>
                    </a:cubicBezTo>
                    <a:cubicBezTo>
                      <a:pt x="60" y="37"/>
                      <a:pt x="60" y="37"/>
                      <a:pt x="60" y="37"/>
                    </a:cubicBezTo>
                    <a:cubicBezTo>
                      <a:pt x="67" y="34"/>
                      <a:pt x="72" y="28"/>
                      <a:pt x="72" y="20"/>
                    </a:cubicBezTo>
                    <a:cubicBezTo>
                      <a:pt x="72" y="9"/>
                      <a:pt x="63" y="0"/>
                      <a:pt x="52" y="0"/>
                    </a:cubicBezTo>
                    <a:cubicBezTo>
                      <a:pt x="41" y="0"/>
                      <a:pt x="32" y="9"/>
                      <a:pt x="32" y="20"/>
                    </a:cubicBezTo>
                    <a:cubicBezTo>
                      <a:pt x="32" y="28"/>
                      <a:pt x="37" y="34"/>
                      <a:pt x="44" y="37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44" y="43"/>
                      <a:pt x="44" y="43"/>
                      <a:pt x="45" y="43"/>
                    </a:cubicBezTo>
                    <a:cubicBezTo>
                      <a:pt x="47" y="43"/>
                      <a:pt x="47" y="43"/>
                      <a:pt x="47" y="43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35" y="49"/>
                      <a:pt x="25" y="54"/>
                      <a:pt x="17" y="61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6" y="59"/>
                      <a:pt x="16" y="58"/>
                      <a:pt x="15" y="58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53"/>
                      <a:pt x="12" y="52"/>
                      <a:pt x="12" y="52"/>
                    </a:cubicBezTo>
                    <a:cubicBezTo>
                      <a:pt x="11" y="51"/>
                      <a:pt x="10" y="51"/>
                      <a:pt x="10" y="52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60"/>
                      <a:pt x="3" y="61"/>
                    </a:cubicBezTo>
                    <a:cubicBezTo>
                      <a:pt x="3" y="61"/>
                      <a:pt x="4" y="61"/>
                      <a:pt x="5" y="61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9" y="64"/>
                      <a:pt x="9" y="64"/>
                      <a:pt x="9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5" y="75"/>
                      <a:pt x="0" y="87"/>
                      <a:pt x="0" y="100"/>
                    </a:cubicBezTo>
                    <a:cubicBezTo>
                      <a:pt x="0" y="129"/>
                      <a:pt x="23" y="152"/>
                      <a:pt x="52" y="152"/>
                    </a:cubicBezTo>
                    <a:cubicBezTo>
                      <a:pt x="81" y="152"/>
                      <a:pt x="104" y="129"/>
                      <a:pt x="104" y="100"/>
                    </a:cubicBezTo>
                    <a:cubicBezTo>
                      <a:pt x="104" y="73"/>
                      <a:pt x="84" y="50"/>
                      <a:pt x="57" y="48"/>
                    </a:cubicBezTo>
                    <a:close/>
                    <a:moveTo>
                      <a:pt x="45" y="28"/>
                    </a:moveTo>
                    <a:cubicBezTo>
                      <a:pt x="44" y="28"/>
                      <a:pt x="44" y="28"/>
                      <a:pt x="44" y="29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39" y="30"/>
                      <a:pt x="36" y="25"/>
                      <a:pt x="36" y="20"/>
                    </a:cubicBezTo>
                    <a:cubicBezTo>
                      <a:pt x="36" y="11"/>
                      <a:pt x="43" y="4"/>
                      <a:pt x="52" y="4"/>
                    </a:cubicBezTo>
                    <a:cubicBezTo>
                      <a:pt x="61" y="4"/>
                      <a:pt x="67" y="11"/>
                      <a:pt x="67" y="20"/>
                    </a:cubicBezTo>
                    <a:cubicBezTo>
                      <a:pt x="67" y="25"/>
                      <a:pt x="65" y="30"/>
                      <a:pt x="60" y="33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0" y="28"/>
                      <a:pt x="60" y="28"/>
                      <a:pt x="59" y="28"/>
                    </a:cubicBezTo>
                    <a:lnTo>
                      <a:pt x="45" y="28"/>
                    </a:lnTo>
                    <a:close/>
                    <a:moveTo>
                      <a:pt x="52" y="140"/>
                    </a:moveTo>
                    <a:cubicBezTo>
                      <a:pt x="30" y="140"/>
                      <a:pt x="12" y="122"/>
                      <a:pt x="12" y="100"/>
                    </a:cubicBezTo>
                    <a:cubicBezTo>
                      <a:pt x="12" y="78"/>
                      <a:pt x="30" y="60"/>
                      <a:pt x="52" y="60"/>
                    </a:cubicBezTo>
                    <a:cubicBezTo>
                      <a:pt x="74" y="60"/>
                      <a:pt x="92" y="78"/>
                      <a:pt x="92" y="100"/>
                    </a:cubicBezTo>
                    <a:cubicBezTo>
                      <a:pt x="92" y="122"/>
                      <a:pt x="74" y="140"/>
                      <a:pt x="52" y="1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>
                  <a:solidFill>
                    <a:srgbClr val="0096D6"/>
                  </a:solidFill>
                  <a:latin typeface="+mn-lt"/>
                </a:endParaRPr>
              </a:p>
            </p:txBody>
          </p:sp>
          <p:sp>
            <p:nvSpPr>
              <p:cNvPr id="33" name="Freeform 38"/>
              <p:cNvSpPr>
                <a:spLocks/>
              </p:cNvSpPr>
              <p:nvPr/>
            </p:nvSpPr>
            <p:spPr bwMode="auto">
              <a:xfrm>
                <a:off x="12958763" y="1055688"/>
                <a:ext cx="119062" cy="180975"/>
              </a:xfrm>
              <a:custGeom>
                <a:avLst/>
                <a:gdLst/>
                <a:ahLst/>
                <a:cxnLst>
                  <a:cxn ang="0">
                    <a:pos x="16" y="24"/>
                  </a:cxn>
                  <a:cxn ang="0">
                    <a:pos x="9" y="27"/>
                  </a:cxn>
                  <a:cxn ang="0">
                    <a:pos x="9" y="34"/>
                  </a:cxn>
                  <a:cxn ang="0">
                    <a:pos x="9" y="34"/>
                  </a:cxn>
                  <a:cxn ang="0">
                    <a:pos x="4" y="39"/>
                  </a:cxn>
                  <a:cxn ang="0">
                    <a:pos x="4" y="46"/>
                  </a:cxn>
                  <a:cxn ang="0">
                    <a:pos x="10" y="43"/>
                  </a:cxn>
                  <a:cxn ang="0">
                    <a:pos x="13" y="36"/>
                  </a:cxn>
                  <a:cxn ang="0">
                    <a:pos x="13" y="36"/>
                  </a:cxn>
                  <a:cxn ang="0">
                    <a:pos x="19" y="33"/>
                  </a:cxn>
                  <a:cxn ang="0">
                    <a:pos x="18" y="26"/>
                  </a:cxn>
                  <a:cxn ang="0">
                    <a:pos x="32" y="0"/>
                  </a:cxn>
                  <a:cxn ang="0">
                    <a:pos x="16" y="24"/>
                  </a:cxn>
                </a:cxnLst>
                <a:rect l="0" t="0" r="r" b="b"/>
                <a:pathLst>
                  <a:path w="32" h="48">
                    <a:moveTo>
                      <a:pt x="16" y="24"/>
                    </a:moveTo>
                    <a:cubicBezTo>
                      <a:pt x="13" y="23"/>
                      <a:pt x="10" y="24"/>
                      <a:pt x="9" y="27"/>
                    </a:cubicBezTo>
                    <a:cubicBezTo>
                      <a:pt x="7" y="29"/>
                      <a:pt x="8" y="32"/>
                      <a:pt x="9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6" y="37"/>
                      <a:pt x="6" y="38"/>
                      <a:pt x="4" y="39"/>
                    </a:cubicBezTo>
                    <a:cubicBezTo>
                      <a:pt x="0" y="43"/>
                      <a:pt x="4" y="46"/>
                      <a:pt x="4" y="46"/>
                    </a:cubicBezTo>
                    <a:cubicBezTo>
                      <a:pt x="4" y="46"/>
                      <a:pt x="8" y="48"/>
                      <a:pt x="10" y="43"/>
                    </a:cubicBezTo>
                    <a:cubicBezTo>
                      <a:pt x="11" y="40"/>
                      <a:pt x="12" y="40"/>
                      <a:pt x="13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5" y="36"/>
                      <a:pt x="18" y="35"/>
                      <a:pt x="19" y="33"/>
                    </a:cubicBezTo>
                    <a:cubicBezTo>
                      <a:pt x="21" y="31"/>
                      <a:pt x="20" y="28"/>
                      <a:pt x="18" y="26"/>
                    </a:cubicBezTo>
                    <a:cubicBezTo>
                      <a:pt x="32" y="0"/>
                      <a:pt x="32" y="0"/>
                      <a:pt x="32" y="0"/>
                    </a:cubicBezTo>
                    <a:lnTo>
                      <a:pt x="16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800">
                  <a:solidFill>
                    <a:srgbClr val="0096D6"/>
                  </a:solidFill>
                  <a:latin typeface="+mn-lt"/>
                </a:endParaRPr>
              </a:p>
            </p:txBody>
          </p:sp>
        </p:grpSp>
      </p:grpSp>
      <p:sp>
        <p:nvSpPr>
          <p:cNvPr id="34" name="Oval 33"/>
          <p:cNvSpPr/>
          <p:nvPr/>
        </p:nvSpPr>
        <p:spPr>
          <a:xfrm>
            <a:off x="1007811" y="1530024"/>
            <a:ext cx="929529" cy="929529"/>
          </a:xfrm>
          <a:prstGeom prst="ellipse">
            <a:avLst/>
          </a:prstGeom>
          <a:solidFill>
            <a:schemeClr val="tx2"/>
          </a:solidFill>
          <a:ln w="317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3078017" y="1530024"/>
            <a:ext cx="929529" cy="929529"/>
            <a:chOff x="2983437" y="2952720"/>
            <a:chExt cx="1044000" cy="1044000"/>
          </a:xfrm>
        </p:grpSpPr>
        <p:sp>
          <p:nvSpPr>
            <p:cNvPr id="36" name="Oval 35"/>
            <p:cNvSpPr/>
            <p:nvPr/>
          </p:nvSpPr>
          <p:spPr>
            <a:xfrm>
              <a:off x="2983437" y="2952720"/>
              <a:ext cx="1044000" cy="1044000"/>
            </a:xfrm>
            <a:prstGeom prst="ellipse">
              <a:avLst/>
            </a:prstGeom>
            <a:solidFill>
              <a:schemeClr val="accent4"/>
            </a:solidFill>
            <a:ln w="317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3266874" y="3274981"/>
              <a:ext cx="477126" cy="417936"/>
              <a:chOff x="1158783" y="1330331"/>
              <a:chExt cx="205947" cy="180399"/>
            </a:xfrm>
          </p:grpSpPr>
          <p:sp>
            <p:nvSpPr>
              <p:cNvPr id="38" name="Freeform 37"/>
              <p:cNvSpPr>
                <a:spLocks/>
              </p:cNvSpPr>
              <p:nvPr/>
            </p:nvSpPr>
            <p:spPr bwMode="auto">
              <a:xfrm>
                <a:off x="1213754" y="1456532"/>
                <a:ext cx="18582" cy="54197"/>
              </a:xfrm>
              <a:custGeom>
                <a:avLst/>
                <a:gdLst>
                  <a:gd name="T0" fmla="*/ 0 w 167"/>
                  <a:gd name="T1" fmla="*/ 496 h 496"/>
                  <a:gd name="T2" fmla="*/ 167 w 167"/>
                  <a:gd name="T3" fmla="*/ 496 h 496"/>
                  <a:gd name="T4" fmla="*/ 167 w 167"/>
                  <a:gd name="T5" fmla="*/ 0 h 496"/>
                  <a:gd name="T6" fmla="*/ 0 w 167"/>
                  <a:gd name="T7" fmla="*/ 167 h 496"/>
                  <a:gd name="T8" fmla="*/ 0 w 167"/>
                  <a:gd name="T9" fmla="*/ 49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496">
                    <a:moveTo>
                      <a:pt x="0" y="496"/>
                    </a:moveTo>
                    <a:lnTo>
                      <a:pt x="167" y="496"/>
                    </a:lnTo>
                    <a:lnTo>
                      <a:pt x="167" y="0"/>
                    </a:lnTo>
                    <a:lnTo>
                      <a:pt x="0" y="167"/>
                    </a:lnTo>
                    <a:lnTo>
                      <a:pt x="0" y="49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39" name="Freeform 38"/>
              <p:cNvSpPr>
                <a:spLocks/>
              </p:cNvSpPr>
              <p:nvPr/>
            </p:nvSpPr>
            <p:spPr bwMode="auto">
              <a:xfrm>
                <a:off x="1295049" y="1425563"/>
                <a:ext cx="18582" cy="85167"/>
              </a:xfrm>
              <a:custGeom>
                <a:avLst/>
                <a:gdLst>
                  <a:gd name="T0" fmla="*/ 0 w 167"/>
                  <a:gd name="T1" fmla="*/ 771 h 771"/>
                  <a:gd name="T2" fmla="*/ 167 w 167"/>
                  <a:gd name="T3" fmla="*/ 771 h 771"/>
                  <a:gd name="T4" fmla="*/ 167 w 167"/>
                  <a:gd name="T5" fmla="*/ 0 h 771"/>
                  <a:gd name="T6" fmla="*/ 0 w 167"/>
                  <a:gd name="T7" fmla="*/ 168 h 771"/>
                  <a:gd name="T8" fmla="*/ 0 w 167"/>
                  <a:gd name="T9" fmla="*/ 77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771">
                    <a:moveTo>
                      <a:pt x="0" y="771"/>
                    </a:moveTo>
                    <a:lnTo>
                      <a:pt x="167" y="771"/>
                    </a:lnTo>
                    <a:lnTo>
                      <a:pt x="167" y="0"/>
                    </a:lnTo>
                    <a:lnTo>
                      <a:pt x="0" y="168"/>
                    </a:lnTo>
                    <a:lnTo>
                      <a:pt x="0" y="77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1322147" y="1400013"/>
                <a:ext cx="17033" cy="110717"/>
              </a:xfrm>
              <a:custGeom>
                <a:avLst/>
                <a:gdLst>
                  <a:gd name="T0" fmla="*/ 0 w 156"/>
                  <a:gd name="T1" fmla="*/ 1004 h 1004"/>
                  <a:gd name="T2" fmla="*/ 156 w 156"/>
                  <a:gd name="T3" fmla="*/ 1004 h 1004"/>
                  <a:gd name="T4" fmla="*/ 156 w 156"/>
                  <a:gd name="T5" fmla="*/ 0 h 1004"/>
                  <a:gd name="T6" fmla="*/ 0 w 156"/>
                  <a:gd name="T7" fmla="*/ 155 h 1004"/>
                  <a:gd name="T8" fmla="*/ 0 w 156"/>
                  <a:gd name="T9" fmla="*/ 1004 h 10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6" h="1004">
                    <a:moveTo>
                      <a:pt x="0" y="1004"/>
                    </a:moveTo>
                    <a:lnTo>
                      <a:pt x="156" y="1004"/>
                    </a:lnTo>
                    <a:lnTo>
                      <a:pt x="156" y="0"/>
                    </a:lnTo>
                    <a:lnTo>
                      <a:pt x="0" y="155"/>
                    </a:lnTo>
                    <a:lnTo>
                      <a:pt x="0" y="100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1267950" y="1452661"/>
                <a:ext cx="18582" cy="58069"/>
              </a:xfrm>
              <a:custGeom>
                <a:avLst/>
                <a:gdLst>
                  <a:gd name="T0" fmla="*/ 0 w 168"/>
                  <a:gd name="T1" fmla="*/ 167 h 525"/>
                  <a:gd name="T2" fmla="*/ 0 w 168"/>
                  <a:gd name="T3" fmla="*/ 525 h 525"/>
                  <a:gd name="T4" fmla="*/ 168 w 168"/>
                  <a:gd name="T5" fmla="*/ 525 h 525"/>
                  <a:gd name="T6" fmla="*/ 168 w 168"/>
                  <a:gd name="T7" fmla="*/ 0 h 525"/>
                  <a:gd name="T8" fmla="*/ 34 w 168"/>
                  <a:gd name="T9" fmla="*/ 134 h 525"/>
                  <a:gd name="T10" fmla="*/ 0 w 168"/>
                  <a:gd name="T11" fmla="*/ 167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525">
                    <a:moveTo>
                      <a:pt x="0" y="167"/>
                    </a:moveTo>
                    <a:lnTo>
                      <a:pt x="0" y="525"/>
                    </a:lnTo>
                    <a:lnTo>
                      <a:pt x="168" y="525"/>
                    </a:lnTo>
                    <a:lnTo>
                      <a:pt x="168" y="0"/>
                    </a:lnTo>
                    <a:lnTo>
                      <a:pt x="34" y="134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>
                <a:off x="1240852" y="1454984"/>
                <a:ext cx="18582" cy="55746"/>
              </a:xfrm>
              <a:custGeom>
                <a:avLst/>
                <a:gdLst>
                  <a:gd name="T0" fmla="*/ 0 w 167"/>
                  <a:gd name="T1" fmla="*/ 0 h 505"/>
                  <a:gd name="T2" fmla="*/ 0 w 167"/>
                  <a:gd name="T3" fmla="*/ 505 h 505"/>
                  <a:gd name="T4" fmla="*/ 167 w 167"/>
                  <a:gd name="T5" fmla="*/ 505 h 505"/>
                  <a:gd name="T6" fmla="*/ 167 w 167"/>
                  <a:gd name="T7" fmla="*/ 169 h 505"/>
                  <a:gd name="T8" fmla="*/ 114 w 167"/>
                  <a:gd name="T9" fmla="*/ 114 h 505"/>
                  <a:gd name="T10" fmla="*/ 0 w 167"/>
                  <a:gd name="T11" fmla="*/ 0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7" h="505">
                    <a:moveTo>
                      <a:pt x="0" y="0"/>
                    </a:moveTo>
                    <a:lnTo>
                      <a:pt x="0" y="505"/>
                    </a:lnTo>
                    <a:lnTo>
                      <a:pt x="167" y="505"/>
                    </a:lnTo>
                    <a:lnTo>
                      <a:pt x="167" y="169"/>
                    </a:lnTo>
                    <a:lnTo>
                      <a:pt x="114" y="1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43" name="Freeform 42"/>
              <p:cNvSpPr>
                <a:spLocks/>
              </p:cNvSpPr>
              <p:nvPr/>
            </p:nvSpPr>
            <p:spPr bwMode="auto">
              <a:xfrm>
                <a:off x="1184333" y="1483631"/>
                <a:ext cx="20905" cy="27099"/>
              </a:xfrm>
              <a:custGeom>
                <a:avLst/>
                <a:gdLst>
                  <a:gd name="T0" fmla="*/ 0 w 188"/>
                  <a:gd name="T1" fmla="*/ 188 h 251"/>
                  <a:gd name="T2" fmla="*/ 0 w 188"/>
                  <a:gd name="T3" fmla="*/ 251 h 251"/>
                  <a:gd name="T4" fmla="*/ 188 w 188"/>
                  <a:gd name="T5" fmla="*/ 251 h 251"/>
                  <a:gd name="T6" fmla="*/ 188 w 188"/>
                  <a:gd name="T7" fmla="*/ 0 h 251"/>
                  <a:gd name="T8" fmla="*/ 83 w 188"/>
                  <a:gd name="T9" fmla="*/ 104 h 251"/>
                  <a:gd name="T10" fmla="*/ 0 w 188"/>
                  <a:gd name="T11" fmla="*/ 18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8" h="251">
                    <a:moveTo>
                      <a:pt x="0" y="188"/>
                    </a:moveTo>
                    <a:lnTo>
                      <a:pt x="0" y="251"/>
                    </a:lnTo>
                    <a:lnTo>
                      <a:pt x="188" y="251"/>
                    </a:lnTo>
                    <a:lnTo>
                      <a:pt x="188" y="0"/>
                    </a:lnTo>
                    <a:lnTo>
                      <a:pt x="83" y="104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  <p:sp>
            <p:nvSpPr>
              <p:cNvPr id="44" name="Freeform 43"/>
              <p:cNvSpPr>
                <a:spLocks/>
              </p:cNvSpPr>
              <p:nvPr/>
            </p:nvSpPr>
            <p:spPr bwMode="auto">
              <a:xfrm>
                <a:off x="1158783" y="1330331"/>
                <a:ext cx="205947" cy="155623"/>
              </a:xfrm>
              <a:custGeom>
                <a:avLst/>
                <a:gdLst>
                  <a:gd name="T0" fmla="*/ 1785 w 1865"/>
                  <a:gd name="T1" fmla="*/ 0 h 1405"/>
                  <a:gd name="T2" fmla="*/ 1174 w 1865"/>
                  <a:gd name="T3" fmla="*/ 0 h 1405"/>
                  <a:gd name="T4" fmla="*/ 1406 w 1865"/>
                  <a:gd name="T5" fmla="*/ 231 h 1405"/>
                  <a:gd name="T6" fmla="*/ 1323 w 1865"/>
                  <a:gd name="T7" fmla="*/ 314 h 1405"/>
                  <a:gd name="T8" fmla="*/ 938 w 1865"/>
                  <a:gd name="T9" fmla="*/ 698 h 1405"/>
                  <a:gd name="T10" fmla="*/ 707 w 1865"/>
                  <a:gd name="T11" fmla="*/ 467 h 1405"/>
                  <a:gd name="T12" fmla="*/ 0 w 1865"/>
                  <a:gd name="T13" fmla="*/ 1174 h 1405"/>
                  <a:gd name="T14" fmla="*/ 231 w 1865"/>
                  <a:gd name="T15" fmla="*/ 1405 h 1405"/>
                  <a:gd name="T16" fmla="*/ 707 w 1865"/>
                  <a:gd name="T17" fmla="*/ 929 h 1405"/>
                  <a:gd name="T18" fmla="*/ 938 w 1865"/>
                  <a:gd name="T19" fmla="*/ 1160 h 1405"/>
                  <a:gd name="T20" fmla="*/ 1636 w 1865"/>
                  <a:gd name="T21" fmla="*/ 463 h 1405"/>
                  <a:gd name="T22" fmla="*/ 1865 w 1865"/>
                  <a:gd name="T23" fmla="*/ 690 h 1405"/>
                  <a:gd name="T24" fmla="*/ 1865 w 1865"/>
                  <a:gd name="T25" fmla="*/ 76 h 1405"/>
                  <a:gd name="T26" fmla="*/ 1865 w 1865"/>
                  <a:gd name="T27" fmla="*/ 76 h 1405"/>
                  <a:gd name="T28" fmla="*/ 1864 w 1865"/>
                  <a:gd name="T29" fmla="*/ 69 h 1405"/>
                  <a:gd name="T30" fmla="*/ 1863 w 1865"/>
                  <a:gd name="T31" fmla="*/ 61 h 1405"/>
                  <a:gd name="T32" fmla="*/ 1861 w 1865"/>
                  <a:gd name="T33" fmla="*/ 54 h 1405"/>
                  <a:gd name="T34" fmla="*/ 1858 w 1865"/>
                  <a:gd name="T35" fmla="*/ 47 h 1405"/>
                  <a:gd name="T36" fmla="*/ 1855 w 1865"/>
                  <a:gd name="T37" fmla="*/ 40 h 1405"/>
                  <a:gd name="T38" fmla="*/ 1851 w 1865"/>
                  <a:gd name="T39" fmla="*/ 34 h 1405"/>
                  <a:gd name="T40" fmla="*/ 1846 w 1865"/>
                  <a:gd name="T41" fmla="*/ 28 h 1405"/>
                  <a:gd name="T42" fmla="*/ 1841 w 1865"/>
                  <a:gd name="T43" fmla="*/ 23 h 1405"/>
                  <a:gd name="T44" fmla="*/ 1835 w 1865"/>
                  <a:gd name="T45" fmla="*/ 17 h 1405"/>
                  <a:gd name="T46" fmla="*/ 1828 w 1865"/>
                  <a:gd name="T47" fmla="*/ 13 h 1405"/>
                  <a:gd name="T48" fmla="*/ 1821 w 1865"/>
                  <a:gd name="T49" fmla="*/ 9 h 1405"/>
                  <a:gd name="T50" fmla="*/ 1815 w 1865"/>
                  <a:gd name="T51" fmla="*/ 6 h 1405"/>
                  <a:gd name="T52" fmla="*/ 1808 w 1865"/>
                  <a:gd name="T53" fmla="*/ 3 h 1405"/>
                  <a:gd name="T54" fmla="*/ 1800 w 1865"/>
                  <a:gd name="T55" fmla="*/ 1 h 1405"/>
                  <a:gd name="T56" fmla="*/ 1792 w 1865"/>
                  <a:gd name="T57" fmla="*/ 0 h 1405"/>
                  <a:gd name="T58" fmla="*/ 1785 w 1865"/>
                  <a:gd name="T59" fmla="*/ 0 h 1405"/>
                  <a:gd name="T60" fmla="*/ 1785 w 1865"/>
                  <a:gd name="T61" fmla="*/ 0 h 1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65" h="1405">
                    <a:moveTo>
                      <a:pt x="1785" y="0"/>
                    </a:moveTo>
                    <a:lnTo>
                      <a:pt x="1174" y="0"/>
                    </a:lnTo>
                    <a:lnTo>
                      <a:pt x="1406" y="231"/>
                    </a:lnTo>
                    <a:lnTo>
                      <a:pt x="1323" y="314"/>
                    </a:lnTo>
                    <a:lnTo>
                      <a:pt x="938" y="698"/>
                    </a:lnTo>
                    <a:lnTo>
                      <a:pt x="707" y="467"/>
                    </a:lnTo>
                    <a:lnTo>
                      <a:pt x="0" y="1174"/>
                    </a:lnTo>
                    <a:lnTo>
                      <a:pt x="231" y="1405"/>
                    </a:lnTo>
                    <a:lnTo>
                      <a:pt x="707" y="929"/>
                    </a:lnTo>
                    <a:lnTo>
                      <a:pt x="938" y="1160"/>
                    </a:lnTo>
                    <a:lnTo>
                      <a:pt x="1636" y="463"/>
                    </a:lnTo>
                    <a:lnTo>
                      <a:pt x="1865" y="690"/>
                    </a:lnTo>
                    <a:lnTo>
                      <a:pt x="1865" y="76"/>
                    </a:lnTo>
                    <a:lnTo>
                      <a:pt x="1865" y="76"/>
                    </a:lnTo>
                    <a:lnTo>
                      <a:pt x="1864" y="69"/>
                    </a:lnTo>
                    <a:lnTo>
                      <a:pt x="1863" y="61"/>
                    </a:lnTo>
                    <a:lnTo>
                      <a:pt x="1861" y="54"/>
                    </a:lnTo>
                    <a:lnTo>
                      <a:pt x="1858" y="47"/>
                    </a:lnTo>
                    <a:lnTo>
                      <a:pt x="1855" y="40"/>
                    </a:lnTo>
                    <a:lnTo>
                      <a:pt x="1851" y="34"/>
                    </a:lnTo>
                    <a:lnTo>
                      <a:pt x="1846" y="28"/>
                    </a:lnTo>
                    <a:lnTo>
                      <a:pt x="1841" y="23"/>
                    </a:lnTo>
                    <a:lnTo>
                      <a:pt x="1835" y="17"/>
                    </a:lnTo>
                    <a:lnTo>
                      <a:pt x="1828" y="13"/>
                    </a:lnTo>
                    <a:lnTo>
                      <a:pt x="1821" y="9"/>
                    </a:lnTo>
                    <a:lnTo>
                      <a:pt x="1815" y="6"/>
                    </a:lnTo>
                    <a:lnTo>
                      <a:pt x="1808" y="3"/>
                    </a:lnTo>
                    <a:lnTo>
                      <a:pt x="1800" y="1"/>
                    </a:lnTo>
                    <a:lnTo>
                      <a:pt x="1792" y="0"/>
                    </a:lnTo>
                    <a:lnTo>
                      <a:pt x="1785" y="0"/>
                    </a:lnTo>
                    <a:lnTo>
                      <a:pt x="17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  <a:effectLst/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lt"/>
                </a:endParaRPr>
              </a:p>
            </p:txBody>
          </p:sp>
        </p:grpSp>
      </p:grpSp>
      <p:cxnSp>
        <p:nvCxnSpPr>
          <p:cNvPr id="45" name="Straight Connector 44"/>
          <p:cNvCxnSpPr/>
          <p:nvPr/>
        </p:nvCxnSpPr>
        <p:spPr>
          <a:xfrm>
            <a:off x="2518921" y="1476020"/>
            <a:ext cx="0" cy="3038359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77009" y="1476020"/>
            <a:ext cx="0" cy="3038359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635097" y="1476020"/>
            <a:ext cx="0" cy="3038359"/>
          </a:xfrm>
          <a:prstGeom prst="line">
            <a:avLst/>
          </a:prstGeom>
          <a:ln w="12700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279" y="1783083"/>
            <a:ext cx="490002" cy="47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0223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Delivering Customer Value</a:t>
            </a:r>
            <a:endParaRPr lang="en-AU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35183" y="1269242"/>
            <a:ext cx="5046387" cy="3649233"/>
            <a:chOff x="3835183" y="1269242"/>
            <a:chExt cx="5046387" cy="3649233"/>
          </a:xfrm>
        </p:grpSpPr>
        <p:sp>
          <p:nvSpPr>
            <p:cNvPr id="14" name="Rectangle 13"/>
            <p:cNvSpPr/>
            <p:nvPr/>
          </p:nvSpPr>
          <p:spPr>
            <a:xfrm>
              <a:off x="3835183" y="1269242"/>
              <a:ext cx="5039597" cy="331156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sp>
          <p:nvSpPr>
            <p:cNvPr id="15" name="TextBox 14">
              <a:hlinkClick r:id="rId2"/>
            </p:cNvPr>
            <p:cNvSpPr txBox="1"/>
            <p:nvPr/>
          </p:nvSpPr>
          <p:spPr>
            <a:xfrm>
              <a:off x="3878778" y="4718440"/>
              <a:ext cx="2108229" cy="200035"/>
            </a:xfrm>
            <a:prstGeom prst="rect">
              <a:avLst/>
            </a:prstGeom>
            <a:noFill/>
          </p:spPr>
          <p:txBody>
            <a:bodyPr wrap="none" lIns="91420" tIns="45710" rIns="91420" bIns="45710" rtlCol="0">
              <a:spAutoFit/>
            </a:bodyPr>
            <a:lstStyle/>
            <a:p>
              <a:r>
                <a:rPr lang="en-US" sz="700" dirty="0">
                  <a:latin typeface="CiscoSansTT Light"/>
                  <a:cs typeface="CiscoSansTT Light"/>
                </a:rPr>
                <a:t>https://express.salire.com/signin.aspx?t=Cisco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540186" y="1812998"/>
              <a:ext cx="234138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spcAft>
                  <a:spcPts val="0"/>
                </a:spcAft>
                <a:buClr>
                  <a:schemeClr val="accent1"/>
                </a:buClr>
              </a:pPr>
              <a:r>
                <a:rPr lang="en-US" sz="1400" dirty="0">
                  <a:latin typeface="CiscoSansTT Light"/>
                  <a:cs typeface="CiscoSansTT Light"/>
                </a:rPr>
                <a:t>No additional support </a:t>
              </a:r>
              <a:r>
                <a:rPr lang="en-US" sz="1400" dirty="0" smtClean="0">
                  <a:latin typeface="CiscoSansTT Light"/>
                  <a:cs typeface="CiscoSansTT Light"/>
                </a:rPr>
                <a:t>costs </a:t>
              </a:r>
              <a:r>
                <a:rPr lang="en-US" sz="1400" dirty="0">
                  <a:latin typeface="CiscoSansTT Light"/>
                  <a:cs typeface="CiscoSansTT Light"/>
                </a:rPr>
                <a:t>for UCS </a:t>
              </a:r>
              <a:r>
                <a:rPr lang="en-US" sz="1400" dirty="0" smtClean="0">
                  <a:latin typeface="CiscoSansTT Light"/>
                  <a:cs typeface="CiscoSansTT Light"/>
                </a:rPr>
                <a:t>E-series</a:t>
              </a:r>
              <a:endParaRPr lang="en-US" sz="1400" dirty="0">
                <a:latin typeface="CiscoSansTT Light"/>
                <a:cs typeface="CiscoSansTT Ligh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000667" y="1812919"/>
              <a:ext cx="91440" cy="8686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00667" y="1993496"/>
              <a:ext cx="91440" cy="8686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211034" y="1993496"/>
              <a:ext cx="91440" cy="8686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211034" y="1812919"/>
              <a:ext cx="91440" cy="8686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46114" y="1745496"/>
              <a:ext cx="11823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CiscoSansTT Light"/>
                  <a:cs typeface="CiscoSansTT Light"/>
                </a:rPr>
                <a:t>Deployment Costs</a:t>
              </a:r>
              <a:endParaRPr lang="en-US" sz="900" dirty="0">
                <a:latin typeface="CiscoSansTT Light"/>
                <a:cs typeface="CiscoSansTT Ligh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6113" y="1936929"/>
              <a:ext cx="117533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CiscoSansTT Light"/>
                  <a:cs typeface="CiscoSansTT Light"/>
                </a:rPr>
                <a:t>Hypervisor Capital</a:t>
              </a:r>
              <a:endParaRPr lang="en-US" sz="900" dirty="0">
                <a:latin typeface="CiscoSansTT Light"/>
                <a:cs typeface="CiscoSansTT Ligh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55485" y="1936929"/>
              <a:ext cx="112028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CiscoSansTT Light"/>
                  <a:cs typeface="CiscoSansTT Light"/>
                </a:rPr>
                <a:t>Hardware Capital</a:t>
              </a:r>
              <a:endParaRPr lang="en-US" sz="900" dirty="0">
                <a:latin typeface="CiscoSansTT Light"/>
                <a:cs typeface="CiscoSansTT Ligh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55485" y="1745496"/>
              <a:ext cx="10118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CiscoSansTT Light"/>
                  <a:cs typeface="CiscoSansTT Light"/>
                </a:rPr>
                <a:t>Shipping Costs</a:t>
              </a:r>
              <a:endParaRPr lang="en-US" sz="900" dirty="0">
                <a:latin typeface="CiscoSansTT Light"/>
                <a:cs typeface="CiscoSansTT Light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845536" y="2336218"/>
              <a:ext cx="2545257" cy="2219765"/>
              <a:chOff x="3841926" y="2502674"/>
              <a:chExt cx="2545257" cy="180411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4344022" y="2634362"/>
                <a:ext cx="901696" cy="45167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344022" y="3103654"/>
                <a:ext cx="901696" cy="703064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344022" y="3805611"/>
                <a:ext cx="901696" cy="7140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344022" y="3877013"/>
                <a:ext cx="901696" cy="12255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4344022" y="3068053"/>
                <a:ext cx="901696" cy="41692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5370993" y="3044092"/>
                <a:ext cx="901696" cy="41848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370993" y="3462573"/>
                <a:ext cx="901696" cy="6288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370993" y="3515518"/>
                <a:ext cx="901696" cy="484051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219886" y="4006615"/>
                <a:ext cx="1151447" cy="3001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CiscoSansTT Light"/>
                    <a:cs typeface="CiscoSansTT Light"/>
                  </a:rPr>
                  <a:t>Multiple hardware</a:t>
                </a:r>
                <a:br>
                  <a:rPr lang="en-US" sz="900" dirty="0" smtClean="0">
                    <a:latin typeface="CiscoSansTT Light"/>
                    <a:cs typeface="CiscoSansTT Light"/>
                  </a:rPr>
                </a:br>
                <a:r>
                  <a:rPr lang="en-US" sz="900" dirty="0" smtClean="0">
                    <a:latin typeface="CiscoSansTT Light"/>
                    <a:cs typeface="CiscoSansTT Light"/>
                  </a:rPr>
                  <a:t> vendors</a:t>
                </a:r>
                <a:endParaRPr lang="en-US" sz="900" dirty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20561" y="4006615"/>
                <a:ext cx="1066622" cy="187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CiscoSansTT Light"/>
                    <a:cs typeface="CiscoSansTT Light"/>
                  </a:rPr>
                  <a:t>Router + UCS-E</a:t>
                </a:r>
                <a:endParaRPr lang="en-US" sz="900" dirty="0">
                  <a:latin typeface="CiscoSansTT Light"/>
                  <a:cs typeface="CiscoSansTT Light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4219139" y="3999569"/>
                <a:ext cx="2155346" cy="0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219691" y="2502674"/>
                <a:ext cx="0" cy="1496895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3918870" y="3750700"/>
                <a:ext cx="325730" cy="187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900" dirty="0" smtClean="0">
                    <a:latin typeface="CiscoSansTT Light"/>
                    <a:cs typeface="CiscoSansTT Light"/>
                  </a:rPr>
                  <a:t>2K</a:t>
                </a:r>
                <a:endParaRPr lang="en-US" sz="900" dirty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918870" y="3454386"/>
                <a:ext cx="325730" cy="187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900" dirty="0" smtClean="0">
                    <a:latin typeface="CiscoSansTT Light"/>
                    <a:cs typeface="CiscoSansTT Light"/>
                  </a:rPr>
                  <a:t>6K</a:t>
                </a:r>
                <a:endParaRPr lang="en-US" sz="900" dirty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41926" y="3152039"/>
                <a:ext cx="402674" cy="187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900" dirty="0" smtClean="0">
                    <a:latin typeface="CiscoSansTT Light"/>
                    <a:cs typeface="CiscoSansTT Light"/>
                  </a:rPr>
                  <a:t>10K</a:t>
                </a:r>
                <a:endParaRPr lang="en-US" sz="900" dirty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3841926" y="2849693"/>
                <a:ext cx="402674" cy="187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900" dirty="0" smtClean="0">
                    <a:latin typeface="CiscoSansTT Light"/>
                    <a:cs typeface="CiscoSansTT Light"/>
                  </a:rPr>
                  <a:t>14K</a:t>
                </a:r>
                <a:endParaRPr lang="en-US" sz="900" dirty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841926" y="2555039"/>
                <a:ext cx="402674" cy="187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900" dirty="0" smtClean="0">
                    <a:latin typeface="CiscoSansTT Light"/>
                    <a:cs typeface="CiscoSansTT Light"/>
                  </a:rPr>
                  <a:t>18K</a:t>
                </a:r>
                <a:endParaRPr lang="en-US" sz="900" dirty="0">
                  <a:latin typeface="CiscoSansTT Light"/>
                  <a:cs typeface="CiscoSansTT Light"/>
                </a:endParaRPr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3914176" y="1366339"/>
              <a:ext cx="4805010" cy="299983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5400">
              <a:solidFill>
                <a:schemeClr val="accent3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sz="1600" dirty="0" smtClean="0">
                  <a:solidFill>
                    <a:schemeClr val="accent6"/>
                  </a:solidFill>
                  <a:latin typeface="CiscoSansTT Light"/>
                  <a:cs typeface="CiscoSansTT Light"/>
                </a:rPr>
                <a:t>DELIVERS THIS</a:t>
              </a:r>
              <a:endParaRPr lang="en-US" sz="1600" dirty="0">
                <a:solidFill>
                  <a:schemeClr val="accent6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508995" y="2507564"/>
              <a:ext cx="2210192" cy="944469"/>
              <a:chOff x="465142" y="1768518"/>
              <a:chExt cx="8385174" cy="944469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H="1">
                <a:off x="465142" y="1768518"/>
                <a:ext cx="838517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465142" y="2712987"/>
                <a:ext cx="8385174" cy="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ectangle 27"/>
            <p:cNvSpPr/>
            <p:nvPr/>
          </p:nvSpPr>
          <p:spPr>
            <a:xfrm>
              <a:off x="6540186" y="3613604"/>
              <a:ext cx="22430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buClr>
                  <a:schemeClr val="accent1"/>
                </a:buClr>
              </a:pPr>
              <a:r>
                <a:rPr lang="en-US" sz="1400" dirty="0">
                  <a:latin typeface="CiscoSansTT Light"/>
                  <a:cs typeface="CiscoSansTT Light"/>
                </a:rPr>
                <a:t>Reduced truck rolls </a:t>
              </a:r>
              <a:r>
                <a:rPr lang="en-US" sz="1400" dirty="0" smtClean="0">
                  <a:latin typeface="CiscoSansTT Light"/>
                  <a:cs typeface="CiscoSansTT Light"/>
                </a:rPr>
                <a:t/>
              </a:r>
              <a:br>
                <a:rPr lang="en-US" sz="1400" dirty="0" smtClean="0">
                  <a:latin typeface="CiscoSansTT Light"/>
                  <a:cs typeface="CiscoSansTT Light"/>
                </a:rPr>
              </a:br>
              <a:r>
                <a:rPr lang="en-US" sz="1400" dirty="0" smtClean="0">
                  <a:latin typeface="CiscoSansTT Light"/>
                  <a:cs typeface="CiscoSansTT Light"/>
                </a:rPr>
                <a:t>by </a:t>
              </a:r>
              <a:r>
                <a:rPr lang="en-US" sz="1400" dirty="0">
                  <a:latin typeface="CiscoSansTT Light"/>
                  <a:cs typeface="CiscoSansTT Light"/>
                </a:rPr>
                <a:t>spinning a VM </a:t>
              </a:r>
              <a:r>
                <a:rPr lang="en-US" sz="1400" dirty="0" smtClean="0">
                  <a:latin typeface="CiscoSansTT Light"/>
                  <a:cs typeface="CiscoSansTT Light"/>
                </a:rPr>
                <a:t/>
              </a:r>
              <a:br>
                <a:rPr lang="en-US" sz="1400" dirty="0" smtClean="0">
                  <a:latin typeface="CiscoSansTT Light"/>
                  <a:cs typeface="CiscoSansTT Light"/>
                </a:rPr>
              </a:br>
              <a:r>
                <a:rPr lang="en-US" sz="1400" dirty="0" smtClean="0">
                  <a:latin typeface="CiscoSansTT Light"/>
                  <a:cs typeface="CiscoSansTT Light"/>
                </a:rPr>
                <a:t>instead </a:t>
              </a:r>
              <a:r>
                <a:rPr lang="en-US" sz="1400" dirty="0">
                  <a:latin typeface="CiscoSansTT Light"/>
                  <a:cs typeface="CiscoSansTT Light"/>
                </a:rPr>
                <a:t>of an appliance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447400" y="2751734"/>
              <a:ext cx="130634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buClr>
                  <a:schemeClr val="accent1"/>
                </a:buClr>
              </a:pPr>
              <a:r>
                <a:rPr lang="en-US" sz="1400" dirty="0" smtClean="0">
                  <a:latin typeface="CiscoSansTT Light"/>
                  <a:cs typeface="CiscoSansTT Light"/>
                </a:rPr>
                <a:t>Power cooling</a:t>
              </a:r>
            </a:p>
            <a:p>
              <a:pPr>
                <a:spcAft>
                  <a:spcPts val="0"/>
                </a:spcAft>
                <a:buClr>
                  <a:schemeClr val="accent1"/>
                </a:buClr>
              </a:pPr>
              <a:r>
                <a:rPr lang="en-US" sz="1400" dirty="0" smtClean="0">
                  <a:latin typeface="CiscoSansTT Light"/>
                  <a:cs typeface="CiscoSansTT Light"/>
                </a:rPr>
                <a:t>savings</a:t>
              </a:r>
              <a:endParaRPr lang="en-US" sz="1400" dirty="0">
                <a:latin typeface="CiscoSansTT Light"/>
                <a:cs typeface="CiscoSansTT Light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83243" y="2450952"/>
              <a:ext cx="1124141" cy="8771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spcAft>
                  <a:spcPts val="0"/>
                </a:spcAft>
                <a:buClr>
                  <a:schemeClr val="accent1"/>
                </a:buClr>
              </a:pPr>
              <a:r>
                <a:rPr lang="en-US" sz="3600" dirty="0" smtClean="0">
                  <a:solidFill>
                    <a:schemeClr val="accent5"/>
                  </a:solidFill>
                  <a:latin typeface="CiscoSansTT Light"/>
                  <a:cs typeface="CiscoSansTT Light"/>
                </a:rPr>
                <a:t>80%</a:t>
              </a:r>
              <a:endParaRPr lang="en-US" sz="3600" dirty="0">
                <a:solidFill>
                  <a:schemeClr val="accent5"/>
                </a:solidFill>
                <a:latin typeface="CiscoSansTT Light"/>
                <a:cs typeface="CiscoSansTT Light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 flipV="1">
              <a:off x="6508995" y="1824578"/>
              <a:ext cx="0" cy="264355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1875880" y="1269242"/>
            <a:ext cx="1934888" cy="3311561"/>
            <a:chOff x="1875880" y="1269242"/>
            <a:chExt cx="1934888" cy="3311561"/>
          </a:xfrm>
        </p:grpSpPr>
        <p:sp>
          <p:nvSpPr>
            <p:cNvPr id="52" name="Rectangle 51"/>
            <p:cNvSpPr/>
            <p:nvPr/>
          </p:nvSpPr>
          <p:spPr>
            <a:xfrm>
              <a:off x="2056239" y="1269242"/>
              <a:ext cx="1670309" cy="331156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2057149" y="1366339"/>
              <a:ext cx="1529365" cy="301187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5400">
              <a:solidFill>
                <a:schemeClr val="accent3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sz="1600" dirty="0" smtClean="0">
                  <a:solidFill>
                    <a:schemeClr val="accent6"/>
                  </a:solidFill>
                  <a:latin typeface="CiscoSansTT Light"/>
                  <a:cs typeface="CiscoSansTT Light"/>
                </a:rPr>
                <a:t>TO THIS</a:t>
              </a:r>
              <a:endParaRPr lang="en-US" sz="1600" dirty="0">
                <a:solidFill>
                  <a:schemeClr val="accent6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75880" y="1417223"/>
              <a:ext cx="1934888" cy="230312"/>
              <a:chOff x="4366155" y="1636004"/>
              <a:chExt cx="1934888" cy="153459"/>
            </a:xfrm>
          </p:grpSpPr>
          <p:sp>
            <p:nvSpPr>
              <p:cNvPr id="57" name="Isosceles Triangle 56"/>
              <p:cNvSpPr/>
              <p:nvPr/>
            </p:nvSpPr>
            <p:spPr>
              <a:xfrm rot="5400000">
                <a:off x="4335830" y="1666329"/>
                <a:ext cx="153459" cy="92810"/>
              </a:xfrm>
              <a:prstGeom prst="triangl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 rot="5400000">
                <a:off x="6177908" y="1666329"/>
                <a:ext cx="153459" cy="92810"/>
              </a:xfrm>
              <a:prstGeom prst="triangle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smtClean="0">
                  <a:latin typeface="CiscoSansTT Light"/>
                  <a:cs typeface="CiscoSansTT Light"/>
                </a:endParaRPr>
              </a:p>
            </p:txBody>
          </p:sp>
        </p:grpSp>
        <p:sp>
          <p:nvSpPr>
            <p:cNvPr id="55" name="Rounded Rectangle 54"/>
            <p:cNvSpPr/>
            <p:nvPr/>
          </p:nvSpPr>
          <p:spPr>
            <a:xfrm>
              <a:off x="2065790" y="1749877"/>
              <a:ext cx="1486328" cy="377979"/>
            </a:xfrm>
            <a:prstGeom prst="roundRect">
              <a:avLst>
                <a:gd name="adj" fmla="val 0"/>
              </a:avLst>
            </a:prstGeom>
            <a:noFill/>
            <a:ln w="25400"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algn="ctr"/>
              <a:r>
                <a:rPr lang="en-US" sz="1000" dirty="0" smtClean="0">
                  <a:solidFill>
                    <a:schemeClr val="tx1"/>
                  </a:solidFill>
                  <a:latin typeface="CiscoSansTT Light"/>
                  <a:cs typeface="CiscoSansTT Light"/>
                </a:rPr>
                <a:t>Cisco ISR 4000 With </a:t>
              </a:r>
              <a:br>
                <a:rPr lang="en-US" sz="1000" dirty="0" smtClean="0">
                  <a:solidFill>
                    <a:schemeClr val="tx1"/>
                  </a:solidFill>
                  <a:latin typeface="CiscoSansTT Light"/>
                  <a:cs typeface="CiscoSansTT Light"/>
                </a:rPr>
              </a:br>
              <a:r>
                <a:rPr lang="en-US" sz="1000" dirty="0" smtClean="0">
                  <a:solidFill>
                    <a:schemeClr val="tx1"/>
                  </a:solidFill>
                  <a:latin typeface="CiscoSansTT Light"/>
                  <a:cs typeface="CiscoSansTT Light"/>
                </a:rPr>
                <a:t>UCS E-Series</a:t>
              </a:r>
              <a:endParaRPr lang="en-US" sz="1000" dirty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pic>
          <p:nvPicPr>
            <p:cNvPr id="56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65790" y="3154386"/>
              <a:ext cx="1677889" cy="38985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3" name="Group 62"/>
          <p:cNvGrpSpPr/>
          <p:nvPr/>
        </p:nvGrpSpPr>
        <p:grpSpPr>
          <a:xfrm>
            <a:off x="267830" y="1269242"/>
            <a:ext cx="1612647" cy="3311561"/>
            <a:chOff x="267830" y="1269242"/>
            <a:chExt cx="1612647" cy="3311561"/>
          </a:xfrm>
        </p:grpSpPr>
        <p:grpSp>
          <p:nvGrpSpPr>
            <p:cNvPr id="61" name="Group 60"/>
            <p:cNvGrpSpPr/>
            <p:nvPr/>
          </p:nvGrpSpPr>
          <p:grpSpPr>
            <a:xfrm>
              <a:off x="267830" y="1269242"/>
              <a:ext cx="1612647" cy="3311561"/>
              <a:chOff x="267830" y="1269242"/>
              <a:chExt cx="1612647" cy="331156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67830" y="1269242"/>
                <a:ext cx="1612647" cy="3311561"/>
                <a:chOff x="267830" y="1269242"/>
                <a:chExt cx="1612647" cy="3311561"/>
              </a:xfrm>
            </p:grpSpPr>
            <p:sp>
              <p:nvSpPr>
                <p:cNvPr id="4" name="Rectangle 3"/>
                <p:cNvSpPr/>
                <p:nvPr/>
              </p:nvSpPr>
              <p:spPr>
                <a:xfrm>
                  <a:off x="267830" y="1269242"/>
                  <a:ext cx="1612647" cy="3311561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smtClean="0">
                    <a:latin typeface="CiscoSansTT Light"/>
                    <a:cs typeface="CiscoSansTT Light"/>
                  </a:endParaRPr>
                </a:p>
              </p:txBody>
            </p:sp>
            <p:grpSp>
              <p:nvGrpSpPr>
                <p:cNvPr id="5" name="Group 4"/>
                <p:cNvGrpSpPr/>
                <p:nvPr/>
              </p:nvGrpSpPr>
              <p:grpSpPr>
                <a:xfrm>
                  <a:off x="345587" y="2411772"/>
                  <a:ext cx="1503300" cy="1779943"/>
                  <a:chOff x="764183" y="2304556"/>
                  <a:chExt cx="886033" cy="1668324"/>
                </a:xfrm>
              </p:grpSpPr>
              <p:sp>
                <p:nvSpPr>
                  <p:cNvPr id="8" name="Rectangle 7"/>
                  <p:cNvSpPr/>
                  <p:nvPr/>
                </p:nvSpPr>
                <p:spPr>
                  <a:xfrm>
                    <a:off x="764183" y="2304556"/>
                    <a:ext cx="886033" cy="31869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>
                        <a:latin typeface="CiscoSansTT Light"/>
                        <a:cs typeface="CiscoSansTT Light"/>
                      </a:rPr>
                      <a:t>WAN </a:t>
                    </a:r>
                    <a:r>
                      <a:rPr lang="en-AU" sz="1200" dirty="0" smtClean="0">
                        <a:latin typeface="CiscoSansTT Light"/>
                        <a:cs typeface="CiscoSansTT Light"/>
                      </a:rPr>
                      <a:t>Optimisation</a:t>
                    </a:r>
                    <a:endParaRPr lang="en-AU" sz="1200" dirty="0">
                      <a:latin typeface="CiscoSansTT Light"/>
                      <a:cs typeface="CiscoSansTT Light"/>
                    </a:endParaRPr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764183" y="2641871"/>
                    <a:ext cx="886033" cy="31869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 smtClean="0">
                        <a:latin typeface="CiscoSansTT Light"/>
                        <a:cs typeface="CiscoSansTT Light"/>
                      </a:rPr>
                      <a:t>Security</a:t>
                    </a:r>
                    <a:endParaRPr lang="en-US" sz="1200" dirty="0" smtClean="0">
                      <a:latin typeface="CiscoSansTT Light"/>
                      <a:cs typeface="CiscoSansTT Light"/>
                    </a:endParaRPr>
                  </a:p>
                </p:txBody>
              </p:sp>
              <p:sp>
                <p:nvSpPr>
                  <p:cNvPr id="10" name="Rectangle 9"/>
                  <p:cNvSpPr/>
                  <p:nvPr/>
                </p:nvSpPr>
                <p:spPr>
                  <a:xfrm>
                    <a:off x="764183" y="2979186"/>
                    <a:ext cx="886033" cy="31869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 smtClean="0">
                        <a:latin typeface="CiscoSansTT Light"/>
                        <a:cs typeface="CiscoSansTT Light"/>
                      </a:rPr>
                      <a:t>Switch</a:t>
                    </a:r>
                    <a:endParaRPr lang="en-US" sz="1200" dirty="0">
                      <a:latin typeface="CiscoSansTT Light"/>
                      <a:cs typeface="CiscoSansTT Light"/>
                    </a:endParaRPr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764183" y="3316868"/>
                    <a:ext cx="886033" cy="31869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 smtClean="0">
                        <a:latin typeface="CiscoSansTT Light"/>
                        <a:cs typeface="CiscoSansTT Light"/>
                      </a:rPr>
                      <a:t>Wireless</a:t>
                    </a:r>
                    <a:endParaRPr lang="en-US" sz="1200" dirty="0">
                      <a:latin typeface="CiscoSansTT Light"/>
                      <a:cs typeface="CiscoSansTT Light"/>
                    </a:endParaRPr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764183" y="3654187"/>
                    <a:ext cx="886033" cy="318693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dirty="0" smtClean="0">
                        <a:latin typeface="CiscoSansTT Light"/>
                        <a:cs typeface="CiscoSansTT Light"/>
                      </a:rPr>
                      <a:t>Voice</a:t>
                    </a:r>
                    <a:endParaRPr lang="en-US" sz="1200" dirty="0">
                      <a:latin typeface="CiscoSansTT Light"/>
                      <a:cs typeface="CiscoSansTT Light"/>
                    </a:endParaRPr>
                  </a:p>
                </p:txBody>
              </p:sp>
            </p:grpSp>
            <p:sp>
              <p:nvSpPr>
                <p:cNvPr id="6" name="Rounded Rectangle 5"/>
                <p:cNvSpPr/>
                <p:nvPr/>
              </p:nvSpPr>
              <p:spPr>
                <a:xfrm>
                  <a:off x="497223" y="1366339"/>
                  <a:ext cx="1257024" cy="301187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95000"/>
                  </a:schemeClr>
                </a:solidFill>
                <a:ln w="2540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effectLst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algn="ctr"/>
                  <a:r>
                    <a:rPr lang="en-US" sz="1600" dirty="0" smtClean="0">
                      <a:solidFill>
                        <a:schemeClr val="accent6"/>
                      </a:solidFill>
                      <a:latin typeface="CiscoSansTT Light"/>
                      <a:cs typeface="CiscoSansTT Light"/>
                    </a:rPr>
                    <a:t>FROM THIS</a:t>
                  </a:r>
                  <a:endParaRPr lang="en-US" sz="1600" dirty="0">
                    <a:solidFill>
                      <a:schemeClr val="accent6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7" name="Rounded Rectangle 6"/>
                <p:cNvSpPr/>
                <p:nvPr/>
              </p:nvSpPr>
              <p:spPr>
                <a:xfrm>
                  <a:off x="345587" y="1708510"/>
                  <a:ext cx="1503300" cy="301187"/>
                </a:xfrm>
                <a:prstGeom prst="roundRect">
                  <a:avLst>
                    <a:gd name="adj" fmla="val 0"/>
                  </a:avLst>
                </a:prstGeom>
                <a:noFill/>
                <a:ln w="25400">
                  <a:noFill/>
                </a:ln>
                <a:effectLst/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 anchorCtr="0"/>
                <a:lstStyle/>
                <a:p>
                  <a:pPr algn="ctr"/>
                  <a:r>
                    <a:rPr lang="en-US" sz="1000" dirty="0" smtClean="0">
                      <a:solidFill>
                        <a:schemeClr val="tx1"/>
                      </a:solidFill>
                      <a:latin typeface="CiscoSansTT Light"/>
                      <a:cs typeface="CiscoSansTT Light"/>
                    </a:rPr>
                    <a:t>Traditional </a:t>
                  </a:r>
                  <a:r>
                    <a:rPr lang="en-US" sz="1000" dirty="0" smtClean="0">
                      <a:solidFill>
                        <a:schemeClr val="tx1"/>
                      </a:solidFill>
                      <a:latin typeface="CiscoSansTT Light"/>
                      <a:cs typeface="CiscoSansTT Light"/>
                    </a:rPr>
                    <a:t>Branch </a:t>
                  </a:r>
                  <a:r>
                    <a:rPr lang="en-US" sz="1000" dirty="0" smtClean="0">
                      <a:solidFill>
                        <a:schemeClr val="tx1"/>
                      </a:solidFill>
                      <a:latin typeface="CiscoSansTT Light"/>
                      <a:cs typeface="CiscoSansTT Light"/>
                    </a:rPr>
                    <a:t>IT</a:t>
                  </a:r>
                  <a:endParaRPr lang="en-US" sz="1000" dirty="0">
                    <a:solidFill>
                      <a:schemeClr val="tx1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sp>
            <p:nvSpPr>
              <p:cNvPr id="60" name="Rectangle 59"/>
              <p:cNvSpPr/>
              <p:nvPr/>
            </p:nvSpPr>
            <p:spPr>
              <a:xfrm>
                <a:off x="345587" y="4210322"/>
                <a:ext cx="1503300" cy="34001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latin typeface="CiscoSansTT Light"/>
                    <a:cs typeface="CiscoSansTT Light"/>
                  </a:rPr>
                  <a:t>Server</a:t>
                </a:r>
                <a:endParaRPr lang="en-US" sz="1200" dirty="0" smtClean="0">
                  <a:latin typeface="CiscoSansTT Light"/>
                  <a:cs typeface="CiscoSansTT Light"/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345587" y="2052376"/>
              <a:ext cx="1503300" cy="34001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1200" dirty="0" smtClean="0">
                  <a:latin typeface="CiscoSansTT Light"/>
                  <a:cs typeface="CiscoSansTT Light"/>
                </a:rPr>
                <a:t>Router</a:t>
              </a:r>
              <a:endParaRPr lang="en-AU" sz="1200" dirty="0" smtClean="0">
                <a:latin typeface="CiscoSansTT Light"/>
                <a:cs typeface="CiscoSansTT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417407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Delivering Business Outcomes</a:t>
            </a:r>
            <a:endParaRPr lang="en-AU" dirty="0"/>
          </a:p>
        </p:txBody>
      </p:sp>
      <p:grpSp>
        <p:nvGrpSpPr>
          <p:cNvPr id="3" name="Group 2"/>
          <p:cNvGrpSpPr/>
          <p:nvPr/>
        </p:nvGrpSpPr>
        <p:grpSpPr>
          <a:xfrm>
            <a:off x="3157917" y="837313"/>
            <a:ext cx="2845051" cy="4159502"/>
            <a:chOff x="3157901" y="978432"/>
            <a:chExt cx="2845051" cy="4159502"/>
          </a:xfrm>
        </p:grpSpPr>
        <p:sp>
          <p:nvSpPr>
            <p:cNvPr id="4" name="Rectangle 3"/>
            <p:cNvSpPr/>
            <p:nvPr/>
          </p:nvSpPr>
          <p:spPr>
            <a:xfrm>
              <a:off x="3157901" y="978432"/>
              <a:ext cx="2834640" cy="41595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168312" y="989194"/>
              <a:ext cx="2834640" cy="860976"/>
              <a:chOff x="304006" y="2600976"/>
              <a:chExt cx="3657600" cy="791519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04006" y="2601867"/>
                <a:ext cx="3657600" cy="63234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iscoSansTT Light"/>
                  <a:cs typeface="CiscoSansTT Ligh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4006" y="2600976"/>
                <a:ext cx="3644166" cy="79151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2276" y="2649240"/>
                <a:ext cx="3181061" cy="537598"/>
              </a:xfrm>
              <a:prstGeom prst="rect">
                <a:avLst/>
              </a:prstGeom>
              <a:noFill/>
            </p:spPr>
            <p:txBody>
              <a:bodyPr wrap="square" lIns="0" tIns="45719" rIns="0" bIns="45719" rtlCol="0" anchor="ctr">
                <a:sp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bg1"/>
                    </a:solidFill>
                    <a:latin typeface="CiscoSansTT" panose="020B0503020201020303" pitchFamily="34" charset="0"/>
                  </a:defRPr>
                </a:lvl1pPr>
              </a:lstStyle>
              <a:p>
                <a:r>
                  <a:rPr lang="en-US" sz="1600" dirty="0">
                    <a:latin typeface="CiscoSansTT Light"/>
                    <a:cs typeface="CiscoSansTT Light"/>
                  </a:rPr>
                  <a:t>REDUCE COSTS AND COMPLEXITY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6087739" y="837312"/>
            <a:ext cx="2834640" cy="4165068"/>
            <a:chOff x="6087739" y="978432"/>
            <a:chExt cx="2834640" cy="4165068"/>
          </a:xfrm>
        </p:grpSpPr>
        <p:sp>
          <p:nvSpPr>
            <p:cNvPr id="10" name="Rectangle 9"/>
            <p:cNvSpPr/>
            <p:nvPr/>
          </p:nvSpPr>
          <p:spPr>
            <a:xfrm>
              <a:off x="6087739" y="978432"/>
              <a:ext cx="2834640" cy="416506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087739" y="989194"/>
              <a:ext cx="2834640" cy="860977"/>
              <a:chOff x="304006" y="2600976"/>
              <a:chExt cx="3657600" cy="791520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304006" y="2601867"/>
                <a:ext cx="3657600" cy="63234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iscoSansTT Light"/>
                  <a:cs typeface="CiscoSansTT Light"/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4006" y="2600976"/>
                <a:ext cx="3657600" cy="7915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566267" y="2762418"/>
                <a:ext cx="3133079" cy="311240"/>
              </a:xfrm>
              <a:prstGeom prst="rect">
                <a:avLst/>
              </a:prstGeom>
              <a:noFill/>
            </p:spPr>
            <p:txBody>
              <a:bodyPr wrap="square" lIns="0" tIns="45719" rIns="0" bIns="45719" rtlCol="0" anchor="ctr">
                <a:sp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bg1"/>
                    </a:solidFill>
                    <a:latin typeface="CiscoSansTT" panose="020B0503020201020303" pitchFamily="34" charset="0"/>
                  </a:defRPr>
                </a:lvl1pPr>
              </a:lstStyle>
              <a:p>
                <a:r>
                  <a:rPr lang="en-US" sz="1600" dirty="0">
                    <a:latin typeface="CiscoSansTT Light"/>
                    <a:cs typeface="CiscoSansTT Light"/>
                  </a:rPr>
                  <a:t>IMPROVE SECURITY</a:t>
                </a: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228063" y="837313"/>
            <a:ext cx="2834640" cy="4159502"/>
            <a:chOff x="228063" y="978432"/>
            <a:chExt cx="2834640" cy="4159502"/>
          </a:xfrm>
        </p:grpSpPr>
        <p:sp>
          <p:nvSpPr>
            <p:cNvPr id="16" name="Rectangle 15"/>
            <p:cNvSpPr/>
            <p:nvPr/>
          </p:nvSpPr>
          <p:spPr>
            <a:xfrm>
              <a:off x="228063" y="978432"/>
              <a:ext cx="2834640" cy="41595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28063" y="989200"/>
              <a:ext cx="2834640" cy="860974"/>
              <a:chOff x="304006" y="2600976"/>
              <a:chExt cx="3657600" cy="79151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04006" y="2601867"/>
                <a:ext cx="3657600" cy="63234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>
                <a:outerShdw blurRad="50800" dist="12700" dir="5400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CiscoSansTT Light"/>
                  <a:cs typeface="CiscoSansTT Light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4006" y="2600976"/>
                <a:ext cx="3657600" cy="7915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304006" y="2649240"/>
                <a:ext cx="3657600" cy="537597"/>
              </a:xfrm>
              <a:prstGeom prst="rect">
                <a:avLst/>
              </a:prstGeom>
              <a:noFill/>
            </p:spPr>
            <p:txBody>
              <a:bodyPr wrap="square" lIns="0" tIns="45719" rIns="0" bIns="45719" rtlCol="0" anchor="ctr">
                <a:spAutoFit/>
              </a:bodyPr>
              <a:lstStyle>
                <a:defPPr>
                  <a:defRPr lang="en-US"/>
                </a:defPPr>
                <a:lvl1pPr algn="ctr">
                  <a:defRPr>
                    <a:solidFill>
                      <a:schemeClr val="bg1"/>
                    </a:solidFill>
                    <a:latin typeface="CiscoSansTT" panose="020B0503020201020303" pitchFamily="34" charset="0"/>
                  </a:defRPr>
                </a:lvl1pPr>
              </a:lstStyle>
              <a:p>
                <a:r>
                  <a:rPr lang="en-US" sz="1600" dirty="0">
                    <a:latin typeface="CiscoSansTT Light"/>
                    <a:cs typeface="CiscoSansTT Light"/>
                  </a:rPr>
                  <a:t>UNCOMPROMISED USER EXPERIENCE &amp; MOBILITY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6179179" y="2979138"/>
            <a:ext cx="2651760" cy="670746"/>
            <a:chOff x="6179179" y="2899073"/>
            <a:chExt cx="2651760" cy="670746"/>
          </a:xfrm>
        </p:grpSpPr>
        <p:sp>
          <p:nvSpPr>
            <p:cNvPr id="23" name="Rectangle 22"/>
            <p:cNvSpPr/>
            <p:nvPr/>
          </p:nvSpPr>
          <p:spPr>
            <a:xfrm>
              <a:off x="6179179" y="3162080"/>
              <a:ext cx="2651760" cy="407739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Elevate defense at branch</a:t>
              </a:r>
            </a:p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Enable direct Internet Access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179179" y="2899073"/>
              <a:ext cx="2651760" cy="257698"/>
            </a:xfrm>
            <a:prstGeom prst="rect">
              <a:avLst/>
            </a:prstGeom>
          </p:spPr>
          <p:txBody>
            <a:bodyPr wrap="square" lIns="68514" tIns="34258" rIns="68514" bIns="34258" anchor="b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33828D"/>
                  </a:solidFill>
                  <a:latin typeface="CiscoSansTT Light"/>
                  <a:cs typeface="CiscoSansTT Light"/>
                </a:rPr>
                <a:t>Scale Security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6179179" y="3817854"/>
            <a:ext cx="2651760" cy="0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179179" y="3980499"/>
            <a:ext cx="2651760" cy="670746"/>
            <a:chOff x="6179179" y="2899073"/>
            <a:chExt cx="2651760" cy="670746"/>
          </a:xfrm>
        </p:grpSpPr>
        <p:sp>
          <p:nvSpPr>
            <p:cNvPr id="27" name="Rectangle 26"/>
            <p:cNvSpPr/>
            <p:nvPr/>
          </p:nvSpPr>
          <p:spPr>
            <a:xfrm>
              <a:off x="6179179" y="3162080"/>
              <a:ext cx="2651760" cy="407739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Best of breed defense</a:t>
              </a:r>
            </a:p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99% efficacy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179179" y="2899073"/>
              <a:ext cx="2651760" cy="257698"/>
            </a:xfrm>
            <a:prstGeom prst="rect">
              <a:avLst/>
            </a:prstGeom>
          </p:spPr>
          <p:txBody>
            <a:bodyPr wrap="square" lIns="68514" tIns="34258" rIns="68514" bIns="34258" anchor="b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33828D"/>
                  </a:solidFill>
                  <a:latin typeface="CiscoSansTT Light"/>
                  <a:cs typeface="CiscoSansTT Light"/>
                </a:rPr>
                <a:t>Advanced Threat Defense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19503" y="2979138"/>
            <a:ext cx="2651760" cy="670746"/>
            <a:chOff x="6179179" y="2899073"/>
            <a:chExt cx="2651760" cy="670746"/>
          </a:xfrm>
        </p:grpSpPr>
        <p:sp>
          <p:nvSpPr>
            <p:cNvPr id="30" name="Rectangle 29"/>
            <p:cNvSpPr/>
            <p:nvPr/>
          </p:nvSpPr>
          <p:spPr>
            <a:xfrm>
              <a:off x="6179179" y="3162080"/>
              <a:ext cx="2651760" cy="407739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Empowered employees</a:t>
              </a:r>
            </a:p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Instant application response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179179" y="2899073"/>
              <a:ext cx="2651760" cy="257698"/>
            </a:xfrm>
            <a:prstGeom prst="rect">
              <a:avLst/>
            </a:prstGeom>
          </p:spPr>
          <p:txBody>
            <a:bodyPr wrap="square" lIns="68514" tIns="34258" rIns="68514" bIns="34258" anchor="b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33828D"/>
                  </a:solidFill>
                  <a:latin typeface="CiscoSansTT Light"/>
                  <a:cs typeface="CiscoSansTT Light"/>
                </a:rPr>
                <a:t>Increase Productivity</a:t>
              </a: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319503" y="3817854"/>
            <a:ext cx="2651760" cy="0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319503" y="3980499"/>
            <a:ext cx="2651760" cy="670746"/>
            <a:chOff x="6179179" y="2899073"/>
            <a:chExt cx="2651760" cy="670746"/>
          </a:xfrm>
        </p:grpSpPr>
        <p:sp>
          <p:nvSpPr>
            <p:cNvPr id="34" name="Rectangle 33"/>
            <p:cNvSpPr/>
            <p:nvPr/>
          </p:nvSpPr>
          <p:spPr>
            <a:xfrm>
              <a:off x="6179179" y="3162080"/>
              <a:ext cx="2651760" cy="407739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Elevated customer engagement</a:t>
              </a:r>
            </a:p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Increase Dwell time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179179" y="2899073"/>
              <a:ext cx="2651760" cy="257698"/>
            </a:xfrm>
            <a:prstGeom prst="rect">
              <a:avLst/>
            </a:prstGeom>
          </p:spPr>
          <p:txBody>
            <a:bodyPr wrap="square" lIns="68514" tIns="34258" rIns="68514" bIns="34258" anchor="b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33828D"/>
                  </a:solidFill>
                  <a:latin typeface="CiscoSansTT Light"/>
                  <a:cs typeface="CiscoSansTT Light"/>
                </a:rPr>
                <a:t>Greater Revenue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254547" y="2979138"/>
            <a:ext cx="2651760" cy="670746"/>
            <a:chOff x="6179179" y="2899073"/>
            <a:chExt cx="2651760" cy="670746"/>
          </a:xfrm>
        </p:grpSpPr>
        <p:sp>
          <p:nvSpPr>
            <p:cNvPr id="37" name="Rectangle 36"/>
            <p:cNvSpPr/>
            <p:nvPr/>
          </p:nvSpPr>
          <p:spPr>
            <a:xfrm>
              <a:off x="6179179" y="3162080"/>
              <a:ext cx="2651760" cy="407739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Ensure quality experience</a:t>
              </a:r>
            </a:p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Off-load WAN to slow costs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179179" y="2899073"/>
              <a:ext cx="2651760" cy="257698"/>
            </a:xfrm>
            <a:prstGeom prst="rect">
              <a:avLst/>
            </a:prstGeom>
          </p:spPr>
          <p:txBody>
            <a:bodyPr wrap="square" lIns="68514" tIns="34258" rIns="68514" bIns="34258" anchor="b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33828D"/>
                  </a:solidFill>
                  <a:latin typeface="CiscoSansTT Light"/>
                  <a:cs typeface="CiscoSansTT Light"/>
                </a:rPr>
                <a:t>Maximize WAN Investment</a:t>
              </a:r>
            </a:p>
          </p:txBody>
        </p:sp>
      </p:grpSp>
      <p:cxnSp>
        <p:nvCxnSpPr>
          <p:cNvPr id="39" name="Straight Connector 38"/>
          <p:cNvCxnSpPr/>
          <p:nvPr/>
        </p:nvCxnSpPr>
        <p:spPr>
          <a:xfrm>
            <a:off x="3254547" y="3817854"/>
            <a:ext cx="2651760" cy="0"/>
          </a:xfrm>
          <a:prstGeom prst="line">
            <a:avLst/>
          </a:prstGeom>
          <a:ln w="19050" cap="rnd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3254547" y="3980499"/>
            <a:ext cx="2651760" cy="670746"/>
            <a:chOff x="6179179" y="2899073"/>
            <a:chExt cx="2651760" cy="670746"/>
          </a:xfrm>
        </p:grpSpPr>
        <p:sp>
          <p:nvSpPr>
            <p:cNvPr id="41" name="Rectangle 40"/>
            <p:cNvSpPr/>
            <p:nvPr/>
          </p:nvSpPr>
          <p:spPr>
            <a:xfrm>
              <a:off x="6179179" y="3162080"/>
              <a:ext cx="2651760" cy="407739"/>
            </a:xfrm>
            <a:prstGeom prst="rect">
              <a:avLst/>
            </a:prstGeom>
          </p:spPr>
          <p:txBody>
            <a:bodyPr wrap="square" lIns="68514" tIns="34258" rIns="68514" bIns="34258" anchor="t">
              <a:spAutoFit/>
            </a:bodyPr>
            <a:lstStyle/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Meet time to market needs</a:t>
              </a:r>
            </a:p>
            <a:p>
              <a:pPr algn="ctr"/>
              <a:r>
                <a:rPr lang="en-US" sz="110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iscoSansTT Light"/>
                  <a:cs typeface="CiscoSansTT Light"/>
                </a:rPr>
                <a:t>Eliminate repetitive, error prone tasks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179179" y="2899073"/>
              <a:ext cx="2651760" cy="257698"/>
            </a:xfrm>
            <a:prstGeom prst="rect">
              <a:avLst/>
            </a:prstGeom>
          </p:spPr>
          <p:txBody>
            <a:bodyPr wrap="square" lIns="68514" tIns="34258" rIns="68514" bIns="34258" anchor="b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400" dirty="0">
                  <a:solidFill>
                    <a:srgbClr val="33828D"/>
                  </a:solidFill>
                  <a:latin typeface="CiscoSansTT Light"/>
                  <a:cs typeface="CiscoSansTT Light"/>
                </a:rPr>
                <a:t>Automate IT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942445" y="1691264"/>
            <a:ext cx="1125228" cy="1125231"/>
            <a:chOff x="6942445" y="1832383"/>
            <a:chExt cx="1125228" cy="1125231"/>
          </a:xfrm>
        </p:grpSpPr>
        <p:sp>
          <p:nvSpPr>
            <p:cNvPr id="44" name="Oval 43"/>
            <p:cNvSpPr/>
            <p:nvPr/>
          </p:nvSpPr>
          <p:spPr>
            <a:xfrm>
              <a:off x="6942445" y="1832383"/>
              <a:ext cx="1125228" cy="1125231"/>
            </a:xfrm>
            <a:prstGeom prst="ellipse">
              <a:avLst/>
            </a:prstGeom>
            <a:gradFill flip="none" rotWithShape="1">
              <a:gsLst>
                <a:gs pos="0">
                  <a:srgbClr val="8FDCE2"/>
                </a:gs>
                <a:gs pos="100000">
                  <a:srgbClr val="28949C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</a:ln>
            <a:effectLst>
              <a:outerShdw blurRad="50800" dist="12700" dir="5400000" algn="t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32" tIns="45716" rIns="91432" bIns="457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721"/>
              <a:endParaRPr lang="en-US" sz="1400" kern="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45" name="Freeform 89"/>
            <p:cNvSpPr>
              <a:spLocks noEditPoints="1"/>
            </p:cNvSpPr>
            <p:nvPr/>
          </p:nvSpPr>
          <p:spPr bwMode="auto">
            <a:xfrm>
              <a:off x="7182853" y="2010578"/>
              <a:ext cx="644412" cy="768840"/>
            </a:xfrm>
            <a:custGeom>
              <a:avLst/>
              <a:gdLst/>
              <a:ahLst/>
              <a:cxnLst>
                <a:cxn ang="0">
                  <a:pos x="172" y="31"/>
                </a:cxn>
                <a:cxn ang="0">
                  <a:pos x="155" y="32"/>
                </a:cxn>
                <a:cxn ang="0">
                  <a:pos x="106" y="19"/>
                </a:cxn>
                <a:cxn ang="0">
                  <a:pos x="96" y="10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89" y="0"/>
                </a:cxn>
                <a:cxn ang="0">
                  <a:pos x="85" y="6"/>
                </a:cxn>
                <a:cxn ang="0">
                  <a:pos x="84" y="7"/>
                </a:cxn>
                <a:cxn ang="0">
                  <a:pos x="23" y="32"/>
                </a:cxn>
                <a:cxn ang="0">
                  <a:pos x="5" y="31"/>
                </a:cxn>
                <a:cxn ang="0">
                  <a:pos x="0" y="31"/>
                </a:cxn>
                <a:cxn ang="0">
                  <a:pos x="0" y="36"/>
                </a:cxn>
                <a:cxn ang="0">
                  <a:pos x="11" y="109"/>
                </a:cxn>
                <a:cxn ang="0">
                  <a:pos x="87" y="212"/>
                </a:cxn>
                <a:cxn ang="0">
                  <a:pos x="89" y="212"/>
                </a:cxn>
                <a:cxn ang="0">
                  <a:pos x="91" y="212"/>
                </a:cxn>
                <a:cxn ang="0">
                  <a:pos x="167" y="109"/>
                </a:cxn>
                <a:cxn ang="0">
                  <a:pos x="177" y="36"/>
                </a:cxn>
                <a:cxn ang="0">
                  <a:pos x="177" y="31"/>
                </a:cxn>
                <a:cxn ang="0">
                  <a:pos x="172" y="31"/>
                </a:cxn>
                <a:cxn ang="0">
                  <a:pos x="167" y="57"/>
                </a:cxn>
                <a:cxn ang="0">
                  <a:pos x="89" y="202"/>
                </a:cxn>
                <a:cxn ang="0">
                  <a:pos x="20" y="106"/>
                </a:cxn>
                <a:cxn ang="0">
                  <a:pos x="11" y="57"/>
                </a:cxn>
                <a:cxn ang="0">
                  <a:pos x="9" y="41"/>
                </a:cxn>
                <a:cxn ang="0">
                  <a:pos x="23" y="42"/>
                </a:cxn>
                <a:cxn ang="0">
                  <a:pos x="89" y="15"/>
                </a:cxn>
                <a:cxn ang="0">
                  <a:pos x="155" y="42"/>
                </a:cxn>
                <a:cxn ang="0">
                  <a:pos x="168" y="41"/>
                </a:cxn>
                <a:cxn ang="0">
                  <a:pos x="167" y="57"/>
                </a:cxn>
                <a:cxn ang="0">
                  <a:pos x="89" y="26"/>
                </a:cxn>
                <a:cxn ang="0">
                  <a:pos x="89" y="26"/>
                </a:cxn>
                <a:cxn ang="0">
                  <a:pos x="20" y="48"/>
                </a:cxn>
                <a:cxn ang="0">
                  <a:pos x="40" y="140"/>
                </a:cxn>
                <a:cxn ang="0">
                  <a:pos x="131" y="49"/>
                </a:cxn>
                <a:cxn ang="0">
                  <a:pos x="89" y="26"/>
                </a:cxn>
                <a:cxn ang="0">
                  <a:pos x="89" y="190"/>
                </a:cxn>
                <a:cxn ang="0">
                  <a:pos x="158" y="48"/>
                </a:cxn>
                <a:cxn ang="0">
                  <a:pos x="157" y="49"/>
                </a:cxn>
                <a:cxn ang="0">
                  <a:pos x="49" y="156"/>
                </a:cxn>
                <a:cxn ang="0">
                  <a:pos x="89" y="190"/>
                </a:cxn>
              </a:cxnLst>
              <a:rect l="0" t="0" r="r" b="b"/>
              <a:pathLst>
                <a:path w="177" h="212">
                  <a:moveTo>
                    <a:pt x="172" y="31"/>
                  </a:moveTo>
                  <a:cubicBezTo>
                    <a:pt x="166" y="32"/>
                    <a:pt x="160" y="32"/>
                    <a:pt x="155" y="32"/>
                  </a:cubicBezTo>
                  <a:cubicBezTo>
                    <a:pt x="132" y="32"/>
                    <a:pt x="116" y="26"/>
                    <a:pt x="106" y="19"/>
                  </a:cubicBezTo>
                  <a:cubicBezTo>
                    <a:pt x="101" y="15"/>
                    <a:pt x="98" y="12"/>
                    <a:pt x="96" y="10"/>
                  </a:cubicBezTo>
                  <a:cubicBezTo>
                    <a:pt x="95" y="8"/>
                    <a:pt x="94" y="7"/>
                    <a:pt x="93" y="7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5" y="6"/>
                    <a:pt x="85" y="6"/>
                    <a:pt x="85" y="6"/>
                  </a:cubicBezTo>
                  <a:cubicBezTo>
                    <a:pt x="85" y="6"/>
                    <a:pt x="85" y="6"/>
                    <a:pt x="84" y="7"/>
                  </a:cubicBezTo>
                  <a:cubicBezTo>
                    <a:pt x="80" y="11"/>
                    <a:pt x="63" y="32"/>
                    <a:pt x="23" y="32"/>
                  </a:cubicBezTo>
                  <a:cubicBezTo>
                    <a:pt x="17" y="32"/>
                    <a:pt x="11" y="32"/>
                    <a:pt x="5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70"/>
                    <a:pt x="11" y="109"/>
                  </a:cubicBezTo>
                  <a:cubicBezTo>
                    <a:pt x="21" y="148"/>
                    <a:pt x="43" y="192"/>
                    <a:pt x="87" y="212"/>
                  </a:cubicBezTo>
                  <a:cubicBezTo>
                    <a:pt x="89" y="212"/>
                    <a:pt x="89" y="212"/>
                    <a:pt x="89" y="212"/>
                  </a:cubicBezTo>
                  <a:cubicBezTo>
                    <a:pt x="91" y="212"/>
                    <a:pt x="91" y="212"/>
                    <a:pt x="91" y="212"/>
                  </a:cubicBezTo>
                  <a:cubicBezTo>
                    <a:pt x="135" y="192"/>
                    <a:pt x="156" y="148"/>
                    <a:pt x="167" y="109"/>
                  </a:cubicBezTo>
                  <a:cubicBezTo>
                    <a:pt x="177" y="70"/>
                    <a:pt x="177" y="36"/>
                    <a:pt x="177" y="36"/>
                  </a:cubicBezTo>
                  <a:cubicBezTo>
                    <a:pt x="177" y="31"/>
                    <a:pt x="177" y="31"/>
                    <a:pt x="177" y="31"/>
                  </a:cubicBezTo>
                  <a:lnTo>
                    <a:pt x="172" y="31"/>
                  </a:lnTo>
                  <a:close/>
                  <a:moveTo>
                    <a:pt x="167" y="57"/>
                  </a:moveTo>
                  <a:cubicBezTo>
                    <a:pt x="163" y="96"/>
                    <a:pt x="147" y="175"/>
                    <a:pt x="89" y="202"/>
                  </a:cubicBezTo>
                  <a:cubicBezTo>
                    <a:pt x="50" y="184"/>
                    <a:pt x="30" y="144"/>
                    <a:pt x="20" y="106"/>
                  </a:cubicBezTo>
                  <a:cubicBezTo>
                    <a:pt x="14" y="88"/>
                    <a:pt x="12" y="70"/>
                    <a:pt x="11" y="57"/>
                  </a:cubicBezTo>
                  <a:cubicBezTo>
                    <a:pt x="10" y="50"/>
                    <a:pt x="10" y="45"/>
                    <a:pt x="9" y="41"/>
                  </a:cubicBezTo>
                  <a:cubicBezTo>
                    <a:pt x="14" y="41"/>
                    <a:pt x="18" y="42"/>
                    <a:pt x="23" y="42"/>
                  </a:cubicBezTo>
                  <a:cubicBezTo>
                    <a:pt x="60" y="42"/>
                    <a:pt x="81" y="24"/>
                    <a:pt x="89" y="15"/>
                  </a:cubicBezTo>
                  <a:cubicBezTo>
                    <a:pt x="97" y="24"/>
                    <a:pt x="117" y="42"/>
                    <a:pt x="155" y="42"/>
                  </a:cubicBezTo>
                  <a:cubicBezTo>
                    <a:pt x="159" y="42"/>
                    <a:pt x="163" y="41"/>
                    <a:pt x="168" y="41"/>
                  </a:cubicBezTo>
                  <a:cubicBezTo>
                    <a:pt x="168" y="45"/>
                    <a:pt x="168" y="50"/>
                    <a:pt x="167" y="57"/>
                  </a:cubicBezTo>
                  <a:close/>
                  <a:moveTo>
                    <a:pt x="89" y="26"/>
                  </a:moveTo>
                  <a:cubicBezTo>
                    <a:pt x="89" y="26"/>
                    <a:pt x="89" y="26"/>
                    <a:pt x="89" y="26"/>
                  </a:cubicBezTo>
                  <a:cubicBezTo>
                    <a:pt x="89" y="26"/>
                    <a:pt x="70" y="55"/>
                    <a:pt x="20" y="48"/>
                  </a:cubicBezTo>
                  <a:cubicBezTo>
                    <a:pt x="20" y="48"/>
                    <a:pt x="20" y="98"/>
                    <a:pt x="40" y="140"/>
                  </a:cubicBezTo>
                  <a:cubicBezTo>
                    <a:pt x="131" y="49"/>
                    <a:pt x="131" y="49"/>
                    <a:pt x="131" y="49"/>
                  </a:cubicBezTo>
                  <a:cubicBezTo>
                    <a:pt x="101" y="45"/>
                    <a:pt x="89" y="26"/>
                    <a:pt x="89" y="26"/>
                  </a:cubicBezTo>
                  <a:close/>
                  <a:moveTo>
                    <a:pt x="89" y="190"/>
                  </a:moveTo>
                  <a:cubicBezTo>
                    <a:pt x="158" y="159"/>
                    <a:pt x="158" y="48"/>
                    <a:pt x="158" y="48"/>
                  </a:cubicBezTo>
                  <a:cubicBezTo>
                    <a:pt x="158" y="49"/>
                    <a:pt x="157" y="49"/>
                    <a:pt x="157" y="49"/>
                  </a:cubicBezTo>
                  <a:cubicBezTo>
                    <a:pt x="49" y="156"/>
                    <a:pt x="49" y="156"/>
                    <a:pt x="49" y="156"/>
                  </a:cubicBezTo>
                  <a:cubicBezTo>
                    <a:pt x="59" y="170"/>
                    <a:pt x="72" y="182"/>
                    <a:pt x="89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63500" dist="12700" dir="5400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2C2C2C"/>
                </a:solidFill>
                <a:latin typeface="CiscoSansTT Light"/>
                <a:cs typeface="CiscoSansTT Light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023018" y="1691264"/>
            <a:ext cx="1125228" cy="1125231"/>
            <a:chOff x="4023018" y="1832383"/>
            <a:chExt cx="1125228" cy="1125231"/>
          </a:xfrm>
        </p:grpSpPr>
        <p:sp>
          <p:nvSpPr>
            <p:cNvPr id="47" name="Oval 46"/>
            <p:cNvSpPr/>
            <p:nvPr/>
          </p:nvSpPr>
          <p:spPr>
            <a:xfrm>
              <a:off x="4023018" y="1832383"/>
              <a:ext cx="1125228" cy="1125231"/>
            </a:xfrm>
            <a:prstGeom prst="ellipse">
              <a:avLst/>
            </a:prstGeom>
            <a:gradFill flip="none" rotWithShape="1">
              <a:gsLst>
                <a:gs pos="0">
                  <a:srgbClr val="8FDCE2"/>
                </a:gs>
                <a:gs pos="100000">
                  <a:srgbClr val="28949C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</a:ln>
            <a:effectLst>
              <a:outerShdw blurRad="50800" dist="12700" dir="5400000" algn="t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32" tIns="45716" rIns="91432" bIns="457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721"/>
              <a:endParaRPr lang="en-US" sz="1400" kern="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175058" y="1988875"/>
              <a:ext cx="821148" cy="812248"/>
              <a:chOff x="-57411" y="-185237"/>
              <a:chExt cx="349008" cy="345493"/>
            </a:xfrm>
          </p:grpSpPr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64785" y="18716"/>
                <a:ext cx="176702" cy="138900"/>
              </a:xfrm>
              <a:custGeom>
                <a:avLst/>
                <a:gdLst>
                  <a:gd name="T0" fmla="*/ 85 w 85"/>
                  <a:gd name="T1" fmla="*/ 0 h 67"/>
                  <a:gd name="T2" fmla="*/ 65 w 85"/>
                  <a:gd name="T3" fmla="*/ 0 h 67"/>
                  <a:gd name="T4" fmla="*/ 0 w 85"/>
                  <a:gd name="T5" fmla="*/ 64 h 67"/>
                  <a:gd name="T6" fmla="*/ 18 w 85"/>
                  <a:gd name="T7" fmla="*/ 67 h 67"/>
                  <a:gd name="T8" fmla="*/ 85 w 85"/>
                  <a:gd name="T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67">
                    <a:moveTo>
                      <a:pt x="85" y="0"/>
                    </a:moveTo>
                    <a:cubicBezTo>
                      <a:pt x="65" y="0"/>
                      <a:pt x="65" y="0"/>
                      <a:pt x="65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6" y="66"/>
                      <a:pt x="12" y="67"/>
                      <a:pt x="18" y="67"/>
                    </a:cubicBezTo>
                    <a:cubicBezTo>
                      <a:pt x="85" y="0"/>
                      <a:pt x="85" y="0"/>
                      <a:pt x="85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0" name="Freeform 49"/>
              <p:cNvSpPr>
                <a:spLocks/>
              </p:cNvSpPr>
              <p:nvPr/>
            </p:nvSpPr>
            <p:spPr bwMode="auto">
              <a:xfrm>
                <a:off x="-57411" y="-185237"/>
                <a:ext cx="149450" cy="289229"/>
              </a:xfrm>
              <a:custGeom>
                <a:avLst/>
                <a:gdLst>
                  <a:gd name="T0" fmla="*/ 72 w 72"/>
                  <a:gd name="T1" fmla="*/ 0 h 139"/>
                  <a:gd name="T2" fmla="*/ 0 w 72"/>
                  <a:gd name="T3" fmla="*/ 83 h 139"/>
                  <a:gd name="T4" fmla="*/ 22 w 72"/>
                  <a:gd name="T5" fmla="*/ 139 h 139"/>
                  <a:gd name="T6" fmla="*/ 72 w 72"/>
                  <a:gd name="T7" fmla="*/ 89 h 139"/>
                  <a:gd name="T8" fmla="*/ 72 w 72"/>
                  <a:gd name="T9" fmla="*/ 70 h 139"/>
                  <a:gd name="T10" fmla="*/ 72 w 72"/>
                  <a:gd name="T11" fmla="*/ 70 h 139"/>
                  <a:gd name="T12" fmla="*/ 72 w 72"/>
                  <a:gd name="T13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" h="139">
                    <a:moveTo>
                      <a:pt x="72" y="0"/>
                    </a:moveTo>
                    <a:cubicBezTo>
                      <a:pt x="31" y="6"/>
                      <a:pt x="0" y="41"/>
                      <a:pt x="0" y="83"/>
                    </a:cubicBezTo>
                    <a:cubicBezTo>
                      <a:pt x="0" y="104"/>
                      <a:pt x="8" y="124"/>
                      <a:pt x="22" y="139"/>
                    </a:cubicBezTo>
                    <a:cubicBezTo>
                      <a:pt x="72" y="89"/>
                      <a:pt x="72" y="89"/>
                      <a:pt x="72" y="89"/>
                    </a:cubicBezTo>
                    <a:cubicBezTo>
                      <a:pt x="72" y="74"/>
                      <a:pt x="72" y="70"/>
                      <a:pt x="72" y="70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72" y="60"/>
                      <a:pt x="72" y="40"/>
                      <a:pt x="7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1" name="Freeform 50"/>
              <p:cNvSpPr>
                <a:spLocks/>
              </p:cNvSpPr>
              <p:nvPr/>
            </p:nvSpPr>
            <p:spPr bwMode="auto">
              <a:xfrm>
                <a:off x="9401" y="18716"/>
                <a:ext cx="146811" cy="120439"/>
              </a:xfrm>
              <a:custGeom>
                <a:avLst/>
                <a:gdLst>
                  <a:gd name="T0" fmla="*/ 71 w 71"/>
                  <a:gd name="T1" fmla="*/ 0 h 58"/>
                  <a:gd name="T2" fmla="*/ 51 w 71"/>
                  <a:gd name="T3" fmla="*/ 0 h 58"/>
                  <a:gd name="T4" fmla="*/ 0 w 71"/>
                  <a:gd name="T5" fmla="*/ 50 h 58"/>
                  <a:gd name="T6" fmla="*/ 13 w 71"/>
                  <a:gd name="T7" fmla="*/ 58 h 58"/>
                  <a:gd name="T8" fmla="*/ 71 w 71"/>
                  <a:gd name="T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58">
                    <a:moveTo>
                      <a:pt x="7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4" y="53"/>
                      <a:pt x="8" y="55"/>
                      <a:pt x="13" y="58"/>
                    </a:cubicBezTo>
                    <a:cubicBezTo>
                      <a:pt x="71" y="0"/>
                      <a:pt x="71" y="0"/>
                      <a:pt x="7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142148" y="16081"/>
                <a:ext cx="145054" cy="144175"/>
              </a:xfrm>
              <a:custGeom>
                <a:avLst/>
                <a:gdLst>
                  <a:gd name="T0" fmla="*/ 70 w 70"/>
                  <a:gd name="T1" fmla="*/ 0 h 69"/>
                  <a:gd name="T2" fmla="*/ 69 w 70"/>
                  <a:gd name="T3" fmla="*/ 0 h 69"/>
                  <a:gd name="T4" fmla="*/ 0 w 70"/>
                  <a:gd name="T5" fmla="*/ 69 h 69"/>
                  <a:gd name="T6" fmla="*/ 70 w 70"/>
                  <a:gd name="T7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" h="69">
                    <a:moveTo>
                      <a:pt x="70" y="0"/>
                    </a:moveTo>
                    <a:cubicBezTo>
                      <a:pt x="69" y="0"/>
                      <a:pt x="69" y="0"/>
                      <a:pt x="69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36" y="63"/>
                      <a:pt x="64" y="35"/>
                      <a:pt x="7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3" name="Freeform 52"/>
              <p:cNvSpPr>
                <a:spLocks/>
              </p:cNvSpPr>
              <p:nvPr/>
            </p:nvSpPr>
            <p:spPr bwMode="auto">
              <a:xfrm>
                <a:off x="119291" y="-185237"/>
                <a:ext cx="172306" cy="174944"/>
              </a:xfrm>
              <a:custGeom>
                <a:avLst/>
                <a:gdLst>
                  <a:gd name="T0" fmla="*/ 0 w 83"/>
                  <a:gd name="T1" fmla="*/ 0 h 84"/>
                  <a:gd name="T2" fmla="*/ 0 w 83"/>
                  <a:gd name="T3" fmla="*/ 84 h 84"/>
                  <a:gd name="T4" fmla="*/ 83 w 83"/>
                  <a:gd name="T5" fmla="*/ 84 h 84"/>
                  <a:gd name="T6" fmla="*/ 0 w 83"/>
                  <a:gd name="T7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3" h="84">
                    <a:moveTo>
                      <a:pt x="0" y="0"/>
                    </a:moveTo>
                    <a:cubicBezTo>
                      <a:pt x="0" y="84"/>
                      <a:pt x="0" y="84"/>
                      <a:pt x="0" y="84"/>
                    </a:cubicBezTo>
                    <a:cubicBezTo>
                      <a:pt x="83" y="84"/>
                      <a:pt x="83" y="84"/>
                      <a:pt x="83" y="84"/>
                    </a:cubicBezTo>
                    <a:cubicBezTo>
                      <a:pt x="83" y="38"/>
                      <a:pt x="46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</p:grpSp>
      </p:grpSp>
      <p:grpSp>
        <p:nvGrpSpPr>
          <p:cNvPr id="54" name="Group 53"/>
          <p:cNvGrpSpPr/>
          <p:nvPr/>
        </p:nvGrpSpPr>
        <p:grpSpPr>
          <a:xfrm>
            <a:off x="1082769" y="1691264"/>
            <a:ext cx="1125228" cy="1125231"/>
            <a:chOff x="1082769" y="1832383"/>
            <a:chExt cx="1125228" cy="1125231"/>
          </a:xfrm>
        </p:grpSpPr>
        <p:sp>
          <p:nvSpPr>
            <p:cNvPr id="55" name="Oval 54"/>
            <p:cNvSpPr/>
            <p:nvPr/>
          </p:nvSpPr>
          <p:spPr>
            <a:xfrm>
              <a:off x="1082769" y="1832383"/>
              <a:ext cx="1125228" cy="1125231"/>
            </a:xfrm>
            <a:prstGeom prst="ellipse">
              <a:avLst/>
            </a:prstGeom>
            <a:gradFill flip="none" rotWithShape="1">
              <a:gsLst>
                <a:gs pos="0">
                  <a:srgbClr val="8FDCE2"/>
                </a:gs>
                <a:gs pos="100000">
                  <a:srgbClr val="28949C"/>
                </a:gs>
              </a:gsLst>
              <a:lin ang="2700000" scaled="1"/>
              <a:tileRect/>
            </a:gradFill>
            <a:ln w="9525" cap="flat" cmpd="sng" algn="ctr">
              <a:noFill/>
              <a:prstDash val="solid"/>
            </a:ln>
            <a:effectLst>
              <a:outerShdw blurRad="50800" dist="12700" dir="5400000" algn="t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32" tIns="45716" rIns="91432" bIns="4571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721"/>
              <a:endParaRPr lang="en-US" sz="1400" kern="0" dirty="0">
                <a:solidFill>
                  <a:srgbClr val="FFFFFF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355978" y="1985910"/>
              <a:ext cx="578810" cy="706697"/>
              <a:chOff x="-61807" y="2843312"/>
              <a:chExt cx="357798" cy="361315"/>
            </a:xfrm>
          </p:grpSpPr>
          <p:sp>
            <p:nvSpPr>
              <p:cNvPr id="57" name="Rectangle 56"/>
              <p:cNvSpPr>
                <a:spLocks noChangeArrowheads="1"/>
              </p:cNvSpPr>
              <p:nvPr/>
            </p:nvSpPr>
            <p:spPr bwMode="auto">
              <a:xfrm>
                <a:off x="-55654" y="3134294"/>
                <a:ext cx="95823" cy="703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auto">
              <a:xfrm>
                <a:off x="-55654" y="3134294"/>
                <a:ext cx="95823" cy="7032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auto">
              <a:xfrm>
                <a:off x="73577" y="3061328"/>
                <a:ext cx="93186" cy="1432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auto">
              <a:xfrm>
                <a:off x="73577" y="3061328"/>
                <a:ext cx="93186" cy="14329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auto">
              <a:xfrm>
                <a:off x="201927" y="2957591"/>
                <a:ext cx="94064" cy="2470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auto">
              <a:xfrm>
                <a:off x="201927" y="2957597"/>
                <a:ext cx="94064" cy="24703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-61807" y="2843312"/>
                <a:ext cx="232965" cy="210107"/>
              </a:xfrm>
              <a:custGeom>
                <a:avLst/>
                <a:gdLst>
                  <a:gd name="T0" fmla="*/ 56 w 112"/>
                  <a:gd name="T1" fmla="*/ 0 h 101"/>
                  <a:gd name="T2" fmla="*/ 0 w 112"/>
                  <a:gd name="T3" fmla="*/ 55 h 101"/>
                  <a:gd name="T4" fmla="*/ 32 w 112"/>
                  <a:gd name="T5" fmla="*/ 55 h 101"/>
                  <a:gd name="T6" fmla="*/ 3 w 112"/>
                  <a:gd name="T7" fmla="*/ 101 h 101"/>
                  <a:gd name="T8" fmla="*/ 23 w 112"/>
                  <a:gd name="T9" fmla="*/ 101 h 101"/>
                  <a:gd name="T10" fmla="*/ 81 w 112"/>
                  <a:gd name="T11" fmla="*/ 55 h 101"/>
                  <a:gd name="T12" fmla="*/ 112 w 112"/>
                  <a:gd name="T13" fmla="*/ 55 h 101"/>
                  <a:gd name="T14" fmla="*/ 56 w 112"/>
                  <a:gd name="T15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101">
                    <a:moveTo>
                      <a:pt x="56" y="0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2" y="75"/>
                      <a:pt x="20" y="92"/>
                      <a:pt x="3" y="101"/>
                    </a:cubicBezTo>
                    <a:cubicBezTo>
                      <a:pt x="23" y="101"/>
                      <a:pt x="23" y="101"/>
                      <a:pt x="23" y="101"/>
                    </a:cubicBezTo>
                    <a:cubicBezTo>
                      <a:pt x="65" y="101"/>
                      <a:pt x="81" y="80"/>
                      <a:pt x="81" y="55"/>
                    </a:cubicBezTo>
                    <a:cubicBezTo>
                      <a:pt x="112" y="55"/>
                      <a:pt x="112" y="55"/>
                      <a:pt x="112" y="55"/>
                    </a:cubicBezTo>
                    <a:cubicBezTo>
                      <a:pt x="56" y="0"/>
                      <a:pt x="56" y="0"/>
                      <a:pt x="5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63500" dist="12700" dir="5400000" algn="ctr" rotWithShape="0">
                  <a:prstClr val="black">
                    <a:alpha val="20000"/>
                  </a:prstClr>
                </a:outerShdw>
              </a:effectLst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2C2C2C"/>
                  </a:solidFill>
                  <a:latin typeface="CiscoSansTT Light"/>
                  <a:cs typeface="CiscoSansTT Ligh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591616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18891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Digital Innovation Overwhelms the Network</a:t>
            </a:r>
            <a:endParaRPr lang="en-AU" dirty="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53135" y="1786931"/>
            <a:ext cx="3351980" cy="2220516"/>
            <a:chOff x="2005013" y="2859088"/>
            <a:chExt cx="5363168" cy="3552825"/>
          </a:xfrm>
        </p:grpSpPr>
        <p:sp>
          <p:nvSpPr>
            <p:cNvPr id="4" name="Right Triangle 3"/>
            <p:cNvSpPr/>
            <p:nvPr/>
          </p:nvSpPr>
          <p:spPr bwMode="auto">
            <a:xfrm rot="13500000">
              <a:off x="2070100" y="2794001"/>
              <a:ext cx="3552825" cy="3683000"/>
            </a:xfrm>
            <a:prstGeom prst="rtTriangle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38000">
                  <a:srgbClr val="FFFFFF"/>
                </a:gs>
              </a:gsLst>
              <a:lin ang="18900000" scaled="0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57139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100">
                <a:solidFill>
                  <a:srgbClr val="FFFFF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6064013" y="4010024"/>
              <a:ext cx="1304168" cy="1556477"/>
              <a:chOff x="5327908" y="4078316"/>
              <a:chExt cx="1303223" cy="1556208"/>
            </a:xfrm>
          </p:grpSpPr>
          <p:grpSp>
            <p:nvGrpSpPr>
              <p:cNvPr id="6" name="Group 155"/>
              <p:cNvGrpSpPr>
                <a:grpSpLocks noChangeAspect="1"/>
              </p:cNvGrpSpPr>
              <p:nvPr/>
            </p:nvGrpSpPr>
            <p:grpSpPr bwMode="auto">
              <a:xfrm>
                <a:off x="5375726" y="4078316"/>
                <a:ext cx="1197693" cy="1113854"/>
                <a:chOff x="11795760" y="3337560"/>
                <a:chExt cx="914400" cy="850392"/>
              </a:xfrm>
            </p:grpSpPr>
            <p:sp>
              <p:nvSpPr>
                <p:cNvPr id="8" name="Rectangle 7"/>
                <p:cNvSpPr/>
                <p:nvPr/>
              </p:nvSpPr>
              <p:spPr bwMode="auto">
                <a:xfrm>
                  <a:off x="11887806" y="3337560"/>
                  <a:ext cx="731520" cy="814327"/>
                </a:xfrm>
                <a:prstGeom prst="rect">
                  <a:avLst/>
                </a:prstGeom>
                <a:solidFill>
                  <a:schemeClr val="tx2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100" dirty="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  <p:sp>
              <p:nvSpPr>
                <p:cNvPr id="9" name="Rectangle 165"/>
                <p:cNvSpPr>
                  <a:spLocks noChangeArrowheads="1"/>
                </p:cNvSpPr>
                <p:nvPr/>
              </p:nvSpPr>
              <p:spPr bwMode="auto">
                <a:xfrm>
                  <a:off x="11795760" y="4114800"/>
                  <a:ext cx="914400" cy="73152"/>
                </a:xfrm>
                <a:prstGeom prst="rect">
                  <a:avLst/>
                </a:prstGeom>
                <a:solidFill>
                  <a:srgbClr val="5959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  <p:sp>
              <p:nvSpPr>
                <p:cNvPr id="10" name="Rectangle 166"/>
                <p:cNvSpPr>
                  <a:spLocks noChangeArrowheads="1"/>
                </p:cNvSpPr>
                <p:nvPr/>
              </p:nvSpPr>
              <p:spPr bwMode="auto">
                <a:xfrm>
                  <a:off x="12188952" y="3895344"/>
                  <a:ext cx="128016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  <p:sp>
              <p:nvSpPr>
                <p:cNvPr id="11" name="Rectangle 167"/>
                <p:cNvSpPr>
                  <a:spLocks noChangeArrowheads="1"/>
                </p:cNvSpPr>
                <p:nvPr/>
              </p:nvSpPr>
              <p:spPr bwMode="auto">
                <a:xfrm>
                  <a:off x="12188952" y="3666744"/>
                  <a:ext cx="128016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  <p:sp>
              <p:nvSpPr>
                <p:cNvPr id="12" name="Rectangle 168"/>
                <p:cNvSpPr>
                  <a:spLocks noChangeArrowheads="1"/>
                </p:cNvSpPr>
                <p:nvPr/>
              </p:nvSpPr>
              <p:spPr bwMode="auto">
                <a:xfrm>
                  <a:off x="12188952" y="3438144"/>
                  <a:ext cx="128016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  <p:sp>
              <p:nvSpPr>
                <p:cNvPr id="13" name="Rectangle 169"/>
                <p:cNvSpPr>
                  <a:spLocks noChangeArrowheads="1"/>
                </p:cNvSpPr>
                <p:nvPr/>
              </p:nvSpPr>
              <p:spPr bwMode="auto">
                <a:xfrm>
                  <a:off x="12390120" y="3895344"/>
                  <a:ext cx="128016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  <p:sp>
              <p:nvSpPr>
                <p:cNvPr id="14" name="Rectangle 170"/>
                <p:cNvSpPr>
                  <a:spLocks noChangeArrowheads="1"/>
                </p:cNvSpPr>
                <p:nvPr/>
              </p:nvSpPr>
              <p:spPr bwMode="auto">
                <a:xfrm>
                  <a:off x="12390120" y="3666744"/>
                  <a:ext cx="128016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  <p:sp>
              <p:nvSpPr>
                <p:cNvPr id="15" name="Rectangle 171"/>
                <p:cNvSpPr>
                  <a:spLocks noChangeArrowheads="1"/>
                </p:cNvSpPr>
                <p:nvPr/>
              </p:nvSpPr>
              <p:spPr bwMode="auto">
                <a:xfrm>
                  <a:off x="12390120" y="3438144"/>
                  <a:ext cx="128016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  <p:sp>
              <p:nvSpPr>
                <p:cNvPr id="16" name="Rectangle 172"/>
                <p:cNvSpPr>
                  <a:spLocks noChangeArrowheads="1"/>
                </p:cNvSpPr>
                <p:nvPr/>
              </p:nvSpPr>
              <p:spPr bwMode="auto">
                <a:xfrm>
                  <a:off x="11987784" y="3895344"/>
                  <a:ext cx="128016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  <p:sp>
              <p:nvSpPr>
                <p:cNvPr id="17" name="Rectangle 173"/>
                <p:cNvSpPr>
                  <a:spLocks noChangeArrowheads="1"/>
                </p:cNvSpPr>
                <p:nvPr/>
              </p:nvSpPr>
              <p:spPr bwMode="auto">
                <a:xfrm>
                  <a:off x="11987784" y="3666744"/>
                  <a:ext cx="128016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  <p:sp>
              <p:nvSpPr>
                <p:cNvPr id="18" name="Rectangle 174"/>
                <p:cNvSpPr>
                  <a:spLocks noChangeArrowheads="1"/>
                </p:cNvSpPr>
                <p:nvPr/>
              </p:nvSpPr>
              <p:spPr bwMode="auto">
                <a:xfrm>
                  <a:off x="11987784" y="3438144"/>
                  <a:ext cx="128016" cy="1828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571392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1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</p:grpSp>
          <p:sp>
            <p:nvSpPr>
              <p:cNvPr id="7" name="Rectangle 94"/>
              <p:cNvSpPr>
                <a:spLocks noChangeArrowheads="1"/>
              </p:cNvSpPr>
              <p:nvPr/>
            </p:nvSpPr>
            <p:spPr bwMode="auto">
              <a:xfrm>
                <a:off x="5327908" y="5149982"/>
                <a:ext cx="1303223" cy="484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46291" tIns="73146" rIns="146291" bIns="73146">
                <a:spAutoFit/>
              </a:bodyPr>
              <a:lstStyle/>
              <a:p>
                <a:pPr algn="ctr" defTabSz="685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100" dirty="0">
                    <a:solidFill>
                      <a:srgbClr val="003DA5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rPr>
                  <a:t>Branch</a:t>
                </a:r>
              </a:p>
            </p:txBody>
          </p:sp>
        </p:grpSp>
      </p:grpSp>
      <p:sp>
        <p:nvSpPr>
          <p:cNvPr id="19" name="Oval 18"/>
          <p:cNvSpPr/>
          <p:nvPr/>
        </p:nvSpPr>
        <p:spPr bwMode="auto">
          <a:xfrm>
            <a:off x="1307702" y="3834805"/>
            <a:ext cx="596306" cy="59630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 defTabSz="28564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FFFFFF"/>
              </a:solidFill>
              <a:latin typeface="CiscoSansTT ExtraLight"/>
              <a:ea typeface="Apple LiGothic Medium"/>
              <a:cs typeface="CiscoSansTT ExtraLight"/>
              <a:sym typeface="Arial" pitchFamily="34" charset="0"/>
            </a:endParaRPr>
          </a:p>
        </p:txBody>
      </p:sp>
      <p:grpSp>
        <p:nvGrpSpPr>
          <p:cNvPr id="20" name="Group 115"/>
          <p:cNvGrpSpPr>
            <a:grpSpLocks/>
          </p:cNvGrpSpPr>
          <p:nvPr/>
        </p:nvGrpSpPr>
        <p:grpSpPr bwMode="auto">
          <a:xfrm>
            <a:off x="1407505" y="3929618"/>
            <a:ext cx="401493" cy="401423"/>
            <a:chOff x="615810" y="1533535"/>
            <a:chExt cx="334646" cy="334646"/>
          </a:xfrm>
        </p:grpSpPr>
        <p:grpSp>
          <p:nvGrpSpPr>
            <p:cNvPr id="21" name="Group 116"/>
            <p:cNvGrpSpPr>
              <a:grpSpLocks/>
            </p:cNvGrpSpPr>
            <p:nvPr/>
          </p:nvGrpSpPr>
          <p:grpSpPr bwMode="auto">
            <a:xfrm>
              <a:off x="679818" y="1601514"/>
              <a:ext cx="203000" cy="203000"/>
              <a:chOff x="683447" y="1594256"/>
              <a:chExt cx="203000" cy="203000"/>
            </a:xfrm>
          </p:grpSpPr>
          <p:grpSp>
            <p:nvGrpSpPr>
              <p:cNvPr id="31" name="Group 10"/>
              <p:cNvGrpSpPr>
                <a:grpSpLocks noChangeAspect="1"/>
              </p:cNvGrpSpPr>
              <p:nvPr/>
            </p:nvGrpSpPr>
            <p:grpSpPr bwMode="auto">
              <a:xfrm>
                <a:off x="732988" y="1643074"/>
                <a:ext cx="103873" cy="136517"/>
                <a:chOff x="2630" y="1568"/>
                <a:chExt cx="245" cy="322"/>
              </a:xfrm>
              <a:solidFill>
                <a:schemeClr val="bg1"/>
              </a:solidFill>
            </p:grpSpPr>
            <p:sp>
              <p:nvSpPr>
                <p:cNvPr id="33" name="Freeform 11"/>
                <p:cNvSpPr>
                  <a:spLocks/>
                </p:cNvSpPr>
                <p:nvPr/>
              </p:nvSpPr>
              <p:spPr bwMode="auto">
                <a:xfrm>
                  <a:off x="2680" y="1568"/>
                  <a:ext cx="146" cy="187"/>
                </a:xfrm>
                <a:custGeom>
                  <a:avLst/>
                  <a:gdLst>
                    <a:gd name="T0" fmla="*/ 7 w 62"/>
                    <a:gd name="T1" fmla="*/ 61 h 79"/>
                    <a:gd name="T2" fmla="*/ 31 w 62"/>
                    <a:gd name="T3" fmla="*/ 79 h 79"/>
                    <a:gd name="T4" fmla="*/ 55 w 62"/>
                    <a:gd name="T5" fmla="*/ 61 h 79"/>
                    <a:gd name="T6" fmla="*/ 59 w 62"/>
                    <a:gd name="T7" fmla="*/ 44 h 79"/>
                    <a:gd name="T8" fmla="*/ 56 w 62"/>
                    <a:gd name="T9" fmla="*/ 16 h 79"/>
                    <a:gd name="T10" fmla="*/ 31 w 62"/>
                    <a:gd name="T11" fmla="*/ 0 h 79"/>
                    <a:gd name="T12" fmla="*/ 6 w 62"/>
                    <a:gd name="T13" fmla="*/ 16 h 79"/>
                    <a:gd name="T14" fmla="*/ 3 w 62"/>
                    <a:gd name="T15" fmla="*/ 44 h 79"/>
                    <a:gd name="T16" fmla="*/ 7 w 62"/>
                    <a:gd name="T17" fmla="*/ 61 h 79"/>
                    <a:gd name="T18" fmla="*/ 7 w 62"/>
                    <a:gd name="T19" fmla="*/ 61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2" h="79">
                      <a:moveTo>
                        <a:pt x="7" y="61"/>
                      </a:moveTo>
                      <a:cubicBezTo>
                        <a:pt x="10" y="72"/>
                        <a:pt x="20" y="79"/>
                        <a:pt x="31" y="79"/>
                      </a:cubicBezTo>
                      <a:cubicBezTo>
                        <a:pt x="42" y="79"/>
                        <a:pt x="52" y="72"/>
                        <a:pt x="55" y="61"/>
                      </a:cubicBezTo>
                      <a:cubicBezTo>
                        <a:pt x="59" y="44"/>
                        <a:pt x="59" y="44"/>
                        <a:pt x="59" y="44"/>
                      </a:cubicBezTo>
                      <a:cubicBezTo>
                        <a:pt x="62" y="34"/>
                        <a:pt x="61" y="24"/>
                        <a:pt x="56" y="16"/>
                      </a:cubicBezTo>
                      <a:cubicBezTo>
                        <a:pt x="51" y="6"/>
                        <a:pt x="42" y="0"/>
                        <a:pt x="31" y="0"/>
                      </a:cubicBezTo>
                      <a:cubicBezTo>
                        <a:pt x="20" y="0"/>
                        <a:pt x="11" y="6"/>
                        <a:pt x="6" y="16"/>
                      </a:cubicBezTo>
                      <a:cubicBezTo>
                        <a:pt x="1" y="24"/>
                        <a:pt x="0" y="34"/>
                        <a:pt x="3" y="44"/>
                      </a:cubicBezTo>
                      <a:cubicBezTo>
                        <a:pt x="7" y="61"/>
                        <a:pt x="7" y="61"/>
                        <a:pt x="7" y="61"/>
                      </a:cubicBezTo>
                      <a:cubicBezTo>
                        <a:pt x="7" y="61"/>
                        <a:pt x="7" y="61"/>
                        <a:pt x="7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9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  <p:sp>
              <p:nvSpPr>
                <p:cNvPr id="34" name="Freeform 12"/>
                <p:cNvSpPr>
                  <a:spLocks/>
                </p:cNvSpPr>
                <p:nvPr/>
              </p:nvSpPr>
              <p:spPr bwMode="auto">
                <a:xfrm>
                  <a:off x="2630" y="1790"/>
                  <a:ext cx="245" cy="100"/>
                </a:xfrm>
                <a:custGeom>
                  <a:avLst/>
                  <a:gdLst>
                    <a:gd name="T0" fmla="*/ 56 w 114"/>
                    <a:gd name="T1" fmla="*/ 0 h 35"/>
                    <a:gd name="T2" fmla="*/ 2 w 114"/>
                    <a:gd name="T3" fmla="*/ 12 h 35"/>
                    <a:gd name="T4" fmla="*/ 0 w 114"/>
                    <a:gd name="T5" fmla="*/ 35 h 35"/>
                    <a:gd name="T6" fmla="*/ 114 w 114"/>
                    <a:gd name="T7" fmla="*/ 35 h 35"/>
                    <a:gd name="T8" fmla="*/ 111 w 114"/>
                    <a:gd name="T9" fmla="*/ 12 h 35"/>
                    <a:gd name="T10" fmla="*/ 56 w 114"/>
                    <a:gd name="T1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4" h="35">
                      <a:moveTo>
                        <a:pt x="56" y="0"/>
                      </a:moveTo>
                      <a:cubicBezTo>
                        <a:pt x="33" y="0"/>
                        <a:pt x="20" y="4"/>
                        <a:pt x="2" y="12"/>
                      </a:cubicBezTo>
                      <a:cubicBezTo>
                        <a:pt x="2" y="12"/>
                        <a:pt x="1" y="21"/>
                        <a:pt x="0" y="35"/>
                      </a:cubicBezTo>
                      <a:cubicBezTo>
                        <a:pt x="114" y="35"/>
                        <a:pt x="114" y="35"/>
                        <a:pt x="114" y="35"/>
                      </a:cubicBezTo>
                      <a:cubicBezTo>
                        <a:pt x="111" y="12"/>
                        <a:pt x="111" y="12"/>
                        <a:pt x="111" y="12"/>
                      </a:cubicBezTo>
                      <a:cubicBezTo>
                        <a:pt x="93" y="4"/>
                        <a:pt x="80" y="0"/>
                        <a:pt x="5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891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500">
                    <a:solidFill>
                      <a:srgbClr val="FFFFFF"/>
                    </a:solidFill>
                    <a:latin typeface="CiscoSansTT ExtraLight"/>
                    <a:ea typeface="Apple LiGothic Medium" pitchFamily="2" charset="-120"/>
                    <a:cs typeface="CiscoSansTT ExtraLight"/>
                    <a:sym typeface="Arial" pitchFamily="34" charset="0"/>
                  </a:endParaRPr>
                </a:p>
              </p:txBody>
            </p:sp>
          </p:grpSp>
          <p:sp>
            <p:nvSpPr>
              <p:cNvPr id="32" name="Donut 31"/>
              <p:cNvSpPr/>
              <p:nvPr/>
            </p:nvSpPr>
            <p:spPr>
              <a:xfrm>
                <a:off x="683459" y="1587023"/>
                <a:ext cx="202613" cy="210093"/>
              </a:xfrm>
              <a:prstGeom prst="donut">
                <a:avLst>
                  <a:gd name="adj" fmla="val 9136"/>
                </a:avLst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91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500" dirty="0">
                  <a:solidFill>
                    <a:srgbClr val="FFFFFF"/>
                  </a:solidFill>
                  <a:latin typeface="CiscoSansTT ExtraLight"/>
                  <a:ea typeface="Apple LiGothic Medium" pitchFamily="2" charset="-120"/>
                  <a:cs typeface="CiscoSansTT ExtraLight"/>
                  <a:sym typeface="Arial" pitchFamily="34" charset="0"/>
                </a:endParaRPr>
              </a:p>
            </p:txBody>
          </p:sp>
        </p:grpSp>
        <p:grpSp>
          <p:nvGrpSpPr>
            <p:cNvPr id="22" name="Group 117"/>
            <p:cNvGrpSpPr>
              <a:grpSpLocks/>
            </p:cNvGrpSpPr>
            <p:nvPr/>
          </p:nvGrpSpPr>
          <p:grpSpPr bwMode="auto">
            <a:xfrm>
              <a:off x="781318" y="1533535"/>
              <a:ext cx="3629" cy="334646"/>
              <a:chOff x="781318" y="1533535"/>
              <a:chExt cx="3629" cy="33464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V="1">
                <a:off x="784858" y="1526456"/>
                <a:ext cx="0" cy="77751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81550" y="1796930"/>
                <a:ext cx="0" cy="71134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118"/>
            <p:cNvGrpSpPr>
              <a:grpSpLocks/>
            </p:cNvGrpSpPr>
            <p:nvPr/>
          </p:nvGrpSpPr>
          <p:grpSpPr bwMode="auto">
            <a:xfrm rot="3600000">
              <a:off x="781318" y="1533535"/>
              <a:ext cx="3629" cy="334646"/>
              <a:chOff x="781318" y="1533535"/>
              <a:chExt cx="3629" cy="334646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775118" y="1539248"/>
                <a:ext cx="0" cy="70295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61657" y="1797012"/>
                <a:ext cx="0" cy="71121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119"/>
            <p:cNvGrpSpPr>
              <a:grpSpLocks/>
            </p:cNvGrpSpPr>
            <p:nvPr/>
          </p:nvGrpSpPr>
          <p:grpSpPr bwMode="auto">
            <a:xfrm rot="7200000">
              <a:off x="781318" y="1533535"/>
              <a:ext cx="3629" cy="334646"/>
              <a:chOff x="781318" y="1533535"/>
              <a:chExt cx="3629" cy="334646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flipV="1">
                <a:off x="782765" y="1544086"/>
                <a:ext cx="0" cy="70295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69744" y="1798994"/>
                <a:ext cx="0" cy="71121"/>
              </a:xfrm>
              <a:prstGeom prst="line">
                <a:avLst/>
              </a:prstGeom>
              <a:ln w="6350">
                <a:solidFill>
                  <a:schemeClr val="bg1"/>
                </a:solidFill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Rectangle 34"/>
          <p:cNvSpPr/>
          <p:nvPr/>
        </p:nvSpPr>
        <p:spPr bwMode="auto">
          <a:xfrm>
            <a:off x="1189634" y="4419205"/>
            <a:ext cx="832445" cy="359721"/>
          </a:xfrm>
          <a:prstGeom prst="rect">
            <a:avLst/>
          </a:prstGeom>
        </p:spPr>
        <p:txBody>
          <a:bodyPr lIns="51439" tIns="25720" rIns="51439" bIns="25720">
            <a:spAutoFit/>
          </a:bodyPr>
          <a:lstStyle/>
          <a:p>
            <a:pPr algn="ctr" defTabSz="5712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solidFill>
                  <a:srgbClr val="003DA5"/>
                </a:solidFill>
                <a:latin typeface="CiscoSansTT ExtraLight"/>
                <a:ea typeface="Apple LiGothic Medium"/>
                <a:cs typeface="CiscoSansTT ExtraLight"/>
                <a:sym typeface="Arial" pitchFamily="34" charset="0"/>
              </a:rPr>
              <a:t>Social Networking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1304727" y="3175994"/>
            <a:ext cx="602258" cy="359721"/>
          </a:xfrm>
          <a:prstGeom prst="rect">
            <a:avLst/>
          </a:prstGeom>
        </p:spPr>
        <p:txBody>
          <a:bodyPr lIns="51439" tIns="25720" rIns="51439" bIns="25720">
            <a:spAutoFit/>
          </a:bodyPr>
          <a:lstStyle/>
          <a:p>
            <a:pPr algn="ctr" defTabSz="5712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solidFill>
                  <a:srgbClr val="003DA5"/>
                </a:solidFill>
                <a:latin typeface="CiscoSansTT ExtraLight"/>
                <a:ea typeface="Apple LiGothic Medium"/>
                <a:cs typeface="CiscoSansTT ExtraLight"/>
                <a:sym typeface="Arial" pitchFamily="34" charset="0"/>
              </a:rPr>
              <a:t>HD Video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1307702" y="2591593"/>
            <a:ext cx="596306" cy="59630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 defTabSz="28564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FFFFFF"/>
              </a:solidFill>
              <a:latin typeface="CiscoSansTT ExtraLight"/>
              <a:ea typeface="Apple LiGothic Medium"/>
              <a:cs typeface="CiscoSansTT ExtraLight"/>
              <a:sym typeface="Arial" pitchFamily="34" charset="0"/>
            </a:endParaRPr>
          </a:p>
        </p:txBody>
      </p:sp>
      <p:sp>
        <p:nvSpPr>
          <p:cNvPr id="38" name="TextBox 111"/>
          <p:cNvSpPr txBox="1">
            <a:spLocks noChangeArrowheads="1"/>
          </p:cNvSpPr>
          <p:nvPr/>
        </p:nvSpPr>
        <p:spPr bwMode="auto">
          <a:xfrm>
            <a:off x="1425434" y="2791078"/>
            <a:ext cx="176984" cy="10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6" tIns="34294" rIns="68586" bIns="34294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685891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">
                <a:solidFill>
                  <a:srgbClr val="9A9B9C"/>
                </a:solidFill>
                <a:latin typeface="CiscoSansTT ExtraLight"/>
                <a:cs typeface="CiscoSansTT ExtraLight"/>
                <a:sym typeface="Arial" pitchFamily="34" charset="0"/>
              </a:rPr>
              <a:t>HD</a:t>
            </a:r>
          </a:p>
        </p:txBody>
      </p:sp>
      <p:sp>
        <p:nvSpPr>
          <p:cNvPr id="39" name="Isosceles Triangle 11"/>
          <p:cNvSpPr>
            <a:spLocks/>
          </p:cNvSpPr>
          <p:nvPr/>
        </p:nvSpPr>
        <p:spPr bwMode="auto">
          <a:xfrm rot="5400000">
            <a:off x="1441296" y="2734242"/>
            <a:ext cx="329123" cy="327295"/>
          </a:xfrm>
          <a:custGeom>
            <a:avLst/>
            <a:gdLst>
              <a:gd name="T0" fmla="*/ 10447 w 301810"/>
              <a:gd name="T1" fmla="*/ 49310 h 300082"/>
              <a:gd name="T2" fmla="*/ 56119 w 301810"/>
              <a:gd name="T3" fmla="*/ 49310 h 300082"/>
              <a:gd name="T4" fmla="*/ 33284 w 301810"/>
              <a:gd name="T5" fmla="*/ 9939 h 300082"/>
              <a:gd name="T6" fmla="*/ 10447 w 301810"/>
              <a:gd name="T7" fmla="*/ 49310 h 300082"/>
              <a:gd name="T8" fmla="*/ 0 w 301810"/>
              <a:gd name="T9" fmla="*/ 54422 h 300082"/>
              <a:gd name="T10" fmla="*/ 0 w 301810"/>
              <a:gd name="T11" fmla="*/ 10884 h 300082"/>
              <a:gd name="T12" fmla="*/ 10884 w 301810"/>
              <a:gd name="T13" fmla="*/ 0 h 300082"/>
              <a:gd name="T14" fmla="*/ 54801 w 301810"/>
              <a:gd name="T15" fmla="*/ 0 h 300082"/>
              <a:gd name="T16" fmla="*/ 65685 w 301810"/>
              <a:gd name="T17" fmla="*/ 10884 h 300082"/>
              <a:gd name="T18" fmla="*/ 65685 w 301810"/>
              <a:gd name="T19" fmla="*/ 54422 h 300082"/>
              <a:gd name="T20" fmla="*/ 54801 w 301810"/>
              <a:gd name="T21" fmla="*/ 65308 h 300082"/>
              <a:gd name="T22" fmla="*/ 10884 w 301810"/>
              <a:gd name="T23" fmla="*/ 65308 h 300082"/>
              <a:gd name="T24" fmla="*/ 0 w 301810"/>
              <a:gd name="T25" fmla="*/ 54422 h 30008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1810" h="300082">
                <a:moveTo>
                  <a:pt x="48003" y="226575"/>
                </a:moveTo>
                <a:lnTo>
                  <a:pt x="257858" y="226575"/>
                </a:lnTo>
                <a:lnTo>
                  <a:pt x="152931" y="45666"/>
                </a:lnTo>
                <a:lnTo>
                  <a:pt x="48003" y="226575"/>
                </a:lnTo>
                <a:close/>
                <a:moveTo>
                  <a:pt x="0" y="250067"/>
                </a:moveTo>
                <a:lnTo>
                  <a:pt x="0" y="50015"/>
                </a:lnTo>
                <a:cubicBezTo>
                  <a:pt x="0" y="22392"/>
                  <a:pt x="22392" y="0"/>
                  <a:pt x="50015" y="0"/>
                </a:cubicBezTo>
                <a:lnTo>
                  <a:pt x="251795" y="0"/>
                </a:lnTo>
                <a:cubicBezTo>
                  <a:pt x="279418" y="0"/>
                  <a:pt x="301810" y="22392"/>
                  <a:pt x="301810" y="50015"/>
                </a:cubicBezTo>
                <a:lnTo>
                  <a:pt x="301810" y="250067"/>
                </a:lnTo>
                <a:cubicBezTo>
                  <a:pt x="301810" y="277690"/>
                  <a:pt x="279418" y="300082"/>
                  <a:pt x="251795" y="300082"/>
                </a:cubicBezTo>
                <a:lnTo>
                  <a:pt x="50015" y="300082"/>
                </a:lnTo>
                <a:cubicBezTo>
                  <a:pt x="22392" y="300082"/>
                  <a:pt x="0" y="277690"/>
                  <a:pt x="0" y="2500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6" tIns="34294" rIns="68586" bIns="34294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iscoSansTT ExtraLight"/>
              <a:ea typeface="Apple LiGothic Medium" pitchFamily="2" charset="-120"/>
              <a:cs typeface="CiscoSansTT ExtraLight"/>
              <a:sym typeface="Arial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1304726" y="1769072"/>
            <a:ext cx="602258" cy="513609"/>
          </a:xfrm>
          <a:prstGeom prst="rect">
            <a:avLst/>
          </a:prstGeom>
        </p:spPr>
        <p:txBody>
          <a:bodyPr lIns="51439" tIns="25720" rIns="51439" bIns="25720">
            <a:spAutoFit/>
          </a:bodyPr>
          <a:lstStyle/>
          <a:p>
            <a:pPr algn="ctr" defTabSz="5712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solidFill>
                  <a:srgbClr val="003DA5"/>
                </a:solidFill>
                <a:latin typeface="CiscoSansTT ExtraLight"/>
                <a:ea typeface="Apple LiGothic Medium"/>
                <a:cs typeface="CiscoSansTT ExtraLight"/>
                <a:sym typeface="Arial" pitchFamily="34" charset="0"/>
              </a:rPr>
              <a:t>Omni-channel Apps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1307702" y="1184673"/>
            <a:ext cx="596306" cy="596306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 defTabSz="28564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FFFFFF"/>
              </a:solidFill>
              <a:latin typeface="CiscoSansTT ExtraLight"/>
              <a:ea typeface="Apple LiGothic Medium"/>
              <a:cs typeface="CiscoSansTT ExtraLight"/>
              <a:sym typeface="Arial" pitchFamily="34" charset="0"/>
            </a:endParaRPr>
          </a:p>
        </p:txBody>
      </p:sp>
      <p:pic>
        <p:nvPicPr>
          <p:cNvPr id="42" name="Picture 4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5551" y="1360123"/>
            <a:ext cx="461857" cy="2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42"/>
          <p:cNvSpPr/>
          <p:nvPr/>
        </p:nvSpPr>
        <p:spPr bwMode="auto">
          <a:xfrm>
            <a:off x="2302868" y="3834805"/>
            <a:ext cx="596304" cy="596304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 defTabSz="28564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FFFFFF"/>
              </a:solidFill>
              <a:latin typeface="CiscoSansTT ExtraLight"/>
              <a:ea typeface="Apple LiGothic Medium"/>
              <a:cs typeface="CiscoSansTT ExtraLight"/>
              <a:sym typeface="Arial" pitchFamily="34" charset="0"/>
            </a:endParaRPr>
          </a:p>
        </p:txBody>
      </p:sp>
      <p:grpSp>
        <p:nvGrpSpPr>
          <p:cNvPr id="44" name="Group 106"/>
          <p:cNvGrpSpPr>
            <a:grpSpLocks/>
          </p:cNvGrpSpPr>
          <p:nvPr/>
        </p:nvGrpSpPr>
        <p:grpSpPr bwMode="auto">
          <a:xfrm>
            <a:off x="2511367" y="3955830"/>
            <a:ext cx="179306" cy="354683"/>
            <a:chOff x="1034822" y="4113420"/>
            <a:chExt cx="218832" cy="432907"/>
          </a:xfrm>
        </p:grpSpPr>
        <p:sp>
          <p:nvSpPr>
            <p:cNvPr id="45" name="Freeform 7"/>
            <p:cNvSpPr>
              <a:spLocks noEditPoints="1"/>
            </p:cNvSpPr>
            <p:nvPr/>
          </p:nvSpPr>
          <p:spPr bwMode="auto">
            <a:xfrm>
              <a:off x="1034822" y="4113420"/>
              <a:ext cx="218832" cy="432907"/>
            </a:xfrm>
            <a:custGeom>
              <a:avLst/>
              <a:gdLst>
                <a:gd name="T0" fmla="*/ 2147483647 w 526"/>
                <a:gd name="T1" fmla="*/ 0 h 1040"/>
                <a:gd name="T2" fmla="*/ 2147483647 w 526"/>
                <a:gd name="T3" fmla="*/ 0 h 1040"/>
                <a:gd name="T4" fmla="*/ 0 w 526"/>
                <a:gd name="T5" fmla="*/ 2147483647 h 1040"/>
                <a:gd name="T6" fmla="*/ 0 w 526"/>
                <a:gd name="T7" fmla="*/ 2147483647 h 1040"/>
                <a:gd name="T8" fmla="*/ 2147483647 w 526"/>
                <a:gd name="T9" fmla="*/ 2147483647 h 1040"/>
                <a:gd name="T10" fmla="*/ 2147483647 w 526"/>
                <a:gd name="T11" fmla="*/ 2147483647 h 1040"/>
                <a:gd name="T12" fmla="*/ 2147483647 w 526"/>
                <a:gd name="T13" fmla="*/ 2147483647 h 1040"/>
                <a:gd name="T14" fmla="*/ 2147483647 w 526"/>
                <a:gd name="T15" fmla="*/ 2147483647 h 1040"/>
                <a:gd name="T16" fmla="*/ 2147483647 w 526"/>
                <a:gd name="T17" fmla="*/ 0 h 1040"/>
                <a:gd name="T18" fmla="*/ 2147483647 w 526"/>
                <a:gd name="T19" fmla="*/ 2147483647 h 1040"/>
                <a:gd name="T20" fmla="*/ 2147483647 w 526"/>
                <a:gd name="T21" fmla="*/ 2147483647 h 1040"/>
                <a:gd name="T22" fmla="*/ 2147483647 w 526"/>
                <a:gd name="T23" fmla="*/ 2147483647 h 1040"/>
                <a:gd name="T24" fmla="*/ 2147483647 w 526"/>
                <a:gd name="T25" fmla="*/ 2147483647 h 1040"/>
                <a:gd name="T26" fmla="*/ 2147483647 w 526"/>
                <a:gd name="T27" fmla="*/ 2147483647 h 1040"/>
                <a:gd name="T28" fmla="*/ 2147483647 w 526"/>
                <a:gd name="T29" fmla="*/ 2147483647 h 1040"/>
                <a:gd name="T30" fmla="*/ 2147483647 w 526"/>
                <a:gd name="T31" fmla="*/ 2147483647 h 1040"/>
                <a:gd name="T32" fmla="*/ 2147483647 w 526"/>
                <a:gd name="T33" fmla="*/ 2147483647 h 1040"/>
                <a:gd name="T34" fmla="*/ 2147483647 w 526"/>
                <a:gd name="T35" fmla="*/ 2147483647 h 1040"/>
                <a:gd name="T36" fmla="*/ 2147483647 w 526"/>
                <a:gd name="T37" fmla="*/ 2147483647 h 1040"/>
                <a:gd name="T38" fmla="*/ 2147483647 w 526"/>
                <a:gd name="T39" fmla="*/ 2147483647 h 1040"/>
                <a:gd name="T40" fmla="*/ 2147483647 w 526"/>
                <a:gd name="T41" fmla="*/ 2147483647 h 1040"/>
                <a:gd name="T42" fmla="*/ 2147483647 w 526"/>
                <a:gd name="T43" fmla="*/ 2147483647 h 1040"/>
                <a:gd name="T44" fmla="*/ 2147483647 w 526"/>
                <a:gd name="T45" fmla="*/ 2147483647 h 1040"/>
                <a:gd name="T46" fmla="*/ 2147483647 w 526"/>
                <a:gd name="T47" fmla="*/ 2147483647 h 1040"/>
                <a:gd name="T48" fmla="*/ 2147483647 w 526"/>
                <a:gd name="T49" fmla="*/ 2147483647 h 1040"/>
                <a:gd name="T50" fmla="*/ 2147483647 w 526"/>
                <a:gd name="T51" fmla="*/ 2147483647 h 1040"/>
                <a:gd name="T52" fmla="*/ 2147483647 w 526"/>
                <a:gd name="T53" fmla="*/ 2147483647 h 1040"/>
                <a:gd name="T54" fmla="*/ 2147483647 w 526"/>
                <a:gd name="T55" fmla="*/ 2147483647 h 1040"/>
                <a:gd name="T56" fmla="*/ 2147483647 w 526"/>
                <a:gd name="T57" fmla="*/ 2147483647 h 1040"/>
                <a:gd name="T58" fmla="*/ 2147483647 w 526"/>
                <a:gd name="T59" fmla="*/ 2147483647 h 1040"/>
                <a:gd name="T60" fmla="*/ 2147483647 w 526"/>
                <a:gd name="T61" fmla="*/ 2147483647 h 104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26" h="1040">
                  <a:moveTo>
                    <a:pt x="478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992"/>
                    <a:pt x="0" y="992"/>
                    <a:pt x="0" y="992"/>
                  </a:cubicBezTo>
                  <a:cubicBezTo>
                    <a:pt x="0" y="1019"/>
                    <a:pt x="22" y="1040"/>
                    <a:pt x="48" y="1040"/>
                  </a:cubicBezTo>
                  <a:cubicBezTo>
                    <a:pt x="478" y="1040"/>
                    <a:pt x="478" y="1040"/>
                    <a:pt x="478" y="1040"/>
                  </a:cubicBezTo>
                  <a:cubicBezTo>
                    <a:pt x="504" y="1040"/>
                    <a:pt x="526" y="1019"/>
                    <a:pt x="526" y="992"/>
                  </a:cubicBezTo>
                  <a:cubicBezTo>
                    <a:pt x="526" y="48"/>
                    <a:pt x="526" y="48"/>
                    <a:pt x="526" y="48"/>
                  </a:cubicBezTo>
                  <a:cubicBezTo>
                    <a:pt x="526" y="21"/>
                    <a:pt x="504" y="0"/>
                    <a:pt x="478" y="0"/>
                  </a:cubicBezTo>
                  <a:close/>
                  <a:moveTo>
                    <a:pt x="195" y="75"/>
                  </a:moveTo>
                  <a:cubicBezTo>
                    <a:pt x="331" y="75"/>
                    <a:pt x="331" y="75"/>
                    <a:pt x="331" y="75"/>
                  </a:cubicBezTo>
                  <a:cubicBezTo>
                    <a:pt x="335" y="75"/>
                    <a:pt x="340" y="79"/>
                    <a:pt x="340" y="82"/>
                  </a:cubicBezTo>
                  <a:cubicBezTo>
                    <a:pt x="340" y="87"/>
                    <a:pt x="335" y="89"/>
                    <a:pt x="331" y="89"/>
                  </a:cubicBezTo>
                  <a:cubicBezTo>
                    <a:pt x="195" y="89"/>
                    <a:pt x="195" y="89"/>
                    <a:pt x="195" y="89"/>
                  </a:cubicBezTo>
                  <a:cubicBezTo>
                    <a:pt x="189" y="89"/>
                    <a:pt x="186" y="87"/>
                    <a:pt x="186" y="82"/>
                  </a:cubicBezTo>
                  <a:cubicBezTo>
                    <a:pt x="186" y="79"/>
                    <a:pt x="189" y="75"/>
                    <a:pt x="195" y="75"/>
                  </a:cubicBezTo>
                  <a:close/>
                  <a:moveTo>
                    <a:pt x="263" y="999"/>
                  </a:moveTo>
                  <a:cubicBezTo>
                    <a:pt x="232" y="999"/>
                    <a:pt x="207" y="974"/>
                    <a:pt x="207" y="943"/>
                  </a:cubicBezTo>
                  <a:cubicBezTo>
                    <a:pt x="207" y="912"/>
                    <a:pt x="232" y="887"/>
                    <a:pt x="263" y="887"/>
                  </a:cubicBezTo>
                  <a:cubicBezTo>
                    <a:pt x="294" y="887"/>
                    <a:pt x="319" y="912"/>
                    <a:pt x="319" y="943"/>
                  </a:cubicBezTo>
                  <a:cubicBezTo>
                    <a:pt x="319" y="974"/>
                    <a:pt x="294" y="999"/>
                    <a:pt x="263" y="999"/>
                  </a:cubicBezTo>
                  <a:close/>
                  <a:moveTo>
                    <a:pt x="473" y="817"/>
                  </a:moveTo>
                  <a:cubicBezTo>
                    <a:pt x="53" y="817"/>
                    <a:pt x="53" y="817"/>
                    <a:pt x="53" y="817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473" y="131"/>
                    <a:pt x="473" y="131"/>
                    <a:pt x="473" y="131"/>
                  </a:cubicBezTo>
                  <a:lnTo>
                    <a:pt x="473" y="817"/>
                  </a:lnTo>
                  <a:close/>
                  <a:moveTo>
                    <a:pt x="263" y="899"/>
                  </a:moveTo>
                  <a:cubicBezTo>
                    <a:pt x="239" y="899"/>
                    <a:pt x="219" y="918"/>
                    <a:pt x="219" y="943"/>
                  </a:cubicBezTo>
                  <a:cubicBezTo>
                    <a:pt x="219" y="967"/>
                    <a:pt x="239" y="987"/>
                    <a:pt x="263" y="987"/>
                  </a:cubicBezTo>
                  <a:cubicBezTo>
                    <a:pt x="287" y="987"/>
                    <a:pt x="307" y="967"/>
                    <a:pt x="307" y="943"/>
                  </a:cubicBezTo>
                  <a:cubicBezTo>
                    <a:pt x="307" y="918"/>
                    <a:pt x="287" y="899"/>
                    <a:pt x="263" y="8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  <p:sp>
          <p:nvSpPr>
            <p:cNvPr id="46" name="Freeform 7"/>
            <p:cNvSpPr>
              <a:spLocks noEditPoints="1"/>
            </p:cNvSpPr>
            <p:nvPr/>
          </p:nvSpPr>
          <p:spPr bwMode="auto">
            <a:xfrm>
              <a:off x="1085232" y="4237283"/>
              <a:ext cx="118013" cy="118208"/>
            </a:xfrm>
            <a:custGeom>
              <a:avLst/>
              <a:gdLst>
                <a:gd name="T0" fmla="*/ 2147483647 w 507"/>
                <a:gd name="T1" fmla="*/ 0 h 508"/>
                <a:gd name="T2" fmla="*/ 0 w 507"/>
                <a:gd name="T3" fmla="*/ 2147483647 h 508"/>
                <a:gd name="T4" fmla="*/ 2147483647 w 507"/>
                <a:gd name="T5" fmla="*/ 2147483647 h 508"/>
                <a:gd name="T6" fmla="*/ 2147483647 w 507"/>
                <a:gd name="T7" fmla="*/ 2147483647 h 508"/>
                <a:gd name="T8" fmla="*/ 2147483647 w 507"/>
                <a:gd name="T9" fmla="*/ 0 h 508"/>
                <a:gd name="T10" fmla="*/ 2147483647 w 507"/>
                <a:gd name="T11" fmla="*/ 2147483647 h 508"/>
                <a:gd name="T12" fmla="*/ 2147483647 w 507"/>
                <a:gd name="T13" fmla="*/ 2147483647 h 508"/>
                <a:gd name="T14" fmla="*/ 2147483647 w 507"/>
                <a:gd name="T15" fmla="*/ 2147483647 h 508"/>
                <a:gd name="T16" fmla="*/ 2147483647 w 507"/>
                <a:gd name="T17" fmla="*/ 2147483647 h 508"/>
                <a:gd name="T18" fmla="*/ 2147483647 w 507"/>
                <a:gd name="T19" fmla="*/ 2147483647 h 508"/>
                <a:gd name="T20" fmla="*/ 2147483647 w 507"/>
                <a:gd name="T21" fmla="*/ 2147483647 h 508"/>
                <a:gd name="T22" fmla="*/ 2147483647 w 507"/>
                <a:gd name="T23" fmla="*/ 2147483647 h 5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07" h="508">
                  <a:moveTo>
                    <a:pt x="253" y="0"/>
                  </a:moveTo>
                  <a:cubicBezTo>
                    <a:pt x="114" y="0"/>
                    <a:pt x="0" y="115"/>
                    <a:pt x="0" y="255"/>
                  </a:cubicBezTo>
                  <a:cubicBezTo>
                    <a:pt x="0" y="395"/>
                    <a:pt x="114" y="508"/>
                    <a:pt x="253" y="508"/>
                  </a:cubicBezTo>
                  <a:cubicBezTo>
                    <a:pt x="393" y="508"/>
                    <a:pt x="507" y="395"/>
                    <a:pt x="507" y="255"/>
                  </a:cubicBezTo>
                  <a:cubicBezTo>
                    <a:pt x="507" y="115"/>
                    <a:pt x="393" y="0"/>
                    <a:pt x="253" y="0"/>
                  </a:cubicBezTo>
                  <a:close/>
                  <a:moveTo>
                    <a:pt x="206" y="439"/>
                  </a:moveTo>
                  <a:cubicBezTo>
                    <a:pt x="38" y="293"/>
                    <a:pt x="38" y="293"/>
                    <a:pt x="38" y="293"/>
                  </a:cubicBezTo>
                  <a:cubicBezTo>
                    <a:pt x="81" y="244"/>
                    <a:pt x="81" y="244"/>
                    <a:pt x="81" y="244"/>
                  </a:cubicBezTo>
                  <a:cubicBezTo>
                    <a:pt x="201" y="351"/>
                    <a:pt x="201" y="351"/>
                    <a:pt x="201" y="351"/>
                  </a:cubicBezTo>
                  <a:cubicBezTo>
                    <a:pt x="409" y="115"/>
                    <a:pt x="409" y="115"/>
                    <a:pt x="409" y="115"/>
                  </a:cubicBezTo>
                  <a:cubicBezTo>
                    <a:pt x="455" y="156"/>
                    <a:pt x="455" y="156"/>
                    <a:pt x="455" y="156"/>
                  </a:cubicBezTo>
                  <a:lnTo>
                    <a:pt x="206" y="4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 bwMode="auto">
          <a:xfrm>
            <a:off x="2250281" y="4419205"/>
            <a:ext cx="701476" cy="359721"/>
          </a:xfrm>
          <a:prstGeom prst="rect">
            <a:avLst/>
          </a:prstGeom>
        </p:spPr>
        <p:txBody>
          <a:bodyPr lIns="51439" tIns="25720" rIns="51439" bIns="25720">
            <a:spAutoFit/>
          </a:bodyPr>
          <a:lstStyle/>
          <a:p>
            <a:pPr algn="ctr" defTabSz="5712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solidFill>
                  <a:srgbClr val="003DA5"/>
                </a:solidFill>
                <a:latin typeface="CiscoSansTT ExtraLight"/>
                <a:ea typeface="Apple LiGothic Medium"/>
                <a:cs typeface="CiscoSansTT ExtraLight"/>
                <a:sym typeface="Arial" pitchFamily="34" charset="0"/>
              </a:rPr>
              <a:t>Mobile Apps</a:t>
            </a:r>
          </a:p>
        </p:txBody>
      </p:sp>
      <p:sp>
        <p:nvSpPr>
          <p:cNvPr id="48" name="Oval 47"/>
          <p:cNvSpPr/>
          <p:nvPr/>
        </p:nvSpPr>
        <p:spPr bwMode="auto">
          <a:xfrm>
            <a:off x="2302868" y="2591595"/>
            <a:ext cx="596304" cy="596306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 defTabSz="28564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FFFFFF"/>
              </a:solidFill>
              <a:latin typeface="CiscoSansTT ExtraLight"/>
              <a:ea typeface="Apple LiGothic Medium"/>
              <a:cs typeface="CiscoSansTT ExtraLight"/>
              <a:sym typeface="Arial" pitchFamily="34" charset="0"/>
            </a:endParaRPr>
          </a:p>
        </p:txBody>
      </p:sp>
      <p:grpSp>
        <p:nvGrpSpPr>
          <p:cNvPr id="49" name="Group 101"/>
          <p:cNvGrpSpPr>
            <a:grpSpLocks/>
          </p:cNvGrpSpPr>
          <p:nvPr/>
        </p:nvGrpSpPr>
        <p:grpSpPr bwMode="auto">
          <a:xfrm>
            <a:off x="2423156" y="2775190"/>
            <a:ext cx="355731" cy="228662"/>
            <a:chOff x="106979" y="4173180"/>
            <a:chExt cx="577850" cy="371475"/>
          </a:xfrm>
        </p:grpSpPr>
        <p:sp>
          <p:nvSpPr>
            <p:cNvPr id="50" name="Freeform 15"/>
            <p:cNvSpPr>
              <a:spLocks noEditPoints="1"/>
            </p:cNvSpPr>
            <p:nvPr/>
          </p:nvSpPr>
          <p:spPr bwMode="auto">
            <a:xfrm>
              <a:off x="106979" y="4173180"/>
              <a:ext cx="577850" cy="371475"/>
            </a:xfrm>
            <a:custGeom>
              <a:avLst/>
              <a:gdLst>
                <a:gd name="T0" fmla="*/ 2147483647 w 154"/>
                <a:gd name="T1" fmla="*/ 0 h 99"/>
                <a:gd name="T2" fmla="*/ 2147483647 w 154"/>
                <a:gd name="T3" fmla="*/ 0 h 99"/>
                <a:gd name="T4" fmla="*/ 2147483647 w 154"/>
                <a:gd name="T5" fmla="*/ 2147483647 h 99"/>
                <a:gd name="T6" fmla="*/ 2147483647 w 154"/>
                <a:gd name="T7" fmla="*/ 2147483647 h 99"/>
                <a:gd name="T8" fmla="*/ 2147483647 w 154"/>
                <a:gd name="T9" fmla="*/ 2147483647 h 99"/>
                <a:gd name="T10" fmla="*/ 2147483647 w 154"/>
                <a:gd name="T11" fmla="*/ 2147483647 h 99"/>
                <a:gd name="T12" fmla="*/ 2147483647 w 154"/>
                <a:gd name="T13" fmla="*/ 2147483647 h 99"/>
                <a:gd name="T14" fmla="*/ 2147483647 w 154"/>
                <a:gd name="T15" fmla="*/ 2147483647 h 99"/>
                <a:gd name="T16" fmla="*/ 2147483647 w 154"/>
                <a:gd name="T17" fmla="*/ 0 h 99"/>
                <a:gd name="T18" fmla="*/ 2147483647 w 154"/>
                <a:gd name="T19" fmla="*/ 2147483647 h 99"/>
                <a:gd name="T20" fmla="*/ 2147483647 w 154"/>
                <a:gd name="T21" fmla="*/ 2147483647 h 99"/>
                <a:gd name="T22" fmla="*/ 2147483647 w 154"/>
                <a:gd name="T23" fmla="*/ 2147483647 h 99"/>
                <a:gd name="T24" fmla="*/ 2147483647 w 154"/>
                <a:gd name="T25" fmla="*/ 2147483647 h 99"/>
                <a:gd name="T26" fmla="*/ 2147483647 w 154"/>
                <a:gd name="T27" fmla="*/ 2147483647 h 99"/>
                <a:gd name="T28" fmla="*/ 2147483647 w 154"/>
                <a:gd name="T29" fmla="*/ 2147483647 h 99"/>
                <a:gd name="T30" fmla="*/ 2147483647 w 154"/>
                <a:gd name="T31" fmla="*/ 2147483647 h 99"/>
                <a:gd name="T32" fmla="*/ 2147483647 w 154"/>
                <a:gd name="T33" fmla="*/ 2147483647 h 99"/>
                <a:gd name="T34" fmla="*/ 2147483647 w 154"/>
                <a:gd name="T35" fmla="*/ 2147483647 h 99"/>
                <a:gd name="T36" fmla="*/ 2147483647 w 154"/>
                <a:gd name="T37" fmla="*/ 2147483647 h 99"/>
                <a:gd name="T38" fmla="*/ 2147483647 w 154"/>
                <a:gd name="T39" fmla="*/ 2147483647 h 99"/>
                <a:gd name="T40" fmla="*/ 2147483647 w 154"/>
                <a:gd name="T41" fmla="*/ 2147483647 h 99"/>
                <a:gd name="T42" fmla="*/ 2147483647 w 154"/>
                <a:gd name="T43" fmla="*/ 2147483647 h 99"/>
                <a:gd name="T44" fmla="*/ 2147483647 w 154"/>
                <a:gd name="T45" fmla="*/ 2147483647 h 99"/>
                <a:gd name="T46" fmla="*/ 2147483647 w 154"/>
                <a:gd name="T47" fmla="*/ 2147483647 h 99"/>
                <a:gd name="T48" fmla="*/ 2147483647 w 154"/>
                <a:gd name="T49" fmla="*/ 2147483647 h 99"/>
                <a:gd name="T50" fmla="*/ 2147483647 w 154"/>
                <a:gd name="T51" fmla="*/ 2147483647 h 99"/>
                <a:gd name="T52" fmla="*/ 2147483647 w 154"/>
                <a:gd name="T53" fmla="*/ 2147483647 h 99"/>
                <a:gd name="T54" fmla="*/ 2147483647 w 154"/>
                <a:gd name="T55" fmla="*/ 2147483647 h 99"/>
                <a:gd name="T56" fmla="*/ 2147483647 w 154"/>
                <a:gd name="T57" fmla="*/ 2147483647 h 99"/>
                <a:gd name="T58" fmla="*/ 2147483647 w 154"/>
                <a:gd name="T59" fmla="*/ 2147483647 h 99"/>
                <a:gd name="T60" fmla="*/ 2147483647 w 154"/>
                <a:gd name="T61" fmla="*/ 2147483647 h 99"/>
                <a:gd name="T62" fmla="*/ 2147483647 w 154"/>
                <a:gd name="T63" fmla="*/ 2147483647 h 99"/>
                <a:gd name="T64" fmla="*/ 2147483647 w 154"/>
                <a:gd name="T65" fmla="*/ 2147483647 h 99"/>
                <a:gd name="T66" fmla="*/ 2147483647 w 154"/>
                <a:gd name="T67" fmla="*/ 2147483647 h 99"/>
                <a:gd name="T68" fmla="*/ 2147483647 w 154"/>
                <a:gd name="T69" fmla="*/ 2147483647 h 99"/>
                <a:gd name="T70" fmla="*/ 2147483647 w 154"/>
                <a:gd name="T71" fmla="*/ 2147483647 h 99"/>
                <a:gd name="T72" fmla="*/ 2147483647 w 154"/>
                <a:gd name="T73" fmla="*/ 2147483647 h 99"/>
                <a:gd name="T74" fmla="*/ 2147483647 w 154"/>
                <a:gd name="T75" fmla="*/ 2147483647 h 99"/>
                <a:gd name="T76" fmla="*/ 2147483647 w 154"/>
                <a:gd name="T77" fmla="*/ 2147483647 h 99"/>
                <a:gd name="T78" fmla="*/ 2147483647 w 154"/>
                <a:gd name="T79" fmla="*/ 0 h 99"/>
                <a:gd name="T80" fmla="*/ 2147483647 w 154"/>
                <a:gd name="T81" fmla="*/ 0 h 99"/>
                <a:gd name="T82" fmla="*/ 0 w 154"/>
                <a:gd name="T83" fmla="*/ 2147483647 h 99"/>
                <a:gd name="T84" fmla="*/ 0 w 154"/>
                <a:gd name="T85" fmla="*/ 2147483647 h 99"/>
                <a:gd name="T86" fmla="*/ 2147483647 w 154"/>
                <a:gd name="T87" fmla="*/ 2147483647 h 99"/>
                <a:gd name="T88" fmla="*/ 2147483647 w 154"/>
                <a:gd name="T89" fmla="*/ 2147483647 h 99"/>
                <a:gd name="T90" fmla="*/ 2147483647 w 154"/>
                <a:gd name="T91" fmla="*/ 2147483647 h 99"/>
                <a:gd name="T92" fmla="*/ 2147483647 w 154"/>
                <a:gd name="T93" fmla="*/ 2147483647 h 99"/>
                <a:gd name="T94" fmla="*/ 2147483647 w 154"/>
                <a:gd name="T95" fmla="*/ 2147483647 h 99"/>
                <a:gd name="T96" fmla="*/ 2147483647 w 154"/>
                <a:gd name="T97" fmla="*/ 2147483647 h 99"/>
                <a:gd name="T98" fmla="*/ 2147483647 w 154"/>
                <a:gd name="T99" fmla="*/ 2147483647 h 99"/>
                <a:gd name="T100" fmla="*/ 2147483647 w 154"/>
                <a:gd name="T101" fmla="*/ 2147483647 h 99"/>
                <a:gd name="T102" fmla="*/ 2147483647 w 154"/>
                <a:gd name="T103" fmla="*/ 2147483647 h 99"/>
                <a:gd name="T104" fmla="*/ 2147483647 w 154"/>
                <a:gd name="T105" fmla="*/ 2147483647 h 99"/>
                <a:gd name="T106" fmla="*/ 2147483647 w 154"/>
                <a:gd name="T107" fmla="*/ 0 h 99"/>
                <a:gd name="T108" fmla="*/ 2147483647 w 154"/>
                <a:gd name="T109" fmla="*/ 2147483647 h 99"/>
                <a:gd name="T110" fmla="*/ 2147483647 w 154"/>
                <a:gd name="T111" fmla="*/ 2147483647 h 99"/>
                <a:gd name="T112" fmla="*/ 2147483647 w 154"/>
                <a:gd name="T113" fmla="*/ 2147483647 h 99"/>
                <a:gd name="T114" fmla="*/ 2147483647 w 154"/>
                <a:gd name="T115" fmla="*/ 2147483647 h 99"/>
                <a:gd name="T116" fmla="*/ 2147483647 w 154"/>
                <a:gd name="T117" fmla="*/ 2147483647 h 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4" h="99">
                  <a:moveTo>
                    <a:pt x="149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13" y="0"/>
                    <a:pt x="110" y="3"/>
                    <a:pt x="110" y="6"/>
                  </a:cubicBezTo>
                  <a:cubicBezTo>
                    <a:pt x="110" y="93"/>
                    <a:pt x="110" y="93"/>
                    <a:pt x="110" y="93"/>
                  </a:cubicBezTo>
                  <a:cubicBezTo>
                    <a:pt x="110" y="96"/>
                    <a:pt x="113" y="99"/>
                    <a:pt x="116" y="99"/>
                  </a:cubicBezTo>
                  <a:cubicBezTo>
                    <a:pt x="149" y="99"/>
                    <a:pt x="149" y="99"/>
                    <a:pt x="149" y="99"/>
                  </a:cubicBezTo>
                  <a:cubicBezTo>
                    <a:pt x="152" y="99"/>
                    <a:pt x="154" y="96"/>
                    <a:pt x="154" y="93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4" y="3"/>
                    <a:pt x="152" y="0"/>
                    <a:pt x="149" y="0"/>
                  </a:cubicBezTo>
                  <a:close/>
                  <a:moveTo>
                    <a:pt x="115" y="41"/>
                  </a:moveTo>
                  <a:cubicBezTo>
                    <a:pt x="121" y="41"/>
                    <a:pt x="121" y="41"/>
                    <a:pt x="121" y="41"/>
                  </a:cubicBezTo>
                  <a:cubicBezTo>
                    <a:pt x="121" y="45"/>
                    <a:pt x="121" y="45"/>
                    <a:pt x="121" y="45"/>
                  </a:cubicBezTo>
                  <a:cubicBezTo>
                    <a:pt x="115" y="45"/>
                    <a:pt x="115" y="45"/>
                    <a:pt x="115" y="45"/>
                  </a:cubicBezTo>
                  <a:lnTo>
                    <a:pt x="115" y="41"/>
                  </a:lnTo>
                  <a:close/>
                  <a:moveTo>
                    <a:pt x="150" y="90"/>
                  </a:moveTo>
                  <a:cubicBezTo>
                    <a:pt x="115" y="90"/>
                    <a:pt x="115" y="90"/>
                    <a:pt x="115" y="90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50" y="85"/>
                    <a:pt x="150" y="85"/>
                    <a:pt x="150" y="85"/>
                  </a:cubicBezTo>
                  <a:lnTo>
                    <a:pt x="150" y="90"/>
                  </a:lnTo>
                  <a:close/>
                  <a:moveTo>
                    <a:pt x="125" y="45"/>
                  </a:moveTo>
                  <a:cubicBezTo>
                    <a:pt x="125" y="41"/>
                    <a:pt x="125" y="41"/>
                    <a:pt x="125" y="41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30" y="45"/>
                    <a:pt x="130" y="45"/>
                    <a:pt x="130" y="45"/>
                  </a:cubicBezTo>
                  <a:lnTo>
                    <a:pt x="125" y="45"/>
                  </a:lnTo>
                  <a:close/>
                  <a:moveTo>
                    <a:pt x="150" y="32"/>
                  </a:moveTo>
                  <a:cubicBezTo>
                    <a:pt x="115" y="32"/>
                    <a:pt x="115" y="32"/>
                    <a:pt x="115" y="32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50" y="28"/>
                    <a:pt x="150" y="28"/>
                    <a:pt x="150" y="28"/>
                  </a:cubicBezTo>
                  <a:lnTo>
                    <a:pt x="150" y="32"/>
                  </a:lnTo>
                  <a:close/>
                  <a:moveTo>
                    <a:pt x="150" y="23"/>
                  </a:moveTo>
                  <a:cubicBezTo>
                    <a:pt x="115" y="23"/>
                    <a:pt x="115" y="23"/>
                    <a:pt x="115" y="23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50" y="18"/>
                    <a:pt x="150" y="18"/>
                    <a:pt x="150" y="18"/>
                  </a:cubicBezTo>
                  <a:lnTo>
                    <a:pt x="150" y="23"/>
                  </a:lnTo>
                  <a:close/>
                  <a:moveTo>
                    <a:pt x="150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9"/>
                    <a:pt x="115" y="9"/>
                    <a:pt x="115" y="9"/>
                  </a:cubicBezTo>
                  <a:cubicBezTo>
                    <a:pt x="150" y="9"/>
                    <a:pt x="150" y="9"/>
                    <a:pt x="150" y="9"/>
                  </a:cubicBezTo>
                  <a:lnTo>
                    <a:pt x="150" y="14"/>
                  </a:lnTo>
                  <a:close/>
                  <a:moveTo>
                    <a:pt x="9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80"/>
                    <a:pt x="2" y="83"/>
                    <a:pt x="5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92"/>
                    <a:pt x="40" y="92"/>
                    <a:pt x="40" y="92"/>
                  </a:cubicBezTo>
                  <a:cubicBezTo>
                    <a:pt x="26" y="93"/>
                    <a:pt x="15" y="96"/>
                    <a:pt x="15" y="99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6"/>
                    <a:pt x="75" y="93"/>
                    <a:pt x="61" y="92"/>
                  </a:cubicBezTo>
                  <a:cubicBezTo>
                    <a:pt x="61" y="83"/>
                    <a:pt x="61" y="83"/>
                    <a:pt x="61" y="83"/>
                  </a:cubicBezTo>
                  <a:cubicBezTo>
                    <a:pt x="96" y="83"/>
                    <a:pt x="96" y="83"/>
                    <a:pt x="96" y="83"/>
                  </a:cubicBezTo>
                  <a:cubicBezTo>
                    <a:pt x="99" y="83"/>
                    <a:pt x="101" y="80"/>
                    <a:pt x="101" y="77"/>
                  </a:cubicBezTo>
                  <a:cubicBezTo>
                    <a:pt x="101" y="6"/>
                    <a:pt x="101" y="6"/>
                    <a:pt x="101" y="6"/>
                  </a:cubicBezTo>
                  <a:cubicBezTo>
                    <a:pt x="101" y="3"/>
                    <a:pt x="99" y="0"/>
                    <a:pt x="96" y="0"/>
                  </a:cubicBezTo>
                  <a:close/>
                  <a:moveTo>
                    <a:pt x="93" y="74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93" y="9"/>
                    <a:pt x="93" y="9"/>
                    <a:pt x="93" y="9"/>
                  </a:cubicBezTo>
                  <a:lnTo>
                    <a:pt x="93" y="7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  <p:sp>
          <p:nvSpPr>
            <p:cNvPr id="51" name="Freeform 7"/>
            <p:cNvSpPr>
              <a:spLocks noEditPoints="1"/>
            </p:cNvSpPr>
            <p:nvPr/>
          </p:nvSpPr>
          <p:spPr bwMode="auto">
            <a:xfrm>
              <a:off x="238535" y="4270769"/>
              <a:ext cx="118013" cy="118208"/>
            </a:xfrm>
            <a:custGeom>
              <a:avLst/>
              <a:gdLst>
                <a:gd name="T0" fmla="*/ 2147483647 w 507"/>
                <a:gd name="T1" fmla="*/ 0 h 508"/>
                <a:gd name="T2" fmla="*/ 0 w 507"/>
                <a:gd name="T3" fmla="*/ 2147483647 h 508"/>
                <a:gd name="T4" fmla="*/ 2147483647 w 507"/>
                <a:gd name="T5" fmla="*/ 2147483647 h 508"/>
                <a:gd name="T6" fmla="*/ 2147483647 w 507"/>
                <a:gd name="T7" fmla="*/ 2147483647 h 508"/>
                <a:gd name="T8" fmla="*/ 2147483647 w 507"/>
                <a:gd name="T9" fmla="*/ 0 h 508"/>
                <a:gd name="T10" fmla="*/ 2147483647 w 507"/>
                <a:gd name="T11" fmla="*/ 2147483647 h 508"/>
                <a:gd name="T12" fmla="*/ 2147483647 w 507"/>
                <a:gd name="T13" fmla="*/ 2147483647 h 508"/>
                <a:gd name="T14" fmla="*/ 2147483647 w 507"/>
                <a:gd name="T15" fmla="*/ 2147483647 h 508"/>
                <a:gd name="T16" fmla="*/ 2147483647 w 507"/>
                <a:gd name="T17" fmla="*/ 2147483647 h 508"/>
                <a:gd name="T18" fmla="*/ 2147483647 w 507"/>
                <a:gd name="T19" fmla="*/ 2147483647 h 508"/>
                <a:gd name="T20" fmla="*/ 2147483647 w 507"/>
                <a:gd name="T21" fmla="*/ 2147483647 h 508"/>
                <a:gd name="T22" fmla="*/ 2147483647 w 507"/>
                <a:gd name="T23" fmla="*/ 2147483647 h 50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07" h="508">
                  <a:moveTo>
                    <a:pt x="253" y="0"/>
                  </a:moveTo>
                  <a:cubicBezTo>
                    <a:pt x="114" y="0"/>
                    <a:pt x="0" y="115"/>
                    <a:pt x="0" y="255"/>
                  </a:cubicBezTo>
                  <a:cubicBezTo>
                    <a:pt x="0" y="395"/>
                    <a:pt x="114" y="508"/>
                    <a:pt x="253" y="508"/>
                  </a:cubicBezTo>
                  <a:cubicBezTo>
                    <a:pt x="393" y="508"/>
                    <a:pt x="507" y="395"/>
                    <a:pt x="507" y="255"/>
                  </a:cubicBezTo>
                  <a:cubicBezTo>
                    <a:pt x="507" y="115"/>
                    <a:pt x="393" y="0"/>
                    <a:pt x="253" y="0"/>
                  </a:cubicBezTo>
                  <a:close/>
                  <a:moveTo>
                    <a:pt x="206" y="439"/>
                  </a:moveTo>
                  <a:cubicBezTo>
                    <a:pt x="38" y="293"/>
                    <a:pt x="38" y="293"/>
                    <a:pt x="38" y="293"/>
                  </a:cubicBezTo>
                  <a:cubicBezTo>
                    <a:pt x="81" y="244"/>
                    <a:pt x="81" y="244"/>
                    <a:pt x="81" y="244"/>
                  </a:cubicBezTo>
                  <a:cubicBezTo>
                    <a:pt x="201" y="351"/>
                    <a:pt x="201" y="351"/>
                    <a:pt x="201" y="351"/>
                  </a:cubicBezTo>
                  <a:cubicBezTo>
                    <a:pt x="409" y="115"/>
                    <a:pt x="409" y="115"/>
                    <a:pt x="409" y="115"/>
                  </a:cubicBezTo>
                  <a:cubicBezTo>
                    <a:pt x="455" y="156"/>
                    <a:pt x="455" y="156"/>
                    <a:pt x="455" y="156"/>
                  </a:cubicBezTo>
                  <a:lnTo>
                    <a:pt x="206" y="43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</p:grpSp>
      <p:sp>
        <p:nvSpPr>
          <p:cNvPr id="52" name="Rectangle 51"/>
          <p:cNvSpPr/>
          <p:nvPr/>
        </p:nvSpPr>
        <p:spPr bwMode="auto">
          <a:xfrm>
            <a:off x="2299891" y="3175994"/>
            <a:ext cx="602258" cy="359721"/>
          </a:xfrm>
          <a:prstGeom prst="rect">
            <a:avLst/>
          </a:prstGeom>
        </p:spPr>
        <p:txBody>
          <a:bodyPr lIns="51439" tIns="25720" rIns="51439" bIns="25720">
            <a:spAutoFit/>
          </a:bodyPr>
          <a:lstStyle/>
          <a:p>
            <a:pPr algn="ctr" defTabSz="5712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solidFill>
                  <a:srgbClr val="003DA5"/>
                </a:solidFill>
                <a:latin typeface="CiscoSansTT ExtraLight"/>
                <a:ea typeface="Apple LiGothic Medium"/>
                <a:cs typeface="CiscoSansTT ExtraLight"/>
                <a:sym typeface="Arial" pitchFamily="34" charset="0"/>
              </a:rPr>
              <a:t>Online Training</a:t>
            </a:r>
          </a:p>
        </p:txBody>
      </p:sp>
      <p:sp>
        <p:nvSpPr>
          <p:cNvPr id="53" name="Oval 52"/>
          <p:cNvSpPr/>
          <p:nvPr/>
        </p:nvSpPr>
        <p:spPr bwMode="auto">
          <a:xfrm>
            <a:off x="2302869" y="1184673"/>
            <a:ext cx="596305" cy="596306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 defTabSz="28564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FFFFFF"/>
              </a:solidFill>
              <a:latin typeface="CiscoSansTT ExtraLight"/>
              <a:ea typeface="Apple LiGothic Medium"/>
              <a:cs typeface="CiscoSansTT ExtraLight"/>
              <a:sym typeface="Arial" pitchFamily="34" charset="0"/>
            </a:endParaRPr>
          </a:p>
        </p:txBody>
      </p:sp>
      <p:sp>
        <p:nvSpPr>
          <p:cNvPr id="54" name="Freeform 113"/>
          <p:cNvSpPr>
            <a:spLocks noEditPoints="1"/>
          </p:cNvSpPr>
          <p:nvPr/>
        </p:nvSpPr>
        <p:spPr bwMode="auto">
          <a:xfrm>
            <a:off x="2485403" y="1279400"/>
            <a:ext cx="218650" cy="402741"/>
          </a:xfrm>
          <a:custGeom>
            <a:avLst/>
            <a:gdLst>
              <a:gd name="T0" fmla="*/ 2147483647 w 223"/>
              <a:gd name="T1" fmla="*/ 0 h 411"/>
              <a:gd name="T2" fmla="*/ 0 w 223"/>
              <a:gd name="T3" fmla="*/ 2147483647 h 411"/>
              <a:gd name="T4" fmla="*/ 2147483647 w 223"/>
              <a:gd name="T5" fmla="*/ 2147483647 h 411"/>
              <a:gd name="T6" fmla="*/ 2147483647 w 223"/>
              <a:gd name="T7" fmla="*/ 2147483647 h 411"/>
              <a:gd name="T8" fmla="*/ 2147483647 w 223"/>
              <a:gd name="T9" fmla="*/ 2147483647 h 411"/>
              <a:gd name="T10" fmla="*/ 2147483647 w 223"/>
              <a:gd name="T11" fmla="*/ 2147483647 h 411"/>
              <a:gd name="T12" fmla="*/ 2147483647 w 223"/>
              <a:gd name="T13" fmla="*/ 2147483647 h 411"/>
              <a:gd name="T14" fmla="*/ 2147483647 w 223"/>
              <a:gd name="T15" fmla="*/ 2147483647 h 411"/>
              <a:gd name="T16" fmla="*/ 2147483647 w 223"/>
              <a:gd name="T17" fmla="*/ 2147483647 h 411"/>
              <a:gd name="T18" fmla="*/ 2147483647 w 223"/>
              <a:gd name="T19" fmla="*/ 2147483647 h 411"/>
              <a:gd name="T20" fmla="*/ 2147483647 w 223"/>
              <a:gd name="T21" fmla="*/ 2147483647 h 411"/>
              <a:gd name="T22" fmla="*/ 2147483647 w 223"/>
              <a:gd name="T23" fmla="*/ 2147483647 h 411"/>
              <a:gd name="T24" fmla="*/ 2147483647 w 223"/>
              <a:gd name="T25" fmla="*/ 2147483647 h 411"/>
              <a:gd name="T26" fmla="*/ 2147483647 w 223"/>
              <a:gd name="T27" fmla="*/ 2147483647 h 411"/>
              <a:gd name="T28" fmla="*/ 2147483647 w 223"/>
              <a:gd name="T29" fmla="*/ 2147483647 h 411"/>
              <a:gd name="T30" fmla="*/ 2147483647 w 223"/>
              <a:gd name="T31" fmla="*/ 2147483647 h 411"/>
              <a:gd name="T32" fmla="*/ 2147483647 w 223"/>
              <a:gd name="T33" fmla="*/ 2147483647 h 411"/>
              <a:gd name="T34" fmla="*/ 2147483647 w 223"/>
              <a:gd name="T35" fmla="*/ 2147483647 h 411"/>
              <a:gd name="T36" fmla="*/ 2147483647 w 223"/>
              <a:gd name="T37" fmla="*/ 2147483647 h 411"/>
              <a:gd name="T38" fmla="*/ 2147483647 w 223"/>
              <a:gd name="T39" fmla="*/ 2147483647 h 411"/>
              <a:gd name="T40" fmla="*/ 2147483647 w 223"/>
              <a:gd name="T41" fmla="*/ 2147483647 h 411"/>
              <a:gd name="T42" fmla="*/ 2147483647 w 223"/>
              <a:gd name="T43" fmla="*/ 2147483647 h 411"/>
              <a:gd name="T44" fmla="*/ 2147483647 w 223"/>
              <a:gd name="T45" fmla="*/ 2147483647 h 411"/>
              <a:gd name="T46" fmla="*/ 2147483647 w 223"/>
              <a:gd name="T47" fmla="*/ 2147483647 h 411"/>
              <a:gd name="T48" fmla="*/ 2147483647 w 223"/>
              <a:gd name="T49" fmla="*/ 2147483647 h 411"/>
              <a:gd name="T50" fmla="*/ 2147483647 w 223"/>
              <a:gd name="T51" fmla="*/ 2147483647 h 411"/>
              <a:gd name="T52" fmla="*/ 2147483647 w 223"/>
              <a:gd name="T53" fmla="*/ 2147483647 h 411"/>
              <a:gd name="T54" fmla="*/ 2147483647 w 223"/>
              <a:gd name="T55" fmla="*/ 2147483647 h 411"/>
              <a:gd name="T56" fmla="*/ 2147483647 w 223"/>
              <a:gd name="T57" fmla="*/ 2147483647 h 411"/>
              <a:gd name="T58" fmla="*/ 2147483647 w 223"/>
              <a:gd name="T59" fmla="*/ 2147483647 h 411"/>
              <a:gd name="T60" fmla="*/ 2147483647 w 223"/>
              <a:gd name="T61" fmla="*/ 2147483647 h 411"/>
              <a:gd name="T62" fmla="*/ 2147483647 w 223"/>
              <a:gd name="T63" fmla="*/ 2147483647 h 411"/>
              <a:gd name="T64" fmla="*/ 2147483647 w 223"/>
              <a:gd name="T65" fmla="*/ 2147483647 h 411"/>
              <a:gd name="T66" fmla="*/ 2147483647 w 223"/>
              <a:gd name="T67" fmla="*/ 2147483647 h 411"/>
              <a:gd name="T68" fmla="*/ 2147483647 w 223"/>
              <a:gd name="T69" fmla="*/ 2147483647 h 411"/>
              <a:gd name="T70" fmla="*/ 2147483647 w 223"/>
              <a:gd name="T71" fmla="*/ 2147483647 h 411"/>
              <a:gd name="T72" fmla="*/ 2147483647 w 223"/>
              <a:gd name="T73" fmla="*/ 2147483647 h 411"/>
              <a:gd name="T74" fmla="*/ 2147483647 w 223"/>
              <a:gd name="T75" fmla="*/ 2147483647 h 411"/>
              <a:gd name="T76" fmla="*/ 2147483647 w 223"/>
              <a:gd name="T77" fmla="*/ 2147483647 h 411"/>
              <a:gd name="T78" fmla="*/ 2147483647 w 223"/>
              <a:gd name="T79" fmla="*/ 2147483647 h 411"/>
              <a:gd name="T80" fmla="*/ 2147483647 w 223"/>
              <a:gd name="T81" fmla="*/ 2147483647 h 411"/>
              <a:gd name="T82" fmla="*/ 2147483647 w 223"/>
              <a:gd name="T83" fmla="*/ 2147483647 h 411"/>
              <a:gd name="T84" fmla="*/ 2147483647 w 223"/>
              <a:gd name="T85" fmla="*/ 2147483647 h 41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23"/>
              <a:gd name="T130" fmla="*/ 0 h 411"/>
              <a:gd name="T131" fmla="*/ 223 w 223"/>
              <a:gd name="T132" fmla="*/ 411 h 41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23" h="411">
                <a:moveTo>
                  <a:pt x="214" y="0"/>
                </a:moveTo>
                <a:cubicBezTo>
                  <a:pt x="9" y="0"/>
                  <a:pt x="9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411"/>
                  <a:pt x="0" y="411"/>
                  <a:pt x="0" y="411"/>
                </a:cubicBezTo>
                <a:cubicBezTo>
                  <a:pt x="77" y="411"/>
                  <a:pt x="77" y="411"/>
                  <a:pt x="77" y="411"/>
                </a:cubicBezTo>
                <a:cubicBezTo>
                  <a:pt x="77" y="341"/>
                  <a:pt x="77" y="341"/>
                  <a:pt x="77" y="341"/>
                </a:cubicBezTo>
                <a:cubicBezTo>
                  <a:pt x="146" y="341"/>
                  <a:pt x="146" y="341"/>
                  <a:pt x="146" y="341"/>
                </a:cubicBezTo>
                <a:cubicBezTo>
                  <a:pt x="146" y="411"/>
                  <a:pt x="146" y="411"/>
                  <a:pt x="146" y="411"/>
                </a:cubicBezTo>
                <a:cubicBezTo>
                  <a:pt x="223" y="411"/>
                  <a:pt x="223" y="411"/>
                  <a:pt x="223" y="411"/>
                </a:cubicBezTo>
                <a:cubicBezTo>
                  <a:pt x="223" y="9"/>
                  <a:pt x="223" y="9"/>
                  <a:pt x="223" y="9"/>
                </a:cubicBezTo>
                <a:cubicBezTo>
                  <a:pt x="223" y="4"/>
                  <a:pt x="219" y="0"/>
                  <a:pt x="214" y="0"/>
                </a:cubicBezTo>
                <a:close/>
                <a:moveTo>
                  <a:pt x="69" y="317"/>
                </a:moveTo>
                <a:cubicBezTo>
                  <a:pt x="18" y="317"/>
                  <a:pt x="18" y="317"/>
                  <a:pt x="18" y="317"/>
                </a:cubicBezTo>
                <a:cubicBezTo>
                  <a:pt x="18" y="282"/>
                  <a:pt x="18" y="282"/>
                  <a:pt x="18" y="282"/>
                </a:cubicBezTo>
                <a:cubicBezTo>
                  <a:pt x="69" y="282"/>
                  <a:pt x="69" y="282"/>
                  <a:pt x="69" y="282"/>
                </a:cubicBezTo>
                <a:lnTo>
                  <a:pt x="69" y="317"/>
                </a:lnTo>
                <a:close/>
                <a:moveTo>
                  <a:pt x="18" y="257"/>
                </a:moveTo>
                <a:cubicBezTo>
                  <a:pt x="18" y="222"/>
                  <a:pt x="18" y="222"/>
                  <a:pt x="18" y="222"/>
                </a:cubicBezTo>
                <a:cubicBezTo>
                  <a:pt x="69" y="222"/>
                  <a:pt x="69" y="222"/>
                  <a:pt x="69" y="222"/>
                </a:cubicBezTo>
                <a:cubicBezTo>
                  <a:pt x="69" y="257"/>
                  <a:pt x="69" y="257"/>
                  <a:pt x="69" y="257"/>
                </a:cubicBezTo>
                <a:lnTo>
                  <a:pt x="18" y="257"/>
                </a:lnTo>
                <a:close/>
                <a:moveTo>
                  <a:pt x="69" y="197"/>
                </a:moveTo>
                <a:cubicBezTo>
                  <a:pt x="18" y="197"/>
                  <a:pt x="18" y="197"/>
                  <a:pt x="18" y="197"/>
                </a:cubicBezTo>
                <a:cubicBezTo>
                  <a:pt x="18" y="163"/>
                  <a:pt x="18" y="163"/>
                  <a:pt x="18" y="163"/>
                </a:cubicBezTo>
                <a:cubicBezTo>
                  <a:pt x="69" y="163"/>
                  <a:pt x="69" y="163"/>
                  <a:pt x="69" y="163"/>
                </a:cubicBezTo>
                <a:lnTo>
                  <a:pt x="69" y="197"/>
                </a:lnTo>
                <a:close/>
                <a:moveTo>
                  <a:pt x="69" y="137"/>
                </a:moveTo>
                <a:cubicBezTo>
                  <a:pt x="18" y="137"/>
                  <a:pt x="18" y="137"/>
                  <a:pt x="18" y="137"/>
                </a:cubicBezTo>
                <a:cubicBezTo>
                  <a:pt x="18" y="103"/>
                  <a:pt x="18" y="103"/>
                  <a:pt x="18" y="103"/>
                </a:cubicBezTo>
                <a:cubicBezTo>
                  <a:pt x="69" y="103"/>
                  <a:pt x="69" y="103"/>
                  <a:pt x="69" y="103"/>
                </a:cubicBezTo>
                <a:lnTo>
                  <a:pt x="69" y="137"/>
                </a:lnTo>
                <a:close/>
                <a:moveTo>
                  <a:pt x="69" y="77"/>
                </a:moveTo>
                <a:cubicBezTo>
                  <a:pt x="18" y="77"/>
                  <a:pt x="18" y="77"/>
                  <a:pt x="18" y="77"/>
                </a:cubicBezTo>
                <a:cubicBezTo>
                  <a:pt x="18" y="43"/>
                  <a:pt x="18" y="43"/>
                  <a:pt x="18" y="43"/>
                </a:cubicBezTo>
                <a:cubicBezTo>
                  <a:pt x="69" y="43"/>
                  <a:pt x="69" y="43"/>
                  <a:pt x="69" y="43"/>
                </a:cubicBezTo>
                <a:lnTo>
                  <a:pt x="69" y="77"/>
                </a:lnTo>
                <a:close/>
                <a:moveTo>
                  <a:pt x="137" y="317"/>
                </a:moveTo>
                <a:cubicBezTo>
                  <a:pt x="86" y="317"/>
                  <a:pt x="86" y="317"/>
                  <a:pt x="86" y="317"/>
                </a:cubicBezTo>
                <a:cubicBezTo>
                  <a:pt x="86" y="282"/>
                  <a:pt x="86" y="282"/>
                  <a:pt x="86" y="282"/>
                </a:cubicBezTo>
                <a:cubicBezTo>
                  <a:pt x="137" y="282"/>
                  <a:pt x="137" y="282"/>
                  <a:pt x="137" y="282"/>
                </a:cubicBezTo>
                <a:lnTo>
                  <a:pt x="137" y="317"/>
                </a:lnTo>
                <a:close/>
                <a:moveTo>
                  <a:pt x="86" y="257"/>
                </a:moveTo>
                <a:cubicBezTo>
                  <a:pt x="86" y="222"/>
                  <a:pt x="86" y="222"/>
                  <a:pt x="86" y="222"/>
                </a:cubicBezTo>
                <a:cubicBezTo>
                  <a:pt x="137" y="222"/>
                  <a:pt x="137" y="222"/>
                  <a:pt x="137" y="222"/>
                </a:cubicBezTo>
                <a:cubicBezTo>
                  <a:pt x="137" y="257"/>
                  <a:pt x="137" y="257"/>
                  <a:pt x="137" y="257"/>
                </a:cubicBezTo>
                <a:lnTo>
                  <a:pt x="86" y="257"/>
                </a:lnTo>
                <a:close/>
                <a:moveTo>
                  <a:pt x="137" y="197"/>
                </a:moveTo>
                <a:cubicBezTo>
                  <a:pt x="86" y="197"/>
                  <a:pt x="86" y="197"/>
                  <a:pt x="86" y="197"/>
                </a:cubicBezTo>
                <a:cubicBezTo>
                  <a:pt x="86" y="163"/>
                  <a:pt x="86" y="163"/>
                  <a:pt x="86" y="163"/>
                </a:cubicBezTo>
                <a:cubicBezTo>
                  <a:pt x="137" y="163"/>
                  <a:pt x="137" y="163"/>
                  <a:pt x="137" y="163"/>
                </a:cubicBezTo>
                <a:lnTo>
                  <a:pt x="137" y="197"/>
                </a:lnTo>
                <a:close/>
                <a:moveTo>
                  <a:pt x="137" y="137"/>
                </a:moveTo>
                <a:cubicBezTo>
                  <a:pt x="86" y="137"/>
                  <a:pt x="86" y="137"/>
                  <a:pt x="86" y="137"/>
                </a:cubicBezTo>
                <a:cubicBezTo>
                  <a:pt x="86" y="103"/>
                  <a:pt x="86" y="103"/>
                  <a:pt x="86" y="103"/>
                </a:cubicBezTo>
                <a:cubicBezTo>
                  <a:pt x="137" y="103"/>
                  <a:pt x="137" y="103"/>
                  <a:pt x="137" y="103"/>
                </a:cubicBezTo>
                <a:lnTo>
                  <a:pt x="137" y="137"/>
                </a:lnTo>
                <a:close/>
                <a:moveTo>
                  <a:pt x="137" y="77"/>
                </a:moveTo>
                <a:cubicBezTo>
                  <a:pt x="86" y="77"/>
                  <a:pt x="86" y="77"/>
                  <a:pt x="86" y="77"/>
                </a:cubicBezTo>
                <a:cubicBezTo>
                  <a:pt x="86" y="43"/>
                  <a:pt x="86" y="43"/>
                  <a:pt x="86" y="43"/>
                </a:cubicBezTo>
                <a:cubicBezTo>
                  <a:pt x="137" y="43"/>
                  <a:pt x="137" y="43"/>
                  <a:pt x="137" y="43"/>
                </a:cubicBezTo>
                <a:lnTo>
                  <a:pt x="137" y="77"/>
                </a:lnTo>
                <a:close/>
                <a:moveTo>
                  <a:pt x="206" y="317"/>
                </a:moveTo>
                <a:cubicBezTo>
                  <a:pt x="154" y="317"/>
                  <a:pt x="154" y="317"/>
                  <a:pt x="154" y="317"/>
                </a:cubicBezTo>
                <a:cubicBezTo>
                  <a:pt x="154" y="282"/>
                  <a:pt x="154" y="282"/>
                  <a:pt x="154" y="282"/>
                </a:cubicBezTo>
                <a:cubicBezTo>
                  <a:pt x="206" y="282"/>
                  <a:pt x="206" y="282"/>
                  <a:pt x="206" y="282"/>
                </a:cubicBezTo>
                <a:lnTo>
                  <a:pt x="206" y="317"/>
                </a:lnTo>
                <a:close/>
                <a:moveTo>
                  <a:pt x="154" y="257"/>
                </a:moveTo>
                <a:cubicBezTo>
                  <a:pt x="154" y="222"/>
                  <a:pt x="154" y="222"/>
                  <a:pt x="154" y="222"/>
                </a:cubicBezTo>
                <a:cubicBezTo>
                  <a:pt x="206" y="222"/>
                  <a:pt x="206" y="222"/>
                  <a:pt x="206" y="222"/>
                </a:cubicBezTo>
                <a:cubicBezTo>
                  <a:pt x="206" y="257"/>
                  <a:pt x="206" y="257"/>
                  <a:pt x="206" y="257"/>
                </a:cubicBezTo>
                <a:lnTo>
                  <a:pt x="154" y="257"/>
                </a:lnTo>
                <a:close/>
                <a:moveTo>
                  <a:pt x="206" y="197"/>
                </a:moveTo>
                <a:cubicBezTo>
                  <a:pt x="154" y="197"/>
                  <a:pt x="154" y="197"/>
                  <a:pt x="154" y="197"/>
                </a:cubicBezTo>
                <a:cubicBezTo>
                  <a:pt x="154" y="163"/>
                  <a:pt x="154" y="163"/>
                  <a:pt x="154" y="163"/>
                </a:cubicBezTo>
                <a:cubicBezTo>
                  <a:pt x="206" y="163"/>
                  <a:pt x="206" y="163"/>
                  <a:pt x="206" y="163"/>
                </a:cubicBezTo>
                <a:lnTo>
                  <a:pt x="206" y="197"/>
                </a:lnTo>
                <a:close/>
                <a:moveTo>
                  <a:pt x="206" y="137"/>
                </a:moveTo>
                <a:cubicBezTo>
                  <a:pt x="154" y="137"/>
                  <a:pt x="154" y="137"/>
                  <a:pt x="154" y="137"/>
                </a:cubicBezTo>
                <a:cubicBezTo>
                  <a:pt x="154" y="103"/>
                  <a:pt x="154" y="103"/>
                  <a:pt x="154" y="103"/>
                </a:cubicBezTo>
                <a:cubicBezTo>
                  <a:pt x="206" y="103"/>
                  <a:pt x="206" y="103"/>
                  <a:pt x="206" y="103"/>
                </a:cubicBezTo>
                <a:lnTo>
                  <a:pt x="206" y="137"/>
                </a:lnTo>
                <a:close/>
                <a:moveTo>
                  <a:pt x="206" y="77"/>
                </a:moveTo>
                <a:cubicBezTo>
                  <a:pt x="154" y="77"/>
                  <a:pt x="154" y="77"/>
                  <a:pt x="154" y="77"/>
                </a:cubicBezTo>
                <a:cubicBezTo>
                  <a:pt x="154" y="43"/>
                  <a:pt x="154" y="43"/>
                  <a:pt x="154" y="43"/>
                </a:cubicBezTo>
                <a:cubicBezTo>
                  <a:pt x="206" y="43"/>
                  <a:pt x="206" y="43"/>
                  <a:pt x="206" y="43"/>
                </a:cubicBezTo>
                <a:lnTo>
                  <a:pt x="206" y="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6" tIns="34294" rIns="68586" bIns="34294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</a:pPr>
            <a:r>
              <a:rPr lang="en-US" sz="1500">
                <a:solidFill>
                  <a:srgbClr val="FFFFF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rPr>
              <a:t> 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2197696" y="1769072"/>
            <a:ext cx="806648" cy="513609"/>
          </a:xfrm>
          <a:prstGeom prst="rect">
            <a:avLst/>
          </a:prstGeom>
        </p:spPr>
        <p:txBody>
          <a:bodyPr lIns="51439" tIns="25720" rIns="51439" bIns="25720">
            <a:spAutoFit/>
          </a:bodyPr>
          <a:lstStyle/>
          <a:p>
            <a:pPr algn="ctr" defTabSz="5712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 err="1">
                <a:solidFill>
                  <a:srgbClr val="003DA5"/>
                </a:solidFill>
                <a:latin typeface="CiscoSansTT ExtraLight"/>
                <a:ea typeface="Apple LiGothic Medium"/>
                <a:cs typeface="CiscoSansTT ExtraLight"/>
                <a:sym typeface="Arial" pitchFamily="34" charset="0"/>
              </a:rPr>
              <a:t>SaaS</a:t>
            </a:r>
            <a:r>
              <a:rPr lang="en-US" sz="1000" kern="0" dirty="0">
                <a:solidFill>
                  <a:srgbClr val="003DA5"/>
                </a:solidFill>
                <a:latin typeface="CiscoSansTT ExtraLight"/>
                <a:ea typeface="Apple LiGothic Medium"/>
                <a:cs typeface="CiscoSansTT ExtraLight"/>
                <a:sym typeface="Arial" pitchFamily="34" charset="0"/>
              </a:rPr>
              <a:t> Enterprise Apps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310555" y="4419205"/>
            <a:ext cx="701476" cy="359721"/>
          </a:xfrm>
          <a:prstGeom prst="rect">
            <a:avLst/>
          </a:prstGeom>
        </p:spPr>
        <p:txBody>
          <a:bodyPr lIns="51439" tIns="25720" rIns="51439" bIns="25720">
            <a:spAutoFit/>
          </a:bodyPr>
          <a:lstStyle/>
          <a:p>
            <a:pPr algn="ctr" defTabSz="5712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solidFill>
                  <a:srgbClr val="003DA5"/>
                </a:solidFill>
                <a:latin typeface="CiscoSansTT ExtraLight"/>
                <a:ea typeface="Apple LiGothic Medium"/>
                <a:cs typeface="CiscoSansTT ExtraLight"/>
                <a:sym typeface="Arial" pitchFamily="34" charset="0"/>
              </a:rPr>
              <a:t>Social Media</a:t>
            </a:r>
          </a:p>
        </p:txBody>
      </p:sp>
      <p:sp>
        <p:nvSpPr>
          <p:cNvPr id="57" name="Oval 56"/>
          <p:cNvSpPr/>
          <p:nvPr/>
        </p:nvSpPr>
        <p:spPr bwMode="auto">
          <a:xfrm>
            <a:off x="363142" y="3834805"/>
            <a:ext cx="596305" cy="59630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 defTabSz="28564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FFFFFF"/>
              </a:solidFill>
              <a:latin typeface="CiscoSansTT ExtraLight"/>
              <a:ea typeface="Apple LiGothic Medium"/>
              <a:cs typeface="CiscoSansTT ExtraLight"/>
              <a:sym typeface="Arial" pitchFamily="34" charset="0"/>
            </a:endParaRPr>
          </a:p>
        </p:txBody>
      </p:sp>
      <p:sp>
        <p:nvSpPr>
          <p:cNvPr id="58" name="Freeform 6"/>
          <p:cNvSpPr>
            <a:spLocks/>
          </p:cNvSpPr>
          <p:nvPr/>
        </p:nvSpPr>
        <p:spPr bwMode="auto">
          <a:xfrm>
            <a:off x="505396" y="3963569"/>
            <a:ext cx="311793" cy="339205"/>
          </a:xfrm>
          <a:custGeom>
            <a:avLst/>
            <a:gdLst>
              <a:gd name="T0" fmla="*/ 2147483647 w 235"/>
              <a:gd name="T1" fmla="*/ 2147483647 h 256"/>
              <a:gd name="T2" fmla="*/ 2147483647 w 235"/>
              <a:gd name="T3" fmla="*/ 2147483647 h 256"/>
              <a:gd name="T4" fmla="*/ 2147483647 w 235"/>
              <a:gd name="T5" fmla="*/ 2147483647 h 256"/>
              <a:gd name="T6" fmla="*/ 2147483647 w 235"/>
              <a:gd name="T7" fmla="*/ 2147483647 h 256"/>
              <a:gd name="T8" fmla="*/ 2147483647 w 235"/>
              <a:gd name="T9" fmla="*/ 2147483647 h 256"/>
              <a:gd name="T10" fmla="*/ 2147483647 w 235"/>
              <a:gd name="T11" fmla="*/ 2147483647 h 256"/>
              <a:gd name="T12" fmla="*/ 2147483647 w 235"/>
              <a:gd name="T13" fmla="*/ 2147483647 h 256"/>
              <a:gd name="T14" fmla="*/ 2147483647 w 235"/>
              <a:gd name="T15" fmla="*/ 2147483647 h 256"/>
              <a:gd name="T16" fmla="*/ 2147483647 w 235"/>
              <a:gd name="T17" fmla="*/ 0 h 256"/>
              <a:gd name="T18" fmla="*/ 2147483647 w 235"/>
              <a:gd name="T19" fmla="*/ 2147483647 h 256"/>
              <a:gd name="T20" fmla="*/ 2147483647 w 235"/>
              <a:gd name="T21" fmla="*/ 2147483647 h 256"/>
              <a:gd name="T22" fmla="*/ 2147483647 w 235"/>
              <a:gd name="T23" fmla="*/ 2147483647 h 256"/>
              <a:gd name="T24" fmla="*/ 2147483647 w 235"/>
              <a:gd name="T25" fmla="*/ 2147483647 h 256"/>
              <a:gd name="T26" fmla="*/ 0 w 235"/>
              <a:gd name="T27" fmla="*/ 2147483647 h 256"/>
              <a:gd name="T28" fmla="*/ 2147483647 w 235"/>
              <a:gd name="T29" fmla="*/ 2147483647 h 256"/>
              <a:gd name="T30" fmla="*/ 2147483647 w 235"/>
              <a:gd name="T31" fmla="*/ 2147483647 h 256"/>
              <a:gd name="T32" fmla="*/ 2147483647 w 235"/>
              <a:gd name="T33" fmla="*/ 2147483647 h 256"/>
              <a:gd name="T34" fmla="*/ 2147483647 w 235"/>
              <a:gd name="T35" fmla="*/ 2147483647 h 256"/>
              <a:gd name="T36" fmla="*/ 2147483647 w 235"/>
              <a:gd name="T37" fmla="*/ 2147483647 h 256"/>
              <a:gd name="T38" fmla="*/ 2147483647 w 235"/>
              <a:gd name="T39" fmla="*/ 2147483647 h 256"/>
              <a:gd name="T40" fmla="*/ 2147483647 w 235"/>
              <a:gd name="T41" fmla="*/ 2147483647 h 25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35" h="256">
                <a:moveTo>
                  <a:pt x="189" y="165"/>
                </a:moveTo>
                <a:cubicBezTo>
                  <a:pt x="180" y="165"/>
                  <a:pt x="171" y="168"/>
                  <a:pt x="164" y="173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2" y="130"/>
                  <a:pt x="92" y="129"/>
                  <a:pt x="92" y="128"/>
                </a:cubicBezTo>
                <a:cubicBezTo>
                  <a:pt x="92" y="127"/>
                  <a:pt x="92" y="126"/>
                  <a:pt x="92" y="125"/>
                </a:cubicBezTo>
                <a:cubicBezTo>
                  <a:pt x="164" y="84"/>
                  <a:pt x="164" y="84"/>
                  <a:pt x="164" y="84"/>
                </a:cubicBezTo>
                <a:cubicBezTo>
                  <a:pt x="171" y="89"/>
                  <a:pt x="180" y="92"/>
                  <a:pt x="189" y="92"/>
                </a:cubicBezTo>
                <a:cubicBezTo>
                  <a:pt x="215" y="92"/>
                  <a:pt x="235" y="71"/>
                  <a:pt x="235" y="46"/>
                </a:cubicBezTo>
                <a:cubicBezTo>
                  <a:pt x="235" y="21"/>
                  <a:pt x="215" y="0"/>
                  <a:pt x="189" y="0"/>
                </a:cubicBezTo>
                <a:cubicBezTo>
                  <a:pt x="164" y="0"/>
                  <a:pt x="144" y="21"/>
                  <a:pt x="144" y="46"/>
                </a:cubicBezTo>
                <a:cubicBezTo>
                  <a:pt x="144" y="47"/>
                  <a:pt x="144" y="48"/>
                  <a:pt x="144" y="49"/>
                </a:cubicBezTo>
                <a:cubicBezTo>
                  <a:pt x="72" y="90"/>
                  <a:pt x="72" y="90"/>
                  <a:pt x="72" y="90"/>
                </a:cubicBezTo>
                <a:cubicBezTo>
                  <a:pt x="64" y="85"/>
                  <a:pt x="56" y="83"/>
                  <a:pt x="46" y="83"/>
                </a:cubicBezTo>
                <a:cubicBezTo>
                  <a:pt x="21" y="83"/>
                  <a:pt x="0" y="103"/>
                  <a:pt x="0" y="128"/>
                </a:cubicBezTo>
                <a:cubicBezTo>
                  <a:pt x="0" y="153"/>
                  <a:pt x="21" y="174"/>
                  <a:pt x="46" y="174"/>
                </a:cubicBezTo>
                <a:cubicBezTo>
                  <a:pt x="56" y="174"/>
                  <a:pt x="64" y="171"/>
                  <a:pt x="72" y="166"/>
                </a:cubicBezTo>
                <a:cubicBezTo>
                  <a:pt x="144" y="208"/>
                  <a:pt x="144" y="208"/>
                  <a:pt x="144" y="208"/>
                </a:cubicBezTo>
                <a:cubicBezTo>
                  <a:pt x="144" y="209"/>
                  <a:pt x="144" y="210"/>
                  <a:pt x="144" y="211"/>
                </a:cubicBezTo>
                <a:cubicBezTo>
                  <a:pt x="144" y="236"/>
                  <a:pt x="164" y="256"/>
                  <a:pt x="189" y="256"/>
                </a:cubicBezTo>
                <a:cubicBezTo>
                  <a:pt x="215" y="256"/>
                  <a:pt x="235" y="236"/>
                  <a:pt x="235" y="211"/>
                </a:cubicBezTo>
                <a:cubicBezTo>
                  <a:pt x="235" y="185"/>
                  <a:pt x="215" y="165"/>
                  <a:pt x="189" y="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86" tIns="34294" rIns="68586" bIns="34294"/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  <a:latin typeface="CiscoSansTT ExtraLight"/>
              <a:ea typeface="Apple LiGothic Medium" pitchFamily="2" charset="-120"/>
              <a:cs typeface="CiscoSansTT ExtraLight"/>
              <a:sym typeface="Arial" pitchFamily="34" charset="0"/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363140" y="3175994"/>
            <a:ext cx="596305" cy="359721"/>
          </a:xfrm>
          <a:prstGeom prst="rect">
            <a:avLst/>
          </a:prstGeom>
        </p:spPr>
        <p:txBody>
          <a:bodyPr lIns="51439" tIns="25720" rIns="51439" bIns="25720">
            <a:spAutoFit/>
          </a:bodyPr>
          <a:lstStyle/>
          <a:p>
            <a:pPr algn="ctr" defTabSz="5712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solidFill>
                  <a:srgbClr val="003DA5"/>
                </a:solidFill>
                <a:latin typeface="CiscoSansTT ExtraLight"/>
                <a:ea typeface="Apple LiGothic Medium"/>
                <a:cs typeface="CiscoSansTT ExtraLight"/>
                <a:sym typeface="Arial" pitchFamily="34" charset="0"/>
              </a:rPr>
              <a:t>Guest WiFi</a:t>
            </a:r>
          </a:p>
        </p:txBody>
      </p:sp>
      <p:sp>
        <p:nvSpPr>
          <p:cNvPr id="60" name="Oval 59"/>
          <p:cNvSpPr/>
          <p:nvPr/>
        </p:nvSpPr>
        <p:spPr bwMode="auto">
          <a:xfrm>
            <a:off x="363141" y="2591596"/>
            <a:ext cx="596304" cy="59630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 defTabSz="28564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FFFFFF"/>
              </a:solidFill>
              <a:latin typeface="CiscoSansTT ExtraLight"/>
              <a:ea typeface="Apple LiGothic Medium"/>
              <a:cs typeface="CiscoSansTT ExtraLight"/>
              <a:sym typeface="Arial" pitchFamily="34" charset="0"/>
            </a:endParaRPr>
          </a:p>
        </p:txBody>
      </p:sp>
      <p:grpSp>
        <p:nvGrpSpPr>
          <p:cNvPr id="61" name="Group 10"/>
          <p:cNvGrpSpPr>
            <a:grpSpLocks noChangeAspect="1"/>
          </p:cNvGrpSpPr>
          <p:nvPr/>
        </p:nvGrpSpPr>
        <p:grpSpPr bwMode="auto">
          <a:xfrm>
            <a:off x="477790" y="2710144"/>
            <a:ext cx="367006" cy="358757"/>
            <a:chOff x="2609" y="1355"/>
            <a:chExt cx="542" cy="530"/>
          </a:xfrm>
          <a:solidFill>
            <a:schemeClr val="bg1"/>
          </a:solidFill>
        </p:grpSpPr>
        <p:sp>
          <p:nvSpPr>
            <p:cNvPr id="62" name="Freeform 11"/>
            <p:cNvSpPr>
              <a:spLocks/>
            </p:cNvSpPr>
            <p:nvPr/>
          </p:nvSpPr>
          <p:spPr bwMode="auto">
            <a:xfrm>
              <a:off x="2671" y="1568"/>
              <a:ext cx="146" cy="187"/>
            </a:xfrm>
            <a:custGeom>
              <a:avLst/>
              <a:gdLst>
                <a:gd name="T0" fmla="*/ 7 w 62"/>
                <a:gd name="T1" fmla="*/ 61 h 79"/>
                <a:gd name="T2" fmla="*/ 31 w 62"/>
                <a:gd name="T3" fmla="*/ 79 h 79"/>
                <a:gd name="T4" fmla="*/ 55 w 62"/>
                <a:gd name="T5" fmla="*/ 61 h 79"/>
                <a:gd name="T6" fmla="*/ 59 w 62"/>
                <a:gd name="T7" fmla="*/ 44 h 79"/>
                <a:gd name="T8" fmla="*/ 56 w 62"/>
                <a:gd name="T9" fmla="*/ 16 h 79"/>
                <a:gd name="T10" fmla="*/ 31 w 62"/>
                <a:gd name="T11" fmla="*/ 0 h 79"/>
                <a:gd name="T12" fmla="*/ 6 w 62"/>
                <a:gd name="T13" fmla="*/ 16 h 79"/>
                <a:gd name="T14" fmla="*/ 3 w 62"/>
                <a:gd name="T15" fmla="*/ 44 h 79"/>
                <a:gd name="T16" fmla="*/ 7 w 62"/>
                <a:gd name="T17" fmla="*/ 61 h 79"/>
                <a:gd name="T18" fmla="*/ 7 w 62"/>
                <a:gd name="T19" fmla="*/ 61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79">
                  <a:moveTo>
                    <a:pt x="7" y="61"/>
                  </a:moveTo>
                  <a:cubicBezTo>
                    <a:pt x="10" y="72"/>
                    <a:pt x="20" y="79"/>
                    <a:pt x="31" y="79"/>
                  </a:cubicBezTo>
                  <a:cubicBezTo>
                    <a:pt x="42" y="79"/>
                    <a:pt x="52" y="72"/>
                    <a:pt x="55" y="61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2" y="34"/>
                    <a:pt x="61" y="24"/>
                    <a:pt x="56" y="16"/>
                  </a:cubicBezTo>
                  <a:cubicBezTo>
                    <a:pt x="51" y="6"/>
                    <a:pt x="42" y="0"/>
                    <a:pt x="31" y="0"/>
                  </a:cubicBezTo>
                  <a:cubicBezTo>
                    <a:pt x="20" y="0"/>
                    <a:pt x="11" y="6"/>
                    <a:pt x="6" y="16"/>
                  </a:cubicBezTo>
                  <a:cubicBezTo>
                    <a:pt x="1" y="24"/>
                    <a:pt x="0" y="34"/>
                    <a:pt x="3" y="44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F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  <p:sp>
          <p:nvSpPr>
            <p:cNvPr id="63" name="Freeform 12"/>
            <p:cNvSpPr>
              <a:spLocks/>
            </p:cNvSpPr>
            <p:nvPr/>
          </p:nvSpPr>
          <p:spPr bwMode="auto">
            <a:xfrm>
              <a:off x="2609" y="1802"/>
              <a:ext cx="270" cy="83"/>
            </a:xfrm>
            <a:custGeom>
              <a:avLst/>
              <a:gdLst>
                <a:gd name="T0" fmla="*/ 56 w 114"/>
                <a:gd name="T1" fmla="*/ 0 h 35"/>
                <a:gd name="T2" fmla="*/ 2 w 114"/>
                <a:gd name="T3" fmla="*/ 12 h 35"/>
                <a:gd name="T4" fmla="*/ 0 w 114"/>
                <a:gd name="T5" fmla="*/ 35 h 35"/>
                <a:gd name="T6" fmla="*/ 114 w 114"/>
                <a:gd name="T7" fmla="*/ 35 h 35"/>
                <a:gd name="T8" fmla="*/ 111 w 114"/>
                <a:gd name="T9" fmla="*/ 12 h 35"/>
                <a:gd name="T10" fmla="*/ 56 w 114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35">
                  <a:moveTo>
                    <a:pt x="56" y="0"/>
                  </a:moveTo>
                  <a:cubicBezTo>
                    <a:pt x="33" y="0"/>
                    <a:pt x="20" y="4"/>
                    <a:pt x="2" y="12"/>
                  </a:cubicBezTo>
                  <a:cubicBezTo>
                    <a:pt x="2" y="12"/>
                    <a:pt x="1" y="21"/>
                    <a:pt x="0" y="35"/>
                  </a:cubicBezTo>
                  <a:cubicBezTo>
                    <a:pt x="114" y="35"/>
                    <a:pt x="114" y="35"/>
                    <a:pt x="114" y="35"/>
                  </a:cubicBezTo>
                  <a:cubicBezTo>
                    <a:pt x="111" y="12"/>
                    <a:pt x="111" y="12"/>
                    <a:pt x="111" y="12"/>
                  </a:cubicBezTo>
                  <a:cubicBezTo>
                    <a:pt x="93" y="4"/>
                    <a:pt x="80" y="0"/>
                    <a:pt x="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F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  <p:sp>
          <p:nvSpPr>
            <p:cNvPr id="64" name="Freeform 13"/>
            <p:cNvSpPr>
              <a:spLocks/>
            </p:cNvSpPr>
            <p:nvPr/>
          </p:nvSpPr>
          <p:spPr bwMode="auto">
            <a:xfrm>
              <a:off x="2761" y="1355"/>
              <a:ext cx="390" cy="133"/>
            </a:xfrm>
            <a:custGeom>
              <a:avLst/>
              <a:gdLst>
                <a:gd name="T0" fmla="*/ 0 w 165"/>
                <a:gd name="T1" fmla="*/ 39 h 56"/>
                <a:gd name="T2" fmla="*/ 14 w 165"/>
                <a:gd name="T3" fmla="*/ 56 h 56"/>
                <a:gd name="T4" fmla="*/ 82 w 165"/>
                <a:gd name="T5" fmla="*/ 24 h 56"/>
                <a:gd name="T6" fmla="*/ 150 w 165"/>
                <a:gd name="T7" fmla="*/ 56 h 56"/>
                <a:gd name="T8" fmla="*/ 165 w 165"/>
                <a:gd name="T9" fmla="*/ 39 h 56"/>
                <a:gd name="T10" fmla="*/ 82 w 165"/>
                <a:gd name="T11" fmla="*/ 0 h 56"/>
                <a:gd name="T12" fmla="*/ 0 w 165"/>
                <a:gd name="T13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" h="56">
                  <a:moveTo>
                    <a:pt x="0" y="39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32" y="36"/>
                    <a:pt x="56" y="24"/>
                    <a:pt x="82" y="24"/>
                  </a:cubicBezTo>
                  <a:cubicBezTo>
                    <a:pt x="109" y="24"/>
                    <a:pt x="133" y="36"/>
                    <a:pt x="150" y="56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44" y="15"/>
                    <a:pt x="115" y="0"/>
                    <a:pt x="82" y="0"/>
                  </a:cubicBezTo>
                  <a:cubicBezTo>
                    <a:pt x="50" y="0"/>
                    <a:pt x="21" y="15"/>
                    <a:pt x="0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F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  <p:sp>
          <p:nvSpPr>
            <p:cNvPr id="65" name="Freeform 14"/>
            <p:cNvSpPr>
              <a:spLocks/>
            </p:cNvSpPr>
            <p:nvPr/>
          </p:nvSpPr>
          <p:spPr bwMode="auto">
            <a:xfrm>
              <a:off x="2829" y="1464"/>
              <a:ext cx="251" cy="99"/>
            </a:xfrm>
            <a:custGeom>
              <a:avLst/>
              <a:gdLst>
                <a:gd name="T0" fmla="*/ 0 w 106"/>
                <a:gd name="T1" fmla="*/ 25 h 42"/>
                <a:gd name="T2" fmla="*/ 15 w 106"/>
                <a:gd name="T3" fmla="*/ 42 h 42"/>
                <a:gd name="T4" fmla="*/ 15 w 106"/>
                <a:gd name="T5" fmla="*/ 42 h 42"/>
                <a:gd name="T6" fmla="*/ 50 w 106"/>
                <a:gd name="T7" fmla="*/ 23 h 42"/>
                <a:gd name="T8" fmla="*/ 53 w 106"/>
                <a:gd name="T9" fmla="*/ 23 h 42"/>
                <a:gd name="T10" fmla="*/ 56 w 106"/>
                <a:gd name="T11" fmla="*/ 23 h 42"/>
                <a:gd name="T12" fmla="*/ 92 w 106"/>
                <a:gd name="T13" fmla="*/ 42 h 42"/>
                <a:gd name="T14" fmla="*/ 92 w 106"/>
                <a:gd name="T15" fmla="*/ 42 h 42"/>
                <a:gd name="T16" fmla="*/ 106 w 106"/>
                <a:gd name="T17" fmla="*/ 25 h 42"/>
                <a:gd name="T18" fmla="*/ 53 w 106"/>
                <a:gd name="T19" fmla="*/ 0 h 42"/>
                <a:gd name="T20" fmla="*/ 0 w 106"/>
                <a:gd name="T21" fmla="*/ 2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42">
                  <a:moveTo>
                    <a:pt x="0" y="25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4" y="31"/>
                    <a:pt x="36" y="24"/>
                    <a:pt x="50" y="23"/>
                  </a:cubicBezTo>
                  <a:cubicBezTo>
                    <a:pt x="51" y="23"/>
                    <a:pt x="52" y="23"/>
                    <a:pt x="53" y="23"/>
                  </a:cubicBezTo>
                  <a:cubicBezTo>
                    <a:pt x="54" y="23"/>
                    <a:pt x="55" y="23"/>
                    <a:pt x="56" y="23"/>
                  </a:cubicBezTo>
                  <a:cubicBezTo>
                    <a:pt x="70" y="24"/>
                    <a:pt x="82" y="31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106" y="25"/>
                    <a:pt x="106" y="25"/>
                    <a:pt x="106" y="25"/>
                  </a:cubicBezTo>
                  <a:cubicBezTo>
                    <a:pt x="93" y="9"/>
                    <a:pt x="74" y="0"/>
                    <a:pt x="53" y="0"/>
                  </a:cubicBezTo>
                  <a:cubicBezTo>
                    <a:pt x="32" y="0"/>
                    <a:pt x="13" y="9"/>
                    <a:pt x="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F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  <p:sp>
          <p:nvSpPr>
            <p:cNvPr id="66" name="Freeform 15"/>
            <p:cNvSpPr>
              <a:spLocks/>
            </p:cNvSpPr>
            <p:nvPr/>
          </p:nvSpPr>
          <p:spPr bwMode="auto">
            <a:xfrm>
              <a:off x="2900" y="1570"/>
              <a:ext cx="111" cy="93"/>
            </a:xfrm>
            <a:custGeom>
              <a:avLst/>
              <a:gdLst>
                <a:gd name="T0" fmla="*/ 0 w 47"/>
                <a:gd name="T1" fmla="*/ 12 h 39"/>
                <a:gd name="T2" fmla="*/ 14 w 47"/>
                <a:gd name="T3" fmla="*/ 28 h 39"/>
                <a:gd name="T4" fmla="*/ 23 w 47"/>
                <a:gd name="T5" fmla="*/ 39 h 39"/>
                <a:gd name="T6" fmla="*/ 32 w 47"/>
                <a:gd name="T7" fmla="*/ 28 h 39"/>
                <a:gd name="T8" fmla="*/ 47 w 47"/>
                <a:gd name="T9" fmla="*/ 12 h 39"/>
                <a:gd name="T10" fmla="*/ 23 w 47"/>
                <a:gd name="T11" fmla="*/ 0 h 39"/>
                <a:gd name="T12" fmla="*/ 0 w 47"/>
                <a:gd name="T13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39">
                  <a:moveTo>
                    <a:pt x="0" y="12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7" y="12"/>
                    <a:pt x="47" y="12"/>
                    <a:pt x="47" y="12"/>
                  </a:cubicBezTo>
                  <a:cubicBezTo>
                    <a:pt x="41" y="5"/>
                    <a:pt x="33" y="0"/>
                    <a:pt x="23" y="0"/>
                  </a:cubicBezTo>
                  <a:cubicBezTo>
                    <a:pt x="14" y="0"/>
                    <a:pt x="6" y="5"/>
                    <a:pt x="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85891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FFFFF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</p:grpSp>
      <p:sp>
        <p:nvSpPr>
          <p:cNvPr id="67" name="Oval 66"/>
          <p:cNvSpPr/>
          <p:nvPr/>
        </p:nvSpPr>
        <p:spPr bwMode="auto">
          <a:xfrm>
            <a:off x="363142" y="1184674"/>
            <a:ext cx="596305" cy="59630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3" tIns="34292" rIns="68583" bIns="34292" anchor="ctr"/>
          <a:lstStyle/>
          <a:p>
            <a:pPr algn="ctr" defTabSz="28564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FFFFFF"/>
              </a:solidFill>
              <a:latin typeface="CiscoSansTT ExtraLight"/>
              <a:ea typeface="Apple LiGothic Medium"/>
              <a:cs typeface="CiscoSansTT ExtraLight"/>
              <a:sym typeface="Arial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 bwMode="auto">
          <a:xfrm>
            <a:off x="500839" y="1363008"/>
            <a:ext cx="320910" cy="239932"/>
            <a:chOff x="1472549" y="2481923"/>
            <a:chExt cx="731351" cy="546979"/>
          </a:xfrm>
          <a:solidFill>
            <a:schemeClr val="bg1"/>
          </a:solidFill>
        </p:grpSpPr>
        <p:sp>
          <p:nvSpPr>
            <p:cNvPr id="69" name="Rectangle 23"/>
            <p:cNvSpPr>
              <a:spLocks noChangeArrowheads="1"/>
            </p:cNvSpPr>
            <p:nvPr/>
          </p:nvSpPr>
          <p:spPr bwMode="auto">
            <a:xfrm>
              <a:off x="1478185" y="2951813"/>
              <a:ext cx="720853" cy="13316"/>
            </a:xfrm>
            <a:prstGeom prst="rect">
              <a:avLst/>
            </a:prstGeom>
            <a:grpFill/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30" tIns="45715" rIns="91430" bIns="45715"/>
            <a:lstStyle/>
            <a:p>
              <a:pPr defTabSz="7439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4C4D4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  <p:sp>
          <p:nvSpPr>
            <p:cNvPr id="70" name="Freeform 24"/>
            <p:cNvSpPr>
              <a:spLocks noEditPoints="1"/>
            </p:cNvSpPr>
            <p:nvPr/>
          </p:nvSpPr>
          <p:spPr bwMode="auto">
            <a:xfrm>
              <a:off x="1472549" y="2481923"/>
              <a:ext cx="731351" cy="46220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805"/>
                </a:cxn>
                <a:cxn ang="0">
                  <a:pos x="2856" y="1805"/>
                </a:cxn>
                <a:cxn ang="0">
                  <a:pos x="2856" y="0"/>
                </a:cxn>
                <a:cxn ang="0">
                  <a:pos x="0" y="0"/>
                </a:cxn>
                <a:cxn ang="0">
                  <a:pos x="2745" y="1653"/>
                </a:cxn>
                <a:cxn ang="0">
                  <a:pos x="111" y="1653"/>
                </a:cxn>
                <a:cxn ang="0">
                  <a:pos x="111" y="134"/>
                </a:cxn>
                <a:cxn ang="0">
                  <a:pos x="2745" y="134"/>
                </a:cxn>
                <a:cxn ang="0">
                  <a:pos x="2745" y="1653"/>
                </a:cxn>
              </a:cxnLst>
              <a:rect l="0" t="0" r="r" b="b"/>
              <a:pathLst>
                <a:path w="2856" h="1805">
                  <a:moveTo>
                    <a:pt x="0" y="0"/>
                  </a:moveTo>
                  <a:lnTo>
                    <a:pt x="0" y="1805"/>
                  </a:lnTo>
                  <a:lnTo>
                    <a:pt x="2856" y="1805"/>
                  </a:lnTo>
                  <a:lnTo>
                    <a:pt x="2856" y="0"/>
                  </a:lnTo>
                  <a:lnTo>
                    <a:pt x="0" y="0"/>
                  </a:lnTo>
                  <a:close/>
                  <a:moveTo>
                    <a:pt x="2745" y="1653"/>
                  </a:moveTo>
                  <a:lnTo>
                    <a:pt x="111" y="1653"/>
                  </a:lnTo>
                  <a:lnTo>
                    <a:pt x="111" y="134"/>
                  </a:lnTo>
                  <a:lnTo>
                    <a:pt x="2745" y="134"/>
                  </a:lnTo>
                  <a:lnTo>
                    <a:pt x="2745" y="1653"/>
                  </a:lnTo>
                  <a:close/>
                </a:path>
              </a:pathLst>
            </a:custGeom>
            <a:grpFill/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30" tIns="45715" rIns="91430" bIns="45715"/>
            <a:lstStyle/>
            <a:p>
              <a:pPr defTabSz="7439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4C4D4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  <p:sp>
          <p:nvSpPr>
            <p:cNvPr id="71" name="Freeform 25"/>
            <p:cNvSpPr>
              <a:spLocks/>
            </p:cNvSpPr>
            <p:nvPr/>
          </p:nvSpPr>
          <p:spPr bwMode="auto">
            <a:xfrm>
              <a:off x="1798022" y="2965916"/>
              <a:ext cx="81176" cy="1254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4" y="0"/>
                </a:cxn>
                <a:cxn ang="0">
                  <a:pos x="134" y="9"/>
                </a:cxn>
                <a:cxn ang="0">
                  <a:pos x="69" y="21"/>
                </a:cxn>
                <a:cxn ang="0">
                  <a:pos x="0" y="8"/>
                </a:cxn>
                <a:cxn ang="0">
                  <a:pos x="0" y="0"/>
                </a:cxn>
              </a:cxnLst>
              <a:rect l="0" t="0" r="r" b="b"/>
              <a:pathLst>
                <a:path w="134" h="21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9"/>
                    <a:pt x="134" y="9"/>
                    <a:pt x="134" y="9"/>
                  </a:cubicBezTo>
                  <a:cubicBezTo>
                    <a:pt x="134" y="9"/>
                    <a:pt x="109" y="21"/>
                    <a:pt x="69" y="21"/>
                  </a:cubicBezTo>
                  <a:cubicBezTo>
                    <a:pt x="69" y="21"/>
                    <a:pt x="0" y="20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30" tIns="45715" rIns="91430" bIns="45715"/>
            <a:lstStyle/>
            <a:p>
              <a:pPr defTabSz="7439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4C4D4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  <p:sp>
          <p:nvSpPr>
            <p:cNvPr id="72" name="Freeform 26"/>
            <p:cNvSpPr>
              <a:spLocks/>
            </p:cNvSpPr>
            <p:nvPr/>
          </p:nvSpPr>
          <p:spPr bwMode="auto">
            <a:xfrm>
              <a:off x="1622099" y="2976407"/>
              <a:ext cx="432511" cy="52495"/>
            </a:xfrm>
            <a:custGeom>
              <a:avLst/>
              <a:gdLst/>
              <a:ahLst/>
              <a:cxnLst>
                <a:cxn ang="0">
                  <a:pos x="0" y="77"/>
                </a:cxn>
                <a:cxn ang="0">
                  <a:pos x="27" y="84"/>
                </a:cxn>
                <a:cxn ang="0">
                  <a:pos x="45" y="82"/>
                </a:cxn>
                <a:cxn ang="0">
                  <a:pos x="355" y="43"/>
                </a:cxn>
                <a:cxn ang="0">
                  <a:pos x="676" y="80"/>
                </a:cxn>
                <a:cxn ang="0">
                  <a:pos x="686" y="85"/>
                </a:cxn>
                <a:cxn ang="0">
                  <a:pos x="715" y="73"/>
                </a:cxn>
                <a:cxn ang="0">
                  <a:pos x="715" y="64"/>
                </a:cxn>
                <a:cxn ang="0">
                  <a:pos x="422" y="1"/>
                </a:cxn>
                <a:cxn ang="0">
                  <a:pos x="357" y="13"/>
                </a:cxn>
                <a:cxn ang="0">
                  <a:pos x="288" y="0"/>
                </a:cxn>
                <a:cxn ang="0">
                  <a:pos x="1" y="67"/>
                </a:cxn>
                <a:cxn ang="0">
                  <a:pos x="0" y="77"/>
                </a:cxn>
              </a:cxnLst>
              <a:rect l="0" t="0" r="r" b="b"/>
              <a:pathLst>
                <a:path w="715" h="87">
                  <a:moveTo>
                    <a:pt x="0" y="77"/>
                  </a:moveTo>
                  <a:cubicBezTo>
                    <a:pt x="27" y="84"/>
                    <a:pt x="27" y="84"/>
                    <a:pt x="27" y="84"/>
                  </a:cubicBezTo>
                  <a:cubicBezTo>
                    <a:pt x="27" y="84"/>
                    <a:pt x="38" y="86"/>
                    <a:pt x="45" y="82"/>
                  </a:cubicBezTo>
                  <a:cubicBezTo>
                    <a:pt x="45" y="82"/>
                    <a:pt x="223" y="43"/>
                    <a:pt x="355" y="43"/>
                  </a:cubicBezTo>
                  <a:cubicBezTo>
                    <a:pt x="355" y="43"/>
                    <a:pt x="503" y="45"/>
                    <a:pt x="676" y="80"/>
                  </a:cubicBezTo>
                  <a:cubicBezTo>
                    <a:pt x="676" y="80"/>
                    <a:pt x="681" y="82"/>
                    <a:pt x="686" y="85"/>
                  </a:cubicBezTo>
                  <a:cubicBezTo>
                    <a:pt x="690" y="87"/>
                    <a:pt x="715" y="73"/>
                    <a:pt x="715" y="73"/>
                  </a:cubicBezTo>
                  <a:cubicBezTo>
                    <a:pt x="715" y="64"/>
                    <a:pt x="715" y="64"/>
                    <a:pt x="715" y="64"/>
                  </a:cubicBezTo>
                  <a:cubicBezTo>
                    <a:pt x="715" y="64"/>
                    <a:pt x="541" y="6"/>
                    <a:pt x="422" y="1"/>
                  </a:cubicBezTo>
                  <a:cubicBezTo>
                    <a:pt x="422" y="1"/>
                    <a:pt x="400" y="13"/>
                    <a:pt x="357" y="13"/>
                  </a:cubicBezTo>
                  <a:cubicBezTo>
                    <a:pt x="357" y="13"/>
                    <a:pt x="300" y="12"/>
                    <a:pt x="288" y="0"/>
                  </a:cubicBezTo>
                  <a:cubicBezTo>
                    <a:pt x="288" y="0"/>
                    <a:pt x="102" y="26"/>
                    <a:pt x="1" y="67"/>
                  </a:cubicBezTo>
                  <a:lnTo>
                    <a:pt x="0" y="77"/>
                  </a:lnTo>
                  <a:close/>
                </a:path>
              </a:pathLst>
            </a:custGeom>
            <a:grpFill/>
            <a:ln w="190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1430" tIns="45715" rIns="91430" bIns="45715"/>
            <a:lstStyle/>
            <a:p>
              <a:pPr defTabSz="74393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srgbClr val="4C4D4F"/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endParaRPr>
            </a:p>
          </p:txBody>
        </p:sp>
      </p:grpSp>
      <p:sp>
        <p:nvSpPr>
          <p:cNvPr id="73" name="Rectangle 72"/>
          <p:cNvSpPr/>
          <p:nvPr/>
        </p:nvSpPr>
        <p:spPr bwMode="auto">
          <a:xfrm>
            <a:off x="360166" y="1769072"/>
            <a:ext cx="602257" cy="359721"/>
          </a:xfrm>
          <a:prstGeom prst="rect">
            <a:avLst/>
          </a:prstGeom>
        </p:spPr>
        <p:txBody>
          <a:bodyPr lIns="51439" tIns="25720" rIns="51439" bIns="25720">
            <a:spAutoFit/>
          </a:bodyPr>
          <a:lstStyle/>
          <a:p>
            <a:pPr algn="ctr" defTabSz="57122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kern="0" dirty="0">
                <a:solidFill>
                  <a:srgbClr val="003DA5"/>
                </a:solidFill>
                <a:latin typeface="CiscoSansTT ExtraLight"/>
                <a:ea typeface="Apple LiGothic Medium"/>
                <a:cs typeface="CiscoSansTT ExtraLight"/>
                <a:sym typeface="Arial" pitchFamily="34" charset="0"/>
              </a:rPr>
              <a:t>Digital Displays</a:t>
            </a:r>
          </a:p>
        </p:txBody>
      </p:sp>
      <p:sp>
        <p:nvSpPr>
          <p:cNvPr id="74" name="Rectangle 3"/>
          <p:cNvSpPr>
            <a:spLocks noChangeArrowheads="1"/>
          </p:cNvSpPr>
          <p:nvPr/>
        </p:nvSpPr>
        <p:spPr bwMode="auto">
          <a:xfrm>
            <a:off x="4828265" y="1953173"/>
            <a:ext cx="4089242" cy="156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7140" tIns="28570" rIns="57140" bIns="28570">
            <a:spAutoFit/>
          </a:bodyPr>
          <a:lstStyle/>
          <a:p>
            <a:pPr algn="ctr" defTabSz="685891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3DA5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rPr>
              <a:t>According to Gartner average enterprise bandwidth will </a:t>
            </a:r>
            <a:r>
              <a:rPr lang="en-US" sz="3800" dirty="0">
                <a:solidFill>
                  <a:srgbClr val="920481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rPr>
              <a:t>increase</a:t>
            </a:r>
            <a:r>
              <a:rPr lang="en-US" sz="2000" dirty="0">
                <a:solidFill>
                  <a:srgbClr val="920481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rPr>
              <a:t> </a:t>
            </a:r>
            <a:r>
              <a:rPr lang="en-US" sz="2000" dirty="0">
                <a:solidFill>
                  <a:srgbClr val="003DA5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rPr>
              <a:t>by up to </a:t>
            </a:r>
            <a:r>
              <a:rPr lang="en-US" sz="3800" dirty="0">
                <a:solidFill>
                  <a:srgbClr val="920481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rPr>
              <a:t>50%</a:t>
            </a:r>
            <a:r>
              <a:rPr lang="en-US" sz="2000" dirty="0">
                <a:solidFill>
                  <a:srgbClr val="003DA5"/>
                </a:solidFill>
                <a:latin typeface="CiscoSansTT Light"/>
                <a:ea typeface="Apple LiGothic Medium" pitchFamily="2" charset="-120"/>
                <a:cs typeface="CiscoSansTT Light"/>
                <a:sym typeface="Arial" pitchFamily="34" charset="0"/>
              </a:rPr>
              <a:t> per year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" y="4989712"/>
            <a:ext cx="2094508" cy="153789"/>
          </a:xfrm>
          <a:prstGeom prst="rect">
            <a:avLst/>
          </a:prstGeom>
          <a:noFill/>
        </p:spPr>
        <p:txBody>
          <a:bodyPr wrap="none" lIns="57140" tIns="28570" rIns="57140" bIns="28570" anchor="ctr">
            <a:spAutoFit/>
          </a:bodyPr>
          <a:lstStyle/>
          <a:p>
            <a:pPr defTabSz="68589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dirty="0">
                <a:solidFill>
                  <a:srgbClr val="7FC3FF">
                    <a:lumMod val="20000"/>
                    <a:lumOff val="80000"/>
                  </a:srgbClr>
                </a:solidFill>
                <a:latin typeface="CiscoSansTT ExtraLight"/>
                <a:ea typeface="Apple LiGothic Medium" pitchFamily="2" charset="-120"/>
                <a:cs typeface="CiscoSansTT ExtraLight"/>
                <a:sym typeface="Arial" pitchFamily="34" charset="0"/>
              </a:rPr>
              <a:t>Source: Gartner: How to Cost-Justify WAN Optimization </a:t>
            </a:r>
          </a:p>
        </p:txBody>
      </p:sp>
    </p:spTree>
    <p:extLst>
      <p:ext uri="{BB962C8B-B14F-4D97-AF65-F5344CB8AC3E}">
        <p14:creationId xmlns:p14="http://schemas.microsoft.com/office/powerpoint/2010/main" val="396095564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Digital Innovation </a:t>
            </a:r>
            <a:r>
              <a:rPr lang="en-AU" dirty="0" smtClean="0"/>
              <a:t>Overwhelms </a:t>
            </a:r>
            <a:r>
              <a:rPr lang="en-AU" dirty="0"/>
              <a:t>the </a:t>
            </a:r>
            <a:r>
              <a:rPr lang="en-AU" dirty="0" smtClean="0"/>
              <a:t>Branch</a:t>
            </a:r>
            <a:endParaRPr lang="en-AU" dirty="0"/>
          </a:p>
        </p:txBody>
      </p:sp>
      <p:sp useBgFill="1">
        <p:nvSpPr>
          <p:cNvPr id="4" name="Rectangle 3"/>
          <p:cNvSpPr/>
          <p:nvPr/>
        </p:nvSpPr>
        <p:spPr bwMode="white">
          <a:xfrm>
            <a:off x="0" y="4307758"/>
            <a:ext cx="9142413" cy="83574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latin typeface="CiscoSansTT Light"/>
              <a:cs typeface="CiscoSansTT Ligh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5248" y="1249678"/>
            <a:ext cx="602517" cy="1019340"/>
            <a:chOff x="574247" y="967738"/>
            <a:chExt cx="602517" cy="1019340"/>
          </a:xfrm>
        </p:grpSpPr>
        <p:sp>
          <p:nvSpPr>
            <p:cNvPr id="6" name="Rectangle 5"/>
            <p:cNvSpPr/>
            <p:nvPr/>
          </p:nvSpPr>
          <p:spPr>
            <a:xfrm>
              <a:off x="574247" y="1627379"/>
              <a:ext cx="602517" cy="359699"/>
            </a:xfrm>
            <a:prstGeom prst="rect">
              <a:avLst/>
            </a:prstGeom>
          </p:spPr>
          <p:txBody>
            <a:bodyPr wrap="square" lIns="51419" tIns="25710" rIns="51419" bIns="25710" anchor="t">
              <a:spAutoFit/>
            </a:bodyPr>
            <a:lstStyle/>
            <a:p>
              <a:pPr algn="ctr" defTabSz="570489">
                <a:defRPr/>
              </a:pPr>
              <a:r>
                <a:rPr lang="en-US" sz="1000" kern="0" dirty="0">
                  <a:solidFill>
                    <a:srgbClr val="8D8D8D"/>
                  </a:solidFill>
                  <a:latin typeface="CiscoSansTT Light"/>
                  <a:ea typeface="Apple LiGothic Medium"/>
                  <a:cs typeface="CiscoSansTT Light"/>
                </a:rPr>
                <a:t>Digital Displays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89680" y="967738"/>
              <a:ext cx="571649" cy="571500"/>
              <a:chOff x="589680" y="967738"/>
              <a:chExt cx="571649" cy="5715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589680" y="967738"/>
                <a:ext cx="571649" cy="5715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721"/>
                <a:endParaRPr lang="en-US" sz="1400" kern="0" dirty="0">
                  <a:solidFill>
                    <a:srgbClr val="8D8D8D"/>
                  </a:solidFill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715089" y="1145905"/>
                <a:ext cx="320832" cy="239954"/>
                <a:chOff x="668124" y="7857802"/>
                <a:chExt cx="427664" cy="319938"/>
              </a:xfrm>
            </p:grpSpPr>
            <p:sp>
              <p:nvSpPr>
                <p:cNvPr id="10" name="Rectangle 23"/>
                <p:cNvSpPr>
                  <a:spLocks noChangeArrowheads="1"/>
                </p:cNvSpPr>
                <p:nvPr/>
              </p:nvSpPr>
              <p:spPr bwMode="auto">
                <a:xfrm>
                  <a:off x="671420" y="8132649"/>
                  <a:ext cx="421525" cy="7789"/>
                </a:xfrm>
                <a:prstGeom prst="rect">
                  <a:avLst/>
                </a:prstGeom>
                <a:solidFill>
                  <a:schemeClr val="bg1"/>
                </a:solidFill>
                <a:ln w="190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1430" tIns="45715" rIns="91430" bIns="45715"/>
                <a:lstStyle/>
                <a:p>
                  <a:pPr defTabSz="742994"/>
                  <a:endParaRPr lang="en-US" sz="1500">
                    <a:solidFill>
                      <a:srgbClr val="8D8D8D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1" name="Freeform 24"/>
                <p:cNvSpPr>
                  <a:spLocks noEditPoints="1"/>
                </p:cNvSpPr>
                <p:nvPr/>
              </p:nvSpPr>
              <p:spPr bwMode="auto">
                <a:xfrm>
                  <a:off x="668124" y="7857802"/>
                  <a:ext cx="427664" cy="27035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805"/>
                    </a:cxn>
                    <a:cxn ang="0">
                      <a:pos x="2856" y="1805"/>
                    </a:cxn>
                    <a:cxn ang="0">
                      <a:pos x="2856" y="0"/>
                    </a:cxn>
                    <a:cxn ang="0">
                      <a:pos x="0" y="0"/>
                    </a:cxn>
                    <a:cxn ang="0">
                      <a:pos x="2745" y="1653"/>
                    </a:cxn>
                    <a:cxn ang="0">
                      <a:pos x="111" y="1653"/>
                    </a:cxn>
                    <a:cxn ang="0">
                      <a:pos x="111" y="134"/>
                    </a:cxn>
                    <a:cxn ang="0">
                      <a:pos x="2745" y="134"/>
                    </a:cxn>
                    <a:cxn ang="0">
                      <a:pos x="2745" y="1653"/>
                    </a:cxn>
                  </a:cxnLst>
                  <a:rect l="0" t="0" r="r" b="b"/>
                  <a:pathLst>
                    <a:path w="2856" h="1805">
                      <a:moveTo>
                        <a:pt x="0" y="0"/>
                      </a:moveTo>
                      <a:lnTo>
                        <a:pt x="0" y="1805"/>
                      </a:lnTo>
                      <a:lnTo>
                        <a:pt x="2856" y="1805"/>
                      </a:lnTo>
                      <a:lnTo>
                        <a:pt x="2856" y="0"/>
                      </a:lnTo>
                      <a:lnTo>
                        <a:pt x="0" y="0"/>
                      </a:lnTo>
                      <a:close/>
                      <a:moveTo>
                        <a:pt x="2745" y="1653"/>
                      </a:moveTo>
                      <a:lnTo>
                        <a:pt x="111" y="1653"/>
                      </a:lnTo>
                      <a:lnTo>
                        <a:pt x="111" y="134"/>
                      </a:lnTo>
                      <a:lnTo>
                        <a:pt x="2745" y="134"/>
                      </a:lnTo>
                      <a:lnTo>
                        <a:pt x="2745" y="165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1430" tIns="45715" rIns="91430" bIns="45715"/>
                <a:lstStyle/>
                <a:p>
                  <a:pPr defTabSz="742994"/>
                  <a:endParaRPr lang="en-US" sz="1500">
                    <a:solidFill>
                      <a:srgbClr val="8D8D8D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2" name="Freeform 25"/>
                <p:cNvSpPr>
                  <a:spLocks/>
                </p:cNvSpPr>
                <p:nvPr/>
              </p:nvSpPr>
              <p:spPr bwMode="auto">
                <a:xfrm>
                  <a:off x="858447" y="8140898"/>
                  <a:ext cx="47468" cy="734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4" y="0"/>
                    </a:cxn>
                    <a:cxn ang="0">
                      <a:pos x="134" y="9"/>
                    </a:cxn>
                    <a:cxn ang="0">
                      <a:pos x="69" y="21"/>
                    </a:cxn>
                    <a:cxn ang="0">
                      <a:pos x="0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4" h="21">
                      <a:moveTo>
                        <a:pt x="0" y="0"/>
                      </a:moveTo>
                      <a:cubicBezTo>
                        <a:pt x="134" y="0"/>
                        <a:pt x="134" y="0"/>
                        <a:pt x="134" y="0"/>
                      </a:cubicBezTo>
                      <a:cubicBezTo>
                        <a:pt x="134" y="9"/>
                        <a:pt x="134" y="9"/>
                        <a:pt x="134" y="9"/>
                      </a:cubicBezTo>
                      <a:cubicBezTo>
                        <a:pt x="134" y="9"/>
                        <a:pt x="109" y="21"/>
                        <a:pt x="69" y="21"/>
                      </a:cubicBezTo>
                      <a:cubicBezTo>
                        <a:pt x="69" y="21"/>
                        <a:pt x="0" y="20"/>
                        <a:pt x="0" y="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1430" tIns="45715" rIns="91430" bIns="45715"/>
                <a:lstStyle/>
                <a:p>
                  <a:pPr defTabSz="742994"/>
                  <a:endParaRPr lang="en-US" sz="1500">
                    <a:solidFill>
                      <a:srgbClr val="8D8D8D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13" name="Freeform 26"/>
                <p:cNvSpPr>
                  <a:spLocks/>
                </p:cNvSpPr>
                <p:nvPr/>
              </p:nvSpPr>
              <p:spPr bwMode="auto">
                <a:xfrm>
                  <a:off x="755575" y="8147035"/>
                  <a:ext cx="252915" cy="30705"/>
                </a:xfrm>
                <a:custGeom>
                  <a:avLst/>
                  <a:gdLst/>
                  <a:ahLst/>
                  <a:cxnLst>
                    <a:cxn ang="0">
                      <a:pos x="0" y="77"/>
                    </a:cxn>
                    <a:cxn ang="0">
                      <a:pos x="27" y="84"/>
                    </a:cxn>
                    <a:cxn ang="0">
                      <a:pos x="45" y="82"/>
                    </a:cxn>
                    <a:cxn ang="0">
                      <a:pos x="355" y="43"/>
                    </a:cxn>
                    <a:cxn ang="0">
                      <a:pos x="676" y="80"/>
                    </a:cxn>
                    <a:cxn ang="0">
                      <a:pos x="686" y="85"/>
                    </a:cxn>
                    <a:cxn ang="0">
                      <a:pos x="715" y="73"/>
                    </a:cxn>
                    <a:cxn ang="0">
                      <a:pos x="715" y="64"/>
                    </a:cxn>
                    <a:cxn ang="0">
                      <a:pos x="422" y="1"/>
                    </a:cxn>
                    <a:cxn ang="0">
                      <a:pos x="357" y="13"/>
                    </a:cxn>
                    <a:cxn ang="0">
                      <a:pos x="288" y="0"/>
                    </a:cxn>
                    <a:cxn ang="0">
                      <a:pos x="1" y="67"/>
                    </a:cxn>
                    <a:cxn ang="0">
                      <a:pos x="0" y="77"/>
                    </a:cxn>
                  </a:cxnLst>
                  <a:rect l="0" t="0" r="r" b="b"/>
                  <a:pathLst>
                    <a:path w="715" h="87">
                      <a:moveTo>
                        <a:pt x="0" y="77"/>
                      </a:moveTo>
                      <a:cubicBezTo>
                        <a:pt x="27" y="84"/>
                        <a:pt x="27" y="84"/>
                        <a:pt x="27" y="84"/>
                      </a:cubicBezTo>
                      <a:cubicBezTo>
                        <a:pt x="27" y="84"/>
                        <a:pt x="38" y="86"/>
                        <a:pt x="45" y="82"/>
                      </a:cubicBezTo>
                      <a:cubicBezTo>
                        <a:pt x="45" y="82"/>
                        <a:pt x="223" y="43"/>
                        <a:pt x="355" y="43"/>
                      </a:cubicBezTo>
                      <a:cubicBezTo>
                        <a:pt x="355" y="43"/>
                        <a:pt x="503" y="45"/>
                        <a:pt x="676" y="80"/>
                      </a:cubicBezTo>
                      <a:cubicBezTo>
                        <a:pt x="676" y="80"/>
                        <a:pt x="681" y="82"/>
                        <a:pt x="686" y="85"/>
                      </a:cubicBezTo>
                      <a:cubicBezTo>
                        <a:pt x="690" y="87"/>
                        <a:pt x="715" y="73"/>
                        <a:pt x="715" y="73"/>
                      </a:cubicBezTo>
                      <a:cubicBezTo>
                        <a:pt x="715" y="64"/>
                        <a:pt x="715" y="64"/>
                        <a:pt x="715" y="64"/>
                      </a:cubicBezTo>
                      <a:cubicBezTo>
                        <a:pt x="715" y="64"/>
                        <a:pt x="541" y="6"/>
                        <a:pt x="422" y="1"/>
                      </a:cubicBezTo>
                      <a:cubicBezTo>
                        <a:pt x="422" y="1"/>
                        <a:pt x="400" y="13"/>
                        <a:pt x="357" y="13"/>
                      </a:cubicBezTo>
                      <a:cubicBezTo>
                        <a:pt x="357" y="13"/>
                        <a:pt x="300" y="12"/>
                        <a:pt x="288" y="0"/>
                      </a:cubicBezTo>
                      <a:cubicBezTo>
                        <a:pt x="288" y="0"/>
                        <a:pt x="102" y="26"/>
                        <a:pt x="1" y="67"/>
                      </a:cubicBezTo>
                      <a:lnTo>
                        <a:pt x="0" y="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1430" tIns="45715" rIns="91430" bIns="45715"/>
                <a:lstStyle/>
                <a:p>
                  <a:pPr defTabSz="742994"/>
                  <a:endParaRPr lang="en-US" sz="1500">
                    <a:solidFill>
                      <a:srgbClr val="8D8D8D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</p:grpSp>
      </p:grpSp>
      <p:grpSp>
        <p:nvGrpSpPr>
          <p:cNvPr id="14" name="Group 13"/>
          <p:cNvGrpSpPr/>
          <p:nvPr/>
        </p:nvGrpSpPr>
        <p:grpSpPr>
          <a:xfrm>
            <a:off x="1293940" y="1249678"/>
            <a:ext cx="944708" cy="1019340"/>
            <a:chOff x="1412937" y="967738"/>
            <a:chExt cx="944708" cy="1019340"/>
          </a:xfrm>
        </p:grpSpPr>
        <p:sp>
          <p:nvSpPr>
            <p:cNvPr id="15" name="Rectangle 14"/>
            <p:cNvSpPr/>
            <p:nvPr/>
          </p:nvSpPr>
          <p:spPr>
            <a:xfrm>
              <a:off x="1412937" y="1627379"/>
              <a:ext cx="944708" cy="359699"/>
            </a:xfrm>
            <a:prstGeom prst="rect">
              <a:avLst/>
            </a:prstGeom>
          </p:spPr>
          <p:txBody>
            <a:bodyPr wrap="square" lIns="51419" tIns="25710" rIns="51419" bIns="25710" anchor="t">
              <a:spAutoFit/>
            </a:bodyPr>
            <a:lstStyle/>
            <a:p>
              <a:pPr algn="ctr" defTabSz="570489">
                <a:defRPr/>
              </a:pPr>
              <a:r>
                <a:rPr lang="en-US" sz="1000" kern="0" dirty="0">
                  <a:solidFill>
                    <a:srgbClr val="8D8D8D"/>
                  </a:solidFill>
                  <a:latin typeface="CiscoSansTT Light"/>
                  <a:ea typeface="Apple LiGothic Medium"/>
                  <a:cs typeface="CiscoSansTT Light"/>
                </a:rPr>
                <a:t>Omni-channel Apps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599466" y="967738"/>
              <a:ext cx="571649" cy="571500"/>
              <a:chOff x="1599466" y="967738"/>
              <a:chExt cx="571649" cy="5715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599466" y="967738"/>
                <a:ext cx="571649" cy="5715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721"/>
                <a:endParaRPr lang="en-US" sz="1400" kern="0" dirty="0">
                  <a:solidFill>
                    <a:srgbClr val="8D8D8D"/>
                  </a:solidFill>
                  <a:latin typeface="CiscoSansTT Light"/>
                  <a:cs typeface="CiscoSansTT Light"/>
                </a:endParaRPr>
              </a:p>
            </p:txBody>
          </p:sp>
          <p:pic>
            <p:nvPicPr>
              <p:cNvPr id="18" name="Picture 41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54381" y="1128771"/>
                <a:ext cx="461820" cy="2309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2263585" y="1249678"/>
            <a:ext cx="1074445" cy="1019340"/>
            <a:chOff x="2382573" y="967738"/>
            <a:chExt cx="1074445" cy="1019340"/>
          </a:xfrm>
        </p:grpSpPr>
        <p:sp>
          <p:nvSpPr>
            <p:cNvPr id="20" name="Rectangle 19"/>
            <p:cNvSpPr/>
            <p:nvPr/>
          </p:nvSpPr>
          <p:spPr>
            <a:xfrm>
              <a:off x="2382573" y="1627379"/>
              <a:ext cx="1074445" cy="359699"/>
            </a:xfrm>
            <a:prstGeom prst="rect">
              <a:avLst/>
            </a:prstGeom>
          </p:spPr>
          <p:txBody>
            <a:bodyPr wrap="square" lIns="51419" tIns="25710" rIns="51419" bIns="25710" anchor="t">
              <a:spAutoFit/>
            </a:bodyPr>
            <a:lstStyle/>
            <a:p>
              <a:pPr algn="ctr" defTabSz="570489">
                <a:defRPr/>
              </a:pPr>
              <a:r>
                <a:rPr lang="en-US" sz="1000" kern="0" dirty="0" err="1">
                  <a:solidFill>
                    <a:srgbClr val="8D8D8D"/>
                  </a:solidFill>
                  <a:latin typeface="CiscoSansTT Light"/>
                  <a:ea typeface="Apple LiGothic Medium"/>
                  <a:cs typeface="CiscoSansTT Light"/>
                </a:rPr>
                <a:t>SaaS</a:t>
              </a:r>
              <a:r>
                <a:rPr lang="en-US" sz="1000" kern="0" dirty="0">
                  <a:solidFill>
                    <a:srgbClr val="8D8D8D"/>
                  </a:solidFill>
                  <a:latin typeface="CiscoSansTT Light"/>
                  <a:ea typeface="Apple LiGothic Medium"/>
                  <a:cs typeface="CiscoSansTT Light"/>
                </a:rPr>
                <a:t> Enterprise Apps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633970" y="967738"/>
              <a:ext cx="571649" cy="571500"/>
              <a:chOff x="2633970" y="967738"/>
              <a:chExt cx="571649" cy="57150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2633970" y="967738"/>
                <a:ext cx="571649" cy="5715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721"/>
                <a:endParaRPr lang="en-US" sz="1400" kern="0" dirty="0">
                  <a:solidFill>
                    <a:srgbClr val="8D8D8D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23" name="Freeform 113"/>
              <p:cNvSpPr>
                <a:spLocks noEditPoints="1"/>
              </p:cNvSpPr>
              <p:nvPr/>
            </p:nvSpPr>
            <p:spPr bwMode="auto">
              <a:xfrm>
                <a:off x="2810470" y="1047575"/>
                <a:ext cx="218650" cy="402779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411"/>
                  </a:cxn>
                  <a:cxn ang="0">
                    <a:pos x="77" y="341"/>
                  </a:cxn>
                  <a:cxn ang="0">
                    <a:pos x="146" y="411"/>
                  </a:cxn>
                  <a:cxn ang="0">
                    <a:pos x="223" y="9"/>
                  </a:cxn>
                  <a:cxn ang="0">
                    <a:pos x="69" y="317"/>
                  </a:cxn>
                  <a:cxn ang="0">
                    <a:pos x="18" y="282"/>
                  </a:cxn>
                  <a:cxn ang="0">
                    <a:pos x="69" y="317"/>
                  </a:cxn>
                  <a:cxn ang="0">
                    <a:pos x="18" y="222"/>
                  </a:cxn>
                  <a:cxn ang="0">
                    <a:pos x="69" y="257"/>
                  </a:cxn>
                  <a:cxn ang="0">
                    <a:pos x="69" y="197"/>
                  </a:cxn>
                  <a:cxn ang="0">
                    <a:pos x="18" y="163"/>
                  </a:cxn>
                  <a:cxn ang="0">
                    <a:pos x="69" y="197"/>
                  </a:cxn>
                  <a:cxn ang="0">
                    <a:pos x="18" y="137"/>
                  </a:cxn>
                  <a:cxn ang="0">
                    <a:pos x="69" y="103"/>
                  </a:cxn>
                  <a:cxn ang="0">
                    <a:pos x="69" y="77"/>
                  </a:cxn>
                  <a:cxn ang="0">
                    <a:pos x="18" y="43"/>
                  </a:cxn>
                  <a:cxn ang="0">
                    <a:pos x="69" y="77"/>
                  </a:cxn>
                  <a:cxn ang="0">
                    <a:pos x="86" y="317"/>
                  </a:cxn>
                  <a:cxn ang="0">
                    <a:pos x="137" y="282"/>
                  </a:cxn>
                  <a:cxn ang="0">
                    <a:pos x="86" y="257"/>
                  </a:cxn>
                  <a:cxn ang="0">
                    <a:pos x="137" y="222"/>
                  </a:cxn>
                  <a:cxn ang="0">
                    <a:pos x="86" y="257"/>
                  </a:cxn>
                  <a:cxn ang="0">
                    <a:pos x="86" y="197"/>
                  </a:cxn>
                  <a:cxn ang="0">
                    <a:pos x="137" y="163"/>
                  </a:cxn>
                  <a:cxn ang="0">
                    <a:pos x="137" y="137"/>
                  </a:cxn>
                  <a:cxn ang="0">
                    <a:pos x="86" y="103"/>
                  </a:cxn>
                  <a:cxn ang="0">
                    <a:pos x="137" y="137"/>
                  </a:cxn>
                  <a:cxn ang="0">
                    <a:pos x="86" y="77"/>
                  </a:cxn>
                  <a:cxn ang="0">
                    <a:pos x="137" y="43"/>
                  </a:cxn>
                  <a:cxn ang="0">
                    <a:pos x="206" y="317"/>
                  </a:cxn>
                  <a:cxn ang="0">
                    <a:pos x="154" y="282"/>
                  </a:cxn>
                  <a:cxn ang="0">
                    <a:pos x="206" y="317"/>
                  </a:cxn>
                  <a:cxn ang="0">
                    <a:pos x="154" y="222"/>
                  </a:cxn>
                  <a:cxn ang="0">
                    <a:pos x="206" y="257"/>
                  </a:cxn>
                  <a:cxn ang="0">
                    <a:pos x="206" y="197"/>
                  </a:cxn>
                  <a:cxn ang="0">
                    <a:pos x="154" y="163"/>
                  </a:cxn>
                  <a:cxn ang="0">
                    <a:pos x="206" y="197"/>
                  </a:cxn>
                  <a:cxn ang="0">
                    <a:pos x="154" y="137"/>
                  </a:cxn>
                  <a:cxn ang="0">
                    <a:pos x="206" y="103"/>
                  </a:cxn>
                  <a:cxn ang="0">
                    <a:pos x="206" y="77"/>
                  </a:cxn>
                  <a:cxn ang="0">
                    <a:pos x="154" y="43"/>
                  </a:cxn>
                  <a:cxn ang="0">
                    <a:pos x="206" y="77"/>
                  </a:cxn>
                </a:cxnLst>
                <a:rect l="0" t="0" r="r" b="b"/>
                <a:pathLst>
                  <a:path w="223" h="411">
                    <a:moveTo>
                      <a:pt x="21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411"/>
                      <a:pt x="0" y="411"/>
                      <a:pt x="0" y="411"/>
                    </a:cubicBezTo>
                    <a:cubicBezTo>
                      <a:pt x="77" y="411"/>
                      <a:pt x="77" y="411"/>
                      <a:pt x="77" y="411"/>
                    </a:cubicBezTo>
                    <a:cubicBezTo>
                      <a:pt x="77" y="341"/>
                      <a:pt x="77" y="341"/>
                      <a:pt x="77" y="341"/>
                    </a:cubicBezTo>
                    <a:cubicBezTo>
                      <a:pt x="146" y="341"/>
                      <a:pt x="146" y="341"/>
                      <a:pt x="146" y="341"/>
                    </a:cubicBezTo>
                    <a:cubicBezTo>
                      <a:pt x="146" y="411"/>
                      <a:pt x="146" y="411"/>
                      <a:pt x="146" y="411"/>
                    </a:cubicBezTo>
                    <a:cubicBezTo>
                      <a:pt x="223" y="411"/>
                      <a:pt x="223" y="411"/>
                      <a:pt x="223" y="411"/>
                    </a:cubicBezTo>
                    <a:cubicBezTo>
                      <a:pt x="223" y="9"/>
                      <a:pt x="223" y="9"/>
                      <a:pt x="223" y="9"/>
                    </a:cubicBezTo>
                    <a:cubicBezTo>
                      <a:pt x="223" y="4"/>
                      <a:pt x="219" y="0"/>
                      <a:pt x="214" y="0"/>
                    </a:cubicBezTo>
                    <a:close/>
                    <a:moveTo>
                      <a:pt x="69" y="317"/>
                    </a:moveTo>
                    <a:cubicBezTo>
                      <a:pt x="18" y="317"/>
                      <a:pt x="18" y="317"/>
                      <a:pt x="18" y="317"/>
                    </a:cubicBezTo>
                    <a:cubicBezTo>
                      <a:pt x="18" y="282"/>
                      <a:pt x="18" y="282"/>
                      <a:pt x="18" y="282"/>
                    </a:cubicBezTo>
                    <a:cubicBezTo>
                      <a:pt x="69" y="282"/>
                      <a:pt x="69" y="282"/>
                      <a:pt x="69" y="282"/>
                    </a:cubicBezTo>
                    <a:lnTo>
                      <a:pt x="69" y="317"/>
                    </a:lnTo>
                    <a:close/>
                    <a:moveTo>
                      <a:pt x="18" y="257"/>
                    </a:moveTo>
                    <a:cubicBezTo>
                      <a:pt x="18" y="222"/>
                      <a:pt x="18" y="222"/>
                      <a:pt x="18" y="222"/>
                    </a:cubicBezTo>
                    <a:cubicBezTo>
                      <a:pt x="69" y="222"/>
                      <a:pt x="69" y="222"/>
                      <a:pt x="69" y="222"/>
                    </a:cubicBezTo>
                    <a:cubicBezTo>
                      <a:pt x="69" y="257"/>
                      <a:pt x="69" y="257"/>
                      <a:pt x="69" y="257"/>
                    </a:cubicBezTo>
                    <a:lnTo>
                      <a:pt x="18" y="257"/>
                    </a:lnTo>
                    <a:close/>
                    <a:moveTo>
                      <a:pt x="69" y="197"/>
                    </a:moveTo>
                    <a:cubicBezTo>
                      <a:pt x="18" y="197"/>
                      <a:pt x="18" y="197"/>
                      <a:pt x="18" y="197"/>
                    </a:cubicBezTo>
                    <a:cubicBezTo>
                      <a:pt x="18" y="163"/>
                      <a:pt x="18" y="163"/>
                      <a:pt x="18" y="163"/>
                    </a:cubicBezTo>
                    <a:cubicBezTo>
                      <a:pt x="69" y="163"/>
                      <a:pt x="69" y="163"/>
                      <a:pt x="69" y="163"/>
                    </a:cubicBezTo>
                    <a:lnTo>
                      <a:pt x="69" y="197"/>
                    </a:lnTo>
                    <a:close/>
                    <a:moveTo>
                      <a:pt x="69" y="137"/>
                    </a:moveTo>
                    <a:cubicBezTo>
                      <a:pt x="18" y="137"/>
                      <a:pt x="18" y="137"/>
                      <a:pt x="18" y="137"/>
                    </a:cubicBezTo>
                    <a:cubicBezTo>
                      <a:pt x="18" y="103"/>
                      <a:pt x="18" y="103"/>
                      <a:pt x="18" y="103"/>
                    </a:cubicBezTo>
                    <a:cubicBezTo>
                      <a:pt x="69" y="103"/>
                      <a:pt x="69" y="103"/>
                      <a:pt x="69" y="103"/>
                    </a:cubicBezTo>
                    <a:lnTo>
                      <a:pt x="69" y="137"/>
                    </a:lnTo>
                    <a:close/>
                    <a:moveTo>
                      <a:pt x="69" y="77"/>
                    </a:moveTo>
                    <a:cubicBezTo>
                      <a:pt x="18" y="77"/>
                      <a:pt x="18" y="77"/>
                      <a:pt x="18" y="77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69" y="43"/>
                      <a:pt x="69" y="43"/>
                      <a:pt x="69" y="43"/>
                    </a:cubicBezTo>
                    <a:lnTo>
                      <a:pt x="69" y="77"/>
                    </a:lnTo>
                    <a:close/>
                    <a:moveTo>
                      <a:pt x="137" y="317"/>
                    </a:moveTo>
                    <a:cubicBezTo>
                      <a:pt x="86" y="317"/>
                      <a:pt x="86" y="317"/>
                      <a:pt x="86" y="317"/>
                    </a:cubicBezTo>
                    <a:cubicBezTo>
                      <a:pt x="86" y="282"/>
                      <a:pt x="86" y="282"/>
                      <a:pt x="86" y="282"/>
                    </a:cubicBezTo>
                    <a:cubicBezTo>
                      <a:pt x="137" y="282"/>
                      <a:pt x="137" y="282"/>
                      <a:pt x="137" y="282"/>
                    </a:cubicBezTo>
                    <a:lnTo>
                      <a:pt x="137" y="317"/>
                    </a:lnTo>
                    <a:close/>
                    <a:moveTo>
                      <a:pt x="86" y="257"/>
                    </a:moveTo>
                    <a:cubicBezTo>
                      <a:pt x="86" y="222"/>
                      <a:pt x="86" y="222"/>
                      <a:pt x="86" y="222"/>
                    </a:cubicBezTo>
                    <a:cubicBezTo>
                      <a:pt x="137" y="222"/>
                      <a:pt x="137" y="222"/>
                      <a:pt x="137" y="222"/>
                    </a:cubicBezTo>
                    <a:cubicBezTo>
                      <a:pt x="137" y="257"/>
                      <a:pt x="137" y="257"/>
                      <a:pt x="137" y="257"/>
                    </a:cubicBezTo>
                    <a:lnTo>
                      <a:pt x="86" y="257"/>
                    </a:lnTo>
                    <a:close/>
                    <a:moveTo>
                      <a:pt x="137" y="197"/>
                    </a:moveTo>
                    <a:cubicBezTo>
                      <a:pt x="86" y="197"/>
                      <a:pt x="86" y="197"/>
                      <a:pt x="86" y="197"/>
                    </a:cubicBezTo>
                    <a:cubicBezTo>
                      <a:pt x="86" y="163"/>
                      <a:pt x="86" y="163"/>
                      <a:pt x="86" y="163"/>
                    </a:cubicBezTo>
                    <a:cubicBezTo>
                      <a:pt x="137" y="163"/>
                      <a:pt x="137" y="163"/>
                      <a:pt x="137" y="163"/>
                    </a:cubicBezTo>
                    <a:lnTo>
                      <a:pt x="137" y="197"/>
                    </a:lnTo>
                    <a:close/>
                    <a:moveTo>
                      <a:pt x="137" y="137"/>
                    </a:moveTo>
                    <a:cubicBezTo>
                      <a:pt x="86" y="137"/>
                      <a:pt x="86" y="137"/>
                      <a:pt x="86" y="137"/>
                    </a:cubicBezTo>
                    <a:cubicBezTo>
                      <a:pt x="86" y="103"/>
                      <a:pt x="86" y="103"/>
                      <a:pt x="86" y="103"/>
                    </a:cubicBezTo>
                    <a:cubicBezTo>
                      <a:pt x="137" y="103"/>
                      <a:pt x="137" y="103"/>
                      <a:pt x="137" y="103"/>
                    </a:cubicBezTo>
                    <a:lnTo>
                      <a:pt x="137" y="137"/>
                    </a:lnTo>
                    <a:close/>
                    <a:moveTo>
                      <a:pt x="137" y="77"/>
                    </a:moveTo>
                    <a:cubicBezTo>
                      <a:pt x="86" y="77"/>
                      <a:pt x="86" y="77"/>
                      <a:pt x="86" y="77"/>
                    </a:cubicBezTo>
                    <a:cubicBezTo>
                      <a:pt x="86" y="43"/>
                      <a:pt x="86" y="43"/>
                      <a:pt x="86" y="43"/>
                    </a:cubicBezTo>
                    <a:cubicBezTo>
                      <a:pt x="137" y="43"/>
                      <a:pt x="137" y="43"/>
                      <a:pt x="137" y="43"/>
                    </a:cubicBezTo>
                    <a:lnTo>
                      <a:pt x="137" y="77"/>
                    </a:lnTo>
                    <a:close/>
                    <a:moveTo>
                      <a:pt x="206" y="317"/>
                    </a:moveTo>
                    <a:cubicBezTo>
                      <a:pt x="154" y="317"/>
                      <a:pt x="154" y="317"/>
                      <a:pt x="154" y="317"/>
                    </a:cubicBezTo>
                    <a:cubicBezTo>
                      <a:pt x="154" y="282"/>
                      <a:pt x="154" y="282"/>
                      <a:pt x="154" y="282"/>
                    </a:cubicBezTo>
                    <a:cubicBezTo>
                      <a:pt x="206" y="282"/>
                      <a:pt x="206" y="282"/>
                      <a:pt x="206" y="282"/>
                    </a:cubicBezTo>
                    <a:lnTo>
                      <a:pt x="206" y="317"/>
                    </a:lnTo>
                    <a:close/>
                    <a:moveTo>
                      <a:pt x="154" y="257"/>
                    </a:moveTo>
                    <a:cubicBezTo>
                      <a:pt x="154" y="222"/>
                      <a:pt x="154" y="222"/>
                      <a:pt x="154" y="222"/>
                    </a:cubicBezTo>
                    <a:cubicBezTo>
                      <a:pt x="206" y="222"/>
                      <a:pt x="206" y="222"/>
                      <a:pt x="206" y="222"/>
                    </a:cubicBezTo>
                    <a:cubicBezTo>
                      <a:pt x="206" y="257"/>
                      <a:pt x="206" y="257"/>
                      <a:pt x="206" y="257"/>
                    </a:cubicBezTo>
                    <a:lnTo>
                      <a:pt x="154" y="257"/>
                    </a:lnTo>
                    <a:close/>
                    <a:moveTo>
                      <a:pt x="206" y="197"/>
                    </a:moveTo>
                    <a:cubicBezTo>
                      <a:pt x="154" y="197"/>
                      <a:pt x="154" y="197"/>
                      <a:pt x="154" y="197"/>
                    </a:cubicBezTo>
                    <a:cubicBezTo>
                      <a:pt x="154" y="163"/>
                      <a:pt x="154" y="163"/>
                      <a:pt x="154" y="163"/>
                    </a:cubicBezTo>
                    <a:cubicBezTo>
                      <a:pt x="206" y="163"/>
                      <a:pt x="206" y="163"/>
                      <a:pt x="206" y="163"/>
                    </a:cubicBezTo>
                    <a:lnTo>
                      <a:pt x="206" y="197"/>
                    </a:lnTo>
                    <a:close/>
                    <a:moveTo>
                      <a:pt x="206" y="137"/>
                    </a:moveTo>
                    <a:cubicBezTo>
                      <a:pt x="154" y="137"/>
                      <a:pt x="154" y="137"/>
                      <a:pt x="154" y="137"/>
                    </a:cubicBezTo>
                    <a:cubicBezTo>
                      <a:pt x="154" y="103"/>
                      <a:pt x="154" y="103"/>
                      <a:pt x="154" y="103"/>
                    </a:cubicBezTo>
                    <a:cubicBezTo>
                      <a:pt x="206" y="103"/>
                      <a:pt x="206" y="103"/>
                      <a:pt x="206" y="103"/>
                    </a:cubicBezTo>
                    <a:lnTo>
                      <a:pt x="206" y="137"/>
                    </a:lnTo>
                    <a:close/>
                    <a:moveTo>
                      <a:pt x="206" y="77"/>
                    </a:moveTo>
                    <a:cubicBezTo>
                      <a:pt x="154" y="77"/>
                      <a:pt x="154" y="77"/>
                      <a:pt x="154" y="77"/>
                    </a:cubicBezTo>
                    <a:cubicBezTo>
                      <a:pt x="154" y="43"/>
                      <a:pt x="154" y="43"/>
                      <a:pt x="154" y="43"/>
                    </a:cubicBezTo>
                    <a:cubicBezTo>
                      <a:pt x="206" y="43"/>
                      <a:pt x="206" y="43"/>
                      <a:pt x="206" y="43"/>
                    </a:cubicBezTo>
                    <a:lnTo>
                      <a:pt x="206" y="77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68556" tIns="34279" rIns="68556" bIns="34279" numCol="1" anchor="t" anchorCtr="0" compatLnSpc="1">
                <a:prstTxWarp prst="textNoShape">
                  <a:avLst/>
                </a:prstTxWarp>
              </a:bodyPr>
              <a:lstStyle/>
              <a:p>
                <a:r>
                  <a:rPr lang="en-US" sz="1500">
                    <a:solidFill>
                      <a:srgbClr val="8D8D8D"/>
                    </a:solidFill>
                    <a:latin typeface="CiscoSansTT Light"/>
                    <a:cs typeface="CiscoSansTT Light"/>
                  </a:rPr>
                  <a:t> 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458012" y="2384080"/>
            <a:ext cx="596989" cy="991233"/>
            <a:chOff x="577011" y="2155480"/>
            <a:chExt cx="596989" cy="991233"/>
          </a:xfrm>
          <a:effectLst/>
        </p:grpSpPr>
        <p:sp>
          <p:nvSpPr>
            <p:cNvPr id="25" name="Rectangle 24"/>
            <p:cNvSpPr/>
            <p:nvPr/>
          </p:nvSpPr>
          <p:spPr>
            <a:xfrm>
              <a:off x="577011" y="2787014"/>
              <a:ext cx="596989" cy="359699"/>
            </a:xfrm>
            <a:prstGeom prst="rect">
              <a:avLst/>
            </a:prstGeom>
          </p:spPr>
          <p:txBody>
            <a:bodyPr wrap="square" lIns="51419" tIns="25710" rIns="51419" bIns="25710" anchor="t">
              <a:spAutoFit/>
            </a:bodyPr>
            <a:lstStyle/>
            <a:p>
              <a:pPr algn="ctr" defTabSz="570489">
                <a:defRPr/>
              </a:pPr>
              <a:r>
                <a:rPr lang="en-US" sz="1000" kern="0" dirty="0">
                  <a:solidFill>
                    <a:srgbClr val="8D8D8D"/>
                  </a:solidFill>
                  <a:latin typeface="CiscoSansTT Light"/>
                  <a:ea typeface="Apple LiGothic Medium"/>
                  <a:cs typeface="CiscoSansTT Light"/>
                </a:rPr>
                <a:t>Guest WiFi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589680" y="2155480"/>
              <a:ext cx="571649" cy="571500"/>
              <a:chOff x="589680" y="2155480"/>
              <a:chExt cx="571649" cy="5715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589680" y="2155480"/>
                <a:ext cx="571649" cy="5715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721"/>
                <a:endParaRPr lang="en-US" sz="1400" kern="0" dirty="0">
                  <a:solidFill>
                    <a:srgbClr val="8D8D8D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28" name="Freeform 27"/>
              <p:cNvSpPr>
                <a:spLocks noEditPoints="1"/>
              </p:cNvSpPr>
              <p:nvPr/>
            </p:nvSpPr>
            <p:spPr bwMode="auto">
              <a:xfrm>
                <a:off x="675915" y="2312910"/>
                <a:ext cx="399181" cy="273461"/>
              </a:xfrm>
              <a:custGeom>
                <a:avLst/>
                <a:gdLst/>
                <a:ahLst/>
                <a:cxnLst>
                  <a:cxn ang="0">
                    <a:pos x="236" y="237"/>
                  </a:cxn>
                  <a:cxn ang="0">
                    <a:pos x="190" y="283"/>
                  </a:cxn>
                  <a:cxn ang="0">
                    <a:pos x="236" y="329"/>
                  </a:cxn>
                  <a:cxn ang="0">
                    <a:pos x="282" y="283"/>
                  </a:cxn>
                  <a:cxn ang="0">
                    <a:pos x="236" y="237"/>
                  </a:cxn>
                  <a:cxn ang="0">
                    <a:pos x="239" y="0"/>
                  </a:cxn>
                  <a:cxn ang="0">
                    <a:pos x="0" y="127"/>
                  </a:cxn>
                  <a:cxn ang="0">
                    <a:pos x="26" y="154"/>
                  </a:cxn>
                  <a:cxn ang="0">
                    <a:pos x="241" y="30"/>
                  </a:cxn>
                  <a:cxn ang="0">
                    <a:pos x="455" y="153"/>
                  </a:cxn>
                  <a:cxn ang="0">
                    <a:pos x="479" y="129"/>
                  </a:cxn>
                  <a:cxn ang="0">
                    <a:pos x="239" y="0"/>
                  </a:cxn>
                  <a:cxn ang="0">
                    <a:pos x="236" y="71"/>
                  </a:cxn>
                  <a:cxn ang="0">
                    <a:pos x="53" y="181"/>
                  </a:cxn>
                  <a:cxn ang="0">
                    <a:pos x="78" y="208"/>
                  </a:cxn>
                  <a:cxn ang="0">
                    <a:pos x="237" y="107"/>
                  </a:cxn>
                  <a:cxn ang="0">
                    <a:pos x="397" y="209"/>
                  </a:cxn>
                  <a:cxn ang="0">
                    <a:pos x="421" y="185"/>
                  </a:cxn>
                  <a:cxn ang="0">
                    <a:pos x="236" y="71"/>
                  </a:cxn>
                  <a:cxn ang="0">
                    <a:pos x="236" y="144"/>
                  </a:cxn>
                  <a:cxn ang="0">
                    <a:pos x="104" y="234"/>
                  </a:cxn>
                  <a:cxn ang="0">
                    <a:pos x="130" y="260"/>
                  </a:cxn>
                  <a:cxn ang="0">
                    <a:pos x="237" y="175"/>
                  </a:cxn>
                  <a:cxn ang="0">
                    <a:pos x="343" y="260"/>
                  </a:cxn>
                  <a:cxn ang="0">
                    <a:pos x="369" y="236"/>
                  </a:cxn>
                  <a:cxn ang="0">
                    <a:pos x="236" y="144"/>
                  </a:cxn>
                </a:cxnLst>
                <a:rect l="0" t="0" r="r" b="b"/>
                <a:pathLst>
                  <a:path w="479" h="329">
                    <a:moveTo>
                      <a:pt x="236" y="237"/>
                    </a:moveTo>
                    <a:cubicBezTo>
                      <a:pt x="211" y="237"/>
                      <a:pt x="190" y="258"/>
                      <a:pt x="190" y="283"/>
                    </a:cubicBezTo>
                    <a:cubicBezTo>
                      <a:pt x="190" y="309"/>
                      <a:pt x="211" y="329"/>
                      <a:pt x="236" y="329"/>
                    </a:cubicBezTo>
                    <a:cubicBezTo>
                      <a:pt x="262" y="329"/>
                      <a:pt x="282" y="309"/>
                      <a:pt x="282" y="283"/>
                    </a:cubicBezTo>
                    <a:cubicBezTo>
                      <a:pt x="282" y="258"/>
                      <a:pt x="262" y="237"/>
                      <a:pt x="236" y="237"/>
                    </a:cubicBezTo>
                    <a:close/>
                    <a:moveTo>
                      <a:pt x="239" y="0"/>
                    </a:moveTo>
                    <a:cubicBezTo>
                      <a:pt x="140" y="0"/>
                      <a:pt x="52" y="51"/>
                      <a:pt x="0" y="127"/>
                    </a:cubicBezTo>
                    <a:cubicBezTo>
                      <a:pt x="26" y="154"/>
                      <a:pt x="26" y="154"/>
                      <a:pt x="26" y="154"/>
                    </a:cubicBezTo>
                    <a:cubicBezTo>
                      <a:pt x="71" y="79"/>
                      <a:pt x="150" y="30"/>
                      <a:pt x="241" y="30"/>
                    </a:cubicBezTo>
                    <a:cubicBezTo>
                      <a:pt x="330" y="30"/>
                      <a:pt x="409" y="79"/>
                      <a:pt x="455" y="153"/>
                    </a:cubicBezTo>
                    <a:cubicBezTo>
                      <a:pt x="479" y="129"/>
                      <a:pt x="479" y="129"/>
                      <a:pt x="479" y="129"/>
                    </a:cubicBezTo>
                    <a:cubicBezTo>
                      <a:pt x="427" y="51"/>
                      <a:pt x="339" y="0"/>
                      <a:pt x="239" y="0"/>
                    </a:cubicBezTo>
                    <a:close/>
                    <a:moveTo>
                      <a:pt x="236" y="71"/>
                    </a:moveTo>
                    <a:cubicBezTo>
                      <a:pt x="158" y="71"/>
                      <a:pt x="90" y="116"/>
                      <a:pt x="53" y="181"/>
                    </a:cubicBezTo>
                    <a:cubicBezTo>
                      <a:pt x="78" y="208"/>
                      <a:pt x="78" y="208"/>
                      <a:pt x="78" y="208"/>
                    </a:cubicBezTo>
                    <a:cubicBezTo>
                      <a:pt x="111" y="147"/>
                      <a:pt x="170" y="107"/>
                      <a:pt x="237" y="107"/>
                    </a:cubicBezTo>
                    <a:cubicBezTo>
                      <a:pt x="305" y="107"/>
                      <a:pt x="364" y="148"/>
                      <a:pt x="397" y="209"/>
                    </a:cubicBezTo>
                    <a:cubicBezTo>
                      <a:pt x="421" y="185"/>
                      <a:pt x="421" y="185"/>
                      <a:pt x="421" y="185"/>
                    </a:cubicBezTo>
                    <a:cubicBezTo>
                      <a:pt x="384" y="117"/>
                      <a:pt x="315" y="71"/>
                      <a:pt x="236" y="71"/>
                    </a:cubicBezTo>
                    <a:close/>
                    <a:moveTo>
                      <a:pt x="236" y="144"/>
                    </a:moveTo>
                    <a:cubicBezTo>
                      <a:pt x="176" y="144"/>
                      <a:pt x="125" y="182"/>
                      <a:pt x="104" y="234"/>
                    </a:cubicBezTo>
                    <a:cubicBezTo>
                      <a:pt x="130" y="260"/>
                      <a:pt x="130" y="260"/>
                      <a:pt x="130" y="260"/>
                    </a:cubicBezTo>
                    <a:cubicBezTo>
                      <a:pt x="148" y="210"/>
                      <a:pt x="189" y="175"/>
                      <a:pt x="237" y="175"/>
                    </a:cubicBezTo>
                    <a:cubicBezTo>
                      <a:pt x="284" y="175"/>
                      <a:pt x="325" y="210"/>
                      <a:pt x="343" y="260"/>
                    </a:cubicBezTo>
                    <a:cubicBezTo>
                      <a:pt x="369" y="236"/>
                      <a:pt x="369" y="236"/>
                      <a:pt x="369" y="236"/>
                    </a:cubicBezTo>
                    <a:cubicBezTo>
                      <a:pt x="349" y="182"/>
                      <a:pt x="297" y="144"/>
                      <a:pt x="236" y="1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8D8D8D"/>
                  </a:solidFill>
                  <a:latin typeface="CiscoSansTT Light"/>
                  <a:cs typeface="CiscoSansTT Light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1464810" y="2384080"/>
            <a:ext cx="602963" cy="991233"/>
            <a:chOff x="1583809" y="2155480"/>
            <a:chExt cx="602963" cy="991233"/>
          </a:xfrm>
          <a:effectLst/>
        </p:grpSpPr>
        <p:sp>
          <p:nvSpPr>
            <p:cNvPr id="30" name="Rectangle 29"/>
            <p:cNvSpPr/>
            <p:nvPr/>
          </p:nvSpPr>
          <p:spPr>
            <a:xfrm>
              <a:off x="1583809" y="2787014"/>
              <a:ext cx="602963" cy="359699"/>
            </a:xfrm>
            <a:prstGeom prst="rect">
              <a:avLst/>
            </a:prstGeom>
          </p:spPr>
          <p:txBody>
            <a:bodyPr wrap="square" lIns="51419" tIns="25710" rIns="51419" bIns="25710" anchor="t">
              <a:spAutoFit/>
            </a:bodyPr>
            <a:lstStyle/>
            <a:p>
              <a:pPr algn="ctr" defTabSz="570489">
                <a:defRPr/>
              </a:pPr>
              <a:r>
                <a:rPr lang="en-US" sz="1000" kern="0" dirty="0">
                  <a:solidFill>
                    <a:srgbClr val="8D8D8D"/>
                  </a:solidFill>
                  <a:latin typeface="CiscoSansTT Light"/>
                  <a:ea typeface="Apple LiGothic Medium"/>
                  <a:cs typeface="CiscoSansTT Light"/>
                </a:rPr>
                <a:t>HD Video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599465" y="2155480"/>
              <a:ext cx="571649" cy="571500"/>
              <a:chOff x="1599465" y="2155480"/>
              <a:chExt cx="571649" cy="5715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1599465" y="2155480"/>
                <a:ext cx="571649" cy="5715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721"/>
                <a:endParaRPr lang="en-US" sz="1400" kern="0" dirty="0">
                  <a:solidFill>
                    <a:srgbClr val="8D8D8D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33" name="Isosceles Triangle 11"/>
              <p:cNvSpPr/>
              <p:nvPr/>
            </p:nvSpPr>
            <p:spPr>
              <a:xfrm rot="5400000">
                <a:off x="1739899" y="2296421"/>
                <a:ext cx="290783" cy="289117"/>
              </a:xfrm>
              <a:custGeom>
                <a:avLst/>
                <a:gdLst/>
                <a:ahLst/>
                <a:cxnLst/>
                <a:rect l="l" t="t" r="r" b="b"/>
                <a:pathLst>
                  <a:path w="301810" h="300082">
                    <a:moveTo>
                      <a:pt x="48003" y="226575"/>
                    </a:moveTo>
                    <a:lnTo>
                      <a:pt x="257858" y="226575"/>
                    </a:lnTo>
                    <a:lnTo>
                      <a:pt x="152931" y="45666"/>
                    </a:lnTo>
                    <a:close/>
                    <a:moveTo>
                      <a:pt x="0" y="250067"/>
                    </a:moveTo>
                    <a:lnTo>
                      <a:pt x="0" y="50015"/>
                    </a:lnTo>
                    <a:cubicBezTo>
                      <a:pt x="0" y="22392"/>
                      <a:pt x="22392" y="0"/>
                      <a:pt x="50015" y="0"/>
                    </a:cubicBezTo>
                    <a:lnTo>
                      <a:pt x="251795" y="0"/>
                    </a:lnTo>
                    <a:cubicBezTo>
                      <a:pt x="279418" y="0"/>
                      <a:pt x="301810" y="22392"/>
                      <a:pt x="301810" y="50015"/>
                    </a:cubicBezTo>
                    <a:lnTo>
                      <a:pt x="301810" y="250067"/>
                    </a:lnTo>
                    <a:cubicBezTo>
                      <a:pt x="301810" y="277690"/>
                      <a:pt x="279418" y="300082"/>
                      <a:pt x="251795" y="300082"/>
                    </a:cubicBezTo>
                    <a:lnTo>
                      <a:pt x="50015" y="300082"/>
                    </a:lnTo>
                    <a:cubicBezTo>
                      <a:pt x="22392" y="300082"/>
                      <a:pt x="0" y="277690"/>
                      <a:pt x="0" y="25006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en-US" dirty="0">
                  <a:solidFill>
                    <a:srgbClr val="8D8D8D"/>
                  </a:solidFill>
                  <a:latin typeface="CiscoSansTT Light"/>
                  <a:cs typeface="CiscoSansTT Light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2499538" y="2384080"/>
            <a:ext cx="602517" cy="991233"/>
            <a:chOff x="2618537" y="2155480"/>
            <a:chExt cx="602517" cy="991233"/>
          </a:xfrm>
          <a:effectLst/>
        </p:grpSpPr>
        <p:sp>
          <p:nvSpPr>
            <p:cNvPr id="35" name="Rectangle 34"/>
            <p:cNvSpPr/>
            <p:nvPr/>
          </p:nvSpPr>
          <p:spPr>
            <a:xfrm>
              <a:off x="2618537" y="2787014"/>
              <a:ext cx="602517" cy="359699"/>
            </a:xfrm>
            <a:prstGeom prst="rect">
              <a:avLst/>
            </a:prstGeom>
          </p:spPr>
          <p:txBody>
            <a:bodyPr wrap="square" lIns="51419" tIns="25710" rIns="51419" bIns="25710" anchor="t">
              <a:spAutoFit/>
            </a:bodyPr>
            <a:lstStyle/>
            <a:p>
              <a:pPr algn="ctr" defTabSz="570489">
                <a:defRPr/>
              </a:pPr>
              <a:r>
                <a:rPr lang="en-US" sz="1000" kern="0" dirty="0">
                  <a:solidFill>
                    <a:srgbClr val="8D8D8D"/>
                  </a:solidFill>
                  <a:latin typeface="CiscoSansTT Light"/>
                  <a:ea typeface="Apple LiGothic Medium"/>
                  <a:cs typeface="CiscoSansTT Light"/>
                </a:rPr>
                <a:t>Online Training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633970" y="2155480"/>
              <a:ext cx="571649" cy="571500"/>
              <a:chOff x="2633970" y="2155480"/>
              <a:chExt cx="571649" cy="571500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2633970" y="2155480"/>
                <a:ext cx="571649" cy="5715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721"/>
                <a:endParaRPr lang="en-US" sz="1400" kern="0" dirty="0">
                  <a:solidFill>
                    <a:srgbClr val="8D8D8D"/>
                  </a:solidFill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2741930" y="2320380"/>
                <a:ext cx="355731" cy="228683"/>
                <a:chOff x="106979" y="4173180"/>
                <a:chExt cx="577850" cy="371475"/>
              </a:xfrm>
            </p:grpSpPr>
            <p:sp>
              <p:nvSpPr>
                <p:cNvPr id="39" name="Freeform 15"/>
                <p:cNvSpPr>
                  <a:spLocks noEditPoints="1"/>
                </p:cNvSpPr>
                <p:nvPr/>
              </p:nvSpPr>
              <p:spPr bwMode="auto">
                <a:xfrm>
                  <a:off x="106979" y="4173180"/>
                  <a:ext cx="577850" cy="371475"/>
                </a:xfrm>
                <a:custGeom>
                  <a:avLst/>
                  <a:gdLst/>
                  <a:ahLst/>
                  <a:cxnLst>
                    <a:cxn ang="0">
                      <a:pos x="149" y="0"/>
                    </a:cxn>
                    <a:cxn ang="0">
                      <a:pos x="116" y="0"/>
                    </a:cxn>
                    <a:cxn ang="0">
                      <a:pos x="110" y="6"/>
                    </a:cxn>
                    <a:cxn ang="0">
                      <a:pos x="110" y="93"/>
                    </a:cxn>
                    <a:cxn ang="0">
                      <a:pos x="116" y="99"/>
                    </a:cxn>
                    <a:cxn ang="0">
                      <a:pos x="149" y="99"/>
                    </a:cxn>
                    <a:cxn ang="0">
                      <a:pos x="154" y="93"/>
                    </a:cxn>
                    <a:cxn ang="0">
                      <a:pos x="154" y="6"/>
                    </a:cxn>
                    <a:cxn ang="0">
                      <a:pos x="149" y="0"/>
                    </a:cxn>
                    <a:cxn ang="0">
                      <a:pos x="115" y="41"/>
                    </a:cxn>
                    <a:cxn ang="0">
                      <a:pos x="121" y="41"/>
                    </a:cxn>
                    <a:cxn ang="0">
                      <a:pos x="121" y="45"/>
                    </a:cxn>
                    <a:cxn ang="0">
                      <a:pos x="115" y="45"/>
                    </a:cxn>
                    <a:cxn ang="0">
                      <a:pos x="115" y="41"/>
                    </a:cxn>
                    <a:cxn ang="0">
                      <a:pos x="150" y="90"/>
                    </a:cxn>
                    <a:cxn ang="0">
                      <a:pos x="115" y="90"/>
                    </a:cxn>
                    <a:cxn ang="0">
                      <a:pos x="115" y="85"/>
                    </a:cxn>
                    <a:cxn ang="0">
                      <a:pos x="150" y="85"/>
                    </a:cxn>
                    <a:cxn ang="0">
                      <a:pos x="150" y="90"/>
                    </a:cxn>
                    <a:cxn ang="0">
                      <a:pos x="125" y="45"/>
                    </a:cxn>
                    <a:cxn ang="0">
                      <a:pos x="125" y="41"/>
                    </a:cxn>
                    <a:cxn ang="0">
                      <a:pos x="130" y="41"/>
                    </a:cxn>
                    <a:cxn ang="0">
                      <a:pos x="130" y="45"/>
                    </a:cxn>
                    <a:cxn ang="0">
                      <a:pos x="125" y="45"/>
                    </a:cxn>
                    <a:cxn ang="0">
                      <a:pos x="150" y="32"/>
                    </a:cxn>
                    <a:cxn ang="0">
                      <a:pos x="115" y="32"/>
                    </a:cxn>
                    <a:cxn ang="0">
                      <a:pos x="115" y="28"/>
                    </a:cxn>
                    <a:cxn ang="0">
                      <a:pos x="150" y="28"/>
                    </a:cxn>
                    <a:cxn ang="0">
                      <a:pos x="150" y="32"/>
                    </a:cxn>
                    <a:cxn ang="0">
                      <a:pos x="150" y="23"/>
                    </a:cxn>
                    <a:cxn ang="0">
                      <a:pos x="115" y="23"/>
                    </a:cxn>
                    <a:cxn ang="0">
                      <a:pos x="115" y="18"/>
                    </a:cxn>
                    <a:cxn ang="0">
                      <a:pos x="150" y="18"/>
                    </a:cxn>
                    <a:cxn ang="0">
                      <a:pos x="150" y="23"/>
                    </a:cxn>
                    <a:cxn ang="0">
                      <a:pos x="150" y="14"/>
                    </a:cxn>
                    <a:cxn ang="0">
                      <a:pos x="115" y="14"/>
                    </a:cxn>
                    <a:cxn ang="0">
                      <a:pos x="115" y="9"/>
                    </a:cxn>
                    <a:cxn ang="0">
                      <a:pos x="150" y="9"/>
                    </a:cxn>
                    <a:cxn ang="0">
                      <a:pos x="150" y="14"/>
                    </a:cxn>
                    <a:cxn ang="0">
                      <a:pos x="96" y="0"/>
                    </a:cxn>
                    <a:cxn ang="0">
                      <a:pos x="5" y="0"/>
                    </a:cxn>
                    <a:cxn ang="0">
                      <a:pos x="0" y="6"/>
                    </a:cxn>
                    <a:cxn ang="0">
                      <a:pos x="0" y="77"/>
                    </a:cxn>
                    <a:cxn ang="0">
                      <a:pos x="5" y="83"/>
                    </a:cxn>
                    <a:cxn ang="0">
                      <a:pos x="40" y="83"/>
                    </a:cxn>
                    <a:cxn ang="0">
                      <a:pos x="40" y="92"/>
                    </a:cxn>
                    <a:cxn ang="0">
                      <a:pos x="15" y="99"/>
                    </a:cxn>
                    <a:cxn ang="0">
                      <a:pos x="86" y="99"/>
                    </a:cxn>
                    <a:cxn ang="0">
                      <a:pos x="61" y="92"/>
                    </a:cxn>
                    <a:cxn ang="0">
                      <a:pos x="61" y="83"/>
                    </a:cxn>
                    <a:cxn ang="0">
                      <a:pos x="96" y="83"/>
                    </a:cxn>
                    <a:cxn ang="0">
                      <a:pos x="101" y="77"/>
                    </a:cxn>
                    <a:cxn ang="0">
                      <a:pos x="101" y="6"/>
                    </a:cxn>
                    <a:cxn ang="0">
                      <a:pos x="96" y="0"/>
                    </a:cxn>
                    <a:cxn ang="0">
                      <a:pos x="93" y="74"/>
                    </a:cxn>
                    <a:cxn ang="0">
                      <a:pos x="8" y="74"/>
                    </a:cxn>
                    <a:cxn ang="0">
                      <a:pos x="8" y="9"/>
                    </a:cxn>
                    <a:cxn ang="0">
                      <a:pos x="93" y="9"/>
                    </a:cxn>
                    <a:cxn ang="0">
                      <a:pos x="93" y="74"/>
                    </a:cxn>
                  </a:cxnLst>
                  <a:rect l="0" t="0" r="r" b="b"/>
                  <a:pathLst>
                    <a:path w="154" h="99">
                      <a:moveTo>
                        <a:pt x="149" y="0"/>
                      </a:move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3" y="0"/>
                        <a:pt x="110" y="3"/>
                        <a:pt x="110" y="6"/>
                      </a:cubicBezTo>
                      <a:cubicBezTo>
                        <a:pt x="110" y="93"/>
                        <a:pt x="110" y="93"/>
                        <a:pt x="110" y="93"/>
                      </a:cubicBezTo>
                      <a:cubicBezTo>
                        <a:pt x="110" y="96"/>
                        <a:pt x="113" y="99"/>
                        <a:pt x="116" y="99"/>
                      </a:cubicBezTo>
                      <a:cubicBezTo>
                        <a:pt x="149" y="99"/>
                        <a:pt x="149" y="99"/>
                        <a:pt x="149" y="99"/>
                      </a:cubicBezTo>
                      <a:cubicBezTo>
                        <a:pt x="152" y="99"/>
                        <a:pt x="154" y="96"/>
                        <a:pt x="154" y="93"/>
                      </a:cubicBezTo>
                      <a:cubicBezTo>
                        <a:pt x="154" y="6"/>
                        <a:pt x="154" y="6"/>
                        <a:pt x="154" y="6"/>
                      </a:cubicBezTo>
                      <a:cubicBezTo>
                        <a:pt x="154" y="3"/>
                        <a:pt x="152" y="0"/>
                        <a:pt x="149" y="0"/>
                      </a:cubicBezTo>
                      <a:close/>
                      <a:moveTo>
                        <a:pt x="115" y="41"/>
                      </a:moveTo>
                      <a:cubicBezTo>
                        <a:pt x="121" y="41"/>
                        <a:pt x="121" y="41"/>
                        <a:pt x="121" y="41"/>
                      </a:cubicBezTo>
                      <a:cubicBezTo>
                        <a:pt x="121" y="45"/>
                        <a:pt x="121" y="45"/>
                        <a:pt x="121" y="45"/>
                      </a:cubicBezTo>
                      <a:cubicBezTo>
                        <a:pt x="115" y="45"/>
                        <a:pt x="115" y="45"/>
                        <a:pt x="115" y="45"/>
                      </a:cubicBezTo>
                      <a:lnTo>
                        <a:pt x="115" y="41"/>
                      </a:lnTo>
                      <a:close/>
                      <a:moveTo>
                        <a:pt x="150" y="90"/>
                      </a:moveTo>
                      <a:cubicBezTo>
                        <a:pt x="115" y="90"/>
                        <a:pt x="115" y="90"/>
                        <a:pt x="115" y="90"/>
                      </a:cubicBezTo>
                      <a:cubicBezTo>
                        <a:pt x="115" y="85"/>
                        <a:pt x="115" y="85"/>
                        <a:pt x="115" y="85"/>
                      </a:cubicBezTo>
                      <a:cubicBezTo>
                        <a:pt x="150" y="85"/>
                        <a:pt x="150" y="85"/>
                        <a:pt x="150" y="85"/>
                      </a:cubicBezTo>
                      <a:lnTo>
                        <a:pt x="150" y="90"/>
                      </a:lnTo>
                      <a:close/>
                      <a:moveTo>
                        <a:pt x="125" y="45"/>
                      </a:moveTo>
                      <a:cubicBezTo>
                        <a:pt x="125" y="41"/>
                        <a:pt x="125" y="41"/>
                        <a:pt x="125" y="41"/>
                      </a:cubicBezTo>
                      <a:cubicBezTo>
                        <a:pt x="130" y="41"/>
                        <a:pt x="130" y="41"/>
                        <a:pt x="130" y="41"/>
                      </a:cubicBezTo>
                      <a:cubicBezTo>
                        <a:pt x="130" y="45"/>
                        <a:pt x="130" y="45"/>
                        <a:pt x="130" y="45"/>
                      </a:cubicBezTo>
                      <a:lnTo>
                        <a:pt x="125" y="45"/>
                      </a:lnTo>
                      <a:close/>
                      <a:moveTo>
                        <a:pt x="150" y="32"/>
                      </a:moveTo>
                      <a:cubicBezTo>
                        <a:pt x="115" y="32"/>
                        <a:pt x="115" y="32"/>
                        <a:pt x="115" y="32"/>
                      </a:cubicBezTo>
                      <a:cubicBezTo>
                        <a:pt x="115" y="28"/>
                        <a:pt x="115" y="28"/>
                        <a:pt x="115" y="28"/>
                      </a:cubicBezTo>
                      <a:cubicBezTo>
                        <a:pt x="150" y="28"/>
                        <a:pt x="150" y="28"/>
                        <a:pt x="150" y="28"/>
                      </a:cubicBezTo>
                      <a:lnTo>
                        <a:pt x="150" y="32"/>
                      </a:lnTo>
                      <a:close/>
                      <a:moveTo>
                        <a:pt x="150" y="23"/>
                      </a:moveTo>
                      <a:cubicBezTo>
                        <a:pt x="115" y="23"/>
                        <a:pt x="115" y="23"/>
                        <a:pt x="115" y="23"/>
                      </a:cubicBezTo>
                      <a:cubicBezTo>
                        <a:pt x="115" y="18"/>
                        <a:pt x="115" y="18"/>
                        <a:pt x="115" y="18"/>
                      </a:cubicBezTo>
                      <a:cubicBezTo>
                        <a:pt x="150" y="18"/>
                        <a:pt x="150" y="18"/>
                        <a:pt x="150" y="18"/>
                      </a:cubicBezTo>
                      <a:lnTo>
                        <a:pt x="150" y="23"/>
                      </a:lnTo>
                      <a:close/>
                      <a:moveTo>
                        <a:pt x="150" y="14"/>
                      </a:moveTo>
                      <a:cubicBezTo>
                        <a:pt x="115" y="14"/>
                        <a:pt x="115" y="14"/>
                        <a:pt x="115" y="14"/>
                      </a:cubicBezTo>
                      <a:cubicBezTo>
                        <a:pt x="115" y="9"/>
                        <a:pt x="115" y="9"/>
                        <a:pt x="115" y="9"/>
                      </a:cubicBezTo>
                      <a:cubicBezTo>
                        <a:pt x="150" y="9"/>
                        <a:pt x="150" y="9"/>
                        <a:pt x="150" y="9"/>
                      </a:cubicBezTo>
                      <a:lnTo>
                        <a:pt x="150" y="14"/>
                      </a:lnTo>
                      <a:close/>
                      <a:moveTo>
                        <a:pt x="96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2" y="0"/>
                        <a:pt x="0" y="3"/>
                        <a:pt x="0" y="6"/>
                      </a:cubicBezTo>
                      <a:cubicBezTo>
                        <a:pt x="0" y="77"/>
                        <a:pt x="0" y="77"/>
                        <a:pt x="0" y="77"/>
                      </a:cubicBezTo>
                      <a:cubicBezTo>
                        <a:pt x="0" y="80"/>
                        <a:pt x="2" y="83"/>
                        <a:pt x="5" y="83"/>
                      </a:cubicBezTo>
                      <a:cubicBezTo>
                        <a:pt x="40" y="83"/>
                        <a:pt x="40" y="83"/>
                        <a:pt x="40" y="83"/>
                      </a:cubicBezTo>
                      <a:cubicBezTo>
                        <a:pt x="40" y="92"/>
                        <a:pt x="40" y="92"/>
                        <a:pt x="40" y="92"/>
                      </a:cubicBezTo>
                      <a:cubicBezTo>
                        <a:pt x="26" y="93"/>
                        <a:pt x="15" y="96"/>
                        <a:pt x="15" y="99"/>
                      </a:cubicBezTo>
                      <a:cubicBezTo>
                        <a:pt x="86" y="99"/>
                        <a:pt x="86" y="99"/>
                        <a:pt x="86" y="99"/>
                      </a:cubicBezTo>
                      <a:cubicBezTo>
                        <a:pt x="86" y="96"/>
                        <a:pt x="75" y="93"/>
                        <a:pt x="61" y="92"/>
                      </a:cubicBezTo>
                      <a:cubicBezTo>
                        <a:pt x="61" y="83"/>
                        <a:pt x="61" y="83"/>
                        <a:pt x="61" y="83"/>
                      </a:cubicBezTo>
                      <a:cubicBezTo>
                        <a:pt x="96" y="83"/>
                        <a:pt x="96" y="83"/>
                        <a:pt x="96" y="83"/>
                      </a:cubicBezTo>
                      <a:cubicBezTo>
                        <a:pt x="99" y="83"/>
                        <a:pt x="101" y="80"/>
                        <a:pt x="101" y="77"/>
                      </a:cubicBezTo>
                      <a:cubicBezTo>
                        <a:pt x="101" y="6"/>
                        <a:pt x="101" y="6"/>
                        <a:pt x="101" y="6"/>
                      </a:cubicBezTo>
                      <a:cubicBezTo>
                        <a:pt x="101" y="3"/>
                        <a:pt x="99" y="0"/>
                        <a:pt x="96" y="0"/>
                      </a:cubicBezTo>
                      <a:close/>
                      <a:moveTo>
                        <a:pt x="93" y="74"/>
                      </a:moveTo>
                      <a:cubicBezTo>
                        <a:pt x="8" y="74"/>
                        <a:pt x="8" y="74"/>
                        <a:pt x="8" y="74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93" y="9"/>
                        <a:pt x="93" y="9"/>
                        <a:pt x="93" y="9"/>
                      </a:cubicBezTo>
                      <a:lnTo>
                        <a:pt x="93" y="7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rgbClr val="8D8D8D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40" name="Freeform 7"/>
                <p:cNvSpPr>
                  <a:spLocks noEditPoints="1"/>
                </p:cNvSpPr>
                <p:nvPr/>
              </p:nvSpPr>
              <p:spPr bwMode="auto">
                <a:xfrm>
                  <a:off x="238535" y="4270769"/>
                  <a:ext cx="118013" cy="118208"/>
                </a:xfrm>
                <a:custGeom>
                  <a:avLst/>
                  <a:gdLst/>
                  <a:ahLst/>
                  <a:cxnLst>
                    <a:cxn ang="0">
                      <a:pos x="253" y="0"/>
                    </a:cxn>
                    <a:cxn ang="0">
                      <a:pos x="0" y="255"/>
                    </a:cxn>
                    <a:cxn ang="0">
                      <a:pos x="253" y="508"/>
                    </a:cxn>
                    <a:cxn ang="0">
                      <a:pos x="507" y="255"/>
                    </a:cxn>
                    <a:cxn ang="0">
                      <a:pos x="253" y="0"/>
                    </a:cxn>
                    <a:cxn ang="0">
                      <a:pos x="206" y="439"/>
                    </a:cxn>
                    <a:cxn ang="0">
                      <a:pos x="38" y="293"/>
                    </a:cxn>
                    <a:cxn ang="0">
                      <a:pos x="81" y="244"/>
                    </a:cxn>
                    <a:cxn ang="0">
                      <a:pos x="201" y="351"/>
                    </a:cxn>
                    <a:cxn ang="0">
                      <a:pos x="409" y="115"/>
                    </a:cxn>
                    <a:cxn ang="0">
                      <a:pos x="455" y="156"/>
                    </a:cxn>
                    <a:cxn ang="0">
                      <a:pos x="206" y="439"/>
                    </a:cxn>
                  </a:cxnLst>
                  <a:rect l="0" t="0" r="r" b="b"/>
                  <a:pathLst>
                    <a:path w="507" h="508">
                      <a:moveTo>
                        <a:pt x="253" y="0"/>
                      </a:moveTo>
                      <a:cubicBezTo>
                        <a:pt x="114" y="0"/>
                        <a:pt x="0" y="115"/>
                        <a:pt x="0" y="255"/>
                      </a:cubicBezTo>
                      <a:cubicBezTo>
                        <a:pt x="0" y="395"/>
                        <a:pt x="114" y="508"/>
                        <a:pt x="253" y="508"/>
                      </a:cubicBezTo>
                      <a:cubicBezTo>
                        <a:pt x="393" y="508"/>
                        <a:pt x="507" y="395"/>
                        <a:pt x="507" y="255"/>
                      </a:cubicBezTo>
                      <a:cubicBezTo>
                        <a:pt x="507" y="115"/>
                        <a:pt x="393" y="0"/>
                        <a:pt x="253" y="0"/>
                      </a:cubicBezTo>
                      <a:close/>
                      <a:moveTo>
                        <a:pt x="206" y="439"/>
                      </a:moveTo>
                      <a:cubicBezTo>
                        <a:pt x="38" y="293"/>
                        <a:pt x="38" y="293"/>
                        <a:pt x="38" y="293"/>
                      </a:cubicBezTo>
                      <a:cubicBezTo>
                        <a:pt x="81" y="244"/>
                        <a:pt x="81" y="244"/>
                        <a:pt x="81" y="244"/>
                      </a:cubicBezTo>
                      <a:cubicBezTo>
                        <a:pt x="201" y="351"/>
                        <a:pt x="201" y="351"/>
                        <a:pt x="201" y="351"/>
                      </a:cubicBezTo>
                      <a:cubicBezTo>
                        <a:pt x="409" y="115"/>
                        <a:pt x="409" y="115"/>
                        <a:pt x="409" y="115"/>
                      </a:cubicBezTo>
                      <a:cubicBezTo>
                        <a:pt x="455" y="156"/>
                        <a:pt x="455" y="156"/>
                        <a:pt x="455" y="156"/>
                      </a:cubicBezTo>
                      <a:lnTo>
                        <a:pt x="206" y="4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63500" dist="12700" dir="5400000" algn="ctr" rotWithShape="0">
                    <a:prstClr val="black">
                      <a:alpha val="20000"/>
                    </a:prstClr>
                  </a:outerShdw>
                </a:effectLst>
              </p:spPr>
              <p:txBody>
                <a:bodyPr/>
                <a:lstStyle/>
                <a:p>
                  <a:endParaRPr lang="en-US">
                    <a:solidFill>
                      <a:srgbClr val="8D8D8D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</p:grpSp>
      </p:grpSp>
      <p:grpSp>
        <p:nvGrpSpPr>
          <p:cNvPr id="41" name="Group 40"/>
          <p:cNvGrpSpPr/>
          <p:nvPr/>
        </p:nvGrpSpPr>
        <p:grpSpPr>
          <a:xfrm>
            <a:off x="405855" y="3446827"/>
            <a:ext cx="701304" cy="1036179"/>
            <a:chOff x="524854" y="3271567"/>
            <a:chExt cx="701304" cy="1036179"/>
          </a:xfrm>
          <a:effectLst/>
        </p:grpSpPr>
        <p:sp>
          <p:nvSpPr>
            <p:cNvPr id="42" name="Rectangle 41"/>
            <p:cNvSpPr/>
            <p:nvPr/>
          </p:nvSpPr>
          <p:spPr>
            <a:xfrm>
              <a:off x="524854" y="3948047"/>
              <a:ext cx="701304" cy="359699"/>
            </a:xfrm>
            <a:prstGeom prst="rect">
              <a:avLst/>
            </a:prstGeom>
          </p:spPr>
          <p:txBody>
            <a:bodyPr wrap="square" lIns="51419" tIns="25710" rIns="51419" bIns="25710" anchor="t">
              <a:spAutoFit/>
            </a:bodyPr>
            <a:lstStyle/>
            <a:p>
              <a:pPr algn="ctr" defTabSz="570489">
                <a:defRPr/>
              </a:pPr>
              <a:r>
                <a:rPr lang="en-US" sz="1000" kern="0" dirty="0">
                  <a:solidFill>
                    <a:srgbClr val="8D8D8D"/>
                  </a:solidFill>
                  <a:latin typeface="CiscoSansTT Light"/>
                  <a:ea typeface="Apple LiGothic Medium"/>
                  <a:cs typeface="CiscoSansTT Light"/>
                </a:rPr>
                <a:t>Social Media</a:t>
              </a: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89681" y="3271567"/>
              <a:ext cx="571649" cy="571500"/>
              <a:chOff x="589681" y="3271567"/>
              <a:chExt cx="571649" cy="571500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89681" y="3271567"/>
                <a:ext cx="571649" cy="5715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721"/>
                <a:endParaRPr lang="en-US" sz="1400" kern="0" dirty="0">
                  <a:solidFill>
                    <a:srgbClr val="8D8D8D"/>
                  </a:solidFill>
                  <a:latin typeface="CiscoSansTT Light"/>
                  <a:cs typeface="CiscoSansTT Light"/>
                </a:endParaRPr>
              </a:p>
            </p:txBody>
          </p:sp>
          <p:sp>
            <p:nvSpPr>
              <p:cNvPr id="45" name="Freeform 6"/>
              <p:cNvSpPr>
                <a:spLocks/>
              </p:cNvSpPr>
              <p:nvPr/>
            </p:nvSpPr>
            <p:spPr bwMode="auto">
              <a:xfrm>
                <a:off x="691940" y="3376149"/>
                <a:ext cx="311717" cy="339236"/>
              </a:xfrm>
              <a:custGeom>
                <a:avLst/>
                <a:gdLst>
                  <a:gd name="T0" fmla="*/ 189 w 235"/>
                  <a:gd name="T1" fmla="*/ 165 h 256"/>
                  <a:gd name="T2" fmla="*/ 164 w 235"/>
                  <a:gd name="T3" fmla="*/ 173 h 256"/>
                  <a:gd name="T4" fmla="*/ 92 w 235"/>
                  <a:gd name="T5" fmla="*/ 131 h 256"/>
                  <a:gd name="T6" fmla="*/ 92 w 235"/>
                  <a:gd name="T7" fmla="*/ 128 h 256"/>
                  <a:gd name="T8" fmla="*/ 92 w 235"/>
                  <a:gd name="T9" fmla="*/ 125 h 256"/>
                  <a:gd name="T10" fmla="*/ 164 w 235"/>
                  <a:gd name="T11" fmla="*/ 84 h 256"/>
                  <a:gd name="T12" fmla="*/ 189 w 235"/>
                  <a:gd name="T13" fmla="*/ 92 h 256"/>
                  <a:gd name="T14" fmla="*/ 235 w 235"/>
                  <a:gd name="T15" fmla="*/ 46 h 256"/>
                  <a:gd name="T16" fmla="*/ 189 w 235"/>
                  <a:gd name="T17" fmla="*/ 0 h 256"/>
                  <a:gd name="T18" fmla="*/ 144 w 235"/>
                  <a:gd name="T19" fmla="*/ 46 h 256"/>
                  <a:gd name="T20" fmla="*/ 144 w 235"/>
                  <a:gd name="T21" fmla="*/ 49 h 256"/>
                  <a:gd name="T22" fmla="*/ 72 w 235"/>
                  <a:gd name="T23" fmla="*/ 90 h 256"/>
                  <a:gd name="T24" fmla="*/ 46 w 235"/>
                  <a:gd name="T25" fmla="*/ 83 h 256"/>
                  <a:gd name="T26" fmla="*/ 0 w 235"/>
                  <a:gd name="T27" fmla="*/ 128 h 256"/>
                  <a:gd name="T28" fmla="*/ 46 w 235"/>
                  <a:gd name="T29" fmla="*/ 174 h 256"/>
                  <a:gd name="T30" fmla="*/ 72 w 235"/>
                  <a:gd name="T31" fmla="*/ 166 h 256"/>
                  <a:gd name="T32" fmla="*/ 144 w 235"/>
                  <a:gd name="T33" fmla="*/ 208 h 256"/>
                  <a:gd name="T34" fmla="*/ 144 w 235"/>
                  <a:gd name="T35" fmla="*/ 211 h 256"/>
                  <a:gd name="T36" fmla="*/ 189 w 235"/>
                  <a:gd name="T37" fmla="*/ 256 h 256"/>
                  <a:gd name="T38" fmla="*/ 235 w 235"/>
                  <a:gd name="T39" fmla="*/ 211 h 256"/>
                  <a:gd name="T40" fmla="*/ 189 w 235"/>
                  <a:gd name="T41" fmla="*/ 165 h 2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5" h="256">
                    <a:moveTo>
                      <a:pt x="189" y="165"/>
                    </a:moveTo>
                    <a:cubicBezTo>
                      <a:pt x="180" y="165"/>
                      <a:pt x="171" y="168"/>
                      <a:pt x="164" y="173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2" y="130"/>
                      <a:pt x="92" y="129"/>
                      <a:pt x="92" y="128"/>
                    </a:cubicBezTo>
                    <a:cubicBezTo>
                      <a:pt x="92" y="127"/>
                      <a:pt x="92" y="126"/>
                      <a:pt x="92" y="125"/>
                    </a:cubicBezTo>
                    <a:cubicBezTo>
                      <a:pt x="164" y="84"/>
                      <a:pt x="164" y="84"/>
                      <a:pt x="164" y="84"/>
                    </a:cubicBezTo>
                    <a:cubicBezTo>
                      <a:pt x="171" y="89"/>
                      <a:pt x="180" y="92"/>
                      <a:pt x="189" y="92"/>
                    </a:cubicBezTo>
                    <a:cubicBezTo>
                      <a:pt x="215" y="92"/>
                      <a:pt x="235" y="71"/>
                      <a:pt x="235" y="46"/>
                    </a:cubicBezTo>
                    <a:cubicBezTo>
                      <a:pt x="235" y="21"/>
                      <a:pt x="215" y="0"/>
                      <a:pt x="189" y="0"/>
                    </a:cubicBezTo>
                    <a:cubicBezTo>
                      <a:pt x="164" y="0"/>
                      <a:pt x="144" y="21"/>
                      <a:pt x="144" y="46"/>
                    </a:cubicBezTo>
                    <a:cubicBezTo>
                      <a:pt x="144" y="47"/>
                      <a:pt x="144" y="48"/>
                      <a:pt x="144" y="49"/>
                    </a:cubicBezTo>
                    <a:cubicBezTo>
                      <a:pt x="72" y="90"/>
                      <a:pt x="72" y="90"/>
                      <a:pt x="72" y="90"/>
                    </a:cubicBezTo>
                    <a:cubicBezTo>
                      <a:pt x="64" y="85"/>
                      <a:pt x="56" y="83"/>
                      <a:pt x="46" y="83"/>
                    </a:cubicBezTo>
                    <a:cubicBezTo>
                      <a:pt x="21" y="83"/>
                      <a:pt x="0" y="103"/>
                      <a:pt x="0" y="128"/>
                    </a:cubicBezTo>
                    <a:cubicBezTo>
                      <a:pt x="0" y="153"/>
                      <a:pt x="21" y="174"/>
                      <a:pt x="46" y="174"/>
                    </a:cubicBezTo>
                    <a:cubicBezTo>
                      <a:pt x="56" y="174"/>
                      <a:pt x="64" y="171"/>
                      <a:pt x="72" y="166"/>
                    </a:cubicBezTo>
                    <a:cubicBezTo>
                      <a:pt x="144" y="208"/>
                      <a:pt x="144" y="208"/>
                      <a:pt x="144" y="208"/>
                    </a:cubicBezTo>
                    <a:cubicBezTo>
                      <a:pt x="144" y="209"/>
                      <a:pt x="144" y="210"/>
                      <a:pt x="144" y="211"/>
                    </a:cubicBezTo>
                    <a:cubicBezTo>
                      <a:pt x="144" y="236"/>
                      <a:pt x="164" y="256"/>
                      <a:pt x="189" y="256"/>
                    </a:cubicBezTo>
                    <a:cubicBezTo>
                      <a:pt x="215" y="256"/>
                      <a:pt x="235" y="236"/>
                      <a:pt x="235" y="211"/>
                    </a:cubicBezTo>
                    <a:cubicBezTo>
                      <a:pt x="235" y="185"/>
                      <a:pt x="215" y="165"/>
                      <a:pt x="189" y="1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8D8D8D"/>
                  </a:solidFill>
                  <a:latin typeface="CiscoSansTT Light"/>
                  <a:cs typeface="CiscoSansTT Light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2450144" y="3446827"/>
            <a:ext cx="701304" cy="1036179"/>
            <a:chOff x="2569143" y="3271567"/>
            <a:chExt cx="701304" cy="1036179"/>
          </a:xfrm>
          <a:effectLst/>
        </p:grpSpPr>
        <p:sp>
          <p:nvSpPr>
            <p:cNvPr id="47" name="Rectangle 46"/>
            <p:cNvSpPr/>
            <p:nvPr/>
          </p:nvSpPr>
          <p:spPr>
            <a:xfrm>
              <a:off x="2569143" y="3948047"/>
              <a:ext cx="701304" cy="359699"/>
            </a:xfrm>
            <a:prstGeom prst="rect">
              <a:avLst/>
            </a:prstGeom>
          </p:spPr>
          <p:txBody>
            <a:bodyPr wrap="square" lIns="51419" tIns="25710" rIns="51419" bIns="25710" anchor="t">
              <a:spAutoFit/>
            </a:bodyPr>
            <a:lstStyle/>
            <a:p>
              <a:pPr algn="ctr" defTabSz="570489">
                <a:defRPr/>
              </a:pPr>
              <a:r>
                <a:rPr lang="en-US" sz="1000" kern="0" dirty="0">
                  <a:solidFill>
                    <a:srgbClr val="8D8D8D"/>
                  </a:solidFill>
                  <a:latin typeface="CiscoSansTT Light"/>
                  <a:ea typeface="Apple LiGothic Medium"/>
                  <a:cs typeface="CiscoSansTT Light"/>
                </a:rPr>
                <a:t>Mobile Apps</a:t>
              </a: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633970" y="3271567"/>
              <a:ext cx="571649" cy="571500"/>
              <a:chOff x="2633970" y="3271567"/>
              <a:chExt cx="571649" cy="571500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2633970" y="3271567"/>
                <a:ext cx="571649" cy="571500"/>
              </a:xfrm>
              <a:prstGeom prst="ellipse">
                <a:avLst/>
              </a:prstGeom>
              <a:solidFill>
                <a:schemeClr val="accent6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342721"/>
                <a:endParaRPr lang="en-US" sz="1400" kern="0" dirty="0">
                  <a:solidFill>
                    <a:srgbClr val="8D8D8D"/>
                  </a:solidFill>
                  <a:latin typeface="CiscoSansTT Light"/>
                  <a:cs typeface="CiscoSansTT Light"/>
                </a:endParaRPr>
              </a:p>
            </p:txBody>
          </p:sp>
          <p:grpSp>
            <p:nvGrpSpPr>
              <p:cNvPr id="50" name="Group 49"/>
              <p:cNvGrpSpPr/>
              <p:nvPr/>
            </p:nvGrpSpPr>
            <p:grpSpPr>
              <a:xfrm>
                <a:off x="2830142" y="3382693"/>
                <a:ext cx="179306" cy="354716"/>
                <a:chOff x="1034822" y="4113420"/>
                <a:chExt cx="218832" cy="432907"/>
              </a:xfrm>
            </p:grpSpPr>
            <p:sp>
              <p:nvSpPr>
                <p:cNvPr id="51" name="Freeform 7"/>
                <p:cNvSpPr>
                  <a:spLocks noEditPoints="1"/>
                </p:cNvSpPr>
                <p:nvPr/>
              </p:nvSpPr>
              <p:spPr bwMode="auto">
                <a:xfrm>
                  <a:off x="1034822" y="4113420"/>
                  <a:ext cx="218832" cy="432907"/>
                </a:xfrm>
                <a:custGeom>
                  <a:avLst/>
                  <a:gdLst/>
                  <a:ahLst/>
                  <a:cxnLst>
                    <a:cxn ang="0">
                      <a:pos x="478" y="0"/>
                    </a:cxn>
                    <a:cxn ang="0">
                      <a:pos x="48" y="0"/>
                    </a:cxn>
                    <a:cxn ang="0">
                      <a:pos x="0" y="48"/>
                    </a:cxn>
                    <a:cxn ang="0">
                      <a:pos x="0" y="992"/>
                    </a:cxn>
                    <a:cxn ang="0">
                      <a:pos x="48" y="1040"/>
                    </a:cxn>
                    <a:cxn ang="0">
                      <a:pos x="478" y="1040"/>
                    </a:cxn>
                    <a:cxn ang="0">
                      <a:pos x="526" y="992"/>
                    </a:cxn>
                    <a:cxn ang="0">
                      <a:pos x="526" y="48"/>
                    </a:cxn>
                    <a:cxn ang="0">
                      <a:pos x="478" y="0"/>
                    </a:cxn>
                    <a:cxn ang="0">
                      <a:pos x="195" y="75"/>
                    </a:cxn>
                    <a:cxn ang="0">
                      <a:pos x="331" y="75"/>
                    </a:cxn>
                    <a:cxn ang="0">
                      <a:pos x="340" y="82"/>
                    </a:cxn>
                    <a:cxn ang="0">
                      <a:pos x="331" y="89"/>
                    </a:cxn>
                    <a:cxn ang="0">
                      <a:pos x="195" y="89"/>
                    </a:cxn>
                    <a:cxn ang="0">
                      <a:pos x="186" y="82"/>
                    </a:cxn>
                    <a:cxn ang="0">
                      <a:pos x="195" y="75"/>
                    </a:cxn>
                    <a:cxn ang="0">
                      <a:pos x="263" y="999"/>
                    </a:cxn>
                    <a:cxn ang="0">
                      <a:pos x="207" y="943"/>
                    </a:cxn>
                    <a:cxn ang="0">
                      <a:pos x="263" y="887"/>
                    </a:cxn>
                    <a:cxn ang="0">
                      <a:pos x="319" y="943"/>
                    </a:cxn>
                    <a:cxn ang="0">
                      <a:pos x="263" y="999"/>
                    </a:cxn>
                    <a:cxn ang="0">
                      <a:pos x="473" y="817"/>
                    </a:cxn>
                    <a:cxn ang="0">
                      <a:pos x="53" y="817"/>
                    </a:cxn>
                    <a:cxn ang="0">
                      <a:pos x="53" y="131"/>
                    </a:cxn>
                    <a:cxn ang="0">
                      <a:pos x="473" y="131"/>
                    </a:cxn>
                    <a:cxn ang="0">
                      <a:pos x="473" y="817"/>
                    </a:cxn>
                    <a:cxn ang="0">
                      <a:pos x="263" y="899"/>
                    </a:cxn>
                    <a:cxn ang="0">
                      <a:pos x="219" y="943"/>
                    </a:cxn>
                    <a:cxn ang="0">
                      <a:pos x="263" y="987"/>
                    </a:cxn>
                    <a:cxn ang="0">
                      <a:pos x="307" y="943"/>
                    </a:cxn>
                    <a:cxn ang="0">
                      <a:pos x="263" y="899"/>
                    </a:cxn>
                  </a:cxnLst>
                  <a:rect l="0" t="0" r="r" b="b"/>
                  <a:pathLst>
                    <a:path w="526" h="1040">
                      <a:moveTo>
                        <a:pt x="478" y="0"/>
                      </a:moveTo>
                      <a:cubicBezTo>
                        <a:pt x="48" y="0"/>
                        <a:pt x="48" y="0"/>
                        <a:pt x="48" y="0"/>
                      </a:cubicBezTo>
                      <a:cubicBezTo>
                        <a:pt x="22" y="0"/>
                        <a:pt x="0" y="21"/>
                        <a:pt x="0" y="48"/>
                      </a:cubicBezTo>
                      <a:cubicBezTo>
                        <a:pt x="0" y="992"/>
                        <a:pt x="0" y="992"/>
                        <a:pt x="0" y="992"/>
                      </a:cubicBezTo>
                      <a:cubicBezTo>
                        <a:pt x="0" y="1019"/>
                        <a:pt x="22" y="1040"/>
                        <a:pt x="48" y="1040"/>
                      </a:cubicBezTo>
                      <a:cubicBezTo>
                        <a:pt x="478" y="1040"/>
                        <a:pt x="478" y="1040"/>
                        <a:pt x="478" y="1040"/>
                      </a:cubicBezTo>
                      <a:cubicBezTo>
                        <a:pt x="504" y="1040"/>
                        <a:pt x="526" y="1019"/>
                        <a:pt x="526" y="992"/>
                      </a:cubicBezTo>
                      <a:cubicBezTo>
                        <a:pt x="526" y="48"/>
                        <a:pt x="526" y="48"/>
                        <a:pt x="526" y="48"/>
                      </a:cubicBezTo>
                      <a:cubicBezTo>
                        <a:pt x="526" y="21"/>
                        <a:pt x="504" y="0"/>
                        <a:pt x="478" y="0"/>
                      </a:cubicBezTo>
                      <a:close/>
                      <a:moveTo>
                        <a:pt x="195" y="75"/>
                      </a:moveTo>
                      <a:cubicBezTo>
                        <a:pt x="331" y="75"/>
                        <a:pt x="331" y="75"/>
                        <a:pt x="331" y="75"/>
                      </a:cubicBezTo>
                      <a:cubicBezTo>
                        <a:pt x="335" y="75"/>
                        <a:pt x="340" y="79"/>
                        <a:pt x="340" y="82"/>
                      </a:cubicBezTo>
                      <a:cubicBezTo>
                        <a:pt x="340" y="87"/>
                        <a:pt x="335" y="89"/>
                        <a:pt x="331" y="89"/>
                      </a:cubicBezTo>
                      <a:cubicBezTo>
                        <a:pt x="195" y="89"/>
                        <a:pt x="195" y="89"/>
                        <a:pt x="195" y="89"/>
                      </a:cubicBezTo>
                      <a:cubicBezTo>
                        <a:pt x="189" y="89"/>
                        <a:pt x="186" y="87"/>
                        <a:pt x="186" y="82"/>
                      </a:cubicBezTo>
                      <a:cubicBezTo>
                        <a:pt x="186" y="79"/>
                        <a:pt x="189" y="75"/>
                        <a:pt x="195" y="75"/>
                      </a:cubicBezTo>
                      <a:close/>
                      <a:moveTo>
                        <a:pt x="263" y="999"/>
                      </a:moveTo>
                      <a:cubicBezTo>
                        <a:pt x="232" y="999"/>
                        <a:pt x="207" y="974"/>
                        <a:pt x="207" y="943"/>
                      </a:cubicBezTo>
                      <a:cubicBezTo>
                        <a:pt x="207" y="912"/>
                        <a:pt x="232" y="887"/>
                        <a:pt x="263" y="887"/>
                      </a:cubicBezTo>
                      <a:cubicBezTo>
                        <a:pt x="294" y="887"/>
                        <a:pt x="319" y="912"/>
                        <a:pt x="319" y="943"/>
                      </a:cubicBezTo>
                      <a:cubicBezTo>
                        <a:pt x="319" y="974"/>
                        <a:pt x="294" y="999"/>
                        <a:pt x="263" y="999"/>
                      </a:cubicBezTo>
                      <a:close/>
                      <a:moveTo>
                        <a:pt x="473" y="817"/>
                      </a:moveTo>
                      <a:cubicBezTo>
                        <a:pt x="53" y="817"/>
                        <a:pt x="53" y="817"/>
                        <a:pt x="53" y="817"/>
                      </a:cubicBezTo>
                      <a:cubicBezTo>
                        <a:pt x="53" y="131"/>
                        <a:pt x="53" y="131"/>
                        <a:pt x="53" y="131"/>
                      </a:cubicBezTo>
                      <a:cubicBezTo>
                        <a:pt x="473" y="131"/>
                        <a:pt x="473" y="131"/>
                        <a:pt x="473" y="131"/>
                      </a:cubicBezTo>
                      <a:lnTo>
                        <a:pt x="473" y="817"/>
                      </a:lnTo>
                      <a:close/>
                      <a:moveTo>
                        <a:pt x="263" y="899"/>
                      </a:moveTo>
                      <a:cubicBezTo>
                        <a:pt x="239" y="899"/>
                        <a:pt x="219" y="918"/>
                        <a:pt x="219" y="943"/>
                      </a:cubicBezTo>
                      <a:cubicBezTo>
                        <a:pt x="219" y="967"/>
                        <a:pt x="239" y="987"/>
                        <a:pt x="263" y="987"/>
                      </a:cubicBezTo>
                      <a:cubicBezTo>
                        <a:pt x="287" y="987"/>
                        <a:pt x="307" y="967"/>
                        <a:pt x="307" y="943"/>
                      </a:cubicBezTo>
                      <a:cubicBezTo>
                        <a:pt x="307" y="918"/>
                        <a:pt x="287" y="899"/>
                        <a:pt x="263" y="8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rgbClr val="8D8D8D"/>
                    </a:solidFill>
                    <a:latin typeface="CiscoSansTT Light"/>
                    <a:cs typeface="CiscoSansTT Light"/>
                  </a:endParaRPr>
                </a:p>
              </p:txBody>
            </p:sp>
            <p:sp>
              <p:nvSpPr>
                <p:cNvPr id="52" name="Freeform 7"/>
                <p:cNvSpPr>
                  <a:spLocks noEditPoints="1"/>
                </p:cNvSpPr>
                <p:nvPr/>
              </p:nvSpPr>
              <p:spPr bwMode="auto">
                <a:xfrm>
                  <a:off x="1085232" y="4237283"/>
                  <a:ext cx="118013" cy="118208"/>
                </a:xfrm>
                <a:custGeom>
                  <a:avLst/>
                  <a:gdLst/>
                  <a:ahLst/>
                  <a:cxnLst>
                    <a:cxn ang="0">
                      <a:pos x="253" y="0"/>
                    </a:cxn>
                    <a:cxn ang="0">
                      <a:pos x="0" y="255"/>
                    </a:cxn>
                    <a:cxn ang="0">
                      <a:pos x="253" y="508"/>
                    </a:cxn>
                    <a:cxn ang="0">
                      <a:pos x="507" y="255"/>
                    </a:cxn>
                    <a:cxn ang="0">
                      <a:pos x="253" y="0"/>
                    </a:cxn>
                    <a:cxn ang="0">
                      <a:pos x="206" y="439"/>
                    </a:cxn>
                    <a:cxn ang="0">
                      <a:pos x="38" y="293"/>
                    </a:cxn>
                    <a:cxn ang="0">
                      <a:pos x="81" y="244"/>
                    </a:cxn>
                    <a:cxn ang="0">
                      <a:pos x="201" y="351"/>
                    </a:cxn>
                    <a:cxn ang="0">
                      <a:pos x="409" y="115"/>
                    </a:cxn>
                    <a:cxn ang="0">
                      <a:pos x="455" y="156"/>
                    </a:cxn>
                    <a:cxn ang="0">
                      <a:pos x="206" y="439"/>
                    </a:cxn>
                  </a:cxnLst>
                  <a:rect l="0" t="0" r="r" b="b"/>
                  <a:pathLst>
                    <a:path w="507" h="508">
                      <a:moveTo>
                        <a:pt x="253" y="0"/>
                      </a:moveTo>
                      <a:cubicBezTo>
                        <a:pt x="114" y="0"/>
                        <a:pt x="0" y="115"/>
                        <a:pt x="0" y="255"/>
                      </a:cubicBezTo>
                      <a:cubicBezTo>
                        <a:pt x="0" y="395"/>
                        <a:pt x="114" y="508"/>
                        <a:pt x="253" y="508"/>
                      </a:cubicBezTo>
                      <a:cubicBezTo>
                        <a:pt x="393" y="508"/>
                        <a:pt x="507" y="395"/>
                        <a:pt x="507" y="255"/>
                      </a:cubicBezTo>
                      <a:cubicBezTo>
                        <a:pt x="507" y="115"/>
                        <a:pt x="393" y="0"/>
                        <a:pt x="253" y="0"/>
                      </a:cubicBezTo>
                      <a:close/>
                      <a:moveTo>
                        <a:pt x="206" y="439"/>
                      </a:moveTo>
                      <a:cubicBezTo>
                        <a:pt x="38" y="293"/>
                        <a:pt x="38" y="293"/>
                        <a:pt x="38" y="293"/>
                      </a:cubicBezTo>
                      <a:cubicBezTo>
                        <a:pt x="81" y="244"/>
                        <a:pt x="81" y="244"/>
                        <a:pt x="81" y="244"/>
                      </a:cubicBezTo>
                      <a:cubicBezTo>
                        <a:pt x="201" y="351"/>
                        <a:pt x="201" y="351"/>
                        <a:pt x="201" y="351"/>
                      </a:cubicBezTo>
                      <a:cubicBezTo>
                        <a:pt x="409" y="115"/>
                        <a:pt x="409" y="115"/>
                        <a:pt x="409" y="115"/>
                      </a:cubicBezTo>
                      <a:cubicBezTo>
                        <a:pt x="455" y="156"/>
                        <a:pt x="455" y="156"/>
                        <a:pt x="455" y="156"/>
                      </a:cubicBezTo>
                      <a:lnTo>
                        <a:pt x="206" y="4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rgbClr val="8D8D8D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</p:grpSp>
      </p:grpSp>
      <p:sp>
        <p:nvSpPr>
          <p:cNvPr id="53" name="Rectangle 52"/>
          <p:cNvSpPr/>
          <p:nvPr/>
        </p:nvSpPr>
        <p:spPr>
          <a:xfrm>
            <a:off x="1350104" y="4123319"/>
            <a:ext cx="832378" cy="359699"/>
          </a:xfrm>
          <a:prstGeom prst="rect">
            <a:avLst/>
          </a:prstGeom>
        </p:spPr>
        <p:txBody>
          <a:bodyPr wrap="square" lIns="51419" tIns="25710" rIns="51419" bIns="25710" anchor="t">
            <a:spAutoFit/>
          </a:bodyPr>
          <a:lstStyle/>
          <a:p>
            <a:pPr algn="ctr" defTabSz="570489">
              <a:defRPr/>
            </a:pPr>
            <a:r>
              <a:rPr lang="en-US" sz="1000" kern="0" dirty="0">
                <a:solidFill>
                  <a:srgbClr val="8D8D8D"/>
                </a:solidFill>
                <a:latin typeface="CiscoSansTT Light"/>
                <a:ea typeface="Apple LiGothic Medium"/>
                <a:cs typeface="CiscoSansTT Light"/>
              </a:rPr>
              <a:t>OS</a:t>
            </a:r>
          </a:p>
          <a:p>
            <a:pPr algn="ctr" defTabSz="570489">
              <a:defRPr/>
            </a:pPr>
            <a:r>
              <a:rPr lang="en-US" sz="1000" kern="0" dirty="0">
                <a:solidFill>
                  <a:srgbClr val="8D8D8D"/>
                </a:solidFill>
                <a:latin typeface="CiscoSansTT Light"/>
                <a:ea typeface="Apple LiGothic Medium"/>
                <a:cs typeface="CiscoSansTT Light"/>
              </a:rPr>
              <a:t>Updates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1480468" y="3446828"/>
            <a:ext cx="571649" cy="571501"/>
            <a:chOff x="1599465" y="3271567"/>
            <a:chExt cx="571649" cy="571500"/>
          </a:xfrm>
          <a:effectLst/>
        </p:grpSpPr>
        <p:sp>
          <p:nvSpPr>
            <p:cNvPr id="55" name="Oval 54"/>
            <p:cNvSpPr/>
            <p:nvPr/>
          </p:nvSpPr>
          <p:spPr>
            <a:xfrm>
              <a:off x="1599465" y="3271567"/>
              <a:ext cx="571649" cy="571500"/>
            </a:xfrm>
            <a:prstGeom prst="ellipse">
              <a:avLst/>
            </a:prstGeom>
            <a:solidFill>
              <a:schemeClr val="accent6"/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83" tIns="34292" rIns="68583" bIns="3429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342721"/>
              <a:endParaRPr lang="en-US" sz="1400" kern="0" dirty="0">
                <a:solidFill>
                  <a:srgbClr val="8D8D8D"/>
                </a:solidFill>
                <a:latin typeface="CiscoSansTT Light"/>
                <a:cs typeface="CiscoSansTT Light"/>
              </a:endParaRP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1684560" y="3354872"/>
              <a:ext cx="401460" cy="401460"/>
              <a:chOff x="1876019" y="11280267"/>
              <a:chExt cx="535140" cy="53528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978376" y="11389002"/>
                <a:ext cx="324622" cy="324707"/>
                <a:chOff x="683447" y="1594256"/>
                <a:chExt cx="203000" cy="203000"/>
              </a:xfrm>
            </p:grpSpPr>
            <p:grpSp>
              <p:nvGrpSpPr>
                <p:cNvPr id="67" name="Group 10"/>
                <p:cNvGrpSpPr>
                  <a:grpSpLocks noChangeAspect="1"/>
                </p:cNvGrpSpPr>
                <p:nvPr/>
              </p:nvGrpSpPr>
              <p:grpSpPr bwMode="auto">
                <a:xfrm>
                  <a:off x="732988" y="1643074"/>
                  <a:ext cx="103873" cy="136517"/>
                  <a:chOff x="2630" y="1568"/>
                  <a:chExt cx="245" cy="322"/>
                </a:xfrm>
                <a:solidFill>
                  <a:schemeClr val="bg1"/>
                </a:solidFill>
              </p:grpSpPr>
              <p:sp>
                <p:nvSpPr>
                  <p:cNvPr id="69" name="Freeform 11"/>
                  <p:cNvSpPr>
                    <a:spLocks/>
                  </p:cNvSpPr>
                  <p:nvPr/>
                </p:nvSpPr>
                <p:spPr bwMode="auto">
                  <a:xfrm>
                    <a:off x="2680" y="1568"/>
                    <a:ext cx="146" cy="187"/>
                  </a:xfrm>
                  <a:custGeom>
                    <a:avLst/>
                    <a:gdLst>
                      <a:gd name="T0" fmla="*/ 7 w 62"/>
                      <a:gd name="T1" fmla="*/ 61 h 79"/>
                      <a:gd name="T2" fmla="*/ 31 w 62"/>
                      <a:gd name="T3" fmla="*/ 79 h 79"/>
                      <a:gd name="T4" fmla="*/ 55 w 62"/>
                      <a:gd name="T5" fmla="*/ 61 h 79"/>
                      <a:gd name="T6" fmla="*/ 59 w 62"/>
                      <a:gd name="T7" fmla="*/ 44 h 79"/>
                      <a:gd name="T8" fmla="*/ 56 w 62"/>
                      <a:gd name="T9" fmla="*/ 16 h 79"/>
                      <a:gd name="T10" fmla="*/ 31 w 62"/>
                      <a:gd name="T11" fmla="*/ 0 h 79"/>
                      <a:gd name="T12" fmla="*/ 6 w 62"/>
                      <a:gd name="T13" fmla="*/ 16 h 79"/>
                      <a:gd name="T14" fmla="*/ 3 w 62"/>
                      <a:gd name="T15" fmla="*/ 44 h 79"/>
                      <a:gd name="T16" fmla="*/ 7 w 62"/>
                      <a:gd name="T17" fmla="*/ 61 h 79"/>
                      <a:gd name="T18" fmla="*/ 7 w 62"/>
                      <a:gd name="T19" fmla="*/ 61 h 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62" h="79">
                        <a:moveTo>
                          <a:pt x="7" y="61"/>
                        </a:moveTo>
                        <a:cubicBezTo>
                          <a:pt x="10" y="72"/>
                          <a:pt x="20" y="79"/>
                          <a:pt x="31" y="79"/>
                        </a:cubicBezTo>
                        <a:cubicBezTo>
                          <a:pt x="42" y="79"/>
                          <a:pt x="52" y="72"/>
                          <a:pt x="55" y="61"/>
                        </a:cubicBezTo>
                        <a:cubicBezTo>
                          <a:pt x="59" y="44"/>
                          <a:pt x="59" y="44"/>
                          <a:pt x="59" y="44"/>
                        </a:cubicBezTo>
                        <a:cubicBezTo>
                          <a:pt x="62" y="34"/>
                          <a:pt x="61" y="24"/>
                          <a:pt x="56" y="16"/>
                        </a:cubicBezTo>
                        <a:cubicBezTo>
                          <a:pt x="51" y="6"/>
                          <a:pt x="42" y="0"/>
                          <a:pt x="31" y="0"/>
                        </a:cubicBezTo>
                        <a:cubicBezTo>
                          <a:pt x="20" y="0"/>
                          <a:pt x="11" y="6"/>
                          <a:pt x="6" y="16"/>
                        </a:cubicBezTo>
                        <a:cubicBezTo>
                          <a:pt x="1" y="24"/>
                          <a:pt x="0" y="34"/>
                          <a:pt x="3" y="44"/>
                        </a:cubicBezTo>
                        <a:cubicBezTo>
                          <a:pt x="7" y="61"/>
                          <a:pt x="7" y="61"/>
                          <a:pt x="7" y="61"/>
                        </a:cubicBezTo>
                        <a:cubicBezTo>
                          <a:pt x="7" y="61"/>
                          <a:pt x="7" y="61"/>
                          <a:pt x="7" y="61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ffectLst/>
                  <a:extLst/>
                </p:spPr>
                <p:txBody>
                  <a:bodyPr/>
                  <a:lstStyle/>
                  <a:p>
                    <a:endParaRPr lang="en-US">
                      <a:solidFill>
                        <a:srgbClr val="8D8D8D"/>
                      </a:solidFill>
                      <a:latin typeface="CiscoSansTT Light"/>
                      <a:cs typeface="CiscoSansTT Light"/>
                    </a:endParaRPr>
                  </a:p>
                </p:txBody>
              </p:sp>
              <p:sp>
                <p:nvSpPr>
                  <p:cNvPr id="70" name="Freeform 12"/>
                  <p:cNvSpPr>
                    <a:spLocks/>
                  </p:cNvSpPr>
                  <p:nvPr/>
                </p:nvSpPr>
                <p:spPr bwMode="auto">
                  <a:xfrm>
                    <a:off x="2630" y="1790"/>
                    <a:ext cx="245" cy="100"/>
                  </a:xfrm>
                  <a:custGeom>
                    <a:avLst/>
                    <a:gdLst>
                      <a:gd name="T0" fmla="*/ 56 w 114"/>
                      <a:gd name="T1" fmla="*/ 0 h 35"/>
                      <a:gd name="T2" fmla="*/ 2 w 114"/>
                      <a:gd name="T3" fmla="*/ 12 h 35"/>
                      <a:gd name="T4" fmla="*/ 0 w 114"/>
                      <a:gd name="T5" fmla="*/ 35 h 35"/>
                      <a:gd name="T6" fmla="*/ 114 w 114"/>
                      <a:gd name="T7" fmla="*/ 35 h 35"/>
                      <a:gd name="T8" fmla="*/ 111 w 114"/>
                      <a:gd name="T9" fmla="*/ 12 h 35"/>
                      <a:gd name="T10" fmla="*/ 56 w 114"/>
                      <a:gd name="T11" fmla="*/ 0 h 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4" h="35">
                        <a:moveTo>
                          <a:pt x="56" y="0"/>
                        </a:moveTo>
                        <a:cubicBezTo>
                          <a:pt x="33" y="0"/>
                          <a:pt x="20" y="4"/>
                          <a:pt x="2" y="12"/>
                        </a:cubicBezTo>
                        <a:cubicBezTo>
                          <a:pt x="2" y="12"/>
                          <a:pt x="1" y="21"/>
                          <a:pt x="0" y="35"/>
                        </a:cubicBezTo>
                        <a:cubicBezTo>
                          <a:pt x="114" y="35"/>
                          <a:pt x="114" y="35"/>
                          <a:pt x="114" y="35"/>
                        </a:cubicBezTo>
                        <a:cubicBezTo>
                          <a:pt x="111" y="12"/>
                          <a:pt x="111" y="12"/>
                          <a:pt x="111" y="12"/>
                        </a:cubicBezTo>
                        <a:cubicBezTo>
                          <a:pt x="93" y="4"/>
                          <a:pt x="80" y="0"/>
                          <a:pt x="5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500">
                      <a:solidFill>
                        <a:srgbClr val="8D8D8D"/>
                      </a:solidFill>
                      <a:latin typeface="CiscoSansTT Light"/>
                      <a:cs typeface="CiscoSansTT Light"/>
                    </a:endParaRPr>
                  </a:p>
                </p:txBody>
              </p:sp>
            </p:grpSp>
            <p:sp>
              <p:nvSpPr>
                <p:cNvPr id="68" name="Donut 67"/>
                <p:cNvSpPr/>
                <p:nvPr/>
              </p:nvSpPr>
              <p:spPr>
                <a:xfrm>
                  <a:off x="683447" y="1594256"/>
                  <a:ext cx="203000" cy="203000"/>
                </a:xfrm>
                <a:prstGeom prst="donut">
                  <a:avLst>
                    <a:gd name="adj" fmla="val 9136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endParaRPr lang="en-US" dirty="0">
                    <a:solidFill>
                      <a:srgbClr val="8D8D8D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2140687" y="11280267"/>
                <a:ext cx="5803" cy="535280"/>
                <a:chOff x="781318" y="1533535"/>
                <a:chExt cx="3629" cy="334646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784947" y="15335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781318" y="17967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/>
            </p:nvGrpSpPr>
            <p:grpSpPr>
              <a:xfrm rot="3600000">
                <a:off x="2140686" y="11280337"/>
                <a:ext cx="5805" cy="535140"/>
                <a:chOff x="781318" y="1533535"/>
                <a:chExt cx="3629" cy="334646"/>
              </a:xfrm>
            </p:grpSpPr>
            <p:cxnSp>
              <p:nvCxnSpPr>
                <p:cNvPr id="63" name="Straight Connector 62"/>
                <p:cNvCxnSpPr/>
                <p:nvPr/>
              </p:nvCxnSpPr>
              <p:spPr>
                <a:xfrm flipV="1">
                  <a:off x="784947" y="15335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781318" y="17967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 rot="7200000">
                <a:off x="2140686" y="11280337"/>
                <a:ext cx="5805" cy="535140"/>
                <a:chOff x="781318" y="1533535"/>
                <a:chExt cx="3629" cy="334646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784947" y="15335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781318" y="1796735"/>
                  <a:ext cx="0" cy="71446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  <a:tailEnd type="oval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1" name="TextBox 70"/>
          <p:cNvSpPr txBox="1"/>
          <p:nvPr/>
        </p:nvSpPr>
        <p:spPr>
          <a:xfrm>
            <a:off x="237658" y="4702539"/>
            <a:ext cx="8501220" cy="307655"/>
          </a:xfrm>
          <a:prstGeom prst="rect">
            <a:avLst/>
          </a:prstGeom>
          <a:noFill/>
        </p:spPr>
        <p:txBody>
          <a:bodyPr wrap="square" lIns="91318" tIns="45660" rIns="91318" bIns="45660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iscoSansTT ExtraLight"/>
                <a:cs typeface="CiscoSansTT ExtraLight"/>
              </a:rPr>
              <a:t>*Tech Target, Branch Office Growth Demands  New Devices., </a:t>
            </a:r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CiscoSansTT ExtraLight"/>
                <a:cs typeface="CiscoSansTT ExtraLight"/>
              </a:rPr>
              <a:t>2013  **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iscoSansTT ExtraLight"/>
                <a:cs typeface="CiscoSansTT ExtraLight"/>
              </a:rPr>
              <a:t>Cisco Mobility Landscape Survey, 2014</a:t>
            </a:r>
          </a:p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iscoSansTT ExtraLight"/>
                <a:cs typeface="CiscoSansTT ExtraLight"/>
              </a:rPr>
              <a:t>***Gartner, Forecast Analysis: Worldwide Enterprise Network Services, Q2 2014 </a:t>
            </a:r>
            <a:r>
              <a:rPr lang="en-US" sz="700" dirty="0" smtClean="0">
                <a:solidFill>
                  <a:schemeClr val="bg1">
                    <a:lumMod val="50000"/>
                  </a:schemeClr>
                </a:solidFill>
                <a:latin typeface="CiscoSansTT ExtraLight"/>
                <a:cs typeface="CiscoSansTT ExtraLight"/>
              </a:rPr>
              <a:t>Update   ****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iscoSansTT ExtraLight"/>
                <a:cs typeface="CiscoSansTT ExtraLight"/>
              </a:rPr>
              <a:t>Gartner: “Bring Branch Office Network Security Up to the Enterprise Standard, Jeremy 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CiscoSansTT ExtraLight"/>
                <a:cs typeface="CiscoSansTT ExtraLight"/>
              </a:rPr>
              <a:t>D’Hoinne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iscoSansTT ExtraLight"/>
                <a:cs typeface="CiscoSansTT ExtraLight"/>
              </a:rPr>
              <a:t>, 26 April. 2013.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7156150" y="1015794"/>
            <a:ext cx="1426557" cy="500072"/>
          </a:xfrm>
          <a:prstGeom prst="rect">
            <a:avLst/>
          </a:prstGeom>
          <a:noFill/>
        </p:spPr>
        <p:txBody>
          <a:bodyPr wrap="square" lIns="68514" tIns="34258" rIns="68514" bIns="34258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  <a:latin typeface="CiscoSansTT Light"/>
                <a:cs typeface="CiscoSansTT Light"/>
              </a:rPr>
              <a:t>80% </a:t>
            </a:r>
          </a:p>
        </p:txBody>
      </p:sp>
      <p:sp>
        <p:nvSpPr>
          <p:cNvPr id="73" name="Rectangle 72"/>
          <p:cNvSpPr/>
          <p:nvPr/>
        </p:nvSpPr>
        <p:spPr>
          <a:xfrm>
            <a:off x="7156151" y="3628558"/>
            <a:ext cx="1314792" cy="500072"/>
          </a:xfrm>
          <a:prstGeom prst="rect">
            <a:avLst/>
          </a:prstGeom>
        </p:spPr>
        <p:txBody>
          <a:bodyPr wrap="square" lIns="68514" tIns="34258" rIns="68514" bIns="34258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5"/>
                </a:solidFill>
                <a:latin typeface="CiscoSansTT Light"/>
                <a:cs typeface="CiscoSansTT Light"/>
              </a:rPr>
              <a:t>30%</a:t>
            </a:r>
          </a:p>
        </p:txBody>
      </p:sp>
      <p:sp>
        <p:nvSpPr>
          <p:cNvPr id="74" name="Rectangle 73"/>
          <p:cNvSpPr/>
          <p:nvPr/>
        </p:nvSpPr>
        <p:spPr>
          <a:xfrm>
            <a:off x="7156150" y="2719609"/>
            <a:ext cx="1519138" cy="500072"/>
          </a:xfrm>
          <a:prstGeom prst="rect">
            <a:avLst/>
          </a:prstGeom>
        </p:spPr>
        <p:txBody>
          <a:bodyPr wrap="square" lIns="68514" tIns="34258" rIns="0" bIns="34258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5"/>
                </a:solidFill>
                <a:latin typeface="CiscoSansTT Light"/>
                <a:cs typeface="CiscoSansTT Light"/>
              </a:rPr>
              <a:t>20-50%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809504" y="1199993"/>
            <a:ext cx="1045103" cy="530870"/>
          </a:xfrm>
          <a:prstGeom prst="rect">
            <a:avLst/>
          </a:prstGeom>
          <a:noFill/>
        </p:spPr>
        <p:txBody>
          <a:bodyPr wrap="square" lIns="68535" tIns="34268" rIns="68535" bIns="34268" rtlCol="0">
            <a:spAutoFit/>
          </a:bodyPr>
          <a:lstStyle/>
          <a:p>
            <a:r>
              <a:rPr lang="en-US" sz="1500" dirty="0" smtClean="0">
                <a:latin typeface="CiscoSansTT Light"/>
                <a:cs typeface="CiscoSansTT Light"/>
              </a:rPr>
              <a:t>MORE USERS</a:t>
            </a:r>
            <a:endParaRPr lang="en-US" sz="1500" dirty="0">
              <a:latin typeface="CiscoSansTT Light"/>
              <a:cs typeface="CiscoSansTT Ligh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809504" y="2913326"/>
            <a:ext cx="1045103" cy="530870"/>
          </a:xfrm>
          <a:prstGeom prst="rect">
            <a:avLst/>
          </a:prstGeom>
          <a:noFill/>
        </p:spPr>
        <p:txBody>
          <a:bodyPr wrap="square" lIns="68535" tIns="34268" rIns="68535" bIns="34268" rtlCol="0">
            <a:spAutoFit/>
          </a:bodyPr>
          <a:lstStyle/>
          <a:p>
            <a:r>
              <a:rPr lang="en-US" sz="1500" smtClean="0">
                <a:latin typeface="CiscoSansTT Light"/>
                <a:cs typeface="CiscoSansTT Light"/>
              </a:rPr>
              <a:t>MORE APPS</a:t>
            </a:r>
            <a:endParaRPr lang="en-US" sz="1500" dirty="0">
              <a:latin typeface="CiscoSansTT Light"/>
              <a:cs typeface="CiscoSansTT Light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809513" y="3790797"/>
            <a:ext cx="1217835" cy="530870"/>
          </a:xfrm>
          <a:prstGeom prst="rect">
            <a:avLst/>
          </a:prstGeom>
          <a:noFill/>
        </p:spPr>
        <p:txBody>
          <a:bodyPr wrap="square" lIns="68535" tIns="34268" rIns="68535" bIns="34268" rtlCol="0">
            <a:spAutoFit/>
          </a:bodyPr>
          <a:lstStyle/>
          <a:p>
            <a:r>
              <a:rPr lang="en-US" sz="1500" smtClean="0">
                <a:latin typeface="CiscoSansTT Light"/>
                <a:cs typeface="CiscoSansTT Light"/>
              </a:rPr>
              <a:t>MORE THREATS</a:t>
            </a:r>
            <a:endParaRPr lang="en-US" sz="1500" dirty="0">
              <a:latin typeface="CiscoSansTT Light"/>
              <a:cs typeface="CiscoSansTT Light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151232" y="1389109"/>
            <a:ext cx="1537726" cy="530850"/>
          </a:xfrm>
          <a:prstGeom prst="rect">
            <a:avLst/>
          </a:prstGeom>
        </p:spPr>
        <p:txBody>
          <a:bodyPr wrap="square" lIns="68514" tIns="34258" rIns="68514" bIns="34258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Of employee and </a:t>
            </a:r>
            <a:b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000" dirty="0">
                <a:solidFill>
                  <a:srgbClr val="8D8D8D"/>
                </a:solidFill>
                <a:latin typeface="CiscoSansTT Light"/>
                <a:cs typeface="CiscoSansTT Light"/>
              </a:rPr>
              <a:t>customers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 are served </a:t>
            </a:r>
            <a:b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in branch offices*</a:t>
            </a:r>
          </a:p>
        </p:txBody>
      </p:sp>
      <p:sp>
        <p:nvSpPr>
          <p:cNvPr id="79" name="Rectangle 78"/>
          <p:cNvSpPr/>
          <p:nvPr/>
        </p:nvSpPr>
        <p:spPr>
          <a:xfrm>
            <a:off x="7151232" y="3096295"/>
            <a:ext cx="1537726" cy="530850"/>
          </a:xfrm>
          <a:prstGeom prst="rect">
            <a:avLst/>
          </a:prstGeom>
        </p:spPr>
        <p:txBody>
          <a:bodyPr wrap="square" lIns="68514" tIns="34258" rIns="68514" bIns="34258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Increase in Enterprise bandwidth per year through 2018***</a:t>
            </a:r>
          </a:p>
        </p:txBody>
      </p:sp>
      <p:sp>
        <p:nvSpPr>
          <p:cNvPr id="80" name="Rectangle 79"/>
          <p:cNvSpPr/>
          <p:nvPr/>
        </p:nvSpPr>
        <p:spPr>
          <a:xfrm>
            <a:off x="7151237" y="4013365"/>
            <a:ext cx="1537721" cy="530850"/>
          </a:xfrm>
          <a:prstGeom prst="rect">
            <a:avLst/>
          </a:prstGeom>
        </p:spPr>
        <p:txBody>
          <a:bodyPr wrap="square" lIns="68514" tIns="34258" rIns="0" bIns="34258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Of advanced threats will target branch offices by 2016 (up from 5%)***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142482" y="1939943"/>
            <a:ext cx="1653940" cy="500072"/>
          </a:xfrm>
          <a:prstGeom prst="rect">
            <a:avLst/>
          </a:prstGeom>
        </p:spPr>
        <p:txBody>
          <a:bodyPr wrap="square" lIns="68514" tIns="34258" rIns="68514" bIns="34258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5"/>
                </a:solidFill>
                <a:latin typeface="CiscoSansTT Light"/>
                <a:cs typeface="CiscoSansTT Light"/>
              </a:rPr>
              <a:t>73%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795837" y="2050704"/>
            <a:ext cx="1045103" cy="530870"/>
          </a:xfrm>
          <a:prstGeom prst="rect">
            <a:avLst/>
          </a:prstGeom>
          <a:noFill/>
        </p:spPr>
        <p:txBody>
          <a:bodyPr wrap="square" lIns="68535" tIns="34268" rIns="68535" bIns="34268" rtlCol="0">
            <a:spAutoFit/>
          </a:bodyPr>
          <a:lstStyle/>
          <a:p>
            <a:r>
              <a:rPr lang="en-US" sz="1500" smtClean="0">
                <a:latin typeface="CiscoSansTT Light"/>
                <a:cs typeface="CiscoSansTT Light"/>
              </a:rPr>
              <a:t>MORE DEVICES</a:t>
            </a:r>
            <a:endParaRPr lang="en-US" sz="1500" dirty="0">
              <a:latin typeface="CiscoSansTT Light"/>
              <a:cs typeface="CiscoSansTT Light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6856558" y="2048299"/>
            <a:ext cx="163590" cy="487469"/>
          </a:xfrm>
          <a:custGeom>
            <a:avLst/>
            <a:gdLst>
              <a:gd name="connsiteX0" fmla="*/ 0 w 647700"/>
              <a:gd name="connsiteY0" fmla="*/ 0 h 990600"/>
              <a:gd name="connsiteX1" fmla="*/ 647700 w 647700"/>
              <a:gd name="connsiteY1" fmla="*/ 552450 h 990600"/>
              <a:gd name="connsiteX2" fmla="*/ 57150 w 647700"/>
              <a:gd name="connsiteY2" fmla="*/ 990600 h 990600"/>
              <a:gd name="connsiteX0" fmla="*/ 0 w 647700"/>
              <a:gd name="connsiteY0" fmla="*/ 0 h 1030941"/>
              <a:gd name="connsiteX1" fmla="*/ 647700 w 647700"/>
              <a:gd name="connsiteY1" fmla="*/ 552450 h 1030941"/>
              <a:gd name="connsiteX2" fmla="*/ 16809 w 647700"/>
              <a:gd name="connsiteY2" fmla="*/ 1030941 h 1030941"/>
              <a:gd name="connsiteX0" fmla="*/ 16809 w 630891"/>
              <a:gd name="connsiteY0" fmla="*/ 0 h 943535"/>
              <a:gd name="connsiteX1" fmla="*/ 630891 w 630891"/>
              <a:gd name="connsiteY1" fmla="*/ 465044 h 943535"/>
              <a:gd name="connsiteX2" fmla="*/ 0 w 630891"/>
              <a:gd name="connsiteY2" fmla="*/ 943535 h 94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0891" h="943535">
                <a:moveTo>
                  <a:pt x="16809" y="0"/>
                </a:moveTo>
                <a:lnTo>
                  <a:pt x="630891" y="465044"/>
                </a:lnTo>
                <a:lnTo>
                  <a:pt x="0" y="943535"/>
                </a:lnTo>
              </a:path>
            </a:pathLst>
          </a:custGeom>
          <a:noFill/>
          <a:ln w="25400" cap="rnd">
            <a:solidFill>
              <a:schemeClr val="tx1"/>
            </a:solidFill>
            <a:prstDash val="sysDot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rtlCol="0" anchor="ctr"/>
          <a:lstStyle/>
          <a:p>
            <a:pPr algn="ctr"/>
            <a:endParaRPr lang="en-US">
              <a:latin typeface="CiscoSansTT Light"/>
              <a:cs typeface="CiscoSansTT Light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137564" y="2312874"/>
            <a:ext cx="1746390" cy="376962"/>
          </a:xfrm>
          <a:prstGeom prst="rect">
            <a:avLst/>
          </a:prstGeom>
        </p:spPr>
        <p:txBody>
          <a:bodyPr wrap="square" lIns="68514" tIns="34258" rIns="68514" bIns="34258"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Growth in </a:t>
            </a: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mobile </a:t>
            </a:r>
            <a:b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</a:br>
            <a:r>
              <a:rPr lang="en-US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devices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CiscoSansTT Light"/>
                <a:cs typeface="CiscoSansTT Light"/>
              </a:rPr>
              <a:t>from 2014-2018**</a:t>
            </a:r>
          </a:p>
        </p:txBody>
      </p:sp>
      <p:sp>
        <p:nvSpPr>
          <p:cNvPr id="85" name="Freeform 84"/>
          <p:cNvSpPr/>
          <p:nvPr/>
        </p:nvSpPr>
        <p:spPr>
          <a:xfrm>
            <a:off x="6856558" y="1194076"/>
            <a:ext cx="163590" cy="487469"/>
          </a:xfrm>
          <a:custGeom>
            <a:avLst/>
            <a:gdLst>
              <a:gd name="connsiteX0" fmla="*/ 0 w 647700"/>
              <a:gd name="connsiteY0" fmla="*/ 0 h 990600"/>
              <a:gd name="connsiteX1" fmla="*/ 647700 w 647700"/>
              <a:gd name="connsiteY1" fmla="*/ 552450 h 990600"/>
              <a:gd name="connsiteX2" fmla="*/ 57150 w 647700"/>
              <a:gd name="connsiteY2" fmla="*/ 990600 h 990600"/>
              <a:gd name="connsiteX0" fmla="*/ 0 w 647700"/>
              <a:gd name="connsiteY0" fmla="*/ 0 h 1030941"/>
              <a:gd name="connsiteX1" fmla="*/ 647700 w 647700"/>
              <a:gd name="connsiteY1" fmla="*/ 552450 h 1030941"/>
              <a:gd name="connsiteX2" fmla="*/ 16809 w 647700"/>
              <a:gd name="connsiteY2" fmla="*/ 1030941 h 1030941"/>
              <a:gd name="connsiteX0" fmla="*/ 16809 w 630891"/>
              <a:gd name="connsiteY0" fmla="*/ 0 h 943535"/>
              <a:gd name="connsiteX1" fmla="*/ 630891 w 630891"/>
              <a:gd name="connsiteY1" fmla="*/ 465044 h 943535"/>
              <a:gd name="connsiteX2" fmla="*/ 0 w 630891"/>
              <a:gd name="connsiteY2" fmla="*/ 943535 h 94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0891" h="943535">
                <a:moveTo>
                  <a:pt x="16809" y="0"/>
                </a:moveTo>
                <a:lnTo>
                  <a:pt x="630891" y="465044"/>
                </a:lnTo>
                <a:lnTo>
                  <a:pt x="0" y="943535"/>
                </a:lnTo>
              </a:path>
            </a:pathLst>
          </a:custGeom>
          <a:noFill/>
          <a:ln w="25400" cap="rnd">
            <a:solidFill>
              <a:schemeClr val="tx1"/>
            </a:solidFill>
            <a:prstDash val="sysDot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rtlCol="0" anchor="ctr"/>
          <a:lstStyle/>
          <a:p>
            <a:pPr algn="ctr"/>
            <a:endParaRPr lang="en-US">
              <a:latin typeface="CiscoSansTT Light"/>
              <a:cs typeface="CiscoSansTT Light"/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6856558" y="2902522"/>
            <a:ext cx="163590" cy="487469"/>
          </a:xfrm>
          <a:custGeom>
            <a:avLst/>
            <a:gdLst>
              <a:gd name="connsiteX0" fmla="*/ 0 w 647700"/>
              <a:gd name="connsiteY0" fmla="*/ 0 h 990600"/>
              <a:gd name="connsiteX1" fmla="*/ 647700 w 647700"/>
              <a:gd name="connsiteY1" fmla="*/ 552450 h 990600"/>
              <a:gd name="connsiteX2" fmla="*/ 57150 w 647700"/>
              <a:gd name="connsiteY2" fmla="*/ 990600 h 990600"/>
              <a:gd name="connsiteX0" fmla="*/ 0 w 647700"/>
              <a:gd name="connsiteY0" fmla="*/ 0 h 1030941"/>
              <a:gd name="connsiteX1" fmla="*/ 647700 w 647700"/>
              <a:gd name="connsiteY1" fmla="*/ 552450 h 1030941"/>
              <a:gd name="connsiteX2" fmla="*/ 16809 w 647700"/>
              <a:gd name="connsiteY2" fmla="*/ 1030941 h 1030941"/>
              <a:gd name="connsiteX0" fmla="*/ 16809 w 630891"/>
              <a:gd name="connsiteY0" fmla="*/ 0 h 943535"/>
              <a:gd name="connsiteX1" fmla="*/ 630891 w 630891"/>
              <a:gd name="connsiteY1" fmla="*/ 465044 h 943535"/>
              <a:gd name="connsiteX2" fmla="*/ 0 w 630891"/>
              <a:gd name="connsiteY2" fmla="*/ 943535 h 94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0891" h="943535">
                <a:moveTo>
                  <a:pt x="16809" y="0"/>
                </a:moveTo>
                <a:lnTo>
                  <a:pt x="630891" y="465044"/>
                </a:lnTo>
                <a:lnTo>
                  <a:pt x="0" y="943535"/>
                </a:lnTo>
              </a:path>
            </a:pathLst>
          </a:custGeom>
          <a:noFill/>
          <a:ln w="25400" cap="rnd">
            <a:solidFill>
              <a:schemeClr val="tx1"/>
            </a:solidFill>
            <a:prstDash val="sysDot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rtlCol="0" anchor="ctr"/>
          <a:lstStyle/>
          <a:p>
            <a:pPr algn="ctr"/>
            <a:endParaRPr lang="en-US">
              <a:latin typeface="CiscoSansTT Light"/>
              <a:cs typeface="CiscoSansTT Light"/>
            </a:endParaRPr>
          </a:p>
        </p:txBody>
      </p:sp>
      <p:sp>
        <p:nvSpPr>
          <p:cNvPr id="87" name="Freeform 86"/>
          <p:cNvSpPr/>
          <p:nvPr/>
        </p:nvSpPr>
        <p:spPr>
          <a:xfrm>
            <a:off x="6856558" y="3821545"/>
            <a:ext cx="163590" cy="487469"/>
          </a:xfrm>
          <a:custGeom>
            <a:avLst/>
            <a:gdLst>
              <a:gd name="connsiteX0" fmla="*/ 0 w 647700"/>
              <a:gd name="connsiteY0" fmla="*/ 0 h 990600"/>
              <a:gd name="connsiteX1" fmla="*/ 647700 w 647700"/>
              <a:gd name="connsiteY1" fmla="*/ 552450 h 990600"/>
              <a:gd name="connsiteX2" fmla="*/ 57150 w 647700"/>
              <a:gd name="connsiteY2" fmla="*/ 990600 h 990600"/>
              <a:gd name="connsiteX0" fmla="*/ 0 w 647700"/>
              <a:gd name="connsiteY0" fmla="*/ 0 h 1030941"/>
              <a:gd name="connsiteX1" fmla="*/ 647700 w 647700"/>
              <a:gd name="connsiteY1" fmla="*/ 552450 h 1030941"/>
              <a:gd name="connsiteX2" fmla="*/ 16809 w 647700"/>
              <a:gd name="connsiteY2" fmla="*/ 1030941 h 1030941"/>
              <a:gd name="connsiteX0" fmla="*/ 16809 w 630891"/>
              <a:gd name="connsiteY0" fmla="*/ 0 h 943535"/>
              <a:gd name="connsiteX1" fmla="*/ 630891 w 630891"/>
              <a:gd name="connsiteY1" fmla="*/ 465044 h 943535"/>
              <a:gd name="connsiteX2" fmla="*/ 0 w 630891"/>
              <a:gd name="connsiteY2" fmla="*/ 943535 h 943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0891" h="943535">
                <a:moveTo>
                  <a:pt x="16809" y="0"/>
                </a:moveTo>
                <a:lnTo>
                  <a:pt x="630891" y="465044"/>
                </a:lnTo>
                <a:lnTo>
                  <a:pt x="0" y="943535"/>
                </a:lnTo>
              </a:path>
            </a:pathLst>
          </a:custGeom>
          <a:noFill/>
          <a:ln w="25400" cap="rnd">
            <a:solidFill>
              <a:schemeClr val="tx1"/>
            </a:solidFill>
            <a:prstDash val="sysDot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79" rIns="68556" bIns="34279" rtlCol="0" anchor="ctr"/>
          <a:lstStyle/>
          <a:p>
            <a:pPr algn="ctr"/>
            <a:endParaRPr lang="en-US">
              <a:latin typeface="CiscoSansTT Light"/>
              <a:cs typeface="CiscoSansTT Light"/>
            </a:endParaRPr>
          </a:p>
        </p:txBody>
      </p:sp>
      <p:sp>
        <p:nvSpPr>
          <p:cNvPr id="88" name="Freeform 115"/>
          <p:cNvSpPr>
            <a:spLocks/>
          </p:cNvSpPr>
          <p:nvPr/>
        </p:nvSpPr>
        <p:spPr bwMode="auto">
          <a:xfrm>
            <a:off x="4674187" y="1936953"/>
            <a:ext cx="1013" cy="65893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650"/>
              </a:cxn>
              <a:cxn ang="0">
                <a:pos x="0" y="0"/>
              </a:cxn>
            </a:cxnLst>
            <a:rect l="0" t="0" r="r" b="b"/>
            <a:pathLst>
              <a:path h="650">
                <a:moveTo>
                  <a:pt x="0" y="0"/>
                </a:moveTo>
                <a:lnTo>
                  <a:pt x="0" y="65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iscoSansTT Light"/>
              <a:cs typeface="CiscoSansTT Light"/>
            </a:endParaRPr>
          </a:p>
        </p:txBody>
      </p:sp>
      <p:sp>
        <p:nvSpPr>
          <p:cNvPr id="89" name="Freeform 88"/>
          <p:cNvSpPr/>
          <p:nvPr/>
        </p:nvSpPr>
        <p:spPr>
          <a:xfrm rot="16200000">
            <a:off x="4406535" y="2365999"/>
            <a:ext cx="1833462" cy="803945"/>
          </a:xfrm>
          <a:custGeom>
            <a:avLst/>
            <a:gdLst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4730402"/>
              <a:gd name="connsiteY0" fmla="*/ 1806053 h 1833607"/>
              <a:gd name="connsiteX1" fmla="*/ 1291563 w 4730402"/>
              <a:gd name="connsiteY1" fmla="*/ 0 h 1833607"/>
              <a:gd name="connsiteX2" fmla="*/ 2581147 w 4730402"/>
              <a:gd name="connsiteY2" fmla="*/ 0 h 1833607"/>
              <a:gd name="connsiteX3" fmla="*/ 4730402 w 4730402"/>
              <a:gd name="connsiteY3" fmla="*/ 1833607 h 1833607"/>
              <a:gd name="connsiteX4" fmla="*/ 0 w 4730402"/>
              <a:gd name="connsiteY4" fmla="*/ 1806053 h 1833607"/>
              <a:gd name="connsiteX0" fmla="*/ 0 w 5117748"/>
              <a:gd name="connsiteY0" fmla="*/ 1837543 h 1837543"/>
              <a:gd name="connsiteX1" fmla="*/ 1678909 w 5117748"/>
              <a:gd name="connsiteY1" fmla="*/ 0 h 1837543"/>
              <a:gd name="connsiteX2" fmla="*/ 2968493 w 5117748"/>
              <a:gd name="connsiteY2" fmla="*/ 0 h 1837543"/>
              <a:gd name="connsiteX3" fmla="*/ 5117748 w 5117748"/>
              <a:gd name="connsiteY3" fmla="*/ 1833607 h 1837543"/>
              <a:gd name="connsiteX4" fmla="*/ 0 w 5117748"/>
              <a:gd name="connsiteY4" fmla="*/ 1837543 h 183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7748" h="1837543">
                <a:moveTo>
                  <a:pt x="0" y="1837543"/>
                </a:moveTo>
                <a:cubicBezTo>
                  <a:pt x="747475" y="1353859"/>
                  <a:pt x="1578699" y="774141"/>
                  <a:pt x="1678909" y="0"/>
                </a:cubicBezTo>
                <a:lnTo>
                  <a:pt x="2968493" y="0"/>
                </a:lnTo>
                <a:cubicBezTo>
                  <a:pt x="3172636" y="860201"/>
                  <a:pt x="4491718" y="1414469"/>
                  <a:pt x="5117748" y="1833607"/>
                </a:cubicBezTo>
                <a:lnTo>
                  <a:pt x="0" y="18375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65" rIns="68516" bIns="34265" rtlCol="0" anchor="ctr"/>
          <a:lstStyle/>
          <a:p>
            <a:pPr algn="ctr" defTabSz="513137"/>
            <a:endParaRPr lang="en-US" sz="900" dirty="0">
              <a:solidFill>
                <a:srgbClr val="FFFFFF"/>
              </a:solidFill>
              <a:latin typeface="CiscoSansTT Light"/>
              <a:ea typeface="Apple LiGothic Medium"/>
              <a:cs typeface="CiscoSansTT Light"/>
            </a:endParaRPr>
          </a:p>
        </p:txBody>
      </p:sp>
      <p:sp>
        <p:nvSpPr>
          <p:cNvPr id="90" name="Freeform 89"/>
          <p:cNvSpPr/>
          <p:nvPr/>
        </p:nvSpPr>
        <p:spPr>
          <a:xfrm rot="5400000" flipH="1">
            <a:off x="2818099" y="2384854"/>
            <a:ext cx="1833462" cy="766259"/>
          </a:xfrm>
          <a:custGeom>
            <a:avLst/>
            <a:gdLst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3872710"/>
              <a:gd name="connsiteY0" fmla="*/ 1806053 h 1806053"/>
              <a:gd name="connsiteX1" fmla="*/ 1291563 w 3872710"/>
              <a:gd name="connsiteY1" fmla="*/ 0 h 1806053"/>
              <a:gd name="connsiteX2" fmla="*/ 2581147 w 3872710"/>
              <a:gd name="connsiteY2" fmla="*/ 0 h 1806053"/>
              <a:gd name="connsiteX3" fmla="*/ 3872710 w 3872710"/>
              <a:gd name="connsiteY3" fmla="*/ 1806053 h 1806053"/>
              <a:gd name="connsiteX4" fmla="*/ 0 w 3872710"/>
              <a:gd name="connsiteY4" fmla="*/ 1806053 h 1806053"/>
              <a:gd name="connsiteX0" fmla="*/ 0 w 4730402"/>
              <a:gd name="connsiteY0" fmla="*/ 1806053 h 1833607"/>
              <a:gd name="connsiteX1" fmla="*/ 1291563 w 4730402"/>
              <a:gd name="connsiteY1" fmla="*/ 0 h 1833607"/>
              <a:gd name="connsiteX2" fmla="*/ 2581147 w 4730402"/>
              <a:gd name="connsiteY2" fmla="*/ 0 h 1833607"/>
              <a:gd name="connsiteX3" fmla="*/ 4730402 w 4730402"/>
              <a:gd name="connsiteY3" fmla="*/ 1833607 h 1833607"/>
              <a:gd name="connsiteX4" fmla="*/ 0 w 4730402"/>
              <a:gd name="connsiteY4" fmla="*/ 1806053 h 1833607"/>
              <a:gd name="connsiteX0" fmla="*/ 0 w 5117748"/>
              <a:gd name="connsiteY0" fmla="*/ 1837543 h 1837543"/>
              <a:gd name="connsiteX1" fmla="*/ 1678909 w 5117748"/>
              <a:gd name="connsiteY1" fmla="*/ 0 h 1837543"/>
              <a:gd name="connsiteX2" fmla="*/ 2968493 w 5117748"/>
              <a:gd name="connsiteY2" fmla="*/ 0 h 1837543"/>
              <a:gd name="connsiteX3" fmla="*/ 5117748 w 5117748"/>
              <a:gd name="connsiteY3" fmla="*/ 1833607 h 1837543"/>
              <a:gd name="connsiteX4" fmla="*/ 0 w 5117748"/>
              <a:gd name="connsiteY4" fmla="*/ 1837543 h 183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7748" h="1837543">
                <a:moveTo>
                  <a:pt x="0" y="1837543"/>
                </a:moveTo>
                <a:cubicBezTo>
                  <a:pt x="747475" y="1353859"/>
                  <a:pt x="1578699" y="774141"/>
                  <a:pt x="1678909" y="0"/>
                </a:cubicBezTo>
                <a:lnTo>
                  <a:pt x="2968493" y="0"/>
                </a:lnTo>
                <a:cubicBezTo>
                  <a:pt x="3172636" y="860201"/>
                  <a:pt x="4491718" y="1414469"/>
                  <a:pt x="5117748" y="1833607"/>
                </a:cubicBezTo>
                <a:lnTo>
                  <a:pt x="0" y="1837543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6" tIns="34265" rIns="68516" bIns="34265" rtlCol="0" anchor="ctr"/>
          <a:lstStyle/>
          <a:p>
            <a:pPr algn="ctr" defTabSz="513137"/>
            <a:endParaRPr lang="en-US" sz="900" dirty="0">
              <a:solidFill>
                <a:srgbClr val="FFFFFF"/>
              </a:solidFill>
              <a:latin typeface="CiscoSansTT Light"/>
              <a:ea typeface="Apple LiGothic Medium"/>
              <a:cs typeface="CiscoSansTT Light"/>
            </a:endParaRPr>
          </a:p>
        </p:txBody>
      </p:sp>
      <p:sp>
        <p:nvSpPr>
          <p:cNvPr id="91" name="Chevron 90"/>
          <p:cNvSpPr/>
          <p:nvPr/>
        </p:nvSpPr>
        <p:spPr>
          <a:xfrm>
            <a:off x="3774808" y="2654535"/>
            <a:ext cx="256113" cy="393124"/>
          </a:xfrm>
          <a:prstGeom prst="chevron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2" tIns="34268" rIns="68522" bIns="34268"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CiscoSansTT Light"/>
              <a:cs typeface="CiscoSansTT Light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5006971" y="2654535"/>
            <a:ext cx="361327" cy="393124"/>
            <a:chOff x="5001884" y="2654535"/>
            <a:chExt cx="361327" cy="393124"/>
          </a:xfrm>
        </p:grpSpPr>
        <p:sp>
          <p:nvSpPr>
            <p:cNvPr id="93" name="Chevron 92"/>
            <p:cNvSpPr/>
            <p:nvPr/>
          </p:nvSpPr>
          <p:spPr>
            <a:xfrm flipH="1">
              <a:off x="5001884" y="2654535"/>
              <a:ext cx="256113" cy="393124"/>
            </a:xfrm>
            <a:prstGeom prst="chevron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22" tIns="34268" rIns="68522" bIns="34268"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94" name="Chevron 93"/>
            <p:cNvSpPr/>
            <p:nvPr/>
          </p:nvSpPr>
          <p:spPr>
            <a:xfrm flipH="1">
              <a:off x="5233802" y="2751778"/>
              <a:ext cx="129409" cy="198638"/>
            </a:xfrm>
            <a:prstGeom prst="chevron">
              <a:avLst/>
            </a:prstGeom>
            <a:solidFill>
              <a:schemeClr val="bg1">
                <a:alpha val="64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22" tIns="34268" rIns="68522" bIns="34268" rtlCol="0" anchor="ctr"/>
            <a:lstStyle/>
            <a:p>
              <a:pPr algn="ctr"/>
              <a:endParaRPr lang="en-US" dirty="0" smtClean="0">
                <a:solidFill>
                  <a:schemeClr val="tx1"/>
                </a:solidFill>
                <a:latin typeface="CiscoSansTT Light"/>
                <a:cs typeface="CiscoSansTT Light"/>
              </a:endParaRPr>
            </a:p>
          </p:txBody>
        </p:sp>
      </p:grpSp>
      <p:sp>
        <p:nvSpPr>
          <p:cNvPr id="95" name="Chevron 94"/>
          <p:cNvSpPr/>
          <p:nvPr/>
        </p:nvSpPr>
        <p:spPr>
          <a:xfrm>
            <a:off x="3662022" y="2751778"/>
            <a:ext cx="129409" cy="198638"/>
          </a:xfrm>
          <a:prstGeom prst="chevron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2" tIns="34268" rIns="68522" bIns="34268" rtlCol="0" anchor="ctr"/>
          <a:lstStyle/>
          <a:p>
            <a:pPr algn="ctr"/>
            <a:endParaRPr lang="en-US" dirty="0" smtClean="0">
              <a:solidFill>
                <a:schemeClr val="tx1"/>
              </a:solidFill>
              <a:latin typeface="CiscoSansTT Light"/>
              <a:cs typeface="CiscoSansTT Light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4117960" y="2200782"/>
            <a:ext cx="803333" cy="903684"/>
            <a:chOff x="4741863" y="1752600"/>
            <a:chExt cx="938212" cy="1055688"/>
          </a:xfrm>
          <a:solidFill>
            <a:schemeClr val="tx2"/>
          </a:solidFill>
        </p:grpSpPr>
        <p:sp>
          <p:nvSpPr>
            <p:cNvPr id="97" name="Freeform 114"/>
            <p:cNvSpPr>
              <a:spLocks noEditPoints="1"/>
            </p:cNvSpPr>
            <p:nvPr/>
          </p:nvSpPr>
          <p:spPr bwMode="auto">
            <a:xfrm>
              <a:off x="4741863" y="1752600"/>
              <a:ext cx="938212" cy="1055688"/>
            </a:xfrm>
            <a:custGeom>
              <a:avLst/>
              <a:gdLst/>
              <a:ahLst/>
              <a:cxnLst>
                <a:cxn ang="0">
                  <a:pos x="74" y="9"/>
                </a:cxn>
                <a:cxn ang="0">
                  <a:pos x="151" y="342"/>
                </a:cxn>
                <a:cxn ang="0">
                  <a:pos x="297" y="411"/>
                </a:cxn>
                <a:cxn ang="0">
                  <a:pos x="143" y="317"/>
                </a:cxn>
                <a:cxn ang="0">
                  <a:pos x="143" y="283"/>
                </a:cxn>
                <a:cxn ang="0">
                  <a:pos x="91" y="223"/>
                </a:cxn>
                <a:cxn ang="0">
                  <a:pos x="91" y="257"/>
                </a:cxn>
                <a:cxn ang="0">
                  <a:pos x="91" y="163"/>
                </a:cxn>
                <a:cxn ang="0">
                  <a:pos x="143" y="137"/>
                </a:cxn>
                <a:cxn ang="0">
                  <a:pos x="143" y="103"/>
                </a:cxn>
                <a:cxn ang="0">
                  <a:pos x="91" y="77"/>
                </a:cxn>
                <a:cxn ang="0">
                  <a:pos x="143" y="77"/>
                </a:cxn>
                <a:cxn ang="0">
                  <a:pos x="160" y="283"/>
                </a:cxn>
                <a:cxn ang="0">
                  <a:pos x="160" y="257"/>
                </a:cxn>
                <a:cxn ang="0">
                  <a:pos x="211" y="257"/>
                </a:cxn>
                <a:cxn ang="0">
                  <a:pos x="160" y="197"/>
                </a:cxn>
                <a:cxn ang="0">
                  <a:pos x="211" y="197"/>
                </a:cxn>
                <a:cxn ang="0">
                  <a:pos x="160" y="103"/>
                </a:cxn>
                <a:cxn ang="0">
                  <a:pos x="211" y="77"/>
                </a:cxn>
                <a:cxn ang="0">
                  <a:pos x="211" y="43"/>
                </a:cxn>
                <a:cxn ang="0">
                  <a:pos x="228" y="317"/>
                </a:cxn>
                <a:cxn ang="0">
                  <a:pos x="279" y="317"/>
                </a:cxn>
                <a:cxn ang="0">
                  <a:pos x="279" y="223"/>
                </a:cxn>
                <a:cxn ang="0">
                  <a:pos x="279" y="197"/>
                </a:cxn>
                <a:cxn ang="0">
                  <a:pos x="279" y="163"/>
                </a:cxn>
                <a:cxn ang="0">
                  <a:pos x="228" y="137"/>
                </a:cxn>
                <a:cxn ang="0">
                  <a:pos x="279" y="137"/>
                </a:cxn>
                <a:cxn ang="0">
                  <a:pos x="228" y="43"/>
                </a:cxn>
                <a:cxn ang="0">
                  <a:pos x="0" y="95"/>
                </a:cxn>
                <a:cxn ang="0">
                  <a:pos x="68" y="77"/>
                </a:cxn>
                <a:cxn ang="0">
                  <a:pos x="54" y="355"/>
                </a:cxn>
                <a:cxn ang="0">
                  <a:pos x="54" y="339"/>
                </a:cxn>
                <a:cxn ang="0">
                  <a:pos x="54" y="99"/>
                </a:cxn>
                <a:cxn ang="0">
                  <a:pos x="20" y="99"/>
                </a:cxn>
                <a:cxn ang="0">
                  <a:pos x="54" y="176"/>
                </a:cxn>
                <a:cxn ang="0">
                  <a:pos x="20" y="219"/>
                </a:cxn>
                <a:cxn ang="0">
                  <a:pos x="20" y="236"/>
                </a:cxn>
                <a:cxn ang="0">
                  <a:pos x="54" y="278"/>
                </a:cxn>
                <a:cxn ang="0">
                  <a:pos x="20" y="278"/>
                </a:cxn>
                <a:cxn ang="0">
                  <a:pos x="303" y="411"/>
                </a:cxn>
                <a:cxn ang="0">
                  <a:pos x="348" y="137"/>
                </a:cxn>
                <a:cxn ang="0">
                  <a:pos x="347" y="176"/>
                </a:cxn>
                <a:cxn ang="0">
                  <a:pos x="313" y="219"/>
                </a:cxn>
                <a:cxn ang="0">
                  <a:pos x="313" y="236"/>
                </a:cxn>
                <a:cxn ang="0">
                  <a:pos x="313" y="355"/>
                </a:cxn>
                <a:cxn ang="0">
                  <a:pos x="347" y="355"/>
                </a:cxn>
                <a:cxn ang="0">
                  <a:pos x="313" y="278"/>
                </a:cxn>
              </a:cxnLst>
              <a:rect l="0" t="0" r="r" b="b"/>
              <a:pathLst>
                <a:path w="365" h="411">
                  <a:moveTo>
                    <a:pt x="288" y="0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78" y="0"/>
                    <a:pt x="74" y="4"/>
                    <a:pt x="74" y="9"/>
                  </a:cubicBezTo>
                  <a:cubicBezTo>
                    <a:pt x="74" y="411"/>
                    <a:pt x="74" y="411"/>
                    <a:pt x="74" y="411"/>
                  </a:cubicBezTo>
                  <a:cubicBezTo>
                    <a:pt x="151" y="411"/>
                    <a:pt x="151" y="411"/>
                    <a:pt x="151" y="411"/>
                  </a:cubicBezTo>
                  <a:cubicBezTo>
                    <a:pt x="151" y="342"/>
                    <a:pt x="151" y="342"/>
                    <a:pt x="151" y="342"/>
                  </a:cubicBezTo>
                  <a:cubicBezTo>
                    <a:pt x="220" y="342"/>
                    <a:pt x="220" y="342"/>
                    <a:pt x="220" y="342"/>
                  </a:cubicBezTo>
                  <a:cubicBezTo>
                    <a:pt x="220" y="411"/>
                    <a:pt x="220" y="411"/>
                    <a:pt x="220" y="411"/>
                  </a:cubicBezTo>
                  <a:cubicBezTo>
                    <a:pt x="297" y="411"/>
                    <a:pt x="297" y="411"/>
                    <a:pt x="297" y="411"/>
                  </a:cubicBezTo>
                  <a:cubicBezTo>
                    <a:pt x="297" y="9"/>
                    <a:pt x="297" y="9"/>
                    <a:pt x="297" y="9"/>
                  </a:cubicBezTo>
                  <a:cubicBezTo>
                    <a:pt x="297" y="4"/>
                    <a:pt x="293" y="0"/>
                    <a:pt x="288" y="0"/>
                  </a:cubicBezTo>
                  <a:close/>
                  <a:moveTo>
                    <a:pt x="143" y="317"/>
                  </a:moveTo>
                  <a:cubicBezTo>
                    <a:pt x="91" y="317"/>
                    <a:pt x="91" y="317"/>
                    <a:pt x="91" y="317"/>
                  </a:cubicBezTo>
                  <a:cubicBezTo>
                    <a:pt x="91" y="283"/>
                    <a:pt x="91" y="283"/>
                    <a:pt x="91" y="283"/>
                  </a:cubicBezTo>
                  <a:cubicBezTo>
                    <a:pt x="143" y="283"/>
                    <a:pt x="143" y="283"/>
                    <a:pt x="143" y="283"/>
                  </a:cubicBezTo>
                  <a:lnTo>
                    <a:pt x="143" y="317"/>
                  </a:lnTo>
                  <a:close/>
                  <a:moveTo>
                    <a:pt x="91" y="257"/>
                  </a:moveTo>
                  <a:cubicBezTo>
                    <a:pt x="91" y="223"/>
                    <a:pt x="91" y="223"/>
                    <a:pt x="91" y="223"/>
                  </a:cubicBezTo>
                  <a:cubicBezTo>
                    <a:pt x="143" y="223"/>
                    <a:pt x="143" y="223"/>
                    <a:pt x="143" y="223"/>
                  </a:cubicBezTo>
                  <a:cubicBezTo>
                    <a:pt x="143" y="257"/>
                    <a:pt x="143" y="257"/>
                    <a:pt x="143" y="257"/>
                  </a:cubicBezTo>
                  <a:lnTo>
                    <a:pt x="91" y="257"/>
                  </a:lnTo>
                  <a:close/>
                  <a:moveTo>
                    <a:pt x="143" y="197"/>
                  </a:moveTo>
                  <a:cubicBezTo>
                    <a:pt x="91" y="197"/>
                    <a:pt x="91" y="197"/>
                    <a:pt x="91" y="197"/>
                  </a:cubicBezTo>
                  <a:cubicBezTo>
                    <a:pt x="91" y="163"/>
                    <a:pt x="91" y="163"/>
                    <a:pt x="91" y="163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97"/>
                  </a:lnTo>
                  <a:close/>
                  <a:moveTo>
                    <a:pt x="143" y="137"/>
                  </a:moveTo>
                  <a:cubicBezTo>
                    <a:pt x="91" y="137"/>
                    <a:pt x="91" y="137"/>
                    <a:pt x="91" y="137"/>
                  </a:cubicBezTo>
                  <a:cubicBezTo>
                    <a:pt x="91" y="103"/>
                    <a:pt x="91" y="103"/>
                    <a:pt x="91" y="103"/>
                  </a:cubicBezTo>
                  <a:cubicBezTo>
                    <a:pt x="143" y="103"/>
                    <a:pt x="143" y="103"/>
                    <a:pt x="143" y="103"/>
                  </a:cubicBezTo>
                  <a:lnTo>
                    <a:pt x="143" y="137"/>
                  </a:lnTo>
                  <a:close/>
                  <a:moveTo>
                    <a:pt x="143" y="77"/>
                  </a:moveTo>
                  <a:cubicBezTo>
                    <a:pt x="91" y="77"/>
                    <a:pt x="91" y="77"/>
                    <a:pt x="91" y="77"/>
                  </a:cubicBezTo>
                  <a:cubicBezTo>
                    <a:pt x="91" y="43"/>
                    <a:pt x="91" y="43"/>
                    <a:pt x="91" y="43"/>
                  </a:cubicBezTo>
                  <a:cubicBezTo>
                    <a:pt x="143" y="43"/>
                    <a:pt x="143" y="43"/>
                    <a:pt x="143" y="43"/>
                  </a:cubicBezTo>
                  <a:lnTo>
                    <a:pt x="143" y="77"/>
                  </a:lnTo>
                  <a:close/>
                  <a:moveTo>
                    <a:pt x="211" y="317"/>
                  </a:moveTo>
                  <a:cubicBezTo>
                    <a:pt x="160" y="317"/>
                    <a:pt x="160" y="317"/>
                    <a:pt x="160" y="317"/>
                  </a:cubicBezTo>
                  <a:cubicBezTo>
                    <a:pt x="160" y="283"/>
                    <a:pt x="160" y="283"/>
                    <a:pt x="160" y="283"/>
                  </a:cubicBezTo>
                  <a:cubicBezTo>
                    <a:pt x="211" y="283"/>
                    <a:pt x="211" y="283"/>
                    <a:pt x="211" y="283"/>
                  </a:cubicBezTo>
                  <a:lnTo>
                    <a:pt x="211" y="317"/>
                  </a:lnTo>
                  <a:close/>
                  <a:moveTo>
                    <a:pt x="160" y="257"/>
                  </a:moveTo>
                  <a:cubicBezTo>
                    <a:pt x="160" y="223"/>
                    <a:pt x="160" y="223"/>
                    <a:pt x="160" y="223"/>
                  </a:cubicBezTo>
                  <a:cubicBezTo>
                    <a:pt x="211" y="223"/>
                    <a:pt x="211" y="223"/>
                    <a:pt x="211" y="223"/>
                  </a:cubicBezTo>
                  <a:cubicBezTo>
                    <a:pt x="211" y="257"/>
                    <a:pt x="211" y="257"/>
                    <a:pt x="211" y="257"/>
                  </a:cubicBezTo>
                  <a:lnTo>
                    <a:pt x="160" y="257"/>
                  </a:lnTo>
                  <a:close/>
                  <a:moveTo>
                    <a:pt x="211" y="197"/>
                  </a:moveTo>
                  <a:cubicBezTo>
                    <a:pt x="160" y="197"/>
                    <a:pt x="160" y="197"/>
                    <a:pt x="160" y="197"/>
                  </a:cubicBezTo>
                  <a:cubicBezTo>
                    <a:pt x="160" y="163"/>
                    <a:pt x="160" y="163"/>
                    <a:pt x="160" y="163"/>
                  </a:cubicBezTo>
                  <a:cubicBezTo>
                    <a:pt x="211" y="163"/>
                    <a:pt x="211" y="163"/>
                    <a:pt x="211" y="163"/>
                  </a:cubicBezTo>
                  <a:lnTo>
                    <a:pt x="211" y="197"/>
                  </a:lnTo>
                  <a:close/>
                  <a:moveTo>
                    <a:pt x="211" y="137"/>
                  </a:moveTo>
                  <a:cubicBezTo>
                    <a:pt x="160" y="137"/>
                    <a:pt x="160" y="137"/>
                    <a:pt x="160" y="137"/>
                  </a:cubicBezTo>
                  <a:cubicBezTo>
                    <a:pt x="160" y="103"/>
                    <a:pt x="160" y="103"/>
                    <a:pt x="160" y="103"/>
                  </a:cubicBezTo>
                  <a:cubicBezTo>
                    <a:pt x="211" y="103"/>
                    <a:pt x="211" y="103"/>
                    <a:pt x="211" y="103"/>
                  </a:cubicBezTo>
                  <a:lnTo>
                    <a:pt x="211" y="137"/>
                  </a:lnTo>
                  <a:close/>
                  <a:moveTo>
                    <a:pt x="211" y="77"/>
                  </a:moveTo>
                  <a:cubicBezTo>
                    <a:pt x="160" y="77"/>
                    <a:pt x="160" y="77"/>
                    <a:pt x="160" y="77"/>
                  </a:cubicBezTo>
                  <a:cubicBezTo>
                    <a:pt x="160" y="43"/>
                    <a:pt x="160" y="43"/>
                    <a:pt x="160" y="43"/>
                  </a:cubicBezTo>
                  <a:cubicBezTo>
                    <a:pt x="211" y="43"/>
                    <a:pt x="211" y="43"/>
                    <a:pt x="211" y="43"/>
                  </a:cubicBezTo>
                  <a:lnTo>
                    <a:pt x="211" y="77"/>
                  </a:lnTo>
                  <a:close/>
                  <a:moveTo>
                    <a:pt x="279" y="317"/>
                  </a:moveTo>
                  <a:cubicBezTo>
                    <a:pt x="228" y="317"/>
                    <a:pt x="228" y="317"/>
                    <a:pt x="228" y="317"/>
                  </a:cubicBezTo>
                  <a:cubicBezTo>
                    <a:pt x="228" y="283"/>
                    <a:pt x="228" y="283"/>
                    <a:pt x="228" y="283"/>
                  </a:cubicBezTo>
                  <a:cubicBezTo>
                    <a:pt x="279" y="283"/>
                    <a:pt x="279" y="283"/>
                    <a:pt x="279" y="283"/>
                  </a:cubicBezTo>
                  <a:lnTo>
                    <a:pt x="279" y="317"/>
                  </a:lnTo>
                  <a:close/>
                  <a:moveTo>
                    <a:pt x="228" y="257"/>
                  </a:moveTo>
                  <a:cubicBezTo>
                    <a:pt x="228" y="223"/>
                    <a:pt x="228" y="223"/>
                    <a:pt x="228" y="223"/>
                  </a:cubicBezTo>
                  <a:cubicBezTo>
                    <a:pt x="279" y="223"/>
                    <a:pt x="279" y="223"/>
                    <a:pt x="279" y="223"/>
                  </a:cubicBezTo>
                  <a:cubicBezTo>
                    <a:pt x="279" y="257"/>
                    <a:pt x="279" y="257"/>
                    <a:pt x="279" y="257"/>
                  </a:cubicBezTo>
                  <a:lnTo>
                    <a:pt x="228" y="257"/>
                  </a:lnTo>
                  <a:close/>
                  <a:moveTo>
                    <a:pt x="279" y="197"/>
                  </a:moveTo>
                  <a:cubicBezTo>
                    <a:pt x="228" y="197"/>
                    <a:pt x="228" y="197"/>
                    <a:pt x="228" y="197"/>
                  </a:cubicBezTo>
                  <a:cubicBezTo>
                    <a:pt x="228" y="163"/>
                    <a:pt x="228" y="163"/>
                    <a:pt x="228" y="163"/>
                  </a:cubicBezTo>
                  <a:cubicBezTo>
                    <a:pt x="279" y="163"/>
                    <a:pt x="279" y="163"/>
                    <a:pt x="279" y="163"/>
                  </a:cubicBezTo>
                  <a:lnTo>
                    <a:pt x="279" y="197"/>
                  </a:lnTo>
                  <a:close/>
                  <a:moveTo>
                    <a:pt x="279" y="137"/>
                  </a:moveTo>
                  <a:cubicBezTo>
                    <a:pt x="228" y="137"/>
                    <a:pt x="228" y="137"/>
                    <a:pt x="228" y="137"/>
                  </a:cubicBezTo>
                  <a:cubicBezTo>
                    <a:pt x="228" y="103"/>
                    <a:pt x="228" y="103"/>
                    <a:pt x="228" y="103"/>
                  </a:cubicBezTo>
                  <a:cubicBezTo>
                    <a:pt x="279" y="103"/>
                    <a:pt x="279" y="103"/>
                    <a:pt x="279" y="103"/>
                  </a:cubicBezTo>
                  <a:lnTo>
                    <a:pt x="279" y="137"/>
                  </a:lnTo>
                  <a:close/>
                  <a:moveTo>
                    <a:pt x="279" y="77"/>
                  </a:moveTo>
                  <a:cubicBezTo>
                    <a:pt x="228" y="77"/>
                    <a:pt x="228" y="77"/>
                    <a:pt x="228" y="77"/>
                  </a:cubicBezTo>
                  <a:cubicBezTo>
                    <a:pt x="228" y="43"/>
                    <a:pt x="228" y="43"/>
                    <a:pt x="228" y="43"/>
                  </a:cubicBezTo>
                  <a:cubicBezTo>
                    <a:pt x="279" y="43"/>
                    <a:pt x="279" y="43"/>
                    <a:pt x="279" y="43"/>
                  </a:cubicBezTo>
                  <a:lnTo>
                    <a:pt x="279" y="77"/>
                  </a:lnTo>
                  <a:close/>
                  <a:moveTo>
                    <a:pt x="0" y="95"/>
                  </a:moveTo>
                  <a:cubicBezTo>
                    <a:pt x="0" y="411"/>
                    <a:pt x="0" y="411"/>
                    <a:pt x="0" y="411"/>
                  </a:cubicBezTo>
                  <a:cubicBezTo>
                    <a:pt x="68" y="411"/>
                    <a:pt x="68" y="411"/>
                    <a:pt x="68" y="411"/>
                  </a:cubicBezTo>
                  <a:cubicBezTo>
                    <a:pt x="68" y="77"/>
                    <a:pt x="68" y="77"/>
                    <a:pt x="68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8" y="77"/>
                    <a:pt x="0" y="85"/>
                    <a:pt x="0" y="95"/>
                  </a:cubicBezTo>
                  <a:close/>
                  <a:moveTo>
                    <a:pt x="54" y="355"/>
                  </a:moveTo>
                  <a:cubicBezTo>
                    <a:pt x="20" y="355"/>
                    <a:pt x="20" y="355"/>
                    <a:pt x="20" y="355"/>
                  </a:cubicBezTo>
                  <a:cubicBezTo>
                    <a:pt x="20" y="339"/>
                    <a:pt x="20" y="339"/>
                    <a:pt x="20" y="339"/>
                  </a:cubicBezTo>
                  <a:cubicBezTo>
                    <a:pt x="54" y="339"/>
                    <a:pt x="54" y="339"/>
                    <a:pt x="54" y="339"/>
                  </a:cubicBezTo>
                  <a:lnTo>
                    <a:pt x="54" y="355"/>
                  </a:lnTo>
                  <a:close/>
                  <a:moveTo>
                    <a:pt x="20" y="99"/>
                  </a:moveTo>
                  <a:cubicBezTo>
                    <a:pt x="54" y="99"/>
                    <a:pt x="54" y="99"/>
                    <a:pt x="54" y="99"/>
                  </a:cubicBezTo>
                  <a:cubicBezTo>
                    <a:pt x="54" y="116"/>
                    <a:pt x="54" y="116"/>
                    <a:pt x="54" y="116"/>
                  </a:cubicBezTo>
                  <a:cubicBezTo>
                    <a:pt x="20" y="116"/>
                    <a:pt x="20" y="116"/>
                    <a:pt x="20" y="116"/>
                  </a:cubicBezTo>
                  <a:lnTo>
                    <a:pt x="20" y="99"/>
                  </a:lnTo>
                  <a:close/>
                  <a:moveTo>
                    <a:pt x="20" y="159"/>
                  </a:moveTo>
                  <a:cubicBezTo>
                    <a:pt x="54" y="159"/>
                    <a:pt x="54" y="159"/>
                    <a:pt x="54" y="159"/>
                  </a:cubicBezTo>
                  <a:cubicBezTo>
                    <a:pt x="54" y="176"/>
                    <a:pt x="54" y="176"/>
                    <a:pt x="54" y="176"/>
                  </a:cubicBezTo>
                  <a:cubicBezTo>
                    <a:pt x="20" y="176"/>
                    <a:pt x="20" y="176"/>
                    <a:pt x="20" y="176"/>
                  </a:cubicBezTo>
                  <a:lnTo>
                    <a:pt x="20" y="159"/>
                  </a:lnTo>
                  <a:close/>
                  <a:moveTo>
                    <a:pt x="20" y="219"/>
                  </a:moveTo>
                  <a:cubicBezTo>
                    <a:pt x="54" y="219"/>
                    <a:pt x="54" y="219"/>
                    <a:pt x="54" y="219"/>
                  </a:cubicBezTo>
                  <a:cubicBezTo>
                    <a:pt x="54" y="236"/>
                    <a:pt x="54" y="236"/>
                    <a:pt x="54" y="236"/>
                  </a:cubicBezTo>
                  <a:cubicBezTo>
                    <a:pt x="20" y="236"/>
                    <a:pt x="20" y="236"/>
                    <a:pt x="20" y="236"/>
                  </a:cubicBezTo>
                  <a:lnTo>
                    <a:pt x="20" y="219"/>
                  </a:lnTo>
                  <a:close/>
                  <a:moveTo>
                    <a:pt x="20" y="278"/>
                  </a:moveTo>
                  <a:cubicBezTo>
                    <a:pt x="54" y="278"/>
                    <a:pt x="54" y="278"/>
                    <a:pt x="54" y="278"/>
                  </a:cubicBezTo>
                  <a:cubicBezTo>
                    <a:pt x="54" y="296"/>
                    <a:pt x="54" y="296"/>
                    <a:pt x="54" y="296"/>
                  </a:cubicBezTo>
                  <a:cubicBezTo>
                    <a:pt x="20" y="296"/>
                    <a:pt x="20" y="296"/>
                    <a:pt x="20" y="296"/>
                  </a:cubicBezTo>
                  <a:lnTo>
                    <a:pt x="20" y="278"/>
                  </a:lnTo>
                  <a:close/>
                  <a:moveTo>
                    <a:pt x="348" y="137"/>
                  </a:moveTo>
                  <a:cubicBezTo>
                    <a:pt x="303" y="137"/>
                    <a:pt x="303" y="137"/>
                    <a:pt x="303" y="137"/>
                  </a:cubicBezTo>
                  <a:cubicBezTo>
                    <a:pt x="303" y="411"/>
                    <a:pt x="303" y="411"/>
                    <a:pt x="303" y="411"/>
                  </a:cubicBezTo>
                  <a:cubicBezTo>
                    <a:pt x="365" y="411"/>
                    <a:pt x="365" y="411"/>
                    <a:pt x="365" y="411"/>
                  </a:cubicBezTo>
                  <a:cubicBezTo>
                    <a:pt x="365" y="154"/>
                    <a:pt x="365" y="154"/>
                    <a:pt x="365" y="154"/>
                  </a:cubicBezTo>
                  <a:cubicBezTo>
                    <a:pt x="365" y="145"/>
                    <a:pt x="357" y="137"/>
                    <a:pt x="348" y="137"/>
                  </a:cubicBezTo>
                  <a:close/>
                  <a:moveTo>
                    <a:pt x="313" y="159"/>
                  </a:moveTo>
                  <a:cubicBezTo>
                    <a:pt x="347" y="159"/>
                    <a:pt x="347" y="159"/>
                    <a:pt x="347" y="159"/>
                  </a:cubicBezTo>
                  <a:cubicBezTo>
                    <a:pt x="347" y="176"/>
                    <a:pt x="347" y="176"/>
                    <a:pt x="347" y="176"/>
                  </a:cubicBezTo>
                  <a:cubicBezTo>
                    <a:pt x="313" y="176"/>
                    <a:pt x="313" y="176"/>
                    <a:pt x="313" y="176"/>
                  </a:cubicBezTo>
                  <a:lnTo>
                    <a:pt x="313" y="159"/>
                  </a:lnTo>
                  <a:close/>
                  <a:moveTo>
                    <a:pt x="313" y="219"/>
                  </a:moveTo>
                  <a:cubicBezTo>
                    <a:pt x="347" y="219"/>
                    <a:pt x="347" y="219"/>
                    <a:pt x="347" y="219"/>
                  </a:cubicBezTo>
                  <a:cubicBezTo>
                    <a:pt x="347" y="236"/>
                    <a:pt x="347" y="236"/>
                    <a:pt x="347" y="236"/>
                  </a:cubicBezTo>
                  <a:cubicBezTo>
                    <a:pt x="313" y="236"/>
                    <a:pt x="313" y="236"/>
                    <a:pt x="313" y="236"/>
                  </a:cubicBezTo>
                  <a:lnTo>
                    <a:pt x="313" y="219"/>
                  </a:lnTo>
                  <a:close/>
                  <a:moveTo>
                    <a:pt x="347" y="355"/>
                  </a:moveTo>
                  <a:cubicBezTo>
                    <a:pt x="313" y="355"/>
                    <a:pt x="313" y="355"/>
                    <a:pt x="313" y="355"/>
                  </a:cubicBezTo>
                  <a:cubicBezTo>
                    <a:pt x="313" y="339"/>
                    <a:pt x="313" y="339"/>
                    <a:pt x="313" y="339"/>
                  </a:cubicBezTo>
                  <a:cubicBezTo>
                    <a:pt x="347" y="339"/>
                    <a:pt x="347" y="339"/>
                    <a:pt x="347" y="339"/>
                  </a:cubicBezTo>
                  <a:lnTo>
                    <a:pt x="347" y="355"/>
                  </a:lnTo>
                  <a:close/>
                  <a:moveTo>
                    <a:pt x="347" y="296"/>
                  </a:moveTo>
                  <a:cubicBezTo>
                    <a:pt x="313" y="296"/>
                    <a:pt x="313" y="296"/>
                    <a:pt x="313" y="296"/>
                  </a:cubicBezTo>
                  <a:cubicBezTo>
                    <a:pt x="313" y="278"/>
                    <a:pt x="313" y="278"/>
                    <a:pt x="313" y="278"/>
                  </a:cubicBezTo>
                  <a:cubicBezTo>
                    <a:pt x="347" y="278"/>
                    <a:pt x="347" y="278"/>
                    <a:pt x="347" y="278"/>
                  </a:cubicBezTo>
                  <a:lnTo>
                    <a:pt x="347" y="2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iscoSansTT Light"/>
                <a:cs typeface="CiscoSansTT Light"/>
              </a:endParaRPr>
            </a:p>
          </p:txBody>
        </p:sp>
        <p:sp>
          <p:nvSpPr>
            <p:cNvPr id="98" name="Freeform 115"/>
            <p:cNvSpPr>
              <a:spLocks/>
            </p:cNvSpPr>
            <p:nvPr/>
          </p:nvSpPr>
          <p:spPr bwMode="auto">
            <a:xfrm>
              <a:off x="5505450" y="1776413"/>
              <a:ext cx="1587" cy="10318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50"/>
                </a:cxn>
                <a:cxn ang="0">
                  <a:pos x="0" y="0"/>
                </a:cxn>
              </a:cxnLst>
              <a:rect l="0" t="0" r="r" b="b"/>
              <a:pathLst>
                <a:path h="650">
                  <a:moveTo>
                    <a:pt x="0" y="0"/>
                  </a:moveTo>
                  <a:lnTo>
                    <a:pt x="0" y="65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iscoSansTT Light"/>
                <a:cs typeface="CiscoSansTT Light"/>
              </a:endParaRPr>
            </a:p>
          </p:txBody>
        </p:sp>
        <p:sp>
          <p:nvSpPr>
            <p:cNvPr id="99" name="Line 116"/>
            <p:cNvSpPr>
              <a:spLocks noChangeShapeType="1"/>
            </p:cNvSpPr>
            <p:nvPr/>
          </p:nvSpPr>
          <p:spPr bwMode="auto">
            <a:xfrm>
              <a:off x="5505450" y="1776413"/>
              <a:ext cx="1587" cy="1031875"/>
            </a:xfrm>
            <a:prstGeom prst="lin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CiscoSansTT Light"/>
                <a:cs typeface="CiscoSansTT Light"/>
              </a:endParaRPr>
            </a:p>
          </p:txBody>
        </p:sp>
      </p:grpSp>
      <p:sp>
        <p:nvSpPr>
          <p:cNvPr id="100" name="Freeform 9"/>
          <p:cNvSpPr>
            <a:spLocks noEditPoints="1"/>
          </p:cNvSpPr>
          <p:nvPr/>
        </p:nvSpPr>
        <p:spPr bwMode="auto">
          <a:xfrm>
            <a:off x="4194655" y="1555200"/>
            <a:ext cx="642373" cy="547783"/>
          </a:xfrm>
          <a:custGeom>
            <a:avLst/>
            <a:gdLst/>
            <a:ahLst/>
            <a:cxnLst>
              <a:cxn ang="0">
                <a:pos x="442" y="333"/>
              </a:cxn>
              <a:cxn ang="0">
                <a:pos x="252" y="19"/>
              </a:cxn>
              <a:cxn ang="0">
                <a:pos x="223" y="0"/>
              </a:cxn>
              <a:cxn ang="0">
                <a:pos x="194" y="19"/>
              </a:cxn>
              <a:cxn ang="0">
                <a:pos x="6" y="333"/>
              </a:cxn>
              <a:cxn ang="0">
                <a:pos x="0" y="354"/>
              </a:cxn>
              <a:cxn ang="0">
                <a:pos x="10" y="375"/>
              </a:cxn>
              <a:cxn ang="0">
                <a:pos x="34" y="383"/>
              </a:cxn>
              <a:cxn ang="0">
                <a:pos x="414" y="383"/>
              </a:cxn>
              <a:cxn ang="0">
                <a:pos x="439" y="375"/>
              </a:cxn>
              <a:cxn ang="0">
                <a:pos x="449" y="354"/>
              </a:cxn>
              <a:cxn ang="0">
                <a:pos x="442" y="333"/>
              </a:cxn>
              <a:cxn ang="0">
                <a:pos x="426" y="360"/>
              </a:cxn>
              <a:cxn ang="0">
                <a:pos x="414" y="363"/>
              </a:cxn>
              <a:cxn ang="0">
                <a:pos x="34" y="363"/>
              </a:cxn>
              <a:cxn ang="0">
                <a:pos x="23" y="360"/>
              </a:cxn>
              <a:cxn ang="0">
                <a:pos x="20" y="354"/>
              </a:cxn>
              <a:cxn ang="0">
                <a:pos x="24" y="343"/>
              </a:cxn>
              <a:cxn ang="0">
                <a:pos x="211" y="29"/>
              </a:cxn>
              <a:cxn ang="0">
                <a:pos x="223" y="20"/>
              </a:cxn>
              <a:cxn ang="0">
                <a:pos x="235" y="29"/>
              </a:cxn>
              <a:cxn ang="0">
                <a:pos x="425" y="344"/>
              </a:cxn>
              <a:cxn ang="0">
                <a:pos x="429" y="354"/>
              </a:cxn>
              <a:cxn ang="0">
                <a:pos x="426" y="360"/>
              </a:cxn>
              <a:cxn ang="0">
                <a:pos x="205" y="336"/>
              </a:cxn>
              <a:cxn ang="0">
                <a:pos x="243" y="336"/>
              </a:cxn>
              <a:cxn ang="0">
                <a:pos x="243" y="294"/>
              </a:cxn>
              <a:cxn ang="0">
                <a:pos x="205" y="294"/>
              </a:cxn>
              <a:cxn ang="0">
                <a:pos x="205" y="336"/>
              </a:cxn>
              <a:cxn ang="0">
                <a:pos x="209" y="271"/>
              </a:cxn>
              <a:cxn ang="0">
                <a:pos x="240" y="271"/>
              </a:cxn>
              <a:cxn ang="0">
                <a:pos x="249" y="107"/>
              </a:cxn>
              <a:cxn ang="0">
                <a:pos x="200" y="107"/>
              </a:cxn>
              <a:cxn ang="0">
                <a:pos x="209" y="271"/>
              </a:cxn>
            </a:cxnLst>
            <a:rect l="0" t="0" r="r" b="b"/>
            <a:pathLst>
              <a:path w="449" h="383">
                <a:moveTo>
                  <a:pt x="442" y="333"/>
                </a:moveTo>
                <a:cubicBezTo>
                  <a:pt x="252" y="19"/>
                  <a:pt x="252" y="19"/>
                  <a:pt x="252" y="19"/>
                </a:cubicBezTo>
                <a:cubicBezTo>
                  <a:pt x="245" y="7"/>
                  <a:pt x="235" y="0"/>
                  <a:pt x="223" y="0"/>
                </a:cubicBezTo>
                <a:cubicBezTo>
                  <a:pt x="211" y="0"/>
                  <a:pt x="201" y="7"/>
                  <a:pt x="194" y="19"/>
                </a:cubicBezTo>
                <a:cubicBezTo>
                  <a:pt x="6" y="333"/>
                  <a:pt x="6" y="333"/>
                  <a:pt x="6" y="333"/>
                </a:cubicBezTo>
                <a:cubicBezTo>
                  <a:pt x="2" y="340"/>
                  <a:pt x="0" y="347"/>
                  <a:pt x="0" y="354"/>
                </a:cubicBezTo>
                <a:cubicBezTo>
                  <a:pt x="0" y="362"/>
                  <a:pt x="4" y="370"/>
                  <a:pt x="10" y="375"/>
                </a:cubicBezTo>
                <a:cubicBezTo>
                  <a:pt x="17" y="380"/>
                  <a:pt x="25" y="383"/>
                  <a:pt x="34" y="383"/>
                </a:cubicBezTo>
                <a:cubicBezTo>
                  <a:pt x="414" y="383"/>
                  <a:pt x="414" y="383"/>
                  <a:pt x="414" y="383"/>
                </a:cubicBezTo>
                <a:cubicBezTo>
                  <a:pt x="424" y="383"/>
                  <a:pt x="432" y="380"/>
                  <a:pt x="439" y="375"/>
                </a:cubicBezTo>
                <a:cubicBezTo>
                  <a:pt x="445" y="370"/>
                  <a:pt x="449" y="362"/>
                  <a:pt x="449" y="354"/>
                </a:cubicBezTo>
                <a:cubicBezTo>
                  <a:pt x="449" y="347"/>
                  <a:pt x="446" y="340"/>
                  <a:pt x="442" y="333"/>
                </a:cubicBezTo>
                <a:close/>
                <a:moveTo>
                  <a:pt x="426" y="360"/>
                </a:moveTo>
                <a:cubicBezTo>
                  <a:pt x="424" y="361"/>
                  <a:pt x="421" y="363"/>
                  <a:pt x="414" y="363"/>
                </a:cubicBezTo>
                <a:cubicBezTo>
                  <a:pt x="34" y="363"/>
                  <a:pt x="34" y="363"/>
                  <a:pt x="34" y="363"/>
                </a:cubicBezTo>
                <a:cubicBezTo>
                  <a:pt x="28" y="363"/>
                  <a:pt x="25" y="361"/>
                  <a:pt x="23" y="360"/>
                </a:cubicBezTo>
                <a:cubicBezTo>
                  <a:pt x="21" y="358"/>
                  <a:pt x="20" y="357"/>
                  <a:pt x="20" y="354"/>
                </a:cubicBezTo>
                <a:cubicBezTo>
                  <a:pt x="20" y="351"/>
                  <a:pt x="21" y="348"/>
                  <a:pt x="24" y="343"/>
                </a:cubicBezTo>
                <a:cubicBezTo>
                  <a:pt x="211" y="29"/>
                  <a:pt x="211" y="29"/>
                  <a:pt x="211" y="29"/>
                </a:cubicBezTo>
                <a:cubicBezTo>
                  <a:pt x="216" y="22"/>
                  <a:pt x="220" y="20"/>
                  <a:pt x="223" y="20"/>
                </a:cubicBezTo>
                <a:cubicBezTo>
                  <a:pt x="226" y="20"/>
                  <a:pt x="230" y="22"/>
                  <a:pt x="235" y="29"/>
                </a:cubicBezTo>
                <a:cubicBezTo>
                  <a:pt x="425" y="344"/>
                  <a:pt x="425" y="344"/>
                  <a:pt x="425" y="344"/>
                </a:cubicBezTo>
                <a:cubicBezTo>
                  <a:pt x="428" y="348"/>
                  <a:pt x="429" y="352"/>
                  <a:pt x="429" y="354"/>
                </a:cubicBezTo>
                <a:cubicBezTo>
                  <a:pt x="429" y="357"/>
                  <a:pt x="428" y="358"/>
                  <a:pt x="426" y="360"/>
                </a:cubicBezTo>
                <a:close/>
                <a:moveTo>
                  <a:pt x="205" y="336"/>
                </a:moveTo>
                <a:cubicBezTo>
                  <a:pt x="243" y="336"/>
                  <a:pt x="243" y="336"/>
                  <a:pt x="243" y="336"/>
                </a:cubicBezTo>
                <a:cubicBezTo>
                  <a:pt x="243" y="294"/>
                  <a:pt x="243" y="294"/>
                  <a:pt x="243" y="294"/>
                </a:cubicBezTo>
                <a:cubicBezTo>
                  <a:pt x="205" y="294"/>
                  <a:pt x="205" y="294"/>
                  <a:pt x="205" y="294"/>
                </a:cubicBezTo>
                <a:lnTo>
                  <a:pt x="205" y="336"/>
                </a:lnTo>
                <a:close/>
                <a:moveTo>
                  <a:pt x="209" y="271"/>
                </a:moveTo>
                <a:cubicBezTo>
                  <a:pt x="240" y="271"/>
                  <a:pt x="240" y="271"/>
                  <a:pt x="240" y="271"/>
                </a:cubicBezTo>
                <a:cubicBezTo>
                  <a:pt x="249" y="107"/>
                  <a:pt x="249" y="107"/>
                  <a:pt x="249" y="107"/>
                </a:cubicBezTo>
                <a:cubicBezTo>
                  <a:pt x="200" y="107"/>
                  <a:pt x="200" y="107"/>
                  <a:pt x="200" y="107"/>
                </a:cubicBezTo>
                <a:lnTo>
                  <a:pt x="209" y="271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vert="horz" wrap="square" lIns="68522" tIns="34268" rIns="68522" bIns="34268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iscoSansTT Light"/>
              <a:cs typeface="CiscoSansTT Light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3869607" y="3208063"/>
            <a:ext cx="1300037" cy="346138"/>
          </a:xfrm>
          <a:prstGeom prst="rect">
            <a:avLst/>
          </a:prstGeom>
        </p:spPr>
        <p:txBody>
          <a:bodyPr wrap="square" lIns="91328" tIns="45665" rIns="91328" bIns="45665">
            <a:spAutoFit/>
          </a:bodyPr>
          <a:lstStyle/>
          <a:p>
            <a:pPr algn="ctr" defTabSz="684747">
              <a:lnSpc>
                <a:spcPct val="90000"/>
              </a:lnSpc>
              <a:spcBef>
                <a:spcPct val="0"/>
              </a:spcBef>
            </a:pPr>
            <a:r>
              <a:rPr lang="en-US" dirty="0" smtClean="0">
                <a:latin typeface="CiscoSansTT Light"/>
                <a:cs typeface="CiscoSansTT Light"/>
              </a:rPr>
              <a:t>Branch</a:t>
            </a:r>
            <a:endParaRPr lang="en-US" dirty="0">
              <a:latin typeface="CiscoSansTT Light"/>
              <a:cs typeface="CiscoSansTT Light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282427" y="1007843"/>
            <a:ext cx="8500827" cy="3561390"/>
            <a:chOff x="282427" y="952696"/>
            <a:chExt cx="8500827" cy="4047106"/>
          </a:xfrm>
        </p:grpSpPr>
        <p:cxnSp>
          <p:nvCxnSpPr>
            <p:cNvPr id="103" name="Straight Connector 102"/>
            <p:cNvCxnSpPr/>
            <p:nvPr/>
          </p:nvCxnSpPr>
          <p:spPr>
            <a:xfrm>
              <a:off x="5725239" y="952696"/>
              <a:ext cx="0" cy="404710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3351990" y="952696"/>
              <a:ext cx="0" cy="404710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8783254" y="952696"/>
              <a:ext cx="0" cy="404710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82427" y="952696"/>
              <a:ext cx="0" cy="4047106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5725238" y="1932082"/>
            <a:ext cx="3071183" cy="1720597"/>
            <a:chOff x="5725239" y="1932082"/>
            <a:chExt cx="2703956" cy="1720597"/>
          </a:xfrm>
        </p:grpSpPr>
        <p:cxnSp>
          <p:nvCxnSpPr>
            <p:cNvPr id="108" name="Straight Connector 107"/>
            <p:cNvCxnSpPr/>
            <p:nvPr/>
          </p:nvCxnSpPr>
          <p:spPr>
            <a:xfrm>
              <a:off x="5725239" y="1932082"/>
              <a:ext cx="270395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5725239" y="2738858"/>
              <a:ext cx="270395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5725239" y="3652679"/>
              <a:ext cx="2703956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664217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WAN Demands Exceeding Budget</a:t>
            </a:r>
            <a:endParaRPr lang="en-AU" dirty="0"/>
          </a:p>
        </p:txBody>
      </p:sp>
      <p:sp>
        <p:nvSpPr>
          <p:cNvPr id="3" name="Pentagon 72"/>
          <p:cNvSpPr/>
          <p:nvPr/>
        </p:nvSpPr>
        <p:spPr>
          <a:xfrm rot="9644831">
            <a:off x="1417206" y="2432433"/>
            <a:ext cx="3777839" cy="1064873"/>
          </a:xfrm>
          <a:custGeom>
            <a:avLst/>
            <a:gdLst>
              <a:gd name="connsiteX0" fmla="*/ 0 w 3618253"/>
              <a:gd name="connsiteY0" fmla="*/ 0 h 964460"/>
              <a:gd name="connsiteX1" fmla="*/ 3330227 w 3618253"/>
              <a:gd name="connsiteY1" fmla="*/ 0 h 964460"/>
              <a:gd name="connsiteX2" fmla="*/ 3618253 w 3618253"/>
              <a:gd name="connsiteY2" fmla="*/ 482230 h 964460"/>
              <a:gd name="connsiteX3" fmla="*/ 3330227 w 3618253"/>
              <a:gd name="connsiteY3" fmla="*/ 964460 h 964460"/>
              <a:gd name="connsiteX4" fmla="*/ 0 w 3618253"/>
              <a:gd name="connsiteY4" fmla="*/ 964460 h 964460"/>
              <a:gd name="connsiteX5" fmla="*/ 0 w 3618253"/>
              <a:gd name="connsiteY5" fmla="*/ 0 h 964460"/>
              <a:gd name="connsiteX0" fmla="*/ 0 w 3618253"/>
              <a:gd name="connsiteY0" fmla="*/ 0 h 964460"/>
              <a:gd name="connsiteX1" fmla="*/ 3330227 w 3618253"/>
              <a:gd name="connsiteY1" fmla="*/ 0 h 964460"/>
              <a:gd name="connsiteX2" fmla="*/ 3618253 w 3618253"/>
              <a:gd name="connsiteY2" fmla="*/ 482230 h 964460"/>
              <a:gd name="connsiteX3" fmla="*/ 1608131 w 3618253"/>
              <a:gd name="connsiteY3" fmla="*/ 460817 h 964460"/>
              <a:gd name="connsiteX4" fmla="*/ 0 w 3618253"/>
              <a:gd name="connsiteY4" fmla="*/ 964460 h 964460"/>
              <a:gd name="connsiteX5" fmla="*/ 0 w 3618253"/>
              <a:gd name="connsiteY5" fmla="*/ 0 h 964460"/>
              <a:gd name="connsiteX0" fmla="*/ 0 w 3618253"/>
              <a:gd name="connsiteY0" fmla="*/ 0 h 972451"/>
              <a:gd name="connsiteX1" fmla="*/ 3330227 w 3618253"/>
              <a:gd name="connsiteY1" fmla="*/ 0 h 972451"/>
              <a:gd name="connsiteX2" fmla="*/ 3618253 w 3618253"/>
              <a:gd name="connsiteY2" fmla="*/ 482230 h 972451"/>
              <a:gd name="connsiteX3" fmla="*/ 1608131 w 3618253"/>
              <a:gd name="connsiteY3" fmla="*/ 460817 h 972451"/>
              <a:gd name="connsiteX4" fmla="*/ 0 w 3618253"/>
              <a:gd name="connsiteY4" fmla="*/ 964460 h 972451"/>
              <a:gd name="connsiteX5" fmla="*/ 0 w 3618253"/>
              <a:gd name="connsiteY5" fmla="*/ 0 h 972451"/>
              <a:gd name="connsiteX0" fmla="*/ 0 w 3618253"/>
              <a:gd name="connsiteY0" fmla="*/ 0 h 972451"/>
              <a:gd name="connsiteX1" fmla="*/ 3330227 w 3618253"/>
              <a:gd name="connsiteY1" fmla="*/ 0 h 972451"/>
              <a:gd name="connsiteX2" fmla="*/ 3618253 w 3618253"/>
              <a:gd name="connsiteY2" fmla="*/ 482230 h 972451"/>
              <a:gd name="connsiteX3" fmla="*/ 1608131 w 3618253"/>
              <a:gd name="connsiteY3" fmla="*/ 460817 h 972451"/>
              <a:gd name="connsiteX4" fmla="*/ 0 w 3618253"/>
              <a:gd name="connsiteY4" fmla="*/ 964460 h 972451"/>
              <a:gd name="connsiteX5" fmla="*/ 0 w 3618253"/>
              <a:gd name="connsiteY5" fmla="*/ 0 h 972451"/>
              <a:gd name="connsiteX0" fmla="*/ 165677 w 3783930"/>
              <a:gd name="connsiteY0" fmla="*/ 0 h 915349"/>
              <a:gd name="connsiteX1" fmla="*/ 3495904 w 3783930"/>
              <a:gd name="connsiteY1" fmla="*/ 0 h 915349"/>
              <a:gd name="connsiteX2" fmla="*/ 3783930 w 3783930"/>
              <a:gd name="connsiteY2" fmla="*/ 482230 h 915349"/>
              <a:gd name="connsiteX3" fmla="*/ 1773808 w 3783930"/>
              <a:gd name="connsiteY3" fmla="*/ 460817 h 915349"/>
              <a:gd name="connsiteX4" fmla="*/ 0 w 3783930"/>
              <a:gd name="connsiteY4" fmla="*/ 906595 h 915349"/>
              <a:gd name="connsiteX5" fmla="*/ 165677 w 3783930"/>
              <a:gd name="connsiteY5" fmla="*/ 0 h 915349"/>
              <a:gd name="connsiteX0" fmla="*/ 165677 w 3783930"/>
              <a:gd name="connsiteY0" fmla="*/ 0 h 906595"/>
              <a:gd name="connsiteX1" fmla="*/ 3495904 w 3783930"/>
              <a:gd name="connsiteY1" fmla="*/ 0 h 906595"/>
              <a:gd name="connsiteX2" fmla="*/ 3783930 w 3783930"/>
              <a:gd name="connsiteY2" fmla="*/ 482230 h 906595"/>
              <a:gd name="connsiteX3" fmla="*/ 1773808 w 3783930"/>
              <a:gd name="connsiteY3" fmla="*/ 460817 h 906595"/>
              <a:gd name="connsiteX4" fmla="*/ 0 w 3783930"/>
              <a:gd name="connsiteY4" fmla="*/ 906595 h 906595"/>
              <a:gd name="connsiteX5" fmla="*/ 165677 w 3783930"/>
              <a:gd name="connsiteY5" fmla="*/ 0 h 906595"/>
              <a:gd name="connsiteX0" fmla="*/ 357802 w 3783930"/>
              <a:gd name="connsiteY0" fmla="*/ 0 h 1064512"/>
              <a:gd name="connsiteX1" fmla="*/ 3495904 w 3783930"/>
              <a:gd name="connsiteY1" fmla="*/ 157917 h 1064512"/>
              <a:gd name="connsiteX2" fmla="*/ 3783930 w 3783930"/>
              <a:gd name="connsiteY2" fmla="*/ 640147 h 1064512"/>
              <a:gd name="connsiteX3" fmla="*/ 1773808 w 3783930"/>
              <a:gd name="connsiteY3" fmla="*/ 618734 h 1064512"/>
              <a:gd name="connsiteX4" fmla="*/ 0 w 3783930"/>
              <a:gd name="connsiteY4" fmla="*/ 1064512 h 1064512"/>
              <a:gd name="connsiteX5" fmla="*/ 357802 w 3783930"/>
              <a:gd name="connsiteY5" fmla="*/ 0 h 1064512"/>
              <a:gd name="connsiteX0" fmla="*/ 357802 w 3783930"/>
              <a:gd name="connsiteY0" fmla="*/ 0 h 1064512"/>
              <a:gd name="connsiteX1" fmla="*/ 2360500 w 3783930"/>
              <a:gd name="connsiteY1" fmla="*/ 299447 h 1064512"/>
              <a:gd name="connsiteX2" fmla="*/ 3783930 w 3783930"/>
              <a:gd name="connsiteY2" fmla="*/ 640147 h 1064512"/>
              <a:gd name="connsiteX3" fmla="*/ 1773808 w 3783930"/>
              <a:gd name="connsiteY3" fmla="*/ 618734 h 1064512"/>
              <a:gd name="connsiteX4" fmla="*/ 0 w 3783930"/>
              <a:gd name="connsiteY4" fmla="*/ 1064512 h 1064512"/>
              <a:gd name="connsiteX5" fmla="*/ 357802 w 3783930"/>
              <a:gd name="connsiteY5" fmla="*/ 0 h 1064512"/>
              <a:gd name="connsiteX0" fmla="*/ 357802 w 3790925"/>
              <a:gd name="connsiteY0" fmla="*/ 29527 h 1094039"/>
              <a:gd name="connsiteX1" fmla="*/ 2360500 w 3790925"/>
              <a:gd name="connsiteY1" fmla="*/ 328974 h 1094039"/>
              <a:gd name="connsiteX2" fmla="*/ 3783930 w 3790925"/>
              <a:gd name="connsiteY2" fmla="*/ 669674 h 1094039"/>
              <a:gd name="connsiteX3" fmla="*/ 1773808 w 3790925"/>
              <a:gd name="connsiteY3" fmla="*/ 648261 h 1094039"/>
              <a:gd name="connsiteX4" fmla="*/ 0 w 3790925"/>
              <a:gd name="connsiteY4" fmla="*/ 1094039 h 1094039"/>
              <a:gd name="connsiteX5" fmla="*/ 357802 w 3790925"/>
              <a:gd name="connsiteY5" fmla="*/ 29527 h 1094039"/>
              <a:gd name="connsiteX0" fmla="*/ 357802 w 3789015"/>
              <a:gd name="connsiteY0" fmla="*/ 35057 h 1099569"/>
              <a:gd name="connsiteX1" fmla="*/ 1972949 w 3789015"/>
              <a:gd name="connsiteY1" fmla="*/ 267628 h 1099569"/>
              <a:gd name="connsiteX2" fmla="*/ 3783930 w 3789015"/>
              <a:gd name="connsiteY2" fmla="*/ 675204 h 1099569"/>
              <a:gd name="connsiteX3" fmla="*/ 1773808 w 3789015"/>
              <a:gd name="connsiteY3" fmla="*/ 653791 h 1099569"/>
              <a:gd name="connsiteX4" fmla="*/ 0 w 3789015"/>
              <a:gd name="connsiteY4" fmla="*/ 1099569 h 1099569"/>
              <a:gd name="connsiteX5" fmla="*/ 357802 w 3789015"/>
              <a:gd name="connsiteY5" fmla="*/ 35057 h 1099569"/>
              <a:gd name="connsiteX0" fmla="*/ 357802 w 3783930"/>
              <a:gd name="connsiteY0" fmla="*/ 5710 h 1070222"/>
              <a:gd name="connsiteX1" fmla="*/ 3783930 w 3783930"/>
              <a:gd name="connsiteY1" fmla="*/ 645857 h 1070222"/>
              <a:gd name="connsiteX2" fmla="*/ 1773808 w 3783930"/>
              <a:gd name="connsiteY2" fmla="*/ 624444 h 1070222"/>
              <a:gd name="connsiteX3" fmla="*/ 0 w 3783930"/>
              <a:gd name="connsiteY3" fmla="*/ 1070222 h 1070222"/>
              <a:gd name="connsiteX4" fmla="*/ 357802 w 3783930"/>
              <a:gd name="connsiteY4" fmla="*/ 5710 h 1070222"/>
              <a:gd name="connsiteX0" fmla="*/ 357802 w 3783930"/>
              <a:gd name="connsiteY0" fmla="*/ 390 h 1064902"/>
              <a:gd name="connsiteX1" fmla="*/ 3783930 w 3783930"/>
              <a:gd name="connsiteY1" fmla="*/ 640537 h 1064902"/>
              <a:gd name="connsiteX2" fmla="*/ 1773808 w 3783930"/>
              <a:gd name="connsiteY2" fmla="*/ 619124 h 1064902"/>
              <a:gd name="connsiteX3" fmla="*/ 0 w 3783930"/>
              <a:gd name="connsiteY3" fmla="*/ 1064902 h 1064902"/>
              <a:gd name="connsiteX4" fmla="*/ 357802 w 3783930"/>
              <a:gd name="connsiteY4" fmla="*/ 390 h 1064902"/>
              <a:gd name="connsiteX0" fmla="*/ 357802 w 3783930"/>
              <a:gd name="connsiteY0" fmla="*/ 372 h 1064884"/>
              <a:gd name="connsiteX1" fmla="*/ 3783930 w 3783930"/>
              <a:gd name="connsiteY1" fmla="*/ 640519 h 1064884"/>
              <a:gd name="connsiteX2" fmla="*/ 1773808 w 3783930"/>
              <a:gd name="connsiteY2" fmla="*/ 619106 h 1064884"/>
              <a:gd name="connsiteX3" fmla="*/ 0 w 3783930"/>
              <a:gd name="connsiteY3" fmla="*/ 1064884 h 1064884"/>
              <a:gd name="connsiteX4" fmla="*/ 357802 w 3783930"/>
              <a:gd name="connsiteY4" fmla="*/ 372 h 1064884"/>
              <a:gd name="connsiteX0" fmla="*/ 357802 w 3783930"/>
              <a:gd name="connsiteY0" fmla="*/ 372 h 1084563"/>
              <a:gd name="connsiteX1" fmla="*/ 3783930 w 3783930"/>
              <a:gd name="connsiteY1" fmla="*/ 640519 h 1084563"/>
              <a:gd name="connsiteX2" fmla="*/ 0 w 3783930"/>
              <a:gd name="connsiteY2" fmla="*/ 1064884 h 1084563"/>
              <a:gd name="connsiteX3" fmla="*/ 357802 w 3783930"/>
              <a:gd name="connsiteY3" fmla="*/ 372 h 1084563"/>
              <a:gd name="connsiteX0" fmla="*/ 357802 w 3783930"/>
              <a:gd name="connsiteY0" fmla="*/ 372 h 1076805"/>
              <a:gd name="connsiteX1" fmla="*/ 3783930 w 3783930"/>
              <a:gd name="connsiteY1" fmla="*/ 640519 h 1076805"/>
              <a:gd name="connsiteX2" fmla="*/ 0 w 3783930"/>
              <a:gd name="connsiteY2" fmla="*/ 1064884 h 1076805"/>
              <a:gd name="connsiteX3" fmla="*/ 357802 w 3783930"/>
              <a:gd name="connsiteY3" fmla="*/ 372 h 1076805"/>
              <a:gd name="connsiteX0" fmla="*/ 357802 w 3783930"/>
              <a:gd name="connsiteY0" fmla="*/ 372 h 1064884"/>
              <a:gd name="connsiteX1" fmla="*/ 3783930 w 3783930"/>
              <a:gd name="connsiteY1" fmla="*/ 640519 h 1064884"/>
              <a:gd name="connsiteX2" fmla="*/ 0 w 3783930"/>
              <a:gd name="connsiteY2" fmla="*/ 1064884 h 1064884"/>
              <a:gd name="connsiteX3" fmla="*/ 357802 w 3783930"/>
              <a:gd name="connsiteY3" fmla="*/ 372 h 1064884"/>
              <a:gd name="connsiteX0" fmla="*/ 357802 w 3783930"/>
              <a:gd name="connsiteY0" fmla="*/ 372 h 1064884"/>
              <a:gd name="connsiteX1" fmla="*/ 3783930 w 3783930"/>
              <a:gd name="connsiteY1" fmla="*/ 640519 h 1064884"/>
              <a:gd name="connsiteX2" fmla="*/ 0 w 3783930"/>
              <a:gd name="connsiteY2" fmla="*/ 1064884 h 1064884"/>
              <a:gd name="connsiteX3" fmla="*/ 357802 w 3783930"/>
              <a:gd name="connsiteY3" fmla="*/ 372 h 1064884"/>
              <a:gd name="connsiteX0" fmla="*/ 357802 w 3777839"/>
              <a:gd name="connsiteY0" fmla="*/ 361 h 1064873"/>
              <a:gd name="connsiteX1" fmla="*/ 3777839 w 3777839"/>
              <a:gd name="connsiteY1" fmla="*/ 657948 h 1064873"/>
              <a:gd name="connsiteX2" fmla="*/ 0 w 3777839"/>
              <a:gd name="connsiteY2" fmla="*/ 1064873 h 1064873"/>
              <a:gd name="connsiteX3" fmla="*/ 357802 w 3777839"/>
              <a:gd name="connsiteY3" fmla="*/ 361 h 106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7839" h="1064873">
                <a:moveTo>
                  <a:pt x="357802" y="361"/>
                </a:moveTo>
                <a:cubicBezTo>
                  <a:pt x="1057799" y="-16795"/>
                  <a:pt x="3512216" y="583614"/>
                  <a:pt x="3777839" y="657948"/>
                </a:cubicBezTo>
                <a:cubicBezTo>
                  <a:pt x="2764285" y="541324"/>
                  <a:pt x="1784106" y="499504"/>
                  <a:pt x="0" y="1064873"/>
                </a:cubicBezTo>
                <a:lnTo>
                  <a:pt x="357802" y="36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tx2">
                  <a:alpha val="61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3" tIns="34262" rIns="68513" bIns="34262" rtlCol="0" anchor="ctr"/>
          <a:lstStyle/>
          <a:p>
            <a:pPr algn="ctr"/>
            <a:endParaRPr lang="en-US" dirty="0" smtClean="0">
              <a:latin typeface="CiscoSansTT Light"/>
              <a:cs typeface="CiscoSansTT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05034" y="1056118"/>
            <a:ext cx="4171950" cy="3749040"/>
            <a:chOff x="436743" y="1264919"/>
            <a:chExt cx="4166113" cy="4276001"/>
          </a:xfrm>
        </p:grpSpPr>
        <p:sp>
          <p:nvSpPr>
            <p:cNvPr id="5" name="Rectangle 4"/>
            <p:cNvSpPr/>
            <p:nvPr/>
          </p:nvSpPr>
          <p:spPr>
            <a:xfrm>
              <a:off x="835876" y="1264919"/>
              <a:ext cx="3277336" cy="4276001"/>
            </a:xfrm>
            <a:prstGeom prst="rect">
              <a:avLst/>
            </a:prstGeom>
            <a:gradFill>
              <a:gsLst>
                <a:gs pos="72000">
                  <a:schemeClr val="bg1">
                    <a:lumMod val="95000"/>
                  </a:schemeClr>
                </a:gs>
                <a:gs pos="9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44000">
                    <a:schemeClr val="accent5">
                      <a:lumMod val="40000"/>
                      <a:lumOff val="60000"/>
                    </a:schemeClr>
                  </a:gs>
                  <a:gs pos="71000">
                    <a:schemeClr val="accent5">
                      <a:lumMod val="40000"/>
                      <a:lumOff val="6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>
                <a:latin typeface="CiscoSansTT Light"/>
                <a:cs typeface="CiscoSansTT Ligh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>
              <a:off x="436743" y="1693278"/>
              <a:ext cx="399133" cy="375367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4113212" y="1693278"/>
              <a:ext cx="489644" cy="375367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718712" y="1160893"/>
            <a:ext cx="3144594" cy="3374466"/>
            <a:chOff x="5718712" y="1223306"/>
            <a:chExt cx="3144594" cy="337446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738051" y="3129725"/>
              <a:ext cx="3017520" cy="0"/>
            </a:xfrm>
            <a:prstGeom prst="line">
              <a:avLst/>
            </a:prstGeom>
            <a:ln cap="rnd">
              <a:solidFill>
                <a:schemeClr val="tx1">
                  <a:lumMod val="75000"/>
                  <a:lumOff val="2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5718712" y="1223306"/>
              <a:ext cx="3144594" cy="1693762"/>
              <a:chOff x="5718712" y="1223306"/>
              <a:chExt cx="3144594" cy="1693762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718712" y="1726364"/>
                <a:ext cx="2911718" cy="1190704"/>
                <a:chOff x="5835150" y="1518089"/>
                <a:chExt cx="2911718" cy="1190704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5863725" y="1870166"/>
                  <a:ext cx="2883143" cy="838627"/>
                </a:xfrm>
                <a:prstGeom prst="rect">
                  <a:avLst/>
                </a:prstGeom>
              </p:spPr>
              <p:txBody>
                <a:bodyPr wrap="square" lIns="0" tIns="34258" rIns="0" bIns="34258">
                  <a:spAutoFit/>
                </a:bodyPr>
                <a:lstStyle/>
                <a:p>
                  <a:pPr lvl="0">
                    <a:defRPr/>
                  </a:pPr>
                  <a:r>
                    <a:rPr lang="en-US" sz="3000" dirty="0">
                      <a:solidFill>
                        <a:srgbClr val="33828D"/>
                      </a:solidFill>
                      <a:latin typeface="CiscoSansTT Light"/>
                      <a:cs typeface="CiscoSansTT Light"/>
                    </a:rPr>
                    <a:t>5 years</a:t>
                  </a:r>
                </a:p>
                <a:p>
                  <a:pPr lvl="0">
                    <a:defRPr/>
                  </a:pPr>
                  <a:endParaRPr lang="en-US" sz="10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iscoSansTT Light"/>
                    <a:cs typeface="CiscoSansTT Light"/>
                  </a:endParaRPr>
                </a:p>
                <a:p>
                  <a:pPr lvl="0">
                    <a:defRPr/>
                  </a:pPr>
                  <a:r>
                    <a:rPr lang="en-US" sz="100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CiscoSansTT Light"/>
                      <a:cs typeface="CiscoSansTT Light"/>
                    </a:rPr>
                    <a:t> Cisco Visual Networking Index, June 2014</a:t>
                  </a: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5835150" y="1518089"/>
                  <a:ext cx="2911718" cy="530850"/>
                </a:xfrm>
                <a:prstGeom prst="rect">
                  <a:avLst/>
                </a:prstGeom>
              </p:spPr>
              <p:txBody>
                <a:bodyPr wrap="square" lIns="68514" tIns="34258" rIns="68514" bIns="34258">
                  <a:spAutoFit/>
                </a:bodyPr>
                <a:lstStyle/>
                <a:p>
                  <a:pPr lvl="0">
                    <a:defRPr/>
                  </a:pPr>
                  <a:r>
                    <a:rPr lang="en-US" sz="140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CiscoSansTT Light"/>
                      <a:cs typeface="CiscoSansTT Light"/>
                    </a:rPr>
                    <a:t>Increase</a:t>
                  </a:r>
                  <a:r>
                    <a:rPr lang="en-US" sz="100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CiscoSansTT Light"/>
                      <a:cs typeface="CiscoSansTT Light"/>
                    </a:rPr>
                    <a:t> </a:t>
                  </a:r>
                  <a:r>
                    <a:rPr lang="en-US" sz="3000" dirty="0">
                      <a:solidFill>
                        <a:srgbClr val="33828D"/>
                      </a:solidFill>
                      <a:latin typeface="CiscoSansTT Light"/>
                      <a:cs typeface="CiscoSansTT Light"/>
                    </a:rPr>
                    <a:t>3X </a:t>
                  </a:r>
                  <a:r>
                    <a:rPr lang="en-US" sz="140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CiscoSansTT Light"/>
                      <a:cs typeface="CiscoSansTT Light"/>
                    </a:rPr>
                    <a:t>in the next</a:t>
                  </a:r>
                  <a:endParaRPr lang="en-US" sz="3200" dirty="0">
                    <a:solidFill>
                      <a:srgbClr val="33828D"/>
                    </a:solidFill>
                    <a:latin typeface="CiscoSansTT Light"/>
                    <a:cs typeface="CiscoSansTT Light"/>
                  </a:endParaRPr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5718712" y="1223306"/>
                <a:ext cx="3144594" cy="590832"/>
              </a:xfrm>
              <a:prstGeom prst="rect">
                <a:avLst/>
              </a:prstGeom>
            </p:spPr>
            <p:txBody>
              <a:bodyPr wrap="square" lIns="73152" tIns="45671" rIns="73152" bIns="45671" anchor="b">
                <a:spAutoFit/>
              </a:bodyPr>
              <a:lstStyle>
                <a:defPPr>
                  <a:defRPr lang="en-US"/>
                </a:defPPr>
                <a:lvl1pPr defTabSz="685184">
                  <a:lnSpc>
                    <a:spcPct val="90000"/>
                  </a:lnSpc>
                  <a:spcBef>
                    <a:spcPct val="0"/>
                  </a:spcBef>
                  <a:defRPr b="1">
                    <a:solidFill>
                      <a:schemeClr val="tx2"/>
                    </a:solidFill>
                    <a:cs typeface="CiscoSans Thin"/>
                  </a:defRPr>
                </a:lvl1pPr>
              </a:lstStyle>
              <a:p>
                <a:r>
                  <a:rPr lang="en-US" b="0" dirty="0">
                    <a:latin typeface="CiscoSansTT Light"/>
                    <a:cs typeface="CiscoSansTT Light"/>
                  </a:rPr>
                  <a:t>GLOBAL IP </a:t>
                </a:r>
                <a:br>
                  <a:rPr lang="en-US" b="0" dirty="0">
                    <a:latin typeface="CiscoSansTT Light"/>
                    <a:cs typeface="CiscoSansTT Light"/>
                  </a:rPr>
                </a:br>
                <a:r>
                  <a:rPr lang="en-US" b="0" dirty="0">
                    <a:latin typeface="CiscoSansTT Light"/>
                    <a:cs typeface="CiscoSansTT Light"/>
                  </a:rPr>
                  <a:t>TRAFFIC GROWTH: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718712" y="3337764"/>
              <a:ext cx="3144594" cy="1260008"/>
              <a:chOff x="5718712" y="3375864"/>
              <a:chExt cx="3144594" cy="126000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5718712" y="3634240"/>
                <a:ext cx="2911718" cy="1001632"/>
                <a:chOff x="5835150" y="1460939"/>
                <a:chExt cx="2911718" cy="1001632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5835150" y="1870166"/>
                  <a:ext cx="2883143" cy="592405"/>
                </a:xfrm>
                <a:prstGeom prst="rect">
                  <a:avLst/>
                </a:prstGeom>
              </p:spPr>
              <p:txBody>
                <a:bodyPr wrap="square" lIns="68514" tIns="34258" rIns="68514" bIns="34258">
                  <a:spAutoFit/>
                </a:bodyPr>
                <a:lstStyle/>
                <a:p>
                  <a:r>
                    <a:rPr lang="en-US" sz="140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CiscoSansTT Light"/>
                      <a:cs typeface="CiscoSansTT Light"/>
                    </a:rPr>
                    <a:t>will be flat or declining</a:t>
                  </a:r>
                </a:p>
                <a:p>
                  <a:pPr>
                    <a:defRPr/>
                  </a:pPr>
                  <a:endParaRPr lang="en-US" sz="100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iscoSansTT Light"/>
                    <a:cs typeface="CiscoSansTT Light"/>
                  </a:endParaRPr>
                </a:p>
                <a:p>
                  <a:pPr>
                    <a:defRPr/>
                  </a:pPr>
                  <a:r>
                    <a:rPr lang="en-US" sz="1000" dirty="0" err="1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CiscoSansTT Light"/>
                      <a:cs typeface="CiscoSansTT Light"/>
                    </a:rPr>
                    <a:t>Nemertes</a:t>
                  </a:r>
                  <a:r>
                    <a:rPr lang="en-US" sz="100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CiscoSansTT Light"/>
                      <a:cs typeface="CiscoSansTT Light"/>
                    </a:rPr>
                    <a:t> Research, August 2014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873250" y="1460939"/>
                  <a:ext cx="2873618" cy="530850"/>
                </a:xfrm>
                <a:prstGeom prst="rect">
                  <a:avLst/>
                </a:prstGeom>
              </p:spPr>
              <p:txBody>
                <a:bodyPr wrap="square" lIns="0" tIns="34258" rIns="0" bIns="34258">
                  <a:spAutoFit/>
                </a:bodyPr>
                <a:lstStyle/>
                <a:p>
                  <a:r>
                    <a:rPr lang="en-US" sz="3000" dirty="0">
                      <a:solidFill>
                        <a:srgbClr val="33828D"/>
                      </a:solidFill>
                      <a:latin typeface="CiscoSansTT Light"/>
                      <a:cs typeface="CiscoSansTT Light"/>
                    </a:rPr>
                    <a:t>60%</a:t>
                  </a:r>
                  <a:r>
                    <a:rPr lang="en-US" sz="1400" dirty="0">
                      <a:solidFill>
                        <a:srgbClr val="000000">
                          <a:lumMod val="75000"/>
                          <a:lumOff val="25000"/>
                        </a:srgbClr>
                      </a:solidFill>
                      <a:latin typeface="CiscoSansTT Light"/>
                      <a:cs typeface="CiscoSansTT Light"/>
                    </a:rPr>
                    <a:t> WAN budgets </a:t>
                  </a: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5718712" y="3375864"/>
                <a:ext cx="3144594" cy="346150"/>
              </a:xfrm>
              <a:prstGeom prst="rect">
                <a:avLst/>
              </a:prstGeom>
            </p:spPr>
            <p:txBody>
              <a:bodyPr wrap="square" lIns="73152" tIns="45671" rIns="73152" bIns="45671" anchor="b">
                <a:spAutoFit/>
              </a:bodyPr>
              <a:lstStyle>
                <a:defPPr>
                  <a:defRPr lang="en-US"/>
                </a:defPPr>
                <a:lvl1pPr algn="ctr" defTabSz="685184">
                  <a:lnSpc>
                    <a:spcPct val="90000"/>
                  </a:lnSpc>
                  <a:spcBef>
                    <a:spcPct val="0"/>
                  </a:spcBef>
                  <a:defRPr b="1">
                    <a:solidFill>
                      <a:schemeClr val="tx2"/>
                    </a:solidFill>
                    <a:cs typeface="CiscoSans Thin"/>
                  </a:defRPr>
                </a:lvl1pPr>
              </a:lstStyle>
              <a:p>
                <a:pPr algn="l"/>
                <a:r>
                  <a:rPr lang="en-US" b="0" dirty="0" smtClean="0">
                    <a:latin typeface="CiscoSansTT Light"/>
                    <a:cs typeface="CiscoSansTT Light"/>
                  </a:rPr>
                  <a:t>LIMITED WAN BUDGETS:</a:t>
                </a:r>
                <a:endParaRPr lang="en-US" b="0" dirty="0">
                  <a:latin typeface="CiscoSansTT Light"/>
                  <a:cs typeface="CiscoSansTT Light"/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276533" y="4163358"/>
            <a:ext cx="5128355" cy="541528"/>
            <a:chOff x="292205" y="4217080"/>
            <a:chExt cx="5036785" cy="541528"/>
          </a:xfrm>
        </p:grpSpPr>
        <p:sp>
          <p:nvSpPr>
            <p:cNvPr id="21" name="Rectangle 20"/>
            <p:cNvSpPr/>
            <p:nvPr/>
          </p:nvSpPr>
          <p:spPr>
            <a:xfrm>
              <a:off x="292205" y="4217080"/>
              <a:ext cx="5029208" cy="500938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iscoSansTT Light"/>
                <a:cs typeface="CiscoSansTT Ligh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2489" y="4249961"/>
              <a:ext cx="4148656" cy="289781"/>
            </a:xfrm>
            <a:prstGeom prst="rect">
              <a:avLst/>
            </a:prstGeom>
          </p:spPr>
          <p:txBody>
            <a:bodyPr wrap="none" lIns="91364" tIns="45699" rIns="91364" bIns="45699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CiscoSansTT Light"/>
                  <a:cs typeface="CiscoSansTT Light"/>
                </a:rPr>
                <a:t>Exhibit 2: The Widening Network Complexity Gap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3471" y="4712901"/>
              <a:ext cx="5026678" cy="45707"/>
            </a:xfrm>
            <a:prstGeom prst="rect">
              <a:avLst/>
            </a:prstGeom>
            <a:gradFill>
              <a:gsLst>
                <a:gs pos="0">
                  <a:srgbClr val="000000">
                    <a:alpha val="26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74" tIns="60885" rIns="121774" bIns="60885" rtlCol="0" anchor="ctr"/>
            <a:lstStyle/>
            <a:p>
              <a:pPr algn="ctr" defTabSz="912644"/>
              <a:endParaRPr lang="en-US" sz="3200" dirty="0">
                <a:gradFill>
                  <a:gsLst>
                    <a:gs pos="0">
                      <a:srgbClr val="000000"/>
                    </a:gs>
                    <a:gs pos="100000">
                      <a:srgbClr val="000000">
                        <a:alpha val="0"/>
                      </a:srgbClr>
                    </a:gs>
                  </a:gsLst>
                  <a:lin ang="5400000" scaled="1"/>
                </a:gradFill>
                <a:latin typeface="CiscoSansTT Light"/>
                <a:cs typeface="CiscoSansTT Light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746" y="4562570"/>
              <a:ext cx="5036244" cy="1554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roup 24"/>
          <p:cNvGrpSpPr/>
          <p:nvPr/>
        </p:nvGrpSpPr>
        <p:grpSpPr>
          <a:xfrm>
            <a:off x="343215" y="1000711"/>
            <a:ext cx="4740833" cy="3090620"/>
            <a:chOff x="343199" y="1056117"/>
            <a:chExt cx="4740833" cy="3090620"/>
          </a:xfrm>
        </p:grpSpPr>
        <p:grpSp>
          <p:nvGrpSpPr>
            <p:cNvPr id="26" name="secure and open"/>
            <p:cNvGrpSpPr/>
            <p:nvPr/>
          </p:nvGrpSpPr>
          <p:grpSpPr>
            <a:xfrm>
              <a:off x="694912" y="3777460"/>
              <a:ext cx="4389120" cy="369277"/>
              <a:chOff x="407442" y="4763607"/>
              <a:chExt cx="11171987" cy="395135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>
                <a:off x="407442" y="4998795"/>
                <a:ext cx="2640651" cy="0"/>
              </a:xfrm>
              <a:prstGeom prst="straightConnector1">
                <a:avLst/>
              </a:prstGeom>
              <a:ln w="22225" cap="flat" cmpd="sng">
                <a:solidFill>
                  <a:srgbClr val="7A7A7A"/>
                </a:solidFill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3048551" y="4763607"/>
                <a:ext cx="5890225" cy="395135"/>
              </a:xfrm>
              <a:prstGeom prst="rect">
                <a:avLst/>
              </a:prstGeom>
            </p:spPr>
            <p:txBody>
              <a:bodyPr wrap="square" lIns="91384" tIns="45693" rIns="91384" bIns="45693" anchor="ctr">
                <a:spAutoFit/>
              </a:bodyPr>
              <a:lstStyle>
                <a:defPPr>
                  <a:defRPr lang="en-US"/>
                </a:defPPr>
                <a:lvl1pPr algn="ctr" defTabSz="609493">
                  <a:defRPr sz="1400">
                    <a:solidFill>
                      <a:srgbClr val="7A7A7A"/>
                    </a:solidFill>
                  </a:defRPr>
                </a:lvl1pPr>
                <a:lvl2pPr marL="609493" defTabSz="609493"/>
                <a:lvl3pPr marL="1218987" defTabSz="609493"/>
                <a:lvl4pPr marL="1828480" defTabSz="609493"/>
                <a:lvl5pPr marL="2437973" defTabSz="609493"/>
                <a:lvl6pPr marL="3047467" defTabSz="609493"/>
                <a:lvl7pPr marL="3656960" defTabSz="609493"/>
                <a:lvl8pPr marL="4266453" defTabSz="609493"/>
                <a:lvl9pPr marL="4875947" defTabSz="609493"/>
              </a:lstStyle>
              <a:p>
                <a:r>
                  <a:rPr lang="en-US" sz="1800" dirty="0">
                    <a:latin typeface="CiscoSansTT Light"/>
                    <a:cs typeface="CiscoSansTT Light"/>
                  </a:rPr>
                  <a:t>Building Blocks of IT</a:t>
                </a: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H="1">
                <a:off x="8938778" y="4998795"/>
                <a:ext cx="2640651" cy="0"/>
              </a:xfrm>
              <a:prstGeom prst="straightConnector1">
                <a:avLst/>
              </a:prstGeom>
              <a:ln w="22225" cap="flat" cmpd="sng">
                <a:solidFill>
                  <a:srgbClr val="7A7A7A"/>
                </a:solidFill>
                <a:round/>
                <a:headEnd type="stealth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secure and open"/>
            <p:cNvGrpSpPr/>
            <p:nvPr/>
          </p:nvGrpSpPr>
          <p:grpSpPr>
            <a:xfrm rot="16200000">
              <a:off x="-807956" y="2207272"/>
              <a:ext cx="2948585" cy="646276"/>
              <a:chOff x="407442" y="4638052"/>
              <a:chExt cx="11171987" cy="646276"/>
            </a:xfrm>
          </p:grpSpPr>
          <p:cxnSp>
            <p:nvCxnSpPr>
              <p:cNvPr id="28" name="Straight Arrow Connector 27"/>
              <p:cNvCxnSpPr/>
              <p:nvPr/>
            </p:nvCxnSpPr>
            <p:spPr>
              <a:xfrm>
                <a:off x="407442" y="4998795"/>
                <a:ext cx="2640651" cy="0"/>
              </a:xfrm>
              <a:prstGeom prst="straightConnector1">
                <a:avLst/>
              </a:prstGeom>
              <a:ln w="22225" cap="flat" cmpd="sng">
                <a:solidFill>
                  <a:srgbClr val="7A7A7A"/>
                </a:solidFill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048553" y="4638052"/>
                <a:ext cx="5890227" cy="646276"/>
              </a:xfrm>
              <a:prstGeom prst="rect">
                <a:avLst/>
              </a:prstGeom>
            </p:spPr>
            <p:txBody>
              <a:bodyPr wrap="square" lIns="91384" tIns="45693" rIns="91384" bIns="45693" anchor="ctr">
                <a:spAutoFit/>
              </a:bodyPr>
              <a:lstStyle>
                <a:defPPr>
                  <a:defRPr lang="en-US"/>
                </a:defPPr>
                <a:lvl1pPr algn="ctr" defTabSz="609493">
                  <a:defRPr sz="1400">
                    <a:solidFill>
                      <a:srgbClr val="7A7A7A"/>
                    </a:solidFill>
                  </a:defRPr>
                </a:lvl1pPr>
                <a:lvl2pPr marL="609493" defTabSz="609493"/>
                <a:lvl3pPr marL="1218987" defTabSz="609493"/>
                <a:lvl4pPr marL="1828480" defTabSz="609493"/>
                <a:lvl5pPr marL="2437973" defTabSz="609493"/>
                <a:lvl6pPr marL="3047467" defTabSz="609493"/>
                <a:lvl7pPr marL="3656960" defTabSz="609493"/>
                <a:lvl8pPr marL="4266453" defTabSz="609493"/>
                <a:lvl9pPr marL="4875947" defTabSz="609493"/>
              </a:lstStyle>
              <a:p>
                <a:r>
                  <a:rPr lang="en-US" sz="1800" dirty="0">
                    <a:latin typeface="CiscoSansTT Light"/>
                    <a:cs typeface="CiscoSansTT Light"/>
                  </a:rPr>
                  <a:t>Endpoints on the Network</a:t>
                </a: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>
              <a:xfrm flipH="1">
                <a:off x="8938778" y="4998795"/>
                <a:ext cx="2640651" cy="0"/>
              </a:xfrm>
              <a:prstGeom prst="straightConnector1">
                <a:avLst/>
              </a:prstGeom>
              <a:ln w="22225" cap="flat" cmpd="sng">
                <a:solidFill>
                  <a:srgbClr val="7A7A7A"/>
                </a:solidFill>
                <a:round/>
                <a:headEnd type="stealth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4" name="Group 33"/>
          <p:cNvGrpSpPr/>
          <p:nvPr/>
        </p:nvGrpSpPr>
        <p:grpSpPr>
          <a:xfrm>
            <a:off x="694913" y="1792010"/>
            <a:ext cx="4286282" cy="1787901"/>
            <a:chOff x="685677" y="1792008"/>
            <a:chExt cx="4286282" cy="1787901"/>
          </a:xfrm>
        </p:grpSpPr>
        <p:sp>
          <p:nvSpPr>
            <p:cNvPr id="35" name="Freeform 34"/>
            <p:cNvSpPr/>
            <p:nvPr/>
          </p:nvSpPr>
          <p:spPr bwMode="auto">
            <a:xfrm>
              <a:off x="685677" y="2946554"/>
              <a:ext cx="4286282" cy="633355"/>
            </a:xfrm>
            <a:custGeom>
              <a:avLst/>
              <a:gdLst>
                <a:gd name="connsiteX0" fmla="*/ 0 w 8600792"/>
                <a:gd name="connsiteY0" fmla="*/ 2960484 h 2960484"/>
                <a:gd name="connsiteX1" fmla="*/ 8600792 w 8600792"/>
                <a:gd name="connsiteY1" fmla="*/ 0 h 2960484"/>
                <a:gd name="connsiteX0" fmla="*/ 0 w 8600792"/>
                <a:gd name="connsiteY0" fmla="*/ 2960484 h 2960484"/>
                <a:gd name="connsiteX1" fmla="*/ 8600792 w 8600792"/>
                <a:gd name="connsiteY1" fmla="*/ 0 h 2960484"/>
                <a:gd name="connsiteX0" fmla="*/ 0 w 8700380"/>
                <a:gd name="connsiteY0" fmla="*/ 3041965 h 3041965"/>
                <a:gd name="connsiteX1" fmla="*/ 8700380 w 8700380"/>
                <a:gd name="connsiteY1" fmla="*/ 0 h 3041965"/>
                <a:gd name="connsiteX0" fmla="*/ 0 w 8700380"/>
                <a:gd name="connsiteY0" fmla="*/ 3041965 h 3041965"/>
                <a:gd name="connsiteX1" fmla="*/ 8700380 w 8700380"/>
                <a:gd name="connsiteY1" fmla="*/ 0 h 3041965"/>
                <a:gd name="connsiteX0" fmla="*/ 0 w 8836182"/>
                <a:gd name="connsiteY0" fmla="*/ 2779415 h 2779415"/>
                <a:gd name="connsiteX1" fmla="*/ 8836182 w 8836182"/>
                <a:gd name="connsiteY1" fmla="*/ 0 h 2779415"/>
                <a:gd name="connsiteX0" fmla="*/ 0 w 8836182"/>
                <a:gd name="connsiteY0" fmla="*/ 2779415 h 2779415"/>
                <a:gd name="connsiteX1" fmla="*/ 8836182 w 8836182"/>
                <a:gd name="connsiteY1" fmla="*/ 0 h 2779415"/>
                <a:gd name="connsiteX0" fmla="*/ 0 w 8836182"/>
                <a:gd name="connsiteY0" fmla="*/ 2779415 h 2779415"/>
                <a:gd name="connsiteX1" fmla="*/ 8836182 w 8836182"/>
                <a:gd name="connsiteY1" fmla="*/ 0 h 2779415"/>
                <a:gd name="connsiteX0" fmla="*/ 0 w 8836182"/>
                <a:gd name="connsiteY0" fmla="*/ 2779422 h 2779422"/>
                <a:gd name="connsiteX1" fmla="*/ 8836182 w 8836182"/>
                <a:gd name="connsiteY1" fmla="*/ 7 h 2779422"/>
                <a:gd name="connsiteX0" fmla="*/ 0 w 7181211"/>
                <a:gd name="connsiteY0" fmla="*/ 2703997 h 2703997"/>
                <a:gd name="connsiteX1" fmla="*/ 7181211 w 7181211"/>
                <a:gd name="connsiteY1" fmla="*/ 7 h 2703997"/>
                <a:gd name="connsiteX0" fmla="*/ 0 w 8436326"/>
                <a:gd name="connsiteY0" fmla="*/ 3944819 h 3944819"/>
                <a:gd name="connsiteX1" fmla="*/ 8436326 w 8436326"/>
                <a:gd name="connsiteY1" fmla="*/ 5 h 3944819"/>
                <a:gd name="connsiteX0" fmla="*/ 0 w 8436326"/>
                <a:gd name="connsiteY0" fmla="*/ 3944814 h 3944814"/>
                <a:gd name="connsiteX1" fmla="*/ 8436326 w 8436326"/>
                <a:gd name="connsiteY1" fmla="*/ 0 h 3944814"/>
                <a:gd name="connsiteX0" fmla="*/ 0 w 8454783"/>
                <a:gd name="connsiteY0" fmla="*/ 4070999 h 4070999"/>
                <a:gd name="connsiteX1" fmla="*/ 8454783 w 8454783"/>
                <a:gd name="connsiteY1" fmla="*/ 0 h 4070999"/>
                <a:gd name="connsiteX0" fmla="*/ 0 w 8454783"/>
                <a:gd name="connsiteY0" fmla="*/ 4070999 h 4070999"/>
                <a:gd name="connsiteX1" fmla="*/ 8454783 w 8454783"/>
                <a:gd name="connsiteY1" fmla="*/ 0 h 4070999"/>
                <a:gd name="connsiteX0" fmla="*/ 0 w 8565528"/>
                <a:gd name="connsiteY0" fmla="*/ 1442131 h 1442131"/>
                <a:gd name="connsiteX1" fmla="*/ 8565528 w 8565528"/>
                <a:gd name="connsiteY1" fmla="*/ 0 h 1442131"/>
                <a:gd name="connsiteX0" fmla="*/ 0 w 8565528"/>
                <a:gd name="connsiteY0" fmla="*/ 1442131 h 1442131"/>
                <a:gd name="connsiteX1" fmla="*/ 8565528 w 8565528"/>
                <a:gd name="connsiteY1" fmla="*/ 0 h 1442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65528" h="1442131">
                  <a:moveTo>
                    <a:pt x="0" y="1442131"/>
                  </a:moveTo>
                  <a:cubicBezTo>
                    <a:pt x="4718336" y="817895"/>
                    <a:pt x="6527954" y="667726"/>
                    <a:pt x="8565528" y="0"/>
                  </a:cubicBezTo>
                </a:path>
              </a:pathLst>
            </a:custGeom>
            <a:ln w="38100" cap="flat" cmpd="sng">
              <a:solidFill>
                <a:srgbClr val="6365A5"/>
              </a:solidFill>
              <a:round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68556" tIns="34279" rIns="68556" bIns="34279"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CiscoSansTT Light"/>
                <a:cs typeface="CiscoSansTT Light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685677" y="1792008"/>
              <a:ext cx="4230864" cy="1787901"/>
            </a:xfrm>
            <a:custGeom>
              <a:avLst/>
              <a:gdLst>
                <a:gd name="connsiteX0" fmla="*/ 0 w 8600792"/>
                <a:gd name="connsiteY0" fmla="*/ 2960484 h 2960484"/>
                <a:gd name="connsiteX1" fmla="*/ 8600792 w 8600792"/>
                <a:gd name="connsiteY1" fmla="*/ 0 h 2960484"/>
                <a:gd name="connsiteX0" fmla="*/ 0 w 8600792"/>
                <a:gd name="connsiteY0" fmla="*/ 2960484 h 2960484"/>
                <a:gd name="connsiteX1" fmla="*/ 8600792 w 8600792"/>
                <a:gd name="connsiteY1" fmla="*/ 0 h 2960484"/>
                <a:gd name="connsiteX0" fmla="*/ 0 w 8700380"/>
                <a:gd name="connsiteY0" fmla="*/ 3041965 h 3041965"/>
                <a:gd name="connsiteX1" fmla="*/ 8700380 w 8700380"/>
                <a:gd name="connsiteY1" fmla="*/ 0 h 3041965"/>
                <a:gd name="connsiteX0" fmla="*/ 0 w 8700380"/>
                <a:gd name="connsiteY0" fmla="*/ 3041965 h 3041965"/>
                <a:gd name="connsiteX1" fmla="*/ 8700380 w 8700380"/>
                <a:gd name="connsiteY1" fmla="*/ 0 h 3041965"/>
                <a:gd name="connsiteX0" fmla="*/ 0 w 8836182"/>
                <a:gd name="connsiteY0" fmla="*/ 2779415 h 2779415"/>
                <a:gd name="connsiteX1" fmla="*/ 8836182 w 8836182"/>
                <a:gd name="connsiteY1" fmla="*/ 0 h 2779415"/>
                <a:gd name="connsiteX0" fmla="*/ 0 w 8836182"/>
                <a:gd name="connsiteY0" fmla="*/ 2779415 h 2779415"/>
                <a:gd name="connsiteX1" fmla="*/ 8836182 w 8836182"/>
                <a:gd name="connsiteY1" fmla="*/ 0 h 2779415"/>
                <a:gd name="connsiteX0" fmla="*/ 0 w 8836182"/>
                <a:gd name="connsiteY0" fmla="*/ 2779415 h 2779415"/>
                <a:gd name="connsiteX1" fmla="*/ 8836182 w 8836182"/>
                <a:gd name="connsiteY1" fmla="*/ 0 h 2779415"/>
                <a:gd name="connsiteX0" fmla="*/ 0 w 8836182"/>
                <a:gd name="connsiteY0" fmla="*/ 2779422 h 2779422"/>
                <a:gd name="connsiteX1" fmla="*/ 8836182 w 8836182"/>
                <a:gd name="connsiteY1" fmla="*/ 7 h 2779422"/>
                <a:gd name="connsiteX0" fmla="*/ 0 w 7181211"/>
                <a:gd name="connsiteY0" fmla="*/ 2703997 h 2703997"/>
                <a:gd name="connsiteX1" fmla="*/ 7181211 w 7181211"/>
                <a:gd name="connsiteY1" fmla="*/ 7 h 2703997"/>
                <a:gd name="connsiteX0" fmla="*/ 0 w 8436326"/>
                <a:gd name="connsiteY0" fmla="*/ 3944819 h 3944819"/>
                <a:gd name="connsiteX1" fmla="*/ 8436326 w 8436326"/>
                <a:gd name="connsiteY1" fmla="*/ 5 h 3944819"/>
                <a:gd name="connsiteX0" fmla="*/ 0 w 8436326"/>
                <a:gd name="connsiteY0" fmla="*/ 3944814 h 3944814"/>
                <a:gd name="connsiteX1" fmla="*/ 8436326 w 8436326"/>
                <a:gd name="connsiteY1" fmla="*/ 0 h 3944814"/>
                <a:gd name="connsiteX0" fmla="*/ 0 w 8454783"/>
                <a:gd name="connsiteY0" fmla="*/ 4070999 h 4070999"/>
                <a:gd name="connsiteX1" fmla="*/ 8454783 w 8454783"/>
                <a:gd name="connsiteY1" fmla="*/ 0 h 4070999"/>
                <a:gd name="connsiteX0" fmla="*/ 0 w 8454783"/>
                <a:gd name="connsiteY0" fmla="*/ 4070999 h 4070999"/>
                <a:gd name="connsiteX1" fmla="*/ 8454783 w 8454783"/>
                <a:gd name="connsiteY1" fmla="*/ 0 h 4070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54783" h="4070999">
                  <a:moveTo>
                    <a:pt x="0" y="4070999"/>
                  </a:moveTo>
                  <a:cubicBezTo>
                    <a:pt x="4718336" y="3446763"/>
                    <a:pt x="6934020" y="1361747"/>
                    <a:pt x="8454783" y="0"/>
                  </a:cubicBezTo>
                </a:path>
              </a:pathLst>
            </a:custGeom>
            <a:ln w="38100" cap="flat" cmpd="sng">
              <a:solidFill>
                <a:srgbClr val="6365A5"/>
              </a:solidFill>
              <a:round/>
              <a:headEnd type="none"/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68556" tIns="34279" rIns="68556" bIns="34279"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CiscoSansTT Light"/>
                <a:cs typeface="CiscoSansTT Light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888719" y="3096086"/>
            <a:ext cx="932609" cy="247415"/>
          </a:xfrm>
          <a:prstGeom prst="rect">
            <a:avLst/>
          </a:prstGeom>
          <a:noFill/>
          <a:ln>
            <a:noFill/>
          </a:ln>
        </p:spPr>
        <p:txBody>
          <a:bodyPr wrap="none" lIns="91349" tIns="45676" rIns="91349" bIns="45676" rtlCol="0" anchor="ctr">
            <a:spAutoFit/>
          </a:bodyPr>
          <a:lstStyle/>
          <a:p>
            <a:pPr algn="ctr" defTabSz="911318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solidFill>
                  <a:srgbClr val="2C2C2C">
                    <a:lumMod val="90000"/>
                    <a:lumOff val="10000"/>
                  </a:srgbClr>
                </a:solidFill>
                <a:latin typeface="CiscoSansTT Light"/>
                <a:cs typeface="CiscoSansTT Light"/>
              </a:rPr>
              <a:t>VoIP/Video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66923" y="2800511"/>
            <a:ext cx="1033179" cy="247415"/>
          </a:xfrm>
          <a:prstGeom prst="rect">
            <a:avLst/>
          </a:prstGeom>
          <a:noFill/>
          <a:ln>
            <a:noFill/>
          </a:ln>
        </p:spPr>
        <p:txBody>
          <a:bodyPr wrap="none" lIns="91349" tIns="45676" rIns="91349" bIns="45676" rtlCol="0" anchor="ctr">
            <a:spAutoFit/>
          </a:bodyPr>
          <a:lstStyle/>
          <a:p>
            <a:pPr algn="ctr" defTabSz="911318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solidFill>
                  <a:srgbClr val="2C2C2C">
                    <a:lumMod val="90000"/>
                    <a:lumOff val="10000"/>
                  </a:srgbClr>
                </a:solidFill>
                <a:latin typeface="CiscoSansTT Light"/>
                <a:cs typeface="CiscoSansTT Light"/>
              </a:rPr>
              <a:t>Virtualization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18630" y="2339351"/>
            <a:ext cx="1349026" cy="247415"/>
          </a:xfrm>
          <a:prstGeom prst="rect">
            <a:avLst/>
          </a:prstGeom>
          <a:noFill/>
          <a:ln>
            <a:noFill/>
          </a:ln>
        </p:spPr>
        <p:txBody>
          <a:bodyPr wrap="none" lIns="91349" tIns="45676" rIns="91349" bIns="45676" rtlCol="0" anchor="ctr">
            <a:spAutoFit/>
          </a:bodyPr>
          <a:lstStyle/>
          <a:p>
            <a:pPr algn="ctr" defTabSz="911318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solidFill>
                  <a:srgbClr val="2C2C2C">
                    <a:lumMod val="90000"/>
                    <a:lumOff val="10000"/>
                  </a:srgbClr>
                </a:solidFill>
                <a:latin typeface="CiscoSansTT Light"/>
                <a:cs typeface="CiscoSansTT Light"/>
              </a:rPr>
              <a:t>Cloud Computing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560468" y="2035418"/>
            <a:ext cx="684619" cy="247415"/>
          </a:xfrm>
          <a:prstGeom prst="rect">
            <a:avLst/>
          </a:prstGeom>
          <a:noFill/>
          <a:ln>
            <a:noFill/>
          </a:ln>
        </p:spPr>
        <p:txBody>
          <a:bodyPr wrap="none" lIns="91349" tIns="45676" rIns="91349" bIns="45676" rtlCol="0" anchor="ctr">
            <a:spAutoFit/>
          </a:bodyPr>
          <a:lstStyle/>
          <a:p>
            <a:pPr algn="ctr" defTabSz="911318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solidFill>
                  <a:srgbClr val="2C2C2C">
                    <a:lumMod val="90000"/>
                    <a:lumOff val="10000"/>
                  </a:srgbClr>
                </a:solidFill>
                <a:latin typeface="CiscoSansTT Light"/>
                <a:cs typeface="CiscoSansTT Light"/>
              </a:rPr>
              <a:t>Mobility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63953" y="1749227"/>
            <a:ext cx="475072" cy="247415"/>
          </a:xfrm>
          <a:prstGeom prst="rect">
            <a:avLst/>
          </a:prstGeom>
          <a:noFill/>
          <a:ln>
            <a:noFill/>
          </a:ln>
        </p:spPr>
        <p:txBody>
          <a:bodyPr wrap="none" lIns="91349" tIns="45676" rIns="91349" bIns="45676" rtlCol="0" anchor="ctr">
            <a:spAutoFit/>
          </a:bodyPr>
          <a:lstStyle/>
          <a:p>
            <a:pPr algn="ctr" defTabSz="911318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solidFill>
                  <a:srgbClr val="2C2C2C">
                    <a:lumMod val="90000"/>
                    <a:lumOff val="10000"/>
                  </a:srgbClr>
                </a:solidFill>
                <a:latin typeface="CiscoSansTT Light"/>
                <a:cs typeface="CiscoSansTT Light"/>
              </a:rPr>
              <a:t>SDN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59004" y="1397150"/>
            <a:ext cx="389667" cy="247415"/>
          </a:xfrm>
          <a:prstGeom prst="rect">
            <a:avLst/>
          </a:prstGeom>
          <a:noFill/>
          <a:ln>
            <a:noFill/>
          </a:ln>
        </p:spPr>
        <p:txBody>
          <a:bodyPr wrap="none" lIns="91349" tIns="45676" rIns="91349" bIns="45676" rtlCol="0" anchor="ctr">
            <a:spAutoFit/>
          </a:bodyPr>
          <a:lstStyle/>
          <a:p>
            <a:pPr algn="ctr" defTabSz="911318">
              <a:lnSpc>
                <a:spcPct val="90000"/>
              </a:lnSpc>
              <a:spcBef>
                <a:spcPts val="600"/>
              </a:spcBef>
            </a:pPr>
            <a:r>
              <a:rPr lang="en-US" sz="1100" dirty="0" err="1">
                <a:solidFill>
                  <a:srgbClr val="2C2C2C">
                    <a:lumMod val="90000"/>
                    <a:lumOff val="10000"/>
                  </a:srgbClr>
                </a:solidFill>
                <a:latin typeface="CiscoSansTT Light"/>
                <a:cs typeface="CiscoSansTT Light"/>
              </a:rPr>
              <a:t>IoT</a:t>
            </a:r>
            <a:endParaRPr lang="en-US" sz="1100" dirty="0">
              <a:solidFill>
                <a:srgbClr val="2C2C2C">
                  <a:lumMod val="90000"/>
                  <a:lumOff val="10000"/>
                </a:srgbClr>
              </a:solidFill>
              <a:latin typeface="CiscoSansTT Light"/>
              <a:cs typeface="CiscoSansTT Ligh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62623" y="3470123"/>
            <a:ext cx="876979" cy="247415"/>
          </a:xfrm>
          <a:prstGeom prst="rect">
            <a:avLst/>
          </a:prstGeom>
          <a:noFill/>
          <a:ln>
            <a:noFill/>
          </a:ln>
        </p:spPr>
        <p:txBody>
          <a:bodyPr wrap="none" lIns="91349" tIns="45676" rIns="91349" bIns="45676" rtlCol="0" anchor="ctr">
            <a:spAutoFit/>
          </a:bodyPr>
          <a:lstStyle/>
          <a:p>
            <a:pPr algn="ctr" defTabSz="911318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solidFill>
                  <a:srgbClr val="2C2C2C">
                    <a:lumMod val="90000"/>
                    <a:lumOff val="10000"/>
                  </a:srgbClr>
                </a:solidFill>
                <a:latin typeface="CiscoSansTT Light"/>
                <a:cs typeface="CiscoSansTT Light"/>
              </a:rPr>
              <a:t>IT Budgets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623268" y="2627309"/>
            <a:ext cx="1830750" cy="247415"/>
          </a:xfrm>
          <a:prstGeom prst="rect">
            <a:avLst/>
          </a:prstGeom>
          <a:noFill/>
          <a:ln>
            <a:noFill/>
          </a:ln>
        </p:spPr>
        <p:txBody>
          <a:bodyPr wrap="none" lIns="91349" tIns="45676" rIns="91349" bIns="45676" rtlCol="0" anchor="ctr">
            <a:spAutoFit/>
          </a:bodyPr>
          <a:lstStyle/>
          <a:p>
            <a:pPr algn="ctr" defTabSz="911318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solidFill>
                  <a:srgbClr val="2C2C2C">
                    <a:lumMod val="90000"/>
                    <a:lumOff val="10000"/>
                  </a:srgbClr>
                </a:solidFill>
                <a:latin typeface="CiscoSansTT Light"/>
                <a:cs typeface="CiscoSansTT Light"/>
              </a:rPr>
              <a:t>Network Complexity Gap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7658" y="4760356"/>
            <a:ext cx="8000034" cy="199980"/>
          </a:xfrm>
          <a:prstGeom prst="rect">
            <a:avLst/>
          </a:prstGeom>
          <a:noFill/>
        </p:spPr>
        <p:txBody>
          <a:bodyPr wrap="square" lIns="91318" tIns="45660" rIns="91318" bIns="45660" rtlCol="0" anchor="b">
            <a:spAutoFit/>
          </a:bodyPr>
          <a:lstStyle/>
          <a:p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CiscoSansTT Light"/>
                <a:cs typeface="CiscoSansTT Light"/>
              </a:rPr>
              <a:t>Source: ZK Research, 2014</a:t>
            </a:r>
          </a:p>
        </p:txBody>
      </p:sp>
    </p:spTree>
    <p:extLst>
      <p:ext uri="{BB962C8B-B14F-4D97-AF65-F5344CB8AC3E}">
        <p14:creationId xmlns:p14="http://schemas.microsoft.com/office/powerpoint/2010/main" val="19404971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HgfUNw6WESpumbVVYjY6Q"/>
</p:tagLst>
</file>

<file path=ppt/theme/theme1.xml><?xml version="1.0" encoding="utf-8"?>
<a:theme xmlns:a="http://schemas.openxmlformats.org/drawingml/2006/main" name="Blue theme 2014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omorrow starts here">
    <a:dk1>
      <a:srgbClr val="000000"/>
    </a:dk1>
    <a:lt1>
      <a:srgbClr val="FFFFFF"/>
    </a:lt1>
    <a:dk2>
      <a:srgbClr val="3A4191"/>
    </a:dk2>
    <a:lt2>
      <a:srgbClr val="8E909E"/>
    </a:lt2>
    <a:accent1>
      <a:srgbClr val="15B8E6"/>
    </a:accent1>
    <a:accent2>
      <a:srgbClr val="3050A6"/>
    </a:accent2>
    <a:accent3>
      <a:srgbClr val="5B347C"/>
    </a:accent3>
    <a:accent4>
      <a:srgbClr val="8E409E"/>
    </a:accent4>
    <a:accent5>
      <a:srgbClr val="0CC4BB"/>
    </a:accent5>
    <a:accent6>
      <a:srgbClr val="6CC55E"/>
    </a:accent6>
    <a:hlink>
      <a:srgbClr val="0CC4BB"/>
    </a:hlink>
    <a:folHlink>
      <a:srgbClr val="8E909E"/>
    </a:folHlink>
  </a:clrScheme>
  <a:fontScheme name="Cisco 2010_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Blue theme 2014 16x9.potx</Template>
  <TotalTime>7432</TotalTime>
  <Words>4366</Words>
  <Application>Microsoft Macintosh PowerPoint</Application>
  <PresentationFormat>On-screen Show (16:9)</PresentationFormat>
  <Paragraphs>1135</Paragraphs>
  <Slides>69</Slides>
  <Notes>3</Notes>
  <HiddenSlides>11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Blue theme 2014 16x9</vt:lpstr>
      <vt:lpstr>The Intelligent Branch</vt:lpstr>
      <vt:lpstr>PowerPoint Presentation</vt:lpstr>
      <vt:lpstr>PowerPoint Presentation</vt:lpstr>
      <vt:lpstr>PowerPoint Presentation</vt:lpstr>
      <vt:lpstr>The Business Landscape is Changing</vt:lpstr>
      <vt:lpstr>Emerging Demands</vt:lpstr>
      <vt:lpstr>Digital Innovation Overwhelms the Network</vt:lpstr>
      <vt:lpstr>Digital Innovation Overwhelms the Branch</vt:lpstr>
      <vt:lpstr>WAN Demands Exceeding Budget</vt:lpstr>
      <vt:lpstr>Application Performance Impact</vt:lpstr>
      <vt:lpstr>Mobile Devices Expect to be Connected</vt:lpstr>
      <vt:lpstr>Branch Scaling Challenges</vt:lpstr>
      <vt:lpstr>Branch Requirements</vt:lpstr>
      <vt:lpstr>Different Buyers Have Different Needs</vt:lpstr>
      <vt:lpstr>Transform Your Business What if your WAN Could….</vt:lpstr>
      <vt:lpstr>Architecting the Intelligent Branch</vt:lpstr>
      <vt:lpstr>Intelligent Branch Architectural Elements</vt:lpstr>
      <vt:lpstr>Intelligent WAN</vt:lpstr>
      <vt:lpstr>Branch Unified Communications</vt:lpstr>
      <vt:lpstr>Branch Compute and Storage</vt:lpstr>
      <vt:lpstr>Branch Security Services</vt:lpstr>
      <vt:lpstr>Enabling the  Intelligent WAN</vt:lpstr>
      <vt:lpstr>Intelligent WAN</vt:lpstr>
      <vt:lpstr>Transport Independence</vt:lpstr>
      <vt:lpstr>Transport Independence Deployment Modes</vt:lpstr>
      <vt:lpstr>Intelligent Path Control</vt:lpstr>
      <vt:lpstr>Intelligent Path Control Performance Routing</vt:lpstr>
      <vt:lpstr>Intelligent Path Control Performance Monitor</vt:lpstr>
      <vt:lpstr>Application Optimisation</vt:lpstr>
      <vt:lpstr>Application Optimisation Akamai Connect</vt:lpstr>
      <vt:lpstr>Application Optimisation Transport and Origin Independence</vt:lpstr>
      <vt:lpstr>Site Specific Over-the-Top Caching</vt:lpstr>
      <vt:lpstr>Generic Internet Content Transparent Caching</vt:lpstr>
      <vt:lpstr>Intranet Applications Transparent Cache</vt:lpstr>
      <vt:lpstr>Off Peak Cache Warming Prepositioning</vt:lpstr>
      <vt:lpstr>Akamaised Content Akamai Connected Cache</vt:lpstr>
      <vt:lpstr>Secure Connectivity</vt:lpstr>
      <vt:lpstr>Secure Connectivity</vt:lpstr>
      <vt:lpstr>IWAN Management</vt:lpstr>
      <vt:lpstr>IWAN Management Evolution</vt:lpstr>
      <vt:lpstr>Delivering the Intelligent Branch</vt:lpstr>
      <vt:lpstr>Revolutionary Platform Architecture Built to Delivery the Intelligent Branch</vt:lpstr>
      <vt:lpstr>Best of Interop Networking Winner Cisco 4451 ISR Converged Branch Infrastructure</vt:lpstr>
      <vt:lpstr>ISR G2 and 4000 Series Platforms Pricing and Performance</vt:lpstr>
      <vt:lpstr>Hosting Business Critical Application</vt:lpstr>
      <vt:lpstr>Compute and Storage Services</vt:lpstr>
      <vt:lpstr>Security Services</vt:lpstr>
      <vt:lpstr>Solving Customer Challenges with an Intelligent Network</vt:lpstr>
      <vt:lpstr>Delivering Omni-Channel Retail Solutions</vt:lpstr>
      <vt:lpstr>“We have put [Cisco IWAN with Akamai Connect] in the Saks Fifth Avenue store that has only 1.5Mbps and we have better performance… than in our head office on Madison Avenue that has a 100Mbps+ connection.” </vt:lpstr>
      <vt:lpstr>Retail</vt:lpstr>
      <vt:lpstr>Education</vt:lpstr>
      <vt:lpstr>Service Provider</vt:lpstr>
      <vt:lpstr>Enterprise</vt:lpstr>
      <vt:lpstr>Customer Success The Future of Shopping for a Global Luxury Retailer</vt:lpstr>
      <vt:lpstr>Customer Success Increase Bandwidth at a Lower Cost for a Large Bank</vt:lpstr>
      <vt:lpstr>Customer Success Pop-up Sites with Global Resource Management</vt:lpstr>
      <vt:lpstr>Customer Success Decrease Communication Costs for European Coast Guard</vt:lpstr>
      <vt:lpstr>Vertical Use Cases - FSI</vt:lpstr>
      <vt:lpstr>Vertical Use Cases - Retail</vt:lpstr>
      <vt:lpstr>Vertical Use Cases - Healthcare</vt:lpstr>
      <vt:lpstr>Vertical Use Cases - Education</vt:lpstr>
      <vt:lpstr>Vertical Use Cases - Manufacturing</vt:lpstr>
      <vt:lpstr>Vertical Use Cases - Transportation</vt:lpstr>
      <vt:lpstr>Intelligent Branch Solutions</vt:lpstr>
      <vt:lpstr>Architectural Advantage</vt:lpstr>
      <vt:lpstr>Delivering Customer Value</vt:lpstr>
      <vt:lpstr>Delivering Business Outcomes</vt:lpstr>
      <vt:lpstr>PowerPoint Presentation</vt:lpstr>
    </vt:vector>
  </TitlesOfParts>
  <Company>NDS Limited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Mitesh Gohil</dc:creator>
  <cp:lastModifiedBy>Mark Krischer</cp:lastModifiedBy>
  <cp:revision>272</cp:revision>
  <dcterms:created xsi:type="dcterms:W3CDTF">2014-07-09T19:55:36Z</dcterms:created>
  <dcterms:modified xsi:type="dcterms:W3CDTF">2015-01-06T06:25:38Z</dcterms:modified>
</cp:coreProperties>
</file>